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6"/>
  </p:notesMasterIdLst>
  <p:handoutMasterIdLst>
    <p:handoutMasterId r:id="rId37"/>
  </p:handoutMasterIdLst>
  <p:sldIdLst>
    <p:sldId id="264" r:id="rId6"/>
    <p:sldId id="265" r:id="rId7"/>
    <p:sldId id="266" r:id="rId8"/>
    <p:sldId id="267" r:id="rId9"/>
    <p:sldId id="268" r:id="rId10"/>
    <p:sldId id="269" r:id="rId11"/>
    <p:sldId id="270" r:id="rId12"/>
    <p:sldId id="271" r:id="rId13"/>
    <p:sldId id="272" r:id="rId14"/>
    <p:sldId id="273" r:id="rId15"/>
    <p:sldId id="275" r:id="rId16"/>
    <p:sldId id="276" r:id="rId17"/>
    <p:sldId id="277" r:id="rId18"/>
    <p:sldId id="278" r:id="rId19"/>
    <p:sldId id="279" r:id="rId20"/>
    <p:sldId id="280" r:id="rId21"/>
    <p:sldId id="281" r:id="rId22"/>
    <p:sldId id="282" r:id="rId23"/>
    <p:sldId id="287" r:id="rId24"/>
    <p:sldId id="288" r:id="rId25"/>
    <p:sldId id="289" r:id="rId26"/>
    <p:sldId id="290" r:id="rId27"/>
    <p:sldId id="291" r:id="rId28"/>
    <p:sldId id="292" r:id="rId29"/>
    <p:sldId id="293" r:id="rId30"/>
    <p:sldId id="294" r:id="rId31"/>
    <p:sldId id="284" r:id="rId32"/>
    <p:sldId id="286" r:id="rId33"/>
    <p:sldId id="285" r:id="rId34"/>
    <p:sldId id="283"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68" d="100"/>
          <a:sy n="68" d="100"/>
        </p:scale>
        <p:origin x="16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ustomXml" Target="../customXml/item5.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C63508FE-4025-4CAA-BFA2-9F482753A3DD}" type="datetimeFigureOut">
              <a:rPr lang="en-US" smtClean="0"/>
              <a:t>12/10/2020</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D2F5C9A0-BC6E-4288-A63F-63C341774E16}" type="slidenum">
              <a:rPr lang="en-US" smtClean="0"/>
              <a:t>‹#›</a:t>
            </a:fld>
            <a:endParaRPr lang="en-US"/>
          </a:p>
        </p:txBody>
      </p:sp>
    </p:spTree>
    <p:extLst>
      <p:ext uri="{BB962C8B-B14F-4D97-AF65-F5344CB8AC3E}">
        <p14:creationId xmlns:p14="http://schemas.microsoft.com/office/powerpoint/2010/main" val="2805966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26F812F-D2FA-42B1-A483-89D1CDD909BB}" type="datetimeFigureOut">
              <a:rPr lang="en-US" smtClean="0"/>
              <a:t>12/10/2020</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12/10/2020</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77724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dirty="0"/>
              <a:t>Click to edit Master title style</a:t>
            </a:r>
          </a:p>
        </p:txBody>
      </p:sp>
      <p:sp>
        <p:nvSpPr>
          <p:cNvPr id="15" name="Subtitle 2"/>
          <p:cNvSpPr>
            <a:spLocks noGrp="1"/>
          </p:cNvSpPr>
          <p:nvPr>
            <p:ph type="subTitle" idx="1"/>
          </p:nvPr>
        </p:nvSpPr>
        <p:spPr>
          <a:xfrm>
            <a:off x="914400" y="4648200"/>
            <a:ext cx="77724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6962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12/10/2020</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12/10/2020</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12/10/2020</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86600" cy="1143000"/>
          </a:xfrm>
        </p:spPr>
        <p:txBody>
          <a:bodyPr/>
          <a:lstStyle>
            <a:lvl1pPr>
              <a:defRPr>
                <a:solidFill>
                  <a:srgbClr val="0A295B"/>
                </a:solidFill>
              </a:defRPr>
            </a:lvl1pPr>
          </a:lstStyle>
          <a:p>
            <a:r>
              <a:rPr lang="en-US" dirty="0"/>
              <a:t>Click to edit Master title style</a:t>
            </a:r>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12/10/2020</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12/10/2020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dhcs.ca.gov/provgovpart/Pages/Drug-Medi-Cal-Organized-Delivery-System.asp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molly@harbageconsulting.com" TargetMode="External"/><Relationship Id="rId2" Type="http://schemas.openxmlformats.org/officeDocument/2006/relationships/hyperlink" Target="mailto:don@harbageconsulting.co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erynne@harbageconsulting.com" TargetMode="External"/><Relationship Id="rId4" Type="http://schemas.openxmlformats.org/officeDocument/2006/relationships/hyperlink" Target="mailto:courtney@harbageconsulting.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dmcodswaiver@dhcs.ca.gov" TargetMode="External"/><Relationship Id="rId2" Type="http://schemas.openxmlformats.org/officeDocument/2006/relationships/hyperlink" Target="http://www.dhcs.ca.gov/provgovpart/Pages/Fact-Sheets-and-FAQ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b="1" dirty="0"/>
              <a:t>Drug </a:t>
            </a:r>
            <a:r>
              <a:rPr lang="en-US" b="1" dirty="0" err="1"/>
              <a:t>Medi</a:t>
            </a:r>
            <a:r>
              <a:rPr lang="en-US" b="1" dirty="0"/>
              <a:t>-Cal Organized Delivery System Beneficiary Informing Responsibilities</a:t>
            </a:r>
          </a:p>
        </p:txBody>
      </p:sp>
      <p:sp>
        <p:nvSpPr>
          <p:cNvPr id="7" name="Subtitle 6"/>
          <p:cNvSpPr>
            <a:spLocks noGrp="1"/>
          </p:cNvSpPr>
          <p:nvPr>
            <p:ph type="subTitle" idx="1"/>
          </p:nvPr>
        </p:nvSpPr>
        <p:spPr/>
        <p:txBody>
          <a:bodyPr>
            <a:normAutofit fontScale="92500"/>
          </a:bodyPr>
          <a:lstStyle/>
          <a:p>
            <a:pPr algn="ctr"/>
            <a:r>
              <a:rPr lang="en-US" dirty="0"/>
              <a:t>Technical Assistance Webinar for Counties</a:t>
            </a:r>
          </a:p>
          <a:p>
            <a:pPr algn="ctr"/>
            <a:r>
              <a:rPr lang="en-US" dirty="0"/>
              <a:t>January 5, 2017</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Tree>
    <p:extLst>
      <p:ext uri="{BB962C8B-B14F-4D97-AF65-F5344CB8AC3E}">
        <p14:creationId xmlns:p14="http://schemas.microsoft.com/office/powerpoint/2010/main" val="332977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Beneficiary Brochure Cont.</a:t>
            </a:r>
          </a:p>
        </p:txBody>
      </p:sp>
      <p:sp>
        <p:nvSpPr>
          <p:cNvPr id="2" name="Content Placeholder 1"/>
          <p:cNvSpPr>
            <a:spLocks noGrp="1"/>
          </p:cNvSpPr>
          <p:nvPr>
            <p:ph idx="1"/>
          </p:nvPr>
        </p:nvSpPr>
        <p:spPr>
          <a:xfrm>
            <a:off x="990600" y="1600200"/>
            <a:ext cx="7696200" cy="4756150"/>
          </a:xfrm>
        </p:spPr>
        <p:txBody>
          <a:bodyPr>
            <a:normAutofit lnSpcReduction="10000"/>
          </a:bodyPr>
          <a:lstStyle/>
          <a:p>
            <a:pPr lvl="1"/>
            <a:r>
              <a:rPr lang="en-US" sz="1800" dirty="0">
                <a:latin typeface="+mj-lt"/>
              </a:rPr>
              <a:t>The extent to which, and how, enrollees may obtain benefits, including family planning services and supplies from out-of-network providers. This includes an explanation that the MCO, PIHP, or PAHP cannot require an enrollee to obtain a referral before choosing a family planning provider.</a:t>
            </a:r>
          </a:p>
          <a:p>
            <a:pPr lvl="1"/>
            <a:r>
              <a:rPr lang="en-US" sz="1800" dirty="0">
                <a:latin typeface="+mj-lt"/>
              </a:rPr>
              <a:t>Cost sharing, if any is imposed under the State plan.</a:t>
            </a:r>
          </a:p>
          <a:p>
            <a:pPr lvl="1"/>
            <a:r>
              <a:rPr lang="en-US" sz="1800" dirty="0">
                <a:latin typeface="+mj-lt"/>
              </a:rPr>
              <a:t>Enrollee rights and protections.</a:t>
            </a:r>
          </a:p>
          <a:p>
            <a:pPr lvl="1"/>
            <a:r>
              <a:rPr lang="en-US" sz="1800" dirty="0">
                <a:latin typeface="+mj-lt"/>
              </a:rPr>
              <a:t>The process of selecting and changing the enrollee's provider.</a:t>
            </a:r>
          </a:p>
          <a:p>
            <a:pPr lvl="1"/>
            <a:r>
              <a:rPr lang="en-US" sz="1800" dirty="0">
                <a:latin typeface="+mj-lt"/>
              </a:rPr>
              <a:t>Grievance, appeal, and fair hearing procedures and timeframes, in a State-developed or State-approved description. </a:t>
            </a:r>
          </a:p>
          <a:p>
            <a:pPr lvl="1"/>
            <a:r>
              <a:rPr lang="en-US" sz="1800" dirty="0">
                <a:latin typeface="+mj-lt"/>
              </a:rPr>
              <a:t>How to access auxiliary aids and services, including additional information in in alternative formats or languages.</a:t>
            </a:r>
          </a:p>
          <a:p>
            <a:pPr lvl="1"/>
            <a:r>
              <a:rPr lang="en-US" sz="1800" dirty="0"/>
              <a:t>The toll-free telephone number for member services (including information on threshold languages), medical management, and any other unit providing services directly to enrollees.</a:t>
            </a:r>
          </a:p>
          <a:p>
            <a:pPr lvl="1"/>
            <a:r>
              <a:rPr lang="en-US" sz="1800" dirty="0"/>
              <a:t>Information on how to report suspected fraud or abuse.</a:t>
            </a:r>
          </a:p>
          <a:p>
            <a:pPr lvl="1"/>
            <a:r>
              <a:rPr lang="en-US" sz="1800" dirty="0"/>
              <a:t>Any other content required by the State.</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10</a:t>
            </a:fld>
            <a:endParaRPr lang="en-US"/>
          </a:p>
        </p:txBody>
      </p:sp>
    </p:spTree>
    <p:extLst>
      <p:ext uri="{BB962C8B-B14F-4D97-AF65-F5344CB8AC3E}">
        <p14:creationId xmlns:p14="http://schemas.microsoft.com/office/powerpoint/2010/main" val="3862133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Provider List</a:t>
            </a:r>
          </a:p>
        </p:txBody>
      </p:sp>
      <p:sp>
        <p:nvSpPr>
          <p:cNvPr id="2" name="Content Placeholder 1"/>
          <p:cNvSpPr>
            <a:spLocks noGrp="1"/>
          </p:cNvSpPr>
          <p:nvPr>
            <p:ph idx="1"/>
          </p:nvPr>
        </p:nvSpPr>
        <p:spPr/>
        <p:txBody>
          <a:bodyPr>
            <a:normAutofit fontScale="77500" lnSpcReduction="20000"/>
          </a:bodyPr>
          <a:lstStyle/>
          <a:p>
            <a:pPr>
              <a:lnSpc>
                <a:spcPct val="120000"/>
              </a:lnSpc>
            </a:pPr>
            <a:r>
              <a:rPr lang="en-US" b="1" dirty="0"/>
              <a:t>Provider List. </a:t>
            </a:r>
            <a:r>
              <a:rPr lang="en-US" dirty="0"/>
              <a:t>As part of the Beneficiary Brochure, counties must also create and maintain a provider list that includes the following:</a:t>
            </a:r>
          </a:p>
          <a:p>
            <a:pPr lvl="1">
              <a:lnSpc>
                <a:spcPct val="120000"/>
              </a:lnSpc>
            </a:pPr>
            <a:r>
              <a:rPr lang="en-US" dirty="0"/>
              <a:t>Information on the category, or categories, of services available from each provider.</a:t>
            </a:r>
          </a:p>
          <a:p>
            <a:pPr lvl="1">
              <a:lnSpc>
                <a:spcPct val="120000"/>
              </a:lnSpc>
            </a:pPr>
            <a:r>
              <a:rPr lang="en-US" dirty="0"/>
              <a:t>The names, locations, and telephone numbers of current contracted providers by category.</a:t>
            </a:r>
          </a:p>
          <a:p>
            <a:pPr lvl="1">
              <a:lnSpc>
                <a:spcPct val="120000"/>
              </a:lnSpc>
            </a:pPr>
            <a:r>
              <a:rPr lang="en-US" dirty="0"/>
              <a:t>Options for services in languages other than English and services that are designed to address cultural differences.</a:t>
            </a:r>
          </a:p>
          <a:p>
            <a:pPr lvl="1">
              <a:lnSpc>
                <a:spcPct val="120000"/>
              </a:lnSpc>
            </a:pPr>
            <a:r>
              <a:rPr lang="en-US" dirty="0"/>
              <a:t>A means by which an enrollee can identify which providers are not accepting new beneficiaries.</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a:p>
        </p:txBody>
      </p:sp>
    </p:spTree>
    <p:extLst>
      <p:ext uri="{BB962C8B-B14F-4D97-AF65-F5344CB8AC3E}">
        <p14:creationId xmlns:p14="http://schemas.microsoft.com/office/powerpoint/2010/main" val="2433769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Next Steps</a:t>
            </a:r>
          </a:p>
        </p:txBody>
      </p:sp>
      <p:sp>
        <p:nvSpPr>
          <p:cNvPr id="2" name="Content Placeholder 1"/>
          <p:cNvSpPr>
            <a:spLocks noGrp="1"/>
          </p:cNvSpPr>
          <p:nvPr>
            <p:ph idx="1"/>
          </p:nvPr>
        </p:nvSpPr>
        <p:spPr/>
        <p:txBody>
          <a:bodyPr/>
          <a:lstStyle/>
          <a:p>
            <a:r>
              <a:rPr lang="en-US" dirty="0"/>
              <a:t>DHCS will issue a Beneficiary Brochure template that is compliant with 42 CFR 438.10 that DMC-ODS counties can use.</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a:p>
        </p:txBody>
      </p:sp>
    </p:spTree>
    <p:extLst>
      <p:ext uri="{BB962C8B-B14F-4D97-AF65-F5344CB8AC3E}">
        <p14:creationId xmlns:p14="http://schemas.microsoft.com/office/powerpoint/2010/main" val="907743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Grievance and Appeal System</a:t>
            </a:r>
          </a:p>
        </p:txBody>
      </p:sp>
      <p:sp>
        <p:nvSpPr>
          <p:cNvPr id="2" name="Date Placeholder 1"/>
          <p:cNvSpPr>
            <a:spLocks noGrp="1"/>
          </p:cNvSpPr>
          <p:nvPr>
            <p:ph type="dt" sz="half" idx="10"/>
          </p:nvPr>
        </p:nvSpPr>
        <p:spPr/>
        <p:txBody>
          <a:bodyPr/>
          <a:lstStyle/>
          <a:p>
            <a:fld id="{8A0675EF-9A9E-42A0-A0AB-8000711170D6}" type="datetime1">
              <a:rPr lang="en-US" smtClean="0"/>
              <a:t>12/10/2020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13</a:t>
            </a:fld>
            <a:endParaRPr lang="en-US" dirty="0"/>
          </a:p>
        </p:txBody>
      </p:sp>
    </p:spTree>
    <p:extLst>
      <p:ext uri="{BB962C8B-B14F-4D97-AF65-F5344CB8AC3E}">
        <p14:creationId xmlns:p14="http://schemas.microsoft.com/office/powerpoint/2010/main" val="299302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Grievance and Appeal Requirements</a:t>
            </a:r>
          </a:p>
        </p:txBody>
      </p:sp>
      <p:sp>
        <p:nvSpPr>
          <p:cNvPr id="2" name="Content Placeholder 1"/>
          <p:cNvSpPr>
            <a:spLocks noGrp="1"/>
          </p:cNvSpPr>
          <p:nvPr>
            <p:ph idx="1"/>
          </p:nvPr>
        </p:nvSpPr>
        <p:spPr>
          <a:xfrm>
            <a:off x="990600" y="1600200"/>
            <a:ext cx="7696200" cy="4756150"/>
          </a:xfrm>
        </p:spPr>
        <p:txBody>
          <a:bodyPr>
            <a:normAutofit fontScale="62500" lnSpcReduction="20000"/>
          </a:bodyPr>
          <a:lstStyle/>
          <a:p>
            <a:pPr>
              <a:lnSpc>
                <a:spcPct val="120000"/>
              </a:lnSpc>
            </a:pPr>
            <a:r>
              <a:rPr lang="en-US" b="1" dirty="0"/>
              <a:t>Process Components. </a:t>
            </a:r>
            <a:r>
              <a:rPr lang="en-US" dirty="0"/>
              <a:t>Counties will establish a beneficiary problem resolution process which must include:</a:t>
            </a:r>
          </a:p>
          <a:p>
            <a:pPr lvl="1">
              <a:lnSpc>
                <a:spcPct val="120000"/>
              </a:lnSpc>
            </a:pPr>
            <a:r>
              <a:rPr lang="en-US" dirty="0"/>
              <a:t>A grievance process.</a:t>
            </a:r>
          </a:p>
          <a:p>
            <a:pPr lvl="1">
              <a:lnSpc>
                <a:spcPct val="120000"/>
              </a:lnSpc>
            </a:pPr>
            <a:r>
              <a:rPr lang="en-US" dirty="0"/>
              <a:t>An appeal process.</a:t>
            </a:r>
          </a:p>
          <a:p>
            <a:pPr lvl="1">
              <a:lnSpc>
                <a:spcPct val="120000"/>
              </a:lnSpc>
            </a:pPr>
            <a:r>
              <a:rPr lang="en-US" dirty="0"/>
              <a:t>An expedited appeal process.</a:t>
            </a:r>
          </a:p>
          <a:p>
            <a:pPr>
              <a:lnSpc>
                <a:spcPct val="120000"/>
              </a:lnSpc>
            </a:pPr>
            <a:r>
              <a:rPr lang="en-US" b="1" dirty="0"/>
              <a:t>Required Actions. </a:t>
            </a:r>
            <a:r>
              <a:rPr lang="en-US" dirty="0"/>
              <a:t>Counties must assure that each enrollee has adequate information about problem resolution requirements by taking the following actions:</a:t>
            </a:r>
          </a:p>
          <a:p>
            <a:pPr lvl="1">
              <a:lnSpc>
                <a:spcPct val="120000"/>
              </a:lnSpc>
            </a:pPr>
            <a:r>
              <a:rPr lang="en-US" dirty="0"/>
              <a:t>Describe the grievance, appeal, and expedited appeal processes in the beneficiary brochure.</a:t>
            </a:r>
          </a:p>
          <a:p>
            <a:pPr lvl="1">
              <a:lnSpc>
                <a:spcPct val="120000"/>
              </a:lnSpc>
            </a:pPr>
            <a:r>
              <a:rPr lang="en-US" dirty="0"/>
              <a:t>Post notices explaining grievance, appeal, and expedited appeal processes at provider sites.</a:t>
            </a:r>
          </a:p>
          <a:p>
            <a:pPr lvl="1">
              <a:lnSpc>
                <a:spcPct val="120000"/>
              </a:lnSpc>
            </a:pPr>
            <a:r>
              <a:rPr lang="en-US" dirty="0"/>
              <a:t>Make available forms that may be used to file grievances, appeals, and expedited appeals that enrollees can access at all provider sites without having to make a verbal or written request.</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a:p>
        </p:txBody>
      </p:sp>
    </p:spTree>
    <p:extLst>
      <p:ext uri="{BB962C8B-B14F-4D97-AF65-F5344CB8AC3E}">
        <p14:creationId xmlns:p14="http://schemas.microsoft.com/office/powerpoint/2010/main" val="3425379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Grievance and Appeal Requirements Cont. </a:t>
            </a:r>
          </a:p>
        </p:txBody>
      </p:sp>
      <p:sp>
        <p:nvSpPr>
          <p:cNvPr id="2" name="Content Placeholder 1"/>
          <p:cNvSpPr>
            <a:spLocks noGrp="1"/>
          </p:cNvSpPr>
          <p:nvPr>
            <p:ph idx="1"/>
          </p:nvPr>
        </p:nvSpPr>
        <p:spPr>
          <a:xfrm>
            <a:off x="990600" y="1600200"/>
            <a:ext cx="7696200" cy="5121275"/>
          </a:xfrm>
        </p:spPr>
        <p:txBody>
          <a:bodyPr>
            <a:normAutofit fontScale="62500" lnSpcReduction="20000"/>
          </a:bodyPr>
          <a:lstStyle/>
          <a:p>
            <a:pPr>
              <a:lnSpc>
                <a:spcPct val="120000"/>
              </a:lnSpc>
            </a:pPr>
            <a:r>
              <a:rPr lang="en-US" b="1" dirty="0"/>
              <a:t>Grievance, appeal, and expedited appeal processes. </a:t>
            </a:r>
            <a:r>
              <a:rPr lang="en-US" dirty="0"/>
              <a:t>Counties must comply with the following requirements:</a:t>
            </a:r>
          </a:p>
          <a:p>
            <a:pPr lvl="1">
              <a:lnSpc>
                <a:spcPct val="120000"/>
              </a:lnSpc>
            </a:pPr>
            <a:r>
              <a:rPr lang="en-US" sz="2900" dirty="0"/>
              <a:t>Provide enrollees with reasonable assistance in completing the forms and other procedural steps.</a:t>
            </a:r>
          </a:p>
          <a:p>
            <a:pPr lvl="1">
              <a:lnSpc>
                <a:spcPct val="120000"/>
              </a:lnSpc>
            </a:pPr>
            <a:r>
              <a:rPr lang="en-US" sz="2900" dirty="0"/>
              <a:t>Acknowledge receipt of each grievance, appeal, and request for expedited appeal in writing.</a:t>
            </a:r>
          </a:p>
          <a:p>
            <a:pPr lvl="1">
              <a:lnSpc>
                <a:spcPct val="120000"/>
              </a:lnSpc>
            </a:pPr>
            <a:r>
              <a:rPr lang="en-US" sz="2900" dirty="0"/>
              <a:t>Notify the enrollee, and applicable providers, in writing once a final decision is made, including the reasoning behind such decision.</a:t>
            </a:r>
          </a:p>
          <a:p>
            <a:pPr lvl="1">
              <a:lnSpc>
                <a:spcPct val="120000"/>
              </a:lnSpc>
            </a:pPr>
            <a:r>
              <a:rPr lang="en-US" sz="2900" dirty="0"/>
              <a:t>Allow the enrollee to authorize another person to act on their behalf. The enrollee may also ask the county to identify an individual to be responsible for assisting the enrollee in these processes.</a:t>
            </a:r>
          </a:p>
          <a:p>
            <a:pPr lvl="1">
              <a:lnSpc>
                <a:spcPct val="120000"/>
              </a:lnSpc>
            </a:pPr>
            <a:r>
              <a:rPr lang="en-US" sz="2900" dirty="0"/>
              <a:t>Ensure enrollee information is kept confidential.</a:t>
            </a:r>
          </a:p>
          <a:p>
            <a:pPr lvl="1">
              <a:lnSpc>
                <a:spcPct val="120000"/>
              </a:lnSpc>
            </a:pPr>
            <a:r>
              <a:rPr lang="en-US" sz="2900" dirty="0"/>
              <a:t>Ensure that the individual making the decision on the grievance, appeal, or expedited appeal process needs to have the appropriate clinical expertise to make the determination.</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15</a:t>
            </a:fld>
            <a:endParaRPr lang="en-US"/>
          </a:p>
        </p:txBody>
      </p:sp>
    </p:spTree>
    <p:extLst>
      <p:ext uri="{BB962C8B-B14F-4D97-AF65-F5344CB8AC3E}">
        <p14:creationId xmlns:p14="http://schemas.microsoft.com/office/powerpoint/2010/main" val="3885243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Grievance and Appeal Requirements Cont.</a:t>
            </a:r>
            <a:r>
              <a:rPr lang="en-US" sz="800" b="1" dirty="0"/>
              <a:t>2</a:t>
            </a:r>
            <a:r>
              <a:rPr lang="en-US" b="1" dirty="0"/>
              <a:t> </a:t>
            </a:r>
          </a:p>
        </p:txBody>
      </p:sp>
      <p:sp>
        <p:nvSpPr>
          <p:cNvPr id="2" name="Content Placeholder 1"/>
          <p:cNvSpPr>
            <a:spLocks noGrp="1"/>
          </p:cNvSpPr>
          <p:nvPr>
            <p:ph idx="1"/>
          </p:nvPr>
        </p:nvSpPr>
        <p:spPr/>
        <p:txBody>
          <a:bodyPr>
            <a:noAutofit/>
          </a:bodyPr>
          <a:lstStyle/>
          <a:p>
            <a:pPr lvl="1"/>
            <a:r>
              <a:rPr lang="en-US" sz="1800" dirty="0"/>
              <a:t>Maintain a grievance and appeal log which includes, but not limited to, the name of the enrollee, the date of receipt of the grievance, appeal, or expedited appeal, the nature of the problem, the final decision, and the date the decision is sent back to the enrollee.</a:t>
            </a:r>
          </a:p>
          <a:p>
            <a:pPr lvl="1"/>
            <a:r>
              <a:rPr lang="en-US" sz="1800" dirty="0"/>
              <a:t>Designate a staff person who is available to provide information and status updates to the enrollee or designated representative throughout the process.</a:t>
            </a:r>
          </a:p>
          <a:p>
            <a:pPr lvl="1"/>
            <a:r>
              <a:rPr lang="en-US" sz="1800" dirty="0"/>
              <a:t>Include information about the roles and responsibilities of each involved party (county, enrollee, and provider) in written documentation. </a:t>
            </a:r>
          </a:p>
          <a:p>
            <a:pPr lvl="1"/>
            <a:r>
              <a:rPr lang="en-US" sz="1800" dirty="0"/>
              <a:t>Ensure results are shared with appropriate administrative staff and Quality Improvement Committee members.</a:t>
            </a:r>
          </a:p>
          <a:p>
            <a:pPr lvl="1"/>
            <a:r>
              <a:rPr lang="en-US" sz="1800" dirty="0"/>
              <a:t>Ensure enrollees have access to the State Fair Hearing process, if requested.</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16</a:t>
            </a:fld>
            <a:endParaRPr lang="en-US"/>
          </a:p>
        </p:txBody>
      </p:sp>
    </p:spTree>
    <p:extLst>
      <p:ext uri="{BB962C8B-B14F-4D97-AF65-F5344CB8AC3E}">
        <p14:creationId xmlns:p14="http://schemas.microsoft.com/office/powerpoint/2010/main" val="2917640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Notice of Action</a:t>
            </a:r>
          </a:p>
        </p:txBody>
      </p:sp>
      <p:sp>
        <p:nvSpPr>
          <p:cNvPr id="2" name="Content Placeholder 1"/>
          <p:cNvSpPr>
            <a:spLocks noGrp="1"/>
          </p:cNvSpPr>
          <p:nvPr>
            <p:ph idx="1"/>
          </p:nvPr>
        </p:nvSpPr>
        <p:spPr>
          <a:xfrm>
            <a:off x="990600" y="1417638"/>
            <a:ext cx="7696200" cy="5211762"/>
          </a:xfrm>
        </p:spPr>
        <p:txBody>
          <a:bodyPr>
            <a:normAutofit fontScale="55000" lnSpcReduction="20000"/>
          </a:bodyPr>
          <a:lstStyle/>
          <a:p>
            <a:pPr>
              <a:lnSpc>
                <a:spcPct val="120000"/>
              </a:lnSpc>
            </a:pPr>
            <a:r>
              <a:rPr lang="en-US" b="1" dirty="0">
                <a:latin typeface="Calibri" panose="020F0502020204030204" pitchFamily="34" charset="0"/>
              </a:rPr>
              <a:t>Language and Format Requirements. </a:t>
            </a:r>
            <a:r>
              <a:rPr lang="en-US" dirty="0">
                <a:latin typeface="Calibri" panose="020F0502020204030204" pitchFamily="34" charset="0"/>
              </a:rPr>
              <a:t>The notice must be in writing and must meet the language and format requirements specified in federal law to ensure ease of understanding.</a:t>
            </a:r>
          </a:p>
          <a:p>
            <a:pPr>
              <a:lnSpc>
                <a:spcPct val="120000"/>
              </a:lnSpc>
            </a:pPr>
            <a:r>
              <a:rPr lang="en-US" b="1" dirty="0">
                <a:latin typeface="Calibri" panose="020F0502020204030204" pitchFamily="34" charset="0"/>
              </a:rPr>
              <a:t>Content of the Notice. </a:t>
            </a:r>
            <a:r>
              <a:rPr lang="en-US" dirty="0">
                <a:latin typeface="Calibri" panose="020F0502020204030204" pitchFamily="34" charset="0"/>
              </a:rPr>
              <a:t>The notice must explain the following:</a:t>
            </a:r>
          </a:p>
          <a:p>
            <a:pPr lvl="1">
              <a:lnSpc>
                <a:spcPct val="120000"/>
              </a:lnSpc>
            </a:pPr>
            <a:r>
              <a:rPr lang="en-US" sz="2900" dirty="0"/>
              <a:t>The adverse benefit determination the county or its contractor has taken or intends to take.</a:t>
            </a:r>
          </a:p>
          <a:p>
            <a:pPr lvl="1">
              <a:lnSpc>
                <a:spcPct val="120000"/>
              </a:lnSpc>
            </a:pPr>
            <a:r>
              <a:rPr lang="en-US" sz="2900" dirty="0"/>
              <a:t>The reasons for the adverse benefit determination.</a:t>
            </a:r>
          </a:p>
          <a:p>
            <a:pPr lvl="1">
              <a:lnSpc>
                <a:spcPct val="120000"/>
              </a:lnSpc>
            </a:pPr>
            <a:r>
              <a:rPr lang="en-US" sz="2900" dirty="0"/>
              <a:t>The enrollee’s or the provider’s right to request an appeal, including information on exhausting the county or its contractors level of appeal.</a:t>
            </a:r>
          </a:p>
          <a:p>
            <a:pPr lvl="1">
              <a:lnSpc>
                <a:spcPct val="120000"/>
              </a:lnSpc>
            </a:pPr>
            <a:r>
              <a:rPr lang="en-US" sz="2900" dirty="0"/>
              <a:t>The enrollee’s right to a fair hearing.</a:t>
            </a:r>
          </a:p>
          <a:p>
            <a:pPr lvl="1">
              <a:lnSpc>
                <a:spcPct val="120000"/>
              </a:lnSpc>
            </a:pPr>
            <a:r>
              <a:rPr lang="en-US" sz="2900" dirty="0"/>
              <a:t>The procedures for exercising these rights.</a:t>
            </a:r>
          </a:p>
          <a:p>
            <a:pPr lvl="1">
              <a:lnSpc>
                <a:spcPct val="120000"/>
              </a:lnSpc>
            </a:pPr>
            <a:r>
              <a:rPr lang="en-US" sz="2900" dirty="0"/>
              <a:t>The circumstances under which expedited resolution is available and how to request it.</a:t>
            </a:r>
          </a:p>
          <a:p>
            <a:pPr lvl="1">
              <a:lnSpc>
                <a:spcPct val="120000"/>
              </a:lnSpc>
            </a:pPr>
            <a:r>
              <a:rPr lang="en-US" sz="2900" dirty="0"/>
              <a:t>The enrollee’s right to have benefits continue pending resolution of the appeal, how to request that benefits be continued, and the circumstances under which the enrollee may be required to pay the costs of the services.</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17</a:t>
            </a:fld>
            <a:endParaRPr lang="en-US"/>
          </a:p>
        </p:txBody>
      </p:sp>
    </p:spTree>
    <p:extLst>
      <p:ext uri="{BB962C8B-B14F-4D97-AF65-F5344CB8AC3E}">
        <p14:creationId xmlns:p14="http://schemas.microsoft.com/office/powerpoint/2010/main" val="908700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Next Steps</a:t>
            </a:r>
            <a:r>
              <a:rPr lang="en-US" sz="800" b="1" dirty="0"/>
              <a:t>2</a:t>
            </a:r>
            <a:endParaRPr lang="en-US" b="1" dirty="0"/>
          </a:p>
        </p:txBody>
      </p:sp>
      <p:sp>
        <p:nvSpPr>
          <p:cNvPr id="2" name="Content Placeholder 1"/>
          <p:cNvSpPr>
            <a:spLocks noGrp="1"/>
          </p:cNvSpPr>
          <p:nvPr>
            <p:ph idx="1"/>
          </p:nvPr>
        </p:nvSpPr>
        <p:spPr/>
        <p:txBody>
          <a:bodyPr/>
          <a:lstStyle/>
          <a:p>
            <a:r>
              <a:rPr lang="en-US" dirty="0"/>
              <a:t>DHCS will issue Notice of Action templates that are compliant with federal and state guidance that DMC-ODS counties can use. </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18</a:t>
            </a:fld>
            <a:endParaRPr lang="en-US"/>
          </a:p>
        </p:txBody>
      </p:sp>
    </p:spTree>
    <p:extLst>
      <p:ext uri="{BB962C8B-B14F-4D97-AF65-F5344CB8AC3E}">
        <p14:creationId xmlns:p14="http://schemas.microsoft.com/office/powerpoint/2010/main" val="285683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Perspectives &amp; Insight from Orange County</a:t>
            </a:r>
          </a:p>
        </p:txBody>
      </p:sp>
      <p:sp>
        <p:nvSpPr>
          <p:cNvPr id="2" name="Date Placeholder 1"/>
          <p:cNvSpPr>
            <a:spLocks noGrp="1"/>
          </p:cNvSpPr>
          <p:nvPr>
            <p:ph type="dt" sz="half" idx="10"/>
          </p:nvPr>
        </p:nvSpPr>
        <p:spPr/>
        <p:txBody>
          <a:bodyPr/>
          <a:lstStyle/>
          <a:p>
            <a:fld id="{8A0675EF-9A9E-42A0-A0AB-8000711170D6}" type="datetime1">
              <a:rPr lang="en-US" smtClean="0"/>
              <a:t>12/10/2020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19</a:t>
            </a:fld>
            <a:endParaRPr lang="en-US" dirty="0"/>
          </a:p>
        </p:txBody>
      </p:sp>
    </p:spTree>
    <p:extLst>
      <p:ext uri="{BB962C8B-B14F-4D97-AF65-F5344CB8AC3E}">
        <p14:creationId xmlns:p14="http://schemas.microsoft.com/office/powerpoint/2010/main" val="357157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Overview of Presentation</a:t>
            </a:r>
          </a:p>
        </p:txBody>
      </p:sp>
      <p:sp>
        <p:nvSpPr>
          <p:cNvPr id="2" name="Content Placeholder 1"/>
          <p:cNvSpPr>
            <a:spLocks noGrp="1"/>
          </p:cNvSpPr>
          <p:nvPr>
            <p:ph idx="1"/>
          </p:nvPr>
        </p:nvSpPr>
        <p:spPr/>
        <p:txBody>
          <a:bodyPr>
            <a:normAutofit fontScale="92500" lnSpcReduction="10000"/>
          </a:bodyPr>
          <a:lstStyle/>
          <a:p>
            <a:r>
              <a:rPr lang="en-US" dirty="0"/>
              <a:t>County Responsibilities under DMC-ODS </a:t>
            </a:r>
          </a:p>
          <a:p>
            <a:pPr lvl="1"/>
            <a:r>
              <a:rPr lang="en-US" dirty="0"/>
              <a:t>Readiness Checklist </a:t>
            </a:r>
          </a:p>
          <a:p>
            <a:r>
              <a:rPr lang="en-US" dirty="0"/>
              <a:t>Beneficiary Informing Responsibilities under DMC-ODS</a:t>
            </a:r>
          </a:p>
          <a:p>
            <a:pPr lvl="1"/>
            <a:r>
              <a:rPr lang="en-US" dirty="0"/>
              <a:t>Beneficiary Brochure and Provider List</a:t>
            </a:r>
          </a:p>
          <a:p>
            <a:pPr lvl="1"/>
            <a:r>
              <a:rPr lang="en-US" dirty="0"/>
              <a:t>Grievance and Appeal System </a:t>
            </a:r>
          </a:p>
          <a:p>
            <a:r>
              <a:rPr lang="en-US" dirty="0"/>
              <a:t>Perspectives &amp; Insight from Orange County</a:t>
            </a:r>
          </a:p>
          <a:p>
            <a:r>
              <a:rPr lang="en-US" dirty="0"/>
              <a:t>Questions and Discussion</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Tree>
    <p:extLst>
      <p:ext uri="{BB962C8B-B14F-4D97-AF65-F5344CB8AC3E}">
        <p14:creationId xmlns:p14="http://schemas.microsoft.com/office/powerpoint/2010/main" val="280960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General Planning &amp; Preparation</a:t>
            </a:r>
          </a:p>
        </p:txBody>
      </p:sp>
      <p:sp>
        <p:nvSpPr>
          <p:cNvPr id="2" name="Content Placeholder 1"/>
          <p:cNvSpPr>
            <a:spLocks noGrp="1"/>
          </p:cNvSpPr>
          <p:nvPr>
            <p:ph idx="1"/>
          </p:nvPr>
        </p:nvSpPr>
        <p:spPr/>
        <p:txBody>
          <a:bodyPr>
            <a:normAutofit fontScale="92500" lnSpcReduction="20000"/>
          </a:bodyPr>
          <a:lstStyle/>
          <a:p>
            <a:r>
              <a:rPr lang="en-US" dirty="0"/>
              <a:t>Decision – Combine activities with MHP or separate?  </a:t>
            </a:r>
          </a:p>
          <a:p>
            <a:r>
              <a:rPr lang="en-US" dirty="0"/>
              <a:t>Decision – Assigning leads for these activities</a:t>
            </a:r>
          </a:p>
          <a:p>
            <a:r>
              <a:rPr lang="en-US" dirty="0"/>
              <a:t>Decision – Yet to play out – Will contract organizations be points of contact for the system, will they need to provide and be trained on NOAs, access logs, etc.?</a:t>
            </a:r>
          </a:p>
          <a:p>
            <a:r>
              <a:rPr lang="en-US" dirty="0"/>
              <a:t>Planning – Significant increase in translation costs</a:t>
            </a:r>
          </a:p>
          <a:p>
            <a:r>
              <a:rPr lang="en-US" dirty="0"/>
              <a:t>Planning – Staffing </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20</a:t>
            </a:fld>
            <a:endParaRPr lang="en-US"/>
          </a:p>
        </p:txBody>
      </p:sp>
    </p:spTree>
    <p:extLst>
      <p:ext uri="{BB962C8B-B14F-4D97-AF65-F5344CB8AC3E}">
        <p14:creationId xmlns:p14="http://schemas.microsoft.com/office/powerpoint/2010/main" val="4117756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Grievance/Appeal/Expedited Appeal/State Fair Hearing</a:t>
            </a:r>
          </a:p>
        </p:txBody>
      </p:sp>
      <p:sp>
        <p:nvSpPr>
          <p:cNvPr id="2" name="Content Placeholder 1"/>
          <p:cNvSpPr>
            <a:spLocks noGrp="1"/>
          </p:cNvSpPr>
          <p:nvPr>
            <p:ph idx="1"/>
          </p:nvPr>
        </p:nvSpPr>
        <p:spPr/>
        <p:txBody>
          <a:bodyPr>
            <a:normAutofit fontScale="77500" lnSpcReduction="20000"/>
          </a:bodyPr>
          <a:lstStyle/>
          <a:p>
            <a:r>
              <a:rPr lang="en-US" dirty="0"/>
              <a:t>Decision – Combine these processes</a:t>
            </a:r>
          </a:p>
          <a:p>
            <a:r>
              <a:rPr lang="en-US" dirty="0"/>
              <a:t>Assigned lead to manage these processes</a:t>
            </a:r>
          </a:p>
          <a:p>
            <a:pPr lvl="1"/>
            <a:r>
              <a:rPr lang="en-US" dirty="0"/>
              <a:t>Training for that team on these processes</a:t>
            </a:r>
          </a:p>
          <a:p>
            <a:r>
              <a:rPr lang="en-US" dirty="0"/>
              <a:t>Determine what needs to be modified:</a:t>
            </a:r>
          </a:p>
          <a:p>
            <a:pPr lvl="1"/>
            <a:r>
              <a:rPr lang="en-US" dirty="0"/>
              <a:t>Postings – Grievance/Appeal Poster</a:t>
            </a:r>
          </a:p>
          <a:p>
            <a:pPr lvl="1"/>
            <a:r>
              <a:rPr lang="en-US" dirty="0"/>
              <a:t>Forms – Grievance/Appeal; Acknowledgement of Receipt; NOAs (may not be able to combine with MHP?); State Fair Hearing (may not be able to combine)</a:t>
            </a:r>
          </a:p>
          <a:p>
            <a:pPr lvl="1"/>
            <a:r>
              <a:rPr lang="en-US" dirty="0"/>
              <a:t>Log – Add drop downs for DMC-ODS to be able to report separately</a:t>
            </a:r>
          </a:p>
          <a:p>
            <a:pPr lvl="1"/>
            <a:r>
              <a:rPr lang="en-US" dirty="0"/>
              <a:t>Policies &amp; Procedures (P&amp;P) – Grievance; Appeals; Postings</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a:p>
        </p:txBody>
      </p:sp>
    </p:spTree>
    <p:extLst>
      <p:ext uri="{BB962C8B-B14F-4D97-AF65-F5344CB8AC3E}">
        <p14:creationId xmlns:p14="http://schemas.microsoft.com/office/powerpoint/2010/main" val="1321762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Notice of Action</a:t>
            </a:r>
            <a:r>
              <a:rPr lang="en-US" sz="800" b="1" dirty="0"/>
              <a:t>2</a:t>
            </a:r>
            <a:endParaRPr lang="en-US" b="1" dirty="0"/>
          </a:p>
        </p:txBody>
      </p:sp>
      <p:sp>
        <p:nvSpPr>
          <p:cNvPr id="2" name="Content Placeholder 1"/>
          <p:cNvSpPr>
            <a:spLocks noGrp="1"/>
          </p:cNvSpPr>
          <p:nvPr>
            <p:ph idx="1"/>
          </p:nvPr>
        </p:nvSpPr>
        <p:spPr/>
        <p:txBody>
          <a:bodyPr/>
          <a:lstStyle/>
          <a:p>
            <a:r>
              <a:rPr lang="en-US" dirty="0"/>
              <a:t>Awaiting forms from DHCS</a:t>
            </a:r>
          </a:p>
          <a:p>
            <a:r>
              <a:rPr lang="en-US" dirty="0"/>
              <a:t>NOA P&amp;P</a:t>
            </a:r>
          </a:p>
          <a:p>
            <a:r>
              <a:rPr lang="en-US" dirty="0"/>
              <a:t>NOA maintenance</a:t>
            </a:r>
          </a:p>
          <a:p>
            <a:r>
              <a:rPr lang="en-US" dirty="0"/>
              <a:t>Assign lead</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22</a:t>
            </a:fld>
            <a:endParaRPr lang="en-US"/>
          </a:p>
        </p:txBody>
      </p:sp>
    </p:spTree>
    <p:extLst>
      <p:ext uri="{BB962C8B-B14F-4D97-AF65-F5344CB8AC3E}">
        <p14:creationId xmlns:p14="http://schemas.microsoft.com/office/powerpoint/2010/main" val="336286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Provider List</a:t>
            </a:r>
            <a:r>
              <a:rPr lang="en-US" sz="800" b="1" dirty="0"/>
              <a:t>2</a:t>
            </a:r>
            <a:endParaRPr lang="en-US" b="1" dirty="0"/>
          </a:p>
        </p:txBody>
      </p:sp>
      <p:sp>
        <p:nvSpPr>
          <p:cNvPr id="2" name="Content Placeholder 1"/>
          <p:cNvSpPr>
            <a:spLocks noGrp="1"/>
          </p:cNvSpPr>
          <p:nvPr>
            <p:ph idx="1"/>
          </p:nvPr>
        </p:nvSpPr>
        <p:spPr/>
        <p:txBody>
          <a:bodyPr/>
          <a:lstStyle/>
          <a:p>
            <a:r>
              <a:rPr lang="en-US" dirty="0"/>
              <a:t>Decision – Unlikely to combine with MHP</a:t>
            </a:r>
          </a:p>
          <a:p>
            <a:r>
              <a:rPr lang="en-US" dirty="0"/>
              <a:t>Assigned responsibility for maintenance</a:t>
            </a:r>
          </a:p>
          <a:p>
            <a:r>
              <a:rPr lang="en-US" dirty="0"/>
              <a:t>Decision yet to be made – How will consumers be able to identify those providers not accepting new clients?</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Tree>
    <p:extLst>
      <p:ext uri="{BB962C8B-B14F-4D97-AF65-F5344CB8AC3E}">
        <p14:creationId xmlns:p14="http://schemas.microsoft.com/office/powerpoint/2010/main" val="1384047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a:t>Beneficiary Brochure</a:t>
            </a:r>
            <a:r>
              <a:rPr lang="en-US" sz="800" b="1"/>
              <a:t>2</a:t>
            </a:r>
            <a:endParaRPr lang="en-US" b="1" dirty="0"/>
          </a:p>
        </p:txBody>
      </p:sp>
      <p:sp>
        <p:nvSpPr>
          <p:cNvPr id="2" name="Content Placeholder 1"/>
          <p:cNvSpPr>
            <a:spLocks noGrp="1"/>
          </p:cNvSpPr>
          <p:nvPr>
            <p:ph idx="1"/>
          </p:nvPr>
        </p:nvSpPr>
        <p:spPr/>
        <p:txBody>
          <a:bodyPr/>
          <a:lstStyle/>
          <a:p>
            <a:r>
              <a:rPr lang="en-US" dirty="0"/>
              <a:t>Awaiting DHCS template</a:t>
            </a:r>
          </a:p>
          <a:p>
            <a:r>
              <a:rPr lang="en-US" dirty="0"/>
              <a:t>Team assigned as point </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24</a:t>
            </a:fld>
            <a:endParaRPr lang="en-US"/>
          </a:p>
        </p:txBody>
      </p:sp>
    </p:spTree>
    <p:extLst>
      <p:ext uri="{BB962C8B-B14F-4D97-AF65-F5344CB8AC3E}">
        <p14:creationId xmlns:p14="http://schemas.microsoft.com/office/powerpoint/2010/main" val="1821856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Informing Materials</a:t>
            </a:r>
          </a:p>
        </p:txBody>
      </p:sp>
      <p:sp>
        <p:nvSpPr>
          <p:cNvPr id="2" name="Content Placeholder 1"/>
          <p:cNvSpPr>
            <a:spLocks noGrp="1"/>
          </p:cNvSpPr>
          <p:nvPr>
            <p:ph idx="1"/>
          </p:nvPr>
        </p:nvSpPr>
        <p:spPr/>
        <p:txBody>
          <a:bodyPr>
            <a:normAutofit fontScale="77500" lnSpcReduction="20000"/>
          </a:bodyPr>
          <a:lstStyle/>
          <a:p>
            <a:r>
              <a:rPr lang="en-US" dirty="0"/>
              <a:t>Translations and alternate formats</a:t>
            </a:r>
          </a:p>
          <a:p>
            <a:r>
              <a:rPr lang="en-US" dirty="0"/>
              <a:t>Identify items to provide at initial contact</a:t>
            </a:r>
          </a:p>
          <a:p>
            <a:pPr lvl="1"/>
            <a:r>
              <a:rPr lang="en-US" dirty="0"/>
              <a:t>Beneficiary Brochure</a:t>
            </a:r>
          </a:p>
          <a:p>
            <a:pPr lvl="1"/>
            <a:r>
              <a:rPr lang="en-US" dirty="0"/>
              <a:t>Provider List</a:t>
            </a:r>
          </a:p>
          <a:p>
            <a:pPr lvl="1"/>
            <a:r>
              <a:rPr lang="en-US" dirty="0"/>
              <a:t>Advance Directive Information Sheet</a:t>
            </a:r>
          </a:p>
          <a:p>
            <a:pPr lvl="1"/>
            <a:r>
              <a:rPr lang="en-US" dirty="0"/>
              <a:t>NPP</a:t>
            </a:r>
          </a:p>
          <a:p>
            <a:pPr lvl="1"/>
            <a:r>
              <a:rPr lang="en-US" dirty="0"/>
              <a:t>Motor Voter Reg</a:t>
            </a:r>
          </a:p>
          <a:p>
            <a:pPr lvl="1"/>
            <a:r>
              <a:rPr lang="en-US" dirty="0"/>
              <a:t>Car Seat informing</a:t>
            </a:r>
          </a:p>
          <a:p>
            <a:pPr lvl="1"/>
            <a:r>
              <a:rPr lang="en-US" dirty="0"/>
              <a:t>Other?</a:t>
            </a:r>
          </a:p>
          <a:p>
            <a:r>
              <a:rPr lang="en-US" dirty="0"/>
              <a:t>P&amp;P on Informing Material Distribution</a:t>
            </a:r>
          </a:p>
          <a:p>
            <a:r>
              <a:rPr lang="en-US" dirty="0"/>
              <a:t>Intake Advisement Checklist</a:t>
            </a:r>
          </a:p>
          <a:p>
            <a:r>
              <a:rPr lang="en-US" dirty="0"/>
              <a:t>Other postings</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25</a:t>
            </a:fld>
            <a:endParaRPr lang="en-US"/>
          </a:p>
        </p:txBody>
      </p:sp>
    </p:spTree>
    <p:extLst>
      <p:ext uri="{BB962C8B-B14F-4D97-AF65-F5344CB8AC3E}">
        <p14:creationId xmlns:p14="http://schemas.microsoft.com/office/powerpoint/2010/main" val="4163197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Contact Information</a:t>
            </a:r>
          </a:p>
        </p:txBody>
      </p:sp>
      <p:sp>
        <p:nvSpPr>
          <p:cNvPr id="2" name="Content Placeholder 1"/>
          <p:cNvSpPr>
            <a:spLocks noGrp="1"/>
          </p:cNvSpPr>
          <p:nvPr>
            <p:ph idx="1"/>
          </p:nvPr>
        </p:nvSpPr>
        <p:spPr/>
        <p:txBody>
          <a:bodyPr/>
          <a:lstStyle/>
          <a:p>
            <a:pPr marL="0" indent="0" algn="ctr">
              <a:buNone/>
            </a:pPr>
            <a:r>
              <a:rPr lang="en-US" dirty="0"/>
              <a:t>David Horner, Ph.D.</a:t>
            </a:r>
          </a:p>
          <a:p>
            <a:pPr marL="0" indent="0" algn="ctr">
              <a:buNone/>
            </a:pPr>
            <a:r>
              <a:rPr lang="en-US" dirty="0"/>
              <a:t>Director of Authority &amp; Quality Improvement Services</a:t>
            </a:r>
          </a:p>
          <a:p>
            <a:pPr marL="0" indent="0" algn="ctr">
              <a:buNone/>
            </a:pPr>
            <a:r>
              <a:rPr lang="en-US" dirty="0"/>
              <a:t>Orange County Behavioral Health Services</a:t>
            </a:r>
          </a:p>
          <a:p>
            <a:pPr marL="0" indent="0" algn="ctr">
              <a:buNone/>
            </a:pPr>
            <a:r>
              <a:rPr lang="en-US" dirty="0"/>
              <a:t>714 834-6232</a:t>
            </a:r>
          </a:p>
          <a:p>
            <a:pPr marL="0" indent="0" algn="ctr">
              <a:buNone/>
            </a:pPr>
            <a:r>
              <a:rPr lang="en-US" dirty="0"/>
              <a:t>dhorner@ochca.com</a:t>
            </a:r>
          </a:p>
          <a:p>
            <a:pPr marL="0" indent="0">
              <a:buNone/>
            </a:pPr>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26</a:t>
            </a:fld>
            <a:endParaRPr lang="en-US"/>
          </a:p>
        </p:txBody>
      </p:sp>
    </p:spTree>
    <p:extLst>
      <p:ext uri="{BB962C8B-B14F-4D97-AF65-F5344CB8AC3E}">
        <p14:creationId xmlns:p14="http://schemas.microsoft.com/office/powerpoint/2010/main" val="11593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Questions and Discussion</a:t>
            </a:r>
          </a:p>
        </p:txBody>
      </p:sp>
      <p:sp>
        <p:nvSpPr>
          <p:cNvPr id="2" name="Content Placeholder 1"/>
          <p:cNvSpPr>
            <a:spLocks noGrp="1"/>
          </p:cNvSpPr>
          <p:nvPr>
            <p:ph idx="1"/>
          </p:nvPr>
        </p:nvSpPr>
        <p:spPr>
          <a:xfrm>
            <a:off x="990600" y="1600201"/>
            <a:ext cx="7696200" cy="1752599"/>
          </a:xfrm>
        </p:spPr>
        <p:txBody>
          <a:bodyPr>
            <a:normAutofit/>
          </a:bodyPr>
          <a:lstStyle/>
          <a:p>
            <a:pPr marL="0" indent="0" algn="ctr">
              <a:buNone/>
            </a:pPr>
            <a:r>
              <a:rPr lang="en-US" sz="2800" i="1" dirty="0"/>
              <a:t>For optimal sound quality, please ensure that you are dialed-in using your phone and that you have inputted your </a:t>
            </a:r>
            <a:r>
              <a:rPr lang="en-US" sz="2800" b="1" i="1" u="sng" dirty="0"/>
              <a:t>audio PIN.</a:t>
            </a:r>
          </a:p>
        </p:txBody>
      </p:sp>
      <p:pic>
        <p:nvPicPr>
          <p:cNvPr id="6" name="Picture 5" descr="This is a graphic of 8 hands held up for questions." title="Graphic of hands for questions"/>
          <p:cNvPicPr>
            <a:picLocks noChangeAspect="1"/>
          </p:cNvPicPr>
          <p:nvPr/>
        </p:nvPicPr>
        <p:blipFill>
          <a:blip r:embed="rId2"/>
          <a:stretch>
            <a:fillRect/>
          </a:stretch>
        </p:blipFill>
        <p:spPr>
          <a:xfrm>
            <a:off x="2438400" y="3346608"/>
            <a:ext cx="4953000" cy="2825592"/>
          </a:xfrm>
          <a:prstGeom prst="rect">
            <a:avLst/>
          </a:prstGeom>
        </p:spPr>
      </p:pic>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27</a:t>
            </a:fld>
            <a:endParaRPr lang="en-US"/>
          </a:p>
        </p:txBody>
      </p:sp>
    </p:spTree>
    <p:extLst>
      <p:ext uri="{BB962C8B-B14F-4D97-AF65-F5344CB8AC3E}">
        <p14:creationId xmlns:p14="http://schemas.microsoft.com/office/powerpoint/2010/main" val="104054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California Department of Health Care Services</a:t>
            </a:r>
          </a:p>
        </p:txBody>
      </p:sp>
      <p:sp>
        <p:nvSpPr>
          <p:cNvPr id="2" name="Content Placeholder 1"/>
          <p:cNvSpPr>
            <a:spLocks noGrp="1"/>
          </p:cNvSpPr>
          <p:nvPr>
            <p:ph idx="1"/>
          </p:nvPr>
        </p:nvSpPr>
        <p:spPr>
          <a:xfrm>
            <a:off x="990600" y="2286000"/>
            <a:ext cx="7696200" cy="3840163"/>
          </a:xfrm>
        </p:spPr>
        <p:txBody>
          <a:bodyPr>
            <a:normAutofit/>
          </a:bodyPr>
          <a:lstStyle/>
          <a:p>
            <a:pPr marL="0" indent="0" algn="ctr">
              <a:buNone/>
            </a:pPr>
            <a:r>
              <a:rPr lang="en-US" sz="2400" b="1" dirty="0"/>
              <a:t>Karen Baylor, </a:t>
            </a:r>
            <a:r>
              <a:rPr lang="en-US" sz="2400" dirty="0"/>
              <a:t>PhD, Deputy Director, MHSUDS, DHCS</a:t>
            </a:r>
          </a:p>
          <a:p>
            <a:pPr marL="0" indent="0" algn="ctr">
              <a:buNone/>
            </a:pPr>
            <a:r>
              <a:rPr lang="en-US" sz="2400" b="1" dirty="0" err="1"/>
              <a:t>Marlies</a:t>
            </a:r>
            <a:r>
              <a:rPr lang="en-US" sz="2400" b="1" dirty="0"/>
              <a:t> Perez, </a:t>
            </a:r>
            <a:r>
              <a:rPr lang="en-US" sz="2400" dirty="0"/>
              <a:t>Division Chief, MHSUDS, DHCS</a:t>
            </a:r>
          </a:p>
          <a:p>
            <a:pPr marL="0" indent="0" algn="ctr">
              <a:buNone/>
            </a:pPr>
            <a:r>
              <a:rPr lang="en-US" sz="2400" b="1" dirty="0"/>
              <a:t>Don </a:t>
            </a:r>
            <a:r>
              <a:rPr lang="en-US" sz="2400" b="1" dirty="0" err="1"/>
              <a:t>Braeger</a:t>
            </a:r>
            <a:r>
              <a:rPr lang="en-US" sz="2400" b="1" dirty="0"/>
              <a:t>, </a:t>
            </a:r>
            <a:r>
              <a:rPr lang="en-US" sz="2400" dirty="0"/>
              <a:t>Division Chief, MHSUDS, DHCS</a:t>
            </a:r>
          </a:p>
          <a:p>
            <a:pPr marL="0" indent="0" algn="ctr">
              <a:buNone/>
            </a:pPr>
            <a:endParaRPr lang="en-US" sz="2400" dirty="0"/>
          </a:p>
          <a:p>
            <a:pPr marL="0" indent="0" algn="ctr">
              <a:buNone/>
            </a:pPr>
            <a:r>
              <a:rPr lang="en-US" sz="2400" dirty="0"/>
              <a:t>For More Information: </a:t>
            </a:r>
            <a:r>
              <a:rPr lang="en-US" sz="2400" dirty="0">
                <a:solidFill>
                  <a:schemeClr val="tx2"/>
                </a:solidFill>
                <a:latin typeface="+mj-lt"/>
                <a:hlinkClick r:id="rId2" tooltip="DHCS DMC-ODS Website"/>
              </a:rPr>
              <a:t>http://www.dhcs.ca.gov/provgovpart/Pages/Drug-Medi-Cal-Organized-Delivery-System.aspx </a:t>
            </a:r>
            <a:endParaRPr lang="en-US" sz="2400" dirty="0">
              <a:solidFill>
                <a:schemeClr val="tx2"/>
              </a:solidFill>
              <a:latin typeface="+mj-lt"/>
            </a:endParaRP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28</a:t>
            </a:fld>
            <a:endParaRPr lang="en-US"/>
          </a:p>
        </p:txBody>
      </p:sp>
    </p:spTree>
    <p:extLst>
      <p:ext uri="{BB962C8B-B14F-4D97-AF65-F5344CB8AC3E}">
        <p14:creationId xmlns:p14="http://schemas.microsoft.com/office/powerpoint/2010/main" val="3878177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Harbage Consulting</a:t>
            </a:r>
          </a:p>
        </p:txBody>
      </p:sp>
      <p:sp>
        <p:nvSpPr>
          <p:cNvPr id="2" name="Content Placeholder 1"/>
          <p:cNvSpPr>
            <a:spLocks noGrp="1"/>
          </p:cNvSpPr>
          <p:nvPr>
            <p:ph idx="1"/>
          </p:nvPr>
        </p:nvSpPr>
        <p:spPr>
          <a:xfrm>
            <a:off x="1066800" y="1676400"/>
            <a:ext cx="7696200" cy="2697163"/>
          </a:xfrm>
        </p:spPr>
        <p:txBody>
          <a:bodyPr>
            <a:normAutofit/>
          </a:bodyPr>
          <a:lstStyle/>
          <a:p>
            <a:pPr marL="0" indent="0" algn="ctr">
              <a:buNone/>
            </a:pPr>
            <a:r>
              <a:rPr lang="en-US" sz="2000" b="1" dirty="0">
                <a:latin typeface="+mj-lt"/>
              </a:rPr>
              <a:t>Don Kingdon, </a:t>
            </a:r>
            <a:r>
              <a:rPr lang="en-US" sz="2000" dirty="0">
                <a:latin typeface="+mj-lt"/>
              </a:rPr>
              <a:t>PhD, Principal, Behavioral Health Integration</a:t>
            </a:r>
            <a:br>
              <a:rPr lang="en-US" sz="2000" dirty="0">
                <a:latin typeface="+mj-lt"/>
              </a:rPr>
            </a:br>
            <a:r>
              <a:rPr lang="en-US" sz="2000" dirty="0">
                <a:latin typeface="+mj-lt"/>
                <a:hlinkClick r:id="rId2"/>
              </a:rPr>
              <a:t>don@harbageconsulting.com</a:t>
            </a:r>
            <a:r>
              <a:rPr lang="en-US" sz="2000" dirty="0">
                <a:latin typeface="+mj-lt"/>
              </a:rPr>
              <a:t>   </a:t>
            </a:r>
            <a:br>
              <a:rPr lang="en-US" sz="2000" dirty="0">
                <a:latin typeface="+mj-lt"/>
              </a:rPr>
            </a:br>
            <a:r>
              <a:rPr lang="en-US" sz="2000" b="1" dirty="0">
                <a:latin typeface="+mj-lt"/>
              </a:rPr>
              <a:t>Molly Brassil, </a:t>
            </a:r>
            <a:r>
              <a:rPr lang="en-US" sz="2000" dirty="0">
                <a:latin typeface="+mj-lt"/>
              </a:rPr>
              <a:t>MSW, Director, Behavioral Health Integration</a:t>
            </a:r>
            <a:br>
              <a:rPr lang="en-US" sz="2000" dirty="0">
                <a:latin typeface="+mj-lt"/>
              </a:rPr>
            </a:br>
            <a:r>
              <a:rPr lang="en-US" sz="2000" dirty="0">
                <a:latin typeface="+mj-lt"/>
                <a:hlinkClick r:id="rId3"/>
              </a:rPr>
              <a:t>molly@harbageconsulting.com</a:t>
            </a:r>
            <a:r>
              <a:rPr lang="en-US" sz="2000" dirty="0">
                <a:latin typeface="+mj-lt"/>
              </a:rPr>
              <a:t> </a:t>
            </a:r>
            <a:br>
              <a:rPr lang="en-US" sz="2000" dirty="0">
                <a:latin typeface="+mj-lt"/>
              </a:rPr>
            </a:br>
            <a:r>
              <a:rPr lang="en-US" sz="2000" b="1" dirty="0">
                <a:latin typeface="+mj-lt"/>
              </a:rPr>
              <a:t>Courtney Kashiwagi, </a:t>
            </a:r>
            <a:r>
              <a:rPr lang="en-US" sz="2000" dirty="0">
                <a:latin typeface="+mj-lt"/>
              </a:rPr>
              <a:t>MPH, Senior Policy Consultant</a:t>
            </a:r>
            <a:br>
              <a:rPr lang="en-US" sz="2000" dirty="0">
                <a:latin typeface="+mj-lt"/>
              </a:rPr>
            </a:br>
            <a:r>
              <a:rPr lang="en-US" sz="2000" dirty="0">
                <a:latin typeface="+mj-lt"/>
                <a:hlinkClick r:id="rId4"/>
              </a:rPr>
              <a:t>courtney@harbageconsulting.com</a:t>
            </a:r>
            <a:br>
              <a:rPr lang="en-US" sz="2000" dirty="0">
                <a:latin typeface="+mj-lt"/>
              </a:rPr>
            </a:br>
            <a:r>
              <a:rPr lang="en-US" sz="2000" b="1" dirty="0">
                <a:latin typeface="+mj-lt"/>
              </a:rPr>
              <a:t>Erynne Jones, </a:t>
            </a:r>
            <a:r>
              <a:rPr lang="en-US" sz="2000" dirty="0">
                <a:latin typeface="+mj-lt"/>
              </a:rPr>
              <a:t>MPH, Senior Policy Consultant</a:t>
            </a:r>
            <a:br>
              <a:rPr lang="en-US" sz="2000" dirty="0">
                <a:latin typeface="+mj-lt"/>
              </a:rPr>
            </a:br>
            <a:r>
              <a:rPr lang="en-US" sz="2000" dirty="0">
                <a:latin typeface="+mj-lt"/>
                <a:hlinkClick r:id="rId5"/>
              </a:rPr>
              <a:t>erynne@harbageconsulting.com</a:t>
            </a:r>
            <a:endParaRPr lang="en-US" sz="2000" dirty="0">
              <a:latin typeface="+mj-lt"/>
            </a:endParaRPr>
          </a:p>
        </p:txBody>
      </p:sp>
      <p:pic>
        <p:nvPicPr>
          <p:cNvPr id="6" name="Content Placeholder 3" descr="This is the Harbage Consulting logo" title="Harbage Consulting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3200" y="4637024"/>
            <a:ext cx="4419600" cy="1001776"/>
          </a:xfrm>
          <a:prstGeom prst="rect">
            <a:avLst/>
          </a:prstGeom>
        </p:spPr>
      </p:pic>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29</a:t>
            </a:fld>
            <a:endParaRPr lang="en-US"/>
          </a:p>
        </p:txBody>
      </p:sp>
    </p:spTree>
    <p:extLst>
      <p:ext uri="{BB962C8B-B14F-4D97-AF65-F5344CB8AC3E}">
        <p14:creationId xmlns:p14="http://schemas.microsoft.com/office/powerpoint/2010/main" val="86403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County Responsibilities Under DMC-ODS Pilot</a:t>
            </a:r>
          </a:p>
        </p:txBody>
      </p:sp>
      <p:sp>
        <p:nvSpPr>
          <p:cNvPr id="5" name="Subtitle 4"/>
          <p:cNvSpPr>
            <a:spLocks noGrp="1"/>
          </p:cNvSpPr>
          <p:nvPr>
            <p:ph type="subTitle" idx="1"/>
          </p:nvPr>
        </p:nvSpPr>
        <p:spPr/>
        <p:txBody>
          <a:bodyPr/>
          <a:lstStyle/>
          <a:p>
            <a:endParaRPr lang="en-US" dirty="0"/>
          </a:p>
        </p:txBody>
      </p:sp>
      <p:sp>
        <p:nvSpPr>
          <p:cNvPr id="2" name="Date Placeholder 1"/>
          <p:cNvSpPr>
            <a:spLocks noGrp="1"/>
          </p:cNvSpPr>
          <p:nvPr>
            <p:ph type="dt" sz="half" idx="10"/>
          </p:nvPr>
        </p:nvSpPr>
        <p:spPr/>
        <p:txBody>
          <a:bodyPr/>
          <a:lstStyle/>
          <a:p>
            <a:fld id="{8A0675EF-9A9E-42A0-A0AB-8000711170D6}" type="datetime1">
              <a:rPr lang="en-US" smtClean="0"/>
              <a:t>12/10/2020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3</a:t>
            </a:fld>
            <a:endParaRPr lang="en-US" dirty="0"/>
          </a:p>
        </p:txBody>
      </p:sp>
    </p:spTree>
    <p:extLst>
      <p:ext uri="{BB962C8B-B14F-4D97-AF65-F5344CB8AC3E}">
        <p14:creationId xmlns:p14="http://schemas.microsoft.com/office/powerpoint/2010/main" val="3846846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DMC-ODS Resources</a:t>
            </a:r>
          </a:p>
        </p:txBody>
      </p:sp>
      <p:sp>
        <p:nvSpPr>
          <p:cNvPr id="2" name="Content Placeholder 1"/>
          <p:cNvSpPr>
            <a:spLocks noGrp="1"/>
          </p:cNvSpPr>
          <p:nvPr>
            <p:ph idx="1"/>
          </p:nvPr>
        </p:nvSpPr>
        <p:spPr/>
        <p:txBody>
          <a:bodyPr/>
          <a:lstStyle/>
          <a:p>
            <a:r>
              <a:rPr lang="en-US" dirty="0">
                <a:latin typeface="+mj-lt"/>
              </a:rPr>
              <a:t>For additional information, please see the DMC-ODS Frequently Asked Questions posted the DHCS website: </a:t>
            </a:r>
            <a:r>
              <a:rPr lang="en-US" dirty="0">
                <a:solidFill>
                  <a:srgbClr val="464653"/>
                </a:solidFill>
                <a:latin typeface="+mj-lt"/>
                <a:hlinkClick r:id="rId2" tooltip="DHCS DMC-ODS Fact Sheet Website"/>
              </a:rPr>
              <a:t>http://www.dhcs.ca.gov/provgovpart/Pages/Fact-Sheets-and-FAQs.aspx</a:t>
            </a:r>
            <a:r>
              <a:rPr lang="en-US" dirty="0">
                <a:solidFill>
                  <a:srgbClr val="464653"/>
                </a:solidFill>
                <a:latin typeface="+mj-lt"/>
              </a:rPr>
              <a:t>? </a:t>
            </a:r>
            <a:endParaRPr lang="en-US" dirty="0">
              <a:latin typeface="+mj-lt"/>
            </a:endParaRPr>
          </a:p>
          <a:p>
            <a:pPr lvl="0"/>
            <a:r>
              <a:rPr lang="en-US" dirty="0">
                <a:latin typeface="+mj-lt"/>
              </a:rPr>
              <a:t>For questions, please contact </a:t>
            </a:r>
            <a:r>
              <a:rPr lang="en-US" dirty="0">
                <a:latin typeface="+mj-lt"/>
                <a:hlinkClick r:id="rId3"/>
              </a:rPr>
              <a:t>dmcodswaiver@dhcs.ca.gov</a:t>
            </a:r>
            <a:r>
              <a:rPr lang="en-US" dirty="0">
                <a:latin typeface="+mj-lt"/>
              </a:rPr>
              <a:t> </a:t>
            </a:r>
          </a:p>
          <a:p>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30</a:t>
            </a:fld>
            <a:endParaRPr lang="en-US"/>
          </a:p>
        </p:txBody>
      </p:sp>
    </p:spTree>
    <p:extLst>
      <p:ext uri="{BB962C8B-B14F-4D97-AF65-F5344CB8AC3E}">
        <p14:creationId xmlns:p14="http://schemas.microsoft.com/office/powerpoint/2010/main" val="14420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County ODS Responsibilities</a:t>
            </a:r>
          </a:p>
        </p:txBody>
      </p:sp>
      <p:sp>
        <p:nvSpPr>
          <p:cNvPr id="2" name="Content Placeholder 1"/>
          <p:cNvSpPr>
            <a:spLocks noGrp="1"/>
          </p:cNvSpPr>
          <p:nvPr>
            <p:ph idx="1"/>
          </p:nvPr>
        </p:nvSpPr>
        <p:spPr/>
        <p:txBody>
          <a:bodyPr>
            <a:normAutofit fontScale="77500" lnSpcReduction="20000"/>
          </a:bodyPr>
          <a:lstStyle/>
          <a:p>
            <a:pPr>
              <a:lnSpc>
                <a:spcPct val="120000"/>
              </a:lnSpc>
            </a:pPr>
            <a:r>
              <a:rPr lang="en-US" dirty="0"/>
              <a:t>Selective Provider Contracting</a:t>
            </a:r>
          </a:p>
          <a:p>
            <a:pPr>
              <a:lnSpc>
                <a:spcPct val="120000"/>
              </a:lnSpc>
            </a:pPr>
            <a:r>
              <a:rPr lang="en-US" dirty="0"/>
              <a:t>Access</a:t>
            </a:r>
          </a:p>
          <a:p>
            <a:pPr>
              <a:lnSpc>
                <a:spcPct val="120000"/>
              </a:lnSpc>
            </a:pPr>
            <a:r>
              <a:rPr lang="en-US" dirty="0"/>
              <a:t>Authorization for Residential</a:t>
            </a:r>
          </a:p>
          <a:p>
            <a:pPr>
              <a:lnSpc>
                <a:spcPct val="120000"/>
              </a:lnSpc>
            </a:pPr>
            <a:r>
              <a:rPr lang="en-US" dirty="0"/>
              <a:t>Beneficiary Access Number</a:t>
            </a:r>
          </a:p>
          <a:p>
            <a:pPr>
              <a:lnSpc>
                <a:spcPct val="120000"/>
              </a:lnSpc>
            </a:pPr>
            <a:r>
              <a:rPr lang="en-US" b="1" dirty="0"/>
              <a:t>Beneficiary Informing </a:t>
            </a:r>
            <a:r>
              <a:rPr lang="en-US" dirty="0"/>
              <a:t>(Beneficiary Brochure)</a:t>
            </a:r>
          </a:p>
          <a:p>
            <a:pPr>
              <a:lnSpc>
                <a:spcPct val="120000"/>
              </a:lnSpc>
            </a:pPr>
            <a:r>
              <a:rPr lang="en-US" b="1" dirty="0"/>
              <a:t>Grievance and Appeal System </a:t>
            </a:r>
            <a:r>
              <a:rPr lang="en-US" dirty="0"/>
              <a:t>(Notice of Action)</a:t>
            </a:r>
          </a:p>
          <a:p>
            <a:pPr>
              <a:lnSpc>
                <a:spcPct val="120000"/>
              </a:lnSpc>
            </a:pPr>
            <a:r>
              <a:rPr lang="en-US" dirty="0"/>
              <a:t>Care Coordination</a:t>
            </a:r>
          </a:p>
          <a:p>
            <a:pPr>
              <a:lnSpc>
                <a:spcPct val="120000"/>
              </a:lnSpc>
            </a:pPr>
            <a:r>
              <a:rPr lang="en-US" dirty="0"/>
              <a:t>Quality Assessment and Performance Improvement</a:t>
            </a:r>
          </a:p>
          <a:p>
            <a:pPr>
              <a:lnSpc>
                <a:spcPct val="120000"/>
              </a:lnSpc>
            </a:pPr>
            <a:r>
              <a:rPr lang="en-US" dirty="0"/>
              <a:t>Utilization Management</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Tree>
    <p:extLst>
      <p:ext uri="{BB962C8B-B14F-4D97-AF65-F5344CB8AC3E}">
        <p14:creationId xmlns:p14="http://schemas.microsoft.com/office/powerpoint/2010/main" val="1112997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County Readiness Checklist</a:t>
            </a:r>
          </a:p>
        </p:txBody>
      </p:sp>
      <p:sp>
        <p:nvSpPr>
          <p:cNvPr id="2" name="Content Placeholder 1"/>
          <p:cNvSpPr>
            <a:spLocks noGrp="1"/>
          </p:cNvSpPr>
          <p:nvPr>
            <p:ph idx="1"/>
          </p:nvPr>
        </p:nvSpPr>
        <p:spPr/>
        <p:txBody>
          <a:bodyPr>
            <a:noAutofit/>
          </a:bodyPr>
          <a:lstStyle/>
          <a:p>
            <a:pPr>
              <a:lnSpc>
                <a:spcPct val="120000"/>
              </a:lnSpc>
            </a:pPr>
            <a:r>
              <a:rPr lang="en-US" sz="1900" b="1" dirty="0"/>
              <a:t>Implementation Plan: </a:t>
            </a:r>
            <a:r>
              <a:rPr lang="en-US" sz="1900" dirty="0"/>
              <a:t>Counties receive preliminary approval from DHCS on their DMC-ODS Implementation Plan. </a:t>
            </a:r>
          </a:p>
          <a:p>
            <a:pPr>
              <a:lnSpc>
                <a:spcPct val="120000"/>
              </a:lnSpc>
            </a:pPr>
            <a:r>
              <a:rPr lang="en-US" sz="1900" b="1" dirty="0"/>
              <a:t>Interim Rates: </a:t>
            </a:r>
            <a:r>
              <a:rPr lang="en-US" sz="1900" dirty="0"/>
              <a:t>Counties receive DHCS approval of the fiscal plan and interim rates.</a:t>
            </a:r>
          </a:p>
          <a:p>
            <a:pPr>
              <a:lnSpc>
                <a:spcPct val="120000"/>
              </a:lnSpc>
            </a:pPr>
            <a:r>
              <a:rPr lang="en-US" sz="1900" b="1" dirty="0"/>
              <a:t>County-Specific Contract: </a:t>
            </a:r>
            <a:r>
              <a:rPr lang="en-US" sz="1900" dirty="0"/>
              <a:t>DHCS will generate the county-specific contract, incorporating content from the Implementation Plan and approved interim rates.</a:t>
            </a:r>
          </a:p>
          <a:p>
            <a:pPr>
              <a:lnSpc>
                <a:spcPct val="120000"/>
              </a:lnSpc>
            </a:pPr>
            <a:r>
              <a:rPr lang="en-US" sz="1900" b="1" dirty="0"/>
              <a:t>Approval from Board of Supervisors: </a:t>
            </a:r>
            <a:r>
              <a:rPr lang="en-US" sz="1900" dirty="0"/>
              <a:t>Counties will obtain approval of the county-specific contracts from their Board of Supervisors.</a:t>
            </a:r>
          </a:p>
          <a:p>
            <a:pPr>
              <a:lnSpc>
                <a:spcPct val="120000"/>
              </a:lnSpc>
            </a:pPr>
            <a:r>
              <a:rPr lang="en-US" sz="1900" b="1" dirty="0"/>
              <a:t>Approval from CMS: </a:t>
            </a:r>
            <a:r>
              <a:rPr lang="en-US" sz="1900" dirty="0"/>
              <a:t>After the contract is approved by the Board of Supervisors, CMS will approve the contract and issue a formal letter of approval to DHCS.</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a:p>
        </p:txBody>
      </p:sp>
    </p:spTree>
    <p:extLst>
      <p:ext uri="{BB962C8B-B14F-4D97-AF65-F5344CB8AC3E}">
        <p14:creationId xmlns:p14="http://schemas.microsoft.com/office/powerpoint/2010/main" val="248987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County Readiness Checklist</a:t>
            </a:r>
            <a:r>
              <a:rPr lang="en-US" sz="800" b="1" dirty="0"/>
              <a:t>2</a:t>
            </a:r>
            <a:endParaRPr lang="en-US" b="1" dirty="0"/>
          </a:p>
        </p:txBody>
      </p:sp>
      <p:sp>
        <p:nvSpPr>
          <p:cNvPr id="2" name="Content Placeholder 1"/>
          <p:cNvSpPr>
            <a:spLocks noGrp="1"/>
          </p:cNvSpPr>
          <p:nvPr>
            <p:ph idx="1"/>
          </p:nvPr>
        </p:nvSpPr>
        <p:spPr/>
        <p:txBody>
          <a:bodyPr>
            <a:normAutofit fontScale="62500" lnSpcReduction="20000"/>
          </a:bodyPr>
          <a:lstStyle/>
          <a:p>
            <a:pPr>
              <a:lnSpc>
                <a:spcPct val="120000"/>
              </a:lnSpc>
            </a:pPr>
            <a:r>
              <a:rPr lang="en-US" b="1" dirty="0"/>
              <a:t>List of County Contracted Providers: </a:t>
            </a:r>
            <a:r>
              <a:rPr lang="en-US" dirty="0"/>
              <a:t>Counties must submit this to DHCS within 30-days of the DMC-ODS implementation date.</a:t>
            </a:r>
          </a:p>
          <a:p>
            <a:pPr>
              <a:lnSpc>
                <a:spcPct val="120000"/>
              </a:lnSpc>
            </a:pPr>
            <a:r>
              <a:rPr lang="en-US" b="1" dirty="0"/>
              <a:t>Beneficiary Informing Materials: </a:t>
            </a:r>
            <a:r>
              <a:rPr lang="en-US" dirty="0"/>
              <a:t>Beneficiary informing materials must be available at all DMC-ODS provider sites and must be provided to beneficiaries at initial contact.</a:t>
            </a:r>
          </a:p>
          <a:p>
            <a:pPr>
              <a:lnSpc>
                <a:spcPct val="120000"/>
              </a:lnSpc>
            </a:pPr>
            <a:r>
              <a:rPr lang="en-US" b="1" dirty="0"/>
              <a:t>Grievances and Appeals: </a:t>
            </a:r>
            <a:r>
              <a:rPr lang="en-US" dirty="0"/>
              <a:t>Grievance and appeal procedures, including Notices of Action (NOA), must be in place for all DMC-ODS beneficiaries and providers.</a:t>
            </a:r>
          </a:p>
          <a:p>
            <a:pPr>
              <a:lnSpc>
                <a:spcPct val="120000"/>
              </a:lnSpc>
            </a:pPr>
            <a:r>
              <a:rPr lang="en-US" b="1" dirty="0"/>
              <a:t>MOU(s): </a:t>
            </a:r>
            <a:r>
              <a:rPr lang="en-US" dirty="0"/>
              <a:t>Counties must have executed MOU(s) with </a:t>
            </a:r>
            <a:r>
              <a:rPr lang="en-US" dirty="0" err="1"/>
              <a:t>Medi</a:t>
            </a:r>
            <a:r>
              <a:rPr lang="en-US" dirty="0"/>
              <a:t>-Cal managed care plan(s) at the time of implementation OR an explanation and timeline as to when MOU(s) will be executed.</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a:p>
        </p:txBody>
      </p:sp>
    </p:spTree>
    <p:extLst>
      <p:ext uri="{BB962C8B-B14F-4D97-AF65-F5344CB8AC3E}">
        <p14:creationId xmlns:p14="http://schemas.microsoft.com/office/powerpoint/2010/main" val="344968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Beneficiary Brochure and Provider List</a:t>
            </a:r>
          </a:p>
        </p:txBody>
      </p:sp>
      <p:sp>
        <p:nvSpPr>
          <p:cNvPr id="2" name="Date Placeholder 1"/>
          <p:cNvSpPr>
            <a:spLocks noGrp="1"/>
          </p:cNvSpPr>
          <p:nvPr>
            <p:ph type="dt" sz="half" idx="10"/>
          </p:nvPr>
        </p:nvSpPr>
        <p:spPr/>
        <p:txBody>
          <a:bodyPr/>
          <a:lstStyle/>
          <a:p>
            <a:fld id="{8A0675EF-9A9E-42A0-A0AB-8000711170D6}" type="datetime1">
              <a:rPr lang="en-US" smtClean="0"/>
              <a:t>12/10/2020</a:t>
            </a:fld>
            <a:endParaRPr lang="en-US" dirty="0"/>
          </a:p>
        </p:txBody>
      </p:sp>
      <p:sp>
        <p:nvSpPr>
          <p:cNvPr id="3" name="Slide Number Placeholder 2"/>
          <p:cNvSpPr>
            <a:spLocks noGrp="1"/>
          </p:cNvSpPr>
          <p:nvPr>
            <p:ph type="sldNum" sz="quarter" idx="12"/>
          </p:nvPr>
        </p:nvSpPr>
        <p:spPr/>
        <p:txBody>
          <a:bodyPr/>
          <a:lstStyle/>
          <a:p>
            <a:fld id="{0F22356E-2A12-4147-9C02-1C2F05D23B3C}" type="slidenum">
              <a:rPr lang="en-US" smtClean="0"/>
              <a:t>7</a:t>
            </a:fld>
            <a:endParaRPr lang="en-US" dirty="0"/>
          </a:p>
        </p:txBody>
      </p:sp>
    </p:spTree>
    <p:extLst>
      <p:ext uri="{BB962C8B-B14F-4D97-AF65-F5344CB8AC3E}">
        <p14:creationId xmlns:p14="http://schemas.microsoft.com/office/powerpoint/2010/main" val="419280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Beneficiary Brochure and Provider List</a:t>
            </a:r>
            <a:r>
              <a:rPr lang="en-US" sz="800" b="1" dirty="0"/>
              <a:t>2</a:t>
            </a:r>
            <a:endParaRPr lang="en-US" b="1" dirty="0"/>
          </a:p>
        </p:txBody>
      </p:sp>
      <p:sp>
        <p:nvSpPr>
          <p:cNvPr id="2" name="Content Placeholder 1"/>
          <p:cNvSpPr>
            <a:spLocks noGrp="1"/>
          </p:cNvSpPr>
          <p:nvPr>
            <p:ph idx="1"/>
          </p:nvPr>
        </p:nvSpPr>
        <p:spPr>
          <a:xfrm>
            <a:off x="990600" y="1600200"/>
            <a:ext cx="7696200" cy="4756150"/>
          </a:xfrm>
        </p:spPr>
        <p:txBody>
          <a:bodyPr>
            <a:normAutofit fontScale="62500" lnSpcReduction="20000"/>
          </a:bodyPr>
          <a:lstStyle/>
          <a:p>
            <a:pPr>
              <a:lnSpc>
                <a:spcPct val="120000"/>
              </a:lnSpc>
            </a:pPr>
            <a:r>
              <a:rPr lang="en-US" b="1" dirty="0">
                <a:latin typeface="+mj-lt"/>
              </a:rPr>
              <a:t>Amount, Duration, Scope of Services. </a:t>
            </a:r>
            <a:r>
              <a:rPr lang="en-US" dirty="0">
                <a:latin typeface="+mj-lt"/>
              </a:rPr>
              <a:t>Pilot counties shall inform beneficiaries about the amount, duration, and scope of services under this waiver.</a:t>
            </a:r>
          </a:p>
          <a:p>
            <a:pPr lvl="1">
              <a:lnSpc>
                <a:spcPct val="120000"/>
              </a:lnSpc>
            </a:pPr>
            <a:r>
              <a:rPr lang="en-US" dirty="0">
                <a:latin typeface="+mj-lt"/>
              </a:rPr>
              <a:t>Information must be provided upon first contact with a beneficiary or referral.</a:t>
            </a:r>
          </a:p>
          <a:p>
            <a:pPr lvl="1">
              <a:lnSpc>
                <a:spcPct val="120000"/>
              </a:lnSpc>
            </a:pPr>
            <a:r>
              <a:rPr lang="en-US" dirty="0">
                <a:latin typeface="+mj-lt"/>
              </a:rPr>
              <a:t>Must be in sufficient detail to ensure that beneficiaries understand the benefits to which they are entitled.</a:t>
            </a:r>
          </a:p>
          <a:p>
            <a:pPr>
              <a:lnSpc>
                <a:spcPct val="120000"/>
              </a:lnSpc>
            </a:pPr>
            <a:r>
              <a:rPr lang="en-US" b="1" dirty="0">
                <a:latin typeface="+mj-lt"/>
              </a:rPr>
              <a:t>Language. </a:t>
            </a:r>
          </a:p>
          <a:p>
            <a:pPr lvl="1">
              <a:lnSpc>
                <a:spcPct val="120000"/>
              </a:lnSpc>
            </a:pPr>
            <a:r>
              <a:rPr lang="en-US" dirty="0">
                <a:latin typeface="+mj-lt"/>
              </a:rPr>
              <a:t>The pilot county must make written information available in each prevalent non-English language.</a:t>
            </a:r>
          </a:p>
          <a:p>
            <a:pPr lvl="1">
              <a:lnSpc>
                <a:spcPct val="120000"/>
              </a:lnSpc>
            </a:pPr>
            <a:r>
              <a:rPr lang="en-US" dirty="0">
                <a:latin typeface="+mj-lt"/>
              </a:rPr>
              <a:t>Oral interpretation and sign language services must be available free of charge, including in </a:t>
            </a:r>
            <a:r>
              <a:rPr lang="en-US" u="sng" dirty="0">
                <a:latin typeface="+mj-lt"/>
              </a:rPr>
              <a:t>all</a:t>
            </a:r>
            <a:r>
              <a:rPr lang="en-US" dirty="0">
                <a:latin typeface="+mj-lt"/>
              </a:rPr>
              <a:t> non-English languages.</a:t>
            </a:r>
          </a:p>
          <a:p>
            <a:pPr>
              <a:lnSpc>
                <a:spcPct val="120000"/>
              </a:lnSpc>
            </a:pPr>
            <a:r>
              <a:rPr lang="en-US" b="1" dirty="0">
                <a:latin typeface="+mj-lt"/>
              </a:rPr>
              <a:t>Format.</a:t>
            </a:r>
          </a:p>
          <a:p>
            <a:pPr lvl="1">
              <a:lnSpc>
                <a:spcPct val="120000"/>
              </a:lnSpc>
            </a:pPr>
            <a:r>
              <a:rPr lang="en-US" dirty="0">
                <a:latin typeface="+mj-lt"/>
              </a:rPr>
              <a:t>Informational materials must be provided in a manner and format that may be easily understood.</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a:p>
        </p:txBody>
      </p:sp>
    </p:spTree>
    <p:extLst>
      <p:ext uri="{BB962C8B-B14F-4D97-AF65-F5344CB8AC3E}">
        <p14:creationId xmlns:p14="http://schemas.microsoft.com/office/powerpoint/2010/main" val="4024654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Beneficiary Brochure</a:t>
            </a:r>
          </a:p>
        </p:txBody>
      </p:sp>
      <p:sp>
        <p:nvSpPr>
          <p:cNvPr id="2" name="Content Placeholder 1"/>
          <p:cNvSpPr>
            <a:spLocks noGrp="1"/>
          </p:cNvSpPr>
          <p:nvPr>
            <p:ph idx="1"/>
          </p:nvPr>
        </p:nvSpPr>
        <p:spPr/>
        <p:txBody>
          <a:bodyPr>
            <a:normAutofit fontScale="25000" lnSpcReduction="20000"/>
          </a:bodyPr>
          <a:lstStyle/>
          <a:p>
            <a:pPr>
              <a:lnSpc>
                <a:spcPct val="120000"/>
              </a:lnSpc>
            </a:pPr>
            <a:r>
              <a:rPr lang="en-US" sz="8000" b="1" dirty="0">
                <a:latin typeface="+mj-lt"/>
              </a:rPr>
              <a:t>Beneficiary Brochure. </a:t>
            </a:r>
            <a:r>
              <a:rPr lang="en-US" sz="8000" dirty="0">
                <a:latin typeface="+mj-lt"/>
              </a:rPr>
              <a:t>Pilot counties must provide the following information to enable enrollees to understand how to effectively use the managed care system:</a:t>
            </a:r>
          </a:p>
          <a:p>
            <a:pPr lvl="1">
              <a:lnSpc>
                <a:spcPct val="120000"/>
              </a:lnSpc>
            </a:pPr>
            <a:r>
              <a:rPr lang="en-US" sz="6800" dirty="0">
                <a:latin typeface="+mj-lt"/>
              </a:rPr>
              <a:t>Benefits provided by the MCO, PIHP, PAHP, or PCCM entity.</a:t>
            </a:r>
          </a:p>
          <a:p>
            <a:pPr lvl="1">
              <a:lnSpc>
                <a:spcPct val="120000"/>
              </a:lnSpc>
            </a:pPr>
            <a:r>
              <a:rPr lang="en-US" sz="7200" dirty="0">
                <a:latin typeface="+mj-lt"/>
              </a:rPr>
              <a:t>How and where to access any benefits provided by the State, including any cost sharing, and how transportation is provided.</a:t>
            </a:r>
          </a:p>
          <a:p>
            <a:pPr lvl="1">
              <a:lnSpc>
                <a:spcPct val="120000"/>
              </a:lnSpc>
            </a:pPr>
            <a:r>
              <a:rPr lang="en-US" sz="7200" dirty="0">
                <a:latin typeface="+mj-lt"/>
              </a:rPr>
              <a:t>The amount, duration, and scope of benefits available under the contract in sufficient detail to ensure that enrollees understand the benefits to which they are entitled.</a:t>
            </a:r>
          </a:p>
          <a:p>
            <a:pPr lvl="1">
              <a:lnSpc>
                <a:spcPct val="120000"/>
              </a:lnSpc>
            </a:pPr>
            <a:r>
              <a:rPr lang="en-US" sz="7200" dirty="0">
                <a:latin typeface="+mj-lt"/>
              </a:rPr>
              <a:t>Procedures for obtaining benefits, including any requirements for service authorizations and / or referrals for specialty care and for other benefits not furnished by the enrollee’s primary care provider.</a:t>
            </a:r>
          </a:p>
          <a:p>
            <a:pPr lvl="1">
              <a:lnSpc>
                <a:spcPct val="120000"/>
              </a:lnSpc>
            </a:pPr>
            <a:r>
              <a:rPr lang="en-US" sz="7200" dirty="0">
                <a:latin typeface="+mj-lt"/>
              </a:rPr>
              <a:t>The extent to which, and how, after-hours and emergency coverage are provided.</a:t>
            </a:r>
          </a:p>
          <a:p>
            <a:pPr lvl="1">
              <a:lnSpc>
                <a:spcPct val="120000"/>
              </a:lnSpc>
            </a:pPr>
            <a:r>
              <a:rPr lang="en-US" sz="7200" dirty="0">
                <a:latin typeface="+mj-lt"/>
              </a:rPr>
              <a:t>Any restrictions on the enrollee’s freedom of choice among network providers.</a:t>
            </a:r>
          </a:p>
        </p:txBody>
      </p:sp>
      <p:sp>
        <p:nvSpPr>
          <p:cNvPr id="3" name="Date Placeholder 2"/>
          <p:cNvSpPr>
            <a:spLocks noGrp="1"/>
          </p:cNvSpPr>
          <p:nvPr>
            <p:ph type="dt" sz="half" idx="10"/>
          </p:nvPr>
        </p:nvSpPr>
        <p:spPr/>
        <p:txBody>
          <a:bodyPr/>
          <a:lstStyle/>
          <a:p>
            <a:fld id="{BE6CE3CD-95B7-4C7E-9330-C49A7D6A52C8}" type="datetime1">
              <a:rPr lang="en-US" smtClean="0"/>
              <a:t>12/10/2020</a:t>
            </a:fld>
            <a:endParaRPr lang="en-US"/>
          </a:p>
        </p:txBody>
      </p:sp>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a:p>
        </p:txBody>
      </p:sp>
    </p:spTree>
    <p:extLst>
      <p:ext uri="{BB962C8B-B14F-4D97-AF65-F5344CB8AC3E}">
        <p14:creationId xmlns:p14="http://schemas.microsoft.com/office/powerpoint/2010/main" val="3982674352"/>
      </p:ext>
    </p:extLst>
  </p:cSld>
  <p:clrMapOvr>
    <a:masterClrMapping/>
  </p:clrMapOvr>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22" ma:contentTypeDescription="This is the Custom Document Type for use by DHCS" ma:contentTypeScope="" ma:versionID="54754345e7a46eefdcce069b4d1cec81">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59</Value>
    </TaxCatchAll>
    <Reading_x0020_Level xmlns="c1c1dc04-eeda-4b6e-b2df-40979f5da1d3">6</Reading_x0020_Level>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Medi-Cal Behavioral Health - Policy</TermName>
          <TermId xmlns="http://schemas.microsoft.com/office/infopath/2007/PartnerControls">62c87562-7bb0-40d4-a187-05b60605c65b</TermId>
        </TermInfo>
      </Terms>
    </o68eaf9243684232b2418c37bbb152dc>
    <Abstract xmlns="69bc34b3-1921-46c7-8c7a-d18363374b4b">DMC-ODS Beneficiary Informing Responsibilities</Abstract>
    <PublishingContactName xmlns="http://schemas.microsoft.com/sharepoint/v3">Rachel Biron</PublishingContactName>
    <TAGAge xmlns="69bc34b3-1921-46c7-8c7a-d18363374b4b" xsi:nil="true"/>
    <_dlc_DocId xmlns="69bc34b3-1921-46c7-8c7a-d18363374b4b">DHCSDOC-2129867196-2142</_dlc_DocId>
    <_dlc_DocIdUrl xmlns="69bc34b3-1921-46c7-8c7a-d18363374b4b">
      <Url>http://dhcs2016prod:88/provgovpart/_layouts/15/DocIdRedir.aspx?ID=DHCSDOC-2129867196-2142</Url>
      <Description>DHCSDOC-2129867196-2142</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064E45E-118D-4A4B-9093-FDDACB248D54}"/>
</file>

<file path=customXml/itemProps2.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3.xml><?xml version="1.0" encoding="utf-8"?>
<ds:datastoreItem xmlns:ds="http://schemas.openxmlformats.org/officeDocument/2006/customXml" ds:itemID="{28EABA8D-0E2E-4FDD-9FC6-DA4A0D4766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04B4B0F-89AF-46B4-BE46-5C7A87D28001}">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5.xml><?xml version="1.0" encoding="utf-8"?>
<ds:datastoreItem xmlns:ds="http://schemas.openxmlformats.org/officeDocument/2006/customXml" ds:itemID="{8813F68B-2A13-45C4-AA47-3F103EDC9016}"/>
</file>

<file path=docProps/app.xml><?xml version="1.0" encoding="utf-8"?>
<Properties xmlns="http://schemas.openxmlformats.org/officeDocument/2006/extended-properties" xmlns:vt="http://schemas.openxmlformats.org/officeDocument/2006/docPropsVTypes">
  <TotalTime>2274</TotalTime>
  <Words>1998</Words>
  <Application>Microsoft Office PowerPoint</Application>
  <PresentationFormat>On-screen Show (4:3)</PresentationFormat>
  <Paragraphs>225</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Drug Medi-Cal Organized Delivery System Beneficiary Informing Responsibilities</vt:lpstr>
      <vt:lpstr>Overview of Presentation</vt:lpstr>
      <vt:lpstr>County Responsibilities Under DMC-ODS Pilot</vt:lpstr>
      <vt:lpstr>County ODS Responsibilities</vt:lpstr>
      <vt:lpstr>County Readiness Checklist</vt:lpstr>
      <vt:lpstr>County Readiness Checklist2</vt:lpstr>
      <vt:lpstr>Beneficiary Brochure and Provider List</vt:lpstr>
      <vt:lpstr>Beneficiary Brochure and Provider List2</vt:lpstr>
      <vt:lpstr>Beneficiary Brochure</vt:lpstr>
      <vt:lpstr>Beneficiary Brochure Cont.</vt:lpstr>
      <vt:lpstr>Provider List</vt:lpstr>
      <vt:lpstr>Next Steps</vt:lpstr>
      <vt:lpstr>Grievance and Appeal System</vt:lpstr>
      <vt:lpstr>Grievance and Appeal Requirements</vt:lpstr>
      <vt:lpstr>Grievance and Appeal Requirements Cont. </vt:lpstr>
      <vt:lpstr>Grievance and Appeal Requirements Cont.2 </vt:lpstr>
      <vt:lpstr>Notice of Action</vt:lpstr>
      <vt:lpstr>Next Steps2</vt:lpstr>
      <vt:lpstr>Perspectives &amp; Insight from Orange County</vt:lpstr>
      <vt:lpstr>General Planning &amp; Preparation</vt:lpstr>
      <vt:lpstr>Grievance/Appeal/Expedited Appeal/State Fair Hearing</vt:lpstr>
      <vt:lpstr>Notice of Action2</vt:lpstr>
      <vt:lpstr>Provider List2</vt:lpstr>
      <vt:lpstr>Beneficiary Brochure2</vt:lpstr>
      <vt:lpstr>Informing Materials</vt:lpstr>
      <vt:lpstr>Contact Information</vt:lpstr>
      <vt:lpstr>Questions and Discussion</vt:lpstr>
      <vt:lpstr>California Department of Health Care Services</vt:lpstr>
      <vt:lpstr>Harbage Consulting</vt:lpstr>
      <vt:lpstr>DMC-ODS Resources</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DMC-ODS Beneficiary Informing Responsibilities</dc:title>
  <dc:creator>Weiner, Mitchell@OPA</dc:creator>
  <cp:keywords>drug,medi,cal,organized,delivery,system</cp:keywords>
  <cp:lastModifiedBy>Jamie Bracht</cp:lastModifiedBy>
  <cp:revision>56</cp:revision>
  <cp:lastPrinted>2017-01-05T23:32:20Z</cp:lastPrinted>
  <dcterms:created xsi:type="dcterms:W3CDTF">2015-05-11T16:09:50Z</dcterms:created>
  <dcterms:modified xsi:type="dcterms:W3CDTF">2020-12-10T18:49:44Z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_dlc_DocIdItemGuid">
    <vt:lpwstr>92990f1e-1ec5-4296-858d-1c0d3c4f082f</vt:lpwstr>
  </property>
  <property fmtid="{D5CDD505-2E9C-101B-9397-08002B2CF9AE}" pid="4" name="Remediated">
    <vt:bool>false</vt:bool>
  </property>
  <property fmtid="{D5CDD505-2E9C-101B-9397-08002B2CF9AE}" pid="5" name="Organization">
    <vt:lpwstr>104</vt:lpwstr>
  </property>
  <property fmtid="{D5CDD505-2E9C-101B-9397-08002B2CF9AE}" pid="6" name="Division">
    <vt:lpwstr>59;#Medi-Cal Behavioral Health - Policy|62c87562-7bb0-40d4-a187-05b60605c65b</vt:lpwstr>
  </property>
</Properties>
</file>