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5"/>
  </p:sldMasterIdLst>
  <p:notesMasterIdLst>
    <p:notesMasterId r:id="rId28"/>
  </p:notesMasterIdLst>
  <p:sldIdLst>
    <p:sldId id="332" r:id="rId6"/>
    <p:sldId id="313" r:id="rId7"/>
    <p:sldId id="314" r:id="rId8"/>
    <p:sldId id="316" r:id="rId9"/>
    <p:sldId id="317" r:id="rId10"/>
    <p:sldId id="318" r:id="rId11"/>
    <p:sldId id="338" r:id="rId12"/>
    <p:sldId id="333" r:id="rId13"/>
    <p:sldId id="339" r:id="rId14"/>
    <p:sldId id="319" r:id="rId15"/>
    <p:sldId id="320" r:id="rId16"/>
    <p:sldId id="334" r:id="rId17"/>
    <p:sldId id="321" r:id="rId18"/>
    <p:sldId id="336" r:id="rId19"/>
    <p:sldId id="325" r:id="rId20"/>
    <p:sldId id="337" r:id="rId21"/>
    <p:sldId id="335" r:id="rId22"/>
    <p:sldId id="327" r:id="rId23"/>
    <p:sldId id="328" r:id="rId24"/>
    <p:sldId id="329" r:id="rId25"/>
    <p:sldId id="330" r:id="rId26"/>
    <p:sldId id="33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3728" autoAdjust="0"/>
    <p:restoredTop sz="86397" autoAdjust="0"/>
  </p:normalViewPr>
  <p:slideViewPr>
    <p:cSldViewPr>
      <p:cViewPr varScale="1">
        <p:scale>
          <a:sx n="54" d="100"/>
          <a:sy n="54" d="100"/>
        </p:scale>
        <p:origin x="90" y="2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52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ustomXml" Target="../customXml/item5.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32" Type="http://schemas.openxmlformats.org/officeDocument/2006/relationships/tableStyles" Target="tableStyles.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EE7A6-4E59-4C80-96F9-FDF9A54BE185}" type="datetimeFigureOut">
              <a:rPr lang="en-US" smtClean="0"/>
              <a:t>12/4/2020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2C606-6947-4607-803D-92DD6A7F193A}" type="slidenum">
              <a:rPr lang="en-US" smtClean="0"/>
              <a:t>‹#›</a:t>
            </a:fld>
            <a:endParaRPr lang="en-US" dirty="0"/>
          </a:p>
        </p:txBody>
      </p:sp>
    </p:spTree>
    <p:extLst>
      <p:ext uri="{BB962C8B-B14F-4D97-AF65-F5344CB8AC3E}">
        <p14:creationId xmlns:p14="http://schemas.microsoft.com/office/powerpoint/2010/main" val="223429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2</a:t>
            </a:fld>
            <a:endParaRPr lang="en-US" dirty="0"/>
          </a:p>
        </p:txBody>
      </p:sp>
    </p:spTree>
    <p:extLst>
      <p:ext uri="{BB962C8B-B14F-4D97-AF65-F5344CB8AC3E}">
        <p14:creationId xmlns:p14="http://schemas.microsoft.com/office/powerpoint/2010/main" val="713691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13</a:t>
            </a:fld>
            <a:endParaRPr lang="en-US" dirty="0"/>
          </a:p>
        </p:txBody>
      </p:sp>
    </p:spTree>
    <p:extLst>
      <p:ext uri="{BB962C8B-B14F-4D97-AF65-F5344CB8AC3E}">
        <p14:creationId xmlns:p14="http://schemas.microsoft.com/office/powerpoint/2010/main" val="1585075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15</a:t>
            </a:fld>
            <a:endParaRPr lang="en-US" dirty="0"/>
          </a:p>
        </p:txBody>
      </p:sp>
    </p:spTree>
    <p:extLst>
      <p:ext uri="{BB962C8B-B14F-4D97-AF65-F5344CB8AC3E}">
        <p14:creationId xmlns:p14="http://schemas.microsoft.com/office/powerpoint/2010/main" val="2020100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17</a:t>
            </a:fld>
            <a:endParaRPr lang="en-US" dirty="0"/>
          </a:p>
        </p:txBody>
      </p:sp>
    </p:spTree>
    <p:extLst>
      <p:ext uri="{BB962C8B-B14F-4D97-AF65-F5344CB8AC3E}">
        <p14:creationId xmlns:p14="http://schemas.microsoft.com/office/powerpoint/2010/main" val="2020100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18</a:t>
            </a:fld>
            <a:endParaRPr lang="en-US" dirty="0"/>
          </a:p>
        </p:txBody>
      </p:sp>
    </p:spTree>
    <p:extLst>
      <p:ext uri="{BB962C8B-B14F-4D97-AF65-F5344CB8AC3E}">
        <p14:creationId xmlns:p14="http://schemas.microsoft.com/office/powerpoint/2010/main" val="2389032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19</a:t>
            </a:fld>
            <a:endParaRPr lang="en-US" dirty="0"/>
          </a:p>
        </p:txBody>
      </p:sp>
    </p:spTree>
    <p:extLst>
      <p:ext uri="{BB962C8B-B14F-4D97-AF65-F5344CB8AC3E}">
        <p14:creationId xmlns:p14="http://schemas.microsoft.com/office/powerpoint/2010/main" val="1605170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20</a:t>
            </a:fld>
            <a:endParaRPr lang="en-US" dirty="0"/>
          </a:p>
        </p:txBody>
      </p:sp>
    </p:spTree>
    <p:extLst>
      <p:ext uri="{BB962C8B-B14F-4D97-AF65-F5344CB8AC3E}">
        <p14:creationId xmlns:p14="http://schemas.microsoft.com/office/powerpoint/2010/main" val="2970986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21</a:t>
            </a:fld>
            <a:endParaRPr lang="en-US" dirty="0"/>
          </a:p>
        </p:txBody>
      </p:sp>
    </p:spTree>
    <p:extLst>
      <p:ext uri="{BB962C8B-B14F-4D97-AF65-F5344CB8AC3E}">
        <p14:creationId xmlns:p14="http://schemas.microsoft.com/office/powerpoint/2010/main" val="3464109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22</a:t>
            </a:fld>
            <a:endParaRPr lang="en-US" dirty="0"/>
          </a:p>
        </p:txBody>
      </p:sp>
    </p:spTree>
    <p:extLst>
      <p:ext uri="{BB962C8B-B14F-4D97-AF65-F5344CB8AC3E}">
        <p14:creationId xmlns:p14="http://schemas.microsoft.com/office/powerpoint/2010/main" val="4136971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3</a:t>
            </a:fld>
            <a:endParaRPr lang="en-US" dirty="0"/>
          </a:p>
        </p:txBody>
      </p:sp>
    </p:spTree>
    <p:extLst>
      <p:ext uri="{BB962C8B-B14F-4D97-AF65-F5344CB8AC3E}">
        <p14:creationId xmlns:p14="http://schemas.microsoft.com/office/powerpoint/2010/main" val="4067276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4</a:t>
            </a:fld>
            <a:endParaRPr lang="en-US" dirty="0"/>
          </a:p>
        </p:txBody>
      </p:sp>
    </p:spTree>
    <p:extLst>
      <p:ext uri="{BB962C8B-B14F-4D97-AF65-F5344CB8AC3E}">
        <p14:creationId xmlns:p14="http://schemas.microsoft.com/office/powerpoint/2010/main" val="3878962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5</a:t>
            </a:fld>
            <a:endParaRPr lang="en-US" dirty="0"/>
          </a:p>
        </p:txBody>
      </p:sp>
    </p:spTree>
    <p:extLst>
      <p:ext uri="{BB962C8B-B14F-4D97-AF65-F5344CB8AC3E}">
        <p14:creationId xmlns:p14="http://schemas.microsoft.com/office/powerpoint/2010/main" val="3878962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6</a:t>
            </a:fld>
            <a:endParaRPr lang="en-US" dirty="0"/>
          </a:p>
        </p:txBody>
      </p:sp>
    </p:spTree>
    <p:extLst>
      <p:ext uri="{BB962C8B-B14F-4D97-AF65-F5344CB8AC3E}">
        <p14:creationId xmlns:p14="http://schemas.microsoft.com/office/powerpoint/2010/main" val="3878962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8</a:t>
            </a:fld>
            <a:endParaRPr lang="en-US" dirty="0"/>
          </a:p>
        </p:txBody>
      </p:sp>
    </p:spTree>
    <p:extLst>
      <p:ext uri="{BB962C8B-B14F-4D97-AF65-F5344CB8AC3E}">
        <p14:creationId xmlns:p14="http://schemas.microsoft.com/office/powerpoint/2010/main" val="3878962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10</a:t>
            </a:fld>
            <a:endParaRPr lang="en-US" dirty="0"/>
          </a:p>
        </p:txBody>
      </p:sp>
    </p:spTree>
    <p:extLst>
      <p:ext uri="{BB962C8B-B14F-4D97-AF65-F5344CB8AC3E}">
        <p14:creationId xmlns:p14="http://schemas.microsoft.com/office/powerpoint/2010/main" val="1066600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11</a:t>
            </a:fld>
            <a:endParaRPr lang="en-US" dirty="0"/>
          </a:p>
        </p:txBody>
      </p:sp>
    </p:spTree>
    <p:extLst>
      <p:ext uri="{BB962C8B-B14F-4D97-AF65-F5344CB8AC3E}">
        <p14:creationId xmlns:p14="http://schemas.microsoft.com/office/powerpoint/2010/main" val="181162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FF95FF-88E1-428D-84C3-3EF4EDB0DA93}" type="slidenum">
              <a:rPr lang="en-US" smtClean="0"/>
              <a:t>12</a:t>
            </a:fld>
            <a:endParaRPr lang="en-US" dirty="0"/>
          </a:p>
        </p:txBody>
      </p:sp>
    </p:spTree>
    <p:extLst>
      <p:ext uri="{BB962C8B-B14F-4D97-AF65-F5344CB8AC3E}">
        <p14:creationId xmlns:p14="http://schemas.microsoft.com/office/powerpoint/2010/main" val="181162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p>
        </p:txBody>
      </p:sp>
      <p:sp>
        <p:nvSpPr>
          <p:cNvPr id="3" name="Content Placeholder 2"/>
          <p:cNvSpPr>
            <a:spLocks noGrp="1"/>
          </p:cNvSpPr>
          <p:nvPr>
            <p:ph idx="1"/>
          </p:nvPr>
        </p:nvSpPr>
        <p:spPr>
          <a:xfrm>
            <a:off x="457200" y="2209800"/>
            <a:ext cx="8229600" cy="3916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751754F-ABEA-479C-B192-298AB1FB1F4C}" type="datetime1">
              <a:rPr lang="en-US" smtClean="0">
                <a:solidFill>
                  <a:srgbClr val="000000"/>
                </a:solidFill>
              </a:rPr>
              <a:t>12/4/2020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F6DC7-7D13-4282-B776-952B4D59BBF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96558952"/>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C8F199C9-C151-41CD-BC3C-08A65D571764}" type="datetime1">
              <a:rPr lang="en-US" smtClean="0">
                <a:solidFill>
                  <a:srgbClr val="000000"/>
                </a:solidFill>
              </a:rPr>
              <a:t>12/4/2020</a:t>
            </a:fld>
            <a:endParaRPr lang="en-US" dirty="0">
              <a:solidFill>
                <a:srgbClr val="000000"/>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dirty="0">
              <a:solidFill>
                <a:srgbClr val="333399"/>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D2BAE3AC-74B3-448F-B46B-141FCDD0827B}"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pic>
        <p:nvPicPr>
          <p:cNvPr id="7" name="Picture 7" descr="logo_DHCS_v%5b1%5d"/>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2400" y="152400"/>
            <a:ext cx="187642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stsealc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153400" y="5334000"/>
            <a:ext cx="762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9"/>
          <p:cNvSpPr>
            <a:spLocks noChangeShapeType="1"/>
          </p:cNvSpPr>
          <p:nvPr userDrawn="1"/>
        </p:nvSpPr>
        <p:spPr bwMode="auto">
          <a:xfrm>
            <a:off x="457200" y="61722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
        <p:nvSpPr>
          <p:cNvPr id="10" name="Line 10"/>
          <p:cNvSpPr>
            <a:spLocks noChangeShapeType="1"/>
          </p:cNvSpPr>
          <p:nvPr userDrawn="1"/>
        </p:nvSpPr>
        <p:spPr bwMode="auto">
          <a:xfrm>
            <a:off x="457200" y="17526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2509715924"/>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title" idx="4294967295"/>
          </p:nvPr>
        </p:nvSpPr>
        <p:spPr>
          <a:xfrm>
            <a:off x="457200" y="2209800"/>
            <a:ext cx="8229600" cy="39163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Drug Medi-Cal (DMC)</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Organized Delivery System Wavier</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November 3, 2014</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2283954552"/>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descr="DMC Organized Delivery System Waiver"/>
          <p:cNvSpPr txBox="1">
            <a:spLocks/>
          </p:cNvSpPr>
          <p:nvPr/>
        </p:nvSpPr>
        <p:spPr>
          <a:xfrm>
            <a:off x="191375" y="1131857"/>
            <a:ext cx="8229600" cy="6490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u="sng" dirty="0"/>
          </a:p>
          <a:p>
            <a:pPr marL="0" indent="0">
              <a:buFont typeface="Arial" panose="020B0604020202020204" pitchFamily="34" charset="0"/>
              <a:buNone/>
            </a:pPr>
            <a:endParaRPr lang="en-US" u="sng" dirty="0"/>
          </a:p>
          <a:p>
            <a:pPr marL="0" indent="0">
              <a:buFont typeface="Arial" panose="020B0604020202020204" pitchFamily="34" charset="0"/>
              <a:buNone/>
            </a:pPr>
            <a:endParaRPr lang="en-US" sz="2000" dirty="0"/>
          </a:p>
        </p:txBody>
      </p:sp>
      <p:grpSp>
        <p:nvGrpSpPr>
          <p:cNvPr id="7" name="Group 6" descr="Past Five Years of Data &#10;Future Years">
            <a:extLst>
              <a:ext uri="{FF2B5EF4-FFF2-40B4-BE49-F238E27FC236}">
                <a16:creationId xmlns:a16="http://schemas.microsoft.com/office/drawing/2014/main" id="{18B71BFA-9855-4FDE-9093-EE36CCCB9157}"/>
              </a:ext>
            </a:extLst>
          </p:cNvPr>
          <p:cNvGrpSpPr/>
          <p:nvPr/>
        </p:nvGrpSpPr>
        <p:grpSpPr>
          <a:xfrm>
            <a:off x="2248775" y="1780942"/>
            <a:ext cx="6211410" cy="322690"/>
            <a:chOff x="2248775" y="1780942"/>
            <a:chExt cx="6211410" cy="322690"/>
          </a:xfrm>
        </p:grpSpPr>
        <p:cxnSp>
          <p:nvCxnSpPr>
            <p:cNvPr id="6" name="Straight Connector 5">
              <a:extLst>
                <a:ext uri="{C183D7F6-B498-43B3-948B-1728B52AA6E4}">
                  <adec:decorative xmlns:adec="http://schemas.microsoft.com/office/drawing/2017/decorative" val="1"/>
                </a:ext>
              </a:extLst>
            </p:cNvPr>
            <p:cNvCxnSpPr/>
            <p:nvPr/>
          </p:nvCxnSpPr>
          <p:spPr>
            <a:xfrm flipV="1">
              <a:off x="2248775" y="1780942"/>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248775" y="1796331"/>
              <a:ext cx="4343400" cy="276999"/>
            </a:xfrm>
            <a:prstGeom prst="rect">
              <a:avLst/>
            </a:prstGeom>
            <a:noFill/>
          </p:spPr>
          <p:txBody>
            <a:bodyPr wrap="square" rtlCol="0">
              <a:spAutoFit/>
            </a:bodyPr>
            <a:lstStyle/>
            <a:p>
              <a:pPr algn="ctr"/>
              <a:r>
                <a:rPr lang="en-US" sz="1200" dirty="0"/>
                <a:t>------PAST FIVE YEARS OF DATA -----</a:t>
              </a:r>
            </a:p>
          </p:txBody>
        </p:sp>
        <p:sp>
          <p:nvSpPr>
            <p:cNvPr id="22" name="TextBox 21"/>
            <p:cNvSpPr txBox="1"/>
            <p:nvPr/>
          </p:nvSpPr>
          <p:spPr>
            <a:xfrm>
              <a:off x="6623987" y="1842022"/>
              <a:ext cx="1836198" cy="261610"/>
            </a:xfrm>
            <a:prstGeom prst="rect">
              <a:avLst/>
            </a:prstGeom>
            <a:noFill/>
          </p:spPr>
          <p:txBody>
            <a:bodyPr wrap="square" rtlCol="0">
              <a:spAutoFit/>
            </a:bodyPr>
            <a:lstStyle/>
            <a:p>
              <a:pPr algn="ctr"/>
              <a:r>
                <a:rPr lang="en-US" sz="1100" dirty="0"/>
                <a:t>FUTURE YEARS</a:t>
              </a:r>
            </a:p>
          </p:txBody>
        </p:sp>
        <p:cxnSp>
          <p:nvCxnSpPr>
            <p:cNvPr id="8" name="Straight Connector 7">
              <a:extLst>
                <a:ext uri="{C183D7F6-B498-43B3-948B-1728B52AA6E4}">
                  <adec:decorative xmlns:adec="http://schemas.microsoft.com/office/drawing/2017/decorative" val="1"/>
                </a:ext>
              </a:extLst>
            </p:cNvPr>
            <p:cNvCxnSpPr/>
            <p:nvPr/>
          </p:nvCxnSpPr>
          <p:spPr>
            <a:xfrm>
              <a:off x="2248775" y="1780942"/>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C183D7F6-B498-43B3-948B-1728B52AA6E4}">
                  <adec:decorative xmlns:adec="http://schemas.microsoft.com/office/drawing/2017/decorative" val="1"/>
                </a:ext>
              </a:extLst>
            </p:cNvPr>
            <p:cNvCxnSpPr/>
            <p:nvPr/>
          </p:nvCxnSpPr>
          <p:spPr>
            <a:xfrm>
              <a:off x="6592175" y="1780942"/>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C183D7F6-B498-43B3-948B-1728B52AA6E4}">
                  <adec:decorative xmlns:adec="http://schemas.microsoft.com/office/drawing/2017/decorative" val="1"/>
                </a:ext>
              </a:extLst>
            </p:cNvPr>
            <p:cNvCxnSpPr/>
            <p:nvPr/>
          </p:nvCxnSpPr>
          <p:spPr>
            <a:xfrm>
              <a:off x="6592175" y="1780942"/>
              <a:ext cx="1828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C183D7F6-B498-43B3-948B-1728B52AA6E4}">
                  <adec:decorative xmlns:adec="http://schemas.microsoft.com/office/drawing/2017/decorative" val="1"/>
                </a:ext>
              </a:extLst>
            </p:cNvPr>
            <p:cNvCxnSpPr/>
            <p:nvPr/>
          </p:nvCxnSpPr>
          <p:spPr>
            <a:xfrm flipV="1">
              <a:off x="8420975" y="1780942"/>
              <a:ext cx="0" cy="3048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normAutofit/>
          </a:bodyPr>
          <a:lstStyle/>
          <a:p>
            <a:r>
              <a:rPr lang="en-US" sz="3800" dirty="0">
                <a:solidFill>
                  <a:prstClr val="black"/>
                </a:solidFill>
              </a:rPr>
              <a:t>DMC Organized Delivery System Waiver</a:t>
            </a:r>
            <a:r>
              <a:rPr lang="en-US" sz="800" dirty="0">
                <a:solidFill>
                  <a:prstClr val="black"/>
                </a:solidFill>
              </a:rPr>
              <a:t>9</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10859759"/>
              </p:ext>
            </p:extLst>
          </p:nvPr>
        </p:nvGraphicFramePr>
        <p:xfrm>
          <a:off x="191375" y="2137732"/>
          <a:ext cx="8229599" cy="3605610"/>
        </p:xfrm>
        <a:graphic>
          <a:graphicData uri="http://schemas.openxmlformats.org/drawingml/2006/table">
            <a:tbl>
              <a:tblPr firstRow="1"/>
              <a:tblGrid>
                <a:gridCol w="724557">
                  <a:extLst>
                    <a:ext uri="{9D8B030D-6E8A-4147-A177-3AD203B41FA5}">
                      <a16:colId xmlns:a16="http://schemas.microsoft.com/office/drawing/2014/main" val="20000"/>
                    </a:ext>
                  </a:extLst>
                </a:gridCol>
                <a:gridCol w="1314484">
                  <a:extLst>
                    <a:ext uri="{9D8B030D-6E8A-4147-A177-3AD203B41FA5}">
                      <a16:colId xmlns:a16="http://schemas.microsoft.com/office/drawing/2014/main" val="20001"/>
                    </a:ext>
                  </a:extLst>
                </a:gridCol>
                <a:gridCol w="910592">
                  <a:extLst>
                    <a:ext uri="{9D8B030D-6E8A-4147-A177-3AD203B41FA5}">
                      <a16:colId xmlns:a16="http://schemas.microsoft.com/office/drawing/2014/main" val="20002"/>
                    </a:ext>
                  </a:extLst>
                </a:gridCol>
                <a:gridCol w="793097">
                  <a:extLst>
                    <a:ext uri="{9D8B030D-6E8A-4147-A177-3AD203B41FA5}">
                      <a16:colId xmlns:a16="http://schemas.microsoft.com/office/drawing/2014/main" val="20003"/>
                    </a:ext>
                  </a:extLst>
                </a:gridCol>
                <a:gridCol w="930175">
                  <a:extLst>
                    <a:ext uri="{9D8B030D-6E8A-4147-A177-3AD203B41FA5}">
                      <a16:colId xmlns:a16="http://schemas.microsoft.com/office/drawing/2014/main" val="20004"/>
                    </a:ext>
                  </a:extLst>
                </a:gridCol>
                <a:gridCol w="871427">
                  <a:extLst>
                    <a:ext uri="{9D8B030D-6E8A-4147-A177-3AD203B41FA5}">
                      <a16:colId xmlns:a16="http://schemas.microsoft.com/office/drawing/2014/main" val="20005"/>
                    </a:ext>
                  </a:extLst>
                </a:gridCol>
                <a:gridCol w="903249">
                  <a:extLst>
                    <a:ext uri="{9D8B030D-6E8A-4147-A177-3AD203B41FA5}">
                      <a16:colId xmlns:a16="http://schemas.microsoft.com/office/drawing/2014/main" val="20006"/>
                    </a:ext>
                  </a:extLst>
                </a:gridCol>
                <a:gridCol w="891009">
                  <a:extLst>
                    <a:ext uri="{9D8B030D-6E8A-4147-A177-3AD203B41FA5}">
                      <a16:colId xmlns:a16="http://schemas.microsoft.com/office/drawing/2014/main" val="20007"/>
                    </a:ext>
                  </a:extLst>
                </a:gridCol>
                <a:gridCol w="891009">
                  <a:extLst>
                    <a:ext uri="{9D8B030D-6E8A-4147-A177-3AD203B41FA5}">
                      <a16:colId xmlns:a16="http://schemas.microsoft.com/office/drawing/2014/main" val="20008"/>
                    </a:ext>
                  </a:extLst>
                </a:gridCol>
              </a:tblGrid>
              <a:tr h="548522">
                <a:tc>
                  <a:txBody>
                    <a:bodyPr/>
                    <a:lstStyle/>
                    <a:p>
                      <a:pPr algn="ctr" fontAlgn="ctr"/>
                      <a:r>
                        <a:rPr lang="en-US" sz="800" b="1" i="0" u="none" strike="noStrike" dirty="0">
                          <a:solidFill>
                            <a:srgbClr val="FFFFFF"/>
                          </a:solidFill>
                          <a:effectLst/>
                          <a:latin typeface="Calibri"/>
                        </a:rPr>
                        <a:t>County Name</a:t>
                      </a:r>
                    </a:p>
                  </a:txBody>
                  <a:tcPr marL="7348" marR="7348" marT="7348" marB="0" anchor="ctr">
                    <a:lnL>
                      <a:noFill/>
                    </a:lnL>
                    <a:lnR w="635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800" b="1" i="0" u="none" strike="noStrike" dirty="0">
                          <a:solidFill>
                            <a:srgbClr val="FFFFFF"/>
                          </a:solidFill>
                          <a:effectLst/>
                          <a:latin typeface="Calibri"/>
                        </a:rPr>
                        <a:t>Category</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08-09  [Actuals-]</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09/10  [Simulated]</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10/11  [Actuals- ]</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11/12  [Actuals- ]</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12/13  [Actuals-]</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13/14  [Estimate-]</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800" b="1" i="0" u="none" strike="noStrike" dirty="0">
                          <a:solidFill>
                            <a:srgbClr val="FFFFFF"/>
                          </a:solidFill>
                          <a:effectLst/>
                          <a:latin typeface="Calibri"/>
                        </a:rPr>
                        <a:t>State Fiscal Year 14/15  [Estimate]</a:t>
                      </a:r>
                    </a:p>
                  </a:txBody>
                  <a:tcPr marL="7348" marR="7348" marT="73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IOT Annual Expenditures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$952,450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$750,224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$552,858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$787,025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$552,988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$538,650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$551,778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IOT User Months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1,283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1,024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764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1,099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686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693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700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IOT PUPM</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$742.36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$733.00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$723.64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$716.13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$806.10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$777.43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$788.49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40">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NTP Annual Expenditures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$2,232,675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$2,146,261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$2,060,183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$2,240,833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$2,324,996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$2,321,307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$2,382,724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4"/>
                  </a:ext>
                </a:extLst>
              </a:tr>
              <a:tr h="182840">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NTP User Months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4,873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4,863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4,853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4,793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4,803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4,851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4,900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5"/>
                  </a:ext>
                </a:extLst>
              </a:tr>
              <a:tr h="182840">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NTP PUPM</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$458.17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$441.34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$424.52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$467.52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$484.07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$478.52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$486.32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6"/>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ODF Annual Expenditures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$1,113,108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$1,288,502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$1,475,444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$3,182,869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$1,808,222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$2,080,816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$2,257,194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ODF User Months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5,299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5,835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6,370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10,189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6,365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6,429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6,493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effectLst/>
                          <a:latin typeface="Calibri"/>
                        </a:rPr>
                        <a:t>ODF PUPM</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$210.06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$220.84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$231.62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$312.38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0" u="none" strike="noStrike" dirty="0">
                          <a:solidFill>
                            <a:srgbClr val="000000"/>
                          </a:solidFill>
                          <a:effectLst/>
                          <a:latin typeface="Calibri"/>
                        </a:rPr>
                        <a:t>$284.09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$323.68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0" i="1" u="none" strike="noStrike" dirty="0">
                          <a:solidFill>
                            <a:srgbClr val="000000"/>
                          </a:solidFill>
                          <a:effectLst/>
                          <a:latin typeface="Calibri"/>
                        </a:rPr>
                        <a:t>$347.64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30941">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Residential Annual Expenditures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$82,650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$73,621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$64,970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$74,977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$11,305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$9,892</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$10,387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0"/>
                  </a:ext>
                </a:extLst>
              </a:tr>
              <a:tr h="182840">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Residential User Months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37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36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35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1"/>
                  </a:ext>
                </a:extLst>
              </a:tr>
              <a:tr h="191983">
                <a:tc>
                  <a:txBody>
                    <a:bodyPr/>
                    <a:lstStyle/>
                    <a:p>
                      <a:pPr algn="l" fontAlgn="b"/>
                      <a:r>
                        <a:rPr lang="en-US" sz="800" b="1" i="0" u="none" strike="noStrike" dirty="0">
                          <a:solidFill>
                            <a:srgbClr val="FFFFFF"/>
                          </a:solidFill>
                          <a:effectLst/>
                          <a:latin typeface="Calibri"/>
                        </a:rPr>
                        <a:t>County X</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FFFFFF"/>
                          </a:solidFill>
                          <a:effectLst/>
                          <a:latin typeface="Calibri"/>
                        </a:rPr>
                        <a:t>Residential PUPM</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$2,233.78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$2,045.03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$1,856.29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$1,828.71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0" u="none" strike="noStrike" dirty="0">
                          <a:solidFill>
                            <a:srgbClr val="FFFFFF"/>
                          </a:solidFill>
                          <a:effectLst/>
                          <a:latin typeface="Calibri"/>
                        </a:rPr>
                        <a:t>$2,826.30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$2,448.63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fontAlgn="b"/>
                      <a:r>
                        <a:rPr lang="en-US" sz="800" b="0" i="1" u="none" strike="noStrike" dirty="0">
                          <a:solidFill>
                            <a:srgbClr val="FFFFFF"/>
                          </a:solidFill>
                          <a:effectLst/>
                          <a:latin typeface="Calibri"/>
                        </a:rPr>
                        <a:t>$2,545.50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12"/>
                  </a:ext>
                </a:extLst>
              </a:tr>
              <a:tr h="182840">
                <a:tc>
                  <a:txBody>
                    <a:bodyPr/>
                    <a:lstStyle/>
                    <a:p>
                      <a:pPr algn="l" fontAlgn="b"/>
                      <a:r>
                        <a:rPr lang="en-US" sz="800" b="1" i="0" u="none" strike="noStrike" dirty="0">
                          <a:solidFill>
                            <a:srgbClr val="000000"/>
                          </a:solidFill>
                          <a:effectLst/>
                          <a:latin typeface="Calibri"/>
                        </a:rPr>
                        <a:t>County X</a:t>
                      </a:r>
                    </a:p>
                  </a:txBody>
                  <a:tcPr marL="7348" marR="7348" marT="73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0" i="0" u="none" strike="noStrike" dirty="0">
                          <a:solidFill>
                            <a:srgbClr val="000000"/>
                          </a:solidFill>
                          <a:effectLst/>
                          <a:latin typeface="Calibri"/>
                        </a:rPr>
                        <a:t>Total Annual Expenditures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$4,380,883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$4,271,924</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$4,153,455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$6,285,703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$4,697,511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$4,698,890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$4,814,239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3"/>
                  </a:ext>
                </a:extLst>
              </a:tr>
              <a:tr h="330941">
                <a:tc>
                  <a:txBody>
                    <a:bodyPr/>
                    <a:lstStyle/>
                    <a:p>
                      <a:pPr algn="l" fontAlgn="b"/>
                      <a:r>
                        <a:rPr lang="en-US" sz="800" b="1" i="0" u="none" strike="noStrike" dirty="0">
                          <a:solidFill>
                            <a:srgbClr val="000000"/>
                          </a:solidFill>
                          <a:effectLst/>
                          <a:latin typeface="Calibri"/>
                        </a:rPr>
                        <a:t>County X</a:t>
                      </a:r>
                    </a:p>
                  </a:txBody>
                  <a:tcPr marL="7348" marR="7348" marT="73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0" i="0" u="none" strike="noStrike" dirty="0">
                          <a:solidFill>
                            <a:srgbClr val="000000"/>
                          </a:solidFill>
                          <a:effectLst/>
                          <a:latin typeface="Calibri"/>
                        </a:rPr>
                        <a:t>Total Unduplicated User Months</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11,477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11,743</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12,008</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16,086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11,847</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11,965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12,085</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4"/>
                  </a:ext>
                </a:extLst>
              </a:tr>
              <a:tr h="191983">
                <a:tc>
                  <a:txBody>
                    <a:bodyPr/>
                    <a:lstStyle/>
                    <a:p>
                      <a:pPr algn="l" fontAlgn="b"/>
                      <a:r>
                        <a:rPr lang="en-US" sz="800" b="1" i="0" u="none" strike="noStrike" dirty="0">
                          <a:solidFill>
                            <a:srgbClr val="000000"/>
                          </a:solidFill>
                          <a:effectLst/>
                          <a:latin typeface="Calibri"/>
                        </a:rPr>
                        <a:t>County X</a:t>
                      </a:r>
                    </a:p>
                  </a:txBody>
                  <a:tcPr marL="7348" marR="7348" marT="73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0" i="0" u="none" strike="noStrike" dirty="0">
                          <a:solidFill>
                            <a:srgbClr val="000000"/>
                          </a:solidFill>
                          <a:effectLst/>
                          <a:latin typeface="Calibri"/>
                        </a:rPr>
                        <a:t>Total PUPM</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$381.71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$363.80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$345.89</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$390.76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0" u="none" strike="noStrike" dirty="0">
                          <a:solidFill>
                            <a:srgbClr val="000000"/>
                          </a:solidFill>
                          <a:effectLst/>
                          <a:latin typeface="Calibri"/>
                        </a:rPr>
                        <a:t>$396.51</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$392.70</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800" b="0" i="1" u="none" strike="noStrike" dirty="0">
                          <a:solidFill>
                            <a:srgbClr val="000000"/>
                          </a:solidFill>
                          <a:effectLst/>
                          <a:latin typeface="Calibri"/>
                        </a:rPr>
                        <a:t>$398.36</a:t>
                      </a:r>
                    </a:p>
                  </a:txBody>
                  <a:tcPr marL="7348" marR="7348" marT="73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5"/>
                  </a:ext>
                </a:extLst>
              </a:tr>
            </a:tbl>
          </a:graphicData>
        </a:graphic>
      </p:graphicFrame>
      <p:sp>
        <p:nvSpPr>
          <p:cNvPr id="3" name="Content Placeholder 2"/>
          <p:cNvSpPr>
            <a:spLocks noGrp="1"/>
          </p:cNvSpPr>
          <p:nvPr>
            <p:ph idx="1"/>
          </p:nvPr>
        </p:nvSpPr>
        <p:spPr>
          <a:xfrm>
            <a:off x="300040" y="2098964"/>
            <a:ext cx="8229600" cy="3763963"/>
          </a:xfrm>
        </p:spPr>
        <p:txBody>
          <a:bodyPr>
            <a:normAutofit/>
          </a:bodyPr>
          <a:lstStyle/>
          <a:p>
            <a:pPr marL="0" indent="0">
              <a:buNone/>
            </a:pPr>
            <a:r>
              <a:rPr lang="en-US" u="sng" dirty="0"/>
              <a:t>Budget Neutrality</a:t>
            </a:r>
          </a:p>
          <a:p>
            <a:pPr marL="0" indent="0">
              <a:buNone/>
            </a:pPr>
            <a:endParaRPr lang="en-US" u="sng" dirty="0"/>
          </a:p>
          <a:p>
            <a:endParaRPr lang="en-US" u="sng" dirty="0"/>
          </a:p>
          <a:p>
            <a:pPr marL="0" indent="0">
              <a:buNone/>
            </a:pPr>
            <a:endParaRPr lang="en-US" sz="2000" dirty="0"/>
          </a:p>
        </p:txBody>
      </p:sp>
      <p:sp>
        <p:nvSpPr>
          <p:cNvPr id="18" name="TextBox 17"/>
          <p:cNvSpPr txBox="1"/>
          <p:nvPr/>
        </p:nvSpPr>
        <p:spPr>
          <a:xfrm>
            <a:off x="2858375" y="5819542"/>
            <a:ext cx="4343400" cy="276999"/>
          </a:xfrm>
          <a:prstGeom prst="rect">
            <a:avLst/>
          </a:prstGeom>
          <a:noFill/>
        </p:spPr>
        <p:txBody>
          <a:bodyPr wrap="square" rtlCol="0">
            <a:spAutoFit/>
          </a:bodyPr>
          <a:lstStyle/>
          <a:p>
            <a:pPr algn="ctr"/>
            <a:r>
              <a:rPr lang="en-US" sz="1200" dirty="0"/>
              <a:t>------COUNTY BASE FOR EXPENDITURES-----</a:t>
            </a:r>
          </a:p>
        </p:txBody>
      </p:sp>
      <p:cxnSp>
        <p:nvCxnSpPr>
          <p:cNvPr id="10" name="Straight Arrow Connector 9">
            <a:extLst>
              <a:ext uri="{C183D7F6-B498-43B3-948B-1728B52AA6E4}">
                <adec:decorative xmlns:adec="http://schemas.microsoft.com/office/drawing/2017/decorative" val="1"/>
              </a:ext>
            </a:extLst>
          </p:cNvPr>
          <p:cNvCxnSpPr/>
          <p:nvPr/>
        </p:nvCxnSpPr>
        <p:spPr>
          <a:xfrm>
            <a:off x="2477375" y="5133002"/>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C183D7F6-B498-43B3-948B-1728B52AA6E4}">
                <adec:decorative xmlns:adec="http://schemas.microsoft.com/office/drawing/2017/decorative" val="1"/>
              </a:ext>
            </a:extLst>
          </p:cNvPr>
          <p:cNvCxnSpPr/>
          <p:nvPr/>
        </p:nvCxnSpPr>
        <p:spPr>
          <a:xfrm>
            <a:off x="2629775" y="5819542"/>
            <a:ext cx="541020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C183D7F6-B498-43B3-948B-1728B52AA6E4}">
                <adec:decorative xmlns:adec="http://schemas.microsoft.com/office/drawing/2017/decorative" val="1"/>
              </a:ext>
            </a:extLst>
          </p:cNvPr>
          <p:cNvCxnSpPr/>
          <p:nvPr/>
        </p:nvCxnSpPr>
        <p:spPr>
          <a:xfrm flipV="1">
            <a:off x="6904373" y="5133002"/>
            <a:ext cx="0" cy="59110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C183D7F6-B498-43B3-948B-1728B52AA6E4}">
                <adec:decorative xmlns:adec="http://schemas.microsoft.com/office/drawing/2017/decorative" val="1"/>
              </a:ext>
            </a:extLst>
          </p:cNvPr>
          <p:cNvCxnSpPr/>
          <p:nvPr/>
        </p:nvCxnSpPr>
        <p:spPr>
          <a:xfrm flipV="1">
            <a:off x="7811375" y="5133002"/>
            <a:ext cx="0" cy="59110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6287375" y="6079892"/>
            <a:ext cx="2133600" cy="365125"/>
          </a:xfrm>
        </p:spPr>
        <p:txBody>
          <a:bodyPr/>
          <a:lstStyle/>
          <a:p>
            <a:pPr>
              <a:defRPr/>
            </a:pPr>
            <a:fld id="{D77F6DC7-7D13-4282-B776-952B4D59BBF1}"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24968921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10</a:t>
            </a:r>
            <a:endParaRPr lang="en-US" dirty="0"/>
          </a:p>
        </p:txBody>
      </p:sp>
      <p:sp>
        <p:nvSpPr>
          <p:cNvPr id="3" name="Content Placeholder 2"/>
          <p:cNvSpPr>
            <a:spLocks noGrp="1"/>
          </p:cNvSpPr>
          <p:nvPr>
            <p:ph idx="1"/>
          </p:nvPr>
        </p:nvSpPr>
        <p:spPr/>
        <p:txBody>
          <a:bodyPr>
            <a:normAutofit/>
          </a:bodyPr>
          <a:lstStyle/>
          <a:p>
            <a:pPr marL="0" indent="0">
              <a:buNone/>
            </a:pPr>
            <a:r>
              <a:rPr lang="en-US" u="sng" dirty="0"/>
              <a:t>Waiver Finance Planning Process</a:t>
            </a:r>
          </a:p>
          <a:p>
            <a:r>
              <a:rPr lang="en-US" sz="3000" dirty="0"/>
              <a:t>DHCS collaborated with the four county staff to discuss the PUPM model and determine if the waiver was viable </a:t>
            </a:r>
          </a:p>
          <a:p>
            <a:pPr marL="0" lvl="0" indent="0">
              <a:buNone/>
            </a:pPr>
            <a:endParaRPr lang="en-US" sz="3000" dirty="0"/>
          </a:p>
          <a:p>
            <a:pPr lvl="0"/>
            <a:r>
              <a:rPr lang="en-US" sz="3000" dirty="0"/>
              <a:t>Department anticipates between eight to twelve counties may opt-in initially</a:t>
            </a:r>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32301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11</a:t>
            </a:r>
            <a:endParaRPr lang="en-US" dirty="0"/>
          </a:p>
        </p:txBody>
      </p:sp>
      <p:sp>
        <p:nvSpPr>
          <p:cNvPr id="3" name="Content Placeholder 2"/>
          <p:cNvSpPr>
            <a:spLocks noGrp="1"/>
          </p:cNvSpPr>
          <p:nvPr>
            <p:ph idx="1"/>
          </p:nvPr>
        </p:nvSpPr>
        <p:spPr>
          <a:xfrm>
            <a:off x="457200" y="1828800"/>
            <a:ext cx="8229600" cy="4297363"/>
          </a:xfrm>
        </p:spPr>
        <p:txBody>
          <a:bodyPr>
            <a:noAutofit/>
          </a:bodyPr>
          <a:lstStyle/>
          <a:p>
            <a:pPr marL="0" indent="0">
              <a:buNone/>
            </a:pPr>
            <a:r>
              <a:rPr lang="en-US" u="sng" dirty="0"/>
              <a:t>Key Next Steps</a:t>
            </a:r>
          </a:p>
          <a:p>
            <a:r>
              <a:rPr lang="en-US" sz="2500" dirty="0"/>
              <a:t>Refinement of county PUPMs for counties interested in participating</a:t>
            </a:r>
          </a:p>
          <a:p>
            <a:r>
              <a:rPr lang="en-US" sz="2500" dirty="0"/>
              <a:t>Refinement and consensus on assumptions utilized for new services and expanded populations</a:t>
            </a:r>
          </a:p>
          <a:p>
            <a:r>
              <a:rPr lang="en-US" sz="2500" dirty="0"/>
              <a:t>Use of PUPM structure for both development of county/State funding relationship and development of budget neutrality</a:t>
            </a:r>
          </a:p>
          <a:p>
            <a:endParaRPr lang="en-US" sz="3000" dirty="0"/>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4019751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33400"/>
          </a:xfrm>
        </p:spPr>
        <p:txBody>
          <a:bodyPr>
            <a:noAutofit/>
          </a:bodyPr>
          <a:lstStyle/>
          <a:p>
            <a:r>
              <a:rPr lang="en-US" sz="3800" dirty="0">
                <a:solidFill>
                  <a:prstClr val="black"/>
                </a:solidFill>
              </a:rPr>
              <a:t>DMC Organized Delivery System Waiver</a:t>
            </a:r>
            <a:r>
              <a:rPr lang="en-US" sz="800" dirty="0">
                <a:solidFill>
                  <a:prstClr val="black"/>
                </a:solidFill>
              </a:rPr>
              <a:t>12</a:t>
            </a:r>
            <a:endParaRPr lang="en-US" sz="3800" dirty="0"/>
          </a:p>
        </p:txBody>
      </p:sp>
      <p:sp>
        <p:nvSpPr>
          <p:cNvPr id="3" name="Content Placeholder 2"/>
          <p:cNvSpPr>
            <a:spLocks noGrp="1"/>
          </p:cNvSpPr>
          <p:nvPr>
            <p:ph idx="1"/>
          </p:nvPr>
        </p:nvSpPr>
        <p:spPr>
          <a:xfrm>
            <a:off x="457200" y="1676400"/>
            <a:ext cx="8229600" cy="4343400"/>
          </a:xfrm>
        </p:spPr>
        <p:txBody>
          <a:bodyPr>
            <a:noAutofit/>
          </a:bodyPr>
          <a:lstStyle/>
          <a:p>
            <a:pPr marL="0" indent="0">
              <a:buNone/>
            </a:pPr>
            <a:r>
              <a:rPr lang="en-US" sz="2800" u="sng" dirty="0"/>
              <a:t>Proposed Shared Financing Model</a:t>
            </a:r>
          </a:p>
          <a:p>
            <a:pPr lvl="0">
              <a:spcBef>
                <a:spcPts val="0"/>
              </a:spcBef>
            </a:pPr>
            <a:r>
              <a:rPr lang="en-US" sz="2800" dirty="0"/>
              <a:t>Designed to be flexible enough to address different county needs</a:t>
            </a:r>
          </a:p>
          <a:p>
            <a:pPr marL="0" lvl="0" indent="0">
              <a:spcBef>
                <a:spcPts val="0"/>
              </a:spcBef>
              <a:buNone/>
            </a:pPr>
            <a:endParaRPr lang="en-US" sz="2800" dirty="0"/>
          </a:p>
          <a:p>
            <a:pPr lvl="0">
              <a:spcBef>
                <a:spcPts val="0"/>
              </a:spcBef>
            </a:pPr>
            <a:r>
              <a:rPr lang="en-US" sz="2800" dirty="0"/>
              <a:t>Wavier allows counties ability to propose rates independent of current DMC process, with DHCS approval</a:t>
            </a:r>
          </a:p>
          <a:p>
            <a:pPr lvl="0">
              <a:spcBef>
                <a:spcPts val="0"/>
              </a:spcBef>
            </a:pPr>
            <a:endParaRPr lang="en-US" sz="2800" dirty="0"/>
          </a:p>
          <a:p>
            <a:pPr lvl="0">
              <a:spcBef>
                <a:spcPts val="0"/>
              </a:spcBef>
            </a:pPr>
            <a:r>
              <a:rPr lang="en-US" sz="2800" dirty="0"/>
              <a:t>Funding of actual PUPM costs to be based on State/county sharing ratio for non-federal share</a:t>
            </a:r>
          </a:p>
          <a:p>
            <a:pPr marL="0" indent="0">
              <a:spcBef>
                <a:spcPts val="0"/>
              </a:spcBef>
              <a:buNone/>
            </a:pPr>
            <a:endParaRPr lang="en-US" sz="2000" dirty="0"/>
          </a:p>
          <a:p>
            <a:pPr marL="0" lvl="0" indent="0">
              <a:buNone/>
            </a:pPr>
            <a:endParaRPr lang="en-US" sz="2300" dirty="0"/>
          </a:p>
          <a:p>
            <a:pPr marL="0" lvl="0" indent="0">
              <a:buNone/>
            </a:pPr>
            <a:endParaRPr lang="en-US" sz="2300" dirty="0"/>
          </a:p>
          <a:p>
            <a:pPr marL="0" lvl="0" indent="0">
              <a:buNone/>
            </a:pPr>
            <a:endParaRPr lang="en-US" sz="3000" dirty="0"/>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199017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solidFill>
                  <a:prstClr val="black"/>
                </a:solidFill>
              </a:rPr>
              <a:t>DMC Organized Delivery System Waiver</a:t>
            </a:r>
            <a:r>
              <a:rPr lang="en-US" sz="800" dirty="0">
                <a:solidFill>
                  <a:prstClr val="black"/>
                </a:solidFill>
              </a:rPr>
              <a:t>13</a:t>
            </a:r>
            <a:endParaRPr lang="en-US" sz="3800" dirty="0"/>
          </a:p>
        </p:txBody>
      </p:sp>
      <p:sp>
        <p:nvSpPr>
          <p:cNvPr id="3" name="Content Placeholder 2"/>
          <p:cNvSpPr>
            <a:spLocks noGrp="1"/>
          </p:cNvSpPr>
          <p:nvPr>
            <p:ph idx="1"/>
          </p:nvPr>
        </p:nvSpPr>
        <p:spPr/>
        <p:txBody>
          <a:bodyPr>
            <a:normAutofit fontScale="85000" lnSpcReduction="20000"/>
          </a:bodyPr>
          <a:lstStyle/>
          <a:p>
            <a:pPr lvl="0">
              <a:spcBef>
                <a:spcPts val="0"/>
              </a:spcBef>
            </a:pPr>
            <a:r>
              <a:rPr lang="en-US" dirty="0"/>
              <a:t>Ratio developed based on what percentage of non-federal funding would have been State and county absent the waiver</a:t>
            </a:r>
          </a:p>
          <a:p>
            <a:pPr marL="0" lvl="0" indent="0">
              <a:spcBef>
                <a:spcPts val="0"/>
              </a:spcBef>
              <a:buNone/>
            </a:pPr>
            <a:endParaRPr lang="en-US" dirty="0"/>
          </a:p>
          <a:p>
            <a:pPr lvl="0">
              <a:spcBef>
                <a:spcPts val="0"/>
              </a:spcBef>
            </a:pPr>
            <a:r>
              <a:rPr lang="en-US" dirty="0"/>
              <a:t>Helps ensure there is no financial incentive to encourage utilization of one service over another</a:t>
            </a:r>
          </a:p>
          <a:p>
            <a:pPr marL="0" lvl="0" indent="0">
              <a:spcBef>
                <a:spcPts val="0"/>
              </a:spcBef>
              <a:buNone/>
            </a:pPr>
            <a:endParaRPr lang="en-US" dirty="0"/>
          </a:p>
          <a:p>
            <a:pPr>
              <a:spcBef>
                <a:spcPts val="0"/>
              </a:spcBef>
            </a:pPr>
            <a:r>
              <a:rPr lang="en-US" dirty="0"/>
              <a:t>PUPM provides target amount for counties to use in rate, service and utilization development</a:t>
            </a:r>
          </a:p>
          <a:p>
            <a:pPr marL="0" indent="0">
              <a:spcBef>
                <a:spcPts val="0"/>
              </a:spcBef>
              <a:buNone/>
            </a:pPr>
            <a:endParaRPr lang="en-US" dirty="0"/>
          </a:p>
          <a:p>
            <a:pPr marL="0" lvl="0" indent="0">
              <a:spcBef>
                <a:spcPts val="0"/>
              </a:spcBef>
              <a:buNone/>
            </a:pPr>
            <a:r>
              <a:rPr lang="en-US" sz="1900" i="1" dirty="0"/>
              <a:t>Note: in non-Waiver counties, obligation for funding of services remains as it is today</a:t>
            </a:r>
          </a:p>
          <a:p>
            <a:pPr>
              <a:spcBef>
                <a:spcPts val="0"/>
              </a:spcBef>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2557737835"/>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14</a:t>
            </a:r>
            <a:endParaRPr lang="en-US" dirty="0"/>
          </a:p>
        </p:txBody>
      </p:sp>
      <p:sp>
        <p:nvSpPr>
          <p:cNvPr id="3" name="Content Placeholder 2"/>
          <p:cNvSpPr>
            <a:spLocks noGrp="1"/>
          </p:cNvSpPr>
          <p:nvPr>
            <p:ph idx="1"/>
          </p:nvPr>
        </p:nvSpPr>
        <p:spPr>
          <a:xfrm>
            <a:off x="457200" y="1676400"/>
            <a:ext cx="8229600" cy="4495800"/>
          </a:xfrm>
        </p:spPr>
        <p:txBody>
          <a:bodyPr>
            <a:noAutofit/>
          </a:bodyPr>
          <a:lstStyle/>
          <a:p>
            <a:pPr marL="0" lvl="0" indent="0">
              <a:buNone/>
            </a:pPr>
            <a:r>
              <a:rPr lang="en-US" sz="2800" u="sng" dirty="0"/>
              <a:t>Budget Neutrality</a:t>
            </a:r>
          </a:p>
          <a:p>
            <a:r>
              <a:rPr lang="en-US" sz="2200" dirty="0">
                <a:latin typeface="+mj-lt"/>
                <a:cs typeface="Arial" panose="020B0604020202020204" pitchFamily="34" charset="0"/>
              </a:rPr>
              <a:t>The requirement for overall 1115 budget neutrality is that the spending for the entire programs under the Waiver (Medi-Cal managed care program, incentive payment programs, uncompensated care pool, </a:t>
            </a:r>
            <a:r>
              <a:rPr lang="en-US" sz="2200" dirty="0" err="1">
                <a:latin typeface="+mj-lt"/>
                <a:cs typeface="Arial" panose="020B0604020202020204" pitchFamily="34" charset="0"/>
              </a:rPr>
              <a:t>etc</a:t>
            </a:r>
            <a:r>
              <a:rPr lang="en-US" sz="2200" dirty="0">
                <a:latin typeface="+mj-lt"/>
                <a:cs typeface="Arial" panose="020B0604020202020204" pitchFamily="34" charset="0"/>
              </a:rPr>
              <a:t>) must not exceed what the spending on the program would have been overall without the Waiver</a:t>
            </a:r>
          </a:p>
          <a:p>
            <a:pPr marL="0" indent="0">
              <a:buNone/>
            </a:pPr>
            <a:endParaRPr lang="en-US" sz="2200" dirty="0">
              <a:latin typeface="+mj-lt"/>
              <a:cs typeface="Arial" panose="020B0604020202020204" pitchFamily="34" charset="0"/>
            </a:endParaRPr>
          </a:p>
          <a:p>
            <a:r>
              <a:rPr lang="en-US" sz="2200" dirty="0">
                <a:cs typeface="Arial" panose="020B0604020202020204" pitchFamily="34" charset="0"/>
              </a:rPr>
              <a:t>Any “savings” incurred by having implemented the Waiver programs allows States to claim federal funds for “costs not otherwise </a:t>
            </a:r>
            <a:r>
              <a:rPr lang="en-US" sz="2200" dirty="0" err="1">
                <a:cs typeface="Arial" panose="020B0604020202020204" pitchFamily="34" charset="0"/>
              </a:rPr>
              <a:t>matchable</a:t>
            </a:r>
            <a:r>
              <a:rPr lang="en-US" sz="2200" dirty="0">
                <a:cs typeface="Arial" panose="020B0604020202020204" pitchFamily="34" charset="0"/>
              </a:rPr>
              <a:t>” (CNOM), an example from the current Waiver is the Safety Net Care Pool</a:t>
            </a:r>
          </a:p>
          <a:p>
            <a:endParaRPr lang="en-US" sz="2800" dirty="0">
              <a:latin typeface="+mj-lt"/>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4241203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solidFill>
                  <a:prstClr val="black"/>
                </a:solidFill>
              </a:rPr>
              <a:t>DMC Organized Delivery System Waiver</a:t>
            </a:r>
            <a:r>
              <a:rPr lang="en-US" sz="800" dirty="0">
                <a:solidFill>
                  <a:prstClr val="black"/>
                </a:solidFill>
              </a:rPr>
              <a:t>15</a:t>
            </a:r>
            <a:endParaRPr lang="en-US" sz="3800" dirty="0"/>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endParaRPr lang="en-US" sz="2200" dirty="0">
              <a:cs typeface="Arial" panose="020B0604020202020204" pitchFamily="34" charset="0"/>
            </a:endParaRPr>
          </a:p>
          <a:p>
            <a:r>
              <a:rPr lang="en-US" sz="2200" dirty="0">
                <a:cs typeface="Arial" panose="020B0604020202020204" pitchFamily="34" charset="0"/>
              </a:rPr>
              <a:t>Overall the current budget neutrality is composed of many components:</a:t>
            </a:r>
          </a:p>
          <a:p>
            <a:pPr lvl="1"/>
            <a:r>
              <a:rPr lang="en-US" sz="2200" dirty="0"/>
              <a:t>Projected costs of Medi-Cal program absent managed care</a:t>
            </a:r>
          </a:p>
          <a:p>
            <a:pPr lvl="1"/>
            <a:r>
              <a:rPr lang="en-US" sz="2200" dirty="0"/>
              <a:t>Projected costs of designated public hospitals if reimbursed and the upper payment limit</a:t>
            </a:r>
          </a:p>
          <a:p>
            <a:pPr lvl="1"/>
            <a:r>
              <a:rPr lang="en-US" sz="2200" dirty="0"/>
              <a:t>Projected costs trends absent managed care</a:t>
            </a:r>
          </a:p>
          <a:p>
            <a:pPr lvl="1"/>
            <a:r>
              <a:rPr lang="en-US" sz="2200" dirty="0"/>
              <a:t>State projection for future costs</a:t>
            </a:r>
          </a:p>
          <a:p>
            <a:pPr marL="457200" lvl="1" indent="0">
              <a:buNone/>
            </a:pPr>
            <a:endParaRPr lang="en-US" sz="2200" dirty="0"/>
          </a:p>
          <a:p>
            <a:r>
              <a:rPr lang="en-US" sz="2200" dirty="0">
                <a:cs typeface="Arial" panose="020B0604020202020204" pitchFamily="34" charset="0"/>
              </a:rPr>
              <a:t>The current budget neutrality needs to be adjusted to add in the proposed DMC spending</a:t>
            </a:r>
          </a:p>
          <a:p>
            <a:pPr lvl="1"/>
            <a:endParaRPr lang="en-US" sz="2200"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74302786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16</a:t>
            </a:r>
            <a:endParaRPr lang="en-US" dirty="0"/>
          </a:p>
        </p:txBody>
      </p:sp>
      <p:sp>
        <p:nvSpPr>
          <p:cNvPr id="3" name="Content Placeholder 2"/>
          <p:cNvSpPr>
            <a:spLocks noGrp="1"/>
          </p:cNvSpPr>
          <p:nvPr>
            <p:ph idx="1"/>
          </p:nvPr>
        </p:nvSpPr>
        <p:spPr>
          <a:xfrm>
            <a:off x="457200" y="1676400"/>
            <a:ext cx="8229600" cy="4495800"/>
          </a:xfrm>
        </p:spPr>
        <p:txBody>
          <a:bodyPr>
            <a:noAutofit/>
          </a:bodyPr>
          <a:lstStyle/>
          <a:p>
            <a:pPr marL="0" indent="0">
              <a:buNone/>
            </a:pPr>
            <a:endParaRPr lang="en-US" sz="2000" dirty="0">
              <a:latin typeface="+mj-lt"/>
              <a:cs typeface="Arial" panose="020B0604020202020204" pitchFamily="34" charset="0"/>
            </a:endParaRPr>
          </a:p>
          <a:p>
            <a:r>
              <a:rPr lang="en-US" sz="2000" dirty="0">
                <a:latin typeface="+mj-lt"/>
                <a:cs typeface="Arial" panose="020B0604020202020204" pitchFamily="34" charset="0"/>
              </a:rPr>
              <a:t>The adjustments include:</a:t>
            </a:r>
          </a:p>
          <a:p>
            <a:pPr lvl="1"/>
            <a:r>
              <a:rPr lang="en-US" sz="2000" dirty="0">
                <a:latin typeface="+mj-lt"/>
                <a:cs typeface="Arial" panose="020B0604020202020204" pitchFamily="34" charset="0"/>
              </a:rPr>
              <a:t>Projections of what DMC spending would be absent the Waiver, using the PUPM methodology for counties opting-in</a:t>
            </a:r>
          </a:p>
          <a:p>
            <a:pPr lvl="1"/>
            <a:r>
              <a:rPr lang="en-US" sz="2000" dirty="0">
                <a:latin typeface="+mj-lt"/>
                <a:cs typeface="Arial" panose="020B0604020202020204" pitchFamily="34" charset="0"/>
              </a:rPr>
              <a:t>Projections of what DMC spending will be under the Waiver, including the spending only allowed under the Waiver (e.g. residential treatment services in facilities with more than 16 beds, for counties opting-in). </a:t>
            </a:r>
            <a:r>
              <a:rPr lang="en-US" sz="2000" i="1" dirty="0">
                <a:latin typeface="+mj-lt"/>
                <a:cs typeface="Arial" panose="020B0604020202020204" pitchFamily="34" charset="0"/>
              </a:rPr>
              <a:t>Note: this will be adjusted in future to be the actual PUPM spending incurred</a:t>
            </a:r>
          </a:p>
          <a:p>
            <a:pPr marL="457200" lvl="1" indent="0">
              <a:buNone/>
            </a:pPr>
            <a:endParaRPr lang="en-US" sz="2000" i="1" dirty="0">
              <a:latin typeface="+mj-lt"/>
              <a:cs typeface="Arial" panose="020B0604020202020204" pitchFamily="34" charset="0"/>
            </a:endParaRPr>
          </a:p>
          <a:p>
            <a:r>
              <a:rPr lang="en-US" sz="2000" dirty="0">
                <a:cs typeface="Arial" panose="020B0604020202020204" pitchFamily="34" charset="0"/>
              </a:rPr>
              <a:t>If DMC spending under the Waiver costs more than it would have absent the Waiver, savings from other elements of the Waiver will ensure ability of FFP for DMC Waiver spending</a:t>
            </a:r>
          </a:p>
          <a:p>
            <a:pPr lvl="1"/>
            <a:endParaRPr lang="en-US" sz="2000" i="1" dirty="0">
              <a:latin typeface="+mj-lt"/>
              <a:cs typeface="Arial" panose="020B0604020202020204" pitchFamily="34" charset="0"/>
            </a:endParaRPr>
          </a:p>
          <a:p>
            <a:pPr lvl="1"/>
            <a:endParaRPr lang="en-US" sz="1600" dirty="0">
              <a:latin typeface="+mj-lt"/>
              <a:cs typeface="Arial" panose="020B0604020202020204" pitchFamily="34" charset="0"/>
            </a:endParaRPr>
          </a:p>
          <a:p>
            <a:pPr lvl="1"/>
            <a:endParaRPr lang="en-US" sz="1600" dirty="0">
              <a:latin typeface="+mj-lt"/>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1055455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382000" cy="655638"/>
          </a:xfrm>
        </p:spPr>
        <p:txBody>
          <a:bodyPr>
            <a:noAutofit/>
          </a:bodyPr>
          <a:lstStyle/>
          <a:p>
            <a:r>
              <a:rPr lang="en-US" sz="3800" dirty="0">
                <a:solidFill>
                  <a:prstClr val="black"/>
                </a:solidFill>
                <a:cs typeface="Arial" panose="020B0604020202020204" pitchFamily="34" charset="0"/>
              </a:rPr>
              <a:t>DMC Organized Delivery System Waiver</a:t>
            </a:r>
            <a:r>
              <a:rPr lang="en-US" sz="800" dirty="0">
                <a:solidFill>
                  <a:prstClr val="black"/>
                </a:solidFill>
                <a:cs typeface="Arial" panose="020B0604020202020204" pitchFamily="34" charset="0"/>
              </a:rPr>
              <a:t>17</a:t>
            </a:r>
            <a:endParaRPr lang="en-US" sz="3800" dirty="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u="sng" dirty="0"/>
              <a:t>Readiness Assessment</a:t>
            </a:r>
          </a:p>
          <a:p>
            <a:r>
              <a:rPr lang="en-US" dirty="0"/>
              <a:t>Counties will need to demonstrate readiness</a:t>
            </a:r>
          </a:p>
          <a:p>
            <a:r>
              <a:rPr lang="en-US" dirty="0"/>
              <a:t>Counties will commit to opting in to waiver</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4129958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82000" cy="808038"/>
          </a:xfrm>
        </p:spPr>
        <p:txBody>
          <a:bodyPr>
            <a:normAutofit/>
          </a:bodyPr>
          <a:lstStyle/>
          <a:p>
            <a:r>
              <a:rPr lang="en-US" sz="3800" dirty="0">
                <a:solidFill>
                  <a:prstClr val="black"/>
                </a:solidFill>
                <a:cs typeface="Arial" panose="020B0604020202020204" pitchFamily="34" charset="0"/>
              </a:rPr>
              <a:t>DMC Organized Delivery System Waiver</a:t>
            </a:r>
            <a:r>
              <a:rPr lang="en-US" sz="800" dirty="0">
                <a:solidFill>
                  <a:prstClr val="black"/>
                </a:solidFill>
                <a:cs typeface="Arial" panose="020B0604020202020204" pitchFamily="34" charset="0"/>
              </a:rPr>
              <a:t>18</a:t>
            </a:r>
            <a:endParaRPr lang="en-US" sz="3800" dirty="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u="sng" dirty="0"/>
              <a:t>Implementation Plan</a:t>
            </a:r>
          </a:p>
          <a:p>
            <a:r>
              <a:rPr lang="en-US" dirty="0"/>
              <a:t>Sections in the Plan</a:t>
            </a:r>
          </a:p>
          <a:p>
            <a:pPr lvl="1"/>
            <a:r>
              <a:rPr lang="en-US" dirty="0"/>
              <a:t>Narrative</a:t>
            </a:r>
          </a:p>
          <a:p>
            <a:pPr lvl="1"/>
            <a:r>
              <a:rPr lang="en-US" dirty="0"/>
              <a:t>Assurances</a:t>
            </a:r>
          </a:p>
          <a:p>
            <a:pPr lvl="1"/>
            <a:r>
              <a:rPr lang="en-US" dirty="0"/>
              <a:t>Projected Beneficiaries</a:t>
            </a:r>
          </a:p>
          <a:p>
            <a:pPr lvl="1"/>
            <a:r>
              <a:rPr lang="en-US" dirty="0"/>
              <a:t>Projected Services</a:t>
            </a:r>
          </a:p>
          <a:p>
            <a:pPr lvl="1"/>
            <a:r>
              <a:rPr lang="en-US" dirty="0"/>
              <a:t>Proposed Rates</a:t>
            </a:r>
          </a:p>
          <a:p>
            <a:pPr lvl="1"/>
            <a:r>
              <a:rPr lang="en-US" dirty="0"/>
              <a:t>Board of Supervisors Approval</a:t>
            </a:r>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3416035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a:t>Agenda</a:t>
            </a:r>
          </a:p>
          <a:p>
            <a:r>
              <a:rPr lang="en-US" dirty="0"/>
              <a:t>Waiver Amendment Submission Requirements</a:t>
            </a:r>
          </a:p>
          <a:p>
            <a:r>
              <a:rPr lang="en-US" dirty="0"/>
              <a:t>Waiver Finance Planning Process</a:t>
            </a:r>
          </a:p>
          <a:p>
            <a:r>
              <a:rPr lang="en-US" dirty="0"/>
              <a:t>Proposed Shared Financing Model</a:t>
            </a:r>
          </a:p>
          <a:p>
            <a:r>
              <a:rPr lang="en-US" dirty="0"/>
              <a:t>Budget Neutrality</a:t>
            </a:r>
          </a:p>
          <a:p>
            <a:r>
              <a:rPr lang="en-US" dirty="0"/>
              <a:t>Readiness Assessment</a:t>
            </a:r>
          </a:p>
          <a:p>
            <a:r>
              <a:rPr lang="en-US" dirty="0"/>
              <a:t>Implementation Plan</a:t>
            </a:r>
          </a:p>
          <a:p>
            <a:r>
              <a:rPr lang="en-US" dirty="0"/>
              <a:t>Next Steps</a:t>
            </a:r>
          </a:p>
          <a:p>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356590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382000" cy="579438"/>
          </a:xfrm>
        </p:spPr>
        <p:txBody>
          <a:bodyPr>
            <a:normAutofit fontScale="90000"/>
          </a:bodyPr>
          <a:lstStyle/>
          <a:p>
            <a:r>
              <a:rPr lang="en-US" dirty="0">
                <a:solidFill>
                  <a:prstClr val="black"/>
                </a:solidFill>
              </a:rPr>
              <a:t>DMC Organized Delivery System Waiver</a:t>
            </a:r>
            <a:r>
              <a:rPr lang="en-US" sz="800" dirty="0">
                <a:solidFill>
                  <a:prstClr val="black"/>
                </a:solidFill>
              </a:rPr>
              <a:t>19</a:t>
            </a:r>
            <a:endParaRPr lang="en-US" dirty="0"/>
          </a:p>
        </p:txBody>
      </p:sp>
      <p:sp>
        <p:nvSpPr>
          <p:cNvPr id="3" name="Content Placeholder 2"/>
          <p:cNvSpPr>
            <a:spLocks noGrp="1"/>
          </p:cNvSpPr>
          <p:nvPr>
            <p:ph idx="1"/>
          </p:nvPr>
        </p:nvSpPr>
        <p:spPr/>
        <p:txBody>
          <a:bodyPr/>
          <a:lstStyle/>
          <a:p>
            <a:pPr marL="0" indent="0">
              <a:buNone/>
            </a:pPr>
            <a:r>
              <a:rPr lang="en-US" u="sng" dirty="0"/>
              <a:t>Implementation Plan</a:t>
            </a:r>
          </a:p>
          <a:p>
            <a:r>
              <a:rPr lang="en-US" dirty="0"/>
              <a:t>Narrative</a:t>
            </a:r>
          </a:p>
          <a:p>
            <a:pPr lvl="1"/>
            <a:r>
              <a:rPr lang="en-US" dirty="0"/>
              <a:t>Service Delivery System</a:t>
            </a:r>
          </a:p>
          <a:p>
            <a:pPr lvl="1"/>
            <a:r>
              <a:rPr lang="en-US" dirty="0"/>
              <a:t>Assure Access 	</a:t>
            </a:r>
          </a:p>
          <a:p>
            <a:pPr lvl="1"/>
            <a:r>
              <a:rPr lang="en-US" dirty="0"/>
              <a:t>Quality Assurance Activities</a:t>
            </a:r>
          </a:p>
          <a:p>
            <a:pPr lvl="1"/>
            <a:r>
              <a:rPr lang="en-US" dirty="0"/>
              <a:t>Integration of Services</a:t>
            </a:r>
          </a:p>
          <a:p>
            <a:r>
              <a:rPr lang="en-US" dirty="0"/>
              <a:t>Assurances</a:t>
            </a:r>
          </a:p>
          <a:p>
            <a:pPr lvl="1">
              <a:buFont typeface="Arial" panose="020B0604020202020204" pitchFamily="34" charset="0"/>
              <a:buChar char="•"/>
            </a:pP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462045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731838"/>
          </a:xfrm>
        </p:spPr>
        <p:txBody>
          <a:bodyPr>
            <a:normAutofit fontScale="90000"/>
          </a:bodyPr>
          <a:lstStyle/>
          <a:p>
            <a:r>
              <a:rPr lang="en-US" dirty="0">
                <a:solidFill>
                  <a:prstClr val="black"/>
                </a:solidFill>
              </a:rPr>
              <a:t>DMC Organized Delivery System Waiver</a:t>
            </a:r>
            <a:r>
              <a:rPr lang="en-US" sz="800" dirty="0">
                <a:solidFill>
                  <a:prstClr val="black"/>
                </a:solidFill>
              </a:rPr>
              <a:t>20</a:t>
            </a:r>
            <a:endParaRPr lang="en-US" dirty="0"/>
          </a:p>
        </p:txBody>
      </p:sp>
      <p:sp>
        <p:nvSpPr>
          <p:cNvPr id="3" name="Content Placeholder 2"/>
          <p:cNvSpPr>
            <a:spLocks noGrp="1"/>
          </p:cNvSpPr>
          <p:nvPr>
            <p:ph idx="1"/>
          </p:nvPr>
        </p:nvSpPr>
        <p:spPr/>
        <p:txBody>
          <a:bodyPr>
            <a:normAutofit/>
          </a:bodyPr>
          <a:lstStyle/>
          <a:p>
            <a:r>
              <a:rPr lang="en-US" dirty="0"/>
              <a:t>Projected Beneficiaries</a:t>
            </a:r>
          </a:p>
          <a:p>
            <a:pPr lvl="1"/>
            <a:r>
              <a:rPr lang="en-US" dirty="0"/>
              <a:t>Projections for each service modality</a:t>
            </a:r>
          </a:p>
          <a:p>
            <a:pPr lvl="1"/>
            <a:r>
              <a:rPr lang="en-US" dirty="0"/>
              <a:t>Projections for each level of service</a:t>
            </a:r>
          </a:p>
          <a:p>
            <a:r>
              <a:rPr lang="en-US" dirty="0"/>
              <a:t>Proposed Rates</a:t>
            </a:r>
          </a:p>
          <a:p>
            <a:pPr lvl="1"/>
            <a:r>
              <a:rPr lang="en-US" dirty="0"/>
              <a:t>Proposed rates for each service modality</a:t>
            </a:r>
          </a:p>
          <a:p>
            <a:pPr lvl="1"/>
            <a:r>
              <a:rPr lang="en-US" dirty="0"/>
              <a:t>Rates would correlate with utilization projections</a:t>
            </a:r>
          </a:p>
          <a:p>
            <a:pPr lvl="1"/>
            <a:r>
              <a:rPr lang="en-US" dirty="0"/>
              <a:t>Brief narrative would justify the rates</a:t>
            </a:r>
          </a:p>
          <a:p>
            <a:pPr marL="457200" lvl="1" indent="0">
              <a:buNone/>
            </a:pPr>
            <a:endParaRPr lang="en-US" dirty="0"/>
          </a:p>
          <a:p>
            <a:pPr lvl="1"/>
            <a:endParaRPr lang="en-US" dirty="0"/>
          </a:p>
          <a:p>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58870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a:t>
            </a:r>
            <a:r>
              <a:rPr lang="en-US" sz="3800">
                <a:solidFill>
                  <a:prstClr val="black"/>
                </a:solidFill>
              </a:rPr>
              <a:t>System Waiver</a:t>
            </a:r>
            <a:r>
              <a:rPr lang="en-US" sz="800">
                <a:solidFill>
                  <a:prstClr val="black"/>
                </a:solidFill>
              </a:rPr>
              <a:t>21</a:t>
            </a:r>
            <a:endParaRPr lang="en-US" dirty="0"/>
          </a:p>
        </p:txBody>
      </p:sp>
      <p:sp>
        <p:nvSpPr>
          <p:cNvPr id="3" name="Content Placeholder 2"/>
          <p:cNvSpPr>
            <a:spLocks noGrp="1"/>
          </p:cNvSpPr>
          <p:nvPr>
            <p:ph idx="1"/>
          </p:nvPr>
        </p:nvSpPr>
        <p:spPr/>
        <p:txBody>
          <a:bodyPr/>
          <a:lstStyle/>
          <a:p>
            <a:pPr marL="0" indent="0">
              <a:buNone/>
            </a:pPr>
            <a:r>
              <a:rPr lang="en-US" u="sng" dirty="0"/>
              <a:t>Next Steps</a:t>
            </a:r>
          </a:p>
          <a:p>
            <a:r>
              <a:rPr lang="en-US" dirty="0"/>
              <a:t>DHCS will continue to accept feedback on all components of the Waiver</a:t>
            </a:r>
          </a:p>
          <a:p>
            <a:pPr marL="0" indent="0">
              <a:buNone/>
            </a:pPr>
            <a:endParaRPr lang="en-US" dirty="0"/>
          </a:p>
          <a:p>
            <a:r>
              <a:rPr lang="en-US" dirty="0"/>
              <a:t>DHCS will look at submitting the formal waiver once all components are complete</a:t>
            </a:r>
          </a:p>
          <a:p>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3194255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2</a:t>
            </a:r>
            <a:endParaRPr lang="en-US" dirty="0"/>
          </a:p>
        </p:txBody>
      </p:sp>
      <p:sp>
        <p:nvSpPr>
          <p:cNvPr id="3" name="Content Placeholder 2"/>
          <p:cNvSpPr>
            <a:spLocks noGrp="1"/>
          </p:cNvSpPr>
          <p:nvPr>
            <p:ph idx="1"/>
          </p:nvPr>
        </p:nvSpPr>
        <p:spPr/>
        <p:txBody>
          <a:bodyPr>
            <a:normAutofit/>
          </a:bodyPr>
          <a:lstStyle/>
          <a:p>
            <a:pPr marL="0" indent="0">
              <a:buNone/>
            </a:pPr>
            <a:r>
              <a:rPr lang="en-US" u="sng" dirty="0"/>
              <a:t>Waiver Amendment Submission Requirements</a:t>
            </a:r>
          </a:p>
          <a:p>
            <a:pPr marL="0" indent="0">
              <a:buNone/>
            </a:pPr>
            <a:endParaRPr lang="en-US" sz="2400" u="sng" dirty="0"/>
          </a:p>
          <a:p>
            <a:pPr lvl="0"/>
            <a:r>
              <a:rPr lang="en-US" dirty="0"/>
              <a:t>Tribal Notice</a:t>
            </a:r>
          </a:p>
          <a:p>
            <a:pPr lvl="0"/>
            <a:r>
              <a:rPr lang="en-US" dirty="0"/>
              <a:t>Expenditure Authority</a:t>
            </a:r>
          </a:p>
          <a:p>
            <a:pPr lvl="0"/>
            <a:r>
              <a:rPr lang="en-US" dirty="0"/>
              <a:t>Special Terms and Conditions</a:t>
            </a:r>
          </a:p>
          <a:p>
            <a:pPr lvl="0"/>
            <a:r>
              <a:rPr lang="en-US" dirty="0"/>
              <a:t>Budget Neutrality</a:t>
            </a:r>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13318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3</a:t>
            </a:r>
            <a:endParaRPr lang="en-US" dirty="0"/>
          </a:p>
        </p:txBody>
      </p:sp>
      <p:sp>
        <p:nvSpPr>
          <p:cNvPr id="3" name="Content Placeholder 2"/>
          <p:cNvSpPr>
            <a:spLocks noGrp="1"/>
          </p:cNvSpPr>
          <p:nvPr>
            <p:ph idx="1"/>
          </p:nvPr>
        </p:nvSpPr>
        <p:spPr/>
        <p:txBody>
          <a:bodyPr>
            <a:noAutofit/>
          </a:bodyPr>
          <a:lstStyle/>
          <a:p>
            <a:pPr marL="0" indent="0">
              <a:buNone/>
            </a:pPr>
            <a:r>
              <a:rPr lang="en-US" sz="2400" u="sng" dirty="0"/>
              <a:t>Waiver Finance Planning Process</a:t>
            </a:r>
          </a:p>
          <a:p>
            <a:pPr lvl="0"/>
            <a:r>
              <a:rPr lang="en-US" sz="2300" dirty="0"/>
              <a:t>DHCS began discussions regarding the financial considerations of an organized delivery system for Drug Medi-Cal (DMC) with the counties </a:t>
            </a:r>
          </a:p>
          <a:p>
            <a:r>
              <a:rPr lang="en-US" sz="2300" dirty="0"/>
              <a:t>Counties almost universally voiced similar concerns:</a:t>
            </a:r>
          </a:p>
          <a:p>
            <a:pPr lvl="1"/>
            <a:r>
              <a:rPr lang="en-US" sz="2300" dirty="0"/>
              <a:t>Services vary from county-to-county</a:t>
            </a:r>
          </a:p>
          <a:p>
            <a:pPr lvl="1"/>
            <a:r>
              <a:rPr lang="en-US" sz="2300" dirty="0"/>
              <a:t>Lack ability to selectively contract with quality providers</a:t>
            </a:r>
          </a:p>
          <a:p>
            <a:pPr lvl="1"/>
            <a:r>
              <a:rPr lang="en-US" sz="2300" dirty="0"/>
              <a:t>Counties and providers have minimal ability to adjust rates to reflect specific needs of communities</a:t>
            </a:r>
          </a:p>
          <a:p>
            <a:pPr lvl="0"/>
            <a:endParaRPr lang="en-US" sz="2300" dirty="0"/>
          </a:p>
          <a:p>
            <a:pPr marL="0" indent="0">
              <a:buNone/>
            </a:pPr>
            <a:endParaRPr lang="en-US" sz="23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198297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4</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4100" u="sng" dirty="0"/>
              <a:t>Waiver Finance Planning Process</a:t>
            </a:r>
          </a:p>
          <a:p>
            <a:pPr marL="0" lvl="0" indent="0">
              <a:buNone/>
            </a:pPr>
            <a:endParaRPr lang="en-US" u="sng" dirty="0"/>
          </a:p>
          <a:p>
            <a:r>
              <a:rPr lang="en-US" sz="3700" dirty="0"/>
              <a:t>Counties also indicated common priorities</a:t>
            </a:r>
            <a:r>
              <a:rPr lang="en-US" dirty="0"/>
              <a:t>:</a:t>
            </a:r>
          </a:p>
          <a:p>
            <a:pPr marL="0" indent="0">
              <a:buNone/>
            </a:pPr>
            <a:endParaRPr lang="en-US" dirty="0"/>
          </a:p>
          <a:p>
            <a:pPr lvl="1"/>
            <a:r>
              <a:rPr lang="en-US" sz="3600" dirty="0"/>
              <a:t>Ability to draw down federal financial participation for a wider set of services</a:t>
            </a:r>
          </a:p>
          <a:p>
            <a:pPr marL="457200" lvl="1" indent="0">
              <a:buNone/>
            </a:pPr>
            <a:endParaRPr lang="en-US" sz="3600" dirty="0"/>
          </a:p>
          <a:p>
            <a:pPr lvl="1"/>
            <a:r>
              <a:rPr lang="en-US" sz="3600" dirty="0"/>
              <a:t>Chance to increase access to residential treatment options</a:t>
            </a:r>
          </a:p>
          <a:p>
            <a:pPr marL="457200" lvl="1" indent="0">
              <a:buNone/>
            </a:pPr>
            <a:endParaRPr lang="en-US" sz="3600" dirty="0"/>
          </a:p>
          <a:p>
            <a:pPr lvl="1"/>
            <a:r>
              <a:rPr lang="en-US" sz="3600" dirty="0"/>
              <a:t>Foster coordination between delivery systems</a:t>
            </a:r>
          </a:p>
          <a:p>
            <a:pPr lvl="0"/>
            <a:endParaRPr lang="en-US"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2363155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5</a:t>
            </a:r>
            <a:endParaRPr lang="en-US" dirty="0"/>
          </a:p>
        </p:txBody>
      </p:sp>
      <p:sp>
        <p:nvSpPr>
          <p:cNvPr id="3" name="Content Placeholder 2"/>
          <p:cNvSpPr>
            <a:spLocks noGrp="1"/>
          </p:cNvSpPr>
          <p:nvPr>
            <p:ph idx="1"/>
          </p:nvPr>
        </p:nvSpPr>
        <p:spPr>
          <a:xfrm>
            <a:off x="381000" y="1981200"/>
            <a:ext cx="8229600" cy="4267200"/>
          </a:xfrm>
        </p:spPr>
        <p:txBody>
          <a:bodyPr>
            <a:normAutofit fontScale="40000" lnSpcReduction="20000"/>
          </a:bodyPr>
          <a:lstStyle/>
          <a:p>
            <a:pPr marL="0" indent="0">
              <a:buNone/>
            </a:pPr>
            <a:r>
              <a:rPr lang="en-US" sz="8000" b="1" u="sng" dirty="0"/>
              <a:t>Key Issues to Address in Financing Components</a:t>
            </a:r>
          </a:p>
          <a:p>
            <a:pPr marL="0" lvl="0" indent="0">
              <a:buNone/>
            </a:pPr>
            <a:endParaRPr lang="en-US" u="sng" dirty="0"/>
          </a:p>
          <a:p>
            <a:r>
              <a:rPr lang="en-US" sz="8400" dirty="0"/>
              <a:t>Need to switch to county of residence; consider impact to county funding</a:t>
            </a:r>
          </a:p>
          <a:p>
            <a:r>
              <a:rPr lang="en-US" sz="8400" dirty="0"/>
              <a:t>Variability among counties in historical expenditures and service levels</a:t>
            </a:r>
          </a:p>
          <a:p>
            <a:r>
              <a:rPr lang="en-US" sz="8400" dirty="0"/>
              <a:t>Variability among counties in population and number of users vs. number of Medi-Cal beneficiaries overall</a:t>
            </a:r>
          </a:p>
          <a:p>
            <a:pPr marL="0" lvl="0" indent="0">
              <a:buNone/>
            </a:pPr>
            <a:endParaRPr lang="en-US" sz="4000" dirty="0"/>
          </a:p>
          <a:p>
            <a:pPr marL="0" lvl="0" indent="0">
              <a:buNone/>
            </a:pPr>
            <a:endParaRPr lang="en-US" sz="4000" dirty="0"/>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55755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800" dirty="0">
                <a:solidFill>
                  <a:prstClr val="black"/>
                </a:solidFill>
              </a:rPr>
              <a:t>DMC Organized Delivery System Waiver</a:t>
            </a:r>
            <a:r>
              <a:rPr lang="en-US" sz="800" dirty="0">
                <a:solidFill>
                  <a:prstClr val="black"/>
                </a:solidFill>
              </a:rPr>
              <a:t>6</a:t>
            </a:r>
            <a:endParaRPr lang="en-US" sz="3800" dirty="0"/>
          </a:p>
        </p:txBody>
      </p:sp>
      <p:sp>
        <p:nvSpPr>
          <p:cNvPr id="3" name="Content Placeholder 2"/>
          <p:cNvSpPr>
            <a:spLocks noGrp="1"/>
          </p:cNvSpPr>
          <p:nvPr>
            <p:ph idx="1"/>
          </p:nvPr>
        </p:nvSpPr>
        <p:spPr>
          <a:xfrm>
            <a:off x="457200" y="2057400"/>
            <a:ext cx="8229600" cy="3916363"/>
          </a:xfrm>
        </p:spPr>
        <p:txBody>
          <a:bodyPr>
            <a:normAutofit fontScale="32500" lnSpcReduction="20000"/>
          </a:bodyPr>
          <a:lstStyle/>
          <a:p>
            <a:r>
              <a:rPr lang="en-US" sz="8800" b="1" u="sng" dirty="0"/>
              <a:t>Key Issues to Address in Financing Components</a:t>
            </a:r>
          </a:p>
          <a:p>
            <a:pPr marL="0" indent="0">
              <a:buNone/>
            </a:pPr>
            <a:endParaRPr lang="en-US" sz="8400" dirty="0"/>
          </a:p>
          <a:p>
            <a:r>
              <a:rPr lang="en-US" sz="8400" dirty="0"/>
              <a:t>Need to develop a methodology that would account for new services and new populations</a:t>
            </a:r>
          </a:p>
          <a:p>
            <a:r>
              <a:rPr lang="en-US" sz="8400" dirty="0"/>
              <a:t>Need to develop a methodology that would maintain State and county funding responsibilities but also:</a:t>
            </a:r>
          </a:p>
          <a:p>
            <a:pPr lvl="1"/>
            <a:r>
              <a:rPr lang="en-US" sz="8400" dirty="0"/>
              <a:t>provide flexibility for counties to develop rates to ensure provider participation</a:t>
            </a:r>
          </a:p>
          <a:p>
            <a:pPr lvl="1"/>
            <a:r>
              <a:rPr lang="en-US" sz="8400" dirty="0"/>
              <a:t>ensure neither counties nor the State had financial incentives to influence services use or type</a:t>
            </a:r>
          </a:p>
          <a:p>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202534635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DMC Organized Delivery System Waiver</a:t>
            </a:r>
            <a:r>
              <a:rPr lang="en-US" sz="800" dirty="0">
                <a:solidFill>
                  <a:prstClr val="black"/>
                </a:solidFill>
              </a:rPr>
              <a:t>7</a:t>
            </a:r>
            <a:endParaRPr lang="en-US" dirty="0"/>
          </a:p>
        </p:txBody>
      </p:sp>
      <p:sp>
        <p:nvSpPr>
          <p:cNvPr id="3" name="Content Placeholder 2"/>
          <p:cNvSpPr>
            <a:spLocks noGrp="1"/>
          </p:cNvSpPr>
          <p:nvPr>
            <p:ph idx="1"/>
          </p:nvPr>
        </p:nvSpPr>
        <p:spPr>
          <a:xfrm>
            <a:off x="457200" y="1981200"/>
            <a:ext cx="8229600" cy="4267200"/>
          </a:xfrm>
        </p:spPr>
        <p:txBody>
          <a:bodyPr>
            <a:normAutofit fontScale="77500" lnSpcReduction="20000"/>
          </a:bodyPr>
          <a:lstStyle/>
          <a:p>
            <a:pPr marL="0" indent="0">
              <a:buNone/>
            </a:pPr>
            <a:r>
              <a:rPr lang="en-US" sz="4100" u="sng" dirty="0"/>
              <a:t>Overall Financing Structure</a:t>
            </a:r>
          </a:p>
          <a:p>
            <a:r>
              <a:rPr lang="en-US" sz="3700" dirty="0"/>
              <a:t>Based on the key issues, first decision was to utilize a concept of an overall per user per month (PUPM) methodology:</a:t>
            </a:r>
          </a:p>
          <a:p>
            <a:pPr lvl="1"/>
            <a:r>
              <a:rPr lang="en-US" sz="3300" dirty="0"/>
              <a:t>County specific to account for county variability</a:t>
            </a:r>
          </a:p>
          <a:p>
            <a:pPr lvl="1"/>
            <a:r>
              <a:rPr lang="en-US" sz="3300" dirty="0"/>
              <a:t>Per user selected vs. per member given variability on number of service users vs. overall population</a:t>
            </a:r>
          </a:p>
          <a:p>
            <a:pPr lvl="1"/>
            <a:r>
              <a:rPr lang="en-US" sz="3300" dirty="0"/>
              <a:t>Overall PUPM vs service-specific PUPM to allow flexibility in county rate development as well as to provide incentive for appropriate service utilization</a:t>
            </a:r>
          </a:p>
          <a:p>
            <a:pPr lvl="1"/>
            <a:endParaRPr lang="en-US" sz="3300" dirty="0"/>
          </a:p>
          <a:p>
            <a:pPr lvl="1"/>
            <a:endParaRPr lang="en-US" sz="3300" dirty="0"/>
          </a:p>
          <a:p>
            <a:pPr lvl="1"/>
            <a:endParaRPr lang="en-US" sz="3300" dirty="0"/>
          </a:p>
          <a:p>
            <a:pPr lvl="1"/>
            <a:endParaRPr lang="en-US" sz="3300" dirty="0"/>
          </a:p>
          <a:p>
            <a:pPr lvl="0"/>
            <a:endParaRPr lang="en-US" sz="3800" dirty="0"/>
          </a:p>
          <a:p>
            <a:pPr marL="0" lvl="0" indent="0">
              <a:buNone/>
            </a:pPr>
            <a:endParaRPr lang="en-US" sz="4000" dirty="0"/>
          </a:p>
          <a:p>
            <a:pPr marL="0" lvl="0" indent="0">
              <a:buNone/>
            </a:pPr>
            <a:endParaRPr lang="en-US" sz="4000" dirty="0"/>
          </a:p>
          <a:p>
            <a:endParaRPr lang="en-US" u="sng" dirty="0"/>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2227263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solidFill>
                  <a:prstClr val="black"/>
                </a:solidFill>
              </a:rPr>
              <a:t>DMC Organized Delivery System Waiver</a:t>
            </a:r>
            <a:r>
              <a:rPr lang="en-US" sz="800" dirty="0">
                <a:solidFill>
                  <a:prstClr val="black"/>
                </a:solidFill>
              </a:rPr>
              <a:t>8</a:t>
            </a:r>
            <a:endParaRPr lang="en-US" sz="3800" dirty="0"/>
          </a:p>
        </p:txBody>
      </p:sp>
      <p:sp>
        <p:nvSpPr>
          <p:cNvPr id="3" name="Content Placeholder 2"/>
          <p:cNvSpPr>
            <a:spLocks noGrp="1"/>
          </p:cNvSpPr>
          <p:nvPr>
            <p:ph idx="1"/>
          </p:nvPr>
        </p:nvSpPr>
        <p:spPr>
          <a:xfrm>
            <a:off x="457200" y="1905000"/>
            <a:ext cx="8229600" cy="3916363"/>
          </a:xfrm>
        </p:spPr>
        <p:txBody>
          <a:bodyPr>
            <a:normAutofit fontScale="70000" lnSpcReduction="20000"/>
          </a:bodyPr>
          <a:lstStyle/>
          <a:p>
            <a:pPr marL="342900" lvl="1" indent="-342900">
              <a:buFont typeface="Arial" panose="020B0604020202020204" pitchFamily="34" charset="0"/>
              <a:buChar char="•"/>
            </a:pPr>
            <a:r>
              <a:rPr lang="en-US" sz="4000" u="sng" dirty="0"/>
              <a:t>Overall Financing Structure</a:t>
            </a:r>
          </a:p>
          <a:p>
            <a:pPr marL="0" lvl="1" indent="0">
              <a:buNone/>
            </a:pPr>
            <a:endParaRPr lang="en-US" sz="3700" dirty="0"/>
          </a:p>
          <a:p>
            <a:pPr marL="342900" lvl="1" indent="-342900">
              <a:buFont typeface="Arial" panose="020B0604020202020204" pitchFamily="34" charset="0"/>
              <a:buChar char="•"/>
            </a:pPr>
            <a:r>
              <a:rPr lang="en-US" sz="3700" dirty="0"/>
              <a:t>PUPM development incorporates both county historical spending and assumptions regarding projecting future trends as well as impact of new services and expanded populations</a:t>
            </a:r>
          </a:p>
          <a:p>
            <a:pPr marL="342900" lvl="1" indent="-342900">
              <a:buFont typeface="Arial" panose="020B0604020202020204" pitchFamily="34" charset="0"/>
              <a:buChar char="•"/>
            </a:pPr>
            <a:r>
              <a:rPr lang="en-US" sz="3700" dirty="0"/>
              <a:t>Table on next slide shows example of PUPM calculations based on historical date for four counties (note: given data issues for FY09-10, data for that year needed to be simulated)</a:t>
            </a:r>
          </a:p>
          <a:p>
            <a:endParaRPr lang="en-US" dirty="0"/>
          </a:p>
        </p:txBody>
      </p:sp>
      <p:sp>
        <p:nvSpPr>
          <p:cNvPr id="4" name="Slide Number Placeholder 3"/>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54666593"/>
      </p:ext>
    </p:extLst>
  </p:cSld>
  <p:clrMapOvr>
    <a:masterClrMapping/>
  </p:clrMapOvr>
  <p:transition spd="slow"/>
</p:sld>
</file>

<file path=ppt/theme/theme1.xml><?xml version="1.0" encoding="utf-8"?>
<a:theme xmlns:a="http://schemas.openxmlformats.org/drawingml/2006/main" name="pptD9B1.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59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Medi-Cal Behavioral Health - Policy</TermName>
          <TermId xmlns="http://schemas.microsoft.com/office/infopath/2007/PartnerControls">62c87562-7bb0-40d4-a187-05b60605c65b</TermId>
        </TermInfo>
      </Terms>
    </o68eaf9243684232b2418c37bbb152dc>
    <Abstract xmlns="69bc34b3-1921-46c7-8c7a-d18363374b4b">ppt for waiver stakeholder group</Abstract>
    <PublishingContactName xmlns="http://schemas.microsoft.com/sharepoint/v3">SUDS PTRSD</PublishingContactName>
    <TAGAge xmlns="69bc34b3-1921-46c7-8c7a-d18363374b4b" xsi:nil="true"/>
    <_dlc_DocId xmlns="69bc34b3-1921-46c7-8c7a-d18363374b4b">DHCSDOC-2129867196-2309</_dlc_DocId>
    <_dlc_DocIdUrl xmlns="69bc34b3-1921-46c7-8c7a-d18363374b4b">
      <Url>http://dhcs2016prod:88/provgovpart/_layouts/15/DocIdRedir.aspx?ID=DHCSDOC-2129867196-2309</Url>
      <Description>DHCSDOC-2129867196-2309</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D3C30EB-F843-4661-A27E-6B72B722F1A1}">
  <ds:schemaRefs>
    <ds:schemaRef ds:uri="http://schemas.microsoft.com/sharepoint/events"/>
  </ds:schemaRefs>
</ds:datastoreItem>
</file>

<file path=customXml/itemProps2.xml><?xml version="1.0" encoding="utf-8"?>
<ds:datastoreItem xmlns:ds="http://schemas.openxmlformats.org/officeDocument/2006/customXml" ds:itemID="{47E90B4A-2736-4A69-9C57-BF913493DAFC}">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66649973-A9AB-4B62-AA87-1957590E20B4}"/>
</file>

<file path=customXml/itemProps4.xml><?xml version="1.0" encoding="utf-8"?>
<ds:datastoreItem xmlns:ds="http://schemas.openxmlformats.org/officeDocument/2006/customXml" ds:itemID="{3644F1FE-FC55-4C1A-A473-58D6BD055A16}">
  <ds:schemaRefs>
    <ds:schemaRef ds:uri="http://schemas.microsoft.com/sharepoint/v3/contenttype/forms"/>
  </ds:schemaRefs>
</ds:datastoreItem>
</file>

<file path=customXml/itemProps5.xml><?xml version="1.0" encoding="utf-8"?>
<ds:datastoreItem xmlns:ds="http://schemas.openxmlformats.org/officeDocument/2006/customXml" ds:itemID="{963D05BE-8D42-432D-8DDF-0758677DE4C9}"/>
</file>

<file path=docProps/app.xml><?xml version="1.0" encoding="utf-8"?>
<Properties xmlns="http://schemas.openxmlformats.org/officeDocument/2006/extended-properties" xmlns:vt="http://schemas.openxmlformats.org/officeDocument/2006/docPropsVTypes">
  <Template>pptD9B1.tmp</Template>
  <TotalTime>2017</TotalTime>
  <Words>1398</Words>
  <Application>Microsoft Office PowerPoint</Application>
  <PresentationFormat>On-screen Show (4:3)</PresentationFormat>
  <Paragraphs>349</Paragraphs>
  <Slides>22</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pptD9B1.tmp</vt:lpstr>
      <vt:lpstr>Drug Medi-Cal (DMC) Organized Delivery System Wavier  November 3, 2014</vt:lpstr>
      <vt:lpstr>DMC Organized Delivery System Waiver</vt:lpstr>
      <vt:lpstr>DMC Organized Delivery System Waiver2</vt:lpstr>
      <vt:lpstr>DMC Organized Delivery System Waiver3</vt:lpstr>
      <vt:lpstr>DMC Organized Delivery System Waiver4</vt:lpstr>
      <vt:lpstr>DMC Organized Delivery System Waiver5</vt:lpstr>
      <vt:lpstr>DMC Organized Delivery System Waiver6</vt:lpstr>
      <vt:lpstr>DMC Organized Delivery System Waiver7</vt:lpstr>
      <vt:lpstr>DMC Organized Delivery System Waiver8</vt:lpstr>
      <vt:lpstr>DMC Organized Delivery System Waiver9</vt:lpstr>
      <vt:lpstr>DMC Organized Delivery System Waiver10</vt:lpstr>
      <vt:lpstr>DMC Organized Delivery System Waiver11</vt:lpstr>
      <vt:lpstr>DMC Organized Delivery System Waiver12</vt:lpstr>
      <vt:lpstr>DMC Organized Delivery System Waiver13</vt:lpstr>
      <vt:lpstr>DMC Organized Delivery System Waiver14</vt:lpstr>
      <vt:lpstr>DMC Organized Delivery System Waiver15</vt:lpstr>
      <vt:lpstr>DMC Organized Delivery System Waiver16</vt:lpstr>
      <vt:lpstr>DMC Organized Delivery System Waiver17</vt:lpstr>
      <vt:lpstr>DMC Organized Delivery System Waiver18</vt:lpstr>
      <vt:lpstr>DMC Organized Delivery System Waiver19</vt:lpstr>
      <vt:lpstr>DMC Organized Delivery System Waiver20</vt:lpstr>
      <vt:lpstr>DMC Organized Delivery System Waiver21</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Northrop</dc:creator>
  <cp:keywords>waiver,group</cp:keywords>
  <cp:lastModifiedBy>Jamie Bracht</cp:lastModifiedBy>
  <cp:revision>49</cp:revision>
  <dcterms:created xsi:type="dcterms:W3CDTF">2014-06-11T23:38:14Z</dcterms:created>
  <dcterms:modified xsi:type="dcterms:W3CDTF">2020-12-05T05:00:28Z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9e91b2ab-56bf-4b96-ad9f-b6eaa1cc92b0</vt:lpwstr>
  </property>
  <property fmtid="{D5CDD505-2E9C-101B-9397-08002B2CF9AE}" pid="9" name="Remediated">
    <vt:bool>false</vt:bool>
  </property>
  <property fmtid="{D5CDD505-2E9C-101B-9397-08002B2CF9AE}" pid="10" name="Organization">
    <vt:lpwstr>104</vt:lpwstr>
  </property>
  <property fmtid="{D5CDD505-2E9C-101B-9397-08002B2CF9AE}" pid="11" name="Division">
    <vt:lpwstr>59;#Medi-Cal Behavioral Health - Policy|62c87562-7bb0-40d4-a187-05b60605c65b</vt:lpwstr>
  </property>
</Properties>
</file>