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Masters/slideMaster1.xml" ContentType="application/vnd.openxmlformats-officedocument.presentationml.slideMaster+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commentAuthors.xml" ContentType="application/vnd.openxmlformats-officedocument.presentationml.commentAuthors+xml"/>
  <Override PartName="/ppt/theme/theme1.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customXml/itemProps2.xml" ContentType="application/vnd.openxmlformats-officedocument.customXmlProperties+xml"/>
  <Override PartName="/customXml/itemProps3.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4.xml" ContentType="application/vnd.openxmlformats-officedocument.customXmlProperties+xml"/>
  <Override PartName="/customXml/itemProps1.xml" ContentType="application/vnd.openxmlformats-officedocument.customXmlProperties+xml"/>
  <Override PartName="/customXml/itemProps5.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42"/>
  </p:notesMasterIdLst>
  <p:handoutMasterIdLst>
    <p:handoutMasterId r:id="rId43"/>
  </p:handoutMasterIdLst>
  <p:sldIdLst>
    <p:sldId id="257" r:id="rId6"/>
    <p:sldId id="387" r:id="rId7"/>
    <p:sldId id="382" r:id="rId8"/>
    <p:sldId id="393" r:id="rId9"/>
    <p:sldId id="398" r:id="rId10"/>
    <p:sldId id="402" r:id="rId11"/>
    <p:sldId id="383" r:id="rId12"/>
    <p:sldId id="409" r:id="rId13"/>
    <p:sldId id="384" r:id="rId14"/>
    <p:sldId id="386" r:id="rId15"/>
    <p:sldId id="388" r:id="rId16"/>
    <p:sldId id="389" r:id="rId17"/>
    <p:sldId id="390" r:id="rId18"/>
    <p:sldId id="391" r:id="rId19"/>
    <p:sldId id="385" r:id="rId20"/>
    <p:sldId id="381" r:id="rId21"/>
    <p:sldId id="394" r:id="rId22"/>
    <p:sldId id="395" r:id="rId23"/>
    <p:sldId id="396" r:id="rId24"/>
    <p:sldId id="403" r:id="rId25"/>
    <p:sldId id="397" r:id="rId26"/>
    <p:sldId id="399" r:id="rId27"/>
    <p:sldId id="400" r:id="rId28"/>
    <p:sldId id="401" r:id="rId29"/>
    <p:sldId id="407" r:id="rId30"/>
    <p:sldId id="410" r:id="rId31"/>
    <p:sldId id="412" r:id="rId32"/>
    <p:sldId id="413" r:id="rId33"/>
    <p:sldId id="408" r:id="rId34"/>
    <p:sldId id="328" r:id="rId35"/>
    <p:sldId id="411" r:id="rId36"/>
    <p:sldId id="416" r:id="rId37"/>
    <p:sldId id="415" r:id="rId38"/>
    <p:sldId id="406" r:id="rId39"/>
    <p:sldId id="405" r:id="rId40"/>
    <p:sldId id="404" r:id="rId4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rystal M. Haswell" initials="CMH" lastIdx="2" clrIdx="0"/>
  <p:cmAuthor id="1" name="Mollow, Rene " initials="RDM" lastIdx="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34567" autoAdjust="0"/>
    <p:restoredTop sz="90669" autoAdjust="0"/>
  </p:normalViewPr>
  <p:slideViewPr>
    <p:cSldViewPr>
      <p:cViewPr varScale="1">
        <p:scale>
          <a:sx n="66" d="100"/>
          <a:sy n="66" d="100"/>
        </p:scale>
        <p:origin x="78" y="21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notesMaster" Target="notesMasters/notesMaster1.xml"/><Relationship Id="rId47" Type="http://schemas.openxmlformats.org/officeDocument/2006/relationships/theme" Target="theme/theme1.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presProps" Target="pres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customXml" Target="../customXml/item5.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commentAuthors" Target="commentAuthor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handoutMaster" Target="handoutMasters/handoutMaster1.xml"/><Relationship Id="rId48" Type="http://schemas.openxmlformats.org/officeDocument/2006/relationships/tableStyles" Target="tableStyles.xml"/><Relationship Id="rId8" Type="http://schemas.openxmlformats.org/officeDocument/2006/relationships/slide" Target="slides/slide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viewProps" Target="viewProps.xml"/><Relationship Id="rId20" Type="http://schemas.openxmlformats.org/officeDocument/2006/relationships/slide" Target="slides/slide15.xml"/><Relationship Id="rId41" Type="http://schemas.openxmlformats.org/officeDocument/2006/relationships/slide" Target="slides/slide3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627" cy="464980"/>
          </a:xfrm>
          <a:prstGeom prst="rect">
            <a:avLst/>
          </a:prstGeom>
        </p:spPr>
        <p:txBody>
          <a:bodyPr vert="horz" lIns="92117" tIns="46058" rIns="92117" bIns="46058" rtlCol="0"/>
          <a:lstStyle>
            <a:lvl1pPr algn="l">
              <a:defRPr sz="1200"/>
            </a:lvl1pPr>
          </a:lstStyle>
          <a:p>
            <a:endParaRPr lang="en-US"/>
          </a:p>
        </p:txBody>
      </p:sp>
      <p:sp>
        <p:nvSpPr>
          <p:cNvPr id="3" name="Date Placeholder 2"/>
          <p:cNvSpPr>
            <a:spLocks noGrp="1"/>
          </p:cNvSpPr>
          <p:nvPr>
            <p:ph type="dt" sz="quarter" idx="1"/>
          </p:nvPr>
        </p:nvSpPr>
        <p:spPr>
          <a:xfrm>
            <a:off x="3971172" y="1"/>
            <a:ext cx="3037627" cy="464980"/>
          </a:xfrm>
          <a:prstGeom prst="rect">
            <a:avLst/>
          </a:prstGeom>
        </p:spPr>
        <p:txBody>
          <a:bodyPr vert="horz" lIns="92117" tIns="46058" rIns="92117" bIns="46058" rtlCol="0"/>
          <a:lstStyle>
            <a:lvl1pPr algn="r">
              <a:defRPr sz="1200"/>
            </a:lvl1pPr>
          </a:lstStyle>
          <a:p>
            <a:fld id="{5CC05A43-3073-41A5-B3D5-46584A08162C}" type="datetimeFigureOut">
              <a:rPr lang="en-US" smtClean="0"/>
              <a:t>11/29/2020</a:t>
            </a:fld>
            <a:endParaRPr lang="en-US"/>
          </a:p>
        </p:txBody>
      </p:sp>
      <p:sp>
        <p:nvSpPr>
          <p:cNvPr id="4" name="Footer Placeholder 3"/>
          <p:cNvSpPr>
            <a:spLocks noGrp="1"/>
          </p:cNvSpPr>
          <p:nvPr>
            <p:ph type="ftr" sz="quarter" idx="2"/>
          </p:nvPr>
        </p:nvSpPr>
        <p:spPr>
          <a:xfrm>
            <a:off x="0" y="8829823"/>
            <a:ext cx="3037627" cy="464980"/>
          </a:xfrm>
          <a:prstGeom prst="rect">
            <a:avLst/>
          </a:prstGeom>
        </p:spPr>
        <p:txBody>
          <a:bodyPr vert="horz" lIns="92117" tIns="46058" rIns="92117" bIns="46058" rtlCol="0" anchor="b"/>
          <a:lstStyle>
            <a:lvl1pPr algn="l">
              <a:defRPr sz="1200"/>
            </a:lvl1pPr>
          </a:lstStyle>
          <a:p>
            <a:endParaRPr lang="en-US"/>
          </a:p>
        </p:txBody>
      </p:sp>
      <p:sp>
        <p:nvSpPr>
          <p:cNvPr id="5" name="Slide Number Placeholder 4"/>
          <p:cNvSpPr>
            <a:spLocks noGrp="1"/>
          </p:cNvSpPr>
          <p:nvPr>
            <p:ph type="sldNum" sz="quarter" idx="3"/>
          </p:nvPr>
        </p:nvSpPr>
        <p:spPr>
          <a:xfrm>
            <a:off x="3971172" y="8829823"/>
            <a:ext cx="3037627" cy="464980"/>
          </a:xfrm>
          <a:prstGeom prst="rect">
            <a:avLst/>
          </a:prstGeom>
        </p:spPr>
        <p:txBody>
          <a:bodyPr vert="horz" lIns="92117" tIns="46058" rIns="92117" bIns="46058" rtlCol="0" anchor="b"/>
          <a:lstStyle>
            <a:lvl1pPr algn="r">
              <a:defRPr sz="1200"/>
            </a:lvl1pPr>
          </a:lstStyle>
          <a:p>
            <a:fld id="{FA31E674-5731-4978-A08E-EA07359140C5}" type="slidenum">
              <a:rPr lang="en-US" smtClean="0"/>
              <a:t>‹#›</a:t>
            </a:fld>
            <a:endParaRPr lang="en-US"/>
          </a:p>
        </p:txBody>
      </p:sp>
    </p:spTree>
    <p:extLst>
      <p:ext uri="{BB962C8B-B14F-4D97-AF65-F5344CB8AC3E}">
        <p14:creationId xmlns:p14="http://schemas.microsoft.com/office/powerpoint/2010/main" val="34139492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6" tIns="46588" rIns="93176" bIns="46588" rtlCol="0"/>
          <a:lstStyle>
            <a:lvl1pPr algn="l">
              <a:defRPr sz="1200"/>
            </a:lvl1pPr>
          </a:lstStyle>
          <a:p>
            <a:endParaRPr lang="en-US"/>
          </a:p>
        </p:txBody>
      </p:sp>
      <p:sp>
        <p:nvSpPr>
          <p:cNvPr id="3" name="Date Placeholder 2"/>
          <p:cNvSpPr>
            <a:spLocks noGrp="1"/>
          </p:cNvSpPr>
          <p:nvPr>
            <p:ph type="dt" idx="1"/>
          </p:nvPr>
        </p:nvSpPr>
        <p:spPr>
          <a:xfrm>
            <a:off x="3970939" y="0"/>
            <a:ext cx="3037840" cy="464820"/>
          </a:xfrm>
          <a:prstGeom prst="rect">
            <a:avLst/>
          </a:prstGeom>
        </p:spPr>
        <p:txBody>
          <a:bodyPr vert="horz" lIns="93176" tIns="46588" rIns="93176" bIns="46588" rtlCol="0"/>
          <a:lstStyle>
            <a:lvl1pPr algn="r">
              <a:defRPr sz="1200"/>
            </a:lvl1pPr>
          </a:lstStyle>
          <a:p>
            <a:fld id="{7B3EE7A6-4E59-4C80-96F9-FDF9A54BE185}" type="datetimeFigureOut">
              <a:rPr lang="en-US" smtClean="0"/>
              <a:t>11/29/2020</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6" tIns="46588" rIns="93176" bIns="46588" rtlCol="0" anchor="ctr"/>
          <a:lstStyle/>
          <a:p>
            <a:endParaRPr lang="en-US"/>
          </a:p>
        </p:txBody>
      </p:sp>
      <p:sp>
        <p:nvSpPr>
          <p:cNvPr id="5" name="Notes Placeholder 4"/>
          <p:cNvSpPr>
            <a:spLocks noGrp="1"/>
          </p:cNvSpPr>
          <p:nvPr>
            <p:ph type="body" sz="quarter" idx="3"/>
          </p:nvPr>
        </p:nvSpPr>
        <p:spPr>
          <a:xfrm>
            <a:off x="701041" y="4415791"/>
            <a:ext cx="5608320" cy="4183380"/>
          </a:xfrm>
          <a:prstGeom prst="rect">
            <a:avLst/>
          </a:prstGeom>
        </p:spPr>
        <p:txBody>
          <a:bodyPr vert="horz" lIns="93176" tIns="46588" rIns="93176" bIns="4658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6"/>
            <a:ext cx="3037840" cy="464820"/>
          </a:xfrm>
          <a:prstGeom prst="rect">
            <a:avLst/>
          </a:prstGeom>
        </p:spPr>
        <p:txBody>
          <a:bodyPr vert="horz" lIns="93176" tIns="46588" rIns="93176" bIns="46588" rtlCol="0" anchor="b"/>
          <a:lstStyle>
            <a:lvl1pPr algn="l">
              <a:defRPr sz="1200"/>
            </a:lvl1pPr>
          </a:lstStyle>
          <a:p>
            <a:endParaRPr lang="en-US"/>
          </a:p>
        </p:txBody>
      </p:sp>
      <p:sp>
        <p:nvSpPr>
          <p:cNvPr id="7" name="Slide Number Placeholder 6"/>
          <p:cNvSpPr>
            <a:spLocks noGrp="1"/>
          </p:cNvSpPr>
          <p:nvPr>
            <p:ph type="sldNum" sz="quarter" idx="5"/>
          </p:nvPr>
        </p:nvSpPr>
        <p:spPr>
          <a:xfrm>
            <a:off x="3970939" y="8829966"/>
            <a:ext cx="3037840" cy="464820"/>
          </a:xfrm>
          <a:prstGeom prst="rect">
            <a:avLst/>
          </a:prstGeom>
        </p:spPr>
        <p:txBody>
          <a:bodyPr vert="horz" lIns="93176" tIns="46588" rIns="93176" bIns="46588" rtlCol="0" anchor="b"/>
          <a:lstStyle>
            <a:lvl1pPr algn="r">
              <a:defRPr sz="1200"/>
            </a:lvl1pPr>
          </a:lstStyle>
          <a:p>
            <a:fld id="{C0E2C606-6947-4607-803D-92DD6A7F193A}" type="slidenum">
              <a:rPr lang="en-US" smtClean="0"/>
              <a:t>‹#›</a:t>
            </a:fld>
            <a:endParaRPr lang="en-US"/>
          </a:p>
        </p:txBody>
      </p:sp>
    </p:spTree>
    <p:extLst>
      <p:ext uri="{BB962C8B-B14F-4D97-AF65-F5344CB8AC3E}">
        <p14:creationId xmlns:p14="http://schemas.microsoft.com/office/powerpoint/2010/main" val="22342989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8130" name="Rectangle 2"/>
          <p:cNvSpPr>
            <a:spLocks noGrp="1" noChangeArrowheads="1"/>
          </p:cNvSpPr>
          <p:nvPr>
            <p:ph type="ctrTitle"/>
          </p:nvPr>
        </p:nvSpPr>
        <p:spPr>
          <a:xfrm>
            <a:off x="685800" y="2130425"/>
            <a:ext cx="7772400" cy="1470025"/>
          </a:xfrm>
        </p:spPr>
        <p:txBody>
          <a:bodyPr/>
          <a:lstStyle>
            <a:lvl1pPr>
              <a:defRPr smtClean="0"/>
            </a:lvl1pPr>
          </a:lstStyle>
          <a:p>
            <a:r>
              <a:rPr lang="en-US"/>
              <a:t>Click to edit Master title style</a:t>
            </a:r>
          </a:p>
        </p:txBody>
      </p:sp>
      <p:sp>
        <p:nvSpPr>
          <p:cNvPr id="48131" name="Rectangle 3"/>
          <p:cNvSpPr>
            <a:spLocks noGrp="1" noChangeArrowheads="1"/>
          </p:cNvSpPr>
          <p:nvPr>
            <p:ph type="subTitle" idx="1"/>
          </p:nvPr>
        </p:nvSpPr>
        <p:spPr>
          <a:xfrm>
            <a:off x="1371600" y="3886200"/>
            <a:ext cx="6400800" cy="1752600"/>
          </a:xfrm>
        </p:spPr>
        <p:txBody>
          <a:bodyPr/>
          <a:lstStyle>
            <a:lvl1pPr marL="0" indent="0" algn="ctr">
              <a:buFontTx/>
              <a:buNone/>
              <a:defRPr smtClean="0"/>
            </a:lvl1pPr>
          </a:lstStyle>
          <a:p>
            <a:r>
              <a:rPr lang="en-US"/>
              <a:t>Click to edit Master subtitle style</a:t>
            </a:r>
          </a:p>
        </p:txBody>
      </p:sp>
      <p:sp>
        <p:nvSpPr>
          <p:cNvPr id="5" name="Rectangle 4"/>
          <p:cNvSpPr>
            <a:spLocks noGrp="1" noChangeArrowheads="1"/>
          </p:cNvSpPr>
          <p:nvPr>
            <p:ph type="dt" sz="half" idx="10"/>
          </p:nvPr>
        </p:nvSpPr>
        <p:spPr/>
        <p:txBody>
          <a:bodyPr/>
          <a:lstStyle>
            <a:lvl1pPr>
              <a:defRPr/>
            </a:lvl1pPr>
          </a:lstStyle>
          <a:p>
            <a:pPr>
              <a:defRPr/>
            </a:pPr>
            <a:fld id="{B891EF09-8514-40E7-8440-B33965B5AE12}" type="datetime1">
              <a:rPr lang="en-US">
                <a:solidFill>
                  <a:srgbClr val="000000"/>
                </a:solidFill>
              </a:rPr>
              <a:pPr>
                <a:defRPr/>
              </a:pPr>
              <a:t>11/29/2020</a:t>
            </a:fld>
            <a:endParaRPr lang="en-US">
              <a:solidFill>
                <a:srgbClr val="000000"/>
              </a:solidFill>
            </a:endParaRPr>
          </a:p>
        </p:txBody>
      </p:sp>
      <p:sp>
        <p:nvSpPr>
          <p:cNvPr id="6" name="Rectangle 5"/>
          <p:cNvSpPr>
            <a:spLocks noGrp="1" noChangeArrowheads="1"/>
          </p:cNvSpPr>
          <p:nvPr>
            <p:ph type="ftr" sz="quarter" idx="11"/>
          </p:nvPr>
        </p:nvSpPr>
        <p:spPr>
          <a:xfrm>
            <a:off x="3124200" y="6245225"/>
            <a:ext cx="2895600" cy="476250"/>
          </a:xfrm>
        </p:spPr>
        <p:txBody>
          <a:bodyPr/>
          <a:lstStyle>
            <a:lvl1pPr>
              <a:defRPr/>
            </a:lvl1pPr>
          </a:lstStyle>
          <a:p>
            <a:pPr>
              <a:defRPr/>
            </a:pPr>
            <a:endParaRPr lang="en-US">
              <a:solidFill>
                <a:srgbClr val="333399"/>
              </a:solidFill>
            </a:endParaRPr>
          </a:p>
        </p:txBody>
      </p:sp>
      <p:sp>
        <p:nvSpPr>
          <p:cNvPr id="7" name="Rectangle 6"/>
          <p:cNvSpPr>
            <a:spLocks noGrp="1" noChangeArrowheads="1"/>
          </p:cNvSpPr>
          <p:nvPr>
            <p:ph type="sldNum" sz="quarter" idx="12"/>
          </p:nvPr>
        </p:nvSpPr>
        <p:spPr/>
        <p:txBody>
          <a:bodyPr/>
          <a:lstStyle>
            <a:lvl1pPr>
              <a:defRPr/>
            </a:lvl1pPr>
          </a:lstStyle>
          <a:p>
            <a:pPr>
              <a:defRPr/>
            </a:pPr>
            <a:fld id="{A422B1F0-58E6-43DB-ADE3-7AC579FAE69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27489822"/>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69CA6F2D-AED1-4658-B97F-2000878C7CBD}" type="datetime1">
              <a:rPr lang="en-US">
                <a:solidFill>
                  <a:srgbClr val="000000"/>
                </a:solidFill>
              </a:rPr>
              <a:pPr>
                <a:defRPr/>
              </a:pPr>
              <a:t>11/29/2020</a:t>
            </a:fld>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333399"/>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419B4D7B-3618-48AB-B29E-B59A26C95C8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39937601"/>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914400"/>
          </a:xfrm>
        </p:spPr>
        <p:txBody>
          <a:bodyPr/>
          <a:lstStyle/>
          <a:p>
            <a:r>
              <a:rPr lang="en-US"/>
              <a:t>Click to edit Master title style</a:t>
            </a:r>
          </a:p>
        </p:txBody>
      </p:sp>
      <p:sp>
        <p:nvSpPr>
          <p:cNvPr id="3" name="Content Placeholder 2"/>
          <p:cNvSpPr>
            <a:spLocks noGrp="1"/>
          </p:cNvSpPr>
          <p:nvPr>
            <p:ph idx="1"/>
          </p:nvPr>
        </p:nvSpPr>
        <p:spPr>
          <a:xfrm>
            <a:off x="457200" y="2209800"/>
            <a:ext cx="8229600" cy="39163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fld id="{5BDA5897-F2AE-48A9-8D52-C143C5AEF26A}" type="datetime1">
              <a:rPr lang="en-US">
                <a:solidFill>
                  <a:srgbClr val="000000"/>
                </a:solidFill>
              </a:rPr>
              <a:pPr>
                <a:defRPr/>
              </a:pPr>
              <a:t>11/29/2020</a:t>
            </a:fld>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333399"/>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77F6DC7-7D13-4282-B776-952B4D59BBF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96558952"/>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914400"/>
            <a:ext cx="8229600" cy="52117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fld id="{E20CB5E0-00FE-4B23-8D9E-624832BF6655}" type="datetime1">
              <a:rPr lang="en-US">
                <a:solidFill>
                  <a:srgbClr val="000000"/>
                </a:solidFill>
              </a:rPr>
              <a:pPr>
                <a:defRPr/>
              </a:pPr>
              <a:t>11/29/2020</a:t>
            </a:fld>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333399"/>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4C279B7D-534A-4385-A0BB-72F98A4B41F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25777315"/>
      </p:ext>
    </p:extLst>
  </p:cSld>
  <p:clrMapOvr>
    <a:masterClrMapping/>
  </p:clrMapOvr>
  <p:transition spd="slow"/>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914400"/>
            <a:ext cx="82296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2209800"/>
            <a:ext cx="8229600" cy="3916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fontAlgn="base">
              <a:spcBef>
                <a:spcPct val="0"/>
              </a:spcBef>
              <a:spcAft>
                <a:spcPct val="0"/>
              </a:spcAft>
              <a:defRPr/>
            </a:pPr>
            <a:fld id="{12D311FE-3C27-4036-AD7D-F7360D3347FE}" type="datetime1">
              <a:rPr lang="en-US">
                <a:solidFill>
                  <a:srgbClr val="000000"/>
                </a:solidFill>
              </a:rPr>
              <a:pPr fontAlgn="base">
                <a:spcBef>
                  <a:spcPct val="0"/>
                </a:spcBef>
                <a:spcAft>
                  <a:spcPct val="0"/>
                </a:spcAft>
                <a:defRPr/>
              </a:pPr>
              <a:t>11/29/2020</a:t>
            </a:fld>
            <a:endParaRPr lang="en-US">
              <a:solidFill>
                <a:srgbClr val="000000"/>
              </a:solidFill>
            </a:endParaRPr>
          </a:p>
        </p:txBody>
      </p:sp>
      <p:sp>
        <p:nvSpPr>
          <p:cNvPr id="1029" name="Rectangle 5"/>
          <p:cNvSpPr>
            <a:spLocks noGrp="1" noChangeArrowheads="1"/>
          </p:cNvSpPr>
          <p:nvPr>
            <p:ph type="ftr" sz="quarter" idx="3"/>
          </p:nvPr>
        </p:nvSpPr>
        <p:spPr bwMode="auto">
          <a:xfrm>
            <a:off x="2895600" y="6381750"/>
            <a:ext cx="3276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b="1" i="1">
                <a:solidFill>
                  <a:schemeClr val="accent2"/>
                </a:solidFill>
                <a:latin typeface="Arial" charset="0"/>
              </a:defRPr>
            </a:lvl1pPr>
          </a:lstStyle>
          <a:p>
            <a:pPr fontAlgn="base">
              <a:spcBef>
                <a:spcPct val="0"/>
              </a:spcBef>
              <a:spcAft>
                <a:spcPct val="0"/>
              </a:spcAft>
              <a:defRPr/>
            </a:pPr>
            <a:endParaRPr lang="en-US">
              <a:solidFill>
                <a:srgbClr val="333399"/>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fontAlgn="base">
              <a:spcBef>
                <a:spcPct val="0"/>
              </a:spcBef>
              <a:spcAft>
                <a:spcPct val="0"/>
              </a:spcAft>
              <a:defRPr/>
            </a:pPr>
            <a:fld id="{D2BAE3AC-74B3-448F-B46B-141FCDD0827B}" type="slidenum">
              <a:rPr lang="en-US">
                <a:solidFill>
                  <a:srgbClr val="000000"/>
                </a:solidFill>
              </a:rPr>
              <a:pPr fontAlgn="base">
                <a:spcBef>
                  <a:spcPct val="0"/>
                </a:spcBef>
                <a:spcAft>
                  <a:spcPct val="0"/>
                </a:spcAft>
                <a:defRPr/>
              </a:pPr>
              <a:t>‹#›</a:t>
            </a:fld>
            <a:endParaRPr lang="en-US">
              <a:solidFill>
                <a:srgbClr val="000000"/>
              </a:solidFill>
            </a:endParaRPr>
          </a:p>
        </p:txBody>
      </p:sp>
      <p:pic>
        <p:nvPicPr>
          <p:cNvPr id="1031" name="Picture 7" descr="Image of the California Department of Health Care Services Logo, depicting two hands each of different colors coming together to form a heart.The hand on the left  is the color purple and the hand on the right is the color blue. Above this image are the words DHSC with an outline image of the state of California within the letter D. " title="DHCS Logo "/>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152400" y="152400"/>
            <a:ext cx="1876425" cy="661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8" descr="The Great Seal of the state of California has 31 stars on the upper edge representing the number of states upon California's admission to the United states. A grizzly bear and grape cluster represent abundant wildlife and agricultural richness.&#10;Below the Sierra Nevada Mountains, a miner works near the Sacramento River shown busy with commercial traffic. &quot;Eureka&quot; Greek for &quot;I found it&quot; most likely refers to the discovery of gold. Minerva, the Roman goddess of wisdom, overlooks the scene.&#10;" title="The Great Seal of the State of California "/>
          <p:cNvPicPr>
            <a:picLocks noChangeAspect="1" noChangeArrowheads="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8153400" y="5334000"/>
            <a:ext cx="762000" cy="74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3" name="Line 9"/>
          <p:cNvSpPr>
            <a:spLocks noChangeShapeType="1"/>
          </p:cNvSpPr>
          <p:nvPr userDrawn="1"/>
        </p:nvSpPr>
        <p:spPr bwMode="auto">
          <a:xfrm>
            <a:off x="457200" y="6172200"/>
            <a:ext cx="8229600"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a:solidFill>
                <a:srgbClr val="000000"/>
              </a:solidFill>
            </a:endParaRPr>
          </a:p>
        </p:txBody>
      </p:sp>
      <p:sp>
        <p:nvSpPr>
          <p:cNvPr id="1034" name="Line 10"/>
          <p:cNvSpPr>
            <a:spLocks noChangeShapeType="1"/>
          </p:cNvSpPr>
          <p:nvPr userDrawn="1"/>
        </p:nvSpPr>
        <p:spPr bwMode="auto">
          <a:xfrm>
            <a:off x="457200" y="1752600"/>
            <a:ext cx="8229600"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a:solidFill>
                <a:srgbClr val="000000"/>
              </a:solidFill>
            </a:endParaRPr>
          </a:p>
        </p:txBody>
      </p:sp>
    </p:spTree>
    <p:extLst>
      <p:ext uri="{BB962C8B-B14F-4D97-AF65-F5344CB8AC3E}">
        <p14:creationId xmlns:p14="http://schemas.microsoft.com/office/powerpoint/2010/main" val="26581842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transition spd="slow"/>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hyperlink" Target="http://www.cvent.com/events/substance-use-disorders-statewide-conference/event-summary-4107bbd3082d4f47ad7b6d8f2d28b4e9.aspx" TargetMode="Externa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hyperlink" Target="http://www.dhcs.ca.gov/provgovpart/Pages/Drug-Medi-Cal-Organized-Delivery-System.aspx" TargetMode="Externa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3" Type="http://schemas.openxmlformats.org/officeDocument/2006/relationships/hyperlink" Target="mailto:molly@harbageconsulting.com" TargetMode="External"/><Relationship Id="rId2" Type="http://schemas.openxmlformats.org/officeDocument/2006/relationships/hyperlink" Target="mailto:don@harbageconsulting.com" TargetMode="External"/><Relationship Id="rId1" Type="http://schemas.openxmlformats.org/officeDocument/2006/relationships/slideLayout" Target="../slideLayouts/slideLayout3.xml"/><Relationship Id="rId4" Type="http://schemas.openxmlformats.org/officeDocument/2006/relationships/hyperlink" Target="mailto:courtney@harbageconsulting.com"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hyperlink" Target="http://www.dhcs.ca.gov/provgovpart/Pages/MH-SUD-PreviousMeetings.aspx" TargetMode="Externa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Title 7"/>
          <p:cNvSpPr>
            <a:spLocks noGrp="1"/>
          </p:cNvSpPr>
          <p:nvPr>
            <p:ph type="title"/>
          </p:nvPr>
        </p:nvSpPr>
        <p:spPr>
          <a:xfrm>
            <a:off x="457200" y="3733800"/>
            <a:ext cx="8229600" cy="914400"/>
          </a:xfrm>
        </p:spPr>
        <p:txBody>
          <a:bodyPr/>
          <a:lstStyle/>
          <a:p>
            <a:pPr marL="0" indent="0"/>
            <a:r>
              <a:rPr lang="en-US" b="1" dirty="0">
                <a:cs typeface="Arial" pitchFamily="34" charset="0"/>
              </a:rPr>
              <a:t>Drug </a:t>
            </a:r>
            <a:r>
              <a:rPr lang="en-US" b="1" dirty="0" err="1">
                <a:cs typeface="Arial" pitchFamily="34" charset="0"/>
              </a:rPr>
              <a:t>Medi</a:t>
            </a:r>
            <a:r>
              <a:rPr lang="en-US" b="1" dirty="0">
                <a:cs typeface="Arial" pitchFamily="34" charset="0"/>
              </a:rPr>
              <a:t>-Cal Organized Delivery System Pilot Program</a:t>
            </a:r>
            <a:br>
              <a:rPr lang="en-US" b="1" dirty="0">
                <a:cs typeface="Arial" pitchFamily="34" charset="0"/>
              </a:rPr>
            </a:br>
            <a:br>
              <a:rPr lang="en-US" sz="1600" b="1" dirty="0">
                <a:cs typeface="Arial" pitchFamily="34" charset="0"/>
              </a:rPr>
            </a:br>
            <a:r>
              <a:rPr lang="en-US" sz="2400" b="1" dirty="0">
                <a:cs typeface="Arial" pitchFamily="34" charset="0"/>
              </a:rPr>
              <a:t>DHCS Stakeholder Webinar</a:t>
            </a:r>
            <a:br>
              <a:rPr lang="en-US" sz="2400" b="1" dirty="0">
                <a:cs typeface="Arial" pitchFamily="34" charset="0"/>
              </a:rPr>
            </a:br>
            <a:r>
              <a:rPr lang="en-US" sz="2400" b="1" dirty="0">
                <a:cs typeface="Arial" pitchFamily="34" charset="0"/>
              </a:rPr>
              <a:t>October 22, 2015</a:t>
            </a:r>
            <a:br>
              <a:rPr lang="en-US" sz="2400" b="1" dirty="0">
                <a:cs typeface="Arial" pitchFamily="34" charset="0"/>
              </a:rPr>
            </a:br>
            <a:endParaRPr lang="en-US" dirty="0"/>
          </a:p>
        </p:txBody>
      </p:sp>
      <p:sp>
        <p:nvSpPr>
          <p:cNvPr id="27653" name="Slide Number Placeholder 4"/>
          <p:cNvSpPr>
            <a:spLocks noGrp="1"/>
          </p:cNvSpPr>
          <p:nvPr>
            <p:ph type="sldNum" sz="quarter" idx="12"/>
          </p:nvPr>
        </p:nvSpPr>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DEC5AC7C-C663-451D-8D6F-2367DE416AD0}" type="slidenum">
              <a:rPr lang="en-US" smtClean="0"/>
              <a:pPr/>
              <a:t>1</a:t>
            </a:fld>
            <a:endParaRPr lang="en-US"/>
          </a:p>
        </p:txBody>
      </p:sp>
    </p:spTree>
    <p:extLst>
      <p:ext uri="{BB962C8B-B14F-4D97-AF65-F5344CB8AC3E}">
        <p14:creationId xmlns:p14="http://schemas.microsoft.com/office/powerpoint/2010/main" val="573132688"/>
      </p:ext>
    </p:extLst>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Waiver Authority</a:t>
            </a:r>
          </a:p>
        </p:txBody>
      </p:sp>
      <p:sp>
        <p:nvSpPr>
          <p:cNvPr id="3" name="Content Placeholder 2"/>
          <p:cNvSpPr>
            <a:spLocks noGrp="1"/>
          </p:cNvSpPr>
          <p:nvPr>
            <p:ph idx="1"/>
          </p:nvPr>
        </p:nvSpPr>
        <p:spPr>
          <a:xfrm>
            <a:off x="457200" y="1828800"/>
            <a:ext cx="8229600" cy="4191000"/>
          </a:xfrm>
        </p:spPr>
        <p:txBody>
          <a:bodyPr/>
          <a:lstStyle/>
          <a:p>
            <a:pPr lvl="0" eaLnBrk="1" fontAlgn="auto" hangingPunct="1">
              <a:spcBef>
                <a:spcPts val="700"/>
              </a:spcBef>
              <a:spcAft>
                <a:spcPts val="0"/>
              </a:spcAft>
              <a:buClr>
                <a:schemeClr val="accent2"/>
              </a:buClr>
              <a:buSzPct val="70000"/>
              <a:buFont typeface="Wingdings" panose="05000000000000000000" pitchFamily="2" charset="2"/>
              <a:buChar char="q"/>
            </a:pPr>
            <a:r>
              <a:rPr lang="en-US" sz="2000" kern="1200" dirty="0">
                <a:solidFill>
                  <a:prstClr val="black"/>
                </a:solidFill>
              </a:rPr>
              <a:t>The DMC-ODS Pilot Program is authorized and financed under the authority of the state’s 1115 Bridge to Reform Waiver.</a:t>
            </a:r>
          </a:p>
          <a:p>
            <a:pPr lvl="0" eaLnBrk="1" fontAlgn="auto" hangingPunct="1">
              <a:spcBef>
                <a:spcPts val="700"/>
              </a:spcBef>
              <a:spcAft>
                <a:spcPts val="0"/>
              </a:spcAft>
              <a:buClr>
                <a:schemeClr val="accent2"/>
              </a:buClr>
              <a:buSzPct val="70000"/>
              <a:buFont typeface="Wingdings" panose="05000000000000000000" pitchFamily="2" charset="2"/>
              <a:buChar char="q"/>
            </a:pPr>
            <a:r>
              <a:rPr lang="en-US" sz="2000" kern="1200" dirty="0">
                <a:solidFill>
                  <a:prstClr val="black"/>
                </a:solidFill>
              </a:rPr>
              <a:t>The purpose of 1115 waivers is to demonstrate and evaluate policy approaches that improve care, increase efficiency, and reduce costs.</a:t>
            </a:r>
          </a:p>
          <a:p>
            <a:pPr lvl="0" eaLnBrk="1" fontAlgn="auto" hangingPunct="1">
              <a:spcBef>
                <a:spcPts val="700"/>
              </a:spcBef>
              <a:spcAft>
                <a:spcPts val="0"/>
              </a:spcAft>
              <a:buClr>
                <a:schemeClr val="accent2"/>
              </a:buClr>
              <a:buSzPct val="70000"/>
              <a:buFont typeface="Wingdings" panose="05000000000000000000" pitchFamily="2" charset="2"/>
              <a:buChar char="q"/>
            </a:pPr>
            <a:r>
              <a:rPr lang="en-US" sz="2000" kern="1200" dirty="0">
                <a:solidFill>
                  <a:prstClr val="black"/>
                </a:solidFill>
              </a:rPr>
              <a:t>Demonstrations must be “budget neutral,” which means that during the course of the project federal Medicaid expenditures will not be more than fed spending without the waiver.</a:t>
            </a:r>
          </a:p>
          <a:p>
            <a:pPr lvl="0" eaLnBrk="1" fontAlgn="auto" hangingPunct="1">
              <a:spcBef>
                <a:spcPts val="700"/>
              </a:spcBef>
              <a:spcAft>
                <a:spcPts val="0"/>
              </a:spcAft>
              <a:buClr>
                <a:schemeClr val="accent2"/>
              </a:buClr>
              <a:buSzPct val="70000"/>
              <a:buFont typeface="Wingdings" panose="05000000000000000000" pitchFamily="2" charset="2"/>
              <a:buChar char="q"/>
            </a:pPr>
            <a:r>
              <a:rPr lang="en-US" sz="2000" kern="1200" dirty="0">
                <a:solidFill>
                  <a:prstClr val="black"/>
                </a:solidFill>
              </a:rPr>
              <a:t>The DMC-ODS Pilot Program will be elective for 5 years.</a:t>
            </a:r>
          </a:p>
          <a:p>
            <a:endParaRPr lang="en-US" sz="2800" dirty="0"/>
          </a:p>
        </p:txBody>
      </p:sp>
      <p:sp>
        <p:nvSpPr>
          <p:cNvPr id="4" name="Footer Placeholder 3"/>
          <p:cNvSpPr>
            <a:spLocks noGrp="1"/>
          </p:cNvSpPr>
          <p:nvPr>
            <p:ph type="ftr" sz="quarter" idx="11"/>
          </p:nvPr>
        </p:nvSpPr>
        <p:spPr/>
        <p:txBody>
          <a:bodyPr/>
          <a:lstStyle/>
          <a:p>
            <a:pPr>
              <a:defRPr/>
            </a:pPr>
            <a:r>
              <a:rPr lang="en-US" dirty="0">
                <a:solidFill>
                  <a:srgbClr val="333399"/>
                </a:solidFill>
              </a:rPr>
              <a:t>October 22, 2015</a:t>
            </a:r>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10</a:t>
            </a:fld>
            <a:endParaRPr lang="en-US">
              <a:solidFill>
                <a:srgbClr val="000000"/>
              </a:solidFill>
            </a:endParaRPr>
          </a:p>
        </p:txBody>
      </p:sp>
    </p:spTree>
    <p:extLst>
      <p:ext uri="{BB962C8B-B14F-4D97-AF65-F5344CB8AC3E}">
        <p14:creationId xmlns:p14="http://schemas.microsoft.com/office/powerpoint/2010/main" val="353745599"/>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a:t>Standard Terms and Conditions</a:t>
            </a:r>
          </a:p>
        </p:txBody>
      </p:sp>
      <p:sp>
        <p:nvSpPr>
          <p:cNvPr id="3" name="Content Placeholder 2"/>
          <p:cNvSpPr>
            <a:spLocks noGrp="1"/>
          </p:cNvSpPr>
          <p:nvPr>
            <p:ph idx="1"/>
          </p:nvPr>
        </p:nvSpPr>
        <p:spPr>
          <a:xfrm>
            <a:off x="457200" y="1905000"/>
            <a:ext cx="8229600" cy="3962400"/>
          </a:xfrm>
        </p:spPr>
        <p:txBody>
          <a:bodyPr/>
          <a:lstStyle/>
          <a:p>
            <a:pPr lvl="0" eaLnBrk="1" fontAlgn="auto" hangingPunct="1">
              <a:spcBef>
                <a:spcPts val="700"/>
              </a:spcBef>
              <a:spcAft>
                <a:spcPts val="0"/>
              </a:spcAft>
              <a:buClr>
                <a:schemeClr val="accent2"/>
              </a:buClr>
              <a:buSzPct val="70000"/>
              <a:buFont typeface="Wingdings" panose="05000000000000000000" pitchFamily="2" charset="2"/>
              <a:buChar char="q"/>
            </a:pPr>
            <a:r>
              <a:rPr lang="en-US" sz="2900" kern="1200" dirty="0">
                <a:solidFill>
                  <a:prstClr val="black"/>
                </a:solidFill>
              </a:rPr>
              <a:t>Eligibility</a:t>
            </a:r>
          </a:p>
          <a:p>
            <a:pPr lvl="0" eaLnBrk="1" fontAlgn="auto" hangingPunct="1">
              <a:spcBef>
                <a:spcPts val="700"/>
              </a:spcBef>
              <a:spcAft>
                <a:spcPts val="0"/>
              </a:spcAft>
              <a:buClr>
                <a:schemeClr val="accent2"/>
              </a:buClr>
              <a:buSzPct val="70000"/>
              <a:buFont typeface="Wingdings" panose="05000000000000000000" pitchFamily="2" charset="2"/>
              <a:buChar char="q"/>
            </a:pPr>
            <a:r>
              <a:rPr lang="en-US" sz="2900" kern="1200" dirty="0">
                <a:solidFill>
                  <a:prstClr val="black"/>
                </a:solidFill>
              </a:rPr>
              <a:t>Benefits</a:t>
            </a:r>
          </a:p>
          <a:p>
            <a:pPr lvl="0" eaLnBrk="1" fontAlgn="auto" hangingPunct="1">
              <a:spcBef>
                <a:spcPts val="700"/>
              </a:spcBef>
              <a:spcAft>
                <a:spcPts val="0"/>
              </a:spcAft>
              <a:buClr>
                <a:schemeClr val="accent2"/>
              </a:buClr>
              <a:buSzPct val="70000"/>
              <a:buFont typeface="Wingdings" panose="05000000000000000000" pitchFamily="2" charset="2"/>
              <a:buChar char="q"/>
            </a:pPr>
            <a:r>
              <a:rPr lang="en-US" sz="2900" kern="1200" dirty="0">
                <a:solidFill>
                  <a:prstClr val="black"/>
                </a:solidFill>
              </a:rPr>
              <a:t>County Responsibilities </a:t>
            </a:r>
          </a:p>
          <a:p>
            <a:pPr lvl="0" eaLnBrk="1" fontAlgn="auto" hangingPunct="1">
              <a:spcBef>
                <a:spcPts val="700"/>
              </a:spcBef>
              <a:spcAft>
                <a:spcPts val="0"/>
              </a:spcAft>
              <a:buClr>
                <a:schemeClr val="accent2"/>
              </a:buClr>
              <a:buSzPct val="70000"/>
              <a:buFont typeface="Wingdings" panose="05000000000000000000" pitchFamily="2" charset="2"/>
              <a:buChar char="q"/>
            </a:pPr>
            <a:r>
              <a:rPr lang="en-US" sz="2900" kern="1200" dirty="0">
                <a:solidFill>
                  <a:prstClr val="black"/>
                </a:solidFill>
              </a:rPr>
              <a:t>State Oversight, Monitoring &amp; Reporting</a:t>
            </a:r>
          </a:p>
          <a:p>
            <a:pPr lvl="0" eaLnBrk="1" fontAlgn="auto" hangingPunct="1">
              <a:spcBef>
                <a:spcPts val="700"/>
              </a:spcBef>
              <a:spcAft>
                <a:spcPts val="0"/>
              </a:spcAft>
              <a:buClr>
                <a:schemeClr val="accent2"/>
              </a:buClr>
              <a:buSzPct val="70000"/>
              <a:buFont typeface="Wingdings" panose="05000000000000000000" pitchFamily="2" charset="2"/>
              <a:buChar char="q"/>
            </a:pPr>
            <a:r>
              <a:rPr lang="en-US" sz="2900" kern="1200" dirty="0">
                <a:solidFill>
                  <a:prstClr val="black"/>
                </a:solidFill>
              </a:rPr>
              <a:t>Fiscal Framework</a:t>
            </a:r>
          </a:p>
          <a:p>
            <a:pPr marL="320040" lvl="0" indent="-320040" eaLnBrk="1" fontAlgn="auto" hangingPunct="1">
              <a:spcBef>
                <a:spcPts val="700"/>
              </a:spcBef>
              <a:spcAft>
                <a:spcPts val="0"/>
              </a:spcAft>
              <a:buClr>
                <a:srgbClr val="B1B1BD"/>
              </a:buClr>
              <a:buSzPct val="60000"/>
              <a:buFont typeface="Wingdings"/>
              <a:buChar char=""/>
            </a:pPr>
            <a:endParaRPr lang="en-US" sz="2900" kern="1200" dirty="0">
              <a:solidFill>
                <a:prstClr val="black"/>
              </a:solidFill>
              <a:latin typeface="Franklin Gothic Book"/>
            </a:endParaRPr>
          </a:p>
          <a:p>
            <a:endParaRPr lang="en-US" sz="2800" dirty="0"/>
          </a:p>
        </p:txBody>
      </p:sp>
      <p:sp>
        <p:nvSpPr>
          <p:cNvPr id="4" name="Footer Placeholder 3"/>
          <p:cNvSpPr>
            <a:spLocks noGrp="1"/>
          </p:cNvSpPr>
          <p:nvPr>
            <p:ph type="ftr" sz="quarter" idx="11"/>
          </p:nvPr>
        </p:nvSpPr>
        <p:spPr/>
        <p:txBody>
          <a:bodyPr/>
          <a:lstStyle/>
          <a:p>
            <a:pPr>
              <a:defRPr/>
            </a:pPr>
            <a:r>
              <a:rPr lang="en-US" dirty="0">
                <a:solidFill>
                  <a:srgbClr val="333399"/>
                </a:solidFill>
              </a:rPr>
              <a:t>October 22, 2015</a:t>
            </a:r>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11</a:t>
            </a:fld>
            <a:endParaRPr lang="en-US">
              <a:solidFill>
                <a:srgbClr val="000000"/>
              </a:solidFill>
            </a:endParaRPr>
          </a:p>
        </p:txBody>
      </p:sp>
    </p:spTree>
    <p:extLst>
      <p:ext uri="{BB962C8B-B14F-4D97-AF65-F5344CB8AC3E}">
        <p14:creationId xmlns:p14="http://schemas.microsoft.com/office/powerpoint/2010/main" val="985642679"/>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Eligibility</a:t>
            </a:r>
            <a:r>
              <a:rPr lang="en-US" b="1" dirty="0">
                <a:latin typeface="Calibri" panose="020F0502020204030204" pitchFamily="34" charset="0"/>
              </a:rPr>
              <a:t> </a:t>
            </a:r>
          </a:p>
        </p:txBody>
      </p:sp>
      <p:sp>
        <p:nvSpPr>
          <p:cNvPr id="3" name="Content Placeholder 2"/>
          <p:cNvSpPr>
            <a:spLocks noGrp="1"/>
          </p:cNvSpPr>
          <p:nvPr>
            <p:ph idx="1"/>
          </p:nvPr>
        </p:nvSpPr>
        <p:spPr>
          <a:xfrm>
            <a:off x="457200" y="1905000"/>
            <a:ext cx="8229600" cy="3962400"/>
          </a:xfrm>
        </p:spPr>
        <p:txBody>
          <a:bodyPr/>
          <a:lstStyle/>
          <a:p>
            <a:pPr lvl="0" eaLnBrk="1" fontAlgn="auto" hangingPunct="1">
              <a:spcBef>
                <a:spcPts val="700"/>
              </a:spcBef>
              <a:spcAft>
                <a:spcPts val="0"/>
              </a:spcAft>
              <a:buClr>
                <a:schemeClr val="accent2"/>
              </a:buClr>
              <a:buSzPct val="70000"/>
              <a:buFont typeface="Wingdings" panose="05000000000000000000" pitchFamily="2" charset="2"/>
              <a:buChar char="q"/>
            </a:pPr>
            <a:r>
              <a:rPr lang="en-US" sz="2800" kern="1200" dirty="0">
                <a:solidFill>
                  <a:prstClr val="black"/>
                </a:solidFill>
              </a:rPr>
              <a:t>No age restrictions</a:t>
            </a:r>
          </a:p>
          <a:p>
            <a:pPr lvl="0" eaLnBrk="1" fontAlgn="auto" hangingPunct="1">
              <a:spcBef>
                <a:spcPts val="700"/>
              </a:spcBef>
              <a:spcAft>
                <a:spcPts val="0"/>
              </a:spcAft>
              <a:buClr>
                <a:schemeClr val="accent2"/>
              </a:buClr>
              <a:buSzPct val="70000"/>
              <a:buFont typeface="Wingdings" panose="05000000000000000000" pitchFamily="2" charset="2"/>
              <a:buChar char="q"/>
            </a:pPr>
            <a:r>
              <a:rPr lang="en-US" sz="2800" b="1" kern="1200" dirty="0">
                <a:solidFill>
                  <a:prstClr val="black"/>
                </a:solidFill>
              </a:rPr>
              <a:t>Adults</a:t>
            </a:r>
            <a:r>
              <a:rPr lang="en-US" sz="2800" kern="1200" dirty="0">
                <a:solidFill>
                  <a:prstClr val="black"/>
                </a:solidFill>
              </a:rPr>
              <a:t>:</a:t>
            </a:r>
          </a:p>
          <a:p>
            <a:pPr marL="822960" lvl="1" indent="-457200" eaLnBrk="1" fontAlgn="auto" hangingPunct="1">
              <a:spcBef>
                <a:spcPts val="550"/>
              </a:spcBef>
              <a:spcAft>
                <a:spcPts val="0"/>
              </a:spcAft>
              <a:buClr>
                <a:schemeClr val="accent2"/>
              </a:buClr>
              <a:buSzPct val="70000"/>
              <a:buFont typeface="Wingdings" panose="05000000000000000000" pitchFamily="2" charset="2"/>
              <a:buChar char="v"/>
            </a:pPr>
            <a:r>
              <a:rPr lang="en-US" sz="2400" kern="1200" dirty="0">
                <a:solidFill>
                  <a:prstClr val="black"/>
                </a:solidFill>
                <a:ea typeface="+mn-ea"/>
                <a:cs typeface="+mn-cs"/>
              </a:rPr>
              <a:t>Enrolled in </a:t>
            </a:r>
            <a:r>
              <a:rPr lang="en-US" sz="2400" kern="1200" dirty="0" err="1">
                <a:solidFill>
                  <a:prstClr val="black"/>
                </a:solidFill>
                <a:ea typeface="+mn-ea"/>
                <a:cs typeface="+mn-cs"/>
              </a:rPr>
              <a:t>Medi</a:t>
            </a:r>
            <a:r>
              <a:rPr lang="en-US" sz="2400" kern="1200" dirty="0">
                <a:solidFill>
                  <a:prstClr val="black"/>
                </a:solidFill>
                <a:ea typeface="+mn-ea"/>
                <a:cs typeface="+mn-cs"/>
              </a:rPr>
              <a:t>-Cal</a:t>
            </a:r>
          </a:p>
          <a:p>
            <a:pPr marL="822960" lvl="1" indent="-457200" eaLnBrk="1" fontAlgn="auto" hangingPunct="1">
              <a:spcBef>
                <a:spcPts val="550"/>
              </a:spcBef>
              <a:spcAft>
                <a:spcPts val="0"/>
              </a:spcAft>
              <a:buClr>
                <a:schemeClr val="accent2"/>
              </a:buClr>
              <a:buSzPct val="70000"/>
              <a:buFont typeface="Wingdings" panose="05000000000000000000" pitchFamily="2" charset="2"/>
              <a:buChar char="v"/>
            </a:pPr>
            <a:r>
              <a:rPr lang="en-US" sz="2400" kern="1200" dirty="0">
                <a:solidFill>
                  <a:prstClr val="black"/>
                </a:solidFill>
                <a:ea typeface="+mn-ea"/>
                <a:cs typeface="+mn-cs"/>
              </a:rPr>
              <a:t>Reside in Participating County</a:t>
            </a:r>
          </a:p>
          <a:p>
            <a:pPr marL="822960" lvl="1" indent="-457200" eaLnBrk="1" fontAlgn="auto" hangingPunct="1">
              <a:spcBef>
                <a:spcPts val="550"/>
              </a:spcBef>
              <a:spcAft>
                <a:spcPts val="0"/>
              </a:spcAft>
              <a:buClr>
                <a:schemeClr val="accent2"/>
              </a:buClr>
              <a:buSzPct val="70000"/>
              <a:buFont typeface="Wingdings" panose="05000000000000000000" pitchFamily="2" charset="2"/>
              <a:buChar char="v"/>
            </a:pPr>
            <a:r>
              <a:rPr lang="en-US" sz="2400" kern="1200" dirty="0">
                <a:solidFill>
                  <a:prstClr val="black"/>
                </a:solidFill>
                <a:ea typeface="+mn-ea"/>
                <a:cs typeface="+mn-cs"/>
              </a:rPr>
              <a:t>Meet Medical Necessity Criteria:</a:t>
            </a:r>
          </a:p>
          <a:p>
            <a:pPr marL="1028700" lvl="2" indent="-342900" eaLnBrk="1" fontAlgn="auto" hangingPunct="1">
              <a:spcBef>
                <a:spcPts val="500"/>
              </a:spcBef>
              <a:spcAft>
                <a:spcPts val="0"/>
              </a:spcAft>
              <a:buClr>
                <a:schemeClr val="accent2"/>
              </a:buClr>
              <a:buSzPct val="70000"/>
              <a:buFont typeface="Wingdings" panose="05000000000000000000" pitchFamily="2" charset="2"/>
              <a:buChar char="ü"/>
            </a:pPr>
            <a:r>
              <a:rPr lang="en-US" sz="2000" kern="1200" dirty="0">
                <a:solidFill>
                  <a:prstClr val="black"/>
                </a:solidFill>
                <a:ea typeface="+mn-ea"/>
                <a:cs typeface="+mn-cs"/>
              </a:rPr>
              <a:t>One DSM Diagnosis for substance-related and addictive disorders (with the exception of tobacco)</a:t>
            </a:r>
          </a:p>
          <a:p>
            <a:pPr marL="1028700" lvl="2" indent="-342900" eaLnBrk="1" fontAlgn="auto" hangingPunct="1">
              <a:spcBef>
                <a:spcPts val="500"/>
              </a:spcBef>
              <a:spcAft>
                <a:spcPts val="0"/>
              </a:spcAft>
              <a:buClr>
                <a:schemeClr val="accent2"/>
              </a:buClr>
              <a:buSzPct val="70000"/>
              <a:buFont typeface="Wingdings" panose="05000000000000000000" pitchFamily="2" charset="2"/>
              <a:buChar char="ü"/>
            </a:pPr>
            <a:r>
              <a:rPr lang="en-US" sz="2000" kern="1200" dirty="0">
                <a:solidFill>
                  <a:prstClr val="black"/>
                </a:solidFill>
                <a:ea typeface="+mn-ea"/>
                <a:cs typeface="+mn-cs"/>
              </a:rPr>
              <a:t>Meet ASAM criteria definition of medical necessity for services based on ASAM criteria</a:t>
            </a:r>
          </a:p>
          <a:p>
            <a:endParaRPr lang="en-US" sz="2800" dirty="0"/>
          </a:p>
        </p:txBody>
      </p:sp>
      <p:sp>
        <p:nvSpPr>
          <p:cNvPr id="4" name="Footer Placeholder 3"/>
          <p:cNvSpPr>
            <a:spLocks noGrp="1"/>
          </p:cNvSpPr>
          <p:nvPr>
            <p:ph type="ftr" sz="quarter" idx="11"/>
          </p:nvPr>
        </p:nvSpPr>
        <p:spPr/>
        <p:txBody>
          <a:bodyPr/>
          <a:lstStyle/>
          <a:p>
            <a:pPr>
              <a:defRPr/>
            </a:pPr>
            <a:r>
              <a:rPr lang="en-US" dirty="0">
                <a:solidFill>
                  <a:srgbClr val="333399"/>
                </a:solidFill>
              </a:rPr>
              <a:t>October 22, 2015</a:t>
            </a:r>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12</a:t>
            </a:fld>
            <a:endParaRPr lang="en-US">
              <a:solidFill>
                <a:srgbClr val="000000"/>
              </a:solidFill>
            </a:endParaRPr>
          </a:p>
        </p:txBody>
      </p:sp>
    </p:spTree>
    <p:extLst>
      <p:ext uri="{BB962C8B-B14F-4D97-AF65-F5344CB8AC3E}">
        <p14:creationId xmlns:p14="http://schemas.microsoft.com/office/powerpoint/2010/main" val="118953567"/>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Eligibility</a:t>
            </a:r>
          </a:p>
        </p:txBody>
      </p:sp>
      <p:sp>
        <p:nvSpPr>
          <p:cNvPr id="3" name="Content Placeholder 2"/>
          <p:cNvSpPr>
            <a:spLocks noGrp="1"/>
          </p:cNvSpPr>
          <p:nvPr>
            <p:ph idx="1"/>
          </p:nvPr>
        </p:nvSpPr>
        <p:spPr>
          <a:xfrm>
            <a:off x="457200" y="1981200"/>
            <a:ext cx="8229600" cy="3886200"/>
          </a:xfrm>
        </p:spPr>
        <p:txBody>
          <a:bodyPr/>
          <a:lstStyle/>
          <a:p>
            <a:pPr lvl="0" eaLnBrk="1" fontAlgn="auto" hangingPunct="1">
              <a:spcBef>
                <a:spcPts val="700"/>
              </a:spcBef>
              <a:spcAft>
                <a:spcPts val="0"/>
              </a:spcAft>
              <a:buClr>
                <a:schemeClr val="accent2"/>
              </a:buClr>
              <a:buSzPct val="70000"/>
              <a:buFont typeface="Wingdings" panose="05000000000000000000" pitchFamily="2" charset="2"/>
              <a:buChar char="q"/>
            </a:pPr>
            <a:r>
              <a:rPr lang="en-US" sz="2900" b="1" kern="1200" dirty="0">
                <a:solidFill>
                  <a:prstClr val="black"/>
                </a:solidFill>
              </a:rPr>
              <a:t>Youth</a:t>
            </a:r>
            <a:r>
              <a:rPr lang="en-US" sz="2900" kern="1200" dirty="0">
                <a:solidFill>
                  <a:prstClr val="black"/>
                </a:solidFill>
              </a:rPr>
              <a:t>:</a:t>
            </a:r>
          </a:p>
          <a:p>
            <a:pPr marL="822960" lvl="1" indent="-457200" eaLnBrk="1" fontAlgn="auto" hangingPunct="1">
              <a:spcBef>
                <a:spcPts val="550"/>
              </a:spcBef>
              <a:spcAft>
                <a:spcPts val="0"/>
              </a:spcAft>
              <a:buClr>
                <a:schemeClr val="accent2"/>
              </a:buClr>
              <a:buSzPct val="70000"/>
              <a:buFont typeface="Wingdings" panose="05000000000000000000" pitchFamily="2" charset="2"/>
              <a:buChar char="v"/>
            </a:pPr>
            <a:r>
              <a:rPr lang="en-US" sz="2600" kern="1200" dirty="0">
                <a:solidFill>
                  <a:prstClr val="black"/>
                </a:solidFill>
                <a:ea typeface="+mn-ea"/>
                <a:cs typeface="+mn-cs"/>
              </a:rPr>
              <a:t>Enrolled in </a:t>
            </a:r>
            <a:r>
              <a:rPr lang="en-US" sz="2600" kern="1200" dirty="0" err="1">
                <a:solidFill>
                  <a:prstClr val="black"/>
                </a:solidFill>
                <a:ea typeface="+mn-ea"/>
                <a:cs typeface="+mn-cs"/>
              </a:rPr>
              <a:t>Medi</a:t>
            </a:r>
            <a:r>
              <a:rPr lang="en-US" sz="2600" kern="1200" dirty="0">
                <a:solidFill>
                  <a:prstClr val="black"/>
                </a:solidFill>
                <a:ea typeface="+mn-ea"/>
                <a:cs typeface="+mn-cs"/>
              </a:rPr>
              <a:t>-Cal</a:t>
            </a:r>
          </a:p>
          <a:p>
            <a:pPr marL="822960" lvl="1" indent="-457200" eaLnBrk="1" fontAlgn="auto" hangingPunct="1">
              <a:spcBef>
                <a:spcPts val="550"/>
              </a:spcBef>
              <a:spcAft>
                <a:spcPts val="0"/>
              </a:spcAft>
              <a:buClr>
                <a:schemeClr val="accent2"/>
              </a:buClr>
              <a:buSzPct val="70000"/>
              <a:buFont typeface="Wingdings" panose="05000000000000000000" pitchFamily="2" charset="2"/>
              <a:buChar char="v"/>
            </a:pPr>
            <a:r>
              <a:rPr lang="en-US" sz="2600" kern="1200" dirty="0">
                <a:solidFill>
                  <a:prstClr val="black"/>
                </a:solidFill>
                <a:ea typeface="+mn-ea"/>
                <a:cs typeface="+mn-cs"/>
              </a:rPr>
              <a:t>Reside in Participating County</a:t>
            </a:r>
          </a:p>
          <a:p>
            <a:pPr marL="822960" lvl="1" indent="-457200" eaLnBrk="1" fontAlgn="auto" hangingPunct="1">
              <a:spcBef>
                <a:spcPts val="550"/>
              </a:spcBef>
              <a:spcAft>
                <a:spcPts val="0"/>
              </a:spcAft>
              <a:buClr>
                <a:schemeClr val="accent2"/>
              </a:buClr>
              <a:buSzPct val="70000"/>
              <a:buFont typeface="Wingdings" panose="05000000000000000000" pitchFamily="2" charset="2"/>
              <a:buChar char="v"/>
            </a:pPr>
            <a:r>
              <a:rPr lang="en-US" sz="2600" kern="1200" dirty="0">
                <a:solidFill>
                  <a:prstClr val="black"/>
                </a:solidFill>
                <a:ea typeface="+mn-ea"/>
                <a:cs typeface="+mn-cs"/>
              </a:rPr>
              <a:t>Meet Medical Necessity Criteria:</a:t>
            </a:r>
          </a:p>
          <a:p>
            <a:pPr marL="1028700" lvl="2" indent="-342900" eaLnBrk="1" fontAlgn="auto" hangingPunct="1">
              <a:spcBef>
                <a:spcPts val="500"/>
              </a:spcBef>
              <a:spcAft>
                <a:spcPts val="0"/>
              </a:spcAft>
              <a:buClr>
                <a:schemeClr val="accent2"/>
              </a:buClr>
              <a:buSzPct val="70000"/>
              <a:buFont typeface="Wingdings" panose="05000000000000000000" pitchFamily="2" charset="2"/>
              <a:buChar char="ü"/>
            </a:pPr>
            <a:r>
              <a:rPr lang="en-US" sz="2300" kern="1200" dirty="0">
                <a:solidFill>
                  <a:prstClr val="black"/>
                </a:solidFill>
                <a:ea typeface="+mn-ea"/>
                <a:cs typeface="+mn-cs"/>
              </a:rPr>
              <a:t>Be assessed to be at risk for developing a substance use disorder</a:t>
            </a:r>
          </a:p>
          <a:p>
            <a:pPr marL="1028700" lvl="2" indent="-342900" eaLnBrk="1" fontAlgn="auto" hangingPunct="1">
              <a:spcBef>
                <a:spcPts val="500"/>
              </a:spcBef>
              <a:spcAft>
                <a:spcPts val="0"/>
              </a:spcAft>
              <a:buClr>
                <a:schemeClr val="accent2"/>
              </a:buClr>
              <a:buSzPct val="70000"/>
              <a:buFont typeface="Wingdings" panose="05000000000000000000" pitchFamily="2" charset="2"/>
              <a:buChar char="ü"/>
            </a:pPr>
            <a:r>
              <a:rPr lang="en-US" sz="2300" kern="1200" dirty="0">
                <a:solidFill>
                  <a:prstClr val="black"/>
                </a:solidFill>
                <a:ea typeface="+mn-ea"/>
                <a:cs typeface="+mn-cs"/>
              </a:rPr>
              <a:t>Meet the ASAM adolescent treatment criteria (if applicable)</a:t>
            </a:r>
          </a:p>
          <a:p>
            <a:pPr marL="685800" lvl="2" indent="0" eaLnBrk="1" fontAlgn="auto" hangingPunct="1">
              <a:spcBef>
                <a:spcPts val="500"/>
              </a:spcBef>
              <a:spcAft>
                <a:spcPts val="0"/>
              </a:spcAft>
              <a:buClr>
                <a:srgbClr val="B1B1BD"/>
              </a:buClr>
              <a:buSzPct val="75000"/>
              <a:buNone/>
            </a:pPr>
            <a:endParaRPr lang="en-US" sz="1000" kern="1200" dirty="0">
              <a:solidFill>
                <a:prstClr val="black"/>
              </a:solidFill>
              <a:latin typeface="Calibri" panose="020F0502020204030204" pitchFamily="34" charset="0"/>
              <a:ea typeface="+mn-ea"/>
              <a:cs typeface="+mn-cs"/>
            </a:endParaRPr>
          </a:p>
          <a:p>
            <a:pPr marL="0" indent="0">
              <a:buNone/>
            </a:pPr>
            <a:endParaRPr lang="en-US" sz="2800" dirty="0"/>
          </a:p>
        </p:txBody>
      </p:sp>
      <p:sp>
        <p:nvSpPr>
          <p:cNvPr id="4" name="Footer Placeholder 3"/>
          <p:cNvSpPr>
            <a:spLocks noGrp="1"/>
          </p:cNvSpPr>
          <p:nvPr>
            <p:ph type="ftr" sz="quarter" idx="11"/>
          </p:nvPr>
        </p:nvSpPr>
        <p:spPr/>
        <p:txBody>
          <a:bodyPr/>
          <a:lstStyle/>
          <a:p>
            <a:pPr>
              <a:defRPr/>
            </a:pPr>
            <a:r>
              <a:rPr lang="en-US" dirty="0">
                <a:solidFill>
                  <a:srgbClr val="333399"/>
                </a:solidFill>
              </a:rPr>
              <a:t>October 22, 2015</a:t>
            </a:r>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13</a:t>
            </a:fld>
            <a:endParaRPr lang="en-US" dirty="0">
              <a:solidFill>
                <a:srgbClr val="000000"/>
              </a:solidFill>
            </a:endParaRPr>
          </a:p>
        </p:txBody>
      </p:sp>
    </p:spTree>
    <p:extLst>
      <p:ext uri="{BB962C8B-B14F-4D97-AF65-F5344CB8AC3E}">
        <p14:creationId xmlns:p14="http://schemas.microsoft.com/office/powerpoint/2010/main" val="4283484077"/>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Benefits</a:t>
            </a:r>
          </a:p>
        </p:txBody>
      </p:sp>
      <p:sp>
        <p:nvSpPr>
          <p:cNvPr id="3" name="Content Placeholder 2"/>
          <p:cNvSpPr>
            <a:spLocks noGrp="1"/>
          </p:cNvSpPr>
          <p:nvPr>
            <p:ph idx="1"/>
          </p:nvPr>
        </p:nvSpPr>
        <p:spPr>
          <a:xfrm>
            <a:off x="457200" y="1905000"/>
            <a:ext cx="8229600" cy="3962400"/>
          </a:xfrm>
        </p:spPr>
        <p:txBody>
          <a:bodyPr/>
          <a:lstStyle/>
          <a:p>
            <a:pPr lvl="0" eaLnBrk="1" fontAlgn="auto" hangingPunct="1">
              <a:spcBef>
                <a:spcPts val="700"/>
              </a:spcBef>
              <a:spcAft>
                <a:spcPts val="0"/>
              </a:spcAft>
              <a:buClr>
                <a:schemeClr val="accent2"/>
              </a:buClr>
              <a:buSzPct val="70000"/>
              <a:buFont typeface="Wingdings" panose="05000000000000000000" pitchFamily="2" charset="2"/>
              <a:buChar char="q"/>
            </a:pPr>
            <a:r>
              <a:rPr lang="en-US" sz="2400" kern="1200" dirty="0">
                <a:solidFill>
                  <a:prstClr val="black"/>
                </a:solidFill>
              </a:rPr>
              <a:t>The continuum of care for SUD services is modeled after levels identified in the ASAM criteria</a:t>
            </a:r>
          </a:p>
          <a:p>
            <a:pPr lvl="0" eaLnBrk="1" fontAlgn="auto" hangingPunct="1">
              <a:spcBef>
                <a:spcPts val="700"/>
              </a:spcBef>
              <a:spcAft>
                <a:spcPts val="0"/>
              </a:spcAft>
              <a:buClr>
                <a:schemeClr val="accent2"/>
              </a:buClr>
              <a:buSzPct val="70000"/>
              <a:buFont typeface="Wingdings" panose="05000000000000000000" pitchFamily="2" charset="2"/>
              <a:buChar char="q"/>
            </a:pPr>
            <a:r>
              <a:rPr lang="en-US" sz="2400" kern="1200" dirty="0">
                <a:solidFill>
                  <a:prstClr val="black"/>
                </a:solidFill>
              </a:rPr>
              <a:t>Counties are responsible for most levels; however, a few of them are overseen / funded by other sources</a:t>
            </a:r>
          </a:p>
          <a:p>
            <a:pPr lvl="0" eaLnBrk="1" fontAlgn="auto" hangingPunct="1">
              <a:spcBef>
                <a:spcPts val="700"/>
              </a:spcBef>
              <a:spcAft>
                <a:spcPts val="0"/>
              </a:spcAft>
              <a:buClr>
                <a:schemeClr val="accent2"/>
              </a:buClr>
              <a:buSzPct val="70000"/>
              <a:buFont typeface="Wingdings" panose="05000000000000000000" pitchFamily="2" charset="2"/>
              <a:buChar char="q"/>
            </a:pPr>
            <a:r>
              <a:rPr lang="en-US" sz="2400" kern="1200" dirty="0">
                <a:solidFill>
                  <a:prstClr val="black"/>
                </a:solidFill>
              </a:rPr>
              <a:t>Counties may implement a regional model with other counties</a:t>
            </a:r>
          </a:p>
          <a:p>
            <a:pPr lvl="0" eaLnBrk="1" fontAlgn="auto" hangingPunct="1">
              <a:spcBef>
                <a:spcPts val="700"/>
              </a:spcBef>
              <a:spcAft>
                <a:spcPts val="0"/>
              </a:spcAft>
              <a:buClr>
                <a:schemeClr val="accent2"/>
              </a:buClr>
              <a:buSzPct val="70000"/>
              <a:buFont typeface="Wingdings" panose="05000000000000000000" pitchFamily="2" charset="2"/>
              <a:buChar char="q"/>
            </a:pPr>
            <a:r>
              <a:rPr lang="en-US" sz="2400" kern="1200" dirty="0">
                <a:solidFill>
                  <a:prstClr val="black"/>
                </a:solidFill>
              </a:rPr>
              <a:t>Counties may contract with providers in other counties in order to provide the required services</a:t>
            </a:r>
          </a:p>
          <a:p>
            <a:endParaRPr lang="en-US" sz="2800" dirty="0"/>
          </a:p>
        </p:txBody>
      </p:sp>
      <p:sp>
        <p:nvSpPr>
          <p:cNvPr id="4" name="Footer Placeholder 3"/>
          <p:cNvSpPr>
            <a:spLocks noGrp="1"/>
          </p:cNvSpPr>
          <p:nvPr>
            <p:ph type="ftr" sz="quarter" idx="11"/>
          </p:nvPr>
        </p:nvSpPr>
        <p:spPr/>
        <p:txBody>
          <a:bodyPr/>
          <a:lstStyle/>
          <a:p>
            <a:pPr>
              <a:defRPr/>
            </a:pPr>
            <a:r>
              <a:rPr lang="en-US" dirty="0">
                <a:solidFill>
                  <a:srgbClr val="333399"/>
                </a:solidFill>
              </a:rPr>
              <a:t>October 22, 2015</a:t>
            </a:r>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14</a:t>
            </a:fld>
            <a:endParaRPr lang="en-US">
              <a:solidFill>
                <a:srgbClr val="000000"/>
              </a:solidFill>
            </a:endParaRPr>
          </a:p>
        </p:txBody>
      </p:sp>
    </p:spTree>
    <p:extLst>
      <p:ext uri="{BB962C8B-B14F-4D97-AF65-F5344CB8AC3E}">
        <p14:creationId xmlns:p14="http://schemas.microsoft.com/office/powerpoint/2010/main" val="1940780569"/>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Benefits – Standard vs. Pilot</a:t>
            </a:r>
          </a:p>
        </p:txBody>
      </p:sp>
      <p:sp>
        <p:nvSpPr>
          <p:cNvPr id="3" name="Content Placeholder 2"/>
          <p:cNvSpPr>
            <a:spLocks noGrp="1"/>
          </p:cNvSpPr>
          <p:nvPr>
            <p:ph idx="1"/>
          </p:nvPr>
        </p:nvSpPr>
        <p:spPr>
          <a:xfrm>
            <a:off x="457200" y="1905000"/>
            <a:ext cx="8229600" cy="3962400"/>
          </a:xfrm>
        </p:spPr>
        <p:txBody>
          <a:bodyPr/>
          <a:lstStyle/>
          <a:p>
            <a:pPr lvl="0" eaLnBrk="1" fontAlgn="auto" hangingPunct="1">
              <a:spcBef>
                <a:spcPts val="700"/>
              </a:spcBef>
              <a:spcAft>
                <a:spcPts val="0"/>
              </a:spcAft>
              <a:buClr>
                <a:schemeClr val="accent2"/>
              </a:buClr>
              <a:buSzPct val="70000"/>
              <a:buFont typeface="Wingdings" panose="05000000000000000000" pitchFamily="2" charset="2"/>
              <a:buChar char="q"/>
            </a:pPr>
            <a:r>
              <a:rPr lang="en-US" sz="2200" kern="1200" dirty="0">
                <a:solidFill>
                  <a:prstClr val="black"/>
                </a:solidFill>
              </a:rPr>
              <a:t>Standard DMC services approved through the state plan benefit will be available to all beneficiaries in all counties.</a:t>
            </a:r>
          </a:p>
          <a:p>
            <a:pPr lvl="0" eaLnBrk="1" fontAlgn="auto" hangingPunct="1">
              <a:spcBef>
                <a:spcPts val="700"/>
              </a:spcBef>
              <a:spcAft>
                <a:spcPts val="0"/>
              </a:spcAft>
              <a:buClr>
                <a:schemeClr val="accent2"/>
              </a:buClr>
              <a:buSzPct val="70000"/>
              <a:buFont typeface="Wingdings" panose="05000000000000000000" pitchFamily="2" charset="2"/>
              <a:buChar char="q"/>
            </a:pPr>
            <a:r>
              <a:rPr lang="en-US" sz="2200" kern="1200" dirty="0">
                <a:solidFill>
                  <a:prstClr val="black"/>
                </a:solidFill>
              </a:rPr>
              <a:t>Beneficiaries that reside in a Pilot county receive DMC-ODS benefits in addition to other state plan services.</a:t>
            </a:r>
          </a:p>
          <a:p>
            <a:pPr lvl="0" eaLnBrk="1" fontAlgn="auto" hangingPunct="1">
              <a:spcBef>
                <a:spcPts val="700"/>
              </a:spcBef>
              <a:spcAft>
                <a:spcPts val="0"/>
              </a:spcAft>
              <a:buClr>
                <a:schemeClr val="accent2"/>
              </a:buClr>
              <a:buSzPct val="70000"/>
              <a:buFont typeface="Wingdings" panose="05000000000000000000" pitchFamily="2" charset="2"/>
              <a:buChar char="q"/>
            </a:pPr>
            <a:r>
              <a:rPr lang="en-US" sz="2200" kern="1200" dirty="0">
                <a:solidFill>
                  <a:prstClr val="black"/>
                </a:solidFill>
              </a:rPr>
              <a:t>County eligibility is based on the MEDs file.</a:t>
            </a:r>
          </a:p>
          <a:p>
            <a:pPr lvl="0" eaLnBrk="1" fontAlgn="auto" hangingPunct="1">
              <a:spcBef>
                <a:spcPts val="700"/>
              </a:spcBef>
              <a:spcAft>
                <a:spcPts val="0"/>
              </a:spcAft>
              <a:buClr>
                <a:schemeClr val="accent2"/>
              </a:buClr>
              <a:buSzPct val="70000"/>
              <a:buFont typeface="Wingdings" panose="05000000000000000000" pitchFamily="2" charset="2"/>
              <a:buChar char="q"/>
            </a:pPr>
            <a:r>
              <a:rPr lang="en-US" sz="2200" kern="1200" dirty="0">
                <a:solidFill>
                  <a:prstClr val="black"/>
                </a:solidFill>
              </a:rPr>
              <a:t>In counties that do not opt in, beneficiaries receive only those drug and substance use disorder treatment services outlined in the approved state plan (including EPSDT).</a:t>
            </a:r>
          </a:p>
          <a:p>
            <a:pPr lvl="0" eaLnBrk="1" fontAlgn="auto" hangingPunct="1">
              <a:spcBef>
                <a:spcPts val="700"/>
              </a:spcBef>
              <a:spcAft>
                <a:spcPts val="0"/>
              </a:spcAft>
              <a:buClr>
                <a:schemeClr val="accent2"/>
              </a:buClr>
              <a:buSzPct val="70000"/>
              <a:buFont typeface="Wingdings" panose="05000000000000000000" pitchFamily="2" charset="2"/>
              <a:buChar char="q"/>
            </a:pPr>
            <a:r>
              <a:rPr lang="en-US" sz="2200" kern="1200" dirty="0">
                <a:solidFill>
                  <a:prstClr val="black"/>
                </a:solidFill>
              </a:rPr>
              <a:t>Beneficiaries receiving services in non-opt in counties will not have access to the services outlined in the DMC-ODS.</a:t>
            </a:r>
          </a:p>
          <a:p>
            <a:pPr marL="0" indent="0">
              <a:buNone/>
            </a:pPr>
            <a:endParaRPr lang="en-US" sz="2800" dirty="0"/>
          </a:p>
        </p:txBody>
      </p:sp>
      <p:sp>
        <p:nvSpPr>
          <p:cNvPr id="4" name="Footer Placeholder 3"/>
          <p:cNvSpPr>
            <a:spLocks noGrp="1"/>
          </p:cNvSpPr>
          <p:nvPr>
            <p:ph type="ftr" sz="quarter" idx="11"/>
          </p:nvPr>
        </p:nvSpPr>
        <p:spPr/>
        <p:txBody>
          <a:bodyPr/>
          <a:lstStyle/>
          <a:p>
            <a:pPr>
              <a:defRPr/>
            </a:pPr>
            <a:r>
              <a:rPr lang="en-US" dirty="0">
                <a:solidFill>
                  <a:srgbClr val="333399"/>
                </a:solidFill>
              </a:rPr>
              <a:t>October 22, 2015</a:t>
            </a:r>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15</a:t>
            </a:fld>
            <a:endParaRPr lang="en-US">
              <a:solidFill>
                <a:srgbClr val="000000"/>
              </a:solidFill>
            </a:endParaRPr>
          </a:p>
        </p:txBody>
      </p:sp>
    </p:spTree>
    <p:extLst>
      <p:ext uri="{BB962C8B-B14F-4D97-AF65-F5344CB8AC3E}">
        <p14:creationId xmlns:p14="http://schemas.microsoft.com/office/powerpoint/2010/main" val="1374538471"/>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Standard Benefits</a:t>
            </a:r>
          </a:p>
        </p:txBody>
      </p:sp>
      <p:sp>
        <p:nvSpPr>
          <p:cNvPr id="3" name="Content Placeholder 2"/>
          <p:cNvSpPr>
            <a:spLocks noGrp="1"/>
          </p:cNvSpPr>
          <p:nvPr>
            <p:ph idx="1"/>
          </p:nvPr>
        </p:nvSpPr>
        <p:spPr>
          <a:xfrm>
            <a:off x="457200" y="1905000"/>
            <a:ext cx="8229600" cy="4191000"/>
          </a:xfrm>
        </p:spPr>
        <p:txBody>
          <a:bodyPr/>
          <a:lstStyle/>
          <a:p>
            <a:pPr lvl="0" eaLnBrk="1" fontAlgn="auto" hangingPunct="1">
              <a:spcBef>
                <a:spcPts val="700"/>
              </a:spcBef>
              <a:spcAft>
                <a:spcPts val="0"/>
              </a:spcAft>
              <a:buClr>
                <a:schemeClr val="accent2"/>
              </a:buClr>
              <a:buSzPct val="70000"/>
              <a:buFont typeface="Wingdings" panose="05000000000000000000" pitchFamily="2" charset="2"/>
              <a:buChar char="q"/>
            </a:pPr>
            <a:r>
              <a:rPr lang="en-US" sz="2000" kern="1200" dirty="0">
                <a:solidFill>
                  <a:prstClr val="black"/>
                </a:solidFill>
              </a:rPr>
              <a:t>Existing Statewide </a:t>
            </a:r>
            <a:r>
              <a:rPr lang="en-US" sz="2000" kern="1200" dirty="0" err="1">
                <a:solidFill>
                  <a:prstClr val="black"/>
                </a:solidFill>
              </a:rPr>
              <a:t>Medi</a:t>
            </a:r>
            <a:r>
              <a:rPr lang="en-US" sz="2000" kern="1200" dirty="0">
                <a:solidFill>
                  <a:prstClr val="black"/>
                </a:solidFill>
              </a:rPr>
              <a:t>-Cal SUD Treatment Services Include: </a:t>
            </a:r>
          </a:p>
          <a:p>
            <a:pPr marL="708660" lvl="1" indent="-342900" eaLnBrk="1" fontAlgn="auto" hangingPunct="1">
              <a:spcBef>
                <a:spcPts val="550"/>
              </a:spcBef>
              <a:spcAft>
                <a:spcPts val="0"/>
              </a:spcAft>
              <a:buClr>
                <a:schemeClr val="accent2"/>
              </a:buClr>
              <a:buSzPct val="70000"/>
              <a:buFont typeface="Wingdings" panose="05000000000000000000" pitchFamily="2" charset="2"/>
              <a:buChar char="v"/>
            </a:pPr>
            <a:r>
              <a:rPr lang="en-US" sz="2000" b="1" kern="1200" dirty="0">
                <a:solidFill>
                  <a:prstClr val="black"/>
                </a:solidFill>
                <a:ea typeface="+mn-ea"/>
                <a:cs typeface="+mn-cs"/>
              </a:rPr>
              <a:t>Outpatient Drug Free Treatment</a:t>
            </a:r>
          </a:p>
          <a:p>
            <a:pPr marL="708660" lvl="1" indent="-342900" eaLnBrk="1" fontAlgn="auto" hangingPunct="1">
              <a:spcBef>
                <a:spcPts val="550"/>
              </a:spcBef>
              <a:spcAft>
                <a:spcPts val="0"/>
              </a:spcAft>
              <a:buClr>
                <a:schemeClr val="accent2"/>
              </a:buClr>
              <a:buSzPct val="70000"/>
              <a:buFont typeface="Wingdings" panose="05000000000000000000" pitchFamily="2" charset="2"/>
              <a:buChar char="v"/>
            </a:pPr>
            <a:r>
              <a:rPr lang="en-US" sz="2000" b="1" kern="1200" dirty="0">
                <a:solidFill>
                  <a:prstClr val="black"/>
                </a:solidFill>
                <a:ea typeface="+mn-ea"/>
                <a:cs typeface="+mn-cs"/>
              </a:rPr>
              <a:t>Intensive Outpatient Treatment</a:t>
            </a:r>
          </a:p>
          <a:p>
            <a:pPr marL="708660" lvl="1" indent="-342900" eaLnBrk="1" fontAlgn="auto" hangingPunct="1">
              <a:spcBef>
                <a:spcPts val="550"/>
              </a:spcBef>
              <a:spcAft>
                <a:spcPts val="0"/>
              </a:spcAft>
              <a:buClr>
                <a:schemeClr val="accent2"/>
              </a:buClr>
              <a:buSzPct val="70000"/>
              <a:buFont typeface="Wingdings" panose="05000000000000000000" pitchFamily="2" charset="2"/>
              <a:buChar char="v"/>
            </a:pPr>
            <a:r>
              <a:rPr lang="en-US" sz="2000" b="1" kern="1200" dirty="0">
                <a:solidFill>
                  <a:prstClr val="black"/>
                </a:solidFill>
                <a:ea typeface="+mn-ea"/>
                <a:cs typeface="+mn-cs"/>
              </a:rPr>
              <a:t>Naltrexone Treatment </a:t>
            </a:r>
            <a:r>
              <a:rPr lang="en-US" sz="2000" kern="1200" dirty="0">
                <a:solidFill>
                  <a:prstClr val="black"/>
                </a:solidFill>
                <a:ea typeface="+mn-ea"/>
                <a:cs typeface="+mn-cs"/>
              </a:rPr>
              <a:t>(with TAR)</a:t>
            </a:r>
          </a:p>
          <a:p>
            <a:pPr marL="708660" lvl="1" indent="-342900" eaLnBrk="1" fontAlgn="auto" hangingPunct="1">
              <a:spcBef>
                <a:spcPts val="550"/>
              </a:spcBef>
              <a:spcAft>
                <a:spcPts val="0"/>
              </a:spcAft>
              <a:buClr>
                <a:schemeClr val="accent2"/>
              </a:buClr>
              <a:buSzPct val="70000"/>
              <a:buFont typeface="Wingdings" panose="05000000000000000000" pitchFamily="2" charset="2"/>
              <a:buChar char="v"/>
            </a:pPr>
            <a:r>
              <a:rPr lang="en-US" sz="2000" b="1" kern="1200" dirty="0">
                <a:solidFill>
                  <a:prstClr val="black"/>
                </a:solidFill>
                <a:ea typeface="+mn-ea"/>
                <a:cs typeface="+mn-cs"/>
              </a:rPr>
              <a:t>Narcotic Treatment Program</a:t>
            </a:r>
          </a:p>
          <a:p>
            <a:pPr marL="708660" lvl="1" indent="-342900" eaLnBrk="1" fontAlgn="auto" hangingPunct="1">
              <a:spcBef>
                <a:spcPts val="550"/>
              </a:spcBef>
              <a:spcAft>
                <a:spcPts val="0"/>
              </a:spcAft>
              <a:buClr>
                <a:schemeClr val="accent2"/>
              </a:buClr>
              <a:buSzPct val="70000"/>
              <a:buFont typeface="Wingdings" panose="05000000000000000000" pitchFamily="2" charset="2"/>
              <a:buChar char="v"/>
            </a:pPr>
            <a:r>
              <a:rPr lang="en-US" sz="2000" b="1" kern="1200" dirty="0">
                <a:solidFill>
                  <a:prstClr val="black"/>
                </a:solidFill>
                <a:ea typeface="+mn-ea"/>
                <a:cs typeface="+mn-cs"/>
              </a:rPr>
              <a:t>Perinatal Residential SUD Services </a:t>
            </a:r>
            <a:r>
              <a:rPr lang="en-US" sz="2000" kern="1200" dirty="0">
                <a:solidFill>
                  <a:prstClr val="black"/>
                </a:solidFill>
                <a:ea typeface="+mn-ea"/>
                <a:cs typeface="+mn-cs"/>
              </a:rPr>
              <a:t>(limited by IMD exclusion)</a:t>
            </a:r>
          </a:p>
          <a:p>
            <a:pPr marL="708660" lvl="1" indent="-342900" eaLnBrk="1" fontAlgn="auto" hangingPunct="1">
              <a:spcBef>
                <a:spcPts val="550"/>
              </a:spcBef>
              <a:spcAft>
                <a:spcPts val="0"/>
              </a:spcAft>
              <a:buClr>
                <a:schemeClr val="accent2"/>
              </a:buClr>
              <a:buSzPct val="70000"/>
              <a:buFont typeface="Wingdings" panose="05000000000000000000" pitchFamily="2" charset="2"/>
              <a:buChar char="v"/>
            </a:pPr>
            <a:r>
              <a:rPr lang="en-US" sz="2000" b="1" kern="1200" dirty="0">
                <a:solidFill>
                  <a:prstClr val="black"/>
                </a:solidFill>
                <a:ea typeface="+mn-ea"/>
                <a:cs typeface="+mn-cs"/>
              </a:rPr>
              <a:t>Detoxification in a Hospital </a:t>
            </a:r>
            <a:r>
              <a:rPr lang="en-US" sz="2000" kern="1200" dirty="0">
                <a:solidFill>
                  <a:prstClr val="black"/>
                </a:solidFill>
                <a:ea typeface="+mn-ea"/>
                <a:cs typeface="+mn-cs"/>
              </a:rPr>
              <a:t>(with TAR)</a:t>
            </a:r>
          </a:p>
          <a:p>
            <a:pPr lvl="0" eaLnBrk="1" fontAlgn="auto" hangingPunct="1">
              <a:spcBef>
                <a:spcPts val="700"/>
              </a:spcBef>
              <a:spcAft>
                <a:spcPts val="0"/>
              </a:spcAft>
              <a:buClr>
                <a:schemeClr val="accent2"/>
              </a:buClr>
              <a:buSzPct val="70000"/>
              <a:buFont typeface="Wingdings" panose="05000000000000000000" pitchFamily="2" charset="2"/>
              <a:buChar char="q"/>
            </a:pPr>
            <a:r>
              <a:rPr lang="en-US" sz="2000" kern="1200" dirty="0">
                <a:solidFill>
                  <a:prstClr val="black"/>
                </a:solidFill>
              </a:rPr>
              <a:t>These benefits will remain available to all </a:t>
            </a:r>
            <a:r>
              <a:rPr lang="en-US" sz="2000" kern="1200" dirty="0" err="1">
                <a:solidFill>
                  <a:prstClr val="black"/>
                </a:solidFill>
              </a:rPr>
              <a:t>Medi</a:t>
            </a:r>
            <a:r>
              <a:rPr lang="en-US" sz="2000" kern="1200" dirty="0">
                <a:solidFill>
                  <a:prstClr val="black"/>
                </a:solidFill>
              </a:rPr>
              <a:t>-Cal beneficiaries, including those in non-pilot counties</a:t>
            </a:r>
          </a:p>
          <a:p>
            <a:pPr marL="240030" indent="-274320" eaLnBrk="1" fontAlgn="auto" hangingPunct="1">
              <a:spcBef>
                <a:spcPts val="550"/>
              </a:spcBef>
              <a:spcAft>
                <a:spcPts val="0"/>
              </a:spcAft>
              <a:buClr>
                <a:srgbClr val="00188E"/>
              </a:buClr>
              <a:buSzPct val="70000"/>
              <a:buFont typeface="Wingdings 2"/>
              <a:buChar char=""/>
            </a:pPr>
            <a:endParaRPr lang="en-US" sz="3000" kern="1200" dirty="0">
              <a:solidFill>
                <a:prstClr val="black"/>
              </a:solidFill>
              <a:latin typeface="Franklin Gothic Book"/>
              <a:ea typeface="+mn-ea"/>
              <a:cs typeface="+mn-cs"/>
            </a:endParaRPr>
          </a:p>
          <a:p>
            <a:endParaRPr lang="en-US" sz="2800" dirty="0"/>
          </a:p>
        </p:txBody>
      </p:sp>
      <p:sp>
        <p:nvSpPr>
          <p:cNvPr id="4" name="Footer Placeholder 3"/>
          <p:cNvSpPr>
            <a:spLocks noGrp="1"/>
          </p:cNvSpPr>
          <p:nvPr>
            <p:ph type="ftr" sz="quarter" idx="11"/>
          </p:nvPr>
        </p:nvSpPr>
        <p:spPr/>
        <p:txBody>
          <a:bodyPr/>
          <a:lstStyle/>
          <a:p>
            <a:pPr>
              <a:defRPr/>
            </a:pPr>
            <a:r>
              <a:rPr lang="en-US" dirty="0">
                <a:solidFill>
                  <a:srgbClr val="333399"/>
                </a:solidFill>
              </a:rPr>
              <a:t>October 22, 2015</a:t>
            </a:r>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16</a:t>
            </a:fld>
            <a:endParaRPr lang="en-US">
              <a:solidFill>
                <a:srgbClr val="000000"/>
              </a:solidFill>
            </a:endParaRPr>
          </a:p>
        </p:txBody>
      </p:sp>
    </p:spTree>
    <p:extLst>
      <p:ext uri="{BB962C8B-B14F-4D97-AF65-F5344CB8AC3E}">
        <p14:creationId xmlns:p14="http://schemas.microsoft.com/office/powerpoint/2010/main" val="3003185449"/>
      </p:ext>
    </p:extLst>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Pilot Benefits</a:t>
            </a:r>
          </a:p>
        </p:txBody>
      </p:sp>
      <p:sp>
        <p:nvSpPr>
          <p:cNvPr id="3" name="Content Placeholder 2"/>
          <p:cNvSpPr>
            <a:spLocks noGrp="1"/>
          </p:cNvSpPr>
          <p:nvPr>
            <p:ph idx="1"/>
          </p:nvPr>
        </p:nvSpPr>
        <p:spPr>
          <a:xfrm>
            <a:off x="457200" y="1752600"/>
            <a:ext cx="8229600" cy="4419600"/>
          </a:xfrm>
        </p:spPr>
        <p:txBody>
          <a:bodyPr/>
          <a:lstStyle/>
          <a:p>
            <a:pPr lvl="0" eaLnBrk="1" fontAlgn="auto" hangingPunct="1">
              <a:spcBef>
                <a:spcPts val="700"/>
              </a:spcBef>
              <a:spcAft>
                <a:spcPts val="0"/>
              </a:spcAft>
              <a:buClr>
                <a:schemeClr val="accent2"/>
              </a:buClr>
              <a:buSzPct val="70000"/>
              <a:buFont typeface="Wingdings" panose="05000000000000000000" pitchFamily="2" charset="2"/>
              <a:buChar char="q"/>
            </a:pPr>
            <a:r>
              <a:rPr lang="en-US" sz="2000" kern="1200" dirty="0">
                <a:solidFill>
                  <a:prstClr val="black"/>
                </a:solidFill>
              </a:rPr>
              <a:t>DMC-ODS Pilot Counties are required to provide:</a:t>
            </a:r>
          </a:p>
          <a:p>
            <a:pPr marL="708660" lvl="1" indent="-342900" eaLnBrk="1" fontAlgn="auto" hangingPunct="1">
              <a:spcBef>
                <a:spcPts val="550"/>
              </a:spcBef>
              <a:spcAft>
                <a:spcPts val="0"/>
              </a:spcAft>
              <a:buClr>
                <a:schemeClr val="accent2"/>
              </a:buClr>
              <a:buSzPct val="70000"/>
              <a:buFont typeface="Wingdings" panose="05000000000000000000" pitchFamily="2" charset="2"/>
              <a:buChar char="v"/>
            </a:pPr>
            <a:r>
              <a:rPr lang="en-US" sz="1800" b="1" kern="1200" dirty="0">
                <a:solidFill>
                  <a:prstClr val="black"/>
                </a:solidFill>
                <a:ea typeface="+mn-ea"/>
                <a:cs typeface="+mn-cs"/>
              </a:rPr>
              <a:t>Early Intervention </a:t>
            </a:r>
            <a:r>
              <a:rPr lang="en-US" sz="1800" kern="1200" dirty="0">
                <a:solidFill>
                  <a:prstClr val="black"/>
                </a:solidFill>
                <a:ea typeface="+mn-ea"/>
                <a:cs typeface="+mn-cs"/>
              </a:rPr>
              <a:t>(coordination with FFS / MCPs)</a:t>
            </a:r>
          </a:p>
          <a:p>
            <a:pPr marL="708660" lvl="1" indent="-342900" eaLnBrk="1" fontAlgn="auto" hangingPunct="1">
              <a:spcBef>
                <a:spcPts val="550"/>
              </a:spcBef>
              <a:spcAft>
                <a:spcPts val="0"/>
              </a:spcAft>
              <a:buClr>
                <a:schemeClr val="accent2"/>
              </a:buClr>
              <a:buSzPct val="70000"/>
              <a:buFont typeface="Wingdings" panose="05000000000000000000" pitchFamily="2" charset="2"/>
              <a:buChar char="v"/>
            </a:pPr>
            <a:r>
              <a:rPr lang="en-US" sz="1800" b="1" kern="1200" dirty="0">
                <a:solidFill>
                  <a:prstClr val="black"/>
                </a:solidFill>
                <a:ea typeface="+mn-ea"/>
                <a:cs typeface="+mn-cs"/>
              </a:rPr>
              <a:t>Outpatient Services </a:t>
            </a:r>
            <a:r>
              <a:rPr lang="en-US" sz="1800" kern="1200" dirty="0">
                <a:solidFill>
                  <a:prstClr val="black"/>
                </a:solidFill>
                <a:ea typeface="+mn-ea"/>
                <a:cs typeface="+mn-cs"/>
              </a:rPr>
              <a:t>(includes IOT and naltrexone)</a:t>
            </a:r>
          </a:p>
          <a:p>
            <a:pPr marL="708660" lvl="1" indent="-342900" eaLnBrk="1" fontAlgn="auto" hangingPunct="1">
              <a:spcBef>
                <a:spcPts val="550"/>
              </a:spcBef>
              <a:spcAft>
                <a:spcPts val="0"/>
              </a:spcAft>
              <a:buClr>
                <a:schemeClr val="accent2"/>
              </a:buClr>
              <a:buSzPct val="70000"/>
              <a:buFont typeface="Wingdings" panose="05000000000000000000" pitchFamily="2" charset="2"/>
              <a:buChar char="v"/>
            </a:pPr>
            <a:r>
              <a:rPr lang="en-US" sz="1800" b="1" kern="1200" dirty="0">
                <a:solidFill>
                  <a:prstClr val="black"/>
                </a:solidFill>
                <a:ea typeface="+mn-ea"/>
                <a:cs typeface="+mn-cs"/>
              </a:rPr>
              <a:t>Residential</a:t>
            </a:r>
            <a:r>
              <a:rPr lang="en-US" sz="1800" kern="1200" dirty="0">
                <a:solidFill>
                  <a:prstClr val="black"/>
                </a:solidFill>
                <a:ea typeface="+mn-ea"/>
                <a:cs typeface="+mn-cs"/>
              </a:rPr>
              <a:t> (not limited to perinatal or restricted by IMD exclusion)</a:t>
            </a:r>
          </a:p>
          <a:p>
            <a:pPr marL="708660" lvl="1" indent="-342900" eaLnBrk="1" fontAlgn="auto" hangingPunct="1">
              <a:spcBef>
                <a:spcPts val="550"/>
              </a:spcBef>
              <a:spcAft>
                <a:spcPts val="0"/>
              </a:spcAft>
              <a:buClr>
                <a:schemeClr val="accent2"/>
              </a:buClr>
              <a:buSzPct val="70000"/>
              <a:buFont typeface="Wingdings" panose="05000000000000000000" pitchFamily="2" charset="2"/>
              <a:buChar char="v"/>
            </a:pPr>
            <a:r>
              <a:rPr lang="en-US" sz="1800" b="1" kern="1200" dirty="0">
                <a:solidFill>
                  <a:prstClr val="black"/>
                </a:solidFill>
                <a:ea typeface="+mn-ea"/>
                <a:cs typeface="+mn-cs"/>
              </a:rPr>
              <a:t>Narcotic Treatment Program</a:t>
            </a:r>
          </a:p>
          <a:p>
            <a:pPr marL="708660" lvl="1" indent="-342900" eaLnBrk="1" fontAlgn="auto" hangingPunct="1">
              <a:spcBef>
                <a:spcPts val="550"/>
              </a:spcBef>
              <a:spcAft>
                <a:spcPts val="0"/>
              </a:spcAft>
              <a:buClr>
                <a:schemeClr val="accent2"/>
              </a:buClr>
              <a:buSzPct val="70000"/>
              <a:buFont typeface="Wingdings" panose="05000000000000000000" pitchFamily="2" charset="2"/>
              <a:buChar char="v"/>
            </a:pPr>
            <a:r>
              <a:rPr lang="en-US" sz="1800" b="1" kern="1200" dirty="0">
                <a:solidFill>
                  <a:prstClr val="black"/>
                </a:solidFill>
                <a:ea typeface="+mn-ea"/>
                <a:cs typeface="+mn-cs"/>
              </a:rPr>
              <a:t>Withdrawal Management </a:t>
            </a:r>
            <a:r>
              <a:rPr lang="en-US" sz="1800" kern="1200" dirty="0">
                <a:solidFill>
                  <a:prstClr val="black"/>
                </a:solidFill>
                <a:ea typeface="+mn-ea"/>
                <a:cs typeface="+mn-cs"/>
              </a:rPr>
              <a:t>(at least one level)</a:t>
            </a:r>
          </a:p>
          <a:p>
            <a:pPr marL="708660" lvl="1" indent="-342900" eaLnBrk="1" fontAlgn="auto" hangingPunct="1">
              <a:spcBef>
                <a:spcPts val="550"/>
              </a:spcBef>
              <a:spcAft>
                <a:spcPts val="0"/>
              </a:spcAft>
              <a:buClr>
                <a:schemeClr val="accent2"/>
              </a:buClr>
              <a:buSzPct val="70000"/>
              <a:buFont typeface="Wingdings" panose="05000000000000000000" pitchFamily="2" charset="2"/>
              <a:buChar char="v"/>
            </a:pPr>
            <a:r>
              <a:rPr lang="en-US" sz="1800" b="1" kern="1200" dirty="0">
                <a:solidFill>
                  <a:prstClr val="black"/>
                </a:solidFill>
                <a:ea typeface="+mn-ea"/>
                <a:cs typeface="+mn-cs"/>
              </a:rPr>
              <a:t>Recovery Services</a:t>
            </a:r>
          </a:p>
          <a:p>
            <a:pPr marL="708660" lvl="1" indent="-342900" eaLnBrk="1" fontAlgn="auto" hangingPunct="1">
              <a:spcBef>
                <a:spcPts val="550"/>
              </a:spcBef>
              <a:spcAft>
                <a:spcPts val="0"/>
              </a:spcAft>
              <a:buClr>
                <a:schemeClr val="accent2"/>
              </a:buClr>
              <a:buSzPct val="70000"/>
              <a:buFont typeface="Wingdings" panose="05000000000000000000" pitchFamily="2" charset="2"/>
              <a:buChar char="v"/>
            </a:pPr>
            <a:r>
              <a:rPr lang="en-US" sz="1800" b="1" kern="1200" dirty="0">
                <a:solidFill>
                  <a:prstClr val="black"/>
                </a:solidFill>
                <a:ea typeface="+mn-ea"/>
                <a:cs typeface="+mn-cs"/>
              </a:rPr>
              <a:t>Case Management</a:t>
            </a:r>
          </a:p>
          <a:p>
            <a:pPr marL="708660" lvl="1" indent="-342900" eaLnBrk="1" fontAlgn="auto" hangingPunct="1">
              <a:spcBef>
                <a:spcPts val="550"/>
              </a:spcBef>
              <a:spcAft>
                <a:spcPts val="0"/>
              </a:spcAft>
              <a:buClr>
                <a:schemeClr val="accent2"/>
              </a:buClr>
              <a:buSzPct val="70000"/>
              <a:buFont typeface="Wingdings" panose="05000000000000000000" pitchFamily="2" charset="2"/>
              <a:buChar char="v"/>
            </a:pPr>
            <a:r>
              <a:rPr lang="en-US" sz="1800" b="1" kern="1200" dirty="0">
                <a:solidFill>
                  <a:prstClr val="black"/>
                </a:solidFill>
                <a:ea typeface="+mn-ea"/>
                <a:cs typeface="+mn-cs"/>
              </a:rPr>
              <a:t>Physician Consultation</a:t>
            </a:r>
            <a:endParaRPr lang="en-US" sz="2000" b="1" kern="1200" dirty="0">
              <a:solidFill>
                <a:prstClr val="black"/>
              </a:solidFill>
              <a:ea typeface="+mn-ea"/>
              <a:cs typeface="+mn-cs"/>
            </a:endParaRPr>
          </a:p>
          <a:p>
            <a:pPr lvl="0" eaLnBrk="1" fontAlgn="auto" hangingPunct="1">
              <a:spcBef>
                <a:spcPts val="700"/>
              </a:spcBef>
              <a:spcAft>
                <a:spcPts val="0"/>
              </a:spcAft>
              <a:buClr>
                <a:schemeClr val="accent2"/>
              </a:buClr>
              <a:buSzPct val="70000"/>
              <a:buFont typeface="Wingdings" panose="05000000000000000000" pitchFamily="2" charset="2"/>
              <a:buChar char="q"/>
            </a:pPr>
            <a:r>
              <a:rPr lang="en-US" sz="2000" kern="1200" dirty="0">
                <a:solidFill>
                  <a:prstClr val="black"/>
                </a:solidFill>
              </a:rPr>
              <a:t>The following levels of service are optional for pilot counties:</a:t>
            </a:r>
          </a:p>
          <a:p>
            <a:pPr marL="708660" lvl="1" indent="-342900" eaLnBrk="1" fontAlgn="auto" hangingPunct="1">
              <a:spcBef>
                <a:spcPts val="550"/>
              </a:spcBef>
              <a:spcAft>
                <a:spcPts val="0"/>
              </a:spcAft>
              <a:buClr>
                <a:schemeClr val="accent2"/>
              </a:buClr>
              <a:buSzPct val="70000"/>
              <a:buFont typeface="Wingdings" panose="05000000000000000000" pitchFamily="2" charset="2"/>
              <a:buChar char="v"/>
            </a:pPr>
            <a:r>
              <a:rPr lang="en-US" sz="1800" b="1" kern="1200" dirty="0">
                <a:solidFill>
                  <a:prstClr val="black"/>
                </a:solidFill>
                <a:ea typeface="+mn-ea"/>
                <a:cs typeface="+mn-cs"/>
              </a:rPr>
              <a:t>Partial Hospitalization </a:t>
            </a:r>
            <a:r>
              <a:rPr lang="en-US" sz="1800" kern="1200" dirty="0">
                <a:solidFill>
                  <a:prstClr val="black"/>
                </a:solidFill>
                <a:ea typeface="+mn-ea"/>
                <a:cs typeface="+mn-cs"/>
              </a:rPr>
              <a:t>(optional)</a:t>
            </a:r>
          </a:p>
          <a:p>
            <a:pPr marL="708660" lvl="1" indent="-342900" eaLnBrk="1" fontAlgn="auto" hangingPunct="1">
              <a:spcBef>
                <a:spcPts val="550"/>
              </a:spcBef>
              <a:spcAft>
                <a:spcPts val="0"/>
              </a:spcAft>
              <a:buClr>
                <a:schemeClr val="accent2"/>
              </a:buClr>
              <a:buSzPct val="70000"/>
              <a:buFont typeface="Wingdings" panose="05000000000000000000" pitchFamily="2" charset="2"/>
              <a:buChar char="v"/>
            </a:pPr>
            <a:r>
              <a:rPr lang="en-US" sz="1800" b="1" kern="1200" dirty="0">
                <a:solidFill>
                  <a:prstClr val="black"/>
                </a:solidFill>
                <a:ea typeface="+mn-ea"/>
                <a:cs typeface="+mn-cs"/>
              </a:rPr>
              <a:t>Additional Medication Assisted Treatment </a:t>
            </a:r>
            <a:r>
              <a:rPr lang="en-US" sz="1800" kern="1200" dirty="0">
                <a:solidFill>
                  <a:prstClr val="black"/>
                </a:solidFill>
                <a:ea typeface="+mn-ea"/>
                <a:cs typeface="+mn-cs"/>
              </a:rPr>
              <a:t>(optional)</a:t>
            </a:r>
          </a:p>
          <a:p>
            <a:pPr marL="0" indent="0" eaLnBrk="1" fontAlgn="auto" hangingPunct="1">
              <a:spcBef>
                <a:spcPts val="550"/>
              </a:spcBef>
              <a:spcAft>
                <a:spcPts val="0"/>
              </a:spcAft>
              <a:buClr>
                <a:srgbClr val="00188E"/>
              </a:buClr>
              <a:buSzPct val="70000"/>
              <a:buNone/>
            </a:pPr>
            <a:endParaRPr lang="en-US" sz="3000" kern="1200" dirty="0">
              <a:solidFill>
                <a:prstClr val="black"/>
              </a:solidFill>
              <a:latin typeface="Franklin Gothic Book"/>
              <a:ea typeface="+mn-ea"/>
              <a:cs typeface="+mn-cs"/>
            </a:endParaRPr>
          </a:p>
          <a:p>
            <a:endParaRPr lang="en-US" sz="2800" dirty="0"/>
          </a:p>
        </p:txBody>
      </p:sp>
      <p:sp>
        <p:nvSpPr>
          <p:cNvPr id="4" name="Footer Placeholder 3"/>
          <p:cNvSpPr>
            <a:spLocks noGrp="1"/>
          </p:cNvSpPr>
          <p:nvPr>
            <p:ph type="ftr" sz="quarter" idx="11"/>
          </p:nvPr>
        </p:nvSpPr>
        <p:spPr/>
        <p:txBody>
          <a:bodyPr/>
          <a:lstStyle/>
          <a:p>
            <a:pPr>
              <a:defRPr/>
            </a:pPr>
            <a:r>
              <a:rPr lang="en-US" dirty="0">
                <a:solidFill>
                  <a:srgbClr val="333399"/>
                </a:solidFill>
              </a:rPr>
              <a:t>October 22, 2015</a:t>
            </a:r>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17</a:t>
            </a:fld>
            <a:endParaRPr lang="en-US" dirty="0">
              <a:solidFill>
                <a:srgbClr val="000000"/>
              </a:solidFill>
            </a:endParaRPr>
          </a:p>
        </p:txBody>
      </p:sp>
    </p:spTree>
    <p:extLst>
      <p:ext uri="{BB962C8B-B14F-4D97-AF65-F5344CB8AC3E}">
        <p14:creationId xmlns:p14="http://schemas.microsoft.com/office/powerpoint/2010/main" val="1976488875"/>
      </p:ext>
    </p:extLst>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New Benefits</a:t>
            </a:r>
          </a:p>
        </p:txBody>
      </p:sp>
      <p:sp>
        <p:nvSpPr>
          <p:cNvPr id="3" name="Content Placeholder 2"/>
          <p:cNvSpPr>
            <a:spLocks noGrp="1"/>
          </p:cNvSpPr>
          <p:nvPr>
            <p:ph idx="1"/>
          </p:nvPr>
        </p:nvSpPr>
        <p:spPr>
          <a:xfrm>
            <a:off x="457200" y="1828800"/>
            <a:ext cx="8229600" cy="4297363"/>
          </a:xfrm>
        </p:spPr>
        <p:txBody>
          <a:bodyPr/>
          <a:lstStyle/>
          <a:p>
            <a:pPr lvl="0" eaLnBrk="1" fontAlgn="auto" hangingPunct="1">
              <a:spcBef>
                <a:spcPts val="700"/>
              </a:spcBef>
              <a:spcAft>
                <a:spcPts val="0"/>
              </a:spcAft>
              <a:buClr>
                <a:schemeClr val="accent2"/>
              </a:buClr>
              <a:buSzPct val="70000"/>
              <a:buFont typeface="Wingdings" panose="05000000000000000000" pitchFamily="2" charset="2"/>
              <a:buChar char="q"/>
            </a:pPr>
            <a:r>
              <a:rPr lang="en-US" sz="1800" b="1" kern="1200" dirty="0">
                <a:solidFill>
                  <a:prstClr val="black"/>
                </a:solidFill>
              </a:rPr>
              <a:t>Recovery Services</a:t>
            </a:r>
          </a:p>
          <a:p>
            <a:pPr marL="651510" lvl="1" eaLnBrk="1" fontAlgn="auto" hangingPunct="1">
              <a:spcBef>
                <a:spcPts val="550"/>
              </a:spcBef>
              <a:spcAft>
                <a:spcPts val="0"/>
              </a:spcAft>
              <a:buClr>
                <a:schemeClr val="accent2"/>
              </a:buClr>
              <a:buSzPct val="70000"/>
              <a:buFont typeface="Wingdings" panose="05000000000000000000" pitchFamily="2" charset="2"/>
              <a:buChar char="v"/>
            </a:pPr>
            <a:r>
              <a:rPr lang="en-US" sz="1600" kern="1200" dirty="0">
                <a:solidFill>
                  <a:prstClr val="black"/>
                </a:solidFill>
                <a:ea typeface="+mn-ea"/>
                <a:cs typeface="+mn-cs"/>
              </a:rPr>
              <a:t>Focus on building beneficiary’s self-management skills and linking to community resources.</a:t>
            </a:r>
          </a:p>
          <a:p>
            <a:pPr marL="651510" lvl="1" eaLnBrk="1" fontAlgn="auto" hangingPunct="1">
              <a:spcBef>
                <a:spcPts val="550"/>
              </a:spcBef>
              <a:spcAft>
                <a:spcPts val="0"/>
              </a:spcAft>
              <a:buClr>
                <a:schemeClr val="accent2"/>
              </a:buClr>
              <a:buSzPct val="70000"/>
              <a:buFont typeface="Wingdings" panose="05000000000000000000" pitchFamily="2" charset="2"/>
              <a:buChar char="v"/>
            </a:pPr>
            <a:r>
              <a:rPr lang="en-US" sz="1600" kern="1200" dirty="0">
                <a:solidFill>
                  <a:prstClr val="black"/>
                </a:solidFill>
                <a:ea typeface="+mn-ea"/>
                <a:cs typeface="+mn-cs"/>
              </a:rPr>
              <a:t>May be accessed after completing course of treatment (if triggered, relapsed, or to prevent relapse)</a:t>
            </a:r>
          </a:p>
          <a:p>
            <a:pPr lvl="0" eaLnBrk="1" fontAlgn="auto" hangingPunct="1">
              <a:spcBef>
                <a:spcPts val="700"/>
              </a:spcBef>
              <a:spcAft>
                <a:spcPts val="0"/>
              </a:spcAft>
              <a:buClr>
                <a:schemeClr val="accent2"/>
              </a:buClr>
              <a:buSzPct val="70000"/>
              <a:buFont typeface="Wingdings" panose="05000000000000000000" pitchFamily="2" charset="2"/>
              <a:buChar char="q"/>
            </a:pPr>
            <a:r>
              <a:rPr lang="en-US" sz="1800" b="1" kern="1200" dirty="0">
                <a:solidFill>
                  <a:prstClr val="black"/>
                </a:solidFill>
              </a:rPr>
              <a:t>Case Management</a:t>
            </a:r>
          </a:p>
          <a:p>
            <a:pPr marL="651510" lvl="1" eaLnBrk="1" fontAlgn="auto" hangingPunct="1">
              <a:spcBef>
                <a:spcPts val="550"/>
              </a:spcBef>
              <a:spcAft>
                <a:spcPts val="0"/>
              </a:spcAft>
              <a:buClr>
                <a:schemeClr val="accent2"/>
              </a:buClr>
              <a:buSzPct val="70000"/>
              <a:buFont typeface="Wingdings" panose="05000000000000000000" pitchFamily="2" charset="2"/>
              <a:buChar char="v"/>
            </a:pPr>
            <a:r>
              <a:rPr lang="en-US" sz="1600" kern="1200" dirty="0">
                <a:solidFill>
                  <a:prstClr val="black"/>
                </a:solidFill>
                <a:ea typeface="+mn-ea"/>
                <a:cs typeface="+mn-cs"/>
              </a:rPr>
              <a:t>To assist a beneficiary to access necessary medical, educational, social, prevocational, vocational, rehabilitative, or other community services.</a:t>
            </a:r>
          </a:p>
          <a:p>
            <a:pPr lvl="0" eaLnBrk="1" fontAlgn="auto" hangingPunct="1">
              <a:spcBef>
                <a:spcPts val="700"/>
              </a:spcBef>
              <a:spcAft>
                <a:spcPts val="0"/>
              </a:spcAft>
              <a:buClr>
                <a:schemeClr val="accent2"/>
              </a:buClr>
              <a:buSzPct val="70000"/>
              <a:buFont typeface="Wingdings" panose="05000000000000000000" pitchFamily="2" charset="2"/>
              <a:buChar char="q"/>
            </a:pPr>
            <a:r>
              <a:rPr lang="en-US" sz="1800" b="1" kern="1200" dirty="0">
                <a:solidFill>
                  <a:prstClr val="black"/>
                </a:solidFill>
              </a:rPr>
              <a:t>Physician Consultation</a:t>
            </a:r>
          </a:p>
          <a:p>
            <a:pPr marL="651510" lvl="1" eaLnBrk="1" fontAlgn="auto" hangingPunct="1">
              <a:spcBef>
                <a:spcPts val="550"/>
              </a:spcBef>
              <a:spcAft>
                <a:spcPts val="0"/>
              </a:spcAft>
              <a:buClr>
                <a:schemeClr val="accent2"/>
              </a:buClr>
              <a:buSzPct val="70000"/>
              <a:buFont typeface="Wingdings" panose="05000000000000000000" pitchFamily="2" charset="2"/>
              <a:buChar char="v"/>
            </a:pPr>
            <a:r>
              <a:rPr lang="en-US" sz="1600" kern="1200" dirty="0">
                <a:solidFill>
                  <a:prstClr val="black"/>
                </a:solidFill>
                <a:ea typeface="+mn-ea"/>
                <a:cs typeface="+mn-cs"/>
              </a:rPr>
              <a:t>DMC physicians consulting with addiction medicine physicians, addiction psychiatrists, or clinical pharmacists to offer support with complex cases (i.e. medication selection, dosing, side effect management, adherence, drug-drug interactions, or level of care considerations)</a:t>
            </a:r>
          </a:p>
        </p:txBody>
      </p:sp>
      <p:sp>
        <p:nvSpPr>
          <p:cNvPr id="4" name="Footer Placeholder 3"/>
          <p:cNvSpPr>
            <a:spLocks noGrp="1"/>
          </p:cNvSpPr>
          <p:nvPr>
            <p:ph type="ftr" sz="quarter" idx="11"/>
          </p:nvPr>
        </p:nvSpPr>
        <p:spPr/>
        <p:txBody>
          <a:bodyPr/>
          <a:lstStyle/>
          <a:p>
            <a:pPr>
              <a:defRPr/>
            </a:pPr>
            <a:r>
              <a:rPr lang="en-US" dirty="0">
                <a:solidFill>
                  <a:srgbClr val="333399"/>
                </a:solidFill>
              </a:rPr>
              <a:t>October 22, 2015</a:t>
            </a:r>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18</a:t>
            </a:fld>
            <a:endParaRPr lang="en-US">
              <a:solidFill>
                <a:srgbClr val="000000"/>
              </a:solidFill>
            </a:endParaRPr>
          </a:p>
        </p:txBody>
      </p:sp>
    </p:spTree>
    <p:extLst>
      <p:ext uri="{BB962C8B-B14F-4D97-AF65-F5344CB8AC3E}">
        <p14:creationId xmlns:p14="http://schemas.microsoft.com/office/powerpoint/2010/main" val="3699465021"/>
      </p:ext>
    </p:extLst>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Residential Services</a:t>
            </a:r>
          </a:p>
        </p:txBody>
      </p:sp>
      <p:sp>
        <p:nvSpPr>
          <p:cNvPr id="3" name="Content Placeholder 2"/>
          <p:cNvSpPr>
            <a:spLocks noGrp="1"/>
          </p:cNvSpPr>
          <p:nvPr>
            <p:ph idx="1"/>
          </p:nvPr>
        </p:nvSpPr>
        <p:spPr>
          <a:xfrm>
            <a:off x="457200" y="1828800"/>
            <a:ext cx="8229600" cy="4343400"/>
          </a:xfrm>
        </p:spPr>
        <p:txBody>
          <a:bodyPr/>
          <a:lstStyle/>
          <a:p>
            <a:pPr marL="708660" lvl="1" indent="-342900" eaLnBrk="1" fontAlgn="auto" hangingPunct="1">
              <a:spcBef>
                <a:spcPts val="550"/>
              </a:spcBef>
              <a:spcAft>
                <a:spcPts val="0"/>
              </a:spcAft>
              <a:buClr>
                <a:srgbClr val="00188E"/>
              </a:buClr>
              <a:buSzPct val="70000"/>
              <a:buFont typeface="Wingdings" panose="05000000000000000000" pitchFamily="2" charset="2"/>
              <a:buChar char="q"/>
            </a:pPr>
            <a:r>
              <a:rPr lang="en-US" sz="2000" kern="1200" dirty="0">
                <a:solidFill>
                  <a:prstClr val="black"/>
                </a:solidFill>
                <a:ea typeface="+mn-ea"/>
                <a:cs typeface="+mn-cs"/>
              </a:rPr>
              <a:t>Non-institutional, 24-hour, non-medical, short-term residential program that provides rehabilitative services </a:t>
            </a:r>
          </a:p>
          <a:p>
            <a:pPr marL="708660" lvl="1" indent="-342900" eaLnBrk="1" fontAlgn="auto" hangingPunct="1">
              <a:spcBef>
                <a:spcPts val="550"/>
              </a:spcBef>
              <a:spcAft>
                <a:spcPts val="0"/>
              </a:spcAft>
              <a:buClr>
                <a:srgbClr val="00188E"/>
              </a:buClr>
              <a:buSzPct val="70000"/>
              <a:buFont typeface="Wingdings" panose="05000000000000000000" pitchFamily="2" charset="2"/>
              <a:buChar char="q"/>
            </a:pPr>
            <a:r>
              <a:rPr lang="en-US" sz="2000" kern="1200" dirty="0">
                <a:solidFill>
                  <a:prstClr val="black"/>
                </a:solidFill>
                <a:ea typeface="+mn-ea"/>
                <a:cs typeface="+mn-cs"/>
              </a:rPr>
              <a:t>Often requires treatment that is primarily slower-paced, more concrete and repetitive in nature, with structured patterns of activities intended to restore cognitive functioning and build behavioral patterns within a community.</a:t>
            </a:r>
          </a:p>
          <a:p>
            <a:pPr marL="708660" lvl="1" indent="-342900" eaLnBrk="1" fontAlgn="auto" hangingPunct="1">
              <a:spcBef>
                <a:spcPts val="550"/>
              </a:spcBef>
              <a:spcAft>
                <a:spcPts val="0"/>
              </a:spcAft>
              <a:buClr>
                <a:srgbClr val="00188E"/>
              </a:buClr>
              <a:buSzPct val="70000"/>
              <a:buFont typeface="Wingdings" panose="05000000000000000000" pitchFamily="2" charset="2"/>
              <a:buChar char="q"/>
            </a:pPr>
            <a:r>
              <a:rPr lang="en-US" sz="2000" kern="1200" dirty="0">
                <a:solidFill>
                  <a:prstClr val="black"/>
                </a:solidFill>
                <a:ea typeface="+mn-ea"/>
                <a:cs typeface="+mn-cs"/>
              </a:rPr>
              <a:t>Each beneficiary lives on the premises and shall be supported in their efforts to restore, maintain, and apply interpersonal and independent living skills and access community support systems.</a:t>
            </a:r>
          </a:p>
          <a:p>
            <a:pPr marL="708660" lvl="1" indent="-342900" eaLnBrk="1" fontAlgn="auto" hangingPunct="1">
              <a:spcBef>
                <a:spcPts val="550"/>
              </a:spcBef>
              <a:spcAft>
                <a:spcPts val="0"/>
              </a:spcAft>
              <a:buClr>
                <a:srgbClr val="00188E"/>
              </a:buClr>
              <a:buSzPct val="70000"/>
              <a:buFont typeface="Wingdings" panose="05000000000000000000" pitchFamily="2" charset="2"/>
              <a:buChar char="q"/>
            </a:pPr>
            <a:r>
              <a:rPr lang="en-US" sz="2000" kern="1200" dirty="0">
                <a:solidFill>
                  <a:prstClr val="black"/>
                </a:solidFill>
                <a:ea typeface="+mn-ea"/>
                <a:cs typeface="+mn-cs"/>
              </a:rPr>
              <a:t>Goals include sustaining abstinence, preparing for relapse triggers, improving personal health and social functioning, and engaging in continuing care.</a:t>
            </a:r>
          </a:p>
        </p:txBody>
      </p:sp>
      <p:sp>
        <p:nvSpPr>
          <p:cNvPr id="4" name="Footer Placeholder 3"/>
          <p:cNvSpPr>
            <a:spLocks noGrp="1"/>
          </p:cNvSpPr>
          <p:nvPr>
            <p:ph type="ftr" sz="quarter" idx="11"/>
          </p:nvPr>
        </p:nvSpPr>
        <p:spPr/>
        <p:txBody>
          <a:bodyPr/>
          <a:lstStyle/>
          <a:p>
            <a:pPr>
              <a:defRPr/>
            </a:pPr>
            <a:r>
              <a:rPr lang="en-US" dirty="0">
                <a:solidFill>
                  <a:srgbClr val="333399"/>
                </a:solidFill>
              </a:rPr>
              <a:t>October 22, 2015</a:t>
            </a:r>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19</a:t>
            </a:fld>
            <a:endParaRPr lang="en-US">
              <a:solidFill>
                <a:srgbClr val="000000"/>
              </a:solidFill>
            </a:endParaRPr>
          </a:p>
        </p:txBody>
      </p:sp>
    </p:spTree>
    <p:extLst>
      <p:ext uri="{BB962C8B-B14F-4D97-AF65-F5344CB8AC3E}">
        <p14:creationId xmlns:p14="http://schemas.microsoft.com/office/powerpoint/2010/main" val="1780118178"/>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Overview of Presentation</a:t>
            </a:r>
          </a:p>
        </p:txBody>
      </p:sp>
      <p:sp>
        <p:nvSpPr>
          <p:cNvPr id="3" name="Content Placeholder 2"/>
          <p:cNvSpPr>
            <a:spLocks noGrp="1"/>
          </p:cNvSpPr>
          <p:nvPr>
            <p:ph idx="1"/>
          </p:nvPr>
        </p:nvSpPr>
        <p:spPr>
          <a:xfrm>
            <a:off x="457200" y="1981200"/>
            <a:ext cx="8229600" cy="4114800"/>
          </a:xfrm>
        </p:spPr>
        <p:txBody>
          <a:bodyPr/>
          <a:lstStyle/>
          <a:p>
            <a:pPr marL="708660" lvl="1" indent="-342900" eaLnBrk="1" fontAlgn="auto" hangingPunct="1">
              <a:spcBef>
                <a:spcPts val="550"/>
              </a:spcBef>
              <a:spcAft>
                <a:spcPts val="0"/>
              </a:spcAft>
              <a:buClr>
                <a:schemeClr val="accent2"/>
              </a:buClr>
              <a:buSzPct val="70000"/>
              <a:buFont typeface="Wingdings" panose="05000000000000000000" pitchFamily="2" charset="2"/>
              <a:buChar char="q"/>
            </a:pPr>
            <a:r>
              <a:rPr lang="en-US" sz="2400" kern="1200" dirty="0">
                <a:solidFill>
                  <a:prstClr val="black"/>
                </a:solidFill>
              </a:rPr>
              <a:t>Impact of Substance Use</a:t>
            </a:r>
          </a:p>
          <a:p>
            <a:pPr marL="708660" lvl="1" indent="-342900" eaLnBrk="1" fontAlgn="auto" hangingPunct="1">
              <a:spcBef>
                <a:spcPts val="550"/>
              </a:spcBef>
              <a:spcAft>
                <a:spcPts val="0"/>
              </a:spcAft>
              <a:buClr>
                <a:schemeClr val="accent2"/>
              </a:buClr>
              <a:buSzPct val="70000"/>
              <a:buFont typeface="Wingdings" panose="05000000000000000000" pitchFamily="2" charset="2"/>
              <a:buChar char="q"/>
            </a:pPr>
            <a:r>
              <a:rPr lang="en-US" sz="2400" kern="1200" dirty="0">
                <a:solidFill>
                  <a:prstClr val="black"/>
                </a:solidFill>
              </a:rPr>
              <a:t>Federal Landscape</a:t>
            </a:r>
          </a:p>
          <a:p>
            <a:pPr marL="708660" lvl="1" indent="-342900" eaLnBrk="1" fontAlgn="auto" hangingPunct="1">
              <a:spcBef>
                <a:spcPts val="550"/>
              </a:spcBef>
              <a:spcAft>
                <a:spcPts val="0"/>
              </a:spcAft>
              <a:buClr>
                <a:schemeClr val="accent2"/>
              </a:buClr>
              <a:buSzPct val="70000"/>
              <a:buFont typeface="Wingdings" panose="05000000000000000000" pitchFamily="2" charset="2"/>
              <a:buChar char="q"/>
            </a:pPr>
            <a:r>
              <a:rPr lang="en-US" sz="2400" kern="1200" dirty="0">
                <a:solidFill>
                  <a:prstClr val="black"/>
                </a:solidFill>
              </a:rPr>
              <a:t>Goals and Objectives of the Pilot</a:t>
            </a:r>
          </a:p>
          <a:p>
            <a:pPr marL="708660" lvl="1" indent="-342900" eaLnBrk="1" fontAlgn="auto" hangingPunct="1">
              <a:spcBef>
                <a:spcPts val="550"/>
              </a:spcBef>
              <a:spcAft>
                <a:spcPts val="0"/>
              </a:spcAft>
              <a:buClr>
                <a:schemeClr val="accent2"/>
              </a:buClr>
              <a:buSzPct val="70000"/>
              <a:buFont typeface="Wingdings" panose="05000000000000000000" pitchFamily="2" charset="2"/>
              <a:buChar char="q"/>
            </a:pPr>
            <a:r>
              <a:rPr lang="en-US" sz="2400" kern="1200" dirty="0">
                <a:solidFill>
                  <a:prstClr val="black"/>
                </a:solidFill>
              </a:rPr>
              <a:t>Stakeholder Process</a:t>
            </a:r>
          </a:p>
          <a:p>
            <a:pPr marL="708660" lvl="1" indent="-342900" eaLnBrk="1" fontAlgn="auto" hangingPunct="1">
              <a:spcBef>
                <a:spcPts val="550"/>
              </a:spcBef>
              <a:spcAft>
                <a:spcPts val="0"/>
              </a:spcAft>
              <a:buClr>
                <a:schemeClr val="accent2"/>
              </a:buClr>
              <a:buSzPct val="70000"/>
              <a:buFont typeface="Wingdings" panose="05000000000000000000" pitchFamily="2" charset="2"/>
              <a:buChar char="q"/>
            </a:pPr>
            <a:r>
              <a:rPr lang="en-US" sz="2400" kern="1200" dirty="0">
                <a:solidFill>
                  <a:prstClr val="black"/>
                </a:solidFill>
              </a:rPr>
              <a:t>Waiver Authority</a:t>
            </a:r>
          </a:p>
          <a:p>
            <a:pPr marL="708660" lvl="1" indent="-342900" eaLnBrk="1" fontAlgn="auto" hangingPunct="1">
              <a:spcBef>
                <a:spcPts val="550"/>
              </a:spcBef>
              <a:spcAft>
                <a:spcPts val="0"/>
              </a:spcAft>
              <a:buClr>
                <a:schemeClr val="accent2"/>
              </a:buClr>
              <a:buSzPct val="70000"/>
              <a:buFont typeface="Wingdings" panose="05000000000000000000" pitchFamily="2" charset="2"/>
              <a:buChar char="q"/>
            </a:pPr>
            <a:r>
              <a:rPr lang="en-US" sz="2400" kern="1200" dirty="0">
                <a:solidFill>
                  <a:prstClr val="black"/>
                </a:solidFill>
              </a:rPr>
              <a:t>Critical Elements</a:t>
            </a:r>
          </a:p>
          <a:p>
            <a:pPr marL="708660" lvl="1" indent="-342900" eaLnBrk="1" fontAlgn="auto" hangingPunct="1">
              <a:spcBef>
                <a:spcPts val="550"/>
              </a:spcBef>
              <a:spcAft>
                <a:spcPts val="0"/>
              </a:spcAft>
              <a:buClr>
                <a:schemeClr val="accent2"/>
              </a:buClr>
              <a:buSzPct val="70000"/>
              <a:buFont typeface="Wingdings" panose="05000000000000000000" pitchFamily="2" charset="2"/>
              <a:buChar char="q"/>
            </a:pPr>
            <a:r>
              <a:rPr lang="en-US" sz="2400" kern="1200" dirty="0">
                <a:solidFill>
                  <a:prstClr val="black"/>
                </a:solidFill>
              </a:rPr>
              <a:t>Standard Terms and Conditions</a:t>
            </a:r>
          </a:p>
          <a:p>
            <a:pPr marL="708660" lvl="1" indent="-342900" eaLnBrk="1" fontAlgn="auto" hangingPunct="1">
              <a:spcBef>
                <a:spcPts val="550"/>
              </a:spcBef>
              <a:spcAft>
                <a:spcPts val="0"/>
              </a:spcAft>
              <a:buClr>
                <a:schemeClr val="accent2"/>
              </a:buClr>
              <a:buSzPct val="70000"/>
              <a:buFont typeface="Wingdings" panose="05000000000000000000" pitchFamily="2" charset="2"/>
              <a:buChar char="q"/>
            </a:pPr>
            <a:r>
              <a:rPr lang="en-US" sz="2400" kern="1200" dirty="0">
                <a:solidFill>
                  <a:prstClr val="black"/>
                </a:solidFill>
              </a:rPr>
              <a:t>Evaluation</a:t>
            </a:r>
          </a:p>
          <a:p>
            <a:pPr marL="708660" lvl="1" indent="-342900" eaLnBrk="1" fontAlgn="auto" hangingPunct="1">
              <a:spcBef>
                <a:spcPts val="550"/>
              </a:spcBef>
              <a:spcAft>
                <a:spcPts val="0"/>
              </a:spcAft>
              <a:buClr>
                <a:schemeClr val="accent2"/>
              </a:buClr>
              <a:buSzPct val="70000"/>
              <a:buFont typeface="Wingdings" panose="05000000000000000000" pitchFamily="2" charset="2"/>
              <a:buChar char="q"/>
            </a:pPr>
            <a:r>
              <a:rPr lang="en-US" sz="2400" kern="1200" dirty="0">
                <a:solidFill>
                  <a:prstClr val="black"/>
                </a:solidFill>
              </a:rPr>
              <a:t>Regional Implementation </a:t>
            </a:r>
          </a:p>
        </p:txBody>
      </p:sp>
      <p:sp>
        <p:nvSpPr>
          <p:cNvPr id="4" name="Footer Placeholder 3"/>
          <p:cNvSpPr>
            <a:spLocks noGrp="1"/>
          </p:cNvSpPr>
          <p:nvPr>
            <p:ph type="ftr" sz="quarter" idx="11"/>
          </p:nvPr>
        </p:nvSpPr>
        <p:spPr/>
        <p:txBody>
          <a:bodyPr/>
          <a:lstStyle/>
          <a:p>
            <a:pPr>
              <a:defRPr/>
            </a:pPr>
            <a:r>
              <a:rPr lang="en-US" dirty="0">
                <a:solidFill>
                  <a:srgbClr val="333399"/>
                </a:solidFill>
              </a:rPr>
              <a:t>October 22, 2015</a:t>
            </a:r>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2</a:t>
            </a:fld>
            <a:endParaRPr lang="en-US">
              <a:solidFill>
                <a:srgbClr val="000000"/>
              </a:solidFill>
            </a:endParaRPr>
          </a:p>
        </p:txBody>
      </p:sp>
    </p:spTree>
    <p:extLst>
      <p:ext uri="{BB962C8B-B14F-4D97-AF65-F5344CB8AC3E}">
        <p14:creationId xmlns:p14="http://schemas.microsoft.com/office/powerpoint/2010/main" val="4069318254"/>
      </p:ext>
    </p:extLst>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14400"/>
            <a:ext cx="8001000" cy="914400"/>
          </a:xfrm>
        </p:spPr>
        <p:txBody>
          <a:bodyPr/>
          <a:lstStyle/>
          <a:p>
            <a:r>
              <a:rPr lang="en-US" b="1" dirty="0"/>
              <a:t>Residential Services - Today</a:t>
            </a:r>
          </a:p>
        </p:txBody>
      </p:sp>
      <p:sp>
        <p:nvSpPr>
          <p:cNvPr id="3" name="Content Placeholder 2"/>
          <p:cNvSpPr>
            <a:spLocks noGrp="1"/>
          </p:cNvSpPr>
          <p:nvPr>
            <p:ph idx="1"/>
          </p:nvPr>
        </p:nvSpPr>
        <p:spPr>
          <a:xfrm>
            <a:off x="381000" y="1828800"/>
            <a:ext cx="8305800" cy="4114799"/>
          </a:xfrm>
        </p:spPr>
        <p:txBody>
          <a:bodyPr/>
          <a:lstStyle/>
          <a:p>
            <a:pPr>
              <a:buClr>
                <a:schemeClr val="accent2"/>
              </a:buClr>
              <a:buSzPct val="70000"/>
              <a:buFont typeface="Wingdings" panose="05000000000000000000" pitchFamily="2" charset="2"/>
              <a:buChar char="q"/>
            </a:pPr>
            <a:r>
              <a:rPr lang="en-US" sz="2400" dirty="0"/>
              <a:t>CA’s state plan currently limits residential SUD services to perinatal beneficiaries</a:t>
            </a:r>
          </a:p>
          <a:p>
            <a:pPr>
              <a:buClr>
                <a:schemeClr val="accent2"/>
              </a:buClr>
              <a:buSzPct val="70000"/>
              <a:buFont typeface="Wingdings" panose="05000000000000000000" pitchFamily="2" charset="2"/>
              <a:buChar char="q"/>
            </a:pPr>
            <a:r>
              <a:rPr lang="en-US" sz="2400" dirty="0"/>
              <a:t>Federal matching funds are only available for services provided in facilities not considered IMDs (i.e. 16 bed max) </a:t>
            </a:r>
          </a:p>
          <a:p>
            <a:pPr>
              <a:buClr>
                <a:schemeClr val="accent2"/>
              </a:buClr>
              <a:buSzPct val="70000"/>
              <a:buFont typeface="Wingdings" panose="05000000000000000000" pitchFamily="2" charset="2"/>
              <a:buChar char="q"/>
            </a:pPr>
            <a:r>
              <a:rPr lang="en-US" sz="2400" dirty="0"/>
              <a:t>Ninety percent of California’s residential bed capacity is considered an IMD</a:t>
            </a:r>
          </a:p>
          <a:p>
            <a:pPr>
              <a:buClr>
                <a:schemeClr val="accent2"/>
              </a:buClr>
              <a:buSzPct val="70000"/>
              <a:buFont typeface="Wingdings" panose="05000000000000000000" pitchFamily="2" charset="2"/>
              <a:buChar char="q"/>
            </a:pPr>
            <a:r>
              <a:rPr lang="en-US" sz="2400" dirty="0"/>
              <a:t>No coverage of residential SUD services for non-perinatal beneficiaries (by Drug </a:t>
            </a:r>
            <a:r>
              <a:rPr lang="en-US" sz="2400" dirty="0" err="1"/>
              <a:t>Medi</a:t>
            </a:r>
            <a:r>
              <a:rPr lang="en-US" sz="2400" dirty="0"/>
              <a:t>-Cal)</a:t>
            </a:r>
          </a:p>
          <a:p>
            <a:pPr>
              <a:buClr>
                <a:schemeClr val="accent2"/>
              </a:buClr>
              <a:buSzPct val="70000"/>
              <a:buFont typeface="Wingdings" panose="05000000000000000000" pitchFamily="2" charset="2"/>
              <a:buChar char="q"/>
            </a:pPr>
            <a:r>
              <a:rPr lang="en-US" sz="2400" dirty="0"/>
              <a:t>Limited services offered by some counties using local resources / federal grant funding</a:t>
            </a:r>
          </a:p>
        </p:txBody>
      </p:sp>
      <p:sp>
        <p:nvSpPr>
          <p:cNvPr id="4" name="Footer Placeholder 3"/>
          <p:cNvSpPr>
            <a:spLocks noGrp="1"/>
          </p:cNvSpPr>
          <p:nvPr>
            <p:ph type="ftr" sz="quarter" idx="11"/>
          </p:nvPr>
        </p:nvSpPr>
        <p:spPr/>
        <p:txBody>
          <a:bodyPr/>
          <a:lstStyle/>
          <a:p>
            <a:pPr>
              <a:defRPr/>
            </a:pPr>
            <a:r>
              <a:rPr lang="en-US" dirty="0">
                <a:solidFill>
                  <a:srgbClr val="333399"/>
                </a:solidFill>
              </a:rPr>
              <a:t>October 22, 2015</a:t>
            </a:r>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20</a:t>
            </a:fld>
            <a:endParaRPr lang="en-US">
              <a:solidFill>
                <a:srgbClr val="000000"/>
              </a:solidFill>
            </a:endParaRPr>
          </a:p>
        </p:txBody>
      </p:sp>
    </p:spTree>
    <p:extLst>
      <p:ext uri="{BB962C8B-B14F-4D97-AF65-F5344CB8AC3E}">
        <p14:creationId xmlns:p14="http://schemas.microsoft.com/office/powerpoint/2010/main" val="4164853739"/>
      </p:ext>
    </p:extLst>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Residential Services - Pilot</a:t>
            </a:r>
          </a:p>
        </p:txBody>
      </p:sp>
      <p:sp>
        <p:nvSpPr>
          <p:cNvPr id="3" name="Content Placeholder 2"/>
          <p:cNvSpPr>
            <a:spLocks noGrp="1"/>
          </p:cNvSpPr>
          <p:nvPr>
            <p:ph idx="1"/>
          </p:nvPr>
        </p:nvSpPr>
        <p:spPr>
          <a:xfrm>
            <a:off x="457200" y="1905000"/>
            <a:ext cx="8229600" cy="4221163"/>
          </a:xfrm>
        </p:spPr>
        <p:txBody>
          <a:bodyPr/>
          <a:lstStyle/>
          <a:p>
            <a:pPr marL="708660" lvl="1" indent="-342900" eaLnBrk="1" fontAlgn="auto" hangingPunct="1">
              <a:spcBef>
                <a:spcPts val="550"/>
              </a:spcBef>
              <a:spcAft>
                <a:spcPts val="0"/>
              </a:spcAft>
              <a:buClr>
                <a:srgbClr val="00188E"/>
              </a:buClr>
              <a:buSzPct val="70000"/>
              <a:buFont typeface="Wingdings" panose="05000000000000000000" pitchFamily="2" charset="2"/>
              <a:buChar char="q"/>
            </a:pPr>
            <a:r>
              <a:rPr lang="en-US" sz="2000" kern="1200" dirty="0">
                <a:solidFill>
                  <a:prstClr val="black"/>
                </a:solidFill>
                <a:ea typeface="+mn-ea"/>
                <a:cs typeface="+mn-cs"/>
              </a:rPr>
              <a:t>Services are provided to non-perinatal and perinatal beneficiaries</a:t>
            </a:r>
          </a:p>
          <a:p>
            <a:pPr marL="708660" lvl="1" indent="-342900" eaLnBrk="1" fontAlgn="auto" hangingPunct="1">
              <a:spcBef>
                <a:spcPts val="550"/>
              </a:spcBef>
              <a:spcAft>
                <a:spcPts val="0"/>
              </a:spcAft>
              <a:buClr>
                <a:srgbClr val="00188E"/>
              </a:buClr>
              <a:buSzPct val="70000"/>
              <a:buFont typeface="Wingdings" panose="05000000000000000000" pitchFamily="2" charset="2"/>
              <a:buChar char="q"/>
            </a:pPr>
            <a:r>
              <a:rPr lang="en-US" sz="2000" kern="1200" dirty="0">
                <a:solidFill>
                  <a:prstClr val="black"/>
                </a:solidFill>
                <a:ea typeface="+mn-ea"/>
                <a:cs typeface="+mn-cs"/>
              </a:rPr>
              <a:t>No bed capacity limit (i.e. 16 bed IMD exclusion does not apply)</a:t>
            </a:r>
          </a:p>
          <a:p>
            <a:pPr marL="708660" lvl="1" indent="-342900" eaLnBrk="1" fontAlgn="auto" hangingPunct="1">
              <a:spcBef>
                <a:spcPts val="550"/>
              </a:spcBef>
              <a:spcAft>
                <a:spcPts val="0"/>
              </a:spcAft>
              <a:buClr>
                <a:srgbClr val="00188E"/>
              </a:buClr>
              <a:buSzPct val="70000"/>
              <a:buFont typeface="Wingdings" panose="05000000000000000000" pitchFamily="2" charset="2"/>
              <a:buChar char="q"/>
            </a:pPr>
            <a:r>
              <a:rPr lang="en-US" sz="2000" kern="1200" dirty="0">
                <a:solidFill>
                  <a:prstClr val="black"/>
                </a:solidFill>
                <a:ea typeface="+mn-ea"/>
                <a:cs typeface="+mn-cs"/>
              </a:rPr>
              <a:t>Provided in DHCS licensed &amp; certified residential facilities that also have been designated by DHCS to meet ASAM treatment criteria</a:t>
            </a:r>
          </a:p>
          <a:p>
            <a:pPr marL="708660" lvl="1" indent="-342900" eaLnBrk="1" fontAlgn="auto" hangingPunct="1">
              <a:spcBef>
                <a:spcPts val="550"/>
              </a:spcBef>
              <a:spcAft>
                <a:spcPts val="0"/>
              </a:spcAft>
              <a:buClr>
                <a:srgbClr val="00188E"/>
              </a:buClr>
              <a:buSzPct val="70000"/>
              <a:buFont typeface="Wingdings" panose="05000000000000000000" pitchFamily="2" charset="2"/>
              <a:buChar char="q"/>
            </a:pPr>
            <a:r>
              <a:rPr lang="en-US" sz="2000" kern="1200" dirty="0">
                <a:solidFill>
                  <a:prstClr val="black"/>
                </a:solidFill>
                <a:ea typeface="+mn-ea"/>
                <a:cs typeface="+mn-cs"/>
              </a:rPr>
              <a:t>90 day max length of stay for adults; 30 days for adolescents (with one time 30 day extension)</a:t>
            </a:r>
          </a:p>
          <a:p>
            <a:pPr marL="708660" lvl="1" indent="-342900" eaLnBrk="1" fontAlgn="auto" hangingPunct="1">
              <a:spcBef>
                <a:spcPts val="550"/>
              </a:spcBef>
              <a:spcAft>
                <a:spcPts val="0"/>
              </a:spcAft>
              <a:buClr>
                <a:srgbClr val="00188E"/>
              </a:buClr>
              <a:buSzPct val="70000"/>
              <a:buFont typeface="Wingdings" panose="05000000000000000000" pitchFamily="2" charset="2"/>
              <a:buChar char="q"/>
            </a:pPr>
            <a:r>
              <a:rPr lang="en-US" sz="2000" kern="1200" dirty="0">
                <a:solidFill>
                  <a:prstClr val="black"/>
                </a:solidFill>
                <a:ea typeface="+mn-ea"/>
                <a:cs typeface="+mn-cs"/>
              </a:rPr>
              <a:t>Criminal justice and perinatal pops eligible for longer stays</a:t>
            </a:r>
          </a:p>
          <a:p>
            <a:pPr marL="708660" lvl="1" indent="-342900" eaLnBrk="1" fontAlgn="auto" hangingPunct="1">
              <a:spcBef>
                <a:spcPts val="550"/>
              </a:spcBef>
              <a:spcAft>
                <a:spcPts val="0"/>
              </a:spcAft>
              <a:buClr>
                <a:srgbClr val="00188E"/>
              </a:buClr>
              <a:buSzPct val="70000"/>
              <a:buFont typeface="Wingdings" panose="05000000000000000000" pitchFamily="2" charset="2"/>
              <a:buChar char="q"/>
            </a:pPr>
            <a:r>
              <a:rPr lang="en-US" sz="2000" dirty="0">
                <a:solidFill>
                  <a:srgbClr val="000000"/>
                </a:solidFill>
              </a:rPr>
              <a:t>Counties must provide authorization for residential services within 24 hours of submission of the request</a:t>
            </a:r>
          </a:p>
          <a:p>
            <a:endParaRPr lang="en-US" dirty="0"/>
          </a:p>
        </p:txBody>
      </p:sp>
      <p:sp>
        <p:nvSpPr>
          <p:cNvPr id="4" name="Footer Placeholder 3"/>
          <p:cNvSpPr>
            <a:spLocks noGrp="1"/>
          </p:cNvSpPr>
          <p:nvPr>
            <p:ph type="ftr" sz="quarter" idx="11"/>
          </p:nvPr>
        </p:nvSpPr>
        <p:spPr/>
        <p:txBody>
          <a:bodyPr/>
          <a:lstStyle/>
          <a:p>
            <a:pPr>
              <a:defRPr/>
            </a:pPr>
            <a:r>
              <a:rPr lang="en-US" dirty="0">
                <a:solidFill>
                  <a:srgbClr val="333399"/>
                </a:solidFill>
              </a:rPr>
              <a:t>October 22, 2015</a:t>
            </a:r>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21</a:t>
            </a:fld>
            <a:endParaRPr lang="en-US">
              <a:solidFill>
                <a:srgbClr val="000000"/>
              </a:solidFill>
            </a:endParaRPr>
          </a:p>
        </p:txBody>
      </p:sp>
    </p:spTree>
    <p:extLst>
      <p:ext uri="{BB962C8B-B14F-4D97-AF65-F5344CB8AC3E}">
        <p14:creationId xmlns:p14="http://schemas.microsoft.com/office/powerpoint/2010/main" val="868580691"/>
      </p:ext>
    </p:extLst>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County Responsibilities </a:t>
            </a:r>
          </a:p>
        </p:txBody>
      </p:sp>
      <p:sp>
        <p:nvSpPr>
          <p:cNvPr id="3" name="Content Placeholder 2"/>
          <p:cNvSpPr>
            <a:spLocks noGrp="1"/>
          </p:cNvSpPr>
          <p:nvPr>
            <p:ph idx="1"/>
          </p:nvPr>
        </p:nvSpPr>
        <p:spPr>
          <a:xfrm>
            <a:off x="457200" y="1828800"/>
            <a:ext cx="8229600" cy="4297363"/>
          </a:xfrm>
        </p:spPr>
        <p:txBody>
          <a:bodyPr/>
          <a:lstStyle/>
          <a:p>
            <a:pPr lvl="0" eaLnBrk="1" fontAlgn="auto" hangingPunct="1">
              <a:spcBef>
                <a:spcPts val="700"/>
              </a:spcBef>
              <a:spcAft>
                <a:spcPts val="0"/>
              </a:spcAft>
              <a:buClr>
                <a:schemeClr val="accent2"/>
              </a:buClr>
              <a:buSzPct val="70000"/>
              <a:buFont typeface="Wingdings" panose="05000000000000000000" pitchFamily="2" charset="2"/>
              <a:buChar char="q"/>
            </a:pPr>
            <a:r>
              <a:rPr lang="en-US" sz="2000" kern="1200" dirty="0">
                <a:solidFill>
                  <a:prstClr val="black"/>
                </a:solidFill>
              </a:rPr>
              <a:t>Selective Provider Contracting</a:t>
            </a:r>
          </a:p>
          <a:p>
            <a:pPr marL="708660" lvl="1" indent="-342900" eaLnBrk="1" fontAlgn="auto" hangingPunct="1">
              <a:spcBef>
                <a:spcPts val="550"/>
              </a:spcBef>
              <a:spcAft>
                <a:spcPts val="0"/>
              </a:spcAft>
              <a:buClr>
                <a:schemeClr val="accent2"/>
              </a:buClr>
              <a:buSzPct val="70000"/>
              <a:buFont typeface="Wingdings" panose="05000000000000000000" pitchFamily="2" charset="2"/>
              <a:buChar char="q"/>
            </a:pPr>
            <a:r>
              <a:rPr lang="en-US" sz="2000" kern="1200" dirty="0">
                <a:solidFill>
                  <a:prstClr val="black"/>
                </a:solidFill>
                <a:ea typeface="+mn-ea"/>
                <a:cs typeface="+mn-cs"/>
              </a:rPr>
              <a:t>Access </a:t>
            </a:r>
          </a:p>
          <a:p>
            <a:pPr marL="708660" lvl="1" indent="-342900" eaLnBrk="1" fontAlgn="auto" hangingPunct="1">
              <a:spcBef>
                <a:spcPts val="550"/>
              </a:spcBef>
              <a:spcAft>
                <a:spcPts val="0"/>
              </a:spcAft>
              <a:buClr>
                <a:schemeClr val="accent2"/>
              </a:buClr>
              <a:buSzPct val="70000"/>
              <a:buFont typeface="Wingdings" panose="05000000000000000000" pitchFamily="2" charset="2"/>
              <a:buChar char="q"/>
            </a:pPr>
            <a:r>
              <a:rPr lang="en-US" sz="2000" kern="1200" dirty="0">
                <a:solidFill>
                  <a:prstClr val="black"/>
                </a:solidFill>
                <a:ea typeface="+mn-ea"/>
                <a:cs typeface="+mn-cs"/>
              </a:rPr>
              <a:t>Selection Criteria</a:t>
            </a:r>
          </a:p>
          <a:p>
            <a:pPr marL="708660" lvl="1" indent="-342900" eaLnBrk="1" fontAlgn="auto" hangingPunct="1">
              <a:spcBef>
                <a:spcPts val="550"/>
              </a:spcBef>
              <a:spcAft>
                <a:spcPts val="0"/>
              </a:spcAft>
              <a:buClr>
                <a:schemeClr val="accent2"/>
              </a:buClr>
              <a:buSzPct val="70000"/>
              <a:buFont typeface="Wingdings" panose="05000000000000000000" pitchFamily="2" charset="2"/>
              <a:buChar char="q"/>
            </a:pPr>
            <a:r>
              <a:rPr lang="en-US" sz="2000" kern="1200" dirty="0">
                <a:solidFill>
                  <a:prstClr val="black"/>
                </a:solidFill>
                <a:ea typeface="+mn-ea"/>
                <a:cs typeface="+mn-cs"/>
              </a:rPr>
              <a:t>Contract Denial / Appeal Process</a:t>
            </a:r>
          </a:p>
          <a:p>
            <a:pPr marL="708660" lvl="1" indent="-342900" eaLnBrk="1" fontAlgn="auto" hangingPunct="1">
              <a:spcBef>
                <a:spcPts val="550"/>
              </a:spcBef>
              <a:spcAft>
                <a:spcPts val="0"/>
              </a:spcAft>
              <a:buClr>
                <a:schemeClr val="accent2"/>
              </a:buClr>
              <a:buSzPct val="70000"/>
              <a:buFont typeface="Wingdings" panose="05000000000000000000" pitchFamily="2" charset="2"/>
              <a:buChar char="q"/>
            </a:pPr>
            <a:r>
              <a:rPr lang="en-US" sz="2000" kern="1200" dirty="0">
                <a:solidFill>
                  <a:prstClr val="black"/>
                </a:solidFill>
                <a:ea typeface="+mn-ea"/>
                <a:cs typeface="+mn-cs"/>
              </a:rPr>
              <a:t>Provider Requirements</a:t>
            </a:r>
          </a:p>
          <a:p>
            <a:pPr lvl="0" eaLnBrk="1" fontAlgn="auto" hangingPunct="1">
              <a:spcBef>
                <a:spcPts val="700"/>
              </a:spcBef>
              <a:spcAft>
                <a:spcPts val="0"/>
              </a:spcAft>
              <a:buClr>
                <a:schemeClr val="accent2"/>
              </a:buClr>
              <a:buSzPct val="70000"/>
              <a:buFont typeface="Wingdings" panose="05000000000000000000" pitchFamily="2" charset="2"/>
              <a:buChar char="q"/>
            </a:pPr>
            <a:r>
              <a:rPr lang="en-US" sz="2000" kern="1200" dirty="0">
                <a:solidFill>
                  <a:prstClr val="black"/>
                </a:solidFill>
              </a:rPr>
              <a:t>Authorization for Residential </a:t>
            </a:r>
          </a:p>
          <a:p>
            <a:pPr lvl="0" eaLnBrk="1" fontAlgn="auto" hangingPunct="1">
              <a:spcBef>
                <a:spcPts val="700"/>
              </a:spcBef>
              <a:spcAft>
                <a:spcPts val="0"/>
              </a:spcAft>
              <a:buClr>
                <a:schemeClr val="accent2"/>
              </a:buClr>
              <a:buSzPct val="70000"/>
              <a:buFont typeface="Wingdings" panose="05000000000000000000" pitchFamily="2" charset="2"/>
              <a:buChar char="q"/>
            </a:pPr>
            <a:r>
              <a:rPr lang="en-US" sz="2000" kern="1200" dirty="0">
                <a:solidFill>
                  <a:prstClr val="black"/>
                </a:solidFill>
              </a:rPr>
              <a:t>Beneficiary Access Number (24/7 toll free)</a:t>
            </a:r>
          </a:p>
          <a:p>
            <a:pPr lvl="0" eaLnBrk="1" fontAlgn="auto" hangingPunct="1">
              <a:spcBef>
                <a:spcPts val="700"/>
              </a:spcBef>
              <a:spcAft>
                <a:spcPts val="0"/>
              </a:spcAft>
              <a:buClr>
                <a:schemeClr val="accent2"/>
              </a:buClr>
              <a:buSzPct val="70000"/>
              <a:buFont typeface="Wingdings" panose="05000000000000000000" pitchFamily="2" charset="2"/>
              <a:buChar char="q"/>
            </a:pPr>
            <a:r>
              <a:rPr lang="en-US" sz="2000" kern="1200" dirty="0">
                <a:solidFill>
                  <a:prstClr val="black"/>
                </a:solidFill>
              </a:rPr>
              <a:t>Beneficiary Informing (upon first contact)</a:t>
            </a:r>
          </a:p>
          <a:p>
            <a:pPr lvl="0" eaLnBrk="1" fontAlgn="auto" hangingPunct="1">
              <a:spcBef>
                <a:spcPts val="700"/>
              </a:spcBef>
              <a:spcAft>
                <a:spcPts val="0"/>
              </a:spcAft>
              <a:buClr>
                <a:schemeClr val="accent2"/>
              </a:buClr>
              <a:buSzPct val="70000"/>
              <a:buFont typeface="Wingdings" panose="05000000000000000000" pitchFamily="2" charset="2"/>
              <a:buChar char="q"/>
            </a:pPr>
            <a:r>
              <a:rPr lang="en-US" sz="2000" kern="1200" dirty="0">
                <a:solidFill>
                  <a:prstClr val="black"/>
                </a:solidFill>
              </a:rPr>
              <a:t>Care Coordination</a:t>
            </a:r>
          </a:p>
          <a:p>
            <a:pPr lvl="0" eaLnBrk="1" fontAlgn="auto" hangingPunct="1">
              <a:spcBef>
                <a:spcPts val="700"/>
              </a:spcBef>
              <a:spcAft>
                <a:spcPts val="0"/>
              </a:spcAft>
              <a:buClr>
                <a:schemeClr val="accent2"/>
              </a:buClr>
              <a:buSzPct val="70000"/>
              <a:buFont typeface="Wingdings" panose="05000000000000000000" pitchFamily="2" charset="2"/>
              <a:buChar char="q"/>
            </a:pPr>
            <a:r>
              <a:rPr lang="en-US" sz="2000" kern="1200" dirty="0">
                <a:solidFill>
                  <a:prstClr val="black"/>
                </a:solidFill>
              </a:rPr>
              <a:t>Quality Improvement / Utilization Management </a:t>
            </a:r>
          </a:p>
          <a:p>
            <a:pPr lvl="0" eaLnBrk="1" fontAlgn="auto" hangingPunct="1">
              <a:spcBef>
                <a:spcPts val="700"/>
              </a:spcBef>
              <a:spcAft>
                <a:spcPts val="0"/>
              </a:spcAft>
              <a:buClr>
                <a:schemeClr val="accent2"/>
              </a:buClr>
              <a:buSzPct val="70000"/>
              <a:buFont typeface="Wingdings" panose="05000000000000000000" pitchFamily="2" charset="2"/>
              <a:buChar char="q"/>
            </a:pPr>
            <a:r>
              <a:rPr lang="en-US" sz="2000" kern="1200" dirty="0">
                <a:solidFill>
                  <a:prstClr val="black"/>
                </a:solidFill>
              </a:rPr>
              <a:t>County Implementation Plan / Contract</a:t>
            </a:r>
          </a:p>
        </p:txBody>
      </p:sp>
      <p:sp>
        <p:nvSpPr>
          <p:cNvPr id="4" name="Footer Placeholder 3"/>
          <p:cNvSpPr>
            <a:spLocks noGrp="1"/>
          </p:cNvSpPr>
          <p:nvPr>
            <p:ph type="ftr" sz="quarter" idx="11"/>
          </p:nvPr>
        </p:nvSpPr>
        <p:spPr/>
        <p:txBody>
          <a:bodyPr/>
          <a:lstStyle/>
          <a:p>
            <a:pPr>
              <a:defRPr/>
            </a:pPr>
            <a:r>
              <a:rPr lang="en-US" dirty="0">
                <a:solidFill>
                  <a:srgbClr val="333399"/>
                </a:solidFill>
              </a:rPr>
              <a:t>October 22, 2015</a:t>
            </a:r>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22</a:t>
            </a:fld>
            <a:endParaRPr lang="en-US">
              <a:solidFill>
                <a:srgbClr val="000000"/>
              </a:solidFill>
            </a:endParaRPr>
          </a:p>
        </p:txBody>
      </p:sp>
    </p:spTree>
    <p:extLst>
      <p:ext uri="{BB962C8B-B14F-4D97-AF65-F5344CB8AC3E}">
        <p14:creationId xmlns:p14="http://schemas.microsoft.com/office/powerpoint/2010/main" val="1147970894"/>
      </p:ext>
    </p:extLst>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Access</a:t>
            </a:r>
          </a:p>
        </p:txBody>
      </p:sp>
      <p:sp>
        <p:nvSpPr>
          <p:cNvPr id="3" name="Content Placeholder 2"/>
          <p:cNvSpPr>
            <a:spLocks noGrp="1"/>
          </p:cNvSpPr>
          <p:nvPr>
            <p:ph idx="1"/>
          </p:nvPr>
        </p:nvSpPr>
        <p:spPr>
          <a:xfrm>
            <a:off x="457200" y="1828800"/>
            <a:ext cx="8229600" cy="4297363"/>
          </a:xfrm>
        </p:spPr>
        <p:txBody>
          <a:bodyPr/>
          <a:lstStyle/>
          <a:p>
            <a:pPr lvl="0" eaLnBrk="1" fontAlgn="auto" hangingPunct="1">
              <a:spcBef>
                <a:spcPts val="700"/>
              </a:spcBef>
              <a:spcAft>
                <a:spcPts val="0"/>
              </a:spcAft>
              <a:buClr>
                <a:schemeClr val="accent2"/>
              </a:buClr>
              <a:buSzPct val="70000"/>
              <a:buFont typeface="Wingdings" panose="05000000000000000000" pitchFamily="2" charset="2"/>
              <a:buChar char="q"/>
            </a:pPr>
            <a:r>
              <a:rPr lang="en-US" sz="2000" kern="1200" dirty="0">
                <a:solidFill>
                  <a:prstClr val="black"/>
                </a:solidFill>
              </a:rPr>
              <a:t>Each county must ensure that all required services covered under the pilot are available and accessible to enrollees.</a:t>
            </a:r>
          </a:p>
          <a:p>
            <a:pPr lvl="0" eaLnBrk="1" fontAlgn="auto" hangingPunct="1">
              <a:spcBef>
                <a:spcPts val="700"/>
              </a:spcBef>
              <a:spcAft>
                <a:spcPts val="0"/>
              </a:spcAft>
              <a:buClr>
                <a:schemeClr val="accent2"/>
              </a:buClr>
              <a:buSzPct val="70000"/>
              <a:buFont typeface="Wingdings" panose="05000000000000000000" pitchFamily="2" charset="2"/>
              <a:buChar char="q"/>
            </a:pPr>
            <a:r>
              <a:rPr lang="en-US" sz="2000" kern="1200" dirty="0">
                <a:solidFill>
                  <a:prstClr val="black"/>
                </a:solidFill>
              </a:rPr>
              <a:t>If the county is unable to provide services, the county must cover out-of-network.</a:t>
            </a:r>
          </a:p>
          <a:p>
            <a:pPr lvl="0" eaLnBrk="1" fontAlgn="auto" hangingPunct="1">
              <a:spcBef>
                <a:spcPts val="700"/>
              </a:spcBef>
              <a:spcAft>
                <a:spcPts val="0"/>
              </a:spcAft>
              <a:buClr>
                <a:schemeClr val="accent2"/>
              </a:buClr>
              <a:buSzPct val="70000"/>
              <a:buFont typeface="Wingdings" panose="05000000000000000000" pitchFamily="2" charset="2"/>
              <a:buChar char="q"/>
            </a:pPr>
            <a:r>
              <a:rPr lang="en-US" sz="2000" kern="1200" dirty="0">
                <a:solidFill>
                  <a:prstClr val="black"/>
                </a:solidFill>
              </a:rPr>
              <a:t>Access to state plan services (existing benefits) must remain at the current level or expand upon implementation of the Pilot.</a:t>
            </a:r>
          </a:p>
          <a:p>
            <a:pPr lvl="0" eaLnBrk="1" fontAlgn="auto" hangingPunct="1">
              <a:spcBef>
                <a:spcPts val="700"/>
              </a:spcBef>
              <a:spcAft>
                <a:spcPts val="0"/>
              </a:spcAft>
              <a:buClr>
                <a:schemeClr val="accent2"/>
              </a:buClr>
              <a:buSzPct val="70000"/>
              <a:buFont typeface="Wingdings" panose="05000000000000000000" pitchFamily="2" charset="2"/>
              <a:buChar char="q"/>
            </a:pPr>
            <a:r>
              <a:rPr lang="en-US" sz="2000" kern="1200" dirty="0">
                <a:solidFill>
                  <a:prstClr val="black"/>
                </a:solidFill>
              </a:rPr>
              <a:t>The county shall maintain and monitor a network of appropriate providers that is supported by contracts with subcontractors and sufficient to provider adequate access.</a:t>
            </a:r>
          </a:p>
          <a:p>
            <a:endParaRPr lang="en-US" dirty="0"/>
          </a:p>
        </p:txBody>
      </p:sp>
      <p:sp>
        <p:nvSpPr>
          <p:cNvPr id="4" name="Footer Placeholder 3"/>
          <p:cNvSpPr>
            <a:spLocks noGrp="1"/>
          </p:cNvSpPr>
          <p:nvPr>
            <p:ph type="ftr" sz="quarter" idx="11"/>
          </p:nvPr>
        </p:nvSpPr>
        <p:spPr/>
        <p:txBody>
          <a:bodyPr/>
          <a:lstStyle/>
          <a:p>
            <a:pPr>
              <a:defRPr/>
            </a:pPr>
            <a:r>
              <a:rPr lang="en-US" dirty="0">
                <a:solidFill>
                  <a:srgbClr val="333399"/>
                </a:solidFill>
              </a:rPr>
              <a:t>October 22, 2015</a:t>
            </a:r>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23</a:t>
            </a:fld>
            <a:endParaRPr lang="en-US">
              <a:solidFill>
                <a:srgbClr val="000000"/>
              </a:solidFill>
            </a:endParaRPr>
          </a:p>
        </p:txBody>
      </p:sp>
    </p:spTree>
    <p:extLst>
      <p:ext uri="{BB962C8B-B14F-4D97-AF65-F5344CB8AC3E}">
        <p14:creationId xmlns:p14="http://schemas.microsoft.com/office/powerpoint/2010/main" val="193193221"/>
      </p:ext>
    </p:extLst>
  </p:cSld>
  <p:clrMapOvr>
    <a:masterClrMapping/>
  </p:clrMapOvr>
  <p:transition spd="slow"/>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Access</a:t>
            </a:r>
            <a:r>
              <a:rPr lang="en-US" sz="800" b="1"/>
              <a:t>2</a:t>
            </a:r>
            <a:endParaRPr lang="en-US" b="1" dirty="0"/>
          </a:p>
        </p:txBody>
      </p:sp>
      <p:sp>
        <p:nvSpPr>
          <p:cNvPr id="3" name="Content Placeholder 2"/>
          <p:cNvSpPr>
            <a:spLocks noGrp="1"/>
          </p:cNvSpPr>
          <p:nvPr>
            <p:ph idx="1"/>
          </p:nvPr>
        </p:nvSpPr>
        <p:spPr>
          <a:xfrm>
            <a:off x="457200" y="1752600"/>
            <a:ext cx="8229600" cy="4373563"/>
          </a:xfrm>
        </p:spPr>
        <p:txBody>
          <a:bodyPr/>
          <a:lstStyle/>
          <a:p>
            <a:pPr lvl="0" eaLnBrk="1" fontAlgn="auto" hangingPunct="1">
              <a:spcBef>
                <a:spcPts val="700"/>
              </a:spcBef>
              <a:spcAft>
                <a:spcPts val="0"/>
              </a:spcAft>
              <a:buClr>
                <a:schemeClr val="accent2"/>
              </a:buClr>
              <a:buSzPct val="70000"/>
              <a:buFont typeface="Wingdings" panose="05000000000000000000" pitchFamily="2" charset="2"/>
              <a:buChar char="q"/>
            </a:pPr>
            <a:r>
              <a:rPr lang="en-US" sz="2300" kern="1200" dirty="0">
                <a:solidFill>
                  <a:prstClr val="black"/>
                </a:solidFill>
              </a:rPr>
              <a:t>In establishing and monitoring the network, the county should consider:</a:t>
            </a:r>
          </a:p>
          <a:p>
            <a:pPr marL="708660" lvl="1" indent="-342900" eaLnBrk="1" fontAlgn="auto" hangingPunct="1">
              <a:spcBef>
                <a:spcPts val="550"/>
              </a:spcBef>
              <a:spcAft>
                <a:spcPts val="0"/>
              </a:spcAft>
              <a:buClr>
                <a:schemeClr val="accent2"/>
              </a:buClr>
              <a:buSzPct val="70000"/>
              <a:buFont typeface="Wingdings" panose="05000000000000000000" pitchFamily="2" charset="2"/>
              <a:buChar char="v"/>
            </a:pPr>
            <a:r>
              <a:rPr lang="en-US" sz="2300" kern="1200" dirty="0">
                <a:solidFill>
                  <a:prstClr val="black"/>
                </a:solidFill>
                <a:ea typeface="+mn-ea"/>
                <a:cs typeface="+mn-cs"/>
              </a:rPr>
              <a:t>Process to require its providers to meet standards for timely access to care as specified in the county implementation plan and contract</a:t>
            </a:r>
          </a:p>
          <a:p>
            <a:pPr marL="708660" lvl="1" indent="-342900" eaLnBrk="1" fontAlgn="auto" hangingPunct="1">
              <a:spcBef>
                <a:spcPts val="550"/>
              </a:spcBef>
              <a:spcAft>
                <a:spcPts val="0"/>
              </a:spcAft>
              <a:buClr>
                <a:schemeClr val="accent2"/>
              </a:buClr>
              <a:buSzPct val="70000"/>
              <a:buFont typeface="Wingdings" panose="05000000000000000000" pitchFamily="2" charset="2"/>
              <a:buChar char="v"/>
            </a:pPr>
            <a:r>
              <a:rPr lang="en-US" sz="2300" kern="1200" dirty="0">
                <a:solidFill>
                  <a:prstClr val="black"/>
                </a:solidFill>
                <a:ea typeface="+mn-ea"/>
                <a:cs typeface="+mn-cs"/>
              </a:rPr>
              <a:t>Anticipated number of </a:t>
            </a:r>
            <a:r>
              <a:rPr lang="en-US" sz="2300" kern="1200" dirty="0" err="1">
                <a:solidFill>
                  <a:prstClr val="black"/>
                </a:solidFill>
                <a:ea typeface="+mn-ea"/>
                <a:cs typeface="+mn-cs"/>
              </a:rPr>
              <a:t>Medi</a:t>
            </a:r>
            <a:r>
              <a:rPr lang="en-US" sz="2300" kern="1200" dirty="0">
                <a:solidFill>
                  <a:prstClr val="black"/>
                </a:solidFill>
                <a:ea typeface="+mn-ea"/>
                <a:cs typeface="+mn-cs"/>
              </a:rPr>
              <a:t>-Cal eligible clients</a:t>
            </a:r>
          </a:p>
          <a:p>
            <a:pPr marL="708660" lvl="1" indent="-342900" eaLnBrk="1" fontAlgn="auto" hangingPunct="1">
              <a:spcBef>
                <a:spcPts val="550"/>
              </a:spcBef>
              <a:spcAft>
                <a:spcPts val="0"/>
              </a:spcAft>
              <a:buClr>
                <a:schemeClr val="accent2"/>
              </a:buClr>
              <a:buSzPct val="70000"/>
              <a:buFont typeface="Wingdings" panose="05000000000000000000" pitchFamily="2" charset="2"/>
              <a:buChar char="v"/>
            </a:pPr>
            <a:r>
              <a:rPr lang="en-US" sz="2300" kern="1200" dirty="0">
                <a:solidFill>
                  <a:prstClr val="black"/>
                </a:solidFill>
                <a:ea typeface="+mn-ea"/>
                <a:cs typeface="+mn-cs"/>
              </a:rPr>
              <a:t>Expected utilization of services</a:t>
            </a:r>
          </a:p>
          <a:p>
            <a:pPr marL="708660" lvl="1" indent="-342900" eaLnBrk="1" fontAlgn="auto" hangingPunct="1">
              <a:spcBef>
                <a:spcPts val="550"/>
              </a:spcBef>
              <a:spcAft>
                <a:spcPts val="0"/>
              </a:spcAft>
              <a:buClr>
                <a:schemeClr val="accent2"/>
              </a:buClr>
              <a:buSzPct val="70000"/>
              <a:buFont typeface="Wingdings" panose="05000000000000000000" pitchFamily="2" charset="2"/>
              <a:buChar char="v"/>
            </a:pPr>
            <a:r>
              <a:rPr lang="en-US" sz="2300" kern="1200" dirty="0">
                <a:solidFill>
                  <a:prstClr val="black"/>
                </a:solidFill>
                <a:ea typeface="+mn-ea"/>
                <a:cs typeface="+mn-cs"/>
              </a:rPr>
              <a:t>Expected number and types of providers in terms of training &amp; experience needed</a:t>
            </a:r>
          </a:p>
          <a:p>
            <a:pPr marL="708660" lvl="1" indent="-342900" eaLnBrk="1" fontAlgn="auto" hangingPunct="1">
              <a:spcBef>
                <a:spcPts val="550"/>
              </a:spcBef>
              <a:spcAft>
                <a:spcPts val="0"/>
              </a:spcAft>
              <a:buClr>
                <a:schemeClr val="accent2"/>
              </a:buClr>
              <a:buSzPct val="70000"/>
              <a:buFont typeface="Wingdings" panose="05000000000000000000" pitchFamily="2" charset="2"/>
              <a:buChar char="v"/>
            </a:pPr>
            <a:r>
              <a:rPr lang="en-US" sz="2300" kern="1200" dirty="0">
                <a:solidFill>
                  <a:prstClr val="black"/>
                </a:solidFill>
                <a:ea typeface="+mn-ea"/>
                <a:cs typeface="+mn-cs"/>
              </a:rPr>
              <a:t>Providers accepting new </a:t>
            </a:r>
            <a:r>
              <a:rPr lang="en-US" sz="2300" kern="1200" dirty="0" err="1">
                <a:solidFill>
                  <a:prstClr val="black"/>
                </a:solidFill>
                <a:ea typeface="+mn-ea"/>
                <a:cs typeface="+mn-cs"/>
              </a:rPr>
              <a:t>Medi</a:t>
            </a:r>
            <a:r>
              <a:rPr lang="en-US" sz="2300" kern="1200" dirty="0">
                <a:solidFill>
                  <a:prstClr val="black"/>
                </a:solidFill>
                <a:ea typeface="+mn-ea"/>
                <a:cs typeface="+mn-cs"/>
              </a:rPr>
              <a:t>-Cal clients</a:t>
            </a:r>
          </a:p>
          <a:p>
            <a:pPr marL="708660" lvl="1" indent="-342900" eaLnBrk="1" fontAlgn="auto" hangingPunct="1">
              <a:spcBef>
                <a:spcPts val="550"/>
              </a:spcBef>
              <a:spcAft>
                <a:spcPts val="0"/>
              </a:spcAft>
              <a:buClr>
                <a:schemeClr val="accent2"/>
              </a:buClr>
              <a:buSzPct val="70000"/>
              <a:buFont typeface="Wingdings" panose="05000000000000000000" pitchFamily="2" charset="2"/>
              <a:buChar char="v"/>
            </a:pPr>
            <a:r>
              <a:rPr lang="en-US" sz="2300" kern="1200" dirty="0">
                <a:solidFill>
                  <a:prstClr val="black"/>
                </a:solidFill>
                <a:ea typeface="+mn-ea"/>
                <a:cs typeface="+mn-cs"/>
              </a:rPr>
              <a:t>Geographic location of providers</a:t>
            </a:r>
          </a:p>
          <a:p>
            <a:endParaRPr lang="en-US" dirty="0"/>
          </a:p>
        </p:txBody>
      </p:sp>
      <p:sp>
        <p:nvSpPr>
          <p:cNvPr id="4" name="Footer Placeholder 3"/>
          <p:cNvSpPr>
            <a:spLocks noGrp="1"/>
          </p:cNvSpPr>
          <p:nvPr>
            <p:ph type="ftr" sz="quarter" idx="11"/>
          </p:nvPr>
        </p:nvSpPr>
        <p:spPr/>
        <p:txBody>
          <a:bodyPr/>
          <a:lstStyle/>
          <a:p>
            <a:pPr>
              <a:defRPr/>
            </a:pPr>
            <a:r>
              <a:rPr lang="en-US" dirty="0">
                <a:solidFill>
                  <a:srgbClr val="333399"/>
                </a:solidFill>
              </a:rPr>
              <a:t>October 22, 2015</a:t>
            </a:r>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24</a:t>
            </a:fld>
            <a:endParaRPr lang="en-US">
              <a:solidFill>
                <a:srgbClr val="000000"/>
              </a:solidFill>
            </a:endParaRPr>
          </a:p>
        </p:txBody>
      </p:sp>
    </p:spTree>
    <p:extLst>
      <p:ext uri="{BB962C8B-B14F-4D97-AF65-F5344CB8AC3E}">
        <p14:creationId xmlns:p14="http://schemas.microsoft.com/office/powerpoint/2010/main" val="472337568"/>
      </p:ext>
    </p:extLst>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Provider Requirements </a:t>
            </a:r>
          </a:p>
        </p:txBody>
      </p:sp>
      <p:sp>
        <p:nvSpPr>
          <p:cNvPr id="3" name="Content Placeholder 2"/>
          <p:cNvSpPr>
            <a:spLocks noGrp="1"/>
          </p:cNvSpPr>
          <p:nvPr>
            <p:ph idx="1"/>
          </p:nvPr>
        </p:nvSpPr>
        <p:spPr>
          <a:xfrm>
            <a:off x="457200" y="1828800"/>
            <a:ext cx="8229600" cy="4297363"/>
          </a:xfrm>
        </p:spPr>
        <p:txBody>
          <a:bodyPr/>
          <a:lstStyle/>
          <a:p>
            <a:pPr lvl="0" eaLnBrk="1" fontAlgn="auto" hangingPunct="1">
              <a:spcBef>
                <a:spcPts val="700"/>
              </a:spcBef>
              <a:spcAft>
                <a:spcPts val="0"/>
              </a:spcAft>
              <a:buClr>
                <a:schemeClr val="accent2"/>
              </a:buClr>
              <a:buSzPct val="70000"/>
              <a:buFont typeface="Wingdings" panose="05000000000000000000" pitchFamily="2" charset="2"/>
              <a:buChar char="q"/>
            </a:pPr>
            <a:r>
              <a:rPr lang="en-US" sz="2000" kern="1200" dirty="0">
                <a:solidFill>
                  <a:prstClr val="black"/>
                </a:solidFill>
              </a:rPr>
              <a:t>Pilot counties will include the following requirements in their provider contracts:</a:t>
            </a:r>
          </a:p>
          <a:p>
            <a:pPr marL="708660" lvl="1" indent="-342900" eaLnBrk="1" fontAlgn="auto" hangingPunct="1">
              <a:spcBef>
                <a:spcPts val="550"/>
              </a:spcBef>
              <a:spcAft>
                <a:spcPts val="0"/>
              </a:spcAft>
              <a:buClr>
                <a:srgbClr val="00188E"/>
              </a:buClr>
              <a:buSzPct val="70000"/>
              <a:buFont typeface="Wingdings" panose="05000000000000000000" pitchFamily="2" charset="2"/>
              <a:buChar char="v"/>
            </a:pPr>
            <a:r>
              <a:rPr lang="en-US" sz="1800" kern="1200" dirty="0">
                <a:solidFill>
                  <a:prstClr val="black"/>
                </a:solidFill>
                <a:ea typeface="+mn-ea"/>
                <a:cs typeface="+mn-cs"/>
              </a:rPr>
              <a:t>Provide culturally competent services, including translation services, as needed.</a:t>
            </a:r>
          </a:p>
          <a:p>
            <a:pPr marL="708660" lvl="1" indent="-342900" eaLnBrk="1" fontAlgn="auto" hangingPunct="1">
              <a:spcBef>
                <a:spcPts val="550"/>
              </a:spcBef>
              <a:spcAft>
                <a:spcPts val="0"/>
              </a:spcAft>
              <a:buClr>
                <a:srgbClr val="00188E"/>
              </a:buClr>
              <a:buSzPct val="70000"/>
              <a:buFont typeface="Wingdings" panose="05000000000000000000" pitchFamily="2" charset="2"/>
              <a:buChar char="v"/>
            </a:pPr>
            <a:r>
              <a:rPr lang="en-US" sz="1800" kern="1200" dirty="0">
                <a:solidFill>
                  <a:prstClr val="black"/>
                </a:solidFill>
                <a:ea typeface="+mn-ea"/>
                <a:cs typeface="+mn-cs"/>
              </a:rPr>
              <a:t>Procedures for coordination of care for enrollees receiving MAT services.</a:t>
            </a:r>
          </a:p>
          <a:p>
            <a:pPr marL="708660" lvl="1" indent="-342900" eaLnBrk="1" fontAlgn="auto" hangingPunct="1">
              <a:spcBef>
                <a:spcPts val="550"/>
              </a:spcBef>
              <a:spcAft>
                <a:spcPts val="0"/>
              </a:spcAft>
              <a:buClr>
                <a:srgbClr val="00188E"/>
              </a:buClr>
              <a:buSzPct val="70000"/>
              <a:buFont typeface="Wingdings" panose="05000000000000000000" pitchFamily="2" charset="2"/>
              <a:buChar char="v"/>
            </a:pPr>
            <a:r>
              <a:rPr lang="en-US" sz="1800" kern="1200" dirty="0">
                <a:solidFill>
                  <a:prstClr val="black"/>
                </a:solidFill>
                <a:ea typeface="+mn-ea"/>
                <a:cs typeface="+mn-cs"/>
              </a:rPr>
              <a:t>Implement at least two (2) of the following Evidence Based Practices:</a:t>
            </a:r>
          </a:p>
          <a:p>
            <a:pPr marL="971550" lvl="2" indent="-285750" eaLnBrk="1" fontAlgn="auto" hangingPunct="1">
              <a:spcBef>
                <a:spcPts val="500"/>
              </a:spcBef>
              <a:spcAft>
                <a:spcPts val="0"/>
              </a:spcAft>
              <a:buClr>
                <a:schemeClr val="accent2"/>
              </a:buClr>
              <a:buSzPct val="70000"/>
              <a:buFont typeface="Wingdings" panose="05000000000000000000" pitchFamily="2" charset="2"/>
              <a:buChar char="ü"/>
            </a:pPr>
            <a:r>
              <a:rPr lang="en-US" sz="1600" kern="1200" dirty="0">
                <a:solidFill>
                  <a:prstClr val="black"/>
                </a:solidFill>
                <a:ea typeface="+mn-ea"/>
                <a:cs typeface="+mn-cs"/>
              </a:rPr>
              <a:t>Motivational Interviewing</a:t>
            </a:r>
          </a:p>
          <a:p>
            <a:pPr marL="971550" lvl="2" indent="-285750" eaLnBrk="1" fontAlgn="auto" hangingPunct="1">
              <a:spcBef>
                <a:spcPts val="500"/>
              </a:spcBef>
              <a:spcAft>
                <a:spcPts val="0"/>
              </a:spcAft>
              <a:buClr>
                <a:schemeClr val="accent2"/>
              </a:buClr>
              <a:buSzPct val="70000"/>
              <a:buFont typeface="Wingdings" panose="05000000000000000000" pitchFamily="2" charset="2"/>
              <a:buChar char="ü"/>
            </a:pPr>
            <a:r>
              <a:rPr lang="en-US" sz="1600" kern="1200" dirty="0">
                <a:solidFill>
                  <a:prstClr val="black"/>
                </a:solidFill>
                <a:ea typeface="+mn-ea"/>
                <a:cs typeface="+mn-cs"/>
              </a:rPr>
              <a:t>Cognitive-Behavioral Therapy</a:t>
            </a:r>
          </a:p>
          <a:p>
            <a:pPr marL="971550" lvl="2" indent="-285750" eaLnBrk="1" fontAlgn="auto" hangingPunct="1">
              <a:spcBef>
                <a:spcPts val="500"/>
              </a:spcBef>
              <a:spcAft>
                <a:spcPts val="0"/>
              </a:spcAft>
              <a:buClr>
                <a:schemeClr val="accent2"/>
              </a:buClr>
              <a:buSzPct val="70000"/>
              <a:buFont typeface="Wingdings" panose="05000000000000000000" pitchFamily="2" charset="2"/>
              <a:buChar char="ü"/>
            </a:pPr>
            <a:r>
              <a:rPr lang="en-US" sz="1600" kern="1200" dirty="0">
                <a:solidFill>
                  <a:prstClr val="black"/>
                </a:solidFill>
                <a:ea typeface="+mn-ea"/>
                <a:cs typeface="+mn-cs"/>
              </a:rPr>
              <a:t>Relapse Prevention</a:t>
            </a:r>
          </a:p>
          <a:p>
            <a:pPr marL="971550" lvl="2" indent="-285750" eaLnBrk="1" fontAlgn="auto" hangingPunct="1">
              <a:spcBef>
                <a:spcPts val="500"/>
              </a:spcBef>
              <a:spcAft>
                <a:spcPts val="0"/>
              </a:spcAft>
              <a:buClr>
                <a:schemeClr val="accent2"/>
              </a:buClr>
              <a:buSzPct val="70000"/>
              <a:buFont typeface="Wingdings" panose="05000000000000000000" pitchFamily="2" charset="2"/>
              <a:buChar char="ü"/>
            </a:pPr>
            <a:r>
              <a:rPr lang="en-US" sz="1600" kern="1200" dirty="0">
                <a:solidFill>
                  <a:prstClr val="black"/>
                </a:solidFill>
                <a:ea typeface="+mn-ea"/>
                <a:cs typeface="+mn-cs"/>
              </a:rPr>
              <a:t>Trauma-Informed Treatment</a:t>
            </a:r>
          </a:p>
          <a:p>
            <a:pPr marL="971550" lvl="2" indent="-285750" eaLnBrk="1" fontAlgn="auto" hangingPunct="1">
              <a:spcBef>
                <a:spcPts val="500"/>
              </a:spcBef>
              <a:spcAft>
                <a:spcPts val="0"/>
              </a:spcAft>
              <a:buClr>
                <a:schemeClr val="accent2"/>
              </a:buClr>
              <a:buSzPct val="70000"/>
              <a:buFont typeface="Wingdings" panose="05000000000000000000" pitchFamily="2" charset="2"/>
              <a:buChar char="ü"/>
            </a:pPr>
            <a:r>
              <a:rPr lang="en-US" sz="1600" kern="1200" dirty="0">
                <a:solidFill>
                  <a:prstClr val="black"/>
                </a:solidFill>
                <a:ea typeface="+mn-ea"/>
                <a:cs typeface="+mn-cs"/>
              </a:rPr>
              <a:t>Psycho-Education</a:t>
            </a:r>
          </a:p>
        </p:txBody>
      </p:sp>
      <p:sp>
        <p:nvSpPr>
          <p:cNvPr id="4" name="Footer Placeholder 3"/>
          <p:cNvSpPr>
            <a:spLocks noGrp="1"/>
          </p:cNvSpPr>
          <p:nvPr>
            <p:ph type="ftr" sz="quarter" idx="11"/>
          </p:nvPr>
        </p:nvSpPr>
        <p:spPr/>
        <p:txBody>
          <a:bodyPr/>
          <a:lstStyle/>
          <a:p>
            <a:pPr>
              <a:defRPr/>
            </a:pPr>
            <a:r>
              <a:rPr lang="en-US" dirty="0">
                <a:solidFill>
                  <a:srgbClr val="333399"/>
                </a:solidFill>
              </a:rPr>
              <a:t>October 22, 2015</a:t>
            </a:r>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25</a:t>
            </a:fld>
            <a:endParaRPr lang="en-US">
              <a:solidFill>
                <a:srgbClr val="000000"/>
              </a:solidFill>
            </a:endParaRPr>
          </a:p>
        </p:txBody>
      </p:sp>
    </p:spTree>
    <p:extLst>
      <p:ext uri="{BB962C8B-B14F-4D97-AF65-F5344CB8AC3E}">
        <p14:creationId xmlns:p14="http://schemas.microsoft.com/office/powerpoint/2010/main" val="824096137"/>
      </p:ext>
    </p:extLst>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Care Coordination</a:t>
            </a:r>
          </a:p>
        </p:txBody>
      </p:sp>
      <p:sp>
        <p:nvSpPr>
          <p:cNvPr id="3" name="Content Placeholder 2"/>
          <p:cNvSpPr>
            <a:spLocks noGrp="1"/>
          </p:cNvSpPr>
          <p:nvPr>
            <p:ph idx="1"/>
          </p:nvPr>
        </p:nvSpPr>
        <p:spPr>
          <a:xfrm>
            <a:off x="457200" y="1752600"/>
            <a:ext cx="8229600" cy="4373563"/>
          </a:xfrm>
        </p:spPr>
        <p:txBody>
          <a:bodyPr/>
          <a:lstStyle/>
          <a:p>
            <a:pPr lvl="0" eaLnBrk="1" fontAlgn="auto" hangingPunct="1">
              <a:spcBef>
                <a:spcPts val="700"/>
              </a:spcBef>
              <a:spcAft>
                <a:spcPts val="0"/>
              </a:spcAft>
              <a:buClr>
                <a:schemeClr val="accent2"/>
              </a:buClr>
              <a:buSzPct val="70000"/>
              <a:buFont typeface="Wingdings" panose="05000000000000000000" pitchFamily="2" charset="2"/>
              <a:buChar char="q"/>
            </a:pPr>
            <a:r>
              <a:rPr lang="en-US" sz="2000" kern="1200" dirty="0">
                <a:solidFill>
                  <a:prstClr val="black"/>
                </a:solidFill>
              </a:rPr>
              <a:t>Pilot counties must describe care coordination plan for achieving seamless transitions of care.</a:t>
            </a:r>
          </a:p>
          <a:p>
            <a:pPr lvl="0" eaLnBrk="1" fontAlgn="auto" hangingPunct="1">
              <a:spcBef>
                <a:spcPts val="700"/>
              </a:spcBef>
              <a:spcAft>
                <a:spcPts val="0"/>
              </a:spcAft>
              <a:buClr>
                <a:schemeClr val="accent2"/>
              </a:buClr>
              <a:buSzPct val="70000"/>
              <a:buFont typeface="Wingdings" panose="05000000000000000000" pitchFamily="2" charset="2"/>
              <a:buChar char="q"/>
            </a:pPr>
            <a:r>
              <a:rPr lang="en-US" sz="2000" kern="1200" dirty="0">
                <a:solidFill>
                  <a:prstClr val="black"/>
                </a:solidFill>
              </a:rPr>
              <a:t>Pilot county shall enter into a MOU with any health plan that enrolls beneficiaries served by DMC-ODS. MOU to include:</a:t>
            </a:r>
          </a:p>
          <a:p>
            <a:pPr lvl="1">
              <a:buClr>
                <a:schemeClr val="accent2"/>
              </a:buClr>
              <a:buSzPct val="70000"/>
              <a:buFont typeface="Wingdings" panose="05000000000000000000" pitchFamily="2" charset="2"/>
              <a:buChar char="v"/>
            </a:pPr>
            <a:r>
              <a:rPr lang="en-US" sz="2000" dirty="0">
                <a:solidFill>
                  <a:srgbClr val="000000"/>
                </a:solidFill>
              </a:rPr>
              <a:t>Comprehensive Screening</a:t>
            </a:r>
          </a:p>
          <a:p>
            <a:pPr lvl="1">
              <a:buClr>
                <a:schemeClr val="accent2"/>
              </a:buClr>
              <a:buSzPct val="70000"/>
              <a:buFont typeface="Wingdings" panose="05000000000000000000" pitchFamily="2" charset="2"/>
              <a:buChar char="v"/>
            </a:pPr>
            <a:r>
              <a:rPr lang="en-US" sz="2000" dirty="0">
                <a:solidFill>
                  <a:srgbClr val="000000"/>
                </a:solidFill>
              </a:rPr>
              <a:t>Beneficiary Engagement</a:t>
            </a:r>
          </a:p>
          <a:p>
            <a:pPr lvl="1">
              <a:buClr>
                <a:schemeClr val="accent2"/>
              </a:buClr>
              <a:buSzPct val="70000"/>
              <a:buFont typeface="Wingdings" panose="05000000000000000000" pitchFamily="2" charset="2"/>
              <a:buChar char="v"/>
            </a:pPr>
            <a:r>
              <a:rPr lang="en-US" sz="2000" dirty="0">
                <a:solidFill>
                  <a:srgbClr val="000000"/>
                </a:solidFill>
              </a:rPr>
              <a:t>Shared Plan Development/Treatment Planning</a:t>
            </a:r>
          </a:p>
          <a:p>
            <a:pPr lvl="1">
              <a:buClr>
                <a:schemeClr val="accent2"/>
              </a:buClr>
              <a:buSzPct val="70000"/>
              <a:buFont typeface="Wingdings" panose="05000000000000000000" pitchFamily="2" charset="2"/>
              <a:buChar char="v"/>
            </a:pPr>
            <a:r>
              <a:rPr lang="en-US" sz="2000" dirty="0">
                <a:solidFill>
                  <a:srgbClr val="000000"/>
                </a:solidFill>
              </a:rPr>
              <a:t>Case Management Activities</a:t>
            </a:r>
          </a:p>
          <a:p>
            <a:pPr lvl="1">
              <a:buClr>
                <a:schemeClr val="accent2"/>
              </a:buClr>
              <a:buSzPct val="70000"/>
              <a:buFont typeface="Wingdings" panose="05000000000000000000" pitchFamily="2" charset="2"/>
              <a:buChar char="v"/>
            </a:pPr>
            <a:r>
              <a:rPr lang="en-US" sz="2000" dirty="0">
                <a:solidFill>
                  <a:srgbClr val="000000"/>
                </a:solidFill>
              </a:rPr>
              <a:t>Dispute Resolution</a:t>
            </a:r>
          </a:p>
          <a:p>
            <a:pPr lvl="1">
              <a:buClr>
                <a:schemeClr val="accent2"/>
              </a:buClr>
              <a:buSzPct val="70000"/>
              <a:buFont typeface="Wingdings" panose="05000000000000000000" pitchFamily="2" charset="2"/>
              <a:buChar char="v"/>
            </a:pPr>
            <a:r>
              <a:rPr lang="en-US" sz="2000" dirty="0">
                <a:solidFill>
                  <a:srgbClr val="000000"/>
                </a:solidFill>
              </a:rPr>
              <a:t>Care Coordination/Referral Tracking</a:t>
            </a:r>
          </a:p>
          <a:p>
            <a:pPr lvl="1">
              <a:buClr>
                <a:schemeClr val="accent2"/>
              </a:buClr>
              <a:buSzPct val="70000"/>
              <a:buFont typeface="Wingdings" panose="05000000000000000000" pitchFamily="2" charset="2"/>
              <a:buChar char="v"/>
            </a:pPr>
            <a:r>
              <a:rPr lang="en-US" sz="2000" dirty="0">
                <a:solidFill>
                  <a:srgbClr val="000000"/>
                </a:solidFill>
              </a:rPr>
              <a:t>Navigation Support</a:t>
            </a:r>
          </a:p>
          <a:p>
            <a:pPr marL="720090" lvl="1" indent="-320040" eaLnBrk="1" fontAlgn="auto" hangingPunct="1">
              <a:spcBef>
                <a:spcPts val="700"/>
              </a:spcBef>
              <a:spcAft>
                <a:spcPts val="0"/>
              </a:spcAft>
              <a:buClr>
                <a:srgbClr val="B1B1BD"/>
              </a:buClr>
              <a:buSzPct val="60000"/>
              <a:buFont typeface="Wingdings"/>
              <a:buChar char=""/>
            </a:pPr>
            <a:endParaRPr lang="en-US" sz="2000" kern="1200" dirty="0">
              <a:solidFill>
                <a:prstClr val="black"/>
              </a:solidFill>
              <a:latin typeface="Calibri" panose="020F0502020204030204" pitchFamily="34" charset="0"/>
            </a:endParaRPr>
          </a:p>
          <a:p>
            <a:endParaRPr lang="en-US" dirty="0"/>
          </a:p>
        </p:txBody>
      </p:sp>
      <p:sp>
        <p:nvSpPr>
          <p:cNvPr id="4" name="Footer Placeholder 3"/>
          <p:cNvSpPr>
            <a:spLocks noGrp="1"/>
          </p:cNvSpPr>
          <p:nvPr>
            <p:ph type="ftr" sz="quarter" idx="11"/>
          </p:nvPr>
        </p:nvSpPr>
        <p:spPr/>
        <p:txBody>
          <a:bodyPr/>
          <a:lstStyle/>
          <a:p>
            <a:pPr>
              <a:defRPr/>
            </a:pPr>
            <a:r>
              <a:rPr lang="en-US" dirty="0">
                <a:solidFill>
                  <a:srgbClr val="333399"/>
                </a:solidFill>
              </a:rPr>
              <a:t>October 22, 2015</a:t>
            </a:r>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26</a:t>
            </a:fld>
            <a:endParaRPr lang="en-US">
              <a:solidFill>
                <a:srgbClr val="000000"/>
              </a:solidFill>
            </a:endParaRPr>
          </a:p>
        </p:txBody>
      </p:sp>
    </p:spTree>
    <p:extLst>
      <p:ext uri="{BB962C8B-B14F-4D97-AF65-F5344CB8AC3E}">
        <p14:creationId xmlns:p14="http://schemas.microsoft.com/office/powerpoint/2010/main" val="3594831518"/>
      </p:ext>
    </p:extLst>
  </p:cSld>
  <p:clrMapOvr>
    <a:masterClrMapping/>
  </p:clrMapOvr>
  <p:transition spd="slow"/>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914400"/>
            <a:ext cx="8686800" cy="914400"/>
          </a:xfrm>
        </p:spPr>
        <p:txBody>
          <a:bodyPr/>
          <a:lstStyle/>
          <a:p>
            <a:r>
              <a:rPr lang="en-US" b="1" dirty="0"/>
              <a:t>Quality</a:t>
            </a:r>
          </a:p>
        </p:txBody>
      </p:sp>
      <p:sp>
        <p:nvSpPr>
          <p:cNvPr id="3" name="Content Placeholder 2"/>
          <p:cNvSpPr>
            <a:spLocks noGrp="1"/>
          </p:cNvSpPr>
          <p:nvPr>
            <p:ph idx="1"/>
          </p:nvPr>
        </p:nvSpPr>
        <p:spPr>
          <a:xfrm>
            <a:off x="457200" y="1828800"/>
            <a:ext cx="8229600" cy="4297363"/>
          </a:xfrm>
        </p:spPr>
        <p:txBody>
          <a:bodyPr/>
          <a:lstStyle/>
          <a:p>
            <a:pPr lvl="0" eaLnBrk="1" fontAlgn="auto" hangingPunct="1">
              <a:spcBef>
                <a:spcPts val="700"/>
              </a:spcBef>
              <a:spcAft>
                <a:spcPts val="0"/>
              </a:spcAft>
              <a:buClr>
                <a:schemeClr val="accent2"/>
              </a:buClr>
              <a:buSzPct val="70000"/>
              <a:buFont typeface="Wingdings" panose="05000000000000000000" pitchFamily="2" charset="2"/>
              <a:buChar char="q"/>
            </a:pPr>
            <a:r>
              <a:rPr lang="en-US" sz="2400" kern="1200" dirty="0">
                <a:solidFill>
                  <a:prstClr val="black"/>
                </a:solidFill>
              </a:rPr>
              <a:t>Each pilot county must have a </a:t>
            </a:r>
            <a:r>
              <a:rPr lang="en-US" sz="2400" b="1" kern="1200" dirty="0">
                <a:solidFill>
                  <a:prstClr val="black"/>
                </a:solidFill>
              </a:rPr>
              <a:t>Quality Improvement (QI) Plan</a:t>
            </a:r>
          </a:p>
          <a:p>
            <a:pPr lvl="0" eaLnBrk="1" fontAlgn="auto" hangingPunct="1">
              <a:spcBef>
                <a:spcPts val="700"/>
              </a:spcBef>
              <a:spcAft>
                <a:spcPts val="0"/>
              </a:spcAft>
              <a:buClr>
                <a:schemeClr val="accent2"/>
              </a:buClr>
              <a:buSzPct val="70000"/>
              <a:buFont typeface="Wingdings" panose="05000000000000000000" pitchFamily="2" charset="2"/>
              <a:buChar char="q"/>
            </a:pPr>
            <a:r>
              <a:rPr lang="en-US" sz="2400" kern="1200" dirty="0">
                <a:solidFill>
                  <a:prstClr val="black"/>
                </a:solidFill>
              </a:rPr>
              <a:t>County shall have a </a:t>
            </a:r>
            <a:r>
              <a:rPr lang="en-US" sz="2400" b="1" kern="1200" dirty="0">
                <a:solidFill>
                  <a:prstClr val="black"/>
                </a:solidFill>
              </a:rPr>
              <a:t>QI Committee </a:t>
            </a:r>
          </a:p>
          <a:p>
            <a:pPr lvl="1" indent="-342900" eaLnBrk="1" fontAlgn="auto" hangingPunct="1">
              <a:spcBef>
                <a:spcPts val="700"/>
              </a:spcBef>
              <a:spcAft>
                <a:spcPts val="0"/>
              </a:spcAft>
              <a:buClr>
                <a:schemeClr val="accent2"/>
              </a:buClr>
              <a:buSzPct val="70000"/>
              <a:buFont typeface="Wingdings" panose="05000000000000000000" pitchFamily="2" charset="2"/>
              <a:buChar char="v"/>
            </a:pPr>
            <a:r>
              <a:rPr lang="en-US" sz="2400" kern="1200" dirty="0">
                <a:solidFill>
                  <a:prstClr val="black"/>
                </a:solidFill>
                <a:ea typeface="+mn-ea"/>
                <a:cs typeface="+mn-cs"/>
              </a:rPr>
              <a:t>Shall review data quarterly</a:t>
            </a:r>
          </a:p>
          <a:p>
            <a:pPr lvl="0" eaLnBrk="1" fontAlgn="auto" hangingPunct="1">
              <a:spcBef>
                <a:spcPts val="700"/>
              </a:spcBef>
              <a:spcAft>
                <a:spcPts val="0"/>
              </a:spcAft>
              <a:buClr>
                <a:schemeClr val="accent2"/>
              </a:buClr>
              <a:buSzPct val="70000"/>
              <a:buFont typeface="Wingdings" panose="05000000000000000000" pitchFamily="2" charset="2"/>
              <a:buChar char="q"/>
            </a:pPr>
            <a:r>
              <a:rPr lang="en-US" sz="2400" kern="1200" dirty="0">
                <a:solidFill>
                  <a:prstClr val="black"/>
                </a:solidFill>
              </a:rPr>
              <a:t>County shall have a </a:t>
            </a:r>
            <a:r>
              <a:rPr lang="en-US" sz="2400" b="1" kern="1200" dirty="0">
                <a:solidFill>
                  <a:prstClr val="black"/>
                </a:solidFill>
              </a:rPr>
              <a:t>Utilization Management Program</a:t>
            </a:r>
          </a:p>
          <a:p>
            <a:pPr marL="708660" lvl="1" indent="-342900" eaLnBrk="1" fontAlgn="auto" hangingPunct="1">
              <a:spcBef>
                <a:spcPts val="550"/>
              </a:spcBef>
              <a:spcAft>
                <a:spcPts val="0"/>
              </a:spcAft>
              <a:buClr>
                <a:schemeClr val="accent2"/>
              </a:buClr>
              <a:buSzPct val="70000"/>
              <a:buFont typeface="Wingdings" panose="05000000000000000000" pitchFamily="2" charset="2"/>
              <a:buChar char="v"/>
            </a:pPr>
            <a:r>
              <a:rPr lang="en-US" sz="2400" kern="1200" dirty="0">
                <a:solidFill>
                  <a:prstClr val="black"/>
                </a:solidFill>
                <a:ea typeface="+mn-ea"/>
                <a:cs typeface="+mn-cs"/>
              </a:rPr>
              <a:t>Must have a system for collecting, maintaining, and evaluating accessibility of care and waiting list information</a:t>
            </a:r>
          </a:p>
          <a:p>
            <a:endParaRPr lang="en-US" dirty="0"/>
          </a:p>
        </p:txBody>
      </p:sp>
      <p:sp>
        <p:nvSpPr>
          <p:cNvPr id="4" name="Footer Placeholder 3"/>
          <p:cNvSpPr>
            <a:spLocks noGrp="1"/>
          </p:cNvSpPr>
          <p:nvPr>
            <p:ph type="ftr" sz="quarter" idx="11"/>
          </p:nvPr>
        </p:nvSpPr>
        <p:spPr/>
        <p:txBody>
          <a:bodyPr/>
          <a:lstStyle/>
          <a:p>
            <a:pPr>
              <a:defRPr/>
            </a:pPr>
            <a:r>
              <a:rPr lang="en-US" dirty="0">
                <a:solidFill>
                  <a:srgbClr val="333399"/>
                </a:solidFill>
              </a:rPr>
              <a:t>October 22, 2015</a:t>
            </a:r>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27</a:t>
            </a:fld>
            <a:endParaRPr lang="en-US">
              <a:solidFill>
                <a:srgbClr val="000000"/>
              </a:solidFill>
            </a:endParaRPr>
          </a:p>
        </p:txBody>
      </p:sp>
    </p:spTree>
    <p:extLst>
      <p:ext uri="{BB962C8B-B14F-4D97-AF65-F5344CB8AC3E}">
        <p14:creationId xmlns:p14="http://schemas.microsoft.com/office/powerpoint/2010/main" val="3251856101"/>
      </p:ext>
    </p:extLst>
  </p:cSld>
  <p:clrMapOvr>
    <a:masterClrMapping/>
  </p:clrMapOvr>
  <p:transition spd="slow"/>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a:t>Implementation Plan &amp; Contract</a:t>
            </a:r>
          </a:p>
        </p:txBody>
      </p:sp>
      <p:sp>
        <p:nvSpPr>
          <p:cNvPr id="3" name="Content Placeholder 2"/>
          <p:cNvSpPr>
            <a:spLocks noGrp="1"/>
          </p:cNvSpPr>
          <p:nvPr>
            <p:ph idx="1"/>
          </p:nvPr>
        </p:nvSpPr>
        <p:spPr>
          <a:xfrm>
            <a:off x="457200" y="1828800"/>
            <a:ext cx="8229600" cy="4297363"/>
          </a:xfrm>
        </p:spPr>
        <p:txBody>
          <a:bodyPr/>
          <a:lstStyle/>
          <a:p>
            <a:pPr lvl="0" eaLnBrk="1" fontAlgn="auto" hangingPunct="1">
              <a:spcBef>
                <a:spcPts val="700"/>
              </a:spcBef>
              <a:spcAft>
                <a:spcPts val="0"/>
              </a:spcAft>
              <a:buClr>
                <a:schemeClr val="accent2"/>
              </a:buClr>
              <a:buSzPct val="70000"/>
              <a:buFont typeface="Wingdings" panose="05000000000000000000" pitchFamily="2" charset="2"/>
              <a:buChar char="q"/>
            </a:pPr>
            <a:r>
              <a:rPr lang="en-US" sz="2000" kern="1200" dirty="0">
                <a:solidFill>
                  <a:prstClr val="black"/>
                </a:solidFill>
              </a:rPr>
              <a:t>Counties must submit to the state a </a:t>
            </a:r>
            <a:r>
              <a:rPr lang="en-US" sz="2000" b="1" kern="1200" dirty="0">
                <a:solidFill>
                  <a:prstClr val="black"/>
                </a:solidFill>
              </a:rPr>
              <a:t>plan for implementation </a:t>
            </a:r>
            <a:r>
              <a:rPr lang="en-US" sz="2000" kern="1200" dirty="0">
                <a:solidFill>
                  <a:prstClr val="black"/>
                </a:solidFill>
              </a:rPr>
              <a:t>of the DMC-ODS pilot (boilerplate plan included in STCs).</a:t>
            </a:r>
          </a:p>
          <a:p>
            <a:pPr lvl="0" eaLnBrk="1" fontAlgn="auto" hangingPunct="1">
              <a:spcBef>
                <a:spcPts val="700"/>
              </a:spcBef>
              <a:spcAft>
                <a:spcPts val="0"/>
              </a:spcAft>
              <a:buClr>
                <a:schemeClr val="accent2"/>
              </a:buClr>
              <a:buSzPct val="70000"/>
              <a:buFont typeface="Wingdings" panose="05000000000000000000" pitchFamily="2" charset="2"/>
              <a:buChar char="q"/>
            </a:pPr>
            <a:r>
              <a:rPr lang="en-US" sz="2000" kern="1200" dirty="0">
                <a:solidFill>
                  <a:prstClr val="black"/>
                </a:solidFill>
              </a:rPr>
              <a:t>Plan to be approved by both </a:t>
            </a:r>
            <a:r>
              <a:rPr lang="en-US" sz="2000" b="1" kern="1200" dirty="0">
                <a:solidFill>
                  <a:prstClr val="black"/>
                </a:solidFill>
              </a:rPr>
              <a:t>DHCS </a:t>
            </a:r>
            <a:r>
              <a:rPr lang="en-US" sz="2000" kern="1200" dirty="0">
                <a:solidFill>
                  <a:prstClr val="black"/>
                </a:solidFill>
              </a:rPr>
              <a:t>and </a:t>
            </a:r>
            <a:r>
              <a:rPr lang="en-US" sz="2000" b="1" kern="1200" dirty="0">
                <a:solidFill>
                  <a:prstClr val="black"/>
                </a:solidFill>
              </a:rPr>
              <a:t>CMS.</a:t>
            </a:r>
          </a:p>
          <a:p>
            <a:pPr lvl="0" eaLnBrk="1" fontAlgn="auto" hangingPunct="1">
              <a:spcBef>
                <a:spcPts val="700"/>
              </a:spcBef>
              <a:spcAft>
                <a:spcPts val="0"/>
              </a:spcAft>
              <a:buClr>
                <a:schemeClr val="accent2"/>
              </a:buClr>
              <a:buSzPct val="70000"/>
              <a:buFont typeface="Wingdings" panose="05000000000000000000" pitchFamily="2" charset="2"/>
              <a:buChar char="q"/>
            </a:pPr>
            <a:r>
              <a:rPr lang="en-US" sz="2000" kern="1200" dirty="0">
                <a:solidFill>
                  <a:prstClr val="black"/>
                </a:solidFill>
              </a:rPr>
              <a:t>County must also have an executed state/county </a:t>
            </a:r>
            <a:r>
              <a:rPr lang="en-US" sz="2000" b="1" kern="1200" dirty="0">
                <a:solidFill>
                  <a:prstClr val="black"/>
                </a:solidFill>
              </a:rPr>
              <a:t>contract</a:t>
            </a:r>
            <a:r>
              <a:rPr lang="en-US" sz="2000" kern="1200" dirty="0">
                <a:solidFill>
                  <a:prstClr val="black"/>
                </a:solidFill>
              </a:rPr>
              <a:t> (intergovernmental agreement) subject to county </a:t>
            </a:r>
            <a:r>
              <a:rPr lang="en-US" sz="2000" b="1" kern="1200" dirty="0">
                <a:solidFill>
                  <a:prstClr val="black"/>
                </a:solidFill>
              </a:rPr>
              <a:t>Board of Supervisors </a:t>
            </a:r>
            <a:r>
              <a:rPr lang="en-US" sz="2000" kern="1200" dirty="0">
                <a:solidFill>
                  <a:prstClr val="black"/>
                </a:solidFill>
              </a:rPr>
              <a:t>and CMS approval.</a:t>
            </a:r>
          </a:p>
          <a:p>
            <a:pPr lvl="0" eaLnBrk="1" fontAlgn="auto" hangingPunct="1">
              <a:spcBef>
                <a:spcPts val="700"/>
              </a:spcBef>
              <a:spcAft>
                <a:spcPts val="0"/>
              </a:spcAft>
              <a:buClr>
                <a:schemeClr val="accent2"/>
              </a:buClr>
              <a:buSzPct val="70000"/>
              <a:buFont typeface="Wingdings" panose="05000000000000000000" pitchFamily="2" charset="2"/>
              <a:buChar char="q"/>
            </a:pPr>
            <a:r>
              <a:rPr lang="en-US" sz="2000" kern="1200" dirty="0">
                <a:solidFill>
                  <a:prstClr val="black"/>
                </a:solidFill>
              </a:rPr>
              <a:t>At least 60 days prior to CMS contract approval, state shall submit applicable </a:t>
            </a:r>
            <a:r>
              <a:rPr lang="en-US" sz="2000" b="1" kern="1200" dirty="0">
                <a:solidFill>
                  <a:prstClr val="black"/>
                </a:solidFill>
              </a:rPr>
              <a:t>network adequacy</a:t>
            </a:r>
            <a:r>
              <a:rPr lang="en-US" sz="2000" kern="1200" dirty="0">
                <a:solidFill>
                  <a:prstClr val="black"/>
                </a:solidFill>
              </a:rPr>
              <a:t> requirements for each opt-in county.</a:t>
            </a:r>
          </a:p>
          <a:p>
            <a:pPr lvl="0" eaLnBrk="1" fontAlgn="auto" hangingPunct="1">
              <a:spcBef>
                <a:spcPts val="700"/>
              </a:spcBef>
              <a:spcAft>
                <a:spcPts val="0"/>
              </a:spcAft>
              <a:buClr>
                <a:schemeClr val="accent2"/>
              </a:buClr>
              <a:buSzPct val="70000"/>
              <a:buFont typeface="Wingdings" panose="05000000000000000000" pitchFamily="2" charset="2"/>
              <a:buChar char="q"/>
            </a:pPr>
            <a:r>
              <a:rPr lang="en-US" sz="2000" kern="1200" dirty="0">
                <a:solidFill>
                  <a:prstClr val="black"/>
                </a:solidFill>
              </a:rPr>
              <a:t>Upon approval of the plan and executed contract, counties will be able to </a:t>
            </a:r>
            <a:r>
              <a:rPr lang="en-US" sz="2000" b="1" kern="1200" dirty="0">
                <a:solidFill>
                  <a:prstClr val="black"/>
                </a:solidFill>
              </a:rPr>
              <a:t>bill prospectively </a:t>
            </a:r>
            <a:r>
              <a:rPr lang="en-US" sz="2000" kern="1200" dirty="0">
                <a:solidFill>
                  <a:prstClr val="black"/>
                </a:solidFill>
              </a:rPr>
              <a:t>for services through this pilot.</a:t>
            </a:r>
          </a:p>
        </p:txBody>
      </p:sp>
      <p:sp>
        <p:nvSpPr>
          <p:cNvPr id="4" name="Footer Placeholder 3"/>
          <p:cNvSpPr>
            <a:spLocks noGrp="1"/>
          </p:cNvSpPr>
          <p:nvPr>
            <p:ph type="ftr" sz="quarter" idx="11"/>
          </p:nvPr>
        </p:nvSpPr>
        <p:spPr/>
        <p:txBody>
          <a:bodyPr/>
          <a:lstStyle/>
          <a:p>
            <a:pPr>
              <a:defRPr/>
            </a:pPr>
            <a:r>
              <a:rPr lang="en-US" dirty="0">
                <a:solidFill>
                  <a:srgbClr val="333399"/>
                </a:solidFill>
              </a:rPr>
              <a:t>October 22, 2015</a:t>
            </a:r>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28</a:t>
            </a:fld>
            <a:endParaRPr lang="en-US">
              <a:solidFill>
                <a:srgbClr val="000000"/>
              </a:solidFill>
            </a:endParaRPr>
          </a:p>
        </p:txBody>
      </p:sp>
    </p:spTree>
    <p:extLst>
      <p:ext uri="{BB962C8B-B14F-4D97-AF65-F5344CB8AC3E}">
        <p14:creationId xmlns:p14="http://schemas.microsoft.com/office/powerpoint/2010/main" val="1865896981"/>
      </p:ext>
    </p:extLst>
  </p:cSld>
  <p:clrMapOvr>
    <a:masterClrMapping/>
  </p:clrMapOvr>
  <p:transition spd="slow"/>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State Responsibilities</a:t>
            </a:r>
          </a:p>
        </p:txBody>
      </p:sp>
      <p:sp>
        <p:nvSpPr>
          <p:cNvPr id="3" name="Content Placeholder 2"/>
          <p:cNvSpPr>
            <a:spLocks noGrp="1"/>
          </p:cNvSpPr>
          <p:nvPr>
            <p:ph idx="1"/>
          </p:nvPr>
        </p:nvSpPr>
        <p:spPr>
          <a:xfrm>
            <a:off x="533400" y="1828800"/>
            <a:ext cx="8229600" cy="4221163"/>
          </a:xfrm>
        </p:spPr>
        <p:txBody>
          <a:bodyPr/>
          <a:lstStyle/>
          <a:p>
            <a:pPr>
              <a:buClr>
                <a:schemeClr val="accent2"/>
              </a:buClr>
              <a:buSzPct val="70000"/>
              <a:buFont typeface="Wingdings" panose="05000000000000000000" pitchFamily="2" charset="2"/>
              <a:buChar char="q"/>
            </a:pPr>
            <a:r>
              <a:rPr lang="en-US" sz="2000" dirty="0"/>
              <a:t>Integration Plan</a:t>
            </a:r>
          </a:p>
          <a:p>
            <a:pPr>
              <a:buClr>
                <a:schemeClr val="accent2"/>
              </a:buClr>
              <a:buSzPct val="70000"/>
              <a:buFont typeface="Wingdings" panose="05000000000000000000" pitchFamily="2" charset="2"/>
              <a:buChar char="q"/>
            </a:pPr>
            <a:r>
              <a:rPr lang="en-US" sz="2000" dirty="0"/>
              <a:t>Innovation Accelerator Program</a:t>
            </a:r>
          </a:p>
          <a:p>
            <a:pPr>
              <a:buClr>
                <a:schemeClr val="accent2"/>
              </a:buClr>
              <a:buSzPct val="70000"/>
              <a:buFont typeface="Wingdings" panose="05000000000000000000" pitchFamily="2" charset="2"/>
              <a:buChar char="q"/>
            </a:pPr>
            <a:r>
              <a:rPr lang="en-US" sz="2000" dirty="0"/>
              <a:t>ASAM Designation for Residential Facilities</a:t>
            </a:r>
          </a:p>
          <a:p>
            <a:pPr>
              <a:buClr>
                <a:schemeClr val="accent2"/>
              </a:buClr>
              <a:buSzPct val="70000"/>
              <a:buFont typeface="Wingdings" panose="05000000000000000000" pitchFamily="2" charset="2"/>
              <a:buChar char="q"/>
            </a:pPr>
            <a:r>
              <a:rPr lang="en-US" sz="2000" dirty="0"/>
              <a:t>Provider Appeals Process</a:t>
            </a:r>
          </a:p>
          <a:p>
            <a:pPr>
              <a:buClr>
                <a:schemeClr val="accent2"/>
              </a:buClr>
              <a:buSzPct val="70000"/>
              <a:buFont typeface="Wingdings" panose="05000000000000000000" pitchFamily="2" charset="2"/>
              <a:buChar char="q"/>
            </a:pPr>
            <a:r>
              <a:rPr lang="en-US" sz="2000" dirty="0"/>
              <a:t>Monitoring Plan</a:t>
            </a:r>
          </a:p>
          <a:p>
            <a:pPr lvl="1">
              <a:buClr>
                <a:schemeClr val="accent2"/>
              </a:buClr>
              <a:buSzPct val="70000"/>
              <a:buFont typeface="Wingdings" panose="05000000000000000000" pitchFamily="2" charset="2"/>
              <a:buChar char="v"/>
            </a:pPr>
            <a:r>
              <a:rPr lang="en-US" sz="2000" dirty="0"/>
              <a:t>Annual EQRO Review</a:t>
            </a:r>
          </a:p>
          <a:p>
            <a:pPr lvl="1">
              <a:buClr>
                <a:schemeClr val="accent2"/>
              </a:buClr>
              <a:buSzPct val="70000"/>
              <a:buFont typeface="Wingdings" panose="05000000000000000000" pitchFamily="2" charset="2"/>
              <a:buChar char="v"/>
            </a:pPr>
            <a:r>
              <a:rPr lang="en-US" sz="2000" dirty="0"/>
              <a:t>Timely Access</a:t>
            </a:r>
          </a:p>
          <a:p>
            <a:pPr lvl="1">
              <a:buClr>
                <a:schemeClr val="accent2"/>
              </a:buClr>
              <a:buSzPct val="70000"/>
              <a:buFont typeface="Wingdings" panose="05000000000000000000" pitchFamily="2" charset="2"/>
              <a:buChar char="v"/>
            </a:pPr>
            <a:r>
              <a:rPr lang="en-US" sz="2000" dirty="0"/>
              <a:t>Program Integrity</a:t>
            </a:r>
          </a:p>
          <a:p>
            <a:pPr>
              <a:buClr>
                <a:schemeClr val="accent2"/>
              </a:buClr>
              <a:buSzPct val="70000"/>
              <a:buFont typeface="Wingdings" panose="05000000000000000000" pitchFamily="2" charset="2"/>
              <a:buChar char="q"/>
            </a:pPr>
            <a:r>
              <a:rPr lang="en-US" sz="2000" dirty="0"/>
              <a:t>Reporting of Activity </a:t>
            </a:r>
          </a:p>
          <a:p>
            <a:pPr>
              <a:buClr>
                <a:schemeClr val="accent2"/>
              </a:buClr>
              <a:buSzPct val="70000"/>
              <a:buFont typeface="Wingdings" panose="05000000000000000000" pitchFamily="2" charset="2"/>
              <a:buChar char="q"/>
            </a:pPr>
            <a:r>
              <a:rPr lang="en-US" sz="2000" dirty="0"/>
              <a:t>Triennial Report</a:t>
            </a:r>
          </a:p>
        </p:txBody>
      </p:sp>
      <p:sp>
        <p:nvSpPr>
          <p:cNvPr id="4" name="Footer Placeholder 3"/>
          <p:cNvSpPr>
            <a:spLocks noGrp="1"/>
          </p:cNvSpPr>
          <p:nvPr>
            <p:ph type="ftr" sz="quarter" idx="11"/>
          </p:nvPr>
        </p:nvSpPr>
        <p:spPr/>
        <p:txBody>
          <a:bodyPr/>
          <a:lstStyle/>
          <a:p>
            <a:pPr>
              <a:defRPr/>
            </a:pPr>
            <a:r>
              <a:rPr lang="en-US" dirty="0">
                <a:solidFill>
                  <a:srgbClr val="333399"/>
                </a:solidFill>
              </a:rPr>
              <a:t>October 22, 2015</a:t>
            </a:r>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29</a:t>
            </a:fld>
            <a:endParaRPr lang="en-US">
              <a:solidFill>
                <a:srgbClr val="000000"/>
              </a:solidFill>
            </a:endParaRPr>
          </a:p>
        </p:txBody>
      </p:sp>
    </p:spTree>
    <p:extLst>
      <p:ext uri="{BB962C8B-B14F-4D97-AF65-F5344CB8AC3E}">
        <p14:creationId xmlns:p14="http://schemas.microsoft.com/office/powerpoint/2010/main" val="50459151"/>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Presenters</a:t>
            </a:r>
          </a:p>
        </p:txBody>
      </p:sp>
      <p:sp>
        <p:nvSpPr>
          <p:cNvPr id="3" name="Content Placeholder 2"/>
          <p:cNvSpPr>
            <a:spLocks noGrp="1"/>
          </p:cNvSpPr>
          <p:nvPr>
            <p:ph idx="1"/>
          </p:nvPr>
        </p:nvSpPr>
        <p:spPr>
          <a:xfrm>
            <a:off x="457200" y="2057400"/>
            <a:ext cx="8229600" cy="3810000"/>
          </a:xfrm>
        </p:spPr>
        <p:txBody>
          <a:bodyPr/>
          <a:lstStyle/>
          <a:p>
            <a:pPr marL="708660" lvl="1" indent="-342900" eaLnBrk="1" fontAlgn="auto" hangingPunct="1">
              <a:spcBef>
                <a:spcPts val="550"/>
              </a:spcBef>
              <a:spcAft>
                <a:spcPts val="0"/>
              </a:spcAft>
              <a:buClr>
                <a:srgbClr val="00188E"/>
              </a:buClr>
              <a:buSzPct val="70000"/>
              <a:buFont typeface="Wingdings" panose="05000000000000000000" pitchFamily="2" charset="2"/>
              <a:buChar char="q"/>
            </a:pPr>
            <a:r>
              <a:rPr lang="en-US" sz="3200" kern="1200" dirty="0">
                <a:solidFill>
                  <a:prstClr val="black"/>
                </a:solidFill>
              </a:rPr>
              <a:t>Karen Baylor, PhD, Deputy Director, MHSUD, DHCS</a:t>
            </a:r>
          </a:p>
          <a:p>
            <a:pPr marL="708660" lvl="1" indent="-342900" eaLnBrk="1" fontAlgn="auto" hangingPunct="1">
              <a:spcBef>
                <a:spcPts val="550"/>
              </a:spcBef>
              <a:spcAft>
                <a:spcPts val="0"/>
              </a:spcAft>
              <a:buClr>
                <a:srgbClr val="00188E"/>
              </a:buClr>
              <a:buSzPct val="70000"/>
              <a:buFont typeface="Wingdings" panose="05000000000000000000" pitchFamily="2" charset="2"/>
              <a:buChar char="q"/>
            </a:pPr>
            <a:r>
              <a:rPr lang="en-US" sz="3200" kern="1200" dirty="0" err="1">
                <a:solidFill>
                  <a:prstClr val="black"/>
                </a:solidFill>
              </a:rPr>
              <a:t>Marlies</a:t>
            </a:r>
            <a:r>
              <a:rPr lang="en-US" sz="3200" kern="1200" dirty="0">
                <a:solidFill>
                  <a:prstClr val="black"/>
                </a:solidFill>
              </a:rPr>
              <a:t> Perez, Division Chief, MHSUD, DHCS</a:t>
            </a:r>
          </a:p>
          <a:p>
            <a:pPr marL="708660" lvl="1" indent="-342900" eaLnBrk="1" fontAlgn="auto" hangingPunct="1">
              <a:spcBef>
                <a:spcPts val="550"/>
              </a:spcBef>
              <a:spcAft>
                <a:spcPts val="0"/>
              </a:spcAft>
              <a:buClr>
                <a:srgbClr val="00188E"/>
              </a:buClr>
              <a:buSzPct val="70000"/>
              <a:buFont typeface="Wingdings" panose="05000000000000000000" pitchFamily="2" charset="2"/>
              <a:buChar char="q"/>
            </a:pPr>
            <a:r>
              <a:rPr lang="en-US" sz="3200" kern="1200" dirty="0">
                <a:solidFill>
                  <a:prstClr val="black"/>
                </a:solidFill>
              </a:rPr>
              <a:t>Don Kingdon, PhD, </a:t>
            </a:r>
            <a:r>
              <a:rPr lang="en-US" sz="3200" kern="1200" dirty="0" err="1">
                <a:solidFill>
                  <a:prstClr val="black"/>
                </a:solidFill>
              </a:rPr>
              <a:t>Harbage</a:t>
            </a:r>
            <a:r>
              <a:rPr lang="en-US" sz="3200" kern="1200" dirty="0">
                <a:solidFill>
                  <a:prstClr val="black"/>
                </a:solidFill>
              </a:rPr>
              <a:t> Consulting</a:t>
            </a:r>
          </a:p>
          <a:p>
            <a:pPr marL="708660" lvl="1" indent="-342900" eaLnBrk="1" fontAlgn="auto" hangingPunct="1">
              <a:spcBef>
                <a:spcPts val="550"/>
              </a:spcBef>
              <a:spcAft>
                <a:spcPts val="0"/>
              </a:spcAft>
              <a:buClr>
                <a:srgbClr val="00188E"/>
              </a:buClr>
              <a:buSzPct val="70000"/>
              <a:buFont typeface="Wingdings" panose="05000000000000000000" pitchFamily="2" charset="2"/>
              <a:buChar char="q"/>
            </a:pPr>
            <a:r>
              <a:rPr lang="en-US" sz="3200" kern="1200" dirty="0">
                <a:solidFill>
                  <a:prstClr val="black"/>
                </a:solidFill>
              </a:rPr>
              <a:t>Molly Brassil, </a:t>
            </a:r>
            <a:r>
              <a:rPr lang="en-US" sz="3200" kern="1200" dirty="0" err="1">
                <a:solidFill>
                  <a:prstClr val="black"/>
                </a:solidFill>
              </a:rPr>
              <a:t>Harbage</a:t>
            </a:r>
            <a:r>
              <a:rPr lang="en-US" sz="3200" kern="1200" dirty="0">
                <a:solidFill>
                  <a:prstClr val="black"/>
                </a:solidFill>
              </a:rPr>
              <a:t> Consulting</a:t>
            </a:r>
          </a:p>
          <a:p>
            <a:pPr marL="365760" lvl="1" indent="0" eaLnBrk="1" fontAlgn="auto" hangingPunct="1">
              <a:spcBef>
                <a:spcPts val="550"/>
              </a:spcBef>
              <a:spcAft>
                <a:spcPts val="0"/>
              </a:spcAft>
              <a:buClr>
                <a:srgbClr val="00188E"/>
              </a:buClr>
              <a:buSzPct val="70000"/>
              <a:buNone/>
            </a:pPr>
            <a:endParaRPr lang="en-US" sz="2400" kern="1200" dirty="0">
              <a:solidFill>
                <a:prstClr val="black"/>
              </a:solidFill>
              <a:latin typeface="Calibri" panose="020F0502020204030204" pitchFamily="34" charset="0"/>
            </a:endParaRPr>
          </a:p>
        </p:txBody>
      </p:sp>
      <p:sp>
        <p:nvSpPr>
          <p:cNvPr id="4" name="Footer Placeholder 3"/>
          <p:cNvSpPr>
            <a:spLocks noGrp="1"/>
          </p:cNvSpPr>
          <p:nvPr>
            <p:ph type="ftr" sz="quarter" idx="11"/>
          </p:nvPr>
        </p:nvSpPr>
        <p:spPr/>
        <p:txBody>
          <a:bodyPr/>
          <a:lstStyle/>
          <a:p>
            <a:pPr>
              <a:defRPr/>
            </a:pPr>
            <a:r>
              <a:rPr lang="en-US" dirty="0">
                <a:solidFill>
                  <a:srgbClr val="333399"/>
                </a:solidFill>
              </a:rPr>
              <a:t>October 22, 2015</a:t>
            </a:r>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3</a:t>
            </a:fld>
            <a:endParaRPr lang="en-US">
              <a:solidFill>
                <a:srgbClr val="000000"/>
              </a:solidFill>
            </a:endParaRPr>
          </a:p>
        </p:txBody>
      </p:sp>
    </p:spTree>
    <p:extLst>
      <p:ext uri="{BB962C8B-B14F-4D97-AF65-F5344CB8AC3E}">
        <p14:creationId xmlns:p14="http://schemas.microsoft.com/office/powerpoint/2010/main" val="876980732"/>
      </p:ext>
    </p:extLst>
  </p:cSld>
  <p:clrMapOvr>
    <a:masterClrMapping/>
  </p:clrMapOvr>
  <p:transition spd="slow"/>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p:txBody>
          <a:bodyPr/>
          <a:lstStyle/>
          <a:p>
            <a:r>
              <a:rPr lang="en-US" b="1" dirty="0"/>
              <a:t>Fiscal Provisions</a:t>
            </a:r>
          </a:p>
        </p:txBody>
      </p:sp>
      <p:sp>
        <p:nvSpPr>
          <p:cNvPr id="3" name="Content Placeholder 2"/>
          <p:cNvSpPr>
            <a:spLocks noGrp="1"/>
          </p:cNvSpPr>
          <p:nvPr>
            <p:ph idx="1"/>
          </p:nvPr>
        </p:nvSpPr>
        <p:spPr>
          <a:xfrm>
            <a:off x="457200" y="1828800"/>
            <a:ext cx="8229600" cy="4221163"/>
          </a:xfrm>
        </p:spPr>
        <p:txBody>
          <a:bodyPr/>
          <a:lstStyle/>
          <a:p>
            <a:pPr lvl="0" eaLnBrk="1" fontAlgn="auto" hangingPunct="1">
              <a:spcBef>
                <a:spcPts val="700"/>
              </a:spcBef>
              <a:spcAft>
                <a:spcPts val="0"/>
              </a:spcAft>
              <a:buClr>
                <a:schemeClr val="accent2"/>
              </a:buClr>
              <a:buSzPct val="70000"/>
              <a:buFont typeface="Wingdings" panose="05000000000000000000" pitchFamily="2" charset="2"/>
              <a:buChar char="q"/>
            </a:pPr>
            <a:r>
              <a:rPr lang="en-US" sz="2000" kern="1200" dirty="0">
                <a:solidFill>
                  <a:prstClr val="black"/>
                </a:solidFill>
              </a:rPr>
              <a:t>Counties will </a:t>
            </a:r>
            <a:r>
              <a:rPr lang="en-US" sz="2000" b="1" kern="1200" dirty="0">
                <a:solidFill>
                  <a:prstClr val="black"/>
                </a:solidFill>
              </a:rPr>
              <a:t>certify </a:t>
            </a:r>
            <a:r>
              <a:rPr lang="en-US" sz="2000" kern="1200" dirty="0">
                <a:solidFill>
                  <a:prstClr val="black"/>
                </a:solidFill>
              </a:rPr>
              <a:t>the </a:t>
            </a:r>
            <a:r>
              <a:rPr lang="en-US" sz="2000" b="1" kern="1200" dirty="0">
                <a:solidFill>
                  <a:prstClr val="black"/>
                </a:solidFill>
              </a:rPr>
              <a:t>total allowable expenditures </a:t>
            </a:r>
            <a:r>
              <a:rPr lang="en-US" sz="2000" kern="1200" dirty="0">
                <a:solidFill>
                  <a:prstClr val="black"/>
                </a:solidFill>
              </a:rPr>
              <a:t>incurred in providing DMC-ODS pilot services through county operated or contracted providers</a:t>
            </a:r>
          </a:p>
          <a:p>
            <a:pPr lvl="0" eaLnBrk="1" fontAlgn="auto" hangingPunct="1">
              <a:spcBef>
                <a:spcPts val="700"/>
              </a:spcBef>
              <a:spcAft>
                <a:spcPts val="0"/>
              </a:spcAft>
              <a:buClr>
                <a:schemeClr val="accent2"/>
              </a:buClr>
              <a:buSzPct val="70000"/>
              <a:buFont typeface="Wingdings" panose="05000000000000000000" pitchFamily="2" charset="2"/>
              <a:buChar char="q"/>
            </a:pPr>
            <a:r>
              <a:rPr lang="en-US" sz="2000" kern="1200" dirty="0">
                <a:solidFill>
                  <a:prstClr val="black"/>
                </a:solidFill>
              </a:rPr>
              <a:t>Counties will develop proposed </a:t>
            </a:r>
            <a:r>
              <a:rPr lang="en-US" sz="2000" b="1" kern="1200" dirty="0">
                <a:solidFill>
                  <a:prstClr val="black"/>
                </a:solidFill>
              </a:rPr>
              <a:t>county-specific rates </a:t>
            </a:r>
            <a:r>
              <a:rPr lang="en-US" sz="2000" kern="1200" dirty="0">
                <a:solidFill>
                  <a:prstClr val="black"/>
                </a:solidFill>
              </a:rPr>
              <a:t>for each covered service (except for NTP) subject to state approval</a:t>
            </a:r>
          </a:p>
          <a:p>
            <a:pPr lvl="0" eaLnBrk="1" fontAlgn="auto" hangingPunct="1">
              <a:spcBef>
                <a:spcPts val="700"/>
              </a:spcBef>
              <a:spcAft>
                <a:spcPts val="0"/>
              </a:spcAft>
              <a:buClr>
                <a:schemeClr val="accent2"/>
              </a:buClr>
              <a:buSzPct val="70000"/>
              <a:buFont typeface="Wingdings" panose="05000000000000000000" pitchFamily="2" charset="2"/>
              <a:buChar char="q"/>
            </a:pPr>
            <a:r>
              <a:rPr lang="en-US" sz="2000" kern="1200" dirty="0">
                <a:solidFill>
                  <a:prstClr val="black"/>
                </a:solidFill>
              </a:rPr>
              <a:t>The county will have an opportunity to </a:t>
            </a:r>
            <a:r>
              <a:rPr lang="en-US" sz="2000" b="1" kern="1200" dirty="0">
                <a:solidFill>
                  <a:prstClr val="black"/>
                </a:solidFill>
              </a:rPr>
              <a:t>adjust</a:t>
            </a:r>
            <a:r>
              <a:rPr lang="en-US" sz="2000" kern="1200" dirty="0">
                <a:solidFill>
                  <a:prstClr val="black"/>
                </a:solidFill>
              </a:rPr>
              <a:t> the proposed rates and resubmit to the state </a:t>
            </a:r>
          </a:p>
          <a:p>
            <a:pPr lvl="0" eaLnBrk="1" fontAlgn="auto" hangingPunct="1">
              <a:spcBef>
                <a:spcPts val="700"/>
              </a:spcBef>
              <a:spcAft>
                <a:spcPts val="0"/>
              </a:spcAft>
              <a:buClr>
                <a:schemeClr val="accent2"/>
              </a:buClr>
              <a:buSzPct val="70000"/>
              <a:buFont typeface="Wingdings" panose="05000000000000000000" pitchFamily="2" charset="2"/>
              <a:buChar char="q"/>
            </a:pPr>
            <a:r>
              <a:rPr lang="en-US" sz="2000" kern="1200" dirty="0">
                <a:solidFill>
                  <a:prstClr val="black"/>
                </a:solidFill>
              </a:rPr>
              <a:t>2011 Realignment requirements related to the </a:t>
            </a:r>
            <a:r>
              <a:rPr lang="en-US" sz="2000" b="1" kern="1200" dirty="0">
                <a:solidFill>
                  <a:prstClr val="black"/>
                </a:solidFill>
              </a:rPr>
              <a:t>Behavioral Health Subaccount </a:t>
            </a:r>
            <a:r>
              <a:rPr lang="en-US" sz="2000" kern="1200" dirty="0">
                <a:solidFill>
                  <a:prstClr val="black"/>
                </a:solidFill>
              </a:rPr>
              <a:t>will remain in place and the state will continue to assess and monitor county expenditures for the realigned programs</a:t>
            </a:r>
          </a:p>
          <a:p>
            <a:pPr marL="320040" lvl="0" indent="-320040" eaLnBrk="1" fontAlgn="auto" hangingPunct="1">
              <a:spcBef>
                <a:spcPts val="700"/>
              </a:spcBef>
              <a:spcAft>
                <a:spcPts val="0"/>
              </a:spcAft>
              <a:buClr>
                <a:srgbClr val="B1B1BD"/>
              </a:buClr>
              <a:buSzPct val="60000"/>
              <a:buFont typeface="Wingdings"/>
              <a:buChar char=""/>
            </a:pPr>
            <a:endParaRPr lang="en-US" sz="2500" kern="1200" dirty="0">
              <a:solidFill>
                <a:prstClr val="black"/>
              </a:solidFill>
              <a:latin typeface="Franklin Gothic Book"/>
            </a:endParaRPr>
          </a:p>
          <a:p>
            <a:pPr marL="320040" lvl="0" indent="-320040" eaLnBrk="1" fontAlgn="auto" hangingPunct="1">
              <a:spcBef>
                <a:spcPts val="700"/>
              </a:spcBef>
              <a:spcAft>
                <a:spcPts val="0"/>
              </a:spcAft>
              <a:buClr>
                <a:srgbClr val="B1B1BD"/>
              </a:buClr>
              <a:buSzPct val="60000"/>
              <a:buFont typeface="Wingdings"/>
              <a:buChar char=""/>
            </a:pPr>
            <a:endParaRPr lang="en-US" sz="2500" kern="1200" dirty="0">
              <a:solidFill>
                <a:prstClr val="black"/>
              </a:solidFill>
              <a:latin typeface="Franklin Gothic Book"/>
            </a:endParaRPr>
          </a:p>
          <a:p>
            <a:pPr marL="0" indent="0">
              <a:buNone/>
            </a:pPr>
            <a:endParaRPr lang="en-US" dirty="0"/>
          </a:p>
          <a:p>
            <a:pPr lvl="2"/>
            <a:endParaRPr lang="en-US" dirty="0"/>
          </a:p>
        </p:txBody>
      </p:sp>
      <p:sp>
        <p:nvSpPr>
          <p:cNvPr id="4" name="Footer Placeholder 3"/>
          <p:cNvSpPr>
            <a:spLocks noGrp="1"/>
          </p:cNvSpPr>
          <p:nvPr>
            <p:ph type="ftr" sz="quarter" idx="11"/>
          </p:nvPr>
        </p:nvSpPr>
        <p:spPr/>
        <p:txBody>
          <a:bodyPr/>
          <a:lstStyle/>
          <a:p>
            <a:pPr>
              <a:defRPr/>
            </a:pPr>
            <a:r>
              <a:rPr lang="en-US" dirty="0">
                <a:solidFill>
                  <a:srgbClr val="333399"/>
                </a:solidFill>
              </a:rPr>
              <a:t>October 22, 2015</a:t>
            </a:r>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30</a:t>
            </a:fld>
            <a:endParaRPr lang="en-US">
              <a:solidFill>
                <a:srgbClr val="000000"/>
              </a:solidFill>
            </a:endParaRPr>
          </a:p>
        </p:txBody>
      </p:sp>
    </p:spTree>
    <p:extLst>
      <p:ext uri="{BB962C8B-B14F-4D97-AF65-F5344CB8AC3E}">
        <p14:creationId xmlns:p14="http://schemas.microsoft.com/office/powerpoint/2010/main" val="838545709"/>
      </p:ext>
    </p:extLst>
  </p:cSld>
  <p:clrMapOvr>
    <a:masterClrMapping/>
  </p:clrMapOvr>
  <p:transition spd="slow"/>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p:txBody>
          <a:bodyPr/>
          <a:lstStyle/>
          <a:p>
            <a:r>
              <a:rPr lang="en-US" b="1" dirty="0"/>
              <a:t>Fiscal Provisions Cont.</a:t>
            </a:r>
          </a:p>
        </p:txBody>
      </p:sp>
      <p:sp>
        <p:nvSpPr>
          <p:cNvPr id="3" name="Content Placeholder 2"/>
          <p:cNvSpPr>
            <a:spLocks noGrp="1"/>
          </p:cNvSpPr>
          <p:nvPr>
            <p:ph idx="1"/>
          </p:nvPr>
        </p:nvSpPr>
        <p:spPr>
          <a:xfrm>
            <a:off x="457200" y="1828800"/>
            <a:ext cx="8229600" cy="4221163"/>
          </a:xfrm>
        </p:spPr>
        <p:txBody>
          <a:bodyPr/>
          <a:lstStyle/>
          <a:p>
            <a:pPr lvl="0" eaLnBrk="1" fontAlgn="auto" hangingPunct="1">
              <a:spcBef>
                <a:spcPts val="700"/>
              </a:spcBef>
              <a:spcAft>
                <a:spcPts val="0"/>
              </a:spcAft>
              <a:buClr>
                <a:schemeClr val="accent2"/>
              </a:buClr>
              <a:buSzPct val="70000"/>
              <a:buFont typeface="Wingdings" panose="05000000000000000000" pitchFamily="2" charset="2"/>
              <a:buChar char="q"/>
            </a:pPr>
            <a:r>
              <a:rPr lang="en-US" sz="2400" kern="1200" dirty="0">
                <a:solidFill>
                  <a:prstClr val="black"/>
                </a:solidFill>
              </a:rPr>
              <a:t>The CMS-approved </a:t>
            </a:r>
            <a:r>
              <a:rPr lang="en-US" sz="2400" b="1" kern="1200" dirty="0">
                <a:solidFill>
                  <a:prstClr val="black"/>
                </a:solidFill>
              </a:rPr>
              <a:t>CPE protocol</a:t>
            </a:r>
            <a:r>
              <a:rPr lang="en-US" sz="2400" kern="1200" dirty="0">
                <a:solidFill>
                  <a:prstClr val="black"/>
                </a:solidFill>
              </a:rPr>
              <a:t>, based on actual allowable costs, is still in development and must be finalized before FFP will be made available to the state and counties</a:t>
            </a:r>
          </a:p>
          <a:p>
            <a:pPr lvl="0" eaLnBrk="1" fontAlgn="auto" hangingPunct="1">
              <a:spcBef>
                <a:spcPts val="700"/>
              </a:spcBef>
              <a:spcAft>
                <a:spcPts val="0"/>
              </a:spcAft>
              <a:buClr>
                <a:schemeClr val="accent2"/>
              </a:buClr>
              <a:buSzPct val="70000"/>
              <a:buFont typeface="Wingdings" panose="05000000000000000000" pitchFamily="2" charset="2"/>
              <a:buChar char="q"/>
            </a:pPr>
            <a:r>
              <a:rPr lang="en-US" sz="2400" kern="1200" dirty="0">
                <a:solidFill>
                  <a:prstClr val="black"/>
                </a:solidFill>
              </a:rPr>
              <a:t>The counties may also pilot </a:t>
            </a:r>
            <a:r>
              <a:rPr lang="en-US" sz="2400" b="1" kern="1200" dirty="0">
                <a:solidFill>
                  <a:prstClr val="black"/>
                </a:solidFill>
              </a:rPr>
              <a:t>alternative </a:t>
            </a:r>
            <a:r>
              <a:rPr lang="en-US" sz="2400" kern="1200" dirty="0">
                <a:solidFill>
                  <a:prstClr val="black"/>
                </a:solidFill>
              </a:rPr>
              <a:t>reimbursement </a:t>
            </a:r>
            <a:r>
              <a:rPr lang="en-US" sz="2400" b="1" kern="1200" dirty="0">
                <a:solidFill>
                  <a:prstClr val="black"/>
                </a:solidFill>
              </a:rPr>
              <a:t>structures</a:t>
            </a:r>
            <a:r>
              <a:rPr lang="en-US" sz="2400" kern="1200" dirty="0">
                <a:solidFill>
                  <a:prstClr val="black"/>
                </a:solidFill>
              </a:rPr>
              <a:t> subject to standards to be established by the  state</a:t>
            </a:r>
          </a:p>
          <a:p>
            <a:pPr lvl="0" eaLnBrk="1" fontAlgn="auto" hangingPunct="1">
              <a:spcBef>
                <a:spcPts val="700"/>
              </a:spcBef>
              <a:spcAft>
                <a:spcPts val="0"/>
              </a:spcAft>
              <a:buClr>
                <a:schemeClr val="accent2"/>
              </a:buClr>
              <a:buSzPct val="70000"/>
              <a:buFont typeface="Wingdings" panose="05000000000000000000" pitchFamily="2" charset="2"/>
              <a:buChar char="q"/>
            </a:pPr>
            <a:r>
              <a:rPr lang="en-US" sz="2400" kern="1200" dirty="0">
                <a:solidFill>
                  <a:prstClr val="black"/>
                </a:solidFill>
              </a:rPr>
              <a:t>Subject to annual state budget </a:t>
            </a:r>
            <a:r>
              <a:rPr lang="en-US" sz="2400" b="1" kern="1200" dirty="0">
                <a:solidFill>
                  <a:prstClr val="black"/>
                </a:solidFill>
              </a:rPr>
              <a:t>appropriation</a:t>
            </a:r>
            <a:r>
              <a:rPr lang="en-US" sz="2400" kern="1200" dirty="0">
                <a:solidFill>
                  <a:prstClr val="black"/>
                </a:solidFill>
              </a:rPr>
              <a:t> the state also intends to provide payments to participating counties for a </a:t>
            </a:r>
            <a:r>
              <a:rPr lang="en-US" sz="2400" b="1" kern="1200" dirty="0">
                <a:solidFill>
                  <a:prstClr val="black"/>
                </a:solidFill>
              </a:rPr>
              <a:t>state share </a:t>
            </a:r>
            <a:r>
              <a:rPr lang="en-US" sz="2400" kern="1200" dirty="0">
                <a:solidFill>
                  <a:prstClr val="black"/>
                </a:solidFill>
              </a:rPr>
              <a:t>of the costs for program implementation </a:t>
            </a:r>
          </a:p>
          <a:p>
            <a:pPr marL="320040" lvl="0" indent="-320040" eaLnBrk="1" fontAlgn="auto" hangingPunct="1">
              <a:spcBef>
                <a:spcPts val="700"/>
              </a:spcBef>
              <a:spcAft>
                <a:spcPts val="0"/>
              </a:spcAft>
              <a:buClr>
                <a:srgbClr val="B1B1BD"/>
              </a:buClr>
              <a:buSzPct val="60000"/>
              <a:buFont typeface="Wingdings"/>
              <a:buChar char=""/>
            </a:pPr>
            <a:endParaRPr lang="en-US" sz="2500" kern="1200" dirty="0">
              <a:solidFill>
                <a:prstClr val="black"/>
              </a:solidFill>
              <a:latin typeface="Franklin Gothic Book"/>
            </a:endParaRPr>
          </a:p>
          <a:p>
            <a:pPr marL="320040" lvl="0" indent="-320040" eaLnBrk="1" fontAlgn="auto" hangingPunct="1">
              <a:spcBef>
                <a:spcPts val="700"/>
              </a:spcBef>
              <a:spcAft>
                <a:spcPts val="0"/>
              </a:spcAft>
              <a:buClr>
                <a:srgbClr val="B1B1BD"/>
              </a:buClr>
              <a:buSzPct val="60000"/>
              <a:buFont typeface="Wingdings"/>
              <a:buChar char=""/>
            </a:pPr>
            <a:endParaRPr lang="en-US" sz="2500" kern="1200" dirty="0">
              <a:solidFill>
                <a:prstClr val="black"/>
              </a:solidFill>
              <a:latin typeface="Franklin Gothic Book"/>
            </a:endParaRPr>
          </a:p>
          <a:p>
            <a:pPr marL="0" indent="0">
              <a:buNone/>
            </a:pPr>
            <a:endParaRPr lang="en-US" dirty="0"/>
          </a:p>
          <a:p>
            <a:pPr lvl="2"/>
            <a:endParaRPr lang="en-US" dirty="0"/>
          </a:p>
        </p:txBody>
      </p:sp>
      <p:sp>
        <p:nvSpPr>
          <p:cNvPr id="4" name="Footer Placeholder 3"/>
          <p:cNvSpPr>
            <a:spLocks noGrp="1"/>
          </p:cNvSpPr>
          <p:nvPr>
            <p:ph type="ftr" sz="quarter" idx="11"/>
          </p:nvPr>
        </p:nvSpPr>
        <p:spPr/>
        <p:txBody>
          <a:bodyPr/>
          <a:lstStyle/>
          <a:p>
            <a:pPr>
              <a:defRPr/>
            </a:pPr>
            <a:r>
              <a:rPr lang="en-US" dirty="0">
                <a:solidFill>
                  <a:srgbClr val="333399"/>
                </a:solidFill>
              </a:rPr>
              <a:t>October 22, 2015</a:t>
            </a:r>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31</a:t>
            </a:fld>
            <a:endParaRPr lang="en-US">
              <a:solidFill>
                <a:srgbClr val="000000"/>
              </a:solidFill>
            </a:endParaRPr>
          </a:p>
        </p:txBody>
      </p:sp>
    </p:spTree>
    <p:extLst>
      <p:ext uri="{BB962C8B-B14F-4D97-AF65-F5344CB8AC3E}">
        <p14:creationId xmlns:p14="http://schemas.microsoft.com/office/powerpoint/2010/main" val="4020585772"/>
      </p:ext>
    </p:extLst>
  </p:cSld>
  <p:clrMapOvr>
    <a:masterClrMapping/>
  </p:clrMapOvr>
  <p:transition spd="slow"/>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Evaluation</a:t>
            </a:r>
          </a:p>
        </p:txBody>
      </p:sp>
      <p:sp>
        <p:nvSpPr>
          <p:cNvPr id="3" name="Content Placeholder 2"/>
          <p:cNvSpPr>
            <a:spLocks noGrp="1"/>
          </p:cNvSpPr>
          <p:nvPr>
            <p:ph idx="1"/>
          </p:nvPr>
        </p:nvSpPr>
        <p:spPr/>
        <p:txBody>
          <a:bodyPr/>
          <a:lstStyle/>
          <a:p>
            <a:pPr>
              <a:buClr>
                <a:schemeClr val="accent2"/>
              </a:buClr>
              <a:buSzPct val="70000"/>
              <a:buFont typeface="Wingdings" panose="05000000000000000000" pitchFamily="2" charset="2"/>
              <a:buChar char="q"/>
            </a:pPr>
            <a:r>
              <a:rPr lang="en-US" dirty="0"/>
              <a:t>University of California, Los Angeles, (UCLA) Integrated Substance Abuse Programs will conduct the evaluation</a:t>
            </a:r>
          </a:p>
          <a:p>
            <a:pPr>
              <a:buClr>
                <a:schemeClr val="accent2"/>
              </a:buClr>
              <a:buSzPct val="70000"/>
              <a:buFont typeface="Wingdings" panose="05000000000000000000" pitchFamily="2" charset="2"/>
              <a:buChar char="q"/>
            </a:pPr>
            <a:r>
              <a:rPr lang="en-US" dirty="0"/>
              <a:t>Four key areas of access, quality, cost, and integration and coordination of care </a:t>
            </a:r>
          </a:p>
        </p:txBody>
      </p:sp>
      <p:sp>
        <p:nvSpPr>
          <p:cNvPr id="4" name="Footer Placeholder 3"/>
          <p:cNvSpPr>
            <a:spLocks noGrp="1"/>
          </p:cNvSpPr>
          <p:nvPr>
            <p:ph type="ftr" sz="quarter" idx="11"/>
          </p:nvPr>
        </p:nvSpPr>
        <p:spPr/>
        <p:txBody>
          <a:bodyPr/>
          <a:lstStyle/>
          <a:p>
            <a:pPr>
              <a:defRPr/>
            </a:pPr>
            <a:r>
              <a:rPr lang="en-US" dirty="0">
                <a:solidFill>
                  <a:srgbClr val="333399"/>
                </a:solidFill>
              </a:rPr>
              <a:t>October 22, 2015</a:t>
            </a:r>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32</a:t>
            </a:fld>
            <a:endParaRPr lang="en-US">
              <a:solidFill>
                <a:srgbClr val="000000"/>
              </a:solidFill>
            </a:endParaRPr>
          </a:p>
        </p:txBody>
      </p:sp>
    </p:spTree>
    <p:extLst>
      <p:ext uri="{BB962C8B-B14F-4D97-AF65-F5344CB8AC3E}">
        <p14:creationId xmlns:p14="http://schemas.microsoft.com/office/powerpoint/2010/main" val="2290597528"/>
      </p:ext>
    </p:extLst>
  </p:cSld>
  <p:clrMapOvr>
    <a:masterClrMapping/>
  </p:clrMapOvr>
  <p:transition spd="slow"/>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p:txBody>
          <a:bodyPr/>
          <a:lstStyle/>
          <a:p>
            <a:r>
              <a:rPr lang="en-US" b="1" dirty="0"/>
              <a:t>Regional Implementation</a:t>
            </a:r>
          </a:p>
        </p:txBody>
      </p:sp>
      <p:sp>
        <p:nvSpPr>
          <p:cNvPr id="3" name="Content Placeholder 2"/>
          <p:cNvSpPr>
            <a:spLocks noGrp="1"/>
          </p:cNvSpPr>
          <p:nvPr>
            <p:ph idx="1"/>
          </p:nvPr>
        </p:nvSpPr>
        <p:spPr>
          <a:xfrm>
            <a:off x="457200" y="2103437"/>
            <a:ext cx="8229600" cy="3916363"/>
          </a:xfrm>
        </p:spPr>
        <p:txBody>
          <a:bodyPr/>
          <a:lstStyle/>
          <a:p>
            <a:pPr lvl="1">
              <a:buClr>
                <a:schemeClr val="accent2"/>
              </a:buClr>
              <a:buSzPct val="70000"/>
              <a:buFont typeface="Wingdings" panose="05000000000000000000" pitchFamily="2" charset="2"/>
              <a:buChar char="q"/>
            </a:pPr>
            <a:r>
              <a:rPr lang="en-US" dirty="0"/>
              <a:t>Phase I – Bay Area</a:t>
            </a:r>
          </a:p>
          <a:p>
            <a:pPr lvl="1">
              <a:buClr>
                <a:schemeClr val="accent2"/>
              </a:buClr>
              <a:buSzPct val="70000"/>
              <a:buFont typeface="Wingdings" panose="05000000000000000000" pitchFamily="2" charset="2"/>
              <a:buChar char="q"/>
            </a:pPr>
            <a:r>
              <a:rPr lang="en-US" dirty="0"/>
              <a:t>Phase II – Southern California</a:t>
            </a:r>
          </a:p>
          <a:p>
            <a:pPr lvl="1">
              <a:buClr>
                <a:schemeClr val="accent2"/>
              </a:buClr>
              <a:buSzPct val="70000"/>
              <a:buFont typeface="Wingdings" panose="05000000000000000000" pitchFamily="2" charset="2"/>
              <a:buChar char="q"/>
            </a:pPr>
            <a:r>
              <a:rPr lang="en-US" dirty="0"/>
              <a:t>Phase III – Central Valley</a:t>
            </a:r>
          </a:p>
          <a:p>
            <a:pPr lvl="1">
              <a:buClr>
                <a:schemeClr val="accent2"/>
              </a:buClr>
              <a:buSzPct val="70000"/>
              <a:buFont typeface="Wingdings" panose="05000000000000000000" pitchFamily="2" charset="2"/>
              <a:buChar char="q"/>
            </a:pPr>
            <a:r>
              <a:rPr lang="en-US" dirty="0"/>
              <a:t>Phase IV – Northern California</a:t>
            </a:r>
          </a:p>
          <a:p>
            <a:pPr lvl="1">
              <a:buClr>
                <a:schemeClr val="accent2"/>
              </a:buClr>
              <a:buSzPct val="70000"/>
              <a:buFont typeface="Wingdings" panose="05000000000000000000" pitchFamily="2" charset="2"/>
              <a:buChar char="q"/>
            </a:pPr>
            <a:r>
              <a:rPr lang="en-US" dirty="0"/>
              <a:t>Phase V –  Tribal Delivery System</a:t>
            </a:r>
          </a:p>
        </p:txBody>
      </p:sp>
      <p:sp>
        <p:nvSpPr>
          <p:cNvPr id="4" name="Footer Placeholder 3"/>
          <p:cNvSpPr>
            <a:spLocks noGrp="1"/>
          </p:cNvSpPr>
          <p:nvPr>
            <p:ph type="ftr" sz="quarter" idx="11"/>
          </p:nvPr>
        </p:nvSpPr>
        <p:spPr/>
        <p:txBody>
          <a:bodyPr/>
          <a:lstStyle/>
          <a:p>
            <a:pPr>
              <a:defRPr/>
            </a:pPr>
            <a:r>
              <a:rPr lang="en-US" dirty="0">
                <a:solidFill>
                  <a:srgbClr val="333399"/>
                </a:solidFill>
              </a:rPr>
              <a:t>October 22, 2015</a:t>
            </a:r>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33</a:t>
            </a:fld>
            <a:endParaRPr lang="en-US">
              <a:solidFill>
                <a:srgbClr val="000000"/>
              </a:solidFill>
            </a:endParaRPr>
          </a:p>
        </p:txBody>
      </p:sp>
    </p:spTree>
    <p:extLst>
      <p:ext uri="{BB962C8B-B14F-4D97-AF65-F5344CB8AC3E}">
        <p14:creationId xmlns:p14="http://schemas.microsoft.com/office/powerpoint/2010/main" val="694344309"/>
      </p:ext>
    </p:extLst>
  </p:cSld>
  <p:clrMapOvr>
    <a:masterClrMapping/>
  </p:clrMapOvr>
  <p:transition spd="slow"/>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p:txBody>
          <a:bodyPr/>
          <a:lstStyle/>
          <a:p>
            <a:r>
              <a:rPr lang="en-US" b="1" dirty="0"/>
              <a:t>Upcoming Events</a:t>
            </a:r>
          </a:p>
        </p:txBody>
      </p:sp>
      <p:sp>
        <p:nvSpPr>
          <p:cNvPr id="3" name="Content Placeholder 2"/>
          <p:cNvSpPr>
            <a:spLocks noGrp="1"/>
          </p:cNvSpPr>
          <p:nvPr>
            <p:ph idx="1"/>
          </p:nvPr>
        </p:nvSpPr>
        <p:spPr>
          <a:xfrm>
            <a:off x="457200" y="2133600"/>
            <a:ext cx="8229600" cy="3916363"/>
          </a:xfrm>
        </p:spPr>
        <p:txBody>
          <a:bodyPr/>
          <a:lstStyle/>
          <a:p>
            <a:pPr marL="0" indent="0" algn="ctr">
              <a:buNone/>
            </a:pPr>
            <a:r>
              <a:rPr lang="en-US" sz="2800" b="1" dirty="0"/>
              <a:t>Statewide SUD Conference</a:t>
            </a:r>
          </a:p>
          <a:p>
            <a:pPr marL="0" indent="0" algn="ctr">
              <a:buNone/>
            </a:pPr>
            <a:r>
              <a:rPr lang="en-US" sz="2800" dirty="0"/>
              <a:t>October 26-27, 2015</a:t>
            </a:r>
          </a:p>
          <a:p>
            <a:pPr marL="0" indent="0" algn="ctr">
              <a:buNone/>
            </a:pPr>
            <a:r>
              <a:rPr lang="en-US" sz="2800" dirty="0"/>
              <a:t>Orange County, CA</a:t>
            </a:r>
          </a:p>
          <a:p>
            <a:pPr marL="457200" lvl="1" indent="0">
              <a:buNone/>
            </a:pPr>
            <a:endParaRPr lang="en-US" sz="2400" dirty="0">
              <a:hlinkClick r:id="rId2"/>
            </a:endParaRPr>
          </a:p>
          <a:p>
            <a:pPr marL="457200" lvl="1" indent="0" algn="ctr">
              <a:buNone/>
            </a:pPr>
            <a:r>
              <a:rPr lang="en-US" sz="2400" dirty="0">
                <a:hlinkClick r:id="rId2"/>
              </a:rPr>
              <a:t>http://www.cvent.com/events/substance-use-disorders-statewide-conference/event-summary-4107bbd3082d4f47ad7b6d8f2d28b4e9.aspx</a:t>
            </a:r>
            <a:r>
              <a:rPr lang="en-US" sz="2400" dirty="0"/>
              <a:t> </a:t>
            </a:r>
          </a:p>
          <a:p>
            <a:pPr lvl="2"/>
            <a:endParaRPr lang="en-US" dirty="0"/>
          </a:p>
        </p:txBody>
      </p:sp>
      <p:sp>
        <p:nvSpPr>
          <p:cNvPr id="4" name="Footer Placeholder 3"/>
          <p:cNvSpPr>
            <a:spLocks noGrp="1"/>
          </p:cNvSpPr>
          <p:nvPr>
            <p:ph type="ftr" sz="quarter" idx="11"/>
          </p:nvPr>
        </p:nvSpPr>
        <p:spPr/>
        <p:txBody>
          <a:bodyPr/>
          <a:lstStyle/>
          <a:p>
            <a:pPr>
              <a:defRPr/>
            </a:pPr>
            <a:r>
              <a:rPr lang="en-US" dirty="0">
                <a:solidFill>
                  <a:srgbClr val="333399"/>
                </a:solidFill>
              </a:rPr>
              <a:t>October 22, 2015</a:t>
            </a:r>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34</a:t>
            </a:fld>
            <a:endParaRPr lang="en-US">
              <a:solidFill>
                <a:srgbClr val="000000"/>
              </a:solidFill>
            </a:endParaRPr>
          </a:p>
        </p:txBody>
      </p:sp>
    </p:spTree>
    <p:extLst>
      <p:ext uri="{BB962C8B-B14F-4D97-AF65-F5344CB8AC3E}">
        <p14:creationId xmlns:p14="http://schemas.microsoft.com/office/powerpoint/2010/main" val="1658579901"/>
      </p:ext>
    </p:extLst>
  </p:cSld>
  <p:clrMapOvr>
    <a:masterClrMapping/>
  </p:clrMapOvr>
  <p:transition spd="slow"/>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p:txBody>
          <a:bodyPr/>
          <a:lstStyle/>
          <a:p>
            <a:r>
              <a:rPr lang="en-US" sz="3600" b="1" dirty="0"/>
              <a:t>Department of Health Care Services</a:t>
            </a:r>
          </a:p>
        </p:txBody>
      </p:sp>
      <p:sp>
        <p:nvSpPr>
          <p:cNvPr id="3" name="Content Placeholder 2"/>
          <p:cNvSpPr>
            <a:spLocks noGrp="1"/>
          </p:cNvSpPr>
          <p:nvPr>
            <p:ph idx="1"/>
          </p:nvPr>
        </p:nvSpPr>
        <p:spPr>
          <a:xfrm>
            <a:off x="457200" y="2133600"/>
            <a:ext cx="8229600" cy="3916363"/>
          </a:xfrm>
        </p:spPr>
        <p:txBody>
          <a:bodyPr/>
          <a:lstStyle/>
          <a:p>
            <a:pPr marL="0" lvl="0" indent="0" algn="ctr" eaLnBrk="1" fontAlgn="auto" hangingPunct="1">
              <a:spcBef>
                <a:spcPts val="700"/>
              </a:spcBef>
              <a:spcAft>
                <a:spcPts val="0"/>
              </a:spcAft>
              <a:buClr>
                <a:srgbClr val="B1B1BD"/>
              </a:buClr>
              <a:buSzPct val="60000"/>
              <a:buNone/>
            </a:pPr>
            <a:r>
              <a:rPr lang="en-US" sz="2500" kern="1200" dirty="0">
                <a:solidFill>
                  <a:srgbClr val="464653"/>
                </a:solidFill>
              </a:rPr>
              <a:t>Karen Baylor, PhD, Deputy Director, MHSUD, DHCS</a:t>
            </a:r>
          </a:p>
          <a:p>
            <a:pPr marL="0" lvl="0" indent="0" algn="ctr" eaLnBrk="1" fontAlgn="auto" hangingPunct="1">
              <a:spcBef>
                <a:spcPts val="700"/>
              </a:spcBef>
              <a:spcAft>
                <a:spcPts val="0"/>
              </a:spcAft>
              <a:buClr>
                <a:srgbClr val="B1B1BD"/>
              </a:buClr>
              <a:buSzPct val="60000"/>
              <a:buNone/>
            </a:pPr>
            <a:r>
              <a:rPr lang="en-US" sz="2500" kern="1200" dirty="0" err="1">
                <a:solidFill>
                  <a:srgbClr val="464653"/>
                </a:solidFill>
              </a:rPr>
              <a:t>Marlies</a:t>
            </a:r>
            <a:r>
              <a:rPr lang="en-US" sz="2500" kern="1200" dirty="0">
                <a:solidFill>
                  <a:srgbClr val="464653"/>
                </a:solidFill>
              </a:rPr>
              <a:t> Perez, Division Chief, MHSUD, DHCS</a:t>
            </a:r>
          </a:p>
          <a:p>
            <a:pPr marL="0" lvl="0" indent="0" algn="ctr" eaLnBrk="1" fontAlgn="auto" hangingPunct="1">
              <a:spcBef>
                <a:spcPts val="700"/>
              </a:spcBef>
              <a:spcAft>
                <a:spcPts val="0"/>
              </a:spcAft>
              <a:buClr>
                <a:srgbClr val="B1B1BD"/>
              </a:buClr>
              <a:buSzPct val="60000"/>
              <a:buNone/>
            </a:pPr>
            <a:endParaRPr lang="en-US" sz="2500" kern="1200" dirty="0">
              <a:solidFill>
                <a:srgbClr val="464653"/>
              </a:solidFill>
            </a:endParaRPr>
          </a:p>
          <a:p>
            <a:pPr marL="0" lvl="0" indent="0" algn="ctr" eaLnBrk="1" fontAlgn="auto" hangingPunct="1">
              <a:spcBef>
                <a:spcPts val="700"/>
              </a:spcBef>
              <a:spcAft>
                <a:spcPts val="0"/>
              </a:spcAft>
              <a:buClr>
                <a:srgbClr val="B1B1BD"/>
              </a:buClr>
              <a:buSzPct val="60000"/>
              <a:buNone/>
            </a:pPr>
            <a:r>
              <a:rPr lang="en-US" sz="2500" kern="1200" dirty="0">
                <a:solidFill>
                  <a:srgbClr val="464653"/>
                </a:solidFill>
              </a:rPr>
              <a:t>For More Information: </a:t>
            </a:r>
            <a:r>
              <a:rPr lang="en-US" sz="2500" kern="1200" dirty="0">
                <a:solidFill>
                  <a:srgbClr val="464653"/>
                </a:solidFill>
                <a:hlinkClick r:id="rId2"/>
              </a:rPr>
              <a:t>http://www.dhcs.ca.gov/provgovpart/Pages/Drug-Medi-Cal-Organized-Delivery-System.aspx</a:t>
            </a:r>
            <a:r>
              <a:rPr lang="en-US" sz="2500" kern="1200" dirty="0">
                <a:solidFill>
                  <a:srgbClr val="464653"/>
                </a:solidFill>
              </a:rPr>
              <a:t> </a:t>
            </a:r>
          </a:p>
          <a:p>
            <a:pPr marL="0" indent="0">
              <a:buNone/>
            </a:pPr>
            <a:endParaRPr lang="en-US" dirty="0"/>
          </a:p>
          <a:p>
            <a:pPr lvl="2"/>
            <a:endParaRPr lang="en-US" dirty="0"/>
          </a:p>
        </p:txBody>
      </p:sp>
      <p:sp>
        <p:nvSpPr>
          <p:cNvPr id="4" name="Footer Placeholder 3"/>
          <p:cNvSpPr>
            <a:spLocks noGrp="1"/>
          </p:cNvSpPr>
          <p:nvPr>
            <p:ph type="ftr" sz="quarter" idx="11"/>
          </p:nvPr>
        </p:nvSpPr>
        <p:spPr/>
        <p:txBody>
          <a:bodyPr/>
          <a:lstStyle/>
          <a:p>
            <a:pPr>
              <a:defRPr/>
            </a:pPr>
            <a:r>
              <a:rPr lang="en-US" dirty="0">
                <a:solidFill>
                  <a:srgbClr val="333399"/>
                </a:solidFill>
              </a:rPr>
              <a:t>October 22, 2015</a:t>
            </a:r>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35</a:t>
            </a:fld>
            <a:endParaRPr lang="en-US">
              <a:solidFill>
                <a:srgbClr val="000000"/>
              </a:solidFill>
            </a:endParaRPr>
          </a:p>
        </p:txBody>
      </p:sp>
    </p:spTree>
    <p:extLst>
      <p:ext uri="{BB962C8B-B14F-4D97-AF65-F5344CB8AC3E}">
        <p14:creationId xmlns:p14="http://schemas.microsoft.com/office/powerpoint/2010/main" val="3592559505"/>
      </p:ext>
    </p:extLst>
  </p:cSld>
  <p:clrMapOvr>
    <a:masterClrMapping/>
  </p:clrMapOvr>
  <p:transition spd="slow"/>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p:txBody>
          <a:bodyPr/>
          <a:lstStyle/>
          <a:p>
            <a:r>
              <a:rPr lang="en-US" b="1" dirty="0" err="1"/>
              <a:t>Harbage</a:t>
            </a:r>
            <a:r>
              <a:rPr lang="en-US" b="1" dirty="0"/>
              <a:t> Consulting</a:t>
            </a:r>
          </a:p>
        </p:txBody>
      </p:sp>
      <p:sp>
        <p:nvSpPr>
          <p:cNvPr id="3" name="Content Placeholder 2"/>
          <p:cNvSpPr>
            <a:spLocks noGrp="1"/>
          </p:cNvSpPr>
          <p:nvPr>
            <p:ph idx="1"/>
          </p:nvPr>
        </p:nvSpPr>
        <p:spPr>
          <a:xfrm>
            <a:off x="453081" y="1981200"/>
            <a:ext cx="8233719" cy="4068763"/>
          </a:xfrm>
        </p:spPr>
        <p:txBody>
          <a:bodyPr/>
          <a:lstStyle/>
          <a:p>
            <a:pPr marL="0" indent="0" algn="ctr">
              <a:buNone/>
            </a:pPr>
            <a:r>
              <a:rPr lang="en-US" sz="2400" kern="1200" dirty="0">
                <a:solidFill>
                  <a:srgbClr val="464653"/>
                </a:solidFill>
                <a:ea typeface="+mj-ea"/>
                <a:cs typeface="+mj-cs"/>
              </a:rPr>
              <a:t>Don Kingdon, PhD, Director of Behavioral Health Integration</a:t>
            </a:r>
            <a:br>
              <a:rPr lang="en-US" sz="2400" kern="1200" dirty="0">
                <a:solidFill>
                  <a:srgbClr val="464653"/>
                </a:solidFill>
                <a:ea typeface="+mj-ea"/>
                <a:cs typeface="+mj-cs"/>
              </a:rPr>
            </a:br>
            <a:r>
              <a:rPr lang="en-US" sz="2400" kern="1200" dirty="0">
                <a:solidFill>
                  <a:srgbClr val="464653"/>
                </a:solidFill>
                <a:ea typeface="+mj-ea"/>
                <a:cs typeface="+mj-cs"/>
                <a:hlinkClick r:id="rId2"/>
              </a:rPr>
              <a:t>don@harbageconsulting.com</a:t>
            </a:r>
            <a:r>
              <a:rPr lang="en-US" sz="2400" kern="1200" dirty="0">
                <a:solidFill>
                  <a:srgbClr val="464653"/>
                </a:solidFill>
                <a:ea typeface="+mj-ea"/>
                <a:cs typeface="+mj-cs"/>
              </a:rPr>
              <a:t>   </a:t>
            </a:r>
          </a:p>
          <a:p>
            <a:pPr marL="0" indent="0" algn="ctr">
              <a:buNone/>
            </a:pPr>
            <a:br>
              <a:rPr lang="en-US" sz="2400" kern="1200" dirty="0">
                <a:solidFill>
                  <a:srgbClr val="464653"/>
                </a:solidFill>
                <a:ea typeface="+mj-ea"/>
                <a:cs typeface="+mj-cs"/>
              </a:rPr>
            </a:br>
            <a:r>
              <a:rPr lang="en-US" sz="2400" kern="1200" dirty="0">
                <a:solidFill>
                  <a:srgbClr val="464653"/>
                </a:solidFill>
                <a:ea typeface="+mj-ea"/>
                <a:cs typeface="+mj-cs"/>
              </a:rPr>
              <a:t>Molly Brassil, MSW, Deputy Director, Behavioral Health Integration</a:t>
            </a:r>
            <a:br>
              <a:rPr lang="en-US" sz="2400" kern="1200" dirty="0">
                <a:solidFill>
                  <a:srgbClr val="464653"/>
                </a:solidFill>
                <a:ea typeface="+mj-ea"/>
                <a:cs typeface="+mj-cs"/>
              </a:rPr>
            </a:br>
            <a:r>
              <a:rPr lang="en-US" sz="2400" kern="1200" dirty="0">
                <a:solidFill>
                  <a:srgbClr val="464653"/>
                </a:solidFill>
                <a:ea typeface="+mj-ea"/>
                <a:cs typeface="+mj-cs"/>
                <a:hlinkClick r:id="rId3"/>
              </a:rPr>
              <a:t>molly@harbageconsulting.com</a:t>
            </a:r>
            <a:endParaRPr lang="en-US" sz="2400" kern="1200" dirty="0">
              <a:solidFill>
                <a:srgbClr val="464653"/>
              </a:solidFill>
              <a:ea typeface="+mj-ea"/>
              <a:cs typeface="+mj-cs"/>
            </a:endParaRPr>
          </a:p>
          <a:p>
            <a:pPr marL="0" indent="0" algn="ctr">
              <a:buNone/>
            </a:pPr>
            <a:br>
              <a:rPr lang="en-US" sz="2400" kern="1200" dirty="0">
                <a:solidFill>
                  <a:srgbClr val="464653"/>
                </a:solidFill>
                <a:ea typeface="+mj-ea"/>
                <a:cs typeface="+mj-cs"/>
              </a:rPr>
            </a:br>
            <a:r>
              <a:rPr lang="en-US" sz="2400" kern="1200" dirty="0">
                <a:solidFill>
                  <a:srgbClr val="464653"/>
                </a:solidFill>
                <a:ea typeface="+mj-ea"/>
                <a:cs typeface="+mj-cs"/>
              </a:rPr>
              <a:t>Courtney Kashiwagi, MPH, Senior Consultant</a:t>
            </a:r>
            <a:br>
              <a:rPr lang="en-US" sz="2400" kern="1200" dirty="0">
                <a:solidFill>
                  <a:srgbClr val="464653"/>
                </a:solidFill>
                <a:ea typeface="+mj-ea"/>
                <a:cs typeface="+mj-cs"/>
              </a:rPr>
            </a:br>
            <a:r>
              <a:rPr lang="en-US" sz="2400" kern="1200" dirty="0">
                <a:solidFill>
                  <a:srgbClr val="464653"/>
                </a:solidFill>
                <a:ea typeface="+mj-ea"/>
                <a:cs typeface="+mj-cs"/>
                <a:hlinkClick r:id="rId4"/>
              </a:rPr>
              <a:t>courtney@harbageconsulting.com</a:t>
            </a:r>
            <a:endParaRPr lang="en-US" dirty="0"/>
          </a:p>
          <a:p>
            <a:pPr lvl="2"/>
            <a:endParaRPr lang="en-US" dirty="0"/>
          </a:p>
        </p:txBody>
      </p:sp>
      <p:sp>
        <p:nvSpPr>
          <p:cNvPr id="4" name="Footer Placeholder 3"/>
          <p:cNvSpPr>
            <a:spLocks noGrp="1"/>
          </p:cNvSpPr>
          <p:nvPr>
            <p:ph type="ftr" sz="quarter" idx="11"/>
          </p:nvPr>
        </p:nvSpPr>
        <p:spPr/>
        <p:txBody>
          <a:bodyPr/>
          <a:lstStyle/>
          <a:p>
            <a:pPr>
              <a:defRPr/>
            </a:pPr>
            <a:r>
              <a:rPr lang="en-US" dirty="0">
                <a:solidFill>
                  <a:srgbClr val="333399"/>
                </a:solidFill>
              </a:rPr>
              <a:t>October 22, 2015</a:t>
            </a:r>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36</a:t>
            </a:fld>
            <a:endParaRPr lang="en-US">
              <a:solidFill>
                <a:srgbClr val="000000"/>
              </a:solidFill>
            </a:endParaRPr>
          </a:p>
        </p:txBody>
      </p:sp>
    </p:spTree>
    <p:extLst>
      <p:ext uri="{BB962C8B-B14F-4D97-AF65-F5344CB8AC3E}">
        <p14:creationId xmlns:p14="http://schemas.microsoft.com/office/powerpoint/2010/main" val="3488040605"/>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Impact of Substance Use</a:t>
            </a:r>
          </a:p>
        </p:txBody>
      </p:sp>
      <p:sp>
        <p:nvSpPr>
          <p:cNvPr id="3" name="Content Placeholder 2"/>
          <p:cNvSpPr>
            <a:spLocks noGrp="1"/>
          </p:cNvSpPr>
          <p:nvPr>
            <p:ph idx="1"/>
          </p:nvPr>
        </p:nvSpPr>
        <p:spPr>
          <a:xfrm>
            <a:off x="457200" y="1828800"/>
            <a:ext cx="8229600" cy="4267200"/>
          </a:xfrm>
        </p:spPr>
        <p:txBody>
          <a:bodyPr/>
          <a:lstStyle/>
          <a:p>
            <a:pPr>
              <a:buClr>
                <a:schemeClr val="accent2"/>
              </a:buClr>
              <a:buSzPct val="70000"/>
              <a:buFont typeface="Wingdings" panose="05000000000000000000" pitchFamily="2" charset="2"/>
              <a:buChar char="q"/>
            </a:pPr>
            <a:r>
              <a:rPr lang="en-US" sz="2000" dirty="0"/>
              <a:t>Substance use disorders (SUDs) occur when the recurrent use of alcohol and/or drugs causes clinically significant impairment, including health problems, disability, and failure to meet major responsibilities at work, school, or home</a:t>
            </a:r>
          </a:p>
          <a:p>
            <a:pPr>
              <a:buClr>
                <a:schemeClr val="accent2"/>
              </a:buClr>
              <a:buSzPct val="70000"/>
              <a:buFont typeface="Wingdings" panose="05000000000000000000" pitchFamily="2" charset="2"/>
              <a:buChar char="q"/>
            </a:pPr>
            <a:r>
              <a:rPr lang="en-US" sz="2000" dirty="0"/>
              <a:t>About 21.5 million Americans ages 12 and older (8.1%) are classified with a SUD (SAMHSA, 2014)</a:t>
            </a:r>
          </a:p>
          <a:p>
            <a:pPr>
              <a:buClr>
                <a:schemeClr val="accent2"/>
              </a:buClr>
              <a:buSzPct val="70000"/>
              <a:buFont typeface="Wingdings" panose="05000000000000000000" pitchFamily="2" charset="2"/>
              <a:buChar char="q"/>
            </a:pPr>
            <a:r>
              <a:rPr lang="en-US" sz="2000" dirty="0"/>
              <a:t>Untreated SUDs are associated with increased risks for a variety of costly chronic physical and mental healthcare conditions, avoidable hospitalizations, incarceration, and premature death</a:t>
            </a:r>
          </a:p>
          <a:p>
            <a:pPr>
              <a:buClr>
                <a:schemeClr val="accent2"/>
              </a:buClr>
              <a:buSzPct val="70000"/>
              <a:buFont typeface="Wingdings" panose="05000000000000000000" pitchFamily="2" charset="2"/>
              <a:buChar char="q"/>
            </a:pPr>
            <a:r>
              <a:rPr lang="en-US" sz="2000" dirty="0"/>
              <a:t>Addressing the impact of substance use alone is estimated to cost Americans more than $600 billion each year (SAMHSA, 2014)</a:t>
            </a:r>
          </a:p>
          <a:p>
            <a:pPr>
              <a:buClr>
                <a:schemeClr val="accent2"/>
              </a:buClr>
              <a:buSzPct val="70000"/>
              <a:buFont typeface="Wingdings" panose="05000000000000000000" pitchFamily="2" charset="2"/>
              <a:buChar char="q"/>
            </a:pPr>
            <a:r>
              <a:rPr lang="en-US" sz="2000" dirty="0"/>
              <a:t>Since 1999, opiate overdose deaths have increased 265% among men and 400% among women (SAMHSA, 2015)</a:t>
            </a:r>
          </a:p>
          <a:p>
            <a:endParaRPr lang="en-US" sz="2800" dirty="0"/>
          </a:p>
        </p:txBody>
      </p:sp>
      <p:sp>
        <p:nvSpPr>
          <p:cNvPr id="4" name="Footer Placeholder 3"/>
          <p:cNvSpPr>
            <a:spLocks noGrp="1"/>
          </p:cNvSpPr>
          <p:nvPr>
            <p:ph type="ftr" sz="quarter" idx="11"/>
          </p:nvPr>
        </p:nvSpPr>
        <p:spPr/>
        <p:txBody>
          <a:bodyPr/>
          <a:lstStyle/>
          <a:p>
            <a:pPr>
              <a:defRPr/>
            </a:pPr>
            <a:r>
              <a:rPr lang="en-US" dirty="0">
                <a:solidFill>
                  <a:srgbClr val="333399"/>
                </a:solidFill>
              </a:rPr>
              <a:t>October 22, 2015</a:t>
            </a:r>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4</a:t>
            </a:fld>
            <a:endParaRPr lang="en-US">
              <a:solidFill>
                <a:srgbClr val="000000"/>
              </a:solidFill>
            </a:endParaRPr>
          </a:p>
        </p:txBody>
      </p:sp>
    </p:spTree>
    <p:extLst>
      <p:ext uri="{BB962C8B-B14F-4D97-AF65-F5344CB8AC3E}">
        <p14:creationId xmlns:p14="http://schemas.microsoft.com/office/powerpoint/2010/main" val="1232674725"/>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Federal Landscape</a:t>
            </a:r>
          </a:p>
        </p:txBody>
      </p:sp>
      <p:sp>
        <p:nvSpPr>
          <p:cNvPr id="3" name="Content Placeholder 2"/>
          <p:cNvSpPr>
            <a:spLocks noGrp="1"/>
          </p:cNvSpPr>
          <p:nvPr>
            <p:ph idx="1"/>
          </p:nvPr>
        </p:nvSpPr>
        <p:spPr>
          <a:xfrm>
            <a:off x="457200" y="1905000"/>
            <a:ext cx="7772400" cy="4191000"/>
          </a:xfrm>
        </p:spPr>
        <p:txBody>
          <a:bodyPr/>
          <a:lstStyle/>
          <a:p>
            <a:pPr lvl="0" eaLnBrk="1" fontAlgn="auto" hangingPunct="1">
              <a:spcBef>
                <a:spcPts val="700"/>
              </a:spcBef>
              <a:spcAft>
                <a:spcPts val="0"/>
              </a:spcAft>
              <a:buClr>
                <a:schemeClr val="accent2"/>
              </a:buClr>
              <a:buSzPct val="70000"/>
              <a:buFont typeface="Wingdings" panose="05000000000000000000" pitchFamily="2" charset="2"/>
              <a:buChar char="q"/>
            </a:pPr>
            <a:r>
              <a:rPr lang="en-US" sz="1800" dirty="0">
                <a:ea typeface="MS ??"/>
                <a:cs typeface="Times New Roman" panose="02020603050405020304" pitchFamily="18" charset="0"/>
              </a:rPr>
              <a:t>States have a tremendous opportunity to improve access to care for individuals with SUDs, particularly in light of the coverage and benefit expansions under the Affordable Care Act (ACA).</a:t>
            </a:r>
          </a:p>
          <a:p>
            <a:pPr lvl="0" eaLnBrk="1" fontAlgn="auto" hangingPunct="1">
              <a:spcBef>
                <a:spcPts val="700"/>
              </a:spcBef>
              <a:spcAft>
                <a:spcPts val="0"/>
              </a:spcAft>
              <a:buClr>
                <a:schemeClr val="accent2"/>
              </a:buClr>
              <a:buSzPct val="70000"/>
              <a:buFont typeface="Wingdings" panose="05000000000000000000" pitchFamily="2" charset="2"/>
              <a:buChar char="q"/>
            </a:pPr>
            <a:r>
              <a:rPr lang="en-US" sz="1800" dirty="0">
                <a:ea typeface="MS ??"/>
                <a:cs typeface="Times New Roman" panose="02020603050405020304" pitchFamily="18" charset="0"/>
              </a:rPr>
              <a:t>Mental health and SUD services are notably included as one of ten essential health benefits that must be covered under Medicaid alternative benefit plans and Health Insurance Marketplace qualified health plans, with parity to covered medical and surgical services. </a:t>
            </a:r>
          </a:p>
          <a:p>
            <a:pPr lvl="0" eaLnBrk="1" fontAlgn="auto" hangingPunct="1">
              <a:spcBef>
                <a:spcPts val="700"/>
              </a:spcBef>
              <a:spcAft>
                <a:spcPts val="0"/>
              </a:spcAft>
              <a:buClr>
                <a:schemeClr val="accent2"/>
              </a:buClr>
              <a:buSzPct val="70000"/>
              <a:buFont typeface="Wingdings" panose="05000000000000000000" pitchFamily="2" charset="2"/>
              <a:buChar char="q"/>
            </a:pPr>
            <a:r>
              <a:rPr lang="en-US" sz="1800" dirty="0">
                <a:ea typeface="MS ??"/>
                <a:cs typeface="Times New Roman" panose="02020603050405020304" pitchFamily="18" charset="0"/>
              </a:rPr>
              <a:t>Although millions of adults across the country now, many for the first time, have health insurance that covers SUD services, most state delivery systems and benefit structures for treatment have historically been inadequate for the Medicaid population.  </a:t>
            </a:r>
          </a:p>
          <a:p>
            <a:pPr lvl="0" eaLnBrk="1" fontAlgn="auto" hangingPunct="1">
              <a:spcBef>
                <a:spcPts val="700"/>
              </a:spcBef>
              <a:spcAft>
                <a:spcPts val="0"/>
              </a:spcAft>
              <a:buClr>
                <a:schemeClr val="accent2"/>
              </a:buClr>
              <a:buSzPct val="70000"/>
              <a:buFont typeface="Wingdings" panose="05000000000000000000" pitchFamily="2" charset="2"/>
              <a:buChar char="q"/>
            </a:pPr>
            <a:r>
              <a:rPr lang="en-US" sz="1800" dirty="0">
                <a:ea typeface="MS ??"/>
                <a:cs typeface="Times New Roman" panose="02020603050405020304" pitchFamily="18" charset="0"/>
              </a:rPr>
              <a:t>To date, most state Medicaid programs have only covered a minimal number of services, have insufficient provider networks, and few standards for this type of care. </a:t>
            </a:r>
            <a:endParaRPr lang="en-US" sz="1800" dirty="0"/>
          </a:p>
          <a:p>
            <a:pPr marL="0" indent="0">
              <a:buNone/>
            </a:pPr>
            <a:endParaRPr lang="en-US" sz="2800" dirty="0"/>
          </a:p>
        </p:txBody>
      </p:sp>
      <p:sp>
        <p:nvSpPr>
          <p:cNvPr id="4" name="Footer Placeholder 3"/>
          <p:cNvSpPr>
            <a:spLocks noGrp="1"/>
          </p:cNvSpPr>
          <p:nvPr>
            <p:ph type="ftr" sz="quarter" idx="11"/>
          </p:nvPr>
        </p:nvSpPr>
        <p:spPr/>
        <p:txBody>
          <a:bodyPr/>
          <a:lstStyle/>
          <a:p>
            <a:pPr>
              <a:defRPr/>
            </a:pPr>
            <a:r>
              <a:rPr lang="en-US" dirty="0">
                <a:solidFill>
                  <a:srgbClr val="333399"/>
                </a:solidFill>
              </a:rPr>
              <a:t>October 22, 2015</a:t>
            </a:r>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5</a:t>
            </a:fld>
            <a:endParaRPr lang="en-US">
              <a:solidFill>
                <a:srgbClr val="000000"/>
              </a:solidFill>
            </a:endParaRPr>
          </a:p>
        </p:txBody>
      </p:sp>
    </p:spTree>
    <p:extLst>
      <p:ext uri="{BB962C8B-B14F-4D97-AF65-F5344CB8AC3E}">
        <p14:creationId xmlns:p14="http://schemas.microsoft.com/office/powerpoint/2010/main" val="891350206"/>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Federal Landscape</a:t>
            </a:r>
            <a:r>
              <a:rPr lang="en-US" sz="800" b="1" dirty="0"/>
              <a:t>2</a:t>
            </a:r>
            <a:endParaRPr lang="en-US" b="1" dirty="0"/>
          </a:p>
        </p:txBody>
      </p:sp>
      <p:sp>
        <p:nvSpPr>
          <p:cNvPr id="3" name="Content Placeholder 2"/>
          <p:cNvSpPr>
            <a:spLocks noGrp="1"/>
          </p:cNvSpPr>
          <p:nvPr>
            <p:ph idx="1"/>
          </p:nvPr>
        </p:nvSpPr>
        <p:spPr>
          <a:xfrm>
            <a:off x="457200" y="1905000"/>
            <a:ext cx="8229600" cy="4191000"/>
          </a:xfrm>
        </p:spPr>
        <p:txBody>
          <a:bodyPr/>
          <a:lstStyle/>
          <a:p>
            <a:pPr lvl="0" eaLnBrk="1" fontAlgn="auto" hangingPunct="1">
              <a:spcBef>
                <a:spcPts val="700"/>
              </a:spcBef>
              <a:spcAft>
                <a:spcPts val="0"/>
              </a:spcAft>
              <a:buClr>
                <a:schemeClr val="accent2"/>
              </a:buClr>
              <a:buSzPct val="70000"/>
              <a:buFont typeface="Wingdings" panose="05000000000000000000" pitchFamily="2" charset="2"/>
              <a:buChar char="q"/>
            </a:pPr>
            <a:r>
              <a:rPr lang="en-US" sz="2000" kern="1200" dirty="0">
                <a:solidFill>
                  <a:prstClr val="black"/>
                </a:solidFill>
              </a:rPr>
              <a:t>The Centers for Medicare &amp; Medicaid Services (CMS) issued guidance in July 2015 outlining the opportunities for states to design service delivery systems for Medicaid beneficiaries with substance use disorders.</a:t>
            </a:r>
          </a:p>
          <a:p>
            <a:pPr lvl="0" eaLnBrk="1" fontAlgn="auto" hangingPunct="1">
              <a:spcBef>
                <a:spcPts val="700"/>
              </a:spcBef>
              <a:spcAft>
                <a:spcPts val="0"/>
              </a:spcAft>
              <a:buClr>
                <a:schemeClr val="accent2"/>
              </a:buClr>
              <a:buSzPct val="70000"/>
              <a:buFont typeface="Wingdings" panose="05000000000000000000" pitchFamily="2" charset="2"/>
              <a:buChar char="q"/>
            </a:pPr>
            <a:r>
              <a:rPr lang="en-US" sz="2000" kern="1200" dirty="0">
                <a:solidFill>
                  <a:prstClr val="black"/>
                </a:solidFill>
              </a:rPr>
              <a:t>Includes a new section 1115 waiver opportunity to build a robust continuum of care for beneficiaries with substance use disorders.</a:t>
            </a:r>
          </a:p>
          <a:p>
            <a:pPr lvl="0" eaLnBrk="1" fontAlgn="auto" hangingPunct="1">
              <a:spcBef>
                <a:spcPts val="700"/>
              </a:spcBef>
              <a:spcAft>
                <a:spcPts val="0"/>
              </a:spcAft>
              <a:buClr>
                <a:schemeClr val="accent2"/>
              </a:buClr>
              <a:buSzPct val="70000"/>
              <a:buFont typeface="Wingdings" panose="05000000000000000000" pitchFamily="2" charset="2"/>
              <a:buChar char="q"/>
            </a:pPr>
            <a:r>
              <a:rPr lang="en-US" sz="2000" kern="1200" dirty="0">
                <a:solidFill>
                  <a:prstClr val="black"/>
                </a:solidFill>
              </a:rPr>
              <a:t>Strategies can also include short-term institutional services, such as short-term inpatient and short-term residential SUD services for individuals in institutions for mental disease (IMD). </a:t>
            </a:r>
          </a:p>
          <a:p>
            <a:pPr lvl="0" eaLnBrk="1" fontAlgn="auto" hangingPunct="1">
              <a:spcBef>
                <a:spcPts val="700"/>
              </a:spcBef>
              <a:spcAft>
                <a:spcPts val="0"/>
              </a:spcAft>
              <a:buClr>
                <a:schemeClr val="accent2"/>
              </a:buClr>
              <a:buSzPct val="70000"/>
              <a:buFont typeface="Wingdings" panose="05000000000000000000" pitchFamily="2" charset="2"/>
              <a:buChar char="q"/>
            </a:pPr>
            <a:r>
              <a:rPr lang="en-US" sz="2000" kern="1200" dirty="0">
                <a:solidFill>
                  <a:prstClr val="black"/>
                </a:solidFill>
              </a:rPr>
              <a:t>California is the first 1115 project approved under this guidance.</a:t>
            </a:r>
          </a:p>
          <a:p>
            <a:endParaRPr lang="en-US" sz="2800" dirty="0">
              <a:latin typeface="Calibri" panose="020F0502020204030204" pitchFamily="34" charset="0"/>
            </a:endParaRPr>
          </a:p>
          <a:p>
            <a:pPr marL="0" indent="0">
              <a:buNone/>
            </a:pPr>
            <a:endParaRPr lang="en-US" sz="2800" dirty="0"/>
          </a:p>
        </p:txBody>
      </p:sp>
      <p:sp>
        <p:nvSpPr>
          <p:cNvPr id="4" name="Footer Placeholder 3"/>
          <p:cNvSpPr>
            <a:spLocks noGrp="1"/>
          </p:cNvSpPr>
          <p:nvPr>
            <p:ph type="ftr" sz="quarter" idx="11"/>
          </p:nvPr>
        </p:nvSpPr>
        <p:spPr/>
        <p:txBody>
          <a:bodyPr/>
          <a:lstStyle/>
          <a:p>
            <a:pPr>
              <a:defRPr/>
            </a:pPr>
            <a:r>
              <a:rPr lang="en-US" dirty="0">
                <a:solidFill>
                  <a:srgbClr val="333399"/>
                </a:solidFill>
              </a:rPr>
              <a:t>October 22, 2015</a:t>
            </a:r>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6</a:t>
            </a:fld>
            <a:endParaRPr lang="en-US">
              <a:solidFill>
                <a:srgbClr val="000000"/>
              </a:solidFill>
            </a:endParaRPr>
          </a:p>
        </p:txBody>
      </p:sp>
    </p:spTree>
    <p:extLst>
      <p:ext uri="{BB962C8B-B14F-4D97-AF65-F5344CB8AC3E}">
        <p14:creationId xmlns:p14="http://schemas.microsoft.com/office/powerpoint/2010/main" val="3469449417"/>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a:t>California’s Goals and Objectives</a:t>
            </a:r>
          </a:p>
        </p:txBody>
      </p:sp>
      <p:sp>
        <p:nvSpPr>
          <p:cNvPr id="3" name="Content Placeholder 2"/>
          <p:cNvSpPr>
            <a:spLocks noGrp="1"/>
          </p:cNvSpPr>
          <p:nvPr>
            <p:ph idx="1"/>
          </p:nvPr>
        </p:nvSpPr>
        <p:spPr>
          <a:xfrm>
            <a:off x="457200" y="1905000"/>
            <a:ext cx="8229600" cy="4191000"/>
          </a:xfrm>
        </p:spPr>
        <p:txBody>
          <a:bodyPr/>
          <a:lstStyle/>
          <a:p>
            <a:pPr lvl="0" eaLnBrk="1" fontAlgn="auto" hangingPunct="1">
              <a:spcBef>
                <a:spcPts val="700"/>
              </a:spcBef>
              <a:spcAft>
                <a:spcPts val="0"/>
              </a:spcAft>
              <a:buClr>
                <a:schemeClr val="accent2"/>
              </a:buClr>
              <a:buSzPct val="70000"/>
              <a:buFont typeface="Wingdings" panose="05000000000000000000" pitchFamily="2" charset="2"/>
              <a:buChar char="q"/>
            </a:pPr>
            <a:r>
              <a:rPr lang="en-US" sz="2000" kern="1200" dirty="0">
                <a:solidFill>
                  <a:prstClr val="black"/>
                </a:solidFill>
              </a:rPr>
              <a:t>To test a new paradigm for the organized delivery of health care services for </a:t>
            </a:r>
            <a:r>
              <a:rPr lang="en-US" sz="2000" kern="1200" dirty="0" err="1">
                <a:solidFill>
                  <a:prstClr val="black"/>
                </a:solidFill>
              </a:rPr>
              <a:t>Medi</a:t>
            </a:r>
            <a:r>
              <a:rPr lang="en-US" sz="2000" kern="1200" dirty="0">
                <a:solidFill>
                  <a:prstClr val="black"/>
                </a:solidFill>
              </a:rPr>
              <a:t>-Cal enrollees with a substance use disorder</a:t>
            </a:r>
          </a:p>
          <a:p>
            <a:pPr lvl="0" eaLnBrk="1" fontAlgn="auto" hangingPunct="1">
              <a:spcBef>
                <a:spcPts val="700"/>
              </a:spcBef>
              <a:spcAft>
                <a:spcPts val="0"/>
              </a:spcAft>
              <a:buClr>
                <a:schemeClr val="accent2"/>
              </a:buClr>
              <a:buSzPct val="70000"/>
              <a:buFont typeface="Wingdings" panose="05000000000000000000" pitchFamily="2" charset="2"/>
              <a:buChar char="q"/>
            </a:pPr>
            <a:r>
              <a:rPr lang="en-US" sz="2000" kern="1200" dirty="0">
                <a:solidFill>
                  <a:prstClr val="black"/>
                </a:solidFill>
              </a:rPr>
              <a:t>Will demonstrate how organized SUD care improves outcomes for DMC beneficiaries while decreasing other system health care costs</a:t>
            </a:r>
          </a:p>
          <a:p>
            <a:pPr lvl="0" eaLnBrk="1" fontAlgn="auto" hangingPunct="1">
              <a:spcBef>
                <a:spcPts val="700"/>
              </a:spcBef>
              <a:spcAft>
                <a:spcPts val="0"/>
              </a:spcAft>
              <a:buClr>
                <a:schemeClr val="accent2"/>
              </a:buClr>
              <a:buSzPct val="70000"/>
              <a:buFont typeface="Wingdings" panose="05000000000000000000" pitchFamily="2" charset="2"/>
              <a:buChar char="q"/>
            </a:pPr>
            <a:r>
              <a:rPr lang="en-US" sz="2000" kern="1200" dirty="0">
                <a:solidFill>
                  <a:prstClr val="black"/>
                </a:solidFill>
              </a:rPr>
              <a:t>Promote both systemic and practice reforms to develop a continuum of care that effectively treats the multiple dimensions of substance use disorders</a:t>
            </a:r>
          </a:p>
          <a:p>
            <a:pPr lvl="0" eaLnBrk="1" fontAlgn="auto" hangingPunct="1">
              <a:spcBef>
                <a:spcPts val="700"/>
              </a:spcBef>
              <a:spcAft>
                <a:spcPts val="0"/>
              </a:spcAft>
              <a:buClr>
                <a:schemeClr val="accent2"/>
              </a:buClr>
              <a:buSzPct val="70000"/>
              <a:buFont typeface="Wingdings" panose="05000000000000000000" pitchFamily="2" charset="2"/>
              <a:buChar char="q"/>
            </a:pPr>
            <a:r>
              <a:rPr lang="en-US" sz="2000" kern="1200" dirty="0">
                <a:solidFill>
                  <a:prstClr val="black"/>
                </a:solidFill>
              </a:rPr>
              <a:t>Design a SUD benefit that guarantees a full continuum of evidence-based practices to address the immediate and long-term physical, mental, and care needs of the beneficiary</a:t>
            </a:r>
          </a:p>
          <a:p>
            <a:pPr marL="320040" lvl="0" indent="-320040" eaLnBrk="1" fontAlgn="auto" hangingPunct="1">
              <a:spcBef>
                <a:spcPts val="700"/>
              </a:spcBef>
              <a:spcAft>
                <a:spcPts val="0"/>
              </a:spcAft>
              <a:buClr>
                <a:srgbClr val="B1B1BD"/>
              </a:buClr>
              <a:buSzPct val="60000"/>
              <a:buFont typeface="Wingdings"/>
              <a:buChar char=""/>
            </a:pPr>
            <a:endParaRPr lang="en-US" sz="2200" kern="1200" dirty="0">
              <a:solidFill>
                <a:prstClr val="black"/>
              </a:solidFill>
              <a:latin typeface="Calibri" panose="020F0502020204030204" pitchFamily="34" charset="0"/>
            </a:endParaRPr>
          </a:p>
          <a:p>
            <a:pPr marL="320040" lvl="0" indent="-320040" eaLnBrk="1" fontAlgn="auto" hangingPunct="1">
              <a:spcBef>
                <a:spcPts val="700"/>
              </a:spcBef>
              <a:spcAft>
                <a:spcPts val="0"/>
              </a:spcAft>
              <a:buClr>
                <a:srgbClr val="B1B1BD"/>
              </a:buClr>
              <a:buSzPct val="60000"/>
              <a:buFont typeface="Wingdings"/>
              <a:buChar char=""/>
            </a:pPr>
            <a:endParaRPr lang="en-US" sz="2200" kern="1200" dirty="0">
              <a:solidFill>
                <a:prstClr val="black"/>
              </a:solidFill>
              <a:latin typeface="Calibri" panose="020F0502020204030204" pitchFamily="34" charset="0"/>
            </a:endParaRPr>
          </a:p>
          <a:p>
            <a:endParaRPr lang="en-US" sz="2800" dirty="0"/>
          </a:p>
        </p:txBody>
      </p:sp>
      <p:sp>
        <p:nvSpPr>
          <p:cNvPr id="4" name="Footer Placeholder 3"/>
          <p:cNvSpPr>
            <a:spLocks noGrp="1"/>
          </p:cNvSpPr>
          <p:nvPr>
            <p:ph type="ftr" sz="quarter" idx="11"/>
          </p:nvPr>
        </p:nvSpPr>
        <p:spPr/>
        <p:txBody>
          <a:bodyPr/>
          <a:lstStyle/>
          <a:p>
            <a:pPr>
              <a:defRPr/>
            </a:pPr>
            <a:r>
              <a:rPr lang="en-US" dirty="0">
                <a:solidFill>
                  <a:srgbClr val="333399"/>
                </a:solidFill>
              </a:rPr>
              <a:t>October 22, 2015</a:t>
            </a:r>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7</a:t>
            </a:fld>
            <a:endParaRPr lang="en-US">
              <a:solidFill>
                <a:srgbClr val="000000"/>
              </a:solidFill>
            </a:endParaRPr>
          </a:p>
        </p:txBody>
      </p:sp>
    </p:spTree>
    <p:extLst>
      <p:ext uri="{BB962C8B-B14F-4D97-AF65-F5344CB8AC3E}">
        <p14:creationId xmlns:p14="http://schemas.microsoft.com/office/powerpoint/2010/main" val="3259219921"/>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Stakeholder Process</a:t>
            </a:r>
          </a:p>
        </p:txBody>
      </p:sp>
      <p:sp>
        <p:nvSpPr>
          <p:cNvPr id="3" name="Content Placeholder 2"/>
          <p:cNvSpPr>
            <a:spLocks noGrp="1"/>
          </p:cNvSpPr>
          <p:nvPr>
            <p:ph idx="1"/>
          </p:nvPr>
        </p:nvSpPr>
        <p:spPr>
          <a:xfrm>
            <a:off x="304800" y="1981200"/>
            <a:ext cx="8458200" cy="3916363"/>
          </a:xfrm>
        </p:spPr>
        <p:txBody>
          <a:bodyPr/>
          <a:lstStyle/>
          <a:p>
            <a:pPr>
              <a:buClr>
                <a:schemeClr val="accent2"/>
              </a:buClr>
              <a:buSzPct val="70000"/>
              <a:buFont typeface="Wingdings" panose="05000000000000000000" pitchFamily="2" charset="2"/>
              <a:buChar char="q"/>
            </a:pPr>
            <a:r>
              <a:rPr lang="en-US" sz="2400" dirty="0"/>
              <a:t>DHCS held nine Waiver Advisory Group meetings in 2014 and 2015 to inform the development of the pilot proposal to CMS</a:t>
            </a:r>
          </a:p>
          <a:p>
            <a:pPr>
              <a:buClr>
                <a:schemeClr val="accent2"/>
              </a:buClr>
              <a:buSzPct val="70000"/>
              <a:buFont typeface="Wingdings" panose="05000000000000000000" pitchFamily="2" charset="2"/>
              <a:buChar char="q"/>
            </a:pPr>
            <a:r>
              <a:rPr lang="en-US" sz="2400" dirty="0"/>
              <a:t>Participants have included counties, provider representatives, Alcohol and Other Drug counselor certifying organizations, </a:t>
            </a:r>
            <a:r>
              <a:rPr lang="en-US" sz="2400" dirty="0" err="1"/>
              <a:t>Medi</a:t>
            </a:r>
            <a:r>
              <a:rPr lang="en-US" sz="2400" dirty="0"/>
              <a:t>-Cal managed care plans, public interest advocates, the Legislature, and others</a:t>
            </a:r>
          </a:p>
          <a:p>
            <a:pPr>
              <a:buClr>
                <a:schemeClr val="accent2"/>
              </a:buClr>
              <a:buSzPct val="70000"/>
              <a:buFont typeface="Wingdings" panose="05000000000000000000" pitchFamily="2" charset="2"/>
              <a:buChar char="q"/>
            </a:pPr>
            <a:r>
              <a:rPr lang="en-US" sz="2400" dirty="0"/>
              <a:t>Meeting notes / materials posted on the website: </a:t>
            </a:r>
            <a:r>
              <a:rPr lang="en-US" sz="2400" dirty="0">
                <a:hlinkClick r:id="rId2"/>
              </a:rPr>
              <a:t>http://www.dhcs.ca.gov/provgovpart/Pages/MH-SUD-PreviousMeetings.aspx</a:t>
            </a:r>
            <a:r>
              <a:rPr lang="en-US" sz="2400" dirty="0"/>
              <a:t> </a:t>
            </a:r>
          </a:p>
        </p:txBody>
      </p:sp>
      <p:sp>
        <p:nvSpPr>
          <p:cNvPr id="4" name="Footer Placeholder 3"/>
          <p:cNvSpPr>
            <a:spLocks noGrp="1"/>
          </p:cNvSpPr>
          <p:nvPr>
            <p:ph type="ftr" sz="quarter" idx="11"/>
          </p:nvPr>
        </p:nvSpPr>
        <p:spPr/>
        <p:txBody>
          <a:bodyPr/>
          <a:lstStyle/>
          <a:p>
            <a:pPr>
              <a:defRPr/>
            </a:pPr>
            <a:r>
              <a:rPr lang="en-US" dirty="0">
                <a:solidFill>
                  <a:srgbClr val="333399"/>
                </a:solidFill>
              </a:rPr>
              <a:t>October 22, 2015</a:t>
            </a:r>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8</a:t>
            </a:fld>
            <a:endParaRPr lang="en-US">
              <a:solidFill>
                <a:srgbClr val="000000"/>
              </a:solidFill>
            </a:endParaRPr>
          </a:p>
        </p:txBody>
      </p:sp>
    </p:spTree>
    <p:extLst>
      <p:ext uri="{BB962C8B-B14F-4D97-AF65-F5344CB8AC3E}">
        <p14:creationId xmlns:p14="http://schemas.microsoft.com/office/powerpoint/2010/main" val="3020690464"/>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a:t>Critical Elements of Pilot Program</a:t>
            </a:r>
          </a:p>
        </p:txBody>
      </p:sp>
      <p:sp>
        <p:nvSpPr>
          <p:cNvPr id="3" name="Content Placeholder 2"/>
          <p:cNvSpPr>
            <a:spLocks noGrp="1"/>
          </p:cNvSpPr>
          <p:nvPr>
            <p:ph idx="1"/>
          </p:nvPr>
        </p:nvSpPr>
        <p:spPr>
          <a:xfrm>
            <a:off x="457200" y="1828800"/>
            <a:ext cx="8229600" cy="4038600"/>
          </a:xfrm>
        </p:spPr>
        <p:txBody>
          <a:bodyPr/>
          <a:lstStyle/>
          <a:p>
            <a:pPr lvl="0" eaLnBrk="1" fontAlgn="auto" hangingPunct="1">
              <a:spcBef>
                <a:spcPts val="700"/>
              </a:spcBef>
              <a:spcAft>
                <a:spcPts val="0"/>
              </a:spcAft>
              <a:buClr>
                <a:schemeClr val="accent2"/>
              </a:buClr>
              <a:buSzPct val="70000"/>
              <a:buFont typeface="Wingdings" panose="05000000000000000000" pitchFamily="2" charset="2"/>
              <a:buChar char="q"/>
            </a:pPr>
            <a:r>
              <a:rPr lang="en-US" sz="2400" kern="1200" dirty="0">
                <a:solidFill>
                  <a:prstClr val="black"/>
                </a:solidFill>
              </a:rPr>
              <a:t>Critical Elements of the DMC-ODS Pilot Program include:</a:t>
            </a:r>
          </a:p>
          <a:p>
            <a:pPr marL="708660" lvl="1" indent="-342900" eaLnBrk="1" fontAlgn="auto" hangingPunct="1">
              <a:spcBef>
                <a:spcPts val="550"/>
              </a:spcBef>
              <a:spcAft>
                <a:spcPts val="0"/>
              </a:spcAft>
              <a:buClr>
                <a:schemeClr val="accent2"/>
              </a:buClr>
              <a:buSzPct val="70000"/>
              <a:buFont typeface="Wingdings" panose="05000000000000000000" pitchFamily="2" charset="2"/>
              <a:buChar char="v"/>
            </a:pPr>
            <a:r>
              <a:rPr lang="en-US" sz="2200" kern="1200" dirty="0">
                <a:solidFill>
                  <a:prstClr val="black"/>
                </a:solidFill>
                <a:ea typeface="+mn-ea"/>
                <a:cs typeface="+mn-cs"/>
              </a:rPr>
              <a:t>Continuum of care modeled after ASAM</a:t>
            </a:r>
          </a:p>
          <a:p>
            <a:pPr marL="708660" lvl="1" indent="-342900" eaLnBrk="1" fontAlgn="auto" hangingPunct="1">
              <a:spcBef>
                <a:spcPts val="550"/>
              </a:spcBef>
              <a:spcAft>
                <a:spcPts val="0"/>
              </a:spcAft>
              <a:buClr>
                <a:schemeClr val="accent2"/>
              </a:buClr>
              <a:buSzPct val="70000"/>
              <a:buFont typeface="Wingdings" panose="05000000000000000000" pitchFamily="2" charset="2"/>
              <a:buChar char="v"/>
            </a:pPr>
            <a:r>
              <a:rPr lang="en-US" sz="2200" kern="1200" dirty="0">
                <a:solidFill>
                  <a:prstClr val="black"/>
                </a:solidFill>
                <a:ea typeface="+mn-ea"/>
                <a:cs typeface="+mn-cs"/>
              </a:rPr>
              <a:t>Increased local control and accountability</a:t>
            </a:r>
          </a:p>
          <a:p>
            <a:pPr marL="708660" lvl="1" indent="-342900" eaLnBrk="1" fontAlgn="auto" hangingPunct="1">
              <a:spcBef>
                <a:spcPts val="550"/>
              </a:spcBef>
              <a:spcAft>
                <a:spcPts val="0"/>
              </a:spcAft>
              <a:buClr>
                <a:schemeClr val="accent2"/>
              </a:buClr>
              <a:buSzPct val="70000"/>
              <a:buFont typeface="Wingdings" panose="05000000000000000000" pitchFamily="2" charset="2"/>
              <a:buChar char="v"/>
            </a:pPr>
            <a:r>
              <a:rPr lang="en-US" sz="2200" kern="1200" dirty="0">
                <a:solidFill>
                  <a:prstClr val="black"/>
                </a:solidFill>
                <a:ea typeface="+mn-ea"/>
                <a:cs typeface="+mn-cs"/>
              </a:rPr>
              <a:t>Greater administrative oversight</a:t>
            </a:r>
          </a:p>
          <a:p>
            <a:pPr marL="708660" lvl="1" indent="-342900" eaLnBrk="1" fontAlgn="auto" hangingPunct="1">
              <a:spcBef>
                <a:spcPts val="550"/>
              </a:spcBef>
              <a:spcAft>
                <a:spcPts val="0"/>
              </a:spcAft>
              <a:buClr>
                <a:schemeClr val="accent2"/>
              </a:buClr>
              <a:buSzPct val="70000"/>
              <a:buFont typeface="Wingdings" panose="05000000000000000000" pitchFamily="2" charset="2"/>
              <a:buChar char="v"/>
            </a:pPr>
            <a:r>
              <a:rPr lang="en-US" sz="2200" kern="1200" dirty="0">
                <a:solidFill>
                  <a:prstClr val="black"/>
                </a:solidFill>
                <a:ea typeface="+mn-ea"/>
                <a:cs typeface="+mn-cs"/>
              </a:rPr>
              <a:t>Utilization tools to improve care and manage resources</a:t>
            </a:r>
          </a:p>
          <a:p>
            <a:pPr marL="708660" lvl="1" indent="-342900" eaLnBrk="1" fontAlgn="auto" hangingPunct="1">
              <a:spcBef>
                <a:spcPts val="550"/>
              </a:spcBef>
              <a:spcAft>
                <a:spcPts val="0"/>
              </a:spcAft>
              <a:buClr>
                <a:schemeClr val="accent2"/>
              </a:buClr>
              <a:buSzPct val="70000"/>
              <a:buFont typeface="Wingdings" panose="05000000000000000000" pitchFamily="2" charset="2"/>
              <a:buChar char="v"/>
            </a:pPr>
            <a:r>
              <a:rPr lang="en-US" sz="2200" kern="1200" dirty="0">
                <a:solidFill>
                  <a:prstClr val="black"/>
                </a:solidFill>
                <a:ea typeface="+mn-ea"/>
                <a:cs typeface="+mn-cs"/>
              </a:rPr>
              <a:t>Evidence-based practices</a:t>
            </a:r>
          </a:p>
          <a:p>
            <a:pPr marL="708660" lvl="1" indent="-342900" eaLnBrk="1" fontAlgn="auto" hangingPunct="1">
              <a:spcBef>
                <a:spcPts val="550"/>
              </a:spcBef>
              <a:spcAft>
                <a:spcPts val="0"/>
              </a:spcAft>
              <a:buClr>
                <a:schemeClr val="accent2"/>
              </a:buClr>
              <a:buSzPct val="70000"/>
              <a:buFont typeface="Wingdings" panose="05000000000000000000" pitchFamily="2" charset="2"/>
              <a:buChar char="v"/>
            </a:pPr>
            <a:r>
              <a:rPr lang="en-US" sz="2200" kern="1200" dirty="0">
                <a:solidFill>
                  <a:prstClr val="black"/>
                </a:solidFill>
                <a:ea typeface="+mn-ea"/>
                <a:cs typeface="+mn-cs"/>
              </a:rPr>
              <a:t>Coordination with other systems of care</a:t>
            </a:r>
          </a:p>
          <a:p>
            <a:pPr marL="708660" lvl="1" indent="-342900" eaLnBrk="1" fontAlgn="auto" hangingPunct="1">
              <a:spcBef>
                <a:spcPts val="550"/>
              </a:spcBef>
              <a:spcAft>
                <a:spcPts val="0"/>
              </a:spcAft>
              <a:buClr>
                <a:schemeClr val="accent2"/>
              </a:buClr>
              <a:buSzPct val="70000"/>
              <a:buFont typeface="Wingdings" panose="05000000000000000000" pitchFamily="2" charset="2"/>
              <a:buChar char="v"/>
            </a:pPr>
            <a:r>
              <a:rPr lang="en-US" sz="2200" kern="1200" dirty="0">
                <a:solidFill>
                  <a:prstClr val="black"/>
                </a:solidFill>
                <a:ea typeface="+mn-ea"/>
                <a:cs typeface="+mn-cs"/>
              </a:rPr>
              <a:t>Special considerations for the criminal-justice involved population</a:t>
            </a:r>
          </a:p>
          <a:p>
            <a:endParaRPr lang="en-US" sz="2800" dirty="0"/>
          </a:p>
        </p:txBody>
      </p:sp>
      <p:sp>
        <p:nvSpPr>
          <p:cNvPr id="4" name="Footer Placeholder 3"/>
          <p:cNvSpPr>
            <a:spLocks noGrp="1"/>
          </p:cNvSpPr>
          <p:nvPr>
            <p:ph type="ftr" sz="quarter" idx="11"/>
          </p:nvPr>
        </p:nvSpPr>
        <p:spPr/>
        <p:txBody>
          <a:bodyPr/>
          <a:lstStyle/>
          <a:p>
            <a:pPr>
              <a:defRPr/>
            </a:pPr>
            <a:r>
              <a:rPr lang="en-US" dirty="0">
                <a:solidFill>
                  <a:srgbClr val="333399"/>
                </a:solidFill>
              </a:rPr>
              <a:t>October 22, 2015</a:t>
            </a:r>
          </a:p>
        </p:txBody>
      </p:sp>
      <p:sp>
        <p:nvSpPr>
          <p:cNvPr id="5" name="Slide Number Placeholder 4"/>
          <p:cNvSpPr>
            <a:spLocks noGrp="1"/>
          </p:cNvSpPr>
          <p:nvPr>
            <p:ph type="sldNum" sz="quarter" idx="12"/>
          </p:nvPr>
        </p:nvSpPr>
        <p:spPr/>
        <p:txBody>
          <a:bodyPr/>
          <a:lstStyle/>
          <a:p>
            <a:pPr>
              <a:defRPr/>
            </a:pPr>
            <a:fld id="{D77F6DC7-7D13-4282-B776-952B4D59BBF1}" type="slidenum">
              <a:rPr lang="en-US" smtClean="0">
                <a:solidFill>
                  <a:srgbClr val="000000"/>
                </a:solidFill>
              </a:rPr>
              <a:pPr>
                <a:defRPr/>
              </a:pPr>
              <a:t>9</a:t>
            </a:fld>
            <a:endParaRPr lang="en-US">
              <a:solidFill>
                <a:srgbClr val="000000"/>
              </a:solidFill>
            </a:endParaRPr>
          </a:p>
        </p:txBody>
      </p:sp>
    </p:spTree>
    <p:extLst>
      <p:ext uri="{BB962C8B-B14F-4D97-AF65-F5344CB8AC3E}">
        <p14:creationId xmlns:p14="http://schemas.microsoft.com/office/powerpoint/2010/main" val="2375092967"/>
      </p:ext>
    </p:extLst>
  </p:cSld>
  <p:clrMapOvr>
    <a:masterClrMapping/>
  </p:clrMapOvr>
  <p:transition spd="slow"/>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DHCS Document" ma:contentTypeID="0x010100EEE380F46F125946A8B4C4C90D9FFCDC002BD714A348B448409FBFD44A860871DB" ma:contentTypeVersion="36" ma:contentTypeDescription="This is the Custom Document Type for use by DHCS" ma:contentTypeScope="" ma:versionID="59c3955d1bcefbbb80e389060b879c5e">
  <xsd:schema xmlns:xsd="http://www.w3.org/2001/XMLSchema" xmlns:xs="http://www.w3.org/2001/XMLSchema" xmlns:p="http://schemas.microsoft.com/office/2006/metadata/properties" xmlns:ns1="http://schemas.microsoft.com/sharepoint/v3" xmlns:ns2="69bc34b3-1921-46c7-8c7a-d18363374b4b" xmlns:ns4="c1c1dc04-eeda-4b6e-b2df-40979f5da1d3" targetNamespace="http://schemas.microsoft.com/office/2006/metadata/properties" ma:root="true" ma:fieldsID="8a8688a3e2b5d3a76042e9603a825619" ns1:_="" ns2:_="" ns4:_="">
    <xsd:import namespace="http://schemas.microsoft.com/sharepoint/v3"/>
    <xsd:import namespace="69bc34b3-1921-46c7-8c7a-d18363374b4b"/>
    <xsd:import namespace="c1c1dc04-eeda-4b6e-b2df-40979f5da1d3"/>
    <xsd:element name="properties">
      <xsd:complexType>
        <xsd:sequence>
          <xsd:element name="documentManagement">
            <xsd:complexType>
              <xsd:all>
                <xsd:element ref="ns2:Publication_x0020_Type" minOccurs="0"/>
                <xsd:element ref="ns2:Abstract" minOccurs="0"/>
                <xsd:element ref="ns1:PublishingContactName" minOccurs="0"/>
                <xsd:element ref="ns1:Language" minOccurs="0"/>
                <xsd:element ref="ns2:TAGAge" minOccurs="0"/>
                <xsd:element ref="ns2:TAGBusPart" minOccurs="0"/>
                <xsd:element ref="ns2:TAGender" minOccurs="0"/>
                <xsd:element ref="ns2:TAGEthnicity" minOccurs="0"/>
                <xsd:element ref="ns2:Topics" minOccurs="0"/>
                <xsd:element ref="ns4:SharedWithUsers" minOccurs="0"/>
                <xsd:element ref="ns2:_dlc_DocId" minOccurs="0"/>
                <xsd:element ref="ns2:_dlc_DocIdUrl" minOccurs="0"/>
                <xsd:element ref="ns2:_dlc_DocIdPersistId" minOccurs="0"/>
                <xsd:element ref="ns2:o68eaf9243684232b2418c37bbb152dc" minOccurs="0"/>
                <xsd:element ref="ns2:TaxCatchAll" minOccurs="0"/>
                <xsd:element ref="ns2:TaxCatchAllLabel" minOccurs="0"/>
                <xsd:element ref="ns4:Reading_x0020_Lev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ContactName" ma:index="6" nillable="true" ma:displayName="Contact Name" ma:description="Contact Name is a site column created by the Publishing feature. It is used on the Page Content Type as the name of the person or group who is the contact person for the page." ma:hidden="true" ma:internalName="PublishingContactName" ma:readOnly="false">
      <xsd:simpleType>
        <xsd:restriction base="dms:Text">
          <xsd:maxLength value="255"/>
        </xsd:restriction>
      </xsd:simpleType>
    </xsd:element>
    <xsd:element name="Language" ma:index="7" nillable="true" ma:displayName="Language" ma:default="English" ma:hidden="true" ma:internalName="Language" ma:readOnly="false">
      <xsd:simpleType>
        <xsd:union memberTypes="dms:Text">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ürkiye)"/>
              <xsd:enumeration value="Ukrainian (Ukraine)"/>
              <xsd:enumeration value="Urdu (Islamic Republic of Pakistan)"/>
              <xsd:enumeration value="Vietnamese (Vietnam)"/>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69bc34b3-1921-46c7-8c7a-d18363374b4b" elementFormDefault="qualified">
    <xsd:import namespace="http://schemas.microsoft.com/office/2006/documentManagement/types"/>
    <xsd:import namespace="http://schemas.microsoft.com/office/infopath/2007/PartnerControls"/>
    <xsd:element name="Publication_x0020_Type" ma:index="3" nillable="true" ma:displayName="Publication Type" ma:list="adfece1d-3b17-431b-8151-7ebe638708da" ma:internalName="Publication_x0020_Type" ma:showField="Title" ma:web="69bc34b3-1921-46c7-8c7a-d18363374b4b">
      <xsd:simpleType>
        <xsd:restriction base="dms:Lookup"/>
      </xsd:simpleType>
    </xsd:element>
    <xsd:element name="Abstract" ma:index="4" nillable="true" ma:displayName="Abstract" ma:hidden="true" ma:internalName="Abstract" ma:readOnly="false">
      <xsd:simpleType>
        <xsd:restriction base="dms:Note"/>
      </xsd:simpleType>
    </xsd:element>
    <xsd:element name="TAGAge" ma:index="8" nillable="true" ma:displayName="TAGAge" ma:hidden="true" ma:list="379e5c79-d9c3-4952-a067-e05980d12f7d" ma:internalName="TAGAge" ma:readOnly="false" ma:showField="Title" ma:web="69bc34b3-1921-46c7-8c7a-d18363374b4b">
      <xsd:simpleType>
        <xsd:restriction base="dms:Lookup"/>
      </xsd:simpleType>
    </xsd:element>
    <xsd:element name="TAGBusPart" ma:index="9" nillable="true" ma:displayName="TAGBusPart" ma:hidden="true" ma:list="e6599d1e-16c4-4dcc-aa83-4b926728b2ff" ma:internalName="TAGBusPart" ma:readOnly="false" ma:showField="Title" ma:web="69bc34b3-1921-46c7-8c7a-d18363374b4b">
      <xsd:simpleType>
        <xsd:restriction base="dms:Lookup"/>
      </xsd:simpleType>
    </xsd:element>
    <xsd:element name="TAGender" ma:index="10" nillable="true" ma:displayName="TAGender" ma:hidden="true" ma:list="1fedfd00-9c5a-428a-8fed-99736ec43d80" ma:internalName="TAGender" ma:readOnly="false" ma:showField="Title" ma:web="69bc34b3-1921-46c7-8c7a-d18363374b4b">
      <xsd:simpleType>
        <xsd:restriction base="dms:Lookup"/>
      </xsd:simpleType>
    </xsd:element>
    <xsd:element name="TAGEthnicity" ma:index="11" nillable="true" ma:displayName="TAGEthnicity" ma:hidden="true" ma:list="90ba1348-e3b2-4d32-9e12-e8a4f76c577a" ma:internalName="TAGEthnicity" ma:readOnly="false" ma:showField="Title" ma:web="69bc34b3-1921-46c7-8c7a-d18363374b4b">
      <xsd:simpleType>
        <xsd:restriction base="dms:Lookup"/>
      </xsd:simpleType>
    </xsd:element>
    <xsd:element name="Topics" ma:index="12" nillable="true" ma:displayName="Topics" ma:hidden="true" ma:list="d882c70e-9a2a-4ac7-bf8a-63d5b11e81e5" ma:internalName="Topics" ma:readOnly="false" ma:showField="Title" ma:web="69bc34b3-1921-46c7-8c7a-d18363374b4b">
      <xsd:simpleType>
        <xsd:restriction base="dms:Lookup"/>
      </xsd:simpleType>
    </xsd:element>
    <xsd:element name="_dlc_DocId" ma:index="20" nillable="true" ma:displayName="Document ID Value" ma:description="The value of the document ID assigned to this item." ma:internalName="_dlc_DocId" ma:readOnly="true">
      <xsd:simpleType>
        <xsd:restriction base="dms:Text"/>
      </xsd:simpleType>
    </xsd:element>
    <xsd:element name="_dlc_DocIdUrl" ma:index="2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2" nillable="true" ma:displayName="Persist ID" ma:description="Keep ID on add." ma:hidden="true" ma:internalName="_dlc_DocIdPersistId" ma:readOnly="true">
      <xsd:simpleType>
        <xsd:restriction base="dms:Boolean"/>
      </xsd:simpleType>
    </xsd:element>
    <xsd:element name="o68eaf9243684232b2418c37bbb152dc" ma:index="23" ma:taxonomy="true" ma:internalName="o68eaf9243684232b2418c37bbb152dc" ma:taxonomyFieldName="Division" ma:displayName="Organization" ma:default="" ma:fieldId="{868eaf92-4368-4232-b241-8c37bbb152dc}" ma:sspId="c5141bb9-a4dc-4ae4-b00f-eda7f03420e3" ma:termSetId="fab399b8-4812-477e-b787-6d88ce91a47f" ma:anchorId="00000000-0000-0000-0000-000000000000" ma:open="false" ma:isKeyword="false">
      <xsd:complexType>
        <xsd:sequence>
          <xsd:element ref="pc:Terms" minOccurs="0" maxOccurs="1"/>
        </xsd:sequence>
      </xsd:complexType>
    </xsd:element>
    <xsd:element name="TaxCatchAll" ma:index="24" nillable="true" ma:displayName="Taxonomy Catch All Column" ma:hidden="true" ma:list="{9f1b1011-fad5-4ab7-8fa2-ac38007fb757}" ma:internalName="TaxCatchAll" ma:showField="CatchAllData" ma:web="69bc34b3-1921-46c7-8c7a-d18363374b4b">
      <xsd:complexType>
        <xsd:complexContent>
          <xsd:extension base="dms:MultiChoiceLookup">
            <xsd:sequence>
              <xsd:element name="Value" type="dms:Lookup" maxOccurs="unbounded" minOccurs="0" nillable="true"/>
            </xsd:sequence>
          </xsd:extension>
        </xsd:complexContent>
      </xsd:complexType>
    </xsd:element>
    <xsd:element name="TaxCatchAllLabel" ma:index="25" nillable="true" ma:displayName="Taxonomy Catch All Column1" ma:hidden="true" ma:list="{9f1b1011-fad5-4ab7-8fa2-ac38007fb757}" ma:internalName="TaxCatchAllLabel" ma:readOnly="true" ma:showField="CatchAllDataLabel" ma:web="69bc34b3-1921-46c7-8c7a-d18363374b4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1c1dc04-eeda-4b6e-b2df-40979f5da1d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ading_x0020_Level" ma:index="26" nillable="true" ma:displayName="Reading Level" ma:format="Dropdown" ma:hidden="true" ma:internalName="Reading_x0020_Level" ma:readOnly="false">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2+"/>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axOccurs="1" ma:index="1" ma:displayName="Title"/>
        <xsd:element ref="dc:subject" minOccurs="0" maxOccurs="1"/>
        <xsd:element ref="dc:description" minOccurs="0" maxOccurs="1"/>
        <xsd:element name="keywords" minOccurs="0" maxOccurs="1" type="xsd:string" ma:index="5"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p:properties xmlns:p="http://schemas.microsoft.com/office/2006/metadata/properties" xmlns:xsi="http://www.w3.org/2001/XMLSchema-instance" xmlns:pc="http://schemas.microsoft.com/office/infopath/2007/PartnerControls">
  <documentManagement>
    <Language xmlns="http://schemas.microsoft.com/sharepoint/v3">English</Language>
    <TAGBusPart xmlns="69bc34b3-1921-46c7-8c7a-d18363374b4b" xsi:nil="true"/>
    <TAGender xmlns="69bc34b3-1921-46c7-8c7a-d18363374b4b" xsi:nil="true"/>
    <Publication_x0020_Type xmlns="69bc34b3-1921-46c7-8c7a-d18363374b4b" xsi:nil="true"/>
    <Topics xmlns="69bc34b3-1921-46c7-8c7a-d18363374b4b" xsi:nil="true"/>
    <TaxCatchAll xmlns="69bc34b3-1921-46c7-8c7a-d18363374b4b">
      <Value>59</Value>
    </TaxCatchAll>
    <Reading_x0020_Level xmlns="c1c1dc04-eeda-4b6e-b2df-40979f5da1d3">6</Reading_x0020_Level>
    <TAGEthnicity xmlns="69bc34b3-1921-46c7-8c7a-d18363374b4b" xsi:nil="true"/>
    <o68eaf9243684232b2418c37bbb152dc xmlns="69bc34b3-1921-46c7-8c7a-d18363374b4b">
      <Terms xmlns="http://schemas.microsoft.com/office/infopath/2007/PartnerControls">
        <TermInfo xmlns="http://schemas.microsoft.com/office/infopath/2007/PartnerControls">
          <TermName xmlns="http://schemas.microsoft.com/office/infopath/2007/PartnerControls">Medi-Cal Behavioral Health - Policy</TermName>
          <TermId xmlns="http://schemas.microsoft.com/office/infopath/2007/PartnerControls">62c87562-7bb0-40d4-a187-05b60605c65b</TermId>
        </TermInfo>
      </Terms>
    </o68eaf9243684232b2418c37bbb152dc>
    <Abstract xmlns="69bc34b3-1921-46c7-8c7a-d18363374b4b">Stakeholder Webinar DMC ODS Pilot Program </Abstract>
    <PublishingContactName xmlns="http://schemas.microsoft.com/sharepoint/v3">Shalni Kumar </PublishingContactName>
    <TAGAge xmlns="69bc34b3-1921-46c7-8c7a-d18363374b4b" xsi:nil="true"/>
    <_dlc_DocId xmlns="69bc34b3-1921-46c7-8c7a-d18363374b4b">DHCSDOC-2129867196-2739</_dlc_DocId>
    <_dlc_DocIdUrl xmlns="69bc34b3-1921-46c7-8c7a-d18363374b4b">
      <Url>http://dhcs2016prod:88/provgovpart/_layouts/15/DocIdRedir.aspx?ID=DHCSDOC-2129867196-2739</Url>
      <Description>DHCSDOC-2129867196-2739</Description>
    </_dlc_DocIdUrl>
  </documentManagement>
</p:properties>
</file>

<file path=customXml/item5.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403A0B46-E19E-4888-8478-0181D4182C58}"/>
</file>

<file path=customXml/itemProps2.xml><?xml version="1.0" encoding="utf-8"?>
<ds:datastoreItem xmlns:ds="http://schemas.openxmlformats.org/officeDocument/2006/customXml" ds:itemID="{565C13AE-C9D5-48D5-B4CD-84E46E43B6BD}">
  <ds:schemaRefs>
    <ds:schemaRef ds:uri="http://schemas.microsoft.com/sharepoint/v3/contenttype/forms"/>
  </ds:schemaRefs>
</ds:datastoreItem>
</file>

<file path=customXml/itemProps3.xml><?xml version="1.0" encoding="utf-8"?>
<ds:datastoreItem xmlns:ds="http://schemas.openxmlformats.org/officeDocument/2006/customXml" ds:itemID="{20ACF56A-5F51-494A-BA1B-3BDF83E4945C}">
  <ds:schemaRefs>
    <ds:schemaRef ds:uri="http://schemas.microsoft.com/sharepoint/events"/>
  </ds:schemaRefs>
</ds:datastoreItem>
</file>

<file path=customXml/itemProps4.xml><?xml version="1.0" encoding="utf-8"?>
<ds:datastoreItem xmlns:ds="http://schemas.openxmlformats.org/officeDocument/2006/customXml" ds:itemID="{DED77EF2-A1A6-4D3F-B529-C3991911EAC3}">
  <ds:schemaRefs>
    <ds:schemaRef ds:uri="http://schemas.microsoft.com/office/2006/metadata/properties"/>
    <ds:schemaRef ds:uri="69bc34b3-1921-46c7-8c7a-d18363374b4b"/>
    <ds:schemaRef ds:uri="c1c1dc04-eeda-4b6e-b2df-40979f5da1d3"/>
    <ds:schemaRef ds:uri="http://schemas.microsoft.com/sharepoint/v3"/>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www.w3.org/XML/1998/namespace"/>
    <ds:schemaRef ds:uri="http://purl.org/dc/dcmitype/"/>
  </ds:schemaRefs>
</ds:datastoreItem>
</file>

<file path=customXml/itemProps5.xml><?xml version="1.0" encoding="utf-8"?>
<ds:datastoreItem xmlns:ds="http://schemas.openxmlformats.org/officeDocument/2006/customXml" ds:itemID="{D9247C89-9569-4319-9FDB-C0DEF21BA2CC}"/>
</file>

<file path=docProps/app.xml><?xml version="1.0" encoding="utf-8"?>
<Properties xmlns="http://schemas.openxmlformats.org/officeDocument/2006/extended-properties" xmlns:vt="http://schemas.openxmlformats.org/officeDocument/2006/docPropsVTypes">
  <TotalTime>7044</TotalTime>
  <Words>2564</Words>
  <Application>Microsoft Office PowerPoint</Application>
  <PresentationFormat>On-screen Show (4:3)</PresentationFormat>
  <Paragraphs>312</Paragraphs>
  <Slides>36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36</vt:i4>
      </vt:variant>
    </vt:vector>
  </HeadingPairs>
  <TitlesOfParts>
    <vt:vector size="42" baseType="lpstr">
      <vt:lpstr>Arial</vt:lpstr>
      <vt:lpstr>Calibri</vt:lpstr>
      <vt:lpstr>Franklin Gothic Book</vt:lpstr>
      <vt:lpstr>Wingdings</vt:lpstr>
      <vt:lpstr>Wingdings 2</vt:lpstr>
      <vt:lpstr>Default Design</vt:lpstr>
      <vt:lpstr>Drug Medi-Cal Organized Delivery System Pilot Program  DHCS Stakeholder Webinar October 22, 2015 </vt:lpstr>
      <vt:lpstr>Overview of Presentation</vt:lpstr>
      <vt:lpstr>Presenters</vt:lpstr>
      <vt:lpstr>Impact of Substance Use</vt:lpstr>
      <vt:lpstr>Federal Landscape</vt:lpstr>
      <vt:lpstr>Federal Landscape2</vt:lpstr>
      <vt:lpstr>California’s Goals and Objectives</vt:lpstr>
      <vt:lpstr>Stakeholder Process</vt:lpstr>
      <vt:lpstr>Critical Elements of Pilot Program</vt:lpstr>
      <vt:lpstr>Waiver Authority</vt:lpstr>
      <vt:lpstr>Standard Terms and Conditions</vt:lpstr>
      <vt:lpstr>Eligibility </vt:lpstr>
      <vt:lpstr>Eligibility</vt:lpstr>
      <vt:lpstr>Benefits</vt:lpstr>
      <vt:lpstr>Benefits – Standard vs. Pilot</vt:lpstr>
      <vt:lpstr>Standard Benefits</vt:lpstr>
      <vt:lpstr>Pilot Benefits</vt:lpstr>
      <vt:lpstr>New Benefits</vt:lpstr>
      <vt:lpstr>Residential Services</vt:lpstr>
      <vt:lpstr>Residential Services - Today</vt:lpstr>
      <vt:lpstr>Residential Services - Pilot</vt:lpstr>
      <vt:lpstr>County Responsibilities </vt:lpstr>
      <vt:lpstr>Access</vt:lpstr>
      <vt:lpstr>Access2</vt:lpstr>
      <vt:lpstr>Provider Requirements </vt:lpstr>
      <vt:lpstr>Care Coordination</vt:lpstr>
      <vt:lpstr>Quality</vt:lpstr>
      <vt:lpstr>Implementation Plan &amp; Contract</vt:lpstr>
      <vt:lpstr>State Responsibilities</vt:lpstr>
      <vt:lpstr>Fiscal Provisions</vt:lpstr>
      <vt:lpstr>Fiscal Provisions Cont.</vt:lpstr>
      <vt:lpstr>Evaluation</vt:lpstr>
      <vt:lpstr>Regional Implementation</vt:lpstr>
      <vt:lpstr>Upcoming Events</vt:lpstr>
      <vt:lpstr>Department of Health Care Services</vt:lpstr>
      <vt:lpstr>Harbage Consulting</vt:lpstr>
    </vt:vector>
  </TitlesOfParts>
  <Company>DHCS and CDPH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Stakeholder Webinar DMC ODS Pilot Program </dc:title>
  <dc:creator>Leah Northrop</dc:creator>
  <cp:keywords>SUDCD </cp:keywords>
  <cp:lastModifiedBy>Jamie Bracht</cp:lastModifiedBy>
  <cp:revision>185</cp:revision>
  <cp:lastPrinted>2015-10-15T21:13:58Z</cp:lastPrinted>
  <dcterms:created xsi:type="dcterms:W3CDTF">2014-06-11T23:38:14Z</dcterms:created>
  <dcterms:modified xsi:type="dcterms:W3CDTF">2020-11-29T20:57:30Z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0x010100EEE380F46F125946A8B4C4C90D9FFCDC002BD714A348B448409FBFD44A860871DB</vt:lpwstr>
  </property>
  <property fmtid="{D5CDD505-2E9C-101B-9397-08002B2CF9AE}" pid="3" name="_dlc_DocIdItemGuid">
    <vt:lpwstr>5bf2e84c-ac72-417a-a69a-38abc77d8020</vt:lpwstr>
  </property>
  <property fmtid="{D5CDD505-2E9C-101B-9397-08002B2CF9AE}" pid="4" name="Remediated">
    <vt:bool>false</vt:bool>
  </property>
  <property fmtid="{D5CDD505-2E9C-101B-9397-08002B2CF9AE}" pid="5" name="Organization">
    <vt:lpwstr>104</vt:lpwstr>
  </property>
  <property fmtid="{D5CDD505-2E9C-101B-9397-08002B2CF9AE}" pid="6" name="Division">
    <vt:lpwstr>59;#Medi-Cal Behavioral Health - Policy|62c87562-7bb0-40d4-a187-05b60605c65b</vt:lpwstr>
  </property>
</Properties>
</file>