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7"/>
  </p:notesMasterIdLst>
  <p:sldIdLst>
    <p:sldId id="257" r:id="rId6"/>
    <p:sldId id="321" r:id="rId7"/>
    <p:sldId id="322" r:id="rId8"/>
    <p:sldId id="342" r:id="rId9"/>
    <p:sldId id="328" r:id="rId10"/>
    <p:sldId id="330" r:id="rId11"/>
    <p:sldId id="331" r:id="rId12"/>
    <p:sldId id="329" r:id="rId13"/>
    <p:sldId id="323" r:id="rId14"/>
    <p:sldId id="326" r:id="rId15"/>
    <p:sldId id="343" r:id="rId16"/>
    <p:sldId id="269" r:id="rId17"/>
    <p:sldId id="336" r:id="rId18"/>
    <p:sldId id="332" r:id="rId19"/>
    <p:sldId id="333" r:id="rId20"/>
    <p:sldId id="334" r:id="rId21"/>
    <p:sldId id="335" r:id="rId22"/>
    <p:sldId id="337" r:id="rId23"/>
    <p:sldId id="338" r:id="rId24"/>
    <p:sldId id="340" r:id="rId25"/>
    <p:sldId id="34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78803" autoAdjust="0"/>
  </p:normalViewPr>
  <p:slideViewPr>
    <p:cSldViewPr>
      <p:cViewPr varScale="1">
        <p:scale>
          <a:sx n="41" d="100"/>
          <a:sy n="41" d="100"/>
        </p:scale>
        <p:origin x="48" y="4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58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ustomXml" Target="../customXml/item5.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30" Type="http://schemas.openxmlformats.org/officeDocument/2006/relationships/theme" Target="theme/theme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130B3E-8FC9-4E76-9084-F3D1C7E1F346}" type="doc">
      <dgm:prSet loTypeId="urn:microsoft.com/office/officeart/2008/layout/VerticalCurvedList" loCatId="list" qsTypeId="urn:microsoft.com/office/officeart/2005/8/quickstyle/simple1" qsCatId="simple" csTypeId="urn:microsoft.com/office/officeart/2005/8/colors/accent6_1" csCatId="accent6" phldr="1"/>
      <dgm:spPr/>
      <dgm:t>
        <a:bodyPr/>
        <a:lstStyle/>
        <a:p>
          <a:endParaRPr lang="en-US"/>
        </a:p>
      </dgm:t>
    </dgm:pt>
    <dgm:pt modelId="{A703D3FA-CF80-48ED-AFA4-627D99E62EC3}">
      <dgm:prSet phldrT="[Text]" custT="1"/>
      <dgm:spPr/>
      <dgm:t>
        <a:bodyPr/>
        <a:lstStyle/>
        <a:p>
          <a:r>
            <a:rPr lang="en-US" sz="1700" dirty="0"/>
            <a:t>Strengthen primary care delivery and access</a:t>
          </a:r>
        </a:p>
      </dgm:t>
    </dgm:pt>
    <dgm:pt modelId="{182F44C0-7332-4FC2-B74C-FBC31C17D4C5}" type="parTrans" cxnId="{40CD9D27-F322-4953-A275-715D6E81CA12}">
      <dgm:prSet/>
      <dgm:spPr/>
      <dgm:t>
        <a:bodyPr/>
        <a:lstStyle/>
        <a:p>
          <a:endParaRPr lang="en-US"/>
        </a:p>
      </dgm:t>
    </dgm:pt>
    <dgm:pt modelId="{8C522A44-03AD-4947-BCF3-5CB084043820}" type="sibTrans" cxnId="{40CD9D27-F322-4953-A275-715D6E81CA12}">
      <dgm:prSet/>
      <dgm:spPr/>
      <dgm:t>
        <a:bodyPr/>
        <a:lstStyle/>
        <a:p>
          <a:endParaRPr lang="en-US"/>
        </a:p>
      </dgm:t>
    </dgm:pt>
    <dgm:pt modelId="{D4C30304-C3AE-48A9-AE26-BAD61DDCC46D}">
      <dgm:prSet phldrT="[Text]" custT="1"/>
      <dgm:spPr/>
      <dgm:t>
        <a:bodyPr/>
        <a:lstStyle/>
        <a:p>
          <a:r>
            <a:rPr lang="en-US" sz="1700" dirty="0"/>
            <a:t>Avoid unnecessary institutionalization and services by building the foundation for an integrated health care delivery system that incentivizes quality and efficiency </a:t>
          </a:r>
        </a:p>
      </dgm:t>
    </dgm:pt>
    <dgm:pt modelId="{57C39BE6-ED52-4300-B6B1-D7AB12E73112}" type="parTrans" cxnId="{C291629E-A3D9-43CF-ADF9-D0EFAF62EC99}">
      <dgm:prSet/>
      <dgm:spPr/>
      <dgm:t>
        <a:bodyPr/>
        <a:lstStyle/>
        <a:p>
          <a:endParaRPr lang="en-US"/>
        </a:p>
      </dgm:t>
    </dgm:pt>
    <dgm:pt modelId="{DF15F8F4-DF1F-442B-B486-D8F9F4CF4494}" type="sibTrans" cxnId="{C291629E-A3D9-43CF-ADF9-D0EFAF62EC99}">
      <dgm:prSet/>
      <dgm:spPr/>
      <dgm:t>
        <a:bodyPr/>
        <a:lstStyle/>
        <a:p>
          <a:endParaRPr lang="en-US"/>
        </a:p>
      </dgm:t>
    </dgm:pt>
    <dgm:pt modelId="{913A19BE-BD12-491A-9EEA-09BB21E1B3A9}">
      <dgm:prSet phldrT="[Text]" custT="1"/>
      <dgm:spPr/>
      <dgm:t>
        <a:bodyPr/>
        <a:lstStyle/>
        <a:p>
          <a:r>
            <a:rPr lang="en-US" sz="1700" dirty="0"/>
            <a:t>Address social determinants of health</a:t>
          </a:r>
        </a:p>
      </dgm:t>
    </dgm:pt>
    <dgm:pt modelId="{F5DBF8BD-571C-4A60-B46B-2F70B8489EDE}" type="parTrans" cxnId="{BFB06FF9-E905-461B-857B-024C0C021489}">
      <dgm:prSet/>
      <dgm:spPr/>
      <dgm:t>
        <a:bodyPr/>
        <a:lstStyle/>
        <a:p>
          <a:endParaRPr lang="en-US"/>
        </a:p>
      </dgm:t>
    </dgm:pt>
    <dgm:pt modelId="{6051836B-F5A9-43D1-9081-8D1CAC01A538}" type="sibTrans" cxnId="{BFB06FF9-E905-461B-857B-024C0C021489}">
      <dgm:prSet/>
      <dgm:spPr/>
      <dgm:t>
        <a:bodyPr/>
        <a:lstStyle/>
        <a:p>
          <a:endParaRPr lang="en-US"/>
        </a:p>
      </dgm:t>
    </dgm:pt>
    <dgm:pt modelId="{C1359517-C4DD-4508-A7A3-C749EC4D8ABB}">
      <dgm:prSet phldrT="[Text]" custT="1"/>
      <dgm:spPr/>
      <dgm:t>
        <a:bodyPr/>
        <a:lstStyle/>
        <a:p>
          <a:r>
            <a:rPr lang="en-US" sz="1700" dirty="0"/>
            <a:t>Use California’s sophisticated Medicaid program as an incubator to test innovative approaches to whole-person care</a:t>
          </a:r>
        </a:p>
      </dgm:t>
    </dgm:pt>
    <dgm:pt modelId="{7F6F9F65-095A-4281-800A-BA418B8D6A78}" type="parTrans" cxnId="{1E04861B-D716-47F9-BDAB-70B3DC405151}">
      <dgm:prSet/>
      <dgm:spPr/>
      <dgm:t>
        <a:bodyPr/>
        <a:lstStyle/>
        <a:p>
          <a:endParaRPr lang="en-US"/>
        </a:p>
      </dgm:t>
    </dgm:pt>
    <dgm:pt modelId="{F8561904-107C-4328-B05D-F7EEB4B31746}" type="sibTrans" cxnId="{1E04861B-D716-47F9-BDAB-70B3DC405151}">
      <dgm:prSet/>
      <dgm:spPr/>
      <dgm:t>
        <a:bodyPr/>
        <a:lstStyle/>
        <a:p>
          <a:endParaRPr lang="en-US"/>
        </a:p>
      </dgm:t>
    </dgm:pt>
    <dgm:pt modelId="{2A038CFE-4055-4AD5-B40A-E07B9281EC05}" type="pres">
      <dgm:prSet presAssocID="{AB130B3E-8FC9-4E76-9084-F3D1C7E1F346}" presName="Name0" presStyleCnt="0">
        <dgm:presLayoutVars>
          <dgm:chMax val="7"/>
          <dgm:chPref val="7"/>
          <dgm:dir/>
        </dgm:presLayoutVars>
      </dgm:prSet>
      <dgm:spPr/>
    </dgm:pt>
    <dgm:pt modelId="{803E0154-BEEE-487A-8396-CD702B33F72F}" type="pres">
      <dgm:prSet presAssocID="{AB130B3E-8FC9-4E76-9084-F3D1C7E1F346}" presName="Name1" presStyleCnt="0"/>
      <dgm:spPr/>
    </dgm:pt>
    <dgm:pt modelId="{F47C07E0-29DF-4DD1-BE49-EAE91C04D0A5}" type="pres">
      <dgm:prSet presAssocID="{AB130B3E-8FC9-4E76-9084-F3D1C7E1F346}" presName="cycle" presStyleCnt="0"/>
      <dgm:spPr/>
    </dgm:pt>
    <dgm:pt modelId="{A3DCDD59-EBF2-45C3-B65D-A919AC711177}" type="pres">
      <dgm:prSet presAssocID="{AB130B3E-8FC9-4E76-9084-F3D1C7E1F346}" presName="srcNode" presStyleLbl="node1" presStyleIdx="0" presStyleCnt="4"/>
      <dgm:spPr/>
    </dgm:pt>
    <dgm:pt modelId="{F63EA962-1D53-4B1D-BE0A-EC8656E5215E}" type="pres">
      <dgm:prSet presAssocID="{AB130B3E-8FC9-4E76-9084-F3D1C7E1F346}" presName="conn" presStyleLbl="parChTrans1D2" presStyleIdx="0" presStyleCnt="1"/>
      <dgm:spPr/>
    </dgm:pt>
    <dgm:pt modelId="{BB5C14F9-65BC-4503-B6AD-FDC1BEE01D96}" type="pres">
      <dgm:prSet presAssocID="{AB130B3E-8FC9-4E76-9084-F3D1C7E1F346}" presName="extraNode" presStyleLbl="node1" presStyleIdx="0" presStyleCnt="4"/>
      <dgm:spPr/>
    </dgm:pt>
    <dgm:pt modelId="{996155A4-0688-44C4-ACE8-1E5F739AE46E}" type="pres">
      <dgm:prSet presAssocID="{AB130B3E-8FC9-4E76-9084-F3D1C7E1F346}" presName="dstNode" presStyleLbl="node1" presStyleIdx="0" presStyleCnt="4"/>
      <dgm:spPr/>
    </dgm:pt>
    <dgm:pt modelId="{7C38362D-111A-4C3F-A9A5-6F7F2F44C4DB}" type="pres">
      <dgm:prSet presAssocID="{A703D3FA-CF80-48ED-AFA4-627D99E62EC3}" presName="text_1" presStyleLbl="node1" presStyleIdx="0" presStyleCnt="4">
        <dgm:presLayoutVars>
          <dgm:bulletEnabled val="1"/>
        </dgm:presLayoutVars>
      </dgm:prSet>
      <dgm:spPr/>
    </dgm:pt>
    <dgm:pt modelId="{56E052B1-2E25-4CC0-98CA-A2391B9C12EA}" type="pres">
      <dgm:prSet presAssocID="{A703D3FA-CF80-48ED-AFA4-627D99E62EC3}" presName="accent_1" presStyleCnt="0"/>
      <dgm:spPr/>
    </dgm:pt>
    <dgm:pt modelId="{8325CF4F-5DAC-4F65-9038-516836ABD603}" type="pres">
      <dgm:prSet presAssocID="{A703D3FA-CF80-48ED-AFA4-627D99E62EC3}" presName="accentRepeatNode" presStyleLbl="solidFgAcc1" presStyleIdx="0" presStyleCnt="4"/>
      <dgm:spPr/>
    </dgm:pt>
    <dgm:pt modelId="{A189CD0D-E5EC-48ED-8690-34C5D8010BEE}" type="pres">
      <dgm:prSet presAssocID="{D4C30304-C3AE-48A9-AE26-BAD61DDCC46D}" presName="text_2" presStyleLbl="node1" presStyleIdx="1" presStyleCnt="4">
        <dgm:presLayoutVars>
          <dgm:bulletEnabled val="1"/>
        </dgm:presLayoutVars>
      </dgm:prSet>
      <dgm:spPr/>
    </dgm:pt>
    <dgm:pt modelId="{0558CF72-769E-40E6-9D9E-7EB9DAC35548}" type="pres">
      <dgm:prSet presAssocID="{D4C30304-C3AE-48A9-AE26-BAD61DDCC46D}" presName="accent_2" presStyleCnt="0"/>
      <dgm:spPr/>
    </dgm:pt>
    <dgm:pt modelId="{8507B2B2-57D3-4E95-A997-4B73A3DA7BCC}" type="pres">
      <dgm:prSet presAssocID="{D4C30304-C3AE-48A9-AE26-BAD61DDCC46D}" presName="accentRepeatNode" presStyleLbl="solidFgAcc1" presStyleIdx="1" presStyleCnt="4"/>
      <dgm:spPr/>
    </dgm:pt>
    <dgm:pt modelId="{4CD2A1D1-C398-4864-A6A3-0A41635808B5}" type="pres">
      <dgm:prSet presAssocID="{913A19BE-BD12-491A-9EEA-09BB21E1B3A9}" presName="text_3" presStyleLbl="node1" presStyleIdx="2" presStyleCnt="4">
        <dgm:presLayoutVars>
          <dgm:bulletEnabled val="1"/>
        </dgm:presLayoutVars>
      </dgm:prSet>
      <dgm:spPr/>
    </dgm:pt>
    <dgm:pt modelId="{BB9E34FE-5D26-4786-9639-BDC6045DBC44}" type="pres">
      <dgm:prSet presAssocID="{913A19BE-BD12-491A-9EEA-09BB21E1B3A9}" presName="accent_3" presStyleCnt="0"/>
      <dgm:spPr/>
    </dgm:pt>
    <dgm:pt modelId="{F29CE4F2-6122-4C17-822F-7343B1825888}" type="pres">
      <dgm:prSet presAssocID="{913A19BE-BD12-491A-9EEA-09BB21E1B3A9}" presName="accentRepeatNode" presStyleLbl="solidFgAcc1" presStyleIdx="2" presStyleCnt="4"/>
      <dgm:spPr/>
    </dgm:pt>
    <dgm:pt modelId="{79F21E3A-30D6-4422-85CB-8B3A859B886B}" type="pres">
      <dgm:prSet presAssocID="{C1359517-C4DD-4508-A7A3-C749EC4D8ABB}" presName="text_4" presStyleLbl="node1" presStyleIdx="3" presStyleCnt="4">
        <dgm:presLayoutVars>
          <dgm:bulletEnabled val="1"/>
        </dgm:presLayoutVars>
      </dgm:prSet>
      <dgm:spPr/>
    </dgm:pt>
    <dgm:pt modelId="{0E7641E8-5C1F-4745-B031-4F0A13DB8290}" type="pres">
      <dgm:prSet presAssocID="{C1359517-C4DD-4508-A7A3-C749EC4D8ABB}" presName="accent_4" presStyleCnt="0"/>
      <dgm:spPr/>
    </dgm:pt>
    <dgm:pt modelId="{56E5B142-0C2B-456B-8B46-0351C09C44D0}" type="pres">
      <dgm:prSet presAssocID="{C1359517-C4DD-4508-A7A3-C749EC4D8ABB}" presName="accentRepeatNode" presStyleLbl="solidFgAcc1" presStyleIdx="3" presStyleCnt="4"/>
      <dgm:spPr/>
    </dgm:pt>
  </dgm:ptLst>
  <dgm:cxnLst>
    <dgm:cxn modelId="{0B9D4915-2190-4B8E-971A-99B1FCDAB9A4}" type="presOf" srcId="{913A19BE-BD12-491A-9EEA-09BB21E1B3A9}" destId="{4CD2A1D1-C398-4864-A6A3-0A41635808B5}" srcOrd="0" destOrd="0" presId="urn:microsoft.com/office/officeart/2008/layout/VerticalCurvedList"/>
    <dgm:cxn modelId="{1E04861B-D716-47F9-BDAB-70B3DC405151}" srcId="{AB130B3E-8FC9-4E76-9084-F3D1C7E1F346}" destId="{C1359517-C4DD-4508-A7A3-C749EC4D8ABB}" srcOrd="3" destOrd="0" parTransId="{7F6F9F65-095A-4281-800A-BA418B8D6A78}" sibTransId="{F8561904-107C-4328-B05D-F7EEB4B31746}"/>
    <dgm:cxn modelId="{40CD9D27-F322-4953-A275-715D6E81CA12}" srcId="{AB130B3E-8FC9-4E76-9084-F3D1C7E1F346}" destId="{A703D3FA-CF80-48ED-AFA4-627D99E62EC3}" srcOrd="0" destOrd="0" parTransId="{182F44C0-7332-4FC2-B74C-FBC31C17D4C5}" sibTransId="{8C522A44-03AD-4947-BCF3-5CB084043820}"/>
    <dgm:cxn modelId="{4391E275-7B3B-4B0C-92E4-1472FFD5DA86}" type="presOf" srcId="{C1359517-C4DD-4508-A7A3-C749EC4D8ABB}" destId="{79F21E3A-30D6-4422-85CB-8B3A859B886B}" srcOrd="0" destOrd="0" presId="urn:microsoft.com/office/officeart/2008/layout/VerticalCurvedList"/>
    <dgm:cxn modelId="{744EDE86-E3C0-479A-80E6-61E65ACD7841}" type="presOf" srcId="{8C522A44-03AD-4947-BCF3-5CB084043820}" destId="{F63EA962-1D53-4B1D-BE0A-EC8656E5215E}" srcOrd="0" destOrd="0" presId="urn:microsoft.com/office/officeart/2008/layout/VerticalCurvedList"/>
    <dgm:cxn modelId="{C291629E-A3D9-43CF-ADF9-D0EFAF62EC99}" srcId="{AB130B3E-8FC9-4E76-9084-F3D1C7E1F346}" destId="{D4C30304-C3AE-48A9-AE26-BAD61DDCC46D}" srcOrd="1" destOrd="0" parTransId="{57C39BE6-ED52-4300-B6B1-D7AB12E73112}" sibTransId="{DF15F8F4-DF1F-442B-B486-D8F9F4CF4494}"/>
    <dgm:cxn modelId="{17E1A9A1-8789-40C5-AAB7-37A6DA2DE072}" type="presOf" srcId="{A703D3FA-CF80-48ED-AFA4-627D99E62EC3}" destId="{7C38362D-111A-4C3F-A9A5-6F7F2F44C4DB}" srcOrd="0" destOrd="0" presId="urn:microsoft.com/office/officeart/2008/layout/VerticalCurvedList"/>
    <dgm:cxn modelId="{987BC8E3-B89D-43F4-A2B1-2EB7306B98BF}" type="presOf" srcId="{AB130B3E-8FC9-4E76-9084-F3D1C7E1F346}" destId="{2A038CFE-4055-4AD5-B40A-E07B9281EC05}" srcOrd="0" destOrd="0" presId="urn:microsoft.com/office/officeart/2008/layout/VerticalCurvedList"/>
    <dgm:cxn modelId="{0B1EC0F2-CA9B-40F1-BF6B-04CE39C6E51F}" type="presOf" srcId="{D4C30304-C3AE-48A9-AE26-BAD61DDCC46D}" destId="{A189CD0D-E5EC-48ED-8690-34C5D8010BEE}" srcOrd="0" destOrd="0" presId="urn:microsoft.com/office/officeart/2008/layout/VerticalCurvedList"/>
    <dgm:cxn modelId="{BFB06FF9-E905-461B-857B-024C0C021489}" srcId="{AB130B3E-8FC9-4E76-9084-F3D1C7E1F346}" destId="{913A19BE-BD12-491A-9EEA-09BB21E1B3A9}" srcOrd="2" destOrd="0" parTransId="{F5DBF8BD-571C-4A60-B46B-2F70B8489EDE}" sibTransId="{6051836B-F5A9-43D1-9081-8D1CAC01A538}"/>
    <dgm:cxn modelId="{82393C2E-5FB6-4077-BCD0-9C1ABC36E671}" type="presParOf" srcId="{2A038CFE-4055-4AD5-B40A-E07B9281EC05}" destId="{803E0154-BEEE-487A-8396-CD702B33F72F}" srcOrd="0" destOrd="0" presId="urn:microsoft.com/office/officeart/2008/layout/VerticalCurvedList"/>
    <dgm:cxn modelId="{8884689F-15EC-45AA-9F71-F8FE815A3DE7}" type="presParOf" srcId="{803E0154-BEEE-487A-8396-CD702B33F72F}" destId="{F47C07E0-29DF-4DD1-BE49-EAE91C04D0A5}" srcOrd="0" destOrd="0" presId="urn:microsoft.com/office/officeart/2008/layout/VerticalCurvedList"/>
    <dgm:cxn modelId="{D92C5A70-3DD5-4B81-A754-56C62C9C2A80}" type="presParOf" srcId="{F47C07E0-29DF-4DD1-BE49-EAE91C04D0A5}" destId="{A3DCDD59-EBF2-45C3-B65D-A919AC711177}" srcOrd="0" destOrd="0" presId="urn:microsoft.com/office/officeart/2008/layout/VerticalCurvedList"/>
    <dgm:cxn modelId="{E1C95C3C-C4EC-4AA1-9381-557D28FB7562}" type="presParOf" srcId="{F47C07E0-29DF-4DD1-BE49-EAE91C04D0A5}" destId="{F63EA962-1D53-4B1D-BE0A-EC8656E5215E}" srcOrd="1" destOrd="0" presId="urn:microsoft.com/office/officeart/2008/layout/VerticalCurvedList"/>
    <dgm:cxn modelId="{D7A61EAF-56DB-4B66-910C-C63964DE4626}" type="presParOf" srcId="{F47C07E0-29DF-4DD1-BE49-EAE91C04D0A5}" destId="{BB5C14F9-65BC-4503-B6AD-FDC1BEE01D96}" srcOrd="2" destOrd="0" presId="urn:microsoft.com/office/officeart/2008/layout/VerticalCurvedList"/>
    <dgm:cxn modelId="{C307495A-29F1-448B-B863-50607C763C87}" type="presParOf" srcId="{F47C07E0-29DF-4DD1-BE49-EAE91C04D0A5}" destId="{996155A4-0688-44C4-ACE8-1E5F739AE46E}" srcOrd="3" destOrd="0" presId="urn:microsoft.com/office/officeart/2008/layout/VerticalCurvedList"/>
    <dgm:cxn modelId="{6677E3F1-CD6B-4210-AE8A-BD98A1E9EB32}" type="presParOf" srcId="{803E0154-BEEE-487A-8396-CD702B33F72F}" destId="{7C38362D-111A-4C3F-A9A5-6F7F2F44C4DB}" srcOrd="1" destOrd="0" presId="urn:microsoft.com/office/officeart/2008/layout/VerticalCurvedList"/>
    <dgm:cxn modelId="{28B3960C-784A-4327-B1DF-851FAD05EC20}" type="presParOf" srcId="{803E0154-BEEE-487A-8396-CD702B33F72F}" destId="{56E052B1-2E25-4CC0-98CA-A2391B9C12EA}" srcOrd="2" destOrd="0" presId="urn:microsoft.com/office/officeart/2008/layout/VerticalCurvedList"/>
    <dgm:cxn modelId="{35C3B0D7-03CA-4404-AA6F-399F5EF822C0}" type="presParOf" srcId="{56E052B1-2E25-4CC0-98CA-A2391B9C12EA}" destId="{8325CF4F-5DAC-4F65-9038-516836ABD603}" srcOrd="0" destOrd="0" presId="urn:microsoft.com/office/officeart/2008/layout/VerticalCurvedList"/>
    <dgm:cxn modelId="{3F1328B2-EB84-46B9-9517-6C79CF8F2A26}" type="presParOf" srcId="{803E0154-BEEE-487A-8396-CD702B33F72F}" destId="{A189CD0D-E5EC-48ED-8690-34C5D8010BEE}" srcOrd="3" destOrd="0" presId="urn:microsoft.com/office/officeart/2008/layout/VerticalCurvedList"/>
    <dgm:cxn modelId="{72480112-3C0E-46E0-8B32-CFAD3DC5B21A}" type="presParOf" srcId="{803E0154-BEEE-487A-8396-CD702B33F72F}" destId="{0558CF72-769E-40E6-9D9E-7EB9DAC35548}" srcOrd="4" destOrd="0" presId="urn:microsoft.com/office/officeart/2008/layout/VerticalCurvedList"/>
    <dgm:cxn modelId="{9D6E6300-9CD0-45F9-82CA-09FFA4BA16BE}" type="presParOf" srcId="{0558CF72-769E-40E6-9D9E-7EB9DAC35548}" destId="{8507B2B2-57D3-4E95-A997-4B73A3DA7BCC}" srcOrd="0" destOrd="0" presId="urn:microsoft.com/office/officeart/2008/layout/VerticalCurvedList"/>
    <dgm:cxn modelId="{7179E07F-86B5-4D52-AC9B-9C81E404D8A3}" type="presParOf" srcId="{803E0154-BEEE-487A-8396-CD702B33F72F}" destId="{4CD2A1D1-C398-4864-A6A3-0A41635808B5}" srcOrd="5" destOrd="0" presId="urn:microsoft.com/office/officeart/2008/layout/VerticalCurvedList"/>
    <dgm:cxn modelId="{602AFB0C-AADF-4D5F-B643-8123409E2F0F}" type="presParOf" srcId="{803E0154-BEEE-487A-8396-CD702B33F72F}" destId="{BB9E34FE-5D26-4786-9639-BDC6045DBC44}" srcOrd="6" destOrd="0" presId="urn:microsoft.com/office/officeart/2008/layout/VerticalCurvedList"/>
    <dgm:cxn modelId="{CBADB8A2-2D33-4B08-AD20-A59BA8761A0B}" type="presParOf" srcId="{BB9E34FE-5D26-4786-9639-BDC6045DBC44}" destId="{F29CE4F2-6122-4C17-822F-7343B1825888}" srcOrd="0" destOrd="0" presId="urn:microsoft.com/office/officeart/2008/layout/VerticalCurvedList"/>
    <dgm:cxn modelId="{7BD115CF-423F-4561-86C3-8BBBC065D41F}" type="presParOf" srcId="{803E0154-BEEE-487A-8396-CD702B33F72F}" destId="{79F21E3A-30D6-4422-85CB-8B3A859B886B}" srcOrd="7" destOrd="0" presId="urn:microsoft.com/office/officeart/2008/layout/VerticalCurvedList"/>
    <dgm:cxn modelId="{5116C5D5-4AE0-4241-B087-50F4FAC93CDF}" type="presParOf" srcId="{803E0154-BEEE-487A-8396-CD702B33F72F}" destId="{0E7641E8-5C1F-4745-B031-4F0A13DB8290}" srcOrd="8" destOrd="0" presId="urn:microsoft.com/office/officeart/2008/layout/VerticalCurvedList"/>
    <dgm:cxn modelId="{ABCBFFE5-D167-43C0-B4A0-66506A9C6A6C}" type="presParOf" srcId="{0E7641E8-5C1F-4745-B031-4F0A13DB8290}" destId="{56E5B142-0C2B-456B-8B46-0351C09C44D0}"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EA962-1D53-4B1D-BE0A-EC8656E5215E}">
      <dsp:nvSpPr>
        <dsp:cNvPr id="0" name=""/>
        <dsp:cNvSpPr/>
      </dsp:nvSpPr>
      <dsp:spPr>
        <a:xfrm>
          <a:off x="-5461837" y="-836291"/>
          <a:ext cx="6503345" cy="6503345"/>
        </a:xfrm>
        <a:prstGeom prst="blockArc">
          <a:avLst>
            <a:gd name="adj1" fmla="val 18900000"/>
            <a:gd name="adj2" fmla="val 2700000"/>
            <a:gd name="adj3" fmla="val 332"/>
          </a:avLst>
        </a:pr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38362D-111A-4C3F-A9A5-6F7F2F44C4DB}">
      <dsp:nvSpPr>
        <dsp:cNvPr id="0" name=""/>
        <dsp:cNvSpPr/>
      </dsp:nvSpPr>
      <dsp:spPr>
        <a:xfrm>
          <a:off x="545243" y="371389"/>
          <a:ext cx="7921859"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Strengthen primary care delivery and access</a:t>
          </a:r>
        </a:p>
      </dsp:txBody>
      <dsp:txXfrm>
        <a:off x="545243" y="371389"/>
        <a:ext cx="7921859" cy="743164"/>
      </dsp:txXfrm>
    </dsp:sp>
    <dsp:sp modelId="{8325CF4F-5DAC-4F65-9038-516836ABD603}">
      <dsp:nvSpPr>
        <dsp:cNvPr id="0" name=""/>
        <dsp:cNvSpPr/>
      </dsp:nvSpPr>
      <dsp:spPr>
        <a:xfrm>
          <a:off x="80766" y="27849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89CD0D-E5EC-48ED-8690-34C5D8010BEE}">
      <dsp:nvSpPr>
        <dsp:cNvPr id="0" name=""/>
        <dsp:cNvSpPr/>
      </dsp:nvSpPr>
      <dsp:spPr>
        <a:xfrm>
          <a:off x="971317" y="1486329"/>
          <a:ext cx="7495785"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Avoid unnecessary institutionalization and services by building the foundation for an integrated health care delivery system that incentivizes quality and efficiency </a:t>
          </a:r>
        </a:p>
      </dsp:txBody>
      <dsp:txXfrm>
        <a:off x="971317" y="1486329"/>
        <a:ext cx="7495785" cy="743164"/>
      </dsp:txXfrm>
    </dsp:sp>
    <dsp:sp modelId="{8507B2B2-57D3-4E95-A997-4B73A3DA7BCC}">
      <dsp:nvSpPr>
        <dsp:cNvPr id="0" name=""/>
        <dsp:cNvSpPr/>
      </dsp:nvSpPr>
      <dsp:spPr>
        <a:xfrm>
          <a:off x="506839" y="139343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D2A1D1-C398-4864-A6A3-0A41635808B5}">
      <dsp:nvSpPr>
        <dsp:cNvPr id="0" name=""/>
        <dsp:cNvSpPr/>
      </dsp:nvSpPr>
      <dsp:spPr>
        <a:xfrm>
          <a:off x="971317" y="2601269"/>
          <a:ext cx="7495785"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Address social determinants of health</a:t>
          </a:r>
        </a:p>
      </dsp:txBody>
      <dsp:txXfrm>
        <a:off x="971317" y="2601269"/>
        <a:ext cx="7495785" cy="743164"/>
      </dsp:txXfrm>
    </dsp:sp>
    <dsp:sp modelId="{F29CE4F2-6122-4C17-822F-7343B1825888}">
      <dsp:nvSpPr>
        <dsp:cNvPr id="0" name=""/>
        <dsp:cNvSpPr/>
      </dsp:nvSpPr>
      <dsp:spPr>
        <a:xfrm>
          <a:off x="506839" y="250837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F21E3A-30D6-4422-85CB-8B3A859B886B}">
      <dsp:nvSpPr>
        <dsp:cNvPr id="0" name=""/>
        <dsp:cNvSpPr/>
      </dsp:nvSpPr>
      <dsp:spPr>
        <a:xfrm>
          <a:off x="545243" y="3716209"/>
          <a:ext cx="7921859"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Use California’s sophisticated Medicaid program as an incubator to test innovative approaches to whole-person care</a:t>
          </a:r>
        </a:p>
      </dsp:txBody>
      <dsp:txXfrm>
        <a:off x="545243" y="3716209"/>
        <a:ext cx="7921859" cy="743164"/>
      </dsp:txXfrm>
    </dsp:sp>
    <dsp:sp modelId="{56E5B142-0C2B-456B-8B46-0351C09C44D0}">
      <dsp:nvSpPr>
        <dsp:cNvPr id="0" name=""/>
        <dsp:cNvSpPr/>
      </dsp:nvSpPr>
      <dsp:spPr>
        <a:xfrm>
          <a:off x="80766" y="362331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B3EE7A6-4E59-4C80-96F9-FDF9A54BE185}" type="datetimeFigureOut">
              <a:rPr lang="en-US" smtClean="0"/>
              <a:t>11/30/2020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0E2C606-6947-4607-803D-92DD6A7F193A}" type="slidenum">
              <a:rPr lang="en-US" smtClean="0"/>
              <a:t>‹#›</a:t>
            </a:fld>
            <a:endParaRPr lang="en-US"/>
          </a:p>
        </p:txBody>
      </p:sp>
    </p:spTree>
    <p:extLst>
      <p:ext uri="{BB962C8B-B14F-4D97-AF65-F5344CB8AC3E}">
        <p14:creationId xmlns:p14="http://schemas.microsoft.com/office/powerpoint/2010/main" val="2234298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1</a:t>
            </a:fld>
            <a:endParaRPr lang="en-US"/>
          </a:p>
        </p:txBody>
      </p:sp>
    </p:spTree>
    <p:extLst>
      <p:ext uri="{BB962C8B-B14F-4D97-AF65-F5344CB8AC3E}">
        <p14:creationId xmlns:p14="http://schemas.microsoft.com/office/powerpoint/2010/main" val="2960339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-Santa Clara Valley</a:t>
            </a:r>
            <a:r>
              <a:rPr lang="en-US" baseline="0" dirty="0"/>
              <a:t> Medical Center reduced sepsis mortality by over 50%</a:t>
            </a:r>
          </a:p>
          <a:p>
            <a:r>
              <a:rPr lang="en-US" baseline="0" dirty="0"/>
              <a:t>-SSIs reduced by more than 60% at Riverside</a:t>
            </a:r>
          </a:p>
          <a:p>
            <a:r>
              <a:rPr lang="en-US" baseline="0" dirty="0"/>
              <a:t>-4.9 to 1.2 infections/1,000 central line days at Arrowhead</a:t>
            </a:r>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17</a:t>
            </a:fld>
            <a:endParaRPr lang="en-US"/>
          </a:p>
        </p:txBody>
      </p:sp>
    </p:spTree>
    <p:extLst>
      <p:ext uri="{BB962C8B-B14F-4D97-AF65-F5344CB8AC3E}">
        <p14:creationId xmlns:p14="http://schemas.microsoft.com/office/powerpoint/2010/main" val="3887511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19</a:t>
            </a:fld>
            <a:endParaRPr lang="en-US"/>
          </a:p>
        </p:txBody>
      </p:sp>
    </p:spTree>
    <p:extLst>
      <p:ext uri="{BB962C8B-B14F-4D97-AF65-F5344CB8AC3E}">
        <p14:creationId xmlns:p14="http://schemas.microsoft.com/office/powerpoint/2010/main" val="1660777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a:t>
            </a:r>
            <a:r>
              <a:rPr lang="en-US" baseline="0" dirty="0"/>
              <a:t> that these are “concepts” not “decisions.”</a:t>
            </a:r>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20</a:t>
            </a:fld>
            <a:endParaRPr lang="en-US"/>
          </a:p>
        </p:txBody>
      </p:sp>
    </p:spTree>
    <p:extLst>
      <p:ext uri="{BB962C8B-B14F-4D97-AF65-F5344CB8AC3E}">
        <p14:creationId xmlns:p14="http://schemas.microsoft.com/office/powerpoint/2010/main" val="1251289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indent="0">
              <a:buFont typeface="Arial" pitchFamily="34" charset="0"/>
              <a:buNone/>
            </a:pPr>
            <a:endParaRPr lang="en-US" dirty="0">
              <a:effectLst/>
            </a:endParaRPr>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4855" indent="-286482" eaLnBrk="0" hangingPunct="0">
              <a:defRPr>
                <a:solidFill>
                  <a:schemeClr val="tx1"/>
                </a:solidFill>
                <a:latin typeface="Arial" charset="0"/>
              </a:defRPr>
            </a:lvl2pPr>
            <a:lvl3pPr marL="1145932" indent="-229187" eaLnBrk="0" hangingPunct="0">
              <a:defRPr>
                <a:solidFill>
                  <a:schemeClr val="tx1"/>
                </a:solidFill>
                <a:latin typeface="Arial" charset="0"/>
              </a:defRPr>
            </a:lvl3pPr>
            <a:lvl4pPr marL="1604304" indent="-229187" eaLnBrk="0" hangingPunct="0">
              <a:defRPr>
                <a:solidFill>
                  <a:schemeClr val="tx1"/>
                </a:solidFill>
                <a:latin typeface="Arial" charset="0"/>
              </a:defRPr>
            </a:lvl4pPr>
            <a:lvl5pPr marL="2062676" indent="-229187" eaLnBrk="0" hangingPunct="0">
              <a:defRPr>
                <a:solidFill>
                  <a:schemeClr val="tx1"/>
                </a:solidFill>
                <a:latin typeface="Arial" charset="0"/>
              </a:defRPr>
            </a:lvl5pPr>
            <a:lvl6pPr marL="2521049" indent="-229187" eaLnBrk="0" fontAlgn="base" hangingPunct="0">
              <a:spcBef>
                <a:spcPct val="0"/>
              </a:spcBef>
              <a:spcAft>
                <a:spcPct val="0"/>
              </a:spcAft>
              <a:defRPr>
                <a:solidFill>
                  <a:schemeClr val="tx1"/>
                </a:solidFill>
                <a:latin typeface="Arial" charset="0"/>
              </a:defRPr>
            </a:lvl6pPr>
            <a:lvl7pPr marL="2979421" indent="-229187" eaLnBrk="0" fontAlgn="base" hangingPunct="0">
              <a:spcBef>
                <a:spcPct val="0"/>
              </a:spcBef>
              <a:spcAft>
                <a:spcPct val="0"/>
              </a:spcAft>
              <a:defRPr>
                <a:solidFill>
                  <a:schemeClr val="tx1"/>
                </a:solidFill>
                <a:latin typeface="Arial" charset="0"/>
              </a:defRPr>
            </a:lvl7pPr>
            <a:lvl8pPr marL="3437794" indent="-229187" eaLnBrk="0" fontAlgn="base" hangingPunct="0">
              <a:spcBef>
                <a:spcPct val="0"/>
              </a:spcBef>
              <a:spcAft>
                <a:spcPct val="0"/>
              </a:spcAft>
              <a:defRPr>
                <a:solidFill>
                  <a:schemeClr val="tx1"/>
                </a:solidFill>
                <a:latin typeface="Arial" charset="0"/>
              </a:defRPr>
            </a:lvl8pPr>
            <a:lvl9pPr marL="3896166" indent="-229187" eaLnBrk="0" fontAlgn="base" hangingPunct="0">
              <a:spcBef>
                <a:spcPct val="0"/>
              </a:spcBef>
              <a:spcAft>
                <a:spcPct val="0"/>
              </a:spcAft>
              <a:defRPr>
                <a:solidFill>
                  <a:schemeClr val="tx1"/>
                </a:solidFill>
                <a:latin typeface="Arial" charset="0"/>
              </a:defRPr>
            </a:lvl9pPr>
          </a:lstStyle>
          <a:p>
            <a:pPr eaLnBrk="1" hangingPunct="1"/>
            <a:fld id="{D98B8190-7365-4628-8AD0-65800C74E0CD}" type="slidenum">
              <a:rPr lang="en-US" smtClean="0">
                <a:solidFill>
                  <a:prstClr val="black"/>
                </a:solidFill>
              </a:rPr>
              <a:pPr eaLnBrk="1" hangingPunct="1"/>
              <a:t>2</a:t>
            </a:fld>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77F5A96-F424-43BC-9F37-87C142169108}" type="slidenum">
              <a:rPr lang="en-US" smtClean="0">
                <a:solidFill>
                  <a:prstClr val="black"/>
                </a:solidFill>
              </a:rPr>
              <a:pPr>
                <a:defRPr/>
              </a:pPr>
              <a:t>3</a:t>
            </a:fld>
            <a:endParaRPr lang="en-US" dirty="0">
              <a:solidFill>
                <a:prstClr val="black"/>
              </a:solidFill>
            </a:endParaRPr>
          </a:p>
        </p:txBody>
      </p:sp>
    </p:spTree>
    <p:extLst>
      <p:ext uri="{BB962C8B-B14F-4D97-AF65-F5344CB8AC3E}">
        <p14:creationId xmlns:p14="http://schemas.microsoft.com/office/powerpoint/2010/main" val="4004402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a:t>
            </a:r>
            <a:r>
              <a:rPr lang="en-US" baseline="0" dirty="0"/>
              <a:t> initial concepts for the Waiver are built around these core objectives</a:t>
            </a:r>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4</a:t>
            </a:fld>
            <a:endParaRPr lang="en-US" dirty="0"/>
          </a:p>
        </p:txBody>
      </p:sp>
    </p:spTree>
    <p:extLst>
      <p:ext uri="{BB962C8B-B14F-4D97-AF65-F5344CB8AC3E}">
        <p14:creationId xmlns:p14="http://schemas.microsoft.com/office/powerpoint/2010/main" val="203105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10</a:t>
            </a:fld>
            <a:endParaRPr lang="en-US"/>
          </a:p>
        </p:txBody>
      </p:sp>
    </p:spTree>
    <p:extLst>
      <p:ext uri="{BB962C8B-B14F-4D97-AF65-F5344CB8AC3E}">
        <p14:creationId xmlns:p14="http://schemas.microsoft.com/office/powerpoint/2010/main" val="2960339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Category 1—As straightforward</a:t>
            </a:r>
            <a:r>
              <a:rPr lang="en-US" altLang="en-US" baseline="0" dirty="0"/>
              <a:t> as expansion of clinic capacity and staffing</a:t>
            </a:r>
          </a:p>
          <a:p>
            <a:r>
              <a:rPr lang="en-US" altLang="en-US" baseline="0" dirty="0"/>
              <a:t>Category 2—Examples include development of patient-centered medical homes; chronic disease registries</a:t>
            </a:r>
          </a:p>
          <a:p>
            <a:r>
              <a:rPr lang="en-US" altLang="en-US" baseline="0" dirty="0"/>
              <a:t>Category 3—Examined the ability to collect data on preventive services (e.g., pediatric BMI, cancer screening, cholesterol management) and chronic diseases such as diabetes; not charged with improving outcomes</a:t>
            </a:r>
          </a:p>
          <a:p>
            <a:r>
              <a:rPr lang="en-US" altLang="en-US" baseline="0" dirty="0"/>
              <a:t>Category 4—Patient safety in the hospital setting</a:t>
            </a:r>
          </a:p>
          <a:p>
            <a:r>
              <a:rPr lang="en-US" altLang="en-US" baseline="0" dirty="0"/>
              <a:t>Category 5—Transitioning Ryan-White HIV/AIDS patients into Medi-Cal and care within the Designated Public Hospital System</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4801" indent="-286462" eaLnBrk="0" hangingPunct="0">
              <a:defRPr>
                <a:solidFill>
                  <a:schemeClr val="tx1"/>
                </a:solidFill>
                <a:latin typeface="Arial" pitchFamily="34" charset="0"/>
              </a:defRPr>
            </a:lvl2pPr>
            <a:lvl3pPr marL="1145848" indent="-229170" eaLnBrk="0" hangingPunct="0">
              <a:defRPr>
                <a:solidFill>
                  <a:schemeClr val="tx1"/>
                </a:solidFill>
                <a:latin typeface="Arial" pitchFamily="34" charset="0"/>
              </a:defRPr>
            </a:lvl3pPr>
            <a:lvl4pPr marL="1604188" indent="-229170" eaLnBrk="0" hangingPunct="0">
              <a:defRPr>
                <a:solidFill>
                  <a:schemeClr val="tx1"/>
                </a:solidFill>
                <a:latin typeface="Arial" pitchFamily="34" charset="0"/>
              </a:defRPr>
            </a:lvl4pPr>
            <a:lvl5pPr marL="2062527" indent="-229170" eaLnBrk="0" hangingPunct="0">
              <a:defRPr>
                <a:solidFill>
                  <a:schemeClr val="tx1"/>
                </a:solidFill>
                <a:latin typeface="Arial" pitchFamily="34" charset="0"/>
              </a:defRPr>
            </a:lvl5pPr>
            <a:lvl6pPr marL="2520866" indent="-229170" eaLnBrk="0" fontAlgn="base" hangingPunct="0">
              <a:spcBef>
                <a:spcPct val="0"/>
              </a:spcBef>
              <a:spcAft>
                <a:spcPct val="0"/>
              </a:spcAft>
              <a:defRPr>
                <a:solidFill>
                  <a:schemeClr val="tx1"/>
                </a:solidFill>
                <a:latin typeface="Arial" pitchFamily="34" charset="0"/>
              </a:defRPr>
            </a:lvl6pPr>
            <a:lvl7pPr marL="2979206" indent="-229170" eaLnBrk="0" fontAlgn="base" hangingPunct="0">
              <a:spcBef>
                <a:spcPct val="0"/>
              </a:spcBef>
              <a:spcAft>
                <a:spcPct val="0"/>
              </a:spcAft>
              <a:defRPr>
                <a:solidFill>
                  <a:schemeClr val="tx1"/>
                </a:solidFill>
                <a:latin typeface="Arial" pitchFamily="34" charset="0"/>
              </a:defRPr>
            </a:lvl7pPr>
            <a:lvl8pPr marL="3437546" indent="-229170" eaLnBrk="0" fontAlgn="base" hangingPunct="0">
              <a:spcBef>
                <a:spcPct val="0"/>
              </a:spcBef>
              <a:spcAft>
                <a:spcPct val="0"/>
              </a:spcAft>
              <a:defRPr>
                <a:solidFill>
                  <a:schemeClr val="tx1"/>
                </a:solidFill>
                <a:latin typeface="Arial" pitchFamily="34" charset="0"/>
              </a:defRPr>
            </a:lvl8pPr>
            <a:lvl9pPr marL="3895886" indent="-229170" eaLnBrk="0" fontAlgn="base" hangingPunct="0">
              <a:spcBef>
                <a:spcPct val="0"/>
              </a:spcBef>
              <a:spcAft>
                <a:spcPct val="0"/>
              </a:spcAft>
              <a:defRPr>
                <a:solidFill>
                  <a:schemeClr val="tx1"/>
                </a:solidFill>
                <a:latin typeface="Arial" pitchFamily="34" charset="0"/>
              </a:defRPr>
            </a:lvl9pPr>
          </a:lstStyle>
          <a:p>
            <a:pPr eaLnBrk="1" hangingPunct="1"/>
            <a:fld id="{96E9572E-BCCE-44CC-AF7C-118DB7320DB2}" type="slidenum">
              <a:rPr lang="en-US" altLang="en-US" smtClean="0"/>
              <a:pPr eaLnBrk="1" hangingPunct="1"/>
              <a:t>12</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-Kern’s program reduced ED visits by 61% and avoidable admissions by 66%</a:t>
            </a:r>
          </a:p>
        </p:txBody>
      </p:sp>
      <p:sp>
        <p:nvSpPr>
          <p:cNvPr id="4" name="Slide Number Placeholder 3"/>
          <p:cNvSpPr>
            <a:spLocks noGrp="1"/>
          </p:cNvSpPr>
          <p:nvPr>
            <p:ph type="sldNum" sz="quarter" idx="10"/>
          </p:nvPr>
        </p:nvSpPr>
        <p:spPr/>
        <p:txBody>
          <a:bodyPr/>
          <a:lstStyle/>
          <a:p>
            <a:fld id="{C0E2C606-6947-4607-803D-92DD6A7F193A}" type="slidenum">
              <a:rPr lang="en-US" smtClean="0"/>
              <a:t>14</a:t>
            </a:fld>
            <a:endParaRPr lang="en-US"/>
          </a:p>
        </p:txBody>
      </p:sp>
    </p:spTree>
    <p:extLst>
      <p:ext uri="{BB962C8B-B14F-4D97-AF65-F5344CB8AC3E}">
        <p14:creationId xmlns:p14="http://schemas.microsoft.com/office/powerpoint/2010/main" val="3761848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-San</a:t>
            </a:r>
            <a:r>
              <a:rPr lang="en-US" baseline="0" dirty="0"/>
              <a:t> Joaquin’s registry for DM and other chronic conditions</a:t>
            </a:r>
          </a:p>
          <a:p>
            <a:r>
              <a:rPr lang="en-US" baseline="0" dirty="0"/>
              <a:t>-Alameda’s complex care </a:t>
            </a:r>
            <a:r>
              <a:rPr lang="en-US" baseline="0" dirty="0" err="1"/>
              <a:t>pgm</a:t>
            </a:r>
            <a:r>
              <a:rPr lang="en-US" baseline="0" dirty="0"/>
              <a:t> reduced admissions and bed days by 20% and 23%, respectively</a:t>
            </a:r>
          </a:p>
          <a:p>
            <a:r>
              <a:rPr lang="en-US" baseline="0" dirty="0"/>
              <a:t>-UCI patient </a:t>
            </a:r>
            <a:r>
              <a:rPr lang="en-US" baseline="0" dirty="0" err="1"/>
              <a:t>nav</a:t>
            </a:r>
            <a:r>
              <a:rPr lang="en-US" baseline="0" dirty="0"/>
              <a:t> </a:t>
            </a:r>
            <a:r>
              <a:rPr lang="en-US" baseline="0" dirty="0" err="1"/>
              <a:t>prgm</a:t>
            </a:r>
            <a:endParaRPr lang="en-US" dirty="0"/>
          </a:p>
        </p:txBody>
      </p:sp>
      <p:sp>
        <p:nvSpPr>
          <p:cNvPr id="4" name="Slide Number Placeholder 3"/>
          <p:cNvSpPr>
            <a:spLocks noGrp="1"/>
          </p:cNvSpPr>
          <p:nvPr>
            <p:ph type="sldNum" sz="quarter" idx="10"/>
          </p:nvPr>
        </p:nvSpPr>
        <p:spPr/>
        <p:txBody>
          <a:bodyPr/>
          <a:lstStyle/>
          <a:p>
            <a:fld id="{C0E2C606-6947-4607-803D-92DD6A7F193A}" type="slidenum">
              <a:rPr lang="en-US" smtClean="0"/>
              <a:t>15</a:t>
            </a:fld>
            <a:endParaRPr lang="en-US"/>
          </a:p>
        </p:txBody>
      </p:sp>
    </p:spTree>
    <p:extLst>
      <p:ext uri="{BB962C8B-B14F-4D97-AF65-F5344CB8AC3E}">
        <p14:creationId xmlns:p14="http://schemas.microsoft.com/office/powerpoint/2010/main" val="3801735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 persons with DM referred promptly to mental health services</a:t>
            </a:r>
          </a:p>
        </p:txBody>
      </p:sp>
      <p:sp>
        <p:nvSpPr>
          <p:cNvPr id="4" name="Slide Number Placeholder 3"/>
          <p:cNvSpPr>
            <a:spLocks noGrp="1"/>
          </p:cNvSpPr>
          <p:nvPr>
            <p:ph type="sldNum" sz="quarter" idx="10"/>
          </p:nvPr>
        </p:nvSpPr>
        <p:spPr/>
        <p:txBody>
          <a:bodyPr/>
          <a:lstStyle/>
          <a:p>
            <a:fld id="{C0E2C606-6947-4607-803D-92DD6A7F193A}" type="slidenum">
              <a:rPr lang="en-US" smtClean="0"/>
              <a:t>16</a:t>
            </a:fld>
            <a:endParaRPr lang="en-US"/>
          </a:p>
        </p:txBody>
      </p:sp>
    </p:spTree>
    <p:extLst>
      <p:ext uri="{BB962C8B-B14F-4D97-AF65-F5344CB8AC3E}">
        <p14:creationId xmlns:p14="http://schemas.microsoft.com/office/powerpoint/2010/main" val="1733389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logo_DHCS_v%5b1%5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28800" y="762000"/>
            <a:ext cx="5181600" cy="165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0" name="Rectangle 2"/>
          <p:cNvSpPr>
            <a:spLocks noGrp="1" noChangeArrowheads="1"/>
          </p:cNvSpPr>
          <p:nvPr>
            <p:ph type="ctrTitle"/>
          </p:nvPr>
        </p:nvSpPr>
        <p:spPr>
          <a:xfrm>
            <a:off x="685800" y="2130425"/>
            <a:ext cx="7772400" cy="1470025"/>
          </a:xfrm>
        </p:spPr>
        <p:txBody>
          <a:bodyPr/>
          <a:lstStyle>
            <a:lvl1pPr>
              <a:defRPr smtClean="0"/>
            </a:lvl1pPr>
          </a:lstStyle>
          <a:p>
            <a:r>
              <a:rPr lang="en-US"/>
              <a:t>Click to edit Master title style</a:t>
            </a:r>
          </a:p>
        </p:txBody>
      </p:sp>
      <p:sp>
        <p:nvSpPr>
          <p:cNvPr id="48131"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US"/>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fld id="{116970B7-4E00-4CF7-BB0D-744688609458}" type="datetime1">
              <a:rPr lang="en-US" smtClean="0">
                <a:solidFill>
                  <a:srgbClr val="000000"/>
                </a:solidFill>
              </a:rPr>
              <a:t>11/30/2020</a:t>
            </a:fld>
            <a:endParaRPr lang="en-US">
              <a:solidFill>
                <a:srgbClr val="000000"/>
              </a:solidFill>
            </a:endParaRPr>
          </a:p>
        </p:txBody>
      </p:sp>
      <p:sp>
        <p:nvSpPr>
          <p:cNvPr id="6" name="Rectangle 5"/>
          <p:cNvSpPr>
            <a:spLocks noGrp="1" noChangeArrowheads="1"/>
          </p:cNvSpPr>
          <p:nvPr>
            <p:ph type="ftr" sz="quarter" idx="11"/>
          </p:nvPr>
        </p:nvSpPr>
        <p:spPr>
          <a:xfrm>
            <a:off x="3124200" y="6245225"/>
            <a:ext cx="2895600" cy="476250"/>
          </a:xfrm>
        </p:spPr>
        <p:txBody>
          <a:bodyPr/>
          <a:lstStyle>
            <a:lvl1pPr>
              <a:defRPr/>
            </a:lvl1pPr>
          </a:lstStyle>
          <a:p>
            <a:pPr>
              <a:defRPr/>
            </a:pPr>
            <a:endParaRPr lang="en-US">
              <a:solidFill>
                <a:srgbClr val="333399"/>
              </a:solidFill>
            </a:endParaRPr>
          </a:p>
        </p:txBody>
      </p:sp>
      <p:sp>
        <p:nvSpPr>
          <p:cNvPr id="7" name="Rectangle 6"/>
          <p:cNvSpPr>
            <a:spLocks noGrp="1" noChangeArrowheads="1"/>
          </p:cNvSpPr>
          <p:nvPr>
            <p:ph type="sldNum" sz="quarter" idx="12"/>
          </p:nvPr>
        </p:nvSpPr>
        <p:spPr/>
        <p:txBody>
          <a:bodyPr/>
          <a:lstStyle>
            <a:lvl1pPr>
              <a:defRPr/>
            </a:lvl1pPr>
          </a:lstStyle>
          <a:p>
            <a:pPr>
              <a:defRPr/>
            </a:pPr>
            <a:fld id="{A422B1F0-58E6-43DB-ADE3-7AC579FAE6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2748982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62B823A-69F5-4D4A-82CB-2352E61DB767}" type="datetime1">
              <a:rPr lang="en-US" smtClean="0">
                <a:solidFill>
                  <a:srgbClr val="000000"/>
                </a:solidFill>
              </a:rPr>
              <a:t>11/30/2020</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19B4D7B-3618-48AB-B29E-B59A26C95C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9937601"/>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lstStyle/>
          <a:p>
            <a:r>
              <a:rPr lang="en-US"/>
              <a:t>Click to edit Master title style</a:t>
            </a:r>
          </a:p>
        </p:txBody>
      </p:sp>
      <p:sp>
        <p:nvSpPr>
          <p:cNvPr id="3" name="Content Placeholder 2"/>
          <p:cNvSpPr>
            <a:spLocks noGrp="1"/>
          </p:cNvSpPr>
          <p:nvPr>
            <p:ph idx="1"/>
          </p:nvPr>
        </p:nvSpPr>
        <p:spPr>
          <a:xfrm>
            <a:off x="457200" y="2209800"/>
            <a:ext cx="8229600" cy="3916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9D15D5F6-4096-43C6-8C2B-7F1327D388A4}" type="datetime1">
              <a:rPr lang="en-US" smtClean="0">
                <a:solidFill>
                  <a:srgbClr val="000000"/>
                </a:solidFill>
              </a:rPr>
              <a:t>11/30/2020</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77F6DC7-7D13-4282-B776-952B4D59BB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9655895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914400"/>
            <a:ext cx="8229600" cy="5211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E0582111-56B4-45A6-8395-9161F3D4C7FC}" type="datetime1">
              <a:rPr lang="en-US" smtClean="0">
                <a:solidFill>
                  <a:srgbClr val="000000"/>
                </a:solidFill>
              </a:rPr>
              <a:t>11/30/2020</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C279B7D-534A-4385-A0BB-72F98A4B41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577731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14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2209800"/>
            <a:ext cx="822960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fld id="{5EEC6961-5F2E-4E1D-A65E-FBACFE92A339}" type="datetime1">
              <a:rPr lang="en-US" smtClean="0">
                <a:solidFill>
                  <a:srgbClr val="000000"/>
                </a:solidFill>
              </a:rPr>
              <a:t>11/30/2020</a:t>
            </a:fld>
            <a:endParaRPr lang="en-US">
              <a:solidFill>
                <a:srgbClr val="000000"/>
              </a:solidFill>
            </a:endParaRPr>
          </a:p>
        </p:txBody>
      </p:sp>
      <p:sp>
        <p:nvSpPr>
          <p:cNvPr id="1029" name="Rectangle 5"/>
          <p:cNvSpPr>
            <a:spLocks noGrp="1" noChangeArrowheads="1"/>
          </p:cNvSpPr>
          <p:nvPr>
            <p:ph type="ftr" sz="quarter" idx="3"/>
          </p:nvPr>
        </p:nvSpPr>
        <p:spPr bwMode="auto">
          <a:xfrm>
            <a:off x="2895600" y="6381750"/>
            <a:ext cx="3276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solidFill>
                  <a:schemeClr val="accent2"/>
                </a:solidFill>
                <a:latin typeface="Arial" charset="0"/>
              </a:defRPr>
            </a:lvl1pPr>
          </a:lstStyle>
          <a:p>
            <a:pPr fontAlgn="base">
              <a:spcBef>
                <a:spcPct val="0"/>
              </a:spcBef>
              <a:spcAft>
                <a:spcPct val="0"/>
              </a:spcAft>
              <a:defRPr/>
            </a:pPr>
            <a:endParaRPr lang="en-US">
              <a:solidFill>
                <a:srgbClr val="333399"/>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D2BAE3AC-74B3-448F-B46B-141FCDD0827B}" type="slidenum">
              <a:rPr lang="en-US">
                <a:solidFill>
                  <a:srgbClr val="000000"/>
                </a:solidFill>
              </a:rPr>
              <a:pPr fontAlgn="base">
                <a:spcBef>
                  <a:spcPct val="0"/>
                </a:spcBef>
                <a:spcAft>
                  <a:spcPct val="0"/>
                </a:spcAft>
                <a:defRPr/>
              </a:pPr>
              <a:t>‹#›</a:t>
            </a:fld>
            <a:endParaRPr lang="en-US">
              <a:solidFill>
                <a:srgbClr val="000000"/>
              </a:solidFill>
            </a:endParaRPr>
          </a:p>
        </p:txBody>
      </p:sp>
      <p:pic>
        <p:nvPicPr>
          <p:cNvPr id="1031" name="Picture 7" descr="logo_DHCS_v%5b1%5d"/>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52400" y="152400"/>
            <a:ext cx="1876425"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stsealcs"/>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153400" y="5334000"/>
            <a:ext cx="7620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Line 9"/>
          <p:cNvSpPr>
            <a:spLocks noChangeShapeType="1"/>
          </p:cNvSpPr>
          <p:nvPr userDrawn="1"/>
        </p:nvSpPr>
        <p:spPr bwMode="auto">
          <a:xfrm>
            <a:off x="457200" y="61722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endParaRPr>
          </a:p>
        </p:txBody>
      </p:sp>
      <p:sp>
        <p:nvSpPr>
          <p:cNvPr id="1034" name="Line 10"/>
          <p:cNvSpPr>
            <a:spLocks noChangeShapeType="1"/>
          </p:cNvSpPr>
          <p:nvPr userDrawn="1"/>
        </p:nvSpPr>
        <p:spPr bwMode="auto">
          <a:xfrm>
            <a:off x="457200" y="17526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2658184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spd="slow"/>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57200" y="2895600"/>
            <a:ext cx="8305800" cy="1470025"/>
          </a:xfrm>
        </p:spPr>
        <p:txBody>
          <a:bodyPr/>
          <a:lstStyle/>
          <a:p>
            <a:br>
              <a:rPr lang="en-US" sz="3800" dirty="0"/>
            </a:br>
            <a:br>
              <a:rPr lang="en-US" sz="3800" dirty="0"/>
            </a:br>
            <a:r>
              <a:rPr lang="en-US" sz="3200" dirty="0"/>
              <a:t>California’s Delivery System Reform Incentive Payments (DSRIP) Program</a:t>
            </a:r>
            <a:br>
              <a:rPr lang="en-US" sz="3800" dirty="0"/>
            </a:br>
            <a:r>
              <a:rPr lang="en-US" sz="3200" dirty="0"/>
              <a:t>INTRODUCTION TO DSRIP 2.0</a:t>
            </a:r>
            <a:br>
              <a:rPr lang="en-US" sz="3800" dirty="0"/>
            </a:br>
            <a:br>
              <a:rPr lang="en-US" sz="3800" dirty="0"/>
            </a:br>
            <a:endParaRPr lang="en-US" sz="3800" dirty="0"/>
          </a:p>
        </p:txBody>
      </p:sp>
      <p:sp>
        <p:nvSpPr>
          <p:cNvPr id="6" name="Title 1"/>
          <p:cNvSpPr>
            <a:spLocks noGrp="1"/>
          </p:cNvSpPr>
          <p:nvPr>
            <p:ph type="subTitle" idx="1"/>
          </p:nvPr>
        </p:nvSpPr>
        <p:spPr>
          <a:xfrm>
            <a:off x="1371600" y="4953000"/>
            <a:ext cx="6400800" cy="1143000"/>
          </a:xfrm>
        </p:spPr>
        <p:txBody>
          <a:bodyPr/>
          <a:lstStyle/>
          <a:p>
            <a:pPr lvl="0"/>
            <a:r>
              <a:rPr lang="en-US" sz="2500" dirty="0"/>
              <a:t>Neal Kohatsu, MD, MPH, Medical Director</a:t>
            </a:r>
          </a:p>
          <a:p>
            <a:r>
              <a:rPr lang="en-US" sz="2500" dirty="0" err="1"/>
              <a:t>Tianna</a:t>
            </a:r>
            <a:r>
              <a:rPr lang="en-US" sz="2500" dirty="0"/>
              <a:t> Morgan, DSRIP Coordinator</a:t>
            </a:r>
          </a:p>
          <a:p>
            <a:pPr lvl="0"/>
            <a:endParaRPr lang="en-US" sz="2500" dirty="0"/>
          </a:p>
        </p:txBody>
      </p:sp>
      <p:sp>
        <p:nvSpPr>
          <p:cNvPr id="27653" name="Slide Number Placeholder 4"/>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C5AC7C-C663-451D-8D6F-2367DE416AD0}" type="slidenum">
              <a:rPr lang="en-US" smtClean="0"/>
              <a:pPr/>
              <a:t>1</a:t>
            </a:fld>
            <a:endParaRPr lang="en-US" dirty="0"/>
          </a:p>
        </p:txBody>
      </p:sp>
    </p:spTree>
    <p:extLst>
      <p:ext uri="{BB962C8B-B14F-4D97-AF65-F5344CB8AC3E}">
        <p14:creationId xmlns:p14="http://schemas.microsoft.com/office/powerpoint/2010/main" val="573132688"/>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57200" y="2895600"/>
            <a:ext cx="8305800" cy="1470025"/>
          </a:xfrm>
        </p:spPr>
        <p:txBody>
          <a:bodyPr/>
          <a:lstStyle/>
          <a:p>
            <a:br>
              <a:rPr lang="en-US" sz="3800" dirty="0"/>
            </a:br>
            <a:br>
              <a:rPr lang="en-US" sz="3800" dirty="0"/>
            </a:br>
            <a:r>
              <a:rPr lang="en-US" sz="3200" dirty="0"/>
              <a:t>California’s Delivery System Reform Incentive Payments (DSRIP) Program</a:t>
            </a:r>
            <a:br>
              <a:rPr lang="en-US" sz="3800" dirty="0"/>
            </a:br>
            <a:r>
              <a:rPr lang="en-US" sz="3200" dirty="0"/>
              <a:t>DSRIP 1.0—LESSONS LEARNED</a:t>
            </a:r>
            <a:br>
              <a:rPr lang="en-US" sz="3800" dirty="0"/>
            </a:br>
            <a:br>
              <a:rPr lang="en-US" sz="3800" dirty="0"/>
            </a:br>
            <a:endParaRPr lang="en-US" sz="3800" dirty="0"/>
          </a:p>
        </p:txBody>
      </p:sp>
      <p:sp>
        <p:nvSpPr>
          <p:cNvPr id="6" name="Title 1"/>
          <p:cNvSpPr>
            <a:spLocks noGrp="1"/>
          </p:cNvSpPr>
          <p:nvPr>
            <p:ph type="subTitle" idx="1"/>
          </p:nvPr>
        </p:nvSpPr>
        <p:spPr>
          <a:xfrm>
            <a:off x="1371600" y="4572000"/>
            <a:ext cx="6400800" cy="1600200"/>
          </a:xfrm>
        </p:spPr>
        <p:txBody>
          <a:bodyPr/>
          <a:lstStyle/>
          <a:p>
            <a:pPr lvl="0"/>
            <a:r>
              <a:rPr lang="en-US" sz="2500" dirty="0"/>
              <a:t>Erica Murray, CEO, California Association of Public Hospitals</a:t>
            </a:r>
          </a:p>
          <a:p>
            <a:pPr lvl="0"/>
            <a:r>
              <a:rPr lang="en-US" sz="2500" dirty="0"/>
              <a:t>Neal Kohatsu, MD, MPH</a:t>
            </a:r>
          </a:p>
          <a:p>
            <a:pPr lvl="0"/>
            <a:r>
              <a:rPr lang="en-US" sz="2500" dirty="0"/>
              <a:t>DHCS Medical Director</a:t>
            </a:r>
          </a:p>
        </p:txBody>
      </p:sp>
      <p:sp>
        <p:nvSpPr>
          <p:cNvPr id="27653" name="Slide Number Placeholder 4"/>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C5AC7C-C663-451D-8D6F-2367DE416AD0}" type="slidenum">
              <a:rPr lang="en-US" smtClean="0"/>
              <a:pPr/>
              <a:t>10</a:t>
            </a:fld>
            <a:endParaRPr lang="en-US" dirty="0"/>
          </a:p>
        </p:txBody>
      </p:sp>
    </p:spTree>
    <p:extLst>
      <p:ext uri="{BB962C8B-B14F-4D97-AF65-F5344CB8AC3E}">
        <p14:creationId xmlns:p14="http://schemas.microsoft.com/office/powerpoint/2010/main" val="370118872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Overview</a:t>
            </a:r>
          </a:p>
        </p:txBody>
      </p:sp>
      <p:sp>
        <p:nvSpPr>
          <p:cNvPr id="3" name="Content Placeholder 2"/>
          <p:cNvSpPr>
            <a:spLocks noGrp="1"/>
          </p:cNvSpPr>
          <p:nvPr>
            <p:ph idx="1"/>
          </p:nvPr>
        </p:nvSpPr>
        <p:spPr>
          <a:xfrm>
            <a:off x="457200" y="2209801"/>
            <a:ext cx="8229600" cy="3352800"/>
          </a:xfrm>
        </p:spPr>
        <p:txBody>
          <a:bodyPr/>
          <a:lstStyle/>
          <a:p>
            <a:r>
              <a:rPr lang="en-US" dirty="0"/>
              <a:t>5-year demonstration project to create enhanced health care systems (infrastructure, outpatient, inpatient, primary and specialty care)</a:t>
            </a:r>
          </a:p>
          <a:p>
            <a:r>
              <a:rPr lang="en-US" dirty="0"/>
              <a:t>17 hospital systems; 21 public hospitals</a:t>
            </a:r>
          </a:p>
          <a:p>
            <a:r>
              <a:rPr lang="en-US" dirty="0"/>
              <a:t>20 are teaching hospitals</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11</a:t>
            </a:fld>
            <a:endParaRPr lang="en-US">
              <a:solidFill>
                <a:srgbClr val="000000"/>
              </a:solidFill>
            </a:endParaRPr>
          </a:p>
        </p:txBody>
      </p:sp>
    </p:spTree>
    <p:extLst>
      <p:ext uri="{BB962C8B-B14F-4D97-AF65-F5344CB8AC3E}">
        <p14:creationId xmlns:p14="http://schemas.microsoft.com/office/powerpoint/2010/main" val="49209719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700" b="1" dirty="0"/>
              <a:t>DSRIP Structure</a:t>
            </a:r>
            <a:endParaRPr lang="en-US" altLang="en-US" sz="3700" b="1" dirty="0"/>
          </a:p>
        </p:txBody>
      </p:sp>
      <p:sp>
        <p:nvSpPr>
          <p:cNvPr id="5123" name="Content Placeholder 2"/>
          <p:cNvSpPr>
            <a:spLocks noGrp="1"/>
          </p:cNvSpPr>
          <p:nvPr>
            <p:ph idx="1"/>
          </p:nvPr>
        </p:nvSpPr>
        <p:spPr>
          <a:xfrm>
            <a:off x="457200" y="1905000"/>
            <a:ext cx="8229600" cy="4221163"/>
          </a:xfrm>
        </p:spPr>
        <p:txBody>
          <a:bodyPr/>
          <a:lstStyle/>
          <a:p>
            <a:r>
              <a:rPr lang="en-US" sz="2800" dirty="0"/>
              <a:t>Category 1—Infrastructure Development</a:t>
            </a:r>
          </a:p>
          <a:p>
            <a:r>
              <a:rPr lang="en-US" sz="2800" dirty="0"/>
              <a:t>Category 2—Innovation &amp; Redesign</a:t>
            </a:r>
          </a:p>
          <a:p>
            <a:r>
              <a:rPr lang="en-US" sz="2800" dirty="0"/>
              <a:t>Category 3—Population-Focused Improvement</a:t>
            </a:r>
          </a:p>
          <a:p>
            <a:r>
              <a:rPr lang="en-US" sz="2800" dirty="0"/>
              <a:t>Category 4—Urgent Improvements in Care </a:t>
            </a:r>
          </a:p>
          <a:p>
            <a:r>
              <a:rPr lang="en-US" sz="2800" dirty="0"/>
              <a:t>Category 5—HIV Transition Projects (n=10) </a:t>
            </a:r>
          </a:p>
          <a:p>
            <a:pPr marL="0" indent="0">
              <a:buFontTx/>
              <a:buNone/>
            </a:pPr>
            <a:endParaRPr lang="en-US" altLang="en-US" sz="2500" dirty="0"/>
          </a:p>
        </p:txBody>
      </p:sp>
      <p:sp>
        <p:nvSpPr>
          <p:cNvPr id="51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1BC77AA-E0B3-41C9-8535-3C10FB1BCF7D}" type="slidenum">
              <a:rPr lang="en-US" altLang="en-US" smtClean="0"/>
              <a:pPr eaLnBrk="1" hangingPunct="1"/>
              <a:t>12</a:t>
            </a:fld>
            <a:endParaRPr lang="en-US" altLang="en-US" dirty="0"/>
          </a:p>
        </p:txBody>
      </p:sp>
    </p:spTree>
    <p:extLst>
      <p:ext uri="{BB962C8B-B14F-4D97-AF65-F5344CB8AC3E}">
        <p14:creationId xmlns:p14="http://schemas.microsoft.com/office/powerpoint/2010/main" val="146968465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514600"/>
            <a:ext cx="8229600" cy="914400"/>
          </a:xfrm>
        </p:spPr>
        <p:txBody>
          <a:bodyPr/>
          <a:lstStyle/>
          <a:p>
            <a:r>
              <a:rPr lang="en-US" sz="4800" b="1" dirty="0">
                <a:latin typeface="+mn-lt"/>
              </a:rPr>
              <a:t>Selected Highlights From</a:t>
            </a:r>
          </a:p>
        </p:txBody>
      </p:sp>
      <p:sp>
        <p:nvSpPr>
          <p:cNvPr id="3" name="Content Placeholder 2"/>
          <p:cNvSpPr>
            <a:spLocks noGrp="1"/>
          </p:cNvSpPr>
          <p:nvPr>
            <p:ph idx="1"/>
          </p:nvPr>
        </p:nvSpPr>
        <p:spPr>
          <a:xfrm>
            <a:off x="533400" y="3581400"/>
            <a:ext cx="8229600" cy="990600"/>
          </a:xfrm>
        </p:spPr>
        <p:txBody>
          <a:bodyPr/>
          <a:lstStyle/>
          <a:p>
            <a:pPr marL="0" indent="0" algn="ctr">
              <a:buNone/>
            </a:pPr>
            <a:r>
              <a:rPr lang="en-US" sz="4800" b="1" dirty="0"/>
              <a:t>From DSRIP 1.0</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13</a:t>
            </a:fld>
            <a:endParaRPr lang="en-US">
              <a:solidFill>
                <a:srgbClr val="000000"/>
              </a:solidFill>
            </a:endParaRPr>
          </a:p>
        </p:txBody>
      </p:sp>
    </p:spTree>
    <p:extLst>
      <p:ext uri="{BB962C8B-B14F-4D97-AF65-F5344CB8AC3E}">
        <p14:creationId xmlns:p14="http://schemas.microsoft.com/office/powerpoint/2010/main" val="2779625414"/>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Care Redesign</a:t>
            </a:r>
          </a:p>
        </p:txBody>
      </p:sp>
      <p:sp>
        <p:nvSpPr>
          <p:cNvPr id="3" name="Content Placeholder 2"/>
          <p:cNvSpPr>
            <a:spLocks noGrp="1"/>
          </p:cNvSpPr>
          <p:nvPr>
            <p:ph idx="1"/>
          </p:nvPr>
        </p:nvSpPr>
        <p:spPr/>
        <p:txBody>
          <a:bodyPr/>
          <a:lstStyle/>
          <a:p>
            <a:r>
              <a:rPr lang="en-US" dirty="0"/>
              <a:t>17 systems expanded PCMHs</a:t>
            </a:r>
          </a:p>
          <a:p>
            <a:r>
              <a:rPr lang="en-US" dirty="0"/>
              <a:t>Kern Medical Center patient navigator program</a:t>
            </a:r>
            <a:endParaRPr lang="en-US" dirty="0">
              <a:ea typeface="Wingdings"/>
              <a:cs typeface="Wingdings"/>
              <a:sym typeface="Wingdings"/>
            </a:endParaRPr>
          </a:p>
          <a:p>
            <a:r>
              <a:rPr lang="en-US" dirty="0">
                <a:ea typeface="Wingdings"/>
                <a:cs typeface="Wingdings"/>
                <a:sym typeface="Wingdings"/>
              </a:rPr>
              <a:t>Phone Consultation Clinic (Contra Costa)</a:t>
            </a:r>
          </a:p>
          <a:p>
            <a:r>
              <a:rPr lang="en-US" dirty="0" err="1">
                <a:ea typeface="Wingdings"/>
                <a:cs typeface="Wingdings"/>
                <a:sym typeface="Wingdings"/>
              </a:rPr>
              <a:t>Telehealth</a:t>
            </a:r>
            <a:r>
              <a:rPr lang="en-US" dirty="0">
                <a:ea typeface="Wingdings"/>
                <a:cs typeface="Wingdings"/>
                <a:sym typeface="Wingdings"/>
              </a:rPr>
              <a:t> patient portal (UCSF)</a:t>
            </a:r>
            <a:endParaRPr lang="en-US" dirty="0"/>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14</a:t>
            </a:fld>
            <a:endParaRPr lang="en-US">
              <a:solidFill>
                <a:srgbClr val="000000"/>
              </a:solidFill>
            </a:endParaRPr>
          </a:p>
        </p:txBody>
      </p:sp>
    </p:spTree>
    <p:extLst>
      <p:ext uri="{BB962C8B-B14F-4D97-AF65-F5344CB8AC3E}">
        <p14:creationId xmlns:p14="http://schemas.microsoft.com/office/powerpoint/2010/main" val="417200834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lstStyle/>
          <a:p>
            <a:r>
              <a:rPr lang="en-US" sz="3500" dirty="0"/>
              <a:t>Data Management to Improve Care for Complex Patients</a:t>
            </a:r>
          </a:p>
        </p:txBody>
      </p:sp>
      <p:sp>
        <p:nvSpPr>
          <p:cNvPr id="3" name="Content Placeholder 2"/>
          <p:cNvSpPr>
            <a:spLocks noGrp="1"/>
          </p:cNvSpPr>
          <p:nvPr>
            <p:ph idx="1"/>
          </p:nvPr>
        </p:nvSpPr>
        <p:spPr>
          <a:xfrm>
            <a:off x="457200" y="2667000"/>
            <a:ext cx="8229600" cy="2133600"/>
          </a:xfrm>
        </p:spPr>
        <p:txBody>
          <a:bodyPr/>
          <a:lstStyle/>
          <a:p>
            <a:r>
              <a:rPr lang="en-US" dirty="0"/>
              <a:t>Chronic disease registry (San Joaquin)</a:t>
            </a:r>
          </a:p>
          <a:p>
            <a:r>
              <a:rPr lang="en-US" dirty="0"/>
              <a:t>Complex care program(Alameda)</a:t>
            </a:r>
          </a:p>
          <a:p>
            <a:r>
              <a:rPr lang="en-US" dirty="0"/>
              <a:t>Patient navigator </a:t>
            </a:r>
            <a:r>
              <a:rPr lang="en-US" dirty="0" err="1"/>
              <a:t>pgm</a:t>
            </a:r>
            <a:r>
              <a:rPr lang="en-US" dirty="0"/>
              <a:t> (UC Irvine)</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15</a:t>
            </a:fld>
            <a:endParaRPr lang="en-US">
              <a:solidFill>
                <a:srgbClr val="000000"/>
              </a:solidFill>
            </a:endParaRPr>
          </a:p>
        </p:txBody>
      </p:sp>
    </p:spTree>
    <p:extLst>
      <p:ext uri="{BB962C8B-B14F-4D97-AF65-F5344CB8AC3E}">
        <p14:creationId xmlns:p14="http://schemas.microsoft.com/office/powerpoint/2010/main" val="213002958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Promoting Culture of Quality</a:t>
            </a:r>
          </a:p>
        </p:txBody>
      </p:sp>
      <p:sp>
        <p:nvSpPr>
          <p:cNvPr id="3" name="Content Placeholder 2"/>
          <p:cNvSpPr>
            <a:spLocks noGrp="1"/>
          </p:cNvSpPr>
          <p:nvPr>
            <p:ph idx="1"/>
          </p:nvPr>
        </p:nvSpPr>
        <p:spPr/>
        <p:txBody>
          <a:bodyPr/>
          <a:lstStyle/>
          <a:p>
            <a:r>
              <a:rPr lang="en-US" dirty="0"/>
              <a:t>16 service-specific dashboards (SF General)</a:t>
            </a:r>
          </a:p>
          <a:p>
            <a:r>
              <a:rPr lang="en-US" dirty="0"/>
              <a:t>LEAN management and EHR flag to triage high-utilizers into management (UC Davis)</a:t>
            </a:r>
          </a:p>
          <a:p>
            <a:r>
              <a:rPr lang="en-US" dirty="0"/>
              <a:t>Mental health screening (San Mateo)</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16</a:t>
            </a:fld>
            <a:endParaRPr lang="en-US">
              <a:solidFill>
                <a:srgbClr val="000000"/>
              </a:solidFill>
            </a:endParaRPr>
          </a:p>
        </p:txBody>
      </p:sp>
    </p:spTree>
    <p:extLst>
      <p:ext uri="{BB962C8B-B14F-4D97-AF65-F5344CB8AC3E}">
        <p14:creationId xmlns:p14="http://schemas.microsoft.com/office/powerpoint/2010/main" val="141550603"/>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Safety</a:t>
            </a:r>
          </a:p>
        </p:txBody>
      </p:sp>
      <p:sp>
        <p:nvSpPr>
          <p:cNvPr id="3" name="Content Placeholder 2"/>
          <p:cNvSpPr>
            <a:spLocks noGrp="1"/>
          </p:cNvSpPr>
          <p:nvPr>
            <p:ph idx="1"/>
          </p:nvPr>
        </p:nvSpPr>
        <p:spPr/>
        <p:txBody>
          <a:bodyPr/>
          <a:lstStyle/>
          <a:p>
            <a:r>
              <a:rPr lang="en-US" dirty="0"/>
              <a:t>Early sepsis management (Santa Clara Valley Medical Center)</a:t>
            </a:r>
          </a:p>
          <a:p>
            <a:r>
              <a:rPr lang="en-US" dirty="0"/>
              <a:t>Reduced surgical site infections (Riverside)</a:t>
            </a:r>
          </a:p>
          <a:p>
            <a:r>
              <a:rPr lang="en-US" dirty="0"/>
              <a:t>Central-line associated bloodstream </a:t>
            </a:r>
            <a:r>
              <a:rPr lang="en-US"/>
              <a:t>infection rate reduction </a:t>
            </a:r>
            <a:r>
              <a:rPr lang="en-US" dirty="0"/>
              <a:t>(Arrowhead)</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17</a:t>
            </a:fld>
            <a:endParaRPr lang="en-US">
              <a:solidFill>
                <a:srgbClr val="000000"/>
              </a:solidFill>
            </a:endParaRPr>
          </a:p>
        </p:txBody>
      </p:sp>
    </p:spTree>
    <p:extLst>
      <p:ext uri="{BB962C8B-B14F-4D97-AF65-F5344CB8AC3E}">
        <p14:creationId xmlns:p14="http://schemas.microsoft.com/office/powerpoint/2010/main" val="3970104205"/>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Lessons from 1.0—Summary</a:t>
            </a:r>
          </a:p>
        </p:txBody>
      </p:sp>
      <p:sp>
        <p:nvSpPr>
          <p:cNvPr id="3" name="Content Placeholder 2"/>
          <p:cNvSpPr>
            <a:spLocks noGrp="1"/>
          </p:cNvSpPr>
          <p:nvPr>
            <p:ph idx="1"/>
          </p:nvPr>
        </p:nvSpPr>
        <p:spPr>
          <a:xfrm>
            <a:off x="457200" y="2209800"/>
            <a:ext cx="8229600" cy="3048000"/>
          </a:xfrm>
        </p:spPr>
        <p:txBody>
          <a:bodyPr/>
          <a:lstStyle/>
          <a:p>
            <a:r>
              <a:rPr lang="en-US" dirty="0"/>
              <a:t>Demonstrated striking examples of improved quality and outcomes</a:t>
            </a:r>
          </a:p>
          <a:p>
            <a:r>
              <a:rPr lang="en-US" dirty="0"/>
              <a:t>Resource investment and complexity underestimated</a:t>
            </a:r>
          </a:p>
          <a:p>
            <a:r>
              <a:rPr lang="en-US" dirty="0"/>
              <a:t>Advances in culture and leadership</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18</a:t>
            </a:fld>
            <a:endParaRPr lang="en-US">
              <a:solidFill>
                <a:srgbClr val="000000"/>
              </a:solidFill>
            </a:endParaRPr>
          </a:p>
        </p:txBody>
      </p:sp>
    </p:spTree>
    <p:extLst>
      <p:ext uri="{BB962C8B-B14F-4D97-AF65-F5344CB8AC3E}">
        <p14:creationId xmlns:p14="http://schemas.microsoft.com/office/powerpoint/2010/main" val="3251679285"/>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Looking Forward</a:t>
            </a:r>
          </a:p>
        </p:txBody>
      </p:sp>
      <p:sp>
        <p:nvSpPr>
          <p:cNvPr id="3" name="Content Placeholder 2"/>
          <p:cNvSpPr>
            <a:spLocks noGrp="1"/>
          </p:cNvSpPr>
          <p:nvPr>
            <p:ph idx="1"/>
          </p:nvPr>
        </p:nvSpPr>
        <p:spPr/>
        <p:txBody>
          <a:bodyPr/>
          <a:lstStyle/>
          <a:p>
            <a:r>
              <a:rPr lang="en-US" dirty="0"/>
              <a:t>The DSRIP 2.0 proposal from Ca would be the first “renewal” </a:t>
            </a:r>
            <a:r>
              <a:rPr lang="en-US"/>
              <a:t>reviewed by CMS</a:t>
            </a:r>
          </a:p>
          <a:p>
            <a:r>
              <a:rPr lang="en-US"/>
              <a:t>CMS </a:t>
            </a:r>
            <a:r>
              <a:rPr lang="en-US" dirty="0"/>
              <a:t>highlights population health in the Oregon and New York DSRIP programs </a:t>
            </a:r>
          </a:p>
          <a:p>
            <a:r>
              <a:rPr lang="en-US" dirty="0"/>
              <a:t>System transformation and improvement can happen in DSRIP, the 1115 waiver, </a:t>
            </a:r>
            <a:r>
              <a:rPr lang="en-US" dirty="0" err="1"/>
              <a:t>CalSIM</a:t>
            </a:r>
            <a:r>
              <a:rPr lang="en-US" dirty="0"/>
              <a:t>, and beyond</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19</a:t>
            </a:fld>
            <a:endParaRPr lang="en-US">
              <a:solidFill>
                <a:srgbClr val="000000"/>
              </a:solidFill>
            </a:endParaRPr>
          </a:p>
        </p:txBody>
      </p:sp>
    </p:spTree>
    <p:extLst>
      <p:ext uri="{BB962C8B-B14F-4D97-AF65-F5344CB8AC3E}">
        <p14:creationId xmlns:p14="http://schemas.microsoft.com/office/powerpoint/2010/main" val="2162027695"/>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838200"/>
            <a:ext cx="9067800" cy="914400"/>
          </a:xfrm>
        </p:spPr>
        <p:txBody>
          <a:bodyPr/>
          <a:lstStyle/>
          <a:p>
            <a:r>
              <a:rPr lang="en-US" sz="3200" b="1" dirty="0">
                <a:latin typeface="+mn-lt"/>
              </a:rPr>
              <a:t>DHCS Quality Strategy: Three Linked Goals</a:t>
            </a:r>
          </a:p>
        </p:txBody>
      </p:sp>
      <p:sp>
        <p:nvSpPr>
          <p:cNvPr id="26627" name="Content Placeholder 2"/>
          <p:cNvSpPr>
            <a:spLocks noGrp="1"/>
          </p:cNvSpPr>
          <p:nvPr>
            <p:ph idx="1"/>
          </p:nvPr>
        </p:nvSpPr>
        <p:spPr>
          <a:xfrm>
            <a:off x="259080" y="2041525"/>
            <a:ext cx="5029200" cy="3886200"/>
          </a:xfrm>
        </p:spPr>
        <p:txBody>
          <a:bodyPr/>
          <a:lstStyle/>
          <a:p>
            <a:pPr>
              <a:spcBef>
                <a:spcPts val="600"/>
              </a:spcBef>
              <a:spcAft>
                <a:spcPts val="1200"/>
              </a:spcAft>
            </a:pPr>
            <a:r>
              <a:rPr lang="en-US" sz="2400" dirty="0"/>
              <a:t>Improve the health of all Californians</a:t>
            </a:r>
          </a:p>
          <a:p>
            <a:pPr>
              <a:spcBef>
                <a:spcPts val="600"/>
              </a:spcBef>
              <a:spcAft>
                <a:spcPts val="1200"/>
              </a:spcAft>
            </a:pPr>
            <a:r>
              <a:rPr lang="en-US" sz="2400" dirty="0"/>
              <a:t>Enhance quality, including the patient care experience, in all DHCS programs</a:t>
            </a:r>
          </a:p>
          <a:p>
            <a:pPr>
              <a:spcBef>
                <a:spcPts val="600"/>
              </a:spcBef>
              <a:spcAft>
                <a:spcPts val="1200"/>
              </a:spcAft>
            </a:pPr>
            <a:r>
              <a:rPr lang="en-US" sz="2400" dirty="0"/>
              <a:t>Reduce the Department’s per capita health care program costs</a:t>
            </a:r>
          </a:p>
        </p:txBody>
      </p:sp>
      <p:pic>
        <p:nvPicPr>
          <p:cNvPr id="5" name="Picture 4" title="Mom with daughte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257800" y="1949450"/>
            <a:ext cx="2873188" cy="407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8919084-CEED-47A3-9B9A-9284EB8C0D03}" type="slidenum">
              <a:rPr lang="en-US" smtClean="0">
                <a:solidFill>
                  <a:srgbClr val="000000"/>
                </a:solidFill>
              </a:rPr>
              <a:pPr eaLnBrk="1" hangingPunct="1"/>
              <a:t>2</a:t>
            </a:fld>
            <a:endParaRPr lang="en-US" dirty="0">
              <a:solidFill>
                <a:srgbClr val="000000"/>
              </a:solidFill>
            </a:endParaRPr>
          </a:p>
        </p:txBody>
      </p:sp>
    </p:spTree>
    <p:extLst>
      <p:ext uri="{BB962C8B-B14F-4D97-AF65-F5344CB8AC3E}">
        <p14:creationId xmlns:p14="http://schemas.microsoft.com/office/powerpoint/2010/main" val="639129894"/>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CAPH/SNI and DHCS Concepts</a:t>
            </a:r>
          </a:p>
        </p:txBody>
      </p:sp>
      <p:sp>
        <p:nvSpPr>
          <p:cNvPr id="7" name="Content Placeholder 6"/>
          <p:cNvSpPr>
            <a:spLocks noGrp="1"/>
          </p:cNvSpPr>
          <p:nvPr>
            <p:ph idx="1"/>
          </p:nvPr>
        </p:nvSpPr>
        <p:spPr>
          <a:xfrm>
            <a:off x="457200" y="1981200"/>
            <a:ext cx="8229600" cy="3916363"/>
          </a:xfrm>
        </p:spPr>
        <p:txBody>
          <a:bodyPr/>
          <a:lstStyle/>
          <a:p>
            <a:r>
              <a:rPr lang="en-US" dirty="0"/>
              <a:t>Coordination leading to integration</a:t>
            </a:r>
          </a:p>
          <a:p>
            <a:r>
              <a:rPr lang="en-US" dirty="0"/>
              <a:t>Depth required for CMS review process</a:t>
            </a:r>
          </a:p>
          <a:p>
            <a:r>
              <a:rPr lang="en-US" dirty="0"/>
              <a:t>Prevention</a:t>
            </a:r>
          </a:p>
          <a:p>
            <a:r>
              <a:rPr lang="en-US" dirty="0"/>
              <a:t>Complex patients</a:t>
            </a:r>
          </a:p>
          <a:p>
            <a:r>
              <a:rPr lang="en-US" dirty="0"/>
              <a:t>Overuse</a:t>
            </a:r>
          </a:p>
          <a:p>
            <a:r>
              <a:rPr lang="en-US" dirty="0"/>
              <a:t>Care transitions</a:t>
            </a:r>
          </a:p>
          <a:p>
            <a:r>
              <a:rPr lang="en-US" dirty="0"/>
              <a:t>Efficiency</a:t>
            </a:r>
          </a:p>
        </p:txBody>
      </p:sp>
      <p:sp>
        <p:nvSpPr>
          <p:cNvPr id="2" name="Slide Number Placeholder 1"/>
          <p:cNvSpPr>
            <a:spLocks noGrp="1"/>
          </p:cNvSpPr>
          <p:nvPr>
            <p:ph type="sldNum" sz="quarter" idx="12"/>
          </p:nvPr>
        </p:nvSpPr>
        <p:spPr/>
        <p:txBody>
          <a:bodyPr/>
          <a:lstStyle/>
          <a:p>
            <a:pPr>
              <a:defRPr/>
            </a:pPr>
            <a:fld id="{419B4D7B-3618-48AB-B29E-B59A26C95C87}" type="slidenum">
              <a:rPr lang="en-US" smtClean="0">
                <a:solidFill>
                  <a:srgbClr val="000000"/>
                </a:solidFill>
              </a:rPr>
              <a:pPr>
                <a:defRPr/>
              </a:pPr>
              <a:t>20</a:t>
            </a:fld>
            <a:endParaRPr lang="en-US">
              <a:solidFill>
                <a:srgbClr val="000000"/>
              </a:solidFill>
            </a:endParaRPr>
          </a:p>
        </p:txBody>
      </p:sp>
    </p:spTree>
    <p:extLst>
      <p:ext uri="{BB962C8B-B14F-4D97-AF65-F5344CB8AC3E}">
        <p14:creationId xmlns:p14="http://schemas.microsoft.com/office/powerpoint/2010/main" val="1576753098"/>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lstStyle/>
          <a:p>
            <a:r>
              <a:rPr lang="en-US" sz="3500" dirty="0"/>
              <a:t>CAPH/SNI and DHCS Concepts </a:t>
            </a:r>
            <a:r>
              <a:rPr lang="en-US" sz="2800" dirty="0"/>
              <a:t>(cont’d)</a:t>
            </a:r>
          </a:p>
        </p:txBody>
      </p:sp>
      <p:sp>
        <p:nvSpPr>
          <p:cNvPr id="3" name="Content Placeholder 2"/>
          <p:cNvSpPr>
            <a:spLocks noGrp="1"/>
          </p:cNvSpPr>
          <p:nvPr>
            <p:ph idx="1"/>
          </p:nvPr>
        </p:nvSpPr>
        <p:spPr>
          <a:xfrm>
            <a:off x="457200" y="1905000"/>
            <a:ext cx="8229600" cy="4114800"/>
          </a:xfrm>
        </p:spPr>
        <p:txBody>
          <a:bodyPr/>
          <a:lstStyle/>
          <a:p>
            <a:r>
              <a:rPr lang="en-US" dirty="0"/>
              <a:t>Patient safety</a:t>
            </a:r>
          </a:p>
          <a:p>
            <a:r>
              <a:rPr lang="en-US" dirty="0"/>
              <a:t>Alignment with other initiatives</a:t>
            </a:r>
          </a:p>
          <a:p>
            <a:r>
              <a:rPr lang="en-US" dirty="0"/>
              <a:t>Patient/family, community engagement</a:t>
            </a:r>
          </a:p>
          <a:p>
            <a:r>
              <a:rPr lang="en-US" dirty="0"/>
              <a:t>Cross-system and center-specific projects</a:t>
            </a:r>
          </a:p>
          <a:p>
            <a:r>
              <a:rPr lang="en-US" dirty="0"/>
              <a:t>Technology (e.g., EHR)</a:t>
            </a:r>
          </a:p>
          <a:p>
            <a:r>
              <a:rPr lang="en-US" dirty="0"/>
              <a:t>Potential for tiered involvement of District Hospitals</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21</a:t>
            </a:fld>
            <a:endParaRPr lang="en-US">
              <a:solidFill>
                <a:srgbClr val="000000"/>
              </a:solidFill>
            </a:endParaRPr>
          </a:p>
        </p:txBody>
      </p:sp>
    </p:spTree>
    <p:extLst>
      <p:ext uri="{BB962C8B-B14F-4D97-AF65-F5344CB8AC3E}">
        <p14:creationId xmlns:p14="http://schemas.microsoft.com/office/powerpoint/2010/main" val="3365563506"/>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lstStyle/>
          <a:p>
            <a:r>
              <a:rPr lang="en-US" sz="3700" b="1" dirty="0">
                <a:latin typeface="+mn-lt"/>
              </a:rPr>
              <a:t>Seven Priorities</a:t>
            </a:r>
          </a:p>
        </p:txBody>
      </p:sp>
      <p:sp>
        <p:nvSpPr>
          <p:cNvPr id="3" name="Content Placeholder 2"/>
          <p:cNvSpPr>
            <a:spLocks noGrp="1"/>
          </p:cNvSpPr>
          <p:nvPr>
            <p:ph idx="1"/>
          </p:nvPr>
        </p:nvSpPr>
        <p:spPr>
          <a:xfrm>
            <a:off x="685800" y="1905000"/>
            <a:ext cx="7848600" cy="4144963"/>
          </a:xfrm>
        </p:spPr>
        <p:txBody>
          <a:bodyPr/>
          <a:lstStyle/>
          <a:p>
            <a:pPr>
              <a:spcAft>
                <a:spcPts val="600"/>
              </a:spcAft>
            </a:pPr>
            <a:r>
              <a:rPr lang="en-US" sz="2600" dirty="0"/>
              <a:t>Improve Patient Safety</a:t>
            </a:r>
          </a:p>
          <a:p>
            <a:pPr>
              <a:spcAft>
                <a:spcPts val="600"/>
              </a:spcAft>
            </a:pPr>
            <a:r>
              <a:rPr lang="en-US" sz="2600" dirty="0">
                <a:cs typeface="Arial Narrow"/>
              </a:rPr>
              <a:t>Deliver Effective, Efficient, Affordable Care</a:t>
            </a:r>
          </a:p>
          <a:p>
            <a:pPr>
              <a:spcAft>
                <a:spcPts val="600"/>
              </a:spcAft>
            </a:pPr>
            <a:r>
              <a:rPr lang="en-US" sz="2600" dirty="0">
                <a:cs typeface="Arial Narrow"/>
              </a:rPr>
              <a:t>Engage Persons &amp; Families in Their Health</a:t>
            </a:r>
          </a:p>
          <a:p>
            <a:pPr>
              <a:spcAft>
                <a:spcPts val="600"/>
              </a:spcAft>
            </a:pPr>
            <a:r>
              <a:rPr lang="en-US" sz="2600" dirty="0">
                <a:cs typeface="Arial Narrow"/>
              </a:rPr>
              <a:t>Enhance Communication &amp; Coordination of Care</a:t>
            </a:r>
          </a:p>
          <a:p>
            <a:pPr>
              <a:spcAft>
                <a:spcPts val="600"/>
              </a:spcAft>
            </a:pPr>
            <a:r>
              <a:rPr lang="en-US" sz="2600" dirty="0">
                <a:cs typeface="Arial Narrow"/>
              </a:rPr>
              <a:t>Advance Prevention</a:t>
            </a:r>
          </a:p>
          <a:p>
            <a:pPr>
              <a:spcAft>
                <a:spcPts val="600"/>
              </a:spcAft>
            </a:pPr>
            <a:r>
              <a:rPr lang="en-US" sz="2600" dirty="0">
                <a:cs typeface="Arial Narrow"/>
              </a:rPr>
              <a:t>Foster Healthy Communities</a:t>
            </a:r>
          </a:p>
          <a:p>
            <a:pPr>
              <a:spcAft>
                <a:spcPts val="600"/>
              </a:spcAft>
            </a:pPr>
            <a:r>
              <a:rPr lang="en-US" sz="2600" dirty="0">
                <a:cs typeface="Arial Narrow"/>
              </a:rPr>
              <a:t>Eliminate Health Disparities</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61960230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1115 Waiver Objectives</a:t>
            </a:r>
          </a:p>
        </p:txBody>
      </p:sp>
      <p:graphicFrame>
        <p:nvGraphicFramePr>
          <p:cNvPr id="5" name="Content Placeholder 4" descr="Objective 1 - Strengthen primary care delivery and access&#10;Objective 2 - Avoid unnecessary institutionalization and services by building the foundation for an integrated health care delivery system that incentivizes quality and efficiency&#10;Objectve 3 - Address social determinants of health&#10;Objective 4 - Use California's sophisticated Medicaid program as an incubator to test innovative approaches to whole-person care" title="1115 Waiver Objectives Graphic"/>
          <p:cNvGraphicFramePr>
            <a:graphicFrameLocks noGrp="1"/>
          </p:cNvGraphicFramePr>
          <p:nvPr>
            <p:ph idx="1"/>
            <p:extLst>
              <p:ext uri="{D42A27DB-BD31-4B8C-83A1-F6EECF244321}">
                <p14:modId xmlns:p14="http://schemas.microsoft.com/office/powerpoint/2010/main" val="1236566816"/>
              </p:ext>
            </p:extLst>
          </p:nvPr>
        </p:nvGraphicFramePr>
        <p:xfrm>
          <a:off x="152400" y="1295400"/>
          <a:ext cx="85344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6977743" y="6172200"/>
            <a:ext cx="2133600" cy="365125"/>
          </a:xfrm>
        </p:spPr>
        <p:txBody>
          <a:bodyPr/>
          <a:lstStyle/>
          <a:p>
            <a:pPr>
              <a:defRPr/>
            </a:pPr>
            <a:fld id="{49E94128-A514-417B-A16A-83B9062380EA}" type="slidenum">
              <a:rPr lang="en-US" smtClean="0">
                <a:latin typeface="+mn-lt"/>
              </a:rPr>
              <a:pPr>
                <a:defRPr/>
              </a:pPr>
              <a:t>4</a:t>
            </a:fld>
            <a:endParaRPr lang="en-US" dirty="0">
              <a:latin typeface="+mn-lt"/>
            </a:endParaRPr>
          </a:p>
        </p:txBody>
      </p:sp>
    </p:spTree>
    <p:extLst>
      <p:ext uri="{BB962C8B-B14F-4D97-AF65-F5344CB8AC3E}">
        <p14:creationId xmlns:p14="http://schemas.microsoft.com/office/powerpoint/2010/main" val="1243706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1115 Waiver Framework</a:t>
            </a:r>
          </a:p>
        </p:txBody>
      </p:sp>
      <p:sp>
        <p:nvSpPr>
          <p:cNvPr id="3" name="Content Placeholder 2"/>
          <p:cNvSpPr>
            <a:spLocks noGrp="1"/>
          </p:cNvSpPr>
          <p:nvPr>
            <p:ph idx="1"/>
          </p:nvPr>
        </p:nvSpPr>
        <p:spPr/>
        <p:txBody>
          <a:bodyPr/>
          <a:lstStyle/>
          <a:p>
            <a:r>
              <a:rPr lang="en-US" dirty="0"/>
              <a:t>Budget neutrality requirement</a:t>
            </a:r>
          </a:p>
          <a:p>
            <a:r>
              <a:rPr lang="en-US" dirty="0"/>
              <a:t>Payment and system redesign</a:t>
            </a:r>
          </a:p>
          <a:p>
            <a:r>
              <a:rPr lang="en-US" dirty="0"/>
              <a:t>Innovative sources of Non-Federal share</a:t>
            </a:r>
          </a:p>
          <a:p>
            <a:r>
              <a:rPr lang="en-US" dirty="0"/>
              <a:t>Ongoing support for safety net</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5</a:t>
            </a:fld>
            <a:endParaRPr lang="en-US">
              <a:solidFill>
                <a:srgbClr val="000000"/>
              </a:solidFill>
            </a:endParaRPr>
          </a:p>
        </p:txBody>
      </p:sp>
    </p:spTree>
    <p:extLst>
      <p:ext uri="{BB962C8B-B14F-4D97-AF65-F5344CB8AC3E}">
        <p14:creationId xmlns:p14="http://schemas.microsoft.com/office/powerpoint/2010/main" val="13045322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DHCS 1115 Waiver Concepts</a:t>
            </a:r>
          </a:p>
        </p:txBody>
      </p:sp>
      <p:sp>
        <p:nvSpPr>
          <p:cNvPr id="3" name="Content Placeholder 2"/>
          <p:cNvSpPr>
            <a:spLocks noGrp="1"/>
          </p:cNvSpPr>
          <p:nvPr>
            <p:ph idx="1"/>
          </p:nvPr>
        </p:nvSpPr>
        <p:spPr/>
        <p:txBody>
          <a:bodyPr/>
          <a:lstStyle/>
          <a:p>
            <a:r>
              <a:rPr lang="en-US" dirty="0"/>
              <a:t>Federal/State Shared Savings Initiative</a:t>
            </a:r>
          </a:p>
          <a:p>
            <a:r>
              <a:rPr lang="en-US" dirty="0"/>
              <a:t>Payment/Delivery Reform Incentive Payment Programs</a:t>
            </a:r>
          </a:p>
          <a:p>
            <a:r>
              <a:rPr lang="en-US" dirty="0"/>
              <a:t>Safety Net Payment Reforms</a:t>
            </a:r>
          </a:p>
          <a:p>
            <a:r>
              <a:rPr lang="en-US" dirty="0"/>
              <a:t>FQHC Payment/Delivery Reform</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6</a:t>
            </a:fld>
            <a:endParaRPr lang="en-US">
              <a:solidFill>
                <a:srgbClr val="000000"/>
              </a:solidFill>
            </a:endParaRPr>
          </a:p>
        </p:txBody>
      </p:sp>
    </p:spTree>
    <p:extLst>
      <p:ext uri="{BB962C8B-B14F-4D97-AF65-F5344CB8AC3E}">
        <p14:creationId xmlns:p14="http://schemas.microsoft.com/office/powerpoint/2010/main" val="97604863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Waiver Concepts (cont’d)</a:t>
            </a:r>
          </a:p>
        </p:txBody>
      </p:sp>
      <p:sp>
        <p:nvSpPr>
          <p:cNvPr id="3" name="Content Placeholder 2"/>
          <p:cNvSpPr>
            <a:spLocks noGrp="1"/>
          </p:cNvSpPr>
          <p:nvPr>
            <p:ph idx="1"/>
          </p:nvPr>
        </p:nvSpPr>
        <p:spPr/>
        <p:txBody>
          <a:bodyPr/>
          <a:lstStyle/>
          <a:p>
            <a:r>
              <a:rPr lang="en-US" dirty="0"/>
              <a:t>DSRIP 2.0</a:t>
            </a:r>
          </a:p>
          <a:p>
            <a:r>
              <a:rPr lang="en-US" dirty="0"/>
              <a:t>California Children’s Services Redesign</a:t>
            </a:r>
          </a:p>
          <a:p>
            <a:r>
              <a:rPr lang="en-US" dirty="0" err="1"/>
              <a:t>Medi</a:t>
            </a:r>
            <a:r>
              <a:rPr lang="en-US" dirty="0"/>
              <a:t>-Cal Shelter/Housing</a:t>
            </a:r>
          </a:p>
          <a:p>
            <a:r>
              <a:rPr lang="en-US" dirty="0"/>
              <a:t>Workforce Development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7</a:t>
            </a:fld>
            <a:endParaRPr lang="en-US">
              <a:solidFill>
                <a:srgbClr val="000000"/>
              </a:solidFill>
            </a:endParaRPr>
          </a:p>
        </p:txBody>
      </p:sp>
    </p:spTree>
    <p:extLst>
      <p:ext uri="{BB962C8B-B14F-4D97-AF65-F5344CB8AC3E}">
        <p14:creationId xmlns:p14="http://schemas.microsoft.com/office/powerpoint/2010/main" val="299321782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Context for 1115 Waiver</a:t>
            </a:r>
          </a:p>
        </p:txBody>
      </p:sp>
      <p:sp>
        <p:nvSpPr>
          <p:cNvPr id="3" name="Content Placeholder 2"/>
          <p:cNvSpPr>
            <a:spLocks noGrp="1"/>
          </p:cNvSpPr>
          <p:nvPr>
            <p:ph idx="1"/>
          </p:nvPr>
        </p:nvSpPr>
        <p:spPr/>
        <p:txBody>
          <a:bodyPr/>
          <a:lstStyle/>
          <a:p>
            <a:r>
              <a:rPr lang="en-US" dirty="0" err="1"/>
              <a:t>CalSIM</a:t>
            </a:r>
            <a:endParaRPr lang="en-US" dirty="0"/>
          </a:p>
          <a:p>
            <a:pPr lvl="1"/>
            <a:r>
              <a:rPr lang="en-US" dirty="0"/>
              <a:t>Maternity care quality</a:t>
            </a:r>
          </a:p>
          <a:p>
            <a:pPr lvl="1"/>
            <a:r>
              <a:rPr lang="en-US" dirty="0"/>
              <a:t>Health homes for complex patients</a:t>
            </a:r>
          </a:p>
          <a:p>
            <a:pPr lvl="1"/>
            <a:r>
              <a:rPr lang="en-US" dirty="0"/>
              <a:t>Palliative care</a:t>
            </a:r>
          </a:p>
          <a:p>
            <a:pPr lvl="1"/>
            <a:r>
              <a:rPr lang="en-US" dirty="0"/>
              <a:t>Accountable communities for Health</a:t>
            </a:r>
          </a:p>
          <a:p>
            <a:r>
              <a:rPr lang="en-US" dirty="0"/>
              <a:t>DHCS ongoing quality initiatives</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8</a:t>
            </a:fld>
            <a:endParaRPr lang="en-US">
              <a:solidFill>
                <a:srgbClr val="000000"/>
              </a:solidFill>
            </a:endParaRPr>
          </a:p>
        </p:txBody>
      </p:sp>
    </p:spTree>
    <p:extLst>
      <p:ext uri="{BB962C8B-B14F-4D97-AF65-F5344CB8AC3E}">
        <p14:creationId xmlns:p14="http://schemas.microsoft.com/office/powerpoint/2010/main" val="301005647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700" dirty="0"/>
              <a:t>Purpose of DSRIP Workgroup</a:t>
            </a:r>
          </a:p>
        </p:txBody>
      </p:sp>
      <p:sp>
        <p:nvSpPr>
          <p:cNvPr id="3" name="Content Placeholder 2"/>
          <p:cNvSpPr>
            <a:spLocks noGrp="1"/>
          </p:cNvSpPr>
          <p:nvPr>
            <p:ph idx="1"/>
          </p:nvPr>
        </p:nvSpPr>
        <p:spPr/>
        <p:txBody>
          <a:bodyPr/>
          <a:lstStyle/>
          <a:p>
            <a:r>
              <a:rPr lang="en-US" dirty="0"/>
              <a:t>To involve stakeholders in developing an innovative DSRIP 2.0 that will improve health and health care</a:t>
            </a:r>
          </a:p>
          <a:p>
            <a:r>
              <a:rPr lang="en-US" dirty="0"/>
              <a:t>To identify concepts that may advance a health system within and beyond the 1115 waiver</a:t>
            </a:r>
          </a:p>
        </p:txBody>
      </p:sp>
      <p:sp>
        <p:nvSpPr>
          <p:cNvPr id="4" name="Slide Number Placeholder 3"/>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9</a:t>
            </a:fld>
            <a:endParaRPr lang="en-US">
              <a:solidFill>
                <a:srgbClr val="000000"/>
              </a:solidFill>
            </a:endParaRPr>
          </a:p>
        </p:txBody>
      </p:sp>
    </p:spTree>
    <p:extLst>
      <p:ext uri="{BB962C8B-B14F-4D97-AF65-F5344CB8AC3E}">
        <p14:creationId xmlns:p14="http://schemas.microsoft.com/office/powerpoint/2010/main" val="3888998258"/>
      </p:ext>
    </p:extLst>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CAPH and DHCS Presentation for 1st DSRIP waiver renewal workgroup.</Abstract>
    <PublishingContactName xmlns="http://schemas.microsoft.com/sharepoint/v3">Jonathan Palisoc</PublishingContactName>
    <TAGAge xmlns="69bc34b3-1921-46c7-8c7a-d18363374b4b" xsi:nil="true"/>
    <_dlc_DocId xmlns="69bc34b3-1921-46c7-8c7a-d18363374b4b">DHCSDOC-2129867196-1716</_dlc_DocId>
    <_dlc_DocIdUrl xmlns="69bc34b3-1921-46c7-8c7a-d18363374b4b">
      <Url>http://dhcs2016prod:88/provgovpart/_layouts/15/DocIdRedir.aspx?ID=DHCSDOC-2129867196-1716</Url>
      <Description>DHCSDOC-2129867196-1716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D8FA25E-E0E4-4637-AAC6-0FFE67569DBA}">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2.xml><?xml version="1.0" encoding="utf-8"?>
<ds:datastoreItem xmlns:ds="http://schemas.openxmlformats.org/officeDocument/2006/customXml" ds:itemID="{9360EC1E-964E-4097-9F53-A79B152F8BDE}">
  <ds:schemaRefs>
    <ds:schemaRef ds:uri="http://schemas.microsoft.com/sharepoint/v3/contenttype/forms"/>
  </ds:schemaRefs>
</ds:datastoreItem>
</file>

<file path=customXml/itemProps3.xml><?xml version="1.0" encoding="utf-8"?>
<ds:datastoreItem xmlns:ds="http://schemas.openxmlformats.org/officeDocument/2006/customXml" ds:itemID="{5267ADCC-BA48-419F-86EA-658E834D7C58}"/>
</file>

<file path=customXml/itemProps4.xml><?xml version="1.0" encoding="utf-8"?>
<ds:datastoreItem xmlns:ds="http://schemas.openxmlformats.org/officeDocument/2006/customXml" ds:itemID="{E0528030-9809-4CC9-AD37-DF780B140DCF}">
  <ds:schemaRefs>
    <ds:schemaRef ds:uri="http://schemas.microsoft.com/sharepoint/events"/>
  </ds:schemaRefs>
</ds:datastoreItem>
</file>

<file path=customXml/itemProps5.xml><?xml version="1.0" encoding="utf-8"?>
<ds:datastoreItem xmlns:ds="http://schemas.openxmlformats.org/officeDocument/2006/customXml" ds:itemID="{7E247A3C-9CF7-4F8C-BF8C-0B96F0120AAE}"/>
</file>

<file path=docProps/app.xml><?xml version="1.0" encoding="utf-8"?>
<Properties xmlns="http://schemas.openxmlformats.org/officeDocument/2006/extended-properties" xmlns:vt="http://schemas.openxmlformats.org/officeDocument/2006/docPropsVTypes">
  <TotalTime>5265</TotalTime>
  <Words>875</Words>
  <Application>Microsoft Office PowerPoint</Application>
  <PresentationFormat>On-screen Show (4:3)</PresentationFormat>
  <Paragraphs>151</Paragraphs>
  <Slides>21</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Default Design</vt:lpstr>
      <vt:lpstr>  California’s Delivery System Reform Incentive Payments (DSRIP) Program INTRODUCTION TO DSRIP 2.0  </vt:lpstr>
      <vt:lpstr>DHCS Quality Strategy: Three Linked Goals</vt:lpstr>
      <vt:lpstr>Seven Priorities</vt:lpstr>
      <vt:lpstr>1115 Waiver Objectives</vt:lpstr>
      <vt:lpstr>1115 Waiver Framework</vt:lpstr>
      <vt:lpstr>DHCS 1115 Waiver Concepts</vt:lpstr>
      <vt:lpstr>Waiver Concepts (cont’d)</vt:lpstr>
      <vt:lpstr>Context for 1115 Waiver</vt:lpstr>
      <vt:lpstr>Purpose of DSRIP Workgroup</vt:lpstr>
      <vt:lpstr>  California’s Delivery System Reform Incentive Payments (DSRIP) Program DSRIP 1.0—LESSONS LEARNED  </vt:lpstr>
      <vt:lpstr>Overview</vt:lpstr>
      <vt:lpstr>DSRIP Structure</vt:lpstr>
      <vt:lpstr>Selected Highlights From</vt:lpstr>
      <vt:lpstr>Primary Care Redesign</vt:lpstr>
      <vt:lpstr>Data Management to Improve Care for Complex Patients</vt:lpstr>
      <vt:lpstr>Promoting Culture of Quality</vt:lpstr>
      <vt:lpstr>Patient Safety</vt:lpstr>
      <vt:lpstr>Lessons from 1.0—Summary</vt:lpstr>
      <vt:lpstr>Looking Forward</vt:lpstr>
      <vt:lpstr>CAPH/SNI and DHCS Concepts</vt:lpstr>
      <vt:lpstr>CAPH/SNI and DHCS Concepts (cont’d)</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Leah Northrop</dc:creator>
  <cp:keywords>waiver, renewal, 1115, stakeholder, workgroup</cp:keywords>
  <cp:lastModifiedBy>Jamie Bracht</cp:lastModifiedBy>
  <cp:revision>96</cp:revision>
  <cp:lastPrinted>2014-10-03T14:08:25Z</cp:lastPrinted>
  <dcterms:created xsi:type="dcterms:W3CDTF">2014-06-11T23:38:14Z</dcterms:created>
  <dcterms:modified xsi:type="dcterms:W3CDTF">2020-12-01T01:37:49Z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xd_Signature">
    <vt:bool>false</vt:bool>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TemplateUrl">
    <vt:lpwstr/>
  </property>
  <property fmtid="{D5CDD505-2E9C-101B-9397-08002B2CF9AE}" pid="8" name="_dlc_DocIdItemGuid">
    <vt:lpwstr>9d6c7e92-d933-456a-b9f6-365eb7e9a0a0</vt:lpwstr>
  </property>
  <property fmtid="{D5CDD505-2E9C-101B-9397-08002B2CF9AE}" pid="9" name="Remediated">
    <vt:bool>false</vt:bool>
  </property>
  <property fmtid="{D5CDD505-2E9C-101B-9397-08002B2CF9AE}" pid="10" name="Organization">
    <vt:lpwstr>76</vt:lpwstr>
  </property>
  <property fmtid="{D5CDD505-2E9C-101B-9397-08002B2CF9AE}" pid="11" name="Division">
    <vt:lpwstr>62;#Directors Office|e4872da7-61d4-4c7f-a711-33e1928ea746</vt:lpwstr>
  </property>
</Properties>
</file>