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1.xml" ContentType="application/vnd.openxmlformats-officedocument.theme+xml"/>
  <Override PartName="/ppt/theme/themeOverride1.xml" ContentType="application/vnd.openxmlformats-officedocument.themeOverride+xml"/>
  <Override PartName="/ppt/theme/theme2.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ustom.xml" ContentType="application/vnd.openxmlformats-officedocument.custom-properties+xml"/>
  <Override PartName="/docProps/core.xml" ContentType="application/vnd.openxmlformats-package.core-properties+xml"/>
  <Override PartName="/customXml/itemProps4.xml" ContentType="application/vnd.openxmlformats-officedocument.customXml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docProps/app.xml" ContentType="application/vnd.openxmlformats-officedocument.extended-properties+xml"/>
  <Override PartName="/customXml/itemProps5.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2" r:id="rId5"/>
  </p:sldMasterIdLst>
  <p:notesMasterIdLst>
    <p:notesMasterId r:id="rId37"/>
  </p:notesMasterIdLst>
  <p:sldIdLst>
    <p:sldId id="313" r:id="rId6"/>
    <p:sldId id="316" r:id="rId7"/>
    <p:sldId id="257" r:id="rId8"/>
    <p:sldId id="260" r:id="rId9"/>
    <p:sldId id="262" r:id="rId10"/>
    <p:sldId id="261" r:id="rId11"/>
    <p:sldId id="259" r:id="rId12"/>
    <p:sldId id="314" r:id="rId13"/>
    <p:sldId id="269" r:id="rId14"/>
    <p:sldId id="263" r:id="rId15"/>
    <p:sldId id="258" r:id="rId16"/>
    <p:sldId id="304" r:id="rId17"/>
    <p:sldId id="308" r:id="rId18"/>
    <p:sldId id="265" r:id="rId19"/>
    <p:sldId id="270" r:id="rId20"/>
    <p:sldId id="266" r:id="rId21"/>
    <p:sldId id="271" r:id="rId22"/>
    <p:sldId id="272" r:id="rId23"/>
    <p:sldId id="273" r:id="rId24"/>
    <p:sldId id="274" r:id="rId25"/>
    <p:sldId id="275" r:id="rId26"/>
    <p:sldId id="276" r:id="rId27"/>
    <p:sldId id="278" r:id="rId28"/>
    <p:sldId id="267" r:id="rId29"/>
    <p:sldId id="279" r:id="rId30"/>
    <p:sldId id="309" r:id="rId31"/>
    <p:sldId id="281" r:id="rId32"/>
    <p:sldId id="284" r:id="rId33"/>
    <p:sldId id="283" r:id="rId34"/>
    <p:sldId id="277" r:id="rId35"/>
    <p:sldId id="282" r:id="rId3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w Cen MT" pitchFamily="34" charset="0"/>
        <a:ea typeface="+mn-ea"/>
        <a:cs typeface="+mn-cs"/>
      </a:defRPr>
    </a:lvl1pPr>
    <a:lvl2pPr marL="457200" algn="l" rtl="0" fontAlgn="base">
      <a:spcBef>
        <a:spcPct val="0"/>
      </a:spcBef>
      <a:spcAft>
        <a:spcPct val="0"/>
      </a:spcAft>
      <a:defRPr kern="1200">
        <a:solidFill>
          <a:schemeClr val="tx1"/>
        </a:solidFill>
        <a:latin typeface="Tw Cen MT" pitchFamily="34" charset="0"/>
        <a:ea typeface="+mn-ea"/>
        <a:cs typeface="+mn-cs"/>
      </a:defRPr>
    </a:lvl2pPr>
    <a:lvl3pPr marL="914400" algn="l" rtl="0" fontAlgn="base">
      <a:spcBef>
        <a:spcPct val="0"/>
      </a:spcBef>
      <a:spcAft>
        <a:spcPct val="0"/>
      </a:spcAft>
      <a:defRPr kern="1200">
        <a:solidFill>
          <a:schemeClr val="tx1"/>
        </a:solidFill>
        <a:latin typeface="Tw Cen MT" pitchFamily="34" charset="0"/>
        <a:ea typeface="+mn-ea"/>
        <a:cs typeface="+mn-cs"/>
      </a:defRPr>
    </a:lvl3pPr>
    <a:lvl4pPr marL="1371600" algn="l" rtl="0" fontAlgn="base">
      <a:spcBef>
        <a:spcPct val="0"/>
      </a:spcBef>
      <a:spcAft>
        <a:spcPct val="0"/>
      </a:spcAft>
      <a:defRPr kern="1200">
        <a:solidFill>
          <a:schemeClr val="tx1"/>
        </a:solidFill>
        <a:latin typeface="Tw Cen MT" pitchFamily="34" charset="0"/>
        <a:ea typeface="+mn-ea"/>
        <a:cs typeface="+mn-cs"/>
      </a:defRPr>
    </a:lvl4pPr>
    <a:lvl5pPr marL="1828800" algn="l" rtl="0" fontAlgn="base">
      <a:spcBef>
        <a:spcPct val="0"/>
      </a:spcBef>
      <a:spcAft>
        <a:spcPct val="0"/>
      </a:spcAft>
      <a:defRPr kern="1200">
        <a:solidFill>
          <a:schemeClr val="tx1"/>
        </a:solidFill>
        <a:latin typeface="Tw Cen MT" pitchFamily="34" charset="0"/>
        <a:ea typeface="+mn-ea"/>
        <a:cs typeface="+mn-cs"/>
      </a:defRPr>
    </a:lvl5pPr>
    <a:lvl6pPr marL="2286000" algn="l" defTabSz="914400" rtl="0" eaLnBrk="1" latinLnBrk="0" hangingPunct="1">
      <a:defRPr kern="1200">
        <a:solidFill>
          <a:schemeClr val="tx1"/>
        </a:solidFill>
        <a:latin typeface="Tw Cen MT" pitchFamily="34" charset="0"/>
        <a:ea typeface="+mn-ea"/>
        <a:cs typeface="+mn-cs"/>
      </a:defRPr>
    </a:lvl6pPr>
    <a:lvl7pPr marL="2743200" algn="l" defTabSz="914400" rtl="0" eaLnBrk="1" latinLnBrk="0" hangingPunct="1">
      <a:defRPr kern="1200">
        <a:solidFill>
          <a:schemeClr val="tx1"/>
        </a:solidFill>
        <a:latin typeface="Tw Cen MT" pitchFamily="34" charset="0"/>
        <a:ea typeface="+mn-ea"/>
        <a:cs typeface="+mn-cs"/>
      </a:defRPr>
    </a:lvl7pPr>
    <a:lvl8pPr marL="3200400" algn="l" defTabSz="914400" rtl="0" eaLnBrk="1" latinLnBrk="0" hangingPunct="1">
      <a:defRPr kern="1200">
        <a:solidFill>
          <a:schemeClr val="tx1"/>
        </a:solidFill>
        <a:latin typeface="Tw Cen MT" pitchFamily="34" charset="0"/>
        <a:ea typeface="+mn-ea"/>
        <a:cs typeface="+mn-cs"/>
      </a:defRPr>
    </a:lvl8pPr>
    <a:lvl9pPr marL="3657600" algn="l" defTabSz="914400" rtl="0" eaLnBrk="1" latinLnBrk="0" hangingPunct="1">
      <a:defRPr kern="1200">
        <a:solidFill>
          <a:schemeClr val="tx1"/>
        </a:solidFill>
        <a:latin typeface="Tw Cen MT"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54" autoAdjust="0"/>
  </p:normalViewPr>
  <p:slideViewPr>
    <p:cSldViewPr>
      <p:cViewPr varScale="1">
        <p:scale>
          <a:sx n="68" d="100"/>
          <a:sy n="68" d="100"/>
        </p:scale>
        <p:origin x="162" y="72"/>
      </p:cViewPr>
      <p:guideLst>
        <p:guide orient="horz" pos="2160"/>
        <p:guide pos="2880"/>
      </p:guideLst>
    </p:cSldViewPr>
  </p:slideViewPr>
  <p:outlineViewPr>
    <p:cViewPr>
      <p:scale>
        <a:sx n="33" d="100"/>
        <a:sy n="33" d="100"/>
      </p:scale>
      <p:origin x="0" y="-28584"/>
    </p:cViewPr>
  </p:outlineViewPr>
  <p:notesTextViewPr>
    <p:cViewPr>
      <p:scale>
        <a:sx n="100" d="100"/>
        <a:sy n="100" d="100"/>
      </p:scale>
      <p:origin x="0" y="0"/>
    </p:cViewPr>
  </p:notesTextViewPr>
  <p:sorterViewPr>
    <p:cViewPr>
      <p:scale>
        <a:sx n="100" d="100"/>
        <a:sy n="100" d="100"/>
      </p:scale>
      <p:origin x="0" y="624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viewProps" Target="viewProps.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customXml" Target="../customXml/item5.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35" Type="http://schemas.openxmlformats.org/officeDocument/2006/relationships/slide" Target="slides/slide30.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73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18739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873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8739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8739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BAB82980-0C40-408C-A7A6-2FECF513422C}"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6"/>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9"/>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10"/>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smtClean="0">
                <a:solidFill>
                  <a:srgbClr val="FFFFFF"/>
                </a:solidFill>
              </a:defRPr>
            </a:lvl1pPr>
          </a:lstStyle>
          <a:p>
            <a:pPr>
              <a:defRPr/>
            </a:pPr>
            <a:r>
              <a:rPr lang="en-US"/>
              <a:t>7/1/2010</a:t>
            </a:r>
          </a:p>
        </p:txBody>
      </p:sp>
      <p:sp>
        <p:nvSpPr>
          <p:cNvPr id="10" name="Footer Placeholder 16"/>
          <p:cNvSpPr>
            <a:spLocks noGrp="1"/>
          </p:cNvSpPr>
          <p:nvPr>
            <p:ph type="ftr" sz="quarter" idx="11"/>
          </p:nvPr>
        </p:nvSpPr>
        <p:spPr>
          <a:xfrm>
            <a:off x="2085975" y="236538"/>
            <a:ext cx="5867400" cy="365125"/>
          </a:xfrm>
        </p:spPr>
        <p:txBody>
          <a:bodyPr/>
          <a:lstStyle>
            <a:lvl1pPr>
              <a:defRPr/>
            </a:lvl1pPr>
          </a:lstStyle>
          <a:p>
            <a:pPr>
              <a:defRPr/>
            </a:pPr>
            <a:endParaRPr lang="en-US"/>
          </a:p>
        </p:txBody>
      </p:sp>
      <p:sp>
        <p:nvSpPr>
          <p:cNvPr id="11"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4F5F2D8E-7F70-4F11-85AF-B35555558726}"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r>
              <a:rPr lang="en-US"/>
              <a:t>7/1/2010</a:t>
            </a:r>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7B2FEE60-D4CC-4B8A-8B18-6A44654B18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6"/>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Vertical Title 1"/>
          <p:cNvSpPr>
            <a:spLocks noGrp="1"/>
          </p:cNvSpPr>
          <p:nvPr>
            <p:ph type="title" orient="vert"/>
          </p:nvPr>
        </p:nvSpPr>
        <p:spPr>
          <a:xfrm>
            <a:off x="6553200" y="609600"/>
            <a:ext cx="2057400" cy="55165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a:xfrm>
            <a:off x="6553200" y="6248400"/>
            <a:ext cx="2209800" cy="365125"/>
          </a:xfrm>
        </p:spPr>
        <p:txBody>
          <a:bodyPr/>
          <a:lstStyle>
            <a:lvl1pPr>
              <a:defRPr smtClean="0"/>
            </a:lvl1pPr>
          </a:lstStyle>
          <a:p>
            <a:pPr>
              <a:defRPr/>
            </a:pPr>
            <a:r>
              <a:rPr lang="en-US"/>
              <a:t>7/1/2010</a:t>
            </a:r>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pPr>
              <a:defRPr/>
            </a:pPr>
            <a:endParaRPr lang="en-US"/>
          </a:p>
        </p:txBody>
      </p:sp>
      <p:sp>
        <p:nvSpPr>
          <p:cNvPr id="9" name="Slide Number Placeholder 5"/>
          <p:cNvSpPr>
            <a:spLocks noGrp="1"/>
          </p:cNvSpPr>
          <p:nvPr>
            <p:ph type="sldNum" sz="quarter" idx="12"/>
          </p:nvPr>
        </p:nvSpPr>
        <p:spPr>
          <a:xfrm rot="5400000">
            <a:off x="5989638" y="144462"/>
            <a:ext cx="533400" cy="244475"/>
          </a:xfrm>
        </p:spPr>
        <p:txBody>
          <a:bodyPr/>
          <a:lstStyle>
            <a:lvl1pPr>
              <a:defRPr/>
            </a:lvl1pPr>
          </a:lstStyle>
          <a:p>
            <a:pPr>
              <a:defRPr/>
            </a:pPr>
            <a:fld id="{B07823F7-43A2-40BC-AC3B-5C78644AAC17}"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r>
              <a:rPr lang="en-US"/>
              <a:t>7/1/2010</a:t>
            </a:r>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DACCDD0D-6AD0-450E-BED3-DACB55E864E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a:t>Click to edit Master title style</a:t>
            </a:r>
          </a:p>
        </p:txBody>
      </p:sp>
      <p:sp>
        <p:nvSpPr>
          <p:cNvPr id="8" name="Content Placeholder 7"/>
          <p:cNvSpPr>
            <a:spLocks noGrp="1"/>
          </p:cNvSpPr>
          <p:nvPr>
            <p:ph sz="quarter" idx="1"/>
          </p:nvPr>
        </p:nvSpPr>
        <p:spPr>
          <a:xfrm>
            <a:off x="612648" y="1600200"/>
            <a:ext cx="81534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r>
              <a:rPr lang="en-US"/>
              <a:t>7/1/2010</a:t>
            </a:r>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61703D62-B2FE-451A-A93C-F7C9D3F7AC8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a:t>Click to edit Master title style</a:t>
            </a:r>
          </a:p>
        </p:txBody>
      </p:sp>
      <p:sp>
        <p:nvSpPr>
          <p:cNvPr id="7" name="Date Placeholder 11"/>
          <p:cNvSpPr>
            <a:spLocks noGrp="1"/>
          </p:cNvSpPr>
          <p:nvPr>
            <p:ph type="dt" sz="half" idx="10"/>
          </p:nvPr>
        </p:nvSpPr>
        <p:spPr/>
        <p:txBody>
          <a:bodyPr/>
          <a:lstStyle>
            <a:lvl1pPr>
              <a:defRPr smtClean="0"/>
            </a:lvl1pPr>
          </a:lstStyle>
          <a:p>
            <a:pPr>
              <a:defRPr/>
            </a:pPr>
            <a:r>
              <a:rPr lang="en-US"/>
              <a:t>7/1/2010</a:t>
            </a:r>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a:solidFill>
                  <a:srgbClr val="FFFFFF"/>
                </a:solidFill>
              </a:defRPr>
            </a:lvl1pPr>
          </a:lstStyle>
          <a:p>
            <a:pPr>
              <a:defRPr/>
            </a:pPr>
            <a:fld id="{149B47FE-140B-46FD-9121-736B669DA469}" type="slidenum">
              <a:rPr lang="en-US"/>
              <a:pPr>
                <a:defRPr/>
              </a:pPr>
              <a:t>‹#›</a:t>
            </a:fld>
            <a:endParaRPr lang="en-US"/>
          </a:p>
        </p:txBody>
      </p:sp>
      <p:sp>
        <p:nvSpPr>
          <p:cNvPr id="9" name="Footer Placeholder 13"/>
          <p:cNvSpPr>
            <a:spLocks noGrp="1"/>
          </p:cNvSpPr>
          <p:nvPr>
            <p:ph type="ftr" sz="quarter" idx="12"/>
          </p:nvPr>
        </p:nvSpPr>
        <p:spPr/>
        <p:txBody>
          <a:bodyPr/>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844901" y="1589567"/>
            <a:ext cx="38862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7"/>
          <p:cNvSpPr>
            <a:spLocks noGrp="1"/>
          </p:cNvSpPr>
          <p:nvPr>
            <p:ph type="dt" sz="half" idx="10"/>
          </p:nvPr>
        </p:nvSpPr>
        <p:spPr/>
        <p:txBody>
          <a:bodyPr/>
          <a:lstStyle>
            <a:lvl1pPr>
              <a:defRPr smtClean="0"/>
            </a:lvl1pPr>
          </a:lstStyle>
          <a:p>
            <a:pPr>
              <a:defRPr/>
            </a:pPr>
            <a:r>
              <a:rPr lang="en-US"/>
              <a:t>7/1/2010</a:t>
            </a:r>
          </a:p>
        </p:txBody>
      </p:sp>
      <p:sp>
        <p:nvSpPr>
          <p:cNvPr id="6" name="Slide Number Placeholder 9"/>
          <p:cNvSpPr>
            <a:spLocks noGrp="1"/>
          </p:cNvSpPr>
          <p:nvPr>
            <p:ph type="sldNum" sz="quarter" idx="11"/>
          </p:nvPr>
        </p:nvSpPr>
        <p:spPr/>
        <p:txBody>
          <a:bodyPr rtlCol="0"/>
          <a:lstStyle>
            <a:lvl1pPr>
              <a:defRPr/>
            </a:lvl1pPr>
          </a:lstStyle>
          <a:p>
            <a:pPr>
              <a:defRPr/>
            </a:pPr>
            <a:fld id="{394CCEF7-A00B-4A36-BCE7-C352E492D6BB}" type="slidenum">
              <a:rPr lang="en-US"/>
              <a:pPr>
                <a:defRPr/>
              </a:pPr>
              <a:t>‹#›</a:t>
            </a:fld>
            <a:endParaRPr lang="en-US"/>
          </a:p>
        </p:txBody>
      </p:sp>
      <p:sp>
        <p:nvSpPr>
          <p:cNvPr id="7" name="Footer Placeholder 11"/>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4"/>
          </p:nvPr>
        </p:nvSpPr>
        <p:spPr>
          <a:xfrm>
            <a:off x="4800600" y="2438400"/>
            <a:ext cx="3886200" cy="3581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a:t>Click to edit Master text styles</a:t>
            </a:r>
          </a:p>
        </p:txBody>
      </p:sp>
      <p:sp>
        <p:nvSpPr>
          <p:cNvPr id="7" name="Date Placeholder 9"/>
          <p:cNvSpPr>
            <a:spLocks noGrp="1"/>
          </p:cNvSpPr>
          <p:nvPr>
            <p:ph type="dt" sz="half" idx="10"/>
          </p:nvPr>
        </p:nvSpPr>
        <p:spPr/>
        <p:txBody>
          <a:bodyPr/>
          <a:lstStyle>
            <a:lvl1pPr>
              <a:defRPr smtClean="0"/>
            </a:lvl1pPr>
          </a:lstStyle>
          <a:p>
            <a:pPr>
              <a:defRPr/>
            </a:pPr>
            <a:r>
              <a:rPr lang="en-US"/>
              <a:t>7/1/2010</a:t>
            </a:r>
          </a:p>
        </p:txBody>
      </p:sp>
      <p:sp>
        <p:nvSpPr>
          <p:cNvPr id="8" name="Slide Number Placeholder 11"/>
          <p:cNvSpPr>
            <a:spLocks noGrp="1"/>
          </p:cNvSpPr>
          <p:nvPr>
            <p:ph type="sldNum" sz="quarter" idx="11"/>
          </p:nvPr>
        </p:nvSpPr>
        <p:spPr/>
        <p:txBody>
          <a:bodyPr rtlCol="0"/>
          <a:lstStyle>
            <a:lvl1pPr>
              <a:defRPr/>
            </a:lvl1pPr>
          </a:lstStyle>
          <a:p>
            <a:pPr>
              <a:defRPr/>
            </a:pPr>
            <a:fld id="{13584362-6C00-4EF1-943E-F4917F19558C}" type="slidenum">
              <a:rPr lang="en-US"/>
              <a:pPr>
                <a:defRPr/>
              </a:pPr>
              <a:t>‹#›</a:t>
            </a:fld>
            <a:endParaRPr lang="en-US"/>
          </a:p>
        </p:txBody>
      </p:sp>
      <p:sp>
        <p:nvSpPr>
          <p:cNvPr id="9" name="Footer Placeholder 13"/>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p:cNvSpPr>
            <a:spLocks noGrp="1"/>
          </p:cNvSpPr>
          <p:nvPr>
            <p:ph type="dt" sz="half" idx="10"/>
          </p:nvPr>
        </p:nvSpPr>
        <p:spPr/>
        <p:txBody>
          <a:bodyPr/>
          <a:lstStyle>
            <a:lvl1pPr>
              <a:defRPr/>
            </a:lvl1pPr>
          </a:lstStyle>
          <a:p>
            <a:pPr>
              <a:defRPr/>
            </a:pPr>
            <a:r>
              <a:rPr lang="en-US"/>
              <a:t>7/1/2010</a:t>
            </a:r>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6EF39E60-8CB2-43F5-ADA4-41ED179D901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mtClean="0"/>
            </a:lvl1pPr>
          </a:lstStyle>
          <a:p>
            <a:pPr>
              <a:defRPr/>
            </a:pPr>
            <a:r>
              <a:rPr lang="en-US"/>
              <a:t>7/1/2010</a:t>
            </a:r>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5CA54038-4C72-432B-A546-1D428259967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a:t>Click to edit Master title style</a:t>
            </a: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r>
              <a:rPr lang="en-US"/>
              <a:t>7/1/2010</a:t>
            </a:r>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BDA9F80E-F163-43A7-A5A2-6D4466C60A3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5" name="Rectangle 7"/>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8"/>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9"/>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ctangle 10"/>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a:t>Click to edit Master title style</a:t>
            </a: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a:t>Click icon to add picture</a:t>
            </a:r>
            <a:endParaRPr lang="en-US" noProof="0" dirty="0"/>
          </a:p>
        </p:txBody>
      </p:sp>
      <p:sp>
        <p:nvSpPr>
          <p:cNvPr id="9" name="Date Placeholder 11"/>
          <p:cNvSpPr>
            <a:spLocks noGrp="1"/>
          </p:cNvSpPr>
          <p:nvPr>
            <p:ph type="dt" sz="half" idx="10"/>
          </p:nvPr>
        </p:nvSpPr>
        <p:spPr>
          <a:xfrm>
            <a:off x="6248400" y="6248400"/>
            <a:ext cx="2667000" cy="365125"/>
          </a:xfrm>
        </p:spPr>
        <p:txBody>
          <a:bodyPr/>
          <a:lstStyle>
            <a:lvl1pPr>
              <a:defRPr smtClean="0"/>
            </a:lvl1pPr>
          </a:lstStyle>
          <a:p>
            <a:pPr>
              <a:defRPr/>
            </a:pPr>
            <a:r>
              <a:rPr lang="en-US"/>
              <a:t>7/1/2010</a:t>
            </a:r>
          </a:p>
        </p:txBody>
      </p:sp>
      <p:sp>
        <p:nvSpPr>
          <p:cNvPr id="10" name="Slide Number Placeholder 12"/>
          <p:cNvSpPr>
            <a:spLocks noGrp="1"/>
          </p:cNvSpPr>
          <p:nvPr>
            <p:ph type="sldNum" sz="quarter" idx="11"/>
          </p:nvPr>
        </p:nvSpPr>
        <p:spPr>
          <a:xfrm>
            <a:off x="0" y="4667250"/>
            <a:ext cx="1447800" cy="663575"/>
          </a:xfrm>
        </p:spPr>
        <p:txBody>
          <a:bodyPr rtlCol="0"/>
          <a:lstStyle>
            <a:lvl1pPr>
              <a:defRPr sz="2800"/>
            </a:lvl1pPr>
          </a:lstStyle>
          <a:p>
            <a:pPr>
              <a:defRPr/>
            </a:pPr>
            <a:fld id="{7CDFF81A-B846-4A4F-8A2B-CE80CDC696E5}" type="slidenum">
              <a:rPr lang="en-US"/>
              <a:pPr>
                <a:defRPr/>
              </a:pPr>
              <a:t>‹#›</a:t>
            </a:fld>
            <a:endParaRPr lang="en-US"/>
          </a:p>
        </p:txBody>
      </p:sp>
      <p:sp>
        <p:nvSpPr>
          <p:cNvPr id="11" name="Footer Placeholder 13"/>
          <p:cNvSpPr>
            <a:spLocks noGrp="1"/>
          </p:cNvSpPr>
          <p:nvPr>
            <p:ph type="ftr" sz="quarter" idx="12"/>
          </p:nvPr>
        </p:nvSpPr>
        <p:spPr>
          <a:xfrm>
            <a:off x="1600200" y="6248400"/>
            <a:ext cx="4572000" cy="365125"/>
          </a:xfrm>
        </p:spPr>
        <p:txBody>
          <a:bodyPr/>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12"/>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wrap="square" lIns="91440" tIns="45720" rIns="91440" bIns="45720" numCol="1" anchor="ctr" anchorCtr="0" compatLnSpc="1">
            <a:prstTxWarp prst="textNoShape">
              <a:avLst/>
            </a:prstTxWarp>
          </a:bodyPr>
          <a:lstStyle>
            <a:lvl1pPr>
              <a:defRPr sz="1400" smtClean="0">
                <a:solidFill>
                  <a:schemeClr val="tx2"/>
                </a:solidFill>
                <a:latin typeface="Arial" charset="0"/>
              </a:defRPr>
            </a:lvl1pPr>
          </a:lstStyle>
          <a:p>
            <a:pPr>
              <a:defRPr/>
            </a:pPr>
            <a:r>
              <a:rPr lang="en-US"/>
              <a:t>7/1/2010</a:t>
            </a:r>
          </a:p>
        </p:txBody>
      </p:sp>
      <p:sp>
        <p:nvSpPr>
          <p:cNvPr id="3" name="Footer Placeholder 2"/>
          <p:cNvSpPr>
            <a:spLocks noGrp="1"/>
          </p:cNvSpPr>
          <p:nvPr>
            <p:ph type="ftr" sz="quarter" idx="3"/>
          </p:nvPr>
        </p:nvSpPr>
        <p:spPr>
          <a:xfrm>
            <a:off x="609600" y="6248400"/>
            <a:ext cx="5421313" cy="365125"/>
          </a:xfrm>
          <a:prstGeom prst="rect">
            <a:avLst/>
          </a:prstGeom>
        </p:spPr>
        <p:txBody>
          <a:bodyPr vert="horz" wrap="square" lIns="91440" tIns="45720" rIns="91440" bIns="45720" numCol="1" anchor="ctr" anchorCtr="0" compatLnSpc="1">
            <a:prstTxWarp prst="textNoShape">
              <a:avLst/>
            </a:prstTxWarp>
          </a:bodyPr>
          <a:lstStyle>
            <a:lvl1pPr algn="r">
              <a:defRPr sz="1400">
                <a:solidFill>
                  <a:schemeClr val="tx2"/>
                </a:solidFill>
                <a:latin typeface="Arial" charset="0"/>
              </a:defRPr>
            </a:lvl1pPr>
          </a:lstStyle>
          <a:p>
            <a:pPr>
              <a:defRPr/>
            </a:pPr>
            <a:endParaRPr lang="en-US"/>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latinLnBrk="0" hangingPunct="1">
              <a:defRPr kumimoji="0" sz="1400" b="1">
                <a:solidFill>
                  <a:srgbClr val="FFFFFF"/>
                </a:solidFill>
                <a:latin typeface="Arial" charset="0"/>
              </a:defRPr>
            </a:lvl1pPr>
          </a:lstStyle>
          <a:p>
            <a:pPr>
              <a:defRPr/>
            </a:pPr>
            <a:fld id="{E7049839-85BA-44FD-A5E9-C4B2BDFDB9C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95" r:id="rId1"/>
    <p:sldLayoutId id="2147483694" r:id="rId2"/>
    <p:sldLayoutId id="2147483696" r:id="rId3"/>
    <p:sldLayoutId id="2147483697" r:id="rId4"/>
    <p:sldLayoutId id="2147483698" r:id="rId5"/>
    <p:sldLayoutId id="2147483693" r:id="rId6"/>
    <p:sldLayoutId id="2147483699" r:id="rId7"/>
    <p:sldLayoutId id="2147483692" r:id="rId8"/>
    <p:sldLayoutId id="2147483700" r:id="rId9"/>
    <p:sldLayoutId id="2147483691" r:id="rId10"/>
    <p:sldLayoutId id="2147483701" r:id="rId11"/>
    <p:sldLayoutId id="2147483690" r:id="rId12"/>
  </p:sldLayoutIdLst>
  <p:hf hdr="0" ftr="0"/>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w Cen MT" pitchFamily="34" charset="0"/>
        </a:defRPr>
      </a:lvl2pPr>
      <a:lvl3pPr algn="l" rtl="0" eaLnBrk="0" fontAlgn="base" hangingPunct="0">
        <a:spcBef>
          <a:spcPct val="0"/>
        </a:spcBef>
        <a:spcAft>
          <a:spcPct val="0"/>
        </a:spcAft>
        <a:defRPr sz="4400">
          <a:solidFill>
            <a:schemeClr val="tx2"/>
          </a:solidFill>
          <a:latin typeface="Tw Cen MT" pitchFamily="34" charset="0"/>
        </a:defRPr>
      </a:lvl3pPr>
      <a:lvl4pPr algn="l" rtl="0" eaLnBrk="0" fontAlgn="base" hangingPunct="0">
        <a:spcBef>
          <a:spcPct val="0"/>
        </a:spcBef>
        <a:spcAft>
          <a:spcPct val="0"/>
        </a:spcAft>
        <a:defRPr sz="4400">
          <a:solidFill>
            <a:schemeClr val="tx2"/>
          </a:solidFill>
          <a:latin typeface="Tw Cen MT" pitchFamily="34" charset="0"/>
        </a:defRPr>
      </a:lvl4pPr>
      <a:lvl5pPr algn="l" rtl="0" eaLnBrk="0" fontAlgn="base" hangingPunct="0">
        <a:spcBef>
          <a:spcPct val="0"/>
        </a:spcBef>
        <a:spcAft>
          <a:spcPct val="0"/>
        </a:spcAft>
        <a:defRPr sz="4400">
          <a:solidFill>
            <a:schemeClr val="tx2"/>
          </a:solidFill>
          <a:latin typeface="Tw Cen MT" pitchFamily="34"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p:titleStyle>
    <p:body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FEB80A"/>
        </a:buClr>
        <a:buSzPct val="75000"/>
        <a:buFont typeface="Wingdings"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00ADDC"/>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pPr>
              <a:defRPr/>
            </a:pPr>
            <a:r>
              <a:rPr lang="en-US" sz="4000" b="1" dirty="0" err="1"/>
              <a:t>Chdp</a:t>
            </a:r>
            <a:r>
              <a:rPr lang="en-US" sz="4000" b="1" dirty="0"/>
              <a:t> Director/Deputy Director Training</a:t>
            </a:r>
            <a:br>
              <a:rPr lang="en-US" sz="4000" b="1" dirty="0"/>
            </a:br>
            <a:r>
              <a:rPr lang="en-US" sz="4000" b="1" dirty="0"/>
              <a:t>Section </a:t>
            </a:r>
            <a:r>
              <a:rPr lang="en-US" sz="4000" b="1" dirty="0" err="1"/>
              <a:t>VIIi</a:t>
            </a:r>
            <a:endParaRPr lang="en-US" sz="4000" b="1" dirty="0"/>
          </a:p>
        </p:txBody>
      </p:sp>
      <p:sp>
        <p:nvSpPr>
          <p:cNvPr id="7" name="Subtitle 6"/>
          <p:cNvSpPr>
            <a:spLocks noGrp="1"/>
          </p:cNvSpPr>
          <p:nvPr>
            <p:ph type="subTitle" idx="1"/>
          </p:nvPr>
        </p:nvSpPr>
        <p:spPr>
          <a:xfrm>
            <a:off x="2362200" y="6049963"/>
            <a:ext cx="6705600" cy="685800"/>
          </a:xfrm>
        </p:spPr>
        <p:txBody>
          <a:bodyPr>
            <a:noAutofit/>
          </a:bodyPr>
          <a:lstStyle/>
          <a:p>
            <a:pPr>
              <a:defRPr/>
            </a:pPr>
            <a:r>
              <a:rPr lang="en-US" sz="2400" b="1" dirty="0"/>
              <a:t>Federal Financial Participation and  Time Studies</a:t>
            </a:r>
          </a:p>
        </p:txBody>
      </p:sp>
      <p:sp>
        <p:nvSpPr>
          <p:cNvPr id="15363" name="Date Placeholder 3"/>
          <p:cNvSpPr>
            <a:spLocks noGrp="1"/>
          </p:cNvSpPr>
          <p:nvPr>
            <p:ph type="dt" sz="quarter" idx="10"/>
          </p:nvPr>
        </p:nvSpPr>
        <p:spPr bwMode="auto">
          <a:noFill/>
          <a:ln>
            <a:miter lim="800000"/>
            <a:headEnd/>
            <a:tailEnd/>
          </a:ln>
        </p:spPr>
        <p:txBody>
          <a:bodyPr/>
          <a:lstStyle/>
          <a:p>
            <a:r>
              <a:rPr lang="en-US"/>
              <a:t>7/1/2010</a:t>
            </a:r>
          </a:p>
        </p:txBody>
      </p:sp>
      <p:sp>
        <p:nvSpPr>
          <p:cNvPr id="5" name="Slide Number Placeholder 4"/>
          <p:cNvSpPr>
            <a:spLocks noGrp="1"/>
          </p:cNvSpPr>
          <p:nvPr>
            <p:ph type="sldNum" sz="quarter" idx="12"/>
          </p:nvPr>
        </p:nvSpPr>
        <p:spPr/>
        <p:txBody>
          <a:bodyPr/>
          <a:lstStyle/>
          <a:p>
            <a:pPr>
              <a:defRPr/>
            </a:pPr>
            <a:fld id="{4F5F2D8E-7F70-4F11-85AF-B35555558726}" type="slidenum">
              <a:rPr lang="en-US" smtClean="0"/>
              <a:pPr>
                <a:defRPr/>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09600" y="228600"/>
            <a:ext cx="8305800" cy="990600"/>
          </a:xfrm>
        </p:spPr>
        <p:txBody>
          <a:bodyPr/>
          <a:lstStyle/>
          <a:p>
            <a:pPr eaLnBrk="1" hangingPunct="1"/>
            <a:r>
              <a:rPr lang="en-US" sz="4000" b="1" dirty="0"/>
              <a:t>Skilled Professional Medical Personnel</a:t>
            </a:r>
          </a:p>
        </p:txBody>
      </p:sp>
      <p:sp>
        <p:nvSpPr>
          <p:cNvPr id="5" name="Slide Number Placeholder 4"/>
          <p:cNvSpPr>
            <a:spLocks noGrp="1"/>
          </p:cNvSpPr>
          <p:nvPr>
            <p:ph type="sldNum" sz="quarter" idx="12"/>
          </p:nvPr>
        </p:nvSpPr>
        <p:spPr/>
        <p:txBody>
          <a:bodyPr>
            <a:normAutofit fontScale="85000" lnSpcReduction="20000"/>
          </a:bodyPr>
          <a:lstStyle/>
          <a:p>
            <a:pPr>
              <a:defRPr/>
            </a:pPr>
            <a:fld id="{D56B9546-4C1F-46E1-8C9C-C1A76F714745}" type="slidenum">
              <a:rPr lang="en-US" smtClean="0"/>
              <a:pPr>
                <a:defRPr/>
              </a:pPr>
              <a:t>10</a:t>
            </a:fld>
            <a:endParaRPr lang="en-US"/>
          </a:p>
        </p:txBody>
      </p:sp>
      <p:sp>
        <p:nvSpPr>
          <p:cNvPr id="22531" name="Rectangle 3"/>
          <p:cNvSpPr>
            <a:spLocks noGrp="1" noChangeArrowheads="1"/>
          </p:cNvSpPr>
          <p:nvPr>
            <p:ph sz="quarter" idx="1"/>
          </p:nvPr>
        </p:nvSpPr>
        <p:spPr>
          <a:xfrm>
            <a:off x="612775" y="1600200"/>
            <a:ext cx="8153400" cy="4495800"/>
          </a:xfrm>
        </p:spPr>
        <p:txBody>
          <a:bodyPr/>
          <a:lstStyle/>
          <a:p>
            <a:pPr eaLnBrk="1" hangingPunct="1">
              <a:lnSpc>
                <a:spcPct val="90000"/>
              </a:lnSpc>
            </a:pPr>
            <a:r>
              <a:rPr lang="en-US"/>
              <a:t>Possess professional education and training qualifications </a:t>
            </a:r>
            <a:r>
              <a:rPr lang="en-US" sz="1800"/>
              <a:t>(See PFG Section 8, II B)</a:t>
            </a:r>
            <a:endParaRPr lang="en-US"/>
          </a:p>
          <a:p>
            <a:pPr eaLnBrk="1" hangingPunct="1">
              <a:lnSpc>
                <a:spcPct val="90000"/>
              </a:lnSpc>
            </a:pPr>
            <a:r>
              <a:rPr lang="en-US"/>
              <a:t>Perform duties that require professional medical knowledge and skills</a:t>
            </a:r>
          </a:p>
          <a:p>
            <a:pPr eaLnBrk="1" hangingPunct="1">
              <a:lnSpc>
                <a:spcPct val="90000"/>
              </a:lnSpc>
            </a:pPr>
            <a:r>
              <a:rPr lang="en-US"/>
              <a:t>Evidenced by: </a:t>
            </a:r>
          </a:p>
          <a:p>
            <a:pPr lvl="1" eaLnBrk="1" hangingPunct="1">
              <a:lnSpc>
                <a:spcPct val="90000"/>
              </a:lnSpc>
            </a:pPr>
            <a:r>
              <a:rPr lang="en-US"/>
              <a:t>Position Description or Duty Statement</a:t>
            </a:r>
          </a:p>
          <a:p>
            <a:pPr lvl="1" eaLnBrk="1" hangingPunct="1">
              <a:lnSpc>
                <a:spcPct val="90000"/>
              </a:lnSpc>
            </a:pPr>
            <a:r>
              <a:rPr lang="en-US"/>
              <a:t>Job Announcement</a:t>
            </a:r>
          </a:p>
          <a:p>
            <a:pPr lvl="1" eaLnBrk="1" hangingPunct="1">
              <a:lnSpc>
                <a:spcPct val="90000"/>
              </a:lnSpc>
            </a:pPr>
            <a:r>
              <a:rPr lang="en-US"/>
              <a:t>Job Classification</a:t>
            </a:r>
          </a:p>
          <a:p>
            <a:pPr lvl="1" eaLnBrk="1" hangingPunct="1">
              <a:lnSpc>
                <a:spcPct val="90000"/>
              </a:lnSpc>
            </a:pPr>
            <a:endParaRPr lang="en-US"/>
          </a:p>
          <a:p>
            <a:pPr eaLnBrk="1" hangingPunct="1">
              <a:lnSpc>
                <a:spcPct val="90000"/>
              </a:lnSpc>
            </a:pPr>
            <a:endParaRPr lang="en-US"/>
          </a:p>
        </p:txBody>
      </p:sp>
      <p:sp>
        <p:nvSpPr>
          <p:cNvPr id="22529" name="Date Placeholder 13"/>
          <p:cNvSpPr>
            <a:spLocks noGrp="1"/>
          </p:cNvSpPr>
          <p:nvPr>
            <p:ph type="dt" sz="quarter" idx="10"/>
          </p:nvPr>
        </p:nvSpPr>
        <p:spPr bwMode="auto">
          <a:noFill/>
          <a:ln>
            <a:miter lim="800000"/>
            <a:headEnd/>
            <a:tailEnd/>
          </a:ln>
        </p:spPr>
        <p:txBody>
          <a:bodyPr/>
          <a:lstStyle/>
          <a:p>
            <a:r>
              <a:rPr lang="en-US"/>
              <a:t>7/1/2010</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09600" y="228600"/>
            <a:ext cx="8305800" cy="990600"/>
          </a:xfrm>
        </p:spPr>
        <p:txBody>
          <a:bodyPr/>
          <a:lstStyle/>
          <a:p>
            <a:pPr eaLnBrk="1" hangingPunct="1"/>
            <a:r>
              <a:rPr lang="en-US" sz="4000" b="1" dirty="0"/>
              <a:t>Skilled Professional Medical Personnel</a:t>
            </a:r>
            <a:r>
              <a:rPr lang="en-US" sz="800" b="1" dirty="0"/>
              <a:t>2</a:t>
            </a:r>
            <a:endParaRPr lang="en-US" sz="4000" b="1" dirty="0"/>
          </a:p>
        </p:txBody>
      </p:sp>
      <p:sp>
        <p:nvSpPr>
          <p:cNvPr id="5" name="Slide Number Placeholder 4"/>
          <p:cNvSpPr>
            <a:spLocks noGrp="1"/>
          </p:cNvSpPr>
          <p:nvPr>
            <p:ph type="sldNum" sz="quarter" idx="12"/>
          </p:nvPr>
        </p:nvSpPr>
        <p:spPr/>
        <p:txBody>
          <a:bodyPr>
            <a:normAutofit fontScale="85000" lnSpcReduction="20000"/>
          </a:bodyPr>
          <a:lstStyle/>
          <a:p>
            <a:pPr>
              <a:defRPr/>
            </a:pPr>
            <a:fld id="{CAACF7C2-9A86-4255-8FE8-50FA3B91AF3F}" type="slidenum">
              <a:rPr lang="en-US" smtClean="0"/>
              <a:pPr>
                <a:defRPr/>
              </a:pPr>
              <a:t>11</a:t>
            </a:fld>
            <a:endParaRPr lang="en-US"/>
          </a:p>
        </p:txBody>
      </p:sp>
      <p:sp>
        <p:nvSpPr>
          <p:cNvPr id="23555" name="Rectangle 3"/>
          <p:cNvSpPr>
            <a:spLocks noGrp="1" noChangeArrowheads="1"/>
          </p:cNvSpPr>
          <p:nvPr>
            <p:ph sz="quarter" idx="1"/>
          </p:nvPr>
        </p:nvSpPr>
        <p:spPr>
          <a:xfrm>
            <a:off x="457200" y="1752600"/>
            <a:ext cx="8458200" cy="4267200"/>
          </a:xfrm>
        </p:spPr>
        <p:txBody>
          <a:bodyPr/>
          <a:lstStyle/>
          <a:p>
            <a:pPr eaLnBrk="1" hangingPunct="1">
              <a:lnSpc>
                <a:spcPct val="90000"/>
              </a:lnSpc>
            </a:pPr>
            <a:r>
              <a:rPr lang="en-US" sz="3200"/>
              <a:t>Job specifications must stipulate that the job requires staff from one of the SPMP classifications </a:t>
            </a:r>
          </a:p>
          <a:p>
            <a:pPr eaLnBrk="1" hangingPunct="1">
              <a:lnSpc>
                <a:spcPct val="90000"/>
              </a:lnSpc>
              <a:buFont typeface="Wingdings" pitchFamily="2" charset="2"/>
              <a:buChar char="¨"/>
            </a:pPr>
            <a:r>
              <a:rPr lang="en-US" sz="3200"/>
              <a:t>Program Duty Statement for SPMP must:</a:t>
            </a:r>
          </a:p>
          <a:p>
            <a:pPr lvl="1" eaLnBrk="1" hangingPunct="1">
              <a:lnSpc>
                <a:spcPct val="90000"/>
              </a:lnSpc>
            </a:pPr>
            <a:r>
              <a:rPr lang="en-US" sz="3200"/>
              <a:t>Reflect SPMP and Non-SPMP activities</a:t>
            </a:r>
          </a:p>
          <a:p>
            <a:pPr lvl="1" eaLnBrk="1" hangingPunct="1">
              <a:lnSpc>
                <a:spcPct val="90000"/>
              </a:lnSpc>
            </a:pPr>
            <a:r>
              <a:rPr lang="en-US" sz="3200"/>
              <a:t>Specify that the incumbent be from one of the following classifications listed on next slide</a:t>
            </a:r>
          </a:p>
          <a:p>
            <a:pPr lvl="2" eaLnBrk="1" hangingPunct="1">
              <a:lnSpc>
                <a:spcPct val="90000"/>
              </a:lnSpc>
              <a:buFont typeface="Wingdings" pitchFamily="2" charset="2"/>
              <a:buNone/>
            </a:pPr>
            <a:endParaRPr lang="en-US" sz="3200"/>
          </a:p>
        </p:txBody>
      </p:sp>
      <p:sp>
        <p:nvSpPr>
          <p:cNvPr id="23553" name="Date Placeholder 13"/>
          <p:cNvSpPr>
            <a:spLocks noGrp="1"/>
          </p:cNvSpPr>
          <p:nvPr>
            <p:ph type="dt" sz="quarter" idx="10"/>
          </p:nvPr>
        </p:nvSpPr>
        <p:spPr bwMode="auto">
          <a:noFill/>
          <a:ln>
            <a:miter lim="800000"/>
            <a:headEnd/>
            <a:tailEnd/>
          </a:ln>
        </p:spPr>
        <p:txBody>
          <a:bodyPr/>
          <a:lstStyle/>
          <a:p>
            <a:r>
              <a:rPr lang="en-US"/>
              <a:t>7/1/2010</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4"/>
          <p:cNvSpPr>
            <a:spLocks noGrp="1"/>
          </p:cNvSpPr>
          <p:nvPr>
            <p:ph type="title" idx="4294967295"/>
          </p:nvPr>
        </p:nvSpPr>
        <p:spPr/>
        <p:txBody>
          <a:bodyPr/>
          <a:lstStyle/>
          <a:p>
            <a:pPr eaLnBrk="1" hangingPunct="1"/>
            <a:r>
              <a:rPr lang="en-US" sz="4000" b="1" dirty="0"/>
              <a:t>SPMP Classifications</a:t>
            </a:r>
          </a:p>
        </p:txBody>
      </p:sp>
      <p:sp>
        <p:nvSpPr>
          <p:cNvPr id="6" name="Slide Number Placeholder 5"/>
          <p:cNvSpPr>
            <a:spLocks noGrp="1"/>
          </p:cNvSpPr>
          <p:nvPr>
            <p:ph type="sldNum" sz="quarter" idx="11"/>
          </p:nvPr>
        </p:nvSpPr>
        <p:spPr/>
        <p:txBody>
          <a:bodyPr>
            <a:normAutofit fontScale="85000" lnSpcReduction="20000"/>
          </a:bodyPr>
          <a:lstStyle/>
          <a:p>
            <a:pPr>
              <a:defRPr/>
            </a:pPr>
            <a:fld id="{2550EF8D-4054-4323-AF9B-2F6AEB8C89F6}" type="slidenum">
              <a:rPr lang="en-US" smtClean="0"/>
              <a:pPr>
                <a:defRPr/>
              </a:pPr>
              <a:t>12</a:t>
            </a:fld>
            <a:endParaRPr lang="en-US"/>
          </a:p>
        </p:txBody>
      </p:sp>
      <p:sp>
        <p:nvSpPr>
          <p:cNvPr id="24579" name="Rectangle 5"/>
          <p:cNvSpPr>
            <a:spLocks noGrp="1"/>
          </p:cNvSpPr>
          <p:nvPr>
            <p:ph type="body" sz="half" idx="4294967295"/>
          </p:nvPr>
        </p:nvSpPr>
        <p:spPr>
          <a:xfrm>
            <a:off x="612775" y="1600200"/>
            <a:ext cx="4000500" cy="4525963"/>
          </a:xfrm>
        </p:spPr>
        <p:txBody>
          <a:bodyPr/>
          <a:lstStyle/>
          <a:p>
            <a:pPr eaLnBrk="1" hangingPunct="1"/>
            <a:r>
              <a:rPr lang="en-US" sz="2400"/>
              <a:t>Physician</a:t>
            </a:r>
          </a:p>
          <a:p>
            <a:pPr eaLnBrk="1" hangingPunct="1"/>
            <a:r>
              <a:rPr lang="en-US" sz="2400"/>
              <a:t>Registered Nurse</a:t>
            </a:r>
          </a:p>
          <a:p>
            <a:pPr eaLnBrk="1" hangingPunct="1"/>
            <a:r>
              <a:rPr lang="en-US" sz="2400"/>
              <a:t>Dentist</a:t>
            </a:r>
          </a:p>
          <a:p>
            <a:pPr eaLnBrk="1" hangingPunct="1"/>
            <a:r>
              <a:rPr lang="en-US" sz="2400"/>
              <a:t>Licensed Clinical Psychologist (PhD)</a:t>
            </a:r>
          </a:p>
          <a:p>
            <a:pPr eaLnBrk="1" hangingPunct="1"/>
            <a:r>
              <a:rPr lang="en-US" sz="2400"/>
              <a:t>Licensed Audiologist</a:t>
            </a:r>
          </a:p>
          <a:p>
            <a:pPr eaLnBrk="1" hangingPunct="1"/>
            <a:r>
              <a:rPr lang="en-US" sz="2400"/>
              <a:t>Licensed Physical Therapist</a:t>
            </a:r>
          </a:p>
          <a:p>
            <a:pPr eaLnBrk="1" hangingPunct="1"/>
            <a:r>
              <a:rPr lang="en-US" sz="2400"/>
              <a:t>Registered Occupational Therapist</a:t>
            </a:r>
          </a:p>
          <a:p>
            <a:pPr eaLnBrk="1" hangingPunct="1"/>
            <a:r>
              <a:rPr lang="en-US" sz="2400"/>
              <a:t>Licensed Speech Pathologist</a:t>
            </a:r>
          </a:p>
        </p:txBody>
      </p:sp>
      <p:sp>
        <p:nvSpPr>
          <p:cNvPr id="24580" name="Rectangle 6"/>
          <p:cNvSpPr>
            <a:spLocks noGrp="1"/>
          </p:cNvSpPr>
          <p:nvPr>
            <p:ph type="body" sz="half" idx="4294967295"/>
          </p:nvPr>
        </p:nvSpPr>
        <p:spPr>
          <a:xfrm>
            <a:off x="4765675" y="1600200"/>
            <a:ext cx="4000500" cy="4525963"/>
          </a:xfrm>
        </p:spPr>
        <p:txBody>
          <a:bodyPr/>
          <a:lstStyle/>
          <a:p>
            <a:pPr eaLnBrk="1" hangingPunct="1"/>
            <a:r>
              <a:rPr lang="en-US" sz="2400"/>
              <a:t>Licensed Clinical Social Worker</a:t>
            </a:r>
          </a:p>
          <a:p>
            <a:pPr eaLnBrk="1" hangingPunct="1"/>
            <a:r>
              <a:rPr lang="en-US" sz="2400"/>
              <a:t>Nutritionist (BS or BA) registered as RD</a:t>
            </a:r>
          </a:p>
          <a:p>
            <a:pPr eaLnBrk="1" hangingPunct="1"/>
            <a:r>
              <a:rPr lang="en-US" sz="2400"/>
              <a:t>Dental Hygienist</a:t>
            </a:r>
          </a:p>
          <a:p>
            <a:pPr eaLnBrk="1" hangingPunct="1"/>
            <a:r>
              <a:rPr lang="en-US" sz="2400"/>
              <a:t>Medical Social Worker (MSW) </a:t>
            </a:r>
          </a:p>
          <a:p>
            <a:pPr eaLnBrk="1" hangingPunct="1"/>
            <a:r>
              <a:rPr lang="en-US" sz="2400"/>
              <a:t>Health Educator (MS)</a:t>
            </a:r>
          </a:p>
          <a:p>
            <a:pPr eaLnBrk="1" hangingPunct="1"/>
            <a:r>
              <a:rPr lang="en-US" sz="2400"/>
              <a:t>Licensed Vocational Nurse from 2-year program</a:t>
            </a:r>
          </a:p>
        </p:txBody>
      </p:sp>
      <p:sp>
        <p:nvSpPr>
          <p:cNvPr id="24577" name="Date Placeholder 7"/>
          <p:cNvSpPr>
            <a:spLocks noGrp="1"/>
          </p:cNvSpPr>
          <p:nvPr>
            <p:ph type="dt" sz="quarter" idx="10"/>
          </p:nvPr>
        </p:nvSpPr>
        <p:spPr bwMode="auto">
          <a:noFill/>
          <a:ln>
            <a:miter lim="800000"/>
            <a:headEnd/>
            <a:tailEnd/>
          </a:ln>
        </p:spPr>
        <p:txBody>
          <a:bodyPr/>
          <a:lstStyle/>
          <a:p>
            <a:r>
              <a:rPr lang="en-US"/>
              <a:t>7/1/2010</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a:xfrm>
            <a:off x="612775" y="228600"/>
            <a:ext cx="8153400" cy="990600"/>
          </a:xfrm>
        </p:spPr>
        <p:txBody>
          <a:bodyPr/>
          <a:lstStyle/>
          <a:p>
            <a:pPr eaLnBrk="1" hangingPunct="1"/>
            <a:r>
              <a:rPr lang="en-US" sz="4000" b="1" dirty="0"/>
              <a:t>SPMP Direct Support Staff</a:t>
            </a:r>
          </a:p>
        </p:txBody>
      </p:sp>
      <p:sp>
        <p:nvSpPr>
          <p:cNvPr id="5" name="Slide Number Placeholder 4"/>
          <p:cNvSpPr>
            <a:spLocks noGrp="1"/>
          </p:cNvSpPr>
          <p:nvPr>
            <p:ph type="sldNum" sz="quarter" idx="12"/>
          </p:nvPr>
        </p:nvSpPr>
        <p:spPr/>
        <p:txBody>
          <a:bodyPr>
            <a:normAutofit fontScale="85000" lnSpcReduction="20000"/>
          </a:bodyPr>
          <a:lstStyle/>
          <a:p>
            <a:pPr>
              <a:defRPr/>
            </a:pPr>
            <a:fld id="{670DC42B-D8BB-4309-9067-FADAD8C02F3A}" type="slidenum">
              <a:rPr lang="en-US" smtClean="0"/>
              <a:pPr>
                <a:defRPr/>
              </a:pPr>
              <a:t>13</a:t>
            </a:fld>
            <a:endParaRPr lang="en-US"/>
          </a:p>
        </p:txBody>
      </p:sp>
      <p:sp>
        <p:nvSpPr>
          <p:cNvPr id="25603" name="Rectangle 3"/>
          <p:cNvSpPr>
            <a:spLocks noGrp="1" noChangeArrowheads="1"/>
          </p:cNvSpPr>
          <p:nvPr>
            <p:ph sz="quarter" idx="4294967295"/>
          </p:nvPr>
        </p:nvSpPr>
        <p:spPr>
          <a:xfrm>
            <a:off x="685800" y="1676400"/>
            <a:ext cx="7772400" cy="4572000"/>
          </a:xfrm>
        </p:spPr>
        <p:txBody>
          <a:bodyPr/>
          <a:lstStyle/>
          <a:p>
            <a:pPr eaLnBrk="1" hangingPunct="1">
              <a:lnSpc>
                <a:spcPct val="90000"/>
              </a:lnSpc>
              <a:buNone/>
            </a:pPr>
            <a:r>
              <a:rPr lang="en-US" sz="3200" dirty="0"/>
              <a:t>   Clerical staff time may be recorded as enhanced when performing clerical duties that directly support SPMP under these conditions:</a:t>
            </a:r>
          </a:p>
          <a:p>
            <a:pPr lvl="1" eaLnBrk="1" hangingPunct="1">
              <a:lnSpc>
                <a:spcPct val="90000"/>
              </a:lnSpc>
              <a:buClr>
                <a:schemeClr val="accent2"/>
              </a:buClr>
              <a:buFont typeface="Wingdings" pitchFamily="2" charset="2"/>
              <a:buChar char="o"/>
            </a:pPr>
            <a:r>
              <a:rPr lang="en-US" sz="3200" dirty="0"/>
              <a:t>Must be directly supervised by a SPMP*</a:t>
            </a:r>
          </a:p>
          <a:p>
            <a:pPr lvl="1" eaLnBrk="1" hangingPunct="1">
              <a:lnSpc>
                <a:spcPct val="90000"/>
              </a:lnSpc>
              <a:buClr>
                <a:schemeClr val="accent2"/>
              </a:buClr>
              <a:buFont typeface="Wingdings" pitchFamily="2" charset="2"/>
              <a:buChar char="o"/>
            </a:pPr>
            <a:r>
              <a:rPr lang="en-US" sz="3200" dirty="0"/>
              <a:t>Perform clerical services directly necessary for carrying out the professional medical responsibilities and functions (enhanced activities) of the SPMP </a:t>
            </a:r>
          </a:p>
          <a:p>
            <a:pPr lvl="2" eaLnBrk="1" hangingPunct="1">
              <a:lnSpc>
                <a:spcPct val="90000"/>
              </a:lnSpc>
              <a:buFont typeface="Wingdings" pitchFamily="2" charset="2"/>
              <a:buNone/>
            </a:pPr>
            <a:r>
              <a:rPr lang="en-US" sz="2000" dirty="0"/>
              <a:t>*See PFG Section 8.II. 2 for classifications and direct support requirements </a:t>
            </a:r>
          </a:p>
        </p:txBody>
      </p:sp>
      <p:sp>
        <p:nvSpPr>
          <p:cNvPr id="25601" name="Date Placeholder 1"/>
          <p:cNvSpPr>
            <a:spLocks noGrp="1"/>
          </p:cNvSpPr>
          <p:nvPr>
            <p:ph type="dt" sz="quarter" idx="10"/>
          </p:nvPr>
        </p:nvSpPr>
        <p:spPr bwMode="auto">
          <a:noFill/>
          <a:ln>
            <a:miter lim="800000"/>
            <a:headEnd/>
            <a:tailEnd/>
          </a:ln>
        </p:spPr>
        <p:txBody>
          <a:bodyPr/>
          <a:lstStyle/>
          <a:p>
            <a:r>
              <a:rPr lang="en-US"/>
              <a:t>7/1/2010</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6" name="Rectangle 4"/>
          <p:cNvSpPr>
            <a:spLocks noGrp="1" noChangeArrowheads="1"/>
          </p:cNvSpPr>
          <p:nvPr>
            <p:ph type="title"/>
          </p:nvPr>
        </p:nvSpPr>
        <p:spPr>
          <a:xfrm>
            <a:off x="1371600" y="1600200"/>
            <a:ext cx="4953000" cy="990600"/>
          </a:xfrm>
        </p:spPr>
        <p:txBody>
          <a:bodyPr>
            <a:normAutofit/>
          </a:bodyPr>
          <a:lstStyle/>
          <a:p>
            <a:pPr eaLnBrk="1" hangingPunct="1"/>
            <a:r>
              <a:rPr lang="en-US" dirty="0"/>
              <a:t>Time Studies</a:t>
            </a:r>
          </a:p>
        </p:txBody>
      </p:sp>
      <p:sp>
        <p:nvSpPr>
          <p:cNvPr id="26627" name="Slide Number Placeholder 3"/>
          <p:cNvSpPr>
            <a:spLocks noGrp="1"/>
          </p:cNvSpPr>
          <p:nvPr>
            <p:ph type="sldNum" sz="quarter" idx="11"/>
          </p:nvPr>
        </p:nvSpPr>
        <p:spPr bwMode="auto">
          <a:noFill/>
          <a:ln>
            <a:miter lim="800000"/>
            <a:headEnd/>
            <a:tailEnd/>
          </a:ln>
        </p:spPr>
        <p:txBody>
          <a:bodyPr wrap="square" lIns="91440" tIns="45720" rIns="91440" bIns="45720" numCol="1" compatLnSpc="1">
            <a:prstTxWarp prst="textNoShape">
              <a:avLst/>
            </a:prstTxWarp>
          </a:bodyPr>
          <a:lstStyle/>
          <a:p>
            <a:fld id="{2D39641A-C356-429D-8589-965FD5B069F3}" type="slidenum">
              <a:rPr lang="en-US" smtClean="0"/>
              <a:pPr/>
              <a:t>14</a:t>
            </a:fld>
            <a:endParaRPr lang="en-US"/>
          </a:p>
        </p:txBody>
      </p:sp>
      <p:pic>
        <p:nvPicPr>
          <p:cNvPr id="4099" name="Picture 3" descr="Clip art image of a clock"/>
          <p:cNvPicPr>
            <a:picLocks noChangeAspect="1" noChangeArrowheads="1"/>
          </p:cNvPicPr>
          <p:nvPr/>
        </p:nvPicPr>
        <p:blipFill>
          <a:blip r:embed="rId2"/>
          <a:srcRect/>
          <a:stretch>
            <a:fillRect/>
          </a:stretch>
        </p:blipFill>
        <p:spPr bwMode="auto">
          <a:xfrm>
            <a:off x="3276600" y="3124200"/>
            <a:ext cx="2514600" cy="2514600"/>
          </a:xfrm>
          <a:prstGeom prst="rect">
            <a:avLst/>
          </a:prstGeom>
          <a:noFill/>
        </p:spPr>
      </p:pic>
      <p:sp>
        <p:nvSpPr>
          <p:cNvPr id="26626" name="Date Placeholder 27"/>
          <p:cNvSpPr>
            <a:spLocks noGrp="1"/>
          </p:cNvSpPr>
          <p:nvPr>
            <p:ph type="dt" sz="quarter" idx="10"/>
          </p:nvPr>
        </p:nvSpPr>
        <p:spPr bwMode="auto">
          <a:noFill/>
          <a:ln>
            <a:miter lim="800000"/>
            <a:headEnd/>
            <a:tailEnd/>
          </a:ln>
        </p:spPr>
        <p:txBody>
          <a:bodyPr/>
          <a:lstStyle/>
          <a:p>
            <a:r>
              <a:rPr lang="en-US"/>
              <a:t>7/1/2010</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12775" y="228600"/>
            <a:ext cx="8153400" cy="990600"/>
          </a:xfrm>
        </p:spPr>
        <p:txBody>
          <a:bodyPr/>
          <a:lstStyle/>
          <a:p>
            <a:pPr eaLnBrk="1" hangingPunct="1"/>
            <a:r>
              <a:rPr lang="en-US" sz="4000" b="1" dirty="0"/>
              <a:t>Personnel Required to Time Study</a:t>
            </a:r>
          </a:p>
        </p:txBody>
      </p:sp>
      <p:sp>
        <p:nvSpPr>
          <p:cNvPr id="5" name="Slide Number Placeholder 4"/>
          <p:cNvSpPr>
            <a:spLocks noGrp="1"/>
          </p:cNvSpPr>
          <p:nvPr>
            <p:ph type="sldNum" sz="quarter" idx="12"/>
          </p:nvPr>
        </p:nvSpPr>
        <p:spPr/>
        <p:txBody>
          <a:bodyPr>
            <a:normAutofit fontScale="85000" lnSpcReduction="20000"/>
          </a:bodyPr>
          <a:lstStyle/>
          <a:p>
            <a:pPr>
              <a:defRPr/>
            </a:pPr>
            <a:fld id="{60F53EBF-CA4E-4994-A155-E15FE08EE37E}" type="slidenum">
              <a:rPr lang="en-US" smtClean="0"/>
              <a:pPr>
                <a:defRPr/>
              </a:pPr>
              <a:t>15</a:t>
            </a:fld>
            <a:endParaRPr lang="en-US"/>
          </a:p>
        </p:txBody>
      </p:sp>
      <p:sp>
        <p:nvSpPr>
          <p:cNvPr id="27649" name="Date Placeholder 13"/>
          <p:cNvSpPr>
            <a:spLocks noGrp="1"/>
          </p:cNvSpPr>
          <p:nvPr>
            <p:ph type="dt" sz="quarter" idx="10"/>
          </p:nvPr>
        </p:nvSpPr>
        <p:spPr bwMode="auto">
          <a:noFill/>
          <a:ln>
            <a:miter lim="800000"/>
            <a:headEnd/>
            <a:tailEnd/>
          </a:ln>
        </p:spPr>
        <p:txBody>
          <a:bodyPr/>
          <a:lstStyle/>
          <a:p>
            <a:r>
              <a:rPr lang="en-US"/>
              <a:t>7/1/2010</a:t>
            </a:r>
          </a:p>
        </p:txBody>
      </p:sp>
      <p:sp>
        <p:nvSpPr>
          <p:cNvPr id="27651" name="Rectangle 3"/>
          <p:cNvSpPr>
            <a:spLocks noGrp="1" noChangeArrowheads="1"/>
          </p:cNvSpPr>
          <p:nvPr>
            <p:ph sz="quarter" idx="1"/>
          </p:nvPr>
        </p:nvSpPr>
        <p:spPr>
          <a:xfrm>
            <a:off x="612775" y="1600200"/>
            <a:ext cx="8153400" cy="4495800"/>
          </a:xfrm>
        </p:spPr>
        <p:txBody>
          <a:bodyPr/>
          <a:lstStyle/>
          <a:p>
            <a:pPr eaLnBrk="1" hangingPunct="1">
              <a:buNone/>
            </a:pPr>
            <a:r>
              <a:rPr lang="en-US" sz="3200" dirty="0"/>
              <a:t>Personnel who:</a:t>
            </a:r>
          </a:p>
          <a:p>
            <a:pPr lvl="1" eaLnBrk="1" hangingPunct="1">
              <a:buClr>
                <a:schemeClr val="accent2"/>
              </a:buClr>
              <a:buFont typeface="Wingdings" pitchFamily="2" charset="2"/>
              <a:buChar char="o"/>
            </a:pPr>
            <a:r>
              <a:rPr lang="en-US" sz="3200" dirty="0"/>
              <a:t>Perform any combination of SPMP, non-SPMP, and/or non-claimable functions</a:t>
            </a:r>
          </a:p>
          <a:p>
            <a:pPr lvl="1" eaLnBrk="1" hangingPunct="1">
              <a:buClr>
                <a:schemeClr val="accent2"/>
              </a:buClr>
              <a:buFont typeface="Wingdings" pitchFamily="2" charset="2"/>
              <a:buChar char="o"/>
            </a:pPr>
            <a:r>
              <a:rPr lang="en-US" sz="3200" dirty="0"/>
              <a:t>Work for more than one program</a:t>
            </a:r>
          </a:p>
          <a:p>
            <a:pPr lvl="1" eaLnBrk="1" hangingPunct="1">
              <a:buClr>
                <a:schemeClr val="accent2"/>
              </a:buClr>
              <a:buFont typeface="Wingdings" pitchFamily="2" charset="2"/>
              <a:buChar char="o"/>
            </a:pPr>
            <a:r>
              <a:rPr lang="en-US" sz="3200" dirty="0"/>
              <a:t>Are funded through more than one budget</a:t>
            </a:r>
          </a:p>
          <a:p>
            <a:pPr lvl="1" eaLnBrk="1" hangingPunct="1">
              <a:buFont typeface="Wingdings" pitchFamily="2" charset="2"/>
              <a:buNone/>
            </a:pPr>
            <a:endParaRPr lang="en-US" sz="1800" dirty="0"/>
          </a:p>
          <a:p>
            <a:pPr lvl="1" eaLnBrk="1" hangingPunct="1"/>
            <a:endParaRPr lang="en-US" dirty="0"/>
          </a:p>
          <a:p>
            <a:pPr lvl="1" eaLnBrk="1" hangingPunct="1">
              <a:buFont typeface="Wingdings" pitchFamily="2" charset="2"/>
              <a:buNone/>
            </a:pPr>
            <a:endParaRPr lang="en-US" sz="1800" dirty="0"/>
          </a:p>
          <a:p>
            <a:pPr lvl="1" eaLnBrk="1" hangingPunct="1"/>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533400" y="228600"/>
            <a:ext cx="8305800" cy="533400"/>
          </a:xfrm>
        </p:spPr>
        <p:txBody>
          <a:bodyPr/>
          <a:lstStyle/>
          <a:p>
            <a:pPr eaLnBrk="1" hangingPunct="1"/>
            <a:br>
              <a:rPr lang="en-US" sz="3600" dirty="0"/>
            </a:br>
            <a:r>
              <a:rPr lang="en-US" sz="4000" b="1" dirty="0"/>
              <a:t>Documents Required for Claiming FFP </a:t>
            </a:r>
          </a:p>
        </p:txBody>
      </p:sp>
      <p:sp>
        <p:nvSpPr>
          <p:cNvPr id="5" name="Slide Number Placeholder 4"/>
          <p:cNvSpPr>
            <a:spLocks noGrp="1"/>
          </p:cNvSpPr>
          <p:nvPr>
            <p:ph type="sldNum" sz="quarter" idx="12"/>
          </p:nvPr>
        </p:nvSpPr>
        <p:spPr/>
        <p:txBody>
          <a:bodyPr>
            <a:normAutofit fontScale="85000" lnSpcReduction="20000"/>
          </a:bodyPr>
          <a:lstStyle/>
          <a:p>
            <a:pPr>
              <a:defRPr/>
            </a:pPr>
            <a:fld id="{3995C768-69C1-49FF-8FD1-FB5D2762CA25}" type="slidenum">
              <a:rPr lang="en-US" smtClean="0"/>
              <a:pPr>
                <a:defRPr/>
              </a:pPr>
              <a:t>16</a:t>
            </a:fld>
            <a:endParaRPr lang="en-US"/>
          </a:p>
        </p:txBody>
      </p:sp>
      <p:sp>
        <p:nvSpPr>
          <p:cNvPr id="28675" name="Rectangle 3"/>
          <p:cNvSpPr>
            <a:spLocks noGrp="1" noChangeArrowheads="1"/>
          </p:cNvSpPr>
          <p:nvPr>
            <p:ph sz="quarter" idx="1"/>
          </p:nvPr>
        </p:nvSpPr>
        <p:spPr>
          <a:xfrm>
            <a:off x="685800" y="1828800"/>
            <a:ext cx="7772400" cy="4383088"/>
          </a:xfrm>
        </p:spPr>
        <p:txBody>
          <a:bodyPr/>
          <a:lstStyle/>
          <a:p>
            <a:pPr eaLnBrk="1" hangingPunct="1"/>
            <a:r>
              <a:rPr lang="en-US" sz="2800" dirty="0"/>
              <a:t>Documents that must be on file in local program:</a:t>
            </a:r>
          </a:p>
          <a:p>
            <a:pPr lvl="1" eaLnBrk="1" hangingPunct="1"/>
            <a:r>
              <a:rPr lang="en-US" sz="2500" dirty="0"/>
              <a:t>Organizational Chart</a:t>
            </a:r>
          </a:p>
          <a:p>
            <a:pPr lvl="1" eaLnBrk="1" hangingPunct="1"/>
            <a:r>
              <a:rPr lang="en-US" sz="2500" dirty="0"/>
              <a:t>Civil Service Job Classification/Specification</a:t>
            </a:r>
          </a:p>
          <a:p>
            <a:pPr lvl="1" eaLnBrk="1" hangingPunct="1"/>
            <a:r>
              <a:rPr lang="en-US" sz="2500" dirty="0"/>
              <a:t>Job Duty Statement for each position</a:t>
            </a:r>
          </a:p>
          <a:p>
            <a:pPr lvl="1" eaLnBrk="1" hangingPunct="1"/>
            <a:r>
              <a:rPr lang="en-US" sz="2500" dirty="0"/>
              <a:t>A completed SPMP Questionnaire </a:t>
            </a:r>
            <a:r>
              <a:rPr lang="en-US" sz="2300" dirty="0"/>
              <a:t>(See PFG Section 8 pages 13 &amp; 14)</a:t>
            </a:r>
            <a:r>
              <a:rPr lang="en-US" sz="2500" dirty="0"/>
              <a:t> for each SPMP performing enhanced activities</a:t>
            </a:r>
          </a:p>
          <a:p>
            <a:pPr lvl="1" eaLnBrk="1" hangingPunct="1"/>
            <a:r>
              <a:rPr lang="en-US" sz="2500" dirty="0"/>
              <a:t>Time Cards or other time certification that document hours worked and paid time away from work, signed by employee’s supervisor</a:t>
            </a:r>
          </a:p>
          <a:p>
            <a:pPr lvl="1" eaLnBrk="1" hangingPunct="1">
              <a:buFont typeface="Wingdings" pitchFamily="2" charset="2"/>
              <a:buNone/>
            </a:pPr>
            <a:endParaRPr lang="en-US" sz="2300" dirty="0"/>
          </a:p>
          <a:p>
            <a:pPr lvl="1" eaLnBrk="1" hangingPunct="1"/>
            <a:endParaRPr lang="en-US" sz="2300" dirty="0"/>
          </a:p>
        </p:txBody>
      </p:sp>
      <p:sp>
        <p:nvSpPr>
          <p:cNvPr id="28673" name="Date Placeholder 13"/>
          <p:cNvSpPr>
            <a:spLocks noGrp="1"/>
          </p:cNvSpPr>
          <p:nvPr>
            <p:ph type="dt" sz="quarter" idx="10"/>
          </p:nvPr>
        </p:nvSpPr>
        <p:spPr bwMode="auto">
          <a:noFill/>
          <a:ln>
            <a:miter lim="800000"/>
            <a:headEnd/>
            <a:tailEnd/>
          </a:ln>
        </p:spPr>
        <p:txBody>
          <a:bodyPr/>
          <a:lstStyle/>
          <a:p>
            <a:r>
              <a:rPr lang="en-US"/>
              <a:t>7/1/2010</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09600" y="228600"/>
            <a:ext cx="8156575" cy="838200"/>
          </a:xfrm>
        </p:spPr>
        <p:txBody>
          <a:bodyPr/>
          <a:lstStyle/>
          <a:p>
            <a:pPr eaLnBrk="1" hangingPunct="1"/>
            <a:r>
              <a:rPr lang="en-US" sz="4000" b="1" dirty="0"/>
              <a:t>Supporting Documents for Time Study</a:t>
            </a:r>
          </a:p>
        </p:txBody>
      </p:sp>
      <p:sp>
        <p:nvSpPr>
          <p:cNvPr id="5" name="Slide Number Placeholder 4"/>
          <p:cNvSpPr>
            <a:spLocks noGrp="1"/>
          </p:cNvSpPr>
          <p:nvPr>
            <p:ph type="sldNum" sz="quarter" idx="12"/>
          </p:nvPr>
        </p:nvSpPr>
        <p:spPr/>
        <p:txBody>
          <a:bodyPr>
            <a:normAutofit fontScale="85000" lnSpcReduction="20000"/>
          </a:bodyPr>
          <a:lstStyle/>
          <a:p>
            <a:pPr>
              <a:defRPr/>
            </a:pPr>
            <a:fld id="{F5632CA9-E270-4BD8-AD02-46CC1F62ABF2}" type="slidenum">
              <a:rPr lang="en-US" smtClean="0"/>
              <a:pPr>
                <a:defRPr/>
              </a:pPr>
              <a:t>17</a:t>
            </a:fld>
            <a:endParaRPr lang="en-US"/>
          </a:p>
        </p:txBody>
      </p:sp>
      <p:sp>
        <p:nvSpPr>
          <p:cNvPr id="30723" name="Rectangle 3"/>
          <p:cNvSpPr>
            <a:spLocks noGrp="1" noChangeArrowheads="1"/>
          </p:cNvSpPr>
          <p:nvPr>
            <p:ph sz="quarter" idx="1"/>
          </p:nvPr>
        </p:nvSpPr>
        <p:spPr>
          <a:xfrm>
            <a:off x="612775" y="1600200"/>
            <a:ext cx="8153400" cy="4495800"/>
          </a:xfrm>
        </p:spPr>
        <p:txBody>
          <a:bodyPr/>
          <a:lstStyle/>
          <a:p>
            <a:pPr eaLnBrk="1" hangingPunct="1"/>
            <a:r>
              <a:rPr lang="en-US" sz="3200"/>
              <a:t>Time Study supporting claiming materials include:</a:t>
            </a:r>
          </a:p>
          <a:p>
            <a:pPr lvl="1" eaLnBrk="1" hangingPunct="1"/>
            <a:r>
              <a:rPr lang="en-US" sz="3200"/>
              <a:t>Day Logs</a:t>
            </a:r>
          </a:p>
          <a:p>
            <a:pPr lvl="1" eaLnBrk="1" hangingPunct="1"/>
            <a:r>
              <a:rPr lang="en-US" sz="3200"/>
              <a:t>Appointment Books</a:t>
            </a:r>
          </a:p>
          <a:p>
            <a:pPr lvl="1" eaLnBrk="1" hangingPunct="1"/>
            <a:r>
              <a:rPr lang="en-US" sz="3200"/>
              <a:t>Meeting Agendas or Minutes</a:t>
            </a:r>
          </a:p>
          <a:p>
            <a:pPr lvl="1" eaLnBrk="1" hangingPunct="1"/>
            <a:r>
              <a:rPr lang="en-US" sz="3200"/>
              <a:t>SPMP Medical Training Documentation</a:t>
            </a:r>
          </a:p>
          <a:p>
            <a:pPr lvl="1" eaLnBrk="1" hangingPunct="1">
              <a:buFont typeface="Wingdings" pitchFamily="2" charset="2"/>
              <a:buNone/>
            </a:pPr>
            <a:endParaRPr lang="en-US" sz="3200"/>
          </a:p>
          <a:p>
            <a:pPr lvl="1" eaLnBrk="1" hangingPunct="1">
              <a:buFont typeface="Wingdings" pitchFamily="2" charset="2"/>
              <a:buNone/>
            </a:pPr>
            <a:endParaRPr lang="en-US" sz="3200"/>
          </a:p>
          <a:p>
            <a:pPr lvl="1" eaLnBrk="1" hangingPunct="1">
              <a:buFont typeface="Wingdings 2" pitchFamily="18" charset="2"/>
              <a:buNone/>
            </a:pPr>
            <a:endParaRPr lang="en-US"/>
          </a:p>
          <a:p>
            <a:pPr lvl="1" eaLnBrk="1" hangingPunct="1">
              <a:buFont typeface="Wingdings" pitchFamily="2" charset="2"/>
              <a:buNone/>
            </a:pPr>
            <a:endParaRPr lang="en-US" sz="1200"/>
          </a:p>
          <a:p>
            <a:pPr lvl="1" eaLnBrk="1" hangingPunct="1"/>
            <a:endParaRPr lang="en-US"/>
          </a:p>
          <a:p>
            <a:pPr lvl="1" eaLnBrk="1" hangingPunct="1">
              <a:buFont typeface="Wingdings" pitchFamily="2" charset="2"/>
              <a:buNone/>
            </a:pPr>
            <a:endParaRPr lang="en-US"/>
          </a:p>
          <a:p>
            <a:pPr lvl="1" eaLnBrk="1" hangingPunct="1"/>
            <a:endParaRPr lang="en-US"/>
          </a:p>
        </p:txBody>
      </p:sp>
      <p:sp>
        <p:nvSpPr>
          <p:cNvPr id="30721" name="Date Placeholder 13"/>
          <p:cNvSpPr>
            <a:spLocks noGrp="1"/>
          </p:cNvSpPr>
          <p:nvPr>
            <p:ph type="dt" sz="quarter" idx="10"/>
          </p:nvPr>
        </p:nvSpPr>
        <p:spPr bwMode="auto">
          <a:noFill/>
          <a:ln>
            <a:miter lim="800000"/>
            <a:headEnd/>
            <a:tailEnd/>
          </a:ln>
        </p:spPr>
        <p:txBody>
          <a:bodyPr/>
          <a:lstStyle/>
          <a:p>
            <a:r>
              <a:rPr lang="en-US"/>
              <a:t>7/1/2010</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Rectangle 4"/>
          <p:cNvSpPr>
            <a:spLocks noGrp="1" noChangeArrowheads="1"/>
          </p:cNvSpPr>
          <p:nvPr>
            <p:ph type="title" idx="4294967295"/>
          </p:nvPr>
        </p:nvSpPr>
        <p:spPr bwMode="auto">
          <a:xfrm>
            <a:off x="609600" y="381000"/>
            <a:ext cx="7467600" cy="707886"/>
          </a:xfrm>
          <a:prstGeom prst="rect">
            <a:avLst/>
          </a:prstGeom>
          <a:noFill/>
          <a:ln w="9525">
            <a:noFill/>
            <a:prstDash/>
            <a:miter lim="800000"/>
            <a:headEnd/>
            <a:tailEn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4000" b="1" i="0" u="none" strike="noStrike" kern="1200" cap="none" spc="0" normalizeH="0" baseline="0" noProof="0" dirty="0">
                <a:ln>
                  <a:noFill/>
                </a:ln>
                <a:solidFill>
                  <a:schemeClr val="tx2"/>
                </a:solidFill>
                <a:effectLst/>
                <a:uLnTx/>
                <a:uFillTx/>
                <a:latin typeface="Tw Cen MT" pitchFamily="34" charset="0"/>
                <a:ea typeface="+mn-ea"/>
                <a:cs typeface="+mn-cs"/>
              </a:rPr>
              <a:t>Record Retention</a:t>
            </a:r>
          </a:p>
        </p:txBody>
      </p:sp>
      <p:sp>
        <p:nvSpPr>
          <p:cNvPr id="6" name="Slide Number Placeholder 5"/>
          <p:cNvSpPr>
            <a:spLocks noGrp="1"/>
          </p:cNvSpPr>
          <p:nvPr>
            <p:ph type="sldNum" sz="quarter" idx="12"/>
          </p:nvPr>
        </p:nvSpPr>
        <p:spPr/>
        <p:txBody>
          <a:bodyPr>
            <a:normAutofit fontScale="85000" lnSpcReduction="20000"/>
          </a:bodyPr>
          <a:lstStyle/>
          <a:p>
            <a:pPr>
              <a:defRPr/>
            </a:pPr>
            <a:fld id="{26B46922-A965-4A31-9D8C-F946F88173B7}" type="slidenum">
              <a:rPr lang="en-US" smtClean="0"/>
              <a:pPr>
                <a:defRPr/>
              </a:pPr>
              <a:t>18</a:t>
            </a:fld>
            <a:endParaRPr lang="en-US"/>
          </a:p>
        </p:txBody>
      </p:sp>
      <p:sp>
        <p:nvSpPr>
          <p:cNvPr id="31747" name="Rectangle 3"/>
          <p:cNvSpPr>
            <a:spLocks noGrp="1" noChangeArrowheads="1"/>
          </p:cNvSpPr>
          <p:nvPr>
            <p:ph sz="quarter" idx="1"/>
          </p:nvPr>
        </p:nvSpPr>
        <p:spPr>
          <a:xfrm>
            <a:off x="612775" y="1600200"/>
            <a:ext cx="8153400" cy="4495800"/>
          </a:xfrm>
        </p:spPr>
        <p:txBody>
          <a:bodyPr/>
          <a:lstStyle/>
          <a:p>
            <a:pPr eaLnBrk="1" hangingPunct="1">
              <a:buNone/>
            </a:pPr>
            <a:r>
              <a:rPr lang="en-US" sz="3200" dirty="0"/>
              <a:t>   Original signed Time Studies, Time Study support documents, and the documents required for claiming FFP must be retained for a period no less than three (3) years after the reimbursement or until the completion of any current federal financial audit, whichever time is longer.</a:t>
            </a:r>
          </a:p>
        </p:txBody>
      </p:sp>
      <p:sp>
        <p:nvSpPr>
          <p:cNvPr id="31745" name="Date Placeholder 13"/>
          <p:cNvSpPr>
            <a:spLocks noGrp="1"/>
          </p:cNvSpPr>
          <p:nvPr>
            <p:ph type="dt" sz="quarter" idx="10"/>
          </p:nvPr>
        </p:nvSpPr>
        <p:spPr bwMode="auto">
          <a:noFill/>
          <a:ln>
            <a:miter lim="800000"/>
            <a:headEnd/>
            <a:tailEnd/>
          </a:ln>
        </p:spPr>
        <p:txBody>
          <a:bodyPr/>
          <a:lstStyle/>
          <a:p>
            <a:r>
              <a:rPr lang="en-US"/>
              <a:t>7/1/2010</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612775" y="228600"/>
            <a:ext cx="8153400" cy="990600"/>
          </a:xfrm>
        </p:spPr>
        <p:txBody>
          <a:bodyPr/>
          <a:lstStyle/>
          <a:p>
            <a:pPr eaLnBrk="1" hangingPunct="1"/>
            <a:r>
              <a:rPr lang="en-US" sz="4000" b="1" dirty="0"/>
              <a:t>Function Codes</a:t>
            </a:r>
          </a:p>
        </p:txBody>
      </p:sp>
      <p:sp>
        <p:nvSpPr>
          <p:cNvPr id="5" name="Slide Number Placeholder 4"/>
          <p:cNvSpPr>
            <a:spLocks noGrp="1"/>
          </p:cNvSpPr>
          <p:nvPr>
            <p:ph type="sldNum" sz="quarter" idx="12"/>
          </p:nvPr>
        </p:nvSpPr>
        <p:spPr/>
        <p:txBody>
          <a:bodyPr>
            <a:normAutofit fontScale="85000" lnSpcReduction="20000"/>
          </a:bodyPr>
          <a:lstStyle/>
          <a:p>
            <a:pPr>
              <a:defRPr/>
            </a:pPr>
            <a:fld id="{3C58CD7A-D63E-4D3E-A03B-EB7E19B01B55}" type="slidenum">
              <a:rPr lang="en-US" smtClean="0"/>
              <a:pPr>
                <a:defRPr/>
              </a:pPr>
              <a:t>19</a:t>
            </a:fld>
            <a:endParaRPr lang="en-US"/>
          </a:p>
        </p:txBody>
      </p:sp>
      <p:sp>
        <p:nvSpPr>
          <p:cNvPr id="32771" name="Rectangle 3"/>
          <p:cNvSpPr>
            <a:spLocks noGrp="1" noChangeArrowheads="1"/>
          </p:cNvSpPr>
          <p:nvPr>
            <p:ph sz="quarter" idx="1"/>
          </p:nvPr>
        </p:nvSpPr>
        <p:spPr>
          <a:xfrm>
            <a:off x="612775" y="1600200"/>
            <a:ext cx="8153400" cy="4495800"/>
          </a:xfrm>
        </p:spPr>
        <p:txBody>
          <a:bodyPr/>
          <a:lstStyle/>
          <a:p>
            <a:pPr eaLnBrk="1" hangingPunct="1">
              <a:buNone/>
            </a:pPr>
            <a:r>
              <a:rPr lang="en-US" sz="3200" dirty="0"/>
              <a:t>	There are twelve Time Study function codes grouped in four categories:</a:t>
            </a:r>
          </a:p>
          <a:p>
            <a:pPr lvl="1" eaLnBrk="1" hangingPunct="1"/>
            <a:r>
              <a:rPr lang="en-US" sz="3200" b="1" dirty="0"/>
              <a:t>Non-SPMP</a:t>
            </a:r>
            <a:r>
              <a:rPr lang="en-US" sz="3200" dirty="0"/>
              <a:t> (non-enhanced) </a:t>
            </a:r>
            <a:r>
              <a:rPr lang="en-US" sz="3200" b="1" dirty="0"/>
              <a:t>Functions:</a:t>
            </a:r>
            <a:r>
              <a:rPr lang="en-US" sz="3200" dirty="0"/>
              <a:t> </a:t>
            </a:r>
          </a:p>
          <a:p>
            <a:pPr lvl="2" eaLnBrk="1" hangingPunct="1"/>
            <a:r>
              <a:rPr lang="en-US" sz="2400" dirty="0"/>
              <a:t>Code 1:  Outreach </a:t>
            </a:r>
          </a:p>
          <a:p>
            <a:pPr lvl="2" eaLnBrk="1" hangingPunct="1"/>
            <a:r>
              <a:rPr lang="en-US" sz="2400" dirty="0"/>
              <a:t>Code 4:  Non-SPMP Intra/Interagency Coordination,            </a:t>
            </a:r>
          </a:p>
          <a:p>
            <a:pPr lvl="2" eaLnBrk="1" hangingPunct="1">
              <a:buFont typeface="Wingdings" pitchFamily="2" charset="2"/>
              <a:buNone/>
            </a:pPr>
            <a:r>
              <a:rPr lang="en-US" sz="2400" dirty="0"/>
              <a:t>                 Collaboration and Administration </a:t>
            </a:r>
          </a:p>
          <a:p>
            <a:pPr lvl="2" eaLnBrk="1" hangingPunct="1"/>
            <a:r>
              <a:rPr lang="en-US" sz="2400" dirty="0"/>
              <a:t>Code 5:  Program Specific Administration</a:t>
            </a:r>
          </a:p>
          <a:p>
            <a:pPr lvl="2" eaLnBrk="1" hangingPunct="1"/>
            <a:r>
              <a:rPr lang="en-US" sz="2400" dirty="0"/>
              <a:t>Code 7:  Non-SPMP Training</a:t>
            </a:r>
          </a:p>
          <a:p>
            <a:pPr eaLnBrk="1" hangingPunct="1">
              <a:buFont typeface="Wingdings" pitchFamily="2" charset="2"/>
              <a:buNone/>
            </a:pPr>
            <a:r>
              <a:rPr lang="en-US" sz="2800" dirty="0"/>
              <a:t>     </a:t>
            </a:r>
          </a:p>
        </p:txBody>
      </p:sp>
      <p:sp>
        <p:nvSpPr>
          <p:cNvPr id="32769" name="Date Placeholder 13"/>
          <p:cNvSpPr>
            <a:spLocks noGrp="1"/>
          </p:cNvSpPr>
          <p:nvPr>
            <p:ph type="dt" sz="quarter" idx="10"/>
          </p:nvPr>
        </p:nvSpPr>
        <p:spPr bwMode="auto">
          <a:noFill/>
          <a:ln>
            <a:miter lim="800000"/>
            <a:headEnd/>
            <a:tailEnd/>
          </a:ln>
        </p:spPr>
        <p:txBody>
          <a:bodyPr/>
          <a:lstStyle/>
          <a:p>
            <a:r>
              <a:rPr lang="en-US"/>
              <a:t>7/1/2010</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5"/>
          <p:cNvSpPr>
            <a:spLocks noGrp="1" noChangeArrowheads="1"/>
          </p:cNvSpPr>
          <p:nvPr>
            <p:ph type="title" idx="4294967295"/>
          </p:nvPr>
        </p:nvSpPr>
        <p:spPr>
          <a:xfrm>
            <a:off x="1371600" y="1600200"/>
            <a:ext cx="7620000" cy="990600"/>
          </a:xfrm>
        </p:spPr>
        <p:txBody>
          <a:bodyPr/>
          <a:lstStyle/>
          <a:p>
            <a:pPr eaLnBrk="1" hangingPunct="1"/>
            <a:r>
              <a:rPr lang="en-US" sz="4000" dirty="0">
                <a:solidFill>
                  <a:srgbClr val="FFFFFF"/>
                </a:solidFill>
              </a:rPr>
              <a:t>FFP Background</a:t>
            </a:r>
          </a:p>
        </p:txBody>
      </p:sp>
      <p:sp>
        <p:nvSpPr>
          <p:cNvPr id="7" name="Slide Number Placeholder 6"/>
          <p:cNvSpPr>
            <a:spLocks noGrp="1"/>
          </p:cNvSpPr>
          <p:nvPr>
            <p:ph type="sldNum" sz="quarter" idx="11"/>
          </p:nvPr>
        </p:nvSpPr>
        <p:spPr/>
        <p:txBody>
          <a:bodyPr/>
          <a:lstStyle/>
          <a:p>
            <a:pPr>
              <a:defRPr/>
            </a:pPr>
            <a:fld id="{149B47FE-140B-46FD-9121-736B669DA469}" type="slidenum">
              <a:rPr lang="en-US" smtClean="0"/>
              <a:pPr>
                <a:defRPr/>
              </a:pPr>
              <a:t>2</a:t>
            </a:fld>
            <a:endParaRPr lang="en-US"/>
          </a:p>
        </p:txBody>
      </p:sp>
      <p:sp>
        <p:nvSpPr>
          <p:cNvPr id="54276" name="Slide Number Placeholder 3"/>
          <p:cNvSpPr txBox="1">
            <a:spLocks noGrp="1"/>
          </p:cNvSpPr>
          <p:nvPr/>
        </p:nvSpPr>
        <p:spPr bwMode="auto">
          <a:xfrm>
            <a:off x="0" y="1752600"/>
            <a:ext cx="1295400" cy="701675"/>
          </a:xfrm>
          <a:prstGeom prst="rect">
            <a:avLst/>
          </a:prstGeom>
          <a:noFill/>
          <a:ln w="9525">
            <a:noFill/>
            <a:miter lim="800000"/>
            <a:headEnd/>
            <a:tailEnd/>
          </a:ln>
        </p:spPr>
        <p:txBody>
          <a:bodyPr anchor="ctr"/>
          <a:lstStyle/>
          <a:p>
            <a:pPr algn="ctr"/>
            <a:fld id="{717D0565-BEA0-4019-B3BB-7433BF8442F8}" type="slidenum">
              <a:rPr lang="en-US" sz="2400" b="1">
                <a:solidFill>
                  <a:srgbClr val="FFFFFF"/>
                </a:solidFill>
                <a:latin typeface="Arial" charset="0"/>
              </a:rPr>
              <a:pPr algn="ctr"/>
              <a:t>2</a:t>
            </a:fld>
            <a:endParaRPr lang="en-US" sz="2400" b="1">
              <a:solidFill>
                <a:srgbClr val="FFFFFF"/>
              </a:solidFill>
              <a:latin typeface="Arial" charset="0"/>
            </a:endParaRPr>
          </a:p>
        </p:txBody>
      </p:sp>
      <p:pic>
        <p:nvPicPr>
          <p:cNvPr id="1026" name="Picture 2" descr="Clip art of book of history"/>
          <p:cNvPicPr>
            <a:picLocks noChangeAspect="1" noChangeArrowheads="1"/>
          </p:cNvPicPr>
          <p:nvPr/>
        </p:nvPicPr>
        <p:blipFill>
          <a:blip r:embed="rId2"/>
          <a:srcRect/>
          <a:stretch>
            <a:fillRect/>
          </a:stretch>
        </p:blipFill>
        <p:spPr bwMode="auto">
          <a:xfrm>
            <a:off x="2743200" y="2819400"/>
            <a:ext cx="3962400" cy="3297237"/>
          </a:xfrm>
          <a:prstGeom prst="rect">
            <a:avLst/>
          </a:prstGeom>
          <a:noFill/>
        </p:spPr>
      </p:pic>
      <p:sp>
        <p:nvSpPr>
          <p:cNvPr id="6" name="Date Placeholder 5"/>
          <p:cNvSpPr>
            <a:spLocks noGrp="1"/>
          </p:cNvSpPr>
          <p:nvPr>
            <p:ph type="dt" sz="half" idx="10"/>
          </p:nvPr>
        </p:nvSpPr>
        <p:spPr>
          <a:xfrm>
            <a:off x="6477000" y="6172200"/>
            <a:ext cx="2667000" cy="365125"/>
          </a:xfrm>
        </p:spPr>
        <p:txBody>
          <a:bodyPr/>
          <a:lstStyle/>
          <a:p>
            <a:pPr>
              <a:defRPr/>
            </a:pPr>
            <a:r>
              <a:rPr lang="en-US" dirty="0"/>
              <a:t>7/1/2010</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12775" y="228600"/>
            <a:ext cx="8153400" cy="990600"/>
          </a:xfrm>
        </p:spPr>
        <p:txBody>
          <a:bodyPr/>
          <a:lstStyle/>
          <a:p>
            <a:pPr eaLnBrk="1" hangingPunct="1"/>
            <a:r>
              <a:rPr lang="en-US" sz="4000" b="1" dirty="0"/>
              <a:t>Function Codes</a:t>
            </a:r>
            <a:r>
              <a:rPr lang="en-US" sz="800" b="1" dirty="0"/>
              <a:t>2</a:t>
            </a:r>
            <a:endParaRPr lang="en-US" sz="4000" b="1" dirty="0"/>
          </a:p>
        </p:txBody>
      </p:sp>
      <p:sp>
        <p:nvSpPr>
          <p:cNvPr id="5" name="Slide Number Placeholder 4"/>
          <p:cNvSpPr>
            <a:spLocks noGrp="1"/>
          </p:cNvSpPr>
          <p:nvPr>
            <p:ph type="sldNum" sz="quarter" idx="12"/>
          </p:nvPr>
        </p:nvSpPr>
        <p:spPr/>
        <p:txBody>
          <a:bodyPr>
            <a:normAutofit fontScale="85000" lnSpcReduction="20000"/>
          </a:bodyPr>
          <a:lstStyle/>
          <a:p>
            <a:pPr>
              <a:defRPr/>
            </a:pPr>
            <a:fld id="{EB364C7D-31DB-4C57-9481-B1E47FB43730}" type="slidenum">
              <a:rPr lang="en-US" smtClean="0"/>
              <a:pPr>
                <a:defRPr/>
              </a:pPr>
              <a:t>20</a:t>
            </a:fld>
            <a:endParaRPr lang="en-US"/>
          </a:p>
        </p:txBody>
      </p:sp>
      <p:sp>
        <p:nvSpPr>
          <p:cNvPr id="33795" name="Rectangle 3"/>
          <p:cNvSpPr>
            <a:spLocks noGrp="1" noChangeArrowheads="1"/>
          </p:cNvSpPr>
          <p:nvPr>
            <p:ph sz="quarter" idx="1"/>
          </p:nvPr>
        </p:nvSpPr>
        <p:spPr>
          <a:xfrm>
            <a:off x="612775" y="1600200"/>
            <a:ext cx="8153400" cy="4495800"/>
          </a:xfrm>
        </p:spPr>
        <p:txBody>
          <a:bodyPr/>
          <a:lstStyle/>
          <a:p>
            <a:pPr lvl="1" eaLnBrk="1" hangingPunct="1"/>
            <a:r>
              <a:rPr lang="en-US" sz="3200" b="1" dirty="0"/>
              <a:t>SPMP</a:t>
            </a:r>
            <a:r>
              <a:rPr lang="en-US" sz="3200" dirty="0"/>
              <a:t> (enhanced) </a:t>
            </a:r>
            <a:r>
              <a:rPr lang="en-US" sz="3200" b="1" dirty="0"/>
              <a:t>Functions:</a:t>
            </a:r>
          </a:p>
          <a:p>
            <a:pPr lvl="2" eaLnBrk="1" hangingPunct="1"/>
            <a:r>
              <a:rPr lang="en-US" sz="2400" dirty="0"/>
              <a:t>Code 2: SPMP Administrative Medical Case </a:t>
            </a:r>
          </a:p>
          <a:p>
            <a:pPr lvl="2" eaLnBrk="1" hangingPunct="1">
              <a:buFont typeface="Wingdings" pitchFamily="2" charset="2"/>
              <a:buNone/>
            </a:pPr>
            <a:r>
              <a:rPr lang="en-US" sz="2400" dirty="0"/>
              <a:t>                Management</a:t>
            </a:r>
          </a:p>
          <a:p>
            <a:pPr lvl="2" eaLnBrk="1" hangingPunct="1"/>
            <a:r>
              <a:rPr lang="en-US" sz="2400" dirty="0"/>
              <a:t>Code 3: SPMP Intra/Interagency Coordination,  </a:t>
            </a:r>
          </a:p>
          <a:p>
            <a:pPr lvl="2" eaLnBrk="1" hangingPunct="1">
              <a:buFont typeface="Wingdings" pitchFamily="2" charset="2"/>
              <a:buNone/>
            </a:pPr>
            <a:r>
              <a:rPr lang="en-US" sz="2400" dirty="0"/>
              <a:t>                Collaboration and Administration</a:t>
            </a:r>
          </a:p>
          <a:p>
            <a:pPr lvl="2" eaLnBrk="1" hangingPunct="1"/>
            <a:r>
              <a:rPr lang="en-US" sz="2400" dirty="0"/>
              <a:t>Code 6: SPMP Training</a:t>
            </a:r>
          </a:p>
          <a:p>
            <a:pPr lvl="2" eaLnBrk="1" hangingPunct="1"/>
            <a:r>
              <a:rPr lang="en-US" sz="2400" dirty="0"/>
              <a:t>Code 8: SPMP Program Planning and Policy Development</a:t>
            </a:r>
          </a:p>
          <a:p>
            <a:pPr lvl="2" eaLnBrk="1" hangingPunct="1"/>
            <a:r>
              <a:rPr lang="en-US" sz="2400" dirty="0"/>
              <a:t>Code 9: Quality Management by Skilled Professional </a:t>
            </a:r>
          </a:p>
          <a:p>
            <a:pPr lvl="2" eaLnBrk="1" hangingPunct="1">
              <a:buFont typeface="Wingdings" pitchFamily="2" charset="2"/>
              <a:buNone/>
            </a:pPr>
            <a:r>
              <a:rPr lang="en-US" sz="2400" dirty="0"/>
              <a:t>                Medical Personnel</a:t>
            </a:r>
          </a:p>
          <a:p>
            <a:pPr lvl="2" eaLnBrk="1" hangingPunct="1">
              <a:buFont typeface="Wingdings" pitchFamily="2" charset="2"/>
              <a:buNone/>
            </a:pPr>
            <a:r>
              <a:rPr lang="en-US" sz="2000" dirty="0"/>
              <a:t>              </a:t>
            </a:r>
          </a:p>
          <a:p>
            <a:pPr lvl="2" eaLnBrk="1" hangingPunct="1"/>
            <a:endParaRPr lang="en-US" sz="2000" dirty="0"/>
          </a:p>
          <a:p>
            <a:pPr lvl="1" eaLnBrk="1" hangingPunct="1">
              <a:buFont typeface="Wingdings" pitchFamily="2" charset="2"/>
              <a:buNone/>
            </a:pPr>
            <a:endParaRPr lang="en-US" sz="2400" b="1" dirty="0"/>
          </a:p>
        </p:txBody>
      </p:sp>
      <p:sp>
        <p:nvSpPr>
          <p:cNvPr id="33793" name="Date Placeholder 13"/>
          <p:cNvSpPr>
            <a:spLocks noGrp="1"/>
          </p:cNvSpPr>
          <p:nvPr>
            <p:ph type="dt" sz="quarter" idx="10"/>
          </p:nvPr>
        </p:nvSpPr>
        <p:spPr bwMode="auto">
          <a:noFill/>
          <a:ln>
            <a:miter lim="800000"/>
            <a:headEnd/>
            <a:tailEnd/>
          </a:ln>
        </p:spPr>
        <p:txBody>
          <a:bodyPr/>
          <a:lstStyle/>
          <a:p>
            <a:r>
              <a:rPr lang="en-US"/>
              <a:t>7/1/2010</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612775" y="228600"/>
            <a:ext cx="8153400" cy="990600"/>
          </a:xfrm>
        </p:spPr>
        <p:txBody>
          <a:bodyPr/>
          <a:lstStyle/>
          <a:p>
            <a:pPr eaLnBrk="1" hangingPunct="1"/>
            <a:r>
              <a:rPr lang="en-US" sz="4000" b="1" dirty="0"/>
              <a:t>Function Codes</a:t>
            </a:r>
            <a:r>
              <a:rPr lang="en-US" sz="800" b="1" dirty="0"/>
              <a:t>3</a:t>
            </a:r>
            <a:endParaRPr lang="en-US" sz="4000" b="1" dirty="0"/>
          </a:p>
        </p:txBody>
      </p:sp>
      <p:sp>
        <p:nvSpPr>
          <p:cNvPr id="5" name="Slide Number Placeholder 4"/>
          <p:cNvSpPr>
            <a:spLocks noGrp="1"/>
          </p:cNvSpPr>
          <p:nvPr>
            <p:ph type="sldNum" sz="quarter" idx="12"/>
          </p:nvPr>
        </p:nvSpPr>
        <p:spPr/>
        <p:txBody>
          <a:bodyPr>
            <a:normAutofit fontScale="85000" lnSpcReduction="20000"/>
          </a:bodyPr>
          <a:lstStyle/>
          <a:p>
            <a:pPr>
              <a:defRPr/>
            </a:pPr>
            <a:fld id="{8A6C8633-C4CC-481A-85E5-CE01204FDAB9}" type="slidenum">
              <a:rPr lang="en-US" smtClean="0"/>
              <a:pPr>
                <a:defRPr/>
              </a:pPr>
              <a:t>21</a:t>
            </a:fld>
            <a:endParaRPr lang="en-US"/>
          </a:p>
        </p:txBody>
      </p:sp>
      <p:sp>
        <p:nvSpPr>
          <p:cNvPr id="34819" name="Rectangle 3"/>
          <p:cNvSpPr>
            <a:spLocks noGrp="1" noChangeArrowheads="1"/>
          </p:cNvSpPr>
          <p:nvPr>
            <p:ph sz="quarter" idx="1"/>
          </p:nvPr>
        </p:nvSpPr>
        <p:spPr>
          <a:xfrm>
            <a:off x="228600" y="1600200"/>
            <a:ext cx="8610600" cy="4800600"/>
          </a:xfrm>
        </p:spPr>
        <p:txBody>
          <a:bodyPr/>
          <a:lstStyle/>
          <a:p>
            <a:pPr lvl="1" eaLnBrk="1" hangingPunct="1"/>
            <a:r>
              <a:rPr lang="en-US" sz="3200" b="1" dirty="0"/>
              <a:t>Non-Claimable Functions:</a:t>
            </a:r>
          </a:p>
          <a:p>
            <a:pPr lvl="2" eaLnBrk="1" hangingPunct="1"/>
            <a:r>
              <a:rPr lang="en-US" sz="2400" dirty="0"/>
              <a:t>Code 11: Other Activities</a:t>
            </a:r>
          </a:p>
          <a:p>
            <a:pPr lvl="3" eaLnBrk="1" hangingPunct="1">
              <a:buClr>
                <a:schemeClr val="accent1"/>
              </a:buClr>
              <a:buFontTx/>
              <a:buChar char="•"/>
            </a:pPr>
            <a:r>
              <a:rPr lang="en-US" sz="2400" dirty="0"/>
              <a:t>Services that benefit a specific client such as child care</a:t>
            </a:r>
          </a:p>
          <a:p>
            <a:pPr lvl="3" eaLnBrk="1" hangingPunct="1">
              <a:buClr>
                <a:schemeClr val="accent1"/>
              </a:buClr>
              <a:buFontTx/>
              <a:buChar char="•"/>
            </a:pPr>
            <a:r>
              <a:rPr lang="en-US" sz="2400" dirty="0"/>
              <a:t>Client services funded as Targeted Case Management services</a:t>
            </a:r>
          </a:p>
          <a:p>
            <a:pPr lvl="3" eaLnBrk="1" hangingPunct="1">
              <a:buClr>
                <a:schemeClr val="accent1"/>
              </a:buClr>
              <a:buFontTx/>
              <a:buChar char="•"/>
            </a:pPr>
            <a:r>
              <a:rPr lang="en-US" sz="2400" dirty="0"/>
              <a:t>Direct Client Services that are reimbursed by </a:t>
            </a:r>
            <a:r>
              <a:rPr lang="en-US" sz="2400" dirty="0" err="1"/>
              <a:t>Medi</a:t>
            </a:r>
            <a:r>
              <a:rPr lang="en-US" sz="2400" dirty="0"/>
              <a:t>-Cal fee-for-service system or Managed Care contracts</a:t>
            </a:r>
          </a:p>
          <a:p>
            <a:pPr lvl="3" eaLnBrk="1" hangingPunct="1">
              <a:buClr>
                <a:schemeClr val="accent1"/>
              </a:buClr>
              <a:buFontTx/>
              <a:buChar char="•"/>
            </a:pPr>
            <a:r>
              <a:rPr lang="en-US" sz="2400" dirty="0"/>
              <a:t>Health Department programs or services that are not part of supporting the administration of the </a:t>
            </a:r>
            <a:r>
              <a:rPr lang="en-US" sz="2400" dirty="0" err="1"/>
              <a:t>Medi</a:t>
            </a:r>
            <a:r>
              <a:rPr lang="en-US" sz="2400" dirty="0"/>
              <a:t>-Cal program (such as grant funded training programs for bioterrorism preparation and mass immunization programs)</a:t>
            </a:r>
          </a:p>
        </p:txBody>
      </p:sp>
      <p:sp>
        <p:nvSpPr>
          <p:cNvPr id="34817" name="Date Placeholder 13"/>
          <p:cNvSpPr>
            <a:spLocks noGrp="1"/>
          </p:cNvSpPr>
          <p:nvPr>
            <p:ph type="dt" sz="quarter" idx="10"/>
          </p:nvPr>
        </p:nvSpPr>
        <p:spPr bwMode="auto">
          <a:noFill/>
          <a:ln>
            <a:miter lim="800000"/>
            <a:headEnd/>
            <a:tailEnd/>
          </a:ln>
        </p:spPr>
        <p:txBody>
          <a:bodyPr/>
          <a:lstStyle/>
          <a:p>
            <a:r>
              <a:rPr lang="en-US"/>
              <a:t>7/1/2010</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612775" y="228600"/>
            <a:ext cx="8153400" cy="990600"/>
          </a:xfrm>
        </p:spPr>
        <p:txBody>
          <a:bodyPr/>
          <a:lstStyle/>
          <a:p>
            <a:pPr eaLnBrk="1" hangingPunct="1"/>
            <a:r>
              <a:rPr lang="en-US" sz="4000" b="1" dirty="0"/>
              <a:t>Function Codes</a:t>
            </a:r>
            <a:r>
              <a:rPr lang="en-US" sz="800" b="1" dirty="0"/>
              <a:t>4</a:t>
            </a:r>
            <a:endParaRPr lang="en-US" sz="4000" b="1" dirty="0"/>
          </a:p>
        </p:txBody>
      </p:sp>
      <p:sp>
        <p:nvSpPr>
          <p:cNvPr id="35843" name="Rectangle 3"/>
          <p:cNvSpPr>
            <a:spLocks noGrp="1" noChangeArrowheads="1"/>
          </p:cNvSpPr>
          <p:nvPr>
            <p:ph sz="quarter" idx="1"/>
          </p:nvPr>
        </p:nvSpPr>
        <p:spPr>
          <a:xfrm>
            <a:off x="0" y="1752600"/>
            <a:ext cx="8763000" cy="4267200"/>
          </a:xfrm>
        </p:spPr>
        <p:txBody>
          <a:bodyPr/>
          <a:lstStyle/>
          <a:p>
            <a:pPr lvl="1" eaLnBrk="1" hangingPunct="1"/>
            <a:r>
              <a:rPr lang="en-US" sz="3200" b="1" dirty="0"/>
              <a:t>Allocated Functions:</a:t>
            </a:r>
          </a:p>
          <a:p>
            <a:pPr lvl="2" eaLnBrk="1" hangingPunct="1"/>
            <a:r>
              <a:rPr lang="en-US" sz="2400" dirty="0"/>
              <a:t>Code 10:  Non-Program Specific General Administration              	    (activities such as general staff meetings, </a:t>
            </a:r>
          </a:p>
          <a:p>
            <a:pPr lvl="2" eaLnBrk="1" hangingPunct="1">
              <a:buFont typeface="Wingdings" pitchFamily="2" charset="2"/>
              <a:buNone/>
            </a:pPr>
            <a:r>
              <a:rPr lang="en-US" sz="2400" dirty="0"/>
              <a:t>		    computer training, budget development, </a:t>
            </a:r>
          </a:p>
          <a:p>
            <a:pPr lvl="2" eaLnBrk="1" hangingPunct="1">
              <a:buFont typeface="Wingdings" pitchFamily="2" charset="2"/>
              <a:buNone/>
            </a:pPr>
            <a:r>
              <a:rPr lang="en-US" sz="2400" dirty="0"/>
              <a:t>		    overtime, earned compensatory time, etc.)</a:t>
            </a:r>
          </a:p>
          <a:p>
            <a:pPr lvl="2" eaLnBrk="1" hangingPunct="1">
              <a:buFont typeface="Wingdings" pitchFamily="2" charset="2"/>
              <a:buNone/>
            </a:pPr>
            <a:endParaRPr lang="en-US" sz="2400" dirty="0"/>
          </a:p>
          <a:p>
            <a:pPr lvl="2" eaLnBrk="1" hangingPunct="1"/>
            <a:r>
              <a:rPr lang="en-US" sz="2400" dirty="0"/>
              <a:t>Code 12: Paid Time Off (includes vacation, holiday,            	    	    sick, or other paid time off)</a:t>
            </a:r>
          </a:p>
          <a:p>
            <a:pPr lvl="2" eaLnBrk="1" hangingPunct="1">
              <a:buFont typeface="Wingdings" pitchFamily="2" charset="2"/>
              <a:buNone/>
            </a:pPr>
            <a:endParaRPr lang="en-US" sz="2400" dirty="0"/>
          </a:p>
        </p:txBody>
      </p:sp>
      <p:sp>
        <p:nvSpPr>
          <p:cNvPr id="5" name="Slide Number Placeholder 4"/>
          <p:cNvSpPr>
            <a:spLocks noGrp="1"/>
          </p:cNvSpPr>
          <p:nvPr>
            <p:ph type="sldNum" sz="quarter" idx="12"/>
          </p:nvPr>
        </p:nvSpPr>
        <p:spPr/>
        <p:txBody>
          <a:bodyPr>
            <a:normAutofit fontScale="85000" lnSpcReduction="20000"/>
          </a:bodyPr>
          <a:lstStyle/>
          <a:p>
            <a:pPr>
              <a:defRPr/>
            </a:pPr>
            <a:fld id="{B7173452-20E9-41E7-A97E-A1B5A77A6269}" type="slidenum">
              <a:rPr lang="en-US" smtClean="0"/>
              <a:pPr>
                <a:defRPr/>
              </a:pPr>
              <a:t>22</a:t>
            </a:fld>
            <a:endParaRPr lang="en-US"/>
          </a:p>
        </p:txBody>
      </p:sp>
      <p:sp>
        <p:nvSpPr>
          <p:cNvPr id="35841" name="Date Placeholder 13"/>
          <p:cNvSpPr>
            <a:spLocks noGrp="1"/>
          </p:cNvSpPr>
          <p:nvPr>
            <p:ph type="dt" sz="quarter" idx="10"/>
          </p:nvPr>
        </p:nvSpPr>
        <p:spPr bwMode="auto">
          <a:noFill/>
          <a:ln>
            <a:miter lim="800000"/>
            <a:headEnd/>
            <a:tailEnd/>
          </a:ln>
        </p:spPr>
        <p:txBody>
          <a:bodyPr/>
          <a:lstStyle/>
          <a:p>
            <a:r>
              <a:rPr lang="en-US"/>
              <a:t>7/1/2010</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612775" y="228600"/>
            <a:ext cx="8153400" cy="990600"/>
          </a:xfrm>
        </p:spPr>
        <p:txBody>
          <a:bodyPr/>
          <a:lstStyle/>
          <a:p>
            <a:pPr eaLnBrk="1" hangingPunct="1"/>
            <a:r>
              <a:rPr lang="en-US" sz="4000" b="1" dirty="0"/>
              <a:t>Function Codes</a:t>
            </a:r>
            <a:r>
              <a:rPr lang="en-US" sz="800" b="1" dirty="0"/>
              <a:t>5</a:t>
            </a:r>
            <a:endParaRPr lang="en-US" sz="4000" b="1" dirty="0"/>
          </a:p>
        </p:txBody>
      </p:sp>
      <p:sp>
        <p:nvSpPr>
          <p:cNvPr id="5" name="Slide Number Placeholder 4"/>
          <p:cNvSpPr>
            <a:spLocks noGrp="1"/>
          </p:cNvSpPr>
          <p:nvPr>
            <p:ph type="sldNum" sz="quarter" idx="12"/>
          </p:nvPr>
        </p:nvSpPr>
        <p:spPr/>
        <p:txBody>
          <a:bodyPr>
            <a:normAutofit fontScale="85000" lnSpcReduction="20000"/>
          </a:bodyPr>
          <a:lstStyle/>
          <a:p>
            <a:pPr>
              <a:defRPr/>
            </a:pPr>
            <a:fld id="{033B5837-1BBA-4E85-AF66-873F6775DDAF}" type="slidenum">
              <a:rPr lang="en-US" smtClean="0"/>
              <a:pPr>
                <a:defRPr/>
              </a:pPr>
              <a:t>23</a:t>
            </a:fld>
            <a:endParaRPr lang="en-US"/>
          </a:p>
        </p:txBody>
      </p:sp>
      <p:sp>
        <p:nvSpPr>
          <p:cNvPr id="36867" name="Rectangle 3"/>
          <p:cNvSpPr>
            <a:spLocks noGrp="1" noChangeArrowheads="1"/>
          </p:cNvSpPr>
          <p:nvPr>
            <p:ph sz="quarter" idx="1"/>
          </p:nvPr>
        </p:nvSpPr>
        <p:spPr>
          <a:xfrm>
            <a:off x="609600" y="1905000"/>
            <a:ext cx="8153400" cy="4495800"/>
          </a:xfrm>
        </p:spPr>
        <p:txBody>
          <a:bodyPr/>
          <a:lstStyle/>
          <a:p>
            <a:pPr eaLnBrk="1" hangingPunct="1"/>
            <a:r>
              <a:rPr lang="en-US"/>
              <a:t>Only SPMP and qualifying clerical staff may record their time under all of the function codes.</a:t>
            </a:r>
          </a:p>
          <a:p>
            <a:pPr eaLnBrk="1" hangingPunct="1">
              <a:buFont typeface="Wingdings" pitchFamily="2" charset="2"/>
              <a:buNone/>
            </a:pPr>
            <a:endParaRPr lang="en-US"/>
          </a:p>
          <a:p>
            <a:pPr eaLnBrk="1" hangingPunct="1"/>
            <a:r>
              <a:rPr lang="en-US"/>
              <a:t>Staff qualifying as Non-SPMP are not to record any time under the SPMP function codes.</a:t>
            </a:r>
          </a:p>
          <a:p>
            <a:pPr eaLnBrk="1" hangingPunct="1">
              <a:buFont typeface="Wingdings" pitchFamily="2" charset="2"/>
              <a:buNone/>
            </a:pPr>
            <a:endParaRPr lang="en-US"/>
          </a:p>
        </p:txBody>
      </p:sp>
      <p:sp>
        <p:nvSpPr>
          <p:cNvPr id="36865" name="Date Placeholder 13"/>
          <p:cNvSpPr>
            <a:spLocks noGrp="1"/>
          </p:cNvSpPr>
          <p:nvPr>
            <p:ph type="dt" sz="quarter" idx="10"/>
          </p:nvPr>
        </p:nvSpPr>
        <p:spPr bwMode="auto">
          <a:noFill/>
          <a:ln>
            <a:miter lim="800000"/>
            <a:headEnd/>
            <a:tailEnd/>
          </a:ln>
        </p:spPr>
        <p:txBody>
          <a:bodyPr/>
          <a:lstStyle/>
          <a:p>
            <a:r>
              <a:rPr lang="en-US"/>
              <a:t>7/1/2010</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12775" y="228600"/>
            <a:ext cx="8153400" cy="990600"/>
          </a:xfrm>
        </p:spPr>
        <p:txBody>
          <a:bodyPr/>
          <a:lstStyle/>
          <a:p>
            <a:pPr eaLnBrk="1" hangingPunct="1"/>
            <a:r>
              <a:rPr lang="en-US" sz="4000" b="1" dirty="0"/>
              <a:t>General Time Study Instructions</a:t>
            </a:r>
          </a:p>
        </p:txBody>
      </p:sp>
      <p:sp>
        <p:nvSpPr>
          <p:cNvPr id="5" name="Slide Number Placeholder 4"/>
          <p:cNvSpPr>
            <a:spLocks noGrp="1"/>
          </p:cNvSpPr>
          <p:nvPr>
            <p:ph type="sldNum" sz="quarter" idx="12"/>
          </p:nvPr>
        </p:nvSpPr>
        <p:spPr/>
        <p:txBody>
          <a:bodyPr>
            <a:normAutofit fontScale="85000" lnSpcReduction="20000"/>
          </a:bodyPr>
          <a:lstStyle/>
          <a:p>
            <a:pPr>
              <a:defRPr/>
            </a:pPr>
            <a:fld id="{1AF19F32-FBB1-4B28-A189-22C367497A1B}" type="slidenum">
              <a:rPr lang="en-US" smtClean="0"/>
              <a:pPr>
                <a:defRPr/>
              </a:pPr>
              <a:t>24</a:t>
            </a:fld>
            <a:endParaRPr lang="en-US"/>
          </a:p>
        </p:txBody>
      </p:sp>
      <p:sp>
        <p:nvSpPr>
          <p:cNvPr id="29699" name="Rectangle 3"/>
          <p:cNvSpPr>
            <a:spLocks noGrp="1" noChangeArrowheads="1"/>
          </p:cNvSpPr>
          <p:nvPr>
            <p:ph sz="quarter" idx="1"/>
          </p:nvPr>
        </p:nvSpPr>
        <p:spPr>
          <a:xfrm>
            <a:off x="612775" y="1600200"/>
            <a:ext cx="8153400" cy="4495800"/>
          </a:xfrm>
        </p:spPr>
        <p:txBody>
          <a:bodyPr/>
          <a:lstStyle/>
          <a:p>
            <a:pPr eaLnBrk="1" hangingPunct="1">
              <a:lnSpc>
                <a:spcPct val="80000"/>
              </a:lnSpc>
              <a:buNone/>
            </a:pPr>
            <a:r>
              <a:rPr lang="en-US" sz="2800" dirty="0"/>
              <a:t>Must:</a:t>
            </a:r>
          </a:p>
          <a:p>
            <a:pPr eaLnBrk="1" hangingPunct="1">
              <a:lnSpc>
                <a:spcPct val="80000"/>
              </a:lnSpc>
            </a:pPr>
            <a:r>
              <a:rPr lang="en-US" sz="2800" dirty="0"/>
              <a:t>Utilize the code numbers and function titles as specified and defined by the Department of Health Care Services’ Systems of Care Division</a:t>
            </a:r>
          </a:p>
          <a:p>
            <a:pPr eaLnBrk="1" hangingPunct="1">
              <a:lnSpc>
                <a:spcPct val="80000"/>
              </a:lnSpc>
            </a:pPr>
            <a:r>
              <a:rPr lang="en-US" sz="2800" dirty="0"/>
              <a:t>Be completed during the same month (first, middle, or last) of each quarter for the fiscal year</a:t>
            </a:r>
          </a:p>
          <a:p>
            <a:pPr eaLnBrk="1" hangingPunct="1">
              <a:lnSpc>
                <a:spcPct val="80000"/>
              </a:lnSpc>
            </a:pPr>
            <a:r>
              <a:rPr lang="en-US" sz="2800" dirty="0"/>
              <a:t>Reflect actual time spent on the functions for each program </a:t>
            </a:r>
          </a:p>
          <a:p>
            <a:pPr eaLnBrk="1" hangingPunct="1">
              <a:lnSpc>
                <a:spcPct val="80000"/>
              </a:lnSpc>
            </a:pPr>
            <a:r>
              <a:rPr lang="en-US" sz="2800" dirty="0"/>
              <a:t>Account for </a:t>
            </a:r>
            <a:r>
              <a:rPr lang="en-US" sz="2800" u="sng" dirty="0"/>
              <a:t>all</a:t>
            </a:r>
            <a:r>
              <a:rPr lang="en-US" sz="2800" dirty="0"/>
              <a:t> time each workday of the time study month</a:t>
            </a:r>
          </a:p>
          <a:p>
            <a:pPr eaLnBrk="1" hangingPunct="1">
              <a:lnSpc>
                <a:spcPct val="80000"/>
              </a:lnSpc>
            </a:pPr>
            <a:r>
              <a:rPr lang="en-US" sz="2800" dirty="0"/>
              <a:t>Be signed and dated by the employee and the employee’s immediate supervisor</a:t>
            </a:r>
          </a:p>
        </p:txBody>
      </p:sp>
      <p:sp>
        <p:nvSpPr>
          <p:cNvPr id="29697" name="Date Placeholder 13"/>
          <p:cNvSpPr>
            <a:spLocks noGrp="1"/>
          </p:cNvSpPr>
          <p:nvPr>
            <p:ph type="dt" sz="quarter" idx="10"/>
          </p:nvPr>
        </p:nvSpPr>
        <p:spPr bwMode="auto">
          <a:noFill/>
          <a:ln>
            <a:miter lim="800000"/>
            <a:headEnd/>
            <a:tailEnd/>
          </a:ln>
        </p:spPr>
        <p:txBody>
          <a:bodyPr/>
          <a:lstStyle/>
          <a:p>
            <a:r>
              <a:rPr lang="en-US"/>
              <a:t>7/1/2010</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612775" y="228600"/>
            <a:ext cx="8153400" cy="990600"/>
          </a:xfrm>
        </p:spPr>
        <p:txBody>
          <a:bodyPr/>
          <a:lstStyle/>
          <a:p>
            <a:pPr eaLnBrk="1" hangingPunct="1"/>
            <a:r>
              <a:rPr lang="en-US" sz="4000" b="1" dirty="0"/>
              <a:t>General Time Study Instructions</a:t>
            </a:r>
            <a:r>
              <a:rPr lang="en-US" sz="800" b="1" dirty="0"/>
              <a:t>2</a:t>
            </a:r>
            <a:endParaRPr lang="en-US" sz="4000" b="1" dirty="0"/>
          </a:p>
        </p:txBody>
      </p:sp>
      <p:sp>
        <p:nvSpPr>
          <p:cNvPr id="5" name="Slide Number Placeholder 4"/>
          <p:cNvSpPr>
            <a:spLocks noGrp="1"/>
          </p:cNvSpPr>
          <p:nvPr>
            <p:ph type="sldNum" sz="quarter" idx="12"/>
          </p:nvPr>
        </p:nvSpPr>
        <p:spPr/>
        <p:txBody>
          <a:bodyPr>
            <a:normAutofit fontScale="85000" lnSpcReduction="20000"/>
          </a:bodyPr>
          <a:lstStyle/>
          <a:p>
            <a:pPr>
              <a:defRPr/>
            </a:pPr>
            <a:fld id="{D27FA734-5C14-4408-92A2-745A065FDA2F}" type="slidenum">
              <a:rPr lang="en-US" smtClean="0"/>
              <a:pPr>
                <a:defRPr/>
              </a:pPr>
              <a:t>25</a:t>
            </a:fld>
            <a:endParaRPr lang="en-US"/>
          </a:p>
        </p:txBody>
      </p:sp>
      <p:sp>
        <p:nvSpPr>
          <p:cNvPr id="37891" name="Rectangle 3"/>
          <p:cNvSpPr>
            <a:spLocks noGrp="1" noChangeArrowheads="1"/>
          </p:cNvSpPr>
          <p:nvPr>
            <p:ph sz="quarter" idx="1"/>
          </p:nvPr>
        </p:nvSpPr>
        <p:spPr>
          <a:xfrm>
            <a:off x="612775" y="1600200"/>
            <a:ext cx="8153400" cy="4495800"/>
          </a:xfrm>
        </p:spPr>
        <p:txBody>
          <a:bodyPr/>
          <a:lstStyle/>
          <a:p>
            <a:pPr eaLnBrk="1" hangingPunct="1">
              <a:lnSpc>
                <a:spcPct val="90000"/>
              </a:lnSpc>
            </a:pPr>
            <a:r>
              <a:rPr lang="en-US" sz="2800"/>
              <a:t>Complete time study form on a daily basis.</a:t>
            </a:r>
          </a:p>
          <a:p>
            <a:pPr eaLnBrk="1" hangingPunct="1">
              <a:lnSpc>
                <a:spcPct val="90000"/>
              </a:lnSpc>
            </a:pPr>
            <a:r>
              <a:rPr lang="en-US" sz="2800"/>
              <a:t>Specify the program for which activities are performed.</a:t>
            </a:r>
          </a:p>
          <a:p>
            <a:pPr eaLnBrk="1" hangingPunct="1">
              <a:lnSpc>
                <a:spcPct val="90000"/>
              </a:lnSpc>
            </a:pPr>
            <a:r>
              <a:rPr lang="en-US" sz="2800"/>
              <a:t>Record all time worked for the day (earned overtime/comp time recorded under General Administration function, regardless of activity).</a:t>
            </a:r>
          </a:p>
          <a:p>
            <a:pPr eaLnBrk="1" hangingPunct="1">
              <a:lnSpc>
                <a:spcPct val="90000"/>
              </a:lnSpc>
            </a:pPr>
            <a:r>
              <a:rPr lang="en-US" sz="2800"/>
              <a:t>Round recorded time under a function to the nearest half-hour unless employer elects to have time rounded to a smaller increment.</a:t>
            </a:r>
          </a:p>
        </p:txBody>
      </p:sp>
      <p:sp>
        <p:nvSpPr>
          <p:cNvPr id="37889" name="Date Placeholder 13"/>
          <p:cNvSpPr>
            <a:spLocks noGrp="1"/>
          </p:cNvSpPr>
          <p:nvPr>
            <p:ph type="dt" sz="quarter" idx="10"/>
          </p:nvPr>
        </p:nvSpPr>
        <p:spPr bwMode="auto">
          <a:noFill/>
          <a:ln>
            <a:miter lim="800000"/>
            <a:headEnd/>
            <a:tailEnd/>
          </a:ln>
        </p:spPr>
        <p:txBody>
          <a:bodyPr/>
          <a:lstStyle/>
          <a:p>
            <a:r>
              <a:rPr lang="en-US"/>
              <a:t>7/1/2010</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idx="4294967295"/>
          </p:nvPr>
        </p:nvSpPr>
        <p:spPr>
          <a:xfrm>
            <a:off x="612775" y="228600"/>
            <a:ext cx="8153400" cy="990600"/>
          </a:xfrm>
        </p:spPr>
        <p:txBody>
          <a:bodyPr/>
          <a:lstStyle/>
          <a:p>
            <a:pPr eaLnBrk="1" hangingPunct="1"/>
            <a:r>
              <a:rPr lang="en-US" sz="4000" b="1" dirty="0"/>
              <a:t>General Time </a:t>
            </a:r>
            <a:r>
              <a:rPr lang="en-US" sz="4000" b="1"/>
              <a:t>Study Instructions</a:t>
            </a:r>
            <a:r>
              <a:rPr lang="en-US" sz="800" b="1"/>
              <a:t>3</a:t>
            </a:r>
            <a:endParaRPr lang="en-US" sz="4000" b="1" dirty="0"/>
          </a:p>
        </p:txBody>
      </p:sp>
      <p:sp>
        <p:nvSpPr>
          <p:cNvPr id="5" name="Slide Number Placeholder 4"/>
          <p:cNvSpPr>
            <a:spLocks noGrp="1"/>
          </p:cNvSpPr>
          <p:nvPr>
            <p:ph type="sldNum" sz="quarter" idx="12"/>
          </p:nvPr>
        </p:nvSpPr>
        <p:spPr/>
        <p:txBody>
          <a:bodyPr>
            <a:normAutofit fontScale="85000" lnSpcReduction="20000"/>
          </a:bodyPr>
          <a:lstStyle/>
          <a:p>
            <a:pPr>
              <a:defRPr/>
            </a:pPr>
            <a:fld id="{291720EE-C2D0-4B87-921D-90C858FDCB31}" type="slidenum">
              <a:rPr lang="en-US" smtClean="0"/>
              <a:pPr>
                <a:defRPr/>
              </a:pPr>
              <a:t>26</a:t>
            </a:fld>
            <a:endParaRPr lang="en-US"/>
          </a:p>
        </p:txBody>
      </p:sp>
      <p:sp>
        <p:nvSpPr>
          <p:cNvPr id="38915" name="Rectangle 3"/>
          <p:cNvSpPr>
            <a:spLocks noGrp="1" noChangeArrowheads="1"/>
          </p:cNvSpPr>
          <p:nvPr>
            <p:ph sz="quarter" idx="4294967295"/>
          </p:nvPr>
        </p:nvSpPr>
        <p:spPr>
          <a:xfrm>
            <a:off x="457200" y="1600200"/>
            <a:ext cx="8153400" cy="4572000"/>
          </a:xfrm>
        </p:spPr>
        <p:txBody>
          <a:bodyPr/>
          <a:lstStyle/>
          <a:p>
            <a:pPr eaLnBrk="1" hangingPunct="1">
              <a:lnSpc>
                <a:spcPct val="80000"/>
              </a:lnSpc>
            </a:pPr>
            <a:r>
              <a:rPr lang="en-US" sz="2800"/>
              <a:t>Record time for performing paperwork and travel under the function to which it pertains.  If multiple functions or no identifiable function, record time under General Administration.</a:t>
            </a:r>
          </a:p>
          <a:p>
            <a:pPr eaLnBrk="1" hangingPunct="1">
              <a:lnSpc>
                <a:spcPct val="80000"/>
              </a:lnSpc>
            </a:pPr>
            <a:r>
              <a:rPr lang="en-US" sz="2800"/>
              <a:t>Record time going to, attending, and returning from meetings to the function to which the meeting pertains.</a:t>
            </a:r>
          </a:p>
          <a:p>
            <a:pPr eaLnBrk="1" hangingPunct="1">
              <a:lnSpc>
                <a:spcPct val="80000"/>
              </a:lnSpc>
            </a:pPr>
            <a:r>
              <a:rPr lang="en-US" sz="2800"/>
              <a:t>Do not record lunch, regular days off, leave without pay, or comp time taken. </a:t>
            </a:r>
          </a:p>
          <a:p>
            <a:pPr eaLnBrk="1" hangingPunct="1">
              <a:lnSpc>
                <a:spcPct val="80000"/>
              </a:lnSpc>
            </a:pPr>
            <a:r>
              <a:rPr lang="en-US" sz="2800"/>
              <a:t>For Clerical staff when recording SPMP function in support of SPMP: Use the same function codes that reflect the SPMP’s activities.</a:t>
            </a:r>
          </a:p>
        </p:txBody>
      </p:sp>
      <p:sp>
        <p:nvSpPr>
          <p:cNvPr id="38913" name="Date Placeholder 1"/>
          <p:cNvSpPr>
            <a:spLocks noGrp="1"/>
          </p:cNvSpPr>
          <p:nvPr>
            <p:ph type="dt" sz="quarter" idx="10"/>
          </p:nvPr>
        </p:nvSpPr>
        <p:spPr bwMode="auto">
          <a:noFill/>
          <a:ln>
            <a:miter lim="800000"/>
            <a:headEnd/>
            <a:tailEnd/>
          </a:ln>
        </p:spPr>
        <p:txBody>
          <a:bodyPr/>
          <a:lstStyle/>
          <a:p>
            <a:r>
              <a:rPr lang="en-US"/>
              <a:t>7/1/2010</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12775" y="228600"/>
            <a:ext cx="8153400" cy="990600"/>
          </a:xfrm>
        </p:spPr>
        <p:txBody>
          <a:bodyPr/>
          <a:lstStyle/>
          <a:p>
            <a:pPr eaLnBrk="1" hangingPunct="1"/>
            <a:r>
              <a:rPr lang="en-US" sz="4000" b="1" dirty="0"/>
              <a:t>Other Time Study Conditions</a:t>
            </a:r>
          </a:p>
        </p:txBody>
      </p:sp>
      <p:sp>
        <p:nvSpPr>
          <p:cNvPr id="5" name="Slide Number Placeholder 4"/>
          <p:cNvSpPr>
            <a:spLocks noGrp="1"/>
          </p:cNvSpPr>
          <p:nvPr>
            <p:ph type="sldNum" sz="quarter" idx="12"/>
          </p:nvPr>
        </p:nvSpPr>
        <p:spPr/>
        <p:txBody>
          <a:bodyPr>
            <a:normAutofit fontScale="85000" lnSpcReduction="20000"/>
          </a:bodyPr>
          <a:lstStyle/>
          <a:p>
            <a:pPr>
              <a:defRPr/>
            </a:pPr>
            <a:fld id="{E7D61E28-E11A-46BE-BE67-E5EEB971A60E}" type="slidenum">
              <a:rPr lang="en-US" smtClean="0"/>
              <a:pPr>
                <a:defRPr/>
              </a:pPr>
              <a:t>27</a:t>
            </a:fld>
            <a:endParaRPr lang="en-US"/>
          </a:p>
        </p:txBody>
      </p:sp>
      <p:sp>
        <p:nvSpPr>
          <p:cNvPr id="39939" name="Rectangle 3"/>
          <p:cNvSpPr>
            <a:spLocks noGrp="1" noChangeArrowheads="1"/>
          </p:cNvSpPr>
          <p:nvPr>
            <p:ph sz="quarter" idx="1"/>
          </p:nvPr>
        </p:nvSpPr>
        <p:spPr>
          <a:xfrm>
            <a:off x="381000" y="1981200"/>
            <a:ext cx="8534400" cy="4267200"/>
          </a:xfrm>
        </p:spPr>
        <p:txBody>
          <a:bodyPr/>
          <a:lstStyle/>
          <a:p>
            <a:pPr eaLnBrk="1" hangingPunct="1">
              <a:lnSpc>
                <a:spcPct val="80000"/>
              </a:lnSpc>
            </a:pPr>
            <a:r>
              <a:rPr lang="en-US" sz="2800" dirty="0"/>
              <a:t>Staff who vacate before or are newly hired after the time study month may time study the month they are available during the quarter.</a:t>
            </a:r>
          </a:p>
          <a:p>
            <a:pPr eaLnBrk="1" hangingPunct="1">
              <a:lnSpc>
                <a:spcPct val="80000"/>
              </a:lnSpc>
            </a:pPr>
            <a:r>
              <a:rPr lang="en-US" sz="2800" dirty="0"/>
              <a:t>Staff not performing their regular duties for more than two weeks of the time study month due to extended absences, may use the average of more than two previous Time Studies for that position or time study the next quarter and apply those to the previous quarter with a supplemental invoice.</a:t>
            </a:r>
          </a:p>
          <a:p>
            <a:pPr eaLnBrk="1" hangingPunct="1">
              <a:lnSpc>
                <a:spcPct val="80000"/>
              </a:lnSpc>
            </a:pPr>
            <a:r>
              <a:rPr lang="en-US" sz="2800" dirty="0"/>
              <a:t>Call your Regional Consultant for technical assistance under other conditions.</a:t>
            </a:r>
          </a:p>
        </p:txBody>
      </p:sp>
      <p:sp>
        <p:nvSpPr>
          <p:cNvPr id="39937" name="Date Placeholder 13"/>
          <p:cNvSpPr>
            <a:spLocks noGrp="1"/>
          </p:cNvSpPr>
          <p:nvPr>
            <p:ph type="dt" sz="quarter" idx="10"/>
          </p:nvPr>
        </p:nvSpPr>
        <p:spPr bwMode="auto">
          <a:noFill/>
          <a:ln>
            <a:miter lim="800000"/>
            <a:headEnd/>
            <a:tailEnd/>
          </a:ln>
        </p:spPr>
        <p:txBody>
          <a:bodyPr/>
          <a:lstStyle/>
          <a:p>
            <a:r>
              <a:rPr lang="en-US"/>
              <a:t>7/1/2010</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612775" y="228600"/>
            <a:ext cx="8153400" cy="990600"/>
          </a:xfrm>
        </p:spPr>
        <p:txBody>
          <a:bodyPr/>
          <a:lstStyle/>
          <a:p>
            <a:pPr eaLnBrk="1" hangingPunct="1"/>
            <a:r>
              <a:rPr lang="en-US" sz="4000" b="1" dirty="0"/>
              <a:t>Calculating FFP</a:t>
            </a:r>
          </a:p>
        </p:txBody>
      </p:sp>
      <p:sp>
        <p:nvSpPr>
          <p:cNvPr id="5" name="Slide Number Placeholder 4"/>
          <p:cNvSpPr>
            <a:spLocks noGrp="1"/>
          </p:cNvSpPr>
          <p:nvPr>
            <p:ph type="sldNum" sz="quarter" idx="12"/>
          </p:nvPr>
        </p:nvSpPr>
        <p:spPr/>
        <p:txBody>
          <a:bodyPr>
            <a:normAutofit fontScale="85000" lnSpcReduction="20000"/>
          </a:bodyPr>
          <a:lstStyle/>
          <a:p>
            <a:pPr>
              <a:defRPr/>
            </a:pPr>
            <a:fld id="{2CC6C0EA-B0C7-4162-AB86-BBAB8C924D8D}" type="slidenum">
              <a:rPr lang="en-US" smtClean="0"/>
              <a:pPr>
                <a:defRPr/>
              </a:pPr>
              <a:t>28</a:t>
            </a:fld>
            <a:endParaRPr lang="en-US"/>
          </a:p>
        </p:txBody>
      </p:sp>
      <p:sp>
        <p:nvSpPr>
          <p:cNvPr id="40963" name="Rectangle 3"/>
          <p:cNvSpPr>
            <a:spLocks noGrp="1" noChangeArrowheads="1"/>
          </p:cNvSpPr>
          <p:nvPr>
            <p:ph sz="quarter" idx="1"/>
          </p:nvPr>
        </p:nvSpPr>
        <p:spPr>
          <a:xfrm>
            <a:off x="533400" y="1752600"/>
            <a:ext cx="8153400" cy="4495800"/>
          </a:xfrm>
        </p:spPr>
        <p:txBody>
          <a:bodyPr/>
          <a:lstStyle/>
          <a:p>
            <a:pPr eaLnBrk="1" hangingPunct="1"/>
            <a:r>
              <a:rPr lang="en-US" sz="3200"/>
              <a:t>There are two parts to calculating FFP for use in the quarterly program invoices.</a:t>
            </a:r>
          </a:p>
          <a:p>
            <a:pPr lvl="1" eaLnBrk="1" hangingPunct="1"/>
            <a:r>
              <a:rPr lang="en-US" sz="3200"/>
              <a:t>Time Study activity recording</a:t>
            </a:r>
          </a:p>
          <a:p>
            <a:pPr lvl="1" eaLnBrk="1" hangingPunct="1"/>
            <a:r>
              <a:rPr lang="en-US" sz="3200"/>
              <a:t>Calculating Time Study data into the FFP calculation file worksheets</a:t>
            </a:r>
          </a:p>
        </p:txBody>
      </p:sp>
      <p:sp>
        <p:nvSpPr>
          <p:cNvPr id="40961" name="Date Placeholder 13"/>
          <p:cNvSpPr>
            <a:spLocks noGrp="1"/>
          </p:cNvSpPr>
          <p:nvPr>
            <p:ph type="dt" sz="quarter" idx="10"/>
          </p:nvPr>
        </p:nvSpPr>
        <p:spPr bwMode="auto">
          <a:noFill/>
          <a:ln>
            <a:miter lim="800000"/>
            <a:headEnd/>
            <a:tailEnd/>
          </a:ln>
        </p:spPr>
        <p:txBody>
          <a:bodyPr/>
          <a:lstStyle/>
          <a:p>
            <a:r>
              <a:rPr lang="en-US"/>
              <a:t>7/1/2010</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612775" y="228600"/>
            <a:ext cx="8153400" cy="990600"/>
          </a:xfrm>
        </p:spPr>
        <p:txBody>
          <a:bodyPr/>
          <a:lstStyle/>
          <a:p>
            <a:pPr eaLnBrk="1" hangingPunct="1"/>
            <a:r>
              <a:rPr lang="en-US" sz="4000" b="1" dirty="0"/>
              <a:t>Time Study Recording Forms</a:t>
            </a:r>
          </a:p>
        </p:txBody>
      </p:sp>
      <p:sp>
        <p:nvSpPr>
          <p:cNvPr id="5" name="Slide Number Placeholder 4"/>
          <p:cNvSpPr>
            <a:spLocks noGrp="1"/>
          </p:cNvSpPr>
          <p:nvPr>
            <p:ph type="sldNum" sz="quarter" idx="12"/>
          </p:nvPr>
        </p:nvSpPr>
        <p:spPr/>
        <p:txBody>
          <a:bodyPr>
            <a:normAutofit fontScale="85000" lnSpcReduction="20000"/>
          </a:bodyPr>
          <a:lstStyle/>
          <a:p>
            <a:pPr>
              <a:defRPr/>
            </a:pPr>
            <a:fld id="{14A17F68-5213-42A1-914C-29BF49F3C15D}" type="slidenum">
              <a:rPr lang="en-US" smtClean="0"/>
              <a:pPr>
                <a:defRPr/>
              </a:pPr>
              <a:t>29</a:t>
            </a:fld>
            <a:endParaRPr lang="en-US"/>
          </a:p>
        </p:txBody>
      </p:sp>
      <p:sp>
        <p:nvSpPr>
          <p:cNvPr id="41987" name="Rectangle 3"/>
          <p:cNvSpPr>
            <a:spLocks noGrp="1" noChangeArrowheads="1"/>
          </p:cNvSpPr>
          <p:nvPr>
            <p:ph sz="quarter" idx="1"/>
          </p:nvPr>
        </p:nvSpPr>
        <p:spPr>
          <a:xfrm>
            <a:off x="612775" y="1600200"/>
            <a:ext cx="8153400" cy="4495800"/>
          </a:xfrm>
        </p:spPr>
        <p:txBody>
          <a:bodyPr/>
          <a:lstStyle/>
          <a:p>
            <a:pPr eaLnBrk="1" hangingPunct="1">
              <a:lnSpc>
                <a:spcPct val="80000"/>
              </a:lnSpc>
            </a:pPr>
            <a:r>
              <a:rPr lang="en-US" sz="2800" dirty="0"/>
              <a:t>Time Study Forms may be monthly, weekly or daily and must contain:</a:t>
            </a:r>
          </a:p>
          <a:p>
            <a:pPr lvl="1" eaLnBrk="1" hangingPunct="1">
              <a:lnSpc>
                <a:spcPct val="80000"/>
              </a:lnSpc>
            </a:pPr>
            <a:r>
              <a:rPr lang="en-US" sz="2800" dirty="0"/>
              <a:t>Name of staff</a:t>
            </a:r>
          </a:p>
          <a:p>
            <a:pPr lvl="1" eaLnBrk="1" hangingPunct="1">
              <a:lnSpc>
                <a:spcPct val="80000"/>
              </a:lnSpc>
            </a:pPr>
            <a:r>
              <a:rPr lang="en-US" sz="2800" dirty="0"/>
              <a:t>Time study period</a:t>
            </a:r>
          </a:p>
          <a:p>
            <a:pPr lvl="1" eaLnBrk="1" hangingPunct="1">
              <a:lnSpc>
                <a:spcPct val="80000"/>
              </a:lnSpc>
            </a:pPr>
            <a:r>
              <a:rPr lang="en-US" sz="2800" dirty="0"/>
              <a:t>All time the staff is reimbursed for</a:t>
            </a:r>
          </a:p>
          <a:p>
            <a:pPr lvl="1" eaLnBrk="1" hangingPunct="1">
              <a:lnSpc>
                <a:spcPct val="80000"/>
              </a:lnSpc>
            </a:pPr>
            <a:r>
              <a:rPr lang="en-US" sz="2800" dirty="0"/>
              <a:t>Clearly identified function codes </a:t>
            </a:r>
          </a:p>
          <a:p>
            <a:pPr lvl="1" eaLnBrk="1" hangingPunct="1">
              <a:lnSpc>
                <a:spcPct val="80000"/>
              </a:lnSpc>
            </a:pPr>
            <a:r>
              <a:rPr lang="en-US" sz="2800" dirty="0"/>
              <a:t>Clearly identified program code with each function code</a:t>
            </a:r>
          </a:p>
          <a:p>
            <a:pPr lvl="1" eaLnBrk="1" hangingPunct="1">
              <a:lnSpc>
                <a:spcPct val="80000"/>
              </a:lnSpc>
            </a:pPr>
            <a:r>
              <a:rPr lang="en-US" sz="2800" dirty="0"/>
              <a:t>Signature of staff and supervisor verifying accuracy</a:t>
            </a:r>
          </a:p>
        </p:txBody>
      </p:sp>
      <p:sp>
        <p:nvSpPr>
          <p:cNvPr id="41985" name="Date Placeholder 13"/>
          <p:cNvSpPr>
            <a:spLocks noGrp="1"/>
          </p:cNvSpPr>
          <p:nvPr>
            <p:ph type="dt" sz="quarter" idx="10"/>
          </p:nvPr>
        </p:nvSpPr>
        <p:spPr bwMode="auto">
          <a:noFill/>
          <a:ln>
            <a:miter lim="800000"/>
            <a:headEnd/>
            <a:tailEnd/>
          </a:ln>
        </p:spPr>
        <p:txBody>
          <a:bodyPr/>
          <a:lstStyle/>
          <a:p>
            <a:r>
              <a:rPr lang="en-US"/>
              <a:t>7/1/2010</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12775" y="304800"/>
            <a:ext cx="8153400" cy="762000"/>
          </a:xfrm>
        </p:spPr>
        <p:txBody>
          <a:bodyPr/>
          <a:lstStyle/>
          <a:p>
            <a:pPr eaLnBrk="1" hangingPunct="1"/>
            <a:r>
              <a:rPr lang="en-US" sz="4000" dirty="0"/>
              <a:t>Federal Financial Participation (FFP)</a:t>
            </a:r>
          </a:p>
        </p:txBody>
      </p:sp>
      <p:sp>
        <p:nvSpPr>
          <p:cNvPr id="5" name="Slide Number Placeholder 4"/>
          <p:cNvSpPr>
            <a:spLocks noGrp="1"/>
          </p:cNvSpPr>
          <p:nvPr>
            <p:ph type="sldNum" sz="quarter" idx="12"/>
          </p:nvPr>
        </p:nvSpPr>
        <p:spPr/>
        <p:txBody>
          <a:bodyPr>
            <a:normAutofit fontScale="85000" lnSpcReduction="20000"/>
          </a:bodyPr>
          <a:lstStyle/>
          <a:p>
            <a:pPr>
              <a:defRPr/>
            </a:pPr>
            <a:fld id="{B75F500F-C986-4F49-B164-A8D4E895E634}" type="slidenum">
              <a:rPr lang="en-US" smtClean="0"/>
              <a:pPr>
                <a:defRPr/>
              </a:pPr>
              <a:t>3</a:t>
            </a:fld>
            <a:endParaRPr lang="en-US"/>
          </a:p>
        </p:txBody>
      </p:sp>
      <p:sp>
        <p:nvSpPr>
          <p:cNvPr id="17411" name="Rectangle 3"/>
          <p:cNvSpPr>
            <a:spLocks noGrp="1" noChangeArrowheads="1"/>
          </p:cNvSpPr>
          <p:nvPr>
            <p:ph sz="quarter" idx="1"/>
          </p:nvPr>
        </p:nvSpPr>
        <p:spPr>
          <a:xfrm>
            <a:off x="612775" y="1600200"/>
            <a:ext cx="8153400" cy="4495800"/>
          </a:xfrm>
        </p:spPr>
        <p:txBody>
          <a:bodyPr/>
          <a:lstStyle/>
          <a:p>
            <a:pPr eaLnBrk="1" hangingPunct="1">
              <a:lnSpc>
                <a:spcPct val="80000"/>
              </a:lnSpc>
            </a:pPr>
            <a:r>
              <a:rPr lang="en-US" sz="2800"/>
              <a:t>Intended to provide local services in support of Medicaid by providing a cost match for personnel</a:t>
            </a:r>
          </a:p>
          <a:p>
            <a:pPr eaLnBrk="1" hangingPunct="1">
              <a:lnSpc>
                <a:spcPct val="80000"/>
              </a:lnSpc>
              <a:buFont typeface="Wingdings" pitchFamily="2" charset="2"/>
              <a:buNone/>
            </a:pPr>
            <a:endParaRPr lang="en-US" sz="2800"/>
          </a:p>
          <a:p>
            <a:pPr eaLnBrk="1" hangingPunct="1">
              <a:lnSpc>
                <a:spcPct val="80000"/>
              </a:lnSpc>
            </a:pPr>
            <a:r>
              <a:rPr lang="en-US" sz="2800"/>
              <a:t>Created as part of Title XIX, Social Security Act of 1965</a:t>
            </a:r>
          </a:p>
          <a:p>
            <a:pPr eaLnBrk="1" hangingPunct="1">
              <a:lnSpc>
                <a:spcPct val="80000"/>
              </a:lnSpc>
              <a:buFont typeface="Wingdings" pitchFamily="2" charset="2"/>
              <a:buNone/>
            </a:pPr>
            <a:endParaRPr lang="en-US" sz="2800"/>
          </a:p>
          <a:p>
            <a:pPr eaLnBrk="1" hangingPunct="1">
              <a:lnSpc>
                <a:spcPct val="80000"/>
              </a:lnSpc>
            </a:pPr>
            <a:r>
              <a:rPr lang="en-US" sz="2800"/>
              <a:t>Provides variable federal matching rates for the administrative functions of the Medicaid Program (known as Medi-Cal in CA)</a:t>
            </a:r>
          </a:p>
          <a:p>
            <a:pPr eaLnBrk="1" hangingPunct="1">
              <a:lnSpc>
                <a:spcPct val="80000"/>
              </a:lnSpc>
              <a:buFont typeface="Wingdings" pitchFamily="2" charset="2"/>
              <a:buNone/>
            </a:pPr>
            <a:r>
              <a:rPr lang="en-US" sz="2800"/>
              <a:t>    </a:t>
            </a:r>
            <a:endParaRPr lang="en-US" sz="2800">
              <a:solidFill>
                <a:schemeClr val="accent1"/>
              </a:solidFill>
            </a:endParaRPr>
          </a:p>
        </p:txBody>
      </p:sp>
      <p:sp>
        <p:nvSpPr>
          <p:cNvPr id="17409" name="Date Placeholder 13"/>
          <p:cNvSpPr>
            <a:spLocks noGrp="1"/>
          </p:cNvSpPr>
          <p:nvPr>
            <p:ph type="dt" sz="quarter" idx="10"/>
          </p:nvPr>
        </p:nvSpPr>
        <p:spPr bwMode="auto">
          <a:noFill/>
          <a:ln>
            <a:miter lim="800000"/>
            <a:headEnd/>
            <a:tailEnd/>
          </a:ln>
        </p:spPr>
        <p:txBody>
          <a:bodyPr/>
          <a:lstStyle/>
          <a:p>
            <a:r>
              <a:rPr lang="en-US"/>
              <a:t>7/1/2010</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533400" y="228600"/>
            <a:ext cx="8153400" cy="990600"/>
          </a:xfrm>
        </p:spPr>
        <p:txBody>
          <a:bodyPr/>
          <a:lstStyle/>
          <a:p>
            <a:pPr eaLnBrk="1" hangingPunct="1"/>
            <a:r>
              <a:rPr lang="en-US" sz="4000" b="1" dirty="0"/>
              <a:t>Monthly Time Study Form Example</a:t>
            </a:r>
          </a:p>
        </p:txBody>
      </p:sp>
      <p:sp>
        <p:nvSpPr>
          <p:cNvPr id="5" name="Slide Number Placeholder 4"/>
          <p:cNvSpPr>
            <a:spLocks noGrp="1"/>
          </p:cNvSpPr>
          <p:nvPr>
            <p:ph type="sldNum" sz="quarter" idx="12"/>
          </p:nvPr>
        </p:nvSpPr>
        <p:spPr/>
        <p:txBody>
          <a:bodyPr>
            <a:normAutofit fontScale="85000" lnSpcReduction="20000"/>
          </a:bodyPr>
          <a:lstStyle/>
          <a:p>
            <a:pPr>
              <a:defRPr/>
            </a:pPr>
            <a:fld id="{757E42A8-AC78-4288-9069-C5DCC6681DF8}" type="slidenum">
              <a:rPr lang="en-US" smtClean="0"/>
              <a:pPr>
                <a:defRPr/>
              </a:pPr>
              <a:t>30</a:t>
            </a:fld>
            <a:endParaRPr lang="en-US"/>
          </a:p>
        </p:txBody>
      </p:sp>
      <p:pic>
        <p:nvPicPr>
          <p:cNvPr id="43011" name="Picture 3" descr="screenshot"/>
          <p:cNvPicPr>
            <a:picLocks noGrp="1" noChangeAspect="1" noChangeArrowheads="1"/>
          </p:cNvPicPr>
          <p:nvPr>
            <p:ph sz="quarter" idx="1"/>
          </p:nvPr>
        </p:nvPicPr>
        <p:blipFill>
          <a:blip r:embed="rId2"/>
          <a:srcRect/>
          <a:stretch>
            <a:fillRect/>
          </a:stretch>
        </p:blipFill>
        <p:spPr>
          <a:xfrm>
            <a:off x="1692275" y="1600200"/>
            <a:ext cx="5994400" cy="4495800"/>
          </a:xfrm>
        </p:spPr>
      </p:pic>
      <p:sp>
        <p:nvSpPr>
          <p:cNvPr id="43009" name="Date Placeholder 13"/>
          <p:cNvSpPr>
            <a:spLocks noGrp="1"/>
          </p:cNvSpPr>
          <p:nvPr>
            <p:ph type="dt" sz="quarter" idx="10"/>
          </p:nvPr>
        </p:nvSpPr>
        <p:spPr bwMode="auto">
          <a:noFill/>
          <a:ln>
            <a:miter lim="800000"/>
            <a:headEnd/>
            <a:tailEnd/>
          </a:ln>
        </p:spPr>
        <p:txBody>
          <a:bodyPr/>
          <a:lstStyle/>
          <a:p>
            <a:r>
              <a:rPr lang="en-US"/>
              <a:t>7/1/2010</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12775" y="228600"/>
            <a:ext cx="8153400" cy="990600"/>
          </a:xfrm>
        </p:spPr>
        <p:txBody>
          <a:bodyPr/>
          <a:lstStyle/>
          <a:p>
            <a:pPr eaLnBrk="1" hangingPunct="1"/>
            <a:r>
              <a:rPr lang="en-US" sz="4000" b="1" dirty="0"/>
              <a:t>FFP Calculation Worksheets</a:t>
            </a:r>
          </a:p>
        </p:txBody>
      </p:sp>
      <p:sp>
        <p:nvSpPr>
          <p:cNvPr id="44035" name="Rectangle 3"/>
          <p:cNvSpPr>
            <a:spLocks noGrp="1" noChangeArrowheads="1"/>
          </p:cNvSpPr>
          <p:nvPr>
            <p:ph sz="quarter" idx="1"/>
          </p:nvPr>
        </p:nvSpPr>
        <p:spPr>
          <a:xfrm>
            <a:off x="457200" y="1676400"/>
            <a:ext cx="8229600" cy="4648200"/>
          </a:xfrm>
        </p:spPr>
        <p:txBody>
          <a:bodyPr/>
          <a:lstStyle/>
          <a:p>
            <a:pPr eaLnBrk="1" hangingPunct="1">
              <a:lnSpc>
                <a:spcPct val="80000"/>
              </a:lnSpc>
            </a:pPr>
            <a:r>
              <a:rPr lang="en-US" sz="3200" dirty="0"/>
              <a:t>Calculations of the amounts of FFP require the use of the CMS-FFP Excel File found at the CHDP website </a:t>
            </a:r>
            <a:r>
              <a:rPr lang="en-US" sz="3200"/>
              <a:t>under PFG Fill-in Forms.</a:t>
            </a:r>
            <a:endParaRPr lang="en-US" sz="3200" dirty="0"/>
          </a:p>
          <a:p>
            <a:pPr eaLnBrk="1" hangingPunct="1">
              <a:lnSpc>
                <a:spcPct val="80000"/>
              </a:lnSpc>
            </a:pPr>
            <a:r>
              <a:rPr lang="en-US" sz="3200" dirty="0"/>
              <a:t>The CMS-FFP Calc is an  Excel Workbook with three worksheets; two worksheets require data entry and one that produces the FFP allocation report.</a:t>
            </a:r>
          </a:p>
          <a:p>
            <a:pPr eaLnBrk="1" hangingPunct="1">
              <a:lnSpc>
                <a:spcPct val="80000"/>
              </a:lnSpc>
            </a:pPr>
            <a:r>
              <a:rPr lang="en-US" sz="3200" dirty="0"/>
              <a:t>A CMS-FFP Calc must be completed for each employee time study. </a:t>
            </a:r>
          </a:p>
          <a:p>
            <a:pPr eaLnBrk="1" hangingPunct="1">
              <a:lnSpc>
                <a:spcPct val="80000"/>
              </a:lnSpc>
            </a:pPr>
            <a:r>
              <a:rPr lang="en-US" sz="3200" dirty="0"/>
              <a:t>See PFG Section 8 to view the FFP Calc Worksheet.</a:t>
            </a:r>
          </a:p>
        </p:txBody>
      </p:sp>
      <p:sp>
        <p:nvSpPr>
          <p:cNvPr id="5" name="Slide Number Placeholder 4"/>
          <p:cNvSpPr>
            <a:spLocks noGrp="1"/>
          </p:cNvSpPr>
          <p:nvPr>
            <p:ph type="sldNum" sz="quarter" idx="12"/>
          </p:nvPr>
        </p:nvSpPr>
        <p:spPr/>
        <p:txBody>
          <a:bodyPr>
            <a:normAutofit fontScale="85000" lnSpcReduction="20000"/>
          </a:bodyPr>
          <a:lstStyle/>
          <a:p>
            <a:pPr>
              <a:defRPr/>
            </a:pPr>
            <a:fld id="{903025E9-E16B-42DC-95BC-07C9802D9028}" type="slidenum">
              <a:rPr lang="en-US" smtClean="0"/>
              <a:pPr>
                <a:defRPr/>
              </a:pPr>
              <a:t>31</a:t>
            </a:fld>
            <a:endParaRPr lang="en-US"/>
          </a:p>
        </p:txBody>
      </p:sp>
      <p:sp>
        <p:nvSpPr>
          <p:cNvPr id="44033" name="Date Placeholder 13"/>
          <p:cNvSpPr>
            <a:spLocks noGrp="1"/>
          </p:cNvSpPr>
          <p:nvPr>
            <p:ph type="dt" sz="quarter" idx="10"/>
          </p:nvPr>
        </p:nvSpPr>
        <p:spPr bwMode="auto">
          <a:noFill/>
          <a:ln>
            <a:miter lim="800000"/>
            <a:headEnd/>
            <a:tailEnd/>
          </a:ln>
        </p:spPr>
        <p:txBody>
          <a:bodyPr/>
          <a:lstStyle/>
          <a:p>
            <a:r>
              <a:rPr lang="en-US"/>
              <a:t>7/1/2010</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12775" y="228600"/>
            <a:ext cx="8153400" cy="990600"/>
          </a:xfrm>
        </p:spPr>
        <p:txBody>
          <a:bodyPr/>
          <a:lstStyle/>
          <a:p>
            <a:pPr eaLnBrk="1" hangingPunct="1"/>
            <a:r>
              <a:rPr lang="en-US" sz="4000" b="1" dirty="0"/>
              <a:t>Two Objectives That Permit Claims Under FFP</a:t>
            </a:r>
          </a:p>
        </p:txBody>
      </p:sp>
      <p:sp>
        <p:nvSpPr>
          <p:cNvPr id="5" name="Slide Number Placeholder 4"/>
          <p:cNvSpPr>
            <a:spLocks noGrp="1"/>
          </p:cNvSpPr>
          <p:nvPr>
            <p:ph type="sldNum" sz="quarter" idx="12"/>
          </p:nvPr>
        </p:nvSpPr>
        <p:spPr/>
        <p:txBody>
          <a:bodyPr>
            <a:normAutofit fontScale="85000" lnSpcReduction="20000"/>
          </a:bodyPr>
          <a:lstStyle/>
          <a:p>
            <a:pPr>
              <a:defRPr/>
            </a:pPr>
            <a:fld id="{95969EE0-4957-4ACB-83F3-B43A477EDF1F}" type="slidenum">
              <a:rPr lang="en-US" smtClean="0"/>
              <a:pPr>
                <a:defRPr/>
              </a:pPr>
              <a:t>4</a:t>
            </a:fld>
            <a:endParaRPr lang="en-US"/>
          </a:p>
        </p:txBody>
      </p:sp>
      <p:sp>
        <p:nvSpPr>
          <p:cNvPr id="18435" name="Rectangle 3"/>
          <p:cNvSpPr>
            <a:spLocks noGrp="1" noChangeArrowheads="1"/>
          </p:cNvSpPr>
          <p:nvPr>
            <p:ph sz="quarter" idx="1"/>
          </p:nvPr>
        </p:nvSpPr>
        <p:spPr>
          <a:xfrm>
            <a:off x="609600" y="1905000"/>
            <a:ext cx="7772400" cy="4151313"/>
          </a:xfrm>
        </p:spPr>
        <p:txBody>
          <a:bodyPr/>
          <a:lstStyle/>
          <a:p>
            <a:pPr marL="609600" indent="-609600" eaLnBrk="1" hangingPunct="1">
              <a:buFont typeface="Wingdings" pitchFamily="2" charset="2"/>
              <a:buChar char="¨"/>
            </a:pPr>
            <a:r>
              <a:rPr lang="en-US" sz="2800" dirty="0"/>
              <a:t>Assisting individuals eligible for </a:t>
            </a:r>
            <a:r>
              <a:rPr lang="en-US" sz="2800" dirty="0" err="1"/>
              <a:t>Medi</a:t>
            </a:r>
            <a:r>
              <a:rPr lang="en-US" sz="2800" dirty="0"/>
              <a:t>-Cal to enroll in the </a:t>
            </a:r>
            <a:r>
              <a:rPr lang="en-US" sz="2800" dirty="0" err="1"/>
              <a:t>Medi</a:t>
            </a:r>
            <a:r>
              <a:rPr lang="en-US" sz="2800" dirty="0"/>
              <a:t>-Cal program</a:t>
            </a:r>
          </a:p>
          <a:p>
            <a:pPr marL="990600" lvl="1" indent="-533400" eaLnBrk="1" hangingPunct="1">
              <a:buFont typeface="Wingdings" pitchFamily="2" charset="2"/>
              <a:buChar char="o"/>
            </a:pPr>
            <a:r>
              <a:rPr lang="en-US" sz="2500" dirty="0"/>
              <a:t>Involves outreach, assistance in enrollment and navigating through the various programs</a:t>
            </a:r>
          </a:p>
          <a:p>
            <a:pPr marL="609600" indent="-609600" eaLnBrk="1" hangingPunct="1">
              <a:buFont typeface="Wingdings" pitchFamily="2" charset="2"/>
              <a:buChar char="¨"/>
            </a:pPr>
            <a:r>
              <a:rPr lang="en-US" sz="2800" dirty="0"/>
              <a:t>Assisting individuals on </a:t>
            </a:r>
            <a:r>
              <a:rPr lang="en-US" sz="2800" dirty="0" err="1"/>
              <a:t>Medi</a:t>
            </a:r>
            <a:r>
              <a:rPr lang="en-US" sz="2800" dirty="0"/>
              <a:t>-Cal to access </a:t>
            </a:r>
            <a:r>
              <a:rPr lang="en-US" sz="2800" dirty="0" err="1"/>
              <a:t>Medi</a:t>
            </a:r>
            <a:r>
              <a:rPr lang="en-US" sz="2800" dirty="0"/>
              <a:t>-Cal providers and services</a:t>
            </a:r>
          </a:p>
          <a:p>
            <a:pPr marL="990600" lvl="1" indent="-533400" eaLnBrk="1" hangingPunct="1">
              <a:buFont typeface="Wingdings" pitchFamily="2" charset="2"/>
              <a:buChar char="o"/>
            </a:pPr>
            <a:r>
              <a:rPr lang="en-US" sz="2500" dirty="0"/>
              <a:t>Involves ongoing care coordination to ensure the individuals’ service needs are being addressed</a:t>
            </a:r>
          </a:p>
        </p:txBody>
      </p:sp>
      <p:sp>
        <p:nvSpPr>
          <p:cNvPr id="18433" name="Date Placeholder 13"/>
          <p:cNvSpPr>
            <a:spLocks noGrp="1"/>
          </p:cNvSpPr>
          <p:nvPr>
            <p:ph type="dt" sz="quarter" idx="10"/>
          </p:nvPr>
        </p:nvSpPr>
        <p:spPr bwMode="auto">
          <a:noFill/>
          <a:ln>
            <a:miter lim="800000"/>
            <a:headEnd/>
            <a:tailEnd/>
          </a:ln>
        </p:spPr>
        <p:txBody>
          <a:bodyPr/>
          <a:lstStyle/>
          <a:p>
            <a:r>
              <a:rPr lang="en-US"/>
              <a:t>7/1/2010</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5"/>
          <p:cNvSpPr>
            <a:spLocks noGrp="1" noChangeArrowheads="1"/>
          </p:cNvSpPr>
          <p:nvPr>
            <p:ph type="title"/>
          </p:nvPr>
        </p:nvSpPr>
        <p:spPr/>
        <p:txBody>
          <a:bodyPr/>
          <a:lstStyle/>
          <a:p>
            <a:pPr eaLnBrk="1" hangingPunct="1"/>
            <a:r>
              <a:rPr lang="en-US" sz="3600" dirty="0"/>
              <a:t>Enhanced and Non-Enhanced Activities</a:t>
            </a:r>
          </a:p>
        </p:txBody>
      </p:sp>
      <p:sp>
        <p:nvSpPr>
          <p:cNvPr id="16387" name="Slide Number Placeholder 3"/>
          <p:cNvSpPr>
            <a:spLocks noGrp="1"/>
          </p:cNvSpPr>
          <p:nvPr>
            <p:ph type="sldNum" sz="quarter" idx="11"/>
          </p:nvPr>
        </p:nvSpPr>
        <p:spPr bwMode="auto">
          <a:noFill/>
          <a:ln>
            <a:miter lim="800000"/>
            <a:headEnd/>
            <a:tailEnd/>
          </a:ln>
        </p:spPr>
        <p:txBody>
          <a:bodyPr wrap="square" lIns="91440" tIns="45720" rIns="91440" bIns="45720" numCol="1" compatLnSpc="1">
            <a:prstTxWarp prst="textNoShape">
              <a:avLst/>
            </a:prstTxWarp>
          </a:bodyPr>
          <a:lstStyle/>
          <a:p>
            <a:fld id="{42A5E704-B8EA-49B9-98C5-DABF00EA94B9}" type="slidenum">
              <a:rPr lang="en-US" smtClean="0"/>
              <a:pPr/>
              <a:t>5</a:t>
            </a:fld>
            <a:endParaRPr lang="en-US"/>
          </a:p>
        </p:txBody>
      </p:sp>
      <p:pic>
        <p:nvPicPr>
          <p:cNvPr id="7" name="Picture 5" descr="clip art of man clocking in and carrying a lunchbox"/>
          <p:cNvPicPr>
            <a:picLocks noChangeAspect="1" noChangeArrowheads="1"/>
          </p:cNvPicPr>
          <p:nvPr/>
        </p:nvPicPr>
        <p:blipFill>
          <a:blip r:embed="rId2"/>
          <a:srcRect/>
          <a:stretch>
            <a:fillRect/>
          </a:stretch>
        </p:blipFill>
        <p:spPr bwMode="auto">
          <a:xfrm>
            <a:off x="3200400" y="3276600"/>
            <a:ext cx="2590800" cy="2460625"/>
          </a:xfrm>
          <a:prstGeom prst="rect">
            <a:avLst/>
          </a:prstGeom>
          <a:noFill/>
        </p:spPr>
      </p:pic>
      <p:sp>
        <p:nvSpPr>
          <p:cNvPr id="16386" name="Date Placeholder 27"/>
          <p:cNvSpPr>
            <a:spLocks noGrp="1"/>
          </p:cNvSpPr>
          <p:nvPr>
            <p:ph type="dt" sz="quarter" idx="10"/>
          </p:nvPr>
        </p:nvSpPr>
        <p:spPr bwMode="auto">
          <a:noFill/>
          <a:ln>
            <a:miter lim="800000"/>
            <a:headEnd/>
            <a:tailEnd/>
          </a:ln>
        </p:spPr>
        <p:txBody>
          <a:bodyPr/>
          <a:lstStyle/>
          <a:p>
            <a:r>
              <a:rPr lang="en-US"/>
              <a:t>7/1/2010</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533400" y="228600"/>
            <a:ext cx="8382000" cy="990600"/>
          </a:xfrm>
        </p:spPr>
        <p:txBody>
          <a:bodyPr/>
          <a:lstStyle/>
          <a:p>
            <a:pPr eaLnBrk="1" hangingPunct="1"/>
            <a:r>
              <a:rPr lang="en-US" sz="4000" b="1" dirty="0"/>
              <a:t>Enhanced and Non-Enhanced Activities</a:t>
            </a:r>
            <a:r>
              <a:rPr lang="en-US" sz="800" b="1" dirty="0"/>
              <a:t>2</a:t>
            </a:r>
            <a:endParaRPr lang="en-US" sz="4000" b="1" dirty="0"/>
          </a:p>
        </p:txBody>
      </p:sp>
      <p:sp>
        <p:nvSpPr>
          <p:cNvPr id="5" name="Slide Number Placeholder 4"/>
          <p:cNvSpPr>
            <a:spLocks noGrp="1"/>
          </p:cNvSpPr>
          <p:nvPr>
            <p:ph type="sldNum" sz="quarter" idx="12"/>
          </p:nvPr>
        </p:nvSpPr>
        <p:spPr/>
        <p:txBody>
          <a:bodyPr>
            <a:normAutofit fontScale="85000" lnSpcReduction="20000"/>
          </a:bodyPr>
          <a:lstStyle/>
          <a:p>
            <a:pPr>
              <a:defRPr/>
            </a:pPr>
            <a:fld id="{3033CD16-A0C8-4D9A-9DFF-4E4AD0BD9106}" type="slidenum">
              <a:rPr lang="en-US" smtClean="0"/>
              <a:pPr>
                <a:defRPr/>
              </a:pPr>
              <a:t>6</a:t>
            </a:fld>
            <a:endParaRPr lang="en-US"/>
          </a:p>
        </p:txBody>
      </p:sp>
      <p:sp>
        <p:nvSpPr>
          <p:cNvPr id="19459" name="Rectangle 3"/>
          <p:cNvSpPr>
            <a:spLocks noGrp="1" noChangeArrowheads="1"/>
          </p:cNvSpPr>
          <p:nvPr>
            <p:ph sz="quarter" idx="1"/>
          </p:nvPr>
        </p:nvSpPr>
        <p:spPr>
          <a:xfrm>
            <a:off x="609600" y="1828800"/>
            <a:ext cx="8153400" cy="4495800"/>
          </a:xfrm>
        </p:spPr>
        <p:txBody>
          <a:bodyPr/>
          <a:lstStyle/>
          <a:p>
            <a:pPr eaLnBrk="1" hangingPunct="1">
              <a:buNone/>
            </a:pPr>
            <a:r>
              <a:rPr lang="en-US" sz="3200" dirty="0"/>
              <a:t>   Within the objectives is a clear need for personnel trained to identify medical issues that a layperson would not recognize</a:t>
            </a:r>
          </a:p>
          <a:p>
            <a:pPr lvl="1" eaLnBrk="1" hangingPunct="1">
              <a:buClr>
                <a:schemeClr val="accent2"/>
              </a:buClr>
              <a:buFont typeface="Wingdings" pitchFamily="2" charset="2"/>
              <a:buChar char="o"/>
            </a:pPr>
            <a:r>
              <a:rPr lang="en-US" sz="3200" dirty="0"/>
              <a:t>Medical activities are referred to as Enhanced</a:t>
            </a:r>
          </a:p>
          <a:p>
            <a:pPr lvl="1" eaLnBrk="1" hangingPunct="1">
              <a:buClr>
                <a:schemeClr val="accent2"/>
              </a:buClr>
              <a:buFont typeface="Wingdings" pitchFamily="2" charset="2"/>
              <a:buChar char="o"/>
            </a:pPr>
            <a:r>
              <a:rPr lang="en-US" sz="3200" dirty="0"/>
              <a:t>Non-medical activities are referred to as Non-Enhanced</a:t>
            </a:r>
          </a:p>
          <a:p>
            <a:pPr lvl="1" eaLnBrk="1" hangingPunct="1">
              <a:buFont typeface="Wingdings 2" pitchFamily="18" charset="2"/>
              <a:buNone/>
            </a:pPr>
            <a:endParaRPr lang="en-US" sz="3200" dirty="0"/>
          </a:p>
        </p:txBody>
      </p:sp>
      <p:sp>
        <p:nvSpPr>
          <p:cNvPr id="19457" name="Date Placeholder 13"/>
          <p:cNvSpPr>
            <a:spLocks noGrp="1"/>
          </p:cNvSpPr>
          <p:nvPr>
            <p:ph type="dt" sz="quarter" idx="10"/>
          </p:nvPr>
        </p:nvSpPr>
        <p:spPr bwMode="auto">
          <a:noFill/>
          <a:ln>
            <a:miter lim="800000"/>
            <a:headEnd/>
            <a:tailEnd/>
          </a:ln>
        </p:spPr>
        <p:txBody>
          <a:bodyPr/>
          <a:lstStyle/>
          <a:p>
            <a:r>
              <a:rPr lang="en-US"/>
              <a:t>7/1/2010</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09600" y="228600"/>
            <a:ext cx="8229600" cy="990600"/>
          </a:xfrm>
        </p:spPr>
        <p:txBody>
          <a:bodyPr/>
          <a:lstStyle/>
          <a:p>
            <a:pPr eaLnBrk="1" hangingPunct="1"/>
            <a:r>
              <a:rPr lang="en-US" sz="4000" b="1" dirty="0"/>
              <a:t>Fiscal Implications of Enhanced and</a:t>
            </a:r>
            <a:br>
              <a:rPr lang="en-US" sz="4000" b="1" dirty="0"/>
            </a:br>
            <a:r>
              <a:rPr lang="en-US" sz="4000" b="1" dirty="0"/>
              <a:t>Non-Enhanced Activities</a:t>
            </a:r>
          </a:p>
        </p:txBody>
      </p:sp>
      <p:sp>
        <p:nvSpPr>
          <p:cNvPr id="20481" name="Date Placeholder 13"/>
          <p:cNvSpPr>
            <a:spLocks noGrp="1"/>
          </p:cNvSpPr>
          <p:nvPr>
            <p:ph type="dt" sz="quarter" idx="10"/>
          </p:nvPr>
        </p:nvSpPr>
        <p:spPr bwMode="auto">
          <a:noFill/>
          <a:ln>
            <a:miter lim="800000"/>
            <a:headEnd/>
            <a:tailEnd/>
          </a:ln>
        </p:spPr>
        <p:txBody>
          <a:bodyPr/>
          <a:lstStyle/>
          <a:p>
            <a:r>
              <a:rPr lang="en-US"/>
              <a:t>7/1/2010</a:t>
            </a:r>
          </a:p>
        </p:txBody>
      </p:sp>
      <p:sp>
        <p:nvSpPr>
          <p:cNvPr id="20483" name="Rectangle 3"/>
          <p:cNvSpPr>
            <a:spLocks noGrp="1" noChangeArrowheads="1"/>
          </p:cNvSpPr>
          <p:nvPr>
            <p:ph sz="quarter" idx="1"/>
          </p:nvPr>
        </p:nvSpPr>
        <p:spPr>
          <a:xfrm>
            <a:off x="457200" y="1752600"/>
            <a:ext cx="8305800" cy="4267200"/>
          </a:xfrm>
        </p:spPr>
        <p:txBody>
          <a:bodyPr/>
          <a:lstStyle/>
          <a:p>
            <a:pPr eaLnBrk="1" hangingPunct="1">
              <a:lnSpc>
                <a:spcPct val="90000"/>
              </a:lnSpc>
            </a:pPr>
            <a:r>
              <a:rPr lang="en-US" sz="3000" dirty="0"/>
              <a:t>Enhanced: FFP matching rate of 75% for </a:t>
            </a:r>
          </a:p>
          <a:p>
            <a:pPr eaLnBrk="1" hangingPunct="1">
              <a:lnSpc>
                <a:spcPct val="90000"/>
              </a:lnSpc>
              <a:buFont typeface="Wingdings" pitchFamily="2" charset="2"/>
              <a:buNone/>
            </a:pPr>
            <a:r>
              <a:rPr lang="en-US" sz="3000" dirty="0"/>
              <a:t>	Skilled Professional Medical Personnel (SPMP) performing activities requiring specialized medical knowledge and skill</a:t>
            </a:r>
          </a:p>
          <a:p>
            <a:pPr eaLnBrk="1" hangingPunct="1">
              <a:lnSpc>
                <a:spcPct val="90000"/>
              </a:lnSpc>
            </a:pPr>
            <a:r>
              <a:rPr lang="en-US" sz="3000" dirty="0"/>
              <a:t>Non-Enhanced: FFP matching rate of 50% for non-medical activities and the majority of expenses necessary for the proper and efficient operation of the program</a:t>
            </a:r>
          </a:p>
          <a:p>
            <a:pPr eaLnBrk="1" hangingPunct="1">
              <a:lnSpc>
                <a:spcPct val="90000"/>
              </a:lnSpc>
            </a:pPr>
            <a:endParaRPr lang="en-US" sz="3000" dirty="0"/>
          </a:p>
        </p:txBody>
      </p:sp>
      <p:sp>
        <p:nvSpPr>
          <p:cNvPr id="5" name="Slide Number Placeholder 4"/>
          <p:cNvSpPr>
            <a:spLocks noGrp="1"/>
          </p:cNvSpPr>
          <p:nvPr>
            <p:ph type="sldNum" sz="quarter" idx="12"/>
          </p:nvPr>
        </p:nvSpPr>
        <p:spPr/>
        <p:txBody>
          <a:bodyPr>
            <a:normAutofit fontScale="85000" lnSpcReduction="20000"/>
          </a:bodyPr>
          <a:lstStyle/>
          <a:p>
            <a:pPr>
              <a:defRPr/>
            </a:pPr>
            <a:fld id="{E12B56CA-6F93-43AD-A75A-45009C2F6252}" type="slidenum">
              <a:rPr lang="en-US" smtClean="0"/>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5"/>
          <p:cNvSpPr>
            <a:spLocks noGrp="1" noChangeArrowheads="1"/>
          </p:cNvSpPr>
          <p:nvPr>
            <p:ph type="title" idx="4294967295"/>
          </p:nvPr>
        </p:nvSpPr>
        <p:spPr>
          <a:xfrm>
            <a:off x="1371600" y="1600200"/>
            <a:ext cx="7620000" cy="990600"/>
          </a:xfrm>
        </p:spPr>
        <p:txBody>
          <a:bodyPr/>
          <a:lstStyle/>
          <a:p>
            <a:pPr eaLnBrk="1" hangingPunct="1"/>
            <a:r>
              <a:rPr lang="en-US" dirty="0">
                <a:solidFill>
                  <a:srgbClr val="FFFFFF"/>
                </a:solidFill>
              </a:rPr>
              <a:t>Qualifying Employees and SPMP</a:t>
            </a:r>
          </a:p>
        </p:txBody>
      </p:sp>
      <p:sp>
        <p:nvSpPr>
          <p:cNvPr id="52228" name="Slide Number Placeholder 3"/>
          <p:cNvSpPr txBox="1">
            <a:spLocks noGrp="1"/>
          </p:cNvSpPr>
          <p:nvPr/>
        </p:nvSpPr>
        <p:spPr bwMode="auto">
          <a:xfrm>
            <a:off x="0" y="1752600"/>
            <a:ext cx="1295400" cy="701675"/>
          </a:xfrm>
          <a:prstGeom prst="rect">
            <a:avLst/>
          </a:prstGeom>
          <a:noFill/>
          <a:ln w="9525">
            <a:noFill/>
            <a:miter lim="800000"/>
            <a:headEnd/>
            <a:tailEnd/>
          </a:ln>
        </p:spPr>
        <p:txBody>
          <a:bodyPr anchor="ctr"/>
          <a:lstStyle/>
          <a:p>
            <a:pPr algn="ctr"/>
            <a:fld id="{45B4E55B-ADA4-45DE-856B-C9041FFF44F8}" type="slidenum">
              <a:rPr lang="en-US" sz="2400" b="1">
                <a:solidFill>
                  <a:srgbClr val="FFFFFF"/>
                </a:solidFill>
                <a:latin typeface="Arial" charset="0"/>
              </a:rPr>
              <a:pPr algn="ctr"/>
              <a:t>8</a:t>
            </a:fld>
            <a:endParaRPr lang="en-US" sz="2400" b="1">
              <a:solidFill>
                <a:srgbClr val="FFFFFF"/>
              </a:solidFill>
              <a:latin typeface="Arial" charset="0"/>
            </a:endParaRPr>
          </a:p>
        </p:txBody>
      </p:sp>
      <p:sp>
        <p:nvSpPr>
          <p:cNvPr id="8" name="Slide Number Placeholder 7"/>
          <p:cNvSpPr>
            <a:spLocks noGrp="1"/>
          </p:cNvSpPr>
          <p:nvPr>
            <p:ph type="sldNum" sz="quarter" idx="11"/>
          </p:nvPr>
        </p:nvSpPr>
        <p:spPr/>
        <p:txBody>
          <a:bodyPr/>
          <a:lstStyle/>
          <a:p>
            <a:pPr>
              <a:defRPr/>
            </a:pPr>
            <a:fld id="{149B47FE-140B-46FD-9121-736B669DA469}" type="slidenum">
              <a:rPr lang="en-US" smtClean="0"/>
              <a:pPr>
                <a:defRPr/>
              </a:pPr>
              <a:t>8</a:t>
            </a:fld>
            <a:endParaRPr lang="en-US"/>
          </a:p>
        </p:txBody>
      </p:sp>
      <p:pic>
        <p:nvPicPr>
          <p:cNvPr id="6" name="Picture 2" descr="clip art image of a woman writing on a clipboard"/>
          <p:cNvPicPr>
            <a:picLocks noChangeAspect="1" noChangeArrowheads="1"/>
          </p:cNvPicPr>
          <p:nvPr/>
        </p:nvPicPr>
        <p:blipFill>
          <a:blip r:embed="rId2"/>
          <a:srcRect/>
          <a:stretch>
            <a:fillRect/>
          </a:stretch>
        </p:blipFill>
        <p:spPr bwMode="auto">
          <a:xfrm>
            <a:off x="3352800" y="3352800"/>
            <a:ext cx="2514600" cy="2362200"/>
          </a:xfrm>
          <a:prstGeom prst="rect">
            <a:avLst/>
          </a:prstGeom>
          <a:noFill/>
        </p:spPr>
      </p:pic>
      <p:sp>
        <p:nvSpPr>
          <p:cNvPr id="7" name="Date Placeholder 6"/>
          <p:cNvSpPr>
            <a:spLocks noGrp="1"/>
          </p:cNvSpPr>
          <p:nvPr>
            <p:ph type="dt" sz="half" idx="10"/>
          </p:nvPr>
        </p:nvSpPr>
        <p:spPr>
          <a:xfrm>
            <a:off x="6477000" y="6096000"/>
            <a:ext cx="2667000" cy="365125"/>
          </a:xfrm>
        </p:spPr>
        <p:txBody>
          <a:bodyPr/>
          <a:lstStyle/>
          <a:p>
            <a:pPr>
              <a:defRPr/>
            </a:pPr>
            <a:r>
              <a:rPr lang="en-US" dirty="0"/>
              <a:t>7/1/2010</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09600" y="228600"/>
            <a:ext cx="8156575" cy="990600"/>
          </a:xfrm>
        </p:spPr>
        <p:txBody>
          <a:bodyPr/>
          <a:lstStyle/>
          <a:p>
            <a:pPr eaLnBrk="1" hangingPunct="1"/>
            <a:r>
              <a:rPr lang="en-US" sz="4000" b="1" dirty="0"/>
              <a:t>Criteria Qualifying Personnel For FFP</a:t>
            </a:r>
          </a:p>
        </p:txBody>
      </p:sp>
      <p:sp>
        <p:nvSpPr>
          <p:cNvPr id="5" name="Slide Number Placeholder 4"/>
          <p:cNvSpPr>
            <a:spLocks noGrp="1"/>
          </p:cNvSpPr>
          <p:nvPr>
            <p:ph type="sldNum" sz="quarter" idx="12"/>
          </p:nvPr>
        </p:nvSpPr>
        <p:spPr/>
        <p:txBody>
          <a:bodyPr>
            <a:normAutofit fontScale="85000" lnSpcReduction="20000"/>
          </a:bodyPr>
          <a:lstStyle/>
          <a:p>
            <a:pPr>
              <a:defRPr/>
            </a:pPr>
            <a:fld id="{98A1E195-F88A-4D78-BC42-D85122448455}" type="slidenum">
              <a:rPr lang="en-US" smtClean="0"/>
              <a:pPr>
                <a:defRPr/>
              </a:pPr>
              <a:t>9</a:t>
            </a:fld>
            <a:endParaRPr lang="en-US"/>
          </a:p>
        </p:txBody>
      </p:sp>
      <p:sp>
        <p:nvSpPr>
          <p:cNvPr id="21507" name="Rectangle 3"/>
          <p:cNvSpPr>
            <a:spLocks noGrp="1" noChangeArrowheads="1"/>
          </p:cNvSpPr>
          <p:nvPr>
            <p:ph sz="quarter" idx="1"/>
          </p:nvPr>
        </p:nvSpPr>
        <p:spPr>
          <a:xfrm>
            <a:off x="612775" y="1600200"/>
            <a:ext cx="8153400" cy="4495800"/>
          </a:xfrm>
        </p:spPr>
        <p:txBody>
          <a:bodyPr/>
          <a:lstStyle/>
          <a:p>
            <a:pPr eaLnBrk="1" hangingPunct="1">
              <a:buNone/>
            </a:pPr>
            <a:r>
              <a:rPr lang="en-US" dirty="0"/>
              <a:t>Must be:</a:t>
            </a:r>
          </a:p>
          <a:p>
            <a:pPr eaLnBrk="1" hangingPunct="1"/>
            <a:r>
              <a:rPr lang="en-US" dirty="0"/>
              <a:t>In an employee-employer relationship with County, or may be contract personnel </a:t>
            </a:r>
          </a:p>
          <a:p>
            <a:pPr eaLnBrk="1" hangingPunct="1"/>
            <a:r>
              <a:rPr lang="en-US" dirty="0"/>
              <a:t>Involved in activities that are necessary for proper and efficient administration of the </a:t>
            </a:r>
            <a:r>
              <a:rPr lang="en-US" dirty="0" err="1"/>
              <a:t>Medi</a:t>
            </a:r>
            <a:r>
              <a:rPr lang="en-US" dirty="0"/>
              <a:t>-Cal program </a:t>
            </a:r>
          </a:p>
          <a:p>
            <a:pPr eaLnBrk="1" hangingPunct="1">
              <a:buFont typeface="Wingdings" pitchFamily="2" charset="2"/>
              <a:buNone/>
            </a:pPr>
            <a:endParaRPr lang="en-US" dirty="0"/>
          </a:p>
          <a:p>
            <a:pPr eaLnBrk="1" hangingPunct="1">
              <a:buFont typeface="Wingdings" pitchFamily="2" charset="2"/>
              <a:buNone/>
            </a:pPr>
            <a:endParaRPr lang="en-US" dirty="0"/>
          </a:p>
        </p:txBody>
      </p:sp>
      <p:sp>
        <p:nvSpPr>
          <p:cNvPr id="21505" name="Date Placeholder 13"/>
          <p:cNvSpPr>
            <a:spLocks noGrp="1"/>
          </p:cNvSpPr>
          <p:nvPr>
            <p:ph type="dt" sz="quarter" idx="10"/>
          </p:nvPr>
        </p:nvSpPr>
        <p:spPr bwMode="auto">
          <a:noFill/>
          <a:ln>
            <a:miter lim="800000"/>
            <a:headEnd/>
            <a:tailEnd/>
          </a:ln>
        </p:spPr>
        <p:txBody>
          <a:bodyPr/>
          <a:lstStyle/>
          <a:p>
            <a:r>
              <a:rPr lang="en-US"/>
              <a:t>7/1/2010</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ct:contentTypeSchema xmlns:ct="http://schemas.microsoft.com/office/2006/metadata/contentType" xmlns:ma="http://schemas.microsoft.com/office/2006/metadata/properties/metaAttributes" ct:_="" ma:_="" ma:contentTypeName="DHCS Document" ma:contentTypeID="0x010100EEE380F46F125946A8B4C4C90D9FFCDC0074F1BED181E5E348AA6AA64CED43F363" ma:contentTypeVersion="36" ma:contentTypeDescription="This is the Custom Document Type for use by DHCS" ma:contentTypeScope="" ma:versionID="0a023eaa9ddfc191d150a36f56e76edb">
  <xsd:schema xmlns:xsd="http://www.w3.org/2001/XMLSchema" xmlns:xs="http://www.w3.org/2001/XMLSchema" xmlns:p="http://schemas.microsoft.com/office/2006/metadata/properties" xmlns:ns1="http://schemas.microsoft.com/sharepoint/v3" xmlns:ns2="69bc34b3-1921-46c7-8c7a-d18363374b4b" xmlns:ns4="c1c1dc04-eeda-4b6e-b2df-40979f5da1d3" targetNamespace="http://schemas.microsoft.com/office/2006/metadata/properties" ma:root="true" ma:fieldsID="d15d598dc21e39b185848f333fe21660" ns1:_="" ns2:_="" ns4:_="">
    <xsd:import namespace="http://schemas.microsoft.com/sharepoint/v3"/>
    <xsd:import namespace="69bc34b3-1921-46c7-8c7a-d18363374b4b"/>
    <xsd:import namespace="c1c1dc04-eeda-4b6e-b2df-40979f5da1d3"/>
    <xsd:element name="properties">
      <xsd:complexType>
        <xsd:sequence>
          <xsd:element name="documentManagement">
            <xsd:complexType>
              <xsd:all>
                <xsd:element ref="ns2:Publication_x0020_Type" minOccurs="0"/>
                <xsd:element ref="ns2:Abstract" minOccurs="0"/>
                <xsd:element ref="ns1:PublishingContactName" minOccurs="0"/>
                <xsd:element ref="ns1:Language" minOccurs="0"/>
                <xsd:element ref="ns2:TAGAge" minOccurs="0"/>
                <xsd:element ref="ns2:TAGBusPart" minOccurs="0"/>
                <xsd:element ref="ns2:TAGender" minOccurs="0"/>
                <xsd:element ref="ns2:TAGEthnicity" minOccurs="0"/>
                <xsd:element ref="ns2:Topics" minOccurs="0"/>
                <xsd:element ref="ns4:SharedWithUsers" minOccurs="0"/>
                <xsd:element ref="ns2:_dlc_DocId" minOccurs="0"/>
                <xsd:element ref="ns2:_dlc_DocIdUrl" minOccurs="0"/>
                <xsd:element ref="ns2:_dlc_DocIdPersistId" minOccurs="0"/>
                <xsd:element ref="ns2:o68eaf9243684232b2418c37bbb152dc" minOccurs="0"/>
                <xsd:element ref="ns2:TaxCatchAll" minOccurs="0"/>
                <xsd:element ref="ns2:TaxCatchAllLabel" minOccurs="0"/>
                <xsd:element ref="ns4:Reading_x0020_Leve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ContactName" ma:index="6" nillable="true" ma:displayName="Contact Name" ma:description="Contact Name is a site column created by the Publishing feature. It is used on the Page Content Type as the name of the person or group who is the contact person for the page." ma:hidden="true" ma:internalName="PublishingContactName" ma:readOnly="false">
      <xsd:simpleType>
        <xsd:restriction base="dms:Text">
          <xsd:maxLength value="255"/>
        </xsd:restriction>
      </xsd:simpleType>
    </xsd:element>
    <xsd:element name="Language" ma:index="7" nillable="true" ma:displayName="Language" ma:default="English" ma:hidden="true" ma:internalName="Language" ma:readOnly="false">
      <xsd:simpleType>
        <xsd:union memberTypes="dms:Text">
          <xsd:simpleType>
            <xsd:restriction base="dms:Choice">
              <xsd:enumeration value="Arabic (Saudi Arabia)"/>
              <xsd:enumeration value="Bulgarian (Bulgaria)"/>
              <xsd:enumeration value="Chinese (Hong Kong S.A.R.)"/>
              <xsd:enumeration value="Chinese (People's Republic of China)"/>
              <xsd:enumeration value="Chinese (Taiwan)"/>
              <xsd:enumeration value="Croatian (Croatia)"/>
              <xsd:enumeration value="Czech (Czech Republic)"/>
              <xsd:enumeration value="Danish (Denmark)"/>
              <xsd:enumeration value="Dutch (Netherlands)"/>
              <xsd:enumeration value="English"/>
              <xsd:enumeration value="Estonian (Estonia)"/>
              <xsd:enumeration value="Finnish (Finland)"/>
              <xsd:enumeration value="French (France)"/>
              <xsd:enumeration value="German (Germany)"/>
              <xsd:enumeration value="Greek (Greece)"/>
              <xsd:enumeration value="Hebrew (Israel)"/>
              <xsd:enumeration value="Hindi (India)"/>
              <xsd:enumeration value="Hungarian (Hungary)"/>
              <xsd:enumeration value="Indonesian (Indonesia)"/>
              <xsd:enumeration value="Italian (Italy)"/>
              <xsd:enumeration value="Japanese (Japan)"/>
              <xsd:enumeration value="Korean (Korea)"/>
              <xsd:enumeration value="Latvian (Latvia)"/>
              <xsd:enumeration value="Lithuanian (Lithuania)"/>
              <xsd:enumeration value="Malay (Malaysia)"/>
              <xsd:enumeration value="Norwegian (Bokmal) (Norway)"/>
              <xsd:enumeration value="Polish (Poland)"/>
              <xsd:enumeration value="Portuguese (Brazil)"/>
              <xsd:enumeration value="Portuguese (Portugal)"/>
              <xsd:enumeration value="Romanian (Romania)"/>
              <xsd:enumeration value="Russian (Russia)"/>
              <xsd:enumeration value="Serbian (Latin) (Serbia)"/>
              <xsd:enumeration value="Slovak (Slovakia)"/>
              <xsd:enumeration value="Slovenian (Slovenia)"/>
              <xsd:enumeration value="Spanish (Spain)"/>
              <xsd:enumeration value="Swedish (Sweden)"/>
              <xsd:enumeration value="Thai (Thailand)"/>
              <xsd:enumeration value="Turkish (Turkey)"/>
              <xsd:enumeration value="Ukrainian (Ukraine)"/>
              <xsd:enumeration value="Urdu (Islamic Republic of Pakistan)"/>
              <xsd:enumeration value="Vietnamese (Vietnam)"/>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69bc34b3-1921-46c7-8c7a-d18363374b4b" elementFormDefault="qualified">
    <xsd:import namespace="http://schemas.microsoft.com/office/2006/documentManagement/types"/>
    <xsd:import namespace="http://schemas.microsoft.com/office/infopath/2007/PartnerControls"/>
    <xsd:element name="Publication_x0020_Type" ma:index="3" nillable="true" ma:displayName="Publication Type" ma:list="adfece1d-3b17-431b-8151-7ebe638708da" ma:internalName="Publication_x0020_Type" ma:showField="Title" ma:web="69bc34b3-1921-46c7-8c7a-d18363374b4b">
      <xsd:simpleType>
        <xsd:restriction base="dms:Lookup"/>
      </xsd:simpleType>
    </xsd:element>
    <xsd:element name="Abstract" ma:index="4" nillable="true" ma:displayName="Abstract" ma:hidden="true" ma:internalName="Abstract" ma:readOnly="false">
      <xsd:simpleType>
        <xsd:restriction base="dms:Note"/>
      </xsd:simpleType>
    </xsd:element>
    <xsd:element name="TAGAge" ma:index="8" nillable="true" ma:displayName="TAGAge" ma:hidden="true" ma:list="379e5c79-d9c3-4952-a067-e05980d12f7d" ma:internalName="TAGAge" ma:readOnly="false" ma:showField="Title" ma:web="69bc34b3-1921-46c7-8c7a-d18363374b4b">
      <xsd:simpleType>
        <xsd:restriction base="dms:Lookup"/>
      </xsd:simpleType>
    </xsd:element>
    <xsd:element name="TAGBusPart" ma:index="9" nillable="true" ma:displayName="TAGBusPart" ma:hidden="true" ma:list="e6599d1e-16c4-4dcc-aa83-4b926728b2ff" ma:internalName="TAGBusPart" ma:readOnly="false" ma:showField="Title" ma:web="69bc34b3-1921-46c7-8c7a-d18363374b4b">
      <xsd:simpleType>
        <xsd:restriction base="dms:Lookup"/>
      </xsd:simpleType>
    </xsd:element>
    <xsd:element name="TAGender" ma:index="10" nillable="true" ma:displayName="TAGender" ma:hidden="true" ma:list="1fedfd00-9c5a-428a-8fed-99736ec43d80" ma:internalName="TAGender" ma:readOnly="false" ma:showField="Title" ma:web="69bc34b3-1921-46c7-8c7a-d18363374b4b">
      <xsd:simpleType>
        <xsd:restriction base="dms:Lookup"/>
      </xsd:simpleType>
    </xsd:element>
    <xsd:element name="TAGEthnicity" ma:index="11" nillable="true" ma:displayName="TAGEthnicity" ma:hidden="true" ma:list="90ba1348-e3b2-4d32-9e12-e8a4f76c577a" ma:internalName="TAGEthnicity" ma:readOnly="false" ma:showField="Title" ma:web="69bc34b3-1921-46c7-8c7a-d18363374b4b">
      <xsd:simpleType>
        <xsd:restriction base="dms:Lookup"/>
      </xsd:simpleType>
    </xsd:element>
    <xsd:element name="Topics" ma:index="12" nillable="true" ma:displayName="Topics" ma:hidden="true" ma:list="d882c70e-9a2a-4ac7-bf8a-63d5b11e81e5" ma:internalName="Topics" ma:readOnly="false" ma:showField="Title" ma:web="69bc34b3-1921-46c7-8c7a-d18363374b4b">
      <xsd:simpleType>
        <xsd:restriction base="dms:Lookup"/>
      </xsd:simpleType>
    </xsd:element>
    <xsd:element name="_dlc_DocId" ma:index="20" nillable="true" ma:displayName="Document ID Value" ma:description="The value of the document ID assigned to this item." ma:internalName="_dlc_DocId" ma:readOnly="true">
      <xsd:simpleType>
        <xsd:restriction base="dms:Text"/>
      </xsd:simpleType>
    </xsd:element>
    <xsd:element name="_dlc_DocIdUrl" ma:index="2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2" nillable="true" ma:displayName="Persist ID" ma:description="Keep ID on add." ma:hidden="true" ma:internalName="_dlc_DocIdPersistId" ma:readOnly="true">
      <xsd:simpleType>
        <xsd:restriction base="dms:Boolean"/>
      </xsd:simpleType>
    </xsd:element>
    <xsd:element name="o68eaf9243684232b2418c37bbb152dc" ma:index="23" ma:taxonomy="true" ma:internalName="o68eaf9243684232b2418c37bbb152dc" ma:taxonomyFieldName="Division" ma:displayName="Organization" ma:default="" ma:fieldId="{868eaf92-4368-4232-b241-8c37bbb152dc}" ma:sspId="c5141bb9-a4dc-4ae4-b00f-eda7f03420e3" ma:termSetId="fab399b8-4812-477e-b787-6d88ce91a47f" ma:anchorId="00000000-0000-0000-0000-000000000000" ma:open="false" ma:isKeyword="false">
      <xsd:complexType>
        <xsd:sequence>
          <xsd:element ref="pc:Terms" minOccurs="0" maxOccurs="1"/>
        </xsd:sequence>
      </xsd:complexType>
    </xsd:element>
    <xsd:element name="TaxCatchAll" ma:index="24" nillable="true" ma:displayName="Taxonomy Catch All Column" ma:hidden="true" ma:list="{9f1b1011-fad5-4ab7-8fa2-ac38007fb757}" ma:internalName="TaxCatchAll" ma:showField="CatchAllData" ma:web="69bc34b3-1921-46c7-8c7a-d18363374b4b">
      <xsd:complexType>
        <xsd:complexContent>
          <xsd:extension base="dms:MultiChoiceLookup">
            <xsd:sequence>
              <xsd:element name="Value" type="dms:Lookup" maxOccurs="unbounded" minOccurs="0" nillable="true"/>
            </xsd:sequence>
          </xsd:extension>
        </xsd:complexContent>
      </xsd:complexType>
    </xsd:element>
    <xsd:element name="TaxCatchAllLabel" ma:index="25" nillable="true" ma:displayName="Taxonomy Catch All Column1" ma:hidden="true" ma:list="{9f1b1011-fad5-4ab7-8fa2-ac38007fb757}" ma:internalName="TaxCatchAllLabel" ma:readOnly="true" ma:showField="CatchAllDataLabel" ma:web="69bc34b3-1921-46c7-8c7a-d18363374b4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1c1dc04-eeda-4b6e-b2df-40979f5da1d3"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eading_x0020_Level" ma:index="26" nillable="true" ma:displayName="Reading Level" ma:format="Dropdown" ma:hidden="true" ma:internalName="Reading_x0020_Level" ma:readOnly="false">
      <xsd:simpleType>
        <xsd:restriction base="dms:Choice">
          <xsd:enumeration value="1"/>
          <xsd:enumeration value="2"/>
          <xsd:enumeration value="3"/>
          <xsd:enumeration value="4"/>
          <xsd:enumeration value="5"/>
          <xsd:enumeration value="6"/>
          <xsd:enumeration value="7"/>
          <xsd:enumeration value="8"/>
          <xsd:enumeration value="9"/>
          <xsd:enumeration value="10"/>
          <xsd:enumeration value="11"/>
          <xsd:enumeration value="12"/>
          <xsd:enumeration value="12+"/>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axOccurs="1" ma:index="1" ma:displayName="Title"/>
        <xsd:element ref="dc:subject" minOccurs="0" maxOccurs="1"/>
        <xsd:element ref="dc:description" minOccurs="0" maxOccurs="1"/>
        <xsd:element name="keywords" minOccurs="0" maxOccurs="1" type="xsd:string" ma:index="5"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documentManagement>
    <Language xmlns="http://schemas.microsoft.com/sharepoint/v3">English</Language>
    <TAGBusPart xmlns="69bc34b3-1921-46c7-8c7a-d18363374b4b" xsi:nil="true"/>
    <TAGender xmlns="69bc34b3-1921-46c7-8c7a-d18363374b4b" xsi:nil="true"/>
    <Publication_x0020_Type xmlns="69bc34b3-1921-46c7-8c7a-d18363374b4b" xsi:nil="true"/>
    <Topics xmlns="69bc34b3-1921-46c7-8c7a-d18363374b4b" xsi:nil="true"/>
    <TaxCatchAll xmlns="69bc34b3-1921-46c7-8c7a-d18363374b4b">
      <Value>22</Value>
    </TaxCatchAll>
    <Reading_x0020_Level xmlns="c1c1dc04-eeda-4b6e-b2df-40979f5da1d3" xsi:nil="true"/>
    <TAGEthnicity xmlns="69bc34b3-1921-46c7-8c7a-d18363374b4b" xsi:nil="true"/>
    <o68eaf9243684232b2418c37bbb152dc xmlns="69bc34b3-1921-46c7-8c7a-d18363374b4b">
      <Terms xmlns="http://schemas.microsoft.com/office/infopath/2007/PartnerControls">
        <TermInfo xmlns="http://schemas.microsoft.com/office/infopath/2007/PartnerControls">
          <TermName xmlns="http://schemas.microsoft.com/office/infopath/2007/PartnerControls">Integrated Systems of Care</TermName>
          <TermId xmlns="http://schemas.microsoft.com/office/infopath/2007/PartnerControls">6fd1b75e-be80-4bfc-8514-f354fda71f41</TermId>
        </TermInfo>
      </Terms>
    </o68eaf9243684232b2418c37bbb152dc>
    <Abstract xmlns="69bc34b3-1921-46c7-8c7a-d18363374b4b">CHDPSectionVIII</Abstract>
    <PublishingContactName xmlns="http://schemas.microsoft.com/sharepoint/v3">chdp</PublishingContactName>
    <TAGAge xmlns="69bc34b3-1921-46c7-8c7a-d18363374b4b" xsi:nil="true"/>
    <_dlc_DocId xmlns="69bc34b3-1921-46c7-8c7a-d18363374b4b">DHCSDOC-349469480-730</_dlc_DocId>
    <_dlc_DocIdUrl xmlns="69bc34b3-1921-46c7-8c7a-d18363374b4b">
      <Url>http://dhcs2016prod:88/services/chdp/_layouts/15/DocIdRedir.aspx?ID=DHCSDOC-349469480-730</Url>
      <Description>DHCSDOC-349469480-730</Description>
    </_dlc_DocIdUrl>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DHCS Document" ma:contentTypeID="0x010100EEE380F46F125946A8B4C4C90D9FFCDC0074F1BED181E5E348AA6AA64CED43F363" ma:contentTypeVersion="22" ma:contentTypeDescription="This is the Custom Document Type for use by DHCS" ma:contentTypeScope="" ma:versionID="62d80c9bd645ff141eee440c3fc58253">
  <xsd:schema xmlns:xsd="http://www.w3.org/2001/XMLSchema" xmlns:xs="http://www.w3.org/2001/XMLSchema" xmlns:p="http://schemas.microsoft.com/office/2006/metadata/properties" xmlns:ns1="http://schemas.microsoft.com/sharepoint/v3" xmlns:ns2="69bc34b3-1921-46c7-8c7a-d18363374b4b" xmlns:ns3="c1c1dc04-eeda-4b6e-b2df-40979f5da1d3" targetNamespace="http://schemas.microsoft.com/office/2006/metadata/properties" ma:root="true" ma:fieldsID="d6b18e05db21fd7ec08f5784cff6b160" ns1:_="" ns2:_="" ns3:_="">
    <xsd:import namespace="http://schemas.microsoft.com/sharepoint/v3"/>
    <xsd:import namespace="69bc34b3-1921-46c7-8c7a-d18363374b4b"/>
    <xsd:import namespace="c1c1dc04-eeda-4b6e-b2df-40979f5da1d3"/>
    <xsd:element name="properties">
      <xsd:complexType>
        <xsd:sequence>
          <xsd:element name="documentManagement">
            <xsd:complexType>
              <xsd:all>
                <xsd:element ref="ns2:Organization"/>
                <xsd:element ref="ns2:Publication_x0020_Type" minOccurs="0"/>
                <xsd:element ref="ns2:Abstract" minOccurs="0"/>
                <xsd:element ref="ns3:Reading_x0020_Level" minOccurs="0"/>
                <xsd:element ref="ns1:PublishingContactName" minOccurs="0"/>
                <xsd:element ref="ns1:Language" minOccurs="0"/>
                <xsd:element ref="ns2:TAGAge" minOccurs="0"/>
                <xsd:element ref="ns2:TAGBusPart" minOccurs="0"/>
                <xsd:element ref="ns2:TAGender" minOccurs="0"/>
                <xsd:element ref="ns2:TAGEthnicity" minOccurs="0"/>
                <xsd:element ref="ns2:Topics" minOccurs="0"/>
                <xsd:element ref="ns3:SharedWithUsers" minOccurs="0"/>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ContactName" ma:index="6" nillable="true" ma:displayName="Contact Name" ma:description="Contact Name is a site column created by the Publishing feature. It is used on the Page Content Type as the name of the person or group who is the contact person for the page." ma:internalName="PublishingContactName">
      <xsd:simpleType>
        <xsd:restriction base="dms:Text">
          <xsd:maxLength value="255"/>
        </xsd:restriction>
      </xsd:simpleType>
    </xsd:element>
    <xsd:element name="Language" ma:index="8" nillable="true" ma:displayName="Language" ma:default="English" ma:internalName="Language">
      <xsd:simpleType>
        <xsd:union memberTypes="dms:Text">
          <xsd:simpleType>
            <xsd:restriction base="dms:Choice">
              <xsd:enumeration value="Arabic (Saudi Arabia)"/>
              <xsd:enumeration value="Bulgarian (Bulgaria)"/>
              <xsd:enumeration value="Chinese (Hong Kong S.A.R.)"/>
              <xsd:enumeration value="Chinese (People's Republic of China)"/>
              <xsd:enumeration value="Chinese (Taiwan)"/>
              <xsd:enumeration value="Croatian (Croatia)"/>
              <xsd:enumeration value="Czech (Czech Republic)"/>
              <xsd:enumeration value="Danish (Denmark)"/>
              <xsd:enumeration value="Dutch (Netherlands)"/>
              <xsd:enumeration value="English"/>
              <xsd:enumeration value="Estonian (Estonia)"/>
              <xsd:enumeration value="Finnish (Finland)"/>
              <xsd:enumeration value="French (France)"/>
              <xsd:enumeration value="German (Germany)"/>
              <xsd:enumeration value="Greek (Greece)"/>
              <xsd:enumeration value="Hebrew (Israel)"/>
              <xsd:enumeration value="Hindi (India)"/>
              <xsd:enumeration value="Hungarian (Hungary)"/>
              <xsd:enumeration value="Indonesian (Indonesia)"/>
              <xsd:enumeration value="Italian (Italy)"/>
              <xsd:enumeration value="Japanese (Japan)"/>
              <xsd:enumeration value="Korean (Korea)"/>
              <xsd:enumeration value="Latvian (Latvia)"/>
              <xsd:enumeration value="Lithuanian (Lithuania)"/>
              <xsd:enumeration value="Malay (Malaysia)"/>
              <xsd:enumeration value="Norwegian (Bokmal) (Norway)"/>
              <xsd:enumeration value="Polish (Poland)"/>
              <xsd:enumeration value="Portuguese (Brazil)"/>
              <xsd:enumeration value="Portuguese (Portugal)"/>
              <xsd:enumeration value="Romanian (Romania)"/>
              <xsd:enumeration value="Russian (Russia)"/>
              <xsd:enumeration value="Serbian (Latin) (Serbia)"/>
              <xsd:enumeration value="Slovak (Slovakia)"/>
              <xsd:enumeration value="Slovenian (Slovenia)"/>
              <xsd:enumeration value="Spanish (Spain)"/>
              <xsd:enumeration value="Swedish (Sweden)"/>
              <xsd:enumeration value="Thai (Thailand)"/>
              <xsd:enumeration value="Turkish (Turkey)"/>
              <xsd:enumeration value="Ukrainian (Ukraine)"/>
              <xsd:enumeration value="Urdu (Islamic Republic of Pakistan)"/>
              <xsd:enumeration value="Vietnamese (Vietnam)"/>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69bc34b3-1921-46c7-8c7a-d18363374b4b" elementFormDefault="qualified">
    <xsd:import namespace="http://schemas.microsoft.com/office/2006/documentManagement/types"/>
    <xsd:import namespace="http://schemas.microsoft.com/office/infopath/2007/PartnerControls"/>
    <xsd:element name="Organization" ma:index="2" ma:displayName="Organization" ma:list="2ddb1181-b291-4e5e-950b-c2e820c0d208" ma:internalName="Organization" ma:showField="Title" ma:web="69bc34b3-1921-46c7-8c7a-d18363374b4b">
      <xsd:simpleType>
        <xsd:restriction base="dms:Lookup"/>
      </xsd:simpleType>
    </xsd:element>
    <xsd:element name="Publication_x0020_Type" ma:index="3" nillable="true" ma:displayName="Publication Type" ma:list="adfece1d-3b17-431b-8151-7ebe638708da" ma:internalName="Publication_x0020_Type" ma:showField="Title" ma:web="69bc34b3-1921-46c7-8c7a-d18363374b4b">
      <xsd:simpleType>
        <xsd:restriction base="dms:Lookup"/>
      </xsd:simpleType>
    </xsd:element>
    <xsd:element name="Abstract" ma:index="4" nillable="true" ma:displayName="Abstract" ma:internalName="Abstract">
      <xsd:simpleType>
        <xsd:restriction base="dms:Note">
          <xsd:maxLength value="255"/>
        </xsd:restriction>
      </xsd:simpleType>
    </xsd:element>
    <xsd:element name="TAGAge" ma:index="9" nillable="true" ma:displayName="TAGAge" ma:list="379e5c79-d9c3-4952-a067-e05980d12f7d" ma:internalName="TAGAge" ma:showField="Title" ma:web="69bc34b3-1921-46c7-8c7a-d18363374b4b">
      <xsd:simpleType>
        <xsd:restriction base="dms:Lookup"/>
      </xsd:simpleType>
    </xsd:element>
    <xsd:element name="TAGBusPart" ma:index="10" nillable="true" ma:displayName="TAGBusPart" ma:list="e6599d1e-16c4-4dcc-aa83-4b926728b2ff" ma:internalName="TAGBusPart" ma:showField="Title" ma:web="69bc34b3-1921-46c7-8c7a-d18363374b4b">
      <xsd:simpleType>
        <xsd:restriction base="dms:Lookup"/>
      </xsd:simpleType>
    </xsd:element>
    <xsd:element name="TAGender" ma:index="11" nillable="true" ma:displayName="TAGender" ma:list="1fedfd00-9c5a-428a-8fed-99736ec43d80" ma:internalName="TAGender" ma:showField="Title" ma:web="69bc34b3-1921-46c7-8c7a-d18363374b4b">
      <xsd:simpleType>
        <xsd:restriction base="dms:Lookup"/>
      </xsd:simpleType>
    </xsd:element>
    <xsd:element name="TAGEthnicity" ma:index="12" nillable="true" ma:displayName="TAGEthnicity" ma:list="90ba1348-e3b2-4d32-9e12-e8a4f76c577a" ma:internalName="TAGEthnicity" ma:showField="Title" ma:web="69bc34b3-1921-46c7-8c7a-d18363374b4b">
      <xsd:simpleType>
        <xsd:restriction base="dms:Lookup"/>
      </xsd:simpleType>
    </xsd:element>
    <xsd:element name="Topics" ma:index="13" nillable="true" ma:displayName="Topics" ma:list="d882c70e-9a2a-4ac7-bf8a-63d5b11e81e5" ma:internalName="Topics" ma:showField="Title" ma:web="69bc34b3-1921-46c7-8c7a-d18363374b4b">
      <xsd:simpleType>
        <xsd:restriction base="dms:Lookup"/>
      </xsd:simpleType>
    </xsd:element>
    <xsd:element name="_dlc_DocId" ma:index="21" nillable="true" ma:displayName="Document ID Value" ma:description="The value of the document ID assigned to this item." ma:internalName="_dlc_DocId" ma:readOnly="true">
      <xsd:simpleType>
        <xsd:restriction base="dms:Text"/>
      </xsd:simpleType>
    </xsd:element>
    <xsd:element name="_dlc_DocIdUrl" ma:index="22"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3"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c1c1dc04-eeda-4b6e-b2df-40979f5da1d3" elementFormDefault="qualified">
    <xsd:import namespace="http://schemas.microsoft.com/office/2006/documentManagement/types"/>
    <xsd:import namespace="http://schemas.microsoft.com/office/infopath/2007/PartnerControls"/>
    <xsd:element name="Reading_x0020_Level" ma:index="5" nillable="true" ma:displayName="Reading Level" ma:format="Dropdown" ma:internalName="Reading_x0020_Level" ma:readOnly="false">
      <xsd:simpleType>
        <xsd:restriction base="dms:Choice">
          <xsd:enumeration value="1"/>
          <xsd:enumeration value="2"/>
          <xsd:enumeration value="3"/>
          <xsd:enumeration value="4"/>
          <xsd:enumeration value="5"/>
          <xsd:enumeration value="6"/>
          <xsd:enumeration value="7"/>
          <xsd:enumeration value="8"/>
          <xsd:enumeration value="9"/>
          <xsd:enumeration value="10"/>
          <xsd:enumeration value="11"/>
          <xsd:enumeration value="12"/>
          <xsd:enumeration value="12+"/>
        </xsd:restriction>
      </xsd:simple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7" ma:displayName="Content Type"/>
        <xsd:element ref="dc:title" maxOccurs="1" ma:index="1" ma:displayName="Title"/>
        <xsd:element ref="dc:subject" minOccurs="0" maxOccurs="1"/>
        <xsd:element ref="dc:description" minOccurs="0" maxOccurs="1"/>
        <xsd:element name="keywords" minOccurs="0" maxOccurs="1" type="xsd:string" ma:index="7"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E75E4EDF-3DA8-4DC2-9C9D-214FD4A9FAD8}"/>
</file>

<file path=customXml/itemProps2.xml><?xml version="1.0" encoding="utf-8"?>
<ds:datastoreItem xmlns:ds="http://schemas.openxmlformats.org/officeDocument/2006/customXml" ds:itemID="{51AC047A-3515-4CDD-A746-386BBF9CB64C}">
  <ds:schemaRefs>
    <ds:schemaRef ds:uri="http://schemas.microsoft.com/office/2006/metadata/properties"/>
    <ds:schemaRef ds:uri="http://schemas.microsoft.com/sharepoint/v3"/>
    <ds:schemaRef ds:uri="69bc34b3-1921-46c7-8c7a-d18363374b4b"/>
    <ds:schemaRef ds:uri="c1c1dc04-eeda-4b6e-b2df-40979f5da1d3"/>
  </ds:schemaRefs>
</ds:datastoreItem>
</file>

<file path=customXml/itemProps3.xml><?xml version="1.0" encoding="utf-8"?>
<ds:datastoreItem xmlns:ds="http://schemas.openxmlformats.org/officeDocument/2006/customXml" ds:itemID="{F3FD630A-7DB4-4FA8-A27D-5A3CFA39CC88}">
  <ds:schemaRefs>
    <ds:schemaRef ds:uri="http://schemas.microsoft.com/sharepoint/v3/contenttype/forms"/>
  </ds:schemaRefs>
</ds:datastoreItem>
</file>

<file path=customXml/itemProps4.xml><?xml version="1.0" encoding="utf-8"?>
<ds:datastoreItem xmlns:ds="http://schemas.openxmlformats.org/officeDocument/2006/customXml" ds:itemID="{976C79F4-8451-466C-8284-77789FF9C57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9bc34b3-1921-46c7-8c7a-d18363374b4b"/>
    <ds:schemaRef ds:uri="c1c1dc04-eeda-4b6e-b2df-40979f5da1d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5.xml><?xml version="1.0" encoding="utf-8"?>
<ds:datastoreItem xmlns:ds="http://schemas.openxmlformats.org/officeDocument/2006/customXml" ds:itemID="{1CEFEFD3-1A53-428E-BAB3-E118F41AA08D}"/>
</file>

<file path=docProps/app.xml><?xml version="1.0" encoding="utf-8"?>
<Properties xmlns="http://schemas.openxmlformats.org/officeDocument/2006/extended-properties" xmlns:vt="http://schemas.openxmlformats.org/officeDocument/2006/docPropsVTypes">
  <Template>Median</Template>
  <TotalTime>1597</TotalTime>
  <Words>1504</Words>
  <Application>Microsoft Office PowerPoint</Application>
  <PresentationFormat>On-screen Show (4:3)</PresentationFormat>
  <Paragraphs>230</Paragraphs>
  <Slides>31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Tw Cen MT</vt:lpstr>
      <vt:lpstr>Wingdings</vt:lpstr>
      <vt:lpstr>Wingdings 2</vt:lpstr>
      <vt:lpstr>Median</vt:lpstr>
      <vt:lpstr>Chdp Director/Deputy Director Training Section VIIi</vt:lpstr>
      <vt:lpstr>FFP Background</vt:lpstr>
      <vt:lpstr>Federal Financial Participation (FFP)</vt:lpstr>
      <vt:lpstr>Two Objectives That Permit Claims Under FFP</vt:lpstr>
      <vt:lpstr>Enhanced and Non-Enhanced Activities</vt:lpstr>
      <vt:lpstr>Enhanced and Non-Enhanced Activities2</vt:lpstr>
      <vt:lpstr>Fiscal Implications of Enhanced and Non-Enhanced Activities</vt:lpstr>
      <vt:lpstr>Qualifying Employees and SPMP</vt:lpstr>
      <vt:lpstr>Criteria Qualifying Personnel For FFP</vt:lpstr>
      <vt:lpstr>Skilled Professional Medical Personnel</vt:lpstr>
      <vt:lpstr>Skilled Professional Medical Personnel2</vt:lpstr>
      <vt:lpstr>SPMP Classifications</vt:lpstr>
      <vt:lpstr>SPMP Direct Support Staff</vt:lpstr>
      <vt:lpstr>Time Studies</vt:lpstr>
      <vt:lpstr>Personnel Required to Time Study</vt:lpstr>
      <vt:lpstr> Documents Required for Claiming FFP </vt:lpstr>
      <vt:lpstr>Supporting Documents for Time Study</vt:lpstr>
      <vt:lpstr>Record Retention</vt:lpstr>
      <vt:lpstr>Function Codes</vt:lpstr>
      <vt:lpstr>Function Codes2</vt:lpstr>
      <vt:lpstr>Function Codes3</vt:lpstr>
      <vt:lpstr>Function Codes4</vt:lpstr>
      <vt:lpstr>Function Codes5</vt:lpstr>
      <vt:lpstr>General Time Study Instructions</vt:lpstr>
      <vt:lpstr>General Time Study Instructions2</vt:lpstr>
      <vt:lpstr>General Time Study Instructions3</vt:lpstr>
      <vt:lpstr>Other Time Study Conditions</vt:lpstr>
      <vt:lpstr>Calculating FFP</vt:lpstr>
      <vt:lpstr>Time Study Recording Forms</vt:lpstr>
      <vt:lpstr>Monthly Time Study Form Example</vt:lpstr>
      <vt:lpstr>FFP Calculation Worksheets</vt:lpstr>
    </vt:vector>
  </TitlesOfParts>
  <Company>County of Monterey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Federal Financial Participation</dc:title>
  <dc:creator>apostolosd</dc:creator>
  <cp:keywords>chdp,training</cp:keywords>
  <cp:lastModifiedBy>Jamie Bracht</cp:lastModifiedBy>
  <cp:revision>56</cp:revision>
  <cp:lastPrinted>1601-01-01T00:00:00Z</cp:lastPrinted>
  <dcterms:created xsi:type="dcterms:W3CDTF">2009-03-04T23:19:29Z</dcterms:created>
  <dcterms:modified xsi:type="dcterms:W3CDTF">2020-12-08T05:51:39Z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5</vt:i4>
  </property>
  <property fmtid="{D5CDD505-2E9C-101B-9397-08002B2CF9AE}" pid="3" name="ContentTypeId">
    <vt:lpwstr>0x010100EEE380F46F125946A8B4C4C90D9FFCDC0074F1BED181E5E348AA6AA64CED43F363</vt:lpwstr>
  </property>
  <property fmtid="{D5CDD505-2E9C-101B-9397-08002B2CF9AE}" pid="4" name="_dlc_DocIdItemGuid">
    <vt:lpwstr>188f415f-08d6-41ac-bf99-5abe9e243c2f</vt:lpwstr>
  </property>
  <property fmtid="{D5CDD505-2E9C-101B-9397-08002B2CF9AE}" pid="5" name="Remediated">
    <vt:bool>false</vt:bool>
  </property>
  <property fmtid="{D5CDD505-2E9C-101B-9397-08002B2CF9AE}" pid="6" name="Organization">
    <vt:lpwstr>7</vt:lpwstr>
  </property>
  <property fmtid="{D5CDD505-2E9C-101B-9397-08002B2CF9AE}" pid="7" name="Division">
    <vt:lpwstr>22;#Integrated Systems of Care|6fd1b75e-be80-4bfc-8514-f354fda71f41</vt:lpwstr>
  </property>
</Properties>
</file>