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67"/>
  </p:notesMasterIdLst>
  <p:handoutMasterIdLst>
    <p:handoutMasterId r:id="rId68"/>
  </p:handoutMasterIdLst>
  <p:sldIdLst>
    <p:sldId id="256" r:id="rId6"/>
    <p:sldId id="362" r:id="rId7"/>
    <p:sldId id="349" r:id="rId8"/>
    <p:sldId id="339" r:id="rId9"/>
    <p:sldId id="363" r:id="rId10"/>
    <p:sldId id="364" r:id="rId11"/>
    <p:sldId id="341" r:id="rId12"/>
    <p:sldId id="365" r:id="rId13"/>
    <p:sldId id="342" r:id="rId14"/>
    <p:sldId id="288" r:id="rId15"/>
    <p:sldId id="286" r:id="rId16"/>
    <p:sldId id="314" r:id="rId17"/>
    <p:sldId id="312" r:id="rId18"/>
    <p:sldId id="332" r:id="rId19"/>
    <p:sldId id="323" r:id="rId20"/>
    <p:sldId id="366" r:id="rId21"/>
    <p:sldId id="367" r:id="rId22"/>
    <p:sldId id="326" r:id="rId23"/>
    <p:sldId id="315" r:id="rId24"/>
    <p:sldId id="318" r:id="rId25"/>
    <p:sldId id="368" r:id="rId26"/>
    <p:sldId id="316" r:id="rId27"/>
    <p:sldId id="319" r:id="rId28"/>
    <p:sldId id="301" r:id="rId29"/>
    <p:sldId id="369" r:id="rId30"/>
    <p:sldId id="304" r:id="rId31"/>
    <p:sldId id="317" r:id="rId32"/>
    <p:sldId id="313" r:id="rId33"/>
    <p:sldId id="346" r:id="rId34"/>
    <p:sldId id="347" r:id="rId35"/>
    <p:sldId id="376" r:id="rId36"/>
    <p:sldId id="344" r:id="rId37"/>
    <p:sldId id="358" r:id="rId38"/>
    <p:sldId id="345" r:id="rId39"/>
    <p:sldId id="308" r:id="rId40"/>
    <p:sldId id="370" r:id="rId41"/>
    <p:sldId id="293" r:id="rId42"/>
    <p:sldId id="294" r:id="rId43"/>
    <p:sldId id="371" r:id="rId44"/>
    <p:sldId id="298" r:id="rId45"/>
    <p:sldId id="360" r:id="rId46"/>
    <p:sldId id="295" r:id="rId47"/>
    <p:sldId id="359" r:id="rId48"/>
    <p:sldId id="269" r:id="rId49"/>
    <p:sldId id="268" r:id="rId50"/>
    <p:sldId id="372" r:id="rId51"/>
    <p:sldId id="305" r:id="rId52"/>
    <p:sldId id="373" r:id="rId53"/>
    <p:sldId id="273" r:id="rId54"/>
    <p:sldId id="274" r:id="rId55"/>
    <p:sldId id="276" r:id="rId56"/>
    <p:sldId id="299" r:id="rId57"/>
    <p:sldId id="278" r:id="rId58"/>
    <p:sldId id="328" r:id="rId59"/>
    <p:sldId id="282" r:id="rId60"/>
    <p:sldId id="284" r:id="rId61"/>
    <p:sldId id="285" r:id="rId62"/>
    <p:sldId id="374" r:id="rId63"/>
    <p:sldId id="306" r:id="rId64"/>
    <p:sldId id="331" r:id="rId65"/>
    <p:sldId id="375" r:id="rId66"/>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96633"/>
    <a:srgbClr val="3399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5" autoAdjust="0"/>
    <p:restoredTop sz="94811" autoAdjust="0"/>
  </p:normalViewPr>
  <p:slideViewPr>
    <p:cSldViewPr>
      <p:cViewPr varScale="1">
        <p:scale>
          <a:sx n="64" d="100"/>
          <a:sy n="64" d="100"/>
        </p:scale>
        <p:origin x="72" y="162"/>
      </p:cViewPr>
      <p:guideLst>
        <p:guide orient="horz" pos="2160"/>
        <p:guide pos="2880"/>
      </p:guideLst>
    </p:cSldViewPr>
  </p:slideViewPr>
  <p:outlineViewPr>
    <p:cViewPr>
      <p:scale>
        <a:sx n="33" d="100"/>
        <a:sy n="33" d="100"/>
      </p:scale>
      <p:origin x="0" y="-65832"/>
    </p:cViewPr>
  </p:outlineViewPr>
  <p:notesTextViewPr>
    <p:cViewPr>
      <p:scale>
        <a:sx n="100" d="100"/>
        <a:sy n="100" d="100"/>
      </p:scale>
      <p:origin x="0" y="0"/>
    </p:cViewPr>
  </p:notesTextViewPr>
  <p:sorterViewPr>
    <p:cViewPr>
      <p:scale>
        <a:sx n="75" d="100"/>
        <a:sy n="75" d="100"/>
      </p:scale>
      <p:origin x="0" y="61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ustomXml" Target="../customXml/item5.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18022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fld id="{E75C6555-21FA-400A-A419-D9189F3CD0EA}" type="datetimeFigureOut">
              <a:rPr lang="en-US"/>
              <a:pPr>
                <a:defRPr/>
              </a:pPr>
              <a:t>12/7/2020</a:t>
            </a:fld>
            <a:endParaRPr lang="en-US"/>
          </a:p>
        </p:txBody>
      </p:sp>
      <p:sp>
        <p:nvSpPr>
          <p:cNvPr id="18022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18022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FADAE142-F420-44FF-B366-8071932F614B}" type="slidenum">
              <a:rPr lang="en-US"/>
              <a:pPr>
                <a:defRPr/>
              </a:pPr>
              <a:t>‹#›</a:t>
            </a:fld>
            <a:endParaRPr lang="en-US"/>
          </a:p>
        </p:txBody>
      </p:sp>
    </p:spTree>
    <p:extLst>
      <p:ext uri="{BB962C8B-B14F-4D97-AF65-F5344CB8AC3E}">
        <p14:creationId xmlns:p14="http://schemas.microsoft.com/office/powerpoint/2010/main" val="39373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8195"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8199"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6D361ED1-81E5-43E4-9F3F-88404A5DE42E}" type="slidenum">
              <a:rPr lang="en-US"/>
              <a:pPr>
                <a:defRPr/>
              </a:pPr>
              <a:t>‹#›</a:t>
            </a:fld>
            <a:endParaRPr lang="en-US"/>
          </a:p>
        </p:txBody>
      </p:sp>
    </p:spTree>
    <p:extLst>
      <p:ext uri="{BB962C8B-B14F-4D97-AF65-F5344CB8AC3E}">
        <p14:creationId xmlns:p14="http://schemas.microsoft.com/office/powerpoint/2010/main" val="1196619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Change to 88% when the PL and new tools are released  reflecting the increase.</a:t>
            </a:r>
            <a:endParaRPr lang="en-US" dirty="0"/>
          </a:p>
        </p:txBody>
      </p:sp>
      <p:sp>
        <p:nvSpPr>
          <p:cNvPr id="4" name="Slide Number Placeholder 3"/>
          <p:cNvSpPr>
            <a:spLocks noGrp="1"/>
          </p:cNvSpPr>
          <p:nvPr>
            <p:ph type="sldNum" sz="quarter" idx="10"/>
          </p:nvPr>
        </p:nvSpPr>
        <p:spPr/>
        <p:txBody>
          <a:bodyPr/>
          <a:lstStyle/>
          <a:p>
            <a:fld id="{17E10CDB-392F-4E53-A94B-08FFDF48656C}" type="slidenum">
              <a:rPr lang="en-US" smtClean="0"/>
              <a:pPr/>
              <a:t>16</a:t>
            </a:fld>
            <a:endParaRPr lang="en-US"/>
          </a:p>
        </p:txBody>
      </p:sp>
    </p:spTree>
    <p:extLst>
      <p:ext uri="{BB962C8B-B14F-4D97-AF65-F5344CB8AC3E}">
        <p14:creationId xmlns:p14="http://schemas.microsoft.com/office/powerpoint/2010/main" val="88447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Change to 88% when the PL and new tools are released  reflecting the increase.</a:t>
            </a:r>
            <a:endParaRPr lang="en-US" dirty="0"/>
          </a:p>
        </p:txBody>
      </p:sp>
      <p:sp>
        <p:nvSpPr>
          <p:cNvPr id="4" name="Slide Number Placeholder 3"/>
          <p:cNvSpPr>
            <a:spLocks noGrp="1"/>
          </p:cNvSpPr>
          <p:nvPr>
            <p:ph type="sldNum" sz="quarter" idx="10"/>
          </p:nvPr>
        </p:nvSpPr>
        <p:spPr/>
        <p:txBody>
          <a:bodyPr/>
          <a:lstStyle/>
          <a:p>
            <a:fld id="{17E10CDB-392F-4E53-A94B-08FFDF48656C}" type="slidenum">
              <a:rPr lang="en-US" smtClean="0"/>
              <a:pPr/>
              <a:t>17</a:t>
            </a:fld>
            <a:endParaRPr lang="en-US"/>
          </a:p>
        </p:txBody>
      </p:sp>
    </p:spTree>
    <p:extLst>
      <p:ext uri="{BB962C8B-B14F-4D97-AF65-F5344CB8AC3E}">
        <p14:creationId xmlns:p14="http://schemas.microsoft.com/office/powerpoint/2010/main" val="265439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eaLnBrk="1" fontAlgn="auto" hangingPunct="1">
              <a:spcBef>
                <a:spcPts val="0"/>
              </a:spcBef>
              <a:spcAft>
                <a:spcPts val="0"/>
              </a:spcAft>
              <a:defRPr/>
            </a:pPr>
            <a:r>
              <a:rPr lang="en-US" dirty="0">
                <a:latin typeface="+mn-lt"/>
              </a:rPr>
              <a:t>Trainings change, difficult to keep adding to the slide. </a:t>
            </a:r>
          </a:p>
          <a:p>
            <a:endParaRPr lang="en-US" dirty="0"/>
          </a:p>
        </p:txBody>
      </p:sp>
      <p:sp>
        <p:nvSpPr>
          <p:cNvPr id="4" name="Slide Number Placeholder 3"/>
          <p:cNvSpPr>
            <a:spLocks noGrp="1"/>
          </p:cNvSpPr>
          <p:nvPr>
            <p:ph type="sldNum" sz="quarter" idx="10"/>
          </p:nvPr>
        </p:nvSpPr>
        <p:spPr/>
        <p:txBody>
          <a:bodyPr/>
          <a:lstStyle/>
          <a:p>
            <a:fld id="{17E10CDB-392F-4E53-A94B-08FFDF48656C}" type="slidenum">
              <a:rPr lang="en-US" smtClean="0"/>
              <a:pPr/>
              <a:t>21</a:t>
            </a:fld>
            <a:endParaRPr lang="en-US"/>
          </a:p>
        </p:txBody>
      </p:sp>
    </p:spTree>
    <p:extLst>
      <p:ext uri="{BB962C8B-B14F-4D97-AF65-F5344CB8AC3E}">
        <p14:creationId xmlns:p14="http://schemas.microsoft.com/office/powerpoint/2010/main" val="12976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7/1/2010</a:t>
            </a:r>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14EA882-26F4-41A9-A293-E35CDAB74F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7/1/2010</a:t>
            </a: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E044834-8B83-48FD-8FF2-E083295C633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7/1/2010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CD99D82-04AE-418E-BD01-D70B5E36C0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7/1/2010</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32F56DE-75BC-42CB-86AC-38FF63889B69}"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7/1/2010</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C0DF31D-AF91-49EB-B927-6C83ABB2BB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a:lstStyle>
            <a:lvl1pPr>
              <a:defRPr/>
            </a:lvl1pPr>
          </a:lstStyle>
          <a:p>
            <a:pPr>
              <a:defRPr/>
            </a:pPr>
            <a:r>
              <a:rPr lang="en-US"/>
              <a:t>7/1/2010</a:t>
            </a:r>
          </a:p>
        </p:txBody>
      </p:sp>
      <p:sp>
        <p:nvSpPr>
          <p:cNvPr id="6" name="Slide Number Placeholder 9"/>
          <p:cNvSpPr>
            <a:spLocks noGrp="1"/>
          </p:cNvSpPr>
          <p:nvPr>
            <p:ph type="sldNum" sz="quarter" idx="11"/>
          </p:nvPr>
        </p:nvSpPr>
        <p:spPr/>
        <p:txBody>
          <a:bodyPr rtlCol="0"/>
          <a:lstStyle>
            <a:lvl1pPr>
              <a:defRPr/>
            </a:lvl1pPr>
          </a:lstStyle>
          <a:p>
            <a:pPr>
              <a:defRPr/>
            </a:pPr>
            <a:fld id="{892A1B56-3FE9-43A5-873C-5689F2959404}" type="slidenum">
              <a:rPr lang="en-US"/>
              <a:pPr>
                <a:defRPr/>
              </a:pPr>
              <a:t>‹#›</a:t>
            </a:fld>
            <a:endParaRPr lang="en-US"/>
          </a:p>
        </p:txBody>
      </p:sp>
      <p:sp>
        <p:nvSpPr>
          <p:cNvPr id="7" name="Footer Placeholder 11"/>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a:lstStyle>
            <a:lvl1pPr>
              <a:defRPr/>
            </a:lvl1pPr>
          </a:lstStyle>
          <a:p>
            <a:pPr>
              <a:defRPr/>
            </a:pPr>
            <a:r>
              <a:rPr lang="en-US"/>
              <a:t>7/1/2010</a:t>
            </a:r>
          </a:p>
        </p:txBody>
      </p:sp>
      <p:sp>
        <p:nvSpPr>
          <p:cNvPr id="8" name="Slide Number Placeholder 11"/>
          <p:cNvSpPr>
            <a:spLocks noGrp="1"/>
          </p:cNvSpPr>
          <p:nvPr>
            <p:ph type="sldNum" sz="quarter" idx="11"/>
          </p:nvPr>
        </p:nvSpPr>
        <p:spPr/>
        <p:txBody>
          <a:bodyPr rtlCol="0"/>
          <a:lstStyle>
            <a:lvl1pPr>
              <a:defRPr/>
            </a:lvl1pPr>
          </a:lstStyle>
          <a:p>
            <a:pPr>
              <a:defRPr/>
            </a:pPr>
            <a:fld id="{42FA247E-779C-4D33-87D1-D11D2F2B6B6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7/1/2010</a:t>
            </a: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0CC1104-EBC6-4759-B988-3130C7C8EE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7/1/2010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D156ACA-D2F6-47B9-ADD3-1197D1F251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7/1/2010</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DED680-1CC5-4B46-88E0-A6AEC02828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r>
              <a:rPr lang="en-US"/>
              <a:t>7/1/2010</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39D36B57-7FD5-405B-956E-8EBE3EFCA64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7/1/2010</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430122-4839-4D54-9C3E-AE28D159F6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r>
              <a:rPr lang="en-US"/>
              <a:t>7/1/2010</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613D5883-9F4B-411F-8D79-63DF35DE50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2" r:id="rId5"/>
    <p:sldLayoutId id="2147483677" r:id="rId6"/>
    <p:sldLayoutId id="2147483671" r:id="rId7"/>
    <p:sldLayoutId id="2147483678" r:id="rId8"/>
    <p:sldLayoutId id="2147483670" r:id="rId9"/>
    <p:sldLayoutId id="2147483679" r:id="rId10"/>
    <p:sldLayoutId id="2147483669" r:id="rId11"/>
    <p:sldLayoutId id="2147483680" r:id="rId12"/>
  </p:sldLayoutIdLst>
  <p:hf hdr="0" ft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2362200" y="3581400"/>
            <a:ext cx="6324600" cy="2209800"/>
          </a:xfrm>
        </p:spPr>
        <p:txBody>
          <a:bodyPr/>
          <a:lstStyle/>
          <a:p>
            <a:pPr eaLnBrk="1" hangingPunct="1"/>
            <a:r>
              <a:rPr lang="en-US" sz="4000" b="1" cap="none" dirty="0"/>
              <a:t>CHDP DIRECTOR/DEPUTY DIRECTOR TRAINING</a:t>
            </a:r>
            <a:br>
              <a:rPr lang="en-US" sz="4000" b="1" cap="none" dirty="0"/>
            </a:br>
            <a:r>
              <a:rPr lang="en-US" sz="4000" b="1" cap="none" dirty="0"/>
              <a:t>SECTION XIII</a:t>
            </a:r>
          </a:p>
        </p:txBody>
      </p:sp>
      <p:sp>
        <p:nvSpPr>
          <p:cNvPr id="15361" name="Slide Number Placeholder 28"/>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fld id="{0D10E535-8980-431C-8838-1909347F3268}" type="slidenum">
              <a:rPr lang="en-US" smtClean="0"/>
              <a:pPr/>
              <a:t>1</a:t>
            </a:fld>
            <a:endParaRPr lang="en-US"/>
          </a:p>
        </p:txBody>
      </p:sp>
      <p:sp>
        <p:nvSpPr>
          <p:cNvPr id="15364" name="Date Placeholder 3"/>
          <p:cNvSpPr>
            <a:spLocks noGrp="1"/>
          </p:cNvSpPr>
          <p:nvPr>
            <p:ph type="dt" sz="quarter" idx="10"/>
          </p:nvPr>
        </p:nvSpPr>
        <p:spPr bwMode="auto">
          <a:noFill/>
          <a:ln>
            <a:miter lim="800000"/>
            <a:headEnd/>
            <a:tailEnd/>
          </a:ln>
        </p:spPr>
        <p:txBody>
          <a:bodyPr/>
          <a:lstStyle/>
          <a:p>
            <a:r>
              <a:rPr lang="en-US"/>
              <a:t>7/1/2010</a:t>
            </a:r>
          </a:p>
        </p:txBody>
      </p:sp>
      <p:sp>
        <p:nvSpPr>
          <p:cNvPr id="15362" name="Slide Number Placeholder 28"/>
          <p:cNvSpPr txBox="1">
            <a:spLocks noGrp="1"/>
          </p:cNvSpPr>
          <p:nvPr/>
        </p:nvSpPr>
        <p:spPr bwMode="auto">
          <a:xfrm>
            <a:off x="8001000" y="228600"/>
            <a:ext cx="838200" cy="381000"/>
          </a:xfrm>
          <a:prstGeom prst="rect">
            <a:avLst/>
          </a:prstGeom>
          <a:noFill/>
          <a:ln w="9525">
            <a:noFill/>
            <a:miter lim="800000"/>
            <a:headEnd/>
            <a:tailEnd/>
          </a:ln>
        </p:spPr>
        <p:txBody>
          <a:bodyPr anchor="ctr"/>
          <a:lstStyle/>
          <a:p>
            <a:pPr algn="ctr"/>
            <a:fld id="{58612DDD-FB0F-4AFC-BB94-887B0497D70A}" type="slidenum">
              <a:rPr lang="en-US" sz="1400" b="1">
                <a:solidFill>
                  <a:schemeClr val="tx2"/>
                </a:solidFill>
              </a:rPr>
              <a:pPr algn="ctr"/>
              <a:t>1</a:t>
            </a:fld>
            <a:endParaRPr lang="en-US" sz="1400" b="1">
              <a:solidFill>
                <a:schemeClr val="tx2"/>
              </a:solidFill>
            </a:endParaRPr>
          </a:p>
        </p:txBody>
      </p:sp>
      <p:sp>
        <p:nvSpPr>
          <p:cNvPr id="15365" name="Slide Number Placeholder 5"/>
          <p:cNvSpPr txBox="1">
            <a:spLocks noGrp="1"/>
          </p:cNvSpPr>
          <p:nvPr/>
        </p:nvSpPr>
        <p:spPr bwMode="auto">
          <a:xfrm>
            <a:off x="8001000" y="228600"/>
            <a:ext cx="838200" cy="381000"/>
          </a:xfrm>
          <a:prstGeom prst="rect">
            <a:avLst/>
          </a:prstGeom>
          <a:noFill/>
          <a:ln w="9525">
            <a:noFill/>
            <a:miter lim="800000"/>
            <a:headEnd/>
            <a:tailEnd/>
          </a:ln>
        </p:spPr>
        <p:txBody>
          <a:bodyPr anchor="ctr"/>
          <a:lstStyle/>
          <a:p>
            <a:pPr algn="ctr"/>
            <a:fld id="{DDBF4305-F3CC-4B1C-9DED-97153B729520}" type="slidenum">
              <a:rPr lang="en-US" sz="1400" b="1">
                <a:solidFill>
                  <a:schemeClr val="tx2"/>
                </a:solidFill>
              </a:rPr>
              <a:pPr algn="ctr"/>
              <a:t>1</a:t>
            </a:fld>
            <a:endParaRPr lang="en-US" sz="1400" b="1">
              <a:solidFill>
                <a:schemeClr val="tx2"/>
              </a:solidFill>
            </a:endParaRPr>
          </a:p>
        </p:txBody>
      </p:sp>
      <p:sp>
        <p:nvSpPr>
          <p:cNvPr id="15366" name="Text Box 5"/>
          <p:cNvSpPr txBox="1">
            <a:spLocks noChangeArrowheads="1"/>
          </p:cNvSpPr>
          <p:nvPr/>
        </p:nvSpPr>
        <p:spPr bwMode="auto">
          <a:xfrm>
            <a:off x="2514600" y="6172200"/>
            <a:ext cx="6629400" cy="523220"/>
          </a:xfrm>
          <a:prstGeom prst="rect">
            <a:avLst/>
          </a:prstGeom>
          <a:noFill/>
          <a:ln w="9525">
            <a:noFill/>
            <a:miter lim="800000"/>
            <a:headEnd/>
            <a:tailEnd/>
          </a:ln>
        </p:spPr>
        <p:txBody>
          <a:bodyPr>
            <a:spAutoFit/>
          </a:bodyPr>
          <a:lstStyle/>
          <a:p>
            <a:pPr>
              <a:spcBef>
                <a:spcPct val="50000"/>
              </a:spcBef>
            </a:pPr>
            <a:r>
              <a:rPr lang="en-US" sz="2800" b="1" dirty="0">
                <a:latin typeface="Tw Cen MT" pitchFamily="34" charset="0"/>
              </a:rPr>
              <a:t>Local Program Responsibilities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Establishing and Maintaining a Provider File</a:t>
            </a:r>
          </a:p>
        </p:txBody>
      </p:sp>
      <p:sp>
        <p:nvSpPr>
          <p:cNvPr id="24577"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50A5CEE3-897E-4F2A-AEBD-E9D407D938E5}" type="slidenum">
              <a:rPr lang="en-US" smtClean="0"/>
              <a:pPr>
                <a:defRPr/>
              </a:pPr>
              <a:t>10</a:t>
            </a:fld>
            <a:endParaRPr lang="en-US"/>
          </a:p>
        </p:txBody>
      </p:sp>
      <p:pic>
        <p:nvPicPr>
          <p:cNvPr id="2058" name="Picture 10" descr="clip art image of a woman pulling a file out of a filing cabinet"/>
          <p:cNvPicPr>
            <a:picLocks noChangeAspect="1" noChangeArrowheads="1"/>
          </p:cNvPicPr>
          <p:nvPr/>
        </p:nvPicPr>
        <p:blipFill>
          <a:blip r:embed="rId2" cstate="print"/>
          <a:srcRect/>
          <a:stretch>
            <a:fillRect/>
          </a:stretch>
        </p:blipFill>
        <p:spPr bwMode="auto">
          <a:xfrm>
            <a:off x="2895600" y="2895600"/>
            <a:ext cx="3095626" cy="3200400"/>
          </a:xfrm>
          <a:prstGeom prst="rect">
            <a:avLst/>
          </a:prstGeom>
          <a:noFill/>
        </p:spPr>
      </p:pic>
      <p:sp>
        <p:nvSpPr>
          <p:cNvPr id="24579" name="Date Placeholder 3"/>
          <p:cNvSpPr>
            <a:spLocks noGrp="1"/>
          </p:cNvSpPr>
          <p:nvPr>
            <p:ph type="dt" sz="half" idx="10"/>
          </p:nvPr>
        </p:nvSpPr>
        <p:spPr bwMode="auto">
          <a:xfrm>
            <a:off x="7315200" y="6248400"/>
            <a:ext cx="1447800" cy="365125"/>
          </a:xfrm>
          <a:noFill/>
          <a:ln>
            <a:miter lim="800000"/>
            <a:headEnd/>
            <a:tailEnd/>
          </a:ln>
        </p:spPr>
        <p:txBody>
          <a:bodyPr/>
          <a:lstStyle/>
          <a:p>
            <a:r>
              <a:rPr lang="en-US"/>
              <a:t>7/1/2010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sz="4000" b="1" dirty="0"/>
              <a:t>Establishing Provider Files</a:t>
            </a:r>
          </a:p>
        </p:txBody>
      </p:sp>
      <p:sp>
        <p:nvSpPr>
          <p:cNvPr id="2560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7AA01A88-02F9-43B7-83D0-7D9D7B3BAB51}" type="slidenum">
              <a:rPr lang="en-US" smtClean="0"/>
              <a:pPr>
                <a:defRPr/>
              </a:pPr>
              <a:t>11</a:t>
            </a:fld>
            <a:endParaRPr lang="en-US"/>
          </a:p>
        </p:txBody>
      </p:sp>
      <p:sp>
        <p:nvSpPr>
          <p:cNvPr id="25603" name="Rectangle 3"/>
          <p:cNvSpPr>
            <a:spLocks noGrp="1"/>
          </p:cNvSpPr>
          <p:nvPr>
            <p:ph type="body" idx="4294967295"/>
          </p:nvPr>
        </p:nvSpPr>
        <p:spPr>
          <a:xfrm>
            <a:off x="609600" y="1524000"/>
            <a:ext cx="8305800" cy="5334000"/>
          </a:xfrm>
        </p:spPr>
        <p:txBody>
          <a:bodyPr/>
          <a:lstStyle/>
          <a:p>
            <a:pPr>
              <a:buFont typeface="Wingdings" pitchFamily="2" charset="2"/>
              <a:buNone/>
            </a:pPr>
            <a:r>
              <a:rPr lang="en-US" sz="2800" dirty="0"/>
              <a:t>The local CHDP program is expected to establish a</a:t>
            </a:r>
          </a:p>
          <a:p>
            <a:pPr>
              <a:buFont typeface="Wingdings" pitchFamily="2" charset="2"/>
              <a:buNone/>
            </a:pPr>
            <a:r>
              <a:rPr lang="en-US" sz="2800" dirty="0"/>
              <a:t>local provider file.  Contents of file should include (see</a:t>
            </a:r>
          </a:p>
          <a:p>
            <a:pPr>
              <a:buFont typeface="Wingdings" pitchFamily="2" charset="2"/>
              <a:buNone/>
            </a:pPr>
            <a:r>
              <a:rPr lang="en-US" sz="2800" dirty="0"/>
              <a:t>LPGM Chapter 3 for more details):</a:t>
            </a:r>
          </a:p>
          <a:p>
            <a:r>
              <a:rPr lang="en-US" sz="2800" dirty="0"/>
              <a:t> Enrollment Information</a:t>
            </a:r>
          </a:p>
          <a:p>
            <a:r>
              <a:rPr lang="en-US" sz="2800" dirty="0"/>
              <a:t>Copies of reviews by other organizations specific to the provider (e.g., Vaccines for Children [VFC] program, </a:t>
            </a:r>
            <a:r>
              <a:rPr lang="en-US" sz="2800" dirty="0" err="1"/>
              <a:t>Medi</a:t>
            </a:r>
            <a:r>
              <a:rPr lang="en-US" sz="2800" dirty="0"/>
              <a:t>-Cal Managed Care Plan) </a:t>
            </a:r>
          </a:p>
          <a:p>
            <a:r>
              <a:rPr lang="en-US" sz="2800" dirty="0"/>
              <a:t>Contacts and Correspondence</a:t>
            </a:r>
          </a:p>
          <a:p>
            <a:r>
              <a:rPr lang="en-US" sz="2800" dirty="0"/>
              <a:t>Provider staff attendance at trainings</a:t>
            </a:r>
          </a:p>
          <a:p>
            <a:r>
              <a:rPr lang="en-US" sz="2800" dirty="0"/>
              <a:t>Other items at local CHDP program discretion</a:t>
            </a:r>
          </a:p>
          <a:p>
            <a:endParaRPr lang="en-US" sz="2800" dirty="0"/>
          </a:p>
          <a:p>
            <a:endParaRPr lang="en-US" dirty="0"/>
          </a:p>
          <a:p>
            <a:pPr lvl="1">
              <a:buFont typeface="Wingdings 2" pitchFamily="18" charset="2"/>
              <a:buNone/>
            </a:pPr>
            <a:endParaRPr lang="en-US" dirty="0"/>
          </a:p>
          <a:p>
            <a:endParaRPr lang="en-US" dirty="0"/>
          </a:p>
          <a:p>
            <a:pPr lvl="1"/>
            <a:endParaRPr lang="en-US" dirty="0"/>
          </a:p>
          <a:p>
            <a:endParaRPr lang="en-US" dirty="0"/>
          </a:p>
          <a:p>
            <a:pPr lvl="1"/>
            <a:endParaRPr lang="en-US" dirty="0"/>
          </a:p>
          <a:p>
            <a:pPr lvl="1"/>
            <a:endParaRPr lang="en-US" dirty="0"/>
          </a:p>
          <a:p>
            <a:pPr lvl="1"/>
            <a:endParaRPr lang="en-US" dirty="0"/>
          </a:p>
        </p:txBody>
      </p:sp>
      <p:pic>
        <p:nvPicPr>
          <p:cNvPr id="25604" name="Picture 5" descr="MCj03121720000[1]"/>
          <p:cNvPicPr>
            <a:picLocks noChangeAspect="1" noChangeArrowheads="1"/>
          </p:cNvPicPr>
          <p:nvPr/>
        </p:nvPicPr>
        <p:blipFill>
          <a:blip r:embed="rId2"/>
          <a:srcRect/>
          <a:stretch>
            <a:fillRect/>
          </a:stretch>
        </p:blipFill>
        <p:spPr bwMode="auto">
          <a:xfrm>
            <a:off x="7696200" y="4267200"/>
            <a:ext cx="1044575" cy="1843088"/>
          </a:xfrm>
          <a:prstGeom prst="rect">
            <a:avLst/>
          </a:prstGeom>
          <a:noFill/>
          <a:ln w="9525">
            <a:noFill/>
            <a:miter lim="800000"/>
            <a:headEnd/>
            <a:tailEnd/>
          </a:ln>
        </p:spPr>
      </p:pic>
      <p:sp>
        <p:nvSpPr>
          <p:cNvPr id="25605" name="Date Placeholder 5"/>
          <p:cNvSpPr>
            <a:spLocks noGrp="1"/>
          </p:cNvSpPr>
          <p:nvPr>
            <p:ph type="dt" sz="quarter" idx="10"/>
          </p:nvPr>
        </p:nvSpPr>
        <p:spPr bwMode="auto">
          <a:xfrm>
            <a:off x="7696200" y="6248400"/>
            <a:ext cx="1066800" cy="365125"/>
          </a:xfrm>
          <a:noFill/>
          <a:ln>
            <a:miter lim="800000"/>
            <a:headEnd/>
            <a:tailEnd/>
          </a:ln>
        </p:spPr>
        <p:txBody>
          <a:bodyPr/>
          <a:lstStyle/>
          <a:p>
            <a:r>
              <a:rPr lang="en-US"/>
              <a:t>7/1/2010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Provider Performance Improvement</a:t>
            </a:r>
          </a:p>
        </p:txBody>
      </p:sp>
      <p:sp>
        <p:nvSpPr>
          <p:cNvPr id="26625"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624653B3-24F7-446A-A694-D79B769EF80B}" type="slidenum">
              <a:rPr lang="en-US" smtClean="0"/>
              <a:pPr>
                <a:defRPr/>
              </a:pPr>
              <a:t>12</a:t>
            </a:fld>
            <a:endParaRPr lang="en-US"/>
          </a:p>
        </p:txBody>
      </p:sp>
      <p:pic>
        <p:nvPicPr>
          <p:cNvPr id="6" name="Picture 6" descr="MCPE07250_0000[1]"/>
          <p:cNvPicPr>
            <a:picLocks noChangeAspect="1" noChangeArrowheads="1"/>
          </p:cNvPicPr>
          <p:nvPr/>
        </p:nvPicPr>
        <p:blipFill>
          <a:blip r:embed="rId2"/>
          <a:srcRect/>
          <a:stretch>
            <a:fillRect/>
          </a:stretch>
        </p:blipFill>
        <p:spPr bwMode="auto">
          <a:xfrm>
            <a:off x="3200400" y="3200400"/>
            <a:ext cx="2133600" cy="2590800"/>
          </a:xfrm>
          <a:prstGeom prst="rect">
            <a:avLst/>
          </a:prstGeom>
          <a:noFill/>
          <a:ln w="9525">
            <a:noFill/>
            <a:miter lim="800000"/>
            <a:headEnd/>
            <a:tailEnd/>
          </a:ln>
        </p:spPr>
      </p:pic>
      <p:sp>
        <p:nvSpPr>
          <p:cNvPr id="26627"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sz="4000" b="1" dirty="0"/>
              <a:t>Processes for Provider Performance Improvement</a:t>
            </a:r>
          </a:p>
        </p:txBody>
      </p:sp>
      <p:sp>
        <p:nvSpPr>
          <p:cNvPr id="2764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4587A80A-92F3-443D-9A52-CD302E756419}" type="slidenum">
              <a:rPr lang="en-US" smtClean="0"/>
              <a:pPr>
                <a:defRPr/>
              </a:pPr>
              <a:t>13</a:t>
            </a:fld>
            <a:endParaRPr lang="en-US"/>
          </a:p>
        </p:txBody>
      </p:sp>
      <p:sp>
        <p:nvSpPr>
          <p:cNvPr id="27651" name="Rectangle 3"/>
          <p:cNvSpPr>
            <a:spLocks noGrp="1"/>
          </p:cNvSpPr>
          <p:nvPr>
            <p:ph type="body" idx="4294967295"/>
          </p:nvPr>
        </p:nvSpPr>
        <p:spPr>
          <a:xfrm>
            <a:off x="609600" y="1600200"/>
            <a:ext cx="8229600" cy="4525963"/>
          </a:xfrm>
        </p:spPr>
        <p:txBody>
          <a:bodyPr/>
          <a:lstStyle/>
          <a:p>
            <a:pPr marL="0">
              <a:lnSpc>
                <a:spcPct val="90000"/>
              </a:lnSpc>
              <a:buFont typeface="Wingdings" pitchFamily="2" charset="2"/>
              <a:buNone/>
            </a:pPr>
            <a:r>
              <a:rPr lang="en-US" sz="2400" dirty="0"/>
              <a:t>Local programs will use the following processes for working with providers to improve the provision of clinical pediatric preventive health services (See LPGM Chapter 9 for more details):</a:t>
            </a:r>
          </a:p>
          <a:p>
            <a:pPr>
              <a:lnSpc>
                <a:spcPct val="90000"/>
              </a:lnSpc>
            </a:pPr>
            <a:r>
              <a:rPr lang="en-US" sz="2400" dirty="0"/>
              <a:t>Desktop reviews</a:t>
            </a:r>
          </a:p>
          <a:p>
            <a:pPr>
              <a:lnSpc>
                <a:spcPct val="90000"/>
              </a:lnSpc>
            </a:pPr>
            <a:r>
              <a:rPr lang="en-US" sz="2400" dirty="0"/>
              <a:t>PM 160 reviews</a:t>
            </a:r>
          </a:p>
          <a:p>
            <a:pPr>
              <a:lnSpc>
                <a:spcPct val="90000"/>
              </a:lnSpc>
            </a:pPr>
            <a:r>
              <a:rPr lang="en-US" sz="2400" dirty="0"/>
              <a:t>Initial and periodic site reviews according to CHDP guidelines</a:t>
            </a:r>
          </a:p>
          <a:p>
            <a:pPr>
              <a:lnSpc>
                <a:spcPct val="90000"/>
              </a:lnSpc>
            </a:pPr>
            <a:r>
              <a:rPr lang="en-US" sz="2400" dirty="0"/>
              <a:t>Provider in-services</a:t>
            </a:r>
          </a:p>
          <a:p>
            <a:pPr>
              <a:lnSpc>
                <a:spcPct val="90000"/>
              </a:lnSpc>
            </a:pPr>
            <a:r>
              <a:rPr lang="en-US" sz="2400" dirty="0"/>
              <a:t>Parent and provider surveys (optional)</a:t>
            </a:r>
          </a:p>
          <a:p>
            <a:pPr>
              <a:lnSpc>
                <a:spcPct val="90000"/>
              </a:lnSpc>
            </a:pPr>
            <a:r>
              <a:rPr lang="en-US" sz="2400" dirty="0"/>
              <a:t>Optional performance improvement measures</a:t>
            </a:r>
          </a:p>
        </p:txBody>
      </p:sp>
      <p:sp>
        <p:nvSpPr>
          <p:cNvPr id="27652"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b="1" dirty="0"/>
              <a:t>Provider Site Reviews</a:t>
            </a:r>
          </a:p>
        </p:txBody>
      </p:sp>
      <p:sp>
        <p:nvSpPr>
          <p:cNvPr id="28673"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6F5726D3-EC9F-4EC2-948F-F8C7EE14FA2D}" type="slidenum">
              <a:rPr lang="en-US" sz="1400" b="1">
                <a:solidFill>
                  <a:srgbClr val="FFFFFF"/>
                </a:solidFill>
              </a:rPr>
              <a:pPr algn="ctr"/>
              <a:t>14</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14</a:t>
            </a:fld>
            <a:endParaRPr lang="en-US"/>
          </a:p>
        </p:txBody>
      </p:sp>
      <p:sp>
        <p:nvSpPr>
          <p:cNvPr id="28675" name="Rectangle 3"/>
          <p:cNvSpPr>
            <a:spLocks noGrp="1"/>
          </p:cNvSpPr>
          <p:nvPr>
            <p:ph type="body" idx="4294967295"/>
          </p:nvPr>
        </p:nvSpPr>
        <p:spPr>
          <a:xfrm>
            <a:off x="533400" y="1600200"/>
            <a:ext cx="8915400" cy="5257800"/>
          </a:xfrm>
        </p:spPr>
        <p:txBody>
          <a:bodyPr/>
          <a:lstStyle/>
          <a:p>
            <a:pPr>
              <a:lnSpc>
                <a:spcPct val="90000"/>
              </a:lnSpc>
              <a:buFont typeface="Wingdings" pitchFamily="2" charset="2"/>
              <a:buNone/>
            </a:pPr>
            <a:r>
              <a:rPr lang="en-US" sz="2800" dirty="0"/>
              <a:t>All CHDP service sites, including mobile vans, satellite</a:t>
            </a:r>
          </a:p>
          <a:p>
            <a:pPr>
              <a:lnSpc>
                <a:spcPct val="90000"/>
              </a:lnSpc>
              <a:buFont typeface="Wingdings" pitchFamily="2" charset="2"/>
              <a:buNone/>
            </a:pPr>
            <a:r>
              <a:rPr lang="en-US" sz="2800" dirty="0"/>
              <a:t>centers, school-based clinics, etc .* are required to pass</a:t>
            </a:r>
          </a:p>
          <a:p>
            <a:pPr>
              <a:lnSpc>
                <a:spcPct val="90000"/>
              </a:lnSpc>
              <a:buFont typeface="Wingdings" pitchFamily="2" charset="2"/>
              <a:buNone/>
            </a:pPr>
            <a:r>
              <a:rPr lang="en-US" sz="2800" dirty="0"/>
              <a:t>an initial site review completed by the local CHDP</a:t>
            </a:r>
          </a:p>
          <a:p>
            <a:pPr>
              <a:lnSpc>
                <a:spcPct val="90000"/>
              </a:lnSpc>
              <a:buFont typeface="Wingdings" pitchFamily="2" charset="2"/>
              <a:buNone/>
            </a:pPr>
            <a:r>
              <a:rPr lang="en-US" sz="2800" dirty="0"/>
              <a:t>program. Subsequent, periodic reviews of each enrolled</a:t>
            </a:r>
          </a:p>
          <a:p>
            <a:pPr>
              <a:lnSpc>
                <a:spcPct val="90000"/>
              </a:lnSpc>
              <a:buFont typeface="Wingdings" pitchFamily="2" charset="2"/>
              <a:buNone/>
            </a:pPr>
            <a:r>
              <a:rPr lang="en-US" sz="2800" dirty="0"/>
              <a:t>provider are then to be scheduled according to CHDP</a:t>
            </a:r>
          </a:p>
          <a:p>
            <a:pPr>
              <a:lnSpc>
                <a:spcPct val="90000"/>
              </a:lnSpc>
              <a:buFont typeface="Wingdings" pitchFamily="2" charset="2"/>
              <a:buNone/>
            </a:pPr>
            <a:r>
              <a:rPr lang="en-US" sz="2800" dirty="0"/>
              <a:t>guidelines. </a:t>
            </a:r>
          </a:p>
          <a:p>
            <a:pPr>
              <a:lnSpc>
                <a:spcPct val="90000"/>
              </a:lnSpc>
            </a:pPr>
            <a:r>
              <a:rPr lang="en-US" sz="2800" dirty="0"/>
              <a:t>When possible, periodic reviews should be coordinated with local managed care plans (see LPGM page 6-5).</a:t>
            </a:r>
          </a:p>
          <a:p>
            <a:pPr>
              <a:lnSpc>
                <a:spcPct val="90000"/>
              </a:lnSpc>
              <a:buFont typeface="Wingdings" pitchFamily="2" charset="2"/>
              <a:buNone/>
            </a:pPr>
            <a:endParaRPr lang="en-US" sz="2400" dirty="0"/>
          </a:p>
          <a:p>
            <a:pPr>
              <a:lnSpc>
                <a:spcPct val="90000"/>
              </a:lnSpc>
              <a:buFont typeface="Wingdings" pitchFamily="2" charset="2"/>
              <a:buNone/>
            </a:pPr>
            <a:r>
              <a:rPr lang="en-US" sz="2400" dirty="0"/>
              <a:t>*For definition of CHDP service sites see LPGM page 6-4 .</a:t>
            </a:r>
          </a:p>
        </p:txBody>
      </p:sp>
      <p:sp>
        <p:nvSpPr>
          <p:cNvPr id="2867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b="1" dirty="0"/>
              <a:t>Provider Site Reviews</a:t>
            </a:r>
            <a:r>
              <a:rPr lang="en-US" sz="800" b="1" dirty="0"/>
              <a:t>2</a:t>
            </a:r>
            <a:endParaRPr lang="en-US" b="1" dirty="0"/>
          </a:p>
        </p:txBody>
      </p:sp>
      <p:sp>
        <p:nvSpPr>
          <p:cNvPr id="2969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3F30D3ED-EA19-4707-A8BE-C63DD766D5D6}" type="slidenum">
              <a:rPr lang="en-US" smtClean="0"/>
              <a:pPr>
                <a:defRPr/>
              </a:pPr>
              <a:t>15</a:t>
            </a:fld>
            <a:endParaRPr lang="en-US"/>
          </a:p>
        </p:txBody>
      </p:sp>
      <p:sp>
        <p:nvSpPr>
          <p:cNvPr id="29699" name="Rectangle 3"/>
          <p:cNvSpPr>
            <a:spLocks noGrp="1"/>
          </p:cNvSpPr>
          <p:nvPr>
            <p:ph type="body" idx="4294967295"/>
          </p:nvPr>
        </p:nvSpPr>
        <p:spPr>
          <a:xfrm>
            <a:off x="609600" y="1600200"/>
            <a:ext cx="8229600" cy="4525963"/>
          </a:xfrm>
        </p:spPr>
        <p:txBody>
          <a:bodyPr/>
          <a:lstStyle/>
          <a:p>
            <a:r>
              <a:rPr lang="en-US" sz="3200"/>
              <a:t>The CHDP Facility Review Tool (DHCS 4493) and CHDP Medical Record Review Tool (DHCS 4492) are used and the results analyzed and reported to providers. These forms can be downloaded from the CHDP website.  Guidelines exist for each tool and should be downloaded and used by reviewer to ensure that all aspects of the review are being considered.</a:t>
            </a:r>
          </a:p>
          <a:p>
            <a:pPr>
              <a:buFont typeface="Wingdings" pitchFamily="2" charset="2"/>
              <a:buNone/>
            </a:pPr>
            <a:endParaRPr lang="en-US" sz="2800"/>
          </a:p>
          <a:p>
            <a:pPr>
              <a:buFont typeface="Wingdings" pitchFamily="2" charset="2"/>
              <a:buNone/>
            </a:pPr>
            <a:endParaRPr lang="en-US"/>
          </a:p>
        </p:txBody>
      </p:sp>
      <p:sp>
        <p:nvSpPr>
          <p:cNvPr id="29700"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b="1" dirty="0"/>
              <a:t>Provider Site Reviews</a:t>
            </a:r>
            <a:r>
              <a:rPr lang="en-US" sz="800" b="1" dirty="0"/>
              <a:t>3</a:t>
            </a:r>
            <a:endParaRPr lang="en-US" b="1" dirty="0"/>
          </a:p>
        </p:txBody>
      </p:sp>
      <p:sp>
        <p:nvSpPr>
          <p:cNvPr id="3072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997F5FFB-1FE5-4C4B-88D9-BCC85619353E}" type="slidenum">
              <a:rPr lang="en-US" smtClean="0"/>
              <a:pPr>
                <a:defRPr/>
              </a:pPr>
              <a:t>16</a:t>
            </a:fld>
            <a:endParaRPr lang="en-US"/>
          </a:p>
        </p:txBody>
      </p:sp>
      <p:sp>
        <p:nvSpPr>
          <p:cNvPr id="30723" name="Rectangle 3"/>
          <p:cNvSpPr>
            <a:spLocks noGrp="1"/>
          </p:cNvSpPr>
          <p:nvPr>
            <p:ph type="body" idx="4294967295"/>
          </p:nvPr>
        </p:nvSpPr>
        <p:spPr>
          <a:xfrm>
            <a:off x="609600" y="1600200"/>
            <a:ext cx="8229600" cy="4525963"/>
          </a:xfrm>
        </p:spPr>
        <p:txBody>
          <a:bodyPr/>
          <a:lstStyle/>
          <a:p>
            <a:pPr marL="742950" lvl="1" indent="-285750"/>
            <a:r>
              <a:rPr lang="en-US" sz="2800" dirty="0"/>
              <a:t>Specific, mandatory components of the Facility Review Tool are defined as critical elements (CE). </a:t>
            </a:r>
          </a:p>
          <a:p>
            <a:pPr marL="742950" lvl="1" indent="-285750"/>
            <a:r>
              <a:rPr lang="en-US" sz="2800" dirty="0"/>
              <a:t>Other components are scored with a weighted scoring system. </a:t>
            </a:r>
          </a:p>
          <a:p>
            <a:pPr marL="742950" lvl="1" indent="-285750"/>
            <a:r>
              <a:rPr lang="en-US" sz="2800" dirty="0"/>
              <a:t>For full approval a provider must:</a:t>
            </a:r>
          </a:p>
          <a:p>
            <a:pPr marL="1143000" lvl="2"/>
            <a:r>
              <a:rPr lang="en-US" sz="2500" dirty="0"/>
              <a:t>Have all critical elements in place</a:t>
            </a:r>
          </a:p>
          <a:p>
            <a:pPr marL="1143000" lvl="2"/>
            <a:r>
              <a:rPr lang="en-US" sz="2500" dirty="0"/>
              <a:t>Have a weighted score of 88% or                                  higher</a:t>
            </a:r>
          </a:p>
          <a:p>
            <a:pPr marL="1143000" lvl="2">
              <a:buFont typeface="Wingdings" pitchFamily="2" charset="2"/>
              <a:buNone/>
            </a:pPr>
            <a:endParaRPr lang="en-US" dirty="0"/>
          </a:p>
        </p:txBody>
      </p:sp>
      <p:pic>
        <p:nvPicPr>
          <p:cNvPr id="30724" name="Picture 11" descr="MCBD07160_0000[1]"/>
          <p:cNvPicPr>
            <a:picLocks noChangeAspect="1" noChangeArrowheads="1"/>
          </p:cNvPicPr>
          <p:nvPr/>
        </p:nvPicPr>
        <p:blipFill>
          <a:blip r:embed="rId3" cstate="print"/>
          <a:srcRect/>
          <a:stretch>
            <a:fillRect/>
          </a:stretch>
        </p:blipFill>
        <p:spPr bwMode="auto">
          <a:xfrm>
            <a:off x="6477000" y="3429000"/>
            <a:ext cx="2138363" cy="2044700"/>
          </a:xfrm>
          <a:prstGeom prst="rect">
            <a:avLst/>
          </a:prstGeom>
          <a:noFill/>
          <a:ln w="9525">
            <a:noFill/>
            <a:miter lim="800000"/>
            <a:headEnd/>
            <a:tailEnd/>
          </a:ln>
        </p:spPr>
      </p:pic>
      <p:sp>
        <p:nvSpPr>
          <p:cNvPr id="30725" name="Date Placeholder 5"/>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407674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b="1" dirty="0"/>
              <a:t>Provider Site Reviews</a:t>
            </a:r>
            <a:r>
              <a:rPr lang="en-US" sz="800" b="1" dirty="0"/>
              <a:t>4</a:t>
            </a:r>
            <a:endParaRPr lang="en-US" b="1" dirty="0"/>
          </a:p>
        </p:txBody>
      </p:sp>
      <p:sp>
        <p:nvSpPr>
          <p:cNvPr id="31745"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CDCE27DA-F9E2-47BB-9ECC-298C98CCA222}" type="slidenum">
              <a:rPr lang="en-US" smtClean="0"/>
              <a:pPr>
                <a:defRPr/>
              </a:pPr>
              <a:t>17</a:t>
            </a:fld>
            <a:endParaRPr lang="en-US"/>
          </a:p>
        </p:txBody>
      </p:sp>
      <p:sp>
        <p:nvSpPr>
          <p:cNvPr id="31747" name="Rectangle 3"/>
          <p:cNvSpPr>
            <a:spLocks noGrp="1"/>
          </p:cNvSpPr>
          <p:nvPr>
            <p:ph type="body" idx="4294967295"/>
          </p:nvPr>
        </p:nvSpPr>
        <p:spPr>
          <a:xfrm>
            <a:off x="609600" y="1600200"/>
            <a:ext cx="8229600" cy="4525963"/>
          </a:xfrm>
        </p:spPr>
        <p:txBody>
          <a:bodyPr/>
          <a:lstStyle/>
          <a:p>
            <a:r>
              <a:rPr lang="en-US" dirty="0"/>
              <a:t>The medical record review uses criteria related to format, documentation, coordination and continuity of care to assess evidence of the provision of appropriate levels of services to the CHDP population.</a:t>
            </a:r>
          </a:p>
          <a:p>
            <a:pPr marL="742950" lvl="1" indent="-285750"/>
            <a:r>
              <a:rPr lang="en-US" sz="2800" dirty="0"/>
              <a:t>Components of the Medical Record Review Tool are scored with a weighted scoring system.  To receive full approval as a site for CHDP services a provider must attain a</a:t>
            </a:r>
            <a:r>
              <a:rPr lang="en-US" sz="2700" dirty="0"/>
              <a:t> score of </a:t>
            </a:r>
            <a:r>
              <a:rPr lang="en-US" sz="2700" u="sng" dirty="0"/>
              <a:t>88</a:t>
            </a:r>
            <a:r>
              <a:rPr lang="en-US" sz="2700" dirty="0"/>
              <a:t>% or higher.</a:t>
            </a:r>
          </a:p>
        </p:txBody>
      </p:sp>
      <p:sp>
        <p:nvSpPr>
          <p:cNvPr id="31748"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236214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b="1" dirty="0"/>
              <a:t>Provider Site Reviews</a:t>
            </a:r>
            <a:r>
              <a:rPr lang="en-US" sz="800" b="1" dirty="0"/>
              <a:t>5</a:t>
            </a:r>
            <a:endParaRPr lang="en-US" b="1" dirty="0"/>
          </a:p>
        </p:txBody>
      </p:sp>
      <p:sp>
        <p:nvSpPr>
          <p:cNvPr id="3276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0C39136-2437-4163-A9FC-886654A8F510}" type="slidenum">
              <a:rPr lang="en-US" smtClean="0"/>
              <a:pPr>
                <a:defRPr/>
              </a:pPr>
              <a:t>18</a:t>
            </a:fld>
            <a:endParaRPr lang="en-US"/>
          </a:p>
        </p:txBody>
      </p:sp>
      <p:sp>
        <p:nvSpPr>
          <p:cNvPr id="32771" name="Rectangle 3"/>
          <p:cNvSpPr>
            <a:spLocks noGrp="1"/>
          </p:cNvSpPr>
          <p:nvPr>
            <p:ph type="body" idx="4294967295"/>
          </p:nvPr>
        </p:nvSpPr>
        <p:spPr>
          <a:xfrm>
            <a:off x="609600" y="1600200"/>
            <a:ext cx="8229600" cy="4525963"/>
          </a:xfrm>
        </p:spPr>
        <p:txBody>
          <a:bodyPr/>
          <a:lstStyle/>
          <a:p>
            <a:r>
              <a:rPr lang="en-US"/>
              <a:t>At the completion of a site review, an exit interview will be held and a brief summary of the findings will be presented to the provider. </a:t>
            </a:r>
          </a:p>
          <a:p>
            <a:r>
              <a:rPr lang="en-US"/>
              <a:t>A written decision and report of findings must be mailed to the applicant or provider within 30 working days following the onsite review. </a:t>
            </a:r>
          </a:p>
          <a:p>
            <a:pPr marL="742950" lvl="1" indent="-285750"/>
            <a:r>
              <a:rPr lang="en-US"/>
              <a:t>If providers are to be disenrolled or granted conditional approval, see sample letters in LPGM pages 10-7 and 6-50.</a:t>
            </a:r>
          </a:p>
          <a:p>
            <a:pPr marL="742950" lvl="1" indent="-285750">
              <a:buFont typeface="Wingdings 2" pitchFamily="18" charset="2"/>
              <a:buNone/>
            </a:pPr>
            <a:endParaRPr lang="en-US"/>
          </a:p>
        </p:txBody>
      </p:sp>
      <p:sp>
        <p:nvSpPr>
          <p:cNvPr id="32772"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Provider Training</a:t>
            </a:r>
          </a:p>
        </p:txBody>
      </p:sp>
      <p:sp>
        <p:nvSpPr>
          <p:cNvPr id="33793"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76638B0F-EE3B-4B42-96F9-A40563D33E9E}" type="slidenum">
              <a:rPr lang="en-US" smtClean="0"/>
              <a:pPr>
                <a:defRPr/>
              </a:pPr>
              <a:t>19</a:t>
            </a:fld>
            <a:endParaRPr lang="en-US"/>
          </a:p>
        </p:txBody>
      </p:sp>
      <p:pic>
        <p:nvPicPr>
          <p:cNvPr id="33795" name="Picture 4" descr="MCBD06630_0000[1]"/>
          <p:cNvPicPr>
            <a:picLocks noChangeAspect="1" noChangeArrowheads="1"/>
          </p:cNvPicPr>
          <p:nvPr/>
        </p:nvPicPr>
        <p:blipFill>
          <a:blip r:embed="rId2"/>
          <a:srcRect/>
          <a:stretch>
            <a:fillRect/>
          </a:stretch>
        </p:blipFill>
        <p:spPr bwMode="auto">
          <a:xfrm>
            <a:off x="2667000" y="3352800"/>
            <a:ext cx="2895600" cy="2309813"/>
          </a:xfrm>
          <a:prstGeom prst="rect">
            <a:avLst/>
          </a:prstGeom>
          <a:noFill/>
          <a:ln w="9525">
            <a:noFill/>
            <a:miter lim="800000"/>
            <a:headEnd/>
            <a:tailEnd/>
          </a:ln>
        </p:spPr>
      </p:pic>
      <p:sp>
        <p:nvSpPr>
          <p:cNvPr id="33796" name="Date Placeholder 4"/>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lstStyle/>
          <a:p>
            <a:r>
              <a:rPr lang="en-US" sz="4000" dirty="0"/>
              <a:t>Provider Enrollment and Recruitment</a:t>
            </a:r>
          </a:p>
        </p:txBody>
      </p:sp>
      <p:sp>
        <p:nvSpPr>
          <p:cNvPr id="5" name="Slide Number Placeholder 4"/>
          <p:cNvSpPr>
            <a:spLocks noGrp="1"/>
          </p:cNvSpPr>
          <p:nvPr>
            <p:ph type="sldNum" sz="quarter" idx="11"/>
          </p:nvPr>
        </p:nvSpPr>
        <p:spPr/>
        <p:txBody>
          <a:bodyPr/>
          <a:lstStyle/>
          <a:p>
            <a:pPr>
              <a:defRPr/>
            </a:pPr>
            <a:fld id="{732F56DE-75BC-42CB-86AC-38FF63889B69}" type="slidenum">
              <a:rPr lang="en-US" smtClean="0"/>
              <a:pPr>
                <a:defRPr/>
              </a:pPr>
              <a:t>2</a:t>
            </a:fld>
            <a:endParaRPr lang="en-US"/>
          </a:p>
        </p:txBody>
      </p:sp>
      <p:pic>
        <p:nvPicPr>
          <p:cNvPr id="1027" name="Picture 3" descr="clip art image of a man running out of a computer monitor with a briefcase"/>
          <p:cNvPicPr>
            <a:picLocks noChangeAspect="1" noChangeArrowheads="1"/>
          </p:cNvPicPr>
          <p:nvPr/>
        </p:nvPicPr>
        <p:blipFill>
          <a:blip r:embed="rId2"/>
          <a:srcRect/>
          <a:stretch>
            <a:fillRect/>
          </a:stretch>
        </p:blipFill>
        <p:spPr bwMode="auto">
          <a:xfrm>
            <a:off x="2438400" y="2895600"/>
            <a:ext cx="3627438" cy="3022600"/>
          </a:xfrm>
          <a:prstGeom prst="rect">
            <a:avLst/>
          </a:prstGeom>
          <a:noFill/>
        </p:spPr>
      </p:pic>
      <p:sp>
        <p:nvSpPr>
          <p:cNvPr id="15362"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a:t>7/1/2010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sz="4000" b="1" dirty="0"/>
              <a:t>Provider Training</a:t>
            </a:r>
            <a:r>
              <a:rPr lang="en-US" sz="800" b="1" dirty="0"/>
              <a:t>2</a:t>
            </a:r>
            <a:endParaRPr lang="en-US" sz="4000" b="1" dirty="0"/>
          </a:p>
        </p:txBody>
      </p:sp>
      <p:sp>
        <p:nvSpPr>
          <p:cNvPr id="3481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F2FDF7EA-2979-4A9C-9BD6-5E09937378D3}" type="slidenum">
              <a:rPr lang="en-US" smtClean="0"/>
              <a:pPr>
                <a:defRPr/>
              </a:pPr>
              <a:t>20</a:t>
            </a:fld>
            <a:endParaRPr lang="en-US"/>
          </a:p>
        </p:txBody>
      </p:sp>
      <p:sp>
        <p:nvSpPr>
          <p:cNvPr id="34819" name="Rectangle 3"/>
          <p:cNvSpPr>
            <a:spLocks noGrp="1"/>
          </p:cNvSpPr>
          <p:nvPr>
            <p:ph type="body" idx="4294967295"/>
          </p:nvPr>
        </p:nvSpPr>
        <p:spPr>
          <a:xfrm>
            <a:off x="609600" y="1600200"/>
            <a:ext cx="8229600" cy="4525963"/>
          </a:xfrm>
        </p:spPr>
        <p:txBody>
          <a:bodyPr/>
          <a:lstStyle/>
          <a:p>
            <a:pPr marL="0">
              <a:buFont typeface="Wingdings" pitchFamily="2" charset="2"/>
              <a:buNone/>
            </a:pPr>
            <a:r>
              <a:rPr lang="en-US" dirty="0"/>
              <a:t>Local CHDP programs conduct provider training for the following reasons: </a:t>
            </a:r>
          </a:p>
          <a:p>
            <a:r>
              <a:rPr lang="en-US" dirty="0"/>
              <a:t>To inform of program updates</a:t>
            </a:r>
          </a:p>
          <a:p>
            <a:r>
              <a:rPr lang="en-US" dirty="0"/>
              <a:t>To instruct about elements of the CHDP exam</a:t>
            </a:r>
          </a:p>
          <a:p>
            <a:r>
              <a:rPr lang="en-US" dirty="0"/>
              <a:t>To address concerns identified in site reviews</a:t>
            </a:r>
          </a:p>
          <a:p>
            <a:r>
              <a:rPr lang="en-US" dirty="0"/>
              <a:t>To meet State requirements (only required training at this time is the audiometry certification)</a:t>
            </a:r>
          </a:p>
        </p:txBody>
      </p:sp>
      <p:sp>
        <p:nvSpPr>
          <p:cNvPr id="34820"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z="4000" b="1" dirty="0"/>
              <a:t>Provider Training</a:t>
            </a:r>
            <a:r>
              <a:rPr lang="en-US" sz="800" b="1" dirty="0"/>
              <a:t>3</a:t>
            </a:r>
            <a:endParaRPr lang="en-US" sz="4000" b="1" dirty="0"/>
          </a:p>
        </p:txBody>
      </p:sp>
      <p:sp>
        <p:nvSpPr>
          <p:cNvPr id="35843" name="Rectangle 3"/>
          <p:cNvSpPr>
            <a:spLocks noGrp="1"/>
          </p:cNvSpPr>
          <p:nvPr>
            <p:ph type="body" idx="4294967295"/>
          </p:nvPr>
        </p:nvSpPr>
        <p:spPr>
          <a:xfrm>
            <a:off x="381000" y="1600200"/>
            <a:ext cx="8534400" cy="4525963"/>
          </a:xfrm>
        </p:spPr>
        <p:txBody>
          <a:bodyPr>
            <a:normAutofit/>
          </a:bodyPr>
          <a:lstStyle/>
          <a:p>
            <a:pPr marL="0" indent="0">
              <a:buFont typeface="Wingdings" pitchFamily="2" charset="2"/>
              <a:buNone/>
            </a:pPr>
            <a:r>
              <a:rPr lang="en-US" sz="2800" dirty="0"/>
              <a:t>Several Trainings have been developed and approved by the State CMS Systems of Care Division and are available on the CHDP website for use by local programs (see Training menu in Local CHDP Programs section)</a:t>
            </a:r>
          </a:p>
          <a:p>
            <a:pPr marL="0" indent="0">
              <a:buFont typeface="Wingdings" pitchFamily="2" charset="2"/>
              <a:buNone/>
            </a:pPr>
            <a:endParaRPr lang="en-US" sz="2800" dirty="0"/>
          </a:p>
          <a:p>
            <a:pPr marL="0" indent="0">
              <a:buNone/>
            </a:pPr>
            <a:r>
              <a:rPr lang="en-US" sz="2800" dirty="0"/>
              <a:t>Contact CHDP Regional Staff for information on any trainings.</a:t>
            </a:r>
          </a:p>
        </p:txBody>
      </p:sp>
      <p:sp>
        <p:nvSpPr>
          <p:cNvPr id="6" name="Slide Number Placeholder 5"/>
          <p:cNvSpPr>
            <a:spLocks noGrp="1"/>
          </p:cNvSpPr>
          <p:nvPr>
            <p:ph type="sldNum" sz="quarter" idx="12"/>
          </p:nvPr>
        </p:nvSpPr>
        <p:spPr/>
        <p:txBody>
          <a:bodyPr>
            <a:normAutofit/>
          </a:bodyPr>
          <a:lstStyle/>
          <a:p>
            <a:pPr>
              <a:defRPr/>
            </a:pPr>
            <a:fld id="{5CD99D82-04AE-418E-BD01-D70B5E36C0E1}" type="slidenum">
              <a:rPr lang="en-US" smtClean="0"/>
              <a:pPr>
                <a:defRPr/>
              </a:pPr>
              <a:t>21</a:t>
            </a:fld>
            <a:endParaRPr lang="en-US"/>
          </a:p>
        </p:txBody>
      </p:sp>
      <p:sp>
        <p:nvSpPr>
          <p:cNvPr id="35844"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254159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Distribution of Provider Information Notices (PINs)</a:t>
            </a:r>
          </a:p>
        </p:txBody>
      </p:sp>
      <p:sp>
        <p:nvSpPr>
          <p:cNvPr id="36865"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F9239EA0-BA30-4A60-83E3-CA3B736D20BF}" type="slidenum">
              <a:rPr lang="en-US" smtClean="0"/>
              <a:pPr>
                <a:defRPr/>
              </a:pPr>
              <a:t>22</a:t>
            </a:fld>
            <a:endParaRPr lang="en-US"/>
          </a:p>
        </p:txBody>
      </p:sp>
      <p:pic>
        <p:nvPicPr>
          <p:cNvPr id="3078" name="Picture 6" descr="clip art image of a folder with question marks on it"/>
          <p:cNvPicPr>
            <a:picLocks noChangeAspect="1" noChangeArrowheads="1"/>
          </p:cNvPicPr>
          <p:nvPr/>
        </p:nvPicPr>
        <p:blipFill>
          <a:blip r:embed="rId2"/>
          <a:srcRect/>
          <a:stretch>
            <a:fillRect/>
          </a:stretch>
        </p:blipFill>
        <p:spPr bwMode="auto">
          <a:xfrm>
            <a:off x="2895600" y="3276600"/>
            <a:ext cx="2285999" cy="2057399"/>
          </a:xfrm>
          <a:prstGeom prst="rect">
            <a:avLst/>
          </a:prstGeom>
          <a:noFill/>
        </p:spPr>
      </p:pic>
      <p:sp>
        <p:nvSpPr>
          <p:cNvPr id="36867"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sz="3600" b="1" dirty="0"/>
              <a:t>Distribution of PINs</a:t>
            </a:r>
          </a:p>
        </p:txBody>
      </p:sp>
      <p:sp>
        <p:nvSpPr>
          <p:cNvPr id="3788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3837AA1-EE95-4BDF-AD95-1A2F383F5306}" type="slidenum">
              <a:rPr lang="en-US" smtClean="0"/>
              <a:pPr>
                <a:defRPr/>
              </a:pPr>
              <a:t>23</a:t>
            </a:fld>
            <a:endParaRPr lang="en-US"/>
          </a:p>
        </p:txBody>
      </p:sp>
      <p:sp>
        <p:nvSpPr>
          <p:cNvPr id="37891" name="Rectangle 3"/>
          <p:cNvSpPr>
            <a:spLocks noGrp="1"/>
          </p:cNvSpPr>
          <p:nvPr>
            <p:ph type="body" idx="4294967295"/>
          </p:nvPr>
        </p:nvSpPr>
        <p:spPr>
          <a:xfrm>
            <a:off x="457200" y="1600200"/>
            <a:ext cx="8458200" cy="4525963"/>
          </a:xfrm>
        </p:spPr>
        <p:txBody>
          <a:bodyPr/>
          <a:lstStyle/>
          <a:p>
            <a:pPr>
              <a:buFont typeface="Wingdings" pitchFamily="2" charset="2"/>
              <a:buNone/>
            </a:pPr>
            <a:r>
              <a:rPr lang="en-US" sz="2500"/>
              <a:t>CHDP PINs are the CMS Branch’s method of communicating with</a:t>
            </a:r>
          </a:p>
          <a:p>
            <a:pPr>
              <a:buFont typeface="Wingdings" pitchFamily="2" charset="2"/>
              <a:buNone/>
            </a:pPr>
            <a:r>
              <a:rPr lang="en-US" sz="2500"/>
              <a:t>CHDP providers.  PINs may contain new program information,</a:t>
            </a:r>
          </a:p>
          <a:p>
            <a:pPr>
              <a:buFont typeface="Wingdings" pitchFamily="2" charset="2"/>
              <a:buNone/>
            </a:pPr>
            <a:r>
              <a:rPr lang="en-US" sz="2500"/>
              <a:t>program policy, new or changed standards and/or statutes to be</a:t>
            </a:r>
          </a:p>
          <a:p>
            <a:pPr>
              <a:buFont typeface="Wingdings" pitchFamily="2" charset="2"/>
              <a:buNone/>
            </a:pPr>
            <a:r>
              <a:rPr lang="en-US" sz="2500"/>
              <a:t>implemented by providers.</a:t>
            </a:r>
          </a:p>
          <a:p>
            <a:r>
              <a:rPr lang="en-US" sz="2500"/>
              <a:t>PINs are issued with CHDP Program Letters.  Local CHDP programs distribute PINs to enrolled CHDP providers.  </a:t>
            </a:r>
          </a:p>
          <a:p>
            <a:r>
              <a:rPr lang="en-US" sz="2500"/>
              <a:t>In order to document the distribution of PINs, the local CHDP program must complete and maintain on file, the Report of Distribution (DHCS 4504) after distributing the PIN.  </a:t>
            </a:r>
          </a:p>
        </p:txBody>
      </p:sp>
      <p:sp>
        <p:nvSpPr>
          <p:cNvPr id="37892"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Technical Assistance to Providers</a:t>
            </a:r>
          </a:p>
        </p:txBody>
      </p:sp>
      <p:sp>
        <p:nvSpPr>
          <p:cNvPr id="38913"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2FA81738-E720-4B2B-9885-2392BA332512}" type="slidenum">
              <a:rPr lang="en-US" smtClean="0"/>
              <a:pPr>
                <a:defRPr/>
              </a:pPr>
              <a:t>24</a:t>
            </a:fld>
            <a:endParaRPr lang="en-US"/>
          </a:p>
        </p:txBody>
      </p:sp>
      <p:sp>
        <p:nvSpPr>
          <p:cNvPr id="38916" name="Date Placeholder 4"/>
          <p:cNvSpPr>
            <a:spLocks noGrp="1"/>
          </p:cNvSpPr>
          <p:nvPr>
            <p:ph type="dt" sz="half" idx="10"/>
          </p:nvPr>
        </p:nvSpPr>
        <p:spPr bwMode="auto">
          <a:noFill/>
          <a:ln>
            <a:miter lim="800000"/>
            <a:headEnd/>
            <a:tailEnd/>
          </a:ln>
        </p:spPr>
        <p:txBody>
          <a:bodyPr/>
          <a:lstStyle/>
          <a:p>
            <a:r>
              <a:rPr lang="en-US"/>
              <a:t>7/1/2010</a:t>
            </a:r>
          </a:p>
        </p:txBody>
      </p:sp>
      <p:pic>
        <p:nvPicPr>
          <p:cNvPr id="38915" name="Picture 3" descr="MPj04393560000[1]"/>
          <p:cNvPicPr>
            <a:picLocks noChangeAspect="1" noChangeArrowheads="1"/>
          </p:cNvPicPr>
          <p:nvPr/>
        </p:nvPicPr>
        <p:blipFill>
          <a:blip r:embed="rId2" cstate="print"/>
          <a:srcRect/>
          <a:stretch>
            <a:fillRect/>
          </a:stretch>
        </p:blipFill>
        <p:spPr bwMode="auto">
          <a:xfrm>
            <a:off x="2514600" y="2971800"/>
            <a:ext cx="3886200" cy="3276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sz="4000" b="1" dirty="0"/>
              <a:t>Technical Assistance to Providers</a:t>
            </a:r>
            <a:r>
              <a:rPr lang="en-US" sz="800" b="1" dirty="0"/>
              <a:t>2</a:t>
            </a:r>
            <a:endParaRPr lang="en-US" sz="4000" b="1" dirty="0"/>
          </a:p>
        </p:txBody>
      </p:sp>
      <p:sp>
        <p:nvSpPr>
          <p:cNvPr id="3993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33D50A35-C0B5-416D-A038-E249BFE5FF26}" type="slidenum">
              <a:rPr lang="en-US" smtClean="0"/>
              <a:pPr>
                <a:defRPr/>
              </a:pPr>
              <a:t>25</a:t>
            </a:fld>
            <a:endParaRPr lang="en-US"/>
          </a:p>
        </p:txBody>
      </p:sp>
      <p:sp>
        <p:nvSpPr>
          <p:cNvPr id="39939" name="Rectangle 3"/>
          <p:cNvSpPr>
            <a:spLocks noGrp="1"/>
          </p:cNvSpPr>
          <p:nvPr>
            <p:ph type="body" idx="4294967295"/>
          </p:nvPr>
        </p:nvSpPr>
        <p:spPr>
          <a:xfrm>
            <a:off x="533400" y="1600200"/>
            <a:ext cx="8153400" cy="5029200"/>
          </a:xfrm>
        </p:spPr>
        <p:txBody>
          <a:bodyPr/>
          <a:lstStyle/>
          <a:p>
            <a:r>
              <a:rPr lang="en-US" sz="3200" dirty="0"/>
              <a:t>Local programs can offer technical assistance to providers for a number of reasons:</a:t>
            </a:r>
          </a:p>
          <a:p>
            <a:pPr lvl="1"/>
            <a:r>
              <a:rPr lang="en-US" sz="3200" dirty="0"/>
              <a:t>Inaccurate completion of PM 160s </a:t>
            </a:r>
          </a:p>
          <a:p>
            <a:pPr marL="1143000" lvl="2"/>
            <a:r>
              <a:rPr lang="en-US" sz="3200" dirty="0"/>
              <a:t>One-on-one assistance or group trainings</a:t>
            </a:r>
          </a:p>
          <a:p>
            <a:pPr lvl="1"/>
            <a:r>
              <a:rPr lang="en-US" sz="3200" dirty="0"/>
              <a:t>Erroneous claim denials</a:t>
            </a:r>
          </a:p>
          <a:p>
            <a:pPr marL="1143000" lvl="2"/>
            <a:r>
              <a:rPr lang="en-US" sz="3200" dirty="0"/>
              <a:t>Contact CHDP Regional Staff for guidance.</a:t>
            </a:r>
          </a:p>
          <a:p>
            <a:pPr marL="1143000" lvl="2">
              <a:buFont typeface="Wingdings" pitchFamily="2" charset="2"/>
              <a:buNone/>
            </a:pPr>
            <a:endParaRPr lang="en-US" sz="3200" dirty="0"/>
          </a:p>
          <a:p>
            <a:pPr marL="1143000" lvl="2"/>
            <a:endParaRPr lang="en-US" dirty="0"/>
          </a:p>
          <a:p>
            <a:endParaRPr lang="en-US" dirty="0"/>
          </a:p>
          <a:p>
            <a:pPr lvl="1">
              <a:buFont typeface="Wingdings 2" pitchFamily="18" charset="2"/>
              <a:buNone/>
            </a:pPr>
            <a:endParaRPr lang="en-US" dirty="0"/>
          </a:p>
          <a:p>
            <a:endParaRPr lang="en-US" dirty="0"/>
          </a:p>
          <a:p>
            <a:pPr lvl="1"/>
            <a:endParaRPr lang="en-US" dirty="0"/>
          </a:p>
          <a:p>
            <a:endParaRPr lang="en-US" dirty="0"/>
          </a:p>
          <a:p>
            <a:pPr lvl="1"/>
            <a:endParaRPr lang="en-US" dirty="0"/>
          </a:p>
          <a:p>
            <a:pPr lvl="1"/>
            <a:endParaRPr lang="en-US" dirty="0"/>
          </a:p>
          <a:p>
            <a:pPr lvl="1"/>
            <a:endParaRPr lang="en-US" dirty="0"/>
          </a:p>
        </p:txBody>
      </p:sp>
      <p:sp>
        <p:nvSpPr>
          <p:cNvPr id="39940"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76106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r>
              <a:rPr lang="en-US" sz="4000" b="1" dirty="0"/>
              <a:t>Technical Assistance to Providers</a:t>
            </a:r>
            <a:r>
              <a:rPr lang="en-US" sz="800" b="1" dirty="0"/>
              <a:t>3</a:t>
            </a:r>
            <a:endParaRPr lang="en-US" sz="4000" b="1" dirty="0"/>
          </a:p>
        </p:txBody>
      </p:sp>
      <p:sp>
        <p:nvSpPr>
          <p:cNvPr id="41985"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D8EA68D0-382F-424C-9C5C-40863643D95B}" type="slidenum">
              <a:rPr lang="en-US" smtClean="0"/>
              <a:pPr>
                <a:defRPr/>
              </a:pPr>
              <a:t>26</a:t>
            </a:fld>
            <a:endParaRPr lang="en-US"/>
          </a:p>
        </p:txBody>
      </p:sp>
      <p:sp>
        <p:nvSpPr>
          <p:cNvPr id="41987" name="Rectangle 3"/>
          <p:cNvSpPr>
            <a:spLocks noGrp="1"/>
          </p:cNvSpPr>
          <p:nvPr>
            <p:ph type="body" idx="4294967295"/>
          </p:nvPr>
        </p:nvSpPr>
        <p:spPr>
          <a:xfrm>
            <a:off x="533400" y="1600200"/>
            <a:ext cx="8229600" cy="5029200"/>
          </a:xfrm>
        </p:spPr>
        <p:txBody>
          <a:bodyPr/>
          <a:lstStyle/>
          <a:p>
            <a:pPr lvl="1">
              <a:lnSpc>
                <a:spcPct val="90000"/>
              </a:lnSpc>
            </a:pPr>
            <a:r>
              <a:rPr lang="en-US" sz="2800" dirty="0"/>
              <a:t>Questions about information conveyed in Provider Information Notices</a:t>
            </a:r>
          </a:p>
          <a:p>
            <a:pPr lvl="1">
              <a:lnSpc>
                <a:spcPct val="90000"/>
              </a:lnSpc>
            </a:pPr>
            <a:endParaRPr lang="en-US" sz="2800" dirty="0"/>
          </a:p>
          <a:p>
            <a:pPr lvl="1">
              <a:lnSpc>
                <a:spcPct val="90000"/>
              </a:lnSpc>
            </a:pPr>
            <a:r>
              <a:rPr lang="en-US" sz="2800" dirty="0"/>
              <a:t>Changes requiring PM 177 submission</a:t>
            </a:r>
          </a:p>
          <a:p>
            <a:pPr marL="1143000" lvl="2">
              <a:lnSpc>
                <a:spcPct val="90000"/>
              </a:lnSpc>
            </a:pPr>
            <a:r>
              <a:rPr lang="en-US" sz="2800" dirty="0"/>
              <a:t>New provider information such as new provider identification, phone numbers, addresses, pay-to addresses</a:t>
            </a:r>
          </a:p>
          <a:p>
            <a:pPr marL="1143000" lvl="2">
              <a:lnSpc>
                <a:spcPct val="90000"/>
              </a:lnSpc>
            </a:pPr>
            <a:r>
              <a:rPr lang="en-US" sz="2800" dirty="0"/>
              <a:t>Activating, inactivating or reactivating a provider</a:t>
            </a:r>
          </a:p>
          <a:p>
            <a:pPr marL="1143000" lvl="2">
              <a:lnSpc>
                <a:spcPct val="90000"/>
              </a:lnSpc>
            </a:pPr>
            <a:r>
              <a:rPr lang="en-US" sz="2800" dirty="0"/>
              <a:t>Contact CMS Provider Services Unit (916) 322-8702.</a:t>
            </a:r>
          </a:p>
          <a:p>
            <a:pPr marL="1143000" lvl="2">
              <a:lnSpc>
                <a:spcPct val="90000"/>
              </a:lnSpc>
            </a:pPr>
            <a:endParaRPr lang="en-US" sz="2800" dirty="0"/>
          </a:p>
          <a:p>
            <a:pPr marL="1143000" lvl="2">
              <a:lnSpc>
                <a:spcPct val="90000"/>
              </a:lnSpc>
            </a:pPr>
            <a:endParaRPr lang="en-US" sz="2100" dirty="0"/>
          </a:p>
          <a:p>
            <a:pPr>
              <a:lnSpc>
                <a:spcPct val="90000"/>
              </a:lnSpc>
            </a:pPr>
            <a:endParaRPr lang="en-US" sz="2500" dirty="0"/>
          </a:p>
          <a:p>
            <a:pPr lvl="1">
              <a:lnSpc>
                <a:spcPct val="90000"/>
              </a:lnSpc>
              <a:buFont typeface="Wingdings 2" pitchFamily="18" charset="2"/>
              <a:buNone/>
            </a:pPr>
            <a:endParaRPr lang="en-US" sz="2200" dirty="0"/>
          </a:p>
          <a:p>
            <a:pPr>
              <a:lnSpc>
                <a:spcPct val="90000"/>
              </a:lnSpc>
            </a:pPr>
            <a:endParaRPr lang="en-US" sz="2500" dirty="0"/>
          </a:p>
          <a:p>
            <a:pPr lvl="1">
              <a:lnSpc>
                <a:spcPct val="90000"/>
              </a:lnSpc>
            </a:pPr>
            <a:endParaRPr lang="en-US" sz="2200" dirty="0"/>
          </a:p>
          <a:p>
            <a:pPr>
              <a:lnSpc>
                <a:spcPct val="90000"/>
              </a:lnSpc>
            </a:pPr>
            <a:endParaRPr lang="en-US" sz="2500" dirty="0"/>
          </a:p>
          <a:p>
            <a:pPr lvl="1">
              <a:lnSpc>
                <a:spcPct val="90000"/>
              </a:lnSpc>
            </a:pPr>
            <a:endParaRPr lang="en-US" sz="2200" dirty="0"/>
          </a:p>
          <a:p>
            <a:pPr lvl="1">
              <a:lnSpc>
                <a:spcPct val="90000"/>
              </a:lnSpc>
            </a:pPr>
            <a:endParaRPr lang="en-US" sz="2200" dirty="0"/>
          </a:p>
          <a:p>
            <a:pPr lvl="1">
              <a:lnSpc>
                <a:spcPct val="90000"/>
              </a:lnSpc>
            </a:pPr>
            <a:endParaRPr lang="en-US" sz="2200" dirty="0"/>
          </a:p>
        </p:txBody>
      </p:sp>
      <p:pic>
        <p:nvPicPr>
          <p:cNvPr id="41988" name="Picture 4" descr="MMj02827470000[1]"/>
          <p:cNvPicPr>
            <a:picLocks noChangeAspect="1" noChangeArrowheads="1" noCrop="1"/>
          </p:cNvPicPr>
          <p:nvPr/>
        </p:nvPicPr>
        <p:blipFill>
          <a:blip r:embed="rId2"/>
          <a:srcRect/>
          <a:stretch>
            <a:fillRect/>
          </a:stretch>
        </p:blipFill>
        <p:spPr bwMode="auto">
          <a:xfrm>
            <a:off x="5410200" y="1905000"/>
            <a:ext cx="914400" cy="914400"/>
          </a:xfrm>
          <a:prstGeom prst="rect">
            <a:avLst/>
          </a:prstGeom>
          <a:noFill/>
          <a:ln w="9525">
            <a:noFill/>
            <a:miter lim="800000"/>
            <a:headEnd/>
            <a:tailEnd/>
          </a:ln>
        </p:spPr>
      </p:pic>
      <p:sp>
        <p:nvSpPr>
          <p:cNvPr id="41989"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Provider Problem Investigation and Resolution or Disenrollment</a:t>
            </a:r>
          </a:p>
        </p:txBody>
      </p:sp>
      <p:sp>
        <p:nvSpPr>
          <p:cNvPr id="43009"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05EF63A5-9969-4E0A-9825-EEE014309528}" type="slidenum">
              <a:rPr lang="en-US" smtClean="0"/>
              <a:pPr>
                <a:defRPr/>
              </a:pPr>
              <a:t>27</a:t>
            </a:fld>
            <a:endParaRPr lang="en-US"/>
          </a:p>
        </p:txBody>
      </p:sp>
      <p:pic>
        <p:nvPicPr>
          <p:cNvPr id="4099" name="Picture 3" descr="clip art image of a man looking at footsteps through a magnifying glass"/>
          <p:cNvPicPr>
            <a:picLocks noChangeAspect="1" noChangeArrowheads="1"/>
          </p:cNvPicPr>
          <p:nvPr/>
        </p:nvPicPr>
        <p:blipFill>
          <a:blip r:embed="rId2"/>
          <a:srcRect/>
          <a:stretch>
            <a:fillRect/>
          </a:stretch>
        </p:blipFill>
        <p:spPr bwMode="auto">
          <a:xfrm>
            <a:off x="3429000" y="3124200"/>
            <a:ext cx="2322513" cy="2622550"/>
          </a:xfrm>
          <a:prstGeom prst="rect">
            <a:avLst/>
          </a:prstGeom>
          <a:noFill/>
        </p:spPr>
      </p:pic>
      <p:sp>
        <p:nvSpPr>
          <p:cNvPr id="43011"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sz="4000" b="1" dirty="0"/>
              <a:t>Provider Problem Investigation </a:t>
            </a:r>
            <a:br>
              <a:rPr lang="en-US" sz="4000" b="1" dirty="0"/>
            </a:br>
            <a:r>
              <a:rPr lang="en-US" sz="4000" b="1" dirty="0"/>
              <a:t>and Resolution or Disenrollment</a:t>
            </a:r>
          </a:p>
        </p:txBody>
      </p:sp>
      <p:sp>
        <p:nvSpPr>
          <p:cNvPr id="44033"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18D5E59-0228-4E18-84B9-B1B95C2F2667}" type="slidenum">
              <a:rPr lang="en-US" smtClean="0"/>
              <a:pPr>
                <a:defRPr/>
              </a:pPr>
              <a:t>28</a:t>
            </a:fld>
            <a:endParaRPr lang="en-US"/>
          </a:p>
        </p:txBody>
      </p:sp>
      <p:sp>
        <p:nvSpPr>
          <p:cNvPr id="44035" name="Rectangle 3"/>
          <p:cNvSpPr>
            <a:spLocks noGrp="1"/>
          </p:cNvSpPr>
          <p:nvPr>
            <p:ph type="body" idx="4294967295"/>
          </p:nvPr>
        </p:nvSpPr>
        <p:spPr>
          <a:xfrm>
            <a:off x="685800" y="1600200"/>
            <a:ext cx="8458200" cy="4525963"/>
          </a:xfrm>
        </p:spPr>
        <p:txBody>
          <a:bodyPr/>
          <a:lstStyle/>
          <a:p>
            <a:pPr>
              <a:lnSpc>
                <a:spcPct val="90000"/>
              </a:lnSpc>
              <a:buFont typeface="Wingdings" pitchFamily="2" charset="2"/>
              <a:buNone/>
            </a:pPr>
            <a:r>
              <a:rPr lang="en-US" sz="2500"/>
              <a:t>The local CHDP program will investigate and document</a:t>
            </a:r>
          </a:p>
          <a:p>
            <a:pPr>
              <a:lnSpc>
                <a:spcPct val="90000"/>
              </a:lnSpc>
              <a:buFont typeface="Wingdings" pitchFamily="2" charset="2"/>
              <a:buNone/>
            </a:pPr>
            <a:r>
              <a:rPr lang="en-US" sz="2500"/>
              <a:t>complaints about, or problems with a CHDP provider. Based on</a:t>
            </a:r>
          </a:p>
          <a:p>
            <a:pPr>
              <a:lnSpc>
                <a:spcPct val="90000"/>
              </a:lnSpc>
              <a:buFont typeface="Wingdings" pitchFamily="2" charset="2"/>
              <a:buNone/>
            </a:pPr>
            <a:r>
              <a:rPr lang="en-US" sz="2500"/>
              <a:t>the investigation, the local CHDP program may authorize a</a:t>
            </a:r>
          </a:p>
          <a:p>
            <a:pPr>
              <a:lnSpc>
                <a:spcPct val="90000"/>
              </a:lnSpc>
              <a:buFont typeface="Wingdings" pitchFamily="2" charset="2"/>
              <a:buNone/>
            </a:pPr>
            <a:r>
              <a:rPr lang="en-US" sz="2500"/>
              <a:t>conditional approval or disenrollment of the provider.  Such</a:t>
            </a:r>
          </a:p>
          <a:p>
            <a:pPr>
              <a:lnSpc>
                <a:spcPct val="90000"/>
              </a:lnSpc>
              <a:buFont typeface="Wingdings" pitchFamily="2" charset="2"/>
              <a:buNone/>
            </a:pPr>
            <a:r>
              <a:rPr lang="en-US" sz="2500"/>
              <a:t>actions require a defensible, objective decision-making process</a:t>
            </a:r>
          </a:p>
          <a:p>
            <a:pPr>
              <a:lnSpc>
                <a:spcPct val="90000"/>
              </a:lnSpc>
              <a:buFont typeface="Wingdings" pitchFamily="2" charset="2"/>
              <a:buNone/>
            </a:pPr>
            <a:r>
              <a:rPr lang="en-US" sz="2500"/>
              <a:t>and must be well documented.  The local CHDP program must</a:t>
            </a:r>
          </a:p>
          <a:p>
            <a:pPr>
              <a:lnSpc>
                <a:spcPct val="90000"/>
              </a:lnSpc>
              <a:buFont typeface="Wingdings" pitchFamily="2" charset="2"/>
              <a:buNone/>
            </a:pPr>
            <a:r>
              <a:rPr lang="en-US" sz="2500"/>
              <a:t>inform the CHDP provider in writing of the specific CHDP</a:t>
            </a:r>
          </a:p>
          <a:p>
            <a:pPr>
              <a:lnSpc>
                <a:spcPct val="90000"/>
              </a:lnSpc>
              <a:buFont typeface="Wingdings" pitchFamily="2" charset="2"/>
              <a:buNone/>
            </a:pPr>
            <a:r>
              <a:rPr lang="en-US" sz="2500"/>
              <a:t>statutes, regulations, policies and procedures with which the</a:t>
            </a:r>
          </a:p>
          <a:p>
            <a:pPr>
              <a:lnSpc>
                <a:spcPct val="90000"/>
              </a:lnSpc>
              <a:buFont typeface="Wingdings" pitchFamily="2" charset="2"/>
              <a:buNone/>
            </a:pPr>
            <a:r>
              <a:rPr lang="en-US" sz="2500"/>
              <a:t>provider is out of compliance.  See LPGM, Chapter 10 for</a:t>
            </a:r>
          </a:p>
          <a:p>
            <a:pPr>
              <a:lnSpc>
                <a:spcPct val="90000"/>
              </a:lnSpc>
              <a:buFont typeface="Wingdings" pitchFamily="2" charset="2"/>
              <a:buNone/>
            </a:pPr>
            <a:r>
              <a:rPr lang="en-US" sz="2500"/>
              <a:t>more details.</a:t>
            </a:r>
          </a:p>
        </p:txBody>
      </p:sp>
      <p:sp>
        <p:nvSpPr>
          <p:cNvPr id="4403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Care Coordination</a:t>
            </a:r>
          </a:p>
        </p:txBody>
      </p:sp>
      <p:sp>
        <p:nvSpPr>
          <p:cNvPr id="45057"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1F7D9042-E71B-46A5-8D8E-39ACFB85580A}" type="slidenum">
              <a:rPr lang="en-US" sz="1400" b="1">
                <a:solidFill>
                  <a:srgbClr val="FFFFFF"/>
                </a:solidFill>
              </a:rPr>
              <a:pPr algn="ctr"/>
              <a:t>29</a:t>
            </a:fld>
            <a:endParaRPr lang="en-US" sz="1400" b="1">
              <a:solidFill>
                <a:srgbClr val="FFFFFF"/>
              </a:solidFill>
            </a:endParaRPr>
          </a:p>
        </p:txBody>
      </p:sp>
      <p:sp>
        <p:nvSpPr>
          <p:cNvPr id="13" name="Slide Number Placeholder 12"/>
          <p:cNvSpPr>
            <a:spLocks noGrp="1"/>
          </p:cNvSpPr>
          <p:nvPr>
            <p:ph type="sldNum" sz="quarter" idx="11"/>
          </p:nvPr>
        </p:nvSpPr>
        <p:spPr/>
        <p:txBody>
          <a:bodyPr/>
          <a:lstStyle/>
          <a:p>
            <a:pPr>
              <a:defRPr/>
            </a:pPr>
            <a:fld id="{732F56DE-75BC-42CB-86AC-38FF63889B69}" type="slidenum">
              <a:rPr lang="en-US" smtClean="0"/>
              <a:pPr>
                <a:defRPr/>
              </a:pPr>
              <a:t>29</a:t>
            </a:fld>
            <a:endParaRPr lang="en-US"/>
          </a:p>
        </p:txBody>
      </p:sp>
      <p:pic>
        <p:nvPicPr>
          <p:cNvPr id="5126" name="Picture 6" descr="image of an eye chart"/>
          <p:cNvPicPr>
            <a:picLocks noChangeAspect="1" noChangeArrowheads="1"/>
          </p:cNvPicPr>
          <p:nvPr/>
        </p:nvPicPr>
        <p:blipFill>
          <a:blip r:embed="rId2" cstate="print"/>
          <a:srcRect/>
          <a:stretch>
            <a:fillRect/>
          </a:stretch>
        </p:blipFill>
        <p:spPr bwMode="auto">
          <a:xfrm>
            <a:off x="2819400" y="3200400"/>
            <a:ext cx="2590800" cy="2514600"/>
          </a:xfrm>
          <a:prstGeom prst="rect">
            <a:avLst/>
          </a:prstGeom>
          <a:noFill/>
        </p:spPr>
      </p:pic>
      <p:sp>
        <p:nvSpPr>
          <p:cNvPr id="45059" name="Date Placeholder 3"/>
          <p:cNvSpPr>
            <a:spLocks noGrp="1"/>
          </p:cNvSpPr>
          <p:nvPr>
            <p:ph type="dt" sz="half" idx="10"/>
          </p:nvPr>
        </p:nvSpPr>
        <p:spPr bwMode="auto">
          <a:xfrm>
            <a:off x="7086600" y="6248400"/>
            <a:ext cx="1676400" cy="365125"/>
          </a:xfrm>
          <a:noFill/>
          <a:ln>
            <a:miter lim="800000"/>
            <a:headEnd/>
            <a:tailEnd/>
          </a:ln>
        </p:spPr>
        <p:txBody>
          <a:bodyPr/>
          <a:lstStyle/>
          <a:p>
            <a:r>
              <a:rPr lang="en-US"/>
              <a:t>7/1/2010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sz="4000" b="1" dirty="0"/>
              <a:t>Provider Recruitment and Enrollment</a:t>
            </a:r>
          </a:p>
        </p:txBody>
      </p:sp>
      <p:sp>
        <p:nvSpPr>
          <p:cNvPr id="17409"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9F3CEF31-5C1F-41F8-AE71-7D2601465FB2}" type="slidenum">
              <a:rPr lang="en-US" sz="1400" b="1">
                <a:solidFill>
                  <a:srgbClr val="FFFFFF"/>
                </a:solidFill>
              </a:rPr>
              <a:pPr algn="ctr"/>
              <a:t>3</a:t>
            </a:fld>
            <a:endParaRPr lang="en-US" sz="1400" b="1">
              <a:solidFill>
                <a:srgbClr val="FFFFFF"/>
              </a:solidFill>
            </a:endParaRPr>
          </a:p>
        </p:txBody>
      </p:sp>
      <p:sp>
        <p:nvSpPr>
          <p:cNvPr id="7" name="Slide Number Placeholder 6"/>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3</a:t>
            </a:fld>
            <a:endParaRPr lang="en-US"/>
          </a:p>
        </p:txBody>
      </p:sp>
      <p:sp>
        <p:nvSpPr>
          <p:cNvPr id="17411" name="Rectangle 3"/>
          <p:cNvSpPr>
            <a:spLocks noGrp="1"/>
          </p:cNvSpPr>
          <p:nvPr>
            <p:ph type="body" idx="4294967295"/>
          </p:nvPr>
        </p:nvSpPr>
        <p:spPr>
          <a:xfrm>
            <a:off x="457200" y="1600200"/>
            <a:ext cx="8991600" cy="4525963"/>
          </a:xfrm>
        </p:spPr>
        <p:txBody>
          <a:bodyPr/>
          <a:lstStyle/>
          <a:p>
            <a:pPr marL="231775" indent="-28575">
              <a:buFont typeface="Wingdings" pitchFamily="2" charset="2"/>
              <a:buNone/>
            </a:pPr>
            <a:r>
              <a:rPr lang="en-US" sz="3200"/>
              <a:t>Local programs are responsible to recruit, enroll,</a:t>
            </a:r>
          </a:p>
          <a:p>
            <a:pPr marL="231775" indent="-28575">
              <a:buFont typeface="Wingdings" pitchFamily="2" charset="2"/>
              <a:buNone/>
            </a:pPr>
            <a:r>
              <a:rPr lang="en-US" sz="3200"/>
              <a:t>disenroll, and monitor CHDP providers. For more</a:t>
            </a:r>
          </a:p>
          <a:p>
            <a:pPr marL="231775" indent="-28575">
              <a:buFont typeface="Wingdings" pitchFamily="2" charset="2"/>
              <a:buNone/>
            </a:pPr>
            <a:r>
              <a:rPr lang="en-US" sz="3200"/>
              <a:t>details on recruitment and enrollment, including</a:t>
            </a:r>
          </a:p>
          <a:p>
            <a:pPr marL="231775" indent="-28575">
              <a:buFont typeface="Wingdings" pitchFamily="2" charset="2"/>
              <a:buNone/>
            </a:pPr>
            <a:r>
              <a:rPr lang="en-US" sz="3200"/>
              <a:t>checklists and sample letters, please refer to</a:t>
            </a:r>
          </a:p>
          <a:p>
            <a:pPr marL="231775" indent="-28575">
              <a:buFont typeface="Wingdings" pitchFamily="2" charset="2"/>
              <a:buNone/>
            </a:pPr>
            <a:r>
              <a:rPr lang="en-US" sz="3200"/>
              <a:t>Chapters 1 and 6 of the Local Program Guidance Manual (LPGM) located on the CHDP website (password is CHDP#LPGM).</a:t>
            </a:r>
          </a:p>
        </p:txBody>
      </p:sp>
      <p:sp>
        <p:nvSpPr>
          <p:cNvPr id="17412"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sz="4000" b="1" dirty="0"/>
              <a:t>Care Coordination</a:t>
            </a:r>
            <a:r>
              <a:rPr lang="en-US" sz="800" b="1" dirty="0"/>
              <a:t>2</a:t>
            </a:r>
            <a:endParaRPr lang="en-US" sz="4000" b="1" dirty="0"/>
          </a:p>
        </p:txBody>
      </p:sp>
      <p:sp>
        <p:nvSpPr>
          <p:cNvPr id="46081"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6CFD303D-E898-472C-AD42-787ADCB63A2B}" type="slidenum">
              <a:rPr lang="en-US" sz="1400" b="1">
                <a:solidFill>
                  <a:srgbClr val="FFFFFF"/>
                </a:solidFill>
              </a:rPr>
              <a:pPr algn="ctr"/>
              <a:t>30</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30</a:t>
            </a:fld>
            <a:endParaRPr lang="en-US"/>
          </a:p>
        </p:txBody>
      </p:sp>
      <p:sp>
        <p:nvSpPr>
          <p:cNvPr id="46083" name="Rectangle 3"/>
          <p:cNvSpPr>
            <a:spLocks noGrp="1"/>
          </p:cNvSpPr>
          <p:nvPr>
            <p:ph type="body" idx="4294967295"/>
          </p:nvPr>
        </p:nvSpPr>
        <p:spPr>
          <a:xfrm>
            <a:off x="609600" y="1600200"/>
            <a:ext cx="8229600" cy="4525963"/>
          </a:xfrm>
        </p:spPr>
        <p:txBody>
          <a:bodyPr/>
          <a:lstStyle/>
          <a:p>
            <a:pPr>
              <a:buFont typeface="Wingdings" pitchFamily="2" charset="2"/>
              <a:buNone/>
            </a:pPr>
            <a:r>
              <a:rPr lang="en-US" sz="2500"/>
              <a:t>Each local program employs an RN or PHN as a Care</a:t>
            </a:r>
          </a:p>
          <a:p>
            <a:pPr>
              <a:buFont typeface="Wingdings" pitchFamily="2" charset="2"/>
              <a:buNone/>
            </a:pPr>
            <a:r>
              <a:rPr lang="en-US" sz="2500"/>
              <a:t>Coordinator for follow-up (f/u) on children who had</a:t>
            </a:r>
          </a:p>
          <a:p>
            <a:pPr>
              <a:buFont typeface="Wingdings" pitchFamily="2" charset="2"/>
              <a:buNone/>
            </a:pPr>
            <a:r>
              <a:rPr lang="en-US" sz="2500"/>
              <a:t>problem(s) diagnosed during a CHDP exam that</a:t>
            </a:r>
          </a:p>
          <a:p>
            <a:pPr>
              <a:buFont typeface="Wingdings" pitchFamily="2" charset="2"/>
              <a:buNone/>
            </a:pPr>
            <a:r>
              <a:rPr lang="en-US" sz="2500"/>
              <a:t>require f/u care.  </a:t>
            </a:r>
          </a:p>
          <a:p>
            <a:r>
              <a:rPr lang="en-US" sz="2500"/>
              <a:t>Providers should code the PM 160s of children requiring f/u care with a 4 or a 5.  These PM 160s are pulled for care coordination.</a:t>
            </a:r>
          </a:p>
          <a:p>
            <a:r>
              <a:rPr lang="en-US" sz="2500"/>
              <a:t>The comments are reviewed on PM 160s that are not coded with a 4 or a 5 to ensure there are no other children requiring f/u care whose PM 160s were mis-coded.</a:t>
            </a:r>
          </a:p>
        </p:txBody>
      </p:sp>
      <p:sp>
        <p:nvSpPr>
          <p:cNvPr id="46084"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 Coordination</a:t>
            </a:r>
            <a:r>
              <a:rPr lang="en-US" sz="800" b="1" dirty="0"/>
              <a:t>3</a:t>
            </a:r>
            <a:endParaRPr lang="en-US" dirty="0"/>
          </a:p>
        </p:txBody>
      </p:sp>
      <p:sp>
        <p:nvSpPr>
          <p:cNvPr id="3" name="Content Placeholder 2"/>
          <p:cNvSpPr>
            <a:spLocks noGrp="1"/>
          </p:cNvSpPr>
          <p:nvPr>
            <p:ph idx="1"/>
          </p:nvPr>
        </p:nvSpPr>
        <p:spPr/>
        <p:txBody>
          <a:bodyPr>
            <a:normAutofit fontScale="92500" lnSpcReduction="10000"/>
          </a:bodyPr>
          <a:lstStyle/>
          <a:p>
            <a:pPr>
              <a:spcBef>
                <a:spcPts val="600"/>
              </a:spcBef>
            </a:pPr>
            <a:r>
              <a:rPr lang="en-US" dirty="0"/>
              <a:t>Local programs review all Fee-for-Service Medi-Cal and CHDP PM160s for CHDP care coordination.*</a:t>
            </a:r>
          </a:p>
          <a:p>
            <a:pPr>
              <a:spcBef>
                <a:spcPts val="600"/>
              </a:spcBef>
            </a:pPr>
            <a:r>
              <a:rPr lang="en-US" dirty="0"/>
              <a:t>  Local program care coordination activities may differ for clients in managed care, or seen at Federally Qualified Health Centers (FQHC), Rural Health, or Indian Health Service (IHS) clinics.  Refer to local procedures or CHDP - Agency (Managed Care, IHS, etc) MOUs for care coordination division of responsibility.</a:t>
            </a:r>
          </a:p>
          <a:p>
            <a:endParaRPr lang="en-US" dirty="0"/>
          </a:p>
          <a:p>
            <a:r>
              <a:rPr lang="en-US" dirty="0"/>
              <a:t>*</a:t>
            </a:r>
            <a:r>
              <a:rPr lang="en-US" sz="2800" dirty="0"/>
              <a:t>Program Letter 10-08, CHDP Basic Required Activities.</a:t>
            </a:r>
            <a:endParaRPr lang="en-US" dirty="0"/>
          </a:p>
        </p:txBody>
      </p:sp>
    </p:spTree>
    <p:extLst>
      <p:ext uri="{BB962C8B-B14F-4D97-AF65-F5344CB8AC3E}">
        <p14:creationId xmlns:p14="http://schemas.microsoft.com/office/powerpoint/2010/main" val="244071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sz="4000" b="1" dirty="0"/>
              <a:t>Care Coordination</a:t>
            </a:r>
            <a:r>
              <a:rPr lang="en-US" sz="800" b="1" dirty="0"/>
              <a:t>4</a:t>
            </a:r>
            <a:endParaRPr lang="en-US" sz="4000" b="1" dirty="0"/>
          </a:p>
        </p:txBody>
      </p:sp>
      <p:sp>
        <p:nvSpPr>
          <p:cNvPr id="47105"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B9119840-3669-493D-9B81-2C3BEDB770F5}" type="slidenum">
              <a:rPr lang="en-US" sz="1400" b="1">
                <a:solidFill>
                  <a:srgbClr val="FFFFFF"/>
                </a:solidFill>
              </a:rPr>
              <a:pPr algn="ctr"/>
              <a:t>32</a:t>
            </a:fld>
            <a:endParaRPr lang="en-US" sz="1400" b="1">
              <a:solidFill>
                <a:srgbClr val="FFFFFF"/>
              </a:solidFill>
            </a:endParaRPr>
          </a:p>
        </p:txBody>
      </p:sp>
      <p:sp>
        <p:nvSpPr>
          <p:cNvPr id="7" name="Slide Number Placeholder 6"/>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32</a:t>
            </a:fld>
            <a:endParaRPr lang="en-US"/>
          </a:p>
        </p:txBody>
      </p:sp>
      <p:sp>
        <p:nvSpPr>
          <p:cNvPr id="47107" name="Rectangle 3"/>
          <p:cNvSpPr>
            <a:spLocks noGrp="1"/>
          </p:cNvSpPr>
          <p:nvPr>
            <p:ph type="body" idx="4294967295"/>
          </p:nvPr>
        </p:nvSpPr>
        <p:spPr>
          <a:xfrm>
            <a:off x="609600" y="1600200"/>
            <a:ext cx="4800600" cy="4525963"/>
          </a:xfrm>
        </p:spPr>
        <p:txBody>
          <a:bodyPr/>
          <a:lstStyle/>
          <a:p>
            <a:r>
              <a:rPr lang="en-US"/>
              <a:t>The Care Coordinator makes a minimum of two attempts to contact families of children who require f/u care. This is  done to help ensure the child receives f/u care within 120 days of receipt of the PM 160 by the local CHDP program.</a:t>
            </a:r>
          </a:p>
        </p:txBody>
      </p:sp>
      <p:pic>
        <p:nvPicPr>
          <p:cNvPr id="47108" name="Picture 12" descr="MPj02851740000[1]"/>
          <p:cNvPicPr>
            <a:picLocks noChangeAspect="1" noChangeArrowheads="1"/>
          </p:cNvPicPr>
          <p:nvPr/>
        </p:nvPicPr>
        <p:blipFill>
          <a:blip r:embed="rId2"/>
          <a:srcRect/>
          <a:stretch>
            <a:fillRect/>
          </a:stretch>
        </p:blipFill>
        <p:spPr bwMode="auto">
          <a:xfrm>
            <a:off x="5943600" y="1981200"/>
            <a:ext cx="2444750" cy="3657600"/>
          </a:xfrm>
          <a:prstGeom prst="rect">
            <a:avLst/>
          </a:prstGeom>
          <a:noFill/>
          <a:ln w="9525">
            <a:noFill/>
            <a:miter lim="800000"/>
            <a:headEnd/>
            <a:tailEnd/>
          </a:ln>
        </p:spPr>
      </p:pic>
      <p:sp>
        <p:nvSpPr>
          <p:cNvPr id="47109"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sz="4000" b="1" dirty="0"/>
              <a:t>Care Coordination</a:t>
            </a:r>
            <a:r>
              <a:rPr lang="en-US" sz="800" b="1" dirty="0"/>
              <a:t>5</a:t>
            </a:r>
            <a:endParaRPr lang="en-US" sz="4000" b="1" dirty="0"/>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33</a:t>
            </a:fld>
            <a:endParaRPr lang="en-US"/>
          </a:p>
        </p:txBody>
      </p:sp>
      <p:sp>
        <p:nvSpPr>
          <p:cNvPr id="48129"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9571C788-981D-40A6-9831-86D8DFF0743C}" type="slidenum">
              <a:rPr lang="en-US" sz="1400" b="1">
                <a:solidFill>
                  <a:srgbClr val="FFFFFF"/>
                </a:solidFill>
              </a:rPr>
              <a:pPr algn="ctr"/>
              <a:t>33</a:t>
            </a:fld>
            <a:endParaRPr lang="en-US" sz="1400" b="1">
              <a:solidFill>
                <a:srgbClr val="FFFFFF"/>
              </a:solidFill>
            </a:endParaRPr>
          </a:p>
        </p:txBody>
      </p:sp>
      <p:sp>
        <p:nvSpPr>
          <p:cNvPr id="48131" name="Rectangle 3"/>
          <p:cNvSpPr>
            <a:spLocks noGrp="1"/>
          </p:cNvSpPr>
          <p:nvPr>
            <p:ph type="body" idx="4294967295"/>
          </p:nvPr>
        </p:nvSpPr>
        <p:spPr>
          <a:xfrm>
            <a:off x="609600" y="1600200"/>
            <a:ext cx="8229600" cy="4525963"/>
          </a:xfrm>
        </p:spPr>
        <p:txBody>
          <a:bodyPr/>
          <a:lstStyle/>
          <a:p>
            <a:r>
              <a:rPr lang="en-US"/>
              <a:t>If f/u care is not provided within this period of time, documentation must exist showing:</a:t>
            </a:r>
          </a:p>
          <a:p>
            <a:pPr marL="742950" lvl="1" indent="-285750"/>
            <a:r>
              <a:rPr lang="en-US"/>
              <a:t>the family declined the services.</a:t>
            </a:r>
          </a:p>
          <a:p>
            <a:pPr marL="742950" lvl="1" indent="-285750"/>
            <a:r>
              <a:rPr lang="en-US"/>
              <a:t>the patient lost eligibility.</a:t>
            </a:r>
          </a:p>
          <a:p>
            <a:pPr marL="742950" lvl="1" indent="-285750"/>
            <a:r>
              <a:rPr lang="en-US"/>
              <a:t>the family could not be located despite two good faith attempts to do so.</a:t>
            </a:r>
          </a:p>
          <a:p>
            <a:pPr marL="742950" lvl="1" indent="-285750"/>
            <a:r>
              <a:rPr lang="en-US"/>
              <a:t>the patient’s failure to receive the services was due to an action or decision by the family, rather than a failure by the CHDP program to meet this requirement.</a:t>
            </a:r>
          </a:p>
        </p:txBody>
      </p:sp>
      <p:sp>
        <p:nvSpPr>
          <p:cNvPr id="48132"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US" sz="4000" b="1" dirty="0"/>
              <a:t>Care Coordination</a:t>
            </a:r>
            <a:r>
              <a:rPr lang="en-US" sz="800" b="1" dirty="0"/>
              <a:t>6</a:t>
            </a:r>
            <a:endParaRPr lang="en-US" sz="4000" b="1" dirty="0"/>
          </a:p>
        </p:txBody>
      </p:sp>
      <p:sp>
        <p:nvSpPr>
          <p:cNvPr id="49153"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D2CA7CFB-E261-40F4-86C1-4ED9DCCDEBCE}" type="slidenum">
              <a:rPr lang="en-US" sz="1400" b="1">
                <a:solidFill>
                  <a:srgbClr val="FFFFFF"/>
                </a:solidFill>
              </a:rPr>
              <a:pPr algn="ctr"/>
              <a:t>34</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34</a:t>
            </a:fld>
            <a:endParaRPr lang="en-US"/>
          </a:p>
        </p:txBody>
      </p:sp>
      <p:sp>
        <p:nvSpPr>
          <p:cNvPr id="49155" name="Rectangle 3"/>
          <p:cNvSpPr>
            <a:spLocks noGrp="1"/>
          </p:cNvSpPr>
          <p:nvPr>
            <p:ph type="body" idx="4294967295"/>
          </p:nvPr>
        </p:nvSpPr>
        <p:spPr>
          <a:xfrm>
            <a:off x="609600" y="1600200"/>
            <a:ext cx="8229600" cy="4525963"/>
          </a:xfrm>
        </p:spPr>
        <p:txBody>
          <a:bodyPr/>
          <a:lstStyle/>
          <a:p>
            <a:r>
              <a:rPr lang="en-US" sz="2500" dirty="0"/>
              <a:t>A Performance Measure currently exists for local programs to report on their success of ensuring that children receive the f/u care within 120 days (see Section XI on Performance Measures for more information).  </a:t>
            </a:r>
          </a:p>
          <a:p>
            <a:r>
              <a:rPr lang="en-US" sz="2500" dirty="0"/>
              <a:t>The Care Coordinator is also responsible for identifying children who should be referred to Title V programs and facilitating referrals if not already referred:</a:t>
            </a:r>
          </a:p>
          <a:p>
            <a:pPr marL="742950" lvl="1" indent="-285750"/>
            <a:r>
              <a:rPr lang="en-US" sz="2400" dirty="0"/>
              <a:t>MCAH Programs</a:t>
            </a:r>
          </a:p>
          <a:p>
            <a:pPr marL="742950" lvl="1" indent="-285750"/>
            <a:r>
              <a:rPr lang="en-US" sz="2400" dirty="0"/>
              <a:t>California Children’s Services Program</a:t>
            </a:r>
          </a:p>
        </p:txBody>
      </p:sp>
      <p:sp>
        <p:nvSpPr>
          <p:cNvPr id="4915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Annual Plan Submission</a:t>
            </a:r>
          </a:p>
        </p:txBody>
      </p:sp>
      <p:sp>
        <p:nvSpPr>
          <p:cNvPr id="50177"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E4EEFA1A-31D7-4EE6-98E7-B5D76A4FA0BB}" type="slidenum">
              <a:rPr lang="en-US" smtClean="0"/>
              <a:pPr>
                <a:defRPr/>
              </a:pPr>
              <a:t>35</a:t>
            </a:fld>
            <a:endParaRPr lang="en-US"/>
          </a:p>
        </p:txBody>
      </p:sp>
      <p:pic>
        <p:nvPicPr>
          <p:cNvPr id="6149" name="Picture 5" descr="clip art image of a book with it's pages open"/>
          <p:cNvPicPr>
            <a:picLocks noChangeAspect="1" noChangeArrowheads="1"/>
          </p:cNvPicPr>
          <p:nvPr/>
        </p:nvPicPr>
        <p:blipFill>
          <a:blip r:embed="rId2"/>
          <a:srcRect/>
          <a:stretch>
            <a:fillRect/>
          </a:stretch>
        </p:blipFill>
        <p:spPr bwMode="auto">
          <a:xfrm>
            <a:off x="3505200" y="3276600"/>
            <a:ext cx="1981200" cy="2667000"/>
          </a:xfrm>
          <a:prstGeom prst="rect">
            <a:avLst/>
          </a:prstGeom>
          <a:noFill/>
        </p:spPr>
      </p:pic>
      <p:sp>
        <p:nvSpPr>
          <p:cNvPr id="50179" name="Date Placeholder 3"/>
          <p:cNvSpPr>
            <a:spLocks noGrp="1"/>
          </p:cNvSpPr>
          <p:nvPr>
            <p:ph type="dt" sz="half" idx="10"/>
          </p:nvPr>
        </p:nvSpPr>
        <p:spPr bwMode="auto">
          <a:xfrm>
            <a:off x="7391400" y="6248400"/>
            <a:ext cx="1371600" cy="365125"/>
          </a:xfrm>
          <a:noFill/>
          <a:ln>
            <a:miter lim="800000"/>
            <a:headEnd/>
            <a:tailEnd/>
          </a:ln>
        </p:spPr>
        <p:txBody>
          <a:bodyPr/>
          <a:lstStyle/>
          <a:p>
            <a:r>
              <a:rPr lang="en-US"/>
              <a:t>7/1/2010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normAutofit fontScale="90000"/>
          </a:bodyPr>
          <a:lstStyle/>
          <a:p>
            <a:r>
              <a:rPr lang="en-US" sz="4000" b="1" dirty="0"/>
              <a:t>Annual Plan Submission</a:t>
            </a:r>
            <a:br>
              <a:rPr lang="en-US" sz="4000" b="1" dirty="0"/>
            </a:br>
            <a:endParaRPr lang="en-US" sz="4000" b="1" dirty="0">
              <a:solidFill>
                <a:srgbClr val="FF0000"/>
              </a:solidFill>
            </a:endParaRPr>
          </a:p>
        </p:txBody>
      </p:sp>
      <p:sp>
        <p:nvSpPr>
          <p:cNvPr id="51203" name="Rectangle 3"/>
          <p:cNvSpPr>
            <a:spLocks noGrp="1"/>
          </p:cNvSpPr>
          <p:nvPr>
            <p:ph type="body" idx="4294967295"/>
          </p:nvPr>
        </p:nvSpPr>
        <p:spPr>
          <a:xfrm>
            <a:off x="228600" y="1295400"/>
            <a:ext cx="6705600" cy="5257800"/>
          </a:xfrm>
        </p:spPr>
        <p:txBody>
          <a:bodyPr>
            <a:normAutofit/>
          </a:bodyPr>
          <a:lstStyle/>
          <a:p>
            <a:pPr>
              <a:lnSpc>
                <a:spcPct val="80000"/>
              </a:lnSpc>
              <a:buFont typeface="Wingdings" pitchFamily="2" charset="2"/>
              <a:buNone/>
            </a:pPr>
            <a:r>
              <a:rPr lang="en-US" sz="2400" dirty="0"/>
              <a:t>	</a:t>
            </a:r>
          </a:p>
          <a:p>
            <a:pPr>
              <a:lnSpc>
                <a:spcPct val="80000"/>
              </a:lnSpc>
              <a:buFont typeface="Wingdings" pitchFamily="2" charset="2"/>
              <a:buNone/>
            </a:pPr>
            <a:endParaRPr lang="en-US" sz="2400" dirty="0"/>
          </a:p>
          <a:p>
            <a:pPr>
              <a:lnSpc>
                <a:spcPct val="80000"/>
              </a:lnSpc>
              <a:buFont typeface="Wingdings" pitchFamily="2" charset="2"/>
              <a:buChar char=""/>
            </a:pPr>
            <a:r>
              <a:rPr lang="en-US" sz="3200" dirty="0"/>
              <a:t>Local Programs are to submit an annual plan and budget package to State CMS, 60 days after release of the last of the three budget allocations (CHDP, CCS, and HCPCFC). </a:t>
            </a:r>
          </a:p>
          <a:p>
            <a:pPr>
              <a:lnSpc>
                <a:spcPct val="80000"/>
              </a:lnSpc>
              <a:buFont typeface="Wingdings" pitchFamily="2" charset="2"/>
              <a:buChar char=""/>
            </a:pPr>
            <a:r>
              <a:rPr lang="en-US" sz="3200" dirty="0"/>
              <a:t>See Section IX of this training for more information. </a:t>
            </a:r>
          </a:p>
          <a:p>
            <a:pPr>
              <a:lnSpc>
                <a:spcPct val="80000"/>
              </a:lnSpc>
              <a:buFont typeface="Wingdings" pitchFamily="2" charset="2"/>
              <a:buNone/>
            </a:pPr>
            <a:endParaRPr lang="en-US" sz="3200" dirty="0"/>
          </a:p>
          <a:p>
            <a:pPr>
              <a:lnSpc>
                <a:spcPct val="80000"/>
              </a:lnSpc>
            </a:pPr>
            <a:endParaRPr lang="en-US" sz="2400" dirty="0"/>
          </a:p>
        </p:txBody>
      </p:sp>
      <p:sp>
        <p:nvSpPr>
          <p:cNvPr id="5120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14093E19-F692-4439-BA92-6AF8B6E70F7D}" type="slidenum">
              <a:rPr lang="en-US" smtClean="0"/>
              <a:pPr>
                <a:defRPr/>
              </a:pPr>
              <a:t>36</a:t>
            </a:fld>
            <a:endParaRPr lang="en-US"/>
          </a:p>
        </p:txBody>
      </p:sp>
      <p:pic>
        <p:nvPicPr>
          <p:cNvPr id="51204" name="Picture 4" descr="MPj04224580000[1]"/>
          <p:cNvPicPr>
            <a:picLocks noChangeAspect="1" noChangeArrowheads="1"/>
          </p:cNvPicPr>
          <p:nvPr/>
        </p:nvPicPr>
        <p:blipFill>
          <a:blip r:embed="rId2" cstate="print"/>
          <a:srcRect/>
          <a:stretch>
            <a:fillRect/>
          </a:stretch>
        </p:blipFill>
        <p:spPr bwMode="auto">
          <a:xfrm>
            <a:off x="6757988" y="2057400"/>
            <a:ext cx="2176462" cy="3429000"/>
          </a:xfrm>
          <a:prstGeom prst="rect">
            <a:avLst/>
          </a:prstGeom>
          <a:noFill/>
          <a:ln w="9525">
            <a:noFill/>
            <a:miter lim="800000"/>
            <a:headEnd/>
            <a:tailEnd/>
          </a:ln>
        </p:spPr>
      </p:pic>
      <p:sp>
        <p:nvSpPr>
          <p:cNvPr id="51205" name="Date Placeholder 5"/>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2479006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Record Retention</a:t>
            </a:r>
          </a:p>
        </p:txBody>
      </p:sp>
      <p:sp>
        <p:nvSpPr>
          <p:cNvPr id="53249"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FB514656-29A7-49E3-BCA4-D30CEC2F4EA4}" type="slidenum">
              <a:rPr lang="en-US" smtClean="0"/>
              <a:pPr>
                <a:defRPr/>
              </a:pPr>
              <a:t>37</a:t>
            </a:fld>
            <a:endParaRPr lang="en-US"/>
          </a:p>
        </p:txBody>
      </p:sp>
      <p:pic>
        <p:nvPicPr>
          <p:cNvPr id="53253" name="Picture 6" descr="MPj04226200000[1]"/>
          <p:cNvPicPr>
            <a:picLocks noChangeAspect="1" noChangeArrowheads="1"/>
          </p:cNvPicPr>
          <p:nvPr/>
        </p:nvPicPr>
        <p:blipFill>
          <a:blip r:embed="rId2"/>
          <a:srcRect/>
          <a:stretch>
            <a:fillRect/>
          </a:stretch>
        </p:blipFill>
        <p:spPr bwMode="auto">
          <a:xfrm>
            <a:off x="1447800" y="3352800"/>
            <a:ext cx="6324600" cy="2733675"/>
          </a:xfrm>
          <a:prstGeom prst="rect">
            <a:avLst/>
          </a:prstGeom>
          <a:noFill/>
          <a:ln w="9525">
            <a:noFill/>
            <a:miter lim="800000"/>
            <a:headEnd/>
            <a:tailEnd/>
          </a:ln>
        </p:spPr>
      </p:pic>
      <p:sp>
        <p:nvSpPr>
          <p:cNvPr id="53251" name="Date Placeholder 3"/>
          <p:cNvSpPr>
            <a:spLocks noGrp="1"/>
          </p:cNvSpPr>
          <p:nvPr>
            <p:ph type="dt" sz="half" idx="10"/>
          </p:nvPr>
        </p:nvSpPr>
        <p:spPr bwMode="auto">
          <a:xfrm>
            <a:off x="7391400" y="6248400"/>
            <a:ext cx="1066800" cy="365125"/>
          </a:xfrm>
          <a:noFill/>
          <a:ln>
            <a:miter lim="800000"/>
            <a:headEnd/>
            <a:tailEnd/>
          </a:ln>
        </p:spPr>
        <p:txBody>
          <a:bodyPr/>
          <a:lstStyle/>
          <a:p>
            <a:r>
              <a:rPr lang="en-US" dirty="0"/>
              <a:t>7/1/2010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US" sz="4000" b="1" dirty="0"/>
              <a:t>Record Retention</a:t>
            </a:r>
            <a:r>
              <a:rPr lang="en-US" sz="800" b="1" dirty="0"/>
              <a:t>2</a:t>
            </a:r>
            <a:endParaRPr lang="en-US" sz="4000" b="1" dirty="0"/>
          </a:p>
        </p:txBody>
      </p:sp>
      <p:sp>
        <p:nvSpPr>
          <p:cNvPr id="54273"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87C5EE8D-FF4D-41C5-9B3D-91878000BCF8}" type="slidenum">
              <a:rPr lang="en-US" smtClean="0"/>
              <a:pPr>
                <a:defRPr/>
              </a:pPr>
              <a:t>38</a:t>
            </a:fld>
            <a:endParaRPr lang="en-US"/>
          </a:p>
        </p:txBody>
      </p:sp>
      <p:sp>
        <p:nvSpPr>
          <p:cNvPr id="54275" name="Rectangle 3"/>
          <p:cNvSpPr>
            <a:spLocks noGrp="1"/>
          </p:cNvSpPr>
          <p:nvPr>
            <p:ph type="body" idx="4294967295"/>
          </p:nvPr>
        </p:nvSpPr>
        <p:spPr>
          <a:xfrm>
            <a:off x="533400" y="1828800"/>
            <a:ext cx="8077200" cy="5029200"/>
          </a:xfrm>
        </p:spPr>
        <p:txBody>
          <a:bodyPr/>
          <a:lstStyle/>
          <a:p>
            <a:r>
              <a:rPr lang="en-US" sz="3600"/>
              <a:t>State and local jurisdiction guidelines on the retention of records may differ.  What is presented in this training are the State guidelines. Local programs should compare their jurisdiction’s policy on record retention and then retain for the longer period of time.</a:t>
            </a:r>
            <a:endParaRPr lang="en-US"/>
          </a:p>
          <a:p>
            <a:pPr lvl="1">
              <a:buFont typeface="Wingdings 2" pitchFamily="18" charset="2"/>
              <a:buNone/>
            </a:pPr>
            <a:endParaRPr lang="en-US"/>
          </a:p>
          <a:p>
            <a:pPr lvl="1">
              <a:buFont typeface="Wingdings 2" pitchFamily="18" charset="2"/>
              <a:buNone/>
            </a:pPr>
            <a:endParaRPr lang="en-US"/>
          </a:p>
          <a:p>
            <a:endParaRPr lang="en-US"/>
          </a:p>
          <a:p>
            <a:pPr lvl="1"/>
            <a:endParaRPr lang="en-US"/>
          </a:p>
          <a:p>
            <a:endParaRPr lang="en-US"/>
          </a:p>
          <a:p>
            <a:pPr lvl="1"/>
            <a:endParaRPr lang="en-US"/>
          </a:p>
          <a:p>
            <a:pPr lvl="1"/>
            <a:endParaRPr lang="en-US"/>
          </a:p>
          <a:p>
            <a:pPr lvl="1"/>
            <a:endParaRPr lang="en-US"/>
          </a:p>
        </p:txBody>
      </p:sp>
      <p:sp>
        <p:nvSpPr>
          <p:cNvPr id="5427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US" sz="4000" b="1" dirty="0"/>
              <a:t>Record Retention</a:t>
            </a:r>
            <a:r>
              <a:rPr lang="en-US" sz="800" b="1" dirty="0"/>
              <a:t>3</a:t>
            </a:r>
            <a:endParaRPr lang="en-US" sz="4000" b="1" dirty="0"/>
          </a:p>
        </p:txBody>
      </p:sp>
      <p:sp>
        <p:nvSpPr>
          <p:cNvPr id="55299" name="Rectangle 3"/>
          <p:cNvSpPr>
            <a:spLocks noGrp="1"/>
          </p:cNvSpPr>
          <p:nvPr>
            <p:ph type="body" idx="4294967295"/>
          </p:nvPr>
        </p:nvSpPr>
        <p:spPr>
          <a:xfrm>
            <a:off x="457200" y="1828800"/>
            <a:ext cx="8458200" cy="4724400"/>
          </a:xfrm>
        </p:spPr>
        <p:txBody>
          <a:bodyPr/>
          <a:lstStyle/>
          <a:p>
            <a:pPr>
              <a:lnSpc>
                <a:spcPct val="80000"/>
              </a:lnSpc>
              <a:buFont typeface="Wingdings" pitchFamily="2" charset="2"/>
              <a:buNone/>
            </a:pPr>
            <a:r>
              <a:rPr lang="en-US" sz="3200" dirty="0"/>
              <a:t>Regulations that govern the retention of medical</a:t>
            </a:r>
          </a:p>
          <a:p>
            <a:pPr>
              <a:lnSpc>
                <a:spcPct val="80000"/>
              </a:lnSpc>
              <a:buFont typeface="Wingdings" pitchFamily="2" charset="2"/>
              <a:buNone/>
            </a:pPr>
            <a:r>
              <a:rPr lang="en-US" sz="3200" dirty="0"/>
              <a:t>and administrative records can be found in the</a:t>
            </a:r>
          </a:p>
          <a:p>
            <a:pPr>
              <a:lnSpc>
                <a:spcPct val="80000"/>
              </a:lnSpc>
              <a:buFont typeface="Wingdings" pitchFamily="2" charset="2"/>
              <a:buNone/>
            </a:pPr>
            <a:r>
              <a:rPr lang="en-US" sz="3200" dirty="0"/>
              <a:t>following documents:</a:t>
            </a:r>
          </a:p>
          <a:p>
            <a:pPr>
              <a:lnSpc>
                <a:spcPct val="80000"/>
              </a:lnSpc>
            </a:pPr>
            <a:r>
              <a:rPr lang="en-US" sz="3200" dirty="0"/>
              <a:t>Program Letter #82-10 (not available on CHDP website, ask CHDP Regional Staff for a copy)</a:t>
            </a:r>
          </a:p>
          <a:p>
            <a:pPr>
              <a:lnSpc>
                <a:spcPct val="80000"/>
              </a:lnSpc>
            </a:pPr>
            <a:r>
              <a:rPr lang="en-US" sz="3200" dirty="0"/>
              <a:t>Section 124040 of the Health and Safety Code</a:t>
            </a:r>
          </a:p>
          <a:p>
            <a:pPr>
              <a:lnSpc>
                <a:spcPct val="80000"/>
              </a:lnSpc>
            </a:pPr>
            <a:r>
              <a:rPr lang="en-US" sz="3200" dirty="0"/>
              <a:t>Sections 6824(f) and 6870 in Title 17, California Administrative Code</a:t>
            </a:r>
          </a:p>
          <a:p>
            <a:pPr>
              <a:lnSpc>
                <a:spcPct val="80000"/>
              </a:lnSpc>
            </a:pPr>
            <a:r>
              <a:rPr lang="en-US" sz="3200" dirty="0"/>
              <a:t>Plan and Fiscal Guidelines, Sections 7 and 8.</a:t>
            </a:r>
          </a:p>
          <a:p>
            <a:pPr>
              <a:lnSpc>
                <a:spcPct val="80000"/>
              </a:lnSpc>
            </a:pPr>
            <a:endParaRPr lang="en-US" sz="3200" dirty="0"/>
          </a:p>
          <a:p>
            <a:pPr lvl="1">
              <a:lnSpc>
                <a:spcPct val="80000"/>
              </a:lnSpc>
            </a:pPr>
            <a:endParaRPr lang="en-US" sz="2200" dirty="0"/>
          </a:p>
          <a:p>
            <a:pPr lvl="1">
              <a:lnSpc>
                <a:spcPct val="80000"/>
              </a:lnSpc>
              <a:buFont typeface="Wingdings 2" pitchFamily="18" charset="2"/>
              <a:buNone/>
            </a:pPr>
            <a:endParaRPr lang="en-US" sz="2200" dirty="0"/>
          </a:p>
          <a:p>
            <a:pPr lvl="1">
              <a:lnSpc>
                <a:spcPct val="80000"/>
              </a:lnSpc>
              <a:buFont typeface="Wingdings 2" pitchFamily="18" charset="2"/>
              <a:buNone/>
            </a:pPr>
            <a:endParaRPr lang="en-US" sz="2200" dirty="0"/>
          </a:p>
          <a:p>
            <a:pPr>
              <a:lnSpc>
                <a:spcPct val="80000"/>
              </a:lnSpc>
            </a:pPr>
            <a:endParaRPr lang="en-US" sz="2500" dirty="0"/>
          </a:p>
          <a:p>
            <a:pPr lvl="1">
              <a:lnSpc>
                <a:spcPct val="80000"/>
              </a:lnSpc>
            </a:pPr>
            <a:endParaRPr lang="en-US" sz="2200" dirty="0"/>
          </a:p>
          <a:p>
            <a:pPr>
              <a:lnSpc>
                <a:spcPct val="80000"/>
              </a:lnSpc>
            </a:pPr>
            <a:endParaRPr lang="en-US" sz="2500" dirty="0"/>
          </a:p>
          <a:p>
            <a:pPr lvl="1">
              <a:lnSpc>
                <a:spcPct val="80000"/>
              </a:lnSpc>
            </a:pPr>
            <a:endParaRPr lang="en-US" sz="2200" dirty="0"/>
          </a:p>
          <a:p>
            <a:pPr lvl="1">
              <a:lnSpc>
                <a:spcPct val="80000"/>
              </a:lnSpc>
            </a:pPr>
            <a:endParaRPr lang="en-US" sz="2200" dirty="0"/>
          </a:p>
          <a:p>
            <a:pPr lvl="1">
              <a:lnSpc>
                <a:spcPct val="80000"/>
              </a:lnSpc>
            </a:pPr>
            <a:endParaRPr lang="en-US" sz="2200" dirty="0"/>
          </a:p>
        </p:txBody>
      </p:sp>
      <p:sp>
        <p:nvSpPr>
          <p:cNvPr id="6" name="Slide Number Placeholder 5"/>
          <p:cNvSpPr>
            <a:spLocks noGrp="1"/>
          </p:cNvSpPr>
          <p:nvPr>
            <p:ph type="sldNum" sz="quarter" idx="12"/>
          </p:nvPr>
        </p:nvSpPr>
        <p:spPr/>
        <p:txBody>
          <a:bodyPr>
            <a:normAutofit/>
          </a:bodyPr>
          <a:lstStyle/>
          <a:p>
            <a:pPr>
              <a:defRPr/>
            </a:pPr>
            <a:fld id="{5CD99D82-04AE-418E-BD01-D70B5E36C0E1}" type="slidenum">
              <a:rPr lang="en-US" smtClean="0"/>
              <a:pPr>
                <a:defRPr/>
              </a:pPr>
              <a:t>39</a:t>
            </a:fld>
            <a:endParaRPr lang="en-US"/>
          </a:p>
        </p:txBody>
      </p:sp>
      <p:sp>
        <p:nvSpPr>
          <p:cNvPr id="55300"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98473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en-US" sz="4000" b="1" dirty="0"/>
              <a:t>Provider Enrollment</a:t>
            </a:r>
          </a:p>
        </p:txBody>
      </p:sp>
      <p:sp>
        <p:nvSpPr>
          <p:cNvPr id="18433"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E5735A88-7A6B-4554-B288-FAE2ED65140C}" type="slidenum">
              <a:rPr lang="en-US" sz="1400" b="1">
                <a:solidFill>
                  <a:srgbClr val="FFFFFF"/>
                </a:solidFill>
              </a:rPr>
              <a:pPr algn="ctr"/>
              <a:t>4</a:t>
            </a:fld>
            <a:endParaRPr lang="en-US" sz="1400" b="1">
              <a:solidFill>
                <a:srgbClr val="FFFFFF"/>
              </a:solidFill>
            </a:endParaRPr>
          </a:p>
        </p:txBody>
      </p:sp>
      <p:sp>
        <p:nvSpPr>
          <p:cNvPr id="7" name="Slide Number Placeholder 6"/>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4</a:t>
            </a:fld>
            <a:endParaRPr lang="en-US"/>
          </a:p>
        </p:txBody>
      </p:sp>
      <p:sp>
        <p:nvSpPr>
          <p:cNvPr id="18435" name="Rectangle 3"/>
          <p:cNvSpPr>
            <a:spLocks noGrp="1"/>
          </p:cNvSpPr>
          <p:nvPr>
            <p:ph type="body" idx="4294967295"/>
          </p:nvPr>
        </p:nvSpPr>
        <p:spPr>
          <a:xfrm>
            <a:off x="609600" y="1600200"/>
            <a:ext cx="8229600" cy="4525963"/>
          </a:xfrm>
        </p:spPr>
        <p:txBody>
          <a:bodyPr/>
          <a:lstStyle/>
          <a:p>
            <a:r>
              <a:rPr lang="en-US"/>
              <a:t>All physicians, independent pediatric nurse practitioners, independent family nurse practitioners, groups or clinics must apply to the local CHDP program </a:t>
            </a:r>
            <a:r>
              <a:rPr lang="en-US" b="1"/>
              <a:t>in each local health jurisdiction in which they wish to render services</a:t>
            </a:r>
            <a:r>
              <a:rPr lang="en-US"/>
              <a:t> to become CHDP providers.</a:t>
            </a:r>
          </a:p>
          <a:p>
            <a:r>
              <a:rPr lang="en-US"/>
              <a:t>The local CHDP program is responsible to ensure that providers meet the qualifications for eligibility- see LPGM, Chapter 4.</a:t>
            </a:r>
          </a:p>
        </p:txBody>
      </p:sp>
      <p:sp>
        <p:nvSpPr>
          <p:cNvPr id="1843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r>
              <a:rPr lang="en-US" b="1" dirty="0"/>
              <a:t>Record Retention</a:t>
            </a:r>
            <a:r>
              <a:rPr lang="en-US" sz="800" b="1" dirty="0"/>
              <a:t>4</a:t>
            </a:r>
            <a:endParaRPr lang="en-US" b="1" dirty="0"/>
          </a:p>
        </p:txBody>
      </p:sp>
      <p:sp>
        <p:nvSpPr>
          <p:cNvPr id="5529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2D1780BF-3A43-49D3-854F-E297F339ED57}" type="slidenum">
              <a:rPr lang="en-US" smtClean="0"/>
              <a:pPr>
                <a:defRPr/>
              </a:pPr>
              <a:t>40</a:t>
            </a:fld>
            <a:endParaRPr lang="en-US"/>
          </a:p>
        </p:txBody>
      </p:sp>
      <p:sp>
        <p:nvSpPr>
          <p:cNvPr id="56323" name="Rectangle 3"/>
          <p:cNvSpPr>
            <a:spLocks noGrp="1"/>
          </p:cNvSpPr>
          <p:nvPr>
            <p:ph type="body" idx="4294967295"/>
          </p:nvPr>
        </p:nvSpPr>
        <p:spPr>
          <a:xfrm>
            <a:off x="533400" y="1600200"/>
            <a:ext cx="8077200" cy="5029200"/>
          </a:xfrm>
        </p:spPr>
        <p:txBody>
          <a:bodyPr/>
          <a:lstStyle/>
          <a:p>
            <a:pPr lvl="1"/>
            <a:r>
              <a:rPr lang="en-US" sz="3200"/>
              <a:t>Federal regulations require that all financial and programmatic records, supporting documents, statistical records and other records of recipients shall be retained for three (3) years, or longer if an audit is in process and findings have not been resolved.  This applies to local programs as well as CHDP providers.</a:t>
            </a:r>
          </a:p>
          <a:p>
            <a:pPr>
              <a:buFont typeface="Wingdings" pitchFamily="2" charset="2"/>
              <a:buNone/>
            </a:pPr>
            <a:endParaRPr lang="en-US" sz="3200"/>
          </a:p>
          <a:p>
            <a:pPr lvl="1"/>
            <a:endParaRPr lang="en-US" sz="2200"/>
          </a:p>
          <a:p>
            <a:pPr lvl="1"/>
            <a:endParaRPr lang="en-US" sz="2200"/>
          </a:p>
          <a:p>
            <a:pPr lvl="1"/>
            <a:endParaRPr lang="en-US" sz="2200"/>
          </a:p>
        </p:txBody>
      </p:sp>
      <p:sp>
        <p:nvSpPr>
          <p:cNvPr id="56324"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sz="4000" b="1" dirty="0"/>
              <a:t>Record Retention</a:t>
            </a:r>
            <a:r>
              <a:rPr lang="en-US" sz="800" b="1" dirty="0"/>
              <a:t>5</a:t>
            </a:r>
            <a:endParaRPr lang="en-US" sz="4000" b="1" dirty="0"/>
          </a:p>
        </p:txBody>
      </p:sp>
      <p:sp>
        <p:nvSpPr>
          <p:cNvPr id="55297" name="Slide Number Placeholder 22"/>
          <p:cNvSpPr txBox="1">
            <a:spLocks noGrp="1"/>
          </p:cNvSpPr>
          <p:nvPr/>
        </p:nvSpPr>
        <p:spPr bwMode="auto">
          <a:xfrm>
            <a:off x="0" y="1271588"/>
            <a:ext cx="533400" cy="244475"/>
          </a:xfrm>
          <a:prstGeom prst="rect">
            <a:avLst/>
          </a:prstGeom>
          <a:noFill/>
          <a:ln>
            <a:miter lim="800000"/>
            <a:headEnd/>
            <a:tailEnd/>
          </a:ln>
        </p:spPr>
        <p:txBody>
          <a:bodyPr anchor="ctr">
            <a:normAutofit fontScale="85000" lnSpcReduction="20000"/>
          </a:bodyPr>
          <a:lstStyle/>
          <a:p>
            <a:pPr algn="ctr">
              <a:defRPr/>
            </a:pPr>
            <a:fld id="{96391F94-33D8-492A-ADD7-3AD2B56765CD}" type="slidenum">
              <a:rPr lang="en-US" sz="1400" b="1">
                <a:solidFill>
                  <a:srgbClr val="FFFFFF"/>
                </a:solidFill>
              </a:rPr>
              <a:pPr algn="ctr">
                <a:defRPr/>
              </a:pPr>
              <a:t>41</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6F747835-0098-4EBB-9CC4-655BA0881899}" type="slidenum">
              <a:rPr lang="en-US" smtClean="0"/>
              <a:pPr>
                <a:defRPr/>
              </a:pPr>
              <a:t>41</a:t>
            </a:fld>
            <a:endParaRPr lang="en-US"/>
          </a:p>
        </p:txBody>
      </p:sp>
      <p:sp>
        <p:nvSpPr>
          <p:cNvPr id="57347" name="Rectangle 3"/>
          <p:cNvSpPr>
            <a:spLocks noGrp="1"/>
          </p:cNvSpPr>
          <p:nvPr>
            <p:ph type="body" idx="4294967295"/>
          </p:nvPr>
        </p:nvSpPr>
        <p:spPr>
          <a:xfrm>
            <a:off x="0" y="1447800"/>
            <a:ext cx="9144000" cy="5410200"/>
          </a:xfrm>
        </p:spPr>
        <p:txBody>
          <a:bodyPr/>
          <a:lstStyle/>
          <a:p>
            <a:pPr lvl="1"/>
            <a:r>
              <a:rPr lang="en-US" sz="2800"/>
              <a:t>The Confidential Screening/Billing Report (PM 160) is considered an administrative program record, not a medical record, so it should be retained for three years or longer as per information in previous slide.</a:t>
            </a:r>
          </a:p>
          <a:p>
            <a:pPr marL="1143000" lvl="2"/>
            <a:r>
              <a:rPr lang="en-US" sz="2400"/>
              <a:t>An exception to this is if the PM 160 is the only place that documents the findings of the CHDP physical exam.  In this case the provider must retain the PM 160 in the medical record for seven (7) years or one (1) year after the minor turns 18 years of age, whichever is longer.  If the provider has documented in the medical record all findings of the CHDP exam then the PM 160 is kept for three (3) years as a fiscal record.</a:t>
            </a:r>
          </a:p>
          <a:p>
            <a:pPr>
              <a:buFont typeface="Wingdings" pitchFamily="2" charset="2"/>
              <a:buNone/>
            </a:pPr>
            <a:endParaRPr lang="en-US" sz="2400">
              <a:solidFill>
                <a:srgbClr val="FF0000"/>
              </a:solidFill>
            </a:endParaRPr>
          </a:p>
          <a:p>
            <a:pPr lvl="1"/>
            <a:endParaRPr lang="en-US" sz="3200"/>
          </a:p>
          <a:p>
            <a:pPr lvl="1"/>
            <a:endParaRPr lang="en-US" sz="2200"/>
          </a:p>
          <a:p>
            <a:pPr lvl="1"/>
            <a:endParaRPr lang="en-US" sz="2200"/>
          </a:p>
        </p:txBody>
      </p:sp>
      <p:sp>
        <p:nvSpPr>
          <p:cNvPr id="57348"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r>
              <a:rPr lang="en-US" sz="4000" b="1" dirty="0"/>
              <a:t>Record Retention</a:t>
            </a:r>
            <a:r>
              <a:rPr lang="en-US" sz="800" b="1" dirty="0"/>
              <a:t>6</a:t>
            </a:r>
            <a:endParaRPr lang="en-US" sz="4000" b="1" dirty="0"/>
          </a:p>
        </p:txBody>
      </p:sp>
      <p:sp>
        <p:nvSpPr>
          <p:cNvPr id="57345"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553E867F-D93A-4003-8484-79D8557F4E47}" type="slidenum">
              <a:rPr lang="en-US" smtClean="0"/>
              <a:pPr>
                <a:defRPr/>
              </a:pPr>
              <a:t>42</a:t>
            </a:fld>
            <a:endParaRPr lang="en-US"/>
          </a:p>
        </p:txBody>
      </p:sp>
      <p:sp>
        <p:nvSpPr>
          <p:cNvPr id="58371" name="Rectangle 3"/>
          <p:cNvSpPr>
            <a:spLocks noGrp="1"/>
          </p:cNvSpPr>
          <p:nvPr>
            <p:ph type="body" idx="4294967295"/>
          </p:nvPr>
        </p:nvSpPr>
        <p:spPr>
          <a:xfrm>
            <a:off x="381000" y="1600200"/>
            <a:ext cx="8534400" cy="5029200"/>
          </a:xfrm>
        </p:spPr>
        <p:txBody>
          <a:bodyPr/>
          <a:lstStyle/>
          <a:p>
            <a:r>
              <a:rPr lang="en-US"/>
              <a:t>At the discretion of the local program, PM 160s that do not require care coordination can be destroyed after reviewing for:</a:t>
            </a:r>
          </a:p>
          <a:p>
            <a:pPr lvl="1"/>
            <a:r>
              <a:rPr lang="en-US"/>
              <a:t>Accuracy in coding and                                             other documentation such as                                     County of residence, County                                     Code, Foster Care aid code,                                       etc. </a:t>
            </a:r>
          </a:p>
          <a:p>
            <a:pPr lvl="1"/>
            <a:r>
              <a:rPr lang="en-US"/>
              <a:t>Timely submission</a:t>
            </a:r>
            <a:endParaRPr lang="en-US" sz="3000"/>
          </a:p>
          <a:p>
            <a:pPr lvl="1"/>
            <a:r>
              <a:rPr lang="en-US"/>
              <a:t>Performance Measure data collection</a:t>
            </a:r>
          </a:p>
          <a:p>
            <a:pPr marL="1143000" lvl="2"/>
            <a:endParaRPr lang="en-US" sz="2800"/>
          </a:p>
          <a:p>
            <a:pPr lvl="1">
              <a:buFont typeface="Wingdings 2" pitchFamily="18" charset="2"/>
              <a:buNone/>
            </a:pPr>
            <a:endParaRPr lang="en-US"/>
          </a:p>
          <a:p>
            <a:pPr lvl="1">
              <a:buFont typeface="Wingdings 2" pitchFamily="18" charset="2"/>
              <a:buNone/>
            </a:pPr>
            <a:endParaRPr lang="en-US"/>
          </a:p>
          <a:p>
            <a:endParaRPr lang="en-US"/>
          </a:p>
          <a:p>
            <a:pPr lvl="1"/>
            <a:endParaRPr lang="en-US"/>
          </a:p>
          <a:p>
            <a:endParaRPr lang="en-US"/>
          </a:p>
          <a:p>
            <a:pPr lvl="1"/>
            <a:endParaRPr lang="en-US"/>
          </a:p>
          <a:p>
            <a:pPr lvl="1"/>
            <a:endParaRPr lang="en-US"/>
          </a:p>
          <a:p>
            <a:pPr lvl="1"/>
            <a:endParaRPr lang="en-US"/>
          </a:p>
        </p:txBody>
      </p:sp>
      <p:pic>
        <p:nvPicPr>
          <p:cNvPr id="58372" name="Picture 5" descr="MPj04224460000[1]"/>
          <p:cNvPicPr>
            <a:picLocks noChangeAspect="1" noChangeArrowheads="1"/>
          </p:cNvPicPr>
          <p:nvPr/>
        </p:nvPicPr>
        <p:blipFill>
          <a:blip r:embed="rId3"/>
          <a:srcRect/>
          <a:stretch>
            <a:fillRect/>
          </a:stretch>
        </p:blipFill>
        <p:spPr bwMode="auto">
          <a:xfrm>
            <a:off x="5181600" y="2743200"/>
            <a:ext cx="3581400" cy="2381250"/>
          </a:xfrm>
          <a:prstGeom prst="rect">
            <a:avLst/>
          </a:prstGeom>
          <a:noFill/>
          <a:ln w="9525">
            <a:noFill/>
            <a:miter lim="800000"/>
            <a:headEnd/>
            <a:tailEnd/>
          </a:ln>
        </p:spPr>
      </p:pic>
      <p:sp>
        <p:nvSpPr>
          <p:cNvPr id="58373"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r>
              <a:rPr lang="en-US" sz="4000" b="1" dirty="0"/>
              <a:t>Record Retention</a:t>
            </a:r>
            <a:r>
              <a:rPr lang="en-US" sz="800" b="1" dirty="0"/>
              <a:t>7</a:t>
            </a:r>
            <a:endParaRPr lang="en-US" sz="4000" b="1" dirty="0"/>
          </a:p>
        </p:txBody>
      </p:sp>
      <p:sp>
        <p:nvSpPr>
          <p:cNvPr id="60417"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2D6893A0-65CB-45A1-9919-D111E827D53B}" type="slidenum">
              <a:rPr lang="en-US" sz="1400" b="1">
                <a:solidFill>
                  <a:srgbClr val="FFFFFF"/>
                </a:solidFill>
              </a:rPr>
              <a:pPr algn="ctr"/>
              <a:t>43</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43</a:t>
            </a:fld>
            <a:endParaRPr lang="en-US"/>
          </a:p>
        </p:txBody>
      </p:sp>
      <p:sp>
        <p:nvSpPr>
          <p:cNvPr id="60419" name="Rectangle 3"/>
          <p:cNvSpPr>
            <a:spLocks noGrp="1"/>
          </p:cNvSpPr>
          <p:nvPr>
            <p:ph type="body" idx="4294967295"/>
          </p:nvPr>
        </p:nvSpPr>
        <p:spPr>
          <a:xfrm>
            <a:off x="457200" y="1600200"/>
            <a:ext cx="8458200" cy="5029200"/>
          </a:xfrm>
        </p:spPr>
        <p:txBody>
          <a:bodyPr/>
          <a:lstStyle/>
          <a:p>
            <a:r>
              <a:rPr lang="en-US" sz="2800"/>
              <a:t>FFP Time Study reports are fiscal records and need to be retained by the county or city for audit purposes.</a:t>
            </a:r>
          </a:p>
          <a:p>
            <a:r>
              <a:rPr lang="en-US" sz="2800"/>
              <a:t>The documentation retention period is no less than three years after the reimbursement or until the completion of any federal financial audit in progress, whichever time is longer.</a:t>
            </a:r>
          </a:p>
          <a:p>
            <a:r>
              <a:rPr lang="en-US" sz="2800"/>
              <a:t>Original time study forms must be retained as well as any supportive claiming materials, such as day logs, appointment books, meeting agendas or minutes, and SPMP medical training documentation.</a:t>
            </a:r>
          </a:p>
          <a:p>
            <a:pPr lvl="1"/>
            <a:endParaRPr lang="en-US"/>
          </a:p>
          <a:p>
            <a:endParaRPr lang="en-US" sz="2500"/>
          </a:p>
          <a:p>
            <a:pPr lvl="1"/>
            <a:endParaRPr lang="en-US" sz="2200"/>
          </a:p>
          <a:p>
            <a:pPr lvl="1"/>
            <a:endParaRPr lang="en-US" sz="2200"/>
          </a:p>
          <a:p>
            <a:pPr lvl="1"/>
            <a:endParaRPr lang="en-US" sz="2200"/>
          </a:p>
        </p:txBody>
      </p:sp>
      <p:sp>
        <p:nvSpPr>
          <p:cNvPr id="60420"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Community Outreach</a:t>
            </a:r>
          </a:p>
        </p:txBody>
      </p:sp>
      <p:sp>
        <p:nvSpPr>
          <p:cNvPr id="59393"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29F93ABF-CD06-4B4C-B742-4027536003FF}" type="slidenum">
              <a:rPr lang="en-US" smtClean="0"/>
              <a:pPr>
                <a:defRPr/>
              </a:pPr>
              <a:t>44</a:t>
            </a:fld>
            <a:endParaRPr lang="en-US"/>
          </a:p>
        </p:txBody>
      </p:sp>
      <p:pic>
        <p:nvPicPr>
          <p:cNvPr id="7170" name="Picture 2" descr="clip art image of three people standing together holding books and a backpack"/>
          <p:cNvPicPr>
            <a:picLocks noChangeAspect="1" noChangeArrowheads="1"/>
          </p:cNvPicPr>
          <p:nvPr/>
        </p:nvPicPr>
        <p:blipFill>
          <a:blip r:embed="rId2"/>
          <a:srcRect/>
          <a:stretch>
            <a:fillRect/>
          </a:stretch>
        </p:blipFill>
        <p:spPr bwMode="auto">
          <a:xfrm>
            <a:off x="3200400" y="2971800"/>
            <a:ext cx="2667000" cy="2895600"/>
          </a:xfrm>
          <a:prstGeom prst="rect">
            <a:avLst/>
          </a:prstGeom>
          <a:noFill/>
        </p:spPr>
      </p:pic>
      <p:sp>
        <p:nvSpPr>
          <p:cNvPr id="61443" name="Date Placeholder 3"/>
          <p:cNvSpPr>
            <a:spLocks noGrp="1"/>
          </p:cNvSpPr>
          <p:nvPr>
            <p:ph type="dt" sz="half" idx="10"/>
          </p:nvPr>
        </p:nvSpPr>
        <p:spPr bwMode="auto">
          <a:xfrm>
            <a:off x="7086600" y="6248400"/>
            <a:ext cx="1676400" cy="365125"/>
          </a:xfrm>
          <a:noFill/>
          <a:ln>
            <a:miter lim="800000"/>
            <a:headEnd/>
            <a:tailEnd/>
          </a:ln>
        </p:spPr>
        <p:txBody>
          <a:bodyPr/>
          <a:lstStyle/>
          <a:p>
            <a:r>
              <a:rPr lang="en-US"/>
              <a:t>7/1/2010</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609600" y="228600"/>
            <a:ext cx="8153400" cy="990600"/>
          </a:xfrm>
        </p:spPr>
        <p:txBody>
          <a:bodyPr/>
          <a:lstStyle/>
          <a:p>
            <a:r>
              <a:rPr lang="en-US" sz="4000" b="1" dirty="0"/>
              <a:t>Community Outreach</a:t>
            </a:r>
            <a:r>
              <a:rPr lang="en-US" sz="800" b="1" dirty="0"/>
              <a:t>2</a:t>
            </a:r>
            <a:endParaRPr lang="en-US" sz="4000" b="1" dirty="0"/>
          </a:p>
        </p:txBody>
      </p:sp>
      <p:sp>
        <p:nvSpPr>
          <p:cNvPr id="6041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5638E77B-054D-40ED-B20F-C0D5401BA488}" type="slidenum">
              <a:rPr lang="en-US" smtClean="0"/>
              <a:pPr>
                <a:defRPr/>
              </a:pPr>
              <a:t>45</a:t>
            </a:fld>
            <a:endParaRPr lang="en-US"/>
          </a:p>
        </p:txBody>
      </p:sp>
      <p:sp>
        <p:nvSpPr>
          <p:cNvPr id="62467" name="Rectangle 3"/>
          <p:cNvSpPr>
            <a:spLocks noGrp="1"/>
          </p:cNvSpPr>
          <p:nvPr>
            <p:ph type="body" idx="1"/>
          </p:nvPr>
        </p:nvSpPr>
        <p:spPr>
          <a:xfrm>
            <a:off x="612775" y="2057400"/>
            <a:ext cx="7997825" cy="4572000"/>
          </a:xfrm>
        </p:spPr>
        <p:txBody>
          <a:bodyPr/>
          <a:lstStyle/>
          <a:p>
            <a:pPr>
              <a:buFont typeface="Wingdings" pitchFamily="2" charset="2"/>
              <a:buNone/>
            </a:pPr>
            <a:r>
              <a:rPr lang="en-US" b="1"/>
              <a:t>    </a:t>
            </a:r>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a:p>
          <a:p>
            <a:pPr>
              <a:buFont typeface="Wingdings" pitchFamily="2" charset="2"/>
              <a:buNone/>
            </a:pPr>
            <a:endParaRPr lang="en-US"/>
          </a:p>
          <a:p>
            <a:pPr lvl="1"/>
            <a:endParaRPr lang="en-US"/>
          </a:p>
        </p:txBody>
      </p:sp>
      <p:sp>
        <p:nvSpPr>
          <p:cNvPr id="62469" name="Text Box 5"/>
          <p:cNvSpPr txBox="1">
            <a:spLocks noChangeArrowheads="1"/>
          </p:cNvSpPr>
          <p:nvPr/>
        </p:nvSpPr>
        <p:spPr bwMode="auto">
          <a:xfrm>
            <a:off x="533400" y="2209800"/>
            <a:ext cx="5715000" cy="3081338"/>
          </a:xfrm>
          <a:prstGeom prst="rect">
            <a:avLst/>
          </a:prstGeom>
          <a:noFill/>
          <a:ln w="9525">
            <a:noFill/>
            <a:miter lim="800000"/>
            <a:headEnd/>
            <a:tailEnd/>
          </a:ln>
        </p:spPr>
        <p:txBody>
          <a:bodyPr>
            <a:spAutoFit/>
          </a:bodyPr>
          <a:lstStyle/>
          <a:p>
            <a:pPr>
              <a:spcBef>
                <a:spcPct val="50000"/>
              </a:spcBef>
            </a:pPr>
            <a:r>
              <a:rPr lang="en-US" sz="2800" b="1"/>
              <a:t>CMS Goal #4 (as stated in PFG):</a:t>
            </a:r>
            <a:r>
              <a:rPr lang="en-US" sz="2800"/>
              <a:t> “CMS outreach activities will be conducted to assure that all eligible children and their families are informed of program services in a manner that is culturally and linguistically competent.”</a:t>
            </a:r>
          </a:p>
        </p:txBody>
      </p:sp>
      <p:pic>
        <p:nvPicPr>
          <p:cNvPr id="62468" name="Picture 8" descr="MPj04384160000[1]"/>
          <p:cNvPicPr>
            <a:picLocks noChangeAspect="1" noChangeArrowheads="1"/>
          </p:cNvPicPr>
          <p:nvPr/>
        </p:nvPicPr>
        <p:blipFill>
          <a:blip r:embed="rId2" cstate="print"/>
          <a:srcRect/>
          <a:stretch>
            <a:fillRect/>
          </a:stretch>
        </p:blipFill>
        <p:spPr bwMode="auto">
          <a:xfrm>
            <a:off x="6400800" y="2438400"/>
            <a:ext cx="2514600" cy="2076450"/>
          </a:xfrm>
          <a:prstGeom prst="rect">
            <a:avLst/>
          </a:prstGeom>
          <a:noFill/>
          <a:ln w="9525">
            <a:noFill/>
            <a:miter lim="800000"/>
            <a:headEnd/>
            <a:tailEnd/>
          </a:ln>
        </p:spPr>
      </p:pic>
      <p:sp>
        <p:nvSpPr>
          <p:cNvPr id="62470" name="Date Placeholder 6"/>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609600" y="228600"/>
            <a:ext cx="8153400" cy="990600"/>
          </a:xfrm>
        </p:spPr>
        <p:txBody>
          <a:bodyPr/>
          <a:lstStyle/>
          <a:p>
            <a:r>
              <a:rPr lang="en-US" sz="4000" b="1" dirty="0"/>
              <a:t>Community Outreach</a:t>
            </a:r>
            <a:r>
              <a:rPr lang="en-US" sz="800" b="1" dirty="0"/>
              <a:t>3</a:t>
            </a:r>
            <a:endParaRPr lang="en-US" sz="4000" b="1" dirty="0"/>
          </a:p>
        </p:txBody>
      </p:sp>
      <p:sp>
        <p:nvSpPr>
          <p:cNvPr id="6348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0B2A5AB-2EA7-4201-A63B-B0F5FE413178}" type="slidenum">
              <a:rPr lang="en-US" smtClean="0"/>
              <a:pPr>
                <a:defRPr/>
              </a:pPr>
              <a:t>46</a:t>
            </a:fld>
            <a:endParaRPr lang="en-US"/>
          </a:p>
        </p:txBody>
      </p:sp>
      <p:sp>
        <p:nvSpPr>
          <p:cNvPr id="63491" name="Rectangle 3">
            <a:extLst>
              <a:ext uri="{C183D7F6-B498-43B3-948B-1728B52AA6E4}">
                <adec:decorative xmlns:adec="http://schemas.microsoft.com/office/drawing/2017/decorative" val="1"/>
              </a:ext>
            </a:extLst>
          </p:cNvPr>
          <p:cNvSpPr>
            <a:spLocks noGrp="1"/>
          </p:cNvSpPr>
          <p:nvPr>
            <p:ph type="body" idx="1"/>
          </p:nvPr>
        </p:nvSpPr>
        <p:spPr>
          <a:xfrm>
            <a:off x="612775" y="1600200"/>
            <a:ext cx="8153400" cy="5029200"/>
          </a:xfrm>
        </p:spPr>
        <p:txBody>
          <a:bodyPr/>
          <a:lstStyle/>
          <a:p>
            <a:endParaRPr lang="en-US"/>
          </a:p>
          <a:p>
            <a:pPr lvl="1"/>
            <a:endParaRPr lang="en-US"/>
          </a:p>
        </p:txBody>
      </p:sp>
      <p:sp>
        <p:nvSpPr>
          <p:cNvPr id="63492" name="Rectangle 4"/>
          <p:cNvSpPr>
            <a:spLocks noChangeArrowheads="1"/>
          </p:cNvSpPr>
          <p:nvPr/>
        </p:nvSpPr>
        <p:spPr bwMode="auto">
          <a:xfrm>
            <a:off x="609600" y="1905000"/>
            <a:ext cx="7848600" cy="4486275"/>
          </a:xfrm>
          <a:prstGeom prst="rect">
            <a:avLst/>
          </a:prstGeom>
          <a:noFill/>
          <a:ln w="9525">
            <a:noFill/>
            <a:miter lim="800000"/>
            <a:headEnd/>
            <a:tailEnd/>
          </a:ln>
        </p:spPr>
        <p:txBody>
          <a:bodyPr>
            <a:spAutoFit/>
          </a:bodyPr>
          <a:lstStyle/>
          <a:p>
            <a:r>
              <a:rPr lang="en-US" sz="3600" dirty="0">
                <a:latin typeface="Tw Cen MT" pitchFamily="34" charset="0"/>
              </a:rPr>
              <a:t>“The CHDP Program is responsible [to]… inform the target populations to increase their participation; and community agencies and residents to increase the knowledge and acceptance of preventive services.”* </a:t>
            </a:r>
          </a:p>
          <a:p>
            <a:endParaRPr lang="en-US" sz="3600" dirty="0">
              <a:latin typeface="Tw Cen MT" pitchFamily="34" charset="0"/>
            </a:endParaRPr>
          </a:p>
          <a:p>
            <a:r>
              <a:rPr lang="en-US" sz="3600" dirty="0">
                <a:latin typeface="Tw Cen MT" pitchFamily="34" charset="0"/>
              </a:rPr>
              <a:t>*</a:t>
            </a:r>
            <a:r>
              <a:rPr lang="en-US" sz="2400" dirty="0">
                <a:latin typeface="Tw Cen MT" pitchFamily="34" charset="0"/>
              </a:rPr>
              <a:t>PFG CHDP Program Description, Section 1.</a:t>
            </a:r>
          </a:p>
        </p:txBody>
      </p:sp>
      <p:sp>
        <p:nvSpPr>
          <p:cNvPr id="63493" name="Date Placeholder 5"/>
          <p:cNvSpPr>
            <a:spLocks noGrp="1"/>
          </p:cNvSpPr>
          <p:nvPr>
            <p:ph type="dt" sz="quarter" idx="10"/>
          </p:nvPr>
        </p:nvSpPr>
        <p:spPr bwMode="auto">
          <a:xfrm>
            <a:off x="7239000" y="6248400"/>
            <a:ext cx="1524000" cy="365125"/>
          </a:xfrm>
          <a:noFill/>
          <a:ln>
            <a:miter lim="800000"/>
            <a:headEnd/>
            <a:tailEnd/>
          </a:ln>
        </p:spPr>
        <p:txBody>
          <a:bodyPr/>
          <a:lstStyle/>
          <a:p>
            <a:r>
              <a:rPr lang="en-US" dirty="0"/>
              <a:t>7/1/2013</a:t>
            </a:r>
          </a:p>
        </p:txBody>
      </p:sp>
    </p:spTree>
    <p:extLst>
      <p:ext uri="{BB962C8B-B14F-4D97-AF65-F5344CB8AC3E}">
        <p14:creationId xmlns:p14="http://schemas.microsoft.com/office/powerpoint/2010/main" val="3129198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r>
              <a:rPr lang="en-US" sz="4000" b="1" dirty="0"/>
              <a:t>Community Outreach</a:t>
            </a:r>
            <a:r>
              <a:rPr lang="en-US" sz="800" b="1" dirty="0"/>
              <a:t>4</a:t>
            </a:r>
            <a:endParaRPr lang="en-US" sz="4000" b="1" dirty="0"/>
          </a:p>
        </p:txBody>
      </p:sp>
      <p:sp>
        <p:nvSpPr>
          <p:cNvPr id="64513"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8BCD024-DB93-4DD9-89EB-97E231BC473D}" type="slidenum">
              <a:rPr lang="en-US" smtClean="0"/>
              <a:pPr>
                <a:defRPr/>
              </a:pPr>
              <a:t>47</a:t>
            </a:fld>
            <a:endParaRPr lang="en-US"/>
          </a:p>
        </p:txBody>
      </p:sp>
      <p:sp>
        <p:nvSpPr>
          <p:cNvPr id="64515" name="Rectangle 3"/>
          <p:cNvSpPr>
            <a:spLocks noGrp="1"/>
          </p:cNvSpPr>
          <p:nvPr>
            <p:ph type="body" idx="4294967295"/>
          </p:nvPr>
        </p:nvSpPr>
        <p:spPr>
          <a:xfrm>
            <a:off x="612775" y="1600200"/>
            <a:ext cx="8153400" cy="5029200"/>
          </a:xfrm>
        </p:spPr>
        <p:txBody>
          <a:bodyPr/>
          <a:lstStyle/>
          <a:p>
            <a:pPr>
              <a:lnSpc>
                <a:spcPct val="90000"/>
              </a:lnSpc>
            </a:pPr>
            <a:r>
              <a:rPr lang="en-US"/>
              <a:t>Address those population groups known to have low utilization or high incidence patterns of conditions that are of local concern. </a:t>
            </a:r>
          </a:p>
          <a:p>
            <a:pPr>
              <a:lnSpc>
                <a:spcPct val="90000"/>
              </a:lnSpc>
            </a:pPr>
            <a:r>
              <a:rPr lang="en-US"/>
              <a:t>Inform and encourage families about obtaining health care coverage and utilizing quality health care services. </a:t>
            </a:r>
          </a:p>
          <a:p>
            <a:pPr>
              <a:lnSpc>
                <a:spcPct val="90000"/>
              </a:lnSpc>
            </a:pPr>
            <a:r>
              <a:rPr lang="en-US"/>
              <a:t>Review, coordinate distribution, and promote the utilization of health education and CMS program materials. </a:t>
            </a:r>
          </a:p>
          <a:p>
            <a:pPr>
              <a:lnSpc>
                <a:spcPct val="90000"/>
              </a:lnSpc>
            </a:pPr>
            <a:r>
              <a:rPr lang="en-US"/>
              <a:t>Develop, arrange, and/or conduct educational programs regarding health care needs of children. </a:t>
            </a:r>
          </a:p>
          <a:p>
            <a:pPr>
              <a:lnSpc>
                <a:spcPct val="90000"/>
              </a:lnSpc>
            </a:pPr>
            <a:endParaRPr lang="en-US"/>
          </a:p>
          <a:p>
            <a:pPr lvl="1">
              <a:lnSpc>
                <a:spcPct val="90000"/>
              </a:lnSpc>
            </a:pPr>
            <a:endParaRPr lang="en-US"/>
          </a:p>
        </p:txBody>
      </p:sp>
      <p:sp>
        <p:nvSpPr>
          <p:cNvPr id="6451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sz="3600" b="1" dirty="0"/>
              <a:t>Community Outreach</a:t>
            </a:r>
            <a:r>
              <a:rPr lang="en-US" sz="800" b="1" dirty="0"/>
              <a:t>5</a:t>
            </a:r>
            <a:endParaRPr lang="en-US" sz="3600" b="1" dirty="0"/>
          </a:p>
        </p:txBody>
      </p:sp>
      <p:sp>
        <p:nvSpPr>
          <p:cNvPr id="6553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573604DD-02C2-4220-BE86-15ED459ADB93}" type="slidenum">
              <a:rPr lang="en-US" smtClean="0"/>
              <a:pPr>
                <a:defRPr/>
              </a:pPr>
              <a:t>48</a:t>
            </a:fld>
            <a:endParaRPr lang="en-US"/>
          </a:p>
        </p:txBody>
      </p:sp>
      <p:pic>
        <p:nvPicPr>
          <p:cNvPr id="65540" name="Picture 4" descr="clip art image of a family"/>
          <p:cNvPicPr>
            <a:picLocks noChangeAspect="1" noChangeArrowheads="1"/>
          </p:cNvPicPr>
          <p:nvPr/>
        </p:nvPicPr>
        <p:blipFill>
          <a:blip r:embed="rId2" cstate="print"/>
          <a:srcRect/>
          <a:stretch>
            <a:fillRect/>
          </a:stretch>
        </p:blipFill>
        <p:spPr bwMode="auto">
          <a:xfrm>
            <a:off x="685800" y="1828800"/>
            <a:ext cx="3486150" cy="3371850"/>
          </a:xfrm>
          <a:prstGeom prst="rect">
            <a:avLst/>
          </a:prstGeom>
          <a:noFill/>
          <a:ln w="9525">
            <a:noFill/>
            <a:miter lim="800000"/>
            <a:headEnd/>
            <a:tailEnd/>
          </a:ln>
        </p:spPr>
      </p:pic>
      <p:sp>
        <p:nvSpPr>
          <p:cNvPr id="65539" name="Rectangle 3"/>
          <p:cNvSpPr>
            <a:spLocks noGrp="1"/>
          </p:cNvSpPr>
          <p:nvPr>
            <p:ph type="body" idx="4294967295"/>
          </p:nvPr>
        </p:nvSpPr>
        <p:spPr>
          <a:xfrm>
            <a:off x="4724400" y="1600200"/>
            <a:ext cx="4041775" cy="5029200"/>
          </a:xfrm>
        </p:spPr>
        <p:txBody>
          <a:bodyPr>
            <a:normAutofit/>
          </a:bodyPr>
          <a:lstStyle/>
          <a:p>
            <a:pPr>
              <a:lnSpc>
                <a:spcPct val="90000"/>
              </a:lnSpc>
              <a:buFont typeface="Wingdings" pitchFamily="2" charset="2"/>
              <a:buNone/>
            </a:pPr>
            <a:r>
              <a:rPr lang="en-US" b="1" dirty="0"/>
              <a:t>Outreach Materials</a:t>
            </a:r>
          </a:p>
          <a:p>
            <a:pPr>
              <a:lnSpc>
                <a:spcPct val="90000"/>
              </a:lnSpc>
            </a:pPr>
            <a:r>
              <a:rPr lang="en-US" dirty="0"/>
              <a:t>CHDP Information Brochure - "Free Medical and Dental Check-Ups”</a:t>
            </a:r>
          </a:p>
          <a:p>
            <a:pPr lvl="1">
              <a:lnSpc>
                <a:spcPct val="90000"/>
              </a:lnSpc>
            </a:pPr>
            <a:r>
              <a:rPr lang="en-US" dirty="0"/>
              <a:t>Low literacy brochure for use with eligible population</a:t>
            </a:r>
          </a:p>
          <a:p>
            <a:pPr lvl="1">
              <a:lnSpc>
                <a:spcPct val="90000"/>
              </a:lnSpc>
            </a:pPr>
            <a:r>
              <a:rPr lang="en-US" dirty="0"/>
              <a:t>Can download from CHDP website</a:t>
            </a:r>
          </a:p>
          <a:p>
            <a:pPr lvl="1">
              <a:lnSpc>
                <a:spcPct val="90000"/>
              </a:lnSpc>
            </a:pPr>
            <a:r>
              <a:rPr lang="en-US" dirty="0"/>
              <a:t>Available in 11 languages</a:t>
            </a:r>
          </a:p>
          <a:p>
            <a:pPr lvl="1">
              <a:lnSpc>
                <a:spcPct val="90000"/>
              </a:lnSpc>
              <a:buFont typeface="Wingdings 2" pitchFamily="18" charset="2"/>
              <a:buNone/>
            </a:pPr>
            <a:endParaRPr lang="en-US" dirty="0"/>
          </a:p>
        </p:txBody>
      </p:sp>
      <p:sp>
        <p:nvSpPr>
          <p:cNvPr id="65541" name="Text Box 6"/>
          <p:cNvSpPr txBox="1">
            <a:spLocks noChangeArrowheads="1"/>
          </p:cNvSpPr>
          <p:nvPr/>
        </p:nvSpPr>
        <p:spPr bwMode="auto">
          <a:xfrm>
            <a:off x="381000" y="5257800"/>
            <a:ext cx="4419600" cy="1015663"/>
          </a:xfrm>
          <a:prstGeom prst="rect">
            <a:avLst/>
          </a:prstGeom>
          <a:noFill/>
          <a:ln w="9525">
            <a:noFill/>
            <a:miter lim="800000"/>
            <a:headEnd/>
            <a:tailEnd/>
          </a:ln>
        </p:spPr>
        <p:txBody>
          <a:bodyPr>
            <a:spAutoFit/>
          </a:bodyPr>
          <a:lstStyle/>
          <a:p>
            <a:pPr>
              <a:spcBef>
                <a:spcPct val="50000"/>
              </a:spcBef>
            </a:pPr>
            <a:r>
              <a:rPr lang="en-US" sz="2000" dirty="0"/>
              <a:t>Any revisions local programs may wish to make to this brochure need to be approved by the CHDP Regional Staff.</a:t>
            </a:r>
          </a:p>
        </p:txBody>
      </p:sp>
      <p:sp>
        <p:nvSpPr>
          <p:cNvPr id="65542" name="Date Placeholder 6"/>
          <p:cNvSpPr>
            <a:spLocks noGrp="1"/>
          </p:cNvSpPr>
          <p:nvPr>
            <p:ph type="dt" sz="quarter" idx="10"/>
          </p:nvPr>
        </p:nvSpPr>
        <p:spPr bwMode="auto">
          <a:xfrm>
            <a:off x="7467600" y="6248400"/>
            <a:ext cx="1295400" cy="365125"/>
          </a:xfrm>
          <a:noFill/>
          <a:ln>
            <a:miter lim="800000"/>
            <a:headEnd/>
            <a:tailEnd/>
          </a:ln>
        </p:spPr>
        <p:txBody>
          <a:bodyPr/>
          <a:lstStyle/>
          <a:p>
            <a:r>
              <a:rPr lang="en-US" dirty="0"/>
              <a:t>7/1/2013</a:t>
            </a:r>
          </a:p>
        </p:txBody>
      </p:sp>
    </p:spTree>
    <p:extLst>
      <p:ext uri="{BB962C8B-B14F-4D97-AF65-F5344CB8AC3E}">
        <p14:creationId xmlns:p14="http://schemas.microsoft.com/office/powerpoint/2010/main" val="149527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en-US" sz="4000" b="1" dirty="0"/>
              <a:t>Community Outreach</a:t>
            </a:r>
            <a:r>
              <a:rPr lang="en-US" sz="800" b="1" dirty="0"/>
              <a:t>6</a:t>
            </a:r>
            <a:endParaRPr lang="en-US" sz="4000" b="1" dirty="0"/>
          </a:p>
        </p:txBody>
      </p:sp>
      <p:sp>
        <p:nvSpPr>
          <p:cNvPr id="6656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1AB66AF7-8A86-4DCB-A864-F0C616815CBB}" type="slidenum">
              <a:rPr lang="en-US" smtClean="0"/>
              <a:pPr>
                <a:defRPr/>
              </a:pPr>
              <a:t>49</a:t>
            </a:fld>
            <a:endParaRPr lang="en-US"/>
          </a:p>
        </p:txBody>
      </p:sp>
      <p:sp>
        <p:nvSpPr>
          <p:cNvPr id="66563" name="Rectangle 3"/>
          <p:cNvSpPr>
            <a:spLocks noGrp="1"/>
          </p:cNvSpPr>
          <p:nvPr>
            <p:ph type="body" idx="4294967295"/>
          </p:nvPr>
        </p:nvSpPr>
        <p:spPr>
          <a:xfrm>
            <a:off x="838200" y="1828800"/>
            <a:ext cx="7848600" cy="5029200"/>
          </a:xfrm>
        </p:spPr>
        <p:txBody>
          <a:bodyPr/>
          <a:lstStyle/>
          <a:p>
            <a:pPr>
              <a:buFont typeface="Wingdings" pitchFamily="2" charset="2"/>
              <a:buNone/>
            </a:pPr>
            <a:r>
              <a:rPr lang="en-US" sz="3600" b="1"/>
              <a:t>Outreach Materials</a:t>
            </a:r>
          </a:p>
          <a:p>
            <a:r>
              <a:rPr lang="en-US" sz="3600"/>
              <a:t>CHDP Professional Brochure -               “A Preventive Health Program for Infants, Children and Teens”</a:t>
            </a:r>
          </a:p>
          <a:p>
            <a:pPr lvl="1"/>
            <a:r>
              <a:rPr lang="en-US" sz="3600"/>
              <a:t>Higher literacy brochure for use when doing outreach to colleagues in the community</a:t>
            </a:r>
          </a:p>
          <a:p>
            <a:pPr lvl="1"/>
            <a:endParaRPr lang="en-US" sz="3600"/>
          </a:p>
        </p:txBody>
      </p:sp>
      <p:sp>
        <p:nvSpPr>
          <p:cNvPr id="66564"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normAutofit fontScale="90000"/>
          </a:bodyPr>
          <a:lstStyle/>
          <a:p>
            <a:br>
              <a:rPr lang="en-US" sz="4000" dirty="0"/>
            </a:br>
            <a:r>
              <a:rPr lang="en-US" sz="4000" b="1" dirty="0"/>
              <a:t>Provider Recruitment </a:t>
            </a:r>
            <a:br>
              <a:rPr lang="en-US" sz="4000" dirty="0"/>
            </a:br>
            <a:endParaRPr lang="en-US" sz="4000" dirty="0"/>
          </a:p>
        </p:txBody>
      </p:sp>
      <p:sp>
        <p:nvSpPr>
          <p:cNvPr id="6" name="Slide Number Placeholder 5"/>
          <p:cNvSpPr>
            <a:spLocks noGrp="1"/>
          </p:cNvSpPr>
          <p:nvPr>
            <p:ph type="sldNum" sz="quarter" idx="12"/>
          </p:nvPr>
        </p:nvSpPr>
        <p:spPr/>
        <p:txBody>
          <a:bodyPr>
            <a:normAutofit/>
          </a:bodyPr>
          <a:lstStyle/>
          <a:p>
            <a:pPr>
              <a:defRPr/>
            </a:pPr>
            <a:fld id="{5CD99D82-04AE-418E-BD01-D70B5E36C0E1}" type="slidenum">
              <a:rPr lang="en-US" smtClean="0"/>
              <a:pPr>
                <a:defRPr/>
              </a:pPr>
              <a:t>5</a:t>
            </a:fld>
            <a:endParaRPr lang="en-US"/>
          </a:p>
        </p:txBody>
      </p:sp>
      <p:sp>
        <p:nvSpPr>
          <p:cNvPr id="19459" name="Rectangle 3"/>
          <p:cNvSpPr>
            <a:spLocks noGrp="1"/>
          </p:cNvSpPr>
          <p:nvPr>
            <p:ph type="body" idx="4294967295"/>
          </p:nvPr>
        </p:nvSpPr>
        <p:spPr>
          <a:xfrm>
            <a:off x="533400" y="1676400"/>
            <a:ext cx="8382000" cy="4525963"/>
          </a:xfrm>
        </p:spPr>
        <p:txBody>
          <a:bodyPr>
            <a:normAutofit/>
          </a:bodyPr>
          <a:lstStyle/>
          <a:p>
            <a:r>
              <a:rPr lang="en-US" dirty="0"/>
              <a:t>Local programs should advise applicants that in order to complete the CHDP Health Assessment Provider Application(DHCS 4490):</a:t>
            </a:r>
          </a:p>
          <a:p>
            <a:pPr marL="742950" lvl="1" indent="-285750"/>
            <a:r>
              <a:rPr lang="en-US" dirty="0"/>
              <a:t>They need to have an active Medi-Cal number.</a:t>
            </a:r>
          </a:p>
          <a:p>
            <a:pPr marL="742950" lvl="1" indent="-285750"/>
            <a:r>
              <a:rPr lang="en-US" dirty="0"/>
              <a:t>They need to have an active VFC provider number. </a:t>
            </a:r>
          </a:p>
          <a:p>
            <a:pPr lvl="1"/>
            <a:r>
              <a:rPr lang="en-US" dirty="0"/>
              <a:t>They need to have a Certificate of Waiver issued by Clinical Laboratory Improvement Amendments (CLIA).</a:t>
            </a:r>
          </a:p>
          <a:p>
            <a:pPr marL="742950" lvl="1" indent="-285750"/>
            <a:r>
              <a:rPr lang="en-US" dirty="0"/>
              <a:t>If they do not have these items, they should begin the process to obtain them.</a:t>
            </a:r>
          </a:p>
          <a:p>
            <a:pPr marL="742950" lvl="1" indent="-285750"/>
            <a:endParaRPr lang="en-US" dirty="0">
              <a:solidFill>
                <a:srgbClr val="FF0000"/>
              </a:solidFill>
            </a:endParaRPr>
          </a:p>
          <a:p>
            <a:pPr marL="742950" lvl="1" indent="-285750">
              <a:buFont typeface="Wingdings 2" pitchFamily="18" charset="2"/>
              <a:buNone/>
            </a:pPr>
            <a:endParaRPr lang="en-US" dirty="0"/>
          </a:p>
        </p:txBody>
      </p:sp>
      <p:sp>
        <p:nvSpPr>
          <p:cNvPr id="19461" name="Date Placeholder 5"/>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101167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sz="4000" b="1" dirty="0"/>
              <a:t>Community Outreach</a:t>
            </a:r>
            <a:r>
              <a:rPr lang="en-US" sz="800" b="1" dirty="0"/>
              <a:t>7</a:t>
            </a:r>
            <a:endParaRPr lang="en-US" sz="4000" b="1" dirty="0"/>
          </a:p>
        </p:txBody>
      </p:sp>
      <p:sp>
        <p:nvSpPr>
          <p:cNvPr id="67585"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D61ECC6F-58C0-417D-B907-94680A5934E0}" type="slidenum">
              <a:rPr lang="en-US" smtClean="0"/>
              <a:pPr>
                <a:defRPr/>
              </a:pPr>
              <a:t>50</a:t>
            </a:fld>
            <a:endParaRPr lang="en-US"/>
          </a:p>
        </p:txBody>
      </p:sp>
      <p:sp>
        <p:nvSpPr>
          <p:cNvPr id="67587" name="Rectangle 3"/>
          <p:cNvSpPr>
            <a:spLocks noGrp="1"/>
          </p:cNvSpPr>
          <p:nvPr>
            <p:ph type="body" idx="4294967295"/>
          </p:nvPr>
        </p:nvSpPr>
        <p:spPr>
          <a:xfrm>
            <a:off x="612775" y="1600200"/>
            <a:ext cx="4264025" cy="5029200"/>
          </a:xfrm>
        </p:spPr>
        <p:txBody>
          <a:bodyPr/>
          <a:lstStyle/>
          <a:p>
            <a:pPr>
              <a:buFont typeface="Wingdings" pitchFamily="2" charset="2"/>
              <a:buNone/>
            </a:pPr>
            <a:r>
              <a:rPr lang="en-US" b="1"/>
              <a:t>Outreach Materials</a:t>
            </a:r>
            <a:r>
              <a:rPr lang="en-US"/>
              <a:t> </a:t>
            </a:r>
          </a:p>
          <a:p>
            <a:r>
              <a:rPr lang="en-US"/>
              <a:t>Gateway Pre Visit Flyer </a:t>
            </a:r>
          </a:p>
          <a:p>
            <a:pPr lvl="1"/>
            <a:r>
              <a:rPr lang="en-US"/>
              <a:t>Provides information about the CHDP Gateway to health coverage</a:t>
            </a:r>
          </a:p>
          <a:p>
            <a:pPr lvl="1"/>
            <a:r>
              <a:rPr lang="en-US"/>
              <a:t>Can download from CHDP website</a:t>
            </a:r>
          </a:p>
          <a:p>
            <a:pPr lvl="1"/>
            <a:r>
              <a:rPr lang="en-US"/>
              <a:t>Available in English and Spanish</a:t>
            </a:r>
          </a:p>
          <a:p>
            <a:pPr lvl="1"/>
            <a:endParaRPr lang="en-US"/>
          </a:p>
        </p:txBody>
      </p:sp>
      <p:sp>
        <p:nvSpPr>
          <p:cNvPr id="67588" name="Text Box 4">
            <a:extLst>
              <a:ext uri="{C183D7F6-B498-43B3-948B-1728B52AA6E4}">
                <adec:decorative xmlns:adec="http://schemas.microsoft.com/office/drawing/2017/decorative" val="1"/>
              </a:ext>
            </a:extLst>
          </p:cNvPr>
          <p:cNvSpPr txBox="1">
            <a:spLocks noChangeArrowheads="1"/>
          </p:cNvSpPr>
          <p:nvPr/>
        </p:nvSpPr>
        <p:spPr bwMode="auto">
          <a:xfrm>
            <a:off x="5486400" y="2286000"/>
            <a:ext cx="2895600" cy="366713"/>
          </a:xfrm>
          <a:prstGeom prst="rect">
            <a:avLst/>
          </a:prstGeom>
          <a:noFill/>
          <a:ln w="9525">
            <a:noFill/>
            <a:miter lim="800000"/>
            <a:headEnd/>
            <a:tailEnd/>
          </a:ln>
        </p:spPr>
        <p:txBody>
          <a:bodyPr>
            <a:spAutoFit/>
          </a:bodyPr>
          <a:lstStyle/>
          <a:p>
            <a:pPr>
              <a:spcBef>
                <a:spcPct val="50000"/>
              </a:spcBef>
            </a:pPr>
            <a:endParaRPr lang="en-US"/>
          </a:p>
        </p:txBody>
      </p:sp>
      <p:pic>
        <p:nvPicPr>
          <p:cNvPr id="67589" name="Picture 5" descr="image of CHDP logo for child health and disability prevention"/>
          <p:cNvPicPr>
            <a:picLocks noChangeAspect="1" noChangeArrowheads="1"/>
          </p:cNvPicPr>
          <p:nvPr/>
        </p:nvPicPr>
        <p:blipFill>
          <a:blip r:embed="rId2"/>
          <a:srcRect/>
          <a:stretch>
            <a:fillRect/>
          </a:stretch>
        </p:blipFill>
        <p:spPr bwMode="auto">
          <a:xfrm>
            <a:off x="5105400" y="1905000"/>
            <a:ext cx="3200400" cy="1766888"/>
          </a:xfrm>
          <a:prstGeom prst="rect">
            <a:avLst/>
          </a:prstGeom>
          <a:noFill/>
          <a:ln w="9525">
            <a:noFill/>
            <a:miter lim="800000"/>
            <a:headEnd/>
            <a:tailEnd/>
          </a:ln>
        </p:spPr>
      </p:pic>
      <p:pic>
        <p:nvPicPr>
          <p:cNvPr id="67590" name="Picture 8" descr="image of a State of California Benefits Identification Card"/>
          <p:cNvPicPr>
            <a:picLocks noChangeAspect="1" noChangeArrowheads="1"/>
          </p:cNvPicPr>
          <p:nvPr/>
        </p:nvPicPr>
        <p:blipFill>
          <a:blip r:embed="rId3"/>
          <a:srcRect/>
          <a:stretch>
            <a:fillRect/>
          </a:stretch>
        </p:blipFill>
        <p:spPr bwMode="auto">
          <a:xfrm>
            <a:off x="5181600" y="4267200"/>
            <a:ext cx="2676525" cy="1938338"/>
          </a:xfrm>
          <a:prstGeom prst="rect">
            <a:avLst/>
          </a:prstGeom>
          <a:noFill/>
          <a:ln w="9525">
            <a:noFill/>
            <a:miter lim="800000"/>
            <a:headEnd/>
            <a:tailEnd/>
          </a:ln>
        </p:spPr>
      </p:pic>
      <p:sp>
        <p:nvSpPr>
          <p:cNvPr id="67591" name="Date Placeholder 7"/>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US" sz="4000" b="1" dirty="0"/>
              <a:t>Community Outreach</a:t>
            </a:r>
            <a:r>
              <a:rPr lang="en-US" sz="800" b="1" dirty="0"/>
              <a:t>8</a:t>
            </a:r>
            <a:endParaRPr lang="en-US" sz="4000" b="1" dirty="0"/>
          </a:p>
        </p:txBody>
      </p:sp>
      <p:sp>
        <p:nvSpPr>
          <p:cNvPr id="6860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76EC5965-C4F2-4743-81A9-66230AB4646A}" type="slidenum">
              <a:rPr lang="en-US" smtClean="0"/>
              <a:pPr>
                <a:defRPr/>
              </a:pPr>
              <a:t>51</a:t>
            </a:fld>
            <a:endParaRPr lang="en-US"/>
          </a:p>
        </p:txBody>
      </p:sp>
      <p:sp>
        <p:nvSpPr>
          <p:cNvPr id="68611" name="Rectangle 3"/>
          <p:cNvSpPr>
            <a:spLocks noGrp="1"/>
          </p:cNvSpPr>
          <p:nvPr>
            <p:ph type="body" idx="4294967295"/>
          </p:nvPr>
        </p:nvSpPr>
        <p:spPr>
          <a:xfrm>
            <a:off x="612775" y="1600200"/>
            <a:ext cx="4721225" cy="5029200"/>
          </a:xfrm>
        </p:spPr>
        <p:txBody>
          <a:bodyPr/>
          <a:lstStyle/>
          <a:p>
            <a:pPr>
              <a:lnSpc>
                <a:spcPct val="90000"/>
              </a:lnSpc>
              <a:buFont typeface="Wingdings" pitchFamily="2" charset="2"/>
              <a:buNone/>
            </a:pPr>
            <a:r>
              <a:rPr lang="en-US" b="1"/>
              <a:t>Outreach Materials </a:t>
            </a:r>
          </a:p>
          <a:p>
            <a:pPr>
              <a:lnSpc>
                <a:spcPct val="90000"/>
              </a:lnSpc>
            </a:pPr>
            <a:r>
              <a:rPr lang="en-US"/>
              <a:t>Parent Flyer for Infant (Newborn) Enrollment</a:t>
            </a:r>
          </a:p>
          <a:p>
            <a:pPr lvl="1">
              <a:lnSpc>
                <a:spcPct val="90000"/>
              </a:lnSpc>
            </a:pPr>
            <a:r>
              <a:rPr lang="en-US"/>
              <a:t>Information about the Deemed Eligible Infant full-scope Medi-cal coverage available through the Gateway</a:t>
            </a:r>
          </a:p>
          <a:p>
            <a:pPr lvl="1">
              <a:lnSpc>
                <a:spcPct val="90000"/>
              </a:lnSpc>
            </a:pPr>
            <a:r>
              <a:rPr lang="en-US"/>
              <a:t>Can download from CHDP website</a:t>
            </a:r>
          </a:p>
          <a:p>
            <a:pPr lvl="1">
              <a:lnSpc>
                <a:spcPct val="90000"/>
              </a:lnSpc>
            </a:pPr>
            <a:r>
              <a:rPr lang="en-US"/>
              <a:t>Available in English and Spanish</a:t>
            </a:r>
          </a:p>
          <a:p>
            <a:pPr lvl="1">
              <a:lnSpc>
                <a:spcPct val="90000"/>
              </a:lnSpc>
            </a:pPr>
            <a:endParaRPr lang="en-US"/>
          </a:p>
        </p:txBody>
      </p:sp>
      <p:sp>
        <p:nvSpPr>
          <p:cNvPr id="68612" name="Text Box 4">
            <a:extLst>
              <a:ext uri="{C183D7F6-B498-43B3-948B-1728B52AA6E4}">
                <adec:decorative xmlns:adec="http://schemas.microsoft.com/office/drawing/2017/decorative" val="1"/>
              </a:ext>
            </a:extLst>
          </p:cNvPr>
          <p:cNvSpPr txBox="1">
            <a:spLocks noChangeArrowheads="1"/>
          </p:cNvSpPr>
          <p:nvPr/>
        </p:nvSpPr>
        <p:spPr bwMode="auto">
          <a:xfrm>
            <a:off x="6248400" y="2514600"/>
            <a:ext cx="2362200" cy="366713"/>
          </a:xfrm>
          <a:prstGeom prst="rect">
            <a:avLst/>
          </a:prstGeom>
          <a:noFill/>
          <a:ln w="9525">
            <a:noFill/>
            <a:miter lim="800000"/>
            <a:headEnd/>
            <a:tailEnd/>
          </a:ln>
        </p:spPr>
        <p:txBody>
          <a:bodyPr>
            <a:spAutoFit/>
          </a:bodyPr>
          <a:lstStyle/>
          <a:p>
            <a:pPr>
              <a:spcBef>
                <a:spcPct val="50000"/>
              </a:spcBef>
            </a:pPr>
            <a:endParaRPr lang="en-US"/>
          </a:p>
        </p:txBody>
      </p:sp>
      <p:pic>
        <p:nvPicPr>
          <p:cNvPr id="68613" name="Picture 5" descr="Figure of a baby sitting down playing with blocks that spell CHDP"/>
          <p:cNvPicPr>
            <a:picLocks noChangeAspect="1" noChangeArrowheads="1"/>
          </p:cNvPicPr>
          <p:nvPr/>
        </p:nvPicPr>
        <p:blipFill>
          <a:blip r:embed="rId2"/>
          <a:srcRect/>
          <a:stretch>
            <a:fillRect/>
          </a:stretch>
        </p:blipFill>
        <p:spPr bwMode="auto">
          <a:xfrm>
            <a:off x="5562600" y="2209800"/>
            <a:ext cx="3033713" cy="3886200"/>
          </a:xfrm>
          <a:prstGeom prst="rect">
            <a:avLst/>
          </a:prstGeom>
          <a:noFill/>
          <a:ln w="9525">
            <a:noFill/>
            <a:miter lim="800000"/>
            <a:headEnd/>
            <a:tailEnd/>
          </a:ln>
        </p:spPr>
      </p:pic>
      <p:sp>
        <p:nvSpPr>
          <p:cNvPr id="68614" name="Date Placeholder 6"/>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Interagency Collaboration</a:t>
            </a:r>
          </a:p>
        </p:txBody>
      </p:sp>
      <p:sp>
        <p:nvSpPr>
          <p:cNvPr id="69633"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254F5DA2-70DD-4960-B587-3EFC8E2BE693}" type="slidenum">
              <a:rPr lang="en-US" smtClean="0"/>
              <a:pPr>
                <a:defRPr/>
              </a:pPr>
              <a:t>52</a:t>
            </a:fld>
            <a:endParaRPr lang="en-US"/>
          </a:p>
        </p:txBody>
      </p:sp>
      <p:pic>
        <p:nvPicPr>
          <p:cNvPr id="8194" name="Picture 2" descr="picture of a group of jovial people"/>
          <p:cNvPicPr>
            <a:picLocks noChangeAspect="1" noChangeArrowheads="1"/>
          </p:cNvPicPr>
          <p:nvPr/>
        </p:nvPicPr>
        <p:blipFill>
          <a:blip r:embed="rId2" cstate="print"/>
          <a:srcRect/>
          <a:stretch>
            <a:fillRect/>
          </a:stretch>
        </p:blipFill>
        <p:spPr bwMode="auto">
          <a:xfrm>
            <a:off x="1981200" y="3048000"/>
            <a:ext cx="5105400" cy="2847975"/>
          </a:xfrm>
          <a:prstGeom prst="rect">
            <a:avLst/>
          </a:prstGeom>
          <a:noFill/>
        </p:spPr>
      </p:pic>
      <p:sp>
        <p:nvSpPr>
          <p:cNvPr id="69635"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US" sz="3600" b="1" dirty="0"/>
              <a:t>Interagency Collaboration</a:t>
            </a:r>
            <a:r>
              <a:rPr lang="en-US" sz="800" b="1" dirty="0"/>
              <a:t>2</a:t>
            </a:r>
            <a:endParaRPr lang="en-US" sz="3600" b="1" dirty="0"/>
          </a:p>
        </p:txBody>
      </p:sp>
      <p:sp>
        <p:nvSpPr>
          <p:cNvPr id="7065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820F44B5-D09A-4617-8F72-17370620FA75}" type="slidenum">
              <a:rPr lang="en-US" smtClean="0"/>
              <a:pPr>
                <a:defRPr/>
              </a:pPr>
              <a:t>53</a:t>
            </a:fld>
            <a:endParaRPr lang="en-US"/>
          </a:p>
        </p:txBody>
      </p:sp>
      <p:sp>
        <p:nvSpPr>
          <p:cNvPr id="70659" name="Rectangle 3"/>
          <p:cNvSpPr>
            <a:spLocks noGrp="1"/>
          </p:cNvSpPr>
          <p:nvPr>
            <p:ph type="body" idx="4294967295"/>
          </p:nvPr>
        </p:nvSpPr>
        <p:spPr>
          <a:xfrm>
            <a:off x="381000" y="1600200"/>
            <a:ext cx="8458200" cy="5029200"/>
          </a:xfrm>
        </p:spPr>
        <p:txBody>
          <a:bodyPr/>
          <a:lstStyle/>
          <a:p>
            <a:pPr>
              <a:buFont typeface="Wingdings" pitchFamily="2" charset="2"/>
              <a:buNone/>
            </a:pPr>
            <a:r>
              <a:rPr lang="en-US" dirty="0"/>
              <a:t> </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r>
              <a:rPr lang="en-US" dirty="0"/>
              <a:t>CCS, CHDP, and HCPCFC staff should meet as needed</a:t>
            </a:r>
          </a:p>
          <a:p>
            <a:pPr>
              <a:buFont typeface="Wingdings" pitchFamily="2" charset="2"/>
              <a:buNone/>
            </a:pPr>
            <a:r>
              <a:rPr lang="en-US" dirty="0"/>
              <a:t>to collaborate on the CMS Plan, identify priorities, and</a:t>
            </a:r>
          </a:p>
          <a:p>
            <a:pPr>
              <a:buFont typeface="Wingdings" pitchFamily="2" charset="2"/>
              <a:buNone/>
            </a:pPr>
            <a:r>
              <a:rPr lang="en-US" dirty="0"/>
              <a:t>review Performance Measure objectives.</a:t>
            </a:r>
            <a:r>
              <a:rPr lang="en-US" dirty="0">
                <a:solidFill>
                  <a:srgbClr val="339966"/>
                </a:solidFill>
              </a:rPr>
              <a:t> </a:t>
            </a:r>
          </a:p>
          <a:p>
            <a:pPr>
              <a:buFont typeface="Wingdings" pitchFamily="2" charset="2"/>
              <a:buNone/>
            </a:pPr>
            <a:endParaRPr lang="en-US" dirty="0"/>
          </a:p>
        </p:txBody>
      </p:sp>
      <p:pic>
        <p:nvPicPr>
          <p:cNvPr id="70660" name="Picture 12" descr="MCj02309870000[1]"/>
          <p:cNvPicPr>
            <a:picLocks noChangeAspect="1" noChangeArrowheads="1"/>
          </p:cNvPicPr>
          <p:nvPr/>
        </p:nvPicPr>
        <p:blipFill>
          <a:blip r:embed="rId2"/>
          <a:srcRect/>
          <a:stretch>
            <a:fillRect/>
          </a:stretch>
        </p:blipFill>
        <p:spPr bwMode="auto">
          <a:xfrm>
            <a:off x="2895600" y="1676400"/>
            <a:ext cx="2514600" cy="1600200"/>
          </a:xfrm>
          <a:prstGeom prst="rect">
            <a:avLst/>
          </a:prstGeom>
          <a:noFill/>
          <a:ln w="9525">
            <a:noFill/>
            <a:miter lim="800000"/>
            <a:headEnd/>
            <a:tailEnd/>
          </a:ln>
        </p:spPr>
      </p:pic>
      <p:sp>
        <p:nvSpPr>
          <p:cNvPr id="70661"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sz="4000" b="1" dirty="0"/>
              <a:t>Interagency Collaboration</a:t>
            </a:r>
            <a:r>
              <a:rPr lang="en-US" sz="800" b="1" dirty="0"/>
              <a:t>3</a:t>
            </a:r>
            <a:endParaRPr lang="en-US" sz="4000" b="1" dirty="0"/>
          </a:p>
        </p:txBody>
      </p:sp>
      <p:sp>
        <p:nvSpPr>
          <p:cNvPr id="7168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35A31DB4-E38E-48CA-A1C2-671E50C7A836}" type="slidenum">
              <a:rPr lang="en-US" smtClean="0"/>
              <a:pPr>
                <a:defRPr/>
              </a:pPr>
              <a:t>54</a:t>
            </a:fld>
            <a:endParaRPr lang="en-US"/>
          </a:p>
        </p:txBody>
      </p:sp>
      <p:sp>
        <p:nvSpPr>
          <p:cNvPr id="71683" name="Rectangle 3"/>
          <p:cNvSpPr>
            <a:spLocks noGrp="1"/>
          </p:cNvSpPr>
          <p:nvPr>
            <p:ph type="body" idx="4294967295"/>
          </p:nvPr>
        </p:nvSpPr>
        <p:spPr>
          <a:xfrm>
            <a:off x="612775" y="1600200"/>
            <a:ext cx="8074025" cy="4876800"/>
          </a:xfrm>
        </p:spPr>
        <p:txBody>
          <a:bodyPr/>
          <a:lstStyle/>
          <a:p>
            <a:pPr>
              <a:lnSpc>
                <a:spcPct val="90000"/>
              </a:lnSpc>
            </a:pPr>
            <a:r>
              <a:rPr lang="en-US"/>
              <a:t>Identify and prioritize health department and community programs with whom to meet, e.g., Medi-Cal Managed Care Plans, Tuberculosis, Immunizations, WIC, Dental, Maternal Child and Adolescent  Health, Public Health Nursing, Lead, Injury Prevention, HIV Program, Perinatal Services Program, Family Planning, Rural Health, Migrant and Indian Health, Children and Families Commission, Mental Health, Regional Centers, etc. Prepare a written agreement with WIC and other programs as needed. </a:t>
            </a:r>
          </a:p>
          <a:p>
            <a:pPr>
              <a:lnSpc>
                <a:spcPct val="90000"/>
              </a:lnSpc>
            </a:pPr>
            <a:endParaRPr lang="en-US"/>
          </a:p>
          <a:p>
            <a:pPr lvl="1">
              <a:lnSpc>
                <a:spcPct val="90000"/>
              </a:lnSpc>
            </a:pPr>
            <a:endParaRPr lang="en-US"/>
          </a:p>
          <a:p>
            <a:pPr>
              <a:lnSpc>
                <a:spcPct val="90000"/>
              </a:lnSpc>
              <a:buFont typeface="Wingdings" pitchFamily="2" charset="2"/>
              <a:buNone/>
            </a:pPr>
            <a:endParaRPr lang="en-US"/>
          </a:p>
        </p:txBody>
      </p:sp>
      <p:sp>
        <p:nvSpPr>
          <p:cNvPr id="71684"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dirty="0"/>
              <a:t>Interagency Collaboration</a:t>
            </a:r>
            <a:r>
              <a:rPr lang="en-US" sz="800" dirty="0"/>
              <a:t>4</a:t>
            </a:r>
            <a:endParaRPr lang="en-US" dirty="0"/>
          </a:p>
        </p:txBody>
      </p:sp>
      <p:sp>
        <p:nvSpPr>
          <p:cNvPr id="72705"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6E3C1F2-205A-4307-82B9-20612BFB217E}" type="slidenum">
              <a:rPr lang="en-US" smtClean="0"/>
              <a:pPr>
                <a:defRPr/>
              </a:pPr>
              <a:t>55</a:t>
            </a:fld>
            <a:endParaRPr lang="en-US"/>
          </a:p>
        </p:txBody>
      </p:sp>
      <p:pic>
        <p:nvPicPr>
          <p:cNvPr id="72708" name="Picture 5" descr="MPj03872910000[1]"/>
          <p:cNvPicPr>
            <a:picLocks noChangeAspect="1" noChangeArrowheads="1"/>
          </p:cNvPicPr>
          <p:nvPr/>
        </p:nvPicPr>
        <p:blipFill>
          <a:blip r:embed="rId2"/>
          <a:srcRect/>
          <a:stretch>
            <a:fillRect/>
          </a:stretch>
        </p:blipFill>
        <p:spPr bwMode="auto">
          <a:xfrm>
            <a:off x="2209800" y="1600200"/>
            <a:ext cx="4343400" cy="2047875"/>
          </a:xfrm>
          <a:prstGeom prst="rect">
            <a:avLst/>
          </a:prstGeom>
          <a:noFill/>
          <a:ln w="9525">
            <a:noFill/>
            <a:miter lim="800000"/>
            <a:headEnd/>
            <a:tailEnd/>
          </a:ln>
        </p:spPr>
      </p:pic>
      <p:sp>
        <p:nvSpPr>
          <p:cNvPr id="72707" name="Rectangle 3"/>
          <p:cNvSpPr>
            <a:spLocks noGrp="1"/>
          </p:cNvSpPr>
          <p:nvPr>
            <p:ph type="body" idx="4294967295"/>
          </p:nvPr>
        </p:nvSpPr>
        <p:spPr>
          <a:xfrm>
            <a:off x="457200" y="3657600"/>
            <a:ext cx="8458200" cy="2971800"/>
          </a:xfrm>
        </p:spPr>
        <p:txBody>
          <a:bodyPr/>
          <a:lstStyle/>
          <a:p>
            <a:r>
              <a:rPr lang="en-US"/>
              <a:t>Maintain a liaison with public and private schools and Head Start/State Preschools to ensure: </a:t>
            </a:r>
          </a:p>
          <a:p>
            <a:pPr lvl="1"/>
            <a:r>
              <a:rPr lang="en-US"/>
              <a:t>Dissemination of CMS information </a:t>
            </a:r>
          </a:p>
          <a:p>
            <a:pPr lvl="1"/>
            <a:r>
              <a:rPr lang="en-US"/>
              <a:t>Participation in CMS services among eligible children </a:t>
            </a:r>
          </a:p>
          <a:p>
            <a:pPr lvl="1"/>
            <a:r>
              <a:rPr lang="en-US"/>
              <a:t>Coordination of applicable health care and related services to support school readiness </a:t>
            </a:r>
          </a:p>
          <a:p>
            <a:pPr>
              <a:buFont typeface="Wingdings" pitchFamily="2" charset="2"/>
              <a:buNone/>
            </a:pPr>
            <a:endParaRPr lang="en-US"/>
          </a:p>
          <a:p>
            <a:endParaRPr lang="en-US"/>
          </a:p>
          <a:p>
            <a:pPr lvl="1">
              <a:buFont typeface="Wingdings 2" pitchFamily="18" charset="2"/>
              <a:buNone/>
            </a:pPr>
            <a:endParaRPr lang="en-US"/>
          </a:p>
          <a:p>
            <a:endParaRPr lang="en-US"/>
          </a:p>
          <a:p>
            <a:pPr lvl="1"/>
            <a:endParaRPr lang="en-US"/>
          </a:p>
          <a:p>
            <a:endParaRPr lang="en-US"/>
          </a:p>
          <a:p>
            <a:pPr lvl="1"/>
            <a:endParaRPr lang="en-US"/>
          </a:p>
          <a:p>
            <a:pPr lvl="1"/>
            <a:endParaRPr lang="en-US"/>
          </a:p>
          <a:p>
            <a:pPr lvl="1"/>
            <a:endParaRPr lang="en-US"/>
          </a:p>
        </p:txBody>
      </p:sp>
      <p:sp>
        <p:nvSpPr>
          <p:cNvPr id="72709"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US"/>
              <a:t>Interagency Collaboration</a:t>
            </a:r>
            <a:r>
              <a:rPr lang="en-US" sz="800"/>
              <a:t>5</a:t>
            </a:r>
            <a:endParaRPr lang="en-US"/>
          </a:p>
        </p:txBody>
      </p:sp>
      <p:sp>
        <p:nvSpPr>
          <p:cNvPr id="7372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7DDA153-6AA5-48B0-A386-4CB867076689}" type="slidenum">
              <a:rPr lang="en-US" smtClean="0"/>
              <a:pPr>
                <a:defRPr/>
              </a:pPr>
              <a:t>56</a:t>
            </a:fld>
            <a:endParaRPr lang="en-US"/>
          </a:p>
        </p:txBody>
      </p:sp>
      <p:sp>
        <p:nvSpPr>
          <p:cNvPr id="73731" name="Rectangle 3"/>
          <p:cNvSpPr>
            <a:spLocks noGrp="1"/>
          </p:cNvSpPr>
          <p:nvPr>
            <p:ph type="body" idx="4294967295"/>
          </p:nvPr>
        </p:nvSpPr>
        <p:spPr>
          <a:xfrm>
            <a:off x="533400" y="2133600"/>
            <a:ext cx="3733800" cy="5029200"/>
          </a:xfrm>
        </p:spPr>
        <p:txBody>
          <a:bodyPr/>
          <a:lstStyle/>
          <a:p>
            <a:r>
              <a:rPr lang="en-US"/>
              <a:t>Establish a process in counties/cities for CMS programs to participate in the MCAH Title V planning process. </a:t>
            </a:r>
          </a:p>
          <a:p>
            <a:endParaRPr lang="en-US"/>
          </a:p>
          <a:p>
            <a:pPr lvl="1">
              <a:buFont typeface="Wingdings 2" pitchFamily="18" charset="2"/>
              <a:buNone/>
            </a:pPr>
            <a:endParaRPr lang="en-US"/>
          </a:p>
          <a:p>
            <a:endParaRPr lang="en-US"/>
          </a:p>
          <a:p>
            <a:pPr lvl="1"/>
            <a:endParaRPr lang="en-US"/>
          </a:p>
          <a:p>
            <a:endParaRPr lang="en-US"/>
          </a:p>
          <a:p>
            <a:pPr lvl="1"/>
            <a:endParaRPr lang="en-US"/>
          </a:p>
          <a:p>
            <a:pPr lvl="1"/>
            <a:endParaRPr lang="en-US"/>
          </a:p>
          <a:p>
            <a:pPr lvl="1"/>
            <a:endParaRPr lang="en-US"/>
          </a:p>
        </p:txBody>
      </p:sp>
      <p:pic>
        <p:nvPicPr>
          <p:cNvPr id="73732" name="Picture 5" descr="MPj04228010000[1]"/>
          <p:cNvPicPr>
            <a:picLocks noChangeAspect="1" noChangeArrowheads="1"/>
          </p:cNvPicPr>
          <p:nvPr/>
        </p:nvPicPr>
        <p:blipFill>
          <a:blip r:embed="rId2"/>
          <a:srcRect/>
          <a:stretch>
            <a:fillRect/>
          </a:stretch>
        </p:blipFill>
        <p:spPr bwMode="auto">
          <a:xfrm>
            <a:off x="5181600" y="2209800"/>
            <a:ext cx="3276600" cy="3276600"/>
          </a:xfrm>
          <a:prstGeom prst="rect">
            <a:avLst/>
          </a:prstGeom>
          <a:noFill/>
          <a:ln w="9525">
            <a:noFill/>
            <a:miter lim="800000"/>
            <a:headEnd/>
            <a:tailEnd/>
          </a:ln>
        </p:spPr>
      </p:pic>
      <p:sp>
        <p:nvSpPr>
          <p:cNvPr id="73733" name="Date Placeholder 5"/>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Obtaining Materials</a:t>
            </a:r>
          </a:p>
        </p:txBody>
      </p:sp>
      <p:sp>
        <p:nvSpPr>
          <p:cNvPr id="74753" name="Slide Number Placeholder 22"/>
          <p:cNvSpPr>
            <a:spLocks noGrp="1"/>
          </p:cNvSpPr>
          <p:nvPr>
            <p:ph type="sldNum" sz="quarter" idx="11"/>
          </p:nvPr>
        </p:nvSpPr>
        <p:spPr bwMode="auto">
          <a:ln>
            <a:miter lim="800000"/>
            <a:headEnd/>
            <a:tailEnd/>
          </a:ln>
        </p:spPr>
        <p:txBody>
          <a:bodyPr wrap="square" lIns="91440" tIns="45720" rIns="91440" bIns="45720" numCol="1" compatLnSpc="1">
            <a:prstTxWarp prst="textNoShape">
              <a:avLst/>
            </a:prstTxWarp>
            <a:normAutofit/>
          </a:bodyPr>
          <a:lstStyle/>
          <a:p>
            <a:pPr>
              <a:defRPr/>
            </a:pPr>
            <a:fld id="{A8B2C1EA-38EB-4049-9B76-3D171A0D0018}" type="slidenum">
              <a:rPr lang="en-US" smtClean="0"/>
              <a:pPr>
                <a:defRPr/>
              </a:pPr>
              <a:t>57</a:t>
            </a:fld>
            <a:endParaRPr lang="en-US"/>
          </a:p>
        </p:txBody>
      </p:sp>
      <p:pic>
        <p:nvPicPr>
          <p:cNvPr id="9218" name="Picture 2" descr="clip art image of a Rolodex"/>
          <p:cNvPicPr>
            <a:picLocks noChangeAspect="1" noChangeArrowheads="1"/>
          </p:cNvPicPr>
          <p:nvPr/>
        </p:nvPicPr>
        <p:blipFill>
          <a:blip r:embed="rId2"/>
          <a:srcRect/>
          <a:stretch>
            <a:fillRect/>
          </a:stretch>
        </p:blipFill>
        <p:spPr bwMode="auto">
          <a:xfrm>
            <a:off x="3276600" y="3429000"/>
            <a:ext cx="2362199" cy="2155825"/>
          </a:xfrm>
          <a:prstGeom prst="rect">
            <a:avLst/>
          </a:prstGeom>
          <a:noFill/>
        </p:spPr>
      </p:pic>
      <p:sp>
        <p:nvSpPr>
          <p:cNvPr id="74755"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sz="4000" b="1" dirty="0">
                <a:solidFill>
                  <a:schemeClr val="tx1"/>
                </a:solidFill>
              </a:rPr>
              <a:t>Obtaining Provider Forms</a:t>
            </a:r>
          </a:p>
        </p:txBody>
      </p:sp>
      <p:sp>
        <p:nvSpPr>
          <p:cNvPr id="75777"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027D8E87-D740-4E3D-AC61-4DF775568BCB}" type="slidenum">
              <a:rPr lang="en-US" smtClean="0"/>
              <a:pPr>
                <a:defRPr/>
              </a:pPr>
              <a:t>58</a:t>
            </a:fld>
            <a:endParaRPr lang="en-US"/>
          </a:p>
        </p:txBody>
      </p:sp>
      <p:sp>
        <p:nvSpPr>
          <p:cNvPr id="75779" name="Rectangle 3"/>
          <p:cNvSpPr>
            <a:spLocks noGrp="1"/>
          </p:cNvSpPr>
          <p:nvPr>
            <p:ph type="body" idx="4294967295"/>
          </p:nvPr>
        </p:nvSpPr>
        <p:spPr>
          <a:xfrm>
            <a:off x="533400" y="1600200"/>
            <a:ext cx="8610600" cy="5029200"/>
          </a:xfrm>
        </p:spPr>
        <p:txBody>
          <a:bodyPr>
            <a:normAutofit/>
          </a:bodyPr>
          <a:lstStyle/>
          <a:p>
            <a:pPr>
              <a:buFont typeface="Wingdings" pitchFamily="2" charset="2"/>
              <a:buNone/>
            </a:pPr>
            <a:r>
              <a:rPr lang="en-US" dirty="0"/>
              <a:t>The following provider forms can be ordered using the</a:t>
            </a:r>
          </a:p>
          <a:p>
            <a:pPr>
              <a:buFont typeface="Wingdings" pitchFamily="2" charset="2"/>
              <a:buNone/>
            </a:pPr>
            <a:r>
              <a:rPr lang="en-US" dirty="0"/>
              <a:t>“Provider Forms Reorder Request for CHDP” form </a:t>
            </a:r>
            <a:r>
              <a:rPr lang="en-US" sz="2400" dirty="0"/>
              <a:t>(to</a:t>
            </a:r>
          </a:p>
          <a:p>
            <a:pPr>
              <a:buFont typeface="Wingdings" pitchFamily="2" charset="2"/>
              <a:buNone/>
            </a:pPr>
            <a:r>
              <a:rPr lang="en-US" sz="2400" dirty="0"/>
              <a:t>order an initial form for use, call 916-463-9163)</a:t>
            </a:r>
            <a:r>
              <a:rPr lang="en-US" dirty="0"/>
              <a:t> :</a:t>
            </a:r>
          </a:p>
          <a:p>
            <a:r>
              <a:rPr lang="en-US" dirty="0"/>
              <a:t>DHCS 4073 Pre-Enrollment Application forms (available in multiple languages)</a:t>
            </a:r>
          </a:p>
          <a:p>
            <a:r>
              <a:rPr lang="en-US" dirty="0"/>
              <a:t>PM 160 Confidential Screening/Billing Report</a:t>
            </a:r>
          </a:p>
          <a:p>
            <a:r>
              <a:rPr lang="en-US" dirty="0"/>
              <a:t>Fiscal Intermediary Envelopes</a:t>
            </a:r>
          </a:p>
          <a:p>
            <a:r>
              <a:rPr lang="en-US" dirty="0"/>
              <a:t>Other forms as listed except PM160 HSP</a:t>
            </a:r>
          </a:p>
          <a:p>
            <a:pPr>
              <a:buNone/>
            </a:pPr>
            <a:r>
              <a:rPr lang="en-US" dirty="0"/>
              <a:t>Additional forms are available on the CHDP website</a:t>
            </a:r>
          </a:p>
          <a:p>
            <a:pPr>
              <a:buFont typeface="Wingdings" pitchFamily="2" charset="2"/>
              <a:buNone/>
            </a:pPr>
            <a:endParaRPr lang="en-US" sz="2400" dirty="0"/>
          </a:p>
          <a:p>
            <a:endParaRPr lang="en-US" sz="2400" dirty="0"/>
          </a:p>
          <a:p>
            <a:endParaRPr lang="en-US" dirty="0"/>
          </a:p>
          <a:p>
            <a:pPr lvl="1">
              <a:buFont typeface="Wingdings 2" pitchFamily="18" charset="2"/>
              <a:buNone/>
            </a:pPr>
            <a:endParaRPr lang="en-US" dirty="0"/>
          </a:p>
          <a:p>
            <a:endParaRPr lang="en-US" dirty="0"/>
          </a:p>
          <a:p>
            <a:pPr lvl="1"/>
            <a:endParaRPr lang="en-US" dirty="0"/>
          </a:p>
          <a:p>
            <a:endParaRPr lang="en-US" dirty="0"/>
          </a:p>
          <a:p>
            <a:pPr lvl="1"/>
            <a:endParaRPr lang="en-US" dirty="0"/>
          </a:p>
          <a:p>
            <a:pPr lvl="1"/>
            <a:endParaRPr lang="en-US" dirty="0"/>
          </a:p>
          <a:p>
            <a:pPr lvl="1"/>
            <a:endParaRPr lang="en-US" dirty="0"/>
          </a:p>
        </p:txBody>
      </p:sp>
      <p:sp>
        <p:nvSpPr>
          <p:cNvPr id="75780"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3276741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p:txBody>
          <a:bodyPr/>
          <a:lstStyle/>
          <a:p>
            <a:r>
              <a:rPr lang="en-US" sz="4000" b="1" dirty="0">
                <a:solidFill>
                  <a:schemeClr val="tx1"/>
                </a:solidFill>
              </a:rPr>
              <a:t>Obtaining CHDP Publications</a:t>
            </a:r>
          </a:p>
        </p:txBody>
      </p:sp>
      <p:sp>
        <p:nvSpPr>
          <p:cNvPr id="7680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1E50E200-6CD7-4D4C-A156-766A34EE1A31}" type="slidenum">
              <a:rPr lang="en-US" smtClean="0"/>
              <a:pPr>
                <a:defRPr/>
              </a:pPr>
              <a:t>59</a:t>
            </a:fld>
            <a:endParaRPr lang="en-US"/>
          </a:p>
        </p:txBody>
      </p:sp>
      <p:sp>
        <p:nvSpPr>
          <p:cNvPr id="76803" name="Rectangle 3"/>
          <p:cNvSpPr>
            <a:spLocks noGrp="1"/>
          </p:cNvSpPr>
          <p:nvPr>
            <p:ph type="body" idx="4294967295"/>
          </p:nvPr>
        </p:nvSpPr>
        <p:spPr>
          <a:xfrm>
            <a:off x="609600" y="1828800"/>
            <a:ext cx="8077200" cy="4648200"/>
          </a:xfrm>
        </p:spPr>
        <p:txBody>
          <a:bodyPr/>
          <a:lstStyle/>
          <a:p>
            <a:pPr marL="0">
              <a:buFont typeface="Wingdings" pitchFamily="2" charset="2"/>
              <a:buNone/>
            </a:pPr>
            <a:r>
              <a:rPr lang="en-US" sz="3200" dirty="0"/>
              <a:t>There are many CHDP publications that can be downloaded from the CHDP website, such as the Local Program Guidance Manual and the CMS Plan and </a:t>
            </a:r>
            <a:r>
              <a:rPr lang="en-US" sz="3200"/>
              <a:t>Fiscal Guidelines. </a:t>
            </a:r>
            <a:endParaRPr lang="en-US" sz="3200" dirty="0"/>
          </a:p>
          <a:p>
            <a:pPr marL="0">
              <a:buFont typeface="Wingdings" pitchFamily="2" charset="2"/>
              <a:buNone/>
            </a:pPr>
            <a:endParaRPr lang="en-US" sz="3200" dirty="0"/>
          </a:p>
          <a:p>
            <a:pPr marL="0">
              <a:buFont typeface="Wingdings" pitchFamily="2" charset="2"/>
              <a:buNone/>
            </a:pPr>
            <a:endParaRPr lang="en-US" sz="4000" dirty="0"/>
          </a:p>
          <a:p>
            <a:endParaRPr lang="en-US" dirty="0"/>
          </a:p>
          <a:p>
            <a:endParaRPr lang="en-US" dirty="0"/>
          </a:p>
          <a:p>
            <a:endParaRPr lang="en-US" dirty="0"/>
          </a:p>
          <a:p>
            <a:endParaRPr lang="en-US" dirty="0"/>
          </a:p>
          <a:p>
            <a:pPr lvl="1">
              <a:buFont typeface="Wingdings 2" pitchFamily="18" charset="2"/>
              <a:buNone/>
            </a:pPr>
            <a:endParaRPr lang="en-US" dirty="0"/>
          </a:p>
          <a:p>
            <a:endParaRPr lang="en-US" dirty="0"/>
          </a:p>
          <a:p>
            <a:pPr lvl="1"/>
            <a:endParaRPr lang="en-US" dirty="0"/>
          </a:p>
          <a:p>
            <a:endParaRPr lang="en-US" dirty="0"/>
          </a:p>
          <a:p>
            <a:pPr lvl="1"/>
            <a:endParaRPr lang="en-US" dirty="0"/>
          </a:p>
          <a:p>
            <a:pPr lvl="1"/>
            <a:endParaRPr lang="en-US" dirty="0"/>
          </a:p>
          <a:p>
            <a:pPr lvl="1"/>
            <a:endParaRPr lang="en-US" dirty="0"/>
          </a:p>
        </p:txBody>
      </p:sp>
      <p:sp>
        <p:nvSpPr>
          <p:cNvPr id="76804"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r>
              <a:rPr lang="en-US" sz="4000" b="1" dirty="0"/>
              <a:t>Provider Recruitment and Enrollment</a:t>
            </a:r>
            <a:r>
              <a:rPr lang="en-US" sz="800" b="1" dirty="0"/>
              <a:t>2</a:t>
            </a:r>
            <a:endParaRPr lang="en-US" sz="4000" b="1" dirty="0"/>
          </a:p>
        </p:txBody>
      </p:sp>
      <p:sp>
        <p:nvSpPr>
          <p:cNvPr id="20481"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033DD7FF-6AE5-4577-B91D-4EDC7A284796}" type="slidenum">
              <a:rPr lang="en-US" smtClean="0"/>
              <a:pPr>
                <a:defRPr/>
              </a:pPr>
              <a:t>6</a:t>
            </a:fld>
            <a:endParaRPr lang="en-US" dirty="0"/>
          </a:p>
        </p:txBody>
      </p:sp>
      <p:sp>
        <p:nvSpPr>
          <p:cNvPr id="20483" name="Rectangle 3"/>
          <p:cNvSpPr>
            <a:spLocks noGrp="1"/>
          </p:cNvSpPr>
          <p:nvPr>
            <p:ph type="body" idx="4294967295"/>
          </p:nvPr>
        </p:nvSpPr>
        <p:spPr>
          <a:xfrm>
            <a:off x="609600" y="1600200"/>
            <a:ext cx="8229600" cy="4876800"/>
          </a:xfrm>
        </p:spPr>
        <p:txBody>
          <a:bodyPr>
            <a:normAutofit/>
          </a:bodyPr>
          <a:lstStyle/>
          <a:p>
            <a:pPr>
              <a:lnSpc>
                <a:spcPct val="90000"/>
              </a:lnSpc>
            </a:pPr>
            <a:r>
              <a:rPr lang="en-US" dirty="0"/>
              <a:t>Following the receipt of the DHCS 4490 application from a provider, the local program contacts the CMS Branch Provider Services Unit (916) 322-8702 to verify that the information received from the provider meets state requirements for enrollment. </a:t>
            </a:r>
          </a:p>
          <a:p>
            <a:pPr marL="742950" lvl="1" indent="-285750">
              <a:lnSpc>
                <a:spcPct val="90000"/>
              </a:lnSpc>
            </a:pPr>
            <a:r>
              <a:rPr lang="en-US" dirty="0"/>
              <a:t>State CMS Branch will ensure that the provider’s Medi-Cal number is active, and will cross reference the information with the Medi-Cal Provider Master File (PMF) for accuracy.</a:t>
            </a:r>
          </a:p>
          <a:p>
            <a:pPr marL="742950" lvl="1" indent="-285750">
              <a:lnSpc>
                <a:spcPct val="90000"/>
              </a:lnSpc>
            </a:pPr>
            <a:r>
              <a:rPr lang="en-US" dirty="0"/>
              <a:t>If there are any discrepancies, the CMS State Branch will notify the local CHDP program so that the errors can be corrected. </a:t>
            </a:r>
          </a:p>
          <a:p>
            <a:pPr>
              <a:lnSpc>
                <a:spcPct val="90000"/>
              </a:lnSpc>
              <a:buFont typeface="Wingdings" pitchFamily="2" charset="2"/>
              <a:buNone/>
            </a:pPr>
            <a:endParaRPr lang="en-US" dirty="0"/>
          </a:p>
          <a:p>
            <a:pPr marL="742950" lvl="1" indent="-285750">
              <a:lnSpc>
                <a:spcPct val="90000"/>
              </a:lnSpc>
            </a:pPr>
            <a:endParaRPr lang="en-US" dirty="0"/>
          </a:p>
          <a:p>
            <a:pPr>
              <a:lnSpc>
                <a:spcPct val="90000"/>
              </a:lnSpc>
              <a:buFont typeface="Wingdings" pitchFamily="2" charset="2"/>
              <a:buNone/>
            </a:pPr>
            <a:endParaRPr lang="en-US" dirty="0"/>
          </a:p>
        </p:txBody>
      </p:sp>
      <p:sp>
        <p:nvSpPr>
          <p:cNvPr id="20484"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3496307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Local Advisory Board</a:t>
            </a:r>
          </a:p>
        </p:txBody>
      </p:sp>
      <p:sp>
        <p:nvSpPr>
          <p:cNvPr id="9" name="Slide Number Placeholder 8"/>
          <p:cNvSpPr>
            <a:spLocks noGrp="1"/>
          </p:cNvSpPr>
          <p:nvPr>
            <p:ph type="sldNum" sz="quarter" idx="11"/>
          </p:nvPr>
        </p:nvSpPr>
        <p:spPr/>
        <p:txBody>
          <a:bodyPr/>
          <a:lstStyle/>
          <a:p>
            <a:pPr>
              <a:defRPr/>
            </a:pPr>
            <a:fld id="{732F56DE-75BC-42CB-86AC-38FF63889B69}" type="slidenum">
              <a:rPr lang="en-US" smtClean="0"/>
              <a:pPr>
                <a:defRPr/>
              </a:pPr>
              <a:t>60</a:t>
            </a:fld>
            <a:endParaRPr lang="en-US"/>
          </a:p>
        </p:txBody>
      </p:sp>
      <p:pic>
        <p:nvPicPr>
          <p:cNvPr id="10242" name="Picture 2" descr="clip art image of a group meeting"/>
          <p:cNvPicPr>
            <a:picLocks noChangeAspect="1" noChangeArrowheads="1"/>
          </p:cNvPicPr>
          <p:nvPr/>
        </p:nvPicPr>
        <p:blipFill>
          <a:blip r:embed="rId2"/>
          <a:srcRect/>
          <a:stretch>
            <a:fillRect/>
          </a:stretch>
        </p:blipFill>
        <p:spPr bwMode="auto">
          <a:xfrm>
            <a:off x="2971800" y="3352800"/>
            <a:ext cx="2971800" cy="2178050"/>
          </a:xfrm>
          <a:prstGeom prst="rect">
            <a:avLst/>
          </a:prstGeom>
          <a:noFill/>
        </p:spPr>
      </p:pic>
      <p:sp>
        <p:nvSpPr>
          <p:cNvPr id="77827" name="Date Placeholder 3"/>
          <p:cNvSpPr>
            <a:spLocks noGrp="1"/>
          </p:cNvSpPr>
          <p:nvPr>
            <p:ph type="dt" sz="half" idx="10"/>
          </p:nvPr>
        </p:nvSpPr>
        <p:spPr bwMode="auto">
          <a:noFill/>
          <a:ln>
            <a:miter lim="800000"/>
            <a:headEnd/>
            <a:tailEnd/>
          </a:ln>
        </p:spPr>
        <p:txBody>
          <a:bodyPr/>
          <a:lstStyle/>
          <a:p>
            <a:r>
              <a:rPr lang="en-US"/>
              <a:t>7/1/2010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4"/>
          <p:cNvSpPr txBox="1">
            <a:spLocks noGrp="1" noChangeArrowheads="1"/>
          </p:cNvSpPr>
          <p:nvPr>
            <p:ph type="title" idx="4294967295"/>
          </p:nvPr>
        </p:nvSpPr>
        <p:spPr bwMode="auto">
          <a:xfrm>
            <a:off x="533400" y="381000"/>
            <a:ext cx="8001000" cy="707886"/>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Local Advisory Board </a:t>
            </a:r>
          </a:p>
        </p:txBody>
      </p:sp>
      <p:sp>
        <p:nvSpPr>
          <p:cNvPr id="78849" name="Slide Number Placeholder 2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424084C0-9463-4357-8882-86DDFB662A5F}" type="slidenum">
              <a:rPr lang="en-US" smtClean="0"/>
              <a:pPr>
                <a:defRPr/>
              </a:pPr>
              <a:t>61</a:t>
            </a:fld>
            <a:endParaRPr lang="en-US"/>
          </a:p>
        </p:txBody>
      </p:sp>
      <p:sp>
        <p:nvSpPr>
          <p:cNvPr id="78850" name="Rectangle 3"/>
          <p:cNvSpPr>
            <a:spLocks noGrp="1"/>
          </p:cNvSpPr>
          <p:nvPr>
            <p:ph type="body" idx="4294967295"/>
          </p:nvPr>
        </p:nvSpPr>
        <p:spPr>
          <a:xfrm>
            <a:off x="533400" y="1600200"/>
            <a:ext cx="8153400" cy="5029200"/>
          </a:xfrm>
        </p:spPr>
        <p:txBody>
          <a:bodyPr/>
          <a:lstStyle/>
          <a:p>
            <a:pPr>
              <a:buNone/>
            </a:pPr>
            <a:r>
              <a:rPr lang="en-US" sz="3200" dirty="0"/>
              <a:t>California Health &amp; Safety Code 124035</a:t>
            </a:r>
          </a:p>
          <a:p>
            <a:pPr>
              <a:buFont typeface="Wingdings" pitchFamily="2" charset="2"/>
              <a:buChar char=""/>
            </a:pPr>
            <a:r>
              <a:rPr lang="en-US" sz="3200" dirty="0"/>
              <a:t>This section previously required input from an advisory board, but that requirement was eliminated in AB 430, Section 12.5, Chaptered August 10, 2001 as urgency legislation.</a:t>
            </a:r>
          </a:p>
          <a:p>
            <a:pPr marL="0" indent="0" eaLnBrk="1" hangingPunct="1">
              <a:lnSpc>
                <a:spcPct val="80000"/>
              </a:lnSpc>
            </a:pPr>
            <a:endParaRPr lang="en-US" sz="3200" dirty="0">
              <a:solidFill>
                <a:srgbClr val="FF0000"/>
              </a:solidFill>
            </a:endParaRPr>
          </a:p>
          <a:p>
            <a:pPr marL="0" indent="0" eaLnBrk="1" hangingPunct="1">
              <a:lnSpc>
                <a:spcPct val="80000"/>
              </a:lnSpc>
              <a:buFont typeface="Wingdings" pitchFamily="2" charset="2"/>
              <a:buNone/>
            </a:pPr>
            <a:endParaRPr lang="en-US" sz="3200" dirty="0">
              <a:solidFill>
                <a:srgbClr val="FF0000"/>
              </a:solidFill>
            </a:endParaRPr>
          </a:p>
          <a:p>
            <a:pPr marL="0" indent="0" algn="ctr" eaLnBrk="1" hangingPunct="1">
              <a:lnSpc>
                <a:spcPct val="80000"/>
              </a:lnSpc>
              <a:buFont typeface="Wingdings" pitchFamily="2" charset="2"/>
              <a:buNone/>
            </a:pPr>
            <a:endParaRPr lang="en-US" sz="3200" dirty="0"/>
          </a:p>
          <a:p>
            <a:pPr marL="0" indent="0" algn="ctr" eaLnBrk="1" hangingPunct="1">
              <a:lnSpc>
                <a:spcPct val="80000"/>
              </a:lnSpc>
              <a:buFont typeface="Wingdings" pitchFamily="2" charset="2"/>
              <a:buNone/>
            </a:pPr>
            <a:endParaRPr lang="en-US" sz="4000" dirty="0"/>
          </a:p>
        </p:txBody>
      </p:sp>
      <p:sp>
        <p:nvSpPr>
          <p:cNvPr id="78852"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275682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sz="4000" b="1" dirty="0"/>
              <a:t>Provider Recruitment and Enrollment</a:t>
            </a:r>
            <a:r>
              <a:rPr lang="en-US" sz="800" b="1" dirty="0"/>
              <a:t>3</a:t>
            </a:r>
            <a:endParaRPr lang="en-US" sz="4000" b="1" dirty="0"/>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7</a:t>
            </a:fld>
            <a:endParaRPr lang="en-US"/>
          </a:p>
        </p:txBody>
      </p:sp>
      <p:sp>
        <p:nvSpPr>
          <p:cNvPr id="21505"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8AED847C-7649-47AE-B77F-DADD0905C855}" type="slidenum">
              <a:rPr lang="en-US" sz="1400" b="1">
                <a:solidFill>
                  <a:srgbClr val="FFFFFF"/>
                </a:solidFill>
              </a:rPr>
              <a:pPr algn="ctr"/>
              <a:t>7</a:t>
            </a:fld>
            <a:endParaRPr lang="en-US" sz="1400" b="1">
              <a:solidFill>
                <a:srgbClr val="FFFFFF"/>
              </a:solidFill>
            </a:endParaRPr>
          </a:p>
        </p:txBody>
      </p:sp>
      <p:sp>
        <p:nvSpPr>
          <p:cNvPr id="21507" name="Rectangle 3"/>
          <p:cNvSpPr>
            <a:spLocks noGrp="1"/>
          </p:cNvSpPr>
          <p:nvPr>
            <p:ph type="body" idx="4294967295"/>
          </p:nvPr>
        </p:nvSpPr>
        <p:spPr>
          <a:xfrm>
            <a:off x="609600" y="1600200"/>
            <a:ext cx="8229600" cy="4876800"/>
          </a:xfrm>
        </p:spPr>
        <p:txBody>
          <a:bodyPr/>
          <a:lstStyle/>
          <a:p>
            <a:r>
              <a:rPr lang="en-US" sz="2500" dirty="0"/>
              <a:t>Upon successful completion of all requirements for CHDP participation, the local CHDP program will send a CHDP Provider Data Sheet (PM 177) to the CMS Branch to establish the CHDP Provider Master File (PMF).</a:t>
            </a:r>
          </a:p>
          <a:p>
            <a:r>
              <a:rPr lang="en-US" sz="2500" dirty="0"/>
              <a:t>This form includes the date a new provider can start rendering CHDP services. The start date cannot be earlier than the provider’s active date in the </a:t>
            </a:r>
            <a:r>
              <a:rPr lang="en-US" sz="2500" dirty="0" err="1"/>
              <a:t>Medi</a:t>
            </a:r>
            <a:r>
              <a:rPr lang="en-US" sz="2500" dirty="0"/>
              <a:t>-Cal PMF.</a:t>
            </a:r>
          </a:p>
          <a:p>
            <a:r>
              <a:rPr lang="en-US" sz="2500" dirty="0"/>
              <a:t>Upon completion and approval of the enrollment process the provider receives written notification from current fiscal intermediary of the effective date they may render CHDP services.  This notification is also copied to the local program. </a:t>
            </a:r>
          </a:p>
          <a:p>
            <a:endParaRPr lang="en-US" sz="2500" dirty="0"/>
          </a:p>
          <a:p>
            <a:pPr>
              <a:buFont typeface="Wingdings" pitchFamily="2" charset="2"/>
              <a:buNone/>
            </a:pPr>
            <a:endParaRPr lang="en-US" sz="2500" dirty="0"/>
          </a:p>
          <a:p>
            <a:pPr marL="742950" lvl="1" indent="-285750"/>
            <a:endParaRPr lang="en-US" sz="2200" dirty="0"/>
          </a:p>
          <a:p>
            <a:pPr>
              <a:buFont typeface="Wingdings" pitchFamily="2" charset="2"/>
              <a:buNone/>
            </a:pPr>
            <a:endParaRPr lang="en-US" sz="2500" dirty="0"/>
          </a:p>
        </p:txBody>
      </p:sp>
      <p:sp>
        <p:nvSpPr>
          <p:cNvPr id="21508"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sz="4000" b="1" dirty="0"/>
              <a:t>Provider Recruitment and Enrollment</a:t>
            </a:r>
            <a:r>
              <a:rPr lang="en-US" sz="800" b="1" dirty="0"/>
              <a:t>4</a:t>
            </a:r>
            <a:endParaRPr lang="en-US" sz="4000" b="1" dirty="0"/>
          </a:p>
        </p:txBody>
      </p:sp>
      <p:sp>
        <p:nvSpPr>
          <p:cNvPr id="22529"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DC624266-67D8-49B6-88EC-6C15207E34F7}" type="slidenum">
              <a:rPr lang="en-US" sz="1400" b="1">
                <a:solidFill>
                  <a:srgbClr val="FFFFFF"/>
                </a:solidFill>
              </a:rPr>
              <a:pPr algn="ctr"/>
              <a:t>8</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5CD99D82-04AE-418E-BD01-D70B5E36C0E1}" type="slidenum">
              <a:rPr lang="en-US" smtClean="0"/>
              <a:pPr>
                <a:defRPr/>
              </a:pPr>
              <a:t>8</a:t>
            </a:fld>
            <a:endParaRPr lang="en-US"/>
          </a:p>
        </p:txBody>
      </p:sp>
      <p:sp>
        <p:nvSpPr>
          <p:cNvPr id="22531" name="Rectangle 3"/>
          <p:cNvSpPr>
            <a:spLocks noGrp="1"/>
          </p:cNvSpPr>
          <p:nvPr>
            <p:ph type="body" idx="4294967295"/>
          </p:nvPr>
        </p:nvSpPr>
        <p:spPr>
          <a:xfrm>
            <a:off x="685800" y="1600200"/>
            <a:ext cx="7772400" cy="4876800"/>
          </a:xfrm>
        </p:spPr>
        <p:txBody>
          <a:bodyPr>
            <a:normAutofit lnSpcReduction="10000"/>
          </a:bodyPr>
          <a:lstStyle/>
          <a:p>
            <a:pPr eaLnBrk="1" hangingPunct="1">
              <a:spcBef>
                <a:spcPct val="0"/>
              </a:spcBef>
              <a:buClrTx/>
              <a:buSzTx/>
              <a:buFontTx/>
              <a:buNone/>
            </a:pPr>
            <a:r>
              <a:rPr lang="en-US" dirty="0"/>
              <a:t>   </a:t>
            </a:r>
            <a:r>
              <a:rPr lang="en-US" sz="3600" dirty="0"/>
              <a:t>Provider enrollment is complete after the completion of a CHDP Health Assessment Provider Application (DHCS 4490), verification of application information, completion of a site review, submission of a signed CHDP Health Assessment Provider Program Agreement (DHCS 4491), and status activation in the CHDP PMF.</a:t>
            </a:r>
          </a:p>
          <a:p>
            <a:pPr>
              <a:buFont typeface="Wingdings" pitchFamily="2" charset="2"/>
              <a:buNone/>
            </a:pPr>
            <a:endParaRPr lang="en-US" sz="3600" dirty="0"/>
          </a:p>
          <a:p>
            <a:pPr marL="742950" lvl="1" indent="-285750"/>
            <a:endParaRPr lang="en-US" dirty="0"/>
          </a:p>
          <a:p>
            <a:pPr>
              <a:buFont typeface="Wingdings" pitchFamily="2" charset="2"/>
              <a:buNone/>
            </a:pPr>
            <a:endParaRPr lang="en-US" dirty="0"/>
          </a:p>
        </p:txBody>
      </p:sp>
      <p:sp>
        <p:nvSpPr>
          <p:cNvPr id="22532" name="Date Placeholder 4"/>
          <p:cNvSpPr>
            <a:spLocks noGrp="1"/>
          </p:cNvSpPr>
          <p:nvPr>
            <p:ph type="dt" sz="quarter" idx="10"/>
          </p:nvPr>
        </p:nvSpPr>
        <p:spPr bwMode="auto">
          <a:noFill/>
          <a:ln>
            <a:miter lim="800000"/>
            <a:headEnd/>
            <a:tailEnd/>
          </a:ln>
        </p:spPr>
        <p:txBody>
          <a:bodyPr/>
          <a:lstStyle/>
          <a:p>
            <a:r>
              <a:rPr lang="en-US" dirty="0"/>
              <a:t>7/1/2013</a:t>
            </a:r>
          </a:p>
        </p:txBody>
      </p:sp>
    </p:spTree>
    <p:extLst>
      <p:ext uri="{BB962C8B-B14F-4D97-AF65-F5344CB8AC3E}">
        <p14:creationId xmlns:p14="http://schemas.microsoft.com/office/powerpoint/2010/main" val="61633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sz="4000" b="1" dirty="0"/>
              <a:t>Provider Recruitment and Enrollment</a:t>
            </a:r>
            <a:r>
              <a:rPr lang="en-US" sz="800" b="1" dirty="0"/>
              <a:t>5</a:t>
            </a:r>
            <a:endParaRPr lang="en-US" sz="4000" b="1" dirty="0"/>
          </a:p>
        </p:txBody>
      </p:sp>
      <p:sp>
        <p:nvSpPr>
          <p:cNvPr id="23553" name="Slide Number Placeholder 22"/>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fld id="{CC933276-08D6-455B-B22F-5A16D4E21587}" type="slidenum">
              <a:rPr lang="en-US" sz="1400" b="1">
                <a:solidFill>
                  <a:srgbClr val="FFFFFF"/>
                </a:solidFill>
              </a:rPr>
              <a:pPr algn="ctr"/>
              <a:t>9</a:t>
            </a:fld>
            <a:endParaRPr lang="en-US" sz="1400" b="1">
              <a:solidFill>
                <a:srgbClr val="FFFFFF"/>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5CD99D82-04AE-418E-BD01-D70B5E36C0E1}" type="slidenum">
              <a:rPr lang="en-US" smtClean="0"/>
              <a:pPr>
                <a:defRPr/>
              </a:pPr>
              <a:t>9</a:t>
            </a:fld>
            <a:endParaRPr lang="en-US"/>
          </a:p>
        </p:txBody>
      </p:sp>
      <p:sp>
        <p:nvSpPr>
          <p:cNvPr id="23555" name="Rectangle 3"/>
          <p:cNvSpPr>
            <a:spLocks noGrp="1"/>
          </p:cNvSpPr>
          <p:nvPr>
            <p:ph type="body" idx="4294967295"/>
          </p:nvPr>
        </p:nvSpPr>
        <p:spPr>
          <a:xfrm>
            <a:off x="609600" y="1600200"/>
            <a:ext cx="8229600" cy="4876800"/>
          </a:xfrm>
        </p:spPr>
        <p:txBody>
          <a:bodyPr/>
          <a:lstStyle/>
          <a:p>
            <a:r>
              <a:rPr lang="en-US" sz="2500"/>
              <a:t>Once enrolled, local programs should:</a:t>
            </a:r>
          </a:p>
          <a:p>
            <a:pPr marL="742950" lvl="1" indent="-285750"/>
            <a:r>
              <a:rPr lang="en-US" sz="2200"/>
              <a:t>order PM 160s  from current DHCS Fiscal Intermediary.  The process for ordering supplies is covered later in this section. </a:t>
            </a:r>
          </a:p>
          <a:p>
            <a:pPr marL="742950" lvl="1" indent="-285750"/>
            <a:r>
              <a:rPr lang="en-US" sz="2200"/>
              <a:t>verify that provider’s Medi-Cal PIN can successfully access Point of Service device or Internet for Gateway transactions.  If there are technical problems the provider should be directed to the Medi-Cal Telephone Service Center at 1-800-541-5555.  </a:t>
            </a:r>
          </a:p>
          <a:p>
            <a:pPr marL="742950" lvl="1" indent="-285750"/>
            <a:r>
              <a:rPr lang="en-US" sz="2200"/>
              <a:t>orient provider to CHDP including CHDP Gateway, billing and reporting responsibilities, and clinical aspects of the program.</a:t>
            </a:r>
          </a:p>
          <a:p>
            <a:pPr marL="742950" lvl="1" indent="-285750"/>
            <a:r>
              <a:rPr lang="en-US" sz="2200"/>
              <a:t>monitor PM 160s for a period of three months to assure accurate and timely reporting and billing.</a:t>
            </a:r>
          </a:p>
          <a:p>
            <a:pPr>
              <a:buFont typeface="Wingdings" pitchFamily="2" charset="2"/>
              <a:buNone/>
            </a:pPr>
            <a:endParaRPr lang="en-US" sz="2500"/>
          </a:p>
          <a:p>
            <a:pPr marL="742950" lvl="1" indent="-285750"/>
            <a:endParaRPr lang="en-US" sz="2200"/>
          </a:p>
          <a:p>
            <a:pPr>
              <a:buFont typeface="Wingdings" pitchFamily="2" charset="2"/>
              <a:buNone/>
            </a:pPr>
            <a:endParaRPr lang="en-US" sz="2500"/>
          </a:p>
        </p:txBody>
      </p:sp>
      <p:sp>
        <p:nvSpPr>
          <p:cNvPr id="23556" name="Date Placeholder 4"/>
          <p:cNvSpPr>
            <a:spLocks noGrp="1"/>
          </p:cNvSpPr>
          <p:nvPr>
            <p:ph type="dt" sz="quarter" idx="10"/>
          </p:nvPr>
        </p:nvSpPr>
        <p:spPr bwMode="auto">
          <a:noFill/>
          <a:ln>
            <a:miter lim="800000"/>
            <a:headEnd/>
            <a:tailEnd/>
          </a:ln>
        </p:spPr>
        <p:txBody>
          <a:bodyPr/>
          <a:lstStyle/>
          <a:p>
            <a:r>
              <a:rPr lang="en-US"/>
              <a:t>7/1/2010</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74F1BED181E5E348AA6AA64CED43F363" ma:contentTypeVersion="36" ma:contentTypeDescription="This is the Custom Document Type for use by DHCS" ma:contentTypeScope="" ma:versionID="0a023eaa9ddfc191d150a36f56e76edb">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22</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Integrated Systems of Care</TermName>
          <TermId xmlns="http://schemas.microsoft.com/office/infopath/2007/PartnerControls">6fd1b75e-be80-4bfc-8514-f354fda71f41</TermId>
        </TermInfo>
      </Terms>
    </o68eaf9243684232b2418c37bbb152dc>
    <Abstract xmlns="69bc34b3-1921-46c7-8c7a-d18363374b4b">CHDPSectionXIII</Abstract>
    <PublishingContactName xmlns="http://schemas.microsoft.com/sharepoint/v3">chdp</PublishingContactName>
    <TAGAge xmlns="69bc34b3-1921-46c7-8c7a-d18363374b4b" xsi:nil="true"/>
    <_dlc_DocId xmlns="69bc34b3-1921-46c7-8c7a-d18363374b4b">DHCSDOC-349469480-734</_dlc_DocId>
    <_dlc_DocIdUrl xmlns="69bc34b3-1921-46c7-8c7a-d18363374b4b">
      <Url>http://dhcs2016prod:88/services/chdp/_layouts/15/DocIdRedir.aspx?ID=DHCSDOC-349469480-734</Url>
      <Description>DHCSDOC-349469480-734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F151FF-7AA8-4CC4-9331-581B0B18A0E6}"/>
</file>

<file path=customXml/itemProps2.xml><?xml version="1.0" encoding="utf-8"?>
<ds:datastoreItem xmlns:ds="http://schemas.openxmlformats.org/officeDocument/2006/customXml" ds:itemID="{38158104-C87C-4D3D-BC22-7CBC79B1E062}">
  <ds:schemaRefs>
    <ds:schemaRef ds:uri="http://schemas.microsoft.com/office/2006/metadata/properties"/>
    <ds:schemaRef ds:uri="http://schemas.microsoft.com/sharepoint/v3"/>
    <ds:schemaRef ds:uri="69bc34b3-1921-46c7-8c7a-d18363374b4b"/>
    <ds:schemaRef ds:uri="c1c1dc04-eeda-4b6e-b2df-40979f5da1d3"/>
  </ds:schemaRefs>
</ds:datastoreItem>
</file>

<file path=customXml/itemProps3.xml><?xml version="1.0" encoding="utf-8"?>
<ds:datastoreItem xmlns:ds="http://schemas.openxmlformats.org/officeDocument/2006/customXml" ds:itemID="{2E673205-5BAD-45C5-848C-9948FB5B3A20}">
  <ds:schemaRefs>
    <ds:schemaRef ds:uri="http://schemas.microsoft.com/sharepoint/v3/contenttype/forms"/>
  </ds:schemaRefs>
</ds:datastoreItem>
</file>

<file path=customXml/itemProps4.xml><?xml version="1.0" encoding="utf-8"?>
<ds:datastoreItem xmlns:ds="http://schemas.openxmlformats.org/officeDocument/2006/customXml" ds:itemID="{9EB44BFE-6EDE-44FB-96F9-19408620F42B}">
  <ds:schemaRefs>
    <ds:schemaRef ds:uri="http://schemas.microsoft.com/sharepoint/events"/>
  </ds:schemaRefs>
</ds:datastoreItem>
</file>

<file path=customXml/itemProps5.xml><?xml version="1.0" encoding="utf-8"?>
<ds:datastoreItem xmlns:ds="http://schemas.openxmlformats.org/officeDocument/2006/customXml" ds:itemID="{9506B67B-CFAC-4D37-868D-8A92C84F9A87}"/>
</file>

<file path=docProps/app.xml><?xml version="1.0" encoding="utf-8"?>
<Properties xmlns="http://schemas.openxmlformats.org/officeDocument/2006/extended-properties" xmlns:vt="http://schemas.openxmlformats.org/officeDocument/2006/docPropsVTypes">
  <Template>Median</Template>
  <TotalTime>4258</TotalTime>
  <Words>3212</Words>
  <Application>Microsoft Office PowerPoint</Application>
  <PresentationFormat>On-screen Show (4:3)</PresentationFormat>
  <Paragraphs>485</Paragraphs>
  <Slides>61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Tw Cen MT</vt:lpstr>
      <vt:lpstr>Wingdings</vt:lpstr>
      <vt:lpstr>Wingdings 2</vt:lpstr>
      <vt:lpstr>Median</vt:lpstr>
      <vt:lpstr>CHDP DIRECTOR/DEPUTY DIRECTOR TRAINING SECTION XIII</vt:lpstr>
      <vt:lpstr>Provider Enrollment and Recruitment</vt:lpstr>
      <vt:lpstr>Provider Recruitment and Enrollment</vt:lpstr>
      <vt:lpstr>Provider Enrollment</vt:lpstr>
      <vt:lpstr> Provider Recruitment  </vt:lpstr>
      <vt:lpstr>Provider Recruitment and Enrollment2</vt:lpstr>
      <vt:lpstr>Provider Recruitment and Enrollment3</vt:lpstr>
      <vt:lpstr>Provider Recruitment and Enrollment4</vt:lpstr>
      <vt:lpstr>Provider Recruitment and Enrollment5</vt:lpstr>
      <vt:lpstr>Establishing and Maintaining a Provider File</vt:lpstr>
      <vt:lpstr>Establishing Provider Files</vt:lpstr>
      <vt:lpstr>Provider Performance Improvement</vt:lpstr>
      <vt:lpstr>Processes for Provider Performance Improvement</vt:lpstr>
      <vt:lpstr>Provider Site Reviews</vt:lpstr>
      <vt:lpstr>Provider Site Reviews2</vt:lpstr>
      <vt:lpstr>Provider Site Reviews3</vt:lpstr>
      <vt:lpstr>Provider Site Reviews4</vt:lpstr>
      <vt:lpstr>Provider Site Reviews5</vt:lpstr>
      <vt:lpstr>Provider Training</vt:lpstr>
      <vt:lpstr>Provider Training2</vt:lpstr>
      <vt:lpstr>Provider Training3</vt:lpstr>
      <vt:lpstr>Distribution of Provider Information Notices (PINs)</vt:lpstr>
      <vt:lpstr>Distribution of PINs</vt:lpstr>
      <vt:lpstr>Technical Assistance to Providers</vt:lpstr>
      <vt:lpstr>Technical Assistance to Providers2</vt:lpstr>
      <vt:lpstr>Technical Assistance to Providers3</vt:lpstr>
      <vt:lpstr>Provider Problem Investigation and Resolution or Disenrollment</vt:lpstr>
      <vt:lpstr>Provider Problem Investigation  and Resolution or Disenrollment</vt:lpstr>
      <vt:lpstr>Care Coordination</vt:lpstr>
      <vt:lpstr>Care Coordination2</vt:lpstr>
      <vt:lpstr>Care Coordination3</vt:lpstr>
      <vt:lpstr>Care Coordination4</vt:lpstr>
      <vt:lpstr>Care Coordination5</vt:lpstr>
      <vt:lpstr>Care Coordination6</vt:lpstr>
      <vt:lpstr>Annual Plan Submission</vt:lpstr>
      <vt:lpstr>Annual Plan Submission </vt:lpstr>
      <vt:lpstr>Record Retention</vt:lpstr>
      <vt:lpstr>Record Retention2</vt:lpstr>
      <vt:lpstr>Record Retention3</vt:lpstr>
      <vt:lpstr>Record Retention4</vt:lpstr>
      <vt:lpstr>Record Retention5</vt:lpstr>
      <vt:lpstr>Record Retention6</vt:lpstr>
      <vt:lpstr>Record Retention7</vt:lpstr>
      <vt:lpstr>Community Outreach</vt:lpstr>
      <vt:lpstr>Community Outreach2</vt:lpstr>
      <vt:lpstr>Community Outreach3</vt:lpstr>
      <vt:lpstr>Community Outreach4</vt:lpstr>
      <vt:lpstr>Community Outreach5</vt:lpstr>
      <vt:lpstr>Community Outreach6</vt:lpstr>
      <vt:lpstr>Community Outreach7</vt:lpstr>
      <vt:lpstr>Community Outreach8</vt:lpstr>
      <vt:lpstr>Interagency Collaboration</vt:lpstr>
      <vt:lpstr>Interagency Collaboration2</vt:lpstr>
      <vt:lpstr>Interagency Collaboration3</vt:lpstr>
      <vt:lpstr>Interagency Collaboration4</vt:lpstr>
      <vt:lpstr>Interagency Collaboration5</vt:lpstr>
      <vt:lpstr>Obtaining Materials</vt:lpstr>
      <vt:lpstr>Obtaining Provider Forms</vt:lpstr>
      <vt:lpstr>Obtaining CHDP Publications</vt:lpstr>
      <vt:lpstr>Local Advisory Board</vt:lpstr>
      <vt:lpstr>Local Advisory Board </vt:lpstr>
    </vt:vector>
  </TitlesOfParts>
  <Company>Sierra County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ASSESSMENTS</dc:title>
  <dc:creator>Penny Holland</dc:creator>
  <cp:keywords>chdp,training</cp:keywords>
  <cp:lastModifiedBy>Jamie Bracht</cp:lastModifiedBy>
  <cp:revision>145</cp:revision>
  <dcterms:created xsi:type="dcterms:W3CDTF">2009-03-02T20:15:22Z</dcterms:created>
  <dcterms:modified xsi:type="dcterms:W3CDTF">2020-12-08T17:30:20Z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0x010100EEE380F46F125946A8B4C4C90D9FFCDC0074F1BED181E5E348AA6AA64CED43F363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_dlc_DocIdItemGuid">
    <vt:lpwstr>d8c680f6-ce99-4ebb-9f1b-dcd6ba6acde2</vt:lpwstr>
  </property>
  <property fmtid="{D5CDD505-2E9C-101B-9397-08002B2CF9AE}" pid="9" name="Remediated">
    <vt:bool>false</vt:bool>
  </property>
  <property fmtid="{D5CDD505-2E9C-101B-9397-08002B2CF9AE}" pid="10" name="Organization">
    <vt:lpwstr>7</vt:lpwstr>
  </property>
  <property fmtid="{D5CDD505-2E9C-101B-9397-08002B2CF9AE}" pid="11" name="Division">
    <vt:lpwstr>22;#Integrated Systems of Care|6fd1b75e-be80-4bfc-8514-f354fda71f41</vt:lpwstr>
  </property>
</Properties>
</file>