
<file path=[Content_Types].xml><?xml version="1.0" encoding="utf-8"?>
<Types xmlns="http://schemas.openxmlformats.org/package/2006/content-types">
  <Default Extension="png" ContentType="image/png"/>
  <Default Extension="tmp" ContentType="image/png"/>
  <Default Extension="m4a" ContentType="audio/mp4"/>
  <Default Extension="jpeg" ContentType="image/jpeg"/>
  <Default Extension="rels" ContentType="application/vnd.openxmlformats-package.relationships+xml"/>
  <Default Extension="xml" ContentType="application/xml"/>
  <Override PartName="/ppt/diagrams/data1.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7.xml" ContentType="application/vnd.openxmlformats-officedocument.presentationml.slide+xml"/>
  <Override PartName="/ppt/slides/slide14.xml" ContentType="application/vnd.openxmlformats-officedocument.presentationml.slide+xml"/>
  <Override PartName="/ppt/slides/slide25.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5.xml" ContentType="application/vnd.openxmlformats-officedocument.presentationml.slide+xml"/>
  <Override PartName="/ppt/slides/slide13.xml" ContentType="application/vnd.openxmlformats-officedocument.presentationml.slide+xml"/>
  <Override PartName="/ppt/slides/slide6.xml" ContentType="application/vnd.openxmlformats-officedocument.presentationml.slide+xml"/>
  <Override PartName="/ppt/slides/slide12.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26.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17.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4.xml" ContentType="application/vnd.openxmlformats-officedocument.presentationml.slide+xml"/>
  <Override PartName="/ppt/slides/slide1.xml" ContentType="application/vnd.openxmlformats-officedocument.presentationml.slide+xml"/>
  <Override PartName="/ppt/slides/slide23.xml" ContentType="application/vnd.openxmlformats-officedocument.presentationml.slide+xml"/>
  <Override PartName="/ppt/slides/slide18.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notesSlides/notesSlide23.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9.xml" ContentType="application/vnd.openxmlformats-officedocument.presentationml.notesSlide+xml"/>
  <Override PartName="/ppt/slideMasters/slideMaster1.xml" ContentType="application/vnd.openxmlformats-officedocument.presentationml.slideMaster+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20.xml" ContentType="application/vnd.openxmlformats-officedocument.presentationml.notesSlide+xml"/>
  <Override PartName="/ppt/notesSlides/notesSlide26.xml" ContentType="application/vnd.openxmlformats-officedocument.presentationml.notesSlide+xml"/>
  <Override PartName="/ppt/notesSlides/notesSlide21.xml" ContentType="application/vnd.openxmlformats-officedocument.presentationml.notesSlide+xml"/>
  <Override PartName="/ppt/notesSlides/notesSlide25.xml" ContentType="application/vnd.openxmlformats-officedocument.presentationml.notesSlide+xml"/>
  <Override PartName="/ppt/notesSlides/notesSlide22.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8.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2.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notesSlides/notesSlide3.xml" ContentType="application/vnd.openxmlformats-officedocument.presentationml.notesSlide+xml"/>
  <Override PartName="/ppt/notesSlides/notesSlide24.xml" ContentType="application/vnd.openxmlformats-officedocument.presentationml.notesSlide+xml"/>
  <Override PartName="/ppt/notesSlides/notesSlide7.xml" ContentType="application/vnd.openxmlformats-officedocument.presentationml.notesSlide+xml"/>
  <Override PartName="/ppt/notesSlides/notesSlide4.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Masters/notesMaster1.xml" ContentType="application/vnd.openxmlformats-officedocument.presentationml.notesMaster+xml"/>
  <Override PartName="/ppt/diagrams/colors3.xml" ContentType="application/vnd.openxmlformats-officedocument.drawingml.diagramColors+xml"/>
  <Override PartName="/ppt/diagrams/drawing1.xml" ContentType="application/vnd.ms-office.drawingml.diagramDrawing+xml"/>
  <Override PartName="/ppt/diagrams/colors1.xml" ContentType="application/vnd.openxmlformats-officedocument.drawingml.diagramColors+xml"/>
  <Override PartName="/ppt/diagrams/drawing3.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layout4.xml" ContentType="application/vnd.openxmlformats-officedocument.drawingml.diagramLayout+xml"/>
  <Override PartName="/ppt/diagrams/quickStyle4.xml" ContentType="application/vnd.openxmlformats-officedocument.drawingml.diagramStyle+xml"/>
  <Override PartName="/ppt/diagrams/quickStyle3.xml" ContentType="application/vnd.openxmlformats-officedocument.drawingml.diagramStyle+xml"/>
  <Override PartName="/ppt/diagrams/layout3.xml" ContentType="application/vnd.openxmlformats-officedocument.drawingml.diagramLayout+xml"/>
  <Override PartName="/ppt/diagrams/drawing2.xml" ContentType="application/vnd.ms-office.drawingml.diagramDrawing+xml"/>
  <Override PartName="/ppt/diagrams/colors2.xml" ContentType="application/vnd.openxmlformats-officedocument.drawingml.diagramColors+xml"/>
  <Override PartName="/ppt/diagrams/colors4.xml" ContentType="application/vnd.openxmlformats-officedocument.drawingml.diagramColors+xml"/>
  <Override PartName="/ppt/diagrams/drawing4.xml" ContentType="application/vnd.ms-office.drawingml.diagramDrawing+xml"/>
  <Override PartName="/ppt/diagrams/quickStyle1.xml" ContentType="application/vnd.openxmlformats-officedocument.drawingml.diagramStyle+xml"/>
  <Override PartName="/ppt/diagrams/layout1.xml" ContentType="application/vnd.openxmlformats-officedocument.drawingml.diagramLayout+xml"/>
  <Override PartName="/ppt/theme/theme1.xml" ContentType="application/vnd.openxmlformats-officedocument.them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theme/theme3.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customXml/itemProps3.xml" ContentType="application/vnd.openxmlformats-officedocument.customXmlProperties+xml"/>
  <Override PartName="/customXml/itemProps1.xml" ContentType="application/vnd.openxmlformats-officedocument.customXmlProperties+xml"/>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handoutMasterIdLst>
    <p:handoutMasterId r:id="rId32"/>
  </p:handoutMasterIdLst>
  <p:sldIdLst>
    <p:sldId id="268" r:id="rId5"/>
    <p:sldId id="275" r:id="rId6"/>
    <p:sldId id="305" r:id="rId7"/>
    <p:sldId id="266" r:id="rId8"/>
    <p:sldId id="302" r:id="rId9"/>
    <p:sldId id="296" r:id="rId10"/>
    <p:sldId id="298" r:id="rId11"/>
    <p:sldId id="297" r:id="rId12"/>
    <p:sldId id="313" r:id="rId13"/>
    <p:sldId id="273" r:id="rId14"/>
    <p:sldId id="294" r:id="rId15"/>
    <p:sldId id="299" r:id="rId16"/>
    <p:sldId id="300" r:id="rId17"/>
    <p:sldId id="301" r:id="rId18"/>
    <p:sldId id="314" r:id="rId19"/>
    <p:sldId id="315" r:id="rId20"/>
    <p:sldId id="306" r:id="rId21"/>
    <p:sldId id="308" r:id="rId22"/>
    <p:sldId id="309" r:id="rId23"/>
    <p:sldId id="310" r:id="rId24"/>
    <p:sldId id="271" r:id="rId25"/>
    <p:sldId id="303" r:id="rId26"/>
    <p:sldId id="304" r:id="rId27"/>
    <p:sldId id="311" r:id="rId28"/>
    <p:sldId id="269" r:id="rId29"/>
    <p:sldId id="288" r:id="rId30"/>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alker, Tracie@DHCS" initials="WT" lastIdx="4" clrIdx="0">
    <p:extLst>
      <p:ext uri="{19B8F6BF-5375-455C-9EA6-DF929625EA0E}">
        <p15:presenceInfo xmlns:p15="http://schemas.microsoft.com/office/powerpoint/2012/main" userId="S-1-5-21-746137067-1767777339-682003330-15217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295B"/>
    <a:srgbClr val="003C59"/>
    <a:srgbClr val="1A4A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5" autoAdjust="0"/>
    <p:restoredTop sz="90437" autoAdjust="0"/>
  </p:normalViewPr>
  <p:slideViewPr>
    <p:cSldViewPr>
      <p:cViewPr varScale="1">
        <p:scale>
          <a:sx n="162" d="100"/>
          <a:sy n="162" d="100"/>
        </p:scale>
        <p:origin x="138" y="25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124" d="100"/>
          <a:sy n="124" d="100"/>
        </p:scale>
        <p:origin x="110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38" Type="http://schemas.openxmlformats.org/officeDocument/2006/relationships/customXml" Target="../customXml/item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3F7F32-EAF0-4E3C-862F-0F7925B50866}"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13848EF5-F557-41D0-BB3E-22DB58764F05}">
      <dgm:prSet phldrT="[Text]"/>
      <dgm:spPr/>
      <dgm:t>
        <a:bodyPr/>
        <a:lstStyle/>
        <a:p>
          <a:r>
            <a:rPr lang="en-US" dirty="0" smtClean="0"/>
            <a:t>Reversion Enclosure (Excel workbook)</a:t>
          </a:r>
          <a:endParaRPr lang="en-US" dirty="0"/>
        </a:p>
      </dgm:t>
    </dgm:pt>
    <dgm:pt modelId="{04F2BD20-79A8-420D-B15B-515A536BBB3F}" type="parTrans" cxnId="{12E560DD-F6D3-4A5B-AE70-F34921F1AC42}">
      <dgm:prSet/>
      <dgm:spPr/>
      <dgm:t>
        <a:bodyPr/>
        <a:lstStyle/>
        <a:p>
          <a:endParaRPr lang="en-US"/>
        </a:p>
      </dgm:t>
    </dgm:pt>
    <dgm:pt modelId="{F13E86C9-3446-441A-8A11-28474E7A4145}" type="sibTrans" cxnId="{12E560DD-F6D3-4A5B-AE70-F34921F1AC42}">
      <dgm:prSet/>
      <dgm:spPr/>
      <dgm:t>
        <a:bodyPr/>
        <a:lstStyle/>
        <a:p>
          <a:endParaRPr lang="en-US"/>
        </a:p>
      </dgm:t>
    </dgm:pt>
    <dgm:pt modelId="{EBC93C6A-4559-45DA-AE60-C1B9689AE9D2}">
      <dgm:prSet phldrT="[Text]"/>
      <dgm:spPr/>
      <dgm:t>
        <a:bodyPr/>
        <a:lstStyle/>
        <a:p>
          <a:r>
            <a:rPr lang="en-US" dirty="0" smtClean="0"/>
            <a:t>Unspent Funds</a:t>
          </a:r>
          <a:endParaRPr lang="en-US" dirty="0"/>
        </a:p>
      </dgm:t>
    </dgm:pt>
    <dgm:pt modelId="{B18CB35D-56D0-4171-9B0A-6F2E47C90E1F}" type="parTrans" cxnId="{65B18362-36EE-4859-81D6-2EDDD55B2488}">
      <dgm:prSet/>
      <dgm:spPr/>
      <dgm:t>
        <a:bodyPr/>
        <a:lstStyle/>
        <a:p>
          <a:endParaRPr lang="en-US"/>
        </a:p>
      </dgm:t>
    </dgm:pt>
    <dgm:pt modelId="{399C95F7-0795-4F8F-BCA7-586BA130618C}" type="sibTrans" cxnId="{65B18362-36EE-4859-81D6-2EDDD55B2488}">
      <dgm:prSet/>
      <dgm:spPr/>
      <dgm:t>
        <a:bodyPr/>
        <a:lstStyle/>
        <a:p>
          <a:endParaRPr lang="en-US"/>
        </a:p>
      </dgm:t>
    </dgm:pt>
    <dgm:pt modelId="{CA743504-5C8D-4896-B47E-B66C88B4DDFB}">
      <dgm:prSet phldrT="[Text]"/>
      <dgm:spPr/>
      <dgm:t>
        <a:bodyPr/>
        <a:lstStyle/>
        <a:p>
          <a:r>
            <a:rPr lang="en-US" dirty="0" smtClean="0"/>
            <a:t>Revenue and Expenditure Data</a:t>
          </a:r>
          <a:endParaRPr lang="en-US" dirty="0"/>
        </a:p>
      </dgm:t>
    </dgm:pt>
    <dgm:pt modelId="{488D096C-0BCD-4B41-9C03-3C4D34450CF0}" type="parTrans" cxnId="{4B339727-7DE8-4587-99C5-A6E7B1A31107}">
      <dgm:prSet/>
      <dgm:spPr/>
      <dgm:t>
        <a:bodyPr/>
        <a:lstStyle/>
        <a:p>
          <a:endParaRPr lang="en-US"/>
        </a:p>
      </dgm:t>
    </dgm:pt>
    <dgm:pt modelId="{B9BE6F34-3888-4F85-8A3F-12CF3B920C8C}" type="sibTrans" cxnId="{4B339727-7DE8-4587-99C5-A6E7B1A31107}">
      <dgm:prSet/>
      <dgm:spPr/>
      <dgm:t>
        <a:bodyPr/>
        <a:lstStyle/>
        <a:p>
          <a:endParaRPr lang="en-US"/>
        </a:p>
      </dgm:t>
    </dgm:pt>
    <dgm:pt modelId="{3E2AFB72-B406-4E2A-AED9-73E989638EB9}">
      <dgm:prSet/>
      <dgm:spPr/>
      <dgm:t>
        <a:bodyPr/>
        <a:lstStyle/>
        <a:p>
          <a:r>
            <a:rPr lang="en-US" dirty="0" smtClean="0"/>
            <a:t>Replaces prior reversion notices</a:t>
          </a:r>
          <a:endParaRPr lang="en-US" dirty="0"/>
        </a:p>
      </dgm:t>
    </dgm:pt>
    <dgm:pt modelId="{6E183A9C-C5AE-4985-9697-A0FFC4D8A5CA}" type="parTrans" cxnId="{8AA8D57F-9B62-46E3-8D90-0A8244FCF33A}">
      <dgm:prSet/>
      <dgm:spPr/>
      <dgm:t>
        <a:bodyPr/>
        <a:lstStyle/>
        <a:p>
          <a:endParaRPr lang="en-US"/>
        </a:p>
      </dgm:t>
    </dgm:pt>
    <dgm:pt modelId="{48C82DC0-484B-4EF3-ABCF-B10E083F4DF9}" type="sibTrans" cxnId="{8AA8D57F-9B62-46E3-8D90-0A8244FCF33A}">
      <dgm:prSet/>
      <dgm:spPr/>
      <dgm:t>
        <a:bodyPr/>
        <a:lstStyle/>
        <a:p>
          <a:endParaRPr lang="en-US"/>
        </a:p>
      </dgm:t>
    </dgm:pt>
    <dgm:pt modelId="{89742883-43B8-4D42-A14F-A55302FEBA1B}">
      <dgm:prSet/>
      <dgm:spPr/>
      <dgm:t>
        <a:bodyPr/>
        <a:lstStyle/>
        <a:p>
          <a:r>
            <a:rPr lang="en-US" dirty="0" smtClean="0"/>
            <a:t>Allows a county to plan for unspent funds at risk of reversion</a:t>
          </a:r>
          <a:endParaRPr lang="en-US" dirty="0"/>
        </a:p>
      </dgm:t>
    </dgm:pt>
    <dgm:pt modelId="{D0D1EBEE-1960-4EF8-8A2B-97DCD5E80158}" type="parTrans" cxnId="{A19CAF8E-E071-4674-BC42-F2BA70B20D29}">
      <dgm:prSet/>
      <dgm:spPr/>
      <dgm:t>
        <a:bodyPr/>
        <a:lstStyle/>
        <a:p>
          <a:endParaRPr lang="en-US"/>
        </a:p>
      </dgm:t>
    </dgm:pt>
    <dgm:pt modelId="{AB3B244C-380C-41CC-97F1-B1EEE9AE2EEF}" type="sibTrans" cxnId="{A19CAF8E-E071-4674-BC42-F2BA70B20D29}">
      <dgm:prSet/>
      <dgm:spPr/>
      <dgm:t>
        <a:bodyPr/>
        <a:lstStyle/>
        <a:p>
          <a:endParaRPr lang="en-US"/>
        </a:p>
      </dgm:t>
    </dgm:pt>
    <dgm:pt modelId="{4E5B465B-C6E3-4874-900E-81FE79DC50CC}">
      <dgm:prSet/>
      <dgm:spPr/>
      <dgm:t>
        <a:bodyPr/>
        <a:lstStyle/>
        <a:p>
          <a:r>
            <a:rPr lang="en-US" dirty="0" smtClean="0"/>
            <a:t>Allows a county to review data DHCS used to calculate reversion</a:t>
          </a:r>
          <a:endParaRPr lang="en-US" dirty="0"/>
        </a:p>
      </dgm:t>
    </dgm:pt>
    <dgm:pt modelId="{224B417D-7D34-4E30-B5AF-7F78AD2C4188}" type="parTrans" cxnId="{8D52F067-2CA4-428A-9D79-9427816E01E4}">
      <dgm:prSet/>
      <dgm:spPr/>
      <dgm:t>
        <a:bodyPr/>
        <a:lstStyle/>
        <a:p>
          <a:endParaRPr lang="en-US"/>
        </a:p>
      </dgm:t>
    </dgm:pt>
    <dgm:pt modelId="{FF18614F-FC17-40BD-B7A2-6C84824776C9}" type="sibTrans" cxnId="{8D52F067-2CA4-428A-9D79-9427816E01E4}">
      <dgm:prSet/>
      <dgm:spPr/>
      <dgm:t>
        <a:bodyPr/>
        <a:lstStyle/>
        <a:p>
          <a:endParaRPr lang="en-US"/>
        </a:p>
      </dgm:t>
    </dgm:pt>
    <dgm:pt modelId="{DB183CD9-E00E-48CD-8816-494B7324AE6C}">
      <dgm:prSet/>
      <dgm:spPr/>
      <dgm:t>
        <a:bodyPr/>
        <a:lstStyle/>
        <a:p>
          <a:endParaRPr lang="en-US" dirty="0"/>
        </a:p>
      </dgm:t>
    </dgm:pt>
    <dgm:pt modelId="{C1D0AAD0-1747-43D4-B4B4-7E7F4E8440F2}" type="parTrans" cxnId="{DC3380CF-B751-43EF-91B5-5774A8EE9162}">
      <dgm:prSet/>
      <dgm:spPr/>
      <dgm:t>
        <a:bodyPr/>
        <a:lstStyle/>
        <a:p>
          <a:endParaRPr lang="en-US"/>
        </a:p>
      </dgm:t>
    </dgm:pt>
    <dgm:pt modelId="{C57627F6-800F-47FB-93FD-5F2450383CD8}" type="sibTrans" cxnId="{DC3380CF-B751-43EF-91B5-5774A8EE9162}">
      <dgm:prSet/>
      <dgm:spPr/>
      <dgm:t>
        <a:bodyPr/>
        <a:lstStyle/>
        <a:p>
          <a:endParaRPr lang="en-US"/>
        </a:p>
      </dgm:t>
    </dgm:pt>
    <dgm:pt modelId="{DD68C47D-6518-4607-A1BA-6769976161B9}">
      <dgm:prSet/>
      <dgm:spPr/>
      <dgm:t>
        <a:bodyPr/>
        <a:lstStyle/>
        <a:p>
          <a:endParaRPr lang="en-US" dirty="0"/>
        </a:p>
      </dgm:t>
    </dgm:pt>
    <dgm:pt modelId="{6B18A267-F0EF-44E4-914A-23774C2AAF2A}" type="parTrans" cxnId="{F5632A04-A2FE-46DB-8833-89178B8AE2EE}">
      <dgm:prSet/>
      <dgm:spPr/>
      <dgm:t>
        <a:bodyPr/>
        <a:lstStyle/>
        <a:p>
          <a:endParaRPr lang="en-US"/>
        </a:p>
      </dgm:t>
    </dgm:pt>
    <dgm:pt modelId="{D4B60E40-1797-4B58-AC8A-780ED42B6ED2}" type="sibTrans" cxnId="{F5632A04-A2FE-46DB-8833-89178B8AE2EE}">
      <dgm:prSet/>
      <dgm:spPr/>
      <dgm:t>
        <a:bodyPr/>
        <a:lstStyle/>
        <a:p>
          <a:endParaRPr lang="en-US"/>
        </a:p>
      </dgm:t>
    </dgm:pt>
    <dgm:pt modelId="{FAE18AD9-3743-4E15-BA02-33440F018DEC}">
      <dgm:prSet/>
      <dgm:spPr/>
      <dgm:t>
        <a:bodyPr/>
        <a:lstStyle/>
        <a:p>
          <a:r>
            <a:rPr lang="en-US" dirty="0" smtClean="0"/>
            <a:t>Updated as of the 2019-20 RER</a:t>
          </a:r>
          <a:endParaRPr lang="en-US" dirty="0"/>
        </a:p>
      </dgm:t>
    </dgm:pt>
    <dgm:pt modelId="{074D631E-DB65-4FAC-ABE1-46B318EB8A92}" type="parTrans" cxnId="{D15062CB-3696-451F-9660-0311DA26C171}">
      <dgm:prSet/>
      <dgm:spPr/>
      <dgm:t>
        <a:bodyPr/>
        <a:lstStyle/>
        <a:p>
          <a:endParaRPr lang="en-US"/>
        </a:p>
      </dgm:t>
    </dgm:pt>
    <dgm:pt modelId="{1A52F18A-E8E7-4BEB-91E0-84847C0A2C74}" type="sibTrans" cxnId="{D15062CB-3696-451F-9660-0311DA26C171}">
      <dgm:prSet/>
      <dgm:spPr/>
      <dgm:t>
        <a:bodyPr/>
        <a:lstStyle/>
        <a:p>
          <a:endParaRPr lang="en-US"/>
        </a:p>
      </dgm:t>
    </dgm:pt>
    <dgm:pt modelId="{9C73DDDD-20BA-4CAA-AE69-A9A19C9E0B08}">
      <dgm:prSet/>
      <dgm:spPr/>
      <dgm:t>
        <a:bodyPr/>
        <a:lstStyle/>
        <a:p>
          <a:r>
            <a:rPr lang="en-US" dirty="0" smtClean="0"/>
            <a:t>Shows previously reverted funds for historical purposes</a:t>
          </a:r>
          <a:endParaRPr lang="en-US" dirty="0"/>
        </a:p>
      </dgm:t>
    </dgm:pt>
    <dgm:pt modelId="{0EB93F86-CB87-47A4-81FC-627484102429}" type="parTrans" cxnId="{F2B345D0-60ED-4ADF-8B87-084D08A6D74A}">
      <dgm:prSet/>
      <dgm:spPr/>
      <dgm:t>
        <a:bodyPr/>
        <a:lstStyle/>
        <a:p>
          <a:endParaRPr lang="en-US"/>
        </a:p>
      </dgm:t>
    </dgm:pt>
    <dgm:pt modelId="{BB598A0F-6231-4D36-9125-E272E8759287}" type="sibTrans" cxnId="{F2B345D0-60ED-4ADF-8B87-084D08A6D74A}">
      <dgm:prSet/>
      <dgm:spPr/>
      <dgm:t>
        <a:bodyPr/>
        <a:lstStyle/>
        <a:p>
          <a:endParaRPr lang="en-US"/>
        </a:p>
      </dgm:t>
    </dgm:pt>
    <dgm:pt modelId="{086CBD55-738F-41EC-B8A1-786CCC8BDEFF}">
      <dgm:prSet/>
      <dgm:spPr/>
      <dgm:t>
        <a:bodyPr/>
        <a:lstStyle/>
        <a:p>
          <a:endParaRPr lang="en-US" dirty="0"/>
        </a:p>
      </dgm:t>
    </dgm:pt>
    <dgm:pt modelId="{86E540B1-8116-4CB3-8FDC-F407D512DD33}" type="parTrans" cxnId="{57773F9A-2447-40CD-8886-661D8B871182}">
      <dgm:prSet/>
      <dgm:spPr/>
      <dgm:t>
        <a:bodyPr/>
        <a:lstStyle/>
        <a:p>
          <a:endParaRPr lang="en-US"/>
        </a:p>
      </dgm:t>
    </dgm:pt>
    <dgm:pt modelId="{C08655DE-41FA-468B-8D11-703D4CBA063B}" type="sibTrans" cxnId="{57773F9A-2447-40CD-8886-661D8B871182}">
      <dgm:prSet/>
      <dgm:spPr/>
      <dgm:t>
        <a:bodyPr/>
        <a:lstStyle/>
        <a:p>
          <a:endParaRPr lang="en-US"/>
        </a:p>
      </dgm:t>
    </dgm:pt>
    <dgm:pt modelId="{C05C424E-683B-40B0-9002-F06A9B9B2721}">
      <dgm:prSet/>
      <dgm:spPr/>
      <dgm:t>
        <a:bodyPr/>
        <a:lstStyle/>
        <a:p>
          <a:r>
            <a:rPr lang="en-US" dirty="0" smtClean="0"/>
            <a:t>Opportunity to make adjustments to data to ensure DHCS records matches the county</a:t>
          </a:r>
          <a:endParaRPr lang="en-US" dirty="0"/>
        </a:p>
      </dgm:t>
    </dgm:pt>
    <dgm:pt modelId="{787CD341-095D-4F8E-BCE1-A092EB0BB556}" type="parTrans" cxnId="{35F11612-3D98-45ED-9EFE-D2310AED8CD8}">
      <dgm:prSet/>
      <dgm:spPr/>
      <dgm:t>
        <a:bodyPr/>
        <a:lstStyle/>
        <a:p>
          <a:endParaRPr lang="en-US"/>
        </a:p>
      </dgm:t>
    </dgm:pt>
    <dgm:pt modelId="{AC41F630-18FD-470A-B0FC-B918F05B6517}" type="sibTrans" cxnId="{35F11612-3D98-45ED-9EFE-D2310AED8CD8}">
      <dgm:prSet/>
      <dgm:spPr/>
      <dgm:t>
        <a:bodyPr/>
        <a:lstStyle/>
        <a:p>
          <a:endParaRPr lang="en-US"/>
        </a:p>
      </dgm:t>
    </dgm:pt>
    <dgm:pt modelId="{F0CDF954-29FE-4BF2-8B62-E85C237340E2}" type="pres">
      <dgm:prSet presAssocID="{4C3F7F32-EAF0-4E3C-862F-0F7925B50866}" presName="Name0" presStyleCnt="0">
        <dgm:presLayoutVars>
          <dgm:dir/>
          <dgm:animLvl val="lvl"/>
          <dgm:resizeHandles val="exact"/>
        </dgm:presLayoutVars>
      </dgm:prSet>
      <dgm:spPr/>
      <dgm:t>
        <a:bodyPr/>
        <a:lstStyle/>
        <a:p>
          <a:endParaRPr lang="en-US"/>
        </a:p>
      </dgm:t>
    </dgm:pt>
    <dgm:pt modelId="{89792464-974E-4850-94D5-F06CD9DA6576}" type="pres">
      <dgm:prSet presAssocID="{13848EF5-F557-41D0-BB3E-22DB58764F05}" presName="composite" presStyleCnt="0"/>
      <dgm:spPr/>
    </dgm:pt>
    <dgm:pt modelId="{DE2D7440-0E72-47AF-89D3-4FC55B68AF66}" type="pres">
      <dgm:prSet presAssocID="{13848EF5-F557-41D0-BB3E-22DB58764F05}" presName="parTx" presStyleLbl="alignNode1" presStyleIdx="0" presStyleCnt="3">
        <dgm:presLayoutVars>
          <dgm:chMax val="0"/>
          <dgm:chPref val="0"/>
          <dgm:bulletEnabled val="1"/>
        </dgm:presLayoutVars>
      </dgm:prSet>
      <dgm:spPr/>
      <dgm:t>
        <a:bodyPr/>
        <a:lstStyle/>
        <a:p>
          <a:endParaRPr lang="en-US"/>
        </a:p>
      </dgm:t>
    </dgm:pt>
    <dgm:pt modelId="{DE08D484-5949-41D2-A0DE-4F76FBABC50F}" type="pres">
      <dgm:prSet presAssocID="{13848EF5-F557-41D0-BB3E-22DB58764F05}" presName="desTx" presStyleLbl="alignAccFollowNode1" presStyleIdx="0" presStyleCnt="3">
        <dgm:presLayoutVars>
          <dgm:bulletEnabled val="1"/>
        </dgm:presLayoutVars>
      </dgm:prSet>
      <dgm:spPr/>
      <dgm:t>
        <a:bodyPr/>
        <a:lstStyle/>
        <a:p>
          <a:endParaRPr lang="en-US"/>
        </a:p>
      </dgm:t>
    </dgm:pt>
    <dgm:pt modelId="{E5EBE077-F5B4-46CC-9331-206AA1EEDEE9}" type="pres">
      <dgm:prSet presAssocID="{F13E86C9-3446-441A-8A11-28474E7A4145}" presName="space" presStyleCnt="0"/>
      <dgm:spPr/>
    </dgm:pt>
    <dgm:pt modelId="{A36884B1-437F-47B1-B54B-A705F63B1ED2}" type="pres">
      <dgm:prSet presAssocID="{EBC93C6A-4559-45DA-AE60-C1B9689AE9D2}" presName="composite" presStyleCnt="0"/>
      <dgm:spPr/>
    </dgm:pt>
    <dgm:pt modelId="{9C3AC49B-966B-4E33-A016-ADCA97CFC840}" type="pres">
      <dgm:prSet presAssocID="{EBC93C6A-4559-45DA-AE60-C1B9689AE9D2}" presName="parTx" presStyleLbl="alignNode1" presStyleIdx="1" presStyleCnt="3">
        <dgm:presLayoutVars>
          <dgm:chMax val="0"/>
          <dgm:chPref val="0"/>
          <dgm:bulletEnabled val="1"/>
        </dgm:presLayoutVars>
      </dgm:prSet>
      <dgm:spPr/>
      <dgm:t>
        <a:bodyPr/>
        <a:lstStyle/>
        <a:p>
          <a:endParaRPr lang="en-US"/>
        </a:p>
      </dgm:t>
    </dgm:pt>
    <dgm:pt modelId="{8FA6A0C3-1378-4A03-964D-A5AADA6570FC}" type="pres">
      <dgm:prSet presAssocID="{EBC93C6A-4559-45DA-AE60-C1B9689AE9D2}" presName="desTx" presStyleLbl="alignAccFollowNode1" presStyleIdx="1" presStyleCnt="3">
        <dgm:presLayoutVars>
          <dgm:bulletEnabled val="1"/>
        </dgm:presLayoutVars>
      </dgm:prSet>
      <dgm:spPr/>
      <dgm:t>
        <a:bodyPr/>
        <a:lstStyle/>
        <a:p>
          <a:endParaRPr lang="en-US"/>
        </a:p>
      </dgm:t>
    </dgm:pt>
    <dgm:pt modelId="{2D25F326-B4D3-456B-9DE9-8A64E78D53E9}" type="pres">
      <dgm:prSet presAssocID="{399C95F7-0795-4F8F-BCA7-586BA130618C}" presName="space" presStyleCnt="0"/>
      <dgm:spPr/>
    </dgm:pt>
    <dgm:pt modelId="{D4FF5D86-6A4A-4E72-B435-1C04048B5E83}" type="pres">
      <dgm:prSet presAssocID="{CA743504-5C8D-4896-B47E-B66C88B4DDFB}" presName="composite" presStyleCnt="0"/>
      <dgm:spPr/>
    </dgm:pt>
    <dgm:pt modelId="{A48EB4BC-36BF-4FD8-8AC2-3B196869DE4B}" type="pres">
      <dgm:prSet presAssocID="{CA743504-5C8D-4896-B47E-B66C88B4DDFB}" presName="parTx" presStyleLbl="alignNode1" presStyleIdx="2" presStyleCnt="3">
        <dgm:presLayoutVars>
          <dgm:chMax val="0"/>
          <dgm:chPref val="0"/>
          <dgm:bulletEnabled val="1"/>
        </dgm:presLayoutVars>
      </dgm:prSet>
      <dgm:spPr/>
      <dgm:t>
        <a:bodyPr/>
        <a:lstStyle/>
        <a:p>
          <a:endParaRPr lang="en-US"/>
        </a:p>
      </dgm:t>
    </dgm:pt>
    <dgm:pt modelId="{8F172279-95CD-4821-A74D-4FDB8D4BFCE4}" type="pres">
      <dgm:prSet presAssocID="{CA743504-5C8D-4896-B47E-B66C88B4DDFB}" presName="desTx" presStyleLbl="alignAccFollowNode1" presStyleIdx="2" presStyleCnt="3">
        <dgm:presLayoutVars>
          <dgm:bulletEnabled val="1"/>
        </dgm:presLayoutVars>
      </dgm:prSet>
      <dgm:spPr/>
      <dgm:t>
        <a:bodyPr/>
        <a:lstStyle/>
        <a:p>
          <a:endParaRPr lang="en-US"/>
        </a:p>
      </dgm:t>
    </dgm:pt>
  </dgm:ptLst>
  <dgm:cxnLst>
    <dgm:cxn modelId="{8AA8D57F-9B62-46E3-8D90-0A8244FCF33A}" srcId="{13848EF5-F557-41D0-BB3E-22DB58764F05}" destId="{3E2AFB72-B406-4E2A-AED9-73E989638EB9}" srcOrd="1" destOrd="0" parTransId="{6E183A9C-C5AE-4985-9697-A0FFC4D8A5CA}" sibTransId="{48C82DC0-484B-4EF3-ABCF-B10E083F4DF9}"/>
    <dgm:cxn modelId="{9D89C549-F580-4243-B89E-920454E3CC04}" type="presOf" srcId="{C05C424E-683B-40B0-9002-F06A9B9B2721}" destId="{8F172279-95CD-4821-A74D-4FDB8D4BFCE4}" srcOrd="0" destOrd="1" presId="urn:microsoft.com/office/officeart/2005/8/layout/hList1"/>
    <dgm:cxn modelId="{CD5B256B-ABAE-4932-B108-53FFC7C7F645}" type="presOf" srcId="{CA743504-5C8D-4896-B47E-B66C88B4DDFB}" destId="{A48EB4BC-36BF-4FD8-8AC2-3B196869DE4B}" srcOrd="0" destOrd="0" presId="urn:microsoft.com/office/officeart/2005/8/layout/hList1"/>
    <dgm:cxn modelId="{C7D1BAE6-A97D-4361-95D3-C00335638AD5}" type="presOf" srcId="{3E2AFB72-B406-4E2A-AED9-73E989638EB9}" destId="{DE08D484-5949-41D2-A0DE-4F76FBABC50F}" srcOrd="0" destOrd="1" presId="urn:microsoft.com/office/officeart/2005/8/layout/hList1"/>
    <dgm:cxn modelId="{9317607C-6767-41E3-B519-C2910F4220A7}" type="presOf" srcId="{DD68C47D-6518-4607-A1BA-6769976161B9}" destId="{8F172279-95CD-4821-A74D-4FDB8D4BFCE4}" srcOrd="0" destOrd="3" presId="urn:microsoft.com/office/officeart/2005/8/layout/hList1"/>
    <dgm:cxn modelId="{4185B796-33C5-472B-84C9-700A98F4EFCC}" type="presOf" srcId="{89742883-43B8-4D42-A14F-A55302FEBA1B}" destId="{8FA6A0C3-1378-4A03-964D-A5AADA6570FC}" srcOrd="0" destOrd="0" presId="urn:microsoft.com/office/officeart/2005/8/layout/hList1"/>
    <dgm:cxn modelId="{F2B345D0-60ED-4ADF-8B87-084D08A6D74A}" srcId="{EBC93C6A-4559-45DA-AE60-C1B9689AE9D2}" destId="{9C73DDDD-20BA-4CAA-AE69-A9A19C9E0B08}" srcOrd="1" destOrd="0" parTransId="{0EB93F86-CB87-47A4-81FC-627484102429}" sibTransId="{BB598A0F-6231-4D36-9125-E272E8759287}"/>
    <dgm:cxn modelId="{44695CC3-DAC8-4FF7-B119-3D9D93097A1F}" type="presOf" srcId="{13848EF5-F557-41D0-BB3E-22DB58764F05}" destId="{DE2D7440-0E72-47AF-89D3-4FC55B68AF66}" srcOrd="0" destOrd="0" presId="urn:microsoft.com/office/officeart/2005/8/layout/hList1"/>
    <dgm:cxn modelId="{3EF56FE7-D57A-43C4-A4A4-630A7E92D4C2}" type="presOf" srcId="{4C3F7F32-EAF0-4E3C-862F-0F7925B50866}" destId="{F0CDF954-29FE-4BF2-8B62-E85C237340E2}" srcOrd="0" destOrd="0" presId="urn:microsoft.com/office/officeart/2005/8/layout/hList1"/>
    <dgm:cxn modelId="{DCBF492D-7AEF-4130-8C14-78A6C38776D2}" type="presOf" srcId="{EBC93C6A-4559-45DA-AE60-C1B9689AE9D2}" destId="{9C3AC49B-966B-4E33-A016-ADCA97CFC840}" srcOrd="0" destOrd="0" presId="urn:microsoft.com/office/officeart/2005/8/layout/hList1"/>
    <dgm:cxn modelId="{57773F9A-2447-40CD-8886-661D8B871182}" srcId="{CA743504-5C8D-4896-B47E-B66C88B4DDFB}" destId="{086CBD55-738F-41EC-B8A1-786CCC8BDEFF}" srcOrd="2" destOrd="0" parTransId="{86E540B1-8116-4CB3-8FDC-F407D512DD33}" sibTransId="{C08655DE-41FA-468B-8D11-703D4CBA063B}"/>
    <dgm:cxn modelId="{D95E4694-57F1-45A0-88FB-D30EDD4B0E34}" type="presOf" srcId="{9C73DDDD-20BA-4CAA-AE69-A9A19C9E0B08}" destId="{8FA6A0C3-1378-4A03-964D-A5AADA6570FC}" srcOrd="0" destOrd="1" presId="urn:microsoft.com/office/officeart/2005/8/layout/hList1"/>
    <dgm:cxn modelId="{8D52F067-2CA4-428A-9D79-9427816E01E4}" srcId="{CA743504-5C8D-4896-B47E-B66C88B4DDFB}" destId="{4E5B465B-C6E3-4874-900E-81FE79DC50CC}" srcOrd="0" destOrd="0" parTransId="{224B417D-7D34-4E30-B5AF-7F78AD2C4188}" sibTransId="{FF18614F-FC17-40BD-B7A2-6C84824776C9}"/>
    <dgm:cxn modelId="{12E560DD-F6D3-4A5B-AE70-F34921F1AC42}" srcId="{4C3F7F32-EAF0-4E3C-862F-0F7925B50866}" destId="{13848EF5-F557-41D0-BB3E-22DB58764F05}" srcOrd="0" destOrd="0" parTransId="{04F2BD20-79A8-420D-B15B-515A536BBB3F}" sibTransId="{F13E86C9-3446-441A-8A11-28474E7A4145}"/>
    <dgm:cxn modelId="{4B339727-7DE8-4587-99C5-A6E7B1A31107}" srcId="{4C3F7F32-EAF0-4E3C-862F-0F7925B50866}" destId="{CA743504-5C8D-4896-B47E-B66C88B4DDFB}" srcOrd="2" destOrd="0" parTransId="{488D096C-0BCD-4B41-9C03-3C4D34450CF0}" sibTransId="{B9BE6F34-3888-4F85-8A3F-12CF3B920C8C}"/>
    <dgm:cxn modelId="{DC3380CF-B751-43EF-91B5-5774A8EE9162}" srcId="{CA743504-5C8D-4896-B47E-B66C88B4DDFB}" destId="{DB183CD9-E00E-48CD-8816-494B7324AE6C}" srcOrd="4" destOrd="0" parTransId="{C1D0AAD0-1747-43D4-B4B4-7E7F4E8440F2}" sibTransId="{C57627F6-800F-47FB-93FD-5F2450383CD8}"/>
    <dgm:cxn modelId="{7D1605DC-DABE-4B76-B990-434EF9852EEC}" type="presOf" srcId="{086CBD55-738F-41EC-B8A1-786CCC8BDEFF}" destId="{8F172279-95CD-4821-A74D-4FDB8D4BFCE4}" srcOrd="0" destOrd="2" presId="urn:microsoft.com/office/officeart/2005/8/layout/hList1"/>
    <dgm:cxn modelId="{9758B9E0-C07C-42C4-8B9D-17E1698C1E34}" type="presOf" srcId="{FAE18AD9-3743-4E15-BA02-33440F018DEC}" destId="{DE08D484-5949-41D2-A0DE-4F76FBABC50F}" srcOrd="0" destOrd="0" presId="urn:microsoft.com/office/officeart/2005/8/layout/hList1"/>
    <dgm:cxn modelId="{D15062CB-3696-451F-9660-0311DA26C171}" srcId="{13848EF5-F557-41D0-BB3E-22DB58764F05}" destId="{FAE18AD9-3743-4E15-BA02-33440F018DEC}" srcOrd="0" destOrd="0" parTransId="{074D631E-DB65-4FAC-ABE1-46B318EB8A92}" sibTransId="{1A52F18A-E8E7-4BEB-91E0-84847C0A2C74}"/>
    <dgm:cxn modelId="{A19CAF8E-E071-4674-BC42-F2BA70B20D29}" srcId="{EBC93C6A-4559-45DA-AE60-C1B9689AE9D2}" destId="{89742883-43B8-4D42-A14F-A55302FEBA1B}" srcOrd="0" destOrd="0" parTransId="{D0D1EBEE-1960-4EF8-8A2B-97DCD5E80158}" sibTransId="{AB3B244C-380C-41CC-97F1-B1EEE9AE2EEF}"/>
    <dgm:cxn modelId="{F5632A04-A2FE-46DB-8833-89178B8AE2EE}" srcId="{CA743504-5C8D-4896-B47E-B66C88B4DDFB}" destId="{DD68C47D-6518-4607-A1BA-6769976161B9}" srcOrd="3" destOrd="0" parTransId="{6B18A267-F0EF-44E4-914A-23774C2AAF2A}" sibTransId="{D4B60E40-1797-4B58-AC8A-780ED42B6ED2}"/>
    <dgm:cxn modelId="{F7506833-5C67-4D6C-B8DC-C753589132D1}" type="presOf" srcId="{4E5B465B-C6E3-4874-900E-81FE79DC50CC}" destId="{8F172279-95CD-4821-A74D-4FDB8D4BFCE4}" srcOrd="0" destOrd="0" presId="urn:microsoft.com/office/officeart/2005/8/layout/hList1"/>
    <dgm:cxn modelId="{65B18362-36EE-4859-81D6-2EDDD55B2488}" srcId="{4C3F7F32-EAF0-4E3C-862F-0F7925B50866}" destId="{EBC93C6A-4559-45DA-AE60-C1B9689AE9D2}" srcOrd="1" destOrd="0" parTransId="{B18CB35D-56D0-4171-9B0A-6F2E47C90E1F}" sibTransId="{399C95F7-0795-4F8F-BCA7-586BA130618C}"/>
    <dgm:cxn modelId="{9578FB5C-7B04-425E-83B0-EBE30A6D7843}" type="presOf" srcId="{DB183CD9-E00E-48CD-8816-494B7324AE6C}" destId="{8F172279-95CD-4821-A74D-4FDB8D4BFCE4}" srcOrd="0" destOrd="4" presId="urn:microsoft.com/office/officeart/2005/8/layout/hList1"/>
    <dgm:cxn modelId="{35F11612-3D98-45ED-9EFE-D2310AED8CD8}" srcId="{CA743504-5C8D-4896-B47E-B66C88B4DDFB}" destId="{C05C424E-683B-40B0-9002-F06A9B9B2721}" srcOrd="1" destOrd="0" parTransId="{787CD341-095D-4F8E-BCE1-A092EB0BB556}" sibTransId="{AC41F630-18FD-470A-B0FC-B918F05B6517}"/>
    <dgm:cxn modelId="{C6A62C85-546B-4B4D-9688-0838C4A94FA5}" type="presParOf" srcId="{F0CDF954-29FE-4BF2-8B62-E85C237340E2}" destId="{89792464-974E-4850-94D5-F06CD9DA6576}" srcOrd="0" destOrd="0" presId="urn:microsoft.com/office/officeart/2005/8/layout/hList1"/>
    <dgm:cxn modelId="{53D90C48-05B9-4FB2-A0E8-EE8436A359C3}" type="presParOf" srcId="{89792464-974E-4850-94D5-F06CD9DA6576}" destId="{DE2D7440-0E72-47AF-89D3-4FC55B68AF66}" srcOrd="0" destOrd="0" presId="urn:microsoft.com/office/officeart/2005/8/layout/hList1"/>
    <dgm:cxn modelId="{863D252E-9D71-4A94-A529-AB9247C1875C}" type="presParOf" srcId="{89792464-974E-4850-94D5-F06CD9DA6576}" destId="{DE08D484-5949-41D2-A0DE-4F76FBABC50F}" srcOrd="1" destOrd="0" presId="urn:microsoft.com/office/officeart/2005/8/layout/hList1"/>
    <dgm:cxn modelId="{E211650A-140B-4CD5-86C8-47FBB3D5B839}" type="presParOf" srcId="{F0CDF954-29FE-4BF2-8B62-E85C237340E2}" destId="{E5EBE077-F5B4-46CC-9331-206AA1EEDEE9}" srcOrd="1" destOrd="0" presId="urn:microsoft.com/office/officeart/2005/8/layout/hList1"/>
    <dgm:cxn modelId="{321AE80D-CEBB-4E3B-B094-61BC122BCBEE}" type="presParOf" srcId="{F0CDF954-29FE-4BF2-8B62-E85C237340E2}" destId="{A36884B1-437F-47B1-B54B-A705F63B1ED2}" srcOrd="2" destOrd="0" presId="urn:microsoft.com/office/officeart/2005/8/layout/hList1"/>
    <dgm:cxn modelId="{56685535-EC75-4331-9CEA-CD0188C09551}" type="presParOf" srcId="{A36884B1-437F-47B1-B54B-A705F63B1ED2}" destId="{9C3AC49B-966B-4E33-A016-ADCA97CFC840}" srcOrd="0" destOrd="0" presId="urn:microsoft.com/office/officeart/2005/8/layout/hList1"/>
    <dgm:cxn modelId="{78891ADA-6CA7-48D9-90FB-5B2891536B56}" type="presParOf" srcId="{A36884B1-437F-47B1-B54B-A705F63B1ED2}" destId="{8FA6A0C3-1378-4A03-964D-A5AADA6570FC}" srcOrd="1" destOrd="0" presId="urn:microsoft.com/office/officeart/2005/8/layout/hList1"/>
    <dgm:cxn modelId="{CE03762F-10FD-41A4-9002-3D027DB12BAD}" type="presParOf" srcId="{F0CDF954-29FE-4BF2-8B62-E85C237340E2}" destId="{2D25F326-B4D3-456B-9DE9-8A64E78D53E9}" srcOrd="3" destOrd="0" presId="urn:microsoft.com/office/officeart/2005/8/layout/hList1"/>
    <dgm:cxn modelId="{CA4A0A6E-1CE0-46A0-85D1-63129DD0B106}" type="presParOf" srcId="{F0CDF954-29FE-4BF2-8B62-E85C237340E2}" destId="{D4FF5D86-6A4A-4E72-B435-1C04048B5E83}" srcOrd="4" destOrd="0" presId="urn:microsoft.com/office/officeart/2005/8/layout/hList1"/>
    <dgm:cxn modelId="{2424123D-0444-4E11-A5F2-83FE47875BC1}" type="presParOf" srcId="{D4FF5D86-6A4A-4E72-B435-1C04048B5E83}" destId="{A48EB4BC-36BF-4FD8-8AC2-3B196869DE4B}" srcOrd="0" destOrd="0" presId="urn:microsoft.com/office/officeart/2005/8/layout/hList1"/>
    <dgm:cxn modelId="{6A259D4F-4F31-444B-8BA1-B8F19FD641BF}" type="presParOf" srcId="{D4FF5D86-6A4A-4E72-B435-1C04048B5E83}" destId="{8F172279-95CD-4821-A74D-4FDB8D4BFCE4}"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5B0BAF-B16D-47AF-9478-9E0D85BB7C6C}"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68073790-AB04-4AFD-BCB9-C0B4BE6404EF}">
      <dgm:prSet phldrT="[Text]"/>
      <dgm:spPr/>
      <dgm:t>
        <a:bodyPr/>
        <a:lstStyle/>
        <a:p>
          <a:r>
            <a:rPr lang="en-US" dirty="0" smtClean="0"/>
            <a:t>Enclosure 1: MHSA Funds Subject to Reversion</a:t>
          </a:r>
          <a:endParaRPr lang="en-US" dirty="0"/>
        </a:p>
      </dgm:t>
    </dgm:pt>
    <dgm:pt modelId="{BB0DB87D-C838-4798-A515-C94B3382F65F}" type="parTrans" cxnId="{F9254156-D800-4F00-AC8C-FD4D65D33C06}">
      <dgm:prSet/>
      <dgm:spPr/>
      <dgm:t>
        <a:bodyPr/>
        <a:lstStyle/>
        <a:p>
          <a:endParaRPr lang="en-US"/>
        </a:p>
      </dgm:t>
    </dgm:pt>
    <dgm:pt modelId="{F40D70E3-3270-415A-9416-3E93E3BC67B5}" type="sibTrans" cxnId="{F9254156-D800-4F00-AC8C-FD4D65D33C06}">
      <dgm:prSet/>
      <dgm:spPr/>
      <dgm:t>
        <a:bodyPr/>
        <a:lstStyle/>
        <a:p>
          <a:endParaRPr lang="en-US"/>
        </a:p>
      </dgm:t>
    </dgm:pt>
    <dgm:pt modelId="{86A14C0B-F44B-447C-A446-F703C1F93008}">
      <dgm:prSet phldrT="[Text]"/>
      <dgm:spPr/>
      <dgm:t>
        <a:bodyPr/>
        <a:lstStyle/>
        <a:p>
          <a:r>
            <a:rPr lang="en-US" dirty="0" smtClean="0"/>
            <a:t>Ties unspent balances to reversion dates</a:t>
          </a:r>
          <a:endParaRPr lang="en-US" dirty="0"/>
        </a:p>
      </dgm:t>
      <dgm:extLst>
        <a:ext uri="{E40237B7-FDA0-4F09-8148-C483321AD2D9}">
          <dgm14:cNvPr xmlns:dgm14="http://schemas.microsoft.com/office/drawing/2010/diagram" id="0" name="" descr="Ties unspent balances to reversion dates&#10;Shows remaining balance of reallocated AB 114 funds&#10;Shows unspent funds that were reverted or will be reverted&#10;"/>
        </a:ext>
      </dgm:extLst>
    </dgm:pt>
    <dgm:pt modelId="{970720D7-1179-4433-A003-A8DD71A88153}" type="parTrans" cxnId="{72632630-1D5B-4B67-8C5F-D94A26AF6F9B}">
      <dgm:prSet/>
      <dgm:spPr/>
      <dgm:t>
        <a:bodyPr/>
        <a:lstStyle/>
        <a:p>
          <a:endParaRPr lang="en-US"/>
        </a:p>
      </dgm:t>
    </dgm:pt>
    <dgm:pt modelId="{7D8776FC-7843-469A-97F3-72D1295A4F0E}" type="sibTrans" cxnId="{72632630-1D5B-4B67-8C5F-D94A26AF6F9B}">
      <dgm:prSet/>
      <dgm:spPr/>
      <dgm:t>
        <a:bodyPr/>
        <a:lstStyle/>
        <a:p>
          <a:endParaRPr lang="en-US"/>
        </a:p>
      </dgm:t>
    </dgm:pt>
    <dgm:pt modelId="{335F9F05-1AD8-4984-8D2F-49DA17BCB063}">
      <dgm:prSet/>
      <dgm:spPr/>
      <dgm:t>
        <a:bodyPr/>
        <a:lstStyle/>
        <a:p>
          <a:r>
            <a:rPr lang="en-US" dirty="0" smtClean="0"/>
            <a:t>Shows unspent funds that were reverted or will be reverted</a:t>
          </a:r>
        </a:p>
      </dgm:t>
    </dgm:pt>
    <dgm:pt modelId="{C38BB462-9469-4408-8242-33EEBB7A6B5B}" type="sibTrans" cxnId="{A19FD690-B4A5-471C-8BE9-EED64473D950}">
      <dgm:prSet/>
      <dgm:spPr/>
      <dgm:t>
        <a:bodyPr/>
        <a:lstStyle/>
        <a:p>
          <a:endParaRPr lang="en-US"/>
        </a:p>
      </dgm:t>
    </dgm:pt>
    <dgm:pt modelId="{0FB74DE1-4005-42AA-A6C8-F1A8CF750357}" type="parTrans" cxnId="{A19FD690-B4A5-471C-8BE9-EED64473D950}">
      <dgm:prSet/>
      <dgm:spPr/>
      <dgm:t>
        <a:bodyPr/>
        <a:lstStyle/>
        <a:p>
          <a:endParaRPr lang="en-US"/>
        </a:p>
      </dgm:t>
    </dgm:pt>
    <dgm:pt modelId="{FB99D6C9-EADC-415C-BB8A-51DDABDE8E7D}">
      <dgm:prSet phldrT="[Text]"/>
      <dgm:spPr/>
      <dgm:t>
        <a:bodyPr/>
        <a:lstStyle/>
        <a:p>
          <a:r>
            <a:rPr lang="en-US" dirty="0" smtClean="0"/>
            <a:t>Shows remaining balance of reallocated AB 114 funds</a:t>
          </a:r>
          <a:endParaRPr lang="en-US" dirty="0"/>
        </a:p>
      </dgm:t>
    </dgm:pt>
    <dgm:pt modelId="{3F3BA7CD-CDB8-48E7-90B2-D87E033C4F92}" type="parTrans" cxnId="{C45B1C65-E32F-4085-AD9F-08EED3E4BD3D}">
      <dgm:prSet/>
      <dgm:spPr/>
      <dgm:t>
        <a:bodyPr/>
        <a:lstStyle/>
        <a:p>
          <a:endParaRPr lang="en-US"/>
        </a:p>
      </dgm:t>
    </dgm:pt>
    <dgm:pt modelId="{EAAADD96-C103-4191-9F2D-E1095B889BF9}" type="sibTrans" cxnId="{C45B1C65-E32F-4085-AD9F-08EED3E4BD3D}">
      <dgm:prSet/>
      <dgm:spPr/>
      <dgm:t>
        <a:bodyPr/>
        <a:lstStyle/>
        <a:p>
          <a:endParaRPr lang="en-US"/>
        </a:p>
      </dgm:t>
    </dgm:pt>
    <dgm:pt modelId="{18638726-A4AE-426E-93A1-B92E29560F6C}" type="pres">
      <dgm:prSet presAssocID="{495B0BAF-B16D-47AF-9478-9E0D85BB7C6C}" presName="linear" presStyleCnt="0">
        <dgm:presLayoutVars>
          <dgm:dir/>
          <dgm:animLvl val="lvl"/>
          <dgm:resizeHandles val="exact"/>
        </dgm:presLayoutVars>
      </dgm:prSet>
      <dgm:spPr/>
      <dgm:t>
        <a:bodyPr/>
        <a:lstStyle/>
        <a:p>
          <a:endParaRPr lang="en-US"/>
        </a:p>
      </dgm:t>
    </dgm:pt>
    <dgm:pt modelId="{EAAEC011-C816-49E7-B117-801C29748668}" type="pres">
      <dgm:prSet presAssocID="{68073790-AB04-4AFD-BCB9-C0B4BE6404EF}" presName="parentLin" presStyleCnt="0"/>
      <dgm:spPr/>
    </dgm:pt>
    <dgm:pt modelId="{3D601642-12B3-4389-9FFD-0AE4853D63D8}" type="pres">
      <dgm:prSet presAssocID="{68073790-AB04-4AFD-BCB9-C0B4BE6404EF}" presName="parentLeftMargin" presStyleLbl="node1" presStyleIdx="0" presStyleCnt="1"/>
      <dgm:spPr/>
      <dgm:t>
        <a:bodyPr/>
        <a:lstStyle/>
        <a:p>
          <a:endParaRPr lang="en-US"/>
        </a:p>
      </dgm:t>
    </dgm:pt>
    <dgm:pt modelId="{15446BF0-5FF4-4F76-8911-90B891A12112}" type="pres">
      <dgm:prSet presAssocID="{68073790-AB04-4AFD-BCB9-C0B4BE6404EF}" presName="parentText" presStyleLbl="node1" presStyleIdx="0" presStyleCnt="1">
        <dgm:presLayoutVars>
          <dgm:chMax val="0"/>
          <dgm:bulletEnabled val="1"/>
        </dgm:presLayoutVars>
      </dgm:prSet>
      <dgm:spPr/>
      <dgm:t>
        <a:bodyPr/>
        <a:lstStyle/>
        <a:p>
          <a:endParaRPr lang="en-US"/>
        </a:p>
      </dgm:t>
    </dgm:pt>
    <dgm:pt modelId="{8F5B7932-BA90-4636-B1C2-B5F5AC1BE7FE}" type="pres">
      <dgm:prSet presAssocID="{68073790-AB04-4AFD-BCB9-C0B4BE6404EF}" presName="negativeSpace" presStyleCnt="0"/>
      <dgm:spPr/>
    </dgm:pt>
    <dgm:pt modelId="{E79C742C-3EBB-41DB-9774-29463A1775F0}" type="pres">
      <dgm:prSet presAssocID="{68073790-AB04-4AFD-BCB9-C0B4BE6404EF}" presName="childText" presStyleLbl="conFgAcc1" presStyleIdx="0" presStyleCnt="1">
        <dgm:presLayoutVars>
          <dgm:bulletEnabled val="1"/>
        </dgm:presLayoutVars>
      </dgm:prSet>
      <dgm:spPr/>
      <dgm:t>
        <a:bodyPr/>
        <a:lstStyle/>
        <a:p>
          <a:endParaRPr lang="en-US"/>
        </a:p>
      </dgm:t>
    </dgm:pt>
  </dgm:ptLst>
  <dgm:cxnLst>
    <dgm:cxn modelId="{C45B1C65-E32F-4085-AD9F-08EED3E4BD3D}" srcId="{68073790-AB04-4AFD-BCB9-C0B4BE6404EF}" destId="{FB99D6C9-EADC-415C-BB8A-51DDABDE8E7D}" srcOrd="1" destOrd="0" parTransId="{3F3BA7CD-CDB8-48E7-90B2-D87E033C4F92}" sibTransId="{EAAADD96-C103-4191-9F2D-E1095B889BF9}"/>
    <dgm:cxn modelId="{F9254156-D800-4F00-AC8C-FD4D65D33C06}" srcId="{495B0BAF-B16D-47AF-9478-9E0D85BB7C6C}" destId="{68073790-AB04-4AFD-BCB9-C0B4BE6404EF}" srcOrd="0" destOrd="0" parTransId="{BB0DB87D-C838-4798-A515-C94B3382F65F}" sibTransId="{F40D70E3-3270-415A-9416-3E93E3BC67B5}"/>
    <dgm:cxn modelId="{AB5A9BA6-5E8E-4A81-BFA3-B2CC7C978DF3}" type="presOf" srcId="{86A14C0B-F44B-447C-A446-F703C1F93008}" destId="{E79C742C-3EBB-41DB-9774-29463A1775F0}" srcOrd="0" destOrd="0" presId="urn:microsoft.com/office/officeart/2005/8/layout/list1"/>
    <dgm:cxn modelId="{A19FD690-B4A5-471C-8BE9-EED64473D950}" srcId="{68073790-AB04-4AFD-BCB9-C0B4BE6404EF}" destId="{335F9F05-1AD8-4984-8D2F-49DA17BCB063}" srcOrd="2" destOrd="0" parTransId="{0FB74DE1-4005-42AA-A6C8-F1A8CF750357}" sibTransId="{C38BB462-9469-4408-8242-33EEBB7A6B5B}"/>
    <dgm:cxn modelId="{47A43015-367F-419C-AD5B-4F3DAD54293C}" type="presOf" srcId="{335F9F05-1AD8-4984-8D2F-49DA17BCB063}" destId="{E79C742C-3EBB-41DB-9774-29463A1775F0}" srcOrd="0" destOrd="2" presId="urn:microsoft.com/office/officeart/2005/8/layout/list1"/>
    <dgm:cxn modelId="{72632630-1D5B-4B67-8C5F-D94A26AF6F9B}" srcId="{68073790-AB04-4AFD-BCB9-C0B4BE6404EF}" destId="{86A14C0B-F44B-447C-A446-F703C1F93008}" srcOrd="0" destOrd="0" parTransId="{970720D7-1179-4433-A003-A8DD71A88153}" sibTransId="{7D8776FC-7843-469A-97F3-72D1295A4F0E}"/>
    <dgm:cxn modelId="{917486F8-FCB3-4C6E-B1CA-ACCCA1AFD2D8}" type="presOf" srcId="{FB99D6C9-EADC-415C-BB8A-51DDABDE8E7D}" destId="{E79C742C-3EBB-41DB-9774-29463A1775F0}" srcOrd="0" destOrd="1" presId="urn:microsoft.com/office/officeart/2005/8/layout/list1"/>
    <dgm:cxn modelId="{110B28EA-F924-4151-9472-A05F08ED8EED}" type="presOf" srcId="{68073790-AB04-4AFD-BCB9-C0B4BE6404EF}" destId="{3D601642-12B3-4389-9FFD-0AE4853D63D8}" srcOrd="0" destOrd="0" presId="urn:microsoft.com/office/officeart/2005/8/layout/list1"/>
    <dgm:cxn modelId="{9A8AEC1B-D4E2-462C-96F0-23CE4EE438EA}" type="presOf" srcId="{68073790-AB04-4AFD-BCB9-C0B4BE6404EF}" destId="{15446BF0-5FF4-4F76-8911-90B891A12112}" srcOrd="1" destOrd="0" presId="urn:microsoft.com/office/officeart/2005/8/layout/list1"/>
    <dgm:cxn modelId="{B6F80782-5749-4D1B-ACE8-7A45ECFE7E9B}" type="presOf" srcId="{495B0BAF-B16D-47AF-9478-9E0D85BB7C6C}" destId="{18638726-A4AE-426E-93A1-B92E29560F6C}" srcOrd="0" destOrd="0" presId="urn:microsoft.com/office/officeart/2005/8/layout/list1"/>
    <dgm:cxn modelId="{D05697D1-14F6-4415-A007-5EF0E940B3C5}" type="presParOf" srcId="{18638726-A4AE-426E-93A1-B92E29560F6C}" destId="{EAAEC011-C816-49E7-B117-801C29748668}" srcOrd="0" destOrd="0" presId="urn:microsoft.com/office/officeart/2005/8/layout/list1"/>
    <dgm:cxn modelId="{CBF05DF1-549B-4DD1-8B98-DB5B2C3B9E06}" type="presParOf" srcId="{EAAEC011-C816-49E7-B117-801C29748668}" destId="{3D601642-12B3-4389-9FFD-0AE4853D63D8}" srcOrd="0" destOrd="0" presId="urn:microsoft.com/office/officeart/2005/8/layout/list1"/>
    <dgm:cxn modelId="{2AEEB373-1FAD-49F8-9B7D-F2C872687A3C}" type="presParOf" srcId="{EAAEC011-C816-49E7-B117-801C29748668}" destId="{15446BF0-5FF4-4F76-8911-90B891A12112}" srcOrd="1" destOrd="0" presId="urn:microsoft.com/office/officeart/2005/8/layout/list1"/>
    <dgm:cxn modelId="{9131C9FF-2C21-4C4A-B37E-D0BC0AC24568}" type="presParOf" srcId="{18638726-A4AE-426E-93A1-B92E29560F6C}" destId="{8F5B7932-BA90-4636-B1C2-B5F5AC1BE7FE}" srcOrd="1" destOrd="0" presId="urn:microsoft.com/office/officeart/2005/8/layout/list1"/>
    <dgm:cxn modelId="{8E86147B-D511-4E4C-8980-6D7FFEF4A844}" type="presParOf" srcId="{18638726-A4AE-426E-93A1-B92E29560F6C}" destId="{E79C742C-3EBB-41DB-9774-29463A1775F0}" srcOrd="2"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95B0BAF-B16D-47AF-9478-9E0D85BB7C6C}"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68073790-AB04-4AFD-BCB9-C0B4BE6404EF}">
      <dgm:prSet phldrT="[Text]"/>
      <dgm:spPr/>
      <dgm:t>
        <a:bodyPr/>
        <a:lstStyle/>
        <a:p>
          <a:r>
            <a:rPr lang="en-US" dirty="0" smtClean="0"/>
            <a:t>MHSA Over Expenditures</a:t>
          </a:r>
          <a:endParaRPr lang="en-US" dirty="0"/>
        </a:p>
      </dgm:t>
    </dgm:pt>
    <dgm:pt modelId="{BB0DB87D-C838-4798-A515-C94B3382F65F}" type="parTrans" cxnId="{F9254156-D800-4F00-AC8C-FD4D65D33C06}">
      <dgm:prSet/>
      <dgm:spPr/>
      <dgm:t>
        <a:bodyPr/>
        <a:lstStyle/>
        <a:p>
          <a:endParaRPr lang="en-US"/>
        </a:p>
      </dgm:t>
    </dgm:pt>
    <dgm:pt modelId="{F40D70E3-3270-415A-9416-3E93E3BC67B5}" type="sibTrans" cxnId="{F9254156-D800-4F00-AC8C-FD4D65D33C06}">
      <dgm:prSet/>
      <dgm:spPr/>
      <dgm:t>
        <a:bodyPr/>
        <a:lstStyle/>
        <a:p>
          <a:endParaRPr lang="en-US"/>
        </a:p>
      </dgm:t>
    </dgm:pt>
    <dgm:pt modelId="{34544EF4-38E5-45E9-B2CD-2BCD81024409}">
      <dgm:prSet phldrT="[Text]"/>
      <dgm:spPr/>
      <dgm:t>
        <a:bodyPr/>
        <a:lstStyle/>
        <a:p>
          <a:r>
            <a:rPr lang="en-US" dirty="0" smtClean="0"/>
            <a:t>If expenditures exceed the amount of available MHSA funds, then the county must use other local resources to cover additional program expenditures</a:t>
          </a:r>
          <a:endParaRPr lang="en-US" dirty="0"/>
        </a:p>
      </dgm:t>
    </dgm:pt>
    <dgm:pt modelId="{A32E0B2E-838F-4459-85C0-C17A1DD20FC4}" type="parTrans" cxnId="{1FC13304-8B6E-4860-B80F-9BF33E4650CA}">
      <dgm:prSet/>
      <dgm:spPr/>
      <dgm:t>
        <a:bodyPr/>
        <a:lstStyle/>
        <a:p>
          <a:endParaRPr lang="en-US"/>
        </a:p>
      </dgm:t>
    </dgm:pt>
    <dgm:pt modelId="{08514A05-AFA7-41E7-8244-BD2D01F5F90D}" type="sibTrans" cxnId="{1FC13304-8B6E-4860-B80F-9BF33E4650CA}">
      <dgm:prSet/>
      <dgm:spPr/>
      <dgm:t>
        <a:bodyPr/>
        <a:lstStyle/>
        <a:p>
          <a:endParaRPr lang="en-US"/>
        </a:p>
      </dgm:t>
    </dgm:pt>
    <dgm:pt modelId="{86A14C0B-F44B-447C-A446-F703C1F93008}">
      <dgm:prSet phldrT="[Text]"/>
      <dgm:spPr/>
      <dgm:t>
        <a:bodyPr/>
        <a:lstStyle/>
        <a:p>
          <a:r>
            <a:rPr lang="en-US" dirty="0" smtClean="0"/>
            <a:t>Reversion calculations revealed that some counties may have overspent available MHSA funds</a:t>
          </a:r>
          <a:endParaRPr lang="en-US" dirty="0"/>
        </a:p>
      </dgm:t>
      <dgm:extLst>
        <a:ext uri="{E40237B7-FDA0-4F09-8148-C483321AD2D9}">
          <dgm14:cNvPr xmlns:dgm14="http://schemas.microsoft.com/office/drawing/2010/diagram" id="0" name="" descr="Reversion calculations revealed that some counties may have overspent available MHSA funds&#10;If expenditures exceed the amount of available MHSA funds, then the county must use other local resources to cover additional program expenditures&#10;County should verify expenditures from RERs and adjust accordingly&#10;"/>
        </a:ext>
      </dgm:extLst>
    </dgm:pt>
    <dgm:pt modelId="{970720D7-1179-4433-A003-A8DD71A88153}" type="parTrans" cxnId="{72632630-1D5B-4B67-8C5F-D94A26AF6F9B}">
      <dgm:prSet/>
      <dgm:spPr/>
      <dgm:t>
        <a:bodyPr/>
        <a:lstStyle/>
        <a:p>
          <a:endParaRPr lang="en-US"/>
        </a:p>
      </dgm:t>
    </dgm:pt>
    <dgm:pt modelId="{7D8776FC-7843-469A-97F3-72D1295A4F0E}" type="sibTrans" cxnId="{72632630-1D5B-4B67-8C5F-D94A26AF6F9B}">
      <dgm:prSet/>
      <dgm:spPr/>
      <dgm:t>
        <a:bodyPr/>
        <a:lstStyle/>
        <a:p>
          <a:endParaRPr lang="en-US"/>
        </a:p>
      </dgm:t>
    </dgm:pt>
    <dgm:pt modelId="{EEDC1267-2C18-4182-BADA-DFB283506C0B}">
      <dgm:prSet phldrT="[Text]"/>
      <dgm:spPr/>
      <dgm:t>
        <a:bodyPr/>
        <a:lstStyle/>
        <a:p>
          <a:r>
            <a:rPr lang="en-US" dirty="0" smtClean="0"/>
            <a:t>County should verify expenditures from RERs and adjust accordingly</a:t>
          </a:r>
          <a:endParaRPr lang="en-US" dirty="0"/>
        </a:p>
      </dgm:t>
    </dgm:pt>
    <dgm:pt modelId="{254AD1A2-4055-4D50-B2BC-7B991D61DF20}" type="parTrans" cxnId="{C3A8B051-7740-4812-B748-4FB4B8591D25}">
      <dgm:prSet/>
      <dgm:spPr/>
      <dgm:t>
        <a:bodyPr/>
        <a:lstStyle/>
        <a:p>
          <a:endParaRPr lang="en-US"/>
        </a:p>
      </dgm:t>
    </dgm:pt>
    <dgm:pt modelId="{8A174737-7CF7-4F70-AB5C-E0BEAF408D10}" type="sibTrans" cxnId="{C3A8B051-7740-4812-B748-4FB4B8591D25}">
      <dgm:prSet/>
      <dgm:spPr/>
      <dgm:t>
        <a:bodyPr/>
        <a:lstStyle/>
        <a:p>
          <a:endParaRPr lang="en-US"/>
        </a:p>
      </dgm:t>
    </dgm:pt>
    <dgm:pt modelId="{18638726-A4AE-426E-93A1-B92E29560F6C}" type="pres">
      <dgm:prSet presAssocID="{495B0BAF-B16D-47AF-9478-9E0D85BB7C6C}" presName="linear" presStyleCnt="0">
        <dgm:presLayoutVars>
          <dgm:dir/>
          <dgm:animLvl val="lvl"/>
          <dgm:resizeHandles val="exact"/>
        </dgm:presLayoutVars>
      </dgm:prSet>
      <dgm:spPr/>
      <dgm:t>
        <a:bodyPr/>
        <a:lstStyle/>
        <a:p>
          <a:endParaRPr lang="en-US"/>
        </a:p>
      </dgm:t>
    </dgm:pt>
    <dgm:pt modelId="{EAAEC011-C816-49E7-B117-801C29748668}" type="pres">
      <dgm:prSet presAssocID="{68073790-AB04-4AFD-BCB9-C0B4BE6404EF}" presName="parentLin" presStyleCnt="0"/>
      <dgm:spPr/>
    </dgm:pt>
    <dgm:pt modelId="{3D601642-12B3-4389-9FFD-0AE4853D63D8}" type="pres">
      <dgm:prSet presAssocID="{68073790-AB04-4AFD-BCB9-C0B4BE6404EF}" presName="parentLeftMargin" presStyleLbl="node1" presStyleIdx="0" presStyleCnt="1"/>
      <dgm:spPr/>
      <dgm:t>
        <a:bodyPr/>
        <a:lstStyle/>
        <a:p>
          <a:endParaRPr lang="en-US"/>
        </a:p>
      </dgm:t>
    </dgm:pt>
    <dgm:pt modelId="{15446BF0-5FF4-4F76-8911-90B891A12112}" type="pres">
      <dgm:prSet presAssocID="{68073790-AB04-4AFD-BCB9-C0B4BE6404EF}" presName="parentText" presStyleLbl="node1" presStyleIdx="0" presStyleCnt="1">
        <dgm:presLayoutVars>
          <dgm:chMax val="0"/>
          <dgm:bulletEnabled val="1"/>
        </dgm:presLayoutVars>
      </dgm:prSet>
      <dgm:spPr/>
      <dgm:t>
        <a:bodyPr/>
        <a:lstStyle/>
        <a:p>
          <a:endParaRPr lang="en-US"/>
        </a:p>
      </dgm:t>
    </dgm:pt>
    <dgm:pt modelId="{8F5B7932-BA90-4636-B1C2-B5F5AC1BE7FE}" type="pres">
      <dgm:prSet presAssocID="{68073790-AB04-4AFD-BCB9-C0B4BE6404EF}" presName="negativeSpace" presStyleCnt="0"/>
      <dgm:spPr/>
    </dgm:pt>
    <dgm:pt modelId="{E79C742C-3EBB-41DB-9774-29463A1775F0}" type="pres">
      <dgm:prSet presAssocID="{68073790-AB04-4AFD-BCB9-C0B4BE6404EF}" presName="childText" presStyleLbl="conFgAcc1" presStyleIdx="0" presStyleCnt="1">
        <dgm:presLayoutVars>
          <dgm:bulletEnabled val="1"/>
        </dgm:presLayoutVars>
      </dgm:prSet>
      <dgm:spPr/>
      <dgm:t>
        <a:bodyPr/>
        <a:lstStyle/>
        <a:p>
          <a:endParaRPr lang="en-US"/>
        </a:p>
      </dgm:t>
    </dgm:pt>
  </dgm:ptLst>
  <dgm:cxnLst>
    <dgm:cxn modelId="{72632630-1D5B-4B67-8C5F-D94A26AF6F9B}" srcId="{68073790-AB04-4AFD-BCB9-C0B4BE6404EF}" destId="{86A14C0B-F44B-447C-A446-F703C1F93008}" srcOrd="0" destOrd="0" parTransId="{970720D7-1179-4433-A003-A8DD71A88153}" sibTransId="{7D8776FC-7843-469A-97F3-72D1295A4F0E}"/>
    <dgm:cxn modelId="{1FC13304-8B6E-4860-B80F-9BF33E4650CA}" srcId="{68073790-AB04-4AFD-BCB9-C0B4BE6404EF}" destId="{34544EF4-38E5-45E9-B2CD-2BCD81024409}" srcOrd="1" destOrd="0" parTransId="{A32E0B2E-838F-4459-85C0-C17A1DD20FC4}" sibTransId="{08514A05-AFA7-41E7-8244-BD2D01F5F90D}"/>
    <dgm:cxn modelId="{993A22D9-11DF-4286-8D1E-ED6DBBE92DC0}" type="presOf" srcId="{34544EF4-38E5-45E9-B2CD-2BCD81024409}" destId="{E79C742C-3EBB-41DB-9774-29463A1775F0}" srcOrd="0" destOrd="1" presId="urn:microsoft.com/office/officeart/2005/8/layout/list1"/>
    <dgm:cxn modelId="{F9254156-D800-4F00-AC8C-FD4D65D33C06}" srcId="{495B0BAF-B16D-47AF-9478-9E0D85BB7C6C}" destId="{68073790-AB04-4AFD-BCB9-C0B4BE6404EF}" srcOrd="0" destOrd="0" parTransId="{BB0DB87D-C838-4798-A515-C94B3382F65F}" sibTransId="{F40D70E3-3270-415A-9416-3E93E3BC67B5}"/>
    <dgm:cxn modelId="{110B28EA-F924-4151-9472-A05F08ED8EED}" type="presOf" srcId="{68073790-AB04-4AFD-BCB9-C0B4BE6404EF}" destId="{3D601642-12B3-4389-9FFD-0AE4853D63D8}" srcOrd="0" destOrd="0" presId="urn:microsoft.com/office/officeart/2005/8/layout/list1"/>
    <dgm:cxn modelId="{9A8AEC1B-D4E2-462C-96F0-23CE4EE438EA}" type="presOf" srcId="{68073790-AB04-4AFD-BCB9-C0B4BE6404EF}" destId="{15446BF0-5FF4-4F76-8911-90B891A12112}" srcOrd="1" destOrd="0" presId="urn:microsoft.com/office/officeart/2005/8/layout/list1"/>
    <dgm:cxn modelId="{AB5A9BA6-5E8E-4A81-BFA3-B2CC7C978DF3}" type="presOf" srcId="{86A14C0B-F44B-447C-A446-F703C1F93008}" destId="{E79C742C-3EBB-41DB-9774-29463A1775F0}" srcOrd="0" destOrd="0" presId="urn:microsoft.com/office/officeart/2005/8/layout/list1"/>
    <dgm:cxn modelId="{B6F80782-5749-4D1B-ACE8-7A45ECFE7E9B}" type="presOf" srcId="{495B0BAF-B16D-47AF-9478-9E0D85BB7C6C}" destId="{18638726-A4AE-426E-93A1-B92E29560F6C}" srcOrd="0" destOrd="0" presId="urn:microsoft.com/office/officeart/2005/8/layout/list1"/>
    <dgm:cxn modelId="{C3A8B051-7740-4812-B748-4FB4B8591D25}" srcId="{68073790-AB04-4AFD-BCB9-C0B4BE6404EF}" destId="{EEDC1267-2C18-4182-BADA-DFB283506C0B}" srcOrd="2" destOrd="0" parTransId="{254AD1A2-4055-4D50-B2BC-7B991D61DF20}" sibTransId="{8A174737-7CF7-4F70-AB5C-E0BEAF408D10}"/>
    <dgm:cxn modelId="{122C891E-1FCD-49F6-AA09-F04DC3381994}" type="presOf" srcId="{EEDC1267-2C18-4182-BADA-DFB283506C0B}" destId="{E79C742C-3EBB-41DB-9774-29463A1775F0}" srcOrd="0" destOrd="2" presId="urn:microsoft.com/office/officeart/2005/8/layout/list1"/>
    <dgm:cxn modelId="{D05697D1-14F6-4415-A007-5EF0E940B3C5}" type="presParOf" srcId="{18638726-A4AE-426E-93A1-B92E29560F6C}" destId="{EAAEC011-C816-49E7-B117-801C29748668}" srcOrd="0" destOrd="0" presId="urn:microsoft.com/office/officeart/2005/8/layout/list1"/>
    <dgm:cxn modelId="{CBF05DF1-549B-4DD1-8B98-DB5B2C3B9E06}" type="presParOf" srcId="{EAAEC011-C816-49E7-B117-801C29748668}" destId="{3D601642-12B3-4389-9FFD-0AE4853D63D8}" srcOrd="0" destOrd="0" presId="urn:microsoft.com/office/officeart/2005/8/layout/list1"/>
    <dgm:cxn modelId="{2AEEB373-1FAD-49F8-9B7D-F2C872687A3C}" type="presParOf" srcId="{EAAEC011-C816-49E7-B117-801C29748668}" destId="{15446BF0-5FF4-4F76-8911-90B891A12112}" srcOrd="1" destOrd="0" presId="urn:microsoft.com/office/officeart/2005/8/layout/list1"/>
    <dgm:cxn modelId="{9131C9FF-2C21-4C4A-B37E-D0BC0AC24568}" type="presParOf" srcId="{18638726-A4AE-426E-93A1-B92E29560F6C}" destId="{8F5B7932-BA90-4636-B1C2-B5F5AC1BE7FE}" srcOrd="1" destOrd="0" presId="urn:microsoft.com/office/officeart/2005/8/layout/list1"/>
    <dgm:cxn modelId="{8E86147B-D511-4E4C-8980-6D7FFEF4A844}" type="presParOf" srcId="{18638726-A4AE-426E-93A1-B92E29560F6C}" destId="{E79C742C-3EBB-41DB-9774-29463A1775F0}" srcOrd="2"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95B0BAF-B16D-47AF-9478-9E0D85BB7C6C}"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D79DF20B-CA4A-4042-9076-AC8CBF33C77F}">
      <dgm:prSet phldrT="[Text]"/>
      <dgm:spPr/>
      <dgm:t>
        <a:bodyPr/>
        <a:lstStyle/>
        <a:p>
          <a:r>
            <a:rPr lang="en-US" dirty="0" smtClean="0"/>
            <a:t>Prudent Reserve transfers impact CSS and PEI reversion calculations</a:t>
          </a:r>
          <a:endParaRPr lang="en-US" dirty="0"/>
        </a:p>
      </dgm:t>
    </dgm:pt>
    <dgm:pt modelId="{E4D29658-3350-4BBD-9AE9-C15CF9FACDD3}" type="sibTrans" cxnId="{237C4289-88CF-425E-9E13-A1DEAD48C234}">
      <dgm:prSet/>
      <dgm:spPr/>
      <dgm:t>
        <a:bodyPr/>
        <a:lstStyle/>
        <a:p>
          <a:endParaRPr lang="en-US"/>
        </a:p>
      </dgm:t>
    </dgm:pt>
    <dgm:pt modelId="{2581BAC4-B921-411F-8FCE-EFBA7994A508}" type="parTrans" cxnId="{237C4289-88CF-425E-9E13-A1DEAD48C234}">
      <dgm:prSet/>
      <dgm:spPr/>
      <dgm:t>
        <a:bodyPr/>
        <a:lstStyle/>
        <a:p>
          <a:endParaRPr lang="en-US"/>
        </a:p>
      </dgm:t>
    </dgm:pt>
    <dgm:pt modelId="{80B48866-F44C-43FD-8E75-66C0CC80DBD6}">
      <dgm:prSet phldrT="[Text]"/>
      <dgm:spPr/>
      <dgm:t>
        <a:bodyPr/>
        <a:lstStyle/>
        <a:p>
          <a:r>
            <a:rPr lang="en-US" dirty="0" smtClean="0"/>
            <a:t>Prudent Reserve Balance Reconciliation</a:t>
          </a:r>
          <a:endParaRPr lang="en-US" dirty="0"/>
        </a:p>
      </dgm:t>
    </dgm:pt>
    <dgm:pt modelId="{25DB0A69-6490-4C06-A3D7-E0E00C9213CA}" type="sibTrans" cxnId="{6B51D7B1-919D-4D6F-807A-A7FD900EF50C}">
      <dgm:prSet/>
      <dgm:spPr/>
      <dgm:t>
        <a:bodyPr/>
        <a:lstStyle/>
        <a:p>
          <a:endParaRPr lang="en-US"/>
        </a:p>
      </dgm:t>
    </dgm:pt>
    <dgm:pt modelId="{F62EEDBD-13E1-4313-83A0-6A7F5F069005}" type="parTrans" cxnId="{6B51D7B1-919D-4D6F-807A-A7FD900EF50C}">
      <dgm:prSet/>
      <dgm:spPr/>
      <dgm:t>
        <a:bodyPr/>
        <a:lstStyle/>
        <a:p>
          <a:endParaRPr lang="en-US"/>
        </a:p>
      </dgm:t>
    </dgm:pt>
    <dgm:pt modelId="{A1342C2A-A3FA-45D4-B8EC-487DA13C17CD}">
      <dgm:prSet phldrT="[Text]"/>
      <dgm:spPr/>
      <dgm:t>
        <a:bodyPr/>
        <a:lstStyle/>
        <a:p>
          <a:r>
            <a:rPr lang="en-US" dirty="0" smtClean="0"/>
            <a:t>Reversion data and RER’s PR data are currently not aligned</a:t>
          </a:r>
          <a:endParaRPr lang="en-US" dirty="0"/>
        </a:p>
      </dgm:t>
    </dgm:pt>
    <dgm:pt modelId="{6CEEFDBA-AAF8-49CD-AE2C-FB48FF7E29BB}" type="sibTrans" cxnId="{7F0DCABE-0FF8-488D-9E0B-701EA50193C4}">
      <dgm:prSet/>
      <dgm:spPr/>
      <dgm:t>
        <a:bodyPr/>
        <a:lstStyle/>
        <a:p>
          <a:endParaRPr lang="en-US"/>
        </a:p>
      </dgm:t>
    </dgm:pt>
    <dgm:pt modelId="{CA90097E-BD89-40C2-85B7-9492BFF60D58}" type="parTrans" cxnId="{7F0DCABE-0FF8-488D-9E0B-701EA50193C4}">
      <dgm:prSet/>
      <dgm:spPr/>
      <dgm:t>
        <a:bodyPr/>
        <a:lstStyle/>
        <a:p>
          <a:endParaRPr lang="en-US"/>
        </a:p>
      </dgm:t>
    </dgm:pt>
    <dgm:pt modelId="{7C0E6B8F-9040-44CB-8E36-4A04B6C20C00}">
      <dgm:prSet phldrT="[Text]"/>
      <dgm:spPr/>
      <dgm:t>
        <a:bodyPr/>
        <a:lstStyle/>
        <a:p>
          <a:r>
            <a:rPr lang="en-US" b="0" baseline="0" dirty="0" smtClean="0">
              <a:solidFill>
                <a:sysClr val="windowText" lastClr="000000"/>
              </a:solidFill>
              <a:effectLst/>
              <a:latin typeface="Arial" panose="020B0604020202020204" pitchFamily="34" charset="0"/>
              <a:ea typeface="+mn-ea"/>
              <a:cs typeface="Arial" panose="020B0604020202020204" pitchFamily="34" charset="0"/>
            </a:rPr>
            <a:t>DHCS disallowed some PR transactions from reversion, even though the county reported it on the RER. </a:t>
          </a:r>
          <a:endParaRPr lang="en-US" dirty="0"/>
        </a:p>
      </dgm:t>
    </dgm:pt>
    <dgm:pt modelId="{D06D1A82-ABDD-4A35-AD3E-9DF528E03B72}" type="parTrans" cxnId="{35709A0E-AF1D-4840-97F3-7BAF1DEF4039}">
      <dgm:prSet/>
      <dgm:spPr/>
      <dgm:t>
        <a:bodyPr/>
        <a:lstStyle/>
        <a:p>
          <a:endParaRPr lang="en-US"/>
        </a:p>
      </dgm:t>
    </dgm:pt>
    <dgm:pt modelId="{41A7941E-53E1-41A2-A379-2BF41919103D}" type="sibTrans" cxnId="{35709A0E-AF1D-4840-97F3-7BAF1DEF4039}">
      <dgm:prSet/>
      <dgm:spPr/>
      <dgm:t>
        <a:bodyPr/>
        <a:lstStyle/>
        <a:p>
          <a:endParaRPr lang="en-US"/>
        </a:p>
      </dgm:t>
    </dgm:pt>
    <dgm:pt modelId="{868EC80D-C4CC-4AD8-80A6-46AE8B90B026}">
      <dgm:prSet phldrT="[Text]"/>
      <dgm:spPr/>
      <dgm:t>
        <a:bodyPr/>
        <a:lstStyle/>
        <a:p>
          <a:r>
            <a:rPr lang="en-US" dirty="0" smtClean="0"/>
            <a:t>County should verify and then adjust disallowed PR transactions</a:t>
          </a:r>
          <a:endParaRPr lang="en-US" dirty="0"/>
        </a:p>
      </dgm:t>
    </dgm:pt>
    <dgm:pt modelId="{019819E5-6A37-4B06-B66D-699415C7B535}" type="parTrans" cxnId="{614CC2BC-6D9C-4F4E-B04F-51E63ABAD4C5}">
      <dgm:prSet/>
      <dgm:spPr/>
      <dgm:t>
        <a:bodyPr/>
        <a:lstStyle/>
        <a:p>
          <a:endParaRPr lang="en-US"/>
        </a:p>
      </dgm:t>
    </dgm:pt>
    <dgm:pt modelId="{8C6D175E-8271-4630-B176-0C71E1A96A12}" type="sibTrans" cxnId="{614CC2BC-6D9C-4F4E-B04F-51E63ABAD4C5}">
      <dgm:prSet/>
      <dgm:spPr/>
      <dgm:t>
        <a:bodyPr/>
        <a:lstStyle/>
        <a:p>
          <a:endParaRPr lang="en-US"/>
        </a:p>
      </dgm:t>
    </dgm:pt>
    <dgm:pt modelId="{59977929-7317-4709-AC03-F8573F01F268}">
      <dgm:prSet phldrT="[Text]"/>
      <dgm:spPr/>
      <dgm:t>
        <a:bodyPr/>
        <a:lstStyle/>
        <a:p>
          <a:r>
            <a:rPr lang="en-US" dirty="0" smtClean="0"/>
            <a:t>The adjustment is required to accurately calculate reversion and PR balances</a:t>
          </a:r>
          <a:endParaRPr lang="en-US" dirty="0"/>
        </a:p>
      </dgm:t>
    </dgm:pt>
    <dgm:pt modelId="{74E2F346-FB6A-4C31-824C-AADAC6C719F2}" type="parTrans" cxnId="{E97874F3-257F-4469-9D0B-34681140EAE9}">
      <dgm:prSet/>
      <dgm:spPr/>
      <dgm:t>
        <a:bodyPr/>
        <a:lstStyle/>
        <a:p>
          <a:endParaRPr lang="en-US"/>
        </a:p>
      </dgm:t>
    </dgm:pt>
    <dgm:pt modelId="{0F56C372-5511-40D0-B86B-471F1B6601FE}" type="sibTrans" cxnId="{E97874F3-257F-4469-9D0B-34681140EAE9}">
      <dgm:prSet/>
      <dgm:spPr/>
      <dgm:t>
        <a:bodyPr/>
        <a:lstStyle/>
        <a:p>
          <a:endParaRPr lang="en-US"/>
        </a:p>
      </dgm:t>
    </dgm:pt>
    <dgm:pt modelId="{18638726-A4AE-426E-93A1-B92E29560F6C}" type="pres">
      <dgm:prSet presAssocID="{495B0BAF-B16D-47AF-9478-9E0D85BB7C6C}" presName="linear" presStyleCnt="0">
        <dgm:presLayoutVars>
          <dgm:dir/>
          <dgm:animLvl val="lvl"/>
          <dgm:resizeHandles val="exact"/>
        </dgm:presLayoutVars>
      </dgm:prSet>
      <dgm:spPr/>
      <dgm:t>
        <a:bodyPr/>
        <a:lstStyle/>
        <a:p>
          <a:endParaRPr lang="en-US"/>
        </a:p>
      </dgm:t>
    </dgm:pt>
    <dgm:pt modelId="{F2639B0F-9EFE-42B4-B4A9-62BEAB1E1BEF}" type="pres">
      <dgm:prSet presAssocID="{80B48866-F44C-43FD-8E75-66C0CC80DBD6}" presName="parentLin" presStyleCnt="0"/>
      <dgm:spPr/>
    </dgm:pt>
    <dgm:pt modelId="{EC3DD76E-E07A-4BE1-93D6-2D9FAC4B534E}" type="pres">
      <dgm:prSet presAssocID="{80B48866-F44C-43FD-8E75-66C0CC80DBD6}" presName="parentLeftMargin" presStyleLbl="node1" presStyleIdx="0" presStyleCnt="1"/>
      <dgm:spPr/>
      <dgm:t>
        <a:bodyPr/>
        <a:lstStyle/>
        <a:p>
          <a:endParaRPr lang="en-US"/>
        </a:p>
      </dgm:t>
    </dgm:pt>
    <dgm:pt modelId="{EDE90A44-535F-4C19-AC3C-82940DF6F3E0}" type="pres">
      <dgm:prSet presAssocID="{80B48866-F44C-43FD-8E75-66C0CC80DBD6}" presName="parentText" presStyleLbl="node1" presStyleIdx="0" presStyleCnt="1">
        <dgm:presLayoutVars>
          <dgm:chMax val="0"/>
          <dgm:bulletEnabled val="1"/>
        </dgm:presLayoutVars>
      </dgm:prSet>
      <dgm:spPr/>
      <dgm:t>
        <a:bodyPr/>
        <a:lstStyle/>
        <a:p>
          <a:endParaRPr lang="en-US"/>
        </a:p>
      </dgm:t>
    </dgm:pt>
    <dgm:pt modelId="{CE66F67B-BAFF-4285-A6DE-4805C5C5BE25}" type="pres">
      <dgm:prSet presAssocID="{80B48866-F44C-43FD-8E75-66C0CC80DBD6}" presName="negativeSpace" presStyleCnt="0"/>
      <dgm:spPr/>
    </dgm:pt>
    <dgm:pt modelId="{D2A543A8-4E83-4861-870E-12FB1F7A2C64}" type="pres">
      <dgm:prSet presAssocID="{80B48866-F44C-43FD-8E75-66C0CC80DBD6}" presName="childText" presStyleLbl="conFgAcc1" presStyleIdx="0" presStyleCnt="1">
        <dgm:presLayoutVars>
          <dgm:bulletEnabled val="1"/>
        </dgm:presLayoutVars>
      </dgm:prSet>
      <dgm:spPr/>
      <dgm:t>
        <a:bodyPr/>
        <a:lstStyle/>
        <a:p>
          <a:endParaRPr lang="en-US"/>
        </a:p>
      </dgm:t>
    </dgm:pt>
  </dgm:ptLst>
  <dgm:cxnLst>
    <dgm:cxn modelId="{F2E56BCA-42E4-4544-A7B8-92F1011B629C}" type="presOf" srcId="{A1342C2A-A3FA-45D4-B8EC-487DA13C17CD}" destId="{D2A543A8-4E83-4861-870E-12FB1F7A2C64}" srcOrd="0" destOrd="2" presId="urn:microsoft.com/office/officeart/2005/8/layout/list1"/>
    <dgm:cxn modelId="{BE72095D-8373-4953-9B73-F2E17A5C5AE6}" type="presOf" srcId="{59977929-7317-4709-AC03-F8573F01F268}" destId="{D2A543A8-4E83-4861-870E-12FB1F7A2C64}" srcOrd="0" destOrd="4" presId="urn:microsoft.com/office/officeart/2005/8/layout/list1"/>
    <dgm:cxn modelId="{E97874F3-257F-4469-9D0B-34681140EAE9}" srcId="{80B48866-F44C-43FD-8E75-66C0CC80DBD6}" destId="{59977929-7317-4709-AC03-F8573F01F268}" srcOrd="4" destOrd="0" parTransId="{74E2F346-FB6A-4C31-824C-AADAC6C719F2}" sibTransId="{0F56C372-5511-40D0-B86B-471F1B6601FE}"/>
    <dgm:cxn modelId="{237C4289-88CF-425E-9E13-A1DEAD48C234}" srcId="{80B48866-F44C-43FD-8E75-66C0CC80DBD6}" destId="{D79DF20B-CA4A-4042-9076-AC8CBF33C77F}" srcOrd="0" destOrd="0" parTransId="{2581BAC4-B921-411F-8FCE-EFBA7994A508}" sibTransId="{E4D29658-3350-4BBD-9AE9-C15CF9FACDD3}"/>
    <dgm:cxn modelId="{614CC2BC-6D9C-4F4E-B04F-51E63ABAD4C5}" srcId="{80B48866-F44C-43FD-8E75-66C0CC80DBD6}" destId="{868EC80D-C4CC-4AD8-80A6-46AE8B90B026}" srcOrd="3" destOrd="0" parTransId="{019819E5-6A37-4B06-B66D-699415C7B535}" sibTransId="{8C6D175E-8271-4630-B176-0C71E1A96A12}"/>
    <dgm:cxn modelId="{31E7AA2B-CB1D-4743-A666-8E59DFE6D4EF}" type="presOf" srcId="{80B48866-F44C-43FD-8E75-66C0CC80DBD6}" destId="{EDE90A44-535F-4C19-AC3C-82940DF6F3E0}" srcOrd="1" destOrd="0" presId="urn:microsoft.com/office/officeart/2005/8/layout/list1"/>
    <dgm:cxn modelId="{37BB186C-3F15-4CC5-80FB-BC34F8920DD4}" type="presOf" srcId="{868EC80D-C4CC-4AD8-80A6-46AE8B90B026}" destId="{D2A543A8-4E83-4861-870E-12FB1F7A2C64}" srcOrd="0" destOrd="3" presId="urn:microsoft.com/office/officeart/2005/8/layout/list1"/>
    <dgm:cxn modelId="{7F0DCABE-0FF8-488D-9E0B-701EA50193C4}" srcId="{80B48866-F44C-43FD-8E75-66C0CC80DBD6}" destId="{A1342C2A-A3FA-45D4-B8EC-487DA13C17CD}" srcOrd="2" destOrd="0" parTransId="{CA90097E-BD89-40C2-85B7-9492BFF60D58}" sibTransId="{6CEEFDBA-AAF8-49CD-AE2C-FB48FF7E29BB}"/>
    <dgm:cxn modelId="{67666630-7633-419A-B77C-15BE8CB41D40}" type="presOf" srcId="{D79DF20B-CA4A-4042-9076-AC8CBF33C77F}" destId="{D2A543A8-4E83-4861-870E-12FB1F7A2C64}" srcOrd="0" destOrd="0" presId="urn:microsoft.com/office/officeart/2005/8/layout/list1"/>
    <dgm:cxn modelId="{35709A0E-AF1D-4840-97F3-7BAF1DEF4039}" srcId="{80B48866-F44C-43FD-8E75-66C0CC80DBD6}" destId="{7C0E6B8F-9040-44CB-8E36-4A04B6C20C00}" srcOrd="1" destOrd="0" parTransId="{D06D1A82-ABDD-4A35-AD3E-9DF528E03B72}" sibTransId="{41A7941E-53E1-41A2-A379-2BF41919103D}"/>
    <dgm:cxn modelId="{6B51D7B1-919D-4D6F-807A-A7FD900EF50C}" srcId="{495B0BAF-B16D-47AF-9478-9E0D85BB7C6C}" destId="{80B48866-F44C-43FD-8E75-66C0CC80DBD6}" srcOrd="0" destOrd="0" parTransId="{F62EEDBD-13E1-4313-83A0-6A7F5F069005}" sibTransId="{25DB0A69-6490-4C06-A3D7-E0E00C9213CA}"/>
    <dgm:cxn modelId="{266CCA0B-1146-4F96-AB7A-08C0665219BB}" type="presOf" srcId="{7C0E6B8F-9040-44CB-8E36-4A04B6C20C00}" destId="{D2A543A8-4E83-4861-870E-12FB1F7A2C64}" srcOrd="0" destOrd="1" presId="urn:microsoft.com/office/officeart/2005/8/layout/list1"/>
    <dgm:cxn modelId="{B6F80782-5749-4D1B-ACE8-7A45ECFE7E9B}" type="presOf" srcId="{495B0BAF-B16D-47AF-9478-9E0D85BB7C6C}" destId="{18638726-A4AE-426E-93A1-B92E29560F6C}" srcOrd="0" destOrd="0" presId="urn:microsoft.com/office/officeart/2005/8/layout/list1"/>
    <dgm:cxn modelId="{60515F49-E256-477B-996C-BB75DF558146}" type="presOf" srcId="{80B48866-F44C-43FD-8E75-66C0CC80DBD6}" destId="{EC3DD76E-E07A-4BE1-93D6-2D9FAC4B534E}" srcOrd="0" destOrd="0" presId="urn:microsoft.com/office/officeart/2005/8/layout/list1"/>
    <dgm:cxn modelId="{B1FD22B1-1630-4A98-8760-549750AE70F3}" type="presParOf" srcId="{18638726-A4AE-426E-93A1-B92E29560F6C}" destId="{F2639B0F-9EFE-42B4-B4A9-62BEAB1E1BEF}" srcOrd="0" destOrd="0" presId="urn:microsoft.com/office/officeart/2005/8/layout/list1"/>
    <dgm:cxn modelId="{A6C3098A-0718-4C11-8624-DC18F1AF5B4A}" type="presParOf" srcId="{F2639B0F-9EFE-42B4-B4A9-62BEAB1E1BEF}" destId="{EC3DD76E-E07A-4BE1-93D6-2D9FAC4B534E}" srcOrd="0" destOrd="0" presId="urn:microsoft.com/office/officeart/2005/8/layout/list1"/>
    <dgm:cxn modelId="{60064072-9ACE-449F-912B-478AC54E7EB2}" type="presParOf" srcId="{F2639B0F-9EFE-42B4-B4A9-62BEAB1E1BEF}" destId="{EDE90A44-535F-4C19-AC3C-82940DF6F3E0}" srcOrd="1" destOrd="0" presId="urn:microsoft.com/office/officeart/2005/8/layout/list1"/>
    <dgm:cxn modelId="{E11DFCA4-422A-4E41-9F0C-AB2E9005DF4A}" type="presParOf" srcId="{18638726-A4AE-426E-93A1-B92E29560F6C}" destId="{CE66F67B-BAFF-4285-A6DE-4805C5C5BE25}" srcOrd="1" destOrd="0" presId="urn:microsoft.com/office/officeart/2005/8/layout/list1"/>
    <dgm:cxn modelId="{5635FD6A-AB89-4121-8BBC-B89A4EC987E6}" type="presParOf" srcId="{18638726-A4AE-426E-93A1-B92E29560F6C}" destId="{D2A543A8-4E83-4861-870E-12FB1F7A2C64}" srcOrd="2"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2D7440-0E72-47AF-89D3-4FC55B68AF66}">
      <dsp:nvSpPr>
        <dsp:cNvPr id="0" name=""/>
        <dsp:cNvSpPr/>
      </dsp:nvSpPr>
      <dsp:spPr>
        <a:xfrm>
          <a:off x="2571" y="211522"/>
          <a:ext cx="2507456" cy="661145"/>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lvl="0" algn="ctr" defTabSz="844550">
            <a:lnSpc>
              <a:spcPct val="90000"/>
            </a:lnSpc>
            <a:spcBef>
              <a:spcPct val="0"/>
            </a:spcBef>
            <a:spcAft>
              <a:spcPct val="35000"/>
            </a:spcAft>
          </a:pPr>
          <a:r>
            <a:rPr lang="en-US" sz="1900" kern="1200" dirty="0" smtClean="0"/>
            <a:t>Reversion Enclosure (Excel workbook)</a:t>
          </a:r>
          <a:endParaRPr lang="en-US" sz="1900" kern="1200" dirty="0"/>
        </a:p>
      </dsp:txBody>
      <dsp:txXfrm>
        <a:off x="2571" y="211522"/>
        <a:ext cx="2507456" cy="661145"/>
      </dsp:txXfrm>
    </dsp:sp>
    <dsp:sp modelId="{DE08D484-5949-41D2-A0DE-4F76FBABC50F}">
      <dsp:nvSpPr>
        <dsp:cNvPr id="0" name=""/>
        <dsp:cNvSpPr/>
      </dsp:nvSpPr>
      <dsp:spPr>
        <a:xfrm>
          <a:off x="2571" y="872668"/>
          <a:ext cx="2507456" cy="3441771"/>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smtClean="0"/>
            <a:t>Updated as of the 2019-20 RER</a:t>
          </a:r>
          <a:endParaRPr lang="en-US" sz="1900" kern="1200" dirty="0"/>
        </a:p>
        <a:p>
          <a:pPr marL="171450" lvl="1" indent="-171450" algn="l" defTabSz="844550">
            <a:lnSpc>
              <a:spcPct val="90000"/>
            </a:lnSpc>
            <a:spcBef>
              <a:spcPct val="0"/>
            </a:spcBef>
            <a:spcAft>
              <a:spcPct val="15000"/>
            </a:spcAft>
            <a:buChar char="••"/>
          </a:pPr>
          <a:r>
            <a:rPr lang="en-US" sz="1900" kern="1200" dirty="0" smtClean="0"/>
            <a:t>Replaces prior reversion notices</a:t>
          </a:r>
          <a:endParaRPr lang="en-US" sz="1900" kern="1200" dirty="0"/>
        </a:p>
      </dsp:txBody>
      <dsp:txXfrm>
        <a:off x="2571" y="872668"/>
        <a:ext cx="2507456" cy="3441771"/>
      </dsp:txXfrm>
    </dsp:sp>
    <dsp:sp modelId="{9C3AC49B-966B-4E33-A016-ADCA97CFC840}">
      <dsp:nvSpPr>
        <dsp:cNvPr id="0" name=""/>
        <dsp:cNvSpPr/>
      </dsp:nvSpPr>
      <dsp:spPr>
        <a:xfrm>
          <a:off x="2861071" y="211522"/>
          <a:ext cx="2507456" cy="661145"/>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lvl="0" algn="ctr" defTabSz="844550">
            <a:lnSpc>
              <a:spcPct val="90000"/>
            </a:lnSpc>
            <a:spcBef>
              <a:spcPct val="0"/>
            </a:spcBef>
            <a:spcAft>
              <a:spcPct val="35000"/>
            </a:spcAft>
          </a:pPr>
          <a:r>
            <a:rPr lang="en-US" sz="1900" kern="1200" dirty="0" smtClean="0"/>
            <a:t>Unspent Funds</a:t>
          </a:r>
          <a:endParaRPr lang="en-US" sz="1900" kern="1200" dirty="0"/>
        </a:p>
      </dsp:txBody>
      <dsp:txXfrm>
        <a:off x="2861071" y="211522"/>
        <a:ext cx="2507456" cy="661145"/>
      </dsp:txXfrm>
    </dsp:sp>
    <dsp:sp modelId="{8FA6A0C3-1378-4A03-964D-A5AADA6570FC}">
      <dsp:nvSpPr>
        <dsp:cNvPr id="0" name=""/>
        <dsp:cNvSpPr/>
      </dsp:nvSpPr>
      <dsp:spPr>
        <a:xfrm>
          <a:off x="2861071" y="872668"/>
          <a:ext cx="2507456" cy="3441771"/>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smtClean="0"/>
            <a:t>Allows a county to plan for unspent funds at risk of reversion</a:t>
          </a:r>
          <a:endParaRPr lang="en-US" sz="1900" kern="1200" dirty="0"/>
        </a:p>
        <a:p>
          <a:pPr marL="171450" lvl="1" indent="-171450" algn="l" defTabSz="844550">
            <a:lnSpc>
              <a:spcPct val="90000"/>
            </a:lnSpc>
            <a:spcBef>
              <a:spcPct val="0"/>
            </a:spcBef>
            <a:spcAft>
              <a:spcPct val="15000"/>
            </a:spcAft>
            <a:buChar char="••"/>
          </a:pPr>
          <a:r>
            <a:rPr lang="en-US" sz="1900" kern="1200" dirty="0" smtClean="0"/>
            <a:t>Shows previously reverted funds for historical purposes</a:t>
          </a:r>
          <a:endParaRPr lang="en-US" sz="1900" kern="1200" dirty="0"/>
        </a:p>
      </dsp:txBody>
      <dsp:txXfrm>
        <a:off x="2861071" y="872668"/>
        <a:ext cx="2507456" cy="3441771"/>
      </dsp:txXfrm>
    </dsp:sp>
    <dsp:sp modelId="{A48EB4BC-36BF-4FD8-8AC2-3B196869DE4B}">
      <dsp:nvSpPr>
        <dsp:cNvPr id="0" name=""/>
        <dsp:cNvSpPr/>
      </dsp:nvSpPr>
      <dsp:spPr>
        <a:xfrm>
          <a:off x="5719571" y="211522"/>
          <a:ext cx="2507456" cy="661145"/>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lvl="0" algn="ctr" defTabSz="844550">
            <a:lnSpc>
              <a:spcPct val="90000"/>
            </a:lnSpc>
            <a:spcBef>
              <a:spcPct val="0"/>
            </a:spcBef>
            <a:spcAft>
              <a:spcPct val="35000"/>
            </a:spcAft>
          </a:pPr>
          <a:r>
            <a:rPr lang="en-US" sz="1900" kern="1200" dirty="0" smtClean="0"/>
            <a:t>Revenue and Expenditure Data</a:t>
          </a:r>
          <a:endParaRPr lang="en-US" sz="1900" kern="1200" dirty="0"/>
        </a:p>
      </dsp:txBody>
      <dsp:txXfrm>
        <a:off x="5719571" y="211522"/>
        <a:ext cx="2507456" cy="661145"/>
      </dsp:txXfrm>
    </dsp:sp>
    <dsp:sp modelId="{8F172279-95CD-4821-A74D-4FDB8D4BFCE4}">
      <dsp:nvSpPr>
        <dsp:cNvPr id="0" name=""/>
        <dsp:cNvSpPr/>
      </dsp:nvSpPr>
      <dsp:spPr>
        <a:xfrm>
          <a:off x="5719571" y="872668"/>
          <a:ext cx="2507456" cy="3441771"/>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smtClean="0"/>
            <a:t>Allows a county to review data DHCS used to calculate reversion</a:t>
          </a:r>
          <a:endParaRPr lang="en-US" sz="1900" kern="1200" dirty="0"/>
        </a:p>
        <a:p>
          <a:pPr marL="171450" lvl="1" indent="-171450" algn="l" defTabSz="844550">
            <a:lnSpc>
              <a:spcPct val="90000"/>
            </a:lnSpc>
            <a:spcBef>
              <a:spcPct val="0"/>
            </a:spcBef>
            <a:spcAft>
              <a:spcPct val="15000"/>
            </a:spcAft>
            <a:buChar char="••"/>
          </a:pPr>
          <a:r>
            <a:rPr lang="en-US" sz="1900" kern="1200" dirty="0" smtClean="0"/>
            <a:t>Opportunity to make adjustments to data to ensure DHCS records matches the county</a:t>
          </a:r>
          <a:endParaRPr lang="en-US" sz="1900" kern="1200" dirty="0"/>
        </a:p>
        <a:p>
          <a:pPr marL="171450" lvl="1" indent="-171450" algn="l" defTabSz="844550">
            <a:lnSpc>
              <a:spcPct val="90000"/>
            </a:lnSpc>
            <a:spcBef>
              <a:spcPct val="0"/>
            </a:spcBef>
            <a:spcAft>
              <a:spcPct val="15000"/>
            </a:spcAft>
            <a:buChar char="••"/>
          </a:pPr>
          <a:endParaRPr lang="en-US" sz="1900" kern="1200" dirty="0"/>
        </a:p>
        <a:p>
          <a:pPr marL="171450" lvl="1" indent="-171450" algn="l" defTabSz="844550">
            <a:lnSpc>
              <a:spcPct val="90000"/>
            </a:lnSpc>
            <a:spcBef>
              <a:spcPct val="0"/>
            </a:spcBef>
            <a:spcAft>
              <a:spcPct val="15000"/>
            </a:spcAft>
            <a:buChar char="••"/>
          </a:pPr>
          <a:endParaRPr lang="en-US" sz="1900" kern="1200" dirty="0"/>
        </a:p>
        <a:p>
          <a:pPr marL="171450" lvl="1" indent="-171450" algn="l" defTabSz="844550">
            <a:lnSpc>
              <a:spcPct val="90000"/>
            </a:lnSpc>
            <a:spcBef>
              <a:spcPct val="0"/>
            </a:spcBef>
            <a:spcAft>
              <a:spcPct val="15000"/>
            </a:spcAft>
            <a:buChar char="••"/>
          </a:pPr>
          <a:endParaRPr lang="en-US" sz="1900" kern="1200" dirty="0"/>
        </a:p>
      </dsp:txBody>
      <dsp:txXfrm>
        <a:off x="5719571" y="872668"/>
        <a:ext cx="2507456" cy="34417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9C742C-3EBB-41DB-9774-29463A1775F0}">
      <dsp:nvSpPr>
        <dsp:cNvPr id="0" name=""/>
        <dsp:cNvSpPr/>
      </dsp:nvSpPr>
      <dsp:spPr>
        <a:xfrm>
          <a:off x="0" y="635421"/>
          <a:ext cx="7924800" cy="3742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15053" tIns="687324" rIns="615053" bIns="234696" numCol="1" spcCol="1270" anchor="t" anchorCtr="0">
          <a:noAutofit/>
        </a:bodyPr>
        <a:lstStyle/>
        <a:p>
          <a:pPr marL="285750" lvl="1" indent="-285750" algn="l" defTabSz="1466850">
            <a:lnSpc>
              <a:spcPct val="90000"/>
            </a:lnSpc>
            <a:spcBef>
              <a:spcPct val="0"/>
            </a:spcBef>
            <a:spcAft>
              <a:spcPct val="15000"/>
            </a:spcAft>
            <a:buChar char="••"/>
          </a:pPr>
          <a:r>
            <a:rPr lang="en-US" sz="3300" kern="1200" dirty="0" smtClean="0"/>
            <a:t>Ties unspent balances to reversion dates</a:t>
          </a:r>
          <a:endParaRPr lang="en-US" sz="3300" kern="1200" dirty="0"/>
        </a:p>
        <a:p>
          <a:pPr marL="285750" lvl="1" indent="-285750" algn="l" defTabSz="1466850">
            <a:lnSpc>
              <a:spcPct val="90000"/>
            </a:lnSpc>
            <a:spcBef>
              <a:spcPct val="0"/>
            </a:spcBef>
            <a:spcAft>
              <a:spcPct val="15000"/>
            </a:spcAft>
            <a:buChar char="••"/>
          </a:pPr>
          <a:r>
            <a:rPr lang="en-US" sz="3300" kern="1200" dirty="0" smtClean="0"/>
            <a:t>Shows remaining balance of reallocated AB 114 funds</a:t>
          </a:r>
          <a:endParaRPr lang="en-US" sz="3300" kern="1200" dirty="0"/>
        </a:p>
        <a:p>
          <a:pPr marL="285750" lvl="1" indent="-285750" algn="l" defTabSz="1466850">
            <a:lnSpc>
              <a:spcPct val="90000"/>
            </a:lnSpc>
            <a:spcBef>
              <a:spcPct val="0"/>
            </a:spcBef>
            <a:spcAft>
              <a:spcPct val="15000"/>
            </a:spcAft>
            <a:buChar char="••"/>
          </a:pPr>
          <a:r>
            <a:rPr lang="en-US" sz="3300" kern="1200" dirty="0" smtClean="0"/>
            <a:t>Shows unspent funds that were reverted or will be reverted</a:t>
          </a:r>
        </a:p>
      </dsp:txBody>
      <dsp:txXfrm>
        <a:off x="0" y="635421"/>
        <a:ext cx="7924800" cy="3742200"/>
      </dsp:txXfrm>
    </dsp:sp>
    <dsp:sp modelId="{15446BF0-5FF4-4F76-8911-90B891A12112}">
      <dsp:nvSpPr>
        <dsp:cNvPr id="0" name=""/>
        <dsp:cNvSpPr/>
      </dsp:nvSpPr>
      <dsp:spPr>
        <a:xfrm>
          <a:off x="396240" y="148341"/>
          <a:ext cx="5547360" cy="9741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677" tIns="0" rIns="209677" bIns="0" numCol="1" spcCol="1270" anchor="ctr" anchorCtr="0">
          <a:noAutofit/>
        </a:bodyPr>
        <a:lstStyle/>
        <a:p>
          <a:pPr lvl="0" algn="l" defTabSz="1466850">
            <a:lnSpc>
              <a:spcPct val="90000"/>
            </a:lnSpc>
            <a:spcBef>
              <a:spcPct val="0"/>
            </a:spcBef>
            <a:spcAft>
              <a:spcPct val="35000"/>
            </a:spcAft>
          </a:pPr>
          <a:r>
            <a:rPr lang="en-US" sz="3300" kern="1200" dirty="0" smtClean="0"/>
            <a:t>Enclosure 1: MHSA Funds Subject to Reversion</a:t>
          </a:r>
          <a:endParaRPr lang="en-US" sz="3300" kern="1200" dirty="0"/>
        </a:p>
      </dsp:txBody>
      <dsp:txXfrm>
        <a:off x="443795" y="195896"/>
        <a:ext cx="5452250" cy="8790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9C742C-3EBB-41DB-9774-29463A1775F0}">
      <dsp:nvSpPr>
        <dsp:cNvPr id="0" name=""/>
        <dsp:cNvSpPr/>
      </dsp:nvSpPr>
      <dsp:spPr>
        <a:xfrm>
          <a:off x="0" y="421041"/>
          <a:ext cx="7924800" cy="4082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15053" tIns="562356" rIns="615053" bIns="192024" numCol="1" spcCol="1270" anchor="t" anchorCtr="0">
          <a:noAutofit/>
        </a:bodyPr>
        <a:lstStyle/>
        <a:p>
          <a:pPr marL="228600" lvl="1" indent="-228600" algn="l" defTabSz="1200150">
            <a:lnSpc>
              <a:spcPct val="90000"/>
            </a:lnSpc>
            <a:spcBef>
              <a:spcPct val="0"/>
            </a:spcBef>
            <a:spcAft>
              <a:spcPct val="15000"/>
            </a:spcAft>
            <a:buChar char="••"/>
          </a:pPr>
          <a:r>
            <a:rPr lang="en-US" sz="2700" kern="1200" dirty="0" smtClean="0"/>
            <a:t>Reversion calculations revealed that some counties may have overspent available MHSA funds</a:t>
          </a:r>
          <a:endParaRPr lang="en-US" sz="2700" kern="1200" dirty="0"/>
        </a:p>
        <a:p>
          <a:pPr marL="228600" lvl="1" indent="-228600" algn="l" defTabSz="1200150">
            <a:lnSpc>
              <a:spcPct val="90000"/>
            </a:lnSpc>
            <a:spcBef>
              <a:spcPct val="0"/>
            </a:spcBef>
            <a:spcAft>
              <a:spcPct val="15000"/>
            </a:spcAft>
            <a:buChar char="••"/>
          </a:pPr>
          <a:r>
            <a:rPr lang="en-US" sz="2700" kern="1200" dirty="0" smtClean="0"/>
            <a:t>If expenditures exceed the amount of available MHSA funds, then the county must use other local resources to cover additional program expenditures</a:t>
          </a:r>
          <a:endParaRPr lang="en-US" sz="2700" kern="1200" dirty="0"/>
        </a:p>
        <a:p>
          <a:pPr marL="228600" lvl="1" indent="-228600" algn="l" defTabSz="1200150">
            <a:lnSpc>
              <a:spcPct val="90000"/>
            </a:lnSpc>
            <a:spcBef>
              <a:spcPct val="0"/>
            </a:spcBef>
            <a:spcAft>
              <a:spcPct val="15000"/>
            </a:spcAft>
            <a:buChar char="••"/>
          </a:pPr>
          <a:r>
            <a:rPr lang="en-US" sz="2700" kern="1200" dirty="0" smtClean="0"/>
            <a:t>County should verify expenditures from RERs and adjust accordingly</a:t>
          </a:r>
          <a:endParaRPr lang="en-US" sz="2700" kern="1200" dirty="0"/>
        </a:p>
      </dsp:txBody>
      <dsp:txXfrm>
        <a:off x="0" y="421041"/>
        <a:ext cx="7924800" cy="4082400"/>
      </dsp:txXfrm>
    </dsp:sp>
    <dsp:sp modelId="{15446BF0-5FF4-4F76-8911-90B891A12112}">
      <dsp:nvSpPr>
        <dsp:cNvPr id="0" name=""/>
        <dsp:cNvSpPr/>
      </dsp:nvSpPr>
      <dsp:spPr>
        <a:xfrm>
          <a:off x="396240" y="22521"/>
          <a:ext cx="5547360" cy="7970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677" tIns="0" rIns="209677" bIns="0" numCol="1" spcCol="1270" anchor="ctr" anchorCtr="0">
          <a:noAutofit/>
        </a:bodyPr>
        <a:lstStyle/>
        <a:p>
          <a:pPr lvl="0" algn="l" defTabSz="1200150">
            <a:lnSpc>
              <a:spcPct val="90000"/>
            </a:lnSpc>
            <a:spcBef>
              <a:spcPct val="0"/>
            </a:spcBef>
            <a:spcAft>
              <a:spcPct val="35000"/>
            </a:spcAft>
          </a:pPr>
          <a:r>
            <a:rPr lang="en-US" sz="2700" kern="1200" dirty="0" smtClean="0"/>
            <a:t>MHSA Over Expenditures</a:t>
          </a:r>
          <a:endParaRPr lang="en-US" sz="2700" kern="1200" dirty="0"/>
        </a:p>
      </dsp:txBody>
      <dsp:txXfrm>
        <a:off x="435148" y="61429"/>
        <a:ext cx="5469544" cy="7192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A543A8-4E83-4861-870E-12FB1F7A2C64}">
      <dsp:nvSpPr>
        <dsp:cNvPr id="0" name=""/>
        <dsp:cNvSpPr/>
      </dsp:nvSpPr>
      <dsp:spPr>
        <a:xfrm>
          <a:off x="0" y="415641"/>
          <a:ext cx="7924800" cy="4019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15053" tIns="458216" rIns="615053"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dirty="0" smtClean="0"/>
            <a:t>Prudent Reserve transfers impact CSS and PEI reversion calculations</a:t>
          </a:r>
          <a:endParaRPr lang="en-US" sz="2200" kern="1200" dirty="0"/>
        </a:p>
        <a:p>
          <a:pPr marL="228600" lvl="1" indent="-228600" algn="l" defTabSz="977900">
            <a:lnSpc>
              <a:spcPct val="90000"/>
            </a:lnSpc>
            <a:spcBef>
              <a:spcPct val="0"/>
            </a:spcBef>
            <a:spcAft>
              <a:spcPct val="15000"/>
            </a:spcAft>
            <a:buChar char="••"/>
          </a:pPr>
          <a:r>
            <a:rPr lang="en-US" sz="2200" b="0" kern="1200" baseline="0" dirty="0" smtClean="0">
              <a:solidFill>
                <a:sysClr val="windowText" lastClr="000000"/>
              </a:solidFill>
              <a:effectLst/>
              <a:latin typeface="Arial" panose="020B0604020202020204" pitchFamily="34" charset="0"/>
              <a:ea typeface="+mn-ea"/>
              <a:cs typeface="Arial" panose="020B0604020202020204" pitchFamily="34" charset="0"/>
            </a:rPr>
            <a:t>DHCS disallowed some PR transactions from reversion, even though the county reported it on the RER. </a:t>
          </a:r>
          <a:endParaRPr lang="en-US" sz="2200" kern="1200" dirty="0"/>
        </a:p>
        <a:p>
          <a:pPr marL="228600" lvl="1" indent="-228600" algn="l" defTabSz="977900">
            <a:lnSpc>
              <a:spcPct val="90000"/>
            </a:lnSpc>
            <a:spcBef>
              <a:spcPct val="0"/>
            </a:spcBef>
            <a:spcAft>
              <a:spcPct val="15000"/>
            </a:spcAft>
            <a:buChar char="••"/>
          </a:pPr>
          <a:r>
            <a:rPr lang="en-US" sz="2200" kern="1200" dirty="0" smtClean="0"/>
            <a:t>Reversion data and RER’s PR data are currently not aligned</a:t>
          </a:r>
          <a:endParaRPr lang="en-US" sz="2200" kern="1200" dirty="0"/>
        </a:p>
        <a:p>
          <a:pPr marL="228600" lvl="1" indent="-228600" algn="l" defTabSz="977900">
            <a:lnSpc>
              <a:spcPct val="90000"/>
            </a:lnSpc>
            <a:spcBef>
              <a:spcPct val="0"/>
            </a:spcBef>
            <a:spcAft>
              <a:spcPct val="15000"/>
            </a:spcAft>
            <a:buChar char="••"/>
          </a:pPr>
          <a:r>
            <a:rPr lang="en-US" sz="2200" kern="1200" dirty="0" smtClean="0"/>
            <a:t>County should verify and then adjust disallowed PR transactions</a:t>
          </a:r>
          <a:endParaRPr lang="en-US" sz="2200" kern="1200" dirty="0"/>
        </a:p>
        <a:p>
          <a:pPr marL="228600" lvl="1" indent="-228600" algn="l" defTabSz="977900">
            <a:lnSpc>
              <a:spcPct val="90000"/>
            </a:lnSpc>
            <a:spcBef>
              <a:spcPct val="0"/>
            </a:spcBef>
            <a:spcAft>
              <a:spcPct val="15000"/>
            </a:spcAft>
            <a:buChar char="••"/>
          </a:pPr>
          <a:r>
            <a:rPr lang="en-US" sz="2200" kern="1200" dirty="0" smtClean="0"/>
            <a:t>The adjustment is required to accurately calculate reversion and PR balances</a:t>
          </a:r>
          <a:endParaRPr lang="en-US" sz="2200" kern="1200" dirty="0"/>
        </a:p>
      </dsp:txBody>
      <dsp:txXfrm>
        <a:off x="0" y="415641"/>
        <a:ext cx="7924800" cy="4019400"/>
      </dsp:txXfrm>
    </dsp:sp>
    <dsp:sp modelId="{EDE90A44-535F-4C19-AC3C-82940DF6F3E0}">
      <dsp:nvSpPr>
        <dsp:cNvPr id="0" name=""/>
        <dsp:cNvSpPr/>
      </dsp:nvSpPr>
      <dsp:spPr>
        <a:xfrm>
          <a:off x="396240" y="90921"/>
          <a:ext cx="5547360" cy="6494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677" tIns="0" rIns="209677" bIns="0" numCol="1" spcCol="1270" anchor="ctr" anchorCtr="0">
          <a:noAutofit/>
        </a:bodyPr>
        <a:lstStyle/>
        <a:p>
          <a:pPr lvl="0" algn="l" defTabSz="977900">
            <a:lnSpc>
              <a:spcPct val="90000"/>
            </a:lnSpc>
            <a:spcBef>
              <a:spcPct val="0"/>
            </a:spcBef>
            <a:spcAft>
              <a:spcPct val="35000"/>
            </a:spcAft>
          </a:pPr>
          <a:r>
            <a:rPr lang="en-US" sz="2200" kern="1200" dirty="0" smtClean="0"/>
            <a:t>Prudent Reserve Balance Reconciliation</a:t>
          </a:r>
          <a:endParaRPr lang="en-US" sz="2200" kern="1200" dirty="0"/>
        </a:p>
      </dsp:txBody>
      <dsp:txXfrm>
        <a:off x="427943" y="122624"/>
        <a:ext cx="5483954" cy="586034"/>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572E0367-B7D8-4456-80E9-9D16F614DC77}" type="datetimeFigureOut">
              <a:rPr lang="en-US" smtClean="0"/>
              <a:t>6/8/2021</a:t>
            </a:fld>
            <a:endParaRPr lang="en-US"/>
          </a:p>
        </p:txBody>
      </p:sp>
      <p:sp>
        <p:nvSpPr>
          <p:cNvPr id="4" name="Footer Placeholder 3"/>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10F598C3-51DE-4BCC-AD6A-E77D8AF26BE1}" type="slidenum">
              <a:rPr lang="en-US" smtClean="0"/>
              <a:t>‹#›</a:t>
            </a:fld>
            <a:endParaRPr lang="en-US"/>
          </a:p>
        </p:txBody>
      </p:sp>
    </p:spTree>
    <p:extLst>
      <p:ext uri="{BB962C8B-B14F-4D97-AF65-F5344CB8AC3E}">
        <p14:creationId xmlns:p14="http://schemas.microsoft.com/office/powerpoint/2010/main" val="2308413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6" rIns="96653" bIns="48326"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53" tIns="48326" rIns="96653" bIns="48326" rtlCol="0"/>
          <a:lstStyle>
            <a:lvl1pPr algn="r">
              <a:defRPr sz="1300"/>
            </a:lvl1pPr>
          </a:lstStyle>
          <a:p>
            <a:fld id="{626F812F-D2FA-42B1-A483-89D1CDD909BB}" type="datetimeFigureOut">
              <a:rPr lang="en-US" smtClean="0"/>
              <a:t>6/8/2021</a:t>
            </a:fld>
            <a:endParaRPr lang="en-US" dirty="0"/>
          </a:p>
        </p:txBody>
      </p:sp>
      <p:sp>
        <p:nvSpPr>
          <p:cNvPr id="4" name="Slide Image Placeholder 3"/>
          <p:cNvSpPr>
            <a:spLocks noGrp="1" noRot="1" noChangeAspect="1"/>
          </p:cNvSpPr>
          <p:nvPr>
            <p:ph type="sldImg" idx="2"/>
          </p:nvPr>
        </p:nvSpPr>
        <p:spPr>
          <a:xfrm>
            <a:off x="1257300" y="720725"/>
            <a:ext cx="4802188" cy="3600450"/>
          </a:xfrm>
          <a:prstGeom prst="rect">
            <a:avLst/>
          </a:prstGeom>
          <a:noFill/>
          <a:ln w="12700">
            <a:solidFill>
              <a:prstClr val="black"/>
            </a:solidFill>
          </a:ln>
        </p:spPr>
        <p:txBody>
          <a:bodyPr vert="horz" lIns="96653" tIns="48326" rIns="96653" bIns="48326"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3" tIns="48326" rIns="96653" bIns="4832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53" tIns="48326" rIns="96653" bIns="48326"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3" tIns="48326" rIns="96653" bIns="48326" rtlCol="0" anchor="b"/>
          <a:lstStyle>
            <a:lvl1pPr algn="r">
              <a:defRPr sz="1300"/>
            </a:lvl1pPr>
          </a:lstStyle>
          <a:p>
            <a:fld id="{1E6F2BC6-4BB5-46DC-9741-12427780126F}" type="slidenum">
              <a:rPr lang="en-US" smtClean="0"/>
              <a:t>‹#›</a:t>
            </a:fld>
            <a:endParaRPr lang="en-US" dirty="0"/>
          </a:p>
        </p:txBody>
      </p:sp>
    </p:spTree>
    <p:extLst>
      <p:ext uri="{BB962C8B-B14F-4D97-AF65-F5344CB8AC3E}">
        <p14:creationId xmlns:p14="http://schemas.microsoft.com/office/powerpoint/2010/main" val="132413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smtClean="0"/>
              <a:t>The </a:t>
            </a:r>
            <a:r>
              <a:rPr lang="en-US" sz="1300" dirty="0"/>
              <a:t>purpose of this PowerPoint presentation is to provide a guide to county behavioral health staff who are responsible for reviewing the annual MHSA reversion notices. This training covers the MHSA Reversion notice that determines funds subject to reversion as of July 1, 2020.</a:t>
            </a:r>
          </a:p>
        </p:txBody>
      </p:sp>
      <p:sp>
        <p:nvSpPr>
          <p:cNvPr id="4" name="Slide Number Placeholder 3"/>
          <p:cNvSpPr>
            <a:spLocks noGrp="1"/>
          </p:cNvSpPr>
          <p:nvPr>
            <p:ph type="sldNum" sz="quarter" idx="10"/>
          </p:nvPr>
        </p:nvSpPr>
        <p:spPr/>
        <p:txBody>
          <a:bodyPr/>
          <a:lstStyle/>
          <a:p>
            <a:fld id="{1E6F2BC6-4BB5-46DC-9741-12427780126F}" type="slidenum">
              <a:rPr lang="en-US" smtClean="0"/>
              <a:t>1</a:t>
            </a:fld>
            <a:endParaRPr lang="en-US" dirty="0"/>
          </a:p>
        </p:txBody>
      </p:sp>
    </p:spTree>
    <p:extLst>
      <p:ext uri="{BB962C8B-B14F-4D97-AF65-F5344CB8AC3E}">
        <p14:creationId xmlns:p14="http://schemas.microsoft.com/office/powerpoint/2010/main" val="32289812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To provide clarity with reversion dates, DHCS ties the component, fiscal year, and unspent amount to dates. For reversion dates that have passed, the unspent amount is considered reverted. For upcoming dates, that is the cut off for when unspent funds must be expended by. It’s important to note that these amounts are dynamic and will change based on additional RER data or adjustments. The goal here is to reduce these unspent amount to $0, which means there were no funds subject to reversion. We hope this gives a clearer timeline of when funds must be spent and helps gives counties a general idea of what their fund balances are.</a:t>
            </a:r>
          </a:p>
          <a:p>
            <a:endParaRPr lang="en-US" sz="1300" dirty="0"/>
          </a:p>
          <a:p>
            <a:r>
              <a:rPr lang="en-US" sz="1300" dirty="0"/>
              <a:t>For example, unspent funds reverted on 7/1/2017 are the AB 114 funds. Those unspent funds were the only time DHCS reallocated unspent funds back to the county. To determine the current balance of those funds, the county should refer to the section called “reallocated AB 114 funds.” This is the current unspent balance for AB 114 funds as of the FY 19/20 RER. Based on the reversion date, the county must submit the 20/21 RER in order for DHCS to determine final unspent amounts</a:t>
            </a:r>
            <a:r>
              <a:rPr lang="en-US" sz="1300" dirty="0" smtClean="0"/>
              <a:t>.</a:t>
            </a:r>
            <a:endParaRPr lang="en-US" sz="1300" dirty="0"/>
          </a:p>
          <a:p>
            <a:r>
              <a:rPr lang="en-US" sz="1300" dirty="0"/>
              <a:t>Another example, is that the reversion date for small and large counties are different. CSS funds from FY 17/18 will be reverted on 7/1/2021 for large counties and 7/1/2022 for small counties. As a result, the county can project to spend the unspent balance shown on this chart by the reversion “cut-off” date. DHCS will determine final reversion amounts when the county submits the 20/21 or 21/22 RER, based on county size. </a:t>
            </a:r>
          </a:p>
        </p:txBody>
      </p:sp>
      <p:sp>
        <p:nvSpPr>
          <p:cNvPr id="4" name="Slide Number Placeholder 3"/>
          <p:cNvSpPr>
            <a:spLocks noGrp="1"/>
          </p:cNvSpPr>
          <p:nvPr>
            <p:ph type="sldNum" sz="quarter" idx="10"/>
          </p:nvPr>
        </p:nvSpPr>
        <p:spPr/>
        <p:txBody>
          <a:bodyPr/>
          <a:lstStyle/>
          <a:p>
            <a:fld id="{1E6F2BC6-4BB5-46DC-9741-12427780126F}" type="slidenum">
              <a:rPr lang="en-US" smtClean="0"/>
              <a:t>10</a:t>
            </a:fld>
            <a:endParaRPr lang="en-US" dirty="0"/>
          </a:p>
        </p:txBody>
      </p:sp>
    </p:spTree>
    <p:extLst>
      <p:ext uri="{BB962C8B-B14F-4D97-AF65-F5344CB8AC3E}">
        <p14:creationId xmlns:p14="http://schemas.microsoft.com/office/powerpoint/2010/main" val="35188795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On each component tab, there is a section that covers the sources for MHSA revenue and expenditure. The screen shot here is an example of the PEI tab.</a:t>
            </a:r>
          </a:p>
          <a:p>
            <a:endParaRPr lang="en-US" sz="1300" dirty="0"/>
          </a:p>
          <a:p>
            <a:r>
              <a:rPr lang="en-US" sz="1300" dirty="0"/>
              <a:t>The sources that makes up PEI revenue are: Distributions, interest, reallocation, transfers from PR, transfers from CSS and revenue adjustments. The total of these revenue sources is called “Total MHSA Revenue” for the indicated fiscal year. </a:t>
            </a:r>
          </a:p>
          <a:p>
            <a:endParaRPr lang="en-US" sz="1300" dirty="0"/>
          </a:p>
          <a:p>
            <a:r>
              <a:rPr lang="en-US" sz="1300" dirty="0"/>
              <a:t>The sources that make up PEI expenditure are: Program expenditure, adjustments, and transfers to PR. The total of these expenditure sources is called “Total MHSA Expenditure” which DHCS will use to subtract from revenue to determine unspent amounts.</a:t>
            </a:r>
          </a:p>
          <a:p>
            <a:endParaRPr lang="en-US" sz="1300" dirty="0"/>
          </a:p>
          <a:p>
            <a:r>
              <a:rPr lang="en-US" sz="1300" dirty="0"/>
              <a:t>The types of sources will vary on each excel tab on CSS, PEI, INN, WET and CFTN. But the format to determine total revenue and expenditure is the same.</a:t>
            </a:r>
          </a:p>
          <a:p>
            <a:endParaRPr lang="en-US" sz="1300" dirty="0"/>
          </a:p>
          <a:p>
            <a:r>
              <a:rPr lang="en-US" sz="1300" dirty="0"/>
              <a:t>One tip here, is that you can see that Total expenditure exceeds Total Revenue. That means the county may have spent more MHSA funds than they received.</a:t>
            </a:r>
          </a:p>
        </p:txBody>
      </p:sp>
      <p:sp>
        <p:nvSpPr>
          <p:cNvPr id="4" name="Slide Number Placeholder 3"/>
          <p:cNvSpPr>
            <a:spLocks noGrp="1"/>
          </p:cNvSpPr>
          <p:nvPr>
            <p:ph type="sldNum" sz="quarter" idx="10"/>
          </p:nvPr>
        </p:nvSpPr>
        <p:spPr/>
        <p:txBody>
          <a:bodyPr/>
          <a:lstStyle/>
          <a:p>
            <a:fld id="{1E6F2BC6-4BB5-46DC-9741-12427780126F}" type="slidenum">
              <a:rPr lang="en-US" smtClean="0"/>
              <a:t>11</a:t>
            </a:fld>
            <a:endParaRPr lang="en-US" dirty="0"/>
          </a:p>
        </p:txBody>
      </p:sp>
    </p:spTree>
    <p:extLst>
      <p:ext uri="{BB962C8B-B14F-4D97-AF65-F5344CB8AC3E}">
        <p14:creationId xmlns:p14="http://schemas.microsoft.com/office/powerpoint/2010/main" val="2926084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Each component tab will have a section called, “Balance of MHSA funds.” This section will show how DHCS subtracts expenditures from the starting balance to determine the unspent balance that may be subject to reversion. </a:t>
            </a:r>
            <a:r>
              <a:rPr lang="en-US" sz="1300" dirty="0" smtClean="0"/>
              <a:t>This </a:t>
            </a:r>
            <a:r>
              <a:rPr lang="en-US" sz="1300" dirty="0"/>
              <a:t>screen shot continues the example of the PEI component. In section 3 “Balance of MHSA Funds,” the fiscal years for the revenue goes horizontally while the fiscal years for expenditure goes vertically. </a:t>
            </a:r>
          </a:p>
          <a:p>
            <a:r>
              <a:rPr lang="en-US" sz="1300" dirty="0"/>
              <a:t>Focusing on 18/19 expenditures, this example illustrates how DHCS applied total 18/19 MHSA expenditures against the oldest available funds. In other words, what source funds did the county use to pay for 18/19 expenditures? DHCS determined that 18/19 expenditures were paid for with funds from AB 114, 17/18, and then 18/19. This is a representation of what we mean by applying expenditures against funds on a “first-in, first-out” </a:t>
            </a:r>
            <a:r>
              <a:rPr lang="en-US" sz="1300" dirty="0" smtClean="0"/>
              <a:t>basis.</a:t>
            </a:r>
            <a:r>
              <a:rPr lang="en-US" sz="1300" baseline="0" dirty="0" smtClean="0"/>
              <a:t> </a:t>
            </a:r>
            <a:r>
              <a:rPr lang="en-US" sz="1300" dirty="0" smtClean="0"/>
              <a:t>One </a:t>
            </a:r>
            <a:r>
              <a:rPr lang="en-US" sz="1300" dirty="0"/>
              <a:t>tip here is that, is that 18/19 total applied expenditures should match 18/19 total expenditures from section 2. If it doesn’t it a sign that 18/19 expenditures exceeded available revenue. In this case, the totals </a:t>
            </a:r>
            <a:r>
              <a:rPr lang="en-US" sz="1300" dirty="0" smtClean="0"/>
              <a:t>matched. DHCS </a:t>
            </a:r>
            <a:r>
              <a:rPr lang="en-US" sz="1300" dirty="0"/>
              <a:t>will continue to subtract MHSA expenditures from the remaining balance of funding in the oldest fiscal year. If expenditures less the balance of funding is greater than zero, DHCS will subtract the balance of expenditures from the remaining balance of funding in the next fiscal year. DHCS will repeat this process until the balance of expenditures minus the remaining balance of funding is zero. DHCS will revert the balance of funding that is greater than zero at the end of the reversion period.</a:t>
            </a:r>
          </a:p>
        </p:txBody>
      </p:sp>
      <p:sp>
        <p:nvSpPr>
          <p:cNvPr id="4" name="Slide Number Placeholder 3"/>
          <p:cNvSpPr>
            <a:spLocks noGrp="1"/>
          </p:cNvSpPr>
          <p:nvPr>
            <p:ph type="sldNum" sz="quarter" idx="10"/>
          </p:nvPr>
        </p:nvSpPr>
        <p:spPr/>
        <p:txBody>
          <a:bodyPr/>
          <a:lstStyle/>
          <a:p>
            <a:fld id="{1E6F2BC6-4BB5-46DC-9741-12427780126F}" type="slidenum">
              <a:rPr lang="en-US" smtClean="0"/>
              <a:t>12</a:t>
            </a:fld>
            <a:endParaRPr lang="en-US" dirty="0"/>
          </a:p>
        </p:txBody>
      </p:sp>
    </p:spTree>
    <p:extLst>
      <p:ext uri="{BB962C8B-B14F-4D97-AF65-F5344CB8AC3E}">
        <p14:creationId xmlns:p14="http://schemas.microsoft.com/office/powerpoint/2010/main" val="1767749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Each component tab will have a section called, “Balance of MHSA Expenditures.” This section will show the amount of unapplied expenditure. DHCS applies MHSA expenditures up to the amount of available MHSA funds. If expenditures exceed the amount of available MHSA funds, then there is an “over-expenditure.” We categorize this as “unapplied expenditure.”</a:t>
            </a:r>
          </a:p>
          <a:p>
            <a:r>
              <a:rPr lang="en-US" sz="1300" dirty="0"/>
              <a:t>This is an example of a county that “over spent” MHSA funds. On this county’s FY 19/20 RER, they reported $1.1M in MHSA program expenditures. But only less than half of the expenditures were covered by MHSA funds. What is the reason for this? One possible reason is that DHCS believes the county may have reported 100% MHSA when other non-MHSA funds were actually used when paying for program costs.</a:t>
            </a:r>
          </a:p>
          <a:p>
            <a:r>
              <a:rPr lang="en-US" sz="1300" dirty="0"/>
              <a:t>To correct this issue, we recommend the county to submit an adjustment in the amount of the “unapplied expenditure.” The adjustment should include a reason, such as, “The County over-estimated MHSA expenditures and did not include the FFP share of program costs.”</a:t>
            </a:r>
          </a:p>
          <a:p>
            <a:r>
              <a:rPr lang="en-US" sz="1300" dirty="0"/>
              <a:t>One quick tip to confirm if over spending happened is to review section 1 and compare total expenditure and total revenue. If total expenditure is greater than revenue, then the county should explore which RER year they may have over estimated MHSA expenditures.</a:t>
            </a:r>
          </a:p>
        </p:txBody>
      </p:sp>
      <p:sp>
        <p:nvSpPr>
          <p:cNvPr id="4" name="Slide Number Placeholder 3"/>
          <p:cNvSpPr>
            <a:spLocks noGrp="1"/>
          </p:cNvSpPr>
          <p:nvPr>
            <p:ph type="sldNum" sz="quarter" idx="10"/>
          </p:nvPr>
        </p:nvSpPr>
        <p:spPr/>
        <p:txBody>
          <a:bodyPr/>
          <a:lstStyle/>
          <a:p>
            <a:fld id="{1E6F2BC6-4BB5-46DC-9741-12427780126F}" type="slidenum">
              <a:rPr lang="en-US" smtClean="0"/>
              <a:t>13</a:t>
            </a:fld>
            <a:endParaRPr lang="en-US" dirty="0"/>
          </a:p>
        </p:txBody>
      </p:sp>
    </p:spTree>
    <p:extLst>
      <p:ext uri="{BB962C8B-B14F-4D97-AF65-F5344CB8AC3E}">
        <p14:creationId xmlns:p14="http://schemas.microsoft.com/office/powerpoint/2010/main" val="19251062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The INN component has different reversion rules compared to the other components. These unique rules start with INN funds received in FY 15/16. If funds are encumbered to an INN project plan, then the INN funds are safe from reversion for an additional period of time. </a:t>
            </a:r>
            <a:r>
              <a:rPr lang="en-US" sz="1300" dirty="0" smtClean="0"/>
              <a:t>The </a:t>
            </a:r>
            <a:r>
              <a:rPr lang="en-US" sz="1300" dirty="0"/>
              <a:t>INN tab has three parts to section 3: Balance of funds. </a:t>
            </a:r>
          </a:p>
          <a:p>
            <a:endParaRPr lang="en-US" sz="1300" dirty="0" smtClean="0"/>
          </a:p>
          <a:p>
            <a:r>
              <a:rPr lang="en-US" sz="1300" dirty="0" smtClean="0"/>
              <a:t>Section </a:t>
            </a:r>
            <a:r>
              <a:rPr lang="en-US" sz="1300" dirty="0"/>
              <a:t>3a: Is just like the other components. Initially, counties have 3 or 5 years to spend down the starting balance</a:t>
            </a:r>
            <a:r>
              <a:rPr lang="en-US" sz="1300" dirty="0" smtClean="0"/>
              <a:t>.</a:t>
            </a:r>
            <a:endParaRPr lang="en-US" sz="1300" dirty="0"/>
          </a:p>
          <a:p>
            <a:endParaRPr lang="en-US" sz="1300" dirty="0" smtClean="0"/>
          </a:p>
          <a:p>
            <a:r>
              <a:rPr lang="en-US" sz="1300" dirty="0" smtClean="0"/>
              <a:t>Section </a:t>
            </a:r>
            <a:r>
              <a:rPr lang="en-US" sz="1300" dirty="0"/>
              <a:t>3b: Per SB 79, DHCS will encumber unspent balances to INN plans (approved in FY 17/18 or later). Encumbered INN funds are protected from reversion. </a:t>
            </a:r>
          </a:p>
          <a:p>
            <a:r>
              <a:rPr lang="en-US" sz="1300" dirty="0"/>
              <a:t>Unspent funds from section 3a that are labeled “encumbered”, moves to section 3c for additional reversion calculations. </a:t>
            </a:r>
          </a:p>
          <a:p>
            <a:r>
              <a:rPr lang="en-US" sz="1300" dirty="0"/>
              <a:t>Unspent funds from section 3a that are labeled “unencumbered” will not move to section 3c. If a county does not have an INN plan or did not obtain approval from the OAC within three or five years of receiving the funds, those funds shall revert</a:t>
            </a:r>
            <a:r>
              <a:rPr lang="en-US" sz="1300" dirty="0" smtClean="0"/>
              <a:t>.</a:t>
            </a:r>
            <a:endParaRPr lang="en-US" sz="1300" dirty="0"/>
          </a:p>
          <a:p>
            <a:endParaRPr lang="en-US" sz="1300" dirty="0" smtClean="0"/>
          </a:p>
          <a:p>
            <a:r>
              <a:rPr lang="en-US" sz="1300" dirty="0" smtClean="0"/>
              <a:t>Section </a:t>
            </a:r>
            <a:r>
              <a:rPr lang="en-US" sz="1300" dirty="0"/>
              <a:t>3c: Once encumbered, counties have additional time to spend down INN funds. DHCS will apply expenditures first in, first out.</a:t>
            </a:r>
          </a:p>
        </p:txBody>
      </p:sp>
      <p:sp>
        <p:nvSpPr>
          <p:cNvPr id="4" name="Slide Number Placeholder 3"/>
          <p:cNvSpPr>
            <a:spLocks noGrp="1"/>
          </p:cNvSpPr>
          <p:nvPr>
            <p:ph type="sldNum" sz="quarter" idx="10"/>
          </p:nvPr>
        </p:nvSpPr>
        <p:spPr/>
        <p:txBody>
          <a:bodyPr/>
          <a:lstStyle/>
          <a:p>
            <a:fld id="{1E6F2BC6-4BB5-46DC-9741-12427780126F}" type="slidenum">
              <a:rPr lang="en-US" smtClean="0"/>
              <a:t>14</a:t>
            </a:fld>
            <a:endParaRPr lang="en-US" dirty="0"/>
          </a:p>
        </p:txBody>
      </p:sp>
    </p:spTree>
    <p:extLst>
      <p:ext uri="{BB962C8B-B14F-4D97-AF65-F5344CB8AC3E}">
        <p14:creationId xmlns:p14="http://schemas.microsoft.com/office/powerpoint/2010/main" val="22397701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As previously mentioned, encumbered funds have an extended reversion date. INN funds are encumbered up to the budget amount and the reversion period ends according to the terms of the approved INN Plan. The OAC provides DHCS a copy of the INN approval letter that the county receives. On the approval letter, there is the OAC’s approval date, projected budget and terms. DHCS provides a list of plans on the excel tab called "Approved INN Plans." For reversion purposes, DHCS uses plans approved in FY 17/18 or later.</a:t>
            </a:r>
          </a:p>
        </p:txBody>
      </p:sp>
      <p:sp>
        <p:nvSpPr>
          <p:cNvPr id="4" name="Slide Number Placeholder 3"/>
          <p:cNvSpPr>
            <a:spLocks noGrp="1"/>
          </p:cNvSpPr>
          <p:nvPr>
            <p:ph type="sldNum" sz="quarter" idx="10"/>
          </p:nvPr>
        </p:nvSpPr>
        <p:spPr/>
        <p:txBody>
          <a:bodyPr/>
          <a:lstStyle/>
          <a:p>
            <a:fld id="{1E6F2BC6-4BB5-46DC-9741-12427780126F}" type="slidenum">
              <a:rPr lang="en-US" smtClean="0"/>
              <a:t>15</a:t>
            </a:fld>
            <a:endParaRPr lang="en-US" dirty="0"/>
          </a:p>
        </p:txBody>
      </p:sp>
    </p:spTree>
    <p:extLst>
      <p:ext uri="{BB962C8B-B14F-4D97-AF65-F5344CB8AC3E}">
        <p14:creationId xmlns:p14="http://schemas.microsoft.com/office/powerpoint/2010/main" val="37896545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Counties have 10 years to spend WET and CFTN funds. One of the revenue sources for WET and CFTN are transfers from CSS. The reversion period begins when the funds are received or when the funds were transferred from CSS. However, to pay for the transfer, DHCS uses the oldest available CSS fund. As a result, the source year funds may not match fiscal year that the county reported on the RERs.</a:t>
            </a:r>
          </a:p>
          <a:p>
            <a:endParaRPr lang="en-US" sz="1300" dirty="0"/>
          </a:p>
          <a:p>
            <a:r>
              <a:rPr lang="en-US" sz="1300" dirty="0"/>
              <a:t>In this example, the county reported CSS transfers to WET on the 18/19 and 19/20 RERs. However, DHCS determined that 17/18 and 18/19 CSS funds were used to pay for those transfers. So the WET revenue is recognized in 17/18 and 18/19 and the 10 year countdown begins. </a:t>
            </a:r>
          </a:p>
          <a:p>
            <a:endParaRPr lang="en-US" sz="1300" dirty="0"/>
          </a:p>
          <a:p>
            <a:r>
              <a:rPr lang="en-US" sz="1300" dirty="0"/>
              <a:t>One tip here is that the totals on the WET tab, “Transfers from CSS” should match the totals on the CSS tab, “Transfers to WET.”</a:t>
            </a:r>
          </a:p>
        </p:txBody>
      </p:sp>
      <p:sp>
        <p:nvSpPr>
          <p:cNvPr id="4" name="Slide Number Placeholder 3"/>
          <p:cNvSpPr>
            <a:spLocks noGrp="1"/>
          </p:cNvSpPr>
          <p:nvPr>
            <p:ph type="sldNum" sz="quarter" idx="10"/>
          </p:nvPr>
        </p:nvSpPr>
        <p:spPr/>
        <p:txBody>
          <a:bodyPr/>
          <a:lstStyle/>
          <a:p>
            <a:fld id="{1E6F2BC6-4BB5-46DC-9741-12427780126F}" type="slidenum">
              <a:rPr lang="en-US" smtClean="0"/>
              <a:t>16</a:t>
            </a:fld>
            <a:endParaRPr lang="en-US" dirty="0"/>
          </a:p>
        </p:txBody>
      </p:sp>
    </p:spTree>
    <p:extLst>
      <p:ext uri="{BB962C8B-B14F-4D97-AF65-F5344CB8AC3E}">
        <p14:creationId xmlns:p14="http://schemas.microsoft.com/office/powerpoint/2010/main" val="34720826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DHCS provides a list of Prudent Reserve (PR) transactions from all RERs for county review. The PR grand total should match the county's ending PR balance from the 19/20 RER. This list of transactions also includes PR transactions that were not allowable, but is ultimately part of the county's ending PR balance.</a:t>
            </a:r>
          </a:p>
          <a:p>
            <a:endParaRPr lang="en-US" sz="1300" dirty="0"/>
          </a:p>
          <a:p>
            <a:r>
              <a:rPr lang="en-US" sz="1300" dirty="0"/>
              <a:t>The PR account is not subject to reversion. However, PR transactions that involve the CSS and PEI account are part of reversion calculations. In order to calculate accurate unspent amounts for CSS and PEI, DHCS disallowed some PR transactions that the county may have reported on the RER.</a:t>
            </a:r>
          </a:p>
          <a:p>
            <a:endParaRPr lang="en-US" sz="1300" dirty="0"/>
          </a:p>
          <a:p>
            <a:r>
              <a:rPr lang="en-US" sz="1300" dirty="0"/>
              <a:t>This is an example of where a county reported on its 10/11 RER a transfer of INN funds to their PR. Statute does not allow a county to transfer INN funds to the PR. Also, this county reported on its 10/11 RER a transfer of PEI funds to their PR, which is not allowable for this year. </a:t>
            </a:r>
          </a:p>
          <a:p>
            <a:endParaRPr lang="en-US" sz="1300" dirty="0"/>
          </a:p>
          <a:p>
            <a:r>
              <a:rPr lang="en-US" sz="1300" dirty="0"/>
              <a:t>We recommend that the county verify these transactions from their 10/11 RER and then submit an adjustment to remove it. Right now, DHCS did not include these INN and PEI transfer as part of reversion. If we did, it would inflate the expenditure used for INN and PEI calculations. </a:t>
            </a:r>
          </a:p>
        </p:txBody>
      </p:sp>
      <p:sp>
        <p:nvSpPr>
          <p:cNvPr id="4" name="Slide Number Placeholder 3"/>
          <p:cNvSpPr>
            <a:spLocks noGrp="1"/>
          </p:cNvSpPr>
          <p:nvPr>
            <p:ph type="sldNum" sz="quarter" idx="10"/>
          </p:nvPr>
        </p:nvSpPr>
        <p:spPr/>
        <p:txBody>
          <a:bodyPr/>
          <a:lstStyle/>
          <a:p>
            <a:fld id="{1E6F2BC6-4BB5-46DC-9741-12427780126F}" type="slidenum">
              <a:rPr lang="en-US" smtClean="0"/>
              <a:t>17</a:t>
            </a:fld>
            <a:endParaRPr lang="en-US" dirty="0"/>
          </a:p>
        </p:txBody>
      </p:sp>
    </p:spTree>
    <p:extLst>
      <p:ext uri="{BB962C8B-B14F-4D97-AF65-F5344CB8AC3E}">
        <p14:creationId xmlns:p14="http://schemas.microsoft.com/office/powerpoint/2010/main" val="19648109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Statue provides guidance for allowable PR transfers. For example, strict conditions must be met for a county to access its PR. This slide is an example of the only three fiscal years that statue allowed counties to access their PR. Any transfers from the PR in other years should be reversed from the county’s RERs.</a:t>
            </a:r>
          </a:p>
          <a:p>
            <a:endParaRPr lang="en-US" sz="1300" dirty="0"/>
          </a:p>
          <a:p>
            <a:r>
              <a:rPr lang="en-US" sz="1300" dirty="0"/>
              <a:t>Statue allows a county to transfer PEI funds to its prudent reserve using 07/08 funds. Many counties reported a PEI to PR transfers on their 09/10, 10/11, and 11/12 RERs. For reversion purposes and based on statute guidance, DHCS recognized the PEI transfer in 07/08. We recommend counties to adjust the RERs and recognize PEI transfers in 07/08 as well.</a:t>
            </a:r>
          </a:p>
        </p:txBody>
      </p:sp>
      <p:sp>
        <p:nvSpPr>
          <p:cNvPr id="4" name="Slide Number Placeholder 3"/>
          <p:cNvSpPr>
            <a:spLocks noGrp="1"/>
          </p:cNvSpPr>
          <p:nvPr>
            <p:ph type="sldNum" sz="quarter" idx="10"/>
          </p:nvPr>
        </p:nvSpPr>
        <p:spPr/>
        <p:txBody>
          <a:bodyPr/>
          <a:lstStyle/>
          <a:p>
            <a:fld id="{1E6F2BC6-4BB5-46DC-9741-12427780126F}" type="slidenum">
              <a:rPr lang="en-US" smtClean="0"/>
              <a:t>18</a:t>
            </a:fld>
            <a:endParaRPr lang="en-US" dirty="0"/>
          </a:p>
        </p:txBody>
      </p:sp>
    </p:spTree>
    <p:extLst>
      <p:ext uri="{BB962C8B-B14F-4D97-AF65-F5344CB8AC3E}">
        <p14:creationId xmlns:p14="http://schemas.microsoft.com/office/powerpoint/2010/main" val="6456945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On past RERs, the county may report PR interest with their PR account. Per statute, and beginning with the FY 17/18 RER, PR interest must be reported only with the CSS account. This is because the PR is funded with CSS funds. The county can feel free to submit adjustments to update any of the PR interest data based on these rules. </a:t>
            </a:r>
          </a:p>
        </p:txBody>
      </p:sp>
      <p:sp>
        <p:nvSpPr>
          <p:cNvPr id="4" name="Slide Number Placeholder 3"/>
          <p:cNvSpPr>
            <a:spLocks noGrp="1"/>
          </p:cNvSpPr>
          <p:nvPr>
            <p:ph type="sldNum" sz="quarter" idx="10"/>
          </p:nvPr>
        </p:nvSpPr>
        <p:spPr/>
        <p:txBody>
          <a:bodyPr/>
          <a:lstStyle/>
          <a:p>
            <a:fld id="{1E6F2BC6-4BB5-46DC-9741-12427780126F}" type="slidenum">
              <a:rPr lang="en-US" smtClean="0"/>
              <a:t>19</a:t>
            </a:fld>
            <a:endParaRPr lang="en-US" dirty="0"/>
          </a:p>
        </p:txBody>
      </p:sp>
    </p:spTree>
    <p:extLst>
      <p:ext uri="{BB962C8B-B14F-4D97-AF65-F5344CB8AC3E}">
        <p14:creationId xmlns:p14="http://schemas.microsoft.com/office/powerpoint/2010/main" val="4194657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DHCS has updated the reversion workbook with the data from the county’s 19/20 revenue and expenditure report (RER). I will also go over additional updates that DHCS made to the reversion workbook, based on county feedback to last year’s reversion notices. I will clarify the new reversion dates, based on the extension granted by AB 81 in response to the </a:t>
            </a:r>
            <a:r>
              <a:rPr lang="en-US" sz="1300" dirty="0" smtClean="0"/>
              <a:t>COVID-19 </a:t>
            </a:r>
            <a:r>
              <a:rPr lang="en-US" sz="1300" dirty="0"/>
              <a:t>Public health emergency. I will also provide a walkthrough demonstration of the unspent funds calculations. For this year’s notice, DHCS will provide new guidance regarding adjustments to unapplied expenditures and reconciliation of prudent reserve balances</a:t>
            </a:r>
          </a:p>
        </p:txBody>
      </p:sp>
      <p:sp>
        <p:nvSpPr>
          <p:cNvPr id="4" name="Slide Number Placeholder 3"/>
          <p:cNvSpPr>
            <a:spLocks noGrp="1"/>
          </p:cNvSpPr>
          <p:nvPr>
            <p:ph type="sldNum" sz="quarter" idx="10"/>
          </p:nvPr>
        </p:nvSpPr>
        <p:spPr/>
        <p:txBody>
          <a:bodyPr/>
          <a:lstStyle/>
          <a:p>
            <a:fld id="{1E6F2BC6-4BB5-46DC-9741-12427780126F}" type="slidenum">
              <a:rPr lang="en-US" smtClean="0"/>
              <a:t>2</a:t>
            </a:fld>
            <a:endParaRPr lang="en-US" dirty="0"/>
          </a:p>
        </p:txBody>
      </p:sp>
    </p:spTree>
    <p:extLst>
      <p:ext uri="{BB962C8B-B14F-4D97-AF65-F5344CB8AC3E}">
        <p14:creationId xmlns:p14="http://schemas.microsoft.com/office/powerpoint/2010/main" val="31212137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Similar to last year, DHCS provided a data tab that centralized all the revenue and expenditure data used to calculate reversion. Based on county suggestion, we grouped the sources to identify what is considered Revenue, Expenditure, and Adjustment types.</a:t>
            </a:r>
          </a:p>
        </p:txBody>
      </p:sp>
      <p:sp>
        <p:nvSpPr>
          <p:cNvPr id="4" name="Slide Number Placeholder 3"/>
          <p:cNvSpPr>
            <a:spLocks noGrp="1"/>
          </p:cNvSpPr>
          <p:nvPr>
            <p:ph type="sldNum" sz="quarter" idx="10"/>
          </p:nvPr>
        </p:nvSpPr>
        <p:spPr/>
        <p:txBody>
          <a:bodyPr/>
          <a:lstStyle/>
          <a:p>
            <a:fld id="{1E6F2BC6-4BB5-46DC-9741-12427780126F}" type="slidenum">
              <a:rPr lang="en-US" smtClean="0"/>
              <a:t>20</a:t>
            </a:fld>
            <a:endParaRPr lang="en-US" dirty="0"/>
          </a:p>
        </p:txBody>
      </p:sp>
    </p:spTree>
    <p:extLst>
      <p:ext uri="{BB962C8B-B14F-4D97-AF65-F5344CB8AC3E}">
        <p14:creationId xmlns:p14="http://schemas.microsoft.com/office/powerpoint/2010/main" val="35540585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Typically, the county would remit payment to DHCS for unspent funds based on the letter that is included with the reversion package. However, there are no funds subject to reversion at this time. The county can use the unspent amounts from the workbook to help plan for upcoming reversion or to estimate current MHSA balances as of the 19/20 RER.</a:t>
            </a:r>
          </a:p>
        </p:txBody>
      </p:sp>
      <p:sp>
        <p:nvSpPr>
          <p:cNvPr id="4" name="Slide Number Placeholder 3"/>
          <p:cNvSpPr>
            <a:spLocks noGrp="1"/>
          </p:cNvSpPr>
          <p:nvPr>
            <p:ph type="sldNum" sz="quarter" idx="10"/>
          </p:nvPr>
        </p:nvSpPr>
        <p:spPr/>
        <p:txBody>
          <a:bodyPr/>
          <a:lstStyle/>
          <a:p>
            <a:fld id="{1E6F2BC6-4BB5-46DC-9741-12427780126F}" type="slidenum">
              <a:rPr lang="en-US" smtClean="0"/>
              <a:t>21</a:t>
            </a:fld>
            <a:endParaRPr lang="en-US" dirty="0"/>
          </a:p>
        </p:txBody>
      </p:sp>
    </p:spTree>
    <p:extLst>
      <p:ext uri="{BB962C8B-B14F-4D97-AF65-F5344CB8AC3E}">
        <p14:creationId xmlns:p14="http://schemas.microsoft.com/office/powerpoint/2010/main" val="16301164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While there are no funds subject to reversion, DHCS requests that the county take action to fix MHSA over-expenditures and reconcile Prudent Reserve balances. The county can also submit adjustment for any other inconsistencies between DHCS and county reversion data.</a:t>
            </a:r>
          </a:p>
        </p:txBody>
      </p:sp>
      <p:sp>
        <p:nvSpPr>
          <p:cNvPr id="4" name="Slide Number Placeholder 3"/>
          <p:cNvSpPr>
            <a:spLocks noGrp="1"/>
          </p:cNvSpPr>
          <p:nvPr>
            <p:ph type="sldNum" sz="quarter" idx="10"/>
          </p:nvPr>
        </p:nvSpPr>
        <p:spPr/>
        <p:txBody>
          <a:bodyPr/>
          <a:lstStyle/>
          <a:p>
            <a:fld id="{1E6F2BC6-4BB5-46DC-9741-12427780126F}" type="slidenum">
              <a:rPr lang="en-US" smtClean="0"/>
              <a:t>22</a:t>
            </a:fld>
            <a:endParaRPr lang="en-US" dirty="0"/>
          </a:p>
        </p:txBody>
      </p:sp>
    </p:spTree>
    <p:extLst>
      <p:ext uri="{BB962C8B-B14F-4D97-AF65-F5344CB8AC3E}">
        <p14:creationId xmlns:p14="http://schemas.microsoft.com/office/powerpoint/2010/main" val="7987925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INN reversion rules are different because the county can extend the reversion period by encumbering INN funds based on the OAC-approved plans. The county should review the approved INN tab and send DHCS any plans approved from FY 17/18 or later.</a:t>
            </a:r>
          </a:p>
        </p:txBody>
      </p:sp>
      <p:sp>
        <p:nvSpPr>
          <p:cNvPr id="4" name="Slide Number Placeholder 3"/>
          <p:cNvSpPr>
            <a:spLocks noGrp="1"/>
          </p:cNvSpPr>
          <p:nvPr>
            <p:ph type="sldNum" sz="quarter" idx="10"/>
          </p:nvPr>
        </p:nvSpPr>
        <p:spPr/>
        <p:txBody>
          <a:bodyPr/>
          <a:lstStyle/>
          <a:p>
            <a:fld id="{1E6F2BC6-4BB5-46DC-9741-12427780126F}" type="slidenum">
              <a:rPr lang="en-US" smtClean="0"/>
              <a:t>23</a:t>
            </a:fld>
            <a:endParaRPr lang="en-US" dirty="0"/>
          </a:p>
        </p:txBody>
      </p:sp>
    </p:spTree>
    <p:extLst>
      <p:ext uri="{BB962C8B-B14F-4D97-AF65-F5344CB8AC3E}">
        <p14:creationId xmlns:p14="http://schemas.microsoft.com/office/powerpoint/2010/main" val="16706030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To emphasize, the 10 year reversion period for WET and CFTN is based on the source fiscal year used to pay for the CSS transfer. The county should verify that total CSS transfers match the Total WET and CFTN revenue transfers.</a:t>
            </a:r>
          </a:p>
        </p:txBody>
      </p:sp>
      <p:sp>
        <p:nvSpPr>
          <p:cNvPr id="4" name="Slide Number Placeholder 3"/>
          <p:cNvSpPr>
            <a:spLocks noGrp="1"/>
          </p:cNvSpPr>
          <p:nvPr>
            <p:ph type="sldNum" sz="quarter" idx="10"/>
          </p:nvPr>
        </p:nvSpPr>
        <p:spPr/>
        <p:txBody>
          <a:bodyPr/>
          <a:lstStyle/>
          <a:p>
            <a:fld id="{1E6F2BC6-4BB5-46DC-9741-12427780126F}" type="slidenum">
              <a:rPr lang="en-US" smtClean="0"/>
              <a:t>24</a:t>
            </a:fld>
            <a:endParaRPr lang="en-US" dirty="0"/>
          </a:p>
        </p:txBody>
      </p:sp>
    </p:spTree>
    <p:extLst>
      <p:ext uri="{BB962C8B-B14F-4D97-AF65-F5344CB8AC3E}">
        <p14:creationId xmlns:p14="http://schemas.microsoft.com/office/powerpoint/2010/main" val="37803224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The appeal process is the same as prior years. The appeal process allows a county to submit an adjustment sheet to DHCS. The adjustment sheet is very similar to the adjustment tab located on the annual RERs.</a:t>
            </a:r>
          </a:p>
        </p:txBody>
      </p:sp>
      <p:sp>
        <p:nvSpPr>
          <p:cNvPr id="4" name="Slide Number Placeholder 3"/>
          <p:cNvSpPr>
            <a:spLocks noGrp="1"/>
          </p:cNvSpPr>
          <p:nvPr>
            <p:ph type="sldNum" sz="quarter" idx="10"/>
          </p:nvPr>
        </p:nvSpPr>
        <p:spPr/>
        <p:txBody>
          <a:bodyPr/>
          <a:lstStyle/>
          <a:p>
            <a:fld id="{1E6F2BC6-4BB5-46DC-9741-12427780126F}" type="slidenum">
              <a:rPr lang="en-US" smtClean="0"/>
              <a:t>25</a:t>
            </a:fld>
            <a:endParaRPr lang="en-US" dirty="0"/>
          </a:p>
        </p:txBody>
      </p:sp>
    </p:spTree>
    <p:extLst>
      <p:ext uri="{BB962C8B-B14F-4D97-AF65-F5344CB8AC3E}">
        <p14:creationId xmlns:p14="http://schemas.microsoft.com/office/powerpoint/2010/main" val="5648354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Counties can contact the MHSA team or visit the MHSA Fiscal website for questions and additional information. Thank you for your time.</a:t>
            </a:r>
          </a:p>
        </p:txBody>
      </p:sp>
      <p:sp>
        <p:nvSpPr>
          <p:cNvPr id="4" name="Slide Number Placeholder 3"/>
          <p:cNvSpPr>
            <a:spLocks noGrp="1"/>
          </p:cNvSpPr>
          <p:nvPr>
            <p:ph type="sldNum" sz="quarter" idx="10"/>
          </p:nvPr>
        </p:nvSpPr>
        <p:spPr/>
        <p:txBody>
          <a:bodyPr/>
          <a:lstStyle/>
          <a:p>
            <a:fld id="{1E6F2BC6-4BB5-46DC-9741-12427780126F}" type="slidenum">
              <a:rPr lang="en-US" smtClean="0"/>
              <a:t>26</a:t>
            </a:fld>
            <a:endParaRPr lang="en-US" dirty="0"/>
          </a:p>
        </p:txBody>
      </p:sp>
    </p:spTree>
    <p:extLst>
      <p:ext uri="{BB962C8B-B14F-4D97-AF65-F5344CB8AC3E}">
        <p14:creationId xmlns:p14="http://schemas.microsoft.com/office/powerpoint/2010/main" val="929477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Each year, DHCS sends a notice to each county regarding the status of MHSA unspent funds. Attached to the notice is the reversion schedule that shows how DHCS calculates the unspent amounts.</a:t>
            </a:r>
          </a:p>
          <a:p>
            <a:endParaRPr lang="en-US" sz="1300" dirty="0"/>
          </a:p>
          <a:p>
            <a:r>
              <a:rPr lang="en-US" sz="1300" dirty="0"/>
              <a:t>Upon completion of the 19/20 RER, DHCS calculates reversion and emails the county behavioral health director with a copy to their MHSA coordinators and fiscal staff. The email will include the official notice, the reversion workbook, and appeal documents. Counties that have not finalized the 19/20 RER will still receive a reversion notice, but the unspent amounts will be incomplete and only include data as of the 18/19 RER.</a:t>
            </a:r>
          </a:p>
          <a:p>
            <a:endParaRPr lang="en-US" sz="1300" dirty="0"/>
          </a:p>
          <a:p>
            <a:r>
              <a:rPr lang="en-US" sz="1300" dirty="0"/>
              <a:t>Regarding point #1, it’s important to note that the reversion date is extended to July 1, 2021 and no funds are actually due at this time. DHCS still encourage the county to review the notice and submit any appeals to DHCS.</a:t>
            </a:r>
          </a:p>
        </p:txBody>
      </p:sp>
      <p:sp>
        <p:nvSpPr>
          <p:cNvPr id="4" name="Slide Number Placeholder 3"/>
          <p:cNvSpPr>
            <a:spLocks noGrp="1"/>
          </p:cNvSpPr>
          <p:nvPr>
            <p:ph type="sldNum" sz="quarter" idx="10"/>
          </p:nvPr>
        </p:nvSpPr>
        <p:spPr/>
        <p:txBody>
          <a:bodyPr/>
          <a:lstStyle/>
          <a:p>
            <a:fld id="{1E6F2BC6-4BB5-46DC-9741-12427780126F}" type="slidenum">
              <a:rPr lang="en-US" smtClean="0"/>
              <a:t>3</a:t>
            </a:fld>
            <a:endParaRPr lang="en-US" dirty="0"/>
          </a:p>
        </p:txBody>
      </p:sp>
    </p:spTree>
    <p:extLst>
      <p:ext uri="{BB962C8B-B14F-4D97-AF65-F5344CB8AC3E}">
        <p14:creationId xmlns:p14="http://schemas.microsoft.com/office/powerpoint/2010/main" val="4039910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DHCS has updated the workbook to included data from the FY 19/20 RER that was due January 31, 2021. We cannot complete reversion calculations for funds subject to reversion as of July 1, 2020, until the 19/20 RER has been finalized. The unspent amounts in this workbook replaces prior year. This is the most up to date calculations that includes from the 19/20 RER, adjustments and appeal received since last year’s notice. We encourage the county to review this workbook to ensure DHCS’s records matches the counties.</a:t>
            </a:r>
          </a:p>
        </p:txBody>
      </p:sp>
      <p:sp>
        <p:nvSpPr>
          <p:cNvPr id="4" name="Slide Number Placeholder 3"/>
          <p:cNvSpPr>
            <a:spLocks noGrp="1"/>
          </p:cNvSpPr>
          <p:nvPr>
            <p:ph type="sldNum" sz="quarter" idx="10"/>
          </p:nvPr>
        </p:nvSpPr>
        <p:spPr/>
        <p:txBody>
          <a:bodyPr/>
          <a:lstStyle/>
          <a:p>
            <a:fld id="{1E6F2BC6-4BB5-46DC-9741-12427780126F}" type="slidenum">
              <a:rPr lang="en-US" smtClean="0"/>
              <a:t>4</a:t>
            </a:fld>
            <a:endParaRPr lang="en-US" dirty="0"/>
          </a:p>
        </p:txBody>
      </p:sp>
    </p:spTree>
    <p:extLst>
      <p:ext uri="{BB962C8B-B14F-4D97-AF65-F5344CB8AC3E}">
        <p14:creationId xmlns:p14="http://schemas.microsoft.com/office/powerpoint/2010/main" val="3688229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Reversion notices sent last year, covered funds subject to reversion as of July 1, 2019, which we sent to counties upon the completion of the 18/19 RER. This year’s reversion notice will cover funds subject to reversion as of July 1, 2020, which uses the 19/20 RER. Both of these reversion dates have been extended due to the COVID 19 public health emergency.</a:t>
            </a:r>
          </a:p>
          <a:p>
            <a:endParaRPr lang="en-US" sz="1300" dirty="0"/>
          </a:p>
          <a:p>
            <a:r>
              <a:rPr lang="en-US" sz="1300" dirty="0"/>
              <a:t>This chart shows the components and funding years that will revert on July 1, 2021. In order for DHCS to determine unspent amounts, counties must submit their 20/21 RER by January 31, 2022.</a:t>
            </a:r>
          </a:p>
        </p:txBody>
      </p:sp>
      <p:sp>
        <p:nvSpPr>
          <p:cNvPr id="4" name="Slide Number Placeholder 3"/>
          <p:cNvSpPr>
            <a:spLocks noGrp="1"/>
          </p:cNvSpPr>
          <p:nvPr>
            <p:ph type="sldNum" sz="quarter" idx="10"/>
          </p:nvPr>
        </p:nvSpPr>
        <p:spPr/>
        <p:txBody>
          <a:bodyPr/>
          <a:lstStyle/>
          <a:p>
            <a:fld id="{1E6F2BC6-4BB5-46DC-9741-12427780126F}" type="slidenum">
              <a:rPr lang="en-US" smtClean="0"/>
              <a:t>5</a:t>
            </a:fld>
            <a:endParaRPr lang="en-US" dirty="0"/>
          </a:p>
        </p:txBody>
      </p:sp>
    </p:spTree>
    <p:extLst>
      <p:ext uri="{BB962C8B-B14F-4D97-AF65-F5344CB8AC3E}">
        <p14:creationId xmlns:p14="http://schemas.microsoft.com/office/powerpoint/2010/main" val="4252560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DHCS made some changes to the layout of the workbook. We received very positive and valuable feedback from counties and we implemented all the suggestions possible. We thank the counties that helped us. </a:t>
            </a:r>
          </a:p>
          <a:p>
            <a:endParaRPr lang="en-US" sz="1300" dirty="0"/>
          </a:p>
          <a:p>
            <a:r>
              <a:rPr lang="en-US" sz="1300" dirty="0"/>
              <a:t>In the reversion workbook, there is a tab called Enclosure 1. DHCS changed the layout of this enclosure to be more informative and to tie unspent amounts with reversion dates. The previous version summarized unspent amounts by component and fiscal year, but it was not clear on when the unspent amounts were reverted or will revert.</a:t>
            </a:r>
          </a:p>
        </p:txBody>
      </p:sp>
      <p:sp>
        <p:nvSpPr>
          <p:cNvPr id="4" name="Slide Number Placeholder 3"/>
          <p:cNvSpPr>
            <a:spLocks noGrp="1"/>
          </p:cNvSpPr>
          <p:nvPr>
            <p:ph type="sldNum" sz="quarter" idx="10"/>
          </p:nvPr>
        </p:nvSpPr>
        <p:spPr/>
        <p:txBody>
          <a:bodyPr/>
          <a:lstStyle/>
          <a:p>
            <a:fld id="{1E6F2BC6-4BB5-46DC-9741-12427780126F}" type="slidenum">
              <a:rPr lang="en-US" smtClean="0"/>
              <a:t>6</a:t>
            </a:fld>
            <a:endParaRPr lang="en-US" dirty="0"/>
          </a:p>
        </p:txBody>
      </p:sp>
    </p:spTree>
    <p:extLst>
      <p:ext uri="{BB962C8B-B14F-4D97-AF65-F5344CB8AC3E}">
        <p14:creationId xmlns:p14="http://schemas.microsoft.com/office/powerpoint/2010/main" val="2637541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This year’s workbook will emphasize the over expenditure of MHSA funds. This information has been on prior notices, but we want to make sure that counties take a closer look. This does not impact all counties. We believe that some counties may have accidentally overestimated the amount of MHSA funds used to pay for program costs. We encourage the counties to review RER records against the workbook and utilize the adjustment process to address it. </a:t>
            </a:r>
          </a:p>
        </p:txBody>
      </p:sp>
      <p:sp>
        <p:nvSpPr>
          <p:cNvPr id="4" name="Slide Number Placeholder 3"/>
          <p:cNvSpPr>
            <a:spLocks noGrp="1"/>
          </p:cNvSpPr>
          <p:nvPr>
            <p:ph type="sldNum" sz="quarter" idx="10"/>
          </p:nvPr>
        </p:nvSpPr>
        <p:spPr/>
        <p:txBody>
          <a:bodyPr/>
          <a:lstStyle/>
          <a:p>
            <a:fld id="{1E6F2BC6-4BB5-46DC-9741-12427780126F}" type="slidenum">
              <a:rPr lang="en-US" smtClean="0"/>
              <a:t>7</a:t>
            </a:fld>
            <a:endParaRPr lang="en-US" dirty="0"/>
          </a:p>
        </p:txBody>
      </p:sp>
    </p:spTree>
    <p:extLst>
      <p:ext uri="{BB962C8B-B14F-4D97-AF65-F5344CB8AC3E}">
        <p14:creationId xmlns:p14="http://schemas.microsoft.com/office/powerpoint/2010/main" val="2792863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Completely new this this year’s notice, is a process to reconcile the county’s prudent reserve balance. DHCS calculated the county’s PR balance by adding up the PR transfers and PR interest from RERs. The ending PR balance that DHCS calculated should match the county's ending PR balance from the 19/20 RER. If it doesn’t match, then DHCS is missing a PR transaction that the county did not report on the RERs. Another reason for a mismatch is that DHCS disallowed a PR transaction that the county is not aware of. DHCS disallowed some PR transactions from reversion, even though the county reported it on the RER. This reconciliation is required to accurately calculate unspent balances for CSS and PEI.</a:t>
            </a:r>
          </a:p>
        </p:txBody>
      </p:sp>
      <p:sp>
        <p:nvSpPr>
          <p:cNvPr id="4" name="Slide Number Placeholder 3"/>
          <p:cNvSpPr>
            <a:spLocks noGrp="1"/>
          </p:cNvSpPr>
          <p:nvPr>
            <p:ph type="sldNum" sz="quarter" idx="10"/>
          </p:nvPr>
        </p:nvSpPr>
        <p:spPr/>
        <p:txBody>
          <a:bodyPr/>
          <a:lstStyle/>
          <a:p>
            <a:fld id="{1E6F2BC6-4BB5-46DC-9741-12427780126F}" type="slidenum">
              <a:rPr lang="en-US" smtClean="0"/>
              <a:t>8</a:t>
            </a:fld>
            <a:endParaRPr lang="en-US" dirty="0"/>
          </a:p>
        </p:txBody>
      </p:sp>
    </p:spTree>
    <p:extLst>
      <p:ext uri="{BB962C8B-B14F-4D97-AF65-F5344CB8AC3E}">
        <p14:creationId xmlns:p14="http://schemas.microsoft.com/office/powerpoint/2010/main" val="2906507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This slide is the beginning of the excel workbook walk through. I have taken several screen shots of the workbook to help our discussion. I will circle parts of the screenshots and discuss some tips that will help counties understand the information better.  </a:t>
            </a:r>
          </a:p>
          <a:p>
            <a:endParaRPr lang="en-US" sz="1300" dirty="0"/>
          </a:p>
          <a:p>
            <a:r>
              <a:rPr lang="en-US" sz="1300" dirty="0"/>
              <a:t>The first tab in the excel workbook is called “Guide.” This is an information tab that provides details on the rest of the work book. This screen shot is just one page, but the guide tab will have other definitions and resources.</a:t>
            </a:r>
          </a:p>
        </p:txBody>
      </p:sp>
      <p:sp>
        <p:nvSpPr>
          <p:cNvPr id="4" name="Slide Number Placeholder 3"/>
          <p:cNvSpPr>
            <a:spLocks noGrp="1"/>
          </p:cNvSpPr>
          <p:nvPr>
            <p:ph type="sldNum" sz="quarter" idx="10"/>
          </p:nvPr>
        </p:nvSpPr>
        <p:spPr/>
        <p:txBody>
          <a:bodyPr/>
          <a:lstStyle/>
          <a:p>
            <a:fld id="{1E6F2BC6-4BB5-46DC-9741-12427780126F}" type="slidenum">
              <a:rPr lang="en-US" smtClean="0"/>
              <a:t>9</a:t>
            </a:fld>
            <a:endParaRPr lang="en-US" dirty="0"/>
          </a:p>
        </p:txBody>
      </p:sp>
    </p:spTree>
    <p:extLst>
      <p:ext uri="{BB962C8B-B14F-4D97-AF65-F5344CB8AC3E}">
        <p14:creationId xmlns:p14="http://schemas.microsoft.com/office/powerpoint/2010/main" val="5631072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990600" y="6356350"/>
            <a:ext cx="2133600" cy="365125"/>
          </a:xfrm>
        </p:spPr>
        <p:txBody>
          <a:bodyPr/>
          <a:lstStyle/>
          <a:p>
            <a:fld id="{8A0675EF-9A9E-42A0-A0AB-8000711170D6}" type="datetime1">
              <a:rPr lang="en-US" smtClean="0"/>
              <a:t>6/8/2021</a:t>
            </a:fld>
            <a:endParaRPr lang="en-US" dirty="0"/>
          </a:p>
        </p:txBody>
      </p:sp>
      <p:sp>
        <p:nvSpPr>
          <p:cNvPr id="6" name="Slide Number Placeholder 5"/>
          <p:cNvSpPr>
            <a:spLocks noGrp="1"/>
          </p:cNvSpPr>
          <p:nvPr>
            <p:ph type="sldNum" sz="quarter" idx="12"/>
          </p:nvPr>
        </p:nvSpPr>
        <p:spPr/>
        <p:txBody>
          <a:bodyPr/>
          <a:lstStyle/>
          <a:p>
            <a:fld id="{0F22356E-2A12-4147-9C02-1C2F05D23B3C}" type="slidenum">
              <a:rPr lang="en-US" smtClean="0"/>
              <a:t>‹#›</a:t>
            </a:fld>
            <a:endParaRPr lang="en-US" dirty="0"/>
          </a:p>
        </p:txBody>
      </p:sp>
      <p:sp>
        <p:nvSpPr>
          <p:cNvPr id="7" name="Rectangle 6"/>
          <p:cNvSpPr/>
          <p:nvPr userDrawn="1"/>
        </p:nvSpPr>
        <p:spPr>
          <a:xfrm>
            <a:off x="0" y="0"/>
            <a:ext cx="457200" cy="6858000"/>
          </a:xfrm>
          <a:prstGeom prst="rect">
            <a:avLst/>
          </a:prstGeom>
          <a:solidFill>
            <a:srgbClr val="1A4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8" name="Rectangle 7"/>
          <p:cNvSpPr/>
          <p:nvPr userDrawn="1"/>
        </p:nvSpPr>
        <p:spPr>
          <a:xfrm>
            <a:off x="0" y="0"/>
            <a:ext cx="457200" cy="685800"/>
          </a:xfrm>
          <a:prstGeom prst="rect">
            <a:avLst/>
          </a:prstGeom>
          <a:solidFill>
            <a:srgbClr val="0A2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9" name="Rectangle 8"/>
          <p:cNvSpPr/>
          <p:nvPr userDrawn="1"/>
        </p:nvSpPr>
        <p:spPr>
          <a:xfrm>
            <a:off x="0" y="4648200"/>
            <a:ext cx="457200" cy="2209800"/>
          </a:xfrm>
          <a:prstGeom prst="rect">
            <a:avLst/>
          </a:prstGeom>
          <a:solidFill>
            <a:srgbClr val="0A2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pic>
        <p:nvPicPr>
          <p:cNvPr id="10" name="Picture 9" descr="D H C S Logo" title="D H C S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9861" y="838200"/>
            <a:ext cx="838939" cy="800100"/>
          </a:xfrm>
          <a:prstGeom prst="rect">
            <a:avLst/>
          </a:prstGeom>
        </p:spPr>
      </p:pic>
      <p:sp>
        <p:nvSpPr>
          <p:cNvPr id="14" name="Title 1"/>
          <p:cNvSpPr>
            <a:spLocks noGrp="1"/>
          </p:cNvSpPr>
          <p:nvPr>
            <p:ph type="ctrTitle"/>
          </p:nvPr>
        </p:nvSpPr>
        <p:spPr>
          <a:xfrm>
            <a:off x="914400" y="1676400"/>
            <a:ext cx="8001000" cy="2819400"/>
          </a:xfrm>
        </p:spPr>
        <p:txBody>
          <a:bodyPr/>
          <a:lstStyle>
            <a:lvl1pPr algn="l">
              <a:defRPr>
                <a:solidFill>
                  <a:srgbClr val="0A295B"/>
                </a:solidFill>
                <a:latin typeface="+mj-lt"/>
                <a:ea typeface="Open Sans" panose="020B0606030504020204" pitchFamily="34" charset="0"/>
                <a:cs typeface="Open Sans" panose="020B0606030504020204" pitchFamily="34" charset="0"/>
              </a:defRPr>
            </a:lvl1pPr>
          </a:lstStyle>
          <a:p>
            <a:r>
              <a:rPr lang="en-US" dirty="0" smtClean="0"/>
              <a:t>Click to edit Master title style</a:t>
            </a:r>
            <a:endParaRPr lang="en-US" dirty="0"/>
          </a:p>
        </p:txBody>
      </p:sp>
      <p:sp>
        <p:nvSpPr>
          <p:cNvPr id="15" name="Subtitle 2"/>
          <p:cNvSpPr>
            <a:spLocks noGrp="1"/>
          </p:cNvSpPr>
          <p:nvPr>
            <p:ph type="subTitle" idx="1"/>
          </p:nvPr>
        </p:nvSpPr>
        <p:spPr>
          <a:xfrm>
            <a:off x="914400" y="4648200"/>
            <a:ext cx="8001000" cy="1447800"/>
          </a:xfrm>
        </p:spPr>
        <p:txBody>
          <a:bodyPr/>
          <a:lstStyle>
            <a:lvl1pPr marL="0" indent="0" algn="l">
              <a:buNone/>
              <a:defRPr>
                <a:solidFill>
                  <a:srgbClr val="0A295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2050" name="Picture 2" descr="C:\Users\mweiner\Desktop\stsealcl.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804536" y="838200"/>
            <a:ext cx="802888" cy="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404422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1600200"/>
            <a:ext cx="7924800" cy="4525963"/>
          </a:xfrm>
        </p:spPr>
        <p:txBody>
          <a:bodyPr/>
          <a:lstStyle>
            <a:lvl1pPr>
              <a:defRPr>
                <a:solidFill>
                  <a:srgbClr val="003C59"/>
                </a:solidFill>
              </a:defRPr>
            </a:lvl1pPr>
            <a:lvl2pPr>
              <a:defRPr>
                <a:solidFill>
                  <a:srgbClr val="003C59"/>
                </a:solidFill>
              </a:defRPr>
            </a:lvl2pPr>
            <a:lvl3pPr>
              <a:defRPr>
                <a:solidFill>
                  <a:srgbClr val="003C59"/>
                </a:solidFill>
              </a:defRPr>
            </a:lvl3pPr>
            <a:lvl4pPr>
              <a:defRPr>
                <a:solidFill>
                  <a:srgbClr val="003C59"/>
                </a:solidFill>
              </a:defRPr>
            </a:lvl4pPr>
            <a:lvl5pPr>
              <a:defRPr>
                <a:solidFill>
                  <a:srgbClr val="003C59"/>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3"/>
          <p:cNvSpPr>
            <a:spLocks noGrp="1"/>
          </p:cNvSpPr>
          <p:nvPr>
            <p:ph type="dt" sz="half" idx="10"/>
          </p:nvPr>
        </p:nvSpPr>
        <p:spPr>
          <a:xfrm>
            <a:off x="990600" y="6356350"/>
            <a:ext cx="2133600" cy="365125"/>
          </a:xfrm>
        </p:spPr>
        <p:txBody>
          <a:bodyPr/>
          <a:lstStyle/>
          <a:p>
            <a:fld id="{BE6CE3CD-95B7-4C7E-9330-C49A7D6A52C8}" type="datetime1">
              <a:rPr lang="en-US" smtClean="0"/>
              <a:t>6/8/2021</a:t>
            </a:fld>
            <a:endParaRPr lang="en-US" dirty="0"/>
          </a:p>
        </p:txBody>
      </p:sp>
      <p:sp>
        <p:nvSpPr>
          <p:cNvPr id="9" name="Slide Number Placeholder 5"/>
          <p:cNvSpPr>
            <a:spLocks noGrp="1"/>
          </p:cNvSpPr>
          <p:nvPr>
            <p:ph type="sldNum" sz="quarter" idx="12"/>
          </p:nvPr>
        </p:nvSpPr>
        <p:spPr>
          <a:xfrm>
            <a:off x="6553200" y="6356350"/>
            <a:ext cx="2133600" cy="365125"/>
          </a:xfrm>
        </p:spPr>
        <p:txBody>
          <a:bodyPr/>
          <a:lstStyle/>
          <a:p>
            <a:fld id="{0F22356E-2A12-4147-9C02-1C2F05D23B3C}" type="slidenum">
              <a:rPr lang="en-US" smtClean="0"/>
              <a:t>‹#›</a:t>
            </a:fld>
            <a:endParaRPr lang="en-US" dirty="0"/>
          </a:p>
        </p:txBody>
      </p:sp>
      <p:sp>
        <p:nvSpPr>
          <p:cNvPr id="10" name="Rectangle 9"/>
          <p:cNvSpPr/>
          <p:nvPr userDrawn="1"/>
        </p:nvSpPr>
        <p:spPr>
          <a:xfrm>
            <a:off x="0" y="0"/>
            <a:ext cx="457200" cy="6858000"/>
          </a:xfrm>
          <a:prstGeom prst="rect">
            <a:avLst/>
          </a:prstGeom>
          <a:solidFill>
            <a:srgbClr val="1A4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1" name="Rectangle 10"/>
          <p:cNvSpPr/>
          <p:nvPr userDrawn="1"/>
        </p:nvSpPr>
        <p:spPr>
          <a:xfrm>
            <a:off x="0" y="0"/>
            <a:ext cx="457200" cy="685800"/>
          </a:xfrm>
          <a:prstGeom prst="rect">
            <a:avLst/>
          </a:prstGeom>
          <a:solidFill>
            <a:srgbClr val="0A2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2" name="Rectangle 11"/>
          <p:cNvSpPr/>
          <p:nvPr userDrawn="1"/>
        </p:nvSpPr>
        <p:spPr>
          <a:xfrm>
            <a:off x="0" y="4648200"/>
            <a:ext cx="457200" cy="2209800"/>
          </a:xfrm>
          <a:prstGeom prst="rect">
            <a:avLst/>
          </a:prstGeom>
          <a:solidFill>
            <a:srgbClr val="0A2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9" name="Title 1"/>
          <p:cNvSpPr>
            <a:spLocks noGrp="1"/>
          </p:cNvSpPr>
          <p:nvPr>
            <p:ph type="title"/>
          </p:nvPr>
        </p:nvSpPr>
        <p:spPr>
          <a:xfrm>
            <a:off x="1677139" y="274638"/>
            <a:ext cx="7238261" cy="1143000"/>
          </a:xfrm>
        </p:spPr>
        <p:txBody>
          <a:bodyPr/>
          <a:lstStyle>
            <a:lvl1pPr>
              <a:defRPr>
                <a:solidFill>
                  <a:srgbClr val="0A295B"/>
                </a:solidFill>
              </a:defRPr>
            </a:lvl1pPr>
          </a:lstStyle>
          <a:p>
            <a:r>
              <a:rPr lang="en-US" dirty="0" smtClean="0"/>
              <a:t>Click to edit Master title style</a:t>
            </a:r>
            <a:endParaRPr lang="en-US" dirty="0"/>
          </a:p>
        </p:txBody>
      </p:sp>
      <p:pic>
        <p:nvPicPr>
          <p:cNvPr id="13" name="Picture 12" descr="D H C S Logo" title="D H C S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438150"/>
            <a:ext cx="838939" cy="800100"/>
          </a:xfrm>
          <a:prstGeom prst="rect">
            <a:avLst/>
          </a:prstGeom>
        </p:spPr>
      </p:pic>
    </p:spTree>
    <p:extLst>
      <p:ext uri="{BB962C8B-B14F-4D97-AF65-F5344CB8AC3E}">
        <p14:creationId xmlns:p14="http://schemas.microsoft.com/office/powerpoint/2010/main" val="421558570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600200"/>
            <a:ext cx="4038600" cy="4525963"/>
          </a:xfrm>
        </p:spPr>
        <p:txBody>
          <a:bodyPr/>
          <a:lstStyle>
            <a:lvl1pPr>
              <a:defRPr sz="2800">
                <a:solidFill>
                  <a:srgbClr val="003C59"/>
                </a:solidFill>
              </a:defRPr>
            </a:lvl1pPr>
            <a:lvl2pPr>
              <a:defRPr sz="2400">
                <a:solidFill>
                  <a:srgbClr val="003C59"/>
                </a:solidFill>
              </a:defRPr>
            </a:lvl2pPr>
            <a:lvl3pPr>
              <a:defRPr sz="2000">
                <a:solidFill>
                  <a:srgbClr val="003C59"/>
                </a:solidFill>
              </a:defRPr>
            </a:lvl3pPr>
            <a:lvl4pPr>
              <a:defRPr sz="1800">
                <a:solidFill>
                  <a:srgbClr val="003C59"/>
                </a:solidFill>
              </a:defRPr>
            </a:lvl4pPr>
            <a:lvl5pPr>
              <a:defRPr sz="1800">
                <a:solidFill>
                  <a:srgbClr val="003C59"/>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876800" y="1600200"/>
            <a:ext cx="4038600" cy="4525963"/>
          </a:xfrm>
        </p:spPr>
        <p:txBody>
          <a:bodyPr/>
          <a:lstStyle>
            <a:lvl1pPr>
              <a:defRPr sz="2800">
                <a:solidFill>
                  <a:srgbClr val="003C59"/>
                </a:solidFill>
              </a:defRPr>
            </a:lvl1pPr>
            <a:lvl2pPr>
              <a:defRPr sz="2400">
                <a:solidFill>
                  <a:srgbClr val="003C59"/>
                </a:solidFill>
              </a:defRPr>
            </a:lvl2pPr>
            <a:lvl3pPr>
              <a:defRPr sz="2000">
                <a:solidFill>
                  <a:srgbClr val="003C59"/>
                </a:solidFill>
              </a:defRPr>
            </a:lvl3pPr>
            <a:lvl4pPr>
              <a:defRPr sz="1800">
                <a:solidFill>
                  <a:srgbClr val="003C59"/>
                </a:solidFill>
              </a:defRPr>
            </a:lvl4pPr>
            <a:lvl5pPr>
              <a:defRPr sz="1800">
                <a:solidFill>
                  <a:srgbClr val="003C59"/>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7"/>
          <p:cNvSpPr/>
          <p:nvPr userDrawn="1"/>
        </p:nvSpPr>
        <p:spPr>
          <a:xfrm>
            <a:off x="0" y="0"/>
            <a:ext cx="457200" cy="6858000"/>
          </a:xfrm>
          <a:prstGeom prst="rect">
            <a:avLst/>
          </a:prstGeom>
          <a:solidFill>
            <a:srgbClr val="1A4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9" name="Rectangle 8"/>
          <p:cNvSpPr/>
          <p:nvPr userDrawn="1"/>
        </p:nvSpPr>
        <p:spPr>
          <a:xfrm>
            <a:off x="0" y="0"/>
            <a:ext cx="457200" cy="685800"/>
          </a:xfrm>
          <a:prstGeom prst="rect">
            <a:avLst/>
          </a:prstGeom>
          <a:solidFill>
            <a:srgbClr val="0A2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0" name="Rectangle 9"/>
          <p:cNvSpPr/>
          <p:nvPr userDrawn="1"/>
        </p:nvSpPr>
        <p:spPr>
          <a:xfrm>
            <a:off x="0" y="4648200"/>
            <a:ext cx="457200" cy="2209800"/>
          </a:xfrm>
          <a:prstGeom prst="rect">
            <a:avLst/>
          </a:prstGeom>
          <a:solidFill>
            <a:srgbClr val="0A2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1" name="Date Placeholder 3"/>
          <p:cNvSpPr>
            <a:spLocks noGrp="1"/>
          </p:cNvSpPr>
          <p:nvPr>
            <p:ph type="dt" sz="half" idx="10"/>
          </p:nvPr>
        </p:nvSpPr>
        <p:spPr>
          <a:xfrm>
            <a:off x="990600" y="6356350"/>
            <a:ext cx="2133600" cy="365125"/>
          </a:xfrm>
        </p:spPr>
        <p:txBody>
          <a:bodyPr/>
          <a:lstStyle/>
          <a:p>
            <a:fld id="{8A0675EF-9A9E-42A0-A0AB-8000711170D6}" type="datetime1">
              <a:rPr lang="en-US" smtClean="0"/>
              <a:t>6/8/2021</a:t>
            </a:fld>
            <a:endParaRPr lang="en-US" dirty="0"/>
          </a:p>
        </p:txBody>
      </p:sp>
      <p:sp>
        <p:nvSpPr>
          <p:cNvPr id="13" name="Slide Number Placeholder 5"/>
          <p:cNvSpPr>
            <a:spLocks noGrp="1"/>
          </p:cNvSpPr>
          <p:nvPr>
            <p:ph type="sldNum" sz="quarter" idx="12"/>
          </p:nvPr>
        </p:nvSpPr>
        <p:spPr>
          <a:xfrm>
            <a:off x="6553200" y="6356350"/>
            <a:ext cx="2133600" cy="365125"/>
          </a:xfrm>
        </p:spPr>
        <p:txBody>
          <a:bodyPr/>
          <a:lstStyle/>
          <a:p>
            <a:fld id="{0F22356E-2A12-4147-9C02-1C2F05D23B3C}" type="slidenum">
              <a:rPr lang="en-US" smtClean="0"/>
              <a:t>‹#›</a:t>
            </a:fld>
            <a:endParaRPr lang="en-US" dirty="0"/>
          </a:p>
        </p:txBody>
      </p:sp>
      <p:sp>
        <p:nvSpPr>
          <p:cNvPr id="16" name="Title 1"/>
          <p:cNvSpPr>
            <a:spLocks noGrp="1"/>
          </p:cNvSpPr>
          <p:nvPr>
            <p:ph type="title"/>
          </p:nvPr>
        </p:nvSpPr>
        <p:spPr>
          <a:xfrm>
            <a:off x="1677139" y="274638"/>
            <a:ext cx="7238261" cy="1143000"/>
          </a:xfrm>
        </p:spPr>
        <p:txBody>
          <a:bodyPr/>
          <a:lstStyle>
            <a:lvl1pPr>
              <a:defRPr>
                <a:solidFill>
                  <a:srgbClr val="0A295B"/>
                </a:solidFill>
              </a:defRPr>
            </a:lvl1pPr>
          </a:lstStyle>
          <a:p>
            <a:r>
              <a:rPr lang="en-US" dirty="0" smtClean="0"/>
              <a:t>Click to edit Master title style</a:t>
            </a:r>
            <a:endParaRPr lang="en-US" dirty="0"/>
          </a:p>
        </p:txBody>
      </p:sp>
      <p:pic>
        <p:nvPicPr>
          <p:cNvPr id="12" name="Picture 11" descr="D H C S Logo" title="D H C S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438150"/>
            <a:ext cx="838939" cy="800100"/>
          </a:xfrm>
          <a:prstGeom prst="rect">
            <a:avLst/>
          </a:prstGeom>
        </p:spPr>
      </p:pic>
    </p:spTree>
    <p:extLst>
      <p:ext uri="{BB962C8B-B14F-4D97-AF65-F5344CB8AC3E}">
        <p14:creationId xmlns:p14="http://schemas.microsoft.com/office/powerpoint/2010/main" val="19838880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7139" y="274638"/>
            <a:ext cx="7238261" cy="1143000"/>
          </a:xfrm>
        </p:spPr>
        <p:txBody>
          <a:bodyPr/>
          <a:lstStyle>
            <a:lvl1pPr>
              <a:defRPr>
                <a:solidFill>
                  <a:srgbClr val="0A295B"/>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85800" y="1535113"/>
            <a:ext cx="4040188" cy="639762"/>
          </a:xfrm>
        </p:spPr>
        <p:txBody>
          <a:bodyPr anchor="b"/>
          <a:lstStyle>
            <a:lvl1pPr marL="0" indent="0">
              <a:buNone/>
              <a:defRPr sz="2400" b="1">
                <a:solidFill>
                  <a:srgbClr val="0A295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0" y="2174875"/>
            <a:ext cx="4040188" cy="3951288"/>
          </a:xfrm>
        </p:spPr>
        <p:txBody>
          <a:bodyPr/>
          <a:lstStyle>
            <a:lvl1pPr>
              <a:defRPr sz="2400">
                <a:solidFill>
                  <a:srgbClr val="0A295B"/>
                </a:solidFill>
              </a:defRPr>
            </a:lvl1pPr>
            <a:lvl2pPr>
              <a:defRPr sz="2000">
                <a:solidFill>
                  <a:srgbClr val="0A295B"/>
                </a:solidFill>
              </a:defRPr>
            </a:lvl2pPr>
            <a:lvl3pPr>
              <a:defRPr sz="1800">
                <a:solidFill>
                  <a:srgbClr val="0A295B"/>
                </a:solidFill>
              </a:defRPr>
            </a:lvl3pPr>
            <a:lvl4pPr>
              <a:defRPr sz="1600">
                <a:solidFill>
                  <a:srgbClr val="0A295B"/>
                </a:solidFill>
              </a:defRPr>
            </a:lvl4pPr>
            <a:lvl5pPr>
              <a:defRPr sz="1600">
                <a:solidFill>
                  <a:srgbClr val="0A295B"/>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873625" y="1535113"/>
            <a:ext cx="4041775" cy="639762"/>
          </a:xfrm>
        </p:spPr>
        <p:txBody>
          <a:bodyPr anchor="b"/>
          <a:lstStyle>
            <a:lvl1pPr marL="0" indent="0">
              <a:buNone/>
              <a:defRPr sz="2400" b="1">
                <a:solidFill>
                  <a:srgbClr val="0A295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873625" y="2174875"/>
            <a:ext cx="4041775" cy="3951288"/>
          </a:xfrm>
        </p:spPr>
        <p:txBody>
          <a:bodyPr/>
          <a:lstStyle>
            <a:lvl1pPr>
              <a:defRPr sz="2400">
                <a:solidFill>
                  <a:srgbClr val="0A295B"/>
                </a:solidFill>
              </a:defRPr>
            </a:lvl1pPr>
            <a:lvl2pPr>
              <a:defRPr sz="2000">
                <a:solidFill>
                  <a:srgbClr val="0A295B"/>
                </a:solidFill>
              </a:defRPr>
            </a:lvl2pPr>
            <a:lvl3pPr>
              <a:defRPr sz="1800">
                <a:solidFill>
                  <a:srgbClr val="0A295B"/>
                </a:solidFill>
              </a:defRPr>
            </a:lvl3pPr>
            <a:lvl4pPr>
              <a:defRPr sz="1600">
                <a:solidFill>
                  <a:srgbClr val="0A295B"/>
                </a:solidFill>
              </a:defRPr>
            </a:lvl4pPr>
            <a:lvl5pPr>
              <a:defRPr sz="1600">
                <a:solidFill>
                  <a:srgbClr val="0A295B"/>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9"/>
          <p:cNvSpPr/>
          <p:nvPr userDrawn="1"/>
        </p:nvSpPr>
        <p:spPr>
          <a:xfrm>
            <a:off x="0" y="0"/>
            <a:ext cx="457200" cy="6858000"/>
          </a:xfrm>
          <a:prstGeom prst="rect">
            <a:avLst/>
          </a:prstGeom>
          <a:solidFill>
            <a:srgbClr val="1A4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1" name="Rectangle 10"/>
          <p:cNvSpPr/>
          <p:nvPr userDrawn="1"/>
        </p:nvSpPr>
        <p:spPr>
          <a:xfrm>
            <a:off x="0" y="0"/>
            <a:ext cx="457200" cy="685800"/>
          </a:xfrm>
          <a:prstGeom prst="rect">
            <a:avLst/>
          </a:prstGeom>
          <a:solidFill>
            <a:srgbClr val="0A2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2" name="Rectangle 11"/>
          <p:cNvSpPr/>
          <p:nvPr userDrawn="1"/>
        </p:nvSpPr>
        <p:spPr>
          <a:xfrm>
            <a:off x="0" y="4648200"/>
            <a:ext cx="457200" cy="2209800"/>
          </a:xfrm>
          <a:prstGeom prst="rect">
            <a:avLst/>
          </a:prstGeom>
          <a:solidFill>
            <a:srgbClr val="0A2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3" name="Date Placeholder 3"/>
          <p:cNvSpPr>
            <a:spLocks noGrp="1"/>
          </p:cNvSpPr>
          <p:nvPr>
            <p:ph type="dt" sz="half" idx="10"/>
          </p:nvPr>
        </p:nvSpPr>
        <p:spPr>
          <a:xfrm>
            <a:off x="990600" y="6356350"/>
            <a:ext cx="2133600" cy="365125"/>
          </a:xfrm>
        </p:spPr>
        <p:txBody>
          <a:bodyPr/>
          <a:lstStyle/>
          <a:p>
            <a:fld id="{8A0675EF-9A9E-42A0-A0AB-8000711170D6}" type="datetime1">
              <a:rPr lang="en-US" smtClean="0"/>
              <a:t>6/8/2021</a:t>
            </a:fld>
            <a:endParaRPr lang="en-US" dirty="0"/>
          </a:p>
        </p:txBody>
      </p:sp>
      <p:sp>
        <p:nvSpPr>
          <p:cNvPr id="15" name="Slide Number Placeholder 5"/>
          <p:cNvSpPr>
            <a:spLocks noGrp="1"/>
          </p:cNvSpPr>
          <p:nvPr>
            <p:ph type="sldNum" sz="quarter" idx="12"/>
          </p:nvPr>
        </p:nvSpPr>
        <p:spPr>
          <a:xfrm>
            <a:off x="6553200" y="6356350"/>
            <a:ext cx="2133600" cy="365125"/>
          </a:xfrm>
        </p:spPr>
        <p:txBody>
          <a:bodyPr/>
          <a:lstStyle/>
          <a:p>
            <a:fld id="{0F22356E-2A12-4147-9C02-1C2F05D23B3C}" type="slidenum">
              <a:rPr lang="en-US" smtClean="0"/>
              <a:t>‹#›</a:t>
            </a:fld>
            <a:endParaRPr lang="en-US" dirty="0"/>
          </a:p>
        </p:txBody>
      </p:sp>
      <p:pic>
        <p:nvPicPr>
          <p:cNvPr id="14" name="Picture 13" descr="D H C S Logo" title="D H C S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438150"/>
            <a:ext cx="838939" cy="800100"/>
          </a:xfrm>
          <a:prstGeom prst="rect">
            <a:avLst/>
          </a:prstGeom>
        </p:spPr>
      </p:pic>
    </p:spTree>
    <p:extLst>
      <p:ext uri="{BB962C8B-B14F-4D97-AF65-F5344CB8AC3E}">
        <p14:creationId xmlns:p14="http://schemas.microsoft.com/office/powerpoint/2010/main" val="403714216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77139" y="274638"/>
            <a:ext cx="7238261" cy="1143000"/>
          </a:xfrm>
        </p:spPr>
        <p:txBody>
          <a:bodyPr/>
          <a:lstStyle>
            <a:lvl1pPr>
              <a:defRPr>
                <a:solidFill>
                  <a:srgbClr val="0A295B"/>
                </a:solidFill>
              </a:defRPr>
            </a:lvl1pPr>
          </a:lstStyle>
          <a:p>
            <a:r>
              <a:rPr lang="en-US" dirty="0" smtClean="0"/>
              <a:t>Click to edit Master title style</a:t>
            </a:r>
            <a:endParaRPr lang="en-US" dirty="0"/>
          </a:p>
        </p:txBody>
      </p:sp>
      <p:sp>
        <p:nvSpPr>
          <p:cNvPr id="6" name="Rectangle 5"/>
          <p:cNvSpPr/>
          <p:nvPr userDrawn="1"/>
        </p:nvSpPr>
        <p:spPr>
          <a:xfrm>
            <a:off x="0" y="0"/>
            <a:ext cx="457200" cy="6858000"/>
          </a:xfrm>
          <a:prstGeom prst="rect">
            <a:avLst/>
          </a:prstGeom>
          <a:solidFill>
            <a:srgbClr val="1A4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7" name="Rectangle 6"/>
          <p:cNvSpPr/>
          <p:nvPr userDrawn="1"/>
        </p:nvSpPr>
        <p:spPr>
          <a:xfrm>
            <a:off x="0" y="0"/>
            <a:ext cx="457200" cy="685800"/>
          </a:xfrm>
          <a:prstGeom prst="rect">
            <a:avLst/>
          </a:prstGeom>
          <a:solidFill>
            <a:srgbClr val="0A2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8" name="Rectangle 7"/>
          <p:cNvSpPr/>
          <p:nvPr userDrawn="1"/>
        </p:nvSpPr>
        <p:spPr>
          <a:xfrm>
            <a:off x="0" y="4648200"/>
            <a:ext cx="457200" cy="2209800"/>
          </a:xfrm>
          <a:prstGeom prst="rect">
            <a:avLst/>
          </a:prstGeom>
          <a:solidFill>
            <a:srgbClr val="0A2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9" name="Date Placeholder 3"/>
          <p:cNvSpPr>
            <a:spLocks noGrp="1"/>
          </p:cNvSpPr>
          <p:nvPr>
            <p:ph type="dt" sz="half" idx="10"/>
          </p:nvPr>
        </p:nvSpPr>
        <p:spPr>
          <a:xfrm>
            <a:off x="990600" y="6356350"/>
            <a:ext cx="2133600" cy="365125"/>
          </a:xfrm>
        </p:spPr>
        <p:txBody>
          <a:bodyPr/>
          <a:lstStyle/>
          <a:p>
            <a:fld id="{8A0675EF-9A9E-42A0-A0AB-8000711170D6}" type="datetime1">
              <a:rPr lang="en-US" smtClean="0"/>
              <a:t>6/8/2021</a:t>
            </a:fld>
            <a:endParaRPr lang="en-US" dirty="0"/>
          </a:p>
        </p:txBody>
      </p:sp>
      <p:sp>
        <p:nvSpPr>
          <p:cNvPr id="11" name="Slide Number Placeholder 5"/>
          <p:cNvSpPr>
            <a:spLocks noGrp="1"/>
          </p:cNvSpPr>
          <p:nvPr>
            <p:ph type="sldNum" sz="quarter" idx="12"/>
          </p:nvPr>
        </p:nvSpPr>
        <p:spPr>
          <a:xfrm>
            <a:off x="6553200" y="6356350"/>
            <a:ext cx="2133600" cy="365125"/>
          </a:xfrm>
        </p:spPr>
        <p:txBody>
          <a:bodyPr/>
          <a:lstStyle/>
          <a:p>
            <a:fld id="{0F22356E-2A12-4147-9C02-1C2F05D23B3C}" type="slidenum">
              <a:rPr lang="en-US" smtClean="0"/>
              <a:t>‹#›</a:t>
            </a:fld>
            <a:endParaRPr lang="en-US" dirty="0"/>
          </a:p>
        </p:txBody>
      </p:sp>
      <p:pic>
        <p:nvPicPr>
          <p:cNvPr id="10" name="Picture 9" descr="D H C S Logo" title="D H C S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438150"/>
            <a:ext cx="838939" cy="800100"/>
          </a:xfrm>
          <a:prstGeom prst="rect">
            <a:avLst/>
          </a:prstGeom>
        </p:spPr>
      </p:pic>
    </p:spTree>
    <p:extLst>
      <p:ext uri="{BB962C8B-B14F-4D97-AF65-F5344CB8AC3E}">
        <p14:creationId xmlns:p14="http://schemas.microsoft.com/office/powerpoint/2010/main" val="315145255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741EB6-2AF0-4677-8751-49E134FEBF5F}" type="datetime1">
              <a:rPr lang="en-US" smtClean="0"/>
              <a:t>6/8/2021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22356E-2A12-4147-9C02-1C2F05D23B3C}" type="slidenum">
              <a:rPr lang="en-US" smtClean="0"/>
              <a:t>‹#›</a:t>
            </a:fld>
            <a:endParaRPr lang="en-US" dirty="0"/>
          </a:p>
        </p:txBody>
      </p:sp>
    </p:spTree>
    <p:extLst>
      <p:ext uri="{BB962C8B-B14F-4D97-AF65-F5344CB8AC3E}">
        <p14:creationId xmlns:p14="http://schemas.microsoft.com/office/powerpoint/2010/main" val="2590122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Lst>
  <p:hf hdr="0"/>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5.tmp"/><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6.tmp"/><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7.tmp"/><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8.tmp"/><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9.tmp"/><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10.tmp"/><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2.tmp"/><Relationship Id="rId5" Type="http://schemas.openxmlformats.org/officeDocument/2006/relationships/image" Target="../media/image11.tmp"/><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13.tmp"/><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14.tmp"/><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hyperlink" Target="https://www.dhcs.ca.gov/formsandpubs/forms/Pages/Index-DHCS1000.aspx" TargetMode="External"/><Relationship Id="rId5" Type="http://schemas.openxmlformats.org/officeDocument/2006/relationships/hyperlink" Target="mailto:MHSA@dhcs.ca.gov" TargetMode="External"/><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hyperlink" Target="https://www.dhcs.ca.gov/Documents/COVID-19/BHIN-20-040-MHSA-flexibilities-due-to-the-COVID-19-PHE.pdf" TargetMode="External"/><Relationship Id="rId3" Type="http://schemas.openxmlformats.org/officeDocument/2006/relationships/slideLayout" Target="../slideLayouts/slideLayout2.xml"/><Relationship Id="rId7" Type="http://schemas.openxmlformats.org/officeDocument/2006/relationships/hyperlink" Target="https://www.dhcs.ca.gov/formsandpubs/forms/Pages/Index-DHCS1000.aspx" TargetMode="Externa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hyperlink" Target="mailto:MHSA@dhcs.ca.gov" TargetMode="External"/><Relationship Id="rId5" Type="http://schemas.openxmlformats.org/officeDocument/2006/relationships/hyperlink" Target="https://www.dhcs.ca.gov/services/MH/Pages/MHSA-Fiscal-Oversight.aspx" TargetMode="External"/><Relationship Id="rId4" Type="http://schemas.openxmlformats.org/officeDocument/2006/relationships/notesSlide" Target="../notesSlides/notesSlide26.xml"/><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3.xml"/><Relationship Id="rId7" Type="http://schemas.openxmlformats.org/officeDocument/2006/relationships/diagramQuickStyle" Target="../diagrams/quickStyle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4.xml"/><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png"/><Relationship Id="rId4" Type="http://schemas.openxmlformats.org/officeDocument/2006/relationships/notesSlide" Target="../notesSlides/notesSlide6.xml"/><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png"/><Relationship Id="rId4" Type="http://schemas.openxmlformats.org/officeDocument/2006/relationships/notesSlide" Target="../notesSlides/notesSlide7.xml"/><Relationship Id="rId9" Type="http://schemas.microsoft.com/office/2007/relationships/diagramDrawing" Target="../diagrams/drawing3.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xml"/><Relationship Id="rId7" Type="http://schemas.openxmlformats.org/officeDocument/2006/relationships/diagramQuickStyle" Target="../diagrams/quickStyle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png"/><Relationship Id="rId4" Type="http://schemas.openxmlformats.org/officeDocument/2006/relationships/notesSlide" Target="../notesSlides/notesSlide8.xml"/><Relationship Id="rId9" Type="http://schemas.microsoft.com/office/2007/relationships/diagramDrawing" Target="../diagrams/drawing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4.tmp"/><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E6CE3CD-95B7-4C7E-9330-C49A7D6A52C8}" type="datetime1">
              <a:rPr lang="en-US" smtClean="0"/>
              <a:t>6/8/2021</a:t>
            </a:fld>
            <a:endParaRPr lang="en-US" dirty="0"/>
          </a:p>
        </p:txBody>
      </p:sp>
      <p:sp>
        <p:nvSpPr>
          <p:cNvPr id="4" name="Slide Number Placeholder 3"/>
          <p:cNvSpPr>
            <a:spLocks noGrp="1"/>
          </p:cNvSpPr>
          <p:nvPr>
            <p:ph type="sldNum" sz="quarter" idx="12"/>
          </p:nvPr>
        </p:nvSpPr>
        <p:spPr/>
        <p:txBody>
          <a:bodyPr/>
          <a:lstStyle/>
          <a:p>
            <a:fld id="{0F22356E-2A12-4147-9C02-1C2F05D23B3C}" type="slidenum">
              <a:rPr lang="en-US" smtClean="0"/>
              <a:t>1</a:t>
            </a:fld>
            <a:endParaRPr lang="en-US" dirty="0"/>
          </a:p>
        </p:txBody>
      </p:sp>
      <p:sp>
        <p:nvSpPr>
          <p:cNvPr id="6" name="Title 5"/>
          <p:cNvSpPr>
            <a:spLocks noGrp="1"/>
          </p:cNvSpPr>
          <p:nvPr>
            <p:ph type="ctrTitle"/>
          </p:nvPr>
        </p:nvSpPr>
        <p:spPr/>
        <p:txBody>
          <a:bodyPr/>
          <a:lstStyle/>
          <a:p>
            <a:pPr algn="ctr"/>
            <a:r>
              <a:rPr lang="en-US" dirty="0" smtClean="0"/>
              <a:t>MHSA Reversion Notices</a:t>
            </a:r>
            <a:r>
              <a:rPr lang="en-US" sz="2400" dirty="0" smtClean="0"/>
              <a:t/>
            </a:r>
            <a:br>
              <a:rPr lang="en-US" sz="2400" dirty="0" smtClean="0"/>
            </a:br>
            <a:r>
              <a:rPr lang="en-US" sz="2800" dirty="0" smtClean="0"/>
              <a:t>Funds subject to reversion as of </a:t>
            </a:r>
            <a:r>
              <a:rPr lang="en-US" sz="2800" u="sng" dirty="0" smtClean="0"/>
              <a:t>July 1, 2020</a:t>
            </a:r>
            <a:endParaRPr lang="en-US" sz="4800" u="sng" dirty="0"/>
          </a:p>
        </p:txBody>
      </p:sp>
      <p:sp>
        <p:nvSpPr>
          <p:cNvPr id="7" name="Subtitle 6"/>
          <p:cNvSpPr>
            <a:spLocks noGrp="1"/>
          </p:cNvSpPr>
          <p:nvPr>
            <p:ph type="subTitle" idx="1"/>
          </p:nvPr>
        </p:nvSpPr>
        <p:spPr/>
        <p:txBody>
          <a:bodyPr>
            <a:normAutofit/>
          </a:bodyPr>
          <a:lstStyle/>
          <a:p>
            <a:pPr algn="ctr"/>
            <a:r>
              <a:rPr lang="en-US" dirty="0" smtClean="0"/>
              <a:t>Mental Health Services Act</a:t>
            </a:r>
          </a:p>
        </p:txBody>
      </p:sp>
      <p:pic>
        <p:nvPicPr>
          <p:cNvPr id="14" name="Audio 13" descr="The purpose of this PowerPoint presentation is to provide a guide to county behavioral health staff who are responsible for reviewing the annual MHSA reversion notices. This training covers the MHSA Reversion notice that determines funds subject to reversion as of July 1, 2020. " title="Audio Slide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05073701"/>
      </p:ext>
    </p:extLst>
  </p:cSld>
  <p:clrMapOvr>
    <a:masterClrMapping/>
  </p:clrMapOvr>
  <mc:AlternateContent xmlns:mc="http://schemas.openxmlformats.org/markup-compatibility/2006" xmlns:p14="http://schemas.microsoft.com/office/powerpoint/2010/main">
    <mc:Choice Requires="p14">
      <p:transition spd="slow" p14:dur="2000" advTm="26009"/>
    </mc:Choice>
    <mc:Fallback xmlns="">
      <p:transition spd="slow" advTm="26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extLst mod="1"/>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o provide clarity with reversion dates, DHCS ties the component, fiscal year, and unspent amount to dates. For reversion dates that have passed, the unspent amount is considered reverted. For upcoming dates, that is the cut off for when unspent funds must be expended by. It’s important to note that these amounts are dynamic and will change based on additional RER data or adjustments. The goal here is to reduce these unspent amount to $0, which means there were no funds subject to reversion. We hope this gives a clearer timeline of when funds must be spent and helps gives counties a general idea of what their fund balances are.&#10;&#10;For example, unspent funds reverted on 7/1/2017 are the AB 114 funds. Those unspent funds were the only time DHCS reallocated unspent funds back to the county. To determine the current balance of those funds, the county should refer to the section called “reallocated AB 114 funds.” This is the current unspent balance for AB 114 funds as of the FY 19/20 RER. Based on the reversion date, the county must submit the 20/21 RER in order for DHCS to determine final unspent amounts.&#10;Another example, is that the reversion date for small and large counties are different. CSS funds from FY 17/18 will be reverted on 7/1/2021 for large counties and 7/1/2022 for small counties. As a result, the county can project to spend the unspent balance shown on this chart by the reversion “cut-off” date. DHCS will determine final reversion amounts when the county submits the 20/21 or 21/22 RER, based on county size. &#10;" title="Enclosure 1"/>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353456" y="1600200"/>
            <a:ext cx="5199087" cy="4525963"/>
          </a:xfrm>
        </p:spPr>
      </p:pic>
      <p:sp>
        <p:nvSpPr>
          <p:cNvPr id="4" name="Slide Number Placeholder 3"/>
          <p:cNvSpPr>
            <a:spLocks noGrp="1"/>
          </p:cNvSpPr>
          <p:nvPr>
            <p:ph type="sldNum" sz="quarter" idx="12"/>
          </p:nvPr>
        </p:nvSpPr>
        <p:spPr/>
        <p:txBody>
          <a:bodyPr/>
          <a:lstStyle/>
          <a:p>
            <a:fld id="{0F22356E-2A12-4147-9C02-1C2F05D23B3C}" type="slidenum">
              <a:rPr lang="en-US" smtClean="0"/>
              <a:t>10</a:t>
            </a:fld>
            <a:endParaRPr lang="en-US" dirty="0"/>
          </a:p>
        </p:txBody>
      </p:sp>
      <p:sp>
        <p:nvSpPr>
          <p:cNvPr id="3" name="Date Placeholder 2"/>
          <p:cNvSpPr>
            <a:spLocks noGrp="1"/>
          </p:cNvSpPr>
          <p:nvPr>
            <p:ph type="dt" sz="half" idx="10"/>
          </p:nvPr>
        </p:nvSpPr>
        <p:spPr/>
        <p:txBody>
          <a:bodyPr/>
          <a:lstStyle/>
          <a:p>
            <a:fld id="{BE6CE3CD-95B7-4C7E-9330-C49A7D6A52C8}" type="datetime1">
              <a:rPr lang="en-US" smtClean="0"/>
              <a:t>6/8/2021</a:t>
            </a:fld>
            <a:endParaRPr lang="en-US" dirty="0"/>
          </a:p>
        </p:txBody>
      </p:sp>
      <p:sp>
        <p:nvSpPr>
          <p:cNvPr id="29" name="Rounded Rectangle 28" descr="Example of funds subject to reversion" title="Example of funds subject to reversion"/>
          <p:cNvSpPr/>
          <p:nvPr/>
        </p:nvSpPr>
        <p:spPr>
          <a:xfrm>
            <a:off x="3429000" y="4495800"/>
            <a:ext cx="1398494" cy="6858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ounded Rectangle 25" descr="Example of funds subject to reversion" title="Example of funds subject to reversion"/>
          <p:cNvSpPr/>
          <p:nvPr/>
        </p:nvSpPr>
        <p:spPr>
          <a:xfrm>
            <a:off x="3420035" y="1981200"/>
            <a:ext cx="1371600" cy="704425"/>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descr="Example of funds subject to reversion" title="Example of funds subject to reversion"/>
          <p:cNvSpPr/>
          <p:nvPr/>
        </p:nvSpPr>
        <p:spPr>
          <a:xfrm>
            <a:off x="2545510" y="5181600"/>
            <a:ext cx="499969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descr="Reversoin dates based on county size" title="Large vs Small "/>
          <p:cNvSpPr/>
          <p:nvPr/>
        </p:nvSpPr>
        <p:spPr>
          <a:xfrm>
            <a:off x="5638334" y="1600200"/>
            <a:ext cx="1906866"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p:cNvSpPr>
            <a:spLocks noGrp="1"/>
          </p:cNvSpPr>
          <p:nvPr>
            <p:ph type="title"/>
          </p:nvPr>
        </p:nvSpPr>
        <p:spPr/>
        <p:txBody>
          <a:bodyPr/>
          <a:lstStyle/>
          <a:p>
            <a:r>
              <a:rPr lang="en-US" dirty="0" smtClean="0"/>
              <a:t>Enclosure 1</a:t>
            </a:r>
            <a:endParaRPr lang="en-US" dirty="0"/>
          </a:p>
        </p:txBody>
      </p:sp>
      <p:pic>
        <p:nvPicPr>
          <p:cNvPr id="2" name="Audio 1" descr="To provide clarity with reversion dates, DHCS ties the component, fiscal year, and unspent amount to dates. For reversion dates that have passed, the unspent amount is considered reverted. For upcoming dates, that is the cut off for when unspent funds must be expended by. It’s important to note that these amounts are dynamic and will change based on additional RER data or adjustments. The goal here is to reduce these unspent amount to $0, which means there were no funds subject to reversion. We hope this gives a clearer timeline of when funds must be spent and helps gives counties a general idea of what their fund balances are. &#10;For example, unspent funds reverted on 7/1/2017 are the AB 114 funds. Those unspent funds were the only time DHCS reallocated unspent funds back to the county. To determine the current balance of those funds, the county should refer to the section called “reallocated AB 114 funds.” This is the current unspent balance for AB 114 funds as of the FY 19/20 RER. Based on the reversion date, the county must submit the 20/21 RER in order for DHCS to determine final unspent amounts.&#10;Another example, is that the reversion date for small and large counties are different. CSS funds from FY 17/18 will be reverted on 7/1/2021 for large counties and 7/1/2022 for small counties. As a result, the county can project to spend the unspent balance shown on this chart by the reversion “cut-off” date. DHCS will determine final reversion amounts when the county submits the 20/21 or 21/22 RER, based on county size. &#10;" title="Audio slide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10567893"/>
      </p:ext>
    </p:extLst>
  </p:cSld>
  <p:clrMapOvr>
    <a:masterClrMapping/>
  </p:clrMapOvr>
  <mc:AlternateContent xmlns:mc="http://schemas.openxmlformats.org/markup-compatibility/2006" xmlns:p14="http://schemas.microsoft.com/office/powerpoint/2010/main">
    <mc:Choice Requires="p14">
      <p:transition spd="slow" p14:dur="2000" advTm="115856"/>
    </mc:Choice>
    <mc:Fallback xmlns="">
      <p:transition spd="slow" advTm="115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On each component tab, there is a section that covers the sources for MHSA revenue and expenditure. The screen shot here is an example of the PEI tab.&#10;&#10;The sources that makes up PEI revenue are: Distributions, interest, reallocation, transfers from PR, transfers from CSS and revenue adjustments. The total of these revenue sources is called “Total MHSA Revenue” for the indicated fiscal year. &#10;&#10;The sources that make up PEI expenditure are: Program expenditure, adjustments, and transfers to PR. The total of these expenditure sources is called “Total MHSA Expenditure” which DHCS will use to subtract from revenue to determine unspent amounts.&#10;&#10;The types of sources will vary on each excel tab on CSS, PEI, INN, WET and CFTN. But the format to determine total revenue and expenditure is the same.&#10;&#10;One tip here, is that you can see that Total expenditure exceeds Total Revenue. That means the county may have spent more MHSA funds than they received.&#10;" title="Revenue and Expenditure"/>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990600" y="2065762"/>
            <a:ext cx="7924800" cy="3594838"/>
          </a:xfrm>
        </p:spPr>
      </p:pic>
      <p:sp>
        <p:nvSpPr>
          <p:cNvPr id="3" name="Date Placeholder 2"/>
          <p:cNvSpPr>
            <a:spLocks noGrp="1"/>
          </p:cNvSpPr>
          <p:nvPr>
            <p:ph type="dt" sz="half" idx="10"/>
          </p:nvPr>
        </p:nvSpPr>
        <p:spPr/>
        <p:txBody>
          <a:bodyPr/>
          <a:lstStyle/>
          <a:p>
            <a:fld id="{BE6CE3CD-95B7-4C7E-9330-C49A7D6A52C8}" type="datetime1">
              <a:rPr lang="en-US" smtClean="0"/>
              <a:t>6/8/2021</a:t>
            </a:fld>
            <a:endParaRPr lang="en-US" dirty="0"/>
          </a:p>
        </p:txBody>
      </p:sp>
      <p:sp>
        <p:nvSpPr>
          <p:cNvPr id="4" name="Slide Number Placeholder 3"/>
          <p:cNvSpPr>
            <a:spLocks noGrp="1"/>
          </p:cNvSpPr>
          <p:nvPr>
            <p:ph type="sldNum" sz="quarter" idx="12"/>
          </p:nvPr>
        </p:nvSpPr>
        <p:spPr/>
        <p:txBody>
          <a:bodyPr/>
          <a:lstStyle/>
          <a:p>
            <a:fld id="{0F22356E-2A12-4147-9C02-1C2F05D23B3C}" type="slidenum">
              <a:rPr lang="en-US" smtClean="0"/>
              <a:t>11</a:t>
            </a:fld>
            <a:endParaRPr lang="en-US" dirty="0"/>
          </a:p>
        </p:txBody>
      </p:sp>
      <p:sp>
        <p:nvSpPr>
          <p:cNvPr id="15" name="Rounded Rectangle 14" descr="Example of expenditure" title="Example of expenditure"/>
          <p:cNvSpPr/>
          <p:nvPr/>
        </p:nvSpPr>
        <p:spPr>
          <a:xfrm>
            <a:off x="7830671" y="4572000"/>
            <a:ext cx="1066801" cy="609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descr="Example of expenditure" title="Example of expenditure"/>
          <p:cNvSpPr/>
          <p:nvPr/>
        </p:nvSpPr>
        <p:spPr>
          <a:xfrm flipV="1">
            <a:off x="990600" y="4572000"/>
            <a:ext cx="1600201" cy="609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le 11" descr="Example of revenue" title="Example of revenue"/>
          <p:cNvSpPr/>
          <p:nvPr/>
        </p:nvSpPr>
        <p:spPr>
          <a:xfrm>
            <a:off x="7862048" y="2640106"/>
            <a:ext cx="1066800" cy="10174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ounded Rectangle 13" descr="Example of revenue" title="Example of revenue"/>
          <p:cNvSpPr/>
          <p:nvPr/>
        </p:nvSpPr>
        <p:spPr>
          <a:xfrm flipV="1">
            <a:off x="990600" y="2662518"/>
            <a:ext cx="1600201" cy="990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p:cNvSpPr>
            <a:spLocks noGrp="1"/>
          </p:cNvSpPr>
          <p:nvPr>
            <p:ph type="title"/>
          </p:nvPr>
        </p:nvSpPr>
        <p:spPr/>
        <p:txBody>
          <a:bodyPr>
            <a:normAutofit/>
          </a:bodyPr>
          <a:lstStyle/>
          <a:p>
            <a:r>
              <a:rPr lang="en-US" dirty="0" smtClean="0"/>
              <a:t>Revenue and Expenditures</a:t>
            </a:r>
            <a:endParaRPr lang="en-US" dirty="0"/>
          </a:p>
        </p:txBody>
      </p:sp>
      <p:pic>
        <p:nvPicPr>
          <p:cNvPr id="2" name="Audio 1" descr="On each component tab, there is a section that covers the sources for MHSA revenue and expenditure. The screen shot here is an example of the PEI tab.&#10;The sources that makes up PEI revenue are: Distributions, interest, reallocation, transfers from PR, transfers from CSS and revenue adjustments. The total of these revenue sources is called “Total MHSA Revenue” for the indicated fiscal year. &#10;The sources that make up PEI expenditure are: Program expenditure, adjustments, and transfers to PR. The total of these expenditure sources is called “Total MHSA Expenditure” which DHCS will use to subtract from revenue to determine unspent amounts.&#10;The types of sources will vary on each excel tab on CSS, PEI, INN, WET and CFTN. But the format to determine total revenue and expenditure is the same.&#10;One tip here, is that you can see that Total expenditure exceeds Total Revenue. That means the county may have spent more MHSA funds than they received.&#10;" title="Audio slide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91536001"/>
      </p:ext>
    </p:extLst>
  </p:cSld>
  <p:clrMapOvr>
    <a:masterClrMapping/>
  </p:clrMapOvr>
  <mc:AlternateContent xmlns:mc="http://schemas.openxmlformats.org/markup-compatibility/2006" xmlns:p14="http://schemas.microsoft.com/office/powerpoint/2010/main">
    <mc:Choice Requires="p14">
      <p:transition spd="slow" p14:dur="2000" advTm="69720"/>
    </mc:Choice>
    <mc:Fallback xmlns="">
      <p:transition spd="slow" advTm="69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F22356E-2A12-4147-9C02-1C2F05D23B3C}" type="slidenum">
              <a:rPr lang="en-US" smtClean="0"/>
              <a:t>12</a:t>
            </a:fld>
            <a:endParaRPr lang="en-US" dirty="0"/>
          </a:p>
        </p:txBody>
      </p:sp>
      <p:pic>
        <p:nvPicPr>
          <p:cNvPr id="3" name="Picture 2" descr="Each component tab will have a section called, “Balance of MHSA funds.” This section will show how DHCS subtracts expenditures from the starting balance to determine the unspent balance that may be subject to reversion. This screen shot continues the example of the PEI component. In section 3 “Balance of MHSA Funds,” the fiscal years for the revenue goes horizontally while the fiscal years for expenditure goes vertically. &#10;Focusing on 18/19 expenditures, this example illustrates how DHCS applied total 18/19 MHSA expenditures against the oldest available funds. In other words, what source funds did the county use to pay for 18/19 expenditures? DHCS determined that 18/19 expenditures were paid for with funds from AB 114, 17/18, and then 18/19. This is a representation of what we mean by applying expenditures against funds on a “first-in, first-out” basis. One tip here is that, is that 18/19 total applied expenditures should match 18/19 total expenditures from section 2. If it doesn’t it a sign that 18/19 expenditures exceeded available revenue. In this case, the totals matched. DHCS will continue to subtract MHSA expenditures from the remaining balance of funding in the oldest fiscal year. If expenditures less the balance of funding is greater than zero, DHCS will subtract the balance of expenditures from the remaining balance of funding in the next fiscal year. DHCS will repeat this process until the balance of expenditures minus the remaining balance of funding is zero. DHCS will revert the balance of funding that is greater than zero at the end of the reversion period.&#10;" title="Unspent Balanc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800" y="1206538"/>
            <a:ext cx="8077200" cy="5121324"/>
          </a:xfrm>
          <a:prstGeom prst="rect">
            <a:avLst/>
          </a:prstGeom>
        </p:spPr>
      </p:pic>
      <p:sp>
        <p:nvSpPr>
          <p:cNvPr id="15" name="Rounded Rectangle 14" descr="Example of unspent calculations" title="Example of unspent calculations"/>
          <p:cNvSpPr/>
          <p:nvPr/>
        </p:nvSpPr>
        <p:spPr>
          <a:xfrm>
            <a:off x="5333999" y="3733800"/>
            <a:ext cx="1219199" cy="19812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le 15" descr="Example of unspent calculations" title="Example of unspent calculations"/>
          <p:cNvSpPr/>
          <p:nvPr/>
        </p:nvSpPr>
        <p:spPr>
          <a:xfrm flipV="1">
            <a:off x="1600200" y="4952999"/>
            <a:ext cx="7570694" cy="19969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descr="Example of unspent calculations" title="Example of unspent calculations"/>
          <p:cNvSpPr/>
          <p:nvPr/>
        </p:nvSpPr>
        <p:spPr>
          <a:xfrm flipV="1">
            <a:off x="5334000" y="2590800"/>
            <a:ext cx="1143000" cy="68579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ed Rectangle 8" descr="Example of unspent calculations" title="Example of unspent calculations"/>
          <p:cNvSpPr/>
          <p:nvPr/>
        </p:nvSpPr>
        <p:spPr>
          <a:xfrm>
            <a:off x="5334000" y="1501571"/>
            <a:ext cx="1172135" cy="632029"/>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p:cNvSpPr>
            <a:spLocks noGrp="1"/>
          </p:cNvSpPr>
          <p:nvPr>
            <p:ph type="title"/>
          </p:nvPr>
        </p:nvSpPr>
        <p:spPr>
          <a:xfrm>
            <a:off x="1524000" y="-21565"/>
            <a:ext cx="7238261" cy="1143000"/>
          </a:xfrm>
        </p:spPr>
        <p:txBody>
          <a:bodyPr>
            <a:normAutofit/>
          </a:bodyPr>
          <a:lstStyle/>
          <a:p>
            <a:r>
              <a:rPr lang="en-US" sz="3200" dirty="0" smtClean="0"/>
              <a:t>Unspent Balance</a:t>
            </a:r>
            <a:endParaRPr lang="en-US" sz="3200" dirty="0"/>
          </a:p>
        </p:txBody>
      </p:sp>
      <p:pic>
        <p:nvPicPr>
          <p:cNvPr id="13" name="Audio 12" descr="Each component tab will have a section called, “Balance of MHSA funds.” This section will show how DHCS subtracts expenditures from the starting balance to determine the unspent balance that may be subject to reversion. &#10;This screen shot continues the example of the PEI component. In section 3 “Balance of MHSA Funds,” the fiscal years for the revenue goes horizontally while the fiscal years for expenditure goes vertically. &#10;Focusing on 18/19 expenditures, this example illustrates how DHCS applied total 18/19 MHSA expenditures against the oldest available funds. In other words, what source funds did the county use to pay for 18/19 expenditures? DHCS determined that 18/19 expenditures were paid for with funds from AB 114, 17/18, and then 18/19. &#10;This is a representation of what we mean by applying expenditures against funds on a “first-in, first-out” basis. AB 114 was received first, so we used those funds before using 17/18 or 18/19. Please notice that 18/19 expenditures cannot be paid for with 19/20 funds.  &#10;One tip here is that, is that 18/19 total applied expenditures should match 18/19 total expenditures from section 2. If it doesn’t it a sign that 18/19 expenditures exceeded available revenue. In this case, the totals matched.&#10;DHCS will continue to subtract MHSA expenditures from the remaining balance of funding in the oldest fiscal year. If expenditures less the balance of funding is greater than zero, DHCS will subtract the balance of expenditures from the remaining balance of funding in the next fiscal year. DHCS will repeat this process until the balance of expenditures minus the remaining balance of funding is zero. DHCS will revert the balance of funding that is greater than zero at the end of the reversion period.&#10;" title="Audio slide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99237595"/>
      </p:ext>
    </p:extLst>
  </p:cSld>
  <p:clrMapOvr>
    <a:masterClrMapping/>
  </p:clrMapOvr>
  <mc:AlternateContent xmlns:mc="http://schemas.openxmlformats.org/markup-compatibility/2006" xmlns:p14="http://schemas.microsoft.com/office/powerpoint/2010/main">
    <mc:Choice Requires="p14">
      <p:transition spd="slow" p14:dur="2000" advTm="135024"/>
    </mc:Choice>
    <mc:Fallback xmlns="">
      <p:transition spd="slow" advTm="135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ch component tab will have a section called, “Balance of MHSA Expenditures.” This section will show the amount of unapplied expenditure. DHCS applies MHSA expenditures up to the amount of available MHSA funds. If expenditures exceed the amount of available MHSA funds, then there is an “over-expenditure.” We categorize this as “unapplied expenditure.”&#10;This is an example of a county that “over spent” MHSA funds. On this county’s FY 19/20 RER, they reported $1.1M in MHSA program expenditures. But only less than half of the expenditures were covered by MHSA funds. What is the reason for this? One possible reason is that DHCS believes the county may have reported 100% MHSA when other non-MHSA funds were actually used when paying for program costs.&#10;To correct this issue, we recommend the county to submit an adjustment in the amount of the “unapplied expenditure.” The adjustment should include a reason, such as, “The County over-estimated MHSA expenditures and did not include the FFP share of program costs.”&#10;One quick tip to confirm if over spending happened is to review section 1 and compare total expenditure and total revenue. If total expenditure is greater than revenue, then the county should explore which RER year they may have over estimated MHSA expenditures.&#10;" title="Over expenditur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1040002"/>
            <a:ext cx="6781800" cy="5546221"/>
          </a:xfrm>
          <a:prstGeom prst="rect">
            <a:avLst/>
          </a:prstGeom>
        </p:spPr>
      </p:pic>
      <p:sp>
        <p:nvSpPr>
          <p:cNvPr id="4" name="Slide Number Placeholder 3"/>
          <p:cNvSpPr>
            <a:spLocks noGrp="1"/>
          </p:cNvSpPr>
          <p:nvPr>
            <p:ph type="sldNum" sz="quarter" idx="12"/>
          </p:nvPr>
        </p:nvSpPr>
        <p:spPr/>
        <p:txBody>
          <a:bodyPr/>
          <a:lstStyle/>
          <a:p>
            <a:fld id="{0F22356E-2A12-4147-9C02-1C2F05D23B3C}" type="slidenum">
              <a:rPr lang="en-US" smtClean="0"/>
              <a:t>13</a:t>
            </a:fld>
            <a:endParaRPr lang="en-US" dirty="0"/>
          </a:p>
        </p:txBody>
      </p:sp>
      <p:sp>
        <p:nvSpPr>
          <p:cNvPr id="12" name="Rounded Rectangle 11" descr="Example of unspent calculations" title="Example of unspent calculations"/>
          <p:cNvSpPr/>
          <p:nvPr/>
        </p:nvSpPr>
        <p:spPr>
          <a:xfrm>
            <a:off x="1674213" y="4257580"/>
            <a:ext cx="6783987" cy="23822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descr="Example of unspent calculations" title="Example of unspent calculations"/>
          <p:cNvSpPr/>
          <p:nvPr/>
        </p:nvSpPr>
        <p:spPr>
          <a:xfrm flipV="1">
            <a:off x="6216285" y="5943600"/>
            <a:ext cx="1037744" cy="153924"/>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ounded Rectangle 13" descr="Example of unspent calculations" title="Example of unspent calculations"/>
          <p:cNvSpPr/>
          <p:nvPr/>
        </p:nvSpPr>
        <p:spPr>
          <a:xfrm flipV="1">
            <a:off x="6248400" y="6320922"/>
            <a:ext cx="1017016" cy="21799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descr="Example of unspent calculations" title="Example of unspent calculations"/>
          <p:cNvSpPr/>
          <p:nvPr/>
        </p:nvSpPr>
        <p:spPr>
          <a:xfrm flipV="1">
            <a:off x="6044691" y="2445904"/>
            <a:ext cx="1209337" cy="22109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p:cNvSpPr>
            <a:spLocks noGrp="1"/>
          </p:cNvSpPr>
          <p:nvPr>
            <p:ph type="title"/>
          </p:nvPr>
        </p:nvSpPr>
        <p:spPr>
          <a:xfrm>
            <a:off x="1524000" y="-21565"/>
            <a:ext cx="7238261" cy="1143000"/>
          </a:xfrm>
        </p:spPr>
        <p:txBody>
          <a:bodyPr>
            <a:normAutofit/>
          </a:bodyPr>
          <a:lstStyle/>
          <a:p>
            <a:r>
              <a:rPr lang="en-US" sz="3200" dirty="0" smtClean="0"/>
              <a:t>Over Expenditure</a:t>
            </a:r>
            <a:endParaRPr lang="en-US" sz="3200" dirty="0"/>
          </a:p>
        </p:txBody>
      </p:sp>
      <p:pic>
        <p:nvPicPr>
          <p:cNvPr id="15" name="Audio 14" descr="Each component tab will have a section called, “Balance of MHSA Expenditures.” This section will show the amount of unapplied expenditure. DHCS applies MHSA expenditures up to the amount of available MHSA funds. If expenditures exceed the amount of available MHSA funds, then there is an “over-expenditure.” We categorize this as “unapplied expenditure.”&#10;This is an example of a county that “over spent” MHSA funds. On this county’s FY 19/20 RER, they reported $1.1M in MHSA program expenditures. But only less than half of the expenditures were covered by MHSA funds. What is the reason for this? One possible reason is that DHCS believes the county may have reported 100% MHSA when other non-MHSA funds were actually used when paying for program costs.&#10;To correct this issue, we recommend the county to submit an adjustment in the amount of the “unapplied expenditure.” The adjustment should include a reason, such as, “The County over-estimated MHSA expenditures and did not include the FFP share of program costs.”&#10;One quick tip to confirm if over spending happened is to review section 1 and compare total expenditure and total revenue. If total expenditure is greater than revenue, then the county should explore which RER year they may have over estimated MHSA expenditures.&#10;" title="Audio slide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53443905"/>
      </p:ext>
    </p:extLst>
  </p:cSld>
  <p:clrMapOvr>
    <a:masterClrMapping/>
  </p:clrMapOvr>
  <mc:AlternateContent xmlns:mc="http://schemas.openxmlformats.org/markup-compatibility/2006" xmlns:p14="http://schemas.microsoft.com/office/powerpoint/2010/main">
    <mc:Choice Requires="p14">
      <p:transition spd="slow" p14:dur="2000" advTm="90464"/>
    </mc:Choice>
    <mc:Fallback xmlns="">
      <p:transition spd="slow" advTm="90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he INN component has different reversion rules compared to the other components. These unique rules start with INN funds received in FY 15/16. If funds are encumbered to an INN project plan, then the INN funds are safe from reversion for an additional period of time. The INN tab has three parts to section 3: Balance of funds. &#10;&#10;Section 3a: Is just like the other components. Initially, counties have 3 or 5 years to spend down the starting balance.&#10;&#10;Section 3b: Per SB 79, DHCS will encumber unspent balances to INN plans (approved in FY 17/18 or later). Encumbered INN funds are protected from reversion. &#10;Unspent funds from section 3a that are labeled “encumbered”, moves to section 3c for additional reversion calculations. &#10;Unspent funds from section 3a that are labeled “unencumbered” will not move to section 3c. If a county does not have an INN plan or did not obtain approval from the OAC within three or five years of receiving the funds, those funds shall revert.&#10;&#10;Section 3c: Once encumbered, counties have additional time to spend down INN funds. DHCS will apply expenditures first in, first out.&#10;" title="INN Encumbered Fund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 y="681350"/>
            <a:ext cx="7736797" cy="5948050"/>
          </a:xfrm>
          <a:prstGeom prst="rect">
            <a:avLst/>
          </a:prstGeom>
        </p:spPr>
      </p:pic>
      <p:sp>
        <p:nvSpPr>
          <p:cNvPr id="4" name="Slide Number Placeholder 3"/>
          <p:cNvSpPr>
            <a:spLocks noGrp="1"/>
          </p:cNvSpPr>
          <p:nvPr>
            <p:ph type="sldNum" sz="quarter" idx="12"/>
          </p:nvPr>
        </p:nvSpPr>
        <p:spPr/>
        <p:txBody>
          <a:bodyPr/>
          <a:lstStyle/>
          <a:p>
            <a:fld id="{0F22356E-2A12-4147-9C02-1C2F05D23B3C}" type="slidenum">
              <a:rPr lang="en-US" smtClean="0"/>
              <a:t>14</a:t>
            </a:fld>
            <a:endParaRPr lang="en-US" dirty="0"/>
          </a:p>
        </p:txBody>
      </p:sp>
      <p:sp>
        <p:nvSpPr>
          <p:cNvPr id="20" name="Rounded Rectangle 19" descr="Example of unspent calculations" title="Example of unspent calculations"/>
          <p:cNvSpPr/>
          <p:nvPr/>
        </p:nvSpPr>
        <p:spPr>
          <a:xfrm flipV="1">
            <a:off x="6553200" y="4724400"/>
            <a:ext cx="949125" cy="28252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descr="Example of unspent calculations" title="Example of unspent calculations"/>
          <p:cNvSpPr/>
          <p:nvPr/>
        </p:nvSpPr>
        <p:spPr>
          <a:xfrm flipV="1">
            <a:off x="3886200" y="4726745"/>
            <a:ext cx="916366" cy="30948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ounded Rectangle 16" descr="Example of unspent calculations" title="Example of unspent calculations"/>
          <p:cNvSpPr/>
          <p:nvPr/>
        </p:nvSpPr>
        <p:spPr>
          <a:xfrm flipV="1">
            <a:off x="6602984" y="3565070"/>
            <a:ext cx="909705" cy="24493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ed Rectangle 17" descr="Example of unspent calculations" title="Example of unspent calculations"/>
          <p:cNvSpPr/>
          <p:nvPr/>
        </p:nvSpPr>
        <p:spPr>
          <a:xfrm flipV="1">
            <a:off x="6613980" y="3276599"/>
            <a:ext cx="898709" cy="287979"/>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le 15" descr="Example of unspent calculations" title="Example of unspent calculations"/>
          <p:cNvSpPr/>
          <p:nvPr/>
        </p:nvSpPr>
        <p:spPr>
          <a:xfrm flipV="1">
            <a:off x="3884234" y="3348330"/>
            <a:ext cx="916366" cy="23307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descr="Example of unspent calculations" title="Example of unspent calculations"/>
          <p:cNvSpPr/>
          <p:nvPr/>
        </p:nvSpPr>
        <p:spPr>
          <a:xfrm flipV="1">
            <a:off x="762000" y="3570617"/>
            <a:ext cx="1240935" cy="23938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descr="Example of unspent calculations" title="Example of unspent calculations"/>
          <p:cNvSpPr/>
          <p:nvPr/>
        </p:nvSpPr>
        <p:spPr>
          <a:xfrm flipV="1">
            <a:off x="762000" y="3264632"/>
            <a:ext cx="1262074" cy="299946"/>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ounded Rectangle 18" descr="Example of unspent calculations" title="Example of unspent calculations"/>
          <p:cNvSpPr/>
          <p:nvPr/>
        </p:nvSpPr>
        <p:spPr>
          <a:xfrm flipV="1">
            <a:off x="6553199" y="2438400"/>
            <a:ext cx="959489" cy="29881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descr="Example of unspent calculations" title="Example of unspent calculations"/>
          <p:cNvSpPr/>
          <p:nvPr/>
        </p:nvSpPr>
        <p:spPr>
          <a:xfrm flipV="1">
            <a:off x="3886200" y="2438400"/>
            <a:ext cx="914400" cy="298818"/>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p:cNvSpPr>
            <a:spLocks noGrp="1"/>
          </p:cNvSpPr>
          <p:nvPr>
            <p:ph type="title"/>
          </p:nvPr>
        </p:nvSpPr>
        <p:spPr>
          <a:xfrm>
            <a:off x="1524000" y="-21565"/>
            <a:ext cx="7238261" cy="1143000"/>
          </a:xfrm>
        </p:spPr>
        <p:txBody>
          <a:bodyPr>
            <a:normAutofit/>
          </a:bodyPr>
          <a:lstStyle/>
          <a:p>
            <a:r>
              <a:rPr lang="en-US" sz="3200" dirty="0" smtClean="0"/>
              <a:t>INN: Encumbered Funds</a:t>
            </a:r>
            <a:endParaRPr lang="en-US" sz="3200" dirty="0"/>
          </a:p>
        </p:txBody>
      </p:sp>
      <p:pic>
        <p:nvPicPr>
          <p:cNvPr id="6" name="Audio 5" descr="The INN component has different reversion rules compared to the other components. These unique rules start with INN funds received in FY 15/16. If funds are encumbered to an INN project plan, then the INN funds are safe from reversion for an additional period of time. &#10;The INN tab has three parts to section 3: Balance of funds. &#10;Section 3a: Is just like the other components. Initially, counties have 3 or 5 years to spend down the starting balance.&#10;Section 3b: Per SB 79, DHCS will encumber unspent balances to INN plans (approved in FY 17/18 or later). Encumbered INN funds are protected from reversion. &#10;Unspent funds from section 3a that are labeled “encumbered”, moves to section 3c for additional reversion calculations. &#10;Unspent funds from section 3a that are labeled “unencumbered” will not move to section 3c. If a county does not have an INN plan or did not obtain approval from the OAC within three or five years of receiving the funds, those funds shall revert.&#10;Section 3c: Once encumbered, counties have additional time to spend down INN funds. DHCS will apply expenditures first in, first out. &#10;" title="Audio slide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97570111"/>
      </p:ext>
    </p:extLst>
  </p:cSld>
  <p:clrMapOvr>
    <a:masterClrMapping/>
  </p:clrMapOvr>
  <mc:AlternateContent xmlns:mc="http://schemas.openxmlformats.org/markup-compatibility/2006" xmlns:p14="http://schemas.microsoft.com/office/powerpoint/2010/main">
    <mc:Choice Requires="p14">
      <p:transition spd="slow" p14:dur="2000" advTm="92738"/>
    </mc:Choice>
    <mc:Fallback xmlns="">
      <p:transition spd="slow" advTm="92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E6CE3CD-95B7-4C7E-9330-C49A7D6A52C8}" type="datetime1">
              <a:rPr lang="en-US" smtClean="0"/>
              <a:t>6/8/2021</a:t>
            </a:fld>
            <a:endParaRPr lang="en-US" dirty="0"/>
          </a:p>
        </p:txBody>
      </p:sp>
      <p:sp>
        <p:nvSpPr>
          <p:cNvPr id="4" name="Slide Number Placeholder 3"/>
          <p:cNvSpPr>
            <a:spLocks noGrp="1"/>
          </p:cNvSpPr>
          <p:nvPr>
            <p:ph type="sldNum" sz="quarter" idx="12"/>
          </p:nvPr>
        </p:nvSpPr>
        <p:spPr/>
        <p:txBody>
          <a:bodyPr/>
          <a:lstStyle/>
          <a:p>
            <a:fld id="{0F22356E-2A12-4147-9C02-1C2F05D23B3C}" type="slidenum">
              <a:rPr lang="en-US" smtClean="0"/>
              <a:t>15</a:t>
            </a:fld>
            <a:endParaRPr lang="en-US" dirty="0"/>
          </a:p>
        </p:txBody>
      </p:sp>
      <p:pic>
        <p:nvPicPr>
          <p:cNvPr id="15" name="Content Placeholder 14" descr="As previously mentioned, encumbered funds have an extended reversion date. INN funds are encumbered up to the budget amount and the reversion period ends according to the terms of the approved INN Plan. The OAC provides DHCS a copy of the INN approval letter that the county receives. On the approval letter, there is the OAC’s approval date, projected budget and terms. DHCS provides a list of plans on the excel tab called &quot;Approved INN Plans.&quot; For reversion purposes, DHCS uses plans approved in FY 17/18 or later.&#10;" title="INN Approved plans"/>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586353" y="4610254"/>
            <a:ext cx="8329047" cy="1403490"/>
          </a:xfrm>
        </p:spPr>
      </p:pic>
      <p:sp>
        <p:nvSpPr>
          <p:cNvPr id="16" name="Rectangle 15"/>
          <p:cNvSpPr/>
          <p:nvPr/>
        </p:nvSpPr>
        <p:spPr>
          <a:xfrm>
            <a:off x="940876" y="1524000"/>
            <a:ext cx="7620000" cy="3280898"/>
          </a:xfrm>
          <a:prstGeom prst="rect">
            <a:avLst/>
          </a:prstGeom>
        </p:spPr>
        <p:txBody>
          <a:bodyPr wrap="square">
            <a:spAutoFit/>
          </a:bodyPr>
          <a:lstStyle/>
          <a:p>
            <a:pPr marL="342900" indent="-342900">
              <a:spcBef>
                <a:spcPct val="20000"/>
              </a:spcBef>
              <a:buFont typeface="Arial" panose="020B0604020202020204" pitchFamily="34" charset="0"/>
              <a:buChar char="•"/>
            </a:pPr>
            <a:r>
              <a:rPr lang="en-US" sz="2800" dirty="0">
                <a:solidFill>
                  <a:srgbClr val="003C59"/>
                </a:solidFill>
              </a:rPr>
              <a:t>The Approved INN Plan Tab list county plans with approval date, budget and terms.</a:t>
            </a:r>
          </a:p>
          <a:p>
            <a:pPr marL="342900" indent="-342900">
              <a:spcBef>
                <a:spcPct val="20000"/>
              </a:spcBef>
              <a:buFont typeface="Arial" panose="020B0604020202020204" pitchFamily="34" charset="0"/>
              <a:buChar char="•"/>
            </a:pPr>
            <a:r>
              <a:rPr lang="en-US" sz="2800" dirty="0" smtClean="0">
                <a:solidFill>
                  <a:srgbClr val="003C59"/>
                </a:solidFill>
              </a:rPr>
              <a:t>For reversion, DHCS uses plans </a:t>
            </a:r>
            <a:r>
              <a:rPr lang="en-US" sz="2800" dirty="0">
                <a:solidFill>
                  <a:srgbClr val="003C59"/>
                </a:solidFill>
              </a:rPr>
              <a:t>approved in FY </a:t>
            </a:r>
            <a:r>
              <a:rPr lang="en-US" sz="2800" dirty="0" smtClean="0">
                <a:solidFill>
                  <a:srgbClr val="003C59"/>
                </a:solidFill>
              </a:rPr>
              <a:t>2017-18 or later</a:t>
            </a:r>
            <a:endParaRPr lang="en-US" sz="2800" dirty="0">
              <a:solidFill>
                <a:srgbClr val="003C59"/>
              </a:solidFill>
            </a:endParaRPr>
          </a:p>
          <a:p>
            <a:pPr marL="342900" indent="-342900">
              <a:spcBef>
                <a:spcPct val="20000"/>
              </a:spcBef>
              <a:buFont typeface="Arial" panose="020B0604020202020204" pitchFamily="34" charset="0"/>
              <a:buChar char="•"/>
            </a:pPr>
            <a:r>
              <a:rPr lang="en-US" sz="2800" dirty="0">
                <a:solidFill>
                  <a:srgbClr val="003C59"/>
                </a:solidFill>
              </a:rPr>
              <a:t>If </a:t>
            </a:r>
            <a:r>
              <a:rPr lang="en-US" sz="2800" dirty="0" smtClean="0">
                <a:solidFill>
                  <a:srgbClr val="003C59"/>
                </a:solidFill>
              </a:rPr>
              <a:t>a plan is not listed</a:t>
            </a:r>
            <a:r>
              <a:rPr lang="en-US" sz="2800" dirty="0">
                <a:solidFill>
                  <a:srgbClr val="003C59"/>
                </a:solidFill>
              </a:rPr>
              <a:t>, the county may send DHCS a copy of </a:t>
            </a:r>
            <a:r>
              <a:rPr lang="en-US" sz="2800" dirty="0" smtClean="0">
                <a:solidFill>
                  <a:srgbClr val="003C59"/>
                </a:solidFill>
              </a:rPr>
              <a:t>the MHSOAC </a:t>
            </a:r>
            <a:r>
              <a:rPr lang="en-US" sz="2800" dirty="0">
                <a:solidFill>
                  <a:srgbClr val="003C59"/>
                </a:solidFill>
              </a:rPr>
              <a:t>approval letter</a:t>
            </a:r>
          </a:p>
        </p:txBody>
      </p:sp>
      <p:sp>
        <p:nvSpPr>
          <p:cNvPr id="5" name="Title 4"/>
          <p:cNvSpPr>
            <a:spLocks noGrp="1"/>
          </p:cNvSpPr>
          <p:nvPr>
            <p:ph type="title"/>
          </p:nvPr>
        </p:nvSpPr>
        <p:spPr/>
        <p:txBody>
          <a:bodyPr/>
          <a:lstStyle/>
          <a:p>
            <a:r>
              <a:rPr lang="en-US" dirty="0" smtClean="0"/>
              <a:t>INN: Approved Plans</a:t>
            </a:r>
            <a:endParaRPr lang="en-US" dirty="0"/>
          </a:p>
        </p:txBody>
      </p:sp>
      <p:pic>
        <p:nvPicPr>
          <p:cNvPr id="2" name="Audio 1" descr="As previously mentioned, encumbered funds have an extended reversion date. INN funds are encumbered up to the budget amount and the reversion period ends according to the terms of the approved INN Plan. The OAC provides DHCS a copy of the INN approval letter that the county receives. On the approval letter, there is the OAC’s approval date, projected budget and terms. DHCS provides a list of plans on the excel tab called &quot;Approved INN Plans.&quot; For reversion purposes, DHCS uses plans approved in FY 17/18 or later." title="Audio slide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03406301"/>
      </p:ext>
    </p:extLst>
  </p:cSld>
  <p:clrMapOvr>
    <a:masterClrMapping/>
  </p:clrMapOvr>
  <mc:AlternateContent xmlns:mc="http://schemas.openxmlformats.org/markup-compatibility/2006" xmlns:p14="http://schemas.microsoft.com/office/powerpoint/2010/main">
    <mc:Choice Requires="p14">
      <p:transition spd="slow" p14:dur="2000" advTm="46318"/>
    </mc:Choice>
    <mc:Fallback xmlns="">
      <p:transition spd="slow" advTm="46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E6CE3CD-95B7-4C7E-9330-C49A7D6A52C8}" type="datetime1">
              <a:rPr lang="en-US" smtClean="0"/>
              <a:t>6/8/2021</a:t>
            </a:fld>
            <a:endParaRPr lang="en-US" dirty="0"/>
          </a:p>
        </p:txBody>
      </p:sp>
      <p:sp>
        <p:nvSpPr>
          <p:cNvPr id="4" name="Slide Number Placeholder 3"/>
          <p:cNvSpPr>
            <a:spLocks noGrp="1"/>
          </p:cNvSpPr>
          <p:nvPr>
            <p:ph type="sldNum" sz="quarter" idx="12"/>
          </p:nvPr>
        </p:nvSpPr>
        <p:spPr/>
        <p:txBody>
          <a:bodyPr/>
          <a:lstStyle/>
          <a:p>
            <a:fld id="{0F22356E-2A12-4147-9C02-1C2F05D23B3C}" type="slidenum">
              <a:rPr lang="en-US" smtClean="0"/>
              <a:t>16</a:t>
            </a:fld>
            <a:endParaRPr lang="en-US" dirty="0"/>
          </a:p>
        </p:txBody>
      </p:sp>
      <p:pic>
        <p:nvPicPr>
          <p:cNvPr id="9" name="Content Placeholder 8" descr="Counties have 10 years to spend WET and CFTN funds. One of the revenue sources for WET and CFTN are transfers from CSS. The reversion period begins when the funds are received or when the funds were transferred from CSS. However, to pay for the transfer, DHCS uses the oldest available CSS fund. As a result, the source year funds may not match fiscal year that the county reported on the RERs.&#10;&#10;In this example, the county reported CSS transfers to WET on the 18/19 and 19/20 RERs. However, DHCS determined that 17/18 and 18/19 CSS funds were used to pay for those transfers. So the WET revenue is recognized in 17/18 and 18/19 and the 10 year countdown begins. &#10;&#10;One tip here is that the totals on the WET tab, “Transfers from CSS” should match the totals on the CSS tab, “Transfers to WET.”&#10;" title="WET and CFTN Transfer Revenue"/>
          <p:cNvPicPr>
            <a:picLocks noGrp="1" noChangeAspect="1"/>
          </p:cNvPicPr>
          <p:nvPr>
            <p:ph idx="1"/>
          </p:nvPr>
        </p:nvPicPr>
        <p:blipFill rotWithShape="1">
          <a:blip r:embed="rId5">
            <a:extLst>
              <a:ext uri="{28A0092B-C50C-407E-A947-70E740481C1C}">
                <a14:useLocalDpi xmlns:a14="http://schemas.microsoft.com/office/drawing/2010/main" val="0"/>
              </a:ext>
            </a:extLst>
          </a:blip>
          <a:srcRect l="116" t="116"/>
          <a:stretch/>
        </p:blipFill>
        <p:spPr>
          <a:xfrm>
            <a:off x="990600" y="3696829"/>
            <a:ext cx="7697274" cy="2210108"/>
          </a:xfrm>
        </p:spPr>
      </p:pic>
      <p:pic>
        <p:nvPicPr>
          <p:cNvPr id="10" name="Picture 9" descr="Counties have 10 years to spend WET and CFTN funds. One of the revenue sources for WET and CFTN are transfers from CSS. The reversion period begins when the funds are received or when the funds were transferred from CSS. However, to pay for the transfer, DHCS uses the oldest available CSS fund. As a result, the source year funds may not match fiscal year that the county reported on the RERs.&#10;&#10;In this example, the county reported CSS transfers to WET on the 18/19 and 19/20 RERs. However, DHCS determined that 17/18 and 18/19 CSS funds were used to pay for those transfers. So the WET revenue is recognized in 17/18 and 18/19 and the 10 year countdown begins. &#10;&#10;One tip here is that the totals on the WET tab, “Transfers from CSS” should match the totals on the CSS tab, “Transfers to WET.”&#10;" title="WET and CFTN Transfer Revenu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5348" y="1345235"/>
            <a:ext cx="7698864" cy="2118028"/>
          </a:xfrm>
          <a:prstGeom prst="rect">
            <a:avLst/>
          </a:prstGeom>
        </p:spPr>
      </p:pic>
      <p:sp>
        <p:nvSpPr>
          <p:cNvPr id="11" name="Rounded Rectangle 10" descr="CSS transfers to WET or CFTN uses the oldest funds first" title="Example of WET and CFTN Transfer"/>
          <p:cNvSpPr/>
          <p:nvPr/>
        </p:nvSpPr>
        <p:spPr>
          <a:xfrm flipV="1">
            <a:off x="1005348" y="4858110"/>
            <a:ext cx="7681452" cy="24729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le 11" descr="CSS transfers to WET or CFTN uses the oldest funds first" title="Example of WET and CFTN Transfer"/>
          <p:cNvSpPr/>
          <p:nvPr/>
        </p:nvSpPr>
        <p:spPr>
          <a:xfrm flipV="1">
            <a:off x="1005349" y="2659843"/>
            <a:ext cx="7658592" cy="20433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descr="CSS transfers to WET or CFTN uses the oldest funds first" title="Example of WET and CFTN Transfer"/>
          <p:cNvSpPr/>
          <p:nvPr/>
        </p:nvSpPr>
        <p:spPr>
          <a:xfrm flipV="1">
            <a:off x="4572000" y="3912676"/>
            <a:ext cx="2362200" cy="3545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descr="CSS transfers to WET or CFTN uses the oldest funds first" title="Example of WET and CFTN Transfer"/>
          <p:cNvSpPr/>
          <p:nvPr/>
        </p:nvSpPr>
        <p:spPr>
          <a:xfrm flipV="1">
            <a:off x="3124200" y="1678954"/>
            <a:ext cx="2667000" cy="35870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p:cNvSpPr>
            <a:spLocks noGrp="1"/>
          </p:cNvSpPr>
          <p:nvPr>
            <p:ph type="title"/>
          </p:nvPr>
        </p:nvSpPr>
        <p:spPr/>
        <p:txBody>
          <a:bodyPr>
            <a:normAutofit fontScale="90000"/>
          </a:bodyPr>
          <a:lstStyle/>
          <a:p>
            <a:r>
              <a:rPr lang="en-US" dirty="0" smtClean="0"/>
              <a:t>WET and CFTN Transfer Revenue</a:t>
            </a:r>
            <a:endParaRPr lang="en-US" dirty="0"/>
          </a:p>
        </p:txBody>
      </p:sp>
      <p:pic>
        <p:nvPicPr>
          <p:cNvPr id="2" name="Audio 1" descr="Counties have 10 years to spend WET and CFTN funds. One of the revenue sources for WET and CFTN are transfers from CSS. The reversion period begins when the funds are received or when the funds were transferred from CSS. However, to pay for the transfer, DHCS uses the oldest available CSS fund. As a result, the source year funds may not match fiscal year that the county reported on the RERs.&#10;In this example, the county reported CSS transfers to WET on the 18/19 and 19/20 RERs. However, DHCS determined that 17/18 and 18/19 CSS funds were used to pay for those transfers. So the WET revenue is recognized in 17/18 and 18/19 and the 10 year countdown begins. &#10;One tip here is that the totals on the WET tab, “Transfers from CSS” should match the totals on the CSS tab, “Transfers to WET.” &#10;" title="Audio slide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53245452"/>
      </p:ext>
    </p:extLst>
  </p:cSld>
  <p:clrMapOvr>
    <a:masterClrMapping/>
  </p:clrMapOvr>
  <mc:AlternateContent xmlns:mc="http://schemas.openxmlformats.org/markup-compatibility/2006" xmlns:p14="http://schemas.microsoft.com/office/powerpoint/2010/main">
    <mc:Choice Requires="p14">
      <p:transition spd="slow" p14:dur="2000" advTm="70417"/>
    </mc:Choice>
    <mc:Fallback xmlns="">
      <p:transition spd="slow" advTm="70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E6CE3CD-95B7-4C7E-9330-C49A7D6A52C8}" type="datetime1">
              <a:rPr lang="en-US" smtClean="0"/>
              <a:t>6/8/2021</a:t>
            </a:fld>
            <a:endParaRPr lang="en-US" dirty="0"/>
          </a:p>
        </p:txBody>
      </p:sp>
      <p:sp>
        <p:nvSpPr>
          <p:cNvPr id="4" name="Slide Number Placeholder 3"/>
          <p:cNvSpPr>
            <a:spLocks noGrp="1"/>
          </p:cNvSpPr>
          <p:nvPr>
            <p:ph type="sldNum" sz="quarter" idx="12"/>
          </p:nvPr>
        </p:nvSpPr>
        <p:spPr/>
        <p:txBody>
          <a:bodyPr/>
          <a:lstStyle/>
          <a:p>
            <a:fld id="{0F22356E-2A12-4147-9C02-1C2F05D23B3C}" type="slidenum">
              <a:rPr lang="en-US" smtClean="0"/>
              <a:t>17</a:t>
            </a:fld>
            <a:endParaRPr lang="en-US" dirty="0"/>
          </a:p>
        </p:txBody>
      </p:sp>
      <p:pic>
        <p:nvPicPr>
          <p:cNvPr id="6" name="Content Placeholder 11" descr="DHCS provides a list of Prudent Reserve (PR) transactions from all RERs for county review. The PR grand total should match the county's ending PR balance from the 19/20 RER. This list of transactions also includes PR transactions that were not allowable, but is ultimately part of the county's ending PR balance.&#10;&#10;The PR account is not subject to reversion. However, PR transactions that involve the CSS and PEI account are part of reversion calculations. In order to calculate accurate unspent amounts for CSS and PEI, DHCS disallowed some PR transactions that the county may have reported on the RER.&#10;&#10;This is an example of where a county reported on its 10/11 RER a transfer of INN funds to their PR. Statute does not allow a county to transfer INN funds to the PR. Also, this county reported on its 10/11 RER a transfer of PEI funds to their PR, which is not allowable for this year. &#10;&#10;We recommend that the county verify these transactions from their 10/11 RER and then submit an adjustment to remove it. Right now, DHCS did not include these INN and PEI transfer as part of reversion. If we did, it would inflate the expenditure used for INN and PEI calculations. &#10;" title="Prudent Reserve Reconciliation"/>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937916" y="2824811"/>
            <a:ext cx="6030167" cy="2076740"/>
          </a:xfrm>
        </p:spPr>
      </p:pic>
      <p:sp>
        <p:nvSpPr>
          <p:cNvPr id="7" name="Rounded Rectangle 6" descr="Example of prudent reserve" title="Example of prudent reserve"/>
          <p:cNvSpPr/>
          <p:nvPr/>
        </p:nvSpPr>
        <p:spPr>
          <a:xfrm flipV="1">
            <a:off x="2895600" y="2812483"/>
            <a:ext cx="1143000" cy="24656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descr="Example of prudent reserve" title="Example of prudent reserve"/>
          <p:cNvSpPr/>
          <p:nvPr/>
        </p:nvSpPr>
        <p:spPr>
          <a:xfrm flipV="1">
            <a:off x="1485299" y="3809999"/>
            <a:ext cx="6935399" cy="21731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p:cNvSpPr>
            <a:spLocks noGrp="1"/>
          </p:cNvSpPr>
          <p:nvPr>
            <p:ph type="title"/>
          </p:nvPr>
        </p:nvSpPr>
        <p:spPr/>
        <p:txBody>
          <a:bodyPr>
            <a:normAutofit fontScale="90000"/>
          </a:bodyPr>
          <a:lstStyle/>
          <a:p>
            <a:r>
              <a:rPr lang="en-US" dirty="0" smtClean="0"/>
              <a:t>Prudent Reserve Reconciliation</a:t>
            </a:r>
            <a:endParaRPr lang="en-US" dirty="0"/>
          </a:p>
        </p:txBody>
      </p:sp>
      <p:pic>
        <p:nvPicPr>
          <p:cNvPr id="15" name="Audio 14" descr="DHCS provides a list of Prudent Reserve (PR) transactions from all RERs for county review. The PR grand total should match the county's ending PR balance from the 19/20 RER. This list of transactions also includes PR transactions that were not allowable, but is ultimately part of the county's ending PR balance.&#10;The PR account is not subject to reversion. However, PR transactions that involve the CSS and PEI account are part of reversion calculations. In order to calculate accurate unspent amounts for CSS and PEI, DHCS disallowed some PR transactions that the county may have reported on the RER.&#10;This is an example of where a county reported on its 10/11 RER a transfer of INN funds to their PR. Statute does not allow a county to transfer INN funds to the PR. Also, this county reported on its 10/11 RER a transfer of PEI funds to their PR, which is not allowable for this year. &#10;We recommend that the county verify these transactions from their 10/11 RER and then submit an adjustment to remove it. Right now, DHCS did not include these INN and PEI transfer as part of reversion. If we did, it would inflate the expenditure used for INN and PEI calculations. &#10;" title="Audio slide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80641261"/>
      </p:ext>
    </p:extLst>
  </p:cSld>
  <p:clrMapOvr>
    <a:masterClrMapping/>
  </p:clrMapOvr>
  <mc:AlternateContent xmlns:mc="http://schemas.openxmlformats.org/markup-compatibility/2006" xmlns:p14="http://schemas.microsoft.com/office/powerpoint/2010/main">
    <mc:Choice Requires="p14">
      <p:transition spd="slow" p14:dur="2000" advTm="84711"/>
    </mc:Choice>
    <mc:Fallback xmlns="">
      <p:transition spd="slow" advTm="84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Allowable Transfers </a:t>
            </a:r>
          </a:p>
          <a:p>
            <a:pPr lvl="1"/>
            <a:r>
              <a:rPr lang="en-US" dirty="0" smtClean="0"/>
              <a:t>PR </a:t>
            </a:r>
            <a:r>
              <a:rPr lang="en-US" dirty="0" smtClean="0">
                <a:sym typeface="Wingdings" panose="05000000000000000000" pitchFamily="2" charset="2"/>
              </a:rPr>
              <a:t></a:t>
            </a:r>
            <a:r>
              <a:rPr lang="en-US" dirty="0" smtClean="0"/>
              <a:t> CSS or PEI </a:t>
            </a:r>
          </a:p>
          <a:p>
            <a:pPr lvl="2"/>
            <a:r>
              <a:rPr lang="en-US" dirty="0" smtClean="0"/>
              <a:t>FY 2011-12 (DMH 10-21)</a:t>
            </a:r>
          </a:p>
          <a:p>
            <a:pPr lvl="2"/>
            <a:r>
              <a:rPr lang="en-US" dirty="0" smtClean="0"/>
              <a:t>FY 2018-19 (BHIN 19-017, PR maximum)</a:t>
            </a:r>
          </a:p>
          <a:p>
            <a:pPr lvl="2"/>
            <a:r>
              <a:rPr lang="en-US" dirty="0" smtClean="0"/>
              <a:t>FY 2019-20 (BHIN 20-040, COVID-19 flexibilities)</a:t>
            </a:r>
          </a:p>
          <a:p>
            <a:pPr lvl="1"/>
            <a:r>
              <a:rPr lang="en-US" dirty="0" smtClean="0"/>
              <a:t>CSS or PEI </a:t>
            </a:r>
            <a:r>
              <a:rPr lang="en-US" dirty="0" smtClean="0">
                <a:sym typeface="Wingdings" panose="05000000000000000000" pitchFamily="2" charset="2"/>
              </a:rPr>
              <a:t> PR</a:t>
            </a:r>
          </a:p>
          <a:p>
            <a:pPr lvl="2"/>
            <a:r>
              <a:rPr lang="en-US" dirty="0" smtClean="0">
                <a:sym typeface="Wingdings" panose="05000000000000000000" pitchFamily="2" charset="2"/>
              </a:rPr>
              <a:t>CSS: Any fiscal year</a:t>
            </a:r>
          </a:p>
          <a:p>
            <a:pPr lvl="2"/>
            <a:r>
              <a:rPr lang="en-US" dirty="0" smtClean="0">
                <a:sym typeface="Wingdings" panose="05000000000000000000" pitchFamily="2" charset="2"/>
              </a:rPr>
              <a:t>PEI: Only FY 2007-08 (DMH 09-16)</a:t>
            </a:r>
          </a:p>
        </p:txBody>
      </p:sp>
      <p:sp>
        <p:nvSpPr>
          <p:cNvPr id="3" name="Date Placeholder 2"/>
          <p:cNvSpPr>
            <a:spLocks noGrp="1"/>
          </p:cNvSpPr>
          <p:nvPr>
            <p:ph type="dt" sz="half" idx="10"/>
          </p:nvPr>
        </p:nvSpPr>
        <p:spPr/>
        <p:txBody>
          <a:bodyPr/>
          <a:lstStyle/>
          <a:p>
            <a:fld id="{BE6CE3CD-95B7-4C7E-9330-C49A7D6A52C8}" type="datetime1">
              <a:rPr lang="en-US" smtClean="0"/>
              <a:t>6/8/2021</a:t>
            </a:fld>
            <a:endParaRPr lang="en-US" dirty="0"/>
          </a:p>
        </p:txBody>
      </p:sp>
      <p:sp>
        <p:nvSpPr>
          <p:cNvPr id="4" name="Slide Number Placeholder 3"/>
          <p:cNvSpPr>
            <a:spLocks noGrp="1"/>
          </p:cNvSpPr>
          <p:nvPr>
            <p:ph type="sldNum" sz="quarter" idx="12"/>
          </p:nvPr>
        </p:nvSpPr>
        <p:spPr/>
        <p:txBody>
          <a:bodyPr/>
          <a:lstStyle/>
          <a:p>
            <a:fld id="{0F22356E-2A12-4147-9C02-1C2F05D23B3C}" type="slidenum">
              <a:rPr lang="en-US" smtClean="0"/>
              <a:t>18</a:t>
            </a:fld>
            <a:endParaRPr lang="en-US" dirty="0"/>
          </a:p>
        </p:txBody>
      </p:sp>
      <p:sp>
        <p:nvSpPr>
          <p:cNvPr id="5" name="Title 4"/>
          <p:cNvSpPr>
            <a:spLocks noGrp="1"/>
          </p:cNvSpPr>
          <p:nvPr>
            <p:ph type="title"/>
          </p:nvPr>
        </p:nvSpPr>
        <p:spPr/>
        <p:txBody>
          <a:bodyPr>
            <a:normAutofit fontScale="90000"/>
          </a:bodyPr>
          <a:lstStyle/>
          <a:p>
            <a:r>
              <a:rPr lang="en-US" dirty="0"/>
              <a:t>Prudent Reserve Reconciliation 2</a:t>
            </a:r>
          </a:p>
        </p:txBody>
      </p:sp>
      <p:pic>
        <p:nvPicPr>
          <p:cNvPr id="9" name="Audio 8" descr="Statue provides guidance for allowable PR transfers. For example, strict conditions must be met for a county to access its PR. This slide is an example of the only three fiscal years that statue allowed counties to access their PR. Any transfers from the PR in other years should be reversed from the county’s RERs.&#10;Statue allows a county to transfer PEI funds to its prudent reserve using 07/08 funds. Many counties reported a PEI to PR transfers on their 09/10, 10/11, and 11/12 RERs. For reversion purposes and based on statute guidance, DHCS recognized the PEI transfer in 07/08. We recommend counties to adjust the RERs and recognize PEI transfers in 07/08 as well.&#10;" title="Audio slide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7396167"/>
      </p:ext>
    </p:extLst>
  </p:cSld>
  <p:clrMapOvr>
    <a:masterClrMapping/>
  </p:clrMapOvr>
  <mc:AlternateContent xmlns:mc="http://schemas.openxmlformats.org/markup-compatibility/2006" xmlns:p14="http://schemas.microsoft.com/office/powerpoint/2010/main">
    <mc:Choice Requires="p14">
      <p:transition spd="slow" p14:dur="2000" advTm="58495"/>
    </mc:Choice>
    <mc:Fallback xmlns="">
      <p:transition spd="slow" advTm="58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Prudent Reserve Interest Revenue</a:t>
            </a:r>
          </a:p>
          <a:p>
            <a:pPr lvl="1"/>
            <a:r>
              <a:rPr lang="en-US" dirty="0" smtClean="0"/>
              <a:t>FY 2016-17 and prior: Part of PR ending balance</a:t>
            </a:r>
          </a:p>
          <a:p>
            <a:pPr lvl="1"/>
            <a:r>
              <a:rPr lang="en-US" dirty="0"/>
              <a:t>FY 2017-18 and later: Report PR interest with CSS account</a:t>
            </a:r>
          </a:p>
          <a:p>
            <a:pPr lvl="1"/>
            <a:endParaRPr lang="en-US" dirty="0" smtClean="0">
              <a:sym typeface="Wingdings" panose="05000000000000000000" pitchFamily="2" charset="2"/>
            </a:endParaRPr>
          </a:p>
        </p:txBody>
      </p:sp>
      <p:sp>
        <p:nvSpPr>
          <p:cNvPr id="3" name="Date Placeholder 2"/>
          <p:cNvSpPr>
            <a:spLocks noGrp="1"/>
          </p:cNvSpPr>
          <p:nvPr>
            <p:ph type="dt" sz="half" idx="10"/>
          </p:nvPr>
        </p:nvSpPr>
        <p:spPr/>
        <p:txBody>
          <a:bodyPr/>
          <a:lstStyle/>
          <a:p>
            <a:fld id="{BE6CE3CD-95B7-4C7E-9330-C49A7D6A52C8}" type="datetime1">
              <a:rPr lang="en-US" smtClean="0"/>
              <a:t>6/8/2021</a:t>
            </a:fld>
            <a:endParaRPr lang="en-US" dirty="0"/>
          </a:p>
        </p:txBody>
      </p:sp>
      <p:sp>
        <p:nvSpPr>
          <p:cNvPr id="4" name="Slide Number Placeholder 3"/>
          <p:cNvSpPr>
            <a:spLocks noGrp="1"/>
          </p:cNvSpPr>
          <p:nvPr>
            <p:ph type="sldNum" sz="quarter" idx="12"/>
          </p:nvPr>
        </p:nvSpPr>
        <p:spPr/>
        <p:txBody>
          <a:bodyPr/>
          <a:lstStyle/>
          <a:p>
            <a:fld id="{0F22356E-2A12-4147-9C02-1C2F05D23B3C}" type="slidenum">
              <a:rPr lang="en-US" smtClean="0"/>
              <a:t>19</a:t>
            </a:fld>
            <a:endParaRPr lang="en-US" dirty="0"/>
          </a:p>
        </p:txBody>
      </p:sp>
      <p:sp>
        <p:nvSpPr>
          <p:cNvPr id="5" name="Title 4"/>
          <p:cNvSpPr>
            <a:spLocks noGrp="1"/>
          </p:cNvSpPr>
          <p:nvPr>
            <p:ph type="title"/>
          </p:nvPr>
        </p:nvSpPr>
        <p:spPr/>
        <p:txBody>
          <a:bodyPr>
            <a:normAutofit fontScale="90000"/>
          </a:bodyPr>
          <a:lstStyle/>
          <a:p>
            <a:r>
              <a:rPr lang="en-US" dirty="0"/>
              <a:t>Prudent Reserve Reconciliation </a:t>
            </a:r>
            <a:r>
              <a:rPr lang="en-US" dirty="0" smtClean="0"/>
              <a:t>3</a:t>
            </a:r>
            <a:endParaRPr lang="en-US" dirty="0"/>
          </a:p>
        </p:txBody>
      </p:sp>
      <p:pic>
        <p:nvPicPr>
          <p:cNvPr id="9" name="Audio 8" descr="On past RERs, the county may report PR interest with their PR account. Per statute, and beginning with the FY 17/18 RER, PR interest must be reported only with the CSS account. This is because the PR is funded with CSS funds. The county can feel free to submit adjustments to update any of the PR interest data based on these rules. " title="Audio slide 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77175222"/>
      </p:ext>
    </p:extLst>
  </p:cSld>
  <p:clrMapOvr>
    <a:masterClrMapping/>
  </p:clrMapOvr>
  <mc:AlternateContent xmlns:mc="http://schemas.openxmlformats.org/markup-compatibility/2006" xmlns:p14="http://schemas.microsoft.com/office/powerpoint/2010/main">
    <mc:Choice Requires="p14">
      <p:transition spd="slow" p14:dur="2000" advTm="26009"/>
    </mc:Choice>
    <mc:Fallback xmlns="">
      <p:transition spd="slow" advTm="26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Overview of updates to reversion workbook</a:t>
            </a:r>
          </a:p>
          <a:p>
            <a:r>
              <a:rPr lang="en-US" dirty="0"/>
              <a:t>Review the reversion date extensions</a:t>
            </a:r>
          </a:p>
          <a:p>
            <a:r>
              <a:rPr lang="en-US" dirty="0" smtClean="0"/>
              <a:t>Walk-through </a:t>
            </a:r>
            <a:r>
              <a:rPr lang="en-US" dirty="0"/>
              <a:t>of the unspent funds calculation</a:t>
            </a:r>
          </a:p>
          <a:p>
            <a:r>
              <a:rPr lang="en-US" dirty="0" smtClean="0"/>
              <a:t>Provide new guidance for:</a:t>
            </a:r>
          </a:p>
          <a:p>
            <a:pPr lvl="1"/>
            <a:r>
              <a:rPr lang="en-US" dirty="0" smtClean="0"/>
              <a:t>Adjustments to unapplied expenditures</a:t>
            </a:r>
          </a:p>
          <a:p>
            <a:pPr lvl="1"/>
            <a:r>
              <a:rPr lang="en-US" dirty="0" smtClean="0"/>
              <a:t>Reconciliation of Prudent Reserve Balances</a:t>
            </a:r>
          </a:p>
        </p:txBody>
      </p:sp>
      <p:sp>
        <p:nvSpPr>
          <p:cNvPr id="3" name="Date Placeholder 2"/>
          <p:cNvSpPr>
            <a:spLocks noGrp="1"/>
          </p:cNvSpPr>
          <p:nvPr>
            <p:ph type="dt" sz="half" idx="10"/>
          </p:nvPr>
        </p:nvSpPr>
        <p:spPr/>
        <p:txBody>
          <a:bodyPr/>
          <a:lstStyle/>
          <a:p>
            <a:fld id="{BE6CE3CD-95B7-4C7E-9330-C49A7D6A52C8}" type="datetime1">
              <a:rPr lang="en-US" smtClean="0"/>
              <a:t>6/8/2021</a:t>
            </a:fld>
            <a:endParaRPr lang="en-US" dirty="0"/>
          </a:p>
        </p:txBody>
      </p:sp>
      <p:sp>
        <p:nvSpPr>
          <p:cNvPr id="4" name="Slide Number Placeholder 3"/>
          <p:cNvSpPr>
            <a:spLocks noGrp="1"/>
          </p:cNvSpPr>
          <p:nvPr>
            <p:ph type="sldNum" sz="quarter" idx="12"/>
          </p:nvPr>
        </p:nvSpPr>
        <p:spPr/>
        <p:txBody>
          <a:bodyPr/>
          <a:lstStyle/>
          <a:p>
            <a:fld id="{0F22356E-2A12-4147-9C02-1C2F05D23B3C}" type="slidenum">
              <a:rPr lang="en-US" smtClean="0"/>
              <a:t>2</a:t>
            </a:fld>
            <a:endParaRPr lang="en-US" dirty="0"/>
          </a:p>
        </p:txBody>
      </p:sp>
      <p:sp>
        <p:nvSpPr>
          <p:cNvPr id="5" name="Title 4"/>
          <p:cNvSpPr>
            <a:spLocks noGrp="1"/>
          </p:cNvSpPr>
          <p:nvPr>
            <p:ph type="title"/>
          </p:nvPr>
        </p:nvSpPr>
        <p:spPr/>
        <p:txBody>
          <a:bodyPr/>
          <a:lstStyle/>
          <a:p>
            <a:r>
              <a:rPr lang="en-US" dirty="0" smtClean="0"/>
              <a:t>Purpose of Demonstration</a:t>
            </a:r>
            <a:endParaRPr lang="en-US" dirty="0"/>
          </a:p>
        </p:txBody>
      </p:sp>
      <p:pic>
        <p:nvPicPr>
          <p:cNvPr id="11" name="Audio 10" descr="DHCS has updated the reversion workbook with the data from the county’s 19/20 revenue and expenditure report (RER). I will also go over additional updates that DHCS made to the reversion workbook, based on county feedback to last year’s reversion notices. I will clarify the new reversion dates, based on the extension granted by AB 81 in response to the the COVID-19 Public health emergency. I will also provide a walkthrough demonstration of the unspent funds calculations. For this year’s notice, DHCS will provide new guidance regarding adjustments to unapplied expenditures and reconciliation of prudent reserve balances" title="Audio Slide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17946215"/>
      </p:ext>
    </p:extLst>
  </p:cSld>
  <p:clrMapOvr>
    <a:masterClrMapping/>
  </p:clrMapOvr>
  <mc:AlternateContent xmlns:mc="http://schemas.openxmlformats.org/markup-compatibility/2006" xmlns:p14="http://schemas.microsoft.com/office/powerpoint/2010/main">
    <mc:Choice Requires="p14">
      <p:transition spd="slow" p14:dur="2000" advTm="43248"/>
    </mc:Choice>
    <mc:Fallback xmlns="">
      <p:transition spd="slow" advTm="43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Copy of Reversion Data used to calculate reversion</a:t>
            </a:r>
          </a:p>
          <a:p>
            <a:r>
              <a:rPr lang="en-US" dirty="0" smtClean="0"/>
              <a:t>Grouped by:</a:t>
            </a:r>
          </a:p>
          <a:p>
            <a:pPr lvl="1"/>
            <a:r>
              <a:rPr lang="en-US" dirty="0" smtClean="0"/>
              <a:t>Revenue, Expenditure and Adjustments</a:t>
            </a:r>
            <a:endParaRPr lang="en-US" dirty="0"/>
          </a:p>
        </p:txBody>
      </p:sp>
      <p:sp>
        <p:nvSpPr>
          <p:cNvPr id="3" name="Date Placeholder 2"/>
          <p:cNvSpPr>
            <a:spLocks noGrp="1"/>
          </p:cNvSpPr>
          <p:nvPr>
            <p:ph type="dt" sz="half" idx="10"/>
          </p:nvPr>
        </p:nvSpPr>
        <p:spPr/>
        <p:txBody>
          <a:bodyPr/>
          <a:lstStyle/>
          <a:p>
            <a:fld id="{BE6CE3CD-95B7-4C7E-9330-C49A7D6A52C8}" type="datetime1">
              <a:rPr lang="en-US" smtClean="0"/>
              <a:t>6/8/2021</a:t>
            </a:fld>
            <a:endParaRPr lang="en-US" dirty="0"/>
          </a:p>
        </p:txBody>
      </p:sp>
      <p:sp>
        <p:nvSpPr>
          <p:cNvPr id="4" name="Slide Number Placeholder 3"/>
          <p:cNvSpPr>
            <a:spLocks noGrp="1"/>
          </p:cNvSpPr>
          <p:nvPr>
            <p:ph type="sldNum" sz="quarter" idx="12"/>
          </p:nvPr>
        </p:nvSpPr>
        <p:spPr/>
        <p:txBody>
          <a:bodyPr/>
          <a:lstStyle/>
          <a:p>
            <a:fld id="{0F22356E-2A12-4147-9C02-1C2F05D23B3C}" type="slidenum">
              <a:rPr lang="en-US" smtClean="0"/>
              <a:t>20</a:t>
            </a:fld>
            <a:endParaRPr lang="en-US" dirty="0"/>
          </a:p>
        </p:txBody>
      </p:sp>
      <p:pic>
        <p:nvPicPr>
          <p:cNvPr id="7" name="Picture 6" descr="Similar to last year, DHCS provided a data tab that centralized all the revenue and expenditure data used to calculate reversion. Based on county suggestion, we grouped the sources to identify what is considered Revenue, Expenditure, and Adjustment types.&#10;" title="Data tab"/>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600" y="3962400"/>
            <a:ext cx="7755536" cy="1905000"/>
          </a:xfrm>
          <a:prstGeom prst="rect">
            <a:avLst/>
          </a:prstGeom>
        </p:spPr>
      </p:pic>
      <p:sp>
        <p:nvSpPr>
          <p:cNvPr id="8" name="Rounded Rectangle 7" descr="Data tab is grouped by Revenue, expenditure, and adjusments" title="Example of data"/>
          <p:cNvSpPr/>
          <p:nvPr/>
        </p:nvSpPr>
        <p:spPr>
          <a:xfrm flipV="1">
            <a:off x="2438400" y="3962400"/>
            <a:ext cx="1600200" cy="1981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p:cNvSpPr>
            <a:spLocks noGrp="1"/>
          </p:cNvSpPr>
          <p:nvPr>
            <p:ph type="title"/>
          </p:nvPr>
        </p:nvSpPr>
        <p:spPr/>
        <p:txBody>
          <a:bodyPr/>
          <a:lstStyle/>
          <a:p>
            <a:r>
              <a:rPr lang="en-US" dirty="0" smtClean="0"/>
              <a:t>Data Tab</a:t>
            </a:r>
            <a:endParaRPr lang="en-US" dirty="0"/>
          </a:p>
        </p:txBody>
      </p:sp>
      <p:pic>
        <p:nvPicPr>
          <p:cNvPr id="10" name="Audio 9" descr="Similar to last year, DHCS provided a data tab that centralized all the revenue and expenditure data used to calculate reversion. Based on county suggestion, we grouped the sources to identify what is considered Revenue, Expenditure, and Adjustment types. " title="Audio slide 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77847596"/>
      </p:ext>
    </p:extLst>
  </p:cSld>
  <p:clrMapOvr>
    <a:masterClrMapping/>
  </p:clrMapOvr>
  <mc:AlternateContent xmlns:mc="http://schemas.openxmlformats.org/markup-compatibility/2006" xmlns:p14="http://schemas.microsoft.com/office/powerpoint/2010/main">
    <mc:Choice Requires="p14">
      <p:transition spd="slow" p14:dur="2000" advTm="18784"/>
    </mc:Choice>
    <mc:Fallback xmlns="">
      <p:transition spd="slow" advTm="18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County must remit payment based on </a:t>
            </a:r>
            <a:r>
              <a:rPr lang="en-US" dirty="0"/>
              <a:t>the </a:t>
            </a:r>
            <a:r>
              <a:rPr lang="en-US" b="1" u="sng" dirty="0"/>
              <a:t>official reversion letter </a:t>
            </a:r>
            <a:r>
              <a:rPr lang="en-US" dirty="0"/>
              <a:t>that identifies the actual amount due to </a:t>
            </a:r>
            <a:r>
              <a:rPr lang="en-US" dirty="0" smtClean="0"/>
              <a:t>DHCS</a:t>
            </a:r>
          </a:p>
          <a:p>
            <a:pPr lvl="1"/>
            <a:r>
              <a:rPr lang="en-US" dirty="0" smtClean="0"/>
              <a:t>Currently $0 because next reversion date is 7/1/2021</a:t>
            </a:r>
          </a:p>
          <a:p>
            <a:pPr lvl="1"/>
            <a:r>
              <a:rPr lang="en-US" dirty="0" smtClean="0"/>
              <a:t>Will be determined upon completion of FY 2020-21 RER (Due 1/31/2022)</a:t>
            </a:r>
            <a:endParaRPr lang="en-US" dirty="0"/>
          </a:p>
        </p:txBody>
      </p:sp>
      <p:sp>
        <p:nvSpPr>
          <p:cNvPr id="3" name="Date Placeholder 2"/>
          <p:cNvSpPr>
            <a:spLocks noGrp="1"/>
          </p:cNvSpPr>
          <p:nvPr>
            <p:ph type="dt" sz="half" idx="10"/>
          </p:nvPr>
        </p:nvSpPr>
        <p:spPr/>
        <p:txBody>
          <a:bodyPr/>
          <a:lstStyle/>
          <a:p>
            <a:fld id="{BE6CE3CD-95B7-4C7E-9330-C49A7D6A52C8}" type="datetime1">
              <a:rPr lang="en-US" smtClean="0"/>
              <a:t>6/8/2021</a:t>
            </a:fld>
            <a:endParaRPr lang="en-US" dirty="0"/>
          </a:p>
        </p:txBody>
      </p:sp>
      <p:sp>
        <p:nvSpPr>
          <p:cNvPr id="4" name="Slide Number Placeholder 3"/>
          <p:cNvSpPr>
            <a:spLocks noGrp="1"/>
          </p:cNvSpPr>
          <p:nvPr>
            <p:ph type="sldNum" sz="quarter" idx="12"/>
          </p:nvPr>
        </p:nvSpPr>
        <p:spPr/>
        <p:txBody>
          <a:bodyPr/>
          <a:lstStyle/>
          <a:p>
            <a:fld id="{0F22356E-2A12-4147-9C02-1C2F05D23B3C}" type="slidenum">
              <a:rPr lang="en-US" smtClean="0"/>
              <a:t>21</a:t>
            </a:fld>
            <a:endParaRPr lang="en-US" dirty="0"/>
          </a:p>
        </p:txBody>
      </p:sp>
      <p:sp>
        <p:nvSpPr>
          <p:cNvPr id="5" name="Title 4"/>
          <p:cNvSpPr>
            <a:spLocks noGrp="1"/>
          </p:cNvSpPr>
          <p:nvPr>
            <p:ph type="title"/>
          </p:nvPr>
        </p:nvSpPr>
        <p:spPr/>
        <p:txBody>
          <a:bodyPr/>
          <a:lstStyle/>
          <a:p>
            <a:r>
              <a:rPr lang="en-US" dirty="0" smtClean="0"/>
              <a:t>Key Takeaway #1</a:t>
            </a:r>
            <a:endParaRPr lang="en-US" dirty="0"/>
          </a:p>
        </p:txBody>
      </p:sp>
      <p:pic>
        <p:nvPicPr>
          <p:cNvPr id="6" name="Audio 5" descr="Typically, the county would remit payment to DHCS for unspent funds based on the letter that is included with the reversion package. However, there are no funds subject to reversion at this time. The county can use the unspent amounts from the workbook to help plan for upcoming reversion or to estimate current MHSA balances as of the 19/20 RER." title="Audio slide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084530"/>
      </p:ext>
    </p:extLst>
  </p:cSld>
  <p:clrMapOvr>
    <a:masterClrMapping/>
  </p:clrMapOvr>
  <mc:AlternateContent xmlns:mc="http://schemas.openxmlformats.org/markup-compatibility/2006" xmlns:p14="http://schemas.microsoft.com/office/powerpoint/2010/main">
    <mc:Choice Requires="p14">
      <p:transition spd="slow" p14:dur="2000" advTm="24216"/>
    </mc:Choice>
    <mc:Fallback xmlns="">
      <p:transition spd="slow" advTm="24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Review unapplied expenditures and </a:t>
            </a:r>
            <a:r>
              <a:rPr lang="en-US" dirty="0" smtClean="0"/>
              <a:t>prudent reserve transfers</a:t>
            </a:r>
          </a:p>
          <a:p>
            <a:pPr lvl="1"/>
            <a:r>
              <a:rPr lang="en-US" dirty="0" smtClean="0"/>
              <a:t>County may submit adjustments through an appeal or with the FY 2020-21 RER</a:t>
            </a:r>
          </a:p>
          <a:p>
            <a:pPr lvl="1"/>
            <a:r>
              <a:rPr lang="en-US" dirty="0" smtClean="0"/>
              <a:t>DHCS will recalculate reversion amounts and send revised enclosures</a:t>
            </a:r>
          </a:p>
        </p:txBody>
      </p:sp>
      <p:sp>
        <p:nvSpPr>
          <p:cNvPr id="3" name="Date Placeholder 2"/>
          <p:cNvSpPr>
            <a:spLocks noGrp="1"/>
          </p:cNvSpPr>
          <p:nvPr>
            <p:ph type="dt" sz="half" idx="10"/>
          </p:nvPr>
        </p:nvSpPr>
        <p:spPr/>
        <p:txBody>
          <a:bodyPr/>
          <a:lstStyle/>
          <a:p>
            <a:fld id="{BE6CE3CD-95B7-4C7E-9330-C49A7D6A52C8}" type="datetime1">
              <a:rPr lang="en-US" smtClean="0"/>
              <a:t>6/8/2021</a:t>
            </a:fld>
            <a:endParaRPr lang="en-US" dirty="0"/>
          </a:p>
        </p:txBody>
      </p:sp>
      <p:sp>
        <p:nvSpPr>
          <p:cNvPr id="4" name="Slide Number Placeholder 3"/>
          <p:cNvSpPr>
            <a:spLocks noGrp="1"/>
          </p:cNvSpPr>
          <p:nvPr>
            <p:ph type="sldNum" sz="quarter" idx="12"/>
          </p:nvPr>
        </p:nvSpPr>
        <p:spPr/>
        <p:txBody>
          <a:bodyPr/>
          <a:lstStyle/>
          <a:p>
            <a:fld id="{0F22356E-2A12-4147-9C02-1C2F05D23B3C}" type="slidenum">
              <a:rPr lang="en-US" smtClean="0"/>
              <a:t>22</a:t>
            </a:fld>
            <a:endParaRPr lang="en-US" dirty="0"/>
          </a:p>
        </p:txBody>
      </p:sp>
      <p:sp>
        <p:nvSpPr>
          <p:cNvPr id="5" name="Title 4"/>
          <p:cNvSpPr>
            <a:spLocks noGrp="1"/>
          </p:cNvSpPr>
          <p:nvPr>
            <p:ph type="title"/>
          </p:nvPr>
        </p:nvSpPr>
        <p:spPr/>
        <p:txBody>
          <a:bodyPr/>
          <a:lstStyle/>
          <a:p>
            <a:r>
              <a:rPr lang="en-US" dirty="0" smtClean="0"/>
              <a:t>Key Takeaway #2</a:t>
            </a:r>
            <a:endParaRPr lang="en-US" dirty="0"/>
          </a:p>
        </p:txBody>
      </p:sp>
      <p:pic>
        <p:nvPicPr>
          <p:cNvPr id="7" name="Audio 6" descr="While there are no funds subject to reversion, DHCS requests that the county take action to fix MHSA over-expenditures and reconcile Prudent Reserve balances. The county can also submit adjustment for any other inconsistencies between DHCS and county reversion data." title="Audio slide 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57223022"/>
      </p:ext>
    </p:extLst>
  </p:cSld>
  <p:clrMapOvr>
    <a:masterClrMapping/>
  </p:clrMapOvr>
  <mc:AlternateContent xmlns:mc="http://schemas.openxmlformats.org/markup-compatibility/2006" xmlns:p14="http://schemas.microsoft.com/office/powerpoint/2010/main">
    <mc:Choice Requires="p14">
      <p:transition spd="slow" p14:dur="2000" advTm="20751"/>
    </mc:Choice>
    <mc:Fallback xmlns="">
      <p:transition spd="slow" advTm="20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dirty="0"/>
              <a:t>Encumbered funds extends the INN reversion date</a:t>
            </a:r>
          </a:p>
          <a:p>
            <a:pPr lvl="1"/>
            <a:r>
              <a:rPr lang="en-US" dirty="0" smtClean="0"/>
              <a:t>Unspent INN funds can be encumbered to plans approved in FY 2017-18 or later</a:t>
            </a:r>
          </a:p>
          <a:p>
            <a:pPr lvl="1"/>
            <a:r>
              <a:rPr lang="en-US" dirty="0" smtClean="0"/>
              <a:t>If </a:t>
            </a:r>
            <a:r>
              <a:rPr lang="en-US" dirty="0"/>
              <a:t>a county does not have an INN plan or did not obtain approval from the MHSOAC within three or five years of receiving the funds, those funds shall </a:t>
            </a:r>
            <a:r>
              <a:rPr lang="en-US" dirty="0" smtClean="0"/>
              <a:t>revert</a:t>
            </a:r>
          </a:p>
          <a:p>
            <a:pPr lvl="1"/>
            <a:r>
              <a:rPr lang="en-US" dirty="0" smtClean="0"/>
              <a:t>Send DHCS any MHSOAC approval letters for INN projects that are not included in the Approved INN tab</a:t>
            </a:r>
          </a:p>
        </p:txBody>
      </p:sp>
      <p:sp>
        <p:nvSpPr>
          <p:cNvPr id="3" name="Date Placeholder 2"/>
          <p:cNvSpPr>
            <a:spLocks noGrp="1"/>
          </p:cNvSpPr>
          <p:nvPr>
            <p:ph type="dt" sz="half" idx="10"/>
          </p:nvPr>
        </p:nvSpPr>
        <p:spPr/>
        <p:txBody>
          <a:bodyPr/>
          <a:lstStyle/>
          <a:p>
            <a:fld id="{BE6CE3CD-95B7-4C7E-9330-C49A7D6A52C8}" type="datetime1">
              <a:rPr lang="en-US" smtClean="0"/>
              <a:t>6/8/2021</a:t>
            </a:fld>
            <a:endParaRPr lang="en-US" dirty="0"/>
          </a:p>
        </p:txBody>
      </p:sp>
      <p:sp>
        <p:nvSpPr>
          <p:cNvPr id="4" name="Slide Number Placeholder 3"/>
          <p:cNvSpPr>
            <a:spLocks noGrp="1"/>
          </p:cNvSpPr>
          <p:nvPr>
            <p:ph type="sldNum" sz="quarter" idx="12"/>
          </p:nvPr>
        </p:nvSpPr>
        <p:spPr/>
        <p:txBody>
          <a:bodyPr/>
          <a:lstStyle/>
          <a:p>
            <a:fld id="{0F22356E-2A12-4147-9C02-1C2F05D23B3C}" type="slidenum">
              <a:rPr lang="en-US" smtClean="0"/>
              <a:t>23</a:t>
            </a:fld>
            <a:endParaRPr lang="en-US" dirty="0"/>
          </a:p>
        </p:txBody>
      </p:sp>
      <p:sp>
        <p:nvSpPr>
          <p:cNvPr id="5" name="Title 4"/>
          <p:cNvSpPr>
            <a:spLocks noGrp="1"/>
          </p:cNvSpPr>
          <p:nvPr>
            <p:ph type="title"/>
          </p:nvPr>
        </p:nvSpPr>
        <p:spPr/>
        <p:txBody>
          <a:bodyPr/>
          <a:lstStyle/>
          <a:p>
            <a:r>
              <a:rPr lang="en-US" dirty="0" smtClean="0"/>
              <a:t>Key Takeaway #3</a:t>
            </a:r>
            <a:endParaRPr lang="en-US" dirty="0"/>
          </a:p>
        </p:txBody>
      </p:sp>
      <p:pic>
        <p:nvPicPr>
          <p:cNvPr id="6" name="Audio 5" descr="INN reversion rules are different because the county can extend the reversion period by encumbering INN funds based on the OAC-approved plans. The county should review the approved INN tab and send DHCS any plans approved from FY 17/18 or later. " title="Audio slide 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4642241"/>
      </p:ext>
    </p:extLst>
  </p:cSld>
  <p:clrMapOvr>
    <a:masterClrMapping/>
  </p:clrMapOvr>
  <mc:AlternateContent xmlns:mc="http://schemas.openxmlformats.org/markup-compatibility/2006" xmlns:p14="http://schemas.microsoft.com/office/powerpoint/2010/main">
    <mc:Choice Requires="p14">
      <p:transition spd="slow" p14:dur="2000" advTm="19168"/>
    </mc:Choice>
    <mc:Fallback xmlns="">
      <p:transition spd="slow" advTm="19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DHCS </a:t>
            </a:r>
            <a:r>
              <a:rPr lang="en-US" dirty="0"/>
              <a:t>applies CSS transfers to PR, WET, CFTN and PEI using the oldest available CSS fund. </a:t>
            </a:r>
            <a:endParaRPr lang="en-US" dirty="0" smtClean="0"/>
          </a:p>
          <a:p>
            <a:pPr lvl="1"/>
            <a:r>
              <a:rPr lang="en-US" dirty="0"/>
              <a:t>The reversion period for WET/CFTN begins with the FY of the funds used to cover the transfer</a:t>
            </a:r>
            <a:endParaRPr lang="en-US" dirty="0" smtClean="0"/>
          </a:p>
          <a:p>
            <a:pPr lvl="1"/>
            <a:r>
              <a:rPr lang="en-US" dirty="0" smtClean="0"/>
              <a:t>As </a:t>
            </a:r>
            <a:r>
              <a:rPr lang="en-US" dirty="0"/>
              <a:t>a result, the source year funds may not match fiscal that the county reported on the ARERs</a:t>
            </a:r>
            <a:r>
              <a:rPr lang="en-US" dirty="0" smtClean="0"/>
              <a:t>.</a:t>
            </a:r>
          </a:p>
          <a:p>
            <a:endParaRPr lang="en-US" dirty="0"/>
          </a:p>
        </p:txBody>
      </p:sp>
      <p:sp>
        <p:nvSpPr>
          <p:cNvPr id="3" name="Date Placeholder 2"/>
          <p:cNvSpPr>
            <a:spLocks noGrp="1"/>
          </p:cNvSpPr>
          <p:nvPr>
            <p:ph type="dt" sz="half" idx="10"/>
          </p:nvPr>
        </p:nvSpPr>
        <p:spPr/>
        <p:txBody>
          <a:bodyPr/>
          <a:lstStyle/>
          <a:p>
            <a:fld id="{BE6CE3CD-95B7-4C7E-9330-C49A7D6A52C8}" type="datetime1">
              <a:rPr lang="en-US" smtClean="0"/>
              <a:t>6/8/2021</a:t>
            </a:fld>
            <a:endParaRPr lang="en-US" dirty="0"/>
          </a:p>
        </p:txBody>
      </p:sp>
      <p:sp>
        <p:nvSpPr>
          <p:cNvPr id="4" name="Slide Number Placeholder 3"/>
          <p:cNvSpPr>
            <a:spLocks noGrp="1"/>
          </p:cNvSpPr>
          <p:nvPr>
            <p:ph type="sldNum" sz="quarter" idx="12"/>
          </p:nvPr>
        </p:nvSpPr>
        <p:spPr/>
        <p:txBody>
          <a:bodyPr/>
          <a:lstStyle/>
          <a:p>
            <a:fld id="{0F22356E-2A12-4147-9C02-1C2F05D23B3C}" type="slidenum">
              <a:rPr lang="en-US" smtClean="0"/>
              <a:t>24</a:t>
            </a:fld>
            <a:endParaRPr lang="en-US" dirty="0"/>
          </a:p>
        </p:txBody>
      </p:sp>
      <p:sp>
        <p:nvSpPr>
          <p:cNvPr id="5" name="Title 4"/>
          <p:cNvSpPr>
            <a:spLocks noGrp="1"/>
          </p:cNvSpPr>
          <p:nvPr>
            <p:ph type="title"/>
          </p:nvPr>
        </p:nvSpPr>
        <p:spPr/>
        <p:txBody>
          <a:bodyPr>
            <a:normAutofit/>
          </a:bodyPr>
          <a:lstStyle/>
          <a:p>
            <a:r>
              <a:rPr lang="en-US" dirty="0" smtClean="0"/>
              <a:t>Key Takeaway #4</a:t>
            </a:r>
            <a:endParaRPr lang="en-US" dirty="0"/>
          </a:p>
        </p:txBody>
      </p:sp>
      <p:pic>
        <p:nvPicPr>
          <p:cNvPr id="6" name="Audio 5" descr="To emphasize, the 10 year reversion period for WET and CFTN is based on the source fiscal year used to pay for the CSS transfer. The county should verify that total CSS transfers match the Total WET and CFTN revenue transfers." title="Audio slide 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76191738"/>
      </p:ext>
    </p:extLst>
  </p:cSld>
  <p:clrMapOvr>
    <a:masterClrMapping/>
  </p:clrMapOvr>
  <mc:AlternateContent xmlns:mc="http://schemas.openxmlformats.org/markup-compatibility/2006" xmlns:p14="http://schemas.microsoft.com/office/powerpoint/2010/main">
    <mc:Choice Requires="p14">
      <p:transition spd="slow" p14:dur="2000" advTm="30865"/>
    </mc:Choice>
    <mc:Fallback xmlns="">
      <p:transition spd="slow" advTm="30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10000"/>
          </a:bodyPr>
          <a:lstStyle/>
          <a:p>
            <a:r>
              <a:rPr lang="en-US" dirty="0" smtClean="0"/>
              <a:t>The county must submit an appeal within 30 calendar days of receiving the notice</a:t>
            </a:r>
          </a:p>
          <a:p>
            <a:r>
              <a:rPr lang="en-US" dirty="0" smtClean="0"/>
              <a:t>To appeal, the county shall submit the following documents by email to </a:t>
            </a:r>
            <a:r>
              <a:rPr lang="en-US" dirty="0" smtClean="0">
                <a:hlinkClick r:id="rId5"/>
              </a:rPr>
              <a:t>MHSA@dhcs.ca.gov</a:t>
            </a:r>
            <a:r>
              <a:rPr lang="en-US" dirty="0" smtClean="0"/>
              <a:t>:</a:t>
            </a:r>
          </a:p>
          <a:p>
            <a:pPr lvl="1"/>
            <a:r>
              <a:rPr lang="en-US" dirty="0" smtClean="0"/>
              <a:t>An executed MHSA Fiscal Accountability Certification form (</a:t>
            </a:r>
            <a:r>
              <a:rPr lang="en-US" dirty="0" smtClean="0">
                <a:hlinkClick r:id="rId6"/>
              </a:rPr>
              <a:t>DHCS 1820</a:t>
            </a:r>
            <a:r>
              <a:rPr lang="en-US" dirty="0" smtClean="0"/>
              <a:t>)</a:t>
            </a:r>
          </a:p>
          <a:p>
            <a:pPr lvl="1"/>
            <a:r>
              <a:rPr lang="en-US" dirty="0" smtClean="0"/>
              <a:t>A completed Adjustments to Revenue or Expenditure Summary form (</a:t>
            </a:r>
            <a:r>
              <a:rPr lang="en-US" dirty="0" smtClean="0">
                <a:hlinkClick r:id="rId6"/>
              </a:rPr>
              <a:t>DHCS 1821</a:t>
            </a:r>
            <a:r>
              <a:rPr lang="en-US" dirty="0" smtClean="0"/>
              <a:t>)</a:t>
            </a:r>
          </a:p>
          <a:p>
            <a:r>
              <a:rPr lang="en-US" dirty="0" smtClean="0"/>
              <a:t>DHCS will review the appeal documents and email a written decision to the county within 45 days of receiving the appeal</a:t>
            </a:r>
            <a:endParaRPr lang="en-US" dirty="0"/>
          </a:p>
        </p:txBody>
      </p:sp>
      <p:sp>
        <p:nvSpPr>
          <p:cNvPr id="3" name="Date Placeholder 2"/>
          <p:cNvSpPr>
            <a:spLocks noGrp="1"/>
          </p:cNvSpPr>
          <p:nvPr>
            <p:ph type="dt" sz="half" idx="10"/>
          </p:nvPr>
        </p:nvSpPr>
        <p:spPr/>
        <p:txBody>
          <a:bodyPr/>
          <a:lstStyle/>
          <a:p>
            <a:fld id="{BE6CE3CD-95B7-4C7E-9330-C49A7D6A52C8}" type="datetime1">
              <a:rPr lang="en-US" smtClean="0"/>
              <a:t>6/8/2021</a:t>
            </a:fld>
            <a:endParaRPr lang="en-US" dirty="0"/>
          </a:p>
        </p:txBody>
      </p:sp>
      <p:sp>
        <p:nvSpPr>
          <p:cNvPr id="4" name="Slide Number Placeholder 3"/>
          <p:cNvSpPr>
            <a:spLocks noGrp="1"/>
          </p:cNvSpPr>
          <p:nvPr>
            <p:ph type="sldNum" sz="quarter" idx="12"/>
          </p:nvPr>
        </p:nvSpPr>
        <p:spPr/>
        <p:txBody>
          <a:bodyPr/>
          <a:lstStyle/>
          <a:p>
            <a:fld id="{0F22356E-2A12-4147-9C02-1C2F05D23B3C}" type="slidenum">
              <a:rPr lang="en-US" smtClean="0"/>
              <a:t>25</a:t>
            </a:fld>
            <a:endParaRPr lang="en-US" dirty="0"/>
          </a:p>
        </p:txBody>
      </p:sp>
      <p:sp>
        <p:nvSpPr>
          <p:cNvPr id="5" name="Title 4"/>
          <p:cNvSpPr>
            <a:spLocks noGrp="1"/>
          </p:cNvSpPr>
          <p:nvPr>
            <p:ph type="title"/>
          </p:nvPr>
        </p:nvSpPr>
        <p:spPr/>
        <p:txBody>
          <a:bodyPr/>
          <a:lstStyle/>
          <a:p>
            <a:r>
              <a:rPr lang="en-US" dirty="0" smtClean="0"/>
              <a:t>Appeal process</a:t>
            </a:r>
            <a:endParaRPr lang="en-US" dirty="0"/>
          </a:p>
        </p:txBody>
      </p:sp>
      <p:pic>
        <p:nvPicPr>
          <p:cNvPr id="6" name="Audio 5" descr="The appeal process is the same as prior years. The appeal process allows a county to submit an adjustment sheet to DHCS. The adjustment sheet is very similar to the adjustment tab located on the annual RERs." title="Audio slide 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75059751"/>
      </p:ext>
    </p:extLst>
  </p:cSld>
  <p:clrMapOvr>
    <a:masterClrMapping/>
  </p:clrMapOvr>
  <mc:AlternateContent xmlns:mc="http://schemas.openxmlformats.org/markup-compatibility/2006" xmlns:p14="http://schemas.microsoft.com/office/powerpoint/2010/main">
    <mc:Choice Requires="p14">
      <p:transition spd="slow" p14:dur="2000" advTm="16384"/>
    </mc:Choice>
    <mc:Fallback xmlns="">
      <p:transition spd="slow" advTm="16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E6CE3CD-95B7-4C7E-9330-C49A7D6A52C8}" type="datetime1">
              <a:rPr lang="en-US" smtClean="0"/>
              <a:t>6/8/2021</a:t>
            </a:fld>
            <a:endParaRPr lang="en-US" dirty="0"/>
          </a:p>
        </p:txBody>
      </p:sp>
      <p:sp>
        <p:nvSpPr>
          <p:cNvPr id="4" name="Slide Number Placeholder 3"/>
          <p:cNvSpPr>
            <a:spLocks noGrp="1"/>
          </p:cNvSpPr>
          <p:nvPr>
            <p:ph type="sldNum" sz="quarter" idx="12"/>
          </p:nvPr>
        </p:nvSpPr>
        <p:spPr/>
        <p:txBody>
          <a:bodyPr/>
          <a:lstStyle/>
          <a:p>
            <a:fld id="{0F22356E-2A12-4147-9C02-1C2F05D23B3C}" type="slidenum">
              <a:rPr lang="en-US" smtClean="0"/>
              <a:t>26</a:t>
            </a:fld>
            <a:endParaRPr lang="en-US" dirty="0"/>
          </a:p>
        </p:txBody>
      </p:sp>
      <p:sp>
        <p:nvSpPr>
          <p:cNvPr id="5" name="Title 4"/>
          <p:cNvSpPr>
            <a:spLocks noGrp="1"/>
          </p:cNvSpPr>
          <p:nvPr>
            <p:ph type="title"/>
          </p:nvPr>
        </p:nvSpPr>
        <p:spPr/>
        <p:txBody>
          <a:bodyPr/>
          <a:lstStyle/>
          <a:p>
            <a:r>
              <a:rPr lang="en-US" dirty="0" smtClean="0"/>
              <a:t>Resources</a:t>
            </a:r>
            <a:endParaRPr lang="en-US" dirty="0"/>
          </a:p>
        </p:txBody>
      </p:sp>
      <p:sp>
        <p:nvSpPr>
          <p:cNvPr id="8" name="Content Placeholder 1" descr="Hyperlink to MHSA resources" title="Hyperlink to MHSA resources"/>
          <p:cNvSpPr>
            <a:spLocks noGrp="1"/>
          </p:cNvSpPr>
          <p:nvPr>
            <p:ph idx="1"/>
          </p:nvPr>
        </p:nvSpPr>
        <p:spPr/>
        <p:txBody>
          <a:bodyPr>
            <a:normAutofit/>
          </a:bodyPr>
          <a:lstStyle/>
          <a:p>
            <a:r>
              <a:rPr lang="en-US" dirty="0" smtClean="0"/>
              <a:t>For more MHSA reversion information, visit the </a:t>
            </a:r>
            <a:r>
              <a:rPr lang="en-US" dirty="0" smtClean="0">
                <a:hlinkClick r:id="rId5"/>
              </a:rPr>
              <a:t>MHSA Fiscal Website</a:t>
            </a:r>
            <a:endParaRPr lang="en-US" dirty="0" smtClean="0"/>
          </a:p>
          <a:p>
            <a:r>
              <a:rPr lang="en-US" dirty="0"/>
              <a:t>Email: </a:t>
            </a:r>
            <a:r>
              <a:rPr lang="en-US" dirty="0">
                <a:hlinkClick r:id="rId6"/>
              </a:rPr>
              <a:t>MHSA@dhcs.ca.gov</a:t>
            </a:r>
            <a:endParaRPr lang="en-US" dirty="0"/>
          </a:p>
          <a:p>
            <a:r>
              <a:rPr lang="en-US" dirty="0" smtClean="0"/>
              <a:t>MHSA forms are available at </a:t>
            </a:r>
            <a:r>
              <a:rPr lang="en-US" dirty="0" smtClean="0">
                <a:hlinkClick r:id="rId7"/>
              </a:rPr>
              <a:t>DHCS Forms website</a:t>
            </a:r>
            <a:endParaRPr lang="en-US" dirty="0" smtClean="0"/>
          </a:p>
          <a:p>
            <a:r>
              <a:rPr lang="en-US" dirty="0" smtClean="0"/>
              <a:t>For reversion extension information, see </a:t>
            </a:r>
            <a:r>
              <a:rPr lang="en-US" dirty="0" smtClean="0">
                <a:hlinkClick r:id="rId8"/>
              </a:rPr>
              <a:t>BHIN-20-040</a:t>
            </a:r>
            <a:r>
              <a:rPr lang="en-US" dirty="0" smtClean="0"/>
              <a:t> </a:t>
            </a:r>
            <a:endParaRPr lang="en-US" dirty="0"/>
          </a:p>
        </p:txBody>
      </p:sp>
      <p:pic>
        <p:nvPicPr>
          <p:cNvPr id="6" name="Audio 5" descr="Counties can contact the MHSA team or visit the MHSA Fiscal website for questions and additional information. Thank you for your time. " title="Audio slide 2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65123304"/>
      </p:ext>
    </p:extLst>
  </p:cSld>
  <p:clrMapOvr>
    <a:masterClrMapping/>
  </p:clrMapOvr>
  <mc:AlternateContent xmlns:mc="http://schemas.openxmlformats.org/markup-compatibility/2006" xmlns:p14="http://schemas.microsoft.com/office/powerpoint/2010/main">
    <mc:Choice Requires="p14">
      <p:transition spd="slow" p14:dur="2000" advTm="13408"/>
    </mc:Choice>
    <mc:Fallback xmlns="">
      <p:transition spd="slow" advTm="13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After 19/20 MHSA RERs are finalized, DHCS emails reversion notices</a:t>
            </a:r>
            <a:endParaRPr lang="en-US" dirty="0"/>
          </a:p>
          <a:p>
            <a:r>
              <a:rPr lang="en-US" dirty="0" smtClean="0"/>
              <a:t>Package Includes:</a:t>
            </a:r>
          </a:p>
          <a:p>
            <a:pPr marL="971550" lvl="1" indent="-514350">
              <a:buFont typeface="+mj-lt"/>
              <a:buAutoNum type="arabicPeriod"/>
            </a:pPr>
            <a:r>
              <a:rPr lang="en-US" b="1" dirty="0" smtClean="0"/>
              <a:t>DHCS letter </a:t>
            </a:r>
            <a:r>
              <a:rPr lang="en-US" dirty="0" smtClean="0"/>
              <a:t>which requests payment for reverted funds</a:t>
            </a:r>
          </a:p>
          <a:p>
            <a:pPr marL="971550" lvl="1" indent="-514350">
              <a:buFont typeface="+mj-lt"/>
              <a:buAutoNum type="arabicPeriod"/>
            </a:pPr>
            <a:r>
              <a:rPr lang="en-US" b="1" dirty="0" smtClean="0"/>
              <a:t>Reversion workbook</a:t>
            </a:r>
          </a:p>
          <a:p>
            <a:pPr lvl="2"/>
            <a:r>
              <a:rPr lang="en-US" dirty="0" smtClean="0"/>
              <a:t>Enclosure 1: MHSA Funds Subject to Reversion </a:t>
            </a:r>
          </a:p>
          <a:p>
            <a:pPr lvl="2"/>
            <a:r>
              <a:rPr lang="en-US" dirty="0" smtClean="0"/>
              <a:t>Enclosure 2: Reversion Schedule</a:t>
            </a:r>
          </a:p>
          <a:p>
            <a:pPr marL="971550" lvl="1" indent="-514350">
              <a:buFont typeface="+mj-lt"/>
              <a:buAutoNum type="arabicPeriod"/>
            </a:pPr>
            <a:r>
              <a:rPr lang="en-US" b="1" dirty="0" smtClean="0"/>
              <a:t>Appeal documents</a:t>
            </a:r>
            <a:endParaRPr lang="en-US" dirty="0"/>
          </a:p>
        </p:txBody>
      </p:sp>
      <p:sp>
        <p:nvSpPr>
          <p:cNvPr id="3" name="Date Placeholder 2"/>
          <p:cNvSpPr>
            <a:spLocks noGrp="1"/>
          </p:cNvSpPr>
          <p:nvPr>
            <p:ph type="dt" sz="half" idx="10"/>
          </p:nvPr>
        </p:nvSpPr>
        <p:spPr/>
        <p:txBody>
          <a:bodyPr/>
          <a:lstStyle/>
          <a:p>
            <a:fld id="{BE6CE3CD-95B7-4C7E-9330-C49A7D6A52C8}" type="datetime1">
              <a:rPr lang="en-US" smtClean="0"/>
              <a:t>6/8/2021</a:t>
            </a:fld>
            <a:endParaRPr lang="en-US"/>
          </a:p>
        </p:txBody>
      </p:sp>
      <p:sp>
        <p:nvSpPr>
          <p:cNvPr id="4" name="Slide Number Placeholder 3"/>
          <p:cNvSpPr>
            <a:spLocks noGrp="1"/>
          </p:cNvSpPr>
          <p:nvPr>
            <p:ph type="sldNum" sz="quarter" idx="12"/>
          </p:nvPr>
        </p:nvSpPr>
        <p:spPr/>
        <p:txBody>
          <a:bodyPr/>
          <a:lstStyle/>
          <a:p>
            <a:fld id="{0F22356E-2A12-4147-9C02-1C2F05D23B3C}" type="slidenum">
              <a:rPr lang="en-US" smtClean="0"/>
              <a:t>3</a:t>
            </a:fld>
            <a:endParaRPr lang="en-US"/>
          </a:p>
        </p:txBody>
      </p:sp>
      <p:sp>
        <p:nvSpPr>
          <p:cNvPr id="5" name="Title 4"/>
          <p:cNvSpPr>
            <a:spLocks noGrp="1"/>
          </p:cNvSpPr>
          <p:nvPr>
            <p:ph type="title"/>
          </p:nvPr>
        </p:nvSpPr>
        <p:spPr/>
        <p:txBody>
          <a:bodyPr/>
          <a:lstStyle/>
          <a:p>
            <a:r>
              <a:rPr lang="en-US" dirty="0" smtClean="0"/>
              <a:t>Official Notice of Reversion</a:t>
            </a:r>
            <a:endParaRPr lang="en-US" dirty="0"/>
          </a:p>
        </p:txBody>
      </p:sp>
      <p:pic>
        <p:nvPicPr>
          <p:cNvPr id="13" name="Audio 12" descr="Each year, DHCS sends a notice to each county regarding the status of MHSA unspent funds. Attached to the notice is the reversion schedule that shows how DHCS calculates the unspent amounts.&#10;Upon completion of the 19/20 RER, DHCS calculates reversion and emails the county behavioral health director with a copy to their MHSA coordinators and fiscal staff. The email will include the official notice, the reversion workbook, and appeal documents. Counties that have not finalized the 19/20 RER will still receive a reversion notice, but the unspent amounts will be incomplete and only include data as of the 18/19 RER.&#10;" title="Audio slide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4126345"/>
      </p:ext>
    </p:extLst>
  </p:cSld>
  <p:clrMapOvr>
    <a:masterClrMapping/>
  </p:clrMapOvr>
  <mc:AlternateContent xmlns:mc="http://schemas.openxmlformats.org/markup-compatibility/2006" xmlns:p14="http://schemas.microsoft.com/office/powerpoint/2010/main">
    <mc:Choice Requires="p14">
      <p:transition spd="slow" p14:dur="2000" advTm="63152"/>
    </mc:Choice>
    <mc:Fallback xmlns="">
      <p:transition spd="slow" advTm="63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E6CE3CD-95B7-4C7E-9330-C49A7D6A52C8}" type="datetime1">
              <a:rPr lang="en-US" smtClean="0"/>
              <a:pPr/>
              <a:t>6/8/2021</a:t>
            </a:fld>
            <a:endParaRPr lang="en-US" dirty="0"/>
          </a:p>
        </p:txBody>
      </p:sp>
      <p:sp>
        <p:nvSpPr>
          <p:cNvPr id="4" name="Slide Number Placeholder 3"/>
          <p:cNvSpPr>
            <a:spLocks noGrp="1"/>
          </p:cNvSpPr>
          <p:nvPr>
            <p:ph type="sldNum" sz="quarter" idx="12"/>
          </p:nvPr>
        </p:nvSpPr>
        <p:spPr/>
        <p:txBody>
          <a:bodyPr/>
          <a:lstStyle/>
          <a:p>
            <a:fld id="{0F22356E-2A12-4147-9C02-1C2F05D23B3C}" type="slidenum">
              <a:rPr lang="en-US" smtClean="0"/>
              <a:pPr/>
              <a:t>4</a:t>
            </a:fld>
            <a:endParaRPr lang="en-US" dirty="0"/>
          </a:p>
        </p:txBody>
      </p:sp>
      <p:sp>
        <p:nvSpPr>
          <p:cNvPr id="9" name="Title 8"/>
          <p:cNvSpPr>
            <a:spLocks noGrp="1"/>
          </p:cNvSpPr>
          <p:nvPr>
            <p:ph type="title"/>
          </p:nvPr>
        </p:nvSpPr>
        <p:spPr/>
        <p:txBody>
          <a:bodyPr>
            <a:normAutofit/>
          </a:bodyPr>
          <a:lstStyle/>
          <a:p>
            <a:r>
              <a:rPr lang="en-US" dirty="0" smtClean="0"/>
              <a:t>MHSA </a:t>
            </a:r>
            <a:r>
              <a:rPr lang="en-US" dirty="0"/>
              <a:t>Reversion </a:t>
            </a:r>
            <a:r>
              <a:rPr lang="en-US" dirty="0" smtClean="0"/>
              <a:t>Workbook</a:t>
            </a:r>
            <a:endParaRPr lang="en-US" dirty="0"/>
          </a:p>
        </p:txBody>
      </p:sp>
      <p:graphicFrame>
        <p:nvGraphicFramePr>
          <p:cNvPr id="16" name="Content Placeholder 3" title="New MHSA Reversion Enclosure"/>
          <p:cNvGraphicFramePr>
            <a:graphicFrameLocks noGrp="1"/>
          </p:cNvGraphicFramePr>
          <p:nvPr>
            <p:ph idx="1"/>
            <p:extLst>
              <p:ext uri="{D42A27DB-BD31-4B8C-83A1-F6EECF244321}">
                <p14:modId xmlns:p14="http://schemas.microsoft.com/office/powerpoint/2010/main" val="1700006087"/>
              </p:ext>
            </p:extLst>
          </p:nvPr>
        </p:nvGraphicFramePr>
        <p:xfrm>
          <a:off x="690282" y="1624012"/>
          <a:ext cx="8229600" cy="45259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Audio 7" descr="DHCS has updated the workbook to included data from the FY 19/20 RER that was due January 31, 2021. We cannot complete reversion calculations for funds subject to reversion as of July 1, 2020, until the 19/20 RER has been finalized. The unspent amounts in this workbook replaces prior year. This is the most up to date calculations that includes from the 19/20 RER, adjustments and appeal received since last year’s notice. We encourage the county to review this workbook to ensure DHCS’s records matches the counties." title="Audio slide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45402084"/>
      </p:ext>
    </p:extLst>
  </p:cSld>
  <p:clrMapOvr>
    <a:masterClrMapping/>
  </p:clrMapOvr>
  <mc:AlternateContent xmlns:mc="http://schemas.openxmlformats.org/markup-compatibility/2006" xmlns:p14="http://schemas.microsoft.com/office/powerpoint/2010/main">
    <mc:Choice Requires="p14">
      <p:transition spd="slow" p14:dur="2000" advTm="41984"/>
    </mc:Choice>
    <mc:Fallback xmlns="">
      <p:transition spd="slow" advTm="41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F22356E-2A12-4147-9C02-1C2F05D23B3C}" type="slidenum">
              <a:rPr lang="en-US" smtClean="0"/>
              <a:t>5</a:t>
            </a:fld>
            <a:endParaRPr lang="en-US" dirty="0"/>
          </a:p>
        </p:txBody>
      </p:sp>
      <p:sp>
        <p:nvSpPr>
          <p:cNvPr id="3" name="Date Placeholder 2"/>
          <p:cNvSpPr>
            <a:spLocks noGrp="1"/>
          </p:cNvSpPr>
          <p:nvPr>
            <p:ph type="dt" sz="half" idx="10"/>
          </p:nvPr>
        </p:nvSpPr>
        <p:spPr/>
        <p:txBody>
          <a:bodyPr/>
          <a:lstStyle/>
          <a:p>
            <a:fld id="{8A0675EF-9A9E-42A0-A0AB-8000711170D6}" type="datetime1">
              <a:rPr lang="en-US" smtClean="0"/>
              <a:t>6/8/2021</a:t>
            </a:fld>
            <a:endParaRPr lang="en-US" dirty="0"/>
          </a:p>
        </p:txBody>
      </p:sp>
      <p:sp>
        <p:nvSpPr>
          <p:cNvPr id="11" name="Rectangle 10" descr="Per W&amp;I Code section 5892(i) Reversion Extension, the reversion date for unspent funds originally subject to reversion on July 1, 2019 and July 1, 2020, including AB 114 reversion funds, and any interest accruing on those funds, is extended to July 1, 2021. All funds must be spent consistent with an approved Plan or Update" title="Reversion Extenstion"/>
          <p:cNvSpPr/>
          <p:nvPr/>
        </p:nvSpPr>
        <p:spPr>
          <a:xfrm>
            <a:off x="1219200" y="1460405"/>
            <a:ext cx="7047411" cy="147732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dirty="0">
                <a:solidFill>
                  <a:srgbClr val="000000"/>
                </a:solidFill>
                <a:latin typeface="Arial" panose="020B0604020202020204" pitchFamily="34" charset="0"/>
              </a:rPr>
              <a:t>Per W&amp;I Code section 5892(</a:t>
            </a:r>
            <a:r>
              <a:rPr lang="en-US" dirty="0" err="1">
                <a:solidFill>
                  <a:srgbClr val="000000"/>
                </a:solidFill>
                <a:latin typeface="Arial" panose="020B0604020202020204" pitchFamily="34" charset="0"/>
              </a:rPr>
              <a:t>i</a:t>
            </a:r>
            <a:r>
              <a:rPr lang="en-US" dirty="0" smtClean="0">
                <a:solidFill>
                  <a:srgbClr val="000000"/>
                </a:solidFill>
                <a:latin typeface="Arial" panose="020B0604020202020204" pitchFamily="34" charset="0"/>
              </a:rPr>
              <a:t>), </a:t>
            </a:r>
            <a:r>
              <a:rPr lang="en-US" dirty="0">
                <a:solidFill>
                  <a:srgbClr val="000000"/>
                </a:solidFill>
                <a:latin typeface="Arial" panose="020B0604020202020204" pitchFamily="34" charset="0"/>
              </a:rPr>
              <a:t>the reversion date for unspent funds originally subject to reversion on July 1, 2019 and July 1, 2020, including AB 114 reversion funds, and any interest accruing on those funds, is extended to July 1, 2021. All funds must be spent consistent with an approved Plan or Update.</a:t>
            </a:r>
            <a:r>
              <a:rPr lang="en-US" dirty="0"/>
              <a:t> </a:t>
            </a:r>
          </a:p>
        </p:txBody>
      </p:sp>
      <p:graphicFrame>
        <p:nvGraphicFramePr>
          <p:cNvPr id="10" name="Table 9" descr="Extended reversion dates. Original date 7/1/2019 and 7/1/2020. New dates 7/1/2021." title="Extended reversion dates"/>
          <p:cNvGraphicFramePr>
            <a:graphicFrameLocks noGrp="1"/>
          </p:cNvGraphicFramePr>
          <p:nvPr>
            <p:extLst>
              <p:ext uri="{D42A27DB-BD31-4B8C-83A1-F6EECF244321}">
                <p14:modId xmlns:p14="http://schemas.microsoft.com/office/powerpoint/2010/main" val="3541373589"/>
              </p:ext>
            </p:extLst>
          </p:nvPr>
        </p:nvGraphicFramePr>
        <p:xfrm>
          <a:off x="609599" y="4711662"/>
          <a:ext cx="8382001" cy="1308138"/>
        </p:xfrm>
        <a:graphic>
          <a:graphicData uri="http://schemas.openxmlformats.org/drawingml/2006/table">
            <a:tbl>
              <a:tblPr firstRow="1">
                <a:tableStyleId>{5C22544A-7EE6-4342-B048-85BDC9FD1C3A}</a:tableStyleId>
              </a:tblPr>
              <a:tblGrid>
                <a:gridCol w="5615827">
                  <a:extLst>
                    <a:ext uri="{9D8B030D-6E8A-4147-A177-3AD203B41FA5}">
                      <a16:colId xmlns:a16="http://schemas.microsoft.com/office/drawing/2014/main" val="3893496190"/>
                    </a:ext>
                  </a:extLst>
                </a:gridCol>
                <a:gridCol w="1593680">
                  <a:extLst>
                    <a:ext uri="{9D8B030D-6E8A-4147-A177-3AD203B41FA5}">
                      <a16:colId xmlns:a16="http://schemas.microsoft.com/office/drawing/2014/main" val="1281762990"/>
                    </a:ext>
                  </a:extLst>
                </a:gridCol>
                <a:gridCol w="1172494">
                  <a:extLst>
                    <a:ext uri="{9D8B030D-6E8A-4147-A177-3AD203B41FA5}">
                      <a16:colId xmlns:a16="http://schemas.microsoft.com/office/drawing/2014/main" val="2099106284"/>
                    </a:ext>
                  </a:extLst>
                </a:gridCol>
              </a:tblGrid>
              <a:tr h="388620">
                <a:tc>
                  <a:txBody>
                    <a:bodyPr/>
                    <a:lstStyle/>
                    <a:p>
                      <a:pPr marL="0" algn="ctr" defTabSz="914400" rtl="0" eaLnBrk="1" fontAlgn="b" latinLnBrk="0" hangingPunct="1"/>
                      <a:r>
                        <a:rPr lang="en-US" sz="1800" u="none" strike="noStrike" kern="1200" dirty="0">
                          <a:solidFill>
                            <a:schemeClr val="bg1"/>
                          </a:solidFill>
                          <a:effectLst/>
                          <a:latin typeface="+mn-lt"/>
                          <a:ea typeface="+mn-ea"/>
                          <a:cs typeface="+mn-cs"/>
                        </a:rPr>
                        <a:t>Small Counties</a:t>
                      </a:r>
                    </a:p>
                  </a:txBody>
                  <a:tcPr marL="9525" marR="9525" marT="9525" marB="0" anchor="ctr"/>
                </a:tc>
                <a:tc>
                  <a:txBody>
                    <a:bodyPr/>
                    <a:lstStyle/>
                    <a:p>
                      <a:pPr marL="0" algn="ctr" defTabSz="914400" rtl="0" eaLnBrk="1" fontAlgn="b" latinLnBrk="0" hangingPunct="1"/>
                      <a:r>
                        <a:rPr lang="en-US" sz="1800" u="none" strike="noStrike" kern="1200" dirty="0">
                          <a:solidFill>
                            <a:schemeClr val="bg1"/>
                          </a:solidFill>
                          <a:effectLst/>
                          <a:latin typeface="+mn-lt"/>
                          <a:ea typeface="+mn-ea"/>
                          <a:cs typeface="+mn-cs"/>
                        </a:rPr>
                        <a:t>Original Date</a:t>
                      </a:r>
                    </a:p>
                  </a:txBody>
                  <a:tcPr marL="9525" marR="9525" marT="9525" marB="0" anchor="ctr"/>
                </a:tc>
                <a:tc>
                  <a:txBody>
                    <a:bodyPr/>
                    <a:lstStyle/>
                    <a:p>
                      <a:pPr marL="0" algn="ctr" defTabSz="914400" rtl="0" eaLnBrk="1" fontAlgn="b" latinLnBrk="0" hangingPunct="1"/>
                      <a:r>
                        <a:rPr lang="en-US" sz="1800" u="none" strike="noStrike" kern="1200" dirty="0">
                          <a:solidFill>
                            <a:schemeClr val="bg1"/>
                          </a:solidFill>
                          <a:effectLst/>
                          <a:latin typeface="+mn-lt"/>
                          <a:ea typeface="+mn-ea"/>
                          <a:cs typeface="+mn-cs"/>
                        </a:rPr>
                        <a:t>New Date</a:t>
                      </a:r>
                    </a:p>
                  </a:txBody>
                  <a:tcPr marL="9525" marR="9525" marT="9525" marB="0" anchor="ctr"/>
                </a:tc>
                <a:extLst>
                  <a:ext uri="{0D108BD9-81ED-4DB2-BD59-A6C34878D82A}">
                    <a16:rowId xmlns:a16="http://schemas.microsoft.com/office/drawing/2014/main" val="555641357"/>
                  </a:ext>
                </a:extLst>
              </a:tr>
              <a:tr h="309918">
                <a:tc>
                  <a:txBody>
                    <a:bodyPr/>
                    <a:lstStyle/>
                    <a:p>
                      <a:pPr marL="0" algn="ctr" defTabSz="914400" rtl="0" eaLnBrk="1" fontAlgn="b" latinLnBrk="0" hangingPunct="1"/>
                      <a:r>
                        <a:rPr lang="en-US" sz="1800" u="none" strike="noStrike" kern="1200" dirty="0">
                          <a:solidFill>
                            <a:schemeClr val="dk1"/>
                          </a:solidFill>
                          <a:effectLst/>
                          <a:latin typeface="+mn-lt"/>
                          <a:ea typeface="+mn-ea"/>
                          <a:cs typeface="+mn-cs"/>
                        </a:rPr>
                        <a:t>FY 09-10 (WET/CFTN)</a:t>
                      </a:r>
                    </a:p>
                  </a:txBody>
                  <a:tcPr marL="9525" marR="9525" marT="9525" marB="0" anchor="ctr"/>
                </a:tc>
                <a:tc>
                  <a:txBody>
                    <a:bodyPr/>
                    <a:lstStyle/>
                    <a:p>
                      <a:pPr marL="0" algn="ctr" defTabSz="914400" rtl="0" eaLnBrk="1" fontAlgn="b" latinLnBrk="0" hangingPunct="1"/>
                      <a:r>
                        <a:rPr lang="en-US" sz="1800" u="none" strike="noStrike" kern="1200" dirty="0">
                          <a:solidFill>
                            <a:schemeClr val="dk1"/>
                          </a:solidFill>
                          <a:effectLst/>
                          <a:latin typeface="+mn-lt"/>
                          <a:ea typeface="+mn-ea"/>
                          <a:cs typeface="+mn-cs"/>
                        </a:rPr>
                        <a:t>7/1/2019</a:t>
                      </a:r>
                    </a:p>
                  </a:txBody>
                  <a:tcPr marL="9525" marR="9525" marT="9525" marB="0" anchor="ctr"/>
                </a:tc>
                <a:tc>
                  <a:txBody>
                    <a:bodyPr/>
                    <a:lstStyle/>
                    <a:p>
                      <a:pPr marL="0" algn="ctr" defTabSz="914400" rtl="0" eaLnBrk="1" fontAlgn="b" latinLnBrk="0" hangingPunct="1"/>
                      <a:r>
                        <a:rPr lang="en-US" sz="1800" u="none" strike="noStrike" kern="1200">
                          <a:solidFill>
                            <a:schemeClr val="dk1"/>
                          </a:solidFill>
                          <a:effectLst/>
                          <a:latin typeface="+mn-lt"/>
                          <a:ea typeface="+mn-ea"/>
                          <a:cs typeface="+mn-cs"/>
                        </a:rPr>
                        <a:t>7/1/2021</a:t>
                      </a:r>
                    </a:p>
                  </a:txBody>
                  <a:tcPr marL="9525" marR="9525" marT="9525" marB="0" anchor="ctr"/>
                </a:tc>
                <a:extLst>
                  <a:ext uri="{0D108BD9-81ED-4DB2-BD59-A6C34878D82A}">
                    <a16:rowId xmlns:a16="http://schemas.microsoft.com/office/drawing/2014/main" val="357671736"/>
                  </a:ext>
                </a:extLst>
              </a:tr>
              <a:tr h="271001">
                <a:tc>
                  <a:txBody>
                    <a:bodyPr/>
                    <a:lstStyle/>
                    <a:p>
                      <a:pPr marL="0" algn="ctr" defTabSz="914400" rtl="0" eaLnBrk="1" fontAlgn="b" latinLnBrk="0" hangingPunct="1"/>
                      <a:r>
                        <a:rPr lang="en-US" sz="1800" u="none" strike="noStrike" kern="1200" dirty="0">
                          <a:solidFill>
                            <a:schemeClr val="dk1"/>
                          </a:solidFill>
                          <a:effectLst/>
                          <a:latin typeface="+mn-lt"/>
                          <a:ea typeface="+mn-ea"/>
                          <a:cs typeface="+mn-cs"/>
                        </a:rPr>
                        <a:t>Reallocated AB 114</a:t>
                      </a:r>
                    </a:p>
                  </a:txBody>
                  <a:tcPr marL="9525" marR="9525" marT="9525" marB="0" anchor="ctr"/>
                </a:tc>
                <a:tc>
                  <a:txBody>
                    <a:bodyPr/>
                    <a:lstStyle/>
                    <a:p>
                      <a:pPr marL="0" algn="ctr" defTabSz="914400" rtl="0" eaLnBrk="1" fontAlgn="b" latinLnBrk="0" hangingPunct="1"/>
                      <a:r>
                        <a:rPr lang="en-US" sz="1800" u="none" strike="noStrike" kern="1200" dirty="0">
                          <a:solidFill>
                            <a:schemeClr val="dk1"/>
                          </a:solidFill>
                          <a:effectLst/>
                          <a:latin typeface="+mn-lt"/>
                          <a:ea typeface="+mn-ea"/>
                          <a:cs typeface="+mn-cs"/>
                        </a:rPr>
                        <a:t>7/1/2020</a:t>
                      </a:r>
                    </a:p>
                  </a:txBody>
                  <a:tcPr marL="9525" marR="9525" marT="9525" marB="0" anchor="ctr"/>
                </a:tc>
                <a:tc>
                  <a:txBody>
                    <a:bodyPr/>
                    <a:lstStyle/>
                    <a:p>
                      <a:pPr marL="0" algn="ctr" defTabSz="914400" rtl="0" eaLnBrk="1" fontAlgn="b" latinLnBrk="0" hangingPunct="1"/>
                      <a:r>
                        <a:rPr lang="en-US" sz="1800" u="none" strike="noStrike" kern="1200" dirty="0">
                          <a:solidFill>
                            <a:schemeClr val="dk1"/>
                          </a:solidFill>
                          <a:effectLst/>
                          <a:latin typeface="+mn-lt"/>
                          <a:ea typeface="+mn-ea"/>
                          <a:cs typeface="+mn-cs"/>
                        </a:rPr>
                        <a:t>7/1/2021</a:t>
                      </a:r>
                    </a:p>
                  </a:txBody>
                  <a:tcPr marL="9525" marR="9525" marT="9525" marB="0" anchor="ctr"/>
                </a:tc>
                <a:extLst>
                  <a:ext uri="{0D108BD9-81ED-4DB2-BD59-A6C34878D82A}">
                    <a16:rowId xmlns:a16="http://schemas.microsoft.com/office/drawing/2014/main" val="658940481"/>
                  </a:ext>
                </a:extLst>
              </a:tr>
              <a:tr h="325755">
                <a:tc>
                  <a:txBody>
                    <a:bodyPr/>
                    <a:lstStyle/>
                    <a:p>
                      <a:pPr marL="0" algn="ctr" defTabSz="914400" rtl="0" eaLnBrk="1" fontAlgn="b" latinLnBrk="0" hangingPunct="1"/>
                      <a:r>
                        <a:rPr lang="nn-NO" sz="1800" u="none" strike="noStrike" kern="1200" dirty="0">
                          <a:solidFill>
                            <a:schemeClr val="dk1"/>
                          </a:solidFill>
                          <a:effectLst/>
                          <a:latin typeface="+mn-lt"/>
                          <a:ea typeface="+mn-ea"/>
                          <a:cs typeface="+mn-cs"/>
                        </a:rPr>
                        <a:t>FY 15-16 (CSS, PEI, INN), FY 10/11 (WET/CFTN)</a:t>
                      </a:r>
                    </a:p>
                  </a:txBody>
                  <a:tcPr marL="9525" marR="9525" marT="9525" marB="0" anchor="ctr"/>
                </a:tc>
                <a:tc>
                  <a:txBody>
                    <a:bodyPr/>
                    <a:lstStyle/>
                    <a:p>
                      <a:pPr marL="0" algn="ctr" defTabSz="914400" rtl="0" eaLnBrk="1" fontAlgn="b" latinLnBrk="0" hangingPunct="1"/>
                      <a:r>
                        <a:rPr lang="en-US" sz="1800" u="none" strike="noStrike" kern="1200" dirty="0">
                          <a:solidFill>
                            <a:schemeClr val="dk1"/>
                          </a:solidFill>
                          <a:effectLst/>
                          <a:latin typeface="+mn-lt"/>
                          <a:ea typeface="+mn-ea"/>
                          <a:cs typeface="+mn-cs"/>
                        </a:rPr>
                        <a:t>7/1/2020</a:t>
                      </a:r>
                    </a:p>
                  </a:txBody>
                  <a:tcPr marL="9525" marR="9525" marT="9525" marB="0" anchor="ctr"/>
                </a:tc>
                <a:tc>
                  <a:txBody>
                    <a:bodyPr/>
                    <a:lstStyle/>
                    <a:p>
                      <a:pPr marL="0" algn="ctr" defTabSz="914400" rtl="0" eaLnBrk="1" fontAlgn="b" latinLnBrk="0" hangingPunct="1"/>
                      <a:r>
                        <a:rPr lang="en-US" sz="1800" u="none" strike="noStrike" kern="1200" dirty="0">
                          <a:solidFill>
                            <a:schemeClr val="dk1"/>
                          </a:solidFill>
                          <a:effectLst/>
                          <a:latin typeface="+mn-lt"/>
                          <a:ea typeface="+mn-ea"/>
                          <a:cs typeface="+mn-cs"/>
                        </a:rPr>
                        <a:t>7/1/2021</a:t>
                      </a:r>
                    </a:p>
                  </a:txBody>
                  <a:tcPr marL="9525" marR="9525" marT="9525" marB="0" anchor="ctr"/>
                </a:tc>
                <a:extLst>
                  <a:ext uri="{0D108BD9-81ED-4DB2-BD59-A6C34878D82A}">
                    <a16:rowId xmlns:a16="http://schemas.microsoft.com/office/drawing/2014/main" val="181696262"/>
                  </a:ext>
                </a:extLst>
              </a:tr>
            </a:tbl>
          </a:graphicData>
        </a:graphic>
      </p:graphicFrame>
      <p:graphicFrame>
        <p:nvGraphicFramePr>
          <p:cNvPr id="8" name="Table 7" descr="Extended reversion dates. Original date 7/1/2019 and 7/1/2020. New dates 7/1/2021." title="Extended reversion dates"/>
          <p:cNvGraphicFramePr>
            <a:graphicFrameLocks noGrp="1"/>
          </p:cNvGraphicFramePr>
          <p:nvPr>
            <p:extLst>
              <p:ext uri="{D42A27DB-BD31-4B8C-83A1-F6EECF244321}">
                <p14:modId xmlns:p14="http://schemas.microsoft.com/office/powerpoint/2010/main" val="4110152707"/>
              </p:ext>
            </p:extLst>
          </p:nvPr>
        </p:nvGraphicFramePr>
        <p:xfrm>
          <a:off x="607141" y="3081916"/>
          <a:ext cx="8382001" cy="1427480"/>
        </p:xfrm>
        <a:graphic>
          <a:graphicData uri="http://schemas.openxmlformats.org/drawingml/2006/table">
            <a:tbl>
              <a:tblPr firstRow="1">
                <a:tableStyleId>{5C22544A-7EE6-4342-B048-85BDC9FD1C3A}</a:tableStyleId>
              </a:tblPr>
              <a:tblGrid>
                <a:gridCol w="5479841">
                  <a:extLst>
                    <a:ext uri="{9D8B030D-6E8A-4147-A177-3AD203B41FA5}">
                      <a16:colId xmlns:a16="http://schemas.microsoft.com/office/drawing/2014/main" val="2702308869"/>
                    </a:ext>
                  </a:extLst>
                </a:gridCol>
                <a:gridCol w="1533711">
                  <a:extLst>
                    <a:ext uri="{9D8B030D-6E8A-4147-A177-3AD203B41FA5}">
                      <a16:colId xmlns:a16="http://schemas.microsoft.com/office/drawing/2014/main" val="318311407"/>
                    </a:ext>
                  </a:extLst>
                </a:gridCol>
                <a:gridCol w="1368449">
                  <a:extLst>
                    <a:ext uri="{9D8B030D-6E8A-4147-A177-3AD203B41FA5}">
                      <a16:colId xmlns:a16="http://schemas.microsoft.com/office/drawing/2014/main" val="2485067376"/>
                    </a:ext>
                  </a:extLst>
                </a:gridCol>
              </a:tblGrid>
              <a:tr h="457200">
                <a:tc>
                  <a:txBody>
                    <a:bodyPr/>
                    <a:lstStyle/>
                    <a:p>
                      <a:pPr algn="ctr" fontAlgn="ctr"/>
                      <a:r>
                        <a:rPr lang="en-US" sz="1800" u="none" strike="noStrike" dirty="0">
                          <a:effectLst/>
                        </a:rPr>
                        <a:t>Large Counties </a:t>
                      </a:r>
                      <a:endParaRPr lang="en-US" sz="18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b"/>
                      <a:r>
                        <a:rPr lang="en-US" sz="1800" u="none" strike="noStrike" dirty="0">
                          <a:effectLst/>
                        </a:rPr>
                        <a:t>Original Date</a:t>
                      </a:r>
                      <a:endParaRPr lang="en-US" sz="18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b"/>
                      <a:r>
                        <a:rPr lang="en-US" sz="1800" u="none" strike="noStrike" dirty="0">
                          <a:effectLst/>
                        </a:rPr>
                        <a:t>New Date</a:t>
                      </a:r>
                      <a:endParaRPr lang="en-US" sz="1800" b="1"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778662102"/>
                  </a:ext>
                </a:extLst>
              </a:tr>
              <a:tr h="304800">
                <a:tc>
                  <a:txBody>
                    <a:bodyPr/>
                    <a:lstStyle/>
                    <a:p>
                      <a:pPr algn="ctr" fontAlgn="ctr"/>
                      <a:r>
                        <a:rPr lang="nn-NO" sz="1800" u="none" strike="noStrike" dirty="0">
                          <a:effectLst/>
                        </a:rPr>
                        <a:t>FY 16-17 (CSS, PEI, INN), FY 09-10 (WET/CFTN)</a:t>
                      </a:r>
                      <a:endParaRPr lang="nn-NO" sz="18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b"/>
                      <a:r>
                        <a:rPr lang="en-US" sz="1800" u="none" strike="noStrike" dirty="0">
                          <a:effectLst/>
                        </a:rPr>
                        <a:t>7/1/2019</a:t>
                      </a:r>
                      <a:endParaRPr lang="en-US" sz="18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b"/>
                      <a:r>
                        <a:rPr lang="en-US" sz="1800" u="none" strike="noStrike" dirty="0">
                          <a:effectLst/>
                        </a:rPr>
                        <a:t>7/1/2021</a:t>
                      </a:r>
                      <a:endParaRPr lang="en-US" sz="18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2655363858"/>
                  </a:ext>
                </a:extLst>
              </a:tr>
              <a:tr h="228600">
                <a:tc>
                  <a:txBody>
                    <a:bodyPr/>
                    <a:lstStyle/>
                    <a:p>
                      <a:pPr algn="ctr" fontAlgn="ctr"/>
                      <a:r>
                        <a:rPr lang="en-US" sz="1800" u="none" strike="noStrike" dirty="0">
                          <a:effectLst/>
                        </a:rPr>
                        <a:t>Reallocated AB 114</a:t>
                      </a:r>
                      <a:endParaRPr lang="en-US" sz="18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b"/>
                      <a:r>
                        <a:rPr lang="en-US" sz="1800" u="none" strike="noStrike" dirty="0">
                          <a:effectLst/>
                        </a:rPr>
                        <a:t>7/1/2020</a:t>
                      </a:r>
                      <a:endParaRPr lang="en-US" sz="18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b"/>
                      <a:r>
                        <a:rPr lang="en-US" sz="1800" u="none" strike="noStrike">
                          <a:effectLst/>
                        </a:rPr>
                        <a:t>7/1/2021</a:t>
                      </a:r>
                      <a:endParaRPr lang="en-US" sz="18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3290469680"/>
                  </a:ext>
                </a:extLst>
              </a:tr>
              <a:tr h="381635">
                <a:tc>
                  <a:txBody>
                    <a:bodyPr/>
                    <a:lstStyle/>
                    <a:p>
                      <a:pPr algn="ctr" fontAlgn="ctr"/>
                      <a:r>
                        <a:rPr lang="nn-NO" sz="1800" u="none" strike="noStrike" dirty="0">
                          <a:effectLst/>
                        </a:rPr>
                        <a:t>FY 17-18 (CSS, PEI, INN), FY 10-11 (WET/CFTN)</a:t>
                      </a:r>
                      <a:endParaRPr lang="nn-NO" sz="18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b"/>
                      <a:r>
                        <a:rPr lang="en-US" sz="1800" u="none" strike="noStrike" dirty="0">
                          <a:effectLst/>
                        </a:rPr>
                        <a:t>7/1/2020</a:t>
                      </a:r>
                      <a:endParaRPr lang="en-US" sz="18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b"/>
                      <a:r>
                        <a:rPr lang="en-US" sz="1800" u="none" strike="noStrike" dirty="0">
                          <a:effectLst/>
                        </a:rPr>
                        <a:t>7/1/2021</a:t>
                      </a:r>
                      <a:endParaRPr lang="en-US" sz="18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386678222"/>
                  </a:ext>
                </a:extLst>
              </a:tr>
            </a:tbl>
          </a:graphicData>
        </a:graphic>
      </p:graphicFrame>
      <p:sp>
        <p:nvSpPr>
          <p:cNvPr id="2" name="Title 1"/>
          <p:cNvSpPr>
            <a:spLocks noGrp="1"/>
          </p:cNvSpPr>
          <p:nvPr>
            <p:ph type="title"/>
          </p:nvPr>
        </p:nvSpPr>
        <p:spPr>
          <a:xfrm>
            <a:off x="1677139" y="228600"/>
            <a:ext cx="7238261" cy="1143000"/>
          </a:xfrm>
        </p:spPr>
        <p:txBody>
          <a:bodyPr/>
          <a:lstStyle/>
          <a:p>
            <a:r>
              <a:rPr lang="en-US" dirty="0" smtClean="0"/>
              <a:t>Extended Reversion Dates</a:t>
            </a:r>
            <a:endParaRPr lang="en-US" dirty="0"/>
          </a:p>
        </p:txBody>
      </p:sp>
      <p:pic>
        <p:nvPicPr>
          <p:cNvPr id="18" name="Audio 17" descr="Reversion notices sent last year, covered funds subject to reversion as of July 1, 2019, which we sent to counties upon the completion of the 18/19 RER. This year’s reversion notice will cover funds subject to reversion as of July 1, 2020, which uses the 19/20 RER. Both of these reversion dates have been extended due to the COVID 19 public health emergency.&#10;This chart shows the components and funding years that will revert on July 1, 2021. In order for DHCS to determine unspent amounts, counties must submit their 20/21 RER by January 31, 2022.&#10;" title="Audio Slide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94450115"/>
      </p:ext>
    </p:extLst>
  </p:cSld>
  <p:clrMapOvr>
    <a:masterClrMapping/>
  </p:clrMapOvr>
  <mc:AlternateContent xmlns:mc="http://schemas.openxmlformats.org/markup-compatibility/2006" xmlns:p14="http://schemas.microsoft.com/office/powerpoint/2010/main">
    <mc:Choice Requires="p14">
      <p:transition spd="slow" p14:dur="2000" advTm="44033"/>
    </mc:Choice>
    <mc:Fallback xmlns="">
      <p:transition spd="slow" advTm="44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title="Enclosure 1"/>
          <p:cNvGraphicFramePr>
            <a:graphicFrameLocks noGrp="1"/>
          </p:cNvGraphicFramePr>
          <p:nvPr>
            <p:ph idx="1"/>
            <p:extLst>
              <p:ext uri="{D42A27DB-BD31-4B8C-83A1-F6EECF244321}">
                <p14:modId xmlns:p14="http://schemas.microsoft.com/office/powerpoint/2010/main" val="3475731514"/>
              </p:ext>
            </p:extLst>
          </p:nvPr>
        </p:nvGraphicFramePr>
        <p:xfrm>
          <a:off x="990600" y="1600200"/>
          <a:ext cx="7924800" cy="45259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Date Placeholder 2"/>
          <p:cNvSpPr>
            <a:spLocks noGrp="1"/>
          </p:cNvSpPr>
          <p:nvPr>
            <p:ph type="dt" sz="half" idx="10"/>
          </p:nvPr>
        </p:nvSpPr>
        <p:spPr/>
        <p:txBody>
          <a:bodyPr/>
          <a:lstStyle/>
          <a:p>
            <a:fld id="{BE6CE3CD-95B7-4C7E-9330-C49A7D6A52C8}" type="datetime1">
              <a:rPr lang="en-US" smtClean="0"/>
              <a:t>6/8/2021</a:t>
            </a:fld>
            <a:endParaRPr lang="en-US" dirty="0"/>
          </a:p>
        </p:txBody>
      </p:sp>
      <p:sp>
        <p:nvSpPr>
          <p:cNvPr id="4" name="Slide Number Placeholder 3"/>
          <p:cNvSpPr>
            <a:spLocks noGrp="1"/>
          </p:cNvSpPr>
          <p:nvPr>
            <p:ph type="sldNum" sz="quarter" idx="12"/>
          </p:nvPr>
        </p:nvSpPr>
        <p:spPr/>
        <p:txBody>
          <a:bodyPr/>
          <a:lstStyle/>
          <a:p>
            <a:fld id="{0F22356E-2A12-4147-9C02-1C2F05D23B3C}" type="slidenum">
              <a:rPr lang="en-US" smtClean="0"/>
              <a:t>6</a:t>
            </a:fld>
            <a:endParaRPr lang="en-US" dirty="0"/>
          </a:p>
        </p:txBody>
      </p:sp>
      <p:sp>
        <p:nvSpPr>
          <p:cNvPr id="5" name="Title 4"/>
          <p:cNvSpPr>
            <a:spLocks noGrp="1"/>
          </p:cNvSpPr>
          <p:nvPr>
            <p:ph type="title"/>
          </p:nvPr>
        </p:nvSpPr>
        <p:spPr/>
        <p:txBody>
          <a:bodyPr>
            <a:normAutofit/>
          </a:bodyPr>
          <a:lstStyle/>
          <a:p>
            <a:r>
              <a:rPr lang="en-US" dirty="0" smtClean="0"/>
              <a:t>New Changes</a:t>
            </a:r>
            <a:endParaRPr lang="en-US" dirty="0"/>
          </a:p>
        </p:txBody>
      </p:sp>
      <p:pic>
        <p:nvPicPr>
          <p:cNvPr id="10" name="Audio 9" descr="DHCS made some changes to the layout of the workbook. We received very positive and valuable feedback from counties and we implemented all the suggestions possible. We thank the counties that helped us. &#10;In the reversion workbook, there is a tab called Enclosure 1. DHCS changed the layout of this enclosure to be more informative and to tie unspent amounts with reversion dates. The previous version summarized unspent amounts by component and fiscal year, but it was not clear on when the unspent amounts were reverted or will revert.&#10;" title="Audio slide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59299743"/>
      </p:ext>
    </p:extLst>
  </p:cSld>
  <p:clrMapOvr>
    <a:masterClrMapping/>
  </p:clrMapOvr>
  <mc:AlternateContent xmlns:mc="http://schemas.openxmlformats.org/markup-compatibility/2006" xmlns:p14="http://schemas.microsoft.com/office/powerpoint/2010/main">
    <mc:Choice Requires="p14">
      <p:transition spd="slow" p14:dur="2000" advTm="33359"/>
    </mc:Choice>
    <mc:Fallback xmlns="">
      <p:transition spd="slow" advTm="33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descr="Reversion calculations revealed that some counties may have overspent available MHSA funds&#10;If expenditures exceed the amount of available MHSA funds, then the county must use other local resources to cover additional program expenditures&#10;County should verify expenditures from RERs and adjust accordingly&#10;" title="Over Expenditures"/>
          <p:cNvGraphicFramePr>
            <a:graphicFrameLocks noGrp="1"/>
          </p:cNvGraphicFramePr>
          <p:nvPr>
            <p:ph idx="1"/>
            <p:extLst>
              <p:ext uri="{D42A27DB-BD31-4B8C-83A1-F6EECF244321}">
                <p14:modId xmlns:p14="http://schemas.microsoft.com/office/powerpoint/2010/main" val="4278322372"/>
              </p:ext>
            </p:extLst>
          </p:nvPr>
        </p:nvGraphicFramePr>
        <p:xfrm>
          <a:off x="990600" y="1600200"/>
          <a:ext cx="7924800" cy="45259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Date Placeholder 2"/>
          <p:cNvSpPr>
            <a:spLocks noGrp="1"/>
          </p:cNvSpPr>
          <p:nvPr>
            <p:ph type="dt" sz="half" idx="10"/>
          </p:nvPr>
        </p:nvSpPr>
        <p:spPr/>
        <p:txBody>
          <a:bodyPr/>
          <a:lstStyle/>
          <a:p>
            <a:fld id="{BE6CE3CD-95B7-4C7E-9330-C49A7D6A52C8}" type="datetime1">
              <a:rPr lang="en-US" smtClean="0"/>
              <a:t>6/8/2021</a:t>
            </a:fld>
            <a:endParaRPr lang="en-US" dirty="0"/>
          </a:p>
        </p:txBody>
      </p:sp>
      <p:sp>
        <p:nvSpPr>
          <p:cNvPr id="4" name="Slide Number Placeholder 3"/>
          <p:cNvSpPr>
            <a:spLocks noGrp="1"/>
          </p:cNvSpPr>
          <p:nvPr>
            <p:ph type="sldNum" sz="quarter" idx="12"/>
          </p:nvPr>
        </p:nvSpPr>
        <p:spPr/>
        <p:txBody>
          <a:bodyPr/>
          <a:lstStyle/>
          <a:p>
            <a:fld id="{0F22356E-2A12-4147-9C02-1C2F05D23B3C}" type="slidenum">
              <a:rPr lang="en-US" smtClean="0"/>
              <a:t>7</a:t>
            </a:fld>
            <a:endParaRPr lang="en-US" dirty="0"/>
          </a:p>
        </p:txBody>
      </p:sp>
      <p:sp>
        <p:nvSpPr>
          <p:cNvPr id="5" name="Title 4"/>
          <p:cNvSpPr>
            <a:spLocks noGrp="1"/>
          </p:cNvSpPr>
          <p:nvPr>
            <p:ph type="title"/>
          </p:nvPr>
        </p:nvSpPr>
        <p:spPr/>
        <p:txBody>
          <a:bodyPr>
            <a:normAutofit/>
          </a:bodyPr>
          <a:lstStyle/>
          <a:p>
            <a:r>
              <a:rPr lang="en-US" dirty="0" smtClean="0"/>
              <a:t>New Changes 2</a:t>
            </a:r>
            <a:endParaRPr lang="en-US" dirty="0"/>
          </a:p>
        </p:txBody>
      </p:sp>
      <p:pic>
        <p:nvPicPr>
          <p:cNvPr id="8" name="Audio 7" descr="This year’s workbook will emphasize the over expenditure of MHSA funds. This information has been on prior notices, but we want to make sure that counties take a closer look. This does not impact all counties. We believe that some counties may have accidentally overestimated the amount of MHSA funds used to pay for program costs. We encourage the counties to review RER records against the workbook and utilize the adjustment process to address it. " title="Audiot slide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74362673"/>
      </p:ext>
    </p:extLst>
  </p:cSld>
  <p:clrMapOvr>
    <a:masterClrMapping/>
  </p:clrMapOvr>
  <mc:AlternateContent xmlns:mc="http://schemas.openxmlformats.org/markup-compatibility/2006" xmlns:p14="http://schemas.microsoft.com/office/powerpoint/2010/main">
    <mc:Choice Requires="p14">
      <p:transition spd="slow" p14:dur="2000" advTm="32272"/>
    </mc:Choice>
    <mc:Fallback xmlns="">
      <p:transition spd="slow" advTm="32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descr="Prudent Reserve transfers impact CSS and PEI reversion calculations&#10;DHCS disallowed some PR transactions from reversion, even though the county reported it on the RER. &#10;Reversion data and RER’s PR data are currently not aligned&#10;County should verify and then adjust disallowed PR transactions&#10;The adjustment is required to accurately calculate reversion and PR balances&#10;" title="Prudent Reserve Balance"/>
          <p:cNvGraphicFramePr>
            <a:graphicFrameLocks noGrp="1"/>
          </p:cNvGraphicFramePr>
          <p:nvPr>
            <p:ph idx="1"/>
            <p:extLst>
              <p:ext uri="{D42A27DB-BD31-4B8C-83A1-F6EECF244321}">
                <p14:modId xmlns:p14="http://schemas.microsoft.com/office/powerpoint/2010/main" val="1963404047"/>
              </p:ext>
            </p:extLst>
          </p:nvPr>
        </p:nvGraphicFramePr>
        <p:xfrm>
          <a:off x="990600" y="1600200"/>
          <a:ext cx="7924800" cy="45259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Date Placeholder 2"/>
          <p:cNvSpPr>
            <a:spLocks noGrp="1"/>
          </p:cNvSpPr>
          <p:nvPr>
            <p:ph type="dt" sz="half" idx="10"/>
          </p:nvPr>
        </p:nvSpPr>
        <p:spPr/>
        <p:txBody>
          <a:bodyPr/>
          <a:lstStyle/>
          <a:p>
            <a:fld id="{BE6CE3CD-95B7-4C7E-9330-C49A7D6A52C8}" type="datetime1">
              <a:rPr lang="en-US" smtClean="0"/>
              <a:t>6/8/2021</a:t>
            </a:fld>
            <a:endParaRPr lang="en-US" dirty="0"/>
          </a:p>
        </p:txBody>
      </p:sp>
      <p:sp>
        <p:nvSpPr>
          <p:cNvPr id="4" name="Slide Number Placeholder 3"/>
          <p:cNvSpPr>
            <a:spLocks noGrp="1"/>
          </p:cNvSpPr>
          <p:nvPr>
            <p:ph type="sldNum" sz="quarter" idx="12"/>
          </p:nvPr>
        </p:nvSpPr>
        <p:spPr/>
        <p:txBody>
          <a:bodyPr/>
          <a:lstStyle/>
          <a:p>
            <a:fld id="{0F22356E-2A12-4147-9C02-1C2F05D23B3C}" type="slidenum">
              <a:rPr lang="en-US" smtClean="0"/>
              <a:t>8</a:t>
            </a:fld>
            <a:endParaRPr lang="en-US" dirty="0"/>
          </a:p>
        </p:txBody>
      </p:sp>
      <p:sp>
        <p:nvSpPr>
          <p:cNvPr id="5" name="Title 4"/>
          <p:cNvSpPr>
            <a:spLocks noGrp="1"/>
          </p:cNvSpPr>
          <p:nvPr>
            <p:ph type="title"/>
          </p:nvPr>
        </p:nvSpPr>
        <p:spPr/>
        <p:txBody>
          <a:bodyPr>
            <a:normAutofit/>
          </a:bodyPr>
          <a:lstStyle/>
          <a:p>
            <a:r>
              <a:rPr lang="en-US" dirty="0" smtClean="0"/>
              <a:t>New Changes 3</a:t>
            </a:r>
            <a:endParaRPr lang="en-US" dirty="0"/>
          </a:p>
        </p:txBody>
      </p:sp>
      <p:pic>
        <p:nvPicPr>
          <p:cNvPr id="8" name="Audio 7" descr="Completely new this this year’s notice, is a process to reconcile the county’s prudent reserve balance. DHCS calculated the county’s PR balance by adding up the PR transfers and PR interest from RERs. The ending PR balance that DHCS calculated should match the county's ending PR balance from the 19/20 RER. If it doesn’t match, then DHCS is missing a PR transaction that the county did not report on the RERs. Another reason for a mismatch is that DHCS disallowed a PR transaction that the county is not aware of. DHCS disallowed some PR transactions from reversion, even though the county reported it on the RER. This reconciliation is required to accurately calculate unspent balances for CSS and PEI." title="Audio slike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09708784"/>
      </p:ext>
    </p:extLst>
  </p:cSld>
  <p:clrMapOvr>
    <a:masterClrMapping/>
  </p:clrMapOvr>
  <mc:AlternateContent xmlns:mc="http://schemas.openxmlformats.org/markup-compatibility/2006" xmlns:p14="http://schemas.microsoft.com/office/powerpoint/2010/main">
    <mc:Choice Requires="p14">
      <p:transition spd="slow" p14:dur="2000" advTm="48224"/>
    </mc:Choice>
    <mc:Fallback xmlns="">
      <p:transition spd="slow" advTm="48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E6CE3CD-95B7-4C7E-9330-C49A7D6A52C8}" type="datetime1">
              <a:rPr lang="en-US" smtClean="0"/>
              <a:t>6/8/2021</a:t>
            </a:fld>
            <a:endParaRPr lang="en-US" dirty="0"/>
          </a:p>
        </p:txBody>
      </p:sp>
      <p:sp>
        <p:nvSpPr>
          <p:cNvPr id="4" name="Slide Number Placeholder 3"/>
          <p:cNvSpPr>
            <a:spLocks noGrp="1"/>
          </p:cNvSpPr>
          <p:nvPr>
            <p:ph type="sldNum" sz="quarter" idx="12"/>
          </p:nvPr>
        </p:nvSpPr>
        <p:spPr/>
        <p:txBody>
          <a:bodyPr/>
          <a:lstStyle/>
          <a:p>
            <a:fld id="{0F22356E-2A12-4147-9C02-1C2F05D23B3C}" type="slidenum">
              <a:rPr lang="en-US" smtClean="0"/>
              <a:t>9</a:t>
            </a:fld>
            <a:endParaRPr lang="en-US" dirty="0"/>
          </a:p>
        </p:txBody>
      </p:sp>
      <p:pic>
        <p:nvPicPr>
          <p:cNvPr id="9" name="Content Placeholder 8" descr="This slide is the beginning of the excel workbook walk through. I have taken several screen shots of the workbook to help our discussion. I will circle parts of the screenshots and discuss some tips that will help counties understand the information better.  &#10;&#10;The first tab in the excel workbook is called “Guide.” This is an information tab that provides details on the rest of the work book. This screen shot is just one page, but the guide tab will have other definitions and resources.&#10;" title="Guide Tab"/>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819400" y="1143000"/>
            <a:ext cx="4513640" cy="5257800"/>
          </a:xfrm>
          <a:ln>
            <a:solidFill>
              <a:schemeClr val="tx1"/>
            </a:solidFill>
          </a:ln>
        </p:spPr>
      </p:pic>
      <p:sp>
        <p:nvSpPr>
          <p:cNvPr id="10" name="Rectangle 9" descr="The reversoin workbook has several tabs, starting with the guide tab with information on how to use the workbook." title="Workbook Guide"/>
          <p:cNvSpPr/>
          <p:nvPr/>
        </p:nvSpPr>
        <p:spPr>
          <a:xfrm>
            <a:off x="2576375" y="6127750"/>
            <a:ext cx="499969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p:cNvSpPr>
            <a:spLocks noGrp="1"/>
          </p:cNvSpPr>
          <p:nvPr>
            <p:ph type="title"/>
          </p:nvPr>
        </p:nvSpPr>
        <p:spPr/>
        <p:txBody>
          <a:bodyPr>
            <a:normAutofit/>
          </a:bodyPr>
          <a:lstStyle/>
          <a:p>
            <a:r>
              <a:rPr lang="en-US" sz="3600" dirty="0" smtClean="0"/>
              <a:t>MHSA Reversion Workbook Guide</a:t>
            </a:r>
            <a:endParaRPr lang="en-US" sz="3600" dirty="0"/>
          </a:p>
        </p:txBody>
      </p:sp>
      <p:pic>
        <p:nvPicPr>
          <p:cNvPr id="6" name="Audio 5" descr="This slide is the beginning of the excel workbook walk through. I have taken several screen shots of the workbook to help our discussion. I will circle parts of the screenshots and discuss some tips that will help counties understand the information better.  &#10;The first tab in the excel workbook is called “Guide.” This is an information tab that provides details on the rest of the work book. This screen shot is just one page, but the guide tab will have other definitions and resources. &#10;" title="Audio slide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69908553"/>
      </p:ext>
    </p:extLst>
  </p:cSld>
  <p:clrMapOvr>
    <a:masterClrMapping/>
  </p:clrMapOvr>
  <mc:AlternateContent xmlns:mc="http://schemas.openxmlformats.org/markup-compatibility/2006" xmlns:p14="http://schemas.microsoft.com/office/powerpoint/2010/main">
    <mc:Choice Requires="p14">
      <p:transition spd="slow" p14:dur="2000" advTm="31032"/>
    </mc:Choice>
    <mc:Fallback xmlns="">
      <p:transition spd="slow" advTm="31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Custom 2">
      <a:dk1>
        <a:srgbClr val="2E2E2E"/>
      </a:dk1>
      <a:lt1>
        <a:srgbClr val="FFFFFF"/>
      </a:lt1>
      <a:dk2>
        <a:srgbClr val="2E2E2E"/>
      </a:dk2>
      <a:lt2>
        <a:srgbClr val="F9F7F5"/>
      </a:lt2>
      <a:accent1>
        <a:srgbClr val="27318B"/>
      </a:accent1>
      <a:accent2>
        <a:srgbClr val="7A227B"/>
      </a:accent2>
      <a:accent3>
        <a:srgbClr val="27318B"/>
      </a:accent3>
      <a:accent4>
        <a:srgbClr val="7A227B"/>
      </a:accent4>
      <a:accent5>
        <a:srgbClr val="27318B"/>
      </a:accent5>
      <a:accent6>
        <a:srgbClr val="7A227B"/>
      </a:accent6>
      <a:hlink>
        <a:srgbClr val="00B0F0"/>
      </a:hlink>
      <a:folHlink>
        <a:srgbClr val="0070C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Language xmlns="http://schemas.microsoft.com/sharepoint/v3">English</Language>
    <TAGBusPart xmlns="69bc34b3-1921-46c7-8c7a-d18363374b4b" xsi:nil="true"/>
    <TAGender xmlns="69bc34b3-1921-46c7-8c7a-d18363374b4b" xsi:nil="true"/>
    <Publication_x0020_Type xmlns="69bc34b3-1921-46c7-8c7a-d18363374b4b" xsi:nil="true"/>
    <Topics xmlns="69bc34b3-1921-46c7-8c7a-d18363374b4b" xsi:nil="true"/>
    <TaxCatchAll xmlns="69bc34b3-1921-46c7-8c7a-d18363374b4b">
      <Value>11</Value>
    </TaxCatchAll>
    <Reading_x0020_Level xmlns="c1c1dc04-eeda-4b6e-b2df-40979f5da1d3" xsi:nil="true"/>
    <TAGEthnicity xmlns="69bc34b3-1921-46c7-8c7a-d18363374b4b" xsi:nil="true"/>
    <o68eaf9243684232b2418c37bbb152dc xmlns="69bc34b3-1921-46c7-8c7a-d18363374b4b">
      <Terms xmlns="http://schemas.microsoft.com/office/infopath/2007/PartnerControls">
        <TermInfo xmlns="http://schemas.microsoft.com/office/infopath/2007/PartnerControls">
          <TermName xmlns="http://schemas.microsoft.com/office/infopath/2007/PartnerControls">Community Services</TermName>
          <TermId xmlns="http://schemas.microsoft.com/office/infopath/2007/PartnerControls">c23dee46-a4de-4c29-8bbc-79830d9e7d7c</TermId>
        </TermInfo>
      </Terms>
    </o68eaf9243684232b2418c37bbb152dc>
    <Abstract xmlns="69bc34b3-1921-46c7-8c7a-d18363374b4b" xsi:nil="true"/>
    <PublishingContactName xmlns="http://schemas.microsoft.com/sharepoint/v3" xsi:nil="true"/>
    <TAGAge xmlns="69bc34b3-1921-46c7-8c7a-d18363374b4b" xsi:nil="true"/>
    <_dlc_DocId xmlns="69bc34b3-1921-46c7-8c7a-d18363374b4b">DHCSDOC-1797567310-3785</_dlc_DocId>
    <_dlc_DocIdUrl xmlns="69bc34b3-1921-46c7-8c7a-d18363374b4b">
      <Url>https://dhcscagovauthoring/_layouts/15/DocIdRedir.aspx?ID=DHCSDOC-1797567310-3785</Url>
      <Description>DHCSDOC-1797567310-3785</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HCS Document" ma:contentTypeID="0x010100EEE380F46F125946A8B4C4C90D9FFCDC005D6794E1005A074DB3CDA58DCE25DF47" ma:contentTypeVersion="36" ma:contentTypeDescription="This is the Custom Document Type for use by DHCS" ma:contentTypeScope="" ma:versionID="e010d2b10ad45bd5e3805be7a36056ef">
  <xsd:schema xmlns:xsd="http://www.w3.org/2001/XMLSchema" xmlns:xs="http://www.w3.org/2001/XMLSchema" xmlns:p="http://schemas.microsoft.com/office/2006/metadata/properties" xmlns:ns1="http://schemas.microsoft.com/sharepoint/v3" xmlns:ns2="69bc34b3-1921-46c7-8c7a-d18363374b4b" xmlns:ns4="c1c1dc04-eeda-4b6e-b2df-40979f5da1d3" targetNamespace="http://schemas.microsoft.com/office/2006/metadata/properties" ma:root="true" ma:fieldsID="d15d598dc21e39b185848f333fe21660" ns1:_="" ns2:_="" ns4:_="">
    <xsd:import namespace="http://schemas.microsoft.com/sharepoint/v3"/>
    <xsd:import namespace="69bc34b3-1921-46c7-8c7a-d18363374b4b"/>
    <xsd:import namespace="c1c1dc04-eeda-4b6e-b2df-40979f5da1d3"/>
    <xsd:element name="properties">
      <xsd:complexType>
        <xsd:sequence>
          <xsd:element name="documentManagement">
            <xsd:complexType>
              <xsd:all>
                <xsd:element ref="ns2:Publication_x0020_Type" minOccurs="0"/>
                <xsd:element ref="ns2:Abstract" minOccurs="0"/>
                <xsd:element ref="ns1:PublishingContactName" minOccurs="0"/>
                <xsd:element ref="ns1:Language" minOccurs="0"/>
                <xsd:element ref="ns2:TAGAge" minOccurs="0"/>
                <xsd:element ref="ns2:TAGBusPart" minOccurs="0"/>
                <xsd:element ref="ns2:TAGender" minOccurs="0"/>
                <xsd:element ref="ns2:TAGEthnicity" minOccurs="0"/>
                <xsd:element ref="ns2:Topics" minOccurs="0"/>
                <xsd:element ref="ns4:SharedWithUsers" minOccurs="0"/>
                <xsd:element ref="ns2:_dlc_DocId" minOccurs="0"/>
                <xsd:element ref="ns2:_dlc_DocIdUrl" minOccurs="0"/>
                <xsd:element ref="ns2:_dlc_DocIdPersistId" minOccurs="0"/>
                <xsd:element ref="ns2:o68eaf9243684232b2418c37bbb152dc" minOccurs="0"/>
                <xsd:element ref="ns2:TaxCatchAll" minOccurs="0"/>
                <xsd:element ref="ns2:TaxCatchAllLabel" minOccurs="0"/>
                <xsd:element ref="ns4:Reading_x0020_Leve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ContactName" ma:index="6" nillable="true" ma:displayName="Contact Name" ma:description="Contact Name is a site column created by the Publishing feature. It is used on the Page Content Type as the name of the person or group who is the contact person for the page." ma:hidden="true" ma:internalName="PublishingContactName" ma:readOnly="false">
      <xsd:simpleType>
        <xsd:restriction base="dms:Text">
          <xsd:maxLength value="255"/>
        </xsd:restriction>
      </xsd:simpleType>
    </xsd:element>
    <xsd:element name="Language" ma:index="7" nillable="true" ma:displayName="Language" ma:default="English" ma:hidden="true" ma:internalName="Language" ma:readOnly="false">
      <xsd:simpleType>
        <xsd:union memberTypes="dms:Text">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69bc34b3-1921-46c7-8c7a-d18363374b4b" elementFormDefault="qualified">
    <xsd:import namespace="http://schemas.microsoft.com/office/2006/documentManagement/types"/>
    <xsd:import namespace="http://schemas.microsoft.com/office/infopath/2007/PartnerControls"/>
    <xsd:element name="Publication_x0020_Type" ma:index="3" nillable="true" ma:displayName="Publication Type" ma:list="adfece1d-3b17-431b-8151-7ebe638708da" ma:internalName="Publication_x0020_Type" ma:showField="Title" ma:web="69bc34b3-1921-46c7-8c7a-d18363374b4b">
      <xsd:simpleType>
        <xsd:restriction base="dms:Lookup"/>
      </xsd:simpleType>
    </xsd:element>
    <xsd:element name="Abstract" ma:index="4" nillable="true" ma:displayName="Abstract" ma:hidden="true" ma:internalName="Abstract" ma:readOnly="false">
      <xsd:simpleType>
        <xsd:restriction base="dms:Note"/>
      </xsd:simpleType>
    </xsd:element>
    <xsd:element name="TAGAge" ma:index="8" nillable="true" ma:displayName="TAGAge" ma:hidden="true" ma:list="379e5c79-d9c3-4952-a067-e05980d12f7d" ma:internalName="TAGAge" ma:readOnly="false" ma:showField="Title" ma:web="69bc34b3-1921-46c7-8c7a-d18363374b4b">
      <xsd:simpleType>
        <xsd:restriction base="dms:Lookup"/>
      </xsd:simpleType>
    </xsd:element>
    <xsd:element name="TAGBusPart" ma:index="9" nillable="true" ma:displayName="TAGBusPart" ma:hidden="true" ma:list="e6599d1e-16c4-4dcc-aa83-4b926728b2ff" ma:internalName="TAGBusPart" ma:readOnly="false" ma:showField="Title" ma:web="69bc34b3-1921-46c7-8c7a-d18363374b4b">
      <xsd:simpleType>
        <xsd:restriction base="dms:Lookup"/>
      </xsd:simpleType>
    </xsd:element>
    <xsd:element name="TAGender" ma:index="10" nillable="true" ma:displayName="TAGender" ma:hidden="true" ma:list="1fedfd00-9c5a-428a-8fed-99736ec43d80" ma:internalName="TAGender" ma:readOnly="false" ma:showField="Title" ma:web="69bc34b3-1921-46c7-8c7a-d18363374b4b">
      <xsd:simpleType>
        <xsd:restriction base="dms:Lookup"/>
      </xsd:simpleType>
    </xsd:element>
    <xsd:element name="TAGEthnicity" ma:index="11" nillable="true" ma:displayName="TAGEthnicity" ma:hidden="true" ma:list="90ba1348-e3b2-4d32-9e12-e8a4f76c577a" ma:internalName="TAGEthnicity" ma:readOnly="false" ma:showField="Title" ma:web="69bc34b3-1921-46c7-8c7a-d18363374b4b">
      <xsd:simpleType>
        <xsd:restriction base="dms:Lookup"/>
      </xsd:simpleType>
    </xsd:element>
    <xsd:element name="Topics" ma:index="12" nillable="true" ma:displayName="Topics" ma:hidden="true" ma:list="d882c70e-9a2a-4ac7-bf8a-63d5b11e81e5" ma:internalName="Topics" ma:readOnly="false" ma:showField="Title" ma:web="69bc34b3-1921-46c7-8c7a-d18363374b4b">
      <xsd:simpleType>
        <xsd:restriction base="dms:Lookup"/>
      </xsd:simpleType>
    </xsd:element>
    <xsd:element name="_dlc_DocId" ma:index="20" nillable="true" ma:displayName="Document ID Value" ma:description="The value of the document ID assigned to this item." ma:internalName="_dlc_DocId" ma:readOnly="true">
      <xsd:simpleType>
        <xsd:restriction base="dms:Text"/>
      </xsd:simpleType>
    </xsd:element>
    <xsd:element name="_dlc_DocIdUrl" ma:index="2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2" nillable="true" ma:displayName="Persist ID" ma:description="Keep ID on add." ma:hidden="true" ma:internalName="_dlc_DocIdPersistId" ma:readOnly="true">
      <xsd:simpleType>
        <xsd:restriction base="dms:Boolean"/>
      </xsd:simpleType>
    </xsd:element>
    <xsd:element name="o68eaf9243684232b2418c37bbb152dc" ma:index="23" ma:taxonomy="true" ma:internalName="o68eaf9243684232b2418c37bbb152dc" ma:taxonomyFieldName="Division" ma:displayName="Organization" ma:default="" ma:fieldId="{868eaf92-4368-4232-b241-8c37bbb152dc}" ma:sspId="c5141bb9-a4dc-4ae4-b00f-eda7f03420e3" ma:termSetId="fab399b8-4812-477e-b787-6d88ce91a47f" ma:anchorId="00000000-0000-0000-0000-000000000000" ma:open="false" ma:isKeyword="false">
      <xsd:complexType>
        <xsd:sequence>
          <xsd:element ref="pc:Terms" minOccurs="0" maxOccurs="1"/>
        </xsd:sequence>
      </xsd:complexType>
    </xsd:element>
    <xsd:element name="TaxCatchAll" ma:index="24" nillable="true" ma:displayName="Taxonomy Catch All Column" ma:hidden="true" ma:list="{9f1b1011-fad5-4ab7-8fa2-ac38007fb757}" ma:internalName="TaxCatchAll" ma:showField="CatchAllData" ma:web="69bc34b3-1921-46c7-8c7a-d18363374b4b">
      <xsd:complexType>
        <xsd:complexContent>
          <xsd:extension base="dms:MultiChoiceLookup">
            <xsd:sequence>
              <xsd:element name="Value" type="dms:Lookup" maxOccurs="unbounded" minOccurs="0" nillable="true"/>
            </xsd:sequence>
          </xsd:extension>
        </xsd:complexContent>
      </xsd:complexType>
    </xsd:element>
    <xsd:element name="TaxCatchAllLabel" ma:index="25" nillable="true" ma:displayName="Taxonomy Catch All Column1" ma:hidden="true" ma:list="{9f1b1011-fad5-4ab7-8fa2-ac38007fb757}" ma:internalName="TaxCatchAllLabel" ma:readOnly="true" ma:showField="CatchAllDataLabel" ma:web="69bc34b3-1921-46c7-8c7a-d18363374b4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1c1dc04-eeda-4b6e-b2df-40979f5da1d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eading_x0020_Level" ma:index="26" nillable="true" ma:displayName="Reading Level" ma:format="Dropdown" ma:hidden="true" ma:internalName="Reading_x0020_Level" ma:readOnly="false">
      <xsd:simpleType>
        <xsd:restriction base="dms:Choice">
          <xsd:enumeration value="1"/>
          <xsd:enumeration value="2"/>
          <xsd:enumeration value="3"/>
          <xsd:enumeration value="4"/>
          <xsd:enumeration value="5"/>
          <xsd:enumeration value="6"/>
          <xsd:enumeration value="7"/>
          <xsd:enumeration value="8"/>
          <xsd:enumeration value="9"/>
          <xsd:enumeration value="10"/>
          <xsd:enumeration value="11"/>
          <xsd:enumeration value="12"/>
          <xsd:enumeration value="12+"/>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axOccurs="1" ma:index="1" ma:displayName="Title"/>
        <xsd:element ref="dc:subject" minOccurs="0" maxOccurs="1"/>
        <xsd:element ref="dc:description" minOccurs="0" maxOccurs="1"/>
        <xsd:element name="keywords" minOccurs="0" maxOccurs="1" type="xsd:string" ma:index="5"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404B4B0F-89AF-46B4-BE46-5C7A87D28001}">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73800e15-1231-4496-85b6-b6081f58c243"/>
    <ds:schemaRef ds:uri="http://www.w3.org/XML/1998/namespace"/>
    <ds:schemaRef ds:uri="http://purl.org/dc/dcmitype/"/>
  </ds:schemaRefs>
</ds:datastoreItem>
</file>

<file path=customXml/itemProps2.xml><?xml version="1.0" encoding="utf-8"?>
<ds:datastoreItem xmlns:ds="http://schemas.openxmlformats.org/officeDocument/2006/customXml" ds:itemID="{91099C5F-1429-463E-8A99-966963BBE6C4}"/>
</file>

<file path=customXml/itemProps3.xml><?xml version="1.0" encoding="utf-8"?>
<ds:datastoreItem xmlns:ds="http://schemas.openxmlformats.org/officeDocument/2006/customXml" ds:itemID="{8D70F66B-E7C7-42D1-B6D6-7604D8D137CE}">
  <ds:schemaRefs>
    <ds:schemaRef ds:uri="http://schemas.microsoft.com/sharepoint/v3/contenttype/forms"/>
  </ds:schemaRefs>
</ds:datastoreItem>
</file>

<file path=customXml/itemProps4.xml><?xml version="1.0" encoding="utf-8"?>
<ds:datastoreItem xmlns:ds="http://schemas.openxmlformats.org/officeDocument/2006/customXml" ds:itemID="{FA05CC43-E9FC-4755-A9BD-E67EDBBCA0EC}"/>
</file>

<file path=docProps/app.xml><?xml version="1.0" encoding="utf-8"?>
<Properties xmlns="http://schemas.openxmlformats.org/officeDocument/2006/extended-properties" xmlns:vt="http://schemas.openxmlformats.org/officeDocument/2006/docPropsVTypes">
  <TotalTime>5326</TotalTime>
  <Words>4148</Words>
  <Application>Microsoft Office PowerPoint</Application>
  <PresentationFormat>On-screen Show (4:3)</PresentationFormat>
  <Paragraphs>273</Paragraphs>
  <Slides>26</Slides>
  <Notes>26</Notes>
  <HiddenSlides>0</HiddenSlides>
  <MMClips>26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Open Sans</vt:lpstr>
      <vt:lpstr>Wingdings</vt:lpstr>
      <vt:lpstr>Office Theme</vt:lpstr>
      <vt:lpstr>MHSA Reversion Notices Funds subject to reversion as of July 1, 2020</vt:lpstr>
      <vt:lpstr>Purpose of Demonstration</vt:lpstr>
      <vt:lpstr>Official Notice of Reversion</vt:lpstr>
      <vt:lpstr>MHSA Reversion Workbook</vt:lpstr>
      <vt:lpstr>Extended Reversion Dates</vt:lpstr>
      <vt:lpstr>New Changes</vt:lpstr>
      <vt:lpstr>New Changes 2</vt:lpstr>
      <vt:lpstr>New Changes 3</vt:lpstr>
      <vt:lpstr>MHSA Reversion Workbook Guide</vt:lpstr>
      <vt:lpstr>Enclosure 1</vt:lpstr>
      <vt:lpstr>Revenue and Expenditures</vt:lpstr>
      <vt:lpstr>Unspent Balance</vt:lpstr>
      <vt:lpstr>Over Expenditure</vt:lpstr>
      <vt:lpstr>INN: Encumbered Funds</vt:lpstr>
      <vt:lpstr>INN: Approved Plans</vt:lpstr>
      <vt:lpstr>WET and CFTN Transfer Revenue</vt:lpstr>
      <vt:lpstr>Prudent Reserve Reconciliation</vt:lpstr>
      <vt:lpstr>Prudent Reserve Reconciliation 2</vt:lpstr>
      <vt:lpstr>Prudent Reserve Reconciliation 3</vt:lpstr>
      <vt:lpstr>Data Tab</vt:lpstr>
      <vt:lpstr>Key Takeaway #1</vt:lpstr>
      <vt:lpstr>Key Takeaway #2</vt:lpstr>
      <vt:lpstr>Key Takeaway #3</vt:lpstr>
      <vt:lpstr>Key Takeaway #4</vt:lpstr>
      <vt:lpstr>Appeal process</vt:lpstr>
      <vt:lpstr>Resources</vt:lpstr>
    </vt:vector>
  </TitlesOfParts>
  <Company>DHCS and CDPH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MHSA-Reversion-Enclosure-2021-PowerPoint-Presentation</dc:title>
  <dc:creator>Weiner, Mitchell@OPA</dc:creator>
  <cp:keywords/>
  <cp:lastModifiedBy>Hoang, Minh@DHCS</cp:lastModifiedBy>
  <cp:revision>233</cp:revision>
  <cp:lastPrinted>2021-06-04T15:51:05Z</cp:lastPrinted>
  <dcterms:created xsi:type="dcterms:W3CDTF">2015-05-11T16:09:50Z</dcterms:created>
  <dcterms:modified xsi:type="dcterms:W3CDTF">2021-06-09T00:13:18Z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0x010100EEE380F46F125946A8B4C4C90D9FFCDC005D6794E1005A074DB3CDA58DCE25DF47</vt:lpwstr>
  </property>
  <property fmtid="{D5CDD505-2E9C-101B-9397-08002B2CF9AE}" pid="3" name="_dlc_DocIdItemGuid">
    <vt:lpwstr>c12b2545-e52d-4e12-a512-e1e8220beda3</vt:lpwstr>
  </property>
  <property fmtid="{D5CDD505-2E9C-101B-9397-08002B2CF9AE}" pid="4" name="Division">
    <vt:lpwstr>11;#Community Services|c23dee46-a4de-4c29-8bbc-79830d9e7d7c</vt:lpwstr>
  </property>
</Properties>
</file>