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33.xml" ContentType="application/vnd.openxmlformats-officedocument.presentationml.slide+xml"/>
  <Override PartName="/ppt/slides/slide22.xml" ContentType="application/vnd.openxmlformats-officedocument.presentationml.slide+xml"/>
  <Override PartName="/ppt/slides/slide24.xml" ContentType="application/vnd.openxmlformats-officedocument.presentationml.slide+xml"/>
  <Override PartName="/ppt/slides/slide41.xml" ContentType="application/vnd.openxmlformats-officedocument.presentationml.slide+xml"/>
  <Override PartName="/ppt/slides/slide40.xml" ContentType="application/vnd.openxmlformats-officedocument.presentationml.slide+xml"/>
  <Override PartName="/ppt/slides/slide39.xml" ContentType="application/vnd.openxmlformats-officedocument.presentationml.slide+xml"/>
  <Override PartName="/ppt/slides/slide38.xml" ContentType="application/vnd.openxmlformats-officedocument.presentationml.slide+xml"/>
  <Override PartName="/ppt/slides/slide37.xml" ContentType="application/vnd.openxmlformats-officedocument.presentationml.slide+xml"/>
  <Override PartName="/ppt/slides/slide36.xml" ContentType="application/vnd.openxmlformats-officedocument.presentationml.slide+xml"/>
  <Override PartName="/ppt/slides/slide35.xml" ContentType="application/vnd.openxmlformats-officedocument.presentationml.slide+xml"/>
  <Override PartName="/ppt/slides/slide34.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3.xml" ContentType="application/vnd.openxmlformats-officedocument.presentationml.slide+xml"/>
  <Override PartName="/ppt/slides/slide28.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29.xml" ContentType="application/vnd.openxmlformats-officedocument.presentationml.slide+xml"/>
  <Override PartName="/ppt/slideMasters/slideMaster1.xml" ContentType="application/vnd.openxmlformats-officedocument.presentationml.slideMaster+xml"/>
  <Override PartName="/ppt/notesSlides/notesSlide5.xml" ContentType="application/vnd.openxmlformats-officedocument.presentationml.notesSlide+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Slides/notesSlide16.xml" ContentType="application/vnd.openxmlformats-officedocument.presentationml.notesSlide+xml"/>
  <Override PartName="/ppt/slideLayouts/slideLayout10.xml" ContentType="application/vnd.openxmlformats-officedocument.presentationml.slideLayout+xml"/>
  <Override PartName="/ppt/notesSlides/notesSlide17.xml" ContentType="application/vnd.openxmlformats-officedocument.presentationml.notesSlide+xml"/>
  <Override PartName="/ppt/slideLayouts/slideLayout9.xml" ContentType="application/vnd.openxmlformats-officedocument.presentationml.slideLayout+xml"/>
  <Override PartName="/ppt/notesSlides/notesSlide18.xml" ContentType="application/vnd.openxmlformats-officedocument.presentationml.notesSlide+xml"/>
  <Override PartName="/ppt/notesSlides/notesSlide4.xml" ContentType="application/vnd.openxmlformats-officedocument.presentationml.notesSlide+xml"/>
  <Override PartName="/ppt/slideLayouts/slideLayout7.xml" ContentType="application/vnd.openxmlformats-officedocument.presentationml.slideLayout+xml"/>
  <Override PartName="/ppt/notesSlides/notesSlide2.xml" ContentType="application/vnd.openxmlformats-officedocument.presentationml.notesSlide+xml"/>
  <Override PartName="/ppt/notesSlides/notesSlide15.xml" ContentType="application/vnd.openxmlformats-officedocument.presentationml.notesSlide+xml"/>
  <Override PartName="/ppt/notesSlides/notesSlide3.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6.xml" ContentType="application/vnd.openxmlformats-officedocument.presentationml.slideLayout+xml"/>
  <Override PartName="/ppt/slideLayouts/slideLayout8.xml" ContentType="application/vnd.openxmlformats-officedocument.presentationml.slideLayout+xml"/>
  <Override PartName="/ppt/slideLayouts/slideLayout5.xml" ContentType="application/vnd.openxmlformats-officedocument.presentationml.slideLayout+xml"/>
  <Override PartName="/ppt/notesSlides/notesSlide30.xml" ContentType="application/vnd.openxmlformats-officedocument.presentationml.notesSlide+xml"/>
  <Override PartName="/ppt/notesSlides/notesSlide29.xml" ContentType="application/vnd.openxmlformats-officedocument.presentationml.notesSlide+xml"/>
  <Override PartName="/ppt/notesSlides/notesSlide28.xml" ContentType="application/vnd.openxmlformats-officedocument.presentationml.notesSlide+xml"/>
  <Override PartName="/ppt/notesSlides/notesSlide19.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notesSlides/notesSlide34.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0.xml" ContentType="application/vnd.openxmlformats-officedocument.presentationml.notesSlide+xml"/>
  <Override PartName="/ppt/slideLayouts/slideLayout4.xml" ContentType="application/vnd.openxmlformats-officedocument.presentationml.slideLayout+xml"/>
  <Override PartName="/ppt/notesSlides/notesSlide21.xml" ContentType="application/vnd.openxmlformats-officedocument.presentationml.notesSlide+xml"/>
  <Override PartName="/ppt/notesSlides/notesSlide25.xml" ContentType="application/vnd.openxmlformats-officedocument.presentationml.notesSlide+xml"/>
  <Override PartName="/ppt/notesSlides/notesSlide23.xml" ContentType="application/vnd.openxmlformats-officedocument.presentationml.notesSlide+xml"/>
  <Override PartName="/ppt/notesSlides/notesSlide22.xml" ContentType="application/vnd.openxmlformats-officedocument.presentationml.notesSlide+xml"/>
  <Override PartName="/ppt/notesSlides/notesSlide24.xml" ContentType="application/vnd.openxmlformats-officedocument.presentationml.notes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theme/theme1.xml" ContentType="application/vnd.openxmlformats-officedocument.theme+xml"/>
  <Override PartName="/ppt/theme/theme3.xml" ContentType="application/vnd.openxmlformats-officedocument.theme+xml"/>
  <Override PartName="/ppt/theme/theme2.xml" ContentType="application/vnd.openxmlformats-officedocument.theme+xml"/>
  <Override PartName="/ppt/handoutMasters/handoutMaster1.xml" ContentType="application/vnd.openxmlformats-officedocument.presentationml.handoutMaster+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core.xml" ContentType="application/vnd.openxmlformats-package.core-properties+xml"/>
  <Override PartName="/docProps/app.xml" ContentType="application/vnd.openxmlformats-officedocument.extended-properties+xml"/>
  <Override PartName="/ppt/authors.xml" ContentType="application/vnd.ms-powerpoint.author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4.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6"/>
  </p:notesMasterIdLst>
  <p:handoutMasterIdLst>
    <p:handoutMasterId r:id="rId47"/>
  </p:handoutMasterIdLst>
  <p:sldIdLst>
    <p:sldId id="349" r:id="rId2"/>
    <p:sldId id="605" r:id="rId3"/>
    <p:sldId id="606" r:id="rId4"/>
    <p:sldId id="367" r:id="rId5"/>
    <p:sldId id="362" r:id="rId6"/>
    <p:sldId id="366" r:id="rId7"/>
    <p:sldId id="356" r:id="rId8"/>
    <p:sldId id="354" r:id="rId9"/>
    <p:sldId id="352" r:id="rId10"/>
    <p:sldId id="353" r:id="rId11"/>
    <p:sldId id="623" r:id="rId12"/>
    <p:sldId id="612" r:id="rId13"/>
    <p:sldId id="613" r:id="rId14"/>
    <p:sldId id="614" r:id="rId15"/>
    <p:sldId id="615" r:id="rId16"/>
    <p:sldId id="622" r:id="rId17"/>
    <p:sldId id="304" r:id="rId18"/>
    <p:sldId id="631" r:id="rId19"/>
    <p:sldId id="632" r:id="rId20"/>
    <p:sldId id="633" r:id="rId21"/>
    <p:sldId id="634" r:id="rId22"/>
    <p:sldId id="635" r:id="rId23"/>
    <p:sldId id="636" r:id="rId24"/>
    <p:sldId id="350" r:id="rId25"/>
    <p:sldId id="351" r:id="rId26"/>
    <p:sldId id="627" r:id="rId27"/>
    <p:sldId id="637" r:id="rId28"/>
    <p:sldId id="619" r:id="rId29"/>
    <p:sldId id="355" r:id="rId30"/>
    <p:sldId id="373" r:id="rId31"/>
    <p:sldId id="369" r:id="rId32"/>
    <p:sldId id="370" r:id="rId33"/>
    <p:sldId id="629" r:id="rId34"/>
    <p:sldId id="371" r:id="rId35"/>
    <p:sldId id="624" r:id="rId36"/>
    <p:sldId id="372" r:id="rId37"/>
    <p:sldId id="625" r:id="rId38"/>
    <p:sldId id="616" r:id="rId39"/>
    <p:sldId id="617" r:id="rId40"/>
    <p:sldId id="618" r:id="rId41"/>
    <p:sldId id="628" r:id="rId42"/>
    <p:sldId id="256" r:id="rId43"/>
    <p:sldId id="630" r:id="rId44"/>
    <p:sldId id="368" r:id="rId45"/>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887956E-A3F6-32DE-D786-A021C3173B99}" name="Ali Marzolf" initials="AM" userId="S::Ali@aurrerahealth.com::e8a147d7-7a4d-427a-b636-02a3b7ee3a08" providerId="AD"/>
  <p188:author id="{B529BDE5-72D7-4DA7-01B3-C8C984DC2909}" name="Mia Nafziger" initials="MN" userId="S::Mia@aurrerahealth.com::e5b92a82-e2c5-4111-9f9e-db1da2727aa1"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Tkachuk, Katie (DIR-OC)@DHCS" initials="TK(" lastIdx="7" clrIdx="0">
    <p:extLst>
      <p:ext uri="{19B8F6BF-5375-455C-9EA6-DF929625EA0E}">
        <p15:presenceInfo xmlns:p15="http://schemas.microsoft.com/office/powerpoint/2012/main" userId="S-1-5-21-746137067-1767777339-682003330-231562" providerId="AD"/>
      </p:ext>
    </p:extLst>
  </p:cmAuthor>
  <p:cmAuthor id="2" name="Limon, Nellie (OC)@DHCS" initials="LN(" lastIdx="5" clrIdx="1">
    <p:extLst>
      <p:ext uri="{19B8F6BF-5375-455C-9EA6-DF929625EA0E}">
        <p15:presenceInfo xmlns:p15="http://schemas.microsoft.com/office/powerpoint/2012/main" userId="S-1-5-21-746137067-1767777339-682003330-218914" providerId="AD"/>
      </p:ext>
    </p:extLst>
  </p:cmAuthor>
  <p:cmAuthor id="3" name="Weiner, Mitchell (OC)@DHCS" initials="WM(" lastIdx="1" clrIdx="2">
    <p:extLst>
      <p:ext uri="{19B8F6BF-5375-455C-9EA6-DF929625EA0E}">
        <p15:presenceInfo xmlns:p15="http://schemas.microsoft.com/office/powerpoint/2012/main" userId="S-1-5-21-746137067-1767777339-682003330-171837" providerId="AD"/>
      </p:ext>
    </p:extLst>
  </p:cmAuthor>
  <p:cmAuthor id="4" name="Williams, Norman (OC)@DHCS" initials="WN(" lastIdx="9" clrIdx="3">
    <p:extLst>
      <p:ext uri="{19B8F6BF-5375-455C-9EA6-DF929625EA0E}">
        <p15:presenceInfo xmlns:p15="http://schemas.microsoft.com/office/powerpoint/2012/main" userId="S-1-5-21-746137067-1767777339-682003330-101805" providerId="AD"/>
      </p:ext>
    </p:extLst>
  </p:cmAuthor>
  <p:cmAuthor id="5" name="Matamoros, Jennifer (OC)@DHCS" initials="MJ(" lastIdx="4" clrIdx="4">
    <p:extLst>
      <p:ext uri="{19B8F6BF-5375-455C-9EA6-DF929625EA0E}">
        <p15:presenceInfo xmlns:p15="http://schemas.microsoft.com/office/powerpoint/2012/main" userId="S-1-5-21-746137067-1767777339-682003330-20027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4315A"/>
    <a:srgbClr val="97388E"/>
    <a:srgbClr val="EAEDF2"/>
    <a:srgbClr val="782B8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211" autoAdjust="0"/>
    <p:restoredTop sz="82688" autoAdjust="0"/>
  </p:normalViewPr>
  <p:slideViewPr>
    <p:cSldViewPr snapToGrid="0">
      <p:cViewPr varScale="1">
        <p:scale>
          <a:sx n="77" d="100"/>
          <a:sy n="77" d="100"/>
        </p:scale>
        <p:origin x="102" y="174"/>
      </p:cViewPr>
      <p:guideLst/>
    </p:cSldViewPr>
  </p:slideViewPr>
  <p:outlineViewPr>
    <p:cViewPr>
      <p:scale>
        <a:sx n="33" d="100"/>
        <a:sy n="33" d="100"/>
      </p:scale>
      <p:origin x="0" y="0"/>
    </p:cViewPr>
  </p:outlineViewPr>
  <p:notesTextViewPr>
    <p:cViewPr>
      <p:scale>
        <a:sx n="3" d="2"/>
        <a:sy n="3" d="2"/>
      </p:scale>
      <p:origin x="0" y="0"/>
    </p:cViewPr>
  </p:notesTextViewPr>
  <p:notesViewPr>
    <p:cSldViewPr snapToGrid="0">
      <p:cViewPr varScale="1">
        <p:scale>
          <a:sx n="86" d="100"/>
          <a:sy n="86" d="100"/>
        </p:scale>
        <p:origin x="5742" y="9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handoutMaster" Target="handoutMasters/handoutMaster1.xml"/><Relationship Id="rId50" Type="http://schemas.openxmlformats.org/officeDocument/2006/relationships/viewProps" Target="viewProps.xml"/><Relationship Id="rId55" Type="http://schemas.openxmlformats.org/officeDocument/2006/relationships/customXml" Target="../customXml/item2.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microsoft.com/office/2018/10/relationships/authors" Target="author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commentAuthors" Target="commentAuthors.xml"/><Relationship Id="rId56" Type="http://schemas.openxmlformats.org/officeDocument/2006/relationships/customXml" Target="../customXml/item3.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57" Type="http://schemas.openxmlformats.org/officeDocument/2006/relationships/customXml" Target="../customXml/item4.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73B4C319-6D69-4629-A11E-3F322A084010}" type="datetimeFigureOut">
              <a:rPr lang="en-US" smtClean="0"/>
              <a:t>5/18/2022</a:t>
            </a:fld>
            <a:endParaRPr lang="en-US" dirty="0"/>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AFD3F05A-801B-440F-8252-3FD3A151B55C}" type="slidenum">
              <a:rPr lang="en-US" smtClean="0"/>
              <a:t>‹#›</a:t>
            </a:fld>
            <a:endParaRPr lang="en-US" dirty="0"/>
          </a:p>
        </p:txBody>
      </p:sp>
    </p:spTree>
    <p:extLst>
      <p:ext uri="{BB962C8B-B14F-4D97-AF65-F5344CB8AC3E}">
        <p14:creationId xmlns:p14="http://schemas.microsoft.com/office/powerpoint/2010/main" val="6481083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1"/>
            <a:ext cx="3037840" cy="466434"/>
          </a:xfrm>
          <a:prstGeom prst="rect">
            <a:avLst/>
          </a:prstGeom>
        </p:spPr>
        <p:txBody>
          <a:bodyPr vert="horz" lIns="93177" tIns="46589" rIns="93177" bIns="46589" rtlCol="0"/>
          <a:lstStyle>
            <a:lvl1pPr algn="r">
              <a:defRPr sz="1200"/>
            </a:lvl1pPr>
          </a:lstStyle>
          <a:p>
            <a:fld id="{7C6EC111-66C1-4EE5-A06C-ED37731955D0}" type="datetimeFigureOut">
              <a:rPr lang="en-US" smtClean="0"/>
              <a:t>5/18/2022</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3"/>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D0ECA9DC-8E96-4C18-A0D0-F5C5C0229E3D}" type="slidenum">
              <a:rPr lang="en-US" smtClean="0"/>
              <a:t>‹#›</a:t>
            </a:fld>
            <a:endParaRPr lang="en-US" dirty="0"/>
          </a:p>
        </p:txBody>
      </p:sp>
    </p:spTree>
    <p:extLst>
      <p:ext uri="{BB962C8B-B14F-4D97-AF65-F5344CB8AC3E}">
        <p14:creationId xmlns:p14="http://schemas.microsoft.com/office/powerpoint/2010/main" val="24525184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dhcs.ca.gov/toolkits/Pages/PHE-Outreach-Toolkit.aspx"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100" dirty="0">
              <a:latin typeface="Segoe UI" panose="020B0502040204020203" pitchFamily="34" charset="0"/>
              <a:cs typeface="Segoe UI" panose="020B0502040204020203" pitchFamily="34" charset="0"/>
            </a:endParaRPr>
          </a:p>
        </p:txBody>
      </p:sp>
      <p:sp>
        <p:nvSpPr>
          <p:cNvPr id="4" name="Slide Number Placeholder 3"/>
          <p:cNvSpPr>
            <a:spLocks noGrp="1"/>
          </p:cNvSpPr>
          <p:nvPr>
            <p:ph type="sldNum" sz="quarter" idx="10"/>
          </p:nvPr>
        </p:nvSpPr>
        <p:spPr/>
        <p:txBody>
          <a:bodyPr/>
          <a:lstStyle/>
          <a:p>
            <a:fld id="{D0ECA9DC-8E96-4C18-A0D0-F5C5C0229E3D}" type="slidenum">
              <a:rPr lang="en-US" smtClean="0"/>
              <a:t>1</a:t>
            </a:fld>
            <a:endParaRPr lang="en-US" dirty="0"/>
          </a:p>
        </p:txBody>
      </p:sp>
    </p:spTree>
    <p:extLst>
      <p:ext uri="{BB962C8B-B14F-4D97-AF65-F5344CB8AC3E}">
        <p14:creationId xmlns:p14="http://schemas.microsoft.com/office/powerpoint/2010/main" val="35327093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0ECA9DC-8E96-4C18-A0D0-F5C5C0229E3D}" type="slidenum">
              <a:rPr lang="en-US" smtClean="0"/>
              <a:t>10</a:t>
            </a:fld>
            <a:endParaRPr lang="en-US" dirty="0"/>
          </a:p>
        </p:txBody>
      </p:sp>
    </p:spTree>
    <p:extLst>
      <p:ext uri="{BB962C8B-B14F-4D97-AF65-F5344CB8AC3E}">
        <p14:creationId xmlns:p14="http://schemas.microsoft.com/office/powerpoint/2010/main" val="41553379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D0ECA9DC-8E96-4C18-A0D0-F5C5C0229E3D}" type="slidenum">
              <a:rPr lang="en-US" smtClean="0"/>
              <a:t>12</a:t>
            </a:fld>
            <a:endParaRPr lang="en-US" dirty="0"/>
          </a:p>
        </p:txBody>
      </p:sp>
    </p:spTree>
    <p:extLst>
      <p:ext uri="{BB962C8B-B14F-4D97-AF65-F5344CB8AC3E}">
        <p14:creationId xmlns:p14="http://schemas.microsoft.com/office/powerpoint/2010/main" val="9179014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https://www.dhcs.ca.gov/Documents/CSD_YV/BHIN/BHIN-22-018.pdf </a:t>
            </a:r>
          </a:p>
        </p:txBody>
      </p:sp>
      <p:sp>
        <p:nvSpPr>
          <p:cNvPr id="4" name="Slide Number Placeholder 3"/>
          <p:cNvSpPr>
            <a:spLocks noGrp="1"/>
          </p:cNvSpPr>
          <p:nvPr>
            <p:ph type="sldNum" sz="quarter" idx="5"/>
          </p:nvPr>
        </p:nvSpPr>
        <p:spPr/>
        <p:txBody>
          <a:bodyPr/>
          <a:lstStyle/>
          <a:p>
            <a:fld id="{D0ECA9DC-8E96-4C18-A0D0-F5C5C0229E3D}" type="slidenum">
              <a:rPr lang="en-US" smtClean="0"/>
              <a:t>13</a:t>
            </a:fld>
            <a:endParaRPr lang="en-US" dirty="0"/>
          </a:p>
        </p:txBody>
      </p:sp>
    </p:spTree>
    <p:extLst>
      <p:ext uri="{BB962C8B-B14F-4D97-AF65-F5344CB8AC3E}">
        <p14:creationId xmlns:p14="http://schemas.microsoft.com/office/powerpoint/2010/main" val="21116326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baseline="0" dirty="0">
                <a:solidFill>
                  <a:srgbClr val="000000"/>
                </a:solidFill>
                <a:latin typeface="Arial" panose="020B0604020202020204" pitchFamily="34" charset="0"/>
              </a:rPr>
              <a:t>counties may develop more frequent or more robust training requirements. </a:t>
            </a:r>
            <a:endParaRPr lang="en-US" dirty="0"/>
          </a:p>
        </p:txBody>
      </p:sp>
      <p:sp>
        <p:nvSpPr>
          <p:cNvPr id="4" name="Slide Number Placeholder 3"/>
          <p:cNvSpPr>
            <a:spLocks noGrp="1"/>
          </p:cNvSpPr>
          <p:nvPr>
            <p:ph type="sldNum" sz="quarter" idx="5"/>
          </p:nvPr>
        </p:nvSpPr>
        <p:spPr/>
        <p:txBody>
          <a:bodyPr/>
          <a:lstStyle/>
          <a:p>
            <a:fld id="{D0ECA9DC-8E96-4C18-A0D0-F5C5C0229E3D}" type="slidenum">
              <a:rPr lang="en-US" smtClean="0"/>
              <a:t>14</a:t>
            </a:fld>
            <a:endParaRPr lang="en-US" dirty="0"/>
          </a:p>
        </p:txBody>
      </p:sp>
    </p:spTree>
    <p:extLst>
      <p:ext uri="{BB962C8B-B14F-4D97-AF65-F5344CB8AC3E}">
        <p14:creationId xmlns:p14="http://schemas.microsoft.com/office/powerpoint/2010/main" val="34805145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0ECA9DC-8E96-4C18-A0D0-F5C5C0229E3D}" type="slidenum">
              <a:rPr lang="en-US" smtClean="0"/>
              <a:t>16</a:t>
            </a:fld>
            <a:endParaRPr lang="en-US" dirty="0"/>
          </a:p>
        </p:txBody>
      </p:sp>
    </p:spTree>
    <p:extLst>
      <p:ext uri="{BB962C8B-B14F-4D97-AF65-F5344CB8AC3E}">
        <p14:creationId xmlns:p14="http://schemas.microsoft.com/office/powerpoint/2010/main" val="6221325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3243384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0ECA9DC-8E96-4C18-A0D0-F5C5C0229E3D}" type="slidenum">
              <a:rPr lang="en-US" smtClean="0"/>
              <a:t>19</a:t>
            </a:fld>
            <a:endParaRPr lang="en-US" dirty="0"/>
          </a:p>
        </p:txBody>
      </p:sp>
    </p:spTree>
    <p:extLst>
      <p:ext uri="{BB962C8B-B14F-4D97-AF65-F5344CB8AC3E}">
        <p14:creationId xmlns:p14="http://schemas.microsoft.com/office/powerpoint/2010/main" val="30966049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NPG-S provide additional opportunities to increase interdisciplinary team members’ understanding of the peer role and core peer support values in practice. Clinical supervisors may struggle to understand the equally challenging complexities of the nonclinical peer support role. Role clarity is a predictor of job satisfaction for peer support workers ). As the peer support workforce has grown, noticeable increases in role confusion and role drift have occurred. These issues are far more likely to occur when a supervisor unfamiliar with the core values of peer support attempts to act as a mentor or role model for these values and peer support competencies </a:t>
            </a:r>
          </a:p>
          <a:p>
            <a:endParaRPr lang="en-US" dirty="0"/>
          </a:p>
          <a:p>
            <a:r>
              <a:rPr lang="en-US" dirty="0"/>
              <a:t>Perhaps most importantly, the NPG-S can assist supervisors in realigning peer support specialists’ job descriptions and duties to match the underlying core value of mutual support, such as sharing relevant lived experience and reciprocal interpersonal relationships to build hope and trust, to foster identification, and to support choice. </a:t>
            </a:r>
          </a:p>
        </p:txBody>
      </p:sp>
      <p:sp>
        <p:nvSpPr>
          <p:cNvPr id="4" name="Slide Number Placeholder 3"/>
          <p:cNvSpPr>
            <a:spLocks noGrp="1"/>
          </p:cNvSpPr>
          <p:nvPr>
            <p:ph type="sldNum" sz="quarter" idx="5"/>
          </p:nvPr>
        </p:nvSpPr>
        <p:spPr/>
        <p:txBody>
          <a:bodyPr/>
          <a:lstStyle/>
          <a:p>
            <a:fld id="{F9E22013-4117-E345-AF08-266F9BE42BC1}" type="slidenum">
              <a:rPr lang="en-US" smtClean="0"/>
              <a:t>23</a:t>
            </a:fld>
            <a:endParaRPr lang="en-US"/>
          </a:p>
        </p:txBody>
      </p:sp>
    </p:spTree>
    <p:extLst>
      <p:ext uri="{BB962C8B-B14F-4D97-AF65-F5344CB8AC3E}">
        <p14:creationId xmlns:p14="http://schemas.microsoft.com/office/powerpoint/2010/main" val="1896920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2017, the National Association of Peer Supporters (N.A.P.S.) leadership became aware of growing member concerns about supervision contradicting or conflicting with core peer support values. In response, N.A.P.S. established a work group that revised the association’s 2013 National Practice Guidelines for Peer Supporters to include specific guidance to supervisors (i.e., the National Practice Guidelines for Peer Specialists and Supervisors). The new guidelines are not intended to address administrative or other basic functions of supervision; instead, they offer expertise and practical guidance to supervisors of peer support workers in understanding the core values of mutual support and managing the complexities of the nonclinical role in settings that may have different values and priorities</a:t>
            </a:r>
          </a:p>
        </p:txBody>
      </p:sp>
      <p:sp>
        <p:nvSpPr>
          <p:cNvPr id="4" name="Slide Number Placeholder 3"/>
          <p:cNvSpPr>
            <a:spLocks noGrp="1"/>
          </p:cNvSpPr>
          <p:nvPr>
            <p:ph type="sldNum" sz="quarter" idx="5"/>
          </p:nvPr>
        </p:nvSpPr>
        <p:spPr/>
        <p:txBody>
          <a:bodyPr/>
          <a:lstStyle/>
          <a:p>
            <a:fld id="{F9E22013-4117-E345-AF08-266F9BE42BC1}" type="slidenum">
              <a:rPr lang="en-US" smtClean="0"/>
              <a:t>24</a:t>
            </a:fld>
            <a:endParaRPr lang="en-US"/>
          </a:p>
        </p:txBody>
      </p:sp>
    </p:spTree>
    <p:extLst>
      <p:ext uri="{BB962C8B-B14F-4D97-AF65-F5344CB8AC3E}">
        <p14:creationId xmlns:p14="http://schemas.microsoft.com/office/powerpoint/2010/main" val="353599755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https://www.peersupportworks.org/wp-content/uploads/2021/07/National-Practice-Guidelines-for-Peer-Specialists-and-Supervisors-1.pdf</a:t>
            </a:r>
          </a:p>
          <a:p>
            <a:endParaRPr lang="en-US" dirty="0"/>
          </a:p>
        </p:txBody>
      </p:sp>
      <p:sp>
        <p:nvSpPr>
          <p:cNvPr id="4" name="Slide Number Placeholder 3"/>
          <p:cNvSpPr>
            <a:spLocks noGrp="1"/>
          </p:cNvSpPr>
          <p:nvPr>
            <p:ph type="sldNum" sz="quarter" idx="5"/>
          </p:nvPr>
        </p:nvSpPr>
        <p:spPr/>
        <p:txBody>
          <a:bodyPr/>
          <a:lstStyle/>
          <a:p>
            <a:fld id="{D0ECA9DC-8E96-4C18-A0D0-F5C5C0229E3D}" type="slidenum">
              <a:rPr lang="en-US" smtClean="0"/>
              <a:t>26</a:t>
            </a:fld>
            <a:endParaRPr lang="en-US" dirty="0"/>
          </a:p>
        </p:txBody>
      </p:sp>
    </p:spTree>
    <p:extLst>
      <p:ext uri="{BB962C8B-B14F-4D97-AF65-F5344CB8AC3E}">
        <p14:creationId xmlns:p14="http://schemas.microsoft.com/office/powerpoint/2010/main" val="10939965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050" kern="1200" dirty="0">
                <a:solidFill>
                  <a:schemeClr val="tx1"/>
                </a:solidFill>
                <a:effectLst/>
                <a:latin typeface="+mn-lt"/>
                <a:ea typeface="+mn-ea"/>
                <a:cs typeface="+mn-cs"/>
              </a:rPr>
              <a:t>The end of the COVID-19 PHE and the Medi-Cal continuous coverage requirements necessitates a coordinated, phased communication campaign to reach beneficiaries with messages across multiple channels using trusted partners called </a:t>
            </a:r>
            <a:r>
              <a:rPr lang="en-US" sz="1050" b="1" i="1" u="sng" kern="1200" dirty="0">
                <a:solidFill>
                  <a:schemeClr val="tx1"/>
                </a:solidFill>
                <a:effectLst/>
                <a:latin typeface="+mn-lt"/>
                <a:ea typeface="+mn-ea"/>
                <a:cs typeface="+mn-cs"/>
                <a:hlinkClick r:id="rId3"/>
              </a:rPr>
              <a:t>DHCS Coverage Ambassadors.</a:t>
            </a:r>
            <a:r>
              <a:rPr lang="en-US" sz="1050" kern="1200" dirty="0">
                <a:solidFill>
                  <a:schemeClr val="tx1"/>
                </a:solidFill>
                <a:effectLst/>
                <a:latin typeface="+mn-lt"/>
                <a:ea typeface="+mn-ea"/>
                <a:cs typeface="+mn-cs"/>
              </a:rPr>
              <a:t> As California plans to resume normal Medi-Cal eligibility operations, beneficiaries will need to know what to expect and what they need to do to keep their health coverage. Most beneficiaries will either remain eligible for Medi-Cal or qualify for tax subsidies that allow them to buy affordable Covered California coverage. </a:t>
            </a:r>
            <a:br>
              <a:rPr lang="en-US" sz="1050" kern="1200" dirty="0">
                <a:solidFill>
                  <a:schemeClr val="tx1"/>
                </a:solidFill>
                <a:effectLst/>
                <a:latin typeface="+mn-lt"/>
                <a:ea typeface="+mn-ea"/>
                <a:cs typeface="+mn-cs"/>
              </a:rPr>
            </a:br>
            <a:endParaRPr lang="en-US" sz="105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a:solidFill>
                  <a:schemeClr val="tx1"/>
                </a:solidFill>
                <a:effectLst/>
                <a:latin typeface="+mn-lt"/>
                <a:ea typeface="+mn-ea"/>
                <a:cs typeface="+mn-cs"/>
              </a:rPr>
              <a:t>DHCS will engage community partners to serve as </a:t>
            </a:r>
            <a:r>
              <a:rPr lang="en-US" sz="1200" i="1" u="sng" kern="1200" dirty="0">
                <a:solidFill>
                  <a:schemeClr val="tx1"/>
                </a:solidFill>
                <a:effectLst/>
                <a:latin typeface="+mn-lt"/>
                <a:ea typeface="+mn-ea"/>
                <a:cs typeface="+mn-cs"/>
                <a:hlinkClick r:id="rId3"/>
              </a:rPr>
              <a:t>DHCS Coverage Ambassadors</a:t>
            </a:r>
            <a:r>
              <a:rPr lang="en-US" sz="1200" kern="1200" dirty="0">
                <a:solidFill>
                  <a:schemeClr val="tx1"/>
                </a:solidFill>
                <a:effectLst/>
                <a:latin typeface="+mn-lt"/>
                <a:ea typeface="+mn-ea"/>
                <a:cs typeface="+mn-cs"/>
              </a:rPr>
              <a:t> to deliver important messages to Medi-Cal beneficiaries about maintaining Medi-Cal coverage after the COVID-19 PHE ends. The </a:t>
            </a:r>
            <a:r>
              <a:rPr lang="en-US" sz="1200" i="1" u="sng" kern="1200" dirty="0">
                <a:solidFill>
                  <a:schemeClr val="tx1"/>
                </a:solidFill>
                <a:effectLst/>
                <a:latin typeface="+mn-lt"/>
                <a:ea typeface="+mn-ea"/>
                <a:cs typeface="+mn-cs"/>
                <a:hlinkClick r:id="rId3"/>
              </a:rPr>
              <a:t>DHCS Coverage Ambassadors!</a:t>
            </a:r>
            <a:r>
              <a:rPr lang="en-US" sz="1200" kern="1200" dirty="0">
                <a:solidFill>
                  <a:schemeClr val="tx1"/>
                </a:solidFill>
                <a:effectLst/>
                <a:latin typeface="+mn-lt"/>
                <a:ea typeface="+mn-ea"/>
                <a:cs typeface="+mn-cs"/>
              </a:rPr>
              <a:t> will be trusted messengers made up of diverse organizations that can reach beneficiaries in culturally and linguistically appropriate ways. Additionally, </a:t>
            </a:r>
            <a:r>
              <a:rPr lang="en-US" sz="1200" i="1" u="sng" kern="1200" dirty="0">
                <a:solidFill>
                  <a:schemeClr val="tx1"/>
                </a:solidFill>
                <a:effectLst/>
                <a:latin typeface="+mn-lt"/>
                <a:ea typeface="+mn-ea"/>
                <a:cs typeface="+mn-cs"/>
                <a:hlinkClick r:id="rId3"/>
              </a:rPr>
              <a:t>DHCS Coverage Ambassadors</a:t>
            </a:r>
            <a:r>
              <a:rPr lang="en-US" sz="1200" kern="1200" dirty="0">
                <a:solidFill>
                  <a:schemeClr val="tx1"/>
                </a:solidFill>
                <a:effectLst/>
                <a:latin typeface="+mn-lt"/>
                <a:ea typeface="+mn-ea"/>
                <a:cs typeface="+mn-cs"/>
              </a:rPr>
              <a:t> will connect Medi-Cal beneficiaries at the local level with targeted and impactful communication. </a:t>
            </a:r>
            <a:endParaRPr lang="en-US" sz="105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a:solidFill>
                  <a:schemeClr val="tx1"/>
                </a:solidFill>
                <a:effectLst/>
                <a:latin typeface="+mn-lt"/>
                <a:ea typeface="+mn-ea"/>
                <a:cs typeface="+mn-cs"/>
              </a:rPr>
              <a:t>Ambassadors may include, but are not limited to:</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Local County Offices</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Health Navigators</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Managed Care Plans</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Community Organizations</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Advocates</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Stakeholders</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Providers</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Clinics/Healthcare Facilities</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Legislative Offices/Other State Agencies</a:t>
            </a:r>
          </a:p>
          <a:p>
            <a:pPr marL="171450" indent="-171450">
              <a:buFont typeface="Arial" panose="020B0604020202020204" pitchFamily="34" charset="0"/>
              <a:buChar char="•"/>
            </a:pPr>
            <a:endParaRPr lang="en-US" sz="1050" kern="1200" dirty="0">
              <a:solidFill>
                <a:schemeClr val="tx1"/>
              </a:solidFill>
              <a:effectLst/>
              <a:latin typeface="+mn-lt"/>
              <a:ea typeface="+mn-ea"/>
              <a:cs typeface="+mn-cs"/>
            </a:endParaRPr>
          </a:p>
          <a:p>
            <a:r>
              <a:rPr lang="en-US" sz="1200" b="1" i="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D0ECA9DC-8E96-4C18-A0D0-F5C5C0229E3D}" type="slidenum">
              <a:rPr lang="en-US" smtClean="0"/>
              <a:t>2</a:t>
            </a:fld>
            <a:endParaRPr lang="en-US" dirty="0"/>
          </a:p>
        </p:txBody>
      </p:sp>
    </p:spTree>
    <p:extLst>
      <p:ext uri="{BB962C8B-B14F-4D97-AF65-F5344CB8AC3E}">
        <p14:creationId xmlns:p14="http://schemas.microsoft.com/office/powerpoint/2010/main" val="127327126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0ECA9DC-8E96-4C18-A0D0-F5C5C0229E3D}" type="slidenum">
              <a:rPr lang="en-US" smtClean="0"/>
              <a:t>27</a:t>
            </a:fld>
            <a:endParaRPr lang="en-US" dirty="0"/>
          </a:p>
        </p:txBody>
      </p:sp>
    </p:spTree>
    <p:extLst>
      <p:ext uri="{BB962C8B-B14F-4D97-AF65-F5344CB8AC3E}">
        <p14:creationId xmlns:p14="http://schemas.microsoft.com/office/powerpoint/2010/main" val="255327968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0ECA9DC-8E96-4C18-A0D0-F5C5C0229E3D}" type="slidenum">
              <a:rPr lang="en-US" smtClean="0"/>
              <a:t>28</a:t>
            </a:fld>
            <a:endParaRPr lang="en-US" dirty="0"/>
          </a:p>
        </p:txBody>
      </p:sp>
    </p:spTree>
    <p:extLst>
      <p:ext uri="{BB962C8B-B14F-4D97-AF65-F5344CB8AC3E}">
        <p14:creationId xmlns:p14="http://schemas.microsoft.com/office/powerpoint/2010/main" val="368159302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0ECA9DC-8E96-4C18-A0D0-F5C5C0229E3D}" type="slidenum">
              <a:rPr lang="en-US" smtClean="0"/>
              <a:t>29</a:t>
            </a:fld>
            <a:endParaRPr lang="en-US"/>
          </a:p>
        </p:txBody>
      </p:sp>
    </p:spTree>
    <p:extLst>
      <p:ext uri="{BB962C8B-B14F-4D97-AF65-F5344CB8AC3E}">
        <p14:creationId xmlns:p14="http://schemas.microsoft.com/office/powerpoint/2010/main" val="314981100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0ECA9DC-8E96-4C18-A0D0-F5C5C0229E3D}" type="slidenum">
              <a:rPr lang="en-US" smtClean="0"/>
              <a:t>30</a:t>
            </a:fld>
            <a:endParaRPr lang="en-US"/>
          </a:p>
        </p:txBody>
      </p:sp>
    </p:spTree>
    <p:extLst>
      <p:ext uri="{BB962C8B-B14F-4D97-AF65-F5344CB8AC3E}">
        <p14:creationId xmlns:p14="http://schemas.microsoft.com/office/powerpoint/2010/main" val="415187323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0ECA9DC-8E96-4C18-A0D0-F5C5C0229E3D}" type="slidenum">
              <a:rPr lang="en-US" smtClean="0"/>
              <a:t>31</a:t>
            </a:fld>
            <a:endParaRPr lang="en-US"/>
          </a:p>
        </p:txBody>
      </p:sp>
    </p:spTree>
    <p:extLst>
      <p:ext uri="{BB962C8B-B14F-4D97-AF65-F5344CB8AC3E}">
        <p14:creationId xmlns:p14="http://schemas.microsoft.com/office/powerpoint/2010/main" val="398551014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0ECA9DC-8E96-4C18-A0D0-F5C5C0229E3D}" type="slidenum">
              <a:rPr lang="en-US" smtClean="0"/>
              <a:t>32</a:t>
            </a:fld>
            <a:endParaRPr lang="en-US"/>
          </a:p>
        </p:txBody>
      </p:sp>
    </p:spTree>
    <p:extLst>
      <p:ext uri="{BB962C8B-B14F-4D97-AF65-F5344CB8AC3E}">
        <p14:creationId xmlns:p14="http://schemas.microsoft.com/office/powerpoint/2010/main" val="214527681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0ECA9DC-8E96-4C18-A0D0-F5C5C0229E3D}" type="slidenum">
              <a:rPr lang="en-US" smtClean="0"/>
              <a:t>33</a:t>
            </a:fld>
            <a:endParaRPr lang="en-US"/>
          </a:p>
        </p:txBody>
      </p:sp>
    </p:spTree>
    <p:extLst>
      <p:ext uri="{BB962C8B-B14F-4D97-AF65-F5344CB8AC3E}">
        <p14:creationId xmlns:p14="http://schemas.microsoft.com/office/powerpoint/2010/main" val="37257324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0ECA9DC-8E96-4C18-A0D0-F5C5C0229E3D}" type="slidenum">
              <a:rPr lang="en-US" smtClean="0"/>
              <a:t>34</a:t>
            </a:fld>
            <a:endParaRPr lang="en-US"/>
          </a:p>
        </p:txBody>
      </p:sp>
    </p:spTree>
    <p:extLst>
      <p:ext uri="{BB962C8B-B14F-4D97-AF65-F5344CB8AC3E}">
        <p14:creationId xmlns:p14="http://schemas.microsoft.com/office/powerpoint/2010/main" val="287802958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0ECA9DC-8E96-4C18-A0D0-F5C5C0229E3D}" type="slidenum">
              <a:rPr lang="en-US" smtClean="0"/>
              <a:t>35</a:t>
            </a:fld>
            <a:endParaRPr lang="en-US"/>
          </a:p>
        </p:txBody>
      </p:sp>
    </p:spTree>
    <p:extLst>
      <p:ext uri="{BB962C8B-B14F-4D97-AF65-F5344CB8AC3E}">
        <p14:creationId xmlns:p14="http://schemas.microsoft.com/office/powerpoint/2010/main" val="415170343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Self-help support groups directly relevant to the work include Recovery International (which reduces stress from the trivial matters in everyday life), Co-Dependents Anonymous (which teaches people to improve relationships with themselves and others) are two groups which anyone can benefit from. </a:t>
            </a:r>
          </a:p>
          <a:p>
            <a:endParaRPr lang="en-US" dirty="0"/>
          </a:p>
        </p:txBody>
      </p:sp>
      <p:sp>
        <p:nvSpPr>
          <p:cNvPr id="4" name="Slide Number Placeholder 3"/>
          <p:cNvSpPr>
            <a:spLocks noGrp="1"/>
          </p:cNvSpPr>
          <p:nvPr>
            <p:ph type="sldNum" sz="quarter" idx="5"/>
          </p:nvPr>
        </p:nvSpPr>
        <p:spPr/>
        <p:txBody>
          <a:bodyPr/>
          <a:lstStyle/>
          <a:p>
            <a:fld id="{D0ECA9DC-8E96-4C18-A0D0-F5C5C0229E3D}" type="slidenum">
              <a:rPr lang="en-US" smtClean="0"/>
              <a:t>36</a:t>
            </a:fld>
            <a:endParaRPr lang="en-US"/>
          </a:p>
        </p:txBody>
      </p:sp>
    </p:spTree>
    <p:extLst>
      <p:ext uri="{BB962C8B-B14F-4D97-AF65-F5344CB8AC3E}">
        <p14:creationId xmlns:p14="http://schemas.microsoft.com/office/powerpoint/2010/main" val="2865823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1" kern="1200" dirty="0">
                <a:solidFill>
                  <a:schemeClr val="tx1"/>
                </a:solidFill>
                <a:effectLst/>
                <a:latin typeface="+mn-lt"/>
                <a:ea typeface="+mn-ea"/>
                <a:cs typeface="+mn-cs"/>
              </a:rPr>
              <a:t>Two-Phased Approach.</a:t>
            </a:r>
            <a:r>
              <a:rPr lang="en-US" sz="1200" b="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A PHE Unwind Communication and Outreach Campaign is currently rolling out in two phases to prioritize and sequence strategies, tactics, and messages across the state to prepare for the resumption of normal eligibility operations.</a:t>
            </a:r>
          </a:p>
          <a:p>
            <a:pPr marL="171450" lvl="0" indent="-171450">
              <a:buFont typeface="Arial" panose="020B0604020202020204" pitchFamily="34" charset="0"/>
              <a:buChar char="•"/>
            </a:pPr>
            <a:r>
              <a:rPr lang="en-US" sz="1200" b="1" kern="1200" dirty="0">
                <a:solidFill>
                  <a:schemeClr val="tx1"/>
                </a:solidFill>
                <a:effectLst/>
                <a:latin typeface="+mn-lt"/>
                <a:ea typeface="+mn-ea"/>
                <a:cs typeface="+mn-cs"/>
              </a:rPr>
              <a:t>Phase 1.0</a:t>
            </a:r>
            <a:r>
              <a:rPr lang="en-US" sz="1200" kern="1200" dirty="0">
                <a:solidFill>
                  <a:schemeClr val="tx1"/>
                </a:solidFill>
                <a:effectLst/>
                <a:latin typeface="+mn-lt"/>
                <a:ea typeface="+mn-ea"/>
                <a:cs typeface="+mn-cs"/>
              </a:rPr>
              <a:t> – This phase is designed to encourage beneficiaries to provide updated contact information such as: name, address, phone number, and email in order to be able to contact beneficiaries with important information about keeping their Medi-Cal. This phase is underway.</a:t>
            </a:r>
            <a:r>
              <a:rPr lang="en-US" sz="1200" b="1" kern="1200" dirty="0">
                <a:solidFill>
                  <a:schemeClr val="tx1"/>
                </a:solidFill>
                <a:effectLst/>
                <a:latin typeface="+mn-lt"/>
                <a:ea typeface="+mn-ea"/>
                <a:cs typeface="+mn-cs"/>
              </a:rPr>
              <a:t> </a:t>
            </a:r>
            <a:br>
              <a:rPr lang="en-US" sz="1200" b="1" kern="1200" dirty="0">
                <a:solidFill>
                  <a:schemeClr val="tx1"/>
                </a:solidFill>
                <a:effectLst/>
                <a:latin typeface="+mn-lt"/>
                <a:ea typeface="+mn-ea"/>
                <a:cs typeface="+mn-cs"/>
              </a:rPr>
            </a:br>
            <a:endParaRPr lang="en-US" sz="1200" b="1"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b="1" kern="1200" dirty="0">
                <a:solidFill>
                  <a:schemeClr val="tx1"/>
                </a:solidFill>
                <a:effectLst/>
                <a:latin typeface="+mn-lt"/>
                <a:ea typeface="+mn-ea"/>
                <a:cs typeface="+mn-cs"/>
              </a:rPr>
              <a:t>Phase 2.0</a:t>
            </a:r>
            <a:r>
              <a:rPr lang="en-US" sz="1200" kern="1200" dirty="0">
                <a:solidFill>
                  <a:schemeClr val="tx1"/>
                </a:solidFill>
                <a:effectLst/>
                <a:latin typeface="+mn-lt"/>
                <a:ea typeface="+mn-ea"/>
                <a:cs typeface="+mn-cs"/>
              </a:rPr>
              <a:t> – This phase is designed to encourage beneficiaries to continue to update contact information, report any change in circumstances, as well as check for upcoming renewal packets. Phase 2.0 will begin 60 days prior to the end of the PHE. A Phase 2.0 Outreach Toolkit will be released in the future.</a:t>
            </a:r>
          </a:p>
          <a:p>
            <a:endParaRPr lang="en-US" dirty="0"/>
          </a:p>
        </p:txBody>
      </p:sp>
      <p:sp>
        <p:nvSpPr>
          <p:cNvPr id="4" name="Slide Number Placeholder 3"/>
          <p:cNvSpPr>
            <a:spLocks noGrp="1"/>
          </p:cNvSpPr>
          <p:nvPr>
            <p:ph type="sldNum" sz="quarter" idx="10"/>
          </p:nvPr>
        </p:nvSpPr>
        <p:spPr/>
        <p:txBody>
          <a:bodyPr/>
          <a:lstStyle/>
          <a:p>
            <a:fld id="{D0ECA9DC-8E96-4C18-A0D0-F5C5C0229E3D}" type="slidenum">
              <a:rPr lang="en-US" smtClean="0"/>
              <a:t>3</a:t>
            </a:fld>
            <a:endParaRPr lang="en-US" dirty="0"/>
          </a:p>
        </p:txBody>
      </p:sp>
    </p:spTree>
    <p:extLst>
      <p:ext uri="{BB962C8B-B14F-4D97-AF65-F5344CB8AC3E}">
        <p14:creationId xmlns:p14="http://schemas.microsoft.com/office/powerpoint/2010/main" val="306658721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0ECA9DC-8E96-4C18-A0D0-F5C5C0229E3D}" type="slidenum">
              <a:rPr lang="en-US" smtClean="0"/>
              <a:t>37</a:t>
            </a:fld>
            <a:endParaRPr lang="en-US"/>
          </a:p>
        </p:txBody>
      </p:sp>
    </p:spTree>
    <p:extLst>
      <p:ext uri="{BB962C8B-B14F-4D97-AF65-F5344CB8AC3E}">
        <p14:creationId xmlns:p14="http://schemas.microsoft.com/office/powerpoint/2010/main" val="315525681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0ECA9DC-8E96-4C18-A0D0-F5C5C0229E3D}" type="slidenum">
              <a:rPr lang="en-US" smtClean="0"/>
              <a:t>38</a:t>
            </a:fld>
            <a:endParaRPr lang="en-US"/>
          </a:p>
        </p:txBody>
      </p:sp>
    </p:spTree>
    <p:extLst>
      <p:ext uri="{BB962C8B-B14F-4D97-AF65-F5344CB8AC3E}">
        <p14:creationId xmlns:p14="http://schemas.microsoft.com/office/powerpoint/2010/main" val="237362829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0ECA9DC-8E96-4C18-A0D0-F5C5C0229E3D}" type="slidenum">
              <a:rPr lang="en-US" smtClean="0"/>
              <a:t>39</a:t>
            </a:fld>
            <a:endParaRPr lang="en-US"/>
          </a:p>
        </p:txBody>
      </p:sp>
    </p:spTree>
    <p:extLst>
      <p:ext uri="{BB962C8B-B14F-4D97-AF65-F5344CB8AC3E}">
        <p14:creationId xmlns:p14="http://schemas.microsoft.com/office/powerpoint/2010/main" val="224622183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0ECA9DC-8E96-4C18-A0D0-F5C5C0229E3D}" type="slidenum">
              <a:rPr lang="en-US" smtClean="0"/>
              <a:t>40</a:t>
            </a:fld>
            <a:endParaRPr lang="en-US"/>
          </a:p>
        </p:txBody>
      </p:sp>
    </p:spTree>
    <p:extLst>
      <p:ext uri="{BB962C8B-B14F-4D97-AF65-F5344CB8AC3E}">
        <p14:creationId xmlns:p14="http://schemas.microsoft.com/office/powerpoint/2010/main" val="262537274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0ECA9DC-8E96-4C18-A0D0-F5C5C0229E3D}" type="slidenum">
              <a:rPr lang="en-US" smtClean="0"/>
              <a:t>41</a:t>
            </a:fld>
            <a:endParaRPr lang="en-US" dirty="0"/>
          </a:p>
        </p:txBody>
      </p:sp>
    </p:spTree>
    <p:extLst>
      <p:ext uri="{BB962C8B-B14F-4D97-AF65-F5344CB8AC3E}">
        <p14:creationId xmlns:p14="http://schemas.microsoft.com/office/powerpoint/2010/main" val="26665358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0ECA9DC-8E96-4C18-A0D0-F5C5C0229E3D}" type="slidenum">
              <a:rPr lang="en-US" smtClean="0"/>
              <a:t>4</a:t>
            </a:fld>
            <a:endParaRPr lang="en-US" dirty="0"/>
          </a:p>
        </p:txBody>
      </p:sp>
    </p:spTree>
    <p:extLst>
      <p:ext uri="{BB962C8B-B14F-4D97-AF65-F5344CB8AC3E}">
        <p14:creationId xmlns:p14="http://schemas.microsoft.com/office/powerpoint/2010/main" val="39259759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0ECA9DC-8E96-4C18-A0D0-F5C5C0229E3D}" type="slidenum">
              <a:rPr lang="en-US" smtClean="0"/>
              <a:t>5</a:t>
            </a:fld>
            <a:endParaRPr lang="en-US" dirty="0"/>
          </a:p>
        </p:txBody>
      </p:sp>
    </p:spTree>
    <p:extLst>
      <p:ext uri="{BB962C8B-B14F-4D97-AF65-F5344CB8AC3E}">
        <p14:creationId xmlns:p14="http://schemas.microsoft.com/office/powerpoint/2010/main" val="31903502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0ECA9DC-8E96-4C18-A0D0-F5C5C0229E3D}" type="slidenum">
              <a:rPr lang="en-US" smtClean="0"/>
              <a:t>6</a:t>
            </a:fld>
            <a:endParaRPr lang="en-US" dirty="0"/>
          </a:p>
        </p:txBody>
      </p:sp>
    </p:spTree>
    <p:extLst>
      <p:ext uri="{BB962C8B-B14F-4D97-AF65-F5344CB8AC3E}">
        <p14:creationId xmlns:p14="http://schemas.microsoft.com/office/powerpoint/2010/main" val="12476417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0ECA9DC-8E96-4C18-A0D0-F5C5C0229E3D}" type="slidenum">
              <a:rPr lang="en-US" smtClean="0"/>
              <a:t>7</a:t>
            </a:fld>
            <a:endParaRPr lang="en-US" dirty="0"/>
          </a:p>
        </p:txBody>
      </p:sp>
    </p:spTree>
    <p:extLst>
      <p:ext uri="{BB962C8B-B14F-4D97-AF65-F5344CB8AC3E}">
        <p14:creationId xmlns:p14="http://schemas.microsoft.com/office/powerpoint/2010/main" val="1324922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0ECA9DC-8E96-4C18-A0D0-F5C5C0229E3D}" type="slidenum">
              <a:rPr lang="en-US" smtClean="0"/>
              <a:t>8</a:t>
            </a:fld>
            <a:endParaRPr lang="en-US" dirty="0"/>
          </a:p>
        </p:txBody>
      </p:sp>
    </p:spTree>
    <p:extLst>
      <p:ext uri="{BB962C8B-B14F-4D97-AF65-F5344CB8AC3E}">
        <p14:creationId xmlns:p14="http://schemas.microsoft.com/office/powerpoint/2010/main" val="14837797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0ECA9DC-8E96-4C18-A0D0-F5C5C0229E3D}" type="slidenum">
              <a:rPr lang="en-US" smtClean="0"/>
              <a:t>9</a:t>
            </a:fld>
            <a:endParaRPr lang="en-US" dirty="0"/>
          </a:p>
        </p:txBody>
      </p:sp>
    </p:spTree>
    <p:extLst>
      <p:ext uri="{BB962C8B-B14F-4D97-AF65-F5344CB8AC3E}">
        <p14:creationId xmlns:p14="http://schemas.microsoft.com/office/powerpoint/2010/main" val="398570775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31808"/>
            <a:ext cx="12191013" cy="6858555"/>
          </a:xfrm>
          <a:prstGeom prst="rect">
            <a:avLst/>
          </a:prstGeom>
        </p:spPr>
      </p:pic>
      <p:sp>
        <p:nvSpPr>
          <p:cNvPr id="2" name="Title 1"/>
          <p:cNvSpPr>
            <a:spLocks noGrp="1"/>
          </p:cNvSpPr>
          <p:nvPr>
            <p:ph type="ctrTitle" hasCustomPrompt="1"/>
          </p:nvPr>
        </p:nvSpPr>
        <p:spPr>
          <a:xfrm>
            <a:off x="1524000" y="607219"/>
            <a:ext cx="9144000" cy="2387600"/>
          </a:xfrm>
        </p:spPr>
        <p:txBody>
          <a:bodyPr anchor="b">
            <a:normAutofit/>
          </a:bodyPr>
          <a:lstStyle>
            <a:lvl1pPr algn="ctr">
              <a:defRPr sz="5400" b="1" baseline="0">
                <a:solidFill>
                  <a:schemeClr val="bg1"/>
                </a:solidFill>
                <a:latin typeface="Segoe UI" panose="020B0502040204020203" pitchFamily="34" charset="0"/>
                <a:cs typeface="Segoe UI" panose="020B0502040204020203" pitchFamily="34" charset="0"/>
              </a:defRPr>
            </a:lvl1pPr>
          </a:lstStyle>
          <a:p>
            <a:r>
              <a:rPr lang="en-US" dirty="0"/>
              <a:t>LONG, INTERESTING TITLE</a:t>
            </a:r>
          </a:p>
        </p:txBody>
      </p:sp>
      <p:sp>
        <p:nvSpPr>
          <p:cNvPr id="3" name="Subtitle 2"/>
          <p:cNvSpPr>
            <a:spLocks noGrp="1"/>
          </p:cNvSpPr>
          <p:nvPr>
            <p:ph type="subTitle" idx="1" hasCustomPrompt="1"/>
          </p:nvPr>
        </p:nvSpPr>
        <p:spPr>
          <a:xfrm>
            <a:off x="1524000" y="3192735"/>
            <a:ext cx="9144000" cy="1655762"/>
          </a:xfrm>
        </p:spPr>
        <p:txBody>
          <a:bodyPr>
            <a:normAutofit/>
          </a:bodyPr>
          <a:lstStyle>
            <a:lvl1pPr marL="0" indent="0" algn="ctr">
              <a:buNone/>
              <a:defRPr sz="3200" baseline="0">
                <a:solidFill>
                  <a:schemeClr val="bg1"/>
                </a:solidFill>
                <a:latin typeface="Segoe UI" panose="020B0502040204020203" pitchFamily="34" charset="0"/>
                <a:cs typeface="Segoe UI" panose="020B0502040204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AND A SUBTITLE, IF NEEDED</a:t>
            </a:r>
          </a:p>
        </p:txBody>
      </p:sp>
      <p:sp>
        <p:nvSpPr>
          <p:cNvPr id="6" name="Slide Number Placeholder 5"/>
          <p:cNvSpPr>
            <a:spLocks noGrp="1"/>
          </p:cNvSpPr>
          <p:nvPr>
            <p:ph type="sldNum" sz="quarter" idx="12"/>
          </p:nvPr>
        </p:nvSpPr>
        <p:spPr/>
        <p:txBody>
          <a:bodyPr/>
          <a:lstStyle>
            <a:lvl1pPr>
              <a:defRPr>
                <a:solidFill>
                  <a:schemeClr val="tx1"/>
                </a:solidFill>
              </a:defRPr>
            </a:lvl1pPr>
          </a:lstStyle>
          <a:p>
            <a:r>
              <a:rPr lang="en-US" dirty="0"/>
              <a:t>4/15/2019</a:t>
            </a:r>
          </a:p>
        </p:txBody>
      </p:sp>
      <p:pic>
        <p:nvPicPr>
          <p:cNvPr id="4" name="Pictur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52124" y="6146260"/>
            <a:ext cx="1981285" cy="420180"/>
          </a:xfrm>
          <a:prstGeom prst="rect">
            <a:avLst/>
          </a:prstGeom>
        </p:spPr>
      </p:pic>
    </p:spTree>
    <p:extLst>
      <p:ext uri="{BB962C8B-B14F-4D97-AF65-F5344CB8AC3E}">
        <p14:creationId xmlns:p14="http://schemas.microsoft.com/office/powerpoint/2010/main" val="38456539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9258C0A-392C-4A8B-9007-135A2DC939C1}" type="datetimeFigureOut">
              <a:rPr lang="en-US" smtClean="0"/>
              <a:t>5/18/2022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B8090AE-F645-47C1-81A8-D4E28BF03D47}" type="slidenum">
              <a:rPr lang="en-US" smtClean="0"/>
              <a:t>‹#›</a:t>
            </a:fld>
            <a:endParaRPr lang="en-US" dirty="0"/>
          </a:p>
        </p:txBody>
      </p:sp>
    </p:spTree>
    <p:extLst>
      <p:ext uri="{BB962C8B-B14F-4D97-AF65-F5344CB8AC3E}">
        <p14:creationId xmlns:p14="http://schemas.microsoft.com/office/powerpoint/2010/main" val="17682622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9258C0A-392C-4A8B-9007-135A2DC939C1}" type="datetimeFigureOut">
              <a:rPr lang="en-US" smtClean="0"/>
              <a:t>5/18/2022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B8090AE-F645-47C1-81A8-D4E28BF03D47}" type="slidenum">
              <a:rPr lang="en-US" smtClean="0"/>
              <a:t>‹#›</a:t>
            </a:fld>
            <a:endParaRPr lang="en-US" dirty="0"/>
          </a:p>
        </p:txBody>
      </p:sp>
    </p:spTree>
    <p:extLst>
      <p:ext uri="{BB962C8B-B14F-4D97-AF65-F5344CB8AC3E}">
        <p14:creationId xmlns:p14="http://schemas.microsoft.com/office/powerpoint/2010/main" val="8526614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549501"/>
            <a:ext cx="10515600" cy="1325563"/>
          </a:xfrm>
        </p:spPr>
        <p:txBody>
          <a:bodyPr/>
          <a:lstStyle>
            <a:lvl1pPr>
              <a:defRPr b="1">
                <a:solidFill>
                  <a:srgbClr val="14315A"/>
                </a:solidFill>
                <a:latin typeface="Segoe UI" panose="020B0502040204020203" pitchFamily="34" charset="0"/>
                <a:cs typeface="Segoe UI" panose="020B0502040204020203" pitchFamily="34" charset="0"/>
              </a:defRPr>
            </a:lvl1pPr>
          </a:lstStyle>
          <a:p>
            <a:r>
              <a:rPr lang="en-US" dirty="0"/>
              <a:t>Click to edit Master title style</a:t>
            </a:r>
          </a:p>
        </p:txBody>
      </p:sp>
      <p:sp>
        <p:nvSpPr>
          <p:cNvPr id="3" name="Content Placeholder 2"/>
          <p:cNvSpPr>
            <a:spLocks noGrp="1"/>
          </p:cNvSpPr>
          <p:nvPr>
            <p:ph idx="1"/>
          </p:nvPr>
        </p:nvSpPr>
        <p:spPr>
          <a:xfrm>
            <a:off x="849086" y="2114550"/>
            <a:ext cx="10515600" cy="4351338"/>
          </a:xfrm>
        </p:spPr>
        <p:txBody>
          <a:bodyPr/>
          <a:lstStyle>
            <a:lvl1pPr marL="320040" indent="-320040">
              <a:lnSpc>
                <a:spcPct val="120000"/>
              </a:lnSpc>
              <a:buClr>
                <a:srgbClr val="782B8B"/>
              </a:buClr>
              <a:buSzPct val="125000"/>
              <a:buFont typeface="Segoe UI" panose="020B0502040204020203" pitchFamily="34" charset="0"/>
              <a:buChar char="»"/>
              <a:defRPr>
                <a:latin typeface="Segoe UI" panose="020B0502040204020203" pitchFamily="34" charset="0"/>
                <a:cs typeface="Segoe UI" panose="020B0502040204020203" pitchFamily="34" charset="0"/>
              </a:defRPr>
            </a:lvl1pPr>
            <a:lvl2pPr marL="685800" indent="-228600">
              <a:buClr>
                <a:srgbClr val="782B8B"/>
              </a:buClr>
              <a:buFont typeface="Segoe UI" panose="020B0502040204020203" pitchFamily="34" charset="0"/>
              <a:buChar char="»"/>
              <a:defRPr>
                <a:latin typeface="Segoe UI" panose="020B0502040204020203" pitchFamily="34" charset="0"/>
                <a:cs typeface="Segoe UI" panose="020B0502040204020203" pitchFamily="34" charset="0"/>
              </a:defRPr>
            </a:lvl2pPr>
            <a:lvl3pPr marL="1143000" indent="-228600">
              <a:buClr>
                <a:srgbClr val="782B8B"/>
              </a:buClr>
              <a:buFont typeface="Segoe UI" panose="020B0502040204020203" pitchFamily="34" charset="0"/>
              <a:buChar char="»"/>
              <a:defRPr>
                <a:latin typeface="Segoe UI" panose="020B0502040204020203" pitchFamily="34" charset="0"/>
                <a:cs typeface="Segoe UI" panose="020B0502040204020203" pitchFamily="34" charset="0"/>
              </a:defRPr>
            </a:lvl3pPr>
            <a:lvl4pPr marL="1600200" indent="-228600">
              <a:buClr>
                <a:srgbClr val="782B8B"/>
              </a:buClr>
              <a:buFont typeface="Segoe UI" panose="020B0502040204020203" pitchFamily="34" charset="0"/>
              <a:buChar char="»"/>
              <a:defRPr>
                <a:latin typeface="Segoe UI" panose="020B0502040204020203" pitchFamily="34" charset="0"/>
                <a:cs typeface="Segoe UI" panose="020B0502040204020203" pitchFamily="34" charset="0"/>
              </a:defRPr>
            </a:lvl4pPr>
            <a:lvl5pPr marL="2057400" indent="-228600">
              <a:buClr>
                <a:srgbClr val="782B8B"/>
              </a:buClr>
              <a:buFont typeface="Segoe UI" panose="020B0502040204020203" pitchFamily="34" charset="0"/>
              <a:buChar char="»"/>
              <a:defRPr>
                <a:latin typeface="Segoe UI" panose="020B0502040204020203" pitchFamily="34" charset="0"/>
                <a:cs typeface="Segoe UI" panose="020B0502040204020203"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69258C0A-392C-4A8B-9007-135A2DC939C1}" type="datetimeFigureOut">
              <a:rPr lang="en-US" smtClean="0"/>
              <a:t>5/18/2022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B8090AE-F645-47C1-81A8-D4E28BF03D47}" type="slidenum">
              <a:rPr lang="en-US" smtClean="0"/>
              <a:t>‹#›</a:t>
            </a:fld>
            <a:endParaRPr lang="en-US" dirty="0"/>
          </a:p>
        </p:txBody>
      </p:sp>
    </p:spTree>
    <p:extLst>
      <p:ext uri="{BB962C8B-B14F-4D97-AF65-F5344CB8AC3E}">
        <p14:creationId xmlns:p14="http://schemas.microsoft.com/office/powerpoint/2010/main" val="39877117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1077686"/>
            <a:ext cx="10515600" cy="1698171"/>
          </a:xfrm>
        </p:spPr>
        <p:txBody>
          <a:bodyPr anchor="b"/>
          <a:lstStyle>
            <a:lvl1pPr>
              <a:defRPr sz="6000" b="1">
                <a:solidFill>
                  <a:srgbClr val="14315A"/>
                </a:solidFill>
                <a:latin typeface="Segoe UI" panose="020B0502040204020203" pitchFamily="34" charset="0"/>
                <a:cs typeface="Segoe UI" panose="020B0502040204020203" pitchFamily="34" charset="0"/>
              </a:defRPr>
            </a:lvl1pPr>
          </a:lstStyle>
          <a:p>
            <a:r>
              <a:rPr lang="en-US" dirty="0"/>
              <a:t>CLICK TO EDIT TITLE</a:t>
            </a:r>
          </a:p>
        </p:txBody>
      </p:sp>
      <p:sp>
        <p:nvSpPr>
          <p:cNvPr id="4" name="Date Placeholder 3"/>
          <p:cNvSpPr>
            <a:spLocks noGrp="1"/>
          </p:cNvSpPr>
          <p:nvPr>
            <p:ph type="dt" sz="half" idx="10"/>
          </p:nvPr>
        </p:nvSpPr>
        <p:spPr/>
        <p:txBody>
          <a:bodyPr/>
          <a:lstStyle/>
          <a:p>
            <a:fld id="{69258C0A-392C-4A8B-9007-135A2DC939C1}" type="datetimeFigureOut">
              <a:rPr lang="en-US" smtClean="0"/>
              <a:t>5/18/2022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B8090AE-F645-47C1-81A8-D4E28BF03D47}" type="slidenum">
              <a:rPr lang="en-US" smtClean="0"/>
              <a:t>‹#›</a:t>
            </a:fld>
            <a:endParaRPr lang="en-US"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174654"/>
            <a:ext cx="12192000" cy="2068801"/>
          </a:xfrm>
          <a:prstGeom prst="rect">
            <a:avLst/>
          </a:prstGeom>
        </p:spPr>
      </p:pic>
    </p:spTree>
    <p:extLst>
      <p:ext uri="{BB962C8B-B14F-4D97-AF65-F5344CB8AC3E}">
        <p14:creationId xmlns:p14="http://schemas.microsoft.com/office/powerpoint/2010/main" val="14271208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rgbClr val="14315A"/>
                </a:solidFill>
                <a:latin typeface="Segoe UI" panose="020B0502040204020203" pitchFamily="34" charset="0"/>
                <a:cs typeface="Segoe UI" panose="020B0502040204020203" pitchFamily="34" charset="0"/>
              </a:defRPr>
            </a:lvl1p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lvl1pPr>
              <a:defRPr>
                <a:latin typeface="Segoe UI" panose="020B0502040204020203" pitchFamily="34" charset="0"/>
                <a:cs typeface="Segoe UI" panose="020B0502040204020203" pitchFamily="34" charset="0"/>
              </a:defRPr>
            </a:lvl1pPr>
            <a:lvl2pPr>
              <a:defRPr>
                <a:latin typeface="Segoe UI" panose="020B0502040204020203" pitchFamily="34" charset="0"/>
                <a:cs typeface="Segoe UI" panose="020B0502040204020203" pitchFamily="34" charset="0"/>
              </a:defRPr>
            </a:lvl2pPr>
            <a:lvl3pPr>
              <a:defRPr>
                <a:latin typeface="Segoe UI" panose="020B0502040204020203" pitchFamily="34" charset="0"/>
                <a:cs typeface="Segoe UI" panose="020B0502040204020203" pitchFamily="34" charset="0"/>
              </a:defRPr>
            </a:lvl3pPr>
            <a:lvl4pPr>
              <a:defRPr>
                <a:latin typeface="Segoe UI" panose="020B0502040204020203" pitchFamily="34" charset="0"/>
                <a:cs typeface="Segoe UI" panose="020B0502040204020203" pitchFamily="34" charset="0"/>
              </a:defRPr>
            </a:lvl4pPr>
            <a:lvl5pPr>
              <a:defRPr>
                <a:latin typeface="Segoe UI" panose="020B0502040204020203" pitchFamily="34" charset="0"/>
                <a:cs typeface="Segoe UI" panose="020B0502040204020203"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p:spPr>
        <p:txBody>
          <a:bodyPr/>
          <a:lstStyle>
            <a:lvl1pPr>
              <a:defRPr>
                <a:latin typeface="Segoe UI" panose="020B0502040204020203" pitchFamily="34" charset="0"/>
                <a:cs typeface="Segoe UI" panose="020B0502040204020203" pitchFamily="34" charset="0"/>
              </a:defRPr>
            </a:lvl1pPr>
            <a:lvl2pPr>
              <a:defRPr>
                <a:latin typeface="Segoe UI" panose="020B0502040204020203" pitchFamily="34" charset="0"/>
                <a:cs typeface="Segoe UI" panose="020B0502040204020203" pitchFamily="34" charset="0"/>
              </a:defRPr>
            </a:lvl2pPr>
            <a:lvl3pPr>
              <a:defRPr>
                <a:latin typeface="Segoe UI" panose="020B0502040204020203" pitchFamily="34" charset="0"/>
                <a:cs typeface="Segoe UI" panose="020B0502040204020203" pitchFamily="34" charset="0"/>
              </a:defRPr>
            </a:lvl3pPr>
            <a:lvl4pPr>
              <a:defRPr>
                <a:latin typeface="Segoe UI" panose="020B0502040204020203" pitchFamily="34" charset="0"/>
                <a:cs typeface="Segoe UI" panose="020B0502040204020203" pitchFamily="34" charset="0"/>
              </a:defRPr>
            </a:lvl4pPr>
            <a:lvl5pPr>
              <a:defRPr>
                <a:latin typeface="Segoe UI" panose="020B0502040204020203" pitchFamily="34" charset="0"/>
                <a:cs typeface="Segoe UI" panose="020B0502040204020203"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69258C0A-392C-4A8B-9007-135A2DC939C1}" type="datetimeFigureOut">
              <a:rPr lang="en-US" smtClean="0"/>
              <a:t>5/18/2022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B8090AE-F645-47C1-81A8-D4E28BF03D47}" type="slidenum">
              <a:rPr lang="en-US" smtClean="0"/>
              <a:t>‹#›</a:t>
            </a:fld>
            <a:endParaRPr lang="en-US" dirty="0"/>
          </a:p>
        </p:txBody>
      </p:sp>
    </p:spTree>
    <p:extLst>
      <p:ext uri="{BB962C8B-B14F-4D97-AF65-F5344CB8AC3E}">
        <p14:creationId xmlns:p14="http://schemas.microsoft.com/office/powerpoint/2010/main" val="23021478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lvl1pPr>
              <a:defRPr b="1">
                <a:solidFill>
                  <a:srgbClr val="14315A"/>
                </a:solidFill>
                <a:latin typeface="Segoe UI" panose="020B0502040204020203" pitchFamily="34" charset="0"/>
                <a:cs typeface="Segoe UI" panose="020B0502040204020203" pitchFamily="34" charset="0"/>
              </a:defRPr>
            </a:lvl1pPr>
          </a:lstStyle>
          <a:p>
            <a:r>
              <a:rPr lang="en-US" dirty="0"/>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atin typeface="Segoe UI" panose="020B0502040204020203" pitchFamily="34" charset="0"/>
                <a:cs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p:cNvSpPr>
            <a:spLocks noGrp="1"/>
          </p:cNvSpPr>
          <p:nvPr>
            <p:ph sz="half" idx="2"/>
          </p:nvPr>
        </p:nvSpPr>
        <p:spPr>
          <a:xfrm>
            <a:off x="839788" y="2505075"/>
            <a:ext cx="5157787" cy="3684588"/>
          </a:xfrm>
        </p:spPr>
        <p:txBody>
          <a:bodyPr/>
          <a:lstStyle>
            <a:lvl1pPr>
              <a:defRPr>
                <a:latin typeface="Segoe UI" panose="020B0502040204020203" pitchFamily="34" charset="0"/>
                <a:cs typeface="Segoe UI" panose="020B0502040204020203" pitchFamily="34" charset="0"/>
              </a:defRPr>
            </a:lvl1pPr>
            <a:lvl2pPr>
              <a:defRPr>
                <a:latin typeface="Segoe UI" panose="020B0502040204020203" pitchFamily="34" charset="0"/>
                <a:cs typeface="Segoe UI" panose="020B0502040204020203" pitchFamily="34" charset="0"/>
              </a:defRPr>
            </a:lvl2pPr>
            <a:lvl3pPr>
              <a:defRPr>
                <a:latin typeface="Segoe UI" panose="020B0502040204020203" pitchFamily="34" charset="0"/>
                <a:cs typeface="Segoe UI" panose="020B0502040204020203" pitchFamily="34" charset="0"/>
              </a:defRPr>
            </a:lvl3pPr>
            <a:lvl4pPr>
              <a:defRPr>
                <a:latin typeface="Segoe UI" panose="020B0502040204020203" pitchFamily="34" charset="0"/>
                <a:cs typeface="Segoe UI" panose="020B0502040204020203" pitchFamily="34" charset="0"/>
              </a:defRPr>
            </a:lvl4pPr>
            <a:lvl5pPr>
              <a:defRPr>
                <a:latin typeface="Segoe UI" panose="020B0502040204020203" pitchFamily="34" charset="0"/>
                <a:cs typeface="Segoe UI" panose="020B0502040204020203"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atin typeface="Segoe UI" panose="020B0502040204020203" pitchFamily="34" charset="0"/>
                <a:cs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p:cNvSpPr>
            <a:spLocks noGrp="1"/>
          </p:cNvSpPr>
          <p:nvPr>
            <p:ph sz="quarter" idx="4"/>
          </p:nvPr>
        </p:nvSpPr>
        <p:spPr>
          <a:xfrm>
            <a:off x="6172200" y="2505075"/>
            <a:ext cx="5183188" cy="3684588"/>
          </a:xfrm>
        </p:spPr>
        <p:txBody>
          <a:bodyPr/>
          <a:lstStyle>
            <a:lvl1pPr>
              <a:defRPr>
                <a:latin typeface="Segoe UI" panose="020B0502040204020203" pitchFamily="34" charset="0"/>
                <a:cs typeface="Segoe UI" panose="020B0502040204020203" pitchFamily="34" charset="0"/>
              </a:defRPr>
            </a:lvl1pPr>
            <a:lvl2pPr>
              <a:defRPr>
                <a:latin typeface="Segoe UI" panose="020B0502040204020203" pitchFamily="34" charset="0"/>
                <a:cs typeface="Segoe UI" panose="020B0502040204020203" pitchFamily="34" charset="0"/>
              </a:defRPr>
            </a:lvl2pPr>
            <a:lvl3pPr>
              <a:defRPr>
                <a:latin typeface="Segoe UI" panose="020B0502040204020203" pitchFamily="34" charset="0"/>
                <a:cs typeface="Segoe UI" panose="020B0502040204020203" pitchFamily="34" charset="0"/>
              </a:defRPr>
            </a:lvl3pPr>
            <a:lvl4pPr>
              <a:defRPr>
                <a:latin typeface="Segoe UI" panose="020B0502040204020203" pitchFamily="34" charset="0"/>
                <a:cs typeface="Segoe UI" panose="020B0502040204020203" pitchFamily="34" charset="0"/>
              </a:defRPr>
            </a:lvl4pPr>
            <a:lvl5pPr>
              <a:defRPr>
                <a:latin typeface="Segoe UI" panose="020B0502040204020203" pitchFamily="34" charset="0"/>
                <a:cs typeface="Segoe UI" panose="020B0502040204020203"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69258C0A-392C-4A8B-9007-135A2DC939C1}" type="datetimeFigureOut">
              <a:rPr lang="en-US" smtClean="0"/>
              <a:t>5/18/2022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EB8090AE-F645-47C1-81A8-D4E28BF03D47}" type="slidenum">
              <a:rPr lang="en-US" smtClean="0"/>
              <a:t>‹#›</a:t>
            </a:fld>
            <a:endParaRPr lang="en-US" dirty="0"/>
          </a:p>
        </p:txBody>
      </p:sp>
    </p:spTree>
    <p:extLst>
      <p:ext uri="{BB962C8B-B14F-4D97-AF65-F5344CB8AC3E}">
        <p14:creationId xmlns:p14="http://schemas.microsoft.com/office/powerpoint/2010/main" val="22586807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rgbClr val="14315A"/>
                </a:solidFill>
                <a:latin typeface="Segoe UI" panose="020B0502040204020203" pitchFamily="34" charset="0"/>
                <a:cs typeface="Segoe UI" panose="020B0502040204020203" pitchFamily="34" charset="0"/>
              </a:defRPr>
            </a:lvl1pPr>
          </a:lstStyle>
          <a:p>
            <a:r>
              <a:rPr lang="en-US" dirty="0"/>
              <a:t>Click to edit Master title style</a:t>
            </a:r>
          </a:p>
        </p:txBody>
      </p:sp>
      <p:sp>
        <p:nvSpPr>
          <p:cNvPr id="3" name="Date Placeholder 2"/>
          <p:cNvSpPr>
            <a:spLocks noGrp="1"/>
          </p:cNvSpPr>
          <p:nvPr>
            <p:ph type="dt" sz="half" idx="10"/>
          </p:nvPr>
        </p:nvSpPr>
        <p:spPr/>
        <p:txBody>
          <a:bodyPr/>
          <a:lstStyle/>
          <a:p>
            <a:fld id="{69258C0A-392C-4A8B-9007-135A2DC939C1}" type="datetimeFigureOut">
              <a:rPr lang="en-US" smtClean="0"/>
              <a:t>5/18/2022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EB8090AE-F645-47C1-81A8-D4E28BF03D47}" type="slidenum">
              <a:rPr lang="en-US" smtClean="0"/>
              <a:t>‹#›</a:t>
            </a:fld>
            <a:endParaRPr lang="en-US" dirty="0"/>
          </a:p>
        </p:txBody>
      </p:sp>
    </p:spTree>
    <p:extLst>
      <p:ext uri="{BB962C8B-B14F-4D97-AF65-F5344CB8AC3E}">
        <p14:creationId xmlns:p14="http://schemas.microsoft.com/office/powerpoint/2010/main" val="10144859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9258C0A-392C-4A8B-9007-135A2DC939C1}" type="datetimeFigureOut">
              <a:rPr lang="en-US" smtClean="0"/>
              <a:t>5/18/2022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EB8090AE-F645-47C1-81A8-D4E28BF03D47}" type="slidenum">
              <a:rPr lang="en-US" smtClean="0"/>
              <a:t>‹#›</a:t>
            </a:fld>
            <a:endParaRPr lang="en-US" dirty="0"/>
          </a:p>
        </p:txBody>
      </p:sp>
    </p:spTree>
    <p:extLst>
      <p:ext uri="{BB962C8B-B14F-4D97-AF65-F5344CB8AC3E}">
        <p14:creationId xmlns:p14="http://schemas.microsoft.com/office/powerpoint/2010/main" val="6529091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atin typeface="Segoe UI" panose="020B0502040204020203" pitchFamily="34" charset="0"/>
                <a:cs typeface="Segoe UI" panose="020B0502040204020203" pitchFamily="34" charset="0"/>
              </a:defRPr>
            </a:lvl1pPr>
          </a:lstStyle>
          <a:p>
            <a:r>
              <a:rPr lang="en-US" dirty="0"/>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atin typeface="Segoe UI" panose="020B0502040204020203" pitchFamily="34" charset="0"/>
                <a:cs typeface="Segoe UI" panose="020B0502040204020203" pitchFamily="34" charset="0"/>
              </a:defRPr>
            </a:lvl1pPr>
            <a:lvl2pPr>
              <a:defRPr sz="2800">
                <a:latin typeface="Segoe UI" panose="020B0502040204020203" pitchFamily="34" charset="0"/>
                <a:cs typeface="Segoe UI" panose="020B0502040204020203" pitchFamily="34" charset="0"/>
              </a:defRPr>
            </a:lvl2pPr>
            <a:lvl3pPr>
              <a:defRPr sz="2400">
                <a:latin typeface="Segoe UI" panose="020B0502040204020203" pitchFamily="34" charset="0"/>
                <a:cs typeface="Segoe UI" panose="020B0502040204020203" pitchFamily="34" charset="0"/>
              </a:defRPr>
            </a:lvl3pPr>
            <a:lvl4pPr>
              <a:defRPr sz="2000">
                <a:latin typeface="Segoe UI" panose="020B0502040204020203" pitchFamily="34" charset="0"/>
                <a:cs typeface="Segoe UI" panose="020B0502040204020203" pitchFamily="34" charset="0"/>
              </a:defRPr>
            </a:lvl4pPr>
            <a:lvl5pPr>
              <a:defRPr sz="2000">
                <a:latin typeface="Segoe UI" panose="020B0502040204020203" pitchFamily="34" charset="0"/>
                <a:cs typeface="Segoe UI" panose="020B0502040204020203" pitchFamily="34" charset="0"/>
              </a:defRPr>
            </a:lvl5pPr>
            <a:lvl6pPr>
              <a:defRPr sz="2000"/>
            </a:lvl6pPr>
            <a:lvl7pPr>
              <a:defRPr sz="2000"/>
            </a:lvl7pPr>
            <a:lvl8pPr>
              <a:defRPr sz="2000"/>
            </a:lvl8pPr>
            <a:lvl9pPr>
              <a:defRPr sz="20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atin typeface="Segoe UI" panose="020B0502040204020203" pitchFamily="34" charset="0"/>
                <a:cs typeface="Segoe UI" panose="020B0502040204020203"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5" name="Date Placeholder 4"/>
          <p:cNvSpPr>
            <a:spLocks noGrp="1"/>
          </p:cNvSpPr>
          <p:nvPr>
            <p:ph type="dt" sz="half" idx="10"/>
          </p:nvPr>
        </p:nvSpPr>
        <p:spPr/>
        <p:txBody>
          <a:bodyPr/>
          <a:lstStyle/>
          <a:p>
            <a:fld id="{69258C0A-392C-4A8B-9007-135A2DC939C1}" type="datetimeFigureOut">
              <a:rPr lang="en-US" smtClean="0"/>
              <a:t>5/18/2022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B8090AE-F645-47C1-81A8-D4E28BF03D47}" type="slidenum">
              <a:rPr lang="en-US" smtClean="0"/>
              <a:t>‹#›</a:t>
            </a:fld>
            <a:endParaRPr lang="en-US" dirty="0"/>
          </a:p>
        </p:txBody>
      </p:sp>
    </p:spTree>
    <p:extLst>
      <p:ext uri="{BB962C8B-B14F-4D97-AF65-F5344CB8AC3E}">
        <p14:creationId xmlns:p14="http://schemas.microsoft.com/office/powerpoint/2010/main" val="23685496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9258C0A-392C-4A8B-9007-135A2DC939C1}" type="datetimeFigureOut">
              <a:rPr lang="en-US" smtClean="0"/>
              <a:t>5/18/2022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B8090AE-F645-47C1-81A8-D4E28BF03D47}" type="slidenum">
              <a:rPr lang="en-US" smtClean="0"/>
              <a:t>‹#›</a:t>
            </a:fld>
            <a:endParaRPr lang="en-US" dirty="0"/>
          </a:p>
        </p:txBody>
      </p:sp>
    </p:spTree>
    <p:extLst>
      <p:ext uri="{BB962C8B-B14F-4D97-AF65-F5344CB8AC3E}">
        <p14:creationId xmlns:p14="http://schemas.microsoft.com/office/powerpoint/2010/main" val="4535683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Segoe UI" panose="020B0502040204020203" pitchFamily="34" charset="0"/>
                <a:cs typeface="Segoe UI" panose="020B0502040204020203" pitchFamily="34" charset="0"/>
              </a:defRPr>
            </a:lvl1pPr>
          </a:lstStyle>
          <a:p>
            <a:fld id="{69258C0A-392C-4A8B-9007-135A2DC939C1}" type="datetimeFigureOut">
              <a:rPr lang="en-US" smtClean="0"/>
              <a:pPr/>
              <a:t>5/18/2022</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Segoe UI" panose="020B0502040204020203" pitchFamily="34" charset="0"/>
                <a:cs typeface="Segoe UI" panose="020B0502040204020203" pitchFamily="34" charset="0"/>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Segoe UI" panose="020B0502040204020203" pitchFamily="34" charset="0"/>
                <a:cs typeface="Segoe UI" panose="020B0502040204020203" pitchFamily="34" charset="0"/>
              </a:defRPr>
            </a:lvl1pPr>
          </a:lstStyle>
          <a:p>
            <a:fld id="{EB8090AE-F645-47C1-81A8-D4E28BF03D47}" type="slidenum">
              <a:rPr lang="en-US" smtClean="0"/>
              <a:pPr/>
              <a:t>‹#›</a:t>
            </a:fld>
            <a:endParaRPr lang="en-US" dirty="0"/>
          </a:p>
        </p:txBody>
      </p:sp>
    </p:spTree>
    <p:extLst>
      <p:ext uri="{BB962C8B-B14F-4D97-AF65-F5344CB8AC3E}">
        <p14:creationId xmlns:p14="http://schemas.microsoft.com/office/powerpoint/2010/main" val="40742630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b="1" kern="1200">
          <a:solidFill>
            <a:srgbClr val="14315A"/>
          </a:solidFill>
          <a:latin typeface="Segoe UI" panose="020B0502040204020203" pitchFamily="34" charset="0"/>
          <a:ea typeface="+mj-ea"/>
          <a:cs typeface="Segoe UI" panose="020B0502040204020203"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egoe UI" panose="020B0502040204020203" pitchFamily="34" charset="0"/>
          <a:ea typeface="+mn-ea"/>
          <a:cs typeface="Segoe UI"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egoe UI" panose="020B0502040204020203" pitchFamily="34" charset="0"/>
          <a:ea typeface="+mn-ea"/>
          <a:cs typeface="Segoe UI"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panose="020B0502040204020203" pitchFamily="34" charset="0"/>
          <a:ea typeface="+mn-ea"/>
          <a:cs typeface="Segoe UI"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dhcs.ca.gov/Documents/CSD_YV/BHIN/BHIN-22-018.pdf" TargetMode="External"/><Relationship Id="rId2" Type="http://schemas.openxmlformats.org/officeDocument/2006/relationships/hyperlink" Target="https://www.dhcs.ca.gov/Documents/BHIN-22-026-Drug-Medi-Cal-Drug-Medi-Cal-Organized-Delivery-System-SMHS-Peer-Support-Services.pdf"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dhcs.ca.gov/Documents/CSD_YV/BHIN/BHIN-22-018.pdf"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s://www.dhcs.ca.gov/Documents/CSD_YV/BHIN/BHIN-22-018.pdf"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5.xml"/><Relationship Id="rId1" Type="http://schemas.openxmlformats.org/officeDocument/2006/relationships/slideLayout" Target="../slideLayouts/slideLayout6.xml"/><Relationship Id="rId4" Type="http://schemas.openxmlformats.org/officeDocument/2006/relationships/image" Target="../media/image6.jpg"/></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6.xml"/><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hyperlink" Target="https://www.dhcs.ca.gov/toolkits/Pages/PHE-Outreach-Toolkit.aspx"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apps.dhcs.ca.gov/listsubscribe/default.aspx?list=ambassadors" TargetMode="Externa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12.tiff"/><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13.tiff"/><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6.xml"/><Relationship Id="rId4" Type="http://schemas.openxmlformats.org/officeDocument/2006/relationships/image" Target="../media/image15.png"/></Relationships>
</file>

<file path=ppt/slides/_rels/slide2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www.escus.org/"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hyperlink" Target="https://www.dhcs.ca.gov/Documents/BHIN-22-026-Drug-Medi-Cal-Drug-Medi-Cal-Organized-Delivery-System-SMHS-Peer-Support-Services.pdf" TargetMode="Externa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dhcs.ca.gov/Documents/CSD_YV/BHIN/BHIN-20-056-Peer-Support-Services-Funding.pdf"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981225"/>
            <a:ext cx="9144000" cy="1630763"/>
          </a:xfrm>
        </p:spPr>
        <p:txBody>
          <a:bodyPr>
            <a:noAutofit/>
          </a:bodyPr>
          <a:lstStyle/>
          <a:p>
            <a:r>
              <a:rPr lang="en-US" sz="4000" dirty="0">
                <a:latin typeface="Segoe UI"/>
                <a:cs typeface="Segoe UI"/>
              </a:rPr>
              <a:t>Supervision of Medi-Cal Peer Support Specialists</a:t>
            </a:r>
            <a:endParaRPr lang="en-US" sz="4000" dirty="0"/>
          </a:p>
        </p:txBody>
      </p:sp>
      <p:sp>
        <p:nvSpPr>
          <p:cNvPr id="7" name="Subtitle 6">
            <a:extLst>
              <a:ext uri="{FF2B5EF4-FFF2-40B4-BE49-F238E27FC236}">
                <a16:creationId xmlns:a16="http://schemas.microsoft.com/office/drawing/2014/main" id="{DBD2808B-C8DD-4EEC-B1BC-719DD245B637}"/>
              </a:ext>
            </a:extLst>
          </p:cNvPr>
          <p:cNvSpPr>
            <a:spLocks noGrp="1"/>
          </p:cNvSpPr>
          <p:nvPr>
            <p:ph type="subTitle" idx="1"/>
          </p:nvPr>
        </p:nvSpPr>
        <p:spPr/>
        <p:txBody>
          <a:bodyPr/>
          <a:lstStyle/>
          <a:p>
            <a:r>
              <a:rPr lang="en-US" dirty="0"/>
              <a:t>Tuesday, May 17, 2022</a:t>
            </a:r>
          </a:p>
          <a:p>
            <a:r>
              <a:rPr lang="en-US" dirty="0"/>
              <a:t>3:00 p.m. – 4:00 p.m.</a:t>
            </a:r>
          </a:p>
        </p:txBody>
      </p:sp>
    </p:spTree>
    <p:extLst>
      <p:ext uri="{BB962C8B-B14F-4D97-AF65-F5344CB8AC3E}">
        <p14:creationId xmlns:p14="http://schemas.microsoft.com/office/powerpoint/2010/main" val="27655444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6740AE-7CD9-4366-9938-7399C84ACB0C}"/>
              </a:ext>
            </a:extLst>
          </p:cNvPr>
          <p:cNvSpPr>
            <a:spLocks noGrp="1"/>
          </p:cNvSpPr>
          <p:nvPr>
            <p:ph type="title"/>
          </p:nvPr>
        </p:nvSpPr>
        <p:spPr/>
        <p:txBody>
          <a:bodyPr/>
          <a:lstStyle/>
          <a:p>
            <a:r>
              <a:rPr lang="en-US" dirty="0"/>
              <a:t>Certification Programs for Medi-Cal Peer Support Specialists</a:t>
            </a:r>
          </a:p>
        </p:txBody>
      </p:sp>
      <p:sp>
        <p:nvSpPr>
          <p:cNvPr id="3" name="Content Placeholder 2">
            <a:extLst>
              <a:ext uri="{FF2B5EF4-FFF2-40B4-BE49-F238E27FC236}">
                <a16:creationId xmlns:a16="http://schemas.microsoft.com/office/drawing/2014/main" id="{57EDCF76-D38F-4547-94E2-7AD006D55629}"/>
              </a:ext>
            </a:extLst>
          </p:cNvPr>
          <p:cNvSpPr>
            <a:spLocks noGrp="1"/>
          </p:cNvSpPr>
          <p:nvPr>
            <p:ph idx="1"/>
          </p:nvPr>
        </p:nvSpPr>
        <p:spPr/>
        <p:txBody>
          <a:bodyPr>
            <a:normAutofit lnSpcReduction="10000"/>
          </a:bodyPr>
          <a:lstStyle/>
          <a:p>
            <a:r>
              <a:rPr lang="en-US" dirty="0"/>
              <a:t>To receive Medi-Cal reimbursement, peer support specialists must become certified as a Medi-Cal Peer Support Specialist in California. </a:t>
            </a:r>
          </a:p>
          <a:p>
            <a:r>
              <a:rPr lang="en-US" dirty="0"/>
              <a:t>Counties are responsible for implementing certification programs.</a:t>
            </a:r>
          </a:p>
          <a:p>
            <a:r>
              <a:rPr lang="en-US" dirty="0"/>
              <a:t>Counties may implement their own certification program or select an entity to provide a certification program for their county. </a:t>
            </a:r>
          </a:p>
        </p:txBody>
      </p:sp>
    </p:spTree>
    <p:extLst>
      <p:ext uri="{BB962C8B-B14F-4D97-AF65-F5344CB8AC3E}">
        <p14:creationId xmlns:p14="http://schemas.microsoft.com/office/powerpoint/2010/main" val="39312303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E9B01F-3449-3F01-CC6C-1941129CC2CD}"/>
              </a:ext>
            </a:extLst>
          </p:cNvPr>
          <p:cNvSpPr>
            <a:spLocks noGrp="1"/>
          </p:cNvSpPr>
          <p:nvPr>
            <p:ph type="title"/>
          </p:nvPr>
        </p:nvSpPr>
        <p:spPr/>
        <p:txBody>
          <a:bodyPr/>
          <a:lstStyle/>
          <a:p>
            <a:r>
              <a:rPr lang="en-US" dirty="0"/>
              <a:t>Peers as Supervisors</a:t>
            </a:r>
          </a:p>
        </p:txBody>
      </p:sp>
      <p:sp>
        <p:nvSpPr>
          <p:cNvPr id="3" name="Content Placeholder 2">
            <a:extLst>
              <a:ext uri="{FF2B5EF4-FFF2-40B4-BE49-F238E27FC236}">
                <a16:creationId xmlns:a16="http://schemas.microsoft.com/office/drawing/2014/main" id="{ECC425E3-A1F2-B2F6-304F-6E8B8A1574D1}"/>
              </a:ext>
            </a:extLst>
          </p:cNvPr>
          <p:cNvSpPr>
            <a:spLocks noGrp="1"/>
          </p:cNvSpPr>
          <p:nvPr>
            <p:ph idx="1"/>
          </p:nvPr>
        </p:nvSpPr>
        <p:spPr/>
        <p:txBody>
          <a:bodyPr>
            <a:normAutofit fontScale="92500"/>
          </a:bodyPr>
          <a:lstStyle/>
          <a:p>
            <a:r>
              <a:rPr lang="en-US" dirty="0">
                <a:hlinkClick r:id="rId2"/>
              </a:rPr>
              <a:t>BHIN 22-026</a:t>
            </a:r>
            <a:r>
              <a:rPr lang="en-US" dirty="0"/>
              <a:t> states that Peer Support Services must be provided under the direction of a Behavioral Health Professional.</a:t>
            </a:r>
          </a:p>
          <a:p>
            <a:r>
              <a:rPr lang="en-US" dirty="0"/>
              <a:t>A Peer Support Specialist Supervisor who meets applicable California state requirements is considered a Behavioral Health Professional for the purposes of peer supervision.</a:t>
            </a:r>
          </a:p>
          <a:p>
            <a:r>
              <a:rPr lang="en-US" dirty="0"/>
              <a:t>Consequently, a Peer Support Specialist </a:t>
            </a:r>
            <a:r>
              <a:rPr lang="en-US" b="1" dirty="0"/>
              <a:t>can</a:t>
            </a:r>
            <a:r>
              <a:rPr lang="en-US" dirty="0"/>
              <a:t> act as a supervisor, as long as they meet the requirements described on the following slides and in </a:t>
            </a:r>
            <a:r>
              <a:rPr lang="en-US" dirty="0">
                <a:hlinkClick r:id="rId3"/>
              </a:rPr>
              <a:t>BHIN 22-018</a:t>
            </a:r>
            <a:r>
              <a:rPr lang="en-US" dirty="0"/>
              <a:t>. </a:t>
            </a:r>
          </a:p>
          <a:p>
            <a:endParaRPr lang="en-US" dirty="0"/>
          </a:p>
          <a:p>
            <a:endParaRPr lang="en-US" dirty="0"/>
          </a:p>
        </p:txBody>
      </p:sp>
    </p:spTree>
    <p:extLst>
      <p:ext uri="{BB962C8B-B14F-4D97-AF65-F5344CB8AC3E}">
        <p14:creationId xmlns:p14="http://schemas.microsoft.com/office/powerpoint/2010/main" val="41131484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BD5718-BF43-4988-9865-8AD380639303}"/>
              </a:ext>
            </a:extLst>
          </p:cNvPr>
          <p:cNvSpPr>
            <a:spLocks noGrp="1"/>
          </p:cNvSpPr>
          <p:nvPr>
            <p:ph type="title"/>
          </p:nvPr>
        </p:nvSpPr>
        <p:spPr/>
        <p:txBody>
          <a:bodyPr>
            <a:normAutofit/>
          </a:bodyPr>
          <a:lstStyle/>
          <a:p>
            <a:r>
              <a:rPr lang="en-US" dirty="0"/>
              <a:t>Medi-Cal Peer Support Specialist Supervisors</a:t>
            </a:r>
          </a:p>
        </p:txBody>
      </p:sp>
      <p:sp>
        <p:nvSpPr>
          <p:cNvPr id="3" name="Content Placeholder 2">
            <a:extLst>
              <a:ext uri="{FF2B5EF4-FFF2-40B4-BE49-F238E27FC236}">
                <a16:creationId xmlns:a16="http://schemas.microsoft.com/office/drawing/2014/main" id="{4B5E9582-BC86-491D-8843-A2540C9F7D3C}"/>
              </a:ext>
            </a:extLst>
          </p:cNvPr>
          <p:cNvSpPr>
            <a:spLocks noGrp="1"/>
          </p:cNvSpPr>
          <p:nvPr>
            <p:ph idx="1"/>
          </p:nvPr>
        </p:nvSpPr>
        <p:spPr/>
        <p:txBody>
          <a:bodyPr>
            <a:normAutofit fontScale="92500" lnSpcReduction="20000"/>
          </a:bodyPr>
          <a:lstStyle/>
          <a:p>
            <a:r>
              <a:rPr lang="en-US" dirty="0">
                <a:hlinkClick r:id="rId3"/>
              </a:rPr>
              <a:t>BHIN 22-018</a:t>
            </a:r>
            <a:r>
              <a:rPr lang="en-US" dirty="0"/>
              <a:t> provides an overview of Medi-Cal Peer Support Specialist Supervisor training requirements for counties. </a:t>
            </a:r>
          </a:p>
          <a:p>
            <a:r>
              <a:rPr lang="en-US" dirty="0"/>
              <a:t>DHCS recognizes the efficacy of using certified peer support specialists as supervisors.</a:t>
            </a:r>
          </a:p>
          <a:p>
            <a:r>
              <a:rPr lang="en-US" b="1" dirty="0"/>
              <a:t>DHCS highly encourages the employment of peers as peer supervisors. </a:t>
            </a:r>
          </a:p>
          <a:p>
            <a:r>
              <a:rPr lang="en-US" dirty="0"/>
              <a:t>Variability of county size, infrastructure, and availability of peer workforce can be barriers for counties hiring peers to supervise peers.</a:t>
            </a:r>
          </a:p>
          <a:p>
            <a:pPr lvl="1"/>
            <a:endParaRPr lang="en-US" dirty="0"/>
          </a:p>
          <a:p>
            <a:endParaRPr lang="en-US" dirty="0"/>
          </a:p>
          <a:p>
            <a:endParaRPr lang="en-US" dirty="0"/>
          </a:p>
        </p:txBody>
      </p:sp>
    </p:spTree>
    <p:extLst>
      <p:ext uri="{BB962C8B-B14F-4D97-AF65-F5344CB8AC3E}">
        <p14:creationId xmlns:p14="http://schemas.microsoft.com/office/powerpoint/2010/main" val="14930935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BD5718-BF43-4988-9865-8AD380639303}"/>
              </a:ext>
            </a:extLst>
          </p:cNvPr>
          <p:cNvSpPr>
            <a:spLocks noGrp="1"/>
          </p:cNvSpPr>
          <p:nvPr>
            <p:ph type="title"/>
          </p:nvPr>
        </p:nvSpPr>
        <p:spPr>
          <a:xfrm>
            <a:off x="849086" y="165370"/>
            <a:ext cx="10515600" cy="1325563"/>
          </a:xfrm>
        </p:spPr>
        <p:txBody>
          <a:bodyPr>
            <a:normAutofit/>
          </a:bodyPr>
          <a:lstStyle/>
          <a:p>
            <a:r>
              <a:rPr lang="en-US" dirty="0"/>
              <a:t>Supervisor Training Requirements </a:t>
            </a:r>
          </a:p>
        </p:txBody>
      </p:sp>
      <p:sp>
        <p:nvSpPr>
          <p:cNvPr id="3" name="Content Placeholder 2">
            <a:extLst>
              <a:ext uri="{FF2B5EF4-FFF2-40B4-BE49-F238E27FC236}">
                <a16:creationId xmlns:a16="http://schemas.microsoft.com/office/drawing/2014/main" id="{4B5E9582-BC86-491D-8843-A2540C9F7D3C}"/>
              </a:ext>
            </a:extLst>
          </p:cNvPr>
          <p:cNvSpPr>
            <a:spLocks noGrp="1"/>
          </p:cNvSpPr>
          <p:nvPr>
            <p:ph idx="1"/>
          </p:nvPr>
        </p:nvSpPr>
        <p:spPr>
          <a:xfrm>
            <a:off x="849086" y="1490933"/>
            <a:ext cx="10515600" cy="5201697"/>
          </a:xfrm>
        </p:spPr>
        <p:txBody>
          <a:bodyPr>
            <a:normAutofit/>
          </a:bodyPr>
          <a:lstStyle/>
          <a:p>
            <a:r>
              <a:rPr lang="en-US" dirty="0"/>
              <a:t>An individual may be a Peer Support Specialist Supervisor if they have completed a DHCS-approved peer support supervisory training curriculum and meet </a:t>
            </a:r>
            <a:r>
              <a:rPr lang="en-US" b="1" dirty="0"/>
              <a:t>at least one </a:t>
            </a:r>
            <a:r>
              <a:rPr lang="en-US" dirty="0"/>
              <a:t>of the below qualifications:</a:t>
            </a:r>
          </a:p>
          <a:p>
            <a:pPr lvl="1"/>
            <a:r>
              <a:rPr lang="en-US" dirty="0"/>
              <a:t>Have a Medi-Cal Peer Support Specialist Certification Program certification </a:t>
            </a:r>
            <a:r>
              <a:rPr lang="en-US" b="1" dirty="0"/>
              <a:t>and</a:t>
            </a:r>
            <a:r>
              <a:rPr lang="en-US" dirty="0"/>
              <a:t> two years of experience working in the behavioral health system; </a:t>
            </a:r>
            <a:r>
              <a:rPr lang="en-US" b="1" dirty="0"/>
              <a:t>OR</a:t>
            </a:r>
          </a:p>
          <a:p>
            <a:pPr lvl="1"/>
            <a:r>
              <a:rPr lang="en-US" dirty="0"/>
              <a:t>Have worked as a non-peer behavioral health professional (including registered and certified SUD counselors) in the behavioral health system for a minimum of two years; </a:t>
            </a:r>
            <a:r>
              <a:rPr lang="en-US" b="1" dirty="0"/>
              <a:t>OR</a:t>
            </a:r>
          </a:p>
          <a:p>
            <a:pPr lvl="1"/>
            <a:r>
              <a:rPr lang="en-US" dirty="0"/>
              <a:t>Have a high school diploma </a:t>
            </a:r>
            <a:r>
              <a:rPr lang="en-US" b="1" dirty="0"/>
              <a:t>or</a:t>
            </a:r>
            <a:r>
              <a:rPr lang="en-US" dirty="0"/>
              <a:t> GED </a:t>
            </a:r>
            <a:r>
              <a:rPr lang="en-US" b="1" dirty="0"/>
              <a:t>and</a:t>
            </a:r>
            <a:r>
              <a:rPr lang="en-US" dirty="0"/>
              <a:t> four years of behavioral health direct service experience that may include peer support services.</a:t>
            </a:r>
          </a:p>
          <a:p>
            <a:pPr lvl="1"/>
            <a:endParaRPr lang="en-US" dirty="0"/>
          </a:p>
          <a:p>
            <a:pPr lvl="1"/>
            <a:endParaRPr lang="en-US" dirty="0"/>
          </a:p>
          <a:p>
            <a:endParaRPr lang="en-US" dirty="0"/>
          </a:p>
          <a:p>
            <a:endParaRPr lang="en-US" dirty="0"/>
          </a:p>
        </p:txBody>
      </p:sp>
    </p:spTree>
    <p:extLst>
      <p:ext uri="{BB962C8B-B14F-4D97-AF65-F5344CB8AC3E}">
        <p14:creationId xmlns:p14="http://schemas.microsoft.com/office/powerpoint/2010/main" val="29413041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720F4B-94AD-4CC5-B8E4-64CC30CF3F0E}"/>
              </a:ext>
            </a:extLst>
          </p:cNvPr>
          <p:cNvSpPr>
            <a:spLocks noGrp="1"/>
          </p:cNvSpPr>
          <p:nvPr>
            <p:ph type="title"/>
          </p:nvPr>
        </p:nvSpPr>
        <p:spPr/>
        <p:txBody>
          <a:bodyPr/>
          <a:lstStyle/>
          <a:p>
            <a:r>
              <a:rPr lang="en-US" dirty="0"/>
              <a:t>Supervisor Training Requirements</a:t>
            </a:r>
          </a:p>
        </p:txBody>
      </p:sp>
      <p:sp>
        <p:nvSpPr>
          <p:cNvPr id="3" name="Content Placeholder 2">
            <a:extLst>
              <a:ext uri="{FF2B5EF4-FFF2-40B4-BE49-F238E27FC236}">
                <a16:creationId xmlns:a16="http://schemas.microsoft.com/office/drawing/2014/main" id="{48F52AD0-D323-4053-8129-5DFBC043E673}"/>
              </a:ext>
            </a:extLst>
          </p:cNvPr>
          <p:cNvSpPr>
            <a:spLocks noGrp="1"/>
          </p:cNvSpPr>
          <p:nvPr>
            <p:ph idx="1"/>
          </p:nvPr>
        </p:nvSpPr>
        <p:spPr/>
        <p:txBody>
          <a:bodyPr/>
          <a:lstStyle/>
          <a:p>
            <a:r>
              <a:rPr lang="en-US" dirty="0"/>
              <a:t>Medi-Cal Peer Support Specialist Supervisors must take a DHCS-approved peer support supervisory training curriculum within 60 days of beginning to supervise Medi-Cal Peer Support Specialists. </a:t>
            </a:r>
          </a:p>
          <a:p>
            <a:r>
              <a:rPr lang="en-US" dirty="0"/>
              <a:t>Supervisors must take the DHCS-approved peer support supervisory training at least once, with ongoing training incorporated into a county’s regular continuing education requirements.</a:t>
            </a:r>
          </a:p>
        </p:txBody>
      </p:sp>
    </p:spTree>
    <p:extLst>
      <p:ext uri="{BB962C8B-B14F-4D97-AF65-F5344CB8AC3E}">
        <p14:creationId xmlns:p14="http://schemas.microsoft.com/office/powerpoint/2010/main" val="26614981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BAF3A2-9F25-4132-A3DE-147BA41D4950}"/>
              </a:ext>
            </a:extLst>
          </p:cNvPr>
          <p:cNvSpPr>
            <a:spLocks noGrp="1"/>
          </p:cNvSpPr>
          <p:nvPr>
            <p:ph type="title"/>
          </p:nvPr>
        </p:nvSpPr>
        <p:spPr/>
        <p:txBody>
          <a:bodyPr/>
          <a:lstStyle/>
          <a:p>
            <a:r>
              <a:rPr lang="en-US" dirty="0"/>
              <a:t>Peer Supervisor Curriculum</a:t>
            </a:r>
          </a:p>
        </p:txBody>
      </p:sp>
      <p:sp>
        <p:nvSpPr>
          <p:cNvPr id="3" name="Content Placeholder 2">
            <a:extLst>
              <a:ext uri="{FF2B5EF4-FFF2-40B4-BE49-F238E27FC236}">
                <a16:creationId xmlns:a16="http://schemas.microsoft.com/office/drawing/2014/main" id="{69C17F66-E1DB-40C1-846E-93A54C8B0FE8}"/>
              </a:ext>
            </a:extLst>
          </p:cNvPr>
          <p:cNvSpPr>
            <a:spLocks noGrp="1"/>
          </p:cNvSpPr>
          <p:nvPr>
            <p:ph idx="1"/>
          </p:nvPr>
        </p:nvSpPr>
        <p:spPr/>
        <p:txBody>
          <a:bodyPr>
            <a:normAutofit/>
          </a:bodyPr>
          <a:lstStyle/>
          <a:p>
            <a:r>
              <a:rPr lang="en-US" dirty="0"/>
              <a:t>Counties are responsible for designating a peer supervisor curriculum for peer supervisors in their county. </a:t>
            </a:r>
          </a:p>
          <a:p>
            <a:r>
              <a:rPr lang="en-US" dirty="0"/>
              <a:t>See </a:t>
            </a:r>
            <a:r>
              <a:rPr lang="en-US" dirty="0">
                <a:hlinkClick r:id="rId2"/>
              </a:rPr>
              <a:t>BHIN 22-018</a:t>
            </a:r>
            <a:r>
              <a:rPr lang="en-US" dirty="0"/>
              <a:t> for additional information.</a:t>
            </a:r>
          </a:p>
        </p:txBody>
      </p:sp>
    </p:spTree>
    <p:extLst>
      <p:ext uri="{BB962C8B-B14F-4D97-AF65-F5344CB8AC3E}">
        <p14:creationId xmlns:p14="http://schemas.microsoft.com/office/powerpoint/2010/main" val="36327857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625956-D9EA-4CBA-BE25-F4A04FAE47BE}"/>
              </a:ext>
            </a:extLst>
          </p:cNvPr>
          <p:cNvSpPr>
            <a:spLocks noGrp="1"/>
          </p:cNvSpPr>
          <p:nvPr>
            <p:ph type="title"/>
          </p:nvPr>
        </p:nvSpPr>
        <p:spPr/>
        <p:txBody>
          <a:bodyPr>
            <a:noAutofit/>
          </a:bodyPr>
          <a:lstStyle/>
          <a:p>
            <a:r>
              <a:rPr lang="en-US" sz="4800" dirty="0"/>
              <a:t>National Landscape of Peer Supervision</a:t>
            </a:r>
          </a:p>
        </p:txBody>
      </p:sp>
      <p:sp>
        <p:nvSpPr>
          <p:cNvPr id="3" name="TextBox 2">
            <a:extLst>
              <a:ext uri="{FF2B5EF4-FFF2-40B4-BE49-F238E27FC236}">
                <a16:creationId xmlns:a16="http://schemas.microsoft.com/office/drawing/2014/main" id="{8F074E86-4FCD-4F95-90F0-1BAC91684507}"/>
              </a:ext>
            </a:extLst>
          </p:cNvPr>
          <p:cNvSpPr txBox="1"/>
          <p:nvPr/>
        </p:nvSpPr>
        <p:spPr>
          <a:xfrm>
            <a:off x="5897880" y="5133982"/>
            <a:ext cx="5737860" cy="830997"/>
          </a:xfrm>
          <a:prstGeom prst="rect">
            <a:avLst/>
          </a:prstGeom>
          <a:noFill/>
        </p:spPr>
        <p:txBody>
          <a:bodyPr wrap="square" rtlCol="0">
            <a:spAutoFit/>
          </a:bodyPr>
          <a:lstStyle/>
          <a:p>
            <a:r>
              <a:rPr lang="en-US" sz="2400" b="1" dirty="0">
                <a:latin typeface="Segoe UI" panose="020B0502040204020203" pitchFamily="34" charset="0"/>
                <a:cs typeface="Segoe UI" panose="020B0502040204020203" pitchFamily="34" charset="0"/>
              </a:rPr>
              <a:t>Keris </a:t>
            </a:r>
            <a:r>
              <a:rPr lang="en-US" sz="2400" b="1" dirty="0" err="1">
                <a:latin typeface="Segoe UI" panose="020B0502040204020203" pitchFamily="34" charset="0"/>
                <a:cs typeface="Segoe UI" panose="020B0502040204020203" pitchFamily="34" charset="0"/>
              </a:rPr>
              <a:t>Jän</a:t>
            </a:r>
            <a:r>
              <a:rPr lang="en-US" sz="2400" b="1" dirty="0">
                <a:latin typeface="Segoe UI" panose="020B0502040204020203" pitchFamily="34" charset="0"/>
                <a:cs typeface="Segoe UI" panose="020B0502040204020203" pitchFamily="34" charset="0"/>
              </a:rPr>
              <a:t> Myrick</a:t>
            </a:r>
            <a:r>
              <a:rPr lang="en-US" sz="2400" dirty="0">
                <a:latin typeface="Segoe UI" panose="020B0502040204020203" pitchFamily="34" charset="0"/>
                <a:cs typeface="Segoe UI" panose="020B0502040204020203" pitchFamily="34" charset="0"/>
              </a:rPr>
              <a:t>, </a:t>
            </a:r>
            <a:r>
              <a:rPr lang="en-US" sz="2400" i="1" dirty="0">
                <a:latin typeface="Segoe UI" panose="020B0502040204020203" pitchFamily="34" charset="0"/>
                <a:cs typeface="Segoe UI" panose="020B0502040204020203" pitchFamily="34" charset="0"/>
              </a:rPr>
              <a:t>Director</a:t>
            </a:r>
            <a:r>
              <a:rPr lang="en-US" sz="2400" dirty="0">
                <a:latin typeface="Segoe UI" panose="020B0502040204020203" pitchFamily="34" charset="0"/>
                <a:cs typeface="Segoe UI" panose="020B0502040204020203" pitchFamily="34" charset="0"/>
              </a:rPr>
              <a:t>, National Association of Peer Supporters</a:t>
            </a:r>
          </a:p>
        </p:txBody>
      </p:sp>
    </p:spTree>
    <p:extLst>
      <p:ext uri="{BB962C8B-B14F-4D97-AF65-F5344CB8AC3E}">
        <p14:creationId xmlns:p14="http://schemas.microsoft.com/office/powerpoint/2010/main" val="7745723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raphic of wood pole with four signs of supervision. &#10;Help&#10;Support&#10;Advice&#10;Guidance " title="Supervision">
            <a:extLst>
              <a:ext uri="{FF2B5EF4-FFF2-40B4-BE49-F238E27FC236}">
                <a16:creationId xmlns:a16="http://schemas.microsoft.com/office/drawing/2014/main" id="{611F17CC-50F5-0644-8E64-58F2E50003AD}"/>
              </a:ext>
            </a:extLst>
          </p:cNvPr>
          <p:cNvPicPr>
            <a:picLocks noChangeAspect="1"/>
          </p:cNvPicPr>
          <p:nvPr/>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EC21A657-3622-124A-B95E-589C0D7B4C18}"/>
              </a:ext>
            </a:extLst>
          </p:cNvPr>
          <p:cNvSpPr>
            <a:spLocks noGrp="1"/>
          </p:cNvSpPr>
          <p:nvPr>
            <p:ph type="title" idx="4294967295"/>
          </p:nvPr>
        </p:nvSpPr>
        <p:spPr>
          <a:xfrm>
            <a:off x="7806882" y="5545455"/>
            <a:ext cx="4385118" cy="857250"/>
          </a:xfrm>
        </p:spPr>
        <p:txBody>
          <a:bodyPr>
            <a:normAutofit/>
          </a:bodyPr>
          <a:lstStyle/>
          <a:p>
            <a:r>
              <a:rPr lang="en-US" b="1" dirty="0"/>
              <a:t>SUPERVISION</a:t>
            </a:r>
          </a:p>
        </p:txBody>
      </p:sp>
    </p:spTree>
    <p:extLst>
      <p:ext uri="{BB962C8B-B14F-4D97-AF65-F5344CB8AC3E}">
        <p14:creationId xmlns:p14="http://schemas.microsoft.com/office/powerpoint/2010/main" val="33901479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GAO " title="GAO">
            <a:extLst>
              <a:ext uri="{FF2B5EF4-FFF2-40B4-BE49-F238E27FC236}">
                <a16:creationId xmlns:a16="http://schemas.microsoft.com/office/drawing/2014/main" id="{049BC2C4-8769-9A43-B08D-F705355C4B8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505414"/>
            <a:ext cx="5619666" cy="5352585"/>
          </a:xfrm>
          <a:prstGeom prst="rect">
            <a:avLst/>
          </a:prstGeom>
        </p:spPr>
      </p:pic>
      <p:pic>
        <p:nvPicPr>
          <p:cNvPr id="11" name="Picture 10" descr="Six Leading Practices for Programs that Certify Peer Support Specialists by Program Officals from Selected States. &#10;1. Systematic screeing of applicants.&#10;2. Conducting core training in-person.&#10;3. Incorporating physical health and wellness into training or continuing education. &#10;4. Preparing organizations to effectively  use peers. &#10;5. Continuing education requirements speficic peer support.&#10;6. Engaging peers in the leadership and development of certification programs. " title="Six Leading Practices ">
            <a:extLst>
              <a:ext uri="{FF2B5EF4-FFF2-40B4-BE49-F238E27FC236}">
                <a16:creationId xmlns:a16="http://schemas.microsoft.com/office/drawing/2014/main" id="{CCD05368-0289-9B48-B1F3-24BDF7FD331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18200" y="1505414"/>
            <a:ext cx="6273800" cy="5352586"/>
          </a:xfrm>
          <a:prstGeom prst="rect">
            <a:avLst/>
          </a:prstGeom>
        </p:spPr>
      </p:pic>
      <p:sp>
        <p:nvSpPr>
          <p:cNvPr id="14" name="Rectangle 13">
            <a:extLst>
              <a:ext uri="{FF2B5EF4-FFF2-40B4-BE49-F238E27FC236}">
                <a16:creationId xmlns:a16="http://schemas.microsoft.com/office/drawing/2014/main" id="{87AB6CAD-8990-E84C-AE79-18610C2D3042}"/>
              </a:ext>
            </a:extLst>
          </p:cNvPr>
          <p:cNvSpPr/>
          <p:nvPr/>
        </p:nvSpPr>
        <p:spPr>
          <a:xfrm>
            <a:off x="825190" y="6434253"/>
            <a:ext cx="4794478" cy="369332"/>
          </a:xfrm>
          <a:prstGeom prst="rect">
            <a:avLst/>
          </a:prstGeom>
        </p:spPr>
        <p:txBody>
          <a:bodyPr wrap="square">
            <a:spAutoFit/>
          </a:bodyPr>
          <a:lstStyle/>
          <a:p>
            <a:pPr algn="ctr"/>
            <a:r>
              <a:rPr lang="en-US" dirty="0">
                <a:latin typeface="Segoe UI" panose="020B0502040204020203" pitchFamily="34" charset="0"/>
                <a:cs typeface="Segoe UI" panose="020B0502040204020203" pitchFamily="34" charset="0"/>
              </a:rPr>
              <a:t>https://www.gao.gov/assets/700/695435.pdf</a:t>
            </a:r>
          </a:p>
        </p:txBody>
      </p:sp>
      <p:sp>
        <p:nvSpPr>
          <p:cNvPr id="2" name="Title 1"/>
          <p:cNvSpPr>
            <a:spLocks noGrp="1"/>
          </p:cNvSpPr>
          <p:nvPr>
            <p:ph type="title"/>
          </p:nvPr>
        </p:nvSpPr>
        <p:spPr/>
        <p:txBody>
          <a:bodyPr/>
          <a:lstStyle/>
          <a:p>
            <a:r>
              <a:rPr lang="en-US" dirty="0" smtClean="0"/>
              <a:t>Government Accountability Office</a:t>
            </a:r>
            <a:endParaRPr lang="en-US" dirty="0"/>
          </a:p>
        </p:txBody>
      </p:sp>
    </p:spTree>
    <p:extLst>
      <p:ext uri="{BB962C8B-B14F-4D97-AF65-F5344CB8AC3E}">
        <p14:creationId xmlns:p14="http://schemas.microsoft.com/office/powerpoint/2010/main" val="365755820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upervision of Peer Workers with dark blue and light blue boxes.  SAMHSA logo. " title="Supervision of Peer Workers">
            <a:extLst>
              <a:ext uri="{FF2B5EF4-FFF2-40B4-BE49-F238E27FC236}">
                <a16:creationId xmlns:a16="http://schemas.microsoft.com/office/drawing/2014/main" id="{4A2FBE1D-FBA0-AE43-97B2-B24CD4230B41}"/>
              </a:ext>
            </a:extLst>
          </p:cNvPr>
          <p:cNvPicPr>
            <a:picLocks noChangeAspect="1"/>
          </p:cNvPicPr>
          <p:nvPr/>
        </p:nvPicPr>
        <p:blipFill>
          <a:blip r:embed="rId3"/>
          <a:stretch>
            <a:fillRect/>
          </a:stretch>
        </p:blipFill>
        <p:spPr>
          <a:xfrm>
            <a:off x="5516880" y="1471961"/>
            <a:ext cx="6675120" cy="4462710"/>
          </a:xfrm>
          <a:prstGeom prst="rect">
            <a:avLst/>
          </a:prstGeom>
        </p:spPr>
      </p:pic>
      <p:pic>
        <p:nvPicPr>
          <p:cNvPr id="7" name="Picture 6" descr="Title: Supervision of Peer Workers Summary. &#10;&#10;1. Peer workers fill new and unique roles in the behavioral health work force.&#10;2. Supervision of peer workers is not dramatically different from supervising other roles, but there are specific competencies these supervisors need.&#10;3. Supervisors of peer workers need to develop their knowledge of peer roles and practices, embrace a recovery orientation, and advocate for the integration of peer workers. " title="Supervision of Peer Workers Summary">
            <a:extLst>
              <a:ext uri="{FF2B5EF4-FFF2-40B4-BE49-F238E27FC236}">
                <a16:creationId xmlns:a16="http://schemas.microsoft.com/office/drawing/2014/main" id="{3DD5E3C5-4916-EE45-AE1E-D558090029A8}"/>
              </a:ext>
            </a:extLst>
          </p:cNvPr>
          <p:cNvPicPr>
            <a:picLocks noChangeAspect="1"/>
          </p:cNvPicPr>
          <p:nvPr/>
        </p:nvPicPr>
        <p:blipFill>
          <a:blip r:embed="rId4"/>
          <a:stretch>
            <a:fillRect/>
          </a:stretch>
        </p:blipFill>
        <p:spPr>
          <a:xfrm>
            <a:off x="0" y="1471961"/>
            <a:ext cx="6511781" cy="5386039"/>
          </a:xfrm>
          <a:prstGeom prst="rect">
            <a:avLst/>
          </a:prstGeom>
        </p:spPr>
      </p:pic>
      <p:sp>
        <p:nvSpPr>
          <p:cNvPr id="2" name="Rectangle 1">
            <a:extLst>
              <a:ext uri="{FF2B5EF4-FFF2-40B4-BE49-F238E27FC236}">
                <a16:creationId xmlns:a16="http://schemas.microsoft.com/office/drawing/2014/main" id="{BC4C3444-CEF9-EF4E-9B7D-D53DE6B3028C}"/>
              </a:ext>
            </a:extLst>
          </p:cNvPr>
          <p:cNvSpPr/>
          <p:nvPr/>
        </p:nvSpPr>
        <p:spPr>
          <a:xfrm>
            <a:off x="6511781" y="5934670"/>
            <a:ext cx="5680219" cy="923330"/>
          </a:xfrm>
          <a:prstGeom prst="rect">
            <a:avLst/>
          </a:prstGeom>
        </p:spPr>
        <p:txBody>
          <a:bodyPr wrap="square">
            <a:spAutoFit/>
          </a:bodyPr>
          <a:lstStyle/>
          <a:p>
            <a:pPr algn="ctr"/>
            <a:r>
              <a:rPr lang="en-US" dirty="0">
                <a:latin typeface="Segoe UI" panose="020B0502040204020203" pitchFamily="34" charset="0"/>
                <a:cs typeface="Segoe UI" panose="020B0502040204020203" pitchFamily="34" charset="0"/>
              </a:rPr>
              <a:t>https://</a:t>
            </a:r>
            <a:r>
              <a:rPr lang="en-US" dirty="0" err="1">
                <a:latin typeface="Segoe UI" panose="020B0502040204020203" pitchFamily="34" charset="0"/>
                <a:cs typeface="Segoe UI" panose="020B0502040204020203" pitchFamily="34" charset="0"/>
              </a:rPr>
              <a:t>www.samhsa.gov</a:t>
            </a:r>
            <a:r>
              <a:rPr lang="en-US" dirty="0">
                <a:latin typeface="Segoe UI" panose="020B0502040204020203" pitchFamily="34" charset="0"/>
                <a:cs typeface="Segoe UI" panose="020B0502040204020203" pitchFamily="34" charset="0"/>
              </a:rPr>
              <a:t>/sites/default/files/</a:t>
            </a:r>
            <a:r>
              <a:rPr lang="en-US" dirty="0" err="1">
                <a:latin typeface="Segoe UI" panose="020B0502040204020203" pitchFamily="34" charset="0"/>
                <a:cs typeface="Segoe UI" panose="020B0502040204020203" pitchFamily="34" charset="0"/>
              </a:rPr>
              <a:t>programs_campaigns</a:t>
            </a:r>
            <a:r>
              <a:rPr lang="en-US" dirty="0">
                <a:latin typeface="Segoe UI" panose="020B0502040204020203" pitchFamily="34" charset="0"/>
                <a:cs typeface="Segoe UI" panose="020B0502040204020203" pitchFamily="34" charset="0"/>
              </a:rPr>
              <a:t>/</a:t>
            </a:r>
            <a:r>
              <a:rPr lang="en-US" dirty="0" err="1">
                <a:latin typeface="Segoe UI" panose="020B0502040204020203" pitchFamily="34" charset="0"/>
                <a:cs typeface="Segoe UI" panose="020B0502040204020203" pitchFamily="34" charset="0"/>
              </a:rPr>
              <a:t>brss_tacs</a:t>
            </a:r>
            <a:r>
              <a:rPr lang="en-US" dirty="0">
                <a:latin typeface="Segoe UI" panose="020B0502040204020203" pitchFamily="34" charset="0"/>
                <a:cs typeface="Segoe UI" panose="020B0502040204020203" pitchFamily="34" charset="0"/>
              </a:rPr>
              <a:t>/guidelines-peer-supervision-4-ppt-cp5.pdf</a:t>
            </a:r>
          </a:p>
        </p:txBody>
      </p:sp>
      <p:sp>
        <p:nvSpPr>
          <p:cNvPr id="3" name="Title 2"/>
          <p:cNvSpPr>
            <a:spLocks noGrp="1"/>
          </p:cNvSpPr>
          <p:nvPr>
            <p:ph type="title"/>
          </p:nvPr>
        </p:nvSpPr>
        <p:spPr/>
        <p:txBody>
          <a:bodyPr/>
          <a:lstStyle/>
          <a:p>
            <a:r>
              <a:rPr lang="en-US" dirty="0" smtClean="0"/>
              <a:t>Supervision for Peer Workers</a:t>
            </a:r>
            <a:endParaRPr lang="en-US" dirty="0"/>
          </a:p>
        </p:txBody>
      </p:sp>
    </p:spTree>
    <p:extLst>
      <p:ext uri="{BB962C8B-B14F-4D97-AF65-F5344CB8AC3E}">
        <p14:creationId xmlns:p14="http://schemas.microsoft.com/office/powerpoint/2010/main" val="35414126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1075" y="282801"/>
            <a:ext cx="10515600" cy="1325563"/>
          </a:xfrm>
        </p:spPr>
        <p:txBody>
          <a:bodyPr>
            <a:normAutofit/>
          </a:bodyPr>
          <a:lstStyle/>
          <a:p>
            <a:r>
              <a:rPr lang="en-US" sz="4000" dirty="0"/>
              <a:t>Public Health Emergency (PHE) Unwinding</a:t>
            </a:r>
          </a:p>
        </p:txBody>
      </p:sp>
      <p:sp>
        <p:nvSpPr>
          <p:cNvPr id="3" name="Content Placeholder 2"/>
          <p:cNvSpPr>
            <a:spLocks noGrp="1"/>
          </p:cNvSpPr>
          <p:nvPr>
            <p:ph idx="1"/>
          </p:nvPr>
        </p:nvSpPr>
        <p:spPr>
          <a:xfrm>
            <a:off x="914400" y="1390649"/>
            <a:ext cx="10515600" cy="4613275"/>
          </a:xfrm>
        </p:spPr>
        <p:txBody>
          <a:bodyPr>
            <a:normAutofit lnSpcReduction="10000"/>
          </a:bodyPr>
          <a:lstStyle/>
          <a:p>
            <a:r>
              <a:rPr lang="en-US" b="1" dirty="0"/>
              <a:t>The COVID-19 PHE will end soon and millions of </a:t>
            </a:r>
            <a:br>
              <a:rPr lang="en-US" b="1" dirty="0"/>
            </a:br>
            <a:r>
              <a:rPr lang="en-US" b="1" dirty="0"/>
              <a:t>Medi-Cal beneficiaries may lose their coverage. </a:t>
            </a:r>
          </a:p>
          <a:p>
            <a:r>
              <a:rPr lang="en-US" b="1" dirty="0"/>
              <a:t>Top Goal of DHCS: </a:t>
            </a:r>
            <a:r>
              <a:rPr lang="en-US" dirty="0"/>
              <a:t>Minimize beneficiary burden and promote continuity of coverage for our beneficiaries.</a:t>
            </a:r>
            <a:endParaRPr lang="en-US" b="1" dirty="0"/>
          </a:p>
          <a:p>
            <a:r>
              <a:rPr lang="en-US" b="1" dirty="0"/>
              <a:t>How you can help:</a:t>
            </a:r>
          </a:p>
          <a:p>
            <a:pPr lvl="1"/>
            <a:r>
              <a:rPr lang="en-US" dirty="0"/>
              <a:t>Become</a:t>
            </a:r>
            <a:r>
              <a:rPr lang="en-US" dirty="0">
                <a:solidFill>
                  <a:srgbClr val="FF0000"/>
                </a:solidFill>
              </a:rPr>
              <a:t> </a:t>
            </a:r>
            <a:r>
              <a:rPr lang="en-US" dirty="0"/>
              <a:t>a </a:t>
            </a:r>
            <a:r>
              <a:rPr lang="en-US" b="1" dirty="0"/>
              <a:t>DHCS Coverage Ambassador</a:t>
            </a:r>
          </a:p>
          <a:p>
            <a:pPr lvl="1"/>
            <a:r>
              <a:rPr lang="en-US" dirty="0"/>
              <a:t>Download the Outreach Toolkit on the </a:t>
            </a:r>
            <a:r>
              <a:rPr lang="en-US" dirty="0">
                <a:hlinkClick r:id="rId3"/>
              </a:rPr>
              <a:t>DHCS Coverage Ambassador webpage</a:t>
            </a:r>
            <a:endParaRPr lang="en-US" dirty="0"/>
          </a:p>
          <a:p>
            <a:pPr lvl="1"/>
            <a:r>
              <a:rPr lang="en-US" dirty="0">
                <a:hlinkClick r:id="rId4"/>
              </a:rPr>
              <a:t>Join the DHCS Coverage Ambassador mailing list </a:t>
            </a:r>
            <a:r>
              <a:rPr lang="en-US" dirty="0"/>
              <a:t>to receive updated toolkits as they become available</a:t>
            </a:r>
          </a:p>
        </p:txBody>
      </p:sp>
      <p:sp>
        <p:nvSpPr>
          <p:cNvPr id="4" name="Slide Number Placeholder 3"/>
          <p:cNvSpPr>
            <a:spLocks noGrp="1"/>
          </p:cNvSpPr>
          <p:nvPr>
            <p:ph type="sldNum" sz="quarter" idx="12"/>
          </p:nvPr>
        </p:nvSpPr>
        <p:spPr/>
        <p:txBody>
          <a:bodyPr/>
          <a:lstStyle/>
          <a:p>
            <a:fld id="{EB8090AE-F645-47C1-81A8-D4E28BF03D47}" type="slidenum">
              <a:rPr lang="en-US" smtClean="0"/>
              <a:t>2</a:t>
            </a:fld>
            <a:endParaRPr lang="en-US" dirty="0"/>
          </a:p>
        </p:txBody>
      </p:sp>
    </p:spTree>
    <p:extLst>
      <p:ext uri="{BB962C8B-B14F-4D97-AF65-F5344CB8AC3E}">
        <p14:creationId xmlns:p14="http://schemas.microsoft.com/office/powerpoint/2010/main" val="14591358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6AD5047-8011-434A-92D4-51206A7840D3}"/>
              </a:ext>
            </a:extLst>
          </p:cNvPr>
          <p:cNvSpPr/>
          <p:nvPr/>
        </p:nvSpPr>
        <p:spPr>
          <a:xfrm>
            <a:off x="385463" y="6211669"/>
            <a:ext cx="11546342" cy="646331"/>
          </a:xfrm>
          <a:prstGeom prst="rect">
            <a:avLst/>
          </a:prstGeom>
        </p:spPr>
        <p:txBody>
          <a:bodyPr wrap="square">
            <a:spAutoFit/>
          </a:bodyPr>
          <a:lstStyle/>
          <a:p>
            <a:pPr algn="ctr"/>
            <a:r>
              <a:rPr lang="en-US" dirty="0">
                <a:latin typeface="Segoe UI" panose="020B0502040204020203" pitchFamily="34" charset="0"/>
                <a:cs typeface="Segoe UI" panose="020B0502040204020203" pitchFamily="34" charset="0"/>
              </a:rPr>
              <a:t>https://</a:t>
            </a:r>
            <a:r>
              <a:rPr lang="en-US" dirty="0" err="1">
                <a:latin typeface="Segoe UI" panose="020B0502040204020203" pitchFamily="34" charset="0"/>
                <a:cs typeface="Segoe UI" panose="020B0502040204020203" pitchFamily="34" charset="0"/>
              </a:rPr>
              <a:t>www.samhsa.gov</a:t>
            </a:r>
            <a:r>
              <a:rPr lang="en-US" dirty="0">
                <a:latin typeface="Segoe UI" panose="020B0502040204020203" pitchFamily="34" charset="0"/>
                <a:cs typeface="Segoe UI" panose="020B0502040204020203" pitchFamily="34" charset="0"/>
              </a:rPr>
              <a:t>/sites/default/files/</a:t>
            </a:r>
            <a:r>
              <a:rPr lang="en-US" dirty="0" err="1">
                <a:latin typeface="Segoe UI" panose="020B0502040204020203" pitchFamily="34" charset="0"/>
                <a:cs typeface="Segoe UI" panose="020B0502040204020203" pitchFamily="34" charset="0"/>
              </a:rPr>
              <a:t>programs_campaigns</a:t>
            </a:r>
            <a:r>
              <a:rPr lang="en-US" dirty="0">
                <a:latin typeface="Segoe UI" panose="020B0502040204020203" pitchFamily="34" charset="0"/>
                <a:cs typeface="Segoe UI" panose="020B0502040204020203" pitchFamily="34" charset="0"/>
              </a:rPr>
              <a:t>/</a:t>
            </a:r>
            <a:r>
              <a:rPr lang="en-US" dirty="0" err="1">
                <a:latin typeface="Segoe UI" panose="020B0502040204020203" pitchFamily="34" charset="0"/>
                <a:cs typeface="Segoe UI" panose="020B0502040204020203" pitchFamily="34" charset="0"/>
              </a:rPr>
              <a:t>brss_tacs</a:t>
            </a:r>
            <a:r>
              <a:rPr lang="en-US" dirty="0">
                <a:latin typeface="Segoe UI" panose="020B0502040204020203" pitchFamily="34" charset="0"/>
                <a:cs typeface="Segoe UI" panose="020B0502040204020203" pitchFamily="34" charset="0"/>
              </a:rPr>
              <a:t>/guidelines-peer-supervision-2-self-assessment-cp9.pdf</a:t>
            </a:r>
          </a:p>
        </p:txBody>
      </p:sp>
      <p:pic>
        <p:nvPicPr>
          <p:cNvPr id="5" name="Picture 4" descr="BRSS TACS Bring Recovery Supports to Scale on blue design. &#10;&#10;Technical assistance center strategy. " title="BRSS TACS ">
            <a:extLst>
              <a:ext uri="{FF2B5EF4-FFF2-40B4-BE49-F238E27FC236}">
                <a16:creationId xmlns:a16="http://schemas.microsoft.com/office/drawing/2014/main" id="{057964A0-0579-57DC-F2E1-945FB7423EB3}"/>
              </a:ext>
            </a:extLst>
          </p:cNvPr>
          <p:cNvPicPr>
            <a:picLocks noChangeAspect="1"/>
          </p:cNvPicPr>
          <p:nvPr/>
        </p:nvPicPr>
        <p:blipFill>
          <a:blip r:embed="rId2"/>
          <a:stretch>
            <a:fillRect/>
          </a:stretch>
        </p:blipFill>
        <p:spPr>
          <a:xfrm>
            <a:off x="385463" y="1338146"/>
            <a:ext cx="11421073" cy="4719753"/>
          </a:xfrm>
          <a:prstGeom prst="rect">
            <a:avLst/>
          </a:prstGeom>
        </p:spPr>
      </p:pic>
      <p:sp>
        <p:nvSpPr>
          <p:cNvPr id="3" name="Title 2"/>
          <p:cNvSpPr>
            <a:spLocks noGrp="1"/>
          </p:cNvSpPr>
          <p:nvPr>
            <p:ph type="title"/>
          </p:nvPr>
        </p:nvSpPr>
        <p:spPr/>
        <p:txBody>
          <a:bodyPr/>
          <a:lstStyle/>
          <a:p>
            <a:r>
              <a:rPr lang="en-US" dirty="0" smtClean="0"/>
              <a:t>Self-Assessment</a:t>
            </a:r>
            <a:endParaRPr lang="en-US" dirty="0"/>
          </a:p>
        </p:txBody>
      </p:sp>
    </p:spTree>
    <p:extLst>
      <p:ext uri="{BB962C8B-B14F-4D97-AF65-F5344CB8AC3E}">
        <p14:creationId xmlns:p14="http://schemas.microsoft.com/office/powerpoint/2010/main" val="31025789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upervisory Knowledge Skills chart.  SAMHSA logo at the bottom of the page.  " title="Supervisory Knowledge Skills ">
            <a:extLst>
              <a:ext uri="{FF2B5EF4-FFF2-40B4-BE49-F238E27FC236}">
                <a16:creationId xmlns:a16="http://schemas.microsoft.com/office/drawing/2014/main" id="{5E85FF9C-674A-891A-5B3B-698302F079D7}"/>
              </a:ext>
            </a:extLst>
          </p:cNvPr>
          <p:cNvPicPr>
            <a:picLocks noChangeAspect="1"/>
          </p:cNvPicPr>
          <p:nvPr/>
        </p:nvPicPr>
        <p:blipFill>
          <a:blip r:embed="rId2"/>
          <a:stretch>
            <a:fillRect/>
          </a:stretch>
        </p:blipFill>
        <p:spPr>
          <a:xfrm>
            <a:off x="1780086" y="1282390"/>
            <a:ext cx="8631828" cy="5533681"/>
          </a:xfrm>
          <a:prstGeom prst="rect">
            <a:avLst/>
          </a:prstGeom>
        </p:spPr>
      </p:pic>
      <p:sp>
        <p:nvSpPr>
          <p:cNvPr id="2" name="Title 1"/>
          <p:cNvSpPr>
            <a:spLocks noGrp="1"/>
          </p:cNvSpPr>
          <p:nvPr>
            <p:ph type="title"/>
          </p:nvPr>
        </p:nvSpPr>
        <p:spPr/>
        <p:txBody>
          <a:bodyPr/>
          <a:lstStyle/>
          <a:p>
            <a:r>
              <a:rPr lang="en-US" dirty="0" smtClean="0"/>
              <a:t>Survey</a:t>
            </a:r>
            <a:endParaRPr lang="en-US" dirty="0"/>
          </a:p>
        </p:txBody>
      </p:sp>
    </p:spTree>
    <p:extLst>
      <p:ext uri="{BB962C8B-B14F-4D97-AF65-F5344CB8AC3E}">
        <p14:creationId xmlns:p14="http://schemas.microsoft.com/office/powerpoint/2010/main" val="31118701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N.A.P.S. &#10;National Association of Peer Supporters &#10;&#10;Our Mission - picture with many hands piled on top of each others hands.&#10;&#10;Our Vision - picture of a handshake" title="N.A.P.S Logo">
            <a:extLst>
              <a:ext uri="{FF2B5EF4-FFF2-40B4-BE49-F238E27FC236}">
                <a16:creationId xmlns:a16="http://schemas.microsoft.com/office/drawing/2014/main" id="{6F250504-E2DE-4745-8AC5-D78F7CA546F7}"/>
              </a:ext>
            </a:extLst>
          </p:cNvPr>
          <p:cNvPicPr>
            <a:picLocks noChangeAspect="1"/>
          </p:cNvPicPr>
          <p:nvPr/>
        </p:nvPicPr>
        <p:blipFill rotWithShape="1">
          <a:blip r:embed="rId2"/>
          <a:srcRect t="949"/>
          <a:stretch/>
        </p:blipFill>
        <p:spPr>
          <a:xfrm>
            <a:off x="3246202" y="1260088"/>
            <a:ext cx="8689766" cy="4738375"/>
          </a:xfrm>
          <a:prstGeom prst="rect">
            <a:avLst/>
          </a:prstGeom>
        </p:spPr>
      </p:pic>
      <p:pic>
        <p:nvPicPr>
          <p:cNvPr id="5" name="Picture 4" descr="N.A.P.S. Logo " title="N.A.P.S. ">
            <a:extLst>
              <a:ext uri="{FF2B5EF4-FFF2-40B4-BE49-F238E27FC236}">
                <a16:creationId xmlns:a16="http://schemas.microsoft.com/office/drawing/2014/main" id="{E00BFEAF-4AB3-974A-B90C-6F9A11BC5FD4}"/>
              </a:ext>
            </a:extLst>
          </p:cNvPr>
          <p:cNvPicPr>
            <a:picLocks noChangeAspect="1"/>
          </p:cNvPicPr>
          <p:nvPr/>
        </p:nvPicPr>
        <p:blipFill>
          <a:blip r:embed="rId3"/>
          <a:stretch>
            <a:fillRect/>
          </a:stretch>
        </p:blipFill>
        <p:spPr>
          <a:xfrm>
            <a:off x="160102" y="2247900"/>
            <a:ext cx="3086100" cy="1752600"/>
          </a:xfrm>
          <a:prstGeom prst="rect">
            <a:avLst/>
          </a:prstGeom>
        </p:spPr>
      </p:pic>
      <p:sp>
        <p:nvSpPr>
          <p:cNvPr id="6" name="Rectangle 5">
            <a:extLst>
              <a:ext uri="{FF2B5EF4-FFF2-40B4-BE49-F238E27FC236}">
                <a16:creationId xmlns:a16="http://schemas.microsoft.com/office/drawing/2014/main" id="{4A02B9DA-FB14-F74F-A436-5A657C25435F}"/>
              </a:ext>
            </a:extLst>
          </p:cNvPr>
          <p:cNvSpPr/>
          <p:nvPr/>
        </p:nvSpPr>
        <p:spPr>
          <a:xfrm>
            <a:off x="4058130" y="6389870"/>
            <a:ext cx="3723583" cy="369332"/>
          </a:xfrm>
          <a:prstGeom prst="rect">
            <a:avLst/>
          </a:prstGeom>
        </p:spPr>
        <p:txBody>
          <a:bodyPr wrap="none">
            <a:spAutoFit/>
          </a:bodyPr>
          <a:lstStyle/>
          <a:p>
            <a:r>
              <a:rPr lang="en-US" dirty="0">
                <a:latin typeface="Segoe UI" panose="020B0502040204020203" pitchFamily="34" charset="0"/>
                <a:cs typeface="Segoe UI" panose="020B0502040204020203" pitchFamily="34" charset="0"/>
              </a:rPr>
              <a:t>https://</a:t>
            </a:r>
            <a:r>
              <a:rPr lang="en-US" dirty="0" err="1">
                <a:latin typeface="Segoe UI" panose="020B0502040204020203" pitchFamily="34" charset="0"/>
                <a:cs typeface="Segoe UI" panose="020B0502040204020203" pitchFamily="34" charset="0"/>
              </a:rPr>
              <a:t>www.peersupportworks.org</a:t>
            </a:r>
            <a:endParaRPr lang="en-US" dirty="0">
              <a:latin typeface="Segoe UI" panose="020B0502040204020203" pitchFamily="34" charset="0"/>
              <a:cs typeface="Segoe UI" panose="020B0502040204020203" pitchFamily="34" charset="0"/>
            </a:endParaRPr>
          </a:p>
        </p:txBody>
      </p:sp>
      <p:sp>
        <p:nvSpPr>
          <p:cNvPr id="2" name="Title 1"/>
          <p:cNvSpPr>
            <a:spLocks noGrp="1"/>
          </p:cNvSpPr>
          <p:nvPr>
            <p:ph type="title"/>
          </p:nvPr>
        </p:nvSpPr>
        <p:spPr/>
        <p:txBody>
          <a:bodyPr/>
          <a:lstStyle/>
          <a:p>
            <a:r>
              <a:rPr lang="en-US" dirty="0" smtClean="0"/>
              <a:t>N.A.P.S.</a:t>
            </a:r>
            <a:endParaRPr lang="en-US" dirty="0"/>
          </a:p>
        </p:txBody>
      </p:sp>
    </p:spTree>
    <p:extLst>
      <p:ext uri="{BB962C8B-B14F-4D97-AF65-F5344CB8AC3E}">
        <p14:creationId xmlns:p14="http://schemas.microsoft.com/office/powerpoint/2010/main" val="9280068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artoon of Charlie Brown.&#10;&#10;Lucky with the caption I've always wonderered why you decided to be a dog. &#10;&#10;And &#10;&#10;Snoopy the dog with caption of I was fooled by the job description. " title="Cartoon ">
            <a:extLst>
              <a:ext uri="{FF2B5EF4-FFF2-40B4-BE49-F238E27FC236}">
                <a16:creationId xmlns:a16="http://schemas.microsoft.com/office/drawing/2014/main" id="{B17C0E91-BCA9-584A-9CF7-E10633FC3BF8}"/>
              </a:ext>
            </a:extLst>
          </p:cNvPr>
          <p:cNvPicPr>
            <a:picLocks noChangeAspect="1"/>
          </p:cNvPicPr>
          <p:nvPr/>
        </p:nvPicPr>
        <p:blipFill>
          <a:blip r:embed="rId3"/>
          <a:stretch>
            <a:fillRect/>
          </a:stretch>
        </p:blipFill>
        <p:spPr>
          <a:xfrm>
            <a:off x="1560576" y="1511808"/>
            <a:ext cx="9029700" cy="4842510"/>
          </a:xfrm>
          <a:prstGeom prst="rect">
            <a:avLst/>
          </a:prstGeom>
        </p:spPr>
      </p:pic>
      <p:sp>
        <p:nvSpPr>
          <p:cNvPr id="3" name="Title 2"/>
          <p:cNvSpPr>
            <a:spLocks noGrp="1"/>
          </p:cNvSpPr>
          <p:nvPr>
            <p:ph type="title"/>
          </p:nvPr>
        </p:nvSpPr>
        <p:spPr/>
        <p:txBody>
          <a:bodyPr/>
          <a:lstStyle/>
          <a:p>
            <a:pPr algn="ctr"/>
            <a:r>
              <a:rPr lang="en-US" dirty="0" smtClean="0"/>
              <a:t>ROLE CLARITY</a:t>
            </a:r>
            <a:endParaRPr lang="en-US" dirty="0"/>
          </a:p>
        </p:txBody>
      </p:sp>
    </p:spTree>
    <p:extLst>
      <p:ext uri="{BB962C8B-B14F-4D97-AF65-F5344CB8AC3E}">
        <p14:creationId xmlns:p14="http://schemas.microsoft.com/office/powerpoint/2010/main" val="20593995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888D28D-AC6A-5448-AA4D-DE3D58E225F5}"/>
              </a:ext>
            </a:extLst>
          </p:cNvPr>
          <p:cNvSpPr txBox="1"/>
          <p:nvPr/>
        </p:nvSpPr>
        <p:spPr>
          <a:xfrm>
            <a:off x="291592" y="6222380"/>
            <a:ext cx="11562153" cy="646331"/>
          </a:xfrm>
          <a:prstGeom prst="rect">
            <a:avLst/>
          </a:prstGeom>
          <a:noFill/>
        </p:spPr>
        <p:txBody>
          <a:bodyPr wrap="square" rtlCol="0">
            <a:spAutoFit/>
          </a:bodyPr>
          <a:lstStyle/>
          <a:p>
            <a:pPr algn="ctr"/>
            <a:r>
              <a:rPr lang="en-US" dirty="0">
                <a:latin typeface="Segoe UI" panose="020B0502040204020203" pitchFamily="34" charset="0"/>
                <a:cs typeface="Segoe UI" panose="020B0502040204020203" pitchFamily="34" charset="0"/>
              </a:rPr>
              <a:t>https://</a:t>
            </a:r>
            <a:r>
              <a:rPr lang="en-US" dirty="0" err="1">
                <a:latin typeface="Segoe UI" panose="020B0502040204020203" pitchFamily="34" charset="0"/>
                <a:cs typeface="Segoe UI" panose="020B0502040204020203" pitchFamily="34" charset="0"/>
              </a:rPr>
              <a:t>www.peersupportworks.org</a:t>
            </a:r>
            <a:r>
              <a:rPr lang="en-US" dirty="0">
                <a:latin typeface="Segoe UI" panose="020B0502040204020203" pitchFamily="34" charset="0"/>
                <a:cs typeface="Segoe UI" panose="020B0502040204020203" pitchFamily="34" charset="0"/>
              </a:rPr>
              <a:t>/</a:t>
            </a:r>
            <a:r>
              <a:rPr lang="en-US" dirty="0" err="1">
                <a:latin typeface="Segoe UI" panose="020B0502040204020203" pitchFamily="34" charset="0"/>
                <a:cs typeface="Segoe UI" panose="020B0502040204020203" pitchFamily="34" charset="0"/>
              </a:rPr>
              <a:t>wp</a:t>
            </a:r>
            <a:r>
              <a:rPr lang="en-US" dirty="0">
                <a:latin typeface="Segoe UI" panose="020B0502040204020203" pitchFamily="34" charset="0"/>
                <a:cs typeface="Segoe UI" panose="020B0502040204020203" pitchFamily="34" charset="0"/>
              </a:rPr>
              <a:t>-content/uploads/2021/07/National-Practice-Guidelines-for-Peer-Specialists-and-Supervisors-1.pdf</a:t>
            </a:r>
          </a:p>
        </p:txBody>
      </p:sp>
      <p:pic>
        <p:nvPicPr>
          <p:cNvPr id="5" name="Picture 4" descr="National Practice Guidelines for Peer Specialists and Supervisors. &#10;&#10;Logo of N.A.P.S. " title="National Practice Guidelines">
            <a:extLst>
              <a:ext uri="{FF2B5EF4-FFF2-40B4-BE49-F238E27FC236}">
                <a16:creationId xmlns:a16="http://schemas.microsoft.com/office/drawing/2014/main" id="{24739808-8F97-644A-B316-FBCA59232129}"/>
              </a:ext>
            </a:extLst>
          </p:cNvPr>
          <p:cNvPicPr>
            <a:picLocks noChangeAspect="1"/>
          </p:cNvPicPr>
          <p:nvPr/>
        </p:nvPicPr>
        <p:blipFill>
          <a:blip r:embed="rId3"/>
          <a:stretch>
            <a:fillRect/>
          </a:stretch>
        </p:blipFill>
        <p:spPr>
          <a:xfrm>
            <a:off x="291593" y="1690688"/>
            <a:ext cx="4544640" cy="4224971"/>
          </a:xfrm>
          <a:prstGeom prst="rect">
            <a:avLst/>
          </a:prstGeom>
        </p:spPr>
      </p:pic>
      <p:pic>
        <p:nvPicPr>
          <p:cNvPr id="7" name="Picture 6" descr="3 paragraphs about Purpose and Scope. " title="Purpose and Scope">
            <a:extLst>
              <a:ext uri="{FF2B5EF4-FFF2-40B4-BE49-F238E27FC236}">
                <a16:creationId xmlns:a16="http://schemas.microsoft.com/office/drawing/2014/main" id="{27CDFD52-90B6-EC4C-BE48-865D259ACCB4}"/>
              </a:ext>
            </a:extLst>
          </p:cNvPr>
          <p:cNvPicPr>
            <a:picLocks noChangeAspect="1"/>
          </p:cNvPicPr>
          <p:nvPr/>
        </p:nvPicPr>
        <p:blipFill rotWithShape="1">
          <a:blip r:embed="rId4"/>
          <a:srcRect l="10274" r="10825"/>
          <a:stretch/>
        </p:blipFill>
        <p:spPr>
          <a:xfrm>
            <a:off x="5181600" y="1471960"/>
            <a:ext cx="6571488" cy="4443699"/>
          </a:xfrm>
          <a:prstGeom prst="rect">
            <a:avLst/>
          </a:prstGeom>
        </p:spPr>
      </p:pic>
      <p:sp>
        <p:nvSpPr>
          <p:cNvPr id="3" name="Title 2"/>
          <p:cNvSpPr>
            <a:spLocks noGrp="1"/>
          </p:cNvSpPr>
          <p:nvPr>
            <p:ph type="title"/>
          </p:nvPr>
        </p:nvSpPr>
        <p:spPr/>
        <p:txBody>
          <a:bodyPr/>
          <a:lstStyle/>
          <a:p>
            <a:r>
              <a:rPr lang="en-US" dirty="0" smtClean="0"/>
              <a:t>National Practice Guidelines</a:t>
            </a:r>
            <a:endParaRPr lang="en-US" dirty="0"/>
          </a:p>
        </p:txBody>
      </p:sp>
    </p:spTree>
    <p:extLst>
      <p:ext uri="{BB962C8B-B14F-4D97-AF65-F5344CB8AC3E}">
        <p14:creationId xmlns:p14="http://schemas.microsoft.com/office/powerpoint/2010/main" val="24375016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357C525D-B61C-274B-943F-A3222625C50D}"/>
              </a:ext>
            </a:extLst>
          </p:cNvPr>
          <p:cNvSpPr txBox="1"/>
          <p:nvPr/>
        </p:nvSpPr>
        <p:spPr>
          <a:xfrm>
            <a:off x="358500" y="6211669"/>
            <a:ext cx="11707119" cy="646331"/>
          </a:xfrm>
          <a:prstGeom prst="rect">
            <a:avLst/>
          </a:prstGeom>
          <a:noFill/>
        </p:spPr>
        <p:txBody>
          <a:bodyPr wrap="square" rtlCol="0">
            <a:spAutoFit/>
          </a:bodyPr>
          <a:lstStyle/>
          <a:p>
            <a:pPr algn="ctr"/>
            <a:r>
              <a:rPr lang="en-US" dirty="0">
                <a:latin typeface="Segoe UI" panose="020B0502040204020203" pitchFamily="34" charset="0"/>
                <a:cs typeface="Segoe UI" panose="020B0502040204020203" pitchFamily="34" charset="0"/>
              </a:rPr>
              <a:t>https://</a:t>
            </a:r>
            <a:r>
              <a:rPr lang="en-US" dirty="0" err="1">
                <a:latin typeface="Segoe UI" panose="020B0502040204020203" pitchFamily="34" charset="0"/>
                <a:cs typeface="Segoe UI" panose="020B0502040204020203" pitchFamily="34" charset="0"/>
              </a:rPr>
              <a:t>www.peersupportworks.org</a:t>
            </a:r>
            <a:r>
              <a:rPr lang="en-US" dirty="0">
                <a:latin typeface="Segoe UI" panose="020B0502040204020203" pitchFamily="34" charset="0"/>
                <a:cs typeface="Segoe UI" panose="020B0502040204020203" pitchFamily="34" charset="0"/>
              </a:rPr>
              <a:t>/</a:t>
            </a:r>
            <a:r>
              <a:rPr lang="en-US" dirty="0" err="1">
                <a:latin typeface="Segoe UI" panose="020B0502040204020203" pitchFamily="34" charset="0"/>
                <a:cs typeface="Segoe UI" panose="020B0502040204020203" pitchFamily="34" charset="0"/>
              </a:rPr>
              <a:t>wp</a:t>
            </a:r>
            <a:r>
              <a:rPr lang="en-US" dirty="0">
                <a:latin typeface="Segoe UI" panose="020B0502040204020203" pitchFamily="34" charset="0"/>
                <a:cs typeface="Segoe UI" panose="020B0502040204020203" pitchFamily="34" charset="0"/>
              </a:rPr>
              <a:t>-content/uploads/2021/07/National-Practice-Guidelines-for-Peer-Specialists-and-Supervisors-1.pdf</a:t>
            </a:r>
          </a:p>
        </p:txBody>
      </p:sp>
      <p:pic>
        <p:nvPicPr>
          <p:cNvPr id="8" name="Picture 7" descr="Graphical user interface, text&#10;&#10;Description automatically generated">
            <a:extLst>
              <a:ext uri="{FF2B5EF4-FFF2-40B4-BE49-F238E27FC236}">
                <a16:creationId xmlns:a16="http://schemas.microsoft.com/office/drawing/2014/main" id="{D84D629B-E23B-BEB8-1BE7-763D3200A59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94985" y="1338146"/>
            <a:ext cx="8619893" cy="4928111"/>
          </a:xfrm>
          <a:prstGeom prst="rect">
            <a:avLst/>
          </a:prstGeom>
        </p:spPr>
      </p:pic>
      <p:sp>
        <p:nvSpPr>
          <p:cNvPr id="2" name="Title 1"/>
          <p:cNvSpPr>
            <a:spLocks noGrp="1"/>
          </p:cNvSpPr>
          <p:nvPr>
            <p:ph type="title"/>
          </p:nvPr>
        </p:nvSpPr>
        <p:spPr/>
        <p:txBody>
          <a:bodyPr/>
          <a:lstStyle/>
          <a:p>
            <a:r>
              <a:rPr lang="en-US" dirty="0" smtClean="0"/>
              <a:t>Core Values</a:t>
            </a:r>
            <a:endParaRPr lang="en-US" dirty="0"/>
          </a:p>
        </p:txBody>
      </p:sp>
    </p:spTree>
    <p:extLst>
      <p:ext uri="{BB962C8B-B14F-4D97-AF65-F5344CB8AC3E}">
        <p14:creationId xmlns:p14="http://schemas.microsoft.com/office/powerpoint/2010/main" val="256948494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hic of Core Value 1&#10;Peer Support is Voluntary. " title="Core Value 1 ">
            <a:extLst>
              <a:ext uri="{FF2B5EF4-FFF2-40B4-BE49-F238E27FC236}">
                <a16:creationId xmlns:a16="http://schemas.microsoft.com/office/drawing/2014/main" id="{8AE9A0F2-89E2-E940-BDD4-D007F024B965}"/>
              </a:ext>
            </a:extLst>
          </p:cNvPr>
          <p:cNvPicPr>
            <a:picLocks noChangeAspect="1"/>
          </p:cNvPicPr>
          <p:nvPr/>
        </p:nvPicPr>
        <p:blipFill rotWithShape="1">
          <a:blip r:embed="rId3"/>
          <a:srcRect l="2465" t="1556" r="8464" b="6133"/>
          <a:stretch/>
        </p:blipFill>
        <p:spPr>
          <a:xfrm>
            <a:off x="3150122" y="1690688"/>
            <a:ext cx="5891756" cy="5081044"/>
          </a:xfrm>
          <a:prstGeom prst="rect">
            <a:avLst/>
          </a:prstGeom>
        </p:spPr>
      </p:pic>
      <p:sp>
        <p:nvSpPr>
          <p:cNvPr id="2" name="Title 1"/>
          <p:cNvSpPr>
            <a:spLocks noGrp="1"/>
          </p:cNvSpPr>
          <p:nvPr>
            <p:ph type="title"/>
          </p:nvPr>
        </p:nvSpPr>
        <p:spPr/>
        <p:txBody>
          <a:bodyPr/>
          <a:lstStyle/>
          <a:p>
            <a:r>
              <a:rPr lang="en-US" dirty="0" smtClean="0"/>
              <a:t>Peer Support is Voluntary</a:t>
            </a:r>
            <a:endParaRPr lang="en-US" dirty="0"/>
          </a:p>
        </p:txBody>
      </p:sp>
    </p:spTree>
    <p:extLst>
      <p:ext uri="{BB962C8B-B14F-4D97-AF65-F5344CB8AC3E}">
        <p14:creationId xmlns:p14="http://schemas.microsoft.com/office/powerpoint/2010/main" val="130923913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4" descr="Ladder graphic with many ladders going up in several different ways. Left and right.  " title="Ladder Graphic">
            <a:extLst>
              <a:ext uri="{FF2B5EF4-FFF2-40B4-BE49-F238E27FC236}">
                <a16:creationId xmlns:a16="http://schemas.microsoft.com/office/drawing/2014/main" id="{E64CC40E-B4BE-F84F-84A3-E4B9E179F79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ctangle 1">
            <a:extLst>
              <a:ext uri="{FF2B5EF4-FFF2-40B4-BE49-F238E27FC236}">
                <a16:creationId xmlns:a16="http://schemas.microsoft.com/office/drawing/2014/main" id="{823AF5AD-A92D-3240-9F34-A948DE86B43C}"/>
              </a:ext>
            </a:extLst>
          </p:cNvPr>
          <p:cNvSpPr/>
          <p:nvPr/>
        </p:nvSpPr>
        <p:spPr>
          <a:xfrm>
            <a:off x="7846147" y="5147786"/>
            <a:ext cx="4535424" cy="1477328"/>
          </a:xfrm>
          <a:prstGeom prst="rect">
            <a:avLst/>
          </a:prstGeom>
        </p:spPr>
        <p:txBody>
          <a:bodyPr wrap="square">
            <a:spAutoFit/>
          </a:bodyPr>
          <a:lstStyle/>
          <a:p>
            <a:r>
              <a:rPr lang="en-US" b="0" i="0" u="none" strike="noStrike" dirty="0">
                <a:solidFill>
                  <a:srgbClr val="000000"/>
                </a:solidFill>
                <a:effectLst/>
                <a:latin typeface="Segoe UI" panose="020B0502040204020203" pitchFamily="34" charset="0"/>
                <a:cs typeface="Segoe UI" panose="020B0502040204020203" pitchFamily="34" charset="0"/>
              </a:rPr>
              <a:t>Keris </a:t>
            </a:r>
            <a:r>
              <a:rPr lang="en-US" b="0" i="0" u="none" strike="noStrike" dirty="0" err="1">
                <a:solidFill>
                  <a:srgbClr val="000000"/>
                </a:solidFill>
                <a:effectLst/>
                <a:latin typeface="Segoe UI" panose="020B0502040204020203" pitchFamily="34" charset="0"/>
                <a:cs typeface="Segoe UI" panose="020B0502040204020203" pitchFamily="34" charset="0"/>
              </a:rPr>
              <a:t>Jän</a:t>
            </a:r>
            <a:r>
              <a:rPr lang="en-US" b="0" i="0" u="none" strike="noStrike" dirty="0">
                <a:solidFill>
                  <a:srgbClr val="000000"/>
                </a:solidFill>
                <a:effectLst/>
                <a:latin typeface="Segoe UI" panose="020B0502040204020203" pitchFamily="34" charset="0"/>
                <a:cs typeface="Segoe UI" panose="020B0502040204020203" pitchFamily="34" charset="0"/>
              </a:rPr>
              <a:t> Myrick, M.B.A., M.S., </a:t>
            </a:r>
            <a:br>
              <a:rPr lang="en-US" b="0" i="0" u="none" strike="noStrike" dirty="0">
                <a:solidFill>
                  <a:srgbClr val="000000"/>
                </a:solidFill>
                <a:effectLst/>
                <a:latin typeface="Segoe UI" panose="020B0502040204020203" pitchFamily="34" charset="0"/>
                <a:cs typeface="Segoe UI" panose="020B0502040204020203" pitchFamily="34" charset="0"/>
              </a:rPr>
            </a:br>
            <a:r>
              <a:rPr lang="en-US" b="0" i="0" u="none" strike="noStrike" dirty="0">
                <a:solidFill>
                  <a:srgbClr val="000000"/>
                </a:solidFill>
                <a:effectLst/>
                <a:latin typeface="Segoe UI" panose="020B0502040204020203" pitchFamily="34" charset="0"/>
                <a:cs typeface="Segoe UI" panose="020B0502040204020203" pitchFamily="34" charset="0"/>
              </a:rPr>
              <a:t>Policy Liaison &amp; Board Member, </a:t>
            </a:r>
          </a:p>
          <a:p>
            <a:r>
              <a:rPr lang="en-US" b="0" i="0" u="none" strike="noStrike" dirty="0">
                <a:solidFill>
                  <a:srgbClr val="000000"/>
                </a:solidFill>
                <a:effectLst/>
                <a:latin typeface="Segoe UI" panose="020B0502040204020203" pitchFamily="34" charset="0"/>
                <a:cs typeface="Segoe UI" panose="020B0502040204020203" pitchFamily="34" charset="0"/>
              </a:rPr>
              <a:t>National Association of Peer Supporters</a:t>
            </a:r>
          </a:p>
          <a:p>
            <a:r>
              <a:rPr lang="en-US" b="0" i="0" u="none" strike="noStrike" dirty="0">
                <a:solidFill>
                  <a:srgbClr val="000000"/>
                </a:solidFill>
                <a:effectLst/>
                <a:latin typeface="Segoe UI" panose="020B0502040204020203" pitchFamily="34" charset="0"/>
                <a:cs typeface="Segoe UI" panose="020B0502040204020203" pitchFamily="34" charset="0"/>
              </a:rPr>
              <a:t>Certified Personal Medicine Coach, CPMC</a:t>
            </a:r>
            <a:br>
              <a:rPr lang="en-US" b="0" i="0" u="none" strike="noStrike" dirty="0">
                <a:solidFill>
                  <a:srgbClr val="000000"/>
                </a:solidFill>
                <a:effectLst/>
                <a:latin typeface="Segoe UI" panose="020B0502040204020203" pitchFamily="34" charset="0"/>
                <a:cs typeface="Segoe UI" panose="020B0502040204020203" pitchFamily="34" charset="0"/>
              </a:rPr>
            </a:br>
            <a:r>
              <a:rPr lang="en-US" b="0" i="0" u="none" strike="noStrike" dirty="0" err="1">
                <a:solidFill>
                  <a:srgbClr val="000000"/>
                </a:solidFill>
                <a:effectLst/>
                <a:latin typeface="Segoe UI" panose="020B0502040204020203" pitchFamily="34" charset="0"/>
                <a:cs typeface="Segoe UI" panose="020B0502040204020203" pitchFamily="34" charset="0"/>
              </a:rPr>
              <a:t>keris@peersupportworks.org</a:t>
            </a:r>
            <a:endParaRPr lang="en-US" b="0" i="0" u="none" strike="noStrike" dirty="0">
              <a:solidFill>
                <a:srgbClr val="000000"/>
              </a:solidFill>
              <a:effectLst/>
              <a:latin typeface="Segoe UI" panose="020B0502040204020203" pitchFamily="34" charset="0"/>
              <a:cs typeface="Segoe UI" panose="020B0502040204020203" pitchFamily="34" charset="0"/>
            </a:endParaRPr>
          </a:p>
        </p:txBody>
      </p:sp>
      <p:sp>
        <p:nvSpPr>
          <p:cNvPr id="6" name="Title 5"/>
          <p:cNvSpPr>
            <a:spLocks noGrp="1"/>
          </p:cNvSpPr>
          <p:nvPr>
            <p:ph type="title"/>
          </p:nvPr>
        </p:nvSpPr>
        <p:spPr/>
        <p:txBody>
          <a:bodyPr/>
          <a:lstStyle/>
          <a:p>
            <a:pPr algn="ctr"/>
            <a:r>
              <a:rPr lang="en-US" dirty="0"/>
              <a:t>National Landscape of Peer Supervision</a:t>
            </a:r>
          </a:p>
        </p:txBody>
      </p:sp>
    </p:spTree>
    <p:extLst>
      <p:ext uri="{BB962C8B-B14F-4D97-AF65-F5344CB8AC3E}">
        <p14:creationId xmlns:p14="http://schemas.microsoft.com/office/powerpoint/2010/main" val="264564507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625956-D9EA-4CBA-BE25-F4A04FAE47BE}"/>
              </a:ext>
            </a:extLst>
          </p:cNvPr>
          <p:cNvSpPr>
            <a:spLocks noGrp="1"/>
          </p:cNvSpPr>
          <p:nvPr>
            <p:ph type="title"/>
          </p:nvPr>
        </p:nvSpPr>
        <p:spPr/>
        <p:txBody>
          <a:bodyPr>
            <a:noAutofit/>
          </a:bodyPr>
          <a:lstStyle/>
          <a:p>
            <a:r>
              <a:rPr lang="en-US" sz="4800" dirty="0"/>
              <a:t>Best Practices in Peer Supervision</a:t>
            </a:r>
          </a:p>
        </p:txBody>
      </p:sp>
      <p:sp>
        <p:nvSpPr>
          <p:cNvPr id="3" name="TextBox 2">
            <a:extLst>
              <a:ext uri="{FF2B5EF4-FFF2-40B4-BE49-F238E27FC236}">
                <a16:creationId xmlns:a16="http://schemas.microsoft.com/office/drawing/2014/main" id="{8F074E86-4FCD-4F95-90F0-1BAC91684507}"/>
              </a:ext>
            </a:extLst>
          </p:cNvPr>
          <p:cNvSpPr txBox="1"/>
          <p:nvPr/>
        </p:nvSpPr>
        <p:spPr>
          <a:xfrm>
            <a:off x="5477576" y="5065403"/>
            <a:ext cx="6463308" cy="461665"/>
          </a:xfrm>
          <a:prstGeom prst="rect">
            <a:avLst/>
          </a:prstGeom>
          <a:noFill/>
        </p:spPr>
        <p:txBody>
          <a:bodyPr wrap="none" rtlCol="0">
            <a:spAutoFit/>
          </a:bodyPr>
          <a:lstStyle/>
          <a:p>
            <a:r>
              <a:rPr lang="en-US" sz="2400" b="1" dirty="0">
                <a:latin typeface="Segoe UI" panose="020B0502040204020203" pitchFamily="34" charset="0"/>
                <a:cs typeface="Segoe UI" panose="020B0502040204020203" pitchFamily="34" charset="0"/>
              </a:rPr>
              <a:t>Jason Robison</a:t>
            </a:r>
            <a:r>
              <a:rPr lang="en-US" sz="2400" dirty="0">
                <a:latin typeface="Segoe UI" panose="020B0502040204020203" pitchFamily="34" charset="0"/>
                <a:cs typeface="Segoe UI" panose="020B0502040204020203" pitchFamily="34" charset="0"/>
              </a:rPr>
              <a:t>, </a:t>
            </a:r>
            <a:r>
              <a:rPr lang="en-US" sz="2400" i="1" dirty="0">
                <a:latin typeface="Segoe UI" panose="020B0502040204020203" pitchFamily="34" charset="0"/>
                <a:cs typeface="Segoe UI" panose="020B0502040204020203" pitchFamily="34" charset="0"/>
              </a:rPr>
              <a:t>Chief Program Officer</a:t>
            </a:r>
            <a:r>
              <a:rPr lang="en-US" sz="2400" dirty="0">
                <a:latin typeface="Segoe UI" panose="020B0502040204020203" pitchFamily="34" charset="0"/>
                <a:cs typeface="Segoe UI" panose="020B0502040204020203" pitchFamily="34" charset="0"/>
              </a:rPr>
              <a:t>, SHARE!</a:t>
            </a:r>
          </a:p>
        </p:txBody>
      </p:sp>
    </p:spTree>
    <p:extLst>
      <p:ext uri="{BB962C8B-B14F-4D97-AF65-F5344CB8AC3E}">
        <p14:creationId xmlns:p14="http://schemas.microsoft.com/office/powerpoint/2010/main" val="20498675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A1FE67-C6F9-4EC2-AC23-0F9C2B8F74DF}"/>
              </a:ext>
            </a:extLst>
          </p:cNvPr>
          <p:cNvSpPr>
            <a:spLocks noGrp="1"/>
          </p:cNvSpPr>
          <p:nvPr>
            <p:ph type="title"/>
          </p:nvPr>
        </p:nvSpPr>
        <p:spPr/>
        <p:txBody>
          <a:bodyPr/>
          <a:lstStyle/>
          <a:p>
            <a:r>
              <a:rPr lang="en-US" dirty="0"/>
              <a:t>Supervising the Peer Workforce</a:t>
            </a:r>
          </a:p>
        </p:txBody>
      </p:sp>
      <p:sp>
        <p:nvSpPr>
          <p:cNvPr id="3" name="Content Placeholder 2">
            <a:extLst>
              <a:ext uri="{FF2B5EF4-FFF2-40B4-BE49-F238E27FC236}">
                <a16:creationId xmlns:a16="http://schemas.microsoft.com/office/drawing/2014/main" id="{43D13B9B-A454-4A75-881F-5D471BBCAB3F}"/>
              </a:ext>
            </a:extLst>
          </p:cNvPr>
          <p:cNvSpPr>
            <a:spLocks noGrp="1"/>
          </p:cNvSpPr>
          <p:nvPr>
            <p:ph idx="1"/>
          </p:nvPr>
        </p:nvSpPr>
        <p:spPr>
          <a:xfrm>
            <a:off x="849086" y="2114550"/>
            <a:ext cx="10515600" cy="4606290"/>
          </a:xfrm>
        </p:spPr>
        <p:txBody>
          <a:bodyPr>
            <a:normAutofit fontScale="92500" lnSpcReduction="20000"/>
          </a:bodyPr>
          <a:lstStyle/>
          <a:p>
            <a:r>
              <a:rPr lang="en-US" dirty="0"/>
              <a:t>Effective supervision of the Peer Workforce is an essential component of a robust public behavioral health system. </a:t>
            </a:r>
          </a:p>
          <a:p>
            <a:r>
              <a:rPr lang="en-US" dirty="0"/>
              <a:t>Peer Services are an evidence-based practice.</a:t>
            </a:r>
          </a:p>
          <a:p>
            <a:r>
              <a:rPr lang="en-US" dirty="0"/>
              <a:t>Supervisors of Peer Services in California will be required to be trained in supervision using SAMHSA’s Core Fundamentals.</a:t>
            </a:r>
          </a:p>
          <a:p>
            <a:r>
              <a:rPr lang="en-US" dirty="0"/>
              <a:t>Historically, implementation of Peer Services has lacked fidelity to the values and core competencies of Peer Support.</a:t>
            </a:r>
          </a:p>
          <a:p>
            <a:r>
              <a:rPr lang="en-US" dirty="0"/>
              <a:t>To remedy this inconsistency, the Supervision of the Peer Workforce Project identified specific problematic practices and best practices for supervision and for Managers and Administrators.</a:t>
            </a:r>
          </a:p>
        </p:txBody>
      </p:sp>
    </p:spTree>
    <p:extLst>
      <p:ext uri="{BB962C8B-B14F-4D97-AF65-F5344CB8AC3E}">
        <p14:creationId xmlns:p14="http://schemas.microsoft.com/office/powerpoint/2010/main" val="37518144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DHCS PHE Unwind Communications Strategy</a:t>
            </a:r>
          </a:p>
        </p:txBody>
      </p:sp>
      <p:sp>
        <p:nvSpPr>
          <p:cNvPr id="3" name="Content Placeholder 2"/>
          <p:cNvSpPr>
            <a:spLocks noGrp="1"/>
          </p:cNvSpPr>
          <p:nvPr>
            <p:ph idx="1"/>
          </p:nvPr>
        </p:nvSpPr>
        <p:spPr>
          <a:xfrm>
            <a:off x="838200" y="2005012"/>
            <a:ext cx="10515600" cy="4351338"/>
          </a:xfrm>
        </p:spPr>
        <p:txBody>
          <a:bodyPr>
            <a:normAutofit/>
          </a:bodyPr>
          <a:lstStyle/>
          <a:p>
            <a:pPr>
              <a:buFont typeface="Wingdings" panose="05000000000000000000" pitchFamily="2" charset="2"/>
              <a:buChar char="§"/>
            </a:pPr>
            <a:r>
              <a:rPr lang="en-US" sz="2400" b="1" dirty="0"/>
              <a:t>Phase One: Encourage Beneficiaries to Update Contact Information</a:t>
            </a:r>
          </a:p>
          <a:p>
            <a:pPr lvl="1">
              <a:buFont typeface="Wingdings" panose="05000000000000000000" pitchFamily="2" charset="2"/>
              <a:buChar char="§"/>
            </a:pPr>
            <a:r>
              <a:rPr lang="en-US" sz="2200" b="1" dirty="0"/>
              <a:t>Launch immediately.</a:t>
            </a:r>
          </a:p>
          <a:p>
            <a:pPr lvl="1">
              <a:buFont typeface="Wingdings" panose="05000000000000000000" pitchFamily="2" charset="2"/>
              <a:buChar char="§"/>
            </a:pPr>
            <a:r>
              <a:rPr lang="en-US" sz="2200" dirty="0"/>
              <a:t>Multi-channel communication campaign to encourage beneficiaries to update contact information with county offices.</a:t>
            </a:r>
          </a:p>
          <a:p>
            <a:pPr lvl="1"/>
            <a:r>
              <a:rPr lang="en-US" sz="2200" dirty="0"/>
              <a:t>Flyers in provider/clinic offices, social media, call scripts, website banners.</a:t>
            </a:r>
          </a:p>
          <a:p>
            <a:pPr>
              <a:buFont typeface="Wingdings" panose="05000000000000000000" pitchFamily="2" charset="2"/>
              <a:buChar char="§"/>
            </a:pPr>
            <a:r>
              <a:rPr lang="en-US" sz="2400" b="1" dirty="0"/>
              <a:t>Phase Two: Watch for Renewal Packets in the mail. Remember to update your contact information!</a:t>
            </a:r>
          </a:p>
          <a:p>
            <a:pPr lvl="1">
              <a:buFont typeface="Wingdings" panose="05000000000000000000" pitchFamily="2" charset="2"/>
              <a:buChar char="§"/>
            </a:pPr>
            <a:r>
              <a:rPr lang="en-US" sz="2200" b="1" dirty="0"/>
              <a:t>Launch 60 days prior to COVID-19 PHE termination.  </a:t>
            </a:r>
          </a:p>
          <a:p>
            <a:pPr lvl="1">
              <a:buFont typeface="Wingdings" panose="05000000000000000000" pitchFamily="2" charset="2"/>
              <a:buChar char="§"/>
            </a:pPr>
            <a:r>
              <a:rPr lang="en-US" sz="2200" dirty="0"/>
              <a:t>Remind beneficiaries to watch for renewal packets in the mail and update contact information with county office if they have not done so yet.</a:t>
            </a:r>
          </a:p>
          <a:p>
            <a:endParaRPr lang="en-US" sz="2400" dirty="0"/>
          </a:p>
          <a:p>
            <a:endParaRPr lang="en-US" sz="2400" dirty="0"/>
          </a:p>
        </p:txBody>
      </p:sp>
      <p:sp>
        <p:nvSpPr>
          <p:cNvPr id="4" name="Slide Number Placeholder 3"/>
          <p:cNvSpPr>
            <a:spLocks noGrp="1"/>
          </p:cNvSpPr>
          <p:nvPr>
            <p:ph type="sldNum" sz="quarter" idx="12"/>
          </p:nvPr>
        </p:nvSpPr>
        <p:spPr/>
        <p:txBody>
          <a:bodyPr/>
          <a:lstStyle/>
          <a:p>
            <a:fld id="{EB8090AE-F645-47C1-81A8-D4E28BF03D47}" type="slidenum">
              <a:rPr lang="en-US" smtClean="0"/>
              <a:t>3</a:t>
            </a:fld>
            <a:endParaRPr lang="en-US" dirty="0"/>
          </a:p>
        </p:txBody>
      </p:sp>
    </p:spTree>
    <p:extLst>
      <p:ext uri="{BB962C8B-B14F-4D97-AF65-F5344CB8AC3E}">
        <p14:creationId xmlns:p14="http://schemas.microsoft.com/office/powerpoint/2010/main" val="314176112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A1FE67-C6F9-4EC2-AC23-0F9C2B8F74DF}"/>
              </a:ext>
            </a:extLst>
          </p:cNvPr>
          <p:cNvSpPr>
            <a:spLocks noGrp="1"/>
          </p:cNvSpPr>
          <p:nvPr>
            <p:ph type="title"/>
          </p:nvPr>
        </p:nvSpPr>
        <p:spPr/>
        <p:txBody>
          <a:bodyPr/>
          <a:lstStyle/>
          <a:p>
            <a:r>
              <a:rPr lang="en-US" dirty="0"/>
              <a:t>SAMHSA’s Core Fundamentals (Competencies) for Supervisors</a:t>
            </a:r>
          </a:p>
        </p:txBody>
      </p:sp>
      <p:sp>
        <p:nvSpPr>
          <p:cNvPr id="3" name="Content Placeholder 2">
            <a:extLst>
              <a:ext uri="{FF2B5EF4-FFF2-40B4-BE49-F238E27FC236}">
                <a16:creationId xmlns:a16="http://schemas.microsoft.com/office/drawing/2014/main" id="{43D13B9B-A454-4A75-881F-5D471BBCAB3F}"/>
              </a:ext>
            </a:extLst>
          </p:cNvPr>
          <p:cNvSpPr>
            <a:spLocks noGrp="1"/>
          </p:cNvSpPr>
          <p:nvPr>
            <p:ph idx="1"/>
          </p:nvPr>
        </p:nvSpPr>
        <p:spPr/>
        <p:txBody>
          <a:bodyPr>
            <a:normAutofit fontScale="92500" lnSpcReduction="10000"/>
          </a:bodyPr>
          <a:lstStyle/>
          <a:p>
            <a:pPr marL="0" indent="0">
              <a:buNone/>
            </a:pPr>
            <a:r>
              <a:rPr lang="en-US" sz="2400" dirty="0"/>
              <a:t>1. Understands Peer Roles and Practices </a:t>
            </a:r>
          </a:p>
          <a:p>
            <a:pPr marL="0" indent="0">
              <a:buNone/>
            </a:pPr>
            <a:r>
              <a:rPr lang="en-US" sz="2400" dirty="0"/>
              <a:t>2. Have Recovery-Orientation and Model Recovery-Oriented Practices </a:t>
            </a:r>
          </a:p>
          <a:p>
            <a:pPr marL="0" indent="0">
              <a:buNone/>
            </a:pPr>
            <a:r>
              <a:rPr lang="en-US" sz="2400" dirty="0"/>
              <a:t>3. Development of the Unique Knowledge and Skills Needed for Peer Support Practice </a:t>
            </a:r>
          </a:p>
          <a:p>
            <a:pPr marL="0" indent="0">
              <a:buNone/>
            </a:pPr>
            <a:r>
              <a:rPr lang="en-US" sz="2400" dirty="0"/>
              <a:t>4. Recognize the Connections between Behavioral Health Conditions and Trauma, Health Disparities, and Social Inequity </a:t>
            </a:r>
          </a:p>
          <a:p>
            <a:pPr marL="0" indent="0">
              <a:buNone/>
            </a:pPr>
            <a:r>
              <a:rPr lang="en-US" sz="2400" dirty="0"/>
              <a:t>5. Use Strengths-based Supervision </a:t>
            </a:r>
          </a:p>
          <a:p>
            <a:pPr marL="0" indent="0">
              <a:buNone/>
            </a:pPr>
            <a:r>
              <a:rPr lang="en-US" sz="2400" dirty="0"/>
              <a:t>6. Provide a Space to Address Ethical and Boundary Issues </a:t>
            </a:r>
          </a:p>
          <a:p>
            <a:pPr marL="0" indent="0">
              <a:buNone/>
            </a:pPr>
            <a:r>
              <a:rPr lang="en-US" sz="2400" dirty="0"/>
              <a:t>7. Advocate for the Integration of Peer Workers in the Workplace</a:t>
            </a:r>
          </a:p>
        </p:txBody>
      </p:sp>
    </p:spTree>
    <p:extLst>
      <p:ext uri="{BB962C8B-B14F-4D97-AF65-F5344CB8AC3E}">
        <p14:creationId xmlns:p14="http://schemas.microsoft.com/office/powerpoint/2010/main" val="11680778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A1FE67-C6F9-4EC2-AC23-0F9C2B8F74DF}"/>
              </a:ext>
            </a:extLst>
          </p:cNvPr>
          <p:cNvSpPr>
            <a:spLocks noGrp="1"/>
          </p:cNvSpPr>
          <p:nvPr>
            <p:ph type="title"/>
          </p:nvPr>
        </p:nvSpPr>
        <p:spPr/>
        <p:txBody>
          <a:bodyPr/>
          <a:lstStyle/>
          <a:p>
            <a:r>
              <a:rPr lang="en-US" dirty="0"/>
              <a:t>Best Practices in Supervision of Peer Services</a:t>
            </a:r>
          </a:p>
        </p:txBody>
      </p:sp>
      <p:sp>
        <p:nvSpPr>
          <p:cNvPr id="3" name="Content Placeholder 2">
            <a:extLst>
              <a:ext uri="{FF2B5EF4-FFF2-40B4-BE49-F238E27FC236}">
                <a16:creationId xmlns:a16="http://schemas.microsoft.com/office/drawing/2014/main" id="{43D13B9B-A454-4A75-881F-5D471BBCAB3F}"/>
              </a:ext>
            </a:extLst>
          </p:cNvPr>
          <p:cNvSpPr>
            <a:spLocks noGrp="1"/>
          </p:cNvSpPr>
          <p:nvPr>
            <p:ph idx="1"/>
          </p:nvPr>
        </p:nvSpPr>
        <p:spPr/>
        <p:txBody>
          <a:bodyPr>
            <a:normAutofit fontScale="77500" lnSpcReduction="20000"/>
          </a:bodyPr>
          <a:lstStyle/>
          <a:p>
            <a:pPr lvl="0"/>
            <a:r>
              <a:rPr lang="en-US" dirty="0"/>
              <a:t>Recognition of the impact of traumatic histories on all staff, including peer workers, supervisors and the people being served.</a:t>
            </a:r>
          </a:p>
          <a:p>
            <a:pPr lvl="0"/>
            <a:r>
              <a:rPr lang="en-US" dirty="0"/>
              <a:t>Collaborative supervision such as the Developmental Model of Supervision.</a:t>
            </a:r>
          </a:p>
          <a:p>
            <a:pPr lvl="0"/>
            <a:r>
              <a:rPr lang="en-US" dirty="0"/>
              <a:t>Tracking data using a “Kaizen” approach of continuous improvement based on data.</a:t>
            </a:r>
          </a:p>
          <a:p>
            <a:pPr lvl="0"/>
            <a:r>
              <a:rPr lang="en-US" dirty="0"/>
              <a:t>Continuous training and management actions that reinforce the importance of Peer Services for the best outcomes for the people being served.</a:t>
            </a:r>
          </a:p>
          <a:p>
            <a:pPr lvl="0"/>
            <a:r>
              <a:rPr lang="en-US" dirty="0"/>
              <a:t>Rewarding all staff including peer workers for success and celebrating failure as a path to learning.</a:t>
            </a:r>
          </a:p>
        </p:txBody>
      </p:sp>
    </p:spTree>
    <p:extLst>
      <p:ext uri="{BB962C8B-B14F-4D97-AF65-F5344CB8AC3E}">
        <p14:creationId xmlns:p14="http://schemas.microsoft.com/office/powerpoint/2010/main" val="143271422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A1FE67-C6F9-4EC2-AC23-0F9C2B8F74DF}"/>
              </a:ext>
            </a:extLst>
          </p:cNvPr>
          <p:cNvSpPr>
            <a:spLocks noGrp="1"/>
          </p:cNvSpPr>
          <p:nvPr>
            <p:ph type="title"/>
          </p:nvPr>
        </p:nvSpPr>
        <p:spPr/>
        <p:txBody>
          <a:bodyPr/>
          <a:lstStyle/>
          <a:p>
            <a:r>
              <a:rPr lang="en-US" dirty="0"/>
              <a:t>Best Practices in Supervision of Peer Services</a:t>
            </a:r>
          </a:p>
        </p:txBody>
      </p:sp>
      <p:sp>
        <p:nvSpPr>
          <p:cNvPr id="3" name="Content Placeholder 2">
            <a:extLst>
              <a:ext uri="{FF2B5EF4-FFF2-40B4-BE49-F238E27FC236}">
                <a16:creationId xmlns:a16="http://schemas.microsoft.com/office/drawing/2014/main" id="{43D13B9B-A454-4A75-881F-5D471BBCAB3F}"/>
              </a:ext>
            </a:extLst>
          </p:cNvPr>
          <p:cNvSpPr>
            <a:spLocks noGrp="1"/>
          </p:cNvSpPr>
          <p:nvPr>
            <p:ph idx="1"/>
          </p:nvPr>
        </p:nvSpPr>
        <p:spPr>
          <a:xfrm>
            <a:off x="849086" y="2114550"/>
            <a:ext cx="10855234" cy="4652010"/>
          </a:xfrm>
        </p:spPr>
        <p:txBody>
          <a:bodyPr>
            <a:normAutofit/>
          </a:bodyPr>
          <a:lstStyle/>
          <a:p>
            <a:r>
              <a:rPr lang="en-US" dirty="0"/>
              <a:t>Incorporating Peer Services into treatment plans, programs, interventions and other agency activities.</a:t>
            </a:r>
          </a:p>
          <a:p>
            <a:pPr lvl="0"/>
            <a:r>
              <a:rPr lang="en-US" dirty="0"/>
              <a:t>Encouraging staff including peer workers to join self-help support groups and/or a peer worker support group to have a place to share issues at work.</a:t>
            </a:r>
          </a:p>
          <a:p>
            <a:pPr lvl="0"/>
            <a:r>
              <a:rPr lang="en-US" dirty="0"/>
              <a:t>Conducting regularly scheduled supervisory meetings.</a:t>
            </a:r>
          </a:p>
          <a:p>
            <a:pPr lvl="0"/>
            <a:r>
              <a:rPr lang="en-US" dirty="0"/>
              <a:t>Incorporate the tools we expect peers to use in their work into the supervision process.</a:t>
            </a:r>
          </a:p>
        </p:txBody>
      </p:sp>
    </p:spTree>
    <p:extLst>
      <p:ext uri="{BB962C8B-B14F-4D97-AF65-F5344CB8AC3E}">
        <p14:creationId xmlns:p14="http://schemas.microsoft.com/office/powerpoint/2010/main" val="252584127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A1FE67-C6F9-4EC2-AC23-0F9C2B8F74DF}"/>
              </a:ext>
            </a:extLst>
          </p:cNvPr>
          <p:cNvSpPr>
            <a:spLocks noGrp="1"/>
          </p:cNvSpPr>
          <p:nvPr>
            <p:ph type="title"/>
          </p:nvPr>
        </p:nvSpPr>
        <p:spPr/>
        <p:txBody>
          <a:bodyPr/>
          <a:lstStyle/>
          <a:p>
            <a:r>
              <a:rPr lang="en-US" dirty="0"/>
              <a:t>Best Practices in Supervision of Peer Services</a:t>
            </a:r>
          </a:p>
        </p:txBody>
      </p:sp>
      <p:sp>
        <p:nvSpPr>
          <p:cNvPr id="3" name="Content Placeholder 2">
            <a:extLst>
              <a:ext uri="{FF2B5EF4-FFF2-40B4-BE49-F238E27FC236}">
                <a16:creationId xmlns:a16="http://schemas.microsoft.com/office/drawing/2014/main" id="{43D13B9B-A454-4A75-881F-5D471BBCAB3F}"/>
              </a:ext>
            </a:extLst>
          </p:cNvPr>
          <p:cNvSpPr>
            <a:spLocks noGrp="1"/>
          </p:cNvSpPr>
          <p:nvPr>
            <p:ph idx="1"/>
          </p:nvPr>
        </p:nvSpPr>
        <p:spPr>
          <a:xfrm>
            <a:off x="849086" y="2114550"/>
            <a:ext cx="10855234" cy="4652010"/>
          </a:xfrm>
        </p:spPr>
        <p:txBody>
          <a:bodyPr>
            <a:normAutofit/>
          </a:bodyPr>
          <a:lstStyle/>
          <a:p>
            <a:pPr lvl="0"/>
            <a:r>
              <a:rPr lang="en-US" dirty="0"/>
              <a:t>Ensuring supervisors of peer workers: </a:t>
            </a:r>
          </a:p>
          <a:p>
            <a:pPr lvl="1">
              <a:lnSpc>
                <a:spcPct val="100000"/>
              </a:lnSpc>
            </a:pPr>
            <a:r>
              <a:rPr lang="en-US" dirty="0"/>
              <a:t>Have prior experience/knowledge of peer support work</a:t>
            </a:r>
          </a:p>
          <a:p>
            <a:pPr lvl="2">
              <a:lnSpc>
                <a:spcPct val="100000"/>
              </a:lnSpc>
            </a:pPr>
            <a:r>
              <a:rPr lang="en-US" sz="2100" dirty="0"/>
              <a:t>Are willing to supervise</a:t>
            </a:r>
          </a:p>
          <a:p>
            <a:pPr lvl="2">
              <a:lnSpc>
                <a:spcPct val="100000"/>
              </a:lnSpc>
            </a:pPr>
            <a:r>
              <a:rPr lang="en-US" sz="2100" dirty="0"/>
              <a:t>Are knowledgeable about supervision concepts and practices</a:t>
            </a:r>
          </a:p>
          <a:p>
            <a:pPr lvl="1">
              <a:lnSpc>
                <a:spcPct val="100000"/>
              </a:lnSpc>
            </a:pPr>
            <a:r>
              <a:rPr lang="en-US" dirty="0"/>
              <a:t>Receive ongoing supervision</a:t>
            </a:r>
          </a:p>
          <a:p>
            <a:pPr lvl="1">
              <a:lnSpc>
                <a:spcPct val="100000"/>
              </a:lnSpc>
            </a:pPr>
            <a:r>
              <a:rPr lang="en-US" dirty="0"/>
              <a:t>Understand the difference between supervision and clinical support</a:t>
            </a:r>
          </a:p>
        </p:txBody>
      </p:sp>
    </p:spTree>
    <p:extLst>
      <p:ext uri="{BB962C8B-B14F-4D97-AF65-F5344CB8AC3E}">
        <p14:creationId xmlns:p14="http://schemas.microsoft.com/office/powerpoint/2010/main" val="247060986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A1FE67-C6F9-4EC2-AC23-0F9C2B8F74DF}"/>
              </a:ext>
            </a:extLst>
          </p:cNvPr>
          <p:cNvSpPr>
            <a:spLocks noGrp="1"/>
          </p:cNvSpPr>
          <p:nvPr>
            <p:ph type="title"/>
          </p:nvPr>
        </p:nvSpPr>
        <p:spPr/>
        <p:txBody>
          <a:bodyPr/>
          <a:lstStyle/>
          <a:p>
            <a:r>
              <a:rPr lang="en-US" dirty="0"/>
              <a:t>Best Practices for Managers and Administrators</a:t>
            </a:r>
          </a:p>
        </p:txBody>
      </p:sp>
      <p:sp>
        <p:nvSpPr>
          <p:cNvPr id="3" name="Content Placeholder 2">
            <a:extLst>
              <a:ext uri="{FF2B5EF4-FFF2-40B4-BE49-F238E27FC236}">
                <a16:creationId xmlns:a16="http://schemas.microsoft.com/office/drawing/2014/main" id="{43D13B9B-A454-4A75-881F-5D471BBCAB3F}"/>
              </a:ext>
            </a:extLst>
          </p:cNvPr>
          <p:cNvSpPr>
            <a:spLocks noGrp="1"/>
          </p:cNvSpPr>
          <p:nvPr>
            <p:ph idx="1"/>
          </p:nvPr>
        </p:nvSpPr>
        <p:spPr>
          <a:xfrm>
            <a:off x="849086" y="2114550"/>
            <a:ext cx="10515600" cy="4514850"/>
          </a:xfrm>
        </p:spPr>
        <p:txBody>
          <a:bodyPr>
            <a:noAutofit/>
          </a:bodyPr>
          <a:lstStyle/>
          <a:p>
            <a:pPr lvl="0"/>
            <a:r>
              <a:rPr lang="en-US" sz="2400" dirty="0"/>
              <a:t>Involve peers as you would other staff in the organization’s decision-making process.</a:t>
            </a:r>
          </a:p>
          <a:p>
            <a:pPr lvl="0"/>
            <a:r>
              <a:rPr lang="en-US" sz="2400" dirty="0"/>
              <a:t>Champion peer services and their importance.</a:t>
            </a:r>
          </a:p>
          <a:p>
            <a:pPr lvl="0"/>
            <a:r>
              <a:rPr lang="en-US" sz="2400" dirty="0"/>
              <a:t>Work to eliminate stigma and discrimination from your agency.</a:t>
            </a:r>
          </a:p>
          <a:p>
            <a:pPr lvl="1"/>
            <a:r>
              <a:rPr lang="en-US" sz="2000" dirty="0"/>
              <a:t>Study after study shows that mental health providers have more stigma against people with mental health issues than the general public,</a:t>
            </a:r>
          </a:p>
          <a:p>
            <a:pPr lvl="0"/>
            <a:r>
              <a:rPr lang="en-US" sz="2400" dirty="0"/>
              <a:t>Supporting the supervisors of all staff including peer workers, so they are not marginalized or treated as having a less important job because they are supervising peer workers.</a:t>
            </a:r>
          </a:p>
        </p:txBody>
      </p:sp>
    </p:spTree>
    <p:extLst>
      <p:ext uri="{BB962C8B-B14F-4D97-AF65-F5344CB8AC3E}">
        <p14:creationId xmlns:p14="http://schemas.microsoft.com/office/powerpoint/2010/main" val="7325575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A1FE67-C6F9-4EC2-AC23-0F9C2B8F74DF}"/>
              </a:ext>
            </a:extLst>
          </p:cNvPr>
          <p:cNvSpPr>
            <a:spLocks noGrp="1"/>
          </p:cNvSpPr>
          <p:nvPr>
            <p:ph type="title"/>
          </p:nvPr>
        </p:nvSpPr>
        <p:spPr/>
        <p:txBody>
          <a:bodyPr/>
          <a:lstStyle/>
          <a:p>
            <a:r>
              <a:rPr lang="en-US" dirty="0"/>
              <a:t>Best Practices for Managers and Administrators</a:t>
            </a:r>
          </a:p>
        </p:txBody>
      </p:sp>
      <p:sp>
        <p:nvSpPr>
          <p:cNvPr id="3" name="Content Placeholder 2">
            <a:extLst>
              <a:ext uri="{FF2B5EF4-FFF2-40B4-BE49-F238E27FC236}">
                <a16:creationId xmlns:a16="http://schemas.microsoft.com/office/drawing/2014/main" id="{43D13B9B-A454-4A75-881F-5D471BBCAB3F}"/>
              </a:ext>
            </a:extLst>
          </p:cNvPr>
          <p:cNvSpPr>
            <a:spLocks noGrp="1"/>
          </p:cNvSpPr>
          <p:nvPr>
            <p:ph idx="1"/>
          </p:nvPr>
        </p:nvSpPr>
        <p:spPr>
          <a:xfrm>
            <a:off x="849086" y="2114550"/>
            <a:ext cx="10515600" cy="4514850"/>
          </a:xfrm>
        </p:spPr>
        <p:txBody>
          <a:bodyPr>
            <a:noAutofit/>
          </a:bodyPr>
          <a:lstStyle/>
          <a:p>
            <a:pPr lvl="0"/>
            <a:r>
              <a:rPr lang="en-US" sz="2400" dirty="0"/>
              <a:t>Do not isolate Peer Workers. Having two or more working together works best.</a:t>
            </a:r>
          </a:p>
          <a:p>
            <a:pPr lvl="0"/>
            <a:r>
              <a:rPr lang="en-US" sz="2400" dirty="0"/>
              <a:t>Consider hiring executive coaches for new supervisors of Peers. Executive Service Corps can help. </a:t>
            </a:r>
            <a:r>
              <a:rPr lang="en-US" sz="2400" u="sng" dirty="0">
                <a:hlinkClick r:id="rId3"/>
              </a:rPr>
              <a:t>http://www.escus.org/</a:t>
            </a:r>
            <a:endParaRPr lang="en-US" sz="2400" dirty="0"/>
          </a:p>
          <a:p>
            <a:pPr lvl="0"/>
            <a:r>
              <a:rPr lang="en-US" sz="2400" dirty="0"/>
              <a:t>Inform all your staff about evidence-based Peer Services and how they can help the people you serve. </a:t>
            </a:r>
          </a:p>
          <a:p>
            <a:pPr lvl="1"/>
            <a:r>
              <a:rPr lang="en-US" sz="2000" dirty="0"/>
              <a:t>This should include the fact that peer worker boundaries and ethics are different than professional boundaries.</a:t>
            </a:r>
          </a:p>
        </p:txBody>
      </p:sp>
    </p:spTree>
    <p:extLst>
      <p:ext uri="{BB962C8B-B14F-4D97-AF65-F5344CB8AC3E}">
        <p14:creationId xmlns:p14="http://schemas.microsoft.com/office/powerpoint/2010/main" val="326697434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A1FE67-C6F9-4EC2-AC23-0F9C2B8F74DF}"/>
              </a:ext>
            </a:extLst>
          </p:cNvPr>
          <p:cNvSpPr>
            <a:spLocks noGrp="1"/>
          </p:cNvSpPr>
          <p:nvPr>
            <p:ph type="title"/>
          </p:nvPr>
        </p:nvSpPr>
        <p:spPr/>
        <p:txBody>
          <a:bodyPr/>
          <a:lstStyle/>
          <a:p>
            <a:r>
              <a:rPr lang="en-US" dirty="0"/>
              <a:t>Best Practices for Managers and Administrators</a:t>
            </a:r>
          </a:p>
        </p:txBody>
      </p:sp>
      <p:sp>
        <p:nvSpPr>
          <p:cNvPr id="3" name="Content Placeholder 2">
            <a:extLst>
              <a:ext uri="{FF2B5EF4-FFF2-40B4-BE49-F238E27FC236}">
                <a16:creationId xmlns:a16="http://schemas.microsoft.com/office/drawing/2014/main" id="{43D13B9B-A454-4A75-881F-5D471BBCAB3F}"/>
              </a:ext>
            </a:extLst>
          </p:cNvPr>
          <p:cNvSpPr>
            <a:spLocks noGrp="1"/>
          </p:cNvSpPr>
          <p:nvPr>
            <p:ph idx="1"/>
          </p:nvPr>
        </p:nvSpPr>
        <p:spPr/>
        <p:txBody>
          <a:bodyPr>
            <a:normAutofit lnSpcReduction="10000"/>
          </a:bodyPr>
          <a:lstStyle/>
          <a:p>
            <a:pPr lvl="0"/>
            <a:r>
              <a:rPr lang="en-US" dirty="0"/>
              <a:t>For managers and administrators overseeing peer programs, requiring them to attend a self-help support group relevant to their own issues at least six times to develop competency in understanding the nature of peer relationships. </a:t>
            </a:r>
          </a:p>
          <a:p>
            <a:pPr lvl="0"/>
            <a:r>
              <a:rPr lang="en-US" dirty="0"/>
              <a:t>Create a coalition of peer supervisors from yours and other agencies to provide support to one another.</a:t>
            </a:r>
          </a:p>
          <a:p>
            <a:pPr lvl="0"/>
            <a:r>
              <a:rPr lang="en-US" dirty="0"/>
              <a:t>Supervisors may benefit from training about organizational structure, organizational culture, and how change occurs.</a:t>
            </a:r>
          </a:p>
        </p:txBody>
      </p:sp>
    </p:spTree>
    <p:extLst>
      <p:ext uri="{BB962C8B-B14F-4D97-AF65-F5344CB8AC3E}">
        <p14:creationId xmlns:p14="http://schemas.microsoft.com/office/powerpoint/2010/main" val="177673943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A1FE67-C6F9-4EC2-AC23-0F9C2B8F74DF}"/>
              </a:ext>
            </a:extLst>
          </p:cNvPr>
          <p:cNvSpPr>
            <a:spLocks noGrp="1"/>
          </p:cNvSpPr>
          <p:nvPr>
            <p:ph type="title"/>
          </p:nvPr>
        </p:nvSpPr>
        <p:spPr/>
        <p:txBody>
          <a:bodyPr/>
          <a:lstStyle/>
          <a:p>
            <a:r>
              <a:rPr lang="en-US" dirty="0"/>
              <a:t>Best Practices for Managers and Administrators</a:t>
            </a:r>
          </a:p>
        </p:txBody>
      </p:sp>
      <p:sp>
        <p:nvSpPr>
          <p:cNvPr id="3" name="Content Placeholder 2">
            <a:extLst>
              <a:ext uri="{FF2B5EF4-FFF2-40B4-BE49-F238E27FC236}">
                <a16:creationId xmlns:a16="http://schemas.microsoft.com/office/drawing/2014/main" id="{43D13B9B-A454-4A75-881F-5D471BBCAB3F}"/>
              </a:ext>
            </a:extLst>
          </p:cNvPr>
          <p:cNvSpPr>
            <a:spLocks noGrp="1"/>
          </p:cNvSpPr>
          <p:nvPr>
            <p:ph idx="1"/>
          </p:nvPr>
        </p:nvSpPr>
        <p:spPr/>
        <p:txBody>
          <a:bodyPr>
            <a:normAutofit fontScale="77500" lnSpcReduction="20000"/>
          </a:bodyPr>
          <a:lstStyle/>
          <a:p>
            <a:pPr lvl="0"/>
            <a:r>
              <a:rPr lang="en-US" dirty="0"/>
              <a:t>Promote diversity and inclusion by identifying and deactivating workplace equity barriers regarding race, ethnicity, culture, gender, sexuality, age, or other aspects.</a:t>
            </a:r>
          </a:p>
          <a:p>
            <a:pPr lvl="0"/>
            <a:r>
              <a:rPr lang="en-US" dirty="0"/>
              <a:t>Organizational leaders, managers and staff understand and address particular ways inequity may be expressed in employee roles, such as ageism towards youth and/or older people, or hiring barriers against criminal justice-involved peers because of previous actions and convictions.</a:t>
            </a:r>
          </a:p>
          <a:p>
            <a:pPr lvl="0"/>
            <a:r>
              <a:rPr lang="en-US" dirty="0"/>
              <a:t>See that peer worker compensation is equitable relative to other organizational roles and positions.</a:t>
            </a:r>
          </a:p>
          <a:p>
            <a:pPr lvl="0"/>
            <a:r>
              <a:rPr lang="en-US" dirty="0"/>
              <a:t>Documentation and billing paperwork needs to be in line with Peer Services, as activities and notes often are different from clinical services.</a:t>
            </a:r>
          </a:p>
        </p:txBody>
      </p:sp>
    </p:spTree>
    <p:extLst>
      <p:ext uri="{BB962C8B-B14F-4D97-AF65-F5344CB8AC3E}">
        <p14:creationId xmlns:p14="http://schemas.microsoft.com/office/powerpoint/2010/main" val="119276097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A1FE67-C6F9-4EC2-AC23-0F9C2B8F74DF}"/>
              </a:ext>
            </a:extLst>
          </p:cNvPr>
          <p:cNvSpPr>
            <a:spLocks noGrp="1"/>
          </p:cNvSpPr>
          <p:nvPr>
            <p:ph type="title"/>
          </p:nvPr>
        </p:nvSpPr>
        <p:spPr/>
        <p:txBody>
          <a:bodyPr/>
          <a:lstStyle/>
          <a:p>
            <a:r>
              <a:rPr lang="en-US" dirty="0"/>
              <a:t>Problematic Practices in Supervision of Peer Workers</a:t>
            </a:r>
          </a:p>
        </p:txBody>
      </p:sp>
      <p:sp>
        <p:nvSpPr>
          <p:cNvPr id="3" name="Content Placeholder 2">
            <a:extLst>
              <a:ext uri="{FF2B5EF4-FFF2-40B4-BE49-F238E27FC236}">
                <a16:creationId xmlns:a16="http://schemas.microsoft.com/office/drawing/2014/main" id="{43D13B9B-A454-4A75-881F-5D471BBCAB3F}"/>
              </a:ext>
            </a:extLst>
          </p:cNvPr>
          <p:cNvSpPr>
            <a:spLocks noGrp="1"/>
          </p:cNvSpPr>
          <p:nvPr>
            <p:ph idx="1"/>
          </p:nvPr>
        </p:nvSpPr>
        <p:spPr/>
        <p:txBody>
          <a:bodyPr>
            <a:normAutofit fontScale="92500" lnSpcReduction="20000"/>
          </a:bodyPr>
          <a:lstStyle/>
          <a:p>
            <a:pPr lvl="0"/>
            <a:r>
              <a:rPr lang="en-US" dirty="0"/>
              <a:t>Lack of training on the value and importance of Peer Services.</a:t>
            </a:r>
          </a:p>
          <a:p>
            <a:pPr lvl="0"/>
            <a:r>
              <a:rPr lang="en-US" dirty="0"/>
              <a:t>Using mistakes and failures as justification to reduce peer worker responsibilities or autonomy.</a:t>
            </a:r>
          </a:p>
          <a:p>
            <a:pPr lvl="0"/>
            <a:r>
              <a:rPr lang="en-US" dirty="0"/>
              <a:t>Limiting peer work to mundane tasks.</a:t>
            </a:r>
          </a:p>
          <a:p>
            <a:pPr lvl="0"/>
            <a:r>
              <a:rPr lang="en-US" dirty="0"/>
              <a:t>Segregating peer workers from other staff.</a:t>
            </a:r>
          </a:p>
          <a:p>
            <a:pPr lvl="0"/>
            <a:r>
              <a:rPr lang="en-US" dirty="0"/>
              <a:t>Requiring that peer workers maintain distance and/or clinical boundaries with the people they serve.</a:t>
            </a:r>
          </a:p>
          <a:p>
            <a:pPr lvl="0"/>
            <a:r>
              <a:rPr lang="en-US" dirty="0"/>
              <a:t>Training peer workers in clinical practices and defining their role as clinical assistants.</a:t>
            </a:r>
          </a:p>
        </p:txBody>
      </p:sp>
    </p:spTree>
    <p:extLst>
      <p:ext uri="{BB962C8B-B14F-4D97-AF65-F5344CB8AC3E}">
        <p14:creationId xmlns:p14="http://schemas.microsoft.com/office/powerpoint/2010/main" val="291764454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A1FE67-C6F9-4EC2-AC23-0F9C2B8F74DF}"/>
              </a:ext>
            </a:extLst>
          </p:cNvPr>
          <p:cNvSpPr>
            <a:spLocks noGrp="1"/>
          </p:cNvSpPr>
          <p:nvPr>
            <p:ph type="title"/>
          </p:nvPr>
        </p:nvSpPr>
        <p:spPr/>
        <p:txBody>
          <a:bodyPr/>
          <a:lstStyle/>
          <a:p>
            <a:r>
              <a:rPr lang="en-US" dirty="0"/>
              <a:t>Problematic Practices in Supervision of Peer Workers</a:t>
            </a:r>
          </a:p>
        </p:txBody>
      </p:sp>
      <p:sp>
        <p:nvSpPr>
          <p:cNvPr id="3" name="Content Placeholder 2">
            <a:extLst>
              <a:ext uri="{FF2B5EF4-FFF2-40B4-BE49-F238E27FC236}">
                <a16:creationId xmlns:a16="http://schemas.microsoft.com/office/drawing/2014/main" id="{43D13B9B-A454-4A75-881F-5D471BBCAB3F}"/>
              </a:ext>
            </a:extLst>
          </p:cNvPr>
          <p:cNvSpPr>
            <a:spLocks noGrp="1"/>
          </p:cNvSpPr>
          <p:nvPr>
            <p:ph idx="1"/>
          </p:nvPr>
        </p:nvSpPr>
        <p:spPr/>
        <p:txBody>
          <a:bodyPr>
            <a:normAutofit fontScale="92500" lnSpcReduction="10000"/>
          </a:bodyPr>
          <a:lstStyle/>
          <a:p>
            <a:pPr lvl="0"/>
            <a:r>
              <a:rPr lang="en-US" dirty="0"/>
              <a:t>Failing to recognize traumatic histories of peer workers and supervisors.</a:t>
            </a:r>
          </a:p>
          <a:p>
            <a:pPr lvl="0"/>
            <a:r>
              <a:rPr lang="en-US" dirty="0"/>
              <a:t>Exclusively authoritative supervision.</a:t>
            </a:r>
          </a:p>
          <a:p>
            <a:pPr lvl="0"/>
            <a:r>
              <a:rPr lang="en-US" dirty="0"/>
              <a:t>Undermining peer worker confidence by repeatedly asking if they are OK, overwhelmed, needing time off, taking their meds, etc.</a:t>
            </a:r>
          </a:p>
          <a:p>
            <a:pPr lvl="0"/>
            <a:r>
              <a:rPr lang="en-US" dirty="0"/>
              <a:t>Devaluing the role of the supervisor of peer workers.</a:t>
            </a:r>
          </a:p>
          <a:p>
            <a:pPr lvl="0"/>
            <a:r>
              <a:rPr lang="en-US" dirty="0"/>
              <a:t>Lack of education about Peer Services, recovery, recovery values and peer workers.</a:t>
            </a:r>
          </a:p>
        </p:txBody>
      </p:sp>
    </p:spTree>
    <p:extLst>
      <p:ext uri="{BB962C8B-B14F-4D97-AF65-F5344CB8AC3E}">
        <p14:creationId xmlns:p14="http://schemas.microsoft.com/office/powerpoint/2010/main" val="29378450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F91AC8-048B-473C-BDF9-69A62B76E932}"/>
              </a:ext>
            </a:extLst>
          </p:cNvPr>
          <p:cNvSpPr>
            <a:spLocks noGrp="1"/>
          </p:cNvSpPr>
          <p:nvPr>
            <p:ph type="title"/>
          </p:nvPr>
        </p:nvSpPr>
        <p:spPr/>
        <p:txBody>
          <a:bodyPr/>
          <a:lstStyle/>
          <a:p>
            <a:r>
              <a:rPr lang="en-US" dirty="0"/>
              <a:t>Featured Presenters</a:t>
            </a:r>
          </a:p>
        </p:txBody>
      </p:sp>
      <p:sp>
        <p:nvSpPr>
          <p:cNvPr id="3" name="Content Placeholder 2">
            <a:extLst>
              <a:ext uri="{FF2B5EF4-FFF2-40B4-BE49-F238E27FC236}">
                <a16:creationId xmlns:a16="http://schemas.microsoft.com/office/drawing/2014/main" id="{10DDDDB4-6F31-47FA-8E90-6C3DE8B25FB0}"/>
              </a:ext>
            </a:extLst>
          </p:cNvPr>
          <p:cNvSpPr>
            <a:spLocks noGrp="1"/>
          </p:cNvSpPr>
          <p:nvPr>
            <p:ph idx="1"/>
          </p:nvPr>
        </p:nvSpPr>
        <p:spPr>
          <a:xfrm>
            <a:off x="838200" y="2209799"/>
            <a:ext cx="10515600" cy="4020879"/>
          </a:xfrm>
        </p:spPr>
        <p:txBody>
          <a:bodyPr numCol="1">
            <a:normAutofit fontScale="85000" lnSpcReduction="20000"/>
          </a:bodyPr>
          <a:lstStyle/>
          <a:p>
            <a:r>
              <a:rPr lang="en-US" sz="3300" b="1" dirty="0">
                <a:latin typeface="Segoe UI"/>
                <a:cs typeface="Segoe UI"/>
              </a:rPr>
              <a:t>Mia Nafziger</a:t>
            </a:r>
            <a:r>
              <a:rPr lang="en-US" sz="3300" dirty="0">
                <a:latin typeface="Segoe UI"/>
                <a:cs typeface="Segoe UI"/>
              </a:rPr>
              <a:t>, </a:t>
            </a:r>
            <a:r>
              <a:rPr lang="en-US" sz="3300" i="1" dirty="0">
                <a:latin typeface="Segoe UI"/>
                <a:cs typeface="Segoe UI"/>
              </a:rPr>
              <a:t>Senior Policy Consultant, </a:t>
            </a:r>
            <a:r>
              <a:rPr lang="en-US" sz="3300" dirty="0">
                <a:latin typeface="Segoe UI"/>
                <a:cs typeface="Segoe UI"/>
              </a:rPr>
              <a:t>Integrated Care</a:t>
            </a:r>
            <a:r>
              <a:rPr lang="en-US" sz="3300" i="1" dirty="0">
                <a:latin typeface="Segoe UI"/>
                <a:cs typeface="Segoe UI"/>
              </a:rPr>
              <a:t>, </a:t>
            </a:r>
            <a:r>
              <a:rPr lang="en-US" sz="3300" dirty="0">
                <a:latin typeface="Segoe UI"/>
                <a:cs typeface="Segoe UI"/>
              </a:rPr>
              <a:t>Aurrera Health Group</a:t>
            </a:r>
            <a:endParaRPr lang="en-US" sz="3300" b="1" dirty="0">
              <a:latin typeface="Segoe UI"/>
              <a:cs typeface="Segoe UI"/>
            </a:endParaRPr>
          </a:p>
          <a:p>
            <a:r>
              <a:rPr lang="en-US" sz="3300" b="1" dirty="0">
                <a:latin typeface="Segoe UI"/>
                <a:cs typeface="Segoe UI"/>
              </a:rPr>
              <a:t>Keris </a:t>
            </a:r>
            <a:r>
              <a:rPr lang="en-US" sz="3300" b="1" dirty="0" err="1">
                <a:latin typeface="Segoe UI"/>
                <a:cs typeface="Segoe UI"/>
              </a:rPr>
              <a:t>Jän</a:t>
            </a:r>
            <a:r>
              <a:rPr lang="en-US" sz="3300" b="1" dirty="0">
                <a:latin typeface="Segoe UI"/>
                <a:cs typeface="Segoe UI"/>
              </a:rPr>
              <a:t> Myrick</a:t>
            </a:r>
            <a:r>
              <a:rPr lang="en-US" sz="3300" dirty="0">
                <a:latin typeface="Segoe UI"/>
                <a:cs typeface="Segoe UI"/>
              </a:rPr>
              <a:t>, </a:t>
            </a:r>
            <a:r>
              <a:rPr lang="en-US" sz="3300" i="1" dirty="0">
                <a:latin typeface="Segoe UI"/>
                <a:cs typeface="Segoe UI"/>
              </a:rPr>
              <a:t>Director, </a:t>
            </a:r>
            <a:r>
              <a:rPr lang="en-US" sz="3300" dirty="0">
                <a:latin typeface="Segoe UI"/>
                <a:cs typeface="Segoe UI"/>
              </a:rPr>
              <a:t>National Association of Peer Supporters</a:t>
            </a:r>
          </a:p>
          <a:p>
            <a:r>
              <a:rPr lang="en-US" sz="3300" b="1" dirty="0">
                <a:latin typeface="Segoe UI"/>
                <a:cs typeface="Segoe UI"/>
              </a:rPr>
              <a:t>Jason Robison</a:t>
            </a:r>
            <a:r>
              <a:rPr lang="en-US" sz="3300" dirty="0">
                <a:latin typeface="Segoe UI"/>
                <a:cs typeface="Segoe UI"/>
              </a:rPr>
              <a:t>, </a:t>
            </a:r>
            <a:r>
              <a:rPr lang="en-US" sz="3300" i="1" dirty="0">
                <a:latin typeface="Segoe UI"/>
                <a:cs typeface="Segoe UI"/>
              </a:rPr>
              <a:t>Chief Program Officer, </a:t>
            </a:r>
            <a:r>
              <a:rPr lang="en-US" sz="3300" dirty="0">
                <a:latin typeface="Segoe UI"/>
                <a:cs typeface="Segoe UI"/>
              </a:rPr>
              <a:t>SHARE! (Self-Help And Recovery Exchange)</a:t>
            </a:r>
          </a:p>
          <a:p>
            <a:r>
              <a:rPr lang="en-US" sz="3300" b="1" dirty="0">
                <a:latin typeface="Segoe UI"/>
                <a:cs typeface="Segoe UI"/>
              </a:rPr>
              <a:t>Khatera Aslami </a:t>
            </a:r>
            <a:r>
              <a:rPr lang="en-US" sz="3300" b="1" dirty="0" err="1">
                <a:latin typeface="Segoe UI"/>
                <a:cs typeface="Segoe UI"/>
              </a:rPr>
              <a:t>Tamplen</a:t>
            </a:r>
            <a:r>
              <a:rPr lang="en-US" sz="3300" dirty="0">
                <a:latin typeface="Segoe UI"/>
                <a:cs typeface="Segoe UI"/>
              </a:rPr>
              <a:t>, </a:t>
            </a:r>
            <a:r>
              <a:rPr lang="en-US" sz="3300" i="1" dirty="0">
                <a:latin typeface="Segoe UI"/>
                <a:cs typeface="Segoe UI"/>
              </a:rPr>
              <a:t>Office of Peer Support Services Manager</a:t>
            </a:r>
            <a:r>
              <a:rPr lang="en-US" sz="3300" dirty="0">
                <a:latin typeface="Segoe UI"/>
                <a:cs typeface="Segoe UI"/>
              </a:rPr>
              <a:t>, Alameda County Behavioral Health</a:t>
            </a:r>
            <a:endParaRPr lang="en-US" sz="2400" dirty="0">
              <a:latin typeface="Segoe UI"/>
              <a:cs typeface="Segoe UI"/>
            </a:endParaRPr>
          </a:p>
          <a:p>
            <a:endParaRPr lang="en-US" sz="2400" dirty="0"/>
          </a:p>
          <a:p>
            <a:pPr marL="0" indent="0">
              <a:buNone/>
            </a:pPr>
            <a:endParaRPr lang="en-US" sz="3300" dirty="0">
              <a:latin typeface="Segoe UI"/>
              <a:cs typeface="Segoe UI"/>
            </a:endParaRPr>
          </a:p>
          <a:p>
            <a:endParaRPr lang="en-US" sz="2800" dirty="0">
              <a:latin typeface="Segoe UI"/>
              <a:cs typeface="Segoe UI"/>
            </a:endParaRPr>
          </a:p>
          <a:p>
            <a:endParaRPr lang="en-US" dirty="0"/>
          </a:p>
        </p:txBody>
      </p:sp>
    </p:spTree>
    <p:extLst>
      <p:ext uri="{BB962C8B-B14F-4D97-AF65-F5344CB8AC3E}">
        <p14:creationId xmlns:p14="http://schemas.microsoft.com/office/powerpoint/2010/main" val="179918457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A1FE67-C6F9-4EC2-AC23-0F9C2B8F74DF}"/>
              </a:ext>
            </a:extLst>
          </p:cNvPr>
          <p:cNvSpPr>
            <a:spLocks noGrp="1"/>
          </p:cNvSpPr>
          <p:nvPr>
            <p:ph type="title"/>
          </p:nvPr>
        </p:nvSpPr>
        <p:spPr/>
        <p:txBody>
          <a:bodyPr/>
          <a:lstStyle/>
          <a:p>
            <a:r>
              <a:rPr lang="en-US" dirty="0"/>
              <a:t>Problematic Practices in Supervision of Peer Workers</a:t>
            </a:r>
          </a:p>
        </p:txBody>
      </p:sp>
      <p:sp>
        <p:nvSpPr>
          <p:cNvPr id="3" name="Content Placeholder 2">
            <a:extLst>
              <a:ext uri="{FF2B5EF4-FFF2-40B4-BE49-F238E27FC236}">
                <a16:creationId xmlns:a16="http://schemas.microsoft.com/office/drawing/2014/main" id="{43D13B9B-A454-4A75-881F-5D471BBCAB3F}"/>
              </a:ext>
            </a:extLst>
          </p:cNvPr>
          <p:cNvSpPr>
            <a:spLocks noGrp="1"/>
          </p:cNvSpPr>
          <p:nvPr>
            <p:ph idx="1"/>
          </p:nvPr>
        </p:nvSpPr>
        <p:spPr/>
        <p:txBody>
          <a:bodyPr>
            <a:normAutofit fontScale="77500" lnSpcReduction="20000"/>
          </a:bodyPr>
          <a:lstStyle/>
          <a:p>
            <a:r>
              <a:rPr lang="en-US" dirty="0"/>
              <a:t>One of the most problematic barriers to effective implementation of Peer Services in the public behavioral health system is stigma in the workplace.</a:t>
            </a:r>
          </a:p>
          <a:p>
            <a:r>
              <a:rPr lang="en-US" dirty="0"/>
              <a:t>People with mental health issues are the targets of stigma and discrimination. </a:t>
            </a:r>
          </a:p>
          <a:p>
            <a:r>
              <a:rPr lang="en-US" dirty="0"/>
              <a:t>Historically, the public behavioral health system has intensified people’s experiences of stigma and discrimination in providing services that lack consumer choice, consumer feedback, and a robust stakeholder process.</a:t>
            </a:r>
          </a:p>
          <a:p>
            <a:r>
              <a:rPr lang="en-US" dirty="0"/>
              <a:t>The emerging workforce of peer specialists often experience stigma as individuals and groups.</a:t>
            </a:r>
          </a:p>
          <a:p>
            <a:r>
              <a:rPr lang="en-US" dirty="0"/>
              <a:t>Peer Services are added to behavioral health contracts without adequately involving agencies in understanding why.</a:t>
            </a:r>
          </a:p>
        </p:txBody>
      </p:sp>
    </p:spTree>
    <p:extLst>
      <p:ext uri="{BB962C8B-B14F-4D97-AF65-F5344CB8AC3E}">
        <p14:creationId xmlns:p14="http://schemas.microsoft.com/office/powerpoint/2010/main" val="406437302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625956-D9EA-4CBA-BE25-F4A04FAE47BE}"/>
              </a:ext>
            </a:extLst>
          </p:cNvPr>
          <p:cNvSpPr>
            <a:spLocks noGrp="1"/>
          </p:cNvSpPr>
          <p:nvPr>
            <p:ph type="title"/>
          </p:nvPr>
        </p:nvSpPr>
        <p:spPr/>
        <p:txBody>
          <a:bodyPr>
            <a:noAutofit/>
          </a:bodyPr>
          <a:lstStyle/>
          <a:p>
            <a:r>
              <a:rPr lang="en-US" sz="4800" dirty="0"/>
              <a:t>Peer Supervision in Alameda County</a:t>
            </a:r>
          </a:p>
        </p:txBody>
      </p:sp>
      <p:sp>
        <p:nvSpPr>
          <p:cNvPr id="3" name="TextBox 2">
            <a:extLst>
              <a:ext uri="{FF2B5EF4-FFF2-40B4-BE49-F238E27FC236}">
                <a16:creationId xmlns:a16="http://schemas.microsoft.com/office/drawing/2014/main" id="{8F074E86-4FCD-4F95-90F0-1BAC91684507}"/>
              </a:ext>
            </a:extLst>
          </p:cNvPr>
          <p:cNvSpPr txBox="1"/>
          <p:nvPr/>
        </p:nvSpPr>
        <p:spPr>
          <a:xfrm>
            <a:off x="2125980" y="5065403"/>
            <a:ext cx="9227820" cy="830997"/>
          </a:xfrm>
          <a:prstGeom prst="rect">
            <a:avLst/>
          </a:prstGeom>
          <a:noFill/>
        </p:spPr>
        <p:txBody>
          <a:bodyPr wrap="square" rtlCol="0">
            <a:spAutoFit/>
          </a:bodyPr>
          <a:lstStyle/>
          <a:p>
            <a:r>
              <a:rPr lang="en-US" sz="2400" b="1" dirty="0">
                <a:latin typeface="Segoe UI"/>
                <a:cs typeface="Segoe UI"/>
              </a:rPr>
              <a:t>Khatera Aslami </a:t>
            </a:r>
            <a:r>
              <a:rPr lang="en-US" sz="2400" b="1" dirty="0" err="1">
                <a:latin typeface="Segoe UI"/>
                <a:cs typeface="Segoe UI"/>
              </a:rPr>
              <a:t>Tamplen</a:t>
            </a:r>
            <a:r>
              <a:rPr lang="en-US" sz="2400" dirty="0">
                <a:latin typeface="Segoe UI"/>
                <a:cs typeface="Segoe UI"/>
              </a:rPr>
              <a:t>, </a:t>
            </a:r>
            <a:r>
              <a:rPr lang="en-US" sz="2400" i="1" dirty="0">
                <a:latin typeface="Segoe UI"/>
                <a:cs typeface="Segoe UI"/>
              </a:rPr>
              <a:t>Office of Peer Support Services Manager</a:t>
            </a:r>
            <a:r>
              <a:rPr lang="en-US" sz="2400" dirty="0">
                <a:latin typeface="Segoe UI"/>
                <a:cs typeface="Segoe UI"/>
              </a:rPr>
              <a:t>, Alameda County Behavioral Health</a:t>
            </a:r>
            <a:endParaRPr lang="en-US" sz="2400" b="1" dirty="0">
              <a:latin typeface="Segoe UI"/>
              <a:cs typeface="Segoe UI"/>
            </a:endParaRPr>
          </a:p>
        </p:txBody>
      </p:sp>
    </p:spTree>
    <p:extLst>
      <p:ext uri="{BB962C8B-B14F-4D97-AF65-F5344CB8AC3E}">
        <p14:creationId xmlns:p14="http://schemas.microsoft.com/office/powerpoint/2010/main" val="283786969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992088A-E754-445E-9B4D-F0A332724D05}"/>
              </a:ext>
            </a:extLst>
          </p:cNvPr>
          <p:cNvSpPr>
            <a:spLocks noGrp="1"/>
          </p:cNvSpPr>
          <p:nvPr>
            <p:ph type="title"/>
          </p:nvPr>
        </p:nvSpPr>
        <p:spPr>
          <a:xfrm>
            <a:off x="388620" y="545597"/>
            <a:ext cx="11441430" cy="1942421"/>
          </a:xfrm>
        </p:spPr>
        <p:txBody>
          <a:bodyPr>
            <a:normAutofit fontScale="90000"/>
          </a:bodyPr>
          <a:lstStyle/>
          <a:p>
            <a:pPr algn="ctr">
              <a:spcBef>
                <a:spcPts val="600"/>
              </a:spcBef>
              <a:spcAft>
                <a:spcPts val="600"/>
              </a:spcAft>
            </a:pPr>
            <a:r>
              <a:rPr lang="en-US" dirty="0"/>
              <a:t>Alameda County Behavioral Health</a:t>
            </a:r>
            <a:br>
              <a:rPr lang="en-US" dirty="0"/>
            </a:br>
            <a:r>
              <a:rPr lang="en-US" sz="1400" dirty="0">
                <a:solidFill>
                  <a:schemeClr val="bg1"/>
                </a:solidFill>
              </a:rPr>
              <a:t>d</a:t>
            </a:r>
            <a:r>
              <a:rPr lang="en-US" dirty="0"/>
              <a:t/>
            </a:r>
            <a:br>
              <a:rPr lang="en-US" dirty="0"/>
            </a:br>
            <a:r>
              <a:rPr lang="en-US" sz="4000" dirty="0"/>
              <a:t>Supervision of Peer Support Specialists &amp; </a:t>
            </a:r>
            <a:br>
              <a:rPr lang="en-US" sz="4000" dirty="0"/>
            </a:br>
            <a:r>
              <a:rPr lang="en-US" sz="4000" dirty="0"/>
              <a:t>Family Peer Supporters </a:t>
            </a:r>
            <a:endParaRPr lang="en-US" dirty="0"/>
          </a:p>
        </p:txBody>
      </p:sp>
      <p:sp>
        <p:nvSpPr>
          <p:cNvPr id="5" name="Content Placeholder 4">
            <a:extLst>
              <a:ext uri="{FF2B5EF4-FFF2-40B4-BE49-F238E27FC236}">
                <a16:creationId xmlns:a16="http://schemas.microsoft.com/office/drawing/2014/main" id="{CD163285-E18C-42D5-97EF-1437719172A4}"/>
              </a:ext>
            </a:extLst>
          </p:cNvPr>
          <p:cNvSpPr>
            <a:spLocks noGrp="1"/>
          </p:cNvSpPr>
          <p:nvPr>
            <p:ph idx="1"/>
          </p:nvPr>
        </p:nvSpPr>
        <p:spPr>
          <a:xfrm>
            <a:off x="838200" y="2753832"/>
            <a:ext cx="10515600" cy="3976583"/>
          </a:xfrm>
        </p:spPr>
        <p:txBody>
          <a:bodyPr>
            <a:normAutofit/>
          </a:bodyPr>
          <a:lstStyle/>
          <a:p>
            <a:r>
              <a:rPr lang="en-US" dirty="0"/>
              <a:t>Monthly SB 803 Implementation Meetings with Stakeholders</a:t>
            </a:r>
          </a:p>
          <a:p>
            <a:r>
              <a:rPr lang="en-US" dirty="0"/>
              <a:t>Develop policy aligned with </a:t>
            </a:r>
            <a:r>
              <a:rPr lang="en-US" dirty="0">
                <a:hlinkClick r:id="rId2"/>
              </a:rPr>
              <a:t>BHIN 22-026</a:t>
            </a:r>
            <a:endParaRPr lang="en-US" dirty="0"/>
          </a:p>
          <a:p>
            <a:pPr lvl="1"/>
            <a:r>
              <a:rPr lang="en-US" dirty="0"/>
              <a:t>Ensure all supervisors of peer support specialists (PSS) &amp; family peer support (FPS) have Peer/Family Supervisory training</a:t>
            </a:r>
          </a:p>
          <a:p>
            <a:r>
              <a:rPr lang="en-US" dirty="0"/>
              <a:t>Provide ongoing access to supervision trainings </a:t>
            </a:r>
          </a:p>
        </p:txBody>
      </p:sp>
    </p:spTree>
    <p:extLst>
      <p:ext uri="{BB962C8B-B14F-4D97-AF65-F5344CB8AC3E}">
        <p14:creationId xmlns:p14="http://schemas.microsoft.com/office/powerpoint/2010/main" val="46900601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992088A-E754-445E-9B4D-F0A332724D05}"/>
              </a:ext>
            </a:extLst>
          </p:cNvPr>
          <p:cNvSpPr>
            <a:spLocks noGrp="1"/>
          </p:cNvSpPr>
          <p:nvPr>
            <p:ph type="title"/>
          </p:nvPr>
        </p:nvSpPr>
        <p:spPr>
          <a:xfrm>
            <a:off x="388620" y="545598"/>
            <a:ext cx="11441430" cy="1697872"/>
          </a:xfrm>
        </p:spPr>
        <p:txBody>
          <a:bodyPr>
            <a:normAutofit fontScale="90000"/>
          </a:bodyPr>
          <a:lstStyle/>
          <a:p>
            <a:pPr algn="ctr">
              <a:spcBef>
                <a:spcPts val="600"/>
              </a:spcBef>
              <a:spcAft>
                <a:spcPts val="600"/>
              </a:spcAft>
            </a:pPr>
            <a:r>
              <a:rPr lang="en-US" dirty="0"/>
              <a:t>Alameda County Behavioral Health</a:t>
            </a:r>
            <a:br>
              <a:rPr lang="en-US" dirty="0"/>
            </a:br>
            <a:r>
              <a:rPr lang="en-US" sz="1400" dirty="0">
                <a:solidFill>
                  <a:schemeClr val="bg1"/>
                </a:solidFill>
              </a:rPr>
              <a:t>d</a:t>
            </a:r>
            <a:r>
              <a:rPr lang="en-US" dirty="0"/>
              <a:t/>
            </a:r>
            <a:br>
              <a:rPr lang="en-US" dirty="0"/>
            </a:br>
            <a:r>
              <a:rPr lang="en-US" sz="4000" dirty="0"/>
              <a:t>Supervision of Peer Support Specialists &amp; </a:t>
            </a:r>
            <a:br>
              <a:rPr lang="en-US" sz="4000" dirty="0"/>
            </a:br>
            <a:r>
              <a:rPr lang="en-US" sz="4000" dirty="0"/>
              <a:t>Family Peer Supporters </a:t>
            </a:r>
            <a:endParaRPr lang="en-US" dirty="0"/>
          </a:p>
        </p:txBody>
      </p:sp>
      <p:sp>
        <p:nvSpPr>
          <p:cNvPr id="5" name="Content Placeholder 4">
            <a:extLst>
              <a:ext uri="{FF2B5EF4-FFF2-40B4-BE49-F238E27FC236}">
                <a16:creationId xmlns:a16="http://schemas.microsoft.com/office/drawing/2014/main" id="{CD163285-E18C-42D5-97EF-1437719172A4}"/>
              </a:ext>
            </a:extLst>
          </p:cNvPr>
          <p:cNvSpPr>
            <a:spLocks noGrp="1"/>
          </p:cNvSpPr>
          <p:nvPr>
            <p:ph idx="1"/>
          </p:nvPr>
        </p:nvSpPr>
        <p:spPr>
          <a:xfrm>
            <a:off x="838200" y="2846911"/>
            <a:ext cx="10515600" cy="3755908"/>
          </a:xfrm>
        </p:spPr>
        <p:txBody>
          <a:bodyPr>
            <a:normAutofit/>
          </a:bodyPr>
          <a:lstStyle/>
          <a:p>
            <a:r>
              <a:rPr lang="en-US" dirty="0"/>
              <a:t>Encourage providers to hire PSS &amp; FPS as supervisors</a:t>
            </a:r>
          </a:p>
          <a:p>
            <a:pPr lvl="1">
              <a:lnSpc>
                <a:spcPts val="3600"/>
              </a:lnSpc>
            </a:pPr>
            <a:r>
              <a:rPr lang="en-US" dirty="0"/>
              <a:t>PSS &amp; FPS are “registered” in accordance with applicable State of California licensure requirements (i.e. active Medi-Cal PSS Certification), and are listed as a qualified provider in the State Plan. </a:t>
            </a:r>
          </a:p>
          <a:p>
            <a:pPr lvl="1">
              <a:lnSpc>
                <a:spcPts val="3600"/>
              </a:lnSpc>
            </a:pPr>
            <a:r>
              <a:rPr lang="en-US" dirty="0"/>
              <a:t>PSS &amp; FPS can be supervisors of peer supporters and family supporters.</a:t>
            </a:r>
          </a:p>
        </p:txBody>
      </p:sp>
    </p:spTree>
    <p:extLst>
      <p:ext uri="{BB962C8B-B14F-4D97-AF65-F5344CB8AC3E}">
        <p14:creationId xmlns:p14="http://schemas.microsoft.com/office/powerpoint/2010/main" val="70469580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281966-0BEE-40FD-8291-B35001128E76}"/>
              </a:ext>
            </a:extLst>
          </p:cNvPr>
          <p:cNvSpPr>
            <a:spLocks noGrp="1"/>
          </p:cNvSpPr>
          <p:nvPr>
            <p:ph type="title"/>
          </p:nvPr>
        </p:nvSpPr>
        <p:spPr/>
        <p:txBody>
          <a:bodyPr/>
          <a:lstStyle/>
          <a:p>
            <a:r>
              <a:rPr lang="en-US" dirty="0"/>
              <a:t>Questions</a:t>
            </a:r>
          </a:p>
        </p:txBody>
      </p:sp>
      <p:sp>
        <p:nvSpPr>
          <p:cNvPr id="3" name="Content Placeholder 2">
            <a:extLst>
              <a:ext uri="{FF2B5EF4-FFF2-40B4-BE49-F238E27FC236}">
                <a16:creationId xmlns:a16="http://schemas.microsoft.com/office/drawing/2014/main" id="{53C38895-299D-4BED-AA4A-45F0B68F26F7}"/>
              </a:ext>
            </a:extLst>
          </p:cNvPr>
          <p:cNvSpPr>
            <a:spLocks noGrp="1"/>
          </p:cNvSpPr>
          <p:nvPr>
            <p:ph idx="1"/>
          </p:nvPr>
        </p:nvSpPr>
        <p:spPr>
          <a:xfrm>
            <a:off x="849086" y="2114550"/>
            <a:ext cx="5246914" cy="4262187"/>
          </a:xfrm>
        </p:spPr>
        <p:txBody>
          <a:bodyPr>
            <a:normAutofit lnSpcReduction="10000"/>
          </a:bodyPr>
          <a:lstStyle/>
          <a:p>
            <a:r>
              <a:rPr lang="en-US" dirty="0"/>
              <a:t>Please submit your questions through the GoToWebinar portal.</a:t>
            </a:r>
          </a:p>
          <a:p>
            <a:r>
              <a:rPr lang="en-US" dirty="0"/>
              <a:t>Questions after the presentation regarding the peers benefit may be submitted to your County Support Liaison.</a:t>
            </a:r>
          </a:p>
        </p:txBody>
      </p:sp>
      <p:pic>
        <p:nvPicPr>
          <p:cNvPr id="5" name="Picture 4" descr="GoToWebinar graphic " title="GoToWebinar ">
            <a:extLst>
              <a:ext uri="{FF2B5EF4-FFF2-40B4-BE49-F238E27FC236}">
                <a16:creationId xmlns:a16="http://schemas.microsoft.com/office/drawing/2014/main" id="{C65E9C2D-0CE5-4EDA-936B-8E8CB92C0466}"/>
              </a:ext>
            </a:extLst>
          </p:cNvPr>
          <p:cNvPicPr>
            <a:picLocks noChangeAspect="1"/>
          </p:cNvPicPr>
          <p:nvPr/>
        </p:nvPicPr>
        <p:blipFill>
          <a:blip r:embed="rId2"/>
          <a:stretch>
            <a:fillRect/>
          </a:stretch>
        </p:blipFill>
        <p:spPr>
          <a:xfrm>
            <a:off x="7224082" y="480637"/>
            <a:ext cx="3781948" cy="6274787"/>
          </a:xfrm>
          <a:prstGeom prst="rect">
            <a:avLst/>
          </a:prstGeom>
        </p:spPr>
      </p:pic>
      <p:sp>
        <p:nvSpPr>
          <p:cNvPr id="6" name="Arrow: Right 5" descr="Blue arrow graphic pointing to the graphic GoToWebinar. " title="Arrow ">
            <a:extLst>
              <a:ext uri="{FF2B5EF4-FFF2-40B4-BE49-F238E27FC236}">
                <a16:creationId xmlns:a16="http://schemas.microsoft.com/office/drawing/2014/main" id="{541B77B6-5920-4706-BAF4-1FB49F66E35D}"/>
              </a:ext>
            </a:extLst>
          </p:cNvPr>
          <p:cNvSpPr/>
          <p:nvPr/>
        </p:nvSpPr>
        <p:spPr>
          <a:xfrm>
            <a:off x="5025189" y="4642685"/>
            <a:ext cx="2141621" cy="457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4963063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B4CB04-C3E8-4C74-B963-E3568A9DCA3E}"/>
              </a:ext>
            </a:extLst>
          </p:cNvPr>
          <p:cNvSpPr>
            <a:spLocks noGrp="1"/>
          </p:cNvSpPr>
          <p:nvPr>
            <p:ph type="title"/>
          </p:nvPr>
        </p:nvSpPr>
        <p:spPr/>
        <p:txBody>
          <a:bodyPr/>
          <a:lstStyle/>
          <a:p>
            <a:r>
              <a:rPr lang="en-US" dirty="0"/>
              <a:t>Agenda</a:t>
            </a:r>
          </a:p>
        </p:txBody>
      </p:sp>
      <p:sp>
        <p:nvSpPr>
          <p:cNvPr id="3" name="Content Placeholder 2">
            <a:extLst>
              <a:ext uri="{FF2B5EF4-FFF2-40B4-BE49-F238E27FC236}">
                <a16:creationId xmlns:a16="http://schemas.microsoft.com/office/drawing/2014/main" id="{F41B5E75-60DB-4991-BED6-0A4883A875A9}"/>
              </a:ext>
            </a:extLst>
          </p:cNvPr>
          <p:cNvSpPr>
            <a:spLocks noGrp="1"/>
          </p:cNvSpPr>
          <p:nvPr>
            <p:ph idx="1"/>
          </p:nvPr>
        </p:nvSpPr>
        <p:spPr/>
        <p:txBody>
          <a:bodyPr>
            <a:normAutofit/>
          </a:bodyPr>
          <a:lstStyle/>
          <a:p>
            <a:r>
              <a:rPr lang="en-US" dirty="0"/>
              <a:t>Department of Health Care Services Guidance </a:t>
            </a:r>
          </a:p>
          <a:p>
            <a:r>
              <a:rPr lang="en-US" dirty="0"/>
              <a:t>National Landscape of Peer Supervision</a:t>
            </a:r>
          </a:p>
          <a:p>
            <a:r>
              <a:rPr lang="en-US" dirty="0"/>
              <a:t>Best Practices in Peer Supervision</a:t>
            </a:r>
          </a:p>
          <a:p>
            <a:r>
              <a:rPr lang="en-US" dirty="0"/>
              <a:t>Peer Supervision in Alameda County</a:t>
            </a:r>
          </a:p>
          <a:p>
            <a:r>
              <a:rPr lang="en-US" dirty="0"/>
              <a:t>Questions</a:t>
            </a:r>
          </a:p>
          <a:p>
            <a:endParaRPr lang="en-US" dirty="0"/>
          </a:p>
          <a:p>
            <a:endParaRPr lang="en-US" dirty="0"/>
          </a:p>
        </p:txBody>
      </p:sp>
    </p:spTree>
    <p:extLst>
      <p:ext uri="{BB962C8B-B14F-4D97-AF65-F5344CB8AC3E}">
        <p14:creationId xmlns:p14="http://schemas.microsoft.com/office/powerpoint/2010/main" val="32435073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625956-D9EA-4CBA-BE25-F4A04FAE47BE}"/>
              </a:ext>
            </a:extLst>
          </p:cNvPr>
          <p:cNvSpPr>
            <a:spLocks noGrp="1"/>
          </p:cNvSpPr>
          <p:nvPr>
            <p:ph type="title"/>
          </p:nvPr>
        </p:nvSpPr>
        <p:spPr/>
        <p:txBody>
          <a:bodyPr>
            <a:noAutofit/>
          </a:bodyPr>
          <a:lstStyle/>
          <a:p>
            <a:r>
              <a:rPr lang="en-US" sz="4800" dirty="0"/>
              <a:t>Department of Health Care Services Guidance for Medi-Cal Peer Support Specialist Supervisors</a:t>
            </a:r>
          </a:p>
        </p:txBody>
      </p:sp>
      <p:sp>
        <p:nvSpPr>
          <p:cNvPr id="3" name="TextBox 2">
            <a:extLst>
              <a:ext uri="{FF2B5EF4-FFF2-40B4-BE49-F238E27FC236}">
                <a16:creationId xmlns:a16="http://schemas.microsoft.com/office/drawing/2014/main" id="{8F074E86-4FCD-4F95-90F0-1BAC91684507}"/>
              </a:ext>
            </a:extLst>
          </p:cNvPr>
          <p:cNvSpPr txBox="1"/>
          <p:nvPr/>
        </p:nvSpPr>
        <p:spPr>
          <a:xfrm>
            <a:off x="6096000" y="5133983"/>
            <a:ext cx="5434949" cy="830997"/>
          </a:xfrm>
          <a:prstGeom prst="rect">
            <a:avLst/>
          </a:prstGeom>
          <a:noFill/>
        </p:spPr>
        <p:txBody>
          <a:bodyPr wrap="none" rtlCol="0">
            <a:spAutoFit/>
          </a:bodyPr>
          <a:lstStyle/>
          <a:p>
            <a:r>
              <a:rPr lang="en-US" sz="2400" b="1" dirty="0">
                <a:latin typeface="Segoe UI" panose="020B0502040204020203" pitchFamily="34" charset="0"/>
                <a:cs typeface="Segoe UI" panose="020B0502040204020203" pitchFamily="34" charset="0"/>
              </a:rPr>
              <a:t>Mia </a:t>
            </a:r>
            <a:r>
              <a:rPr lang="en-US" sz="2400" b="1" dirty="0" err="1">
                <a:latin typeface="Segoe UI" panose="020B0502040204020203" pitchFamily="34" charset="0"/>
                <a:cs typeface="Segoe UI" panose="020B0502040204020203" pitchFamily="34" charset="0"/>
              </a:rPr>
              <a:t>Nafziger</a:t>
            </a:r>
            <a:r>
              <a:rPr lang="en-US" sz="2400" dirty="0">
                <a:latin typeface="Segoe UI" panose="020B0502040204020203" pitchFamily="34" charset="0"/>
                <a:cs typeface="Segoe UI" panose="020B0502040204020203" pitchFamily="34" charset="0"/>
              </a:rPr>
              <a:t>, </a:t>
            </a:r>
            <a:r>
              <a:rPr lang="en-US" sz="2400" i="1" dirty="0">
                <a:latin typeface="Segoe UI" panose="020B0502040204020203" pitchFamily="34" charset="0"/>
                <a:cs typeface="Segoe UI" panose="020B0502040204020203" pitchFamily="34" charset="0"/>
              </a:rPr>
              <a:t>Senior Policy Consultant</a:t>
            </a:r>
          </a:p>
          <a:p>
            <a:r>
              <a:rPr lang="en-US" sz="2400" dirty="0">
                <a:latin typeface="Segoe UI" panose="020B0502040204020203" pitchFamily="34" charset="0"/>
                <a:cs typeface="Segoe UI" panose="020B0502040204020203" pitchFamily="34" charset="0"/>
              </a:rPr>
              <a:t>Integrated Care, Aurrera Health Group</a:t>
            </a:r>
          </a:p>
        </p:txBody>
      </p:sp>
    </p:spTree>
    <p:extLst>
      <p:ext uri="{BB962C8B-B14F-4D97-AF65-F5344CB8AC3E}">
        <p14:creationId xmlns:p14="http://schemas.microsoft.com/office/powerpoint/2010/main" val="8489791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B80097-21A7-4D03-8E5C-19F31C9FA4B4}"/>
              </a:ext>
            </a:extLst>
          </p:cNvPr>
          <p:cNvSpPr>
            <a:spLocks noGrp="1"/>
          </p:cNvSpPr>
          <p:nvPr>
            <p:ph type="title"/>
          </p:nvPr>
        </p:nvSpPr>
        <p:spPr/>
        <p:txBody>
          <a:bodyPr/>
          <a:lstStyle/>
          <a:p>
            <a:r>
              <a:rPr lang="en-US" dirty="0"/>
              <a:t>Senate Bill 803</a:t>
            </a:r>
          </a:p>
        </p:txBody>
      </p:sp>
      <p:sp>
        <p:nvSpPr>
          <p:cNvPr id="3" name="Content Placeholder 2">
            <a:extLst>
              <a:ext uri="{FF2B5EF4-FFF2-40B4-BE49-F238E27FC236}">
                <a16:creationId xmlns:a16="http://schemas.microsoft.com/office/drawing/2014/main" id="{C9D2F816-4CDF-4257-92EA-147EA14F1710}"/>
              </a:ext>
            </a:extLst>
          </p:cNvPr>
          <p:cNvSpPr>
            <a:spLocks noGrp="1"/>
          </p:cNvSpPr>
          <p:nvPr>
            <p:ph idx="1"/>
          </p:nvPr>
        </p:nvSpPr>
        <p:spPr/>
        <p:txBody>
          <a:bodyPr/>
          <a:lstStyle/>
          <a:p>
            <a:r>
              <a:rPr lang="en-US" dirty="0"/>
              <a:t>Senate Bill 803 (SB 803) (Beall, Chapter 150, Statutes of 2020) authorized DHCS to add peer support specialists as a Medi-Cal provider type and peer support services as a Medi-Cal benefit.</a:t>
            </a:r>
          </a:p>
          <a:p>
            <a:r>
              <a:rPr lang="en-US" dirty="0"/>
              <a:t>Effective July 1, 2022, peer support specialist services will be an optional behavioral health Medi-Cal benefit in California.</a:t>
            </a:r>
          </a:p>
          <a:p>
            <a:endParaRPr lang="en-US" dirty="0"/>
          </a:p>
        </p:txBody>
      </p:sp>
    </p:spTree>
    <p:extLst>
      <p:ext uri="{BB962C8B-B14F-4D97-AF65-F5344CB8AC3E}">
        <p14:creationId xmlns:p14="http://schemas.microsoft.com/office/powerpoint/2010/main" val="15305920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365C71-0012-4FED-AB77-F31ECF4EE82F}"/>
              </a:ext>
            </a:extLst>
          </p:cNvPr>
          <p:cNvSpPr>
            <a:spLocks noGrp="1"/>
          </p:cNvSpPr>
          <p:nvPr>
            <p:ph type="title"/>
          </p:nvPr>
        </p:nvSpPr>
        <p:spPr/>
        <p:txBody>
          <a:bodyPr/>
          <a:lstStyle/>
          <a:p>
            <a:r>
              <a:rPr lang="en-US" dirty="0"/>
              <a:t>Peer Support Specialists Outside of Medi-Cal</a:t>
            </a:r>
          </a:p>
        </p:txBody>
      </p:sp>
      <p:sp>
        <p:nvSpPr>
          <p:cNvPr id="3" name="Content Placeholder 2">
            <a:extLst>
              <a:ext uri="{FF2B5EF4-FFF2-40B4-BE49-F238E27FC236}">
                <a16:creationId xmlns:a16="http://schemas.microsoft.com/office/drawing/2014/main" id="{CDEE17D4-8A1F-40DB-87DC-415168BBB250}"/>
              </a:ext>
            </a:extLst>
          </p:cNvPr>
          <p:cNvSpPr>
            <a:spLocks noGrp="1"/>
          </p:cNvSpPr>
          <p:nvPr>
            <p:ph idx="1"/>
          </p:nvPr>
        </p:nvSpPr>
        <p:spPr/>
        <p:txBody>
          <a:bodyPr>
            <a:normAutofit fontScale="92500" lnSpcReduction="20000"/>
          </a:bodyPr>
          <a:lstStyle/>
          <a:p>
            <a:r>
              <a:rPr lang="en-US" dirty="0"/>
              <a:t>SB 803 does not impact peer programs under other funding sources.</a:t>
            </a:r>
          </a:p>
          <a:p>
            <a:r>
              <a:rPr lang="en-US" dirty="0"/>
              <a:t>Counties may continue to provide peer services through other funding streams.</a:t>
            </a:r>
          </a:p>
          <a:p>
            <a:r>
              <a:rPr lang="en-US" dirty="0">
                <a:hlinkClick r:id="rId3"/>
              </a:rPr>
              <a:t>BHIN 20-056</a:t>
            </a:r>
            <a:r>
              <a:rPr lang="en-US" dirty="0"/>
              <a:t> identifies the range of funding sources for peer support specialists that are available outside of the Medi-Cal program.</a:t>
            </a:r>
          </a:p>
          <a:p>
            <a:r>
              <a:rPr lang="en-US" dirty="0"/>
              <a:t>Examples of other funding streams:</a:t>
            </a:r>
          </a:p>
          <a:p>
            <a:pPr lvl="1"/>
            <a:r>
              <a:rPr lang="en-US" dirty="0"/>
              <a:t>Private health insurance</a:t>
            </a:r>
          </a:p>
          <a:p>
            <a:pPr lvl="1"/>
            <a:r>
              <a:rPr lang="en-US" dirty="0"/>
              <a:t>Grants</a:t>
            </a:r>
          </a:p>
          <a:p>
            <a:pPr lvl="1"/>
            <a:r>
              <a:rPr lang="en-US" dirty="0"/>
              <a:t>Self-pay</a:t>
            </a:r>
          </a:p>
        </p:txBody>
      </p:sp>
    </p:spTree>
    <p:extLst>
      <p:ext uri="{BB962C8B-B14F-4D97-AF65-F5344CB8AC3E}">
        <p14:creationId xmlns:p14="http://schemas.microsoft.com/office/powerpoint/2010/main" val="11607478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DB6272-9A43-45F5-8F38-FD0F162B850C}"/>
              </a:ext>
            </a:extLst>
          </p:cNvPr>
          <p:cNvSpPr>
            <a:spLocks noGrp="1"/>
          </p:cNvSpPr>
          <p:nvPr>
            <p:ph type="title"/>
          </p:nvPr>
        </p:nvSpPr>
        <p:spPr/>
        <p:txBody>
          <a:bodyPr/>
          <a:lstStyle/>
          <a:p>
            <a:r>
              <a:rPr lang="en-US" dirty="0"/>
              <a:t>County Role in Medi-Cal Peer Support Specialist Services</a:t>
            </a:r>
          </a:p>
        </p:txBody>
      </p:sp>
      <p:sp>
        <p:nvSpPr>
          <p:cNvPr id="3" name="Content Placeholder 2">
            <a:extLst>
              <a:ext uri="{FF2B5EF4-FFF2-40B4-BE49-F238E27FC236}">
                <a16:creationId xmlns:a16="http://schemas.microsoft.com/office/drawing/2014/main" id="{50C6FC91-D7DA-4C8D-ABD1-44C624E0C01B}"/>
              </a:ext>
            </a:extLst>
          </p:cNvPr>
          <p:cNvSpPr>
            <a:spLocks noGrp="1"/>
          </p:cNvSpPr>
          <p:nvPr>
            <p:ph idx="1"/>
          </p:nvPr>
        </p:nvSpPr>
        <p:spPr/>
        <p:txBody>
          <a:bodyPr>
            <a:normAutofit/>
          </a:bodyPr>
          <a:lstStyle/>
          <a:p>
            <a:r>
              <a:rPr lang="en-US" dirty="0"/>
              <a:t>Each county may decide whether to opt into this benefit. </a:t>
            </a:r>
          </a:p>
          <a:p>
            <a:r>
              <a:rPr lang="en-US" dirty="0"/>
              <a:t>Counties are responsible for implementing the Medi-Cal peer support specialist services benefit.</a:t>
            </a:r>
          </a:p>
          <a:p>
            <a:r>
              <a:rPr lang="en-US" dirty="0"/>
              <a:t>Interested peers and peer-run organizations should work with their county Behavioral Health Department to bill Medi-Cal for peer support specialist services. </a:t>
            </a:r>
          </a:p>
        </p:txBody>
      </p:sp>
    </p:spTree>
    <p:extLst>
      <p:ext uri="{BB962C8B-B14F-4D97-AF65-F5344CB8AC3E}">
        <p14:creationId xmlns:p14="http://schemas.microsoft.com/office/powerpoint/2010/main" val="335383726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HCS Document" ma:contentTypeID="0x010100EEE380F46F125946A8B4C4C90D9FFCDC005D6794E1005A074DB3CDA58DCE25DF47" ma:contentTypeVersion="36" ma:contentTypeDescription="This is the Custom Document Type for use by DHCS" ma:contentTypeScope="" ma:versionID="e010d2b10ad45bd5e3805be7a36056ef">
  <xsd:schema xmlns:xsd="http://www.w3.org/2001/XMLSchema" xmlns:xs="http://www.w3.org/2001/XMLSchema" xmlns:p="http://schemas.microsoft.com/office/2006/metadata/properties" xmlns:ns1="http://schemas.microsoft.com/sharepoint/v3" xmlns:ns2="69bc34b3-1921-46c7-8c7a-d18363374b4b" xmlns:ns4="c1c1dc04-eeda-4b6e-b2df-40979f5da1d3" targetNamespace="http://schemas.microsoft.com/office/2006/metadata/properties" ma:root="true" ma:fieldsID="d15d598dc21e39b185848f333fe21660" ns1:_="" ns2:_="" ns4:_="">
    <xsd:import namespace="http://schemas.microsoft.com/sharepoint/v3"/>
    <xsd:import namespace="69bc34b3-1921-46c7-8c7a-d18363374b4b"/>
    <xsd:import namespace="c1c1dc04-eeda-4b6e-b2df-40979f5da1d3"/>
    <xsd:element name="properties">
      <xsd:complexType>
        <xsd:sequence>
          <xsd:element name="documentManagement">
            <xsd:complexType>
              <xsd:all>
                <xsd:element ref="ns2:Publication_x0020_Type" minOccurs="0"/>
                <xsd:element ref="ns2:Abstract" minOccurs="0"/>
                <xsd:element ref="ns1:PublishingContactName" minOccurs="0"/>
                <xsd:element ref="ns1:Language" minOccurs="0"/>
                <xsd:element ref="ns2:TAGAge" minOccurs="0"/>
                <xsd:element ref="ns2:TAGBusPart" minOccurs="0"/>
                <xsd:element ref="ns2:TAGender" minOccurs="0"/>
                <xsd:element ref="ns2:TAGEthnicity" minOccurs="0"/>
                <xsd:element ref="ns2:Topics" minOccurs="0"/>
                <xsd:element ref="ns4:SharedWithUsers" minOccurs="0"/>
                <xsd:element ref="ns2:_dlc_DocId" minOccurs="0"/>
                <xsd:element ref="ns2:_dlc_DocIdUrl" minOccurs="0"/>
                <xsd:element ref="ns2:_dlc_DocIdPersistId" minOccurs="0"/>
                <xsd:element ref="ns2:o68eaf9243684232b2418c37bbb152dc" minOccurs="0"/>
                <xsd:element ref="ns2:TaxCatchAll" minOccurs="0"/>
                <xsd:element ref="ns2:TaxCatchAllLabel" minOccurs="0"/>
                <xsd:element ref="ns4:Reading_x0020_Leve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ContactName" ma:index="6" nillable="true" ma:displayName="Contact Name" ma:description="Contact Name is a site column created by the Publishing feature. It is used on the Page Content Type as the name of the person or group who is the contact person for the page." ma:hidden="true" ma:internalName="PublishingContactName" ma:readOnly="false">
      <xsd:simpleType>
        <xsd:restriction base="dms:Text">
          <xsd:maxLength value="255"/>
        </xsd:restriction>
      </xsd:simpleType>
    </xsd:element>
    <xsd:element name="Language" ma:index="7" nillable="true" ma:displayName="Language" ma:default="English" ma:hidden="true" ma:internalName="Language" ma:readOnly="false">
      <xsd:simpleType>
        <xsd:union memberTypes="dms:Text">
          <xsd:simpleType>
            <xsd:restriction base="dms:Choice">
              <xsd:enumeration value="Arabic (Saudi Arabia)"/>
              <xsd:enumeration value="Bulgarian (Bulgaria)"/>
              <xsd:enumeration value="Chinese (Hong Kong S.A.R.)"/>
              <xsd:enumeration value="Chinese (People's Republic of China)"/>
              <xsd:enumeration value="Chinese (Taiwan)"/>
              <xsd:enumeration value="Croatian (Croatia)"/>
              <xsd:enumeration value="Czech (Czech Republic)"/>
              <xsd:enumeration value="Danish (Denmark)"/>
              <xsd:enumeration value="Dutch (Netherlands)"/>
              <xsd:enumeration value="English"/>
              <xsd:enumeration value="Estonian (Estonia)"/>
              <xsd:enumeration value="Finnish (Finland)"/>
              <xsd:enumeration value="French (France)"/>
              <xsd:enumeration value="German (Germany)"/>
              <xsd:enumeration value="Greek (Greece)"/>
              <xsd:enumeration value="Hebrew (Israel)"/>
              <xsd:enumeration value="Hindi (India)"/>
              <xsd:enumeration value="Hungarian (Hungary)"/>
              <xsd:enumeration value="Indonesian (Indonesia)"/>
              <xsd:enumeration value="Italian (Italy)"/>
              <xsd:enumeration value="Japanese (Japan)"/>
              <xsd:enumeration value="Korean (Korea)"/>
              <xsd:enumeration value="Latvian (Latvia)"/>
              <xsd:enumeration value="Lithuanian (Lithuania)"/>
              <xsd:enumeration value="Malay (Malaysia)"/>
              <xsd:enumeration value="Norwegian (Bokmal) (Norway)"/>
              <xsd:enumeration value="Polish (Poland)"/>
              <xsd:enumeration value="Portuguese (Brazil)"/>
              <xsd:enumeration value="Portuguese (Portugal)"/>
              <xsd:enumeration value="Romanian (Romania)"/>
              <xsd:enumeration value="Russian (Russia)"/>
              <xsd:enumeration value="Serbian (Latin) (Serbia)"/>
              <xsd:enumeration value="Slovak (Slovakia)"/>
              <xsd:enumeration value="Slovenian (Slovenia)"/>
              <xsd:enumeration value="Spanish (Spain)"/>
              <xsd:enumeration value="Swedish (Sweden)"/>
              <xsd:enumeration value="Thai (Thailand)"/>
              <xsd:enumeration value="Turkish (Turkey)"/>
              <xsd:enumeration value="Ukrainian (Ukraine)"/>
              <xsd:enumeration value="Urdu (Islamic Republic of Pakistan)"/>
              <xsd:enumeration value="Vietnamese (Vietnam)"/>
            </xsd:restriction>
          </xsd:simpleType>
        </xsd:union>
      </xsd:simpleType>
    </xsd:element>
  </xsd:schema>
  <xsd:schema xmlns:xsd="http://www.w3.org/2001/XMLSchema" xmlns:xs="http://www.w3.org/2001/XMLSchema" xmlns:dms="http://schemas.microsoft.com/office/2006/documentManagement/types" xmlns:pc="http://schemas.microsoft.com/office/infopath/2007/PartnerControls" targetNamespace="69bc34b3-1921-46c7-8c7a-d18363374b4b" elementFormDefault="qualified">
    <xsd:import namespace="http://schemas.microsoft.com/office/2006/documentManagement/types"/>
    <xsd:import namespace="http://schemas.microsoft.com/office/infopath/2007/PartnerControls"/>
    <xsd:element name="Publication_x0020_Type" ma:index="3" nillable="true" ma:displayName="Publication Type" ma:list="adfece1d-3b17-431b-8151-7ebe638708da" ma:internalName="Publication_x0020_Type" ma:showField="Title" ma:web="69bc34b3-1921-46c7-8c7a-d18363374b4b">
      <xsd:simpleType>
        <xsd:restriction base="dms:Lookup"/>
      </xsd:simpleType>
    </xsd:element>
    <xsd:element name="Abstract" ma:index="4" nillable="true" ma:displayName="Abstract" ma:hidden="true" ma:internalName="Abstract" ma:readOnly="false">
      <xsd:simpleType>
        <xsd:restriction base="dms:Note"/>
      </xsd:simpleType>
    </xsd:element>
    <xsd:element name="TAGAge" ma:index="8" nillable="true" ma:displayName="TAGAge" ma:hidden="true" ma:list="379e5c79-d9c3-4952-a067-e05980d12f7d" ma:internalName="TAGAge" ma:readOnly="false" ma:showField="Title" ma:web="69bc34b3-1921-46c7-8c7a-d18363374b4b">
      <xsd:simpleType>
        <xsd:restriction base="dms:Lookup"/>
      </xsd:simpleType>
    </xsd:element>
    <xsd:element name="TAGBusPart" ma:index="9" nillable="true" ma:displayName="TAGBusPart" ma:hidden="true" ma:list="e6599d1e-16c4-4dcc-aa83-4b926728b2ff" ma:internalName="TAGBusPart" ma:readOnly="false" ma:showField="Title" ma:web="69bc34b3-1921-46c7-8c7a-d18363374b4b">
      <xsd:simpleType>
        <xsd:restriction base="dms:Lookup"/>
      </xsd:simpleType>
    </xsd:element>
    <xsd:element name="TAGender" ma:index="10" nillable="true" ma:displayName="TAGender" ma:hidden="true" ma:list="1fedfd00-9c5a-428a-8fed-99736ec43d80" ma:internalName="TAGender" ma:readOnly="false" ma:showField="Title" ma:web="69bc34b3-1921-46c7-8c7a-d18363374b4b">
      <xsd:simpleType>
        <xsd:restriction base="dms:Lookup"/>
      </xsd:simpleType>
    </xsd:element>
    <xsd:element name="TAGEthnicity" ma:index="11" nillable="true" ma:displayName="TAGEthnicity" ma:hidden="true" ma:list="90ba1348-e3b2-4d32-9e12-e8a4f76c577a" ma:internalName="TAGEthnicity" ma:readOnly="false" ma:showField="Title" ma:web="69bc34b3-1921-46c7-8c7a-d18363374b4b">
      <xsd:simpleType>
        <xsd:restriction base="dms:Lookup"/>
      </xsd:simpleType>
    </xsd:element>
    <xsd:element name="Topics" ma:index="12" nillable="true" ma:displayName="Topics" ma:hidden="true" ma:list="d882c70e-9a2a-4ac7-bf8a-63d5b11e81e5" ma:internalName="Topics" ma:readOnly="false" ma:showField="Title" ma:web="69bc34b3-1921-46c7-8c7a-d18363374b4b">
      <xsd:simpleType>
        <xsd:restriction base="dms:Lookup"/>
      </xsd:simpleType>
    </xsd:element>
    <xsd:element name="_dlc_DocId" ma:index="20" nillable="true" ma:displayName="Document ID Value" ma:description="The value of the document ID assigned to this item." ma:internalName="_dlc_DocId" ma:readOnly="true">
      <xsd:simpleType>
        <xsd:restriction base="dms:Text"/>
      </xsd:simpleType>
    </xsd:element>
    <xsd:element name="_dlc_DocIdUrl" ma:index="21"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2" nillable="true" ma:displayName="Persist ID" ma:description="Keep ID on add." ma:hidden="true" ma:internalName="_dlc_DocIdPersistId" ma:readOnly="true">
      <xsd:simpleType>
        <xsd:restriction base="dms:Boolean"/>
      </xsd:simpleType>
    </xsd:element>
    <xsd:element name="o68eaf9243684232b2418c37bbb152dc" ma:index="23" ma:taxonomy="true" ma:internalName="o68eaf9243684232b2418c37bbb152dc" ma:taxonomyFieldName="Division" ma:displayName="Organization" ma:default="" ma:fieldId="{868eaf92-4368-4232-b241-8c37bbb152dc}" ma:sspId="c5141bb9-a4dc-4ae4-b00f-eda7f03420e3" ma:termSetId="fab399b8-4812-477e-b787-6d88ce91a47f" ma:anchorId="00000000-0000-0000-0000-000000000000" ma:open="false" ma:isKeyword="false">
      <xsd:complexType>
        <xsd:sequence>
          <xsd:element ref="pc:Terms" minOccurs="0" maxOccurs="1"/>
        </xsd:sequence>
      </xsd:complexType>
    </xsd:element>
    <xsd:element name="TaxCatchAll" ma:index="24" nillable="true" ma:displayName="Taxonomy Catch All Column" ma:hidden="true" ma:list="{9f1b1011-fad5-4ab7-8fa2-ac38007fb757}" ma:internalName="TaxCatchAll" ma:showField="CatchAllData" ma:web="69bc34b3-1921-46c7-8c7a-d18363374b4b">
      <xsd:complexType>
        <xsd:complexContent>
          <xsd:extension base="dms:MultiChoiceLookup">
            <xsd:sequence>
              <xsd:element name="Value" type="dms:Lookup" maxOccurs="unbounded" minOccurs="0" nillable="true"/>
            </xsd:sequence>
          </xsd:extension>
        </xsd:complexContent>
      </xsd:complexType>
    </xsd:element>
    <xsd:element name="TaxCatchAllLabel" ma:index="25" nillable="true" ma:displayName="Taxonomy Catch All Column1" ma:hidden="true" ma:list="{9f1b1011-fad5-4ab7-8fa2-ac38007fb757}" ma:internalName="TaxCatchAllLabel" ma:readOnly="true" ma:showField="CatchAllDataLabel" ma:web="69bc34b3-1921-46c7-8c7a-d18363374b4b">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c1c1dc04-eeda-4b6e-b2df-40979f5da1d3"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Reading_x0020_Level" ma:index="26" nillable="true" ma:displayName="Reading Level" ma:format="Dropdown" ma:hidden="true" ma:internalName="Reading_x0020_Level" ma:readOnly="false">
      <xsd:simpleType>
        <xsd:restriction base="dms:Choice">
          <xsd:enumeration value="1"/>
          <xsd:enumeration value="2"/>
          <xsd:enumeration value="3"/>
          <xsd:enumeration value="4"/>
          <xsd:enumeration value="5"/>
          <xsd:enumeration value="6"/>
          <xsd:enumeration value="7"/>
          <xsd:enumeration value="8"/>
          <xsd:enumeration value="9"/>
          <xsd:enumeration value="10"/>
          <xsd:enumeration value="11"/>
          <xsd:enumeration value="12"/>
          <xsd:enumeration value="12+"/>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6" ma:displayName="Content Type"/>
        <xsd:element ref="dc:title" maxOccurs="1" ma:index="1" ma:displayName="Title"/>
        <xsd:element ref="dc:subject" minOccurs="0" maxOccurs="1"/>
        <xsd:element ref="dc:description" minOccurs="0" maxOccurs="1"/>
        <xsd:element name="keywords" minOccurs="0" maxOccurs="1" type="xsd:string" ma:index="5"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Language xmlns="http://schemas.microsoft.com/sharepoint/v3">English</Language>
    <TAGBusPart xmlns="69bc34b3-1921-46c7-8c7a-d18363374b4b" xsi:nil="true"/>
    <TAGender xmlns="69bc34b3-1921-46c7-8c7a-d18363374b4b" xsi:nil="true"/>
    <Publication_x0020_Type xmlns="69bc34b3-1921-46c7-8c7a-d18363374b4b" xsi:nil="true"/>
    <Topics xmlns="69bc34b3-1921-46c7-8c7a-d18363374b4b" xsi:nil="true"/>
    <TaxCatchAll xmlns="69bc34b3-1921-46c7-8c7a-d18363374b4b">
      <Value>11</Value>
    </TaxCatchAll>
    <Reading_x0020_Level xmlns="c1c1dc04-eeda-4b6e-b2df-40979f5da1d3" xsi:nil="true"/>
    <TAGEthnicity xmlns="69bc34b3-1921-46c7-8c7a-d18363374b4b" xsi:nil="true"/>
    <o68eaf9243684232b2418c37bbb152dc xmlns="69bc34b3-1921-46c7-8c7a-d18363374b4b">
      <Terms xmlns="http://schemas.microsoft.com/office/infopath/2007/PartnerControls">
        <TermInfo xmlns="http://schemas.microsoft.com/office/infopath/2007/PartnerControls">
          <TermName xmlns="http://schemas.microsoft.com/office/infopath/2007/PartnerControls">Community Services</TermName>
          <TermId xmlns="http://schemas.microsoft.com/office/infopath/2007/PartnerControls">c23dee46-a4de-4c29-8bbc-79830d9e7d7c</TermId>
        </TermInfo>
      </Terms>
    </o68eaf9243684232b2418c37bbb152dc>
    <Abstract xmlns="69bc34b3-1921-46c7-8c7a-d18363374b4b" xsi:nil="true"/>
    <PublishingContactName xmlns="http://schemas.microsoft.com/sharepoint/v3" xsi:nil="true"/>
    <TAGAge xmlns="69bc34b3-1921-46c7-8c7a-d18363374b4b" xsi:nil="true"/>
    <_dlc_DocId xmlns="69bc34b3-1921-46c7-8c7a-d18363374b4b">DHCSDOC-1797567310-5226</_dlc_DocId>
    <_dlc_DocIdUrl xmlns="69bc34b3-1921-46c7-8c7a-d18363374b4b">
      <Url>https://dhcscagovauthoring/_layouts/15/DocIdRedir.aspx?ID=DHCSDOC-1797567310-5226</Url>
      <Description>DHCSDOC-1797567310-5226</Description>
    </_dlc_DocIdUrl>
  </documentManagement>
</p:properties>
</file>

<file path=customXml/itemProps1.xml><?xml version="1.0" encoding="utf-8"?>
<ds:datastoreItem xmlns:ds="http://schemas.openxmlformats.org/officeDocument/2006/customXml" ds:itemID="{369A8D95-0643-471A-B9B6-47BD511EBFD0}"/>
</file>

<file path=customXml/itemProps2.xml><?xml version="1.0" encoding="utf-8"?>
<ds:datastoreItem xmlns:ds="http://schemas.openxmlformats.org/officeDocument/2006/customXml" ds:itemID="{A2DB1365-46E0-4079-9924-5904BF137FD8}"/>
</file>

<file path=customXml/itemProps3.xml><?xml version="1.0" encoding="utf-8"?>
<ds:datastoreItem xmlns:ds="http://schemas.openxmlformats.org/officeDocument/2006/customXml" ds:itemID="{4F9260A3-DF22-4F6E-A0BF-3EC88D912349}"/>
</file>

<file path=customXml/itemProps4.xml><?xml version="1.0" encoding="utf-8"?>
<ds:datastoreItem xmlns:ds="http://schemas.openxmlformats.org/officeDocument/2006/customXml" ds:itemID="{E4D16CB4-6B03-47E5-890A-593A862A845C}"/>
</file>

<file path=docProps/app.xml><?xml version="1.0" encoding="utf-8"?>
<Properties xmlns="http://schemas.openxmlformats.org/officeDocument/2006/extended-properties" xmlns:vt="http://schemas.openxmlformats.org/officeDocument/2006/docPropsVTypes">
  <Template/>
  <TotalTime>24321</TotalTime>
  <Words>2856</Words>
  <Application>Microsoft Office PowerPoint</Application>
  <PresentationFormat>Widescreen</PresentationFormat>
  <Paragraphs>245</Paragraphs>
  <Slides>44</Slides>
  <Notes>34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44</vt:i4>
      </vt:variant>
    </vt:vector>
  </HeadingPairs>
  <TitlesOfParts>
    <vt:vector size="49" baseType="lpstr">
      <vt:lpstr>Arial</vt:lpstr>
      <vt:lpstr>Calibri</vt:lpstr>
      <vt:lpstr>Segoe UI</vt:lpstr>
      <vt:lpstr>Wingdings</vt:lpstr>
      <vt:lpstr>Office Theme</vt:lpstr>
      <vt:lpstr>Supervision of Medi-Cal Peer Support Specialists</vt:lpstr>
      <vt:lpstr>Public Health Emergency (PHE) Unwinding</vt:lpstr>
      <vt:lpstr>DHCS PHE Unwind Communications Strategy</vt:lpstr>
      <vt:lpstr>Featured Presenters</vt:lpstr>
      <vt:lpstr>Agenda</vt:lpstr>
      <vt:lpstr>Department of Health Care Services Guidance for Medi-Cal Peer Support Specialist Supervisors</vt:lpstr>
      <vt:lpstr>Senate Bill 803</vt:lpstr>
      <vt:lpstr>Peer Support Specialists Outside of Medi-Cal</vt:lpstr>
      <vt:lpstr>County Role in Medi-Cal Peer Support Specialist Services</vt:lpstr>
      <vt:lpstr>Certification Programs for Medi-Cal Peer Support Specialists</vt:lpstr>
      <vt:lpstr>Peers as Supervisors</vt:lpstr>
      <vt:lpstr>Medi-Cal Peer Support Specialist Supervisors</vt:lpstr>
      <vt:lpstr>Supervisor Training Requirements </vt:lpstr>
      <vt:lpstr>Supervisor Training Requirements</vt:lpstr>
      <vt:lpstr>Peer Supervisor Curriculum</vt:lpstr>
      <vt:lpstr>National Landscape of Peer Supervision</vt:lpstr>
      <vt:lpstr>SUPERVISION</vt:lpstr>
      <vt:lpstr>Government Accountability Office</vt:lpstr>
      <vt:lpstr>Supervision for Peer Workers</vt:lpstr>
      <vt:lpstr>Self-Assessment</vt:lpstr>
      <vt:lpstr>Survey</vt:lpstr>
      <vt:lpstr>N.A.P.S.</vt:lpstr>
      <vt:lpstr>ROLE CLARITY</vt:lpstr>
      <vt:lpstr>National Practice Guidelines</vt:lpstr>
      <vt:lpstr>Core Values</vt:lpstr>
      <vt:lpstr>Peer Support is Voluntary</vt:lpstr>
      <vt:lpstr>National Landscape of Peer Supervision</vt:lpstr>
      <vt:lpstr>Best Practices in Peer Supervision</vt:lpstr>
      <vt:lpstr>Supervising the Peer Workforce</vt:lpstr>
      <vt:lpstr>SAMHSA’s Core Fundamentals (Competencies) for Supervisors</vt:lpstr>
      <vt:lpstr>Best Practices in Supervision of Peer Services</vt:lpstr>
      <vt:lpstr>Best Practices in Supervision of Peer Services</vt:lpstr>
      <vt:lpstr>Best Practices in Supervision of Peer Services</vt:lpstr>
      <vt:lpstr>Best Practices for Managers and Administrators</vt:lpstr>
      <vt:lpstr>Best Practices for Managers and Administrators</vt:lpstr>
      <vt:lpstr>Best Practices for Managers and Administrators</vt:lpstr>
      <vt:lpstr>Best Practices for Managers and Administrators</vt:lpstr>
      <vt:lpstr>Problematic Practices in Supervision of Peer Workers</vt:lpstr>
      <vt:lpstr>Problematic Practices in Supervision of Peer Workers</vt:lpstr>
      <vt:lpstr>Problematic Practices in Supervision of Peer Workers</vt:lpstr>
      <vt:lpstr>Peer Supervision in Alameda County</vt:lpstr>
      <vt:lpstr>Alameda County Behavioral Health d Supervision of Peer Support Specialists &amp;  Family Peer Supporters </vt:lpstr>
      <vt:lpstr>Alameda County Behavioral Health d Supervision of Peer Support Specialists &amp;  Family Peer Supporters </vt:lpstr>
      <vt:lpstr>Questions</vt:lpstr>
    </vt:vector>
  </TitlesOfParts>
  <Company>DHCS &amp; CDPH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Peers-supervision-webinar-5-17-22</dc:title>
  <dc:creator>Tkachuk, Katie (DIR-OC) @ DHCS</dc:creator>
  <cp:keywords/>
  <cp:lastModifiedBy>Vue, Yee@DHCS</cp:lastModifiedBy>
  <cp:revision>465</cp:revision>
  <cp:lastPrinted>2019-09-18T16:04:03Z</cp:lastPrinted>
  <dcterms:created xsi:type="dcterms:W3CDTF">2018-04-04T17:42:31Z</dcterms:created>
  <dcterms:modified xsi:type="dcterms:W3CDTF">2022-05-18T15:50:20Z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0x010100EEE380F46F125946A8B4C4C90D9FFCDC005D6794E1005A074DB3CDA58DCE25DF47</vt:lpwstr>
  </property>
  <property fmtid="{D5CDD505-2E9C-101B-9397-08002B2CF9AE}" pid="3" name="_dlc_DocIdItemGuid">
    <vt:lpwstr>303e8bf4-e648-41af-8e22-db4c368a39d8</vt:lpwstr>
  </property>
  <property fmtid="{D5CDD505-2E9C-101B-9397-08002B2CF9AE}" pid="4" name="Division">
    <vt:lpwstr>11;#Community Services|c23dee46-a4de-4c29-8bbc-79830d9e7d7c</vt:lpwstr>
  </property>
</Properties>
</file>