
<file path=[Content_Types].xml><?xml version="1.0" encoding="utf-8"?>
<Types xmlns="http://schemas.openxmlformats.org/package/2006/content-type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822"/>
  <workbookPr defaultThemeVersion="202300"/>
  <mc:AlternateContent xmlns:mc="http://schemas.openxmlformats.org/markup-compatibility/2006">
    <mc:Choice Requires="x15">
      <x15ac:absPath xmlns:x15ac="http://schemas.microsoft.com/office/spreadsheetml/2010/11/ac" url="https://dhcscagovauthoring/Documents/"/>
    </mc:Choice>
  </mc:AlternateContent>
  <xr:revisionPtr revIDLastSave="0" documentId="13_ncr:20000001_{A49AD0B6-DB4C-4F2A-BF36-D6AFDE5A2296}" xr6:coauthVersionLast="47" xr6:coauthVersionMax="47" xr10:uidLastSave="{00000000-0000-0000-0000-000000000000}"/>
  <bookViews>
    <workbookView xWindow="-110" yWindow="-110" windowWidth="19420" windowHeight="10300" xr2:uid="{4C5A8666-3280-452A-BF6C-0AB5CDCBEC94}"/>
  </bookViews>
  <sheets>
    <sheet name="Instructions" sheetId="1" r:id="rId1"/>
    <sheet name="Commercial Data Tab Example" sheetId="3" r:id="rId2"/>
    <sheet name="Commercial Data Tab " sheetId="2" r:id="rId3"/>
  </sheet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407" uniqueCount="52">
  <si>
    <t>Use the TAB key or arrow keys to navigate the worksheet</t>
  </si>
  <si>
    <t>State of California</t>
  </si>
  <si>
    <t>Department of Health Care Services</t>
  </si>
  <si>
    <t>Ground Emergency Medical Transportation Provider</t>
  </si>
  <si>
    <t>California Commercial Payer Fee/Rate Data Request</t>
  </si>
  <si>
    <t>DHCS 25-0028 - Instructions</t>
  </si>
  <si>
    <t>N/A</t>
  </si>
  <si>
    <t>Instructions:</t>
  </si>
  <si>
    <t>DHCS 25-0028 - Example</t>
  </si>
  <si>
    <t>Section 1: Header Information</t>
  </si>
  <si>
    <t>Organizational name of reporting entity:</t>
  </si>
  <si>
    <t>If different, doing business as (DBA) name of reporting entity:</t>
  </si>
  <si>
    <t>Tax ID of reporting entity:</t>
  </si>
  <si>
    <t>Reporting entity status (Public/Private):</t>
  </si>
  <si>
    <t>Name of person compiling the data below, if different than the Attestation Form:</t>
  </si>
  <si>
    <t>Email of person compiling the data below, if different than the Attestation Form:</t>
  </si>
  <si>
    <t>Phone number of  compiling the data below, if different than the Attestation Form:</t>
  </si>
  <si>
    <t>Section 2: Commercial Fee Schedule Information for Top 5 California Commercial Payers by Trip Volume</t>
  </si>
  <si>
    <t>EMS Ground Procedure Code</t>
  </si>
  <si>
    <t>EMS Ground Procedure Code Description</t>
  </si>
  <si>
    <t>Payer Data Information</t>
  </si>
  <si>
    <t>Rate Number</t>
  </si>
  <si>
    <t>Commercial Payer Units</t>
  </si>
  <si>
    <t>Commercial Payer Fee/Rate</t>
  </si>
  <si>
    <t>A0225</t>
  </si>
  <si>
    <t>Ambulance Service, Neonatal Transport</t>
  </si>
  <si>
    <t>California Commercial Fee/Rate</t>
  </si>
  <si>
    <t>RN1</t>
  </si>
  <si>
    <t>RN2</t>
  </si>
  <si>
    <t>RN3</t>
  </si>
  <si>
    <t>RN4</t>
  </si>
  <si>
    <t>RN5</t>
  </si>
  <si>
    <t>A0427</t>
  </si>
  <si>
    <t>Ambulance, ALS, Emergency, Level 1</t>
  </si>
  <si>
    <t>A0429</t>
  </si>
  <si>
    <t>Ambulance, BLS, Emergency</t>
  </si>
  <si>
    <t>A0433</t>
  </si>
  <si>
    <t>Advanced Life Support, Level 2</t>
  </si>
  <si>
    <t>A0434</t>
  </si>
  <si>
    <t>Specialty Care Transport</t>
  </si>
  <si>
    <t>Notes (use as needed):</t>
  </si>
  <si>
    <t>Blank</t>
  </si>
  <si>
    <t>DHCS 25-0028 - Commercial Data Tab</t>
  </si>
  <si>
    <t xml:space="preserve">Note 1: Ranking of top five commercial payers is based on trip volume by code for the time period July 1, 2024 through June 30, 2025. For example, RN1 for code A0225 is the commercial payer with the largest trip volume for code A0225. RN2 for code A0225 is the commercial payer with the second largest trip volume for code A0225. The ranking of individual commercial payers may vary by code. The name of the commercial payer is not needed. Do not include any protected health information. </t>
  </si>
  <si>
    <t>Note 2: The California rate/fee for commercial payers refers to the contractual allowed amount as negotiated or agreed upon as of June 30, 2025, or the last known rate/fee applicable to the July 1, 2024 through June 30, 2025, data period.</t>
  </si>
  <si>
    <t xml:space="preserve">National Provider Identification (NPI) of entity </t>
  </si>
  <si>
    <t>1. The State of California, Department of Health Care Services (DHCS) requests comparable California commercial payer fee/rate information for five specific procedure codes. In this context, "commercial payers" excludes non-commercial payers such as Medicaid/CHIP (managed care or State FFS), Medicare (Traditional or Medicare Advantage), TRICARE, workers' compensation, Veterans Affairs (VA), auto-insurance or any other payer or code not subject to commercial market forces.</t>
  </si>
  <si>
    <t>2. The California commercial payer fee/rate is the full payment amount negotiated or agreed upon between the provider and the commercial payer for the specified procedure code. This fee/rate is analogous to the "allowed amount," which represents the full contract payment fee/rate before any deductions, reductions, patient cost sharing, third party payments, or other adjustment. 
Commercial capitated and sub-capitated payment arrangements should be excluded. Do not report subcontract provider arrangements. Do not report collected amounts unless they are equal to the gross allowed amount for the service (prior to reduction in payment). Do not report billed amounts. Do not submit any protected health information. The commercial payer fee/rate must apply to services rendered in California.</t>
  </si>
  <si>
    <t>3. Report commercial fee/rate information for the top five commercial payers based on volume by procedure code for the 12-month period of July 1, 2024 through June 30, 2025. Volume ranking is based on utilization counts for services rendered in California, as the purpose is to identify the average commercial rate for these procedure codes in California. Providers should only report transports occuring within California-regulated service lines. Do not include claims associated with out-of-state insurers. 
If your business does not have five commercial payers, please provide as many commercial payers as are available. Top commercial payers may vary by procedure code, which is acceptable. 
Providing the name of commercial payer is optional and may be included in the “Notes” section beginning on Line 60 of the "Commercial Data" Tab. If included, commercial payers must be named exactly as they appear on remittance advice (RA), explanation of benefits (EOB), or similar payment documentation that reflects the allowed payment amount. The Commercial Data Tab refers to each top commercial payer generically as "RN1", "RN2", etc. The identity of each respective commercial payer may differ across procedure codes.</t>
  </si>
  <si>
    <t>4. Report the commercial fee/rate applicable to your California business as of June 30, 2025, or the last known fee/rate within the July 1, 2024 through June 30, 2025 payment year. If a provider receives a bundled payment and the ancillary services (including mileage) cannot be separated from the transport code, the provider must note that the commercial fee/rate represents a bundled payment amount in the “Notes” section beginning on Line 60 of the "Commercial Data" Tab.</t>
  </si>
  <si>
    <t>5. Please submit the completed Commercial Data Tab template as an Excel worksheet. Providers must complete an ACR survey for each individual NPI. If a single NPI operates in multiple counties with different Local Emergency Medical Services Agency (LEMSA)-established rates, the provider should still submit one ACR survey for that NPI. The attestation may be provided as an electronic signature in Excel or as a signed PDF along with the completed Excel worksheet.</t>
  </si>
  <si>
    <t>6. All cells highlighted in light green must be completed by the reporting entity. An illustrative example is provided in the tab labeled "Commercial Data Tab Example".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
    <numFmt numFmtId="43" formatCode="_(* #,##0.00_);_(* \(#,##0.00\);_(* &quot;-&quot;??_);_(@_)"/>
    <numFmt numFmtId="164" formatCode="[&lt;=9999999]###\-####;\(###\)\ ###\-####"/>
    <numFmt numFmtId="165" formatCode="_(* #,##0_);_(* \(#,##0\);_(* &quot;-&quot;??_);_(@_)"/>
    <numFmt numFmtId="166" formatCode="&quot;$&quot;#,##0.00"/>
    <numFmt numFmtId="167" formatCode="0000"/>
  </numFmts>
  <fonts count="19" x14ac:knownFonts="1">
    <font>
      <sz val="11"/>
      <color theme="1"/>
      <name val="Aptos Narrow"/>
      <family val="2"/>
      <scheme val="minor"/>
    </font>
    <font>
      <sz val="11"/>
      <color theme="1"/>
      <name val="Aptos Narrow"/>
      <family val="2"/>
      <scheme val="minor"/>
    </font>
    <font>
      <sz val="12"/>
      <color theme="0"/>
      <name val="Segoe UI"/>
      <family val="2"/>
    </font>
    <font>
      <sz val="12"/>
      <color rgb="FF17315A"/>
      <name val="Segoe UI"/>
      <family val="2"/>
    </font>
    <font>
      <b/>
      <sz val="16"/>
      <color rgb="FF17315A"/>
      <name val="Segoe UI"/>
      <family val="2"/>
    </font>
    <font>
      <b/>
      <sz val="14"/>
      <color rgb="FF17315A"/>
      <name val="Segoe UI"/>
      <family val="2"/>
    </font>
    <font>
      <sz val="12"/>
      <name val="Segoe UI"/>
      <family val="2"/>
    </font>
    <font>
      <b/>
      <sz val="16"/>
      <color theme="0"/>
      <name val="Segoe UI"/>
      <family val="2"/>
    </font>
    <font>
      <sz val="11"/>
      <color theme="1"/>
      <name val="Segoe UI"/>
      <family val="2"/>
    </font>
    <font>
      <sz val="11"/>
      <color theme="0"/>
      <name val="Segoe UI"/>
      <family val="2"/>
    </font>
    <font>
      <b/>
      <sz val="12"/>
      <name val="Segoe UI"/>
      <family val="2"/>
    </font>
    <font>
      <sz val="12"/>
      <color rgb="FFF9A71C"/>
      <name val="Segoe UI"/>
      <family val="2"/>
    </font>
    <font>
      <sz val="10"/>
      <color theme="0"/>
      <name val="Segoe UI"/>
      <family val="2"/>
    </font>
    <font>
      <b/>
      <sz val="12"/>
      <color theme="0"/>
      <name val="Segoe UI"/>
      <family val="2"/>
    </font>
    <font>
      <sz val="11"/>
      <color rgb="FFFF0000"/>
      <name val="Segoe UI"/>
      <family val="2"/>
    </font>
    <font>
      <sz val="11"/>
      <color rgb="FF002C77"/>
      <name val="Segoe UI"/>
      <family val="2"/>
    </font>
    <font>
      <sz val="12"/>
      <color theme="1"/>
      <name val="Segoe UI"/>
      <family val="2"/>
    </font>
    <font>
      <sz val="12"/>
      <color rgb="FFFF0000"/>
      <name val="Segoe UI"/>
      <family val="2"/>
    </font>
    <font>
      <sz val="12"/>
      <color rgb="FF002C77"/>
      <name val="Segoe UI"/>
      <family val="2"/>
    </font>
  </fonts>
  <fills count="4">
    <fill>
      <patternFill patternType="none"/>
    </fill>
    <fill>
      <patternFill patternType="gray125"/>
    </fill>
    <fill>
      <patternFill patternType="solid">
        <fgColor rgb="FFF9A71C"/>
        <bgColor indexed="64"/>
      </patternFill>
    </fill>
    <fill>
      <patternFill patternType="solid">
        <fgColor rgb="FF17315A"/>
        <bgColor indexed="64"/>
      </patternFill>
    </fill>
  </fills>
  <borders count="15">
    <border>
      <left/>
      <right/>
      <top/>
      <bottom/>
      <diagonal/>
    </border>
    <border>
      <left/>
      <right/>
      <top/>
      <bottom style="thin">
        <color indexed="64"/>
      </bottom>
      <diagonal/>
    </border>
    <border>
      <left style="thin">
        <color indexed="64"/>
      </left>
      <right style="thin">
        <color indexed="64"/>
      </right>
      <top style="thin">
        <color indexed="64"/>
      </top>
      <bottom style="thin">
        <color indexed="64"/>
      </bottom>
      <diagonal/>
    </border>
    <border>
      <left/>
      <right/>
      <top/>
      <bottom style="medium">
        <color indexed="64"/>
      </bottom>
      <diagonal/>
    </border>
    <border>
      <left style="medium">
        <color indexed="64"/>
      </left>
      <right style="thin">
        <color indexed="64"/>
      </right>
      <top style="medium">
        <color indexed="64"/>
      </top>
      <bottom style="medium">
        <color indexed="64"/>
      </bottom>
      <diagonal/>
    </border>
    <border>
      <left style="thin">
        <color indexed="64"/>
      </left>
      <right style="thin">
        <color indexed="64"/>
      </right>
      <top style="medium">
        <color indexed="64"/>
      </top>
      <bottom style="medium">
        <color indexed="64"/>
      </bottom>
      <diagonal/>
    </border>
    <border>
      <left style="thin">
        <color indexed="64"/>
      </left>
      <right style="medium">
        <color indexed="64"/>
      </right>
      <top style="medium">
        <color indexed="64"/>
      </top>
      <bottom style="medium">
        <color indexed="64"/>
      </bottom>
      <diagonal/>
    </border>
    <border>
      <left style="medium">
        <color indexed="64"/>
      </left>
      <right style="thin">
        <color indexed="64"/>
      </right>
      <top style="medium">
        <color indexed="64"/>
      </top>
      <bottom style="thin">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s>
  <cellStyleXfs count="2">
    <xf numFmtId="0" fontId="0" fillId="0" borderId="0"/>
    <xf numFmtId="43" fontId="1" fillId="0" borderId="0" applyFont="0" applyFill="0" applyBorder="0" applyAlignment="0" applyProtection="0"/>
  </cellStyleXfs>
  <cellXfs count="51">
    <xf numFmtId="0" fontId="0" fillId="0" borderId="0" xfId="0"/>
    <xf numFmtId="0" fontId="3" fillId="0" borderId="0" xfId="0" applyFont="1" applyProtection="1">
      <protection locked="0"/>
    </xf>
    <xf numFmtId="0" fontId="2" fillId="0" borderId="0" xfId="0" applyFont="1"/>
    <xf numFmtId="0" fontId="5" fillId="0" borderId="0" xfId="0" applyFont="1" applyProtection="1">
      <protection locked="0"/>
    </xf>
    <xf numFmtId="0" fontId="6" fillId="0" borderId="0" xfId="0" applyFont="1" applyAlignment="1" applyProtection="1">
      <alignment wrapText="1"/>
      <protection locked="0"/>
    </xf>
    <xf numFmtId="0" fontId="6" fillId="0" borderId="0" xfId="0" applyFont="1" applyProtection="1">
      <protection locked="0"/>
    </xf>
    <xf numFmtId="0" fontId="8" fillId="0" borderId="0" xfId="0" applyFont="1" applyProtection="1">
      <protection locked="0"/>
    </xf>
    <xf numFmtId="0" fontId="9" fillId="0" borderId="0" xfId="0" applyFont="1"/>
    <xf numFmtId="0" fontId="10" fillId="0" borderId="2" xfId="0" applyFont="1" applyBorder="1" applyAlignment="1" applyProtection="1">
      <alignment horizontal="left" vertical="top" wrapText="1"/>
      <protection locked="0"/>
    </xf>
    <xf numFmtId="49" fontId="11" fillId="2" borderId="2" xfId="0" applyNumberFormat="1" applyFont="1" applyFill="1" applyBorder="1"/>
    <xf numFmtId="0" fontId="12" fillId="0" borderId="0" xfId="0" applyFont="1"/>
    <xf numFmtId="0" fontId="13" fillId="3" borderId="4" xfId="0" applyFont="1" applyFill="1" applyBorder="1" applyAlignment="1" applyProtection="1">
      <alignment wrapText="1"/>
      <protection locked="0"/>
    </xf>
    <xf numFmtId="0" fontId="13" fillId="3" borderId="5" xfId="0" applyFont="1" applyFill="1" applyBorder="1" applyAlignment="1" applyProtection="1">
      <alignment wrapText="1"/>
      <protection locked="0"/>
    </xf>
    <xf numFmtId="0" fontId="13" fillId="3" borderId="5" xfId="0" applyFont="1" applyFill="1" applyBorder="1" applyAlignment="1" applyProtection="1">
      <alignment horizontal="center" wrapText="1"/>
      <protection locked="0"/>
    </xf>
    <xf numFmtId="0" fontId="13" fillId="3" borderId="6" xfId="0" applyFont="1" applyFill="1" applyBorder="1" applyAlignment="1" applyProtection="1">
      <alignment horizontal="center" wrapText="1"/>
      <protection locked="0"/>
    </xf>
    <xf numFmtId="0" fontId="6" fillId="0" borderId="7" xfId="0" applyFont="1" applyBorder="1" applyProtection="1">
      <protection locked="0"/>
    </xf>
    <xf numFmtId="0" fontId="6" fillId="0" borderId="8" xfId="0" applyFont="1" applyBorder="1" applyAlignment="1" applyProtection="1">
      <alignment horizontal="left"/>
      <protection locked="0"/>
    </xf>
    <xf numFmtId="0" fontId="6" fillId="0" borderId="8" xfId="0" applyFont="1" applyBorder="1" applyProtection="1">
      <protection locked="0"/>
    </xf>
    <xf numFmtId="165" fontId="6" fillId="2" borderId="8" xfId="1" applyNumberFormat="1" applyFont="1" applyFill="1" applyBorder="1" applyProtection="1">
      <protection locked="0"/>
    </xf>
    <xf numFmtId="166" fontId="6" fillId="2" borderId="9" xfId="0" applyNumberFormat="1" applyFont="1" applyFill="1" applyBorder="1" applyProtection="1">
      <protection locked="0"/>
    </xf>
    <xf numFmtId="0" fontId="6" fillId="0" borderId="10" xfId="0" applyFont="1" applyBorder="1" applyProtection="1">
      <protection locked="0"/>
    </xf>
    <xf numFmtId="0" fontId="6" fillId="0" borderId="2" xfId="0" applyFont="1" applyBorder="1" applyAlignment="1" applyProtection="1">
      <alignment horizontal="left"/>
      <protection locked="0"/>
    </xf>
    <xf numFmtId="0" fontId="6" fillId="0" borderId="2" xfId="0" applyFont="1" applyBorder="1" applyProtection="1">
      <protection locked="0"/>
    </xf>
    <xf numFmtId="165" fontId="6" fillId="2" borderId="2" xfId="1" applyNumberFormat="1" applyFont="1" applyFill="1" applyBorder="1" applyProtection="1">
      <protection locked="0"/>
    </xf>
    <xf numFmtId="166" fontId="6" fillId="2" borderId="11" xfId="0" applyNumberFormat="1" applyFont="1" applyFill="1" applyBorder="1" applyProtection="1">
      <protection locked="0"/>
    </xf>
    <xf numFmtId="0" fontId="14" fillId="0" borderId="0" xfId="0" applyFont="1" applyProtection="1">
      <protection locked="0"/>
    </xf>
    <xf numFmtId="0" fontId="6" fillId="0" borderId="12" xfId="0" applyFont="1" applyBorder="1" applyProtection="1">
      <protection locked="0"/>
    </xf>
    <xf numFmtId="0" fontId="6" fillId="0" borderId="13" xfId="0" applyFont="1" applyBorder="1" applyAlignment="1" applyProtection="1">
      <alignment horizontal="left"/>
      <protection locked="0"/>
    </xf>
    <xf numFmtId="0" fontId="6" fillId="0" borderId="13" xfId="0" applyFont="1" applyBorder="1" applyProtection="1">
      <protection locked="0"/>
    </xf>
    <xf numFmtId="165" fontId="6" fillId="2" borderId="13" xfId="1" applyNumberFormat="1" applyFont="1" applyFill="1" applyBorder="1" applyProtection="1">
      <protection locked="0"/>
    </xf>
    <xf numFmtId="166" fontId="6" fillId="2" borderId="14" xfId="0" applyNumberFormat="1" applyFont="1" applyFill="1" applyBorder="1" applyProtection="1">
      <protection locked="0"/>
    </xf>
    <xf numFmtId="0" fontId="2" fillId="0" borderId="0" xfId="0" applyFont="1" applyAlignment="1">
      <alignment horizontal="left"/>
    </xf>
    <xf numFmtId="0" fontId="15" fillId="0" borderId="0" xfId="0" applyFont="1" applyProtection="1">
      <protection locked="0"/>
    </xf>
    <xf numFmtId="0" fontId="2" fillId="0" borderId="0" xfId="0" applyFont="1" applyProtection="1">
      <protection locked="0"/>
    </xf>
    <xf numFmtId="49" fontId="6" fillId="2" borderId="2" xfId="0" applyNumberFormat="1" applyFont="1" applyFill="1" applyBorder="1" applyProtection="1">
      <protection locked="0"/>
    </xf>
    <xf numFmtId="164" fontId="6" fillId="2" borderId="2" xfId="0" applyNumberFormat="1" applyFont="1" applyFill="1" applyBorder="1" applyAlignment="1" applyProtection="1">
      <alignment horizontal="left"/>
      <protection locked="0"/>
    </xf>
    <xf numFmtId="0" fontId="16" fillId="0" borderId="0" xfId="0" applyFont="1"/>
    <xf numFmtId="0" fontId="3" fillId="0" borderId="0" xfId="0" applyFont="1"/>
    <xf numFmtId="0" fontId="18" fillId="0" borderId="0" xfId="0" applyFont="1"/>
    <xf numFmtId="167" fontId="6" fillId="2" borderId="2" xfId="0" applyNumberFormat="1" applyFont="1" applyFill="1" applyBorder="1" applyProtection="1">
      <protection locked="0"/>
    </xf>
    <xf numFmtId="0" fontId="5" fillId="0" borderId="0" xfId="0" applyFont="1" applyAlignment="1" applyProtection="1">
      <alignment horizontal="left"/>
      <protection locked="0"/>
    </xf>
    <xf numFmtId="0" fontId="2" fillId="0" borderId="0" xfId="0" applyFont="1" applyAlignment="1" applyProtection="1">
      <alignment horizontal="center"/>
      <protection locked="0"/>
    </xf>
    <xf numFmtId="0" fontId="4" fillId="0" borderId="0" xfId="0" applyFont="1" applyAlignment="1" applyProtection="1">
      <alignment horizontal="left"/>
      <protection locked="0"/>
    </xf>
    <xf numFmtId="0" fontId="10" fillId="0" borderId="0" xfId="0" applyFont="1" applyAlignment="1" applyProtection="1">
      <alignment horizontal="left" vertical="top"/>
      <protection locked="0"/>
    </xf>
    <xf numFmtId="0" fontId="7" fillId="0" borderId="0" xfId="0" applyFont="1" applyAlignment="1" applyProtection="1">
      <alignment horizontal="left"/>
      <protection locked="0"/>
    </xf>
    <xf numFmtId="0" fontId="6" fillId="0" borderId="0" xfId="0" applyFont="1" applyAlignment="1" applyProtection="1">
      <alignment horizontal="left" wrapText="1"/>
      <protection locked="0"/>
    </xf>
    <xf numFmtId="0" fontId="5" fillId="0" borderId="1" xfId="0" applyFont="1" applyBorder="1" applyAlignment="1" applyProtection="1">
      <alignment horizontal="left"/>
      <protection locked="0"/>
    </xf>
    <xf numFmtId="0" fontId="5" fillId="0" borderId="3" xfId="0" applyFont="1" applyBorder="1" applyAlignment="1" applyProtection="1">
      <alignment horizontal="left"/>
      <protection locked="0"/>
    </xf>
    <xf numFmtId="0" fontId="13" fillId="0" borderId="0" xfId="0" applyFont="1" applyAlignment="1">
      <alignment horizontal="left"/>
    </xf>
    <xf numFmtId="0" fontId="16" fillId="0" borderId="0" xfId="0" applyFont="1" applyProtection="1">
      <protection locked="0"/>
    </xf>
    <xf numFmtId="0" fontId="17" fillId="0" borderId="0" xfId="0" applyFont="1" applyProtection="1">
      <protection locked="0"/>
    </xf>
  </cellXfs>
  <cellStyles count="2">
    <cellStyle name="Comma" xfId="1" builtinId="3"/>
    <cellStyle name="Normal" xfId="0" builtinId="0"/>
  </cellStyles>
  <dxfs count="2">
    <dxf>
      <fill>
        <patternFill>
          <bgColor theme="0" tint="-0.24994659260841701"/>
        </patternFill>
      </fill>
    </dxf>
    <dxf>
      <fill>
        <patternFill>
          <bgColor theme="0" tint="-0.24994659260841701"/>
        </patternFill>
      </fill>
    </dxf>
  </dxfs>
  <tableStyles count="0" defaultTableStyle="TableStyleMedium2" defaultPivotStyle="PivotStyleLight16"/>
  <colors>
    <mruColors>
      <color rgb="FFF9A71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customXml" Target="../customXml/item1.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haredStrings" Target="sharedStrings.xml"/><Relationship Id="rId5" Type="http://schemas.openxmlformats.org/officeDocument/2006/relationships/styles" Target="styles.xml"/><Relationship Id="rId10" Type="http://schemas.openxmlformats.org/officeDocument/2006/relationships/customXml" Target="../customXml/item4.xml"/><Relationship Id="rId4" Type="http://schemas.openxmlformats.org/officeDocument/2006/relationships/theme" Target="theme/theme1.xml"/><Relationship Id="rId9" Type="http://schemas.openxmlformats.org/officeDocument/2006/relationships/customXml" Target="../customXml/item3.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68844C1-3822-4FA5-9A71-CA00189D2B23}">
  <dimension ref="A1:XFD16"/>
  <sheetViews>
    <sheetView tabSelected="1" workbookViewId="0">
      <selection activeCell="A4" sqref="A4:B4"/>
    </sheetView>
  </sheetViews>
  <sheetFormatPr defaultColWidth="0" defaultRowHeight="17.5" zeroHeight="1" x14ac:dyDescent="0.45"/>
  <cols>
    <col min="1" max="1" width="163.81640625" style="1" customWidth="1"/>
    <col min="2" max="2" width="147.54296875" style="1" hidden="1" customWidth="1"/>
    <col min="3" max="12" width="9.81640625" style="1" hidden="1" customWidth="1"/>
    <col min="13" max="13" width="13.453125" style="1" hidden="1" customWidth="1"/>
    <col min="14" max="14" width="9.81640625" style="1" hidden="1" customWidth="1"/>
    <col min="15" max="15" width="2.7265625" style="1" hidden="1" customWidth="1"/>
    <col min="16" max="16383" width="9.81640625" style="1" hidden="1"/>
    <col min="16384" max="16384" width="51.26953125" style="1" hidden="1" customWidth="1"/>
  </cols>
  <sheetData>
    <row r="1" spans="1:2" x14ac:dyDescent="0.45">
      <c r="A1" s="41" t="s">
        <v>0</v>
      </c>
      <c r="B1" s="41"/>
    </row>
    <row r="2" spans="1:2" ht="25" x14ac:dyDescent="0.7">
      <c r="A2" s="42" t="s">
        <v>1</v>
      </c>
      <c r="B2" s="42"/>
    </row>
    <row r="3" spans="1:2" ht="25" x14ac:dyDescent="0.7">
      <c r="A3" s="42" t="s">
        <v>2</v>
      </c>
      <c r="B3" s="42"/>
    </row>
    <row r="4" spans="1:2" ht="21" x14ac:dyDescent="0.55000000000000004">
      <c r="A4" s="40" t="s">
        <v>3</v>
      </c>
      <c r="B4" s="40"/>
    </row>
    <row r="5" spans="1:2" ht="21" x14ac:dyDescent="0.55000000000000004">
      <c r="A5" s="40" t="s">
        <v>4</v>
      </c>
      <c r="B5" s="40"/>
    </row>
    <row r="6" spans="1:2" ht="21" x14ac:dyDescent="0.55000000000000004">
      <c r="A6" s="40" t="s">
        <v>5</v>
      </c>
      <c r="B6" s="40"/>
    </row>
    <row r="7" spans="1:2" x14ac:dyDescent="0.45">
      <c r="A7" s="2" t="s">
        <v>6</v>
      </c>
      <c r="B7" s="2" t="s">
        <v>6</v>
      </c>
    </row>
    <row r="8" spans="1:2" ht="21" x14ac:dyDescent="0.55000000000000004">
      <c r="A8" s="3" t="s">
        <v>7</v>
      </c>
    </row>
    <row r="9" spans="1:2" ht="52.5" x14ac:dyDescent="0.45">
      <c r="A9" s="4" t="s">
        <v>46</v>
      </c>
    </row>
    <row r="10" spans="1:2" ht="122.5" x14ac:dyDescent="0.45">
      <c r="A10" s="4" t="s">
        <v>47</v>
      </c>
    </row>
    <row r="11" spans="1:2" ht="210" x14ac:dyDescent="0.45">
      <c r="A11" s="4" t="s">
        <v>48</v>
      </c>
    </row>
    <row r="12" spans="1:2" ht="52.5" x14ac:dyDescent="0.45">
      <c r="A12" s="4" t="s">
        <v>49</v>
      </c>
    </row>
    <row r="13" spans="1:2" ht="52.5" x14ac:dyDescent="0.45">
      <c r="A13" s="4" t="s">
        <v>50</v>
      </c>
    </row>
    <row r="14" spans="1:2" ht="35" x14ac:dyDescent="0.45">
      <c r="A14" s="4" t="s">
        <v>51</v>
      </c>
    </row>
    <row r="15" spans="1:2" hidden="1" x14ac:dyDescent="0.45">
      <c r="A15" s="33" t="s">
        <v>6</v>
      </c>
      <c r="B15" s="5"/>
    </row>
    <row r="16" spans="1:2" hidden="1" x14ac:dyDescent="0.45">
      <c r="A16" s="33" t="s">
        <v>6</v>
      </c>
      <c r="B16" s="5"/>
    </row>
  </sheetData>
  <sheetProtection sheet="1" objects="1" scenarios="1" selectLockedCells="1"/>
  <mergeCells count="6">
    <mergeCell ref="A6:B6"/>
    <mergeCell ref="A1:B1"/>
    <mergeCell ref="A2:B2"/>
    <mergeCell ref="A3:B3"/>
    <mergeCell ref="A4:B4"/>
    <mergeCell ref="A5:B5"/>
  </mergeCells>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454718-F40E-499F-936F-2EC39D2A2356}">
  <dimension ref="A1:G70"/>
  <sheetViews>
    <sheetView topLeftCell="A45" zoomScale="85" zoomScaleNormal="85" workbookViewId="0">
      <selection activeCell="F24" sqref="F24"/>
    </sheetView>
  </sheetViews>
  <sheetFormatPr defaultColWidth="0" defaultRowHeight="16.5" zeroHeight="1" x14ac:dyDescent="0.45"/>
  <cols>
    <col min="1" max="1" width="33.81640625" style="6" customWidth="1"/>
    <col min="2" max="2" width="46.1796875" style="6" customWidth="1"/>
    <col min="3" max="3" width="35.7265625" style="6" customWidth="1"/>
    <col min="4" max="4" width="13.81640625" style="6" customWidth="1"/>
    <col min="5" max="5" width="15.453125" style="6" customWidth="1"/>
    <col min="6" max="6" width="35.26953125" style="6" customWidth="1"/>
    <col min="7" max="16384" width="10.26953125" style="6" hidden="1"/>
  </cols>
  <sheetData>
    <row r="1" spans="1:6" ht="25" x14ac:dyDescent="0.7">
      <c r="A1" s="44" t="s">
        <v>0</v>
      </c>
      <c r="B1" s="44"/>
      <c r="C1" s="44"/>
      <c r="D1" s="44"/>
      <c r="E1" s="44"/>
      <c r="F1" s="44"/>
    </row>
    <row r="2" spans="1:6" ht="25" x14ac:dyDescent="0.7">
      <c r="A2" s="42" t="s">
        <v>1</v>
      </c>
      <c r="B2" s="42"/>
      <c r="C2" s="42"/>
      <c r="D2" s="42"/>
      <c r="E2" s="42"/>
      <c r="F2" s="42"/>
    </row>
    <row r="3" spans="1:6" ht="25" x14ac:dyDescent="0.7">
      <c r="A3" s="42" t="s">
        <v>2</v>
      </c>
      <c r="B3" s="42"/>
      <c r="C3" s="42"/>
      <c r="D3" s="42"/>
      <c r="E3" s="42"/>
      <c r="F3" s="42"/>
    </row>
    <row r="4" spans="1:6" ht="21" x14ac:dyDescent="0.55000000000000004">
      <c r="A4" s="40" t="s">
        <v>3</v>
      </c>
      <c r="B4" s="40"/>
      <c r="C4" s="40"/>
      <c r="D4" s="40"/>
      <c r="E4" s="40"/>
      <c r="F4" s="40"/>
    </row>
    <row r="5" spans="1:6" ht="21" x14ac:dyDescent="0.55000000000000004">
      <c r="A5" s="40" t="s">
        <v>4</v>
      </c>
      <c r="B5" s="40"/>
      <c r="C5" s="40"/>
      <c r="D5" s="40"/>
      <c r="E5" s="40"/>
      <c r="F5" s="40"/>
    </row>
    <row r="6" spans="1:6" ht="21" x14ac:dyDescent="0.55000000000000004">
      <c r="A6" s="40" t="s">
        <v>8</v>
      </c>
      <c r="B6" s="40"/>
      <c r="C6" s="40"/>
      <c r="D6" s="40"/>
      <c r="E6" s="40"/>
      <c r="F6" s="40"/>
    </row>
    <row r="7" spans="1:6" x14ac:dyDescent="0.45">
      <c r="A7" s="7" t="s">
        <v>6</v>
      </c>
      <c r="B7" s="7" t="s">
        <v>6</v>
      </c>
      <c r="C7" s="7" t="s">
        <v>6</v>
      </c>
      <c r="D7" s="7" t="s">
        <v>6</v>
      </c>
      <c r="E7" s="7" t="s">
        <v>6</v>
      </c>
      <c r="F7" s="7" t="s">
        <v>6</v>
      </c>
    </row>
    <row r="8" spans="1:6" ht="21" x14ac:dyDescent="0.55000000000000004">
      <c r="A8" s="46" t="s">
        <v>9</v>
      </c>
      <c r="B8" s="46"/>
      <c r="C8" s="7" t="s">
        <v>6</v>
      </c>
      <c r="D8" s="7" t="s">
        <v>6</v>
      </c>
      <c r="E8" s="7" t="s">
        <v>6</v>
      </c>
      <c r="F8" s="7" t="s">
        <v>6</v>
      </c>
    </row>
    <row r="9" spans="1:6" ht="35" x14ac:dyDescent="0.45">
      <c r="A9" s="8" t="s">
        <v>10</v>
      </c>
      <c r="B9" s="9" t="s">
        <v>41</v>
      </c>
      <c r="C9" s="7" t="s">
        <v>6</v>
      </c>
      <c r="D9" s="7" t="s">
        <v>6</v>
      </c>
      <c r="E9" s="7" t="s">
        <v>6</v>
      </c>
      <c r="F9" s="7" t="s">
        <v>6</v>
      </c>
    </row>
    <row r="10" spans="1:6" ht="52.5" x14ac:dyDescent="0.45">
      <c r="A10" s="8" t="s">
        <v>11</v>
      </c>
      <c r="B10" s="9" t="s">
        <v>41</v>
      </c>
      <c r="C10" s="7" t="s">
        <v>6</v>
      </c>
      <c r="D10" s="7" t="s">
        <v>6</v>
      </c>
      <c r="E10" s="7" t="s">
        <v>6</v>
      </c>
      <c r="F10" s="7" t="s">
        <v>6</v>
      </c>
    </row>
    <row r="11" spans="1:6" ht="17.5" x14ac:dyDescent="0.45">
      <c r="A11" s="8" t="s">
        <v>12</v>
      </c>
      <c r="B11" s="9" t="s">
        <v>41</v>
      </c>
      <c r="C11" s="7" t="s">
        <v>6</v>
      </c>
      <c r="D11" s="7" t="s">
        <v>6</v>
      </c>
      <c r="E11" s="7" t="s">
        <v>6</v>
      </c>
      <c r="F11" s="7" t="s">
        <v>6</v>
      </c>
    </row>
    <row r="12" spans="1:6" ht="35" x14ac:dyDescent="0.45">
      <c r="A12" s="8" t="s">
        <v>45</v>
      </c>
      <c r="B12" s="34"/>
      <c r="C12" s="7" t="s">
        <v>6</v>
      </c>
      <c r="D12" s="7" t="s">
        <v>6</v>
      </c>
      <c r="E12" s="7" t="s">
        <v>6</v>
      </c>
      <c r="F12" s="7" t="s">
        <v>6</v>
      </c>
    </row>
    <row r="13" spans="1:6" ht="35" x14ac:dyDescent="0.45">
      <c r="A13" s="8" t="s">
        <v>13</v>
      </c>
      <c r="B13" s="9" t="s">
        <v>41</v>
      </c>
      <c r="C13" s="7" t="s">
        <v>6</v>
      </c>
      <c r="D13" s="7" t="s">
        <v>6</v>
      </c>
      <c r="E13" s="7" t="s">
        <v>6</v>
      </c>
      <c r="F13" s="7" t="s">
        <v>6</v>
      </c>
    </row>
    <row r="14" spans="1:6" ht="52.5" x14ac:dyDescent="0.45">
      <c r="A14" s="8" t="s">
        <v>14</v>
      </c>
      <c r="B14" s="9" t="s">
        <v>41</v>
      </c>
      <c r="C14" s="7" t="s">
        <v>6</v>
      </c>
      <c r="D14" s="7" t="s">
        <v>6</v>
      </c>
      <c r="E14" s="7" t="s">
        <v>6</v>
      </c>
      <c r="F14" s="7" t="s">
        <v>6</v>
      </c>
    </row>
    <row r="15" spans="1:6" ht="52.5" x14ac:dyDescent="0.45">
      <c r="A15" s="8" t="s">
        <v>15</v>
      </c>
      <c r="B15" s="9" t="s">
        <v>41</v>
      </c>
      <c r="C15" s="7" t="s">
        <v>6</v>
      </c>
      <c r="D15" s="7" t="s">
        <v>6</v>
      </c>
      <c r="E15" s="7" t="s">
        <v>6</v>
      </c>
      <c r="F15" s="7" t="s">
        <v>6</v>
      </c>
    </row>
    <row r="16" spans="1:6" ht="52.5" x14ac:dyDescent="0.45">
      <c r="A16" s="8" t="s">
        <v>16</v>
      </c>
      <c r="B16" s="9" t="s">
        <v>41</v>
      </c>
      <c r="C16" s="7" t="s">
        <v>6</v>
      </c>
      <c r="D16" s="7" t="s">
        <v>6</v>
      </c>
      <c r="E16" s="7" t="s">
        <v>6</v>
      </c>
      <c r="F16" s="7" t="s">
        <v>6</v>
      </c>
    </row>
    <row r="17" spans="1:6" x14ac:dyDescent="0.45">
      <c r="A17" s="10" t="s">
        <v>6</v>
      </c>
      <c r="B17" s="10" t="s">
        <v>6</v>
      </c>
      <c r="C17" s="7" t="s">
        <v>6</v>
      </c>
      <c r="D17" s="7" t="s">
        <v>6</v>
      </c>
      <c r="E17" s="7" t="s">
        <v>6</v>
      </c>
      <c r="F17" s="7" t="s">
        <v>6</v>
      </c>
    </row>
    <row r="18" spans="1:6" ht="21.5" thickBot="1" x14ac:dyDescent="0.6">
      <c r="A18" s="47" t="s">
        <v>17</v>
      </c>
      <c r="B18" s="47"/>
      <c r="C18" s="47"/>
      <c r="D18" s="47"/>
      <c r="E18" s="47"/>
      <c r="F18" s="47"/>
    </row>
    <row r="19" spans="1:6" ht="35.5" thickBot="1" x14ac:dyDescent="0.5">
      <c r="A19" s="11" t="s">
        <v>18</v>
      </c>
      <c r="B19" s="12" t="s">
        <v>19</v>
      </c>
      <c r="C19" s="12" t="s">
        <v>20</v>
      </c>
      <c r="D19" s="13" t="s">
        <v>21</v>
      </c>
      <c r="E19" s="13" t="s">
        <v>22</v>
      </c>
      <c r="F19" s="14" t="s">
        <v>23</v>
      </c>
    </row>
    <row r="20" spans="1:6" ht="17.5" x14ac:dyDescent="0.45">
      <c r="A20" s="15" t="s">
        <v>24</v>
      </c>
      <c r="B20" s="16" t="s">
        <v>25</v>
      </c>
      <c r="C20" s="17" t="s">
        <v>26</v>
      </c>
      <c r="D20" s="17" t="s">
        <v>27</v>
      </c>
      <c r="E20" s="18">
        <v>2179</v>
      </c>
      <c r="F20" s="19">
        <v>750</v>
      </c>
    </row>
    <row r="21" spans="1:6" s="25" customFormat="1" ht="17.5" x14ac:dyDescent="0.45">
      <c r="A21" s="20" t="s">
        <v>24</v>
      </c>
      <c r="B21" s="21" t="s">
        <v>25</v>
      </c>
      <c r="C21" s="22" t="s">
        <v>26</v>
      </c>
      <c r="D21" s="22" t="s">
        <v>28</v>
      </c>
      <c r="E21" s="23">
        <v>1005</v>
      </c>
      <c r="F21" s="24">
        <v>600</v>
      </c>
    </row>
    <row r="22" spans="1:6" s="25" customFormat="1" ht="17.5" x14ac:dyDescent="0.45">
      <c r="A22" s="20" t="s">
        <v>24</v>
      </c>
      <c r="B22" s="21" t="s">
        <v>25</v>
      </c>
      <c r="C22" s="22" t="s">
        <v>26</v>
      </c>
      <c r="D22" s="22" t="s">
        <v>29</v>
      </c>
      <c r="E22" s="23">
        <v>687</v>
      </c>
      <c r="F22" s="24">
        <v>650</v>
      </c>
    </row>
    <row r="23" spans="1:6" s="25" customFormat="1" ht="17.5" x14ac:dyDescent="0.45">
      <c r="A23" s="20" t="s">
        <v>24</v>
      </c>
      <c r="B23" s="21" t="s">
        <v>25</v>
      </c>
      <c r="C23" s="22" t="s">
        <v>26</v>
      </c>
      <c r="D23" s="22" t="s">
        <v>30</v>
      </c>
      <c r="E23" s="23">
        <v>250</v>
      </c>
      <c r="F23" s="24">
        <v>400</v>
      </c>
    </row>
    <row r="24" spans="1:6" s="25" customFormat="1" ht="18" thickBot="1" x14ac:dyDescent="0.5">
      <c r="A24" s="26" t="s">
        <v>24</v>
      </c>
      <c r="B24" s="27" t="s">
        <v>25</v>
      </c>
      <c r="C24" s="28" t="s">
        <v>26</v>
      </c>
      <c r="D24" s="28" t="s">
        <v>31</v>
      </c>
      <c r="E24" s="29">
        <v>100</v>
      </c>
      <c r="F24" s="30">
        <v>700</v>
      </c>
    </row>
    <row r="25" spans="1:6" ht="17.5" x14ac:dyDescent="0.45">
      <c r="A25" s="15" t="s">
        <v>32</v>
      </c>
      <c r="B25" s="16" t="s">
        <v>33</v>
      </c>
      <c r="C25" s="17" t="s">
        <v>26</v>
      </c>
      <c r="D25" s="17" t="s">
        <v>27</v>
      </c>
      <c r="E25" s="18">
        <v>2179</v>
      </c>
      <c r="F25" s="19">
        <v>750</v>
      </c>
    </row>
    <row r="26" spans="1:6" s="25" customFormat="1" ht="17.5" x14ac:dyDescent="0.45">
      <c r="A26" s="20" t="s">
        <v>32</v>
      </c>
      <c r="B26" s="21" t="s">
        <v>33</v>
      </c>
      <c r="C26" s="22" t="s">
        <v>26</v>
      </c>
      <c r="D26" s="22" t="s">
        <v>28</v>
      </c>
      <c r="E26" s="23">
        <v>1005</v>
      </c>
      <c r="F26" s="24">
        <v>600</v>
      </c>
    </row>
    <row r="27" spans="1:6" s="25" customFormat="1" ht="17.5" x14ac:dyDescent="0.45">
      <c r="A27" s="20" t="s">
        <v>32</v>
      </c>
      <c r="B27" s="21" t="s">
        <v>33</v>
      </c>
      <c r="C27" s="22" t="s">
        <v>26</v>
      </c>
      <c r="D27" s="22" t="s">
        <v>29</v>
      </c>
      <c r="E27" s="23">
        <v>687</v>
      </c>
      <c r="F27" s="24">
        <v>650</v>
      </c>
    </row>
    <row r="28" spans="1:6" s="25" customFormat="1" ht="17.5" x14ac:dyDescent="0.45">
      <c r="A28" s="20" t="s">
        <v>32</v>
      </c>
      <c r="B28" s="21" t="s">
        <v>33</v>
      </c>
      <c r="C28" s="22" t="s">
        <v>26</v>
      </c>
      <c r="D28" s="22" t="s">
        <v>30</v>
      </c>
      <c r="E28" s="23">
        <v>250</v>
      </c>
      <c r="F28" s="24">
        <v>400</v>
      </c>
    </row>
    <row r="29" spans="1:6" s="25" customFormat="1" ht="18" thickBot="1" x14ac:dyDescent="0.5">
      <c r="A29" s="26" t="s">
        <v>32</v>
      </c>
      <c r="B29" s="27" t="s">
        <v>33</v>
      </c>
      <c r="C29" s="28" t="s">
        <v>26</v>
      </c>
      <c r="D29" s="28" t="s">
        <v>31</v>
      </c>
      <c r="E29" s="29">
        <v>100</v>
      </c>
      <c r="F29" s="30">
        <v>700</v>
      </c>
    </row>
    <row r="30" spans="1:6" ht="17.5" x14ac:dyDescent="0.45">
      <c r="A30" s="15" t="s">
        <v>34</v>
      </c>
      <c r="B30" s="16" t="s">
        <v>35</v>
      </c>
      <c r="C30" s="17" t="s">
        <v>26</v>
      </c>
      <c r="D30" s="17" t="s">
        <v>27</v>
      </c>
      <c r="E30" s="18">
        <v>2179</v>
      </c>
      <c r="F30" s="19">
        <v>750</v>
      </c>
    </row>
    <row r="31" spans="1:6" s="25" customFormat="1" ht="17.5" x14ac:dyDescent="0.45">
      <c r="A31" s="20" t="s">
        <v>34</v>
      </c>
      <c r="B31" s="21" t="s">
        <v>35</v>
      </c>
      <c r="C31" s="22" t="s">
        <v>26</v>
      </c>
      <c r="D31" s="22" t="s">
        <v>28</v>
      </c>
      <c r="E31" s="23">
        <v>1005</v>
      </c>
      <c r="F31" s="24">
        <v>600</v>
      </c>
    </row>
    <row r="32" spans="1:6" s="25" customFormat="1" ht="17.5" x14ac:dyDescent="0.45">
      <c r="A32" s="20" t="s">
        <v>34</v>
      </c>
      <c r="B32" s="21" t="s">
        <v>35</v>
      </c>
      <c r="C32" s="22" t="s">
        <v>26</v>
      </c>
      <c r="D32" s="22" t="s">
        <v>29</v>
      </c>
      <c r="E32" s="23">
        <v>687</v>
      </c>
      <c r="F32" s="24">
        <v>650</v>
      </c>
    </row>
    <row r="33" spans="1:6" s="25" customFormat="1" ht="17.5" x14ac:dyDescent="0.45">
      <c r="A33" s="20" t="s">
        <v>34</v>
      </c>
      <c r="B33" s="21" t="s">
        <v>35</v>
      </c>
      <c r="C33" s="22" t="s">
        <v>26</v>
      </c>
      <c r="D33" s="22" t="s">
        <v>30</v>
      </c>
      <c r="E33" s="23">
        <v>250</v>
      </c>
      <c r="F33" s="24">
        <v>400</v>
      </c>
    </row>
    <row r="34" spans="1:6" s="25" customFormat="1" ht="18" thickBot="1" x14ac:dyDescent="0.5">
      <c r="A34" s="26" t="s">
        <v>34</v>
      </c>
      <c r="B34" s="27" t="s">
        <v>35</v>
      </c>
      <c r="C34" s="28" t="s">
        <v>26</v>
      </c>
      <c r="D34" s="28" t="s">
        <v>31</v>
      </c>
      <c r="E34" s="29">
        <v>100</v>
      </c>
      <c r="F34" s="30">
        <v>700</v>
      </c>
    </row>
    <row r="35" spans="1:6" ht="17.5" x14ac:dyDescent="0.45">
      <c r="A35" s="15" t="s">
        <v>36</v>
      </c>
      <c r="B35" s="16" t="s">
        <v>37</v>
      </c>
      <c r="C35" s="17" t="s">
        <v>26</v>
      </c>
      <c r="D35" s="17" t="s">
        <v>27</v>
      </c>
      <c r="E35" s="18">
        <v>2179</v>
      </c>
      <c r="F35" s="19">
        <v>1000</v>
      </c>
    </row>
    <row r="36" spans="1:6" s="25" customFormat="1" ht="17.5" x14ac:dyDescent="0.45">
      <c r="A36" s="20" t="s">
        <v>36</v>
      </c>
      <c r="B36" s="21" t="s">
        <v>37</v>
      </c>
      <c r="C36" s="22" t="s">
        <v>26</v>
      </c>
      <c r="D36" s="22" t="s">
        <v>28</v>
      </c>
      <c r="E36" s="23">
        <v>1005</v>
      </c>
      <c r="F36" s="24">
        <v>800</v>
      </c>
    </row>
    <row r="37" spans="1:6" s="25" customFormat="1" ht="17.5" x14ac:dyDescent="0.45">
      <c r="A37" s="20" t="s">
        <v>36</v>
      </c>
      <c r="B37" s="21" t="s">
        <v>37</v>
      </c>
      <c r="C37" s="22" t="s">
        <v>26</v>
      </c>
      <c r="D37" s="22" t="s">
        <v>29</v>
      </c>
      <c r="E37" s="23">
        <v>687</v>
      </c>
      <c r="F37" s="24">
        <v>950</v>
      </c>
    </row>
    <row r="38" spans="1:6" s="25" customFormat="1" ht="17.5" x14ac:dyDescent="0.45">
      <c r="A38" s="20" t="s">
        <v>36</v>
      </c>
      <c r="B38" s="21" t="s">
        <v>37</v>
      </c>
      <c r="C38" s="22" t="s">
        <v>26</v>
      </c>
      <c r="D38" s="22" t="s">
        <v>30</v>
      </c>
      <c r="E38" s="23">
        <v>250</v>
      </c>
      <c r="F38" s="24">
        <v>600</v>
      </c>
    </row>
    <row r="39" spans="1:6" s="25" customFormat="1" ht="18" thickBot="1" x14ac:dyDescent="0.5">
      <c r="A39" s="26" t="s">
        <v>36</v>
      </c>
      <c r="B39" s="27" t="s">
        <v>37</v>
      </c>
      <c r="C39" s="28" t="s">
        <v>26</v>
      </c>
      <c r="D39" s="28" t="s">
        <v>31</v>
      </c>
      <c r="E39" s="29">
        <v>100</v>
      </c>
      <c r="F39" s="30">
        <v>700</v>
      </c>
    </row>
    <row r="40" spans="1:6" ht="17.5" x14ac:dyDescent="0.45">
      <c r="A40" s="15" t="s">
        <v>38</v>
      </c>
      <c r="B40" s="16" t="s">
        <v>39</v>
      </c>
      <c r="C40" s="17" t="s">
        <v>26</v>
      </c>
      <c r="D40" s="17" t="s">
        <v>27</v>
      </c>
      <c r="E40" s="18">
        <v>2179</v>
      </c>
      <c r="F40" s="19">
        <v>1000</v>
      </c>
    </row>
    <row r="41" spans="1:6" s="25" customFormat="1" ht="17.5" x14ac:dyDescent="0.45">
      <c r="A41" s="20" t="s">
        <v>38</v>
      </c>
      <c r="B41" s="21" t="s">
        <v>39</v>
      </c>
      <c r="C41" s="22" t="s">
        <v>26</v>
      </c>
      <c r="D41" s="22" t="s">
        <v>28</v>
      </c>
      <c r="E41" s="23">
        <v>1005</v>
      </c>
      <c r="F41" s="24">
        <v>800</v>
      </c>
    </row>
    <row r="42" spans="1:6" s="25" customFormat="1" ht="17.5" x14ac:dyDescent="0.45">
      <c r="A42" s="20" t="s">
        <v>38</v>
      </c>
      <c r="B42" s="21" t="s">
        <v>39</v>
      </c>
      <c r="C42" s="22" t="s">
        <v>26</v>
      </c>
      <c r="D42" s="22" t="s">
        <v>29</v>
      </c>
      <c r="E42" s="23">
        <v>687</v>
      </c>
      <c r="F42" s="24">
        <v>950</v>
      </c>
    </row>
    <row r="43" spans="1:6" s="25" customFormat="1" ht="17.5" x14ac:dyDescent="0.45">
      <c r="A43" s="20" t="s">
        <v>38</v>
      </c>
      <c r="B43" s="21" t="s">
        <v>39</v>
      </c>
      <c r="C43" s="22" t="s">
        <v>26</v>
      </c>
      <c r="D43" s="22" t="s">
        <v>30</v>
      </c>
      <c r="E43" s="23">
        <v>250</v>
      </c>
      <c r="F43" s="24">
        <v>600</v>
      </c>
    </row>
    <row r="44" spans="1:6" s="25" customFormat="1" ht="18" thickBot="1" x14ac:dyDescent="0.5">
      <c r="A44" s="26" t="s">
        <v>38</v>
      </c>
      <c r="B44" s="27" t="s">
        <v>39</v>
      </c>
      <c r="C44" s="28" t="s">
        <v>26</v>
      </c>
      <c r="D44" s="28" t="s">
        <v>31</v>
      </c>
      <c r="E44" s="29">
        <v>100</v>
      </c>
      <c r="F44" s="30">
        <v>700</v>
      </c>
    </row>
    <row r="45" spans="1:6" ht="17.5" x14ac:dyDescent="0.45">
      <c r="A45" s="2" t="s">
        <v>6</v>
      </c>
      <c r="B45" s="31" t="s">
        <v>6</v>
      </c>
      <c r="C45" s="2" t="s">
        <v>6</v>
      </c>
      <c r="D45" s="2" t="s">
        <v>6</v>
      </c>
      <c r="E45" s="2" t="s">
        <v>6</v>
      </c>
      <c r="F45" s="2" t="s">
        <v>6</v>
      </c>
    </row>
    <row r="46" spans="1:6" s="32" customFormat="1" ht="60" customHeight="1" x14ac:dyDescent="0.45">
      <c r="A46" s="45" t="s">
        <v>43</v>
      </c>
      <c r="B46" s="45"/>
      <c r="C46" s="45"/>
      <c r="D46" s="45"/>
      <c r="E46" s="45"/>
      <c r="F46" s="45"/>
    </row>
    <row r="47" spans="1:6" s="32" customFormat="1" ht="17.5" x14ac:dyDescent="0.45">
      <c r="A47" s="2" t="s">
        <v>6</v>
      </c>
      <c r="B47" s="31" t="s">
        <v>6</v>
      </c>
      <c r="C47" s="2" t="s">
        <v>6</v>
      </c>
      <c r="D47" s="2" t="s">
        <v>6</v>
      </c>
      <c r="E47" s="2" t="s">
        <v>6</v>
      </c>
      <c r="F47" s="2" t="s">
        <v>6</v>
      </c>
    </row>
    <row r="48" spans="1:6" s="32" customFormat="1" ht="36" customHeight="1" x14ac:dyDescent="0.45">
      <c r="A48" s="45" t="s">
        <v>44</v>
      </c>
      <c r="B48" s="45"/>
      <c r="C48" s="45"/>
      <c r="D48" s="45"/>
      <c r="E48" s="45"/>
      <c r="F48" s="45"/>
    </row>
    <row r="49" spans="1:7" s="32" customFormat="1" ht="17.5" x14ac:dyDescent="0.45">
      <c r="A49" s="2" t="s">
        <v>6</v>
      </c>
      <c r="B49" s="2" t="s">
        <v>6</v>
      </c>
      <c r="C49" s="2" t="s">
        <v>6</v>
      </c>
      <c r="D49" s="2" t="s">
        <v>6</v>
      </c>
      <c r="E49" s="2" t="s">
        <v>6</v>
      </c>
      <c r="F49" s="2" t="s">
        <v>6</v>
      </c>
    </row>
    <row r="50" spans="1:7" s="32" customFormat="1" ht="17.5" x14ac:dyDescent="0.45">
      <c r="A50" s="43" t="s">
        <v>40</v>
      </c>
      <c r="B50" s="43"/>
      <c r="C50" s="43"/>
      <c r="D50" s="43"/>
      <c r="E50" s="43"/>
      <c r="F50" s="43"/>
      <c r="G50" s="5" t="s">
        <v>6</v>
      </c>
    </row>
    <row r="51" spans="1:7" s="32" customFormat="1" ht="17.25" customHeight="1" x14ac:dyDescent="0.45">
      <c r="A51" s="43"/>
      <c r="B51" s="43"/>
      <c r="C51" s="43"/>
      <c r="D51" s="43"/>
      <c r="E51" s="43"/>
      <c r="F51" s="43"/>
    </row>
    <row r="52" spans="1:7" s="32" customFormat="1" ht="17.25" customHeight="1" x14ac:dyDescent="0.45">
      <c r="A52" s="43"/>
      <c r="B52" s="43"/>
      <c r="C52" s="43"/>
      <c r="D52" s="43"/>
      <c r="E52" s="43"/>
      <c r="F52" s="43"/>
    </row>
    <row r="53" spans="1:7" s="32" customFormat="1" ht="17.25" customHeight="1" x14ac:dyDescent="0.45">
      <c r="A53" s="43"/>
      <c r="B53" s="43"/>
      <c r="C53" s="43"/>
      <c r="D53" s="43"/>
      <c r="E53" s="43"/>
      <c r="F53" s="43"/>
    </row>
    <row r="54" spans="1:7" s="32" customFormat="1" ht="17.25" customHeight="1" x14ac:dyDescent="0.45">
      <c r="A54" s="43"/>
      <c r="B54" s="43"/>
      <c r="C54" s="43"/>
      <c r="D54" s="43"/>
      <c r="E54" s="43"/>
      <c r="F54" s="43"/>
    </row>
    <row r="55" spans="1:7" s="32" customFormat="1" ht="17.25" hidden="1" customHeight="1" x14ac:dyDescent="0.45">
      <c r="A55" s="43"/>
      <c r="B55" s="43"/>
      <c r="C55" s="43"/>
      <c r="D55" s="43"/>
      <c r="E55" s="43"/>
      <c r="F55" s="43"/>
    </row>
    <row r="56" spans="1:7" s="32" customFormat="1" ht="17.25" hidden="1" customHeight="1" x14ac:dyDescent="0.45">
      <c r="A56" s="43"/>
      <c r="B56" s="43"/>
      <c r="C56" s="43"/>
      <c r="D56" s="43"/>
      <c r="E56" s="43"/>
      <c r="F56" s="43"/>
    </row>
    <row r="57" spans="1:7" s="32" customFormat="1" ht="17.25" hidden="1" customHeight="1" x14ac:dyDescent="0.45">
      <c r="A57" s="43"/>
      <c r="B57" s="43"/>
      <c r="C57" s="43"/>
      <c r="D57" s="43"/>
      <c r="E57" s="43"/>
      <c r="F57" s="43"/>
    </row>
    <row r="58" spans="1:7" s="32" customFormat="1" ht="16.5" hidden="1" customHeight="1" x14ac:dyDescent="0.45">
      <c r="A58" s="43"/>
      <c r="B58" s="43"/>
      <c r="C58" s="43"/>
      <c r="D58" s="43"/>
      <c r="E58" s="43"/>
      <c r="F58" s="43"/>
    </row>
    <row r="59" spans="1:7" s="32" customFormat="1" ht="16.5" hidden="1" customHeight="1" x14ac:dyDescent="0.45">
      <c r="A59" s="43"/>
      <c r="B59" s="43"/>
      <c r="C59" s="43"/>
      <c r="D59" s="43"/>
      <c r="E59" s="43"/>
      <c r="F59" s="43"/>
    </row>
    <row r="60" spans="1:7" s="32" customFormat="1" ht="16.5" hidden="1" customHeight="1" x14ac:dyDescent="0.45">
      <c r="A60" s="43"/>
      <c r="B60" s="43"/>
      <c r="C60" s="43"/>
      <c r="D60" s="43"/>
      <c r="E60" s="43"/>
      <c r="F60" s="43"/>
    </row>
    <row r="61" spans="1:7" s="32" customFormat="1" ht="16.5" hidden="1" customHeight="1" x14ac:dyDescent="0.45">
      <c r="A61" s="43"/>
      <c r="B61" s="43"/>
      <c r="C61" s="43"/>
      <c r="D61" s="43"/>
      <c r="E61" s="43"/>
      <c r="F61" s="43"/>
    </row>
    <row r="62" spans="1:7" s="32" customFormat="1" ht="16.5" hidden="1" customHeight="1" x14ac:dyDescent="0.45">
      <c r="A62" s="43"/>
      <c r="B62" s="43"/>
      <c r="C62" s="43"/>
      <c r="D62" s="43"/>
      <c r="E62" s="43"/>
      <c r="F62" s="43"/>
    </row>
    <row r="63" spans="1:7" s="32" customFormat="1" ht="16.5" hidden="1" customHeight="1" x14ac:dyDescent="0.45">
      <c r="A63" s="43"/>
      <c r="B63" s="43"/>
      <c r="C63" s="43"/>
      <c r="D63" s="43"/>
      <c r="E63" s="43"/>
      <c r="F63" s="43"/>
    </row>
    <row r="64" spans="1:7" s="32" customFormat="1" ht="16.5" hidden="1" customHeight="1" x14ac:dyDescent="0.45">
      <c r="A64" s="43"/>
      <c r="B64" s="43"/>
      <c r="C64" s="43"/>
      <c r="D64" s="43"/>
      <c r="E64" s="43"/>
      <c r="F64" s="43"/>
    </row>
    <row r="65" spans="1:6" s="32" customFormat="1" ht="16.5" hidden="1" customHeight="1" x14ac:dyDescent="0.45">
      <c r="A65" s="43"/>
      <c r="B65" s="43"/>
      <c r="C65" s="43"/>
      <c r="D65" s="43"/>
      <c r="E65" s="43"/>
      <c r="F65" s="43"/>
    </row>
    <row r="66" spans="1:6" s="32" customFormat="1" ht="16.5" hidden="1" customHeight="1" x14ac:dyDescent="0.45">
      <c r="A66" s="43"/>
      <c r="B66" s="43"/>
      <c r="C66" s="43"/>
      <c r="D66" s="43"/>
      <c r="E66" s="43"/>
      <c r="F66" s="43"/>
    </row>
    <row r="67" spans="1:6" x14ac:dyDescent="0.45">
      <c r="A67" s="43"/>
      <c r="B67" s="43"/>
      <c r="C67" s="43"/>
      <c r="D67" s="43"/>
      <c r="E67" s="43"/>
      <c r="F67" s="43"/>
    </row>
    <row r="68" spans="1:6" x14ac:dyDescent="0.45">
      <c r="A68" s="43"/>
      <c r="B68" s="43"/>
      <c r="C68" s="43"/>
      <c r="D68" s="43"/>
      <c r="E68" s="43"/>
      <c r="F68" s="43"/>
    </row>
    <row r="69" spans="1:6" x14ac:dyDescent="0.45">
      <c r="A69" s="43"/>
      <c r="B69" s="43"/>
      <c r="C69" s="43"/>
      <c r="D69" s="43"/>
      <c r="E69" s="43"/>
      <c r="F69" s="43"/>
    </row>
    <row r="70" spans="1:6" x14ac:dyDescent="0.45">
      <c r="A70" s="43"/>
      <c r="B70" s="43"/>
      <c r="C70" s="43"/>
      <c r="D70" s="43"/>
      <c r="E70" s="43"/>
      <c r="F70" s="43"/>
    </row>
  </sheetData>
  <sheetProtection sheet="1" objects="1" scenarios="1" selectLockedCells="1"/>
  <mergeCells count="11">
    <mergeCell ref="A50:F70"/>
    <mergeCell ref="A6:F6"/>
    <mergeCell ref="A1:F1"/>
    <mergeCell ref="A2:F2"/>
    <mergeCell ref="A3:F3"/>
    <mergeCell ref="A4:F4"/>
    <mergeCell ref="A5:F5"/>
    <mergeCell ref="A48:F48"/>
    <mergeCell ref="A8:B8"/>
    <mergeCell ref="A18:F18"/>
    <mergeCell ref="A46:F46"/>
  </mergeCells>
  <conditionalFormatting sqref="B12">
    <cfRule type="expression" dxfId="1" priority="1">
      <formula>$B12="N/A"</formula>
    </cfRule>
  </conditionalFormatting>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DA3DA8F-0343-485F-A3AE-EA33AA3484B6}">
  <dimension ref="A1:F67"/>
  <sheetViews>
    <sheetView topLeftCell="A46" zoomScaleNormal="100" workbookViewId="0">
      <selection activeCell="A50" sqref="A50:F67"/>
    </sheetView>
  </sheetViews>
  <sheetFormatPr defaultColWidth="0" defaultRowHeight="17.5" zeroHeight="1" x14ac:dyDescent="0.45"/>
  <cols>
    <col min="1" max="1" width="33.81640625" style="36" customWidth="1"/>
    <col min="2" max="2" width="46.1796875" style="36" customWidth="1"/>
    <col min="3" max="3" width="35.7265625" style="36" bestFit="1" customWidth="1"/>
    <col min="4" max="4" width="13.81640625" style="36" customWidth="1"/>
    <col min="5" max="5" width="15.453125" style="36" customWidth="1"/>
    <col min="6" max="6" width="32.453125" style="36" customWidth="1"/>
    <col min="7" max="16384" width="10.26953125" style="36" hidden="1"/>
  </cols>
  <sheetData>
    <row r="1" spans="1:6" x14ac:dyDescent="0.45">
      <c r="A1" s="48" t="s">
        <v>0</v>
      </c>
      <c r="B1" s="48"/>
      <c r="C1" s="48"/>
      <c r="D1" s="48"/>
      <c r="E1" s="48"/>
      <c r="F1" s="48"/>
    </row>
    <row r="2" spans="1:6" s="42" customFormat="1" ht="25" x14ac:dyDescent="0.7">
      <c r="A2" s="42" t="s">
        <v>1</v>
      </c>
    </row>
    <row r="3" spans="1:6" s="49" customFormat="1" ht="25" x14ac:dyDescent="0.7">
      <c r="A3" s="42" t="s">
        <v>2</v>
      </c>
      <c r="B3" s="42"/>
      <c r="C3" s="42"/>
      <c r="D3" s="42"/>
      <c r="E3" s="42"/>
      <c r="F3" s="42"/>
    </row>
    <row r="4" spans="1:6" s="49" customFormat="1" ht="21" x14ac:dyDescent="0.55000000000000004">
      <c r="A4" s="40" t="s">
        <v>3</v>
      </c>
      <c r="B4" s="40"/>
      <c r="C4" s="40"/>
      <c r="D4" s="40"/>
      <c r="E4" s="40"/>
      <c r="F4" s="40"/>
    </row>
    <row r="5" spans="1:6" s="49" customFormat="1" ht="21" x14ac:dyDescent="0.55000000000000004">
      <c r="A5" s="40" t="s">
        <v>4</v>
      </c>
      <c r="B5" s="40"/>
      <c r="C5" s="40"/>
      <c r="D5" s="40"/>
      <c r="E5" s="40"/>
      <c r="F5" s="40"/>
    </row>
    <row r="6" spans="1:6" s="49" customFormat="1" ht="21" x14ac:dyDescent="0.55000000000000004">
      <c r="A6" s="40" t="s">
        <v>42</v>
      </c>
      <c r="B6" s="40"/>
      <c r="C6" s="40"/>
      <c r="D6" s="40"/>
      <c r="E6" s="40"/>
      <c r="F6" s="40"/>
    </row>
    <row r="7" spans="1:6" x14ac:dyDescent="0.45">
      <c r="A7" s="2" t="s">
        <v>6</v>
      </c>
      <c r="B7" s="2" t="s">
        <v>6</v>
      </c>
      <c r="C7" s="2" t="s">
        <v>6</v>
      </c>
      <c r="D7" s="2" t="s">
        <v>6</v>
      </c>
      <c r="E7" s="2" t="s">
        <v>6</v>
      </c>
      <c r="F7" s="2" t="s">
        <v>6</v>
      </c>
    </row>
    <row r="8" spans="1:6" ht="21" x14ac:dyDescent="0.55000000000000004">
      <c r="A8" s="46" t="s">
        <v>9</v>
      </c>
      <c r="B8" s="46"/>
      <c r="C8" s="2" t="s">
        <v>6</v>
      </c>
      <c r="D8" s="2" t="s">
        <v>6</v>
      </c>
      <c r="E8" s="2" t="s">
        <v>6</v>
      </c>
      <c r="F8" s="2" t="s">
        <v>6</v>
      </c>
    </row>
    <row r="9" spans="1:6" ht="35" x14ac:dyDescent="0.45">
      <c r="A9" s="8" t="s">
        <v>10</v>
      </c>
      <c r="B9" s="34"/>
      <c r="C9" s="2" t="s">
        <v>6</v>
      </c>
      <c r="D9" s="2" t="s">
        <v>6</v>
      </c>
      <c r="E9" s="2" t="s">
        <v>6</v>
      </c>
      <c r="F9" s="2" t="s">
        <v>6</v>
      </c>
    </row>
    <row r="10" spans="1:6" ht="52.5" x14ac:dyDescent="0.45">
      <c r="A10" s="8" t="s">
        <v>11</v>
      </c>
      <c r="B10" s="34"/>
      <c r="C10" s="2" t="s">
        <v>6</v>
      </c>
      <c r="D10" s="2" t="s">
        <v>6</v>
      </c>
      <c r="E10" s="2" t="s">
        <v>6</v>
      </c>
      <c r="F10" s="2" t="s">
        <v>6</v>
      </c>
    </row>
    <row r="11" spans="1:6" x14ac:dyDescent="0.45">
      <c r="A11" s="8" t="s">
        <v>12</v>
      </c>
      <c r="B11" s="34"/>
      <c r="C11" s="2" t="s">
        <v>6</v>
      </c>
      <c r="D11" s="2" t="s">
        <v>6</v>
      </c>
      <c r="E11" s="2" t="s">
        <v>6</v>
      </c>
      <c r="F11" s="2" t="s">
        <v>6</v>
      </c>
    </row>
    <row r="12" spans="1:6" ht="35" x14ac:dyDescent="0.45">
      <c r="A12" s="8" t="s">
        <v>45</v>
      </c>
      <c r="B12" s="39"/>
      <c r="C12" s="2" t="s">
        <v>6</v>
      </c>
      <c r="D12" s="2" t="s">
        <v>6</v>
      </c>
      <c r="E12" s="2" t="s">
        <v>6</v>
      </c>
      <c r="F12" s="2" t="s">
        <v>6</v>
      </c>
    </row>
    <row r="13" spans="1:6" ht="35" x14ac:dyDescent="0.45">
      <c r="A13" s="8" t="s">
        <v>13</v>
      </c>
      <c r="B13" s="34"/>
      <c r="C13" s="2" t="s">
        <v>6</v>
      </c>
      <c r="D13" s="2" t="s">
        <v>6</v>
      </c>
      <c r="E13" s="2" t="s">
        <v>6</v>
      </c>
      <c r="F13" s="2" t="s">
        <v>6</v>
      </c>
    </row>
    <row r="14" spans="1:6" ht="52.5" hidden="1" x14ac:dyDescent="0.45">
      <c r="A14" s="8" t="s">
        <v>14</v>
      </c>
      <c r="B14" s="34"/>
      <c r="C14" s="2" t="s">
        <v>6</v>
      </c>
      <c r="D14" s="2" t="s">
        <v>6</v>
      </c>
      <c r="E14" s="2" t="s">
        <v>6</v>
      </c>
      <c r="F14" s="2" t="s">
        <v>6</v>
      </c>
    </row>
    <row r="15" spans="1:6" ht="52.5" x14ac:dyDescent="0.45">
      <c r="A15" s="8" t="s">
        <v>15</v>
      </c>
      <c r="B15" s="34"/>
      <c r="C15" s="2" t="s">
        <v>6</v>
      </c>
      <c r="D15" s="2" t="s">
        <v>6</v>
      </c>
      <c r="E15" s="2" t="s">
        <v>6</v>
      </c>
      <c r="F15" s="2" t="s">
        <v>6</v>
      </c>
    </row>
    <row r="16" spans="1:6" ht="52.5" x14ac:dyDescent="0.45">
      <c r="A16" s="8" t="s">
        <v>16</v>
      </c>
      <c r="B16" s="35"/>
      <c r="C16" s="2" t="s">
        <v>6</v>
      </c>
      <c r="D16" s="2" t="s">
        <v>6</v>
      </c>
      <c r="E16" s="2" t="s">
        <v>6</v>
      </c>
      <c r="F16" s="2" t="s">
        <v>6</v>
      </c>
    </row>
    <row r="17" spans="1:6" x14ac:dyDescent="0.45">
      <c r="A17" s="2" t="s">
        <v>6</v>
      </c>
      <c r="B17" s="2" t="s">
        <v>6</v>
      </c>
      <c r="C17" s="2" t="s">
        <v>6</v>
      </c>
      <c r="D17" s="2" t="s">
        <v>6</v>
      </c>
      <c r="E17" s="2" t="s">
        <v>6</v>
      </c>
      <c r="F17" s="2" t="s">
        <v>6</v>
      </c>
    </row>
    <row r="18" spans="1:6" ht="21.5" thickBot="1" x14ac:dyDescent="0.6">
      <c r="A18" s="3" t="s">
        <v>17</v>
      </c>
      <c r="B18" s="37"/>
      <c r="C18" s="37"/>
      <c r="D18" s="37"/>
      <c r="E18" s="37"/>
      <c r="F18" s="37"/>
    </row>
    <row r="19" spans="1:6" s="49" customFormat="1" ht="35.5" thickBot="1" x14ac:dyDescent="0.5">
      <c r="A19" s="11" t="s">
        <v>18</v>
      </c>
      <c r="B19" s="12" t="s">
        <v>19</v>
      </c>
      <c r="C19" s="12" t="s">
        <v>20</v>
      </c>
      <c r="D19" s="13" t="s">
        <v>21</v>
      </c>
      <c r="E19" s="13" t="s">
        <v>22</v>
      </c>
      <c r="F19" s="14" t="s">
        <v>23</v>
      </c>
    </row>
    <row r="20" spans="1:6" s="49" customFormat="1" x14ac:dyDescent="0.45">
      <c r="A20" s="15" t="s">
        <v>24</v>
      </c>
      <c r="B20" s="16" t="s">
        <v>25</v>
      </c>
      <c r="C20" s="17" t="s">
        <v>26</v>
      </c>
      <c r="D20" s="17" t="s">
        <v>27</v>
      </c>
      <c r="E20" s="18"/>
      <c r="F20" s="19"/>
    </row>
    <row r="21" spans="1:6" s="50" customFormat="1" x14ac:dyDescent="0.45">
      <c r="A21" s="20" t="s">
        <v>24</v>
      </c>
      <c r="B21" s="21" t="s">
        <v>25</v>
      </c>
      <c r="C21" s="22" t="s">
        <v>26</v>
      </c>
      <c r="D21" s="22" t="s">
        <v>28</v>
      </c>
      <c r="E21" s="23"/>
      <c r="F21" s="24"/>
    </row>
    <row r="22" spans="1:6" s="50" customFormat="1" x14ac:dyDescent="0.45">
      <c r="A22" s="20" t="s">
        <v>24</v>
      </c>
      <c r="B22" s="21" t="s">
        <v>25</v>
      </c>
      <c r="C22" s="22" t="s">
        <v>26</v>
      </c>
      <c r="D22" s="22" t="s">
        <v>29</v>
      </c>
      <c r="E22" s="23"/>
      <c r="F22" s="24"/>
    </row>
    <row r="23" spans="1:6" s="50" customFormat="1" x14ac:dyDescent="0.45">
      <c r="A23" s="20" t="s">
        <v>24</v>
      </c>
      <c r="B23" s="21" t="s">
        <v>25</v>
      </c>
      <c r="C23" s="22" t="s">
        <v>26</v>
      </c>
      <c r="D23" s="22" t="s">
        <v>30</v>
      </c>
      <c r="E23" s="23"/>
      <c r="F23" s="24"/>
    </row>
    <row r="24" spans="1:6" s="50" customFormat="1" ht="18" thickBot="1" x14ac:dyDescent="0.5">
      <c r="A24" s="26" t="s">
        <v>24</v>
      </c>
      <c r="B24" s="27" t="s">
        <v>25</v>
      </c>
      <c r="C24" s="28" t="s">
        <v>26</v>
      </c>
      <c r="D24" s="28" t="s">
        <v>31</v>
      </c>
      <c r="E24" s="29"/>
      <c r="F24" s="30"/>
    </row>
    <row r="25" spans="1:6" s="49" customFormat="1" x14ac:dyDescent="0.45">
      <c r="A25" s="15" t="s">
        <v>32</v>
      </c>
      <c r="B25" s="16" t="s">
        <v>33</v>
      </c>
      <c r="C25" s="17" t="s">
        <v>26</v>
      </c>
      <c r="D25" s="17" t="s">
        <v>27</v>
      </c>
      <c r="E25" s="18"/>
      <c r="F25" s="19"/>
    </row>
    <row r="26" spans="1:6" s="50" customFormat="1" x14ac:dyDescent="0.45">
      <c r="A26" s="20" t="s">
        <v>32</v>
      </c>
      <c r="B26" s="21" t="s">
        <v>33</v>
      </c>
      <c r="C26" s="22" t="s">
        <v>26</v>
      </c>
      <c r="D26" s="22" t="s">
        <v>28</v>
      </c>
      <c r="E26" s="23"/>
      <c r="F26" s="24"/>
    </row>
    <row r="27" spans="1:6" s="50" customFormat="1" x14ac:dyDescent="0.45">
      <c r="A27" s="20" t="s">
        <v>32</v>
      </c>
      <c r="B27" s="21" t="s">
        <v>33</v>
      </c>
      <c r="C27" s="22" t="s">
        <v>26</v>
      </c>
      <c r="D27" s="22" t="s">
        <v>29</v>
      </c>
      <c r="E27" s="23"/>
      <c r="F27" s="24"/>
    </row>
    <row r="28" spans="1:6" s="50" customFormat="1" x14ac:dyDescent="0.45">
      <c r="A28" s="20" t="s">
        <v>32</v>
      </c>
      <c r="B28" s="21" t="s">
        <v>33</v>
      </c>
      <c r="C28" s="22" t="s">
        <v>26</v>
      </c>
      <c r="D28" s="22" t="s">
        <v>30</v>
      </c>
      <c r="E28" s="23"/>
      <c r="F28" s="24"/>
    </row>
    <row r="29" spans="1:6" s="50" customFormat="1" ht="18" thickBot="1" x14ac:dyDescent="0.5">
      <c r="A29" s="26" t="s">
        <v>32</v>
      </c>
      <c r="B29" s="27" t="s">
        <v>33</v>
      </c>
      <c r="C29" s="28" t="s">
        <v>26</v>
      </c>
      <c r="D29" s="28" t="s">
        <v>31</v>
      </c>
      <c r="E29" s="29"/>
      <c r="F29" s="30"/>
    </row>
    <row r="30" spans="1:6" s="49" customFormat="1" x14ac:dyDescent="0.45">
      <c r="A30" s="15" t="s">
        <v>34</v>
      </c>
      <c r="B30" s="16" t="s">
        <v>35</v>
      </c>
      <c r="C30" s="17" t="s">
        <v>26</v>
      </c>
      <c r="D30" s="17" t="s">
        <v>27</v>
      </c>
      <c r="E30" s="18"/>
      <c r="F30" s="19"/>
    </row>
    <row r="31" spans="1:6" s="50" customFormat="1" x14ac:dyDescent="0.45">
      <c r="A31" s="20" t="s">
        <v>34</v>
      </c>
      <c r="B31" s="21" t="s">
        <v>35</v>
      </c>
      <c r="C31" s="22" t="s">
        <v>26</v>
      </c>
      <c r="D31" s="22" t="s">
        <v>28</v>
      </c>
      <c r="E31" s="23"/>
      <c r="F31" s="24"/>
    </row>
    <row r="32" spans="1:6" s="50" customFormat="1" x14ac:dyDescent="0.45">
      <c r="A32" s="20" t="s">
        <v>34</v>
      </c>
      <c r="B32" s="21" t="s">
        <v>35</v>
      </c>
      <c r="C32" s="22" t="s">
        <v>26</v>
      </c>
      <c r="D32" s="22" t="s">
        <v>29</v>
      </c>
      <c r="E32" s="23"/>
      <c r="F32" s="24"/>
    </row>
    <row r="33" spans="1:6" s="50" customFormat="1" x14ac:dyDescent="0.45">
      <c r="A33" s="20" t="s">
        <v>34</v>
      </c>
      <c r="B33" s="21" t="s">
        <v>35</v>
      </c>
      <c r="C33" s="22" t="s">
        <v>26</v>
      </c>
      <c r="D33" s="22" t="s">
        <v>30</v>
      </c>
      <c r="E33" s="23"/>
      <c r="F33" s="24"/>
    </row>
    <row r="34" spans="1:6" s="50" customFormat="1" ht="18" thickBot="1" x14ac:dyDescent="0.5">
      <c r="A34" s="26" t="s">
        <v>34</v>
      </c>
      <c r="B34" s="27" t="s">
        <v>35</v>
      </c>
      <c r="C34" s="28" t="s">
        <v>26</v>
      </c>
      <c r="D34" s="28" t="s">
        <v>31</v>
      </c>
      <c r="E34" s="29"/>
      <c r="F34" s="30"/>
    </row>
    <row r="35" spans="1:6" s="49" customFormat="1" x14ac:dyDescent="0.45">
      <c r="A35" s="15" t="s">
        <v>36</v>
      </c>
      <c r="B35" s="16" t="s">
        <v>37</v>
      </c>
      <c r="C35" s="17" t="s">
        <v>26</v>
      </c>
      <c r="D35" s="17" t="s">
        <v>27</v>
      </c>
      <c r="E35" s="18"/>
      <c r="F35" s="19"/>
    </row>
    <row r="36" spans="1:6" s="50" customFormat="1" x14ac:dyDescent="0.45">
      <c r="A36" s="20" t="s">
        <v>36</v>
      </c>
      <c r="B36" s="21" t="s">
        <v>37</v>
      </c>
      <c r="C36" s="22" t="s">
        <v>26</v>
      </c>
      <c r="D36" s="22" t="s">
        <v>28</v>
      </c>
      <c r="E36" s="23"/>
      <c r="F36" s="24"/>
    </row>
    <row r="37" spans="1:6" s="50" customFormat="1" x14ac:dyDescent="0.45">
      <c r="A37" s="20" t="s">
        <v>36</v>
      </c>
      <c r="B37" s="21" t="s">
        <v>37</v>
      </c>
      <c r="C37" s="22" t="s">
        <v>26</v>
      </c>
      <c r="D37" s="22" t="s">
        <v>29</v>
      </c>
      <c r="E37" s="23"/>
      <c r="F37" s="24"/>
    </row>
    <row r="38" spans="1:6" s="50" customFormat="1" x14ac:dyDescent="0.45">
      <c r="A38" s="20" t="s">
        <v>36</v>
      </c>
      <c r="B38" s="21" t="s">
        <v>37</v>
      </c>
      <c r="C38" s="22" t="s">
        <v>26</v>
      </c>
      <c r="D38" s="22" t="s">
        <v>30</v>
      </c>
      <c r="E38" s="23"/>
      <c r="F38" s="24"/>
    </row>
    <row r="39" spans="1:6" s="50" customFormat="1" ht="18" thickBot="1" x14ac:dyDescent="0.5">
      <c r="A39" s="26" t="s">
        <v>36</v>
      </c>
      <c r="B39" s="27" t="s">
        <v>37</v>
      </c>
      <c r="C39" s="28" t="s">
        <v>26</v>
      </c>
      <c r="D39" s="28" t="s">
        <v>31</v>
      </c>
      <c r="E39" s="29"/>
      <c r="F39" s="30"/>
    </row>
    <row r="40" spans="1:6" s="49" customFormat="1" x14ac:dyDescent="0.45">
      <c r="A40" s="15" t="s">
        <v>38</v>
      </c>
      <c r="B40" s="16" t="s">
        <v>39</v>
      </c>
      <c r="C40" s="17" t="s">
        <v>26</v>
      </c>
      <c r="D40" s="17" t="s">
        <v>27</v>
      </c>
      <c r="E40" s="18"/>
      <c r="F40" s="19"/>
    </row>
    <row r="41" spans="1:6" s="50" customFormat="1" x14ac:dyDescent="0.45">
      <c r="A41" s="20" t="s">
        <v>38</v>
      </c>
      <c r="B41" s="21" t="s">
        <v>39</v>
      </c>
      <c r="C41" s="22" t="s">
        <v>26</v>
      </c>
      <c r="D41" s="22" t="s">
        <v>28</v>
      </c>
      <c r="E41" s="23"/>
      <c r="F41" s="24"/>
    </row>
    <row r="42" spans="1:6" s="50" customFormat="1" x14ac:dyDescent="0.45">
      <c r="A42" s="20" t="s">
        <v>38</v>
      </c>
      <c r="B42" s="21" t="s">
        <v>39</v>
      </c>
      <c r="C42" s="22" t="s">
        <v>26</v>
      </c>
      <c r="D42" s="22" t="s">
        <v>29</v>
      </c>
      <c r="E42" s="23"/>
      <c r="F42" s="24"/>
    </row>
    <row r="43" spans="1:6" s="50" customFormat="1" x14ac:dyDescent="0.45">
      <c r="A43" s="20" t="s">
        <v>38</v>
      </c>
      <c r="B43" s="21" t="s">
        <v>39</v>
      </c>
      <c r="C43" s="22" t="s">
        <v>26</v>
      </c>
      <c r="D43" s="22" t="s">
        <v>30</v>
      </c>
      <c r="E43" s="23"/>
      <c r="F43" s="24"/>
    </row>
    <row r="44" spans="1:6" s="50" customFormat="1" ht="18" thickBot="1" x14ac:dyDescent="0.5">
      <c r="A44" s="26" t="s">
        <v>38</v>
      </c>
      <c r="B44" s="27" t="s">
        <v>39</v>
      </c>
      <c r="C44" s="28" t="s">
        <v>26</v>
      </c>
      <c r="D44" s="28" t="s">
        <v>31</v>
      </c>
      <c r="E44" s="29"/>
      <c r="F44" s="30"/>
    </row>
    <row r="45" spans="1:6" x14ac:dyDescent="0.45">
      <c r="A45" s="2" t="s">
        <v>6</v>
      </c>
      <c r="B45" s="2" t="s">
        <v>6</v>
      </c>
      <c r="C45" s="2" t="s">
        <v>6</v>
      </c>
      <c r="D45" s="2" t="s">
        <v>6</v>
      </c>
      <c r="E45" s="2" t="s">
        <v>6</v>
      </c>
      <c r="F45" s="2" t="s">
        <v>6</v>
      </c>
    </row>
    <row r="46" spans="1:6" s="38" customFormat="1" ht="63" customHeight="1" x14ac:dyDescent="0.45">
      <c r="A46" s="45" t="s">
        <v>43</v>
      </c>
      <c r="B46" s="45"/>
      <c r="C46" s="45"/>
      <c r="D46" s="45"/>
      <c r="E46" s="45"/>
      <c r="F46" s="45"/>
    </row>
    <row r="47" spans="1:6" s="38" customFormat="1" x14ac:dyDescent="0.45">
      <c r="A47" s="2" t="s">
        <v>6</v>
      </c>
      <c r="B47" s="2" t="s">
        <v>6</v>
      </c>
      <c r="C47" s="2" t="s">
        <v>6</v>
      </c>
      <c r="D47" s="2" t="s">
        <v>6</v>
      </c>
      <c r="E47" s="2" t="s">
        <v>6</v>
      </c>
      <c r="F47" s="2" t="s">
        <v>6</v>
      </c>
    </row>
    <row r="48" spans="1:6" s="38" customFormat="1" ht="41.25" customHeight="1" x14ac:dyDescent="0.45">
      <c r="A48" s="45" t="s">
        <v>44</v>
      </c>
      <c r="B48" s="45"/>
      <c r="C48" s="45"/>
      <c r="D48" s="45"/>
      <c r="E48" s="45"/>
      <c r="F48" s="45"/>
    </row>
    <row r="49" spans="1:6" s="38" customFormat="1" x14ac:dyDescent="0.45">
      <c r="A49" s="2" t="s">
        <v>6</v>
      </c>
      <c r="B49" s="2" t="s">
        <v>6</v>
      </c>
      <c r="C49" s="2" t="s">
        <v>6</v>
      </c>
      <c r="D49" s="2" t="s">
        <v>6</v>
      </c>
      <c r="E49" s="2" t="s">
        <v>6</v>
      </c>
      <c r="F49" s="2" t="s">
        <v>6</v>
      </c>
    </row>
    <row r="50" spans="1:6" s="38" customFormat="1" x14ac:dyDescent="0.45">
      <c r="A50" s="43" t="s">
        <v>40</v>
      </c>
      <c r="B50" s="43"/>
      <c r="C50" s="43"/>
      <c r="D50" s="43"/>
      <c r="E50" s="43"/>
      <c r="F50" s="43"/>
    </row>
    <row r="51" spans="1:6" s="38" customFormat="1" x14ac:dyDescent="0.45">
      <c r="A51" s="43"/>
      <c r="B51" s="43"/>
      <c r="C51" s="43"/>
      <c r="D51" s="43"/>
      <c r="E51" s="43"/>
      <c r="F51" s="43"/>
    </row>
    <row r="52" spans="1:6" s="38" customFormat="1" x14ac:dyDescent="0.45">
      <c r="A52" s="43"/>
      <c r="B52" s="43"/>
      <c r="C52" s="43"/>
      <c r="D52" s="43"/>
      <c r="E52" s="43"/>
      <c r="F52" s="43"/>
    </row>
    <row r="53" spans="1:6" s="38" customFormat="1" x14ac:dyDescent="0.45">
      <c r="A53" s="43"/>
      <c r="B53" s="43"/>
      <c r="C53" s="43"/>
      <c r="D53" s="43"/>
      <c r="E53" s="43"/>
      <c r="F53" s="43"/>
    </row>
    <row r="54" spans="1:6" s="38" customFormat="1" x14ac:dyDescent="0.45">
      <c r="A54" s="43"/>
      <c r="B54" s="43"/>
      <c r="C54" s="43"/>
      <c r="D54" s="43"/>
      <c r="E54" s="43"/>
      <c r="F54" s="43"/>
    </row>
    <row r="55" spans="1:6" s="38" customFormat="1" x14ac:dyDescent="0.45">
      <c r="A55" s="43"/>
      <c r="B55" s="43"/>
      <c r="C55" s="43"/>
      <c r="D55" s="43"/>
      <c r="E55" s="43"/>
      <c r="F55" s="43"/>
    </row>
    <row r="56" spans="1:6" s="38" customFormat="1" x14ac:dyDescent="0.45">
      <c r="A56" s="43"/>
      <c r="B56" s="43"/>
      <c r="C56" s="43"/>
      <c r="D56" s="43"/>
      <c r="E56" s="43"/>
      <c r="F56" s="43"/>
    </row>
    <row r="57" spans="1:6" s="38" customFormat="1" x14ac:dyDescent="0.45">
      <c r="A57" s="43"/>
      <c r="B57" s="43"/>
      <c r="C57" s="43"/>
      <c r="D57" s="43"/>
      <c r="E57" s="43"/>
      <c r="F57" s="43"/>
    </row>
    <row r="58" spans="1:6" s="38" customFormat="1" ht="17.25" hidden="1" customHeight="1" x14ac:dyDescent="0.45">
      <c r="A58" s="43"/>
      <c r="B58" s="43"/>
      <c r="C58" s="43"/>
      <c r="D58" s="43"/>
      <c r="E58" s="43"/>
      <c r="F58" s="43"/>
    </row>
    <row r="59" spans="1:6" s="38" customFormat="1" ht="17.25" hidden="1" customHeight="1" x14ac:dyDescent="0.45">
      <c r="A59" s="43"/>
      <c r="B59" s="43"/>
      <c r="C59" s="43"/>
      <c r="D59" s="43"/>
      <c r="E59" s="43"/>
      <c r="F59" s="43"/>
    </row>
    <row r="60" spans="1:6" s="38" customFormat="1" ht="17.25" hidden="1" customHeight="1" x14ac:dyDescent="0.45">
      <c r="A60" s="43"/>
      <c r="B60" s="43"/>
      <c r="C60" s="43"/>
      <c r="D60" s="43"/>
      <c r="E60" s="43"/>
      <c r="F60" s="43"/>
    </row>
    <row r="61" spans="1:6" s="38" customFormat="1" ht="17.25" hidden="1" customHeight="1" x14ac:dyDescent="0.45">
      <c r="A61" s="43"/>
      <c r="B61" s="43"/>
      <c r="C61" s="43"/>
      <c r="D61" s="43"/>
      <c r="E61" s="43"/>
      <c r="F61" s="43"/>
    </row>
    <row r="62" spans="1:6" s="38" customFormat="1" ht="17.25" hidden="1" customHeight="1" x14ac:dyDescent="0.45">
      <c r="A62" s="43"/>
      <c r="B62" s="43"/>
      <c r="C62" s="43"/>
      <c r="D62" s="43"/>
      <c r="E62" s="43"/>
      <c r="F62" s="43"/>
    </row>
    <row r="63" spans="1:6" s="38" customFormat="1" ht="17.25" hidden="1" customHeight="1" x14ac:dyDescent="0.45">
      <c r="A63" s="43"/>
      <c r="B63" s="43"/>
      <c r="C63" s="43"/>
      <c r="D63" s="43"/>
      <c r="E63" s="43"/>
      <c r="F63" s="43"/>
    </row>
    <row r="64" spans="1:6" s="38" customFormat="1" ht="17.25" hidden="1" customHeight="1" x14ac:dyDescent="0.45">
      <c r="A64" s="43"/>
      <c r="B64" s="43"/>
      <c r="C64" s="43"/>
      <c r="D64" s="43"/>
      <c r="E64" s="43"/>
      <c r="F64" s="43"/>
    </row>
    <row r="65" spans="1:6" s="38" customFormat="1" ht="17.25" hidden="1" customHeight="1" x14ac:dyDescent="0.45">
      <c r="A65" s="43"/>
      <c r="B65" s="43"/>
      <c r="C65" s="43"/>
      <c r="D65" s="43"/>
      <c r="E65" s="43"/>
      <c r="F65" s="43"/>
    </row>
    <row r="66" spans="1:6" s="38" customFormat="1" ht="17.25" hidden="1" customHeight="1" x14ac:dyDescent="0.45">
      <c r="A66" s="43"/>
      <c r="B66" s="43"/>
      <c r="C66" s="43"/>
      <c r="D66" s="43"/>
      <c r="E66" s="43"/>
      <c r="F66" s="43"/>
    </row>
    <row r="67" spans="1:6" x14ac:dyDescent="0.45">
      <c r="A67" s="43"/>
      <c r="B67" s="43"/>
      <c r="C67" s="43"/>
      <c r="D67" s="43"/>
      <c r="E67" s="43"/>
      <c r="F67" s="43"/>
    </row>
  </sheetData>
  <sheetProtection sheet="1" objects="1" scenarios="1" selectLockedCells="1"/>
  <mergeCells count="10">
    <mergeCell ref="A50:F67"/>
    <mergeCell ref="A48:F48"/>
    <mergeCell ref="A6:F6"/>
    <mergeCell ref="A8:B8"/>
    <mergeCell ref="A46:F46"/>
    <mergeCell ref="A1:F1"/>
    <mergeCell ref="A2:XFD2"/>
    <mergeCell ref="A3:F3"/>
    <mergeCell ref="A4:F4"/>
    <mergeCell ref="A5:F5"/>
  </mergeCells>
  <conditionalFormatting sqref="B12">
    <cfRule type="expression" dxfId="0" priority="1">
      <formula>$B12="N/A"</formula>
    </cfRule>
  </conditionalFormatting>
  <dataValidations xWindow="666" yWindow="763" count="58">
    <dataValidation allowBlank="1" showInputMessage="1" showErrorMessage="1" prompt="Please input the Commercial Payer Fee/Rate for procedure code A0434 and the rate number RN5." sqref="F44" xr:uid="{6202B356-C480-461F-A383-E2532D54FEA1}"/>
    <dataValidation allowBlank="1" showInputMessage="1" showErrorMessage="1" prompt="Please input the Commercial Payer Units for procedure code A0434 and the rate number RN5." sqref="E44" xr:uid="{0BA0246A-B5ED-4B92-93E5-6AEB0C5AAB74}"/>
    <dataValidation allowBlank="1" showInputMessage="1" showErrorMessage="1" prompt="Please input the Commercial Payer Fee/Rate for procedure code A0434 and the rate number RN4." sqref="F43" xr:uid="{E334CD2F-5D6C-449B-926B-5DB4D129F8DD}"/>
    <dataValidation allowBlank="1" showInputMessage="1" showErrorMessage="1" prompt="Please input the Commercial Payer Units for procedure code A0434 and the rate number RN4." sqref="E43" xr:uid="{0F49A6BF-BB49-49F9-8F6A-12479E29EB8A}"/>
    <dataValidation allowBlank="1" showInputMessage="1" showErrorMessage="1" prompt="Please input the Commercial Payer Fee/Rate for procedure code A0434 and the rate number RN3." sqref="F42" xr:uid="{4B534134-6618-4CE4-B055-2B70C51E1A68}"/>
    <dataValidation allowBlank="1" showInputMessage="1" showErrorMessage="1" prompt="Please input the Commercial Payer Units for procedure code A0434 and the rate number RN3." sqref="E42" xr:uid="{E3975E0B-4704-4A75-96B7-F5744EDF24B6}"/>
    <dataValidation allowBlank="1" showInputMessage="1" showErrorMessage="1" prompt="Please input the Commercial Payer Fee/Rate for procedure code A0434 and the rate number RN2." sqref="F41" xr:uid="{9DCB1FE4-D514-4F6E-8DA5-8607814923B8}"/>
    <dataValidation allowBlank="1" showInputMessage="1" showErrorMessage="1" prompt="Please input the Commercial Payer Units for procedure code A0434 and the rate number RN2." sqref="E41" xr:uid="{E2F1E171-984D-4957-8627-EC8E1C5E2527}"/>
    <dataValidation allowBlank="1" showInputMessage="1" showErrorMessage="1" prompt="Please input the Commercial Payer Fee/Rate for procedure code A0434 and the rate number RN1." sqref="F40" xr:uid="{CC9D6008-5396-4694-8953-04A13B0B7DAA}"/>
    <dataValidation allowBlank="1" showInputMessage="1" showErrorMessage="1" prompt="Please input the Commercial Payer Units for procedure code A0434 and the rate number RN1." sqref="E40" xr:uid="{CC8F232D-31C3-427C-A4F6-16772A111216}"/>
    <dataValidation allowBlank="1" showInputMessage="1" showErrorMessage="1" prompt="Please input the Commercial Payer Fee/Rate for procedure code A0433 and the rate number RN5." sqref="F39" xr:uid="{E42584DE-5AAE-4C0C-AC9E-59E7CEB38E21}"/>
    <dataValidation allowBlank="1" showInputMessage="1" showErrorMessage="1" prompt="Please input the Commercial Payer Units for procedure code A0433 and the rate number RN5." sqref="E39" xr:uid="{D70878E9-B577-4973-A019-49070E717647}"/>
    <dataValidation allowBlank="1" showInputMessage="1" showErrorMessage="1" prompt="Please input the Commercial Payer Fee/Rate for procedure code A0433 and the rate number RN4." sqref="F38" xr:uid="{80DF2B6B-DAAE-42F1-9FAE-9636D3E059B2}"/>
    <dataValidation allowBlank="1" showInputMessage="1" showErrorMessage="1" prompt="Please input the Commercial Payer Units for procedure code A0433 and the rate number RN4." sqref="E38" xr:uid="{58D209C4-EB93-4624-8145-33C8A10129DE}"/>
    <dataValidation allowBlank="1" showInputMessage="1" showErrorMessage="1" prompt="Please input the Commercial Payer Fee/Rate for procedure code A0433 and the rate number RN3." sqref="F37" xr:uid="{58F09D9D-E7A6-4395-8FFC-0B6C42503B08}"/>
    <dataValidation allowBlank="1" showInputMessage="1" showErrorMessage="1" prompt="Please input the Commercial Payer Units for procedure code A0433 and the rate number RN3." sqref="E37" xr:uid="{A75CEE0A-F882-47EA-AAA7-E36130AA9BDF}"/>
    <dataValidation allowBlank="1" showInputMessage="1" showErrorMessage="1" prompt="Please input the Commercial Payer Fee/Rate for procedure code A0433 and the rate number RN2." sqref="F36" xr:uid="{184C6FBF-D1B4-4237-A82F-9E72F82F3745}"/>
    <dataValidation allowBlank="1" showInputMessage="1" showErrorMessage="1" prompt="Please input the Commercial Payer Units for procedure code A0433 and the rate number RN2." sqref="E36" xr:uid="{FB6C9708-4A5E-4E16-8D6D-983252FFF754}"/>
    <dataValidation allowBlank="1" showInputMessage="1" showErrorMessage="1" prompt="Please input the Commercial Payer Fee/Rate for procedure code A0433 and the rate number RN1." sqref="F35" xr:uid="{D83A2FBD-4DFD-4920-B88C-D58A49B6B53D}"/>
    <dataValidation allowBlank="1" showInputMessage="1" showErrorMessage="1" prompt="Please input the Commercial Payer Units for procedure code A0433 and the rate number RN1." sqref="E35" xr:uid="{3C24A5F8-D5D2-432C-8DC1-D013AA225B25}"/>
    <dataValidation allowBlank="1" showInputMessage="1" showErrorMessage="1" prompt="Please input the Commercial Payer Fee/Rate for procedure code A0429 and the rate number RN5." sqref="F34" xr:uid="{02DB09A2-66EF-4EF4-BEA2-C14579E48044}"/>
    <dataValidation allowBlank="1" showInputMessage="1" showErrorMessage="1" prompt="Please input the Commercial Payer Units for procedure code A0429 and the rate number RN5." sqref="E34" xr:uid="{365ACF47-87F8-462C-AF51-19429F9DFA22}"/>
    <dataValidation allowBlank="1" showInputMessage="1" showErrorMessage="1" prompt="Please input the Commercial Payer Fee/Rate for procedure code A0429 and the rate number RN4." sqref="F33" xr:uid="{12F6071E-E71A-4CAF-9196-03FBADEC39EF}"/>
    <dataValidation allowBlank="1" showInputMessage="1" showErrorMessage="1" prompt="Please input the Commercial Payer Units for procedure code A0429 and the rate number RN4." sqref="E33" xr:uid="{42B24839-CF8D-4774-BA70-12E32D713F01}"/>
    <dataValidation allowBlank="1" showInputMessage="1" showErrorMessage="1" prompt="Please input the Commercial Payer Fee/Rate for procedure code A0429 and the rate number RN3." sqref="F32" xr:uid="{4FB3C7F1-52F5-4030-9CDF-800D4FA8DCE6}"/>
    <dataValidation allowBlank="1" showInputMessage="1" showErrorMessage="1" prompt="Please input the Commercial Payer Units for procedure code A0429 and the rate number RN3." sqref="E32" xr:uid="{0272CDA8-5634-4071-9CDF-C885B34ED816}"/>
    <dataValidation allowBlank="1" showInputMessage="1" showErrorMessage="1" prompt="Please input the Commercial Payer Fee/Rate for procedure code A0429 and the rate number RN2." sqref="F31" xr:uid="{0A49055B-40AE-456F-9900-95ABDC07552D}"/>
    <dataValidation allowBlank="1" showInputMessage="1" showErrorMessage="1" prompt="Please input the Commercial Payer Units for procedure code A0429 and the rate number RN2." sqref="E31" xr:uid="{826FF8D6-F27E-4480-982E-781C10EAD07E}"/>
    <dataValidation allowBlank="1" showInputMessage="1" showErrorMessage="1" prompt="Please input the Commercial Payer Fee/Rate for procedure code A0429 and the rate number RN1." sqref="F30" xr:uid="{DA5D6CBA-2F84-4D2D-B8EC-661CC4B59A4B}"/>
    <dataValidation allowBlank="1" showInputMessage="1" showErrorMessage="1" prompt="Please input the Commercial Payer Units for procedure code A0429 and the rate number RN1." sqref="E30" xr:uid="{588AB58F-D0E9-4C4A-B230-7D6062ABA90A}"/>
    <dataValidation allowBlank="1" showInputMessage="1" showErrorMessage="1" prompt="Please input the Commercial Payer Fee/Rate for procedure code A0427 and the rate number RN5." sqref="F29" xr:uid="{C69EB83E-5FAC-4758-A1B6-845EF927C3D1}"/>
    <dataValidation allowBlank="1" showInputMessage="1" showErrorMessage="1" prompt="Please input the Commercial Payer Units for procedure code A0427 and the rate number RN5." sqref="E29" xr:uid="{0C6F7F00-5B58-45BA-B430-BBD0C7C85F15}"/>
    <dataValidation allowBlank="1" showInputMessage="1" showErrorMessage="1" prompt="Please input the Commercial Payer Fee/Rate for procedure code A0427 and the rate number RN4." sqref="F28" xr:uid="{ED61D643-86B2-4B34-B96E-53D294CABF19}"/>
    <dataValidation allowBlank="1" showInputMessage="1" showErrorMessage="1" prompt="Please input the Commercial Payer Units for procedure code A0427 and the rate number RN4." sqref="E28" xr:uid="{973B542B-8FDC-4786-8B72-442B0FA2E522}"/>
    <dataValidation allowBlank="1" showInputMessage="1" showErrorMessage="1" prompt="Please input the Commercial Payer Fee/Rate for procedure code A0427 and the rate number RN3." sqref="F27" xr:uid="{189CD7BB-3E37-4570-88CF-EA7C422C3B10}"/>
    <dataValidation allowBlank="1" showInputMessage="1" showErrorMessage="1" prompt="Please input the Commercial Payer Units for procedure code A0427 and the rate number RN3." sqref="E27" xr:uid="{0D98409D-89C6-4924-8723-B48105172EEC}"/>
    <dataValidation allowBlank="1" showInputMessage="1" showErrorMessage="1" prompt="Please input the Commercial Payer Fee/Rate for procedure code A0427 and the rate number RN2." sqref="F26" xr:uid="{05EF7446-C886-4B2A-88D8-93E051C2F646}"/>
    <dataValidation allowBlank="1" showInputMessage="1" showErrorMessage="1" prompt="Please input the Commercial Payer Units for procedure code A0427 and the rate number RN2." sqref="E26" xr:uid="{44D0B6A7-E2B3-4959-96E7-591A7F0CBE59}"/>
    <dataValidation allowBlank="1" showInputMessage="1" showErrorMessage="1" prompt="Please input the Commercial Payer Fee/Rate for procedure code A0427 and the rate number RN1." sqref="F25" xr:uid="{C5EBC5F2-5C36-41A0-8862-F46E77A73EB6}"/>
    <dataValidation allowBlank="1" showInputMessage="1" showErrorMessage="1" prompt="Please input the Commercial Payer Units for procedure code A0427 and the rate number RN1." sqref="E25" xr:uid="{017C4399-FAC3-4E85-878B-0D82D517AB2B}"/>
    <dataValidation allowBlank="1" showInputMessage="1" showErrorMessage="1" prompt="Please input the Commercial Payer Fee/Rate for procedure code A0225 and the rate number RN5." sqref="F24" xr:uid="{C2FD622D-F7AE-49C4-B333-640DE44B0492}"/>
    <dataValidation allowBlank="1" showInputMessage="1" showErrorMessage="1" prompt="Please input the Commercial Payer Units for procedure code A0225 and the rate number RN5." sqref="E24" xr:uid="{43522669-AFCC-4BF7-AF79-05CB485799CC}"/>
    <dataValidation allowBlank="1" showInputMessage="1" showErrorMessage="1" prompt="Please input the Commercial Payer Fee/Rate for procedure code A0225 and the rate number RN4." sqref="F23" xr:uid="{1F405CD2-4D2D-4980-9D88-D7FAFA504773}"/>
    <dataValidation allowBlank="1" showInputMessage="1" showErrorMessage="1" prompt="Please input the Commercial Payer Units for procedure code A0225 and the rate number RN4." sqref="E23" xr:uid="{CA38F58D-0ADD-442B-9DE8-7CB5F7AB057F}"/>
    <dataValidation allowBlank="1" showInputMessage="1" showErrorMessage="1" prompt="Please input the Commercial Payer Fee/Rate for procedure code A0225 and the rate number RN3." sqref="F22" xr:uid="{394FC8D0-89A8-45FA-AE16-EA391BC656C8}"/>
    <dataValidation allowBlank="1" showInputMessage="1" showErrorMessage="1" prompt="Please input the Commercial Payer Units for procedure code A0225 and the rate number RN3." sqref="E22" xr:uid="{2596B104-F50E-4D78-941F-9C1852EF73EF}"/>
    <dataValidation allowBlank="1" showInputMessage="1" showErrorMessage="1" prompt="Please input the Commercial Payer Fee/Rate for procedure code A0225 and the rate number RN2." sqref="F21" xr:uid="{166CFF53-E7E2-43D1-95C0-CC272430BE19}"/>
    <dataValidation allowBlank="1" showInputMessage="1" showErrorMessage="1" prompt="Please input the Commercial Payer Units for procedure code A0225 and the rate number RN2." sqref="E21" xr:uid="{0C5686A5-5417-425D-9F25-B7D5D849F9AA}"/>
    <dataValidation allowBlank="1" showInputMessage="1" showErrorMessage="1" prompt="Please input the Commercial Payer Fee/Rate for procedure code A0225 and the rate number RN1." sqref="F20" xr:uid="{D0D4D513-E276-4501-83E7-A55514E7A5A5}"/>
    <dataValidation allowBlank="1" showInputMessage="1" showErrorMessage="1" prompt="Please input the Commercial Payer Units for procedure code A0225 and the rate number RN1." sqref="E20" xr:uid="{37D4D982-A1EA-4497-8A12-36C27BA303F5}"/>
    <dataValidation allowBlank="1" showInputMessage="1" showErrorMessage="1" prompt="Please input Organizational name of reporting entity:" sqref="B9" xr:uid="{0A73E0F2-0AC9-4F76-983E-458815800D12}"/>
    <dataValidation allowBlank="1" showInputMessage="1" showErrorMessage="1" prompt="If different please input, doing business as (DBA) name of reporting entity:" sqref="B10" xr:uid="{0A3381C2-9C15-49DD-A9CA-67A3518ED061}"/>
    <dataValidation allowBlank="1" showInputMessage="1" showErrorMessage="1" prompt="Please input Tax ID of reporting entity:_x000a_" sqref="B11" xr:uid="{E3686818-8DBD-4467-8554-5AE54384EF48}"/>
    <dataValidation allowBlank="1" showInputMessage="1" showErrorMessage="1" prompt="Please input National Provider Identification (NPI) of entity _x000a_" sqref="B12" xr:uid="{6FEFC2DE-26C3-4795-B377-FDEDED7D3DB8}"/>
    <dataValidation allowBlank="1" showInputMessage="1" showErrorMessage="1" prompt="Please input Reporting entity status (Public/Private):" sqref="B13" xr:uid="{3CCA33BB-F396-4786-A81E-5797A2A6FE97}"/>
    <dataValidation allowBlank="1" showInputMessage="1" showErrorMessage="1" prompt="Please input the email of person compiling the data below, if different than the Attestation Form:" sqref="B15" xr:uid="{BA954394-ACC0-44F3-9B3C-716A54C5933E}"/>
    <dataValidation allowBlank="1" showInputMessage="1" showErrorMessage="1" prompt="Phone number of  compiling the data below, if different than the Attestation Form:" sqref="B16" xr:uid="{95918473-19CC-4FF9-A4FF-9BB57F1807BF}"/>
    <dataValidation allowBlank="1" showInputMessage="1" showErrorMessage="1" prompt="Input Notes (use as needed):_x000a_" sqref="A50:F67" xr:uid="{19DECBCE-964F-4262-82A1-14CF3A98AF12}"/>
  </dataValidations>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30</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Fee-For-Service Rates Development</TermName>
          <TermId xmlns="http://schemas.microsoft.com/office/infopath/2007/PartnerControls">f4b3987f-d379-4ea2-9325-ab5a79e49e9a</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DHCSDOC-1797567310-10874</_dlc_DocId>
    <_dlc_DocIdUrl xmlns="69bc34b3-1921-46c7-8c7a-d18363374b4b">
      <Url>http://dhcsgovstaging:88/_layouts/15/DocIdRedir.aspx?ID=DHCSDOC-1797567310-10874</Url>
      <Description>DHCSDOC-1797567310-10874</Description>
    </_dlc_DocIdUrl>
  </documentManagement>
</p:properties>
</file>

<file path=customXml/item2.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061D990-C880-4C89-AAF5-B9231ECCD5D7}">
  <ds:schemaRefs>
    <ds:schemaRef ds:uri="http://schemas.openxmlformats.org/package/2006/metadata/core-properties"/>
    <ds:schemaRef ds:uri="http://schemas.microsoft.com/sharepoint/v3"/>
    <ds:schemaRef ds:uri="http://schemas.microsoft.com/office/2006/metadata/properties"/>
    <ds:schemaRef ds:uri="http://schemas.microsoft.com/office/2006/documentManagement/types"/>
    <ds:schemaRef ds:uri="http://www.w3.org/XML/1998/namespace"/>
    <ds:schemaRef ds:uri="http://purl.org/dc/dcmitype/"/>
    <ds:schemaRef ds:uri="69bc34b3-1921-46c7-8c7a-d18363374b4b"/>
    <ds:schemaRef ds:uri="http://schemas.microsoft.com/office/infopath/2007/PartnerControls"/>
    <ds:schemaRef ds:uri="c1c1dc04-eeda-4b6e-b2df-40979f5da1d3"/>
    <ds:schemaRef ds:uri="http://purl.org/dc/terms/"/>
    <ds:schemaRef ds:uri="http://purl.org/dc/elements/1.1/"/>
  </ds:schemaRefs>
</ds:datastoreItem>
</file>

<file path=customXml/itemProps2.xml><?xml version="1.0" encoding="utf-8"?>
<ds:datastoreItem xmlns:ds="http://schemas.openxmlformats.org/officeDocument/2006/customXml" ds:itemID="{921775E8-C438-4E41-A0DF-FD288BC6026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9bc34b3-1921-46c7-8c7a-d18363374b4b"/>
    <ds:schemaRef ds:uri="c1c1dc04-eeda-4b6e-b2df-40979f5da1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5E13050-10B0-4A9A-A3F3-284661B81833}">
  <ds:schemaRefs>
    <ds:schemaRef ds:uri="http://schemas.microsoft.com/sharepoint/events"/>
  </ds:schemaRefs>
</ds:datastoreItem>
</file>

<file path=customXml/itemProps4.xml><?xml version="1.0" encoding="utf-8"?>
<ds:datastoreItem xmlns:ds="http://schemas.openxmlformats.org/officeDocument/2006/customXml" ds:itemID="{26C1F191-9FBE-4DE3-B5D0-CA5BE48DF9A5}">
  <ds:schemaRefs>
    <ds:schemaRef ds:uri="http://schemas.microsoft.com/sharepoint/v3/contenttype/forms"/>
  </ds:schemaRefs>
</ds:datastoreItem>
</file>

<file path=docMetadata/LabelInfo.xml><?xml version="1.0" encoding="utf-8"?>
<clbl:labelList xmlns:clbl="http://schemas.microsoft.com/office/2020/mipLabelMetadata">
  <clbl:label id="{34720645-5fdd-4302-8e87-9becee4e5aa1}" enabled="1" method="Standard" siteId="{265c2dcd-2a6e-43aa-b2e8-26421a8c8526}" contentBits="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3</vt:i4>
      </vt:variant>
    </vt:vector>
  </HeadingPairs>
  <TitlesOfParts>
    <vt:vector size="3" baseType="lpstr">
      <vt:lpstr>Instructions</vt:lpstr>
      <vt:lpstr>Commercial Data Tab Example</vt:lpstr>
      <vt:lpstr>Commercial Data Tab </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DHCS-25-0028</dc:title>
  <dc:creator>Larson, Andrea@DHCS</dc:creator>
  <cp:keywords/>
  <cp:lastModifiedBy>Bogan, Britt@DHCS</cp:lastModifiedBy>
  <dcterms:created xsi:type="dcterms:W3CDTF">2026-04-23T16:33:50Z</dcterms:created>
  <dcterms:modified xsi:type="dcterms:W3CDTF">2026-05-14T20:38:38Z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b3c0502d-afb3-43e9-b563-a0f89ac0c468</vt:lpwstr>
  </property>
  <property fmtid="{D5CDD505-2E9C-101B-9397-08002B2CF9AE}" pid="4" name="Division">
    <vt:lpwstr>30;#Fee-For-Service Rates Development|f4b3987f-d379-4ea2-9325-ab5a79e49e9a</vt:lpwstr>
  </property>
</Properties>
</file>