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diagrams/data2.xml" ContentType="application/vnd.openxmlformats-officedocument.drawingml.diagramData+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media/image25.svg" ContentType="image/svg"/>
  <Override PartName="/ppt/media/image27.svg" ContentType="image/svg"/>
  <Override PartName="/ppt/media/image29.svg" ContentType="image/svg"/>
  <Override PartName="/ppt/comments/modernComment_176_C2EF0624.xml" ContentType="application/vnd.ms-powerpoint.comment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7"/>
  </p:notesMasterIdLst>
  <p:handoutMasterIdLst>
    <p:handoutMasterId r:id="rId88"/>
  </p:handoutMasterIdLst>
  <p:sldIdLst>
    <p:sldId id="328" r:id="rId5"/>
    <p:sldId id="2147471335" r:id="rId6"/>
    <p:sldId id="347" r:id="rId7"/>
    <p:sldId id="362" r:id="rId8"/>
    <p:sldId id="2147471183" r:id="rId9"/>
    <p:sldId id="2147471174" r:id="rId10"/>
    <p:sldId id="2147471175" r:id="rId11"/>
    <p:sldId id="2147471176" r:id="rId12"/>
    <p:sldId id="2147471177" r:id="rId13"/>
    <p:sldId id="2147471178" r:id="rId14"/>
    <p:sldId id="2147471172" r:id="rId15"/>
    <p:sldId id="330" r:id="rId16"/>
    <p:sldId id="13196" r:id="rId17"/>
    <p:sldId id="13198" r:id="rId18"/>
    <p:sldId id="13194" r:id="rId19"/>
    <p:sldId id="336" r:id="rId20"/>
    <p:sldId id="13195" r:id="rId21"/>
    <p:sldId id="363" r:id="rId22"/>
    <p:sldId id="2147471180" r:id="rId23"/>
    <p:sldId id="2147471181" r:id="rId24"/>
    <p:sldId id="374" r:id="rId25"/>
    <p:sldId id="2147471336" r:id="rId26"/>
    <p:sldId id="2147471337" r:id="rId27"/>
    <p:sldId id="2147471182" r:id="rId28"/>
    <p:sldId id="364" r:id="rId29"/>
    <p:sldId id="2147471184" r:id="rId30"/>
    <p:sldId id="327" r:id="rId31"/>
    <p:sldId id="368" r:id="rId32"/>
    <p:sldId id="346" r:id="rId33"/>
    <p:sldId id="2147471185" r:id="rId34"/>
    <p:sldId id="344" r:id="rId35"/>
    <p:sldId id="2147471186" r:id="rId36"/>
    <p:sldId id="354" r:id="rId37"/>
    <p:sldId id="2147471338" r:id="rId38"/>
    <p:sldId id="2147471171" r:id="rId39"/>
    <p:sldId id="355" r:id="rId40"/>
    <p:sldId id="356" r:id="rId41"/>
    <p:sldId id="357" r:id="rId42"/>
    <p:sldId id="2147471188" r:id="rId43"/>
    <p:sldId id="2147471189" r:id="rId44"/>
    <p:sldId id="2147471190" r:id="rId45"/>
    <p:sldId id="2147471191" r:id="rId46"/>
    <p:sldId id="2147471192" r:id="rId47"/>
    <p:sldId id="365" r:id="rId48"/>
    <p:sldId id="2147470923" r:id="rId49"/>
    <p:sldId id="2147471332" r:id="rId50"/>
    <p:sldId id="274" r:id="rId51"/>
    <p:sldId id="13115" r:id="rId52"/>
    <p:sldId id="2147471309" r:id="rId53"/>
    <p:sldId id="2147471310" r:id="rId54"/>
    <p:sldId id="2147470951" r:id="rId55"/>
    <p:sldId id="2147470952" r:id="rId56"/>
    <p:sldId id="2147470953" r:id="rId57"/>
    <p:sldId id="2147470980" r:id="rId58"/>
    <p:sldId id="2147470974" r:id="rId59"/>
    <p:sldId id="2147470982" r:id="rId60"/>
    <p:sldId id="2147471311" r:id="rId61"/>
    <p:sldId id="2147471312" r:id="rId62"/>
    <p:sldId id="2147471193" r:id="rId63"/>
    <p:sldId id="2147471308" r:id="rId64"/>
    <p:sldId id="506" r:id="rId65"/>
    <p:sldId id="13171" r:id="rId66"/>
    <p:sldId id="16980" r:id="rId67"/>
    <p:sldId id="2147471339" r:id="rId68"/>
    <p:sldId id="2147471331" r:id="rId69"/>
    <p:sldId id="2147471315" r:id="rId70"/>
    <p:sldId id="2147471317" r:id="rId71"/>
    <p:sldId id="2147471318" r:id="rId72"/>
    <p:sldId id="2147471319" r:id="rId73"/>
    <p:sldId id="2147471320" r:id="rId74"/>
    <p:sldId id="2147471321" r:id="rId75"/>
    <p:sldId id="2147471322" r:id="rId76"/>
    <p:sldId id="2147471323" r:id="rId77"/>
    <p:sldId id="2147471324" r:id="rId78"/>
    <p:sldId id="2147471325" r:id="rId79"/>
    <p:sldId id="2147471326" r:id="rId80"/>
    <p:sldId id="2147471327" r:id="rId81"/>
    <p:sldId id="2147471328" r:id="rId82"/>
    <p:sldId id="2147471329" r:id="rId83"/>
    <p:sldId id="2147471330" r:id="rId84"/>
    <p:sldId id="360" r:id="rId85"/>
    <p:sldId id="2147471333" r:id="rId8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C39137-5E10-1A8C-D60D-983134021299}" name="Negrete, Alexea@DHCS" initials="NA" userId="S::Alexea.Negrete@dhcs.ca.gov::3d1a42a6-4367-43f4-97fe-4faf54aabd15" providerId="AD"/>
  <p188:author id="{0300F742-9441-A0F3-758B-AAA715A2191E}" name="Philip, Susan@DHCS" initials="PS" userId="S::Susan.Philip@dhcs.ca.gov::1069050d-82da-4eb9-a66c-36c8b19a0e0b" providerId="AD"/>
  <p188:author id="{FDA10B66-2D30-2604-4462-4377912C5A90}" name="Cisneros, Bambi@DHCS" initials="CB" userId="S::Bambi.Cisneros@dhcs.ca.gov::4ce4cf42-2b68-477d-aa14-3da184fd380a" providerId="AD"/>
  <p188:author id="{5498EC80-37F8-76A3-B5B6-31C0072F88BA}" name="Philip, Susan@DHCS" initials="PS" userId="S::susan.philip@dhcs.ca.gov::1069050d-82da-4eb9-a66c-36c8b19a0e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kachuk, Katie (DIR-OC)@DHCS" initials="TK(" lastIdx="14" clrIdx="0">
    <p:extLst>
      <p:ext uri="{19B8F6BF-5375-455C-9EA6-DF929625EA0E}">
        <p15:presenceInfo xmlns:p15="http://schemas.microsoft.com/office/powerpoint/2012/main" userId="S-1-5-21-746137067-1767777339-682003330-231562"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225"/>
    <a:srgbClr val="2D6E8D"/>
    <a:srgbClr val="14315A"/>
    <a:srgbClr val="DFEEF5"/>
    <a:srgbClr val="EAEDF2"/>
    <a:srgbClr val="F0F7FA"/>
    <a:srgbClr val="EBF5F9"/>
    <a:srgbClr val="F5F8FD"/>
    <a:srgbClr val="E3ECF9"/>
    <a:srgbClr val="973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884" autoAdjust="0"/>
  </p:normalViewPr>
  <p:slideViewPr>
    <p:cSldViewPr snapToGrid="0">
      <p:cViewPr varScale="1">
        <p:scale>
          <a:sx n="100" d="100"/>
          <a:sy n="100" d="100"/>
        </p:scale>
        <p:origin x="126" y="7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574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openxmlformats.org/officeDocument/2006/relationships/customXml" Target="../customXml/item4.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omments/modernComment_176_C2EF0624.xml><?xml version="1.0" encoding="utf-8"?>
<p188:cmLst xmlns:a="http://schemas.openxmlformats.org/drawingml/2006/main" xmlns:r="http://schemas.openxmlformats.org/officeDocument/2006/relationships" xmlns:p188="http://schemas.microsoft.com/office/powerpoint/2018/8/main">
  <p188:cm id="{2B3F2E7A-6D37-4D75-A39A-BC9F8FF40FF7}" authorId="{FDA10B66-2D30-2604-4462-4377912C5A90}" created="2023-05-31T20:47:10.507">
    <pc:sldMkLst xmlns:pc="http://schemas.microsoft.com/office/powerpoint/2013/main/command">
      <pc:docMk/>
      <pc:sldMk cId="3270444580" sldId="374"/>
    </pc:sldMkLst>
    <p188:replyLst>
      <p188:reply id="{105F81D4-09A4-4A59-8EED-3BC82455337C}" authorId="{00C39137-5E10-1A8C-D60D-983134021299}" created="2023-06-05T15:38:26.274">
        <p188:txBody>
          <a:bodyPr/>
          <a:lstStyle/>
          <a:p>
            <a:r>
              <a:rPr lang="en-US"/>
              <a:t>Updates have been added to slides</a:t>
            </a:r>
          </a:p>
        </p188:txBody>
      </p188:reply>
    </p188:replyLst>
    <p188:txBody>
      <a:bodyPr/>
      <a:lstStyle/>
      <a:p>
        <a:r>
          <a:rPr lang="en-US"/>
          <a:t>We should discuss the special focused audit occurring in CY 2023 and when the results would be expected to be posted (I believe Q1 2024 but please confirm). Also would be good to talk about the proactive outreach we had MCPs do for dialysis pts for SNF carve-in and all other dialysis pts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96E2D-02FE-4AD3-947E-00719B6B5EA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CF31F76-3F52-475D-B106-D572340CD697}">
      <dgm:prSet phldrT="[Text]"/>
      <dgm:spPr>
        <a:solidFill>
          <a:srgbClr val="14315A"/>
        </a:solidFill>
      </dgm:spPr>
      <dgm:t>
        <a:bodyPr/>
        <a:lstStyle/>
        <a:p>
          <a:r>
            <a:rPr lang="en-US" dirty="0"/>
            <a:t>Monitoring Approach</a:t>
          </a:r>
        </a:p>
      </dgm:t>
    </dgm:pt>
    <dgm:pt modelId="{A32B7161-1449-44BA-A7EC-B64F5F9977F1}" type="parTrans" cxnId="{18854507-C33C-4168-B54B-783218829983}">
      <dgm:prSet/>
      <dgm:spPr/>
      <dgm:t>
        <a:bodyPr/>
        <a:lstStyle/>
        <a:p>
          <a:endParaRPr lang="en-US"/>
        </a:p>
      </dgm:t>
    </dgm:pt>
    <dgm:pt modelId="{DEF3B589-A15C-4E59-BD38-5CC3DD0A18AB}" type="sibTrans" cxnId="{18854507-C33C-4168-B54B-783218829983}">
      <dgm:prSet/>
      <dgm:spPr/>
      <dgm:t>
        <a:bodyPr/>
        <a:lstStyle/>
        <a:p>
          <a:endParaRPr lang="en-US"/>
        </a:p>
      </dgm:t>
    </dgm:pt>
    <dgm:pt modelId="{E417ECC5-63BC-4215-B668-04E2216B4965}">
      <dgm:prSet phldrT="[Text]"/>
      <dgm:spPr>
        <a:solidFill>
          <a:srgbClr val="2D6E8D"/>
        </a:solidFill>
      </dgm:spPr>
      <dgm:t>
        <a:bodyPr/>
        <a:lstStyle/>
        <a:p>
          <a:r>
            <a:rPr lang="en-US" dirty="0"/>
            <a:t>Quality Measures</a:t>
          </a:r>
        </a:p>
      </dgm:t>
    </dgm:pt>
    <dgm:pt modelId="{E5ADB326-AA9B-4AF0-BC5A-0626759AB72A}" type="parTrans" cxnId="{4E382913-E304-4ACD-8167-85F5C3FDF2B4}">
      <dgm:prSet/>
      <dgm:spPr>
        <a:solidFill>
          <a:srgbClr val="DFEEF5"/>
        </a:solidFill>
      </dgm:spPr>
      <dgm:t>
        <a:bodyPr/>
        <a:lstStyle/>
        <a:p>
          <a:endParaRPr lang="en-US"/>
        </a:p>
      </dgm:t>
    </dgm:pt>
    <dgm:pt modelId="{239618FB-9BEB-43E3-A26F-5704C4C04CC1}" type="sibTrans" cxnId="{4E382913-E304-4ACD-8167-85F5C3FDF2B4}">
      <dgm:prSet/>
      <dgm:spPr/>
      <dgm:t>
        <a:bodyPr/>
        <a:lstStyle/>
        <a:p>
          <a:endParaRPr lang="en-US"/>
        </a:p>
      </dgm:t>
    </dgm:pt>
    <dgm:pt modelId="{56F11E4B-911F-4B63-952F-A57BF9AEF13D}">
      <dgm:prSet phldrT="[Text]"/>
      <dgm:spPr>
        <a:solidFill>
          <a:srgbClr val="2D6E8D"/>
        </a:solidFill>
      </dgm:spPr>
      <dgm:t>
        <a:bodyPr/>
        <a:lstStyle/>
        <a:p>
          <a:r>
            <a:rPr lang="en-US" dirty="0"/>
            <a:t>Existing Reporting (ECM, IPP)</a:t>
          </a:r>
        </a:p>
      </dgm:t>
    </dgm:pt>
    <dgm:pt modelId="{522DC062-479C-4692-801C-5126325EECC8}" type="parTrans" cxnId="{6A7F04A3-2223-42B3-92D0-B49F33411BDA}">
      <dgm:prSet/>
      <dgm:spPr>
        <a:solidFill>
          <a:srgbClr val="DFEEF5"/>
        </a:solidFill>
      </dgm:spPr>
      <dgm:t>
        <a:bodyPr/>
        <a:lstStyle/>
        <a:p>
          <a:endParaRPr lang="en-US"/>
        </a:p>
      </dgm:t>
    </dgm:pt>
    <dgm:pt modelId="{9B25C4E1-4229-411A-8831-3E000A9B0DD1}" type="sibTrans" cxnId="{6A7F04A3-2223-42B3-92D0-B49F33411BDA}">
      <dgm:prSet/>
      <dgm:spPr/>
      <dgm:t>
        <a:bodyPr/>
        <a:lstStyle/>
        <a:p>
          <a:endParaRPr lang="en-US"/>
        </a:p>
      </dgm:t>
    </dgm:pt>
    <dgm:pt modelId="{7015C492-9266-4F36-BEEC-273ECC745727}">
      <dgm:prSet phldrT="[Text]"/>
      <dgm:spPr>
        <a:solidFill>
          <a:srgbClr val="2D6E8D"/>
        </a:solidFill>
      </dgm:spPr>
      <dgm:t>
        <a:bodyPr/>
        <a:lstStyle/>
        <a:p>
          <a:r>
            <a:rPr lang="en-US" dirty="0"/>
            <a:t>New Key Performance Indicators</a:t>
          </a:r>
        </a:p>
      </dgm:t>
    </dgm:pt>
    <dgm:pt modelId="{C64D743C-C8D3-4C70-A71E-7FDD43DED827}" type="parTrans" cxnId="{78275BC9-C899-40C0-A424-D8A8166CAB3B}">
      <dgm:prSet/>
      <dgm:spPr>
        <a:solidFill>
          <a:srgbClr val="DFEEF5"/>
        </a:solidFill>
      </dgm:spPr>
      <dgm:t>
        <a:bodyPr/>
        <a:lstStyle/>
        <a:p>
          <a:endParaRPr lang="en-US"/>
        </a:p>
      </dgm:t>
    </dgm:pt>
    <dgm:pt modelId="{C61AF177-29DB-4513-A28D-8B3A9C3586BE}" type="sibTrans" cxnId="{78275BC9-C899-40C0-A424-D8A8166CAB3B}">
      <dgm:prSet/>
      <dgm:spPr/>
      <dgm:t>
        <a:bodyPr/>
        <a:lstStyle/>
        <a:p>
          <a:endParaRPr lang="en-US"/>
        </a:p>
      </dgm:t>
    </dgm:pt>
    <dgm:pt modelId="{57FEF4B8-1466-4FC9-A21C-8E4B08041F09}" type="pres">
      <dgm:prSet presAssocID="{F7096E2D-02FE-4AD3-947E-00719B6B5EA6}" presName="cycle" presStyleCnt="0">
        <dgm:presLayoutVars>
          <dgm:chMax val="1"/>
          <dgm:dir/>
          <dgm:animLvl val="ctr"/>
          <dgm:resizeHandles val="exact"/>
        </dgm:presLayoutVars>
      </dgm:prSet>
      <dgm:spPr/>
    </dgm:pt>
    <dgm:pt modelId="{661DAB63-2BCA-455B-93A1-656E383C054B}" type="pres">
      <dgm:prSet presAssocID="{6CF31F76-3F52-475D-B106-D572340CD697}" presName="centerShape" presStyleLbl="node0" presStyleIdx="0" presStyleCnt="1"/>
      <dgm:spPr/>
    </dgm:pt>
    <dgm:pt modelId="{51750928-D1C6-4A16-952D-AE160B730E97}" type="pres">
      <dgm:prSet presAssocID="{E5ADB326-AA9B-4AF0-BC5A-0626759AB72A}" presName="parTrans" presStyleLbl="bgSibTrans2D1" presStyleIdx="0" presStyleCnt="3"/>
      <dgm:spPr/>
    </dgm:pt>
    <dgm:pt modelId="{A284BC8B-F9DD-4D3A-A39D-BA9BBEAE14B1}" type="pres">
      <dgm:prSet presAssocID="{E417ECC5-63BC-4215-B668-04E2216B4965}" presName="node" presStyleLbl="node1" presStyleIdx="0" presStyleCnt="3">
        <dgm:presLayoutVars>
          <dgm:bulletEnabled val="1"/>
        </dgm:presLayoutVars>
      </dgm:prSet>
      <dgm:spPr/>
    </dgm:pt>
    <dgm:pt modelId="{1AB56A0F-5BAC-4903-A1D7-CABC5742C52D}" type="pres">
      <dgm:prSet presAssocID="{522DC062-479C-4692-801C-5126325EECC8}" presName="parTrans" presStyleLbl="bgSibTrans2D1" presStyleIdx="1" presStyleCnt="3"/>
      <dgm:spPr/>
    </dgm:pt>
    <dgm:pt modelId="{01928A30-943A-4893-BB44-26B1EF3A0092}" type="pres">
      <dgm:prSet presAssocID="{56F11E4B-911F-4B63-952F-A57BF9AEF13D}" presName="node" presStyleLbl="node1" presStyleIdx="1" presStyleCnt="3">
        <dgm:presLayoutVars>
          <dgm:bulletEnabled val="1"/>
        </dgm:presLayoutVars>
      </dgm:prSet>
      <dgm:spPr/>
    </dgm:pt>
    <dgm:pt modelId="{946B1102-C36A-465F-BA49-DA8081487E9C}" type="pres">
      <dgm:prSet presAssocID="{C64D743C-C8D3-4C70-A71E-7FDD43DED827}" presName="parTrans" presStyleLbl="bgSibTrans2D1" presStyleIdx="2" presStyleCnt="3"/>
      <dgm:spPr/>
    </dgm:pt>
    <dgm:pt modelId="{1DADEDD4-7CE9-4965-A07C-074BE39F85CD}" type="pres">
      <dgm:prSet presAssocID="{7015C492-9266-4F36-BEEC-273ECC745727}" presName="node" presStyleLbl="node1" presStyleIdx="2" presStyleCnt="3">
        <dgm:presLayoutVars>
          <dgm:bulletEnabled val="1"/>
        </dgm:presLayoutVars>
      </dgm:prSet>
      <dgm:spPr/>
    </dgm:pt>
  </dgm:ptLst>
  <dgm:cxnLst>
    <dgm:cxn modelId="{18854507-C33C-4168-B54B-783218829983}" srcId="{F7096E2D-02FE-4AD3-947E-00719B6B5EA6}" destId="{6CF31F76-3F52-475D-B106-D572340CD697}" srcOrd="0" destOrd="0" parTransId="{A32B7161-1449-44BA-A7EC-B64F5F9977F1}" sibTransId="{DEF3B589-A15C-4E59-BD38-5CC3DD0A18AB}"/>
    <dgm:cxn modelId="{4E382913-E304-4ACD-8167-85F5C3FDF2B4}" srcId="{6CF31F76-3F52-475D-B106-D572340CD697}" destId="{E417ECC5-63BC-4215-B668-04E2216B4965}" srcOrd="0" destOrd="0" parTransId="{E5ADB326-AA9B-4AF0-BC5A-0626759AB72A}" sibTransId="{239618FB-9BEB-43E3-A26F-5704C4C04CC1}"/>
    <dgm:cxn modelId="{04470B15-EEC6-4896-AAFA-B35B5C73F1CF}" type="presOf" srcId="{F7096E2D-02FE-4AD3-947E-00719B6B5EA6}" destId="{57FEF4B8-1466-4FC9-A21C-8E4B08041F09}" srcOrd="0" destOrd="0" presId="urn:microsoft.com/office/officeart/2005/8/layout/radial4"/>
    <dgm:cxn modelId="{3F944018-4E9F-4663-AE9C-64FE202C7990}" type="presOf" srcId="{E5ADB326-AA9B-4AF0-BC5A-0626759AB72A}" destId="{51750928-D1C6-4A16-952D-AE160B730E97}" srcOrd="0" destOrd="0" presId="urn:microsoft.com/office/officeart/2005/8/layout/radial4"/>
    <dgm:cxn modelId="{C3CD7554-DAAC-4E67-B017-58CD96E18E3D}" type="presOf" srcId="{7015C492-9266-4F36-BEEC-273ECC745727}" destId="{1DADEDD4-7CE9-4965-A07C-074BE39F85CD}" srcOrd="0" destOrd="0" presId="urn:microsoft.com/office/officeart/2005/8/layout/radial4"/>
    <dgm:cxn modelId="{97B6229D-B456-4147-8550-E39188B41189}" type="presOf" srcId="{522DC062-479C-4692-801C-5126325EECC8}" destId="{1AB56A0F-5BAC-4903-A1D7-CABC5742C52D}" srcOrd="0" destOrd="0" presId="urn:microsoft.com/office/officeart/2005/8/layout/radial4"/>
    <dgm:cxn modelId="{6A7F04A3-2223-42B3-92D0-B49F33411BDA}" srcId="{6CF31F76-3F52-475D-B106-D572340CD697}" destId="{56F11E4B-911F-4B63-952F-A57BF9AEF13D}" srcOrd="1" destOrd="0" parTransId="{522DC062-479C-4692-801C-5126325EECC8}" sibTransId="{9B25C4E1-4229-411A-8831-3E000A9B0DD1}"/>
    <dgm:cxn modelId="{78275BC9-C899-40C0-A424-D8A8166CAB3B}" srcId="{6CF31F76-3F52-475D-B106-D572340CD697}" destId="{7015C492-9266-4F36-BEEC-273ECC745727}" srcOrd="2" destOrd="0" parTransId="{C64D743C-C8D3-4C70-A71E-7FDD43DED827}" sibTransId="{C61AF177-29DB-4513-A28D-8B3A9C3586BE}"/>
    <dgm:cxn modelId="{3DEF64CA-D44F-489A-A144-4F2FD4B24D78}" type="presOf" srcId="{E417ECC5-63BC-4215-B668-04E2216B4965}" destId="{A284BC8B-F9DD-4D3A-A39D-BA9BBEAE14B1}" srcOrd="0" destOrd="0" presId="urn:microsoft.com/office/officeart/2005/8/layout/radial4"/>
    <dgm:cxn modelId="{B439C5E3-DEEE-4170-A806-E55E39255962}" type="presOf" srcId="{C64D743C-C8D3-4C70-A71E-7FDD43DED827}" destId="{946B1102-C36A-465F-BA49-DA8081487E9C}" srcOrd="0" destOrd="0" presId="urn:microsoft.com/office/officeart/2005/8/layout/radial4"/>
    <dgm:cxn modelId="{2918D3F2-F7A3-4CF0-8D82-F856CC15B350}" type="presOf" srcId="{6CF31F76-3F52-475D-B106-D572340CD697}" destId="{661DAB63-2BCA-455B-93A1-656E383C054B}" srcOrd="0" destOrd="0" presId="urn:microsoft.com/office/officeart/2005/8/layout/radial4"/>
    <dgm:cxn modelId="{1BB2F5F8-9AE1-4A44-855A-B47902108CEB}" type="presOf" srcId="{56F11E4B-911F-4B63-952F-A57BF9AEF13D}" destId="{01928A30-943A-4893-BB44-26B1EF3A0092}" srcOrd="0" destOrd="0" presId="urn:microsoft.com/office/officeart/2005/8/layout/radial4"/>
    <dgm:cxn modelId="{9D10DFBC-AA9D-4B9A-A5DE-558030B666E7}" type="presParOf" srcId="{57FEF4B8-1466-4FC9-A21C-8E4B08041F09}" destId="{661DAB63-2BCA-455B-93A1-656E383C054B}" srcOrd="0" destOrd="0" presId="urn:microsoft.com/office/officeart/2005/8/layout/radial4"/>
    <dgm:cxn modelId="{7C061AFE-CFB7-43F5-9A8E-EFE2F7D119D4}" type="presParOf" srcId="{57FEF4B8-1466-4FC9-A21C-8E4B08041F09}" destId="{51750928-D1C6-4A16-952D-AE160B730E97}" srcOrd="1" destOrd="0" presId="urn:microsoft.com/office/officeart/2005/8/layout/radial4"/>
    <dgm:cxn modelId="{C83A3216-9B77-410F-BD1F-E1AEECFDC2BA}" type="presParOf" srcId="{57FEF4B8-1466-4FC9-A21C-8E4B08041F09}" destId="{A284BC8B-F9DD-4D3A-A39D-BA9BBEAE14B1}" srcOrd="2" destOrd="0" presId="urn:microsoft.com/office/officeart/2005/8/layout/radial4"/>
    <dgm:cxn modelId="{F2BF2A78-4203-4DBB-B53C-C0D062307CAA}" type="presParOf" srcId="{57FEF4B8-1466-4FC9-A21C-8E4B08041F09}" destId="{1AB56A0F-5BAC-4903-A1D7-CABC5742C52D}" srcOrd="3" destOrd="0" presId="urn:microsoft.com/office/officeart/2005/8/layout/radial4"/>
    <dgm:cxn modelId="{FE29A1CA-F7E6-4BB1-A65E-49DB49733BFE}" type="presParOf" srcId="{57FEF4B8-1466-4FC9-A21C-8E4B08041F09}" destId="{01928A30-943A-4893-BB44-26B1EF3A0092}" srcOrd="4" destOrd="0" presId="urn:microsoft.com/office/officeart/2005/8/layout/radial4"/>
    <dgm:cxn modelId="{E6A20F39-7CB3-4DCB-85E9-7C3FB29CF787}" type="presParOf" srcId="{57FEF4B8-1466-4FC9-A21C-8E4B08041F09}" destId="{946B1102-C36A-465F-BA49-DA8081487E9C}" srcOrd="5" destOrd="0" presId="urn:microsoft.com/office/officeart/2005/8/layout/radial4"/>
    <dgm:cxn modelId="{ED0C44BF-4265-4B5E-8F38-9C348DE0B563}" type="presParOf" srcId="{57FEF4B8-1466-4FC9-A21C-8E4B08041F09}" destId="{1DADEDD4-7CE9-4965-A07C-074BE39F85C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A2F817-7E1C-4333-9F1A-F66901C33E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D4B7FDC-8EFC-48BF-91CA-E2DC89E52F70}">
      <dgm:prSet phldrT="[Text]" custT="1"/>
      <dgm:spPr>
        <a:xfrm>
          <a:off x="549601" y="255525"/>
          <a:ext cx="7699262" cy="619920"/>
        </a:xfrm>
        <a:prstGeom prst="roundRect">
          <a:avLst/>
        </a:prstGeom>
        <a:solidFill>
          <a:srgbClr val="14315A"/>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ysClr val="window" lastClr="FFFFFF"/>
              </a:solidFill>
              <a:latin typeface="Segoe UI" panose="020B0502040204020203" pitchFamily="34" charset="0"/>
              <a:ea typeface="+mn-ea"/>
              <a:cs typeface="Segoe UI" panose="020B0502040204020203" pitchFamily="34" charset="0"/>
            </a:rPr>
            <a:t>Enhanced Care Management</a:t>
          </a:r>
        </a:p>
      </dgm:t>
    </dgm:pt>
    <dgm:pt modelId="{46E0E13A-2365-464E-8769-F549DD8B8A58}" type="parTrans" cxnId="{8742972F-BE26-4FCC-8DA8-6CB8D1283240}">
      <dgm:prSet/>
      <dgm:spPr/>
      <dgm:t>
        <a:bodyPr/>
        <a:lstStyle/>
        <a:p>
          <a:endParaRPr lang="en-US" sz="1400">
            <a:latin typeface="Segoe UI" panose="020B0502040204020203" pitchFamily="34" charset="0"/>
            <a:cs typeface="Segoe UI" panose="020B0502040204020203" pitchFamily="34" charset="0"/>
          </a:endParaRPr>
        </a:p>
      </dgm:t>
    </dgm:pt>
    <dgm:pt modelId="{5B58AC47-2312-47F0-9A93-5395BA8DEF22}" type="sibTrans" cxnId="{8742972F-BE26-4FCC-8DA8-6CB8D1283240}">
      <dgm:prSet/>
      <dgm:spPr/>
      <dgm:t>
        <a:bodyPr/>
        <a:lstStyle/>
        <a:p>
          <a:endParaRPr lang="en-US" sz="1400">
            <a:latin typeface="Segoe UI" panose="020B0502040204020203" pitchFamily="34" charset="0"/>
            <a:cs typeface="Segoe UI" panose="020B0502040204020203" pitchFamily="34" charset="0"/>
          </a:endParaRPr>
        </a:p>
      </dgm:t>
    </dgm:pt>
    <dgm:pt modelId="{CAE7C86F-7D9F-456A-A97A-AE1C13D6E035}">
      <dgm:prSet phldrT="[Text]" custT="1"/>
      <dgm:spPr>
        <a:xfrm>
          <a:off x="549601" y="2101110"/>
          <a:ext cx="7694414" cy="619920"/>
        </a:xfrm>
        <a:prstGeom prst="roundRect">
          <a:avLst/>
        </a:prstGeom>
        <a:solidFill>
          <a:srgbClr val="2D6E8D"/>
        </a:solidFill>
        <a:ln w="12700" cap="flat" cmpd="sng" algn="ctr">
          <a:solidFill>
            <a:sysClr val="window" lastClr="FFFFFF">
              <a:hueOff val="0"/>
              <a:satOff val="0"/>
              <a:lumOff val="0"/>
              <a:alphaOff val="0"/>
            </a:sysClr>
          </a:solidFill>
          <a:prstDash val="solid"/>
          <a:miter lim="800000"/>
        </a:ln>
        <a:effectLst/>
      </dgm:spPr>
      <dgm:t>
        <a:bodyPr/>
        <a:lstStyle/>
        <a:p>
          <a:r>
            <a:rPr lang="en-US" sz="1800" b="1">
              <a:solidFill>
                <a:sysClr val="window" lastClr="FFFFFF"/>
              </a:solidFill>
              <a:latin typeface="Segoe UI" panose="020B0502040204020203" pitchFamily="34" charset="0"/>
              <a:ea typeface="+mn-ea"/>
              <a:cs typeface="Segoe UI" panose="020B0502040204020203" pitchFamily="34" charset="0"/>
            </a:rPr>
            <a:t>Complex Care Management</a:t>
          </a:r>
        </a:p>
      </dgm:t>
    </dgm:pt>
    <dgm:pt modelId="{245DAFAF-FA69-4F6A-AC0E-529A03171C45}" type="parTrans" cxnId="{E0750FF9-2372-4616-ABDD-FB5D47FFC162}">
      <dgm:prSet/>
      <dgm:spPr/>
      <dgm:t>
        <a:bodyPr/>
        <a:lstStyle/>
        <a:p>
          <a:endParaRPr lang="en-US" sz="1400">
            <a:latin typeface="Segoe UI" panose="020B0502040204020203" pitchFamily="34" charset="0"/>
            <a:cs typeface="Segoe UI" panose="020B0502040204020203" pitchFamily="34" charset="0"/>
          </a:endParaRPr>
        </a:p>
      </dgm:t>
    </dgm:pt>
    <dgm:pt modelId="{1DA55874-0E19-42A0-9FD6-62C3FDC93F6C}" type="sibTrans" cxnId="{E0750FF9-2372-4616-ABDD-FB5D47FFC162}">
      <dgm:prSet/>
      <dgm:spPr/>
      <dgm:t>
        <a:bodyPr/>
        <a:lstStyle/>
        <a:p>
          <a:endParaRPr lang="en-US" sz="1400">
            <a:latin typeface="Segoe UI" panose="020B0502040204020203" pitchFamily="34" charset="0"/>
            <a:cs typeface="Segoe UI" panose="020B0502040204020203" pitchFamily="34" charset="0"/>
          </a:endParaRPr>
        </a:p>
      </dgm:t>
    </dgm:pt>
    <dgm:pt modelId="{F944CA01-41FB-4D2B-8BDE-C858EAB49ECC}">
      <dgm:prSet phldrT="[Text]" custT="1"/>
      <dgm:spPr>
        <a:xfrm>
          <a:off x="574316" y="3682096"/>
          <a:ext cx="7694414" cy="619920"/>
        </a:xfrm>
        <a:prstGeom prst="roundRect">
          <a:avLst/>
        </a:prstGeom>
        <a:solidFill>
          <a:srgbClr val="E47225"/>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ysClr val="window" lastClr="FFFFFF"/>
              </a:solidFill>
              <a:latin typeface="Segoe UI" panose="020B0502040204020203" pitchFamily="34" charset="0"/>
              <a:ea typeface="+mn-ea"/>
              <a:cs typeface="Segoe UI" panose="020B0502040204020203" pitchFamily="34" charset="0"/>
            </a:rPr>
            <a:t>Basic Population Health Management</a:t>
          </a:r>
        </a:p>
      </dgm:t>
    </dgm:pt>
    <dgm:pt modelId="{2E2AC7A7-9995-4192-B31B-DFF15DB9301C}" type="parTrans" cxnId="{40E9C8DB-71EA-40AD-B46C-6BD695E58EE6}">
      <dgm:prSet/>
      <dgm:spPr/>
      <dgm:t>
        <a:bodyPr/>
        <a:lstStyle/>
        <a:p>
          <a:endParaRPr lang="en-US" sz="1400">
            <a:latin typeface="Segoe UI" panose="020B0502040204020203" pitchFamily="34" charset="0"/>
            <a:cs typeface="Segoe UI" panose="020B0502040204020203" pitchFamily="34" charset="0"/>
          </a:endParaRPr>
        </a:p>
      </dgm:t>
    </dgm:pt>
    <dgm:pt modelId="{745604B7-330C-4AE7-A50F-BC9AF91EEEE7}" type="sibTrans" cxnId="{40E9C8DB-71EA-40AD-B46C-6BD695E58EE6}">
      <dgm:prSet/>
      <dgm:spPr/>
      <dgm:t>
        <a:bodyPr/>
        <a:lstStyle/>
        <a:p>
          <a:endParaRPr lang="en-US" sz="1400">
            <a:latin typeface="Segoe UI" panose="020B0502040204020203" pitchFamily="34" charset="0"/>
            <a:cs typeface="Segoe UI" panose="020B0502040204020203" pitchFamily="34" charset="0"/>
          </a:endParaRPr>
        </a:p>
      </dgm:t>
    </dgm:pt>
    <dgm:pt modelId="{C0203046-4C6B-4261-8C46-C9BEAC0090FD}">
      <dgm:prSet phldrT="[Text]" custT="1"/>
      <dgm:spPr>
        <a:xfrm>
          <a:off x="0" y="565485"/>
          <a:ext cx="10992021" cy="1422225"/>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gm:spPr>
      <dgm:t>
        <a:bodyPr/>
        <a:lstStyle/>
        <a:p>
          <a:pPr>
            <a:buClr>
              <a:srgbClr val="E47225"/>
            </a:buClr>
            <a:buFont typeface="Segoe UI" panose="020B0502040204020203" pitchFamily="34" charset="0"/>
            <a:buChar char="»"/>
          </a:pPr>
          <a:r>
            <a:rPr lang="en-US" sz="1800" b="0" dirty="0">
              <a:solidFill>
                <a:srgbClr val="254061"/>
              </a:solidFill>
              <a:latin typeface="Segoe UI" panose="020B0502040204020203" pitchFamily="34" charset="0"/>
              <a:ea typeface="+mn-ea"/>
              <a:cs typeface="Segoe UI" panose="020B0502040204020203" pitchFamily="34" charset="0"/>
            </a:rPr>
            <a:t>Intended for highest risk members who need long-term coordination for multiple chronic conditions, social determinants of health issues, and utilization of multiple service types and delivery systems.</a:t>
          </a:r>
        </a:p>
      </dgm:t>
    </dgm:pt>
    <dgm:pt modelId="{411F4916-E79A-4229-9153-52CA400B8087}" type="parTrans" cxnId="{351233A2-AD97-4397-80A7-A7FA02CDD276}">
      <dgm:prSet/>
      <dgm:spPr/>
      <dgm:t>
        <a:bodyPr/>
        <a:lstStyle/>
        <a:p>
          <a:endParaRPr lang="en-US" sz="1400">
            <a:latin typeface="Segoe UI" panose="020B0502040204020203" pitchFamily="34" charset="0"/>
            <a:cs typeface="Segoe UI" panose="020B0502040204020203" pitchFamily="34" charset="0"/>
          </a:endParaRPr>
        </a:p>
      </dgm:t>
    </dgm:pt>
    <dgm:pt modelId="{F4A85D69-75AC-4A83-8365-C5ADA5BD8E8A}" type="sibTrans" cxnId="{351233A2-AD97-4397-80A7-A7FA02CDD276}">
      <dgm:prSet/>
      <dgm:spPr/>
      <dgm:t>
        <a:bodyPr/>
        <a:lstStyle/>
        <a:p>
          <a:endParaRPr lang="en-US" sz="1400">
            <a:latin typeface="Segoe UI" panose="020B0502040204020203" pitchFamily="34" charset="0"/>
            <a:cs typeface="Segoe UI" panose="020B0502040204020203" pitchFamily="34" charset="0"/>
          </a:endParaRPr>
        </a:p>
      </dgm:t>
    </dgm:pt>
    <dgm:pt modelId="{64C6D69F-DAE7-4C21-AFD4-0E56752E235D}">
      <dgm:prSet phldrT="[Text]" custT="1"/>
      <dgm:spPr>
        <a:xfrm>
          <a:off x="0" y="2411070"/>
          <a:ext cx="10992021" cy="1157625"/>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gm:spPr>
      <dgm:t>
        <a:bodyPr/>
        <a:lstStyle/>
        <a:p>
          <a:pPr>
            <a:buClr>
              <a:srgbClr val="E47225"/>
            </a:buClr>
            <a:buFont typeface="Segoe UI" panose="020B0502040204020203" pitchFamily="34" charset="0"/>
            <a:buChar char="»"/>
          </a:pPr>
          <a:r>
            <a:rPr lang="en-US" sz="1800" b="0" dirty="0">
              <a:solidFill>
                <a:srgbClr val="254061"/>
              </a:solidFill>
              <a:latin typeface="Segoe UI" panose="020B0502040204020203" pitchFamily="34" charset="0"/>
              <a:ea typeface="+mn-ea"/>
              <a:cs typeface="Segoe UI" panose="020B0502040204020203" pitchFamily="34" charset="0"/>
            </a:rPr>
            <a:t>Intended for high-risk members who need coordination of services for complex conditions or episodic need. </a:t>
          </a:r>
        </a:p>
      </dgm:t>
    </dgm:pt>
    <dgm:pt modelId="{BDCC1267-4BF5-4299-9299-071C6CEA8F28}" type="parTrans" cxnId="{1F6D58A3-09A1-435E-A422-8F4259420B6B}">
      <dgm:prSet/>
      <dgm:spPr/>
      <dgm:t>
        <a:bodyPr/>
        <a:lstStyle/>
        <a:p>
          <a:endParaRPr lang="en-US" sz="1400">
            <a:latin typeface="Segoe UI" panose="020B0502040204020203" pitchFamily="34" charset="0"/>
            <a:cs typeface="Segoe UI" panose="020B0502040204020203" pitchFamily="34" charset="0"/>
          </a:endParaRPr>
        </a:p>
      </dgm:t>
    </dgm:pt>
    <dgm:pt modelId="{C9E2B0AE-B498-465B-AF3E-BC38A3C913B5}" type="sibTrans" cxnId="{1F6D58A3-09A1-435E-A422-8F4259420B6B}">
      <dgm:prSet/>
      <dgm:spPr/>
      <dgm:t>
        <a:bodyPr/>
        <a:lstStyle/>
        <a:p>
          <a:endParaRPr lang="en-US" sz="1400">
            <a:latin typeface="Segoe UI" panose="020B0502040204020203" pitchFamily="34" charset="0"/>
            <a:cs typeface="Segoe UI" panose="020B0502040204020203" pitchFamily="34" charset="0"/>
          </a:endParaRPr>
        </a:p>
      </dgm:t>
    </dgm:pt>
    <dgm:pt modelId="{BF2D6617-B08B-4C2E-87F7-2F572CA58881}">
      <dgm:prSet phldrT="[Text]" custT="1"/>
      <dgm:spPr>
        <a:xfrm>
          <a:off x="0" y="3992056"/>
          <a:ext cx="10992021" cy="1422225"/>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gm:spPr>
      <dgm:t>
        <a:bodyPr/>
        <a:lstStyle/>
        <a:p>
          <a:pPr>
            <a:buClr>
              <a:srgbClr val="E47225"/>
            </a:buClr>
            <a:buFont typeface="Segoe UI" panose="020B0502040204020203" pitchFamily="34" charset="0"/>
            <a:buChar char="»"/>
          </a:pPr>
          <a:r>
            <a:rPr lang="en-US" sz="1800" b="0" dirty="0">
              <a:solidFill>
                <a:srgbClr val="254061"/>
              </a:solidFill>
              <a:latin typeface="Segoe UI" panose="020B0502040204020203" pitchFamily="34" charset="0"/>
              <a:ea typeface="+mn-ea"/>
              <a:cs typeface="Segoe UI" panose="020B0502040204020203" pitchFamily="34" charset="0"/>
            </a:rPr>
            <a:t>Intended for members who require support with planning and coordination that is not at the highest level of complexity, intensity, or duration. </a:t>
          </a:r>
        </a:p>
      </dgm:t>
    </dgm:pt>
    <dgm:pt modelId="{08A41B8A-3640-4695-B4CF-DB8C288BE003}" type="parTrans" cxnId="{6E91A5BE-9E98-4F3C-965E-DEDB71BC1B58}">
      <dgm:prSet/>
      <dgm:spPr/>
      <dgm:t>
        <a:bodyPr/>
        <a:lstStyle/>
        <a:p>
          <a:endParaRPr lang="en-US" sz="1400">
            <a:latin typeface="Segoe UI" panose="020B0502040204020203" pitchFamily="34" charset="0"/>
            <a:cs typeface="Segoe UI" panose="020B0502040204020203" pitchFamily="34" charset="0"/>
          </a:endParaRPr>
        </a:p>
      </dgm:t>
    </dgm:pt>
    <dgm:pt modelId="{5F4B6089-8A2E-47E1-8972-CE74D9D94E34}" type="sibTrans" cxnId="{6E91A5BE-9E98-4F3C-965E-DEDB71BC1B58}">
      <dgm:prSet/>
      <dgm:spPr/>
      <dgm:t>
        <a:bodyPr/>
        <a:lstStyle/>
        <a:p>
          <a:endParaRPr lang="en-US" sz="1400">
            <a:latin typeface="Segoe UI" panose="020B0502040204020203" pitchFamily="34" charset="0"/>
            <a:cs typeface="Segoe UI" panose="020B0502040204020203" pitchFamily="34" charset="0"/>
          </a:endParaRPr>
        </a:p>
      </dgm:t>
    </dgm:pt>
    <dgm:pt modelId="{DDFAD43A-0D7B-4A0F-8841-AECFE9C7A111}" type="pres">
      <dgm:prSet presAssocID="{CBA2F817-7E1C-4333-9F1A-F66901C33E7A}" presName="linear" presStyleCnt="0">
        <dgm:presLayoutVars>
          <dgm:dir/>
          <dgm:animLvl val="lvl"/>
          <dgm:resizeHandles val="exact"/>
        </dgm:presLayoutVars>
      </dgm:prSet>
      <dgm:spPr/>
    </dgm:pt>
    <dgm:pt modelId="{A4DF564A-6EEC-47D3-9E8A-1A4C879326C6}" type="pres">
      <dgm:prSet presAssocID="{6D4B7FDC-8EFC-48BF-91CA-E2DC89E52F70}" presName="parentLin" presStyleCnt="0"/>
      <dgm:spPr/>
    </dgm:pt>
    <dgm:pt modelId="{B8BD12A4-66F2-4E8D-A03F-5F1C034D50E1}" type="pres">
      <dgm:prSet presAssocID="{6D4B7FDC-8EFC-48BF-91CA-E2DC89E52F70}" presName="parentLeftMargin" presStyleLbl="node1" presStyleIdx="0" presStyleCnt="3"/>
      <dgm:spPr/>
    </dgm:pt>
    <dgm:pt modelId="{21BDBC3D-5C2F-4904-8759-C6793A859C40}" type="pres">
      <dgm:prSet presAssocID="{6D4B7FDC-8EFC-48BF-91CA-E2DC89E52F70}" presName="parentText" presStyleLbl="node1" presStyleIdx="0" presStyleCnt="3" custScaleX="100063">
        <dgm:presLayoutVars>
          <dgm:chMax val="0"/>
          <dgm:bulletEnabled val="1"/>
        </dgm:presLayoutVars>
      </dgm:prSet>
      <dgm:spPr/>
    </dgm:pt>
    <dgm:pt modelId="{B296B7B3-B870-40EF-8771-EAD04BBE6EA5}" type="pres">
      <dgm:prSet presAssocID="{6D4B7FDC-8EFC-48BF-91CA-E2DC89E52F70}" presName="negativeSpace" presStyleCnt="0"/>
      <dgm:spPr/>
    </dgm:pt>
    <dgm:pt modelId="{DA39FF05-03AA-4F55-A5A0-A8DA157A0584}" type="pres">
      <dgm:prSet presAssocID="{6D4B7FDC-8EFC-48BF-91CA-E2DC89E52F70}" presName="childText" presStyleLbl="conFgAcc1" presStyleIdx="0" presStyleCnt="3">
        <dgm:presLayoutVars>
          <dgm:bulletEnabled val="1"/>
        </dgm:presLayoutVars>
      </dgm:prSet>
      <dgm:spPr/>
    </dgm:pt>
    <dgm:pt modelId="{611D74D6-4DEE-4342-8C6F-EFE411EA5C09}" type="pres">
      <dgm:prSet presAssocID="{5B58AC47-2312-47F0-9A93-5395BA8DEF22}" presName="spaceBetweenRectangles" presStyleCnt="0"/>
      <dgm:spPr/>
    </dgm:pt>
    <dgm:pt modelId="{30B1D962-F84D-4826-AC31-4C70C6F3844C}" type="pres">
      <dgm:prSet presAssocID="{CAE7C86F-7D9F-456A-A97A-AE1C13D6E035}" presName="parentLin" presStyleCnt="0"/>
      <dgm:spPr/>
    </dgm:pt>
    <dgm:pt modelId="{163AA06D-0B2B-4B17-BBFF-B0C185C19C1F}" type="pres">
      <dgm:prSet presAssocID="{CAE7C86F-7D9F-456A-A97A-AE1C13D6E035}" presName="parentLeftMargin" presStyleLbl="node1" presStyleIdx="0" presStyleCnt="3"/>
      <dgm:spPr/>
    </dgm:pt>
    <dgm:pt modelId="{E4822F61-19C7-47A5-99B9-F940A43E675E}" type="pres">
      <dgm:prSet presAssocID="{CAE7C86F-7D9F-456A-A97A-AE1C13D6E035}" presName="parentText" presStyleLbl="node1" presStyleIdx="1" presStyleCnt="3">
        <dgm:presLayoutVars>
          <dgm:chMax val="0"/>
          <dgm:bulletEnabled val="1"/>
        </dgm:presLayoutVars>
      </dgm:prSet>
      <dgm:spPr/>
    </dgm:pt>
    <dgm:pt modelId="{CDA376E0-F64C-4983-A35F-FD64777983C3}" type="pres">
      <dgm:prSet presAssocID="{CAE7C86F-7D9F-456A-A97A-AE1C13D6E035}" presName="negativeSpace" presStyleCnt="0"/>
      <dgm:spPr/>
    </dgm:pt>
    <dgm:pt modelId="{45B7489E-A67C-4845-8152-F1C4EE939E7B}" type="pres">
      <dgm:prSet presAssocID="{CAE7C86F-7D9F-456A-A97A-AE1C13D6E035}" presName="childText" presStyleLbl="conFgAcc1" presStyleIdx="1" presStyleCnt="3">
        <dgm:presLayoutVars>
          <dgm:bulletEnabled val="1"/>
        </dgm:presLayoutVars>
      </dgm:prSet>
      <dgm:spPr/>
    </dgm:pt>
    <dgm:pt modelId="{D2FFDB44-4CAF-4CA7-8C52-5D72C3CA52B5}" type="pres">
      <dgm:prSet presAssocID="{1DA55874-0E19-42A0-9FD6-62C3FDC93F6C}" presName="spaceBetweenRectangles" presStyleCnt="0"/>
      <dgm:spPr/>
    </dgm:pt>
    <dgm:pt modelId="{19EBF31D-0728-4A84-ABFD-6DC1247DDDF5}" type="pres">
      <dgm:prSet presAssocID="{F944CA01-41FB-4D2B-8BDE-C858EAB49ECC}" presName="parentLin" presStyleCnt="0"/>
      <dgm:spPr/>
    </dgm:pt>
    <dgm:pt modelId="{A1C9BBF7-A33D-4C91-A9D7-C651F741D0BD}" type="pres">
      <dgm:prSet presAssocID="{F944CA01-41FB-4D2B-8BDE-C858EAB49ECC}" presName="parentLeftMargin" presStyleLbl="node1" presStyleIdx="1" presStyleCnt="3"/>
      <dgm:spPr/>
    </dgm:pt>
    <dgm:pt modelId="{68A9E4FC-69A2-4D7C-9C4D-062D7D26EBAF}" type="pres">
      <dgm:prSet presAssocID="{F944CA01-41FB-4D2B-8BDE-C858EAB49ECC}" presName="parentText" presStyleLbl="node1" presStyleIdx="2" presStyleCnt="3" custLinFactNeighborX="4497">
        <dgm:presLayoutVars>
          <dgm:chMax val="0"/>
          <dgm:bulletEnabled val="1"/>
        </dgm:presLayoutVars>
      </dgm:prSet>
      <dgm:spPr/>
    </dgm:pt>
    <dgm:pt modelId="{7285B0AB-6B55-47C0-AD8F-6974B955DD31}" type="pres">
      <dgm:prSet presAssocID="{F944CA01-41FB-4D2B-8BDE-C858EAB49ECC}" presName="negativeSpace" presStyleCnt="0"/>
      <dgm:spPr/>
    </dgm:pt>
    <dgm:pt modelId="{CB630BFE-FB3A-4212-85CB-6EBB1FA3358F}" type="pres">
      <dgm:prSet presAssocID="{F944CA01-41FB-4D2B-8BDE-C858EAB49ECC}" presName="childText" presStyleLbl="conFgAcc1" presStyleIdx="2" presStyleCnt="3">
        <dgm:presLayoutVars>
          <dgm:bulletEnabled val="1"/>
        </dgm:presLayoutVars>
      </dgm:prSet>
      <dgm:spPr/>
    </dgm:pt>
  </dgm:ptLst>
  <dgm:cxnLst>
    <dgm:cxn modelId="{B68B610E-1119-4F3E-8C82-19F384F4AF9D}" type="presOf" srcId="{64C6D69F-DAE7-4C21-AFD4-0E56752E235D}" destId="{45B7489E-A67C-4845-8152-F1C4EE939E7B}" srcOrd="0" destOrd="0" presId="urn:microsoft.com/office/officeart/2005/8/layout/list1"/>
    <dgm:cxn modelId="{4D116323-AC5E-497F-AE07-D3AE98B38177}" type="presOf" srcId="{C0203046-4C6B-4261-8C46-C9BEAC0090FD}" destId="{DA39FF05-03AA-4F55-A5A0-A8DA157A0584}" srcOrd="0" destOrd="0" presId="urn:microsoft.com/office/officeart/2005/8/layout/list1"/>
    <dgm:cxn modelId="{8742972F-BE26-4FCC-8DA8-6CB8D1283240}" srcId="{CBA2F817-7E1C-4333-9F1A-F66901C33E7A}" destId="{6D4B7FDC-8EFC-48BF-91CA-E2DC89E52F70}" srcOrd="0" destOrd="0" parTransId="{46E0E13A-2365-464E-8769-F549DD8B8A58}" sibTransId="{5B58AC47-2312-47F0-9A93-5395BA8DEF22}"/>
    <dgm:cxn modelId="{F948A335-C039-4C1F-9A05-CFAF39298B7D}" type="presOf" srcId="{6D4B7FDC-8EFC-48BF-91CA-E2DC89E52F70}" destId="{B8BD12A4-66F2-4E8D-A03F-5F1C034D50E1}" srcOrd="0" destOrd="0" presId="urn:microsoft.com/office/officeart/2005/8/layout/list1"/>
    <dgm:cxn modelId="{E7ECDA40-9609-470E-AAB9-D43B86E851D8}" type="presOf" srcId="{CBA2F817-7E1C-4333-9F1A-F66901C33E7A}" destId="{DDFAD43A-0D7B-4A0F-8841-AECFE9C7A111}" srcOrd="0" destOrd="0" presId="urn:microsoft.com/office/officeart/2005/8/layout/list1"/>
    <dgm:cxn modelId="{54920D43-CBF8-4CA4-A7C2-0921072A6638}" type="presOf" srcId="{CAE7C86F-7D9F-456A-A97A-AE1C13D6E035}" destId="{E4822F61-19C7-47A5-99B9-F940A43E675E}" srcOrd="1" destOrd="0" presId="urn:microsoft.com/office/officeart/2005/8/layout/list1"/>
    <dgm:cxn modelId="{CB5DBE44-6F24-4832-865E-B923AC39A4E6}" type="presOf" srcId="{F944CA01-41FB-4D2B-8BDE-C858EAB49ECC}" destId="{68A9E4FC-69A2-4D7C-9C4D-062D7D26EBAF}" srcOrd="1" destOrd="0" presId="urn:microsoft.com/office/officeart/2005/8/layout/list1"/>
    <dgm:cxn modelId="{83AD045A-9116-4E0E-A3BA-ACA4D9071844}" type="presOf" srcId="{F944CA01-41FB-4D2B-8BDE-C858EAB49ECC}" destId="{A1C9BBF7-A33D-4C91-A9D7-C651F741D0BD}" srcOrd="0" destOrd="0" presId="urn:microsoft.com/office/officeart/2005/8/layout/list1"/>
    <dgm:cxn modelId="{351233A2-AD97-4397-80A7-A7FA02CDD276}" srcId="{6D4B7FDC-8EFC-48BF-91CA-E2DC89E52F70}" destId="{C0203046-4C6B-4261-8C46-C9BEAC0090FD}" srcOrd="0" destOrd="0" parTransId="{411F4916-E79A-4229-9153-52CA400B8087}" sibTransId="{F4A85D69-75AC-4A83-8365-C5ADA5BD8E8A}"/>
    <dgm:cxn modelId="{1F6D58A3-09A1-435E-A422-8F4259420B6B}" srcId="{CAE7C86F-7D9F-456A-A97A-AE1C13D6E035}" destId="{64C6D69F-DAE7-4C21-AFD4-0E56752E235D}" srcOrd="0" destOrd="0" parTransId="{BDCC1267-4BF5-4299-9299-071C6CEA8F28}" sibTransId="{C9E2B0AE-B498-465B-AF3E-BC38A3C913B5}"/>
    <dgm:cxn modelId="{6E91A5BE-9E98-4F3C-965E-DEDB71BC1B58}" srcId="{F944CA01-41FB-4D2B-8BDE-C858EAB49ECC}" destId="{BF2D6617-B08B-4C2E-87F7-2F572CA58881}" srcOrd="0" destOrd="0" parTransId="{08A41B8A-3640-4695-B4CF-DB8C288BE003}" sibTransId="{5F4B6089-8A2E-47E1-8972-CE74D9D94E34}"/>
    <dgm:cxn modelId="{C55FCFC5-BE9D-4F0E-93DE-677F5DB80E32}" type="presOf" srcId="{CAE7C86F-7D9F-456A-A97A-AE1C13D6E035}" destId="{163AA06D-0B2B-4B17-BBFF-B0C185C19C1F}" srcOrd="0" destOrd="0" presId="urn:microsoft.com/office/officeart/2005/8/layout/list1"/>
    <dgm:cxn modelId="{31BB5DD8-E0C4-4F46-B616-0792A6D7C617}" type="presOf" srcId="{BF2D6617-B08B-4C2E-87F7-2F572CA58881}" destId="{CB630BFE-FB3A-4212-85CB-6EBB1FA3358F}" srcOrd="0" destOrd="0" presId="urn:microsoft.com/office/officeart/2005/8/layout/list1"/>
    <dgm:cxn modelId="{40E9C8DB-71EA-40AD-B46C-6BD695E58EE6}" srcId="{CBA2F817-7E1C-4333-9F1A-F66901C33E7A}" destId="{F944CA01-41FB-4D2B-8BDE-C858EAB49ECC}" srcOrd="2" destOrd="0" parTransId="{2E2AC7A7-9995-4192-B31B-DFF15DB9301C}" sibTransId="{745604B7-330C-4AE7-A50F-BC9AF91EEEE7}"/>
    <dgm:cxn modelId="{5D04EBED-BD3D-470B-9ED0-A2E0A34980C6}" type="presOf" srcId="{6D4B7FDC-8EFC-48BF-91CA-E2DC89E52F70}" destId="{21BDBC3D-5C2F-4904-8759-C6793A859C40}" srcOrd="1" destOrd="0" presId="urn:microsoft.com/office/officeart/2005/8/layout/list1"/>
    <dgm:cxn modelId="{E0750FF9-2372-4616-ABDD-FB5D47FFC162}" srcId="{CBA2F817-7E1C-4333-9F1A-F66901C33E7A}" destId="{CAE7C86F-7D9F-456A-A97A-AE1C13D6E035}" srcOrd="1" destOrd="0" parTransId="{245DAFAF-FA69-4F6A-AC0E-529A03171C45}" sibTransId="{1DA55874-0E19-42A0-9FD6-62C3FDC93F6C}"/>
    <dgm:cxn modelId="{9AAACB73-EDFA-494B-88D0-18A4A86F2604}" type="presParOf" srcId="{DDFAD43A-0D7B-4A0F-8841-AECFE9C7A111}" destId="{A4DF564A-6EEC-47D3-9E8A-1A4C879326C6}" srcOrd="0" destOrd="0" presId="urn:microsoft.com/office/officeart/2005/8/layout/list1"/>
    <dgm:cxn modelId="{073511D4-746D-4112-9273-8B8CC73B2F7D}" type="presParOf" srcId="{A4DF564A-6EEC-47D3-9E8A-1A4C879326C6}" destId="{B8BD12A4-66F2-4E8D-A03F-5F1C034D50E1}" srcOrd="0" destOrd="0" presId="urn:microsoft.com/office/officeart/2005/8/layout/list1"/>
    <dgm:cxn modelId="{0A4078F1-5543-433A-ADFC-66BA4D89ABA3}" type="presParOf" srcId="{A4DF564A-6EEC-47D3-9E8A-1A4C879326C6}" destId="{21BDBC3D-5C2F-4904-8759-C6793A859C40}" srcOrd="1" destOrd="0" presId="urn:microsoft.com/office/officeart/2005/8/layout/list1"/>
    <dgm:cxn modelId="{9DA196EE-80B8-4270-A796-E44467CD2A26}" type="presParOf" srcId="{DDFAD43A-0D7B-4A0F-8841-AECFE9C7A111}" destId="{B296B7B3-B870-40EF-8771-EAD04BBE6EA5}" srcOrd="1" destOrd="0" presId="urn:microsoft.com/office/officeart/2005/8/layout/list1"/>
    <dgm:cxn modelId="{950CA53F-5802-4C7D-8A69-1BA4D12B188E}" type="presParOf" srcId="{DDFAD43A-0D7B-4A0F-8841-AECFE9C7A111}" destId="{DA39FF05-03AA-4F55-A5A0-A8DA157A0584}" srcOrd="2" destOrd="0" presId="urn:microsoft.com/office/officeart/2005/8/layout/list1"/>
    <dgm:cxn modelId="{662A9C01-C99A-4A63-A3F9-238942C06CAB}" type="presParOf" srcId="{DDFAD43A-0D7B-4A0F-8841-AECFE9C7A111}" destId="{611D74D6-4DEE-4342-8C6F-EFE411EA5C09}" srcOrd="3" destOrd="0" presId="urn:microsoft.com/office/officeart/2005/8/layout/list1"/>
    <dgm:cxn modelId="{055072C2-3A5E-4035-A5BF-3D077B69469F}" type="presParOf" srcId="{DDFAD43A-0D7B-4A0F-8841-AECFE9C7A111}" destId="{30B1D962-F84D-4826-AC31-4C70C6F3844C}" srcOrd="4" destOrd="0" presId="urn:microsoft.com/office/officeart/2005/8/layout/list1"/>
    <dgm:cxn modelId="{BE6CEDCF-7BEE-436C-8476-6D2EDF5323DF}" type="presParOf" srcId="{30B1D962-F84D-4826-AC31-4C70C6F3844C}" destId="{163AA06D-0B2B-4B17-BBFF-B0C185C19C1F}" srcOrd="0" destOrd="0" presId="urn:microsoft.com/office/officeart/2005/8/layout/list1"/>
    <dgm:cxn modelId="{AE027A62-6988-40A1-9611-A78330D83208}" type="presParOf" srcId="{30B1D962-F84D-4826-AC31-4C70C6F3844C}" destId="{E4822F61-19C7-47A5-99B9-F940A43E675E}" srcOrd="1" destOrd="0" presId="urn:microsoft.com/office/officeart/2005/8/layout/list1"/>
    <dgm:cxn modelId="{24B88109-CC08-4432-8252-694C92B009F6}" type="presParOf" srcId="{DDFAD43A-0D7B-4A0F-8841-AECFE9C7A111}" destId="{CDA376E0-F64C-4983-A35F-FD64777983C3}" srcOrd="5" destOrd="0" presId="urn:microsoft.com/office/officeart/2005/8/layout/list1"/>
    <dgm:cxn modelId="{5FAE9A85-2EF7-4EBE-8CCD-045D5E695D7A}" type="presParOf" srcId="{DDFAD43A-0D7B-4A0F-8841-AECFE9C7A111}" destId="{45B7489E-A67C-4845-8152-F1C4EE939E7B}" srcOrd="6" destOrd="0" presId="urn:microsoft.com/office/officeart/2005/8/layout/list1"/>
    <dgm:cxn modelId="{549F51B4-9606-4EBC-BCF2-B4D47B4F5130}" type="presParOf" srcId="{DDFAD43A-0D7B-4A0F-8841-AECFE9C7A111}" destId="{D2FFDB44-4CAF-4CA7-8C52-5D72C3CA52B5}" srcOrd="7" destOrd="0" presId="urn:microsoft.com/office/officeart/2005/8/layout/list1"/>
    <dgm:cxn modelId="{540CF276-A7EF-40A6-BBA8-B3F9A5DF8EBD}" type="presParOf" srcId="{DDFAD43A-0D7B-4A0F-8841-AECFE9C7A111}" destId="{19EBF31D-0728-4A84-ABFD-6DC1247DDDF5}" srcOrd="8" destOrd="0" presId="urn:microsoft.com/office/officeart/2005/8/layout/list1"/>
    <dgm:cxn modelId="{F93E97F7-1389-4D02-AFF8-F839AA6AF94E}" type="presParOf" srcId="{19EBF31D-0728-4A84-ABFD-6DC1247DDDF5}" destId="{A1C9BBF7-A33D-4C91-A9D7-C651F741D0BD}" srcOrd="0" destOrd="0" presId="urn:microsoft.com/office/officeart/2005/8/layout/list1"/>
    <dgm:cxn modelId="{BE6F5FA4-44CF-43D0-92A6-C85A36AD908C}" type="presParOf" srcId="{19EBF31D-0728-4A84-ABFD-6DC1247DDDF5}" destId="{68A9E4FC-69A2-4D7C-9C4D-062D7D26EBAF}" srcOrd="1" destOrd="0" presId="urn:microsoft.com/office/officeart/2005/8/layout/list1"/>
    <dgm:cxn modelId="{482235F0-ECF0-4771-8B0A-467407BFF9B3}" type="presParOf" srcId="{DDFAD43A-0D7B-4A0F-8841-AECFE9C7A111}" destId="{7285B0AB-6B55-47C0-AD8F-6974B955DD31}" srcOrd="9" destOrd="0" presId="urn:microsoft.com/office/officeart/2005/8/layout/list1"/>
    <dgm:cxn modelId="{F8D0B928-611A-4E64-B162-F4A023920909}" type="presParOf" srcId="{DDFAD43A-0D7B-4A0F-8841-AECFE9C7A111}" destId="{CB630BFE-FB3A-4212-85CB-6EBB1FA3358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DAB63-2BCA-455B-93A1-656E383C054B}">
      <dsp:nvSpPr>
        <dsp:cNvPr id="0" name=""/>
        <dsp:cNvSpPr/>
      </dsp:nvSpPr>
      <dsp:spPr>
        <a:xfrm>
          <a:off x="2629519" y="1797998"/>
          <a:ext cx="1507633" cy="1507633"/>
        </a:xfrm>
        <a:prstGeom prst="ellipse">
          <a:avLst/>
        </a:prstGeom>
        <a:solidFill>
          <a:srgbClr val="14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Monitoring Approach</a:t>
          </a:r>
        </a:p>
      </dsp:txBody>
      <dsp:txXfrm>
        <a:off x="2850307" y="2018786"/>
        <a:ext cx="1066057" cy="1066057"/>
      </dsp:txXfrm>
    </dsp:sp>
    <dsp:sp modelId="{51750928-D1C6-4A16-952D-AE160B730E97}">
      <dsp:nvSpPr>
        <dsp:cNvPr id="0" name=""/>
        <dsp:cNvSpPr/>
      </dsp:nvSpPr>
      <dsp:spPr>
        <a:xfrm rot="12900000">
          <a:off x="1658004" y="1534067"/>
          <a:ext cx="1157314" cy="429675"/>
        </a:xfrm>
        <a:prstGeom prst="leftArrow">
          <a:avLst>
            <a:gd name="adj1" fmla="val 60000"/>
            <a:gd name="adj2" fmla="val 50000"/>
          </a:avLst>
        </a:prstGeom>
        <a:solidFill>
          <a:srgbClr val="DFEEF5"/>
        </a:solidFill>
        <a:ln>
          <a:noFill/>
        </a:ln>
        <a:effectLst/>
      </dsp:spPr>
      <dsp:style>
        <a:lnRef idx="0">
          <a:scrgbClr r="0" g="0" b="0"/>
        </a:lnRef>
        <a:fillRef idx="1">
          <a:scrgbClr r="0" g="0" b="0"/>
        </a:fillRef>
        <a:effectRef idx="0">
          <a:scrgbClr r="0" g="0" b="0"/>
        </a:effectRef>
        <a:fontRef idx="minor">
          <a:schemeClr val="lt1"/>
        </a:fontRef>
      </dsp:style>
    </dsp:sp>
    <dsp:sp modelId="{A284BC8B-F9DD-4D3A-A39D-BA9BBEAE14B1}">
      <dsp:nvSpPr>
        <dsp:cNvPr id="0" name=""/>
        <dsp:cNvSpPr/>
      </dsp:nvSpPr>
      <dsp:spPr>
        <a:xfrm>
          <a:off x="1046527" y="844100"/>
          <a:ext cx="1432251" cy="1145801"/>
        </a:xfrm>
        <a:prstGeom prst="roundRect">
          <a:avLst>
            <a:gd name="adj" fmla="val 10000"/>
          </a:avLst>
        </a:prstGeom>
        <a:solidFill>
          <a:srgbClr val="2D6E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Quality Measures</a:t>
          </a:r>
        </a:p>
      </dsp:txBody>
      <dsp:txXfrm>
        <a:off x="1080086" y="877659"/>
        <a:ext cx="1365133" cy="1078683"/>
      </dsp:txXfrm>
    </dsp:sp>
    <dsp:sp modelId="{1AB56A0F-5BAC-4903-A1D7-CABC5742C52D}">
      <dsp:nvSpPr>
        <dsp:cNvPr id="0" name=""/>
        <dsp:cNvSpPr/>
      </dsp:nvSpPr>
      <dsp:spPr>
        <a:xfrm rot="16200000">
          <a:off x="2804678" y="937146"/>
          <a:ext cx="1157314" cy="429675"/>
        </a:xfrm>
        <a:prstGeom prst="leftArrow">
          <a:avLst>
            <a:gd name="adj1" fmla="val 60000"/>
            <a:gd name="adj2" fmla="val 50000"/>
          </a:avLst>
        </a:prstGeom>
        <a:solidFill>
          <a:srgbClr val="DFEEF5"/>
        </a:solidFill>
        <a:ln>
          <a:noFill/>
        </a:ln>
        <a:effectLst/>
      </dsp:spPr>
      <dsp:style>
        <a:lnRef idx="0">
          <a:scrgbClr r="0" g="0" b="0"/>
        </a:lnRef>
        <a:fillRef idx="1">
          <a:scrgbClr r="0" g="0" b="0"/>
        </a:fillRef>
        <a:effectRef idx="0">
          <a:scrgbClr r="0" g="0" b="0"/>
        </a:effectRef>
        <a:fontRef idx="minor">
          <a:schemeClr val="lt1"/>
        </a:fontRef>
      </dsp:style>
    </dsp:sp>
    <dsp:sp modelId="{01928A30-943A-4893-BB44-26B1EF3A0092}">
      <dsp:nvSpPr>
        <dsp:cNvPr id="0" name=""/>
        <dsp:cNvSpPr/>
      </dsp:nvSpPr>
      <dsp:spPr>
        <a:xfrm>
          <a:off x="2667210" y="426"/>
          <a:ext cx="1432251" cy="1145801"/>
        </a:xfrm>
        <a:prstGeom prst="roundRect">
          <a:avLst>
            <a:gd name="adj" fmla="val 10000"/>
          </a:avLst>
        </a:prstGeom>
        <a:solidFill>
          <a:srgbClr val="2D6E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Existing Reporting (ECM, IPP)</a:t>
          </a:r>
        </a:p>
      </dsp:txBody>
      <dsp:txXfrm>
        <a:off x="2700769" y="33985"/>
        <a:ext cx="1365133" cy="1078683"/>
      </dsp:txXfrm>
    </dsp:sp>
    <dsp:sp modelId="{946B1102-C36A-465F-BA49-DA8081487E9C}">
      <dsp:nvSpPr>
        <dsp:cNvPr id="0" name=""/>
        <dsp:cNvSpPr/>
      </dsp:nvSpPr>
      <dsp:spPr>
        <a:xfrm rot="19500000">
          <a:off x="3951352" y="1534067"/>
          <a:ext cx="1157314" cy="429675"/>
        </a:xfrm>
        <a:prstGeom prst="leftArrow">
          <a:avLst>
            <a:gd name="adj1" fmla="val 60000"/>
            <a:gd name="adj2" fmla="val 50000"/>
          </a:avLst>
        </a:prstGeom>
        <a:solidFill>
          <a:srgbClr val="DFEEF5"/>
        </a:solidFill>
        <a:ln>
          <a:noFill/>
        </a:ln>
        <a:effectLst/>
      </dsp:spPr>
      <dsp:style>
        <a:lnRef idx="0">
          <a:scrgbClr r="0" g="0" b="0"/>
        </a:lnRef>
        <a:fillRef idx="1">
          <a:scrgbClr r="0" g="0" b="0"/>
        </a:fillRef>
        <a:effectRef idx="0">
          <a:scrgbClr r="0" g="0" b="0"/>
        </a:effectRef>
        <a:fontRef idx="minor">
          <a:schemeClr val="lt1"/>
        </a:fontRef>
      </dsp:style>
    </dsp:sp>
    <dsp:sp modelId="{1DADEDD4-7CE9-4965-A07C-074BE39F85CD}">
      <dsp:nvSpPr>
        <dsp:cNvPr id="0" name=""/>
        <dsp:cNvSpPr/>
      </dsp:nvSpPr>
      <dsp:spPr>
        <a:xfrm>
          <a:off x="4287892" y="844100"/>
          <a:ext cx="1432251" cy="1145801"/>
        </a:xfrm>
        <a:prstGeom prst="roundRect">
          <a:avLst>
            <a:gd name="adj" fmla="val 10000"/>
          </a:avLst>
        </a:prstGeom>
        <a:solidFill>
          <a:srgbClr val="2D6E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New Key Performance Indicators</a:t>
          </a:r>
        </a:p>
      </dsp:txBody>
      <dsp:txXfrm>
        <a:off x="4321451" y="877659"/>
        <a:ext cx="1365133" cy="1078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9FF05-03AA-4F55-A5A0-A8DA157A0584}">
      <dsp:nvSpPr>
        <dsp:cNvPr id="0" name=""/>
        <dsp:cNvSpPr/>
      </dsp:nvSpPr>
      <dsp:spPr>
        <a:xfrm>
          <a:off x="0" y="331624"/>
          <a:ext cx="10654201" cy="1386000"/>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884" tIns="416560" rIns="826884" bIns="128016" numCol="1" spcCol="1270" anchor="t" anchorCtr="0">
          <a:noAutofit/>
        </a:bodyPr>
        <a:lstStyle/>
        <a:p>
          <a:pPr marL="171450" lvl="1" indent="-171450" algn="l" defTabSz="800100">
            <a:lnSpc>
              <a:spcPct val="90000"/>
            </a:lnSpc>
            <a:spcBef>
              <a:spcPct val="0"/>
            </a:spcBef>
            <a:spcAft>
              <a:spcPct val="15000"/>
            </a:spcAft>
            <a:buClr>
              <a:srgbClr val="E47225"/>
            </a:buClr>
            <a:buFont typeface="Segoe UI" panose="020B0502040204020203" pitchFamily="34" charset="0"/>
            <a:buChar char="»"/>
          </a:pPr>
          <a:r>
            <a:rPr lang="en-US" sz="1800" b="0" kern="1200" dirty="0">
              <a:solidFill>
                <a:srgbClr val="254061"/>
              </a:solidFill>
              <a:latin typeface="Segoe UI" panose="020B0502040204020203" pitchFamily="34" charset="0"/>
              <a:ea typeface="+mn-ea"/>
              <a:cs typeface="Segoe UI" panose="020B0502040204020203" pitchFamily="34" charset="0"/>
            </a:rPr>
            <a:t>Intended for highest risk members who need long-term coordination for multiple chronic conditions, social determinants of health issues, and utilization of multiple service types and delivery systems.</a:t>
          </a:r>
        </a:p>
      </dsp:txBody>
      <dsp:txXfrm>
        <a:off x="0" y="331624"/>
        <a:ext cx="10654201" cy="1386000"/>
      </dsp:txXfrm>
    </dsp:sp>
    <dsp:sp modelId="{21BDBC3D-5C2F-4904-8759-C6793A859C40}">
      <dsp:nvSpPr>
        <dsp:cNvPr id="0" name=""/>
        <dsp:cNvSpPr/>
      </dsp:nvSpPr>
      <dsp:spPr>
        <a:xfrm>
          <a:off x="532710" y="36424"/>
          <a:ext cx="7462639" cy="590400"/>
        </a:xfrm>
        <a:prstGeom prst="roundRect">
          <a:avLst/>
        </a:prstGeom>
        <a:solidFill>
          <a:srgbClr val="14315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92" tIns="0" rIns="28189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 lastClr="FFFFFF"/>
              </a:solidFill>
              <a:latin typeface="Segoe UI" panose="020B0502040204020203" pitchFamily="34" charset="0"/>
              <a:ea typeface="+mn-ea"/>
              <a:cs typeface="Segoe UI" panose="020B0502040204020203" pitchFamily="34" charset="0"/>
            </a:rPr>
            <a:t>Enhanced Care Management</a:t>
          </a:r>
        </a:p>
      </dsp:txBody>
      <dsp:txXfrm>
        <a:off x="561531" y="65245"/>
        <a:ext cx="7404997" cy="532758"/>
      </dsp:txXfrm>
    </dsp:sp>
    <dsp:sp modelId="{45B7489E-A67C-4845-8152-F1C4EE939E7B}">
      <dsp:nvSpPr>
        <dsp:cNvPr id="0" name=""/>
        <dsp:cNvSpPr/>
      </dsp:nvSpPr>
      <dsp:spPr>
        <a:xfrm>
          <a:off x="0" y="2120824"/>
          <a:ext cx="10654201" cy="1102500"/>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884" tIns="416560" rIns="826884" bIns="128016" numCol="1" spcCol="1270" anchor="t" anchorCtr="0">
          <a:noAutofit/>
        </a:bodyPr>
        <a:lstStyle/>
        <a:p>
          <a:pPr marL="171450" lvl="1" indent="-171450" algn="l" defTabSz="800100">
            <a:lnSpc>
              <a:spcPct val="90000"/>
            </a:lnSpc>
            <a:spcBef>
              <a:spcPct val="0"/>
            </a:spcBef>
            <a:spcAft>
              <a:spcPct val="15000"/>
            </a:spcAft>
            <a:buClr>
              <a:srgbClr val="E47225"/>
            </a:buClr>
            <a:buFont typeface="Segoe UI" panose="020B0502040204020203" pitchFamily="34" charset="0"/>
            <a:buChar char="»"/>
          </a:pPr>
          <a:r>
            <a:rPr lang="en-US" sz="1800" b="0" kern="1200" dirty="0">
              <a:solidFill>
                <a:srgbClr val="254061"/>
              </a:solidFill>
              <a:latin typeface="Segoe UI" panose="020B0502040204020203" pitchFamily="34" charset="0"/>
              <a:ea typeface="+mn-ea"/>
              <a:cs typeface="Segoe UI" panose="020B0502040204020203" pitchFamily="34" charset="0"/>
            </a:rPr>
            <a:t>Intended for high-risk members who need coordination of services for complex conditions or episodic need. </a:t>
          </a:r>
        </a:p>
      </dsp:txBody>
      <dsp:txXfrm>
        <a:off x="0" y="2120824"/>
        <a:ext cx="10654201" cy="1102500"/>
      </dsp:txXfrm>
    </dsp:sp>
    <dsp:sp modelId="{E4822F61-19C7-47A5-99B9-F940A43E675E}">
      <dsp:nvSpPr>
        <dsp:cNvPr id="0" name=""/>
        <dsp:cNvSpPr/>
      </dsp:nvSpPr>
      <dsp:spPr>
        <a:xfrm>
          <a:off x="532710" y="1825624"/>
          <a:ext cx="7457940" cy="590400"/>
        </a:xfrm>
        <a:prstGeom prst="roundRect">
          <a:avLst/>
        </a:prstGeom>
        <a:solidFill>
          <a:srgbClr val="2D6E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92" tIns="0" rIns="281892" bIns="0" numCol="1" spcCol="1270" anchor="ctr" anchorCtr="0">
          <a:noAutofit/>
        </a:bodyPr>
        <a:lstStyle/>
        <a:p>
          <a:pPr marL="0" lvl="0" indent="0" algn="l" defTabSz="800100">
            <a:lnSpc>
              <a:spcPct val="90000"/>
            </a:lnSpc>
            <a:spcBef>
              <a:spcPct val="0"/>
            </a:spcBef>
            <a:spcAft>
              <a:spcPct val="35000"/>
            </a:spcAft>
            <a:buNone/>
          </a:pPr>
          <a:r>
            <a:rPr lang="en-US" sz="1800" b="1" kern="1200">
              <a:solidFill>
                <a:sysClr val="window" lastClr="FFFFFF"/>
              </a:solidFill>
              <a:latin typeface="Segoe UI" panose="020B0502040204020203" pitchFamily="34" charset="0"/>
              <a:ea typeface="+mn-ea"/>
              <a:cs typeface="Segoe UI" panose="020B0502040204020203" pitchFamily="34" charset="0"/>
            </a:rPr>
            <a:t>Complex Care Management</a:t>
          </a:r>
        </a:p>
      </dsp:txBody>
      <dsp:txXfrm>
        <a:off x="561531" y="1854445"/>
        <a:ext cx="7400298" cy="532758"/>
      </dsp:txXfrm>
    </dsp:sp>
    <dsp:sp modelId="{CB630BFE-FB3A-4212-85CB-6EBB1FA3358F}">
      <dsp:nvSpPr>
        <dsp:cNvPr id="0" name=""/>
        <dsp:cNvSpPr/>
      </dsp:nvSpPr>
      <dsp:spPr>
        <a:xfrm>
          <a:off x="0" y="3626524"/>
          <a:ext cx="10654201" cy="1102500"/>
        </a:xfrm>
        <a:prstGeom prst="rect">
          <a:avLst/>
        </a:prstGeom>
        <a:solidFill>
          <a:sysClr val="window" lastClr="FFFFFF">
            <a:alpha val="90000"/>
            <a:hueOff val="0"/>
            <a:satOff val="0"/>
            <a:lumOff val="0"/>
            <a:alphaOff val="0"/>
          </a:sysClr>
        </a:solidFill>
        <a:ln w="12700" cap="flat" cmpd="sng" algn="ctr">
          <a:solidFill>
            <a:srgbClr val="1431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884" tIns="416560" rIns="826884" bIns="128016" numCol="1" spcCol="1270" anchor="t" anchorCtr="0">
          <a:noAutofit/>
        </a:bodyPr>
        <a:lstStyle/>
        <a:p>
          <a:pPr marL="171450" lvl="1" indent="-171450" algn="l" defTabSz="800100">
            <a:lnSpc>
              <a:spcPct val="90000"/>
            </a:lnSpc>
            <a:spcBef>
              <a:spcPct val="0"/>
            </a:spcBef>
            <a:spcAft>
              <a:spcPct val="15000"/>
            </a:spcAft>
            <a:buClr>
              <a:srgbClr val="E47225"/>
            </a:buClr>
            <a:buFont typeface="Segoe UI" panose="020B0502040204020203" pitchFamily="34" charset="0"/>
            <a:buChar char="»"/>
          </a:pPr>
          <a:r>
            <a:rPr lang="en-US" sz="1800" b="0" kern="1200" dirty="0">
              <a:solidFill>
                <a:srgbClr val="254061"/>
              </a:solidFill>
              <a:latin typeface="Segoe UI" panose="020B0502040204020203" pitchFamily="34" charset="0"/>
              <a:ea typeface="+mn-ea"/>
              <a:cs typeface="Segoe UI" panose="020B0502040204020203" pitchFamily="34" charset="0"/>
            </a:rPr>
            <a:t>Intended for members who require support with planning and coordination that is not at the highest level of complexity, intensity, or duration. </a:t>
          </a:r>
        </a:p>
      </dsp:txBody>
      <dsp:txXfrm>
        <a:off x="0" y="3626524"/>
        <a:ext cx="10654201" cy="1102500"/>
      </dsp:txXfrm>
    </dsp:sp>
    <dsp:sp modelId="{68A9E4FC-69A2-4D7C-9C4D-062D7D26EBAF}">
      <dsp:nvSpPr>
        <dsp:cNvPr id="0" name=""/>
        <dsp:cNvSpPr/>
      </dsp:nvSpPr>
      <dsp:spPr>
        <a:xfrm>
          <a:off x="556666" y="3331324"/>
          <a:ext cx="7457940" cy="590400"/>
        </a:xfrm>
        <a:prstGeom prst="roundRect">
          <a:avLst/>
        </a:prstGeom>
        <a:solidFill>
          <a:srgbClr val="E4722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92" tIns="0" rIns="28189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 lastClr="FFFFFF"/>
              </a:solidFill>
              <a:latin typeface="Segoe UI" panose="020B0502040204020203" pitchFamily="34" charset="0"/>
              <a:ea typeface="+mn-ea"/>
              <a:cs typeface="Segoe UI" panose="020B0502040204020203" pitchFamily="34" charset="0"/>
            </a:rPr>
            <a:t>Basic Population Health Management</a:t>
          </a:r>
        </a:p>
      </dsp:txBody>
      <dsp:txXfrm>
        <a:off x="585487" y="3360145"/>
        <a:ext cx="740029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7/7/2023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7/7/2023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12466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16</a:t>
            </a:fld>
            <a:endParaRPr lang="en-US"/>
          </a:p>
        </p:txBody>
      </p:sp>
    </p:spTree>
    <p:extLst>
      <p:ext uri="{BB962C8B-B14F-4D97-AF65-F5344CB8AC3E}">
        <p14:creationId xmlns:p14="http://schemas.microsoft.com/office/powerpoint/2010/main" val="302310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17</a:t>
            </a:fld>
            <a:endParaRPr lang="en-US"/>
          </a:p>
        </p:txBody>
      </p:sp>
    </p:spTree>
    <p:extLst>
      <p:ext uri="{BB962C8B-B14F-4D97-AF65-F5344CB8AC3E}">
        <p14:creationId xmlns:p14="http://schemas.microsoft.com/office/powerpoint/2010/main" val="339295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19</a:t>
            </a:fld>
            <a:endParaRPr lang="en-US"/>
          </a:p>
        </p:txBody>
      </p:sp>
    </p:spTree>
    <p:extLst>
      <p:ext uri="{BB962C8B-B14F-4D97-AF65-F5344CB8AC3E}">
        <p14:creationId xmlns:p14="http://schemas.microsoft.com/office/powerpoint/2010/main" val="281387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26</a:t>
            </a:fld>
            <a:endParaRPr lang="en-US"/>
          </a:p>
        </p:txBody>
      </p:sp>
    </p:spTree>
    <p:extLst>
      <p:ext uri="{BB962C8B-B14F-4D97-AF65-F5344CB8AC3E}">
        <p14:creationId xmlns:p14="http://schemas.microsoft.com/office/powerpoint/2010/main" val="55564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27</a:t>
            </a:fld>
            <a:endParaRPr lang="en-US"/>
          </a:p>
        </p:txBody>
      </p:sp>
    </p:spTree>
    <p:extLst>
      <p:ext uri="{BB962C8B-B14F-4D97-AF65-F5344CB8AC3E}">
        <p14:creationId xmlns:p14="http://schemas.microsoft.com/office/powerpoint/2010/main" val="274580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29</a:t>
            </a:fld>
            <a:endParaRPr lang="en-US"/>
          </a:p>
        </p:txBody>
      </p:sp>
    </p:spTree>
    <p:extLst>
      <p:ext uri="{BB962C8B-B14F-4D97-AF65-F5344CB8AC3E}">
        <p14:creationId xmlns:p14="http://schemas.microsoft.com/office/powerpoint/2010/main" val="2009151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30</a:t>
            </a:fld>
            <a:endParaRPr lang="en-US"/>
          </a:p>
        </p:txBody>
      </p:sp>
    </p:spTree>
    <p:extLst>
      <p:ext uri="{BB962C8B-B14F-4D97-AF65-F5344CB8AC3E}">
        <p14:creationId xmlns:p14="http://schemas.microsoft.com/office/powerpoint/2010/main" val="73435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31</a:t>
            </a:fld>
            <a:endParaRPr lang="en-US"/>
          </a:p>
        </p:txBody>
      </p:sp>
    </p:spTree>
    <p:extLst>
      <p:ext uri="{BB962C8B-B14F-4D97-AF65-F5344CB8AC3E}">
        <p14:creationId xmlns:p14="http://schemas.microsoft.com/office/powerpoint/2010/main" val="2725849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32</a:t>
            </a:fld>
            <a:endParaRPr lang="en-US"/>
          </a:p>
        </p:txBody>
      </p:sp>
    </p:spTree>
    <p:extLst>
      <p:ext uri="{BB962C8B-B14F-4D97-AF65-F5344CB8AC3E}">
        <p14:creationId xmlns:p14="http://schemas.microsoft.com/office/powerpoint/2010/main" val="435664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33</a:t>
            </a:fld>
            <a:endParaRPr lang="en-US"/>
          </a:p>
        </p:txBody>
      </p:sp>
    </p:spTree>
    <p:extLst>
      <p:ext uri="{BB962C8B-B14F-4D97-AF65-F5344CB8AC3E}">
        <p14:creationId xmlns:p14="http://schemas.microsoft.com/office/powerpoint/2010/main" val="17479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a:t>
            </a:fld>
            <a:endParaRPr lang="en-US"/>
          </a:p>
        </p:txBody>
      </p:sp>
    </p:spTree>
    <p:extLst>
      <p:ext uri="{BB962C8B-B14F-4D97-AF65-F5344CB8AC3E}">
        <p14:creationId xmlns:p14="http://schemas.microsoft.com/office/powerpoint/2010/main" val="274756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36</a:t>
            </a:fld>
            <a:endParaRPr lang="en-US"/>
          </a:p>
        </p:txBody>
      </p:sp>
    </p:spTree>
    <p:extLst>
      <p:ext uri="{BB962C8B-B14F-4D97-AF65-F5344CB8AC3E}">
        <p14:creationId xmlns:p14="http://schemas.microsoft.com/office/powerpoint/2010/main" val="161853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37</a:t>
            </a:fld>
            <a:endParaRPr lang="en-US"/>
          </a:p>
        </p:txBody>
      </p:sp>
    </p:spTree>
    <p:extLst>
      <p:ext uri="{BB962C8B-B14F-4D97-AF65-F5344CB8AC3E}">
        <p14:creationId xmlns:p14="http://schemas.microsoft.com/office/powerpoint/2010/main" val="727324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38</a:t>
            </a:fld>
            <a:endParaRPr lang="en-US"/>
          </a:p>
        </p:txBody>
      </p:sp>
    </p:spTree>
    <p:extLst>
      <p:ext uri="{BB962C8B-B14F-4D97-AF65-F5344CB8AC3E}">
        <p14:creationId xmlns:p14="http://schemas.microsoft.com/office/powerpoint/2010/main" val="46702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7315200" algn="l"/>
              </a:tabLst>
            </a:pPr>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39</a:t>
            </a:fld>
            <a:endParaRPr lang="en-US"/>
          </a:p>
        </p:txBody>
      </p:sp>
    </p:spTree>
    <p:extLst>
      <p:ext uri="{BB962C8B-B14F-4D97-AF65-F5344CB8AC3E}">
        <p14:creationId xmlns:p14="http://schemas.microsoft.com/office/powerpoint/2010/main" val="3728310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40</a:t>
            </a:fld>
            <a:endParaRPr lang="en-US"/>
          </a:p>
        </p:txBody>
      </p:sp>
    </p:spTree>
    <p:extLst>
      <p:ext uri="{BB962C8B-B14F-4D97-AF65-F5344CB8AC3E}">
        <p14:creationId xmlns:p14="http://schemas.microsoft.com/office/powerpoint/2010/main" val="1084582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41</a:t>
            </a:fld>
            <a:endParaRPr lang="en-US"/>
          </a:p>
        </p:txBody>
      </p:sp>
    </p:spTree>
    <p:extLst>
      <p:ext uri="{BB962C8B-B14F-4D97-AF65-F5344CB8AC3E}">
        <p14:creationId xmlns:p14="http://schemas.microsoft.com/office/powerpoint/2010/main" val="224403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cs typeface="Arial"/>
              </a:rPr>
              <a:t>Pre-Decisional Draft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4584A-F575-4EB3-B14F-CDD982AF0DFF}"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834015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F908D3-9A62-49B5-9266-810E70B9F870}" type="slidenum">
              <a:rPr lang="en-US" smtClean="0"/>
              <a:t>48</a:t>
            </a:fld>
            <a:endParaRPr lang="en-US"/>
          </a:p>
        </p:txBody>
      </p:sp>
    </p:spTree>
    <p:extLst>
      <p:ext uri="{BB962C8B-B14F-4D97-AF65-F5344CB8AC3E}">
        <p14:creationId xmlns:p14="http://schemas.microsoft.com/office/powerpoint/2010/main" val="2577088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cs typeface="Arial"/>
              </a:rPr>
              <a:t>Pre-Decisional Draft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4584A-F575-4EB3-B14F-CDD982AF0DFF}"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514723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F908D3-9A62-49B5-9266-810E70B9F870}" type="slidenum">
              <a:rPr lang="en-US" smtClean="0"/>
              <a:t>50</a:t>
            </a:fld>
            <a:endParaRPr lang="en-US"/>
          </a:p>
        </p:txBody>
      </p:sp>
    </p:spTree>
    <p:extLst>
      <p:ext uri="{BB962C8B-B14F-4D97-AF65-F5344CB8AC3E}">
        <p14:creationId xmlns:p14="http://schemas.microsoft.com/office/powerpoint/2010/main" val="342750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3</a:t>
            </a:fld>
            <a:endParaRPr lang="en-US"/>
          </a:p>
        </p:txBody>
      </p:sp>
    </p:spTree>
    <p:extLst>
      <p:ext uri="{BB962C8B-B14F-4D97-AF65-F5344CB8AC3E}">
        <p14:creationId xmlns:p14="http://schemas.microsoft.com/office/powerpoint/2010/main" val="555644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B211A-E77F-482A-AFE9-0ADFF214B5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561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EE10D-9CF3-4327-86B8-6885BC9A7B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193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D0ECA9DC-8E96-4C18-A0D0-F5C5C0229E3D}" type="slidenum">
              <a:rPr lang="en-US" smtClean="0"/>
              <a:t>54</a:t>
            </a:fld>
            <a:endParaRPr lang="en-US"/>
          </a:p>
        </p:txBody>
      </p:sp>
    </p:spTree>
    <p:extLst>
      <p:ext uri="{BB962C8B-B14F-4D97-AF65-F5344CB8AC3E}">
        <p14:creationId xmlns:p14="http://schemas.microsoft.com/office/powerpoint/2010/main" val="3263162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584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F908D3-9A62-49B5-9266-810E70B9F870}" type="slidenum">
              <a:rPr lang="en-US" smtClean="0"/>
              <a:t>56</a:t>
            </a:fld>
            <a:endParaRPr lang="en-US"/>
          </a:p>
        </p:txBody>
      </p:sp>
    </p:spTree>
    <p:extLst>
      <p:ext uri="{BB962C8B-B14F-4D97-AF65-F5344CB8AC3E}">
        <p14:creationId xmlns:p14="http://schemas.microsoft.com/office/powerpoint/2010/main" val="3738820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F908D3-9A62-49B5-9266-810E70B9F870}" type="slidenum">
              <a:rPr lang="en-US" smtClean="0"/>
              <a:t>58</a:t>
            </a:fld>
            <a:endParaRPr lang="en-US"/>
          </a:p>
        </p:txBody>
      </p:sp>
    </p:spTree>
    <p:extLst>
      <p:ext uri="{BB962C8B-B14F-4D97-AF65-F5344CB8AC3E}">
        <p14:creationId xmlns:p14="http://schemas.microsoft.com/office/powerpoint/2010/main" val="79795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BBE79-AC1E-4605-A977-EA54CFB47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727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EA077F4C-22D0-4379-A689-25711D614012}" type="slidenum">
              <a:rPr lang="en-US" smtClean="0"/>
              <a:t>62</a:t>
            </a:fld>
            <a:endParaRPr lang="en-US"/>
          </a:p>
        </p:txBody>
      </p:sp>
    </p:spTree>
    <p:extLst>
      <p:ext uri="{BB962C8B-B14F-4D97-AF65-F5344CB8AC3E}">
        <p14:creationId xmlns:p14="http://schemas.microsoft.com/office/powerpoint/2010/main" val="163101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5"/>
          </p:nvPr>
        </p:nvSpPr>
        <p:spPr/>
        <p:txBody>
          <a:bodyPr/>
          <a:lstStyle/>
          <a:p>
            <a:fld id="{EA077F4C-22D0-4379-A689-25711D614012}" type="slidenum">
              <a:rPr lang="en-US" smtClean="0"/>
              <a:t>63</a:t>
            </a:fld>
            <a:endParaRPr lang="en-US"/>
          </a:p>
        </p:txBody>
      </p:sp>
    </p:spTree>
    <p:extLst>
      <p:ext uri="{BB962C8B-B14F-4D97-AF65-F5344CB8AC3E}">
        <p14:creationId xmlns:p14="http://schemas.microsoft.com/office/powerpoint/2010/main" val="612392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F908D3-9A62-49B5-9266-810E70B9F870}" type="slidenum">
              <a:rPr lang="en-US" smtClean="0"/>
              <a:t>64</a:t>
            </a:fld>
            <a:endParaRPr lang="en-US"/>
          </a:p>
        </p:txBody>
      </p:sp>
    </p:spTree>
    <p:extLst>
      <p:ext uri="{BB962C8B-B14F-4D97-AF65-F5344CB8AC3E}">
        <p14:creationId xmlns:p14="http://schemas.microsoft.com/office/powerpoint/2010/main" val="2656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24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8</a:t>
            </a:fld>
            <a:endParaRPr lang="en-US" dirty="0"/>
          </a:p>
        </p:txBody>
      </p:sp>
    </p:spTree>
    <p:extLst>
      <p:ext uri="{BB962C8B-B14F-4D97-AF65-F5344CB8AC3E}">
        <p14:creationId xmlns:p14="http://schemas.microsoft.com/office/powerpoint/2010/main" val="131061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12</a:t>
            </a:fld>
            <a:endParaRPr lang="en-US"/>
          </a:p>
        </p:txBody>
      </p:sp>
    </p:spTree>
    <p:extLst>
      <p:ext uri="{BB962C8B-B14F-4D97-AF65-F5344CB8AC3E}">
        <p14:creationId xmlns:p14="http://schemas.microsoft.com/office/powerpoint/2010/main" val="324393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13</a:t>
            </a:fld>
            <a:endParaRPr lang="en-US"/>
          </a:p>
        </p:txBody>
      </p:sp>
    </p:spTree>
    <p:extLst>
      <p:ext uri="{BB962C8B-B14F-4D97-AF65-F5344CB8AC3E}">
        <p14:creationId xmlns:p14="http://schemas.microsoft.com/office/powerpoint/2010/main" val="297323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14</a:t>
            </a:fld>
            <a:endParaRPr lang="en-US"/>
          </a:p>
        </p:txBody>
      </p:sp>
    </p:spTree>
    <p:extLst>
      <p:ext uri="{BB962C8B-B14F-4D97-AF65-F5344CB8AC3E}">
        <p14:creationId xmlns:p14="http://schemas.microsoft.com/office/powerpoint/2010/main" val="117703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FA52E0-EF1D-49FB-B5ED-3D83EA53F4C2}" type="slidenum">
              <a:rPr lang="en-US" smtClean="0"/>
              <a:t>15</a:t>
            </a:fld>
            <a:endParaRPr lang="en-US"/>
          </a:p>
        </p:txBody>
      </p:sp>
    </p:spTree>
    <p:extLst>
      <p:ext uri="{BB962C8B-B14F-4D97-AF65-F5344CB8AC3E}">
        <p14:creationId xmlns:p14="http://schemas.microsoft.com/office/powerpoint/2010/main" val="1771065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729"/>
            <a:ext cx="12192000" cy="6848707"/>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4800" b="1" baseline="0">
                <a:solidFill>
                  <a:schemeClr val="bg1"/>
                </a:solidFill>
                <a:latin typeface="Segoe UI" panose="020B0502040204020203" pitchFamily="34" charset="0"/>
                <a:cs typeface="Segoe UI" panose="020B0502040204020203" pitchFamily="34" charset="0"/>
              </a:defRPr>
            </a:lvl1pPr>
          </a:lstStyle>
          <a:p>
            <a:r>
              <a:rPr lang="en-US" dirty="0"/>
              <a:t>TITLE OF THE MAIN PRESENTATION</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28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4/15/2023</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812" y="6036375"/>
            <a:ext cx="1222102" cy="598254"/>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6E8D"/>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September, 2022</a:t>
            </a:r>
          </a:p>
        </p:txBody>
      </p:sp>
      <p:sp>
        <p:nvSpPr>
          <p:cNvPr id="5" name="Footer Placeholder 4"/>
          <p:cNvSpPr>
            <a:spLocks noGrp="1"/>
          </p:cNvSpPr>
          <p:nvPr>
            <p:ph type="ftr" sz="quarter" idx="11"/>
          </p:nvPr>
        </p:nvSpPr>
        <p:spPr/>
        <p:txBody>
          <a:bodyPr/>
          <a:lstStyle/>
          <a:p>
            <a:r>
              <a:rPr lang="en-US"/>
              <a:t>Enhanced Care Management (ECM)</a:t>
            </a:r>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
        <p:nvSpPr>
          <p:cNvPr id="7" name="Title 6">
            <a:extLst>
              <a:ext uri="{FF2B5EF4-FFF2-40B4-BE49-F238E27FC236}">
                <a16:creationId xmlns:a16="http://schemas.microsoft.com/office/drawing/2014/main" id="{D90BCB75-9CD2-41F7-9B34-316606527110}"/>
              </a:ext>
            </a:extLst>
          </p:cNvPr>
          <p:cNvSpPr>
            <a:spLocks noGrp="1"/>
          </p:cNvSpPr>
          <p:nvPr>
            <p:ph type="title"/>
          </p:nvPr>
        </p:nvSpPr>
        <p:spPr/>
        <p:txBody>
          <a:bodyPr/>
          <a:lstStyle/>
          <a:p>
            <a:r>
              <a:rPr lang="en-US"/>
              <a:t>Click to edit Master title style</a:t>
            </a:r>
          </a:p>
        </p:txBody>
      </p:sp>
      <p:sp>
        <p:nvSpPr>
          <p:cNvPr id="12" name="Content Placeholder 11">
            <a:extLst>
              <a:ext uri="{FF2B5EF4-FFF2-40B4-BE49-F238E27FC236}">
                <a16:creationId xmlns:a16="http://schemas.microsoft.com/office/drawing/2014/main" id="{2BFA74EC-CCAB-4EAC-8271-6943A58D6297}"/>
              </a:ext>
            </a:extLst>
          </p:cNvPr>
          <p:cNvSpPr>
            <a:spLocks noGrp="1"/>
          </p:cNvSpPr>
          <p:nvPr>
            <p:ph sz="quarter" idx="13"/>
          </p:nvPr>
        </p:nvSpPr>
        <p:spPr>
          <a:xfrm>
            <a:off x="838200" y="1828800"/>
            <a:ext cx="10515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56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0206"/>
            <a:ext cx="12192000" cy="6858000"/>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4000" b="1" baseline="0">
                <a:solidFill>
                  <a:srgbClr val="14315A"/>
                </a:solidFill>
                <a:latin typeface="Segoe UI" panose="020B0502040204020203" pitchFamily="34" charset="0"/>
                <a:cs typeface="Segoe UI" panose="020B0502040204020203" pitchFamily="34" charset="0"/>
              </a:defRPr>
            </a:lvl1pPr>
          </a:lstStyle>
          <a:p>
            <a:r>
              <a:rPr lang="en-US" dirty="0"/>
              <a:t>TITLE OF A PRESENTATION </a:t>
            </a:r>
            <a:br>
              <a:rPr lang="en-US" dirty="0"/>
            </a:br>
            <a:r>
              <a:rPr lang="en-US" dirty="0"/>
              <a:t>WITHIN THE PRESENTATION</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2400" baseline="0">
                <a:solidFill>
                  <a:srgbClr val="14315A"/>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544" y="6119874"/>
            <a:ext cx="1470449" cy="426996"/>
          </a:xfrm>
          <a:prstGeom prst="rect">
            <a:avLst/>
          </a:prstGeom>
        </p:spPr>
      </p:pic>
    </p:spTree>
    <p:extLst>
      <p:ext uri="{BB962C8B-B14F-4D97-AF65-F5344CB8AC3E}">
        <p14:creationId xmlns:p14="http://schemas.microsoft.com/office/powerpoint/2010/main" val="378087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E47225"/>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normAutofit/>
          </a:bodyPr>
          <a:lstStyle>
            <a:lvl1pPr>
              <a:defRPr sz="44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26629"/>
            <a:ext cx="12192000" cy="1238910"/>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910632"/>
            <a:ext cx="10515600" cy="1698171"/>
          </a:xfrm>
        </p:spPr>
        <p:txBody>
          <a:bodyPr anchor="b">
            <a:normAutofit/>
          </a:bodyPr>
          <a:lstStyle>
            <a:lvl1pPr>
              <a:defRPr sz="4400" b="1">
                <a:solidFill>
                  <a:srgbClr val="14315A"/>
                </a:solidFill>
                <a:latin typeface="Segoe UI" panose="020B0502040204020203" pitchFamily="34" charset="0"/>
                <a:cs typeface="Segoe UI" panose="020B0502040204020203" pitchFamily="34" charset="0"/>
              </a:defRPr>
            </a:lvl1pPr>
          </a:lstStyle>
          <a:p>
            <a:r>
              <a:rPr lang="en-US" dirty="0"/>
              <a:t>Questions?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49821"/>
            <a:ext cx="12192000" cy="123891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42363" y="5618285"/>
            <a:ext cx="1907273" cy="553843"/>
          </a:xfrm>
          <a:prstGeom prst="rect">
            <a:avLst/>
          </a:prstGeom>
        </p:spPr>
      </p:pic>
    </p:spTree>
    <p:extLst>
      <p:ext uri="{BB962C8B-B14F-4D97-AF65-F5344CB8AC3E}">
        <p14:creationId xmlns:p14="http://schemas.microsoft.com/office/powerpoint/2010/main" val="33313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buClr>
                <a:srgbClr val="E47225"/>
              </a:buClr>
              <a:defRPr>
                <a:solidFill>
                  <a:schemeClr val="tx1"/>
                </a:solidFill>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dirty="0"/>
              <a:t>Click to edit Master title style</a:t>
            </a:r>
          </a:p>
        </p:txBody>
      </p:sp>
    </p:spTree>
    <p:extLst>
      <p:ext uri="{BB962C8B-B14F-4D97-AF65-F5344CB8AC3E}">
        <p14:creationId xmlns:p14="http://schemas.microsoft.com/office/powerpoint/2010/main" val="230214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dirty="0"/>
              <a:t>Click to edit Master title style</a:t>
            </a:r>
          </a:p>
        </p:txBody>
      </p:sp>
      <p:sp>
        <p:nvSpPr>
          <p:cNvPr id="12" name="Content Placeholder 3"/>
          <p:cNvSpPr>
            <a:spLocks noGrp="1"/>
          </p:cNvSpPr>
          <p:nvPr>
            <p:ph sz="half" idx="15"/>
          </p:nvPr>
        </p:nvSpPr>
        <p:spPr>
          <a:xfrm>
            <a:off x="838200"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16"/>
          </p:nvPr>
        </p:nvSpPr>
        <p:spPr>
          <a:xfrm>
            <a:off x="4463878"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7"/>
          </p:nvPr>
        </p:nvSpPr>
        <p:spPr>
          <a:xfrm>
            <a:off x="8089557"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49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7/7/2023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dirty="0"/>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60" r:id="rId5"/>
    <p:sldLayoutId id="2147483652" r:id="rId6"/>
    <p:sldLayoutId id="2147483658" r:id="rId7"/>
    <p:sldLayoutId id="2147483653" r:id="rId8"/>
    <p:sldLayoutId id="2147483654" r:id="rId9"/>
    <p:sldLayoutId id="2147483655" r:id="rId10"/>
    <p:sldLayoutId id="2147483656" r:id="rId11"/>
    <p:sldLayoutId id="2147483657" r:id="rId12"/>
    <p:sldLayoutId id="2147483662" r:id="rId13"/>
  </p:sldLayoutIdLst>
  <p:txStyles>
    <p:titleStyle>
      <a:lvl1pPr algn="ctr" defTabSz="914400" rtl="0" eaLnBrk="1" latinLnBrk="0" hangingPunct="1">
        <a:lnSpc>
          <a:spcPct val="90000"/>
        </a:lnSpc>
        <a:spcBef>
          <a:spcPct val="0"/>
        </a:spcBef>
        <a:buNone/>
        <a:defRPr sz="4000" b="1" kern="1200">
          <a:solidFill>
            <a:srgbClr val="2D6E8D"/>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spcAft>
          <a:spcPts val="600"/>
        </a:spcAft>
        <a:buClr>
          <a:srgbClr val="FF9900"/>
        </a:buClr>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w.cornell.edu/regulations/california/22-CCR-5132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dhcs.ca.gov/formsandpubs/Documents/MMCDAPLsandPolicyLetters/APL2022/APL22-008.pdf" TargetMode="External"/><Relationship Id="rId2" Type="http://schemas.microsoft.com/office/2018/10/relationships/comments" Target="../comments/modernComment_176_C2EF062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iles.medi-cal.ca.gov/pubsdoco/Publications/masters-MTP/Part2/chwprev.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chcf.org/resource/community-health-workers-promotores-medi-cal/"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dhcs.ca.gov/CalAIM/Documents/2023-PHM-Readiness-a11y.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dhcs.ca.gov/CalAIM/Documents/2023-PHM-Readiness-a11y.pdf" TargetMode="External"/><Relationship Id="rId2" Type="http://schemas.openxmlformats.org/officeDocument/2006/relationships/hyperlink" Target="https://www.dhcs.ca.gov/formsandpubs/Documents/MMCDAPLsandPolicyLetters/APL2022/APL22-016.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hyperlink" Target="https://www.dhcs.ca.gov/CalAIM/Documents/Final-Population-Health-Management-Strategy-and-Roadmap.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dhcs.ca.gov/CalAIM/Documents/2023-PHM-Policy-Guide-May-Update-0509023.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dhcs.ca.gov/Pages/IncentivePaymentProgram.aspx" TargetMode="External"/><Relationship Id="rId4" Type="http://schemas.openxmlformats.org/officeDocument/2006/relationships/diagramLayout" Target="../diagrams/layout1.xml"/><Relationship Id="rId9" Type="http://schemas.openxmlformats.org/officeDocument/2006/relationships/hyperlink" Target="https://www.dhcs.ca.gov/Pages/ECMandILOS.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dhcs.ca.gov/CalAIM/Documents/2023-PHM-Policy-Guide-May-Update-0509023.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en.m.wikipedia.org/wiki/File:Crypto_key.svg" TargetMode="Externa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hyperlink" Target="https://www.dhcs.ca.gov/CalAIM/Documents/2023-PHM-Policy-Guide-May-Update-0509023.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chhs.ca.gov/data-exchange-framework/"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mailto:PHMSection@dhcs.ca.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dhcs.ca.gov/CalAIM/Documents/DHCS-PNA-Concept-Paper-May-2023.pdf" TargetMode="External"/><Relationship Id="rId5" Type="http://schemas.openxmlformats.org/officeDocument/2006/relationships/image" Target="../media/image52.sv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pixabay.com/en/road-construction-ahead-sign-44360/" TargetMode="External"/><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hyperlink" Target="https://www.dhcs.ca.gov/CalAIM/Documents/ECM-and-CS-Fact-Sheet-Q1-Q3.pdf" TargetMode="Externa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hyperlink" Target="mailto:advisorygroup@dhcs.ca.gov" TargetMode="Externa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536" y="521586"/>
            <a:ext cx="9144000" cy="2387600"/>
          </a:xfrm>
        </p:spPr>
        <p:txBody>
          <a:bodyPr>
            <a:normAutofit/>
          </a:bodyPr>
          <a:lstStyle/>
          <a:p>
            <a:r>
              <a:rPr lang="en-US" dirty="0"/>
              <a:t>Medi-Cal Managed Care Advisory Group Meeting</a:t>
            </a:r>
            <a:br>
              <a:rPr lang="en-US" dirty="0"/>
            </a:br>
            <a:endParaRPr lang="en-US" dirty="0"/>
          </a:p>
        </p:txBody>
      </p:sp>
      <p:sp>
        <p:nvSpPr>
          <p:cNvPr id="5" name="Subtitle 2"/>
          <p:cNvSpPr txBox="1">
            <a:spLocks/>
          </p:cNvSpPr>
          <p:nvPr/>
        </p:nvSpPr>
        <p:spPr>
          <a:xfrm>
            <a:off x="9500655" y="6244625"/>
            <a:ext cx="3000103" cy="417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baseline="0">
                <a:solidFill>
                  <a:schemeClr val="bg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tx1"/>
                </a:solidFill>
              </a:rPr>
              <a:t>June 2023</a:t>
            </a:r>
          </a:p>
        </p:txBody>
      </p:sp>
      <p:sp>
        <p:nvSpPr>
          <p:cNvPr id="4" name="TextBox 3">
            <a:extLst>
              <a:ext uri="{FF2B5EF4-FFF2-40B4-BE49-F238E27FC236}">
                <a16:creationId xmlns:a16="http://schemas.microsoft.com/office/drawing/2014/main" id="{7981A297-5AB8-1FB1-237A-7EB052320267}"/>
              </a:ext>
            </a:extLst>
          </p:cNvPr>
          <p:cNvSpPr txBox="1"/>
          <p:nvPr/>
        </p:nvSpPr>
        <p:spPr>
          <a:xfrm>
            <a:off x="3160336" y="2626756"/>
            <a:ext cx="6248400" cy="1815882"/>
          </a:xfrm>
          <a:prstGeom prst="rect">
            <a:avLst/>
          </a:prstGeom>
          <a:noFill/>
        </p:spPr>
        <p:txBody>
          <a:bodyPr wrap="square">
            <a:spAutoFit/>
          </a:bodyPr>
          <a:lstStyle/>
          <a:p>
            <a:pPr algn="ctr"/>
            <a:r>
              <a:rPr lang="en-US" b="1" dirty="0">
                <a:solidFill>
                  <a:schemeClr val="bg1"/>
                </a:solidFill>
                <a:latin typeface="Segoe UI" panose="020B0502040204020203" pitchFamily="34" charset="0"/>
                <a:cs typeface="Segoe UI" panose="020B0502040204020203" pitchFamily="34" charset="0"/>
              </a:rPr>
              <a:t>June 8, 2023 – (Web</a:t>
            </a:r>
            <a:r>
              <a:rPr lang="en-US" sz="2000" b="1" dirty="0">
                <a:solidFill>
                  <a:schemeClr val="bg1"/>
                </a:solidFill>
                <a:latin typeface="Segoe UI" panose="020B0502040204020203" pitchFamily="34" charset="0"/>
                <a:cs typeface="Segoe UI" panose="020B0502040204020203" pitchFamily="34" charset="0"/>
              </a:rPr>
              <a:t>e</a:t>
            </a:r>
            <a:r>
              <a:rPr lang="en-US" b="1" dirty="0">
                <a:solidFill>
                  <a:schemeClr val="bg1"/>
                </a:solidFill>
                <a:latin typeface="Segoe UI" panose="020B0502040204020203" pitchFamily="34" charset="0"/>
                <a:cs typeface="Segoe UI" panose="020B0502040204020203" pitchFamily="34" charset="0"/>
              </a:rPr>
              <a:t>x Only)</a:t>
            </a:r>
          </a:p>
          <a:p>
            <a:pPr algn="ctr"/>
            <a:r>
              <a:rPr lang="en-US" sz="2000" b="1" dirty="0">
                <a:solidFill>
                  <a:schemeClr val="bg1"/>
                </a:solidFill>
                <a:latin typeface="Segoe UI" panose="020B0502040204020203" pitchFamily="34" charset="0"/>
                <a:cs typeface="Segoe UI" panose="020B0502040204020203" pitchFamily="34" charset="0"/>
              </a:rPr>
              <a:t>Webex Event </a:t>
            </a:r>
            <a:r>
              <a:rPr lang="en-US" b="1" dirty="0">
                <a:solidFill>
                  <a:schemeClr val="bg1"/>
                </a:solidFill>
                <a:latin typeface="Segoe UI" panose="020B0502040204020203" pitchFamily="34" charset="0"/>
                <a:cs typeface="Segoe UI" panose="020B0502040204020203" pitchFamily="34" charset="0"/>
              </a:rPr>
              <a:t>Number (Access Code): </a:t>
            </a:r>
            <a:r>
              <a:rPr lang="en-US" dirty="0">
                <a:solidFill>
                  <a:schemeClr val="bg1"/>
                </a:solidFill>
                <a:latin typeface="Segoe UI" panose="020B0502040204020203" pitchFamily="34" charset="0"/>
                <a:cs typeface="Segoe UI" panose="020B0502040204020203" pitchFamily="34" charset="0"/>
              </a:rPr>
              <a:t>2595 505 89999 </a:t>
            </a:r>
            <a:r>
              <a:rPr lang="en-US" b="1" dirty="0">
                <a:solidFill>
                  <a:schemeClr val="bg1"/>
                </a:solidFill>
                <a:latin typeface="Segoe UI" panose="020B0502040204020203" pitchFamily="34" charset="0"/>
                <a:cs typeface="Segoe UI" panose="020B0502040204020203" pitchFamily="34" charset="0"/>
              </a:rPr>
              <a:t>Event Password: </a:t>
            </a:r>
            <a:r>
              <a:rPr lang="en-US" dirty="0">
                <a:solidFill>
                  <a:schemeClr val="bg1"/>
                </a:solidFill>
                <a:latin typeface="Segoe UI" panose="020B0502040204020203" pitchFamily="34" charset="0"/>
                <a:cs typeface="Segoe UI" panose="020B0502040204020203" pitchFamily="34" charset="0"/>
              </a:rPr>
              <a:t>MCAG*</a:t>
            </a:r>
          </a:p>
          <a:p>
            <a:pPr algn="ctr"/>
            <a:endParaRPr lang="en-US" dirty="0">
              <a:solidFill>
                <a:schemeClr val="bg1"/>
              </a:solidFill>
              <a:latin typeface="Segoe UI" panose="020B0502040204020203" pitchFamily="34" charset="0"/>
              <a:cs typeface="Segoe UI" panose="020B0502040204020203" pitchFamily="34" charset="0"/>
            </a:endParaRPr>
          </a:p>
          <a:p>
            <a:pPr algn="ctr"/>
            <a:r>
              <a:rPr lang="en-US" b="1" dirty="0">
                <a:solidFill>
                  <a:schemeClr val="bg1"/>
                </a:solidFill>
                <a:latin typeface="Segoe UI" panose="020B0502040204020203" pitchFamily="34" charset="0"/>
                <a:cs typeface="Segoe UI" panose="020B0502040204020203" pitchFamily="34" charset="0"/>
              </a:rPr>
              <a:t>Join by Phone: </a:t>
            </a:r>
            <a:r>
              <a:rPr lang="en-US" dirty="0">
                <a:solidFill>
                  <a:schemeClr val="bg1"/>
                </a:solidFill>
                <a:latin typeface="Segoe UI" panose="020B0502040204020203" pitchFamily="34" charset="0"/>
                <a:cs typeface="Segoe UI" panose="020B0502040204020203" pitchFamily="34" charset="0"/>
              </a:rPr>
              <a:t>+1-415-655-0001 US Toll</a:t>
            </a:r>
            <a:endParaRPr lang="en-US" b="1" dirty="0">
              <a:solidFill>
                <a:schemeClr val="bg1"/>
              </a:solidFill>
              <a:latin typeface="Segoe UI" panose="020B0502040204020203" pitchFamily="34" charset="0"/>
              <a:cs typeface="Segoe UI" panose="020B0502040204020203" pitchFamily="34" charset="0"/>
            </a:endParaRPr>
          </a:p>
          <a:p>
            <a:pPr algn="ctr"/>
            <a:r>
              <a:rPr lang="en-US" b="1" dirty="0">
                <a:solidFill>
                  <a:schemeClr val="bg1"/>
                </a:solidFill>
                <a:latin typeface="Segoe UI" panose="020B0502040204020203" pitchFamily="34" charset="0"/>
                <a:cs typeface="Segoe UI" panose="020B0502040204020203" pitchFamily="34" charset="0"/>
              </a:rPr>
              <a:t>Access Code: </a:t>
            </a:r>
            <a:r>
              <a:rPr lang="en-US" dirty="0">
                <a:solidFill>
                  <a:schemeClr val="bg1"/>
                </a:solidFill>
                <a:latin typeface="Segoe UI" panose="020B0502040204020203" pitchFamily="34" charset="0"/>
                <a:cs typeface="Segoe UI" panose="020B0502040204020203" pitchFamily="34" charset="0"/>
              </a:rPr>
              <a:t>2595 505 89999</a:t>
            </a:r>
            <a:endParaRPr lang="en-US"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337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14766D6-4666-404D-AAB1-4CC11D7E4171}"/>
              </a:ext>
            </a:extLst>
          </p:cNvPr>
          <p:cNvSpPr/>
          <p:nvPr/>
        </p:nvSpPr>
        <p:spPr>
          <a:xfrm>
            <a:off x="8323303" y="6111562"/>
            <a:ext cx="3882596" cy="737701"/>
          </a:xfrm>
          <a:prstGeom prst="rect">
            <a:avLst/>
          </a:prstGeom>
          <a:solidFill>
            <a:srgbClr val="97378E"/>
          </a:solidFill>
          <a:ln>
            <a:solidFill>
              <a:srgbClr val="97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E7AD48-7F01-4420-8A51-5AC58D21A78B}"/>
              </a:ext>
            </a:extLst>
          </p:cNvPr>
          <p:cNvSpPr>
            <a:spLocks noGrp="1"/>
          </p:cNvSpPr>
          <p:nvPr>
            <p:ph type="title"/>
          </p:nvPr>
        </p:nvSpPr>
        <p:spPr>
          <a:xfrm>
            <a:off x="228599" y="0"/>
            <a:ext cx="11671479" cy="941614"/>
          </a:xfrm>
        </p:spPr>
        <p:txBody>
          <a:bodyPr/>
          <a:lstStyle/>
          <a:p>
            <a:r>
              <a:rPr lang="en-US" dirty="0"/>
              <a:t>Policy Guide Outline </a:t>
            </a:r>
          </a:p>
        </p:txBody>
      </p:sp>
      <p:sp>
        <p:nvSpPr>
          <p:cNvPr id="15" name="Slide Number Placeholder 10">
            <a:extLst>
              <a:ext uri="{FF2B5EF4-FFF2-40B4-BE49-F238E27FC236}">
                <a16:creationId xmlns:a16="http://schemas.microsoft.com/office/drawing/2014/main" id="{2CCBF2F6-3DE8-48A5-A33E-95195406F641}"/>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090AE-F645-47C1-81A8-D4E28BF03D47}" type="slidenum">
              <a:rPr kumimoji="0" lang="en-US"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25B20DC3-5595-439B-BB60-EC2B3DB791D4}"/>
              </a:ext>
            </a:extLst>
          </p:cNvPr>
          <p:cNvSpPr/>
          <p:nvPr/>
        </p:nvSpPr>
        <p:spPr>
          <a:xfrm>
            <a:off x="0" y="881450"/>
            <a:ext cx="12192000" cy="510745"/>
          </a:xfrm>
          <a:prstGeom prst="rect">
            <a:avLst/>
          </a:prstGeom>
          <a:solidFill>
            <a:srgbClr val="14315A"/>
          </a:solidFill>
          <a:ln>
            <a:solidFill>
              <a:srgbClr val="20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DHCS anticipates including the below topics in the forthcoming Policy Guide. </a:t>
            </a:r>
          </a:p>
        </p:txBody>
      </p:sp>
      <p:sp>
        <p:nvSpPr>
          <p:cNvPr id="5" name="TextBox 4">
            <a:extLst>
              <a:ext uri="{FF2B5EF4-FFF2-40B4-BE49-F238E27FC236}">
                <a16:creationId xmlns:a16="http://schemas.microsoft.com/office/drawing/2014/main" id="{F43DC0DC-85DB-45FA-AC31-16E9CC81661E}"/>
              </a:ext>
            </a:extLst>
          </p:cNvPr>
          <p:cNvSpPr txBox="1"/>
          <p:nvPr/>
        </p:nvSpPr>
        <p:spPr>
          <a:xfrm>
            <a:off x="133864" y="1441619"/>
            <a:ext cx="3967548" cy="4924425"/>
          </a:xfrm>
          <a:prstGeom prst="rect">
            <a:avLst/>
          </a:prstGeom>
          <a:solidFill>
            <a:schemeClr val="bg1">
              <a:lumMod val="95000"/>
            </a:schemeClr>
          </a:solid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Table of Contents </a:t>
            </a: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Updates from Prior Version </a:t>
            </a: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Introduction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Context</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Purpose, Scope, Audience </a:t>
            </a: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Key Definitions</a:t>
            </a: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Member Enrollment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Noticing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Enrollment policies for new Medi-Cal members during transition period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Enrollment policies for members transitioning from exiting plans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Other Kaiser-related enrollment policies</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Other enrollment policies</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endParaRPr lang="en-US" sz="1600" dirty="0">
              <a:solidFill>
                <a:prstClr val="black"/>
              </a:solidFill>
              <a:latin typeface="Segoe UI" panose="020B0502040204020203" pitchFamily="34" charset="0"/>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0ACFCA07-45C6-4D0C-A395-F085ADB753F3}"/>
              </a:ext>
            </a:extLst>
          </p:cNvPr>
          <p:cNvSpPr txBox="1"/>
          <p:nvPr/>
        </p:nvSpPr>
        <p:spPr>
          <a:xfrm>
            <a:off x="4194722" y="1446774"/>
            <a:ext cx="3967548" cy="4801314"/>
          </a:xfrm>
          <a:prstGeom prst="rect">
            <a:avLst/>
          </a:prstGeom>
          <a:solidFill>
            <a:schemeClr val="bg1">
              <a:lumMod val="95000"/>
            </a:schemeClr>
          </a:solid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Continuity of Care</a:t>
            </a: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Context</a:t>
            </a: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Special populations</a:t>
            </a: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Continuity of Care for Providers</a:t>
            </a:r>
          </a:p>
          <a:p>
            <a:pPr marL="800100" lvl="1" indent="-342900">
              <a:buClr>
                <a:srgbClr val="E47225"/>
              </a:buClr>
              <a:buFontTx/>
              <a:buChar char="»"/>
              <a:defRPr/>
            </a:pPr>
            <a:r>
              <a:rPr kumimoji="0" lang="en-US" sz="1600" b="0" i="0" u="none" strike="noStrike" kern="1200" cap="none" spc="0" normalizeH="0" baseline="0" noProof="0" dirty="0">
                <a:ln>
                  <a:noFill/>
                </a:ln>
                <a:effectLst/>
                <a:uLnTx/>
                <a:uFillTx/>
                <a:latin typeface="Segoe UI"/>
                <a:cs typeface="Segoe UI"/>
              </a:rPr>
              <a:t>Continuity of Care for Covered Services</a:t>
            </a:r>
            <a:endParaRPr lang="en-US" sz="1600" b="0" i="0" u="none" strike="noStrike" kern="1200" cap="none" spc="0" normalizeH="0" baseline="0" noProof="0" dirty="0">
              <a:ln>
                <a:noFill/>
              </a:ln>
              <a:effectLst/>
              <a:uLnTx/>
              <a:uFillTx/>
              <a:latin typeface="Segoe UI"/>
              <a:cs typeface="Segoe UI"/>
            </a:endParaRP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Continuity of Care Coordination and Management Information </a:t>
            </a:r>
          </a:p>
          <a:p>
            <a:pPr marL="800100" marR="0" lvl="1" indent="-34290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Additional Continuity of Care Protections for All Members of Exiting MCPs</a:t>
            </a:r>
          </a:p>
          <a:p>
            <a:pPr marL="285750" indent="-285750">
              <a:buClr>
                <a:srgbClr val="E47225"/>
              </a:buClr>
              <a:buFontTx/>
              <a:buChar char="»"/>
              <a:defRPr/>
            </a:pPr>
            <a:r>
              <a:rPr kumimoji="0" lang="en-US" sz="1600" b="0" i="0" u="none" strike="noStrike" kern="1200" cap="none" spc="0" normalizeH="0" baseline="0" noProof="0" dirty="0">
                <a:ln>
                  <a:noFill/>
                </a:ln>
                <a:effectLst/>
                <a:uLnTx/>
                <a:uFillTx/>
                <a:latin typeface="Segoe UI"/>
                <a:cs typeface="Segoe UI"/>
              </a:rPr>
              <a:t>Transition Policy for Enhanced Care Management </a:t>
            </a:r>
            <a:r>
              <a:rPr lang="en-US" sz="1600" i="1" dirty="0">
                <a:latin typeface="Segoe UI"/>
                <a:cs typeface="Segoe UI"/>
              </a:rPr>
              <a:t>(tentative for Q2 release)</a:t>
            </a:r>
            <a:endParaRPr lang="en-US" sz="1600" b="0" i="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285750" indent="-285750">
              <a:buClr>
                <a:srgbClr val="E47225"/>
              </a:buClr>
              <a:buFontTx/>
              <a:buChar char="»"/>
              <a:defRPr/>
            </a:pPr>
            <a:r>
              <a:rPr kumimoji="0" lang="en-US" sz="1600" b="0" i="0" u="none" strike="noStrike" kern="1200" cap="none" spc="0" normalizeH="0" baseline="0" noProof="0" dirty="0">
                <a:ln>
                  <a:noFill/>
                </a:ln>
                <a:effectLst/>
                <a:uLnTx/>
                <a:uFillTx/>
                <a:latin typeface="Segoe UI"/>
                <a:cs typeface="Segoe UI"/>
              </a:rPr>
              <a:t>Transition Policy for Community Supports </a:t>
            </a:r>
            <a:r>
              <a:rPr lang="en-US" sz="1600" i="1" dirty="0">
                <a:latin typeface="Segoe UI"/>
                <a:cs typeface="Segoe UI"/>
              </a:rPr>
              <a:t>(tentative for Q2 release)</a:t>
            </a:r>
          </a:p>
          <a:p>
            <a:pPr marL="285750" indent="-285750">
              <a:buClr>
                <a:srgbClr val="E47225"/>
              </a:buClr>
              <a:buFontTx/>
              <a:buChar char="»"/>
              <a:defRPr/>
            </a:pPr>
            <a:endParaRPr lang="en-US" sz="1600" b="0" i="1" u="none" strike="noStrike" kern="1200" cap="none" spc="0" normalizeH="0" baseline="0" noProof="0" dirty="0">
              <a:ln>
                <a:noFill/>
              </a:ln>
              <a:effectLst/>
              <a:uLnTx/>
              <a:uFillTx/>
              <a:latin typeface="Segoe UI"/>
              <a:cs typeface="Segoe UI"/>
            </a:endParaRPr>
          </a:p>
          <a:p>
            <a:pPr marL="285750" indent="-285750">
              <a:buClr>
                <a:srgbClr val="E47225"/>
              </a:buClr>
              <a:buFontTx/>
              <a:buChar char="»"/>
              <a:defRPr/>
            </a:pPr>
            <a:endParaRPr lang="en-US" sz="1600" i="1" dirty="0">
              <a:latin typeface="Segoe UI"/>
              <a:cs typeface="Segoe UI"/>
            </a:endParaRPr>
          </a:p>
          <a:p>
            <a:pPr marL="285750" indent="-285750">
              <a:buClr>
                <a:srgbClr val="E47225"/>
              </a:buClr>
              <a:buFontTx/>
              <a:buChar char="»"/>
              <a:defRPr/>
            </a:pPr>
            <a:endParaRPr lang="en-US" sz="1600" b="0" i="1" u="none" strike="noStrike" kern="1200" cap="none" spc="0" normalizeH="0" baseline="0" noProof="0" dirty="0">
              <a:ln>
                <a:noFill/>
              </a:ln>
              <a:effectLst/>
              <a:uLnTx/>
              <a:uFillTx/>
              <a:latin typeface="Segoe UI"/>
              <a:cs typeface="Segoe UI"/>
            </a:endParaRPr>
          </a:p>
          <a:p>
            <a:pPr marL="285750" indent="-285750">
              <a:buClr>
                <a:srgbClr val="E47225"/>
              </a:buClr>
              <a:buFontTx/>
              <a:buChar char="»"/>
              <a:defRPr/>
            </a:pPr>
            <a:endParaRPr lang="en-US" sz="1600" b="0" i="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B6AC68D0-9EAE-418B-B002-ECD9BF35DA2D}"/>
              </a:ext>
            </a:extLst>
          </p:cNvPr>
          <p:cNvSpPr txBox="1"/>
          <p:nvPr/>
        </p:nvSpPr>
        <p:spPr>
          <a:xfrm>
            <a:off x="8323303" y="1441619"/>
            <a:ext cx="3868697" cy="4708981"/>
          </a:xfrm>
          <a:prstGeom prst="rect">
            <a:avLst/>
          </a:prstGeom>
          <a:solidFill>
            <a:schemeClr val="bg1">
              <a:lumMod val="95000"/>
            </a:schemeClr>
          </a:solid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Segoe UI"/>
              </a:rPr>
              <a:t>Data Transfer:   </a:t>
            </a: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From exiting plan to DHCS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From DHCS to receiving plans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Plan-to-plan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Segoe UI"/>
              </a:rPr>
              <a:t>Payment and Program transitions</a:t>
            </a: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IPP intersection </a:t>
            </a: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HHIP</a:t>
            </a: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PATH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Acute care payment responsibility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Network development incentives / considerations  </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PHM HRA timing</a:t>
            </a:r>
          </a:p>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Segoe UI"/>
              </a:rPr>
              <a:t>Post-Transition Monitoring and Related Reporting Requirements</a:t>
            </a:r>
          </a:p>
          <a:p>
            <a:pPr marL="285750" marR="0" lvl="0"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Segoe UI"/>
              </a:rPr>
              <a:t>Appendix</a:t>
            </a:r>
          </a:p>
          <a:p>
            <a:pPr marL="742950" marR="0" lvl="1" indent="-285750" algn="l" defTabSz="914400" rtl="0" eaLnBrk="1" fontAlgn="auto" latinLnBrk="0" hangingPunct="1">
              <a:lnSpc>
                <a:spcPct val="100000"/>
              </a:lnSpc>
              <a:spcBef>
                <a:spcPts val="0"/>
              </a:spcBef>
              <a:spcAft>
                <a:spcPts val="0"/>
              </a:spcAft>
              <a:buClr>
                <a:srgbClr val="E47225"/>
              </a:buClr>
              <a:buSzTx/>
              <a:buFontTx/>
              <a:buChar char="»"/>
              <a:tabLst/>
              <a:defRPr/>
            </a:pPr>
            <a:r>
              <a:rPr kumimoji="0" lang="en-US" sz="1600" b="0" i="0" u="none" strike="noStrike" kern="1200" cap="none" spc="0" normalizeH="0" baseline="0" noProof="0" dirty="0">
                <a:ln>
                  <a:noFill/>
                </a:ln>
                <a:solidFill>
                  <a:prstClr val="black"/>
                </a:solidFill>
                <a:effectLst/>
                <a:uLnTx/>
                <a:uFillTx/>
                <a:latin typeface="Segoe UI"/>
                <a:ea typeface="+mn-ea"/>
                <a:cs typeface="Segoe UI"/>
              </a:rPr>
              <a:t>General definitions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cxnSp>
        <p:nvCxnSpPr>
          <p:cNvPr id="8" name="Straight Connector 7">
            <a:extLst>
              <a:ext uri="{FF2B5EF4-FFF2-40B4-BE49-F238E27FC236}">
                <a16:creationId xmlns:a16="http://schemas.microsoft.com/office/drawing/2014/main" id="{7F2E72C2-A518-4EC3-8EDF-1F7BEB8DFED0}"/>
              </a:ext>
            </a:extLst>
          </p:cNvPr>
          <p:cNvCxnSpPr>
            <a:cxnSpLocks/>
          </p:cNvCxnSpPr>
          <p:nvPr/>
        </p:nvCxnSpPr>
        <p:spPr>
          <a:xfrm>
            <a:off x="4101412" y="1482807"/>
            <a:ext cx="0" cy="4247317"/>
          </a:xfrm>
          <a:prstGeom prst="line">
            <a:avLst/>
          </a:prstGeom>
          <a:ln w="19050">
            <a:solidFill>
              <a:srgbClr val="E4722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15EBB-7581-488E-8F90-A7871A5AEC23}"/>
              </a:ext>
            </a:extLst>
          </p:cNvPr>
          <p:cNvCxnSpPr>
            <a:cxnSpLocks/>
          </p:cNvCxnSpPr>
          <p:nvPr/>
        </p:nvCxnSpPr>
        <p:spPr>
          <a:xfrm>
            <a:off x="8252254" y="1482807"/>
            <a:ext cx="0" cy="4423719"/>
          </a:xfrm>
          <a:prstGeom prst="line">
            <a:avLst/>
          </a:prstGeom>
          <a:ln w="19050">
            <a:solidFill>
              <a:srgbClr val="E47225"/>
            </a:solidFill>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39C3AEA7-F263-4BF3-8472-CFDA4ECA7D2D}"/>
              </a:ext>
            </a:extLst>
          </p:cNvPr>
          <p:cNvSpPr/>
          <p:nvPr/>
        </p:nvSpPr>
        <p:spPr>
          <a:xfrm rot="16200000">
            <a:off x="4122600" y="2063704"/>
            <a:ext cx="309806" cy="7807407"/>
          </a:xfrm>
          <a:prstGeom prst="leftBrace">
            <a:avLst/>
          </a:prstGeom>
          <a:ln w="19050">
            <a:solidFill>
              <a:srgbClr val="F9A51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eft Brace 11">
            <a:extLst>
              <a:ext uri="{FF2B5EF4-FFF2-40B4-BE49-F238E27FC236}">
                <a16:creationId xmlns:a16="http://schemas.microsoft.com/office/drawing/2014/main" id="{5B04FBA6-E4B2-45AC-969A-29586F15B84C}"/>
              </a:ext>
            </a:extLst>
          </p:cNvPr>
          <p:cNvSpPr/>
          <p:nvPr/>
        </p:nvSpPr>
        <p:spPr>
          <a:xfrm rot="16200000">
            <a:off x="10065996" y="4059123"/>
            <a:ext cx="324621" cy="3801755"/>
          </a:xfrm>
          <a:prstGeom prst="leftBrace">
            <a:avLst/>
          </a:prstGeom>
          <a:ln w="19050">
            <a:solidFill>
              <a:srgbClr val="F9A51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F796BAC-21FB-4202-86D5-D2B5D9439214}"/>
              </a:ext>
            </a:extLst>
          </p:cNvPr>
          <p:cNvSpPr/>
          <p:nvPr/>
        </p:nvSpPr>
        <p:spPr>
          <a:xfrm>
            <a:off x="133864" y="6257390"/>
            <a:ext cx="8118391" cy="383505"/>
          </a:xfrm>
          <a:prstGeom prst="rect">
            <a:avLst/>
          </a:prstGeom>
          <a:solidFill>
            <a:srgbClr val="F9A51E"/>
          </a:solidFill>
          <a:ln>
            <a:solidFill>
              <a:srgbClr val="F9A5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F35D935-E963-4E46-815A-4681C44B3F6E}"/>
              </a:ext>
            </a:extLst>
          </p:cNvPr>
          <p:cNvSpPr txBox="1"/>
          <p:nvPr/>
        </p:nvSpPr>
        <p:spPr>
          <a:xfrm>
            <a:off x="62816" y="6273487"/>
            <a:ext cx="8118391" cy="3231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a:ln>
                  <a:noFill/>
                </a:ln>
                <a:solidFill>
                  <a:prstClr val="white"/>
                </a:solidFill>
                <a:effectLst/>
                <a:uLnTx/>
                <a:uFillTx/>
                <a:latin typeface="Segoe UI"/>
                <a:ea typeface="+mn-ea"/>
                <a:cs typeface="Segoe UI"/>
              </a:rPr>
              <a:t>Items within these sections will be ready for release in Q2</a:t>
            </a:r>
            <a:endParaRPr kumimoji="0" lang="en-US"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8" name="TextBox 17">
            <a:extLst>
              <a:ext uri="{FF2B5EF4-FFF2-40B4-BE49-F238E27FC236}">
                <a16:creationId xmlns:a16="http://schemas.microsoft.com/office/drawing/2014/main" id="{831ADDCA-B395-4797-877B-FBC8E40A5DDD}"/>
              </a:ext>
            </a:extLst>
          </p:cNvPr>
          <p:cNvSpPr txBox="1"/>
          <p:nvPr/>
        </p:nvSpPr>
        <p:spPr>
          <a:xfrm>
            <a:off x="8290613" y="6066462"/>
            <a:ext cx="3947976" cy="784830"/>
          </a:xfrm>
          <a:prstGeom prst="rect">
            <a:avLst/>
          </a:prstGeom>
          <a:solidFill>
            <a:srgbClr val="F9A51E"/>
          </a:solidFill>
          <a:ln>
            <a:solidFill>
              <a:srgbClr val="F9A51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 The Q2 release will indicate anticipated timeline for subsequent releases for these items</a:t>
            </a:r>
          </a:p>
        </p:txBody>
      </p:sp>
    </p:spTree>
    <p:extLst>
      <p:ext uri="{BB962C8B-B14F-4D97-AF65-F5344CB8AC3E}">
        <p14:creationId xmlns:p14="http://schemas.microsoft.com/office/powerpoint/2010/main" val="150070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1093304"/>
            <a:ext cx="9144000" cy="1295228"/>
          </a:xfrm>
        </p:spPr>
        <p:txBody>
          <a:bodyPr/>
          <a:lstStyle/>
          <a:p>
            <a:r>
              <a:rPr lang="en-US" dirty="0"/>
              <a:t>Memorandum of Understanding</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722959"/>
            <a:ext cx="9144000" cy="1655762"/>
          </a:xfrm>
        </p:spPr>
        <p:txBody>
          <a:bodyPr>
            <a:normAutofit/>
          </a:bodyPr>
          <a:lstStyle/>
          <a:p>
            <a:r>
              <a:rPr lang="en-US" b="1" dirty="0"/>
              <a:t>Amara </a:t>
            </a:r>
            <a:r>
              <a:rPr lang="en-US" b="1" dirty="0" err="1"/>
              <a:t>Bahramiaref</a:t>
            </a:r>
            <a:endParaRPr lang="en-US" b="1" dirty="0"/>
          </a:p>
          <a:p>
            <a:r>
              <a:rPr lang="en-US" dirty="0"/>
              <a:t>Branch Chief, </a:t>
            </a:r>
          </a:p>
          <a:p>
            <a:r>
              <a:rPr lang="en-US" dirty="0"/>
              <a:t>Policy, Utilization &amp; External Relations Branch</a:t>
            </a:r>
          </a:p>
        </p:txBody>
      </p:sp>
    </p:spTree>
    <p:extLst>
      <p:ext uri="{BB962C8B-B14F-4D97-AF65-F5344CB8AC3E}">
        <p14:creationId xmlns:p14="http://schemas.microsoft.com/office/powerpoint/2010/main" val="33557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81A2-520D-43A8-B65A-5FDCFB62D859}"/>
              </a:ext>
            </a:extLst>
          </p:cNvPr>
          <p:cNvSpPr>
            <a:spLocks noGrp="1"/>
          </p:cNvSpPr>
          <p:nvPr>
            <p:ph type="title"/>
          </p:nvPr>
        </p:nvSpPr>
        <p:spPr/>
        <p:txBody>
          <a:bodyPr/>
          <a:lstStyle/>
          <a:p>
            <a:r>
              <a:rPr lang="en-US"/>
              <a:t>Objectives for Today’s Discussion</a:t>
            </a:r>
          </a:p>
        </p:txBody>
      </p:sp>
      <p:sp>
        <p:nvSpPr>
          <p:cNvPr id="15" name="Slide Number Placeholder 10">
            <a:extLst>
              <a:ext uri="{FF2B5EF4-FFF2-40B4-BE49-F238E27FC236}">
                <a16:creationId xmlns:a16="http://schemas.microsoft.com/office/drawing/2014/main" id="{230FFBF8-697A-42BF-82C2-9A650ECA5113}"/>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B8090AE-F645-47C1-81A8-D4E28BF03D47}" type="slidenum">
              <a:rPr kumimoji="0" lang="en-US"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en-US"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reeform: Shape 4">
            <a:extLst>
              <a:ext uri="{FF2B5EF4-FFF2-40B4-BE49-F238E27FC236}">
                <a16:creationId xmlns:a16="http://schemas.microsoft.com/office/drawing/2014/main" id="{98BBB984-4EC4-41E5-9E76-39DEA06B0F7D}"/>
              </a:ext>
            </a:extLst>
          </p:cNvPr>
          <p:cNvSpPr/>
          <p:nvPr/>
        </p:nvSpPr>
        <p:spPr>
          <a:xfrm>
            <a:off x="1607451" y="1852254"/>
            <a:ext cx="9676180" cy="1016933"/>
          </a:xfrm>
          <a:custGeom>
            <a:avLst/>
            <a:gdLst>
              <a:gd name="connsiteX0" fmla="*/ 0 w 9676180"/>
              <a:gd name="connsiteY0" fmla="*/ 0 h 1016933"/>
              <a:gd name="connsiteX1" fmla="*/ 9676180 w 9676180"/>
              <a:gd name="connsiteY1" fmla="*/ 0 h 1016933"/>
              <a:gd name="connsiteX2" fmla="*/ 9676180 w 9676180"/>
              <a:gd name="connsiteY2" fmla="*/ 1016933 h 1016933"/>
              <a:gd name="connsiteX3" fmla="*/ 0 w 9676180"/>
              <a:gd name="connsiteY3" fmla="*/ 1016933 h 1016933"/>
              <a:gd name="connsiteX4" fmla="*/ 0 w 9676180"/>
              <a:gd name="connsiteY4" fmla="*/ 0 h 101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6180" h="1016933">
                <a:moveTo>
                  <a:pt x="0" y="0"/>
                </a:moveTo>
                <a:lnTo>
                  <a:pt x="9676180" y="0"/>
                </a:lnTo>
                <a:lnTo>
                  <a:pt x="9676180" y="1016933"/>
                </a:lnTo>
                <a:lnTo>
                  <a:pt x="0" y="1016933"/>
                </a:lnTo>
                <a:lnTo>
                  <a:pt x="0" y="0"/>
                </a:lnTo>
                <a:close/>
              </a:path>
            </a:pathLst>
          </a:custGeom>
          <a:solidFill>
            <a:srgbClr val="20326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07191" tIns="66040" rIns="66040" bIns="66040" numCol="1" spcCol="1270" anchor="ctr" anchorCtr="0">
            <a:noAutofit/>
          </a:bodyPr>
          <a:lstStyle/>
          <a:p>
            <a:pPr marL="0" marR="0" lvl="0" indent="0" algn="l" defTabSz="11557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Arial"/>
              </a:rPr>
              <a:t>Overview of Memorandums of Understanding (MOUs) and timelines</a:t>
            </a:r>
          </a:p>
        </p:txBody>
      </p:sp>
      <p:sp>
        <p:nvSpPr>
          <p:cNvPr id="6" name="Freeform: Shape 5">
            <a:extLst>
              <a:ext uri="{FF2B5EF4-FFF2-40B4-BE49-F238E27FC236}">
                <a16:creationId xmlns:a16="http://schemas.microsoft.com/office/drawing/2014/main" id="{1676BBD6-D5D8-4D67-9CEA-EB699DCAA3ED}"/>
              </a:ext>
            </a:extLst>
          </p:cNvPr>
          <p:cNvSpPr/>
          <p:nvPr/>
        </p:nvSpPr>
        <p:spPr>
          <a:xfrm>
            <a:off x="1977106" y="3377655"/>
            <a:ext cx="9306525" cy="1016933"/>
          </a:xfrm>
          <a:custGeom>
            <a:avLst/>
            <a:gdLst>
              <a:gd name="connsiteX0" fmla="*/ 0 w 9306525"/>
              <a:gd name="connsiteY0" fmla="*/ 0 h 1016933"/>
              <a:gd name="connsiteX1" fmla="*/ 9306525 w 9306525"/>
              <a:gd name="connsiteY1" fmla="*/ 0 h 1016933"/>
              <a:gd name="connsiteX2" fmla="*/ 9306525 w 9306525"/>
              <a:gd name="connsiteY2" fmla="*/ 1016933 h 1016933"/>
              <a:gd name="connsiteX3" fmla="*/ 0 w 9306525"/>
              <a:gd name="connsiteY3" fmla="*/ 1016933 h 1016933"/>
              <a:gd name="connsiteX4" fmla="*/ 0 w 9306525"/>
              <a:gd name="connsiteY4" fmla="*/ 0 h 101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525" h="1016933">
                <a:moveTo>
                  <a:pt x="0" y="0"/>
                </a:moveTo>
                <a:lnTo>
                  <a:pt x="9306525" y="0"/>
                </a:lnTo>
                <a:lnTo>
                  <a:pt x="9306525" y="1016933"/>
                </a:lnTo>
                <a:lnTo>
                  <a:pt x="0" y="1016933"/>
                </a:lnTo>
                <a:lnTo>
                  <a:pt x="0" y="0"/>
                </a:lnTo>
                <a:close/>
              </a:path>
            </a:pathLst>
          </a:custGeom>
          <a:solidFill>
            <a:srgbClr val="20326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07191" tIns="66040" rIns="66040" bIns="66040" numCol="1" spcCol="1270" anchor="ctr" anchorCtr="0">
            <a:noAutofit/>
          </a:bodyPr>
          <a:lstStyle/>
          <a:p>
            <a:pPr marL="0" marR="0" lvl="0" indent="0" algn="l" defTabSz="11557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Arial"/>
              </a:rPr>
              <a:t>Review MOUs for 2024 go-live</a:t>
            </a:r>
          </a:p>
        </p:txBody>
      </p:sp>
      <p:sp>
        <p:nvSpPr>
          <p:cNvPr id="7" name="Freeform: Shape 6">
            <a:extLst>
              <a:ext uri="{FF2B5EF4-FFF2-40B4-BE49-F238E27FC236}">
                <a16:creationId xmlns:a16="http://schemas.microsoft.com/office/drawing/2014/main" id="{1F785130-DCE4-4482-B130-7EAD946DE3B0}"/>
              </a:ext>
            </a:extLst>
          </p:cNvPr>
          <p:cNvSpPr/>
          <p:nvPr/>
        </p:nvSpPr>
        <p:spPr>
          <a:xfrm>
            <a:off x="1607451" y="4903056"/>
            <a:ext cx="9676180" cy="1016933"/>
          </a:xfrm>
          <a:custGeom>
            <a:avLst/>
            <a:gdLst>
              <a:gd name="connsiteX0" fmla="*/ 0 w 9676180"/>
              <a:gd name="connsiteY0" fmla="*/ 0 h 1016933"/>
              <a:gd name="connsiteX1" fmla="*/ 9676180 w 9676180"/>
              <a:gd name="connsiteY1" fmla="*/ 0 h 1016933"/>
              <a:gd name="connsiteX2" fmla="*/ 9676180 w 9676180"/>
              <a:gd name="connsiteY2" fmla="*/ 1016933 h 1016933"/>
              <a:gd name="connsiteX3" fmla="*/ 0 w 9676180"/>
              <a:gd name="connsiteY3" fmla="*/ 1016933 h 1016933"/>
              <a:gd name="connsiteX4" fmla="*/ 0 w 9676180"/>
              <a:gd name="connsiteY4" fmla="*/ 0 h 101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6180" h="1016933">
                <a:moveTo>
                  <a:pt x="0" y="0"/>
                </a:moveTo>
                <a:lnTo>
                  <a:pt x="9676180" y="0"/>
                </a:lnTo>
                <a:lnTo>
                  <a:pt x="9676180" y="1016933"/>
                </a:lnTo>
                <a:lnTo>
                  <a:pt x="0" y="1016933"/>
                </a:lnTo>
                <a:lnTo>
                  <a:pt x="0" y="0"/>
                </a:lnTo>
                <a:close/>
              </a:path>
            </a:pathLst>
          </a:custGeom>
          <a:solidFill>
            <a:srgbClr val="20326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07191" tIns="66040" rIns="66040" bIns="66040" numCol="1" spcCol="1270" anchor="ctr" anchorCtr="0">
            <a:noAutofit/>
          </a:bodyPr>
          <a:lstStyle/>
          <a:p>
            <a:pPr marL="0" marR="0" lvl="0" indent="0" algn="l" defTabSz="1155700" rtl="0" eaLnBrk="1" fontAlgn="auto" latinLnBrk="0" hangingPunct="1">
              <a:lnSpc>
                <a:spcPct val="90000"/>
              </a:lnSpc>
              <a:spcBef>
                <a:spcPct val="0"/>
              </a:spcBef>
              <a:spcAft>
                <a:spcPct val="35000"/>
              </a:spcAft>
              <a:buClrTx/>
              <a:buSzTx/>
              <a:buFontTx/>
              <a:buNone/>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Arial"/>
              </a:rPr>
              <a:t>Review MOUs for 2025 go-live</a:t>
            </a:r>
          </a:p>
        </p:txBody>
      </p:sp>
      <p:sp>
        <p:nvSpPr>
          <p:cNvPr id="9" name="Oval 8">
            <a:extLst>
              <a:ext uri="{FF2B5EF4-FFF2-40B4-BE49-F238E27FC236}">
                <a16:creationId xmlns:a16="http://schemas.microsoft.com/office/drawing/2014/main" id="{D586E7F6-947A-4188-8278-A799F7414C16}"/>
              </a:ext>
            </a:extLst>
          </p:cNvPr>
          <p:cNvSpPr/>
          <p:nvPr/>
        </p:nvSpPr>
        <p:spPr>
          <a:xfrm>
            <a:off x="971867" y="1725138"/>
            <a:ext cx="1271167" cy="1271167"/>
          </a:xfrm>
          <a:prstGeom prst="ellipse">
            <a:avLst/>
          </a:prstGeom>
          <a:ln w="28575">
            <a:solidFill>
              <a:srgbClr val="20326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Oval 9">
            <a:extLst>
              <a:ext uri="{FF2B5EF4-FFF2-40B4-BE49-F238E27FC236}">
                <a16:creationId xmlns:a16="http://schemas.microsoft.com/office/drawing/2014/main" id="{E7AFEE41-19E5-429E-A18E-814631BD77DE}"/>
              </a:ext>
            </a:extLst>
          </p:cNvPr>
          <p:cNvSpPr/>
          <p:nvPr/>
        </p:nvSpPr>
        <p:spPr>
          <a:xfrm>
            <a:off x="1341522" y="3250538"/>
            <a:ext cx="1271167" cy="1271167"/>
          </a:xfrm>
          <a:prstGeom prst="ellipse">
            <a:avLst/>
          </a:prstGeom>
          <a:ln w="28575">
            <a:solidFill>
              <a:srgbClr val="20326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6BBA16AB-F7B5-4636-B110-1D2FBE923381}"/>
              </a:ext>
            </a:extLst>
          </p:cNvPr>
          <p:cNvSpPr/>
          <p:nvPr/>
        </p:nvSpPr>
        <p:spPr>
          <a:xfrm>
            <a:off x="971867" y="4775939"/>
            <a:ext cx="1271167" cy="1271167"/>
          </a:xfrm>
          <a:prstGeom prst="ellipse">
            <a:avLst/>
          </a:prstGeom>
          <a:ln w="28575">
            <a:solidFill>
              <a:srgbClr val="20326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12" name="Graphic 11">
            <a:extLst>
              <a:ext uri="{FF2B5EF4-FFF2-40B4-BE49-F238E27FC236}">
                <a16:creationId xmlns:a16="http://schemas.microsoft.com/office/drawing/2014/main" id="{33176883-6E90-4F11-B27A-DB1835E230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0563" y="3422018"/>
            <a:ext cx="870343" cy="870343"/>
          </a:xfrm>
          <a:prstGeom prst="rect">
            <a:avLst/>
          </a:prstGeom>
        </p:spPr>
      </p:pic>
      <p:pic>
        <p:nvPicPr>
          <p:cNvPr id="13" name="Graphic 12">
            <a:extLst>
              <a:ext uri="{FF2B5EF4-FFF2-40B4-BE49-F238E27FC236}">
                <a16:creationId xmlns:a16="http://schemas.microsoft.com/office/drawing/2014/main" id="{3350DF97-5B4C-48C6-B44D-B6FD7E3F77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0250" y="1890369"/>
            <a:ext cx="914400" cy="914400"/>
          </a:xfrm>
          <a:prstGeom prst="rect">
            <a:avLst/>
          </a:prstGeom>
        </p:spPr>
      </p:pic>
      <p:pic>
        <p:nvPicPr>
          <p:cNvPr id="14" name="Graphic 13">
            <a:extLst>
              <a:ext uri="{FF2B5EF4-FFF2-40B4-BE49-F238E27FC236}">
                <a16:creationId xmlns:a16="http://schemas.microsoft.com/office/drawing/2014/main" id="{2BF7A3E3-A3B3-4F97-990C-43EF658CFAE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0445" y="4954322"/>
            <a:ext cx="914400" cy="914400"/>
          </a:xfrm>
          <a:prstGeom prst="rect">
            <a:avLst/>
          </a:prstGeom>
        </p:spPr>
      </p:pic>
    </p:spTree>
    <p:extLst>
      <p:ext uri="{BB962C8B-B14F-4D97-AF65-F5344CB8AC3E}">
        <p14:creationId xmlns:p14="http://schemas.microsoft.com/office/powerpoint/2010/main" val="404196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D5BD-3159-4D6A-16C1-B97DB56133BE}"/>
              </a:ext>
            </a:extLst>
          </p:cNvPr>
          <p:cNvSpPr>
            <a:spLocks noGrp="1"/>
          </p:cNvSpPr>
          <p:nvPr>
            <p:ph type="title"/>
          </p:nvPr>
        </p:nvSpPr>
        <p:spPr/>
        <p:txBody>
          <a:bodyPr/>
          <a:lstStyle/>
          <a:p>
            <a:r>
              <a:rPr lang="en-US" dirty="0">
                <a:latin typeface="Segoe UI"/>
                <a:cs typeface="Segoe UI"/>
              </a:rPr>
              <a:t>MOU Requirements</a:t>
            </a:r>
            <a:endParaRPr lang="en-US" dirty="0"/>
          </a:p>
        </p:txBody>
      </p:sp>
      <p:sp>
        <p:nvSpPr>
          <p:cNvPr id="3" name="Content Placeholder 2">
            <a:extLst>
              <a:ext uri="{FF2B5EF4-FFF2-40B4-BE49-F238E27FC236}">
                <a16:creationId xmlns:a16="http://schemas.microsoft.com/office/drawing/2014/main" id="{3F0695EC-92F4-72CF-BDB4-4B3890B16D09}"/>
              </a:ext>
            </a:extLst>
          </p:cNvPr>
          <p:cNvSpPr>
            <a:spLocks noGrp="1"/>
          </p:cNvSpPr>
          <p:nvPr>
            <p:ph idx="1"/>
          </p:nvPr>
        </p:nvSpPr>
        <p:spPr>
          <a:xfrm>
            <a:off x="841899" y="1755118"/>
            <a:ext cx="10157320" cy="4553382"/>
          </a:xfrm>
          <a:solidFill>
            <a:schemeClr val="bg1">
              <a:lumMod val="95000"/>
            </a:schemeClr>
          </a:solidFill>
        </p:spPr>
        <p:txBody>
          <a:bodyPr vert="horz" lIns="91440" tIns="45720" rIns="91440" bIns="45720" rtlCol="0" anchor="t">
            <a:normAutofit fontScale="92500"/>
          </a:bodyPr>
          <a:lstStyle/>
          <a:p>
            <a:r>
              <a:rPr lang="en-US" sz="2200" dirty="0">
                <a:latin typeface="Segoe UI"/>
                <a:cs typeface="Segoe UI"/>
              </a:rPr>
              <a:t>The 2024 Medi-Cal Managed Care Contract (Contract) Exhibit A, Attachment III, Section 5.6. requires Managed Care Plans (MCPs) to execute MOUs with a range of entities, agencies, and programs (e.g., counties, local health departments, Regional Centers) (other party).</a:t>
            </a:r>
            <a:endParaRPr lang="en-US" sz="2200" dirty="0"/>
          </a:p>
          <a:p>
            <a:r>
              <a:rPr lang="en-US" sz="2200" dirty="0">
                <a:latin typeface="Segoe UI"/>
                <a:cs typeface="Segoe UI"/>
              </a:rPr>
              <a:t>The Contract sets forth minimum requirements for what must be included in every MOU executed by the MCP and other party.</a:t>
            </a:r>
            <a:endParaRPr lang="en-US" sz="2200" dirty="0"/>
          </a:p>
          <a:p>
            <a:r>
              <a:rPr lang="en-US" sz="2200" dirty="0">
                <a:latin typeface="Segoe UI"/>
                <a:cs typeface="Segoe UI"/>
              </a:rPr>
              <a:t>The MOU templates that DHCS will release will include the minimum requirements and optional terms that the MCP and other party may choose to include.</a:t>
            </a:r>
            <a:endParaRPr lang="en-US" sz="2200" dirty="0"/>
          </a:p>
          <a:p>
            <a:r>
              <a:rPr lang="en-US" sz="2200" dirty="0">
                <a:latin typeface="Segoe UI"/>
                <a:cs typeface="Segoe UI"/>
              </a:rPr>
              <a:t>Once the MOU templates are developed, DHCS will share them with MCPs and entity stakeholders for review and feedback.</a:t>
            </a:r>
            <a:endParaRPr lang="en-US" sz="2200" dirty="0"/>
          </a:p>
          <a:p>
            <a:endParaRPr lang="en-US" dirty="0"/>
          </a:p>
        </p:txBody>
      </p:sp>
    </p:spTree>
    <p:extLst>
      <p:ext uri="{BB962C8B-B14F-4D97-AF65-F5344CB8AC3E}">
        <p14:creationId xmlns:p14="http://schemas.microsoft.com/office/powerpoint/2010/main" val="395146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3EE9B-6583-B2C2-FE0D-B59D8D36A48F}"/>
              </a:ext>
            </a:extLst>
          </p:cNvPr>
          <p:cNvSpPr>
            <a:spLocks noGrp="1"/>
          </p:cNvSpPr>
          <p:nvPr>
            <p:ph sz="half" idx="1"/>
          </p:nvPr>
        </p:nvSpPr>
        <p:spPr>
          <a:xfrm>
            <a:off x="614895" y="1873121"/>
            <a:ext cx="5330041" cy="4848353"/>
          </a:xfrm>
          <a:solidFill>
            <a:schemeClr val="bg1">
              <a:lumMod val="95000"/>
            </a:schemeClr>
          </a:solidFill>
        </p:spPr>
        <p:txBody>
          <a:bodyPr vert="horz" lIns="91440" tIns="45720" rIns="91440" bIns="45720" rtlCol="0" anchor="t">
            <a:noAutofit/>
          </a:bodyPr>
          <a:lstStyle/>
          <a:p>
            <a:r>
              <a:rPr lang="en-US" sz="1300" b="1" u="sng" dirty="0">
                <a:latin typeface="Segoe UI"/>
                <a:cs typeface="Calibri"/>
              </a:rPr>
              <a:t>Services Covered by This MOU</a:t>
            </a:r>
            <a:r>
              <a:rPr lang="en-US" sz="1300" dirty="0">
                <a:latin typeface="Segoe UI"/>
                <a:cs typeface="Calibri"/>
              </a:rPr>
              <a:t>: Describes the services that MCP and the other party must coordinate for Members.</a:t>
            </a:r>
            <a:endParaRPr lang="en-US" sz="1300" dirty="0">
              <a:latin typeface="Segoe UI"/>
            </a:endParaRPr>
          </a:p>
          <a:p>
            <a:r>
              <a:rPr lang="en-US" sz="1300" b="1" u="sng" dirty="0">
                <a:latin typeface="Segoe UI"/>
                <a:cs typeface="Calibri"/>
              </a:rPr>
              <a:t>Party Obligations</a:t>
            </a:r>
            <a:r>
              <a:rPr lang="en-US" sz="1300" dirty="0">
                <a:latin typeface="Segoe UI"/>
                <a:cs typeface="Calibri"/>
              </a:rPr>
              <a:t>: Describes each party's provision of services and oversight responsibilities (e.g., each party must designate a day-to-day liaison to coordinate with the other party). </a:t>
            </a:r>
          </a:p>
          <a:p>
            <a:r>
              <a:rPr lang="en-US" sz="1300" b="1" u="sng" dirty="0">
                <a:latin typeface="Segoe UI"/>
                <a:cs typeface="Calibri"/>
              </a:rPr>
              <a:t>Training and Education</a:t>
            </a:r>
            <a:r>
              <a:rPr lang="en-US" sz="1300" dirty="0">
                <a:latin typeface="Segoe UI"/>
                <a:cs typeface="Calibri"/>
              </a:rPr>
              <a:t>: Requires MCP to provide education to Members about services available and train Network Providers, Subcontractors and Downstream Subcontractors on the MOU requirements and services provided by the other party.</a:t>
            </a:r>
          </a:p>
          <a:p>
            <a:r>
              <a:rPr lang="en-US" sz="1300" b="1" u="sng" dirty="0">
                <a:latin typeface="Segoe UI"/>
                <a:cs typeface="Calibri"/>
              </a:rPr>
              <a:t>Collaboration</a:t>
            </a:r>
            <a:r>
              <a:rPr lang="en-US" sz="1300" dirty="0">
                <a:latin typeface="Segoe UI"/>
                <a:cs typeface="Calibri"/>
              </a:rPr>
              <a:t>: Describes the collaboration required by the parties to ensure MOU requirements are met, such as meeting quarterly to address barriers to coordination and conducting quality improvement activities.</a:t>
            </a:r>
          </a:p>
          <a:p>
            <a:r>
              <a:rPr lang="en-US" sz="1300" b="1" u="sng" dirty="0">
                <a:latin typeface="Segoe UI"/>
                <a:cs typeface="Calibri"/>
              </a:rPr>
              <a:t>Referrals</a:t>
            </a:r>
            <a:r>
              <a:rPr lang="en-US" sz="1300" dirty="0">
                <a:latin typeface="Segoe UI"/>
                <a:cs typeface="Calibri"/>
              </a:rPr>
              <a:t>: Describes the process to make referrals by one party to the other as appropriate. This section also addresses Closed Loop Referrals policies and procedures required as of January 1, 2025.  </a:t>
            </a:r>
          </a:p>
          <a:p>
            <a:r>
              <a:rPr lang="en-US" sz="1300" b="1" u="sng" dirty="0">
                <a:latin typeface="Segoe UI"/>
                <a:cs typeface="Calibri"/>
              </a:rPr>
              <a:t>Care Coordination</a:t>
            </a:r>
            <a:r>
              <a:rPr lang="en-US" sz="1300" dirty="0">
                <a:latin typeface="Segoe UI"/>
                <a:cs typeface="Calibri"/>
              </a:rPr>
              <a:t>: Describes the policies and procedures for coordinating care between the parties, addressing barriers to care coordination, and ensuring ongoing monitoring and improvement of care coordination. </a:t>
            </a:r>
          </a:p>
          <a:p>
            <a:endParaRPr lang="en-US" sz="1300" dirty="0">
              <a:latin typeface="Segoe UI"/>
              <a:cs typeface="Calibri"/>
            </a:endParaRPr>
          </a:p>
          <a:p>
            <a:endParaRPr lang="en-US" sz="2400" dirty="0">
              <a:latin typeface="Calibri" panose="020F0502020204030204"/>
              <a:cs typeface="Calibri"/>
            </a:endParaRPr>
          </a:p>
        </p:txBody>
      </p:sp>
      <p:sp>
        <p:nvSpPr>
          <p:cNvPr id="5" name="Content Placeholder 4">
            <a:extLst>
              <a:ext uri="{FF2B5EF4-FFF2-40B4-BE49-F238E27FC236}">
                <a16:creationId xmlns:a16="http://schemas.microsoft.com/office/drawing/2014/main" id="{6EC44E8F-7677-5D11-9CDF-E66C4C492C70}"/>
              </a:ext>
            </a:extLst>
          </p:cNvPr>
          <p:cNvSpPr>
            <a:spLocks noGrp="1"/>
          </p:cNvSpPr>
          <p:nvPr>
            <p:ph sz="half" idx="2"/>
          </p:nvPr>
        </p:nvSpPr>
        <p:spPr>
          <a:xfrm>
            <a:off x="6172200" y="1873122"/>
            <a:ext cx="5567548" cy="4854244"/>
          </a:xfrm>
          <a:solidFill>
            <a:schemeClr val="bg1">
              <a:lumMod val="95000"/>
            </a:schemeClr>
          </a:solidFill>
        </p:spPr>
        <p:txBody>
          <a:bodyPr vert="horz" lIns="91440" tIns="45720" rIns="91440" bIns="45720" rtlCol="0" anchor="t">
            <a:noAutofit/>
          </a:bodyPr>
          <a:lstStyle/>
          <a:p>
            <a:r>
              <a:rPr lang="en-US" sz="1300" b="1" u="sng" dirty="0">
                <a:latin typeface="Segoe UI"/>
                <a:cs typeface="Segoe UI"/>
              </a:rPr>
              <a:t>Disaster Emergency Preparedness</a:t>
            </a:r>
            <a:r>
              <a:rPr lang="en-US" sz="1300" dirty="0">
                <a:latin typeface="Segoe UI"/>
                <a:cs typeface="Segoe UI"/>
              </a:rPr>
              <a:t>: Requires parties to have policies and procedures to ensure the continued care coordination for services in the event of a disaster or emergency. </a:t>
            </a:r>
            <a:endParaRPr lang="en-US" sz="1300" dirty="0">
              <a:latin typeface="Segoe UI"/>
            </a:endParaRPr>
          </a:p>
          <a:p>
            <a:r>
              <a:rPr lang="en-US" sz="1300" b="1" u="sng" dirty="0">
                <a:latin typeface="Segoe UI"/>
                <a:cs typeface="Segoe UI"/>
              </a:rPr>
              <a:t>Quality Improvement</a:t>
            </a:r>
            <a:r>
              <a:rPr lang="en-US" sz="1300" dirty="0">
                <a:latin typeface="Segoe UI"/>
                <a:cs typeface="Segoe UI"/>
              </a:rPr>
              <a:t>: Describes the MCP's annual reporting on quality of the care coordination, referral processes, and collaboration between the parties, including that the annual report must be submitted to DHCS and made public. </a:t>
            </a:r>
          </a:p>
          <a:p>
            <a:r>
              <a:rPr lang="en-US" sz="1300" b="1" u="sng" dirty="0">
                <a:latin typeface="Segoe UI"/>
                <a:cs typeface="Segoe UI"/>
              </a:rPr>
              <a:t>Document Retention</a:t>
            </a:r>
            <a:r>
              <a:rPr lang="en-US" sz="1300" dirty="0">
                <a:latin typeface="Segoe UI"/>
                <a:cs typeface="Segoe UI"/>
              </a:rPr>
              <a:t>: Requires MCP to retain all documents related to the MOU requirements for at least ten years.</a:t>
            </a:r>
            <a:endParaRPr lang="en-US" sz="1300" dirty="0">
              <a:latin typeface="Segoe UI"/>
            </a:endParaRPr>
          </a:p>
          <a:p>
            <a:r>
              <a:rPr lang="en-US" sz="1300" b="1" u="sng" dirty="0">
                <a:latin typeface="Segoe UI"/>
                <a:cs typeface="Segoe UI"/>
              </a:rPr>
              <a:t>Data Sharing and Confidentiality</a:t>
            </a:r>
            <a:r>
              <a:rPr lang="en-US" sz="1300" dirty="0">
                <a:latin typeface="Segoe UI"/>
                <a:cs typeface="Segoe UI"/>
              </a:rPr>
              <a:t>: Describes the minimum data and information that MCP must share with the other party to ensure the MOU requirements are met and describes the data and information the other party may share with MCP to improve care coordination and referral processes. </a:t>
            </a:r>
          </a:p>
          <a:p>
            <a:r>
              <a:rPr lang="en-US" sz="1300" b="1" u="sng" dirty="0">
                <a:latin typeface="Segoe UI"/>
                <a:cs typeface="Segoe UI"/>
              </a:rPr>
              <a:t>Dispute Resolution</a:t>
            </a:r>
            <a:r>
              <a:rPr lang="en-US" sz="1300" dirty="0">
                <a:latin typeface="Segoe UI"/>
                <a:cs typeface="Segoe UI"/>
              </a:rPr>
              <a:t>: Describes the policies and procedures for resolving disputes between the parties and the process for bringing the disputes to DHCS (and other departments as appropriate) when the parties are unable to resolve disputes. </a:t>
            </a:r>
            <a:endParaRPr lang="en-US" sz="1300" dirty="0">
              <a:latin typeface="Segoe UI"/>
            </a:endParaRPr>
          </a:p>
          <a:p>
            <a:r>
              <a:rPr lang="en-US" sz="1300" b="1" u="sng" dirty="0">
                <a:latin typeface="Segoe UI"/>
                <a:cs typeface="Segoe UI"/>
              </a:rPr>
              <a:t>General</a:t>
            </a:r>
            <a:r>
              <a:rPr lang="en-US" sz="1300" dirty="0">
                <a:latin typeface="Segoe UI"/>
                <a:cs typeface="Segoe UI"/>
              </a:rPr>
              <a:t>: Sets forth additional general contract requirements, such as that the MCP must publicly post the MOU and how notice will be provided.</a:t>
            </a:r>
          </a:p>
        </p:txBody>
      </p:sp>
      <p:sp>
        <p:nvSpPr>
          <p:cNvPr id="4" name="Slide Number Placeholder 3">
            <a:extLst>
              <a:ext uri="{FF2B5EF4-FFF2-40B4-BE49-F238E27FC236}">
                <a16:creationId xmlns:a16="http://schemas.microsoft.com/office/drawing/2014/main" id="{A0643E6B-AB68-B17D-A676-94107D86E6CD}"/>
              </a:ext>
            </a:extLst>
          </p:cNvPr>
          <p:cNvSpPr>
            <a:spLocks noGrp="1"/>
          </p:cNvSpPr>
          <p:nvPr>
            <p:ph type="sldNum" sz="quarter" idx="12"/>
          </p:nvPr>
        </p:nvSpPr>
        <p:spPr/>
        <p:txBody>
          <a:bodyPr/>
          <a:lstStyle/>
          <a:p>
            <a:fld id="{EB8090AE-F645-47C1-81A8-D4E28BF03D47}" type="slidenum">
              <a:rPr lang="en-US" smtClean="0"/>
              <a:t>14</a:t>
            </a:fld>
            <a:endParaRPr lang="en-US"/>
          </a:p>
        </p:txBody>
      </p:sp>
      <p:sp>
        <p:nvSpPr>
          <p:cNvPr id="2" name="Title 1">
            <a:extLst>
              <a:ext uri="{FF2B5EF4-FFF2-40B4-BE49-F238E27FC236}">
                <a16:creationId xmlns:a16="http://schemas.microsoft.com/office/drawing/2014/main" id="{FE67A8CF-FFAC-3662-B73B-6326B4D7D614}"/>
              </a:ext>
            </a:extLst>
          </p:cNvPr>
          <p:cNvSpPr>
            <a:spLocks noGrp="1"/>
          </p:cNvSpPr>
          <p:nvPr>
            <p:ph type="title"/>
          </p:nvPr>
        </p:nvSpPr>
        <p:spPr/>
        <p:txBody>
          <a:bodyPr/>
          <a:lstStyle/>
          <a:p>
            <a:r>
              <a:rPr lang="en-US" dirty="0">
                <a:latin typeface="Segoe UI"/>
                <a:cs typeface="Segoe UI"/>
              </a:rPr>
              <a:t>Base MOU Template Requirements</a:t>
            </a:r>
            <a:endParaRPr lang="en-US" dirty="0"/>
          </a:p>
        </p:txBody>
      </p:sp>
      <p:sp>
        <p:nvSpPr>
          <p:cNvPr id="8" name="TextBox 7">
            <a:extLst>
              <a:ext uri="{FF2B5EF4-FFF2-40B4-BE49-F238E27FC236}">
                <a16:creationId xmlns:a16="http://schemas.microsoft.com/office/drawing/2014/main" id="{8ECE1327-B8B1-37BF-BB08-724CA6501A5C}"/>
              </a:ext>
            </a:extLst>
          </p:cNvPr>
          <p:cNvSpPr txBox="1"/>
          <p:nvPr/>
        </p:nvSpPr>
        <p:spPr>
          <a:xfrm>
            <a:off x="614895" y="1461488"/>
            <a:ext cx="11121009" cy="400110"/>
          </a:xfrm>
          <a:prstGeom prst="rect">
            <a:avLst/>
          </a:prstGeom>
          <a:solidFill>
            <a:schemeClr val="accent5">
              <a:lumMod val="50000"/>
            </a:schemeClr>
          </a:solidFill>
        </p:spPr>
        <p:txBody>
          <a:bodyPr wrap="square" lIns="91440" tIns="45720" rIns="91440" bIns="45720" anchor="t">
            <a:spAutoFit/>
          </a:bodyPr>
          <a:lstStyle>
            <a:defPPr>
              <a:defRPr lang="en-US"/>
            </a:defPPr>
            <a:lvl1pPr algn="ctr">
              <a:defRPr b="1">
                <a:solidFill>
                  <a:schemeClr val="bg1"/>
                </a:solidFill>
                <a:effectLst/>
                <a:latin typeface="Segoe UI" panose="020B0502040204020203" pitchFamily="34" charset="0"/>
                <a:ea typeface="Calibri" panose="020F0502020204030204" pitchFamily="34" charset="0"/>
                <a:cs typeface="Segoe UI" panose="020B0502040204020203" pitchFamily="34" charset="0"/>
              </a:defRPr>
            </a:lvl1pPr>
          </a:lstStyle>
          <a:p>
            <a:r>
              <a:rPr lang="en-US" sz="2000" b="0">
                <a:latin typeface="Calibri" panose="020F0502020204030204"/>
                <a:ea typeface="Calibri"/>
                <a:cs typeface="Calibri"/>
              </a:rPr>
              <a:t>Every MOU template contains the following provisions as required under the Contract.</a:t>
            </a:r>
            <a:endParaRPr lang="en-US" b="0">
              <a:ea typeface="Calibri"/>
            </a:endParaRPr>
          </a:p>
        </p:txBody>
      </p:sp>
    </p:spTree>
    <p:extLst>
      <p:ext uri="{BB962C8B-B14F-4D97-AF65-F5344CB8AC3E}">
        <p14:creationId xmlns:p14="http://schemas.microsoft.com/office/powerpoint/2010/main" val="144419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FCB7-7AA9-4CE3-8590-0527D3EA378E}"/>
              </a:ext>
            </a:extLst>
          </p:cNvPr>
          <p:cNvSpPr>
            <a:spLocks noGrp="1"/>
          </p:cNvSpPr>
          <p:nvPr>
            <p:ph type="title"/>
          </p:nvPr>
        </p:nvSpPr>
        <p:spPr/>
        <p:txBody>
          <a:bodyPr/>
          <a:lstStyle/>
          <a:p>
            <a:r>
              <a:rPr lang="en-US" dirty="0"/>
              <a:t>Timeline for MOUs</a:t>
            </a:r>
          </a:p>
        </p:txBody>
      </p:sp>
      <p:sp>
        <p:nvSpPr>
          <p:cNvPr id="3" name="Content Placeholder 2">
            <a:extLst>
              <a:ext uri="{FF2B5EF4-FFF2-40B4-BE49-F238E27FC236}">
                <a16:creationId xmlns:a16="http://schemas.microsoft.com/office/drawing/2014/main" id="{D6D91C8D-57D1-477C-A748-AFCC60233E1C}"/>
              </a:ext>
            </a:extLst>
          </p:cNvPr>
          <p:cNvSpPr>
            <a:spLocks noGrp="1"/>
          </p:cNvSpPr>
          <p:nvPr>
            <p:ph idx="1"/>
          </p:nvPr>
        </p:nvSpPr>
        <p:spPr>
          <a:xfrm>
            <a:off x="827520" y="1848569"/>
            <a:ext cx="10515600" cy="3525864"/>
          </a:xfrm>
          <a:solidFill>
            <a:schemeClr val="bg1">
              <a:lumMod val="95000"/>
            </a:schemeClr>
          </a:solidFill>
        </p:spPr>
        <p:txBody>
          <a:bodyPr vert="horz" lIns="91440" tIns="45720" rIns="91440" bIns="45720" rtlCol="0" anchor="t">
            <a:normAutofit/>
          </a:bodyPr>
          <a:lstStyle/>
          <a:p>
            <a:r>
              <a:rPr lang="en-US" sz="2400" dirty="0">
                <a:latin typeface="Segoe UI"/>
                <a:cs typeface="Segoe UI"/>
              </a:rPr>
              <a:t>DHCS plans to release an APL attaching MOU base and “bespoke” MOU templates this month. </a:t>
            </a:r>
          </a:p>
          <a:p>
            <a:r>
              <a:rPr lang="en-US" sz="2400" dirty="0">
                <a:latin typeface="Segoe UI"/>
                <a:cs typeface="Segoe UI"/>
              </a:rPr>
              <a:t>DHCS aims to engage stakeholders for input on draft MOU templates starting in summer 2023</a:t>
            </a:r>
          </a:p>
          <a:p>
            <a:r>
              <a:rPr lang="en-US" sz="2400" dirty="0">
                <a:latin typeface="Segoe UI"/>
                <a:cs typeface="Segoe UI"/>
              </a:rPr>
              <a:t>DHCS will hold an open comment period to obtain written feedback on draft MOUs and will hold a series of webinars for interested stakeholders</a:t>
            </a:r>
          </a:p>
        </p:txBody>
      </p:sp>
    </p:spTree>
    <p:extLst>
      <p:ext uri="{BB962C8B-B14F-4D97-AF65-F5344CB8AC3E}">
        <p14:creationId xmlns:p14="http://schemas.microsoft.com/office/powerpoint/2010/main" val="401237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E31F-19BD-4955-A75B-0771CCFD593D}"/>
              </a:ext>
            </a:extLst>
          </p:cNvPr>
          <p:cNvSpPr>
            <a:spLocks noGrp="1"/>
          </p:cNvSpPr>
          <p:nvPr>
            <p:ph type="title"/>
          </p:nvPr>
        </p:nvSpPr>
        <p:spPr>
          <a:xfrm>
            <a:off x="114300" y="185418"/>
            <a:ext cx="11658600" cy="888774"/>
          </a:xfrm>
        </p:spPr>
        <p:txBody>
          <a:bodyPr/>
          <a:lstStyle/>
          <a:p>
            <a:r>
              <a:rPr lang="en-US" dirty="0"/>
              <a:t>Status of MOU Development – 2024 Go Live</a:t>
            </a:r>
          </a:p>
        </p:txBody>
      </p:sp>
      <p:sp>
        <p:nvSpPr>
          <p:cNvPr id="7" name="Slide Number Placeholder 10">
            <a:extLst>
              <a:ext uri="{FF2B5EF4-FFF2-40B4-BE49-F238E27FC236}">
                <a16:creationId xmlns:a16="http://schemas.microsoft.com/office/drawing/2014/main" id="{76EC67A7-A65B-4740-818D-4E2233648F84}"/>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B8090AE-F645-47C1-81A8-D4E28BF03D47}" type="slidenum">
              <a:rPr kumimoji="0" lang="en-US"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en-US"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0401C973-6326-4D2A-88DD-3E691C6603B1}"/>
              </a:ext>
            </a:extLst>
          </p:cNvPr>
          <p:cNvSpPr txBox="1"/>
          <p:nvPr/>
        </p:nvSpPr>
        <p:spPr>
          <a:xfrm>
            <a:off x="0" y="1091679"/>
            <a:ext cx="12192000" cy="548514"/>
          </a:xfrm>
          <a:prstGeom prst="rect">
            <a:avLst/>
          </a:prstGeom>
          <a:solidFill>
            <a:srgbClr val="203262"/>
          </a:solidFill>
        </p:spPr>
        <p:txBody>
          <a:bodyPr wrap="square" lIns="91440" tIns="45720" rIns="91440" bIns="45720" anchor="t">
            <a:noAutofit/>
          </a:bodyPr>
          <a:lstStyle>
            <a:defPPr>
              <a:defRPr lang="en-US"/>
            </a:defPPr>
            <a:lvl1pPr algn="ctr">
              <a:defRPr b="1">
                <a:solidFill>
                  <a:schemeClr val="bg1"/>
                </a:solidFill>
                <a:effectLst/>
                <a:latin typeface="Segoe UI" panose="020B0502040204020203" pitchFamily="34" charset="0"/>
                <a:ea typeface="Calibri" panose="020F0502020204030204" pitchFamily="34" charset="0"/>
                <a:cs typeface="Segoe UI" panose="020B0502040204020203" pitchFamily="34" charset="0"/>
              </a:defRPr>
            </a:lvl1pPr>
          </a:lstStyle>
          <a:p>
            <a:r>
              <a:rPr lang="en-US" sz="2000" dirty="0">
                <a:latin typeface="Segoe UI"/>
                <a:ea typeface="Calibri"/>
                <a:cs typeface="Segoe UI"/>
              </a:rPr>
              <a:t>Eight MOU templates will be released in advance of January 1, 2024. </a:t>
            </a:r>
            <a:endParaRPr lang="en-US" sz="2000" dirty="0">
              <a:ea typeface="Calibri"/>
            </a:endParaRPr>
          </a:p>
        </p:txBody>
      </p:sp>
      <p:graphicFrame>
        <p:nvGraphicFramePr>
          <p:cNvPr id="5" name="Table 7">
            <a:extLst>
              <a:ext uri="{FF2B5EF4-FFF2-40B4-BE49-F238E27FC236}">
                <a16:creationId xmlns:a16="http://schemas.microsoft.com/office/drawing/2014/main" id="{6A875543-F2DF-4F29-A8D1-5237904873EC}"/>
              </a:ext>
            </a:extLst>
          </p:cNvPr>
          <p:cNvGraphicFramePr>
            <a:graphicFrameLocks noGrp="1"/>
          </p:cNvGraphicFramePr>
          <p:nvPr>
            <p:extLst>
              <p:ext uri="{D42A27DB-BD31-4B8C-83A1-F6EECF244321}">
                <p14:modId xmlns:p14="http://schemas.microsoft.com/office/powerpoint/2010/main" val="1736174915"/>
              </p:ext>
            </p:extLst>
          </p:nvPr>
        </p:nvGraphicFramePr>
        <p:xfrm>
          <a:off x="753839" y="1928522"/>
          <a:ext cx="10866234" cy="4564353"/>
        </p:xfrm>
        <a:graphic>
          <a:graphicData uri="http://schemas.openxmlformats.org/drawingml/2006/table">
            <a:tbl>
              <a:tblPr firstRow="1" bandRow="1">
                <a:tableStyleId>{5C22544A-7EE6-4342-B048-85BDC9FD1C3A}</a:tableStyleId>
              </a:tblPr>
              <a:tblGrid>
                <a:gridCol w="3863590">
                  <a:extLst>
                    <a:ext uri="{9D8B030D-6E8A-4147-A177-3AD203B41FA5}">
                      <a16:colId xmlns:a16="http://schemas.microsoft.com/office/drawing/2014/main" val="1469787681"/>
                    </a:ext>
                  </a:extLst>
                </a:gridCol>
                <a:gridCol w="7002644">
                  <a:extLst>
                    <a:ext uri="{9D8B030D-6E8A-4147-A177-3AD203B41FA5}">
                      <a16:colId xmlns:a16="http://schemas.microsoft.com/office/drawing/2014/main" val="2371831158"/>
                    </a:ext>
                  </a:extLst>
                </a:gridCol>
              </a:tblGrid>
              <a:tr h="473843">
                <a:tc>
                  <a:txBody>
                    <a:bodyPr/>
                    <a:lstStyle/>
                    <a:p>
                      <a:r>
                        <a:rPr lang="en-US" sz="1600" b="1">
                          <a:solidFill>
                            <a:schemeClr val="bg1"/>
                          </a:solidFill>
                          <a:latin typeface="Segoe UI"/>
                          <a:cs typeface="Segoe UI"/>
                        </a:rPr>
                        <a:t>Agency/Entity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6E8D"/>
                    </a:solidFill>
                  </a:tcPr>
                </a:tc>
                <a:tc>
                  <a:txBody>
                    <a:bodyPr/>
                    <a:lstStyle/>
                    <a:p>
                      <a:pPr lvl="0">
                        <a:buNone/>
                      </a:pPr>
                      <a:r>
                        <a:rPr lang="en-US" sz="1600" b="1" i="0" u="none" strike="noStrike" noProof="0">
                          <a:solidFill>
                            <a:schemeClr val="bg1"/>
                          </a:solidFill>
                          <a:latin typeface="Segoe UI"/>
                          <a:cs typeface="Segoe UI"/>
                        </a:rPr>
                        <a:t>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6E8D"/>
                    </a:solidFill>
                  </a:tcPr>
                </a:tc>
                <a:extLst>
                  <a:ext uri="{0D108BD9-81ED-4DB2-BD59-A6C34878D82A}">
                    <a16:rowId xmlns:a16="http://schemas.microsoft.com/office/drawing/2014/main" val="506545464"/>
                  </a:ext>
                </a:extLst>
              </a:tr>
              <a:tr h="473843">
                <a:tc>
                  <a:txBody>
                    <a:bodyPr/>
                    <a:lstStyle/>
                    <a:p>
                      <a:r>
                        <a:rPr lang="en-US" sz="1600" b="0" i="0" u="none" strike="noStrike" noProof="0" dirty="0">
                          <a:solidFill>
                            <a:schemeClr val="tx1"/>
                          </a:solidFill>
                          <a:latin typeface="Segoe UI"/>
                          <a:cs typeface="Segoe UI"/>
                        </a:rPr>
                        <a:t>LGA/County Behavioral Health Departments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b="0" dirty="0">
                          <a:solidFill>
                            <a:schemeClr val="tx1"/>
                          </a:solidFill>
                          <a:latin typeface="Segoe UI"/>
                          <a:cs typeface="Segoe UI"/>
                        </a:rPr>
                        <a:t>Specialty Mental Health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0995949"/>
                  </a:ext>
                </a:extLst>
              </a:tr>
              <a:tr h="473843">
                <a:tc>
                  <a:txBody>
                    <a:bodyPr/>
                    <a:lstStyle/>
                    <a:p>
                      <a:pPr lvl="0">
                        <a:buNone/>
                      </a:pPr>
                      <a:r>
                        <a:rPr lang="en-US" sz="1600" b="0" i="0" u="none" strike="noStrike" noProof="0" dirty="0">
                          <a:solidFill>
                            <a:schemeClr val="tx1"/>
                          </a:solidFill>
                          <a:latin typeface="Segoe UI"/>
                          <a:cs typeface="Segoe UI"/>
                        </a:rPr>
                        <a:t>LGA/County Behavioral Health Departments</a:t>
                      </a:r>
                      <a:endParaRPr lang="en-US" sz="1600" dirty="0">
                        <a:solidFill>
                          <a:schemeClr val="tx1"/>
                        </a:solidFill>
                        <a:latin typeface="Segoe UI"/>
                        <a:cs typeface="Segoe U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600" b="0" i="0" u="none" strike="noStrike" noProof="0" dirty="0">
                          <a:solidFill>
                            <a:schemeClr val="tx1"/>
                          </a:solidFill>
                          <a:latin typeface="Segoe UI"/>
                          <a:cs typeface="Segoe UI"/>
                        </a:rPr>
                        <a:t>Substance Use Disorder Services</a:t>
                      </a:r>
                      <a:endParaRPr lang="en-US" sz="1600" dirty="0">
                        <a:solidFill>
                          <a:schemeClr val="tx1"/>
                        </a:solidFill>
                        <a:latin typeface="Segoe UI"/>
                        <a:cs typeface="Segoe U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132296963"/>
                  </a:ext>
                </a:extLst>
              </a:tr>
              <a:tr h="852917">
                <a:tc>
                  <a:txBody>
                    <a:bodyPr/>
                    <a:lstStyle/>
                    <a:p>
                      <a:r>
                        <a:rPr lang="en-US" sz="1600" b="0" dirty="0">
                          <a:solidFill>
                            <a:schemeClr val="tx1"/>
                          </a:solidFill>
                          <a:latin typeface="Segoe UI"/>
                          <a:cs typeface="Segoe UI"/>
                        </a:rPr>
                        <a:t>Local Health Departments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rtl="0" eaLnBrk="1" fontAlgn="auto" latinLnBrk="0" hangingPunct="1">
                        <a:lnSpc>
                          <a:spcPct val="100000"/>
                        </a:lnSpc>
                        <a:spcBef>
                          <a:spcPct val="0"/>
                        </a:spcBef>
                        <a:spcAft>
                          <a:spcPct val="0"/>
                        </a:spcAft>
                        <a:buClrTx/>
                        <a:buSzTx/>
                        <a:buFontTx/>
                        <a:buNone/>
                      </a:pPr>
                      <a:r>
                        <a:rPr lang="en-US" sz="1600" b="0" dirty="0">
                          <a:solidFill>
                            <a:schemeClr val="tx1"/>
                          </a:solidFill>
                          <a:latin typeface="Segoe UI"/>
                          <a:cs typeface="Segoe UI"/>
                        </a:rPr>
                        <a:t>Including, without limitation, California Children’s Services (CCS),</a:t>
                      </a:r>
                      <a:r>
                        <a:rPr lang="en-US" sz="1600" b="0" baseline="30000" dirty="0">
                          <a:solidFill>
                            <a:schemeClr val="tx1"/>
                          </a:solidFill>
                          <a:latin typeface="Segoe UI"/>
                          <a:cs typeface="Segoe UI"/>
                        </a:rPr>
                        <a:t> </a:t>
                      </a:r>
                      <a:r>
                        <a:rPr lang="en-US" sz="1600" b="0" dirty="0">
                          <a:solidFill>
                            <a:schemeClr val="tx1"/>
                          </a:solidFill>
                          <a:latin typeface="Segoe UI"/>
                          <a:cs typeface="Segoe UI"/>
                        </a:rPr>
                        <a:t>Maternal</a:t>
                      </a:r>
                      <a:r>
                        <a:rPr lang="en-US" sz="1600" b="0" dirty="0">
                          <a:solidFill>
                            <a:schemeClr val="tx1">
                              <a:lumMod val="95000"/>
                              <a:lumOff val="5000"/>
                            </a:schemeClr>
                          </a:solidFill>
                          <a:latin typeface="Segoe UI"/>
                          <a:cs typeface="Segoe UI"/>
                        </a:rPr>
                        <a:t>, Child and Adolescent Health (MCAH), </a:t>
                      </a:r>
                      <a:r>
                        <a:rPr lang="en-US" sz="1600" b="0" dirty="0">
                          <a:solidFill>
                            <a:schemeClr val="tx1"/>
                          </a:solidFill>
                          <a:latin typeface="Segoe UI"/>
                          <a:cs typeface="Segoe UI"/>
                        </a:rPr>
                        <a:t>TB Direct Observed 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1176092"/>
                  </a:ext>
                </a:extLst>
              </a:tr>
              <a:tr h="461107">
                <a:tc>
                  <a:txBody>
                    <a:bodyPr/>
                    <a:lstStyle/>
                    <a:p>
                      <a:pPr lvl="0">
                        <a:buNone/>
                      </a:pPr>
                      <a:r>
                        <a:rPr lang="en-US" sz="1600" b="0" i="0" u="none" strike="noStrike" noProof="0">
                          <a:solidFill>
                            <a:schemeClr val="tx1"/>
                          </a:solidFill>
                          <a:latin typeface="Segoe UI"/>
                          <a:cs typeface="Segoe UI"/>
                        </a:rPr>
                        <a:t>Local Health Departments</a:t>
                      </a:r>
                      <a:endParaRPr lang="en-US" sz="1600" b="0">
                        <a:solidFill>
                          <a:schemeClr val="tx1"/>
                        </a:solidFill>
                        <a:latin typeface="Segoe UI"/>
                        <a:cs typeface="Segoe U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marL="0" lvl="0" indent="0" algn="l">
                        <a:lnSpc>
                          <a:spcPct val="100000"/>
                        </a:lnSpc>
                        <a:spcBef>
                          <a:spcPct val="0"/>
                        </a:spcBef>
                        <a:spcAft>
                          <a:spcPct val="0"/>
                        </a:spcAft>
                        <a:buNone/>
                      </a:pPr>
                      <a:r>
                        <a:rPr lang="en-US" sz="1600" b="0" i="0" u="none" strike="noStrike" noProof="0" dirty="0">
                          <a:solidFill>
                            <a:schemeClr val="tx1"/>
                          </a:solidFill>
                          <a:latin typeface="Segoe UI"/>
                          <a:cs typeface="Segoe UI"/>
                        </a:rPr>
                        <a:t>Women, Infant, &amp; Children (WIC) </a:t>
                      </a:r>
                      <a:endParaRPr lang="en-US" sz="1600" b="0" dirty="0">
                        <a:solidFill>
                          <a:schemeClr val="tx1"/>
                        </a:solidFill>
                        <a:latin typeface="Segoe UI"/>
                        <a:cs typeface="Segoe U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073031181"/>
                  </a:ext>
                </a:extLst>
              </a:tr>
              <a:tr h="30396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b="0">
                          <a:solidFill>
                            <a:schemeClr val="tx1"/>
                          </a:solidFill>
                          <a:latin typeface="Segoe UI"/>
                          <a:cs typeface="Segoe UI"/>
                        </a:rPr>
                        <a:t>Regional Centers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b="0" i="1" dirty="0">
                          <a:solidFill>
                            <a:schemeClr val="tx1"/>
                          </a:solidFill>
                          <a:latin typeface="Segoe UI"/>
                          <a:cs typeface="Segoe UI"/>
                        </a:rPr>
                        <a:t>Not Applicable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706365"/>
                  </a:ext>
                </a:extLst>
              </a:tr>
              <a:tr h="300031">
                <a:tc>
                  <a:txBody>
                    <a:bodyPr/>
                    <a:lstStyle/>
                    <a:p>
                      <a:r>
                        <a:rPr lang="en-US" sz="1600" b="0" i="0" u="none" strike="noStrike" noProof="0">
                          <a:solidFill>
                            <a:schemeClr val="tx1"/>
                          </a:solidFill>
                          <a:latin typeface="Segoe UI"/>
                          <a:cs typeface="Segoe UI"/>
                        </a:rPr>
                        <a:t>LGA</a:t>
                      </a:r>
                      <a:endParaRPr lang="en-US" sz="1600" b="0" strike="noStrike">
                        <a:solidFill>
                          <a:schemeClr val="tx1"/>
                        </a:solidFill>
                        <a:latin typeface="Segoe UI"/>
                        <a:cs typeface="Segoe UI"/>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b="0" dirty="0">
                          <a:solidFill>
                            <a:schemeClr val="tx1"/>
                          </a:solidFill>
                          <a:latin typeface="Segoe UI"/>
                          <a:cs typeface="Segoe UI"/>
                        </a:rPr>
                        <a:t>In-Home Services and Supports (IHSS)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9477889"/>
                  </a:ext>
                </a:extLst>
              </a:tr>
              <a:tr h="473843">
                <a:tc>
                  <a:txBody>
                    <a:bodyPr/>
                    <a:lstStyle/>
                    <a:p>
                      <a:r>
                        <a:rPr lang="en-US" sz="1600" b="0" strike="noStrike">
                          <a:solidFill>
                            <a:schemeClr val="tx1"/>
                          </a:solidFill>
                          <a:latin typeface="Segoe UI"/>
                          <a:cs typeface="Segoe UI"/>
                        </a:rPr>
                        <a:t>LGA/County Social Services Department</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b="0" dirty="0">
                          <a:solidFill>
                            <a:schemeClr val="tx1"/>
                          </a:solidFill>
                          <a:latin typeface="Segoe UI"/>
                          <a:cs typeface="Segoe UI"/>
                        </a:rPr>
                        <a:t>County Social Services programs and Child Welfare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1434339"/>
                  </a:ext>
                </a:extLst>
              </a:tr>
              <a:tr h="473843">
                <a:tc>
                  <a:txBody>
                    <a:bodyPr/>
                    <a:lstStyle/>
                    <a:p>
                      <a:r>
                        <a:rPr lang="en-US" sz="1600" b="0" i="0" u="none" strike="noStrike" noProof="0">
                          <a:solidFill>
                            <a:schemeClr val="tx1"/>
                          </a:solidFill>
                          <a:latin typeface="Segoe UI"/>
                          <a:cs typeface="Segoe UI"/>
                        </a:rPr>
                        <a:t>LGA</a:t>
                      </a:r>
                      <a:endParaRPr lang="en-US" sz="1600" b="0" strike="noStrike">
                        <a:solidFill>
                          <a:schemeClr val="tx1"/>
                        </a:solidFill>
                        <a:latin typeface="Segoe UI"/>
                        <a:cs typeface="Segoe UI"/>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b="0" strike="noStrike" dirty="0">
                          <a:solidFill>
                            <a:schemeClr val="tx1"/>
                          </a:solidFill>
                          <a:latin typeface="Segoe UI"/>
                          <a:cs typeface="Segoe UI"/>
                        </a:rPr>
                        <a:t>Targeted Case Management</a:t>
                      </a:r>
                      <a:endParaRPr lang="en-US" sz="1600" b="0" strike="noStrike" baseline="30000" dirty="0">
                        <a:solidFill>
                          <a:schemeClr val="tx1"/>
                        </a:solidFill>
                        <a:latin typeface="Segoe UI"/>
                        <a:cs typeface="Segoe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3938768"/>
                  </a:ext>
                </a:extLst>
              </a:tr>
            </a:tbl>
          </a:graphicData>
        </a:graphic>
      </p:graphicFrame>
    </p:spTree>
    <p:extLst>
      <p:ext uri="{BB962C8B-B14F-4D97-AF65-F5344CB8AC3E}">
        <p14:creationId xmlns:p14="http://schemas.microsoft.com/office/powerpoint/2010/main" val="173780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1213-F8DB-42BE-B96F-690062730279}"/>
              </a:ext>
            </a:extLst>
          </p:cNvPr>
          <p:cNvSpPr>
            <a:spLocks noGrp="1"/>
          </p:cNvSpPr>
          <p:nvPr>
            <p:ph type="title"/>
          </p:nvPr>
        </p:nvSpPr>
        <p:spPr>
          <a:xfrm>
            <a:off x="327578" y="271191"/>
            <a:ext cx="11223811" cy="688511"/>
          </a:xfrm>
        </p:spPr>
        <p:txBody>
          <a:bodyPr>
            <a:normAutofit/>
          </a:bodyPr>
          <a:lstStyle/>
          <a:p>
            <a:r>
              <a:rPr lang="en-US" sz="3200" dirty="0">
                <a:latin typeface="Segoe UI"/>
                <a:cs typeface="Segoe UI"/>
              </a:rPr>
              <a:t>MOU Development – 2025 Go Live</a:t>
            </a:r>
            <a:endParaRPr lang="en-US" sz="3200" dirty="0"/>
          </a:p>
        </p:txBody>
      </p:sp>
      <p:sp>
        <p:nvSpPr>
          <p:cNvPr id="4" name="Slide Number Placeholder 3">
            <a:extLst>
              <a:ext uri="{FF2B5EF4-FFF2-40B4-BE49-F238E27FC236}">
                <a16:creationId xmlns:a16="http://schemas.microsoft.com/office/drawing/2014/main" id="{BF5490CC-44C3-4E20-A20C-02614340D0DE}"/>
              </a:ext>
            </a:extLst>
          </p:cNvPr>
          <p:cNvSpPr>
            <a:spLocks noGrp="1"/>
          </p:cNvSpPr>
          <p:nvPr>
            <p:ph type="sldNum" sz="quarter" idx="12"/>
          </p:nvPr>
        </p:nvSpPr>
        <p:spPr>
          <a:xfrm>
            <a:off x="9448800" y="6492875"/>
            <a:ext cx="2743200" cy="365125"/>
          </a:xfrm>
        </p:spPr>
        <p:txBody>
          <a:bodyPr/>
          <a:lstStyle/>
          <a:p>
            <a:fld id="{EB8090AE-F645-47C1-81A8-D4E28BF03D47}" type="slidenum">
              <a:rPr lang="en-US" smtClean="0"/>
              <a:t>17</a:t>
            </a:fld>
            <a:endParaRPr lang="en-US"/>
          </a:p>
        </p:txBody>
      </p:sp>
      <p:graphicFrame>
        <p:nvGraphicFramePr>
          <p:cNvPr id="7" name="Table 7">
            <a:extLst>
              <a:ext uri="{FF2B5EF4-FFF2-40B4-BE49-F238E27FC236}">
                <a16:creationId xmlns:a16="http://schemas.microsoft.com/office/drawing/2014/main" id="{BDCC9DF6-AE0B-4BF3-A847-073F28AEF8F0}"/>
              </a:ext>
            </a:extLst>
          </p:cNvPr>
          <p:cNvGraphicFramePr>
            <a:graphicFrameLocks noGrp="1"/>
          </p:cNvGraphicFramePr>
          <p:nvPr>
            <p:extLst>
              <p:ext uri="{D42A27DB-BD31-4B8C-83A1-F6EECF244321}">
                <p14:modId xmlns:p14="http://schemas.microsoft.com/office/powerpoint/2010/main" val="4263277701"/>
              </p:ext>
            </p:extLst>
          </p:nvPr>
        </p:nvGraphicFramePr>
        <p:xfrm>
          <a:off x="1965563" y="1626748"/>
          <a:ext cx="7947840" cy="4910103"/>
        </p:xfrm>
        <a:graphic>
          <a:graphicData uri="http://schemas.openxmlformats.org/drawingml/2006/table">
            <a:tbl>
              <a:tblPr firstRow="1" bandRow="1">
                <a:tableStyleId>{5C22544A-7EE6-4342-B048-85BDC9FD1C3A}</a:tableStyleId>
              </a:tblPr>
              <a:tblGrid>
                <a:gridCol w="7947840">
                  <a:extLst>
                    <a:ext uri="{9D8B030D-6E8A-4147-A177-3AD203B41FA5}">
                      <a16:colId xmlns:a16="http://schemas.microsoft.com/office/drawing/2014/main" val="1469787681"/>
                    </a:ext>
                  </a:extLst>
                </a:gridCol>
              </a:tblGrid>
              <a:tr h="370019">
                <a:tc>
                  <a:txBody>
                    <a:bodyPr/>
                    <a:lstStyle/>
                    <a:p>
                      <a:pPr algn="ctr"/>
                      <a:r>
                        <a:rPr lang="en-US" sz="2000" b="1">
                          <a:latin typeface="Segoe UI" panose="020B0502040204020203" pitchFamily="34" charset="0"/>
                          <a:cs typeface="Segoe UI" panose="020B0502040204020203" pitchFamily="34" charset="0"/>
                        </a:rPr>
                        <a:t>Agency/Entity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6E8D"/>
                    </a:solidFill>
                  </a:tcPr>
                </a:tc>
                <a:extLst>
                  <a:ext uri="{0D108BD9-81ED-4DB2-BD59-A6C34878D82A}">
                    <a16:rowId xmlns:a16="http://schemas.microsoft.com/office/drawing/2014/main" val="506545464"/>
                  </a:ext>
                </a:extLst>
              </a:tr>
              <a:tr h="554146">
                <a:tc>
                  <a:txBody>
                    <a:bodyPr/>
                    <a:lstStyle/>
                    <a:p>
                      <a:pPr marL="0" marR="0" lvl="0" indent="0" algn="l">
                        <a:lnSpc>
                          <a:spcPct val="100000"/>
                        </a:lnSpc>
                        <a:spcBef>
                          <a:spcPct val="0"/>
                        </a:spcBef>
                        <a:spcAft>
                          <a:spcPct val="0"/>
                        </a:spcAft>
                        <a:buNone/>
                      </a:pPr>
                      <a:r>
                        <a:rPr lang="en-US" sz="1600" b="0" dirty="0">
                          <a:solidFill>
                            <a:schemeClr val="tx1"/>
                          </a:solidFill>
                          <a:latin typeface="Segoe UI" panose="020B0502040204020203" pitchFamily="34" charset="0"/>
                          <a:cs typeface="Segoe UI" panose="020B0502040204020203" pitchFamily="34" charset="0"/>
                        </a:rPr>
                        <a:t>HCBS Waiver Agencies and Programs </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3019027"/>
                  </a:ext>
                </a:extLst>
              </a:tr>
              <a:tr h="673207">
                <a:tc>
                  <a:txBody>
                    <a:bodyPr/>
                    <a:lstStyle/>
                    <a:p>
                      <a:pPr lvl="0">
                        <a:buNone/>
                      </a:pPr>
                      <a:r>
                        <a:rPr lang="en-US" sz="1600" b="0" i="0" u="none" strike="noStrike" noProof="0">
                          <a:solidFill>
                            <a:schemeClr val="tx1"/>
                          </a:solidFill>
                          <a:latin typeface="Segoe UI" panose="020B0502040204020203" pitchFamily="34" charset="0"/>
                          <a:cs typeface="Segoe UI" panose="020B0502040204020203" pitchFamily="34" charset="0"/>
                        </a:rPr>
                        <a:t>LGA/Jails, Juvenile Facilities and Probation Departments</a:t>
                      </a:r>
                      <a:endParaRPr lang="en-US" sz="1600" b="0" strike="noStrike">
                        <a:solidFill>
                          <a:schemeClr val="tx1"/>
                        </a:solidFill>
                        <a:latin typeface="Segoe UI" panose="020B0502040204020203" pitchFamily="34" charset="0"/>
                        <a:cs typeface="Segoe UI" panose="020B0502040204020203" pitchFamily="34"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4007244323"/>
                  </a:ext>
                </a:extLst>
              </a:tr>
              <a:tr h="554146">
                <a:tc>
                  <a:txBody>
                    <a:bodyPr/>
                    <a:lstStyle/>
                    <a:p>
                      <a:pPr lvl="0">
                        <a:buNone/>
                      </a:pPr>
                      <a:r>
                        <a:rPr lang="en-US" sz="1600" b="0" i="0" u="none" strike="noStrike" noProof="0">
                          <a:solidFill>
                            <a:schemeClr val="tx1"/>
                          </a:solidFill>
                          <a:latin typeface="Segoe UI" panose="020B0502040204020203" pitchFamily="34" charset="0"/>
                          <a:cs typeface="Segoe UI" panose="020B0502040204020203" pitchFamily="34" charset="0"/>
                        </a:rPr>
                        <a:t>Continuum of Care</a:t>
                      </a:r>
                      <a:endParaRPr lang="en-US" sz="160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665834"/>
                  </a:ext>
                </a:extLst>
              </a:tr>
              <a:tr h="529299">
                <a:tc>
                  <a:txBody>
                    <a:bodyPr/>
                    <a:lstStyle/>
                    <a:p>
                      <a:pPr marL="0" marR="0" lvl="0" indent="0" algn="l">
                        <a:lnSpc>
                          <a:spcPct val="100000"/>
                        </a:lnSpc>
                        <a:spcBef>
                          <a:spcPct val="0"/>
                        </a:spcBef>
                        <a:spcAft>
                          <a:spcPct val="0"/>
                        </a:spcAft>
                        <a:buNone/>
                      </a:pPr>
                      <a:r>
                        <a:rPr lang="en-US" sz="1600" b="0" i="0" u="none" strike="noStrike" kern="1200" noProof="0">
                          <a:solidFill>
                            <a:schemeClr val="tx1"/>
                          </a:solidFill>
                          <a:latin typeface="Segoe UI" panose="020B0502040204020203" pitchFamily="34" charset="0"/>
                          <a:cs typeface="Segoe UI" panose="020B0502040204020203" pitchFamily="34" charset="0"/>
                        </a:rPr>
                        <a:t>First 5 Programs</a:t>
                      </a:r>
                      <a:endParaRPr lang="en-US" sz="160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0795137"/>
                  </a:ext>
                </a:extLst>
              </a:tr>
              <a:tr h="520505">
                <a:tc>
                  <a:txBody>
                    <a:bodyPr/>
                    <a:lstStyle/>
                    <a:p>
                      <a:pPr marL="0" marR="0" lvl="0" indent="0" algn="l">
                        <a:lnSpc>
                          <a:spcPct val="100000"/>
                        </a:lnSpc>
                        <a:spcBef>
                          <a:spcPct val="0"/>
                        </a:spcBef>
                        <a:spcAft>
                          <a:spcPct val="0"/>
                        </a:spcAft>
                        <a:buNone/>
                      </a:pPr>
                      <a:r>
                        <a:rPr lang="en-US" sz="1600" b="0" i="0" u="none" strike="noStrike" kern="1200" noProof="0">
                          <a:solidFill>
                            <a:schemeClr val="tx1"/>
                          </a:solidFill>
                          <a:latin typeface="Segoe UI" panose="020B0502040204020203" pitchFamily="34" charset="0"/>
                          <a:cs typeface="Segoe UI" panose="020B0502040204020203" pitchFamily="34" charset="0"/>
                        </a:rPr>
                        <a:t>Area Agencies on Aging</a:t>
                      </a:r>
                      <a:endParaRPr lang="en-US" sz="160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3491481"/>
                  </a:ext>
                </a:extLst>
              </a:tr>
              <a:tr h="478302">
                <a:tc>
                  <a:txBody>
                    <a:bodyPr/>
                    <a:lstStyle/>
                    <a:p>
                      <a:pPr marL="0" marR="0" lvl="0" indent="0" algn="l">
                        <a:lnSpc>
                          <a:spcPct val="100000"/>
                        </a:lnSpc>
                        <a:spcBef>
                          <a:spcPct val="0"/>
                        </a:spcBef>
                        <a:spcAft>
                          <a:spcPct val="0"/>
                        </a:spcAft>
                        <a:buNone/>
                      </a:pPr>
                      <a:r>
                        <a:rPr lang="en-US" sz="1600" b="0" i="0" u="none" strike="noStrike" kern="1200" noProof="0">
                          <a:solidFill>
                            <a:schemeClr val="tx1"/>
                          </a:solidFill>
                          <a:latin typeface="Segoe UI" panose="020B0502040204020203" pitchFamily="34" charset="0"/>
                          <a:cs typeface="Segoe UI" panose="020B0502040204020203" pitchFamily="34" charset="0"/>
                        </a:rPr>
                        <a:t>California Caregiver Resource Centers </a:t>
                      </a:r>
                      <a:endParaRPr lang="en-US" sz="160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2671235"/>
                  </a:ext>
                </a:extLst>
              </a:tr>
              <a:tr h="537783">
                <a:tc>
                  <a:txBody>
                    <a:bodyPr/>
                    <a:lstStyle/>
                    <a:p>
                      <a:pPr lvl="0">
                        <a:buNone/>
                      </a:pPr>
                      <a:r>
                        <a:rPr lang="en-US" sz="1600" b="0">
                          <a:solidFill>
                            <a:schemeClr val="tx1"/>
                          </a:solidFill>
                          <a:latin typeface="Segoe UI" panose="020B0502040204020203" pitchFamily="34" charset="0"/>
                          <a:cs typeface="Segoe UI" panose="020B0502040204020203" pitchFamily="34" charset="0"/>
                        </a:rPr>
                        <a:t>Local Education Agencies (LEAs)</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7012469"/>
                  </a:ext>
                </a:extLst>
              </a:tr>
              <a:tr h="666475">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b="0" dirty="0">
                          <a:solidFill>
                            <a:schemeClr val="tx1"/>
                          </a:solidFill>
                          <a:latin typeface="Segoe UI" panose="020B0502040204020203" pitchFamily="34" charset="0"/>
                          <a:cs typeface="Segoe UI" panose="020B0502040204020203" pitchFamily="34" charset="0"/>
                        </a:rPr>
                        <a:t>Indian Health Services/Tribal Entities</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1991089"/>
                  </a:ext>
                </a:extLst>
              </a:tr>
            </a:tbl>
          </a:graphicData>
        </a:graphic>
      </p:graphicFrame>
      <p:sp>
        <p:nvSpPr>
          <p:cNvPr id="6" name="TextBox 5">
            <a:extLst>
              <a:ext uri="{FF2B5EF4-FFF2-40B4-BE49-F238E27FC236}">
                <a16:creationId xmlns:a16="http://schemas.microsoft.com/office/drawing/2014/main" id="{EBCC288B-8DB9-4795-AAAF-6CF2C42FBCA4}"/>
              </a:ext>
            </a:extLst>
          </p:cNvPr>
          <p:cNvSpPr txBox="1"/>
          <p:nvPr/>
        </p:nvSpPr>
        <p:spPr>
          <a:xfrm>
            <a:off x="0" y="959702"/>
            <a:ext cx="12192000" cy="475158"/>
          </a:xfrm>
          <a:prstGeom prst="rect">
            <a:avLst/>
          </a:prstGeom>
          <a:solidFill>
            <a:srgbClr val="203262"/>
          </a:solidFill>
        </p:spPr>
        <p:txBody>
          <a:bodyPr wrap="square" lIns="91440" tIns="45720" rIns="91440" bIns="45720" anchor="t">
            <a:noAutofit/>
          </a:bodyPr>
          <a:lstStyle>
            <a:defPPr>
              <a:defRPr lang="en-US"/>
            </a:defPPr>
            <a:lvl1pPr algn="ctr">
              <a:defRPr b="1">
                <a:solidFill>
                  <a:schemeClr val="bg1"/>
                </a:solidFill>
                <a:effectLst/>
                <a:latin typeface="Segoe UI" panose="020B0502040204020203" pitchFamily="34" charset="0"/>
                <a:ea typeface="Calibri" panose="020F0502020204030204" pitchFamily="34" charset="0"/>
                <a:cs typeface="Segoe UI" panose="020B0502040204020203" pitchFamily="34" charset="0"/>
              </a:defRPr>
            </a:lvl1pPr>
          </a:lstStyle>
          <a:p>
            <a:r>
              <a:rPr lang="en-US" sz="2000" dirty="0">
                <a:latin typeface="Segoe UI"/>
                <a:ea typeface="Calibri"/>
                <a:cs typeface="Segoe UI"/>
              </a:rPr>
              <a:t>Eight MOU templates will be released in advance of January 1, 2025. </a:t>
            </a:r>
            <a:endParaRPr lang="en-US" sz="2000" dirty="0">
              <a:ea typeface="Calibri"/>
            </a:endParaRPr>
          </a:p>
        </p:txBody>
      </p:sp>
    </p:spTree>
    <p:extLst>
      <p:ext uri="{BB962C8B-B14F-4D97-AF65-F5344CB8AC3E}">
        <p14:creationId xmlns:p14="http://schemas.microsoft.com/office/powerpoint/2010/main" val="251379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191208" y="299309"/>
            <a:ext cx="9809584" cy="2387600"/>
          </a:xfrm>
        </p:spPr>
        <p:txBody>
          <a:bodyPr/>
          <a:lstStyle/>
          <a:p>
            <a:r>
              <a:rPr lang="en-US" dirty="0"/>
              <a:t>Transportation Benefit: </a:t>
            </a:r>
            <a:br>
              <a:rPr lang="en-US" dirty="0"/>
            </a:br>
            <a:r>
              <a:rPr lang="en-US" sz="1100" dirty="0">
                <a:solidFill>
                  <a:schemeClr val="bg1">
                    <a:lumMod val="95000"/>
                  </a:schemeClr>
                </a:solidFill>
              </a:rPr>
              <a:t>.</a:t>
            </a:r>
            <a:br>
              <a:rPr lang="en-US" dirty="0"/>
            </a:br>
            <a:r>
              <a:rPr lang="en-US" sz="2800" dirty="0"/>
              <a:t>Non-Medical and Non-Emergency </a:t>
            </a:r>
            <a:br>
              <a:rPr lang="en-US" sz="2800" dirty="0"/>
            </a:br>
            <a:r>
              <a:rPr lang="en-US" sz="2800" dirty="0"/>
              <a:t>Medical Transportation Services</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856833"/>
            <a:ext cx="9144000" cy="1655762"/>
          </a:xfrm>
        </p:spPr>
        <p:txBody>
          <a:bodyPr>
            <a:normAutofit/>
          </a:bodyPr>
          <a:lstStyle/>
          <a:p>
            <a:r>
              <a:rPr lang="en-US" b="1" dirty="0"/>
              <a:t>Laura Briones</a:t>
            </a:r>
          </a:p>
          <a:p>
            <a:r>
              <a:rPr lang="en-US" dirty="0"/>
              <a:t>Health Program Specialist II,</a:t>
            </a:r>
          </a:p>
          <a:p>
            <a:r>
              <a:rPr lang="en-US" dirty="0"/>
              <a:t>Managed Care Quality and Monitoring Division</a:t>
            </a:r>
          </a:p>
        </p:txBody>
      </p:sp>
    </p:spTree>
    <p:extLst>
      <p:ext uri="{BB962C8B-B14F-4D97-AF65-F5344CB8AC3E}">
        <p14:creationId xmlns:p14="http://schemas.microsoft.com/office/powerpoint/2010/main" val="93190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Non-Emergency Medical Transportation?</a:t>
            </a:r>
          </a:p>
        </p:txBody>
      </p:sp>
      <p:sp>
        <p:nvSpPr>
          <p:cNvPr id="3" name="Content Placeholder 2"/>
          <p:cNvSpPr>
            <a:spLocks noGrp="1"/>
          </p:cNvSpPr>
          <p:nvPr>
            <p:ph idx="1"/>
          </p:nvPr>
        </p:nvSpPr>
        <p:spPr>
          <a:solidFill>
            <a:schemeClr val="bg1">
              <a:lumMod val="95000"/>
            </a:schemeClr>
          </a:solidFill>
        </p:spPr>
        <p:txBody>
          <a:bodyPr>
            <a:normAutofit/>
          </a:bodyPr>
          <a:lstStyle/>
          <a:p>
            <a:r>
              <a:rPr lang="en-US" sz="2000" dirty="0"/>
              <a:t>NEMT is for members with a medical and physical condition who cannot be transported by ordinary means of public or private conveyance such as by Uber/Lyft, taxi, bus, private vehicle, etc. </a:t>
            </a:r>
          </a:p>
          <a:p>
            <a:r>
              <a:rPr lang="en-US" sz="2000" dirty="0"/>
              <a:t>The member must have a signed Physician Certification Statement (PCS) form authorizing NEMT by their provider in order to request an NEMT ride. </a:t>
            </a:r>
          </a:p>
          <a:p>
            <a:r>
              <a:rPr lang="en-US" sz="1600" dirty="0">
                <a:hlinkClick r:id="rId3"/>
              </a:rPr>
              <a:t>22 CCR Section 51323 </a:t>
            </a:r>
            <a:r>
              <a:rPr lang="en-US" sz="1600" dirty="0"/>
              <a:t>outlines the four NEMT modalities:</a:t>
            </a:r>
          </a:p>
          <a:p>
            <a:pPr lvl="1">
              <a:buFont typeface="Segoe UI" panose="020B0502040204020203" pitchFamily="34" charset="0"/>
              <a:buChar char="»"/>
            </a:pPr>
            <a:r>
              <a:rPr lang="en-US" sz="1600" dirty="0"/>
              <a:t>Ambulance services</a:t>
            </a:r>
          </a:p>
          <a:p>
            <a:pPr lvl="1">
              <a:buFont typeface="Segoe UI" panose="020B0502040204020203" pitchFamily="34" charset="0"/>
              <a:buChar char="»"/>
            </a:pPr>
            <a:r>
              <a:rPr lang="en-US" sz="1600" dirty="0"/>
              <a:t>Litter van services</a:t>
            </a:r>
          </a:p>
          <a:p>
            <a:pPr lvl="1">
              <a:buFont typeface="Segoe UI" panose="020B0502040204020203" pitchFamily="34" charset="0"/>
              <a:buChar char="»"/>
            </a:pPr>
            <a:r>
              <a:rPr lang="en-US" sz="1600" dirty="0"/>
              <a:t>Wheelchair van transport</a:t>
            </a:r>
          </a:p>
          <a:p>
            <a:pPr lvl="1">
              <a:buFont typeface="Segoe UI" panose="020B0502040204020203" pitchFamily="34" charset="0"/>
              <a:buChar char="»"/>
            </a:pPr>
            <a:r>
              <a:rPr lang="en-US" sz="1600" dirty="0"/>
              <a:t>By Air</a:t>
            </a:r>
          </a:p>
          <a:p>
            <a:endParaRPr lang="en-US" dirty="0"/>
          </a:p>
        </p:txBody>
      </p:sp>
    </p:spTree>
    <p:extLst>
      <p:ext uri="{BB962C8B-B14F-4D97-AF65-F5344CB8AC3E}">
        <p14:creationId xmlns:p14="http://schemas.microsoft.com/office/powerpoint/2010/main" val="143596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3DC5B-17D2-DB78-F455-957F625F375D}"/>
              </a:ext>
            </a:extLst>
          </p:cNvPr>
          <p:cNvSpPr>
            <a:spLocks noGrp="1"/>
          </p:cNvSpPr>
          <p:nvPr>
            <p:ph type="title"/>
          </p:nvPr>
        </p:nvSpPr>
        <p:spPr>
          <a:xfrm>
            <a:off x="1262125" y="293768"/>
            <a:ext cx="9611065" cy="1325563"/>
          </a:xfrm>
        </p:spPr>
        <p:txBody>
          <a:bodyPr/>
          <a:lstStyle/>
          <a:p>
            <a:r>
              <a:rPr lang="en-US" dirty="0"/>
              <a:t>Thank you for joining!</a:t>
            </a:r>
          </a:p>
        </p:txBody>
      </p:sp>
      <p:sp>
        <p:nvSpPr>
          <p:cNvPr id="32" name="Content Placeholder 31">
            <a:extLst>
              <a:ext uri="{FF2B5EF4-FFF2-40B4-BE49-F238E27FC236}">
                <a16:creationId xmlns:a16="http://schemas.microsoft.com/office/drawing/2014/main" id="{33E7D2DF-AC04-AC4A-9404-5E91960B5129}"/>
              </a:ext>
            </a:extLst>
          </p:cNvPr>
          <p:cNvSpPr>
            <a:spLocks noGrp="1"/>
          </p:cNvSpPr>
          <p:nvPr>
            <p:ph sz="half" idx="2"/>
          </p:nvPr>
        </p:nvSpPr>
        <p:spPr>
          <a:xfrm>
            <a:off x="5499460" y="1524001"/>
            <a:ext cx="5373731" cy="3657599"/>
          </a:xfrm>
          <a:solidFill>
            <a:schemeClr val="bg1">
              <a:lumMod val="95000"/>
            </a:schemeClr>
          </a:solidFill>
        </p:spPr>
        <p:txBody>
          <a:bodyPr>
            <a:normAutofit/>
          </a:bodyPr>
          <a:lstStyle/>
          <a:p>
            <a:pPr marL="914400" lvl="2" indent="0">
              <a:buNone/>
            </a:pPr>
            <a:endParaRPr lang="en-US" sz="1700" dirty="0"/>
          </a:p>
          <a:p>
            <a:pPr marL="914400" lvl="2" indent="0">
              <a:buNone/>
            </a:pPr>
            <a:r>
              <a:rPr lang="en-US" sz="1700" dirty="0"/>
              <a:t>To ask the cohost(s)/panelist(s) a question through chat, use the Q&amp;A option in WebEx.</a:t>
            </a:r>
          </a:p>
          <a:p>
            <a:pPr marL="914400" lvl="2" indent="0">
              <a:buNone/>
            </a:pPr>
            <a:endParaRPr lang="en-US" sz="1700" dirty="0">
              <a:effectLst/>
              <a:ea typeface="Calibri" panose="020F0502020204030204" pitchFamily="34" charset="0"/>
            </a:endParaRPr>
          </a:p>
          <a:p>
            <a:pPr marL="914400" lvl="2" indent="0">
              <a:buNone/>
            </a:pPr>
            <a:endParaRPr lang="en-US" sz="1700" dirty="0">
              <a:ea typeface="Calibri" panose="020F0502020204030204" pitchFamily="34" charset="0"/>
            </a:endParaRPr>
          </a:p>
          <a:p>
            <a:pPr marL="914400" lvl="2" indent="0">
              <a:buNone/>
            </a:pPr>
            <a:r>
              <a:rPr lang="en-US" sz="1700" dirty="0">
                <a:effectLst/>
                <a:ea typeface="Calibri" panose="020F0502020204030204" pitchFamily="34" charset="0"/>
              </a:rPr>
              <a:t>Presentation operator (lead analyst) will read off questions posed in “Question and Answer” section of the webinar software.</a:t>
            </a:r>
            <a:endParaRPr lang="en-US" sz="1700" dirty="0"/>
          </a:p>
          <a:p>
            <a:pPr marL="914400" lvl="2" indent="0">
              <a:buNone/>
            </a:pPr>
            <a:endParaRPr lang="en-US" sz="1800" dirty="0"/>
          </a:p>
          <a:p>
            <a:pPr marL="457200" lvl="1" indent="0">
              <a:buNone/>
            </a:pPr>
            <a:endParaRPr lang="en-US" sz="1700" dirty="0">
              <a:latin typeface="Arial" panose="020B0604020202020204" pitchFamily="34" charset="0"/>
              <a:cs typeface="Arial" panose="020B0604020202020204" pitchFamily="34" charset="0"/>
            </a:endParaRPr>
          </a:p>
        </p:txBody>
      </p:sp>
      <p:sp>
        <p:nvSpPr>
          <p:cNvPr id="34" name="Content Placeholder 31">
            <a:extLst>
              <a:ext uri="{FF2B5EF4-FFF2-40B4-BE49-F238E27FC236}">
                <a16:creationId xmlns:a16="http://schemas.microsoft.com/office/drawing/2014/main" id="{9AC1CCF9-DBEA-1E2D-A62C-0A6FFF3E80B1}"/>
              </a:ext>
            </a:extLst>
          </p:cNvPr>
          <p:cNvSpPr txBox="1">
            <a:spLocks/>
          </p:cNvSpPr>
          <p:nvPr/>
        </p:nvSpPr>
        <p:spPr>
          <a:xfrm>
            <a:off x="1262128" y="1524001"/>
            <a:ext cx="4333983" cy="3657599"/>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Clr>
                <a:srgbClr val="E47225"/>
              </a:buClr>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sz="1700" dirty="0"/>
          </a:p>
          <a:p>
            <a:pPr marL="914400" lvl="2" indent="0">
              <a:buNone/>
            </a:pPr>
            <a:r>
              <a:rPr lang="en-US" sz="1700" dirty="0">
                <a:effectLst/>
                <a:ea typeface="Calibri" panose="020F0502020204030204" pitchFamily="34" charset="0"/>
              </a:rPr>
              <a:t>Please place all calls on </a:t>
            </a:r>
            <a:r>
              <a:rPr lang="en-US" sz="1700" b="1" dirty="0">
                <a:effectLst/>
                <a:ea typeface="Calibri" panose="020F0502020204030204" pitchFamily="34" charset="0"/>
              </a:rPr>
              <a:t>mute</a:t>
            </a:r>
            <a:r>
              <a:rPr lang="en-US" sz="1700" dirty="0">
                <a:effectLst/>
                <a:ea typeface="Calibri" panose="020F0502020204030204" pitchFamily="34" charset="0"/>
              </a:rPr>
              <a:t>, not hold, to avoid hold music.</a:t>
            </a:r>
          </a:p>
          <a:p>
            <a:pPr marL="914400" lvl="2" indent="0">
              <a:buNone/>
            </a:pPr>
            <a:endParaRPr lang="en-US" sz="1700" dirty="0">
              <a:ea typeface="Calibri" panose="020F0502020204030204" pitchFamily="34" charset="0"/>
            </a:endParaRPr>
          </a:p>
          <a:p>
            <a:pPr marL="914400" lvl="2" indent="0">
              <a:buNone/>
            </a:pPr>
            <a:endParaRPr lang="en-US" sz="1700" dirty="0">
              <a:effectLst/>
              <a:ea typeface="Calibri" panose="020F0502020204030204" pitchFamily="34" charset="0"/>
            </a:endParaRPr>
          </a:p>
          <a:p>
            <a:pPr marL="914400" lvl="2" indent="0">
              <a:buNone/>
            </a:pPr>
            <a:r>
              <a:rPr lang="en-US" sz="1700" dirty="0">
                <a:effectLst/>
                <a:ea typeface="Calibri" panose="020F0502020204030204" pitchFamily="34" charset="0"/>
              </a:rPr>
              <a:t>Once each presenter is done, we ask that you utilize the ‘raise your hand’ function to ask questions. </a:t>
            </a:r>
          </a:p>
          <a:p>
            <a:pPr marL="0" indent="0">
              <a:buNone/>
            </a:pPr>
            <a:endParaRPr lang="en-US" sz="2000" dirty="0"/>
          </a:p>
        </p:txBody>
      </p:sp>
      <p:sp>
        <p:nvSpPr>
          <p:cNvPr id="35" name="TextBox 34">
            <a:extLst>
              <a:ext uri="{FF2B5EF4-FFF2-40B4-BE49-F238E27FC236}">
                <a16:creationId xmlns:a16="http://schemas.microsoft.com/office/drawing/2014/main" id="{0CB1EEA3-A7CD-FAE0-4D5E-D961FF386499}"/>
              </a:ext>
            </a:extLst>
          </p:cNvPr>
          <p:cNvSpPr txBox="1"/>
          <p:nvPr/>
        </p:nvSpPr>
        <p:spPr>
          <a:xfrm>
            <a:off x="1262128" y="5089312"/>
            <a:ext cx="9611064" cy="553998"/>
          </a:xfrm>
          <a:prstGeom prst="rect">
            <a:avLst/>
          </a:prstGeom>
          <a:solidFill>
            <a:schemeClr val="bg1">
              <a:lumMod val="95000"/>
            </a:schemeClr>
          </a:solidFill>
        </p:spPr>
        <p:txBody>
          <a:bodyPr wrap="square" rtlCol="0">
            <a:spAutoFit/>
          </a:bodyPr>
          <a:lstStyle/>
          <a:p>
            <a:r>
              <a:rPr lang="en-US" i="1" dirty="0">
                <a:latin typeface="Segoe UI" panose="020B0502040204020203" pitchFamily="34" charset="0"/>
                <a:cs typeface="Segoe UI" panose="020B0502040204020203" pitchFamily="34" charset="0"/>
              </a:rPr>
              <a:t> Please note: to send a question or comment during the session, send to all cohosts.</a:t>
            </a:r>
          </a:p>
          <a:p>
            <a:endParaRPr lang="en-US" sz="1200" i="1" dirty="0">
              <a:latin typeface="Segoe UI" panose="020B0502040204020203" pitchFamily="34" charset="0"/>
              <a:cs typeface="Segoe UI" panose="020B0502040204020203" pitchFamily="34" charset="0"/>
            </a:endParaRPr>
          </a:p>
        </p:txBody>
      </p:sp>
      <p:pic>
        <p:nvPicPr>
          <p:cNvPr id="3" name="Graphic 2" descr="Questions with solid fill">
            <a:extLst>
              <a:ext uri="{FF2B5EF4-FFF2-40B4-BE49-F238E27FC236}">
                <a16:creationId xmlns:a16="http://schemas.microsoft.com/office/drawing/2014/main" id="{A5F20B04-3FEC-B394-B2A3-C5FE6FC6D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4255" y="3371959"/>
            <a:ext cx="503490" cy="503490"/>
          </a:xfrm>
          <a:prstGeom prst="rect">
            <a:avLst/>
          </a:prstGeom>
        </p:spPr>
      </p:pic>
      <p:pic>
        <p:nvPicPr>
          <p:cNvPr id="9" name="Graphic 8" descr="Miscellaneous with solid fill">
            <a:extLst>
              <a:ext uri="{FF2B5EF4-FFF2-40B4-BE49-F238E27FC236}">
                <a16:creationId xmlns:a16="http://schemas.microsoft.com/office/drawing/2014/main" id="{570F6872-E3C6-A896-2F1A-34E28AFF5E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4255" y="1980962"/>
            <a:ext cx="503490" cy="503490"/>
          </a:xfrm>
          <a:prstGeom prst="rect">
            <a:avLst/>
          </a:prstGeom>
        </p:spPr>
      </p:pic>
      <p:pic>
        <p:nvPicPr>
          <p:cNvPr id="11" name="Graphic 10" descr="Mute speaker with solid fill">
            <a:extLst>
              <a:ext uri="{FF2B5EF4-FFF2-40B4-BE49-F238E27FC236}">
                <a16:creationId xmlns:a16="http://schemas.microsoft.com/office/drawing/2014/main" id="{E4750EB5-8358-3E7C-42D5-D6CC122E49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77937" y="1980962"/>
            <a:ext cx="503490" cy="503490"/>
          </a:xfrm>
          <a:prstGeom prst="rect">
            <a:avLst/>
          </a:prstGeom>
        </p:spPr>
      </p:pic>
      <p:pic>
        <p:nvPicPr>
          <p:cNvPr id="25" name="Graphic 24" descr="Raised hand with solid fill">
            <a:extLst>
              <a:ext uri="{FF2B5EF4-FFF2-40B4-BE49-F238E27FC236}">
                <a16:creationId xmlns:a16="http://schemas.microsoft.com/office/drawing/2014/main" id="{000275DB-CD11-650B-105C-9C56DC34A1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77937" y="3371959"/>
            <a:ext cx="503490" cy="503490"/>
          </a:xfrm>
          <a:prstGeom prst="rect">
            <a:avLst/>
          </a:prstGeom>
        </p:spPr>
      </p:pic>
    </p:spTree>
    <p:extLst>
      <p:ext uri="{BB962C8B-B14F-4D97-AF65-F5344CB8AC3E}">
        <p14:creationId xmlns:p14="http://schemas.microsoft.com/office/powerpoint/2010/main" val="4008913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Providers vs. Brokers</a:t>
            </a:r>
          </a:p>
        </p:txBody>
      </p:sp>
      <p:sp>
        <p:nvSpPr>
          <p:cNvPr id="3" name="Content Placeholder 2"/>
          <p:cNvSpPr>
            <a:spLocks noGrp="1"/>
          </p:cNvSpPr>
          <p:nvPr>
            <p:ph idx="1"/>
          </p:nvPr>
        </p:nvSpPr>
        <p:spPr>
          <a:xfrm>
            <a:off x="849086" y="2114550"/>
            <a:ext cx="10515600" cy="3745074"/>
          </a:xfrm>
          <a:solidFill>
            <a:schemeClr val="bg1">
              <a:lumMod val="95000"/>
            </a:schemeClr>
          </a:solidFill>
        </p:spPr>
        <p:txBody>
          <a:bodyPr>
            <a:normAutofit lnSpcReduction="10000"/>
          </a:bodyPr>
          <a:lstStyle/>
          <a:p>
            <a:r>
              <a:rPr lang="en-US" sz="2000" dirty="0"/>
              <a:t>Transportation brokers have their own network of NEMT and/or NMT providers to provide rides to members. Brokers conduct administrative activities on behalf of the MCP such as maintaining a call center for the members to request NEMT or NMT rides, scheduling, and arranging rides for members.</a:t>
            </a:r>
          </a:p>
          <a:p>
            <a:r>
              <a:rPr lang="en-US" sz="2000" dirty="0"/>
              <a:t>Transportation providers provide the ride and are required to meet the Medi-Cal enrollment requirements in order to provide the service. </a:t>
            </a:r>
          </a:p>
          <a:p>
            <a:r>
              <a:rPr lang="en-US" sz="2000" dirty="0"/>
              <a:t>MCPs are required to ensure transportation brokers and providers comply with all contractual requirements, including timely access, grievances and appeals, enrollment of NEMT or NMT providers as Medi-Cal providers, and utilization management. </a:t>
            </a:r>
          </a:p>
          <a:p>
            <a:endParaRPr lang="en-US" dirty="0"/>
          </a:p>
        </p:txBody>
      </p:sp>
    </p:spTree>
    <p:extLst>
      <p:ext uri="{BB962C8B-B14F-4D97-AF65-F5344CB8AC3E}">
        <p14:creationId xmlns:p14="http://schemas.microsoft.com/office/powerpoint/2010/main" val="286180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Policies Addressing </a:t>
            </a:r>
            <a:br>
              <a:rPr lang="en-US" dirty="0"/>
            </a:br>
            <a:r>
              <a:rPr lang="en-US" dirty="0"/>
              <a:t>Missed/Delayed Rides</a:t>
            </a:r>
          </a:p>
        </p:txBody>
      </p:sp>
      <p:sp>
        <p:nvSpPr>
          <p:cNvPr id="3" name="Content Placeholder 2"/>
          <p:cNvSpPr>
            <a:spLocks noGrp="1"/>
          </p:cNvSpPr>
          <p:nvPr>
            <p:ph idx="1"/>
          </p:nvPr>
        </p:nvSpPr>
        <p:spPr>
          <a:xfrm>
            <a:off x="849086" y="2114550"/>
            <a:ext cx="10515600" cy="3791728"/>
          </a:xfrm>
          <a:solidFill>
            <a:schemeClr val="bg1">
              <a:lumMod val="95000"/>
            </a:schemeClr>
          </a:solidFill>
        </p:spPr>
        <p:txBody>
          <a:bodyPr>
            <a:normAutofit/>
          </a:bodyPr>
          <a:lstStyle/>
          <a:p>
            <a:pPr lvl="1"/>
            <a:endParaRPr lang="en-US" sz="2600" dirty="0"/>
          </a:p>
          <a:p>
            <a:pPr marL="457200" lvl="1" indent="0">
              <a:buNone/>
            </a:pPr>
            <a:r>
              <a:rPr lang="en-US" dirty="0"/>
              <a:t>The transportation </a:t>
            </a:r>
            <a:r>
              <a:rPr lang="en-US" dirty="0">
                <a:hlinkClick r:id="rId3"/>
              </a:rPr>
              <a:t>APL 22-008</a:t>
            </a:r>
            <a:r>
              <a:rPr lang="en-US" dirty="0">
                <a:solidFill>
                  <a:srgbClr val="FF0000"/>
                </a:solidFill>
                <a:hlinkClick r:id="rId3"/>
              </a:rPr>
              <a:t> </a:t>
            </a:r>
            <a:r>
              <a:rPr lang="en-US" dirty="0"/>
              <a:t>was updated in August 2022 to include specific policies to mitigate the issues surrounding missed/delayed rides. </a:t>
            </a:r>
            <a:endParaRPr lang="en-US" sz="1700" dirty="0"/>
          </a:p>
          <a:p>
            <a:pPr lvl="1">
              <a:buFont typeface="Segoe UI" panose="020B0502040204020203" pitchFamily="34" charset="0"/>
              <a:buChar char="»"/>
            </a:pPr>
            <a:r>
              <a:rPr lang="en-US" sz="1600" dirty="0"/>
              <a:t>Added the requirement for a transportation liaison role within the MCP to address urgent time sensitive issues when a broker/provider cannot provide a resolution for the member/provider. </a:t>
            </a:r>
          </a:p>
          <a:p>
            <a:pPr lvl="1">
              <a:buFont typeface="Segoe UI" panose="020B0502040204020203" pitchFamily="34" charset="0"/>
              <a:buChar char="»"/>
            </a:pPr>
            <a:r>
              <a:rPr lang="en-US" sz="1600" dirty="0"/>
              <a:t>Specified in the APL that MCPs must monitor late arrival and no-show rates and ensure that NEMT and/or NMT providers arrive with 15 minutes of their scheduled appointments times. </a:t>
            </a:r>
          </a:p>
          <a:p>
            <a:pPr lvl="1">
              <a:buFont typeface="Segoe UI" panose="020B0502040204020203" pitchFamily="34" charset="0"/>
              <a:buChar char="»"/>
            </a:pPr>
            <a:r>
              <a:rPr lang="en-US" sz="1600" dirty="0"/>
              <a:t>Added tracking and monitoring requirements to identify specific drivers based on service date, time, pick-up/drop-off location, and member name. </a:t>
            </a:r>
          </a:p>
          <a:p>
            <a:pPr lvl="1">
              <a:buFont typeface="Segoe UI" panose="020B0502040204020203" pitchFamily="34" charset="0"/>
              <a:buChar char="»"/>
            </a:pPr>
            <a:r>
              <a:rPr lang="en-US" sz="1600" dirty="0"/>
              <a:t>Added the requirement for MCPs to impose corrective action on transportation brokers and network providers if non-compliance is identified. </a:t>
            </a:r>
          </a:p>
          <a:p>
            <a:pPr lvl="1"/>
            <a:endParaRPr lang="en-US" sz="2800" dirty="0"/>
          </a:p>
        </p:txBody>
      </p:sp>
    </p:spTree>
    <p:extLst>
      <p:ext uri="{BB962C8B-B14F-4D97-AF65-F5344CB8AC3E}">
        <p14:creationId xmlns:p14="http://schemas.microsoft.com/office/powerpoint/2010/main" val="327044458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Transportation for members in SNFs</a:t>
            </a:r>
          </a:p>
        </p:txBody>
      </p:sp>
      <p:sp>
        <p:nvSpPr>
          <p:cNvPr id="3" name="Content Placeholder 2"/>
          <p:cNvSpPr>
            <a:spLocks noGrp="1"/>
          </p:cNvSpPr>
          <p:nvPr>
            <p:ph idx="1"/>
          </p:nvPr>
        </p:nvSpPr>
        <p:spPr>
          <a:xfrm>
            <a:off x="849086" y="2114550"/>
            <a:ext cx="10515600" cy="3239770"/>
          </a:xfrm>
          <a:solidFill>
            <a:schemeClr val="bg1">
              <a:lumMod val="95000"/>
            </a:schemeClr>
          </a:solidFill>
        </p:spPr>
        <p:txBody>
          <a:bodyPr>
            <a:normAutofit/>
          </a:bodyPr>
          <a:lstStyle/>
          <a:p>
            <a:r>
              <a:rPr lang="en-US" sz="1600" b="1" dirty="0"/>
              <a:t>Problem/Issue: Members residing in Skilled Nursing Facilities are experiencing  transportation access issues to critical appointments such as Dialysis. </a:t>
            </a:r>
          </a:p>
          <a:p>
            <a:r>
              <a:rPr lang="en-US" sz="1600" dirty="0"/>
              <a:t>DHCS has directed MCPs to 1) identify all member residing in SNFs who are in need of dialysis 2) Ensure the members are receiving consistent and timely transportation services and have standing orders for recurring appointments so dialysis appointments are not delayed or missed 3) Ensure recurring transportation needs for SNF members are identified and arranged for. </a:t>
            </a:r>
          </a:p>
          <a:p>
            <a:r>
              <a:rPr lang="en-US" sz="1600" dirty="0"/>
              <a:t>DHCS is working closely with the MCPs and conducting ongoing monitoring of the transportation benefit to ensure MCPs are compliant with APL 22-008.</a:t>
            </a:r>
          </a:p>
          <a:p>
            <a:pPr lvl="1"/>
            <a:endParaRPr lang="en-US" sz="2800" dirty="0"/>
          </a:p>
        </p:txBody>
      </p:sp>
    </p:spTree>
    <p:extLst>
      <p:ext uri="{BB962C8B-B14F-4D97-AF65-F5344CB8AC3E}">
        <p14:creationId xmlns:p14="http://schemas.microsoft.com/office/powerpoint/2010/main" val="279877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5746"/>
            <a:ext cx="10515600" cy="1325563"/>
          </a:xfrm>
        </p:spPr>
        <p:txBody>
          <a:bodyPr>
            <a:normAutofit/>
          </a:bodyPr>
          <a:lstStyle/>
          <a:p>
            <a:pPr algn="ctr"/>
            <a:r>
              <a:rPr lang="en-US" sz="5400" dirty="0"/>
              <a:t>Focused Audits</a:t>
            </a:r>
          </a:p>
        </p:txBody>
      </p:sp>
    </p:spTree>
    <p:extLst>
      <p:ext uri="{BB962C8B-B14F-4D97-AF65-F5344CB8AC3E}">
        <p14:creationId xmlns:p14="http://schemas.microsoft.com/office/powerpoint/2010/main" val="2847064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Questions</a:t>
            </a:r>
          </a:p>
        </p:txBody>
      </p:sp>
    </p:spTree>
    <p:extLst>
      <p:ext uri="{BB962C8B-B14F-4D97-AF65-F5344CB8AC3E}">
        <p14:creationId xmlns:p14="http://schemas.microsoft.com/office/powerpoint/2010/main" val="3575577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607219"/>
            <a:ext cx="9144000" cy="2191965"/>
          </a:xfrm>
        </p:spPr>
        <p:txBody>
          <a:bodyPr/>
          <a:lstStyle/>
          <a:p>
            <a:r>
              <a:rPr lang="en-US" dirty="0"/>
              <a:t>Community Health Worker (CHW)</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987461"/>
            <a:ext cx="9144000" cy="1655762"/>
          </a:xfrm>
        </p:spPr>
        <p:txBody>
          <a:bodyPr>
            <a:normAutofit/>
          </a:bodyPr>
          <a:lstStyle/>
          <a:p>
            <a:r>
              <a:rPr lang="en-US" b="1" dirty="0"/>
              <a:t>Frances Harville</a:t>
            </a:r>
          </a:p>
          <a:p>
            <a:r>
              <a:rPr lang="en-US" dirty="0"/>
              <a:t>Chief, </a:t>
            </a:r>
          </a:p>
          <a:p>
            <a:r>
              <a:rPr lang="en-US" dirty="0"/>
              <a:t>Policy and Housing Programs Section</a:t>
            </a:r>
          </a:p>
        </p:txBody>
      </p:sp>
    </p:spTree>
    <p:extLst>
      <p:ext uri="{BB962C8B-B14F-4D97-AF65-F5344CB8AC3E}">
        <p14:creationId xmlns:p14="http://schemas.microsoft.com/office/powerpoint/2010/main" val="311337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49" y="527674"/>
            <a:ext cx="10515600" cy="1325563"/>
          </a:xfrm>
        </p:spPr>
        <p:txBody>
          <a:bodyPr>
            <a:normAutofit/>
          </a:bodyPr>
          <a:lstStyle/>
          <a:p>
            <a:pPr algn="ctr"/>
            <a:r>
              <a:rPr lang="en-US" sz="4000"/>
              <a:t>Background</a:t>
            </a:r>
          </a:p>
        </p:txBody>
      </p:sp>
      <p:sp>
        <p:nvSpPr>
          <p:cNvPr id="3" name="Content Placeholder 2"/>
          <p:cNvSpPr>
            <a:spLocks noGrp="1"/>
          </p:cNvSpPr>
          <p:nvPr>
            <p:ph idx="1"/>
          </p:nvPr>
        </p:nvSpPr>
        <p:spPr>
          <a:xfrm>
            <a:off x="671804" y="1591980"/>
            <a:ext cx="10842172" cy="4860385"/>
          </a:xfrm>
          <a:solidFill>
            <a:schemeClr val="bg1">
              <a:lumMod val="95000"/>
            </a:schemeClr>
          </a:solidFill>
        </p:spPr>
        <p:txBody>
          <a:bodyPr vert="horz" lIns="91440" tIns="45720" rIns="91440" bIns="45720" rtlCol="0" anchor="t">
            <a:normAutofit fontScale="85000" lnSpcReduction="20000"/>
          </a:bodyPr>
          <a:lstStyle/>
          <a:p>
            <a:r>
              <a:rPr lang="en-US" sz="2400" dirty="0">
                <a:latin typeface="Segoe UI"/>
                <a:cs typeface="Segoe UI"/>
              </a:rPr>
              <a:t>The Department of Health Care Services (DHCS) added Community Health Worker (CHW) services as a Medi-Cal benefit starting July 1, 2022.</a:t>
            </a:r>
          </a:p>
          <a:p>
            <a:r>
              <a:rPr lang="en-US" sz="2400" dirty="0">
                <a:latin typeface="Segoe UI"/>
                <a:cs typeface="Segoe UI"/>
              </a:rPr>
              <a:t>Community Health Worker (CHW) services are preventive health services to prevent disease, disability, and other health conditions or their progression; to prolong life; and promote physical and mental health.</a:t>
            </a:r>
            <a:endParaRPr lang="en-US" sz="2400" dirty="0">
              <a:effectLst/>
              <a:latin typeface="Segoe UI"/>
              <a:ea typeface="Calibri" panose="020F0502020204030204" pitchFamily="34" charset="0"/>
              <a:cs typeface="Segoe UI"/>
            </a:endParaRPr>
          </a:p>
          <a:p>
            <a:r>
              <a:rPr lang="en-US" sz="2400" dirty="0">
                <a:effectLst/>
                <a:latin typeface="Segoe UI"/>
                <a:ea typeface="Calibri" panose="020F0502020204030204" pitchFamily="34" charset="0"/>
                <a:cs typeface="Segoe UI"/>
              </a:rPr>
              <a:t>CHW services are considered Medically Necessary for beneficiaries:</a:t>
            </a:r>
          </a:p>
          <a:p>
            <a:pPr lvl="1">
              <a:buFontTx/>
              <a:buChar char="»"/>
            </a:pPr>
            <a:r>
              <a:rPr lang="en-US" sz="1900" dirty="0">
                <a:latin typeface="Segoe UI"/>
                <a:ea typeface="Calibri" panose="020F0502020204030204" pitchFamily="34" charset="0"/>
                <a:cs typeface="Segoe UI"/>
              </a:rPr>
              <a:t>Wi</a:t>
            </a:r>
            <a:r>
              <a:rPr lang="en-US" sz="1900" dirty="0">
                <a:effectLst/>
                <a:latin typeface="Segoe UI"/>
                <a:ea typeface="Calibri" panose="020F0502020204030204" pitchFamily="34" charset="0"/>
                <a:cs typeface="Segoe UI"/>
              </a:rPr>
              <a:t>th one or more chronic health conditions (including behavioral health),</a:t>
            </a:r>
          </a:p>
          <a:p>
            <a:pPr lvl="1">
              <a:buFontTx/>
              <a:buChar char="»"/>
            </a:pPr>
            <a:r>
              <a:rPr lang="en-US" sz="1900" dirty="0">
                <a:latin typeface="Segoe UI"/>
                <a:ea typeface="Calibri" panose="020F0502020204030204" pitchFamily="34" charset="0"/>
                <a:cs typeface="Segoe UI"/>
              </a:rPr>
              <a:t>E</a:t>
            </a:r>
            <a:r>
              <a:rPr lang="en-US" sz="1900" dirty="0">
                <a:effectLst/>
                <a:latin typeface="Segoe UI"/>
                <a:ea typeface="Calibri" panose="020F0502020204030204" pitchFamily="34" charset="0"/>
                <a:cs typeface="Segoe UI"/>
              </a:rPr>
              <a:t>xposure to violence and trauma,</a:t>
            </a:r>
          </a:p>
          <a:p>
            <a:pPr lvl="1">
              <a:buFontTx/>
              <a:buChar char="»"/>
            </a:pPr>
            <a:r>
              <a:rPr lang="en-US" sz="1900" dirty="0">
                <a:latin typeface="Segoe UI"/>
                <a:ea typeface="Calibri" panose="020F0502020204030204" pitchFamily="34" charset="0"/>
                <a:cs typeface="Segoe UI"/>
              </a:rPr>
              <a:t>W</a:t>
            </a:r>
            <a:r>
              <a:rPr lang="en-US" sz="1900" dirty="0">
                <a:effectLst/>
                <a:latin typeface="Segoe UI"/>
                <a:ea typeface="Calibri" panose="020F0502020204030204" pitchFamily="34" charset="0"/>
                <a:cs typeface="Segoe UI"/>
              </a:rPr>
              <a:t>ho are at risk for a chronic health condition or environmental health exposure,</a:t>
            </a:r>
          </a:p>
          <a:p>
            <a:pPr lvl="1">
              <a:buFontTx/>
              <a:buChar char="»"/>
            </a:pPr>
            <a:r>
              <a:rPr lang="en-US" sz="1900" dirty="0">
                <a:latin typeface="Segoe UI"/>
                <a:ea typeface="Calibri" panose="020F0502020204030204" pitchFamily="34" charset="0"/>
                <a:cs typeface="Segoe UI"/>
              </a:rPr>
              <a:t>W</a:t>
            </a:r>
            <a:r>
              <a:rPr lang="en-US" sz="1900" dirty="0">
                <a:effectLst/>
                <a:latin typeface="Segoe UI"/>
                <a:ea typeface="Calibri" panose="020F0502020204030204" pitchFamily="34" charset="0"/>
                <a:cs typeface="Segoe UI"/>
              </a:rPr>
              <a:t>ho face barriers meeting their health or health-related social needs, and/or who would benefit from preventive services,</a:t>
            </a:r>
          </a:p>
          <a:p>
            <a:pPr lvl="1">
              <a:buFontTx/>
              <a:buChar char="»"/>
            </a:pPr>
            <a:r>
              <a:rPr lang="en-US" sz="1900" dirty="0">
                <a:latin typeface="Segoe UI"/>
                <a:cs typeface="Segoe UI"/>
              </a:rPr>
              <a:t>Results of a social drivers of health screening indicating unmet health-related social needs, such as housing or food insecurity or exposure to Adverse Childhood Event. </a:t>
            </a:r>
            <a:endParaRPr lang="en-US" sz="1900" dirty="0"/>
          </a:p>
          <a:p>
            <a:pPr lvl="2">
              <a:buFontTx/>
              <a:buChar char="»"/>
            </a:pPr>
            <a:r>
              <a:rPr lang="en-US" sz="1900" dirty="0">
                <a:effectLst/>
                <a:latin typeface="Segoe UI"/>
                <a:ea typeface="Calibri" panose="020F0502020204030204" pitchFamily="34" charset="0"/>
                <a:cs typeface="Segoe UI"/>
              </a:rPr>
              <a:t>See </a:t>
            </a:r>
            <a:r>
              <a:rPr lang="en-US" sz="1900" dirty="0">
                <a:solidFill>
                  <a:srgbClr val="14315A"/>
                </a:solidFill>
                <a:latin typeface="Segoe UI"/>
                <a:ea typeface="Calibri" panose="020F0502020204030204" pitchFamily="34" charset="0"/>
                <a:cs typeface="Segoe UI"/>
                <a:hlinkClick r:id="rId3"/>
              </a:rPr>
              <a:t>DHCS CHW Manual</a:t>
            </a:r>
            <a:r>
              <a:rPr lang="en-US" sz="1900" dirty="0">
                <a:solidFill>
                  <a:srgbClr val="14315A"/>
                </a:solidFill>
                <a:latin typeface="Segoe UI"/>
                <a:ea typeface="Calibri" panose="020F0502020204030204" pitchFamily="34" charset="0"/>
                <a:cs typeface="Segoe UI"/>
              </a:rPr>
              <a:t> </a:t>
            </a:r>
            <a:r>
              <a:rPr lang="en-US" sz="1900" dirty="0">
                <a:effectLst/>
                <a:latin typeface="Segoe UI"/>
                <a:ea typeface="Calibri" panose="020F0502020204030204" pitchFamily="34" charset="0"/>
                <a:cs typeface="Segoe UI"/>
              </a:rPr>
              <a:t>for full list of Eligibility Criteria.</a:t>
            </a:r>
            <a:endParaRPr lang="en-US" sz="1900" dirty="0">
              <a:latin typeface="Segoe UI"/>
              <a:cs typeface="Segoe UI"/>
            </a:endParaRPr>
          </a:p>
        </p:txBody>
      </p:sp>
    </p:spTree>
    <p:extLst>
      <p:ext uri="{BB962C8B-B14F-4D97-AF65-F5344CB8AC3E}">
        <p14:creationId xmlns:p14="http://schemas.microsoft.com/office/powerpoint/2010/main" val="44050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40080"/>
            <a:ext cx="5562600" cy="1325563"/>
          </a:xfrm>
        </p:spPr>
        <p:txBody>
          <a:bodyPr/>
          <a:lstStyle/>
          <a:p>
            <a:r>
              <a:rPr lang="en-US" dirty="0"/>
              <a:t>Covered CHW Services</a:t>
            </a:r>
          </a:p>
        </p:txBody>
      </p:sp>
      <p:sp>
        <p:nvSpPr>
          <p:cNvPr id="3" name="Content Placeholder 2"/>
          <p:cNvSpPr>
            <a:spLocks noGrp="1"/>
          </p:cNvSpPr>
          <p:nvPr>
            <p:ph idx="1"/>
          </p:nvPr>
        </p:nvSpPr>
        <p:spPr>
          <a:xfrm>
            <a:off x="849086" y="2114550"/>
            <a:ext cx="5551714" cy="4103370"/>
          </a:xfrm>
          <a:solidFill>
            <a:schemeClr val="bg1">
              <a:lumMod val="95000"/>
            </a:schemeClr>
          </a:solidFill>
        </p:spPr>
        <p:txBody>
          <a:bodyPr vert="horz" lIns="91440" tIns="45720" rIns="91440" bIns="45720" rtlCol="0" anchor="t">
            <a:normAutofit/>
          </a:bodyPr>
          <a:lstStyle/>
          <a:p>
            <a:pPr>
              <a:lnSpc>
                <a:spcPct val="100000"/>
              </a:lnSpc>
            </a:pPr>
            <a:r>
              <a:rPr lang="en-US" sz="2000" dirty="0">
                <a:latin typeface="Segoe UI"/>
                <a:cs typeface="Segoe UI"/>
              </a:rPr>
              <a:t>Health education</a:t>
            </a:r>
          </a:p>
          <a:p>
            <a:pPr>
              <a:lnSpc>
                <a:spcPct val="100000"/>
              </a:lnSpc>
            </a:pPr>
            <a:r>
              <a:rPr lang="en-US" sz="2000" dirty="0">
                <a:latin typeface="Segoe UI"/>
                <a:cs typeface="Segoe UI"/>
              </a:rPr>
              <a:t>Health navigation</a:t>
            </a:r>
          </a:p>
          <a:p>
            <a:pPr>
              <a:lnSpc>
                <a:spcPct val="100000"/>
              </a:lnSpc>
            </a:pPr>
            <a:r>
              <a:rPr lang="en-US" sz="2000" dirty="0">
                <a:latin typeface="Segoe UI"/>
                <a:cs typeface="Segoe UI"/>
              </a:rPr>
              <a:t>Screening and assessment</a:t>
            </a:r>
          </a:p>
          <a:p>
            <a:pPr>
              <a:lnSpc>
                <a:spcPct val="100000"/>
              </a:lnSpc>
            </a:pPr>
            <a:r>
              <a:rPr lang="en-US" sz="2000" dirty="0">
                <a:latin typeface="Segoe UI"/>
                <a:cs typeface="Segoe UI"/>
              </a:rPr>
              <a:t>Individual support or advocacy</a:t>
            </a:r>
            <a:endParaRPr lang="en-US" sz="2000" dirty="0"/>
          </a:p>
          <a:p>
            <a:pPr>
              <a:lnSpc>
                <a:spcPct val="100000"/>
              </a:lnSpc>
            </a:pPr>
            <a:r>
              <a:rPr lang="en-US" sz="2000" dirty="0">
                <a:latin typeface="Segoe UI"/>
                <a:cs typeface="Segoe UI"/>
              </a:rPr>
              <a:t>Violence Prevention Services</a:t>
            </a:r>
            <a:endParaRPr lang="en-US" sz="2000" dirty="0"/>
          </a:p>
        </p:txBody>
      </p:sp>
      <p:pic>
        <p:nvPicPr>
          <p:cNvPr id="4" name="Picture 3">
            <a:extLst>
              <a:ext uri="{FF2B5EF4-FFF2-40B4-BE49-F238E27FC236}">
                <a16:creationId xmlns:a16="http://schemas.microsoft.com/office/drawing/2014/main" id="{ACECCD14-90E2-63C3-6C7A-6E9BD8F780E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18313" y="640080"/>
            <a:ext cx="4420438" cy="5577840"/>
          </a:xfrm>
          <a:prstGeom prst="rect">
            <a:avLst/>
          </a:prstGeom>
        </p:spPr>
      </p:pic>
    </p:spTree>
    <p:extLst>
      <p:ext uri="{BB962C8B-B14F-4D97-AF65-F5344CB8AC3E}">
        <p14:creationId xmlns:p14="http://schemas.microsoft.com/office/powerpoint/2010/main" val="136940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7A36-3DD7-3857-62E8-2B85745E7598}"/>
              </a:ext>
            </a:extLst>
          </p:cNvPr>
          <p:cNvSpPr>
            <a:spLocks noGrp="1"/>
          </p:cNvSpPr>
          <p:nvPr>
            <p:ph type="title"/>
          </p:nvPr>
        </p:nvSpPr>
        <p:spPr/>
        <p:txBody>
          <a:bodyPr/>
          <a:lstStyle/>
          <a:p>
            <a:r>
              <a:rPr lang="en-US">
                <a:latin typeface="Segoe UI"/>
                <a:cs typeface="Segoe UI"/>
              </a:rPr>
              <a:t>Member Eligibility Criteria for CHW Services</a:t>
            </a:r>
            <a:endParaRPr lang="en-US"/>
          </a:p>
        </p:txBody>
      </p:sp>
      <p:sp>
        <p:nvSpPr>
          <p:cNvPr id="3" name="Content Placeholder 2">
            <a:extLst>
              <a:ext uri="{FF2B5EF4-FFF2-40B4-BE49-F238E27FC236}">
                <a16:creationId xmlns:a16="http://schemas.microsoft.com/office/drawing/2014/main" id="{EC6778D2-A869-2C19-FA94-15F823E7058D}"/>
              </a:ext>
            </a:extLst>
          </p:cNvPr>
          <p:cNvSpPr>
            <a:spLocks noGrp="1"/>
          </p:cNvSpPr>
          <p:nvPr>
            <p:ph idx="1"/>
          </p:nvPr>
        </p:nvSpPr>
        <p:spPr>
          <a:xfrm>
            <a:off x="838200" y="2114550"/>
            <a:ext cx="10526486" cy="4351338"/>
          </a:xfrm>
        </p:spPr>
        <p:txBody>
          <a:bodyPr vert="horz" lIns="91440" tIns="45720" rIns="91440" bIns="45720" rtlCol="0" anchor="t">
            <a:normAutofit/>
          </a:bodyPr>
          <a:lstStyle/>
          <a:p>
            <a:r>
              <a:rPr lang="en-US" sz="2000" dirty="0">
                <a:latin typeface="Segoe UI"/>
                <a:cs typeface="Segoe UI"/>
              </a:rPr>
              <a:t>CHW services require a written recommendation submitted to the MCP by a physician or other licensed practitioner of the healing arts within their scope of practice under state law.</a:t>
            </a:r>
          </a:p>
          <a:p>
            <a:r>
              <a:rPr lang="en-US" sz="2000" dirty="0">
                <a:latin typeface="Segoe UI"/>
                <a:cs typeface="Segoe UI"/>
              </a:rPr>
              <a:t>CHW services are considered medically necessary for Members with one or more chronic health conditions:</a:t>
            </a:r>
          </a:p>
          <a:p>
            <a:pPr lvl="1">
              <a:buFontTx/>
              <a:buChar char="»"/>
            </a:pPr>
            <a:r>
              <a:rPr lang="en-US" sz="1600" dirty="0">
                <a:latin typeface="Segoe UI"/>
                <a:cs typeface="Segoe UI"/>
              </a:rPr>
              <a:t>Including Behavioral Health or exposure to violence and trauma,</a:t>
            </a:r>
            <a:endParaRPr lang="en-US" sz="1600" dirty="0"/>
          </a:p>
          <a:p>
            <a:pPr lvl="1">
              <a:buFontTx/>
              <a:buChar char="»"/>
            </a:pPr>
            <a:r>
              <a:rPr lang="en-US" sz="1600" dirty="0">
                <a:latin typeface="Segoe UI"/>
                <a:cs typeface="Segoe UI"/>
              </a:rPr>
              <a:t>Those who are at risk for a chronic health condition or environmental health exposure, who face barriers in meeting their health or health-related social needs,</a:t>
            </a:r>
            <a:endParaRPr lang="en-US" sz="1600" dirty="0"/>
          </a:p>
          <a:p>
            <a:pPr lvl="1">
              <a:buFontTx/>
              <a:buChar char="»"/>
            </a:pPr>
            <a:r>
              <a:rPr lang="en-US" sz="1600" dirty="0">
                <a:latin typeface="Segoe UI"/>
                <a:cs typeface="Segoe UI"/>
              </a:rPr>
              <a:t>And/or who would benefit from preventive services.</a:t>
            </a:r>
            <a:endParaRPr lang="en-US" sz="1600" dirty="0"/>
          </a:p>
        </p:txBody>
      </p:sp>
    </p:spTree>
    <p:extLst>
      <p:ext uri="{BB962C8B-B14F-4D97-AF65-F5344CB8AC3E}">
        <p14:creationId xmlns:p14="http://schemas.microsoft.com/office/powerpoint/2010/main" val="904198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2052"/>
            <a:ext cx="10515600" cy="1325563"/>
          </a:xfrm>
        </p:spPr>
        <p:txBody>
          <a:bodyPr>
            <a:normAutofit/>
          </a:bodyPr>
          <a:lstStyle/>
          <a:p>
            <a:pPr algn="ctr"/>
            <a:r>
              <a:rPr lang="en-US" sz="4000" dirty="0"/>
              <a:t>CHW Provider Requirements and Qualifications</a:t>
            </a:r>
          </a:p>
        </p:txBody>
      </p:sp>
      <p:sp>
        <p:nvSpPr>
          <p:cNvPr id="3" name="Content Placeholder 2"/>
          <p:cNvSpPr>
            <a:spLocks noGrp="1"/>
          </p:cNvSpPr>
          <p:nvPr>
            <p:ph idx="1"/>
          </p:nvPr>
        </p:nvSpPr>
        <p:spPr>
          <a:xfrm>
            <a:off x="838201" y="2147229"/>
            <a:ext cx="10515600" cy="3833694"/>
          </a:xfrm>
          <a:solidFill>
            <a:schemeClr val="bg1">
              <a:lumMod val="95000"/>
            </a:schemeClr>
          </a:solidFill>
        </p:spPr>
        <p:txBody>
          <a:bodyPr vert="horz" lIns="91440" tIns="45720" rIns="91440" bIns="45720" rtlCol="0" anchor="t">
            <a:noAutofit/>
          </a:bodyPr>
          <a:lstStyle/>
          <a:p>
            <a:pPr marL="0" indent="0">
              <a:buNone/>
            </a:pPr>
            <a:r>
              <a:rPr lang="en-US" sz="2000" dirty="0">
                <a:latin typeface="Segoe UI"/>
                <a:cs typeface="Segoe UI"/>
              </a:rPr>
              <a:t>CHWs </a:t>
            </a:r>
            <a:r>
              <a:rPr lang="en-US" sz="2000" b="1" dirty="0">
                <a:latin typeface="Segoe UI"/>
                <a:cs typeface="Segoe UI"/>
              </a:rPr>
              <a:t>must have lived experience that aligns with and provides a connection </a:t>
            </a:r>
            <a:r>
              <a:rPr lang="en-US" sz="2000" dirty="0">
                <a:latin typeface="Segoe UI"/>
                <a:cs typeface="Segoe UI"/>
              </a:rPr>
              <a:t>between the CHW and the Member or population being served.</a:t>
            </a:r>
          </a:p>
          <a:p>
            <a:pPr marL="0" indent="0">
              <a:buNone/>
            </a:pPr>
            <a:r>
              <a:rPr lang="en-US" sz="2000" dirty="0">
                <a:latin typeface="Segoe UI"/>
                <a:cs typeface="Segoe UI"/>
              </a:rPr>
              <a:t>CHWs may include individuals </a:t>
            </a:r>
            <a:r>
              <a:rPr lang="en-US" sz="2000" b="1" dirty="0">
                <a:latin typeface="Segoe UI"/>
                <a:cs typeface="Segoe UI"/>
              </a:rPr>
              <a:t>known by a variety of job titles</a:t>
            </a:r>
            <a:r>
              <a:rPr lang="en-US" sz="2000" dirty="0">
                <a:latin typeface="Segoe UI"/>
                <a:cs typeface="Segoe UI"/>
              </a:rPr>
              <a:t>, including:</a:t>
            </a:r>
          </a:p>
          <a:p>
            <a:pPr lvl="1">
              <a:lnSpc>
                <a:spcPct val="100000"/>
              </a:lnSpc>
              <a:buFont typeface="Segoe UI" panose="020B0502040204020203" pitchFamily="34" charset="0"/>
              <a:buChar char="»"/>
            </a:pPr>
            <a:r>
              <a:rPr lang="en-US" sz="1600" dirty="0">
                <a:latin typeface="Segoe UI"/>
                <a:cs typeface="Segoe UI"/>
              </a:rPr>
              <a:t>Promoters,</a:t>
            </a:r>
          </a:p>
          <a:p>
            <a:pPr lvl="1">
              <a:lnSpc>
                <a:spcPct val="100000"/>
              </a:lnSpc>
              <a:buFont typeface="Segoe UI" panose="020B0502040204020203" pitchFamily="34" charset="0"/>
              <a:buChar char="»"/>
            </a:pPr>
            <a:r>
              <a:rPr lang="en-US" sz="1600" dirty="0">
                <a:latin typeface="Segoe UI"/>
                <a:cs typeface="Segoe UI"/>
              </a:rPr>
              <a:t>Community Health Representatives,</a:t>
            </a:r>
          </a:p>
          <a:p>
            <a:pPr lvl="1">
              <a:lnSpc>
                <a:spcPct val="100000"/>
              </a:lnSpc>
              <a:buFont typeface="Segoe UI" panose="020B0502040204020203" pitchFamily="34" charset="0"/>
              <a:buChar char="»"/>
            </a:pPr>
            <a:r>
              <a:rPr lang="en-US" sz="1600" dirty="0">
                <a:latin typeface="Segoe UI"/>
                <a:cs typeface="Segoe UI"/>
              </a:rPr>
              <a:t>Navigators,</a:t>
            </a:r>
          </a:p>
          <a:p>
            <a:pPr lvl="1">
              <a:lnSpc>
                <a:spcPct val="100000"/>
              </a:lnSpc>
              <a:buFont typeface="Segoe UI" panose="020B0502040204020203" pitchFamily="34" charset="0"/>
              <a:buChar char="»"/>
            </a:pPr>
            <a:r>
              <a:rPr lang="en-US" sz="1600" dirty="0">
                <a:latin typeface="Segoe UI"/>
                <a:cs typeface="Segoe UI"/>
              </a:rPr>
              <a:t>Other non-licensed public health workers, including violence prevention professionals, with the qualifications specified in the next slide.</a:t>
            </a:r>
          </a:p>
        </p:txBody>
      </p:sp>
    </p:spTree>
    <p:extLst>
      <p:ext uri="{BB962C8B-B14F-4D97-AF65-F5344CB8AC3E}">
        <p14:creationId xmlns:p14="http://schemas.microsoft.com/office/powerpoint/2010/main" val="119926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Agenda</a:t>
            </a:r>
          </a:p>
        </p:txBody>
      </p:sp>
      <p:sp>
        <p:nvSpPr>
          <p:cNvPr id="3" name="Content Placeholder 2"/>
          <p:cNvSpPr>
            <a:spLocks noGrp="1"/>
          </p:cNvSpPr>
          <p:nvPr>
            <p:ph idx="1"/>
          </p:nvPr>
        </p:nvSpPr>
        <p:spPr>
          <a:xfrm>
            <a:off x="838200" y="1101555"/>
            <a:ext cx="10515600" cy="4851376"/>
          </a:xfrm>
          <a:solidFill>
            <a:schemeClr val="bg1">
              <a:lumMod val="95000"/>
            </a:schemeClr>
          </a:solidFill>
        </p:spPr>
        <p:txBody>
          <a:bodyPr>
            <a:noAutofit/>
          </a:bodyPr>
          <a:lstStyle/>
          <a:p>
            <a:r>
              <a:rPr lang="en-US" sz="1800" dirty="0"/>
              <a:t>Welcome and Introductions</a:t>
            </a:r>
          </a:p>
          <a:p>
            <a:pPr>
              <a:spcBef>
                <a:spcPts val="600"/>
              </a:spcBef>
            </a:pPr>
            <a:r>
              <a:rPr lang="en-US" sz="1800" dirty="0"/>
              <a:t>Renewals/Redeterminations</a:t>
            </a:r>
          </a:p>
          <a:p>
            <a:pPr>
              <a:spcBef>
                <a:spcPts val="600"/>
              </a:spcBef>
            </a:pPr>
            <a:r>
              <a:rPr lang="en-US" sz="1800" dirty="0"/>
              <a:t>2024 Transition Policy Guide</a:t>
            </a:r>
          </a:p>
          <a:p>
            <a:pPr>
              <a:spcBef>
                <a:spcPts val="600"/>
              </a:spcBef>
            </a:pPr>
            <a:r>
              <a:rPr lang="en-US" sz="1800" dirty="0"/>
              <a:t>Memorandum of Understanding</a:t>
            </a:r>
          </a:p>
          <a:p>
            <a:pPr>
              <a:spcBef>
                <a:spcPts val="600"/>
              </a:spcBef>
            </a:pPr>
            <a:r>
              <a:rPr lang="en-US" sz="1800" dirty="0"/>
              <a:t>Transportation Benefit</a:t>
            </a:r>
          </a:p>
          <a:p>
            <a:pPr>
              <a:spcBef>
                <a:spcPts val="600"/>
              </a:spcBef>
            </a:pPr>
            <a:r>
              <a:rPr lang="en-US" sz="1800" dirty="0"/>
              <a:t>Community Health Worker (CHW)	  </a:t>
            </a:r>
          </a:p>
          <a:p>
            <a:pPr>
              <a:spcBef>
                <a:spcPts val="600"/>
              </a:spcBef>
            </a:pPr>
            <a:r>
              <a:rPr lang="en-US" sz="1800" dirty="0"/>
              <a:t>Population Health Management (PHM)</a:t>
            </a:r>
          </a:p>
          <a:p>
            <a:pPr>
              <a:spcBef>
                <a:spcPts val="600"/>
              </a:spcBef>
            </a:pPr>
            <a:r>
              <a:rPr lang="en-US" sz="1800" dirty="0"/>
              <a:t>Enhanced Care Management: Children/Youth POF</a:t>
            </a:r>
          </a:p>
          <a:p>
            <a:pPr>
              <a:spcBef>
                <a:spcPts val="600"/>
              </a:spcBef>
            </a:pPr>
            <a:r>
              <a:rPr lang="en-US" sz="1800" dirty="0"/>
              <a:t>Open Discussion</a:t>
            </a:r>
            <a:br>
              <a:rPr lang="en-US" sz="1800" dirty="0"/>
            </a:br>
            <a:endParaRPr lang="en-US" sz="1800" dirty="0"/>
          </a:p>
        </p:txBody>
      </p:sp>
    </p:spTree>
    <p:extLst>
      <p:ext uri="{BB962C8B-B14F-4D97-AF65-F5344CB8AC3E}">
        <p14:creationId xmlns:p14="http://schemas.microsoft.com/office/powerpoint/2010/main" val="835654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7986AA-0B84-A8D2-A230-C8C61F87A7F2}"/>
              </a:ext>
            </a:extLst>
          </p:cNvPr>
          <p:cNvSpPr>
            <a:spLocks noGrp="1"/>
          </p:cNvSpPr>
          <p:nvPr>
            <p:ph sz="half" idx="1"/>
          </p:nvPr>
        </p:nvSpPr>
        <p:spPr>
          <a:solidFill>
            <a:schemeClr val="bg1">
              <a:lumMod val="95000"/>
            </a:schemeClr>
          </a:solidFill>
        </p:spPr>
        <p:txBody>
          <a:bodyPr>
            <a:normAutofit/>
          </a:bodyPr>
          <a:lstStyle/>
          <a:p>
            <a:pPr marL="0" indent="0">
              <a:buNone/>
            </a:pPr>
            <a:r>
              <a:rPr lang="en-US" sz="2000" b="1" dirty="0"/>
              <a:t>Work Experience Pathway:</a:t>
            </a:r>
          </a:p>
          <a:p>
            <a:r>
              <a:rPr lang="en-US" sz="1600" dirty="0"/>
              <a:t>At least 2000 hours working as a CHW in paid or volunteer positions within the previous three years.</a:t>
            </a:r>
          </a:p>
          <a:p>
            <a:r>
              <a:rPr lang="en-US" sz="1600" dirty="0"/>
              <a:t>May provide CHW services without a certificate of completion for a maximum period of 18 months.</a:t>
            </a:r>
          </a:p>
          <a:p>
            <a:r>
              <a:rPr lang="en-US" sz="1600" dirty="0"/>
              <a:t>A CHW must earn a certificate of completion within 18 months of the first CHW visit provided to a member.</a:t>
            </a:r>
          </a:p>
          <a:p>
            <a:endParaRPr lang="en-US" dirty="0"/>
          </a:p>
        </p:txBody>
      </p:sp>
      <p:sp>
        <p:nvSpPr>
          <p:cNvPr id="3" name="Content Placeholder 2">
            <a:extLst>
              <a:ext uri="{FF2B5EF4-FFF2-40B4-BE49-F238E27FC236}">
                <a16:creationId xmlns:a16="http://schemas.microsoft.com/office/drawing/2014/main" id="{E71720EC-47D8-3750-D516-DA6C3213859C}"/>
              </a:ext>
            </a:extLst>
          </p:cNvPr>
          <p:cNvSpPr>
            <a:spLocks noGrp="1"/>
          </p:cNvSpPr>
          <p:nvPr>
            <p:ph sz="half" idx="2"/>
          </p:nvPr>
        </p:nvSpPr>
        <p:spPr>
          <a:solidFill>
            <a:schemeClr val="bg1">
              <a:lumMod val="95000"/>
            </a:schemeClr>
          </a:solidFill>
        </p:spPr>
        <p:txBody>
          <a:bodyPr vert="horz" lIns="91440" tIns="45720" rIns="91440" bIns="45720" rtlCol="0" anchor="t">
            <a:normAutofit/>
          </a:bodyPr>
          <a:lstStyle/>
          <a:p>
            <a:pPr marL="0" indent="0">
              <a:buNone/>
            </a:pPr>
            <a:r>
              <a:rPr lang="en-US" sz="2000" b="1" dirty="0">
                <a:latin typeface="Segoe UI"/>
                <a:cs typeface="Segoe UI"/>
              </a:rPr>
              <a:t>Certificate Pathway: </a:t>
            </a:r>
            <a:endParaRPr lang="en-US" sz="2000" b="1" dirty="0"/>
          </a:p>
          <a:p>
            <a:r>
              <a:rPr lang="en-US" sz="1600" dirty="0">
                <a:latin typeface="Segoe UI"/>
                <a:cs typeface="Segoe UI"/>
              </a:rPr>
              <a:t>CHW Certificate: A valid certificate of completion of a curriculum that attests to demonstrated skills and/or practical training relating to a CHW.</a:t>
            </a:r>
          </a:p>
          <a:p>
            <a:r>
              <a:rPr lang="en-US" sz="1600" dirty="0">
                <a:latin typeface="Segoe UI"/>
                <a:cs typeface="Segoe UI"/>
              </a:rPr>
              <a:t>Violence Prevention Professional Certificate: For individuals providing CHW violence prevention services only.</a:t>
            </a:r>
          </a:p>
          <a:p>
            <a:endParaRPr lang="en-US" dirty="0"/>
          </a:p>
        </p:txBody>
      </p:sp>
      <p:sp>
        <p:nvSpPr>
          <p:cNvPr id="4" name="Title 3">
            <a:extLst>
              <a:ext uri="{FF2B5EF4-FFF2-40B4-BE49-F238E27FC236}">
                <a16:creationId xmlns:a16="http://schemas.microsoft.com/office/drawing/2014/main" id="{5F34EA98-CEDB-E150-6283-8F7538F9FB4B}"/>
              </a:ext>
            </a:extLst>
          </p:cNvPr>
          <p:cNvSpPr>
            <a:spLocks noGrp="1"/>
          </p:cNvSpPr>
          <p:nvPr>
            <p:ph type="title"/>
          </p:nvPr>
        </p:nvSpPr>
        <p:spPr/>
        <p:txBody>
          <a:bodyPr/>
          <a:lstStyle/>
          <a:p>
            <a:r>
              <a:rPr lang="en-US" dirty="0"/>
              <a:t>CHW Provider Requirements and Qualifications</a:t>
            </a:r>
          </a:p>
        </p:txBody>
      </p:sp>
    </p:spTree>
    <p:extLst>
      <p:ext uri="{BB962C8B-B14F-4D97-AF65-F5344CB8AC3E}">
        <p14:creationId xmlns:p14="http://schemas.microsoft.com/office/powerpoint/2010/main" val="148768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2052"/>
            <a:ext cx="10515600" cy="1325563"/>
          </a:xfrm>
        </p:spPr>
        <p:txBody>
          <a:bodyPr>
            <a:normAutofit/>
          </a:bodyPr>
          <a:lstStyle/>
          <a:p>
            <a:pPr algn="ctr"/>
            <a:r>
              <a:rPr lang="en-US" sz="4000"/>
              <a:t>Supervising Provider</a:t>
            </a:r>
          </a:p>
        </p:txBody>
      </p:sp>
      <p:sp>
        <p:nvSpPr>
          <p:cNvPr id="3" name="Content Placeholder 2"/>
          <p:cNvSpPr>
            <a:spLocks noGrp="1"/>
          </p:cNvSpPr>
          <p:nvPr>
            <p:ph idx="1"/>
          </p:nvPr>
        </p:nvSpPr>
        <p:spPr>
          <a:xfrm>
            <a:off x="838200" y="1876428"/>
            <a:ext cx="10515600" cy="4309519"/>
          </a:xfrm>
          <a:solidFill>
            <a:schemeClr val="bg1">
              <a:lumMod val="95000"/>
            </a:schemeClr>
          </a:solidFill>
        </p:spPr>
        <p:txBody>
          <a:bodyPr vert="horz" lIns="91440" tIns="45720" rIns="91440" bIns="45720" rtlCol="0" anchor="t">
            <a:noAutofit/>
          </a:bodyPr>
          <a:lstStyle/>
          <a:p>
            <a:r>
              <a:rPr lang="en-US" sz="2000" dirty="0">
                <a:latin typeface="Segoe UI"/>
                <a:ea typeface="Calibri" panose="020F0502020204030204" pitchFamily="34" charset="0"/>
                <a:cs typeface="Segoe UI"/>
              </a:rPr>
              <a:t>E</a:t>
            </a:r>
            <a:r>
              <a:rPr lang="en-US" sz="2000" dirty="0">
                <a:effectLst/>
                <a:latin typeface="Segoe UI"/>
                <a:ea typeface="Calibri" panose="020F0502020204030204" pitchFamily="34" charset="0"/>
                <a:cs typeface="Segoe UI"/>
              </a:rPr>
              <a:t>nsures that CHWs meet the qualifications, oversees CHWs and the services delivered, and submits claims for services provided by CHWs.</a:t>
            </a:r>
          </a:p>
          <a:p>
            <a:r>
              <a:rPr lang="en-US" sz="2000" dirty="0">
                <a:latin typeface="Segoe UI"/>
                <a:cs typeface="Segoe UI"/>
              </a:rPr>
              <a:t>Supervising Providers must maintain evidence of this experience.</a:t>
            </a:r>
          </a:p>
          <a:p>
            <a:r>
              <a:rPr lang="en-US" sz="2000" dirty="0">
                <a:latin typeface="Segoe UI"/>
                <a:cs typeface="Segoe UI"/>
              </a:rPr>
              <a:t>Qualified Supervising Providers are enrolled Medi-Cal providers and include:</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Individual licensed Providers</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Hospitals</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Outpatient clinic </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Local Health Jurisdiction (LHJ)</a:t>
            </a:r>
          </a:p>
          <a:p>
            <a:pPr marL="708660" lvl="1" indent="-342900">
              <a:lnSpc>
                <a:spcPct val="100000"/>
              </a:lnSpc>
              <a:buFont typeface="Calibri" panose="020F0502020204030204" pitchFamily="34" charset="0"/>
              <a:buChar char="»"/>
            </a:pPr>
            <a:r>
              <a:rPr lang="en-US" sz="1600" b="1" dirty="0">
                <a:latin typeface="Segoe UI" panose="020B0502040204020203" pitchFamily="34" charset="0"/>
                <a:cs typeface="Segoe UI" panose="020B0502040204020203" pitchFamily="34" charset="0"/>
              </a:rPr>
              <a:t>Community-Based Organization (CBO)</a:t>
            </a:r>
            <a:endParaRPr lang="en-US" sz="1600" b="1" dirty="0"/>
          </a:p>
          <a:p>
            <a:endParaRPr lang="en-US" sz="2000" dirty="0">
              <a:latin typeface="Segoe UI"/>
              <a:cs typeface="Segoe UI"/>
            </a:endParaRPr>
          </a:p>
          <a:p>
            <a:endParaRPr lang="en-US" sz="1050" dirty="0"/>
          </a:p>
        </p:txBody>
      </p:sp>
    </p:spTree>
    <p:extLst>
      <p:ext uri="{BB962C8B-B14F-4D97-AF65-F5344CB8AC3E}">
        <p14:creationId xmlns:p14="http://schemas.microsoft.com/office/powerpoint/2010/main" val="2343347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93" y="160573"/>
            <a:ext cx="10515600" cy="1325563"/>
          </a:xfrm>
        </p:spPr>
        <p:txBody>
          <a:bodyPr>
            <a:normAutofit/>
          </a:bodyPr>
          <a:lstStyle/>
          <a:p>
            <a:pPr algn="ctr"/>
            <a:r>
              <a:rPr lang="en-US" sz="4000"/>
              <a:t>Plan of Care</a:t>
            </a:r>
          </a:p>
        </p:txBody>
      </p:sp>
      <p:sp>
        <p:nvSpPr>
          <p:cNvPr id="3" name="Content Placeholder 2"/>
          <p:cNvSpPr>
            <a:spLocks noGrp="1"/>
          </p:cNvSpPr>
          <p:nvPr>
            <p:ph idx="1"/>
          </p:nvPr>
        </p:nvSpPr>
        <p:spPr>
          <a:xfrm>
            <a:off x="759756" y="1363237"/>
            <a:ext cx="10677551" cy="5046893"/>
          </a:xfrm>
          <a:solidFill>
            <a:schemeClr val="bg1">
              <a:lumMod val="95000"/>
            </a:schemeClr>
          </a:solidFill>
        </p:spPr>
        <p:txBody>
          <a:bodyPr vert="horz" lIns="91440" tIns="45720" rIns="91440" bIns="45720" rtlCol="0" anchor="t">
            <a:noAutofit/>
          </a:bodyPr>
          <a:lstStyle/>
          <a:p>
            <a:r>
              <a:rPr lang="en-US" sz="2000" dirty="0">
                <a:latin typeface="Segoe UI"/>
                <a:ea typeface="Calibri" panose="020F0502020204030204" pitchFamily="34" charset="0"/>
                <a:cs typeface="Segoe UI"/>
              </a:rPr>
              <a:t>For members who need multiple ongoing CHW services or continued CHW services after 12 units of services as defined in the Medi-Cal Provider Manual. </a:t>
            </a:r>
            <a:endParaRPr lang="en-US" sz="2000" dirty="0"/>
          </a:p>
          <a:p>
            <a:r>
              <a:rPr lang="en-US" sz="2000" dirty="0">
                <a:latin typeface="Segoe UI"/>
                <a:ea typeface="Calibri" panose="020F0502020204030204" pitchFamily="34" charset="0"/>
                <a:cs typeface="Segoe UI"/>
              </a:rPr>
              <a:t>Written</a:t>
            </a:r>
            <a:r>
              <a:rPr lang="en-US" sz="2000" dirty="0">
                <a:effectLst/>
                <a:latin typeface="Segoe UI"/>
                <a:ea typeface="Calibri" panose="020F0502020204030204" pitchFamily="34" charset="0"/>
                <a:cs typeface="Segoe UI"/>
              </a:rPr>
              <a:t> document developed by one or more licensed providers describing CHW-provided supports and to address ongoing needs for a beneficiary.</a:t>
            </a:r>
          </a:p>
          <a:p>
            <a:r>
              <a:rPr lang="en-US" sz="2000" dirty="0">
                <a:latin typeface="Segoe UI"/>
                <a:ea typeface="Calibri" panose="020F0502020204030204" pitchFamily="34" charset="0"/>
                <a:cs typeface="Segoe UI"/>
              </a:rPr>
              <a:t>The Provider ordering the plan of care does not need to be the same Provider who initially recommended CHW services or the Supervising Provider </a:t>
            </a:r>
            <a:r>
              <a:rPr lang="en-US" sz="2000" dirty="0">
                <a:effectLst/>
                <a:latin typeface="Segoe UI"/>
                <a:ea typeface="Calibri" panose="020F0502020204030204" pitchFamily="34" charset="0"/>
                <a:cs typeface="Segoe UI"/>
              </a:rPr>
              <a:t>for CHW services.</a:t>
            </a:r>
            <a:endParaRPr lang="en-US" sz="2000" dirty="0">
              <a:effectLst/>
              <a:ea typeface="Calibri" panose="020F0502020204030204" pitchFamily="34" charset="0"/>
            </a:endParaRPr>
          </a:p>
          <a:p>
            <a:r>
              <a:rPr lang="en-US" sz="2000" dirty="0">
                <a:latin typeface="Segoe UI"/>
                <a:ea typeface="Calibri" panose="020F0502020204030204" pitchFamily="34" charset="0"/>
                <a:cs typeface="Segoe UI"/>
              </a:rPr>
              <a:t>Plan of care may not exceed a period of one year.</a:t>
            </a:r>
          </a:p>
          <a:p>
            <a:r>
              <a:rPr lang="en-US" sz="2000" dirty="0">
                <a:latin typeface="Segoe UI"/>
                <a:ea typeface="Calibri" panose="020F0502020204030204" pitchFamily="34" charset="0"/>
                <a:cs typeface="Segoe UI"/>
              </a:rPr>
              <a:t>CHWs may participate in the development of </a:t>
            </a:r>
            <a:r>
              <a:rPr lang="en-US" sz="2000" dirty="0">
                <a:effectLst/>
                <a:latin typeface="Segoe UI"/>
                <a:ea typeface="Calibri" panose="020F0502020204030204" pitchFamily="34" charset="0"/>
                <a:cs typeface="Segoe UI"/>
              </a:rPr>
              <a:t>the plan of care and</a:t>
            </a:r>
            <a:r>
              <a:rPr lang="en-US" sz="2000" dirty="0">
                <a:latin typeface="Segoe UI"/>
                <a:ea typeface="Calibri" panose="020F0502020204030204" pitchFamily="34" charset="0"/>
                <a:cs typeface="Segoe UI"/>
              </a:rPr>
              <a:t> may take a lead role in drafting</a:t>
            </a:r>
            <a:r>
              <a:rPr lang="en-US" sz="2000" dirty="0">
                <a:effectLst/>
                <a:latin typeface="Segoe UI"/>
                <a:ea typeface="Calibri" panose="020F0502020204030204" pitchFamily="34" charset="0"/>
                <a:cs typeface="Segoe UI"/>
              </a:rPr>
              <a:t> the plan of care</a:t>
            </a:r>
            <a:r>
              <a:rPr lang="en-US" sz="2000" dirty="0">
                <a:latin typeface="Segoe UI"/>
                <a:ea typeface="Calibri" panose="020F0502020204030204" pitchFamily="34" charset="0"/>
                <a:cs typeface="Segoe UI"/>
              </a:rPr>
              <a:t> if done in collaboration with the Member’s care team and/or other Providers referenced in this section.</a:t>
            </a:r>
            <a:endParaRPr lang="en-US" sz="2000" dirty="0"/>
          </a:p>
        </p:txBody>
      </p:sp>
    </p:spTree>
    <p:extLst>
      <p:ext uri="{BB962C8B-B14F-4D97-AF65-F5344CB8AC3E}">
        <p14:creationId xmlns:p14="http://schemas.microsoft.com/office/powerpoint/2010/main" val="423421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625"/>
            <a:ext cx="10515600" cy="1325563"/>
          </a:xfrm>
        </p:spPr>
        <p:txBody>
          <a:bodyPr>
            <a:normAutofit/>
          </a:bodyPr>
          <a:lstStyle/>
          <a:p>
            <a:pPr algn="ctr"/>
            <a:r>
              <a:rPr lang="en-US" sz="4000" dirty="0"/>
              <a:t>CHW Contracting</a:t>
            </a:r>
          </a:p>
        </p:txBody>
      </p:sp>
      <p:sp>
        <p:nvSpPr>
          <p:cNvPr id="3" name="Content Placeholder 2"/>
          <p:cNvSpPr>
            <a:spLocks noGrp="1"/>
          </p:cNvSpPr>
          <p:nvPr>
            <p:ph idx="1"/>
          </p:nvPr>
        </p:nvSpPr>
        <p:spPr>
          <a:xfrm>
            <a:off x="838199" y="1627464"/>
            <a:ext cx="10582469" cy="4092616"/>
          </a:xfrm>
          <a:solidFill>
            <a:schemeClr val="bg1">
              <a:lumMod val="95000"/>
            </a:schemeClr>
          </a:solidFill>
        </p:spPr>
        <p:txBody>
          <a:bodyPr>
            <a:noAutofit/>
          </a:bodyPr>
          <a:lstStyle/>
          <a:p>
            <a:r>
              <a:rPr lang="en-US" sz="2000" dirty="0"/>
              <a:t>As part of their Network composition, MCPs must ensure and monitor sufficient Provider Networks within their service areas, including for CHW services.</a:t>
            </a:r>
          </a:p>
          <a:p>
            <a:r>
              <a:rPr lang="en-US" sz="2000" dirty="0"/>
              <a:t>DHCS strongly encourages MCPs to contract with organizations that include CHWs including: </a:t>
            </a:r>
          </a:p>
          <a:p>
            <a:pPr lvl="1"/>
            <a:r>
              <a:rPr lang="en-US" sz="1800" dirty="0"/>
              <a:t>Local public health departments</a:t>
            </a:r>
          </a:p>
          <a:p>
            <a:pPr lvl="1"/>
            <a:r>
              <a:rPr lang="en-US" sz="1800" dirty="0"/>
              <a:t>CBOs including those working with specific populations of focus through ECM or Community Support providers (to the extent there is no duplication of services/payment)</a:t>
            </a:r>
          </a:p>
          <a:p>
            <a:pPr lvl="1"/>
            <a:r>
              <a:rPr lang="en-US" sz="1800" dirty="0"/>
              <a:t>Community based Providers with imbedded CHWs</a:t>
            </a:r>
          </a:p>
          <a:p>
            <a:pPr lvl="1"/>
            <a:endParaRPr lang="en-US" sz="1800" dirty="0"/>
          </a:p>
        </p:txBody>
      </p:sp>
    </p:spTree>
    <p:extLst>
      <p:ext uri="{BB962C8B-B14F-4D97-AF65-F5344CB8AC3E}">
        <p14:creationId xmlns:p14="http://schemas.microsoft.com/office/powerpoint/2010/main" val="2346783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EFAD-7F07-6B90-5DD4-47A6475BBC0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17538BE-8D4E-5919-02BE-FBA2C194B6E0}"/>
              </a:ext>
            </a:extLst>
          </p:cNvPr>
          <p:cNvSpPr>
            <a:spLocks noGrp="1"/>
          </p:cNvSpPr>
          <p:nvPr>
            <p:ph idx="1"/>
          </p:nvPr>
        </p:nvSpPr>
        <p:spPr>
          <a:xfrm>
            <a:off x="849086" y="2114550"/>
            <a:ext cx="10347649" cy="927230"/>
          </a:xfrm>
          <a:solidFill>
            <a:schemeClr val="bg1">
              <a:lumMod val="95000"/>
            </a:schemeClr>
          </a:solidFill>
        </p:spPr>
        <p:txBody>
          <a:bodyPr>
            <a:normAutofit/>
          </a:bodyPr>
          <a:lstStyle/>
          <a:p>
            <a:r>
              <a:rPr lang="en-US" sz="1600" dirty="0"/>
              <a:t>DHCS recommends MCPs review and utilize the </a:t>
            </a:r>
            <a:r>
              <a:rPr lang="en-US" sz="1600" u="sng" dirty="0">
                <a:solidFill>
                  <a:srgbClr val="0563C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resources</a:t>
            </a:r>
            <a:r>
              <a:rPr lang="en-US" sz="1600" dirty="0">
                <a:solidFill>
                  <a:srgbClr val="0563C1"/>
                </a:solidFill>
                <a:effectLst/>
                <a:ea typeface="Times New Roman" panose="02020603050405020304" pitchFamily="18" charset="0"/>
              </a:rPr>
              <a:t> </a:t>
            </a:r>
            <a:r>
              <a:rPr lang="en-US" sz="1600" dirty="0"/>
              <a:t>provided by the California Health Care Foundation.</a:t>
            </a:r>
          </a:p>
        </p:txBody>
      </p:sp>
    </p:spTree>
    <p:extLst>
      <p:ext uri="{BB962C8B-B14F-4D97-AF65-F5344CB8AC3E}">
        <p14:creationId xmlns:p14="http://schemas.microsoft.com/office/powerpoint/2010/main" val="3385035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C015-CC2D-784A-E3F3-70019DFFE13B}"/>
              </a:ext>
            </a:extLst>
          </p:cNvPr>
          <p:cNvSpPr>
            <a:spLocks noGrp="1"/>
          </p:cNvSpPr>
          <p:nvPr>
            <p:ph type="title"/>
          </p:nvPr>
        </p:nvSpPr>
        <p:spPr/>
        <p:txBody>
          <a:bodyPr>
            <a:normAutofit fontScale="90000"/>
          </a:bodyPr>
          <a:lstStyle/>
          <a:p>
            <a:r>
              <a:rPr lang="en-US" sz="4400" dirty="0"/>
              <a:t>Summary of Population Health Management (PHM) </a:t>
            </a:r>
            <a:r>
              <a:rPr lang="en-US" sz="4400" dirty="0">
                <a:hlinkClick r:id="rId2"/>
              </a:rPr>
              <a:t>Readiness </a:t>
            </a:r>
            <a:br>
              <a:rPr lang="en-US" sz="4400" dirty="0">
                <a:hlinkClick r:id="rId2"/>
              </a:rPr>
            </a:br>
            <a:r>
              <a:rPr lang="en-US" sz="4400" dirty="0">
                <a:hlinkClick r:id="rId2"/>
              </a:rPr>
              <a:t>Deliverable</a:t>
            </a:r>
            <a:r>
              <a:rPr lang="en-US" sz="4400" dirty="0"/>
              <a:t> Submissions</a:t>
            </a:r>
            <a:endParaRPr lang="en-US" dirty="0"/>
          </a:p>
        </p:txBody>
      </p:sp>
      <p:sp>
        <p:nvSpPr>
          <p:cNvPr id="4" name="TextBox 3">
            <a:extLst>
              <a:ext uri="{FF2B5EF4-FFF2-40B4-BE49-F238E27FC236}">
                <a16:creationId xmlns:a16="http://schemas.microsoft.com/office/drawing/2014/main" id="{B223FC64-85F4-F9FD-E63E-8E7A400DA702}"/>
              </a:ext>
            </a:extLst>
          </p:cNvPr>
          <p:cNvSpPr txBox="1"/>
          <p:nvPr/>
        </p:nvSpPr>
        <p:spPr>
          <a:xfrm>
            <a:off x="3047223" y="4421452"/>
            <a:ext cx="6097554" cy="830997"/>
          </a:xfrm>
          <a:prstGeom prst="rect">
            <a:avLst/>
          </a:prstGeom>
          <a:noFill/>
        </p:spPr>
        <p:txBody>
          <a:bodyPr wrap="square">
            <a:spAutoFit/>
          </a:bodyPr>
          <a:lstStyle/>
          <a:p>
            <a:pPr algn="ctr"/>
            <a:r>
              <a:rPr lang="en-US" sz="2400" dirty="0">
                <a:solidFill>
                  <a:srgbClr val="14315A"/>
                </a:solidFill>
                <a:latin typeface="Segoe UI" panose="020B0502040204020203" pitchFamily="34" charset="0"/>
                <a:cs typeface="Segoe UI" panose="020B0502040204020203" pitchFamily="34" charset="0"/>
              </a:rPr>
              <a:t>DHCS Review Findings, Question 20 </a:t>
            </a:r>
          </a:p>
          <a:p>
            <a:pPr algn="ctr"/>
            <a:r>
              <a:rPr lang="en-US" sz="2400" dirty="0">
                <a:solidFill>
                  <a:srgbClr val="14315A"/>
                </a:solidFill>
                <a:latin typeface="Segoe UI" panose="020B0502040204020203" pitchFamily="34" charset="0"/>
                <a:cs typeface="Segoe UI" panose="020B0502040204020203" pitchFamily="34" charset="0"/>
              </a:rPr>
              <a:t>December 2022</a:t>
            </a:r>
          </a:p>
        </p:txBody>
      </p:sp>
    </p:spTree>
    <p:extLst>
      <p:ext uri="{BB962C8B-B14F-4D97-AF65-F5344CB8AC3E}">
        <p14:creationId xmlns:p14="http://schemas.microsoft.com/office/powerpoint/2010/main" val="55649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55E5-F879-1E47-1906-E974B0144E59}"/>
              </a:ext>
            </a:extLst>
          </p:cNvPr>
          <p:cNvSpPr>
            <a:spLocks noGrp="1"/>
          </p:cNvSpPr>
          <p:nvPr>
            <p:ph type="title"/>
          </p:nvPr>
        </p:nvSpPr>
        <p:spPr/>
        <p:txBody>
          <a:bodyPr>
            <a:normAutofit fontScale="90000"/>
          </a:bodyPr>
          <a:lstStyle/>
          <a:p>
            <a:r>
              <a:rPr lang="en-US"/>
              <a:t>Intersection with Enhanced Care Management (ECM) and Community Supports (CS) (b)</a:t>
            </a:r>
          </a:p>
        </p:txBody>
      </p:sp>
      <p:sp>
        <p:nvSpPr>
          <p:cNvPr id="3" name="Content Placeholder 2">
            <a:extLst>
              <a:ext uri="{FF2B5EF4-FFF2-40B4-BE49-F238E27FC236}">
                <a16:creationId xmlns:a16="http://schemas.microsoft.com/office/drawing/2014/main" id="{2B8EEEA9-7277-1C98-ADE8-7C5256F0FE25}"/>
              </a:ext>
            </a:extLst>
          </p:cNvPr>
          <p:cNvSpPr>
            <a:spLocks noGrp="1"/>
          </p:cNvSpPr>
          <p:nvPr>
            <p:ph idx="1"/>
          </p:nvPr>
        </p:nvSpPr>
        <p:spPr>
          <a:solidFill>
            <a:schemeClr val="bg1">
              <a:lumMod val="95000"/>
            </a:schemeClr>
          </a:solidFill>
        </p:spPr>
        <p:txBody>
          <a:bodyPr vert="horz" lIns="91440" tIns="45720" rIns="91440" bIns="45720" rtlCol="0" anchor="t">
            <a:normAutofit/>
          </a:bodyPr>
          <a:lstStyle/>
          <a:p>
            <a:pPr>
              <a:lnSpc>
                <a:spcPct val="107000"/>
              </a:lnSpc>
              <a:spcBef>
                <a:spcPts val="0"/>
              </a:spcBef>
              <a:spcAft>
                <a:spcPts val="0"/>
              </a:spcAft>
            </a:pPr>
            <a:r>
              <a:rPr lang="en-US" sz="2000" b="1" dirty="0">
                <a:latin typeface="Segoe UI"/>
                <a:ea typeface="Calibri" panose="020F0502020204030204" pitchFamily="34" charset="0"/>
                <a:cs typeface="Segoe UI"/>
              </a:rPr>
              <a:t>C</a:t>
            </a:r>
            <a:r>
              <a:rPr lang="en-US" sz="2000" b="1" dirty="0">
                <a:effectLst/>
                <a:latin typeface="Segoe UI"/>
                <a:ea typeface="Calibri" panose="020F0502020204030204" pitchFamily="34" charset="0"/>
                <a:cs typeface="Segoe UI"/>
              </a:rPr>
              <a:t>ontracting with organizations with CHWs on staff to serve as ECM and/or CS Providers.</a:t>
            </a:r>
            <a:endParaRPr lang="en-US" sz="2000" dirty="0">
              <a:effectLst/>
              <a:latin typeface="Segoe UI"/>
              <a:ea typeface="Calibri" panose="020F0502020204030204" pitchFamily="34" charset="0"/>
              <a:cs typeface="Segoe UI"/>
            </a:endParaRPr>
          </a:p>
          <a:p>
            <a:pPr>
              <a:lnSpc>
                <a:spcPct val="107000"/>
              </a:lnSpc>
              <a:spcBef>
                <a:spcPts val="0"/>
              </a:spcBef>
              <a:spcAft>
                <a:spcPts val="800"/>
              </a:spcAft>
            </a:pPr>
            <a:r>
              <a:rPr lang="en-US" sz="2000" b="1" dirty="0">
                <a:effectLst/>
                <a:latin typeface="Segoe UI"/>
                <a:ea typeface="Calibri" panose="020F0502020204030204" pitchFamily="34" charset="0"/>
                <a:cs typeface="Segoe UI"/>
              </a:rPr>
              <a:t>Ensuring non-duplication between payment for ECM/Community Supports and the new CHW benefit.</a:t>
            </a:r>
          </a:p>
          <a:p>
            <a:pPr marL="0" marR="0" lvl="0" indent="0">
              <a:lnSpc>
                <a:spcPct val="107000"/>
              </a:lnSpc>
              <a:spcBef>
                <a:spcPts val="0"/>
              </a:spcBef>
              <a:spcAft>
                <a:spcPts val="800"/>
              </a:spcAft>
              <a:buNone/>
            </a:pPr>
            <a:r>
              <a:rPr lang="en-US" sz="2000" dirty="0">
                <a:latin typeface="Segoe UI"/>
                <a:ea typeface="Calibri" panose="020F0502020204030204" pitchFamily="34" charset="0"/>
                <a:cs typeface="Segoe UI"/>
              </a:rPr>
              <a:t>Responses:</a:t>
            </a:r>
          </a:p>
          <a:p>
            <a:pPr marR="0" lvl="0">
              <a:lnSpc>
                <a:spcPct val="107000"/>
              </a:lnSpc>
              <a:spcBef>
                <a:spcPts val="0"/>
              </a:spcBef>
              <a:spcAft>
                <a:spcPts val="800"/>
              </a:spcAft>
            </a:pPr>
            <a:r>
              <a:rPr lang="en-US" sz="1600" dirty="0">
                <a:effectLst/>
                <a:latin typeface="Segoe UI"/>
                <a:ea typeface="Calibri" panose="020F0502020204030204" pitchFamily="34" charset="0"/>
                <a:cs typeface="Segoe UI"/>
              </a:rPr>
              <a:t>All attested they contract with CS Providers who have CHW staff serving members, a</a:t>
            </a:r>
            <a:r>
              <a:rPr lang="en-US" sz="1600" dirty="0">
                <a:latin typeface="Segoe UI"/>
                <a:ea typeface="Calibri" panose="020F0502020204030204" pitchFamily="34" charset="0"/>
                <a:cs typeface="Segoe UI"/>
              </a:rPr>
              <a:t>ll but one</a:t>
            </a:r>
            <a:r>
              <a:rPr lang="en-US" sz="1600" dirty="0">
                <a:effectLst/>
                <a:latin typeface="Segoe UI"/>
                <a:ea typeface="Calibri" panose="020F0502020204030204" pitchFamily="34" charset="0"/>
                <a:cs typeface="Segoe UI"/>
              </a:rPr>
              <a:t> attested the same for their ECM Provider network.</a:t>
            </a:r>
            <a:endParaRPr lang="en-US" sz="1600" dirty="0">
              <a:latin typeface="Segoe UI"/>
              <a:ea typeface="Calibri" panose="020F0502020204030204" pitchFamily="34" charset="0"/>
              <a:cs typeface="Segoe UI"/>
            </a:endParaRPr>
          </a:p>
          <a:p>
            <a:pPr marR="0" lvl="0">
              <a:lnSpc>
                <a:spcPct val="107000"/>
              </a:lnSpc>
              <a:spcBef>
                <a:spcPts val="0"/>
              </a:spcBef>
              <a:spcAft>
                <a:spcPts val="800"/>
              </a:spcAft>
            </a:pPr>
            <a:r>
              <a:rPr lang="en-US" sz="1600" dirty="0">
                <a:latin typeface="Segoe UI"/>
                <a:ea typeface="Calibri" panose="020F0502020204030204" pitchFamily="34" charset="0"/>
                <a:cs typeface="Segoe UI"/>
              </a:rPr>
              <a:t>Provide out</a:t>
            </a:r>
            <a:r>
              <a:rPr lang="en-US" sz="1600" dirty="0">
                <a:effectLst/>
                <a:latin typeface="Segoe UI"/>
                <a:ea typeface="Calibri" panose="020F0502020204030204" pitchFamily="34" charset="0"/>
                <a:cs typeface="Segoe UI"/>
              </a:rPr>
              <a:t> to CHW Providers.</a:t>
            </a:r>
            <a:endParaRPr lang="en-US" sz="1600" dirty="0">
              <a:latin typeface="Segoe UI"/>
              <a:ea typeface="Calibri" panose="020F0502020204030204" pitchFamily="34" charset="0"/>
              <a:cs typeface="Segoe UI"/>
            </a:endParaRPr>
          </a:p>
          <a:p>
            <a:pPr marR="0" lvl="0">
              <a:lnSpc>
                <a:spcPct val="107000"/>
              </a:lnSpc>
              <a:spcBef>
                <a:spcPts val="0"/>
              </a:spcBef>
              <a:spcAft>
                <a:spcPts val="800"/>
              </a:spcAft>
            </a:pPr>
            <a:r>
              <a:rPr lang="en-US" sz="1600" dirty="0">
                <a:effectLst/>
                <a:latin typeface="Segoe UI"/>
                <a:ea typeface="Calibri" panose="020F0502020204030204" pitchFamily="34" charset="0"/>
                <a:cs typeface="Segoe UI"/>
              </a:rPr>
              <a:t>Provide education to Providers on guidelines for CHW’s scope of benefits and non-duplication services.</a:t>
            </a:r>
            <a:endParaRPr lang="en-US" sz="1600" dirty="0">
              <a:latin typeface="Segoe UI"/>
              <a:ea typeface="Calibri" panose="020F0502020204030204" pitchFamily="34" charset="0"/>
              <a:cs typeface="Segoe UI"/>
            </a:endParaRPr>
          </a:p>
          <a:p>
            <a:pPr marR="0" lvl="0">
              <a:lnSpc>
                <a:spcPct val="107000"/>
              </a:lnSpc>
              <a:spcBef>
                <a:spcPts val="0"/>
              </a:spcBef>
              <a:spcAft>
                <a:spcPts val="800"/>
              </a:spcAft>
            </a:pPr>
            <a:r>
              <a:rPr lang="en-US" sz="1600" dirty="0">
                <a:latin typeface="Segoe UI"/>
                <a:ea typeface="Calibri" panose="020F0502020204030204" pitchFamily="34" charset="0"/>
                <a:cs typeface="Segoe UI"/>
              </a:rPr>
              <a:t>Majority of non-duplication strategy: claims utilization review.</a:t>
            </a:r>
          </a:p>
          <a:p>
            <a:pPr marR="0" lvl="0">
              <a:lnSpc>
                <a:spcPct val="107000"/>
              </a:lnSpc>
              <a:spcBef>
                <a:spcPts val="0"/>
              </a:spcBef>
              <a:spcAft>
                <a:spcPts val="800"/>
              </a:spcAft>
            </a:pPr>
            <a:r>
              <a:rPr lang="en-US" sz="1600" dirty="0">
                <a:latin typeface="Segoe UI"/>
                <a:ea typeface="Calibri" panose="020F0502020204030204" pitchFamily="34" charset="0"/>
                <a:cs typeface="Segoe UI"/>
              </a:rPr>
              <a:t>Innovative approaches to avoid non-duplication: automation in utilization software, Member intake screening protocol, routine executive CHW utilization review.</a:t>
            </a:r>
            <a:endParaRPr lang="en-US" sz="1600" dirty="0">
              <a:effectLst/>
              <a:latin typeface="Segoe UI"/>
              <a:ea typeface="Calibri" panose="020F0502020204030204" pitchFamily="34" charset="0"/>
              <a:cs typeface="Segoe UI"/>
            </a:endParaRPr>
          </a:p>
          <a:p>
            <a:endParaRPr lang="en-US" dirty="0"/>
          </a:p>
        </p:txBody>
      </p:sp>
    </p:spTree>
    <p:extLst>
      <p:ext uri="{BB962C8B-B14F-4D97-AF65-F5344CB8AC3E}">
        <p14:creationId xmlns:p14="http://schemas.microsoft.com/office/powerpoint/2010/main" val="213880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9438-11DD-D029-26EF-6A37B076AB39}"/>
              </a:ext>
            </a:extLst>
          </p:cNvPr>
          <p:cNvSpPr>
            <a:spLocks noGrp="1"/>
          </p:cNvSpPr>
          <p:nvPr>
            <p:ph type="title"/>
          </p:nvPr>
        </p:nvSpPr>
        <p:spPr/>
        <p:txBody>
          <a:bodyPr>
            <a:normAutofit/>
          </a:bodyPr>
          <a:lstStyle/>
          <a:p>
            <a:r>
              <a:rPr lang="en-US" dirty="0"/>
              <a:t>Building Provider Networks for </a:t>
            </a:r>
            <a:br>
              <a:rPr lang="en-US" dirty="0"/>
            </a:br>
            <a:r>
              <a:rPr lang="en-US" dirty="0"/>
              <a:t>the CHW Benefit (c) </a:t>
            </a:r>
          </a:p>
        </p:txBody>
      </p:sp>
      <p:sp>
        <p:nvSpPr>
          <p:cNvPr id="3" name="Content Placeholder 2">
            <a:extLst>
              <a:ext uri="{FF2B5EF4-FFF2-40B4-BE49-F238E27FC236}">
                <a16:creationId xmlns:a16="http://schemas.microsoft.com/office/drawing/2014/main" id="{7BFEA19A-B5E1-185C-2234-D1D9DDF5CA24}"/>
              </a:ext>
            </a:extLst>
          </p:cNvPr>
          <p:cNvSpPr>
            <a:spLocks noGrp="1"/>
          </p:cNvSpPr>
          <p:nvPr>
            <p:ph idx="1"/>
          </p:nvPr>
        </p:nvSpPr>
        <p:spPr>
          <a:xfrm>
            <a:off x="849086" y="2114550"/>
            <a:ext cx="10515600" cy="3838381"/>
          </a:xfrm>
          <a:solidFill>
            <a:schemeClr val="bg1">
              <a:lumMod val="95000"/>
            </a:schemeClr>
          </a:solidFill>
        </p:spPr>
        <p:txBody>
          <a:bodyPr>
            <a:normAutofit fontScale="70000" lnSpcReduction="20000"/>
          </a:bodyPr>
          <a:lstStyle/>
          <a:p>
            <a:pPr marR="0" lvl="0">
              <a:lnSpc>
                <a:spcPct val="107000"/>
              </a:lnSpc>
              <a:spcBef>
                <a:spcPts val="0"/>
              </a:spcBef>
              <a:spcAft>
                <a:spcPts val="800"/>
              </a:spcAft>
            </a:pPr>
            <a:r>
              <a:rPr lang="en-US" sz="2800" b="1" dirty="0">
                <a:effectLst/>
                <a:ea typeface="Calibri" panose="020F0502020204030204" pitchFamily="34" charset="0"/>
              </a:rPr>
              <a:t>Whether the MCP has any CHWs on staff and what tasks they perform.</a:t>
            </a:r>
            <a:endParaRPr lang="en-US" dirty="0">
              <a:ea typeface="Calibri" panose="020F0502020204030204" pitchFamily="34" charset="0"/>
            </a:endParaRPr>
          </a:p>
          <a:p>
            <a:pPr marR="0" lvl="0">
              <a:lnSpc>
                <a:spcPct val="107000"/>
              </a:lnSpc>
              <a:spcBef>
                <a:spcPts val="0"/>
              </a:spcBef>
              <a:spcAft>
                <a:spcPts val="800"/>
              </a:spcAft>
            </a:pPr>
            <a:r>
              <a:rPr lang="en-US" sz="2800" b="1" dirty="0">
                <a:effectLst/>
                <a:ea typeface="Calibri" panose="020F0502020204030204" pitchFamily="34" charset="0"/>
              </a:rPr>
              <a:t>MCP’s strategies for recruiting and growing the CHW provider network.</a:t>
            </a:r>
          </a:p>
          <a:p>
            <a:pPr marR="0" lvl="0">
              <a:lnSpc>
                <a:spcPct val="107000"/>
              </a:lnSpc>
              <a:spcBef>
                <a:spcPts val="0"/>
              </a:spcBef>
              <a:spcAft>
                <a:spcPts val="800"/>
              </a:spcAft>
            </a:pPr>
            <a:r>
              <a:rPr lang="en-US" sz="2800" b="1" dirty="0">
                <a:effectLst/>
                <a:ea typeface="Calibri" panose="020F0502020204030204" pitchFamily="34" charset="0"/>
              </a:rPr>
              <a:t>MCP’s referral pathways to CHW services, including how the MCP ensures Closed Loop Referrals.</a:t>
            </a:r>
          </a:p>
          <a:p>
            <a:pPr marL="0" indent="0">
              <a:lnSpc>
                <a:spcPct val="107000"/>
              </a:lnSpc>
              <a:spcBef>
                <a:spcPts val="0"/>
              </a:spcBef>
              <a:spcAft>
                <a:spcPts val="800"/>
              </a:spcAft>
              <a:buNone/>
            </a:pPr>
            <a:r>
              <a:rPr lang="en-US" sz="2600" dirty="0">
                <a:ea typeface="Calibri" panose="020F0502020204030204" pitchFamily="34" charset="0"/>
              </a:rPr>
              <a:t> Responses:</a:t>
            </a:r>
            <a:endParaRPr lang="en-US" sz="2600" dirty="0">
              <a:effectLst/>
              <a:ea typeface="Calibri" panose="020F0502020204030204" pitchFamily="34" charset="0"/>
            </a:endParaRPr>
          </a:p>
          <a:p>
            <a:pPr marL="480060" lvl="1" indent="-342900">
              <a:lnSpc>
                <a:spcPct val="107000"/>
              </a:lnSpc>
              <a:spcBef>
                <a:spcPts val="0"/>
              </a:spcBef>
              <a:spcAft>
                <a:spcPts val="800"/>
              </a:spcAft>
              <a:buFont typeface="Segoe UI" panose="020B0502040204020203" pitchFamily="34" charset="0"/>
              <a:buChar char="»"/>
            </a:pPr>
            <a:r>
              <a:rPr lang="en-US" sz="2300" dirty="0">
                <a:effectLst/>
                <a:ea typeface="Calibri" panose="020F0502020204030204" pitchFamily="34" charset="0"/>
              </a:rPr>
              <a:t>CHWs are identifying, locating and navigating community and medical services,  accompanying members to medical appointments, and assisting in completing forms and applications to access services.</a:t>
            </a:r>
          </a:p>
          <a:p>
            <a:pPr marL="480060" lvl="1" indent="-342900">
              <a:lnSpc>
                <a:spcPct val="107000"/>
              </a:lnSpc>
              <a:spcBef>
                <a:spcPts val="0"/>
              </a:spcBef>
              <a:spcAft>
                <a:spcPts val="800"/>
              </a:spcAft>
              <a:buFont typeface="Segoe UI" panose="020B0502040204020203" pitchFamily="34" charset="0"/>
              <a:buChar char="»"/>
            </a:pPr>
            <a:r>
              <a:rPr lang="en-US" sz="2300" dirty="0">
                <a:ea typeface="Calibri" panose="020F0502020204030204" pitchFamily="34" charset="0"/>
              </a:rPr>
              <a:t>MCPs </a:t>
            </a:r>
            <a:r>
              <a:rPr lang="en-US" sz="2300" dirty="0">
                <a:effectLst/>
                <a:ea typeface="Calibri" panose="020F0502020204030204" pitchFamily="34" charset="0"/>
              </a:rPr>
              <a:t>providing outreach and support to educate members about covered services, need for preventive care, self-management, and access to other services such as Community Supports, ECM and other community resources.</a:t>
            </a:r>
          </a:p>
          <a:p>
            <a:pPr marL="480060" lvl="1" indent="-342900">
              <a:lnSpc>
                <a:spcPct val="107000"/>
              </a:lnSpc>
              <a:spcBef>
                <a:spcPts val="0"/>
              </a:spcBef>
              <a:spcAft>
                <a:spcPts val="800"/>
              </a:spcAft>
              <a:buFont typeface="Segoe UI" panose="020B0502040204020203" pitchFamily="34" charset="0"/>
              <a:buChar char="»"/>
            </a:pPr>
            <a:r>
              <a:rPr lang="en-US" sz="2300" dirty="0">
                <a:effectLst/>
                <a:ea typeface="Calibri" panose="020F0502020204030204" pitchFamily="34" charset="0"/>
              </a:rPr>
              <a:t>“</a:t>
            </a:r>
            <a:r>
              <a:rPr lang="en-US" sz="2300" dirty="0">
                <a:ea typeface="Calibri" panose="020F0502020204030204" pitchFamily="34" charset="0"/>
              </a:rPr>
              <a:t>C</a:t>
            </a:r>
            <a:r>
              <a:rPr lang="en-US" sz="2300" dirty="0">
                <a:effectLst/>
                <a:ea typeface="Calibri" panose="020F0502020204030204" pitchFamily="34" charset="0"/>
              </a:rPr>
              <a:t>lose the loop” by tracking the progress of the referral, conducting follow-up calls to the member to verify member received the help they needed and provide additional connections to community resources.</a:t>
            </a:r>
          </a:p>
          <a:p>
            <a:endParaRPr lang="en-US" dirty="0"/>
          </a:p>
        </p:txBody>
      </p:sp>
    </p:spTree>
    <p:extLst>
      <p:ext uri="{BB962C8B-B14F-4D97-AF65-F5344CB8AC3E}">
        <p14:creationId xmlns:p14="http://schemas.microsoft.com/office/powerpoint/2010/main" val="3187075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4385-B815-5F32-63F2-E12039C581F3}"/>
              </a:ext>
            </a:extLst>
          </p:cNvPr>
          <p:cNvSpPr>
            <a:spLocks noGrp="1"/>
          </p:cNvSpPr>
          <p:nvPr>
            <p:ph type="title"/>
          </p:nvPr>
        </p:nvSpPr>
        <p:spPr/>
        <p:txBody>
          <a:bodyPr>
            <a:normAutofit fontScale="90000"/>
          </a:bodyPr>
          <a:lstStyle/>
          <a:p>
            <a:r>
              <a:rPr lang="en-US"/>
              <a:t>CHW Benefit Outreach &amp; Education on CHW Scope of Practice, Benefit, and Services Availability for Providers and Members (d)+(e)</a:t>
            </a:r>
          </a:p>
        </p:txBody>
      </p:sp>
      <p:sp>
        <p:nvSpPr>
          <p:cNvPr id="3" name="Content Placeholder 2">
            <a:extLst>
              <a:ext uri="{FF2B5EF4-FFF2-40B4-BE49-F238E27FC236}">
                <a16:creationId xmlns:a16="http://schemas.microsoft.com/office/drawing/2014/main" id="{8667DEEB-49DC-7893-A046-0AE984D3494E}"/>
              </a:ext>
            </a:extLst>
          </p:cNvPr>
          <p:cNvSpPr>
            <a:spLocks noGrp="1"/>
          </p:cNvSpPr>
          <p:nvPr>
            <p:ph idx="1"/>
          </p:nvPr>
        </p:nvSpPr>
        <p:spPr>
          <a:xfrm>
            <a:off x="849086" y="2114550"/>
            <a:ext cx="10515600" cy="4090307"/>
          </a:xfrm>
          <a:solidFill>
            <a:schemeClr val="bg1">
              <a:lumMod val="95000"/>
            </a:schemeClr>
          </a:solidFill>
        </p:spPr>
        <p:txBody>
          <a:bodyPr vert="horz" lIns="91440" tIns="45720" rIns="91440" bIns="45720" rtlCol="0" anchor="t">
            <a:normAutofit/>
          </a:bodyPr>
          <a:lstStyle/>
          <a:p>
            <a:pPr marR="0">
              <a:lnSpc>
                <a:spcPct val="107000"/>
              </a:lnSpc>
              <a:spcBef>
                <a:spcPts val="0"/>
              </a:spcBef>
              <a:spcAft>
                <a:spcPts val="800"/>
              </a:spcAft>
            </a:pPr>
            <a:r>
              <a:rPr lang="en-US" sz="2000" b="1" dirty="0">
                <a:effectLst/>
                <a:latin typeface="Segoe UI"/>
                <a:ea typeface="Calibri" panose="020F0502020204030204" pitchFamily="34" charset="0"/>
                <a:cs typeface="Segoe UI"/>
              </a:rPr>
              <a:t>Member communication strategy and tools in culturally and linguistically appropriate manner to inform members how to utilize CHW services.</a:t>
            </a:r>
          </a:p>
          <a:p>
            <a:pPr marR="0">
              <a:lnSpc>
                <a:spcPct val="107000"/>
              </a:lnSpc>
              <a:spcBef>
                <a:spcPts val="0"/>
              </a:spcBef>
              <a:spcAft>
                <a:spcPts val="800"/>
              </a:spcAft>
            </a:pPr>
            <a:r>
              <a:rPr lang="en-US" sz="2000" b="1" dirty="0">
                <a:latin typeface="Segoe UI"/>
                <a:ea typeface="Calibri" panose="020F0502020204030204" pitchFamily="34" charset="0"/>
                <a:cs typeface="Segoe UI"/>
              </a:rPr>
              <a:t>P</a:t>
            </a:r>
            <a:r>
              <a:rPr lang="en-US" sz="2000" b="1" dirty="0">
                <a:effectLst/>
                <a:latin typeface="Segoe UI"/>
                <a:ea typeface="Calibri" panose="020F0502020204030204" pitchFamily="34" charset="0"/>
                <a:cs typeface="Segoe UI"/>
              </a:rPr>
              <a:t>rovider training on CHW scope of practice, care team integration , and Member referral processes for CHW services.</a:t>
            </a:r>
          </a:p>
          <a:p>
            <a:pPr marL="0" indent="0">
              <a:lnSpc>
                <a:spcPct val="107000"/>
              </a:lnSpc>
              <a:spcBef>
                <a:spcPts val="0"/>
              </a:spcBef>
              <a:spcAft>
                <a:spcPts val="800"/>
              </a:spcAft>
              <a:buNone/>
            </a:pPr>
            <a:r>
              <a:rPr lang="en-US" sz="2000" dirty="0">
                <a:latin typeface="Segoe UI"/>
                <a:ea typeface="Calibri" panose="020F0502020204030204" pitchFamily="34" charset="0"/>
                <a:cs typeface="Segoe UI"/>
              </a:rPr>
              <a:t>Responses:</a:t>
            </a:r>
            <a:endParaRPr lang="en-US" sz="2000" dirty="0">
              <a:effectLst/>
              <a:latin typeface="Segoe UI"/>
              <a:ea typeface="Calibri" panose="020F0502020204030204" pitchFamily="34" charset="0"/>
              <a:cs typeface="Segoe UI"/>
            </a:endParaRPr>
          </a:p>
          <a:p>
            <a:pPr marL="422910" lvl="1" indent="-285750">
              <a:lnSpc>
                <a:spcPct val="107000"/>
              </a:lnSpc>
              <a:spcBef>
                <a:spcPts val="0"/>
              </a:spcBef>
              <a:spcAft>
                <a:spcPts val="800"/>
              </a:spcAft>
              <a:buFont typeface="Segoe UI" panose="020B0502040204020203" pitchFamily="34" charset="0"/>
              <a:buChar char="»"/>
            </a:pPr>
            <a:r>
              <a:rPr lang="en-US" sz="1600" dirty="0">
                <a:effectLst/>
                <a:latin typeface="Segoe UI"/>
                <a:ea typeface="Calibri" panose="020F0502020204030204" pitchFamily="34" charset="0"/>
                <a:cs typeface="Segoe UI"/>
              </a:rPr>
              <a:t>Providing information via Member’s handbook, Member’s websites.</a:t>
            </a:r>
          </a:p>
          <a:p>
            <a:pPr marL="422910" lvl="1" indent="-285750">
              <a:lnSpc>
                <a:spcPct val="107000"/>
              </a:lnSpc>
              <a:spcBef>
                <a:spcPts val="0"/>
              </a:spcBef>
              <a:spcAft>
                <a:spcPts val="800"/>
              </a:spcAft>
              <a:buFont typeface="Segoe UI" panose="020B0502040204020203" pitchFamily="34" charset="0"/>
              <a:buChar char="»"/>
            </a:pPr>
            <a:r>
              <a:rPr lang="en-US" sz="1600" dirty="0">
                <a:latin typeface="Segoe UI"/>
                <a:ea typeface="Calibri" panose="020F0502020204030204" pitchFamily="34" charset="0"/>
                <a:cs typeface="Segoe UI"/>
              </a:rPr>
              <a:t>D</a:t>
            </a:r>
            <a:r>
              <a:rPr lang="en-US" sz="1600" dirty="0">
                <a:effectLst/>
                <a:latin typeface="Segoe UI"/>
                <a:ea typeface="Calibri" panose="020F0502020204030204" pitchFamily="34" charset="0"/>
                <a:cs typeface="Segoe UI"/>
              </a:rPr>
              <a:t>isseminate marketing information in communities, settings, and situations where our members live and seek services.</a:t>
            </a:r>
          </a:p>
          <a:p>
            <a:pPr marL="422910" lvl="1" indent="-285750">
              <a:lnSpc>
                <a:spcPct val="107000"/>
              </a:lnSpc>
              <a:spcBef>
                <a:spcPts val="0"/>
              </a:spcBef>
              <a:spcAft>
                <a:spcPts val="800"/>
              </a:spcAft>
              <a:buFont typeface="Segoe UI" panose="020B0502040204020203" pitchFamily="34" charset="0"/>
              <a:buChar char="»"/>
            </a:pPr>
            <a:r>
              <a:rPr lang="en-US" sz="1600" dirty="0">
                <a:latin typeface="Segoe UI"/>
                <a:ea typeface="Calibri" panose="020F0502020204030204" pitchFamily="34" charset="0"/>
                <a:cs typeface="Segoe UI"/>
              </a:rPr>
              <a:t>Identify</a:t>
            </a:r>
            <a:r>
              <a:rPr lang="en-US" sz="1600" dirty="0">
                <a:effectLst/>
                <a:latin typeface="Segoe UI"/>
                <a:ea typeface="Calibri" panose="020F0502020204030204" pitchFamily="34" charset="0"/>
                <a:cs typeface="Segoe UI"/>
              </a:rPr>
              <a:t> members who may benefit from these services and </a:t>
            </a:r>
            <a:r>
              <a:rPr lang="en-US" sz="1600" dirty="0">
                <a:latin typeface="Segoe UI"/>
                <a:ea typeface="Calibri" panose="020F0502020204030204" pitchFamily="34" charset="0"/>
                <a:cs typeface="Segoe UI"/>
              </a:rPr>
              <a:t>identify how</a:t>
            </a:r>
            <a:r>
              <a:rPr lang="en-US" sz="1600" dirty="0">
                <a:effectLst/>
                <a:latin typeface="Segoe UI"/>
                <a:ea typeface="Calibri" panose="020F0502020204030204" pitchFamily="34" charset="0"/>
                <a:cs typeface="Segoe UI"/>
              </a:rPr>
              <a:t> to direct members to these services.</a:t>
            </a:r>
          </a:p>
          <a:p>
            <a:pPr marL="422910" lvl="1" indent="-285750">
              <a:lnSpc>
                <a:spcPct val="107000"/>
              </a:lnSpc>
              <a:spcBef>
                <a:spcPts val="0"/>
              </a:spcBef>
              <a:spcAft>
                <a:spcPts val="800"/>
              </a:spcAft>
              <a:buFont typeface="Segoe UI" panose="020B0502040204020203" pitchFamily="34" charset="0"/>
              <a:buChar char="»"/>
            </a:pPr>
            <a:r>
              <a:rPr lang="en-US" sz="1600" dirty="0">
                <a:effectLst/>
                <a:latin typeface="Segoe UI"/>
                <a:ea typeface="Calibri" panose="020F0502020204030204" pitchFamily="34" charset="0"/>
                <a:cs typeface="Segoe UI"/>
              </a:rPr>
              <a:t>Develop provider training inclusive of the CHW scope of practice, integration, and referral process.</a:t>
            </a:r>
          </a:p>
          <a:p>
            <a:pPr marL="0" marR="0" indent="0">
              <a:lnSpc>
                <a:spcPct val="107000"/>
              </a:lnSpc>
              <a:spcBef>
                <a:spcPts val="0"/>
              </a:spcBef>
              <a:spcAft>
                <a:spcPts val="800"/>
              </a:spcAft>
              <a:buNone/>
            </a:pPr>
            <a:endParaRPr lang="en-US" sz="20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77165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4D7C-112B-E7D4-0130-69A9493290C4}"/>
              </a:ext>
            </a:extLst>
          </p:cNvPr>
          <p:cNvSpPr>
            <a:spLocks noGrp="1"/>
          </p:cNvSpPr>
          <p:nvPr>
            <p:ph type="title"/>
          </p:nvPr>
        </p:nvSpPr>
        <p:spPr/>
        <p:txBody>
          <a:bodyPr/>
          <a:lstStyle/>
          <a:p>
            <a:r>
              <a:rPr lang="en-US"/>
              <a:t>Bright Spots: Workforce Development</a:t>
            </a:r>
          </a:p>
        </p:txBody>
      </p:sp>
      <p:sp>
        <p:nvSpPr>
          <p:cNvPr id="3" name="Content Placeholder 2">
            <a:extLst>
              <a:ext uri="{FF2B5EF4-FFF2-40B4-BE49-F238E27FC236}">
                <a16:creationId xmlns:a16="http://schemas.microsoft.com/office/drawing/2014/main" id="{C9AF963F-691B-FD5D-DD65-0C395A01A905}"/>
              </a:ext>
            </a:extLst>
          </p:cNvPr>
          <p:cNvSpPr>
            <a:spLocks noGrp="1"/>
          </p:cNvSpPr>
          <p:nvPr>
            <p:ph idx="1"/>
          </p:nvPr>
        </p:nvSpPr>
        <p:spPr>
          <a:xfrm>
            <a:off x="849086" y="2114550"/>
            <a:ext cx="10515600" cy="2233515"/>
          </a:xfrm>
          <a:solidFill>
            <a:schemeClr val="bg1">
              <a:lumMod val="95000"/>
            </a:schemeClr>
          </a:solidFill>
        </p:spPr>
        <p:txBody>
          <a:bodyPr>
            <a:normAutofit/>
          </a:bodyPr>
          <a:lstStyle/>
          <a:p>
            <a:r>
              <a:rPr lang="en-US" sz="2000" dirty="0">
                <a:effectLst/>
                <a:ea typeface="Calibri" panose="020F0502020204030204" pitchFamily="34" charset="0"/>
              </a:rPr>
              <a:t>MCPs attested they are already working with, or plan to work with, State/local agencies, colleges and CBOs to provide CHW training.</a:t>
            </a:r>
          </a:p>
          <a:p>
            <a:r>
              <a:rPr lang="en-US" sz="2000" dirty="0">
                <a:effectLst/>
                <a:ea typeface="Calibri" panose="020F0502020204030204" pitchFamily="34" charset="0"/>
              </a:rPr>
              <a:t>MCPs stated they already directly hire or contract with CHWs or intend to train CHW-like staff to attain CHW certification.</a:t>
            </a:r>
          </a:p>
          <a:p>
            <a:endParaRPr lang="en-US" sz="2400" dirty="0"/>
          </a:p>
        </p:txBody>
      </p:sp>
    </p:spTree>
    <p:extLst>
      <p:ext uri="{BB962C8B-B14F-4D97-AF65-F5344CB8AC3E}">
        <p14:creationId xmlns:p14="http://schemas.microsoft.com/office/powerpoint/2010/main" val="27117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607219"/>
            <a:ext cx="9144000" cy="1846732"/>
          </a:xfrm>
        </p:spPr>
        <p:txBody>
          <a:bodyPr/>
          <a:lstStyle/>
          <a:p>
            <a:pPr>
              <a:spcBef>
                <a:spcPts val="600"/>
              </a:spcBef>
            </a:pPr>
            <a:r>
              <a:rPr lang="en-US" sz="4000" dirty="0"/>
              <a:t>Welcome and Introductions</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748288"/>
            <a:ext cx="9144000" cy="1655762"/>
          </a:xfrm>
        </p:spPr>
        <p:txBody>
          <a:bodyPr>
            <a:normAutofit/>
          </a:bodyPr>
          <a:lstStyle/>
          <a:p>
            <a:r>
              <a:rPr lang="en-US" b="1" dirty="0"/>
              <a:t>Dana Durham</a:t>
            </a:r>
          </a:p>
          <a:p>
            <a:r>
              <a:rPr lang="en-US" dirty="0"/>
              <a:t>Division Chief, </a:t>
            </a:r>
          </a:p>
          <a:p>
            <a:r>
              <a:rPr lang="en-US" dirty="0"/>
              <a:t>Managed Care Quality and Monitoring Division</a:t>
            </a:r>
            <a:endParaRPr lang="en-US" b="1" dirty="0"/>
          </a:p>
        </p:txBody>
      </p:sp>
    </p:spTree>
    <p:extLst>
      <p:ext uri="{BB962C8B-B14F-4D97-AF65-F5344CB8AC3E}">
        <p14:creationId xmlns:p14="http://schemas.microsoft.com/office/powerpoint/2010/main" val="2872491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4D7C-112B-E7D4-0130-69A9493290C4}"/>
              </a:ext>
            </a:extLst>
          </p:cNvPr>
          <p:cNvSpPr>
            <a:spLocks noGrp="1"/>
          </p:cNvSpPr>
          <p:nvPr>
            <p:ph type="title"/>
          </p:nvPr>
        </p:nvSpPr>
        <p:spPr/>
        <p:txBody>
          <a:bodyPr/>
          <a:lstStyle/>
          <a:p>
            <a:r>
              <a:rPr lang="en-US"/>
              <a:t>Bright Spots: Access to Care Facilitation</a:t>
            </a:r>
          </a:p>
        </p:txBody>
      </p:sp>
      <p:sp>
        <p:nvSpPr>
          <p:cNvPr id="3" name="Content Placeholder 2">
            <a:extLst>
              <a:ext uri="{FF2B5EF4-FFF2-40B4-BE49-F238E27FC236}">
                <a16:creationId xmlns:a16="http://schemas.microsoft.com/office/drawing/2014/main" id="{C9AF963F-691B-FD5D-DD65-0C395A01A905}"/>
              </a:ext>
            </a:extLst>
          </p:cNvPr>
          <p:cNvSpPr>
            <a:spLocks noGrp="1"/>
          </p:cNvSpPr>
          <p:nvPr>
            <p:ph idx="1"/>
          </p:nvPr>
        </p:nvSpPr>
        <p:spPr>
          <a:xfrm>
            <a:off x="758679" y="1804584"/>
            <a:ext cx="10515600" cy="4157677"/>
          </a:xfrm>
          <a:solidFill>
            <a:schemeClr val="bg1">
              <a:lumMod val="95000"/>
            </a:schemeClr>
          </a:solidFill>
        </p:spPr>
        <p:txBody>
          <a:bodyPr vert="horz" lIns="91440" tIns="45720" rIns="91440" bIns="45720" rtlCol="0" anchor="t">
            <a:noAutofit/>
          </a:bodyPr>
          <a:lstStyle/>
          <a:p>
            <a:r>
              <a:rPr lang="en-US" sz="2000" dirty="0">
                <a:latin typeface="Segoe UI"/>
                <a:cs typeface="Segoe UI"/>
              </a:rPr>
              <a:t>Some MCPs are indicating leveraging place-based data to focus efforts in underserved and communities: Healthy Places Index, “Heat Maps”, zip codes, stratifications informed by CQS Bold Goals.</a:t>
            </a:r>
          </a:p>
          <a:p>
            <a:r>
              <a:rPr lang="en-US" sz="2000" dirty="0">
                <a:latin typeface="Segoe UI"/>
                <a:cs typeface="Segoe UI"/>
              </a:rPr>
              <a:t>Various MCPs </a:t>
            </a:r>
            <a:r>
              <a:rPr lang="en-US" sz="2000" i="0" dirty="0">
                <a:solidFill>
                  <a:srgbClr val="000000"/>
                </a:solidFill>
                <a:effectLst/>
                <a:latin typeface="Segoe UI"/>
                <a:cs typeface="Segoe UI"/>
              </a:rPr>
              <a:t>indicate current or future PHM strategy includes </a:t>
            </a:r>
            <a:r>
              <a:rPr lang="en-US" sz="2000" dirty="0">
                <a:latin typeface="Segoe UI"/>
                <a:cs typeface="Segoe UI"/>
              </a:rPr>
              <a:t>embedding CHWs into acute and primary care settings, street teams, and other community catchment areas to support referral linkage.</a:t>
            </a:r>
          </a:p>
          <a:p>
            <a:r>
              <a:rPr lang="en-US" sz="2000" i="0" dirty="0">
                <a:solidFill>
                  <a:srgbClr val="000000"/>
                </a:solidFill>
                <a:effectLst/>
                <a:latin typeface="Segoe UI"/>
                <a:cs typeface="Segoe UI"/>
              </a:rPr>
              <a:t>Many MCPs indicate current or planned use of FindHelp.org, 211, or similar external resource registry to promote CHW integration and/or referrals.</a:t>
            </a:r>
            <a:endParaRPr lang="en-US" sz="2000" dirty="0">
              <a:latin typeface="Segoe UI"/>
              <a:cs typeface="Segoe UI"/>
            </a:endParaRPr>
          </a:p>
        </p:txBody>
      </p:sp>
    </p:spTree>
    <p:extLst>
      <p:ext uri="{BB962C8B-B14F-4D97-AF65-F5344CB8AC3E}">
        <p14:creationId xmlns:p14="http://schemas.microsoft.com/office/powerpoint/2010/main" val="3173084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435F-E357-6E08-DC84-50AF2C37311A}"/>
              </a:ext>
            </a:extLst>
          </p:cNvPr>
          <p:cNvSpPr>
            <a:spLocks noGrp="1"/>
          </p:cNvSpPr>
          <p:nvPr>
            <p:ph type="title"/>
          </p:nvPr>
        </p:nvSpPr>
        <p:spPr>
          <a:xfrm>
            <a:off x="838200" y="545969"/>
            <a:ext cx="10515600" cy="1325563"/>
          </a:xfrm>
        </p:spPr>
        <p:txBody>
          <a:bodyPr/>
          <a:lstStyle/>
          <a:p>
            <a:r>
              <a:rPr lang="en-US" dirty="0"/>
              <a:t>Looking Ahead</a:t>
            </a:r>
          </a:p>
        </p:txBody>
      </p:sp>
      <p:sp>
        <p:nvSpPr>
          <p:cNvPr id="3" name="Content Placeholder 2">
            <a:extLst>
              <a:ext uri="{FF2B5EF4-FFF2-40B4-BE49-F238E27FC236}">
                <a16:creationId xmlns:a16="http://schemas.microsoft.com/office/drawing/2014/main" id="{76281F83-F951-AE60-5860-EE040A70E17B}"/>
              </a:ext>
            </a:extLst>
          </p:cNvPr>
          <p:cNvSpPr>
            <a:spLocks noGrp="1"/>
          </p:cNvSpPr>
          <p:nvPr>
            <p:ph idx="1"/>
          </p:nvPr>
        </p:nvSpPr>
        <p:spPr>
          <a:xfrm>
            <a:off x="1525656" y="1792019"/>
            <a:ext cx="9140687" cy="1325563"/>
          </a:xfrm>
          <a:solidFill>
            <a:schemeClr val="bg1">
              <a:lumMod val="95000"/>
            </a:schemeClr>
          </a:solidFill>
        </p:spPr>
        <p:txBody>
          <a:bodyPr>
            <a:noAutofit/>
          </a:bodyPr>
          <a:lstStyle/>
          <a:p>
            <a:r>
              <a:rPr lang="en-US" sz="2000" dirty="0"/>
              <a:t>CHW Provider Networks</a:t>
            </a:r>
          </a:p>
          <a:p>
            <a:r>
              <a:rPr lang="en-US" sz="2000" dirty="0"/>
              <a:t>MCP Support</a:t>
            </a:r>
            <a:endParaRPr lang="en-US" sz="2400" dirty="0"/>
          </a:p>
        </p:txBody>
      </p:sp>
    </p:spTree>
    <p:extLst>
      <p:ext uri="{BB962C8B-B14F-4D97-AF65-F5344CB8AC3E}">
        <p14:creationId xmlns:p14="http://schemas.microsoft.com/office/powerpoint/2010/main" val="2215190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0CEA-96BF-8570-0E6B-5CD42CD1E0D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A33FD61-AD8E-198D-8F0E-F8CAD2B95A15}"/>
              </a:ext>
            </a:extLst>
          </p:cNvPr>
          <p:cNvSpPr>
            <a:spLocks noGrp="1"/>
          </p:cNvSpPr>
          <p:nvPr>
            <p:ph idx="1"/>
          </p:nvPr>
        </p:nvSpPr>
        <p:spPr>
          <a:xfrm>
            <a:off x="3861318" y="2058566"/>
            <a:ext cx="4469363" cy="1822968"/>
          </a:xfrm>
          <a:solidFill>
            <a:schemeClr val="bg1">
              <a:lumMod val="95000"/>
            </a:schemeClr>
          </a:solidFill>
        </p:spPr>
        <p:txBody>
          <a:bodyPr>
            <a:normAutofit/>
          </a:bodyPr>
          <a:lstStyle/>
          <a:p>
            <a:r>
              <a:rPr lang="en-US" sz="2000" dirty="0"/>
              <a:t>All Plan Letter </a:t>
            </a:r>
            <a:r>
              <a:rPr lang="en-US" sz="2000" dirty="0">
                <a:solidFill>
                  <a:srgbClr val="FF0000"/>
                </a:solidFill>
                <a:hlinkClick r:id="rId2"/>
              </a:rPr>
              <a:t>(APL) 22-016</a:t>
            </a:r>
            <a:endParaRPr lang="en-US" sz="2000" dirty="0">
              <a:solidFill>
                <a:srgbClr val="FF0000"/>
              </a:solidFill>
            </a:endParaRPr>
          </a:p>
          <a:p>
            <a:r>
              <a:rPr lang="en-US" sz="2000" dirty="0">
                <a:hlinkClick r:id="rId3"/>
              </a:rPr>
              <a:t>Readiness Deliverable</a:t>
            </a:r>
            <a:endParaRPr lang="en-US" sz="2000" dirty="0"/>
          </a:p>
        </p:txBody>
      </p:sp>
    </p:spTree>
    <p:extLst>
      <p:ext uri="{BB962C8B-B14F-4D97-AF65-F5344CB8AC3E}">
        <p14:creationId xmlns:p14="http://schemas.microsoft.com/office/powerpoint/2010/main" val="2210126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Questions</a:t>
            </a:r>
          </a:p>
        </p:txBody>
      </p:sp>
    </p:spTree>
    <p:extLst>
      <p:ext uri="{BB962C8B-B14F-4D97-AF65-F5344CB8AC3E}">
        <p14:creationId xmlns:p14="http://schemas.microsoft.com/office/powerpoint/2010/main" val="2820054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p:txBody>
          <a:bodyPr/>
          <a:lstStyle/>
          <a:p>
            <a:r>
              <a:rPr lang="en-US" b="1" i="0" u="none" strike="noStrike" dirty="0">
                <a:effectLst/>
                <a:latin typeface="Segoe UI" panose="020B0502040204020203" pitchFamily="34" charset="0"/>
              </a:rPr>
              <a:t>Overview of CalAIM Population Health Management (PHM), Enhanced Care Management (ECM), and Preventive Services Report</a:t>
            </a:r>
            <a:endParaRPr lang="en-US" dirty="0"/>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3429000"/>
            <a:ext cx="9144000" cy="1655762"/>
          </a:xfrm>
        </p:spPr>
        <p:txBody>
          <a:bodyPr>
            <a:normAutofit/>
          </a:bodyPr>
          <a:lstStyle/>
          <a:p>
            <a:r>
              <a:rPr lang="en-US" dirty="0"/>
              <a:t>Quality and Population Health Management</a:t>
            </a:r>
          </a:p>
        </p:txBody>
      </p:sp>
    </p:spTree>
    <p:extLst>
      <p:ext uri="{BB962C8B-B14F-4D97-AF65-F5344CB8AC3E}">
        <p14:creationId xmlns:p14="http://schemas.microsoft.com/office/powerpoint/2010/main" val="1147618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7EA5D0-2833-45F6-A42F-C742E0780725}"/>
              </a:ext>
            </a:extLst>
          </p:cNvPr>
          <p:cNvSpPr>
            <a:spLocks noGrp="1"/>
          </p:cNvSpPr>
          <p:nvPr>
            <p:ph type="title"/>
          </p:nvPr>
        </p:nvSpPr>
        <p:spPr>
          <a:xfrm>
            <a:off x="766190" y="369648"/>
            <a:ext cx="10515600" cy="1325563"/>
          </a:xfrm>
        </p:spPr>
        <p:txBody>
          <a:bodyPr>
            <a:normAutofit/>
          </a:bodyPr>
          <a:lstStyle/>
          <a:p>
            <a:r>
              <a:rPr lang="en-US" dirty="0"/>
              <a:t>Agenda</a:t>
            </a:r>
          </a:p>
        </p:txBody>
      </p:sp>
      <p:sp>
        <p:nvSpPr>
          <p:cNvPr id="8" name="TextBox 7">
            <a:extLst>
              <a:ext uri="{FF2B5EF4-FFF2-40B4-BE49-F238E27FC236}">
                <a16:creationId xmlns:a16="http://schemas.microsoft.com/office/drawing/2014/main" id="{85FB65C8-7627-4195-EAEF-4C3871CFF7F5}"/>
              </a:ext>
            </a:extLst>
          </p:cNvPr>
          <p:cNvSpPr txBox="1"/>
          <p:nvPr/>
        </p:nvSpPr>
        <p:spPr>
          <a:xfrm>
            <a:off x="1427679" y="1616458"/>
            <a:ext cx="6697501" cy="4247317"/>
          </a:xfrm>
          <a:prstGeom prst="rect">
            <a:avLst/>
          </a:prstGeom>
          <a:solidFill>
            <a:schemeClr val="bg1">
              <a:lumMod val="95000"/>
            </a:schemeClr>
          </a:solidFill>
        </p:spPr>
        <p:txBody>
          <a:bodyPr wrap="square">
            <a:spAutoFit/>
          </a:bodyPr>
          <a:lstStyle/>
          <a:p>
            <a:r>
              <a:rPr lang="en-US" b="1" dirty="0">
                <a:solidFill>
                  <a:schemeClr val="tx1"/>
                </a:solidFill>
                <a:latin typeface="Segoe UI"/>
                <a:cs typeface="Segoe UI"/>
              </a:rPr>
              <a:t>Population Health Management (PHM)</a:t>
            </a:r>
          </a:p>
          <a:p>
            <a:pPr marL="342900" indent="-342900">
              <a:buClr>
                <a:srgbClr val="E47225"/>
              </a:buClr>
              <a:buFont typeface="Segoe UI" panose="020B0502040204020203" pitchFamily="34" charset="0"/>
              <a:buChar char="»"/>
            </a:pPr>
            <a:r>
              <a:rPr lang="en-US" sz="1800" b="0" dirty="0">
                <a:solidFill>
                  <a:schemeClr val="tx1"/>
                </a:solidFill>
                <a:latin typeface="Segoe UI"/>
                <a:cs typeface="Segoe UI"/>
              </a:rPr>
              <a:t>PHM Monitoring</a:t>
            </a:r>
          </a:p>
          <a:p>
            <a:pPr marL="342900" indent="-342900">
              <a:buClr>
                <a:srgbClr val="E47225"/>
              </a:buClr>
              <a:buFont typeface="Segoe UI" panose="020B0502040204020203" pitchFamily="34" charset="0"/>
              <a:buChar char="»"/>
            </a:pPr>
            <a:r>
              <a:rPr lang="en-US" sz="1800" b="0" dirty="0">
                <a:solidFill>
                  <a:schemeClr val="tx1"/>
                </a:solidFill>
                <a:latin typeface="Segoe UI"/>
                <a:cs typeface="Segoe UI"/>
              </a:rPr>
              <a:t>Transitional Care Services</a:t>
            </a:r>
          </a:p>
          <a:p>
            <a:pPr marL="342900" indent="-342900">
              <a:buClr>
                <a:srgbClr val="E47225"/>
              </a:buClr>
              <a:buFont typeface="Segoe UI" panose="020B0502040204020203" pitchFamily="34" charset="0"/>
              <a:buChar char="»"/>
            </a:pPr>
            <a:r>
              <a:rPr lang="en-US" sz="1800" b="0" dirty="0">
                <a:solidFill>
                  <a:schemeClr val="tx1"/>
                </a:solidFill>
                <a:latin typeface="Segoe UI"/>
                <a:cs typeface="Segoe UI"/>
              </a:rPr>
              <a:t>Population Needs Assessment </a:t>
            </a:r>
          </a:p>
          <a:p>
            <a:pPr marL="342900" indent="-342900">
              <a:buClr>
                <a:srgbClr val="E47225"/>
              </a:buClr>
              <a:buFont typeface="Segoe UI" panose="020B0502040204020203" pitchFamily="34" charset="0"/>
              <a:buChar char="»"/>
            </a:pPr>
            <a:r>
              <a:rPr lang="en-US" sz="1800" b="0" dirty="0">
                <a:solidFill>
                  <a:schemeClr val="tx1"/>
                </a:solidFill>
                <a:latin typeface="Segoe UI"/>
                <a:cs typeface="Segoe UI"/>
              </a:rPr>
              <a:t>PHM Service and Risk Stratification, Segmentation and Tiering</a:t>
            </a:r>
            <a:endParaRPr lang="en-US" dirty="0">
              <a:latin typeface="Segoe UI"/>
              <a:cs typeface="Segoe UI"/>
            </a:endParaRPr>
          </a:p>
          <a:p>
            <a:pPr marL="342900" indent="-342900">
              <a:buClr>
                <a:srgbClr val="E47225"/>
              </a:buClr>
              <a:buFont typeface="Segoe UI" panose="020B0502040204020203" pitchFamily="34" charset="0"/>
              <a:buChar char="»"/>
            </a:pPr>
            <a:endParaRPr lang="en-US" sz="1800" b="0" dirty="0">
              <a:solidFill>
                <a:schemeClr val="tx1"/>
              </a:solidFill>
              <a:latin typeface="Segoe UI"/>
              <a:cs typeface="Segoe UI"/>
            </a:endParaRPr>
          </a:p>
          <a:p>
            <a:r>
              <a:rPr lang="en-US" b="1" dirty="0">
                <a:latin typeface="Segoe UI"/>
                <a:cs typeface="Segoe UI"/>
              </a:rPr>
              <a:t>Enhanced Care Management (ECM)  </a:t>
            </a:r>
            <a:endParaRPr lang="en-US" b="1" dirty="0">
              <a:latin typeface="Segoe UI" panose="020B0502040204020203" pitchFamily="34" charset="0"/>
              <a:cs typeface="Segoe UI" panose="020B0502040204020203" pitchFamily="34" charset="0"/>
            </a:endParaRPr>
          </a:p>
          <a:p>
            <a:pPr marL="342900" indent="-342900">
              <a:buClr>
                <a:srgbClr val="E47225"/>
              </a:buClr>
              <a:buFont typeface="Segoe UI" panose="020B0502040204020203" pitchFamily="34" charset="0"/>
              <a:buChar char="»"/>
            </a:pPr>
            <a:r>
              <a:rPr lang="en-US" sz="1800" dirty="0">
                <a:latin typeface="Segoe UI"/>
                <a:cs typeface="Segoe UI"/>
              </a:rPr>
              <a:t>ECM Overview </a:t>
            </a:r>
          </a:p>
          <a:p>
            <a:pPr marL="342900" indent="-342900">
              <a:buClr>
                <a:srgbClr val="E47225"/>
              </a:buClr>
              <a:buFont typeface="Segoe UI" panose="020B0502040204020203" pitchFamily="34" charset="0"/>
              <a:buChar char="»"/>
            </a:pPr>
            <a:r>
              <a:rPr lang="en-US" sz="1800" dirty="0">
                <a:latin typeface="Segoe UI"/>
                <a:cs typeface="Segoe UI"/>
              </a:rPr>
              <a:t>Children and Youth Population of Focus </a:t>
            </a:r>
          </a:p>
          <a:p>
            <a:pPr marL="342900" indent="-342900">
              <a:buClr>
                <a:srgbClr val="E47225"/>
              </a:buClr>
              <a:buFont typeface="Segoe UI" panose="020B0502040204020203" pitchFamily="34" charset="0"/>
              <a:buChar char="»"/>
            </a:pPr>
            <a:r>
              <a:rPr lang="en-US" sz="1800" dirty="0">
                <a:latin typeface="Segoe UI"/>
                <a:cs typeface="Segoe UI"/>
              </a:rPr>
              <a:t>Q&amp;A</a:t>
            </a:r>
          </a:p>
          <a:p>
            <a:endParaRPr lang="en-US" sz="1800" dirty="0">
              <a:latin typeface="Segoe UI" panose="020B0502040204020203" pitchFamily="34" charset="0"/>
              <a:cs typeface="Segoe UI" panose="020B0502040204020203" pitchFamily="34" charset="0"/>
            </a:endParaRPr>
          </a:p>
          <a:p>
            <a:pPr lvl="0">
              <a:buNone/>
            </a:pPr>
            <a:r>
              <a:rPr lang="en-US" b="1" dirty="0">
                <a:latin typeface="Segoe UI"/>
                <a:cs typeface="Segoe UI"/>
              </a:rPr>
              <a:t>Preventive Services Report</a:t>
            </a:r>
          </a:p>
          <a:p>
            <a:pPr lvl="0">
              <a:buNone/>
            </a:pPr>
            <a:endParaRPr lang="en-US" dirty="0">
              <a:latin typeface="Segoe UI"/>
              <a:cs typeface="Segoe UI"/>
            </a:endParaRPr>
          </a:p>
          <a:p>
            <a:pPr marL="342900" indent="-342900">
              <a:buClr>
                <a:srgbClr val="E47225"/>
              </a:buClr>
              <a:buFont typeface="Segoe UI" panose="020B0502040204020203" pitchFamily="34" charset="0"/>
              <a:buChar char="»"/>
            </a:pPr>
            <a:endParaRPr lang="en-US" sz="1800" b="0" dirty="0">
              <a:solidFill>
                <a:schemeClr val="tx1"/>
              </a:solidFill>
              <a:latin typeface="Segoe UI"/>
              <a:cs typeface="Segoe UI"/>
            </a:endParaRPr>
          </a:p>
        </p:txBody>
      </p:sp>
      <p:sp>
        <p:nvSpPr>
          <p:cNvPr id="10" name="TextBox 9">
            <a:extLst>
              <a:ext uri="{FF2B5EF4-FFF2-40B4-BE49-F238E27FC236}">
                <a16:creationId xmlns:a16="http://schemas.microsoft.com/office/drawing/2014/main" id="{FF54E116-7D82-91BB-53D3-42486999C2C6}"/>
              </a:ext>
            </a:extLst>
          </p:cNvPr>
          <p:cNvSpPr txBox="1"/>
          <p:nvPr/>
        </p:nvSpPr>
        <p:spPr>
          <a:xfrm>
            <a:off x="8035048" y="1612605"/>
            <a:ext cx="2532434" cy="4247317"/>
          </a:xfrm>
          <a:prstGeom prst="rect">
            <a:avLst/>
          </a:prstGeom>
          <a:solidFill>
            <a:schemeClr val="bg1">
              <a:lumMod val="95000"/>
            </a:schemeClr>
          </a:solidFill>
        </p:spPr>
        <p:txBody>
          <a:bodyPr wrap="square">
            <a:spAutoFit/>
          </a:bodyPr>
          <a:lstStyle/>
          <a:p>
            <a:pPr algn="r"/>
            <a:r>
              <a:rPr lang="en-US" sz="1800" dirty="0">
                <a:solidFill>
                  <a:schemeClr val="tx1"/>
                </a:solidFill>
                <a:latin typeface="Segoe UI"/>
                <a:cs typeface="Segoe UI"/>
              </a:rPr>
              <a:t>15 min</a:t>
            </a:r>
          </a:p>
          <a:p>
            <a:pPr algn="r"/>
            <a:endParaRPr lang="en-US" b="1" dirty="0">
              <a:latin typeface="Segoe UI"/>
              <a:cs typeface="Segoe UI"/>
            </a:endParaRPr>
          </a:p>
          <a:p>
            <a:pPr algn="r"/>
            <a:endParaRPr lang="en-US" sz="1800" b="1" dirty="0">
              <a:solidFill>
                <a:schemeClr val="tx1"/>
              </a:solidFill>
              <a:latin typeface="Segoe UI"/>
              <a:cs typeface="Segoe UI"/>
            </a:endParaRPr>
          </a:p>
          <a:p>
            <a:pPr algn="r"/>
            <a:endParaRPr lang="en-US" b="1" dirty="0">
              <a:latin typeface="Segoe UI"/>
              <a:cs typeface="Segoe UI"/>
            </a:endParaRPr>
          </a:p>
          <a:p>
            <a:pPr algn="r"/>
            <a:endParaRPr lang="en-US" sz="1800" b="1" dirty="0">
              <a:solidFill>
                <a:schemeClr val="tx1"/>
              </a:solidFill>
              <a:latin typeface="Segoe UI"/>
              <a:cs typeface="Segoe UI"/>
            </a:endParaRPr>
          </a:p>
          <a:p>
            <a:pPr algn="r"/>
            <a:endParaRPr lang="en-US" b="1" dirty="0">
              <a:latin typeface="Segoe UI"/>
              <a:cs typeface="Segoe UI"/>
            </a:endParaRPr>
          </a:p>
          <a:p>
            <a:pPr algn="r"/>
            <a:endParaRPr lang="en-US" sz="1800" b="1" dirty="0">
              <a:solidFill>
                <a:schemeClr val="tx1"/>
              </a:solidFill>
              <a:latin typeface="Segoe UI"/>
              <a:cs typeface="Segoe UI"/>
            </a:endParaRPr>
          </a:p>
          <a:p>
            <a:pPr algn="r"/>
            <a:endParaRPr lang="en-US" b="1" dirty="0">
              <a:latin typeface="Segoe UI"/>
              <a:cs typeface="Segoe UI"/>
            </a:endParaRPr>
          </a:p>
          <a:p>
            <a:pPr algn="r"/>
            <a:r>
              <a:rPr lang="en-US" sz="1800" dirty="0">
                <a:solidFill>
                  <a:schemeClr val="tx1"/>
                </a:solidFill>
                <a:latin typeface="Segoe UI"/>
                <a:cs typeface="Segoe UI"/>
              </a:rPr>
              <a:t>15 min</a:t>
            </a:r>
          </a:p>
          <a:p>
            <a:pPr algn="r"/>
            <a:endParaRPr lang="en-US" sz="1800" dirty="0">
              <a:solidFill>
                <a:schemeClr val="tx1"/>
              </a:solidFill>
              <a:latin typeface="Segoe UI"/>
              <a:cs typeface="Segoe UI"/>
            </a:endParaRPr>
          </a:p>
          <a:p>
            <a:pPr algn="r"/>
            <a:endParaRPr lang="en-US" dirty="0">
              <a:latin typeface="Segoe UI"/>
              <a:cs typeface="Segoe UI"/>
            </a:endParaRPr>
          </a:p>
          <a:p>
            <a:pPr algn="r"/>
            <a:endParaRPr lang="en-US" sz="1800" dirty="0">
              <a:solidFill>
                <a:schemeClr val="tx1"/>
              </a:solidFill>
              <a:latin typeface="Segoe UI"/>
              <a:cs typeface="Segoe UI"/>
            </a:endParaRPr>
          </a:p>
          <a:p>
            <a:pPr algn="r"/>
            <a:endParaRPr lang="en-US" dirty="0">
              <a:latin typeface="Segoe UI"/>
              <a:cs typeface="Segoe UI"/>
            </a:endParaRPr>
          </a:p>
          <a:p>
            <a:pPr algn="r"/>
            <a:r>
              <a:rPr lang="en-US" sz="1800" dirty="0">
                <a:solidFill>
                  <a:schemeClr val="tx1"/>
                </a:solidFill>
                <a:latin typeface="Segoe UI"/>
                <a:cs typeface="Segoe UI"/>
              </a:rPr>
              <a:t>15 min   </a:t>
            </a:r>
          </a:p>
          <a:p>
            <a:pPr algn="r"/>
            <a:endParaRPr lang="en-US" sz="1800" b="1" dirty="0">
              <a:solidFill>
                <a:schemeClr val="tx1"/>
              </a:solidFill>
              <a:latin typeface="Segoe UI"/>
              <a:cs typeface="Segoe UI"/>
            </a:endParaRPr>
          </a:p>
        </p:txBody>
      </p:sp>
    </p:spTree>
    <p:extLst>
      <p:ext uri="{BB962C8B-B14F-4D97-AF65-F5344CB8AC3E}">
        <p14:creationId xmlns:p14="http://schemas.microsoft.com/office/powerpoint/2010/main" val="826125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C015-CC2D-784A-E3F3-70019DFFE13B}"/>
              </a:ext>
            </a:extLst>
          </p:cNvPr>
          <p:cNvSpPr>
            <a:spLocks noGrp="1"/>
          </p:cNvSpPr>
          <p:nvPr>
            <p:ph type="title"/>
          </p:nvPr>
        </p:nvSpPr>
        <p:spPr/>
        <p:txBody>
          <a:bodyPr>
            <a:normAutofit/>
          </a:bodyPr>
          <a:lstStyle/>
          <a:p>
            <a:r>
              <a:rPr lang="en-US" sz="4000" dirty="0"/>
              <a:t>Population Health Management</a:t>
            </a:r>
          </a:p>
        </p:txBody>
      </p:sp>
    </p:spTree>
    <p:extLst>
      <p:ext uri="{BB962C8B-B14F-4D97-AF65-F5344CB8AC3E}">
        <p14:creationId xmlns:p14="http://schemas.microsoft.com/office/powerpoint/2010/main" val="3383140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28298"/>
            <a:ext cx="10515600" cy="833545"/>
          </a:xfrm>
          <a:prstGeom prst="rect">
            <a:avLst/>
          </a:prstGeom>
        </p:spPr>
        <p:txBody>
          <a:bodyPr vert="horz" wrap="square" lIns="0" tIns="215884" rIns="0" bIns="0" rtlCol="0">
            <a:spAutoFit/>
          </a:bodyPr>
          <a:lstStyle/>
          <a:p>
            <a:pPr marL="135890" algn="l">
              <a:lnSpc>
                <a:spcPct val="100000"/>
              </a:lnSpc>
              <a:spcBef>
                <a:spcPts val="105"/>
              </a:spcBef>
            </a:pPr>
            <a:r>
              <a:rPr dirty="0"/>
              <a:t>PHM</a:t>
            </a:r>
            <a:r>
              <a:rPr spc="-45" dirty="0"/>
              <a:t> </a:t>
            </a:r>
            <a:r>
              <a:rPr dirty="0"/>
              <a:t>Program</a:t>
            </a:r>
            <a:r>
              <a:rPr spc="5" dirty="0"/>
              <a:t> </a:t>
            </a:r>
            <a:r>
              <a:rPr spc="-10" dirty="0"/>
              <a:t>Overview</a:t>
            </a:r>
          </a:p>
        </p:txBody>
      </p:sp>
      <p:sp>
        <p:nvSpPr>
          <p:cNvPr id="12" name="Content Placeholder 11">
            <a:extLst>
              <a:ext uri="{FF2B5EF4-FFF2-40B4-BE49-F238E27FC236}">
                <a16:creationId xmlns:a16="http://schemas.microsoft.com/office/drawing/2014/main" id="{AEB13ED8-0FD3-252A-3493-5A8EBA968BA5}"/>
              </a:ext>
            </a:extLst>
          </p:cNvPr>
          <p:cNvSpPr>
            <a:spLocks noGrp="1"/>
          </p:cNvSpPr>
          <p:nvPr>
            <p:ph idx="1"/>
          </p:nvPr>
        </p:nvSpPr>
        <p:spPr>
          <a:xfrm>
            <a:off x="760186" y="3954502"/>
            <a:ext cx="10515600" cy="2575200"/>
          </a:xfrm>
        </p:spPr>
        <p:txBody>
          <a:bodyPr>
            <a:normAutofit fontScale="92500" lnSpcReduction="10000"/>
          </a:bodyPr>
          <a:lstStyle/>
          <a:p>
            <a:pPr marL="354965" marR="5080" indent="-342900">
              <a:spcBef>
                <a:spcPts val="0"/>
              </a:spcBef>
              <a:spcAft>
                <a:spcPts val="500"/>
              </a:spcAft>
              <a:tabLst>
                <a:tab pos="298450" algn="l"/>
                <a:tab pos="299720" algn="l"/>
              </a:tabLst>
            </a:pPr>
            <a:r>
              <a:rPr lang="en-US" sz="2000" dirty="0">
                <a:latin typeface="Segoe UI"/>
                <a:cs typeface="Segoe UI"/>
              </a:rPr>
              <a:t>Managed care plans must have </a:t>
            </a:r>
            <a:r>
              <a:rPr lang="en-US" sz="2000" b="1" dirty="0">
                <a:solidFill>
                  <a:srgbClr val="1F3863"/>
                </a:solidFill>
                <a:latin typeface="Segoe UI"/>
                <a:cs typeface="Segoe UI"/>
              </a:rPr>
              <a:t>a</a:t>
            </a:r>
            <a:r>
              <a:rPr lang="en-US" sz="2000" b="1" spc="-25" dirty="0">
                <a:solidFill>
                  <a:srgbClr val="1F3863"/>
                </a:solidFill>
                <a:latin typeface="Segoe UI"/>
                <a:cs typeface="Segoe UI"/>
              </a:rPr>
              <a:t> </a:t>
            </a:r>
            <a:r>
              <a:rPr lang="en-US" sz="2000" b="1" dirty="0">
                <a:solidFill>
                  <a:srgbClr val="1F3863"/>
                </a:solidFill>
                <a:latin typeface="Segoe UI"/>
                <a:cs typeface="Segoe UI"/>
              </a:rPr>
              <a:t>whole</a:t>
            </a:r>
            <a:r>
              <a:rPr lang="en-US" sz="2000" b="1" spc="-15" dirty="0">
                <a:solidFill>
                  <a:srgbClr val="1F3863"/>
                </a:solidFill>
                <a:latin typeface="Segoe UI"/>
                <a:cs typeface="Segoe UI"/>
              </a:rPr>
              <a:t> </a:t>
            </a:r>
            <a:r>
              <a:rPr lang="en-US" sz="2000" b="1" dirty="0">
                <a:solidFill>
                  <a:srgbClr val="1F3863"/>
                </a:solidFill>
                <a:latin typeface="Segoe UI"/>
                <a:cs typeface="Segoe UI"/>
              </a:rPr>
              <a:t>person-centered</a:t>
            </a:r>
            <a:r>
              <a:rPr lang="en-US" sz="2000" b="1" spc="-15" dirty="0">
                <a:solidFill>
                  <a:srgbClr val="1F3863"/>
                </a:solidFill>
                <a:latin typeface="Segoe UI"/>
                <a:cs typeface="Segoe UI"/>
              </a:rPr>
              <a:t> </a:t>
            </a:r>
            <a:r>
              <a:rPr lang="en-US" sz="2000" dirty="0">
                <a:latin typeface="Segoe UI"/>
                <a:cs typeface="Segoe UI"/>
              </a:rPr>
              <a:t>PHM </a:t>
            </a:r>
            <a:r>
              <a:rPr lang="en-US" sz="2000" spc="-10" dirty="0">
                <a:latin typeface="Segoe UI"/>
                <a:cs typeface="Segoe UI"/>
              </a:rPr>
              <a:t>program that identifies and addresses members’ preventive, physical, behavioral health, and social needs.</a:t>
            </a:r>
            <a:endParaRPr lang="en-US" sz="3200" dirty="0">
              <a:latin typeface="Segoe UI"/>
              <a:cs typeface="Segoe UI"/>
            </a:endParaRPr>
          </a:p>
          <a:p>
            <a:pPr marL="354965" marR="414020" indent="-342900">
              <a:spcBef>
                <a:spcPts val="0"/>
              </a:spcBef>
              <a:spcAft>
                <a:spcPts val="500"/>
              </a:spcAft>
              <a:tabLst>
                <a:tab pos="299720" algn="l"/>
              </a:tabLst>
            </a:pPr>
            <a:r>
              <a:rPr lang="en-US" sz="2000" dirty="0">
                <a:latin typeface="Segoe UI"/>
                <a:cs typeface="Segoe UI"/>
              </a:rPr>
              <a:t>Several</a:t>
            </a:r>
            <a:r>
              <a:rPr lang="en-US" sz="2000" spc="-20" dirty="0">
                <a:latin typeface="Segoe UI"/>
                <a:cs typeface="Segoe UI"/>
              </a:rPr>
              <a:t> </a:t>
            </a:r>
            <a:r>
              <a:rPr lang="en-US" sz="2000" dirty="0">
                <a:latin typeface="Segoe UI"/>
                <a:cs typeface="Segoe UI"/>
              </a:rPr>
              <a:t>of</a:t>
            </a:r>
            <a:r>
              <a:rPr lang="en-US" sz="2000" spc="-30" dirty="0">
                <a:latin typeface="Segoe UI"/>
                <a:cs typeface="Segoe UI"/>
              </a:rPr>
              <a:t> </a:t>
            </a:r>
            <a:r>
              <a:rPr lang="en-US" sz="2000" dirty="0">
                <a:latin typeface="Segoe UI"/>
                <a:cs typeface="Segoe UI"/>
              </a:rPr>
              <a:t>the</a:t>
            </a:r>
            <a:r>
              <a:rPr lang="en-US" sz="2000" spc="-35" dirty="0">
                <a:latin typeface="Segoe UI"/>
                <a:cs typeface="Segoe UI"/>
              </a:rPr>
              <a:t> </a:t>
            </a:r>
            <a:r>
              <a:rPr lang="en-US" sz="2000" b="1" dirty="0">
                <a:solidFill>
                  <a:srgbClr val="1F3863"/>
                </a:solidFill>
                <a:latin typeface="Segoe UI"/>
                <a:cs typeface="Segoe UI"/>
              </a:rPr>
              <a:t>key elements</a:t>
            </a:r>
            <a:r>
              <a:rPr lang="en-US" sz="2000" b="1" spc="-10" dirty="0">
                <a:solidFill>
                  <a:srgbClr val="1F3863"/>
                </a:solidFill>
                <a:latin typeface="Segoe UI"/>
                <a:cs typeface="Segoe UI"/>
              </a:rPr>
              <a:t> </a:t>
            </a:r>
            <a:r>
              <a:rPr lang="en-US" sz="2000" b="1" dirty="0">
                <a:solidFill>
                  <a:srgbClr val="1F3863"/>
                </a:solidFill>
                <a:latin typeface="Segoe UI"/>
                <a:cs typeface="Segoe UI"/>
              </a:rPr>
              <a:t>of</a:t>
            </a:r>
            <a:r>
              <a:rPr lang="en-US" sz="2000" b="1" spc="-30" dirty="0">
                <a:solidFill>
                  <a:srgbClr val="1F3863"/>
                </a:solidFill>
                <a:latin typeface="Segoe UI"/>
                <a:cs typeface="Segoe UI"/>
              </a:rPr>
              <a:t> </a:t>
            </a:r>
            <a:r>
              <a:rPr lang="en-US" sz="2000" b="1" dirty="0">
                <a:solidFill>
                  <a:srgbClr val="1F3863"/>
                </a:solidFill>
                <a:latin typeface="Segoe UI"/>
                <a:cs typeface="Segoe UI"/>
              </a:rPr>
              <a:t>PHM</a:t>
            </a:r>
            <a:r>
              <a:rPr lang="en-US" sz="2000" b="1" spc="-15" dirty="0">
                <a:solidFill>
                  <a:srgbClr val="1F3863"/>
                </a:solidFill>
                <a:latin typeface="Segoe UI"/>
                <a:cs typeface="Segoe UI"/>
              </a:rPr>
              <a:t> </a:t>
            </a:r>
            <a:r>
              <a:rPr lang="en-US" sz="2000" b="1" dirty="0">
                <a:solidFill>
                  <a:srgbClr val="1F3863"/>
                </a:solidFill>
                <a:latin typeface="Segoe UI"/>
                <a:cs typeface="Segoe UI"/>
              </a:rPr>
              <a:t>were</a:t>
            </a:r>
            <a:r>
              <a:rPr lang="en-US" sz="2000" b="1" spc="-5" dirty="0">
                <a:solidFill>
                  <a:srgbClr val="1F3863"/>
                </a:solidFill>
                <a:latin typeface="Segoe UI"/>
                <a:cs typeface="Segoe UI"/>
              </a:rPr>
              <a:t> </a:t>
            </a:r>
            <a:r>
              <a:rPr lang="en-US" sz="2000" b="1" dirty="0">
                <a:solidFill>
                  <a:srgbClr val="1F3863"/>
                </a:solidFill>
                <a:latin typeface="Segoe UI"/>
                <a:cs typeface="Segoe UI"/>
              </a:rPr>
              <a:t>already</a:t>
            </a:r>
            <a:r>
              <a:rPr lang="en-US" sz="2000" b="1" spc="-45" dirty="0">
                <a:solidFill>
                  <a:srgbClr val="1F3863"/>
                </a:solidFill>
                <a:latin typeface="Segoe UI"/>
                <a:cs typeface="Segoe UI"/>
              </a:rPr>
              <a:t> </a:t>
            </a:r>
            <a:r>
              <a:rPr lang="en-US" sz="2000" b="1" dirty="0">
                <a:solidFill>
                  <a:srgbClr val="1F3863"/>
                </a:solidFill>
                <a:latin typeface="Segoe UI"/>
                <a:cs typeface="Segoe UI"/>
              </a:rPr>
              <a:t>in</a:t>
            </a:r>
            <a:r>
              <a:rPr lang="en-US" sz="2000" b="1" spc="-20" dirty="0">
                <a:solidFill>
                  <a:srgbClr val="1F3863"/>
                </a:solidFill>
                <a:latin typeface="Segoe UI"/>
                <a:cs typeface="Segoe UI"/>
              </a:rPr>
              <a:t> </a:t>
            </a:r>
            <a:r>
              <a:rPr lang="en-US" sz="2000" b="1" dirty="0">
                <a:solidFill>
                  <a:srgbClr val="1F3863"/>
                </a:solidFill>
                <a:latin typeface="Segoe UI"/>
                <a:cs typeface="Segoe UI"/>
              </a:rPr>
              <a:t>place</a:t>
            </a:r>
            <a:r>
              <a:rPr lang="en-US" sz="2000" b="1" spc="-30" dirty="0">
                <a:solidFill>
                  <a:srgbClr val="1F3863"/>
                </a:solidFill>
                <a:latin typeface="Segoe UI"/>
                <a:cs typeface="Segoe UI"/>
              </a:rPr>
              <a:t> </a:t>
            </a:r>
            <a:r>
              <a:rPr lang="en-US" sz="2000" dirty="0">
                <a:latin typeface="Segoe UI"/>
                <a:cs typeface="Segoe UI"/>
              </a:rPr>
              <a:t>in</a:t>
            </a:r>
            <a:r>
              <a:rPr lang="en-US" sz="2000" spc="-30" dirty="0">
                <a:latin typeface="Segoe UI"/>
                <a:cs typeface="Segoe UI"/>
              </a:rPr>
              <a:t> </a:t>
            </a:r>
            <a:r>
              <a:rPr lang="en-US" sz="2000" dirty="0">
                <a:latin typeface="Segoe UI"/>
                <a:cs typeface="Segoe UI"/>
              </a:rPr>
              <a:t>the</a:t>
            </a:r>
            <a:r>
              <a:rPr lang="en-US" sz="2000" spc="-25" dirty="0">
                <a:latin typeface="Segoe UI"/>
                <a:cs typeface="Segoe UI"/>
              </a:rPr>
              <a:t> </a:t>
            </a:r>
            <a:r>
              <a:rPr lang="en-US" sz="2000" spc="-10" dirty="0">
                <a:latin typeface="Segoe UI"/>
                <a:cs typeface="Segoe UI"/>
              </a:rPr>
              <a:t>Medi-</a:t>
            </a:r>
            <a:r>
              <a:rPr lang="en-US" sz="2000" dirty="0">
                <a:latin typeface="Segoe UI"/>
                <a:cs typeface="Segoe UI"/>
              </a:rPr>
              <a:t>Cal</a:t>
            </a:r>
            <a:r>
              <a:rPr lang="en-US" sz="2000" spc="-15" dirty="0">
                <a:latin typeface="Segoe UI"/>
                <a:cs typeface="Segoe UI"/>
              </a:rPr>
              <a:t> </a:t>
            </a:r>
            <a:r>
              <a:rPr lang="en-US" sz="2000" spc="-10" dirty="0">
                <a:latin typeface="Segoe UI"/>
                <a:cs typeface="Segoe UI"/>
              </a:rPr>
              <a:t>program </a:t>
            </a:r>
            <a:r>
              <a:rPr lang="en-US" sz="2000" dirty="0">
                <a:latin typeface="Segoe UI"/>
                <a:cs typeface="Segoe UI"/>
              </a:rPr>
              <a:t>through</a:t>
            </a:r>
            <a:r>
              <a:rPr lang="en-US" sz="2000" spc="-40" dirty="0">
                <a:latin typeface="Segoe UI"/>
                <a:cs typeface="Segoe UI"/>
              </a:rPr>
              <a:t> </a:t>
            </a:r>
            <a:r>
              <a:rPr lang="en-US" sz="2000" dirty="0">
                <a:latin typeface="Segoe UI"/>
                <a:cs typeface="Segoe UI"/>
              </a:rPr>
              <a:t>both</a:t>
            </a:r>
            <a:r>
              <a:rPr lang="en-US" sz="2000" spc="-35" dirty="0">
                <a:latin typeface="Segoe UI"/>
                <a:cs typeface="Segoe UI"/>
              </a:rPr>
              <a:t> </a:t>
            </a:r>
            <a:r>
              <a:rPr lang="en-US" sz="2000" dirty="0">
                <a:latin typeface="Segoe UI"/>
                <a:cs typeface="Segoe UI"/>
              </a:rPr>
              <a:t>Department</a:t>
            </a:r>
            <a:r>
              <a:rPr lang="en-US" sz="2000" spc="-5" dirty="0">
                <a:latin typeface="Segoe UI"/>
                <a:cs typeface="Segoe UI"/>
              </a:rPr>
              <a:t> </a:t>
            </a:r>
            <a:r>
              <a:rPr lang="en-US" sz="2000" dirty="0">
                <a:latin typeface="Segoe UI"/>
                <a:cs typeface="Segoe UI"/>
              </a:rPr>
              <a:t>of</a:t>
            </a:r>
            <a:r>
              <a:rPr lang="en-US" sz="2000" spc="-35" dirty="0">
                <a:latin typeface="Segoe UI"/>
                <a:cs typeface="Segoe UI"/>
              </a:rPr>
              <a:t> </a:t>
            </a:r>
            <a:r>
              <a:rPr lang="en-US" sz="2000" dirty="0">
                <a:latin typeface="Segoe UI"/>
                <a:cs typeface="Segoe UI"/>
              </a:rPr>
              <a:t>Health</a:t>
            </a:r>
            <a:r>
              <a:rPr lang="en-US" sz="2000" spc="-15" dirty="0">
                <a:latin typeface="Segoe UI"/>
                <a:cs typeface="Segoe UI"/>
              </a:rPr>
              <a:t> </a:t>
            </a:r>
            <a:r>
              <a:rPr lang="en-US" sz="2000" dirty="0">
                <a:latin typeface="Segoe UI"/>
                <a:cs typeface="Segoe UI"/>
              </a:rPr>
              <a:t>Care</a:t>
            </a:r>
            <a:r>
              <a:rPr lang="en-US" sz="2000" spc="-30" dirty="0">
                <a:latin typeface="Segoe UI"/>
                <a:cs typeface="Segoe UI"/>
              </a:rPr>
              <a:t> </a:t>
            </a:r>
            <a:r>
              <a:rPr lang="en-US" sz="2000" dirty="0">
                <a:latin typeface="Segoe UI"/>
                <a:cs typeface="Segoe UI"/>
              </a:rPr>
              <a:t>Services</a:t>
            </a:r>
            <a:r>
              <a:rPr lang="en-US" sz="2000" spc="-15" dirty="0">
                <a:latin typeface="Segoe UI"/>
                <a:cs typeface="Segoe UI"/>
              </a:rPr>
              <a:t> </a:t>
            </a:r>
            <a:r>
              <a:rPr lang="en-US" sz="2000" dirty="0">
                <a:latin typeface="Segoe UI"/>
                <a:cs typeface="Segoe UI"/>
              </a:rPr>
              <a:t>(DHCS)</a:t>
            </a:r>
            <a:r>
              <a:rPr lang="en-US" sz="2000" spc="-25" dirty="0">
                <a:latin typeface="Segoe UI"/>
                <a:cs typeface="Segoe UI"/>
              </a:rPr>
              <a:t> </a:t>
            </a:r>
            <a:r>
              <a:rPr lang="en-US" sz="2000" dirty="0">
                <a:latin typeface="Segoe UI"/>
                <a:cs typeface="Segoe UI"/>
              </a:rPr>
              <a:t>policies</a:t>
            </a:r>
            <a:r>
              <a:rPr lang="en-US" sz="2000" spc="10" dirty="0">
                <a:latin typeface="Segoe UI"/>
                <a:cs typeface="Segoe UI"/>
              </a:rPr>
              <a:t> </a:t>
            </a:r>
            <a:r>
              <a:rPr lang="en-US" sz="2000" spc="-25" dirty="0">
                <a:latin typeface="Segoe UI"/>
                <a:cs typeface="Segoe UI"/>
              </a:rPr>
              <a:t>and </a:t>
            </a:r>
            <a:r>
              <a:rPr lang="en-US" sz="2000" dirty="0">
                <a:latin typeface="Segoe UI"/>
                <a:cs typeface="Segoe UI"/>
              </a:rPr>
              <a:t>MCPs’</a:t>
            </a:r>
            <a:r>
              <a:rPr lang="en-US" sz="2000" spc="-30" dirty="0">
                <a:latin typeface="Segoe UI"/>
                <a:cs typeface="Segoe UI"/>
              </a:rPr>
              <a:t> </a:t>
            </a:r>
            <a:r>
              <a:rPr lang="en-US" sz="2000" dirty="0">
                <a:latin typeface="Segoe UI"/>
                <a:cs typeface="Segoe UI"/>
              </a:rPr>
              <a:t>own</a:t>
            </a:r>
            <a:r>
              <a:rPr lang="en-US" sz="2000" spc="-20" dirty="0">
                <a:latin typeface="Segoe UI"/>
                <a:cs typeface="Segoe UI"/>
              </a:rPr>
              <a:t> </a:t>
            </a:r>
            <a:r>
              <a:rPr lang="en-US" sz="2000" spc="-10" dirty="0">
                <a:latin typeface="Segoe UI"/>
                <a:cs typeface="Segoe UI"/>
              </a:rPr>
              <a:t>programs.</a:t>
            </a:r>
            <a:endParaRPr lang="en-US" sz="3200" dirty="0">
              <a:latin typeface="Segoe UI"/>
              <a:cs typeface="Segoe UI"/>
            </a:endParaRPr>
          </a:p>
          <a:p>
            <a:pPr marL="354965" marR="121920" indent="-342900">
              <a:spcBef>
                <a:spcPts val="0"/>
              </a:spcBef>
              <a:spcAft>
                <a:spcPts val="500"/>
              </a:spcAft>
              <a:tabLst>
                <a:tab pos="298450" algn="l"/>
                <a:tab pos="299720" algn="l"/>
              </a:tabLst>
            </a:pPr>
            <a:r>
              <a:rPr lang="en-US" sz="2000" dirty="0">
                <a:latin typeface="Segoe UI"/>
                <a:cs typeface="Segoe UI"/>
              </a:rPr>
              <a:t>PHM is a journey rather than a destination. Over time, the program will evolve to support </a:t>
            </a:r>
            <a:r>
              <a:rPr lang="en-US" sz="2000" b="1" dirty="0">
                <a:solidFill>
                  <a:srgbClr val="1F3863"/>
                </a:solidFill>
                <a:latin typeface="Segoe UI"/>
                <a:cs typeface="Segoe UI"/>
              </a:rPr>
              <a:t>more integration across delivery systems</a:t>
            </a:r>
            <a:r>
              <a:rPr lang="en-US" sz="2000" dirty="0">
                <a:latin typeface="Segoe UI"/>
                <a:cs typeface="Segoe UI"/>
              </a:rPr>
              <a:t>, moving beyond the current MCP requirements.</a:t>
            </a:r>
          </a:p>
        </p:txBody>
      </p:sp>
      <p:sp>
        <p:nvSpPr>
          <p:cNvPr id="3" name="object 3"/>
          <p:cNvSpPr txBox="1"/>
          <p:nvPr/>
        </p:nvSpPr>
        <p:spPr>
          <a:xfrm>
            <a:off x="0" y="1365738"/>
            <a:ext cx="12192000" cy="2308324"/>
          </a:xfrm>
          <a:prstGeom prst="rect">
            <a:avLst/>
          </a:prstGeom>
          <a:solidFill>
            <a:srgbClr val="14315A"/>
          </a:solidFill>
          <a:ln w="12700">
            <a:noFill/>
          </a:ln>
        </p:spPr>
        <p:txBody>
          <a:bodyPr vert="horz" wrap="square" lIns="457200" tIns="228600" rIns="457200" bIns="228600" rtlCol="0">
            <a:spAutoFit/>
          </a:bodyPr>
          <a:lstStyle/>
          <a:p>
            <a:pPr marL="596265" marR="519430" indent="-70485" algn="ctr">
              <a:lnSpc>
                <a:spcPct val="100000"/>
              </a:lnSpc>
              <a:spcBef>
                <a:spcPts val="1255"/>
              </a:spcBef>
            </a:pPr>
            <a:r>
              <a:rPr sz="2400" dirty="0">
                <a:solidFill>
                  <a:srgbClr val="FFFFFF"/>
                </a:solidFill>
                <a:latin typeface="Segoe UI"/>
                <a:cs typeface="Segoe UI"/>
              </a:rPr>
              <a:t>DHCS</a:t>
            </a:r>
            <a:r>
              <a:rPr lang="en-US" sz="2400" dirty="0">
                <a:solidFill>
                  <a:srgbClr val="FFFFFF"/>
                </a:solidFill>
                <a:latin typeface="Segoe UI"/>
                <a:cs typeface="Segoe UI"/>
              </a:rPr>
              <a:t> has</a:t>
            </a:r>
            <a:r>
              <a:rPr sz="2400" spc="-40" dirty="0">
                <a:solidFill>
                  <a:srgbClr val="FFFFFF"/>
                </a:solidFill>
                <a:latin typeface="Segoe UI"/>
                <a:cs typeface="Segoe UI"/>
              </a:rPr>
              <a:t> </a:t>
            </a:r>
            <a:r>
              <a:rPr sz="2400" dirty="0">
                <a:solidFill>
                  <a:srgbClr val="FFFFFF"/>
                </a:solidFill>
                <a:latin typeface="Segoe UI"/>
                <a:cs typeface="Segoe UI"/>
              </a:rPr>
              <a:t>establish</a:t>
            </a:r>
            <a:r>
              <a:rPr lang="en-US" sz="2400" dirty="0">
                <a:solidFill>
                  <a:srgbClr val="FFFFFF"/>
                </a:solidFill>
                <a:latin typeface="Segoe UI"/>
                <a:cs typeface="Segoe UI"/>
              </a:rPr>
              <a:t>ed</a:t>
            </a:r>
            <a:r>
              <a:rPr sz="2400" spc="-45" dirty="0">
                <a:solidFill>
                  <a:srgbClr val="FFFFFF"/>
                </a:solidFill>
                <a:latin typeface="Segoe UI"/>
                <a:cs typeface="Segoe UI"/>
              </a:rPr>
              <a:t> </a:t>
            </a:r>
            <a:r>
              <a:rPr sz="2400" dirty="0">
                <a:solidFill>
                  <a:srgbClr val="FFFFFF"/>
                </a:solidFill>
                <a:latin typeface="Segoe UI"/>
                <a:cs typeface="Segoe UI"/>
              </a:rPr>
              <a:t>a</a:t>
            </a:r>
            <a:r>
              <a:rPr sz="2400" spc="-20" dirty="0">
                <a:solidFill>
                  <a:srgbClr val="FFFFFF"/>
                </a:solidFill>
                <a:latin typeface="Segoe UI"/>
                <a:cs typeface="Segoe UI"/>
              </a:rPr>
              <a:t> </a:t>
            </a:r>
            <a:r>
              <a:rPr lang="en-US" sz="2400" b="1" dirty="0">
                <a:solidFill>
                  <a:srgbClr val="FFFFFF"/>
                </a:solidFill>
                <a:latin typeface="Segoe UI"/>
                <a:cs typeface="Segoe UI"/>
              </a:rPr>
              <a:t>cohesive</a:t>
            </a:r>
            <a:r>
              <a:rPr sz="2400" b="1" dirty="0">
                <a:solidFill>
                  <a:srgbClr val="FFFFFF"/>
                </a:solidFill>
                <a:latin typeface="Segoe UI"/>
                <a:cs typeface="Segoe UI"/>
              </a:rPr>
              <a:t>,</a:t>
            </a:r>
            <a:r>
              <a:rPr sz="2400" b="1" spc="-55" dirty="0">
                <a:solidFill>
                  <a:srgbClr val="FFFFFF"/>
                </a:solidFill>
                <a:latin typeface="Segoe UI"/>
                <a:cs typeface="Segoe UI"/>
              </a:rPr>
              <a:t> </a:t>
            </a:r>
            <a:r>
              <a:rPr sz="2400" b="1" dirty="0">
                <a:solidFill>
                  <a:srgbClr val="FFFFFF"/>
                </a:solidFill>
                <a:latin typeface="Segoe UI"/>
                <a:cs typeface="Segoe UI"/>
              </a:rPr>
              <a:t>statewide</a:t>
            </a:r>
            <a:r>
              <a:rPr sz="2400" b="1" spc="-10" dirty="0">
                <a:solidFill>
                  <a:srgbClr val="FFFFFF"/>
                </a:solidFill>
                <a:latin typeface="Segoe UI"/>
                <a:cs typeface="Segoe UI"/>
              </a:rPr>
              <a:t> </a:t>
            </a:r>
            <a:r>
              <a:rPr sz="2400" b="1" dirty="0">
                <a:solidFill>
                  <a:srgbClr val="FFFFFF"/>
                </a:solidFill>
                <a:latin typeface="Segoe UI"/>
                <a:cs typeface="Segoe UI"/>
              </a:rPr>
              <a:t>approach</a:t>
            </a:r>
            <a:r>
              <a:rPr sz="2400" b="1" spc="-35" dirty="0">
                <a:solidFill>
                  <a:srgbClr val="FFFFFF"/>
                </a:solidFill>
                <a:latin typeface="Segoe UI"/>
                <a:cs typeface="Segoe UI"/>
              </a:rPr>
              <a:t> </a:t>
            </a:r>
            <a:r>
              <a:rPr sz="2400" b="1" dirty="0">
                <a:solidFill>
                  <a:srgbClr val="FFFFFF"/>
                </a:solidFill>
                <a:latin typeface="Segoe UI"/>
                <a:cs typeface="Segoe UI"/>
              </a:rPr>
              <a:t>to</a:t>
            </a:r>
            <a:r>
              <a:rPr sz="2400" b="1" spc="-10" dirty="0">
                <a:solidFill>
                  <a:srgbClr val="FFFFFF"/>
                </a:solidFill>
                <a:latin typeface="Segoe UI"/>
                <a:cs typeface="Segoe UI"/>
              </a:rPr>
              <a:t> </a:t>
            </a:r>
            <a:r>
              <a:rPr lang="en-US" sz="2400" b="1" dirty="0">
                <a:solidFill>
                  <a:schemeClr val="accent2">
                    <a:lumMod val="40000"/>
                    <a:lumOff val="60000"/>
                  </a:schemeClr>
                </a:solidFill>
                <a:latin typeface="Segoe UI"/>
                <a:cs typeface="Segoe UI"/>
              </a:rPr>
              <a:t>Population Health Management (PHM)</a:t>
            </a:r>
            <a:r>
              <a:rPr sz="2400" spc="-30" dirty="0">
                <a:solidFill>
                  <a:schemeClr val="accent2">
                    <a:lumMod val="40000"/>
                    <a:lumOff val="60000"/>
                  </a:schemeClr>
                </a:solidFill>
                <a:latin typeface="Segoe UI"/>
                <a:cs typeface="Segoe UI"/>
              </a:rPr>
              <a:t> </a:t>
            </a:r>
            <a:r>
              <a:rPr sz="2400" dirty="0">
                <a:solidFill>
                  <a:srgbClr val="FFFFFF"/>
                </a:solidFill>
                <a:latin typeface="Segoe UI"/>
                <a:cs typeface="Segoe UI"/>
              </a:rPr>
              <a:t>through</a:t>
            </a:r>
            <a:r>
              <a:rPr sz="2400" spc="-15" dirty="0">
                <a:solidFill>
                  <a:srgbClr val="FFFFFF"/>
                </a:solidFill>
                <a:latin typeface="Segoe UI"/>
                <a:cs typeface="Segoe UI"/>
              </a:rPr>
              <a:t> </a:t>
            </a:r>
            <a:r>
              <a:rPr sz="2400" dirty="0">
                <a:solidFill>
                  <a:srgbClr val="FFFFFF"/>
                </a:solidFill>
                <a:latin typeface="Segoe UI"/>
                <a:cs typeface="Segoe UI"/>
              </a:rPr>
              <a:t>which </a:t>
            </a:r>
            <a:r>
              <a:rPr lang="en-US" sz="2400" dirty="0">
                <a:solidFill>
                  <a:srgbClr val="FFFFFF"/>
                </a:solidFill>
                <a:latin typeface="Segoe UI"/>
                <a:cs typeface="Segoe UI"/>
              </a:rPr>
              <a:t>managed care plans (MCPs)</a:t>
            </a:r>
            <a:r>
              <a:rPr sz="2400" spc="-35" dirty="0">
                <a:solidFill>
                  <a:srgbClr val="FFFFFF"/>
                </a:solidFill>
                <a:latin typeface="Segoe UI"/>
                <a:cs typeface="Segoe UI"/>
              </a:rPr>
              <a:t> </a:t>
            </a:r>
            <a:r>
              <a:rPr lang="en-US" sz="2400" dirty="0">
                <a:solidFill>
                  <a:srgbClr val="FFFFFF"/>
                </a:solidFill>
                <a:latin typeface="Segoe UI"/>
                <a:cs typeface="Segoe UI"/>
              </a:rPr>
              <a:t>and their networks and partners are responsive to individual member needs within the communities they serve. PHM also sets forth a common framework and set of expectations for MCPs.</a:t>
            </a:r>
            <a:endParaRPr sz="2400" dirty="0">
              <a:latin typeface="Segoe UI"/>
              <a:cs typeface="Segoe U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A8EB5-4303-4D0A-B91C-BBB5CD8B11C2}"/>
              </a:ext>
            </a:extLst>
          </p:cNvPr>
          <p:cNvPicPr>
            <a:picLocks noChangeAspect="1"/>
          </p:cNvPicPr>
          <p:nvPr/>
        </p:nvPicPr>
        <p:blipFill>
          <a:blip r:embed="rId3"/>
          <a:stretch>
            <a:fillRect/>
          </a:stretch>
        </p:blipFill>
        <p:spPr>
          <a:xfrm>
            <a:off x="1511922" y="1177623"/>
            <a:ext cx="9385464" cy="4955342"/>
          </a:xfrm>
          <a:prstGeom prst="rect">
            <a:avLst/>
          </a:prstGeom>
          <a:solidFill>
            <a:srgbClr val="2D6E8D"/>
          </a:solidFill>
        </p:spPr>
      </p:pic>
      <p:sp>
        <p:nvSpPr>
          <p:cNvPr id="4" name="TextBox 3">
            <a:extLst>
              <a:ext uri="{FF2B5EF4-FFF2-40B4-BE49-F238E27FC236}">
                <a16:creationId xmlns:a16="http://schemas.microsoft.com/office/drawing/2014/main" id="{6408F116-66EB-4B9B-AE90-60107F7D96C9}"/>
              </a:ext>
            </a:extLst>
          </p:cNvPr>
          <p:cNvSpPr txBox="1"/>
          <p:nvPr/>
        </p:nvSpPr>
        <p:spPr>
          <a:xfrm>
            <a:off x="1704975" y="463425"/>
            <a:ext cx="8820150"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20" normalizeH="0" baseline="0" noProof="0" dirty="0">
                <a:ln>
                  <a:noFill/>
                </a:ln>
                <a:solidFill>
                  <a:srgbClr val="2D6E8D"/>
                </a:solidFill>
                <a:effectLst/>
                <a:uLnTx/>
                <a:uFillTx/>
                <a:latin typeface="Segoe UI" panose="020B0502040204020203" pitchFamily="34" charset="0"/>
                <a:cs typeface="Segoe UI" panose="020B0502040204020203" pitchFamily="34" charset="0"/>
              </a:rPr>
              <a:t>PHM Program Framework</a:t>
            </a:r>
            <a:endParaRPr kumimoji="0" lang="en-US" sz="2400" b="1" i="0" u="none" strike="noStrike" kern="0" cap="none" spc="0" normalizeH="0" baseline="0" noProof="0" dirty="0">
              <a:ln>
                <a:noFill/>
              </a:ln>
              <a:solidFill>
                <a:prstClr val="black"/>
              </a:solidFill>
              <a:effectLst/>
              <a:uLnTx/>
              <a:uFillTx/>
            </a:endParaRPr>
          </a:p>
        </p:txBody>
      </p:sp>
      <p:sp>
        <p:nvSpPr>
          <p:cNvPr id="2" name="Rectangle: Rounded Corners 1">
            <a:extLst>
              <a:ext uri="{FF2B5EF4-FFF2-40B4-BE49-F238E27FC236}">
                <a16:creationId xmlns:a16="http://schemas.microsoft.com/office/drawing/2014/main" id="{1EB0DA1B-47B9-608E-244E-FD5F874BFC6A}"/>
              </a:ext>
            </a:extLst>
          </p:cNvPr>
          <p:cNvSpPr/>
          <p:nvPr/>
        </p:nvSpPr>
        <p:spPr>
          <a:xfrm>
            <a:off x="2148061" y="5135245"/>
            <a:ext cx="7978919" cy="252773"/>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Today: </a:t>
            </a:r>
            <a:r>
              <a:rPr lang="en-US" sz="1400" dirty="0">
                <a:solidFill>
                  <a:schemeClr val="bg1"/>
                </a:solidFill>
                <a:latin typeface="Segoe UI" panose="020B0502040204020203" pitchFamily="34" charset="0"/>
                <a:cs typeface="Segoe UI" panose="020B0502040204020203" pitchFamily="34" charset="0"/>
              </a:rPr>
              <a:t>Update on Population Needs Assessment Redesign</a:t>
            </a:r>
          </a:p>
        </p:txBody>
      </p:sp>
      <p:sp>
        <p:nvSpPr>
          <p:cNvPr id="5" name="Rectangle: Rounded Corners 4">
            <a:extLst>
              <a:ext uri="{FF2B5EF4-FFF2-40B4-BE49-F238E27FC236}">
                <a16:creationId xmlns:a16="http://schemas.microsoft.com/office/drawing/2014/main" id="{B10DA722-4106-291F-EE5A-4CF0F80D9C65}"/>
              </a:ext>
            </a:extLst>
          </p:cNvPr>
          <p:cNvSpPr/>
          <p:nvPr/>
        </p:nvSpPr>
        <p:spPr>
          <a:xfrm>
            <a:off x="3667454" y="1969263"/>
            <a:ext cx="3807933" cy="497839"/>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Today: </a:t>
            </a:r>
            <a:r>
              <a:rPr lang="en-US" sz="1400" dirty="0">
                <a:solidFill>
                  <a:schemeClr val="bg1"/>
                </a:solidFill>
                <a:latin typeface="Segoe UI" panose="020B0502040204020203" pitchFamily="34" charset="0"/>
                <a:cs typeface="Segoe UI" panose="020B0502040204020203" pitchFamily="34" charset="0"/>
              </a:rPr>
              <a:t>Progress Update on Risk Stratification and Segmentation Working Group</a:t>
            </a:r>
          </a:p>
        </p:txBody>
      </p:sp>
      <p:sp>
        <p:nvSpPr>
          <p:cNvPr id="6" name="Rectangle: Rounded Corners 5">
            <a:extLst>
              <a:ext uri="{FF2B5EF4-FFF2-40B4-BE49-F238E27FC236}">
                <a16:creationId xmlns:a16="http://schemas.microsoft.com/office/drawing/2014/main" id="{AE7FDD59-4FA0-5E2B-980D-8B466BFA925F}"/>
              </a:ext>
            </a:extLst>
          </p:cNvPr>
          <p:cNvSpPr/>
          <p:nvPr/>
        </p:nvSpPr>
        <p:spPr>
          <a:xfrm>
            <a:off x="7794764" y="1969262"/>
            <a:ext cx="2730361" cy="497839"/>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Today: </a:t>
            </a:r>
            <a:r>
              <a:rPr lang="en-US" sz="1400" dirty="0">
                <a:solidFill>
                  <a:schemeClr val="bg1"/>
                </a:solidFill>
                <a:latin typeface="Segoe UI" panose="020B0502040204020203" pitchFamily="34" charset="0"/>
                <a:cs typeface="Segoe UI" panose="020B0502040204020203" pitchFamily="34" charset="0"/>
              </a:rPr>
              <a:t>Enhanced Care Management</a:t>
            </a:r>
          </a:p>
        </p:txBody>
      </p:sp>
      <p:sp>
        <p:nvSpPr>
          <p:cNvPr id="7" name="Rectangle: Rounded Corners 6">
            <a:extLst>
              <a:ext uri="{FF2B5EF4-FFF2-40B4-BE49-F238E27FC236}">
                <a16:creationId xmlns:a16="http://schemas.microsoft.com/office/drawing/2014/main" id="{EB7A301B-01D6-C990-DA89-0ABA4B027068}"/>
              </a:ext>
            </a:extLst>
          </p:cNvPr>
          <p:cNvSpPr/>
          <p:nvPr/>
        </p:nvSpPr>
        <p:spPr>
          <a:xfrm>
            <a:off x="5414675" y="5957389"/>
            <a:ext cx="5265403" cy="365125"/>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Segoe UI" panose="020B0502040204020203" pitchFamily="34" charset="0"/>
                <a:cs typeface="Segoe UI" panose="020B0502040204020203" pitchFamily="34" charset="0"/>
              </a:rPr>
              <a:t>Next: </a:t>
            </a:r>
            <a:r>
              <a:rPr lang="en-US" sz="1400">
                <a:solidFill>
                  <a:schemeClr val="bg1"/>
                </a:solidFill>
                <a:latin typeface="Segoe UI" panose="020B0502040204020203" pitchFamily="34" charset="0"/>
                <a:cs typeface="Segoe UI" panose="020B0502040204020203" pitchFamily="34" charset="0"/>
              </a:rPr>
              <a:t>Population Health Management Program Evaluation</a:t>
            </a:r>
          </a:p>
        </p:txBody>
      </p:sp>
      <p:sp>
        <p:nvSpPr>
          <p:cNvPr id="10" name="TextBox 9">
            <a:extLst>
              <a:ext uri="{FF2B5EF4-FFF2-40B4-BE49-F238E27FC236}">
                <a16:creationId xmlns:a16="http://schemas.microsoft.com/office/drawing/2014/main" id="{E48371A8-3744-72E9-0A16-CC43A48D2261}"/>
              </a:ext>
            </a:extLst>
          </p:cNvPr>
          <p:cNvSpPr txBox="1"/>
          <p:nvPr/>
        </p:nvSpPr>
        <p:spPr>
          <a:xfrm>
            <a:off x="4582524" y="6359306"/>
            <a:ext cx="6097554" cy="369332"/>
          </a:xfrm>
          <a:prstGeom prst="rect">
            <a:avLst/>
          </a:prstGeom>
          <a:noFill/>
        </p:spPr>
        <p:txBody>
          <a:bodyPr wrap="square">
            <a:spAutoFit/>
          </a:bodyPr>
          <a:lstStyle/>
          <a:p>
            <a:r>
              <a:rPr lang="en-US">
                <a:hlinkClick r:id="rId4"/>
              </a:rPr>
              <a:t>Population Health Management Strategy and Roadmap (ca.gov)</a:t>
            </a:r>
            <a:endParaRPr lang="en-US"/>
          </a:p>
        </p:txBody>
      </p:sp>
    </p:spTree>
    <p:extLst>
      <p:ext uri="{BB962C8B-B14F-4D97-AF65-F5344CB8AC3E}">
        <p14:creationId xmlns:p14="http://schemas.microsoft.com/office/powerpoint/2010/main" val="2077338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89D9-C8C0-4576-8145-6C2B3C4F896A}"/>
              </a:ext>
            </a:extLst>
          </p:cNvPr>
          <p:cNvSpPr>
            <a:spLocks noGrp="1"/>
          </p:cNvSpPr>
          <p:nvPr>
            <p:ph type="title"/>
          </p:nvPr>
        </p:nvSpPr>
        <p:spPr>
          <a:xfrm>
            <a:off x="70660" y="253455"/>
            <a:ext cx="12050677" cy="786930"/>
          </a:xfrm>
        </p:spPr>
        <p:txBody>
          <a:bodyPr>
            <a:noAutofit/>
          </a:bodyPr>
          <a:lstStyle/>
          <a:p>
            <a:pPr algn="ctr"/>
            <a:r>
              <a:rPr lang="en-US" sz="3600" dirty="0">
                <a:solidFill>
                  <a:srgbClr val="2D6E8D"/>
                </a:solidFill>
                <a:latin typeface="Segoe UI"/>
                <a:cs typeface="Segoe UI"/>
              </a:rPr>
              <a:t>PHM Program Monitoring Approach for MCPs</a:t>
            </a:r>
          </a:p>
        </p:txBody>
      </p:sp>
      <p:sp>
        <p:nvSpPr>
          <p:cNvPr id="4" name="Slide Number Placeholder 3">
            <a:extLst>
              <a:ext uri="{FF2B5EF4-FFF2-40B4-BE49-F238E27FC236}">
                <a16:creationId xmlns:a16="http://schemas.microsoft.com/office/drawing/2014/main" id="{FCB40221-D278-4501-8541-3EB55CB855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EB8090AE-F645-47C1-81A8-D4E28BF03D47}" type="slidenum">
              <a:rPr kumimoji="0" lang="en-US"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71CCB48D-A557-4FA4-BC10-7D5C1311BCD3}"/>
              </a:ext>
            </a:extLst>
          </p:cNvPr>
          <p:cNvSpPr txBox="1"/>
          <p:nvPr/>
        </p:nvSpPr>
        <p:spPr>
          <a:xfrm>
            <a:off x="0" y="1066026"/>
            <a:ext cx="12191999" cy="914400"/>
          </a:xfrm>
          <a:prstGeom prst="rect">
            <a:avLst/>
          </a:prstGeom>
          <a:solidFill>
            <a:srgbClr val="14315A"/>
          </a:solidFill>
        </p:spPr>
        <p:txBody>
          <a:bodyPr wrap="square" lIns="914400" tIns="45720" rIns="914400" bIns="45720" anchor="t">
            <a:spAutoFit/>
          </a:bodyPr>
          <a:lstStyle/>
          <a:p>
            <a:pPr marL="342900" marR="0" lvl="0" indent="0" algn="ctr" defTabSz="914400" rtl="0" eaLnBrk="1" fontAlgn="auto" latinLnBrk="0" hangingPunct="1">
              <a:lnSpc>
                <a:spcPct val="100000"/>
              </a:lnSpc>
              <a:spcBef>
                <a:spcPct val="0"/>
              </a:spcBef>
              <a:spcAft>
                <a:spcPts val="600"/>
              </a:spcAft>
              <a:buClr>
                <a:srgbClr val="7030A0"/>
              </a:buClr>
              <a:buSzTx/>
              <a:buFontTx/>
              <a:buNone/>
              <a:tabLst/>
              <a:defRPr/>
            </a:pPr>
            <a:r>
              <a:rPr kumimoji="0" lang="en-US" sz="2400" b="0" i="0" u="none" strike="noStrike" kern="1200" cap="none" spc="0" normalizeH="0" baseline="0" noProof="0">
                <a:ln>
                  <a:noFill/>
                </a:ln>
                <a:solidFill>
                  <a:prstClr val="white"/>
                </a:solidFill>
                <a:effectLst/>
                <a:uLnTx/>
                <a:uFillTx/>
                <a:latin typeface="Segoe UI"/>
                <a:ea typeface="+mn-ea"/>
                <a:cs typeface="Segoe UI"/>
              </a:rPr>
              <a:t>The purpose of DHCS’s PHM Program monitoring approach is to </a:t>
            </a:r>
            <a:r>
              <a:rPr kumimoji="0" lang="en-US" sz="2400" b="1" i="0" u="none" strike="noStrike" kern="1200" cap="none" spc="0" normalizeH="0" baseline="0" noProof="0">
                <a:ln>
                  <a:noFill/>
                </a:ln>
                <a:solidFill>
                  <a:prstClr val="white"/>
                </a:solidFill>
                <a:effectLst/>
                <a:uLnTx/>
                <a:uFillTx/>
                <a:latin typeface="Segoe UI"/>
                <a:ea typeface="+mn-ea"/>
                <a:cs typeface="Segoe UI"/>
              </a:rPr>
              <a:t>assess the implementation and effectiveness of each MCP's PHM Program</a:t>
            </a:r>
            <a:r>
              <a:rPr kumimoji="0" lang="en-US" sz="2400" b="0" i="0" u="none" strike="noStrike" kern="1200" cap="none" spc="0" normalizeH="0" baseline="0" noProof="0">
                <a:ln>
                  <a:noFill/>
                </a:ln>
                <a:solidFill>
                  <a:prstClr val="white"/>
                </a:solidFill>
                <a:effectLst/>
                <a:uLnTx/>
                <a:uFillTx/>
                <a:latin typeface="Segoe UI"/>
                <a:ea typeface="+mn-ea"/>
                <a:cs typeface="Segoe UI"/>
              </a:rPr>
              <a:t>.</a:t>
            </a:r>
          </a:p>
        </p:txBody>
      </p:sp>
      <p:sp>
        <p:nvSpPr>
          <p:cNvPr id="6" name="Rectangle 5">
            <a:extLst>
              <a:ext uri="{FF2B5EF4-FFF2-40B4-BE49-F238E27FC236}">
                <a16:creationId xmlns:a16="http://schemas.microsoft.com/office/drawing/2014/main" id="{AFAC3F85-ADF1-4E0B-97EF-D20B5D7F2E39}"/>
              </a:ext>
            </a:extLst>
          </p:cNvPr>
          <p:cNvSpPr/>
          <p:nvPr/>
        </p:nvSpPr>
        <p:spPr>
          <a:xfrm>
            <a:off x="6851847" y="2912116"/>
            <a:ext cx="4614333" cy="3504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pPr marL="0" marR="0" lvl="0" indent="0" algn="l" defTabSz="914400" rtl="0" eaLnBrk="1" fontAlgn="auto" latinLnBrk="0" hangingPunct="1">
              <a:lnSpc>
                <a:spcPct val="100000"/>
              </a:lnSpc>
              <a:spcBef>
                <a:spcPct val="0"/>
              </a:spcBef>
              <a:spcAft>
                <a:spcPts val="1200"/>
              </a:spcAft>
              <a:buClr>
                <a:srgbClr val="7030A0"/>
              </a:buClr>
              <a:buSzTx/>
              <a:buFontTx/>
              <a:buNone/>
              <a:tabLst/>
              <a:defRPr/>
            </a:pPr>
            <a:r>
              <a:rPr kumimoji="0" lang="en-US" sz="2000" b="0"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Through these metrics, DHCS will be able to track:</a:t>
            </a:r>
          </a:p>
          <a:p>
            <a:pPr marL="285750" marR="0" lvl="0" indent="-285750" algn="l" defTabSz="914400" rtl="0" eaLnBrk="1" fontAlgn="auto" latinLnBrk="0" hangingPunct="1">
              <a:lnSpc>
                <a:spcPct val="100000"/>
              </a:lnSpc>
              <a:spcBef>
                <a:spcPct val="0"/>
              </a:spcBef>
              <a:spcAft>
                <a:spcPts val="120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PHM Program </a:t>
            </a:r>
            <a:r>
              <a:rPr kumimoji="0" lang="en-US" sz="1600" b="1"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implementation, operations and effectiveness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measured at the plan level; </a:t>
            </a:r>
          </a:p>
          <a:p>
            <a:pPr marL="285750" marR="0" lvl="0" indent="-285750" algn="l" defTabSz="914400" rtl="0" eaLnBrk="1" fontAlgn="auto" latinLnBrk="0" hangingPunct="1">
              <a:lnSpc>
                <a:spcPct val="100000"/>
              </a:lnSpc>
              <a:spcBef>
                <a:spcPct val="0"/>
              </a:spcBef>
              <a:spcAft>
                <a:spcPts val="1200"/>
              </a:spcAft>
              <a:buClr>
                <a:srgbClr val="E47225"/>
              </a:buClr>
              <a:buSzTx/>
              <a:buFont typeface="Segoe UI" panose="020B0502040204020203" pitchFamily="34" charset="0"/>
              <a:buChar char="»"/>
              <a:tabLst/>
              <a:defRPr/>
            </a:pPr>
            <a:r>
              <a:rPr kumimoji="0" lang="en-US" sz="1600" b="1"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Gaps</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for additional DHCS guidance or clarifications; </a:t>
            </a:r>
          </a:p>
          <a:p>
            <a:pPr marL="285750" marR="0" lvl="0" indent="-285750" algn="l" defTabSz="914400" rtl="0" eaLnBrk="1" fontAlgn="auto" latinLnBrk="0" hangingPunct="1">
              <a:lnSpc>
                <a:spcPct val="100000"/>
              </a:lnSpc>
              <a:spcBef>
                <a:spcPct val="0"/>
              </a:spcBef>
              <a:spcAft>
                <a:spcPts val="1200"/>
              </a:spcAft>
              <a:buClr>
                <a:srgbClr val="E47225"/>
              </a:buClr>
              <a:buSzTx/>
              <a:buFont typeface="Segoe UI" panose="020B0502040204020203"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PHM Program </a:t>
            </a:r>
            <a:r>
              <a:rPr kumimoji="0" lang="en-US" sz="1600" b="1"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impact on outcomes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over time; and</a:t>
            </a:r>
          </a:p>
          <a:p>
            <a:pPr marL="285750" marR="0" lvl="0" indent="-285750" algn="l" defTabSz="914400" rtl="0" eaLnBrk="1" fontAlgn="auto" latinLnBrk="0" hangingPunct="1">
              <a:lnSpc>
                <a:spcPct val="100000"/>
              </a:lnSpc>
              <a:spcBef>
                <a:spcPct val="0"/>
              </a:spcBef>
              <a:spcAft>
                <a:spcPts val="1200"/>
              </a:spcAft>
              <a:buClr>
                <a:srgbClr val="E47225"/>
              </a:buClr>
              <a:buSzTx/>
              <a:buFont typeface="Segoe UI" panose="020B0502040204020203" pitchFamily="34" charset="0"/>
              <a:buChar char="»"/>
              <a:tabLst/>
              <a:defRPr/>
            </a:pPr>
            <a:r>
              <a:rPr kumimoji="0" lang="en-US" sz="1600" b="1"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Priority issue areas </a:t>
            </a:r>
            <a:r>
              <a:rPr kumimoji="0" lang="en-US" sz="1600" b="0" i="0" u="none" strike="noStrike" kern="1200" cap="none" spc="0" normalizeH="0" baseline="0" noProof="0" dirty="0">
                <a:ln>
                  <a:noFill/>
                </a:ln>
                <a:solidFill>
                  <a:srgbClr val="1F3863"/>
                </a:solidFill>
                <a:effectLst/>
                <a:uLnTx/>
                <a:uFillTx/>
                <a:latin typeface="Segoe UI" panose="020B0502040204020203" pitchFamily="34" charset="0"/>
                <a:ea typeface="+mn-ea"/>
                <a:cs typeface="Segoe UI" panose="020B0502040204020203" pitchFamily="34" charset="0"/>
              </a:rPr>
              <a:t>that require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DHCS follow-up with MCPs.</a:t>
            </a:r>
            <a:endParaRPr kumimoji="0" lang="en-US" sz="1600" b="0" i="0" u="none" strike="sng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934D2337-A215-6356-78D2-902C77A1B5C4}"/>
              </a:ext>
            </a:extLst>
          </p:cNvPr>
          <p:cNvSpPr txBox="1"/>
          <p:nvPr/>
        </p:nvSpPr>
        <p:spPr>
          <a:xfrm>
            <a:off x="0" y="1972015"/>
            <a:ext cx="12192000" cy="646331"/>
          </a:xfrm>
          <a:prstGeom prst="rect">
            <a:avLst/>
          </a:prstGeom>
          <a:solidFill>
            <a:schemeClr val="bg1">
              <a:lumMod val="95000"/>
            </a:schemeClr>
          </a:solidFill>
        </p:spPr>
        <p:txBody>
          <a:bodyPr wrap="square" lIns="914400" rIns="914400">
            <a:spAutoFit/>
          </a:bodyPr>
          <a:lstStyle/>
          <a:p>
            <a:pPr algn="ctr"/>
            <a:r>
              <a:rPr lang="en-US">
                <a:latin typeface="Segoe UI"/>
                <a:cs typeface="Segoe UI"/>
              </a:rPr>
              <a:t>MCPs should be responsive to individual member needs within the communities they serve—</a:t>
            </a:r>
            <a:br>
              <a:rPr lang="en-US">
                <a:latin typeface="Segoe UI"/>
                <a:cs typeface="Segoe UI"/>
              </a:rPr>
            </a:br>
            <a:r>
              <a:rPr lang="en-US">
                <a:latin typeface="Segoe UI"/>
                <a:cs typeface="Segoe UI"/>
              </a:rPr>
              <a:t>inclusive of preventive, physical, behavioral health, and social needs.</a:t>
            </a:r>
            <a:endParaRPr lang="en-US"/>
          </a:p>
        </p:txBody>
      </p:sp>
      <p:graphicFrame>
        <p:nvGraphicFramePr>
          <p:cNvPr id="3" name="Diagram 2">
            <a:extLst>
              <a:ext uri="{FF2B5EF4-FFF2-40B4-BE49-F238E27FC236}">
                <a16:creationId xmlns:a16="http://schemas.microsoft.com/office/drawing/2014/main" id="{B8095681-88FB-D73E-6571-95352C4A8929}"/>
              </a:ext>
            </a:extLst>
          </p:cNvPr>
          <p:cNvGraphicFramePr/>
          <p:nvPr>
            <p:extLst>
              <p:ext uri="{D42A27DB-BD31-4B8C-83A1-F6EECF244321}">
                <p14:modId xmlns:p14="http://schemas.microsoft.com/office/powerpoint/2010/main" val="3512263051"/>
              </p:ext>
            </p:extLst>
          </p:nvPr>
        </p:nvGraphicFramePr>
        <p:xfrm>
          <a:off x="232438" y="2840424"/>
          <a:ext cx="6766672" cy="3306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AEB44B2D-D514-C9E9-A1EB-9BF70465F849}"/>
              </a:ext>
            </a:extLst>
          </p:cNvPr>
          <p:cNvSpPr txBox="1"/>
          <p:nvPr/>
        </p:nvSpPr>
        <p:spPr>
          <a:xfrm>
            <a:off x="725820" y="6171123"/>
            <a:ext cx="5779911" cy="338554"/>
          </a:xfrm>
          <a:prstGeom prst="rect">
            <a:avLst/>
          </a:prstGeom>
          <a:noFill/>
        </p:spPr>
        <p:txBody>
          <a:bodyPr wrap="square">
            <a:spAutoFit/>
          </a:bodyPr>
          <a:lstStyle/>
          <a:p>
            <a:pPr algn="ctr"/>
            <a:r>
              <a:rPr lang="en-US" sz="1600">
                <a:solidFill>
                  <a:srgbClr val="1F3863"/>
                </a:solidFill>
                <a:latin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CalAIM: Population Health Management (PHM) Policy Guide</a:t>
            </a:r>
            <a:endParaRPr lang="en-US" sz="1600">
              <a:solidFill>
                <a:srgbClr val="1F3863"/>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C742A943-AD3D-04BF-66E2-2ADAF345604F}"/>
              </a:ext>
            </a:extLst>
          </p:cNvPr>
          <p:cNvSpPr txBox="1"/>
          <p:nvPr/>
        </p:nvSpPr>
        <p:spPr>
          <a:xfrm>
            <a:off x="607547" y="6437719"/>
            <a:ext cx="6016455" cy="338554"/>
          </a:xfrm>
          <a:prstGeom prst="rect">
            <a:avLst/>
          </a:prstGeom>
          <a:noFill/>
        </p:spPr>
        <p:txBody>
          <a:bodyPr wrap="none" rtlCol="0">
            <a:spAutoFit/>
          </a:bodyPr>
          <a:lstStyle/>
          <a:p>
            <a:r>
              <a:rPr lang="en-US" sz="1600"/>
              <a:t>ECM = </a:t>
            </a:r>
            <a:r>
              <a:rPr lang="en-US" sz="1600">
                <a:hlinkClick r:id="rId9">
                  <a:extLst>
                    <a:ext uri="{A12FA001-AC4F-418D-AE19-62706E023703}">
                      <ahyp:hlinkClr xmlns:ahyp="http://schemas.microsoft.com/office/drawing/2018/hyperlinkcolor" val="tx"/>
                    </a:ext>
                  </a:extLst>
                </a:hlinkClick>
              </a:rPr>
              <a:t>Enhanced Care Management</a:t>
            </a:r>
            <a:r>
              <a:rPr lang="en-US" sz="1600"/>
              <a:t>, IPP = </a:t>
            </a:r>
            <a:r>
              <a:rPr lang="en-US" sz="1600">
                <a:hlinkClick r:id="rId10">
                  <a:extLst>
                    <a:ext uri="{A12FA001-AC4F-418D-AE19-62706E023703}">
                      <ahyp:hlinkClr xmlns:ahyp="http://schemas.microsoft.com/office/drawing/2018/hyperlinkcolor" val="tx"/>
                    </a:ext>
                  </a:extLst>
                </a:hlinkClick>
              </a:rPr>
              <a:t>Incentive Payment Program</a:t>
            </a:r>
            <a:endParaRPr lang="en-US" sz="1600"/>
          </a:p>
        </p:txBody>
      </p:sp>
    </p:spTree>
    <p:extLst>
      <p:ext uri="{BB962C8B-B14F-4D97-AF65-F5344CB8AC3E}">
        <p14:creationId xmlns:p14="http://schemas.microsoft.com/office/powerpoint/2010/main" val="390141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607219"/>
            <a:ext cx="9144000" cy="1865393"/>
          </a:xfrm>
        </p:spPr>
        <p:txBody>
          <a:bodyPr/>
          <a:lstStyle/>
          <a:p>
            <a:pPr>
              <a:spcBef>
                <a:spcPts val="600"/>
              </a:spcBef>
            </a:pPr>
            <a:r>
              <a:rPr lang="en-US" sz="4000" dirty="0"/>
              <a:t>Renewals/Redeterminations</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1524000" y="2601119"/>
            <a:ext cx="9144000" cy="1655762"/>
          </a:xfrm>
        </p:spPr>
        <p:txBody>
          <a:bodyPr>
            <a:normAutofit/>
          </a:bodyPr>
          <a:lstStyle/>
          <a:p>
            <a:r>
              <a:rPr lang="en-US" b="1" dirty="0"/>
              <a:t>Yingjia Huang</a:t>
            </a:r>
          </a:p>
          <a:p>
            <a:r>
              <a:rPr lang="en-US" dirty="0"/>
              <a:t>Assistant Deputy Director, </a:t>
            </a:r>
          </a:p>
          <a:p>
            <a:r>
              <a:rPr lang="en-US" dirty="0"/>
              <a:t>Health Care Benefits and Eligibility</a:t>
            </a:r>
            <a:endParaRPr lang="en-US" b="1" dirty="0"/>
          </a:p>
        </p:txBody>
      </p:sp>
    </p:spTree>
    <p:extLst>
      <p:ext uri="{BB962C8B-B14F-4D97-AF65-F5344CB8AC3E}">
        <p14:creationId xmlns:p14="http://schemas.microsoft.com/office/powerpoint/2010/main" val="3413137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EEC4-39F6-0942-3906-E3664DA43D56}"/>
              </a:ext>
            </a:extLst>
          </p:cNvPr>
          <p:cNvSpPr>
            <a:spLocks noGrp="1"/>
          </p:cNvSpPr>
          <p:nvPr>
            <p:ph type="title"/>
          </p:nvPr>
        </p:nvSpPr>
        <p:spPr>
          <a:xfrm>
            <a:off x="838199" y="372221"/>
            <a:ext cx="10515600" cy="598164"/>
          </a:xfrm>
        </p:spPr>
        <p:txBody>
          <a:bodyPr>
            <a:normAutofit/>
          </a:bodyPr>
          <a:lstStyle/>
          <a:p>
            <a:r>
              <a:rPr lang="en-US" sz="3600" dirty="0">
                <a:solidFill>
                  <a:srgbClr val="2D6E8D"/>
                </a:solidFill>
                <a:latin typeface="Segoe UI"/>
                <a:cs typeface="Segoe UI"/>
              </a:rPr>
              <a:t>PHM Program Monitoring Approach for MCPs</a:t>
            </a:r>
            <a:endParaRPr lang="en-US" sz="3600" dirty="0"/>
          </a:p>
        </p:txBody>
      </p:sp>
      <p:sp>
        <p:nvSpPr>
          <p:cNvPr id="5" name="TextBox 4">
            <a:extLst>
              <a:ext uri="{FF2B5EF4-FFF2-40B4-BE49-F238E27FC236}">
                <a16:creationId xmlns:a16="http://schemas.microsoft.com/office/drawing/2014/main" id="{98C28873-7C50-2279-FABB-791967549AF9}"/>
              </a:ext>
            </a:extLst>
          </p:cNvPr>
          <p:cNvSpPr txBox="1"/>
          <p:nvPr/>
        </p:nvSpPr>
        <p:spPr>
          <a:xfrm>
            <a:off x="0" y="1038035"/>
            <a:ext cx="12191999" cy="1200329"/>
          </a:xfrm>
          <a:prstGeom prst="rect">
            <a:avLst/>
          </a:prstGeom>
          <a:solidFill>
            <a:srgbClr val="14315A"/>
          </a:solidFill>
        </p:spPr>
        <p:txBody>
          <a:bodyPr wrap="square" lIns="914400" tIns="45720" rIns="914400" bIns="45720" anchor="t">
            <a:spAutoFit/>
          </a:bodyPr>
          <a:lstStyle/>
          <a:p>
            <a:pPr marL="342900" marR="0" lvl="0" indent="0" algn="ctr" defTabSz="914400" rtl="0" eaLnBrk="1" fontAlgn="auto" latinLnBrk="0" hangingPunct="1">
              <a:lnSpc>
                <a:spcPct val="100000"/>
              </a:lnSpc>
              <a:spcBef>
                <a:spcPct val="0"/>
              </a:spcBef>
              <a:spcAft>
                <a:spcPts val="600"/>
              </a:spcAft>
              <a:buClr>
                <a:srgbClr val="7030A0"/>
              </a:buClr>
              <a:buSzTx/>
              <a:buFontTx/>
              <a:buNone/>
              <a:tabLst/>
              <a:defRPr/>
            </a:pPr>
            <a:r>
              <a:rPr kumimoji="0" lang="en-US" sz="2400" b="0" i="0" u="none" strike="noStrike" kern="1200" cap="none" spc="0" normalizeH="0" baseline="0" noProof="0" dirty="0">
                <a:ln>
                  <a:noFill/>
                </a:ln>
                <a:solidFill>
                  <a:prstClr val="white"/>
                </a:solidFill>
                <a:effectLst/>
                <a:uLnTx/>
                <a:uFillTx/>
                <a:latin typeface="Segoe UI"/>
                <a:ea typeface="+mn-ea"/>
                <a:cs typeface="Segoe UI"/>
              </a:rPr>
              <a:t>DHCS’s goal for the PHM monitoring process is to gain a </a:t>
            </a:r>
            <a:r>
              <a:rPr kumimoji="0" lang="en-US" sz="2400" b="1" i="0" u="none" strike="noStrike" kern="1200" cap="none" spc="0" normalizeH="0" baseline="0" noProof="0" dirty="0">
                <a:ln>
                  <a:noFill/>
                </a:ln>
                <a:solidFill>
                  <a:prstClr val="white"/>
                </a:solidFill>
                <a:effectLst/>
                <a:uLnTx/>
                <a:uFillTx/>
                <a:latin typeface="Segoe UI"/>
                <a:ea typeface="+mn-ea"/>
                <a:cs typeface="Segoe UI"/>
              </a:rPr>
              <a:t>holistic perspective </a:t>
            </a:r>
            <a:r>
              <a:rPr kumimoji="0" lang="en-US" sz="2400" b="0" i="0" u="none" strike="noStrike" kern="1200" cap="none" spc="0" normalizeH="0" baseline="0" noProof="0" dirty="0">
                <a:ln>
                  <a:noFill/>
                </a:ln>
                <a:solidFill>
                  <a:prstClr val="white"/>
                </a:solidFill>
                <a:effectLst/>
                <a:uLnTx/>
                <a:uFillTx/>
                <a:latin typeface="Segoe UI"/>
                <a:ea typeface="+mn-ea"/>
                <a:cs typeface="Segoe UI"/>
              </a:rPr>
              <a:t>on PHM Program implementation at each MCP. The monitoring approach will be organized into domains.</a:t>
            </a:r>
          </a:p>
        </p:txBody>
      </p:sp>
      <p:graphicFrame>
        <p:nvGraphicFramePr>
          <p:cNvPr id="6" name="Table 5">
            <a:extLst>
              <a:ext uri="{FF2B5EF4-FFF2-40B4-BE49-F238E27FC236}">
                <a16:creationId xmlns:a16="http://schemas.microsoft.com/office/drawing/2014/main" id="{78B5351B-311D-6D60-FAF7-B5486DEE5CAD}"/>
              </a:ext>
            </a:extLst>
          </p:cNvPr>
          <p:cNvGraphicFramePr>
            <a:graphicFrameLocks noGrp="1"/>
          </p:cNvGraphicFramePr>
          <p:nvPr>
            <p:extLst>
              <p:ext uri="{D42A27DB-BD31-4B8C-83A1-F6EECF244321}">
                <p14:modId xmlns:p14="http://schemas.microsoft.com/office/powerpoint/2010/main" val="848554380"/>
              </p:ext>
            </p:extLst>
          </p:nvPr>
        </p:nvGraphicFramePr>
        <p:xfrm>
          <a:off x="734785" y="2390684"/>
          <a:ext cx="7560127" cy="3861523"/>
        </p:xfrm>
        <a:graphic>
          <a:graphicData uri="http://schemas.openxmlformats.org/drawingml/2006/table">
            <a:tbl>
              <a:tblPr firstRow="1" firstCol="1" bandRow="1"/>
              <a:tblGrid>
                <a:gridCol w="1743119">
                  <a:extLst>
                    <a:ext uri="{9D8B030D-6E8A-4147-A177-3AD203B41FA5}">
                      <a16:colId xmlns:a16="http://schemas.microsoft.com/office/drawing/2014/main" val="352222874"/>
                    </a:ext>
                  </a:extLst>
                </a:gridCol>
                <a:gridCol w="5817008">
                  <a:extLst>
                    <a:ext uri="{9D8B030D-6E8A-4147-A177-3AD203B41FA5}">
                      <a16:colId xmlns:a16="http://schemas.microsoft.com/office/drawing/2014/main" val="4093916751"/>
                    </a:ext>
                  </a:extLst>
                </a:gridCol>
              </a:tblGrid>
              <a:tr h="269094">
                <a:tc>
                  <a:txBody>
                    <a:bodyPr/>
                    <a:lstStyle/>
                    <a:p>
                      <a:pPr marL="0" marR="0" algn="ctr">
                        <a:lnSpc>
                          <a:spcPct val="107000"/>
                        </a:lnSpc>
                        <a:spcBef>
                          <a:spcPct val="0"/>
                        </a:spcBef>
                        <a:spcAft>
                          <a:spcPct val="0"/>
                        </a:spcAft>
                      </a:pPr>
                      <a:r>
                        <a:rPr lang="en-US" sz="1600" b="1">
                          <a:solidFill>
                            <a:srgbClr val="FFFFFF"/>
                          </a:solidFill>
                          <a:effectLst/>
                          <a:latin typeface="Segoe UI" panose="020B0502040204020203" pitchFamily="34" charset="0"/>
                          <a:ea typeface="Calibri" panose="020F0502020204030204" pitchFamily="34" charset="0"/>
                          <a:cs typeface="Segoe UI" panose="020B0502040204020203" pitchFamily="34" charset="0"/>
                        </a:rPr>
                        <a:t>Domains</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7000"/>
                        </a:lnSpc>
                        <a:spcBef>
                          <a:spcPct val="0"/>
                        </a:spcBef>
                        <a:spcAft>
                          <a:spcPct val="0"/>
                        </a:spcAft>
                      </a:pPr>
                      <a:r>
                        <a:rPr lang="en-US" sz="1600" b="1">
                          <a:solidFill>
                            <a:srgbClr val="FFFFFF"/>
                          </a:solidFill>
                          <a:effectLst/>
                          <a:latin typeface="Segoe UI" panose="020B0502040204020203" pitchFamily="34" charset="0"/>
                          <a:ea typeface="Calibri" panose="020F0502020204030204" pitchFamily="34" charset="0"/>
                          <a:cs typeface="Segoe UI" panose="020B0502040204020203" pitchFamily="34" charset="0"/>
                        </a:rPr>
                        <a:t>Categories</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21349931"/>
                  </a:ext>
                </a:extLst>
              </a:tr>
              <a:tr h="269094">
                <a:tc rowSpan="9">
                  <a:txBody>
                    <a:bodyPr/>
                    <a:lstStyle/>
                    <a:p>
                      <a:pPr marL="0" marR="0" algn="ctr">
                        <a:lnSpc>
                          <a:spcPct val="107000"/>
                        </a:lnSpc>
                        <a:spcBef>
                          <a:spcPct val="0"/>
                        </a:spcBef>
                        <a:spcAft>
                          <a:spcPct val="0"/>
                        </a:spcAft>
                      </a:pPr>
                      <a:r>
                        <a:rPr lang="en-US" sz="16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PHM Program Areas/Themes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07000"/>
                        </a:lnSpc>
                        <a:spcBef>
                          <a:spcPct val="0"/>
                        </a:spcBef>
                        <a:spcAft>
                          <a:spcPct val="0"/>
                        </a:spcAft>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Basic Population Health Management (BPHM)</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31153861"/>
                  </a:ext>
                </a:extLst>
              </a:tr>
              <a:tr h="269094">
                <a:tc vMerge="1">
                  <a:txBody>
                    <a:bodyPr/>
                    <a:lstStyle/>
                    <a:p>
                      <a:endParaRPr lang="en-US"/>
                    </a:p>
                  </a:txBody>
                  <a:tcPr/>
                </a:tc>
                <a:tc>
                  <a:txBody>
                    <a:bodyPr/>
                    <a:lstStyle/>
                    <a:p>
                      <a:pPr marL="800100" marR="0" lvl="1" indent="-342900">
                        <a:lnSpc>
                          <a:spcPct val="107000"/>
                        </a:lnSpc>
                        <a:spcBef>
                          <a:spcPct val="0"/>
                        </a:spcBef>
                        <a:spcAft>
                          <a:spcPct val="0"/>
                        </a:spcAft>
                        <a:buFont typeface="Symbol" panose="05050102010706020507" pitchFamily="18" charset="2"/>
                        <a:buChar char=""/>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Prevention Services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8540118"/>
                  </a:ext>
                </a:extLst>
              </a:tr>
              <a:tr h="363301">
                <a:tc vMerge="1">
                  <a:txBody>
                    <a:bodyPr/>
                    <a:lstStyle/>
                    <a:p>
                      <a:endParaRPr lang="en-US"/>
                    </a:p>
                  </a:txBody>
                  <a:tcPr/>
                </a:tc>
                <a:tc>
                  <a:txBody>
                    <a:bodyPr/>
                    <a:lstStyle/>
                    <a:p>
                      <a:pPr marL="800100" marR="0" lvl="1" indent="-342900">
                        <a:lnSpc>
                          <a:spcPct val="107000"/>
                        </a:lnSpc>
                        <a:spcBef>
                          <a:spcPct val="0"/>
                        </a:spcBef>
                        <a:spcAft>
                          <a:spcPct val="0"/>
                        </a:spcAft>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Primary Care Engagement/ Appropriate Utilization</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65243902"/>
                  </a:ext>
                </a:extLst>
              </a:tr>
              <a:tr h="269094">
                <a:tc vMerge="1">
                  <a:txBody>
                    <a:bodyPr/>
                    <a:lstStyle/>
                    <a:p>
                      <a:endParaRPr lang="en-US"/>
                    </a:p>
                  </a:txBody>
                  <a:tcPr/>
                </a:tc>
                <a:tc>
                  <a:txBody>
                    <a:bodyPr/>
                    <a:lstStyle/>
                    <a:p>
                      <a:pPr marL="800100" marR="0" lvl="1" indent="-342900">
                        <a:lnSpc>
                          <a:spcPct val="107000"/>
                        </a:lnSpc>
                        <a:spcBef>
                          <a:spcPct val="0"/>
                        </a:spcBef>
                        <a:spcAft>
                          <a:spcPct val="0"/>
                        </a:spcAft>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Chronic Disease Management</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91731885"/>
                  </a:ext>
                </a:extLst>
              </a:tr>
              <a:tr h="269094">
                <a:tc vMerge="1">
                  <a:txBody>
                    <a:bodyPr/>
                    <a:lstStyle/>
                    <a:p>
                      <a:endParaRPr lang="en-US"/>
                    </a:p>
                  </a:txBody>
                  <a:tcPr/>
                </a:tc>
                <a:tc>
                  <a:txBody>
                    <a:bodyPr/>
                    <a:lstStyle/>
                    <a:p>
                      <a:pPr marL="800100" marR="0" lvl="1" indent="-342900">
                        <a:lnSpc>
                          <a:spcPct val="107000"/>
                        </a:lnSpc>
                        <a:spcBef>
                          <a:spcPct val="0"/>
                        </a:spcBef>
                        <a:spcAft>
                          <a:spcPct val="0"/>
                        </a:spcAft>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CHW Integration</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9539909"/>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Risk Stratification Segmentation and Tiering (RSST)</a:t>
                      </a:r>
                      <a:endParaRPr lang="en-US" sz="1600" strike="sngStrike">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565346"/>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Complex Care Management (CCM)</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1408996"/>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Enhanced Care Management (ECM)</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8735109"/>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Transitional Care Services (TCS)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04044854"/>
                  </a:ext>
                </a:extLst>
              </a:tr>
              <a:tr h="269094">
                <a:tc rowSpan="3">
                  <a:txBody>
                    <a:bodyPr/>
                    <a:lstStyle/>
                    <a:p>
                      <a:pPr marL="0" marR="0" algn="ctr">
                        <a:lnSpc>
                          <a:spcPct val="107000"/>
                        </a:lnSpc>
                        <a:spcBef>
                          <a:spcPct val="0"/>
                        </a:spcBef>
                        <a:spcAft>
                          <a:spcPct val="0"/>
                        </a:spcAft>
                      </a:pPr>
                      <a:r>
                        <a:rPr lang="en-US" sz="16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Populations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9"/>
                    </a:solidFill>
                  </a:tcPr>
                </a:tc>
                <a:tc>
                  <a:txBody>
                    <a:bodyPr/>
                    <a:lstStyle/>
                    <a:p>
                      <a:pPr marL="0" marR="0">
                        <a:lnSpc>
                          <a:spcPct val="107000"/>
                        </a:lnSpc>
                        <a:spcBef>
                          <a:spcPct val="0"/>
                        </a:spcBef>
                        <a:spcAft>
                          <a:spcPct val="0"/>
                        </a:spcAft>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Children and Youth </a:t>
                      </a: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9"/>
                    </a:solidFill>
                  </a:tcPr>
                </a:tc>
                <a:extLst>
                  <a:ext uri="{0D108BD9-81ED-4DB2-BD59-A6C34878D82A}">
                    <a16:rowId xmlns:a16="http://schemas.microsoft.com/office/drawing/2014/main" val="2813488197"/>
                  </a:ext>
                </a:extLst>
              </a:tr>
              <a:tr h="269094">
                <a:tc vMerge="1">
                  <a:txBody>
                    <a:bodyPr/>
                    <a:lstStyle/>
                    <a:p>
                      <a:endParaRPr lang="en-US"/>
                    </a:p>
                  </a:txBody>
                  <a:tcPr/>
                </a:tc>
                <a:tc>
                  <a:txBody>
                    <a:bodyPr/>
                    <a:lstStyle/>
                    <a:p>
                      <a:pPr marL="0" marR="0">
                        <a:lnSpc>
                          <a:spcPct val="107000"/>
                        </a:lnSpc>
                        <a:spcBef>
                          <a:spcPct val="0"/>
                        </a:spcBef>
                        <a:spcAft>
                          <a:spcPct val="0"/>
                        </a:spcAft>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Birthing Populations</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9"/>
                    </a:solidFill>
                  </a:tcPr>
                </a:tc>
                <a:extLst>
                  <a:ext uri="{0D108BD9-81ED-4DB2-BD59-A6C34878D82A}">
                    <a16:rowId xmlns:a16="http://schemas.microsoft.com/office/drawing/2014/main" val="475867212"/>
                  </a:ext>
                </a:extLst>
              </a:tr>
              <a:tr h="269094">
                <a:tc vMerge="1">
                  <a:txBody>
                    <a:bodyPr/>
                    <a:lstStyle/>
                    <a:p>
                      <a:pPr marL="0" marR="0" algn="ctr">
                        <a:lnSpc>
                          <a:spcPct val="107000"/>
                        </a:lnSpc>
                        <a:spcBef>
                          <a:spcPct val="0"/>
                        </a:spcBef>
                        <a:spcAft>
                          <a:spcPct val="0"/>
                        </a:spcAft>
                      </a:pPr>
                      <a:endParaRPr lang="en-US" sz="16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ct val="0"/>
                        </a:spcBef>
                        <a:spcAft>
                          <a:spcPct val="0"/>
                        </a:spcAft>
                      </a:pPr>
                      <a:r>
                        <a:rPr lang="en-US" sz="1600" dirty="0">
                          <a:effectLst/>
                          <a:latin typeface="Segoe UI" panose="020B0502040204020203" pitchFamily="34" charset="0"/>
                          <a:ea typeface="Calibri" panose="020F0502020204030204" pitchFamily="34" charset="0"/>
                          <a:cs typeface="Segoe UI" panose="020B0502040204020203" pitchFamily="34" charset="0"/>
                        </a:rPr>
                        <a:t>Individuals with Behavioral Health Needs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5F9"/>
                    </a:solidFill>
                  </a:tcPr>
                </a:tc>
                <a:extLst>
                  <a:ext uri="{0D108BD9-81ED-4DB2-BD59-A6C34878D82A}">
                    <a16:rowId xmlns:a16="http://schemas.microsoft.com/office/drawing/2014/main" val="1054245584"/>
                  </a:ext>
                </a:extLst>
              </a:tr>
              <a:tr h="269094">
                <a:tc>
                  <a:txBody>
                    <a:bodyPr/>
                    <a:lstStyle/>
                    <a:p>
                      <a:pPr marL="0" marR="0" algn="ctr">
                        <a:lnSpc>
                          <a:spcPct val="107000"/>
                        </a:lnSpc>
                        <a:spcBef>
                          <a:spcPct val="0"/>
                        </a:spcBef>
                        <a:spcAft>
                          <a:spcPct val="0"/>
                        </a:spcAft>
                      </a:pPr>
                      <a:r>
                        <a:rPr lang="en-US" sz="16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Cross Cutting</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ct val="0"/>
                        </a:spcBef>
                        <a:spcAft>
                          <a:spcPct val="0"/>
                        </a:spcAft>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Equity (include all stratified measures)</a:t>
                      </a:r>
                      <a:r>
                        <a:rPr lang="en-US" sz="1600" dirty="0">
                          <a:effectLst/>
                          <a:latin typeface="Segoe UI" panose="020B0502040204020203" pitchFamily="34" charset="0"/>
                          <a:ea typeface="Calibri" panose="020F0502020204030204" pitchFamily="34" charset="0"/>
                          <a:cs typeface="Segoe UI" panose="020B0502040204020203"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32882999"/>
                  </a:ext>
                </a:extLst>
              </a:tr>
            </a:tbl>
          </a:graphicData>
        </a:graphic>
      </p:graphicFrame>
      <p:sp>
        <p:nvSpPr>
          <p:cNvPr id="8" name="TextBox 7">
            <a:extLst>
              <a:ext uri="{FF2B5EF4-FFF2-40B4-BE49-F238E27FC236}">
                <a16:creationId xmlns:a16="http://schemas.microsoft.com/office/drawing/2014/main" id="{99E3FE56-0B15-C9AD-D06C-80313C92613F}"/>
              </a:ext>
            </a:extLst>
          </p:cNvPr>
          <p:cNvSpPr txBox="1"/>
          <p:nvPr/>
        </p:nvSpPr>
        <p:spPr>
          <a:xfrm>
            <a:off x="8507185" y="2390684"/>
            <a:ext cx="2950029" cy="3395801"/>
          </a:xfrm>
          <a:prstGeom prst="rect">
            <a:avLst/>
          </a:prstGeom>
          <a:solidFill>
            <a:schemeClr val="bg1">
              <a:lumMod val="95000"/>
            </a:schemeClr>
          </a:solidFill>
        </p:spPr>
        <p:txBody>
          <a:bodyPr wrap="square" rtlCol="0">
            <a:spAutoFit/>
          </a:bodyPr>
          <a:lstStyle/>
          <a:p>
            <a:pPr marL="285750" indent="-285750">
              <a:spcAft>
                <a:spcPts val="500"/>
              </a:spcAft>
              <a:buClr>
                <a:srgbClr val="E47225"/>
              </a:buClr>
              <a:buFont typeface="Calibri" panose="020F0502020204030204" pitchFamily="34" charset="0"/>
              <a:buChar char="»"/>
            </a:pPr>
            <a:r>
              <a:rPr lang="en-US" dirty="0"/>
              <a:t>Quarterly submission by MCPs for Plan-focused performance.</a:t>
            </a:r>
          </a:p>
          <a:p>
            <a:pPr marL="285750" indent="-285750">
              <a:spcAft>
                <a:spcPts val="500"/>
              </a:spcAft>
              <a:buClr>
                <a:srgbClr val="E47225"/>
              </a:buClr>
              <a:buFont typeface="Calibri" panose="020F0502020204030204" pitchFamily="34" charset="0"/>
              <a:buChar char="»"/>
            </a:pPr>
            <a:r>
              <a:rPr lang="en-US" dirty="0"/>
              <a:t>Stratified by age, race, ethnicity, language.</a:t>
            </a:r>
          </a:p>
          <a:p>
            <a:pPr marL="285750" indent="-285750">
              <a:spcAft>
                <a:spcPts val="500"/>
              </a:spcAft>
              <a:buClr>
                <a:srgbClr val="E47225"/>
              </a:buClr>
              <a:buFont typeface="Calibri" panose="020F0502020204030204" pitchFamily="34" charset="0"/>
              <a:buChar char="»"/>
            </a:pPr>
            <a:r>
              <a:rPr lang="en-US" b="1" dirty="0">
                <a:solidFill>
                  <a:srgbClr val="1F3863"/>
                </a:solidFill>
              </a:rPr>
              <a:t>Launching soon!</a:t>
            </a:r>
            <a:br>
              <a:rPr lang="en-US" b="1" dirty="0">
                <a:solidFill>
                  <a:srgbClr val="1F3863"/>
                </a:solidFill>
              </a:rPr>
            </a:br>
            <a:r>
              <a:rPr lang="en-US" dirty="0"/>
              <a:t>First submission 8/15/23</a:t>
            </a:r>
          </a:p>
          <a:p>
            <a:pPr marL="285750" indent="-285750">
              <a:spcAft>
                <a:spcPts val="500"/>
              </a:spcAft>
              <a:buClr>
                <a:srgbClr val="E47225"/>
              </a:buClr>
              <a:buFont typeface="Calibri" panose="020F0502020204030204" pitchFamily="34" charset="0"/>
              <a:buChar char="»"/>
            </a:pPr>
            <a:r>
              <a:rPr lang="en-US" b="1" dirty="0">
                <a:solidFill>
                  <a:srgbClr val="1F3863"/>
                </a:solidFill>
              </a:rPr>
              <a:t>Initial focus: </a:t>
            </a:r>
            <a:r>
              <a:rPr lang="en-US" dirty="0"/>
              <a:t>Understanding landscape</a:t>
            </a:r>
          </a:p>
          <a:p>
            <a:pPr marL="285750" indent="-285750">
              <a:spcAft>
                <a:spcPts val="500"/>
              </a:spcAft>
              <a:buClr>
                <a:srgbClr val="E47225"/>
              </a:buClr>
              <a:buFont typeface="Calibri" panose="020F0502020204030204" pitchFamily="34" charset="0"/>
              <a:buChar char="»"/>
            </a:pPr>
            <a:r>
              <a:rPr lang="en-US" dirty="0"/>
              <a:t>DHCS discussions with “outliers” in performance.</a:t>
            </a:r>
          </a:p>
        </p:txBody>
      </p:sp>
      <p:sp>
        <p:nvSpPr>
          <p:cNvPr id="10" name="TextBox 9">
            <a:extLst>
              <a:ext uri="{FF2B5EF4-FFF2-40B4-BE49-F238E27FC236}">
                <a16:creationId xmlns:a16="http://schemas.microsoft.com/office/drawing/2014/main" id="{8B615B53-1F2C-3212-E0C0-DB8EDC76EFC8}"/>
              </a:ext>
            </a:extLst>
          </p:cNvPr>
          <p:cNvSpPr txBox="1"/>
          <p:nvPr/>
        </p:nvSpPr>
        <p:spPr>
          <a:xfrm>
            <a:off x="2277876" y="6277749"/>
            <a:ext cx="8657272" cy="307777"/>
          </a:xfrm>
          <a:prstGeom prst="rect">
            <a:avLst/>
          </a:prstGeom>
          <a:noFill/>
        </p:spPr>
        <p:txBody>
          <a:bodyPr wrap="square">
            <a:spAutoFit/>
          </a:bodyPr>
          <a:lstStyle/>
          <a:p>
            <a:r>
              <a:rPr lang="en-US" sz="1400">
                <a:hlinkClick r:id="rId3"/>
              </a:rPr>
              <a:t>CalAIM: Population Health Management (PHM) Policy Guide</a:t>
            </a:r>
            <a:r>
              <a:rPr lang="en-US" sz="1400"/>
              <a:t>, starting pg. 33</a:t>
            </a:r>
          </a:p>
        </p:txBody>
      </p:sp>
      <p:pic>
        <p:nvPicPr>
          <p:cNvPr id="12" name="Picture 11" descr="Icon&#10;&#10;Description automatically generated">
            <a:extLst>
              <a:ext uri="{FF2B5EF4-FFF2-40B4-BE49-F238E27FC236}">
                <a16:creationId xmlns:a16="http://schemas.microsoft.com/office/drawing/2014/main" id="{468C96FF-104E-BE49-B1A1-391406BB587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V="1">
            <a:off x="7824884" y="3314989"/>
            <a:ext cx="414045" cy="172411"/>
          </a:xfrm>
          <a:prstGeom prst="rect">
            <a:avLst/>
          </a:prstGeom>
        </p:spPr>
      </p:pic>
      <p:pic>
        <p:nvPicPr>
          <p:cNvPr id="16" name="Picture 15" descr="Icon&#10;&#10;Description automatically generated">
            <a:extLst>
              <a:ext uri="{FF2B5EF4-FFF2-40B4-BE49-F238E27FC236}">
                <a16:creationId xmlns:a16="http://schemas.microsoft.com/office/drawing/2014/main" id="{44BFAD12-779C-9308-5BBE-ED57FC16E13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V="1">
            <a:off x="7824884" y="4433152"/>
            <a:ext cx="414045" cy="172411"/>
          </a:xfrm>
          <a:prstGeom prst="rect">
            <a:avLst/>
          </a:prstGeom>
        </p:spPr>
      </p:pic>
      <p:pic>
        <p:nvPicPr>
          <p:cNvPr id="17" name="Picture 16" descr="Icon&#10;&#10;Description automatically generated">
            <a:extLst>
              <a:ext uri="{FF2B5EF4-FFF2-40B4-BE49-F238E27FC236}">
                <a16:creationId xmlns:a16="http://schemas.microsoft.com/office/drawing/2014/main" id="{3FB4B04C-749B-ED11-2280-A3030C89634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V="1">
            <a:off x="7824883" y="4923564"/>
            <a:ext cx="414045" cy="172411"/>
          </a:xfrm>
          <a:prstGeom prst="rect">
            <a:avLst/>
          </a:prstGeom>
        </p:spPr>
      </p:pic>
      <p:pic>
        <p:nvPicPr>
          <p:cNvPr id="18" name="Picture 17" descr="Icon&#10;&#10;Description automatically generated">
            <a:extLst>
              <a:ext uri="{FF2B5EF4-FFF2-40B4-BE49-F238E27FC236}">
                <a16:creationId xmlns:a16="http://schemas.microsoft.com/office/drawing/2014/main" id="{330A0354-638D-6D6D-3A87-6DECF8816AD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flipV="1">
            <a:off x="5783594" y="6581190"/>
            <a:ext cx="414045" cy="172411"/>
          </a:xfrm>
          <a:prstGeom prst="rect">
            <a:avLst/>
          </a:prstGeom>
        </p:spPr>
      </p:pic>
      <p:sp>
        <p:nvSpPr>
          <p:cNvPr id="19" name="TextBox 18">
            <a:extLst>
              <a:ext uri="{FF2B5EF4-FFF2-40B4-BE49-F238E27FC236}">
                <a16:creationId xmlns:a16="http://schemas.microsoft.com/office/drawing/2014/main" id="{3276BB8C-77BD-BA8A-C873-8778EA91BEFE}"/>
              </a:ext>
            </a:extLst>
          </p:cNvPr>
          <p:cNvSpPr txBox="1"/>
          <p:nvPr/>
        </p:nvSpPr>
        <p:spPr>
          <a:xfrm>
            <a:off x="6232848" y="6527952"/>
            <a:ext cx="2293448" cy="276999"/>
          </a:xfrm>
          <a:prstGeom prst="rect">
            <a:avLst/>
          </a:prstGeom>
          <a:noFill/>
        </p:spPr>
        <p:txBody>
          <a:bodyPr wrap="none" rtlCol="0">
            <a:spAutoFit/>
          </a:bodyPr>
          <a:lstStyle/>
          <a:p>
            <a:r>
              <a:rPr lang="en-US" sz="1200"/>
              <a:t>New Key Performance Measure</a:t>
            </a:r>
          </a:p>
        </p:txBody>
      </p:sp>
    </p:spTree>
    <p:extLst>
      <p:ext uri="{BB962C8B-B14F-4D97-AF65-F5344CB8AC3E}">
        <p14:creationId xmlns:p14="http://schemas.microsoft.com/office/powerpoint/2010/main" val="1519430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FC48-B898-46FA-BF38-A1483199CAAF}"/>
              </a:ext>
            </a:extLst>
          </p:cNvPr>
          <p:cNvSpPr>
            <a:spLocks noGrp="1"/>
          </p:cNvSpPr>
          <p:nvPr>
            <p:ph type="title"/>
          </p:nvPr>
        </p:nvSpPr>
        <p:spPr>
          <a:xfrm>
            <a:off x="635000" y="183831"/>
            <a:ext cx="10515600" cy="1325563"/>
          </a:xfrm>
        </p:spPr>
        <p:txBody>
          <a:bodyPr>
            <a:normAutofit/>
          </a:bodyPr>
          <a:lstStyle/>
          <a:p>
            <a:r>
              <a:rPr lang="en-US" sz="3200" dirty="0"/>
              <a:t>Reminder: Overview of Transitional Care Services </a:t>
            </a:r>
          </a:p>
        </p:txBody>
      </p:sp>
      <p:sp>
        <p:nvSpPr>
          <p:cNvPr id="23" name="Title 1">
            <a:extLst>
              <a:ext uri="{FF2B5EF4-FFF2-40B4-BE49-F238E27FC236}">
                <a16:creationId xmlns:a16="http://schemas.microsoft.com/office/drawing/2014/main" id="{D5C9BF8F-FD80-4CB2-86AF-32C21A59F935}"/>
              </a:ext>
            </a:extLst>
          </p:cNvPr>
          <p:cNvSpPr txBox="1">
            <a:spLocks/>
          </p:cNvSpPr>
          <p:nvPr/>
        </p:nvSpPr>
        <p:spPr>
          <a:xfrm>
            <a:off x="635000" y="1572073"/>
            <a:ext cx="5140131" cy="2551939"/>
          </a:xfrm>
          <a:prstGeom prst="rect">
            <a:avLst/>
          </a:prstGeom>
          <a:solidFill>
            <a:schemeClr val="bg1">
              <a:lumMod val="95000"/>
            </a:schemeClr>
          </a:solidFill>
          <a:ln w="12700">
            <a:noFill/>
            <a:prstDash val="solid"/>
          </a:ln>
          <a:effectLst/>
        </p:spPr>
        <p:txBody>
          <a:bodyPr vert="horz" lIns="91440" tIns="45720" rIns="91440" bIns="45720" rtlCol="0" anchor="ctr">
            <a:noAutofit/>
          </a:bodyPr>
          <a:lstStyle>
            <a:defPPr>
              <a:defRPr lang="en-US"/>
            </a:defPPr>
            <a:lvl1pPr algn="ctr">
              <a:lnSpc>
                <a:spcPct val="90000"/>
              </a:lnSpc>
              <a:spcBef>
                <a:spcPct val="0"/>
              </a:spcBef>
              <a:buNone/>
              <a:defRPr b="1">
                <a:latin typeface="Segoe UI" panose="020B0502040204020203" pitchFamily="34" charset="0"/>
                <a:ea typeface="+mj-ea"/>
                <a:cs typeface="Segoe UI" panose="020B05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Care Transitions Definition: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When a member </a:t>
            </a: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transfers from one setting or level of care to another</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a:t>
            </a:r>
            <a:r>
              <a:rPr kumimoji="0" lang="en-US" sz="1800" b="0" i="0" u="none" strike="noStrike" kern="1200" cap="none" spc="0" normalizeH="0" baseline="3000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a:t>
            </a: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including but not limited to, discharges from hospitals, institutions, other acute care facilities, and skilled nursing facilities to home or community-based settings, Community Supports, post-acute care facilities, or long-term care settings.</a:t>
            </a:r>
          </a:p>
        </p:txBody>
      </p:sp>
      <p:sp>
        <p:nvSpPr>
          <p:cNvPr id="24" name="Content Placeholder 3">
            <a:extLst>
              <a:ext uri="{FF2B5EF4-FFF2-40B4-BE49-F238E27FC236}">
                <a16:creationId xmlns:a16="http://schemas.microsoft.com/office/drawing/2014/main" id="{116F26B5-FB68-4159-B8DF-D99F8C593E65}"/>
              </a:ext>
            </a:extLst>
          </p:cNvPr>
          <p:cNvSpPr>
            <a:spLocks noGrp="1"/>
          </p:cNvSpPr>
          <p:nvPr>
            <p:ph idx="1"/>
          </p:nvPr>
        </p:nvSpPr>
        <p:spPr>
          <a:xfrm>
            <a:off x="5892801" y="1572073"/>
            <a:ext cx="5461000" cy="3713852"/>
          </a:xfrm>
          <a:solidFill>
            <a:srgbClr val="EBF5F9"/>
          </a:solidFill>
          <a:ln>
            <a:noFill/>
          </a:ln>
          <a:effectLst/>
        </p:spPr>
        <p:txBody>
          <a:bodyPr anchor="t">
            <a:normAutofit fontScale="92500" lnSpcReduction="10000"/>
          </a:bodyPr>
          <a:lstStyle/>
          <a:p>
            <a:pPr marL="0" lvl="0" indent="0" algn="ctr">
              <a:spcBef>
                <a:spcPts val="0"/>
              </a:spcBef>
              <a:spcAft>
                <a:spcPts val="1200"/>
              </a:spcAft>
              <a:buNone/>
            </a:pPr>
            <a:r>
              <a:rPr lang="en-US" sz="1800" b="1" dirty="0"/>
              <a:t>Goals for Transitional Care</a:t>
            </a:r>
          </a:p>
          <a:p>
            <a:pPr lvl="0">
              <a:spcBef>
                <a:spcPts val="0"/>
              </a:spcBef>
              <a:spcAft>
                <a:spcPts val="1200"/>
              </a:spcAft>
            </a:pPr>
            <a:r>
              <a:rPr lang="en-US" sz="1800" dirty="0"/>
              <a:t>Members can transition to the </a:t>
            </a:r>
            <a:r>
              <a:rPr lang="en-US" sz="1800" b="1" dirty="0"/>
              <a:t>least restrictive level of care</a:t>
            </a:r>
            <a:r>
              <a:rPr lang="en-US" sz="1800" dirty="0"/>
              <a:t> </a:t>
            </a:r>
            <a:r>
              <a:rPr lang="en-US" sz="1800" b="1" dirty="0"/>
              <a:t>that meets their needs and is aligned with their preferences </a:t>
            </a:r>
            <a:r>
              <a:rPr lang="en-US" sz="1800" dirty="0"/>
              <a:t>in a timely manner without interruptions in care.</a:t>
            </a:r>
          </a:p>
          <a:p>
            <a:pPr lvl="0">
              <a:spcBef>
                <a:spcPts val="0"/>
              </a:spcBef>
              <a:spcAft>
                <a:spcPts val="1200"/>
              </a:spcAft>
            </a:pPr>
            <a:r>
              <a:rPr lang="en-US" sz="1800" dirty="0"/>
              <a:t>Members receive the </a:t>
            </a:r>
            <a:r>
              <a:rPr lang="en-US" sz="1800" b="1" dirty="0"/>
              <a:t>needed support and coordination to have a safe and secure transition </a:t>
            </a:r>
            <a:r>
              <a:rPr lang="en-US" sz="1800" dirty="0"/>
              <a:t>with the least burden on the Member as possible.</a:t>
            </a:r>
          </a:p>
          <a:p>
            <a:pPr lvl="0">
              <a:spcBef>
                <a:spcPts val="0"/>
              </a:spcBef>
              <a:spcAft>
                <a:spcPts val="1200"/>
              </a:spcAft>
            </a:pPr>
            <a:r>
              <a:rPr lang="en-US" sz="1800" dirty="0"/>
              <a:t>Members continue to have the </a:t>
            </a:r>
            <a:r>
              <a:rPr lang="en-US" sz="1800" b="1" dirty="0"/>
              <a:t>needed support and connections to services that make them successful in their new environment</a:t>
            </a:r>
            <a:r>
              <a:rPr lang="en-US" sz="1800" dirty="0"/>
              <a:t>.</a:t>
            </a:r>
          </a:p>
        </p:txBody>
      </p:sp>
    </p:spTree>
    <p:extLst>
      <p:ext uri="{BB962C8B-B14F-4D97-AF65-F5344CB8AC3E}">
        <p14:creationId xmlns:p14="http://schemas.microsoft.com/office/powerpoint/2010/main" val="2902007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11CD-CA0F-40B1-B5B1-9DB9CC513484}"/>
              </a:ext>
            </a:extLst>
          </p:cNvPr>
          <p:cNvSpPr>
            <a:spLocks noGrp="1"/>
          </p:cNvSpPr>
          <p:nvPr>
            <p:ph type="title"/>
          </p:nvPr>
        </p:nvSpPr>
        <p:spPr>
          <a:xfrm>
            <a:off x="1125244" y="114801"/>
            <a:ext cx="10481945" cy="886397"/>
          </a:xfrm>
        </p:spPr>
        <p:txBody>
          <a:bodyPr vert="horz" wrap="square" lIns="0" tIns="0" rIns="0" bIns="0" rtlCol="0" anchor="ctr">
            <a:spAutoFit/>
          </a:bodyPr>
          <a:lstStyle/>
          <a:p>
            <a:r>
              <a:rPr lang="en-US" sz="3200" dirty="0"/>
              <a:t>Reminder: MCP PHM Requirements on </a:t>
            </a:r>
            <a:br>
              <a:rPr lang="en-US" sz="3200" dirty="0"/>
            </a:br>
            <a:r>
              <a:rPr lang="en-US" sz="3200" dirty="0"/>
              <a:t>Transitional Care Services </a:t>
            </a:r>
          </a:p>
        </p:txBody>
      </p:sp>
      <p:grpSp>
        <p:nvGrpSpPr>
          <p:cNvPr id="32" name="Group 38">
            <a:extLst>
              <a:ext uri="{FF2B5EF4-FFF2-40B4-BE49-F238E27FC236}">
                <a16:creationId xmlns:a16="http://schemas.microsoft.com/office/drawing/2014/main" id="{CCD5794D-0BFA-4AD8-A49F-6A908263C927}"/>
              </a:ext>
            </a:extLst>
          </p:cNvPr>
          <p:cNvGrpSpPr/>
          <p:nvPr/>
        </p:nvGrpSpPr>
        <p:grpSpPr>
          <a:xfrm>
            <a:off x="1055147" y="1162906"/>
            <a:ext cx="4886360" cy="662327"/>
            <a:chOff x="644107" y="1330751"/>
            <a:chExt cx="3874553" cy="816221"/>
          </a:xfrm>
          <a:solidFill>
            <a:srgbClr val="2D6E8D"/>
          </a:solidFill>
        </p:grpSpPr>
        <p:sp>
          <p:nvSpPr>
            <p:cNvPr id="33" name="Rounded Rectangle 37">
              <a:extLst>
                <a:ext uri="{FF2B5EF4-FFF2-40B4-BE49-F238E27FC236}">
                  <a16:creationId xmlns:a16="http://schemas.microsoft.com/office/drawing/2014/main" id="{C917E143-4317-4B26-B24B-FD080AFA93C8}"/>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34" name="Rounded Rectangle 32">
              <a:extLst>
                <a:ext uri="{FF2B5EF4-FFF2-40B4-BE49-F238E27FC236}">
                  <a16:creationId xmlns:a16="http://schemas.microsoft.com/office/drawing/2014/main" id="{1D9A475F-5B1D-4A03-9749-D9E31A1EF65A}"/>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35" name="Isosceles Triangle 34">
              <a:extLst>
                <a:ext uri="{FF2B5EF4-FFF2-40B4-BE49-F238E27FC236}">
                  <a16:creationId xmlns:a16="http://schemas.microsoft.com/office/drawing/2014/main" id="{BDF08887-FCD4-4686-91F0-550BC76A4281}"/>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36" name="Group 38">
            <a:extLst>
              <a:ext uri="{FF2B5EF4-FFF2-40B4-BE49-F238E27FC236}">
                <a16:creationId xmlns:a16="http://schemas.microsoft.com/office/drawing/2014/main" id="{78301282-07FF-453A-AFA7-C8A226CF4E53}"/>
              </a:ext>
            </a:extLst>
          </p:cNvPr>
          <p:cNvGrpSpPr/>
          <p:nvPr/>
        </p:nvGrpSpPr>
        <p:grpSpPr>
          <a:xfrm>
            <a:off x="1838566" y="1280492"/>
            <a:ext cx="3341096" cy="425725"/>
            <a:chOff x="885152" y="1471440"/>
            <a:chExt cx="4342155" cy="376792"/>
          </a:xfrm>
        </p:grpSpPr>
        <p:sp>
          <p:nvSpPr>
            <p:cNvPr id="37" name="TextBox 36">
              <a:extLst>
                <a:ext uri="{FF2B5EF4-FFF2-40B4-BE49-F238E27FC236}">
                  <a16:creationId xmlns:a16="http://schemas.microsoft.com/office/drawing/2014/main" id="{0F44BB61-DF7B-41C0-88F7-CA2DA93AF3CB}"/>
                </a:ext>
              </a:extLst>
            </p:cNvPr>
            <p:cNvSpPr txBox="1"/>
            <p:nvPr/>
          </p:nvSpPr>
          <p:spPr>
            <a:xfrm>
              <a:off x="885152" y="1471440"/>
              <a:ext cx="4184423" cy="364717"/>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Knowing When Member is Admitted/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Discharged/Transferred (A/D/T)</a:t>
              </a:r>
            </a:p>
          </p:txBody>
        </p:sp>
        <p:sp>
          <p:nvSpPr>
            <p:cNvPr id="38" name="TextBox 37">
              <a:extLst>
                <a:ext uri="{FF2B5EF4-FFF2-40B4-BE49-F238E27FC236}">
                  <a16:creationId xmlns:a16="http://schemas.microsoft.com/office/drawing/2014/main" id="{D29BA560-4A4F-412D-9D26-A0B7E7E8CEEA}"/>
                </a:ext>
              </a:extLst>
            </p:cNvPr>
            <p:cNvSpPr txBox="1"/>
            <p:nvPr/>
          </p:nvSpPr>
          <p:spPr>
            <a:xfrm>
              <a:off x="2605655" y="1694344"/>
              <a:ext cx="2621652"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40" name="Group 47">
            <a:extLst>
              <a:ext uri="{FF2B5EF4-FFF2-40B4-BE49-F238E27FC236}">
                <a16:creationId xmlns:a16="http://schemas.microsoft.com/office/drawing/2014/main" id="{5CBD9983-66D9-4051-817D-12A39F3E01C0}"/>
              </a:ext>
            </a:extLst>
          </p:cNvPr>
          <p:cNvGrpSpPr/>
          <p:nvPr/>
        </p:nvGrpSpPr>
        <p:grpSpPr>
          <a:xfrm>
            <a:off x="1082167" y="2587267"/>
            <a:ext cx="4886360" cy="662327"/>
            <a:chOff x="644107" y="1330751"/>
            <a:chExt cx="3874553" cy="816221"/>
          </a:xfrm>
          <a:solidFill>
            <a:srgbClr val="2D6E8D"/>
          </a:solidFill>
        </p:grpSpPr>
        <p:sp>
          <p:nvSpPr>
            <p:cNvPr id="41" name="Rounded Rectangle 48">
              <a:extLst>
                <a:ext uri="{FF2B5EF4-FFF2-40B4-BE49-F238E27FC236}">
                  <a16:creationId xmlns:a16="http://schemas.microsoft.com/office/drawing/2014/main" id="{A1FE8C45-1D15-4194-9655-3AFF1009EEC6}"/>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42" name="Rounded Rectangle 49">
              <a:extLst>
                <a:ext uri="{FF2B5EF4-FFF2-40B4-BE49-F238E27FC236}">
                  <a16:creationId xmlns:a16="http://schemas.microsoft.com/office/drawing/2014/main" id="{2E2B1916-D068-4FCF-99D1-B11A3337ECBD}"/>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43" name="Isosceles Triangle 42">
              <a:extLst>
                <a:ext uri="{FF2B5EF4-FFF2-40B4-BE49-F238E27FC236}">
                  <a16:creationId xmlns:a16="http://schemas.microsoft.com/office/drawing/2014/main" id="{16B7F630-FE6E-42BE-B9C7-1B9776A53F31}"/>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44" name="Group 38">
            <a:extLst>
              <a:ext uri="{FF2B5EF4-FFF2-40B4-BE49-F238E27FC236}">
                <a16:creationId xmlns:a16="http://schemas.microsoft.com/office/drawing/2014/main" id="{D1750771-10E2-43E7-B460-80C003213073}"/>
              </a:ext>
            </a:extLst>
          </p:cNvPr>
          <p:cNvGrpSpPr/>
          <p:nvPr/>
        </p:nvGrpSpPr>
        <p:grpSpPr>
          <a:xfrm>
            <a:off x="1852787" y="2752848"/>
            <a:ext cx="2997295" cy="309969"/>
            <a:chOff x="885153" y="1582625"/>
            <a:chExt cx="2997295" cy="381992"/>
          </a:xfrm>
        </p:grpSpPr>
        <p:sp>
          <p:nvSpPr>
            <p:cNvPr id="45" name="TextBox 44">
              <a:extLst>
                <a:ext uri="{FF2B5EF4-FFF2-40B4-BE49-F238E27FC236}">
                  <a16:creationId xmlns:a16="http://schemas.microsoft.com/office/drawing/2014/main" id="{87A82A07-A164-4DC5-BE09-6F717B29880B}"/>
                </a:ext>
              </a:extLst>
            </p:cNvPr>
            <p:cNvSpPr txBox="1"/>
            <p:nvPr/>
          </p:nvSpPr>
          <p:spPr>
            <a:xfrm>
              <a:off x="885153" y="1582625"/>
              <a:ext cx="2997295" cy="215444"/>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Assigning/ Notifying Care Manager</a:t>
              </a:r>
            </a:p>
          </p:txBody>
        </p:sp>
        <p:sp>
          <p:nvSpPr>
            <p:cNvPr id="46" name="TextBox 45">
              <a:extLst>
                <a:ext uri="{FF2B5EF4-FFF2-40B4-BE49-F238E27FC236}">
                  <a16:creationId xmlns:a16="http://schemas.microsoft.com/office/drawing/2014/main" id="{968BBE17-B499-4E1D-873F-17A8BBAE4162}"/>
                </a:ext>
              </a:extLst>
            </p:cNvPr>
            <p:cNvSpPr txBox="1"/>
            <p:nvPr/>
          </p:nvSpPr>
          <p:spPr>
            <a:xfrm>
              <a:off x="887818" y="1810729"/>
              <a:ext cx="2621652"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47" name="Group 55">
            <a:extLst>
              <a:ext uri="{FF2B5EF4-FFF2-40B4-BE49-F238E27FC236}">
                <a16:creationId xmlns:a16="http://schemas.microsoft.com/office/drawing/2014/main" id="{6B88848B-9C4E-471A-AB83-753E4529432F}"/>
              </a:ext>
            </a:extLst>
          </p:cNvPr>
          <p:cNvGrpSpPr/>
          <p:nvPr/>
        </p:nvGrpSpPr>
        <p:grpSpPr>
          <a:xfrm>
            <a:off x="1091885" y="3473717"/>
            <a:ext cx="4886355" cy="662327"/>
            <a:chOff x="644108" y="1330753"/>
            <a:chExt cx="3874552" cy="816223"/>
          </a:xfrm>
          <a:solidFill>
            <a:srgbClr val="14315A"/>
          </a:solidFill>
        </p:grpSpPr>
        <p:sp>
          <p:nvSpPr>
            <p:cNvPr id="48" name="Rounded Rectangle 59">
              <a:extLst>
                <a:ext uri="{FF2B5EF4-FFF2-40B4-BE49-F238E27FC236}">
                  <a16:creationId xmlns:a16="http://schemas.microsoft.com/office/drawing/2014/main" id="{39EC7C53-792B-4BD7-ADD4-6228338DD23F}"/>
                </a:ext>
              </a:extLst>
            </p:cNvPr>
            <p:cNvSpPr/>
            <p:nvPr/>
          </p:nvSpPr>
          <p:spPr>
            <a:xfrm>
              <a:off x="644108" y="1384865"/>
              <a:ext cx="3725975" cy="7621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49" name="Rounded Rectangle 63">
              <a:extLst>
                <a:ext uri="{FF2B5EF4-FFF2-40B4-BE49-F238E27FC236}">
                  <a16:creationId xmlns:a16="http://schemas.microsoft.com/office/drawing/2014/main" id="{40C7AB3A-44FA-4FF3-8B54-72740A211A47}"/>
                </a:ext>
              </a:extLst>
            </p:cNvPr>
            <p:cNvSpPr/>
            <p:nvPr/>
          </p:nvSpPr>
          <p:spPr>
            <a:xfrm>
              <a:off x="644108" y="1330753"/>
              <a:ext cx="3725975" cy="762111"/>
            </a:xfrm>
            <a:prstGeom prst="roundRect">
              <a:avLst>
                <a:gd name="adj" fmla="val 50000"/>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50" name="Isosceles Triangle 49">
              <a:extLst>
                <a:ext uri="{FF2B5EF4-FFF2-40B4-BE49-F238E27FC236}">
                  <a16:creationId xmlns:a16="http://schemas.microsoft.com/office/drawing/2014/main" id="{513FAB1B-ED84-41D7-A173-D22365C0816A}"/>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51" name="Group 38">
            <a:extLst>
              <a:ext uri="{FF2B5EF4-FFF2-40B4-BE49-F238E27FC236}">
                <a16:creationId xmlns:a16="http://schemas.microsoft.com/office/drawing/2014/main" id="{06D100B2-9B10-4C2C-8A55-AD7F8716A7CA}"/>
              </a:ext>
            </a:extLst>
          </p:cNvPr>
          <p:cNvGrpSpPr/>
          <p:nvPr/>
        </p:nvGrpSpPr>
        <p:grpSpPr>
          <a:xfrm>
            <a:off x="1838566" y="3626857"/>
            <a:ext cx="2621652" cy="321163"/>
            <a:chOff x="885153" y="1438591"/>
            <a:chExt cx="2621652" cy="395787"/>
          </a:xfrm>
        </p:grpSpPr>
        <p:sp>
          <p:nvSpPr>
            <p:cNvPr id="52" name="TextBox 51">
              <a:extLst>
                <a:ext uri="{FF2B5EF4-FFF2-40B4-BE49-F238E27FC236}">
                  <a16:creationId xmlns:a16="http://schemas.microsoft.com/office/drawing/2014/main" id="{51C9C820-FE4B-4174-BD6F-0CC0DF9A9E48}"/>
                </a:ext>
              </a:extLst>
            </p:cNvPr>
            <p:cNvSpPr txBox="1"/>
            <p:nvPr/>
          </p:nvSpPr>
          <p:spPr>
            <a:xfrm>
              <a:off x="885153" y="1438591"/>
              <a:ext cx="2358915" cy="215444"/>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Discharge Risk Assessment: </a:t>
              </a:r>
              <a:endParaRPr kumimoji="0" lang="en-US" sz="14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TextBox 52">
              <a:extLst>
                <a:ext uri="{FF2B5EF4-FFF2-40B4-BE49-F238E27FC236}">
                  <a16:creationId xmlns:a16="http://schemas.microsoft.com/office/drawing/2014/main" id="{39AD10CF-A42E-408D-93D7-013592F33F88}"/>
                </a:ext>
              </a:extLst>
            </p:cNvPr>
            <p:cNvSpPr txBox="1"/>
            <p:nvPr/>
          </p:nvSpPr>
          <p:spPr>
            <a:xfrm>
              <a:off x="885153" y="1649712"/>
              <a:ext cx="2621652" cy="18466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Coordination with Discharging facility</a:t>
              </a:r>
            </a:p>
          </p:txBody>
        </p:sp>
      </p:grpSp>
      <p:grpSp>
        <p:nvGrpSpPr>
          <p:cNvPr id="54" name="Group 64">
            <a:extLst>
              <a:ext uri="{FF2B5EF4-FFF2-40B4-BE49-F238E27FC236}">
                <a16:creationId xmlns:a16="http://schemas.microsoft.com/office/drawing/2014/main" id="{2481E736-7843-48DD-A747-410CF6BD9B80}"/>
              </a:ext>
            </a:extLst>
          </p:cNvPr>
          <p:cNvGrpSpPr/>
          <p:nvPr/>
        </p:nvGrpSpPr>
        <p:grpSpPr>
          <a:xfrm>
            <a:off x="1134826" y="2650781"/>
            <a:ext cx="579038" cy="548829"/>
            <a:chOff x="735191" y="2518747"/>
            <a:chExt cx="579038" cy="562460"/>
          </a:xfrm>
        </p:grpSpPr>
        <p:sp>
          <p:nvSpPr>
            <p:cNvPr id="55" name="Oval 54">
              <a:extLst>
                <a:ext uri="{FF2B5EF4-FFF2-40B4-BE49-F238E27FC236}">
                  <a16:creationId xmlns:a16="http://schemas.microsoft.com/office/drawing/2014/main" id="{0924AC5B-BF73-4938-A80A-37CF771CF712}"/>
                </a:ext>
              </a:extLst>
            </p:cNvPr>
            <p:cNvSpPr>
              <a:spLocks noChangeAspect="1"/>
            </p:cNvSpPr>
            <p:nvPr/>
          </p:nvSpPr>
          <p:spPr>
            <a:xfrm>
              <a:off x="735191" y="2518747"/>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D7D31"/>
                </a:solidFill>
                <a:effectLst/>
                <a:uLnTx/>
                <a:uFillTx/>
                <a:latin typeface="FontAwesome" pitchFamily="2" charset="0"/>
                <a:ea typeface="+mn-ea"/>
                <a:cs typeface="Arial"/>
              </a:endParaRPr>
            </a:p>
          </p:txBody>
        </p:sp>
        <p:sp>
          <p:nvSpPr>
            <p:cNvPr id="56" name="Freeform 52">
              <a:extLst>
                <a:ext uri="{FF2B5EF4-FFF2-40B4-BE49-F238E27FC236}">
                  <a16:creationId xmlns:a16="http://schemas.microsoft.com/office/drawing/2014/main" id="{3591C568-71DB-4721-93EB-9C6EFE5A3CD8}"/>
                </a:ext>
              </a:extLst>
            </p:cNvPr>
            <p:cNvSpPr>
              <a:spLocks noEditPoints="1"/>
            </p:cNvSpPr>
            <p:nvPr/>
          </p:nvSpPr>
          <p:spPr bwMode="auto">
            <a:xfrm>
              <a:off x="899027" y="2664760"/>
              <a:ext cx="251367" cy="2704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2D6E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endParaRPr>
            </a:p>
          </p:txBody>
        </p:sp>
      </p:grpSp>
      <p:sp>
        <p:nvSpPr>
          <p:cNvPr id="58" name="Oval 57">
            <a:extLst>
              <a:ext uri="{FF2B5EF4-FFF2-40B4-BE49-F238E27FC236}">
                <a16:creationId xmlns:a16="http://schemas.microsoft.com/office/drawing/2014/main" id="{D5300380-2AFC-4644-951B-D58DB19D3FDE}"/>
              </a:ext>
            </a:extLst>
          </p:cNvPr>
          <p:cNvSpPr>
            <a:spLocks noChangeAspect="1"/>
          </p:cNvSpPr>
          <p:nvPr/>
        </p:nvSpPr>
        <p:spPr>
          <a:xfrm>
            <a:off x="1159774" y="3524822"/>
            <a:ext cx="518282" cy="535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5A5A5"/>
              </a:solidFill>
              <a:effectLst/>
              <a:uLnTx/>
              <a:uFillTx/>
              <a:latin typeface="FontAwesome" pitchFamily="2" charset="0"/>
              <a:ea typeface="+mn-ea"/>
              <a:cs typeface="Arial"/>
            </a:endParaRPr>
          </a:p>
        </p:txBody>
      </p:sp>
      <p:grpSp>
        <p:nvGrpSpPr>
          <p:cNvPr id="60" name="Group 81">
            <a:extLst>
              <a:ext uri="{FF2B5EF4-FFF2-40B4-BE49-F238E27FC236}">
                <a16:creationId xmlns:a16="http://schemas.microsoft.com/office/drawing/2014/main" id="{3345DD47-69D1-4A5D-B6EC-AF4F3125C703}"/>
              </a:ext>
            </a:extLst>
          </p:cNvPr>
          <p:cNvGrpSpPr/>
          <p:nvPr/>
        </p:nvGrpSpPr>
        <p:grpSpPr>
          <a:xfrm>
            <a:off x="1080378" y="1222395"/>
            <a:ext cx="579038" cy="555132"/>
            <a:chOff x="735191" y="1461827"/>
            <a:chExt cx="579038" cy="562460"/>
          </a:xfrm>
        </p:grpSpPr>
        <p:sp>
          <p:nvSpPr>
            <p:cNvPr id="61" name="Oval 60">
              <a:extLst>
                <a:ext uri="{FF2B5EF4-FFF2-40B4-BE49-F238E27FC236}">
                  <a16:creationId xmlns:a16="http://schemas.microsoft.com/office/drawing/2014/main" id="{D03AE8DD-78B6-448A-BC49-88C3C0E2C925}"/>
                </a:ext>
              </a:extLst>
            </p:cNvPr>
            <p:cNvSpPr>
              <a:spLocks noChangeAspect="1"/>
            </p:cNvSpPr>
            <p:nvPr/>
          </p:nvSpPr>
          <p:spPr>
            <a:xfrm>
              <a:off x="735191" y="1461827"/>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5B9BD5"/>
                </a:solidFill>
                <a:effectLst/>
                <a:uLnTx/>
                <a:uFillTx/>
                <a:latin typeface="FontAwesome" pitchFamily="2" charset="0"/>
                <a:ea typeface="+mn-ea"/>
                <a:cs typeface="Arial"/>
              </a:endParaRPr>
            </a:p>
          </p:txBody>
        </p:sp>
        <p:sp>
          <p:nvSpPr>
            <p:cNvPr id="62" name="Freeform 245">
              <a:extLst>
                <a:ext uri="{FF2B5EF4-FFF2-40B4-BE49-F238E27FC236}">
                  <a16:creationId xmlns:a16="http://schemas.microsoft.com/office/drawing/2014/main" id="{BED39532-AD67-4CE6-A3C5-95309D61F378}"/>
                </a:ext>
              </a:extLst>
            </p:cNvPr>
            <p:cNvSpPr>
              <a:spLocks/>
            </p:cNvSpPr>
            <p:nvPr/>
          </p:nvSpPr>
          <p:spPr bwMode="auto">
            <a:xfrm>
              <a:off x="908029" y="1626376"/>
              <a:ext cx="233363" cy="23336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2D6E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endParaRPr>
            </a:p>
          </p:txBody>
        </p:sp>
      </p:grpSp>
      <p:sp>
        <p:nvSpPr>
          <p:cNvPr id="84" name="Rounded Rectangle 59">
            <a:extLst>
              <a:ext uri="{FF2B5EF4-FFF2-40B4-BE49-F238E27FC236}">
                <a16:creationId xmlns:a16="http://schemas.microsoft.com/office/drawing/2014/main" id="{1DE0EBC5-AFA8-4220-BBF6-7CBA1ACB97FF}"/>
              </a:ext>
            </a:extLst>
          </p:cNvPr>
          <p:cNvSpPr/>
          <p:nvPr/>
        </p:nvSpPr>
        <p:spPr>
          <a:xfrm>
            <a:off x="1101039" y="5729644"/>
            <a:ext cx="4698979" cy="618418"/>
          </a:xfrm>
          <a:prstGeom prst="roundRect">
            <a:avLst>
              <a:gd name="adj" fmla="val 50000"/>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85" name="Rounded Rectangle 63">
            <a:extLst>
              <a:ext uri="{FF2B5EF4-FFF2-40B4-BE49-F238E27FC236}">
                <a16:creationId xmlns:a16="http://schemas.microsoft.com/office/drawing/2014/main" id="{284E1386-2588-4062-B028-048841825534}"/>
              </a:ext>
            </a:extLst>
          </p:cNvPr>
          <p:cNvSpPr/>
          <p:nvPr/>
        </p:nvSpPr>
        <p:spPr>
          <a:xfrm>
            <a:off x="1101039" y="5676109"/>
            <a:ext cx="4698979" cy="618418"/>
          </a:xfrm>
          <a:prstGeom prst="roundRect">
            <a:avLst>
              <a:gd name="adj" fmla="val 50000"/>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86" name="Isosceles Triangle 85">
            <a:extLst>
              <a:ext uri="{FF2B5EF4-FFF2-40B4-BE49-F238E27FC236}">
                <a16:creationId xmlns:a16="http://schemas.microsoft.com/office/drawing/2014/main" id="{D3C8757B-3BA7-4652-8836-C674A9069871}"/>
              </a:ext>
            </a:extLst>
          </p:cNvPr>
          <p:cNvSpPr/>
          <p:nvPr/>
        </p:nvSpPr>
        <p:spPr>
          <a:xfrm rot="5400000">
            <a:off x="5787096" y="5875142"/>
            <a:ext cx="149297" cy="262659"/>
          </a:xfrm>
          <a:prstGeom prst="triangle">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89" name="TextBox 88">
            <a:extLst>
              <a:ext uri="{FF2B5EF4-FFF2-40B4-BE49-F238E27FC236}">
                <a16:creationId xmlns:a16="http://schemas.microsoft.com/office/drawing/2014/main" id="{23049975-E229-44F1-B921-74089A4FE753}"/>
              </a:ext>
            </a:extLst>
          </p:cNvPr>
          <p:cNvSpPr txBox="1"/>
          <p:nvPr/>
        </p:nvSpPr>
        <p:spPr>
          <a:xfrm>
            <a:off x="1890571" y="5688591"/>
            <a:ext cx="3224155" cy="64633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a:ea typeface="+mn-ea"/>
                <a:cs typeface="Segoe UI"/>
              </a:rPr>
              <a:t>End Services/ Assessment for Further Care Management or other needs (ECM/CCM/CS)</a:t>
            </a:r>
            <a:endParaRPr kumimoji="0" lang="en-US" sz="14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9" name="Graphic 98" descr="Checklist RTL">
            <a:extLst>
              <a:ext uri="{FF2B5EF4-FFF2-40B4-BE49-F238E27FC236}">
                <a16:creationId xmlns:a16="http://schemas.microsoft.com/office/drawing/2014/main" id="{AFFCF811-1D38-4FC4-B1BE-FB91844A55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1853" y="3607040"/>
            <a:ext cx="457196" cy="370994"/>
          </a:xfrm>
          <a:prstGeom prst="rect">
            <a:avLst/>
          </a:prstGeom>
        </p:spPr>
      </p:pic>
      <p:sp>
        <p:nvSpPr>
          <p:cNvPr id="101" name="Rounded Rectangle 48">
            <a:extLst>
              <a:ext uri="{FF2B5EF4-FFF2-40B4-BE49-F238E27FC236}">
                <a16:creationId xmlns:a16="http://schemas.microsoft.com/office/drawing/2014/main" id="{4699E5D2-0CA7-498E-BED5-D28CDF9ED90F}"/>
              </a:ext>
            </a:extLst>
          </p:cNvPr>
          <p:cNvSpPr/>
          <p:nvPr/>
        </p:nvSpPr>
        <p:spPr>
          <a:xfrm>
            <a:off x="1101039" y="4254687"/>
            <a:ext cx="4701757" cy="618418"/>
          </a:xfrm>
          <a:prstGeom prst="roundRect">
            <a:avLst>
              <a:gd name="adj" fmla="val 50000"/>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02" name="Rounded Rectangle 49">
            <a:extLst>
              <a:ext uri="{FF2B5EF4-FFF2-40B4-BE49-F238E27FC236}">
                <a16:creationId xmlns:a16="http://schemas.microsoft.com/office/drawing/2014/main" id="{E3225DD0-89CD-48B9-BE8F-7075CDED3BCD}"/>
              </a:ext>
            </a:extLst>
          </p:cNvPr>
          <p:cNvSpPr/>
          <p:nvPr/>
        </p:nvSpPr>
        <p:spPr>
          <a:xfrm>
            <a:off x="1052368" y="4174962"/>
            <a:ext cx="4701757" cy="618418"/>
          </a:xfrm>
          <a:prstGeom prst="roundRect">
            <a:avLst>
              <a:gd name="adj" fmla="val 50000"/>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03" name="Isosceles Triangle 102">
            <a:extLst>
              <a:ext uri="{FF2B5EF4-FFF2-40B4-BE49-F238E27FC236}">
                <a16:creationId xmlns:a16="http://schemas.microsoft.com/office/drawing/2014/main" id="{EC628E4C-53FD-4197-8189-B3290A2869DB}"/>
              </a:ext>
            </a:extLst>
          </p:cNvPr>
          <p:cNvSpPr/>
          <p:nvPr/>
        </p:nvSpPr>
        <p:spPr>
          <a:xfrm rot="5400000">
            <a:off x="5762471" y="4412401"/>
            <a:ext cx="149297" cy="262815"/>
          </a:xfrm>
          <a:prstGeom prst="triangle">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04" name="TextBox 103">
            <a:extLst>
              <a:ext uri="{FF2B5EF4-FFF2-40B4-BE49-F238E27FC236}">
                <a16:creationId xmlns:a16="http://schemas.microsoft.com/office/drawing/2014/main" id="{E5F611D8-AAE2-44BA-B412-C0EFC4D5EDDC}"/>
              </a:ext>
            </a:extLst>
          </p:cNvPr>
          <p:cNvSpPr txBox="1"/>
          <p:nvPr/>
        </p:nvSpPr>
        <p:spPr>
          <a:xfrm>
            <a:off x="1852787" y="4218178"/>
            <a:ext cx="2843579" cy="430887"/>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a:ea typeface="+mn-ea"/>
                <a:cs typeface="Segoe UI"/>
              </a:rPr>
              <a:t>Information Sharing/Discharge Planning Document</a:t>
            </a:r>
            <a:endParaRPr kumimoji="0" lang="en-US" sz="14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7" name="Oval 86">
            <a:extLst>
              <a:ext uri="{FF2B5EF4-FFF2-40B4-BE49-F238E27FC236}">
                <a16:creationId xmlns:a16="http://schemas.microsoft.com/office/drawing/2014/main" id="{B73EFBEC-F60B-427F-AD5C-97BFF3C86137}"/>
              </a:ext>
            </a:extLst>
          </p:cNvPr>
          <p:cNvSpPr>
            <a:spLocks noChangeAspect="1"/>
          </p:cNvSpPr>
          <p:nvPr/>
        </p:nvSpPr>
        <p:spPr>
          <a:xfrm>
            <a:off x="1171136" y="4245119"/>
            <a:ext cx="538919" cy="540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5A5A5"/>
              </a:solidFill>
              <a:effectLst/>
              <a:uLnTx/>
              <a:uFillTx/>
              <a:latin typeface="FontAwesome" pitchFamily="2" charset="0"/>
              <a:ea typeface="+mn-ea"/>
              <a:cs typeface="Arial"/>
            </a:endParaRPr>
          </a:p>
        </p:txBody>
      </p:sp>
      <p:sp>
        <p:nvSpPr>
          <p:cNvPr id="105" name="TextBox 104">
            <a:extLst>
              <a:ext uri="{FF2B5EF4-FFF2-40B4-BE49-F238E27FC236}">
                <a16:creationId xmlns:a16="http://schemas.microsoft.com/office/drawing/2014/main" id="{4CC230BB-5DD9-4115-AD5E-F21D7F8FD8DB}"/>
              </a:ext>
            </a:extLst>
          </p:cNvPr>
          <p:cNvSpPr txBox="1"/>
          <p:nvPr/>
        </p:nvSpPr>
        <p:spPr>
          <a:xfrm>
            <a:off x="1867459" y="4353674"/>
            <a:ext cx="3244643" cy="44627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a:ea typeface="+mn-ea"/>
                <a:cs typeface="Segoe UI"/>
              </a:rPr>
              <a:t>Shared with patient, PCP, and other providers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08" name="Freeform 52">
            <a:extLst>
              <a:ext uri="{FF2B5EF4-FFF2-40B4-BE49-F238E27FC236}">
                <a16:creationId xmlns:a16="http://schemas.microsoft.com/office/drawing/2014/main" id="{47964BD4-6810-463F-9136-8FA7106627A8}"/>
              </a:ext>
            </a:extLst>
          </p:cNvPr>
          <p:cNvSpPr>
            <a:spLocks noEditPoints="1"/>
          </p:cNvSpPr>
          <p:nvPr/>
        </p:nvSpPr>
        <p:spPr bwMode="auto">
          <a:xfrm>
            <a:off x="1272044" y="4408229"/>
            <a:ext cx="325884" cy="269067"/>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14315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62626"/>
              </a:solidFill>
              <a:effectLst/>
              <a:uLnTx/>
              <a:uFillTx/>
              <a:latin typeface="Roboto Condensed"/>
              <a:ea typeface="+mn-ea"/>
              <a:cs typeface="Arial"/>
            </a:endParaRPr>
          </a:p>
        </p:txBody>
      </p:sp>
      <p:sp>
        <p:nvSpPr>
          <p:cNvPr id="110" name="Rounded Rectangle 59">
            <a:extLst>
              <a:ext uri="{FF2B5EF4-FFF2-40B4-BE49-F238E27FC236}">
                <a16:creationId xmlns:a16="http://schemas.microsoft.com/office/drawing/2014/main" id="{5A76572B-370C-4CCA-B073-A19578A4E200}"/>
              </a:ext>
            </a:extLst>
          </p:cNvPr>
          <p:cNvSpPr/>
          <p:nvPr/>
        </p:nvSpPr>
        <p:spPr>
          <a:xfrm>
            <a:off x="1101039" y="4989115"/>
            <a:ext cx="4590956" cy="618418"/>
          </a:xfrm>
          <a:prstGeom prst="roundRect">
            <a:avLst>
              <a:gd name="adj" fmla="val 50000"/>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11" name="Rounded Rectangle 63">
            <a:extLst>
              <a:ext uri="{FF2B5EF4-FFF2-40B4-BE49-F238E27FC236}">
                <a16:creationId xmlns:a16="http://schemas.microsoft.com/office/drawing/2014/main" id="{1F205E9D-EE01-4B17-BCF3-C670459C5793}"/>
              </a:ext>
            </a:extLst>
          </p:cNvPr>
          <p:cNvSpPr/>
          <p:nvPr/>
        </p:nvSpPr>
        <p:spPr>
          <a:xfrm>
            <a:off x="1101039" y="4945206"/>
            <a:ext cx="4590955" cy="618418"/>
          </a:xfrm>
          <a:prstGeom prst="roundRect">
            <a:avLst>
              <a:gd name="adj" fmla="val 50000"/>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12" name="Isosceles Triangle 111">
            <a:extLst>
              <a:ext uri="{FF2B5EF4-FFF2-40B4-BE49-F238E27FC236}">
                <a16:creationId xmlns:a16="http://schemas.microsoft.com/office/drawing/2014/main" id="{17E23020-418E-4EAB-88E5-3A1F02F668F6}"/>
              </a:ext>
            </a:extLst>
          </p:cNvPr>
          <p:cNvSpPr/>
          <p:nvPr/>
        </p:nvSpPr>
        <p:spPr>
          <a:xfrm rot="5400000">
            <a:off x="5672108" y="5126102"/>
            <a:ext cx="149297" cy="256621"/>
          </a:xfrm>
          <a:prstGeom prst="triangle">
            <a:avLst/>
          </a:prstGeom>
          <a:solidFill>
            <a:srgbClr val="14315A"/>
          </a:solidFill>
          <a:ln w="25400" cap="flat" cmpd="sng" algn="ctr">
            <a:noFill/>
            <a:prstDash val="solid"/>
          </a:ln>
          <a:effectLst/>
        </p:spPr>
        <p:txBody>
          <a:bodyPr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Condensed"/>
              <a:ea typeface="+mn-ea"/>
              <a:cs typeface="Arial"/>
            </a:endParaRPr>
          </a:p>
        </p:txBody>
      </p:sp>
      <p:sp>
        <p:nvSpPr>
          <p:cNvPr id="114" name="TextBox 113">
            <a:extLst>
              <a:ext uri="{FF2B5EF4-FFF2-40B4-BE49-F238E27FC236}">
                <a16:creationId xmlns:a16="http://schemas.microsoft.com/office/drawing/2014/main" id="{92BFF043-B2A6-4E61-85B0-97DA10FC2DA4}"/>
              </a:ext>
            </a:extLst>
          </p:cNvPr>
          <p:cNvSpPr txBox="1"/>
          <p:nvPr/>
        </p:nvSpPr>
        <p:spPr>
          <a:xfrm>
            <a:off x="1878190" y="4948557"/>
            <a:ext cx="896078" cy="215444"/>
          </a:xfrm>
          <a:prstGeom prst="rect">
            <a:avLst/>
          </a:prstGeom>
          <a:noFill/>
        </p:spPr>
        <p:txBody>
          <a:bodyPr wrap="square" lIns="0" tIns="0" rIns="0" bIns="0" rtlCol="0" anchor="ctr">
            <a:spAutoFit/>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a:ea typeface="+mn-ea"/>
                <a:cs typeface="Segoe UI"/>
              </a:rPr>
              <a:t>Follow Up </a:t>
            </a:r>
          </a:p>
        </p:txBody>
      </p:sp>
      <p:sp>
        <p:nvSpPr>
          <p:cNvPr id="115" name="TextBox 114">
            <a:extLst>
              <a:ext uri="{FF2B5EF4-FFF2-40B4-BE49-F238E27FC236}">
                <a16:creationId xmlns:a16="http://schemas.microsoft.com/office/drawing/2014/main" id="{0DE2A405-923E-417A-883E-B1FDF672DF4E}"/>
              </a:ext>
            </a:extLst>
          </p:cNvPr>
          <p:cNvSpPr txBox="1"/>
          <p:nvPr/>
        </p:nvSpPr>
        <p:spPr>
          <a:xfrm>
            <a:off x="1878190" y="5162167"/>
            <a:ext cx="3230268" cy="3693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Segoe UI"/>
              </a:rPr>
              <a:t>Follow-up Doctor Appointments/ Medication Reconciliation / Referrals</a:t>
            </a:r>
          </a:p>
        </p:txBody>
      </p:sp>
      <p:sp>
        <p:nvSpPr>
          <p:cNvPr id="117" name="Oval 116">
            <a:extLst>
              <a:ext uri="{FF2B5EF4-FFF2-40B4-BE49-F238E27FC236}">
                <a16:creationId xmlns:a16="http://schemas.microsoft.com/office/drawing/2014/main" id="{0B5178AB-F7C9-4AB9-95D2-1E00A4A64C43}"/>
              </a:ext>
            </a:extLst>
          </p:cNvPr>
          <p:cNvSpPr>
            <a:spLocks noChangeAspect="1"/>
          </p:cNvSpPr>
          <p:nvPr/>
        </p:nvSpPr>
        <p:spPr>
          <a:xfrm>
            <a:off x="1152643" y="4998805"/>
            <a:ext cx="526379" cy="511218"/>
          </a:xfrm>
          <a:prstGeom prst="ellipse">
            <a:avLst/>
          </a:prstGeom>
          <a:solidFill>
            <a:srgbClr val="FFFFFF"/>
          </a:solidFill>
          <a:ln w="25400" cap="flat" cmpd="sng" algn="ctr">
            <a:noFill/>
            <a:prstDash val="solid"/>
          </a:ln>
          <a:effectLst/>
        </p:spPr>
        <p:txBody>
          <a:bodyPr lIns="0" tIns="0" rIns="0" bIns="0"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9BB955"/>
              </a:solidFill>
              <a:effectLst/>
              <a:uLnTx/>
              <a:uFillTx/>
              <a:latin typeface="FontAwesome" pitchFamily="2" charset="0"/>
              <a:ea typeface="+mn-ea"/>
              <a:cs typeface="Arial"/>
            </a:endParaRPr>
          </a:p>
        </p:txBody>
      </p:sp>
      <p:sp>
        <p:nvSpPr>
          <p:cNvPr id="118" name="Freeform 103">
            <a:extLst>
              <a:ext uri="{FF2B5EF4-FFF2-40B4-BE49-F238E27FC236}">
                <a16:creationId xmlns:a16="http://schemas.microsoft.com/office/drawing/2014/main" id="{981182C4-8CC6-48B9-8853-A93F2B5DCC40}"/>
              </a:ext>
            </a:extLst>
          </p:cNvPr>
          <p:cNvSpPr>
            <a:spLocks noEditPoints="1"/>
          </p:cNvSpPr>
          <p:nvPr/>
        </p:nvSpPr>
        <p:spPr bwMode="auto">
          <a:xfrm>
            <a:off x="1301581" y="5091301"/>
            <a:ext cx="227723" cy="33526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14315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031626"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62626"/>
              </a:solidFill>
              <a:effectLst/>
              <a:uLnTx/>
              <a:uFillTx/>
              <a:latin typeface="Roboto Condensed"/>
              <a:ea typeface="+mn-ea"/>
              <a:cs typeface="Arial"/>
            </a:endParaRPr>
          </a:p>
        </p:txBody>
      </p:sp>
      <p:sp>
        <p:nvSpPr>
          <p:cNvPr id="121" name="Oval 120">
            <a:extLst>
              <a:ext uri="{FF2B5EF4-FFF2-40B4-BE49-F238E27FC236}">
                <a16:creationId xmlns:a16="http://schemas.microsoft.com/office/drawing/2014/main" id="{2FB3B29C-3AFE-433C-832B-9493D1D31AB3}"/>
              </a:ext>
            </a:extLst>
          </p:cNvPr>
          <p:cNvSpPr>
            <a:spLocks noChangeAspect="1"/>
          </p:cNvSpPr>
          <p:nvPr/>
        </p:nvSpPr>
        <p:spPr>
          <a:xfrm>
            <a:off x="1171136" y="5749532"/>
            <a:ext cx="526379" cy="523970"/>
          </a:xfrm>
          <a:prstGeom prst="ellipse">
            <a:avLst/>
          </a:prstGeom>
          <a:solidFill>
            <a:srgbClr val="FFFFFF"/>
          </a:solidFill>
          <a:ln w="25400" cap="flat" cmpd="sng" algn="ctr">
            <a:noFill/>
            <a:prstDash val="solid"/>
          </a:ln>
          <a:effectLst/>
        </p:spPr>
        <p:txBody>
          <a:bodyPr lIns="0" tIns="0" rIns="0" bIns="0" rtlCol="0" anchor="ctr"/>
          <a:lstStyle/>
          <a:p>
            <a:pPr marL="0" marR="0" lvl="0" indent="0" algn="ctr" defTabSz="1031626"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9BB955"/>
              </a:solidFill>
              <a:effectLst/>
              <a:uLnTx/>
              <a:uFillTx/>
              <a:latin typeface="FontAwesome" pitchFamily="2" charset="0"/>
              <a:ea typeface="+mn-ea"/>
              <a:cs typeface="Arial"/>
            </a:endParaRPr>
          </a:p>
        </p:txBody>
      </p:sp>
      <p:pic>
        <p:nvPicPr>
          <p:cNvPr id="123" name="Graphic 122" descr="End">
            <a:extLst>
              <a:ext uri="{FF2B5EF4-FFF2-40B4-BE49-F238E27FC236}">
                <a16:creationId xmlns:a16="http://schemas.microsoft.com/office/drawing/2014/main" id="{95D80B57-3D9C-45B8-95FB-CCCEB4BFE5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8209" y="5809520"/>
            <a:ext cx="459043" cy="372493"/>
          </a:xfrm>
          <a:prstGeom prst="rect">
            <a:avLst/>
          </a:prstGeom>
        </p:spPr>
      </p:pic>
      <p:sp>
        <p:nvSpPr>
          <p:cNvPr id="134" name="Rounded Rectangle 68">
            <a:extLst>
              <a:ext uri="{FF2B5EF4-FFF2-40B4-BE49-F238E27FC236}">
                <a16:creationId xmlns:a16="http://schemas.microsoft.com/office/drawing/2014/main" id="{8E76668F-3375-4182-878E-6220A8B806E7}"/>
              </a:ext>
            </a:extLst>
          </p:cNvPr>
          <p:cNvSpPr/>
          <p:nvPr/>
        </p:nvSpPr>
        <p:spPr>
          <a:xfrm>
            <a:off x="6715842" y="4515186"/>
            <a:ext cx="2095446" cy="879165"/>
          </a:xfrm>
          <a:prstGeom prst="roundRect">
            <a:avLst/>
          </a:prstGeom>
          <a:solidFill>
            <a:srgbClr val="14315A"/>
          </a:solidFill>
          <a:ln>
            <a:solidFill>
              <a:srgbClr val="14315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a:ea typeface="+mn-ea"/>
                <a:cs typeface="Segoe UI"/>
              </a:rPr>
              <a:t>Care Manager Responsibilities (function may live at provider level)</a:t>
            </a:r>
            <a:endPar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137" name="Straight Connector 136">
            <a:extLst>
              <a:ext uri="{FF2B5EF4-FFF2-40B4-BE49-F238E27FC236}">
                <a16:creationId xmlns:a16="http://schemas.microsoft.com/office/drawing/2014/main" id="{1A7BDB09-6D59-44F4-818C-C165B8F7717F}"/>
              </a:ext>
            </a:extLst>
          </p:cNvPr>
          <p:cNvCxnSpPr>
            <a:cxnSpLocks/>
          </p:cNvCxnSpPr>
          <p:nvPr/>
        </p:nvCxnSpPr>
        <p:spPr>
          <a:xfrm flipV="1">
            <a:off x="5754125" y="3513027"/>
            <a:ext cx="706807" cy="4567"/>
          </a:xfrm>
          <a:prstGeom prst="line">
            <a:avLst/>
          </a:prstGeom>
          <a:ln w="28575">
            <a:solidFill>
              <a:srgbClr val="14315A"/>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0BF9175-EF13-4699-B4B7-FDAB8145A0CC}"/>
              </a:ext>
            </a:extLst>
          </p:cNvPr>
          <p:cNvCxnSpPr>
            <a:cxnSpLocks/>
          </p:cNvCxnSpPr>
          <p:nvPr/>
        </p:nvCxnSpPr>
        <p:spPr>
          <a:xfrm>
            <a:off x="6473005" y="3509798"/>
            <a:ext cx="0" cy="2825123"/>
          </a:xfrm>
          <a:prstGeom prst="line">
            <a:avLst/>
          </a:prstGeom>
          <a:ln w="28575">
            <a:solidFill>
              <a:srgbClr val="14315A"/>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B8C3DA1-2E41-437B-BA31-6577A548B288}"/>
              </a:ext>
            </a:extLst>
          </p:cNvPr>
          <p:cNvCxnSpPr>
            <a:cxnSpLocks/>
          </p:cNvCxnSpPr>
          <p:nvPr/>
        </p:nvCxnSpPr>
        <p:spPr>
          <a:xfrm>
            <a:off x="5781145" y="6334921"/>
            <a:ext cx="691860" cy="1"/>
          </a:xfrm>
          <a:prstGeom prst="line">
            <a:avLst/>
          </a:prstGeom>
          <a:ln w="28575">
            <a:solidFill>
              <a:srgbClr val="14315A"/>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4CA93B5-1976-450E-99DB-77D5BE3C7899}"/>
              </a:ext>
            </a:extLst>
          </p:cNvPr>
          <p:cNvCxnSpPr>
            <a:cxnSpLocks/>
          </p:cNvCxnSpPr>
          <p:nvPr/>
        </p:nvCxnSpPr>
        <p:spPr>
          <a:xfrm>
            <a:off x="6460932" y="4896926"/>
            <a:ext cx="258752" cy="0"/>
          </a:xfrm>
          <a:prstGeom prst="line">
            <a:avLst/>
          </a:prstGeom>
          <a:ln w="28575">
            <a:solidFill>
              <a:srgbClr val="14315A"/>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23FFC54-FE75-478B-B001-F5F5A41E6924}"/>
              </a:ext>
            </a:extLst>
          </p:cNvPr>
          <p:cNvCxnSpPr>
            <a:cxnSpLocks/>
          </p:cNvCxnSpPr>
          <p:nvPr/>
        </p:nvCxnSpPr>
        <p:spPr>
          <a:xfrm>
            <a:off x="5618446" y="1135198"/>
            <a:ext cx="842486" cy="0"/>
          </a:xfrm>
          <a:prstGeom prst="line">
            <a:avLst/>
          </a:prstGeom>
          <a:ln w="28575">
            <a:solidFill>
              <a:srgbClr val="2D6E8D"/>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6B0E72D-7DBF-4DE9-9538-2ABA9CBCCED8}"/>
              </a:ext>
            </a:extLst>
          </p:cNvPr>
          <p:cNvCxnSpPr>
            <a:cxnSpLocks/>
          </p:cNvCxnSpPr>
          <p:nvPr/>
        </p:nvCxnSpPr>
        <p:spPr>
          <a:xfrm>
            <a:off x="6460932" y="1135198"/>
            <a:ext cx="1" cy="2084333"/>
          </a:xfrm>
          <a:prstGeom prst="line">
            <a:avLst/>
          </a:prstGeom>
          <a:ln w="28575">
            <a:solidFill>
              <a:srgbClr val="2D6E8D"/>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7AD4A47-3E05-44F8-B9BF-B87415C5108D}"/>
              </a:ext>
            </a:extLst>
          </p:cNvPr>
          <p:cNvCxnSpPr>
            <a:cxnSpLocks/>
          </p:cNvCxnSpPr>
          <p:nvPr/>
        </p:nvCxnSpPr>
        <p:spPr>
          <a:xfrm>
            <a:off x="5685116" y="3239124"/>
            <a:ext cx="787889" cy="0"/>
          </a:xfrm>
          <a:prstGeom prst="line">
            <a:avLst/>
          </a:prstGeom>
          <a:ln w="28575">
            <a:solidFill>
              <a:srgbClr val="2D6E8D"/>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55B4745-4FAC-40D1-A305-04869DDEA156}"/>
              </a:ext>
            </a:extLst>
          </p:cNvPr>
          <p:cNvCxnSpPr>
            <a:cxnSpLocks/>
          </p:cNvCxnSpPr>
          <p:nvPr/>
        </p:nvCxnSpPr>
        <p:spPr>
          <a:xfrm>
            <a:off x="6460932" y="2199389"/>
            <a:ext cx="254910" cy="0"/>
          </a:xfrm>
          <a:prstGeom prst="line">
            <a:avLst/>
          </a:prstGeom>
          <a:ln w="28575">
            <a:solidFill>
              <a:srgbClr val="2D6E8D"/>
            </a:solidFill>
            <a:tailEnd type="triangle"/>
          </a:ln>
        </p:spPr>
        <p:style>
          <a:lnRef idx="1">
            <a:schemeClr val="accent1"/>
          </a:lnRef>
          <a:fillRef idx="0">
            <a:schemeClr val="accent1"/>
          </a:fillRef>
          <a:effectRef idx="0">
            <a:schemeClr val="accent1"/>
          </a:effectRef>
          <a:fontRef idx="minor">
            <a:schemeClr val="tx1"/>
          </a:fontRef>
        </p:style>
      </p:cxnSp>
      <p:sp>
        <p:nvSpPr>
          <p:cNvPr id="171" name="Rounded Rectangle 68">
            <a:extLst>
              <a:ext uri="{FF2B5EF4-FFF2-40B4-BE49-F238E27FC236}">
                <a16:creationId xmlns:a16="http://schemas.microsoft.com/office/drawing/2014/main" id="{7382A4E6-0BAA-4D23-BDEF-AFA6CD3E5095}"/>
              </a:ext>
            </a:extLst>
          </p:cNvPr>
          <p:cNvSpPr/>
          <p:nvPr/>
        </p:nvSpPr>
        <p:spPr>
          <a:xfrm>
            <a:off x="6715842" y="1994095"/>
            <a:ext cx="2095446" cy="398661"/>
          </a:xfrm>
          <a:prstGeom prst="roundRect">
            <a:avLst/>
          </a:prstGeom>
          <a:solidFill>
            <a:srgbClr val="2D6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MCP Responsibilities</a:t>
            </a:r>
          </a:p>
        </p:txBody>
      </p:sp>
      <p:grpSp>
        <p:nvGrpSpPr>
          <p:cNvPr id="68" name="Group 38">
            <a:extLst>
              <a:ext uri="{FF2B5EF4-FFF2-40B4-BE49-F238E27FC236}">
                <a16:creationId xmlns:a16="http://schemas.microsoft.com/office/drawing/2014/main" id="{4BAB0B71-686B-406E-95E3-C2E0A27060D3}"/>
              </a:ext>
            </a:extLst>
          </p:cNvPr>
          <p:cNvGrpSpPr/>
          <p:nvPr/>
        </p:nvGrpSpPr>
        <p:grpSpPr>
          <a:xfrm>
            <a:off x="1061415" y="1898060"/>
            <a:ext cx="4886360" cy="636532"/>
            <a:chOff x="644107" y="1330751"/>
            <a:chExt cx="3874553" cy="816221"/>
          </a:xfrm>
          <a:solidFill>
            <a:srgbClr val="2D6E8D"/>
          </a:solidFill>
        </p:grpSpPr>
        <p:sp>
          <p:nvSpPr>
            <p:cNvPr id="69" name="Rounded Rectangle 37">
              <a:extLst>
                <a:ext uri="{FF2B5EF4-FFF2-40B4-BE49-F238E27FC236}">
                  <a16:creationId xmlns:a16="http://schemas.microsoft.com/office/drawing/2014/main" id="{98674AEC-CB11-479E-A61F-0AFE8470F25F}"/>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0" name="Rounded Rectangle 32">
              <a:extLst>
                <a:ext uri="{FF2B5EF4-FFF2-40B4-BE49-F238E27FC236}">
                  <a16:creationId xmlns:a16="http://schemas.microsoft.com/office/drawing/2014/main" id="{D7FD17C4-60CB-495E-B300-D4AB07494719}"/>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71" name="Isosceles Triangle 70">
              <a:extLst>
                <a:ext uri="{FF2B5EF4-FFF2-40B4-BE49-F238E27FC236}">
                  <a16:creationId xmlns:a16="http://schemas.microsoft.com/office/drawing/2014/main" id="{1AA50F3B-35E3-43BF-804B-2498BB847953}"/>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grpSp>
        <p:nvGrpSpPr>
          <p:cNvPr id="88" name="Group 38">
            <a:extLst>
              <a:ext uri="{FF2B5EF4-FFF2-40B4-BE49-F238E27FC236}">
                <a16:creationId xmlns:a16="http://schemas.microsoft.com/office/drawing/2014/main" id="{EFDBE1D9-5057-4C61-8935-77988653D38F}"/>
              </a:ext>
            </a:extLst>
          </p:cNvPr>
          <p:cNvGrpSpPr/>
          <p:nvPr/>
        </p:nvGrpSpPr>
        <p:grpSpPr>
          <a:xfrm>
            <a:off x="1838566" y="1959192"/>
            <a:ext cx="3341096" cy="507831"/>
            <a:chOff x="885152" y="1429069"/>
            <a:chExt cx="4342155" cy="449461"/>
          </a:xfrm>
        </p:grpSpPr>
        <p:sp>
          <p:nvSpPr>
            <p:cNvPr id="90" name="TextBox 89">
              <a:extLst>
                <a:ext uri="{FF2B5EF4-FFF2-40B4-BE49-F238E27FC236}">
                  <a16:creationId xmlns:a16="http://schemas.microsoft.com/office/drawing/2014/main" id="{D394CE34-EB97-426A-A64B-0252594FCE8D}"/>
                </a:ext>
              </a:extLst>
            </p:cNvPr>
            <p:cNvSpPr txBox="1"/>
            <p:nvPr/>
          </p:nvSpPr>
          <p:spPr>
            <a:xfrm>
              <a:off x="885152" y="1429069"/>
              <a:ext cx="3596684" cy="44946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Processing Prior Authorizations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In a Timely Manner</a:t>
              </a:r>
            </a:p>
          </p:txBody>
        </p:sp>
        <p:sp>
          <p:nvSpPr>
            <p:cNvPr id="91" name="TextBox 90">
              <a:extLst>
                <a:ext uri="{FF2B5EF4-FFF2-40B4-BE49-F238E27FC236}">
                  <a16:creationId xmlns:a16="http://schemas.microsoft.com/office/drawing/2014/main" id="{7D2E3D9F-1FFE-4F52-B3D8-BF1C3837AE7F}"/>
                </a:ext>
              </a:extLst>
            </p:cNvPr>
            <p:cNvSpPr txBox="1"/>
            <p:nvPr/>
          </p:nvSpPr>
          <p:spPr>
            <a:xfrm>
              <a:off x="2605655" y="1694344"/>
              <a:ext cx="2621652"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sp>
        <p:nvSpPr>
          <p:cNvPr id="92" name="Oval 91">
            <a:extLst>
              <a:ext uri="{FF2B5EF4-FFF2-40B4-BE49-F238E27FC236}">
                <a16:creationId xmlns:a16="http://schemas.microsoft.com/office/drawing/2014/main" id="{0DE71141-A11E-4B2B-943E-00D4B4B89D1C}"/>
              </a:ext>
            </a:extLst>
          </p:cNvPr>
          <p:cNvSpPr>
            <a:spLocks noChangeAspect="1"/>
          </p:cNvSpPr>
          <p:nvPr/>
        </p:nvSpPr>
        <p:spPr>
          <a:xfrm>
            <a:off x="1125244" y="1925711"/>
            <a:ext cx="518282" cy="535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A5A5A5"/>
              </a:solidFill>
              <a:effectLst/>
              <a:uLnTx/>
              <a:uFillTx/>
              <a:latin typeface="FontAwesome" pitchFamily="2" charset="0"/>
              <a:ea typeface="+mn-ea"/>
              <a:cs typeface="Arial"/>
            </a:endParaRPr>
          </a:p>
        </p:txBody>
      </p:sp>
      <p:pic>
        <p:nvPicPr>
          <p:cNvPr id="93" name="Graphic 92" descr="Checklist RTL">
            <a:extLst>
              <a:ext uri="{FF2B5EF4-FFF2-40B4-BE49-F238E27FC236}">
                <a16:creationId xmlns:a16="http://schemas.microsoft.com/office/drawing/2014/main" id="{71C5F6DD-95DE-4415-8B6E-D3464753C3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7323" y="2007929"/>
            <a:ext cx="457196" cy="370994"/>
          </a:xfrm>
          <a:prstGeom prst="rect">
            <a:avLst/>
          </a:prstGeom>
        </p:spPr>
      </p:pic>
    </p:spTree>
    <p:extLst>
      <p:ext uri="{BB962C8B-B14F-4D97-AF65-F5344CB8AC3E}">
        <p14:creationId xmlns:p14="http://schemas.microsoft.com/office/powerpoint/2010/main" val="2269004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5EB4-7EB1-4305-AF97-9DAEFB26D5A0}"/>
              </a:ext>
            </a:extLst>
          </p:cNvPr>
          <p:cNvSpPr>
            <a:spLocks noGrp="1"/>
          </p:cNvSpPr>
          <p:nvPr>
            <p:ph type="title"/>
          </p:nvPr>
        </p:nvSpPr>
        <p:spPr>
          <a:xfrm>
            <a:off x="-290146" y="367830"/>
            <a:ext cx="12642582" cy="443198"/>
          </a:xfrm>
        </p:spPr>
        <p:txBody>
          <a:bodyPr vert="horz" wrap="square" lIns="0" tIns="0" rIns="0" bIns="0" rtlCol="0" anchor="ctr">
            <a:spAutoFit/>
          </a:bodyPr>
          <a:lstStyle/>
          <a:p>
            <a:r>
              <a:rPr lang="en-US" sz="3200" dirty="0"/>
              <a:t>Reminder: Phased Transitional Care Implementation </a:t>
            </a:r>
          </a:p>
        </p:txBody>
      </p:sp>
      <p:sp>
        <p:nvSpPr>
          <p:cNvPr id="8" name="Rectangle 7">
            <a:extLst>
              <a:ext uri="{FF2B5EF4-FFF2-40B4-BE49-F238E27FC236}">
                <a16:creationId xmlns:a16="http://schemas.microsoft.com/office/drawing/2014/main" id="{E645D601-DE33-4937-B1B0-6BF716238CC7}"/>
              </a:ext>
            </a:extLst>
          </p:cNvPr>
          <p:cNvSpPr/>
          <p:nvPr/>
        </p:nvSpPr>
        <p:spPr>
          <a:xfrm>
            <a:off x="0" y="1129921"/>
            <a:ext cx="12192000" cy="1070353"/>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a:ea typeface="+mn-ea"/>
                <a:cs typeface="Segoe UI"/>
              </a:rPr>
              <a:t>While Transitional Care Services requirements are only fully implemented for high-risk members in 2023, MCPs should be working to establish ADT feeds with all facilities</a:t>
            </a:r>
            <a:r>
              <a:rPr kumimoji="0" lang="en-US" sz="1800" b="1" i="0" u="none" strike="noStrike" kern="1200" cap="none" spc="0" normalizeH="0" baseline="30000" noProof="0" dirty="0">
                <a:ln>
                  <a:noFill/>
                </a:ln>
                <a:solidFill>
                  <a:prstClr val="white"/>
                </a:solidFill>
                <a:effectLst/>
                <a:uLnTx/>
                <a:uFillTx/>
                <a:latin typeface="Segoe UI"/>
                <a:ea typeface="+mn-ea"/>
                <a:cs typeface="Segoe UI"/>
              </a:rPr>
              <a:t>1</a:t>
            </a:r>
            <a:r>
              <a:rPr kumimoji="0" lang="en-US" sz="1800" b="1" i="0" u="none" strike="noStrike" kern="1200" cap="none" spc="0" normalizeH="0" baseline="0" noProof="0" dirty="0">
                <a:ln>
                  <a:noFill/>
                </a:ln>
                <a:solidFill>
                  <a:prstClr val="white"/>
                </a:solidFill>
                <a:effectLst/>
                <a:uLnTx/>
                <a:uFillTx/>
                <a:latin typeface="Segoe UI"/>
                <a:ea typeface="+mn-ea"/>
                <a:cs typeface="Segoe UI"/>
              </a:rPr>
              <a:t> and ramping up to serve all members undergoing a transition by Jan. 2024.</a:t>
            </a:r>
            <a:r>
              <a:rPr kumimoji="0" lang="en-US" sz="1800" b="1" i="0" u="none" strike="noStrike" kern="1200" cap="none" spc="0" normalizeH="0" baseline="30000" noProof="0" dirty="0">
                <a:ln>
                  <a:noFill/>
                </a:ln>
                <a:solidFill>
                  <a:prstClr val="white"/>
                </a:solidFill>
                <a:effectLst/>
                <a:uLnTx/>
                <a:uFillTx/>
                <a:latin typeface="Segoe UI"/>
                <a:ea typeface="+mn-ea"/>
                <a:cs typeface="Segoe UI"/>
              </a:rPr>
              <a:t>2</a:t>
            </a:r>
            <a:endPar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5" name="Table 5">
            <a:extLst>
              <a:ext uri="{FF2B5EF4-FFF2-40B4-BE49-F238E27FC236}">
                <a16:creationId xmlns:a16="http://schemas.microsoft.com/office/drawing/2014/main" id="{E2560304-2F7A-4E37-8F67-69B49D241985}"/>
              </a:ext>
            </a:extLst>
          </p:cNvPr>
          <p:cNvGraphicFramePr>
            <a:graphicFrameLocks noGrp="1"/>
          </p:cNvGraphicFramePr>
          <p:nvPr>
            <p:extLst>
              <p:ext uri="{D42A27DB-BD31-4B8C-83A1-F6EECF244321}">
                <p14:modId xmlns:p14="http://schemas.microsoft.com/office/powerpoint/2010/main" val="1904170338"/>
              </p:ext>
            </p:extLst>
          </p:nvPr>
        </p:nvGraphicFramePr>
        <p:xfrm>
          <a:off x="8283" y="2295300"/>
          <a:ext cx="12192000" cy="3873880"/>
        </p:xfrm>
        <a:graphic>
          <a:graphicData uri="http://schemas.openxmlformats.org/drawingml/2006/table">
            <a:tbl>
              <a:tblPr firstRow="1" bandRow="1">
                <a:tableStyleId>{5C22544A-7EE6-4342-B048-85BDC9FD1C3A}</a:tableStyleId>
              </a:tblPr>
              <a:tblGrid>
                <a:gridCol w="1357162">
                  <a:extLst>
                    <a:ext uri="{9D8B030D-6E8A-4147-A177-3AD203B41FA5}">
                      <a16:colId xmlns:a16="http://schemas.microsoft.com/office/drawing/2014/main" val="3571530770"/>
                    </a:ext>
                  </a:extLst>
                </a:gridCol>
                <a:gridCol w="10834838">
                  <a:extLst>
                    <a:ext uri="{9D8B030D-6E8A-4147-A177-3AD203B41FA5}">
                      <a16:colId xmlns:a16="http://schemas.microsoft.com/office/drawing/2014/main" val="2088432304"/>
                    </a:ext>
                  </a:extLst>
                </a:gridCol>
              </a:tblGrid>
              <a:tr h="33753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dirty="0">
                          <a:solidFill>
                            <a:schemeClr val="bg1"/>
                          </a:solidFill>
                          <a:latin typeface="Segoe UI"/>
                          <a:cs typeface="Segoe UI"/>
                        </a:rPr>
                        <a:t>Formal Guidance on Phased Implementation of Transitional Care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6E8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u="sng">
                          <a:latin typeface="Segoe UI"/>
                          <a:cs typeface="Segoe UI"/>
                        </a:rPr>
                        <a:t>Draft Policy Recommendation for Discussion</a:t>
                      </a:r>
                      <a:r>
                        <a:rPr lang="en-US" sz="1300" i="1" u="sng">
                          <a:solidFill>
                            <a:schemeClr val="bg1"/>
                          </a:solidFill>
                          <a:latin typeface="Segoe UI"/>
                          <a:cs typeface="Segoe UI"/>
                        </a:rPr>
                        <a:t>:</a:t>
                      </a:r>
                      <a:r>
                        <a:rPr lang="en-US" sz="1300" i="1" u="none">
                          <a:solidFill>
                            <a:schemeClr val="bg1"/>
                          </a:solidFill>
                          <a:latin typeface="Segoe UI"/>
                          <a:cs typeface="Segoe UI"/>
                        </a:rPr>
                        <a:t> </a:t>
                      </a:r>
                      <a:r>
                        <a:rPr lang="en-US" sz="1300" b="1" u="none">
                          <a:solidFill>
                            <a:schemeClr val="bg1"/>
                          </a:solidFill>
                          <a:latin typeface="Segoe UI"/>
                          <a:cs typeface="Segoe UI"/>
                        </a:rPr>
                        <a:t>DHCS to issue formal guidance phasing implementation of transitional care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81053893"/>
                  </a:ext>
                </a:extLst>
              </a:tr>
              <a:tr h="2319400">
                <a:tc>
                  <a:txBody>
                    <a:bodyPr/>
                    <a:lstStyle/>
                    <a:p>
                      <a:pPr marL="0" marR="0" lvl="0" indent="0" algn="l" defTabSz="914400" rtl="0" eaLnBrk="1" fontAlgn="auto" latinLnBrk="0" hangingPunct="1">
                        <a:lnSpc>
                          <a:spcPct val="100000"/>
                        </a:lnSpc>
                        <a:spcBef>
                          <a:spcPts val="0"/>
                        </a:spcBef>
                        <a:spcAft>
                          <a:spcPts val="600"/>
                        </a:spcAft>
                        <a:buClr>
                          <a:srgbClr val="782B8B"/>
                        </a:buClr>
                        <a:buSzTx/>
                        <a:buFont typeface="Arial" panose="020B0604020202020204" pitchFamily="34" charset="0"/>
                        <a:buNone/>
                        <a:tabLst/>
                        <a:defRPr/>
                      </a:pPr>
                      <a:r>
                        <a:rPr lang="en-US" sz="1800" b="1" dirty="0">
                          <a:solidFill>
                            <a:schemeClr val="tx1"/>
                          </a:solidFill>
                          <a:latin typeface="Segoe UI"/>
                          <a:cs typeface="Segoe UI"/>
                        </a:rPr>
                        <a:t>By 1/1/23</a:t>
                      </a:r>
                    </a:p>
                    <a:p>
                      <a:pPr marL="0" lvl="0" indent="0">
                        <a:lnSpc>
                          <a:spcPct val="100000"/>
                        </a:lnSpc>
                        <a:spcBef>
                          <a:spcPts val="0"/>
                        </a:spcBef>
                        <a:spcAft>
                          <a:spcPts val="600"/>
                        </a:spcAft>
                        <a:buClr>
                          <a:srgbClr val="782B8B"/>
                        </a:buClr>
                        <a:buFont typeface="Arial" panose="020B0604020202020204" pitchFamily="34" charset="0"/>
                        <a:buNone/>
                      </a:pPr>
                      <a:endParaRPr lang="en-US" sz="1800" i="1" dirty="0">
                        <a:solidFill>
                          <a:schemeClr val="tx1"/>
                        </a:solidFill>
                        <a:latin typeface="Segoe UI"/>
                        <a:cs typeface="Segoe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5F9"/>
                    </a:solidFill>
                  </a:tcPr>
                </a:tc>
                <a:tc>
                  <a:txBody>
                    <a:bodyPr/>
                    <a:lstStyle/>
                    <a:p>
                      <a:pPr marL="285750" lvl="0" indent="-285750">
                        <a:lnSpc>
                          <a:spcPct val="100000"/>
                        </a:lnSpc>
                        <a:spcBef>
                          <a:spcPts val="600"/>
                        </a:spcBef>
                        <a:spcAft>
                          <a:spcPts val="600"/>
                        </a:spcAft>
                        <a:buClr>
                          <a:srgbClr val="E47225"/>
                        </a:buClr>
                        <a:buFont typeface="Segoe UI" panose="020B0502040204020203" pitchFamily="34" charset="0"/>
                        <a:buChar char="»"/>
                      </a:pPr>
                      <a:r>
                        <a:rPr lang="en-US" sz="1800" b="0" dirty="0">
                          <a:solidFill>
                            <a:schemeClr val="tx1"/>
                          </a:solidFill>
                          <a:latin typeface="Segoe UI"/>
                          <a:cs typeface="Segoe UI"/>
                        </a:rPr>
                        <a:t>MCPs must </a:t>
                      </a:r>
                      <a:r>
                        <a:rPr lang="en-US" sz="1800" b="0" u="none" dirty="0">
                          <a:solidFill>
                            <a:schemeClr val="tx1"/>
                          </a:solidFill>
                          <a:latin typeface="Segoe UI"/>
                          <a:cs typeface="Segoe UI"/>
                        </a:rPr>
                        <a:t>ensure </a:t>
                      </a:r>
                      <a:r>
                        <a:rPr lang="en-US" sz="1800" b="1" u="none" dirty="0">
                          <a:solidFill>
                            <a:schemeClr val="tx1"/>
                          </a:solidFill>
                          <a:latin typeface="Segoe UI"/>
                          <a:cs typeface="Segoe UI"/>
                        </a:rPr>
                        <a:t>all </a:t>
                      </a:r>
                      <a:r>
                        <a:rPr lang="en-US" sz="1800" b="1" dirty="0">
                          <a:solidFill>
                            <a:schemeClr val="tx1"/>
                          </a:solidFill>
                          <a:latin typeface="Segoe UI"/>
                          <a:cs typeface="Segoe UI"/>
                        </a:rPr>
                        <a:t>transitional care services are complete </a:t>
                      </a:r>
                      <a:r>
                        <a:rPr lang="en-US" sz="1800" b="1" u="none" dirty="0">
                          <a:solidFill>
                            <a:schemeClr val="tx1"/>
                          </a:solidFill>
                          <a:latin typeface="Segoe UI"/>
                          <a:cs typeface="Segoe UI"/>
                        </a:rPr>
                        <a:t>(including having a care manager/single point of contact) </a:t>
                      </a:r>
                      <a:r>
                        <a:rPr lang="en-US" sz="1800" b="1" dirty="0">
                          <a:solidFill>
                            <a:schemeClr val="tx1"/>
                          </a:solidFill>
                          <a:latin typeface="Segoe UI"/>
                          <a:cs typeface="Segoe UI"/>
                        </a:rPr>
                        <a:t>for </a:t>
                      </a:r>
                      <a:r>
                        <a:rPr lang="en-US" sz="1800" b="1" u="sng" dirty="0">
                          <a:solidFill>
                            <a:schemeClr val="tx1"/>
                          </a:solidFill>
                          <a:latin typeface="Segoe UI"/>
                          <a:cs typeface="Segoe UI"/>
                        </a:rPr>
                        <a:t>all high-risk members</a:t>
                      </a:r>
                      <a:r>
                        <a:rPr lang="en-US" sz="1800" b="1" u="none" dirty="0">
                          <a:solidFill>
                            <a:schemeClr val="tx1"/>
                          </a:solidFill>
                          <a:latin typeface="Segoe UI"/>
                          <a:cs typeface="Segoe UI"/>
                        </a:rPr>
                        <a:t> </a:t>
                      </a:r>
                      <a:r>
                        <a:rPr lang="en-US" sz="1800" b="0" u="none" dirty="0">
                          <a:solidFill>
                            <a:schemeClr val="tx1"/>
                          </a:solidFill>
                          <a:latin typeface="Segoe UI"/>
                          <a:cs typeface="Segoe UI"/>
                        </a:rPr>
                        <a:t>a</a:t>
                      </a:r>
                      <a:r>
                        <a:rPr lang="en-US" sz="1800" dirty="0">
                          <a:solidFill>
                            <a:schemeClr val="tx1"/>
                          </a:solidFill>
                          <a:latin typeface="Segoe UI"/>
                          <a:cs typeface="Segoe UI"/>
                        </a:rPr>
                        <a:t>s defined in the </a:t>
                      </a:r>
                      <a:r>
                        <a:rPr lang="en-US" sz="1800" dirty="0">
                          <a:solidFill>
                            <a:schemeClr val="tx1"/>
                          </a:solidFill>
                          <a:latin typeface="Segoe UI"/>
                          <a:cs typeface="Segoe UI"/>
                          <a:hlinkClick r:id="rId3"/>
                        </a:rPr>
                        <a:t>PHM Policy Guide</a:t>
                      </a:r>
                      <a:r>
                        <a:rPr lang="en-US" sz="1800" dirty="0">
                          <a:solidFill>
                            <a:schemeClr val="tx1"/>
                          </a:solidFill>
                          <a:latin typeface="Segoe UI"/>
                          <a:cs typeface="Segoe UI"/>
                        </a:rPr>
                        <a:t>.</a:t>
                      </a:r>
                    </a:p>
                    <a:p>
                      <a:pPr marL="285750" marR="0" lvl="0" indent="-285750" algn="l" rtl="0" eaLnBrk="1" fontAlgn="auto" latinLnBrk="0" hangingPunct="1">
                        <a:lnSpc>
                          <a:spcPct val="100000"/>
                        </a:lnSpc>
                        <a:spcBef>
                          <a:spcPts val="600"/>
                        </a:spcBef>
                        <a:spcAft>
                          <a:spcPts val="600"/>
                        </a:spcAft>
                        <a:buClr>
                          <a:srgbClr val="E47225"/>
                        </a:buClr>
                        <a:buSzTx/>
                        <a:buFont typeface="Segoe UI" panose="020B0502040204020203" pitchFamily="34" charset="0"/>
                        <a:buChar char="»"/>
                      </a:pPr>
                      <a:r>
                        <a:rPr lang="en-US" sz="1800" b="0" dirty="0">
                          <a:solidFill>
                            <a:schemeClr val="tx1"/>
                          </a:solidFill>
                          <a:latin typeface="Segoe UI"/>
                          <a:cs typeface="Segoe UI"/>
                        </a:rPr>
                        <a:t>MCPs must implement </a:t>
                      </a:r>
                      <a:r>
                        <a:rPr lang="en-US" sz="1800" b="1" dirty="0">
                          <a:solidFill>
                            <a:schemeClr val="tx1"/>
                          </a:solidFill>
                          <a:latin typeface="Segoe UI"/>
                          <a:cs typeface="Segoe UI"/>
                        </a:rPr>
                        <a:t>timely prior authorizations </a:t>
                      </a:r>
                      <a:r>
                        <a:rPr lang="en-US" sz="1800" b="0" dirty="0">
                          <a:solidFill>
                            <a:schemeClr val="tx1"/>
                          </a:solidFill>
                          <a:latin typeface="Segoe UI"/>
                          <a:cs typeface="Segoe UI"/>
                        </a:rPr>
                        <a:t>and</a:t>
                      </a:r>
                      <a:r>
                        <a:rPr lang="en-US" sz="1800" b="1" dirty="0">
                          <a:solidFill>
                            <a:schemeClr val="tx1"/>
                          </a:solidFill>
                          <a:latin typeface="Segoe UI"/>
                          <a:cs typeface="Segoe UI"/>
                        </a:rPr>
                        <a:t> know when members are admitted, discharged or transferred for </a:t>
                      </a:r>
                      <a:r>
                        <a:rPr lang="en-US" sz="1800" b="1" u="sng" dirty="0">
                          <a:solidFill>
                            <a:schemeClr val="tx1"/>
                          </a:solidFill>
                          <a:latin typeface="Segoe UI"/>
                          <a:cs typeface="Segoe UI"/>
                        </a:rPr>
                        <a:t>all members.</a:t>
                      </a:r>
                    </a:p>
                    <a:p>
                      <a:pPr marL="285750" marR="0" lvl="0" indent="-285750" algn="l" defTabSz="914400">
                        <a:lnSpc>
                          <a:spcPct val="100000"/>
                        </a:lnSpc>
                        <a:spcBef>
                          <a:spcPts val="600"/>
                        </a:spcBef>
                        <a:spcAft>
                          <a:spcPts val="600"/>
                        </a:spcAft>
                        <a:buClr>
                          <a:srgbClr val="E47225"/>
                        </a:buClr>
                        <a:buSzTx/>
                        <a:buFont typeface="Segoe UI" panose="020B0502040204020203" pitchFamily="34" charset="0"/>
                        <a:buChar char="»"/>
                        <a:tabLst/>
                        <a:defRPr/>
                      </a:pPr>
                      <a:r>
                        <a:rPr lang="en-US" sz="1800" b="0" dirty="0">
                          <a:solidFill>
                            <a:schemeClr val="tx1"/>
                          </a:solidFill>
                          <a:latin typeface="Segoe UI"/>
                          <a:cs typeface="Segoe UI"/>
                        </a:rPr>
                        <a:t>MCPs must develop and </a:t>
                      </a:r>
                      <a:r>
                        <a:rPr lang="en-US" sz="1800" b="1" dirty="0">
                          <a:solidFill>
                            <a:schemeClr val="tx1"/>
                          </a:solidFill>
                          <a:latin typeface="Segoe UI"/>
                          <a:cs typeface="Segoe UI"/>
                        </a:rPr>
                        <a:t>execute a plan to ramp up</a:t>
                      </a:r>
                      <a:r>
                        <a:rPr lang="en-US" sz="1800" b="0" dirty="0">
                          <a:solidFill>
                            <a:schemeClr val="tx1"/>
                          </a:solidFill>
                          <a:latin typeface="Segoe UI"/>
                          <a:cs typeface="Segoe UI"/>
                        </a:rPr>
                        <a:t> transitional care services. The plan must address how the MCPs will meet the timeline and requirements.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1178927"/>
                  </a:ext>
                </a:extLst>
              </a:tr>
              <a:tr h="1096982">
                <a:tc>
                  <a:txBody>
                    <a:bodyPr/>
                    <a:lstStyle/>
                    <a:p>
                      <a:pPr marL="0" lvl="0" indent="0">
                        <a:lnSpc>
                          <a:spcPct val="100000"/>
                        </a:lnSpc>
                        <a:spcBef>
                          <a:spcPts val="0"/>
                        </a:spcBef>
                        <a:spcAft>
                          <a:spcPts val="600"/>
                        </a:spcAft>
                        <a:buClr>
                          <a:srgbClr val="782B8B"/>
                        </a:buClr>
                        <a:buFont typeface="Arial" panose="020B0604020202020204" pitchFamily="34" charset="0"/>
                        <a:buNone/>
                      </a:pPr>
                      <a:r>
                        <a:rPr lang="en-US" sz="1800" b="1" i="0" dirty="0">
                          <a:solidFill>
                            <a:schemeClr val="tx1"/>
                          </a:solidFill>
                          <a:latin typeface="Segoe UI"/>
                          <a:cs typeface="Segoe UI"/>
                        </a:rPr>
                        <a:t>By 1/1/24</a:t>
                      </a:r>
                      <a:endParaRPr lang="en-US" sz="1800" i="1" dirty="0">
                        <a:solidFill>
                          <a:schemeClr val="tx1"/>
                        </a:solidFill>
                        <a:latin typeface="Segoe UI"/>
                        <a:cs typeface="Segoe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5F9"/>
                    </a:solidFill>
                  </a:tcPr>
                </a:tc>
                <a:tc>
                  <a:txBody>
                    <a:bodyPr/>
                    <a:lstStyle/>
                    <a:p>
                      <a:pPr marL="285750" lvl="0" indent="-285750">
                        <a:lnSpc>
                          <a:spcPct val="100000"/>
                        </a:lnSpc>
                        <a:spcBef>
                          <a:spcPts val="600"/>
                        </a:spcBef>
                        <a:spcAft>
                          <a:spcPts val="600"/>
                        </a:spcAft>
                        <a:buClr>
                          <a:srgbClr val="E47225"/>
                        </a:buClr>
                        <a:buFont typeface="Segoe UI" panose="020B0502040204020203" pitchFamily="34" charset="0"/>
                        <a:buChar char="»"/>
                      </a:pPr>
                      <a:r>
                        <a:rPr lang="en-US" sz="1800" i="0" dirty="0">
                          <a:solidFill>
                            <a:schemeClr val="tx1"/>
                          </a:solidFill>
                          <a:latin typeface="Segoe UI"/>
                          <a:cs typeface="Segoe UI"/>
                        </a:rPr>
                        <a:t>MCPs are required to </a:t>
                      </a:r>
                      <a:r>
                        <a:rPr lang="en-US" sz="1800" i="0" strike="noStrike" dirty="0">
                          <a:solidFill>
                            <a:schemeClr val="tx1"/>
                          </a:solidFill>
                          <a:latin typeface="Segoe UI"/>
                          <a:cs typeface="Segoe UI"/>
                        </a:rPr>
                        <a:t>ensure </a:t>
                      </a:r>
                      <a:r>
                        <a:rPr lang="en-US" sz="1800" b="1" i="0" u="none" dirty="0">
                          <a:solidFill>
                            <a:schemeClr val="tx1"/>
                          </a:solidFill>
                          <a:latin typeface="Segoe UI"/>
                          <a:cs typeface="Segoe UI"/>
                        </a:rPr>
                        <a:t>all transitional care services </a:t>
                      </a:r>
                      <a:r>
                        <a:rPr lang="en-US" sz="1800" b="1" i="0" dirty="0">
                          <a:solidFill>
                            <a:schemeClr val="tx1"/>
                          </a:solidFill>
                          <a:latin typeface="Segoe UI"/>
                          <a:cs typeface="Segoe UI"/>
                        </a:rPr>
                        <a:t>are complete for </a:t>
                      </a:r>
                      <a:r>
                        <a:rPr lang="en-US" sz="1800" b="1" i="0" u="sng" dirty="0">
                          <a:solidFill>
                            <a:schemeClr val="tx1"/>
                          </a:solidFill>
                          <a:latin typeface="Segoe UI"/>
                          <a:cs typeface="Segoe UI"/>
                        </a:rPr>
                        <a:t>all members</a:t>
                      </a:r>
                      <a:r>
                        <a:rPr lang="en-US" sz="1800" i="0" dirty="0">
                          <a:solidFill>
                            <a:schemeClr val="tx1"/>
                          </a:solidFill>
                          <a:latin typeface="Segoe UI"/>
                          <a:cs typeface="Segoe UI"/>
                        </a:rPr>
                        <a:t>. </a:t>
                      </a:r>
                      <a:r>
                        <a:rPr lang="en-US" sz="1800" b="0" i="0" dirty="0">
                          <a:solidFill>
                            <a:schemeClr val="tx1"/>
                          </a:solidFill>
                          <a:latin typeface="Segoe UI"/>
                          <a:cs typeface="Segoe UI"/>
                        </a:rPr>
                        <a:t>As noted in the PHM Policy Guide, MCPs are strongly encouraged to contract with hospitals, Accountable Care Organizations, PCP groups, or other entities to provide transitional care services, particularly for lower- and medium-rising- risk members.</a:t>
                      </a:r>
                      <a:endParaRPr lang="en-US" sz="1800" i="0" dirty="0">
                        <a:solidFill>
                          <a:schemeClr val="tx1"/>
                        </a:solidFill>
                        <a:latin typeface="Segoe UI"/>
                        <a:cs typeface="Segoe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826964"/>
                  </a:ext>
                </a:extLst>
              </a:tr>
            </a:tbl>
          </a:graphicData>
        </a:graphic>
      </p:graphicFrame>
      <p:sp>
        <p:nvSpPr>
          <p:cNvPr id="3" name="Rectangle 2">
            <a:extLst>
              <a:ext uri="{FF2B5EF4-FFF2-40B4-BE49-F238E27FC236}">
                <a16:creationId xmlns:a16="http://schemas.microsoft.com/office/drawing/2014/main" id="{3E041F76-B16C-40A5-88E5-5768662EAF65}"/>
              </a:ext>
            </a:extLst>
          </p:cNvPr>
          <p:cNvSpPr/>
          <p:nvPr/>
        </p:nvSpPr>
        <p:spPr>
          <a:xfrm>
            <a:off x="0" y="4982563"/>
            <a:ext cx="12192000" cy="118661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TextBox 6">
            <a:extLst>
              <a:ext uri="{FF2B5EF4-FFF2-40B4-BE49-F238E27FC236}">
                <a16:creationId xmlns:a16="http://schemas.microsoft.com/office/drawing/2014/main" id="{545D05E5-8AB9-4864-B682-A9997ED64539}"/>
              </a:ext>
            </a:extLst>
          </p:cNvPr>
          <p:cNvSpPr txBox="1"/>
          <p:nvPr/>
        </p:nvSpPr>
        <p:spPr>
          <a:xfrm>
            <a:off x="-8283" y="6180466"/>
            <a:ext cx="11680586" cy="60016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1. Include participating hospitals and SNFs based on the soon to be released </a:t>
            </a:r>
            <a:r>
              <a:rPr kumimoji="0" lang="en-US" sz="1100" b="0" i="0" u="none" strike="noStrike" kern="1200" cap="none" spc="0" normalizeH="0" baseline="0" noProof="0" dirty="0" err="1">
                <a:ln>
                  <a:noFill/>
                </a:ln>
                <a:solidFill>
                  <a:prstClr val="black"/>
                </a:solidFill>
                <a:effectLst/>
                <a:uLnTx/>
                <a:uFillTx/>
                <a:latin typeface="Segoe UI"/>
                <a:ea typeface="+mn-ea"/>
                <a:cs typeface="+mn-cs"/>
              </a:rPr>
              <a:t>CalHHS</a:t>
            </a:r>
            <a:r>
              <a:rPr kumimoji="0" lang="en-US" sz="1100" b="0" i="0" u="none" strike="noStrike" kern="1200" cap="none" spc="0" normalizeH="0" baseline="0" noProof="0" dirty="0">
                <a:ln>
                  <a:noFill/>
                </a:ln>
                <a:solidFill>
                  <a:prstClr val="black"/>
                </a:solidFill>
                <a:effectLst/>
                <a:uLnTx/>
                <a:uFillTx/>
                <a:latin typeface="Segoe UI"/>
                <a:ea typeface="+mn-ea"/>
                <a:cs typeface="+mn-cs"/>
              </a:rPr>
              <a:t> </a:t>
            </a:r>
            <a:r>
              <a:rPr kumimoji="0" lang="en-US" sz="1100" b="0" i="0" u="none" strike="noStrike" kern="1200" cap="none" spc="0" normalizeH="0" baseline="0" noProof="0" dirty="0">
                <a:ln>
                  <a:noFill/>
                </a:ln>
                <a:solidFill>
                  <a:prstClr val="black"/>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Data Exchange Framework </a:t>
            </a:r>
            <a:r>
              <a:rPr kumimoji="0" lang="en-US" sz="1100" b="0" i="0" u="none" strike="noStrike" kern="1200" cap="none" spc="0" normalizeH="0" baseline="0" noProof="0" dirty="0">
                <a:ln>
                  <a:noFill/>
                </a:ln>
                <a:solidFill>
                  <a:prstClr val="black"/>
                </a:solidFill>
                <a:effectLst/>
                <a:uLnTx/>
                <a:uFillTx/>
                <a:latin typeface="Segoe UI"/>
                <a:ea typeface="+mn-ea"/>
                <a:cs typeface="+mn-cs"/>
              </a:rPr>
              <a:t>requirements.</a:t>
            </a:r>
            <a:endParaRPr kumimoji="0" lang="en-US" sz="11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Segoe UI"/>
              </a:rPr>
              <a:t>2. Per the PHM policy guide: For dual-eligible individuals enrolled in Dual-Eligible Special Needs Plans (D-SNPs) the D-SNP is responsible for TCS and the MCP is not responsible for assigning a care manager or ensuring the care manager tasks are complete. For all other dual-eligible member, MCPs are responsible per guidance.</a:t>
            </a:r>
            <a:endParaRPr kumimoji="0" lang="en-US" sz="1100" b="1" i="0" u="none" strike="noStrike" kern="1200" cap="none" spc="0" normalizeH="0" baseline="0" noProof="0" dirty="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E1D27D52-738C-77C4-410C-A4B4DBD44AD4}"/>
              </a:ext>
            </a:extLst>
          </p:cNvPr>
          <p:cNvSpPr/>
          <p:nvPr/>
        </p:nvSpPr>
        <p:spPr>
          <a:xfrm>
            <a:off x="8283" y="4982563"/>
            <a:ext cx="12175434" cy="1186617"/>
          </a:xfrm>
          <a:prstGeom prst="rect">
            <a:avLst/>
          </a:prstGeom>
          <a:noFill/>
          <a:ln w="38100">
            <a:solidFill>
              <a:srgbClr val="E47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noFill/>
            </a:endParaRPr>
          </a:p>
        </p:txBody>
      </p:sp>
    </p:spTree>
    <p:extLst>
      <p:ext uri="{BB962C8B-B14F-4D97-AF65-F5344CB8AC3E}">
        <p14:creationId xmlns:p14="http://schemas.microsoft.com/office/powerpoint/2010/main" val="1234720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12BC-1098-43B4-987A-BBB8A1603EDB}"/>
              </a:ext>
            </a:extLst>
          </p:cNvPr>
          <p:cNvSpPr>
            <a:spLocks noGrp="1"/>
          </p:cNvSpPr>
          <p:nvPr>
            <p:ph type="title"/>
          </p:nvPr>
        </p:nvSpPr>
        <p:spPr>
          <a:xfrm>
            <a:off x="-64079" y="128012"/>
            <a:ext cx="11759330" cy="908442"/>
          </a:xfrm>
        </p:spPr>
        <p:txBody>
          <a:bodyPr>
            <a:normAutofit fontScale="90000"/>
          </a:bodyPr>
          <a:lstStyle/>
          <a:p>
            <a:r>
              <a:rPr lang="en-US" sz="3400"/>
              <a:t>Re-imagining the Population Needs Assessment (PNA)</a:t>
            </a:r>
            <a:br>
              <a:rPr lang="en-US" sz="3400"/>
            </a:br>
            <a:endParaRPr lang="en-US" sz="3400"/>
          </a:p>
        </p:txBody>
      </p:sp>
      <p:sp>
        <p:nvSpPr>
          <p:cNvPr id="3" name="Content Placeholder 2">
            <a:extLst>
              <a:ext uri="{FF2B5EF4-FFF2-40B4-BE49-F238E27FC236}">
                <a16:creationId xmlns:a16="http://schemas.microsoft.com/office/drawing/2014/main" id="{AC295461-B1EA-4C14-9C71-3E12CD509C83}"/>
              </a:ext>
            </a:extLst>
          </p:cNvPr>
          <p:cNvSpPr>
            <a:spLocks noGrp="1"/>
          </p:cNvSpPr>
          <p:nvPr>
            <p:ph idx="1"/>
          </p:nvPr>
        </p:nvSpPr>
        <p:spPr>
          <a:xfrm>
            <a:off x="1457106" y="2365685"/>
            <a:ext cx="4558635" cy="3739840"/>
          </a:xfrm>
        </p:spPr>
        <p:txBody>
          <a:bodyPr>
            <a:noAutofit/>
          </a:bodyPr>
          <a:lstStyle/>
          <a:p>
            <a:pPr marL="0" indent="0">
              <a:spcBef>
                <a:spcPts val="1800"/>
              </a:spcBef>
              <a:spcAft>
                <a:spcPts val="1800"/>
              </a:spcAft>
              <a:buNone/>
            </a:pPr>
            <a:r>
              <a:rPr lang="en-US" sz="1800"/>
              <a:t>Promote deeper understanding of member needs,</a:t>
            </a:r>
            <a:r>
              <a:rPr lang="en-US" sz="1800">
                <a:solidFill>
                  <a:srgbClr val="FF0000"/>
                </a:solidFill>
              </a:rPr>
              <a:t> </a:t>
            </a:r>
            <a:r>
              <a:rPr lang="en-US" sz="1800"/>
              <a:t>particularly social drivers of health (SDOH) </a:t>
            </a:r>
          </a:p>
          <a:p>
            <a:pPr marL="0" indent="0">
              <a:spcBef>
                <a:spcPts val="1800"/>
              </a:spcBef>
              <a:spcAft>
                <a:spcPts val="1800"/>
              </a:spcAft>
              <a:buNone/>
            </a:pPr>
            <a:r>
              <a:rPr lang="en-US" sz="1800"/>
              <a:t>Advance upstream interventions that look beyond the four walls of health care</a:t>
            </a:r>
          </a:p>
          <a:p>
            <a:pPr marL="0" indent="0">
              <a:spcBef>
                <a:spcPts val="1800"/>
              </a:spcBef>
              <a:spcAft>
                <a:spcPts val="1800"/>
              </a:spcAft>
              <a:buNone/>
            </a:pPr>
            <a:r>
              <a:rPr lang="en-US" sz="1800"/>
              <a:t>Deepen relationships between MCPs,</a:t>
            </a:r>
            <a:r>
              <a:rPr lang="en-US" sz="1800" strike="sngStrike"/>
              <a:t> </a:t>
            </a:r>
            <a:r>
              <a:rPr lang="en-US" sz="1800"/>
              <a:t>public health and other local stakeholders</a:t>
            </a:r>
          </a:p>
          <a:p>
            <a:pPr marL="0" indent="0">
              <a:buNone/>
            </a:pPr>
            <a:endParaRPr lang="en-US" sz="1800"/>
          </a:p>
          <a:p>
            <a:endParaRPr lang="en-US" sz="1800"/>
          </a:p>
          <a:p>
            <a:endParaRPr lang="en-US" sz="1800"/>
          </a:p>
        </p:txBody>
      </p:sp>
      <p:sp>
        <p:nvSpPr>
          <p:cNvPr id="5" name="Rectangle 4">
            <a:extLst>
              <a:ext uri="{FF2B5EF4-FFF2-40B4-BE49-F238E27FC236}">
                <a16:creationId xmlns:a16="http://schemas.microsoft.com/office/drawing/2014/main" id="{7C230650-ED7E-4C36-9FC0-8674ECA0058E}"/>
              </a:ext>
            </a:extLst>
          </p:cNvPr>
          <p:cNvSpPr/>
          <p:nvPr/>
        </p:nvSpPr>
        <p:spPr>
          <a:xfrm>
            <a:off x="0" y="632612"/>
            <a:ext cx="12192000" cy="984105"/>
          </a:xfrm>
          <a:prstGeom prst="rect">
            <a:avLst/>
          </a:prstGeom>
          <a:solidFill>
            <a:srgbClr val="1F38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spcBef>
                <a:spcPct val="0"/>
              </a:spcBef>
              <a:spcAft>
                <a:spcPct val="0"/>
              </a:spcAft>
              <a:defRPr/>
            </a:pPr>
            <a:r>
              <a:rPr kumimoji="0" lang="en-US" sz="1600" b="1" i="0" u="none" strike="noStrike" kern="1200" cap="none" spc="0" normalizeH="0" baseline="0" noProof="0" dirty="0">
                <a:ln>
                  <a:noFill/>
                </a:ln>
                <a:effectLst/>
                <a:uLnTx/>
                <a:uFillTx/>
                <a:latin typeface="Segoe UI"/>
                <a:ea typeface="+mn-ea"/>
                <a:cs typeface="Segoe UI"/>
              </a:rPr>
              <a:t>To support the success of the PHM Program, DHCS </a:t>
            </a:r>
            <a:r>
              <a:rPr lang="en-US" sz="1600" b="1" dirty="0">
                <a:latin typeface="Segoe UI"/>
                <a:cs typeface="Segoe UI"/>
              </a:rPr>
              <a:t>is re-designing </a:t>
            </a:r>
            <a:r>
              <a:rPr kumimoji="0" lang="en-US" sz="1600" b="1" i="0" u="none" strike="noStrike" kern="1200" cap="none" spc="0" normalizeH="0" baseline="0" noProof="0" dirty="0">
                <a:ln>
                  <a:noFill/>
                </a:ln>
                <a:effectLst/>
                <a:uLnTx/>
                <a:uFillTx/>
                <a:latin typeface="Segoe UI"/>
                <a:ea typeface="+mn-ea"/>
                <a:cs typeface="Segoe UI"/>
              </a:rPr>
              <a:t>MCP requirements for developing </a:t>
            </a:r>
            <a:r>
              <a:rPr lang="en-US" sz="1600" b="1" dirty="0">
                <a:latin typeface="Segoe UI"/>
                <a:cs typeface="Segoe UI"/>
              </a:rPr>
              <a:t>a PNA</a:t>
            </a:r>
            <a:r>
              <a:rPr kumimoji="0" lang="en-US" sz="1600" b="1" i="0" u="none" strike="noStrike" kern="1200" cap="none" spc="0" normalizeH="0" baseline="0" noProof="0" dirty="0">
                <a:ln>
                  <a:noFill/>
                </a:ln>
                <a:effectLst/>
                <a:uLnTx/>
                <a:uFillTx/>
                <a:latin typeface="Segoe UI"/>
                <a:ea typeface="+mn-ea"/>
                <a:cs typeface="Segoe UI"/>
              </a:rPr>
              <a:t> </a:t>
            </a:r>
            <a:r>
              <a:rPr kumimoji="0" lang="en-US" sz="1600" i="1" u="none" strike="noStrike" kern="1200" cap="none" spc="0" normalizeH="0" baseline="0" noProof="0" dirty="0">
                <a:ln>
                  <a:noFill/>
                </a:ln>
                <a:effectLst/>
                <a:uLnTx/>
                <a:uFillTx/>
                <a:latin typeface="Segoe UI"/>
                <a:ea typeface="+mn-ea"/>
                <a:cs typeface="Segoe UI"/>
              </a:rPr>
              <a:t>(which historically has been the mechanism that MCPs use to identify the priority health and social needs of their members, including health disparities).</a:t>
            </a:r>
            <a:r>
              <a:rPr lang="en-US" sz="1600" i="1" dirty="0">
                <a:latin typeface="Segoe UI"/>
                <a:cs typeface="Segoe UI"/>
              </a:rPr>
              <a:t> </a:t>
            </a:r>
            <a:endParaRPr kumimoji="0" lang="en-US" sz="1600" i="1" u="none" strike="noStrike" kern="1200" cap="none" spc="0" normalizeH="0" baseline="0" noProof="0" dirty="0">
              <a:ln>
                <a:noFill/>
              </a:ln>
              <a:effectLst/>
              <a:uLnTx/>
              <a:uFillTx/>
              <a:latin typeface="Segoe UI"/>
              <a:ea typeface="+mn-ea"/>
              <a:cs typeface="Segoe UI"/>
            </a:endParaRPr>
          </a:p>
        </p:txBody>
      </p:sp>
      <p:sp>
        <p:nvSpPr>
          <p:cNvPr id="9" name="TextBox 8">
            <a:extLst>
              <a:ext uri="{FF2B5EF4-FFF2-40B4-BE49-F238E27FC236}">
                <a16:creationId xmlns:a16="http://schemas.microsoft.com/office/drawing/2014/main" id="{9A0B1261-48B8-4D94-B9C8-44F3D2957FA1}"/>
              </a:ext>
            </a:extLst>
          </p:cNvPr>
          <p:cNvSpPr txBox="1"/>
          <p:nvPr/>
        </p:nvSpPr>
        <p:spPr>
          <a:xfrm>
            <a:off x="0" y="5876066"/>
            <a:ext cx="12192000" cy="769441"/>
          </a:xfrm>
          <a:prstGeom prst="rect">
            <a:avLst/>
          </a:prstGeom>
          <a:solidFill>
            <a:srgbClr val="EBF5F9"/>
          </a:solidFill>
        </p:spPr>
        <p:txBody>
          <a:bodyPr wrap="square" tIns="91440" bIns="91440" rtlCol="0">
            <a:spAutoFit/>
          </a:bodyPr>
          <a:lstStyle/>
          <a:p>
            <a:pPr algn="ctr"/>
            <a:r>
              <a:rPr lang="en-US" b="1" i="1" dirty="0"/>
              <a:t>To achieve this vision, DHCS </a:t>
            </a:r>
            <a:r>
              <a:rPr lang="en-US" sz="2000" b="1" i="1" dirty="0"/>
              <a:t>proposes</a:t>
            </a:r>
            <a:r>
              <a:rPr lang="en-US" b="1" i="1" dirty="0"/>
              <a:t> a central requirement for MCPs to collaborate </a:t>
            </a:r>
          </a:p>
          <a:p>
            <a:pPr algn="ctr"/>
            <a:r>
              <a:rPr lang="en-US" b="1" i="1" dirty="0"/>
              <a:t>with Local Health Departments (LHDs).</a:t>
            </a:r>
            <a:endParaRPr lang="en-US" i="1" dirty="0"/>
          </a:p>
        </p:txBody>
      </p:sp>
      <p:grpSp>
        <p:nvGrpSpPr>
          <p:cNvPr id="4" name="Group 3">
            <a:extLst>
              <a:ext uri="{FF2B5EF4-FFF2-40B4-BE49-F238E27FC236}">
                <a16:creationId xmlns:a16="http://schemas.microsoft.com/office/drawing/2014/main" id="{713EDB30-6CB3-4694-BF09-90002F077982}"/>
              </a:ext>
            </a:extLst>
          </p:cNvPr>
          <p:cNvGrpSpPr/>
          <p:nvPr/>
        </p:nvGrpSpPr>
        <p:grpSpPr>
          <a:xfrm>
            <a:off x="468136" y="3830581"/>
            <a:ext cx="937289" cy="450302"/>
            <a:chOff x="417590" y="2032603"/>
            <a:chExt cx="1204466" cy="450302"/>
          </a:xfrm>
        </p:grpSpPr>
        <p:pic>
          <p:nvPicPr>
            <p:cNvPr id="11" name="Graphic 10" descr="Sunrise outline">
              <a:extLst>
                <a:ext uri="{FF2B5EF4-FFF2-40B4-BE49-F238E27FC236}">
                  <a16:creationId xmlns:a16="http://schemas.microsoft.com/office/drawing/2014/main" id="{2556415B-7C28-433B-B5A5-26A5900DF7E0}"/>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67344"/>
            <a:stretch/>
          </p:blipFill>
          <p:spPr>
            <a:xfrm rot="19981579">
              <a:off x="588863" y="2062196"/>
              <a:ext cx="1033193" cy="420709"/>
            </a:xfrm>
            <a:prstGeom prst="ellipse">
              <a:avLst/>
            </a:prstGeom>
          </p:spPr>
        </p:pic>
        <p:sp>
          <p:nvSpPr>
            <p:cNvPr id="16" name="TextBox 15">
              <a:extLst>
                <a:ext uri="{FF2B5EF4-FFF2-40B4-BE49-F238E27FC236}">
                  <a16:creationId xmlns:a16="http://schemas.microsoft.com/office/drawing/2014/main" id="{7077919D-F9B5-4870-8E8D-CEC755DDB723}"/>
                </a:ext>
              </a:extLst>
            </p:cNvPr>
            <p:cNvSpPr txBox="1"/>
            <p:nvPr/>
          </p:nvSpPr>
          <p:spPr>
            <a:xfrm rot="9039932">
              <a:off x="417590" y="2032603"/>
              <a:ext cx="1120889" cy="91440"/>
            </a:xfrm>
            <a:prstGeom prst="rect">
              <a:avLst/>
            </a:prstGeom>
            <a:solidFill>
              <a:schemeClr val="bg1"/>
            </a:solidFill>
          </p:spPr>
          <p:txBody>
            <a:bodyPr wrap="square" rtlCol="0">
              <a:spAutoFit/>
            </a:bodyPr>
            <a:lstStyle/>
            <a:p>
              <a:endParaRPr lang="en-US"/>
            </a:p>
          </p:txBody>
        </p:sp>
      </p:grpSp>
      <p:pic>
        <p:nvPicPr>
          <p:cNvPr id="22" name="Graphic 21" descr="Group with solid fill">
            <a:extLst>
              <a:ext uri="{FF2B5EF4-FFF2-40B4-BE49-F238E27FC236}">
                <a16:creationId xmlns:a16="http://schemas.microsoft.com/office/drawing/2014/main" id="{45FB57D7-CD5C-4357-AB05-B8518A7469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995" y="5008203"/>
            <a:ext cx="640080" cy="640080"/>
          </a:xfrm>
          <a:prstGeom prst="rect">
            <a:avLst/>
          </a:prstGeom>
        </p:spPr>
      </p:pic>
      <p:pic>
        <p:nvPicPr>
          <p:cNvPr id="40" name="Graphic 39" descr="Neighborhood with solid fill">
            <a:extLst>
              <a:ext uri="{FF2B5EF4-FFF2-40B4-BE49-F238E27FC236}">
                <a16:creationId xmlns:a16="http://schemas.microsoft.com/office/drawing/2014/main" id="{D3586EC3-7444-4CA3-ACD9-2819AF3DD50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95" y="2344792"/>
            <a:ext cx="640080" cy="640080"/>
          </a:xfrm>
          <a:prstGeom prst="rect">
            <a:avLst/>
          </a:prstGeom>
        </p:spPr>
      </p:pic>
      <p:grpSp>
        <p:nvGrpSpPr>
          <p:cNvPr id="6" name="Group 5">
            <a:extLst>
              <a:ext uri="{FF2B5EF4-FFF2-40B4-BE49-F238E27FC236}">
                <a16:creationId xmlns:a16="http://schemas.microsoft.com/office/drawing/2014/main" id="{8157F456-E6B6-4DCC-92FD-FDBD9651D0B8}"/>
              </a:ext>
            </a:extLst>
          </p:cNvPr>
          <p:cNvGrpSpPr/>
          <p:nvPr/>
        </p:nvGrpSpPr>
        <p:grpSpPr>
          <a:xfrm>
            <a:off x="6650189" y="2320296"/>
            <a:ext cx="5045062" cy="3661764"/>
            <a:chOff x="7283819" y="1735190"/>
            <a:chExt cx="4696609" cy="3362320"/>
          </a:xfrm>
        </p:grpSpPr>
        <p:sp>
          <p:nvSpPr>
            <p:cNvPr id="15" name="TextBox 14">
              <a:extLst>
                <a:ext uri="{FF2B5EF4-FFF2-40B4-BE49-F238E27FC236}">
                  <a16:creationId xmlns:a16="http://schemas.microsoft.com/office/drawing/2014/main" id="{036565E3-1915-4BCC-9364-EF31A6CAD496}"/>
                </a:ext>
              </a:extLst>
            </p:cNvPr>
            <p:cNvSpPr txBox="1"/>
            <p:nvPr/>
          </p:nvSpPr>
          <p:spPr>
            <a:xfrm>
              <a:off x="8064706" y="1776867"/>
              <a:ext cx="3915722" cy="3320643"/>
            </a:xfrm>
            <a:prstGeom prst="rect">
              <a:avLst/>
            </a:prstGeom>
            <a:noFill/>
          </p:spPr>
          <p:txBody>
            <a:bodyPr wrap="square">
              <a:spAutoFit/>
            </a:bodyPr>
            <a:lstStyle/>
            <a:p>
              <a:pPr marL="0" indent="0">
                <a:spcBef>
                  <a:spcPts val="2400"/>
                </a:spcBef>
                <a:spcAft>
                  <a:spcPts val="3600"/>
                </a:spcAft>
                <a:buNone/>
              </a:pPr>
              <a:r>
                <a:rPr lang="en-US" sz="1800"/>
                <a:t>Reduce community fatigue</a:t>
              </a:r>
            </a:p>
            <a:p>
              <a:pPr marL="0" indent="0">
                <a:spcBef>
                  <a:spcPts val="2400"/>
                </a:spcBef>
                <a:spcAft>
                  <a:spcPts val="1800"/>
                </a:spcAft>
                <a:buNone/>
              </a:pPr>
              <a:r>
                <a:rPr lang="en-US" sz="1800"/>
                <a:t>Strengthen a focus on equity by  </a:t>
              </a:r>
              <a:r>
                <a:rPr lang="en-US"/>
                <a:t>integrating more diverse sources of data</a:t>
              </a:r>
              <a:endParaRPr lang="en-US" sz="1800" strike="sngStrike"/>
            </a:p>
            <a:p>
              <a:pPr marL="0" indent="0">
                <a:spcBef>
                  <a:spcPts val="2400"/>
                </a:spcBef>
                <a:spcAft>
                  <a:spcPts val="1800"/>
                </a:spcAft>
                <a:buNone/>
              </a:pPr>
              <a:r>
                <a:rPr lang="en-US" sz="1800"/>
                <a:t>Support public health’s response to emerging trends, especially in areas where MCPs can intervene by providing coverage, education, and outreach</a:t>
              </a:r>
            </a:p>
          </p:txBody>
        </p:sp>
        <p:pic>
          <p:nvPicPr>
            <p:cNvPr id="28" name="Graphic 27" descr="Care with solid fill">
              <a:extLst>
                <a:ext uri="{FF2B5EF4-FFF2-40B4-BE49-F238E27FC236}">
                  <a16:creationId xmlns:a16="http://schemas.microsoft.com/office/drawing/2014/main" id="{67E173DE-292D-490F-BFEF-3664C5122AB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3819" y="1735190"/>
              <a:ext cx="640080" cy="640080"/>
            </a:xfrm>
            <a:prstGeom prst="rect">
              <a:avLst/>
            </a:prstGeom>
          </p:spPr>
        </p:pic>
        <p:pic>
          <p:nvPicPr>
            <p:cNvPr id="30" name="Graphic 29" descr="Scales of justice with solid fill">
              <a:extLst>
                <a:ext uri="{FF2B5EF4-FFF2-40B4-BE49-F238E27FC236}">
                  <a16:creationId xmlns:a16="http://schemas.microsoft.com/office/drawing/2014/main" id="{EA972AFD-49BB-42E4-8EE2-3D1E8428ABC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83819" y="2832657"/>
              <a:ext cx="640080" cy="640080"/>
            </a:xfrm>
            <a:prstGeom prst="rect">
              <a:avLst/>
            </a:prstGeom>
          </p:spPr>
        </p:pic>
        <p:pic>
          <p:nvPicPr>
            <p:cNvPr id="42" name="Graphic 41" descr="Scatterplot with solid fill">
              <a:extLst>
                <a:ext uri="{FF2B5EF4-FFF2-40B4-BE49-F238E27FC236}">
                  <a16:creationId xmlns:a16="http://schemas.microsoft.com/office/drawing/2014/main" id="{273D3144-860F-4FCE-9C9A-E10BD56015F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83819" y="4150949"/>
              <a:ext cx="640080" cy="640080"/>
            </a:xfrm>
            <a:prstGeom prst="rect">
              <a:avLst/>
            </a:prstGeom>
          </p:spPr>
        </p:pic>
      </p:grpSp>
      <p:sp>
        <p:nvSpPr>
          <p:cNvPr id="7" name="TextBox 6">
            <a:extLst>
              <a:ext uri="{FF2B5EF4-FFF2-40B4-BE49-F238E27FC236}">
                <a16:creationId xmlns:a16="http://schemas.microsoft.com/office/drawing/2014/main" id="{E297EB55-B3A3-4E08-AA9C-23E926206417}"/>
              </a:ext>
            </a:extLst>
          </p:cNvPr>
          <p:cNvSpPr txBox="1"/>
          <p:nvPr/>
        </p:nvSpPr>
        <p:spPr>
          <a:xfrm>
            <a:off x="307552" y="1847862"/>
            <a:ext cx="5708189" cy="400110"/>
          </a:xfrm>
          <a:prstGeom prst="rect">
            <a:avLst/>
          </a:prstGeom>
          <a:noFill/>
        </p:spPr>
        <p:txBody>
          <a:bodyPr wrap="square" rtlCol="0">
            <a:spAutoFit/>
          </a:bodyPr>
          <a:lstStyle/>
          <a:p>
            <a:r>
              <a:rPr lang="en-US" sz="2000" b="1"/>
              <a:t>Vision for the modified PNA</a:t>
            </a:r>
            <a:r>
              <a:rPr lang="en-US"/>
              <a:t>:</a:t>
            </a:r>
          </a:p>
        </p:txBody>
      </p:sp>
    </p:spTree>
    <p:extLst>
      <p:ext uri="{BB962C8B-B14F-4D97-AF65-F5344CB8AC3E}">
        <p14:creationId xmlns:p14="http://schemas.microsoft.com/office/powerpoint/2010/main" val="3224805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12BC-1098-43B4-987A-BBB8A1603EDB}"/>
              </a:ext>
            </a:extLst>
          </p:cNvPr>
          <p:cNvSpPr>
            <a:spLocks noGrp="1"/>
          </p:cNvSpPr>
          <p:nvPr>
            <p:ph type="title"/>
          </p:nvPr>
        </p:nvSpPr>
        <p:spPr>
          <a:xfrm>
            <a:off x="0" y="152489"/>
            <a:ext cx="12192000" cy="908442"/>
          </a:xfrm>
        </p:spPr>
        <p:txBody>
          <a:bodyPr>
            <a:normAutofit/>
          </a:bodyPr>
          <a:lstStyle/>
          <a:p>
            <a:pPr algn="ctr"/>
            <a:r>
              <a:rPr lang="en-US"/>
              <a:t>The Modified PNA: Proposed Approach</a:t>
            </a:r>
          </a:p>
        </p:txBody>
      </p:sp>
      <p:sp>
        <p:nvSpPr>
          <p:cNvPr id="3" name="Content Placeholder 2">
            <a:extLst>
              <a:ext uri="{FF2B5EF4-FFF2-40B4-BE49-F238E27FC236}">
                <a16:creationId xmlns:a16="http://schemas.microsoft.com/office/drawing/2014/main" id="{AC295461-B1EA-4C14-9C71-3E12CD509C83}"/>
              </a:ext>
            </a:extLst>
          </p:cNvPr>
          <p:cNvSpPr>
            <a:spLocks noGrp="1"/>
          </p:cNvSpPr>
          <p:nvPr>
            <p:ph idx="1"/>
          </p:nvPr>
        </p:nvSpPr>
        <p:spPr>
          <a:xfrm>
            <a:off x="256390" y="2050474"/>
            <a:ext cx="11458687" cy="1607171"/>
          </a:xfrm>
        </p:spPr>
        <p:txBody>
          <a:bodyPr vert="horz" lIns="91440" tIns="45720" rIns="91440" bIns="45720" numCol="1" rtlCol="0" anchor="t">
            <a:normAutofit fontScale="92500" lnSpcReduction="20000"/>
          </a:bodyPr>
          <a:lstStyle/>
          <a:p>
            <a:pPr>
              <a:spcBef>
                <a:spcPts val="0"/>
              </a:spcBef>
              <a:spcAft>
                <a:spcPts val="1200"/>
              </a:spcAft>
            </a:pPr>
            <a:r>
              <a:rPr lang="en-US" sz="1600" b="1" dirty="0">
                <a:latin typeface="Segoe UI"/>
                <a:ea typeface="MS PGothic"/>
                <a:cs typeface="Segoe UI"/>
              </a:rPr>
              <a:t>The proposed MCP CHA/CHIP participation requirement will apply wherever MCPs serve members. </a:t>
            </a:r>
            <a:endParaRPr lang="en-US" sz="1600" b="1" dirty="0"/>
          </a:p>
          <a:p>
            <a:pPr lvl="1">
              <a:lnSpc>
                <a:spcPct val="120000"/>
              </a:lnSpc>
              <a:spcBef>
                <a:spcPts val="0"/>
              </a:spcBef>
              <a:spcAft>
                <a:spcPts val="1200"/>
              </a:spcAft>
              <a:buFontTx/>
              <a:buChar char="»"/>
            </a:pPr>
            <a:r>
              <a:rPr lang="en-US" sz="1600" dirty="0">
                <a:effectLst/>
                <a:latin typeface="Segoe UI"/>
                <a:ea typeface="MS PGothic"/>
                <a:cs typeface="Segoe UI"/>
              </a:rPr>
              <a:t>Where multiple MCPs serve the Medi-Cal population in a single county, all MCPs will be expected to participate in the single LHD CHA/CHIP process for that county.</a:t>
            </a:r>
            <a:r>
              <a:rPr lang="en-US" sz="1600" dirty="0">
                <a:latin typeface="Segoe UI"/>
                <a:ea typeface="MS PGothic"/>
                <a:cs typeface="Segoe UI"/>
              </a:rPr>
              <a:t> </a:t>
            </a:r>
            <a:endParaRPr lang="en-US" sz="1600" dirty="0">
              <a:effectLst/>
              <a:latin typeface="Segoe UI" panose="020B0502040204020203" pitchFamily="34" charset="0"/>
              <a:ea typeface="MS PGothic" panose="020B0600070205080204" pitchFamily="34" charset="-128"/>
            </a:endParaRPr>
          </a:p>
          <a:p>
            <a:pPr lvl="1">
              <a:lnSpc>
                <a:spcPct val="120000"/>
              </a:lnSpc>
              <a:spcBef>
                <a:spcPts val="0"/>
              </a:spcBef>
              <a:spcAft>
                <a:spcPts val="1200"/>
              </a:spcAft>
              <a:buFontTx/>
              <a:buChar char="»"/>
            </a:pPr>
            <a:r>
              <a:rPr lang="en-US" sz="1600" dirty="0">
                <a:effectLst/>
                <a:latin typeface="Segoe UI"/>
                <a:ea typeface="+mn-cs"/>
                <a:cs typeface="Arial"/>
              </a:rPr>
              <a:t>When an MCP has contracts in several counties, that MCP will participate in LHD CHA/CHIP processes for each county it serves</a:t>
            </a:r>
            <a:r>
              <a:rPr lang="en-US" sz="1600" dirty="0">
                <a:latin typeface="Segoe UI"/>
                <a:ea typeface="+mn-cs"/>
                <a:cs typeface="Arial"/>
              </a:rPr>
              <a:t>.</a:t>
            </a:r>
            <a:endParaRPr lang="en-US" sz="1600" i="1" dirty="0">
              <a:ea typeface="+mn-cs"/>
              <a:cs typeface="Arial" panose="020B0604020202020204" pitchFamily="34" charset="0"/>
            </a:endParaRPr>
          </a:p>
        </p:txBody>
      </p:sp>
      <p:sp>
        <p:nvSpPr>
          <p:cNvPr id="5" name="Rectangle 4">
            <a:extLst>
              <a:ext uri="{FF2B5EF4-FFF2-40B4-BE49-F238E27FC236}">
                <a16:creationId xmlns:a16="http://schemas.microsoft.com/office/drawing/2014/main" id="{7C230650-ED7E-4C36-9FC0-8674ECA0058E}"/>
              </a:ext>
            </a:extLst>
          </p:cNvPr>
          <p:cNvSpPr/>
          <p:nvPr/>
        </p:nvSpPr>
        <p:spPr>
          <a:xfrm>
            <a:off x="0" y="977658"/>
            <a:ext cx="12192000" cy="908442"/>
          </a:xfrm>
          <a:prstGeom prst="rect">
            <a:avLst/>
          </a:prstGeom>
          <a:solidFill>
            <a:srgbClr val="14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Segoe UI"/>
                <a:ea typeface="+mn-ea"/>
                <a:cs typeface="Segoe UI"/>
              </a:rPr>
              <a:t>DHCS proposes that starting in 2024, MCPs will fulfill their PNA requirement to DHCS by participating meaningfully in the collaborative Community Health Assessment processes already led by county LHDs.</a:t>
            </a: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0" name="Rectangle 19">
            <a:extLst>
              <a:ext uri="{FF2B5EF4-FFF2-40B4-BE49-F238E27FC236}">
                <a16:creationId xmlns:a16="http://schemas.microsoft.com/office/drawing/2014/main" id="{F35650A9-57DC-4DDA-8F0B-CF38C2995E3F}"/>
              </a:ext>
            </a:extLst>
          </p:cNvPr>
          <p:cNvSpPr/>
          <p:nvPr/>
        </p:nvSpPr>
        <p:spPr>
          <a:xfrm>
            <a:off x="575535" y="3799480"/>
            <a:ext cx="11040931" cy="2730412"/>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TextBox 15">
            <a:extLst>
              <a:ext uri="{FF2B5EF4-FFF2-40B4-BE49-F238E27FC236}">
                <a16:creationId xmlns:a16="http://schemas.microsoft.com/office/drawing/2014/main" id="{37C6BFDF-1A74-4F0C-93D6-1363F8E433FA}"/>
              </a:ext>
            </a:extLst>
          </p:cNvPr>
          <p:cNvSpPr txBox="1"/>
          <p:nvPr/>
        </p:nvSpPr>
        <p:spPr>
          <a:xfrm>
            <a:off x="575534" y="4370042"/>
            <a:ext cx="11040931" cy="2631490"/>
          </a:xfrm>
          <a:prstGeom prst="rect">
            <a:avLst/>
          </a:prstGeom>
          <a:noFill/>
        </p:spPr>
        <p:txBody>
          <a:bodyPr wrap="square" numCol="2" rtlCol="0">
            <a:spAutoFit/>
          </a:bodyPr>
          <a:lstStyle/>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Providing MCP data on a de-identified basis. </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Participating or leading the CHA/CHIP steering committee/decision-making body. </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Participating in or leading one or more CHA/CHIP work groups.</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Exploring how to meaningfully engage with tribal partners in CHA/CHIP processes via MCP tribal liaisons.</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Providing staff support to core activities.</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Providing funding to support convenings, project management, and/or analytics.</a:t>
            </a:r>
          </a:p>
          <a:p>
            <a:pPr marL="742950" marR="0" lvl="1"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panose="020B0604020202020204" pitchFamily="34" charset="0"/>
              </a:rPr>
              <a:t>Collaborating with LHDs and other local leadership to develop joint action plans to address public health issues.</a:t>
            </a:r>
          </a:p>
        </p:txBody>
      </p:sp>
      <p:sp>
        <p:nvSpPr>
          <p:cNvPr id="18" name="TextBox 17">
            <a:extLst>
              <a:ext uri="{FF2B5EF4-FFF2-40B4-BE49-F238E27FC236}">
                <a16:creationId xmlns:a16="http://schemas.microsoft.com/office/drawing/2014/main" id="{FA44D75D-3ED7-4217-8967-4F6E53293A44}"/>
              </a:ext>
            </a:extLst>
          </p:cNvPr>
          <p:cNvSpPr txBox="1"/>
          <p:nvPr/>
        </p:nvSpPr>
        <p:spPr>
          <a:xfrm>
            <a:off x="3654014" y="3956481"/>
            <a:ext cx="4883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315A"/>
                </a:solidFill>
                <a:effectLst/>
                <a:uLnTx/>
                <a:uFillTx/>
                <a:latin typeface="Segoe UI" panose="020B0502040204020203" pitchFamily="34" charset="0"/>
                <a:ea typeface="+mn-ea"/>
                <a:cs typeface="Arial" panose="020B0604020202020204" pitchFamily="34" charset="0"/>
              </a:rPr>
              <a:t>Meaningful MCP participation could entail:</a:t>
            </a:r>
          </a:p>
        </p:txBody>
      </p:sp>
    </p:spTree>
    <p:extLst>
      <p:ext uri="{BB962C8B-B14F-4D97-AF65-F5344CB8AC3E}">
        <p14:creationId xmlns:p14="http://schemas.microsoft.com/office/powerpoint/2010/main" val="603926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89D9-C8C0-4576-8145-6C2B3C4F896A}"/>
              </a:ext>
            </a:extLst>
          </p:cNvPr>
          <p:cNvSpPr>
            <a:spLocks noGrp="1"/>
          </p:cNvSpPr>
          <p:nvPr>
            <p:ph type="title"/>
          </p:nvPr>
        </p:nvSpPr>
        <p:spPr>
          <a:xfrm>
            <a:off x="2127165" y="225210"/>
            <a:ext cx="7937670" cy="786930"/>
          </a:xfrm>
        </p:spPr>
        <p:txBody>
          <a:bodyPr>
            <a:normAutofit/>
          </a:bodyPr>
          <a:lstStyle/>
          <a:p>
            <a:r>
              <a:rPr lang="en-US" sz="4000" dirty="0">
                <a:latin typeface="Segoe UI"/>
                <a:cs typeface="Segoe UI"/>
              </a:rPr>
              <a:t>Next Steps/Upcoming Guidance</a:t>
            </a:r>
          </a:p>
        </p:txBody>
      </p:sp>
      <p:sp>
        <p:nvSpPr>
          <p:cNvPr id="59" name="Rectangle 58">
            <a:extLst>
              <a:ext uri="{FF2B5EF4-FFF2-40B4-BE49-F238E27FC236}">
                <a16:creationId xmlns:a16="http://schemas.microsoft.com/office/drawing/2014/main" id="{B8541A17-F2B9-4ED5-8C7B-EDAACA3AC3D6}"/>
              </a:ext>
            </a:extLst>
          </p:cNvPr>
          <p:cNvSpPr/>
          <p:nvPr/>
        </p:nvSpPr>
        <p:spPr>
          <a:xfrm>
            <a:off x="2976664" y="4263194"/>
            <a:ext cx="8211289" cy="1779546"/>
          </a:xfrm>
          <a:prstGeom prst="rect">
            <a:avLst/>
          </a:prstGeom>
          <a:solidFill>
            <a:srgbClr val="EBF5F9"/>
          </a:solidFill>
          <a:ln w="19050">
            <a:solidFill>
              <a:srgbClr val="2D6E8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DHCS will accept comments on the PNA concept paper through end of day, </a:t>
            </a:r>
            <a:r>
              <a:rPr lang="en-US" b="1" dirty="0">
                <a:solidFill>
                  <a:schemeClr val="tx1"/>
                </a:solidFill>
                <a:latin typeface="Segoe UI" panose="020B0502040204020203" pitchFamily="34" charset="0"/>
                <a:cs typeface="Segoe UI" panose="020B0502040204020203" pitchFamily="34" charset="0"/>
              </a:rPr>
              <a:t>June 2, 2023</a:t>
            </a:r>
            <a:r>
              <a:rPr kumimoji="0" lang="en-US" sz="180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a:t>
            </a:r>
            <a:r>
              <a:rPr kumimoji="0" lang="en-US" sz="18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 </a:t>
            </a: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Please email your comments to </a:t>
            </a:r>
            <a:r>
              <a:rPr kumimoji="0" lang="fr-FR"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hlinkClick r:id="rId3">
                  <a:extLst>
                    <a:ext uri="{A12FA001-AC4F-418D-AE19-62706E023703}">
                      <ahyp:hlinkClr xmlns:ahyp="http://schemas.microsoft.com/office/drawing/2018/hyperlinkcolor" val="tx"/>
                    </a:ext>
                  </a:extLst>
                </a:hlinkClick>
              </a:rPr>
              <a:t>PHMSection@dhcs.ca.gov</a:t>
            </a:r>
            <a:r>
              <a:rPr kumimoji="0" lang="fr-FR"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 </a:t>
            </a: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with </a:t>
            </a:r>
            <a:r>
              <a:rPr kumimoji="0" lang="en-US" sz="18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subject line </a:t>
            </a:r>
            <a:r>
              <a:rPr kumimoji="0" lang="en-US" sz="1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“Comments on the </a:t>
            </a:r>
            <a:r>
              <a:rPr lang="en-US" sz="1800" dirty="0">
                <a:solidFill>
                  <a:schemeClr val="tx1"/>
                </a:solidFill>
                <a:effectLst/>
                <a:ea typeface="+mn-cs"/>
              </a:rPr>
              <a:t>PNA Concept Paper</a:t>
            </a:r>
            <a:r>
              <a:rPr kumimoji="0" lang="en-US" sz="1800" b="0" i="0" u="none" strike="noStrike" kern="1200" cap="none" spc="0" normalizeH="0" baseline="0" noProof="0" dirty="0">
                <a:ln>
                  <a:noFill/>
                </a:ln>
                <a:solidFill>
                  <a:schemeClr val="tx1"/>
                </a:solidFill>
                <a:effectLst/>
                <a:uLnTx/>
                <a:uFillTx/>
                <a:ea typeface="+mn-ea"/>
                <a:cs typeface="Segoe UI" panose="020B0502040204020203" pitchFamily="34" charset="0"/>
              </a:rPr>
              <a:t>”. </a:t>
            </a:r>
          </a:p>
        </p:txBody>
      </p:sp>
      <p:sp>
        <p:nvSpPr>
          <p:cNvPr id="19" name="Oval 18">
            <a:extLst>
              <a:ext uri="{FF2B5EF4-FFF2-40B4-BE49-F238E27FC236}">
                <a16:creationId xmlns:a16="http://schemas.microsoft.com/office/drawing/2014/main" id="{0231D5F8-4BB7-4044-AA4F-BE0838D43485}"/>
              </a:ext>
            </a:extLst>
          </p:cNvPr>
          <p:cNvSpPr/>
          <p:nvPr/>
        </p:nvSpPr>
        <p:spPr>
          <a:xfrm>
            <a:off x="2634322" y="3916938"/>
            <a:ext cx="699016" cy="673055"/>
          </a:xfrm>
          <a:prstGeom prst="ellipse">
            <a:avLst/>
          </a:prstGeom>
          <a:solidFill>
            <a:sysClr val="window" lastClr="FFFFFF"/>
          </a:solidFill>
          <a:ln w="38100" cap="flat" cmpd="sng" algn="ctr">
            <a:solidFill>
              <a:srgbClr val="2D6E8D"/>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a:endParaRPr>
          </a:p>
        </p:txBody>
      </p:sp>
      <p:pic>
        <p:nvPicPr>
          <p:cNvPr id="8" name="Graphic 7" descr="Checklist with solid fill">
            <a:extLst>
              <a:ext uri="{FF2B5EF4-FFF2-40B4-BE49-F238E27FC236}">
                <a16:creationId xmlns:a16="http://schemas.microsoft.com/office/drawing/2014/main" id="{F562787E-9AEF-4632-B47A-FCE51D6569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9479" y="3994178"/>
            <a:ext cx="528701" cy="528701"/>
          </a:xfrm>
          <a:prstGeom prst="rect">
            <a:avLst/>
          </a:prstGeom>
        </p:spPr>
      </p:pic>
      <p:sp>
        <p:nvSpPr>
          <p:cNvPr id="3" name="TextBox 2">
            <a:extLst>
              <a:ext uri="{FF2B5EF4-FFF2-40B4-BE49-F238E27FC236}">
                <a16:creationId xmlns:a16="http://schemas.microsoft.com/office/drawing/2014/main" id="{846695FC-D0FB-4443-B2E8-AFB449B5F7CF}"/>
              </a:ext>
            </a:extLst>
          </p:cNvPr>
          <p:cNvSpPr txBox="1"/>
          <p:nvPr/>
        </p:nvSpPr>
        <p:spPr>
          <a:xfrm>
            <a:off x="867783" y="1245311"/>
            <a:ext cx="10456433" cy="2285241"/>
          </a:xfrm>
          <a:prstGeom prst="rect">
            <a:avLst/>
          </a:prstGeom>
          <a:solidFill>
            <a:schemeClr val="bg1">
              <a:lumMod val="95000"/>
            </a:schemeClr>
          </a:solidFill>
        </p:spPr>
        <p:txBody>
          <a:bodyPr wrap="square" lIns="91440" tIns="45720" rIns="91440" bIns="45720" rtlCol="0" anchor="t">
            <a:spAutoFit/>
          </a:bodyPr>
          <a:lstStyle/>
          <a:p>
            <a:pPr marL="320040" marR="0" lvl="0" indent="-320040" algn="l" defTabSz="914400" rtl="0" eaLnBrk="1" fontAlgn="auto" latinLnBrk="0" hangingPunct="1">
              <a:lnSpc>
                <a:spcPct val="100000"/>
              </a:lnSpc>
              <a:spcBef>
                <a:spcPts val="1000"/>
              </a:spcBef>
              <a:spcAft>
                <a:spcPts val="600"/>
              </a:spcAft>
              <a:buClr>
                <a:srgbClr val="E47225"/>
              </a:buClr>
              <a:buSzPct val="125000"/>
              <a:buFont typeface="Segoe UI" panose="020B0502040204020203" pitchFamily="34" charset="0"/>
              <a:buChar char="»"/>
              <a:tabLst/>
              <a:defRPr/>
            </a:pPr>
            <a:r>
              <a:rPr kumimoji="0" lang="en-US" sz="2000" b="1" i="0" u="none" strike="noStrike" kern="1200" cap="none" spc="0" normalizeH="0" baseline="0" noProof="0" dirty="0">
                <a:ln>
                  <a:noFill/>
                </a:ln>
                <a:effectLst/>
                <a:uLnTx/>
                <a:uFillTx/>
                <a:latin typeface="Segoe UI"/>
                <a:cs typeface="Segoe UI"/>
              </a:rPr>
              <a:t>May:</a:t>
            </a:r>
          </a:p>
          <a:p>
            <a:pPr marL="800100" lvl="1" indent="-342900">
              <a:spcBef>
                <a:spcPts val="500"/>
              </a:spcBef>
              <a:spcAft>
                <a:spcPts val="600"/>
              </a:spcAft>
              <a:buClr>
                <a:srgbClr val="E47225"/>
              </a:buClr>
              <a:buFontTx/>
              <a:buChar char="»"/>
              <a:defRPr/>
            </a:pPr>
            <a:r>
              <a:rPr kumimoji="0" lang="en-US" b="0" i="0" u="none" strike="noStrike" kern="1200" cap="none" spc="0" normalizeH="0" baseline="0" noProof="0" dirty="0">
                <a:ln>
                  <a:noFill/>
                </a:ln>
                <a:effectLst/>
                <a:uLnTx/>
                <a:uFillTx/>
                <a:latin typeface="Segoe UI"/>
                <a:cs typeface="Segoe UI"/>
                <a:hlinkClick r:id="rId6">
                  <a:extLst>
                    <a:ext uri="{A12FA001-AC4F-418D-AE19-62706E023703}">
                      <ahyp:hlinkClr xmlns:ahyp="http://schemas.microsoft.com/office/drawing/2018/hyperlinkcolor" val="tx"/>
                    </a:ext>
                  </a:extLst>
                </a:hlinkClick>
              </a:rPr>
              <a:t>Concept paper</a:t>
            </a:r>
            <a:r>
              <a:rPr kumimoji="0" lang="en-US" b="0" i="0" u="none" strike="noStrike" kern="1200" cap="none" spc="0" normalizeH="0" baseline="0" noProof="0" dirty="0">
                <a:ln>
                  <a:noFill/>
                </a:ln>
                <a:effectLst/>
                <a:uLnTx/>
                <a:uFillTx/>
                <a:latin typeface="Segoe UI"/>
                <a:cs typeface="Segoe UI"/>
              </a:rPr>
              <a:t> detailing proposed approach for the modified PNA</a:t>
            </a:r>
            <a:r>
              <a:rPr lang="en-US" dirty="0">
                <a:latin typeface="Segoe UI"/>
                <a:cs typeface="Segoe UI"/>
              </a:rPr>
              <a:t>. See </a:t>
            </a:r>
            <a:r>
              <a:rPr kumimoji="0" lang="en-US" b="0" i="0" u="none" strike="noStrike" kern="1200" cap="none" spc="0" normalizeH="0" baseline="0" noProof="0" dirty="0">
                <a:ln>
                  <a:noFill/>
                </a:ln>
                <a:effectLst/>
                <a:uLnTx/>
                <a:uFillTx/>
                <a:latin typeface="Segoe UI"/>
                <a:cs typeface="Segoe UI"/>
              </a:rPr>
              <a:t>below for more details.</a:t>
            </a:r>
            <a:r>
              <a:rPr lang="en-US" dirty="0">
                <a:latin typeface="Segoe UI"/>
                <a:cs typeface="Segoe UI"/>
              </a:rPr>
              <a:t> </a:t>
            </a:r>
            <a:endParaRPr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800100" lvl="1" indent="-342900">
              <a:spcBef>
                <a:spcPts val="500"/>
              </a:spcBef>
              <a:spcAft>
                <a:spcPts val="600"/>
              </a:spcAft>
              <a:buClr>
                <a:srgbClr val="E47225"/>
              </a:buClr>
              <a:buFontTx/>
              <a:buChar char="»"/>
              <a:defRPr/>
            </a:pPr>
            <a:r>
              <a:rPr kumimoji="0" lang="en-US" b="0" i="0" u="none" strike="noStrike" kern="1200" cap="none" spc="0" normalizeH="0" baseline="0" noProof="0" dirty="0">
                <a:ln>
                  <a:noFill/>
                </a:ln>
                <a:effectLst/>
                <a:uLnTx/>
                <a:uFillTx/>
                <a:latin typeface="Segoe UI"/>
                <a:cs typeface="Segoe UI"/>
              </a:rPr>
              <a:t>A new, high-level All Plan Letter (APL) to provide near term guidance to MCPs on the modified PNA and PHM Strategy (will </a:t>
            </a:r>
            <a:r>
              <a:rPr lang="en-US" dirty="0">
                <a:latin typeface="Segoe UI"/>
                <a:cs typeface="Segoe UI"/>
              </a:rPr>
              <a:t>be superseded by</a:t>
            </a:r>
            <a:r>
              <a:rPr kumimoji="0" lang="en-US" b="0" i="0" u="none" strike="noStrike" kern="1200" cap="none" spc="0" normalizeH="0" baseline="0" noProof="0" dirty="0">
                <a:ln>
                  <a:noFill/>
                </a:ln>
                <a:effectLst/>
                <a:uLnTx/>
                <a:uFillTx/>
                <a:latin typeface="Segoe UI"/>
                <a:cs typeface="Segoe UI"/>
              </a:rPr>
              <a:t> former PNA APL-19-011).</a:t>
            </a:r>
            <a:endParaRPr lang="en-US" b="0" i="0" u="none" strike="noStrike" kern="1200" cap="none" spc="0" normalizeH="0" baseline="0" noProof="0" dirty="0">
              <a:ln>
                <a:noFill/>
              </a:ln>
              <a:effectLst/>
              <a:uLnTx/>
              <a:uFillTx/>
              <a:latin typeface="Segoe UI"/>
              <a:cs typeface="Segoe UI"/>
            </a:endParaRPr>
          </a:p>
          <a:p>
            <a:pPr marL="342900" indent="-342900">
              <a:spcBef>
                <a:spcPts val="500"/>
              </a:spcBef>
              <a:spcAft>
                <a:spcPts val="600"/>
              </a:spcAft>
              <a:buClr>
                <a:srgbClr val="E47225"/>
              </a:buClr>
              <a:buFont typeface="Segoe UI" panose="020B0502040204020203" pitchFamily="34" charset="0"/>
              <a:buChar char="»"/>
              <a:defRPr/>
            </a:pPr>
            <a:r>
              <a:rPr kumimoji="0" lang="en-US" sz="2000" b="1" i="0" u="none" strike="noStrike" kern="1200" cap="none" spc="0" normalizeH="0" baseline="0" noProof="0" dirty="0">
                <a:ln>
                  <a:noFill/>
                </a:ln>
                <a:effectLst/>
                <a:uLnTx/>
                <a:uFillTx/>
                <a:latin typeface="Segoe UI"/>
                <a:cs typeface="Segoe UI"/>
              </a:rPr>
              <a:t>By end of 2023, more detailed guidance will be issued in the PHM Policy Guide.</a:t>
            </a:r>
            <a:endParaRPr lang="en-US" sz="2000" b="1" i="0" u="none" strike="noStrike" kern="1200" cap="none" spc="0" normalizeH="0" baseline="0" noProof="0" dirty="0">
              <a:ln>
                <a:noFill/>
              </a:ln>
              <a:effectLst/>
              <a:uLnTx/>
              <a:uFillTx/>
              <a:latin typeface="Segoe UI"/>
              <a:cs typeface="Segoe UI"/>
            </a:endParaRPr>
          </a:p>
        </p:txBody>
      </p:sp>
    </p:spTree>
    <p:extLst>
      <p:ext uri="{BB962C8B-B14F-4D97-AF65-F5344CB8AC3E}">
        <p14:creationId xmlns:p14="http://schemas.microsoft.com/office/powerpoint/2010/main" val="1180466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220B-978E-6E94-1ADF-0812BE145139}"/>
              </a:ext>
            </a:extLst>
          </p:cNvPr>
          <p:cNvSpPr>
            <a:spLocks noGrp="1"/>
          </p:cNvSpPr>
          <p:nvPr>
            <p:ph type="title"/>
          </p:nvPr>
        </p:nvSpPr>
        <p:spPr>
          <a:xfrm>
            <a:off x="838200" y="549501"/>
            <a:ext cx="10515600" cy="889389"/>
          </a:xfrm>
        </p:spPr>
        <p:txBody>
          <a:bodyPr>
            <a:normAutofit/>
          </a:bodyPr>
          <a:lstStyle/>
          <a:p>
            <a:pPr algn="l"/>
            <a:r>
              <a:rPr lang="en-US" dirty="0"/>
              <a:t>Population Health Management Service</a:t>
            </a:r>
          </a:p>
        </p:txBody>
      </p:sp>
      <p:sp>
        <p:nvSpPr>
          <p:cNvPr id="3" name="Content Placeholder 2">
            <a:extLst>
              <a:ext uri="{FF2B5EF4-FFF2-40B4-BE49-F238E27FC236}">
                <a16:creationId xmlns:a16="http://schemas.microsoft.com/office/drawing/2014/main" id="{979C931C-AD86-2BAB-63BB-984659C1BB7D}"/>
              </a:ext>
            </a:extLst>
          </p:cNvPr>
          <p:cNvSpPr>
            <a:spLocks noGrp="1"/>
          </p:cNvSpPr>
          <p:nvPr>
            <p:ph idx="1"/>
          </p:nvPr>
        </p:nvSpPr>
        <p:spPr>
          <a:xfrm>
            <a:off x="736953" y="1679510"/>
            <a:ext cx="10515600" cy="3870595"/>
          </a:xfrm>
        </p:spPr>
        <p:txBody>
          <a:bodyPr>
            <a:normAutofit/>
          </a:bodyPr>
          <a:lstStyle/>
          <a:p>
            <a:r>
              <a:rPr lang="en-US" sz="2400" dirty="0"/>
              <a:t>The </a:t>
            </a:r>
            <a:r>
              <a:rPr lang="en-US" sz="2400" b="1" dirty="0"/>
              <a:t>Population Health Management </a:t>
            </a:r>
            <a:r>
              <a:rPr lang="en-US" sz="2400" b="1" dirty="0">
                <a:solidFill>
                  <a:schemeClr val="accent2"/>
                </a:solidFill>
              </a:rPr>
              <a:t>Service</a:t>
            </a:r>
            <a:r>
              <a:rPr lang="en-US" sz="2400" b="1" dirty="0"/>
              <a:t> </a:t>
            </a:r>
            <a:r>
              <a:rPr lang="en-US" sz="2400" dirty="0"/>
              <a:t>is a part of the overall </a:t>
            </a:r>
            <a:r>
              <a:rPr lang="en-US" sz="2400" b="1" dirty="0"/>
              <a:t>Population Health Management </a:t>
            </a:r>
            <a:r>
              <a:rPr lang="en-US" sz="2400" b="1" dirty="0">
                <a:solidFill>
                  <a:srgbClr val="2D6E8D"/>
                </a:solidFill>
              </a:rPr>
              <a:t>Program</a:t>
            </a:r>
            <a:r>
              <a:rPr lang="en-US" sz="2400" b="1" dirty="0"/>
              <a:t>.</a:t>
            </a:r>
          </a:p>
        </p:txBody>
      </p:sp>
      <p:grpSp>
        <p:nvGrpSpPr>
          <p:cNvPr id="43" name="Group 42">
            <a:extLst>
              <a:ext uri="{FF2B5EF4-FFF2-40B4-BE49-F238E27FC236}">
                <a16:creationId xmlns:a16="http://schemas.microsoft.com/office/drawing/2014/main" id="{30A5B4A4-5B6B-0E31-EEDD-61C4BDEDF14B}"/>
              </a:ext>
            </a:extLst>
          </p:cNvPr>
          <p:cNvGrpSpPr/>
          <p:nvPr/>
        </p:nvGrpSpPr>
        <p:grpSpPr>
          <a:xfrm>
            <a:off x="880011" y="2832352"/>
            <a:ext cx="10186415" cy="2295143"/>
            <a:chOff x="903732" y="1109472"/>
            <a:chExt cx="10186415" cy="2295143"/>
          </a:xfrm>
        </p:grpSpPr>
        <p:grpSp>
          <p:nvGrpSpPr>
            <p:cNvPr id="4" name="object 3">
              <a:extLst>
                <a:ext uri="{FF2B5EF4-FFF2-40B4-BE49-F238E27FC236}">
                  <a16:creationId xmlns:a16="http://schemas.microsoft.com/office/drawing/2014/main" id="{233D53AC-479B-CE01-C1F1-3DA101D11045}"/>
                </a:ext>
              </a:extLst>
            </p:cNvPr>
            <p:cNvGrpSpPr/>
            <p:nvPr/>
          </p:nvGrpSpPr>
          <p:grpSpPr>
            <a:xfrm>
              <a:off x="903732" y="1109472"/>
              <a:ext cx="10186415" cy="2295143"/>
              <a:chOff x="903732" y="1109472"/>
              <a:chExt cx="10186415" cy="2295143"/>
            </a:xfrm>
          </p:grpSpPr>
          <p:pic>
            <p:nvPicPr>
              <p:cNvPr id="7" name="object 6">
                <a:extLst>
                  <a:ext uri="{FF2B5EF4-FFF2-40B4-BE49-F238E27FC236}">
                    <a16:creationId xmlns:a16="http://schemas.microsoft.com/office/drawing/2014/main" id="{BAD21240-D4D8-5631-EB86-0AFE3A8545ED}"/>
                  </a:ext>
                </a:extLst>
              </p:cNvPr>
              <p:cNvPicPr/>
              <p:nvPr/>
            </p:nvPicPr>
            <p:blipFill>
              <a:blip r:embed="rId2" cstate="print"/>
              <a:stretch>
                <a:fillRect/>
              </a:stretch>
            </p:blipFill>
            <p:spPr>
              <a:xfrm>
                <a:off x="903732" y="1109472"/>
                <a:ext cx="10186415" cy="2295143"/>
              </a:xfrm>
              <a:prstGeom prst="rect">
                <a:avLst/>
              </a:prstGeom>
            </p:spPr>
          </p:pic>
          <p:sp>
            <p:nvSpPr>
              <p:cNvPr id="8" name="object 7">
                <a:extLst>
                  <a:ext uri="{FF2B5EF4-FFF2-40B4-BE49-F238E27FC236}">
                    <a16:creationId xmlns:a16="http://schemas.microsoft.com/office/drawing/2014/main" id="{17C841A4-A156-F04A-CA60-4C77D1843C87}"/>
                  </a:ext>
                </a:extLst>
              </p:cNvPr>
              <p:cNvSpPr/>
              <p:nvPr/>
            </p:nvSpPr>
            <p:spPr>
              <a:xfrm>
                <a:off x="963168" y="1130810"/>
                <a:ext cx="10067925" cy="2176780"/>
              </a:xfrm>
              <a:custGeom>
                <a:avLst/>
                <a:gdLst/>
                <a:ahLst/>
                <a:cxnLst/>
                <a:rect l="l" t="t" r="r" b="b"/>
                <a:pathLst>
                  <a:path w="10067925" h="2176779">
                    <a:moveTo>
                      <a:pt x="9704832" y="0"/>
                    </a:moveTo>
                    <a:lnTo>
                      <a:pt x="362712" y="0"/>
                    </a:lnTo>
                    <a:lnTo>
                      <a:pt x="313494" y="3311"/>
                    </a:lnTo>
                    <a:lnTo>
                      <a:pt x="266289" y="12956"/>
                    </a:lnTo>
                    <a:lnTo>
                      <a:pt x="221529" y="28504"/>
                    </a:lnTo>
                    <a:lnTo>
                      <a:pt x="179645" y="49521"/>
                    </a:lnTo>
                    <a:lnTo>
                      <a:pt x="141070" y="75576"/>
                    </a:lnTo>
                    <a:lnTo>
                      <a:pt x="106237" y="106237"/>
                    </a:lnTo>
                    <a:lnTo>
                      <a:pt x="75576" y="141070"/>
                    </a:lnTo>
                    <a:lnTo>
                      <a:pt x="49521" y="179645"/>
                    </a:lnTo>
                    <a:lnTo>
                      <a:pt x="28504" y="221529"/>
                    </a:lnTo>
                    <a:lnTo>
                      <a:pt x="12956" y="266289"/>
                    </a:lnTo>
                    <a:lnTo>
                      <a:pt x="3311" y="313494"/>
                    </a:lnTo>
                    <a:lnTo>
                      <a:pt x="0" y="362712"/>
                    </a:lnTo>
                    <a:lnTo>
                      <a:pt x="0" y="1813560"/>
                    </a:lnTo>
                    <a:lnTo>
                      <a:pt x="3311" y="1862777"/>
                    </a:lnTo>
                    <a:lnTo>
                      <a:pt x="12956" y="1909982"/>
                    </a:lnTo>
                    <a:lnTo>
                      <a:pt x="28504" y="1954742"/>
                    </a:lnTo>
                    <a:lnTo>
                      <a:pt x="49521" y="1996626"/>
                    </a:lnTo>
                    <a:lnTo>
                      <a:pt x="75576" y="2035201"/>
                    </a:lnTo>
                    <a:lnTo>
                      <a:pt x="106237" y="2070034"/>
                    </a:lnTo>
                    <a:lnTo>
                      <a:pt x="141070" y="2100695"/>
                    </a:lnTo>
                    <a:lnTo>
                      <a:pt x="179645" y="2126750"/>
                    </a:lnTo>
                    <a:lnTo>
                      <a:pt x="221529" y="2147767"/>
                    </a:lnTo>
                    <a:lnTo>
                      <a:pt x="266289" y="2163315"/>
                    </a:lnTo>
                    <a:lnTo>
                      <a:pt x="313494" y="2172960"/>
                    </a:lnTo>
                    <a:lnTo>
                      <a:pt x="362712" y="2176272"/>
                    </a:lnTo>
                    <a:lnTo>
                      <a:pt x="9704832" y="2176272"/>
                    </a:lnTo>
                    <a:lnTo>
                      <a:pt x="9754049" y="2172960"/>
                    </a:lnTo>
                    <a:lnTo>
                      <a:pt x="9801254" y="2163315"/>
                    </a:lnTo>
                    <a:lnTo>
                      <a:pt x="9846014" y="2147767"/>
                    </a:lnTo>
                    <a:lnTo>
                      <a:pt x="9887898" y="2126750"/>
                    </a:lnTo>
                    <a:lnTo>
                      <a:pt x="9926473" y="2100695"/>
                    </a:lnTo>
                    <a:lnTo>
                      <a:pt x="9961306" y="2070034"/>
                    </a:lnTo>
                    <a:lnTo>
                      <a:pt x="9991967" y="2035201"/>
                    </a:lnTo>
                    <a:lnTo>
                      <a:pt x="10018022" y="1996626"/>
                    </a:lnTo>
                    <a:lnTo>
                      <a:pt x="10039039" y="1954742"/>
                    </a:lnTo>
                    <a:lnTo>
                      <a:pt x="10054587" y="1909982"/>
                    </a:lnTo>
                    <a:lnTo>
                      <a:pt x="10064232" y="1862777"/>
                    </a:lnTo>
                    <a:lnTo>
                      <a:pt x="10067544" y="1813560"/>
                    </a:lnTo>
                    <a:lnTo>
                      <a:pt x="10067544" y="362712"/>
                    </a:lnTo>
                    <a:lnTo>
                      <a:pt x="10064232" y="313494"/>
                    </a:lnTo>
                    <a:lnTo>
                      <a:pt x="10054587" y="266289"/>
                    </a:lnTo>
                    <a:lnTo>
                      <a:pt x="10039039" y="221529"/>
                    </a:lnTo>
                    <a:lnTo>
                      <a:pt x="10018022" y="179645"/>
                    </a:lnTo>
                    <a:lnTo>
                      <a:pt x="9991967" y="141070"/>
                    </a:lnTo>
                    <a:lnTo>
                      <a:pt x="9961306" y="106237"/>
                    </a:lnTo>
                    <a:lnTo>
                      <a:pt x="9926473" y="75576"/>
                    </a:lnTo>
                    <a:lnTo>
                      <a:pt x="9887898" y="49521"/>
                    </a:lnTo>
                    <a:lnTo>
                      <a:pt x="9846014" y="28504"/>
                    </a:lnTo>
                    <a:lnTo>
                      <a:pt x="9801254" y="12956"/>
                    </a:lnTo>
                    <a:lnTo>
                      <a:pt x="9754049" y="3311"/>
                    </a:lnTo>
                    <a:lnTo>
                      <a:pt x="9704832" y="0"/>
                    </a:lnTo>
                    <a:close/>
                  </a:path>
                </a:pathLst>
              </a:custGeom>
              <a:solidFill>
                <a:srgbClr val="ECECEC"/>
              </a:solidFill>
            </p:spPr>
            <p:txBody>
              <a:bodyPr wrap="square" lIns="0" tIns="0" rIns="0" bIns="0" rtlCol="0"/>
              <a:lstStyle/>
              <a:p>
                <a:endParaRPr/>
              </a:p>
            </p:txBody>
          </p:sp>
          <p:sp>
            <p:nvSpPr>
              <p:cNvPr id="9" name="object 8">
                <a:extLst>
                  <a:ext uri="{FF2B5EF4-FFF2-40B4-BE49-F238E27FC236}">
                    <a16:creationId xmlns:a16="http://schemas.microsoft.com/office/drawing/2014/main" id="{0822591F-2F0E-974C-2E89-19B3852CAF9D}"/>
                  </a:ext>
                </a:extLst>
              </p:cNvPr>
              <p:cNvSpPr/>
              <p:nvPr/>
            </p:nvSpPr>
            <p:spPr>
              <a:xfrm>
                <a:off x="963168" y="1130810"/>
                <a:ext cx="10067925" cy="2176780"/>
              </a:xfrm>
              <a:custGeom>
                <a:avLst/>
                <a:gdLst/>
                <a:ahLst/>
                <a:cxnLst/>
                <a:rect l="l" t="t" r="r" b="b"/>
                <a:pathLst>
                  <a:path w="10067925" h="2176779">
                    <a:moveTo>
                      <a:pt x="0" y="362712"/>
                    </a:moveTo>
                    <a:lnTo>
                      <a:pt x="3311" y="313494"/>
                    </a:lnTo>
                    <a:lnTo>
                      <a:pt x="12956" y="266289"/>
                    </a:lnTo>
                    <a:lnTo>
                      <a:pt x="28504" y="221529"/>
                    </a:lnTo>
                    <a:lnTo>
                      <a:pt x="49521" y="179645"/>
                    </a:lnTo>
                    <a:lnTo>
                      <a:pt x="75576" y="141070"/>
                    </a:lnTo>
                    <a:lnTo>
                      <a:pt x="106237" y="106237"/>
                    </a:lnTo>
                    <a:lnTo>
                      <a:pt x="141070" y="75576"/>
                    </a:lnTo>
                    <a:lnTo>
                      <a:pt x="179645" y="49521"/>
                    </a:lnTo>
                    <a:lnTo>
                      <a:pt x="221529" y="28504"/>
                    </a:lnTo>
                    <a:lnTo>
                      <a:pt x="266289" y="12956"/>
                    </a:lnTo>
                    <a:lnTo>
                      <a:pt x="313494" y="3311"/>
                    </a:lnTo>
                    <a:lnTo>
                      <a:pt x="362712" y="0"/>
                    </a:lnTo>
                    <a:lnTo>
                      <a:pt x="9704832" y="0"/>
                    </a:lnTo>
                    <a:lnTo>
                      <a:pt x="9754049" y="3311"/>
                    </a:lnTo>
                    <a:lnTo>
                      <a:pt x="9801254" y="12956"/>
                    </a:lnTo>
                    <a:lnTo>
                      <a:pt x="9846014" y="28504"/>
                    </a:lnTo>
                    <a:lnTo>
                      <a:pt x="9887898" y="49521"/>
                    </a:lnTo>
                    <a:lnTo>
                      <a:pt x="9926473" y="75576"/>
                    </a:lnTo>
                    <a:lnTo>
                      <a:pt x="9961306" y="106237"/>
                    </a:lnTo>
                    <a:lnTo>
                      <a:pt x="9991967" y="141070"/>
                    </a:lnTo>
                    <a:lnTo>
                      <a:pt x="10018022" y="179645"/>
                    </a:lnTo>
                    <a:lnTo>
                      <a:pt x="10039039" y="221529"/>
                    </a:lnTo>
                    <a:lnTo>
                      <a:pt x="10054587" y="266289"/>
                    </a:lnTo>
                    <a:lnTo>
                      <a:pt x="10064232" y="313494"/>
                    </a:lnTo>
                    <a:lnTo>
                      <a:pt x="10067544" y="362712"/>
                    </a:lnTo>
                    <a:lnTo>
                      <a:pt x="10067544" y="1813560"/>
                    </a:lnTo>
                    <a:lnTo>
                      <a:pt x="10064232" y="1862777"/>
                    </a:lnTo>
                    <a:lnTo>
                      <a:pt x="10054587" y="1909982"/>
                    </a:lnTo>
                    <a:lnTo>
                      <a:pt x="10039039" y="1954742"/>
                    </a:lnTo>
                    <a:lnTo>
                      <a:pt x="10018022" y="1996626"/>
                    </a:lnTo>
                    <a:lnTo>
                      <a:pt x="9991967" y="2035201"/>
                    </a:lnTo>
                    <a:lnTo>
                      <a:pt x="9961306" y="2070034"/>
                    </a:lnTo>
                    <a:lnTo>
                      <a:pt x="9926473" y="2100695"/>
                    </a:lnTo>
                    <a:lnTo>
                      <a:pt x="9887898" y="2126750"/>
                    </a:lnTo>
                    <a:lnTo>
                      <a:pt x="9846014" y="2147767"/>
                    </a:lnTo>
                    <a:lnTo>
                      <a:pt x="9801254" y="2163315"/>
                    </a:lnTo>
                    <a:lnTo>
                      <a:pt x="9754049" y="2172960"/>
                    </a:lnTo>
                    <a:lnTo>
                      <a:pt x="9704832" y="2176272"/>
                    </a:lnTo>
                    <a:lnTo>
                      <a:pt x="362712" y="2176272"/>
                    </a:lnTo>
                    <a:lnTo>
                      <a:pt x="313494" y="2172960"/>
                    </a:lnTo>
                    <a:lnTo>
                      <a:pt x="266289" y="2163315"/>
                    </a:lnTo>
                    <a:lnTo>
                      <a:pt x="221529" y="2147767"/>
                    </a:lnTo>
                    <a:lnTo>
                      <a:pt x="179645" y="2126750"/>
                    </a:lnTo>
                    <a:lnTo>
                      <a:pt x="141070" y="2100695"/>
                    </a:lnTo>
                    <a:lnTo>
                      <a:pt x="106237" y="2070034"/>
                    </a:lnTo>
                    <a:lnTo>
                      <a:pt x="75576" y="2035201"/>
                    </a:lnTo>
                    <a:lnTo>
                      <a:pt x="49521" y="1996626"/>
                    </a:lnTo>
                    <a:lnTo>
                      <a:pt x="28504" y="1954742"/>
                    </a:lnTo>
                    <a:lnTo>
                      <a:pt x="12956" y="1909982"/>
                    </a:lnTo>
                    <a:lnTo>
                      <a:pt x="3311" y="1862777"/>
                    </a:lnTo>
                    <a:lnTo>
                      <a:pt x="0" y="1813560"/>
                    </a:lnTo>
                    <a:lnTo>
                      <a:pt x="0" y="362712"/>
                    </a:lnTo>
                    <a:close/>
                  </a:path>
                </a:pathLst>
              </a:custGeom>
              <a:ln w="12700">
                <a:solidFill>
                  <a:srgbClr val="41709C"/>
                </a:solidFill>
              </a:ln>
            </p:spPr>
            <p:txBody>
              <a:bodyPr wrap="square" lIns="0" tIns="0" rIns="0" bIns="0" rtlCol="0"/>
              <a:lstStyle/>
              <a:p>
                <a:endParaRPr/>
              </a:p>
            </p:txBody>
          </p:sp>
          <p:sp>
            <p:nvSpPr>
              <p:cNvPr id="10" name="object 9">
                <a:extLst>
                  <a:ext uri="{FF2B5EF4-FFF2-40B4-BE49-F238E27FC236}">
                    <a16:creationId xmlns:a16="http://schemas.microsoft.com/office/drawing/2014/main" id="{264DB766-3FAA-447B-7414-2B4713151877}"/>
                  </a:ext>
                </a:extLst>
              </p:cNvPr>
              <p:cNvSpPr/>
              <p:nvPr/>
            </p:nvSpPr>
            <p:spPr>
              <a:xfrm>
                <a:off x="1303020" y="1356360"/>
                <a:ext cx="4590415" cy="1763395"/>
              </a:xfrm>
              <a:custGeom>
                <a:avLst/>
                <a:gdLst/>
                <a:ahLst/>
                <a:cxnLst/>
                <a:rect l="l" t="t" r="r" b="b"/>
                <a:pathLst>
                  <a:path w="4590415" h="1763395">
                    <a:moveTo>
                      <a:pt x="4590287" y="0"/>
                    </a:moveTo>
                    <a:lnTo>
                      <a:pt x="0" y="0"/>
                    </a:lnTo>
                    <a:lnTo>
                      <a:pt x="0" y="1763267"/>
                    </a:lnTo>
                    <a:lnTo>
                      <a:pt x="4590287" y="1763267"/>
                    </a:lnTo>
                    <a:lnTo>
                      <a:pt x="4590287" y="0"/>
                    </a:lnTo>
                    <a:close/>
                  </a:path>
                </a:pathLst>
              </a:custGeom>
              <a:solidFill>
                <a:srgbClr val="2D6E8D"/>
              </a:solidFill>
            </p:spPr>
            <p:txBody>
              <a:bodyPr wrap="square" lIns="0" tIns="0" rIns="0" bIns="0" rtlCol="0"/>
              <a:lstStyle/>
              <a:p>
                <a:endParaRPr/>
              </a:p>
            </p:txBody>
          </p:sp>
          <p:sp>
            <p:nvSpPr>
              <p:cNvPr id="11" name="object 10">
                <a:extLst>
                  <a:ext uri="{FF2B5EF4-FFF2-40B4-BE49-F238E27FC236}">
                    <a16:creationId xmlns:a16="http://schemas.microsoft.com/office/drawing/2014/main" id="{BBE7B52F-AF2E-0E06-6BC1-293F5FDF4645}"/>
                  </a:ext>
                </a:extLst>
              </p:cNvPr>
              <p:cNvSpPr/>
              <p:nvPr/>
            </p:nvSpPr>
            <p:spPr>
              <a:xfrm>
                <a:off x="1303020" y="1356360"/>
                <a:ext cx="4590415" cy="1763395"/>
              </a:xfrm>
              <a:custGeom>
                <a:avLst/>
                <a:gdLst/>
                <a:ahLst/>
                <a:cxnLst/>
                <a:rect l="l" t="t" r="r" b="b"/>
                <a:pathLst>
                  <a:path w="4590415" h="1763395">
                    <a:moveTo>
                      <a:pt x="0" y="0"/>
                    </a:moveTo>
                    <a:lnTo>
                      <a:pt x="4590287" y="0"/>
                    </a:lnTo>
                    <a:lnTo>
                      <a:pt x="4590287" y="1763267"/>
                    </a:lnTo>
                    <a:lnTo>
                      <a:pt x="0" y="1763267"/>
                    </a:lnTo>
                    <a:lnTo>
                      <a:pt x="0" y="0"/>
                    </a:lnTo>
                    <a:close/>
                  </a:path>
                </a:pathLst>
              </a:custGeom>
              <a:ln w="12700">
                <a:solidFill>
                  <a:srgbClr val="41709C"/>
                </a:solidFill>
                <a:prstDash val="sysDot"/>
              </a:ln>
            </p:spPr>
            <p:txBody>
              <a:bodyPr wrap="square" lIns="0" tIns="0" rIns="0" bIns="0" rtlCol="0"/>
              <a:lstStyle/>
              <a:p>
                <a:endParaRPr/>
              </a:p>
            </p:txBody>
          </p:sp>
        </p:grpSp>
        <p:sp>
          <p:nvSpPr>
            <p:cNvPr id="12" name="object 11">
              <a:extLst>
                <a:ext uri="{FF2B5EF4-FFF2-40B4-BE49-F238E27FC236}">
                  <a16:creationId xmlns:a16="http://schemas.microsoft.com/office/drawing/2014/main" id="{935530CD-4486-03B7-F1D6-3D7A4584D3DF}"/>
                </a:ext>
              </a:extLst>
            </p:cNvPr>
            <p:cNvSpPr txBox="1"/>
            <p:nvPr/>
          </p:nvSpPr>
          <p:spPr>
            <a:xfrm>
              <a:off x="1619841" y="1419850"/>
              <a:ext cx="3956685" cy="1549400"/>
            </a:xfrm>
            <a:prstGeom prst="rect">
              <a:avLst/>
            </a:prstGeom>
            <a:solidFill>
              <a:srgbClr val="2D6E8D"/>
            </a:solidFill>
          </p:spPr>
          <p:txBody>
            <a:bodyPr vert="horz" wrap="square" lIns="0" tIns="88900" rIns="0" bIns="0" rtlCol="0">
              <a:spAutoFit/>
            </a:bodyPr>
            <a:lstStyle/>
            <a:p>
              <a:pPr marL="1905" algn="ctr">
                <a:lnSpc>
                  <a:spcPct val="100000"/>
                </a:lnSpc>
                <a:spcBef>
                  <a:spcPts val="700"/>
                </a:spcBef>
              </a:pPr>
              <a:r>
                <a:rPr sz="1800" b="1" dirty="0">
                  <a:solidFill>
                    <a:srgbClr val="FFFFFF"/>
                  </a:solidFill>
                  <a:latin typeface="Segoe UI"/>
                  <a:cs typeface="Segoe UI"/>
                </a:rPr>
                <a:t>PHM</a:t>
              </a:r>
              <a:r>
                <a:rPr sz="1800" b="1" spc="-5" dirty="0">
                  <a:solidFill>
                    <a:srgbClr val="FFFFFF"/>
                  </a:solidFill>
                  <a:latin typeface="Segoe UI"/>
                  <a:cs typeface="Segoe UI"/>
                </a:rPr>
                <a:t> </a:t>
              </a:r>
              <a:r>
                <a:rPr sz="1800" b="1" spc="-10" dirty="0">
                  <a:solidFill>
                    <a:srgbClr val="FFFFFF"/>
                  </a:solidFill>
                  <a:latin typeface="Segoe UI"/>
                  <a:cs typeface="Segoe UI"/>
                </a:rPr>
                <a:t>Program</a:t>
              </a:r>
              <a:endParaRPr sz="1800" dirty="0">
                <a:latin typeface="Segoe UI"/>
                <a:cs typeface="Segoe UI"/>
              </a:endParaRPr>
            </a:p>
            <a:p>
              <a:pPr marL="12700" marR="5080" algn="ctr">
                <a:lnSpc>
                  <a:spcPct val="100000"/>
                </a:lnSpc>
                <a:spcBef>
                  <a:spcPts val="595"/>
                </a:spcBef>
              </a:pPr>
              <a:r>
                <a:rPr sz="1800" dirty="0">
                  <a:solidFill>
                    <a:srgbClr val="FFFFFF"/>
                  </a:solidFill>
                  <a:latin typeface="Segoe UI"/>
                  <a:cs typeface="Segoe UI"/>
                </a:rPr>
                <a:t>A</a:t>
              </a:r>
              <a:r>
                <a:rPr sz="1800" spc="-30" dirty="0">
                  <a:solidFill>
                    <a:srgbClr val="FFFFFF"/>
                  </a:solidFill>
                  <a:latin typeface="Segoe UI"/>
                  <a:cs typeface="Segoe UI"/>
                </a:rPr>
                <a:t> </a:t>
              </a:r>
              <a:r>
                <a:rPr sz="1800" dirty="0">
                  <a:solidFill>
                    <a:srgbClr val="FFFFFF"/>
                  </a:solidFill>
                  <a:latin typeface="Segoe UI"/>
                  <a:cs typeface="Segoe UI"/>
                </a:rPr>
                <a:t>core</a:t>
              </a:r>
              <a:r>
                <a:rPr sz="1800" spc="-10" dirty="0">
                  <a:solidFill>
                    <a:srgbClr val="FFFFFF"/>
                  </a:solidFill>
                  <a:latin typeface="Segoe UI"/>
                  <a:cs typeface="Segoe UI"/>
                </a:rPr>
                <a:t> </a:t>
              </a:r>
              <a:r>
                <a:rPr sz="1800" dirty="0">
                  <a:solidFill>
                    <a:srgbClr val="FFFFFF"/>
                  </a:solidFill>
                  <a:latin typeface="Segoe UI"/>
                  <a:cs typeface="Segoe UI"/>
                </a:rPr>
                <a:t>part</a:t>
              </a:r>
              <a:r>
                <a:rPr sz="1800" spc="-15" dirty="0">
                  <a:solidFill>
                    <a:srgbClr val="FFFFFF"/>
                  </a:solidFill>
                  <a:latin typeface="Segoe UI"/>
                  <a:cs typeface="Segoe UI"/>
                </a:rPr>
                <a:t> </a:t>
              </a:r>
              <a:r>
                <a:rPr sz="1800" dirty="0">
                  <a:solidFill>
                    <a:srgbClr val="FFFFFF"/>
                  </a:solidFill>
                  <a:latin typeface="Segoe UI"/>
                  <a:cs typeface="Segoe UI"/>
                </a:rPr>
                <a:t>of</a:t>
              </a:r>
              <a:r>
                <a:rPr sz="1800" spc="-20" dirty="0">
                  <a:solidFill>
                    <a:srgbClr val="FFFFFF"/>
                  </a:solidFill>
                  <a:latin typeface="Segoe UI"/>
                  <a:cs typeface="Segoe UI"/>
                </a:rPr>
                <a:t> </a:t>
              </a:r>
              <a:r>
                <a:rPr sz="1800" dirty="0">
                  <a:solidFill>
                    <a:srgbClr val="FFFFFF"/>
                  </a:solidFill>
                  <a:latin typeface="Segoe UI"/>
                  <a:cs typeface="Segoe UI"/>
                </a:rPr>
                <a:t>the</a:t>
              </a:r>
              <a:r>
                <a:rPr sz="1800" spc="-35" dirty="0">
                  <a:solidFill>
                    <a:srgbClr val="FFFFFF"/>
                  </a:solidFill>
                  <a:latin typeface="Segoe UI"/>
                  <a:cs typeface="Segoe UI"/>
                </a:rPr>
                <a:t> </a:t>
              </a:r>
              <a:r>
                <a:rPr sz="1800" dirty="0">
                  <a:solidFill>
                    <a:srgbClr val="FFFFFF"/>
                  </a:solidFill>
                  <a:latin typeface="Segoe UI"/>
                  <a:cs typeface="Segoe UI"/>
                </a:rPr>
                <a:t>CalAIM</a:t>
              </a:r>
              <a:r>
                <a:rPr sz="1800" spc="-25" dirty="0">
                  <a:solidFill>
                    <a:srgbClr val="FFFFFF"/>
                  </a:solidFill>
                  <a:latin typeface="Segoe UI"/>
                  <a:cs typeface="Segoe UI"/>
                </a:rPr>
                <a:t> </a:t>
              </a:r>
              <a:r>
                <a:rPr sz="1800" dirty="0">
                  <a:solidFill>
                    <a:srgbClr val="FFFFFF"/>
                  </a:solidFill>
                  <a:latin typeface="Segoe UI"/>
                  <a:cs typeface="Segoe UI"/>
                </a:rPr>
                <a:t>initiative</a:t>
              </a:r>
              <a:r>
                <a:rPr sz="1800" spc="-10" dirty="0">
                  <a:solidFill>
                    <a:srgbClr val="FFFFFF"/>
                  </a:solidFill>
                  <a:latin typeface="Segoe UI"/>
                  <a:cs typeface="Segoe UI"/>
                </a:rPr>
                <a:t> </a:t>
              </a:r>
              <a:r>
                <a:rPr sz="1800" spc="-20" dirty="0">
                  <a:solidFill>
                    <a:srgbClr val="FFFFFF"/>
                  </a:solidFill>
                  <a:latin typeface="Segoe UI"/>
                  <a:cs typeface="Segoe UI"/>
                </a:rPr>
                <a:t>that </a:t>
              </a:r>
              <a:r>
                <a:rPr sz="1800" dirty="0">
                  <a:solidFill>
                    <a:srgbClr val="FFFFFF"/>
                  </a:solidFill>
                  <a:latin typeface="Segoe UI"/>
                  <a:cs typeface="Segoe UI"/>
                </a:rPr>
                <a:t>requires</a:t>
              </a:r>
              <a:r>
                <a:rPr sz="1800" spc="-20" dirty="0">
                  <a:solidFill>
                    <a:srgbClr val="FFFFFF"/>
                  </a:solidFill>
                  <a:latin typeface="Segoe UI"/>
                  <a:cs typeface="Segoe UI"/>
                </a:rPr>
                <a:t> </a:t>
              </a:r>
              <a:r>
                <a:rPr sz="1800" spc="-10" dirty="0">
                  <a:solidFill>
                    <a:srgbClr val="FFFFFF"/>
                  </a:solidFill>
                  <a:latin typeface="Segoe UI"/>
                  <a:cs typeface="Segoe UI"/>
                </a:rPr>
                <a:t>Medi-</a:t>
              </a:r>
              <a:r>
                <a:rPr sz="1800" dirty="0">
                  <a:solidFill>
                    <a:srgbClr val="FFFFFF"/>
                  </a:solidFill>
                  <a:latin typeface="Segoe UI"/>
                  <a:cs typeface="Segoe UI"/>
                </a:rPr>
                <a:t>Cal</a:t>
              </a:r>
              <a:r>
                <a:rPr sz="1800" spc="-15" dirty="0">
                  <a:solidFill>
                    <a:srgbClr val="FFFFFF"/>
                  </a:solidFill>
                  <a:latin typeface="Segoe UI"/>
                  <a:cs typeface="Segoe UI"/>
                </a:rPr>
                <a:t> </a:t>
              </a:r>
              <a:r>
                <a:rPr sz="1800" dirty="0">
                  <a:solidFill>
                    <a:srgbClr val="FFFFFF"/>
                  </a:solidFill>
                  <a:latin typeface="Segoe UI"/>
                  <a:cs typeface="Segoe UI"/>
                </a:rPr>
                <a:t>delivery systems</a:t>
              </a:r>
              <a:r>
                <a:rPr sz="1800" spc="-40" dirty="0">
                  <a:solidFill>
                    <a:srgbClr val="FFFFFF"/>
                  </a:solidFill>
                  <a:latin typeface="Segoe UI"/>
                  <a:cs typeface="Segoe UI"/>
                </a:rPr>
                <a:t> </a:t>
              </a:r>
              <a:r>
                <a:rPr sz="1800" spc="-25" dirty="0">
                  <a:solidFill>
                    <a:srgbClr val="FFFFFF"/>
                  </a:solidFill>
                  <a:latin typeface="Segoe UI"/>
                  <a:cs typeface="Segoe UI"/>
                </a:rPr>
                <a:t>to </a:t>
              </a:r>
              <a:r>
                <a:rPr sz="1800" dirty="0">
                  <a:solidFill>
                    <a:srgbClr val="FFFFFF"/>
                  </a:solidFill>
                  <a:latin typeface="Segoe UI"/>
                  <a:cs typeface="Segoe UI"/>
                </a:rPr>
                <a:t>develop</a:t>
              </a:r>
              <a:r>
                <a:rPr sz="1800" spc="-25" dirty="0">
                  <a:solidFill>
                    <a:srgbClr val="FFFFFF"/>
                  </a:solidFill>
                  <a:latin typeface="Segoe UI"/>
                  <a:cs typeface="Segoe UI"/>
                </a:rPr>
                <a:t> </a:t>
              </a:r>
              <a:r>
                <a:rPr sz="1800" dirty="0">
                  <a:solidFill>
                    <a:srgbClr val="FFFFFF"/>
                  </a:solidFill>
                  <a:latin typeface="Segoe UI"/>
                  <a:cs typeface="Segoe UI"/>
                </a:rPr>
                <a:t>and</a:t>
              </a:r>
              <a:r>
                <a:rPr sz="1800" spc="-35" dirty="0">
                  <a:solidFill>
                    <a:srgbClr val="FFFFFF"/>
                  </a:solidFill>
                  <a:latin typeface="Segoe UI"/>
                  <a:cs typeface="Segoe UI"/>
                </a:rPr>
                <a:t> </a:t>
              </a:r>
              <a:r>
                <a:rPr sz="1800" dirty="0">
                  <a:solidFill>
                    <a:srgbClr val="FFFFFF"/>
                  </a:solidFill>
                  <a:latin typeface="Segoe UI"/>
                  <a:cs typeface="Segoe UI"/>
                </a:rPr>
                <a:t>maintain</a:t>
              </a:r>
              <a:r>
                <a:rPr sz="1800" spc="-20" dirty="0">
                  <a:solidFill>
                    <a:srgbClr val="FFFFFF"/>
                  </a:solidFill>
                  <a:latin typeface="Segoe UI"/>
                  <a:cs typeface="Segoe UI"/>
                </a:rPr>
                <a:t> </a:t>
              </a:r>
              <a:r>
                <a:rPr sz="1800" dirty="0">
                  <a:solidFill>
                    <a:srgbClr val="FFFFFF"/>
                  </a:solidFill>
                  <a:latin typeface="Segoe UI"/>
                  <a:cs typeface="Segoe UI"/>
                </a:rPr>
                <a:t>a</a:t>
              </a:r>
              <a:r>
                <a:rPr sz="1800" spc="-20" dirty="0">
                  <a:solidFill>
                    <a:srgbClr val="FFFFFF"/>
                  </a:solidFill>
                  <a:latin typeface="Segoe UI"/>
                  <a:cs typeface="Segoe UI"/>
                </a:rPr>
                <a:t> </a:t>
              </a:r>
              <a:r>
                <a:rPr sz="1800" dirty="0">
                  <a:solidFill>
                    <a:srgbClr val="FFFFFF"/>
                  </a:solidFill>
                  <a:latin typeface="Segoe UI"/>
                  <a:cs typeface="Segoe UI"/>
                </a:rPr>
                <a:t>whole</a:t>
              </a:r>
              <a:r>
                <a:rPr sz="1800" spc="-35" dirty="0">
                  <a:solidFill>
                    <a:srgbClr val="FFFFFF"/>
                  </a:solidFill>
                  <a:latin typeface="Segoe UI"/>
                  <a:cs typeface="Segoe UI"/>
                </a:rPr>
                <a:t> </a:t>
              </a:r>
              <a:r>
                <a:rPr sz="1800" spc="-10" dirty="0">
                  <a:solidFill>
                    <a:srgbClr val="FFFFFF"/>
                  </a:solidFill>
                  <a:latin typeface="Segoe UI"/>
                  <a:cs typeface="Segoe UI"/>
                </a:rPr>
                <a:t>system, person-</a:t>
              </a:r>
              <a:r>
                <a:rPr sz="1800" dirty="0">
                  <a:solidFill>
                    <a:srgbClr val="FFFFFF"/>
                  </a:solidFill>
                  <a:latin typeface="Segoe UI"/>
                  <a:cs typeface="Segoe UI"/>
                </a:rPr>
                <a:t>centered</a:t>
              </a:r>
              <a:r>
                <a:rPr sz="1800" spc="-25" dirty="0">
                  <a:solidFill>
                    <a:srgbClr val="FFFFFF"/>
                  </a:solidFill>
                  <a:latin typeface="Segoe UI"/>
                  <a:cs typeface="Segoe UI"/>
                </a:rPr>
                <a:t> </a:t>
              </a:r>
              <a:r>
                <a:rPr sz="1800" dirty="0">
                  <a:solidFill>
                    <a:srgbClr val="FFFFFF"/>
                  </a:solidFill>
                  <a:latin typeface="Segoe UI"/>
                  <a:cs typeface="Segoe UI"/>
                </a:rPr>
                <a:t>PHM</a:t>
              </a:r>
              <a:r>
                <a:rPr sz="1800" spc="-15" dirty="0">
                  <a:solidFill>
                    <a:srgbClr val="FFFFFF"/>
                  </a:solidFill>
                  <a:latin typeface="Segoe UI"/>
                  <a:cs typeface="Segoe UI"/>
                </a:rPr>
                <a:t> </a:t>
              </a:r>
              <a:r>
                <a:rPr sz="1800" spc="-10" dirty="0">
                  <a:solidFill>
                    <a:srgbClr val="FFFFFF"/>
                  </a:solidFill>
                  <a:latin typeface="Segoe UI"/>
                  <a:cs typeface="Segoe UI"/>
                </a:rPr>
                <a:t>program.</a:t>
              </a:r>
              <a:endParaRPr sz="1800" dirty="0">
                <a:latin typeface="Segoe UI"/>
                <a:cs typeface="Segoe UI"/>
              </a:endParaRPr>
            </a:p>
          </p:txBody>
        </p:sp>
        <p:grpSp>
          <p:nvGrpSpPr>
            <p:cNvPr id="13" name="object 12">
              <a:extLst>
                <a:ext uri="{FF2B5EF4-FFF2-40B4-BE49-F238E27FC236}">
                  <a16:creationId xmlns:a16="http://schemas.microsoft.com/office/drawing/2014/main" id="{271CEF44-7533-B9FC-AB3E-59EF3ECAD98B}"/>
                </a:ext>
              </a:extLst>
            </p:cNvPr>
            <p:cNvGrpSpPr/>
            <p:nvPr/>
          </p:nvGrpSpPr>
          <p:grpSpPr>
            <a:xfrm>
              <a:off x="5886958" y="1350010"/>
              <a:ext cx="4836872" cy="1776095"/>
              <a:chOff x="5886958" y="1350010"/>
              <a:chExt cx="4699000" cy="1776095"/>
            </a:xfrm>
          </p:grpSpPr>
          <p:sp>
            <p:nvSpPr>
              <p:cNvPr id="14" name="object 13">
                <a:extLst>
                  <a:ext uri="{FF2B5EF4-FFF2-40B4-BE49-F238E27FC236}">
                    <a16:creationId xmlns:a16="http://schemas.microsoft.com/office/drawing/2014/main" id="{0681B725-81B3-A673-22D4-E0EEBBB249C2}"/>
                  </a:ext>
                </a:extLst>
              </p:cNvPr>
              <p:cNvSpPr/>
              <p:nvPr/>
            </p:nvSpPr>
            <p:spPr>
              <a:xfrm>
                <a:off x="5893308" y="1356360"/>
                <a:ext cx="4686300" cy="1763395"/>
              </a:xfrm>
              <a:custGeom>
                <a:avLst/>
                <a:gdLst/>
                <a:ahLst/>
                <a:cxnLst/>
                <a:rect l="l" t="t" r="r" b="b"/>
                <a:pathLst>
                  <a:path w="4686300" h="1763395">
                    <a:moveTo>
                      <a:pt x="4686299" y="0"/>
                    </a:moveTo>
                    <a:lnTo>
                      <a:pt x="0" y="0"/>
                    </a:lnTo>
                    <a:lnTo>
                      <a:pt x="0" y="1763267"/>
                    </a:lnTo>
                    <a:lnTo>
                      <a:pt x="4686299" y="1763267"/>
                    </a:lnTo>
                    <a:lnTo>
                      <a:pt x="4686299" y="0"/>
                    </a:lnTo>
                    <a:close/>
                  </a:path>
                </a:pathLst>
              </a:custGeom>
              <a:solidFill>
                <a:srgbClr val="235A8B"/>
              </a:solidFill>
            </p:spPr>
            <p:txBody>
              <a:bodyPr wrap="square" lIns="0" tIns="0" rIns="0" bIns="0" rtlCol="0"/>
              <a:lstStyle/>
              <a:p>
                <a:endParaRPr/>
              </a:p>
            </p:txBody>
          </p:sp>
          <p:sp>
            <p:nvSpPr>
              <p:cNvPr id="15" name="object 14">
                <a:extLst>
                  <a:ext uri="{FF2B5EF4-FFF2-40B4-BE49-F238E27FC236}">
                    <a16:creationId xmlns:a16="http://schemas.microsoft.com/office/drawing/2014/main" id="{64C2CAA9-D07A-1708-830A-A616DC0BFDC2}"/>
                  </a:ext>
                </a:extLst>
              </p:cNvPr>
              <p:cNvSpPr/>
              <p:nvPr/>
            </p:nvSpPr>
            <p:spPr>
              <a:xfrm>
                <a:off x="5893308" y="1356360"/>
                <a:ext cx="4686300" cy="1763395"/>
              </a:xfrm>
              <a:custGeom>
                <a:avLst/>
                <a:gdLst/>
                <a:ahLst/>
                <a:cxnLst/>
                <a:rect l="l" t="t" r="r" b="b"/>
                <a:pathLst>
                  <a:path w="4686300" h="1763395">
                    <a:moveTo>
                      <a:pt x="0" y="0"/>
                    </a:moveTo>
                    <a:lnTo>
                      <a:pt x="4686299" y="0"/>
                    </a:lnTo>
                    <a:lnTo>
                      <a:pt x="4686299" y="1763267"/>
                    </a:lnTo>
                    <a:lnTo>
                      <a:pt x="0" y="1763267"/>
                    </a:lnTo>
                    <a:lnTo>
                      <a:pt x="0" y="0"/>
                    </a:lnTo>
                    <a:close/>
                  </a:path>
                </a:pathLst>
              </a:custGeom>
              <a:solidFill>
                <a:srgbClr val="14315A"/>
              </a:solidFill>
              <a:ln w="12700">
                <a:solidFill>
                  <a:srgbClr val="41709C"/>
                </a:solidFill>
                <a:prstDash val="sysDot"/>
              </a:ln>
            </p:spPr>
            <p:txBody>
              <a:bodyPr wrap="square" lIns="0" tIns="0" rIns="0" bIns="0" rtlCol="0"/>
              <a:lstStyle/>
              <a:p>
                <a:endParaRPr/>
              </a:p>
            </p:txBody>
          </p:sp>
        </p:grpSp>
        <p:sp>
          <p:nvSpPr>
            <p:cNvPr id="16" name="object 15">
              <a:extLst>
                <a:ext uri="{FF2B5EF4-FFF2-40B4-BE49-F238E27FC236}">
                  <a16:creationId xmlns:a16="http://schemas.microsoft.com/office/drawing/2014/main" id="{BB6B4590-A515-7232-D30F-7D13EF2D0E51}"/>
                </a:ext>
              </a:extLst>
            </p:cNvPr>
            <p:cNvSpPr txBox="1"/>
            <p:nvPr/>
          </p:nvSpPr>
          <p:spPr>
            <a:xfrm>
              <a:off x="6001734" y="1282690"/>
              <a:ext cx="4469765" cy="1551707"/>
            </a:xfrm>
            <a:prstGeom prst="rect">
              <a:avLst/>
            </a:prstGeom>
          </p:spPr>
          <p:txBody>
            <a:bodyPr vert="horz" wrap="square" lIns="0" tIns="88900" rIns="0" bIns="0" rtlCol="0">
              <a:spAutoFit/>
            </a:bodyPr>
            <a:lstStyle/>
            <a:p>
              <a:pPr algn="ctr">
                <a:lnSpc>
                  <a:spcPct val="100000"/>
                </a:lnSpc>
                <a:spcBef>
                  <a:spcPts val="700"/>
                </a:spcBef>
              </a:pPr>
              <a:r>
                <a:rPr sz="1800" b="1" dirty="0">
                  <a:solidFill>
                    <a:srgbClr val="FFFFFF"/>
                  </a:solidFill>
                  <a:latin typeface="Segoe UI"/>
                  <a:cs typeface="Segoe UI"/>
                </a:rPr>
                <a:t>PHM</a:t>
              </a:r>
              <a:r>
                <a:rPr sz="1800" b="1" spc="-5" dirty="0">
                  <a:solidFill>
                    <a:srgbClr val="FFFFFF"/>
                  </a:solidFill>
                  <a:latin typeface="Segoe UI"/>
                  <a:cs typeface="Segoe UI"/>
                </a:rPr>
                <a:t> </a:t>
              </a:r>
              <a:r>
                <a:rPr sz="1800" b="1" spc="-10" dirty="0">
                  <a:solidFill>
                    <a:srgbClr val="FFFFFF"/>
                  </a:solidFill>
                  <a:latin typeface="Segoe UI"/>
                  <a:cs typeface="Segoe UI"/>
                </a:rPr>
                <a:t>Service</a:t>
              </a:r>
              <a:endParaRPr sz="1800" dirty="0">
                <a:latin typeface="Segoe UI"/>
                <a:cs typeface="Segoe UI"/>
              </a:endParaRPr>
            </a:p>
            <a:p>
              <a:pPr marL="12700" marR="5080" indent="-1905" algn="ctr">
                <a:lnSpc>
                  <a:spcPct val="100000"/>
                </a:lnSpc>
                <a:spcBef>
                  <a:spcPts val="595"/>
                </a:spcBef>
              </a:pPr>
              <a:r>
                <a:rPr lang="en-US" sz="1800" spc="-10" dirty="0">
                  <a:solidFill>
                    <a:srgbClr val="FFFFFF"/>
                  </a:solidFill>
                  <a:latin typeface="Segoe UI"/>
                  <a:cs typeface="Segoe UI"/>
                </a:rPr>
                <a:t>Supports</a:t>
              </a:r>
              <a:r>
                <a:rPr sz="1800" spc="-10" dirty="0">
                  <a:solidFill>
                    <a:srgbClr val="FFFFFF"/>
                  </a:solidFill>
                  <a:latin typeface="Segoe UI"/>
                  <a:cs typeface="Segoe UI"/>
                </a:rPr>
                <a:t> DHCS’s</a:t>
              </a:r>
              <a:r>
                <a:rPr sz="1800" spc="-30" dirty="0">
                  <a:solidFill>
                    <a:srgbClr val="FFFFFF"/>
                  </a:solidFill>
                  <a:latin typeface="Segoe UI"/>
                  <a:cs typeface="Segoe UI"/>
                </a:rPr>
                <a:t> </a:t>
              </a:r>
              <a:r>
                <a:rPr sz="1800" dirty="0">
                  <a:solidFill>
                    <a:srgbClr val="FFFFFF"/>
                  </a:solidFill>
                  <a:latin typeface="Segoe UI"/>
                  <a:cs typeface="Segoe UI"/>
                </a:rPr>
                <a:t>PHM</a:t>
              </a:r>
              <a:r>
                <a:rPr sz="1800" spc="-25" dirty="0">
                  <a:solidFill>
                    <a:srgbClr val="FFFFFF"/>
                  </a:solidFill>
                  <a:latin typeface="Segoe UI"/>
                  <a:cs typeface="Segoe UI"/>
                </a:rPr>
                <a:t> </a:t>
              </a:r>
              <a:r>
                <a:rPr sz="1800" dirty="0">
                  <a:solidFill>
                    <a:srgbClr val="FFFFFF"/>
                  </a:solidFill>
                  <a:latin typeface="Segoe UI"/>
                  <a:cs typeface="Segoe UI"/>
                </a:rPr>
                <a:t>vision</a:t>
              </a:r>
              <a:r>
                <a:rPr sz="1800" spc="-40" dirty="0">
                  <a:solidFill>
                    <a:srgbClr val="FFFFFF"/>
                  </a:solidFill>
                  <a:latin typeface="Segoe UI"/>
                  <a:cs typeface="Segoe UI"/>
                </a:rPr>
                <a:t> </a:t>
              </a:r>
              <a:r>
                <a:rPr sz="1800" dirty="0">
                  <a:solidFill>
                    <a:srgbClr val="FFFFFF"/>
                  </a:solidFill>
                  <a:latin typeface="Segoe UI"/>
                  <a:cs typeface="Segoe UI"/>
                </a:rPr>
                <a:t>by</a:t>
              </a:r>
              <a:r>
                <a:rPr sz="1800" spc="-25" dirty="0">
                  <a:solidFill>
                    <a:srgbClr val="FFFFFF"/>
                  </a:solidFill>
                  <a:latin typeface="Segoe UI"/>
                  <a:cs typeface="Segoe UI"/>
                </a:rPr>
                <a:t> </a:t>
              </a:r>
              <a:r>
                <a:rPr sz="1800" dirty="0">
                  <a:solidFill>
                    <a:srgbClr val="FFFFFF"/>
                  </a:solidFill>
                  <a:latin typeface="Segoe UI"/>
                  <a:cs typeface="Segoe UI"/>
                </a:rPr>
                <a:t>integrating</a:t>
              </a:r>
              <a:r>
                <a:rPr sz="1800" spc="-30" dirty="0">
                  <a:solidFill>
                    <a:srgbClr val="FFFFFF"/>
                  </a:solidFill>
                  <a:latin typeface="Segoe UI"/>
                  <a:cs typeface="Segoe UI"/>
                </a:rPr>
                <a:t> </a:t>
              </a:r>
              <a:r>
                <a:rPr sz="1800" dirty="0">
                  <a:solidFill>
                    <a:srgbClr val="FFFFFF"/>
                  </a:solidFill>
                  <a:latin typeface="Segoe UI"/>
                  <a:cs typeface="Segoe UI"/>
                </a:rPr>
                <a:t>data</a:t>
              </a:r>
              <a:r>
                <a:rPr sz="1800" spc="-20" dirty="0">
                  <a:solidFill>
                    <a:srgbClr val="FFFFFF"/>
                  </a:solidFill>
                  <a:latin typeface="Segoe UI"/>
                  <a:cs typeface="Segoe UI"/>
                </a:rPr>
                <a:t> from </a:t>
              </a:r>
              <a:r>
                <a:rPr lang="en-US" sz="1800" dirty="0">
                  <a:solidFill>
                    <a:srgbClr val="FFFFFF"/>
                  </a:solidFill>
                  <a:latin typeface="Segoe UI"/>
                  <a:cs typeface="Segoe UI"/>
                </a:rPr>
                <a:t>disparate</a:t>
              </a:r>
              <a:r>
                <a:rPr sz="1800" spc="-45" dirty="0">
                  <a:solidFill>
                    <a:srgbClr val="FFFFFF"/>
                  </a:solidFill>
                  <a:latin typeface="Segoe UI"/>
                  <a:cs typeface="Segoe UI"/>
                </a:rPr>
                <a:t> </a:t>
              </a:r>
              <a:r>
                <a:rPr sz="1800" dirty="0">
                  <a:solidFill>
                    <a:srgbClr val="FFFFFF"/>
                  </a:solidFill>
                  <a:latin typeface="Segoe UI"/>
                  <a:cs typeface="Segoe UI"/>
                </a:rPr>
                <a:t>sources,</a:t>
              </a:r>
              <a:r>
                <a:rPr sz="1800" spc="-55" dirty="0">
                  <a:solidFill>
                    <a:srgbClr val="FFFFFF"/>
                  </a:solidFill>
                  <a:latin typeface="Segoe UI"/>
                  <a:cs typeface="Segoe UI"/>
                </a:rPr>
                <a:t> </a:t>
              </a:r>
              <a:r>
                <a:rPr lang="en-US" sz="1800" dirty="0">
                  <a:solidFill>
                    <a:srgbClr val="FFFFFF"/>
                  </a:solidFill>
                  <a:latin typeface="Segoe UI"/>
                  <a:cs typeface="Segoe UI"/>
                </a:rPr>
                <a:t>performing</a:t>
              </a:r>
              <a:r>
                <a:rPr lang="en-US" sz="1800" spc="-40" dirty="0">
                  <a:solidFill>
                    <a:srgbClr val="FFFFFF"/>
                  </a:solidFill>
                  <a:latin typeface="Segoe UI"/>
                  <a:cs typeface="Segoe UI"/>
                </a:rPr>
                <a:t> </a:t>
              </a:r>
              <a:r>
                <a:rPr lang="en-US" sz="1800" spc="-10" dirty="0">
                  <a:solidFill>
                    <a:srgbClr val="FFFFFF"/>
                  </a:solidFill>
                  <a:latin typeface="Segoe UI"/>
                  <a:cs typeface="Segoe UI"/>
                </a:rPr>
                <a:t>population </a:t>
              </a:r>
              <a:r>
                <a:rPr lang="en-US" sz="1800" dirty="0">
                  <a:solidFill>
                    <a:srgbClr val="FFFFFF"/>
                  </a:solidFill>
                  <a:latin typeface="Segoe UI"/>
                  <a:cs typeface="Segoe UI"/>
                </a:rPr>
                <a:t>health</a:t>
              </a:r>
              <a:r>
                <a:rPr lang="en-US" sz="1800" spc="-30" dirty="0">
                  <a:solidFill>
                    <a:srgbClr val="FFFFFF"/>
                  </a:solidFill>
                  <a:latin typeface="Segoe UI"/>
                  <a:cs typeface="Segoe UI"/>
                </a:rPr>
                <a:t> </a:t>
              </a:r>
              <a:r>
                <a:rPr lang="en-US" sz="1800" dirty="0">
                  <a:solidFill>
                    <a:srgbClr val="FFFFFF"/>
                  </a:solidFill>
                  <a:latin typeface="Segoe UI"/>
                  <a:cs typeface="Segoe UI"/>
                </a:rPr>
                <a:t>functions,</a:t>
              </a:r>
              <a:r>
                <a:rPr lang="en-US" sz="1800" spc="-50" dirty="0">
                  <a:solidFill>
                    <a:srgbClr val="FFFFFF"/>
                  </a:solidFill>
                  <a:latin typeface="Segoe UI"/>
                  <a:cs typeface="Segoe UI"/>
                </a:rPr>
                <a:t> </a:t>
              </a:r>
              <a:r>
                <a:rPr lang="en-US" sz="1800" dirty="0">
                  <a:solidFill>
                    <a:srgbClr val="FFFFFF"/>
                  </a:solidFill>
                  <a:latin typeface="Segoe UI"/>
                  <a:cs typeface="Segoe UI"/>
                </a:rPr>
                <a:t>and</a:t>
              </a:r>
              <a:r>
                <a:rPr lang="en-US" sz="1800" spc="-20" dirty="0">
                  <a:solidFill>
                    <a:srgbClr val="FFFFFF"/>
                  </a:solidFill>
                  <a:latin typeface="Segoe UI"/>
                  <a:cs typeface="Segoe UI"/>
                </a:rPr>
                <a:t> </a:t>
              </a:r>
              <a:r>
                <a:rPr lang="en-US" sz="1800" dirty="0">
                  <a:solidFill>
                    <a:srgbClr val="FFFFFF"/>
                  </a:solidFill>
                  <a:latin typeface="Segoe UI"/>
                  <a:cs typeface="Segoe UI"/>
                </a:rPr>
                <a:t>allowing</a:t>
              </a:r>
              <a:r>
                <a:rPr lang="en-US" sz="1800" spc="-10" dirty="0">
                  <a:solidFill>
                    <a:srgbClr val="FFFFFF"/>
                  </a:solidFill>
                  <a:latin typeface="Segoe UI"/>
                  <a:cs typeface="Segoe UI"/>
                </a:rPr>
                <a:t> </a:t>
              </a:r>
              <a:r>
                <a:rPr lang="en-US" sz="1800" dirty="0">
                  <a:solidFill>
                    <a:srgbClr val="FFFFFF"/>
                  </a:solidFill>
                  <a:latin typeface="Segoe UI"/>
                  <a:cs typeface="Segoe UI"/>
                </a:rPr>
                <a:t>for</a:t>
              </a:r>
              <a:r>
                <a:rPr lang="en-US" sz="1800" spc="-25" dirty="0">
                  <a:solidFill>
                    <a:srgbClr val="FFFFFF"/>
                  </a:solidFill>
                  <a:latin typeface="Segoe UI"/>
                  <a:cs typeface="Segoe UI"/>
                </a:rPr>
                <a:t> </a:t>
              </a:r>
              <a:r>
                <a:rPr lang="en-US" sz="1800" spc="-10" dirty="0">
                  <a:solidFill>
                    <a:srgbClr val="FFFFFF"/>
                  </a:solidFill>
                  <a:latin typeface="Segoe UI"/>
                  <a:cs typeface="Segoe UI"/>
                </a:rPr>
                <a:t>multi- </a:t>
              </a:r>
              <a:r>
                <a:rPr lang="en-US" sz="1800" dirty="0">
                  <a:solidFill>
                    <a:srgbClr val="FFFFFF"/>
                  </a:solidFill>
                  <a:latin typeface="Segoe UI"/>
                  <a:cs typeface="Segoe UI"/>
                </a:rPr>
                <a:t>party</a:t>
              </a:r>
              <a:r>
                <a:rPr lang="en-US" sz="1800" spc="5" dirty="0">
                  <a:solidFill>
                    <a:srgbClr val="FFFFFF"/>
                  </a:solidFill>
                  <a:latin typeface="Segoe UI"/>
                  <a:cs typeface="Segoe UI"/>
                </a:rPr>
                <a:t> </a:t>
              </a:r>
              <a:r>
                <a:rPr lang="en-US" sz="1800" dirty="0">
                  <a:solidFill>
                    <a:srgbClr val="FFFFFF"/>
                  </a:solidFill>
                  <a:latin typeface="Segoe UI"/>
                  <a:cs typeface="Segoe UI"/>
                </a:rPr>
                <a:t>data</a:t>
              </a:r>
              <a:r>
                <a:rPr lang="en-US" sz="1800" spc="-10" dirty="0">
                  <a:solidFill>
                    <a:srgbClr val="FFFFFF"/>
                  </a:solidFill>
                  <a:latin typeface="Segoe UI"/>
                  <a:cs typeface="Segoe UI"/>
                </a:rPr>
                <a:t> </a:t>
              </a:r>
              <a:r>
                <a:rPr lang="en-US" sz="1800" dirty="0">
                  <a:solidFill>
                    <a:srgbClr val="FFFFFF"/>
                  </a:solidFill>
                  <a:latin typeface="Segoe UI"/>
                  <a:cs typeface="Segoe UI"/>
                </a:rPr>
                <a:t>access</a:t>
              </a:r>
              <a:r>
                <a:rPr lang="en-US" sz="1800" spc="-5" dirty="0">
                  <a:solidFill>
                    <a:srgbClr val="FFFFFF"/>
                  </a:solidFill>
                  <a:latin typeface="Segoe UI"/>
                  <a:cs typeface="Segoe UI"/>
                </a:rPr>
                <a:t> </a:t>
              </a:r>
              <a:r>
                <a:rPr lang="en-US" sz="1800" dirty="0">
                  <a:solidFill>
                    <a:srgbClr val="FFFFFF"/>
                  </a:solidFill>
                  <a:latin typeface="Segoe UI"/>
                  <a:cs typeface="Segoe UI"/>
                </a:rPr>
                <a:t>and</a:t>
              </a:r>
              <a:r>
                <a:rPr lang="en-US" sz="1800" spc="-10" dirty="0">
                  <a:solidFill>
                    <a:srgbClr val="FFFFFF"/>
                  </a:solidFill>
                  <a:latin typeface="Segoe UI"/>
                  <a:cs typeface="Segoe UI"/>
                </a:rPr>
                <a:t> sharing.</a:t>
              </a:r>
              <a:endParaRPr sz="1800" dirty="0">
                <a:latin typeface="Segoe UI"/>
                <a:cs typeface="Segoe UI"/>
              </a:endParaRPr>
            </a:p>
          </p:txBody>
        </p:sp>
      </p:grpSp>
      <p:grpSp>
        <p:nvGrpSpPr>
          <p:cNvPr id="46" name="Group 45">
            <a:extLst>
              <a:ext uri="{FF2B5EF4-FFF2-40B4-BE49-F238E27FC236}">
                <a16:creationId xmlns:a16="http://schemas.microsoft.com/office/drawing/2014/main" id="{2D87E5CD-E38A-2973-0CB0-592F1A083DC8}"/>
              </a:ext>
            </a:extLst>
          </p:cNvPr>
          <p:cNvGrpSpPr/>
          <p:nvPr/>
        </p:nvGrpSpPr>
        <p:grpSpPr>
          <a:xfrm>
            <a:off x="1011682" y="5144770"/>
            <a:ext cx="9846945" cy="1247140"/>
            <a:chOff x="1011682" y="5144770"/>
            <a:chExt cx="9846945" cy="1247140"/>
          </a:xfrm>
        </p:grpSpPr>
        <p:grpSp>
          <p:nvGrpSpPr>
            <p:cNvPr id="32" name="object 31">
              <a:extLst>
                <a:ext uri="{FF2B5EF4-FFF2-40B4-BE49-F238E27FC236}">
                  <a16:creationId xmlns:a16="http://schemas.microsoft.com/office/drawing/2014/main" id="{0AFFC6A2-5642-5277-06F8-96CDAEA2026C}"/>
                </a:ext>
              </a:extLst>
            </p:cNvPr>
            <p:cNvGrpSpPr/>
            <p:nvPr/>
          </p:nvGrpSpPr>
          <p:grpSpPr>
            <a:xfrm>
              <a:off x="1011682" y="5144770"/>
              <a:ext cx="9846945" cy="1247140"/>
              <a:chOff x="1011682" y="5144770"/>
              <a:chExt cx="9853295" cy="1247140"/>
            </a:xfrm>
          </p:grpSpPr>
          <p:sp>
            <p:nvSpPr>
              <p:cNvPr id="33" name="object 32">
                <a:extLst>
                  <a:ext uri="{FF2B5EF4-FFF2-40B4-BE49-F238E27FC236}">
                    <a16:creationId xmlns:a16="http://schemas.microsoft.com/office/drawing/2014/main" id="{09D2B2CE-19F8-ED0F-D2CE-6E17A4CD9FEB}"/>
                  </a:ext>
                </a:extLst>
              </p:cNvPr>
              <p:cNvSpPr/>
              <p:nvPr/>
            </p:nvSpPr>
            <p:spPr>
              <a:xfrm>
                <a:off x="1018032" y="5151120"/>
                <a:ext cx="9840595" cy="1234440"/>
              </a:xfrm>
              <a:custGeom>
                <a:avLst/>
                <a:gdLst/>
                <a:ahLst/>
                <a:cxnLst/>
                <a:rect l="l" t="t" r="r" b="b"/>
                <a:pathLst>
                  <a:path w="9840595" h="1234439">
                    <a:moveTo>
                      <a:pt x="9840468" y="0"/>
                    </a:moveTo>
                    <a:lnTo>
                      <a:pt x="0" y="0"/>
                    </a:lnTo>
                    <a:lnTo>
                      <a:pt x="0" y="1234439"/>
                    </a:lnTo>
                    <a:lnTo>
                      <a:pt x="9840468" y="1234439"/>
                    </a:lnTo>
                    <a:lnTo>
                      <a:pt x="9840468" y="0"/>
                    </a:lnTo>
                    <a:close/>
                  </a:path>
                </a:pathLst>
              </a:custGeom>
              <a:solidFill>
                <a:srgbClr val="EBEDF1"/>
              </a:solidFill>
            </p:spPr>
            <p:txBody>
              <a:bodyPr wrap="square" lIns="0" tIns="0" rIns="0" bIns="0" rtlCol="0"/>
              <a:lstStyle/>
              <a:p>
                <a:endParaRPr/>
              </a:p>
            </p:txBody>
          </p:sp>
          <p:sp>
            <p:nvSpPr>
              <p:cNvPr id="34" name="object 33">
                <a:extLst>
                  <a:ext uri="{FF2B5EF4-FFF2-40B4-BE49-F238E27FC236}">
                    <a16:creationId xmlns:a16="http://schemas.microsoft.com/office/drawing/2014/main" id="{523E5CA2-AB6B-AF60-A5DA-06000E091097}"/>
                  </a:ext>
                </a:extLst>
              </p:cNvPr>
              <p:cNvSpPr/>
              <p:nvPr/>
            </p:nvSpPr>
            <p:spPr>
              <a:xfrm>
                <a:off x="1018032" y="5151120"/>
                <a:ext cx="9840595" cy="1234440"/>
              </a:xfrm>
              <a:custGeom>
                <a:avLst/>
                <a:gdLst/>
                <a:ahLst/>
                <a:cxnLst/>
                <a:rect l="l" t="t" r="r" b="b"/>
                <a:pathLst>
                  <a:path w="9840595" h="1234439">
                    <a:moveTo>
                      <a:pt x="0" y="0"/>
                    </a:moveTo>
                    <a:lnTo>
                      <a:pt x="9840468" y="0"/>
                    </a:lnTo>
                    <a:lnTo>
                      <a:pt x="9840468" y="1234439"/>
                    </a:lnTo>
                    <a:lnTo>
                      <a:pt x="0" y="1234439"/>
                    </a:lnTo>
                    <a:lnTo>
                      <a:pt x="0" y="0"/>
                    </a:lnTo>
                    <a:close/>
                  </a:path>
                </a:pathLst>
              </a:custGeom>
              <a:ln w="12700">
                <a:solidFill>
                  <a:srgbClr val="41709C"/>
                </a:solidFill>
              </a:ln>
            </p:spPr>
            <p:txBody>
              <a:bodyPr wrap="square" lIns="0" tIns="0" rIns="0" bIns="0" rtlCol="0"/>
              <a:lstStyle/>
              <a:p>
                <a:endParaRPr/>
              </a:p>
            </p:txBody>
          </p:sp>
          <p:pic>
            <p:nvPicPr>
              <p:cNvPr id="35" name="object 34">
                <a:extLst>
                  <a:ext uri="{FF2B5EF4-FFF2-40B4-BE49-F238E27FC236}">
                    <a16:creationId xmlns:a16="http://schemas.microsoft.com/office/drawing/2014/main" id="{0980B690-7C08-6FFF-352E-B482766A3979}"/>
                  </a:ext>
                </a:extLst>
              </p:cNvPr>
              <p:cNvPicPr/>
              <p:nvPr/>
            </p:nvPicPr>
            <p:blipFill>
              <a:blip r:embed="rId3" cstate="print"/>
              <a:stretch>
                <a:fillRect/>
              </a:stretch>
            </p:blipFill>
            <p:spPr>
              <a:xfrm>
                <a:off x="1412748" y="5283708"/>
                <a:ext cx="4413503" cy="1025651"/>
              </a:xfrm>
              <a:prstGeom prst="rect">
                <a:avLst/>
              </a:prstGeom>
            </p:spPr>
          </p:pic>
        </p:grpSp>
        <p:sp>
          <p:nvSpPr>
            <p:cNvPr id="36" name="object 35">
              <a:extLst>
                <a:ext uri="{FF2B5EF4-FFF2-40B4-BE49-F238E27FC236}">
                  <a16:creationId xmlns:a16="http://schemas.microsoft.com/office/drawing/2014/main" id="{C627AD87-44D0-81E1-BB65-F67CEA139FF5}"/>
                </a:ext>
              </a:extLst>
            </p:cNvPr>
            <p:cNvSpPr txBox="1"/>
            <p:nvPr/>
          </p:nvSpPr>
          <p:spPr>
            <a:xfrm>
              <a:off x="1444752" y="5315711"/>
              <a:ext cx="4295140" cy="906780"/>
            </a:xfrm>
            <a:prstGeom prst="rect">
              <a:avLst/>
            </a:prstGeom>
            <a:solidFill>
              <a:srgbClr val="EBF5F9"/>
            </a:solidFill>
            <a:ln w="12700">
              <a:solidFill>
                <a:srgbClr val="41709C"/>
              </a:solidFill>
            </a:ln>
            <a:effectLst/>
          </p:spPr>
          <p:txBody>
            <a:bodyPr vert="horz" wrap="square" lIns="0" tIns="3175" rIns="0" bIns="0" rtlCol="0">
              <a:spAutoFit/>
            </a:bodyPr>
            <a:lstStyle/>
            <a:p>
              <a:pPr>
                <a:lnSpc>
                  <a:spcPct val="100000"/>
                </a:lnSpc>
                <a:spcBef>
                  <a:spcPts val="25"/>
                </a:spcBef>
              </a:pPr>
              <a:endParaRPr sz="2100" dirty="0">
                <a:latin typeface="Times New Roman"/>
                <a:cs typeface="Times New Roman"/>
              </a:endParaRPr>
            </a:p>
            <a:p>
              <a:pPr algn="ctr">
                <a:lnSpc>
                  <a:spcPct val="100000"/>
                </a:lnSpc>
              </a:pPr>
              <a:r>
                <a:rPr sz="1800" b="1" dirty="0">
                  <a:latin typeface="Segoe UI"/>
                  <a:cs typeface="Segoe UI"/>
                </a:rPr>
                <a:t>1/1/23</a:t>
              </a:r>
              <a:r>
                <a:rPr sz="1800" b="1" spc="10" dirty="0">
                  <a:latin typeface="Segoe UI"/>
                  <a:cs typeface="Segoe UI"/>
                </a:rPr>
                <a:t> </a:t>
              </a:r>
              <a:r>
                <a:rPr sz="1800" b="1" spc="-10" dirty="0">
                  <a:latin typeface="Segoe UI"/>
                  <a:cs typeface="Segoe UI"/>
                </a:rPr>
                <a:t>launch</a:t>
              </a:r>
              <a:endParaRPr sz="1800" dirty="0">
                <a:latin typeface="Segoe UI"/>
                <a:cs typeface="Segoe UI"/>
              </a:endParaRPr>
            </a:p>
          </p:txBody>
        </p:sp>
        <p:sp>
          <p:nvSpPr>
            <p:cNvPr id="37" name="object 36">
              <a:extLst>
                <a:ext uri="{FF2B5EF4-FFF2-40B4-BE49-F238E27FC236}">
                  <a16:creationId xmlns:a16="http://schemas.microsoft.com/office/drawing/2014/main" id="{C1489A2B-559D-F5F6-E487-2D8C6A6BE9A8}"/>
                </a:ext>
              </a:extLst>
            </p:cNvPr>
            <p:cNvSpPr txBox="1"/>
            <p:nvPr/>
          </p:nvSpPr>
          <p:spPr>
            <a:xfrm>
              <a:off x="1150481" y="5319112"/>
              <a:ext cx="230832" cy="927100"/>
            </a:xfrm>
            <a:prstGeom prst="rect">
              <a:avLst/>
            </a:prstGeom>
          </p:spPr>
          <p:txBody>
            <a:bodyPr vert="vert270" wrap="square" lIns="0" tIns="0" rIns="0" bIns="0" rtlCol="0">
              <a:spAutoFit/>
            </a:bodyPr>
            <a:lstStyle/>
            <a:p>
              <a:pPr marL="12700">
                <a:lnSpc>
                  <a:spcPts val="1810"/>
                </a:lnSpc>
              </a:pPr>
              <a:r>
                <a:rPr sz="1600" b="1" i="1" spc="-10" dirty="0">
                  <a:latin typeface="Segoe UI" panose="020B0502040204020203" pitchFamily="34" charset="0"/>
                  <a:cs typeface="Segoe UI" panose="020B0502040204020203" pitchFamily="34" charset="0"/>
                </a:rPr>
                <a:t>TIMELINE</a:t>
              </a:r>
              <a:endParaRPr sz="1600" dirty="0">
                <a:latin typeface="Segoe UI" panose="020B0502040204020203" pitchFamily="34" charset="0"/>
                <a:cs typeface="Segoe UI" panose="020B0502040204020203" pitchFamily="34" charset="0"/>
              </a:endParaRPr>
            </a:p>
          </p:txBody>
        </p:sp>
        <p:grpSp>
          <p:nvGrpSpPr>
            <p:cNvPr id="38" name="object 37">
              <a:extLst>
                <a:ext uri="{FF2B5EF4-FFF2-40B4-BE49-F238E27FC236}">
                  <a16:creationId xmlns:a16="http://schemas.microsoft.com/office/drawing/2014/main" id="{B41DD53F-A52D-25B3-3D99-63345656DBAC}"/>
                </a:ext>
              </a:extLst>
            </p:cNvPr>
            <p:cNvGrpSpPr/>
            <p:nvPr/>
          </p:nvGrpSpPr>
          <p:grpSpPr>
            <a:xfrm>
              <a:off x="5861058" y="5203696"/>
              <a:ext cx="4911454" cy="1046987"/>
              <a:chOff x="5878801" y="5202630"/>
              <a:chExt cx="4396739" cy="1046987"/>
            </a:xfrm>
          </p:grpSpPr>
          <p:pic>
            <p:nvPicPr>
              <p:cNvPr id="39" name="object 38">
                <a:extLst>
                  <a:ext uri="{FF2B5EF4-FFF2-40B4-BE49-F238E27FC236}">
                    <a16:creationId xmlns:a16="http://schemas.microsoft.com/office/drawing/2014/main" id="{0F185D1F-667B-B6A3-4B61-AA1ECF858CB5}"/>
                  </a:ext>
                </a:extLst>
              </p:cNvPr>
              <p:cNvPicPr/>
              <p:nvPr/>
            </p:nvPicPr>
            <p:blipFill>
              <a:blip r:embed="rId4" cstate="print"/>
              <a:stretch>
                <a:fillRect/>
              </a:stretch>
            </p:blipFill>
            <p:spPr>
              <a:xfrm>
                <a:off x="5979208" y="5202630"/>
                <a:ext cx="4219824" cy="1046987"/>
              </a:xfrm>
              <a:prstGeom prst="rect">
                <a:avLst/>
              </a:prstGeom>
            </p:spPr>
          </p:pic>
          <p:pic>
            <p:nvPicPr>
              <p:cNvPr id="40" name="object 39">
                <a:extLst>
                  <a:ext uri="{FF2B5EF4-FFF2-40B4-BE49-F238E27FC236}">
                    <a16:creationId xmlns:a16="http://schemas.microsoft.com/office/drawing/2014/main" id="{A26ADEA2-6DE7-ABAF-0566-3D14EC3A5F6B}"/>
                  </a:ext>
                </a:extLst>
              </p:cNvPr>
              <p:cNvPicPr/>
              <p:nvPr/>
            </p:nvPicPr>
            <p:blipFill>
              <a:blip r:embed="rId5" cstate="print"/>
              <a:stretch>
                <a:fillRect/>
              </a:stretch>
            </p:blipFill>
            <p:spPr>
              <a:xfrm>
                <a:off x="5878801" y="5305377"/>
                <a:ext cx="4396739" cy="861059"/>
              </a:xfrm>
              <a:prstGeom prst="rect">
                <a:avLst/>
              </a:prstGeom>
            </p:spPr>
          </p:pic>
        </p:grpSp>
        <p:sp>
          <p:nvSpPr>
            <p:cNvPr id="41" name="object 35">
              <a:extLst>
                <a:ext uri="{FF2B5EF4-FFF2-40B4-BE49-F238E27FC236}">
                  <a16:creationId xmlns:a16="http://schemas.microsoft.com/office/drawing/2014/main" id="{5EB92685-874B-2E4F-50DF-DFA2CC7AC4C3}"/>
                </a:ext>
              </a:extLst>
            </p:cNvPr>
            <p:cNvSpPr txBox="1"/>
            <p:nvPr/>
          </p:nvSpPr>
          <p:spPr>
            <a:xfrm>
              <a:off x="5973219" y="5306443"/>
              <a:ext cx="4668439" cy="880369"/>
            </a:xfrm>
            <a:prstGeom prst="rect">
              <a:avLst/>
            </a:prstGeom>
            <a:solidFill>
              <a:srgbClr val="EDF1F9"/>
            </a:solidFill>
            <a:ln w="12700">
              <a:solidFill>
                <a:srgbClr val="41709C"/>
              </a:solidFill>
            </a:ln>
            <a:effectLst/>
          </p:spPr>
          <p:txBody>
            <a:bodyPr vert="horz" wrap="square" lIns="0" tIns="3175" rIns="0" bIns="0" rtlCol="0">
              <a:spAutoFit/>
            </a:bodyPr>
            <a:lstStyle/>
            <a:p>
              <a:pPr>
                <a:lnSpc>
                  <a:spcPct val="100000"/>
                </a:lnSpc>
                <a:spcBef>
                  <a:spcPts val="25"/>
                </a:spcBef>
              </a:pPr>
              <a:endParaRPr sz="2100" dirty="0">
                <a:latin typeface="Times New Roman"/>
                <a:cs typeface="Times New Roman"/>
              </a:endParaRPr>
            </a:p>
            <a:p>
              <a:pPr algn="ctr">
                <a:lnSpc>
                  <a:spcPct val="100000"/>
                </a:lnSpc>
              </a:pPr>
              <a:r>
                <a:rPr lang="en-US" sz="1800" b="1" dirty="0">
                  <a:latin typeface="Segoe UI"/>
                  <a:cs typeface="Segoe UI"/>
                </a:rPr>
                <a:t>Timeline TBD</a:t>
              </a:r>
            </a:p>
            <a:p>
              <a:pPr algn="ctr">
                <a:lnSpc>
                  <a:spcPct val="100000"/>
                </a:lnSpc>
              </a:pPr>
              <a:endParaRPr sz="1800" dirty="0">
                <a:latin typeface="Segoe UI"/>
                <a:cs typeface="Segoe UI"/>
              </a:endParaRPr>
            </a:p>
          </p:txBody>
        </p:sp>
      </p:grpSp>
      <p:pic>
        <p:nvPicPr>
          <p:cNvPr id="45" name="Picture 44" descr="A yellow sign with black text&#10;&#10;Description automatically generated with medium confidence">
            <a:extLst>
              <a:ext uri="{FF2B5EF4-FFF2-40B4-BE49-F238E27FC236}">
                <a16:creationId xmlns:a16="http://schemas.microsoft.com/office/drawing/2014/main" id="{554EDF4A-C417-C530-E809-F9351137F24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325440" y="5077585"/>
            <a:ext cx="1659294" cy="1659294"/>
          </a:xfrm>
          <a:prstGeom prst="rect">
            <a:avLst/>
          </a:prstGeom>
        </p:spPr>
      </p:pic>
      <p:sp>
        <p:nvSpPr>
          <p:cNvPr id="47" name="Rectangle: Rounded Corners 46">
            <a:extLst>
              <a:ext uri="{FF2B5EF4-FFF2-40B4-BE49-F238E27FC236}">
                <a16:creationId xmlns:a16="http://schemas.microsoft.com/office/drawing/2014/main" id="{1FB3B7CE-3A2D-4423-E405-AE9AD11A2DC7}"/>
              </a:ext>
            </a:extLst>
          </p:cNvPr>
          <p:cNvSpPr/>
          <p:nvPr/>
        </p:nvSpPr>
        <p:spPr>
          <a:xfrm>
            <a:off x="9369126" y="5172284"/>
            <a:ext cx="1595316" cy="268941"/>
          </a:xfrm>
          <a:prstGeom prst="roundRect">
            <a:avLst/>
          </a:prstGeom>
          <a:solidFill>
            <a:schemeClr val="accent2">
              <a:lumMod val="20000"/>
              <a:lumOff val="80000"/>
            </a:schemeClr>
          </a:solidFill>
          <a:ln w="38100">
            <a:solidFill>
              <a:srgbClr val="E47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latin typeface="Segoe UI" panose="020B0502040204020203" pitchFamily="34" charset="0"/>
                <a:cs typeface="Segoe UI" panose="020B0502040204020203" pitchFamily="34" charset="0"/>
              </a:rPr>
              <a:t>Delayed!</a:t>
            </a:r>
          </a:p>
        </p:txBody>
      </p:sp>
    </p:spTree>
    <p:extLst>
      <p:ext uri="{BB962C8B-B14F-4D97-AF65-F5344CB8AC3E}">
        <p14:creationId xmlns:p14="http://schemas.microsoft.com/office/powerpoint/2010/main" val="3912066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B35E-79AA-AA8B-2934-6FA73D19F7B3}"/>
              </a:ext>
            </a:extLst>
          </p:cNvPr>
          <p:cNvSpPr>
            <a:spLocks noGrp="1"/>
          </p:cNvSpPr>
          <p:nvPr>
            <p:ph type="title"/>
          </p:nvPr>
        </p:nvSpPr>
        <p:spPr>
          <a:xfrm>
            <a:off x="838200" y="549501"/>
            <a:ext cx="10515600" cy="667545"/>
          </a:xfrm>
        </p:spPr>
        <p:txBody>
          <a:bodyPr>
            <a:normAutofit fontScale="90000"/>
          </a:bodyPr>
          <a:lstStyle/>
          <a:p>
            <a:pPr algn="l"/>
            <a:r>
              <a:rPr lang="en-US" dirty="0"/>
              <a:t>Risk Stratification, Segmentation, and Tiering</a:t>
            </a:r>
          </a:p>
        </p:txBody>
      </p:sp>
      <p:sp>
        <p:nvSpPr>
          <p:cNvPr id="3" name="Content Placeholder 2">
            <a:extLst>
              <a:ext uri="{FF2B5EF4-FFF2-40B4-BE49-F238E27FC236}">
                <a16:creationId xmlns:a16="http://schemas.microsoft.com/office/drawing/2014/main" id="{53F147B2-4FBB-9BD5-B018-BFACEC662ECA}"/>
              </a:ext>
            </a:extLst>
          </p:cNvPr>
          <p:cNvSpPr>
            <a:spLocks noGrp="1"/>
          </p:cNvSpPr>
          <p:nvPr>
            <p:ph idx="1"/>
          </p:nvPr>
        </p:nvSpPr>
        <p:spPr>
          <a:xfrm>
            <a:off x="838200" y="1427584"/>
            <a:ext cx="10515600" cy="2911151"/>
          </a:xfrm>
        </p:spPr>
        <p:txBody>
          <a:bodyPr>
            <a:normAutofit fontScale="92500" lnSpcReduction="10000"/>
          </a:bodyPr>
          <a:lstStyle/>
          <a:p>
            <a:r>
              <a:rPr lang="en-US" sz="2200" b="1" dirty="0"/>
              <a:t>“Risk stratification, segmentation, and tiering” (RSST) </a:t>
            </a:r>
            <a:r>
              <a:rPr lang="en-US" sz="2200" dirty="0"/>
              <a:t>is a process of using data to predict a person’s risk of harm or a bad outcome.</a:t>
            </a:r>
          </a:p>
          <a:p>
            <a:pPr lvl="1">
              <a:buFont typeface="Segoe UI" panose="020B0502040204020203" pitchFamily="34" charset="0"/>
              <a:buChar char="»"/>
            </a:pPr>
            <a:r>
              <a:rPr lang="en-US" sz="1900" dirty="0"/>
              <a:t>By identifying members at moderate/rising or high risk, Health Plans can perform assessments to offer services and supports to keep them as healthy as possible.</a:t>
            </a:r>
          </a:p>
          <a:p>
            <a:r>
              <a:rPr lang="en-US" sz="2400" dirty="0"/>
              <a:t>DHCS is developing a </a:t>
            </a:r>
            <a:r>
              <a:rPr lang="en-US" sz="2400" b="1" dirty="0"/>
              <a:t>state-wide</a:t>
            </a:r>
            <a:r>
              <a:rPr lang="en-US" sz="2400" dirty="0"/>
              <a:t> risk stratification methodology:</a:t>
            </a:r>
          </a:p>
          <a:p>
            <a:pPr lvl="1">
              <a:buFont typeface="Segoe UI" panose="020B0502040204020203" pitchFamily="34" charset="0"/>
              <a:buChar char="»"/>
            </a:pPr>
            <a:r>
              <a:rPr lang="en-US" sz="1900" dirty="0"/>
              <a:t>Looks beyond “medical” risks and outcomes, such as emergency department use.</a:t>
            </a:r>
          </a:p>
          <a:p>
            <a:pPr lvl="1">
              <a:buFont typeface="Segoe UI" panose="020B0502040204020203" pitchFamily="34" charset="0"/>
              <a:buChar char="»"/>
            </a:pPr>
            <a:r>
              <a:rPr lang="en-US" sz="1900" dirty="0"/>
              <a:t>Seeks to consider behavioral health and social needs, as well as address data gaps and potential bias.</a:t>
            </a:r>
          </a:p>
        </p:txBody>
      </p:sp>
      <p:graphicFrame>
        <p:nvGraphicFramePr>
          <p:cNvPr id="5" name="Table 5">
            <a:extLst>
              <a:ext uri="{FF2B5EF4-FFF2-40B4-BE49-F238E27FC236}">
                <a16:creationId xmlns:a16="http://schemas.microsoft.com/office/drawing/2014/main" id="{C170741F-70AD-D1E0-0469-AADB0CD3F548}"/>
              </a:ext>
            </a:extLst>
          </p:cNvPr>
          <p:cNvGraphicFramePr>
            <a:graphicFrameLocks noGrp="1"/>
          </p:cNvGraphicFramePr>
          <p:nvPr>
            <p:extLst>
              <p:ext uri="{D42A27DB-BD31-4B8C-83A1-F6EECF244321}">
                <p14:modId xmlns:p14="http://schemas.microsoft.com/office/powerpoint/2010/main" val="2818050639"/>
              </p:ext>
            </p:extLst>
          </p:nvPr>
        </p:nvGraphicFramePr>
        <p:xfrm>
          <a:off x="1956837" y="4914567"/>
          <a:ext cx="8128000" cy="125526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47660897"/>
                    </a:ext>
                  </a:extLst>
                </a:gridCol>
                <a:gridCol w="4064000">
                  <a:extLst>
                    <a:ext uri="{9D8B030D-6E8A-4147-A177-3AD203B41FA5}">
                      <a16:colId xmlns:a16="http://schemas.microsoft.com/office/drawing/2014/main" val="718312242"/>
                    </a:ext>
                  </a:extLst>
                </a:gridCol>
              </a:tblGrid>
              <a:tr h="432306">
                <a:tc>
                  <a:txBody>
                    <a:bodyPr/>
                    <a:lstStyle/>
                    <a:p>
                      <a:pPr algn="ctr"/>
                      <a:r>
                        <a:rPr lang="en-US" sz="1600" dirty="0">
                          <a:latin typeface="Segoe UI" panose="020B0502040204020203" pitchFamily="34" charset="0"/>
                          <a:cs typeface="Segoe UI" panose="020B0502040204020203" pitchFamily="34" charset="0"/>
                        </a:rPr>
                        <a:t>RSST Work Group</a:t>
                      </a:r>
                    </a:p>
                  </a:txBody>
                  <a:tcPr>
                    <a:lnR w="76200" cap="flat" cmpd="sng" algn="ctr">
                      <a:solidFill>
                        <a:schemeClr val="bg1"/>
                      </a:solidFill>
                      <a:prstDash val="solid"/>
                      <a:round/>
                      <a:headEnd type="none" w="med" len="med"/>
                      <a:tailEnd type="none" w="med" len="med"/>
                    </a:lnR>
                    <a:solidFill>
                      <a:srgbClr val="14315A"/>
                    </a:solidFill>
                  </a:tcPr>
                </a:tc>
                <a:tc>
                  <a:txBody>
                    <a:bodyPr/>
                    <a:lstStyle/>
                    <a:p>
                      <a:pPr algn="ctr"/>
                      <a:r>
                        <a:rPr lang="en-US" sz="1600" dirty="0">
                          <a:latin typeface="Segoe UI" panose="020B0502040204020203" pitchFamily="34" charset="0"/>
                          <a:cs typeface="Segoe UI" panose="020B0502040204020203" pitchFamily="34" charset="0"/>
                        </a:rPr>
                        <a:t>RSST Scientific Advisory Council</a:t>
                      </a:r>
                    </a:p>
                  </a:txBody>
                  <a:tcPr>
                    <a:lnL w="76200" cap="flat" cmpd="sng" algn="ctr">
                      <a:solidFill>
                        <a:schemeClr val="bg1"/>
                      </a:solidFill>
                      <a:prstDash val="solid"/>
                      <a:round/>
                      <a:headEnd type="none" w="med" len="med"/>
                      <a:tailEnd type="none" w="med" len="med"/>
                    </a:lnL>
                    <a:solidFill>
                      <a:srgbClr val="14315A"/>
                    </a:solidFill>
                  </a:tcPr>
                </a:tc>
                <a:extLst>
                  <a:ext uri="{0D108BD9-81ED-4DB2-BD59-A6C34878D82A}">
                    <a16:rowId xmlns:a16="http://schemas.microsoft.com/office/drawing/2014/main" val="4103229615"/>
                  </a:ext>
                </a:extLst>
              </a:tr>
              <a:tr h="370840">
                <a:tc>
                  <a:txBody>
                    <a:bodyPr/>
                    <a:lstStyle/>
                    <a:p>
                      <a:pPr algn="ctr"/>
                      <a:r>
                        <a:rPr lang="en-US" sz="1600" dirty="0">
                          <a:latin typeface="Segoe UI" panose="020B0502040204020203" pitchFamily="34" charset="0"/>
                          <a:cs typeface="Segoe UI" panose="020B0502040204020203" pitchFamily="34" charset="0"/>
                        </a:rPr>
                        <a:t>Goal to create a state-wide, transparent, standardized scoring mechanism and risk tiers.</a:t>
                      </a:r>
                    </a:p>
                  </a:txBody>
                  <a:tcP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600" dirty="0">
                          <a:latin typeface="Segoe UI" panose="020B0502040204020203" pitchFamily="34" charset="0"/>
                          <a:cs typeface="Segoe UI" panose="020B0502040204020203" pitchFamily="34" charset="0"/>
                        </a:rPr>
                        <a:t>Goal to provide input and feedback from multiple stakeholder perspectives to the RSST Work Group.</a:t>
                      </a:r>
                    </a:p>
                  </a:txBody>
                  <a:tcPr>
                    <a:lnL w="762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54970066"/>
                  </a:ext>
                </a:extLst>
              </a:tr>
            </a:tbl>
          </a:graphicData>
        </a:graphic>
      </p:graphicFrame>
      <p:sp>
        <p:nvSpPr>
          <p:cNvPr id="7" name="TextBox 6">
            <a:extLst>
              <a:ext uri="{FF2B5EF4-FFF2-40B4-BE49-F238E27FC236}">
                <a16:creationId xmlns:a16="http://schemas.microsoft.com/office/drawing/2014/main" id="{F9F87317-7FBF-C572-EAA6-0B095557D689}"/>
              </a:ext>
            </a:extLst>
          </p:cNvPr>
          <p:cNvSpPr txBox="1"/>
          <p:nvPr/>
        </p:nvSpPr>
        <p:spPr>
          <a:xfrm>
            <a:off x="1956837" y="4400971"/>
            <a:ext cx="8128000" cy="461665"/>
          </a:xfrm>
          <a:prstGeom prst="rect">
            <a:avLst/>
          </a:prstGeom>
          <a:solidFill>
            <a:srgbClr val="2D6E8D"/>
          </a:solidFill>
        </p:spPr>
        <p:txBody>
          <a:bodyPr wrap="square">
            <a:spAutoFit/>
          </a:bodyPr>
          <a:lstStyle/>
          <a:p>
            <a:pPr algn="ctr"/>
            <a:r>
              <a:rPr lang="en-US" sz="2400" b="1" dirty="0">
                <a:solidFill>
                  <a:schemeClr val="bg1"/>
                </a:solidFill>
                <a:latin typeface="Segoe UI" panose="020B0502040204020203" pitchFamily="34" charset="0"/>
                <a:cs typeface="Segoe UI" panose="020B0502040204020203" pitchFamily="34" charset="0"/>
              </a:rPr>
              <a:t>Two groups working on this effort</a:t>
            </a:r>
          </a:p>
        </p:txBody>
      </p:sp>
    </p:spTree>
    <p:extLst>
      <p:ext uri="{BB962C8B-B14F-4D97-AF65-F5344CB8AC3E}">
        <p14:creationId xmlns:p14="http://schemas.microsoft.com/office/powerpoint/2010/main" val="669350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C015-CC2D-784A-E3F3-70019DFFE13B}"/>
              </a:ext>
            </a:extLst>
          </p:cNvPr>
          <p:cNvSpPr>
            <a:spLocks noGrp="1"/>
          </p:cNvSpPr>
          <p:nvPr>
            <p:ph type="title"/>
          </p:nvPr>
        </p:nvSpPr>
        <p:spPr/>
        <p:txBody>
          <a:bodyPr>
            <a:normAutofit/>
          </a:bodyPr>
          <a:lstStyle/>
          <a:p>
            <a:r>
              <a:rPr lang="en-US" sz="4000" dirty="0"/>
              <a:t>Enhanced Care Management (ECM)</a:t>
            </a:r>
            <a:br>
              <a:rPr lang="en-US" dirty="0"/>
            </a:br>
            <a:r>
              <a:rPr lang="en-US" sz="3100" i="1" dirty="0">
                <a:solidFill>
                  <a:srgbClr val="2D6E8D"/>
                </a:solidFill>
                <a:latin typeface="Segoe UI"/>
                <a:cs typeface="Segoe UI"/>
              </a:rPr>
              <a:t>Children &amp; Youth Populations of Focus (POF) Launch Updates</a:t>
            </a:r>
            <a:r>
              <a:rPr lang="en-US" sz="3100" dirty="0">
                <a:solidFill>
                  <a:srgbClr val="2D6E8D"/>
                </a:solidFill>
                <a:latin typeface="Segoe UI"/>
                <a:cs typeface="Segoe UI"/>
              </a:rPr>
              <a:t> </a:t>
            </a:r>
            <a:endParaRPr lang="en-US" sz="3100" dirty="0"/>
          </a:p>
        </p:txBody>
      </p:sp>
    </p:spTree>
    <p:extLst>
      <p:ext uri="{BB962C8B-B14F-4D97-AF65-F5344CB8AC3E}">
        <p14:creationId xmlns:p14="http://schemas.microsoft.com/office/powerpoint/2010/main" val="304038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D0E-3A11-FB26-394E-371B2A70F7BC}"/>
              </a:ext>
            </a:extLst>
          </p:cNvPr>
          <p:cNvSpPr>
            <a:spLocks noGrp="1"/>
          </p:cNvSpPr>
          <p:nvPr>
            <p:ph type="ctrTitle"/>
          </p:nvPr>
        </p:nvSpPr>
        <p:spPr>
          <a:xfrm>
            <a:off x="1524000" y="607219"/>
            <a:ext cx="9144000" cy="1921377"/>
          </a:xfrm>
        </p:spPr>
        <p:txBody>
          <a:bodyPr/>
          <a:lstStyle/>
          <a:p>
            <a:pPr>
              <a:spcBef>
                <a:spcPts val="600"/>
              </a:spcBef>
            </a:pPr>
            <a:r>
              <a:rPr lang="en-US" sz="4000" dirty="0"/>
              <a:t>2024 Transition Policy Guide</a:t>
            </a:r>
          </a:p>
        </p:txBody>
      </p:sp>
      <p:sp>
        <p:nvSpPr>
          <p:cNvPr id="3" name="Subtitle 2">
            <a:extLst>
              <a:ext uri="{FF2B5EF4-FFF2-40B4-BE49-F238E27FC236}">
                <a16:creationId xmlns:a16="http://schemas.microsoft.com/office/drawing/2014/main" id="{18FC895F-9906-CCF4-D991-5C64C9FEDAFD}"/>
              </a:ext>
            </a:extLst>
          </p:cNvPr>
          <p:cNvSpPr>
            <a:spLocks noGrp="1"/>
          </p:cNvSpPr>
          <p:nvPr>
            <p:ph type="subTitle" idx="1"/>
          </p:nvPr>
        </p:nvSpPr>
        <p:spPr>
          <a:xfrm>
            <a:off x="3526971" y="2769686"/>
            <a:ext cx="5138057" cy="1655762"/>
          </a:xfrm>
        </p:spPr>
        <p:txBody>
          <a:bodyPr/>
          <a:lstStyle/>
          <a:p>
            <a:r>
              <a:rPr lang="en-US" b="1" dirty="0"/>
              <a:t>Michelle </a:t>
            </a:r>
            <a:r>
              <a:rPr lang="en-US" b="1" dirty="0" err="1"/>
              <a:t>Retke</a:t>
            </a:r>
            <a:endParaRPr lang="en-US" b="1" dirty="0"/>
          </a:p>
          <a:p>
            <a:r>
              <a:rPr lang="en-US" dirty="0"/>
              <a:t>Division Chief, </a:t>
            </a:r>
          </a:p>
          <a:p>
            <a:r>
              <a:rPr lang="en-US" dirty="0"/>
              <a:t>Managed Care Operations Division</a:t>
            </a:r>
          </a:p>
          <a:p>
            <a:endParaRPr lang="en-US" b="1" dirty="0"/>
          </a:p>
        </p:txBody>
      </p:sp>
    </p:spTree>
    <p:extLst>
      <p:ext uri="{BB962C8B-B14F-4D97-AF65-F5344CB8AC3E}">
        <p14:creationId xmlns:p14="http://schemas.microsoft.com/office/powerpoint/2010/main" val="2030675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83D7-8863-431E-AFAF-FE1B486ACFC0}"/>
              </a:ext>
            </a:extLst>
          </p:cNvPr>
          <p:cNvSpPr>
            <a:spLocks noGrp="1"/>
          </p:cNvSpPr>
          <p:nvPr>
            <p:ph type="title"/>
          </p:nvPr>
        </p:nvSpPr>
        <p:spPr>
          <a:xfrm>
            <a:off x="54153" y="216672"/>
            <a:ext cx="12192000" cy="1325563"/>
          </a:xfrm>
        </p:spPr>
        <p:txBody>
          <a:bodyPr>
            <a:normAutofit/>
          </a:bodyPr>
          <a:lstStyle/>
          <a:p>
            <a:r>
              <a:rPr lang="en-US" dirty="0"/>
              <a:t>ECM Implementation Data: </a:t>
            </a:r>
            <a:br>
              <a:rPr lang="en-US" dirty="0"/>
            </a:br>
            <a:r>
              <a:rPr lang="en-US" dirty="0"/>
              <a:t>January - September 2022</a:t>
            </a:r>
          </a:p>
        </p:txBody>
      </p:sp>
      <p:grpSp>
        <p:nvGrpSpPr>
          <p:cNvPr id="14" name="Group 13">
            <a:extLst>
              <a:ext uri="{FF2B5EF4-FFF2-40B4-BE49-F238E27FC236}">
                <a16:creationId xmlns:a16="http://schemas.microsoft.com/office/drawing/2014/main" id="{278101F1-5429-4B1C-A132-CB054CA264E4}"/>
              </a:ext>
            </a:extLst>
          </p:cNvPr>
          <p:cNvGrpSpPr/>
          <p:nvPr/>
        </p:nvGrpSpPr>
        <p:grpSpPr>
          <a:xfrm>
            <a:off x="6219926" y="1719816"/>
            <a:ext cx="5115827" cy="3353441"/>
            <a:chOff x="6184232" y="1997443"/>
            <a:chExt cx="5115827" cy="3353441"/>
          </a:xfrm>
          <a:solidFill>
            <a:srgbClr val="14315A"/>
          </a:solidFill>
        </p:grpSpPr>
        <p:pic>
          <p:nvPicPr>
            <p:cNvPr id="5" name="Picture 4">
              <a:extLst>
                <a:ext uri="{FF2B5EF4-FFF2-40B4-BE49-F238E27FC236}">
                  <a16:creationId xmlns:a16="http://schemas.microsoft.com/office/drawing/2014/main" id="{26A537C8-09F6-4468-B272-2DE0F047EA47}"/>
                </a:ext>
              </a:extLst>
            </p:cNvPr>
            <p:cNvPicPr>
              <a:picLocks noChangeAspect="1"/>
            </p:cNvPicPr>
            <p:nvPr/>
          </p:nvPicPr>
          <p:blipFill rotWithShape="1">
            <a:blip r:embed="rId2"/>
            <a:srcRect l="6563" t="10569" r="6728"/>
            <a:stretch/>
          </p:blipFill>
          <p:spPr>
            <a:xfrm>
              <a:off x="6381159" y="2676454"/>
              <a:ext cx="4721972" cy="2674430"/>
            </a:xfrm>
            <a:prstGeom prst="rect">
              <a:avLst/>
            </a:prstGeom>
            <a:grpFill/>
          </p:spPr>
        </p:pic>
        <p:sp>
          <p:nvSpPr>
            <p:cNvPr id="6" name="TextBox 5">
              <a:extLst>
                <a:ext uri="{FF2B5EF4-FFF2-40B4-BE49-F238E27FC236}">
                  <a16:creationId xmlns:a16="http://schemas.microsoft.com/office/drawing/2014/main" id="{99AA95BB-E59C-4A9F-87D5-6B17CC4BCF16}"/>
                </a:ext>
              </a:extLst>
            </p:cNvPr>
            <p:cNvSpPr txBox="1"/>
            <p:nvPr/>
          </p:nvSpPr>
          <p:spPr>
            <a:xfrm>
              <a:off x="6184232" y="1997443"/>
              <a:ext cx="5115827" cy="646331"/>
            </a:xfrm>
            <a:prstGeom prst="rect">
              <a:avLst/>
            </a:prstGeom>
            <a:grpFill/>
          </p:spPr>
          <p:txBody>
            <a:bodyPr wrap="square" rtlCol="0">
              <a:spAutoFit/>
            </a:bodyPr>
            <a:lstStyle/>
            <a:p>
              <a:pPr algn="ctr"/>
              <a:r>
                <a:rPr lang="en-US" dirty="0">
                  <a:solidFill>
                    <a:schemeClr val="bg1"/>
                  </a:solidFill>
                  <a:latin typeface="Segoe UI" panose="020B0502040204020203" pitchFamily="34" charset="0"/>
                  <a:cs typeface="Segoe UI" panose="020B0502040204020203" pitchFamily="34" charset="0"/>
                </a:rPr>
                <a:t>88k total members were enrolled in ECM in January through September 2022.</a:t>
              </a:r>
            </a:p>
          </p:txBody>
        </p:sp>
      </p:grpSp>
      <p:grpSp>
        <p:nvGrpSpPr>
          <p:cNvPr id="13" name="Group 12">
            <a:extLst>
              <a:ext uri="{FF2B5EF4-FFF2-40B4-BE49-F238E27FC236}">
                <a16:creationId xmlns:a16="http://schemas.microsoft.com/office/drawing/2014/main" id="{13960DB0-3D4E-445B-872C-304DAF79C851}"/>
              </a:ext>
            </a:extLst>
          </p:cNvPr>
          <p:cNvGrpSpPr/>
          <p:nvPr/>
        </p:nvGrpSpPr>
        <p:grpSpPr>
          <a:xfrm>
            <a:off x="796089" y="1729441"/>
            <a:ext cx="4250130" cy="4507372"/>
            <a:chOff x="-28877" y="1910616"/>
            <a:chExt cx="4250130" cy="4507372"/>
          </a:xfrm>
        </p:grpSpPr>
        <p:pic>
          <p:nvPicPr>
            <p:cNvPr id="8" name="Picture 7">
              <a:extLst>
                <a:ext uri="{FF2B5EF4-FFF2-40B4-BE49-F238E27FC236}">
                  <a16:creationId xmlns:a16="http://schemas.microsoft.com/office/drawing/2014/main" id="{E39D5020-7491-4700-B45B-41A18A38EB0B}"/>
                </a:ext>
              </a:extLst>
            </p:cNvPr>
            <p:cNvPicPr>
              <a:picLocks noChangeAspect="1"/>
            </p:cNvPicPr>
            <p:nvPr/>
          </p:nvPicPr>
          <p:blipFill>
            <a:blip r:embed="rId3"/>
            <a:stretch>
              <a:fillRect/>
            </a:stretch>
          </p:blipFill>
          <p:spPr>
            <a:xfrm>
              <a:off x="-28877" y="2400494"/>
              <a:ext cx="4169781" cy="4017494"/>
            </a:xfrm>
            <a:prstGeom prst="rect">
              <a:avLst/>
            </a:prstGeom>
          </p:spPr>
        </p:pic>
        <p:sp>
          <p:nvSpPr>
            <p:cNvPr id="9" name="TextBox 8">
              <a:extLst>
                <a:ext uri="{FF2B5EF4-FFF2-40B4-BE49-F238E27FC236}">
                  <a16:creationId xmlns:a16="http://schemas.microsoft.com/office/drawing/2014/main" id="{A49E525A-15E9-4823-9796-70111BF89492}"/>
                </a:ext>
              </a:extLst>
            </p:cNvPr>
            <p:cNvSpPr txBox="1"/>
            <p:nvPr/>
          </p:nvSpPr>
          <p:spPr>
            <a:xfrm>
              <a:off x="-28877" y="1910616"/>
              <a:ext cx="4250130" cy="369332"/>
            </a:xfrm>
            <a:prstGeom prst="rect">
              <a:avLst/>
            </a:prstGeom>
            <a:solidFill>
              <a:srgbClr val="14315A"/>
            </a:solidFill>
          </p:spPr>
          <p:txBody>
            <a:bodyPr wrap="square" rtlCol="0">
              <a:spAutoFit/>
            </a:bodyPr>
            <a:lstStyle>
              <a:defPPr>
                <a:defRPr lang="en-US"/>
              </a:defPPr>
              <a:lvl1pPr algn="ctr">
                <a:defRPr sz="2000">
                  <a:solidFill>
                    <a:schemeClr val="bg1"/>
                  </a:solidFill>
                </a:defRPr>
              </a:lvl1pPr>
            </a:lstStyle>
            <a:p>
              <a:r>
                <a:rPr lang="en-US" sz="1800" dirty="0">
                  <a:latin typeface="Segoe UI" panose="020B0502040204020203" pitchFamily="34" charset="0"/>
                  <a:cs typeface="Segoe UI" panose="020B0502040204020203" pitchFamily="34" charset="0"/>
                </a:rPr>
                <a:t>ECM Expanded Statewide in 2022</a:t>
              </a:r>
            </a:p>
          </p:txBody>
        </p:sp>
      </p:grpSp>
      <p:graphicFrame>
        <p:nvGraphicFramePr>
          <p:cNvPr id="15" name="Table 15">
            <a:extLst>
              <a:ext uri="{FF2B5EF4-FFF2-40B4-BE49-F238E27FC236}">
                <a16:creationId xmlns:a16="http://schemas.microsoft.com/office/drawing/2014/main" id="{605BE7A5-18D9-4272-8FBB-08425F4294EA}"/>
              </a:ext>
            </a:extLst>
          </p:cNvPr>
          <p:cNvGraphicFramePr>
            <a:graphicFrameLocks noGrp="1"/>
          </p:cNvGraphicFramePr>
          <p:nvPr>
            <p:extLst>
              <p:ext uri="{D42A27DB-BD31-4B8C-83A1-F6EECF244321}">
                <p14:modId xmlns:p14="http://schemas.microsoft.com/office/powerpoint/2010/main" val="3438914897"/>
              </p:ext>
            </p:extLst>
          </p:nvPr>
        </p:nvGraphicFramePr>
        <p:xfrm>
          <a:off x="6258426" y="5566996"/>
          <a:ext cx="5038827" cy="860886"/>
        </p:xfrm>
        <a:graphic>
          <a:graphicData uri="http://schemas.openxmlformats.org/drawingml/2006/table">
            <a:tbl>
              <a:tblPr firstRow="1" bandRow="1">
                <a:tableStyleId>{5C22544A-7EE6-4342-B048-85BDC9FD1C3A}</a:tableStyleId>
              </a:tblPr>
              <a:tblGrid>
                <a:gridCol w="1464199">
                  <a:extLst>
                    <a:ext uri="{9D8B030D-6E8A-4147-A177-3AD203B41FA5}">
                      <a16:colId xmlns:a16="http://schemas.microsoft.com/office/drawing/2014/main" val="4273884642"/>
                    </a:ext>
                  </a:extLst>
                </a:gridCol>
                <a:gridCol w="1548010">
                  <a:extLst>
                    <a:ext uri="{9D8B030D-6E8A-4147-A177-3AD203B41FA5}">
                      <a16:colId xmlns:a16="http://schemas.microsoft.com/office/drawing/2014/main" val="1684548308"/>
                    </a:ext>
                  </a:extLst>
                </a:gridCol>
                <a:gridCol w="2026618">
                  <a:extLst>
                    <a:ext uri="{9D8B030D-6E8A-4147-A177-3AD203B41FA5}">
                      <a16:colId xmlns:a16="http://schemas.microsoft.com/office/drawing/2014/main" val="3957988062"/>
                    </a:ext>
                  </a:extLst>
                </a:gridCol>
              </a:tblGrid>
              <a:tr h="431247">
                <a:tc>
                  <a:txBody>
                    <a:bodyPr/>
                    <a:lstStyle/>
                    <a:p>
                      <a:pPr algn="ctr"/>
                      <a:r>
                        <a:rPr lang="en-US" sz="1600" dirty="0">
                          <a:latin typeface="Segoe UI" panose="020B0502040204020203" pitchFamily="34" charset="0"/>
                          <a:cs typeface="Segoe UI" panose="020B0502040204020203" pitchFamily="34" charset="0"/>
                        </a:rPr>
                        <a:t>March 2022</a:t>
                      </a:r>
                    </a:p>
                  </a:txBody>
                  <a:tcPr>
                    <a:solidFill>
                      <a:srgbClr val="14315A"/>
                    </a:solidFill>
                  </a:tcPr>
                </a:tc>
                <a:tc>
                  <a:txBody>
                    <a:bodyPr/>
                    <a:lstStyle/>
                    <a:p>
                      <a:pPr algn="ctr"/>
                      <a:r>
                        <a:rPr lang="en-US" sz="1600" dirty="0">
                          <a:latin typeface="Segoe UI" panose="020B0502040204020203" pitchFamily="34" charset="0"/>
                          <a:cs typeface="Segoe UI" panose="020B0502040204020203" pitchFamily="34" charset="0"/>
                        </a:rPr>
                        <a:t>June 2022</a:t>
                      </a:r>
                    </a:p>
                  </a:txBody>
                  <a:tcPr>
                    <a:solidFill>
                      <a:srgbClr val="14315A"/>
                    </a:solidFill>
                  </a:tcPr>
                </a:tc>
                <a:tc>
                  <a:txBody>
                    <a:bodyPr/>
                    <a:lstStyle/>
                    <a:p>
                      <a:pPr algn="ctr"/>
                      <a:r>
                        <a:rPr lang="en-US" sz="1600" dirty="0">
                          <a:latin typeface="Segoe UI" panose="020B0502040204020203" pitchFamily="34" charset="0"/>
                          <a:cs typeface="Segoe UI" panose="020B0502040204020203" pitchFamily="34" charset="0"/>
                        </a:rPr>
                        <a:t>September 2022</a:t>
                      </a:r>
                    </a:p>
                  </a:txBody>
                  <a:tcPr>
                    <a:solidFill>
                      <a:srgbClr val="14315A"/>
                    </a:solidFill>
                  </a:tcPr>
                </a:tc>
                <a:extLst>
                  <a:ext uri="{0D108BD9-81ED-4DB2-BD59-A6C34878D82A}">
                    <a16:rowId xmlns:a16="http://schemas.microsoft.com/office/drawing/2014/main" val="1918860962"/>
                  </a:ext>
                </a:extLst>
              </a:tr>
              <a:tr h="429639">
                <a:tc>
                  <a:txBody>
                    <a:bodyPr/>
                    <a:lstStyle/>
                    <a:p>
                      <a:pPr algn="ctr"/>
                      <a:r>
                        <a:rPr lang="en-US" sz="1600" dirty="0">
                          <a:latin typeface="Segoe UI" panose="020B0502040204020203" pitchFamily="34" charset="0"/>
                          <a:cs typeface="Segoe UI" panose="020B0502040204020203" pitchFamily="34" charset="0"/>
                        </a:rPr>
                        <a:t>692</a:t>
                      </a:r>
                    </a:p>
                  </a:txBody>
                  <a:tcPr>
                    <a:solidFill>
                      <a:srgbClr val="EAEDF2"/>
                    </a:solidFill>
                  </a:tcPr>
                </a:tc>
                <a:tc>
                  <a:txBody>
                    <a:bodyPr/>
                    <a:lstStyle/>
                    <a:p>
                      <a:pPr algn="ctr"/>
                      <a:r>
                        <a:rPr lang="en-US" sz="1600" dirty="0">
                          <a:latin typeface="Segoe UI" panose="020B0502040204020203" pitchFamily="34" charset="0"/>
                          <a:cs typeface="Segoe UI" panose="020B0502040204020203" pitchFamily="34" charset="0"/>
                        </a:rPr>
                        <a:t>759</a:t>
                      </a:r>
                    </a:p>
                  </a:txBody>
                  <a:tcPr>
                    <a:solidFill>
                      <a:srgbClr val="EAEDF2"/>
                    </a:solidFill>
                  </a:tcPr>
                </a:tc>
                <a:tc>
                  <a:txBody>
                    <a:bodyPr/>
                    <a:lstStyle/>
                    <a:p>
                      <a:pPr algn="ctr"/>
                      <a:r>
                        <a:rPr lang="en-US" sz="1600" dirty="0">
                          <a:latin typeface="Segoe UI" panose="020B0502040204020203" pitchFamily="34" charset="0"/>
                          <a:cs typeface="Segoe UI" panose="020B0502040204020203" pitchFamily="34" charset="0"/>
                        </a:rPr>
                        <a:t>956</a:t>
                      </a:r>
                    </a:p>
                  </a:txBody>
                  <a:tcPr>
                    <a:solidFill>
                      <a:srgbClr val="EAEDF2"/>
                    </a:solidFill>
                  </a:tcPr>
                </a:tc>
                <a:extLst>
                  <a:ext uri="{0D108BD9-81ED-4DB2-BD59-A6C34878D82A}">
                    <a16:rowId xmlns:a16="http://schemas.microsoft.com/office/drawing/2014/main" val="1783054131"/>
                  </a:ext>
                </a:extLst>
              </a:tr>
            </a:tbl>
          </a:graphicData>
        </a:graphic>
      </p:graphicFrame>
      <p:sp>
        <p:nvSpPr>
          <p:cNvPr id="16" name="TextBox 15">
            <a:extLst>
              <a:ext uri="{FF2B5EF4-FFF2-40B4-BE49-F238E27FC236}">
                <a16:creationId xmlns:a16="http://schemas.microsoft.com/office/drawing/2014/main" id="{55D7A210-741D-404C-84A4-E158C020E9C3}"/>
              </a:ext>
            </a:extLst>
          </p:cNvPr>
          <p:cNvSpPr txBox="1"/>
          <p:nvPr/>
        </p:nvSpPr>
        <p:spPr>
          <a:xfrm>
            <a:off x="6258426" y="5141218"/>
            <a:ext cx="5038826" cy="369332"/>
          </a:xfrm>
          <a:prstGeom prst="rect">
            <a:avLst/>
          </a:prstGeom>
          <a:solidFill>
            <a:srgbClr val="14315A"/>
          </a:solidFill>
        </p:spPr>
        <p:txBody>
          <a:bodyPr wrap="square" rtlCol="0">
            <a:spAutoFit/>
          </a:bodyPr>
          <a:lstStyle/>
          <a:p>
            <a:pPr algn="ctr"/>
            <a:r>
              <a:rPr lang="en-US" dirty="0">
                <a:solidFill>
                  <a:schemeClr val="bg1"/>
                </a:solidFill>
                <a:latin typeface="Segoe UI" panose="020B0502040204020203" pitchFamily="34" charset="0"/>
                <a:cs typeface="Segoe UI" panose="020B0502040204020203" pitchFamily="34" charset="0"/>
              </a:rPr>
              <a:t>Cumulative ECM Providers to Date</a:t>
            </a:r>
          </a:p>
        </p:txBody>
      </p:sp>
      <p:sp>
        <p:nvSpPr>
          <p:cNvPr id="18" name="TextBox 17">
            <a:extLst>
              <a:ext uri="{FF2B5EF4-FFF2-40B4-BE49-F238E27FC236}">
                <a16:creationId xmlns:a16="http://schemas.microsoft.com/office/drawing/2014/main" id="{E180D7BB-01AC-4B05-ADC1-56C2BE7457B2}"/>
              </a:ext>
            </a:extLst>
          </p:cNvPr>
          <p:cNvSpPr txBox="1"/>
          <p:nvPr/>
        </p:nvSpPr>
        <p:spPr>
          <a:xfrm>
            <a:off x="452743" y="6427882"/>
            <a:ext cx="11286514" cy="307777"/>
          </a:xfrm>
          <a:prstGeom prst="rect">
            <a:avLst/>
          </a:prstGeom>
          <a:noFill/>
        </p:spPr>
        <p:txBody>
          <a:bodyPr wrap="square" rtlCol="0">
            <a:spAutoFit/>
          </a:bodyPr>
          <a:lstStyle/>
          <a:p>
            <a:r>
              <a:rPr lang="en-US" sz="1400" i="1" dirty="0"/>
              <a:t>For details, see </a:t>
            </a:r>
            <a:r>
              <a:rPr lang="en-US" sz="1400" i="1" dirty="0">
                <a:hlinkClick r:id="rId4"/>
              </a:rPr>
              <a:t>Updated Implementation Data for ECM and Community Supports (Q1-Q3 2022)</a:t>
            </a:r>
            <a:r>
              <a:rPr lang="en-US" sz="1400" i="1" dirty="0"/>
              <a:t>. All figures subject to adjustment upon MCP resubmission. </a:t>
            </a:r>
          </a:p>
        </p:txBody>
      </p:sp>
    </p:spTree>
    <p:extLst>
      <p:ext uri="{BB962C8B-B14F-4D97-AF65-F5344CB8AC3E}">
        <p14:creationId xmlns:p14="http://schemas.microsoft.com/office/powerpoint/2010/main" val="901455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176461884"/>
              </p:ext>
            </p:extLst>
          </p:nvPr>
        </p:nvGraphicFramePr>
        <p:xfrm>
          <a:off x="1283484" y="1728748"/>
          <a:ext cx="10654201" cy="4765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Up 2">
            <a:extLst>
              <a:ext uri="{FF2B5EF4-FFF2-40B4-BE49-F238E27FC236}">
                <a16:creationId xmlns:a16="http://schemas.microsoft.com/office/drawing/2014/main" id="{EFE81A6F-F417-46C7-A58F-8F12D5E0E7E6}"/>
              </a:ext>
            </a:extLst>
          </p:cNvPr>
          <p:cNvSpPr/>
          <p:nvPr/>
        </p:nvSpPr>
        <p:spPr>
          <a:xfrm>
            <a:off x="445284" y="1728748"/>
            <a:ext cx="838200" cy="4765449"/>
          </a:xfrm>
          <a:prstGeom prst="upArrow">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spc="150">
                <a:solidFill>
                  <a:schemeClr val="bg1"/>
                </a:solidFill>
                <a:latin typeface="Segoe UI" panose="020B0502040204020203" pitchFamily="34" charset="0"/>
                <a:cs typeface="Segoe UI" panose="020B0502040204020203" pitchFamily="34" charset="0"/>
              </a:rPr>
              <a:t>level of need/risk</a:t>
            </a:r>
          </a:p>
        </p:txBody>
      </p:sp>
      <p:sp>
        <p:nvSpPr>
          <p:cNvPr id="6" name="Title 5">
            <a:extLst>
              <a:ext uri="{FF2B5EF4-FFF2-40B4-BE49-F238E27FC236}">
                <a16:creationId xmlns:a16="http://schemas.microsoft.com/office/drawing/2014/main" id="{5E9C21AB-9535-4485-814C-E95A1697035E}"/>
              </a:ext>
            </a:extLst>
          </p:cNvPr>
          <p:cNvSpPr>
            <a:spLocks noGrp="1"/>
          </p:cNvSpPr>
          <p:nvPr>
            <p:ph type="title"/>
          </p:nvPr>
        </p:nvSpPr>
        <p:spPr>
          <a:xfrm>
            <a:off x="561762" y="409566"/>
            <a:ext cx="11353800" cy="1325563"/>
          </a:xfrm>
        </p:spPr>
        <p:txBody>
          <a:bodyPr anchor="t">
            <a:normAutofit/>
          </a:bodyPr>
          <a:lstStyle/>
          <a:p>
            <a:r>
              <a:rPr lang="en-US" dirty="0">
                <a:latin typeface="Segoe UI"/>
                <a:cs typeface="Segoe UI"/>
              </a:rPr>
              <a:t>ECM within Levels of Care Management in Medi-Cal Managed Care</a:t>
            </a:r>
            <a:endParaRPr lang="en-US" dirty="0"/>
          </a:p>
        </p:txBody>
      </p:sp>
      <p:sp>
        <p:nvSpPr>
          <p:cNvPr id="7" name="Title 4">
            <a:extLst>
              <a:ext uri="{FF2B5EF4-FFF2-40B4-BE49-F238E27FC236}">
                <a16:creationId xmlns:a16="http://schemas.microsoft.com/office/drawing/2014/main" id="{07C06936-B4EA-4378-AFE9-7EF8E398E8F4}"/>
              </a:ext>
            </a:extLst>
          </p:cNvPr>
          <p:cNvSpPr txBox="1">
            <a:spLocks/>
          </p:cNvSpPr>
          <p:nvPr/>
        </p:nvSpPr>
        <p:spPr>
          <a:xfrm>
            <a:off x="588807" y="40956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a:lstStyle>
          <a:p>
            <a:endParaRPr lang="en-US" sz="2800" b="0" i="1"/>
          </a:p>
        </p:txBody>
      </p:sp>
    </p:spTree>
    <p:extLst>
      <p:ext uri="{BB962C8B-B14F-4D97-AF65-F5344CB8AC3E}">
        <p14:creationId xmlns:p14="http://schemas.microsoft.com/office/powerpoint/2010/main" val="4008919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F7D0ED-BE12-4F40-95B8-D2A7EDA2BB67}"/>
              </a:ext>
            </a:extLst>
          </p:cNvPr>
          <p:cNvSpPr>
            <a:spLocks noGrp="1"/>
          </p:cNvSpPr>
          <p:nvPr>
            <p:ph type="title"/>
          </p:nvPr>
        </p:nvSpPr>
        <p:spPr>
          <a:xfrm>
            <a:off x="838200" y="219737"/>
            <a:ext cx="10515600" cy="1325563"/>
          </a:xfrm>
        </p:spPr>
        <p:txBody>
          <a:bodyPr>
            <a:normAutofit/>
          </a:bodyPr>
          <a:lstStyle/>
          <a:p>
            <a:r>
              <a:rPr lang="en-US" dirty="0"/>
              <a:t>ECM for Children and Youth Launches </a:t>
            </a:r>
            <a:br>
              <a:rPr lang="en-US" dirty="0"/>
            </a:br>
            <a:r>
              <a:rPr lang="en-US" dirty="0"/>
              <a:t>on 7/1/2023</a:t>
            </a:r>
          </a:p>
        </p:txBody>
      </p:sp>
      <p:sp>
        <p:nvSpPr>
          <p:cNvPr id="4" name="Content Placeholder 3">
            <a:extLst>
              <a:ext uri="{FF2B5EF4-FFF2-40B4-BE49-F238E27FC236}">
                <a16:creationId xmlns:a16="http://schemas.microsoft.com/office/drawing/2014/main" id="{97E33B5C-A49B-45CC-9367-20B26537EE56}"/>
              </a:ext>
            </a:extLst>
          </p:cNvPr>
          <p:cNvSpPr>
            <a:spLocks noGrp="1"/>
          </p:cNvSpPr>
          <p:nvPr>
            <p:ph sz="quarter" idx="13"/>
          </p:nvPr>
        </p:nvSpPr>
        <p:spPr>
          <a:xfrm>
            <a:off x="598469" y="1964640"/>
            <a:ext cx="10995062" cy="4352544"/>
          </a:xfrm>
          <a:solidFill>
            <a:schemeClr val="bg1">
              <a:lumMod val="95000"/>
            </a:schemeClr>
          </a:solidFill>
        </p:spPr>
        <p:txBody>
          <a:bodyPr>
            <a:normAutofit/>
          </a:bodyPr>
          <a:lstStyle/>
          <a:p>
            <a:pPr marL="0" indent="0" algn="ctr">
              <a:buNone/>
            </a:pPr>
            <a:endParaRPr lang="en-US" sz="1800" b="1" dirty="0"/>
          </a:p>
          <a:p>
            <a:pPr marL="0" indent="0" algn="ctr">
              <a:buNone/>
            </a:pPr>
            <a:endParaRPr lang="en-US" sz="1800" b="1" dirty="0"/>
          </a:p>
          <a:p>
            <a:pPr marL="0" indent="0" algn="ctr">
              <a:buNone/>
            </a:pPr>
            <a:br>
              <a:rPr lang="en-US" sz="1800" b="1" dirty="0"/>
            </a:br>
            <a:r>
              <a:rPr lang="en-US" sz="2000" b="1" dirty="0"/>
              <a:t>Launch milestones for the Children and Youth Populations of Focus</a:t>
            </a:r>
            <a:endParaRPr lang="en-US" sz="1800" b="1" dirty="0"/>
          </a:p>
        </p:txBody>
      </p:sp>
      <p:sp>
        <p:nvSpPr>
          <p:cNvPr id="5" name="Arrow: Right 4">
            <a:extLst>
              <a:ext uri="{FF2B5EF4-FFF2-40B4-BE49-F238E27FC236}">
                <a16:creationId xmlns:a16="http://schemas.microsoft.com/office/drawing/2014/main" id="{1141BFAD-65A2-4E3B-9F23-29210C75B8C9}"/>
              </a:ext>
            </a:extLst>
          </p:cNvPr>
          <p:cNvSpPr/>
          <p:nvPr/>
        </p:nvSpPr>
        <p:spPr>
          <a:xfrm>
            <a:off x="1116614" y="3485760"/>
            <a:ext cx="10015399" cy="350891"/>
          </a:xfrm>
          <a:prstGeom prst="rightArrow">
            <a:avLst/>
          </a:prstGeom>
          <a:solidFill>
            <a:srgbClr val="2D6E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653E3A-B75A-4578-B07B-2F421A96E4CD}"/>
              </a:ext>
            </a:extLst>
          </p:cNvPr>
          <p:cNvSpPr txBox="1"/>
          <p:nvPr/>
        </p:nvSpPr>
        <p:spPr>
          <a:xfrm>
            <a:off x="2665063" y="4029447"/>
            <a:ext cx="1657350" cy="1754326"/>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December 2022</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Updated ECM Policy Guide</a:t>
            </a:r>
          </a:p>
          <a:p>
            <a:pPr algn="ctr"/>
            <a:endParaRPr lang="en-US" sz="1200" dirty="0">
              <a:latin typeface="Segoe UI" panose="020B0502040204020203" pitchFamily="34" charset="0"/>
              <a:cs typeface="Segoe UI" panose="020B0502040204020203" pitchFamily="34" charset="0"/>
            </a:endParaRPr>
          </a:p>
          <a:p>
            <a:pPr algn="ctr"/>
            <a:r>
              <a:rPr lang="en-US" sz="1200" dirty="0">
                <a:latin typeface="Segoe UI" panose="020B0502040204020203" pitchFamily="34" charset="0"/>
                <a:cs typeface="Segoe UI" panose="020B0502040204020203" pitchFamily="34" charset="0"/>
              </a:rPr>
              <a:t>Released with finalized Children and Youth POF definitions and guidance</a:t>
            </a:r>
          </a:p>
        </p:txBody>
      </p:sp>
      <p:sp>
        <p:nvSpPr>
          <p:cNvPr id="8" name="TextBox 7">
            <a:extLst>
              <a:ext uri="{FF2B5EF4-FFF2-40B4-BE49-F238E27FC236}">
                <a16:creationId xmlns:a16="http://schemas.microsoft.com/office/drawing/2014/main" id="{34CFD4E2-26A4-4F05-914B-FE1C12B1A043}"/>
              </a:ext>
            </a:extLst>
          </p:cNvPr>
          <p:cNvSpPr txBox="1"/>
          <p:nvPr/>
        </p:nvSpPr>
        <p:spPr>
          <a:xfrm>
            <a:off x="4516827" y="4029447"/>
            <a:ext cx="1657350" cy="2123658"/>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February 2023</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Model of Care submissions with revised Policies &amp; Procedures</a:t>
            </a:r>
          </a:p>
          <a:p>
            <a:pPr algn="ctr"/>
            <a:endParaRPr lang="en-US" sz="1200" b="1" dirty="0">
              <a:latin typeface="Segoe UI" panose="020B0502040204020203" pitchFamily="34" charset="0"/>
              <a:cs typeface="Segoe UI" panose="020B0502040204020203" pitchFamily="34" charset="0"/>
            </a:endParaRPr>
          </a:p>
          <a:p>
            <a:pPr algn="ctr"/>
            <a:r>
              <a:rPr lang="en-US" sz="1200" dirty="0">
                <a:latin typeface="Segoe UI" panose="020B0502040204020203" pitchFamily="34" charset="0"/>
                <a:cs typeface="Segoe UI" panose="020B0502040204020203" pitchFamily="34" charset="0"/>
              </a:rPr>
              <a:t>Details MCP plans for operationalizing ECM for Children and Youth</a:t>
            </a:r>
          </a:p>
        </p:txBody>
      </p:sp>
      <p:sp>
        <p:nvSpPr>
          <p:cNvPr id="10" name="TextBox 9">
            <a:extLst>
              <a:ext uri="{FF2B5EF4-FFF2-40B4-BE49-F238E27FC236}">
                <a16:creationId xmlns:a16="http://schemas.microsoft.com/office/drawing/2014/main" id="{38EBDE57-E217-419F-9FE9-198A073F8A40}"/>
              </a:ext>
            </a:extLst>
          </p:cNvPr>
          <p:cNvSpPr txBox="1"/>
          <p:nvPr/>
        </p:nvSpPr>
        <p:spPr>
          <a:xfrm>
            <a:off x="6368591" y="4052530"/>
            <a:ext cx="1788707" cy="1938992"/>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April 2023</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ECM Provider Network submissions </a:t>
            </a:r>
          </a:p>
          <a:p>
            <a:pPr algn="ctr"/>
            <a:endParaRPr lang="en-US" sz="1200" b="1" dirty="0">
              <a:latin typeface="Segoe UI" panose="020B0502040204020203" pitchFamily="34" charset="0"/>
              <a:cs typeface="Segoe UI" panose="020B0502040204020203" pitchFamily="34" charset="0"/>
            </a:endParaRPr>
          </a:p>
          <a:p>
            <a:pPr algn="ctr"/>
            <a:r>
              <a:rPr lang="en-US" sz="1200" dirty="0">
                <a:latin typeface="Segoe UI" panose="020B0502040204020203" pitchFamily="34" charset="0"/>
                <a:cs typeface="Segoe UI" panose="020B0502040204020203" pitchFamily="34" charset="0"/>
              </a:rPr>
              <a:t>Early indication of MCP contracting efforts with Providers to serve the Children and Youth POFs</a:t>
            </a:r>
          </a:p>
        </p:txBody>
      </p:sp>
      <p:sp>
        <p:nvSpPr>
          <p:cNvPr id="16" name="TextBox 15">
            <a:extLst>
              <a:ext uri="{FF2B5EF4-FFF2-40B4-BE49-F238E27FC236}">
                <a16:creationId xmlns:a16="http://schemas.microsoft.com/office/drawing/2014/main" id="{4FB3D699-A23B-44E6-A0AE-C1BC179957C1}"/>
              </a:ext>
            </a:extLst>
          </p:cNvPr>
          <p:cNvSpPr txBox="1"/>
          <p:nvPr/>
        </p:nvSpPr>
        <p:spPr>
          <a:xfrm>
            <a:off x="8157298" y="4029447"/>
            <a:ext cx="1453112" cy="1754326"/>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June 2023</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Expected approvals by DHCS of all Policies &amp; Procedures / Provider Networks</a:t>
            </a:r>
          </a:p>
        </p:txBody>
      </p:sp>
      <p:sp>
        <p:nvSpPr>
          <p:cNvPr id="18" name="Rectangle 17">
            <a:extLst>
              <a:ext uri="{FF2B5EF4-FFF2-40B4-BE49-F238E27FC236}">
                <a16:creationId xmlns:a16="http://schemas.microsoft.com/office/drawing/2014/main" id="{62688B0F-5F11-4749-9B63-24F07E98D61C}"/>
              </a:ext>
            </a:extLst>
          </p:cNvPr>
          <p:cNvSpPr/>
          <p:nvPr/>
        </p:nvSpPr>
        <p:spPr>
          <a:xfrm>
            <a:off x="0" y="1532166"/>
            <a:ext cx="12192000" cy="81347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latin typeface="Segoe UI"/>
                <a:cs typeface="Segoe UI"/>
              </a:rPr>
              <a:t>Throughout 2022, DHCS gathered feedback from key stakeholders, including Advisory Groups, Plans, and Public Health Provider Representatives</a:t>
            </a:r>
            <a:r>
              <a:rPr lang="en-US" b="1" dirty="0">
                <a:solidFill>
                  <a:srgbClr val="FF0000"/>
                </a:solidFill>
                <a:latin typeface="Segoe UI"/>
                <a:cs typeface="Segoe UI"/>
              </a:rPr>
              <a:t> </a:t>
            </a:r>
            <a:r>
              <a:rPr lang="en-US" b="1" dirty="0">
                <a:solidFill>
                  <a:schemeClr val="bg1"/>
                </a:solidFill>
                <a:latin typeface="Segoe UI"/>
                <a:cs typeface="Segoe UI"/>
              </a:rPr>
              <a:t>on the design of ECM for children and youth. </a:t>
            </a:r>
            <a:endParaRPr lang="en-US" strike="sngStrike" kern="1200" dirty="0">
              <a:solidFill>
                <a:schemeClr val="bg1"/>
              </a:solidFill>
              <a:latin typeface="Segoe UI"/>
              <a:cs typeface="Segoe UI"/>
            </a:endParaRPr>
          </a:p>
        </p:txBody>
      </p:sp>
      <p:sp>
        <p:nvSpPr>
          <p:cNvPr id="20" name="TextBox 19">
            <a:extLst>
              <a:ext uri="{FF2B5EF4-FFF2-40B4-BE49-F238E27FC236}">
                <a16:creationId xmlns:a16="http://schemas.microsoft.com/office/drawing/2014/main" id="{5F85A517-63E6-431D-82CA-9D3126303CFE}"/>
              </a:ext>
            </a:extLst>
          </p:cNvPr>
          <p:cNvSpPr txBox="1"/>
          <p:nvPr/>
        </p:nvSpPr>
        <p:spPr>
          <a:xfrm>
            <a:off x="9610410" y="4052530"/>
            <a:ext cx="1870554" cy="830997"/>
          </a:xfrm>
          <a:prstGeom prst="rect">
            <a:avLst/>
          </a:prstGeom>
          <a:noFill/>
        </p:spPr>
        <p:txBody>
          <a:bodyPr wrap="square" rtlCol="0">
            <a:spAutoFit/>
          </a:bodyPr>
          <a:lstStyle/>
          <a:p>
            <a:pPr algn="ctr"/>
            <a:r>
              <a:rPr lang="en-US" sz="1200" b="1" i="1" dirty="0">
                <a:latin typeface="Segoe UI" panose="020B0502040204020203" pitchFamily="34" charset="0"/>
                <a:cs typeface="Segoe UI" panose="020B0502040204020203" pitchFamily="34" charset="0"/>
              </a:rPr>
              <a:t>July 2023</a:t>
            </a:r>
          </a:p>
          <a:p>
            <a:pPr algn="ctr"/>
            <a:endParaRPr lang="en-US" sz="1200" b="1" dirty="0">
              <a:latin typeface="Segoe UI" panose="020B0502040204020203" pitchFamily="34" charset="0"/>
              <a:cs typeface="Segoe UI" panose="020B0502040204020203" pitchFamily="34" charset="0"/>
            </a:endParaRPr>
          </a:p>
          <a:p>
            <a:pPr algn="ctr"/>
            <a:r>
              <a:rPr lang="en-US" sz="1200" b="1" dirty="0">
                <a:latin typeface="Segoe UI" panose="020B0502040204020203" pitchFamily="34" charset="0"/>
                <a:cs typeface="Segoe UI" panose="020B0502040204020203" pitchFamily="34" charset="0"/>
              </a:rPr>
              <a:t>ECM Children and Youth POFs Launch </a:t>
            </a:r>
          </a:p>
        </p:txBody>
      </p:sp>
      <p:sp>
        <p:nvSpPr>
          <p:cNvPr id="22" name="Star: 5 Points 21">
            <a:extLst>
              <a:ext uri="{FF2B5EF4-FFF2-40B4-BE49-F238E27FC236}">
                <a16:creationId xmlns:a16="http://schemas.microsoft.com/office/drawing/2014/main" id="{6844F2DD-1A45-40EC-9201-D8A942209BF0}"/>
              </a:ext>
            </a:extLst>
          </p:cNvPr>
          <p:cNvSpPr/>
          <p:nvPr/>
        </p:nvSpPr>
        <p:spPr>
          <a:xfrm>
            <a:off x="10039133" y="4976775"/>
            <a:ext cx="1092880" cy="984884"/>
          </a:xfrm>
          <a:prstGeom prst="star5">
            <a:avLst/>
          </a:prstGeom>
          <a:solidFill>
            <a:srgbClr val="E4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56DEA7-FC34-617F-22C1-4AAF5200F6F7}"/>
              </a:ext>
            </a:extLst>
          </p:cNvPr>
          <p:cNvSpPr txBox="1"/>
          <p:nvPr/>
        </p:nvSpPr>
        <p:spPr>
          <a:xfrm>
            <a:off x="1007713" y="4058671"/>
            <a:ext cx="1657350" cy="1938992"/>
          </a:xfrm>
          <a:prstGeom prst="rect">
            <a:avLst/>
          </a:prstGeom>
          <a:noFill/>
        </p:spPr>
        <p:txBody>
          <a:bodyPr wrap="square" lIns="91440" tIns="45720" rIns="91440" bIns="45720" rtlCol="0" anchor="t">
            <a:spAutoFit/>
          </a:bodyPr>
          <a:lstStyle/>
          <a:p>
            <a:pPr algn="ctr"/>
            <a:r>
              <a:rPr lang="en-US" sz="1200" b="1" i="1" dirty="0">
                <a:latin typeface="Segoe UI" panose="020B0502040204020203" pitchFamily="34" charset="0"/>
                <a:cs typeface="Segoe UI" panose="020B0502040204020203" pitchFamily="34" charset="0"/>
              </a:rPr>
              <a:t>October 2022</a:t>
            </a:r>
          </a:p>
          <a:p>
            <a:pPr algn="ctr"/>
            <a:endParaRPr lang="en-US" sz="1200" b="1" dirty="0"/>
          </a:p>
          <a:p>
            <a:pPr algn="ctr"/>
            <a:r>
              <a:rPr lang="en-US" sz="1200" b="1" dirty="0"/>
              <a:t>PHM Readiness Deliverable </a:t>
            </a:r>
            <a:endParaRPr lang="en-US" sz="1200" b="1" dirty="0">
              <a:cs typeface="Segoe UI"/>
            </a:endParaRPr>
          </a:p>
          <a:p>
            <a:pPr algn="ctr"/>
            <a:endParaRPr lang="en-US" sz="1200" dirty="0">
              <a:cs typeface="Segoe UI"/>
            </a:endParaRPr>
          </a:p>
          <a:p>
            <a:pPr algn="ctr"/>
            <a:r>
              <a:rPr lang="en-US" sz="1200" dirty="0"/>
              <a:t>MCP Submission. DHCS review &amp; approval. Deliverable elements inclusive of ECM generally </a:t>
            </a:r>
            <a:endParaRPr lang="en-US" sz="1200" dirty="0">
              <a:cs typeface="Segoe UI"/>
            </a:endParaRPr>
          </a:p>
        </p:txBody>
      </p:sp>
    </p:spTree>
    <p:extLst>
      <p:ext uri="{BB962C8B-B14F-4D97-AF65-F5344CB8AC3E}">
        <p14:creationId xmlns:p14="http://schemas.microsoft.com/office/powerpoint/2010/main" val="1432605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17D4-267B-4E59-80A7-7EA3681D53FE}"/>
              </a:ext>
            </a:extLst>
          </p:cNvPr>
          <p:cNvSpPr>
            <a:spLocks noGrp="1"/>
          </p:cNvSpPr>
          <p:nvPr>
            <p:ph type="title"/>
          </p:nvPr>
        </p:nvSpPr>
        <p:spPr/>
        <p:txBody>
          <a:bodyPr/>
          <a:lstStyle/>
          <a:p>
            <a:r>
              <a:rPr lang="en-US" dirty="0"/>
              <a:t>ECM for Children and Youth Implementation Readiness Themes</a:t>
            </a:r>
          </a:p>
        </p:txBody>
      </p:sp>
      <p:sp>
        <p:nvSpPr>
          <p:cNvPr id="4" name="Rectangle 3">
            <a:extLst>
              <a:ext uri="{FF2B5EF4-FFF2-40B4-BE49-F238E27FC236}">
                <a16:creationId xmlns:a16="http://schemas.microsoft.com/office/drawing/2014/main" id="{82F94D2B-5C40-4BED-8A12-B6E982CE5D02}"/>
              </a:ext>
            </a:extLst>
          </p:cNvPr>
          <p:cNvSpPr/>
          <p:nvPr/>
        </p:nvSpPr>
        <p:spPr>
          <a:xfrm>
            <a:off x="4714194" y="3330426"/>
            <a:ext cx="2763611" cy="1876425"/>
          </a:xfrm>
          <a:prstGeom prst="rect">
            <a:avLst/>
          </a:prstGeom>
          <a:solidFill>
            <a:srgbClr val="2D6E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2. Provider Networks to Serve the Diverse Needs of Children/Youth</a:t>
            </a:r>
          </a:p>
        </p:txBody>
      </p:sp>
      <p:sp>
        <p:nvSpPr>
          <p:cNvPr id="5" name="Rectangle 4">
            <a:extLst>
              <a:ext uri="{FF2B5EF4-FFF2-40B4-BE49-F238E27FC236}">
                <a16:creationId xmlns:a16="http://schemas.microsoft.com/office/drawing/2014/main" id="{CB668DD7-EFD6-4A54-A267-681EE88F55C9}"/>
              </a:ext>
            </a:extLst>
          </p:cNvPr>
          <p:cNvSpPr/>
          <p:nvPr/>
        </p:nvSpPr>
        <p:spPr>
          <a:xfrm>
            <a:off x="982341" y="3330426"/>
            <a:ext cx="2763611" cy="18764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1. Overlaps with Existing Programs serving Children/Youth</a:t>
            </a:r>
          </a:p>
        </p:txBody>
      </p:sp>
      <p:sp>
        <p:nvSpPr>
          <p:cNvPr id="6" name="Rectangle 5">
            <a:extLst>
              <a:ext uri="{FF2B5EF4-FFF2-40B4-BE49-F238E27FC236}">
                <a16:creationId xmlns:a16="http://schemas.microsoft.com/office/drawing/2014/main" id="{5281F6EB-4479-4B23-B1A9-5BF0DC36E749}"/>
              </a:ext>
            </a:extLst>
          </p:cNvPr>
          <p:cNvSpPr/>
          <p:nvPr/>
        </p:nvSpPr>
        <p:spPr>
          <a:xfrm>
            <a:off x="8446047" y="3330426"/>
            <a:ext cx="2761488" cy="1876425"/>
          </a:xfrm>
          <a:prstGeom prst="rect">
            <a:avLst/>
          </a:prstGeom>
          <a:solidFill>
            <a:srgbClr val="143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cs typeface="Segoe UI" panose="020B0502040204020203" pitchFamily="34" charset="0"/>
              </a:rPr>
              <a:t>3. Identification and Referral Pipeline to ECM for Children/Youth</a:t>
            </a:r>
          </a:p>
        </p:txBody>
      </p:sp>
      <p:sp>
        <p:nvSpPr>
          <p:cNvPr id="8" name="Rectangle 7">
            <a:extLst>
              <a:ext uri="{FF2B5EF4-FFF2-40B4-BE49-F238E27FC236}">
                <a16:creationId xmlns:a16="http://schemas.microsoft.com/office/drawing/2014/main" id="{83F601FB-359E-4804-9CFC-4CC1520BCF5B}"/>
              </a:ext>
            </a:extLst>
          </p:cNvPr>
          <p:cNvSpPr/>
          <p:nvPr/>
        </p:nvSpPr>
        <p:spPr>
          <a:xfrm>
            <a:off x="0" y="1749718"/>
            <a:ext cx="12192000" cy="936773"/>
          </a:xfrm>
          <a:prstGeom prst="rect">
            <a:avLst/>
          </a:prstGeom>
          <a:solidFill>
            <a:srgbClr val="143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Segoe UI" panose="020B0502040204020203" pitchFamily="34" charset="0"/>
              </a:rPr>
              <a:t>Both the MOC reviews and ongoing conversations with providers, counties </a:t>
            </a:r>
          </a:p>
          <a:p>
            <a:pPr algn="ctr"/>
            <a:r>
              <a:rPr lang="en-US" sz="2000" dirty="0">
                <a:solidFill>
                  <a:schemeClr val="bg1"/>
                </a:solidFill>
                <a:latin typeface="Segoe UI" panose="020B0502040204020203" pitchFamily="34" charset="0"/>
              </a:rPr>
              <a:t>and other stakeholders reveal </a:t>
            </a:r>
            <a:r>
              <a:rPr lang="en-US" sz="2000" b="1" dirty="0">
                <a:solidFill>
                  <a:schemeClr val="bg1"/>
                </a:solidFill>
                <a:latin typeface="Segoe UI" panose="020B0502040204020203" pitchFamily="34" charset="0"/>
              </a:rPr>
              <a:t>implementation barriers </a:t>
            </a:r>
            <a:r>
              <a:rPr lang="en-US" sz="2000" dirty="0">
                <a:solidFill>
                  <a:schemeClr val="bg1"/>
                </a:solidFill>
                <a:latin typeface="Segoe UI" panose="020B0502040204020203" pitchFamily="34" charset="0"/>
              </a:rPr>
              <a:t>in three interrelated areas:</a:t>
            </a:r>
            <a:endParaRPr lang="en-US" sz="2000" dirty="0"/>
          </a:p>
        </p:txBody>
      </p:sp>
    </p:spTree>
    <p:extLst>
      <p:ext uri="{BB962C8B-B14F-4D97-AF65-F5344CB8AC3E}">
        <p14:creationId xmlns:p14="http://schemas.microsoft.com/office/powerpoint/2010/main" val="2686091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95A30-BC1F-0FD1-04BC-D4DCAF9C7C0C}"/>
              </a:ext>
            </a:extLst>
          </p:cNvPr>
          <p:cNvSpPr>
            <a:spLocks noGrp="1"/>
          </p:cNvSpPr>
          <p:nvPr>
            <p:ph sz="half" idx="1"/>
          </p:nvPr>
        </p:nvSpPr>
        <p:spPr>
          <a:xfrm>
            <a:off x="838200" y="2191105"/>
            <a:ext cx="10515600" cy="3184915"/>
          </a:xfrm>
          <a:solidFill>
            <a:schemeClr val="bg1">
              <a:lumMod val="95000"/>
            </a:schemeClr>
          </a:solidFill>
        </p:spPr>
        <p:txBody>
          <a:bodyPr>
            <a:normAutofit/>
          </a:bodyPr>
          <a:lstStyle/>
          <a:p>
            <a:r>
              <a:rPr lang="en-US" sz="1800" dirty="0"/>
              <a:t>MCP group coordination for network growth activities</a:t>
            </a:r>
          </a:p>
          <a:p>
            <a:r>
              <a:rPr lang="en-US" sz="1800" dirty="0"/>
              <a:t>ECM training programs to develop new qualified Providers</a:t>
            </a:r>
          </a:p>
          <a:p>
            <a:r>
              <a:rPr lang="en-US" sz="1800" dirty="0"/>
              <a:t>Data sharing agreements w/ county programs when unable to contract</a:t>
            </a:r>
          </a:p>
          <a:p>
            <a:r>
              <a:rPr lang="en-US" sz="1800" dirty="0"/>
              <a:t>Mapping/Data-informed outreach methods</a:t>
            </a:r>
          </a:p>
          <a:p>
            <a:r>
              <a:rPr lang="en-US" sz="1800" dirty="0"/>
              <a:t>Using IPP funds to expand/support ECM</a:t>
            </a:r>
          </a:p>
          <a:p>
            <a:r>
              <a:rPr lang="en-US" sz="1800" dirty="0"/>
              <a:t>Standardized Provider Interest Forms</a:t>
            </a:r>
          </a:p>
        </p:txBody>
      </p:sp>
      <p:sp>
        <p:nvSpPr>
          <p:cNvPr id="5" name="Title 4">
            <a:extLst>
              <a:ext uri="{FF2B5EF4-FFF2-40B4-BE49-F238E27FC236}">
                <a16:creationId xmlns:a16="http://schemas.microsoft.com/office/drawing/2014/main" id="{A7CB2CF6-84DB-8B2F-4F98-E2AD97408336}"/>
              </a:ext>
            </a:extLst>
          </p:cNvPr>
          <p:cNvSpPr>
            <a:spLocks noGrp="1"/>
          </p:cNvSpPr>
          <p:nvPr>
            <p:ph type="title"/>
          </p:nvPr>
        </p:nvSpPr>
        <p:spPr>
          <a:xfrm>
            <a:off x="838200" y="697591"/>
            <a:ext cx="10515600" cy="1325563"/>
          </a:xfrm>
        </p:spPr>
        <p:txBody>
          <a:bodyPr/>
          <a:lstStyle/>
          <a:p>
            <a:r>
              <a:rPr lang="en-US" dirty="0"/>
              <a:t>Bright Spots &amp; Innovations Identified in MOC Reviews</a:t>
            </a:r>
          </a:p>
        </p:txBody>
      </p:sp>
    </p:spTree>
    <p:extLst>
      <p:ext uri="{BB962C8B-B14F-4D97-AF65-F5344CB8AC3E}">
        <p14:creationId xmlns:p14="http://schemas.microsoft.com/office/powerpoint/2010/main" val="3145093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Preventive Services Report (PSR)</a:t>
            </a:r>
          </a:p>
        </p:txBody>
      </p:sp>
    </p:spTree>
    <p:extLst>
      <p:ext uri="{BB962C8B-B14F-4D97-AF65-F5344CB8AC3E}">
        <p14:creationId xmlns:p14="http://schemas.microsoft.com/office/powerpoint/2010/main" val="1776896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9DF3-67D3-1F99-0186-8EF93E599C76}"/>
              </a:ext>
            </a:extLst>
          </p:cNvPr>
          <p:cNvSpPr>
            <a:spLocks noGrp="1"/>
          </p:cNvSpPr>
          <p:nvPr>
            <p:ph type="title"/>
          </p:nvPr>
        </p:nvSpPr>
        <p:spPr/>
        <p:txBody>
          <a:bodyPr/>
          <a:lstStyle/>
          <a:p>
            <a:r>
              <a:rPr lang="en-US" dirty="0"/>
              <a:t>Background Summary</a:t>
            </a:r>
          </a:p>
        </p:txBody>
      </p:sp>
      <p:sp>
        <p:nvSpPr>
          <p:cNvPr id="3" name="Content Placeholder 2">
            <a:extLst>
              <a:ext uri="{FF2B5EF4-FFF2-40B4-BE49-F238E27FC236}">
                <a16:creationId xmlns:a16="http://schemas.microsoft.com/office/drawing/2014/main" id="{20D2BE07-0CBF-8509-256E-55AA76EE243A}"/>
              </a:ext>
            </a:extLst>
          </p:cNvPr>
          <p:cNvSpPr>
            <a:spLocks noGrp="1"/>
          </p:cNvSpPr>
          <p:nvPr>
            <p:ph idx="1"/>
          </p:nvPr>
        </p:nvSpPr>
        <p:spPr>
          <a:xfrm>
            <a:off x="838200" y="1775681"/>
            <a:ext cx="10515600" cy="4381928"/>
          </a:xfrm>
          <a:solidFill>
            <a:schemeClr val="bg1">
              <a:lumMod val="95000"/>
            </a:schemeClr>
          </a:solidFill>
        </p:spPr>
        <p:txBody>
          <a:bodyPr>
            <a:normAutofit/>
          </a:bodyPr>
          <a:lstStyle/>
          <a:p>
            <a:r>
              <a:rPr lang="en-US" sz="1800" dirty="0"/>
              <a:t>The 2021 Preventive Services Report (PSR) presents statewide and regional results for a total of 19 indicators that assess utilization of preventive services by MCMC (</a:t>
            </a:r>
            <a:r>
              <a:rPr lang="en-US" sz="1800" i="1" dirty="0"/>
              <a:t>Medi-Cal Managed Care program</a:t>
            </a:r>
            <a:r>
              <a:rPr lang="en-US" sz="1800" dirty="0"/>
              <a:t>) children and adolescents during measurement year 2020, and includes regional and demographic trends, findings, and recommendations.</a:t>
            </a:r>
          </a:p>
          <a:p>
            <a:r>
              <a:rPr lang="en-US" sz="1800" dirty="0"/>
              <a:t>DHCS requested that Health Services Advisory Group, Inc. (HSAG) produce an annual Preventive Services Report beginning in 2020; to analyze child and adolescent performance measures. </a:t>
            </a:r>
          </a:p>
          <a:p>
            <a:r>
              <a:rPr lang="en-US" sz="1800" dirty="0"/>
              <a:t>Data was captured from 25 full scope MCPs (</a:t>
            </a:r>
            <a:r>
              <a:rPr lang="en-US" sz="1800" i="1" dirty="0"/>
              <a:t>Manage Care health Plans</a:t>
            </a:r>
            <a:r>
              <a:rPr lang="en-US" sz="1800" dirty="0"/>
              <a:t>) for measurement year (MY) 2020.</a:t>
            </a:r>
          </a:p>
          <a:p>
            <a:r>
              <a:rPr lang="en-US" sz="1800" dirty="0"/>
              <a:t>the Preventive Services Report is an additional tool that DHCS can use to identify and monitor appropriate utilization of preventive services for children in MCMC.</a:t>
            </a:r>
            <a:endParaRPr lang="en-US" sz="2800" dirty="0"/>
          </a:p>
          <a:p>
            <a:endParaRPr lang="en-US" dirty="0"/>
          </a:p>
        </p:txBody>
      </p:sp>
    </p:spTree>
    <p:extLst>
      <p:ext uri="{BB962C8B-B14F-4D97-AF65-F5344CB8AC3E}">
        <p14:creationId xmlns:p14="http://schemas.microsoft.com/office/powerpoint/2010/main" val="967164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9F3A-B4B5-1FC2-3593-9D78FF603BD4}"/>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gn="l"/>
            <a:r>
              <a:rPr lang="en-US" sz="3200" kern="1200">
                <a:solidFill>
                  <a:srgbClr val="FFFFFF"/>
                </a:solidFill>
                <a:latin typeface="+mj-lt"/>
                <a:ea typeface="+mj-ea"/>
                <a:cs typeface="+mj-cs"/>
              </a:rPr>
              <a:t>PSR Measures</a:t>
            </a:r>
          </a:p>
        </p:txBody>
      </p:sp>
      <p:pic>
        <p:nvPicPr>
          <p:cNvPr id="4" name="Content Placeholder 8">
            <a:extLst>
              <a:ext uri="{FF2B5EF4-FFF2-40B4-BE49-F238E27FC236}">
                <a16:creationId xmlns:a16="http://schemas.microsoft.com/office/drawing/2014/main" id="{031AE4EC-6691-B41D-5D76-B9CD3A29C619}"/>
              </a:ext>
            </a:extLst>
          </p:cNvPr>
          <p:cNvPicPr>
            <a:picLocks noGrp="1" noChangeAspect="1"/>
          </p:cNvPicPr>
          <p:nvPr>
            <p:ph idx="1"/>
          </p:nvPr>
        </p:nvPicPr>
        <p:blipFill>
          <a:blip r:embed="rId2"/>
          <a:stretch>
            <a:fillRect/>
          </a:stretch>
        </p:blipFill>
        <p:spPr>
          <a:xfrm>
            <a:off x="4640094" y="357479"/>
            <a:ext cx="6713706" cy="6143042"/>
          </a:xfrm>
          <a:prstGeom prst="rect">
            <a:avLst/>
          </a:prstGeom>
        </p:spPr>
      </p:pic>
      <p:sp>
        <p:nvSpPr>
          <p:cNvPr id="7" name="Rectangle: Top Corners Rounded 6">
            <a:extLst>
              <a:ext uri="{FF2B5EF4-FFF2-40B4-BE49-F238E27FC236}">
                <a16:creationId xmlns:a16="http://schemas.microsoft.com/office/drawing/2014/main" id="{2ECBAA17-94E7-B0E0-A8BA-22A8A52247C0}"/>
              </a:ext>
            </a:extLst>
          </p:cNvPr>
          <p:cNvSpPr/>
          <p:nvPr/>
        </p:nvSpPr>
        <p:spPr>
          <a:xfrm rot="10800000">
            <a:off x="838200" y="0"/>
            <a:ext cx="3394953" cy="2371148"/>
          </a:xfrm>
          <a:prstGeom prst="round2Same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E50B9E-6FF0-9098-2392-E1AFC2F9D0AB}"/>
              </a:ext>
            </a:extLst>
          </p:cNvPr>
          <p:cNvSpPr txBox="1"/>
          <p:nvPr/>
        </p:nvSpPr>
        <p:spPr>
          <a:xfrm>
            <a:off x="1170155" y="893186"/>
            <a:ext cx="2731041" cy="584775"/>
          </a:xfrm>
          <a:prstGeom prst="rect">
            <a:avLst/>
          </a:prstGeom>
          <a:noFill/>
        </p:spPr>
        <p:txBody>
          <a:bodyPr wrap="square">
            <a:spAutoFit/>
          </a:bodyPr>
          <a:lstStyle/>
          <a:p>
            <a:r>
              <a:rPr lang="en-US" sz="3200" kern="1200" dirty="0">
                <a:solidFill>
                  <a:srgbClr val="FFFFFF"/>
                </a:solidFill>
                <a:latin typeface="Segoe UI" panose="020B0502040204020203" pitchFamily="34" charset="0"/>
                <a:ea typeface="+mj-ea"/>
                <a:cs typeface="Segoe UI" panose="020B0502040204020203" pitchFamily="34" charset="0"/>
              </a:rPr>
              <a:t>PSR Measures</a:t>
            </a:r>
            <a:endParaRPr 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603088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F800-74A9-612A-2D5D-F521366BB29E}"/>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gn="l"/>
            <a:r>
              <a:rPr lang="en-US" sz="3200" kern="1200">
                <a:solidFill>
                  <a:srgbClr val="FFFFFF"/>
                </a:solidFill>
                <a:latin typeface="+mj-lt"/>
                <a:ea typeface="+mj-ea"/>
                <a:cs typeface="+mj-cs"/>
              </a:rPr>
              <a:t>PSR Measures Cont.</a:t>
            </a:r>
          </a:p>
        </p:txBody>
      </p:sp>
      <p:pic>
        <p:nvPicPr>
          <p:cNvPr id="4" name="Content Placeholder 24">
            <a:extLst>
              <a:ext uri="{FF2B5EF4-FFF2-40B4-BE49-F238E27FC236}">
                <a16:creationId xmlns:a16="http://schemas.microsoft.com/office/drawing/2014/main" id="{E392761F-4576-1927-9193-C9183F8E1EC5}"/>
              </a:ext>
            </a:extLst>
          </p:cNvPr>
          <p:cNvPicPr>
            <a:picLocks noGrp="1" noChangeAspect="1"/>
          </p:cNvPicPr>
          <p:nvPr>
            <p:ph idx="1"/>
          </p:nvPr>
        </p:nvPicPr>
        <p:blipFill>
          <a:blip r:embed="rId2"/>
          <a:stretch>
            <a:fillRect/>
          </a:stretch>
        </p:blipFill>
        <p:spPr>
          <a:xfrm>
            <a:off x="5982512" y="214950"/>
            <a:ext cx="5286114" cy="6292993"/>
          </a:xfrm>
          <a:prstGeom prst="rect">
            <a:avLst/>
          </a:prstGeom>
        </p:spPr>
      </p:pic>
      <p:sp>
        <p:nvSpPr>
          <p:cNvPr id="3" name="Rectangle: Top Corners Rounded 2">
            <a:extLst>
              <a:ext uri="{FF2B5EF4-FFF2-40B4-BE49-F238E27FC236}">
                <a16:creationId xmlns:a16="http://schemas.microsoft.com/office/drawing/2014/main" id="{0A10D6EA-EC94-4222-DD01-8A82AF498CEB}"/>
              </a:ext>
            </a:extLst>
          </p:cNvPr>
          <p:cNvSpPr/>
          <p:nvPr/>
        </p:nvSpPr>
        <p:spPr>
          <a:xfrm rot="10800000">
            <a:off x="838200" y="0"/>
            <a:ext cx="3394953" cy="2371148"/>
          </a:xfrm>
          <a:prstGeom prst="round2Same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C702DBB-D735-6451-E6D6-6384023A3D5E}"/>
              </a:ext>
            </a:extLst>
          </p:cNvPr>
          <p:cNvSpPr txBox="1"/>
          <p:nvPr/>
        </p:nvSpPr>
        <p:spPr>
          <a:xfrm>
            <a:off x="1057477" y="623573"/>
            <a:ext cx="2956398" cy="1077218"/>
          </a:xfrm>
          <a:prstGeom prst="rect">
            <a:avLst/>
          </a:prstGeom>
          <a:noFill/>
        </p:spPr>
        <p:txBody>
          <a:bodyPr wrap="square">
            <a:spAutoFit/>
          </a:bodyPr>
          <a:lstStyle/>
          <a:p>
            <a:r>
              <a:rPr lang="en-US" sz="3200" kern="1200" dirty="0">
                <a:solidFill>
                  <a:srgbClr val="FFFFFF"/>
                </a:solidFill>
                <a:latin typeface="Segoe UI" panose="020B0502040204020203" pitchFamily="34" charset="0"/>
                <a:ea typeface="+mj-ea"/>
                <a:cs typeface="Segoe UI" panose="020B0502040204020203" pitchFamily="34" charset="0"/>
              </a:rPr>
              <a:t>PSR Measures Cont.</a:t>
            </a:r>
            <a:endParaRPr 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81345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924E-930D-8B4B-5AA0-CAAB534927AF}"/>
              </a:ext>
            </a:extLst>
          </p:cNvPr>
          <p:cNvSpPr>
            <a:spLocks noGrp="1"/>
          </p:cNvSpPr>
          <p:nvPr>
            <p:ph type="title"/>
          </p:nvPr>
        </p:nvSpPr>
        <p:spPr/>
        <p:txBody>
          <a:bodyPr/>
          <a:lstStyle/>
          <a:p>
            <a:r>
              <a:rPr lang="en-US" dirty="0"/>
              <a:t>PSR Measures Cont.</a:t>
            </a:r>
          </a:p>
        </p:txBody>
      </p:sp>
      <p:pic>
        <p:nvPicPr>
          <p:cNvPr id="4" name="Content Placeholder 26">
            <a:extLst>
              <a:ext uri="{FF2B5EF4-FFF2-40B4-BE49-F238E27FC236}">
                <a16:creationId xmlns:a16="http://schemas.microsoft.com/office/drawing/2014/main" id="{39A8CAE3-BCAD-33A4-B94E-50BE16A492DC}"/>
              </a:ext>
            </a:extLst>
          </p:cNvPr>
          <p:cNvPicPr>
            <a:picLocks noGrp="1" noChangeAspect="1"/>
          </p:cNvPicPr>
          <p:nvPr>
            <p:ph idx="1"/>
          </p:nvPr>
        </p:nvPicPr>
        <p:blipFill>
          <a:blip r:embed="rId2"/>
          <a:stretch>
            <a:fillRect/>
          </a:stretch>
        </p:blipFill>
        <p:spPr>
          <a:xfrm>
            <a:off x="1779037" y="2072971"/>
            <a:ext cx="8633926" cy="3272990"/>
          </a:xfrm>
        </p:spPr>
      </p:pic>
    </p:spTree>
    <p:extLst>
      <p:ext uri="{BB962C8B-B14F-4D97-AF65-F5344CB8AC3E}">
        <p14:creationId xmlns:p14="http://schemas.microsoft.com/office/powerpoint/2010/main" val="336496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C5BEF2-3E3A-4F5B-B44A-95191DD79110}"/>
              </a:ext>
            </a:extLst>
          </p:cNvPr>
          <p:cNvSpPr txBox="1">
            <a:spLocks/>
          </p:cNvSpPr>
          <p:nvPr/>
        </p:nvSpPr>
        <p:spPr>
          <a:xfrm>
            <a:off x="671331" y="427830"/>
            <a:ext cx="10752882" cy="498598"/>
          </a:xfrm>
          <a:prstGeom prst="rect">
            <a:avLst/>
          </a:prstGeom>
        </p:spPr>
        <p:txBody>
          <a:bodyPr vert="horz" wrap="square" lIns="0" tIns="0" rIns="0" bIns="0" rtlCol="0" anchor="ctr">
            <a:spAutoFit/>
          </a:bodyPr>
          <a:lstStyle>
            <a:defPPr>
              <a:defRPr lang="en-US"/>
            </a:defPPr>
            <a:lvl1pPr lvl="0">
              <a:lnSpc>
                <a:spcPct val="90000"/>
              </a:lnSpc>
              <a:spcBef>
                <a:spcPct val="0"/>
              </a:spcBef>
              <a:buNone/>
              <a:defRPr sz="2800" b="1">
                <a:solidFill>
                  <a:srgbClr val="14315A"/>
                </a:solidFill>
                <a:latin typeface="Arial"/>
                <a:ea typeface="+mj-ea"/>
                <a:cs typeface="Arial"/>
              </a:defRPr>
            </a:lvl1pPr>
          </a:lstStyle>
          <a:p>
            <a:pPr marL="0" marR="0" lvl="0" indent="0" algn="ctr" fontAlgn="auto">
              <a:spcAft>
                <a:spcPts val="0"/>
              </a:spcAft>
              <a:buClrTx/>
              <a:buSzTx/>
              <a:tabLst/>
              <a:defRPr/>
            </a:pPr>
            <a:r>
              <a:rPr lang="en-US" sz="3600" dirty="0">
                <a:solidFill>
                  <a:srgbClr val="2D6E8D"/>
                </a:solidFill>
                <a:latin typeface="Segoe UI"/>
                <a:cs typeface="Segoe UI"/>
              </a:rPr>
              <a:t>Commercial MCP Contracts, Effective Jan. 1, 2024</a:t>
            </a:r>
          </a:p>
        </p:txBody>
      </p:sp>
      <p:graphicFrame>
        <p:nvGraphicFramePr>
          <p:cNvPr id="2" name="Table 1">
            <a:extLst>
              <a:ext uri="{FF2B5EF4-FFF2-40B4-BE49-F238E27FC236}">
                <a16:creationId xmlns:a16="http://schemas.microsoft.com/office/drawing/2014/main" id="{90DC1235-BCA5-468E-9783-33E2342D69C5}"/>
              </a:ext>
            </a:extLst>
          </p:cNvPr>
          <p:cNvGraphicFramePr>
            <a:graphicFrameLocks noGrp="1"/>
          </p:cNvGraphicFramePr>
          <p:nvPr>
            <p:extLst>
              <p:ext uri="{D42A27DB-BD31-4B8C-83A1-F6EECF244321}">
                <p14:modId xmlns:p14="http://schemas.microsoft.com/office/powerpoint/2010/main" val="202862747"/>
              </p:ext>
            </p:extLst>
          </p:nvPr>
        </p:nvGraphicFramePr>
        <p:xfrm>
          <a:off x="671331" y="934373"/>
          <a:ext cx="10752882" cy="5084461"/>
        </p:xfrm>
        <a:graphic>
          <a:graphicData uri="http://schemas.openxmlformats.org/drawingml/2006/table">
            <a:tbl>
              <a:tblPr/>
              <a:tblGrid>
                <a:gridCol w="4490978">
                  <a:extLst>
                    <a:ext uri="{9D8B030D-6E8A-4147-A177-3AD203B41FA5}">
                      <a16:colId xmlns:a16="http://schemas.microsoft.com/office/drawing/2014/main" val="144251821"/>
                    </a:ext>
                  </a:extLst>
                </a:gridCol>
                <a:gridCol w="6261904">
                  <a:extLst>
                    <a:ext uri="{9D8B030D-6E8A-4147-A177-3AD203B41FA5}">
                      <a16:colId xmlns:a16="http://schemas.microsoft.com/office/drawing/2014/main" val="1633557657"/>
                    </a:ext>
                  </a:extLst>
                </a:gridCol>
              </a:tblGrid>
              <a:tr h="530736">
                <a:tc>
                  <a:txBody>
                    <a:bodyPr/>
                    <a:lstStyle/>
                    <a:p>
                      <a:pPr algn="ctr" fontAlgn="t"/>
                      <a:r>
                        <a:rPr lang="en-US" sz="1800" b="1" dirty="0">
                          <a:solidFill>
                            <a:schemeClr val="bg1"/>
                          </a:solidFill>
                          <a:effectLst/>
                          <a:latin typeface="Segoe UI" panose="020B0502040204020203" pitchFamily="34" charset="0"/>
                          <a:cs typeface="Segoe UI" panose="020B0502040204020203" pitchFamily="34" charset="0"/>
                        </a:rPr>
                        <a:t>Managed Care Plans​</a:t>
                      </a:r>
                      <a:endParaRPr lang="en-US" sz="1800" dirty="0">
                        <a:solidFill>
                          <a:schemeClr val="bg1"/>
                        </a:solidFill>
                        <a:effectLst/>
                        <a:latin typeface="Segoe UI" panose="020B0502040204020203" pitchFamily="34" charset="0"/>
                        <a:cs typeface="Segoe UI" panose="020B0502040204020203" pitchFamily="34" charset="0"/>
                      </a:endParaRPr>
                    </a:p>
                  </a:txBody>
                  <a:tcPr marL="25429" marR="25429" marT="35600" marB="30514" anchor="ctr">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rgbClr val="14315A"/>
                    </a:solidFill>
                  </a:tcPr>
                </a:tc>
                <a:tc>
                  <a:txBody>
                    <a:bodyPr/>
                    <a:lstStyle/>
                    <a:p>
                      <a:pPr algn="ctr" fontAlgn="t"/>
                      <a:r>
                        <a:rPr lang="en-US" sz="1800" dirty="0">
                          <a:solidFill>
                            <a:schemeClr val="bg1"/>
                          </a:solidFill>
                          <a:effectLst/>
                          <a:latin typeface="Segoe UI" panose="020B0502040204020203" pitchFamily="34" charset="0"/>
                          <a:cs typeface="Segoe UI" panose="020B0502040204020203" pitchFamily="34" charset="0"/>
                        </a:rPr>
                        <a:t>​</a:t>
                      </a:r>
                      <a:r>
                        <a:rPr lang="en-US" sz="1800" b="1" dirty="0">
                          <a:solidFill>
                            <a:schemeClr val="bg1"/>
                          </a:solidFill>
                          <a:effectLst/>
                          <a:latin typeface="Segoe UI" panose="020B0502040204020203" pitchFamily="34" charset="0"/>
                          <a:cs typeface="Segoe UI" panose="020B0502040204020203" pitchFamily="34" charset="0"/>
                        </a:rPr>
                        <a:t>Counties​​​</a:t>
                      </a:r>
                      <a:endParaRPr lang="en-US" sz="1800" dirty="0">
                        <a:solidFill>
                          <a:schemeClr val="bg1"/>
                        </a:solidFill>
                        <a:effectLst/>
                        <a:latin typeface="Segoe UI" panose="020B0502040204020203" pitchFamily="34" charset="0"/>
                        <a:cs typeface="Segoe UI" panose="020B0502040204020203" pitchFamily="34" charset="0"/>
                      </a:endParaRPr>
                    </a:p>
                  </a:txBody>
                  <a:tcPr marL="25429" marR="25429" marT="35600" marB="30514" anchor="ctr">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rgbClr val="14315A"/>
                    </a:solidFill>
                  </a:tcPr>
                </a:tc>
                <a:extLst>
                  <a:ext uri="{0D108BD9-81ED-4DB2-BD59-A6C34878D82A}">
                    <a16:rowId xmlns:a16="http://schemas.microsoft.com/office/drawing/2014/main" val="3845188780"/>
                  </a:ext>
                </a:extLst>
              </a:tr>
              <a:tr h="992060">
                <a:tc>
                  <a:txBody>
                    <a:bodyPr/>
                    <a:lstStyle/>
                    <a:p>
                      <a:pPr fontAlgn="t"/>
                      <a:r>
                        <a:rPr lang="en-US" sz="1600" dirty="0">
                          <a:effectLst/>
                          <a:latin typeface="Segoe UI" panose="020B0502040204020203" pitchFamily="34" charset="0"/>
                          <a:cs typeface="Segoe UI" panose="020B0502040204020203" pitchFamily="34" charset="0"/>
                        </a:rPr>
                        <a:t>​Blue Cross of California Partnership Plan ("Anthem")</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​Alpine, Amador, Calaveras, El Dorado, Fresno, Inyo, Kern, Kings, Madera, Mono, Sacramento, San Francisco, Santa Clara, Tuolumne</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0950907"/>
                  </a:ext>
                </a:extLst>
              </a:tr>
              <a:tr h="645419">
                <a:tc>
                  <a:txBody>
                    <a:bodyPr/>
                    <a:lstStyle/>
                    <a:p>
                      <a:pPr fontAlgn="t"/>
                      <a:r>
                        <a:rPr lang="en-US" sz="1600" dirty="0">
                          <a:effectLst/>
                          <a:latin typeface="Segoe UI" panose="020B0502040204020203" pitchFamily="34" charset="0"/>
                          <a:cs typeface="Segoe UI" panose="020B0502040204020203" pitchFamily="34" charset="0"/>
                        </a:rPr>
                        <a:t>​Blue Shield of California Promise Health Plan</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​San Diego</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125126"/>
                  </a:ext>
                </a:extLst>
              </a:tr>
              <a:tr h="933422">
                <a:tc>
                  <a:txBody>
                    <a:bodyPr/>
                    <a:lstStyle/>
                    <a:p>
                      <a:pPr fontAlgn="t"/>
                      <a:r>
                        <a:rPr lang="en-US" sz="1600" dirty="0">
                          <a:effectLst/>
                          <a:latin typeface="Segoe UI" panose="020B0502040204020203" pitchFamily="34" charset="0"/>
                          <a:cs typeface="Segoe UI" panose="020B0502040204020203" pitchFamily="34" charset="0"/>
                        </a:rPr>
                        <a:t>​CHG Foundation d.b.a. Community Health Group Partnership Plan</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​San Diego</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853084"/>
                  </a:ext>
                </a:extLst>
              </a:tr>
              <a:tr h="1221426">
                <a:tc>
                  <a:txBody>
                    <a:bodyPr/>
                    <a:lstStyle/>
                    <a:p>
                      <a:pPr fontAlgn="t"/>
                      <a:r>
                        <a:rPr lang="en-US" sz="1600" dirty="0">
                          <a:effectLst/>
                          <a:latin typeface="Segoe UI" panose="020B0502040204020203" pitchFamily="34" charset="0"/>
                          <a:cs typeface="Segoe UI" panose="020B0502040204020203" pitchFamily="34" charset="0"/>
                        </a:rPr>
                        <a:t>​Health Net Community Solutions, Inc.</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​Amador, Calaveras, Inyo, Los Angeles (with subcontract to Molina for 50% of membership), Mono, Sacramento, San Joaquin, Stanislaus, Tulare, Tuolumne</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2133200"/>
                  </a:ext>
                </a:extLst>
              </a:tr>
              <a:tr h="761398">
                <a:tc>
                  <a:txBody>
                    <a:bodyPr/>
                    <a:lstStyle/>
                    <a:p>
                      <a:pPr fontAlgn="t"/>
                      <a:r>
                        <a:rPr lang="en-US" sz="1600" dirty="0">
                          <a:effectLst/>
                          <a:latin typeface="Segoe UI" panose="020B0502040204020203" pitchFamily="34" charset="0"/>
                          <a:cs typeface="Segoe UI" panose="020B0502040204020203" pitchFamily="34" charset="0"/>
                        </a:rPr>
                        <a:t>​Molina Healthcare of California</a:t>
                      </a:r>
                      <a:br>
                        <a:rPr lang="en-US" sz="1600" dirty="0">
                          <a:effectLst/>
                          <a:latin typeface="Segoe UI" panose="020B0502040204020203" pitchFamily="34" charset="0"/>
                          <a:cs typeface="Segoe UI" panose="020B0502040204020203" pitchFamily="34" charset="0"/>
                        </a:rPr>
                      </a:br>
                      <a:endParaRPr lang="en-US" sz="1600" dirty="0">
                        <a:effectLst/>
                        <a:latin typeface="Segoe UI" panose="020B0502040204020203" pitchFamily="34" charset="0"/>
                        <a:cs typeface="Segoe UI" panose="020B0502040204020203" pitchFamily="34" charset="0"/>
                      </a:endParaRP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tc>
                  <a:txBody>
                    <a:bodyPr/>
                    <a:lstStyle/>
                    <a:p>
                      <a:pPr fontAlgn="t"/>
                      <a:r>
                        <a:rPr lang="en-US" sz="1600" dirty="0">
                          <a:effectLst/>
                          <a:latin typeface="Segoe UI" panose="020B0502040204020203" pitchFamily="34" charset="0"/>
                          <a:cs typeface="Segoe UI" panose="020B0502040204020203" pitchFamily="34" charset="0"/>
                        </a:rPr>
                        <a:t>​Riverside, Sacramento, San Bernardino, San Diego, (and in Los Angeles subcontractor to Health Net for 50% of membership)</a:t>
                      </a:r>
                    </a:p>
                  </a:txBody>
                  <a:tcPr marL="25429" marR="25429" marT="35600" marB="30514">
                    <a:lnL w="6350" cap="flat" cmpd="sng" algn="ctr">
                      <a:solidFill>
                        <a:srgbClr val="1D603F"/>
                      </a:solidFill>
                      <a:prstDash val="solid"/>
                      <a:round/>
                      <a:headEnd type="none" w="med" len="med"/>
                      <a:tailEnd type="none" w="med" len="med"/>
                    </a:lnL>
                    <a:lnR w="6350" cap="flat" cmpd="sng" algn="ctr">
                      <a:solidFill>
                        <a:srgbClr val="1D603F"/>
                      </a:solidFill>
                      <a:prstDash val="solid"/>
                      <a:round/>
                      <a:headEnd type="none" w="med" len="med"/>
                      <a:tailEnd type="none" w="med" len="med"/>
                    </a:lnR>
                    <a:lnT w="6350" cap="flat" cmpd="sng" algn="ctr">
                      <a:solidFill>
                        <a:srgbClr val="1D603F"/>
                      </a:solidFill>
                      <a:prstDash val="solid"/>
                      <a:round/>
                      <a:headEnd type="none" w="med" len="med"/>
                      <a:tailEnd type="none" w="med" len="med"/>
                    </a:lnT>
                    <a:lnB w="6350" cap="flat" cmpd="sng" algn="ctr">
                      <a:solidFill>
                        <a:srgbClr val="1D603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0958579"/>
                  </a:ext>
                </a:extLst>
              </a:tr>
            </a:tbl>
          </a:graphicData>
        </a:graphic>
      </p:graphicFrame>
    </p:spTree>
    <p:extLst>
      <p:ext uri="{BB962C8B-B14F-4D97-AF65-F5344CB8AC3E}">
        <p14:creationId xmlns:p14="http://schemas.microsoft.com/office/powerpoint/2010/main" val="2556329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0AB8-2902-B523-724B-CEB4C075DFA2}"/>
              </a:ext>
            </a:extLst>
          </p:cNvPr>
          <p:cNvSpPr>
            <a:spLocks noGrp="1"/>
          </p:cNvSpPr>
          <p:nvPr>
            <p:ph type="title"/>
          </p:nvPr>
        </p:nvSpPr>
        <p:spPr/>
        <p:txBody>
          <a:bodyPr>
            <a:normAutofit/>
          </a:bodyPr>
          <a:lstStyle/>
          <a:p>
            <a:r>
              <a:rPr lang="en-US" dirty="0"/>
              <a:t>Key Finding 1</a:t>
            </a:r>
          </a:p>
        </p:txBody>
      </p:sp>
      <p:sp>
        <p:nvSpPr>
          <p:cNvPr id="3" name="Content Placeholder 2">
            <a:extLst>
              <a:ext uri="{FF2B5EF4-FFF2-40B4-BE49-F238E27FC236}">
                <a16:creationId xmlns:a16="http://schemas.microsoft.com/office/drawing/2014/main" id="{835D1D2B-00E3-4EF6-34EC-F9B8D00A7E73}"/>
              </a:ext>
            </a:extLst>
          </p:cNvPr>
          <p:cNvSpPr>
            <a:spLocks noGrp="1"/>
          </p:cNvSpPr>
          <p:nvPr>
            <p:ph idx="1"/>
          </p:nvPr>
        </p:nvSpPr>
        <p:spPr>
          <a:xfrm>
            <a:off x="838200" y="1747939"/>
            <a:ext cx="10515600" cy="3362122"/>
          </a:xfrm>
          <a:solidFill>
            <a:schemeClr val="bg1">
              <a:lumMod val="95000"/>
            </a:schemeClr>
          </a:solidFill>
        </p:spPr>
        <p:txBody>
          <a:bodyPr>
            <a:normAutofit/>
          </a:bodyPr>
          <a:lstStyle/>
          <a:p>
            <a:r>
              <a:rPr lang="en-US" sz="2000" dirty="0"/>
              <a:t>Performance for measurement year 2020 declined from measurement year 2019; however, exceeded national benchmarks 2020.</a:t>
            </a:r>
          </a:p>
          <a:p>
            <a:pPr lvl="1">
              <a:buFont typeface="Segoe UI" panose="020B0502040204020203" pitchFamily="34" charset="0"/>
              <a:buChar char="»"/>
            </a:pPr>
            <a:r>
              <a:rPr lang="en-US" sz="1800" dirty="0"/>
              <a:t>A majority of the measures for Well-Child visits and blood lead screenings decreased. </a:t>
            </a:r>
          </a:p>
          <a:p>
            <a:r>
              <a:rPr lang="en-US" sz="2000" dirty="0"/>
              <a:t>Conclusion &amp; Considerations:</a:t>
            </a:r>
          </a:p>
          <a:p>
            <a:pPr marL="708660" lvl="1" indent="-342900">
              <a:buFont typeface="Segoe UI" panose="020B0502040204020203" pitchFamily="34" charset="0"/>
              <a:buChar char="»"/>
            </a:pPr>
            <a:r>
              <a:rPr lang="en-US" sz="1800" dirty="0"/>
              <a:t>DHCS continues to make progress on the outreach activities.</a:t>
            </a:r>
          </a:p>
          <a:p>
            <a:pPr marL="708660" lvl="1" indent="-342900">
              <a:buFont typeface="Segoe UI" panose="020B0502040204020203" pitchFamily="34" charset="0"/>
              <a:buChar char="»"/>
            </a:pPr>
            <a:r>
              <a:rPr lang="en-US" sz="1800" dirty="0"/>
              <a:t>California Advancing and Innovating Medi-Cal (CalAIM) will work with MCP to keep members healthy by focusing on preventative and wellness services.</a:t>
            </a:r>
          </a:p>
          <a:p>
            <a:pPr lvl="1"/>
            <a:endParaRPr lang="en-US" dirty="0"/>
          </a:p>
          <a:p>
            <a:endParaRPr lang="en-US" dirty="0"/>
          </a:p>
        </p:txBody>
      </p:sp>
    </p:spTree>
    <p:extLst>
      <p:ext uri="{BB962C8B-B14F-4D97-AF65-F5344CB8AC3E}">
        <p14:creationId xmlns:p14="http://schemas.microsoft.com/office/powerpoint/2010/main" val="428180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5235-88C4-146E-6A5C-88FED2CDE60E}"/>
              </a:ext>
            </a:extLst>
          </p:cNvPr>
          <p:cNvSpPr>
            <a:spLocks noGrp="1"/>
          </p:cNvSpPr>
          <p:nvPr>
            <p:ph type="title"/>
          </p:nvPr>
        </p:nvSpPr>
        <p:spPr/>
        <p:txBody>
          <a:bodyPr/>
          <a:lstStyle/>
          <a:p>
            <a:r>
              <a:rPr lang="en-US" sz="4000" dirty="0"/>
              <a:t>Key Finding 2: Performance is Regional </a:t>
            </a:r>
            <a:endParaRPr lang="en-US" dirty="0"/>
          </a:p>
        </p:txBody>
      </p:sp>
      <p:sp>
        <p:nvSpPr>
          <p:cNvPr id="3" name="Content Placeholder 2">
            <a:extLst>
              <a:ext uri="{FF2B5EF4-FFF2-40B4-BE49-F238E27FC236}">
                <a16:creationId xmlns:a16="http://schemas.microsoft.com/office/drawing/2014/main" id="{9DC216DA-7CA1-F2E1-1A43-E29EDB3D2FD0}"/>
              </a:ext>
            </a:extLst>
          </p:cNvPr>
          <p:cNvSpPr>
            <a:spLocks noGrp="1"/>
          </p:cNvSpPr>
          <p:nvPr>
            <p:ph idx="1"/>
          </p:nvPr>
        </p:nvSpPr>
        <p:spPr>
          <a:xfrm>
            <a:off x="849086" y="1875064"/>
            <a:ext cx="10515600" cy="4058808"/>
          </a:xfrm>
          <a:solidFill>
            <a:schemeClr val="bg1">
              <a:lumMod val="95000"/>
            </a:schemeClr>
          </a:solidFill>
        </p:spPr>
        <p:txBody>
          <a:bodyPr>
            <a:normAutofit/>
          </a:bodyPr>
          <a:lstStyle/>
          <a:p>
            <a:r>
              <a:rPr lang="en-US" sz="2000" dirty="0"/>
              <a:t>Counties in the Central and Sacramento Valley and Southern California regions demonstrated more favorable performance for measurement year 2020.</a:t>
            </a:r>
          </a:p>
          <a:p>
            <a:r>
              <a:rPr lang="en-US" sz="2000" dirty="0"/>
              <a:t>Performance in the North and Far North regions continues demonstrate opportunities for improvement.</a:t>
            </a:r>
          </a:p>
          <a:p>
            <a:r>
              <a:rPr lang="en-US" sz="2000" dirty="0"/>
              <a:t>Conclusion &amp; Considerations:</a:t>
            </a:r>
          </a:p>
          <a:p>
            <a:pPr lvl="1">
              <a:buFont typeface="Segoe UI" panose="020B0502040204020203" pitchFamily="34" charset="0"/>
              <a:buChar char="»"/>
            </a:pPr>
            <a:r>
              <a:rPr lang="en-US" sz="1800" dirty="0"/>
              <a:t>MCPs operating in lower-performing rural counties should consider expanding the use of telehealth visits, where appropriate, and assess ways to expand the managed care provider networks to improve performance.</a:t>
            </a:r>
            <a:endParaRPr lang="en-US" sz="1800" b="1"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095634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9311-BBD8-6988-B9F3-A803049B6AA6}"/>
              </a:ext>
            </a:extLst>
          </p:cNvPr>
          <p:cNvSpPr>
            <a:spLocks noGrp="1"/>
          </p:cNvSpPr>
          <p:nvPr>
            <p:ph type="title"/>
          </p:nvPr>
        </p:nvSpPr>
        <p:spPr/>
        <p:txBody>
          <a:bodyPr>
            <a:normAutofit/>
          </a:bodyPr>
          <a:lstStyle/>
          <a:p>
            <a:r>
              <a:rPr lang="en-US" sz="4000" dirty="0"/>
              <a:t>Key Finding 3</a:t>
            </a:r>
            <a:endParaRPr lang="en-US" dirty="0"/>
          </a:p>
        </p:txBody>
      </p:sp>
      <p:sp>
        <p:nvSpPr>
          <p:cNvPr id="3" name="Content Placeholder 2">
            <a:extLst>
              <a:ext uri="{FF2B5EF4-FFF2-40B4-BE49-F238E27FC236}">
                <a16:creationId xmlns:a16="http://schemas.microsoft.com/office/drawing/2014/main" id="{6FA1EF50-7F4C-EB4F-7751-5A26AF94B449}"/>
              </a:ext>
            </a:extLst>
          </p:cNvPr>
          <p:cNvSpPr>
            <a:spLocks noGrp="1"/>
          </p:cNvSpPr>
          <p:nvPr>
            <p:ph idx="1"/>
          </p:nvPr>
        </p:nvSpPr>
        <p:spPr>
          <a:xfrm>
            <a:off x="838200" y="1758412"/>
            <a:ext cx="10515600" cy="4136550"/>
          </a:xfrm>
          <a:solidFill>
            <a:schemeClr val="bg1">
              <a:lumMod val="95000"/>
            </a:schemeClr>
          </a:solidFill>
        </p:spPr>
        <p:txBody>
          <a:bodyPr>
            <a:normAutofit/>
          </a:bodyPr>
          <a:lstStyle/>
          <a:p>
            <a:r>
              <a:rPr lang="en-US" sz="2000" dirty="0"/>
              <a:t>Statewide performance varies based on race/ethnicity and primary language.</a:t>
            </a:r>
          </a:p>
          <a:p>
            <a:r>
              <a:rPr lang="en-US" sz="2000" dirty="0"/>
              <a:t>Nine of 19 (47.37 percent) indicator rates for the Asian racial/ethnic group and eight of 19 (42.11 percent) indicator rates for the Hispanic or Latino racial/ethnic group were above the statewide aggregate by more than a 10 percent relative difference.</a:t>
            </a:r>
          </a:p>
          <a:p>
            <a:r>
              <a:rPr lang="en-US" sz="2000" dirty="0"/>
              <a:t>For measurement year 2020, all 19 indicator rates for the American Indian or Alaska Native racial/ethnic group were below the statewide aggregate by more than a 10 percent relative difference. For Black or African American, White, and Native Hawaiian or Other Pacific Islander racial/ethnic groups, respectively, 17, 13, and 12 indicator rates were below the statewide aggregate by more than a 10 percent relative difference.</a:t>
            </a:r>
          </a:p>
        </p:txBody>
      </p:sp>
    </p:spTree>
    <p:extLst>
      <p:ext uri="{BB962C8B-B14F-4D97-AF65-F5344CB8AC3E}">
        <p14:creationId xmlns:p14="http://schemas.microsoft.com/office/powerpoint/2010/main" val="638539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76D1-3CF4-CD02-0A5B-51645F8135BE}"/>
              </a:ext>
            </a:extLst>
          </p:cNvPr>
          <p:cNvSpPr>
            <a:spLocks noGrp="1"/>
          </p:cNvSpPr>
          <p:nvPr>
            <p:ph type="title"/>
          </p:nvPr>
        </p:nvSpPr>
        <p:spPr/>
        <p:txBody>
          <a:bodyPr/>
          <a:lstStyle/>
          <a:p>
            <a:r>
              <a:rPr lang="en-US" sz="4000" dirty="0"/>
              <a:t>Key Finding 3 Cont.</a:t>
            </a:r>
            <a:endParaRPr lang="en-US" dirty="0"/>
          </a:p>
        </p:txBody>
      </p:sp>
      <p:sp>
        <p:nvSpPr>
          <p:cNvPr id="3" name="Content Placeholder 2">
            <a:extLst>
              <a:ext uri="{FF2B5EF4-FFF2-40B4-BE49-F238E27FC236}">
                <a16:creationId xmlns:a16="http://schemas.microsoft.com/office/drawing/2014/main" id="{79449B89-0943-DD63-02FF-1B2FB9278007}"/>
              </a:ext>
            </a:extLst>
          </p:cNvPr>
          <p:cNvSpPr>
            <a:spLocks noGrp="1"/>
          </p:cNvSpPr>
          <p:nvPr>
            <p:ph idx="1"/>
          </p:nvPr>
        </p:nvSpPr>
        <p:spPr>
          <a:xfrm>
            <a:off x="838200" y="1705510"/>
            <a:ext cx="10515600" cy="4724473"/>
          </a:xfrm>
          <a:solidFill>
            <a:schemeClr val="bg1">
              <a:lumMod val="95000"/>
            </a:schemeClr>
          </a:solidFill>
        </p:spPr>
        <p:txBody>
          <a:bodyPr>
            <a:normAutofit/>
          </a:bodyPr>
          <a:lstStyle/>
          <a:p>
            <a:r>
              <a:rPr lang="en-US" sz="2000" dirty="0"/>
              <a:t>Majority rates for Chinese, Farsi, Hmong, Spanish, and Vietnamese primary language groups were higher than the statewide aggregate by more than a 10 percent relative difference.</a:t>
            </a:r>
          </a:p>
          <a:p>
            <a:r>
              <a:rPr lang="en-US" sz="2000" dirty="0"/>
              <a:t>Rates for the Armenian and Russian primary language groups were lower than the statewide aggregate by more than a 10 percent relative difference.</a:t>
            </a:r>
          </a:p>
          <a:p>
            <a:r>
              <a:rPr lang="en-US" sz="2000" dirty="0"/>
              <a:t>Conclusion &amp; Consideration:</a:t>
            </a:r>
          </a:p>
          <a:p>
            <a:pPr lvl="1">
              <a:buFont typeface="Segoe UI" panose="020B0502040204020203" pitchFamily="34" charset="0"/>
              <a:buChar char="»"/>
            </a:pPr>
            <a:r>
              <a:rPr lang="en-US" sz="1800" dirty="0"/>
              <a:t>MCPs have opportunities to use this information to address lower rates in their population needs assessment (PNA) process.</a:t>
            </a:r>
          </a:p>
          <a:p>
            <a:pPr lvl="1">
              <a:buFont typeface="Segoe UI" panose="020B0502040204020203" pitchFamily="34" charset="0"/>
              <a:buChar char="»"/>
            </a:pPr>
            <a:r>
              <a:rPr lang="en-US" sz="1800" dirty="0"/>
              <a:t>MCPs should leverage information from the Preventive Services Report to assist in their PIP processes. </a:t>
            </a:r>
          </a:p>
          <a:p>
            <a:pPr lvl="1">
              <a:buFont typeface="Segoe UI" panose="020B0502040204020203" pitchFamily="34" charset="0"/>
              <a:buChar char="»"/>
            </a:pPr>
            <a:r>
              <a:rPr lang="en-US" sz="1800" dirty="0"/>
              <a:t>MCPs should leverage information from the Preventive Services Report to assist in their PIP processes for addressing health disparities.</a:t>
            </a:r>
          </a:p>
          <a:p>
            <a:pPr lvl="1"/>
            <a:endParaRPr lang="en-US" dirty="0"/>
          </a:p>
        </p:txBody>
      </p:sp>
    </p:spTree>
    <p:extLst>
      <p:ext uri="{BB962C8B-B14F-4D97-AF65-F5344CB8AC3E}">
        <p14:creationId xmlns:p14="http://schemas.microsoft.com/office/powerpoint/2010/main" val="12132987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6880-7564-E7A9-5E2A-16C1AE8CC3D9}"/>
              </a:ext>
            </a:extLst>
          </p:cNvPr>
          <p:cNvSpPr>
            <a:spLocks noGrp="1"/>
          </p:cNvSpPr>
          <p:nvPr>
            <p:ph type="title"/>
          </p:nvPr>
        </p:nvSpPr>
        <p:spPr/>
        <p:txBody>
          <a:bodyPr/>
          <a:lstStyle/>
          <a:p>
            <a:r>
              <a:rPr lang="en-US" sz="4000" dirty="0"/>
              <a:t>Key Finding 4</a:t>
            </a:r>
            <a:endParaRPr lang="en-US" dirty="0"/>
          </a:p>
        </p:txBody>
      </p:sp>
      <p:sp>
        <p:nvSpPr>
          <p:cNvPr id="3" name="Content Placeholder 2">
            <a:extLst>
              <a:ext uri="{FF2B5EF4-FFF2-40B4-BE49-F238E27FC236}">
                <a16:creationId xmlns:a16="http://schemas.microsoft.com/office/drawing/2014/main" id="{DDED478A-D3AC-22E8-AE06-678B40170440}"/>
              </a:ext>
            </a:extLst>
          </p:cNvPr>
          <p:cNvSpPr>
            <a:spLocks noGrp="1"/>
          </p:cNvSpPr>
          <p:nvPr>
            <p:ph idx="1"/>
          </p:nvPr>
        </p:nvSpPr>
        <p:spPr>
          <a:xfrm>
            <a:off x="838200" y="1774081"/>
            <a:ext cx="10515600" cy="3945783"/>
          </a:xfrm>
          <a:solidFill>
            <a:schemeClr val="bg1">
              <a:lumMod val="95000"/>
            </a:schemeClr>
          </a:solidFill>
        </p:spPr>
        <p:txBody>
          <a:bodyPr>
            <a:normAutofit/>
          </a:bodyPr>
          <a:lstStyle/>
          <a:p>
            <a:r>
              <a:rPr lang="en-US" sz="2000" dirty="0"/>
              <a:t>Overall performance across California’s six largest counties (Los Angeles, San Bernardino, Riverside, San Diego, Orange, and Sacramento counties) is high for a majority for indicators and account for approximately 59 percent of the pediatric MCMC population.</a:t>
            </a:r>
          </a:p>
          <a:p>
            <a:r>
              <a:rPr lang="en-US" sz="2000" dirty="0"/>
              <a:t>Conclusion &amp; Consideration: </a:t>
            </a:r>
          </a:p>
          <a:p>
            <a:pPr marL="708660" lvl="1" indent="-342900">
              <a:buFont typeface="Segoe UI" panose="020B0502040204020203" pitchFamily="34" charset="0"/>
              <a:buChar char="»"/>
            </a:pPr>
            <a:r>
              <a:rPr lang="en-US" sz="1800" dirty="0"/>
              <a:t>Implementing efforts to improve Well-Child visits within the six largest counties, may contribute to substantial improvement for California overall. </a:t>
            </a:r>
          </a:p>
          <a:p>
            <a:pPr marL="708660" lvl="1" indent="-342900">
              <a:buFont typeface="Segoe UI" panose="020B0502040204020203" pitchFamily="34" charset="0"/>
              <a:buChar char="»"/>
            </a:pPr>
            <a:r>
              <a:rPr lang="en-US" sz="1800" dirty="0"/>
              <a:t>DHCS continues to make progress on the outreach activities to encourage utilization of preventive services for children under age 21 but should continue to monitor the impacts of COVID-19 on Well-Child visits and blood lead screenings for measurement year 2021.</a:t>
            </a:r>
            <a:endParaRPr lang="en-US" sz="1800" b="1" u="sng" dirty="0"/>
          </a:p>
          <a:p>
            <a:endParaRPr lang="en-US" sz="2800" dirty="0"/>
          </a:p>
          <a:p>
            <a:endParaRPr lang="en-US" dirty="0"/>
          </a:p>
          <a:p>
            <a:endParaRPr lang="en-US" sz="2800" dirty="0"/>
          </a:p>
          <a:p>
            <a:endParaRPr lang="en-US" dirty="0"/>
          </a:p>
        </p:txBody>
      </p:sp>
    </p:spTree>
    <p:extLst>
      <p:ext uri="{BB962C8B-B14F-4D97-AF65-F5344CB8AC3E}">
        <p14:creationId xmlns:p14="http://schemas.microsoft.com/office/powerpoint/2010/main" val="2700348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7D80-D2D7-9583-A510-47E420467BA9}"/>
              </a:ext>
            </a:extLst>
          </p:cNvPr>
          <p:cNvSpPr>
            <a:spLocks noGrp="1"/>
          </p:cNvSpPr>
          <p:nvPr>
            <p:ph type="title"/>
          </p:nvPr>
        </p:nvSpPr>
        <p:spPr/>
        <p:txBody>
          <a:bodyPr>
            <a:normAutofit/>
          </a:bodyPr>
          <a:lstStyle/>
          <a:p>
            <a:r>
              <a:rPr lang="en-US" sz="4000" b="1" dirty="0">
                <a:solidFill>
                  <a:srgbClr val="2D6E8D"/>
                </a:solidFill>
              </a:rPr>
              <a:t>Key Finding 5</a:t>
            </a:r>
            <a:endParaRPr lang="en-US" dirty="0"/>
          </a:p>
        </p:txBody>
      </p:sp>
      <p:sp>
        <p:nvSpPr>
          <p:cNvPr id="3" name="Content Placeholder 2">
            <a:extLst>
              <a:ext uri="{FF2B5EF4-FFF2-40B4-BE49-F238E27FC236}">
                <a16:creationId xmlns:a16="http://schemas.microsoft.com/office/drawing/2014/main" id="{8F3337D2-E068-04E7-822C-EC148AA60238}"/>
              </a:ext>
            </a:extLst>
          </p:cNvPr>
          <p:cNvSpPr>
            <a:spLocks noGrp="1"/>
          </p:cNvSpPr>
          <p:nvPr>
            <p:ph idx="1"/>
          </p:nvPr>
        </p:nvSpPr>
        <p:spPr>
          <a:xfrm>
            <a:off x="838200" y="1643974"/>
            <a:ext cx="10515600" cy="4880116"/>
          </a:xfrm>
          <a:solidFill>
            <a:schemeClr val="bg1">
              <a:lumMod val="95000"/>
            </a:schemeClr>
          </a:solidFill>
        </p:spPr>
        <p:txBody>
          <a:bodyPr>
            <a:normAutofit fontScale="77500" lnSpcReduction="20000"/>
          </a:bodyPr>
          <a:lstStyle/>
          <a:p>
            <a:r>
              <a:rPr lang="en-US" sz="2600" dirty="0"/>
              <a:t>Less than half of younger children receive Well-Child visits but receive immunizations and counseling for nutrition/physical activity at higher rates than seen nationality.</a:t>
            </a:r>
          </a:p>
          <a:p>
            <a:r>
              <a:rPr lang="en-US" sz="2600" dirty="0"/>
              <a:t>Conclusion &amp; Considerations:</a:t>
            </a:r>
          </a:p>
          <a:p>
            <a:pPr lvl="1">
              <a:lnSpc>
                <a:spcPct val="120000"/>
              </a:lnSpc>
              <a:buFont typeface="Segoe UI" panose="020B0502040204020203" pitchFamily="34" charset="0"/>
              <a:buChar char="»"/>
            </a:pPr>
            <a:r>
              <a:rPr lang="en-US" sz="2300" dirty="0"/>
              <a:t>MCPs should continue to ensure children and adolescents receive all their necessary Well-Child visits, especially for children 15 months and younger. Well-Child visits are an opportunity for parents to </a:t>
            </a:r>
          </a:p>
          <a:p>
            <a:pPr lvl="1">
              <a:lnSpc>
                <a:spcPct val="120000"/>
              </a:lnSpc>
              <a:buFont typeface="Segoe UI" panose="020B0502040204020203" pitchFamily="34" charset="0"/>
              <a:buChar char="»"/>
            </a:pPr>
            <a:r>
              <a:rPr lang="en-US" sz="2300" dirty="0"/>
              <a:t>MCPs should leverage best practices shared through the CMS Infant Well-Child Visit learning collaborative group on improving rates of infant Well-Child visits during the first 30 months of life.</a:t>
            </a:r>
          </a:p>
          <a:p>
            <a:pPr lvl="1">
              <a:lnSpc>
                <a:spcPct val="120000"/>
              </a:lnSpc>
              <a:buFont typeface="Segoe UI" panose="020B0502040204020203" pitchFamily="34" charset="0"/>
              <a:buChar char="»"/>
            </a:pPr>
            <a:r>
              <a:rPr lang="en-US" sz="2300" dirty="0"/>
              <a:t>MCPs should continue to educate providers on the importance of administering comprehensive preventive care during these visits, including the administration of vaccines, provision of developmental screenings, and application of dental fluoride in a clinical setting by a primary care provider (PCP).</a:t>
            </a:r>
          </a:p>
        </p:txBody>
      </p:sp>
    </p:spTree>
    <p:extLst>
      <p:ext uri="{BB962C8B-B14F-4D97-AF65-F5344CB8AC3E}">
        <p14:creationId xmlns:p14="http://schemas.microsoft.com/office/powerpoint/2010/main" val="3617730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9DD9-D304-CF47-0DCE-6BDED22D6182}"/>
              </a:ext>
            </a:extLst>
          </p:cNvPr>
          <p:cNvSpPr>
            <a:spLocks noGrp="1"/>
          </p:cNvSpPr>
          <p:nvPr>
            <p:ph type="title"/>
          </p:nvPr>
        </p:nvSpPr>
        <p:spPr/>
        <p:txBody>
          <a:bodyPr>
            <a:normAutofit/>
          </a:bodyPr>
          <a:lstStyle/>
          <a:p>
            <a:r>
              <a:rPr lang="en-US" sz="4000" dirty="0"/>
              <a:t>Key Finding 6</a:t>
            </a:r>
            <a:endParaRPr lang="en-US" dirty="0"/>
          </a:p>
        </p:txBody>
      </p:sp>
      <p:sp>
        <p:nvSpPr>
          <p:cNvPr id="3" name="Content Placeholder 2">
            <a:extLst>
              <a:ext uri="{FF2B5EF4-FFF2-40B4-BE49-F238E27FC236}">
                <a16:creationId xmlns:a16="http://schemas.microsoft.com/office/drawing/2014/main" id="{CC4305FD-7640-69BC-8DB2-1B460FD65DD1}"/>
              </a:ext>
            </a:extLst>
          </p:cNvPr>
          <p:cNvSpPr>
            <a:spLocks noGrp="1"/>
          </p:cNvSpPr>
          <p:nvPr>
            <p:ph idx="1"/>
          </p:nvPr>
        </p:nvSpPr>
        <p:spPr>
          <a:xfrm>
            <a:off x="838200" y="1875064"/>
            <a:ext cx="10515600" cy="3630791"/>
          </a:xfrm>
          <a:solidFill>
            <a:schemeClr val="bg1">
              <a:lumMod val="95000"/>
            </a:schemeClr>
          </a:solidFill>
        </p:spPr>
        <p:txBody>
          <a:bodyPr>
            <a:normAutofit/>
          </a:bodyPr>
          <a:lstStyle/>
          <a:p>
            <a:r>
              <a:rPr lang="en-US" sz="2000" dirty="0"/>
              <a:t>Adolescent rates for well care visits are lower than rates for younger children, but adolescents do receive immunizations at higher rates then seen nationally.</a:t>
            </a:r>
          </a:p>
          <a:p>
            <a:r>
              <a:rPr lang="en-US" sz="2000" dirty="0"/>
              <a:t>Conclusion &amp; Considerations:</a:t>
            </a:r>
          </a:p>
          <a:p>
            <a:pPr lvl="1">
              <a:buFont typeface="Segoe UI" panose="020B0502040204020203" pitchFamily="34" charset="0"/>
              <a:buChar char="»"/>
            </a:pPr>
            <a:r>
              <a:rPr lang="en-US" sz="1800" dirty="0"/>
              <a:t>Opportunities exist to improve the provision of critical adolescent screenings (i.e., screenings for depression and alcohol and tobacco use) in adolescents ages 11 to 21 years during comprehensive well-care visits with PCPs and obstetricians/gynecologists (OB/GYNs).</a:t>
            </a:r>
          </a:p>
          <a:p>
            <a:pPr lvl="1">
              <a:buFont typeface="Segoe UI" panose="020B0502040204020203" pitchFamily="34" charset="0"/>
              <a:buChar char="»"/>
            </a:pPr>
            <a:r>
              <a:rPr lang="en-US" sz="1800" dirty="0"/>
              <a:t>MCPs should leverage information from the Preventive Services Report to assist in their PIP processes.</a:t>
            </a:r>
          </a:p>
          <a:p>
            <a:pPr lvl="1"/>
            <a:endParaRPr lang="en-US" dirty="0"/>
          </a:p>
        </p:txBody>
      </p:sp>
    </p:spTree>
    <p:extLst>
      <p:ext uri="{BB962C8B-B14F-4D97-AF65-F5344CB8AC3E}">
        <p14:creationId xmlns:p14="http://schemas.microsoft.com/office/powerpoint/2010/main" val="18417805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A781-5E36-E120-C4BD-AA50FB7CB219}"/>
              </a:ext>
            </a:extLst>
          </p:cNvPr>
          <p:cNvSpPr>
            <a:spLocks noGrp="1"/>
          </p:cNvSpPr>
          <p:nvPr>
            <p:ph type="title"/>
          </p:nvPr>
        </p:nvSpPr>
        <p:spPr/>
        <p:txBody>
          <a:bodyPr>
            <a:normAutofit/>
          </a:bodyPr>
          <a:lstStyle/>
          <a:p>
            <a:r>
              <a:rPr lang="en-US" dirty="0"/>
              <a:t>Key Finding 7</a:t>
            </a:r>
          </a:p>
        </p:txBody>
      </p:sp>
      <p:sp>
        <p:nvSpPr>
          <p:cNvPr id="3" name="Content Placeholder 2">
            <a:extLst>
              <a:ext uri="{FF2B5EF4-FFF2-40B4-BE49-F238E27FC236}">
                <a16:creationId xmlns:a16="http://schemas.microsoft.com/office/drawing/2014/main" id="{C342E73B-EF6E-E20C-5083-91E73126CD4D}"/>
              </a:ext>
            </a:extLst>
          </p:cNvPr>
          <p:cNvSpPr>
            <a:spLocks noGrp="1"/>
          </p:cNvSpPr>
          <p:nvPr>
            <p:ph idx="1"/>
          </p:nvPr>
        </p:nvSpPr>
        <p:spPr>
          <a:xfrm>
            <a:off x="849086" y="1748604"/>
            <a:ext cx="10504714" cy="3368145"/>
          </a:xfrm>
          <a:solidFill>
            <a:schemeClr val="bg1">
              <a:lumMod val="95000"/>
            </a:schemeClr>
          </a:solidFill>
        </p:spPr>
        <p:txBody>
          <a:bodyPr>
            <a:normAutofit/>
          </a:bodyPr>
          <a:lstStyle/>
          <a:p>
            <a:r>
              <a:rPr lang="en-US" sz="2000" dirty="0"/>
              <a:t>Over half of MCMC children receive a blood lead screening by their second birthday, but MCMC children received blood lead screenings at lower rates than seen nationally.</a:t>
            </a:r>
          </a:p>
          <a:p>
            <a:r>
              <a:rPr lang="en-US" sz="2000" dirty="0"/>
              <a:t>Conclusion &amp; Considerations:</a:t>
            </a:r>
          </a:p>
          <a:p>
            <a:pPr lvl="1">
              <a:lnSpc>
                <a:spcPct val="100000"/>
              </a:lnSpc>
              <a:buFont typeface="Segoe UI" panose="020B0502040204020203" pitchFamily="34" charset="0"/>
              <a:buChar char="»"/>
            </a:pPr>
            <a:r>
              <a:rPr lang="en-US" sz="1800" dirty="0"/>
              <a:t>DHCS continues to make progress on the outreach activities to encourage utilization of preventive services for children under age 21 and MCPs should continue their efforts to provide educational materials and make calls to parents/guardians of MCMC children to help them understand the services, including available preventive care.</a:t>
            </a:r>
          </a:p>
        </p:txBody>
      </p:sp>
    </p:spTree>
    <p:extLst>
      <p:ext uri="{BB962C8B-B14F-4D97-AF65-F5344CB8AC3E}">
        <p14:creationId xmlns:p14="http://schemas.microsoft.com/office/powerpoint/2010/main" val="3622938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56F7-9CA2-B9F9-FF61-E58AD1FCED04}"/>
              </a:ext>
            </a:extLst>
          </p:cNvPr>
          <p:cNvSpPr>
            <a:spLocks noGrp="1"/>
          </p:cNvSpPr>
          <p:nvPr>
            <p:ph type="title"/>
          </p:nvPr>
        </p:nvSpPr>
        <p:spPr/>
        <p:txBody>
          <a:bodyPr/>
          <a:lstStyle/>
          <a:p>
            <a:r>
              <a:rPr lang="en-US" dirty="0"/>
              <a:t>Key Finding 8</a:t>
            </a:r>
          </a:p>
        </p:txBody>
      </p:sp>
      <p:sp>
        <p:nvSpPr>
          <p:cNvPr id="3" name="Content Placeholder 2">
            <a:extLst>
              <a:ext uri="{FF2B5EF4-FFF2-40B4-BE49-F238E27FC236}">
                <a16:creationId xmlns:a16="http://schemas.microsoft.com/office/drawing/2014/main" id="{223C5415-7DFD-B294-3759-C6E6EC4FA646}"/>
              </a:ext>
            </a:extLst>
          </p:cNvPr>
          <p:cNvSpPr>
            <a:spLocks noGrp="1"/>
          </p:cNvSpPr>
          <p:nvPr>
            <p:ph idx="1"/>
          </p:nvPr>
        </p:nvSpPr>
        <p:spPr>
          <a:xfrm>
            <a:off x="849086" y="1746607"/>
            <a:ext cx="10504714" cy="4488823"/>
          </a:xfrm>
          <a:solidFill>
            <a:schemeClr val="bg1">
              <a:lumMod val="95000"/>
            </a:schemeClr>
          </a:solidFill>
        </p:spPr>
        <p:txBody>
          <a:bodyPr>
            <a:normAutofit/>
          </a:bodyPr>
          <a:lstStyle/>
          <a:p>
            <a:r>
              <a:rPr lang="en-US" sz="2000" dirty="0"/>
              <a:t>Decline in performance from measurement year 2019 to measurement year 2020 impacts all racial/ethnic groups.</a:t>
            </a:r>
          </a:p>
          <a:p>
            <a:r>
              <a:rPr lang="en-US" sz="2000" dirty="0"/>
              <a:t>From measurement year 2019 to measurement year 2020, rates for the following indicators declined by more than a 10 percent relative difference for at least six of eight (75.00 percent) racial/ethnic groups: </a:t>
            </a:r>
          </a:p>
          <a:p>
            <a:pPr lvl="1">
              <a:buFont typeface="Segoe UI" panose="020B0502040204020203" pitchFamily="34" charset="0"/>
              <a:buChar char="»"/>
            </a:pPr>
            <a:r>
              <a:rPr lang="en-US" sz="1800" dirty="0"/>
              <a:t>Blood Lead Screening—Test at 12 Months of Age </a:t>
            </a:r>
          </a:p>
          <a:p>
            <a:pPr lvl="1">
              <a:buFont typeface="Segoe UI" panose="020B0502040204020203" pitchFamily="34" charset="0"/>
              <a:buChar char="»"/>
            </a:pPr>
            <a:r>
              <a:rPr lang="en-US" sz="1800" dirty="0"/>
              <a:t>Blood Lead Screening—Test at 24 Months of Age </a:t>
            </a:r>
          </a:p>
          <a:p>
            <a:pPr lvl="1">
              <a:buFont typeface="Segoe UI" panose="020B0502040204020203" pitchFamily="34" charset="0"/>
              <a:buChar char="»"/>
            </a:pPr>
            <a:r>
              <a:rPr lang="en-US" sz="1800" dirty="0"/>
              <a:t>Blood Lead Screening—Two Tests by 24 Months of Age </a:t>
            </a:r>
          </a:p>
          <a:p>
            <a:pPr lvl="1">
              <a:buFont typeface="Segoe UI" panose="020B0502040204020203" pitchFamily="34" charset="0"/>
              <a:buChar char="»"/>
            </a:pPr>
            <a:r>
              <a:rPr lang="en-US" sz="1800" dirty="0"/>
              <a:t>Dental Fluoride Varnish </a:t>
            </a:r>
          </a:p>
          <a:p>
            <a:pPr lvl="1">
              <a:buFont typeface="Segoe UI" panose="020B0502040204020203" pitchFamily="34" charset="0"/>
              <a:buChar char="»"/>
            </a:pPr>
            <a:r>
              <a:rPr lang="en-US" sz="1800" dirty="0"/>
              <a:t>Child and Adolescent Well-Care Visits—Total</a:t>
            </a:r>
          </a:p>
        </p:txBody>
      </p:sp>
    </p:spTree>
    <p:extLst>
      <p:ext uri="{BB962C8B-B14F-4D97-AF65-F5344CB8AC3E}">
        <p14:creationId xmlns:p14="http://schemas.microsoft.com/office/powerpoint/2010/main" val="1607533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F277-C522-E00B-90EB-350D0F7E27FD}"/>
              </a:ext>
            </a:extLst>
          </p:cNvPr>
          <p:cNvSpPr>
            <a:spLocks noGrp="1"/>
          </p:cNvSpPr>
          <p:nvPr>
            <p:ph type="title"/>
          </p:nvPr>
        </p:nvSpPr>
        <p:spPr/>
        <p:txBody>
          <a:bodyPr/>
          <a:lstStyle/>
          <a:p>
            <a:r>
              <a:rPr lang="en-US" dirty="0"/>
              <a:t>Key Finding 8 Cont.</a:t>
            </a:r>
          </a:p>
        </p:txBody>
      </p:sp>
      <p:sp>
        <p:nvSpPr>
          <p:cNvPr id="3" name="Content Placeholder 2">
            <a:extLst>
              <a:ext uri="{FF2B5EF4-FFF2-40B4-BE49-F238E27FC236}">
                <a16:creationId xmlns:a16="http://schemas.microsoft.com/office/drawing/2014/main" id="{D691D0D1-51CC-81E3-3DA5-474F09BD8DF7}"/>
              </a:ext>
            </a:extLst>
          </p:cNvPr>
          <p:cNvSpPr>
            <a:spLocks noGrp="1"/>
          </p:cNvSpPr>
          <p:nvPr>
            <p:ph idx="1"/>
          </p:nvPr>
        </p:nvSpPr>
        <p:spPr>
          <a:xfrm>
            <a:off x="849086" y="1783809"/>
            <a:ext cx="10504714" cy="2943833"/>
          </a:xfrm>
          <a:solidFill>
            <a:schemeClr val="bg1">
              <a:lumMod val="95000"/>
            </a:schemeClr>
          </a:solidFill>
        </p:spPr>
        <p:txBody>
          <a:bodyPr>
            <a:normAutofit/>
          </a:bodyPr>
          <a:lstStyle/>
          <a:p>
            <a:r>
              <a:rPr lang="en-US" sz="2000" dirty="0"/>
              <a:t>Conclusion &amp; Consideration:</a:t>
            </a:r>
          </a:p>
          <a:p>
            <a:pPr lvl="1">
              <a:lnSpc>
                <a:spcPct val="100000"/>
              </a:lnSpc>
              <a:buFont typeface="Segoe UI" panose="020B0502040204020203" pitchFamily="34" charset="0"/>
              <a:buChar char="»"/>
            </a:pPr>
            <a:r>
              <a:rPr lang="en-US" sz="1800" dirty="0"/>
              <a:t>While all racial/ethnic groups had rate declines across the majority of indicators, likely due to COVID-19, Well-Child visits, dental services, and blood lead screenings were most impacted.</a:t>
            </a:r>
          </a:p>
          <a:p>
            <a:pPr lvl="1">
              <a:lnSpc>
                <a:spcPct val="100000"/>
              </a:lnSpc>
              <a:buFont typeface="Segoe UI" panose="020B0502040204020203" pitchFamily="34" charset="0"/>
              <a:buChar char="»"/>
            </a:pPr>
            <a:r>
              <a:rPr lang="en-US" sz="1800" dirty="0"/>
              <a:t>DHCS should continue to evaluate the impacts of COVID-19 on Preventive Services utilization among racial/ethnic groups and utilize this information to target quality improvement and outreach efforts to communities most impacted. </a:t>
            </a:r>
          </a:p>
        </p:txBody>
      </p:sp>
    </p:spTree>
    <p:extLst>
      <p:ext uri="{BB962C8B-B14F-4D97-AF65-F5344CB8AC3E}">
        <p14:creationId xmlns:p14="http://schemas.microsoft.com/office/powerpoint/2010/main" val="75129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DE15967-7156-49D7-AA2F-AF4A31F306DD}"/>
              </a:ext>
            </a:extLst>
          </p:cNvPr>
          <p:cNvSpPr>
            <a:spLocks noGrp="1"/>
          </p:cNvSpPr>
          <p:nvPr>
            <p:ph idx="1"/>
          </p:nvPr>
        </p:nvSpPr>
        <p:spPr>
          <a:xfrm>
            <a:off x="363992" y="1585227"/>
            <a:ext cx="5468487" cy="4351338"/>
          </a:xfrm>
        </p:spPr>
        <p:txBody>
          <a:bodyPr>
            <a:normAutofit/>
          </a:bodyPr>
          <a:lstStyle/>
          <a:p>
            <a:pPr marL="0" indent="0">
              <a:buNone/>
            </a:pPr>
            <a:r>
              <a:rPr lang="en-US" sz="2400" b="1" dirty="0">
                <a:solidFill>
                  <a:srgbClr val="2D6E8D"/>
                </a:solidFill>
              </a:rPr>
              <a:t>Current Models:</a:t>
            </a:r>
          </a:p>
          <a:p>
            <a:endParaRPr lang="en-US" sz="2400" dirty="0">
              <a:solidFill>
                <a:srgbClr val="2D6E8D"/>
              </a:solidFill>
            </a:endParaRPr>
          </a:p>
          <a:p>
            <a:endParaRPr lang="en-US" sz="2400" dirty="0"/>
          </a:p>
          <a:p>
            <a:endParaRPr lang="en-US" sz="2400" dirty="0"/>
          </a:p>
          <a:p>
            <a:pPr>
              <a:buFont typeface="Courier New" panose="02070309020205020404" pitchFamily="49" charset="0"/>
              <a:buChar char="o"/>
            </a:pPr>
            <a:endParaRPr lang="en-US" sz="2400" dirty="0"/>
          </a:p>
        </p:txBody>
      </p:sp>
      <p:sp>
        <p:nvSpPr>
          <p:cNvPr id="5" name="Content Placeholder 2">
            <a:extLst>
              <a:ext uri="{FF2B5EF4-FFF2-40B4-BE49-F238E27FC236}">
                <a16:creationId xmlns:a16="http://schemas.microsoft.com/office/drawing/2014/main" id="{A2518964-98FE-49D5-8FB9-06ED74200A54}"/>
              </a:ext>
            </a:extLst>
          </p:cNvPr>
          <p:cNvSpPr txBox="1">
            <a:spLocks/>
          </p:cNvSpPr>
          <p:nvPr/>
        </p:nvSpPr>
        <p:spPr>
          <a:xfrm>
            <a:off x="6096000" y="1576156"/>
            <a:ext cx="6096000" cy="4351338"/>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782B8B"/>
              </a:buClr>
              <a:buSzPct val="125000"/>
              <a:buFont typeface="Segoe UI" panose="020B0502040204020203" pitchFamily="34" charset="0"/>
              <a:buNone/>
              <a:tabLst/>
              <a:defRPr/>
            </a:pPr>
            <a:r>
              <a:rPr kumimoji="0" lang="en-US" sz="2400" b="1" i="0" u="none" strike="noStrike" kern="1200" cap="none" spc="0" normalizeH="0" baseline="0" noProof="0" dirty="0">
                <a:ln>
                  <a:noFill/>
                </a:ln>
                <a:solidFill>
                  <a:srgbClr val="2D6E8D"/>
                </a:solidFill>
                <a:effectLst/>
                <a:uLnTx/>
                <a:uFillTx/>
                <a:latin typeface="Segoe UI" panose="020B0502040204020203" pitchFamily="34" charset="0"/>
                <a:ea typeface="+mn-ea"/>
                <a:cs typeface="Segoe UI" panose="020B0502040204020203" pitchFamily="34" charset="0"/>
              </a:rPr>
              <a:t>Conditionally Approved 2024 Models:*</a:t>
            </a:r>
            <a:endParaRPr kumimoji="0" lang="en-US" sz="2400" b="0" i="0" u="none" strike="noStrike" kern="1200" cap="none" spc="0" normalizeH="0" baseline="0" noProof="0" dirty="0">
              <a:ln>
                <a:noFill/>
              </a:ln>
              <a:solidFill>
                <a:srgbClr val="2D6E8D"/>
              </a:solidFill>
              <a:effectLst/>
              <a:uLnTx/>
              <a:uFillTx/>
              <a:latin typeface="Segoe UI" panose="020B0502040204020203" pitchFamily="34" charset="0"/>
              <a:ea typeface="+mn-ea"/>
              <a:cs typeface="Segoe UI" panose="020B0502040204020203" pitchFamily="34" charset="0"/>
            </a:endParaRPr>
          </a:p>
          <a:p>
            <a:pPr marL="320040" marR="0" lvl="0" indent="-320040" algn="l" defTabSz="914400" rtl="0" eaLnBrk="1" fontAlgn="auto" latinLnBrk="0" hangingPunct="1">
              <a:lnSpc>
                <a:spcPct val="120000"/>
              </a:lnSpc>
              <a:spcBef>
                <a:spcPts val="1000"/>
              </a:spcBef>
              <a:spcAft>
                <a:spcPts val="0"/>
              </a:spcAft>
              <a:buClr>
                <a:srgbClr val="782B8B"/>
              </a:buClr>
              <a:buSzPct val="125000"/>
              <a:buFont typeface="Segoe UI" panose="020B0502040204020203"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20040" marR="0" lvl="0" indent="-320040" algn="l" defTabSz="914400" rtl="0" eaLnBrk="1" fontAlgn="auto" latinLnBrk="0" hangingPunct="1">
              <a:lnSpc>
                <a:spcPct val="120000"/>
              </a:lnSpc>
              <a:spcBef>
                <a:spcPts val="1000"/>
              </a:spcBef>
              <a:spcAft>
                <a:spcPts val="0"/>
              </a:spcAft>
              <a:buClr>
                <a:srgbClr val="782B8B"/>
              </a:buClr>
              <a:buSzPct val="125000"/>
              <a:buFont typeface="Segoe UI" panose="020B0502040204020203"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20040" marR="0" lvl="0" indent="-320040" algn="l" defTabSz="914400" rtl="0" eaLnBrk="1" fontAlgn="auto" latinLnBrk="0" hangingPunct="1">
              <a:lnSpc>
                <a:spcPct val="120000"/>
              </a:lnSpc>
              <a:spcBef>
                <a:spcPts val="1000"/>
              </a:spcBef>
              <a:spcAft>
                <a:spcPts val="0"/>
              </a:spcAft>
              <a:buClr>
                <a:srgbClr val="782B8B"/>
              </a:buClr>
              <a:buSzPct val="125000"/>
              <a:buFont typeface="Segoe UI" panose="020B0502040204020203"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20040" marR="0" lvl="0" indent="-320040" algn="l" defTabSz="914400" rtl="0" eaLnBrk="1" fontAlgn="auto" latinLnBrk="0" hangingPunct="1">
              <a:lnSpc>
                <a:spcPct val="120000"/>
              </a:lnSpc>
              <a:spcBef>
                <a:spcPts val="1000"/>
              </a:spcBef>
              <a:spcAft>
                <a:spcPts val="0"/>
              </a:spcAft>
              <a:buClr>
                <a:srgbClr val="782B8B"/>
              </a:buClr>
              <a:buSzPct val="125000"/>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p:txBody>
      </p:sp>
      <p:pic>
        <p:nvPicPr>
          <p:cNvPr id="7" name="Picture 6">
            <a:extLst>
              <a:ext uri="{FF2B5EF4-FFF2-40B4-BE49-F238E27FC236}">
                <a16:creationId xmlns:a16="http://schemas.microsoft.com/office/drawing/2014/main" id="{2CFA8EEC-3267-4E96-97B6-4EA709ED735B}"/>
              </a:ext>
            </a:extLst>
          </p:cNvPr>
          <p:cNvPicPr>
            <a:picLocks noChangeAspect="1"/>
          </p:cNvPicPr>
          <p:nvPr/>
        </p:nvPicPr>
        <p:blipFill>
          <a:blip r:embed="rId3"/>
          <a:stretch>
            <a:fillRect/>
          </a:stretch>
        </p:blipFill>
        <p:spPr>
          <a:xfrm>
            <a:off x="379512" y="2105399"/>
            <a:ext cx="3635055" cy="4656223"/>
          </a:xfrm>
          <a:prstGeom prst="rect">
            <a:avLst/>
          </a:prstGeom>
        </p:spPr>
      </p:pic>
      <p:sp>
        <p:nvSpPr>
          <p:cNvPr id="9" name="Rectangle 8">
            <a:extLst>
              <a:ext uri="{FF2B5EF4-FFF2-40B4-BE49-F238E27FC236}">
                <a16:creationId xmlns:a16="http://schemas.microsoft.com/office/drawing/2014/main" id="{D99B1FFB-495A-4D47-86AD-C5494EF989F8}"/>
              </a:ext>
            </a:extLst>
          </p:cNvPr>
          <p:cNvSpPr/>
          <p:nvPr/>
        </p:nvSpPr>
        <p:spPr>
          <a:xfrm>
            <a:off x="0" y="770528"/>
            <a:ext cx="12192000" cy="739469"/>
          </a:xfrm>
          <a:prstGeom prst="rect">
            <a:avLst/>
          </a:prstGeom>
          <a:solidFill>
            <a:srgbClr val="14315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chemeClr val="bg1"/>
                </a:solidFill>
                <a:latin typeface="Segoe UI" panose="020B0502040204020203" pitchFamily="34" charset="0"/>
                <a:cs typeface="Segoe UI" panose="020B0502040204020203" pitchFamily="34" charset="0"/>
              </a:rPr>
              <a:t>17 counties intend to change Medi-Cal Managed Care models</a:t>
            </a:r>
          </a:p>
        </p:txBody>
      </p:sp>
      <p:sp>
        <p:nvSpPr>
          <p:cNvPr id="10" name="Title 1">
            <a:extLst>
              <a:ext uri="{FF2B5EF4-FFF2-40B4-BE49-F238E27FC236}">
                <a16:creationId xmlns:a16="http://schemas.microsoft.com/office/drawing/2014/main" id="{729AAC09-8635-4A4B-A2DB-0B69ACFEBE3F}"/>
              </a:ext>
            </a:extLst>
          </p:cNvPr>
          <p:cNvSpPr txBox="1">
            <a:spLocks/>
          </p:cNvSpPr>
          <p:nvPr/>
        </p:nvSpPr>
        <p:spPr>
          <a:xfrm>
            <a:off x="152400" y="165990"/>
            <a:ext cx="12192000" cy="387798"/>
          </a:xfrm>
          <a:prstGeom prst="rect">
            <a:avLst/>
          </a:prstGeom>
        </p:spPr>
        <p:txBody>
          <a:bodyPr vert="horz" wrap="square" lIns="0" tIns="0" rIns="0" bIns="0" rtlCol="0" anchor="ctr">
            <a:spAutoFit/>
          </a:bodyPr>
          <a:lstStyle>
            <a:defPPr>
              <a:defRPr lang="en-US"/>
            </a:defPPr>
            <a:lvl1pPr lvl="0">
              <a:lnSpc>
                <a:spcPct val="90000"/>
              </a:lnSpc>
              <a:spcBef>
                <a:spcPct val="0"/>
              </a:spcBef>
              <a:buNone/>
              <a:defRPr sz="2800" b="1">
                <a:solidFill>
                  <a:srgbClr val="14315A"/>
                </a:solidFill>
                <a:latin typeface="Arial"/>
                <a:ea typeface="+mj-ea"/>
                <a:cs typeface="Arial"/>
              </a:defRPr>
            </a:lvl1pPr>
          </a:lstStyle>
          <a:p>
            <a:r>
              <a:rPr lang="en-US" dirty="0">
                <a:solidFill>
                  <a:srgbClr val="2D6E8D"/>
                </a:solidFill>
                <a:latin typeface="Segoe UI" panose="020B0502040204020203" pitchFamily="34" charset="0"/>
                <a:cs typeface="Segoe UI" panose="020B0502040204020203" pitchFamily="34" charset="0"/>
              </a:rPr>
              <a:t>MCP Model Change</a:t>
            </a:r>
          </a:p>
        </p:txBody>
      </p:sp>
      <p:pic>
        <p:nvPicPr>
          <p:cNvPr id="11" name="Picture 7" descr="Diagram, map&#10;&#10;Description automatically generated">
            <a:extLst>
              <a:ext uri="{FF2B5EF4-FFF2-40B4-BE49-F238E27FC236}">
                <a16:creationId xmlns:a16="http://schemas.microsoft.com/office/drawing/2014/main" id="{045C9BD3-7483-401B-B09E-62F3A2F72825}"/>
              </a:ext>
            </a:extLst>
          </p:cNvPr>
          <p:cNvPicPr>
            <a:picLocks noChangeAspect="1"/>
          </p:cNvPicPr>
          <p:nvPr/>
        </p:nvPicPr>
        <p:blipFill>
          <a:blip r:embed="rId4"/>
          <a:stretch>
            <a:fillRect/>
          </a:stretch>
        </p:blipFill>
        <p:spPr>
          <a:xfrm>
            <a:off x="6189785" y="2073542"/>
            <a:ext cx="3524738" cy="4527994"/>
          </a:xfrm>
          <a:prstGeom prst="rect">
            <a:avLst/>
          </a:prstGeom>
        </p:spPr>
      </p:pic>
      <p:sp>
        <p:nvSpPr>
          <p:cNvPr id="13" name="object 190">
            <a:extLst>
              <a:ext uri="{FF2B5EF4-FFF2-40B4-BE49-F238E27FC236}">
                <a16:creationId xmlns:a16="http://schemas.microsoft.com/office/drawing/2014/main" id="{487E6E72-0FEC-4554-81BF-A8ABA2067818}"/>
              </a:ext>
            </a:extLst>
          </p:cNvPr>
          <p:cNvSpPr txBox="1"/>
          <p:nvPr/>
        </p:nvSpPr>
        <p:spPr>
          <a:xfrm>
            <a:off x="8948420" y="2508772"/>
            <a:ext cx="240538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Regional</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Model</a:t>
            </a:r>
            <a:r>
              <a:rPr kumimoji="0" lang="en-US" sz="1400" b="1" i="0" u="none" strike="noStrike" kern="1200" cap="none" spc="-5" normalizeH="0" baseline="0" noProof="0" dirty="0">
                <a:ln>
                  <a:noFill/>
                </a:ln>
                <a:solidFill>
                  <a:prstClr val="black"/>
                </a:solidFill>
                <a:effectLst/>
                <a:uLnTx/>
                <a:uFillTx/>
                <a:latin typeface="Arial"/>
                <a:ea typeface="+mn-ea"/>
                <a:cs typeface="Arial"/>
              </a:rPr>
              <a:t> </a:t>
            </a:r>
            <a:r>
              <a:rPr kumimoji="0" lang="en-US" sz="1400" i="0" u="none" strike="noStrike" kern="1200" cap="none" spc="-5" normalizeH="0" baseline="0" noProof="0" dirty="0">
                <a:ln>
                  <a:noFill/>
                </a:ln>
                <a:solidFill>
                  <a:prstClr val="black"/>
                </a:solidFill>
                <a:effectLst/>
                <a:uLnTx/>
                <a:uFillTx/>
                <a:latin typeface="Arial"/>
                <a:ea typeface="+mn-ea"/>
                <a:cs typeface="Arial"/>
              </a:rPr>
              <a:t>(n=5)</a:t>
            </a:r>
            <a:endParaRPr kumimoji="0" sz="1400" i="0" u="none" strike="noStrike" kern="1200" cap="none" spc="0" normalizeH="0" baseline="0" noProof="0" dirty="0">
              <a:ln>
                <a:noFill/>
              </a:ln>
              <a:solidFill>
                <a:prstClr val="black"/>
              </a:solidFill>
              <a:effectLst/>
              <a:uLnTx/>
              <a:uFillTx/>
              <a:latin typeface="Arial"/>
              <a:ea typeface="+mn-ea"/>
              <a:cs typeface="Arial"/>
            </a:endParaRPr>
          </a:p>
        </p:txBody>
      </p:sp>
      <p:sp>
        <p:nvSpPr>
          <p:cNvPr id="14" name="object 192">
            <a:extLst>
              <a:ext uri="{FF2B5EF4-FFF2-40B4-BE49-F238E27FC236}">
                <a16:creationId xmlns:a16="http://schemas.microsoft.com/office/drawing/2014/main" id="{7E653E29-FA81-4AD2-B12D-529EEA86ADF3}"/>
              </a:ext>
            </a:extLst>
          </p:cNvPr>
          <p:cNvSpPr txBox="1"/>
          <p:nvPr/>
        </p:nvSpPr>
        <p:spPr>
          <a:xfrm>
            <a:off x="8951976" y="3463537"/>
            <a:ext cx="309052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Two</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Plan</a:t>
            </a:r>
            <a:r>
              <a:rPr kumimoji="0" sz="1400" b="1" i="0" u="none" strike="noStrike" kern="1200" cap="none" spc="-4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Model</a:t>
            </a:r>
            <a:r>
              <a:rPr kumimoji="0" lang="en-US" sz="1400" b="1" i="0" u="none" strike="noStrike" kern="1200" cap="none" spc="-5" normalizeH="0" baseline="0" noProof="0" dirty="0">
                <a:ln>
                  <a:noFill/>
                </a:ln>
                <a:solidFill>
                  <a:prstClr val="black"/>
                </a:solidFill>
                <a:effectLst/>
                <a:uLnTx/>
                <a:uFillTx/>
                <a:latin typeface="Arial"/>
                <a:ea typeface="+mn-ea"/>
                <a:cs typeface="Arial"/>
              </a:rPr>
              <a:t> </a:t>
            </a:r>
            <a:r>
              <a:rPr kumimoji="0" lang="en-US" sz="1400" i="0" u="none" strike="noStrike" kern="1200" cap="none" spc="-5" normalizeH="0" baseline="0" noProof="0" dirty="0">
                <a:ln>
                  <a:noFill/>
                </a:ln>
                <a:solidFill>
                  <a:prstClr val="black"/>
                </a:solidFill>
                <a:effectLst/>
                <a:uLnTx/>
                <a:uFillTx/>
                <a:latin typeface="Arial"/>
                <a:ea typeface="+mn-ea"/>
                <a:cs typeface="Arial"/>
              </a:rPr>
              <a:t>(n=14)</a:t>
            </a:r>
          </a:p>
        </p:txBody>
      </p:sp>
      <p:sp>
        <p:nvSpPr>
          <p:cNvPr id="15" name="object 193">
            <a:extLst>
              <a:ext uri="{FF2B5EF4-FFF2-40B4-BE49-F238E27FC236}">
                <a16:creationId xmlns:a16="http://schemas.microsoft.com/office/drawing/2014/main" id="{245BDDD9-C10E-4A25-85DE-D00CF7980DDF}"/>
              </a:ext>
            </a:extLst>
          </p:cNvPr>
          <p:cNvSpPr txBox="1"/>
          <p:nvPr/>
        </p:nvSpPr>
        <p:spPr>
          <a:xfrm>
            <a:off x="8948069" y="3914692"/>
            <a:ext cx="2864419"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GMC</a:t>
            </a:r>
            <a:r>
              <a:rPr kumimoji="0" sz="1400" b="1" i="0" u="none" strike="noStrike" kern="1200" cap="none" spc="-7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Model</a:t>
            </a:r>
            <a:r>
              <a:rPr kumimoji="0" lang="en-US" sz="1400" b="1" i="0" u="none" strike="noStrike" kern="1200" cap="none" spc="-5" normalizeH="0" baseline="0" noProof="0" dirty="0">
                <a:ln>
                  <a:noFill/>
                </a:ln>
                <a:solidFill>
                  <a:prstClr val="black"/>
                </a:solidFill>
                <a:effectLst/>
                <a:uLnTx/>
                <a:uFillTx/>
                <a:latin typeface="Arial"/>
                <a:ea typeface="+mn-ea"/>
                <a:cs typeface="Arial"/>
              </a:rPr>
              <a:t> </a:t>
            </a:r>
            <a:r>
              <a:rPr kumimoji="0" lang="en-US" sz="1400" i="0" u="none" strike="noStrike" kern="1200" cap="none" spc="-5" normalizeH="0" baseline="0" noProof="0" dirty="0">
                <a:ln>
                  <a:noFill/>
                </a:ln>
                <a:solidFill>
                  <a:prstClr val="black"/>
                </a:solidFill>
                <a:effectLst/>
                <a:uLnTx/>
                <a:uFillTx/>
                <a:latin typeface="Arial"/>
                <a:ea typeface="+mn-ea"/>
                <a:cs typeface="Arial"/>
              </a:rPr>
              <a:t>(n=2)</a:t>
            </a:r>
          </a:p>
        </p:txBody>
      </p:sp>
      <p:sp>
        <p:nvSpPr>
          <p:cNvPr id="16" name="object 194">
            <a:extLst>
              <a:ext uri="{FF2B5EF4-FFF2-40B4-BE49-F238E27FC236}">
                <a16:creationId xmlns:a16="http://schemas.microsoft.com/office/drawing/2014/main" id="{A10C8308-9CD8-4EE0-BE91-07F19E975650}"/>
              </a:ext>
            </a:extLst>
          </p:cNvPr>
          <p:cNvSpPr txBox="1"/>
          <p:nvPr/>
        </p:nvSpPr>
        <p:spPr>
          <a:xfrm>
            <a:off x="8948420" y="2996052"/>
            <a:ext cx="300588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COHS</a:t>
            </a:r>
            <a:r>
              <a:rPr kumimoji="0" sz="1400" b="1" i="0" u="none" strike="noStrike" kern="1200" cap="none" spc="-50" normalizeH="0" baseline="0" noProof="0" dirty="0">
                <a:ln>
                  <a:noFill/>
                </a:ln>
                <a:solidFill>
                  <a:prstClr val="black"/>
                </a:solidFill>
                <a:effectLst/>
                <a:uLnTx/>
                <a:uFillTx/>
                <a:latin typeface="Arial"/>
                <a:ea typeface="+mn-ea"/>
                <a:cs typeface="Arial"/>
              </a:rPr>
              <a:t> </a:t>
            </a:r>
            <a:r>
              <a:rPr kumimoji="0" lang="en-US" sz="1400" b="1" i="0" u="none" strike="noStrike" kern="1200" cap="none" spc="-50" normalizeH="0" baseline="0" noProof="0" dirty="0">
                <a:ln>
                  <a:noFill/>
                </a:ln>
                <a:solidFill>
                  <a:prstClr val="black"/>
                </a:solidFill>
                <a:effectLst/>
                <a:uLnTx/>
                <a:uFillTx/>
                <a:latin typeface="Arial"/>
                <a:ea typeface="+mn-ea"/>
                <a:cs typeface="Arial"/>
              </a:rPr>
              <a:t>and Single Plan </a:t>
            </a:r>
            <a:r>
              <a:rPr kumimoji="0" sz="1400" b="1" i="0" u="none" strike="noStrike" kern="1200" cap="none" spc="0" normalizeH="0" baseline="0" noProof="0" dirty="0">
                <a:ln>
                  <a:noFill/>
                </a:ln>
                <a:solidFill>
                  <a:prstClr val="black"/>
                </a:solidFill>
                <a:effectLst/>
                <a:uLnTx/>
                <a:uFillTx/>
                <a:latin typeface="Arial"/>
                <a:ea typeface="+mn-ea"/>
                <a:cs typeface="Arial"/>
              </a:rPr>
              <a:t>Model</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lang="en-US" sz="1400" spc="-35" dirty="0">
                <a:solidFill>
                  <a:prstClr val="black"/>
                </a:solidFill>
                <a:latin typeface="Arial"/>
                <a:cs typeface="Arial"/>
              </a:rPr>
              <a:t>(n=37)</a:t>
            </a:r>
          </a:p>
        </p:txBody>
      </p:sp>
      <p:pic>
        <p:nvPicPr>
          <p:cNvPr id="18" name="object 174">
            <a:extLst>
              <a:ext uri="{FF2B5EF4-FFF2-40B4-BE49-F238E27FC236}">
                <a16:creationId xmlns:a16="http://schemas.microsoft.com/office/drawing/2014/main" id="{F5C51979-432B-4EAB-8100-B780D9D1443F}"/>
              </a:ext>
            </a:extLst>
          </p:cNvPr>
          <p:cNvPicPr/>
          <p:nvPr/>
        </p:nvPicPr>
        <p:blipFill>
          <a:blip r:embed="rId5" cstate="print">
            <a:duotone>
              <a:prstClr val="black"/>
              <a:schemeClr val="bg1">
                <a:lumMod val="65000"/>
                <a:tint val="45000"/>
                <a:satMod val="400000"/>
              </a:schemeClr>
            </a:duotone>
          </a:blip>
          <a:stretch>
            <a:fillRect/>
          </a:stretch>
        </p:blipFill>
        <p:spPr>
          <a:xfrm>
            <a:off x="8530844" y="2957403"/>
            <a:ext cx="310896" cy="310896"/>
          </a:xfrm>
          <a:prstGeom prst="rect">
            <a:avLst/>
          </a:prstGeom>
        </p:spPr>
      </p:pic>
      <p:sp>
        <p:nvSpPr>
          <p:cNvPr id="19" name="object 175">
            <a:extLst>
              <a:ext uri="{FF2B5EF4-FFF2-40B4-BE49-F238E27FC236}">
                <a16:creationId xmlns:a16="http://schemas.microsoft.com/office/drawing/2014/main" id="{40F2B236-D571-4721-85FA-96F1D352B39B}"/>
              </a:ext>
            </a:extLst>
          </p:cNvPr>
          <p:cNvSpPr/>
          <p:nvPr/>
        </p:nvSpPr>
        <p:spPr>
          <a:xfrm>
            <a:off x="8530844" y="2957403"/>
            <a:ext cx="310896" cy="310896"/>
          </a:xfrm>
          <a:custGeom>
            <a:avLst/>
            <a:gdLst/>
            <a:ahLst/>
            <a:cxnLst/>
            <a:rect l="l" t="t" r="r" b="b"/>
            <a:pathLst>
              <a:path w="295275" h="304800">
                <a:moveTo>
                  <a:pt x="0" y="0"/>
                </a:moveTo>
                <a:lnTo>
                  <a:pt x="295275" y="0"/>
                </a:lnTo>
                <a:lnTo>
                  <a:pt x="295275" y="304800"/>
                </a:lnTo>
                <a:lnTo>
                  <a:pt x="0" y="304800"/>
                </a:lnTo>
                <a:lnTo>
                  <a:pt x="0" y="0"/>
                </a:lnTo>
                <a:close/>
              </a:path>
            </a:pathLst>
          </a:custGeom>
          <a:ln w="317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bject 182">
            <a:extLst>
              <a:ext uri="{FF2B5EF4-FFF2-40B4-BE49-F238E27FC236}">
                <a16:creationId xmlns:a16="http://schemas.microsoft.com/office/drawing/2014/main" id="{0A0B8D4E-87F3-4797-BFED-EBCFF8029194}"/>
              </a:ext>
            </a:extLst>
          </p:cNvPr>
          <p:cNvSpPr/>
          <p:nvPr/>
        </p:nvSpPr>
        <p:spPr>
          <a:xfrm>
            <a:off x="8530844" y="3422223"/>
            <a:ext cx="310896" cy="310896"/>
          </a:xfrm>
          <a:custGeom>
            <a:avLst/>
            <a:gdLst/>
            <a:ahLst/>
            <a:cxnLst/>
            <a:rect l="l" t="t" r="r" b="b"/>
            <a:pathLst>
              <a:path w="295275" h="304800">
                <a:moveTo>
                  <a:pt x="295275" y="0"/>
                </a:moveTo>
                <a:lnTo>
                  <a:pt x="0" y="0"/>
                </a:lnTo>
                <a:lnTo>
                  <a:pt x="0" y="304800"/>
                </a:lnTo>
                <a:lnTo>
                  <a:pt x="295275" y="304800"/>
                </a:lnTo>
                <a:lnTo>
                  <a:pt x="295275" y="0"/>
                </a:lnTo>
                <a:close/>
              </a:path>
            </a:pathLst>
          </a:custGeom>
          <a:solidFill>
            <a:srgbClr val="948A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bject 183">
            <a:extLst>
              <a:ext uri="{FF2B5EF4-FFF2-40B4-BE49-F238E27FC236}">
                <a16:creationId xmlns:a16="http://schemas.microsoft.com/office/drawing/2014/main" id="{BF5BE5D8-B3E7-47CF-81AA-CE6D3F7BBA61}"/>
              </a:ext>
            </a:extLst>
          </p:cNvPr>
          <p:cNvSpPr/>
          <p:nvPr/>
        </p:nvSpPr>
        <p:spPr>
          <a:xfrm>
            <a:off x="8530844" y="3422223"/>
            <a:ext cx="310896" cy="310896"/>
          </a:xfrm>
          <a:custGeom>
            <a:avLst/>
            <a:gdLst/>
            <a:ahLst/>
            <a:cxnLst/>
            <a:rect l="l" t="t" r="r" b="b"/>
            <a:pathLst>
              <a:path w="295275" h="304800">
                <a:moveTo>
                  <a:pt x="0" y="0"/>
                </a:moveTo>
                <a:lnTo>
                  <a:pt x="295275" y="0"/>
                </a:lnTo>
                <a:lnTo>
                  <a:pt x="295275" y="304800"/>
                </a:lnTo>
                <a:lnTo>
                  <a:pt x="0" y="304800"/>
                </a:lnTo>
                <a:lnTo>
                  <a:pt x="0" y="0"/>
                </a:lnTo>
                <a:close/>
              </a:path>
            </a:pathLst>
          </a:custGeom>
          <a:ln w="317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bject 184">
            <a:extLst>
              <a:ext uri="{FF2B5EF4-FFF2-40B4-BE49-F238E27FC236}">
                <a16:creationId xmlns:a16="http://schemas.microsoft.com/office/drawing/2014/main" id="{688DDCBA-D176-4460-A693-D5DCBB283CBF}"/>
              </a:ext>
            </a:extLst>
          </p:cNvPr>
          <p:cNvSpPr/>
          <p:nvPr/>
        </p:nvSpPr>
        <p:spPr>
          <a:xfrm>
            <a:off x="8530844" y="3879423"/>
            <a:ext cx="310896" cy="310896"/>
          </a:xfrm>
          <a:custGeom>
            <a:avLst/>
            <a:gdLst/>
            <a:ahLst/>
            <a:cxnLst/>
            <a:rect l="l" t="t" r="r" b="b"/>
            <a:pathLst>
              <a:path w="295275" h="304800">
                <a:moveTo>
                  <a:pt x="295275" y="0"/>
                </a:moveTo>
                <a:lnTo>
                  <a:pt x="0" y="0"/>
                </a:lnTo>
                <a:lnTo>
                  <a:pt x="0" y="304800"/>
                </a:lnTo>
                <a:lnTo>
                  <a:pt x="295275" y="304800"/>
                </a:lnTo>
                <a:lnTo>
                  <a:pt x="295275" y="0"/>
                </a:lnTo>
                <a:close/>
              </a:path>
            </a:pathLst>
          </a:custGeom>
          <a:solidFill>
            <a:srgbClr val="558E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bject 185">
            <a:extLst>
              <a:ext uri="{FF2B5EF4-FFF2-40B4-BE49-F238E27FC236}">
                <a16:creationId xmlns:a16="http://schemas.microsoft.com/office/drawing/2014/main" id="{732F4714-73A4-4E27-9FB0-EC53AD13AA85}"/>
              </a:ext>
            </a:extLst>
          </p:cNvPr>
          <p:cNvSpPr/>
          <p:nvPr/>
        </p:nvSpPr>
        <p:spPr>
          <a:xfrm>
            <a:off x="8530844" y="3879423"/>
            <a:ext cx="310896" cy="310896"/>
          </a:xfrm>
          <a:custGeom>
            <a:avLst/>
            <a:gdLst/>
            <a:ahLst/>
            <a:cxnLst/>
            <a:rect l="l" t="t" r="r" b="b"/>
            <a:pathLst>
              <a:path w="295275" h="304800">
                <a:moveTo>
                  <a:pt x="0" y="0"/>
                </a:moveTo>
                <a:lnTo>
                  <a:pt x="295275" y="0"/>
                </a:lnTo>
                <a:lnTo>
                  <a:pt x="295275" y="304800"/>
                </a:lnTo>
                <a:lnTo>
                  <a:pt x="0" y="304800"/>
                </a:lnTo>
                <a:lnTo>
                  <a:pt x="0" y="0"/>
                </a:lnTo>
                <a:close/>
              </a:path>
            </a:pathLst>
          </a:custGeom>
          <a:ln w="317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object 186">
            <a:extLst>
              <a:ext uri="{FF2B5EF4-FFF2-40B4-BE49-F238E27FC236}">
                <a16:creationId xmlns:a16="http://schemas.microsoft.com/office/drawing/2014/main" id="{AA604492-59DE-4E01-B057-C74585506876}"/>
              </a:ext>
            </a:extLst>
          </p:cNvPr>
          <p:cNvPicPr/>
          <p:nvPr/>
        </p:nvPicPr>
        <p:blipFill>
          <a:blip r:embed="rId6" cstate="print"/>
          <a:stretch>
            <a:fillRect/>
          </a:stretch>
        </p:blipFill>
        <p:spPr>
          <a:xfrm>
            <a:off x="8530844" y="2485916"/>
            <a:ext cx="310896" cy="310896"/>
          </a:xfrm>
          <a:prstGeom prst="rect">
            <a:avLst/>
          </a:prstGeom>
        </p:spPr>
      </p:pic>
      <p:sp>
        <p:nvSpPr>
          <p:cNvPr id="25" name="object 187">
            <a:extLst>
              <a:ext uri="{FF2B5EF4-FFF2-40B4-BE49-F238E27FC236}">
                <a16:creationId xmlns:a16="http://schemas.microsoft.com/office/drawing/2014/main" id="{6FA07F97-2D91-49F5-A85D-3C8763FF0395}"/>
              </a:ext>
            </a:extLst>
          </p:cNvPr>
          <p:cNvSpPr/>
          <p:nvPr/>
        </p:nvSpPr>
        <p:spPr>
          <a:xfrm>
            <a:off x="8530844" y="2479248"/>
            <a:ext cx="310896" cy="310896"/>
          </a:xfrm>
          <a:custGeom>
            <a:avLst/>
            <a:gdLst/>
            <a:ahLst/>
            <a:cxnLst/>
            <a:rect l="l" t="t" r="r" b="b"/>
            <a:pathLst>
              <a:path w="285750" h="314325">
                <a:moveTo>
                  <a:pt x="0" y="0"/>
                </a:moveTo>
                <a:lnTo>
                  <a:pt x="285750" y="0"/>
                </a:lnTo>
                <a:lnTo>
                  <a:pt x="285750" y="314325"/>
                </a:lnTo>
                <a:lnTo>
                  <a:pt x="0" y="314325"/>
                </a:lnTo>
                <a:lnTo>
                  <a:pt x="0" y="0"/>
                </a:lnTo>
                <a:close/>
              </a:path>
            </a:pathLst>
          </a:custGeom>
          <a:ln w="317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37007B8-22A6-45A8-83DD-866B8A173392}"/>
              </a:ext>
            </a:extLst>
          </p:cNvPr>
          <p:cNvSpPr/>
          <p:nvPr/>
        </p:nvSpPr>
        <p:spPr>
          <a:xfrm>
            <a:off x="6636560" y="6488668"/>
            <a:ext cx="542129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Pending plan readiness and federal authorization</a:t>
            </a:r>
          </a:p>
        </p:txBody>
      </p:sp>
      <p:sp>
        <p:nvSpPr>
          <p:cNvPr id="27" name="object 190">
            <a:extLst>
              <a:ext uri="{FF2B5EF4-FFF2-40B4-BE49-F238E27FC236}">
                <a16:creationId xmlns:a16="http://schemas.microsoft.com/office/drawing/2014/main" id="{00B4D76B-771C-4D38-AD8B-2CC2836D7774}"/>
              </a:ext>
            </a:extLst>
          </p:cNvPr>
          <p:cNvSpPr txBox="1"/>
          <p:nvPr/>
        </p:nvSpPr>
        <p:spPr>
          <a:xfrm>
            <a:off x="4039545" y="2178572"/>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object 190">
            <a:extLst>
              <a:ext uri="{FF2B5EF4-FFF2-40B4-BE49-F238E27FC236}">
                <a16:creationId xmlns:a16="http://schemas.microsoft.com/office/drawing/2014/main" id="{8B325FE4-B5D0-47D4-B911-D984573AC443}"/>
              </a:ext>
            </a:extLst>
          </p:cNvPr>
          <p:cNvSpPr txBox="1"/>
          <p:nvPr/>
        </p:nvSpPr>
        <p:spPr>
          <a:xfrm>
            <a:off x="3939357" y="2431766"/>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29" name="object 190">
            <a:extLst>
              <a:ext uri="{FF2B5EF4-FFF2-40B4-BE49-F238E27FC236}">
                <a16:creationId xmlns:a16="http://schemas.microsoft.com/office/drawing/2014/main" id="{EF16E325-50BA-4041-A061-BBFACFF5FCD2}"/>
              </a:ext>
            </a:extLst>
          </p:cNvPr>
          <p:cNvSpPr txBox="1"/>
          <p:nvPr/>
        </p:nvSpPr>
        <p:spPr>
          <a:xfrm>
            <a:off x="3962830" y="2749456"/>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n=18)</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30" name="object 190">
            <a:extLst>
              <a:ext uri="{FF2B5EF4-FFF2-40B4-BE49-F238E27FC236}">
                <a16:creationId xmlns:a16="http://schemas.microsoft.com/office/drawing/2014/main" id="{BC06AA49-74E7-4C6C-B941-AA7BC859D8F6}"/>
              </a:ext>
            </a:extLst>
          </p:cNvPr>
          <p:cNvSpPr txBox="1"/>
          <p:nvPr/>
        </p:nvSpPr>
        <p:spPr>
          <a:xfrm>
            <a:off x="3844978" y="2997844"/>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n=8)</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31" name="object 190">
            <a:extLst>
              <a:ext uri="{FF2B5EF4-FFF2-40B4-BE49-F238E27FC236}">
                <a16:creationId xmlns:a16="http://schemas.microsoft.com/office/drawing/2014/main" id="{3A98A74C-CFBA-4D3C-A3D5-EDC9C1467235}"/>
              </a:ext>
            </a:extLst>
          </p:cNvPr>
          <p:cNvSpPr txBox="1"/>
          <p:nvPr/>
        </p:nvSpPr>
        <p:spPr>
          <a:xfrm>
            <a:off x="3405803" y="3246232"/>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n=14)</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32" name="object 190">
            <a:extLst>
              <a:ext uri="{FF2B5EF4-FFF2-40B4-BE49-F238E27FC236}">
                <a16:creationId xmlns:a16="http://schemas.microsoft.com/office/drawing/2014/main" id="{2C70C2E5-60A4-43BB-8186-6628A3503F3A}"/>
              </a:ext>
            </a:extLst>
          </p:cNvPr>
          <p:cNvSpPr txBox="1"/>
          <p:nvPr/>
        </p:nvSpPr>
        <p:spPr>
          <a:xfrm>
            <a:off x="3199575" y="3490509"/>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n=2)</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
        <p:nvSpPr>
          <p:cNvPr id="33" name="object 190">
            <a:extLst>
              <a:ext uri="{FF2B5EF4-FFF2-40B4-BE49-F238E27FC236}">
                <a16:creationId xmlns:a16="http://schemas.microsoft.com/office/drawing/2014/main" id="{F33A139D-8FF5-4B5A-AB1F-68C33670CA70}"/>
              </a:ext>
            </a:extLst>
          </p:cNvPr>
          <p:cNvSpPr txBox="1"/>
          <p:nvPr/>
        </p:nvSpPr>
        <p:spPr>
          <a:xfrm>
            <a:off x="3274341" y="3751825"/>
            <a:ext cx="49368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i="0" u="none" strike="noStrike" kern="1200" cap="none" spc="-5" normalizeH="0" baseline="0" noProof="0" dirty="0">
                <a:ln>
                  <a:noFill/>
                </a:ln>
                <a:solidFill>
                  <a:prstClr val="black"/>
                </a:solidFill>
                <a:effectLst/>
                <a:uLnTx/>
                <a:uFillTx/>
                <a:latin typeface="Arial"/>
                <a:ea typeface="+mn-ea"/>
                <a:cs typeface="Arial"/>
              </a:rPr>
              <a:t>n=14)</a:t>
            </a:r>
            <a:endParaRPr kumimoji="0" sz="100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7161254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Questions</a:t>
            </a:r>
          </a:p>
        </p:txBody>
      </p:sp>
    </p:spTree>
    <p:extLst>
      <p:ext uri="{BB962C8B-B14F-4D97-AF65-F5344CB8AC3E}">
        <p14:creationId xmlns:p14="http://schemas.microsoft.com/office/powerpoint/2010/main" val="11859596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5F81-0224-83D2-4689-7705235B2165}"/>
              </a:ext>
            </a:extLst>
          </p:cNvPr>
          <p:cNvSpPr>
            <a:spLocks noGrp="1"/>
          </p:cNvSpPr>
          <p:nvPr>
            <p:ph type="title"/>
          </p:nvPr>
        </p:nvSpPr>
        <p:spPr>
          <a:xfrm>
            <a:off x="838200" y="212132"/>
            <a:ext cx="10515600" cy="1698171"/>
          </a:xfrm>
        </p:spPr>
        <p:txBody>
          <a:bodyPr/>
          <a:lstStyle/>
          <a:p>
            <a:r>
              <a:rPr lang="en-US" dirty="0"/>
              <a:t>Open Discussion</a:t>
            </a:r>
          </a:p>
        </p:txBody>
      </p:sp>
      <p:sp>
        <p:nvSpPr>
          <p:cNvPr id="3" name="TextBox 2">
            <a:extLst>
              <a:ext uri="{FF2B5EF4-FFF2-40B4-BE49-F238E27FC236}">
                <a16:creationId xmlns:a16="http://schemas.microsoft.com/office/drawing/2014/main" id="{6717EC61-EDFD-7833-C27B-35377990419B}"/>
              </a:ext>
            </a:extLst>
          </p:cNvPr>
          <p:cNvSpPr txBox="1"/>
          <p:nvPr/>
        </p:nvSpPr>
        <p:spPr>
          <a:xfrm>
            <a:off x="1546581" y="2505670"/>
            <a:ext cx="9098837" cy="923330"/>
          </a:xfrm>
          <a:prstGeom prst="rect">
            <a:avLst/>
          </a:prstGeom>
          <a:noFill/>
        </p:spPr>
        <p:txBody>
          <a:bodyPr wrap="none" rtlCol="0">
            <a:spAutoFit/>
          </a:bodyPr>
          <a:lstStyle/>
          <a:p>
            <a:pPr marL="0" indent="0">
              <a:buNone/>
            </a:pPr>
            <a:r>
              <a:rPr lang="en-US" dirty="0"/>
              <a:t>If you have questions or comments, or would like to request future agenda items, please email:</a:t>
            </a:r>
          </a:p>
          <a:p>
            <a:pPr marL="0" indent="0">
              <a:buNone/>
            </a:pPr>
            <a:r>
              <a:rPr lang="en-US" dirty="0">
                <a:hlinkClick r:id="rId2"/>
              </a:rPr>
              <a:t>advisorygroup@dhcs.ca.gov</a:t>
            </a:r>
            <a:r>
              <a:rPr lang="en-US" dirty="0"/>
              <a:t>.</a:t>
            </a:r>
          </a:p>
          <a:p>
            <a:endParaRPr lang="en-US" dirty="0"/>
          </a:p>
        </p:txBody>
      </p:sp>
    </p:spTree>
    <p:extLst>
      <p:ext uri="{BB962C8B-B14F-4D97-AF65-F5344CB8AC3E}">
        <p14:creationId xmlns:p14="http://schemas.microsoft.com/office/powerpoint/2010/main" val="1746342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5F81-0224-83D2-4689-7705235B2165}"/>
              </a:ext>
            </a:extLst>
          </p:cNvPr>
          <p:cNvSpPr>
            <a:spLocks noGrp="1"/>
          </p:cNvSpPr>
          <p:nvPr>
            <p:ph type="title"/>
          </p:nvPr>
        </p:nvSpPr>
        <p:spPr>
          <a:xfrm>
            <a:off x="838200" y="212132"/>
            <a:ext cx="10515600" cy="1698171"/>
          </a:xfrm>
        </p:spPr>
        <p:txBody>
          <a:bodyPr/>
          <a:lstStyle/>
          <a:p>
            <a:r>
              <a:rPr lang="en-US" sz="4400" dirty="0"/>
              <a:t>Thank you</a:t>
            </a:r>
            <a:endParaRPr lang="en-US" dirty="0"/>
          </a:p>
        </p:txBody>
      </p:sp>
    </p:spTree>
    <p:extLst>
      <p:ext uri="{BB962C8B-B14F-4D97-AF65-F5344CB8AC3E}">
        <p14:creationId xmlns:p14="http://schemas.microsoft.com/office/powerpoint/2010/main" val="174957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a16="http://schemas.microsoft.com/office/drawing/2014/main" id="{A9DEF978-7282-427B-8DC5-CCFC973DADCF}"/>
              </a:ext>
            </a:extLst>
          </p:cNvPr>
          <p:cNvSpPr/>
          <p:nvPr/>
        </p:nvSpPr>
        <p:spPr>
          <a:xfrm rot="3366300">
            <a:off x="8080356" y="1549380"/>
            <a:ext cx="313658" cy="237977"/>
          </a:xfrm>
          <a:prstGeom prst="triangle">
            <a:avLst/>
          </a:prstGeom>
          <a:solidFill>
            <a:srgbClr val="203262"/>
          </a:solidFill>
          <a:ln>
            <a:solidFill>
              <a:srgbClr val="20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3B37EC25-5620-4921-9118-660678EB735E}"/>
              </a:ext>
            </a:extLst>
          </p:cNvPr>
          <p:cNvSpPr/>
          <p:nvPr/>
        </p:nvSpPr>
        <p:spPr>
          <a:xfrm rot="3366300">
            <a:off x="4103741" y="1549380"/>
            <a:ext cx="313658" cy="237977"/>
          </a:xfrm>
          <a:prstGeom prst="triangle">
            <a:avLst/>
          </a:prstGeom>
          <a:solidFill>
            <a:srgbClr val="203262"/>
          </a:solidFill>
          <a:ln>
            <a:solidFill>
              <a:srgbClr val="20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76EF3833-B215-4662-B491-529855A2924F}"/>
              </a:ext>
            </a:extLst>
          </p:cNvPr>
          <p:cNvSpPr/>
          <p:nvPr/>
        </p:nvSpPr>
        <p:spPr>
          <a:xfrm rot="3366300">
            <a:off x="141713" y="1534691"/>
            <a:ext cx="313658" cy="237977"/>
          </a:xfrm>
          <a:prstGeom prst="triangle">
            <a:avLst/>
          </a:prstGeom>
          <a:solidFill>
            <a:srgbClr val="203262"/>
          </a:solidFill>
          <a:ln>
            <a:solidFill>
              <a:srgbClr val="203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0AB643-A337-4203-9DB8-2FB1C6FB51D7}"/>
              </a:ext>
            </a:extLst>
          </p:cNvPr>
          <p:cNvSpPr>
            <a:spLocks noGrp="1"/>
          </p:cNvSpPr>
          <p:nvPr>
            <p:ph type="title"/>
          </p:nvPr>
        </p:nvSpPr>
        <p:spPr>
          <a:xfrm>
            <a:off x="152399" y="120877"/>
            <a:ext cx="11797146" cy="964974"/>
          </a:xfrm>
        </p:spPr>
        <p:txBody>
          <a:bodyPr>
            <a:noAutofit/>
          </a:bodyPr>
          <a:lstStyle/>
          <a:p>
            <a:r>
              <a:rPr lang="en-US" sz="3200" dirty="0">
                <a:solidFill>
                  <a:srgbClr val="305D7E"/>
                </a:solidFill>
                <a:latin typeface="Segoe UI"/>
                <a:cs typeface="Segoe UI"/>
              </a:rPr>
              <a:t>2024 MCP Transition Policy Guide: </a:t>
            </a:r>
            <a:br>
              <a:rPr lang="en-US" sz="3200" dirty="0">
                <a:solidFill>
                  <a:srgbClr val="305D7E"/>
                </a:solidFill>
                <a:latin typeface="Segoe UI"/>
                <a:cs typeface="Segoe UI"/>
              </a:rPr>
            </a:br>
            <a:r>
              <a:rPr lang="en-US" sz="2800" dirty="0">
                <a:solidFill>
                  <a:srgbClr val="305D7E"/>
                </a:solidFill>
                <a:latin typeface="Segoe UI"/>
                <a:cs typeface="Segoe UI"/>
              </a:rPr>
              <a:t>Expectations specific to the 2024 Transition</a:t>
            </a:r>
            <a:endParaRPr lang="en-US" sz="3200" dirty="0">
              <a:solidFill>
                <a:srgbClr val="305D7E"/>
              </a:solidFill>
            </a:endParaRPr>
          </a:p>
        </p:txBody>
      </p:sp>
      <p:sp>
        <p:nvSpPr>
          <p:cNvPr id="4" name="Rectangle: Rounded Corners 3">
            <a:extLst>
              <a:ext uri="{FF2B5EF4-FFF2-40B4-BE49-F238E27FC236}">
                <a16:creationId xmlns:a16="http://schemas.microsoft.com/office/drawing/2014/main" id="{9205869B-2ADE-48FD-847F-7E68DCDD5802}"/>
              </a:ext>
            </a:extLst>
          </p:cNvPr>
          <p:cNvSpPr/>
          <p:nvPr/>
        </p:nvSpPr>
        <p:spPr>
          <a:xfrm>
            <a:off x="798583" y="5951773"/>
            <a:ext cx="10594830" cy="704850"/>
          </a:xfrm>
          <a:prstGeom prst="roundRect">
            <a:avLst/>
          </a:prstGeom>
          <a:solidFill>
            <a:srgbClr val="306E8D"/>
          </a:solidFill>
          <a:ln>
            <a:solidFill>
              <a:srgbClr val="306E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DHCS released the Policy Guide in May and expects approximately quarterly updates thereafter. </a:t>
            </a:r>
          </a:p>
        </p:txBody>
      </p:sp>
      <p:sp>
        <p:nvSpPr>
          <p:cNvPr id="5" name="Rectangle 4">
            <a:extLst>
              <a:ext uri="{FF2B5EF4-FFF2-40B4-BE49-F238E27FC236}">
                <a16:creationId xmlns:a16="http://schemas.microsoft.com/office/drawing/2014/main" id="{EA0EDC81-50E8-4D8E-9F4D-41DBFEE8CF3D}"/>
              </a:ext>
            </a:extLst>
          </p:cNvPr>
          <p:cNvSpPr/>
          <p:nvPr/>
        </p:nvSpPr>
        <p:spPr>
          <a:xfrm>
            <a:off x="242455" y="1390419"/>
            <a:ext cx="3740727" cy="4286482"/>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75C6CC01-877D-46BE-AB17-33FBE7BFAC8B}"/>
              </a:ext>
            </a:extLst>
          </p:cNvPr>
          <p:cNvSpPr/>
          <p:nvPr/>
        </p:nvSpPr>
        <p:spPr>
          <a:xfrm>
            <a:off x="93264" y="1151967"/>
            <a:ext cx="2937164" cy="429491"/>
          </a:xfrm>
          <a:prstGeom prst="homePlate">
            <a:avLst/>
          </a:prstGeom>
          <a:solidFill>
            <a:srgbClr val="306E8D"/>
          </a:solidFill>
          <a:ln>
            <a:solidFill>
              <a:srgbClr val="306E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4035EBA-3EEB-48BD-99F3-2CA392E6BE15}"/>
              </a:ext>
            </a:extLst>
          </p:cNvPr>
          <p:cNvSpPr txBox="1"/>
          <p:nvPr/>
        </p:nvSpPr>
        <p:spPr>
          <a:xfrm>
            <a:off x="556828" y="1155277"/>
            <a:ext cx="18842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Purpose</a:t>
            </a:r>
          </a:p>
        </p:txBody>
      </p:sp>
      <p:sp>
        <p:nvSpPr>
          <p:cNvPr id="8" name="TextBox 7">
            <a:extLst>
              <a:ext uri="{FF2B5EF4-FFF2-40B4-BE49-F238E27FC236}">
                <a16:creationId xmlns:a16="http://schemas.microsoft.com/office/drawing/2014/main" id="{DA440108-7F6D-4BD6-9C82-310BF2ACDE02}"/>
              </a:ext>
            </a:extLst>
          </p:cNvPr>
          <p:cNvSpPr txBox="1"/>
          <p:nvPr/>
        </p:nvSpPr>
        <p:spPr>
          <a:xfrm>
            <a:off x="297076" y="1772021"/>
            <a:ext cx="3526779" cy="36317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Policy Guide will </a:t>
            </a: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contain guidance related to the January 1, 2024, transition of Medi-Cal Managed Care Plans. </a:t>
            </a:r>
          </a:p>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Policy Guide will function as a </a:t>
            </a: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requirements document</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for MCPs’ transition activity, </a:t>
            </a: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incorporating links to existing, applicable All Plan Letters (APLs), as well as new MCP requirements.</a:t>
            </a:r>
          </a:p>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Policy Guide will afford DHCS a nimble approach to </a:t>
            </a: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respond to feasibility challenges and issues impacting members, providers, and MCPs. </a:t>
            </a:r>
          </a:p>
        </p:txBody>
      </p:sp>
      <p:sp>
        <p:nvSpPr>
          <p:cNvPr id="9" name="Rectangle 8">
            <a:extLst>
              <a:ext uri="{FF2B5EF4-FFF2-40B4-BE49-F238E27FC236}">
                <a16:creationId xmlns:a16="http://schemas.microsoft.com/office/drawing/2014/main" id="{7F041206-0C9A-4858-9DF2-D73CD4204D37}"/>
              </a:ext>
            </a:extLst>
          </p:cNvPr>
          <p:cNvSpPr/>
          <p:nvPr/>
        </p:nvSpPr>
        <p:spPr>
          <a:xfrm>
            <a:off x="4225636" y="1404048"/>
            <a:ext cx="3740727" cy="4273914"/>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7A2C71D-6586-48A1-910F-E621487C0DAA}"/>
              </a:ext>
            </a:extLst>
          </p:cNvPr>
          <p:cNvSpPr/>
          <p:nvPr/>
        </p:nvSpPr>
        <p:spPr>
          <a:xfrm>
            <a:off x="8208818" y="1404047"/>
            <a:ext cx="3740727" cy="4273914"/>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48E2CF3E-CDC6-48A4-B7D9-E1209BC50207}"/>
              </a:ext>
            </a:extLst>
          </p:cNvPr>
          <p:cNvSpPr/>
          <p:nvPr/>
        </p:nvSpPr>
        <p:spPr>
          <a:xfrm>
            <a:off x="4055292" y="1166656"/>
            <a:ext cx="2937164" cy="429491"/>
          </a:xfrm>
          <a:prstGeom prst="homePlate">
            <a:avLst/>
          </a:prstGeom>
          <a:solidFill>
            <a:srgbClr val="306E8D"/>
          </a:solidFill>
          <a:ln>
            <a:solidFill>
              <a:srgbClr val="306E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Pentagon 11">
            <a:extLst>
              <a:ext uri="{FF2B5EF4-FFF2-40B4-BE49-F238E27FC236}">
                <a16:creationId xmlns:a16="http://schemas.microsoft.com/office/drawing/2014/main" id="{3404024C-60F5-4FEF-AE88-97DC00621375}"/>
              </a:ext>
            </a:extLst>
          </p:cNvPr>
          <p:cNvSpPr/>
          <p:nvPr/>
        </p:nvSpPr>
        <p:spPr>
          <a:xfrm>
            <a:off x="8031907" y="1166656"/>
            <a:ext cx="2937164" cy="429491"/>
          </a:xfrm>
          <a:prstGeom prst="homePlate">
            <a:avLst/>
          </a:prstGeom>
          <a:solidFill>
            <a:srgbClr val="306E8D"/>
          </a:solidFill>
          <a:ln>
            <a:solidFill>
              <a:srgbClr val="306E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A8B063B-D720-4586-974F-762061CAF325}"/>
              </a:ext>
            </a:extLst>
          </p:cNvPr>
          <p:cNvSpPr txBox="1"/>
          <p:nvPr/>
        </p:nvSpPr>
        <p:spPr>
          <a:xfrm>
            <a:off x="4566753" y="1151967"/>
            <a:ext cx="22322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Target Audience</a:t>
            </a:r>
          </a:p>
        </p:txBody>
      </p:sp>
      <p:sp>
        <p:nvSpPr>
          <p:cNvPr id="14" name="TextBox 13">
            <a:extLst>
              <a:ext uri="{FF2B5EF4-FFF2-40B4-BE49-F238E27FC236}">
                <a16:creationId xmlns:a16="http://schemas.microsoft.com/office/drawing/2014/main" id="{9F665CD0-3244-4DB7-B0D3-88B56C0D7A69}"/>
              </a:ext>
            </a:extLst>
          </p:cNvPr>
          <p:cNvSpPr txBox="1"/>
          <p:nvPr/>
        </p:nvSpPr>
        <p:spPr>
          <a:xfrm>
            <a:off x="4332609" y="1850214"/>
            <a:ext cx="3526779" cy="1969770"/>
          </a:xfrm>
          <a:prstGeom prst="rect">
            <a:avLst/>
          </a:prstGeom>
          <a:noFill/>
          <a:effectLst/>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1" i="0" u="none" strike="noStrike" kern="1200" cap="none" spc="0" normalizeH="0" baseline="0" noProof="0" dirty="0">
                <a:ln>
                  <a:noFill/>
                </a:ln>
                <a:effectLst/>
                <a:uLnTx/>
                <a:uFillTx/>
                <a:latin typeface="Segoe UI"/>
                <a:ea typeface="+mn-ea"/>
                <a:cs typeface="Segoe UI"/>
              </a:rPr>
              <a:t>MCP staff impacted by the January 1, 2024, transition, either as an exiting MCP or a new MCP </a:t>
            </a:r>
            <a:r>
              <a:rPr kumimoji="0" lang="en-US" sz="1400" b="0" i="0" u="none" strike="noStrike" kern="1200" cap="none" spc="0" normalizeH="0" baseline="0" noProof="0" dirty="0">
                <a:ln>
                  <a:noFill/>
                </a:ln>
                <a:effectLst/>
                <a:uLnTx/>
                <a:uFillTx/>
                <a:latin typeface="Segoe UI"/>
                <a:ea typeface="+mn-ea"/>
                <a:cs typeface="Segoe UI"/>
              </a:rPr>
              <a:t>will be the primary user of this Policy Guide.</a:t>
            </a:r>
          </a:p>
          <a:p>
            <a:pPr marL="285750" marR="0" lvl="0" indent="-285750" algn="l" defTabSz="914400" rtl="0" eaLnBrk="1" fontAlgn="auto" latinLnBrk="0" hangingPunct="1">
              <a:lnSpc>
                <a:spcPct val="100000"/>
              </a:lnSpc>
              <a:spcBef>
                <a:spcPts val="0"/>
              </a:spcBef>
              <a:spcAft>
                <a:spcPts val="1200"/>
              </a:spcAft>
              <a:buClr>
                <a:srgbClr val="E47225"/>
              </a:buClr>
              <a:buSzTx/>
              <a:buFont typeface="Segoe UI" panose="020B0502040204020203" pitchFamily="34" charset="0"/>
              <a:buChar char="»"/>
              <a:tabLst/>
              <a:defRPr/>
            </a:pPr>
            <a:r>
              <a:rPr kumimoji="0" lang="en-US" sz="1400" b="0" i="0" u="none" strike="noStrike" kern="1200" cap="none" spc="0" normalizeH="0" baseline="0" noProof="0" dirty="0">
                <a:ln>
                  <a:noFill/>
                </a:ln>
                <a:effectLst/>
                <a:uLnTx/>
                <a:uFillTx/>
                <a:latin typeface="Segoe UI"/>
                <a:ea typeface="+mn-ea"/>
                <a:cs typeface="Segoe UI"/>
              </a:rPr>
              <a:t>The Policy Guide will also offer an </a:t>
            </a:r>
            <a:r>
              <a:rPr kumimoji="0" lang="en-US" sz="1400" b="1" i="0" u="none" strike="noStrike" kern="1200" cap="none" spc="0" normalizeH="0" baseline="0" noProof="0" dirty="0">
                <a:ln>
                  <a:noFill/>
                </a:ln>
                <a:effectLst/>
                <a:uLnTx/>
                <a:uFillTx/>
                <a:latin typeface="Segoe UI"/>
                <a:ea typeface="+mn-ea"/>
                <a:cs typeface="Segoe UI"/>
              </a:rPr>
              <a:t>organized, reference source for DHCS staff </a:t>
            </a:r>
            <a:r>
              <a:rPr kumimoji="0" lang="en-US" sz="1400" b="0" i="0" u="none" strike="noStrike" kern="1200" cap="none" spc="0" normalizeH="0" baseline="0" noProof="0" dirty="0">
                <a:ln>
                  <a:noFill/>
                </a:ln>
                <a:effectLst/>
                <a:uLnTx/>
                <a:uFillTx/>
                <a:latin typeface="Segoe UI"/>
                <a:ea typeface="+mn-ea"/>
                <a:cs typeface="Segoe UI"/>
              </a:rPr>
              <a:t>charged with monitoring and oversight of the transition. </a:t>
            </a:r>
            <a:endPar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p:txBody>
      </p:sp>
      <p:sp>
        <p:nvSpPr>
          <p:cNvPr id="15" name="TextBox 14">
            <a:extLst>
              <a:ext uri="{FF2B5EF4-FFF2-40B4-BE49-F238E27FC236}">
                <a16:creationId xmlns:a16="http://schemas.microsoft.com/office/drawing/2014/main" id="{6521C1B3-C7FE-4920-82D5-8ED046C78F7E}"/>
              </a:ext>
            </a:extLst>
          </p:cNvPr>
          <p:cNvSpPr txBox="1"/>
          <p:nvPr/>
        </p:nvSpPr>
        <p:spPr>
          <a:xfrm>
            <a:off x="8456478" y="1181346"/>
            <a:ext cx="22322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Policy Content</a:t>
            </a:r>
          </a:p>
        </p:txBody>
      </p:sp>
      <p:sp>
        <p:nvSpPr>
          <p:cNvPr id="16" name="TextBox 15">
            <a:extLst>
              <a:ext uri="{FF2B5EF4-FFF2-40B4-BE49-F238E27FC236}">
                <a16:creationId xmlns:a16="http://schemas.microsoft.com/office/drawing/2014/main" id="{14E77D8B-9FB2-4E32-8056-FEAE65917573}"/>
              </a:ext>
            </a:extLst>
          </p:cNvPr>
          <p:cNvSpPr txBox="1"/>
          <p:nvPr/>
        </p:nvSpPr>
        <p:spPr>
          <a:xfrm>
            <a:off x="8304564" y="1777188"/>
            <a:ext cx="3526779" cy="3277820"/>
          </a:xfrm>
          <a:prstGeom prst="rect">
            <a:avLst/>
          </a:prstGeom>
          <a:noFill/>
          <a:effectLst/>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E47225"/>
              </a:buClr>
              <a:buSzTx/>
              <a:buFont typeface="Segoe UI" panose="020B0502040204020203" pitchFamily="34" charset="0"/>
              <a:buChar char="»"/>
              <a:tabLst/>
              <a:defRPr/>
            </a:pP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It is envisioned that the Policy Guide would contain requirements related to the following transition topics: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Member enrollment </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Continuity of care</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Data transfer</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Payment and program transitions</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Post-Transition Monitoring and Related Reporting Requirements</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200"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Other topics pertinent to the transition, such as Incentive Program participation/ obligations after January 1, 2024</a:t>
            </a:r>
          </a:p>
          <a:p>
            <a:pPr marL="742950" marR="0" lvl="1"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endParaRPr kumimoji="0" lang="en-US" sz="1200"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E47225"/>
              </a:buClr>
              <a:buSzTx/>
              <a:buFont typeface="Segoe UI" panose="020B0502040204020203" pitchFamily="34" charset="0"/>
              <a:buChar char="»"/>
              <a:tabLst/>
              <a:defRPr/>
            </a:pPr>
            <a:r>
              <a:rPr kumimoji="0" lang="en-US" sz="14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Out of scope: </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Internal DHCS policies, Operational Readiness.</a:t>
            </a:r>
          </a:p>
        </p:txBody>
      </p:sp>
      <p:pic>
        <p:nvPicPr>
          <p:cNvPr id="20" name="Graphic 19" descr="Bullseye outline">
            <a:extLst>
              <a:ext uri="{FF2B5EF4-FFF2-40B4-BE49-F238E27FC236}">
                <a16:creationId xmlns:a16="http://schemas.microsoft.com/office/drawing/2014/main" id="{1536D434-712E-422E-9FC0-B299E83F5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578" y="1138112"/>
            <a:ext cx="457200" cy="457200"/>
          </a:xfrm>
          <a:prstGeom prst="rect">
            <a:avLst/>
          </a:prstGeom>
        </p:spPr>
      </p:pic>
      <p:pic>
        <p:nvPicPr>
          <p:cNvPr id="21" name="Graphic 20" descr="Target Audience outline">
            <a:extLst>
              <a:ext uri="{FF2B5EF4-FFF2-40B4-BE49-F238E27FC236}">
                <a16:creationId xmlns:a16="http://schemas.microsoft.com/office/drawing/2014/main" id="{51B55FE4-5ABB-40B6-AA0F-F63B45D3DE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6402" y="1138112"/>
            <a:ext cx="457200" cy="457200"/>
          </a:xfrm>
          <a:prstGeom prst="rect">
            <a:avLst/>
          </a:prstGeom>
        </p:spPr>
      </p:pic>
      <p:pic>
        <p:nvPicPr>
          <p:cNvPr id="22" name="Graphic 21" descr="Document outline">
            <a:extLst>
              <a:ext uri="{FF2B5EF4-FFF2-40B4-BE49-F238E27FC236}">
                <a16:creationId xmlns:a16="http://schemas.microsoft.com/office/drawing/2014/main" id="{D7D42882-BB80-4ED6-B78B-F56DB5B9724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5964" y="1157864"/>
            <a:ext cx="457200" cy="457200"/>
          </a:xfrm>
          <a:prstGeom prst="rect">
            <a:avLst/>
          </a:prstGeom>
        </p:spPr>
      </p:pic>
    </p:spTree>
    <p:extLst>
      <p:ext uri="{BB962C8B-B14F-4D97-AF65-F5344CB8AC3E}">
        <p14:creationId xmlns:p14="http://schemas.microsoft.com/office/powerpoint/2010/main" val="3155680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20</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Managed Care Quality and Monitoring</TermName>
          <TermId xmlns="http://schemas.microsoft.com/office/infopath/2007/PartnerControls">b4f48c19-b6a3-4072-85c4-d61dba84e35f</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DHCSDOC-1797567310-6727</_dlc_DocId>
    <_dlc_DocIdUrl xmlns="69bc34b3-1921-46c7-8c7a-d18363374b4b">
      <Url>https://dhcscagovauthoring/_layouts/15/DocIdRedir.aspx?ID=DHCSDOC-1797567310-6727</Url>
      <Description>DHCSDOC-1797567310-6727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e010d2b10ad45bd5e3805be7a36056ef">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8F5986E-F48D-4836-8F64-BBFE25F8123A}">
  <ds:schemaRefs>
    <ds:schemaRef ds:uri="http://purl.org/dc/elements/1.1/"/>
    <ds:schemaRef ds:uri="http://schemas.microsoft.com/office/2006/metadata/properties"/>
    <ds:schemaRef ds:uri="1c5906c4-8e77-4c84-9f56-54bab3758c46"/>
    <ds:schemaRef ds:uri="4070c4cb-03ac-4e22-aecf-ab319e2b04e2"/>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6976822-F956-4076-8DBB-B7B2129C62A2}"/>
</file>

<file path=customXml/itemProps3.xml><?xml version="1.0" encoding="utf-8"?>
<ds:datastoreItem xmlns:ds="http://schemas.openxmlformats.org/officeDocument/2006/customXml" ds:itemID="{C09136C1-252A-4E62-9276-2150441B72B9}">
  <ds:schemaRefs>
    <ds:schemaRef ds:uri="http://schemas.microsoft.com/sharepoint/v3/contenttype/forms"/>
  </ds:schemaRefs>
</ds:datastoreItem>
</file>

<file path=customXml/itemProps4.xml><?xml version="1.0" encoding="utf-8"?>
<ds:datastoreItem xmlns:ds="http://schemas.openxmlformats.org/officeDocument/2006/customXml" ds:itemID="{E237B0E7-44D3-4553-AFC1-89B7E74A95A5}"/>
</file>

<file path=docProps/app.xml><?xml version="1.0" encoding="utf-8"?>
<Properties xmlns="http://schemas.openxmlformats.org/officeDocument/2006/extended-properties" xmlns:vt="http://schemas.openxmlformats.org/officeDocument/2006/docPropsVTypes">
  <Template/>
  <TotalTime>33093</TotalTime>
  <Words>7081</Words>
  <Application>Microsoft Office PowerPoint</Application>
  <PresentationFormat>Widescreen</PresentationFormat>
  <Paragraphs>691</Paragraphs>
  <Slides>82</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82</vt:i4>
      </vt:variant>
    </vt:vector>
  </HeadingPairs>
  <TitlesOfParts>
    <vt:vector size="93" baseType="lpstr">
      <vt:lpstr>Arial</vt:lpstr>
      <vt:lpstr>Calibri</vt:lpstr>
      <vt:lpstr>Calibri Light</vt:lpstr>
      <vt:lpstr>Courier New</vt:lpstr>
      <vt:lpstr>FontAwesome</vt:lpstr>
      <vt:lpstr>Roboto Condensed</vt:lpstr>
      <vt:lpstr>Segoe UI</vt:lpstr>
      <vt:lpstr>Symbol</vt:lpstr>
      <vt:lpstr>Times New Roman</vt:lpstr>
      <vt:lpstr>Wingdings</vt:lpstr>
      <vt:lpstr>Office Theme</vt:lpstr>
      <vt:lpstr>Medi-Cal Managed Care Advisory Group Meeting </vt:lpstr>
      <vt:lpstr>Thank you for joining!</vt:lpstr>
      <vt:lpstr>Agenda</vt:lpstr>
      <vt:lpstr>Welcome and Introductions</vt:lpstr>
      <vt:lpstr>Renewals/Redeterminations</vt:lpstr>
      <vt:lpstr>2024 Transition Policy Guide</vt:lpstr>
      <vt:lpstr>PowerPoint Presentation</vt:lpstr>
      <vt:lpstr>PowerPoint Presentation</vt:lpstr>
      <vt:lpstr>2024 MCP Transition Policy Guide:  Expectations specific to the 2024 Transition</vt:lpstr>
      <vt:lpstr>Policy Guide Outline </vt:lpstr>
      <vt:lpstr>Memorandum of Understanding</vt:lpstr>
      <vt:lpstr>Objectives for Today’s Discussion</vt:lpstr>
      <vt:lpstr>MOU Requirements</vt:lpstr>
      <vt:lpstr>Base MOU Template Requirements</vt:lpstr>
      <vt:lpstr>Timeline for MOUs</vt:lpstr>
      <vt:lpstr>Status of MOU Development – 2024 Go Live</vt:lpstr>
      <vt:lpstr>MOU Development – 2025 Go Live</vt:lpstr>
      <vt:lpstr>Transportation Benefit:  . Non-Medical and Non-Emergency  Medical Transportation Services</vt:lpstr>
      <vt:lpstr>What is Non-Emergency Medical Transportation?</vt:lpstr>
      <vt:lpstr>Transportation Providers vs. Brokers</vt:lpstr>
      <vt:lpstr>Policies Addressing  Missed/Delayed Rides</vt:lpstr>
      <vt:lpstr>Transportation for members in SNFs</vt:lpstr>
      <vt:lpstr>Focused Audits</vt:lpstr>
      <vt:lpstr>Questions</vt:lpstr>
      <vt:lpstr>Community Health Worker (CHW)</vt:lpstr>
      <vt:lpstr>Background</vt:lpstr>
      <vt:lpstr>Covered CHW Services</vt:lpstr>
      <vt:lpstr>Member Eligibility Criteria for CHW Services</vt:lpstr>
      <vt:lpstr>CHW Provider Requirements and Qualifications</vt:lpstr>
      <vt:lpstr>CHW Provider Requirements and Qualifications</vt:lpstr>
      <vt:lpstr>Supervising Provider</vt:lpstr>
      <vt:lpstr>Plan of Care</vt:lpstr>
      <vt:lpstr>CHW Contracting</vt:lpstr>
      <vt:lpstr>Resources</vt:lpstr>
      <vt:lpstr>Summary of Population Health Management (PHM) Readiness  Deliverable Submissions</vt:lpstr>
      <vt:lpstr>Intersection with Enhanced Care Management (ECM) and Community Supports (CS) (b)</vt:lpstr>
      <vt:lpstr>Building Provider Networks for  the CHW Benefit (c) </vt:lpstr>
      <vt:lpstr>CHW Benefit Outreach &amp; Education on CHW Scope of Practice, Benefit, and Services Availability for Providers and Members (d)+(e)</vt:lpstr>
      <vt:lpstr>Bright Spots: Workforce Development</vt:lpstr>
      <vt:lpstr>Bright Spots: Access to Care Facilitation</vt:lpstr>
      <vt:lpstr>Looking Ahead</vt:lpstr>
      <vt:lpstr>References</vt:lpstr>
      <vt:lpstr>Questions</vt:lpstr>
      <vt:lpstr>Overview of CalAIM Population Health Management (PHM), Enhanced Care Management (ECM), and Preventive Services Report</vt:lpstr>
      <vt:lpstr>Agenda</vt:lpstr>
      <vt:lpstr>Population Health Management</vt:lpstr>
      <vt:lpstr>PHM Program Overview</vt:lpstr>
      <vt:lpstr>PowerPoint Presentation</vt:lpstr>
      <vt:lpstr>PHM Program Monitoring Approach for MCPs</vt:lpstr>
      <vt:lpstr>PHM Program Monitoring Approach for MCPs</vt:lpstr>
      <vt:lpstr>Reminder: Overview of Transitional Care Services </vt:lpstr>
      <vt:lpstr>Reminder: MCP PHM Requirements on  Transitional Care Services </vt:lpstr>
      <vt:lpstr>Reminder: Phased Transitional Care Implementation </vt:lpstr>
      <vt:lpstr>Re-imagining the Population Needs Assessment (PNA) </vt:lpstr>
      <vt:lpstr>The Modified PNA: Proposed Approach</vt:lpstr>
      <vt:lpstr>Next Steps/Upcoming Guidance</vt:lpstr>
      <vt:lpstr>Population Health Management Service</vt:lpstr>
      <vt:lpstr>Risk Stratification, Segmentation, and Tiering</vt:lpstr>
      <vt:lpstr>Enhanced Care Management (ECM) Children &amp; Youth Populations of Focus (POF) Launch Updates </vt:lpstr>
      <vt:lpstr>ECM Implementation Data:  January - September 2022</vt:lpstr>
      <vt:lpstr>ECM within Levels of Care Management in Medi-Cal Managed Care</vt:lpstr>
      <vt:lpstr>ECM for Children and Youth Launches  on 7/1/2023</vt:lpstr>
      <vt:lpstr>ECM for Children and Youth Implementation Readiness Themes</vt:lpstr>
      <vt:lpstr>Bright Spots &amp; Innovations Identified in MOC Reviews</vt:lpstr>
      <vt:lpstr>Preventive Services Report (PSR)</vt:lpstr>
      <vt:lpstr>Background Summary</vt:lpstr>
      <vt:lpstr>PSR Measures</vt:lpstr>
      <vt:lpstr>PSR Measures Cont.</vt:lpstr>
      <vt:lpstr>PSR Measures Cont.</vt:lpstr>
      <vt:lpstr>Key Finding 1</vt:lpstr>
      <vt:lpstr>Key Finding 2: Performance is Regional </vt:lpstr>
      <vt:lpstr>Key Finding 3</vt:lpstr>
      <vt:lpstr>Key Finding 3 Cont.</vt:lpstr>
      <vt:lpstr>Key Finding 4</vt:lpstr>
      <vt:lpstr>Key Finding 5</vt:lpstr>
      <vt:lpstr>Key Finding 6</vt:lpstr>
      <vt:lpstr>Key Finding 7</vt:lpstr>
      <vt:lpstr>Key Finding 8</vt:lpstr>
      <vt:lpstr>Key Finding 8 Cont.</vt:lpstr>
      <vt:lpstr>Questions</vt:lpstr>
      <vt:lpstr>Open Discussion</vt:lpstr>
      <vt:lpstr>Thank you</vt:lpstr>
    </vt:vector>
  </TitlesOfParts>
  <Company>DHCS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DHCS PowerPoint Template 2021</dc:title>
  <dc:creator>DHCS Office of Communications</dc:creator>
  <cp:keywords/>
  <cp:lastModifiedBy>Negrete, Alexea@DHCS</cp:lastModifiedBy>
  <cp:revision>396</cp:revision>
  <cp:lastPrinted>2019-09-18T16:04:03Z</cp:lastPrinted>
  <dcterms:created xsi:type="dcterms:W3CDTF">2018-04-04T17:42:31Z</dcterms:created>
  <dcterms:modified xsi:type="dcterms:W3CDTF">2023-07-07T20:06:31Z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MediaServiceImageTags">
    <vt:lpwstr/>
  </property>
  <property fmtid="{D5CDD505-2E9C-101B-9397-08002B2CF9AE}" pid="4" name="_dlc_DocIdItemGuid">
    <vt:lpwstr>a4b06b19-f962-4801-a4f0-a1c08b252362</vt:lpwstr>
  </property>
  <property fmtid="{D5CDD505-2E9C-101B-9397-08002B2CF9AE}" pid="5" name="Division">
    <vt:lpwstr>20;#Managed Care Quality and Monitoring|b4f48c19-b6a3-4072-85c4-d61dba84e35f</vt:lpwstr>
  </property>
</Properties>
</file>