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5.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652" r:id="rId6"/>
    <p:sldMasterId id="2147483653" r:id="rId7"/>
  </p:sldMasterIdLst>
  <p:notesMasterIdLst>
    <p:notesMasterId r:id="rId25"/>
  </p:notesMasterIdLst>
  <p:handoutMasterIdLst>
    <p:handoutMasterId r:id="rId26"/>
  </p:handoutMasterIdLst>
  <p:sldIdLst>
    <p:sldId id="256" r:id="rId8"/>
    <p:sldId id="275" r:id="rId9"/>
    <p:sldId id="305" r:id="rId10"/>
    <p:sldId id="385" r:id="rId11"/>
    <p:sldId id="386" r:id="rId12"/>
    <p:sldId id="397" r:id="rId13"/>
    <p:sldId id="392" r:id="rId14"/>
    <p:sldId id="393" r:id="rId15"/>
    <p:sldId id="394" r:id="rId16"/>
    <p:sldId id="395" r:id="rId17"/>
    <p:sldId id="396" r:id="rId18"/>
    <p:sldId id="387" r:id="rId19"/>
    <p:sldId id="388" r:id="rId20"/>
    <p:sldId id="389" r:id="rId21"/>
    <p:sldId id="390" r:id="rId22"/>
    <p:sldId id="391" r:id="rId23"/>
    <p:sldId id="383"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mcmahon" initials="s" lastIdx="8" clrIdx="0"/>
  <p:cmAuthor id="1" name="mherman"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1508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397" autoAdjust="0"/>
  </p:normalViewPr>
  <p:slideViewPr>
    <p:cSldViewPr>
      <p:cViewPr varScale="1">
        <p:scale>
          <a:sx n="55" d="100"/>
          <a:sy n="55" d="100"/>
        </p:scale>
        <p:origin x="66"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84"/>
    </p:cViewPr>
  </p:sorterViewPr>
  <p:notesViewPr>
    <p:cSldViewPr>
      <p:cViewPr varScale="1">
        <p:scale>
          <a:sx n="66" d="100"/>
          <a:sy n="66" d="100"/>
        </p:scale>
        <p:origin x="-3300"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customXml" Target="../customXml/item5.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30" Type="http://schemas.openxmlformats.org/officeDocument/2006/relationships/theme" Target="theme/theme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3491D1-3B46-40D9-8E8F-602AC9B77B46}" type="datetimeFigureOut">
              <a:rPr lang="en-US" smtClean="0"/>
              <a:pPr/>
              <a:t>12/4/2020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274172-A2B4-4322-AFB7-A56A63581453}" type="slidenum">
              <a:rPr lang="en-US" smtClean="0"/>
              <a:pPr/>
              <a:t>‹#›</a:t>
            </a:fld>
            <a:endParaRPr lang="en-US"/>
          </a:p>
        </p:txBody>
      </p:sp>
    </p:spTree>
    <p:extLst>
      <p:ext uri="{BB962C8B-B14F-4D97-AF65-F5344CB8AC3E}">
        <p14:creationId xmlns:p14="http://schemas.microsoft.com/office/powerpoint/2010/main" val="2765707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75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5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5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75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B50E7FF-ED2B-4927-85AE-616900A6C957}" type="slidenum">
              <a:rPr lang="en-US"/>
              <a:pPr>
                <a:defRPr/>
              </a:pPr>
              <a:t>‹#›</a:t>
            </a:fld>
            <a:endParaRPr lang="en-US" dirty="0"/>
          </a:p>
        </p:txBody>
      </p:sp>
    </p:spTree>
    <p:extLst>
      <p:ext uri="{BB962C8B-B14F-4D97-AF65-F5344CB8AC3E}">
        <p14:creationId xmlns:p14="http://schemas.microsoft.com/office/powerpoint/2010/main" val="2536236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pPr marL="228600" indent="-228600">
              <a:buFontTx/>
              <a:buChar char="•"/>
            </a:pPr>
            <a:r>
              <a:rPr lang="en-US" dirty="0"/>
              <a:t>CHCS was established in 1995 through a major grant from the Robert Wood Johnson foundation to improve the underpinnings of the nation’s health care safety net. </a:t>
            </a:r>
          </a:p>
          <a:p>
            <a:pPr marL="228600" indent="-228600">
              <a:buFontTx/>
              <a:buChar char="•"/>
            </a:pPr>
            <a:endParaRPr lang="en-US" dirty="0"/>
          </a:p>
          <a:p>
            <a:pPr marL="228600" indent="-228600">
              <a:buFontTx/>
              <a:buChar char="•"/>
            </a:pPr>
            <a:r>
              <a:rPr lang="en-US" dirty="0"/>
              <a:t>Today, the mission of the Center for Health Care Strategies (CHCS) is to find opportunities to improve the Medicaid delivery system so that all of its beneficiaries get the right care from the right providers at the right time. </a:t>
            </a:r>
          </a:p>
          <a:p>
            <a:pPr marL="228600" indent="-228600">
              <a:buFontTx/>
              <a:buChar char="•"/>
            </a:pPr>
            <a:endParaRPr lang="en-US" dirty="0"/>
          </a:p>
          <a:p>
            <a:pPr marL="228600" indent="-228600">
              <a:buFontTx/>
              <a:buChar char="•"/>
            </a:pPr>
            <a:r>
              <a:rPr lang="en-US" dirty="0"/>
              <a:t>To achieve its mission, CHCS’ work with states, health plans, and federal policymakers focuses on four priorities: </a:t>
            </a:r>
          </a:p>
          <a:p>
            <a:pPr marL="1143000" lvl="2" indent="-228600">
              <a:buFontTx/>
              <a:buAutoNum type="arabicParenR"/>
            </a:pPr>
            <a:r>
              <a:rPr lang="en-US" dirty="0"/>
              <a:t>Enhancing access to coverage and services;</a:t>
            </a:r>
          </a:p>
          <a:p>
            <a:pPr marL="1143000" lvl="2" indent="-228600">
              <a:buFontTx/>
              <a:buAutoNum type="arabicParenR"/>
            </a:pPr>
            <a:r>
              <a:rPr lang="en-US" dirty="0"/>
              <a:t>Advancing quality and delivery system reform; </a:t>
            </a:r>
          </a:p>
          <a:p>
            <a:pPr marL="1143000" lvl="2" indent="-228600">
              <a:buFontTx/>
              <a:buAutoNum type="arabicParenR"/>
            </a:pPr>
            <a:r>
              <a:rPr lang="en-US" dirty="0"/>
              <a:t>Integrating care for people with complex needs; and </a:t>
            </a:r>
          </a:p>
          <a:p>
            <a:pPr marL="1143000" lvl="2" indent="-228600">
              <a:buFontTx/>
              <a:buAutoNum type="arabicParenR"/>
            </a:pPr>
            <a:r>
              <a:rPr lang="en-US" dirty="0"/>
              <a:t>Building Medicaid leadership capacity. </a:t>
            </a:r>
          </a:p>
          <a:p>
            <a:pPr marL="228600" indent="-228600"/>
            <a:endParaRPr lang="en-US" dirty="0"/>
          </a:p>
        </p:txBody>
      </p:sp>
      <p:sp>
        <p:nvSpPr>
          <p:cNvPr id="16388" name="Slide Number Placeholder 3"/>
          <p:cNvSpPr>
            <a:spLocks noGrp="1"/>
          </p:cNvSpPr>
          <p:nvPr>
            <p:ph type="sldNum" sz="quarter" idx="5"/>
          </p:nvPr>
        </p:nvSpPr>
        <p:spPr>
          <a:noFill/>
        </p:spPr>
        <p:txBody>
          <a:bodyPr/>
          <a:lstStyle/>
          <a:p>
            <a:fld id="{ED776549-D363-425F-AF2F-75A94D8E10F0}" type="slidenum">
              <a:rPr lang="en-US" smtClean="0"/>
              <a:pPr/>
              <a:t>2</a:t>
            </a:fld>
            <a:endParaRPr lang="en-US" dirty="0"/>
          </a:p>
        </p:txBody>
      </p:sp>
    </p:spTree>
    <p:extLst>
      <p:ext uri="{BB962C8B-B14F-4D97-AF65-F5344CB8AC3E}">
        <p14:creationId xmlns:p14="http://schemas.microsoft.com/office/powerpoint/2010/main" val="3770122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CC9767-9517-4425-B930-E1B7B5ECA728}" type="slidenum">
              <a:rPr lang="en-US" smtClean="0"/>
              <a:pPr>
                <a:defRPr/>
              </a:pPr>
              <a:t>3</a:t>
            </a:fld>
            <a:endParaRPr lang="en-US" dirty="0"/>
          </a:p>
        </p:txBody>
      </p:sp>
    </p:spTree>
    <p:extLst>
      <p:ext uri="{BB962C8B-B14F-4D97-AF65-F5344CB8AC3E}">
        <p14:creationId xmlns:p14="http://schemas.microsoft.com/office/powerpoint/2010/main" val="3856380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Box 13"/>
          <p:cNvSpPr txBox="1">
            <a:spLocks noChangeArrowheads="1"/>
          </p:cNvSpPr>
          <p:nvPr/>
        </p:nvSpPr>
        <p:spPr bwMode="auto">
          <a:xfrm>
            <a:off x="7778750" y="6553200"/>
            <a:ext cx="1385888" cy="304800"/>
          </a:xfrm>
          <a:prstGeom prst="rect">
            <a:avLst/>
          </a:prstGeom>
          <a:noFill/>
          <a:ln w="9525">
            <a:noFill/>
            <a:miter lim="800000"/>
            <a:headEnd/>
            <a:tailEnd/>
          </a:ln>
          <a:effectLst/>
        </p:spPr>
        <p:txBody>
          <a:bodyPr wrap="none">
            <a:spAutoFit/>
          </a:bodyPr>
          <a:lstStyle/>
          <a:p>
            <a:pPr>
              <a:defRPr/>
            </a:pPr>
            <a:r>
              <a:rPr lang="en-US" sz="1400" b="1" dirty="0">
                <a:solidFill>
                  <a:schemeClr val="accent1"/>
                </a:solidFill>
              </a:rPr>
              <a:t>www.chcs.org</a:t>
            </a:r>
          </a:p>
        </p:txBody>
      </p:sp>
      <p:sp>
        <p:nvSpPr>
          <p:cNvPr id="43011" name="Rectangle 3"/>
          <p:cNvSpPr>
            <a:spLocks noGrp="1" noChangeArrowheads="1"/>
          </p:cNvSpPr>
          <p:nvPr>
            <p:ph type="subTitle" idx="1" hasCustomPrompt="1"/>
          </p:nvPr>
        </p:nvSpPr>
        <p:spPr>
          <a:xfrm>
            <a:off x="2514600" y="3962400"/>
            <a:ext cx="6400800" cy="1752600"/>
          </a:xfrm>
        </p:spPr>
        <p:txBody>
          <a:bodyPr/>
          <a:lstStyle>
            <a:lvl1pPr marL="0" indent="0" algn="r" eaLnBrk="1" hangingPunct="1">
              <a:lnSpc>
                <a:spcPct val="90000"/>
              </a:lnSpc>
              <a:buFontTx/>
              <a:buNone/>
              <a:defRPr sz="2400"/>
            </a:lvl1pPr>
          </a:lstStyle>
          <a:p>
            <a:pPr algn="r" eaLnBrk="1" hangingPunct="1">
              <a:lnSpc>
                <a:spcPct val="90000"/>
              </a:lnSpc>
            </a:pPr>
            <a:r>
              <a:rPr lang="en-US" dirty="0"/>
              <a:t>EVENT</a:t>
            </a:r>
          </a:p>
          <a:p>
            <a:pPr algn="r" eaLnBrk="1" hangingPunct="1">
              <a:lnSpc>
                <a:spcPct val="90000"/>
              </a:lnSpc>
            </a:pPr>
            <a:r>
              <a:rPr lang="en-US" dirty="0"/>
              <a:t>DATE, 2013</a:t>
            </a:r>
          </a:p>
          <a:p>
            <a:pPr algn="r" eaLnBrk="1" hangingPunct="1">
              <a:lnSpc>
                <a:spcPct val="90000"/>
              </a:lnSpc>
            </a:pPr>
            <a:endParaRPr lang="en-US" dirty="0"/>
          </a:p>
          <a:p>
            <a:pPr algn="r" eaLnBrk="1" hangingPunct="1">
              <a:lnSpc>
                <a:spcPct val="90000"/>
              </a:lnSpc>
            </a:pPr>
            <a:r>
              <a:rPr lang="en-US" sz="1800" b="1" dirty="0"/>
              <a:t>Speaker 1</a:t>
            </a:r>
            <a:r>
              <a:rPr lang="en-US" sz="1800" dirty="0"/>
              <a:t>, TITLE, ORG</a:t>
            </a:r>
          </a:p>
          <a:p>
            <a:pPr algn="r" eaLnBrk="1" hangingPunct="1">
              <a:lnSpc>
                <a:spcPct val="90000"/>
              </a:lnSpc>
            </a:pPr>
            <a:r>
              <a:rPr lang="en-US" sz="1800" b="1" dirty="0"/>
              <a:t>Speaker 2</a:t>
            </a:r>
            <a:r>
              <a:rPr lang="en-US" sz="1800" dirty="0"/>
              <a:t>, TITLE, ORG</a:t>
            </a:r>
          </a:p>
        </p:txBody>
      </p:sp>
      <p:sp>
        <p:nvSpPr>
          <p:cNvPr id="6" name="Rectangle 5"/>
          <p:cNvSpPr/>
          <p:nvPr userDrawn="1"/>
        </p:nvSpPr>
        <p:spPr>
          <a:xfrm>
            <a:off x="0" y="228600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4000" dirty="0">
              <a:solidFill>
                <a:schemeClr val="tx1"/>
              </a:solidFill>
              <a:latin typeface="Calibri" pitchFamily="34" charset="0"/>
              <a:cs typeface="Calibri" pitchFamily="34" charset="0"/>
            </a:endParaRPr>
          </a:p>
        </p:txBody>
      </p:sp>
      <p:pic>
        <p:nvPicPr>
          <p:cNvPr id="7" name="Picture 6" descr="Banner-Template-New-Tagline.jpg"/>
          <p:cNvPicPr>
            <a:picLocks noChangeAspect="1"/>
          </p:cNvPicPr>
          <p:nvPr userDrawn="1"/>
        </p:nvPicPr>
        <p:blipFill>
          <a:blip r:embed="rId3" cstate="print"/>
          <a:stretch>
            <a:fillRect/>
          </a:stretch>
        </p:blipFill>
        <p:spPr>
          <a:xfrm>
            <a:off x="0" y="0"/>
            <a:ext cx="9144000" cy="1391194"/>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B922C133-4646-40FC-B397-DAA5E485C9E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022F5A4-4A5A-4290-9BFF-61023EEC47A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A8C27DA-A7B8-4C4E-B133-506A3374077D}" type="slidenum">
              <a:rPr lang="en-US"/>
              <a:pPr>
                <a:defRPr/>
              </a:pPr>
              <a:t>‹#›</a:t>
            </a:fld>
            <a:endParaRPr lang="en-US"/>
          </a:p>
        </p:txBody>
      </p:sp>
      <p:pic>
        <p:nvPicPr>
          <p:cNvPr id="6" name="Picture 5" descr="chcs horizontal logo large.jpg"/>
          <p:cNvPicPr>
            <a:picLocks noChangeAspect="1"/>
          </p:cNvPicPr>
          <p:nvPr userDrawn="1"/>
        </p:nvPicPr>
        <p:blipFill>
          <a:blip r:embed="rId2" cstate="print"/>
          <a:stretch>
            <a:fillRect/>
          </a:stretch>
        </p:blipFill>
        <p:spPr>
          <a:xfrm>
            <a:off x="304800" y="6374676"/>
            <a:ext cx="2438400" cy="254724"/>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9"/>
          <p:cNvSpPr txBox="1">
            <a:spLocks noChangeArrowheads="1"/>
          </p:cNvSpPr>
          <p:nvPr userDrawn="1"/>
        </p:nvSpPr>
        <p:spPr bwMode="auto">
          <a:xfrm>
            <a:off x="7778750" y="6553200"/>
            <a:ext cx="1385888" cy="304800"/>
          </a:xfrm>
          <a:prstGeom prst="rect">
            <a:avLst/>
          </a:prstGeom>
          <a:noFill/>
          <a:ln w="9525">
            <a:noFill/>
            <a:miter lim="800000"/>
            <a:headEnd/>
            <a:tailEnd/>
          </a:ln>
          <a:effectLst/>
        </p:spPr>
        <p:txBody>
          <a:bodyPr wrap="none">
            <a:spAutoFit/>
          </a:bodyPr>
          <a:lstStyle/>
          <a:p>
            <a:pPr>
              <a:defRPr/>
            </a:pPr>
            <a:r>
              <a:rPr lang="en-US" sz="1400" b="1" dirty="0">
                <a:solidFill>
                  <a:schemeClr val="accent1"/>
                </a:solidFill>
              </a:rPr>
              <a:t>www.chcs.org</a:t>
            </a:r>
          </a:p>
        </p:txBody>
      </p:sp>
      <p:pic>
        <p:nvPicPr>
          <p:cNvPr id="5" name="Picture 10" descr="Banner3"/>
          <p:cNvPicPr>
            <a:picLocks noChangeAspect="1" noChangeArrowheads="1"/>
          </p:cNvPicPr>
          <p:nvPr userDrawn="1"/>
        </p:nvPicPr>
        <p:blipFill>
          <a:blip r:embed="rId2" cstate="print"/>
          <a:srcRect/>
          <a:stretch>
            <a:fillRect/>
          </a:stretch>
        </p:blipFill>
        <p:spPr bwMode="auto">
          <a:xfrm>
            <a:off x="0" y="0"/>
            <a:ext cx="9144000" cy="1298575"/>
          </a:xfrm>
          <a:prstGeom prst="rect">
            <a:avLst/>
          </a:prstGeom>
          <a:noFill/>
          <a:ln w="9525">
            <a:noFill/>
            <a:miter lim="800000"/>
            <a:headEnd/>
            <a:tailEnd/>
          </a:ln>
        </p:spPr>
      </p:pic>
      <p:sp>
        <p:nvSpPr>
          <p:cNvPr id="227335" name="Rectangle 7"/>
          <p:cNvSpPr>
            <a:spLocks noGrp="1" noChangeArrowheads="1"/>
          </p:cNvSpPr>
          <p:nvPr>
            <p:ph type="ctrTitle"/>
          </p:nvPr>
        </p:nvSpPr>
        <p:spPr>
          <a:xfrm>
            <a:off x="1371600" y="2130425"/>
            <a:ext cx="6400800" cy="1470025"/>
          </a:xfrm>
        </p:spPr>
        <p:txBody>
          <a:bodyPr anchor="b"/>
          <a:lstStyle>
            <a:lvl1pPr>
              <a:defRPr/>
            </a:lvl1pPr>
          </a:lstStyle>
          <a:p>
            <a:r>
              <a:rPr lang="en-US"/>
              <a:t>Click to edit Master title style</a:t>
            </a:r>
          </a:p>
        </p:txBody>
      </p:sp>
      <p:sp>
        <p:nvSpPr>
          <p:cNvPr id="227336" name="Rectangle 8"/>
          <p:cNvSpPr>
            <a:spLocks noGrp="1" noChangeArrowheads="1"/>
          </p:cNvSpPr>
          <p:nvPr>
            <p:ph type="subTitle" idx="1"/>
          </p:nvPr>
        </p:nvSpPr>
        <p:spPr>
          <a:xfrm>
            <a:off x="1371600" y="3886200"/>
            <a:ext cx="6400800" cy="1752600"/>
          </a:xfrm>
        </p:spPr>
        <p:txBody>
          <a:bodyPr/>
          <a:lstStyle>
            <a:lvl1pPr marL="0" indent="0">
              <a:buFontTx/>
              <a:buNone/>
              <a:defRPr/>
            </a:lvl1pPr>
          </a:lstStyle>
          <a:p>
            <a:r>
              <a:rPr lang="en-US"/>
              <a:t>Click to edit Master subtitle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CD2EDE07-F64F-48E8-9D3C-640BAF1C905A}"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2125E29E-CD4A-406F-8F4E-4C22022DC922}"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030347D1-6DFA-4119-BE94-EA0146D7754C}"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6B5FDC4D-04DA-4088-9B46-6E4363A4D054}"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2ED41AFF-68DD-468C-B928-4D6017EE9C4D}"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D0336B2E-655B-4F5B-908B-CC4CD81CCD4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010D1B89-3E62-4CE7-B74A-64EFB01F397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C4CB16BB-8F35-437F-A2CA-3D0B51EDA5EF}"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983151C9-F6EC-494A-B4F6-94344AE6F938}"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8F7FC8BE-E495-44BE-92F9-BA4505570DFE}"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0775771F-7600-43FB-B484-79A4A907A21B}"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7778750" y="6553200"/>
            <a:ext cx="1385888" cy="304800"/>
          </a:xfrm>
          <a:prstGeom prst="rect">
            <a:avLst/>
          </a:prstGeom>
          <a:noFill/>
          <a:ln w="9525">
            <a:noFill/>
            <a:miter lim="800000"/>
            <a:headEnd/>
            <a:tailEnd/>
          </a:ln>
          <a:effectLst/>
        </p:spPr>
        <p:txBody>
          <a:bodyPr wrap="none">
            <a:spAutoFit/>
          </a:bodyPr>
          <a:lstStyle/>
          <a:p>
            <a:pPr>
              <a:defRPr/>
            </a:pPr>
            <a:r>
              <a:rPr lang="en-US" sz="1400" b="1" dirty="0">
                <a:solidFill>
                  <a:schemeClr val="accent1"/>
                </a:solidFill>
              </a:rPr>
              <a:t>www.chcs.org</a:t>
            </a:r>
          </a:p>
        </p:txBody>
      </p:sp>
      <p:pic>
        <p:nvPicPr>
          <p:cNvPr id="5" name="Picture 14" descr="Banner3"/>
          <p:cNvPicPr>
            <a:picLocks noChangeAspect="1" noChangeArrowheads="1"/>
          </p:cNvPicPr>
          <p:nvPr userDrawn="1"/>
        </p:nvPicPr>
        <p:blipFill>
          <a:blip r:embed="rId2" cstate="print"/>
          <a:srcRect/>
          <a:stretch>
            <a:fillRect/>
          </a:stretch>
        </p:blipFill>
        <p:spPr bwMode="auto">
          <a:xfrm>
            <a:off x="0" y="0"/>
            <a:ext cx="9144000" cy="1298575"/>
          </a:xfrm>
          <a:prstGeom prst="rect">
            <a:avLst/>
          </a:prstGeom>
          <a:noFill/>
          <a:ln w="9525">
            <a:noFill/>
            <a:miter lim="800000"/>
            <a:headEnd/>
            <a:tailEnd/>
          </a:ln>
        </p:spPr>
      </p:pic>
      <p:sp>
        <p:nvSpPr>
          <p:cNvPr id="233483" name="Rectangle 11"/>
          <p:cNvSpPr>
            <a:spLocks noGrp="1" noChangeArrowheads="1"/>
          </p:cNvSpPr>
          <p:nvPr>
            <p:ph type="ctrTitle"/>
          </p:nvPr>
        </p:nvSpPr>
        <p:spPr>
          <a:xfrm>
            <a:off x="1371600" y="2130425"/>
            <a:ext cx="6400800" cy="1470025"/>
          </a:xfrm>
        </p:spPr>
        <p:txBody>
          <a:bodyPr anchor="b"/>
          <a:lstStyle>
            <a:lvl1pPr>
              <a:defRPr/>
            </a:lvl1pPr>
          </a:lstStyle>
          <a:p>
            <a:r>
              <a:rPr lang="en-US"/>
              <a:t>Click to edit Master title style</a:t>
            </a:r>
          </a:p>
        </p:txBody>
      </p:sp>
      <p:sp>
        <p:nvSpPr>
          <p:cNvPr id="233484" name="Rectangle 12"/>
          <p:cNvSpPr>
            <a:spLocks noGrp="1" noChangeArrowheads="1"/>
          </p:cNvSpPr>
          <p:nvPr>
            <p:ph type="subTitle" idx="1"/>
          </p:nvPr>
        </p:nvSpPr>
        <p:spPr>
          <a:xfrm>
            <a:off x="1371600" y="3886200"/>
            <a:ext cx="6400800" cy="1752600"/>
          </a:xfrm>
        </p:spPr>
        <p:txBody>
          <a:bodyPr/>
          <a:lstStyle>
            <a:lvl1pPr marL="0" indent="0">
              <a:buFontTx/>
              <a:buNone/>
              <a:defRPr/>
            </a:lvl1pPr>
          </a:lstStyle>
          <a:p>
            <a:r>
              <a:rPr lang="en-US"/>
              <a:t>Click to edit Master subtitle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5BE5D41D-DA2C-4938-AAA1-60A06D8EF806}"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3559F686-3AF8-4715-99E4-6E8DAF9C89C5}"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4"/>
          <p:cNvSpPr>
            <a:spLocks noGrp="1" noChangeArrowheads="1"/>
          </p:cNvSpPr>
          <p:nvPr>
            <p:ph type="sldNum" sz="quarter" idx="11"/>
          </p:nvPr>
        </p:nvSpPr>
        <p:spPr>
          <a:ln/>
        </p:spPr>
        <p:txBody>
          <a:bodyPr/>
          <a:lstStyle>
            <a:lvl1pPr>
              <a:defRPr/>
            </a:lvl1pPr>
          </a:lstStyle>
          <a:p>
            <a:pPr>
              <a:defRPr/>
            </a:pPr>
            <a:fld id="{9708DB6B-8915-4447-8EA7-4C734F11FD9C}"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4"/>
          <p:cNvSpPr>
            <a:spLocks noGrp="1" noChangeArrowheads="1"/>
          </p:cNvSpPr>
          <p:nvPr>
            <p:ph type="sldNum" sz="quarter" idx="11"/>
          </p:nvPr>
        </p:nvSpPr>
        <p:spPr>
          <a:ln/>
        </p:spPr>
        <p:txBody>
          <a:bodyPr/>
          <a:lstStyle>
            <a:lvl1pPr>
              <a:defRPr/>
            </a:lvl1pPr>
          </a:lstStyle>
          <a:p>
            <a:pPr>
              <a:defRPr/>
            </a:pPr>
            <a:fld id="{BD6EEBAE-8F5C-4FEF-BA3C-1E14ABF85559}"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4"/>
          <p:cNvSpPr>
            <a:spLocks noGrp="1" noChangeArrowheads="1"/>
          </p:cNvSpPr>
          <p:nvPr>
            <p:ph type="sldNum" sz="quarter" idx="11"/>
          </p:nvPr>
        </p:nvSpPr>
        <p:spPr>
          <a:ln/>
        </p:spPr>
        <p:txBody>
          <a:bodyPr/>
          <a:lstStyle>
            <a:lvl1pPr>
              <a:defRPr/>
            </a:lvl1pPr>
          </a:lstStyle>
          <a:p>
            <a:pPr>
              <a:defRPr/>
            </a:pPr>
            <a:fld id="{C5E5CD3A-0ECF-4F8E-B709-4AE8148E761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DCE7298-FB8C-4521-A0D1-9E57FF693D0E}"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4"/>
          <p:cNvSpPr>
            <a:spLocks noGrp="1" noChangeArrowheads="1"/>
          </p:cNvSpPr>
          <p:nvPr>
            <p:ph type="sldNum" sz="quarter" idx="11"/>
          </p:nvPr>
        </p:nvSpPr>
        <p:spPr>
          <a:ln/>
        </p:spPr>
        <p:txBody>
          <a:bodyPr/>
          <a:lstStyle>
            <a:lvl1pPr>
              <a:defRPr/>
            </a:lvl1pPr>
          </a:lstStyle>
          <a:p>
            <a:pPr>
              <a:defRPr/>
            </a:pPr>
            <a:fld id="{E5BA56A6-4420-42A5-AA76-D3CBC0F0EFF6}"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4"/>
          <p:cNvSpPr>
            <a:spLocks noGrp="1" noChangeArrowheads="1"/>
          </p:cNvSpPr>
          <p:nvPr>
            <p:ph type="sldNum" sz="quarter" idx="11"/>
          </p:nvPr>
        </p:nvSpPr>
        <p:spPr>
          <a:ln/>
        </p:spPr>
        <p:txBody>
          <a:bodyPr/>
          <a:lstStyle>
            <a:lvl1pPr>
              <a:defRPr/>
            </a:lvl1pPr>
          </a:lstStyle>
          <a:p>
            <a:pPr>
              <a:defRPr/>
            </a:pPr>
            <a:fld id="{0E071843-514A-4301-97C8-0E0A8DA35470}"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4"/>
          <p:cNvSpPr>
            <a:spLocks noGrp="1" noChangeArrowheads="1"/>
          </p:cNvSpPr>
          <p:nvPr>
            <p:ph type="sldNum" sz="quarter" idx="11"/>
          </p:nvPr>
        </p:nvSpPr>
        <p:spPr>
          <a:ln/>
        </p:spPr>
        <p:txBody>
          <a:bodyPr/>
          <a:lstStyle>
            <a:lvl1pPr>
              <a:defRPr/>
            </a:lvl1pPr>
          </a:lstStyle>
          <a:p>
            <a:pPr>
              <a:defRPr/>
            </a:pPr>
            <a:fld id="{D9AD1C65-FEED-41AD-B4DA-88E2658D3083}"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37BE4798-00B5-45CB-ADE2-F54512916B98}"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4"/>
          <p:cNvSpPr>
            <a:spLocks noGrp="1" noChangeArrowheads="1"/>
          </p:cNvSpPr>
          <p:nvPr>
            <p:ph type="sldNum" sz="quarter" idx="11"/>
          </p:nvPr>
        </p:nvSpPr>
        <p:spPr>
          <a:ln/>
        </p:spPr>
        <p:txBody>
          <a:bodyPr/>
          <a:lstStyle>
            <a:lvl1pPr>
              <a:defRPr/>
            </a:lvl1pPr>
          </a:lstStyle>
          <a:p>
            <a:pPr>
              <a:defRPr/>
            </a:pPr>
            <a:fld id="{F3E00F13-024F-44A4-9B7B-78E3CC77FC7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Content Placeholder 2"/>
          <p:cNvSpPr>
            <a:spLocks noGrp="1"/>
          </p:cNvSpPr>
          <p:nvPr>
            <p:ph sz="half" idx="1"/>
          </p:nvPr>
        </p:nvSpPr>
        <p:spPr>
          <a:xfrm>
            <a:off x="457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038600"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A89AD0DD-BB01-432E-BF75-96F3BC73828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effectLst/>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3D9185D5-F656-4748-96D2-C63DFB5B1C1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p>
        </p:txBody>
      </p:sp>
      <p:sp>
        <p:nvSpPr>
          <p:cNvPr id="3"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6D04E740-73E0-4140-99E4-C7C041259B1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16ADAB6D-5D2F-473C-A2F7-8895C8D5FC3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2DC4BE4D-D0DC-4A60-800D-30BB5568CDE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2819400" y="6245225"/>
            <a:ext cx="4800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68C4933-BBE3-4D7E-B0D8-7C5207F2921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6" name="Rectangle 6"/>
          <p:cNvSpPr>
            <a:spLocks noGrp="1" noChangeArrowheads="1"/>
          </p:cNvSpPr>
          <p:nvPr>
            <p:ph type="sldNum" sz="quarter" idx="4"/>
          </p:nvPr>
        </p:nvSpPr>
        <p:spPr bwMode="auto">
          <a:xfrm>
            <a:off x="7772400" y="6245225"/>
            <a:ext cx="914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1">
                <a:solidFill>
                  <a:schemeClr val="accent1"/>
                </a:solidFill>
                <a:latin typeface="Calibri" pitchFamily="34" charset="0"/>
                <a:cs typeface="Calibri" pitchFamily="34" charset="0"/>
              </a:defRPr>
            </a:lvl1pPr>
          </a:lstStyle>
          <a:p>
            <a:pPr>
              <a:defRPr/>
            </a:pPr>
            <a:fld id="{1920E44E-FCE6-4E4E-B082-F66398FAAA0A}" type="slidenum">
              <a:rPr lang="en-US" smtClean="0"/>
              <a:pPr>
                <a:defRPr/>
              </a:pPr>
              <a:t>‹#›</a:t>
            </a:fld>
            <a:endParaRPr lang="en-US" dirty="0"/>
          </a:p>
        </p:txBody>
      </p:sp>
      <p:sp>
        <p:nvSpPr>
          <p:cNvPr id="30727" name="Rectangle 7"/>
          <p:cNvSpPr>
            <a:spLocks noChangeArrowheads="1"/>
          </p:cNvSpPr>
          <p:nvPr/>
        </p:nvSpPr>
        <p:spPr bwMode="auto">
          <a:xfrm>
            <a:off x="0" y="0"/>
            <a:ext cx="9144000" cy="1143000"/>
          </a:xfrm>
          <a:prstGeom prst="rect">
            <a:avLst/>
          </a:prstGeom>
          <a:gradFill rotWithShape="1">
            <a:gsLst>
              <a:gs pos="0">
                <a:srgbClr val="01508B"/>
              </a:gs>
              <a:gs pos="100000">
                <a:schemeClr val="tx1"/>
              </a:gs>
            </a:gsLst>
            <a:lin ang="5400000" scaled="1"/>
          </a:gradFill>
          <a:ln w="9525">
            <a:solidFill>
              <a:schemeClr val="tx1"/>
            </a:solidFill>
            <a:miter lim="800000"/>
            <a:headEnd/>
            <a:tailEnd/>
          </a:ln>
          <a:effectLst/>
        </p:spPr>
        <p:txBody>
          <a:bodyPr wrap="none" anchor="ctr"/>
          <a:lstStyle/>
          <a:p>
            <a:pPr algn="ctr">
              <a:defRPr/>
            </a:pPr>
            <a:endParaRPr lang="en-US" dirty="0"/>
          </a:p>
        </p:txBody>
      </p:sp>
      <p:sp>
        <p:nvSpPr>
          <p:cNvPr id="30722" name="Rectangle 2"/>
          <p:cNvSpPr>
            <a:spLocks noGrp="1" noChangeArrowheads="1"/>
          </p:cNvSpPr>
          <p:nvPr>
            <p:ph type="title"/>
          </p:nvPr>
        </p:nvSpPr>
        <p:spPr bwMode="auto">
          <a:xfrm>
            <a:off x="152400" y="228600"/>
            <a:ext cx="88392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8" name="Picture 7" descr="chcs horizontal logo large.jpg"/>
          <p:cNvPicPr>
            <a:picLocks noChangeAspect="1"/>
          </p:cNvPicPr>
          <p:nvPr userDrawn="1"/>
        </p:nvPicPr>
        <p:blipFill>
          <a:blip r:embed="rId14" cstate="print"/>
          <a:stretch>
            <a:fillRect/>
          </a:stretch>
        </p:blipFill>
        <p:spPr>
          <a:xfrm>
            <a:off x="228599" y="6400800"/>
            <a:ext cx="2625983" cy="274319"/>
          </a:xfrm>
          <a:prstGeom prst="rect">
            <a:avLst/>
          </a:prstGeom>
        </p:spPr>
      </p:pic>
    </p:spTree>
  </p:cSld>
  <p:clrMap bg1="lt1" tx1="dk1" bg2="lt2" tx2="dk2" accent1="accent1" accent2="accent2" accent3="accent3" accent4="accent4" accent5="accent5" accent6="accent6" hlink="hlink" folHlink="folHlink"/>
  <p:sldLayoutIdLst>
    <p:sldLayoutId id="2147484043"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 id="2147484047" r:id="rId12"/>
  </p:sldLayoutIdLst>
  <p:hf hdr="0" ftr="0" dt="0"/>
  <p:txStyles>
    <p:titleStyle>
      <a:lvl1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Calibri" pitchFamily="34" charset="0"/>
          <a:ea typeface="+mj-ea"/>
          <a:cs typeface="Calibri" pitchFamily="34" charset="0"/>
        </a:defRPr>
      </a:lvl1pPr>
      <a:lvl2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5pPr>
      <a:lvl6pPr marL="4572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6pPr>
      <a:lvl7pPr marL="9144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7pPr>
      <a:lvl8pPr marL="13716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8pPr>
      <a:lvl9pPr marL="1828800" algn="l" rtl="0" eaLnBrk="1" fontAlgn="base" hangingPunct="1">
        <a:spcBef>
          <a:spcPct val="0"/>
        </a:spcBef>
        <a:spcAft>
          <a:spcPct val="0"/>
        </a:spcAft>
        <a:defRPr sz="36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1"/>
        </a:buClr>
        <a:buChar char="•"/>
        <a:defRPr sz="2800">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lr>
          <a:schemeClr val="accent1"/>
        </a:buClr>
        <a:buSzPct val="50000"/>
        <a:buFont typeface="Arial" charset="0"/>
        <a:buChar char="►"/>
        <a:defRPr sz="24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lr>
          <a:schemeClr val="accent1"/>
        </a:buClr>
        <a:buFont typeface="Arial" charset="0"/>
        <a:buChar char="–"/>
        <a:defRPr>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lr>
          <a:schemeClr val="accent1"/>
        </a:buClr>
        <a:buChar char="»"/>
        <a:defRPr sz="160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lr>
          <a:schemeClr val="accent1"/>
        </a:buClr>
        <a:buChar char="»"/>
        <a:defRPr sz="16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16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16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7940" name="Rectangle 4"/>
          <p:cNvSpPr>
            <a:spLocks noGrp="1" noChangeArrowheads="1"/>
          </p:cNvSpPr>
          <p:nvPr>
            <p:ph type="ftr" sz="quarter" idx="3"/>
          </p:nvPr>
        </p:nvSpPr>
        <p:spPr bwMode="auto">
          <a:xfrm>
            <a:off x="2819400" y="6245225"/>
            <a:ext cx="4724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accent1"/>
                </a:solidFill>
              </a:defRPr>
            </a:lvl1pPr>
          </a:lstStyle>
          <a:p>
            <a:pPr>
              <a:defRPr/>
            </a:pPr>
            <a:endParaRPr lang="en-US" dirty="0"/>
          </a:p>
        </p:txBody>
      </p:sp>
      <p:sp>
        <p:nvSpPr>
          <p:cNvPr id="167941" name="Rectangle 5"/>
          <p:cNvSpPr>
            <a:spLocks noGrp="1" noChangeArrowheads="1"/>
          </p:cNvSpPr>
          <p:nvPr>
            <p:ph type="sldNum" sz="quarter" idx="4"/>
          </p:nvPr>
        </p:nvSpPr>
        <p:spPr bwMode="auto">
          <a:xfrm>
            <a:off x="7696200" y="6245225"/>
            <a:ext cx="990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1">
                <a:solidFill>
                  <a:schemeClr val="accent1"/>
                </a:solidFill>
              </a:defRPr>
            </a:lvl1pPr>
          </a:lstStyle>
          <a:p>
            <a:pPr>
              <a:defRPr/>
            </a:pPr>
            <a:fld id="{FE80119B-CAB8-40EE-AB17-2682AC53D6A1}" type="slidenum">
              <a:rPr lang="en-US"/>
              <a:pPr>
                <a:defRPr/>
              </a:pPr>
              <a:t>‹#›</a:t>
            </a:fld>
            <a:endParaRPr lang="en-US" dirty="0"/>
          </a:p>
        </p:txBody>
      </p:sp>
      <p:sp>
        <p:nvSpPr>
          <p:cNvPr id="2053" name="Rectangle 6"/>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2054" name="Picture 7" descr="chcslogo"/>
          <p:cNvPicPr>
            <a:picLocks noChangeAspect="1" noChangeArrowheads="1"/>
          </p:cNvPicPr>
          <p:nvPr/>
        </p:nvPicPr>
        <p:blipFill>
          <a:blip r:embed="rId13" cstate="print"/>
          <a:srcRect/>
          <a:stretch>
            <a:fillRect/>
          </a:stretch>
        </p:blipFill>
        <p:spPr bwMode="auto">
          <a:xfrm>
            <a:off x="152400" y="6432550"/>
            <a:ext cx="2514600" cy="2619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44"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tx2"/>
        </a:buClr>
        <a:buChar char="–"/>
        <a:defRPr>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9203" name="Rectangle 3"/>
          <p:cNvSpPr>
            <a:spLocks noGrp="1" noChangeArrowheads="1"/>
          </p:cNvSpPr>
          <p:nvPr>
            <p:ph type="ftr" sz="quarter" idx="3"/>
          </p:nvPr>
        </p:nvSpPr>
        <p:spPr bwMode="auto">
          <a:xfrm>
            <a:off x="381000" y="6245225"/>
            <a:ext cx="7162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accent1"/>
                </a:solidFill>
              </a:defRPr>
            </a:lvl1pPr>
          </a:lstStyle>
          <a:p>
            <a:pPr>
              <a:defRPr/>
            </a:pPr>
            <a:endParaRPr lang="en-US" dirty="0"/>
          </a:p>
        </p:txBody>
      </p:sp>
      <p:sp>
        <p:nvSpPr>
          <p:cNvPr id="179204" name="Rectangle 4"/>
          <p:cNvSpPr>
            <a:spLocks noGrp="1" noChangeArrowheads="1"/>
          </p:cNvSpPr>
          <p:nvPr>
            <p:ph type="sldNum" sz="quarter" idx="4"/>
          </p:nvPr>
        </p:nvSpPr>
        <p:spPr bwMode="auto">
          <a:xfrm>
            <a:off x="7696200" y="6245225"/>
            <a:ext cx="990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b="1">
                <a:solidFill>
                  <a:schemeClr val="accent1"/>
                </a:solidFill>
              </a:defRPr>
            </a:lvl1pPr>
          </a:lstStyle>
          <a:p>
            <a:pPr>
              <a:defRPr/>
            </a:pPr>
            <a:fld id="{909A037E-8E6D-4097-BE9B-3114F5277048}" type="slidenum">
              <a:rPr lang="en-US"/>
              <a:pPr>
                <a:defRPr/>
              </a:pPr>
              <a:t>‹#›</a:t>
            </a:fld>
            <a:endParaRPr lang="en-US" dirty="0"/>
          </a:p>
        </p:txBody>
      </p:sp>
      <p:sp>
        <p:nvSpPr>
          <p:cNvPr id="3077" name="Rectangle 5"/>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3078" name="Picture 6" descr="chcslogo"/>
          <p:cNvPicPr>
            <a:picLocks noChangeAspect="1" noChangeArrowheads="1"/>
          </p:cNvPicPr>
          <p:nvPr/>
        </p:nvPicPr>
        <p:blipFill>
          <a:blip r:embed="rId13" cstate="print"/>
          <a:srcRect/>
          <a:stretch>
            <a:fillRect/>
          </a:stretch>
        </p:blipFill>
        <p:spPr bwMode="auto">
          <a:xfrm>
            <a:off x="7010400" y="152400"/>
            <a:ext cx="1905000" cy="1984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45" r:id="rId1"/>
    <p:sldLayoutId id="2147484033" r:id="rId2"/>
    <p:sldLayoutId id="2147484034" r:id="rId3"/>
    <p:sldLayoutId id="2147484035" r:id="rId4"/>
    <p:sldLayoutId id="2147484036" r:id="rId5"/>
    <p:sldLayoutId id="2147484037" r:id="rId6"/>
    <p:sldLayoutId id="2147484038" r:id="rId7"/>
    <p:sldLayoutId id="2147484039" r:id="rId8"/>
    <p:sldLayoutId id="2147484040" r:id="rId9"/>
    <p:sldLayoutId id="2147484041" r:id="rId10"/>
    <p:sldLayoutId id="2147484042"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defRPr>
      </a:lvl3pPr>
      <a:lvl4pPr marL="1600200" indent="-228600" algn="l" rtl="0" eaLnBrk="0" fontAlgn="base" hangingPunct="0">
        <a:spcBef>
          <a:spcPct val="20000"/>
        </a:spcBef>
        <a:spcAft>
          <a:spcPct val="0"/>
        </a:spcAft>
        <a:buClr>
          <a:schemeClr val="tx2"/>
        </a:buClr>
        <a:buChar char="–"/>
        <a:defRPr>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title="National Trends in Medicaid Payment Reform"/>
          <p:cNvSpPr txBox="1">
            <a:spLocks noGrp="1"/>
          </p:cNvSpPr>
          <p:nvPr>
            <p:ph type="title" idx="4294967295"/>
          </p:nvPr>
        </p:nvSpPr>
        <p:spPr>
          <a:xfrm>
            <a:off x="152400" y="2362200"/>
            <a:ext cx="8610600" cy="132343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rPr>
              <a:t>National Trends in Medicaid Payment Reform</a:t>
            </a:r>
          </a:p>
        </p:txBody>
      </p:sp>
      <p:sp>
        <p:nvSpPr>
          <p:cNvPr id="7171" name="Rectangle 3" title="National Trends"/>
          <p:cNvSpPr>
            <a:spLocks noGrp="1" noChangeArrowheads="1"/>
          </p:cNvSpPr>
          <p:nvPr>
            <p:ph type="subTitle" idx="1"/>
          </p:nvPr>
        </p:nvSpPr>
        <p:spPr>
          <a:xfrm>
            <a:off x="2514600" y="3698891"/>
            <a:ext cx="6400800" cy="1752600"/>
          </a:xfrm>
        </p:spPr>
        <p:txBody>
          <a:bodyPr/>
          <a:lstStyle/>
          <a:p>
            <a:endParaRPr lang="en-US" dirty="0"/>
          </a:p>
          <a:p>
            <a:r>
              <a:rPr lang="en-US" dirty="0"/>
              <a:t>California DHCS 1115 Waiver Renewal</a:t>
            </a:r>
          </a:p>
          <a:p>
            <a:r>
              <a:rPr lang="en-US" dirty="0"/>
              <a:t>Plan/Provider Incentive Programs Expert Stakeholder Workgroup </a:t>
            </a:r>
          </a:p>
          <a:p>
            <a:r>
              <a:rPr lang="en-US" dirty="0"/>
              <a:t>November 12, 2014</a:t>
            </a:r>
          </a:p>
          <a:p>
            <a:endParaRPr lang="en-US" dirty="0"/>
          </a:p>
          <a:p>
            <a:r>
              <a:rPr lang="en-US" dirty="0"/>
              <a:t>Tricia McGinnis and Greg Howe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Behavioral Health Integration: Provider-level Incentives</a:t>
            </a:r>
          </a:p>
        </p:txBody>
      </p:sp>
      <p:sp>
        <p:nvSpPr>
          <p:cNvPr id="3" name="Content Placeholder 2"/>
          <p:cNvSpPr>
            <a:spLocks noGrp="1"/>
          </p:cNvSpPr>
          <p:nvPr>
            <p:ph idx="1"/>
          </p:nvPr>
        </p:nvSpPr>
        <p:spPr/>
        <p:txBody>
          <a:bodyPr/>
          <a:lstStyle/>
          <a:p>
            <a:r>
              <a:rPr lang="en-US" dirty="0"/>
              <a:t>Paying for/promoting integrated care delivery (MA PCPR, CO SIM, NY OMH incentive)</a:t>
            </a:r>
          </a:p>
          <a:p>
            <a:r>
              <a:rPr lang="en-US" dirty="0"/>
              <a:t>Paying for care coordination (health homes in NY, WA, KS where MCOs have role)</a:t>
            </a:r>
          </a:p>
          <a:p>
            <a:r>
              <a:rPr lang="en-US" dirty="0"/>
              <a:t>Process-based performance incentives (MD – incentives for use of evidence-based practices)</a:t>
            </a:r>
          </a:p>
          <a:p>
            <a:r>
              <a:rPr lang="en-US" dirty="0"/>
              <a:t>Outcomes-based performance incentives (MA PCPR TCOC shared savings)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10</a:t>
            </a:fld>
            <a:endParaRPr lang="en-US" dirty="0"/>
          </a:p>
        </p:txBody>
      </p:sp>
    </p:spTree>
    <p:extLst>
      <p:ext uri="{BB962C8B-B14F-4D97-AF65-F5344CB8AC3E}">
        <p14:creationId xmlns:p14="http://schemas.microsoft.com/office/powerpoint/2010/main" val="1352954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Policy Decisions for Implementation in California Managed Care</a:t>
            </a:r>
          </a:p>
        </p:txBody>
      </p:sp>
      <p:sp>
        <p:nvSpPr>
          <p:cNvPr id="3" name="Content Placeholder 2"/>
          <p:cNvSpPr>
            <a:spLocks noGrp="1"/>
          </p:cNvSpPr>
          <p:nvPr>
            <p:ph idx="1"/>
          </p:nvPr>
        </p:nvSpPr>
        <p:spPr>
          <a:xfrm>
            <a:off x="457200" y="1213882"/>
            <a:ext cx="8229600" cy="5146199"/>
          </a:xfrm>
        </p:spPr>
        <p:txBody>
          <a:bodyPr/>
          <a:lstStyle/>
          <a:p>
            <a:r>
              <a:rPr lang="en-US" dirty="0"/>
              <a:t>Level of MCO flexibility vs. cross-plan consistency across key program domains</a:t>
            </a:r>
          </a:p>
          <a:p>
            <a:r>
              <a:rPr lang="en-US" dirty="0"/>
              <a:t>Building continuous innovation into MCO contract language</a:t>
            </a:r>
          </a:p>
          <a:p>
            <a:r>
              <a:rPr lang="en-US" dirty="0"/>
              <a:t>Alignment with other payers and broader state policy goals</a:t>
            </a:r>
          </a:p>
          <a:p>
            <a:r>
              <a:rPr lang="en-US" dirty="0"/>
              <a:t>Vehicles for MCO accountability</a:t>
            </a:r>
          </a:p>
          <a:p>
            <a:r>
              <a:rPr lang="en-US" dirty="0"/>
              <a:t>Aligned incentives for MCOs and county-based behavioral health</a:t>
            </a:r>
          </a:p>
          <a:p>
            <a:r>
              <a:rPr lang="en-US" dirty="0"/>
              <a:t>Incentives for mental health patients served by MCOs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11</a:t>
            </a:fld>
            <a:endParaRPr lang="en-US" dirty="0"/>
          </a:p>
        </p:txBody>
      </p:sp>
    </p:spTree>
    <p:extLst>
      <p:ext uri="{BB962C8B-B14F-4D97-AF65-F5344CB8AC3E}">
        <p14:creationId xmlns:p14="http://schemas.microsoft.com/office/powerpoint/2010/main" val="2654686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Reform Strategies Beyond Traditional P4P</a:t>
            </a:r>
          </a:p>
        </p:txBody>
      </p:sp>
      <p:sp>
        <p:nvSpPr>
          <p:cNvPr id="3" name="Content Placeholder 2"/>
          <p:cNvSpPr>
            <a:spLocks noGrp="1"/>
          </p:cNvSpPr>
          <p:nvPr>
            <p:ph idx="1"/>
          </p:nvPr>
        </p:nvSpPr>
        <p:spPr>
          <a:xfrm>
            <a:off x="457200" y="1447800"/>
            <a:ext cx="8458200" cy="4678363"/>
          </a:xfrm>
        </p:spPr>
        <p:txBody>
          <a:bodyPr/>
          <a:lstStyle/>
          <a:p>
            <a:r>
              <a:rPr lang="en-US" sz="2400" dirty="0"/>
              <a:t>Linking a certain % of health plan total spend to payment  initiatives in the provider network</a:t>
            </a:r>
          </a:p>
          <a:p>
            <a:r>
              <a:rPr lang="en-US" sz="2400" dirty="0"/>
              <a:t>Linking a certain % of health plan total spend to % of members</a:t>
            </a:r>
          </a:p>
          <a:p>
            <a:r>
              <a:rPr lang="en-US" sz="2400" dirty="0"/>
              <a:t>Requiring plans to invest in infrastructure and transformation of the provider network (e.g., medical home, health homes, ACOs, EHRs, learning collaborative, etc.)</a:t>
            </a:r>
          </a:p>
          <a:p>
            <a:r>
              <a:rPr lang="en-US" sz="2400" dirty="0"/>
              <a:t>Holding a % of the health plan’s premium at risk for quality and/or cost performance </a:t>
            </a:r>
          </a:p>
          <a:p>
            <a:r>
              <a:rPr lang="en-US" sz="2400" dirty="0"/>
              <a:t>Requiring plans to adopt alternative payment methodologies (e.g., shared savings)</a:t>
            </a:r>
          </a:p>
          <a:p>
            <a:r>
              <a:rPr lang="en-US" sz="2400" dirty="0"/>
              <a:t>Requiring adoption of payment reform strategies as part of the procurement/contracting strategy</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12</a:t>
            </a:fld>
            <a:endParaRPr lang="en-US" dirty="0"/>
          </a:p>
        </p:txBody>
      </p:sp>
    </p:spTree>
    <p:extLst>
      <p:ext uri="{BB962C8B-B14F-4D97-AF65-F5344CB8AC3E}">
        <p14:creationId xmlns:p14="http://schemas.microsoft.com/office/powerpoint/2010/main" val="224201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Strategies:  Lessons from Arizona</a:t>
            </a:r>
          </a:p>
        </p:txBody>
      </p:sp>
      <p:sp>
        <p:nvSpPr>
          <p:cNvPr id="3" name="Content Placeholder 2"/>
          <p:cNvSpPr>
            <a:spLocks noGrp="1"/>
          </p:cNvSpPr>
          <p:nvPr>
            <p:ph idx="1"/>
          </p:nvPr>
        </p:nvSpPr>
        <p:spPr>
          <a:xfrm>
            <a:off x="457200" y="1447800"/>
            <a:ext cx="8534400" cy="4678363"/>
          </a:xfrm>
        </p:spPr>
        <p:txBody>
          <a:bodyPr/>
          <a:lstStyle/>
          <a:p>
            <a:r>
              <a:rPr lang="en-US" dirty="0"/>
              <a:t>In 2013, Arizona implemented the Acute Care Program Payment Reform Initiative (ACPRI)</a:t>
            </a:r>
          </a:p>
          <a:p>
            <a:r>
              <a:rPr lang="en-US" dirty="0"/>
              <a:t>Requires plans to establish shared savings arrangements with providers </a:t>
            </a:r>
          </a:p>
          <a:p>
            <a:r>
              <a:rPr lang="en-US" dirty="0"/>
              <a:t>Each plan can determine its approach</a:t>
            </a:r>
          </a:p>
          <a:p>
            <a:r>
              <a:rPr lang="en-US" dirty="0"/>
              <a:t>Proportion of each plan’s revenue subject to shared savings arrangements increases over time </a:t>
            </a:r>
          </a:p>
          <a:p>
            <a:r>
              <a:rPr lang="en-US" dirty="0"/>
              <a:t>Incentive payments are paid to health plans that meet quality measures and make 5% of provider payments through shared savings arrangements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13</a:t>
            </a:fld>
            <a:endParaRPr lang="en-US" dirty="0"/>
          </a:p>
        </p:txBody>
      </p:sp>
    </p:spTree>
    <p:extLst>
      <p:ext uri="{BB962C8B-B14F-4D97-AF65-F5344CB8AC3E}">
        <p14:creationId xmlns:p14="http://schemas.microsoft.com/office/powerpoint/2010/main" val="3597176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Strategies: Lessons from New Jersey ACOs</a:t>
            </a:r>
          </a:p>
        </p:txBody>
      </p:sp>
      <p:sp>
        <p:nvSpPr>
          <p:cNvPr id="3" name="Content Placeholder 2"/>
          <p:cNvSpPr>
            <a:spLocks noGrp="1"/>
          </p:cNvSpPr>
          <p:nvPr>
            <p:ph idx="1"/>
          </p:nvPr>
        </p:nvSpPr>
        <p:spPr/>
        <p:txBody>
          <a:bodyPr/>
          <a:lstStyle/>
          <a:p>
            <a:r>
              <a:rPr lang="en-US" dirty="0"/>
              <a:t>In 2011, New Jersey passed legislation implementing state-led Medicaid Accountable Care Organization (ACO) certification within managed care</a:t>
            </a:r>
          </a:p>
          <a:p>
            <a:r>
              <a:rPr lang="en-US" dirty="0"/>
              <a:t>State creates program requirements for eligible entities, services provided and quality measurement</a:t>
            </a:r>
          </a:p>
          <a:p>
            <a:r>
              <a:rPr lang="en-US" dirty="0"/>
              <a:t>Shared savings agreements left to MCO and ACO to negotiate</a:t>
            </a:r>
          </a:p>
          <a:p>
            <a:r>
              <a:rPr lang="en-US" dirty="0"/>
              <a:t>State contracted with Rutgers to develop optional shared savings methodology, based on Medicare Shared Savings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14</a:t>
            </a:fld>
            <a:endParaRPr lang="en-US" dirty="0"/>
          </a:p>
        </p:txBody>
      </p:sp>
    </p:spTree>
    <p:extLst>
      <p:ext uri="{BB962C8B-B14F-4D97-AF65-F5344CB8AC3E}">
        <p14:creationId xmlns:p14="http://schemas.microsoft.com/office/powerpoint/2010/main" val="1720214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Plan-facing Payment Strategies:  Lessons from Oregon</a:t>
            </a:r>
          </a:p>
        </p:txBody>
      </p:sp>
      <p:sp>
        <p:nvSpPr>
          <p:cNvPr id="3" name="Content Placeholder 2"/>
          <p:cNvSpPr>
            <a:spLocks noGrp="1"/>
          </p:cNvSpPr>
          <p:nvPr>
            <p:ph idx="1"/>
          </p:nvPr>
        </p:nvSpPr>
        <p:spPr/>
        <p:txBody>
          <a:bodyPr/>
          <a:lstStyle/>
          <a:p>
            <a:r>
              <a:rPr lang="en-US" sz="2400" dirty="0"/>
              <a:t>Oregon’s 1115 waiver established Coordinated Care Organizations (CCOs) </a:t>
            </a:r>
          </a:p>
          <a:p>
            <a:r>
              <a:rPr lang="en-US" sz="2400" dirty="0"/>
              <a:t>CCOs are held accountable for reducing the growth in Medicaid expenditures while also improving health care quality and access</a:t>
            </a:r>
          </a:p>
          <a:p>
            <a:r>
              <a:rPr lang="en-US" sz="2400" dirty="0"/>
              <a:t>CCOs must move providers to alternative payment methodologies and submit a detailed transformation plan for achieving this requirement </a:t>
            </a:r>
          </a:p>
          <a:p>
            <a:r>
              <a:rPr lang="en-US" sz="2400" dirty="0"/>
              <a:t>Two percent of the PMPM budget goes to a quality incentive pool based on an initial set of 17 metrics. The percentage assigned to this pool will increase over the course of the demonstration </a:t>
            </a:r>
          </a:p>
          <a:p>
            <a:endParaRPr lang="en-US" sz="2400"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15</a:t>
            </a:fld>
            <a:endParaRPr lang="en-US" dirty="0"/>
          </a:p>
        </p:txBody>
      </p:sp>
    </p:spTree>
    <p:extLst>
      <p:ext uri="{BB962C8B-B14F-4D97-AF65-F5344CB8AC3E}">
        <p14:creationId xmlns:p14="http://schemas.microsoft.com/office/powerpoint/2010/main" val="3682219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Plan-level Incentives: Behavioral Health Integration</a:t>
            </a:r>
          </a:p>
        </p:txBody>
      </p:sp>
      <p:sp>
        <p:nvSpPr>
          <p:cNvPr id="3" name="Content Placeholder 2"/>
          <p:cNvSpPr>
            <a:spLocks noGrp="1"/>
          </p:cNvSpPr>
          <p:nvPr>
            <p:ph idx="1"/>
          </p:nvPr>
        </p:nvSpPr>
        <p:spPr/>
        <p:txBody>
          <a:bodyPr/>
          <a:lstStyle/>
          <a:p>
            <a:r>
              <a:rPr lang="en-US" dirty="0"/>
              <a:t>General themes from national landscape</a:t>
            </a:r>
          </a:p>
          <a:p>
            <a:pPr lvl="1"/>
            <a:r>
              <a:rPr lang="en-US" dirty="0"/>
              <a:t>Increasing number of carve-ins</a:t>
            </a:r>
          </a:p>
          <a:p>
            <a:pPr lvl="1"/>
            <a:r>
              <a:rPr lang="en-US" dirty="0"/>
              <a:t>Specialty plans for SMI</a:t>
            </a:r>
          </a:p>
          <a:p>
            <a:pPr lvl="1"/>
            <a:r>
              <a:rPr lang="en-US" dirty="0"/>
              <a:t>Move toward holistic outcomes</a:t>
            </a:r>
          </a:p>
          <a:p>
            <a:r>
              <a:rPr lang="en-US" dirty="0"/>
              <a:t>State examples</a:t>
            </a:r>
          </a:p>
          <a:p>
            <a:pPr lvl="1"/>
            <a:r>
              <a:rPr lang="en-US" dirty="0"/>
              <a:t>Outcomes-based Performance Incentives (KS, NY, CT)</a:t>
            </a:r>
          </a:p>
          <a:p>
            <a:pPr lvl="1"/>
            <a:r>
              <a:rPr lang="en-US" dirty="0"/>
              <a:t>Shared Accountability across MCO/BHO (Cal </a:t>
            </a:r>
            <a:r>
              <a:rPr lang="en-US" dirty="0" err="1"/>
              <a:t>MediConnect</a:t>
            </a:r>
            <a:r>
              <a:rPr lang="en-US" dirty="0"/>
              <a:t>, PA SMI pilots)</a:t>
            </a:r>
          </a:p>
          <a:p>
            <a:pPr lvl="1"/>
            <a:r>
              <a:rPr lang="en-US" dirty="0"/>
              <a:t>Full integration (NM)</a:t>
            </a:r>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16</a:t>
            </a:fld>
            <a:endParaRPr lang="en-US" dirty="0"/>
          </a:p>
        </p:txBody>
      </p:sp>
    </p:spTree>
    <p:extLst>
      <p:ext uri="{BB962C8B-B14F-4D97-AF65-F5344CB8AC3E}">
        <p14:creationId xmlns:p14="http://schemas.microsoft.com/office/powerpoint/2010/main" val="1021178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eaLnBrk="1" hangingPunct="1"/>
            <a:r>
              <a:rPr lang="en-US" dirty="0">
                <a:effectLst/>
              </a:rPr>
              <a:t>Visit CHCS.org to…</a:t>
            </a:r>
          </a:p>
        </p:txBody>
      </p:sp>
      <p:sp>
        <p:nvSpPr>
          <p:cNvPr id="8195" name="Rectangle 3"/>
          <p:cNvSpPr>
            <a:spLocks noGrp="1" noChangeArrowheads="1"/>
          </p:cNvSpPr>
          <p:nvPr>
            <p:ph type="body" idx="4294967295"/>
          </p:nvPr>
        </p:nvSpPr>
        <p:spPr>
          <a:xfrm>
            <a:off x="457200" y="1752600"/>
            <a:ext cx="8077200" cy="4191000"/>
          </a:xfrm>
        </p:spPr>
        <p:txBody>
          <a:bodyPr/>
          <a:lstStyle/>
          <a:p>
            <a:pPr eaLnBrk="1" hangingPunct="1">
              <a:buFont typeface="Wingdings" pitchFamily="2" charset="2"/>
              <a:buChar char="§"/>
            </a:pPr>
            <a:r>
              <a:rPr lang="en-US" sz="2400" b="1" dirty="0"/>
              <a:t>Download</a:t>
            </a:r>
            <a:r>
              <a:rPr lang="en-US" sz="2400" dirty="0"/>
              <a:t> practical resources to improve the quality and cost-effectiveness of Medicaid services</a:t>
            </a:r>
          </a:p>
          <a:p>
            <a:pPr eaLnBrk="1" hangingPunct="1"/>
            <a:endParaRPr lang="en-US" sz="1100" dirty="0"/>
          </a:p>
          <a:p>
            <a:pPr eaLnBrk="1" hangingPunct="1">
              <a:buFont typeface="Wingdings" pitchFamily="2" charset="2"/>
              <a:buChar char="§"/>
            </a:pPr>
            <a:r>
              <a:rPr lang="en-US" sz="2400" b="1" dirty="0"/>
              <a:t>Subscribe</a:t>
            </a:r>
            <a:r>
              <a:rPr lang="en-US" sz="2400" dirty="0"/>
              <a:t> to CHCS e-mail updates to learn about new programs and resources </a:t>
            </a:r>
          </a:p>
          <a:p>
            <a:pPr eaLnBrk="1" hangingPunct="1"/>
            <a:endParaRPr lang="en-US" sz="1100" dirty="0"/>
          </a:p>
          <a:p>
            <a:pPr eaLnBrk="1" hangingPunct="1">
              <a:buFont typeface="Wingdings" pitchFamily="2" charset="2"/>
              <a:buChar char="§"/>
            </a:pPr>
            <a:r>
              <a:rPr lang="en-US" sz="2400" b="1" dirty="0"/>
              <a:t>Learn</a:t>
            </a:r>
            <a:r>
              <a:rPr lang="en-US" sz="2400" dirty="0"/>
              <a:t> about cutting-edge efforts to improve care for Medicaid’s highest-need, highest-cost beneficiaries</a:t>
            </a:r>
          </a:p>
          <a:p>
            <a:pPr algn="ctr" eaLnBrk="1" hangingPunct="1">
              <a:buFontTx/>
              <a:buNone/>
            </a:pPr>
            <a:endParaRPr lang="en-US" sz="700" b="1" dirty="0">
              <a:solidFill>
                <a:srgbClr val="49719E"/>
              </a:solidFill>
            </a:endParaRPr>
          </a:p>
        </p:txBody>
      </p:sp>
      <p:sp>
        <p:nvSpPr>
          <p:cNvPr id="9" name="Rectangle 8"/>
          <p:cNvSpPr/>
          <p:nvPr/>
        </p:nvSpPr>
        <p:spPr>
          <a:xfrm>
            <a:off x="0" y="5562600"/>
            <a:ext cx="9144000" cy="533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400" b="1" dirty="0">
                <a:solidFill>
                  <a:srgbClr val="003580"/>
                </a:solidFill>
                <a:latin typeface="Calibri" pitchFamily="34" charset="0"/>
                <a:cs typeface="Calibri" pitchFamily="34" charset="0"/>
              </a:rPr>
              <a:t>www.chcs.org</a:t>
            </a:r>
          </a:p>
        </p:txBody>
      </p:sp>
      <p:sp>
        <p:nvSpPr>
          <p:cNvPr id="8196"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nchor="b"/>
          <a:lstStyle/>
          <a:p>
            <a:pPr algn="r"/>
            <a:fld id="{C4CBF784-639F-40B7-A62F-5E8EB65FD3BE}" type="slidenum">
              <a:rPr lang="en-US" sz="1400"/>
              <a:pPr algn="r"/>
              <a:t>17</a:t>
            </a:fld>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2514600" y="76200"/>
            <a:ext cx="6172200" cy="1066800"/>
          </a:xfrm>
        </p:spPr>
        <p:txBody>
          <a:bodyPr/>
          <a:lstStyle/>
          <a:p>
            <a:pPr eaLnBrk="1" hangingPunct="1">
              <a:defRPr/>
            </a:pPr>
            <a:r>
              <a:rPr lang="en-US" sz="2100" dirty="0">
                <a:effectLst/>
                <a:ea typeface="ＭＳ Ｐゴシック" pitchFamily="1" charset="-128"/>
              </a:rPr>
              <a:t>A non-profit health policy resource center dedicated to advancing access, quality, and cost-effectiveness in publicly financed health care</a:t>
            </a:r>
          </a:p>
        </p:txBody>
      </p:sp>
      <p:pic>
        <p:nvPicPr>
          <p:cNvPr id="8197" name="Picture 7" descr="chcs stacked logo square.jpg" title="CHCS"/>
          <p:cNvPicPr>
            <a:picLocks noChangeAspect="1"/>
          </p:cNvPicPr>
          <p:nvPr/>
        </p:nvPicPr>
        <p:blipFill>
          <a:blip r:embed="rId3" cstate="print"/>
          <a:srcRect/>
          <a:stretch>
            <a:fillRect/>
          </a:stretch>
        </p:blipFill>
        <p:spPr bwMode="auto">
          <a:xfrm>
            <a:off x="609600" y="228600"/>
            <a:ext cx="1524000" cy="1524000"/>
          </a:xfrm>
          <a:prstGeom prst="rect">
            <a:avLst/>
          </a:prstGeom>
          <a:noFill/>
          <a:ln w="9525">
            <a:noFill/>
            <a:miter lim="800000"/>
            <a:headEnd/>
            <a:tailEnd/>
          </a:ln>
        </p:spPr>
      </p:pic>
      <p:sp>
        <p:nvSpPr>
          <p:cNvPr id="5123" name="Rectangle 3"/>
          <p:cNvSpPr>
            <a:spLocks noGrp="1" noChangeArrowheads="1"/>
          </p:cNvSpPr>
          <p:nvPr>
            <p:ph type="body" idx="4294967295"/>
          </p:nvPr>
        </p:nvSpPr>
        <p:spPr>
          <a:xfrm>
            <a:off x="381000" y="2057400"/>
            <a:ext cx="8229600" cy="3687763"/>
          </a:xfrm>
        </p:spPr>
        <p:txBody>
          <a:bodyPr/>
          <a:lstStyle/>
          <a:p>
            <a:pPr marL="465138" lvl="2" indent="-342900" eaLnBrk="1" hangingPunct="1">
              <a:spcBef>
                <a:spcPts val="0"/>
              </a:spcBef>
              <a:spcAft>
                <a:spcPts val="0"/>
              </a:spcAft>
              <a:buClr>
                <a:srgbClr val="003480"/>
              </a:buClr>
              <a:buSzPct val="75000"/>
              <a:buFont typeface="Arial" charset="0"/>
              <a:buChar char="►"/>
              <a:defRPr/>
            </a:pPr>
            <a:r>
              <a:rPr lang="en-US" b="1" dirty="0"/>
              <a:t>Priorities</a:t>
            </a:r>
            <a:r>
              <a:rPr lang="en-US" dirty="0"/>
              <a:t>: (1) enhancing access to coverage and services; (2) integrating care for people with complex needs; (3) advancing quality and delivery system reform; and (4) building Medicaid leadership and capacity.</a:t>
            </a:r>
          </a:p>
          <a:p>
            <a:pPr marL="465138" lvl="2" indent="-342900" eaLnBrk="1" hangingPunct="1">
              <a:spcBef>
                <a:spcPts val="0"/>
              </a:spcBef>
              <a:spcAft>
                <a:spcPts val="0"/>
              </a:spcAft>
              <a:buClr>
                <a:srgbClr val="003480"/>
              </a:buClr>
              <a:buSzPct val="75000"/>
              <a:buFont typeface="Arial" charset="0"/>
              <a:buChar char="►"/>
              <a:defRPr/>
            </a:pPr>
            <a:endParaRPr lang="en-US" sz="1600" dirty="0"/>
          </a:p>
          <a:p>
            <a:pPr marL="465138" lvl="2" indent="-342900" eaLnBrk="1" hangingPunct="1">
              <a:spcBef>
                <a:spcPts val="0"/>
              </a:spcBef>
              <a:spcAft>
                <a:spcPts val="0"/>
              </a:spcAft>
              <a:buClr>
                <a:srgbClr val="003480"/>
              </a:buClr>
              <a:buSzPct val="75000"/>
              <a:buFont typeface="Arial" charset="0"/>
              <a:buChar char="►"/>
              <a:defRPr/>
            </a:pPr>
            <a:r>
              <a:rPr lang="en-US" b="1" dirty="0"/>
              <a:t>Provides: </a:t>
            </a:r>
            <a:r>
              <a:rPr lang="en-US" dirty="0"/>
              <a:t>technical assistance for stakeholders of publicly financed care, including states, health plans, providers, and consumer groups; and informs federal and state policymakers regarding payment and delivery system improvement.</a:t>
            </a:r>
          </a:p>
          <a:p>
            <a:pPr marL="465138" lvl="2" indent="-342900" eaLnBrk="1" hangingPunct="1">
              <a:spcBef>
                <a:spcPts val="0"/>
              </a:spcBef>
              <a:spcAft>
                <a:spcPts val="0"/>
              </a:spcAft>
              <a:buClr>
                <a:srgbClr val="003480"/>
              </a:buClr>
              <a:buSzPct val="75000"/>
              <a:buFont typeface="Arial" charset="0"/>
              <a:buChar char="►"/>
              <a:defRPr/>
            </a:pPr>
            <a:endParaRPr lang="en-US" sz="1600" dirty="0"/>
          </a:p>
          <a:p>
            <a:pPr marL="465138" lvl="2" indent="-342900" eaLnBrk="1" hangingPunct="1">
              <a:spcBef>
                <a:spcPts val="0"/>
              </a:spcBef>
              <a:spcAft>
                <a:spcPts val="0"/>
              </a:spcAft>
              <a:buClr>
                <a:srgbClr val="003480"/>
              </a:buClr>
              <a:buSzPct val="75000"/>
              <a:buFont typeface="Arial" charset="0"/>
              <a:buChar char="►"/>
              <a:defRPr/>
            </a:pPr>
            <a:r>
              <a:rPr lang="en-US" b="1" dirty="0"/>
              <a:t>Funding: </a:t>
            </a:r>
            <a:r>
              <a:rPr lang="en-US" dirty="0"/>
              <a:t>philanthropy and the U.S. Department of Health and Human Services.</a:t>
            </a:r>
          </a:p>
          <a:p>
            <a:pPr marL="571500" lvl="2" indent="-342900" eaLnBrk="1" hangingPunct="1">
              <a:spcBef>
                <a:spcPts val="0"/>
              </a:spcBef>
              <a:spcAft>
                <a:spcPts val="0"/>
              </a:spcAft>
              <a:buClr>
                <a:srgbClr val="FFCC00"/>
              </a:buClr>
              <a:buSzPct val="75000"/>
              <a:buFont typeface="Arial" charset="0"/>
              <a:buChar char="►"/>
              <a:defRPr/>
            </a:pPr>
            <a:endParaRPr lang="en-US" sz="1700" dirty="0"/>
          </a:p>
        </p:txBody>
      </p:sp>
      <p:sp>
        <p:nvSpPr>
          <p:cNvPr id="8196"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nchor="b"/>
          <a:lstStyle/>
          <a:p>
            <a:pPr algn="r"/>
            <a:fld id="{DA381D94-5626-4B1E-AF77-EDF35A354219}" type="slidenum">
              <a:rPr lang="en-US" sz="1400" b="1">
                <a:solidFill>
                  <a:schemeClr val="accent1"/>
                </a:solidFill>
              </a:rPr>
              <a:pPr algn="r"/>
              <a:t>2</a:t>
            </a:fld>
            <a:endParaRPr lang="en-US" sz="1400" b="1"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228600"/>
            <a:ext cx="8686800" cy="838200"/>
          </a:xfrm>
        </p:spPr>
        <p:txBody>
          <a:bodyPr/>
          <a:lstStyle/>
          <a:p>
            <a:r>
              <a:rPr lang="en-US" dirty="0">
                <a:effectLst/>
                <a:ea typeface="ＭＳ Ｐゴシック" pitchFamily="1" charset="-128"/>
              </a:rPr>
              <a:t>Select CHCS National Initiatives</a:t>
            </a:r>
            <a:endParaRPr lang="en-US" dirty="0">
              <a:effectLst/>
            </a:endParaRPr>
          </a:p>
        </p:txBody>
      </p:sp>
      <p:sp>
        <p:nvSpPr>
          <p:cNvPr id="5" name="Rectangle 4"/>
          <p:cNvSpPr/>
          <p:nvPr/>
        </p:nvSpPr>
        <p:spPr>
          <a:xfrm>
            <a:off x="228600" y="1295400"/>
            <a:ext cx="2057400" cy="4953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5000"/>
              </a:lnSpc>
              <a:buFont typeface="Wingdings" pitchFamily="2" charset="2"/>
              <a:buNone/>
            </a:pPr>
            <a:endParaRPr lang="en-US" b="1" i="1" dirty="0">
              <a:latin typeface="Calibri" pitchFamily="34" charset="0"/>
              <a:cs typeface="Calibri" pitchFamily="34" charset="0"/>
            </a:endParaRPr>
          </a:p>
          <a:p>
            <a:pPr>
              <a:lnSpc>
                <a:spcPct val="85000"/>
              </a:lnSpc>
              <a:buFont typeface="Wingdings" pitchFamily="2" charset="2"/>
              <a:buNone/>
            </a:pPr>
            <a:endParaRPr lang="en-US" b="1" i="1" dirty="0">
              <a:solidFill>
                <a:schemeClr val="tx1"/>
              </a:solidFill>
              <a:latin typeface="Calibri" pitchFamily="34" charset="0"/>
              <a:cs typeface="Calibri" pitchFamily="34" charset="0"/>
            </a:endParaRPr>
          </a:p>
          <a:p>
            <a:pPr algn="ctr">
              <a:lnSpc>
                <a:spcPct val="85000"/>
              </a:lnSpc>
              <a:buFont typeface="Wingdings" pitchFamily="2" charset="2"/>
              <a:buNone/>
            </a:pPr>
            <a:r>
              <a:rPr lang="en-US" sz="1600" dirty="0">
                <a:solidFill>
                  <a:schemeClr val="tx1"/>
                </a:solidFill>
                <a:latin typeface="Calibri" pitchFamily="34" charset="0"/>
                <a:cs typeface="Calibri" pitchFamily="34" charset="0"/>
              </a:rPr>
              <a:t>Technical Assistance for State Health Reform Assistance Network </a:t>
            </a:r>
          </a:p>
          <a:p>
            <a:pPr algn="ctr">
              <a:lnSpc>
                <a:spcPct val="85000"/>
              </a:lnSpc>
              <a:buFont typeface="Wingdings" pitchFamily="2" charset="2"/>
              <a:buNone/>
            </a:pPr>
            <a:endParaRPr lang="en-US" sz="1600" dirty="0">
              <a:solidFill>
                <a:schemeClr val="tx1"/>
              </a:solidFill>
              <a:latin typeface="Calibri" pitchFamily="34" charset="0"/>
              <a:cs typeface="Calibri" pitchFamily="34" charset="0"/>
            </a:endParaRPr>
          </a:p>
          <a:p>
            <a:pPr algn="ctr">
              <a:lnSpc>
                <a:spcPct val="85000"/>
              </a:lnSpc>
              <a:buFont typeface="Wingdings" pitchFamily="2" charset="2"/>
              <a:buNone/>
            </a:pPr>
            <a:endParaRPr lang="en-US" sz="1600" dirty="0">
              <a:solidFill>
                <a:schemeClr val="tx1"/>
              </a:solidFill>
              <a:latin typeface="Calibri" pitchFamily="34" charset="0"/>
              <a:cs typeface="Calibri" pitchFamily="34" charset="0"/>
            </a:endParaRPr>
          </a:p>
          <a:p>
            <a:pPr algn="ctr">
              <a:lnSpc>
                <a:spcPct val="85000"/>
              </a:lnSpc>
              <a:buFont typeface="Wingdings" pitchFamily="2" charset="2"/>
              <a:buNone/>
            </a:pPr>
            <a:r>
              <a:rPr lang="en-US" sz="1600" dirty="0">
                <a:solidFill>
                  <a:schemeClr val="tx1"/>
                </a:solidFill>
                <a:latin typeface="Calibri" pitchFamily="34" charset="0"/>
                <a:cs typeface="Calibri" pitchFamily="34" charset="0"/>
              </a:rPr>
              <a:t>Charity Care Affinity Group</a:t>
            </a:r>
          </a:p>
          <a:p>
            <a:pPr algn="ctr"/>
            <a:endParaRPr lang="en-US" sz="1600" dirty="0">
              <a:latin typeface="Calibri" pitchFamily="34" charset="0"/>
              <a:cs typeface="Calibri" pitchFamily="34" charset="0"/>
            </a:endParaRPr>
          </a:p>
        </p:txBody>
      </p:sp>
      <p:sp>
        <p:nvSpPr>
          <p:cNvPr id="13" name="TextBox 12"/>
          <p:cNvSpPr txBox="1"/>
          <p:nvPr/>
        </p:nvSpPr>
        <p:spPr>
          <a:xfrm>
            <a:off x="228600" y="1295399"/>
            <a:ext cx="2057400" cy="1061829"/>
          </a:xfrm>
          <a:prstGeom prst="rect">
            <a:avLst/>
          </a:prstGeom>
          <a:solidFill>
            <a:schemeClr val="accent1"/>
          </a:solidFill>
        </p:spPr>
        <p:txBody>
          <a:bodyPr wrap="square" rtlCol="0">
            <a:spAutoFit/>
          </a:bodyPr>
          <a:lstStyle/>
          <a:p>
            <a:pPr algn="ctr"/>
            <a:endParaRPr lang="en-US" sz="900" b="1" dirty="0">
              <a:solidFill>
                <a:schemeClr val="bg1">
                  <a:lumMod val="10000"/>
                </a:schemeClr>
              </a:solidFill>
              <a:latin typeface="Calibri" pitchFamily="34" charset="0"/>
              <a:cs typeface="Calibri" pitchFamily="34" charset="0"/>
            </a:endParaRPr>
          </a:p>
          <a:p>
            <a:pPr algn="ctr"/>
            <a:r>
              <a:rPr lang="en-US" b="1" dirty="0">
                <a:solidFill>
                  <a:schemeClr val="bg1">
                    <a:lumMod val="10000"/>
                  </a:schemeClr>
                </a:solidFill>
                <a:latin typeface="Calibri" pitchFamily="34" charset="0"/>
                <a:cs typeface="Calibri" pitchFamily="34" charset="0"/>
              </a:rPr>
              <a:t>Enhancing Access to Coverage and Services</a:t>
            </a:r>
            <a:endParaRPr lang="en-US" dirty="0">
              <a:solidFill>
                <a:schemeClr val="bg1">
                  <a:lumMod val="10000"/>
                </a:schemeClr>
              </a:solidFill>
              <a:latin typeface="Calibri" pitchFamily="34" charset="0"/>
              <a:cs typeface="Calibri" pitchFamily="34" charset="0"/>
            </a:endParaRPr>
          </a:p>
        </p:txBody>
      </p:sp>
      <p:grpSp>
        <p:nvGrpSpPr>
          <p:cNvPr id="18" name="Group 17" descr="Complex Care Innovation Lab&#10;&#10;Technical Assistance for CMS Integrated Care Resource Center*&#10;&#10;CMS Medicaid Health Homes Technical Assistance " title="Integrating Care for People with Complex Needs"/>
          <p:cNvGrpSpPr/>
          <p:nvPr/>
        </p:nvGrpSpPr>
        <p:grpSpPr>
          <a:xfrm>
            <a:off x="2438400" y="1295400"/>
            <a:ext cx="2057400" cy="4953000"/>
            <a:chOff x="4648200" y="1295400"/>
            <a:chExt cx="2057400" cy="4953000"/>
          </a:xfrm>
        </p:grpSpPr>
        <p:sp>
          <p:nvSpPr>
            <p:cNvPr id="9" name="Rectangle 8"/>
            <p:cNvSpPr/>
            <p:nvPr/>
          </p:nvSpPr>
          <p:spPr>
            <a:xfrm>
              <a:off x="4648200" y="1295400"/>
              <a:ext cx="2057400" cy="495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ts val="0"/>
                </a:spcBef>
                <a:buNone/>
              </a:pPr>
              <a:endParaRPr lang="en-US" b="1" i="1" dirty="0">
                <a:solidFill>
                  <a:schemeClr val="tx1"/>
                </a:solidFill>
                <a:latin typeface="Calibri" pitchFamily="34" charset="0"/>
                <a:cs typeface="Calibri" pitchFamily="34" charset="0"/>
              </a:endParaRP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Complex Care Innovation Lab</a:t>
              </a: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Technical Assistance for CMS Integrated Care Resource Center*</a:t>
              </a: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CMS Medicaid Health Homes Technical Assistance *</a:t>
              </a:r>
            </a:p>
          </p:txBody>
        </p:sp>
        <p:sp>
          <p:nvSpPr>
            <p:cNvPr id="15" name="TextBox 14"/>
            <p:cNvSpPr txBox="1"/>
            <p:nvPr/>
          </p:nvSpPr>
          <p:spPr>
            <a:xfrm>
              <a:off x="4648200" y="1295400"/>
              <a:ext cx="2057400" cy="1208023"/>
            </a:xfrm>
            <a:prstGeom prst="rect">
              <a:avLst/>
            </a:prstGeom>
            <a:solidFill>
              <a:schemeClr val="accent1"/>
            </a:solidFill>
          </p:spPr>
          <p:txBody>
            <a:bodyPr wrap="square" rtlCol="0">
              <a:spAutoFit/>
            </a:bodyPr>
            <a:lstStyle/>
            <a:p>
              <a:pPr algn="ctr" eaLnBrk="1" hangingPunct="1">
                <a:spcBef>
                  <a:spcPts val="0"/>
                </a:spcBef>
                <a:buNone/>
              </a:pPr>
              <a:endParaRPr lang="en-US" sz="1050" b="1" dirty="0">
                <a:solidFill>
                  <a:schemeClr val="bg1">
                    <a:lumMod val="10000"/>
                  </a:schemeClr>
                </a:solidFill>
                <a:latin typeface="Calibri" pitchFamily="34" charset="0"/>
                <a:cs typeface="Calibri" pitchFamily="34" charset="0"/>
              </a:endParaRPr>
            </a:p>
            <a:p>
              <a:pPr algn="ctr" eaLnBrk="1" hangingPunct="1">
                <a:spcBef>
                  <a:spcPts val="0"/>
                </a:spcBef>
                <a:buNone/>
              </a:pPr>
              <a:r>
                <a:rPr lang="en-US" b="1" dirty="0">
                  <a:solidFill>
                    <a:schemeClr val="bg1">
                      <a:lumMod val="10000"/>
                    </a:schemeClr>
                  </a:solidFill>
                  <a:latin typeface="Calibri" pitchFamily="34" charset="0"/>
                  <a:cs typeface="Calibri" pitchFamily="34" charset="0"/>
                </a:rPr>
                <a:t>Integrating Care for People with Complex Needs</a:t>
              </a:r>
            </a:p>
            <a:p>
              <a:pPr algn="ctr" eaLnBrk="1" hangingPunct="1">
                <a:spcBef>
                  <a:spcPts val="0"/>
                </a:spcBef>
                <a:buNone/>
              </a:pPr>
              <a:endParaRPr lang="en-US" sz="800" b="1" dirty="0">
                <a:solidFill>
                  <a:schemeClr val="bg1">
                    <a:lumMod val="10000"/>
                  </a:schemeClr>
                </a:solidFill>
                <a:latin typeface="Calibri" pitchFamily="34" charset="0"/>
                <a:cs typeface="Calibri" pitchFamily="34" charset="0"/>
              </a:endParaRPr>
            </a:p>
          </p:txBody>
        </p:sp>
      </p:grpSp>
      <p:grpSp>
        <p:nvGrpSpPr>
          <p:cNvPr id="17" name="Group 16" descr="Technical Assistance for the State Innovation Model Resource Center*&#10;&#10;Medicaid and CHIP Learning Collaboratives*&#10;&#10;Advancing Medicaid Accountable Care Organizations: A Learning Collaborative&#10;" title="Advancing Quality and Delivery System Reform"/>
          <p:cNvGrpSpPr/>
          <p:nvPr/>
        </p:nvGrpSpPr>
        <p:grpSpPr>
          <a:xfrm>
            <a:off x="4648200" y="1295400"/>
            <a:ext cx="2057400" cy="4953000"/>
            <a:chOff x="2438400" y="1295400"/>
            <a:chExt cx="2057400" cy="4953000"/>
          </a:xfrm>
        </p:grpSpPr>
        <p:sp>
          <p:nvSpPr>
            <p:cNvPr id="6" name="Rectangle 5"/>
            <p:cNvSpPr/>
            <p:nvPr/>
          </p:nvSpPr>
          <p:spPr>
            <a:xfrm>
              <a:off x="2438400" y="1295400"/>
              <a:ext cx="2057400" cy="4953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buNone/>
              </a:pPr>
              <a:endParaRPr lang="en-US" sz="1600" b="1" i="1" dirty="0">
                <a:latin typeface="Calibri" pitchFamily="34" charset="0"/>
                <a:cs typeface="Calibri" pitchFamily="34" charset="0"/>
              </a:endParaRPr>
            </a:p>
            <a:p>
              <a:pPr>
                <a:spcBef>
                  <a:spcPts val="0"/>
                </a:spcBef>
                <a:buNone/>
              </a:pPr>
              <a:endParaRPr lang="en-US" sz="1600" dirty="0">
                <a:latin typeface="Calibri" pitchFamily="34" charset="0"/>
                <a:cs typeface="Calibri" pitchFamily="34" charset="0"/>
              </a:endParaRP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r>
                <a:rPr lang="en-US" sz="1600" dirty="0">
                  <a:solidFill>
                    <a:schemeClr val="tx1"/>
                  </a:solidFill>
                  <a:latin typeface="Calibri" pitchFamily="34" charset="0"/>
                  <a:cs typeface="Calibri" pitchFamily="34" charset="0"/>
                </a:rPr>
                <a:t>Technical Assistance for the State Innovation Model Resource Center*</a:t>
              </a: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r>
                <a:rPr lang="en-US" sz="1600" dirty="0">
                  <a:solidFill>
                    <a:schemeClr val="tx1"/>
                  </a:solidFill>
                  <a:latin typeface="Calibri" pitchFamily="34" charset="0"/>
                  <a:cs typeface="Calibri" pitchFamily="34" charset="0"/>
                </a:rPr>
                <a:t>Medicaid and CHIP Learning </a:t>
              </a:r>
              <a:r>
                <a:rPr lang="en-US" sz="1600" dirty="0" err="1">
                  <a:solidFill>
                    <a:schemeClr val="tx1"/>
                  </a:solidFill>
                  <a:latin typeface="Calibri" pitchFamily="34" charset="0"/>
                  <a:cs typeface="Calibri" pitchFamily="34" charset="0"/>
                </a:rPr>
                <a:t>Collaboratives</a:t>
              </a:r>
              <a:r>
                <a:rPr lang="en-US" sz="1600" dirty="0">
                  <a:solidFill>
                    <a:schemeClr val="tx1"/>
                  </a:solidFill>
                  <a:latin typeface="Calibri" pitchFamily="34" charset="0"/>
                  <a:cs typeface="Calibri" pitchFamily="34" charset="0"/>
                </a:rPr>
                <a:t>*</a:t>
              </a:r>
            </a:p>
            <a:p>
              <a:pPr algn="ctr">
                <a:spcBef>
                  <a:spcPts val="0"/>
                </a:spcBef>
                <a:buNone/>
              </a:pPr>
              <a:endParaRPr lang="en-US" sz="1600" dirty="0">
                <a:solidFill>
                  <a:schemeClr val="tx1"/>
                </a:solidFill>
                <a:latin typeface="Calibri" pitchFamily="34" charset="0"/>
                <a:cs typeface="Calibri" pitchFamily="34" charset="0"/>
              </a:endParaRPr>
            </a:p>
            <a:p>
              <a:pPr algn="ctr">
                <a:spcBef>
                  <a:spcPts val="0"/>
                </a:spcBef>
                <a:buNone/>
              </a:pPr>
              <a:r>
                <a:rPr lang="en-US" sz="1600" dirty="0">
                  <a:solidFill>
                    <a:schemeClr val="tx1"/>
                  </a:solidFill>
                  <a:latin typeface="Calibri" pitchFamily="34" charset="0"/>
                  <a:cs typeface="Calibri" pitchFamily="34" charset="0"/>
                </a:rPr>
                <a:t>Advancing Medicaid Accountable Care Organizations: A Learning Collaborative</a:t>
              </a:r>
            </a:p>
          </p:txBody>
        </p:sp>
        <p:sp>
          <p:nvSpPr>
            <p:cNvPr id="14" name="TextBox 13" title="Advancing Quality and Delivery System Reform"/>
            <p:cNvSpPr txBox="1"/>
            <p:nvPr/>
          </p:nvSpPr>
          <p:spPr>
            <a:xfrm>
              <a:off x="2438400" y="1295400"/>
              <a:ext cx="2057400" cy="1208023"/>
            </a:xfrm>
            <a:prstGeom prst="rect">
              <a:avLst/>
            </a:prstGeom>
            <a:solidFill>
              <a:schemeClr val="accent1"/>
            </a:solidFill>
          </p:spPr>
          <p:txBody>
            <a:bodyPr wrap="square" rtlCol="0">
              <a:spAutoFit/>
            </a:bodyPr>
            <a:lstStyle/>
            <a:p>
              <a:pPr algn="ctr">
                <a:spcBef>
                  <a:spcPts val="0"/>
                </a:spcBef>
                <a:buNone/>
              </a:pPr>
              <a:endParaRPr lang="en-US" sz="800" b="1" dirty="0">
                <a:solidFill>
                  <a:schemeClr val="bg1"/>
                </a:solidFill>
                <a:latin typeface="Calibri" pitchFamily="34" charset="0"/>
                <a:cs typeface="Calibri" pitchFamily="34" charset="0"/>
              </a:endParaRPr>
            </a:p>
            <a:p>
              <a:pPr algn="ctr">
                <a:spcBef>
                  <a:spcPts val="0"/>
                </a:spcBef>
                <a:buNone/>
              </a:pPr>
              <a:r>
                <a:rPr lang="en-US" b="1" dirty="0">
                  <a:solidFill>
                    <a:schemeClr val="tx2"/>
                  </a:solidFill>
                  <a:latin typeface="Calibri" pitchFamily="34" charset="0"/>
                  <a:cs typeface="Calibri" pitchFamily="34" charset="0"/>
                </a:rPr>
                <a:t>Advancing Quality and Delivery System Reform</a:t>
              </a:r>
            </a:p>
            <a:p>
              <a:pPr algn="ctr">
                <a:spcBef>
                  <a:spcPts val="0"/>
                </a:spcBef>
                <a:buNone/>
              </a:pPr>
              <a:endParaRPr lang="en-US" sz="800" b="1" dirty="0">
                <a:solidFill>
                  <a:schemeClr val="tx2"/>
                </a:solidFill>
                <a:latin typeface="Calibri" pitchFamily="34" charset="0"/>
                <a:cs typeface="Calibri" pitchFamily="34" charset="0"/>
              </a:endParaRPr>
            </a:p>
          </p:txBody>
        </p:sp>
      </p:grpSp>
      <p:sp>
        <p:nvSpPr>
          <p:cNvPr id="10" name="Rectangle 9"/>
          <p:cNvSpPr/>
          <p:nvPr/>
        </p:nvSpPr>
        <p:spPr>
          <a:xfrm>
            <a:off x="6858000" y="1295400"/>
            <a:ext cx="2057400" cy="4953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ts val="0"/>
              </a:spcBef>
              <a:buNone/>
            </a:pPr>
            <a:r>
              <a:rPr lang="en-US" sz="1600" dirty="0">
                <a:solidFill>
                  <a:schemeClr val="tx1"/>
                </a:solidFill>
                <a:latin typeface="Calibri" pitchFamily="34" charset="0"/>
                <a:cs typeface="Calibri" pitchFamily="34" charset="0"/>
              </a:rPr>
              <a:t>Medicaid Leadership Institute</a:t>
            </a:r>
          </a:p>
          <a:p>
            <a:pPr algn="ctr" eaLnBrk="1" hangingPunct="1">
              <a:spcBef>
                <a:spcPts val="0"/>
              </a:spcBef>
              <a:buNone/>
            </a:pPr>
            <a:endParaRPr lang="en-US" sz="1600" dirty="0">
              <a:solidFill>
                <a:schemeClr val="tx1"/>
              </a:solidFill>
              <a:latin typeface="Calibri" pitchFamily="34" charset="0"/>
              <a:cs typeface="Calibri" pitchFamily="34" charset="0"/>
            </a:endParaRPr>
          </a:p>
          <a:p>
            <a:pPr algn="ctr" eaLnBrk="1" hangingPunct="1">
              <a:spcBef>
                <a:spcPts val="0"/>
              </a:spcBef>
              <a:buNone/>
            </a:pPr>
            <a:r>
              <a:rPr lang="en-US" sz="1600" dirty="0">
                <a:solidFill>
                  <a:schemeClr val="tx1"/>
                </a:solidFill>
                <a:latin typeface="Calibri" pitchFamily="34" charset="0"/>
                <a:cs typeface="Calibri" pitchFamily="34" charset="0"/>
              </a:rPr>
              <a:t>Annual Medicaid Boot Camp </a:t>
            </a:r>
          </a:p>
        </p:txBody>
      </p:sp>
      <p:sp>
        <p:nvSpPr>
          <p:cNvPr id="16" name="TextBox 15"/>
          <p:cNvSpPr txBox="1"/>
          <p:nvPr/>
        </p:nvSpPr>
        <p:spPr>
          <a:xfrm>
            <a:off x="6858000" y="1295400"/>
            <a:ext cx="2057400" cy="1200329"/>
          </a:xfrm>
          <a:prstGeom prst="rect">
            <a:avLst/>
          </a:prstGeom>
          <a:solidFill>
            <a:schemeClr val="accent1"/>
          </a:solidFill>
        </p:spPr>
        <p:txBody>
          <a:bodyPr wrap="square" rtlCol="0">
            <a:spAutoFit/>
          </a:bodyPr>
          <a:lstStyle/>
          <a:p>
            <a:pPr algn="ctr" eaLnBrk="1" hangingPunct="1">
              <a:spcBef>
                <a:spcPts val="0"/>
              </a:spcBef>
              <a:buNone/>
            </a:pPr>
            <a:r>
              <a:rPr lang="en-US" b="1" dirty="0">
                <a:solidFill>
                  <a:schemeClr val="tx2"/>
                </a:solidFill>
                <a:latin typeface="Calibri" pitchFamily="34" charset="0"/>
                <a:cs typeface="Calibri" pitchFamily="34" charset="0"/>
              </a:rPr>
              <a:t>Building </a:t>
            </a:r>
          </a:p>
          <a:p>
            <a:pPr algn="ctr" eaLnBrk="1" hangingPunct="1">
              <a:spcBef>
                <a:spcPts val="0"/>
              </a:spcBef>
              <a:buNone/>
            </a:pPr>
            <a:r>
              <a:rPr lang="en-US" b="1" dirty="0">
                <a:solidFill>
                  <a:schemeClr val="tx2"/>
                </a:solidFill>
                <a:latin typeface="Calibri" pitchFamily="34" charset="0"/>
                <a:cs typeface="Calibri" pitchFamily="34" charset="0"/>
              </a:rPr>
              <a:t>Medicaid Leadership </a:t>
            </a:r>
          </a:p>
          <a:p>
            <a:pPr algn="ctr" eaLnBrk="1" hangingPunct="1">
              <a:spcBef>
                <a:spcPts val="0"/>
              </a:spcBef>
              <a:buNone/>
            </a:pPr>
            <a:r>
              <a:rPr lang="en-US" b="1" dirty="0">
                <a:solidFill>
                  <a:schemeClr val="tx2"/>
                </a:solidFill>
                <a:latin typeface="Calibri" pitchFamily="34" charset="0"/>
                <a:cs typeface="Calibri" pitchFamily="34" charset="0"/>
              </a:rPr>
              <a:t>and Capacity</a:t>
            </a:r>
          </a:p>
        </p:txBody>
      </p:sp>
      <p:sp>
        <p:nvSpPr>
          <p:cNvPr id="12" name="TextBox 11"/>
          <p:cNvSpPr txBox="1"/>
          <p:nvPr/>
        </p:nvSpPr>
        <p:spPr>
          <a:xfrm>
            <a:off x="2819400" y="6443990"/>
            <a:ext cx="3810000" cy="261610"/>
          </a:xfrm>
          <a:prstGeom prst="rect">
            <a:avLst/>
          </a:prstGeom>
          <a:noFill/>
        </p:spPr>
        <p:txBody>
          <a:bodyPr wrap="square" rtlCol="0">
            <a:spAutoFit/>
          </a:bodyPr>
          <a:lstStyle/>
          <a:p>
            <a:pPr algn="ctr"/>
            <a:r>
              <a:rPr lang="en-US" sz="1100" dirty="0">
                <a:latin typeface="Calibri" pitchFamily="34" charset="0"/>
                <a:cs typeface="Calibri" pitchFamily="34" charset="0"/>
              </a:rPr>
              <a:t>*Federally-funded initiatives</a:t>
            </a:r>
          </a:p>
        </p:txBody>
      </p:sp>
      <p:sp>
        <p:nvSpPr>
          <p:cNvPr id="2" name="Slide Number Placeholder 1"/>
          <p:cNvSpPr>
            <a:spLocks noGrp="1"/>
          </p:cNvSpPr>
          <p:nvPr>
            <p:ph type="sldNum" sz="quarter" idx="11"/>
          </p:nvPr>
        </p:nvSpPr>
        <p:spPr/>
        <p:txBody>
          <a:bodyPr/>
          <a:lstStyle/>
          <a:p>
            <a:pPr>
              <a:defRPr/>
            </a:pPr>
            <a:fld id="{3F574981-8EE6-44D9-8A5A-BDEC7FEA07FF}"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Emerging Trends in State-led Payment Reform</a:t>
            </a:r>
          </a:p>
        </p:txBody>
      </p:sp>
      <p:sp>
        <p:nvSpPr>
          <p:cNvPr id="3" name="Content Placeholder 2"/>
          <p:cNvSpPr>
            <a:spLocks noGrp="1"/>
          </p:cNvSpPr>
          <p:nvPr>
            <p:ph idx="1"/>
          </p:nvPr>
        </p:nvSpPr>
        <p:spPr/>
        <p:txBody>
          <a:bodyPr/>
          <a:lstStyle/>
          <a:p>
            <a:r>
              <a:rPr lang="en-US" dirty="0"/>
              <a:t>Moving beyond P4P and structural payments </a:t>
            </a:r>
          </a:p>
          <a:p>
            <a:r>
              <a:rPr lang="en-US" dirty="0"/>
              <a:t>Setting a glide path for increasing provider accountability for cost and outcomes</a:t>
            </a:r>
          </a:p>
          <a:p>
            <a:r>
              <a:rPr lang="en-US" dirty="0"/>
              <a:t>Incentivizing coordination across care continuum, particularly for complex patients</a:t>
            </a:r>
          </a:p>
          <a:p>
            <a:r>
              <a:rPr lang="en-US" dirty="0"/>
              <a:t>Investing in data infrastructure to monitor utilization, inform care improvement strategies, and compare and share information across care team</a:t>
            </a:r>
          </a:p>
          <a:p>
            <a:r>
              <a:rPr lang="en-US" dirty="0"/>
              <a:t>Pursuing opportunities for multi-payer alignment</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4</a:t>
            </a:fld>
            <a:endParaRPr lang="en-US" dirty="0"/>
          </a:p>
        </p:txBody>
      </p:sp>
    </p:spTree>
    <p:extLst>
      <p:ext uri="{BB962C8B-B14F-4D97-AF65-F5344CB8AC3E}">
        <p14:creationId xmlns:p14="http://schemas.microsoft.com/office/powerpoint/2010/main" val="384175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Key Payment Reform Policy Questions</a:t>
            </a:r>
          </a:p>
        </p:txBody>
      </p:sp>
      <p:sp>
        <p:nvSpPr>
          <p:cNvPr id="3" name="Content Placeholder 2"/>
          <p:cNvSpPr>
            <a:spLocks noGrp="1"/>
          </p:cNvSpPr>
          <p:nvPr>
            <p:ph idx="1"/>
          </p:nvPr>
        </p:nvSpPr>
        <p:spPr/>
        <p:txBody>
          <a:bodyPr/>
          <a:lstStyle/>
          <a:p>
            <a:r>
              <a:rPr lang="en-US" sz="2200" dirty="0"/>
              <a:t>Incentives and payment methodology: What rewards and penalties are included, and do they stimulate the intended change?</a:t>
            </a:r>
          </a:p>
          <a:p>
            <a:r>
              <a:rPr lang="en-US" sz="2200" dirty="0"/>
              <a:t>Care delivery model: How is care managed, integrated, patient-centered, safe, effective?  </a:t>
            </a:r>
          </a:p>
          <a:p>
            <a:r>
              <a:rPr lang="en-US" sz="2200" dirty="0"/>
              <a:t>Provider accountability: Who comprises the team, and who is ultimately accountable? What services is the team responsible for?</a:t>
            </a:r>
          </a:p>
          <a:p>
            <a:r>
              <a:rPr lang="en-US" sz="2200" dirty="0"/>
              <a:t>Quality and measurement strategy: What evidence will be used to assess achievement of value, and therefore reward (or penalty)?</a:t>
            </a:r>
          </a:p>
          <a:p>
            <a:r>
              <a:rPr lang="en-US" sz="2200" dirty="0"/>
              <a:t>Implementation in managed care: What is the right balance of program flexibility and prescriptiveness?</a:t>
            </a:r>
          </a:p>
          <a:p>
            <a:r>
              <a:rPr lang="en-US" sz="2200" dirty="0"/>
              <a:t>Supports available to providers: What information/ data does the provider team have access to in order to better manage patients?</a:t>
            </a:r>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5</a:t>
            </a:fld>
            <a:endParaRPr lang="en-US" dirty="0"/>
          </a:p>
        </p:txBody>
      </p:sp>
    </p:spTree>
    <p:extLst>
      <p:ext uri="{BB962C8B-B14F-4D97-AF65-F5344CB8AC3E}">
        <p14:creationId xmlns:p14="http://schemas.microsoft.com/office/powerpoint/2010/main" val="2645233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for Provider-facing Incentives in California</a:t>
            </a:r>
          </a:p>
        </p:txBody>
      </p:sp>
      <p:sp>
        <p:nvSpPr>
          <p:cNvPr id="3" name="Content Placeholder 2"/>
          <p:cNvSpPr>
            <a:spLocks noGrp="1"/>
          </p:cNvSpPr>
          <p:nvPr>
            <p:ph idx="1"/>
          </p:nvPr>
        </p:nvSpPr>
        <p:spPr/>
        <p:txBody>
          <a:bodyPr/>
          <a:lstStyle/>
          <a:p>
            <a:r>
              <a:rPr lang="en-US" dirty="0"/>
              <a:t>What payment reforms will work most effectively within current delegated/sub-capitated model?</a:t>
            </a:r>
          </a:p>
          <a:p>
            <a:r>
              <a:rPr lang="en-US" dirty="0"/>
              <a:t>How to leverage existing commercial and Medicare payment reforms in the market, like ACOs?</a:t>
            </a:r>
          </a:p>
          <a:p>
            <a:r>
              <a:rPr lang="en-US" dirty="0"/>
              <a:t>What incentive structures will foster-provider level behavioral health integration, given county-led behavioral health services carve out and mental health </a:t>
            </a:r>
            <a:r>
              <a:rPr lang="en-US"/>
              <a:t>benefit expansion?</a:t>
            </a:r>
            <a:endParaRPr lang="en-US" dirty="0"/>
          </a:p>
          <a:p>
            <a:r>
              <a:rPr lang="en-US" dirty="0"/>
              <a:t>What supports will participating providers need (e.g. data, technical assistance)?</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6</a:t>
            </a:fld>
            <a:endParaRPr lang="en-US" dirty="0"/>
          </a:p>
        </p:txBody>
      </p:sp>
    </p:spTree>
    <p:extLst>
      <p:ext uri="{BB962C8B-B14F-4D97-AF65-F5344CB8AC3E}">
        <p14:creationId xmlns:p14="http://schemas.microsoft.com/office/powerpoint/2010/main" val="236143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State-led provider-facing payment strategies</a:t>
            </a:r>
          </a:p>
        </p:txBody>
      </p:sp>
      <p:sp>
        <p:nvSpPr>
          <p:cNvPr id="3" name="Content Placeholder 2"/>
          <p:cNvSpPr>
            <a:spLocks noGrp="1"/>
          </p:cNvSpPr>
          <p:nvPr>
            <p:ph idx="1"/>
          </p:nvPr>
        </p:nvSpPr>
        <p:spPr/>
        <p:txBody>
          <a:bodyPr/>
          <a:lstStyle/>
          <a:p>
            <a:r>
              <a:rPr lang="en-US" dirty="0"/>
              <a:t>Shared savings/risk arrangements to ACOs, PCMHs, and Health Homes</a:t>
            </a:r>
          </a:p>
          <a:p>
            <a:r>
              <a:rPr lang="en-US" dirty="0"/>
              <a:t>Episode-based payments</a:t>
            </a:r>
          </a:p>
          <a:p>
            <a:r>
              <a:rPr lang="en-US" dirty="0"/>
              <a:t>Partial capitation arrangements</a:t>
            </a:r>
          </a:p>
          <a:p>
            <a:r>
              <a:rPr lang="en-US" dirty="0"/>
              <a:t>Global payments to totally accountable care organizations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7</a:t>
            </a:fld>
            <a:endParaRPr lang="en-US" dirty="0"/>
          </a:p>
        </p:txBody>
      </p:sp>
    </p:spTree>
    <p:extLst>
      <p:ext uri="{BB962C8B-B14F-4D97-AF65-F5344CB8AC3E}">
        <p14:creationId xmlns:p14="http://schemas.microsoft.com/office/powerpoint/2010/main" val="106888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Provider-facing Payment Strategies:  Lessons from Massachusetts </a:t>
            </a:r>
          </a:p>
        </p:txBody>
      </p:sp>
      <p:sp>
        <p:nvSpPr>
          <p:cNvPr id="3" name="Content Placeholder 2"/>
          <p:cNvSpPr>
            <a:spLocks noGrp="1"/>
          </p:cNvSpPr>
          <p:nvPr>
            <p:ph idx="1"/>
          </p:nvPr>
        </p:nvSpPr>
        <p:spPr/>
        <p:txBody>
          <a:bodyPr/>
          <a:lstStyle/>
          <a:p>
            <a:r>
              <a:rPr lang="en-US" dirty="0"/>
              <a:t>The Massachusetts Primary Care Payment Reform (PCPR) Initiative rewards improvements in quality of care and cost reductions through three independent funding streams</a:t>
            </a:r>
          </a:p>
          <a:p>
            <a:pPr lvl="1"/>
            <a:r>
              <a:rPr lang="en-US" dirty="0"/>
              <a:t>Comprehensive Primary Care Payment – Risk-adjusted capitated payment for primary care and some behavioral health services</a:t>
            </a:r>
          </a:p>
          <a:p>
            <a:pPr lvl="1"/>
            <a:r>
              <a:rPr lang="en-US" dirty="0"/>
              <a:t>Quality Incentive Payment – Annual incentive for quality performance on primary care quality metrics</a:t>
            </a:r>
          </a:p>
          <a:p>
            <a:pPr lvl="1"/>
            <a:r>
              <a:rPr lang="en-US" dirty="0"/>
              <a:t>Shared Savings Payment – Shared savings on non-primary care spend (e.g., hospital use, specialist services)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8</a:t>
            </a:fld>
            <a:endParaRPr lang="en-US" dirty="0"/>
          </a:p>
        </p:txBody>
      </p:sp>
    </p:spTree>
    <p:extLst>
      <p:ext uri="{BB962C8B-B14F-4D97-AF65-F5344CB8AC3E}">
        <p14:creationId xmlns:p14="http://schemas.microsoft.com/office/powerpoint/2010/main" val="1053349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Provider-facing Payment Strategies: Lessons from Minnesota</a:t>
            </a:r>
          </a:p>
        </p:txBody>
      </p:sp>
      <p:sp>
        <p:nvSpPr>
          <p:cNvPr id="3" name="Content Placeholder 2"/>
          <p:cNvSpPr>
            <a:spLocks noGrp="1"/>
          </p:cNvSpPr>
          <p:nvPr>
            <p:ph idx="1"/>
          </p:nvPr>
        </p:nvSpPr>
        <p:spPr/>
        <p:txBody>
          <a:bodyPr/>
          <a:lstStyle/>
          <a:p>
            <a:r>
              <a:rPr lang="en-US" dirty="0"/>
              <a:t>Implementing ACOs or Integrated Health Partnerships</a:t>
            </a:r>
          </a:p>
          <a:p>
            <a:r>
              <a:rPr lang="en-US" dirty="0"/>
              <a:t>Shared savings/risk modeled on Medicare Shared Savings Program</a:t>
            </a:r>
          </a:p>
          <a:p>
            <a:r>
              <a:rPr lang="en-US" dirty="0"/>
              <a:t>ACOs can increase services included in the total cost of care over time</a:t>
            </a:r>
          </a:p>
          <a:p>
            <a:r>
              <a:rPr lang="en-US" dirty="0"/>
              <a:t>State contracts directly with ACOs, even within managed care</a:t>
            </a:r>
          </a:p>
          <a:p>
            <a:r>
              <a:rPr lang="en-US" dirty="0"/>
              <a:t>Strong uptake among multi-payer and safety net providers</a:t>
            </a:r>
          </a:p>
          <a:p>
            <a:endParaRPr lang="en-US" dirty="0"/>
          </a:p>
        </p:txBody>
      </p:sp>
      <p:sp>
        <p:nvSpPr>
          <p:cNvPr id="4" name="Slide Number Placeholder 3"/>
          <p:cNvSpPr>
            <a:spLocks noGrp="1"/>
          </p:cNvSpPr>
          <p:nvPr>
            <p:ph type="sldNum" sz="quarter" idx="11"/>
          </p:nvPr>
        </p:nvSpPr>
        <p:spPr/>
        <p:txBody>
          <a:bodyPr/>
          <a:lstStyle/>
          <a:p>
            <a:pPr>
              <a:defRPr/>
            </a:pPr>
            <a:fld id="{010D1B89-3E62-4CE7-B74A-64EFB01F397A}" type="slidenum">
              <a:rPr lang="en-US" smtClean="0"/>
              <a:pPr>
                <a:defRPr/>
              </a:pPr>
              <a:t>9</a:t>
            </a:fld>
            <a:endParaRPr lang="en-US" dirty="0"/>
          </a:p>
        </p:txBody>
      </p:sp>
    </p:spTree>
    <p:extLst>
      <p:ext uri="{BB962C8B-B14F-4D97-AF65-F5344CB8AC3E}">
        <p14:creationId xmlns:p14="http://schemas.microsoft.com/office/powerpoint/2010/main" val="3744591324"/>
      </p:ext>
    </p:extLst>
  </p:cSld>
  <p:clrMapOvr>
    <a:masterClrMapping/>
  </p:clrMapOvr>
</p:sld>
</file>

<file path=ppt/theme/theme1.xml><?xml version="1.0" encoding="utf-8"?>
<a:theme xmlns:a="http://schemas.openxmlformats.org/drawingml/2006/main" name="Cream &amp; Blue Template">
  <a:themeElements>
    <a:clrScheme name="Custom Design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3580"/>
        </a:dk1>
        <a:lt1>
          <a:srgbClr val="FDE8C6"/>
        </a:lt1>
        <a:dk2>
          <a:srgbClr val="FFFFFF"/>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Custom Design 14">
        <a:dk1>
          <a:srgbClr val="003580"/>
        </a:dk1>
        <a:lt1>
          <a:srgbClr val="FDE8C6"/>
        </a:lt1>
        <a:dk2>
          <a:srgbClr val="4C84AD"/>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Custom Design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Custom Design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esentation1">
  <a:themeElements>
    <a:clrScheme name="1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fontScheme name="1_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Presentation1 13">
        <a:dk1>
          <a:srgbClr val="003580"/>
        </a:dk1>
        <a:lt1>
          <a:srgbClr val="FDE8C6"/>
        </a:lt1>
        <a:dk2>
          <a:srgbClr val="FFFFFF"/>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1_Presentation1 14">
        <a:dk1>
          <a:srgbClr val="003580"/>
        </a:dk1>
        <a:lt1>
          <a:srgbClr val="FDE8C6"/>
        </a:lt1>
        <a:dk2>
          <a:srgbClr val="4C84AD"/>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1_Presentation1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1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Presentation1">
  <a:themeElements>
    <a:clrScheme name="2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fontScheme name="2_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Presentation1 13">
        <a:dk1>
          <a:srgbClr val="003580"/>
        </a:dk1>
        <a:lt1>
          <a:srgbClr val="FDE8C6"/>
        </a:lt1>
        <a:dk2>
          <a:srgbClr val="FFFFFF"/>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2_Presentation1 14">
        <a:dk1>
          <a:srgbClr val="003580"/>
        </a:dk1>
        <a:lt1>
          <a:srgbClr val="FDE8C6"/>
        </a:lt1>
        <a:dk2>
          <a:srgbClr val="4C84AD"/>
        </a:dk2>
        <a:lt2>
          <a:srgbClr val="FAD18C"/>
        </a:lt2>
        <a:accent1>
          <a:srgbClr val="7498BF"/>
        </a:accent1>
        <a:accent2>
          <a:srgbClr val="A06871"/>
        </a:accent2>
        <a:accent3>
          <a:srgbClr val="FEF2DF"/>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2_Presentation1 15">
        <a:dk1>
          <a:srgbClr val="003580"/>
        </a:dk1>
        <a:lt1>
          <a:srgbClr val="FFF1DD"/>
        </a:lt1>
        <a:dk2>
          <a:srgbClr val="FFFFFF"/>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
      <a:clrScheme name="2_Presentation1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Design 16">
    <a:dk1>
      <a:srgbClr val="003580"/>
    </a:dk1>
    <a:lt1>
      <a:srgbClr val="FFF1DD"/>
    </a:lt1>
    <a:dk2>
      <a:srgbClr val="4C84AD"/>
    </a:dk2>
    <a:lt2>
      <a:srgbClr val="FAD18C"/>
    </a:lt2>
    <a:accent1>
      <a:srgbClr val="7498BF"/>
    </a:accent1>
    <a:accent2>
      <a:srgbClr val="A06871"/>
    </a:accent2>
    <a:accent3>
      <a:srgbClr val="FFF7EB"/>
    </a:accent3>
    <a:accent4>
      <a:srgbClr val="002C6C"/>
    </a:accent4>
    <a:accent5>
      <a:srgbClr val="BCCADC"/>
    </a:accent5>
    <a:accent6>
      <a:srgbClr val="915E66"/>
    </a:accent6>
    <a:hlink>
      <a:srgbClr val="48B8D2"/>
    </a:hlink>
    <a:folHlink>
      <a:srgbClr val="E5AE8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CHCS doc for MCO workgroup meeting.</Abstract>
    <PublishingContactName xmlns="http://schemas.microsoft.com/sharepoint/v3">Jonathan Palisoc</PublishingContactName>
    <TAGAge xmlns="69bc34b3-1921-46c7-8c7a-d18363374b4b" xsi:nil="true"/>
    <_dlc_DocId xmlns="69bc34b3-1921-46c7-8c7a-d18363374b4b">DHCSDOC-2129867196-1859</_dlc_DocId>
    <_dlc_DocIdUrl xmlns="69bc34b3-1921-46c7-8c7a-d18363374b4b">
      <Url>http://dhcs2016prod:88/provgovpart/_layouts/15/DocIdRedir.aspx?ID=DHCSDOC-2129867196-1859</Url>
      <Description>DHCSDOC-2129867196-1859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06F952E-339B-48D2-B287-367AD38DD8B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2.xml><?xml version="1.0" encoding="utf-8"?>
<ds:datastoreItem xmlns:ds="http://schemas.openxmlformats.org/officeDocument/2006/customXml" ds:itemID="{47216474-D458-4C0A-8CAF-1E6B7D65AE9C}">
  <ds:schemaRefs>
    <ds:schemaRef ds:uri="http://schemas.microsoft.com/sharepoint/v3/contenttype/forms"/>
  </ds:schemaRefs>
</ds:datastoreItem>
</file>

<file path=customXml/itemProps3.xml><?xml version="1.0" encoding="utf-8"?>
<ds:datastoreItem xmlns:ds="http://schemas.openxmlformats.org/officeDocument/2006/customXml" ds:itemID="{D96FCE8D-B55C-49DF-8446-AD5ADD1C7590}"/>
</file>

<file path=customXml/itemProps4.xml><?xml version="1.0" encoding="utf-8"?>
<ds:datastoreItem xmlns:ds="http://schemas.openxmlformats.org/officeDocument/2006/customXml" ds:itemID="{F7524CDD-580B-4537-B323-CDDC206B82FD}">
  <ds:schemaRefs>
    <ds:schemaRef ds:uri="http://schemas.microsoft.com/sharepoint/events"/>
  </ds:schemaRefs>
</ds:datastoreItem>
</file>

<file path=customXml/itemProps5.xml><?xml version="1.0" encoding="utf-8"?>
<ds:datastoreItem xmlns:ds="http://schemas.openxmlformats.org/officeDocument/2006/customXml" ds:itemID="{B47022AB-19FB-45EA-9BDA-58953CB147A1}"/>
</file>

<file path=docProps/app.xml><?xml version="1.0" encoding="utf-8"?>
<Properties xmlns="http://schemas.openxmlformats.org/officeDocument/2006/extended-properties" xmlns:vt="http://schemas.openxmlformats.org/officeDocument/2006/docPropsVTypes">
  <Template>Cream &amp; Blue Template</Template>
  <TotalTime>3550</TotalTime>
  <Words>1369</Words>
  <Application>Microsoft Office PowerPoint</Application>
  <PresentationFormat>On-screen Show (4:3)</PresentationFormat>
  <Paragraphs>161</Paragraphs>
  <Slides>17</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Wingdings</vt:lpstr>
      <vt:lpstr>Cream &amp; Blue Template</vt:lpstr>
      <vt:lpstr>1_Presentation1</vt:lpstr>
      <vt:lpstr>2_Presentation1</vt:lpstr>
      <vt:lpstr>National Trends in Medicaid Payment Reform</vt:lpstr>
      <vt:lpstr>A non-profit health policy resource center dedicated to advancing access, quality, and cost-effectiveness in publicly financed health care</vt:lpstr>
      <vt:lpstr>Select CHCS National Initiatives</vt:lpstr>
      <vt:lpstr>Emerging Trends in State-led Payment Reform</vt:lpstr>
      <vt:lpstr>Key Payment Reform Policy Questions</vt:lpstr>
      <vt:lpstr>Considerations for Provider-facing Incentives in California</vt:lpstr>
      <vt:lpstr>State-led provider-facing payment strategies</vt:lpstr>
      <vt:lpstr>Provider-facing Payment Strategies:  Lessons from Massachusetts </vt:lpstr>
      <vt:lpstr>Provider-facing Payment Strategies: Lessons from Minnesota</vt:lpstr>
      <vt:lpstr>Behavioral Health Integration: Provider-level Incentives</vt:lpstr>
      <vt:lpstr>Key Policy Decisions for Implementation in California Managed Care</vt:lpstr>
      <vt:lpstr>Plan-facing Payment Reform Strategies Beyond Traditional P4P</vt:lpstr>
      <vt:lpstr>Plan-facing Payment Strategies:  Lessons from Arizona</vt:lpstr>
      <vt:lpstr>Plan-facing Payment Strategies: Lessons from New Jersey ACOs</vt:lpstr>
      <vt:lpstr>Plan-facing Payment Strategies:  Lessons from Oregon</vt:lpstr>
      <vt:lpstr>Plan-level Incentives: Behavioral Health Integration</vt:lpstr>
      <vt:lpstr>Visit CHCS.org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Innovations: Changing the Way Care is Delivered and Paid For</dc:title>
  <dc:creator>Tricia McGinnis</dc:creator>
  <cp:keywords>1115, waiver, renewal, workgroup, MCO, provider, incentive, stakeholder</cp:keywords>
  <cp:lastModifiedBy>Jamie Bracht</cp:lastModifiedBy>
  <cp:revision>266</cp:revision>
  <dcterms:created xsi:type="dcterms:W3CDTF">2013-01-04T16:14:31Z</dcterms:created>
  <dcterms:modified xsi:type="dcterms:W3CDTF">2020-12-05T04:29:38Z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363fc83b-ceca-49f4-aae5-5bcb36cbb050</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62;#Directors Office|e4872da7-61d4-4c7f-a711-33e1928ea746</vt:lpwstr>
  </property>
</Properties>
</file>