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s/slide69.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presentation.xml" ContentType="application/vnd.openxmlformats-officedocument.presentationml.presentation.main+xml"/>
  <Override PartName="/ppt/slides/slide6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67.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olors4.xml" ContentType="application/vnd.ms-office.chartcolorstyle+xml"/>
  <Override PartName="/ppt/theme/themeOverride5.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theme/themeOverride1.xml" ContentType="application/vnd.openxmlformats-officedocument.themeOverride+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theme/themeOverride3.xml" ContentType="application/vnd.openxmlformats-officedocument.themeOverr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77"/>
  </p:notesMasterIdLst>
  <p:handoutMasterIdLst>
    <p:handoutMasterId r:id="rId78"/>
  </p:handoutMasterIdLst>
  <p:sldIdLst>
    <p:sldId id="811" r:id="rId6"/>
    <p:sldId id="812" r:id="rId7"/>
    <p:sldId id="813" r:id="rId8"/>
    <p:sldId id="814" r:id="rId9"/>
    <p:sldId id="815" r:id="rId10"/>
    <p:sldId id="816" r:id="rId11"/>
    <p:sldId id="817" r:id="rId12"/>
    <p:sldId id="818" r:id="rId13"/>
    <p:sldId id="819" r:id="rId14"/>
    <p:sldId id="820" r:id="rId15"/>
    <p:sldId id="822" r:id="rId16"/>
    <p:sldId id="863" r:id="rId17"/>
    <p:sldId id="823" r:id="rId18"/>
    <p:sldId id="825" r:id="rId19"/>
    <p:sldId id="826" r:id="rId20"/>
    <p:sldId id="827" r:id="rId21"/>
    <p:sldId id="828" r:id="rId22"/>
    <p:sldId id="829" r:id="rId23"/>
    <p:sldId id="830" r:id="rId24"/>
    <p:sldId id="831" r:id="rId25"/>
    <p:sldId id="832" r:id="rId26"/>
    <p:sldId id="833" r:id="rId27"/>
    <p:sldId id="834" r:id="rId28"/>
    <p:sldId id="835" r:id="rId29"/>
    <p:sldId id="836" r:id="rId30"/>
    <p:sldId id="837" r:id="rId31"/>
    <p:sldId id="838" r:id="rId32"/>
    <p:sldId id="839" r:id="rId33"/>
    <p:sldId id="840" r:id="rId34"/>
    <p:sldId id="841" r:id="rId35"/>
    <p:sldId id="842" r:id="rId36"/>
    <p:sldId id="843" r:id="rId37"/>
    <p:sldId id="708" r:id="rId38"/>
    <p:sldId id="711" r:id="rId39"/>
    <p:sldId id="712" r:id="rId40"/>
    <p:sldId id="713" r:id="rId41"/>
    <p:sldId id="714" r:id="rId42"/>
    <p:sldId id="864" r:id="rId43"/>
    <p:sldId id="715" r:id="rId44"/>
    <p:sldId id="716" r:id="rId45"/>
    <p:sldId id="865" r:id="rId46"/>
    <p:sldId id="717" r:id="rId47"/>
    <p:sldId id="718" r:id="rId48"/>
    <p:sldId id="719" r:id="rId49"/>
    <p:sldId id="720" r:id="rId50"/>
    <p:sldId id="721" r:id="rId51"/>
    <p:sldId id="722" r:id="rId52"/>
    <p:sldId id="810" r:id="rId53"/>
    <p:sldId id="723" r:id="rId54"/>
    <p:sldId id="710" r:id="rId55"/>
    <p:sldId id="850" r:id="rId56"/>
    <p:sldId id="844" r:id="rId57"/>
    <p:sldId id="845" r:id="rId58"/>
    <p:sldId id="846" r:id="rId59"/>
    <p:sldId id="851" r:id="rId60"/>
    <p:sldId id="847" r:id="rId61"/>
    <p:sldId id="848" r:id="rId62"/>
    <p:sldId id="849" r:id="rId63"/>
    <p:sldId id="866" r:id="rId64"/>
    <p:sldId id="855" r:id="rId65"/>
    <p:sldId id="867" r:id="rId66"/>
    <p:sldId id="856" r:id="rId67"/>
    <p:sldId id="857" r:id="rId68"/>
    <p:sldId id="868" r:id="rId69"/>
    <p:sldId id="869" r:id="rId70"/>
    <p:sldId id="858" r:id="rId71"/>
    <p:sldId id="859" r:id="rId72"/>
    <p:sldId id="860" r:id="rId73"/>
    <p:sldId id="861" r:id="rId74"/>
    <p:sldId id="862" r:id="rId75"/>
    <p:sldId id="852" r:id="rId76"/>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va, Anthony@DHCS" initials="CA" lastIdx="2" clrIdx="7">
    <p:extLst>
      <p:ext uri="{19B8F6BF-5375-455C-9EA6-DF929625EA0E}">
        <p15:presenceInfo xmlns:p15="http://schemas.microsoft.com/office/powerpoint/2012/main" userId="S-1-5-21-746137067-1767777339-682003330-41163" providerId="AD"/>
      </p:ext>
    </p:extLst>
  </p:cmAuthor>
  <p:cmAuthor id="1" name="Albers, Elizabeth (MCQMD)@DHCS" initials="AE(" lastIdx="9" clrIdx="5">
    <p:extLst>
      <p:ext uri="{19B8F6BF-5375-455C-9EA6-DF929625EA0E}">
        <p15:presenceInfo xmlns:p15="http://schemas.microsoft.com/office/powerpoint/2012/main" userId="S-1-5-21-746137067-1767777339-682003330-122730" providerId="AD"/>
      </p:ext>
    </p:extLst>
  </p:cmAuthor>
  <p:cmAuthor id="8" name="Callison, Jeffrey@DHCS" initials="CJ" lastIdx="8" clrIdx="8">
    <p:extLst>
      <p:ext uri="{19B8F6BF-5375-455C-9EA6-DF929625EA0E}">
        <p15:presenceInfo xmlns:p15="http://schemas.microsoft.com/office/powerpoint/2012/main" userId="S-1-5-21-746137067-1767777339-682003330-258869" providerId="AD"/>
      </p:ext>
    </p:extLst>
  </p:cmAuthor>
  <p:cmAuthor id="2" name="Cooper, Jacey (EXEC-DIR)@DHCS" initials="CJ(" lastIdx="22" clrIdx="1">
    <p:extLst>
      <p:ext uri="{19B8F6BF-5375-455C-9EA6-DF929625EA0E}">
        <p15:presenceInfo xmlns:p15="http://schemas.microsoft.com/office/powerpoint/2012/main" userId="S-1-5-21-746137067-1767777339-682003330-213244" providerId="AD"/>
      </p:ext>
    </p:extLst>
  </p:cmAuthor>
  <p:cmAuthor id="3" name="Mollow, Rene (EXEC-DIR)@DHCS" initials="MR(" lastIdx="2" clrIdx="4">
    <p:extLst>
      <p:ext uri="{19B8F6BF-5375-455C-9EA6-DF929625EA0E}">
        <p15:presenceInfo xmlns:p15="http://schemas.microsoft.com/office/powerpoint/2012/main" userId="S-1-5-21-746137067-1767777339-682003330-32959" providerId="AD"/>
      </p:ext>
    </p:extLst>
  </p:cmAuthor>
  <p:cmAuthor id="4" name="Sadler, Phoebe (HCP-MCQMD)@DHCS" initials="SP(" lastIdx="7" clrIdx="2">
    <p:extLst>
      <p:ext uri="{19B8F6BF-5375-455C-9EA6-DF929625EA0E}">
        <p15:presenceInfo xmlns:p15="http://schemas.microsoft.com/office/powerpoint/2012/main" userId="S-1-5-21-746137067-1767777339-682003330-171116" providerId="AD"/>
      </p:ext>
    </p:extLst>
  </p:cmAuthor>
  <p:cmAuthor id="5" name="Steinwert, Matthew (HCP-MCQMD)@DHCS" initials="SM(" lastIdx="4" clrIdx="3">
    <p:extLst>
      <p:ext uri="{19B8F6BF-5375-455C-9EA6-DF929625EA0E}">
        <p15:presenceInfo xmlns:p15="http://schemas.microsoft.com/office/powerpoint/2012/main" userId="S-1-5-21-746137067-1767777339-682003330-216974" providerId="AD"/>
      </p:ext>
    </p:extLst>
  </p:cmAuthor>
  <p:cmAuthor id="6" name="Clair, Morgan@DHCS" initials="CM" lastIdx="3" clrIdx="6">
    <p:extLst>
      <p:ext uri="{19B8F6BF-5375-455C-9EA6-DF929625EA0E}">
        <p15:presenceInfo xmlns:p15="http://schemas.microsoft.com/office/powerpoint/2012/main" userId="S-1-5-21-746137067-1767777339-682003330-213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295B"/>
    <a:srgbClr val="003C59"/>
    <a:srgbClr val="27318B"/>
    <a:srgbClr val="E8E8EE"/>
    <a:srgbClr val="CDCDDA"/>
    <a:srgbClr val="696C97"/>
    <a:srgbClr val="7377B1"/>
    <a:srgbClr val="F4D8F5"/>
    <a:srgbClr val="8386A9"/>
    <a:srgbClr val="222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3" autoAdjust="0"/>
    <p:restoredTop sz="83525" autoAdjust="0"/>
  </p:normalViewPr>
  <p:slideViewPr>
    <p:cSldViewPr>
      <p:cViewPr varScale="1">
        <p:scale>
          <a:sx n="57" d="100"/>
          <a:sy n="57" d="100"/>
        </p:scale>
        <p:origin x="1648"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284"/>
    </p:cViewPr>
  </p:sorterViewPr>
  <p:notesViewPr>
    <p:cSldViewPr>
      <p:cViewPr varScale="1">
        <p:scale>
          <a:sx n="87" d="100"/>
          <a:sy n="87" d="100"/>
        </p:scale>
        <p:origin x="289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customXml" Target="../customXml/item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dhsintra\dhcs\MCOD_MCQMD_ALLUsers\MNovakov\03%20Managed%20Care%20Advisory%20Group\00000000\June\MCAG%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hsintra\dhcs\MCOD_MCQMD_ALLUsers\MNovakov\03%20Managed%20Care%20Advisory%20Group\00000000\June\MCAG%20Presentation%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hsintra\dhcs\MCOD_MCQMD_ALLUsers\MNovakov\03%20Managed%20Care%20Advisory%20Group\00000000\June\MCAG%20Presentation%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hsintra\dhcs\MCOD_MCQMD_ALLUsers\MKempste\Temporary\Results%20Tally%20backup%201.25.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marilynkempster\Downloads\Results%20Tally%201.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hsintra\dhcs\MCOD_MCQMD_ALLUsers\MKempste\Temporary\Results%20Tally%20backup%201.25.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marilynkempster\Downloads\Results%20Tally%201.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hsintra\dhcs\MCOD_MCQMD_ALLUsers\MKempste\Temporary\Results%20Tally%20backup%201.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[MCAG Presentation Data.xlsx]OP &amp; Rx Data!PivotTable1</c:name>
    <c:fmtId val="4"/>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'OP &amp; Rx Data'!$B$1</c:f>
              <c:strCache>
                <c:ptCount val="1"/>
                <c:pt idx="0">
                  <c:v>Outpatient Visits</c:v>
                </c:pt>
              </c:strCache>
            </c:strRef>
          </c:tx>
          <c:spPr>
            <a:ln w="28575" cap="rnd">
              <a:solidFill>
                <a:schemeClr val="accent1"/>
              </a:solidFill>
              <a:round/>
            </a:ln>
            <a:effectLst/>
          </c:spPr>
          <c:marker>
            <c:symbol val="none"/>
          </c:marker>
          <c:dPt>
            <c:idx val="1"/>
            <c:marker>
              <c:symbol val="none"/>
            </c:marker>
            <c:bubble3D val="0"/>
            <c:extLst>
              <c:ext xmlns:c16="http://schemas.microsoft.com/office/drawing/2014/chart" uri="{C3380CC4-5D6E-409C-BE32-E72D297353CC}">
                <c16:uniqueId val="{00000000-32D8-4BEB-A557-A293DAD692BB}"/>
              </c:ext>
            </c:extLst>
          </c:dPt>
          <c:dPt>
            <c:idx val="2"/>
            <c:marker>
              <c:symbol val="none"/>
            </c:marker>
            <c:bubble3D val="0"/>
            <c:extLst>
              <c:ext xmlns:c16="http://schemas.microsoft.com/office/drawing/2014/chart" uri="{C3380CC4-5D6E-409C-BE32-E72D297353CC}">
                <c16:uniqueId val="{00000001-32D8-4BEB-A557-A293DAD692BB}"/>
              </c:ext>
            </c:extLst>
          </c:dPt>
          <c:dPt>
            <c:idx val="3"/>
            <c:marker>
              <c:symbol val="none"/>
            </c:marker>
            <c:bubble3D val="0"/>
            <c:extLst>
              <c:ext xmlns:c16="http://schemas.microsoft.com/office/drawing/2014/chart" uri="{C3380CC4-5D6E-409C-BE32-E72D297353CC}">
                <c16:uniqueId val="{00000002-32D8-4BEB-A557-A293DAD692BB}"/>
              </c:ext>
            </c:extLst>
          </c:dPt>
          <c:dPt>
            <c:idx val="4"/>
            <c:marker>
              <c:symbol val="none"/>
            </c:marker>
            <c:bubble3D val="0"/>
            <c:extLst>
              <c:ext xmlns:c16="http://schemas.microsoft.com/office/drawing/2014/chart" uri="{C3380CC4-5D6E-409C-BE32-E72D297353CC}">
                <c16:uniqueId val="{00000003-32D8-4BEB-A557-A293DAD692BB}"/>
              </c:ext>
            </c:extLst>
          </c:dPt>
          <c:dPt>
            <c:idx val="5"/>
            <c:marker>
              <c:symbol val="none"/>
            </c:marker>
            <c:bubble3D val="0"/>
            <c:extLst>
              <c:ext xmlns:c16="http://schemas.microsoft.com/office/drawing/2014/chart" uri="{C3380CC4-5D6E-409C-BE32-E72D297353CC}">
                <c16:uniqueId val="{00000004-32D8-4BEB-A557-A293DAD692BB}"/>
              </c:ext>
            </c:extLst>
          </c:dPt>
          <c:dPt>
            <c:idx val="6"/>
            <c:marker>
              <c:symbol val="none"/>
            </c:marker>
            <c:bubble3D val="0"/>
            <c:extLst>
              <c:ext xmlns:c16="http://schemas.microsoft.com/office/drawing/2014/chart" uri="{C3380CC4-5D6E-409C-BE32-E72D297353CC}">
                <c16:uniqueId val="{00000005-32D8-4BEB-A557-A293DAD692BB}"/>
              </c:ext>
            </c:extLst>
          </c:dPt>
          <c:dLbls>
            <c:dLbl>
              <c:idx val="1"/>
              <c:layout>
                <c:manualLayout>
                  <c:x val="-2.3202497530343674E-2"/>
                  <c:y val="-3.2924292088892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8-4BEB-A557-A293DAD692BB}"/>
                </c:ext>
              </c:extLst>
            </c:dLbl>
            <c:dLbl>
              <c:idx val="2"/>
              <c:layout>
                <c:manualLayout>
                  <c:x val="-1.3562166835497201E-2"/>
                  <c:y val="-3.6957905747788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D8-4BEB-A557-A293DAD692BB}"/>
                </c:ext>
              </c:extLst>
            </c:dLbl>
            <c:dLbl>
              <c:idx val="3"/>
              <c:layout>
                <c:manualLayout>
                  <c:x val="-2.1592741370952233E-2"/>
                  <c:y val="-3.7295839994486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D8-4BEB-A557-A293DAD692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 &amp; Rx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'OP &amp; Rx Data'!$B$2:$B$14</c:f>
              <c:numCache>
                <c:formatCode>#,##0.0</c:formatCode>
                <c:ptCount val="12"/>
                <c:pt idx="0">
                  <c:v>1163.0182861184835</c:v>
                </c:pt>
                <c:pt idx="1">
                  <c:v>1093.261719488765</c:v>
                </c:pt>
                <c:pt idx="2">
                  <c:v>979.26633672898311</c:v>
                </c:pt>
                <c:pt idx="3">
                  <c:v>811.9307832422586</c:v>
                </c:pt>
                <c:pt idx="4">
                  <c:v>846.34561305841157</c:v>
                </c:pt>
                <c:pt idx="5">
                  <c:v>934.88169804547908</c:v>
                </c:pt>
                <c:pt idx="6">
                  <c:v>965.63686340840377</c:v>
                </c:pt>
                <c:pt idx="7">
                  <c:v>935.22572877532559</c:v>
                </c:pt>
                <c:pt idx="8">
                  <c:v>965.44315291252349</c:v>
                </c:pt>
                <c:pt idx="9">
                  <c:v>1005.0389112875616</c:v>
                </c:pt>
                <c:pt idx="10">
                  <c:v>890.1987103343838</c:v>
                </c:pt>
                <c:pt idx="11">
                  <c:v>853.35567774286449</c:v>
                </c:pt>
              </c:numCache>
            </c:numRef>
          </c:val>
          <c:smooth val="0"/>
          <c:extLst>
            <c:ext xmlns:c16="http://schemas.microsoft.com/office/drawing/2014/chart" uri="{C3380CC4-5D6E-409C-BE32-E72D297353CC}">
              <c16:uniqueId val="{00000006-32D8-4BEB-A557-A293DAD692BB}"/>
            </c:ext>
          </c:extLst>
        </c:ser>
        <c:ser>
          <c:idx val="1"/>
          <c:order val="1"/>
          <c:tx>
            <c:strRef>
              <c:f>'OP &amp; Rx Data'!$C$1</c:f>
              <c:strCache>
                <c:ptCount val="1"/>
                <c:pt idx="0">
                  <c:v>Prescriptions</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 &amp; Rx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'OP &amp; Rx Data'!$C$2:$C$14</c:f>
              <c:numCache>
                <c:formatCode>#,##0.0</c:formatCode>
                <c:ptCount val="12"/>
                <c:pt idx="0">
                  <c:v>759.9771421535595</c:v>
                </c:pt>
                <c:pt idx="1">
                  <c:v>713.53777345221624</c:v>
                </c:pt>
                <c:pt idx="2">
                  <c:v>763.57058140431377</c:v>
                </c:pt>
                <c:pt idx="3">
                  <c:v>647.15156957953434</c:v>
                </c:pt>
                <c:pt idx="4">
                  <c:v>616.24716496603219</c:v>
                </c:pt>
                <c:pt idx="5">
                  <c:v>634.43742478403067</c:v>
                </c:pt>
                <c:pt idx="6">
                  <c:v>649.46110400599196</c:v>
                </c:pt>
                <c:pt idx="7">
                  <c:v>628.08832450685065</c:v>
                </c:pt>
                <c:pt idx="8">
                  <c:v>632.65052839391831</c:v>
                </c:pt>
                <c:pt idx="9">
                  <c:v>642.40930794898475</c:v>
                </c:pt>
                <c:pt idx="10">
                  <c:v>596.38064094091158</c:v>
                </c:pt>
                <c:pt idx="11">
                  <c:v>632.77783456665463</c:v>
                </c:pt>
              </c:numCache>
            </c:numRef>
          </c:val>
          <c:smooth val="0"/>
          <c:extLst>
            <c:ext xmlns:c16="http://schemas.microsoft.com/office/drawing/2014/chart" uri="{C3380CC4-5D6E-409C-BE32-E72D297353CC}">
              <c16:uniqueId val="{00000007-32D8-4BEB-A557-A293DAD692BB}"/>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rgbClr val="96368D"/>
                    </a:solidFill>
                    <a:latin typeface="Arial" panose="020B0604020202020204" pitchFamily="34" charset="0"/>
                    <a:cs typeface="Arial" panose="020B0604020202020204" pitchFamily="34" charset="0"/>
                  </a:rPr>
                  <a:t>Month of Service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dirty="0">
                    <a:solidFill>
                      <a:srgbClr val="96368D"/>
                    </a:solidFill>
                    <a:latin typeface="Arial" panose="020B0604020202020204" pitchFamily="34" charset="0"/>
                    <a:cs typeface="Arial" panose="020B0604020202020204" pitchFamily="34" charset="0"/>
                  </a:rPr>
                  <a:t>Visits or</a:t>
                </a:r>
                <a:r>
                  <a:rPr lang="en-US" sz="1200" b="1" baseline="0" dirty="0">
                    <a:solidFill>
                      <a:srgbClr val="96368D"/>
                    </a:solidFill>
                    <a:latin typeface="Arial" panose="020B0604020202020204" pitchFamily="34" charset="0"/>
                    <a:cs typeface="Arial" panose="020B0604020202020204" pitchFamily="34" charset="0"/>
                  </a:rPr>
                  <a:t> Prescriptions per 1,000 Members</a:t>
                </a:r>
                <a:endParaRPr lang="en-US" sz="1200" b="1" dirty="0">
                  <a:solidFill>
                    <a:srgbClr val="96368D"/>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[MCAG Presentation Data.xlsx]Grievance Data!PivotTable1</c:name>
    <c:fmtId val="6"/>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3"/>
            </a:solidFill>
            <a:round/>
          </a:ln>
          <a:effectLst/>
        </c:spPr>
        <c:marker>
          <c:symbol val="none"/>
        </c:marker>
      </c:pivotFmt>
      <c:pivotFmt>
        <c:idx val="24"/>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3"/>
            </a:solidFill>
            <a:round/>
          </a:ln>
          <a:effectLst/>
        </c:spPr>
        <c:marker>
          <c:symbol val="none"/>
        </c:marker>
      </c:pivotFmt>
      <c:pivotFmt>
        <c:idx val="31"/>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layout>
            <c:manualLayout>
              <c:x val="7.8731710341145011E-3"/>
              <c:y val="3.564714011233447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3"/>
            </a:solidFill>
            <a:round/>
          </a:ln>
          <a:effectLst/>
        </c:spPr>
        <c:marker>
          <c:symbol val="none"/>
        </c:marker>
      </c:pivotFmt>
    </c:pivotFmts>
    <c:plotArea>
      <c:layout/>
      <c:lineChart>
        <c:grouping val="standard"/>
        <c:varyColors val="0"/>
        <c:ser>
          <c:idx val="0"/>
          <c:order val="0"/>
          <c:tx>
            <c:strRef>
              <c:f>'Grievance Data'!$B$1</c:f>
              <c:strCache>
                <c:ptCount val="1"/>
                <c:pt idx="0">
                  <c:v>Emergency Room Visits</c:v>
                </c:pt>
              </c:strCache>
            </c:strRef>
          </c:tx>
          <c:spPr>
            <a:ln w="28575"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0-0AF8-4547-95E5-0F91D53160D6}"/>
              </c:ext>
            </c:extLst>
          </c:dPt>
          <c:dPt>
            <c:idx val="6"/>
            <c:marker>
              <c:symbol val="none"/>
            </c:marker>
            <c:bubble3D val="0"/>
            <c:extLst>
              <c:ext xmlns:c16="http://schemas.microsoft.com/office/drawing/2014/chart" uri="{C3380CC4-5D6E-409C-BE32-E72D297353CC}">
                <c16:uniqueId val="{00000001-0AF8-4547-95E5-0F91D53160D6}"/>
              </c:ext>
            </c:extLst>
          </c:dPt>
          <c:dLbls>
            <c:dLbl>
              <c:idx val="3"/>
              <c:layout>
                <c:manualLayout>
                  <c:x val="7.8731710341145011E-3"/>
                  <c:y val="3.5647140112334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F8-4547-95E5-0F91D53160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Data'!$B$2:$B$14</c:f>
              <c:numCache>
                <c:formatCode>#,##0.0</c:formatCode>
                <c:ptCount val="12"/>
                <c:pt idx="0">
                  <c:v>60.859849159792468</c:v>
                </c:pt>
                <c:pt idx="1">
                  <c:v>56.02430405002999</c:v>
                </c:pt>
                <c:pt idx="2">
                  <c:v>44.296071467234661</c:v>
                </c:pt>
                <c:pt idx="3">
                  <c:v>26.577269510023289</c:v>
                </c:pt>
                <c:pt idx="4">
                  <c:v>32.348878571738595</c:v>
                </c:pt>
                <c:pt idx="5">
                  <c:v>35.98020203342697</c:v>
                </c:pt>
                <c:pt idx="6">
                  <c:v>38.765147132137336</c:v>
                </c:pt>
                <c:pt idx="7">
                  <c:v>37.588582497639315</c:v>
                </c:pt>
                <c:pt idx="8">
                  <c:v>36.919231150404286</c:v>
                </c:pt>
                <c:pt idx="9">
                  <c:v>37.588786855414462</c:v>
                </c:pt>
                <c:pt idx="10">
                  <c:v>34.980626148115078</c:v>
                </c:pt>
                <c:pt idx="11">
                  <c:v>33.349009035743116</c:v>
                </c:pt>
              </c:numCache>
            </c:numRef>
          </c:val>
          <c:smooth val="0"/>
          <c:extLst>
            <c:ext xmlns:c16="http://schemas.microsoft.com/office/drawing/2014/chart" uri="{C3380CC4-5D6E-409C-BE32-E72D297353CC}">
              <c16:uniqueId val="{00000002-0AF8-4547-95E5-0F91D53160D6}"/>
            </c:ext>
          </c:extLst>
        </c:ser>
        <c:ser>
          <c:idx val="1"/>
          <c:order val="1"/>
          <c:tx>
            <c:strRef>
              <c:f>'Grievance Data'!$C$1</c:f>
              <c:strCache>
                <c:ptCount val="1"/>
                <c:pt idx="0">
                  <c:v>Inpatient Admissions</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Data'!$C$2:$C$14</c:f>
              <c:numCache>
                <c:formatCode>#,##0.0</c:formatCode>
                <c:ptCount val="12"/>
                <c:pt idx="0">
                  <c:v>17.230732077828382</c:v>
                </c:pt>
                <c:pt idx="1">
                  <c:v>15.988014563254849</c:v>
                </c:pt>
                <c:pt idx="2">
                  <c:v>15.150235628875633</c:v>
                </c:pt>
                <c:pt idx="3">
                  <c:v>13.388961190516056</c:v>
                </c:pt>
                <c:pt idx="4">
                  <c:v>14.214707462011114</c:v>
                </c:pt>
                <c:pt idx="5">
                  <c:v>14.290635710464418</c:v>
                </c:pt>
                <c:pt idx="6">
                  <c:v>14.096836845064448</c:v>
                </c:pt>
                <c:pt idx="7">
                  <c:v>13.796878788440761</c:v>
                </c:pt>
                <c:pt idx="8">
                  <c:v>13.744848882885334</c:v>
                </c:pt>
                <c:pt idx="9">
                  <c:v>13.4380247846986</c:v>
                </c:pt>
                <c:pt idx="10">
                  <c:v>12.081706194270401</c:v>
                </c:pt>
                <c:pt idx="11">
                  <c:v>10.765716395625931</c:v>
                </c:pt>
              </c:numCache>
            </c:numRef>
          </c:val>
          <c:smooth val="0"/>
          <c:extLst>
            <c:ext xmlns:c16="http://schemas.microsoft.com/office/drawing/2014/chart" uri="{C3380CC4-5D6E-409C-BE32-E72D297353CC}">
              <c16:uniqueId val="{00000003-0AF8-4547-95E5-0F91D53160D6}"/>
            </c:ext>
          </c:extLst>
        </c:ser>
        <c:ser>
          <c:idx val="2"/>
          <c:order val="2"/>
          <c:tx>
            <c:strRef>
              <c:f>'Grievance Data'!$D$1</c:f>
              <c:strCache>
                <c:ptCount val="1"/>
                <c:pt idx="0">
                  <c:v>Mild to Moderate Mental Health Visits</c:v>
                </c:pt>
              </c:strCache>
            </c:strRef>
          </c:tx>
          <c:spPr>
            <a:ln w="28575" cap="rnd">
              <a:solidFill>
                <a:schemeClr val="accent3"/>
              </a:solidFill>
              <a:round/>
            </a:ln>
            <a:effectLst/>
          </c:spPr>
          <c:marker>
            <c:symbol val="none"/>
          </c:marker>
          <c:dPt>
            <c:idx val="3"/>
            <c:marker>
              <c:symbol val="none"/>
            </c:marker>
            <c:bubble3D val="0"/>
            <c:extLst>
              <c:ext xmlns:c16="http://schemas.microsoft.com/office/drawing/2014/chart" uri="{C3380CC4-5D6E-409C-BE32-E72D297353CC}">
                <c16:uniqueId val="{00000004-0AF8-4547-95E5-0F91D53160D6}"/>
              </c:ext>
            </c:extLst>
          </c:dPt>
          <c:dPt>
            <c:idx val="6"/>
            <c:marker>
              <c:symbol val="none"/>
            </c:marker>
            <c:bubble3D val="0"/>
            <c:extLst>
              <c:ext xmlns:c16="http://schemas.microsoft.com/office/drawing/2014/chart" uri="{C3380CC4-5D6E-409C-BE32-E72D297353CC}">
                <c16:uniqueId val="{00000005-0AF8-4547-95E5-0F91D53160D6}"/>
              </c:ext>
            </c:extLst>
          </c:dPt>
          <c:dLbls>
            <c:dLbl>
              <c:idx val="3"/>
              <c:layout>
                <c:manualLayout>
                  <c:x val="-2.3707317983764856E-3"/>
                  <c:y val="-5.1075553553923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F8-4547-95E5-0F91D53160D6}"/>
                </c:ext>
              </c:extLst>
            </c:dLbl>
            <c:dLbl>
              <c:idx val="4"/>
              <c:layout>
                <c:manualLayout>
                  <c:x val="-2.1542785744976995E-2"/>
                  <c:y val="2.0523605599037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E0-4FC2-8907-9189A873772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'Grievance Data'!$A$2:$A$14</c:f>
              <c:strCache>
                <c:ptCount val="1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strCache>
            </c:strRef>
          </c:cat>
          <c:val>
            <c:numRef>
              <c:f>'Grievance Data'!$D$2:$D$14</c:f>
              <c:numCache>
                <c:formatCode>#,##0.0</c:formatCode>
                <c:ptCount val="12"/>
                <c:pt idx="0">
                  <c:v>27.589433347227441</c:v>
                </c:pt>
                <c:pt idx="1">
                  <c:v>26.135406162826339</c:v>
                </c:pt>
                <c:pt idx="2">
                  <c:v>25.895727281697248</c:v>
                </c:pt>
                <c:pt idx="3">
                  <c:v>28.20889208538188</c:v>
                </c:pt>
                <c:pt idx="4">
                  <c:v>27.551934777010555</c:v>
                </c:pt>
                <c:pt idx="5">
                  <c:v>29.47334768606348</c:v>
                </c:pt>
                <c:pt idx="6">
                  <c:v>29.686351458940742</c:v>
                </c:pt>
                <c:pt idx="7">
                  <c:v>28.512313155103328</c:v>
                </c:pt>
                <c:pt idx="8">
                  <c:v>28.983851321719751</c:v>
                </c:pt>
                <c:pt idx="9">
                  <c:v>30.196146358149385</c:v>
                </c:pt>
                <c:pt idx="10">
                  <c:v>26.491071634902415</c:v>
                </c:pt>
                <c:pt idx="11">
                  <c:v>26.190947807011639</c:v>
                </c:pt>
              </c:numCache>
            </c:numRef>
          </c:val>
          <c:smooth val="0"/>
          <c:extLst>
            <c:ext xmlns:c16="http://schemas.microsoft.com/office/drawing/2014/chart" uri="{C3380CC4-5D6E-409C-BE32-E72D297353CC}">
              <c16:uniqueId val="{00000006-0AF8-4547-95E5-0F91D53160D6}"/>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baseline="0">
                    <a:solidFill>
                      <a:srgbClr val="96368D"/>
                    </a:solidFill>
                    <a:latin typeface="Arial" panose="020B0604020202020204" pitchFamily="34" charset="0"/>
                  </a:rPr>
                  <a:t>Month of Service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baseline="0">
                    <a:solidFill>
                      <a:srgbClr val="96368D"/>
                    </a:solidFill>
                    <a:latin typeface="Arial" panose="020B0604020202020204" pitchFamily="34" charset="0"/>
                  </a:rPr>
                  <a:t>Visits per 1,000 Members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[MCAG Presentation Data.xlsx]ER, IP, MM Data!PivotTable1</c:name>
    <c:fmtId val="12"/>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2.1592741370952233E-2"/>
              <c:y val="-3.729583999448640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dLbl>
          <c:idx val="0"/>
          <c:layout>
            <c:manualLayout>
              <c:x val="-9.8854238481053906E-3"/>
              <c:y val="4.337643318342786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3"/>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3"/>
            </a:solidFill>
            <a:round/>
          </a:ln>
          <a:effectLst/>
        </c:spPr>
        <c:marker>
          <c:symbol val="none"/>
        </c:marker>
        <c:dLbl>
          <c:idx val="0"/>
          <c:layout>
            <c:manualLayout>
              <c:x val="-2.3707317983764856E-3"/>
              <c:y val="-5.107555355392337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dLbl>
          <c:idx val="0"/>
          <c:layout>
            <c:manualLayout>
              <c:x val="-2.0718264671337253E-2"/>
              <c:y val="-4.73798741417256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dLbl>
          <c:idx val="0"/>
          <c:layout>
            <c:manualLayout>
              <c:x val="2.0257346658626722E-2"/>
              <c:y val="1.11075239122621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3"/>
        <c:dLbl>
          <c:idx val="0"/>
          <c:layout>
            <c:manualLayout>
              <c:x val="-2.3202497530343674E-2"/>
              <c:y val="-3.292429208889258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4"/>
        <c:dLbl>
          <c:idx val="0"/>
          <c:layout>
            <c:manualLayout>
              <c:x val="-1.3562166835497201E-2"/>
              <c:y val="-3.69579057477883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3"/>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4"/>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5"/>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layout>
            <c:manualLayout>
              <c:x val="-1.0547532573364032E-2"/>
              <c:y val="3.766394694178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3"/>
            </a:solidFill>
            <a:round/>
          </a:ln>
          <a:effectLst/>
        </c:spPr>
        <c:marker>
          <c:symbol val="none"/>
        </c:marker>
        <c:dLbl>
          <c:idx val="0"/>
          <c:layout>
            <c:manualLayout>
              <c:x val="-4.127924107083699E-2"/>
              <c:y val="-4.50251330655797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4"/>
            </a:solidFill>
            <a:round/>
          </a:ln>
          <a:effectLst/>
        </c:spPr>
        <c:marker>
          <c:symbol val="none"/>
        </c:marker>
        <c:dLbl>
          <c:idx val="0"/>
          <c:layout>
            <c:manualLayout>
              <c:x val="4.0866143301944132E-3"/>
              <c:y val="-2.68738716005490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5"/>
            </a:solidFill>
            <a:round/>
          </a:ln>
          <a:effectLst/>
        </c:spPr>
        <c:marker>
          <c:symbol val="none"/>
        </c:marker>
        <c:dLbl>
          <c:idx val="0"/>
          <c:layout>
            <c:manualLayout>
              <c:x val="-3.3962167619057716E-2"/>
              <c:y val="-4.30083262361318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'ER, IP, MM Data'!$B$1</c:f>
              <c:strCache>
                <c:ptCount val="1"/>
                <c:pt idx="0">
                  <c:v>Referral Grievances</c:v>
                </c:pt>
              </c:strCache>
            </c:strRef>
          </c:tx>
          <c:spPr>
            <a:ln w="28575" cap="rnd">
              <a:solidFill>
                <a:schemeClr val="accent1"/>
              </a:solidFill>
              <a:round/>
            </a:ln>
            <a:effectLst/>
          </c:spPr>
          <c:marker>
            <c:symbol val="none"/>
          </c:marker>
          <c:dPt>
            <c:idx val="1"/>
            <c:marker>
              <c:symbol val="none"/>
            </c:marker>
            <c:bubble3D val="0"/>
            <c:extLst>
              <c:ext xmlns:c16="http://schemas.microsoft.com/office/drawing/2014/chart" uri="{C3380CC4-5D6E-409C-BE32-E72D297353CC}">
                <c16:uniqueId val="{00000000-74FB-48CB-BD76-00CCF3913553}"/>
              </c:ext>
            </c:extLst>
          </c:dPt>
          <c:dLbls>
            <c:dLbl>
              <c:idx val="1"/>
              <c:layout>
                <c:manualLayout>
                  <c:x val="-1.0547532573364032E-2"/>
                  <c:y val="3.766394694178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Data'!$B$2:$B$8</c:f>
              <c:numCache>
                <c:formatCode>#,##0.000</c:formatCode>
                <c:ptCount val="6"/>
                <c:pt idx="0">
                  <c:v>0.61027278127230666</c:v>
                </c:pt>
                <c:pt idx="1">
                  <c:v>0.83735847738108005</c:v>
                </c:pt>
                <c:pt idx="2">
                  <c:v>0.64888348456962186</c:v>
                </c:pt>
                <c:pt idx="3">
                  <c:v>0.71206255194832047</c:v>
                </c:pt>
                <c:pt idx="4">
                  <c:v>0.4702098140559608</c:v>
                </c:pt>
                <c:pt idx="5">
                  <c:v>0.6829969090063881</c:v>
                </c:pt>
              </c:numCache>
            </c:numRef>
          </c:val>
          <c:smooth val="0"/>
          <c:extLst>
            <c:ext xmlns:c16="http://schemas.microsoft.com/office/drawing/2014/chart" uri="{C3380CC4-5D6E-409C-BE32-E72D297353CC}">
              <c16:uniqueId val="{00000001-74FB-48CB-BD76-00CCF3913553}"/>
            </c:ext>
          </c:extLst>
        </c:ser>
        <c:ser>
          <c:idx val="1"/>
          <c:order val="1"/>
          <c:tx>
            <c:strRef>
              <c:f>'ER, IP, MM Data'!$C$1</c:f>
              <c:strCache>
                <c:ptCount val="1"/>
                <c:pt idx="0">
                  <c:v>Quality of Care Grievances</c:v>
                </c:pt>
              </c:strCache>
            </c:strRef>
          </c:tx>
          <c:spPr>
            <a:ln w="28575" cap="rnd">
              <a:solidFill>
                <a:schemeClr val="accent2"/>
              </a:solid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Data'!$C$2:$C$8</c:f>
              <c:numCache>
                <c:formatCode>#,##0.000</c:formatCode>
                <c:ptCount val="6"/>
                <c:pt idx="0">
                  <c:v>4.7529510732324214</c:v>
                </c:pt>
                <c:pt idx="1">
                  <c:v>5.6147806317229314</c:v>
                </c:pt>
                <c:pt idx="2">
                  <c:v>5.5481644695262959</c:v>
                </c:pt>
                <c:pt idx="3">
                  <c:v>5.3589142933061824</c:v>
                </c:pt>
                <c:pt idx="4">
                  <c:v>3.9092568848058176</c:v>
                </c:pt>
                <c:pt idx="5">
                  <c:v>5.5431153758890286</c:v>
                </c:pt>
              </c:numCache>
            </c:numRef>
          </c:val>
          <c:smooth val="0"/>
          <c:extLst>
            <c:ext xmlns:c16="http://schemas.microsoft.com/office/drawing/2014/chart" uri="{C3380CC4-5D6E-409C-BE32-E72D297353CC}">
              <c16:uniqueId val="{00000002-74FB-48CB-BD76-00CCF3913553}"/>
            </c:ext>
          </c:extLst>
        </c:ser>
        <c:ser>
          <c:idx val="2"/>
          <c:order val="2"/>
          <c:tx>
            <c:strRef>
              <c:f>'ER, IP, MM Data'!$D$1</c:f>
              <c:strCache>
                <c:ptCount val="1"/>
                <c:pt idx="0">
                  <c:v>Other Grievances</c:v>
                </c:pt>
              </c:strCache>
            </c:strRef>
          </c:tx>
          <c:spPr>
            <a:ln w="28575" cap="rnd">
              <a:solidFill>
                <a:schemeClr val="accent3"/>
              </a:solidFill>
              <a:round/>
            </a:ln>
            <a:effectLst/>
          </c:spPr>
          <c:marker>
            <c:symbol val="none"/>
          </c:marker>
          <c:dPt>
            <c:idx val="4"/>
            <c:marker>
              <c:symbol val="none"/>
            </c:marker>
            <c:bubble3D val="0"/>
            <c:extLst>
              <c:ext xmlns:c16="http://schemas.microsoft.com/office/drawing/2014/chart" uri="{C3380CC4-5D6E-409C-BE32-E72D297353CC}">
                <c16:uniqueId val="{00000003-74FB-48CB-BD76-00CCF3913553}"/>
              </c:ext>
            </c:extLst>
          </c:dPt>
          <c:dLbls>
            <c:dLbl>
              <c:idx val="4"/>
              <c:layout>
                <c:manualLayout>
                  <c:x val="-4.127924107083699E-2"/>
                  <c:y val="-4.5025133065579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Data'!$D$2:$D$8</c:f>
              <c:numCache>
                <c:formatCode>#,##0.000</c:formatCode>
                <c:ptCount val="6"/>
                <c:pt idx="0">
                  <c:v>7.8662003319343086</c:v>
                </c:pt>
                <c:pt idx="1">
                  <c:v>8.0859965322829854</c:v>
                </c:pt>
                <c:pt idx="2">
                  <c:v>8.1376414596939473</c:v>
                </c:pt>
                <c:pt idx="3">
                  <c:v>7.8417115998572582</c:v>
                </c:pt>
                <c:pt idx="4">
                  <c:v>7.171942567312092</c:v>
                </c:pt>
                <c:pt idx="5">
                  <c:v>9.3942611362849586</c:v>
                </c:pt>
              </c:numCache>
            </c:numRef>
          </c:val>
          <c:smooth val="0"/>
          <c:extLst>
            <c:ext xmlns:c16="http://schemas.microsoft.com/office/drawing/2014/chart" uri="{C3380CC4-5D6E-409C-BE32-E72D297353CC}">
              <c16:uniqueId val="{00000004-74FB-48CB-BD76-00CCF3913553}"/>
            </c:ext>
          </c:extLst>
        </c:ser>
        <c:ser>
          <c:idx val="3"/>
          <c:order val="3"/>
          <c:tx>
            <c:strRef>
              <c:f>'ER, IP, MM Data'!$E$1</c:f>
              <c:strCache>
                <c:ptCount val="1"/>
                <c:pt idx="0">
                  <c:v>Benefits Grievances</c:v>
                </c:pt>
              </c:strCache>
            </c:strRef>
          </c:tx>
          <c:spPr>
            <a:ln w="28575" cap="rnd">
              <a:solidFill>
                <a:schemeClr val="accent4"/>
              </a:solidFill>
              <a:round/>
            </a:ln>
            <a:effectLst/>
          </c:spPr>
          <c:marker>
            <c:symbol val="none"/>
          </c:marker>
          <c:dPt>
            <c:idx val="4"/>
            <c:marker>
              <c:symbol val="none"/>
            </c:marker>
            <c:bubble3D val="0"/>
            <c:extLst>
              <c:ext xmlns:c16="http://schemas.microsoft.com/office/drawing/2014/chart" uri="{C3380CC4-5D6E-409C-BE32-E72D297353CC}">
                <c16:uniqueId val="{00000005-74FB-48CB-BD76-00CCF3913553}"/>
              </c:ext>
            </c:extLst>
          </c:dPt>
          <c:dLbls>
            <c:dLbl>
              <c:idx val="0"/>
              <c:layout>
                <c:manualLayout>
                  <c:x val="-6.0359556664810271E-2"/>
                  <c:y val="-4.75884444495215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6D-4A46-8020-F3AA662599DB}"/>
                </c:ext>
              </c:extLst>
            </c:dLbl>
            <c:dLbl>
              <c:idx val="4"/>
              <c:layout>
                <c:manualLayout>
                  <c:x val="4.0866143301944132E-3"/>
                  <c:y val="-2.687387160054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Data'!$E$2:$E$8</c:f>
              <c:numCache>
                <c:formatCode>#,##0.000</c:formatCode>
                <c:ptCount val="6"/>
                <c:pt idx="0">
                  <c:v>1.772833328808942</c:v>
                </c:pt>
                <c:pt idx="1">
                  <c:v>1.2527637151434801</c:v>
                </c:pt>
                <c:pt idx="2">
                  <c:v>1.5266142695008513</c:v>
                </c:pt>
                <c:pt idx="3">
                  <c:v>1.6568790577015895</c:v>
                </c:pt>
                <c:pt idx="4">
                  <c:v>1.3721648663936885</c:v>
                </c:pt>
                <c:pt idx="5">
                  <c:v>1.4973002282390415</c:v>
                </c:pt>
              </c:numCache>
            </c:numRef>
          </c:val>
          <c:smooth val="0"/>
          <c:extLst>
            <c:ext xmlns:c16="http://schemas.microsoft.com/office/drawing/2014/chart" uri="{C3380CC4-5D6E-409C-BE32-E72D297353CC}">
              <c16:uniqueId val="{00000006-74FB-48CB-BD76-00CCF3913553}"/>
            </c:ext>
          </c:extLst>
        </c:ser>
        <c:ser>
          <c:idx val="4"/>
          <c:order val="4"/>
          <c:tx>
            <c:strRef>
              <c:f>'ER, IP, MM Data'!$F$1</c:f>
              <c:strCache>
                <c:ptCount val="1"/>
                <c:pt idx="0">
                  <c:v>Accessibility Grievances</c:v>
                </c:pt>
              </c:strCache>
            </c:strRef>
          </c:tx>
          <c:spPr>
            <a:ln w="28575" cap="rnd">
              <a:solidFill>
                <a:schemeClr val="accent5"/>
              </a:solidFill>
              <a:round/>
            </a:ln>
            <a:effectLst/>
          </c:spPr>
          <c:marker>
            <c:symbol val="none"/>
          </c:marker>
          <c:dPt>
            <c:idx val="4"/>
            <c:marker>
              <c:symbol val="none"/>
            </c:marker>
            <c:bubble3D val="0"/>
            <c:extLst>
              <c:ext xmlns:c16="http://schemas.microsoft.com/office/drawing/2014/chart" uri="{C3380CC4-5D6E-409C-BE32-E72D297353CC}">
                <c16:uniqueId val="{00000007-74FB-48CB-BD76-00CCF3913553}"/>
              </c:ext>
            </c:extLst>
          </c:dPt>
          <c:dLbls>
            <c:dLbl>
              <c:idx val="4"/>
              <c:layout>
                <c:manualLayout>
                  <c:x val="-3.3962167619057716E-2"/>
                  <c:y val="-4.3008326236131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FB-48CB-BD76-00CCF391355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 IP, MM Data'!$A$2:$A$8</c:f>
              <c:strCache>
                <c:ptCount val="6"/>
                <c:pt idx="0">
                  <c:v>Q2 2019</c:v>
                </c:pt>
                <c:pt idx="1">
                  <c:v>Q3 2019</c:v>
                </c:pt>
                <c:pt idx="2">
                  <c:v>Q4 2019</c:v>
                </c:pt>
                <c:pt idx="3">
                  <c:v>Q1 2020</c:v>
                </c:pt>
                <c:pt idx="4">
                  <c:v>Q2 2020</c:v>
                </c:pt>
                <c:pt idx="5">
                  <c:v>Q3 2020</c:v>
                </c:pt>
              </c:strCache>
            </c:strRef>
          </c:cat>
          <c:val>
            <c:numRef>
              <c:f>'ER, IP, MM Data'!$F$2:$F$8</c:f>
              <c:numCache>
                <c:formatCode>#,##0.000</c:formatCode>
                <c:ptCount val="6"/>
                <c:pt idx="0">
                  <c:v>2.3274612974726958</c:v>
                </c:pt>
                <c:pt idx="1">
                  <c:v>2.8413089654769959</c:v>
                </c:pt>
                <c:pt idx="2">
                  <c:v>2.3556261239753522</c:v>
                </c:pt>
                <c:pt idx="3">
                  <c:v>2.5807291297597721</c:v>
                </c:pt>
                <c:pt idx="4">
                  <c:v>1.9064823067399723</c:v>
                </c:pt>
                <c:pt idx="5">
                  <c:v>3.8435116667781246</c:v>
                </c:pt>
              </c:numCache>
            </c:numRef>
          </c:val>
          <c:smooth val="0"/>
          <c:extLst>
            <c:ext xmlns:c16="http://schemas.microsoft.com/office/drawing/2014/chart" uri="{C3380CC4-5D6E-409C-BE32-E72D297353CC}">
              <c16:uniqueId val="{00000008-74FB-48CB-BD76-00CCF3913553}"/>
            </c:ext>
          </c:extLst>
        </c:ser>
        <c:dLbls>
          <c:showLegendKey val="0"/>
          <c:showVal val="0"/>
          <c:showCatName val="0"/>
          <c:showSerName val="0"/>
          <c:showPercent val="0"/>
          <c:showBubbleSize val="0"/>
        </c:dLbls>
        <c:smooth val="0"/>
        <c:axId val="820948144"/>
        <c:axId val="820949456"/>
      </c:lineChart>
      <c:catAx>
        <c:axId val="82094814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r>
                  <a:rPr lang="en-US" b="1" baseline="0">
                    <a:solidFill>
                      <a:srgbClr val="96368D"/>
                    </a:solidFill>
                  </a:rPr>
                  <a:t>Quarter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9456"/>
        <c:crosses val="autoZero"/>
        <c:auto val="1"/>
        <c:lblAlgn val="ctr"/>
        <c:lblOffset val="100"/>
        <c:noMultiLvlLbl val="0"/>
      </c:catAx>
      <c:valAx>
        <c:axId val="8209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r>
                  <a:rPr lang="en-US" sz="1200" b="1">
                    <a:solidFill>
                      <a:srgbClr val="96368D"/>
                    </a:solidFill>
                  </a:rPr>
                  <a:t>Grievances per 10,000 Members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8209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Race '!$K$1</c:f>
              <c:strCache>
                <c:ptCount val="1"/>
                <c:pt idx="0">
                  <c:v>Better</c:v>
                </c:pt>
              </c:strCache>
            </c:strRef>
          </c:tx>
          <c:spPr>
            <a:solidFill>
              <a:schemeClr val="accent1"/>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'!$K$2:$K$11</c:f>
            </c:numRef>
          </c:val>
          <c:extLst>
            <c:ext xmlns:c16="http://schemas.microsoft.com/office/drawing/2014/chart" uri="{C3380CC4-5D6E-409C-BE32-E72D297353CC}">
              <c16:uniqueId val="{00000000-85F7-480F-825C-3AFD61966D49}"/>
            </c:ext>
          </c:extLst>
        </c:ser>
        <c:ser>
          <c:idx val="1"/>
          <c:order val="1"/>
          <c:tx>
            <c:strRef>
              <c:f>'2 out of 3 years Race '!$L$1</c:f>
              <c:strCache>
                <c:ptCount val="1"/>
                <c:pt idx="0">
                  <c:v>Similar</c:v>
                </c:pt>
              </c:strCache>
            </c:strRef>
          </c:tx>
          <c:spPr>
            <a:solidFill>
              <a:schemeClr val="accent2"/>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'!$L$2:$L$11</c:f>
            </c:numRef>
          </c:val>
          <c:extLst>
            <c:ext xmlns:c16="http://schemas.microsoft.com/office/drawing/2014/chart" uri="{C3380CC4-5D6E-409C-BE32-E72D297353CC}">
              <c16:uniqueId val="{00000001-85F7-480F-825C-3AFD61966D49}"/>
            </c:ext>
          </c:extLst>
        </c:ser>
        <c:ser>
          <c:idx val="2"/>
          <c:order val="2"/>
          <c:tx>
            <c:strRef>
              <c:f>'2 out of 3 years Race '!$M$1</c:f>
              <c:strCache>
                <c:ptCount val="1"/>
                <c:pt idx="0">
                  <c:v>Worse</c:v>
                </c:pt>
              </c:strCache>
            </c:strRef>
          </c:tx>
          <c:spPr>
            <a:solidFill>
              <a:schemeClr val="accent3"/>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'!$M$2:$M$11</c:f>
            </c:numRef>
          </c:val>
          <c:extLst>
            <c:ext xmlns:c16="http://schemas.microsoft.com/office/drawing/2014/chart" uri="{C3380CC4-5D6E-409C-BE32-E72D297353CC}">
              <c16:uniqueId val="{00000002-85F7-480F-825C-3AFD61966D49}"/>
            </c:ext>
          </c:extLst>
        </c:ser>
        <c:ser>
          <c:idx val="3"/>
          <c:order val="3"/>
          <c:tx>
            <c:strRef>
              <c:f>'2 out of 3 years Race '!$N$1</c:f>
              <c:strCache>
                <c:ptCount val="1"/>
              </c:strCache>
            </c:strRef>
          </c:tx>
          <c:spPr>
            <a:solidFill>
              <a:schemeClr val="accent4"/>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'!$N$2:$N$11</c:f>
            </c:numRef>
          </c:val>
          <c:extLst>
            <c:ext xmlns:c16="http://schemas.microsoft.com/office/drawing/2014/chart" uri="{C3380CC4-5D6E-409C-BE32-E72D297353CC}">
              <c16:uniqueId val="{00000003-85F7-480F-825C-3AFD61966D49}"/>
            </c:ext>
          </c:extLst>
        </c:ser>
        <c:ser>
          <c:idx val="4"/>
          <c:order val="4"/>
          <c:tx>
            <c:strRef>
              <c:f>'2 out of 3 years Race '!$O$1</c:f>
              <c:strCache>
                <c:ptCount val="1"/>
                <c:pt idx="0">
                  <c:v>BCS</c:v>
                </c:pt>
              </c:strCache>
            </c:strRef>
          </c:tx>
          <c:spPr>
            <a:solidFill>
              <a:schemeClr val="accent5"/>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'!$O$2:$O$11</c:f>
            </c:numRef>
          </c:val>
          <c:extLst>
            <c:ext xmlns:c16="http://schemas.microsoft.com/office/drawing/2014/chart" uri="{C3380CC4-5D6E-409C-BE32-E72D297353CC}">
              <c16:uniqueId val="{00000004-85F7-480F-825C-3AFD61966D49}"/>
            </c:ext>
          </c:extLst>
        </c:ser>
        <c:ser>
          <c:idx val="5"/>
          <c:order val="5"/>
          <c:tx>
            <c:strRef>
              <c:f>'2 out of 3 years Race '!$P$1</c:f>
              <c:strCache>
                <c:ptCount val="1"/>
                <c:pt idx="0">
                  <c:v>CCS</c:v>
                </c:pt>
              </c:strCache>
            </c:strRef>
          </c:tx>
          <c:spPr>
            <a:solidFill>
              <a:schemeClr val="accent6"/>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'!$P$2:$P$11</c:f>
            </c:numRef>
          </c:val>
          <c:extLst>
            <c:ext xmlns:c16="http://schemas.microsoft.com/office/drawing/2014/chart" uri="{C3380CC4-5D6E-409C-BE32-E72D297353CC}">
              <c16:uniqueId val="{00000005-85F7-480F-825C-3AFD61966D49}"/>
            </c:ext>
          </c:extLst>
        </c:ser>
        <c:ser>
          <c:idx val="6"/>
          <c:order val="6"/>
          <c:tx>
            <c:strRef>
              <c:f>'2 out of 3 years Race '!$Q$1</c:f>
              <c:strCache>
                <c:ptCount val="1"/>
                <c:pt idx="0">
                  <c:v>PPC Pst</c:v>
                </c:pt>
              </c:strCache>
            </c:strRef>
          </c:tx>
          <c:spPr>
            <a:solidFill>
              <a:schemeClr val="accent1">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'!$Q$2:$Q$11</c:f>
            </c:numRef>
          </c:val>
          <c:extLst>
            <c:ext xmlns:c16="http://schemas.microsoft.com/office/drawing/2014/chart" uri="{C3380CC4-5D6E-409C-BE32-E72D297353CC}">
              <c16:uniqueId val="{00000006-85F7-480F-825C-3AFD61966D49}"/>
            </c:ext>
          </c:extLst>
        </c:ser>
        <c:ser>
          <c:idx val="7"/>
          <c:order val="7"/>
          <c:tx>
            <c:strRef>
              <c:f>'2 out of 3 years Race '!$R$1</c:f>
              <c:strCache>
                <c:ptCount val="1"/>
                <c:pt idx="0">
                  <c:v>PPC-PRE</c:v>
                </c:pt>
              </c:strCache>
            </c:strRef>
          </c:tx>
          <c:spPr>
            <a:solidFill>
              <a:schemeClr val="accent2">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'!$R$2:$R$11</c:f>
            </c:numRef>
          </c:val>
          <c:extLst>
            <c:ext xmlns:c16="http://schemas.microsoft.com/office/drawing/2014/chart" uri="{C3380CC4-5D6E-409C-BE32-E72D297353CC}">
              <c16:uniqueId val="{00000007-85F7-480F-825C-3AFD61966D49}"/>
            </c:ext>
          </c:extLst>
        </c:ser>
        <c:ser>
          <c:idx val="8"/>
          <c:order val="8"/>
          <c:tx>
            <c:strRef>
              <c:f>'2 out of 3 years Race '!$S$1</c:f>
              <c:strCache>
                <c:ptCount val="1"/>
                <c:pt idx="0">
                  <c:v>Better</c:v>
                </c:pt>
              </c:strCache>
            </c:strRef>
          </c:tx>
          <c:spPr>
            <a:solidFill>
              <a:schemeClr val="accent3">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'!$S$2:$S$11</c:f>
            </c:numRef>
          </c:val>
          <c:extLst>
            <c:ext xmlns:c16="http://schemas.microsoft.com/office/drawing/2014/chart" uri="{C3380CC4-5D6E-409C-BE32-E72D297353CC}">
              <c16:uniqueId val="{00000008-85F7-480F-825C-3AFD61966D49}"/>
            </c:ext>
          </c:extLst>
        </c:ser>
        <c:ser>
          <c:idx val="9"/>
          <c:order val="9"/>
          <c:tx>
            <c:strRef>
              <c:f>'2 out of 3 years Race '!$T$1</c:f>
              <c:strCache>
                <c:ptCount val="1"/>
                <c:pt idx="0">
                  <c:v>Similar</c:v>
                </c:pt>
              </c:strCache>
            </c:strRef>
          </c:tx>
          <c:spPr>
            <a:solidFill>
              <a:schemeClr val="accent4">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'!$T$2:$T$11</c:f>
            </c:numRef>
          </c:val>
          <c:extLst>
            <c:ext xmlns:c16="http://schemas.microsoft.com/office/drawing/2014/chart" uri="{C3380CC4-5D6E-409C-BE32-E72D297353CC}">
              <c16:uniqueId val="{00000009-85F7-480F-825C-3AFD61966D49}"/>
            </c:ext>
          </c:extLst>
        </c:ser>
        <c:ser>
          <c:idx val="10"/>
          <c:order val="10"/>
          <c:tx>
            <c:strRef>
              <c:f>'2 out of 3 years Race '!$U$1</c:f>
              <c:strCache>
                <c:ptCount val="1"/>
                <c:pt idx="0">
                  <c:v>Worse</c:v>
                </c:pt>
              </c:strCache>
            </c:strRef>
          </c:tx>
          <c:spPr>
            <a:solidFill>
              <a:schemeClr val="accent5">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'!$U$2:$U$11</c:f>
            </c:numRef>
          </c:val>
          <c:extLst>
            <c:ext xmlns:c16="http://schemas.microsoft.com/office/drawing/2014/chart" uri="{C3380CC4-5D6E-409C-BE32-E72D297353CC}">
              <c16:uniqueId val="{0000000A-85F7-480F-825C-3AFD61966D49}"/>
            </c:ext>
          </c:extLst>
        </c:ser>
        <c:ser>
          <c:idx val="11"/>
          <c:order val="11"/>
          <c:tx>
            <c:strRef>
              <c:f>'2 out of 3 years Race '!$V$1</c:f>
              <c:strCache>
                <c:ptCount val="1"/>
                <c:pt idx="0">
                  <c:v>total Indicators</c:v>
                </c:pt>
              </c:strCache>
            </c:strRef>
          </c:tx>
          <c:spPr>
            <a:solidFill>
              <a:schemeClr val="accent6">
                <a:lumMod val="6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'!$V$2:$V$11</c:f>
            </c:numRef>
          </c:val>
          <c:extLst>
            <c:ext xmlns:c16="http://schemas.microsoft.com/office/drawing/2014/chart" uri="{C3380CC4-5D6E-409C-BE32-E72D297353CC}">
              <c16:uniqueId val="{0000000B-85F7-480F-825C-3AFD61966D49}"/>
            </c:ext>
          </c:extLst>
        </c:ser>
        <c:ser>
          <c:idx val="12"/>
          <c:order val="12"/>
          <c:tx>
            <c:strRef>
              <c:f>'2 out of 3 years Race '!$W$1</c:f>
              <c:strCache>
                <c:ptCount val="1"/>
                <c:pt idx="0">
                  <c:v>MPM-ACE</c:v>
                </c:pt>
              </c:strCache>
            </c:strRef>
          </c:tx>
          <c:spPr>
            <a:solidFill>
              <a:schemeClr val="accent1">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'!$W$2:$W$11</c:f>
            </c:numRef>
          </c:val>
          <c:extLst>
            <c:ext xmlns:c16="http://schemas.microsoft.com/office/drawing/2014/chart" uri="{C3380CC4-5D6E-409C-BE32-E72D297353CC}">
              <c16:uniqueId val="{0000000C-85F7-480F-825C-3AFD61966D49}"/>
            </c:ext>
          </c:extLst>
        </c:ser>
        <c:ser>
          <c:idx val="13"/>
          <c:order val="13"/>
          <c:tx>
            <c:strRef>
              <c:f>'2 out of 3 years Race '!$X$1</c:f>
              <c:strCache>
                <c:ptCount val="1"/>
                <c:pt idx="0">
                  <c:v>MPM-Diu</c:v>
                </c:pt>
              </c:strCache>
            </c:strRef>
          </c:tx>
          <c:spPr>
            <a:solidFill>
              <a:schemeClr val="accent2">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'!$X$2:$X$11</c:f>
            </c:numRef>
          </c:val>
          <c:extLst>
            <c:ext xmlns:c16="http://schemas.microsoft.com/office/drawing/2014/chart" uri="{C3380CC4-5D6E-409C-BE32-E72D297353CC}">
              <c16:uniqueId val="{0000000D-85F7-480F-825C-3AFD61966D49}"/>
            </c:ext>
          </c:extLst>
        </c:ser>
        <c:ser>
          <c:idx val="14"/>
          <c:order val="14"/>
          <c:tx>
            <c:strRef>
              <c:f>'2 out of 3 years Race '!$Y$1</c:f>
              <c:strCache>
                <c:ptCount val="1"/>
                <c:pt idx="0">
                  <c:v>AMR</c:v>
                </c:pt>
              </c:strCache>
            </c:strRef>
          </c:tx>
          <c:spPr>
            <a:solidFill>
              <a:schemeClr val="accent3">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'!$Y$2:$Y$11</c:f>
            </c:numRef>
          </c:val>
          <c:extLst>
            <c:ext xmlns:c16="http://schemas.microsoft.com/office/drawing/2014/chart" uri="{C3380CC4-5D6E-409C-BE32-E72D297353CC}">
              <c16:uniqueId val="{0000000E-85F7-480F-825C-3AFD61966D49}"/>
            </c:ext>
          </c:extLst>
        </c:ser>
        <c:ser>
          <c:idx val="15"/>
          <c:order val="15"/>
          <c:tx>
            <c:strRef>
              <c:f>'2 out of 3 years Race '!$Z$1</c:f>
              <c:strCache>
                <c:ptCount val="1"/>
                <c:pt idx="0">
                  <c:v>CDC-BP</c:v>
                </c:pt>
              </c:strCache>
            </c:strRef>
          </c:tx>
          <c:spPr>
            <a:solidFill>
              <a:schemeClr val="accent4">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'!$Z$2:$Z$11</c:f>
            </c:numRef>
          </c:val>
          <c:extLst>
            <c:ext xmlns:c16="http://schemas.microsoft.com/office/drawing/2014/chart" uri="{C3380CC4-5D6E-409C-BE32-E72D297353CC}">
              <c16:uniqueId val="{0000000F-85F7-480F-825C-3AFD61966D49}"/>
            </c:ext>
          </c:extLst>
        </c:ser>
        <c:ser>
          <c:idx val="16"/>
          <c:order val="16"/>
          <c:tx>
            <c:strRef>
              <c:f>'2 out of 3 years Race '!$AA$1</c:f>
              <c:strCache>
                <c:ptCount val="1"/>
                <c:pt idx="0">
                  <c:v>CDC-E</c:v>
                </c:pt>
              </c:strCache>
            </c:strRef>
          </c:tx>
          <c:spPr>
            <a:solidFill>
              <a:schemeClr val="accent5">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'!$AA$2:$AA$11</c:f>
            </c:numRef>
          </c:val>
          <c:extLst>
            <c:ext xmlns:c16="http://schemas.microsoft.com/office/drawing/2014/chart" uri="{C3380CC4-5D6E-409C-BE32-E72D297353CC}">
              <c16:uniqueId val="{00000010-85F7-480F-825C-3AFD61966D49}"/>
            </c:ext>
          </c:extLst>
        </c:ser>
        <c:ser>
          <c:idx val="17"/>
          <c:order val="17"/>
          <c:tx>
            <c:strRef>
              <c:f>'2 out of 3 years Race '!$AB$1</c:f>
              <c:strCache>
                <c:ptCount val="1"/>
                <c:pt idx="0">
                  <c:v>CDC-H8</c:v>
                </c:pt>
              </c:strCache>
            </c:strRef>
          </c:tx>
          <c:spPr>
            <a:solidFill>
              <a:schemeClr val="accent6">
                <a:lumMod val="80000"/>
                <a:lumOff val="2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'!$AB$2:$AB$11</c:f>
            </c:numRef>
          </c:val>
          <c:extLst>
            <c:ext xmlns:c16="http://schemas.microsoft.com/office/drawing/2014/chart" uri="{C3380CC4-5D6E-409C-BE32-E72D297353CC}">
              <c16:uniqueId val="{00000011-85F7-480F-825C-3AFD61966D49}"/>
            </c:ext>
          </c:extLst>
        </c:ser>
        <c:ser>
          <c:idx val="18"/>
          <c:order val="18"/>
          <c:tx>
            <c:strRef>
              <c:f>'2 out of 3 years Race '!$AC$1</c:f>
              <c:strCache>
                <c:ptCount val="1"/>
                <c:pt idx="0">
                  <c:v>CDC-H9</c:v>
                </c:pt>
              </c:strCache>
            </c:strRef>
          </c:tx>
          <c:spPr>
            <a:solidFill>
              <a:schemeClr val="accent1">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'!$AC$2:$AC$11</c:f>
            </c:numRef>
          </c:val>
          <c:extLst>
            <c:ext xmlns:c16="http://schemas.microsoft.com/office/drawing/2014/chart" uri="{C3380CC4-5D6E-409C-BE32-E72D297353CC}">
              <c16:uniqueId val="{00000012-85F7-480F-825C-3AFD61966D49}"/>
            </c:ext>
          </c:extLst>
        </c:ser>
        <c:ser>
          <c:idx val="19"/>
          <c:order val="19"/>
          <c:tx>
            <c:strRef>
              <c:f>'2 out of 3 years Race '!$AD$1</c:f>
              <c:strCache>
                <c:ptCount val="1"/>
                <c:pt idx="0">
                  <c:v>CDC-HT</c:v>
                </c:pt>
              </c:strCache>
            </c:strRef>
          </c:tx>
          <c:spPr>
            <a:solidFill>
              <a:schemeClr val="accent2">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'!$AD$2:$AD$11</c:f>
            </c:numRef>
          </c:val>
          <c:extLst>
            <c:ext xmlns:c16="http://schemas.microsoft.com/office/drawing/2014/chart" uri="{C3380CC4-5D6E-409C-BE32-E72D297353CC}">
              <c16:uniqueId val="{00000013-85F7-480F-825C-3AFD61966D49}"/>
            </c:ext>
          </c:extLst>
        </c:ser>
        <c:ser>
          <c:idx val="20"/>
          <c:order val="20"/>
          <c:tx>
            <c:strRef>
              <c:f>'2 out of 3 years Race '!$AE$1</c:f>
              <c:strCache>
                <c:ptCount val="1"/>
                <c:pt idx="0">
                  <c:v>CDC-N</c:v>
                </c:pt>
              </c:strCache>
            </c:strRef>
          </c:tx>
          <c:spPr>
            <a:solidFill>
              <a:schemeClr val="accent3">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'!$AE$2:$AE$11</c:f>
            </c:numRef>
          </c:val>
          <c:extLst>
            <c:ext xmlns:c16="http://schemas.microsoft.com/office/drawing/2014/chart" uri="{C3380CC4-5D6E-409C-BE32-E72D297353CC}">
              <c16:uniqueId val="{00000014-85F7-480F-825C-3AFD61966D49}"/>
            </c:ext>
          </c:extLst>
        </c:ser>
        <c:ser>
          <c:idx val="21"/>
          <c:order val="21"/>
          <c:tx>
            <c:strRef>
              <c:f>'2 out of 3 years Race '!$AF$1</c:f>
              <c:strCache>
                <c:ptCount val="1"/>
                <c:pt idx="0">
                  <c:v>CBP</c:v>
                </c:pt>
              </c:strCache>
            </c:strRef>
          </c:tx>
          <c:spPr>
            <a:solidFill>
              <a:schemeClr val="accent4">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'!$AF$2:$AF$11</c:f>
            </c:numRef>
          </c:val>
          <c:extLst>
            <c:ext xmlns:c16="http://schemas.microsoft.com/office/drawing/2014/chart" uri="{C3380CC4-5D6E-409C-BE32-E72D297353CC}">
              <c16:uniqueId val="{00000015-85F7-480F-825C-3AFD61966D49}"/>
            </c:ext>
          </c:extLst>
        </c:ser>
        <c:ser>
          <c:idx val="22"/>
          <c:order val="22"/>
          <c:tx>
            <c:strRef>
              <c:f>'2 out of 3 years Race '!$AG$1</c:f>
              <c:strCache>
                <c:ptCount val="1"/>
                <c:pt idx="0">
                  <c:v>Better</c:v>
                </c:pt>
              </c:strCache>
            </c:strRef>
          </c:tx>
          <c:spPr>
            <a:solidFill>
              <a:schemeClr val="accent5">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'!$AG$2:$AG$11</c:f>
            </c:numRef>
          </c:val>
          <c:extLst>
            <c:ext xmlns:c16="http://schemas.microsoft.com/office/drawing/2014/chart" uri="{C3380CC4-5D6E-409C-BE32-E72D297353CC}">
              <c16:uniqueId val="{00000016-85F7-480F-825C-3AFD61966D49}"/>
            </c:ext>
          </c:extLst>
        </c:ser>
        <c:ser>
          <c:idx val="23"/>
          <c:order val="23"/>
          <c:tx>
            <c:strRef>
              <c:f>'2 out of 3 years Race '!$AH$1</c:f>
              <c:strCache>
                <c:ptCount val="1"/>
                <c:pt idx="0">
                  <c:v>Similar</c:v>
                </c:pt>
              </c:strCache>
            </c:strRef>
          </c:tx>
          <c:spPr>
            <a:solidFill>
              <a:schemeClr val="accent6">
                <a:lumMod val="8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'!$AH$2:$AH$11</c:f>
            </c:numRef>
          </c:val>
          <c:extLst>
            <c:ext xmlns:c16="http://schemas.microsoft.com/office/drawing/2014/chart" uri="{C3380CC4-5D6E-409C-BE32-E72D297353CC}">
              <c16:uniqueId val="{00000017-85F7-480F-825C-3AFD61966D49}"/>
            </c:ext>
          </c:extLst>
        </c:ser>
        <c:ser>
          <c:idx val="24"/>
          <c:order val="24"/>
          <c:tx>
            <c:strRef>
              <c:f>'2 out of 3 years Race '!$AI$1</c:f>
              <c:strCache>
                <c:ptCount val="1"/>
                <c:pt idx="0">
                  <c:v>Worse</c:v>
                </c:pt>
              </c:strCache>
            </c:strRef>
          </c:tx>
          <c:spPr>
            <a:solidFill>
              <a:schemeClr val="accent1">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'!$AI$2:$AI$11</c:f>
            </c:numRef>
          </c:val>
          <c:extLst>
            <c:ext xmlns:c16="http://schemas.microsoft.com/office/drawing/2014/chart" uri="{C3380CC4-5D6E-409C-BE32-E72D297353CC}">
              <c16:uniqueId val="{00000018-85F7-480F-825C-3AFD61966D49}"/>
            </c:ext>
          </c:extLst>
        </c:ser>
        <c:ser>
          <c:idx val="25"/>
          <c:order val="25"/>
          <c:tx>
            <c:strRef>
              <c:f>'2 out of 3 years Race '!$AJ$1</c:f>
              <c:strCache>
                <c:ptCount val="1"/>
              </c:strCache>
            </c:strRef>
          </c:tx>
          <c:spPr>
            <a:solidFill>
              <a:schemeClr val="accent2">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'!$AJ$2:$AJ$11</c:f>
            </c:numRef>
          </c:val>
          <c:extLst>
            <c:ext xmlns:c16="http://schemas.microsoft.com/office/drawing/2014/chart" uri="{C3380CC4-5D6E-409C-BE32-E72D297353CC}">
              <c16:uniqueId val="{00000019-85F7-480F-825C-3AFD61966D49}"/>
            </c:ext>
          </c:extLst>
        </c:ser>
        <c:ser>
          <c:idx val="26"/>
          <c:order val="26"/>
          <c:tx>
            <c:strRef>
              <c:f>'2 out of 3 years Race '!$AK$1</c:f>
              <c:strCache>
                <c:ptCount val="1"/>
                <c:pt idx="0">
                  <c:v>AMB-ED</c:v>
                </c:pt>
              </c:strCache>
            </c:strRef>
          </c:tx>
          <c:spPr>
            <a:solidFill>
              <a:schemeClr val="accent3">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'!$AK$2:$AK$11</c:f>
            </c:numRef>
          </c:val>
          <c:extLst>
            <c:ext xmlns:c16="http://schemas.microsoft.com/office/drawing/2014/chart" uri="{C3380CC4-5D6E-409C-BE32-E72D297353CC}">
              <c16:uniqueId val="{0000001A-85F7-480F-825C-3AFD61966D49}"/>
            </c:ext>
          </c:extLst>
        </c:ser>
        <c:ser>
          <c:idx val="27"/>
          <c:order val="27"/>
          <c:tx>
            <c:strRef>
              <c:f>'2 out of 3 years Race '!$AL$1</c:f>
              <c:strCache>
                <c:ptCount val="1"/>
                <c:pt idx="0">
                  <c:v>AMB-OP</c:v>
                </c:pt>
              </c:strCache>
            </c:strRef>
          </c:tx>
          <c:spPr>
            <a:solidFill>
              <a:schemeClr val="accent4">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'!$AL$2:$AL$11</c:f>
            </c:numRef>
          </c:val>
          <c:extLst>
            <c:ext xmlns:c16="http://schemas.microsoft.com/office/drawing/2014/chart" uri="{C3380CC4-5D6E-409C-BE32-E72D297353CC}">
              <c16:uniqueId val="{0000001B-85F7-480F-825C-3AFD61966D49}"/>
            </c:ext>
          </c:extLst>
        </c:ser>
        <c:ser>
          <c:idx val="28"/>
          <c:order val="28"/>
          <c:tx>
            <c:strRef>
              <c:f>'2 out of 3 years Race '!$AM$1</c:f>
              <c:strCache>
                <c:ptCount val="1"/>
                <c:pt idx="0">
                  <c:v>AAB</c:v>
                </c:pt>
              </c:strCache>
            </c:strRef>
          </c:tx>
          <c:spPr>
            <a:solidFill>
              <a:schemeClr val="accent5">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'!$AM$2:$AM$11</c:f>
            </c:numRef>
          </c:val>
          <c:extLst>
            <c:ext xmlns:c16="http://schemas.microsoft.com/office/drawing/2014/chart" uri="{C3380CC4-5D6E-409C-BE32-E72D297353CC}">
              <c16:uniqueId val="{0000001C-85F7-480F-825C-3AFD61966D49}"/>
            </c:ext>
          </c:extLst>
        </c:ser>
        <c:ser>
          <c:idx val="29"/>
          <c:order val="29"/>
          <c:tx>
            <c:strRef>
              <c:f>'2 out of 3 years Race '!$AN$1</c:f>
              <c:strCache>
                <c:ptCount val="1"/>
                <c:pt idx="0">
                  <c:v>PCR</c:v>
                </c:pt>
              </c:strCache>
            </c:strRef>
          </c:tx>
          <c:spPr>
            <a:solidFill>
              <a:schemeClr val="accent6">
                <a:lumMod val="60000"/>
                <a:lumOff val="4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'!$AN$2:$AN$11</c:f>
            </c:numRef>
          </c:val>
          <c:extLst>
            <c:ext xmlns:c16="http://schemas.microsoft.com/office/drawing/2014/chart" uri="{C3380CC4-5D6E-409C-BE32-E72D297353CC}">
              <c16:uniqueId val="{0000001D-85F7-480F-825C-3AFD61966D49}"/>
            </c:ext>
          </c:extLst>
        </c:ser>
        <c:ser>
          <c:idx val="30"/>
          <c:order val="30"/>
          <c:tx>
            <c:strRef>
              <c:f>'2 out of 3 years Race '!$AO$1</c:f>
              <c:strCache>
                <c:ptCount val="1"/>
                <c:pt idx="0">
                  <c:v>LBP</c:v>
                </c:pt>
              </c:strCache>
            </c:strRef>
          </c:tx>
          <c:spPr>
            <a:solidFill>
              <a:schemeClr val="accent1">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'!$AO$2:$AO$11</c:f>
            </c:numRef>
          </c:val>
          <c:extLst>
            <c:ext xmlns:c16="http://schemas.microsoft.com/office/drawing/2014/chart" uri="{C3380CC4-5D6E-409C-BE32-E72D297353CC}">
              <c16:uniqueId val="{0000001E-85F7-480F-825C-3AFD61966D49}"/>
            </c:ext>
          </c:extLst>
        </c:ser>
        <c:ser>
          <c:idx val="31"/>
          <c:order val="31"/>
          <c:tx>
            <c:strRef>
              <c:f>'2 out of 3 years Race '!$AP$1</c:f>
              <c:strCache>
                <c:ptCount val="1"/>
                <c:pt idx="0">
                  <c:v>Better</c:v>
                </c:pt>
              </c:strCache>
            </c:strRef>
          </c:tx>
          <c:spPr>
            <a:solidFill>
              <a:schemeClr val="accent2">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'!$AP$2:$AP$11</c:f>
            </c:numRef>
          </c:val>
          <c:extLst>
            <c:ext xmlns:c16="http://schemas.microsoft.com/office/drawing/2014/chart" uri="{C3380CC4-5D6E-409C-BE32-E72D297353CC}">
              <c16:uniqueId val="{0000001F-85F7-480F-825C-3AFD61966D49}"/>
            </c:ext>
          </c:extLst>
        </c:ser>
        <c:ser>
          <c:idx val="32"/>
          <c:order val="32"/>
          <c:tx>
            <c:strRef>
              <c:f>'2 out of 3 years Race '!$AQ$1</c:f>
              <c:strCache>
                <c:ptCount val="1"/>
                <c:pt idx="0">
                  <c:v>Similar</c:v>
                </c:pt>
              </c:strCache>
            </c:strRef>
          </c:tx>
          <c:spPr>
            <a:solidFill>
              <a:schemeClr val="accent3">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'!$AQ$2:$AQ$11</c:f>
            </c:numRef>
          </c:val>
          <c:extLst>
            <c:ext xmlns:c16="http://schemas.microsoft.com/office/drawing/2014/chart" uri="{C3380CC4-5D6E-409C-BE32-E72D297353CC}">
              <c16:uniqueId val="{00000020-85F7-480F-825C-3AFD61966D49}"/>
            </c:ext>
          </c:extLst>
        </c:ser>
        <c:ser>
          <c:idx val="33"/>
          <c:order val="33"/>
          <c:tx>
            <c:strRef>
              <c:f>'2 out of 3 years Race '!$AR$1</c:f>
              <c:strCache>
                <c:ptCount val="1"/>
                <c:pt idx="0">
                  <c:v>Worse</c:v>
                </c:pt>
              </c:strCache>
            </c:strRef>
          </c:tx>
          <c:spPr>
            <a:solidFill>
              <a:schemeClr val="accent4">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'!$AR$2:$AR$11</c:f>
            </c:numRef>
          </c:val>
          <c:extLst>
            <c:ext xmlns:c16="http://schemas.microsoft.com/office/drawing/2014/chart" uri="{C3380CC4-5D6E-409C-BE32-E72D297353CC}">
              <c16:uniqueId val="{00000021-85F7-480F-825C-3AFD61966D49}"/>
            </c:ext>
          </c:extLst>
        </c:ser>
        <c:ser>
          <c:idx val="34"/>
          <c:order val="34"/>
          <c:tx>
            <c:strRef>
              <c:f>'2 out of 3 years Race '!$AS$1</c:f>
              <c:strCache>
                <c:ptCount val="1"/>
              </c:strCache>
            </c:strRef>
          </c:tx>
          <c:spPr>
            <a:solidFill>
              <a:schemeClr val="accent5">
                <a:lumMod val="5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'!$AS$2:$AS$11</c:f>
            </c:numRef>
          </c:val>
          <c:extLst>
            <c:ext xmlns:c16="http://schemas.microsoft.com/office/drawing/2014/chart" uri="{C3380CC4-5D6E-409C-BE32-E72D297353CC}">
              <c16:uniqueId val="{00000022-85F7-480F-825C-3AFD61966D49}"/>
            </c:ext>
          </c:extLst>
        </c:ser>
        <c:ser>
          <c:idx val="37"/>
          <c:order val="35"/>
          <c:tx>
            <c:strRef>
              <c:f>'2 out of 3 years Race '!$AV$1</c:f>
              <c:strCache>
                <c:ptCount val="1"/>
                <c:pt idx="0">
                  <c:v>% Better</c:v>
                </c:pt>
              </c:strCache>
            </c:strRef>
          </c:tx>
          <c:spPr>
            <a:solidFill>
              <a:schemeClr val="accent1"/>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'!$AV$2:$AV$11</c:f>
              <c:numCache>
                <c:formatCode>0%</c:formatCode>
                <c:ptCount val="10"/>
                <c:pt idx="0">
                  <c:v>0.11538461538461539</c:v>
                </c:pt>
                <c:pt idx="1">
                  <c:v>0.15384615384615385</c:v>
                </c:pt>
                <c:pt idx="2">
                  <c:v>0.16666666666666666</c:v>
                </c:pt>
                <c:pt idx="3">
                  <c:v>0.19230769230769232</c:v>
                </c:pt>
                <c:pt idx="4">
                  <c:v>0.31818181818181818</c:v>
                </c:pt>
                <c:pt idx="5">
                  <c:v>0.32</c:v>
                </c:pt>
                <c:pt idx="6">
                  <c:v>0.61538461538461542</c:v>
                </c:pt>
                <c:pt idx="7">
                  <c:v>0.73076923076923073</c:v>
                </c:pt>
                <c:pt idx="8">
                  <c:v>0.73076923076923073</c:v>
                </c:pt>
                <c:pt idx="9">
                  <c:v>0.76923076923076927</c:v>
                </c:pt>
              </c:numCache>
            </c:numRef>
          </c:val>
          <c:extLst>
            <c:ext xmlns:c16="http://schemas.microsoft.com/office/drawing/2014/chart" uri="{C3380CC4-5D6E-409C-BE32-E72D297353CC}">
              <c16:uniqueId val="{00000023-85F7-480F-825C-3AFD61966D49}"/>
            </c:ext>
          </c:extLst>
        </c:ser>
        <c:ser>
          <c:idx val="38"/>
          <c:order val="36"/>
          <c:tx>
            <c:strRef>
              <c:f>'2 out of 3 years Race '!$AW$1</c:f>
              <c:strCache>
                <c:ptCount val="1"/>
                <c:pt idx="0">
                  <c:v>ct</c:v>
                </c:pt>
              </c:strCache>
            </c:strRef>
          </c:tx>
          <c:spPr>
            <a:solidFill>
              <a:schemeClr val="accent3">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'!$AW$2:$AW$11</c:f>
            </c:numRef>
          </c:val>
          <c:extLst>
            <c:ext xmlns:c16="http://schemas.microsoft.com/office/drawing/2014/chart" uri="{C3380CC4-5D6E-409C-BE32-E72D297353CC}">
              <c16:uniqueId val="{00000024-85F7-480F-825C-3AFD61966D49}"/>
            </c:ext>
          </c:extLst>
        </c:ser>
        <c:ser>
          <c:idx val="39"/>
          <c:order val="37"/>
          <c:tx>
            <c:strRef>
              <c:f>'2 out of 3 years Race '!$AX$1</c:f>
              <c:strCache>
                <c:ptCount val="1"/>
                <c:pt idx="0">
                  <c:v>denom</c:v>
                </c:pt>
              </c:strCache>
            </c:strRef>
          </c:tx>
          <c:spPr>
            <a:solidFill>
              <a:schemeClr val="accent4">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'!$AX$2:$AX$11</c:f>
            </c:numRef>
          </c:val>
          <c:extLst>
            <c:ext xmlns:c16="http://schemas.microsoft.com/office/drawing/2014/chart" uri="{C3380CC4-5D6E-409C-BE32-E72D297353CC}">
              <c16:uniqueId val="{00000025-85F7-480F-825C-3AFD61966D49}"/>
            </c:ext>
          </c:extLst>
        </c:ser>
        <c:ser>
          <c:idx val="41"/>
          <c:order val="38"/>
          <c:tx>
            <c:strRef>
              <c:f>'2 out of 3 years Race '!$AZ$1</c:f>
              <c:strCache>
                <c:ptCount val="1"/>
                <c:pt idx="0">
                  <c:v>ct</c:v>
                </c:pt>
              </c:strCache>
            </c:strRef>
          </c:tx>
          <c:spPr>
            <a:solidFill>
              <a:schemeClr val="accent6">
                <a:lumMod val="70000"/>
                <a:lumOff val="3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'!$AZ$2:$AZ$11</c:f>
            </c:numRef>
          </c:val>
          <c:extLst>
            <c:ext xmlns:c16="http://schemas.microsoft.com/office/drawing/2014/chart" uri="{C3380CC4-5D6E-409C-BE32-E72D297353CC}">
              <c16:uniqueId val="{00000026-85F7-480F-825C-3AFD61966D49}"/>
            </c:ext>
          </c:extLst>
        </c:ser>
        <c:ser>
          <c:idx val="42"/>
          <c:order val="39"/>
          <c:tx>
            <c:strRef>
              <c:f>'2 out of 3 years Race '!$BA$1</c:f>
              <c:strCache>
                <c:ptCount val="1"/>
                <c:pt idx="0">
                  <c:v>denom</c:v>
                </c:pt>
              </c:strCache>
            </c:strRef>
          </c:tx>
          <c:spPr>
            <a:solidFill>
              <a:schemeClr val="accent1">
                <a:lumMod val="70000"/>
              </a:schemeClr>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'!$BA$2:$BA$11</c:f>
            </c:numRef>
          </c:val>
          <c:extLst>
            <c:ext xmlns:c16="http://schemas.microsoft.com/office/drawing/2014/chart" uri="{C3380CC4-5D6E-409C-BE32-E72D297353CC}">
              <c16:uniqueId val="{00000027-85F7-480F-825C-3AFD61966D49}"/>
            </c:ext>
          </c:extLst>
        </c:ser>
        <c:ser>
          <c:idx val="35"/>
          <c:order val="40"/>
          <c:tx>
            <c:strRef>
              <c:f>'2 out of 3 years Race '!$AY$1</c:f>
              <c:strCache>
                <c:ptCount val="1"/>
                <c:pt idx="0">
                  <c:v>% Similar</c:v>
                </c:pt>
              </c:strCache>
            </c:strRef>
          </c:tx>
          <c:spPr>
            <a:solidFill>
              <a:schemeClr val="bg1">
                <a:lumMod val="65000"/>
              </a:schemeClr>
            </a:solidFill>
            <a:ln>
              <a:solidFill>
                <a:schemeClr val="bg1">
                  <a:lumMod val="65000"/>
                </a:schemeClr>
              </a:solid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'!$AY$2:$AY$11</c:f>
              <c:numCache>
                <c:formatCode>0%</c:formatCode>
                <c:ptCount val="10"/>
                <c:pt idx="0">
                  <c:v>0.73076923076923073</c:v>
                </c:pt>
                <c:pt idx="1">
                  <c:v>0.61538461538461542</c:v>
                </c:pt>
                <c:pt idx="2">
                  <c:v>0.83333333333333337</c:v>
                </c:pt>
                <c:pt idx="3">
                  <c:v>0.73076923076923073</c:v>
                </c:pt>
                <c:pt idx="4">
                  <c:v>0.68181818181818177</c:v>
                </c:pt>
                <c:pt idx="5">
                  <c:v>0.68</c:v>
                </c:pt>
                <c:pt idx="6">
                  <c:v>0.38461538461538464</c:v>
                </c:pt>
                <c:pt idx="7">
                  <c:v>0.23076923076923078</c:v>
                </c:pt>
                <c:pt idx="8">
                  <c:v>0.23076923076923078</c:v>
                </c:pt>
                <c:pt idx="9">
                  <c:v>0.23076923076923078</c:v>
                </c:pt>
              </c:numCache>
            </c:numRef>
          </c:val>
          <c:extLst>
            <c:ext xmlns:c16="http://schemas.microsoft.com/office/drawing/2014/chart" uri="{C3380CC4-5D6E-409C-BE32-E72D297353CC}">
              <c16:uniqueId val="{00000028-85F7-480F-825C-3AFD61966D49}"/>
            </c:ext>
          </c:extLst>
        </c:ser>
        <c:ser>
          <c:idx val="36"/>
          <c:order val="41"/>
          <c:tx>
            <c:strRef>
              <c:f>'2 out of 3 years Race '!$BB$1</c:f>
              <c:strCache>
                <c:ptCount val="1"/>
                <c:pt idx="0">
                  <c:v>% Worse</c:v>
                </c:pt>
              </c:strCache>
            </c:strRef>
          </c:tx>
          <c:spPr>
            <a:solidFill>
              <a:srgbClr val="FFC000"/>
            </a:solidFill>
            <a:ln>
              <a:noFill/>
            </a:ln>
            <a:effectLst/>
          </c:spPr>
          <c:invertIfNegative val="0"/>
          <c:cat>
            <c:strRef>
              <c:f>'2 out of 3 years Race '!$A$2:$A$11</c:f>
              <c:strCache>
                <c:ptCount val="10"/>
                <c:pt idx="0">
                  <c:v>Laotian</c:v>
                </c:pt>
                <c:pt idx="1">
                  <c:v>Japanese</c:v>
                </c:pt>
                <c:pt idx="2">
                  <c:v>Ameriasian</c:v>
                </c:pt>
                <c:pt idx="3">
                  <c:v>Cambodian</c:v>
                </c:pt>
                <c:pt idx="4">
                  <c:v>Korean</c:v>
                </c:pt>
                <c:pt idx="5">
                  <c:v>Other PI</c:v>
                </c:pt>
                <c:pt idx="6">
                  <c:v>Filipino</c:v>
                </c:pt>
                <c:pt idx="7">
                  <c:v>Asian Indian</c:v>
                </c:pt>
                <c:pt idx="8">
                  <c:v>Vietnamese</c:v>
                </c:pt>
                <c:pt idx="9">
                  <c:v>Chinese</c:v>
                </c:pt>
              </c:strCache>
            </c:strRef>
          </c:cat>
          <c:val>
            <c:numRef>
              <c:f>'2 out of 3 years Race '!$BB$2:$BB$11</c:f>
              <c:numCache>
                <c:formatCode>0%</c:formatCode>
                <c:ptCount val="10"/>
                <c:pt idx="0">
                  <c:v>0.15384615384615385</c:v>
                </c:pt>
                <c:pt idx="1">
                  <c:v>0.23076923076923078</c:v>
                </c:pt>
                <c:pt idx="2">
                  <c:v>0</c:v>
                </c:pt>
                <c:pt idx="3">
                  <c:v>7.6923076923076927E-2</c:v>
                </c:pt>
                <c:pt idx="4">
                  <c:v>0</c:v>
                </c:pt>
                <c:pt idx="5">
                  <c:v>0</c:v>
                </c:pt>
                <c:pt idx="6">
                  <c:v>0</c:v>
                </c:pt>
                <c:pt idx="7">
                  <c:v>3.8461538461538464E-2</c:v>
                </c:pt>
                <c:pt idx="8">
                  <c:v>3.8461538461538464E-2</c:v>
                </c:pt>
                <c:pt idx="9">
                  <c:v>0</c:v>
                </c:pt>
              </c:numCache>
            </c:numRef>
          </c:val>
          <c:extLst>
            <c:ext xmlns:c16="http://schemas.microsoft.com/office/drawing/2014/chart" uri="{C3380CC4-5D6E-409C-BE32-E72D297353CC}">
              <c16:uniqueId val="{00000029-85F7-480F-825C-3AFD61966D49}"/>
            </c:ext>
          </c:extLst>
        </c:ser>
        <c:dLbls>
          <c:showLegendKey val="0"/>
          <c:showVal val="0"/>
          <c:showCatName val="0"/>
          <c:showSerName val="0"/>
          <c:showPercent val="0"/>
          <c:showBubbleSize val="0"/>
        </c:dLbls>
        <c:gapWidth val="150"/>
        <c:overlap val="100"/>
        <c:axId val="615250232"/>
        <c:axId val="615250560"/>
      </c:barChart>
      <c:catAx>
        <c:axId val="615250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250560"/>
        <c:crosses val="autoZero"/>
        <c:auto val="1"/>
        <c:lblAlgn val="ctr"/>
        <c:lblOffset val="100"/>
        <c:noMultiLvlLbl val="0"/>
      </c:catAx>
      <c:valAx>
        <c:axId val="61525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250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out of 3 years Race Chart'!$AV$17</c:f>
              <c:strCache>
                <c:ptCount val="1"/>
                <c:pt idx="0">
                  <c:v>% Better</c:v>
                </c:pt>
              </c:strCache>
            </c:strRef>
          </c:tx>
          <c:spPr>
            <a:solidFill>
              <a:srgbClr val="0070C0"/>
            </a:solidFill>
            <a:ln>
              <a:noFill/>
            </a:ln>
            <a:effectLst/>
          </c:spPr>
          <c:invertIfNegative val="0"/>
          <c:cat>
            <c:strRef>
              <c:f>'2 out of 3 years Race Chart'!$A$18:$A$27</c:f>
              <c:strCache>
                <c:ptCount val="10"/>
                <c:pt idx="0">
                  <c:v>Chinese</c:v>
                </c:pt>
                <c:pt idx="1">
                  <c:v>Asian Indian</c:v>
                </c:pt>
                <c:pt idx="2">
                  <c:v>Vietnamese</c:v>
                </c:pt>
                <c:pt idx="3">
                  <c:v>Filipino</c:v>
                </c:pt>
                <c:pt idx="4">
                  <c:v>Other PI</c:v>
                </c:pt>
                <c:pt idx="5">
                  <c:v>Korean</c:v>
                </c:pt>
                <c:pt idx="6">
                  <c:v>Cambodian</c:v>
                </c:pt>
                <c:pt idx="7">
                  <c:v>Ameriasian</c:v>
                </c:pt>
                <c:pt idx="8">
                  <c:v>Japanese</c:v>
                </c:pt>
                <c:pt idx="9">
                  <c:v>Laotian</c:v>
                </c:pt>
              </c:strCache>
            </c:strRef>
          </c:cat>
          <c:val>
            <c:numRef>
              <c:f>'2 out of 3 years Race Chart'!$AV$18:$AV$27</c:f>
              <c:numCache>
                <c:formatCode>0%</c:formatCode>
                <c:ptCount val="10"/>
                <c:pt idx="0">
                  <c:v>0.76923076923076927</c:v>
                </c:pt>
                <c:pt idx="1">
                  <c:v>0.73076923076923073</c:v>
                </c:pt>
                <c:pt idx="2">
                  <c:v>0.73076923076923073</c:v>
                </c:pt>
                <c:pt idx="3">
                  <c:v>0.61538461538461542</c:v>
                </c:pt>
                <c:pt idx="4">
                  <c:v>0.32</c:v>
                </c:pt>
                <c:pt idx="5">
                  <c:v>0.31818181818181818</c:v>
                </c:pt>
                <c:pt idx="6">
                  <c:v>0.19230769230769232</c:v>
                </c:pt>
                <c:pt idx="7">
                  <c:v>0.16666666666666666</c:v>
                </c:pt>
                <c:pt idx="8">
                  <c:v>0.15384615384615385</c:v>
                </c:pt>
                <c:pt idx="9">
                  <c:v>0.11538461538461539</c:v>
                </c:pt>
              </c:numCache>
            </c:numRef>
          </c:val>
          <c:extLst>
            <c:ext xmlns:c16="http://schemas.microsoft.com/office/drawing/2014/chart" uri="{C3380CC4-5D6E-409C-BE32-E72D297353CC}">
              <c16:uniqueId val="{00000000-130D-BE4E-B674-487825FBF5F2}"/>
            </c:ext>
          </c:extLst>
        </c:ser>
        <c:dLbls>
          <c:showLegendKey val="0"/>
          <c:showVal val="0"/>
          <c:showCatName val="0"/>
          <c:showSerName val="0"/>
          <c:showPercent val="0"/>
          <c:showBubbleSize val="0"/>
        </c:dLbls>
        <c:gapWidth val="219"/>
        <c:axId val="619730360"/>
        <c:axId val="619731344"/>
      </c:barChart>
      <c:lineChart>
        <c:grouping val="standard"/>
        <c:varyColors val="0"/>
        <c:ser>
          <c:idx val="1"/>
          <c:order val="1"/>
          <c:tx>
            <c:strRef>
              <c:f>'2 out of 3 years Race Chart'!$BC$17</c:f>
              <c:strCache>
                <c:ptCount val="1"/>
                <c:pt idx="0">
                  <c:v>% pop</c:v>
                </c:pt>
              </c:strCache>
            </c:strRef>
          </c:tx>
          <c:spPr>
            <a:ln w="28575" cap="rnd">
              <a:solidFill>
                <a:srgbClr val="FFC000"/>
              </a:solidFill>
              <a:round/>
            </a:ln>
            <a:effectLst/>
          </c:spPr>
          <c:marker>
            <c:symbol val="none"/>
          </c:marker>
          <c:cat>
            <c:strRef>
              <c:f>'2 out of 3 years Race Chart'!$A$18:$A$27</c:f>
              <c:strCache>
                <c:ptCount val="10"/>
                <c:pt idx="0">
                  <c:v>Chinese</c:v>
                </c:pt>
                <c:pt idx="1">
                  <c:v>Asian Indian</c:v>
                </c:pt>
                <c:pt idx="2">
                  <c:v>Vietnamese</c:v>
                </c:pt>
                <c:pt idx="3">
                  <c:v>Filipino</c:v>
                </c:pt>
                <c:pt idx="4">
                  <c:v>Other PI</c:v>
                </c:pt>
                <c:pt idx="5">
                  <c:v>Korean</c:v>
                </c:pt>
                <c:pt idx="6">
                  <c:v>Cambodian</c:v>
                </c:pt>
                <c:pt idx="7">
                  <c:v>Ameriasian</c:v>
                </c:pt>
                <c:pt idx="8">
                  <c:v>Japanese</c:v>
                </c:pt>
                <c:pt idx="9">
                  <c:v>Laotian</c:v>
                </c:pt>
              </c:strCache>
            </c:strRef>
          </c:cat>
          <c:val>
            <c:numRef>
              <c:f>'2 out of 3 years Race Chart'!$BC$18:$BC$27</c:f>
              <c:numCache>
                <c:formatCode>0.0%</c:formatCode>
                <c:ptCount val="10"/>
                <c:pt idx="0">
                  <c:v>0.22500000000000001</c:v>
                </c:pt>
                <c:pt idx="1">
                  <c:v>0.10100000000000001</c:v>
                </c:pt>
                <c:pt idx="2">
                  <c:v>0.23300000000000001</c:v>
                </c:pt>
                <c:pt idx="3">
                  <c:v>0.17299999999999999</c:v>
                </c:pt>
                <c:pt idx="4">
                  <c:v>0.13300000000000001</c:v>
                </c:pt>
                <c:pt idx="5">
                  <c:v>6.5000000000000002E-2</c:v>
                </c:pt>
                <c:pt idx="6">
                  <c:v>3.5000000000000003E-2</c:v>
                </c:pt>
                <c:pt idx="7">
                  <c:v>1E-3</c:v>
                </c:pt>
                <c:pt idx="8">
                  <c:v>1.2999999999999999E-2</c:v>
                </c:pt>
                <c:pt idx="9">
                  <c:v>2.1999999999999999E-2</c:v>
                </c:pt>
              </c:numCache>
            </c:numRef>
          </c:val>
          <c:smooth val="0"/>
          <c:extLst>
            <c:ext xmlns:c16="http://schemas.microsoft.com/office/drawing/2014/chart" uri="{C3380CC4-5D6E-409C-BE32-E72D297353CC}">
              <c16:uniqueId val="{00000001-130D-BE4E-B674-487825FBF5F2}"/>
            </c:ext>
          </c:extLst>
        </c:ser>
        <c:dLbls>
          <c:showLegendKey val="0"/>
          <c:showVal val="0"/>
          <c:showCatName val="0"/>
          <c:showSerName val="0"/>
          <c:showPercent val="0"/>
          <c:showBubbleSize val="0"/>
        </c:dLbls>
        <c:marker val="1"/>
        <c:smooth val="0"/>
        <c:axId val="2113016031"/>
        <c:axId val="2113014383"/>
      </c:lineChart>
      <c:catAx>
        <c:axId val="6197303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Asian Subpopulations</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731344"/>
        <c:crosses val="autoZero"/>
        <c:auto val="1"/>
        <c:lblAlgn val="ctr"/>
        <c:lblOffset val="100"/>
        <c:noMultiLvlLbl val="0"/>
      </c:catAx>
      <c:valAx>
        <c:axId val="619731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730360"/>
        <c:crosses val="autoZero"/>
        <c:crossBetween val="between"/>
      </c:valAx>
      <c:valAx>
        <c:axId val="211301438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3016031"/>
        <c:crosses val="max"/>
        <c:crossBetween val="between"/>
      </c:valAx>
      <c:catAx>
        <c:axId val="2113016031"/>
        <c:scaling>
          <c:orientation val="minMax"/>
        </c:scaling>
        <c:delete val="1"/>
        <c:axPos val="b"/>
        <c:numFmt formatCode="General" sourceLinked="1"/>
        <c:majorTickMark val="out"/>
        <c:minorTickMark val="none"/>
        <c:tickLblPos val="nextTo"/>
        <c:crossAx val="2113014383"/>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Primary Langua'!$AT$24:$AV$24</c:f>
              <c:strCache>
                <c:ptCount val="1"/>
                <c:pt idx="0">
                  <c:v>Better</c:v>
                </c:pt>
              </c:strCache>
            </c:strRef>
          </c:tx>
          <c:spPr>
            <a:solidFill>
              <a:schemeClr val="accent1"/>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Langua'!$AV$25:$AV$42</c:f>
              <c:numCache>
                <c:formatCode>0%</c:formatCode>
                <c:ptCount val="18"/>
                <c:pt idx="0">
                  <c:v>0</c:v>
                </c:pt>
                <c:pt idx="1">
                  <c:v>5.8823529411764705E-2</c:v>
                </c:pt>
                <c:pt idx="2">
                  <c:v>0.08</c:v>
                </c:pt>
                <c:pt idx="3">
                  <c:v>0.10526315789473684</c:v>
                </c:pt>
                <c:pt idx="4">
                  <c:v>0.1111111111111111</c:v>
                </c:pt>
                <c:pt idx="5">
                  <c:v>0.11538461538461539</c:v>
                </c:pt>
                <c:pt idx="6">
                  <c:v>0.13333333333333333</c:v>
                </c:pt>
                <c:pt idx="7">
                  <c:v>0.14285714285714285</c:v>
                </c:pt>
                <c:pt idx="8">
                  <c:v>0.16666666666666666</c:v>
                </c:pt>
                <c:pt idx="9">
                  <c:v>0.2</c:v>
                </c:pt>
                <c:pt idx="10">
                  <c:v>0.26923076923076922</c:v>
                </c:pt>
                <c:pt idx="11">
                  <c:v>0.33333333333333331</c:v>
                </c:pt>
                <c:pt idx="12">
                  <c:v>0.42307692307692307</c:v>
                </c:pt>
                <c:pt idx="13">
                  <c:v>0.46153846153846156</c:v>
                </c:pt>
                <c:pt idx="14">
                  <c:v>0.56521739130434778</c:v>
                </c:pt>
                <c:pt idx="15">
                  <c:v>0.61904761904761907</c:v>
                </c:pt>
                <c:pt idx="16">
                  <c:v>0.69230769230769229</c:v>
                </c:pt>
                <c:pt idx="17">
                  <c:v>0.84615384615384615</c:v>
                </c:pt>
              </c:numCache>
            </c:numRef>
          </c:val>
          <c:extLst>
            <c:ext xmlns:c16="http://schemas.microsoft.com/office/drawing/2014/chart" uri="{C3380CC4-5D6E-409C-BE32-E72D297353CC}">
              <c16:uniqueId val="{00000000-3462-4C4F-87FA-02F0E7341719}"/>
            </c:ext>
          </c:extLst>
        </c:ser>
        <c:ser>
          <c:idx val="2"/>
          <c:order val="1"/>
          <c:tx>
            <c:strRef>
              <c:f>'2 out of 3 years Primary Langua'!$AW$24:$AY$24</c:f>
              <c:strCache>
                <c:ptCount val="1"/>
                <c:pt idx="0">
                  <c:v>Similar</c:v>
                </c:pt>
              </c:strCache>
            </c:strRef>
          </c:tx>
          <c:spPr>
            <a:solidFill>
              <a:schemeClr val="accent3"/>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Langua'!$AY$25:$AY$42</c:f>
              <c:numCache>
                <c:formatCode>0%</c:formatCode>
                <c:ptCount val="18"/>
                <c:pt idx="0">
                  <c:v>1</c:v>
                </c:pt>
                <c:pt idx="1">
                  <c:v>0.70588235294117652</c:v>
                </c:pt>
                <c:pt idx="2">
                  <c:v>0.68</c:v>
                </c:pt>
                <c:pt idx="3">
                  <c:v>0.89473684210526316</c:v>
                </c:pt>
                <c:pt idx="4">
                  <c:v>0.88888888888888884</c:v>
                </c:pt>
                <c:pt idx="5">
                  <c:v>0.61538461538461542</c:v>
                </c:pt>
                <c:pt idx="6">
                  <c:v>0.73333333333333328</c:v>
                </c:pt>
                <c:pt idx="7">
                  <c:v>0.8571428571428571</c:v>
                </c:pt>
                <c:pt idx="8">
                  <c:v>0.83333333333333337</c:v>
                </c:pt>
                <c:pt idx="9">
                  <c:v>0.8</c:v>
                </c:pt>
                <c:pt idx="10">
                  <c:v>0.65384615384615385</c:v>
                </c:pt>
                <c:pt idx="11">
                  <c:v>0.61111111111111116</c:v>
                </c:pt>
                <c:pt idx="12">
                  <c:v>0.57692307692307687</c:v>
                </c:pt>
                <c:pt idx="13">
                  <c:v>0.5</c:v>
                </c:pt>
                <c:pt idx="14">
                  <c:v>0.43478260869565216</c:v>
                </c:pt>
                <c:pt idx="15">
                  <c:v>0.38095238095238093</c:v>
                </c:pt>
                <c:pt idx="16">
                  <c:v>0.26923076923076922</c:v>
                </c:pt>
                <c:pt idx="17">
                  <c:v>0.15384615384615385</c:v>
                </c:pt>
              </c:numCache>
            </c:numRef>
          </c:val>
          <c:extLst>
            <c:ext xmlns:c16="http://schemas.microsoft.com/office/drawing/2014/chart" uri="{C3380CC4-5D6E-409C-BE32-E72D297353CC}">
              <c16:uniqueId val="{00000001-3462-4C4F-87FA-02F0E7341719}"/>
            </c:ext>
          </c:extLst>
        </c:ser>
        <c:ser>
          <c:idx val="3"/>
          <c:order val="2"/>
          <c:tx>
            <c:strRef>
              <c:f>'2 out of 3 years Primary Langua'!$AZ$24:$BB$24</c:f>
              <c:strCache>
                <c:ptCount val="1"/>
                <c:pt idx="0">
                  <c:v>Worse</c:v>
                </c:pt>
              </c:strCache>
            </c:strRef>
          </c:tx>
          <c:spPr>
            <a:solidFill>
              <a:schemeClr val="accent4"/>
            </a:solidFill>
            <a:ln>
              <a:noFill/>
            </a:ln>
            <a:effectLst/>
          </c:spPr>
          <c:invertIfNegative val="0"/>
          <c:cat>
            <c:strRef>
              <c:f>'2 out of 3 years Primary Langua'!$A$25:$A$42</c:f>
              <c:strCache>
                <c:ptCount val="18"/>
                <c:pt idx="0">
                  <c:v>Ilocano</c:v>
                </c:pt>
                <c:pt idx="1">
                  <c:v>Lao</c:v>
                </c:pt>
                <c:pt idx="2">
                  <c:v>Russian</c:v>
                </c:pt>
                <c:pt idx="3">
                  <c:v>Cambodian</c:v>
                </c:pt>
                <c:pt idx="4">
                  <c:v>Korean</c:v>
                </c:pt>
                <c:pt idx="5">
                  <c:v>Hmong</c:v>
                </c:pt>
                <c:pt idx="6">
                  <c:v>Mein</c:v>
                </c:pt>
                <c:pt idx="7">
                  <c:v>Other Chinese</c:v>
                </c:pt>
                <c:pt idx="8">
                  <c:v>Thai</c:v>
                </c:pt>
                <c:pt idx="9">
                  <c:v>Japanese</c:v>
                </c:pt>
                <c:pt idx="10">
                  <c:v>Mandarin</c:v>
                </c:pt>
                <c:pt idx="11">
                  <c:v>Armenian</c:v>
                </c:pt>
                <c:pt idx="12">
                  <c:v>Other non-Eng.</c:v>
                </c:pt>
                <c:pt idx="13">
                  <c:v>Arabic</c:v>
                </c:pt>
                <c:pt idx="14">
                  <c:v>Tagalog</c:v>
                </c:pt>
                <c:pt idx="15">
                  <c:v>Farsi</c:v>
                </c:pt>
                <c:pt idx="16">
                  <c:v>Vietnamese</c:v>
                </c:pt>
                <c:pt idx="17">
                  <c:v>Cantonese</c:v>
                </c:pt>
              </c:strCache>
            </c:strRef>
          </c:cat>
          <c:val>
            <c:numRef>
              <c:f>'2 out of 3 years Primary Langua'!$BB$25:$BB$42</c:f>
              <c:numCache>
                <c:formatCode>0%</c:formatCode>
                <c:ptCount val="18"/>
                <c:pt idx="0">
                  <c:v>0</c:v>
                </c:pt>
                <c:pt idx="1">
                  <c:v>0.23529411764705882</c:v>
                </c:pt>
                <c:pt idx="2">
                  <c:v>0.24</c:v>
                </c:pt>
                <c:pt idx="3">
                  <c:v>0</c:v>
                </c:pt>
                <c:pt idx="4">
                  <c:v>0</c:v>
                </c:pt>
                <c:pt idx="5">
                  <c:v>0.26923076923076922</c:v>
                </c:pt>
                <c:pt idx="6">
                  <c:v>0.13333333333333333</c:v>
                </c:pt>
                <c:pt idx="7">
                  <c:v>0</c:v>
                </c:pt>
                <c:pt idx="8">
                  <c:v>0</c:v>
                </c:pt>
                <c:pt idx="9">
                  <c:v>0</c:v>
                </c:pt>
                <c:pt idx="10">
                  <c:v>7.6923076923076927E-2</c:v>
                </c:pt>
                <c:pt idx="11">
                  <c:v>5.5555555555555552E-2</c:v>
                </c:pt>
                <c:pt idx="12">
                  <c:v>0</c:v>
                </c:pt>
                <c:pt idx="13">
                  <c:v>3.8461538461538464E-2</c:v>
                </c:pt>
                <c:pt idx="14">
                  <c:v>0</c:v>
                </c:pt>
                <c:pt idx="15">
                  <c:v>0</c:v>
                </c:pt>
                <c:pt idx="16">
                  <c:v>3.8461538461538464E-2</c:v>
                </c:pt>
                <c:pt idx="17">
                  <c:v>0</c:v>
                </c:pt>
              </c:numCache>
            </c:numRef>
          </c:val>
          <c:extLst>
            <c:ext xmlns:c16="http://schemas.microsoft.com/office/drawing/2014/chart" uri="{C3380CC4-5D6E-409C-BE32-E72D297353CC}">
              <c16:uniqueId val="{00000002-3462-4C4F-87FA-02F0E7341719}"/>
            </c:ext>
          </c:extLst>
        </c:ser>
        <c:dLbls>
          <c:showLegendKey val="0"/>
          <c:showVal val="0"/>
          <c:showCatName val="0"/>
          <c:showSerName val="0"/>
          <c:showPercent val="0"/>
          <c:showBubbleSize val="0"/>
        </c:dLbls>
        <c:gapWidth val="150"/>
        <c:overlap val="100"/>
        <c:axId val="646549928"/>
        <c:axId val="646544352"/>
      </c:barChart>
      <c:catAx>
        <c:axId val="646549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6544352"/>
        <c:crosses val="autoZero"/>
        <c:auto val="1"/>
        <c:lblAlgn val="ctr"/>
        <c:lblOffset val="100"/>
        <c:noMultiLvlLbl val="0"/>
      </c:catAx>
      <c:valAx>
        <c:axId val="646544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6549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9417009959848E-2"/>
          <c:y val="0.12337662337662338"/>
          <c:w val="0.88658914324451166"/>
          <c:h val="0.74124484439445082"/>
        </c:manualLayout>
      </c:layout>
      <c:barChart>
        <c:barDir val="col"/>
        <c:grouping val="clustered"/>
        <c:varyColors val="0"/>
        <c:ser>
          <c:idx val="0"/>
          <c:order val="0"/>
          <c:spPr>
            <a:solidFill>
              <a:srgbClr val="0070C0"/>
            </a:solidFill>
            <a:ln>
              <a:noFill/>
            </a:ln>
            <a:effectLst/>
          </c:spPr>
          <c:invertIfNegative val="0"/>
          <c:cat>
            <c:strRef>
              <c:f>'2 out of 3 years Language Chart'!$A$25:$A$42</c:f>
              <c:strCache>
                <c:ptCount val="18"/>
                <c:pt idx="0">
                  <c:v>Cantonese</c:v>
                </c:pt>
                <c:pt idx="1">
                  <c:v>Vietnamese</c:v>
                </c:pt>
                <c:pt idx="2">
                  <c:v>Farsi</c:v>
                </c:pt>
                <c:pt idx="3">
                  <c:v>Tagalog</c:v>
                </c:pt>
                <c:pt idx="4">
                  <c:v>Arabic</c:v>
                </c:pt>
                <c:pt idx="5">
                  <c:v>Other non-Eng.</c:v>
                </c:pt>
                <c:pt idx="6">
                  <c:v>Armenian</c:v>
                </c:pt>
                <c:pt idx="7">
                  <c:v>Mandarin</c:v>
                </c:pt>
                <c:pt idx="8">
                  <c:v>Japanese</c:v>
                </c:pt>
                <c:pt idx="9">
                  <c:v>Thai</c:v>
                </c:pt>
                <c:pt idx="10">
                  <c:v>Other Chinese</c:v>
                </c:pt>
                <c:pt idx="11">
                  <c:v>Mein</c:v>
                </c:pt>
                <c:pt idx="12">
                  <c:v>Hmong</c:v>
                </c:pt>
                <c:pt idx="13">
                  <c:v>Korean</c:v>
                </c:pt>
                <c:pt idx="14">
                  <c:v>Cambodian</c:v>
                </c:pt>
                <c:pt idx="15">
                  <c:v>Russian</c:v>
                </c:pt>
                <c:pt idx="16">
                  <c:v>Lao</c:v>
                </c:pt>
                <c:pt idx="17">
                  <c:v>Ilocano</c:v>
                </c:pt>
              </c:strCache>
            </c:strRef>
          </c:cat>
          <c:val>
            <c:numRef>
              <c:f>'2 out of 3 years Language Chart'!$AV$25:$AV$42</c:f>
              <c:numCache>
                <c:formatCode>0%</c:formatCode>
                <c:ptCount val="18"/>
                <c:pt idx="0">
                  <c:v>0.84615384615384615</c:v>
                </c:pt>
                <c:pt idx="1">
                  <c:v>0.69230769230769229</c:v>
                </c:pt>
                <c:pt idx="2">
                  <c:v>0.61904761904761907</c:v>
                </c:pt>
                <c:pt idx="3">
                  <c:v>0.56521739130434778</c:v>
                </c:pt>
                <c:pt idx="4">
                  <c:v>0.46153846153846156</c:v>
                </c:pt>
                <c:pt idx="5">
                  <c:v>0.42307692307692307</c:v>
                </c:pt>
                <c:pt idx="6">
                  <c:v>0.33333333333333331</c:v>
                </c:pt>
                <c:pt idx="7">
                  <c:v>0.26923076923076922</c:v>
                </c:pt>
                <c:pt idx="8">
                  <c:v>0.2</c:v>
                </c:pt>
                <c:pt idx="9">
                  <c:v>0.16666666666666666</c:v>
                </c:pt>
                <c:pt idx="10">
                  <c:v>0.14285714285714285</c:v>
                </c:pt>
                <c:pt idx="11">
                  <c:v>0.13333333333333333</c:v>
                </c:pt>
                <c:pt idx="12">
                  <c:v>0.11538461538461539</c:v>
                </c:pt>
                <c:pt idx="13">
                  <c:v>0.1111111111111111</c:v>
                </c:pt>
                <c:pt idx="14">
                  <c:v>0.10526315789473684</c:v>
                </c:pt>
                <c:pt idx="15">
                  <c:v>0.08</c:v>
                </c:pt>
                <c:pt idx="16">
                  <c:v>5.8823529411764705E-2</c:v>
                </c:pt>
                <c:pt idx="17">
                  <c:v>0</c:v>
                </c:pt>
              </c:numCache>
            </c:numRef>
          </c:val>
          <c:extLst>
            <c:ext xmlns:c16="http://schemas.microsoft.com/office/drawing/2014/chart" uri="{C3380CC4-5D6E-409C-BE32-E72D297353CC}">
              <c16:uniqueId val="{00000000-8738-CF46-BB0D-985B57EE19E1}"/>
            </c:ext>
          </c:extLst>
        </c:ser>
        <c:dLbls>
          <c:showLegendKey val="0"/>
          <c:showVal val="0"/>
          <c:showCatName val="0"/>
          <c:showSerName val="0"/>
          <c:showPercent val="0"/>
          <c:showBubbleSize val="0"/>
        </c:dLbls>
        <c:gapWidth val="219"/>
        <c:axId val="622104752"/>
        <c:axId val="622109016"/>
      </c:barChart>
      <c:lineChart>
        <c:grouping val="standard"/>
        <c:varyColors val="0"/>
        <c:ser>
          <c:idx val="1"/>
          <c:order val="1"/>
          <c:tx>
            <c:v>Pop %</c:v>
          </c:tx>
          <c:spPr>
            <a:ln w="28575" cap="rnd">
              <a:solidFill>
                <a:srgbClr val="FFC000"/>
              </a:solidFill>
              <a:round/>
            </a:ln>
            <a:effectLst/>
          </c:spPr>
          <c:marker>
            <c:symbol val="none"/>
          </c:marker>
          <c:cat>
            <c:strRef>
              <c:f>'2 out of 3 years Language Chart'!$A$25:$A$42</c:f>
              <c:strCache>
                <c:ptCount val="18"/>
                <c:pt idx="0">
                  <c:v>Cantonese</c:v>
                </c:pt>
                <c:pt idx="1">
                  <c:v>Vietnamese</c:v>
                </c:pt>
                <c:pt idx="2">
                  <c:v>Farsi</c:v>
                </c:pt>
                <c:pt idx="3">
                  <c:v>Tagalog</c:v>
                </c:pt>
                <c:pt idx="4">
                  <c:v>Arabic</c:v>
                </c:pt>
                <c:pt idx="5">
                  <c:v>Other non-Eng.</c:v>
                </c:pt>
                <c:pt idx="6">
                  <c:v>Armenian</c:v>
                </c:pt>
                <c:pt idx="7">
                  <c:v>Mandarin</c:v>
                </c:pt>
                <c:pt idx="8">
                  <c:v>Japanese</c:v>
                </c:pt>
                <c:pt idx="9">
                  <c:v>Thai</c:v>
                </c:pt>
                <c:pt idx="10">
                  <c:v>Other Chinese</c:v>
                </c:pt>
                <c:pt idx="11">
                  <c:v>Mein</c:v>
                </c:pt>
                <c:pt idx="12">
                  <c:v>Hmong</c:v>
                </c:pt>
                <c:pt idx="13">
                  <c:v>Korean</c:v>
                </c:pt>
                <c:pt idx="14">
                  <c:v>Cambodian</c:v>
                </c:pt>
                <c:pt idx="15">
                  <c:v>Russian</c:v>
                </c:pt>
                <c:pt idx="16">
                  <c:v>Lao</c:v>
                </c:pt>
                <c:pt idx="17">
                  <c:v>Ilocano</c:v>
                </c:pt>
              </c:strCache>
            </c:strRef>
          </c:cat>
          <c:val>
            <c:numRef>
              <c:f>'2 out of 3 years Language Chart'!$BC$25:$BC$42</c:f>
              <c:numCache>
                <c:formatCode>0.00%</c:formatCode>
                <c:ptCount val="18"/>
                <c:pt idx="0">
                  <c:v>0.161</c:v>
                </c:pt>
                <c:pt idx="1">
                  <c:v>0.255</c:v>
                </c:pt>
                <c:pt idx="2">
                  <c:v>4.4999999999999998E-2</c:v>
                </c:pt>
                <c:pt idx="3">
                  <c:v>4.2000000000000003E-2</c:v>
                </c:pt>
                <c:pt idx="4">
                  <c:v>6.7000000000000004E-2</c:v>
                </c:pt>
                <c:pt idx="5">
                  <c:v>8.4000000000000005E-2</c:v>
                </c:pt>
                <c:pt idx="6">
                  <c:v>7.4999999999999997E-2</c:v>
                </c:pt>
                <c:pt idx="7">
                  <c:v>9.8000000000000004E-2</c:v>
                </c:pt>
                <c:pt idx="8">
                  <c:v>2E-3</c:v>
                </c:pt>
                <c:pt idx="9">
                  <c:v>3.0000000000000001E-3</c:v>
                </c:pt>
                <c:pt idx="10">
                  <c:v>8.9999999999999993E-3</c:v>
                </c:pt>
                <c:pt idx="11">
                  <c:v>3.0000000000000001E-3</c:v>
                </c:pt>
                <c:pt idx="12">
                  <c:v>3.2000000000000001E-2</c:v>
                </c:pt>
                <c:pt idx="13">
                  <c:v>4.8000000000000001E-2</c:v>
                </c:pt>
                <c:pt idx="14">
                  <c:v>0.02</c:v>
                </c:pt>
                <c:pt idx="15">
                  <c:v>4.9000000000000002E-2</c:v>
                </c:pt>
                <c:pt idx="16">
                  <c:v>7.0000000000000001E-3</c:v>
                </c:pt>
                <c:pt idx="17">
                  <c:v>0</c:v>
                </c:pt>
              </c:numCache>
            </c:numRef>
          </c:val>
          <c:smooth val="0"/>
          <c:extLst>
            <c:ext xmlns:c16="http://schemas.microsoft.com/office/drawing/2014/chart" uri="{C3380CC4-5D6E-409C-BE32-E72D297353CC}">
              <c16:uniqueId val="{00000001-8738-CF46-BB0D-985B57EE19E1}"/>
            </c:ext>
          </c:extLst>
        </c:ser>
        <c:dLbls>
          <c:showLegendKey val="0"/>
          <c:showVal val="0"/>
          <c:showCatName val="0"/>
          <c:showSerName val="0"/>
          <c:showPercent val="0"/>
          <c:showBubbleSize val="0"/>
        </c:dLbls>
        <c:marker val="1"/>
        <c:smooth val="0"/>
        <c:axId val="2103799647"/>
        <c:axId val="2103797999"/>
      </c:lineChart>
      <c:catAx>
        <c:axId val="62210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2109016"/>
        <c:crosses val="autoZero"/>
        <c:auto val="1"/>
        <c:lblAlgn val="ctr"/>
        <c:lblOffset val="100"/>
        <c:noMultiLvlLbl val="0"/>
      </c:catAx>
      <c:valAx>
        <c:axId val="622109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2104752"/>
        <c:crosses val="autoZero"/>
        <c:crossBetween val="between"/>
      </c:valAx>
      <c:valAx>
        <c:axId val="210379799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3799647"/>
        <c:crosses val="max"/>
        <c:crossBetween val="between"/>
      </c:valAx>
      <c:catAx>
        <c:axId val="2103799647"/>
        <c:scaling>
          <c:orientation val="minMax"/>
        </c:scaling>
        <c:delete val="1"/>
        <c:axPos val="b"/>
        <c:numFmt formatCode="General" sourceLinked="1"/>
        <c:majorTickMark val="out"/>
        <c:minorTickMark val="none"/>
        <c:tickLblPos val="nextTo"/>
        <c:crossAx val="210379799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'2 out of 3 years RaceXLang'!$AT$1:$AV$1</c:f>
              <c:strCache>
                <c:ptCount val="1"/>
                <c:pt idx="0">
                  <c:v>Better</c:v>
                </c:pt>
              </c:strCache>
            </c:strRef>
          </c:tx>
          <c:spPr>
            <a:solidFill>
              <a:schemeClr val="accent1"/>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RaceXLang'!$AV$2:$AV$12</c:f>
              <c:numCache>
                <c:formatCode>0%</c:formatCode>
                <c:ptCount val="11"/>
                <c:pt idx="0">
                  <c:v>0.29411764705882354</c:v>
                </c:pt>
                <c:pt idx="1">
                  <c:v>0.35714285714285715</c:v>
                </c:pt>
                <c:pt idx="2">
                  <c:v>0.36363636363636365</c:v>
                </c:pt>
                <c:pt idx="3">
                  <c:v>0.44444444444444442</c:v>
                </c:pt>
                <c:pt idx="4">
                  <c:v>0.54166666666666663</c:v>
                </c:pt>
                <c:pt idx="5">
                  <c:v>0.5714285714285714</c:v>
                </c:pt>
                <c:pt idx="6">
                  <c:v>0.61538461538461542</c:v>
                </c:pt>
                <c:pt idx="7">
                  <c:v>0.6428571428571429</c:v>
                </c:pt>
                <c:pt idx="8">
                  <c:v>0.66666666666666663</c:v>
                </c:pt>
                <c:pt idx="9">
                  <c:v>0.8571428571428571</c:v>
                </c:pt>
                <c:pt idx="10">
                  <c:v>0.88888888888888884</c:v>
                </c:pt>
              </c:numCache>
            </c:numRef>
          </c:val>
          <c:extLst>
            <c:ext xmlns:c16="http://schemas.microsoft.com/office/drawing/2014/chart" uri="{C3380CC4-5D6E-409C-BE32-E72D297353CC}">
              <c16:uniqueId val="{00000000-E709-4EBA-B28A-D3271C982CF0}"/>
            </c:ext>
          </c:extLst>
        </c:ser>
        <c:ser>
          <c:idx val="1"/>
          <c:order val="1"/>
          <c:tx>
            <c:strRef>
              <c:f>'2 out of 3 years RaceXLang'!$AW$1:$AY$1</c:f>
              <c:strCache>
                <c:ptCount val="1"/>
                <c:pt idx="0">
                  <c:v>Similar</c:v>
                </c:pt>
              </c:strCache>
            </c:strRef>
          </c:tx>
          <c:spPr>
            <a:solidFill>
              <a:schemeClr val="bg1">
                <a:lumMod val="65000"/>
              </a:schemeClr>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RaceXLang'!$AY$2:$AY$12</c:f>
              <c:numCache>
                <c:formatCode>0%</c:formatCode>
                <c:ptCount val="11"/>
                <c:pt idx="0">
                  <c:v>0.11764705882352941</c:v>
                </c:pt>
                <c:pt idx="1">
                  <c:v>0.21428571428571427</c:v>
                </c:pt>
                <c:pt idx="2">
                  <c:v>0.27272727272727271</c:v>
                </c:pt>
                <c:pt idx="3">
                  <c:v>0</c:v>
                </c:pt>
                <c:pt idx="4">
                  <c:v>0.125</c:v>
                </c:pt>
                <c:pt idx="5">
                  <c:v>0.21428571428571427</c:v>
                </c:pt>
                <c:pt idx="6">
                  <c:v>0.15384615384615385</c:v>
                </c:pt>
                <c:pt idx="7">
                  <c:v>0.10714285714285714</c:v>
                </c:pt>
                <c:pt idx="8">
                  <c:v>0.20833333333333334</c:v>
                </c:pt>
                <c:pt idx="9">
                  <c:v>0.14285714285714285</c:v>
                </c:pt>
                <c:pt idx="10">
                  <c:v>0</c:v>
                </c:pt>
              </c:numCache>
            </c:numRef>
          </c:val>
          <c:extLst>
            <c:ext xmlns:c16="http://schemas.microsoft.com/office/drawing/2014/chart" uri="{C3380CC4-5D6E-409C-BE32-E72D297353CC}">
              <c16:uniqueId val="{00000001-E709-4EBA-B28A-D3271C982CF0}"/>
            </c:ext>
          </c:extLst>
        </c:ser>
        <c:ser>
          <c:idx val="2"/>
          <c:order val="2"/>
          <c:tx>
            <c:strRef>
              <c:f>'2 out of 3 years RaceXLang'!$AZ$1:$BB$1</c:f>
              <c:strCache>
                <c:ptCount val="1"/>
                <c:pt idx="0">
                  <c:v>Worse</c:v>
                </c:pt>
              </c:strCache>
            </c:strRef>
          </c:tx>
          <c:spPr>
            <a:solidFill>
              <a:srgbClr val="FFC000"/>
            </a:solidFill>
            <a:ln>
              <a:noFill/>
            </a:ln>
            <a:effectLst/>
          </c:spPr>
          <c:invertIfNegative val="0"/>
          <c:cat>
            <c:strRef>
              <c:f>'2 out of 3 years RaceXLang'!$A$2:$A$12</c:f>
              <c:strCache>
                <c:ptCount val="11"/>
                <c:pt idx="0">
                  <c:v>Laotian-Lao</c:v>
                </c:pt>
                <c:pt idx="1">
                  <c:v>Cambodian-Cambodian</c:v>
                </c:pt>
                <c:pt idx="2">
                  <c:v>Asian Indian-Oth Non-Eng.</c:v>
                </c:pt>
                <c:pt idx="3">
                  <c:v>Laotian-Hmong</c:v>
                </c:pt>
                <c:pt idx="4">
                  <c:v>Chinese-Mandarin</c:v>
                </c:pt>
                <c:pt idx="5">
                  <c:v>Oth Asian PI-All Oth Lang</c:v>
                </c:pt>
                <c:pt idx="6">
                  <c:v>Korean-Korean</c:v>
                </c:pt>
                <c:pt idx="7">
                  <c:v>Vietnamese-Vietnamese</c:v>
                </c:pt>
                <c:pt idx="8">
                  <c:v>Filipino-Tagalog</c:v>
                </c:pt>
                <c:pt idx="9">
                  <c:v>Japanese-Japanese</c:v>
                </c:pt>
                <c:pt idx="10">
                  <c:v>Chinese-Cantonese</c:v>
                </c:pt>
              </c:strCache>
            </c:strRef>
          </c:cat>
          <c:val>
            <c:numRef>
              <c:f>'2 out of 3 years RaceXLang'!$BB$2:$BB$12</c:f>
              <c:numCache>
                <c:formatCode>0%</c:formatCode>
                <c:ptCount val="11"/>
                <c:pt idx="0">
                  <c:v>0.58823529411764708</c:v>
                </c:pt>
                <c:pt idx="1">
                  <c:v>0.42857142857142855</c:v>
                </c:pt>
                <c:pt idx="2">
                  <c:v>0.36363636363636365</c:v>
                </c:pt>
                <c:pt idx="3">
                  <c:v>0.55555555555555558</c:v>
                </c:pt>
                <c:pt idx="4">
                  <c:v>0.33333333333333331</c:v>
                </c:pt>
                <c:pt idx="5">
                  <c:v>0.21428571428571427</c:v>
                </c:pt>
                <c:pt idx="6">
                  <c:v>0.23076923076923078</c:v>
                </c:pt>
                <c:pt idx="7">
                  <c:v>0.25</c:v>
                </c:pt>
                <c:pt idx="8">
                  <c:v>0.125</c:v>
                </c:pt>
                <c:pt idx="9">
                  <c:v>0</c:v>
                </c:pt>
                <c:pt idx="10">
                  <c:v>0.1111111111111111</c:v>
                </c:pt>
              </c:numCache>
            </c:numRef>
          </c:val>
          <c:extLst>
            <c:ext xmlns:c16="http://schemas.microsoft.com/office/drawing/2014/chart" uri="{C3380CC4-5D6E-409C-BE32-E72D297353CC}">
              <c16:uniqueId val="{00000002-E709-4EBA-B28A-D3271C982CF0}"/>
            </c:ext>
          </c:extLst>
        </c:ser>
        <c:dLbls>
          <c:showLegendKey val="0"/>
          <c:showVal val="0"/>
          <c:showCatName val="0"/>
          <c:showSerName val="0"/>
          <c:showPercent val="0"/>
          <c:showBubbleSize val="0"/>
        </c:dLbls>
        <c:gapWidth val="150"/>
        <c:overlap val="100"/>
        <c:axId val="782211736"/>
        <c:axId val="782206160"/>
      </c:barChart>
      <c:catAx>
        <c:axId val="782211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2206160"/>
        <c:crosses val="autoZero"/>
        <c:auto val="1"/>
        <c:lblAlgn val="ctr"/>
        <c:lblOffset val="100"/>
        <c:noMultiLvlLbl val="0"/>
      </c:catAx>
      <c:valAx>
        <c:axId val="782206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2211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5088" cy="466116"/>
          </a:xfrm>
          <a:prstGeom prst="rect">
            <a:avLst/>
          </a:prstGeom>
        </p:spPr>
        <p:txBody>
          <a:bodyPr vert="horz" lIns="92926" tIns="46462" rIns="92926" bIns="46462" rtlCol="0"/>
          <a:lstStyle>
            <a:lvl1pPr algn="l">
              <a:defRPr sz="1200"/>
            </a:lvl1pPr>
          </a:lstStyle>
          <a:p>
            <a:endParaRPr lang="en-US" dirty="0"/>
          </a:p>
        </p:txBody>
      </p:sp>
      <p:sp>
        <p:nvSpPr>
          <p:cNvPr id="3" name="Date Placeholder 2"/>
          <p:cNvSpPr>
            <a:spLocks noGrp="1"/>
          </p:cNvSpPr>
          <p:nvPr>
            <p:ph type="dt" sz="quarter" idx="1"/>
          </p:nvPr>
        </p:nvSpPr>
        <p:spPr>
          <a:xfrm>
            <a:off x="3967342" y="4"/>
            <a:ext cx="3035088" cy="466116"/>
          </a:xfrm>
          <a:prstGeom prst="rect">
            <a:avLst/>
          </a:prstGeom>
        </p:spPr>
        <p:txBody>
          <a:bodyPr vert="horz" lIns="92926" tIns="46462" rIns="92926" bIns="46462" rtlCol="0"/>
          <a:lstStyle>
            <a:lvl1pPr algn="r">
              <a:defRPr sz="1200"/>
            </a:lvl1pPr>
          </a:lstStyle>
          <a:p>
            <a:r>
              <a:rPr lang="en-US" smtClean="0"/>
              <a:t>3/12/2020</a:t>
            </a:r>
            <a:endParaRPr lang="en-US" dirty="0"/>
          </a:p>
        </p:txBody>
      </p:sp>
      <p:sp>
        <p:nvSpPr>
          <p:cNvPr id="4" name="Footer Placeholder 3"/>
          <p:cNvSpPr>
            <a:spLocks noGrp="1"/>
          </p:cNvSpPr>
          <p:nvPr>
            <p:ph type="ftr" sz="quarter" idx="2"/>
          </p:nvPr>
        </p:nvSpPr>
        <p:spPr>
          <a:xfrm>
            <a:off x="0" y="8823941"/>
            <a:ext cx="3035088" cy="466115"/>
          </a:xfrm>
          <a:prstGeom prst="rect">
            <a:avLst/>
          </a:prstGeom>
        </p:spPr>
        <p:txBody>
          <a:bodyPr vert="horz" lIns="92926" tIns="46462" rIns="92926"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2" y="8823941"/>
            <a:ext cx="3035088" cy="466115"/>
          </a:xfrm>
          <a:prstGeom prst="rect">
            <a:avLst/>
          </a:prstGeom>
        </p:spPr>
        <p:txBody>
          <a:bodyPr vert="horz" lIns="92926" tIns="46462" rIns="92926" bIns="46462" rtlCol="0" anchor="b"/>
          <a:lstStyle>
            <a:lvl1pPr algn="r">
              <a:defRPr sz="1200"/>
            </a:lvl1pPr>
          </a:lstStyle>
          <a:p>
            <a:fld id="{E5A727D1-50F5-46D0-BF2B-F350CC8CC879}" type="slidenum">
              <a:rPr lang="en-US" smtClean="0"/>
              <a:t>‹#›</a:t>
            </a:fld>
            <a:endParaRPr lang="en-US" dirty="0"/>
          </a:p>
        </p:txBody>
      </p:sp>
    </p:spTree>
    <p:extLst>
      <p:ext uri="{BB962C8B-B14F-4D97-AF65-F5344CB8AC3E}">
        <p14:creationId xmlns:p14="http://schemas.microsoft.com/office/powerpoint/2010/main" val="2609844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2926" tIns="46462" rIns="92926" bIns="46462" rtlCol="0"/>
          <a:lstStyle>
            <a:lvl1pPr algn="l">
              <a:defRPr sz="1200"/>
            </a:lvl1pPr>
          </a:lstStyle>
          <a:p>
            <a:endParaRPr lang="en-US" dirty="0"/>
          </a:p>
        </p:txBody>
      </p:sp>
      <p:sp>
        <p:nvSpPr>
          <p:cNvPr id="3" name="Date Placeholder 2"/>
          <p:cNvSpPr>
            <a:spLocks noGrp="1"/>
          </p:cNvSpPr>
          <p:nvPr>
            <p:ph type="dt" idx="1"/>
          </p:nvPr>
        </p:nvSpPr>
        <p:spPr>
          <a:xfrm>
            <a:off x="3967342" y="1"/>
            <a:ext cx="3035088" cy="464503"/>
          </a:xfrm>
          <a:prstGeom prst="rect">
            <a:avLst/>
          </a:prstGeom>
        </p:spPr>
        <p:txBody>
          <a:bodyPr vert="horz" lIns="92926" tIns="46462" rIns="92926" bIns="46462" rtlCol="0"/>
          <a:lstStyle>
            <a:lvl1pPr algn="r">
              <a:defRPr sz="1200"/>
            </a:lvl1pPr>
          </a:lstStyle>
          <a:p>
            <a:r>
              <a:rPr lang="en-US" smtClean="0"/>
              <a:t>3/12/2020</a:t>
            </a:r>
            <a:endParaRPr lang="en-US" dirty="0"/>
          </a:p>
        </p:txBody>
      </p:sp>
      <p:sp>
        <p:nvSpPr>
          <p:cNvPr id="4" name="Slide Image Placeholder 3"/>
          <p:cNvSpPr>
            <a:spLocks noGrp="1" noRot="1" noChangeAspect="1"/>
          </p:cNvSpPr>
          <p:nvPr>
            <p:ph type="sldImg" idx="2"/>
          </p:nvPr>
        </p:nvSpPr>
        <p:spPr>
          <a:xfrm>
            <a:off x="1181100" y="696913"/>
            <a:ext cx="4643438" cy="3482975"/>
          </a:xfrm>
          <a:prstGeom prst="rect">
            <a:avLst/>
          </a:prstGeom>
          <a:noFill/>
          <a:ln w="12700">
            <a:solidFill>
              <a:prstClr val="black"/>
            </a:solidFill>
          </a:ln>
        </p:spPr>
        <p:txBody>
          <a:bodyPr vert="horz" lIns="92926" tIns="46462" rIns="92926" bIns="46462" rtlCol="0" anchor="ctr"/>
          <a:lstStyle/>
          <a:p>
            <a:endParaRPr lang="en-US" dirty="0"/>
          </a:p>
        </p:txBody>
      </p:sp>
      <p:sp>
        <p:nvSpPr>
          <p:cNvPr id="5" name="Notes Placeholder 4"/>
          <p:cNvSpPr>
            <a:spLocks noGrp="1"/>
          </p:cNvSpPr>
          <p:nvPr>
            <p:ph type="body" sz="quarter" idx="3"/>
          </p:nvPr>
        </p:nvSpPr>
        <p:spPr>
          <a:xfrm>
            <a:off x="700405" y="4412778"/>
            <a:ext cx="5603240" cy="4180523"/>
          </a:xfrm>
          <a:prstGeom prst="rect">
            <a:avLst/>
          </a:prstGeom>
        </p:spPr>
        <p:txBody>
          <a:bodyPr vert="horz" lIns="92926" tIns="46462" rIns="92926" bIns="464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9"/>
            <a:ext cx="3035088" cy="464503"/>
          </a:xfrm>
          <a:prstGeom prst="rect">
            <a:avLst/>
          </a:prstGeom>
        </p:spPr>
        <p:txBody>
          <a:bodyPr vert="horz" lIns="92926" tIns="46462" rIns="92926"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2" y="8823939"/>
            <a:ext cx="3035088" cy="464503"/>
          </a:xfrm>
          <a:prstGeom prst="rect">
            <a:avLst/>
          </a:prstGeom>
        </p:spPr>
        <p:txBody>
          <a:bodyPr vert="horz" lIns="92926" tIns="46462" rIns="92926" bIns="46462" rtlCol="0" anchor="b"/>
          <a:lstStyle>
            <a:lvl1pPr algn="r">
              <a:defRPr sz="1200"/>
            </a:lvl1pPr>
          </a:lstStyle>
          <a:p>
            <a:fld id="{1E6F2BC6-4BB5-46DC-9741-12427780126F}" type="slidenum">
              <a:rPr lang="en-US" smtClean="0"/>
              <a:t>‹#›</a:t>
            </a:fld>
            <a:endParaRPr lang="en-US" dirty="0"/>
          </a:p>
        </p:txBody>
      </p:sp>
    </p:spTree>
    <p:extLst>
      <p:ext uri="{BB962C8B-B14F-4D97-AF65-F5344CB8AC3E}">
        <p14:creationId xmlns:p14="http://schemas.microsoft.com/office/powerpoint/2010/main" val="1324137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a:t>
            </a:fld>
            <a:endParaRPr lang="en-US" dirty="0"/>
          </a:p>
        </p:txBody>
      </p:sp>
    </p:spTree>
    <p:extLst>
      <p:ext uri="{BB962C8B-B14F-4D97-AF65-F5344CB8AC3E}">
        <p14:creationId xmlns:p14="http://schemas.microsoft.com/office/powerpoint/2010/main" val="200574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11</a:t>
            </a:fld>
            <a:endParaRPr lang="en-US" dirty="0"/>
          </a:p>
        </p:txBody>
      </p:sp>
    </p:spTree>
    <p:extLst>
      <p:ext uri="{BB962C8B-B14F-4D97-AF65-F5344CB8AC3E}">
        <p14:creationId xmlns:p14="http://schemas.microsoft.com/office/powerpoint/2010/main" val="48622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13</a:t>
            </a:fld>
            <a:endParaRPr lang="en-US" dirty="0"/>
          </a:p>
        </p:txBody>
      </p:sp>
    </p:spTree>
    <p:extLst>
      <p:ext uri="{BB962C8B-B14F-4D97-AF65-F5344CB8AC3E}">
        <p14:creationId xmlns:p14="http://schemas.microsoft.com/office/powerpoint/2010/main" val="409143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14</a:t>
            </a:fld>
            <a:endParaRPr lang="en-US" dirty="0"/>
          </a:p>
        </p:txBody>
      </p:sp>
    </p:spTree>
    <p:extLst>
      <p:ext uri="{BB962C8B-B14F-4D97-AF65-F5344CB8AC3E}">
        <p14:creationId xmlns:p14="http://schemas.microsoft.com/office/powerpoint/2010/main" val="156606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17</a:t>
            </a:fld>
            <a:endParaRPr lang="en-US" dirty="0"/>
          </a:p>
        </p:txBody>
      </p:sp>
    </p:spTree>
    <p:extLst>
      <p:ext uri="{BB962C8B-B14F-4D97-AF65-F5344CB8AC3E}">
        <p14:creationId xmlns:p14="http://schemas.microsoft.com/office/powerpoint/2010/main" val="386697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18</a:t>
            </a:fld>
            <a:endParaRPr lang="en-US" dirty="0"/>
          </a:p>
        </p:txBody>
      </p:sp>
    </p:spTree>
    <p:extLst>
      <p:ext uri="{BB962C8B-B14F-4D97-AF65-F5344CB8AC3E}">
        <p14:creationId xmlns:p14="http://schemas.microsoft.com/office/powerpoint/2010/main" val="272518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32</a:t>
            </a:fld>
            <a:endParaRPr lang="en-US" dirty="0"/>
          </a:p>
        </p:txBody>
      </p:sp>
    </p:spTree>
    <p:extLst>
      <p:ext uri="{BB962C8B-B14F-4D97-AF65-F5344CB8AC3E}">
        <p14:creationId xmlns:p14="http://schemas.microsoft.com/office/powerpoint/2010/main" val="124325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33</a:t>
            </a:fld>
            <a:endParaRPr lang="en-US" dirty="0"/>
          </a:p>
        </p:txBody>
      </p:sp>
    </p:spTree>
    <p:extLst>
      <p:ext uri="{BB962C8B-B14F-4D97-AF65-F5344CB8AC3E}">
        <p14:creationId xmlns:p14="http://schemas.microsoft.com/office/powerpoint/2010/main" val="235775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34</a:t>
            </a:fld>
            <a:endParaRPr lang="en-US"/>
          </a:p>
        </p:txBody>
      </p:sp>
    </p:spTree>
    <p:extLst>
      <p:ext uri="{BB962C8B-B14F-4D97-AF65-F5344CB8AC3E}">
        <p14:creationId xmlns:p14="http://schemas.microsoft.com/office/powerpoint/2010/main" val="64627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35</a:t>
            </a:fld>
            <a:endParaRPr lang="en-US"/>
          </a:p>
        </p:txBody>
      </p:sp>
    </p:spTree>
    <p:extLst>
      <p:ext uri="{BB962C8B-B14F-4D97-AF65-F5344CB8AC3E}">
        <p14:creationId xmlns:p14="http://schemas.microsoft.com/office/powerpoint/2010/main" val="210180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36</a:t>
            </a:fld>
            <a:endParaRPr lang="en-US"/>
          </a:p>
        </p:txBody>
      </p:sp>
    </p:spTree>
    <p:extLst>
      <p:ext uri="{BB962C8B-B14F-4D97-AF65-F5344CB8AC3E}">
        <p14:creationId xmlns:p14="http://schemas.microsoft.com/office/powerpoint/2010/main" val="389903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3</a:t>
            </a:fld>
            <a:endParaRPr lang="en-US" dirty="0"/>
          </a:p>
        </p:txBody>
      </p:sp>
    </p:spTree>
    <p:extLst>
      <p:ext uri="{BB962C8B-B14F-4D97-AF65-F5344CB8AC3E}">
        <p14:creationId xmlns:p14="http://schemas.microsoft.com/office/powerpoint/2010/main" val="194819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37</a:t>
            </a:fld>
            <a:endParaRPr lang="en-US"/>
          </a:p>
        </p:txBody>
      </p:sp>
    </p:spTree>
    <p:extLst>
      <p:ext uri="{BB962C8B-B14F-4D97-AF65-F5344CB8AC3E}">
        <p14:creationId xmlns:p14="http://schemas.microsoft.com/office/powerpoint/2010/main" val="1803293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38</a:t>
            </a:fld>
            <a:endParaRPr lang="en-US"/>
          </a:p>
        </p:txBody>
      </p:sp>
    </p:spTree>
    <p:extLst>
      <p:ext uri="{BB962C8B-B14F-4D97-AF65-F5344CB8AC3E}">
        <p14:creationId xmlns:p14="http://schemas.microsoft.com/office/powerpoint/2010/main" val="87548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6F2BC6-4BB5-46DC-9741-12427780126F}" type="slidenum">
              <a:rPr lang="en-US" smtClean="0"/>
              <a:t>39</a:t>
            </a:fld>
            <a:endParaRPr lang="en-US"/>
          </a:p>
        </p:txBody>
      </p:sp>
    </p:spTree>
    <p:extLst>
      <p:ext uri="{BB962C8B-B14F-4D97-AF65-F5344CB8AC3E}">
        <p14:creationId xmlns:p14="http://schemas.microsoft.com/office/powerpoint/2010/main" val="473745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40</a:t>
            </a:fld>
            <a:endParaRPr lang="en-US"/>
          </a:p>
        </p:txBody>
      </p:sp>
    </p:spTree>
    <p:extLst>
      <p:ext uri="{BB962C8B-B14F-4D97-AF65-F5344CB8AC3E}">
        <p14:creationId xmlns:p14="http://schemas.microsoft.com/office/powerpoint/2010/main" val="4030896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41</a:t>
            </a:fld>
            <a:endParaRPr lang="en-US"/>
          </a:p>
        </p:txBody>
      </p:sp>
    </p:spTree>
    <p:extLst>
      <p:ext uri="{BB962C8B-B14F-4D97-AF65-F5344CB8AC3E}">
        <p14:creationId xmlns:p14="http://schemas.microsoft.com/office/powerpoint/2010/main" val="341876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42</a:t>
            </a:fld>
            <a:endParaRPr lang="en-US"/>
          </a:p>
        </p:txBody>
      </p:sp>
    </p:spTree>
    <p:extLst>
      <p:ext uri="{BB962C8B-B14F-4D97-AF65-F5344CB8AC3E}">
        <p14:creationId xmlns:p14="http://schemas.microsoft.com/office/powerpoint/2010/main" val="362765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43</a:t>
            </a:fld>
            <a:endParaRPr lang="en-US"/>
          </a:p>
        </p:txBody>
      </p:sp>
    </p:spTree>
    <p:extLst>
      <p:ext uri="{BB962C8B-B14F-4D97-AF65-F5344CB8AC3E}">
        <p14:creationId xmlns:p14="http://schemas.microsoft.com/office/powerpoint/2010/main" val="382553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44</a:t>
            </a:fld>
            <a:endParaRPr lang="en-US"/>
          </a:p>
        </p:txBody>
      </p:sp>
    </p:spTree>
    <p:extLst>
      <p:ext uri="{BB962C8B-B14F-4D97-AF65-F5344CB8AC3E}">
        <p14:creationId xmlns:p14="http://schemas.microsoft.com/office/powerpoint/2010/main" val="1504132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E6F2BC6-4BB5-46DC-9741-12427780126F}" type="slidenum">
              <a:rPr lang="en-US" smtClean="0"/>
              <a:t>45</a:t>
            </a:fld>
            <a:endParaRPr lang="en-US"/>
          </a:p>
        </p:txBody>
      </p:sp>
    </p:spTree>
    <p:extLst>
      <p:ext uri="{BB962C8B-B14F-4D97-AF65-F5344CB8AC3E}">
        <p14:creationId xmlns:p14="http://schemas.microsoft.com/office/powerpoint/2010/main" val="947518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46</a:t>
            </a:fld>
            <a:endParaRPr lang="en-US"/>
          </a:p>
        </p:txBody>
      </p:sp>
    </p:spTree>
    <p:extLst>
      <p:ext uri="{BB962C8B-B14F-4D97-AF65-F5344CB8AC3E}">
        <p14:creationId xmlns:p14="http://schemas.microsoft.com/office/powerpoint/2010/main" val="1922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a:t>
            </a:fld>
            <a:endParaRPr lang="en-US" dirty="0"/>
          </a:p>
        </p:txBody>
      </p:sp>
    </p:spTree>
    <p:extLst>
      <p:ext uri="{BB962C8B-B14F-4D97-AF65-F5344CB8AC3E}">
        <p14:creationId xmlns:p14="http://schemas.microsoft.com/office/powerpoint/2010/main" val="2174333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47</a:t>
            </a:fld>
            <a:endParaRPr lang="en-US"/>
          </a:p>
        </p:txBody>
      </p:sp>
    </p:spTree>
    <p:extLst>
      <p:ext uri="{BB962C8B-B14F-4D97-AF65-F5344CB8AC3E}">
        <p14:creationId xmlns:p14="http://schemas.microsoft.com/office/powerpoint/2010/main" val="1087033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6F2BC6-4BB5-46DC-9741-12427780126F}" type="slidenum">
              <a:rPr lang="en-US" smtClean="0"/>
              <a:t>48</a:t>
            </a:fld>
            <a:endParaRPr lang="en-US"/>
          </a:p>
        </p:txBody>
      </p:sp>
    </p:spTree>
    <p:extLst>
      <p:ext uri="{BB962C8B-B14F-4D97-AF65-F5344CB8AC3E}">
        <p14:creationId xmlns:p14="http://schemas.microsoft.com/office/powerpoint/2010/main" val="283199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49</a:t>
            </a:fld>
            <a:endParaRPr lang="en-US"/>
          </a:p>
        </p:txBody>
      </p:sp>
    </p:spTree>
    <p:extLst>
      <p:ext uri="{BB962C8B-B14F-4D97-AF65-F5344CB8AC3E}">
        <p14:creationId xmlns:p14="http://schemas.microsoft.com/office/powerpoint/2010/main" val="1151684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50</a:t>
            </a:fld>
            <a:endParaRPr lang="en-US" dirty="0"/>
          </a:p>
        </p:txBody>
      </p:sp>
    </p:spTree>
    <p:extLst>
      <p:ext uri="{BB962C8B-B14F-4D97-AF65-F5344CB8AC3E}">
        <p14:creationId xmlns:p14="http://schemas.microsoft.com/office/powerpoint/2010/main" val="4252982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51</a:t>
            </a:fld>
            <a:endParaRPr lang="en-US" dirty="0"/>
          </a:p>
        </p:txBody>
      </p:sp>
    </p:spTree>
    <p:extLst>
      <p:ext uri="{BB962C8B-B14F-4D97-AF65-F5344CB8AC3E}">
        <p14:creationId xmlns:p14="http://schemas.microsoft.com/office/powerpoint/2010/main" val="312571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52</a:t>
            </a:fld>
            <a:endParaRPr lang="en-US" dirty="0"/>
          </a:p>
        </p:txBody>
      </p:sp>
    </p:spTree>
    <p:extLst>
      <p:ext uri="{BB962C8B-B14F-4D97-AF65-F5344CB8AC3E}">
        <p14:creationId xmlns:p14="http://schemas.microsoft.com/office/powerpoint/2010/main" val="748682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53</a:t>
            </a:fld>
            <a:endParaRPr lang="en-US" dirty="0"/>
          </a:p>
        </p:txBody>
      </p:sp>
    </p:spTree>
    <p:extLst>
      <p:ext uri="{BB962C8B-B14F-4D97-AF65-F5344CB8AC3E}">
        <p14:creationId xmlns:p14="http://schemas.microsoft.com/office/powerpoint/2010/main" val="3744894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54</a:t>
            </a:fld>
            <a:endParaRPr lang="en-US" dirty="0"/>
          </a:p>
        </p:txBody>
      </p:sp>
    </p:spTree>
    <p:extLst>
      <p:ext uri="{BB962C8B-B14F-4D97-AF65-F5344CB8AC3E}">
        <p14:creationId xmlns:p14="http://schemas.microsoft.com/office/powerpoint/2010/main" val="648076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55</a:t>
            </a:fld>
            <a:endParaRPr lang="en-US" dirty="0"/>
          </a:p>
        </p:txBody>
      </p:sp>
    </p:spTree>
    <p:extLst>
      <p:ext uri="{BB962C8B-B14F-4D97-AF65-F5344CB8AC3E}">
        <p14:creationId xmlns:p14="http://schemas.microsoft.com/office/powerpoint/2010/main" val="2260164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56</a:t>
            </a:fld>
            <a:endParaRPr lang="en-US" dirty="0"/>
          </a:p>
        </p:txBody>
      </p:sp>
    </p:spTree>
    <p:extLst>
      <p:ext uri="{BB962C8B-B14F-4D97-AF65-F5344CB8AC3E}">
        <p14:creationId xmlns:p14="http://schemas.microsoft.com/office/powerpoint/2010/main" val="177796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a:t>
            </a:fld>
            <a:endParaRPr lang="en-US" dirty="0"/>
          </a:p>
        </p:txBody>
      </p:sp>
    </p:spTree>
    <p:extLst>
      <p:ext uri="{BB962C8B-B14F-4D97-AF65-F5344CB8AC3E}">
        <p14:creationId xmlns:p14="http://schemas.microsoft.com/office/powerpoint/2010/main" val="942623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57</a:t>
            </a:fld>
            <a:endParaRPr lang="en-US" dirty="0"/>
          </a:p>
        </p:txBody>
      </p:sp>
    </p:spTree>
    <p:extLst>
      <p:ext uri="{BB962C8B-B14F-4D97-AF65-F5344CB8AC3E}">
        <p14:creationId xmlns:p14="http://schemas.microsoft.com/office/powerpoint/2010/main" val="217478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58</a:t>
            </a:fld>
            <a:endParaRPr lang="en-US" dirty="0"/>
          </a:p>
        </p:txBody>
      </p:sp>
    </p:spTree>
    <p:extLst>
      <p:ext uri="{BB962C8B-B14F-4D97-AF65-F5344CB8AC3E}">
        <p14:creationId xmlns:p14="http://schemas.microsoft.com/office/powerpoint/2010/main" val="607200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59</a:t>
            </a:fld>
            <a:endParaRPr lang="en-US" dirty="0"/>
          </a:p>
        </p:txBody>
      </p:sp>
    </p:spTree>
    <p:extLst>
      <p:ext uri="{BB962C8B-B14F-4D97-AF65-F5344CB8AC3E}">
        <p14:creationId xmlns:p14="http://schemas.microsoft.com/office/powerpoint/2010/main" val="4277530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71</a:t>
            </a:fld>
            <a:endParaRPr lang="en-US" dirty="0"/>
          </a:p>
        </p:txBody>
      </p:sp>
    </p:spTree>
    <p:extLst>
      <p:ext uri="{BB962C8B-B14F-4D97-AF65-F5344CB8AC3E}">
        <p14:creationId xmlns:p14="http://schemas.microsoft.com/office/powerpoint/2010/main" val="144806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6</a:t>
            </a:fld>
            <a:endParaRPr lang="en-US" dirty="0"/>
          </a:p>
        </p:txBody>
      </p:sp>
    </p:spTree>
    <p:extLst>
      <p:ext uri="{BB962C8B-B14F-4D97-AF65-F5344CB8AC3E}">
        <p14:creationId xmlns:p14="http://schemas.microsoft.com/office/powerpoint/2010/main" val="256685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7</a:t>
            </a:fld>
            <a:endParaRPr lang="en-US" dirty="0"/>
          </a:p>
        </p:txBody>
      </p:sp>
    </p:spTree>
    <p:extLst>
      <p:ext uri="{BB962C8B-B14F-4D97-AF65-F5344CB8AC3E}">
        <p14:creationId xmlns:p14="http://schemas.microsoft.com/office/powerpoint/2010/main" val="237811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E6F2BC6-4BB5-46DC-9741-12427780126F}" type="slidenum">
              <a:rPr lang="en-US" smtClean="0"/>
              <a:t>8</a:t>
            </a:fld>
            <a:endParaRPr lang="en-US" dirty="0"/>
          </a:p>
        </p:txBody>
      </p:sp>
    </p:spTree>
    <p:extLst>
      <p:ext uri="{BB962C8B-B14F-4D97-AF65-F5344CB8AC3E}">
        <p14:creationId xmlns:p14="http://schemas.microsoft.com/office/powerpoint/2010/main" val="3266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9</a:t>
            </a:fld>
            <a:endParaRPr lang="en-US" dirty="0"/>
          </a:p>
        </p:txBody>
      </p:sp>
    </p:spTree>
    <p:extLst>
      <p:ext uri="{BB962C8B-B14F-4D97-AF65-F5344CB8AC3E}">
        <p14:creationId xmlns:p14="http://schemas.microsoft.com/office/powerpoint/2010/main" val="221899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10</a:t>
            </a:fld>
            <a:endParaRPr lang="en-US" dirty="0"/>
          </a:p>
        </p:txBody>
      </p:sp>
    </p:spTree>
    <p:extLst>
      <p:ext uri="{BB962C8B-B14F-4D97-AF65-F5344CB8AC3E}">
        <p14:creationId xmlns:p14="http://schemas.microsoft.com/office/powerpoint/2010/main" val="472116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9861" y="838200"/>
            <a:ext cx="838939" cy="800100"/>
          </a:xfrm>
          <a:prstGeom prst="rect">
            <a:avLst/>
          </a:prstGeom>
        </p:spPr>
      </p:pic>
      <p:sp>
        <p:nvSpPr>
          <p:cNvPr id="14" name="Title 1"/>
          <p:cNvSpPr>
            <a:spLocks noGrp="1"/>
          </p:cNvSpPr>
          <p:nvPr>
            <p:ph type="ctrTitle"/>
          </p:nvPr>
        </p:nvSpPr>
        <p:spPr>
          <a:xfrm>
            <a:off x="914400" y="1676400"/>
            <a:ext cx="77724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914400" y="4648200"/>
            <a:ext cx="7772400" cy="1447800"/>
          </a:xfrm>
        </p:spPr>
        <p:txBody>
          <a:bodyPr/>
          <a:lstStyle>
            <a:lvl1pPr marL="0" indent="0" algn="l">
              <a:buNone/>
              <a:defRPr>
                <a:solidFill>
                  <a:srgbClr val="0A2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04536" y="838200"/>
            <a:ext cx="80288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4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Line Title,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831850"/>
          </a:xfrm>
        </p:spPr>
        <p:txBody>
          <a:bodyPr/>
          <a:lstStyle>
            <a:lvl1pPr>
              <a:defRPr sz="2800" baseline="0"/>
            </a:lvl1pPr>
          </a:lstStyle>
          <a:p>
            <a:r>
              <a:rPr lang="en-US" dirty="0"/>
              <a:t>Insert Double Line Title</a:t>
            </a:r>
          </a:p>
        </p:txBody>
      </p:sp>
      <p:sp>
        <p:nvSpPr>
          <p:cNvPr id="3" name="Content Placeholder 2"/>
          <p:cNvSpPr>
            <a:spLocks noGrp="1"/>
          </p:cNvSpPr>
          <p:nvPr>
            <p:ph idx="1"/>
          </p:nvPr>
        </p:nvSpPr>
        <p:spPr>
          <a:xfrm>
            <a:off x="457200" y="1219200"/>
            <a:ext cx="8229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ouble Line Title, Non-Bullet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152400"/>
            <a:ext cx="8229600" cy="831850"/>
          </a:xfrm>
        </p:spPr>
        <p:txBody>
          <a:bodyPr/>
          <a:lstStyle>
            <a:lvl1pPr>
              <a:defRPr sz="2800"/>
            </a:lvl1pPr>
          </a:lstStyle>
          <a:p>
            <a:r>
              <a:rPr lang="en-US" dirty="0"/>
              <a:t>Insert Double Line Title</a:t>
            </a:r>
          </a:p>
        </p:txBody>
      </p:sp>
      <p:sp>
        <p:nvSpPr>
          <p:cNvPr id="5" name="Content Placeholder 2"/>
          <p:cNvSpPr>
            <a:spLocks noGrp="1"/>
          </p:cNvSpPr>
          <p:nvPr>
            <p:ph idx="1"/>
          </p:nvPr>
        </p:nvSpPr>
        <p:spPr>
          <a:xfrm>
            <a:off x="457200" y="1219200"/>
            <a:ext cx="8229600" cy="4800600"/>
          </a:xfrm>
        </p:spPr>
        <p:txBody>
          <a:bodyPr/>
          <a:lstStyle>
            <a:lvl1pPr marL="0">
              <a:buNone/>
              <a:defRPr/>
            </a:lvl1pPr>
          </a:lstStyle>
          <a:p>
            <a:pPr lvl="0"/>
            <a:r>
              <a:rPr lang="en-US"/>
              <a:t>Click to edit Master text styles</a:t>
            </a:r>
          </a:p>
        </p:txBody>
      </p:sp>
    </p:spTree>
    <p:extLst>
      <p:ext uri="{BB962C8B-B14F-4D97-AF65-F5344CB8AC3E}">
        <p14:creationId xmlns:p14="http://schemas.microsoft.com/office/powerpoint/2010/main" val="3058718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Line Title, Bulleted Text with Footnot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295400"/>
            <a:ext cx="8229600" cy="4267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hasCustomPrompt="1"/>
          </p:nvPr>
        </p:nvSpPr>
        <p:spPr>
          <a:xfrm>
            <a:off x="457200" y="5715000"/>
            <a:ext cx="8382000" cy="381000"/>
          </a:xfrm>
        </p:spPr>
        <p:txBody>
          <a:bodyPr/>
          <a:lstStyle>
            <a:lvl1pPr>
              <a:buNone/>
              <a:defRPr sz="1000">
                <a:solidFill>
                  <a:schemeClr val="tx1">
                    <a:lumMod val="50000"/>
                  </a:schemeClr>
                </a:solidFill>
              </a:defRPr>
            </a:lvl1pPr>
          </a:lstStyle>
          <a:p>
            <a:pPr lvl="0"/>
            <a:r>
              <a:rPr lang="en-US" sz="1000" dirty="0">
                <a:solidFill>
                  <a:schemeClr val="tx1">
                    <a:lumMod val="60000"/>
                    <a:lumOff val="40000"/>
                  </a:schemeClr>
                </a:solidFill>
              </a:rPr>
              <a:t>Footnotes</a:t>
            </a:r>
            <a:endParaRPr lang="en-US" dirty="0"/>
          </a:p>
        </p:txBody>
      </p:sp>
      <p:sp>
        <p:nvSpPr>
          <p:cNvPr id="5" name="Title 1"/>
          <p:cNvSpPr>
            <a:spLocks noGrp="1"/>
          </p:cNvSpPr>
          <p:nvPr>
            <p:ph type="title" hasCustomPrompt="1"/>
          </p:nvPr>
        </p:nvSpPr>
        <p:spPr>
          <a:xfrm>
            <a:off x="457200" y="76200"/>
            <a:ext cx="8229600" cy="831850"/>
          </a:xfrm>
        </p:spPr>
        <p:txBody>
          <a:bodyPr/>
          <a:lstStyle>
            <a:lvl1pPr>
              <a:defRPr sz="2800" baseline="0"/>
            </a:lvl1pPr>
          </a:lstStyle>
          <a:p>
            <a:r>
              <a:rPr lang="en-US" dirty="0"/>
              <a:t>Insert Double Line Title</a:t>
            </a:r>
          </a:p>
        </p:txBody>
      </p:sp>
    </p:spTree>
    <p:extLst>
      <p:ext uri="{BB962C8B-B14F-4D97-AF65-F5344CB8AC3E}">
        <p14:creationId xmlns:p14="http://schemas.microsoft.com/office/powerpoint/2010/main" val="225658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52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with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457200" y="1219200"/>
            <a:ext cx="46482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2"/>
          </p:nvPr>
        </p:nvSpPr>
        <p:spPr>
          <a:xfrm>
            <a:off x="5334000" y="1219200"/>
            <a:ext cx="33528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66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ed Text with Picture on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4038600" y="1219200"/>
            <a:ext cx="46482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2"/>
          </p:nvPr>
        </p:nvSpPr>
        <p:spPr>
          <a:xfrm>
            <a:off x="457200" y="1219200"/>
            <a:ext cx="3276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480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with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95400"/>
            <a:ext cx="3886200" cy="2743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800600" y="1295400"/>
            <a:ext cx="3886200" cy="2743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57200" y="4343400"/>
            <a:ext cx="8229600" cy="16002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9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All Logos">
    <p:bg>
      <p:bgPr>
        <a:solidFill>
          <a:schemeClr val="bg1"/>
        </a:solidFill>
        <a:effectLst/>
      </p:bgPr>
    </p:bg>
    <p:spTree>
      <p:nvGrpSpPr>
        <p:cNvPr id="1" name=""/>
        <p:cNvGrpSpPr/>
        <p:nvPr/>
      </p:nvGrpSpPr>
      <p:grpSpPr>
        <a:xfrm>
          <a:off x="0" y="0"/>
          <a:ext cx="0" cy="0"/>
          <a:chOff x="0" y="0"/>
          <a:chExt cx="0" cy="0"/>
        </a:xfrm>
      </p:grpSpPr>
      <p:sp>
        <p:nvSpPr>
          <p:cNvPr id="6" name="Text Box 11"/>
          <p:cNvSpPr txBox="1">
            <a:spLocks noChangeArrowheads="1"/>
          </p:cNvSpPr>
          <p:nvPr userDrawn="1"/>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chemeClr val="tx1"/>
                </a:solidFill>
              </a:rPr>
              <a:pPr defTabSz="914400"/>
              <a:t>‹#›</a:t>
            </a:fld>
            <a:endParaRPr lang="en-US" sz="1200" dirty="0">
              <a:solidFill>
                <a:schemeClr val="tx1"/>
              </a:solidFill>
            </a:endParaRPr>
          </a:p>
        </p:txBody>
      </p:sp>
      <p:pic>
        <p:nvPicPr>
          <p:cNvPr id="10" name="Picture 9" descr="CalOptima Medi-Cal Logo"/>
          <p:cNvPicPr>
            <a:picLocks noChangeAspect="1"/>
          </p:cNvPicPr>
          <p:nvPr userDrawn="1"/>
        </p:nvPicPr>
        <p:blipFill>
          <a:blip r:embed="rId2" cstate="print"/>
          <a:stretch>
            <a:fillRect/>
          </a:stretch>
        </p:blipFill>
        <p:spPr>
          <a:xfrm>
            <a:off x="839342" y="2344674"/>
            <a:ext cx="3008757" cy="1067384"/>
          </a:xfrm>
          <a:prstGeom prst="rect">
            <a:avLst/>
          </a:prstGeom>
        </p:spPr>
      </p:pic>
      <p:pic>
        <p:nvPicPr>
          <p:cNvPr id="11" name="Picture 10" descr="CalOptima PACE Logo"/>
          <p:cNvPicPr>
            <a:picLocks noChangeAspect="1"/>
          </p:cNvPicPr>
          <p:nvPr userDrawn="1"/>
        </p:nvPicPr>
        <p:blipFill>
          <a:blip r:embed="rId3" cstate="print"/>
          <a:stretch>
            <a:fillRect/>
          </a:stretch>
        </p:blipFill>
        <p:spPr>
          <a:xfrm>
            <a:off x="5406735" y="4330317"/>
            <a:ext cx="2857501" cy="980167"/>
          </a:xfrm>
          <a:prstGeom prst="rect">
            <a:avLst/>
          </a:prstGeom>
        </p:spPr>
      </p:pic>
      <p:pic>
        <p:nvPicPr>
          <p:cNvPr id="12" name="Picture 11" descr="CalOptima Logo"/>
          <p:cNvPicPr>
            <a:picLocks noChangeAspect="1"/>
          </p:cNvPicPr>
          <p:nvPr userDrawn="1"/>
        </p:nvPicPr>
        <p:blipFill>
          <a:blip r:embed="rId4" cstate="print"/>
          <a:stretch>
            <a:fillRect/>
          </a:stretch>
        </p:blipFill>
        <p:spPr>
          <a:xfrm>
            <a:off x="1857375" y="247650"/>
            <a:ext cx="5486400" cy="1752600"/>
          </a:xfrm>
          <a:prstGeom prst="rect">
            <a:avLst/>
          </a:prstGeom>
        </p:spPr>
      </p:pic>
      <p:pic>
        <p:nvPicPr>
          <p:cNvPr id="13" name="Picture 12" descr="CalOptima OneCare (HMO SNP) Logo"/>
          <p:cNvPicPr>
            <a:picLocks noChangeAspect="1"/>
          </p:cNvPicPr>
          <p:nvPr userDrawn="1"/>
        </p:nvPicPr>
        <p:blipFill>
          <a:blip r:embed="rId5" cstate="print"/>
          <a:stretch>
            <a:fillRect/>
          </a:stretch>
        </p:blipFill>
        <p:spPr>
          <a:xfrm>
            <a:off x="5264277" y="2301621"/>
            <a:ext cx="3117723" cy="1154506"/>
          </a:xfrm>
          <a:prstGeom prst="rect">
            <a:avLst/>
          </a:prstGeom>
        </p:spPr>
      </p:pic>
      <p:pic>
        <p:nvPicPr>
          <p:cNvPr id="8" name="Picture 7" descr="OneCareConnect-Logo300dpi.jpg"/>
          <p:cNvPicPr>
            <a:picLocks noChangeAspect="1"/>
          </p:cNvPicPr>
          <p:nvPr userDrawn="1"/>
        </p:nvPicPr>
        <p:blipFill>
          <a:blip r:embed="rId6" cstate="print"/>
          <a:srcRect t="10471"/>
          <a:stretch>
            <a:fillRect/>
          </a:stretch>
        </p:blipFill>
        <p:spPr>
          <a:xfrm>
            <a:off x="840510" y="4341088"/>
            <a:ext cx="3008605" cy="1140800"/>
          </a:xfrm>
          <a:prstGeom prst="rect">
            <a:avLst/>
          </a:prstGeom>
        </p:spPr>
      </p:pic>
      <p:pic>
        <p:nvPicPr>
          <p:cNvPr id="15" name="Picture 14" descr="Decorative Image"/>
          <p:cNvPicPr>
            <a:picLocks noChangeAspect="1"/>
          </p:cNvPicPr>
          <p:nvPr userDrawn="1"/>
        </p:nvPicPr>
        <p:blipFill>
          <a:blip r:embed="rId7" cstate="print"/>
          <a:srcRect b="43889"/>
          <a:stretch>
            <a:fillRect/>
          </a:stretch>
        </p:blipFill>
        <p:spPr>
          <a:xfrm>
            <a:off x="0" y="6163519"/>
            <a:ext cx="9144000" cy="389681"/>
          </a:xfrm>
          <a:prstGeom prst="rect">
            <a:avLst/>
          </a:prstGeom>
        </p:spPr>
      </p:pic>
    </p:spTree>
    <p:extLst>
      <p:ext uri="{BB962C8B-B14F-4D97-AF65-F5344CB8AC3E}">
        <p14:creationId xmlns:p14="http://schemas.microsoft.com/office/powerpoint/2010/main" val="347318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696200" cy="4525963"/>
          </a:xfrm>
        </p:spPr>
        <p:txBody>
          <a:bodyPr/>
          <a:lstStyle>
            <a:lvl1pPr>
              <a:defRPr>
                <a:solidFill>
                  <a:srgbClr val="003C59"/>
                </a:solidFill>
              </a:defRPr>
            </a:lvl1pPr>
            <a:lvl2pPr>
              <a:defRPr>
                <a:solidFill>
                  <a:srgbClr val="003C59"/>
                </a:solidFill>
              </a:defRPr>
            </a:lvl2pPr>
            <a:lvl3pPr>
              <a:defRPr>
                <a:solidFill>
                  <a:srgbClr val="003C59"/>
                </a:solidFill>
              </a:defRPr>
            </a:lvl3pPr>
            <a:lvl4pPr>
              <a:defRPr>
                <a:solidFill>
                  <a:srgbClr val="003C59"/>
                </a:solidFill>
              </a:defRPr>
            </a:lvl4pPr>
            <a:lvl5pPr>
              <a:defRPr>
                <a:solidFill>
                  <a:srgbClr val="003C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pic>
        <p:nvPicPr>
          <p:cNvPr id="13" name="Picture 12"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21558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Rectangle 9"/>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3"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6"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pic>
        <p:nvPicPr>
          <p:cNvPr id="12" name="Picture 11"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1983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4" name="Picture 13"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0371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086600" cy="1143000"/>
          </a:xfrm>
        </p:spPr>
        <p:txBody>
          <a:bodyPr/>
          <a:lstStyle>
            <a:lvl1pPr>
              <a:defRPr>
                <a:solidFill>
                  <a:srgbClr val="0A295B"/>
                </a:solidFill>
              </a:defRPr>
            </a:lvl1pPr>
          </a:lstStyle>
          <a:p>
            <a:r>
              <a:rPr lang="en-US" dirty="0" smtClean="0"/>
              <a:t>Click to edit Master title style</a:t>
            </a:r>
            <a:endParaRPr lang="en-US" dirty="0"/>
          </a:p>
        </p:txBody>
      </p:sp>
      <p:sp>
        <p:nvSpPr>
          <p:cNvPr id="6" name="Rectangle 5"/>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 name="Rectangle 6"/>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Date Placeholder 3"/>
          <p:cNvSpPr>
            <a:spLocks noGrp="1"/>
          </p:cNvSpPr>
          <p:nvPr>
            <p:ph type="dt" sz="half" idx="10"/>
          </p:nvPr>
        </p:nvSpPr>
        <p:spPr>
          <a:xfrm>
            <a:off x="990600" y="6356350"/>
            <a:ext cx="2133600" cy="365125"/>
          </a:xfrm>
        </p:spPr>
        <p:txBody>
          <a:bodyPr/>
          <a:lstStyle/>
          <a:p>
            <a:r>
              <a:rPr lang="en-US" smtClean="0"/>
              <a:t>06/03/2021</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315145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descr="Decorative Image"/>
          <p:cNvPicPr>
            <a:picLocks noChangeAspect="1"/>
          </p:cNvPicPr>
          <p:nvPr/>
        </p:nvPicPr>
        <p:blipFill>
          <a:blip r:embed="rId2" cstate="print"/>
          <a:stretch>
            <a:fillRect/>
          </a:stretch>
        </p:blipFill>
        <p:spPr>
          <a:xfrm>
            <a:off x="0" y="6163519"/>
            <a:ext cx="9144000" cy="694481"/>
          </a:xfrm>
          <a:prstGeom prst="rect">
            <a:avLst/>
          </a:prstGeom>
        </p:spPr>
      </p:pic>
      <p:sp>
        <p:nvSpPr>
          <p:cNvPr id="56323" name="Title Placeholder 1"/>
          <p:cNvSpPr>
            <a:spLocks noGrp="1"/>
          </p:cNvSpPr>
          <p:nvPr>
            <p:ph type="ctrTitle"/>
          </p:nvPr>
        </p:nvSpPr>
        <p:spPr>
          <a:xfrm>
            <a:off x="609600" y="2514600"/>
            <a:ext cx="7772400" cy="1085850"/>
          </a:xfrm>
        </p:spPr>
        <p:txBody>
          <a:bodyPr/>
          <a:lstStyle>
            <a:lvl1pPr>
              <a:defRPr sz="4800" smtClean="0">
                <a:latin typeface="Arial Bold" charset="0"/>
              </a:defRPr>
            </a:lvl1pPr>
          </a:lstStyle>
          <a:p>
            <a:r>
              <a:rPr lang="en-US"/>
              <a:t>Click to edit Master title style</a:t>
            </a:r>
          </a:p>
        </p:txBody>
      </p:sp>
      <p:sp>
        <p:nvSpPr>
          <p:cNvPr id="56324" name="Text Placeholder 2"/>
          <p:cNvSpPr>
            <a:spLocks noGrp="1"/>
          </p:cNvSpPr>
          <p:nvPr>
            <p:ph type="subTitle" idx="1"/>
          </p:nvPr>
        </p:nvSpPr>
        <p:spPr>
          <a:xfrm>
            <a:off x="609600" y="3657600"/>
            <a:ext cx="6400800" cy="2514600"/>
          </a:xfrm>
        </p:spPr>
        <p:txBody>
          <a:bodyPr/>
          <a:lstStyle>
            <a:lvl1pPr marL="0" indent="0">
              <a:buFont typeface="Arial" charset="0"/>
              <a:buNone/>
              <a:defRPr sz="2000" b="1" smtClean="0">
                <a:solidFill>
                  <a:srgbClr val="080808"/>
                </a:solidFill>
              </a:defRPr>
            </a:lvl1pPr>
          </a:lstStyle>
          <a:p>
            <a:r>
              <a:rPr lang="en-US" dirty="0"/>
              <a:t>Click to edit Master subtitle style</a:t>
            </a:r>
          </a:p>
        </p:txBody>
      </p:sp>
      <p:pic>
        <p:nvPicPr>
          <p:cNvPr id="6" name="Picture 5" descr="CalOptima Logo"/>
          <p:cNvPicPr>
            <a:picLocks noChangeAspect="1"/>
          </p:cNvPicPr>
          <p:nvPr/>
        </p:nvPicPr>
        <p:blipFill>
          <a:blip r:embed="rId3" cstate="print"/>
          <a:stretch>
            <a:fillRect/>
          </a:stretch>
        </p:blipFill>
        <p:spPr>
          <a:xfrm>
            <a:off x="304800" y="456880"/>
            <a:ext cx="6172200" cy="1388962"/>
          </a:xfrm>
          <a:prstGeom prst="rect">
            <a:avLst/>
          </a:prstGeom>
        </p:spPr>
      </p:pic>
      <p:sp>
        <p:nvSpPr>
          <p:cNvPr id="9" name="Text Box 11"/>
          <p:cNvSpPr txBox="1">
            <a:spLocks noChangeArrowheads="1"/>
          </p:cNvSpPr>
          <p:nvPr/>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rgbClr val="080808"/>
                </a:solidFill>
              </a:rPr>
              <a:pPr defTabSz="914400"/>
              <a:t>‹#›</a:t>
            </a:fld>
            <a:endParaRPr lang="en-US" sz="1200" dirty="0">
              <a:solidFill>
                <a:srgbClr val="080808"/>
              </a:solidFill>
            </a:endParaRPr>
          </a:p>
        </p:txBody>
      </p:sp>
    </p:spTree>
    <p:extLst>
      <p:ext uri="{BB962C8B-B14F-4D97-AF65-F5344CB8AC3E}">
        <p14:creationId xmlns:p14="http://schemas.microsoft.com/office/powerpoint/2010/main" val="77336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219200"/>
            <a:ext cx="8229600" cy="4800600"/>
          </a:xfrm>
        </p:spPr>
        <p:txBody>
          <a:bodyPr/>
          <a:lstStyle>
            <a:lvl4pPr>
              <a:defRPr sz="1600"/>
            </a:lvl4pPr>
            <a:lvl5pPr>
              <a:buFont typeface="Wingdings" pitchFamily="2" charset="2"/>
              <a:buChar char="Ø"/>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024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n-Bullete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185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219200"/>
            <a:ext cx="8229600" cy="4800600"/>
          </a:xfrm>
        </p:spPr>
        <p:txBody>
          <a:bodyPr/>
          <a:lstStyle>
            <a:lvl1pPr marL="0">
              <a:buNone/>
              <a:defRPr/>
            </a:lvl1pPr>
          </a:lstStyle>
          <a:p>
            <a:pPr lvl="0"/>
            <a:r>
              <a:rPr lang="en-US"/>
              <a:t>Click to edit Master text styles</a:t>
            </a:r>
          </a:p>
        </p:txBody>
      </p:sp>
    </p:spTree>
    <p:extLst>
      <p:ext uri="{BB962C8B-B14F-4D97-AF65-F5344CB8AC3E}">
        <p14:creationId xmlns:p14="http://schemas.microsoft.com/office/powerpoint/2010/main" val="61385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ed Text with Footnot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19200"/>
            <a:ext cx="8229600" cy="4267200"/>
          </a:xfrm>
        </p:spPr>
        <p:txBody>
          <a:bodyPr/>
          <a:lstStyle>
            <a:lvl3pPr>
              <a:defRPr/>
            </a:lvl3pPr>
            <a:lvl4pPr>
              <a:defRPr sz="1600"/>
            </a:lvl4pPr>
            <a:lvl5pPr>
              <a:buFont typeface="Wingdings" pitchFamily="2" charset="2"/>
              <a:buChar char="Ø"/>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hasCustomPrompt="1"/>
          </p:nvPr>
        </p:nvSpPr>
        <p:spPr>
          <a:xfrm>
            <a:off x="457200" y="5715000"/>
            <a:ext cx="8382000" cy="381000"/>
          </a:xfrm>
        </p:spPr>
        <p:txBody>
          <a:bodyPr/>
          <a:lstStyle>
            <a:lvl1pPr>
              <a:buNone/>
              <a:defRPr sz="1000">
                <a:solidFill>
                  <a:schemeClr val="tx1">
                    <a:lumMod val="50000"/>
                  </a:schemeClr>
                </a:solidFill>
              </a:defRPr>
            </a:lvl1pPr>
          </a:lstStyle>
          <a:p>
            <a:pPr lvl="0"/>
            <a:r>
              <a:rPr lang="en-US" sz="1000" dirty="0">
                <a:solidFill>
                  <a:schemeClr val="tx1">
                    <a:lumMod val="60000"/>
                    <a:lumOff val="40000"/>
                  </a:schemeClr>
                </a:solidFill>
              </a:rPr>
              <a:t>Footnotes</a:t>
            </a:r>
            <a:endParaRPr lang="en-US" dirty="0"/>
          </a:p>
        </p:txBody>
      </p:sp>
    </p:spTree>
    <p:extLst>
      <p:ext uri="{BB962C8B-B14F-4D97-AF65-F5344CB8AC3E}">
        <p14:creationId xmlns:p14="http://schemas.microsoft.com/office/powerpoint/2010/main" val="1769731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06/03/2021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25901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Optima Logo"/>
          <p:cNvPicPr>
            <a:picLocks noChangeAspect="1"/>
          </p:cNvPicPr>
          <p:nvPr/>
        </p:nvPicPr>
        <p:blipFill>
          <a:blip r:embed="rId14" cstate="print"/>
          <a:stretch>
            <a:fillRect/>
          </a:stretch>
        </p:blipFill>
        <p:spPr>
          <a:xfrm>
            <a:off x="0" y="6154945"/>
            <a:ext cx="9144000" cy="703055"/>
          </a:xfrm>
          <a:prstGeom prst="rect">
            <a:avLst/>
          </a:prstGeom>
        </p:spPr>
      </p:pic>
      <p:sp>
        <p:nvSpPr>
          <p:cNvPr id="1027" name="Title Placeholder 1"/>
          <p:cNvSpPr>
            <a:spLocks noGrp="1"/>
          </p:cNvSpPr>
          <p:nvPr>
            <p:ph type="title"/>
          </p:nvPr>
        </p:nvSpPr>
        <p:spPr bwMode="auto">
          <a:xfrm>
            <a:off x="457200" y="153988"/>
            <a:ext cx="8229600" cy="831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3716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a:cxnSpLocks noChangeShapeType="1"/>
          </p:cNvCxnSpPr>
          <p:nvPr/>
        </p:nvCxnSpPr>
        <p:spPr bwMode="auto">
          <a:xfrm>
            <a:off x="0" y="990600"/>
            <a:ext cx="8839200" cy="0"/>
          </a:xfrm>
          <a:prstGeom prst="line">
            <a:avLst/>
          </a:prstGeom>
          <a:noFill/>
          <a:ln w="19050">
            <a:solidFill>
              <a:srgbClr val="8C005B"/>
            </a:solidFill>
            <a:round/>
            <a:headEnd/>
            <a:tailEnd/>
          </a:ln>
        </p:spPr>
      </p:cxnSp>
      <p:sp>
        <p:nvSpPr>
          <p:cNvPr id="1035" name="Text Box 11"/>
          <p:cNvSpPr txBox="1">
            <a:spLocks noChangeArrowheads="1"/>
          </p:cNvSpPr>
          <p:nvPr/>
        </p:nvSpPr>
        <p:spPr bwMode="auto">
          <a:xfrm>
            <a:off x="76200" y="6553200"/>
            <a:ext cx="473075" cy="276999"/>
          </a:xfrm>
          <a:prstGeom prst="rect">
            <a:avLst/>
          </a:prstGeom>
          <a:noFill/>
          <a:ln w="9525">
            <a:noFill/>
            <a:miter lim="800000"/>
            <a:headEnd/>
            <a:tailEnd/>
          </a:ln>
          <a:effectLst/>
        </p:spPr>
        <p:txBody>
          <a:bodyPr>
            <a:spAutoFit/>
          </a:bodyPr>
          <a:lstStyle/>
          <a:p>
            <a:pPr defTabSz="914400"/>
            <a:fld id="{FEF1FAA8-746F-4E71-850A-AB8265D818F3}" type="slidenum">
              <a:rPr lang="en-US" sz="1200">
                <a:solidFill>
                  <a:srgbClr val="080808"/>
                </a:solidFill>
              </a:rPr>
              <a:pPr defTabSz="914400"/>
              <a:t>‹#›</a:t>
            </a:fld>
            <a:endParaRPr lang="en-US" sz="1200" dirty="0">
              <a:solidFill>
                <a:srgbClr val="080808"/>
              </a:solidFill>
            </a:endParaRPr>
          </a:p>
        </p:txBody>
      </p:sp>
    </p:spTree>
    <p:extLst>
      <p:ext uri="{BB962C8B-B14F-4D97-AF65-F5344CB8AC3E}">
        <p14:creationId xmlns:p14="http://schemas.microsoft.com/office/powerpoint/2010/main" val="288245034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p:txStyles>
    <p:titleStyle>
      <a:lvl1pPr algn="l" defTabSz="457200" rtl="0" eaLnBrk="1" fontAlgn="base" hangingPunct="1">
        <a:spcBef>
          <a:spcPct val="0"/>
        </a:spcBef>
        <a:spcAft>
          <a:spcPct val="0"/>
        </a:spcAft>
        <a:defRPr sz="3600" kern="1200">
          <a:solidFill>
            <a:srgbClr val="00305A"/>
          </a:solidFill>
          <a:latin typeface="Arial Bold"/>
          <a:ea typeface="ＭＳ Ｐゴシック" charset="-128"/>
          <a:cs typeface="Arial Bold"/>
        </a:defRPr>
      </a:lvl1pPr>
      <a:lvl2pPr algn="l" defTabSz="457200" rtl="0" eaLnBrk="1" fontAlgn="base" hangingPunct="1">
        <a:spcBef>
          <a:spcPct val="0"/>
        </a:spcBef>
        <a:spcAft>
          <a:spcPct val="0"/>
        </a:spcAft>
        <a:defRPr sz="3600">
          <a:solidFill>
            <a:srgbClr val="00305A"/>
          </a:solidFill>
          <a:latin typeface="Arial Bold" charset="0"/>
          <a:ea typeface="ＭＳ Ｐゴシック" charset="-128"/>
        </a:defRPr>
      </a:lvl2pPr>
      <a:lvl3pPr algn="l" defTabSz="457200" rtl="0" eaLnBrk="1" fontAlgn="base" hangingPunct="1">
        <a:spcBef>
          <a:spcPct val="0"/>
        </a:spcBef>
        <a:spcAft>
          <a:spcPct val="0"/>
        </a:spcAft>
        <a:defRPr sz="3600">
          <a:solidFill>
            <a:srgbClr val="00305A"/>
          </a:solidFill>
          <a:latin typeface="Arial Bold" charset="0"/>
          <a:ea typeface="ＭＳ Ｐゴシック" charset="-128"/>
        </a:defRPr>
      </a:lvl3pPr>
      <a:lvl4pPr algn="l" defTabSz="457200" rtl="0" eaLnBrk="1" fontAlgn="base" hangingPunct="1">
        <a:spcBef>
          <a:spcPct val="0"/>
        </a:spcBef>
        <a:spcAft>
          <a:spcPct val="0"/>
        </a:spcAft>
        <a:defRPr sz="3600">
          <a:solidFill>
            <a:srgbClr val="00305A"/>
          </a:solidFill>
          <a:latin typeface="Arial Bold" charset="0"/>
          <a:ea typeface="ＭＳ Ｐゴシック" charset="-128"/>
        </a:defRPr>
      </a:lvl4pPr>
      <a:lvl5pPr algn="l" defTabSz="457200" rtl="0" eaLnBrk="1" fontAlgn="base" hangingPunct="1">
        <a:spcBef>
          <a:spcPct val="0"/>
        </a:spcBef>
        <a:spcAft>
          <a:spcPct val="0"/>
        </a:spcAft>
        <a:defRPr sz="3600">
          <a:solidFill>
            <a:srgbClr val="00305A"/>
          </a:solidFill>
          <a:latin typeface="Arial Bold" charset="0"/>
          <a:ea typeface="ＭＳ Ｐゴシック" charset="-128"/>
        </a:defRPr>
      </a:lvl5pPr>
      <a:lvl6pPr marL="457200" algn="l" defTabSz="457200" rtl="0" eaLnBrk="1" fontAlgn="base" hangingPunct="1">
        <a:spcBef>
          <a:spcPct val="0"/>
        </a:spcBef>
        <a:spcAft>
          <a:spcPct val="0"/>
        </a:spcAft>
        <a:defRPr sz="3600">
          <a:solidFill>
            <a:srgbClr val="00305A"/>
          </a:solidFill>
          <a:latin typeface="Arial Bold" charset="0"/>
          <a:ea typeface="ＭＳ Ｐゴシック" charset="-128"/>
        </a:defRPr>
      </a:lvl6pPr>
      <a:lvl7pPr marL="914400" algn="l" defTabSz="457200" rtl="0" eaLnBrk="1" fontAlgn="base" hangingPunct="1">
        <a:spcBef>
          <a:spcPct val="0"/>
        </a:spcBef>
        <a:spcAft>
          <a:spcPct val="0"/>
        </a:spcAft>
        <a:defRPr sz="3600">
          <a:solidFill>
            <a:srgbClr val="00305A"/>
          </a:solidFill>
          <a:latin typeface="Arial Bold" charset="0"/>
          <a:ea typeface="ＭＳ Ｐゴシック" charset="-128"/>
        </a:defRPr>
      </a:lvl7pPr>
      <a:lvl8pPr marL="1371600" algn="l" defTabSz="457200" rtl="0" eaLnBrk="1" fontAlgn="base" hangingPunct="1">
        <a:spcBef>
          <a:spcPct val="0"/>
        </a:spcBef>
        <a:spcAft>
          <a:spcPct val="0"/>
        </a:spcAft>
        <a:defRPr sz="3600">
          <a:solidFill>
            <a:srgbClr val="00305A"/>
          </a:solidFill>
          <a:latin typeface="Arial Bold" charset="0"/>
          <a:ea typeface="ＭＳ Ｐゴシック" charset="-128"/>
        </a:defRPr>
      </a:lvl8pPr>
      <a:lvl9pPr marL="1828800" algn="l" defTabSz="457200" rtl="0" eaLnBrk="1" fontAlgn="base" hangingPunct="1">
        <a:spcBef>
          <a:spcPct val="0"/>
        </a:spcBef>
        <a:spcAft>
          <a:spcPct val="0"/>
        </a:spcAft>
        <a:defRPr sz="3600">
          <a:solidFill>
            <a:srgbClr val="00305A"/>
          </a:solidFill>
          <a:latin typeface="Arial Bold" charset="0"/>
          <a:ea typeface="ＭＳ Ｐゴシック" charset="-128"/>
        </a:defRPr>
      </a:lvl9pPr>
    </p:titleStyle>
    <p:bodyStyle>
      <a:lvl1pPr marL="231775" indent="-231775" algn="l" defTabSz="457200" rtl="0" eaLnBrk="1" fontAlgn="base" hangingPunct="1">
        <a:spcBef>
          <a:spcPct val="20000"/>
        </a:spcBef>
        <a:spcAft>
          <a:spcPct val="0"/>
        </a:spcAft>
        <a:buFont typeface="Arial" pitchFamily="34" charset="0"/>
        <a:buChar char="•"/>
        <a:defRPr sz="2400" kern="1200">
          <a:solidFill>
            <a:srgbClr val="080808"/>
          </a:solidFill>
          <a:latin typeface="Arial" charset="0"/>
          <a:ea typeface="ＭＳ Ｐゴシック" charset="-128"/>
          <a:cs typeface="+mn-cs"/>
        </a:defRPr>
      </a:lvl1pPr>
      <a:lvl2pPr marL="684213" indent="-227013" algn="l" defTabSz="457200" rtl="0" eaLnBrk="1" fontAlgn="base" hangingPunct="1">
        <a:spcBef>
          <a:spcPct val="20000"/>
        </a:spcBef>
        <a:spcAft>
          <a:spcPct val="0"/>
        </a:spcAft>
        <a:buFont typeface="Wingdings" pitchFamily="2" charset="2"/>
        <a:buChar char="Ø"/>
        <a:defRPr sz="2000" kern="1200">
          <a:solidFill>
            <a:srgbClr val="080808"/>
          </a:solidFill>
          <a:latin typeface="Arial" charset="0"/>
          <a:ea typeface="ＭＳ Ｐゴシック" charset="-128"/>
          <a:cs typeface="+mn-cs"/>
        </a:defRPr>
      </a:lvl2pPr>
      <a:lvl3pPr marL="1082675" indent="-168275" algn="l" defTabSz="457200" rtl="0" eaLnBrk="1" fontAlgn="base" hangingPunct="1">
        <a:spcBef>
          <a:spcPct val="20000"/>
        </a:spcBef>
        <a:spcAft>
          <a:spcPct val="0"/>
        </a:spcAft>
        <a:buFont typeface="Wingdings" pitchFamily="2" charset="2"/>
        <a:buChar char="§"/>
        <a:defRPr sz="1600" kern="1200">
          <a:solidFill>
            <a:srgbClr val="080808"/>
          </a:solidFill>
          <a:latin typeface="Arial"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rgbClr val="080808"/>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Wingdings" pitchFamily="2" charset="2"/>
        <a:buChar char="Ø"/>
        <a:defRPr sz="1600" kern="1200">
          <a:solidFill>
            <a:srgbClr val="080808"/>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advisorygroup@dhcs.c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524000"/>
            <a:ext cx="8229600" cy="2819400"/>
          </a:xfrm>
        </p:spPr>
        <p:txBody>
          <a:bodyPr/>
          <a:lstStyle/>
          <a:p>
            <a:pPr algn="ctr"/>
            <a:r>
              <a:rPr lang="en-US" b="1" dirty="0" smtClean="0">
                <a:latin typeface="Arial" panose="020B0604020202020204" pitchFamily="34" charset="0"/>
                <a:cs typeface="Arial" panose="020B0604020202020204" pitchFamily="34" charset="0"/>
              </a:rPr>
              <a:t>Medi-Cal Managed Care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Advisory Group Meeting</a:t>
            </a:r>
            <a:endParaRPr lang="en-US" b="1" dirty="0">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914400" y="3886200"/>
            <a:ext cx="7772400" cy="2514600"/>
          </a:xfrm>
        </p:spPr>
        <p:txBody>
          <a:bodyPr>
            <a:normAutofit fontScale="25000" lnSpcReduction="20000"/>
          </a:bodyPr>
          <a:lstStyle/>
          <a:p>
            <a:pPr algn="ctr">
              <a:spcBef>
                <a:spcPts val="0"/>
              </a:spcBef>
            </a:pPr>
            <a:r>
              <a:rPr lang="en-US" sz="7200" b="1" dirty="0" smtClean="0">
                <a:solidFill>
                  <a:srgbClr val="003C59"/>
                </a:solidFill>
                <a:latin typeface="Arial" panose="020B0604020202020204" pitchFamily="34" charset="0"/>
                <a:cs typeface="Arial" panose="020B0604020202020204" pitchFamily="34" charset="0"/>
              </a:rPr>
              <a:t>June </a:t>
            </a:r>
            <a:r>
              <a:rPr lang="en-US" sz="7200" b="1" dirty="0" smtClean="0">
                <a:latin typeface="Arial" panose="020B0604020202020204" pitchFamily="34" charset="0"/>
                <a:cs typeface="Arial" panose="020B0604020202020204" pitchFamily="34" charset="0"/>
              </a:rPr>
              <a:t>3, 2021 – (WebEx Only)</a:t>
            </a:r>
          </a:p>
          <a:p>
            <a:pPr algn="ctr"/>
            <a:r>
              <a:rPr lang="en-US" sz="7200" b="1" dirty="0" smtClean="0"/>
              <a:t>WebEx Meeting Number </a:t>
            </a:r>
            <a:r>
              <a:rPr lang="en-US" sz="7200" b="1" dirty="0"/>
              <a:t>(access code</a:t>
            </a:r>
            <a:r>
              <a:rPr lang="en-US" sz="7200" b="1" dirty="0" smtClean="0"/>
              <a:t>):</a:t>
            </a:r>
            <a:r>
              <a:rPr lang="en-US" sz="7200" dirty="0" smtClean="0"/>
              <a:t> </a:t>
            </a:r>
            <a:r>
              <a:rPr lang="en-US" sz="7200" dirty="0"/>
              <a:t>145 </a:t>
            </a:r>
            <a:r>
              <a:rPr lang="en-US" sz="7200" dirty="0" smtClean="0"/>
              <a:t>594 2590</a:t>
            </a:r>
            <a:endParaRPr lang="en-US" sz="7200" dirty="0"/>
          </a:p>
          <a:p>
            <a:pPr algn="ctr"/>
            <a:r>
              <a:rPr lang="en-US" sz="7200" b="1" dirty="0"/>
              <a:t>Meeting </a:t>
            </a:r>
            <a:r>
              <a:rPr lang="en-US" sz="7200" b="1" dirty="0" smtClean="0"/>
              <a:t>Password</a:t>
            </a:r>
            <a:r>
              <a:rPr lang="en-US" sz="7200" b="1" dirty="0">
                <a:solidFill>
                  <a:srgbClr val="003C59"/>
                </a:solidFill>
              </a:rPr>
              <a:t>: </a:t>
            </a:r>
            <a:r>
              <a:rPr lang="en-US" sz="7200" dirty="0" smtClean="0">
                <a:solidFill>
                  <a:srgbClr val="003C59"/>
                </a:solidFill>
              </a:rPr>
              <a:t>MCAG*</a:t>
            </a:r>
            <a:endParaRPr lang="en-US" sz="7200" dirty="0">
              <a:solidFill>
                <a:srgbClr val="003C59"/>
              </a:solidFill>
            </a:endParaRPr>
          </a:p>
          <a:p>
            <a:pPr algn="ctr"/>
            <a:endParaRPr lang="en-US" sz="7200" dirty="0">
              <a:solidFill>
                <a:srgbClr val="003C59"/>
              </a:solidFill>
            </a:endParaRPr>
          </a:p>
          <a:p>
            <a:pPr algn="ctr"/>
            <a:r>
              <a:rPr lang="en-US" sz="7200" b="1" dirty="0" smtClean="0">
                <a:solidFill>
                  <a:srgbClr val="003C59"/>
                </a:solidFill>
              </a:rPr>
              <a:t>Join by video system: </a:t>
            </a:r>
            <a:r>
              <a:rPr lang="en-US" sz="7200" dirty="0">
                <a:solidFill>
                  <a:srgbClr val="003C59"/>
                </a:solidFill>
              </a:rPr>
              <a:t>Dial </a:t>
            </a:r>
            <a:r>
              <a:rPr lang="en-US" sz="7200" dirty="0" smtClean="0">
                <a:solidFill>
                  <a:srgbClr val="003C59"/>
                </a:solidFill>
              </a:rPr>
              <a:t>1455942590@dhcs.webex.com</a:t>
            </a:r>
            <a:endParaRPr lang="en-US" sz="7200" dirty="0">
              <a:solidFill>
                <a:srgbClr val="003C59"/>
              </a:solidFill>
            </a:endParaRPr>
          </a:p>
          <a:p>
            <a:pPr algn="ctr"/>
            <a:r>
              <a:rPr lang="en-US" sz="7200" dirty="0">
                <a:solidFill>
                  <a:srgbClr val="003C59"/>
                </a:solidFill>
              </a:rPr>
              <a:t>You can also dial 173.243.2.68 and enter your meeting number.</a:t>
            </a:r>
            <a:endParaRPr lang="en-US" sz="7200" dirty="0" smtClean="0">
              <a:solidFill>
                <a:srgbClr val="003C59"/>
              </a:solidFill>
            </a:endParaRPr>
          </a:p>
          <a:p>
            <a:pPr algn="ctr"/>
            <a:endParaRPr lang="en-US" sz="7200" dirty="0" smtClean="0">
              <a:solidFill>
                <a:srgbClr val="003C59"/>
              </a:solidFill>
            </a:endParaRPr>
          </a:p>
          <a:p>
            <a:pPr algn="ctr"/>
            <a:r>
              <a:rPr lang="en-US" sz="7200" b="1" dirty="0" smtClean="0">
                <a:solidFill>
                  <a:srgbClr val="003C59"/>
                </a:solidFill>
              </a:rPr>
              <a:t>Join </a:t>
            </a:r>
            <a:r>
              <a:rPr lang="en-US" sz="7200" b="1" dirty="0">
                <a:solidFill>
                  <a:srgbClr val="003C59"/>
                </a:solidFill>
              </a:rPr>
              <a:t>by </a:t>
            </a:r>
            <a:r>
              <a:rPr lang="en-US" sz="7200" b="1" dirty="0" smtClean="0">
                <a:solidFill>
                  <a:srgbClr val="003C59"/>
                </a:solidFill>
              </a:rPr>
              <a:t>phone: </a:t>
            </a:r>
            <a:r>
              <a:rPr lang="en-US" sz="7200" dirty="0" smtClean="0">
                <a:solidFill>
                  <a:srgbClr val="003C59"/>
                </a:solidFill>
              </a:rPr>
              <a:t>+1-415-655-0001 </a:t>
            </a:r>
            <a:r>
              <a:rPr lang="en-US" sz="7200" dirty="0">
                <a:solidFill>
                  <a:srgbClr val="003C59"/>
                </a:solidFill>
              </a:rPr>
              <a:t>US Toll</a:t>
            </a:r>
          </a:p>
          <a:p>
            <a:pPr algn="ctr"/>
            <a:r>
              <a:rPr lang="en-US" sz="7200" b="1" dirty="0">
                <a:solidFill>
                  <a:srgbClr val="003C59"/>
                </a:solidFill>
              </a:rPr>
              <a:t>Access </a:t>
            </a:r>
            <a:r>
              <a:rPr lang="en-US" sz="7200" b="1" dirty="0" smtClean="0">
                <a:solidFill>
                  <a:srgbClr val="003C59"/>
                </a:solidFill>
              </a:rPr>
              <a:t>Code: </a:t>
            </a:r>
            <a:r>
              <a:rPr lang="en-US" sz="7200" dirty="0">
                <a:solidFill>
                  <a:srgbClr val="003C59"/>
                </a:solidFill>
              </a:rPr>
              <a:t>145 </a:t>
            </a:r>
            <a:r>
              <a:rPr lang="en-US" sz="7200" dirty="0" smtClean="0">
                <a:solidFill>
                  <a:srgbClr val="003C59"/>
                </a:solidFill>
              </a:rPr>
              <a:t>594 2590</a:t>
            </a:r>
            <a:endParaRPr lang="en-US" sz="7200" dirty="0" smtClean="0">
              <a:solidFill>
                <a:srgbClr val="003C59"/>
              </a:solidFill>
              <a:latin typeface="Arial" panose="020B0604020202020204" pitchFamily="34" charset="0"/>
              <a:cs typeface="Arial" panose="020B0604020202020204" pitchFamily="34" charset="0"/>
            </a:endParaRPr>
          </a:p>
          <a:p>
            <a:pPr algn="ctr">
              <a:spcBef>
                <a:spcPts val="0"/>
              </a:spcBef>
            </a:pPr>
            <a:endParaRPr lang="en-US" dirty="0">
              <a:solidFill>
                <a:srgbClr val="003C59"/>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a:t>
            </a:fld>
            <a:endParaRPr lang="en-US" dirty="0"/>
          </a:p>
        </p:txBody>
      </p:sp>
    </p:spTree>
    <p:extLst>
      <p:ext uri="{BB962C8B-B14F-4D97-AF65-F5344CB8AC3E}">
        <p14:creationId xmlns:p14="http://schemas.microsoft.com/office/powerpoint/2010/main" val="50936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smtClean="0"/>
              <a:t>Vaccinations</a:t>
            </a: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t>Philip Jimenez</a:t>
            </a:r>
          </a:p>
          <a:p>
            <a:pPr algn="ctr">
              <a:spcBef>
                <a:spcPts val="0"/>
              </a:spcBef>
            </a:pPr>
            <a:r>
              <a:rPr lang="en-US" sz="2400" dirty="0"/>
              <a:t>Data Analytics Branch, Chief</a:t>
            </a:r>
          </a:p>
          <a:p>
            <a:pPr algn="ctr">
              <a:spcBef>
                <a:spcPts val="0"/>
              </a:spcBef>
            </a:pPr>
            <a:r>
              <a:rPr lang="en-US" sz="2400" dirty="0"/>
              <a:t>Managed Care Quality &amp; Monitoring</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10</a:t>
            </a:fld>
            <a:endParaRPr lang="en-US" dirty="0"/>
          </a:p>
        </p:txBody>
      </p:sp>
    </p:spTree>
    <p:extLst>
      <p:ext uri="{BB962C8B-B14F-4D97-AF65-F5344CB8AC3E}">
        <p14:creationId xmlns:p14="http://schemas.microsoft.com/office/powerpoint/2010/main" val="411886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Exchange Updates</a:t>
            </a:r>
            <a:endParaRPr lang="en-US" dirty="0"/>
          </a:p>
        </p:txBody>
      </p:sp>
      <p:sp>
        <p:nvSpPr>
          <p:cNvPr id="2" name="Content Placeholder 1"/>
          <p:cNvSpPr>
            <a:spLocks noGrp="1"/>
          </p:cNvSpPr>
          <p:nvPr>
            <p:ph idx="1"/>
          </p:nvPr>
        </p:nvSpPr>
        <p:spPr/>
        <p:txBody>
          <a:bodyPr>
            <a:normAutofit/>
          </a:bodyPr>
          <a:lstStyle/>
          <a:p>
            <a:r>
              <a:rPr lang="en-US" sz="2400" dirty="0"/>
              <a:t>DHCS provides two COVID-19 vaccine data files to Medi-Cal </a:t>
            </a:r>
            <a:r>
              <a:rPr lang="en-US" sz="2400" dirty="0" smtClean="0"/>
              <a:t>managed care plans (MCPs):</a:t>
            </a:r>
            <a:endParaRPr lang="en-US" sz="2400" dirty="0"/>
          </a:p>
          <a:p>
            <a:pPr lvl="1"/>
            <a:r>
              <a:rPr lang="en-US" sz="2400" dirty="0" smtClean="0"/>
              <a:t>Fee-for-service (FFS) </a:t>
            </a:r>
            <a:r>
              <a:rPr lang="en-US" sz="2400" dirty="0"/>
              <a:t>claims data file</a:t>
            </a:r>
          </a:p>
          <a:p>
            <a:pPr lvl="1"/>
            <a:r>
              <a:rPr lang="en-US" sz="2400" dirty="0"/>
              <a:t>The California Immunization </a:t>
            </a:r>
            <a:r>
              <a:rPr lang="en-US" sz="2400" dirty="0" smtClean="0"/>
              <a:t>Registry (CAIR2) </a:t>
            </a:r>
            <a:r>
              <a:rPr lang="en-US" sz="2400" dirty="0"/>
              <a:t>data file </a:t>
            </a:r>
            <a:endParaRPr lang="en-US" sz="2400" dirty="0" smtClean="0"/>
          </a:p>
          <a:p>
            <a:pPr marL="457200" lvl="1" indent="0">
              <a:buNone/>
            </a:pPr>
            <a:endParaRPr lang="en-US" sz="2400" dirty="0"/>
          </a:p>
          <a:p>
            <a:r>
              <a:rPr lang="en-US" sz="2400" dirty="0" smtClean="0"/>
              <a:t>On February 4, </a:t>
            </a:r>
            <a:r>
              <a:rPr lang="en-US" sz="2400" dirty="0"/>
              <a:t>DHCS began transferring </a:t>
            </a:r>
            <a:r>
              <a:rPr lang="en-US" sz="2400" dirty="0" smtClean="0"/>
              <a:t>member </a:t>
            </a:r>
            <a:r>
              <a:rPr lang="en-US" sz="2400" dirty="0"/>
              <a:t>specific COVID-19 vaccination </a:t>
            </a:r>
            <a:r>
              <a:rPr lang="en-US" sz="2400" dirty="0" smtClean="0"/>
              <a:t>FFS</a:t>
            </a:r>
            <a:r>
              <a:rPr lang="en-US" sz="2400" strike="sngStrike" dirty="0" smtClean="0">
                <a:solidFill>
                  <a:srgbClr val="0A295B"/>
                </a:solidFill>
              </a:rPr>
              <a:t> </a:t>
            </a:r>
            <a:r>
              <a:rPr lang="en-US" sz="2400" dirty="0"/>
              <a:t>claims data to Medi-Cal </a:t>
            </a:r>
            <a:r>
              <a:rPr lang="en-US" sz="2400" dirty="0" smtClean="0"/>
              <a:t>MCPs, with </a:t>
            </a:r>
            <a:r>
              <a:rPr lang="en-US" sz="2400" dirty="0"/>
              <a:t>weekly data transfers occurring every Wednesday thereafter</a:t>
            </a:r>
            <a:r>
              <a:rPr lang="en-US" sz="2400" dirty="0" smtClean="0"/>
              <a:t>.</a:t>
            </a:r>
            <a:endParaRPr lang="en-US" sz="24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11</a:t>
            </a:fld>
            <a:endParaRPr lang="en-US" dirty="0"/>
          </a:p>
        </p:txBody>
      </p:sp>
    </p:spTree>
    <p:extLst>
      <p:ext uri="{BB962C8B-B14F-4D97-AF65-F5344CB8AC3E}">
        <p14:creationId xmlns:p14="http://schemas.microsoft.com/office/powerpoint/2010/main" val="82392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Exchange Updates</a:t>
            </a:r>
            <a:endParaRPr lang="en-US" dirty="0"/>
          </a:p>
        </p:txBody>
      </p:sp>
      <p:sp>
        <p:nvSpPr>
          <p:cNvPr id="2" name="Content Placeholder 1"/>
          <p:cNvSpPr>
            <a:spLocks noGrp="1"/>
          </p:cNvSpPr>
          <p:nvPr>
            <p:ph idx="1"/>
          </p:nvPr>
        </p:nvSpPr>
        <p:spPr/>
        <p:txBody>
          <a:bodyPr>
            <a:normAutofit/>
          </a:bodyPr>
          <a:lstStyle/>
          <a:p>
            <a:r>
              <a:rPr lang="en-US" sz="2200" dirty="0"/>
              <a:t>On March </a:t>
            </a:r>
            <a:r>
              <a:rPr lang="en-US" sz="2200" dirty="0" smtClean="0"/>
              <a:t>26, DHCS’</a:t>
            </a:r>
            <a:r>
              <a:rPr lang="en-US" sz="2200" dirty="0" smtClean="0">
                <a:solidFill>
                  <a:srgbClr val="FF0000"/>
                </a:solidFill>
              </a:rPr>
              <a:t> </a:t>
            </a:r>
            <a:r>
              <a:rPr lang="en-US" sz="2200" dirty="0" smtClean="0"/>
              <a:t>Managed </a:t>
            </a:r>
            <a:r>
              <a:rPr lang="en-US" sz="2200" dirty="0"/>
              <a:t>Care Quality &amp; Monitoring Division (MCQMD) began transferring member specific COVID-19 vaccination CAIR2 data as </a:t>
            </a:r>
            <a:r>
              <a:rPr lang="en-US" sz="2200" dirty="0" smtClean="0">
                <a:solidFill>
                  <a:srgbClr val="0A295B"/>
                </a:solidFill>
              </a:rPr>
              <a:t>it</a:t>
            </a:r>
            <a:r>
              <a:rPr lang="en-US" sz="2200" dirty="0" smtClean="0"/>
              <a:t> became </a:t>
            </a:r>
            <a:r>
              <a:rPr lang="en-US" sz="2200" dirty="0"/>
              <a:t>available. </a:t>
            </a:r>
            <a:endParaRPr lang="en-US" sz="2200" dirty="0" smtClean="0"/>
          </a:p>
          <a:p>
            <a:endParaRPr lang="en-US" sz="2200" dirty="0"/>
          </a:p>
          <a:p>
            <a:r>
              <a:rPr lang="en-US" sz="2200" dirty="0"/>
              <a:t>Throughout the month of April, DHCS </a:t>
            </a:r>
            <a:r>
              <a:rPr lang="en-US" sz="2200" dirty="0" smtClean="0">
                <a:solidFill>
                  <a:srgbClr val="0A295B"/>
                </a:solidFill>
              </a:rPr>
              <a:t>resolved </a:t>
            </a:r>
            <a:r>
              <a:rPr lang="en-US" sz="2200" dirty="0">
                <a:solidFill>
                  <a:srgbClr val="0A295B"/>
                </a:solidFill>
              </a:rPr>
              <a:t>data quality issues with CAIR2, </a:t>
            </a:r>
            <a:r>
              <a:rPr lang="en-US" sz="2200" dirty="0" smtClean="0">
                <a:solidFill>
                  <a:srgbClr val="0A295B"/>
                </a:solidFill>
              </a:rPr>
              <a:t>made </a:t>
            </a:r>
            <a:r>
              <a:rPr lang="en-US" sz="2200" dirty="0">
                <a:solidFill>
                  <a:srgbClr val="0A295B"/>
                </a:solidFill>
              </a:rPr>
              <a:t>system and process improvements for more frequent reporting, and </a:t>
            </a:r>
            <a:r>
              <a:rPr lang="en-US" sz="2200" dirty="0" smtClean="0">
                <a:solidFill>
                  <a:srgbClr val="0A295B"/>
                </a:solidFill>
              </a:rPr>
              <a:t>provided </a:t>
            </a:r>
            <a:r>
              <a:rPr lang="en-US" sz="2200" dirty="0"/>
              <a:t>several updates. </a:t>
            </a:r>
            <a:endParaRPr lang="en-US" sz="2200" dirty="0" smtClean="0"/>
          </a:p>
          <a:p>
            <a:endParaRPr lang="en-US" sz="2200" dirty="0"/>
          </a:p>
          <a:p>
            <a:r>
              <a:rPr lang="en-US" sz="2200" dirty="0"/>
              <a:t>On May </a:t>
            </a:r>
            <a:r>
              <a:rPr lang="en-US" sz="2200" dirty="0" smtClean="0"/>
              <a:t>13, </a:t>
            </a:r>
            <a:r>
              <a:rPr lang="en-US" sz="2200" dirty="0"/>
              <a:t>DHCS began a weekly refresh of COVID CAIR2 data.</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12</a:t>
            </a:fld>
            <a:endParaRPr lang="en-US" dirty="0"/>
          </a:p>
        </p:txBody>
      </p:sp>
    </p:spTree>
    <p:extLst>
      <p:ext uri="{BB962C8B-B14F-4D97-AF65-F5344CB8AC3E}">
        <p14:creationId xmlns:p14="http://schemas.microsoft.com/office/powerpoint/2010/main" val="180999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13</a:t>
            </a:fld>
            <a:endParaRPr lang="en-US" dirty="0"/>
          </a:p>
        </p:txBody>
      </p:sp>
    </p:spTree>
    <p:extLst>
      <p:ext uri="{BB962C8B-B14F-4D97-AF65-F5344CB8AC3E}">
        <p14:creationId xmlns:p14="http://schemas.microsoft.com/office/powerpoint/2010/main" val="61911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a:t>Chief Quality Officer</a:t>
            </a:r>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000" b="1" dirty="0" err="1" smtClean="0">
                <a:solidFill>
                  <a:srgbClr val="003C59"/>
                </a:solidFill>
              </a:rPr>
              <a:t>Palav</a:t>
            </a:r>
            <a:r>
              <a:rPr lang="en-US" sz="2000" b="1" dirty="0" smtClean="0">
                <a:solidFill>
                  <a:srgbClr val="003C59"/>
                </a:solidFill>
              </a:rPr>
              <a:t> </a:t>
            </a:r>
            <a:r>
              <a:rPr lang="en-US" sz="2000" b="1" dirty="0" err="1" smtClean="0">
                <a:solidFill>
                  <a:srgbClr val="003C59"/>
                </a:solidFill>
              </a:rPr>
              <a:t>Babaria</a:t>
            </a:r>
            <a:r>
              <a:rPr lang="en-US" sz="2000" b="1" dirty="0" smtClean="0">
                <a:solidFill>
                  <a:srgbClr val="003C59"/>
                </a:solidFill>
              </a:rPr>
              <a:t>, MD, MHS</a:t>
            </a:r>
          </a:p>
          <a:p>
            <a:pPr algn="ctr">
              <a:spcBef>
                <a:spcPts val="0"/>
              </a:spcBef>
            </a:pPr>
            <a:r>
              <a:rPr lang="en-US" sz="2000" dirty="0" smtClean="0">
                <a:solidFill>
                  <a:srgbClr val="003C59"/>
                </a:solidFill>
              </a:rPr>
              <a:t>Deputy Director and Chief Quality Officer</a:t>
            </a:r>
          </a:p>
          <a:p>
            <a:pPr algn="ctr">
              <a:spcBef>
                <a:spcPts val="0"/>
              </a:spcBef>
            </a:pPr>
            <a:r>
              <a:rPr lang="en-US" sz="2000" dirty="0" smtClean="0">
                <a:solidFill>
                  <a:srgbClr val="003C59"/>
                </a:solidFill>
              </a:rPr>
              <a:t>Quality and Population Health Management</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14</a:t>
            </a:fld>
            <a:endParaRPr lang="en-US" dirty="0"/>
          </a:p>
        </p:txBody>
      </p:sp>
    </p:spTree>
    <p:extLst>
      <p:ext uri="{BB962C8B-B14F-4D97-AF65-F5344CB8AC3E}">
        <p14:creationId xmlns:p14="http://schemas.microsoft.com/office/powerpoint/2010/main" val="228446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Road to Recovery</a:t>
            </a:r>
            <a:endParaRPr lang="en-US" dirty="0"/>
          </a:p>
        </p:txBody>
      </p:sp>
      <p:pic>
        <p:nvPicPr>
          <p:cNvPr id="6" name="Picture 5" descr="A 3 part venn diagram with Children's preventive care, behavioral health integration, and meternity outcomes and birth equity all intersecting." title="Road to Recovery Ven Diagr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318623"/>
            <a:ext cx="5410200" cy="512267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15</a:t>
            </a:fld>
            <a:endParaRPr lang="en-US" dirty="0"/>
          </a:p>
        </p:txBody>
      </p:sp>
    </p:spTree>
    <p:extLst>
      <p:ext uri="{BB962C8B-B14F-4D97-AF65-F5344CB8AC3E}">
        <p14:creationId xmlns:p14="http://schemas.microsoft.com/office/powerpoint/2010/main" val="2189973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CalAIM </a:t>
            </a:r>
            <a:r>
              <a:rPr lang="en-US" sz="3600" dirty="0" smtClean="0">
                <a:solidFill>
                  <a:srgbClr val="003C59"/>
                </a:solidFill>
              </a:rPr>
              <a:t>and</a:t>
            </a:r>
            <a:r>
              <a:rPr lang="en-US" sz="3600" dirty="0" smtClean="0"/>
              <a:t> Population Health: The Future of Medi-Cal</a:t>
            </a:r>
            <a:endParaRPr lang="en-US" sz="3600" dirty="0"/>
          </a:p>
        </p:txBody>
      </p:sp>
      <p:pic>
        <p:nvPicPr>
          <p:cNvPr id="6" name="Content Placeholder 4" descr="CalAIM &amp; Population Health: The Future of Medi-Cal diagram" title="CalAIM &amp; Population Health: The Future of Medi-C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773" y="1524000"/>
            <a:ext cx="8391627" cy="4502902"/>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16</a:t>
            </a:fld>
            <a:endParaRPr lang="en-US" dirty="0"/>
          </a:p>
        </p:txBody>
      </p:sp>
    </p:spTree>
    <p:extLst>
      <p:ext uri="{BB962C8B-B14F-4D97-AF65-F5344CB8AC3E}">
        <p14:creationId xmlns:p14="http://schemas.microsoft.com/office/powerpoint/2010/main" val="1004222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Q&amp;A and Feedback</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17</a:t>
            </a:fld>
            <a:endParaRPr lang="en-US" dirty="0"/>
          </a:p>
        </p:txBody>
      </p:sp>
    </p:spTree>
    <p:extLst>
      <p:ext uri="{BB962C8B-B14F-4D97-AF65-F5344CB8AC3E}">
        <p14:creationId xmlns:p14="http://schemas.microsoft.com/office/powerpoint/2010/main" val="99897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1500" y="1371600"/>
            <a:ext cx="8343900" cy="2819400"/>
          </a:xfrm>
        </p:spPr>
        <p:txBody>
          <a:bodyPr>
            <a:normAutofit/>
          </a:bodyPr>
          <a:lstStyle/>
          <a:p>
            <a:pPr algn="ctr"/>
            <a:r>
              <a:rPr lang="en-US" sz="3600" b="1" dirty="0"/>
              <a:t>Preventive Care Outreach</a:t>
            </a:r>
            <a:br>
              <a:rPr lang="en-US" sz="3600" b="1" dirty="0"/>
            </a:br>
            <a:r>
              <a:rPr lang="en-US" sz="3600" b="1" dirty="0"/>
              <a:t>Member Testing</a:t>
            </a:r>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solidFill>
                  <a:srgbClr val="003C59"/>
                </a:solidFill>
              </a:rPr>
              <a:t>Nicole Donnelly</a:t>
            </a:r>
            <a:r>
              <a:rPr lang="en-US" sz="2400" dirty="0">
                <a:solidFill>
                  <a:srgbClr val="003C59"/>
                </a:solidFill>
              </a:rPr>
              <a:t> </a:t>
            </a:r>
            <a:br>
              <a:rPr lang="en-US" sz="2400" dirty="0">
                <a:solidFill>
                  <a:srgbClr val="003C59"/>
                </a:solidFill>
              </a:rPr>
            </a:br>
            <a:r>
              <a:rPr lang="en-US" sz="2400" dirty="0">
                <a:solidFill>
                  <a:srgbClr val="003C59"/>
                </a:solidFill>
              </a:rPr>
              <a:t>Vice President, Center for Health Literacy</a:t>
            </a:r>
          </a:p>
          <a:p>
            <a:pPr algn="ctr">
              <a:spcBef>
                <a:spcPts val="0"/>
              </a:spcBef>
            </a:pPr>
            <a:endParaRPr lang="en-US" sz="2400" b="1" dirty="0">
              <a:solidFill>
                <a:srgbClr val="003C59"/>
              </a:solidFill>
            </a:endParaRPr>
          </a:p>
          <a:p>
            <a:pPr algn="ctr">
              <a:spcBef>
                <a:spcPts val="0"/>
              </a:spcBef>
            </a:pPr>
            <a:r>
              <a:rPr lang="en-US" sz="2400" b="1" dirty="0" smtClean="0">
                <a:solidFill>
                  <a:srgbClr val="003C59"/>
                </a:solidFill>
              </a:rPr>
              <a:t>Heather </a:t>
            </a:r>
            <a:r>
              <a:rPr lang="en-US" sz="2400" b="1" dirty="0">
                <a:solidFill>
                  <a:srgbClr val="003C59"/>
                </a:solidFill>
              </a:rPr>
              <a:t>M. Jones </a:t>
            </a:r>
          </a:p>
          <a:p>
            <a:pPr algn="ctr">
              <a:spcBef>
                <a:spcPts val="0"/>
              </a:spcBef>
            </a:pPr>
            <a:r>
              <a:rPr lang="en-US" sz="2400" dirty="0">
                <a:solidFill>
                  <a:srgbClr val="003C59"/>
                </a:solidFill>
              </a:rPr>
              <a:t>Senior Manager, Center for Health </a:t>
            </a:r>
            <a:r>
              <a:rPr lang="en-US" sz="2400" dirty="0" smtClean="0">
                <a:solidFill>
                  <a:srgbClr val="003C59"/>
                </a:solidFill>
              </a:rPr>
              <a:t>Literacy</a:t>
            </a:r>
            <a:endParaRPr lang="en-US" sz="2400" b="1" dirty="0">
              <a:solidFill>
                <a:srgbClr val="003C59"/>
              </a:solidFill>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18</a:t>
            </a:fld>
            <a:endParaRPr lang="en-US" dirty="0"/>
          </a:p>
        </p:txBody>
      </p:sp>
    </p:spTree>
    <p:extLst>
      <p:ext uri="{BB962C8B-B14F-4D97-AF65-F5344CB8AC3E}">
        <p14:creationId xmlns:p14="http://schemas.microsoft.com/office/powerpoint/2010/main" val="69026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graphicFrame>
        <p:nvGraphicFramePr>
          <p:cNvPr id="16" name="object 12" descr="A three step agenda outlining background, key findings, and next steps." title="3 Step Agenda"/>
          <p:cNvGraphicFramePr>
            <a:graphicFrameLocks noGrp="1"/>
          </p:cNvGraphicFramePr>
          <p:nvPr>
            <p:extLst>
              <p:ext uri="{D42A27DB-BD31-4B8C-83A1-F6EECF244321}">
                <p14:modId xmlns:p14="http://schemas.microsoft.com/office/powerpoint/2010/main" val="3434664768"/>
              </p:ext>
            </p:extLst>
          </p:nvPr>
        </p:nvGraphicFramePr>
        <p:xfrm>
          <a:off x="1371600" y="2718791"/>
          <a:ext cx="7239000" cy="1207770"/>
        </p:xfrm>
        <a:graphic>
          <a:graphicData uri="http://schemas.openxmlformats.org/drawingml/2006/table">
            <a:tbl>
              <a:tblPr firstRow="1" bandRow="1">
                <a:tableStyleId>{2D5ABB26-0587-4C30-8999-92F81FD0307C}</a:tableStyleId>
              </a:tblPr>
              <a:tblGrid>
                <a:gridCol w="1962423">
                  <a:extLst>
                    <a:ext uri="{9D8B030D-6E8A-4147-A177-3AD203B41FA5}">
                      <a16:colId xmlns:a16="http://schemas.microsoft.com/office/drawing/2014/main" val="20000"/>
                    </a:ext>
                  </a:extLst>
                </a:gridCol>
                <a:gridCol w="3386838">
                  <a:extLst>
                    <a:ext uri="{9D8B030D-6E8A-4147-A177-3AD203B41FA5}">
                      <a16:colId xmlns:a16="http://schemas.microsoft.com/office/drawing/2014/main" val="20001"/>
                    </a:ext>
                  </a:extLst>
                </a:gridCol>
                <a:gridCol w="1889739">
                  <a:extLst>
                    <a:ext uri="{9D8B030D-6E8A-4147-A177-3AD203B41FA5}">
                      <a16:colId xmlns:a16="http://schemas.microsoft.com/office/drawing/2014/main" val="20002"/>
                    </a:ext>
                  </a:extLst>
                </a:gridCol>
              </a:tblGrid>
              <a:tr h="773430">
                <a:tc>
                  <a:txBody>
                    <a:bodyPr/>
                    <a:lstStyle/>
                    <a:p>
                      <a:pPr marR="240029"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1</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tc>
                  <a:txBody>
                    <a:bodyPr/>
                    <a:lstStyle/>
                    <a:p>
                      <a:pPr marR="19050"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2</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tc>
                  <a:txBody>
                    <a:bodyPr/>
                    <a:lstStyle/>
                    <a:p>
                      <a:pPr marL="252729" algn="ctr">
                        <a:lnSpc>
                          <a:spcPct val="100000"/>
                        </a:lnSpc>
                        <a:spcBef>
                          <a:spcPts val="1725"/>
                        </a:spcBef>
                      </a:pPr>
                      <a:r>
                        <a:rPr sz="3600" b="1" dirty="0">
                          <a:solidFill>
                            <a:srgbClr val="003C59"/>
                          </a:solidFill>
                          <a:latin typeface="Arial" panose="020B0604020202020204" pitchFamily="34" charset="0"/>
                          <a:cs typeface="Arial" panose="020B0604020202020204" pitchFamily="34" charset="0"/>
                        </a:rPr>
                        <a:t>3</a:t>
                      </a:r>
                      <a:endParaRPr sz="3600" dirty="0">
                        <a:solidFill>
                          <a:srgbClr val="003C59"/>
                        </a:solidFill>
                        <a:latin typeface="Arial" panose="020B0604020202020204" pitchFamily="34" charset="0"/>
                        <a:cs typeface="Arial" panose="020B0604020202020204" pitchFamily="34" charset="0"/>
                      </a:endParaRPr>
                    </a:p>
                  </a:txBody>
                  <a:tcPr marL="0" marR="0" marT="219075" marB="0" anchor="ctr"/>
                </a:tc>
                <a:extLst>
                  <a:ext uri="{0D108BD9-81ED-4DB2-BD59-A6C34878D82A}">
                    <a16:rowId xmlns:a16="http://schemas.microsoft.com/office/drawing/2014/main" val="10001"/>
                  </a:ext>
                </a:extLst>
              </a:tr>
              <a:tr h="380365">
                <a:tc>
                  <a:txBody>
                    <a:bodyPr/>
                    <a:lstStyle/>
                    <a:p>
                      <a:pPr marR="227329" algn="ctr">
                        <a:lnSpc>
                          <a:spcPct val="100000"/>
                        </a:lnSpc>
                        <a:spcBef>
                          <a:spcPts val="540"/>
                        </a:spcBef>
                      </a:pPr>
                      <a:r>
                        <a:rPr sz="2400" b="1" spc="-45" dirty="0" smtClean="0">
                          <a:solidFill>
                            <a:srgbClr val="0A295B"/>
                          </a:solidFill>
                          <a:latin typeface="Arial" panose="020B0604020202020204" pitchFamily="34" charset="0"/>
                          <a:cs typeface="Arial" panose="020B0604020202020204" pitchFamily="34" charset="0"/>
                        </a:rPr>
                        <a:t>Background</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tc>
                  <a:txBody>
                    <a:bodyPr/>
                    <a:lstStyle/>
                    <a:p>
                      <a:pPr marR="6350" algn="ctr">
                        <a:lnSpc>
                          <a:spcPct val="100000"/>
                        </a:lnSpc>
                        <a:spcBef>
                          <a:spcPts val="540"/>
                        </a:spcBef>
                      </a:pPr>
                      <a:r>
                        <a:rPr sz="2400" b="1" spc="-35" dirty="0">
                          <a:solidFill>
                            <a:srgbClr val="0A295B"/>
                          </a:solidFill>
                          <a:latin typeface="Arial" panose="020B0604020202020204" pitchFamily="34" charset="0"/>
                          <a:cs typeface="Arial" panose="020B0604020202020204" pitchFamily="34" charset="0"/>
                        </a:rPr>
                        <a:t>Key</a:t>
                      </a:r>
                      <a:r>
                        <a:rPr sz="2400" b="1" spc="-15" dirty="0">
                          <a:solidFill>
                            <a:srgbClr val="0A295B"/>
                          </a:solidFill>
                          <a:latin typeface="Arial" panose="020B0604020202020204" pitchFamily="34" charset="0"/>
                          <a:cs typeface="Arial" panose="020B0604020202020204" pitchFamily="34" charset="0"/>
                        </a:rPr>
                        <a:t> </a:t>
                      </a:r>
                      <a:r>
                        <a:rPr sz="2400" b="1" spc="-50" dirty="0">
                          <a:solidFill>
                            <a:srgbClr val="0A295B"/>
                          </a:solidFill>
                          <a:latin typeface="Arial" panose="020B0604020202020204" pitchFamily="34" charset="0"/>
                          <a:cs typeface="Arial" panose="020B0604020202020204" pitchFamily="34" charset="0"/>
                        </a:rPr>
                        <a:t>Findings</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tc>
                  <a:txBody>
                    <a:bodyPr/>
                    <a:lstStyle/>
                    <a:p>
                      <a:pPr marL="265430" algn="ctr">
                        <a:lnSpc>
                          <a:spcPct val="100000"/>
                        </a:lnSpc>
                        <a:spcBef>
                          <a:spcPts val="540"/>
                        </a:spcBef>
                      </a:pPr>
                      <a:r>
                        <a:rPr sz="2400" b="1" spc="55" dirty="0">
                          <a:solidFill>
                            <a:srgbClr val="0A295B"/>
                          </a:solidFill>
                          <a:latin typeface="Arial" panose="020B0604020202020204" pitchFamily="34" charset="0"/>
                          <a:cs typeface="Arial" panose="020B0604020202020204" pitchFamily="34" charset="0"/>
                        </a:rPr>
                        <a:t>Next</a:t>
                      </a:r>
                      <a:r>
                        <a:rPr sz="2400" b="1" spc="-5" dirty="0">
                          <a:solidFill>
                            <a:srgbClr val="0A295B"/>
                          </a:solidFill>
                          <a:latin typeface="Arial" panose="020B0604020202020204" pitchFamily="34" charset="0"/>
                          <a:cs typeface="Arial" panose="020B0604020202020204" pitchFamily="34" charset="0"/>
                        </a:rPr>
                        <a:t> </a:t>
                      </a:r>
                      <a:r>
                        <a:rPr sz="2400" b="1" spc="-45" dirty="0">
                          <a:solidFill>
                            <a:srgbClr val="0A295B"/>
                          </a:solidFill>
                          <a:latin typeface="Arial" panose="020B0604020202020204" pitchFamily="34" charset="0"/>
                          <a:cs typeface="Arial" panose="020B0604020202020204" pitchFamily="34" charset="0"/>
                        </a:rPr>
                        <a:t>Steps</a:t>
                      </a:r>
                      <a:endParaRPr sz="2400" dirty="0">
                        <a:solidFill>
                          <a:srgbClr val="0A295B"/>
                        </a:solidFill>
                        <a:latin typeface="Arial" panose="020B0604020202020204" pitchFamily="34" charset="0"/>
                        <a:cs typeface="Arial" panose="020B0604020202020204" pitchFamily="34" charset="0"/>
                      </a:endParaRPr>
                    </a:p>
                  </a:txBody>
                  <a:tcPr marL="0" marR="0" marT="68580" marB="0" anchor="ctr"/>
                </a:tc>
                <a:extLst>
                  <a:ext uri="{0D108BD9-81ED-4DB2-BD59-A6C34878D82A}">
                    <a16:rowId xmlns:a16="http://schemas.microsoft.com/office/drawing/2014/main" val="10002"/>
                  </a:ext>
                </a:extLst>
              </a:tr>
            </a:tbl>
          </a:graphicData>
        </a:graphic>
      </p:graphicFrame>
      <p:sp>
        <p:nvSpPr>
          <p:cNvPr id="19" name="object 5" descr="Decorative image" title="Decorative image"/>
          <p:cNvSpPr/>
          <p:nvPr/>
        </p:nvSpPr>
        <p:spPr>
          <a:xfrm>
            <a:off x="1986182" y="2956853"/>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sp>
        <p:nvSpPr>
          <p:cNvPr id="22" name="object 5" descr="Decorative image" title="Decorative image"/>
          <p:cNvSpPr/>
          <p:nvPr/>
        </p:nvSpPr>
        <p:spPr>
          <a:xfrm>
            <a:off x="4748139" y="2961542"/>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sp>
        <p:nvSpPr>
          <p:cNvPr id="25" name="object 5" descr="Decorative image" title="Decorative image"/>
          <p:cNvSpPr/>
          <p:nvPr/>
        </p:nvSpPr>
        <p:spPr>
          <a:xfrm>
            <a:off x="7517129" y="2952163"/>
            <a:ext cx="520700" cy="520700"/>
          </a:xfrm>
          <a:custGeom>
            <a:avLst/>
            <a:gdLst/>
            <a:ahLst/>
            <a:cxnLst/>
            <a:rect l="l" t="t" r="r" b="b"/>
            <a:pathLst>
              <a:path w="520700" h="520700">
                <a:moveTo>
                  <a:pt x="260350" y="520700"/>
                </a:moveTo>
                <a:lnTo>
                  <a:pt x="307148" y="516505"/>
                </a:lnTo>
                <a:lnTo>
                  <a:pt x="351195" y="504412"/>
                </a:lnTo>
                <a:lnTo>
                  <a:pt x="391754" y="485155"/>
                </a:lnTo>
                <a:lnTo>
                  <a:pt x="428091" y="459469"/>
                </a:lnTo>
                <a:lnTo>
                  <a:pt x="459469" y="428091"/>
                </a:lnTo>
                <a:lnTo>
                  <a:pt x="485155" y="391754"/>
                </a:lnTo>
                <a:lnTo>
                  <a:pt x="504412" y="351195"/>
                </a:lnTo>
                <a:lnTo>
                  <a:pt x="516505" y="307148"/>
                </a:lnTo>
                <a:lnTo>
                  <a:pt x="520700" y="260350"/>
                </a:lnTo>
                <a:lnTo>
                  <a:pt x="516505" y="213551"/>
                </a:lnTo>
                <a:lnTo>
                  <a:pt x="504412" y="169504"/>
                </a:lnTo>
                <a:lnTo>
                  <a:pt x="485155" y="128945"/>
                </a:lnTo>
                <a:lnTo>
                  <a:pt x="459469" y="92608"/>
                </a:lnTo>
                <a:lnTo>
                  <a:pt x="428091" y="61230"/>
                </a:lnTo>
                <a:lnTo>
                  <a:pt x="391754" y="35544"/>
                </a:lnTo>
                <a:lnTo>
                  <a:pt x="351195" y="16287"/>
                </a:lnTo>
                <a:lnTo>
                  <a:pt x="307148" y="4194"/>
                </a:lnTo>
                <a:lnTo>
                  <a:pt x="260350" y="0"/>
                </a:lnTo>
                <a:lnTo>
                  <a:pt x="213551" y="4194"/>
                </a:lnTo>
                <a:lnTo>
                  <a:pt x="169504" y="16287"/>
                </a:lnTo>
                <a:lnTo>
                  <a:pt x="128945" y="35544"/>
                </a:lnTo>
                <a:lnTo>
                  <a:pt x="92608" y="61230"/>
                </a:lnTo>
                <a:lnTo>
                  <a:pt x="61230" y="92608"/>
                </a:lnTo>
                <a:lnTo>
                  <a:pt x="35544" y="128945"/>
                </a:lnTo>
                <a:lnTo>
                  <a:pt x="16287" y="169504"/>
                </a:lnTo>
                <a:lnTo>
                  <a:pt x="4194" y="213551"/>
                </a:lnTo>
                <a:lnTo>
                  <a:pt x="0" y="260350"/>
                </a:lnTo>
                <a:lnTo>
                  <a:pt x="4194" y="307148"/>
                </a:lnTo>
                <a:lnTo>
                  <a:pt x="16287" y="351195"/>
                </a:lnTo>
                <a:lnTo>
                  <a:pt x="35544" y="391754"/>
                </a:lnTo>
                <a:lnTo>
                  <a:pt x="61230" y="428091"/>
                </a:lnTo>
                <a:lnTo>
                  <a:pt x="92608" y="459469"/>
                </a:lnTo>
                <a:lnTo>
                  <a:pt x="128945" y="485155"/>
                </a:lnTo>
                <a:lnTo>
                  <a:pt x="169504" y="504412"/>
                </a:lnTo>
                <a:lnTo>
                  <a:pt x="213551" y="516505"/>
                </a:lnTo>
                <a:lnTo>
                  <a:pt x="260350" y="520700"/>
                </a:lnTo>
                <a:close/>
              </a:path>
            </a:pathLst>
          </a:custGeom>
          <a:ln w="38100">
            <a:solidFill>
              <a:srgbClr val="514F86"/>
            </a:solidFill>
          </a:ln>
        </p:spPr>
        <p:txBody>
          <a:bodyPr wrap="square" lIns="0" tIns="0" rIns="0" bIns="0" rtlCol="0"/>
          <a:lstStyle/>
          <a:p>
            <a:endParaRPr/>
          </a:p>
        </p:txBody>
      </p:sp>
      <p:pic>
        <p:nvPicPr>
          <p:cNvPr id="12" name="object 2" descr="Decorative image" title="Decorative image"/>
          <p:cNvPicPr/>
          <p:nvPr/>
        </p:nvPicPr>
        <p:blipFill>
          <a:blip r:embed="rId2" cstate="print"/>
          <a:stretch>
            <a:fillRect/>
          </a:stretch>
        </p:blipFill>
        <p:spPr>
          <a:xfrm>
            <a:off x="457201" y="1417639"/>
            <a:ext cx="8686800" cy="1301152"/>
          </a:xfrm>
          <a:prstGeom prst="rect">
            <a:avLst/>
          </a:prstGeom>
        </p:spPr>
      </p:pic>
      <p:pic>
        <p:nvPicPr>
          <p:cNvPr id="28" name="object 2" descr="Decorative image" title="Decorative image"/>
          <p:cNvPicPr/>
          <p:nvPr/>
        </p:nvPicPr>
        <p:blipFill>
          <a:blip r:embed="rId2" cstate="print"/>
          <a:stretch>
            <a:fillRect/>
          </a:stretch>
        </p:blipFill>
        <p:spPr>
          <a:xfrm>
            <a:off x="457200" y="4191000"/>
            <a:ext cx="8686800" cy="1301152"/>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19</a:t>
            </a:fld>
            <a:endParaRPr lang="en-US" dirty="0"/>
          </a:p>
        </p:txBody>
      </p:sp>
      <p:sp>
        <p:nvSpPr>
          <p:cNvPr id="26" name="object 3" descr="Maximus Logo" title="Maximus Logo"/>
          <p:cNvSpPr/>
          <p:nvPr/>
        </p:nvSpPr>
        <p:spPr>
          <a:xfrm>
            <a:off x="1094740" y="6269355"/>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strike="sngStrike" dirty="0"/>
          </a:p>
        </p:txBody>
      </p:sp>
      <p:pic>
        <p:nvPicPr>
          <p:cNvPr id="27"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414331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62872"/>
            <a:ext cx="7086600" cy="1143000"/>
          </a:xfrm>
        </p:spPr>
        <p:txBody>
          <a:bodyPr/>
          <a:lstStyle/>
          <a:p>
            <a:r>
              <a:rPr lang="en-US" b="1" dirty="0"/>
              <a:t>Agenda</a:t>
            </a:r>
            <a:endParaRPr lang="en-US" dirty="0"/>
          </a:p>
        </p:txBody>
      </p:sp>
      <p:sp>
        <p:nvSpPr>
          <p:cNvPr id="2" name="Content Placeholder 1"/>
          <p:cNvSpPr>
            <a:spLocks noGrp="1"/>
          </p:cNvSpPr>
          <p:nvPr>
            <p:ph idx="1"/>
          </p:nvPr>
        </p:nvSpPr>
        <p:spPr>
          <a:xfrm>
            <a:off x="990600" y="1263649"/>
            <a:ext cx="7696200" cy="5518151"/>
          </a:xfrm>
        </p:spPr>
        <p:txBody>
          <a:bodyPr>
            <a:normAutofit/>
          </a:bodyPr>
          <a:lstStyle/>
          <a:p>
            <a:pPr>
              <a:lnSpc>
                <a:spcPct val="105000"/>
              </a:lnSpc>
              <a:spcBef>
                <a:spcPts val="0"/>
              </a:spcBef>
              <a:spcAft>
                <a:spcPts val="250"/>
              </a:spcAft>
              <a:buClr>
                <a:srgbClr val="7030A0"/>
              </a:buClr>
              <a:buFont typeface="Wingdings" panose="05000000000000000000" pitchFamily="2" charset="2"/>
              <a:buChar char="§"/>
            </a:pPr>
            <a:r>
              <a:rPr lang="en-US" sz="1800" dirty="0">
                <a:solidFill>
                  <a:srgbClr val="0A295B"/>
                </a:solidFill>
                <a:cs typeface="Arial" panose="020B0604020202020204" pitchFamily="34" charset="0"/>
              </a:rPr>
              <a:t>Welcome and Introductions</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DHCS COVID-19 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Encounter Data Trends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Vaccinations</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Chief Quality Officer</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Preventative Care Outreach Project</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Asian Disparities Focused Study</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Managed Care Project Updates</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Ombudsman Report</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Blood Lead Screening</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Network Monitoring 2021</a:t>
            </a:r>
          </a:p>
          <a:p>
            <a:pPr lvl="1">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CalAIM</a:t>
            </a:r>
            <a:endParaRPr lang="en-US" sz="1800" dirty="0">
              <a:solidFill>
                <a:srgbClr val="0A295B"/>
              </a:solidFill>
              <a:cs typeface="Arial" panose="020B0604020202020204" pitchFamily="34" charset="0"/>
            </a:endParaRP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All Plan Letters (APLs) </a:t>
            </a:r>
            <a:r>
              <a:rPr lang="en-US" sz="1800" dirty="0">
                <a:solidFill>
                  <a:srgbClr val="0A295B"/>
                </a:solidFill>
                <a:cs typeface="Arial" panose="020B0604020202020204" pitchFamily="34" charset="0"/>
              </a:rPr>
              <a:t>and </a:t>
            </a:r>
            <a:r>
              <a:rPr lang="en-US" sz="1800" dirty="0" smtClean="0">
                <a:solidFill>
                  <a:srgbClr val="0A295B"/>
                </a:solidFill>
                <a:cs typeface="Arial" panose="020B0604020202020204" pitchFamily="34" charset="0"/>
              </a:rPr>
              <a:t>Dual Plan Letters (DPLs) Update</a:t>
            </a:r>
            <a:endParaRPr lang="en-US" sz="1800" dirty="0">
              <a:solidFill>
                <a:srgbClr val="0A295B"/>
              </a:solidFill>
              <a:cs typeface="Arial" panose="020B0604020202020204" pitchFamily="34" charset="0"/>
            </a:endParaRP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Open </a:t>
            </a:r>
            <a:r>
              <a:rPr lang="en-US" sz="1800" dirty="0">
                <a:solidFill>
                  <a:srgbClr val="0A295B"/>
                </a:solidFill>
                <a:cs typeface="Arial" panose="020B0604020202020204" pitchFamily="34" charset="0"/>
              </a:rPr>
              <a:t>Discussion</a:t>
            </a:r>
          </a:p>
          <a:p>
            <a:pPr>
              <a:lnSpc>
                <a:spcPct val="105000"/>
              </a:lnSpc>
              <a:spcBef>
                <a:spcPts val="0"/>
              </a:spcBef>
              <a:spcAft>
                <a:spcPts val="250"/>
              </a:spcAft>
              <a:buClr>
                <a:srgbClr val="7030A0"/>
              </a:buClr>
              <a:buFont typeface="Wingdings" panose="05000000000000000000" pitchFamily="2" charset="2"/>
              <a:buChar char="§"/>
            </a:pPr>
            <a:r>
              <a:rPr lang="en-US" sz="1800" dirty="0" smtClean="0">
                <a:solidFill>
                  <a:srgbClr val="0A295B"/>
                </a:solidFill>
                <a:cs typeface="Arial" panose="020B0604020202020204" pitchFamily="34" charset="0"/>
              </a:rPr>
              <a:t>Next </a:t>
            </a:r>
            <a:r>
              <a:rPr lang="en-US" sz="1800" dirty="0">
                <a:solidFill>
                  <a:srgbClr val="0A295B"/>
                </a:solidFill>
                <a:cs typeface="Arial" panose="020B0604020202020204" pitchFamily="34" charset="0"/>
              </a:rPr>
              <a:t>Meeting </a:t>
            </a:r>
            <a:r>
              <a:rPr lang="en-US" sz="1800" dirty="0" smtClean="0">
                <a:solidFill>
                  <a:srgbClr val="0A295B"/>
                </a:solidFill>
                <a:cs typeface="Arial" panose="020B0604020202020204" pitchFamily="34" charset="0"/>
              </a:rPr>
              <a:t>– September 2, 2021</a:t>
            </a:r>
            <a:endParaRPr lang="en-US" sz="1800"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a:t>
            </a:fld>
            <a:endParaRPr lang="en-US" dirty="0"/>
          </a:p>
        </p:txBody>
      </p:sp>
    </p:spTree>
    <p:extLst>
      <p:ext uri="{BB962C8B-B14F-4D97-AF65-F5344CB8AC3E}">
        <p14:creationId xmlns:p14="http://schemas.microsoft.com/office/powerpoint/2010/main" val="3415188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28" name="Content Placeholder 1"/>
          <p:cNvSpPr>
            <a:spLocks noGrp="1"/>
          </p:cNvSpPr>
          <p:nvPr>
            <p:ph idx="1"/>
          </p:nvPr>
        </p:nvSpPr>
        <p:spPr>
          <a:xfrm>
            <a:off x="685800" y="1600200"/>
            <a:ext cx="5029200" cy="4525963"/>
          </a:xfrm>
        </p:spPr>
        <p:txBody>
          <a:bodyPr>
            <a:normAutofit/>
          </a:bodyPr>
          <a:lstStyle/>
          <a:p>
            <a:r>
              <a:rPr lang="en-US" sz="3000" dirty="0">
                <a:solidFill>
                  <a:srgbClr val="0A295B"/>
                </a:solidFill>
              </a:rPr>
              <a:t>Communication  assessment</a:t>
            </a:r>
          </a:p>
          <a:p>
            <a:r>
              <a:rPr lang="en-US" sz="3000" dirty="0">
                <a:solidFill>
                  <a:srgbClr val="0A295B"/>
                </a:solidFill>
              </a:rPr>
              <a:t>Stakeholder interviews</a:t>
            </a:r>
          </a:p>
          <a:p>
            <a:r>
              <a:rPr lang="en-US" sz="3000" dirty="0">
                <a:solidFill>
                  <a:srgbClr val="0A295B"/>
                </a:solidFill>
              </a:rPr>
              <a:t>Sample materials  development</a:t>
            </a:r>
          </a:p>
          <a:p>
            <a:r>
              <a:rPr lang="en-US" sz="3000" dirty="0">
                <a:solidFill>
                  <a:srgbClr val="0A295B"/>
                </a:solidFill>
              </a:rPr>
              <a:t>Member </a:t>
            </a:r>
            <a:r>
              <a:rPr lang="en-US" sz="3000" dirty="0" smtClean="0">
                <a:solidFill>
                  <a:srgbClr val="0A295B"/>
                </a:solidFill>
              </a:rPr>
              <a:t>testing</a:t>
            </a:r>
            <a:endParaRPr lang="en-US" sz="3000" dirty="0">
              <a:solidFill>
                <a:srgbClr val="0A295B"/>
              </a:solidFill>
            </a:endParaRPr>
          </a:p>
        </p:txBody>
      </p:sp>
      <p:pic>
        <p:nvPicPr>
          <p:cNvPr id="31" name="object 9" descr="A photo with a man working at a computer with a woman and baby standing behind." title="Group Photo"/>
          <p:cNvPicPr/>
          <p:nvPr/>
        </p:nvPicPr>
        <p:blipFill>
          <a:blip r:embed="rId2" cstate="print"/>
          <a:stretch>
            <a:fillRect/>
          </a:stretch>
        </p:blipFill>
        <p:spPr>
          <a:xfrm>
            <a:off x="5165173" y="1828800"/>
            <a:ext cx="3978240" cy="4060461"/>
          </a:xfrm>
          <a:prstGeom prst="rect">
            <a:avLst/>
          </a:prstGeom>
        </p:spPr>
      </p:pic>
      <p:sp>
        <p:nvSpPr>
          <p:cNvPr id="26"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27"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20</a:t>
            </a:fld>
            <a:endParaRPr lang="en-US" dirty="0"/>
          </a:p>
        </p:txBody>
      </p:sp>
    </p:spTree>
    <p:extLst>
      <p:ext uri="{BB962C8B-B14F-4D97-AF65-F5344CB8AC3E}">
        <p14:creationId xmlns:p14="http://schemas.microsoft.com/office/powerpoint/2010/main" val="131286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Print Materials</a:t>
            </a:r>
            <a:endParaRPr lang="en-US" dirty="0"/>
          </a:p>
        </p:txBody>
      </p:sp>
      <p:pic>
        <p:nvPicPr>
          <p:cNvPr id="9" name="Picture 8" descr="Well-Care Services for Children, Teens, and Young Adults draft letter example" title="Well-Care Services for Children, Teens, and Young Adults draft letter example"/>
          <p:cNvPicPr>
            <a:picLocks noChangeAspect="1"/>
          </p:cNvPicPr>
          <p:nvPr/>
        </p:nvPicPr>
        <p:blipFill>
          <a:blip r:embed="rId2"/>
          <a:stretch>
            <a:fillRect/>
          </a:stretch>
        </p:blipFill>
        <p:spPr>
          <a:xfrm>
            <a:off x="3234130" y="1219200"/>
            <a:ext cx="4462070" cy="5421767"/>
          </a:xfrm>
          <a:prstGeom prst="rect">
            <a:avLst/>
          </a:prstGeom>
        </p:spPr>
      </p:pic>
      <p:sp>
        <p:nvSpPr>
          <p:cNvPr id="10"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11"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21</a:t>
            </a:fld>
            <a:endParaRPr lang="en-US" dirty="0"/>
          </a:p>
        </p:txBody>
      </p:sp>
    </p:spTree>
    <p:extLst>
      <p:ext uri="{BB962C8B-B14F-4D97-AF65-F5344CB8AC3E}">
        <p14:creationId xmlns:p14="http://schemas.microsoft.com/office/powerpoint/2010/main" val="1530453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Print Materials</a:t>
            </a:r>
            <a:endParaRPr lang="en-US" dirty="0"/>
          </a:p>
        </p:txBody>
      </p:sp>
      <p:pic>
        <p:nvPicPr>
          <p:cNvPr id="6" name="object 4" descr="Well-Care Service brochure example" title="Well-Care Service brochure example"/>
          <p:cNvPicPr/>
          <p:nvPr/>
        </p:nvPicPr>
        <p:blipFill>
          <a:blip r:embed="rId2" cstate="print"/>
          <a:stretch>
            <a:fillRect/>
          </a:stretch>
        </p:blipFill>
        <p:spPr>
          <a:xfrm>
            <a:off x="990599" y="1417638"/>
            <a:ext cx="7921403" cy="4449762"/>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22</a:t>
            </a:fld>
            <a:endParaRPr lang="en-US" dirty="0"/>
          </a:p>
        </p:txBody>
      </p:sp>
    </p:spTree>
    <p:extLst>
      <p:ext uri="{BB962C8B-B14F-4D97-AF65-F5344CB8AC3E}">
        <p14:creationId xmlns:p14="http://schemas.microsoft.com/office/powerpoint/2010/main" val="1359257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Website</a:t>
            </a:r>
            <a:endParaRPr lang="en-US" dirty="0"/>
          </a:p>
        </p:txBody>
      </p:sp>
      <p:pic>
        <p:nvPicPr>
          <p:cNvPr id="2" name="Picture 1" descr="D H C S Webpage example" title="D H C S Webpage example"/>
          <p:cNvPicPr>
            <a:picLocks noChangeAspect="1"/>
          </p:cNvPicPr>
          <p:nvPr/>
        </p:nvPicPr>
        <p:blipFill>
          <a:blip r:embed="rId2"/>
          <a:stretch>
            <a:fillRect/>
          </a:stretch>
        </p:blipFill>
        <p:spPr>
          <a:xfrm>
            <a:off x="762000" y="1417638"/>
            <a:ext cx="8153400" cy="4695553"/>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23</a:t>
            </a:fld>
            <a:endParaRPr lang="en-US" dirty="0"/>
          </a:p>
        </p:txBody>
      </p:sp>
    </p:spTree>
    <p:extLst>
      <p:ext uri="{BB962C8B-B14F-4D97-AF65-F5344CB8AC3E}">
        <p14:creationId xmlns:p14="http://schemas.microsoft.com/office/powerpoint/2010/main" val="1269884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Social Media</a:t>
            </a:r>
            <a:endParaRPr lang="en-US" dirty="0"/>
          </a:p>
        </p:txBody>
      </p:sp>
      <p:pic>
        <p:nvPicPr>
          <p:cNvPr id="9" name="Picture 8" descr="D H C S social media integration example" title="D H C S Social Media example"/>
          <p:cNvPicPr>
            <a:picLocks noChangeAspect="1"/>
          </p:cNvPicPr>
          <p:nvPr/>
        </p:nvPicPr>
        <p:blipFill>
          <a:blip r:embed="rId2"/>
          <a:stretch>
            <a:fillRect/>
          </a:stretch>
        </p:blipFill>
        <p:spPr>
          <a:xfrm>
            <a:off x="2307431" y="1295400"/>
            <a:ext cx="6129337" cy="4990055"/>
          </a:xfrm>
          <a:prstGeom prst="rect">
            <a:avLst/>
          </a:prstGeom>
        </p:spPr>
      </p:pic>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24</a:t>
            </a:fld>
            <a:endParaRPr lang="en-US" dirty="0"/>
          </a:p>
        </p:txBody>
      </p:sp>
    </p:spTree>
    <p:extLst>
      <p:ext uri="{BB962C8B-B14F-4D97-AF65-F5344CB8AC3E}">
        <p14:creationId xmlns:p14="http://schemas.microsoft.com/office/powerpoint/2010/main" val="522780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Text Messages</a:t>
            </a:r>
            <a:endParaRPr lang="en-US" dirty="0"/>
          </a:p>
        </p:txBody>
      </p:sp>
      <p:pic>
        <p:nvPicPr>
          <p:cNvPr id="10" name="object 2" descr="Medi-Cal iPhone text message example" title="iPhone text message example"/>
          <p:cNvPicPr/>
          <p:nvPr/>
        </p:nvPicPr>
        <p:blipFill>
          <a:blip r:embed="rId2" cstate="print"/>
          <a:stretch>
            <a:fillRect/>
          </a:stretch>
        </p:blipFill>
        <p:spPr>
          <a:xfrm>
            <a:off x="1371590" y="1417638"/>
            <a:ext cx="3276610" cy="4380274"/>
          </a:xfrm>
          <a:prstGeom prst="rect">
            <a:avLst/>
          </a:prstGeom>
        </p:spPr>
      </p:pic>
      <p:pic>
        <p:nvPicPr>
          <p:cNvPr id="11" name="object 3" descr="Medi-Cal text message example on an iPhone" title="iPhone text message example"/>
          <p:cNvPicPr/>
          <p:nvPr/>
        </p:nvPicPr>
        <p:blipFill>
          <a:blip r:embed="rId3" cstate="print"/>
          <a:stretch>
            <a:fillRect/>
          </a:stretch>
        </p:blipFill>
        <p:spPr>
          <a:xfrm>
            <a:off x="5105400" y="1410926"/>
            <a:ext cx="3276600" cy="4380274"/>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25</a:t>
            </a:fld>
            <a:endParaRPr lang="en-US" dirty="0"/>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4"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995839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Method</a:t>
            </a:r>
            <a:endParaRPr lang="en-US" dirty="0"/>
          </a:p>
        </p:txBody>
      </p:sp>
      <p:sp>
        <p:nvSpPr>
          <p:cNvPr id="23" name="Content Placeholder 1"/>
          <p:cNvSpPr>
            <a:spLocks noGrp="1"/>
          </p:cNvSpPr>
          <p:nvPr>
            <p:ph idx="1"/>
          </p:nvPr>
        </p:nvSpPr>
        <p:spPr>
          <a:xfrm>
            <a:off x="685800" y="1600200"/>
            <a:ext cx="5029200" cy="4525963"/>
          </a:xfrm>
        </p:spPr>
        <p:txBody>
          <a:bodyPr>
            <a:normAutofit/>
          </a:bodyPr>
          <a:lstStyle/>
          <a:p>
            <a:r>
              <a:rPr lang="en-US" sz="3000" dirty="0"/>
              <a:t>One-on-one interviews by web or phone</a:t>
            </a:r>
          </a:p>
          <a:p>
            <a:r>
              <a:rPr lang="en-US" sz="3000" dirty="0"/>
              <a:t>Interview questions tested efficacy</a:t>
            </a:r>
          </a:p>
          <a:p>
            <a:r>
              <a:rPr lang="en-US" sz="3000" dirty="0"/>
              <a:t>Mix of members, targeting those with </a:t>
            </a:r>
            <a:r>
              <a:rPr lang="en-US" sz="3000" dirty="0" smtClean="0"/>
              <a:t>lower </a:t>
            </a:r>
            <a:r>
              <a:rPr lang="en-US" sz="3000" dirty="0"/>
              <a:t>utilization rates</a:t>
            </a:r>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26</a:t>
            </a:fld>
            <a:endParaRPr lang="en-US" dirty="0"/>
          </a:p>
        </p:txBody>
      </p:sp>
      <p:grpSp>
        <p:nvGrpSpPr>
          <p:cNvPr id="9" name="object 8" descr="Decorative clip art of man holding a clipboard" title="Decorative clip art"/>
          <p:cNvGrpSpPr/>
          <p:nvPr/>
        </p:nvGrpSpPr>
        <p:grpSpPr>
          <a:xfrm>
            <a:off x="6090676" y="2057400"/>
            <a:ext cx="2591435" cy="2634615"/>
            <a:chOff x="4227038" y="657992"/>
            <a:chExt cx="2591435" cy="2634615"/>
          </a:xfrm>
        </p:grpSpPr>
        <p:sp>
          <p:nvSpPr>
            <p:cNvPr id="12" name="object 9"/>
            <p:cNvSpPr/>
            <p:nvPr/>
          </p:nvSpPr>
          <p:spPr>
            <a:xfrm>
              <a:off x="4227038" y="830571"/>
              <a:ext cx="2418715" cy="2418715"/>
            </a:xfrm>
            <a:custGeom>
              <a:avLst/>
              <a:gdLst/>
              <a:ahLst/>
              <a:cxnLst/>
              <a:rect l="l" t="t" r="r" b="b"/>
              <a:pathLst>
                <a:path w="2418715" h="2418715">
                  <a:moveTo>
                    <a:pt x="1209141" y="0"/>
                  </a:moveTo>
                  <a:lnTo>
                    <a:pt x="1160511" y="960"/>
                  </a:lnTo>
                  <a:lnTo>
                    <a:pt x="1112368" y="3816"/>
                  </a:lnTo>
                  <a:lnTo>
                    <a:pt x="1064749" y="8532"/>
                  </a:lnTo>
                  <a:lnTo>
                    <a:pt x="1017689" y="15072"/>
                  </a:lnTo>
                  <a:lnTo>
                    <a:pt x="971225" y="23400"/>
                  </a:lnTo>
                  <a:lnTo>
                    <a:pt x="925393" y="33480"/>
                  </a:lnTo>
                  <a:lnTo>
                    <a:pt x="880229" y="45275"/>
                  </a:lnTo>
                  <a:lnTo>
                    <a:pt x="835769" y="58749"/>
                  </a:lnTo>
                  <a:lnTo>
                    <a:pt x="792049" y="73867"/>
                  </a:lnTo>
                  <a:lnTo>
                    <a:pt x="749106" y="90592"/>
                  </a:lnTo>
                  <a:lnTo>
                    <a:pt x="706975" y="108888"/>
                  </a:lnTo>
                  <a:lnTo>
                    <a:pt x="665692" y="128718"/>
                  </a:lnTo>
                  <a:lnTo>
                    <a:pt x="625295" y="150048"/>
                  </a:lnTo>
                  <a:lnTo>
                    <a:pt x="585818" y="172840"/>
                  </a:lnTo>
                  <a:lnTo>
                    <a:pt x="547298" y="197059"/>
                  </a:lnTo>
                  <a:lnTo>
                    <a:pt x="509771" y="222668"/>
                  </a:lnTo>
                  <a:lnTo>
                    <a:pt x="473273" y="249632"/>
                  </a:lnTo>
                  <a:lnTo>
                    <a:pt x="437841" y="277914"/>
                  </a:lnTo>
                  <a:lnTo>
                    <a:pt x="403510" y="307478"/>
                  </a:lnTo>
                  <a:lnTo>
                    <a:pt x="370317" y="338288"/>
                  </a:lnTo>
                  <a:lnTo>
                    <a:pt x="338297" y="370307"/>
                  </a:lnTo>
                  <a:lnTo>
                    <a:pt x="307487" y="403501"/>
                  </a:lnTo>
                  <a:lnTo>
                    <a:pt x="277923" y="437832"/>
                  </a:lnTo>
                  <a:lnTo>
                    <a:pt x="249641" y="473264"/>
                  </a:lnTo>
                  <a:lnTo>
                    <a:pt x="222678" y="509762"/>
                  </a:lnTo>
                  <a:lnTo>
                    <a:pt x="197068" y="547289"/>
                  </a:lnTo>
                  <a:lnTo>
                    <a:pt x="172849" y="585809"/>
                  </a:lnTo>
                  <a:lnTo>
                    <a:pt x="150056" y="625286"/>
                  </a:lnTo>
                  <a:lnTo>
                    <a:pt x="128726" y="665684"/>
                  </a:lnTo>
                  <a:lnTo>
                    <a:pt x="108895" y="706967"/>
                  </a:lnTo>
                  <a:lnTo>
                    <a:pt x="90599" y="749099"/>
                  </a:lnTo>
                  <a:lnTo>
                    <a:pt x="73873" y="792043"/>
                  </a:lnTo>
                  <a:lnTo>
                    <a:pt x="58755" y="835763"/>
                  </a:lnTo>
                  <a:lnTo>
                    <a:pt x="45280" y="880224"/>
                  </a:lnTo>
                  <a:lnTo>
                    <a:pt x="33484" y="925388"/>
                  </a:lnTo>
                  <a:lnTo>
                    <a:pt x="23404" y="971221"/>
                  </a:lnTo>
                  <a:lnTo>
                    <a:pt x="15076" y="1017686"/>
                  </a:lnTo>
                  <a:lnTo>
                    <a:pt x="8535" y="1064746"/>
                  </a:lnTo>
                  <a:lnTo>
                    <a:pt x="3818" y="1112366"/>
                  </a:lnTo>
                  <a:lnTo>
                    <a:pt x="961" y="1160510"/>
                  </a:lnTo>
                  <a:lnTo>
                    <a:pt x="0" y="1209141"/>
                  </a:lnTo>
                  <a:lnTo>
                    <a:pt x="960" y="1257772"/>
                  </a:lnTo>
                  <a:lnTo>
                    <a:pt x="3816" y="1305916"/>
                  </a:lnTo>
                  <a:lnTo>
                    <a:pt x="8532" y="1353536"/>
                  </a:lnTo>
                  <a:lnTo>
                    <a:pt x="15072" y="1400597"/>
                  </a:lnTo>
                  <a:lnTo>
                    <a:pt x="23400" y="1447061"/>
                  </a:lnTo>
                  <a:lnTo>
                    <a:pt x="33479" y="1492894"/>
                  </a:lnTo>
                  <a:lnTo>
                    <a:pt x="45274" y="1538059"/>
                  </a:lnTo>
                  <a:lnTo>
                    <a:pt x="58748" y="1582519"/>
                  </a:lnTo>
                  <a:lnTo>
                    <a:pt x="73865" y="1626240"/>
                  </a:lnTo>
                  <a:lnTo>
                    <a:pt x="90590" y="1669184"/>
                  </a:lnTo>
                  <a:lnTo>
                    <a:pt x="108885" y="1711315"/>
                  </a:lnTo>
                  <a:lnTo>
                    <a:pt x="128716" y="1752598"/>
                  </a:lnTo>
                  <a:lnTo>
                    <a:pt x="150045" y="1792996"/>
                  </a:lnTo>
                  <a:lnTo>
                    <a:pt x="172837" y="1832473"/>
                  </a:lnTo>
                  <a:lnTo>
                    <a:pt x="197055" y="1870993"/>
                  </a:lnTo>
                  <a:lnTo>
                    <a:pt x="222664" y="1908520"/>
                  </a:lnTo>
                  <a:lnTo>
                    <a:pt x="249627" y="1945018"/>
                  </a:lnTo>
                  <a:lnTo>
                    <a:pt x="277909" y="1980450"/>
                  </a:lnTo>
                  <a:lnTo>
                    <a:pt x="307472" y="2014781"/>
                  </a:lnTo>
                  <a:lnTo>
                    <a:pt x="338282" y="2047975"/>
                  </a:lnTo>
                  <a:lnTo>
                    <a:pt x="370301" y="2079995"/>
                  </a:lnTo>
                  <a:lnTo>
                    <a:pt x="403494" y="2110804"/>
                  </a:lnTo>
                  <a:lnTo>
                    <a:pt x="437824" y="2140368"/>
                  </a:lnTo>
                  <a:lnTo>
                    <a:pt x="473256" y="2168650"/>
                  </a:lnTo>
                  <a:lnTo>
                    <a:pt x="509754" y="2195614"/>
                  </a:lnTo>
                  <a:lnTo>
                    <a:pt x="547280" y="2221223"/>
                  </a:lnTo>
                  <a:lnTo>
                    <a:pt x="585800" y="2245442"/>
                  </a:lnTo>
                  <a:lnTo>
                    <a:pt x="625277" y="2268234"/>
                  </a:lnTo>
                  <a:lnTo>
                    <a:pt x="665674" y="2289564"/>
                  </a:lnTo>
                  <a:lnTo>
                    <a:pt x="706957" y="2309395"/>
                  </a:lnTo>
                  <a:lnTo>
                    <a:pt x="749088" y="2327691"/>
                  </a:lnTo>
                  <a:lnTo>
                    <a:pt x="792031" y="2344415"/>
                  </a:lnTo>
                  <a:lnTo>
                    <a:pt x="835751" y="2359533"/>
                  </a:lnTo>
                  <a:lnTo>
                    <a:pt x="880212" y="2373008"/>
                  </a:lnTo>
                  <a:lnTo>
                    <a:pt x="925376" y="2384803"/>
                  </a:lnTo>
                  <a:lnTo>
                    <a:pt x="971209" y="2394882"/>
                  </a:lnTo>
                  <a:lnTo>
                    <a:pt x="1017673" y="2403210"/>
                  </a:lnTo>
                  <a:lnTo>
                    <a:pt x="1064734" y="2409750"/>
                  </a:lnTo>
                  <a:lnTo>
                    <a:pt x="1112354" y="2414466"/>
                  </a:lnTo>
                  <a:lnTo>
                    <a:pt x="1160497" y="2417323"/>
                  </a:lnTo>
                  <a:lnTo>
                    <a:pt x="1209128" y="2418283"/>
                  </a:lnTo>
                  <a:lnTo>
                    <a:pt x="1257759" y="2417323"/>
                  </a:lnTo>
                  <a:lnTo>
                    <a:pt x="1305901" y="2414466"/>
                  </a:lnTo>
                  <a:lnTo>
                    <a:pt x="1353521" y="2409750"/>
                  </a:lnTo>
                  <a:lnTo>
                    <a:pt x="1400580" y="2403210"/>
                  </a:lnTo>
                  <a:lnTo>
                    <a:pt x="1447044" y="2394882"/>
                  </a:lnTo>
                  <a:lnTo>
                    <a:pt x="1492876" y="2384803"/>
                  </a:lnTo>
                  <a:lnTo>
                    <a:pt x="1538041" y="2373008"/>
                  </a:lnTo>
                  <a:lnTo>
                    <a:pt x="1582501" y="2359533"/>
                  </a:lnTo>
                  <a:lnTo>
                    <a:pt x="1626220" y="2344415"/>
                  </a:lnTo>
                  <a:lnTo>
                    <a:pt x="1669164" y="2327691"/>
                  </a:lnTo>
                  <a:lnTo>
                    <a:pt x="1711295" y="2309395"/>
                  </a:lnTo>
                  <a:lnTo>
                    <a:pt x="1752577" y="2289564"/>
                  </a:lnTo>
                  <a:lnTo>
                    <a:pt x="1792974" y="2268234"/>
                  </a:lnTo>
                  <a:lnTo>
                    <a:pt x="1832451" y="2245442"/>
                  </a:lnTo>
                  <a:lnTo>
                    <a:pt x="1870971" y="2221223"/>
                  </a:lnTo>
                  <a:lnTo>
                    <a:pt x="1908498" y="2195614"/>
                  </a:lnTo>
                  <a:lnTo>
                    <a:pt x="1944995" y="2168650"/>
                  </a:lnTo>
                  <a:lnTo>
                    <a:pt x="1980427" y="2140368"/>
                  </a:lnTo>
                  <a:lnTo>
                    <a:pt x="2014758" y="2110804"/>
                  </a:lnTo>
                  <a:lnTo>
                    <a:pt x="2047951" y="2079995"/>
                  </a:lnTo>
                  <a:lnTo>
                    <a:pt x="2079971" y="2047975"/>
                  </a:lnTo>
                  <a:lnTo>
                    <a:pt x="2110780" y="2014781"/>
                  </a:lnTo>
                  <a:lnTo>
                    <a:pt x="2140344" y="1980450"/>
                  </a:lnTo>
                  <a:lnTo>
                    <a:pt x="2168626" y="1945018"/>
                  </a:lnTo>
                  <a:lnTo>
                    <a:pt x="2195589" y="1908520"/>
                  </a:lnTo>
                  <a:lnTo>
                    <a:pt x="2221198" y="1870993"/>
                  </a:lnTo>
                  <a:lnTo>
                    <a:pt x="2245417" y="1832473"/>
                  </a:lnTo>
                  <a:lnTo>
                    <a:pt x="2268209" y="1792996"/>
                  </a:lnTo>
                  <a:lnTo>
                    <a:pt x="2289539" y="1752598"/>
                  </a:lnTo>
                  <a:lnTo>
                    <a:pt x="2309370" y="1711315"/>
                  </a:lnTo>
                  <a:lnTo>
                    <a:pt x="2327665" y="1669184"/>
                  </a:lnTo>
                  <a:lnTo>
                    <a:pt x="2344390" y="1626240"/>
                  </a:lnTo>
                  <a:lnTo>
                    <a:pt x="2359508" y="1582519"/>
                  </a:lnTo>
                  <a:lnTo>
                    <a:pt x="2372982" y="1538059"/>
                  </a:lnTo>
                  <a:lnTo>
                    <a:pt x="2384777" y="1492894"/>
                  </a:lnTo>
                  <a:lnTo>
                    <a:pt x="2394857" y="1447061"/>
                  </a:lnTo>
                  <a:lnTo>
                    <a:pt x="2403185" y="1400597"/>
                  </a:lnTo>
                  <a:lnTo>
                    <a:pt x="2409725" y="1353536"/>
                  </a:lnTo>
                  <a:lnTo>
                    <a:pt x="2414441" y="1305916"/>
                  </a:lnTo>
                  <a:lnTo>
                    <a:pt x="2417297" y="1257772"/>
                  </a:lnTo>
                  <a:lnTo>
                    <a:pt x="2418257" y="1209141"/>
                  </a:lnTo>
                  <a:lnTo>
                    <a:pt x="2417297" y="1160510"/>
                  </a:lnTo>
                  <a:lnTo>
                    <a:pt x="2414441" y="1112366"/>
                  </a:lnTo>
                  <a:lnTo>
                    <a:pt x="2409725" y="1064746"/>
                  </a:lnTo>
                  <a:lnTo>
                    <a:pt x="2403185" y="1017686"/>
                  </a:lnTo>
                  <a:lnTo>
                    <a:pt x="2394857" y="971221"/>
                  </a:lnTo>
                  <a:lnTo>
                    <a:pt x="2384778" y="925388"/>
                  </a:lnTo>
                  <a:lnTo>
                    <a:pt x="2372983" y="880224"/>
                  </a:lnTo>
                  <a:lnTo>
                    <a:pt x="2359509" y="835763"/>
                  </a:lnTo>
                  <a:lnTo>
                    <a:pt x="2344392" y="792043"/>
                  </a:lnTo>
                  <a:lnTo>
                    <a:pt x="2327667" y="749099"/>
                  </a:lnTo>
                  <a:lnTo>
                    <a:pt x="2309372" y="706967"/>
                  </a:lnTo>
                  <a:lnTo>
                    <a:pt x="2289541" y="665684"/>
                  </a:lnTo>
                  <a:lnTo>
                    <a:pt x="2268212" y="625286"/>
                  </a:lnTo>
                  <a:lnTo>
                    <a:pt x="2245420" y="585809"/>
                  </a:lnTo>
                  <a:lnTo>
                    <a:pt x="2221202" y="547289"/>
                  </a:lnTo>
                  <a:lnTo>
                    <a:pt x="2195593" y="509762"/>
                  </a:lnTo>
                  <a:lnTo>
                    <a:pt x="2168630" y="473264"/>
                  </a:lnTo>
                  <a:lnTo>
                    <a:pt x="2140349" y="437832"/>
                  </a:lnTo>
                  <a:lnTo>
                    <a:pt x="2110786" y="403501"/>
                  </a:lnTo>
                  <a:lnTo>
                    <a:pt x="2079977" y="370307"/>
                  </a:lnTo>
                  <a:lnTo>
                    <a:pt x="2047958" y="338288"/>
                  </a:lnTo>
                  <a:lnTo>
                    <a:pt x="2014765" y="307478"/>
                  </a:lnTo>
                  <a:lnTo>
                    <a:pt x="1980435" y="277914"/>
                  </a:lnTo>
                  <a:lnTo>
                    <a:pt x="1945003" y="249632"/>
                  </a:lnTo>
                  <a:lnTo>
                    <a:pt x="1908506" y="222668"/>
                  </a:lnTo>
                  <a:lnTo>
                    <a:pt x="1870980" y="197059"/>
                  </a:lnTo>
                  <a:lnTo>
                    <a:pt x="1832460" y="172840"/>
                  </a:lnTo>
                  <a:lnTo>
                    <a:pt x="1792984" y="150048"/>
                  </a:lnTo>
                  <a:lnTo>
                    <a:pt x="1752587" y="128718"/>
                  </a:lnTo>
                  <a:lnTo>
                    <a:pt x="1711305" y="108888"/>
                  </a:lnTo>
                  <a:lnTo>
                    <a:pt x="1669174" y="90592"/>
                  </a:lnTo>
                  <a:lnTo>
                    <a:pt x="1626231" y="73867"/>
                  </a:lnTo>
                  <a:lnTo>
                    <a:pt x="1582512" y="58749"/>
                  </a:lnTo>
                  <a:lnTo>
                    <a:pt x="1538052" y="45275"/>
                  </a:lnTo>
                  <a:lnTo>
                    <a:pt x="1492888" y="33480"/>
                  </a:lnTo>
                  <a:lnTo>
                    <a:pt x="1447057" y="23400"/>
                  </a:lnTo>
                  <a:lnTo>
                    <a:pt x="1400593" y="15072"/>
                  </a:lnTo>
                  <a:lnTo>
                    <a:pt x="1353533" y="8532"/>
                  </a:lnTo>
                  <a:lnTo>
                    <a:pt x="1305914" y="3816"/>
                  </a:lnTo>
                  <a:lnTo>
                    <a:pt x="1257771" y="960"/>
                  </a:lnTo>
                  <a:lnTo>
                    <a:pt x="1209141" y="0"/>
                  </a:lnTo>
                  <a:close/>
                </a:path>
              </a:pathLst>
            </a:custGeom>
            <a:solidFill>
              <a:srgbClr val="FADBCE"/>
            </a:solidFill>
          </p:spPr>
          <p:txBody>
            <a:bodyPr wrap="square" lIns="0" tIns="0" rIns="0" bIns="0" rtlCol="0"/>
            <a:lstStyle/>
            <a:p>
              <a:endParaRPr/>
            </a:p>
          </p:txBody>
        </p:sp>
        <p:sp>
          <p:nvSpPr>
            <p:cNvPr id="13" name="object 10"/>
            <p:cNvSpPr/>
            <p:nvPr/>
          </p:nvSpPr>
          <p:spPr>
            <a:xfrm>
              <a:off x="4811533" y="2471597"/>
              <a:ext cx="864235" cy="648335"/>
            </a:xfrm>
            <a:custGeom>
              <a:avLst/>
              <a:gdLst/>
              <a:ahLst/>
              <a:cxnLst/>
              <a:rect l="l" t="t" r="r" b="b"/>
              <a:pathLst>
                <a:path w="864235" h="648335">
                  <a:moveTo>
                    <a:pt x="863625" y="0"/>
                  </a:moveTo>
                  <a:lnTo>
                    <a:pt x="323862" y="0"/>
                  </a:lnTo>
                  <a:lnTo>
                    <a:pt x="0" y="647712"/>
                  </a:lnTo>
                  <a:lnTo>
                    <a:pt x="539762" y="647712"/>
                  </a:lnTo>
                  <a:lnTo>
                    <a:pt x="863625" y="0"/>
                  </a:lnTo>
                  <a:close/>
                </a:path>
              </a:pathLst>
            </a:custGeom>
            <a:solidFill>
              <a:srgbClr val="FFFFFF"/>
            </a:solidFill>
          </p:spPr>
          <p:txBody>
            <a:bodyPr wrap="square" lIns="0" tIns="0" rIns="0" bIns="0" rtlCol="0"/>
            <a:lstStyle/>
            <a:p>
              <a:endParaRPr/>
            </a:p>
          </p:txBody>
        </p:sp>
        <p:sp>
          <p:nvSpPr>
            <p:cNvPr id="14" name="object 11"/>
            <p:cNvSpPr/>
            <p:nvPr/>
          </p:nvSpPr>
          <p:spPr>
            <a:xfrm>
              <a:off x="4313517" y="2212517"/>
              <a:ext cx="1330960" cy="1080135"/>
            </a:xfrm>
            <a:custGeom>
              <a:avLst/>
              <a:gdLst/>
              <a:ahLst/>
              <a:cxnLst/>
              <a:rect l="l" t="t" r="r" b="b"/>
              <a:pathLst>
                <a:path w="1330960" h="1080135">
                  <a:moveTo>
                    <a:pt x="929855" y="109385"/>
                  </a:moveTo>
                  <a:lnTo>
                    <a:pt x="894689" y="91363"/>
                  </a:lnTo>
                  <a:lnTo>
                    <a:pt x="852830" y="71551"/>
                  </a:lnTo>
                  <a:lnTo>
                    <a:pt x="805942" y="51511"/>
                  </a:lnTo>
                  <a:lnTo>
                    <a:pt x="755700" y="32766"/>
                  </a:lnTo>
                  <a:lnTo>
                    <a:pt x="703783" y="16903"/>
                  </a:lnTo>
                  <a:lnTo>
                    <a:pt x="651878" y="5461"/>
                  </a:lnTo>
                  <a:lnTo>
                    <a:pt x="601649" y="0"/>
                  </a:lnTo>
                  <a:lnTo>
                    <a:pt x="328168" y="0"/>
                  </a:lnTo>
                  <a:lnTo>
                    <a:pt x="280543" y="1765"/>
                  </a:lnTo>
                  <a:lnTo>
                    <a:pt x="235813" y="7264"/>
                  </a:lnTo>
                  <a:lnTo>
                    <a:pt x="194208" y="16751"/>
                  </a:lnTo>
                  <a:lnTo>
                    <a:pt x="155981" y="30530"/>
                  </a:lnTo>
                  <a:lnTo>
                    <a:pt x="121361" y="48856"/>
                  </a:lnTo>
                  <a:lnTo>
                    <a:pt x="90589" y="72034"/>
                  </a:lnTo>
                  <a:lnTo>
                    <a:pt x="63893" y="100317"/>
                  </a:lnTo>
                  <a:lnTo>
                    <a:pt x="41529" y="133985"/>
                  </a:lnTo>
                  <a:lnTo>
                    <a:pt x="23710" y="173329"/>
                  </a:lnTo>
                  <a:lnTo>
                    <a:pt x="10693" y="218630"/>
                  </a:lnTo>
                  <a:lnTo>
                    <a:pt x="2717" y="270154"/>
                  </a:lnTo>
                  <a:lnTo>
                    <a:pt x="0" y="328180"/>
                  </a:lnTo>
                  <a:lnTo>
                    <a:pt x="0" y="561352"/>
                  </a:lnTo>
                  <a:lnTo>
                    <a:pt x="4178" y="607923"/>
                  </a:lnTo>
                  <a:lnTo>
                    <a:pt x="16205" y="651764"/>
                  </a:lnTo>
                  <a:lnTo>
                    <a:pt x="35369" y="692124"/>
                  </a:lnTo>
                  <a:lnTo>
                    <a:pt x="60934" y="728281"/>
                  </a:lnTo>
                  <a:lnTo>
                    <a:pt x="92151" y="759510"/>
                  </a:lnTo>
                  <a:lnTo>
                    <a:pt x="128320" y="785075"/>
                  </a:lnTo>
                  <a:lnTo>
                    <a:pt x="168681" y="804240"/>
                  </a:lnTo>
                  <a:lnTo>
                    <a:pt x="212509" y="816267"/>
                  </a:lnTo>
                  <a:lnTo>
                    <a:pt x="259080" y="820445"/>
                  </a:lnTo>
                  <a:lnTo>
                    <a:pt x="215900" y="820445"/>
                  </a:lnTo>
                  <a:lnTo>
                    <a:pt x="215900" y="1079525"/>
                  </a:lnTo>
                  <a:lnTo>
                    <a:pt x="820432" y="1079525"/>
                  </a:lnTo>
                  <a:lnTo>
                    <a:pt x="820432" y="906805"/>
                  </a:lnTo>
                  <a:lnTo>
                    <a:pt x="498017" y="906805"/>
                  </a:lnTo>
                  <a:lnTo>
                    <a:pt x="541197" y="820445"/>
                  </a:lnTo>
                  <a:lnTo>
                    <a:pt x="820432" y="259092"/>
                  </a:lnTo>
                  <a:lnTo>
                    <a:pt x="929855" y="259092"/>
                  </a:lnTo>
                  <a:lnTo>
                    <a:pt x="929855" y="109385"/>
                  </a:lnTo>
                  <a:close/>
                </a:path>
                <a:path w="1330960" h="1080135">
                  <a:moveTo>
                    <a:pt x="1330896" y="526440"/>
                  </a:moveTo>
                  <a:lnTo>
                    <a:pt x="1322768" y="500938"/>
                  </a:lnTo>
                  <a:lnTo>
                    <a:pt x="1303591" y="482257"/>
                  </a:lnTo>
                  <a:lnTo>
                    <a:pt x="1276235" y="474992"/>
                  </a:lnTo>
                  <a:lnTo>
                    <a:pt x="1094854" y="474992"/>
                  </a:lnTo>
                  <a:lnTo>
                    <a:pt x="986904" y="690892"/>
                  </a:lnTo>
                  <a:lnTo>
                    <a:pt x="1189177" y="690892"/>
                  </a:lnTo>
                  <a:lnTo>
                    <a:pt x="1246682" y="674560"/>
                  </a:lnTo>
                  <a:lnTo>
                    <a:pt x="1287018" y="630428"/>
                  </a:lnTo>
                  <a:lnTo>
                    <a:pt x="1325156" y="554139"/>
                  </a:lnTo>
                  <a:lnTo>
                    <a:pt x="1330896" y="526440"/>
                  </a:lnTo>
                  <a:close/>
                </a:path>
              </a:pathLst>
            </a:custGeom>
            <a:solidFill>
              <a:srgbClr val="BFBFDD"/>
            </a:solidFill>
          </p:spPr>
          <p:txBody>
            <a:bodyPr wrap="square" lIns="0" tIns="0" rIns="0" bIns="0" rtlCol="0"/>
            <a:lstStyle/>
            <a:p>
              <a:endParaRPr/>
            </a:p>
          </p:txBody>
        </p:sp>
        <p:sp>
          <p:nvSpPr>
            <p:cNvPr id="15" name="object 12"/>
            <p:cNvSpPr/>
            <p:nvPr/>
          </p:nvSpPr>
          <p:spPr>
            <a:xfrm>
              <a:off x="4572610" y="1478434"/>
              <a:ext cx="431800" cy="561975"/>
            </a:xfrm>
            <a:custGeom>
              <a:avLst/>
              <a:gdLst/>
              <a:ahLst/>
              <a:cxnLst/>
              <a:rect l="l" t="t" r="r" b="b"/>
              <a:pathLst>
                <a:path w="431800" h="561975">
                  <a:moveTo>
                    <a:pt x="215900" y="0"/>
                  </a:moveTo>
                  <a:lnTo>
                    <a:pt x="171137" y="4887"/>
                  </a:lnTo>
                  <a:lnTo>
                    <a:pt x="130023" y="18905"/>
                  </a:lnTo>
                  <a:lnTo>
                    <a:pt x="93273" y="41085"/>
                  </a:lnTo>
                  <a:lnTo>
                    <a:pt x="61601" y="70461"/>
                  </a:lnTo>
                  <a:lnTo>
                    <a:pt x="35723" y="106064"/>
                  </a:lnTo>
                  <a:lnTo>
                    <a:pt x="16353" y="146927"/>
                  </a:lnTo>
                  <a:lnTo>
                    <a:pt x="4207" y="192082"/>
                  </a:lnTo>
                  <a:lnTo>
                    <a:pt x="0" y="240563"/>
                  </a:lnTo>
                  <a:lnTo>
                    <a:pt x="0" y="320789"/>
                  </a:lnTo>
                  <a:lnTo>
                    <a:pt x="4207" y="369273"/>
                  </a:lnTo>
                  <a:lnTo>
                    <a:pt x="16353" y="414430"/>
                  </a:lnTo>
                  <a:lnTo>
                    <a:pt x="35723" y="455294"/>
                  </a:lnTo>
                  <a:lnTo>
                    <a:pt x="61601" y="490896"/>
                  </a:lnTo>
                  <a:lnTo>
                    <a:pt x="93273" y="520270"/>
                  </a:lnTo>
                  <a:lnTo>
                    <a:pt x="130023" y="542449"/>
                  </a:lnTo>
                  <a:lnTo>
                    <a:pt x="171137" y="556465"/>
                  </a:lnTo>
                  <a:lnTo>
                    <a:pt x="215900" y="561352"/>
                  </a:lnTo>
                  <a:lnTo>
                    <a:pt x="260662" y="556465"/>
                  </a:lnTo>
                  <a:lnTo>
                    <a:pt x="301776" y="542449"/>
                  </a:lnTo>
                  <a:lnTo>
                    <a:pt x="338526" y="520270"/>
                  </a:lnTo>
                  <a:lnTo>
                    <a:pt x="370198" y="490896"/>
                  </a:lnTo>
                  <a:lnTo>
                    <a:pt x="396076" y="455294"/>
                  </a:lnTo>
                  <a:lnTo>
                    <a:pt x="415446" y="414430"/>
                  </a:lnTo>
                  <a:lnTo>
                    <a:pt x="427592" y="369273"/>
                  </a:lnTo>
                  <a:lnTo>
                    <a:pt x="431800" y="320789"/>
                  </a:lnTo>
                  <a:lnTo>
                    <a:pt x="431800" y="240563"/>
                  </a:lnTo>
                  <a:lnTo>
                    <a:pt x="427592" y="192082"/>
                  </a:lnTo>
                  <a:lnTo>
                    <a:pt x="415446" y="146927"/>
                  </a:lnTo>
                  <a:lnTo>
                    <a:pt x="396076" y="106064"/>
                  </a:lnTo>
                  <a:lnTo>
                    <a:pt x="370198" y="70461"/>
                  </a:lnTo>
                  <a:lnTo>
                    <a:pt x="338526" y="41085"/>
                  </a:lnTo>
                  <a:lnTo>
                    <a:pt x="301776" y="18905"/>
                  </a:lnTo>
                  <a:lnTo>
                    <a:pt x="260662" y="4887"/>
                  </a:lnTo>
                  <a:lnTo>
                    <a:pt x="215900" y="0"/>
                  </a:lnTo>
                  <a:close/>
                </a:path>
              </a:pathLst>
            </a:custGeom>
            <a:solidFill>
              <a:srgbClr val="FFFFFF"/>
            </a:solidFill>
          </p:spPr>
          <p:txBody>
            <a:bodyPr wrap="square" lIns="0" tIns="0" rIns="0" bIns="0" rtlCol="0"/>
            <a:lstStyle/>
            <a:p>
              <a:endParaRPr/>
            </a:p>
          </p:txBody>
        </p:sp>
        <p:sp>
          <p:nvSpPr>
            <p:cNvPr id="16" name="object 13"/>
            <p:cNvSpPr/>
            <p:nvPr/>
          </p:nvSpPr>
          <p:spPr>
            <a:xfrm>
              <a:off x="4572610" y="1478434"/>
              <a:ext cx="431800" cy="561975"/>
            </a:xfrm>
            <a:custGeom>
              <a:avLst/>
              <a:gdLst/>
              <a:ahLst/>
              <a:cxnLst/>
              <a:rect l="l" t="t" r="r" b="b"/>
              <a:pathLst>
                <a:path w="431800" h="561975">
                  <a:moveTo>
                    <a:pt x="215900" y="561352"/>
                  </a:moveTo>
                  <a:lnTo>
                    <a:pt x="260662" y="556465"/>
                  </a:lnTo>
                  <a:lnTo>
                    <a:pt x="301776" y="542449"/>
                  </a:lnTo>
                  <a:lnTo>
                    <a:pt x="338526" y="520270"/>
                  </a:lnTo>
                  <a:lnTo>
                    <a:pt x="370198" y="490896"/>
                  </a:lnTo>
                  <a:lnTo>
                    <a:pt x="396076" y="455294"/>
                  </a:lnTo>
                  <a:lnTo>
                    <a:pt x="415446" y="414430"/>
                  </a:lnTo>
                  <a:lnTo>
                    <a:pt x="427592" y="369273"/>
                  </a:lnTo>
                  <a:lnTo>
                    <a:pt x="431800" y="320789"/>
                  </a:lnTo>
                  <a:lnTo>
                    <a:pt x="431800" y="240563"/>
                  </a:lnTo>
                  <a:lnTo>
                    <a:pt x="427592" y="192082"/>
                  </a:lnTo>
                  <a:lnTo>
                    <a:pt x="415446" y="146927"/>
                  </a:lnTo>
                  <a:lnTo>
                    <a:pt x="396076" y="106064"/>
                  </a:lnTo>
                  <a:lnTo>
                    <a:pt x="370198" y="70461"/>
                  </a:lnTo>
                  <a:lnTo>
                    <a:pt x="338526" y="41085"/>
                  </a:lnTo>
                  <a:lnTo>
                    <a:pt x="301776" y="18905"/>
                  </a:lnTo>
                  <a:lnTo>
                    <a:pt x="260662" y="4887"/>
                  </a:lnTo>
                  <a:lnTo>
                    <a:pt x="215900" y="0"/>
                  </a:lnTo>
                  <a:lnTo>
                    <a:pt x="171137" y="4887"/>
                  </a:lnTo>
                  <a:lnTo>
                    <a:pt x="130023" y="18905"/>
                  </a:lnTo>
                  <a:lnTo>
                    <a:pt x="93273" y="41085"/>
                  </a:lnTo>
                  <a:lnTo>
                    <a:pt x="61601" y="70461"/>
                  </a:lnTo>
                  <a:lnTo>
                    <a:pt x="35723" y="106064"/>
                  </a:lnTo>
                  <a:lnTo>
                    <a:pt x="16353" y="146927"/>
                  </a:lnTo>
                  <a:lnTo>
                    <a:pt x="4207" y="192082"/>
                  </a:lnTo>
                  <a:lnTo>
                    <a:pt x="0" y="240563"/>
                  </a:lnTo>
                  <a:lnTo>
                    <a:pt x="0" y="320789"/>
                  </a:lnTo>
                  <a:lnTo>
                    <a:pt x="4207" y="369273"/>
                  </a:lnTo>
                  <a:lnTo>
                    <a:pt x="16353" y="414430"/>
                  </a:lnTo>
                  <a:lnTo>
                    <a:pt x="35723" y="455294"/>
                  </a:lnTo>
                  <a:lnTo>
                    <a:pt x="61601" y="490896"/>
                  </a:lnTo>
                  <a:lnTo>
                    <a:pt x="93273" y="520270"/>
                  </a:lnTo>
                  <a:lnTo>
                    <a:pt x="130023" y="542449"/>
                  </a:lnTo>
                  <a:lnTo>
                    <a:pt x="171137" y="556465"/>
                  </a:lnTo>
                  <a:lnTo>
                    <a:pt x="215900" y="561352"/>
                  </a:lnTo>
                  <a:close/>
                </a:path>
              </a:pathLst>
            </a:custGeom>
            <a:ln w="86359">
              <a:solidFill>
                <a:srgbClr val="514F86"/>
              </a:solidFill>
            </a:ln>
          </p:spPr>
          <p:txBody>
            <a:bodyPr wrap="square" lIns="0" tIns="0" rIns="0" bIns="0" rtlCol="0"/>
            <a:lstStyle/>
            <a:p>
              <a:endParaRPr/>
            </a:p>
          </p:txBody>
        </p:sp>
        <p:sp>
          <p:nvSpPr>
            <p:cNvPr id="17" name="object 14"/>
            <p:cNvSpPr/>
            <p:nvPr/>
          </p:nvSpPr>
          <p:spPr>
            <a:xfrm>
              <a:off x="4313520" y="2212505"/>
              <a:ext cx="1362075" cy="1080135"/>
            </a:xfrm>
            <a:custGeom>
              <a:avLst/>
              <a:gdLst/>
              <a:ahLst/>
              <a:cxnLst/>
              <a:rect l="l" t="t" r="r" b="b"/>
              <a:pathLst>
                <a:path w="1362075" h="1080135">
                  <a:moveTo>
                    <a:pt x="929855" y="109397"/>
                  </a:moveTo>
                  <a:lnTo>
                    <a:pt x="894694" y="91380"/>
                  </a:lnTo>
                  <a:lnTo>
                    <a:pt x="852832" y="71567"/>
                  </a:lnTo>
                  <a:lnTo>
                    <a:pt x="805945" y="51514"/>
                  </a:lnTo>
                  <a:lnTo>
                    <a:pt x="755707" y="32775"/>
                  </a:lnTo>
                  <a:lnTo>
                    <a:pt x="703796" y="16906"/>
                  </a:lnTo>
                  <a:lnTo>
                    <a:pt x="651884" y="5462"/>
                  </a:lnTo>
                  <a:lnTo>
                    <a:pt x="601649" y="0"/>
                  </a:lnTo>
                  <a:lnTo>
                    <a:pt x="328180" y="0"/>
                  </a:lnTo>
                  <a:lnTo>
                    <a:pt x="280550" y="1769"/>
                  </a:lnTo>
                  <a:lnTo>
                    <a:pt x="235815" y="7261"/>
                  </a:lnTo>
                  <a:lnTo>
                    <a:pt x="194215" y="16756"/>
                  </a:lnTo>
                  <a:lnTo>
                    <a:pt x="155986" y="30530"/>
                  </a:lnTo>
                  <a:lnTo>
                    <a:pt x="121365" y="48862"/>
                  </a:lnTo>
                  <a:lnTo>
                    <a:pt x="90590" y="72031"/>
                  </a:lnTo>
                  <a:lnTo>
                    <a:pt x="63899" y="100314"/>
                  </a:lnTo>
                  <a:lnTo>
                    <a:pt x="41528" y="133989"/>
                  </a:lnTo>
                  <a:lnTo>
                    <a:pt x="23715" y="173335"/>
                  </a:lnTo>
                  <a:lnTo>
                    <a:pt x="10698" y="218631"/>
                  </a:lnTo>
                  <a:lnTo>
                    <a:pt x="2714" y="270153"/>
                  </a:lnTo>
                  <a:lnTo>
                    <a:pt x="0" y="328180"/>
                  </a:lnTo>
                  <a:lnTo>
                    <a:pt x="0" y="561365"/>
                  </a:lnTo>
                  <a:lnTo>
                    <a:pt x="4174" y="607933"/>
                  </a:lnTo>
                  <a:lnTo>
                    <a:pt x="16209" y="651763"/>
                  </a:lnTo>
                  <a:lnTo>
                    <a:pt x="35373" y="692124"/>
                  </a:lnTo>
                  <a:lnTo>
                    <a:pt x="60934" y="728284"/>
                  </a:lnTo>
                  <a:lnTo>
                    <a:pt x="92161" y="759510"/>
                  </a:lnTo>
                  <a:lnTo>
                    <a:pt x="128320" y="785071"/>
                  </a:lnTo>
                  <a:lnTo>
                    <a:pt x="168681" y="804235"/>
                  </a:lnTo>
                  <a:lnTo>
                    <a:pt x="212512" y="816271"/>
                  </a:lnTo>
                  <a:lnTo>
                    <a:pt x="259079" y="820445"/>
                  </a:lnTo>
                  <a:lnTo>
                    <a:pt x="541197" y="820445"/>
                  </a:lnTo>
                </a:path>
                <a:path w="1362075" h="1080135">
                  <a:moveTo>
                    <a:pt x="259079" y="302272"/>
                  </a:moveTo>
                  <a:lnTo>
                    <a:pt x="259079" y="506666"/>
                  </a:lnTo>
                  <a:lnTo>
                    <a:pt x="262589" y="526887"/>
                  </a:lnTo>
                  <a:lnTo>
                    <a:pt x="275875" y="543332"/>
                  </a:lnTo>
                  <a:lnTo>
                    <a:pt x="303078" y="557656"/>
                  </a:lnTo>
                  <a:lnTo>
                    <a:pt x="348335" y="571512"/>
                  </a:lnTo>
                  <a:lnTo>
                    <a:pt x="422046" y="590273"/>
                  </a:lnTo>
                  <a:lnTo>
                    <a:pt x="515512" y="614064"/>
                  </a:lnTo>
                  <a:lnTo>
                    <a:pt x="595766" y="634492"/>
                  </a:lnTo>
                  <a:lnTo>
                    <a:pt x="629843" y="643166"/>
                  </a:lnTo>
                </a:path>
                <a:path w="1362075" h="1080135">
                  <a:moveTo>
                    <a:pt x="215899" y="820445"/>
                  </a:moveTo>
                  <a:lnTo>
                    <a:pt x="215899" y="1079538"/>
                  </a:lnTo>
                </a:path>
                <a:path w="1362075" h="1080135">
                  <a:moveTo>
                    <a:pt x="820445" y="906805"/>
                  </a:moveTo>
                  <a:lnTo>
                    <a:pt x="820445" y="1079538"/>
                  </a:lnTo>
                </a:path>
                <a:path w="1362075" h="1080135">
                  <a:moveTo>
                    <a:pt x="1189177" y="690905"/>
                  </a:moveTo>
                  <a:lnTo>
                    <a:pt x="986904" y="690905"/>
                  </a:lnTo>
                  <a:lnTo>
                    <a:pt x="1094854" y="474992"/>
                  </a:lnTo>
                  <a:lnTo>
                    <a:pt x="1276235" y="474992"/>
                  </a:lnTo>
                  <a:lnTo>
                    <a:pt x="1303592" y="482246"/>
                  </a:lnTo>
                  <a:lnTo>
                    <a:pt x="1322765" y="500932"/>
                  </a:lnTo>
                  <a:lnTo>
                    <a:pt x="1330903" y="526438"/>
                  </a:lnTo>
                  <a:lnTo>
                    <a:pt x="1325156" y="554151"/>
                  </a:lnTo>
                  <a:lnTo>
                    <a:pt x="1287017" y="630428"/>
                  </a:lnTo>
                  <a:lnTo>
                    <a:pt x="1246689" y="674568"/>
                  </a:lnTo>
                  <a:lnTo>
                    <a:pt x="1189177" y="690905"/>
                  </a:lnTo>
                  <a:close/>
                </a:path>
                <a:path w="1362075" h="1080135">
                  <a:moveTo>
                    <a:pt x="572338" y="378028"/>
                  </a:moveTo>
                  <a:lnTo>
                    <a:pt x="690892" y="521055"/>
                  </a:lnTo>
                </a:path>
                <a:path w="1362075" h="1080135">
                  <a:moveTo>
                    <a:pt x="1253693" y="474992"/>
                  </a:moveTo>
                  <a:lnTo>
                    <a:pt x="1361643" y="259092"/>
                  </a:lnTo>
                  <a:lnTo>
                    <a:pt x="821880" y="259092"/>
                  </a:lnTo>
                  <a:lnTo>
                    <a:pt x="498017" y="906805"/>
                  </a:lnTo>
                  <a:lnTo>
                    <a:pt x="1037780" y="906805"/>
                  </a:lnTo>
                  <a:lnTo>
                    <a:pt x="1145730" y="690905"/>
                  </a:lnTo>
                </a:path>
              </a:pathLst>
            </a:custGeom>
            <a:ln w="86360">
              <a:solidFill>
                <a:srgbClr val="514F86"/>
              </a:solidFill>
            </a:ln>
          </p:spPr>
          <p:txBody>
            <a:bodyPr wrap="square" lIns="0" tIns="0" rIns="0" bIns="0" rtlCol="0"/>
            <a:lstStyle/>
            <a:p>
              <a:endParaRPr/>
            </a:p>
          </p:txBody>
        </p:sp>
        <p:sp>
          <p:nvSpPr>
            <p:cNvPr id="18" name="object 15"/>
            <p:cNvSpPr/>
            <p:nvPr/>
          </p:nvSpPr>
          <p:spPr>
            <a:xfrm>
              <a:off x="5263506" y="701172"/>
              <a:ext cx="1511935" cy="1529715"/>
            </a:xfrm>
            <a:custGeom>
              <a:avLst/>
              <a:gdLst/>
              <a:ahLst/>
              <a:cxnLst/>
              <a:rect l="l" t="t" r="r" b="b"/>
              <a:pathLst>
                <a:path w="1511934" h="1529714">
                  <a:moveTo>
                    <a:pt x="1347241" y="0"/>
                  </a:moveTo>
                  <a:lnTo>
                    <a:pt x="164084" y="0"/>
                  </a:lnTo>
                  <a:lnTo>
                    <a:pt x="120461" y="5861"/>
                  </a:lnTo>
                  <a:lnTo>
                    <a:pt x="81264" y="22403"/>
                  </a:lnTo>
                  <a:lnTo>
                    <a:pt x="48056" y="48061"/>
                  </a:lnTo>
                  <a:lnTo>
                    <a:pt x="22400" y="81270"/>
                  </a:lnTo>
                  <a:lnTo>
                    <a:pt x="5860" y="120466"/>
                  </a:lnTo>
                  <a:lnTo>
                    <a:pt x="0" y="164084"/>
                  </a:lnTo>
                  <a:lnTo>
                    <a:pt x="0" y="1044981"/>
                  </a:lnTo>
                  <a:lnTo>
                    <a:pt x="5860" y="1088603"/>
                  </a:lnTo>
                  <a:lnTo>
                    <a:pt x="22400" y="1127800"/>
                  </a:lnTo>
                  <a:lnTo>
                    <a:pt x="48056" y="1161008"/>
                  </a:lnTo>
                  <a:lnTo>
                    <a:pt x="81264" y="1186664"/>
                  </a:lnTo>
                  <a:lnTo>
                    <a:pt x="120461" y="1203204"/>
                  </a:lnTo>
                  <a:lnTo>
                    <a:pt x="164084" y="1209065"/>
                  </a:lnTo>
                  <a:lnTo>
                    <a:pt x="259080" y="1209065"/>
                  </a:lnTo>
                  <a:lnTo>
                    <a:pt x="259080" y="1476654"/>
                  </a:lnTo>
                  <a:lnTo>
                    <a:pt x="270272" y="1510216"/>
                  </a:lnTo>
                  <a:lnTo>
                    <a:pt x="297206" y="1528779"/>
                  </a:lnTo>
                  <a:lnTo>
                    <a:pt x="329915" y="1529177"/>
                  </a:lnTo>
                  <a:lnTo>
                    <a:pt x="358432" y="1508239"/>
                  </a:lnTo>
                  <a:lnTo>
                    <a:pt x="569988" y="1209065"/>
                  </a:lnTo>
                  <a:lnTo>
                    <a:pt x="1292542" y="1209065"/>
                  </a:lnTo>
                  <a:lnTo>
                    <a:pt x="1342711" y="1203287"/>
                  </a:lnTo>
                  <a:lnTo>
                    <a:pt x="1388764" y="1186829"/>
                  </a:lnTo>
                  <a:lnTo>
                    <a:pt x="1429389" y="1161004"/>
                  </a:lnTo>
                  <a:lnTo>
                    <a:pt x="1463272" y="1127124"/>
                  </a:lnTo>
                  <a:lnTo>
                    <a:pt x="1489099" y="1086502"/>
                  </a:lnTo>
                  <a:lnTo>
                    <a:pt x="1505559" y="1040450"/>
                  </a:lnTo>
                  <a:lnTo>
                    <a:pt x="1511338" y="990282"/>
                  </a:lnTo>
                  <a:lnTo>
                    <a:pt x="1511338" y="164084"/>
                  </a:lnTo>
                  <a:lnTo>
                    <a:pt x="1505476" y="120466"/>
                  </a:lnTo>
                  <a:lnTo>
                    <a:pt x="1488933" y="81270"/>
                  </a:lnTo>
                  <a:lnTo>
                    <a:pt x="1463274" y="48061"/>
                  </a:lnTo>
                  <a:lnTo>
                    <a:pt x="1430063" y="22403"/>
                  </a:lnTo>
                  <a:lnTo>
                    <a:pt x="1390864" y="5861"/>
                  </a:lnTo>
                  <a:lnTo>
                    <a:pt x="1347241" y="0"/>
                  </a:lnTo>
                  <a:close/>
                </a:path>
              </a:pathLst>
            </a:custGeom>
            <a:solidFill>
              <a:srgbClr val="FFFFFF"/>
            </a:solidFill>
          </p:spPr>
          <p:txBody>
            <a:bodyPr wrap="square" lIns="0" tIns="0" rIns="0" bIns="0" rtlCol="0"/>
            <a:lstStyle/>
            <a:p>
              <a:endParaRPr/>
            </a:p>
          </p:txBody>
        </p:sp>
        <p:sp>
          <p:nvSpPr>
            <p:cNvPr id="19" name="object 16"/>
            <p:cNvSpPr/>
            <p:nvPr/>
          </p:nvSpPr>
          <p:spPr>
            <a:xfrm>
              <a:off x="5263506" y="701172"/>
              <a:ext cx="1511935" cy="1529715"/>
            </a:xfrm>
            <a:custGeom>
              <a:avLst/>
              <a:gdLst/>
              <a:ahLst/>
              <a:cxnLst/>
              <a:rect l="l" t="t" r="r" b="b"/>
              <a:pathLst>
                <a:path w="1511934" h="1529714">
                  <a:moveTo>
                    <a:pt x="164084" y="0"/>
                  </a:moveTo>
                  <a:lnTo>
                    <a:pt x="1347241" y="0"/>
                  </a:lnTo>
                  <a:lnTo>
                    <a:pt x="1390864" y="5861"/>
                  </a:lnTo>
                  <a:lnTo>
                    <a:pt x="1430063" y="22403"/>
                  </a:lnTo>
                  <a:lnTo>
                    <a:pt x="1463274" y="48061"/>
                  </a:lnTo>
                  <a:lnTo>
                    <a:pt x="1488933" y="81270"/>
                  </a:lnTo>
                  <a:lnTo>
                    <a:pt x="1505476" y="120466"/>
                  </a:lnTo>
                  <a:lnTo>
                    <a:pt x="1511338" y="164084"/>
                  </a:lnTo>
                  <a:lnTo>
                    <a:pt x="1511338" y="990282"/>
                  </a:lnTo>
                  <a:lnTo>
                    <a:pt x="1505559" y="1040450"/>
                  </a:lnTo>
                  <a:lnTo>
                    <a:pt x="1489099" y="1086502"/>
                  </a:lnTo>
                  <a:lnTo>
                    <a:pt x="1463272" y="1127124"/>
                  </a:lnTo>
                  <a:lnTo>
                    <a:pt x="1429389" y="1161004"/>
                  </a:lnTo>
                  <a:lnTo>
                    <a:pt x="1388764" y="1186829"/>
                  </a:lnTo>
                  <a:lnTo>
                    <a:pt x="1342711" y="1203287"/>
                  </a:lnTo>
                  <a:lnTo>
                    <a:pt x="1292542" y="1209065"/>
                  </a:lnTo>
                  <a:lnTo>
                    <a:pt x="569988" y="1209065"/>
                  </a:lnTo>
                  <a:lnTo>
                    <a:pt x="358432" y="1508239"/>
                  </a:lnTo>
                  <a:lnTo>
                    <a:pt x="329915" y="1529177"/>
                  </a:lnTo>
                  <a:lnTo>
                    <a:pt x="297206" y="1528779"/>
                  </a:lnTo>
                  <a:lnTo>
                    <a:pt x="270272" y="1510216"/>
                  </a:lnTo>
                  <a:lnTo>
                    <a:pt x="259080" y="1476654"/>
                  </a:lnTo>
                  <a:lnTo>
                    <a:pt x="259080" y="1209065"/>
                  </a:lnTo>
                  <a:lnTo>
                    <a:pt x="164084" y="1209065"/>
                  </a:lnTo>
                  <a:lnTo>
                    <a:pt x="120461" y="1203204"/>
                  </a:lnTo>
                  <a:lnTo>
                    <a:pt x="81264" y="1186664"/>
                  </a:lnTo>
                  <a:lnTo>
                    <a:pt x="48056" y="1161008"/>
                  </a:lnTo>
                  <a:lnTo>
                    <a:pt x="22400" y="1127800"/>
                  </a:lnTo>
                  <a:lnTo>
                    <a:pt x="5860" y="1088603"/>
                  </a:lnTo>
                  <a:lnTo>
                    <a:pt x="0" y="1044981"/>
                  </a:lnTo>
                  <a:lnTo>
                    <a:pt x="0" y="164084"/>
                  </a:lnTo>
                  <a:lnTo>
                    <a:pt x="5860" y="120466"/>
                  </a:lnTo>
                  <a:lnTo>
                    <a:pt x="22400" y="81270"/>
                  </a:lnTo>
                  <a:lnTo>
                    <a:pt x="48056" y="48061"/>
                  </a:lnTo>
                  <a:lnTo>
                    <a:pt x="81264" y="22403"/>
                  </a:lnTo>
                  <a:lnTo>
                    <a:pt x="120461" y="5861"/>
                  </a:lnTo>
                  <a:lnTo>
                    <a:pt x="164084" y="0"/>
                  </a:lnTo>
                  <a:close/>
                </a:path>
              </a:pathLst>
            </a:custGeom>
            <a:ln w="86360">
              <a:solidFill>
                <a:srgbClr val="514F86"/>
              </a:solidFill>
            </a:ln>
          </p:spPr>
          <p:txBody>
            <a:bodyPr wrap="square" lIns="0" tIns="0" rIns="0" bIns="0" rtlCol="0"/>
            <a:lstStyle/>
            <a:p>
              <a:endParaRPr/>
            </a:p>
          </p:txBody>
        </p:sp>
        <p:sp>
          <p:nvSpPr>
            <p:cNvPr id="20" name="object 17"/>
            <p:cNvSpPr/>
            <p:nvPr/>
          </p:nvSpPr>
          <p:spPr>
            <a:xfrm>
              <a:off x="5695316" y="1003437"/>
              <a:ext cx="697230" cy="648335"/>
            </a:xfrm>
            <a:custGeom>
              <a:avLst/>
              <a:gdLst/>
              <a:ahLst/>
              <a:cxnLst/>
              <a:rect l="l" t="t" r="r" b="b"/>
              <a:pathLst>
                <a:path w="697229" h="648335">
                  <a:moveTo>
                    <a:pt x="647712" y="345452"/>
                  </a:moveTo>
                  <a:lnTo>
                    <a:pt x="647712" y="647725"/>
                  </a:lnTo>
                  <a:lnTo>
                    <a:pt x="0" y="647725"/>
                  </a:lnTo>
                  <a:lnTo>
                    <a:pt x="0" y="0"/>
                  </a:lnTo>
                  <a:lnTo>
                    <a:pt x="474992" y="0"/>
                  </a:lnTo>
                </a:path>
                <a:path w="697229" h="648335">
                  <a:moveTo>
                    <a:pt x="149694" y="319544"/>
                  </a:moveTo>
                  <a:lnTo>
                    <a:pt x="313778" y="483628"/>
                  </a:lnTo>
                  <a:lnTo>
                    <a:pt x="696645" y="34543"/>
                  </a:lnTo>
                </a:path>
              </a:pathLst>
            </a:custGeom>
            <a:ln w="86360">
              <a:solidFill>
                <a:srgbClr val="514F86"/>
              </a:solidFill>
            </a:ln>
          </p:spPr>
          <p:txBody>
            <a:bodyPr wrap="square" lIns="0" tIns="0" rIns="0" bIns="0" rtlCol="0"/>
            <a:lstStyle/>
            <a:p>
              <a:endParaRPr/>
            </a:p>
          </p:txBody>
        </p:sp>
        <p:sp>
          <p:nvSpPr>
            <p:cNvPr id="21" name="object 18"/>
            <p:cNvSpPr/>
            <p:nvPr/>
          </p:nvSpPr>
          <p:spPr>
            <a:xfrm>
              <a:off x="5824855" y="2557970"/>
              <a:ext cx="259079" cy="259715"/>
            </a:xfrm>
            <a:custGeom>
              <a:avLst/>
              <a:gdLst/>
              <a:ahLst/>
              <a:cxnLst/>
              <a:rect l="l" t="t" r="r" b="b"/>
              <a:pathLst>
                <a:path w="259079" h="259714">
                  <a:moveTo>
                    <a:pt x="86360" y="86360"/>
                  </a:moveTo>
                  <a:lnTo>
                    <a:pt x="0" y="86360"/>
                  </a:lnTo>
                  <a:lnTo>
                    <a:pt x="0" y="172720"/>
                  </a:lnTo>
                  <a:lnTo>
                    <a:pt x="86360" y="172720"/>
                  </a:lnTo>
                  <a:lnTo>
                    <a:pt x="86360" y="86360"/>
                  </a:lnTo>
                  <a:close/>
                </a:path>
                <a:path w="259079" h="259714">
                  <a:moveTo>
                    <a:pt x="172720" y="172720"/>
                  </a:moveTo>
                  <a:lnTo>
                    <a:pt x="86360" y="172720"/>
                  </a:lnTo>
                  <a:lnTo>
                    <a:pt x="86360" y="259092"/>
                  </a:lnTo>
                  <a:lnTo>
                    <a:pt x="172720" y="259092"/>
                  </a:lnTo>
                  <a:lnTo>
                    <a:pt x="172720" y="172720"/>
                  </a:lnTo>
                  <a:close/>
                </a:path>
                <a:path w="259079" h="259714">
                  <a:moveTo>
                    <a:pt x="172720" y="0"/>
                  </a:moveTo>
                  <a:lnTo>
                    <a:pt x="86360" y="0"/>
                  </a:lnTo>
                  <a:lnTo>
                    <a:pt x="86360" y="86360"/>
                  </a:lnTo>
                  <a:lnTo>
                    <a:pt x="172720" y="86360"/>
                  </a:lnTo>
                  <a:lnTo>
                    <a:pt x="172720" y="0"/>
                  </a:lnTo>
                  <a:close/>
                </a:path>
                <a:path w="259079" h="259714">
                  <a:moveTo>
                    <a:pt x="259080" y="86360"/>
                  </a:moveTo>
                  <a:lnTo>
                    <a:pt x="172720" y="86360"/>
                  </a:lnTo>
                  <a:lnTo>
                    <a:pt x="172720" y="172720"/>
                  </a:lnTo>
                  <a:lnTo>
                    <a:pt x="259080" y="172720"/>
                  </a:lnTo>
                  <a:lnTo>
                    <a:pt x="259080" y="86360"/>
                  </a:lnTo>
                  <a:close/>
                </a:path>
              </a:pathLst>
            </a:custGeom>
            <a:solidFill>
              <a:srgbClr val="C5521A"/>
            </a:solidFill>
          </p:spPr>
          <p:txBody>
            <a:bodyPr wrap="square" lIns="0" tIns="0" rIns="0" bIns="0" rtlCol="0"/>
            <a:lstStyle/>
            <a:p>
              <a:endParaRPr/>
            </a:p>
          </p:txBody>
        </p:sp>
        <p:sp>
          <p:nvSpPr>
            <p:cNvPr id="22" name="object 19"/>
            <p:cNvSpPr/>
            <p:nvPr/>
          </p:nvSpPr>
          <p:spPr>
            <a:xfrm>
              <a:off x="6170298" y="2126147"/>
              <a:ext cx="302895" cy="302895"/>
            </a:xfrm>
            <a:custGeom>
              <a:avLst/>
              <a:gdLst/>
              <a:ahLst/>
              <a:cxnLst/>
              <a:rect l="l" t="t" r="r" b="b"/>
              <a:pathLst>
                <a:path w="302895" h="302894">
                  <a:moveTo>
                    <a:pt x="215912" y="86360"/>
                  </a:moveTo>
                  <a:lnTo>
                    <a:pt x="302272" y="0"/>
                  </a:lnTo>
                </a:path>
                <a:path w="302895" h="302894">
                  <a:moveTo>
                    <a:pt x="0" y="302272"/>
                  </a:moveTo>
                  <a:lnTo>
                    <a:pt x="86372" y="215912"/>
                  </a:lnTo>
                </a:path>
                <a:path w="302895" h="302894">
                  <a:moveTo>
                    <a:pt x="86372" y="86360"/>
                  </a:moveTo>
                  <a:lnTo>
                    <a:pt x="0" y="0"/>
                  </a:lnTo>
                </a:path>
                <a:path w="302895" h="302894">
                  <a:moveTo>
                    <a:pt x="302272" y="302272"/>
                  </a:moveTo>
                  <a:lnTo>
                    <a:pt x="215912" y="215912"/>
                  </a:lnTo>
                </a:path>
              </a:pathLst>
            </a:custGeom>
            <a:ln w="86360">
              <a:solidFill>
                <a:srgbClr val="C5521A"/>
              </a:solidFill>
            </a:ln>
          </p:spPr>
          <p:txBody>
            <a:bodyPr wrap="square" lIns="0" tIns="0" rIns="0" bIns="0" rtlCol="0"/>
            <a:lstStyle/>
            <a:p>
              <a:endParaRPr/>
            </a:p>
          </p:txBody>
        </p:sp>
      </p:grpSp>
    </p:spTree>
    <p:extLst>
      <p:ext uri="{BB962C8B-B14F-4D97-AF65-F5344CB8AC3E}">
        <p14:creationId xmlns:p14="http://schemas.microsoft.com/office/powerpoint/2010/main" val="211829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a:t>
            </a:r>
            <a:endParaRPr lang="en-US" dirty="0"/>
          </a:p>
        </p:txBody>
      </p:sp>
      <p:sp>
        <p:nvSpPr>
          <p:cNvPr id="23" name="Content Placeholder 1"/>
          <p:cNvSpPr>
            <a:spLocks noGrp="1"/>
          </p:cNvSpPr>
          <p:nvPr>
            <p:ph idx="1"/>
          </p:nvPr>
        </p:nvSpPr>
        <p:spPr>
          <a:xfrm>
            <a:off x="685800" y="1600200"/>
            <a:ext cx="5029200" cy="4525963"/>
          </a:xfrm>
        </p:spPr>
        <p:txBody>
          <a:bodyPr>
            <a:noAutofit/>
          </a:bodyPr>
          <a:lstStyle/>
          <a:p>
            <a:pPr marL="139700" indent="-127000">
              <a:spcBef>
                <a:spcPts val="690"/>
              </a:spcBef>
              <a:tabLst>
                <a:tab pos="139700" algn="l"/>
              </a:tabLst>
            </a:pPr>
            <a:r>
              <a:rPr lang="en-US" sz="2000" dirty="0">
                <a:solidFill>
                  <a:srgbClr val="0A295B"/>
                </a:solidFill>
              </a:rPr>
              <a:t>65 participants</a:t>
            </a:r>
          </a:p>
          <a:p>
            <a:pPr marL="139700" marR="199390" indent="-127000">
              <a:lnSpc>
                <a:spcPct val="109000"/>
              </a:lnSpc>
              <a:spcBef>
                <a:spcPts val="450"/>
              </a:spcBef>
              <a:tabLst>
                <a:tab pos="139700" algn="l"/>
              </a:tabLst>
            </a:pPr>
            <a:r>
              <a:rPr lang="en-US" sz="2000" dirty="0">
                <a:solidFill>
                  <a:srgbClr val="0A295B"/>
                </a:solidFill>
              </a:rPr>
              <a:t>Equal mix of English, Spanish, Mandarin, </a:t>
            </a:r>
            <a:r>
              <a:rPr lang="en-US" sz="2000" dirty="0" smtClean="0">
                <a:solidFill>
                  <a:srgbClr val="0A295B"/>
                </a:solidFill>
              </a:rPr>
              <a:t>Korean</a:t>
            </a:r>
            <a:r>
              <a:rPr lang="en-US" sz="2000" dirty="0">
                <a:solidFill>
                  <a:srgbClr val="0A295B"/>
                </a:solidFill>
              </a:rPr>
              <a:t>, and Russian speakers</a:t>
            </a:r>
          </a:p>
          <a:p>
            <a:pPr marL="139700" marR="199390" indent="-127000">
              <a:lnSpc>
                <a:spcPct val="109000"/>
              </a:lnSpc>
              <a:spcBef>
                <a:spcPts val="450"/>
              </a:spcBef>
              <a:tabLst>
                <a:tab pos="139700" algn="l"/>
              </a:tabLst>
            </a:pPr>
            <a:r>
              <a:rPr lang="en-US" sz="2000" dirty="0">
                <a:solidFill>
                  <a:srgbClr val="0A295B"/>
                </a:solidFill>
              </a:rPr>
              <a:t>Mix </a:t>
            </a:r>
            <a:r>
              <a:rPr lang="en-US" sz="2000" dirty="0" smtClean="0">
                <a:solidFill>
                  <a:srgbClr val="0A295B"/>
                </a:solidFill>
              </a:rPr>
              <a:t>of:</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Ethnicities</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Counties </a:t>
            </a:r>
            <a:r>
              <a:rPr lang="en-US" sz="2000" dirty="0">
                <a:solidFill>
                  <a:srgbClr val="0A295B"/>
                </a:solidFill>
              </a:rPr>
              <a:t>and </a:t>
            </a:r>
            <a:r>
              <a:rPr lang="en-US" sz="2000" dirty="0" err="1" smtClean="0">
                <a:solidFill>
                  <a:srgbClr val="0A295B"/>
                </a:solidFill>
              </a:rPr>
              <a:t>urbanicity</a:t>
            </a:r>
            <a:endParaRPr lang="en-US" sz="2000" dirty="0" smtClean="0">
              <a:solidFill>
                <a:srgbClr val="0A295B"/>
              </a:solidFill>
            </a:endParaRPr>
          </a:p>
          <a:p>
            <a:pPr marL="539750" lvl="1" indent="-127000">
              <a:spcBef>
                <a:spcPts val="590"/>
              </a:spcBef>
              <a:tabLst>
                <a:tab pos="139700" algn="l"/>
              </a:tabLst>
            </a:pPr>
            <a:r>
              <a:rPr lang="en-US" sz="2000" dirty="0">
                <a:solidFill>
                  <a:srgbClr val="0A295B"/>
                </a:solidFill>
              </a:rPr>
              <a:t> </a:t>
            </a:r>
            <a:r>
              <a:rPr lang="en-US" sz="2000" dirty="0" smtClean="0">
                <a:solidFill>
                  <a:srgbClr val="0A295B"/>
                </a:solidFill>
              </a:rPr>
              <a:t>Parent </a:t>
            </a:r>
            <a:r>
              <a:rPr lang="en-US" sz="2000" dirty="0">
                <a:solidFill>
                  <a:srgbClr val="0A295B"/>
                </a:solidFill>
              </a:rPr>
              <a:t>or caregiver age, age </a:t>
            </a:r>
            <a:r>
              <a:rPr lang="en-US" sz="2000" dirty="0" smtClean="0">
                <a:solidFill>
                  <a:srgbClr val="0A295B"/>
                </a:solidFill>
              </a:rPr>
              <a:t>of children</a:t>
            </a:r>
            <a:r>
              <a:rPr lang="en-US" sz="2000" dirty="0">
                <a:solidFill>
                  <a:srgbClr val="0A295B"/>
                </a:solidFill>
              </a:rPr>
              <a:t>, </a:t>
            </a:r>
            <a:r>
              <a:rPr lang="en-US" sz="2000" dirty="0" smtClean="0">
                <a:solidFill>
                  <a:srgbClr val="0A295B"/>
                </a:solidFill>
              </a:rPr>
              <a:t>and </a:t>
            </a:r>
            <a:r>
              <a:rPr lang="en-US" sz="2000" dirty="0">
                <a:solidFill>
                  <a:srgbClr val="0A295B"/>
                </a:solidFill>
              </a:rPr>
              <a:t>young adult </a:t>
            </a:r>
            <a:r>
              <a:rPr lang="en-US" sz="2000" dirty="0" smtClean="0">
                <a:solidFill>
                  <a:srgbClr val="0A295B"/>
                </a:solidFill>
              </a:rPr>
              <a:t>members</a:t>
            </a:r>
          </a:p>
          <a:p>
            <a:pPr marL="539750" lvl="1" indent="-127000">
              <a:spcBef>
                <a:spcPts val="590"/>
              </a:spcBef>
              <a:tabLst>
                <a:tab pos="139700" algn="l"/>
              </a:tabLst>
            </a:pPr>
            <a:r>
              <a:rPr lang="en-US" sz="2000" dirty="0" smtClean="0">
                <a:solidFill>
                  <a:srgbClr val="0A295B"/>
                </a:solidFill>
              </a:rPr>
              <a:t> Education</a:t>
            </a:r>
            <a:endParaRPr lang="en-US" sz="2000" dirty="0">
              <a:solidFill>
                <a:srgbClr val="0A295B"/>
              </a:solidFill>
            </a:endParaRPr>
          </a:p>
          <a:p>
            <a:pPr marL="539750" lvl="1" indent="-127000">
              <a:spcBef>
                <a:spcPts val="590"/>
              </a:spcBef>
              <a:tabLst>
                <a:tab pos="139700" algn="l"/>
              </a:tabLst>
            </a:pPr>
            <a:r>
              <a:rPr lang="en-US" sz="2000" dirty="0" smtClean="0">
                <a:solidFill>
                  <a:srgbClr val="0A295B"/>
                </a:solidFill>
              </a:rPr>
              <a:t> Gender</a:t>
            </a:r>
            <a:endParaRPr lang="en-US" sz="2000" dirty="0">
              <a:solidFill>
                <a:srgbClr val="0A295B"/>
              </a:solidFill>
            </a:endParaRPr>
          </a:p>
        </p:txBody>
      </p:sp>
      <p:grpSp>
        <p:nvGrpSpPr>
          <p:cNvPr id="39" name="object 4" descr="Decorative clip art" title="Decorative clip art"/>
          <p:cNvGrpSpPr/>
          <p:nvPr/>
        </p:nvGrpSpPr>
        <p:grpSpPr>
          <a:xfrm>
            <a:off x="5922047" y="2243559"/>
            <a:ext cx="2631440" cy="2675890"/>
            <a:chOff x="4269094" y="618740"/>
            <a:chExt cx="2631440" cy="2675890"/>
          </a:xfrm>
        </p:grpSpPr>
        <p:sp>
          <p:nvSpPr>
            <p:cNvPr id="40" name="object 5"/>
            <p:cNvSpPr/>
            <p:nvPr/>
          </p:nvSpPr>
          <p:spPr>
            <a:xfrm>
              <a:off x="4441590" y="618740"/>
              <a:ext cx="2416810" cy="2416810"/>
            </a:xfrm>
            <a:custGeom>
              <a:avLst/>
              <a:gdLst/>
              <a:ahLst/>
              <a:cxnLst/>
              <a:rect l="l" t="t" r="r" b="b"/>
              <a:pathLst>
                <a:path w="2416809" h="2416810">
                  <a:moveTo>
                    <a:pt x="1208316" y="0"/>
                  </a:moveTo>
                  <a:lnTo>
                    <a:pt x="1159718" y="959"/>
                  </a:lnTo>
                  <a:lnTo>
                    <a:pt x="1111607" y="3813"/>
                  </a:lnTo>
                  <a:lnTo>
                    <a:pt x="1064019" y="8526"/>
                  </a:lnTo>
                  <a:lnTo>
                    <a:pt x="1016991" y="15062"/>
                  </a:lnTo>
                  <a:lnTo>
                    <a:pt x="970558" y="23384"/>
                  </a:lnTo>
                  <a:lnTo>
                    <a:pt x="924757" y="33457"/>
                  </a:lnTo>
                  <a:lnTo>
                    <a:pt x="879623" y="45244"/>
                  </a:lnTo>
                  <a:lnTo>
                    <a:pt x="835193" y="58709"/>
                  </a:lnTo>
                  <a:lnTo>
                    <a:pt x="791502" y="73817"/>
                  </a:lnTo>
                  <a:lnTo>
                    <a:pt x="748588" y="90530"/>
                  </a:lnTo>
                  <a:lnTo>
                    <a:pt x="706485" y="108814"/>
                  </a:lnTo>
                  <a:lnTo>
                    <a:pt x="665231" y="128631"/>
                  </a:lnTo>
                  <a:lnTo>
                    <a:pt x="624860" y="149946"/>
                  </a:lnTo>
                  <a:lnTo>
                    <a:pt x="585410" y="172723"/>
                  </a:lnTo>
                  <a:lnTo>
                    <a:pt x="546916" y="196926"/>
                  </a:lnTo>
                  <a:lnTo>
                    <a:pt x="509415" y="222518"/>
                  </a:lnTo>
                  <a:lnTo>
                    <a:pt x="472942" y="249463"/>
                  </a:lnTo>
                  <a:lnTo>
                    <a:pt x="437533" y="277726"/>
                  </a:lnTo>
                  <a:lnTo>
                    <a:pt x="403226" y="307270"/>
                  </a:lnTo>
                  <a:lnTo>
                    <a:pt x="370055" y="338059"/>
                  </a:lnTo>
                  <a:lnTo>
                    <a:pt x="338057" y="370057"/>
                  </a:lnTo>
                  <a:lnTo>
                    <a:pt x="307268" y="403228"/>
                  </a:lnTo>
                  <a:lnTo>
                    <a:pt x="277725" y="437536"/>
                  </a:lnTo>
                  <a:lnTo>
                    <a:pt x="249462" y="472944"/>
                  </a:lnTo>
                  <a:lnTo>
                    <a:pt x="222517" y="509417"/>
                  </a:lnTo>
                  <a:lnTo>
                    <a:pt x="196925" y="546919"/>
                  </a:lnTo>
                  <a:lnTo>
                    <a:pt x="172723" y="585414"/>
                  </a:lnTo>
                  <a:lnTo>
                    <a:pt x="149946" y="624864"/>
                  </a:lnTo>
                  <a:lnTo>
                    <a:pt x="128631" y="665235"/>
                  </a:lnTo>
                  <a:lnTo>
                    <a:pt x="108813" y="706490"/>
                  </a:lnTo>
                  <a:lnTo>
                    <a:pt x="90530" y="748593"/>
                  </a:lnTo>
                  <a:lnTo>
                    <a:pt x="73816" y="791508"/>
                  </a:lnTo>
                  <a:lnTo>
                    <a:pt x="58709" y="835199"/>
                  </a:lnTo>
                  <a:lnTo>
                    <a:pt x="45244" y="879630"/>
                  </a:lnTo>
                  <a:lnTo>
                    <a:pt x="33457" y="924765"/>
                  </a:lnTo>
                  <a:lnTo>
                    <a:pt x="23384" y="970567"/>
                  </a:lnTo>
                  <a:lnTo>
                    <a:pt x="15062" y="1017001"/>
                  </a:lnTo>
                  <a:lnTo>
                    <a:pt x="8526" y="1064030"/>
                  </a:lnTo>
                  <a:lnTo>
                    <a:pt x="3813" y="1111618"/>
                  </a:lnTo>
                  <a:lnTo>
                    <a:pt x="959" y="1159730"/>
                  </a:lnTo>
                  <a:lnTo>
                    <a:pt x="0" y="1208328"/>
                  </a:lnTo>
                  <a:lnTo>
                    <a:pt x="958" y="1256927"/>
                  </a:lnTo>
                  <a:lnTo>
                    <a:pt x="3811" y="1305039"/>
                  </a:lnTo>
                  <a:lnTo>
                    <a:pt x="8524" y="1352627"/>
                  </a:lnTo>
                  <a:lnTo>
                    <a:pt x="15059" y="1399656"/>
                  </a:lnTo>
                  <a:lnTo>
                    <a:pt x="23380" y="1446090"/>
                  </a:lnTo>
                  <a:lnTo>
                    <a:pt x="33452" y="1491892"/>
                  </a:lnTo>
                  <a:lnTo>
                    <a:pt x="45238" y="1537026"/>
                  </a:lnTo>
                  <a:lnTo>
                    <a:pt x="58703" y="1581457"/>
                  </a:lnTo>
                  <a:lnTo>
                    <a:pt x="73810" y="1625148"/>
                  </a:lnTo>
                  <a:lnTo>
                    <a:pt x="90523" y="1668063"/>
                  </a:lnTo>
                  <a:lnTo>
                    <a:pt x="108806" y="1710166"/>
                  </a:lnTo>
                  <a:lnTo>
                    <a:pt x="128623" y="1751422"/>
                  </a:lnTo>
                  <a:lnTo>
                    <a:pt x="149937" y="1791792"/>
                  </a:lnTo>
                  <a:lnTo>
                    <a:pt x="172714" y="1831243"/>
                  </a:lnTo>
                  <a:lnTo>
                    <a:pt x="196915" y="1869737"/>
                  </a:lnTo>
                  <a:lnTo>
                    <a:pt x="222507" y="1907239"/>
                  </a:lnTo>
                  <a:lnTo>
                    <a:pt x="249452" y="1943712"/>
                  </a:lnTo>
                  <a:lnTo>
                    <a:pt x="277714" y="1979121"/>
                  </a:lnTo>
                  <a:lnTo>
                    <a:pt x="307258" y="2013429"/>
                  </a:lnTo>
                  <a:lnTo>
                    <a:pt x="338046" y="2046600"/>
                  </a:lnTo>
                  <a:lnTo>
                    <a:pt x="370044" y="2078598"/>
                  </a:lnTo>
                  <a:lnTo>
                    <a:pt x="403214" y="2109387"/>
                  </a:lnTo>
                  <a:lnTo>
                    <a:pt x="437522" y="2138931"/>
                  </a:lnTo>
                  <a:lnTo>
                    <a:pt x="472930" y="2167194"/>
                  </a:lnTo>
                  <a:lnTo>
                    <a:pt x="509403" y="2194139"/>
                  </a:lnTo>
                  <a:lnTo>
                    <a:pt x="546904" y="2219731"/>
                  </a:lnTo>
                  <a:lnTo>
                    <a:pt x="585398" y="2243934"/>
                  </a:lnTo>
                  <a:lnTo>
                    <a:pt x="624848" y="2266710"/>
                  </a:lnTo>
                  <a:lnTo>
                    <a:pt x="665218" y="2288026"/>
                  </a:lnTo>
                  <a:lnTo>
                    <a:pt x="706473" y="2307843"/>
                  </a:lnTo>
                  <a:lnTo>
                    <a:pt x="748575" y="2326126"/>
                  </a:lnTo>
                  <a:lnTo>
                    <a:pt x="791490" y="2342840"/>
                  </a:lnTo>
                  <a:lnTo>
                    <a:pt x="835180" y="2357947"/>
                  </a:lnTo>
                  <a:lnTo>
                    <a:pt x="879610" y="2371413"/>
                  </a:lnTo>
                  <a:lnTo>
                    <a:pt x="924744" y="2383200"/>
                  </a:lnTo>
                  <a:lnTo>
                    <a:pt x="970546" y="2393272"/>
                  </a:lnTo>
                  <a:lnTo>
                    <a:pt x="1016979" y="2401595"/>
                  </a:lnTo>
                  <a:lnTo>
                    <a:pt x="1064007" y="2408130"/>
                  </a:lnTo>
                  <a:lnTo>
                    <a:pt x="1111594" y="2412843"/>
                  </a:lnTo>
                  <a:lnTo>
                    <a:pt x="1159705" y="2415698"/>
                  </a:lnTo>
                  <a:lnTo>
                    <a:pt x="1208303" y="2416657"/>
                  </a:lnTo>
                  <a:lnTo>
                    <a:pt x="1256900" y="2415698"/>
                  </a:lnTo>
                  <a:lnTo>
                    <a:pt x="1305010" y="2412843"/>
                  </a:lnTo>
                  <a:lnTo>
                    <a:pt x="1352597" y="2408130"/>
                  </a:lnTo>
                  <a:lnTo>
                    <a:pt x="1399624" y="2401595"/>
                  </a:lnTo>
                  <a:lnTo>
                    <a:pt x="1446057" y="2393272"/>
                  </a:lnTo>
                  <a:lnTo>
                    <a:pt x="1491858" y="2383200"/>
                  </a:lnTo>
                  <a:lnTo>
                    <a:pt x="1536991" y="2371413"/>
                  </a:lnTo>
                  <a:lnTo>
                    <a:pt x="1581421" y="2357947"/>
                  </a:lnTo>
                  <a:lnTo>
                    <a:pt x="1625111" y="2342840"/>
                  </a:lnTo>
                  <a:lnTo>
                    <a:pt x="1668025" y="2326126"/>
                  </a:lnTo>
                  <a:lnTo>
                    <a:pt x="1710128" y="2307843"/>
                  </a:lnTo>
                  <a:lnTo>
                    <a:pt x="1751382" y="2288026"/>
                  </a:lnTo>
                  <a:lnTo>
                    <a:pt x="1791753" y="2266710"/>
                  </a:lnTo>
                  <a:lnTo>
                    <a:pt x="1831203" y="2243934"/>
                  </a:lnTo>
                  <a:lnTo>
                    <a:pt x="1869697" y="2219731"/>
                  </a:lnTo>
                  <a:lnTo>
                    <a:pt x="1907198" y="2194139"/>
                  </a:lnTo>
                  <a:lnTo>
                    <a:pt x="1943671" y="2167194"/>
                  </a:lnTo>
                  <a:lnTo>
                    <a:pt x="1979080" y="2138931"/>
                  </a:lnTo>
                  <a:lnTo>
                    <a:pt x="2013388" y="2109387"/>
                  </a:lnTo>
                  <a:lnTo>
                    <a:pt x="2046559" y="2078598"/>
                  </a:lnTo>
                  <a:lnTo>
                    <a:pt x="2078557" y="2046600"/>
                  </a:lnTo>
                  <a:lnTo>
                    <a:pt x="2109346" y="2013429"/>
                  </a:lnTo>
                  <a:lnTo>
                    <a:pt x="2138890" y="1979121"/>
                  </a:lnTo>
                  <a:lnTo>
                    <a:pt x="2167153" y="1943712"/>
                  </a:lnTo>
                  <a:lnTo>
                    <a:pt x="2194098" y="1907239"/>
                  </a:lnTo>
                  <a:lnTo>
                    <a:pt x="2219690" y="1869737"/>
                  </a:lnTo>
                  <a:lnTo>
                    <a:pt x="2243893" y="1831243"/>
                  </a:lnTo>
                  <a:lnTo>
                    <a:pt x="2266670" y="1791792"/>
                  </a:lnTo>
                  <a:lnTo>
                    <a:pt x="2287985" y="1751422"/>
                  </a:lnTo>
                  <a:lnTo>
                    <a:pt x="2307803" y="1710166"/>
                  </a:lnTo>
                  <a:lnTo>
                    <a:pt x="2326087" y="1668063"/>
                  </a:lnTo>
                  <a:lnTo>
                    <a:pt x="2342801" y="1625148"/>
                  </a:lnTo>
                  <a:lnTo>
                    <a:pt x="2357908" y="1581457"/>
                  </a:lnTo>
                  <a:lnTo>
                    <a:pt x="2371374" y="1537026"/>
                  </a:lnTo>
                  <a:lnTo>
                    <a:pt x="2383161" y="1491892"/>
                  </a:lnTo>
                  <a:lnTo>
                    <a:pt x="2393234" y="1446090"/>
                  </a:lnTo>
                  <a:lnTo>
                    <a:pt x="2401556" y="1399656"/>
                  </a:lnTo>
                  <a:lnTo>
                    <a:pt x="2408092" y="1352627"/>
                  </a:lnTo>
                  <a:lnTo>
                    <a:pt x="2412805" y="1305039"/>
                  </a:lnTo>
                  <a:lnTo>
                    <a:pt x="2415660" y="1256927"/>
                  </a:lnTo>
                  <a:lnTo>
                    <a:pt x="2416619" y="1208328"/>
                  </a:lnTo>
                  <a:lnTo>
                    <a:pt x="2415660" y="1159730"/>
                  </a:lnTo>
                  <a:lnTo>
                    <a:pt x="2412805" y="1111618"/>
                  </a:lnTo>
                  <a:lnTo>
                    <a:pt x="2408092" y="1064030"/>
                  </a:lnTo>
                  <a:lnTo>
                    <a:pt x="2401557" y="1017001"/>
                  </a:lnTo>
                  <a:lnTo>
                    <a:pt x="2393235" y="970567"/>
                  </a:lnTo>
                  <a:lnTo>
                    <a:pt x="2383162" y="924765"/>
                  </a:lnTo>
                  <a:lnTo>
                    <a:pt x="2371376" y="879630"/>
                  </a:lnTo>
                  <a:lnTo>
                    <a:pt x="2357911" y="835199"/>
                  </a:lnTo>
                  <a:lnTo>
                    <a:pt x="2342804" y="791508"/>
                  </a:lnTo>
                  <a:lnTo>
                    <a:pt x="2326090" y="748593"/>
                  </a:lnTo>
                  <a:lnTo>
                    <a:pt x="2307807" y="706490"/>
                  </a:lnTo>
                  <a:lnTo>
                    <a:pt x="2287990" y="665235"/>
                  </a:lnTo>
                  <a:lnTo>
                    <a:pt x="2266676" y="624864"/>
                  </a:lnTo>
                  <a:lnTo>
                    <a:pt x="2243899" y="585414"/>
                  </a:lnTo>
                  <a:lnTo>
                    <a:pt x="2219697" y="546919"/>
                  </a:lnTo>
                  <a:lnTo>
                    <a:pt x="2194106" y="509417"/>
                  </a:lnTo>
                  <a:lnTo>
                    <a:pt x="2167161" y="472944"/>
                  </a:lnTo>
                  <a:lnTo>
                    <a:pt x="2138899" y="437536"/>
                  </a:lnTo>
                  <a:lnTo>
                    <a:pt x="2109356" y="403228"/>
                  </a:lnTo>
                  <a:lnTo>
                    <a:pt x="2078567" y="370057"/>
                  </a:lnTo>
                  <a:lnTo>
                    <a:pt x="2046570" y="338059"/>
                  </a:lnTo>
                  <a:lnTo>
                    <a:pt x="2013400" y="307270"/>
                  </a:lnTo>
                  <a:lnTo>
                    <a:pt x="1979093" y="277726"/>
                  </a:lnTo>
                  <a:lnTo>
                    <a:pt x="1943685" y="249463"/>
                  </a:lnTo>
                  <a:lnTo>
                    <a:pt x="1907212" y="222518"/>
                  </a:lnTo>
                  <a:lnTo>
                    <a:pt x="1869711" y="196926"/>
                  </a:lnTo>
                  <a:lnTo>
                    <a:pt x="1831218" y="172723"/>
                  </a:lnTo>
                  <a:lnTo>
                    <a:pt x="1791768" y="149946"/>
                  </a:lnTo>
                  <a:lnTo>
                    <a:pt x="1751398" y="128631"/>
                  </a:lnTo>
                  <a:lnTo>
                    <a:pt x="1710144" y="108814"/>
                  </a:lnTo>
                  <a:lnTo>
                    <a:pt x="1668042" y="90530"/>
                  </a:lnTo>
                  <a:lnTo>
                    <a:pt x="1625127" y="73817"/>
                  </a:lnTo>
                  <a:lnTo>
                    <a:pt x="1581437" y="58709"/>
                  </a:lnTo>
                  <a:lnTo>
                    <a:pt x="1537007" y="45244"/>
                  </a:lnTo>
                  <a:lnTo>
                    <a:pt x="1491874" y="33457"/>
                  </a:lnTo>
                  <a:lnTo>
                    <a:pt x="1446072" y="23384"/>
                  </a:lnTo>
                  <a:lnTo>
                    <a:pt x="1399640" y="15062"/>
                  </a:lnTo>
                  <a:lnTo>
                    <a:pt x="1352612" y="8526"/>
                  </a:lnTo>
                  <a:lnTo>
                    <a:pt x="1305024" y="3813"/>
                  </a:lnTo>
                  <a:lnTo>
                    <a:pt x="1256913" y="959"/>
                  </a:lnTo>
                  <a:lnTo>
                    <a:pt x="1208316" y="0"/>
                  </a:lnTo>
                  <a:close/>
                </a:path>
              </a:pathLst>
            </a:custGeom>
            <a:solidFill>
              <a:srgbClr val="FADBCE"/>
            </a:solidFill>
          </p:spPr>
          <p:txBody>
            <a:bodyPr wrap="square" lIns="0" tIns="0" rIns="0" bIns="0" rtlCol="0"/>
            <a:lstStyle/>
            <a:p>
              <a:endParaRPr/>
            </a:p>
          </p:txBody>
        </p:sp>
        <p:sp>
          <p:nvSpPr>
            <p:cNvPr id="41" name="object 6"/>
            <p:cNvSpPr/>
            <p:nvPr/>
          </p:nvSpPr>
          <p:spPr>
            <a:xfrm>
              <a:off x="4351744" y="831011"/>
              <a:ext cx="2334260" cy="1755139"/>
            </a:xfrm>
            <a:custGeom>
              <a:avLst/>
              <a:gdLst/>
              <a:ahLst/>
              <a:cxnLst/>
              <a:rect l="l" t="t" r="r" b="b"/>
              <a:pathLst>
                <a:path w="2334259" h="1755139">
                  <a:moveTo>
                    <a:pt x="2333853" y="348856"/>
                  </a:moveTo>
                  <a:lnTo>
                    <a:pt x="2323681" y="298462"/>
                  </a:lnTo>
                  <a:lnTo>
                    <a:pt x="2295931" y="257314"/>
                  </a:lnTo>
                  <a:lnTo>
                    <a:pt x="2254783" y="229577"/>
                  </a:lnTo>
                  <a:lnTo>
                    <a:pt x="2204402" y="219405"/>
                  </a:lnTo>
                  <a:lnTo>
                    <a:pt x="1388148" y="219405"/>
                  </a:lnTo>
                  <a:lnTo>
                    <a:pt x="1388148" y="130073"/>
                  </a:lnTo>
                  <a:lnTo>
                    <a:pt x="1377924" y="79438"/>
                  </a:lnTo>
                  <a:lnTo>
                    <a:pt x="1350035" y="38100"/>
                  </a:lnTo>
                  <a:lnTo>
                    <a:pt x="1308658" y="10223"/>
                  </a:lnTo>
                  <a:lnTo>
                    <a:pt x="1258011" y="0"/>
                  </a:lnTo>
                  <a:lnTo>
                    <a:pt x="130136" y="0"/>
                  </a:lnTo>
                  <a:lnTo>
                    <a:pt x="79489" y="10223"/>
                  </a:lnTo>
                  <a:lnTo>
                    <a:pt x="38112" y="38100"/>
                  </a:lnTo>
                  <a:lnTo>
                    <a:pt x="10223" y="79438"/>
                  </a:lnTo>
                  <a:lnTo>
                    <a:pt x="0" y="130073"/>
                  </a:lnTo>
                  <a:lnTo>
                    <a:pt x="0" y="1040549"/>
                  </a:lnTo>
                  <a:lnTo>
                    <a:pt x="10223" y="1091184"/>
                  </a:lnTo>
                  <a:lnTo>
                    <a:pt x="38112" y="1132522"/>
                  </a:lnTo>
                  <a:lnTo>
                    <a:pt x="79489" y="1160399"/>
                  </a:lnTo>
                  <a:lnTo>
                    <a:pt x="130136" y="1170622"/>
                  </a:lnTo>
                  <a:lnTo>
                    <a:pt x="694067" y="1170622"/>
                  </a:lnTo>
                  <a:lnTo>
                    <a:pt x="694080" y="1491818"/>
                  </a:lnTo>
                  <a:lnTo>
                    <a:pt x="704507" y="1523669"/>
                  </a:lnTo>
                  <a:lnTo>
                    <a:pt x="729742" y="1541754"/>
                  </a:lnTo>
                  <a:lnTo>
                    <a:pt x="760780" y="1542973"/>
                  </a:lnTo>
                  <a:lnTo>
                    <a:pt x="788568" y="1524228"/>
                  </a:lnTo>
                  <a:lnTo>
                    <a:pt x="962266" y="1301013"/>
                  </a:lnTo>
                  <a:lnTo>
                    <a:pt x="963168" y="1305433"/>
                  </a:lnTo>
                  <a:lnTo>
                    <a:pt x="990904" y="1346581"/>
                  </a:lnTo>
                  <a:lnTo>
                    <a:pt x="1032052" y="1374330"/>
                  </a:lnTo>
                  <a:lnTo>
                    <a:pt x="1082446" y="1384503"/>
                  </a:lnTo>
                  <a:lnTo>
                    <a:pt x="1600276" y="1384503"/>
                  </a:lnTo>
                  <a:lnTo>
                    <a:pt x="1600276" y="1704200"/>
                  </a:lnTo>
                  <a:lnTo>
                    <a:pt x="1610639" y="1735886"/>
                  </a:lnTo>
                  <a:lnTo>
                    <a:pt x="1635747" y="1753882"/>
                  </a:lnTo>
                  <a:lnTo>
                    <a:pt x="1666621" y="1755101"/>
                  </a:lnTo>
                  <a:lnTo>
                    <a:pt x="1694268" y="1736445"/>
                  </a:lnTo>
                  <a:lnTo>
                    <a:pt x="1968004" y="1384503"/>
                  </a:lnTo>
                  <a:lnTo>
                    <a:pt x="2204402" y="1384503"/>
                  </a:lnTo>
                  <a:lnTo>
                    <a:pt x="2254783" y="1374330"/>
                  </a:lnTo>
                  <a:lnTo>
                    <a:pt x="2295931" y="1346581"/>
                  </a:lnTo>
                  <a:lnTo>
                    <a:pt x="2323681" y="1305433"/>
                  </a:lnTo>
                  <a:lnTo>
                    <a:pt x="2333853" y="1255052"/>
                  </a:lnTo>
                  <a:lnTo>
                    <a:pt x="2333853" y="348856"/>
                  </a:lnTo>
                  <a:close/>
                </a:path>
              </a:pathLst>
            </a:custGeom>
            <a:solidFill>
              <a:srgbClr val="FFFFFF"/>
            </a:solidFill>
          </p:spPr>
          <p:txBody>
            <a:bodyPr wrap="square" lIns="0" tIns="0" rIns="0" bIns="0" rtlCol="0"/>
            <a:lstStyle/>
            <a:p>
              <a:endParaRPr/>
            </a:p>
          </p:txBody>
        </p:sp>
        <p:sp>
          <p:nvSpPr>
            <p:cNvPr id="42" name="object 7"/>
            <p:cNvSpPr/>
            <p:nvPr/>
          </p:nvSpPr>
          <p:spPr>
            <a:xfrm>
              <a:off x="4351750" y="831006"/>
              <a:ext cx="1388745" cy="1543050"/>
            </a:xfrm>
            <a:custGeom>
              <a:avLst/>
              <a:gdLst/>
              <a:ahLst/>
              <a:cxnLst/>
              <a:rect l="l" t="t" r="r" b="b"/>
              <a:pathLst>
                <a:path w="1388745" h="1543050">
                  <a:moveTo>
                    <a:pt x="1258011" y="1170622"/>
                  </a:moveTo>
                  <a:lnTo>
                    <a:pt x="1063739" y="1170622"/>
                  </a:lnTo>
                  <a:lnTo>
                    <a:pt x="788568" y="1524228"/>
                  </a:lnTo>
                  <a:lnTo>
                    <a:pt x="760779" y="1542971"/>
                  </a:lnTo>
                  <a:lnTo>
                    <a:pt x="729746" y="1541751"/>
                  </a:lnTo>
                  <a:lnTo>
                    <a:pt x="704502" y="1523667"/>
                  </a:lnTo>
                  <a:lnTo>
                    <a:pt x="694080" y="1491818"/>
                  </a:lnTo>
                  <a:lnTo>
                    <a:pt x="694067" y="1170622"/>
                  </a:lnTo>
                  <a:lnTo>
                    <a:pt x="130136" y="1170622"/>
                  </a:lnTo>
                  <a:lnTo>
                    <a:pt x="79483" y="1160401"/>
                  </a:lnTo>
                  <a:lnTo>
                    <a:pt x="38117" y="1132527"/>
                  </a:lnTo>
                  <a:lnTo>
                    <a:pt x="10227" y="1091182"/>
                  </a:lnTo>
                  <a:lnTo>
                    <a:pt x="0" y="1040549"/>
                  </a:lnTo>
                  <a:lnTo>
                    <a:pt x="0" y="130073"/>
                  </a:lnTo>
                  <a:lnTo>
                    <a:pt x="10227" y="79440"/>
                  </a:lnTo>
                  <a:lnTo>
                    <a:pt x="38117" y="38095"/>
                  </a:lnTo>
                  <a:lnTo>
                    <a:pt x="79483" y="10220"/>
                  </a:lnTo>
                  <a:lnTo>
                    <a:pt x="130136" y="0"/>
                  </a:lnTo>
                  <a:lnTo>
                    <a:pt x="1258011" y="0"/>
                  </a:lnTo>
                  <a:lnTo>
                    <a:pt x="1308664" y="10220"/>
                  </a:lnTo>
                  <a:lnTo>
                    <a:pt x="1350030" y="38095"/>
                  </a:lnTo>
                  <a:lnTo>
                    <a:pt x="1377920" y="79440"/>
                  </a:lnTo>
                  <a:lnTo>
                    <a:pt x="1388148" y="130073"/>
                  </a:lnTo>
                  <a:lnTo>
                    <a:pt x="1388148" y="1040549"/>
                  </a:lnTo>
                  <a:lnTo>
                    <a:pt x="1377920" y="1091182"/>
                  </a:lnTo>
                  <a:lnTo>
                    <a:pt x="1350030" y="1132527"/>
                  </a:lnTo>
                  <a:lnTo>
                    <a:pt x="1308664" y="1160401"/>
                  </a:lnTo>
                  <a:lnTo>
                    <a:pt x="1258011" y="1170622"/>
                  </a:lnTo>
                  <a:close/>
                </a:path>
              </a:pathLst>
            </a:custGeom>
            <a:ln w="79019">
              <a:solidFill>
                <a:srgbClr val="514F86"/>
              </a:solidFill>
            </a:ln>
          </p:spPr>
          <p:txBody>
            <a:bodyPr wrap="square" lIns="0" tIns="0" rIns="0" bIns="0" rtlCol="0"/>
            <a:lstStyle/>
            <a:p>
              <a:endParaRPr/>
            </a:p>
          </p:txBody>
        </p:sp>
        <p:sp>
          <p:nvSpPr>
            <p:cNvPr id="43" name="object 8"/>
            <p:cNvSpPr/>
            <p:nvPr/>
          </p:nvSpPr>
          <p:spPr>
            <a:xfrm>
              <a:off x="5732622" y="1046764"/>
              <a:ext cx="956944" cy="1545590"/>
            </a:xfrm>
            <a:custGeom>
              <a:avLst/>
              <a:gdLst/>
              <a:ahLst/>
              <a:cxnLst/>
              <a:rect l="l" t="t" r="r" b="b"/>
              <a:pathLst>
                <a:path w="956945" h="1545589">
                  <a:moveTo>
                    <a:pt x="173926" y="0"/>
                  </a:moveTo>
                  <a:lnTo>
                    <a:pt x="826173" y="0"/>
                  </a:lnTo>
                  <a:lnTo>
                    <a:pt x="876951" y="10220"/>
                  </a:lnTo>
                  <a:lnTo>
                    <a:pt x="918417" y="38095"/>
                  </a:lnTo>
                  <a:lnTo>
                    <a:pt x="946375" y="79440"/>
                  </a:lnTo>
                  <a:lnTo>
                    <a:pt x="956627" y="130073"/>
                  </a:lnTo>
                  <a:lnTo>
                    <a:pt x="956627" y="1040549"/>
                  </a:lnTo>
                  <a:lnTo>
                    <a:pt x="946375" y="1091174"/>
                  </a:lnTo>
                  <a:lnTo>
                    <a:pt x="918417" y="1132516"/>
                  </a:lnTo>
                  <a:lnTo>
                    <a:pt x="876951" y="1160389"/>
                  </a:lnTo>
                  <a:lnTo>
                    <a:pt x="826173" y="1170609"/>
                  </a:lnTo>
                  <a:lnTo>
                    <a:pt x="587019" y="1170609"/>
                  </a:lnTo>
                  <a:lnTo>
                    <a:pt x="312292" y="1526565"/>
                  </a:lnTo>
                  <a:lnTo>
                    <a:pt x="284464" y="1545466"/>
                  </a:lnTo>
                  <a:lnTo>
                    <a:pt x="253291" y="1544339"/>
                  </a:lnTo>
                  <a:lnTo>
                    <a:pt x="227896" y="1526276"/>
                  </a:lnTo>
                  <a:lnTo>
                    <a:pt x="217398" y="1494370"/>
                  </a:lnTo>
                  <a:lnTo>
                    <a:pt x="217398" y="1170609"/>
                  </a:lnTo>
                  <a:lnTo>
                    <a:pt x="0" y="1170609"/>
                  </a:lnTo>
                </a:path>
              </a:pathLst>
            </a:custGeom>
            <a:ln w="79019">
              <a:solidFill>
                <a:srgbClr val="514F86"/>
              </a:solidFill>
            </a:ln>
          </p:spPr>
          <p:txBody>
            <a:bodyPr wrap="square" lIns="0" tIns="0" rIns="0" bIns="0" rtlCol="0"/>
            <a:lstStyle/>
            <a:p>
              <a:endParaRPr/>
            </a:p>
          </p:txBody>
        </p:sp>
        <p:sp>
          <p:nvSpPr>
            <p:cNvPr id="44" name="object 9"/>
            <p:cNvSpPr/>
            <p:nvPr/>
          </p:nvSpPr>
          <p:spPr>
            <a:xfrm>
              <a:off x="4912728" y="1133067"/>
              <a:ext cx="1388745" cy="741045"/>
            </a:xfrm>
            <a:custGeom>
              <a:avLst/>
              <a:gdLst/>
              <a:ahLst/>
              <a:cxnLst/>
              <a:rect l="l" t="t" r="r" b="b"/>
              <a:pathLst>
                <a:path w="1388745" h="741044">
                  <a:moveTo>
                    <a:pt x="1084491" y="479386"/>
                  </a:moveTo>
                  <a:lnTo>
                    <a:pt x="1279702" y="479386"/>
                  </a:lnTo>
                  <a:lnTo>
                    <a:pt x="1321914" y="487949"/>
                  </a:lnTo>
                  <a:lnTo>
                    <a:pt x="1356385" y="511298"/>
                  </a:lnTo>
                  <a:lnTo>
                    <a:pt x="1379626" y="545930"/>
                  </a:lnTo>
                  <a:lnTo>
                    <a:pt x="1388148" y="588340"/>
                  </a:lnTo>
                  <a:lnTo>
                    <a:pt x="1388148" y="631913"/>
                  </a:lnTo>
                  <a:lnTo>
                    <a:pt x="1379626" y="674323"/>
                  </a:lnTo>
                  <a:lnTo>
                    <a:pt x="1356385" y="708955"/>
                  </a:lnTo>
                  <a:lnTo>
                    <a:pt x="1321914" y="732305"/>
                  </a:lnTo>
                  <a:lnTo>
                    <a:pt x="1279702" y="740867"/>
                  </a:lnTo>
                  <a:lnTo>
                    <a:pt x="1084491" y="740867"/>
                  </a:lnTo>
                  <a:lnTo>
                    <a:pt x="1084491" y="217906"/>
                  </a:lnTo>
                  <a:lnTo>
                    <a:pt x="1279702" y="217906"/>
                  </a:lnTo>
                  <a:lnTo>
                    <a:pt x="1321914" y="226468"/>
                  </a:lnTo>
                  <a:lnTo>
                    <a:pt x="1356385" y="249818"/>
                  </a:lnTo>
                  <a:lnTo>
                    <a:pt x="1379626" y="284450"/>
                  </a:lnTo>
                  <a:lnTo>
                    <a:pt x="1388148" y="326859"/>
                  </a:lnTo>
                  <a:lnTo>
                    <a:pt x="1388148" y="370433"/>
                  </a:lnTo>
                  <a:lnTo>
                    <a:pt x="1379626" y="412842"/>
                  </a:lnTo>
                  <a:lnTo>
                    <a:pt x="1356385" y="447474"/>
                  </a:lnTo>
                  <a:lnTo>
                    <a:pt x="1321914" y="470824"/>
                  </a:lnTo>
                  <a:lnTo>
                    <a:pt x="1279702" y="479386"/>
                  </a:lnTo>
                  <a:lnTo>
                    <a:pt x="1258011" y="479386"/>
                  </a:lnTo>
                </a:path>
                <a:path w="1388745" h="741044">
                  <a:moveTo>
                    <a:pt x="0" y="566547"/>
                  </a:moveTo>
                  <a:lnTo>
                    <a:pt x="0" y="106108"/>
                  </a:lnTo>
                  <a:lnTo>
                    <a:pt x="8299" y="64808"/>
                  </a:lnTo>
                  <a:lnTo>
                    <a:pt x="30934" y="31080"/>
                  </a:lnTo>
                  <a:lnTo>
                    <a:pt x="64508" y="8339"/>
                  </a:lnTo>
                  <a:lnTo>
                    <a:pt x="105625" y="0"/>
                  </a:lnTo>
                  <a:lnTo>
                    <a:pt x="198031" y="0"/>
                  </a:lnTo>
                  <a:lnTo>
                    <a:pt x="239148" y="8339"/>
                  </a:lnTo>
                  <a:lnTo>
                    <a:pt x="272722" y="31080"/>
                  </a:lnTo>
                  <a:lnTo>
                    <a:pt x="295357" y="64808"/>
                  </a:lnTo>
                  <a:lnTo>
                    <a:pt x="303657" y="106108"/>
                  </a:lnTo>
                  <a:lnTo>
                    <a:pt x="303657" y="566547"/>
                  </a:lnTo>
                </a:path>
                <a:path w="1388745" h="741044">
                  <a:moveTo>
                    <a:pt x="303657" y="348640"/>
                  </a:moveTo>
                  <a:lnTo>
                    <a:pt x="0" y="348640"/>
                  </a:lnTo>
                </a:path>
              </a:pathLst>
            </a:custGeom>
            <a:ln w="79019">
              <a:solidFill>
                <a:srgbClr val="514F86"/>
              </a:solidFill>
            </a:ln>
          </p:spPr>
          <p:txBody>
            <a:bodyPr wrap="square" lIns="0" tIns="0" rIns="0" bIns="0" rtlCol="0"/>
            <a:lstStyle/>
            <a:p>
              <a:endParaRPr/>
            </a:p>
          </p:txBody>
        </p:sp>
        <p:sp>
          <p:nvSpPr>
            <p:cNvPr id="45" name="object 10"/>
            <p:cNvSpPr/>
            <p:nvPr/>
          </p:nvSpPr>
          <p:spPr>
            <a:xfrm>
              <a:off x="4312241" y="2733334"/>
              <a:ext cx="690880" cy="561340"/>
            </a:xfrm>
            <a:custGeom>
              <a:avLst/>
              <a:gdLst/>
              <a:ahLst/>
              <a:cxnLst/>
              <a:rect l="l" t="t" r="r" b="b"/>
              <a:pathLst>
                <a:path w="690879" h="561339">
                  <a:moveTo>
                    <a:pt x="345351" y="0"/>
                  </a:moveTo>
                  <a:lnTo>
                    <a:pt x="292633" y="3837"/>
                  </a:lnTo>
                  <a:lnTo>
                    <a:pt x="239179" y="14496"/>
                  </a:lnTo>
                  <a:lnTo>
                    <a:pt x="186840" y="30697"/>
                  </a:lnTo>
                  <a:lnTo>
                    <a:pt x="137470" y="51160"/>
                  </a:lnTo>
                  <a:lnTo>
                    <a:pt x="92922" y="74605"/>
                  </a:lnTo>
                  <a:lnTo>
                    <a:pt x="55047" y="99752"/>
                  </a:lnTo>
                  <a:lnTo>
                    <a:pt x="25700" y="125321"/>
                  </a:lnTo>
                  <a:lnTo>
                    <a:pt x="0" y="172605"/>
                  </a:lnTo>
                  <a:lnTo>
                    <a:pt x="0" y="388365"/>
                  </a:lnTo>
                  <a:lnTo>
                    <a:pt x="25700" y="435650"/>
                  </a:lnTo>
                  <a:lnTo>
                    <a:pt x="55047" y="461219"/>
                  </a:lnTo>
                  <a:lnTo>
                    <a:pt x="92922" y="486366"/>
                  </a:lnTo>
                  <a:lnTo>
                    <a:pt x="137470" y="509811"/>
                  </a:lnTo>
                  <a:lnTo>
                    <a:pt x="186840" y="530273"/>
                  </a:lnTo>
                  <a:lnTo>
                    <a:pt x="239179" y="546474"/>
                  </a:lnTo>
                  <a:lnTo>
                    <a:pt x="292633" y="557134"/>
                  </a:lnTo>
                  <a:lnTo>
                    <a:pt x="345351" y="560971"/>
                  </a:lnTo>
                  <a:lnTo>
                    <a:pt x="398068" y="557134"/>
                  </a:lnTo>
                  <a:lnTo>
                    <a:pt x="451523" y="546474"/>
                  </a:lnTo>
                  <a:lnTo>
                    <a:pt x="503861" y="530273"/>
                  </a:lnTo>
                  <a:lnTo>
                    <a:pt x="553231" y="509811"/>
                  </a:lnTo>
                  <a:lnTo>
                    <a:pt x="597780" y="486366"/>
                  </a:lnTo>
                  <a:lnTo>
                    <a:pt x="635654" y="461219"/>
                  </a:lnTo>
                  <a:lnTo>
                    <a:pt x="665001" y="435650"/>
                  </a:lnTo>
                  <a:lnTo>
                    <a:pt x="690702" y="388365"/>
                  </a:lnTo>
                  <a:lnTo>
                    <a:pt x="690702" y="172605"/>
                  </a:lnTo>
                  <a:lnTo>
                    <a:pt x="665001" y="125321"/>
                  </a:lnTo>
                  <a:lnTo>
                    <a:pt x="635654" y="99752"/>
                  </a:lnTo>
                  <a:lnTo>
                    <a:pt x="597780" y="74605"/>
                  </a:lnTo>
                  <a:lnTo>
                    <a:pt x="553231" y="51160"/>
                  </a:lnTo>
                  <a:lnTo>
                    <a:pt x="503861" y="30697"/>
                  </a:lnTo>
                  <a:lnTo>
                    <a:pt x="451523" y="14496"/>
                  </a:lnTo>
                  <a:lnTo>
                    <a:pt x="398068" y="3837"/>
                  </a:lnTo>
                  <a:lnTo>
                    <a:pt x="345351" y="0"/>
                  </a:lnTo>
                  <a:close/>
                </a:path>
              </a:pathLst>
            </a:custGeom>
            <a:solidFill>
              <a:srgbClr val="BFBFDD"/>
            </a:solidFill>
          </p:spPr>
          <p:txBody>
            <a:bodyPr wrap="square" lIns="0" tIns="0" rIns="0" bIns="0" rtlCol="0"/>
            <a:lstStyle/>
            <a:p>
              <a:endParaRPr/>
            </a:p>
          </p:txBody>
        </p:sp>
        <p:sp>
          <p:nvSpPr>
            <p:cNvPr id="46" name="object 11"/>
            <p:cNvSpPr/>
            <p:nvPr/>
          </p:nvSpPr>
          <p:spPr>
            <a:xfrm>
              <a:off x="4308604" y="2729688"/>
              <a:ext cx="698500" cy="396240"/>
            </a:xfrm>
            <a:custGeom>
              <a:avLst/>
              <a:gdLst/>
              <a:ahLst/>
              <a:cxnLst/>
              <a:rect l="l" t="t" r="r" b="b"/>
              <a:pathLst>
                <a:path w="698500" h="396239">
                  <a:moveTo>
                    <a:pt x="697979" y="395655"/>
                  </a:moveTo>
                  <a:lnTo>
                    <a:pt x="697979" y="175844"/>
                  </a:lnTo>
                  <a:lnTo>
                    <a:pt x="691174" y="152848"/>
                  </a:lnTo>
                  <a:lnTo>
                    <a:pt x="642350" y="101626"/>
                  </a:lnTo>
                  <a:lnTo>
                    <a:pt x="604076" y="76007"/>
                  </a:lnTo>
                  <a:lnTo>
                    <a:pt x="559058" y="52122"/>
                  </a:lnTo>
                  <a:lnTo>
                    <a:pt x="509166" y="31274"/>
                  </a:lnTo>
                  <a:lnTo>
                    <a:pt x="456275" y="14769"/>
                  </a:lnTo>
                  <a:lnTo>
                    <a:pt x="402257" y="3909"/>
                  </a:lnTo>
                  <a:lnTo>
                    <a:pt x="348983" y="0"/>
                  </a:lnTo>
                  <a:lnTo>
                    <a:pt x="295709" y="3909"/>
                  </a:lnTo>
                  <a:lnTo>
                    <a:pt x="241692" y="14769"/>
                  </a:lnTo>
                  <a:lnTo>
                    <a:pt x="188802" y="31274"/>
                  </a:lnTo>
                  <a:lnTo>
                    <a:pt x="138913" y="52122"/>
                  </a:lnTo>
                  <a:lnTo>
                    <a:pt x="93897" y="76007"/>
                  </a:lnTo>
                  <a:lnTo>
                    <a:pt x="55625" y="101626"/>
                  </a:lnTo>
                  <a:lnTo>
                    <a:pt x="25970" y="127674"/>
                  </a:lnTo>
                  <a:lnTo>
                    <a:pt x="0" y="175844"/>
                  </a:lnTo>
                  <a:lnTo>
                    <a:pt x="0" y="395655"/>
                  </a:lnTo>
                </a:path>
              </a:pathLst>
            </a:custGeom>
            <a:ln w="79019">
              <a:solidFill>
                <a:srgbClr val="514F86"/>
              </a:solidFill>
            </a:ln>
          </p:spPr>
          <p:txBody>
            <a:bodyPr wrap="square" lIns="0" tIns="0" rIns="0" bIns="0" rtlCol="0"/>
            <a:lstStyle/>
            <a:p>
              <a:endParaRPr/>
            </a:p>
          </p:txBody>
        </p:sp>
        <p:sp>
          <p:nvSpPr>
            <p:cNvPr id="47" name="object 12"/>
            <p:cNvSpPr/>
            <p:nvPr/>
          </p:nvSpPr>
          <p:spPr>
            <a:xfrm>
              <a:off x="4438061" y="2168715"/>
              <a:ext cx="439420" cy="568325"/>
            </a:xfrm>
            <a:custGeom>
              <a:avLst/>
              <a:gdLst/>
              <a:ahLst/>
              <a:cxnLst/>
              <a:rect l="l" t="t" r="r" b="b"/>
              <a:pathLst>
                <a:path w="439420" h="568325">
                  <a:moveTo>
                    <a:pt x="219405" y="0"/>
                  </a:moveTo>
                  <a:lnTo>
                    <a:pt x="172103" y="4947"/>
                  </a:lnTo>
                  <a:lnTo>
                    <a:pt x="129471" y="19137"/>
                  </a:lnTo>
                  <a:lnTo>
                    <a:pt x="92013" y="41590"/>
                  </a:lnTo>
                  <a:lnTo>
                    <a:pt x="60234" y="71326"/>
                  </a:lnTo>
                  <a:lnTo>
                    <a:pt x="34638" y="107367"/>
                  </a:lnTo>
                  <a:lnTo>
                    <a:pt x="15731" y="148732"/>
                  </a:lnTo>
                  <a:lnTo>
                    <a:pt x="4016" y="194444"/>
                  </a:lnTo>
                  <a:lnTo>
                    <a:pt x="0" y="243522"/>
                  </a:lnTo>
                  <a:lnTo>
                    <a:pt x="0" y="324738"/>
                  </a:lnTo>
                  <a:lnTo>
                    <a:pt x="4016" y="373817"/>
                  </a:lnTo>
                  <a:lnTo>
                    <a:pt x="15729" y="419528"/>
                  </a:lnTo>
                  <a:lnTo>
                    <a:pt x="34634" y="460894"/>
                  </a:lnTo>
                  <a:lnTo>
                    <a:pt x="60228" y="496935"/>
                  </a:lnTo>
                  <a:lnTo>
                    <a:pt x="92004" y="526671"/>
                  </a:lnTo>
                  <a:lnTo>
                    <a:pt x="129460" y="549124"/>
                  </a:lnTo>
                  <a:lnTo>
                    <a:pt x="172091" y="563313"/>
                  </a:lnTo>
                  <a:lnTo>
                    <a:pt x="219392" y="568261"/>
                  </a:lnTo>
                  <a:lnTo>
                    <a:pt x="266694" y="563313"/>
                  </a:lnTo>
                  <a:lnTo>
                    <a:pt x="309326" y="549124"/>
                  </a:lnTo>
                  <a:lnTo>
                    <a:pt x="346784" y="526671"/>
                  </a:lnTo>
                  <a:lnTo>
                    <a:pt x="378563" y="496935"/>
                  </a:lnTo>
                  <a:lnTo>
                    <a:pt x="404158" y="460894"/>
                  </a:lnTo>
                  <a:lnTo>
                    <a:pt x="423066" y="419528"/>
                  </a:lnTo>
                  <a:lnTo>
                    <a:pt x="434780" y="373817"/>
                  </a:lnTo>
                  <a:lnTo>
                    <a:pt x="438797" y="324738"/>
                  </a:lnTo>
                  <a:lnTo>
                    <a:pt x="438797" y="243522"/>
                  </a:lnTo>
                  <a:lnTo>
                    <a:pt x="434781" y="194444"/>
                  </a:lnTo>
                  <a:lnTo>
                    <a:pt x="423068" y="148732"/>
                  </a:lnTo>
                  <a:lnTo>
                    <a:pt x="404162" y="107367"/>
                  </a:lnTo>
                  <a:lnTo>
                    <a:pt x="378569" y="71326"/>
                  </a:lnTo>
                  <a:lnTo>
                    <a:pt x="346792" y="41590"/>
                  </a:lnTo>
                  <a:lnTo>
                    <a:pt x="309336" y="19137"/>
                  </a:lnTo>
                  <a:lnTo>
                    <a:pt x="266706" y="4947"/>
                  </a:lnTo>
                  <a:lnTo>
                    <a:pt x="219405" y="0"/>
                  </a:lnTo>
                  <a:close/>
                </a:path>
              </a:pathLst>
            </a:custGeom>
            <a:solidFill>
              <a:srgbClr val="FFFFFF"/>
            </a:solidFill>
          </p:spPr>
          <p:txBody>
            <a:bodyPr wrap="square" lIns="0" tIns="0" rIns="0" bIns="0" rtlCol="0"/>
            <a:lstStyle/>
            <a:p>
              <a:endParaRPr/>
            </a:p>
          </p:txBody>
        </p:sp>
        <p:sp>
          <p:nvSpPr>
            <p:cNvPr id="48" name="object 13"/>
            <p:cNvSpPr/>
            <p:nvPr/>
          </p:nvSpPr>
          <p:spPr>
            <a:xfrm>
              <a:off x="4438061" y="2168715"/>
              <a:ext cx="439420" cy="568325"/>
            </a:xfrm>
            <a:custGeom>
              <a:avLst/>
              <a:gdLst/>
              <a:ahLst/>
              <a:cxnLst/>
              <a:rect l="l" t="t" r="r" b="b"/>
              <a:pathLst>
                <a:path w="439420" h="568325">
                  <a:moveTo>
                    <a:pt x="219392" y="568261"/>
                  </a:moveTo>
                  <a:lnTo>
                    <a:pt x="266694" y="563313"/>
                  </a:lnTo>
                  <a:lnTo>
                    <a:pt x="309326" y="549124"/>
                  </a:lnTo>
                  <a:lnTo>
                    <a:pt x="346784" y="526671"/>
                  </a:lnTo>
                  <a:lnTo>
                    <a:pt x="378563" y="496935"/>
                  </a:lnTo>
                  <a:lnTo>
                    <a:pt x="404158" y="460894"/>
                  </a:lnTo>
                  <a:lnTo>
                    <a:pt x="423066" y="419528"/>
                  </a:lnTo>
                  <a:lnTo>
                    <a:pt x="434780" y="373817"/>
                  </a:lnTo>
                  <a:lnTo>
                    <a:pt x="438797" y="324738"/>
                  </a:lnTo>
                  <a:lnTo>
                    <a:pt x="438797" y="243522"/>
                  </a:lnTo>
                  <a:lnTo>
                    <a:pt x="434781" y="194444"/>
                  </a:lnTo>
                  <a:lnTo>
                    <a:pt x="423068" y="148732"/>
                  </a:lnTo>
                  <a:lnTo>
                    <a:pt x="404162" y="107367"/>
                  </a:lnTo>
                  <a:lnTo>
                    <a:pt x="378569" y="71326"/>
                  </a:lnTo>
                  <a:lnTo>
                    <a:pt x="346792" y="41590"/>
                  </a:lnTo>
                  <a:lnTo>
                    <a:pt x="309336" y="19137"/>
                  </a:lnTo>
                  <a:lnTo>
                    <a:pt x="266706" y="4947"/>
                  </a:lnTo>
                  <a:lnTo>
                    <a:pt x="219405" y="0"/>
                  </a:lnTo>
                  <a:lnTo>
                    <a:pt x="172103" y="4947"/>
                  </a:lnTo>
                  <a:lnTo>
                    <a:pt x="129471" y="19137"/>
                  </a:lnTo>
                  <a:lnTo>
                    <a:pt x="92013" y="41590"/>
                  </a:lnTo>
                  <a:lnTo>
                    <a:pt x="60234" y="71326"/>
                  </a:lnTo>
                  <a:lnTo>
                    <a:pt x="34638" y="107367"/>
                  </a:lnTo>
                  <a:lnTo>
                    <a:pt x="15731" y="148732"/>
                  </a:lnTo>
                  <a:lnTo>
                    <a:pt x="4016" y="194444"/>
                  </a:lnTo>
                  <a:lnTo>
                    <a:pt x="0" y="243522"/>
                  </a:lnTo>
                  <a:lnTo>
                    <a:pt x="0" y="324738"/>
                  </a:lnTo>
                  <a:lnTo>
                    <a:pt x="4016" y="373817"/>
                  </a:lnTo>
                  <a:lnTo>
                    <a:pt x="15729" y="419528"/>
                  </a:lnTo>
                  <a:lnTo>
                    <a:pt x="34634" y="460894"/>
                  </a:lnTo>
                  <a:lnTo>
                    <a:pt x="60228" y="496935"/>
                  </a:lnTo>
                  <a:lnTo>
                    <a:pt x="92004" y="526671"/>
                  </a:lnTo>
                  <a:lnTo>
                    <a:pt x="129460" y="549124"/>
                  </a:lnTo>
                  <a:lnTo>
                    <a:pt x="172091" y="563313"/>
                  </a:lnTo>
                  <a:lnTo>
                    <a:pt x="219392" y="568261"/>
                  </a:lnTo>
                  <a:close/>
                </a:path>
              </a:pathLst>
            </a:custGeom>
            <a:ln w="79019">
              <a:solidFill>
                <a:srgbClr val="514F86"/>
              </a:solidFill>
            </a:ln>
          </p:spPr>
          <p:txBody>
            <a:bodyPr wrap="square" lIns="0" tIns="0" rIns="0" bIns="0" rtlCol="0"/>
            <a:lstStyle/>
            <a:p>
              <a:endParaRPr/>
            </a:p>
          </p:txBody>
        </p:sp>
        <p:sp>
          <p:nvSpPr>
            <p:cNvPr id="49" name="object 14"/>
            <p:cNvSpPr/>
            <p:nvPr/>
          </p:nvSpPr>
          <p:spPr>
            <a:xfrm>
              <a:off x="5175150" y="2862793"/>
              <a:ext cx="690880" cy="431800"/>
            </a:xfrm>
            <a:custGeom>
              <a:avLst/>
              <a:gdLst/>
              <a:ahLst/>
              <a:cxnLst/>
              <a:rect l="l" t="t" r="r" b="b"/>
              <a:pathLst>
                <a:path w="690879" h="431800">
                  <a:moveTo>
                    <a:pt x="345478" y="0"/>
                  </a:moveTo>
                  <a:lnTo>
                    <a:pt x="292633" y="3837"/>
                  </a:lnTo>
                  <a:lnTo>
                    <a:pt x="239179" y="14496"/>
                  </a:lnTo>
                  <a:lnTo>
                    <a:pt x="186840" y="30697"/>
                  </a:lnTo>
                  <a:lnTo>
                    <a:pt x="137470" y="51160"/>
                  </a:lnTo>
                  <a:lnTo>
                    <a:pt x="92922" y="74605"/>
                  </a:lnTo>
                  <a:lnTo>
                    <a:pt x="55047" y="99752"/>
                  </a:lnTo>
                  <a:lnTo>
                    <a:pt x="25700" y="125321"/>
                  </a:lnTo>
                  <a:lnTo>
                    <a:pt x="0" y="172605"/>
                  </a:lnTo>
                  <a:lnTo>
                    <a:pt x="0" y="258914"/>
                  </a:lnTo>
                  <a:lnTo>
                    <a:pt x="25700" y="306194"/>
                  </a:lnTo>
                  <a:lnTo>
                    <a:pt x="55047" y="331762"/>
                  </a:lnTo>
                  <a:lnTo>
                    <a:pt x="92922" y="356909"/>
                  </a:lnTo>
                  <a:lnTo>
                    <a:pt x="137470" y="380355"/>
                  </a:lnTo>
                  <a:lnTo>
                    <a:pt x="186840" y="400819"/>
                  </a:lnTo>
                  <a:lnTo>
                    <a:pt x="239179" y="417022"/>
                  </a:lnTo>
                  <a:lnTo>
                    <a:pt x="292633" y="427682"/>
                  </a:lnTo>
                  <a:lnTo>
                    <a:pt x="345351" y="431520"/>
                  </a:lnTo>
                  <a:lnTo>
                    <a:pt x="398195" y="427682"/>
                  </a:lnTo>
                  <a:lnTo>
                    <a:pt x="451650" y="417022"/>
                  </a:lnTo>
                  <a:lnTo>
                    <a:pt x="503988" y="400819"/>
                  </a:lnTo>
                  <a:lnTo>
                    <a:pt x="553358" y="380355"/>
                  </a:lnTo>
                  <a:lnTo>
                    <a:pt x="597907" y="356909"/>
                  </a:lnTo>
                  <a:lnTo>
                    <a:pt x="635781" y="331762"/>
                  </a:lnTo>
                  <a:lnTo>
                    <a:pt x="665128" y="306194"/>
                  </a:lnTo>
                  <a:lnTo>
                    <a:pt x="690829" y="258914"/>
                  </a:lnTo>
                  <a:lnTo>
                    <a:pt x="690829" y="172605"/>
                  </a:lnTo>
                  <a:lnTo>
                    <a:pt x="665128" y="125321"/>
                  </a:lnTo>
                  <a:lnTo>
                    <a:pt x="635781" y="99752"/>
                  </a:lnTo>
                  <a:lnTo>
                    <a:pt x="597907" y="74605"/>
                  </a:lnTo>
                  <a:lnTo>
                    <a:pt x="553358" y="51160"/>
                  </a:lnTo>
                  <a:lnTo>
                    <a:pt x="503988" y="30697"/>
                  </a:lnTo>
                  <a:lnTo>
                    <a:pt x="451650" y="14496"/>
                  </a:lnTo>
                  <a:lnTo>
                    <a:pt x="398195" y="3837"/>
                  </a:lnTo>
                  <a:lnTo>
                    <a:pt x="345478" y="0"/>
                  </a:lnTo>
                  <a:close/>
                </a:path>
              </a:pathLst>
            </a:custGeom>
            <a:solidFill>
              <a:srgbClr val="FFFFFF"/>
            </a:solidFill>
          </p:spPr>
          <p:txBody>
            <a:bodyPr wrap="square" lIns="0" tIns="0" rIns="0" bIns="0" rtlCol="0"/>
            <a:lstStyle/>
            <a:p>
              <a:endParaRPr/>
            </a:p>
          </p:txBody>
        </p:sp>
        <p:sp>
          <p:nvSpPr>
            <p:cNvPr id="50" name="object 15"/>
            <p:cNvSpPr/>
            <p:nvPr/>
          </p:nvSpPr>
          <p:spPr>
            <a:xfrm>
              <a:off x="5171517" y="2859152"/>
              <a:ext cx="698500" cy="266700"/>
            </a:xfrm>
            <a:custGeom>
              <a:avLst/>
              <a:gdLst/>
              <a:ahLst/>
              <a:cxnLst/>
              <a:rect l="l" t="t" r="r" b="b"/>
              <a:pathLst>
                <a:path w="698500" h="266700">
                  <a:moveTo>
                    <a:pt x="698106" y="266192"/>
                  </a:moveTo>
                  <a:lnTo>
                    <a:pt x="698106" y="177457"/>
                  </a:lnTo>
                  <a:lnTo>
                    <a:pt x="691299" y="154249"/>
                  </a:lnTo>
                  <a:lnTo>
                    <a:pt x="642464" y="102555"/>
                  </a:lnTo>
                  <a:lnTo>
                    <a:pt x="604182" y="76702"/>
                  </a:lnTo>
                  <a:lnTo>
                    <a:pt x="559155" y="52598"/>
                  </a:lnTo>
                  <a:lnTo>
                    <a:pt x="509256" y="31560"/>
                  </a:lnTo>
                  <a:lnTo>
                    <a:pt x="456358" y="14904"/>
                  </a:lnTo>
                  <a:lnTo>
                    <a:pt x="402335" y="3945"/>
                  </a:lnTo>
                  <a:lnTo>
                    <a:pt x="349059" y="0"/>
                  </a:lnTo>
                  <a:lnTo>
                    <a:pt x="295783" y="3945"/>
                  </a:lnTo>
                  <a:lnTo>
                    <a:pt x="241758" y="14904"/>
                  </a:lnTo>
                  <a:lnTo>
                    <a:pt x="188859" y="31560"/>
                  </a:lnTo>
                  <a:lnTo>
                    <a:pt x="138958" y="52598"/>
                  </a:lnTo>
                  <a:lnTo>
                    <a:pt x="93929" y="76702"/>
                  </a:lnTo>
                  <a:lnTo>
                    <a:pt x="55645" y="102555"/>
                  </a:lnTo>
                  <a:lnTo>
                    <a:pt x="25980" y="128843"/>
                  </a:lnTo>
                  <a:lnTo>
                    <a:pt x="0" y="177457"/>
                  </a:lnTo>
                  <a:lnTo>
                    <a:pt x="0" y="266192"/>
                  </a:lnTo>
                </a:path>
              </a:pathLst>
            </a:custGeom>
            <a:ln w="79019">
              <a:solidFill>
                <a:srgbClr val="514F86"/>
              </a:solidFill>
            </a:ln>
          </p:spPr>
          <p:txBody>
            <a:bodyPr wrap="square" lIns="0" tIns="0" rIns="0" bIns="0" rtlCol="0"/>
            <a:lstStyle/>
            <a:p>
              <a:endParaRPr/>
            </a:p>
          </p:txBody>
        </p:sp>
        <p:sp>
          <p:nvSpPr>
            <p:cNvPr id="51" name="object 16"/>
            <p:cNvSpPr/>
            <p:nvPr/>
          </p:nvSpPr>
          <p:spPr>
            <a:xfrm>
              <a:off x="5301101" y="2341326"/>
              <a:ext cx="439420" cy="525145"/>
            </a:xfrm>
            <a:custGeom>
              <a:avLst/>
              <a:gdLst/>
              <a:ahLst/>
              <a:cxnLst/>
              <a:rect l="l" t="t" r="r" b="b"/>
              <a:pathLst>
                <a:path w="439420" h="525144">
                  <a:moveTo>
                    <a:pt x="219405" y="0"/>
                  </a:moveTo>
                  <a:lnTo>
                    <a:pt x="172103" y="4571"/>
                  </a:lnTo>
                  <a:lnTo>
                    <a:pt x="129471" y="17683"/>
                  </a:lnTo>
                  <a:lnTo>
                    <a:pt x="92013" y="38431"/>
                  </a:lnTo>
                  <a:lnTo>
                    <a:pt x="60234" y="65909"/>
                  </a:lnTo>
                  <a:lnTo>
                    <a:pt x="34638" y="99213"/>
                  </a:lnTo>
                  <a:lnTo>
                    <a:pt x="15731" y="137438"/>
                  </a:lnTo>
                  <a:lnTo>
                    <a:pt x="4016" y="179679"/>
                  </a:lnTo>
                  <a:lnTo>
                    <a:pt x="0" y="225031"/>
                  </a:lnTo>
                  <a:lnTo>
                    <a:pt x="0" y="300075"/>
                  </a:lnTo>
                  <a:lnTo>
                    <a:pt x="4016" y="345427"/>
                  </a:lnTo>
                  <a:lnTo>
                    <a:pt x="15729" y="387668"/>
                  </a:lnTo>
                  <a:lnTo>
                    <a:pt x="34634" y="425893"/>
                  </a:lnTo>
                  <a:lnTo>
                    <a:pt x="60228" y="459197"/>
                  </a:lnTo>
                  <a:lnTo>
                    <a:pt x="92004" y="486675"/>
                  </a:lnTo>
                  <a:lnTo>
                    <a:pt x="129460" y="507422"/>
                  </a:lnTo>
                  <a:lnTo>
                    <a:pt x="172091" y="520535"/>
                  </a:lnTo>
                  <a:lnTo>
                    <a:pt x="219392" y="525106"/>
                  </a:lnTo>
                  <a:lnTo>
                    <a:pt x="266694" y="520535"/>
                  </a:lnTo>
                  <a:lnTo>
                    <a:pt x="309326" y="507422"/>
                  </a:lnTo>
                  <a:lnTo>
                    <a:pt x="346784" y="486675"/>
                  </a:lnTo>
                  <a:lnTo>
                    <a:pt x="378563" y="459197"/>
                  </a:lnTo>
                  <a:lnTo>
                    <a:pt x="404158" y="425893"/>
                  </a:lnTo>
                  <a:lnTo>
                    <a:pt x="423066" y="387668"/>
                  </a:lnTo>
                  <a:lnTo>
                    <a:pt x="434780" y="345427"/>
                  </a:lnTo>
                  <a:lnTo>
                    <a:pt x="438797" y="300075"/>
                  </a:lnTo>
                  <a:lnTo>
                    <a:pt x="438797" y="225031"/>
                  </a:lnTo>
                  <a:lnTo>
                    <a:pt x="434781" y="179679"/>
                  </a:lnTo>
                  <a:lnTo>
                    <a:pt x="423068" y="137438"/>
                  </a:lnTo>
                  <a:lnTo>
                    <a:pt x="404162" y="99213"/>
                  </a:lnTo>
                  <a:lnTo>
                    <a:pt x="378569" y="65909"/>
                  </a:lnTo>
                  <a:lnTo>
                    <a:pt x="346792" y="38431"/>
                  </a:lnTo>
                  <a:lnTo>
                    <a:pt x="309336" y="17683"/>
                  </a:lnTo>
                  <a:lnTo>
                    <a:pt x="266706" y="4571"/>
                  </a:lnTo>
                  <a:lnTo>
                    <a:pt x="219405" y="0"/>
                  </a:lnTo>
                  <a:close/>
                </a:path>
              </a:pathLst>
            </a:custGeom>
            <a:solidFill>
              <a:srgbClr val="CFCFE6"/>
            </a:solidFill>
          </p:spPr>
          <p:txBody>
            <a:bodyPr wrap="square" lIns="0" tIns="0" rIns="0" bIns="0" rtlCol="0"/>
            <a:lstStyle/>
            <a:p>
              <a:endParaRPr/>
            </a:p>
          </p:txBody>
        </p:sp>
        <p:sp>
          <p:nvSpPr>
            <p:cNvPr id="52" name="object 17"/>
            <p:cNvSpPr/>
            <p:nvPr/>
          </p:nvSpPr>
          <p:spPr>
            <a:xfrm>
              <a:off x="5301101" y="2341326"/>
              <a:ext cx="439420" cy="525145"/>
            </a:xfrm>
            <a:custGeom>
              <a:avLst/>
              <a:gdLst/>
              <a:ahLst/>
              <a:cxnLst/>
              <a:rect l="l" t="t" r="r" b="b"/>
              <a:pathLst>
                <a:path w="439420" h="525144">
                  <a:moveTo>
                    <a:pt x="219392" y="525106"/>
                  </a:moveTo>
                  <a:lnTo>
                    <a:pt x="266694" y="520535"/>
                  </a:lnTo>
                  <a:lnTo>
                    <a:pt x="309326" y="507422"/>
                  </a:lnTo>
                  <a:lnTo>
                    <a:pt x="346784" y="486675"/>
                  </a:lnTo>
                  <a:lnTo>
                    <a:pt x="378563" y="459197"/>
                  </a:lnTo>
                  <a:lnTo>
                    <a:pt x="404158" y="425893"/>
                  </a:lnTo>
                  <a:lnTo>
                    <a:pt x="423066" y="387668"/>
                  </a:lnTo>
                  <a:lnTo>
                    <a:pt x="434780" y="345427"/>
                  </a:lnTo>
                  <a:lnTo>
                    <a:pt x="438797" y="300075"/>
                  </a:lnTo>
                  <a:lnTo>
                    <a:pt x="438797" y="225031"/>
                  </a:lnTo>
                  <a:lnTo>
                    <a:pt x="434781" y="179679"/>
                  </a:lnTo>
                  <a:lnTo>
                    <a:pt x="423068" y="137438"/>
                  </a:lnTo>
                  <a:lnTo>
                    <a:pt x="404162" y="99213"/>
                  </a:lnTo>
                  <a:lnTo>
                    <a:pt x="378569" y="65909"/>
                  </a:lnTo>
                  <a:lnTo>
                    <a:pt x="346792" y="38431"/>
                  </a:lnTo>
                  <a:lnTo>
                    <a:pt x="309336" y="17683"/>
                  </a:lnTo>
                  <a:lnTo>
                    <a:pt x="266706" y="4571"/>
                  </a:lnTo>
                  <a:lnTo>
                    <a:pt x="219405" y="0"/>
                  </a:lnTo>
                  <a:lnTo>
                    <a:pt x="172103" y="4571"/>
                  </a:lnTo>
                  <a:lnTo>
                    <a:pt x="129471" y="17683"/>
                  </a:lnTo>
                  <a:lnTo>
                    <a:pt x="92013" y="38431"/>
                  </a:lnTo>
                  <a:lnTo>
                    <a:pt x="60234" y="65909"/>
                  </a:lnTo>
                  <a:lnTo>
                    <a:pt x="34638" y="99213"/>
                  </a:lnTo>
                  <a:lnTo>
                    <a:pt x="15731" y="137438"/>
                  </a:lnTo>
                  <a:lnTo>
                    <a:pt x="4016" y="179679"/>
                  </a:lnTo>
                  <a:lnTo>
                    <a:pt x="0" y="225031"/>
                  </a:lnTo>
                  <a:lnTo>
                    <a:pt x="0" y="300075"/>
                  </a:lnTo>
                  <a:lnTo>
                    <a:pt x="4016" y="345427"/>
                  </a:lnTo>
                  <a:lnTo>
                    <a:pt x="15729" y="387668"/>
                  </a:lnTo>
                  <a:lnTo>
                    <a:pt x="34634" y="425893"/>
                  </a:lnTo>
                  <a:lnTo>
                    <a:pt x="60228" y="459197"/>
                  </a:lnTo>
                  <a:lnTo>
                    <a:pt x="92004" y="486675"/>
                  </a:lnTo>
                  <a:lnTo>
                    <a:pt x="129460" y="507422"/>
                  </a:lnTo>
                  <a:lnTo>
                    <a:pt x="172091" y="520535"/>
                  </a:lnTo>
                  <a:lnTo>
                    <a:pt x="219392" y="525106"/>
                  </a:lnTo>
                  <a:close/>
                </a:path>
              </a:pathLst>
            </a:custGeom>
            <a:ln w="79019">
              <a:solidFill>
                <a:srgbClr val="514F86"/>
              </a:solidFill>
            </a:ln>
          </p:spPr>
          <p:txBody>
            <a:bodyPr wrap="square" lIns="0" tIns="0" rIns="0" bIns="0" rtlCol="0"/>
            <a:lstStyle/>
            <a:p>
              <a:endParaRPr/>
            </a:p>
          </p:txBody>
        </p:sp>
        <p:sp>
          <p:nvSpPr>
            <p:cNvPr id="53" name="object 18"/>
            <p:cNvSpPr/>
            <p:nvPr/>
          </p:nvSpPr>
          <p:spPr>
            <a:xfrm>
              <a:off x="6167779" y="2601307"/>
              <a:ext cx="693420" cy="693420"/>
            </a:xfrm>
            <a:custGeom>
              <a:avLst/>
              <a:gdLst/>
              <a:ahLst/>
              <a:cxnLst/>
              <a:rect l="l" t="t" r="r" b="b"/>
              <a:pathLst>
                <a:path w="693420" h="693420">
                  <a:moveTo>
                    <a:pt x="476440" y="216560"/>
                  </a:moveTo>
                  <a:lnTo>
                    <a:pt x="389813" y="303187"/>
                  </a:lnTo>
                </a:path>
                <a:path w="693420" h="693420">
                  <a:moveTo>
                    <a:pt x="693000" y="0"/>
                  </a:moveTo>
                  <a:lnTo>
                    <a:pt x="606374" y="86626"/>
                  </a:lnTo>
                </a:path>
                <a:path w="693420" h="693420">
                  <a:moveTo>
                    <a:pt x="606374" y="216560"/>
                  </a:moveTo>
                  <a:lnTo>
                    <a:pt x="693000" y="303187"/>
                  </a:lnTo>
                </a:path>
                <a:path w="693420" h="693420">
                  <a:moveTo>
                    <a:pt x="389813" y="0"/>
                  </a:moveTo>
                  <a:lnTo>
                    <a:pt x="476440" y="86626"/>
                  </a:lnTo>
                </a:path>
                <a:path w="693420" h="693420">
                  <a:moveTo>
                    <a:pt x="129933" y="433120"/>
                  </a:moveTo>
                  <a:lnTo>
                    <a:pt x="129933" y="693000"/>
                  </a:lnTo>
                </a:path>
                <a:path w="693420" h="693420">
                  <a:moveTo>
                    <a:pt x="0" y="563067"/>
                  </a:moveTo>
                  <a:lnTo>
                    <a:pt x="259880" y="563067"/>
                  </a:lnTo>
                </a:path>
              </a:pathLst>
            </a:custGeom>
            <a:ln w="79019">
              <a:solidFill>
                <a:srgbClr val="C5521A"/>
              </a:solidFill>
            </a:ln>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27</a:t>
            </a:fld>
            <a:endParaRPr lang="en-US" dirty="0"/>
          </a:p>
        </p:txBody>
      </p:sp>
    </p:spTree>
    <p:extLst>
      <p:ext uri="{BB962C8B-B14F-4D97-AF65-F5344CB8AC3E}">
        <p14:creationId xmlns:p14="http://schemas.microsoft.com/office/powerpoint/2010/main" val="1354911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Design</a:t>
            </a:r>
          </a:p>
        </p:txBody>
      </p:sp>
      <p:sp>
        <p:nvSpPr>
          <p:cNvPr id="23" name="Content Placeholder 1"/>
          <p:cNvSpPr>
            <a:spLocks noGrp="1"/>
          </p:cNvSpPr>
          <p:nvPr>
            <p:ph idx="1"/>
          </p:nvPr>
        </p:nvSpPr>
        <p:spPr>
          <a:xfrm>
            <a:off x="685800" y="1600200"/>
            <a:ext cx="5029200" cy="4525963"/>
          </a:xfrm>
        </p:spPr>
        <p:txBody>
          <a:bodyPr>
            <a:noAutofit/>
          </a:bodyPr>
          <a:lstStyle/>
          <a:p>
            <a:pPr marL="355600">
              <a:spcBef>
                <a:spcPts val="690"/>
              </a:spcBef>
              <a:tabLst>
                <a:tab pos="139700" algn="l"/>
              </a:tabLst>
            </a:pPr>
            <a:r>
              <a:rPr lang="en-US" sz="2400" dirty="0" smtClean="0">
                <a:solidFill>
                  <a:srgbClr val="0A295B"/>
                </a:solidFill>
              </a:rPr>
              <a:t>Participants </a:t>
            </a:r>
            <a:r>
              <a:rPr lang="en-US" sz="2400" dirty="0">
                <a:solidFill>
                  <a:srgbClr val="0A295B"/>
                </a:solidFill>
              </a:rPr>
              <a:t>liked the colors,  images, and </a:t>
            </a:r>
            <a:r>
              <a:rPr lang="en-US" sz="2400" dirty="0" smtClean="0">
                <a:solidFill>
                  <a:srgbClr val="0A295B"/>
                </a:solidFill>
              </a:rPr>
              <a:t>design</a:t>
            </a:r>
          </a:p>
          <a:p>
            <a:pPr marL="755650" lvl="1">
              <a:spcBef>
                <a:spcPts val="690"/>
              </a:spcBef>
              <a:tabLst>
                <a:tab pos="139700" algn="l"/>
              </a:tabLst>
            </a:pPr>
            <a:r>
              <a:rPr lang="en-US" sz="2000" dirty="0" smtClean="0">
                <a:solidFill>
                  <a:srgbClr val="0A295B"/>
                </a:solidFill>
              </a:rPr>
              <a:t> A few </a:t>
            </a:r>
            <a:r>
              <a:rPr lang="en-US" sz="2000" dirty="0">
                <a:solidFill>
                  <a:srgbClr val="0A295B"/>
                </a:solidFill>
              </a:rPr>
              <a:t>mentioned liking </a:t>
            </a:r>
            <a:r>
              <a:rPr lang="en-US" sz="2000" dirty="0" smtClean="0">
                <a:solidFill>
                  <a:srgbClr val="0A295B"/>
                </a:solidFill>
              </a:rPr>
              <a:t>the diversity </a:t>
            </a:r>
            <a:r>
              <a:rPr lang="en-US" sz="2000" dirty="0">
                <a:solidFill>
                  <a:srgbClr val="0A295B"/>
                </a:solidFill>
              </a:rPr>
              <a:t>of the </a:t>
            </a:r>
            <a:r>
              <a:rPr lang="en-US" sz="2000" dirty="0" smtClean="0">
                <a:solidFill>
                  <a:srgbClr val="0A295B"/>
                </a:solidFill>
              </a:rPr>
              <a:t>photos</a:t>
            </a:r>
          </a:p>
          <a:p>
            <a:pPr marL="755650" lvl="1">
              <a:spcBef>
                <a:spcPts val="690"/>
              </a:spcBef>
              <a:tabLst>
                <a:tab pos="139700" algn="l"/>
              </a:tabLst>
            </a:pPr>
            <a:endParaRPr lang="en-US" sz="2000" dirty="0" smtClean="0">
              <a:solidFill>
                <a:srgbClr val="0A295B"/>
              </a:solidFill>
            </a:endParaRPr>
          </a:p>
          <a:p>
            <a:pPr marL="355600">
              <a:spcBef>
                <a:spcPts val="690"/>
              </a:spcBef>
              <a:tabLst>
                <a:tab pos="139700" algn="l"/>
              </a:tabLst>
            </a:pPr>
            <a:r>
              <a:rPr lang="en-US" sz="2400" dirty="0" smtClean="0">
                <a:solidFill>
                  <a:srgbClr val="0A295B"/>
                </a:solidFill>
              </a:rPr>
              <a:t>Most </a:t>
            </a:r>
            <a:r>
              <a:rPr lang="en-US" sz="2400" dirty="0">
                <a:solidFill>
                  <a:srgbClr val="0A295B"/>
                </a:solidFill>
              </a:rPr>
              <a:t>found the information easy  to read and well organized</a:t>
            </a:r>
          </a:p>
        </p:txBody>
      </p:sp>
      <p:grpSp>
        <p:nvGrpSpPr>
          <p:cNvPr id="24" name="object 4" descr="Decorative clip art" title="Decorative clip art"/>
          <p:cNvGrpSpPr/>
          <p:nvPr/>
        </p:nvGrpSpPr>
        <p:grpSpPr>
          <a:xfrm>
            <a:off x="5791200" y="2362200"/>
            <a:ext cx="3016885" cy="2682240"/>
            <a:chOff x="3937190" y="585214"/>
            <a:chExt cx="3016885" cy="2682240"/>
          </a:xfrm>
        </p:grpSpPr>
        <p:sp>
          <p:nvSpPr>
            <p:cNvPr id="25" name="object 5"/>
            <p:cNvSpPr/>
            <p:nvPr/>
          </p:nvSpPr>
          <p:spPr>
            <a:xfrm>
              <a:off x="4080723" y="585214"/>
              <a:ext cx="2682240" cy="2682240"/>
            </a:xfrm>
            <a:custGeom>
              <a:avLst/>
              <a:gdLst/>
              <a:ahLst/>
              <a:cxnLst/>
              <a:rect l="l" t="t" r="r" b="b"/>
              <a:pathLst>
                <a:path w="2682240" h="2682240">
                  <a:moveTo>
                    <a:pt x="1340878" y="0"/>
                  </a:moveTo>
                  <a:lnTo>
                    <a:pt x="1292786" y="846"/>
                  </a:lnTo>
                  <a:lnTo>
                    <a:pt x="1245119" y="3366"/>
                  </a:lnTo>
                  <a:lnTo>
                    <a:pt x="1197907" y="7532"/>
                  </a:lnTo>
                  <a:lnTo>
                    <a:pt x="1151178" y="13315"/>
                  </a:lnTo>
                  <a:lnTo>
                    <a:pt x="1104959" y="20687"/>
                  </a:lnTo>
                  <a:lnTo>
                    <a:pt x="1059280" y="29620"/>
                  </a:lnTo>
                  <a:lnTo>
                    <a:pt x="1014169" y="40084"/>
                  </a:lnTo>
                  <a:lnTo>
                    <a:pt x="969653" y="52052"/>
                  </a:lnTo>
                  <a:lnTo>
                    <a:pt x="925763" y="65496"/>
                  </a:lnTo>
                  <a:lnTo>
                    <a:pt x="882525" y="80387"/>
                  </a:lnTo>
                  <a:lnTo>
                    <a:pt x="839968" y="96696"/>
                  </a:lnTo>
                  <a:lnTo>
                    <a:pt x="798120" y="114396"/>
                  </a:lnTo>
                  <a:lnTo>
                    <a:pt x="757011" y="133457"/>
                  </a:lnTo>
                  <a:lnTo>
                    <a:pt x="716668" y="153852"/>
                  </a:lnTo>
                  <a:lnTo>
                    <a:pt x="677120" y="175553"/>
                  </a:lnTo>
                  <a:lnTo>
                    <a:pt x="638394" y="198530"/>
                  </a:lnTo>
                  <a:lnTo>
                    <a:pt x="600520" y="222756"/>
                  </a:lnTo>
                  <a:lnTo>
                    <a:pt x="563526" y="248201"/>
                  </a:lnTo>
                  <a:lnTo>
                    <a:pt x="527439" y="274839"/>
                  </a:lnTo>
                  <a:lnTo>
                    <a:pt x="492290" y="302640"/>
                  </a:lnTo>
                  <a:lnTo>
                    <a:pt x="458104" y="331576"/>
                  </a:lnTo>
                  <a:lnTo>
                    <a:pt x="424913" y="361618"/>
                  </a:lnTo>
                  <a:lnTo>
                    <a:pt x="392742" y="392739"/>
                  </a:lnTo>
                  <a:lnTo>
                    <a:pt x="361622" y="424910"/>
                  </a:lnTo>
                  <a:lnTo>
                    <a:pt x="331580" y="458102"/>
                  </a:lnTo>
                  <a:lnTo>
                    <a:pt x="302644" y="492288"/>
                  </a:lnTo>
                  <a:lnTo>
                    <a:pt x="274843" y="527438"/>
                  </a:lnTo>
                  <a:lnTo>
                    <a:pt x="248206" y="563525"/>
                  </a:lnTo>
                  <a:lnTo>
                    <a:pt x="222761" y="600520"/>
                  </a:lnTo>
                  <a:lnTo>
                    <a:pt x="198535" y="638395"/>
                  </a:lnTo>
                  <a:lnTo>
                    <a:pt x="175558" y="677121"/>
                  </a:lnTo>
                  <a:lnTo>
                    <a:pt x="153858" y="716670"/>
                  </a:lnTo>
                  <a:lnTo>
                    <a:pt x="133463" y="757014"/>
                  </a:lnTo>
                  <a:lnTo>
                    <a:pt x="114401" y="798124"/>
                  </a:lnTo>
                  <a:lnTo>
                    <a:pt x="96701" y="839972"/>
                  </a:lnTo>
                  <a:lnTo>
                    <a:pt x="80392" y="882529"/>
                  </a:lnTo>
                  <a:lnTo>
                    <a:pt x="65501" y="925768"/>
                  </a:lnTo>
                  <a:lnTo>
                    <a:pt x="52057" y="969660"/>
                  </a:lnTo>
                  <a:lnTo>
                    <a:pt x="40088" y="1014176"/>
                  </a:lnTo>
                  <a:lnTo>
                    <a:pt x="29623" y="1059288"/>
                  </a:lnTo>
                  <a:lnTo>
                    <a:pt x="20691" y="1104968"/>
                  </a:lnTo>
                  <a:lnTo>
                    <a:pt x="13318" y="1151187"/>
                  </a:lnTo>
                  <a:lnTo>
                    <a:pt x="7534" y="1197917"/>
                  </a:lnTo>
                  <a:lnTo>
                    <a:pt x="3368" y="1245130"/>
                  </a:lnTo>
                  <a:lnTo>
                    <a:pt x="847" y="1292798"/>
                  </a:lnTo>
                  <a:lnTo>
                    <a:pt x="0" y="1340891"/>
                  </a:lnTo>
                  <a:lnTo>
                    <a:pt x="846" y="1388984"/>
                  </a:lnTo>
                  <a:lnTo>
                    <a:pt x="3366" y="1436651"/>
                  </a:lnTo>
                  <a:lnTo>
                    <a:pt x="7532" y="1483864"/>
                  </a:lnTo>
                  <a:lnTo>
                    <a:pt x="13315" y="1530595"/>
                  </a:lnTo>
                  <a:lnTo>
                    <a:pt x="20686" y="1576814"/>
                  </a:lnTo>
                  <a:lnTo>
                    <a:pt x="29618" y="1622494"/>
                  </a:lnTo>
                  <a:lnTo>
                    <a:pt x="40083" y="1667606"/>
                  </a:lnTo>
                  <a:lnTo>
                    <a:pt x="52050" y="1712122"/>
                  </a:lnTo>
                  <a:lnTo>
                    <a:pt x="65494" y="1756014"/>
                  </a:lnTo>
                  <a:lnTo>
                    <a:pt x="80384" y="1799253"/>
                  </a:lnTo>
                  <a:lnTo>
                    <a:pt x="96693" y="1841810"/>
                  </a:lnTo>
                  <a:lnTo>
                    <a:pt x="114392" y="1883658"/>
                  </a:lnTo>
                  <a:lnTo>
                    <a:pt x="133452" y="1924768"/>
                  </a:lnTo>
                  <a:lnTo>
                    <a:pt x="153847" y="1965112"/>
                  </a:lnTo>
                  <a:lnTo>
                    <a:pt x="175546" y="2004661"/>
                  </a:lnTo>
                  <a:lnTo>
                    <a:pt x="198523" y="2043387"/>
                  </a:lnTo>
                  <a:lnTo>
                    <a:pt x="222748" y="2081262"/>
                  </a:lnTo>
                  <a:lnTo>
                    <a:pt x="248193" y="2118257"/>
                  </a:lnTo>
                  <a:lnTo>
                    <a:pt x="274829" y="2154344"/>
                  </a:lnTo>
                  <a:lnTo>
                    <a:pt x="302630" y="2189494"/>
                  </a:lnTo>
                  <a:lnTo>
                    <a:pt x="331565" y="2223680"/>
                  </a:lnTo>
                  <a:lnTo>
                    <a:pt x="361606" y="2256872"/>
                  </a:lnTo>
                  <a:lnTo>
                    <a:pt x="392726" y="2289043"/>
                  </a:lnTo>
                  <a:lnTo>
                    <a:pt x="424896" y="2320164"/>
                  </a:lnTo>
                  <a:lnTo>
                    <a:pt x="458088" y="2350206"/>
                  </a:lnTo>
                  <a:lnTo>
                    <a:pt x="492273" y="2379142"/>
                  </a:lnTo>
                  <a:lnTo>
                    <a:pt x="527422" y="2406943"/>
                  </a:lnTo>
                  <a:lnTo>
                    <a:pt x="563508" y="2433580"/>
                  </a:lnTo>
                  <a:lnTo>
                    <a:pt x="600502" y="2459026"/>
                  </a:lnTo>
                  <a:lnTo>
                    <a:pt x="638376" y="2483252"/>
                  </a:lnTo>
                  <a:lnTo>
                    <a:pt x="677102" y="2506229"/>
                  </a:lnTo>
                  <a:lnTo>
                    <a:pt x="716650" y="2527929"/>
                  </a:lnTo>
                  <a:lnTo>
                    <a:pt x="756993" y="2548324"/>
                  </a:lnTo>
                  <a:lnTo>
                    <a:pt x="798103" y="2567386"/>
                  </a:lnTo>
                  <a:lnTo>
                    <a:pt x="839950" y="2585086"/>
                  </a:lnTo>
                  <a:lnTo>
                    <a:pt x="882507" y="2601395"/>
                  </a:lnTo>
                  <a:lnTo>
                    <a:pt x="925745" y="2616286"/>
                  </a:lnTo>
                  <a:lnTo>
                    <a:pt x="969636" y="2629729"/>
                  </a:lnTo>
                  <a:lnTo>
                    <a:pt x="1014152" y="2641698"/>
                  </a:lnTo>
                  <a:lnTo>
                    <a:pt x="1059264" y="2652162"/>
                  </a:lnTo>
                  <a:lnTo>
                    <a:pt x="1104943" y="2661095"/>
                  </a:lnTo>
                  <a:lnTo>
                    <a:pt x="1151162" y="2668467"/>
                  </a:lnTo>
                  <a:lnTo>
                    <a:pt x="1197892" y="2674250"/>
                  </a:lnTo>
                  <a:lnTo>
                    <a:pt x="1245105" y="2678416"/>
                  </a:lnTo>
                  <a:lnTo>
                    <a:pt x="1292772" y="2680936"/>
                  </a:lnTo>
                  <a:lnTo>
                    <a:pt x="1340866" y="2681782"/>
                  </a:lnTo>
                  <a:lnTo>
                    <a:pt x="1388958" y="2680936"/>
                  </a:lnTo>
                  <a:lnTo>
                    <a:pt x="1436624" y="2678416"/>
                  </a:lnTo>
                  <a:lnTo>
                    <a:pt x="1483837" y="2674250"/>
                  </a:lnTo>
                  <a:lnTo>
                    <a:pt x="1530566" y="2668467"/>
                  </a:lnTo>
                  <a:lnTo>
                    <a:pt x="1576785" y="2661095"/>
                  </a:lnTo>
                  <a:lnTo>
                    <a:pt x="1622464" y="2652162"/>
                  </a:lnTo>
                  <a:lnTo>
                    <a:pt x="1667576" y="2641698"/>
                  </a:lnTo>
                  <a:lnTo>
                    <a:pt x="1712091" y="2629729"/>
                  </a:lnTo>
                  <a:lnTo>
                    <a:pt x="1755982" y="2616286"/>
                  </a:lnTo>
                  <a:lnTo>
                    <a:pt x="1799221" y="2601395"/>
                  </a:lnTo>
                  <a:lnTo>
                    <a:pt x="1841778" y="2585086"/>
                  </a:lnTo>
                  <a:lnTo>
                    <a:pt x="1883625" y="2567386"/>
                  </a:lnTo>
                  <a:lnTo>
                    <a:pt x="1924735" y="2548324"/>
                  </a:lnTo>
                  <a:lnTo>
                    <a:pt x="1965078" y="2527929"/>
                  </a:lnTo>
                  <a:lnTo>
                    <a:pt x="2004627" y="2506229"/>
                  </a:lnTo>
                  <a:lnTo>
                    <a:pt x="2043353" y="2483252"/>
                  </a:lnTo>
                  <a:lnTo>
                    <a:pt x="2081227" y="2459026"/>
                  </a:lnTo>
                  <a:lnTo>
                    <a:pt x="2118222" y="2433580"/>
                  </a:lnTo>
                  <a:lnTo>
                    <a:pt x="2154308" y="2406943"/>
                  </a:lnTo>
                  <a:lnTo>
                    <a:pt x="2189458" y="2379142"/>
                  </a:lnTo>
                  <a:lnTo>
                    <a:pt x="2223644" y="2350206"/>
                  </a:lnTo>
                  <a:lnTo>
                    <a:pt x="2256836" y="2320164"/>
                  </a:lnTo>
                  <a:lnTo>
                    <a:pt x="2289006" y="2289043"/>
                  </a:lnTo>
                  <a:lnTo>
                    <a:pt x="2320127" y="2256872"/>
                  </a:lnTo>
                  <a:lnTo>
                    <a:pt x="2350169" y="2223680"/>
                  </a:lnTo>
                  <a:lnTo>
                    <a:pt x="2379105" y="2189494"/>
                  </a:lnTo>
                  <a:lnTo>
                    <a:pt x="2406906" y="2154344"/>
                  </a:lnTo>
                  <a:lnTo>
                    <a:pt x="2433543" y="2118257"/>
                  </a:lnTo>
                  <a:lnTo>
                    <a:pt x="2458989" y="2081262"/>
                  </a:lnTo>
                  <a:lnTo>
                    <a:pt x="2483214" y="2043387"/>
                  </a:lnTo>
                  <a:lnTo>
                    <a:pt x="2506191" y="2004661"/>
                  </a:lnTo>
                  <a:lnTo>
                    <a:pt x="2527892" y="1965112"/>
                  </a:lnTo>
                  <a:lnTo>
                    <a:pt x="2548287" y="1924768"/>
                  </a:lnTo>
                  <a:lnTo>
                    <a:pt x="2567348" y="1883658"/>
                  </a:lnTo>
                  <a:lnTo>
                    <a:pt x="2585048" y="1841810"/>
                  </a:lnTo>
                  <a:lnTo>
                    <a:pt x="2601357" y="1799253"/>
                  </a:lnTo>
                  <a:lnTo>
                    <a:pt x="2616248" y="1756014"/>
                  </a:lnTo>
                  <a:lnTo>
                    <a:pt x="2629691" y="1712122"/>
                  </a:lnTo>
                  <a:lnTo>
                    <a:pt x="2641660" y="1667606"/>
                  </a:lnTo>
                  <a:lnTo>
                    <a:pt x="2652124" y="1622494"/>
                  </a:lnTo>
                  <a:lnTo>
                    <a:pt x="2661056" y="1576814"/>
                  </a:lnTo>
                  <a:lnTo>
                    <a:pt x="2668428" y="1530595"/>
                  </a:lnTo>
                  <a:lnTo>
                    <a:pt x="2674212" y="1483864"/>
                  </a:lnTo>
                  <a:lnTo>
                    <a:pt x="2678377" y="1436651"/>
                  </a:lnTo>
                  <a:lnTo>
                    <a:pt x="2680898" y="1388984"/>
                  </a:lnTo>
                  <a:lnTo>
                    <a:pt x="2681744" y="1340891"/>
                  </a:lnTo>
                  <a:lnTo>
                    <a:pt x="2680898" y="1292798"/>
                  </a:lnTo>
                  <a:lnTo>
                    <a:pt x="2678378" y="1245130"/>
                  </a:lnTo>
                  <a:lnTo>
                    <a:pt x="2674212" y="1197917"/>
                  </a:lnTo>
                  <a:lnTo>
                    <a:pt x="2668429" y="1151187"/>
                  </a:lnTo>
                  <a:lnTo>
                    <a:pt x="2661057" y="1104968"/>
                  </a:lnTo>
                  <a:lnTo>
                    <a:pt x="2652125" y="1059288"/>
                  </a:lnTo>
                  <a:lnTo>
                    <a:pt x="2641661" y="1014176"/>
                  </a:lnTo>
                  <a:lnTo>
                    <a:pt x="2629693" y="969660"/>
                  </a:lnTo>
                  <a:lnTo>
                    <a:pt x="2616250" y="925768"/>
                  </a:lnTo>
                  <a:lnTo>
                    <a:pt x="2601360" y="882529"/>
                  </a:lnTo>
                  <a:lnTo>
                    <a:pt x="2585051" y="839972"/>
                  </a:lnTo>
                  <a:lnTo>
                    <a:pt x="2567352" y="798124"/>
                  </a:lnTo>
                  <a:lnTo>
                    <a:pt x="2548291" y="757014"/>
                  </a:lnTo>
                  <a:lnTo>
                    <a:pt x="2527897" y="716670"/>
                  </a:lnTo>
                  <a:lnTo>
                    <a:pt x="2506197" y="677121"/>
                  </a:lnTo>
                  <a:lnTo>
                    <a:pt x="2483221" y="638395"/>
                  </a:lnTo>
                  <a:lnTo>
                    <a:pt x="2458996" y="600520"/>
                  </a:lnTo>
                  <a:lnTo>
                    <a:pt x="2433551" y="563525"/>
                  </a:lnTo>
                  <a:lnTo>
                    <a:pt x="2406914" y="527438"/>
                  </a:lnTo>
                  <a:lnTo>
                    <a:pt x="2379114" y="492288"/>
                  </a:lnTo>
                  <a:lnTo>
                    <a:pt x="2350179" y="458102"/>
                  </a:lnTo>
                  <a:lnTo>
                    <a:pt x="2320137" y="424910"/>
                  </a:lnTo>
                  <a:lnTo>
                    <a:pt x="2289017" y="392739"/>
                  </a:lnTo>
                  <a:lnTo>
                    <a:pt x="2256847" y="361618"/>
                  </a:lnTo>
                  <a:lnTo>
                    <a:pt x="2223656" y="331576"/>
                  </a:lnTo>
                  <a:lnTo>
                    <a:pt x="2189471" y="302640"/>
                  </a:lnTo>
                  <a:lnTo>
                    <a:pt x="2154322" y="274839"/>
                  </a:lnTo>
                  <a:lnTo>
                    <a:pt x="2118236" y="248201"/>
                  </a:lnTo>
                  <a:lnTo>
                    <a:pt x="2081241" y="222756"/>
                  </a:lnTo>
                  <a:lnTo>
                    <a:pt x="2043367" y="198530"/>
                  </a:lnTo>
                  <a:lnTo>
                    <a:pt x="2004642" y="175553"/>
                  </a:lnTo>
                  <a:lnTo>
                    <a:pt x="1965094" y="153852"/>
                  </a:lnTo>
                  <a:lnTo>
                    <a:pt x="1924751" y="133457"/>
                  </a:lnTo>
                  <a:lnTo>
                    <a:pt x="1883641" y="114396"/>
                  </a:lnTo>
                  <a:lnTo>
                    <a:pt x="1841794" y="96696"/>
                  </a:lnTo>
                  <a:lnTo>
                    <a:pt x="1799237" y="80387"/>
                  </a:lnTo>
                  <a:lnTo>
                    <a:pt x="1755999" y="65496"/>
                  </a:lnTo>
                  <a:lnTo>
                    <a:pt x="1712107" y="52052"/>
                  </a:lnTo>
                  <a:lnTo>
                    <a:pt x="1667592" y="40084"/>
                  </a:lnTo>
                  <a:lnTo>
                    <a:pt x="1622480" y="29620"/>
                  </a:lnTo>
                  <a:lnTo>
                    <a:pt x="1576800" y="20687"/>
                  </a:lnTo>
                  <a:lnTo>
                    <a:pt x="1530581" y="13315"/>
                  </a:lnTo>
                  <a:lnTo>
                    <a:pt x="1483851" y="7532"/>
                  </a:lnTo>
                  <a:lnTo>
                    <a:pt x="1436639" y="3366"/>
                  </a:lnTo>
                  <a:lnTo>
                    <a:pt x="1388971" y="846"/>
                  </a:lnTo>
                  <a:lnTo>
                    <a:pt x="1340878" y="0"/>
                  </a:lnTo>
                  <a:close/>
                </a:path>
              </a:pathLst>
            </a:custGeom>
            <a:solidFill>
              <a:srgbClr val="FADBCE"/>
            </a:solidFill>
          </p:spPr>
          <p:txBody>
            <a:bodyPr wrap="square" lIns="0" tIns="0" rIns="0" bIns="0" rtlCol="0"/>
            <a:lstStyle/>
            <a:p>
              <a:endParaRPr/>
            </a:p>
          </p:txBody>
        </p:sp>
        <p:sp>
          <p:nvSpPr>
            <p:cNvPr id="26" name="object 6"/>
            <p:cNvSpPr/>
            <p:nvPr/>
          </p:nvSpPr>
          <p:spPr>
            <a:xfrm>
              <a:off x="4080853" y="872705"/>
              <a:ext cx="2825750" cy="2107565"/>
            </a:xfrm>
            <a:custGeom>
              <a:avLst/>
              <a:gdLst/>
              <a:ahLst/>
              <a:cxnLst/>
              <a:rect l="l" t="t" r="r" b="b"/>
              <a:pathLst>
                <a:path w="2825750" h="2107565">
                  <a:moveTo>
                    <a:pt x="766178" y="1340789"/>
                  </a:moveTo>
                  <a:lnTo>
                    <a:pt x="0" y="1340789"/>
                  </a:lnTo>
                  <a:lnTo>
                    <a:pt x="0" y="2106968"/>
                  </a:lnTo>
                  <a:lnTo>
                    <a:pt x="766178" y="2106968"/>
                  </a:lnTo>
                  <a:lnTo>
                    <a:pt x="766178" y="1340789"/>
                  </a:lnTo>
                  <a:close/>
                </a:path>
                <a:path w="2825750" h="2107565">
                  <a:moveTo>
                    <a:pt x="1771777" y="1340789"/>
                  </a:moveTo>
                  <a:lnTo>
                    <a:pt x="1005598" y="1340789"/>
                  </a:lnTo>
                  <a:lnTo>
                    <a:pt x="1005598" y="2106968"/>
                  </a:lnTo>
                  <a:lnTo>
                    <a:pt x="1771777" y="2106968"/>
                  </a:lnTo>
                  <a:lnTo>
                    <a:pt x="1771777" y="1340789"/>
                  </a:lnTo>
                  <a:close/>
                </a:path>
                <a:path w="2825750" h="2107565">
                  <a:moveTo>
                    <a:pt x="2777388" y="1340789"/>
                  </a:moveTo>
                  <a:lnTo>
                    <a:pt x="2011210" y="1340789"/>
                  </a:lnTo>
                  <a:lnTo>
                    <a:pt x="2011210" y="2106968"/>
                  </a:lnTo>
                  <a:lnTo>
                    <a:pt x="2777388" y="2106968"/>
                  </a:lnTo>
                  <a:lnTo>
                    <a:pt x="2777388" y="1340789"/>
                  </a:lnTo>
                  <a:close/>
                </a:path>
                <a:path w="2825750" h="2107565">
                  <a:moveTo>
                    <a:pt x="2825267" y="550684"/>
                  </a:moveTo>
                  <a:lnTo>
                    <a:pt x="2823248" y="503174"/>
                  </a:lnTo>
                  <a:lnTo>
                    <a:pt x="2817291" y="456780"/>
                  </a:lnTo>
                  <a:lnTo>
                    <a:pt x="2807576" y="411670"/>
                  </a:lnTo>
                  <a:lnTo>
                    <a:pt x="2794254" y="368020"/>
                  </a:lnTo>
                  <a:lnTo>
                    <a:pt x="2777490" y="325983"/>
                  </a:lnTo>
                  <a:lnTo>
                    <a:pt x="2757462" y="285737"/>
                  </a:lnTo>
                  <a:lnTo>
                    <a:pt x="2734322" y="247434"/>
                  </a:lnTo>
                  <a:lnTo>
                    <a:pt x="2708249" y="211239"/>
                  </a:lnTo>
                  <a:lnTo>
                    <a:pt x="2679395" y="177342"/>
                  </a:lnTo>
                  <a:lnTo>
                    <a:pt x="2647924" y="145872"/>
                  </a:lnTo>
                  <a:lnTo>
                    <a:pt x="2614028" y="117017"/>
                  </a:lnTo>
                  <a:lnTo>
                    <a:pt x="2577833" y="90944"/>
                  </a:lnTo>
                  <a:lnTo>
                    <a:pt x="2539530" y="67805"/>
                  </a:lnTo>
                  <a:lnTo>
                    <a:pt x="2499283" y="47777"/>
                  </a:lnTo>
                  <a:lnTo>
                    <a:pt x="2457246" y="31013"/>
                  </a:lnTo>
                  <a:lnTo>
                    <a:pt x="2413597" y="17691"/>
                  </a:lnTo>
                  <a:lnTo>
                    <a:pt x="2368486" y="7975"/>
                  </a:lnTo>
                  <a:lnTo>
                    <a:pt x="2322093" y="2019"/>
                  </a:lnTo>
                  <a:lnTo>
                    <a:pt x="2274582" y="0"/>
                  </a:lnTo>
                  <a:lnTo>
                    <a:pt x="2227072" y="2019"/>
                  </a:lnTo>
                  <a:lnTo>
                    <a:pt x="2180679" y="7975"/>
                  </a:lnTo>
                  <a:lnTo>
                    <a:pt x="2135568" y="17691"/>
                  </a:lnTo>
                  <a:lnTo>
                    <a:pt x="2091918" y="31013"/>
                  </a:lnTo>
                  <a:lnTo>
                    <a:pt x="2049881" y="47777"/>
                  </a:lnTo>
                  <a:lnTo>
                    <a:pt x="2009622" y="67805"/>
                  </a:lnTo>
                  <a:lnTo>
                    <a:pt x="1971332" y="90944"/>
                  </a:lnTo>
                  <a:lnTo>
                    <a:pt x="1935137" y="117017"/>
                  </a:lnTo>
                  <a:lnTo>
                    <a:pt x="1901228" y="145872"/>
                  </a:lnTo>
                  <a:lnTo>
                    <a:pt x="1869770" y="177342"/>
                  </a:lnTo>
                  <a:lnTo>
                    <a:pt x="1840915" y="211239"/>
                  </a:lnTo>
                  <a:lnTo>
                    <a:pt x="1819656" y="240741"/>
                  </a:lnTo>
                  <a:lnTo>
                    <a:pt x="1798408" y="211239"/>
                  </a:lnTo>
                  <a:lnTo>
                    <a:pt x="1769554" y="177342"/>
                  </a:lnTo>
                  <a:lnTo>
                    <a:pt x="1738096" y="145872"/>
                  </a:lnTo>
                  <a:lnTo>
                    <a:pt x="1704187" y="117017"/>
                  </a:lnTo>
                  <a:lnTo>
                    <a:pt x="1668005" y="90944"/>
                  </a:lnTo>
                  <a:lnTo>
                    <a:pt x="1629702" y="67805"/>
                  </a:lnTo>
                  <a:lnTo>
                    <a:pt x="1589455" y="47777"/>
                  </a:lnTo>
                  <a:lnTo>
                    <a:pt x="1547418" y="31013"/>
                  </a:lnTo>
                  <a:lnTo>
                    <a:pt x="1503768" y="17691"/>
                  </a:lnTo>
                  <a:lnTo>
                    <a:pt x="1458658" y="7975"/>
                  </a:lnTo>
                  <a:lnTo>
                    <a:pt x="1412265" y="2019"/>
                  </a:lnTo>
                  <a:lnTo>
                    <a:pt x="1364754" y="0"/>
                  </a:lnTo>
                  <a:lnTo>
                    <a:pt x="1317231" y="2019"/>
                  </a:lnTo>
                  <a:lnTo>
                    <a:pt x="1270838" y="7975"/>
                  </a:lnTo>
                  <a:lnTo>
                    <a:pt x="1225727" y="17691"/>
                  </a:lnTo>
                  <a:lnTo>
                    <a:pt x="1182077" y="31013"/>
                  </a:lnTo>
                  <a:lnTo>
                    <a:pt x="1140040" y="47777"/>
                  </a:lnTo>
                  <a:lnTo>
                    <a:pt x="1099794" y="67805"/>
                  </a:lnTo>
                  <a:lnTo>
                    <a:pt x="1061491" y="90944"/>
                  </a:lnTo>
                  <a:lnTo>
                    <a:pt x="1025309" y="117017"/>
                  </a:lnTo>
                  <a:lnTo>
                    <a:pt x="991400" y="145872"/>
                  </a:lnTo>
                  <a:lnTo>
                    <a:pt x="959929" y="177342"/>
                  </a:lnTo>
                  <a:lnTo>
                    <a:pt x="931075" y="211239"/>
                  </a:lnTo>
                  <a:lnTo>
                    <a:pt x="905002" y="247434"/>
                  </a:lnTo>
                  <a:lnTo>
                    <a:pt x="881862" y="285737"/>
                  </a:lnTo>
                  <a:lnTo>
                    <a:pt x="861834" y="325983"/>
                  </a:lnTo>
                  <a:lnTo>
                    <a:pt x="845070" y="368020"/>
                  </a:lnTo>
                  <a:lnTo>
                    <a:pt x="831748" y="411670"/>
                  </a:lnTo>
                  <a:lnTo>
                    <a:pt x="822020" y="456780"/>
                  </a:lnTo>
                  <a:lnTo>
                    <a:pt x="816076" y="503174"/>
                  </a:lnTo>
                  <a:lnTo>
                    <a:pt x="814057" y="550684"/>
                  </a:lnTo>
                  <a:lnTo>
                    <a:pt x="816076" y="598195"/>
                  </a:lnTo>
                  <a:lnTo>
                    <a:pt x="822020" y="644588"/>
                  </a:lnTo>
                  <a:lnTo>
                    <a:pt x="831748" y="689698"/>
                  </a:lnTo>
                  <a:lnTo>
                    <a:pt x="845070" y="733348"/>
                  </a:lnTo>
                  <a:lnTo>
                    <a:pt x="861834" y="775385"/>
                  </a:lnTo>
                  <a:lnTo>
                    <a:pt x="881862" y="815632"/>
                  </a:lnTo>
                  <a:lnTo>
                    <a:pt x="905002" y="853935"/>
                  </a:lnTo>
                  <a:lnTo>
                    <a:pt x="931075" y="890130"/>
                  </a:lnTo>
                  <a:lnTo>
                    <a:pt x="959929" y="924026"/>
                  </a:lnTo>
                  <a:lnTo>
                    <a:pt x="991400" y="955497"/>
                  </a:lnTo>
                  <a:lnTo>
                    <a:pt x="1025309" y="984351"/>
                  </a:lnTo>
                  <a:lnTo>
                    <a:pt x="1061491" y="1010424"/>
                  </a:lnTo>
                  <a:lnTo>
                    <a:pt x="1099794" y="1033564"/>
                  </a:lnTo>
                  <a:lnTo>
                    <a:pt x="1140040" y="1053592"/>
                  </a:lnTo>
                  <a:lnTo>
                    <a:pt x="1182077" y="1070356"/>
                  </a:lnTo>
                  <a:lnTo>
                    <a:pt x="1225727" y="1083678"/>
                  </a:lnTo>
                  <a:lnTo>
                    <a:pt x="1270838" y="1093393"/>
                  </a:lnTo>
                  <a:lnTo>
                    <a:pt x="1317231" y="1099350"/>
                  </a:lnTo>
                  <a:lnTo>
                    <a:pt x="1364754" y="1101369"/>
                  </a:lnTo>
                  <a:lnTo>
                    <a:pt x="1412265" y="1099350"/>
                  </a:lnTo>
                  <a:lnTo>
                    <a:pt x="1458658" y="1093393"/>
                  </a:lnTo>
                  <a:lnTo>
                    <a:pt x="1503768" y="1083678"/>
                  </a:lnTo>
                  <a:lnTo>
                    <a:pt x="1547418" y="1070356"/>
                  </a:lnTo>
                  <a:lnTo>
                    <a:pt x="1589455" y="1053592"/>
                  </a:lnTo>
                  <a:lnTo>
                    <a:pt x="1629702" y="1033564"/>
                  </a:lnTo>
                  <a:lnTo>
                    <a:pt x="1668005" y="1010424"/>
                  </a:lnTo>
                  <a:lnTo>
                    <a:pt x="1704187" y="984351"/>
                  </a:lnTo>
                  <a:lnTo>
                    <a:pt x="1738096" y="955497"/>
                  </a:lnTo>
                  <a:lnTo>
                    <a:pt x="1769554" y="924026"/>
                  </a:lnTo>
                  <a:lnTo>
                    <a:pt x="1798408" y="890130"/>
                  </a:lnTo>
                  <a:lnTo>
                    <a:pt x="1819656" y="860640"/>
                  </a:lnTo>
                  <a:lnTo>
                    <a:pt x="1840915" y="890130"/>
                  </a:lnTo>
                  <a:lnTo>
                    <a:pt x="1869770" y="924026"/>
                  </a:lnTo>
                  <a:lnTo>
                    <a:pt x="1901228" y="955497"/>
                  </a:lnTo>
                  <a:lnTo>
                    <a:pt x="1935137" y="984351"/>
                  </a:lnTo>
                  <a:lnTo>
                    <a:pt x="1971332" y="1010424"/>
                  </a:lnTo>
                  <a:lnTo>
                    <a:pt x="2009622" y="1033564"/>
                  </a:lnTo>
                  <a:lnTo>
                    <a:pt x="2049881" y="1053592"/>
                  </a:lnTo>
                  <a:lnTo>
                    <a:pt x="2091918" y="1070356"/>
                  </a:lnTo>
                  <a:lnTo>
                    <a:pt x="2135568" y="1083678"/>
                  </a:lnTo>
                  <a:lnTo>
                    <a:pt x="2180679" y="1093393"/>
                  </a:lnTo>
                  <a:lnTo>
                    <a:pt x="2227072" y="1099350"/>
                  </a:lnTo>
                  <a:lnTo>
                    <a:pt x="2274582" y="1101369"/>
                  </a:lnTo>
                  <a:lnTo>
                    <a:pt x="2322093" y="1099350"/>
                  </a:lnTo>
                  <a:lnTo>
                    <a:pt x="2368486" y="1093393"/>
                  </a:lnTo>
                  <a:lnTo>
                    <a:pt x="2413597" y="1083678"/>
                  </a:lnTo>
                  <a:lnTo>
                    <a:pt x="2457246" y="1070356"/>
                  </a:lnTo>
                  <a:lnTo>
                    <a:pt x="2499283" y="1053592"/>
                  </a:lnTo>
                  <a:lnTo>
                    <a:pt x="2539530" y="1033564"/>
                  </a:lnTo>
                  <a:lnTo>
                    <a:pt x="2577833" y="1010424"/>
                  </a:lnTo>
                  <a:lnTo>
                    <a:pt x="2614028" y="984351"/>
                  </a:lnTo>
                  <a:lnTo>
                    <a:pt x="2647924" y="955497"/>
                  </a:lnTo>
                  <a:lnTo>
                    <a:pt x="2679395" y="924026"/>
                  </a:lnTo>
                  <a:lnTo>
                    <a:pt x="2708249" y="890130"/>
                  </a:lnTo>
                  <a:lnTo>
                    <a:pt x="2734322" y="853935"/>
                  </a:lnTo>
                  <a:lnTo>
                    <a:pt x="2757462" y="815632"/>
                  </a:lnTo>
                  <a:lnTo>
                    <a:pt x="2777490" y="775385"/>
                  </a:lnTo>
                  <a:lnTo>
                    <a:pt x="2794254" y="733348"/>
                  </a:lnTo>
                  <a:lnTo>
                    <a:pt x="2807576" y="689698"/>
                  </a:lnTo>
                  <a:lnTo>
                    <a:pt x="2817291" y="644588"/>
                  </a:lnTo>
                  <a:lnTo>
                    <a:pt x="2823248" y="598195"/>
                  </a:lnTo>
                  <a:lnTo>
                    <a:pt x="2825267" y="550684"/>
                  </a:lnTo>
                  <a:close/>
                </a:path>
              </a:pathLst>
            </a:custGeom>
            <a:solidFill>
              <a:srgbClr val="FFFFFF"/>
            </a:solidFill>
          </p:spPr>
          <p:txBody>
            <a:bodyPr wrap="square" lIns="0" tIns="0" rIns="0" bIns="0" rtlCol="0"/>
            <a:lstStyle/>
            <a:p>
              <a:endParaRPr/>
            </a:p>
          </p:txBody>
        </p:sp>
        <p:sp>
          <p:nvSpPr>
            <p:cNvPr id="27" name="object 7"/>
            <p:cNvSpPr/>
            <p:nvPr/>
          </p:nvSpPr>
          <p:spPr>
            <a:xfrm>
              <a:off x="3985076" y="872699"/>
              <a:ext cx="1101725" cy="1101725"/>
            </a:xfrm>
            <a:custGeom>
              <a:avLst/>
              <a:gdLst/>
              <a:ahLst/>
              <a:cxnLst/>
              <a:rect l="l" t="t" r="r" b="b"/>
              <a:pathLst>
                <a:path w="1101725" h="1101725">
                  <a:moveTo>
                    <a:pt x="550697" y="0"/>
                  </a:moveTo>
                  <a:lnTo>
                    <a:pt x="503181" y="2021"/>
                  </a:lnTo>
                  <a:lnTo>
                    <a:pt x="456787" y="7975"/>
                  </a:lnTo>
                  <a:lnTo>
                    <a:pt x="411681" y="17695"/>
                  </a:lnTo>
                  <a:lnTo>
                    <a:pt x="368028" y="31018"/>
                  </a:lnTo>
                  <a:lnTo>
                    <a:pt x="325994" y="47777"/>
                  </a:lnTo>
                  <a:lnTo>
                    <a:pt x="285742" y="67808"/>
                  </a:lnTo>
                  <a:lnTo>
                    <a:pt x="247440" y="90944"/>
                  </a:lnTo>
                  <a:lnTo>
                    <a:pt x="211252" y="117021"/>
                  </a:lnTo>
                  <a:lnTo>
                    <a:pt x="177344" y="145874"/>
                  </a:lnTo>
                  <a:lnTo>
                    <a:pt x="145880" y="177337"/>
                  </a:lnTo>
                  <a:lnTo>
                    <a:pt x="117026" y="211244"/>
                  </a:lnTo>
                  <a:lnTo>
                    <a:pt x="90948" y="247431"/>
                  </a:lnTo>
                  <a:lnTo>
                    <a:pt x="67811" y="285733"/>
                  </a:lnTo>
                  <a:lnTo>
                    <a:pt x="47779" y="325983"/>
                  </a:lnTo>
                  <a:lnTo>
                    <a:pt x="31020" y="368017"/>
                  </a:lnTo>
                  <a:lnTo>
                    <a:pt x="17696" y="411669"/>
                  </a:lnTo>
                  <a:lnTo>
                    <a:pt x="7975" y="456775"/>
                  </a:lnTo>
                  <a:lnTo>
                    <a:pt x="2021" y="503168"/>
                  </a:lnTo>
                  <a:lnTo>
                    <a:pt x="0" y="550684"/>
                  </a:lnTo>
                  <a:lnTo>
                    <a:pt x="2021" y="598200"/>
                  </a:lnTo>
                  <a:lnTo>
                    <a:pt x="7975" y="644593"/>
                  </a:lnTo>
                  <a:lnTo>
                    <a:pt x="17696" y="689699"/>
                  </a:lnTo>
                  <a:lnTo>
                    <a:pt x="31020" y="733351"/>
                  </a:lnTo>
                  <a:lnTo>
                    <a:pt x="47779" y="775385"/>
                  </a:lnTo>
                  <a:lnTo>
                    <a:pt x="67811" y="815636"/>
                  </a:lnTo>
                  <a:lnTo>
                    <a:pt x="90948" y="853937"/>
                  </a:lnTo>
                  <a:lnTo>
                    <a:pt x="117026" y="890124"/>
                  </a:lnTo>
                  <a:lnTo>
                    <a:pt x="145880" y="924032"/>
                  </a:lnTo>
                  <a:lnTo>
                    <a:pt x="177344" y="955494"/>
                  </a:lnTo>
                  <a:lnTo>
                    <a:pt x="211252" y="984347"/>
                  </a:lnTo>
                  <a:lnTo>
                    <a:pt x="247440" y="1010424"/>
                  </a:lnTo>
                  <a:lnTo>
                    <a:pt x="285742" y="1033561"/>
                  </a:lnTo>
                  <a:lnTo>
                    <a:pt x="325994" y="1053591"/>
                  </a:lnTo>
                  <a:lnTo>
                    <a:pt x="368028" y="1070350"/>
                  </a:lnTo>
                  <a:lnTo>
                    <a:pt x="411681" y="1083673"/>
                  </a:lnTo>
                  <a:lnTo>
                    <a:pt x="456787" y="1093394"/>
                  </a:lnTo>
                  <a:lnTo>
                    <a:pt x="503181" y="1099348"/>
                  </a:lnTo>
                  <a:lnTo>
                    <a:pt x="550697" y="1101369"/>
                  </a:lnTo>
                  <a:lnTo>
                    <a:pt x="598213" y="1099348"/>
                  </a:lnTo>
                  <a:lnTo>
                    <a:pt x="644606" y="1093394"/>
                  </a:lnTo>
                  <a:lnTo>
                    <a:pt x="689712" y="1083673"/>
                  </a:lnTo>
                  <a:lnTo>
                    <a:pt x="733364" y="1070350"/>
                  </a:lnTo>
                  <a:lnTo>
                    <a:pt x="775398" y="1053591"/>
                  </a:lnTo>
                  <a:lnTo>
                    <a:pt x="815648" y="1033561"/>
                  </a:lnTo>
                  <a:lnTo>
                    <a:pt x="853950" y="1010424"/>
                  </a:lnTo>
                  <a:lnTo>
                    <a:pt x="890137" y="984347"/>
                  </a:lnTo>
                  <a:lnTo>
                    <a:pt x="924044" y="955494"/>
                  </a:lnTo>
                  <a:lnTo>
                    <a:pt x="955507" y="924032"/>
                  </a:lnTo>
                  <a:lnTo>
                    <a:pt x="984360" y="890124"/>
                  </a:lnTo>
                  <a:lnTo>
                    <a:pt x="1010437" y="853937"/>
                  </a:lnTo>
                  <a:lnTo>
                    <a:pt x="1033573" y="815636"/>
                  </a:lnTo>
                  <a:lnTo>
                    <a:pt x="1053604" y="775385"/>
                  </a:lnTo>
                  <a:lnTo>
                    <a:pt x="1070363" y="733351"/>
                  </a:lnTo>
                  <a:lnTo>
                    <a:pt x="1083686" y="689699"/>
                  </a:lnTo>
                  <a:lnTo>
                    <a:pt x="1093407" y="644593"/>
                  </a:lnTo>
                  <a:lnTo>
                    <a:pt x="1099360" y="598200"/>
                  </a:lnTo>
                  <a:lnTo>
                    <a:pt x="1101382" y="550684"/>
                  </a:lnTo>
                  <a:lnTo>
                    <a:pt x="1099360" y="503168"/>
                  </a:lnTo>
                  <a:lnTo>
                    <a:pt x="1093407" y="456775"/>
                  </a:lnTo>
                  <a:lnTo>
                    <a:pt x="1083686" y="411669"/>
                  </a:lnTo>
                  <a:lnTo>
                    <a:pt x="1070363" y="368017"/>
                  </a:lnTo>
                  <a:lnTo>
                    <a:pt x="1053604" y="325983"/>
                  </a:lnTo>
                  <a:lnTo>
                    <a:pt x="1033573" y="285733"/>
                  </a:lnTo>
                  <a:lnTo>
                    <a:pt x="1010437" y="247431"/>
                  </a:lnTo>
                  <a:lnTo>
                    <a:pt x="984360" y="211244"/>
                  </a:lnTo>
                  <a:lnTo>
                    <a:pt x="955507" y="177337"/>
                  </a:lnTo>
                  <a:lnTo>
                    <a:pt x="924044" y="145874"/>
                  </a:lnTo>
                  <a:lnTo>
                    <a:pt x="890137" y="117021"/>
                  </a:lnTo>
                  <a:lnTo>
                    <a:pt x="853950" y="90944"/>
                  </a:lnTo>
                  <a:lnTo>
                    <a:pt x="815648" y="67808"/>
                  </a:lnTo>
                  <a:lnTo>
                    <a:pt x="775398" y="47777"/>
                  </a:lnTo>
                  <a:lnTo>
                    <a:pt x="733364" y="31018"/>
                  </a:lnTo>
                  <a:lnTo>
                    <a:pt x="689712" y="17695"/>
                  </a:lnTo>
                  <a:lnTo>
                    <a:pt x="644606" y="7975"/>
                  </a:lnTo>
                  <a:lnTo>
                    <a:pt x="598213" y="2021"/>
                  </a:lnTo>
                  <a:lnTo>
                    <a:pt x="550697" y="0"/>
                  </a:lnTo>
                  <a:close/>
                </a:path>
              </a:pathLst>
            </a:custGeom>
            <a:solidFill>
              <a:srgbClr val="BFBFDD"/>
            </a:solidFill>
          </p:spPr>
          <p:txBody>
            <a:bodyPr wrap="square" lIns="0" tIns="0" rIns="0" bIns="0" rtlCol="0"/>
            <a:lstStyle/>
            <a:p>
              <a:endParaRPr/>
            </a:p>
          </p:txBody>
        </p:sp>
        <p:sp>
          <p:nvSpPr>
            <p:cNvPr id="28" name="object 8"/>
            <p:cNvSpPr/>
            <p:nvPr/>
          </p:nvSpPr>
          <p:spPr>
            <a:xfrm>
              <a:off x="3985076" y="872699"/>
              <a:ext cx="1101725" cy="1101725"/>
            </a:xfrm>
            <a:custGeom>
              <a:avLst/>
              <a:gdLst/>
              <a:ahLst/>
              <a:cxnLst/>
              <a:rect l="l" t="t" r="r" b="b"/>
              <a:pathLst>
                <a:path w="1101725" h="1101725">
                  <a:moveTo>
                    <a:pt x="1101382" y="550684"/>
                  </a:moveTo>
                  <a:lnTo>
                    <a:pt x="1099360" y="598200"/>
                  </a:lnTo>
                  <a:lnTo>
                    <a:pt x="1093407" y="644593"/>
                  </a:lnTo>
                  <a:lnTo>
                    <a:pt x="1083686" y="689699"/>
                  </a:lnTo>
                  <a:lnTo>
                    <a:pt x="1070363" y="733351"/>
                  </a:lnTo>
                  <a:lnTo>
                    <a:pt x="1053604" y="775385"/>
                  </a:lnTo>
                  <a:lnTo>
                    <a:pt x="1033573" y="815636"/>
                  </a:lnTo>
                  <a:lnTo>
                    <a:pt x="1010437" y="853937"/>
                  </a:lnTo>
                  <a:lnTo>
                    <a:pt x="984360" y="890124"/>
                  </a:lnTo>
                  <a:lnTo>
                    <a:pt x="955507" y="924032"/>
                  </a:lnTo>
                  <a:lnTo>
                    <a:pt x="924044" y="955494"/>
                  </a:lnTo>
                  <a:lnTo>
                    <a:pt x="890137" y="984347"/>
                  </a:lnTo>
                  <a:lnTo>
                    <a:pt x="853950" y="1010424"/>
                  </a:lnTo>
                  <a:lnTo>
                    <a:pt x="815648" y="1033561"/>
                  </a:lnTo>
                  <a:lnTo>
                    <a:pt x="775398" y="1053591"/>
                  </a:lnTo>
                  <a:lnTo>
                    <a:pt x="733364" y="1070350"/>
                  </a:lnTo>
                  <a:lnTo>
                    <a:pt x="689712" y="1083673"/>
                  </a:lnTo>
                  <a:lnTo>
                    <a:pt x="644606" y="1093394"/>
                  </a:lnTo>
                  <a:lnTo>
                    <a:pt x="598213" y="1099348"/>
                  </a:lnTo>
                  <a:lnTo>
                    <a:pt x="550697" y="1101369"/>
                  </a:lnTo>
                  <a:lnTo>
                    <a:pt x="503181" y="1099348"/>
                  </a:lnTo>
                  <a:lnTo>
                    <a:pt x="456787" y="1093394"/>
                  </a:lnTo>
                  <a:lnTo>
                    <a:pt x="411681" y="1083673"/>
                  </a:lnTo>
                  <a:lnTo>
                    <a:pt x="368028" y="1070350"/>
                  </a:lnTo>
                  <a:lnTo>
                    <a:pt x="325994" y="1053591"/>
                  </a:lnTo>
                  <a:lnTo>
                    <a:pt x="285742" y="1033561"/>
                  </a:lnTo>
                  <a:lnTo>
                    <a:pt x="247440" y="1010424"/>
                  </a:lnTo>
                  <a:lnTo>
                    <a:pt x="211252" y="984347"/>
                  </a:lnTo>
                  <a:lnTo>
                    <a:pt x="177344" y="955494"/>
                  </a:lnTo>
                  <a:lnTo>
                    <a:pt x="145880" y="924032"/>
                  </a:lnTo>
                  <a:lnTo>
                    <a:pt x="117026" y="890124"/>
                  </a:lnTo>
                  <a:lnTo>
                    <a:pt x="90948" y="853937"/>
                  </a:lnTo>
                  <a:lnTo>
                    <a:pt x="67811" y="815636"/>
                  </a:lnTo>
                  <a:lnTo>
                    <a:pt x="47779" y="775385"/>
                  </a:lnTo>
                  <a:lnTo>
                    <a:pt x="31020" y="733351"/>
                  </a:lnTo>
                  <a:lnTo>
                    <a:pt x="17696" y="689699"/>
                  </a:lnTo>
                  <a:lnTo>
                    <a:pt x="7975" y="644593"/>
                  </a:lnTo>
                  <a:lnTo>
                    <a:pt x="2021" y="598200"/>
                  </a:lnTo>
                  <a:lnTo>
                    <a:pt x="0" y="550684"/>
                  </a:lnTo>
                  <a:lnTo>
                    <a:pt x="2021" y="503168"/>
                  </a:lnTo>
                  <a:lnTo>
                    <a:pt x="7975" y="456775"/>
                  </a:lnTo>
                  <a:lnTo>
                    <a:pt x="17696" y="411669"/>
                  </a:lnTo>
                  <a:lnTo>
                    <a:pt x="31020" y="368017"/>
                  </a:lnTo>
                  <a:lnTo>
                    <a:pt x="47779" y="325983"/>
                  </a:lnTo>
                  <a:lnTo>
                    <a:pt x="67811" y="285733"/>
                  </a:lnTo>
                  <a:lnTo>
                    <a:pt x="90948" y="247431"/>
                  </a:lnTo>
                  <a:lnTo>
                    <a:pt x="117026" y="211244"/>
                  </a:lnTo>
                  <a:lnTo>
                    <a:pt x="145880" y="177337"/>
                  </a:lnTo>
                  <a:lnTo>
                    <a:pt x="177344" y="145874"/>
                  </a:lnTo>
                  <a:lnTo>
                    <a:pt x="211252" y="117021"/>
                  </a:lnTo>
                  <a:lnTo>
                    <a:pt x="247440" y="90944"/>
                  </a:lnTo>
                  <a:lnTo>
                    <a:pt x="285742" y="67808"/>
                  </a:lnTo>
                  <a:lnTo>
                    <a:pt x="325994" y="47777"/>
                  </a:lnTo>
                  <a:lnTo>
                    <a:pt x="368028" y="31018"/>
                  </a:lnTo>
                  <a:lnTo>
                    <a:pt x="411681" y="17695"/>
                  </a:lnTo>
                  <a:lnTo>
                    <a:pt x="456787" y="7975"/>
                  </a:lnTo>
                  <a:lnTo>
                    <a:pt x="503181" y="2021"/>
                  </a:lnTo>
                  <a:lnTo>
                    <a:pt x="550697" y="0"/>
                  </a:lnTo>
                  <a:lnTo>
                    <a:pt x="598213" y="2021"/>
                  </a:lnTo>
                  <a:lnTo>
                    <a:pt x="644606" y="7975"/>
                  </a:lnTo>
                  <a:lnTo>
                    <a:pt x="689712" y="17695"/>
                  </a:lnTo>
                  <a:lnTo>
                    <a:pt x="733364" y="31018"/>
                  </a:lnTo>
                  <a:lnTo>
                    <a:pt x="775398" y="47777"/>
                  </a:lnTo>
                  <a:lnTo>
                    <a:pt x="815648" y="67808"/>
                  </a:lnTo>
                  <a:lnTo>
                    <a:pt x="853950" y="90944"/>
                  </a:lnTo>
                  <a:lnTo>
                    <a:pt x="890137" y="117021"/>
                  </a:lnTo>
                  <a:lnTo>
                    <a:pt x="924044" y="145874"/>
                  </a:lnTo>
                  <a:lnTo>
                    <a:pt x="955507" y="177337"/>
                  </a:lnTo>
                  <a:lnTo>
                    <a:pt x="984360" y="211244"/>
                  </a:lnTo>
                  <a:lnTo>
                    <a:pt x="1010437" y="247431"/>
                  </a:lnTo>
                  <a:lnTo>
                    <a:pt x="1033573" y="285733"/>
                  </a:lnTo>
                  <a:lnTo>
                    <a:pt x="1053604" y="325983"/>
                  </a:lnTo>
                  <a:lnTo>
                    <a:pt x="1070363" y="368017"/>
                  </a:lnTo>
                  <a:lnTo>
                    <a:pt x="1083686" y="411669"/>
                  </a:lnTo>
                  <a:lnTo>
                    <a:pt x="1093407" y="456775"/>
                  </a:lnTo>
                  <a:lnTo>
                    <a:pt x="1099360" y="503168"/>
                  </a:lnTo>
                  <a:lnTo>
                    <a:pt x="1101382" y="550684"/>
                  </a:lnTo>
                  <a:close/>
                </a:path>
              </a:pathLst>
            </a:custGeom>
            <a:ln w="95770">
              <a:solidFill>
                <a:srgbClr val="514F86"/>
              </a:solidFill>
            </a:ln>
          </p:spPr>
          <p:txBody>
            <a:bodyPr wrap="square" lIns="0" tIns="0" rIns="0" bIns="0" rtlCol="0"/>
            <a:lstStyle/>
            <a:p>
              <a:endParaRPr/>
            </a:p>
          </p:txBody>
        </p:sp>
        <p:sp>
          <p:nvSpPr>
            <p:cNvPr id="29" name="object 9"/>
            <p:cNvSpPr/>
            <p:nvPr/>
          </p:nvSpPr>
          <p:spPr>
            <a:xfrm>
              <a:off x="5089451" y="872702"/>
              <a:ext cx="907415" cy="1101725"/>
            </a:xfrm>
            <a:custGeom>
              <a:avLst/>
              <a:gdLst/>
              <a:ahLst/>
              <a:cxnLst/>
              <a:rect l="l" t="t" r="r" b="b"/>
              <a:pathLst>
                <a:path w="907414" h="1101725">
                  <a:moveTo>
                    <a:pt x="0" y="970292"/>
                  </a:moveTo>
                  <a:lnTo>
                    <a:pt x="37305" y="999352"/>
                  </a:lnTo>
                  <a:lnTo>
                    <a:pt x="77057" y="1025197"/>
                  </a:lnTo>
                  <a:lnTo>
                    <a:pt x="119062" y="1047624"/>
                  </a:lnTo>
                  <a:lnTo>
                    <a:pt x="163128" y="1066430"/>
                  </a:lnTo>
                  <a:lnTo>
                    <a:pt x="209062" y="1081410"/>
                  </a:lnTo>
                  <a:lnTo>
                    <a:pt x="256671" y="1092363"/>
                  </a:lnTo>
                  <a:lnTo>
                    <a:pt x="305763" y="1099083"/>
                  </a:lnTo>
                  <a:lnTo>
                    <a:pt x="356146" y="1101369"/>
                  </a:lnTo>
                  <a:lnTo>
                    <a:pt x="403662" y="1099348"/>
                  </a:lnTo>
                  <a:lnTo>
                    <a:pt x="450055" y="1093394"/>
                  </a:lnTo>
                  <a:lnTo>
                    <a:pt x="495161" y="1083673"/>
                  </a:lnTo>
                  <a:lnTo>
                    <a:pt x="538814" y="1070350"/>
                  </a:lnTo>
                  <a:lnTo>
                    <a:pt x="580849" y="1053591"/>
                  </a:lnTo>
                  <a:lnTo>
                    <a:pt x="621100" y="1033561"/>
                  </a:lnTo>
                  <a:lnTo>
                    <a:pt x="659402" y="1010424"/>
                  </a:lnTo>
                  <a:lnTo>
                    <a:pt x="695590" y="984347"/>
                  </a:lnTo>
                  <a:lnTo>
                    <a:pt x="729499" y="955494"/>
                  </a:lnTo>
                  <a:lnTo>
                    <a:pt x="760963" y="924032"/>
                  </a:lnTo>
                  <a:lnTo>
                    <a:pt x="789816" y="890124"/>
                  </a:lnTo>
                  <a:lnTo>
                    <a:pt x="815894" y="853937"/>
                  </a:lnTo>
                  <a:lnTo>
                    <a:pt x="839032" y="815636"/>
                  </a:lnTo>
                  <a:lnTo>
                    <a:pt x="859063" y="775385"/>
                  </a:lnTo>
                  <a:lnTo>
                    <a:pt x="875823" y="733351"/>
                  </a:lnTo>
                  <a:lnTo>
                    <a:pt x="889146" y="689699"/>
                  </a:lnTo>
                  <a:lnTo>
                    <a:pt x="898868" y="644593"/>
                  </a:lnTo>
                  <a:lnTo>
                    <a:pt x="904822" y="598200"/>
                  </a:lnTo>
                  <a:lnTo>
                    <a:pt x="906843" y="550684"/>
                  </a:lnTo>
                  <a:lnTo>
                    <a:pt x="904822" y="503168"/>
                  </a:lnTo>
                  <a:lnTo>
                    <a:pt x="898868" y="456775"/>
                  </a:lnTo>
                  <a:lnTo>
                    <a:pt x="889146" y="411669"/>
                  </a:lnTo>
                  <a:lnTo>
                    <a:pt x="875823" y="368017"/>
                  </a:lnTo>
                  <a:lnTo>
                    <a:pt x="859063" y="325983"/>
                  </a:lnTo>
                  <a:lnTo>
                    <a:pt x="839032" y="285733"/>
                  </a:lnTo>
                  <a:lnTo>
                    <a:pt x="815894" y="247431"/>
                  </a:lnTo>
                  <a:lnTo>
                    <a:pt x="789816" y="211244"/>
                  </a:lnTo>
                  <a:lnTo>
                    <a:pt x="760963" y="177337"/>
                  </a:lnTo>
                  <a:lnTo>
                    <a:pt x="729499" y="145874"/>
                  </a:lnTo>
                  <a:lnTo>
                    <a:pt x="695590" y="117021"/>
                  </a:lnTo>
                  <a:lnTo>
                    <a:pt x="659402" y="90944"/>
                  </a:lnTo>
                  <a:lnTo>
                    <a:pt x="621100" y="67808"/>
                  </a:lnTo>
                  <a:lnTo>
                    <a:pt x="580849" y="47777"/>
                  </a:lnTo>
                  <a:lnTo>
                    <a:pt x="538814" y="31018"/>
                  </a:lnTo>
                  <a:lnTo>
                    <a:pt x="495161" y="17695"/>
                  </a:lnTo>
                  <a:lnTo>
                    <a:pt x="450055" y="7975"/>
                  </a:lnTo>
                  <a:lnTo>
                    <a:pt x="403662" y="2021"/>
                  </a:lnTo>
                  <a:lnTo>
                    <a:pt x="356146" y="0"/>
                  </a:lnTo>
                  <a:lnTo>
                    <a:pt x="305763" y="2284"/>
                  </a:lnTo>
                  <a:lnTo>
                    <a:pt x="256671" y="9004"/>
                  </a:lnTo>
                  <a:lnTo>
                    <a:pt x="209062" y="19955"/>
                  </a:lnTo>
                  <a:lnTo>
                    <a:pt x="163128" y="34934"/>
                  </a:lnTo>
                  <a:lnTo>
                    <a:pt x="119062" y="53739"/>
                  </a:lnTo>
                  <a:lnTo>
                    <a:pt x="77057" y="76166"/>
                  </a:lnTo>
                  <a:lnTo>
                    <a:pt x="37305" y="102013"/>
                  </a:lnTo>
                  <a:lnTo>
                    <a:pt x="0" y="131076"/>
                  </a:lnTo>
                </a:path>
              </a:pathLst>
            </a:custGeom>
            <a:ln w="95770">
              <a:solidFill>
                <a:srgbClr val="514F86"/>
              </a:solidFill>
            </a:ln>
          </p:spPr>
          <p:txBody>
            <a:bodyPr wrap="square" lIns="0" tIns="0" rIns="0" bIns="0" rtlCol="0"/>
            <a:lstStyle/>
            <a:p>
              <a:endParaRPr/>
            </a:p>
          </p:txBody>
        </p:sp>
        <p:sp>
          <p:nvSpPr>
            <p:cNvPr id="30" name="object 10"/>
            <p:cNvSpPr/>
            <p:nvPr/>
          </p:nvSpPr>
          <p:spPr>
            <a:xfrm>
              <a:off x="4320273" y="1160017"/>
              <a:ext cx="431165" cy="191770"/>
            </a:xfrm>
            <a:custGeom>
              <a:avLst/>
              <a:gdLst/>
              <a:ahLst/>
              <a:cxnLst/>
              <a:rect l="l" t="t" r="r" b="b"/>
              <a:pathLst>
                <a:path w="431164" h="191769">
                  <a:moveTo>
                    <a:pt x="95770" y="0"/>
                  </a:moveTo>
                  <a:lnTo>
                    <a:pt x="0" y="0"/>
                  </a:lnTo>
                  <a:lnTo>
                    <a:pt x="0" y="191541"/>
                  </a:lnTo>
                  <a:lnTo>
                    <a:pt x="95770" y="191541"/>
                  </a:lnTo>
                  <a:lnTo>
                    <a:pt x="95770" y="0"/>
                  </a:lnTo>
                  <a:close/>
                </a:path>
                <a:path w="431164"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sp>
          <p:nvSpPr>
            <p:cNvPr id="31" name="object 11"/>
            <p:cNvSpPr/>
            <p:nvPr/>
          </p:nvSpPr>
          <p:spPr>
            <a:xfrm>
              <a:off x="4243326" y="1543096"/>
              <a:ext cx="2341245" cy="191770"/>
            </a:xfrm>
            <a:custGeom>
              <a:avLst/>
              <a:gdLst/>
              <a:ahLst/>
              <a:cxnLst/>
              <a:rect l="l" t="t" r="r" b="b"/>
              <a:pathLst>
                <a:path w="2341245" h="191769">
                  <a:moveTo>
                    <a:pt x="580796" y="0"/>
                  </a:moveTo>
                  <a:lnTo>
                    <a:pt x="559948" y="40547"/>
                  </a:lnTo>
                  <a:lnTo>
                    <a:pt x="533613" y="77414"/>
                  </a:lnTo>
                  <a:lnTo>
                    <a:pt x="502328" y="110069"/>
                  </a:lnTo>
                  <a:lnTo>
                    <a:pt x="466626" y="137980"/>
                  </a:lnTo>
                  <a:lnTo>
                    <a:pt x="427044" y="160615"/>
                  </a:lnTo>
                  <a:lnTo>
                    <a:pt x="384118" y="177441"/>
                  </a:lnTo>
                  <a:lnTo>
                    <a:pt x="338382" y="187927"/>
                  </a:lnTo>
                  <a:lnTo>
                    <a:pt x="290372" y="191541"/>
                  </a:lnTo>
                  <a:lnTo>
                    <a:pt x="242381" y="187930"/>
                  </a:lnTo>
                  <a:lnTo>
                    <a:pt x="196662" y="177452"/>
                  </a:lnTo>
                  <a:lnTo>
                    <a:pt x="153749" y="160639"/>
                  </a:lnTo>
                  <a:lnTo>
                    <a:pt x="114177" y="138022"/>
                  </a:lnTo>
                  <a:lnTo>
                    <a:pt x="78482" y="110131"/>
                  </a:lnTo>
                  <a:lnTo>
                    <a:pt x="47197" y="77500"/>
                  </a:lnTo>
                  <a:lnTo>
                    <a:pt x="20858" y="40659"/>
                  </a:lnTo>
                  <a:lnTo>
                    <a:pt x="0" y="139"/>
                  </a:lnTo>
                </a:path>
                <a:path w="2341245" h="191769">
                  <a:moveTo>
                    <a:pt x="2340914" y="116560"/>
                  </a:moveTo>
                  <a:lnTo>
                    <a:pt x="2303877" y="94578"/>
                  </a:lnTo>
                  <a:lnTo>
                    <a:pt x="2261991" y="76672"/>
                  </a:lnTo>
                  <a:lnTo>
                    <a:pt x="2215953" y="63306"/>
                  </a:lnTo>
                  <a:lnTo>
                    <a:pt x="2166460" y="54947"/>
                  </a:lnTo>
                  <a:lnTo>
                    <a:pt x="2114207" y="52057"/>
                  </a:lnTo>
                  <a:lnTo>
                    <a:pt x="2070492" y="54072"/>
                  </a:lnTo>
                  <a:lnTo>
                    <a:pt x="2028617" y="59937"/>
                  </a:lnTo>
                  <a:lnTo>
                    <a:pt x="1988982" y="69384"/>
                  </a:lnTo>
                  <a:lnTo>
                    <a:pt x="1951990" y="82143"/>
                  </a:lnTo>
                </a:path>
                <a:path w="2341245" h="191769">
                  <a:moveTo>
                    <a:pt x="1034681" y="95770"/>
                  </a:moveTo>
                  <a:lnTo>
                    <a:pt x="1369872" y="95770"/>
                  </a:lnTo>
                </a:path>
              </a:pathLst>
            </a:custGeom>
            <a:ln w="95770">
              <a:solidFill>
                <a:srgbClr val="514F86"/>
              </a:solidFill>
            </a:ln>
          </p:spPr>
          <p:txBody>
            <a:bodyPr wrap="square" lIns="0" tIns="0" rIns="0" bIns="0" rtlCol="0"/>
            <a:lstStyle/>
            <a:p>
              <a:endParaRPr/>
            </a:p>
          </p:txBody>
        </p:sp>
        <p:sp>
          <p:nvSpPr>
            <p:cNvPr id="32" name="object 12"/>
            <p:cNvSpPr/>
            <p:nvPr/>
          </p:nvSpPr>
          <p:spPr>
            <a:xfrm>
              <a:off x="4076690" y="2213508"/>
              <a:ext cx="2781935" cy="766445"/>
            </a:xfrm>
            <a:custGeom>
              <a:avLst/>
              <a:gdLst/>
              <a:ahLst/>
              <a:cxnLst/>
              <a:rect l="l" t="t" r="r" b="b"/>
              <a:pathLst>
                <a:path w="2781934" h="766444">
                  <a:moveTo>
                    <a:pt x="195707" y="383082"/>
                  </a:moveTo>
                  <a:lnTo>
                    <a:pt x="387248" y="574624"/>
                  </a:lnTo>
                  <a:lnTo>
                    <a:pt x="818222" y="47879"/>
                  </a:lnTo>
                </a:path>
                <a:path w="2781934" h="766444">
                  <a:moveTo>
                    <a:pt x="1005598" y="0"/>
                  </a:moveTo>
                  <a:lnTo>
                    <a:pt x="1775942" y="0"/>
                  </a:lnTo>
                  <a:lnTo>
                    <a:pt x="1775942" y="766178"/>
                  </a:lnTo>
                  <a:lnTo>
                    <a:pt x="1005598" y="766178"/>
                  </a:lnTo>
                  <a:lnTo>
                    <a:pt x="1005598" y="0"/>
                  </a:lnTo>
                  <a:close/>
                </a:path>
                <a:path w="2781934" h="766444">
                  <a:moveTo>
                    <a:pt x="770343" y="383082"/>
                  </a:moveTo>
                  <a:lnTo>
                    <a:pt x="770343" y="766165"/>
                  </a:lnTo>
                  <a:lnTo>
                    <a:pt x="0" y="766165"/>
                  </a:lnTo>
                  <a:lnTo>
                    <a:pt x="0" y="0"/>
                  </a:lnTo>
                  <a:lnTo>
                    <a:pt x="626681" y="0"/>
                  </a:lnTo>
                </a:path>
                <a:path w="2781934" h="766444">
                  <a:moveTo>
                    <a:pt x="2011210" y="0"/>
                  </a:moveTo>
                  <a:lnTo>
                    <a:pt x="2781554" y="0"/>
                  </a:lnTo>
                  <a:lnTo>
                    <a:pt x="2781554" y="766178"/>
                  </a:lnTo>
                  <a:lnTo>
                    <a:pt x="2011210" y="766178"/>
                  </a:lnTo>
                  <a:lnTo>
                    <a:pt x="2011210" y="0"/>
                  </a:lnTo>
                  <a:close/>
                </a:path>
              </a:pathLst>
            </a:custGeom>
            <a:ln w="95770">
              <a:solidFill>
                <a:srgbClr val="514F86"/>
              </a:solidFill>
            </a:ln>
          </p:spPr>
          <p:txBody>
            <a:bodyPr wrap="square" lIns="0" tIns="0" rIns="0" bIns="0" rtlCol="0"/>
            <a:lstStyle/>
            <a:p>
              <a:endParaRPr/>
            </a:p>
          </p:txBody>
        </p:sp>
        <p:sp>
          <p:nvSpPr>
            <p:cNvPr id="33" name="object 13"/>
            <p:cNvSpPr/>
            <p:nvPr/>
          </p:nvSpPr>
          <p:spPr>
            <a:xfrm>
              <a:off x="5230114" y="1160017"/>
              <a:ext cx="431165" cy="191770"/>
            </a:xfrm>
            <a:custGeom>
              <a:avLst/>
              <a:gdLst/>
              <a:ahLst/>
              <a:cxnLst/>
              <a:rect l="l" t="t" r="r" b="b"/>
              <a:pathLst>
                <a:path w="431164" h="191769">
                  <a:moveTo>
                    <a:pt x="95770" y="0"/>
                  </a:moveTo>
                  <a:lnTo>
                    <a:pt x="0" y="0"/>
                  </a:lnTo>
                  <a:lnTo>
                    <a:pt x="0" y="191541"/>
                  </a:lnTo>
                  <a:lnTo>
                    <a:pt x="95770" y="191541"/>
                  </a:lnTo>
                  <a:lnTo>
                    <a:pt x="95770" y="0"/>
                  </a:lnTo>
                  <a:close/>
                </a:path>
                <a:path w="431164"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sp>
          <p:nvSpPr>
            <p:cNvPr id="34" name="object 14"/>
            <p:cNvSpPr/>
            <p:nvPr/>
          </p:nvSpPr>
          <p:spPr>
            <a:xfrm>
              <a:off x="5999287" y="872699"/>
              <a:ext cx="907415" cy="1101725"/>
            </a:xfrm>
            <a:custGeom>
              <a:avLst/>
              <a:gdLst/>
              <a:ahLst/>
              <a:cxnLst/>
              <a:rect l="l" t="t" r="r" b="b"/>
              <a:pathLst>
                <a:path w="907415" h="1101725">
                  <a:moveTo>
                    <a:pt x="0" y="970292"/>
                  </a:moveTo>
                  <a:lnTo>
                    <a:pt x="37305" y="999355"/>
                  </a:lnTo>
                  <a:lnTo>
                    <a:pt x="77057" y="1025202"/>
                  </a:lnTo>
                  <a:lnTo>
                    <a:pt x="119062" y="1047630"/>
                  </a:lnTo>
                  <a:lnTo>
                    <a:pt x="163128" y="1066434"/>
                  </a:lnTo>
                  <a:lnTo>
                    <a:pt x="209062" y="1081414"/>
                  </a:lnTo>
                  <a:lnTo>
                    <a:pt x="256671" y="1092365"/>
                  </a:lnTo>
                  <a:lnTo>
                    <a:pt x="305763" y="1099084"/>
                  </a:lnTo>
                  <a:lnTo>
                    <a:pt x="356146" y="1101369"/>
                  </a:lnTo>
                  <a:lnTo>
                    <a:pt x="403662" y="1099348"/>
                  </a:lnTo>
                  <a:lnTo>
                    <a:pt x="450055" y="1093394"/>
                  </a:lnTo>
                  <a:lnTo>
                    <a:pt x="495161" y="1083673"/>
                  </a:lnTo>
                  <a:lnTo>
                    <a:pt x="538814" y="1070350"/>
                  </a:lnTo>
                  <a:lnTo>
                    <a:pt x="580849" y="1053591"/>
                  </a:lnTo>
                  <a:lnTo>
                    <a:pt x="621100" y="1033561"/>
                  </a:lnTo>
                  <a:lnTo>
                    <a:pt x="659402" y="1010424"/>
                  </a:lnTo>
                  <a:lnTo>
                    <a:pt x="695590" y="984347"/>
                  </a:lnTo>
                  <a:lnTo>
                    <a:pt x="729499" y="955494"/>
                  </a:lnTo>
                  <a:lnTo>
                    <a:pt x="760963" y="924032"/>
                  </a:lnTo>
                  <a:lnTo>
                    <a:pt x="789816" y="890124"/>
                  </a:lnTo>
                  <a:lnTo>
                    <a:pt x="815894" y="853937"/>
                  </a:lnTo>
                  <a:lnTo>
                    <a:pt x="839032" y="815636"/>
                  </a:lnTo>
                  <a:lnTo>
                    <a:pt x="859063" y="775385"/>
                  </a:lnTo>
                  <a:lnTo>
                    <a:pt x="875823" y="733351"/>
                  </a:lnTo>
                  <a:lnTo>
                    <a:pt x="889146" y="689699"/>
                  </a:lnTo>
                  <a:lnTo>
                    <a:pt x="898868" y="644593"/>
                  </a:lnTo>
                  <a:lnTo>
                    <a:pt x="904822" y="598200"/>
                  </a:lnTo>
                  <a:lnTo>
                    <a:pt x="906843" y="550684"/>
                  </a:lnTo>
                  <a:lnTo>
                    <a:pt x="904822" y="503168"/>
                  </a:lnTo>
                  <a:lnTo>
                    <a:pt x="898868" y="456775"/>
                  </a:lnTo>
                  <a:lnTo>
                    <a:pt x="889146" y="411669"/>
                  </a:lnTo>
                  <a:lnTo>
                    <a:pt x="875823" y="368017"/>
                  </a:lnTo>
                  <a:lnTo>
                    <a:pt x="859063" y="325983"/>
                  </a:lnTo>
                  <a:lnTo>
                    <a:pt x="839032" y="285733"/>
                  </a:lnTo>
                  <a:lnTo>
                    <a:pt x="815894" y="247431"/>
                  </a:lnTo>
                  <a:lnTo>
                    <a:pt x="789816" y="211244"/>
                  </a:lnTo>
                  <a:lnTo>
                    <a:pt x="760963" y="177337"/>
                  </a:lnTo>
                  <a:lnTo>
                    <a:pt x="729499" y="145874"/>
                  </a:lnTo>
                  <a:lnTo>
                    <a:pt x="695590" y="117021"/>
                  </a:lnTo>
                  <a:lnTo>
                    <a:pt x="659402" y="90944"/>
                  </a:lnTo>
                  <a:lnTo>
                    <a:pt x="621100" y="67808"/>
                  </a:lnTo>
                  <a:lnTo>
                    <a:pt x="580849" y="47777"/>
                  </a:lnTo>
                  <a:lnTo>
                    <a:pt x="538814" y="31018"/>
                  </a:lnTo>
                  <a:lnTo>
                    <a:pt x="495161" y="17695"/>
                  </a:lnTo>
                  <a:lnTo>
                    <a:pt x="450055" y="7975"/>
                  </a:lnTo>
                  <a:lnTo>
                    <a:pt x="403662" y="2021"/>
                  </a:lnTo>
                  <a:lnTo>
                    <a:pt x="356146" y="0"/>
                  </a:lnTo>
                  <a:lnTo>
                    <a:pt x="305763" y="2284"/>
                  </a:lnTo>
                  <a:lnTo>
                    <a:pt x="256671" y="9004"/>
                  </a:lnTo>
                  <a:lnTo>
                    <a:pt x="209062" y="19955"/>
                  </a:lnTo>
                  <a:lnTo>
                    <a:pt x="163128" y="34934"/>
                  </a:lnTo>
                  <a:lnTo>
                    <a:pt x="119062" y="53739"/>
                  </a:lnTo>
                  <a:lnTo>
                    <a:pt x="77057" y="76166"/>
                  </a:lnTo>
                  <a:lnTo>
                    <a:pt x="37305" y="102013"/>
                  </a:lnTo>
                  <a:lnTo>
                    <a:pt x="0" y="131076"/>
                  </a:lnTo>
                </a:path>
              </a:pathLst>
            </a:custGeom>
            <a:ln w="95770">
              <a:solidFill>
                <a:srgbClr val="514F86"/>
              </a:solidFill>
            </a:ln>
          </p:spPr>
          <p:txBody>
            <a:bodyPr wrap="square" lIns="0" tIns="0" rIns="0" bIns="0" rtlCol="0"/>
            <a:lstStyle/>
            <a:p>
              <a:endParaRPr/>
            </a:p>
          </p:txBody>
        </p:sp>
        <p:sp>
          <p:nvSpPr>
            <p:cNvPr id="35" name="object 15"/>
            <p:cNvSpPr/>
            <p:nvPr/>
          </p:nvSpPr>
          <p:spPr>
            <a:xfrm>
              <a:off x="6139942" y="1160017"/>
              <a:ext cx="431165" cy="191770"/>
            </a:xfrm>
            <a:custGeom>
              <a:avLst/>
              <a:gdLst/>
              <a:ahLst/>
              <a:cxnLst/>
              <a:rect l="l" t="t" r="r" b="b"/>
              <a:pathLst>
                <a:path w="431165" h="191769">
                  <a:moveTo>
                    <a:pt x="95770" y="0"/>
                  </a:moveTo>
                  <a:lnTo>
                    <a:pt x="0" y="0"/>
                  </a:lnTo>
                  <a:lnTo>
                    <a:pt x="0" y="191541"/>
                  </a:lnTo>
                  <a:lnTo>
                    <a:pt x="95770" y="191541"/>
                  </a:lnTo>
                  <a:lnTo>
                    <a:pt x="95770" y="0"/>
                  </a:lnTo>
                  <a:close/>
                </a:path>
                <a:path w="431165" h="191769">
                  <a:moveTo>
                    <a:pt x="430974" y="0"/>
                  </a:moveTo>
                  <a:lnTo>
                    <a:pt x="335203" y="0"/>
                  </a:lnTo>
                  <a:lnTo>
                    <a:pt x="335203" y="191541"/>
                  </a:lnTo>
                  <a:lnTo>
                    <a:pt x="430974" y="191541"/>
                  </a:lnTo>
                  <a:lnTo>
                    <a:pt x="430974" y="0"/>
                  </a:lnTo>
                  <a:close/>
                </a:path>
              </a:pathLst>
            </a:custGeom>
            <a:solidFill>
              <a:srgbClr val="514F86"/>
            </a:solidFill>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28</a:t>
            </a:fld>
            <a:endParaRPr lang="en-US" dirty="0"/>
          </a:p>
        </p:txBody>
      </p:sp>
    </p:spTree>
    <p:extLst>
      <p:ext uri="{BB962C8B-B14F-4D97-AF65-F5344CB8AC3E}">
        <p14:creationId xmlns:p14="http://schemas.microsoft.com/office/powerpoint/2010/main" val="126091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a:t>
            </a:r>
            <a:r>
              <a:rPr lang="en-US" dirty="0" smtClean="0"/>
              <a:t>Content</a:t>
            </a:r>
            <a:endParaRPr lang="en-US" dirty="0"/>
          </a:p>
        </p:txBody>
      </p:sp>
      <p:sp>
        <p:nvSpPr>
          <p:cNvPr id="23" name="Content Placeholder 1"/>
          <p:cNvSpPr>
            <a:spLocks noGrp="1"/>
          </p:cNvSpPr>
          <p:nvPr>
            <p:ph idx="1"/>
          </p:nvPr>
        </p:nvSpPr>
        <p:spPr>
          <a:xfrm>
            <a:off x="685800" y="1600200"/>
            <a:ext cx="5257800" cy="4525963"/>
          </a:xfrm>
        </p:spPr>
        <p:txBody>
          <a:bodyPr>
            <a:noAutofit/>
          </a:bodyPr>
          <a:lstStyle/>
          <a:p>
            <a:pPr marL="355600">
              <a:spcBef>
                <a:spcPts val="690"/>
              </a:spcBef>
              <a:tabLst>
                <a:tab pos="139700" algn="l"/>
              </a:tabLst>
            </a:pPr>
            <a:r>
              <a:rPr lang="en-US" sz="2400" dirty="0" smtClean="0">
                <a:solidFill>
                  <a:srgbClr val="0A295B"/>
                </a:solidFill>
              </a:rPr>
              <a:t>Readability</a:t>
            </a:r>
          </a:p>
          <a:p>
            <a:pPr marL="755650" lvl="1">
              <a:spcBef>
                <a:spcPts val="690"/>
              </a:spcBef>
              <a:tabLst>
                <a:tab pos="139700" algn="l"/>
              </a:tabLst>
            </a:pPr>
            <a:r>
              <a:rPr lang="en-US" sz="2000" dirty="0" smtClean="0">
                <a:solidFill>
                  <a:srgbClr val="0A295B"/>
                </a:solidFill>
              </a:rPr>
              <a:t>Almost </a:t>
            </a:r>
            <a:r>
              <a:rPr lang="en-US" sz="2000" dirty="0">
                <a:solidFill>
                  <a:srgbClr val="0A295B"/>
                </a:solidFill>
              </a:rPr>
              <a:t>all participants found the materials easy to </a:t>
            </a:r>
            <a:r>
              <a:rPr lang="en-US" sz="2000" dirty="0" smtClean="0">
                <a:solidFill>
                  <a:srgbClr val="0A295B"/>
                </a:solidFill>
              </a:rPr>
              <a:t>read</a:t>
            </a:r>
          </a:p>
          <a:p>
            <a:pPr marL="355600">
              <a:spcBef>
                <a:spcPts val="690"/>
              </a:spcBef>
              <a:tabLst>
                <a:tab pos="139700" algn="l"/>
              </a:tabLst>
            </a:pPr>
            <a:r>
              <a:rPr lang="en-US" sz="2400" dirty="0" smtClean="0">
                <a:solidFill>
                  <a:srgbClr val="0A295B"/>
                </a:solidFill>
              </a:rPr>
              <a:t>Key messages</a:t>
            </a:r>
          </a:p>
          <a:p>
            <a:pPr marL="755650" lvl="1">
              <a:spcBef>
                <a:spcPts val="690"/>
              </a:spcBef>
              <a:tabLst>
                <a:tab pos="139700" algn="l"/>
              </a:tabLst>
            </a:pPr>
            <a:r>
              <a:rPr lang="en-US" sz="2000" dirty="0" smtClean="0">
                <a:solidFill>
                  <a:srgbClr val="0A295B"/>
                </a:solidFill>
              </a:rPr>
              <a:t>Important </a:t>
            </a:r>
            <a:r>
              <a:rPr lang="en-US" sz="2000" dirty="0">
                <a:solidFill>
                  <a:srgbClr val="0A295B"/>
                </a:solidFill>
              </a:rPr>
              <a:t>information was </a:t>
            </a:r>
            <a:r>
              <a:rPr lang="en-US" sz="2000" dirty="0" smtClean="0">
                <a:solidFill>
                  <a:srgbClr val="0A295B"/>
                </a:solidFill>
              </a:rPr>
              <a:t>clear</a:t>
            </a:r>
          </a:p>
          <a:p>
            <a:pPr marL="355600">
              <a:spcBef>
                <a:spcPts val="690"/>
              </a:spcBef>
              <a:tabLst>
                <a:tab pos="139700" algn="l"/>
              </a:tabLst>
            </a:pPr>
            <a:r>
              <a:rPr lang="en-US" sz="2400" dirty="0" smtClean="0">
                <a:solidFill>
                  <a:srgbClr val="0A295B"/>
                </a:solidFill>
              </a:rPr>
              <a:t>Translation</a:t>
            </a:r>
          </a:p>
          <a:p>
            <a:pPr marL="755650" lvl="1">
              <a:spcBef>
                <a:spcPts val="690"/>
              </a:spcBef>
              <a:tabLst>
                <a:tab pos="139700" algn="l"/>
              </a:tabLst>
            </a:pPr>
            <a:r>
              <a:rPr lang="en-US" sz="2000" dirty="0" smtClean="0">
                <a:solidFill>
                  <a:srgbClr val="0A295B"/>
                </a:solidFill>
              </a:rPr>
              <a:t>Translated </a:t>
            </a:r>
            <a:r>
              <a:rPr lang="en-US" sz="2000" dirty="0">
                <a:solidFill>
                  <a:srgbClr val="0A295B"/>
                </a:solidFill>
              </a:rPr>
              <a:t>materials tested well. Some participants  found a few translated terms (EPSDT, young adults, </a:t>
            </a:r>
            <a:r>
              <a:rPr lang="en-US" sz="2000" dirty="0" smtClean="0">
                <a:solidFill>
                  <a:srgbClr val="0A295B"/>
                </a:solidFill>
              </a:rPr>
              <a:t>shots</a:t>
            </a:r>
            <a:r>
              <a:rPr lang="en-US" sz="2000" dirty="0">
                <a:solidFill>
                  <a:srgbClr val="0A295B"/>
                </a:solidFill>
              </a:rPr>
              <a:t>) confusing.</a:t>
            </a:r>
          </a:p>
        </p:txBody>
      </p:sp>
      <p:grpSp>
        <p:nvGrpSpPr>
          <p:cNvPr id="20" name="object 4" descr="Decorative clip art" title="Decorative clip art"/>
          <p:cNvGrpSpPr/>
          <p:nvPr/>
        </p:nvGrpSpPr>
        <p:grpSpPr>
          <a:xfrm>
            <a:off x="6096000" y="2362200"/>
            <a:ext cx="2502049" cy="2819400"/>
            <a:chOff x="4718303" y="948689"/>
            <a:chExt cx="2117725" cy="2386330"/>
          </a:xfrm>
        </p:grpSpPr>
        <p:sp>
          <p:nvSpPr>
            <p:cNvPr id="21" name="object 5"/>
            <p:cNvSpPr/>
            <p:nvPr/>
          </p:nvSpPr>
          <p:spPr>
            <a:xfrm>
              <a:off x="4718303" y="948689"/>
              <a:ext cx="1788795" cy="1788795"/>
            </a:xfrm>
            <a:custGeom>
              <a:avLst/>
              <a:gdLst/>
              <a:ahLst/>
              <a:cxnLst/>
              <a:rect l="l" t="t" r="r" b="b"/>
              <a:pathLst>
                <a:path w="1788795" h="1788795">
                  <a:moveTo>
                    <a:pt x="894257" y="0"/>
                  </a:moveTo>
                  <a:lnTo>
                    <a:pt x="846764" y="1239"/>
                  </a:lnTo>
                  <a:lnTo>
                    <a:pt x="799916" y="4916"/>
                  </a:lnTo>
                  <a:lnTo>
                    <a:pt x="753775" y="10970"/>
                  </a:lnTo>
                  <a:lnTo>
                    <a:pt x="708404" y="19338"/>
                  </a:lnTo>
                  <a:lnTo>
                    <a:pt x="663864" y="29958"/>
                  </a:lnTo>
                  <a:lnTo>
                    <a:pt x="620217" y="42769"/>
                  </a:lnTo>
                  <a:lnTo>
                    <a:pt x="577525" y="57709"/>
                  </a:lnTo>
                  <a:lnTo>
                    <a:pt x="535849" y="74716"/>
                  </a:lnTo>
                  <a:lnTo>
                    <a:pt x="495252" y="93728"/>
                  </a:lnTo>
                  <a:lnTo>
                    <a:pt x="455794" y="114684"/>
                  </a:lnTo>
                  <a:lnTo>
                    <a:pt x="417539" y="137522"/>
                  </a:lnTo>
                  <a:lnTo>
                    <a:pt x="380547" y="162179"/>
                  </a:lnTo>
                  <a:lnTo>
                    <a:pt x="344881" y="188595"/>
                  </a:lnTo>
                  <a:lnTo>
                    <a:pt x="310602" y="216706"/>
                  </a:lnTo>
                  <a:lnTo>
                    <a:pt x="277772" y="246453"/>
                  </a:lnTo>
                  <a:lnTo>
                    <a:pt x="246453" y="277772"/>
                  </a:lnTo>
                  <a:lnTo>
                    <a:pt x="216706" y="310602"/>
                  </a:lnTo>
                  <a:lnTo>
                    <a:pt x="188595" y="344881"/>
                  </a:lnTo>
                  <a:lnTo>
                    <a:pt x="162179" y="380547"/>
                  </a:lnTo>
                  <a:lnTo>
                    <a:pt x="137522" y="417539"/>
                  </a:lnTo>
                  <a:lnTo>
                    <a:pt x="114684" y="455794"/>
                  </a:lnTo>
                  <a:lnTo>
                    <a:pt x="93728" y="495252"/>
                  </a:lnTo>
                  <a:lnTo>
                    <a:pt x="74716" y="535849"/>
                  </a:lnTo>
                  <a:lnTo>
                    <a:pt x="57709" y="577525"/>
                  </a:lnTo>
                  <a:lnTo>
                    <a:pt x="42769" y="620217"/>
                  </a:lnTo>
                  <a:lnTo>
                    <a:pt x="29958" y="663864"/>
                  </a:lnTo>
                  <a:lnTo>
                    <a:pt x="19338" y="708404"/>
                  </a:lnTo>
                  <a:lnTo>
                    <a:pt x="10970" y="753775"/>
                  </a:lnTo>
                  <a:lnTo>
                    <a:pt x="4916" y="799916"/>
                  </a:lnTo>
                  <a:lnTo>
                    <a:pt x="1239" y="846764"/>
                  </a:lnTo>
                  <a:lnTo>
                    <a:pt x="0" y="894257"/>
                  </a:lnTo>
                  <a:lnTo>
                    <a:pt x="1239" y="941751"/>
                  </a:lnTo>
                  <a:lnTo>
                    <a:pt x="4916" y="988599"/>
                  </a:lnTo>
                  <a:lnTo>
                    <a:pt x="10970" y="1034739"/>
                  </a:lnTo>
                  <a:lnTo>
                    <a:pt x="19338" y="1080110"/>
                  </a:lnTo>
                  <a:lnTo>
                    <a:pt x="29958" y="1124650"/>
                  </a:lnTo>
                  <a:lnTo>
                    <a:pt x="42769" y="1168297"/>
                  </a:lnTo>
                  <a:lnTo>
                    <a:pt x="57709" y="1210990"/>
                  </a:lnTo>
                  <a:lnTo>
                    <a:pt x="74716" y="1252665"/>
                  </a:lnTo>
                  <a:lnTo>
                    <a:pt x="93728" y="1293263"/>
                  </a:lnTo>
                  <a:lnTo>
                    <a:pt x="114684" y="1332720"/>
                  </a:lnTo>
                  <a:lnTo>
                    <a:pt x="137522" y="1370976"/>
                  </a:lnTo>
                  <a:lnTo>
                    <a:pt x="162179" y="1407968"/>
                  </a:lnTo>
                  <a:lnTo>
                    <a:pt x="188595" y="1443634"/>
                  </a:lnTo>
                  <a:lnTo>
                    <a:pt x="216706" y="1477913"/>
                  </a:lnTo>
                  <a:lnTo>
                    <a:pt x="246453" y="1510743"/>
                  </a:lnTo>
                  <a:lnTo>
                    <a:pt x="277772" y="1542062"/>
                  </a:lnTo>
                  <a:lnTo>
                    <a:pt x="310602" y="1571808"/>
                  </a:lnTo>
                  <a:lnTo>
                    <a:pt x="344881" y="1599920"/>
                  </a:lnTo>
                  <a:lnTo>
                    <a:pt x="380547" y="1626335"/>
                  </a:lnTo>
                  <a:lnTo>
                    <a:pt x="417539" y="1650993"/>
                  </a:lnTo>
                  <a:lnTo>
                    <a:pt x="455794" y="1673830"/>
                  </a:lnTo>
                  <a:lnTo>
                    <a:pt x="495252" y="1694786"/>
                  </a:lnTo>
                  <a:lnTo>
                    <a:pt x="535849" y="1713798"/>
                  </a:lnTo>
                  <a:lnTo>
                    <a:pt x="577525" y="1730805"/>
                  </a:lnTo>
                  <a:lnTo>
                    <a:pt x="620217" y="1745745"/>
                  </a:lnTo>
                  <a:lnTo>
                    <a:pt x="663864" y="1758556"/>
                  </a:lnTo>
                  <a:lnTo>
                    <a:pt x="708404" y="1769177"/>
                  </a:lnTo>
                  <a:lnTo>
                    <a:pt x="753775" y="1777545"/>
                  </a:lnTo>
                  <a:lnTo>
                    <a:pt x="799916" y="1783598"/>
                  </a:lnTo>
                  <a:lnTo>
                    <a:pt x="846764" y="1787276"/>
                  </a:lnTo>
                  <a:lnTo>
                    <a:pt x="894257" y="1788515"/>
                  </a:lnTo>
                  <a:lnTo>
                    <a:pt x="941751" y="1787276"/>
                  </a:lnTo>
                  <a:lnTo>
                    <a:pt x="988599" y="1783598"/>
                  </a:lnTo>
                  <a:lnTo>
                    <a:pt x="1034739" y="1777545"/>
                  </a:lnTo>
                  <a:lnTo>
                    <a:pt x="1080110" y="1769177"/>
                  </a:lnTo>
                  <a:lnTo>
                    <a:pt x="1124650" y="1758556"/>
                  </a:lnTo>
                  <a:lnTo>
                    <a:pt x="1168297" y="1745745"/>
                  </a:lnTo>
                  <a:lnTo>
                    <a:pt x="1210990" y="1730805"/>
                  </a:lnTo>
                  <a:lnTo>
                    <a:pt x="1252665" y="1713798"/>
                  </a:lnTo>
                  <a:lnTo>
                    <a:pt x="1293263" y="1694786"/>
                  </a:lnTo>
                  <a:lnTo>
                    <a:pt x="1332720" y="1673830"/>
                  </a:lnTo>
                  <a:lnTo>
                    <a:pt x="1370976" y="1650993"/>
                  </a:lnTo>
                  <a:lnTo>
                    <a:pt x="1407968" y="1626335"/>
                  </a:lnTo>
                  <a:lnTo>
                    <a:pt x="1443634" y="1599920"/>
                  </a:lnTo>
                  <a:lnTo>
                    <a:pt x="1477913" y="1571808"/>
                  </a:lnTo>
                  <a:lnTo>
                    <a:pt x="1510743" y="1542062"/>
                  </a:lnTo>
                  <a:lnTo>
                    <a:pt x="1542062" y="1510743"/>
                  </a:lnTo>
                  <a:lnTo>
                    <a:pt x="1571808" y="1477913"/>
                  </a:lnTo>
                  <a:lnTo>
                    <a:pt x="1599920" y="1443634"/>
                  </a:lnTo>
                  <a:lnTo>
                    <a:pt x="1626335" y="1407968"/>
                  </a:lnTo>
                  <a:lnTo>
                    <a:pt x="1650993" y="1370976"/>
                  </a:lnTo>
                  <a:lnTo>
                    <a:pt x="1673830" y="1332720"/>
                  </a:lnTo>
                  <a:lnTo>
                    <a:pt x="1694786" y="1293263"/>
                  </a:lnTo>
                  <a:lnTo>
                    <a:pt x="1713798" y="1252665"/>
                  </a:lnTo>
                  <a:lnTo>
                    <a:pt x="1730805" y="1210990"/>
                  </a:lnTo>
                  <a:lnTo>
                    <a:pt x="1745745" y="1168297"/>
                  </a:lnTo>
                  <a:lnTo>
                    <a:pt x="1758556" y="1124650"/>
                  </a:lnTo>
                  <a:lnTo>
                    <a:pt x="1769177" y="1080110"/>
                  </a:lnTo>
                  <a:lnTo>
                    <a:pt x="1777545" y="1034739"/>
                  </a:lnTo>
                  <a:lnTo>
                    <a:pt x="1783598" y="988599"/>
                  </a:lnTo>
                  <a:lnTo>
                    <a:pt x="1787276" y="941751"/>
                  </a:lnTo>
                  <a:lnTo>
                    <a:pt x="1788515" y="894257"/>
                  </a:lnTo>
                  <a:lnTo>
                    <a:pt x="1787276" y="846764"/>
                  </a:lnTo>
                  <a:lnTo>
                    <a:pt x="1783598" y="799916"/>
                  </a:lnTo>
                  <a:lnTo>
                    <a:pt x="1777545" y="753775"/>
                  </a:lnTo>
                  <a:lnTo>
                    <a:pt x="1769177" y="708404"/>
                  </a:lnTo>
                  <a:lnTo>
                    <a:pt x="1758556" y="663864"/>
                  </a:lnTo>
                  <a:lnTo>
                    <a:pt x="1745745" y="620217"/>
                  </a:lnTo>
                  <a:lnTo>
                    <a:pt x="1730805" y="577525"/>
                  </a:lnTo>
                  <a:lnTo>
                    <a:pt x="1713798" y="535849"/>
                  </a:lnTo>
                  <a:lnTo>
                    <a:pt x="1694786" y="495252"/>
                  </a:lnTo>
                  <a:lnTo>
                    <a:pt x="1673830" y="455794"/>
                  </a:lnTo>
                  <a:lnTo>
                    <a:pt x="1650993" y="417539"/>
                  </a:lnTo>
                  <a:lnTo>
                    <a:pt x="1626335" y="380547"/>
                  </a:lnTo>
                  <a:lnTo>
                    <a:pt x="1599920" y="344881"/>
                  </a:lnTo>
                  <a:lnTo>
                    <a:pt x="1571808" y="310602"/>
                  </a:lnTo>
                  <a:lnTo>
                    <a:pt x="1542062" y="277772"/>
                  </a:lnTo>
                  <a:lnTo>
                    <a:pt x="1510743" y="246453"/>
                  </a:lnTo>
                  <a:lnTo>
                    <a:pt x="1477913" y="216706"/>
                  </a:lnTo>
                  <a:lnTo>
                    <a:pt x="1443634" y="188595"/>
                  </a:lnTo>
                  <a:lnTo>
                    <a:pt x="1407968" y="162179"/>
                  </a:lnTo>
                  <a:lnTo>
                    <a:pt x="1370976" y="137522"/>
                  </a:lnTo>
                  <a:lnTo>
                    <a:pt x="1332720" y="114684"/>
                  </a:lnTo>
                  <a:lnTo>
                    <a:pt x="1293263" y="93728"/>
                  </a:lnTo>
                  <a:lnTo>
                    <a:pt x="1252665" y="74716"/>
                  </a:lnTo>
                  <a:lnTo>
                    <a:pt x="1210990" y="57709"/>
                  </a:lnTo>
                  <a:lnTo>
                    <a:pt x="1168297" y="42769"/>
                  </a:lnTo>
                  <a:lnTo>
                    <a:pt x="1124650" y="29958"/>
                  </a:lnTo>
                  <a:lnTo>
                    <a:pt x="1080110" y="19338"/>
                  </a:lnTo>
                  <a:lnTo>
                    <a:pt x="1034739" y="10970"/>
                  </a:lnTo>
                  <a:lnTo>
                    <a:pt x="988599" y="4916"/>
                  </a:lnTo>
                  <a:lnTo>
                    <a:pt x="941751" y="1239"/>
                  </a:lnTo>
                  <a:lnTo>
                    <a:pt x="894257" y="0"/>
                  </a:lnTo>
                  <a:close/>
                </a:path>
              </a:pathLst>
            </a:custGeom>
            <a:solidFill>
              <a:srgbClr val="FADBCE"/>
            </a:solidFill>
          </p:spPr>
          <p:txBody>
            <a:bodyPr wrap="square" lIns="0" tIns="0" rIns="0" bIns="0" rtlCol="0"/>
            <a:lstStyle/>
            <a:p>
              <a:endParaRPr/>
            </a:p>
          </p:txBody>
        </p:sp>
        <p:sp>
          <p:nvSpPr>
            <p:cNvPr id="22" name="object 6"/>
            <p:cNvSpPr/>
            <p:nvPr/>
          </p:nvSpPr>
          <p:spPr>
            <a:xfrm>
              <a:off x="5051197" y="1876257"/>
              <a:ext cx="868044" cy="868044"/>
            </a:xfrm>
            <a:custGeom>
              <a:avLst/>
              <a:gdLst/>
              <a:ahLst/>
              <a:cxnLst/>
              <a:rect l="l" t="t" r="r" b="b"/>
              <a:pathLst>
                <a:path w="868045" h="868044">
                  <a:moveTo>
                    <a:pt x="433781" y="0"/>
                  </a:moveTo>
                  <a:lnTo>
                    <a:pt x="386515" y="2545"/>
                  </a:lnTo>
                  <a:lnTo>
                    <a:pt x="340724" y="10004"/>
                  </a:lnTo>
                  <a:lnTo>
                    <a:pt x="296672" y="22114"/>
                  </a:lnTo>
                  <a:lnTo>
                    <a:pt x="254623" y="38608"/>
                  </a:lnTo>
                  <a:lnTo>
                    <a:pt x="214842" y="59223"/>
                  </a:lnTo>
                  <a:lnTo>
                    <a:pt x="177594" y="83694"/>
                  </a:lnTo>
                  <a:lnTo>
                    <a:pt x="143144" y="111755"/>
                  </a:lnTo>
                  <a:lnTo>
                    <a:pt x="111755" y="143144"/>
                  </a:lnTo>
                  <a:lnTo>
                    <a:pt x="83694" y="177594"/>
                  </a:lnTo>
                  <a:lnTo>
                    <a:pt x="59223" y="214842"/>
                  </a:lnTo>
                  <a:lnTo>
                    <a:pt x="38608" y="254623"/>
                  </a:lnTo>
                  <a:lnTo>
                    <a:pt x="22114" y="296671"/>
                  </a:lnTo>
                  <a:lnTo>
                    <a:pt x="10004" y="340724"/>
                  </a:lnTo>
                  <a:lnTo>
                    <a:pt x="2545" y="386515"/>
                  </a:lnTo>
                  <a:lnTo>
                    <a:pt x="0" y="433781"/>
                  </a:lnTo>
                  <a:lnTo>
                    <a:pt x="2545" y="481046"/>
                  </a:lnTo>
                  <a:lnTo>
                    <a:pt x="10004" y="526838"/>
                  </a:lnTo>
                  <a:lnTo>
                    <a:pt x="22114" y="570890"/>
                  </a:lnTo>
                  <a:lnTo>
                    <a:pt x="38608" y="612939"/>
                  </a:lnTo>
                  <a:lnTo>
                    <a:pt x="59223" y="652719"/>
                  </a:lnTo>
                  <a:lnTo>
                    <a:pt x="83694" y="689967"/>
                  </a:lnTo>
                  <a:lnTo>
                    <a:pt x="111755" y="724418"/>
                  </a:lnTo>
                  <a:lnTo>
                    <a:pt x="143144" y="755806"/>
                  </a:lnTo>
                  <a:lnTo>
                    <a:pt x="177594" y="783868"/>
                  </a:lnTo>
                  <a:lnTo>
                    <a:pt x="214842" y="808339"/>
                  </a:lnTo>
                  <a:lnTo>
                    <a:pt x="254623" y="828953"/>
                  </a:lnTo>
                  <a:lnTo>
                    <a:pt x="296672" y="845448"/>
                  </a:lnTo>
                  <a:lnTo>
                    <a:pt x="340724" y="857557"/>
                  </a:lnTo>
                  <a:lnTo>
                    <a:pt x="386515" y="865017"/>
                  </a:lnTo>
                  <a:lnTo>
                    <a:pt x="433781" y="867562"/>
                  </a:lnTo>
                  <a:lnTo>
                    <a:pt x="481046" y="865017"/>
                  </a:lnTo>
                  <a:lnTo>
                    <a:pt x="526838" y="857557"/>
                  </a:lnTo>
                  <a:lnTo>
                    <a:pt x="570890" y="845448"/>
                  </a:lnTo>
                  <a:lnTo>
                    <a:pt x="612939" y="828953"/>
                  </a:lnTo>
                  <a:lnTo>
                    <a:pt x="652719" y="808339"/>
                  </a:lnTo>
                  <a:lnTo>
                    <a:pt x="689967" y="783868"/>
                  </a:lnTo>
                  <a:lnTo>
                    <a:pt x="724418" y="755806"/>
                  </a:lnTo>
                  <a:lnTo>
                    <a:pt x="755806" y="724418"/>
                  </a:lnTo>
                  <a:lnTo>
                    <a:pt x="783868" y="689967"/>
                  </a:lnTo>
                  <a:lnTo>
                    <a:pt x="808339" y="652719"/>
                  </a:lnTo>
                  <a:lnTo>
                    <a:pt x="828953" y="612939"/>
                  </a:lnTo>
                  <a:lnTo>
                    <a:pt x="845448" y="570890"/>
                  </a:lnTo>
                  <a:lnTo>
                    <a:pt x="857557" y="526838"/>
                  </a:lnTo>
                  <a:lnTo>
                    <a:pt x="865017" y="481046"/>
                  </a:lnTo>
                  <a:lnTo>
                    <a:pt x="867562" y="433781"/>
                  </a:lnTo>
                  <a:lnTo>
                    <a:pt x="865017" y="386515"/>
                  </a:lnTo>
                  <a:lnTo>
                    <a:pt x="857557" y="340724"/>
                  </a:lnTo>
                  <a:lnTo>
                    <a:pt x="845448" y="296671"/>
                  </a:lnTo>
                  <a:lnTo>
                    <a:pt x="828953" y="254623"/>
                  </a:lnTo>
                  <a:lnTo>
                    <a:pt x="808339" y="214842"/>
                  </a:lnTo>
                  <a:lnTo>
                    <a:pt x="783868" y="177594"/>
                  </a:lnTo>
                  <a:lnTo>
                    <a:pt x="755806" y="143144"/>
                  </a:lnTo>
                  <a:lnTo>
                    <a:pt x="724418" y="111755"/>
                  </a:lnTo>
                  <a:lnTo>
                    <a:pt x="689967" y="83694"/>
                  </a:lnTo>
                  <a:lnTo>
                    <a:pt x="652719" y="59223"/>
                  </a:lnTo>
                  <a:lnTo>
                    <a:pt x="612939" y="38608"/>
                  </a:lnTo>
                  <a:lnTo>
                    <a:pt x="570890" y="22114"/>
                  </a:lnTo>
                  <a:lnTo>
                    <a:pt x="526838" y="10004"/>
                  </a:lnTo>
                  <a:lnTo>
                    <a:pt x="481046" y="2545"/>
                  </a:lnTo>
                  <a:lnTo>
                    <a:pt x="433781" y="0"/>
                  </a:lnTo>
                  <a:close/>
                </a:path>
              </a:pathLst>
            </a:custGeom>
            <a:solidFill>
              <a:srgbClr val="BFBFDD"/>
            </a:solidFill>
          </p:spPr>
          <p:txBody>
            <a:bodyPr wrap="square" lIns="0" tIns="0" rIns="0" bIns="0" rtlCol="0"/>
            <a:lstStyle/>
            <a:p>
              <a:endParaRPr/>
            </a:p>
          </p:txBody>
        </p:sp>
        <p:sp>
          <p:nvSpPr>
            <p:cNvPr id="36" name="object 7"/>
            <p:cNvSpPr/>
            <p:nvPr/>
          </p:nvSpPr>
          <p:spPr>
            <a:xfrm>
              <a:off x="5010493" y="1159217"/>
              <a:ext cx="1825625" cy="2176145"/>
            </a:xfrm>
            <a:custGeom>
              <a:avLst/>
              <a:gdLst/>
              <a:ahLst/>
              <a:cxnLst/>
              <a:rect l="l" t="t" r="r" b="b"/>
              <a:pathLst>
                <a:path w="1825625" h="2176145">
                  <a:moveTo>
                    <a:pt x="614438" y="1807705"/>
                  </a:moveTo>
                  <a:lnTo>
                    <a:pt x="521284" y="1807705"/>
                  </a:lnTo>
                  <a:lnTo>
                    <a:pt x="521284" y="2082901"/>
                  </a:lnTo>
                  <a:lnTo>
                    <a:pt x="614438" y="2082901"/>
                  </a:lnTo>
                  <a:lnTo>
                    <a:pt x="614438" y="1807705"/>
                  </a:lnTo>
                  <a:close/>
                </a:path>
                <a:path w="1825625" h="2176145">
                  <a:moveTo>
                    <a:pt x="724598" y="295287"/>
                  </a:moveTo>
                  <a:lnTo>
                    <a:pt x="428129" y="295287"/>
                  </a:lnTo>
                  <a:lnTo>
                    <a:pt x="428129" y="387997"/>
                  </a:lnTo>
                  <a:lnTo>
                    <a:pt x="428129" y="560717"/>
                  </a:lnTo>
                  <a:lnTo>
                    <a:pt x="521284" y="560717"/>
                  </a:lnTo>
                  <a:lnTo>
                    <a:pt x="521284" y="387997"/>
                  </a:lnTo>
                  <a:lnTo>
                    <a:pt x="724598" y="387997"/>
                  </a:lnTo>
                  <a:lnTo>
                    <a:pt x="724598" y="295287"/>
                  </a:lnTo>
                  <a:close/>
                </a:path>
                <a:path w="1825625" h="2176145">
                  <a:moveTo>
                    <a:pt x="949502" y="1131493"/>
                  </a:moveTo>
                  <a:lnTo>
                    <a:pt x="947039" y="1083017"/>
                  </a:lnTo>
                  <a:lnTo>
                    <a:pt x="939838" y="1035939"/>
                  </a:lnTo>
                  <a:lnTo>
                    <a:pt x="928116" y="990473"/>
                  </a:lnTo>
                  <a:lnTo>
                    <a:pt x="912126" y="946873"/>
                  </a:lnTo>
                  <a:lnTo>
                    <a:pt x="892111" y="905383"/>
                  </a:lnTo>
                  <a:lnTo>
                    <a:pt x="868299" y="866241"/>
                  </a:lnTo>
                  <a:lnTo>
                    <a:pt x="856335" y="850252"/>
                  </a:lnTo>
                  <a:lnTo>
                    <a:pt x="856335" y="1131493"/>
                  </a:lnTo>
                  <a:lnTo>
                    <a:pt x="853351" y="1179296"/>
                  </a:lnTo>
                  <a:lnTo>
                    <a:pt x="844651" y="1225346"/>
                  </a:lnTo>
                  <a:lnTo>
                    <a:pt x="830605" y="1269276"/>
                  </a:lnTo>
                  <a:lnTo>
                    <a:pt x="811555" y="1310741"/>
                  </a:lnTo>
                  <a:lnTo>
                    <a:pt x="787857" y="1349362"/>
                  </a:lnTo>
                  <a:lnTo>
                    <a:pt x="759904" y="1384795"/>
                  </a:lnTo>
                  <a:lnTo>
                    <a:pt x="728014" y="1416672"/>
                  </a:lnTo>
                  <a:lnTo>
                    <a:pt x="692581" y="1444637"/>
                  </a:lnTo>
                  <a:lnTo>
                    <a:pt x="653948" y="1468310"/>
                  </a:lnTo>
                  <a:lnTo>
                    <a:pt x="612495" y="1487360"/>
                  </a:lnTo>
                  <a:lnTo>
                    <a:pt x="568553" y="1501419"/>
                  </a:lnTo>
                  <a:lnTo>
                    <a:pt x="522503" y="1510106"/>
                  </a:lnTo>
                  <a:lnTo>
                    <a:pt x="474700" y="1513090"/>
                  </a:lnTo>
                  <a:lnTo>
                    <a:pt x="426897" y="1510106"/>
                  </a:lnTo>
                  <a:lnTo>
                    <a:pt x="380847" y="1501419"/>
                  </a:lnTo>
                  <a:lnTo>
                    <a:pt x="336918" y="1487360"/>
                  </a:lnTo>
                  <a:lnTo>
                    <a:pt x="295465" y="1468310"/>
                  </a:lnTo>
                  <a:lnTo>
                    <a:pt x="256844" y="1444637"/>
                  </a:lnTo>
                  <a:lnTo>
                    <a:pt x="221411" y="1416672"/>
                  </a:lnTo>
                  <a:lnTo>
                    <a:pt x="189547" y="1384795"/>
                  </a:lnTo>
                  <a:lnTo>
                    <a:pt x="161594" y="1349362"/>
                  </a:lnTo>
                  <a:lnTo>
                    <a:pt x="137909" y="1310741"/>
                  </a:lnTo>
                  <a:lnTo>
                    <a:pt x="118872" y="1269276"/>
                  </a:lnTo>
                  <a:lnTo>
                    <a:pt x="104825" y="1225346"/>
                  </a:lnTo>
                  <a:lnTo>
                    <a:pt x="96126" y="1179296"/>
                  </a:lnTo>
                  <a:lnTo>
                    <a:pt x="93154" y="1131493"/>
                  </a:lnTo>
                  <a:lnTo>
                    <a:pt x="96126" y="1083691"/>
                  </a:lnTo>
                  <a:lnTo>
                    <a:pt x="104825" y="1037640"/>
                  </a:lnTo>
                  <a:lnTo>
                    <a:pt x="118872" y="993711"/>
                  </a:lnTo>
                  <a:lnTo>
                    <a:pt x="137909" y="952246"/>
                  </a:lnTo>
                  <a:lnTo>
                    <a:pt x="161594" y="913625"/>
                  </a:lnTo>
                  <a:lnTo>
                    <a:pt x="189547" y="878192"/>
                  </a:lnTo>
                  <a:lnTo>
                    <a:pt x="221411" y="846315"/>
                  </a:lnTo>
                  <a:lnTo>
                    <a:pt x="256844" y="818349"/>
                  </a:lnTo>
                  <a:lnTo>
                    <a:pt x="295465" y="794664"/>
                  </a:lnTo>
                  <a:lnTo>
                    <a:pt x="336918" y="775627"/>
                  </a:lnTo>
                  <a:lnTo>
                    <a:pt x="380847" y="761568"/>
                  </a:lnTo>
                  <a:lnTo>
                    <a:pt x="426897" y="752868"/>
                  </a:lnTo>
                  <a:lnTo>
                    <a:pt x="474700" y="749896"/>
                  </a:lnTo>
                  <a:lnTo>
                    <a:pt x="522503" y="752868"/>
                  </a:lnTo>
                  <a:lnTo>
                    <a:pt x="568553" y="761568"/>
                  </a:lnTo>
                  <a:lnTo>
                    <a:pt x="612495" y="775627"/>
                  </a:lnTo>
                  <a:lnTo>
                    <a:pt x="653948" y="794664"/>
                  </a:lnTo>
                  <a:lnTo>
                    <a:pt x="692581" y="818349"/>
                  </a:lnTo>
                  <a:lnTo>
                    <a:pt x="728014" y="846315"/>
                  </a:lnTo>
                  <a:lnTo>
                    <a:pt x="759904" y="878192"/>
                  </a:lnTo>
                  <a:lnTo>
                    <a:pt x="787857" y="913625"/>
                  </a:lnTo>
                  <a:lnTo>
                    <a:pt x="811555" y="952246"/>
                  </a:lnTo>
                  <a:lnTo>
                    <a:pt x="830605" y="993711"/>
                  </a:lnTo>
                  <a:lnTo>
                    <a:pt x="844651" y="1037640"/>
                  </a:lnTo>
                  <a:lnTo>
                    <a:pt x="853351" y="1083691"/>
                  </a:lnTo>
                  <a:lnTo>
                    <a:pt x="856335" y="1131493"/>
                  </a:lnTo>
                  <a:lnTo>
                    <a:pt x="856335" y="850252"/>
                  </a:lnTo>
                  <a:lnTo>
                    <a:pt x="840943" y="829678"/>
                  </a:lnTo>
                  <a:lnTo>
                    <a:pt x="810285" y="795947"/>
                  </a:lnTo>
                  <a:lnTo>
                    <a:pt x="776554" y="765289"/>
                  </a:lnTo>
                  <a:lnTo>
                    <a:pt x="755980" y="749896"/>
                  </a:lnTo>
                  <a:lnTo>
                    <a:pt x="739990" y="737933"/>
                  </a:lnTo>
                  <a:lnTo>
                    <a:pt x="700836" y="714121"/>
                  </a:lnTo>
                  <a:lnTo>
                    <a:pt x="659345" y="694105"/>
                  </a:lnTo>
                  <a:lnTo>
                    <a:pt x="615734" y="678116"/>
                  </a:lnTo>
                  <a:lnTo>
                    <a:pt x="570268" y="666407"/>
                  </a:lnTo>
                  <a:lnTo>
                    <a:pt x="523176" y="659193"/>
                  </a:lnTo>
                  <a:lnTo>
                    <a:pt x="474700" y="656742"/>
                  </a:lnTo>
                  <a:lnTo>
                    <a:pt x="426237" y="659193"/>
                  </a:lnTo>
                  <a:lnTo>
                    <a:pt x="379158" y="666407"/>
                  </a:lnTo>
                  <a:lnTo>
                    <a:pt x="333692" y="678116"/>
                  </a:lnTo>
                  <a:lnTo>
                    <a:pt x="290106" y="694105"/>
                  </a:lnTo>
                  <a:lnTo>
                    <a:pt x="248615" y="714121"/>
                  </a:lnTo>
                  <a:lnTo>
                    <a:pt x="209473" y="737933"/>
                  </a:lnTo>
                  <a:lnTo>
                    <a:pt x="172923" y="765289"/>
                  </a:lnTo>
                  <a:lnTo>
                    <a:pt x="139192" y="795947"/>
                  </a:lnTo>
                  <a:lnTo>
                    <a:pt x="108534" y="829678"/>
                  </a:lnTo>
                  <a:lnTo>
                    <a:pt x="81178" y="866241"/>
                  </a:lnTo>
                  <a:lnTo>
                    <a:pt x="57378" y="905383"/>
                  </a:lnTo>
                  <a:lnTo>
                    <a:pt x="37363" y="946873"/>
                  </a:lnTo>
                  <a:lnTo>
                    <a:pt x="21374" y="990473"/>
                  </a:lnTo>
                  <a:lnTo>
                    <a:pt x="9664" y="1035939"/>
                  </a:lnTo>
                  <a:lnTo>
                    <a:pt x="2451" y="1083017"/>
                  </a:lnTo>
                  <a:lnTo>
                    <a:pt x="0" y="1131493"/>
                  </a:lnTo>
                  <a:lnTo>
                    <a:pt x="2451" y="1179957"/>
                  </a:lnTo>
                  <a:lnTo>
                    <a:pt x="9664" y="1227048"/>
                  </a:lnTo>
                  <a:lnTo>
                    <a:pt x="21374" y="1272514"/>
                  </a:lnTo>
                  <a:lnTo>
                    <a:pt x="37363" y="1316113"/>
                  </a:lnTo>
                  <a:lnTo>
                    <a:pt x="57378" y="1357604"/>
                  </a:lnTo>
                  <a:lnTo>
                    <a:pt x="81178" y="1396746"/>
                  </a:lnTo>
                  <a:lnTo>
                    <a:pt x="108534" y="1433296"/>
                  </a:lnTo>
                  <a:lnTo>
                    <a:pt x="139192" y="1467027"/>
                  </a:lnTo>
                  <a:lnTo>
                    <a:pt x="172923" y="1497698"/>
                  </a:lnTo>
                  <a:lnTo>
                    <a:pt x="209473" y="1525054"/>
                  </a:lnTo>
                  <a:lnTo>
                    <a:pt x="248615" y="1548853"/>
                  </a:lnTo>
                  <a:lnTo>
                    <a:pt x="290106" y="1568881"/>
                  </a:lnTo>
                  <a:lnTo>
                    <a:pt x="333692" y="1584858"/>
                  </a:lnTo>
                  <a:lnTo>
                    <a:pt x="379158" y="1596580"/>
                  </a:lnTo>
                  <a:lnTo>
                    <a:pt x="426237" y="1603794"/>
                  </a:lnTo>
                  <a:lnTo>
                    <a:pt x="428129" y="1603895"/>
                  </a:lnTo>
                  <a:lnTo>
                    <a:pt x="428129" y="1714792"/>
                  </a:lnTo>
                  <a:lnTo>
                    <a:pt x="334962" y="1714792"/>
                  </a:lnTo>
                  <a:lnTo>
                    <a:pt x="334962" y="1807502"/>
                  </a:lnTo>
                  <a:lnTo>
                    <a:pt x="334962" y="2083092"/>
                  </a:lnTo>
                  <a:lnTo>
                    <a:pt x="334962" y="2175802"/>
                  </a:lnTo>
                  <a:lnTo>
                    <a:pt x="614438" y="2175802"/>
                  </a:lnTo>
                  <a:lnTo>
                    <a:pt x="614438" y="2083092"/>
                  </a:lnTo>
                  <a:lnTo>
                    <a:pt x="428129" y="2083092"/>
                  </a:lnTo>
                  <a:lnTo>
                    <a:pt x="428129" y="1807502"/>
                  </a:lnTo>
                  <a:lnTo>
                    <a:pt x="614438" y="1807502"/>
                  </a:lnTo>
                  <a:lnTo>
                    <a:pt x="614438" y="1714792"/>
                  </a:lnTo>
                  <a:lnTo>
                    <a:pt x="521284" y="1714792"/>
                  </a:lnTo>
                  <a:lnTo>
                    <a:pt x="521284" y="1603895"/>
                  </a:lnTo>
                  <a:lnTo>
                    <a:pt x="570268" y="1596580"/>
                  </a:lnTo>
                  <a:lnTo>
                    <a:pt x="615734" y="1584858"/>
                  </a:lnTo>
                  <a:lnTo>
                    <a:pt x="659345" y="1568881"/>
                  </a:lnTo>
                  <a:lnTo>
                    <a:pt x="700836" y="1548853"/>
                  </a:lnTo>
                  <a:lnTo>
                    <a:pt x="739990" y="1525054"/>
                  </a:lnTo>
                  <a:lnTo>
                    <a:pt x="755980" y="1513090"/>
                  </a:lnTo>
                  <a:lnTo>
                    <a:pt x="776554" y="1497698"/>
                  </a:lnTo>
                  <a:lnTo>
                    <a:pt x="810285" y="1467027"/>
                  </a:lnTo>
                  <a:lnTo>
                    <a:pt x="840943" y="1433296"/>
                  </a:lnTo>
                  <a:lnTo>
                    <a:pt x="868299" y="1396746"/>
                  </a:lnTo>
                  <a:lnTo>
                    <a:pt x="892111" y="1357604"/>
                  </a:lnTo>
                  <a:lnTo>
                    <a:pt x="912126" y="1316113"/>
                  </a:lnTo>
                  <a:lnTo>
                    <a:pt x="928116" y="1272514"/>
                  </a:lnTo>
                  <a:lnTo>
                    <a:pt x="939838" y="1227048"/>
                  </a:lnTo>
                  <a:lnTo>
                    <a:pt x="947039" y="1179957"/>
                  </a:lnTo>
                  <a:lnTo>
                    <a:pt x="949502" y="1131493"/>
                  </a:lnTo>
                  <a:close/>
                </a:path>
                <a:path w="1825625" h="2176145">
                  <a:moveTo>
                    <a:pt x="1170660" y="1628851"/>
                  </a:moveTo>
                  <a:lnTo>
                    <a:pt x="712419" y="1628851"/>
                  </a:lnTo>
                  <a:lnTo>
                    <a:pt x="712419" y="1722005"/>
                  </a:lnTo>
                  <a:lnTo>
                    <a:pt x="1170660" y="1722005"/>
                  </a:lnTo>
                  <a:lnTo>
                    <a:pt x="1170660" y="1628851"/>
                  </a:lnTo>
                  <a:close/>
                </a:path>
                <a:path w="1825625" h="2176145">
                  <a:moveTo>
                    <a:pt x="1170660" y="1345971"/>
                  </a:moveTo>
                  <a:lnTo>
                    <a:pt x="981163" y="1345971"/>
                  </a:lnTo>
                  <a:lnTo>
                    <a:pt x="981163" y="1439125"/>
                  </a:lnTo>
                  <a:lnTo>
                    <a:pt x="1170660" y="1439125"/>
                  </a:lnTo>
                  <a:lnTo>
                    <a:pt x="1170660" y="1345971"/>
                  </a:lnTo>
                  <a:close/>
                </a:path>
                <a:path w="1825625" h="2176145">
                  <a:moveTo>
                    <a:pt x="1170660" y="1063078"/>
                  </a:moveTo>
                  <a:lnTo>
                    <a:pt x="1030097" y="1063078"/>
                  </a:lnTo>
                  <a:lnTo>
                    <a:pt x="1030097" y="1156233"/>
                  </a:lnTo>
                  <a:lnTo>
                    <a:pt x="1170660" y="1156233"/>
                  </a:lnTo>
                  <a:lnTo>
                    <a:pt x="1170660" y="1063078"/>
                  </a:lnTo>
                  <a:close/>
                </a:path>
                <a:path w="1825625" h="2176145">
                  <a:moveTo>
                    <a:pt x="1170660" y="780186"/>
                  </a:moveTo>
                  <a:lnTo>
                    <a:pt x="981163" y="780186"/>
                  </a:lnTo>
                  <a:lnTo>
                    <a:pt x="981163" y="873340"/>
                  </a:lnTo>
                  <a:lnTo>
                    <a:pt x="1170660" y="873340"/>
                  </a:lnTo>
                  <a:lnTo>
                    <a:pt x="1170660" y="780186"/>
                  </a:lnTo>
                  <a:close/>
                </a:path>
                <a:path w="1825625" h="2176145">
                  <a:moveTo>
                    <a:pt x="1457401" y="129768"/>
                  </a:moveTo>
                  <a:lnTo>
                    <a:pt x="1364234" y="129717"/>
                  </a:lnTo>
                  <a:lnTo>
                    <a:pt x="1364234" y="222834"/>
                  </a:lnTo>
                  <a:lnTo>
                    <a:pt x="1364157" y="388378"/>
                  </a:lnTo>
                  <a:lnTo>
                    <a:pt x="911999" y="388277"/>
                  </a:lnTo>
                  <a:lnTo>
                    <a:pt x="911999" y="222745"/>
                  </a:lnTo>
                  <a:lnTo>
                    <a:pt x="1055738" y="222745"/>
                  </a:lnTo>
                  <a:lnTo>
                    <a:pt x="1055738" y="176174"/>
                  </a:lnTo>
                  <a:lnTo>
                    <a:pt x="1062278" y="143891"/>
                  </a:lnTo>
                  <a:lnTo>
                    <a:pt x="1080071" y="117500"/>
                  </a:lnTo>
                  <a:lnTo>
                    <a:pt x="1106449" y="99682"/>
                  </a:lnTo>
                  <a:lnTo>
                    <a:pt x="1138720" y="93154"/>
                  </a:lnTo>
                  <a:lnTo>
                    <a:pt x="1171003" y="99682"/>
                  </a:lnTo>
                  <a:lnTo>
                    <a:pt x="1197419" y="117500"/>
                  </a:lnTo>
                  <a:lnTo>
                    <a:pt x="1215237" y="143903"/>
                  </a:lnTo>
                  <a:lnTo>
                    <a:pt x="1221778" y="176174"/>
                  </a:lnTo>
                  <a:lnTo>
                    <a:pt x="1221778" y="222745"/>
                  </a:lnTo>
                  <a:lnTo>
                    <a:pt x="1364234" y="222834"/>
                  </a:lnTo>
                  <a:lnTo>
                    <a:pt x="1364234" y="129717"/>
                  </a:lnTo>
                  <a:lnTo>
                    <a:pt x="1308747" y="129679"/>
                  </a:lnTo>
                  <a:lnTo>
                    <a:pt x="1293368" y="93154"/>
                  </a:lnTo>
                  <a:lnTo>
                    <a:pt x="1263383" y="51752"/>
                  </a:lnTo>
                  <a:lnTo>
                    <a:pt x="1227683" y="24130"/>
                  </a:lnTo>
                  <a:lnTo>
                    <a:pt x="1185557" y="6311"/>
                  </a:lnTo>
                  <a:lnTo>
                    <a:pt x="1138720" y="0"/>
                  </a:lnTo>
                  <a:lnTo>
                    <a:pt x="1091933" y="6311"/>
                  </a:lnTo>
                  <a:lnTo>
                    <a:pt x="1049845" y="24130"/>
                  </a:lnTo>
                  <a:lnTo>
                    <a:pt x="1014171" y="51765"/>
                  </a:lnTo>
                  <a:lnTo>
                    <a:pt x="986599" y="87515"/>
                  </a:lnTo>
                  <a:lnTo>
                    <a:pt x="968870" y="129590"/>
                  </a:lnTo>
                  <a:lnTo>
                    <a:pt x="818845" y="129590"/>
                  </a:lnTo>
                  <a:lnTo>
                    <a:pt x="818845" y="481431"/>
                  </a:lnTo>
                  <a:lnTo>
                    <a:pt x="1457312" y="481533"/>
                  </a:lnTo>
                  <a:lnTo>
                    <a:pt x="1457337" y="388378"/>
                  </a:lnTo>
                  <a:lnTo>
                    <a:pt x="1457401" y="129768"/>
                  </a:lnTo>
                  <a:close/>
                </a:path>
                <a:path w="1825625" h="2176145">
                  <a:moveTo>
                    <a:pt x="1562201" y="1592681"/>
                  </a:moveTo>
                  <a:lnTo>
                    <a:pt x="1496339" y="1526832"/>
                  </a:lnTo>
                  <a:lnTo>
                    <a:pt x="1384261" y="1638947"/>
                  </a:lnTo>
                  <a:lnTo>
                    <a:pt x="1318031" y="1572717"/>
                  </a:lnTo>
                  <a:lnTo>
                    <a:pt x="1252169" y="1638579"/>
                  </a:lnTo>
                  <a:lnTo>
                    <a:pt x="1384261" y="1770684"/>
                  </a:lnTo>
                  <a:lnTo>
                    <a:pt x="1562201" y="1592681"/>
                  </a:lnTo>
                  <a:close/>
                </a:path>
                <a:path w="1825625" h="2176145">
                  <a:moveTo>
                    <a:pt x="1562201" y="1309801"/>
                  </a:moveTo>
                  <a:lnTo>
                    <a:pt x="1496339" y="1243939"/>
                  </a:lnTo>
                  <a:lnTo>
                    <a:pt x="1384261" y="1356017"/>
                  </a:lnTo>
                  <a:lnTo>
                    <a:pt x="1318031" y="1289786"/>
                  </a:lnTo>
                  <a:lnTo>
                    <a:pt x="1252169" y="1355661"/>
                  </a:lnTo>
                  <a:lnTo>
                    <a:pt x="1384261" y="1487754"/>
                  </a:lnTo>
                  <a:lnTo>
                    <a:pt x="1562201" y="1309801"/>
                  </a:lnTo>
                  <a:close/>
                </a:path>
                <a:path w="1825625" h="2176145">
                  <a:moveTo>
                    <a:pt x="1562201" y="1026922"/>
                  </a:moveTo>
                  <a:lnTo>
                    <a:pt x="1496339" y="961047"/>
                  </a:lnTo>
                  <a:lnTo>
                    <a:pt x="1384261" y="1073137"/>
                  </a:lnTo>
                  <a:lnTo>
                    <a:pt x="1318031" y="1006906"/>
                  </a:lnTo>
                  <a:lnTo>
                    <a:pt x="1252169" y="1072769"/>
                  </a:lnTo>
                  <a:lnTo>
                    <a:pt x="1384261" y="1204861"/>
                  </a:lnTo>
                  <a:lnTo>
                    <a:pt x="1562201" y="1026922"/>
                  </a:lnTo>
                  <a:close/>
                </a:path>
                <a:path w="1825625" h="2176145">
                  <a:moveTo>
                    <a:pt x="1562201" y="744029"/>
                  </a:moveTo>
                  <a:lnTo>
                    <a:pt x="1496339" y="678154"/>
                  </a:lnTo>
                  <a:lnTo>
                    <a:pt x="1384261" y="790232"/>
                  </a:lnTo>
                  <a:lnTo>
                    <a:pt x="1318031" y="724014"/>
                  </a:lnTo>
                  <a:lnTo>
                    <a:pt x="1252169" y="789876"/>
                  </a:lnTo>
                  <a:lnTo>
                    <a:pt x="1384261" y="921969"/>
                  </a:lnTo>
                  <a:lnTo>
                    <a:pt x="1562201" y="744029"/>
                  </a:lnTo>
                  <a:close/>
                </a:path>
                <a:path w="1825625" h="2176145">
                  <a:moveTo>
                    <a:pt x="1825498" y="294779"/>
                  </a:moveTo>
                  <a:lnTo>
                    <a:pt x="1549755" y="294779"/>
                  </a:lnTo>
                  <a:lnTo>
                    <a:pt x="1549755" y="388759"/>
                  </a:lnTo>
                  <a:lnTo>
                    <a:pt x="1732343" y="388759"/>
                  </a:lnTo>
                  <a:lnTo>
                    <a:pt x="1732343" y="1972449"/>
                  </a:lnTo>
                  <a:lnTo>
                    <a:pt x="703414" y="1972449"/>
                  </a:lnTo>
                  <a:lnTo>
                    <a:pt x="703414" y="2065159"/>
                  </a:lnTo>
                  <a:lnTo>
                    <a:pt x="1825498" y="2065159"/>
                  </a:lnTo>
                  <a:lnTo>
                    <a:pt x="1825498" y="1972449"/>
                  </a:lnTo>
                  <a:lnTo>
                    <a:pt x="1825498" y="388759"/>
                  </a:lnTo>
                  <a:lnTo>
                    <a:pt x="1825498" y="294779"/>
                  </a:lnTo>
                  <a:close/>
                </a:path>
              </a:pathLst>
            </a:custGeom>
            <a:solidFill>
              <a:srgbClr val="514F86"/>
            </a:solidFill>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29</a:t>
            </a:fld>
            <a:endParaRPr lang="en-US" dirty="0"/>
          </a:p>
        </p:txBody>
      </p:sp>
    </p:spTree>
    <p:extLst>
      <p:ext uri="{BB962C8B-B14F-4D97-AF65-F5344CB8AC3E}">
        <p14:creationId xmlns:p14="http://schemas.microsoft.com/office/powerpoint/2010/main" val="403918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b="1" dirty="0" smtClean="0"/>
              <a:t>Welcome </a:t>
            </a:r>
            <a:r>
              <a:rPr lang="en-US" b="1" dirty="0"/>
              <a:t>and </a:t>
            </a:r>
            <a:r>
              <a:rPr lang="en-US" b="1" dirty="0" smtClean="0"/>
              <a:t>Introductions</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3</a:t>
            </a:fld>
            <a:endParaRPr lang="en-US" dirty="0"/>
          </a:p>
        </p:txBody>
      </p:sp>
    </p:spTree>
    <p:extLst>
      <p:ext uri="{BB962C8B-B14F-4D97-AF65-F5344CB8AC3E}">
        <p14:creationId xmlns:p14="http://schemas.microsoft.com/office/powerpoint/2010/main" val="207668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Findings: </a:t>
            </a:r>
            <a:r>
              <a:rPr lang="en-US" dirty="0" smtClean="0"/>
              <a:t>Channels</a:t>
            </a:r>
            <a:endParaRPr lang="en-US" dirty="0"/>
          </a:p>
        </p:txBody>
      </p:sp>
      <p:sp>
        <p:nvSpPr>
          <p:cNvPr id="23" name="Content Placeholder 1"/>
          <p:cNvSpPr>
            <a:spLocks noGrp="1"/>
          </p:cNvSpPr>
          <p:nvPr>
            <p:ph idx="1"/>
          </p:nvPr>
        </p:nvSpPr>
        <p:spPr>
          <a:xfrm>
            <a:off x="685800" y="1600200"/>
            <a:ext cx="4891796" cy="4525963"/>
          </a:xfrm>
        </p:spPr>
        <p:txBody>
          <a:bodyPr>
            <a:noAutofit/>
          </a:bodyPr>
          <a:lstStyle/>
          <a:p>
            <a:pPr marL="355600">
              <a:spcBef>
                <a:spcPts val="690"/>
              </a:spcBef>
              <a:tabLst>
                <a:tab pos="139700" algn="l"/>
              </a:tabLst>
            </a:pPr>
            <a:r>
              <a:rPr lang="en-US" sz="2800" dirty="0" smtClean="0"/>
              <a:t>Information source</a:t>
            </a:r>
          </a:p>
          <a:p>
            <a:pPr marL="755650" lvl="1">
              <a:spcBef>
                <a:spcPts val="690"/>
              </a:spcBef>
              <a:tabLst>
                <a:tab pos="139700" algn="l"/>
              </a:tabLst>
            </a:pPr>
            <a:r>
              <a:rPr lang="en-US" sz="2400" dirty="0" smtClean="0"/>
              <a:t>Providers and Medi-Cal (DHCS) were most trusted.</a:t>
            </a:r>
          </a:p>
          <a:p>
            <a:pPr marL="755650" lvl="1">
              <a:spcBef>
                <a:spcPts val="690"/>
              </a:spcBef>
              <a:tabLst>
                <a:tab pos="139700" algn="l"/>
              </a:tabLst>
            </a:pPr>
            <a:endParaRPr lang="en-US" sz="2400" dirty="0" smtClean="0"/>
          </a:p>
          <a:p>
            <a:pPr marL="355600">
              <a:spcBef>
                <a:spcPts val="690"/>
              </a:spcBef>
              <a:tabLst>
                <a:tab pos="139700" algn="l"/>
              </a:tabLst>
            </a:pPr>
            <a:r>
              <a:rPr lang="en-US" sz="2800" dirty="0" smtClean="0"/>
              <a:t>Channels</a:t>
            </a:r>
          </a:p>
          <a:p>
            <a:pPr marL="755650" lvl="1">
              <a:spcBef>
                <a:spcPts val="690"/>
              </a:spcBef>
              <a:tabLst>
                <a:tab pos="139700" algn="l"/>
              </a:tabLst>
            </a:pPr>
            <a:r>
              <a:rPr lang="en-US" sz="2400" dirty="0" smtClean="0"/>
              <a:t>Email was most preferred, followed by text and mail.</a:t>
            </a:r>
            <a:endParaRPr lang="en-US" sz="2400" dirty="0"/>
          </a:p>
        </p:txBody>
      </p:sp>
      <p:grpSp>
        <p:nvGrpSpPr>
          <p:cNvPr id="12" name="object 4" descr="Decorative clip art" title="Decorative clip art"/>
          <p:cNvGrpSpPr/>
          <p:nvPr/>
        </p:nvGrpSpPr>
        <p:grpSpPr>
          <a:xfrm>
            <a:off x="6052333" y="2057400"/>
            <a:ext cx="2634467" cy="2574526"/>
            <a:chOff x="4736598" y="957122"/>
            <a:chExt cx="2288540" cy="2236470"/>
          </a:xfrm>
        </p:grpSpPr>
        <p:sp>
          <p:nvSpPr>
            <p:cNvPr id="13" name="object 5"/>
            <p:cNvSpPr/>
            <p:nvPr/>
          </p:nvSpPr>
          <p:spPr>
            <a:xfrm>
              <a:off x="4736598" y="957122"/>
              <a:ext cx="1633220" cy="1633220"/>
            </a:xfrm>
            <a:custGeom>
              <a:avLst/>
              <a:gdLst/>
              <a:ahLst/>
              <a:cxnLst/>
              <a:rect l="l" t="t" r="r" b="b"/>
              <a:pathLst>
                <a:path w="1633220" h="1633220">
                  <a:moveTo>
                    <a:pt x="816521" y="0"/>
                  </a:moveTo>
                  <a:lnTo>
                    <a:pt x="768544" y="1386"/>
                  </a:lnTo>
                  <a:lnTo>
                    <a:pt x="721297" y="5493"/>
                  </a:lnTo>
                  <a:lnTo>
                    <a:pt x="674857" y="12245"/>
                  </a:lnTo>
                  <a:lnTo>
                    <a:pt x="629300" y="21564"/>
                  </a:lnTo>
                  <a:lnTo>
                    <a:pt x="584703" y="33376"/>
                  </a:lnTo>
                  <a:lnTo>
                    <a:pt x="541142" y="47602"/>
                  </a:lnTo>
                  <a:lnTo>
                    <a:pt x="498694" y="64166"/>
                  </a:lnTo>
                  <a:lnTo>
                    <a:pt x="457436" y="82992"/>
                  </a:lnTo>
                  <a:lnTo>
                    <a:pt x="417443" y="104003"/>
                  </a:lnTo>
                  <a:lnTo>
                    <a:pt x="378794" y="127123"/>
                  </a:lnTo>
                  <a:lnTo>
                    <a:pt x="341563" y="152274"/>
                  </a:lnTo>
                  <a:lnTo>
                    <a:pt x="305829" y="179381"/>
                  </a:lnTo>
                  <a:lnTo>
                    <a:pt x="271666" y="208367"/>
                  </a:lnTo>
                  <a:lnTo>
                    <a:pt x="239153" y="239155"/>
                  </a:lnTo>
                  <a:lnTo>
                    <a:pt x="208366" y="271668"/>
                  </a:lnTo>
                  <a:lnTo>
                    <a:pt x="179380" y="305831"/>
                  </a:lnTo>
                  <a:lnTo>
                    <a:pt x="152274" y="341566"/>
                  </a:lnTo>
                  <a:lnTo>
                    <a:pt x="127122" y="378797"/>
                  </a:lnTo>
                  <a:lnTo>
                    <a:pt x="104003" y="417447"/>
                  </a:lnTo>
                  <a:lnTo>
                    <a:pt x="82992" y="457440"/>
                  </a:lnTo>
                  <a:lnTo>
                    <a:pt x="64166" y="498699"/>
                  </a:lnTo>
                  <a:lnTo>
                    <a:pt x="47602" y="541148"/>
                  </a:lnTo>
                  <a:lnTo>
                    <a:pt x="33376" y="584710"/>
                  </a:lnTo>
                  <a:lnTo>
                    <a:pt x="21564" y="629308"/>
                  </a:lnTo>
                  <a:lnTo>
                    <a:pt x="12245" y="674866"/>
                  </a:lnTo>
                  <a:lnTo>
                    <a:pt x="5493" y="721307"/>
                  </a:lnTo>
                  <a:lnTo>
                    <a:pt x="1386" y="768555"/>
                  </a:lnTo>
                  <a:lnTo>
                    <a:pt x="0" y="816533"/>
                  </a:lnTo>
                  <a:lnTo>
                    <a:pt x="1386" y="864511"/>
                  </a:lnTo>
                  <a:lnTo>
                    <a:pt x="5493" y="911759"/>
                  </a:lnTo>
                  <a:lnTo>
                    <a:pt x="12245" y="958201"/>
                  </a:lnTo>
                  <a:lnTo>
                    <a:pt x="21564" y="1003759"/>
                  </a:lnTo>
                  <a:lnTo>
                    <a:pt x="33376" y="1048357"/>
                  </a:lnTo>
                  <a:lnTo>
                    <a:pt x="47602" y="1091919"/>
                  </a:lnTo>
                  <a:lnTo>
                    <a:pt x="64166" y="1134367"/>
                  </a:lnTo>
                  <a:lnTo>
                    <a:pt x="82992" y="1175626"/>
                  </a:lnTo>
                  <a:lnTo>
                    <a:pt x="104003" y="1215619"/>
                  </a:lnTo>
                  <a:lnTo>
                    <a:pt x="127122" y="1254270"/>
                  </a:lnTo>
                  <a:lnTo>
                    <a:pt x="152274" y="1291501"/>
                  </a:lnTo>
                  <a:lnTo>
                    <a:pt x="179380" y="1327236"/>
                  </a:lnTo>
                  <a:lnTo>
                    <a:pt x="208366" y="1361398"/>
                  </a:lnTo>
                  <a:lnTo>
                    <a:pt x="239153" y="1393912"/>
                  </a:lnTo>
                  <a:lnTo>
                    <a:pt x="271666" y="1424700"/>
                  </a:lnTo>
                  <a:lnTo>
                    <a:pt x="305829" y="1453685"/>
                  </a:lnTo>
                  <a:lnTo>
                    <a:pt x="341563" y="1480792"/>
                  </a:lnTo>
                  <a:lnTo>
                    <a:pt x="378794" y="1505944"/>
                  </a:lnTo>
                  <a:lnTo>
                    <a:pt x="417443" y="1529063"/>
                  </a:lnTo>
                  <a:lnTo>
                    <a:pt x="457436" y="1550075"/>
                  </a:lnTo>
                  <a:lnTo>
                    <a:pt x="498694" y="1568901"/>
                  </a:lnTo>
                  <a:lnTo>
                    <a:pt x="541142" y="1585465"/>
                  </a:lnTo>
                  <a:lnTo>
                    <a:pt x="584703" y="1599691"/>
                  </a:lnTo>
                  <a:lnTo>
                    <a:pt x="629300" y="1611502"/>
                  </a:lnTo>
                  <a:lnTo>
                    <a:pt x="674857" y="1620822"/>
                  </a:lnTo>
                  <a:lnTo>
                    <a:pt x="721297" y="1627574"/>
                  </a:lnTo>
                  <a:lnTo>
                    <a:pt x="768544" y="1631681"/>
                  </a:lnTo>
                  <a:lnTo>
                    <a:pt x="816521" y="1633067"/>
                  </a:lnTo>
                  <a:lnTo>
                    <a:pt x="864499" y="1631681"/>
                  </a:lnTo>
                  <a:lnTo>
                    <a:pt x="911747" y="1627574"/>
                  </a:lnTo>
                  <a:lnTo>
                    <a:pt x="958188" y="1620822"/>
                  </a:lnTo>
                  <a:lnTo>
                    <a:pt x="1003746" y="1611502"/>
                  </a:lnTo>
                  <a:lnTo>
                    <a:pt x="1048344" y="1599691"/>
                  </a:lnTo>
                  <a:lnTo>
                    <a:pt x="1091906" y="1585465"/>
                  </a:lnTo>
                  <a:lnTo>
                    <a:pt x="1134355" y="1568901"/>
                  </a:lnTo>
                  <a:lnTo>
                    <a:pt x="1175614" y="1550075"/>
                  </a:lnTo>
                  <a:lnTo>
                    <a:pt x="1215607" y="1529063"/>
                  </a:lnTo>
                  <a:lnTo>
                    <a:pt x="1254257" y="1505944"/>
                  </a:lnTo>
                  <a:lnTo>
                    <a:pt x="1291488" y="1480792"/>
                  </a:lnTo>
                  <a:lnTo>
                    <a:pt x="1327223" y="1453685"/>
                  </a:lnTo>
                  <a:lnTo>
                    <a:pt x="1361386" y="1424700"/>
                  </a:lnTo>
                  <a:lnTo>
                    <a:pt x="1393899" y="1393912"/>
                  </a:lnTo>
                  <a:lnTo>
                    <a:pt x="1424687" y="1361398"/>
                  </a:lnTo>
                  <a:lnTo>
                    <a:pt x="1453673" y="1327236"/>
                  </a:lnTo>
                  <a:lnTo>
                    <a:pt x="1480780" y="1291501"/>
                  </a:lnTo>
                  <a:lnTo>
                    <a:pt x="1505931" y="1254270"/>
                  </a:lnTo>
                  <a:lnTo>
                    <a:pt x="1529051" y="1215619"/>
                  </a:lnTo>
                  <a:lnTo>
                    <a:pt x="1550062" y="1175626"/>
                  </a:lnTo>
                  <a:lnTo>
                    <a:pt x="1568888" y="1134367"/>
                  </a:lnTo>
                  <a:lnTo>
                    <a:pt x="1585452" y="1091919"/>
                  </a:lnTo>
                  <a:lnTo>
                    <a:pt x="1599678" y="1048357"/>
                  </a:lnTo>
                  <a:lnTo>
                    <a:pt x="1611489" y="1003759"/>
                  </a:lnTo>
                  <a:lnTo>
                    <a:pt x="1620809" y="958201"/>
                  </a:lnTo>
                  <a:lnTo>
                    <a:pt x="1627561" y="911759"/>
                  </a:lnTo>
                  <a:lnTo>
                    <a:pt x="1631668" y="864511"/>
                  </a:lnTo>
                  <a:lnTo>
                    <a:pt x="1633054" y="816533"/>
                  </a:lnTo>
                  <a:lnTo>
                    <a:pt x="1631668" y="768555"/>
                  </a:lnTo>
                  <a:lnTo>
                    <a:pt x="1627561" y="721307"/>
                  </a:lnTo>
                  <a:lnTo>
                    <a:pt x="1620809" y="674866"/>
                  </a:lnTo>
                  <a:lnTo>
                    <a:pt x="1611489" y="629308"/>
                  </a:lnTo>
                  <a:lnTo>
                    <a:pt x="1599678" y="584710"/>
                  </a:lnTo>
                  <a:lnTo>
                    <a:pt x="1585452" y="541148"/>
                  </a:lnTo>
                  <a:lnTo>
                    <a:pt x="1568888" y="498699"/>
                  </a:lnTo>
                  <a:lnTo>
                    <a:pt x="1550062" y="457440"/>
                  </a:lnTo>
                  <a:lnTo>
                    <a:pt x="1529051" y="417447"/>
                  </a:lnTo>
                  <a:lnTo>
                    <a:pt x="1505931" y="378797"/>
                  </a:lnTo>
                  <a:lnTo>
                    <a:pt x="1480780" y="341566"/>
                  </a:lnTo>
                  <a:lnTo>
                    <a:pt x="1453673" y="305831"/>
                  </a:lnTo>
                  <a:lnTo>
                    <a:pt x="1424687" y="271668"/>
                  </a:lnTo>
                  <a:lnTo>
                    <a:pt x="1393899" y="239155"/>
                  </a:lnTo>
                  <a:lnTo>
                    <a:pt x="1361386" y="208367"/>
                  </a:lnTo>
                  <a:lnTo>
                    <a:pt x="1327223" y="179381"/>
                  </a:lnTo>
                  <a:lnTo>
                    <a:pt x="1291488" y="152274"/>
                  </a:lnTo>
                  <a:lnTo>
                    <a:pt x="1254257" y="127123"/>
                  </a:lnTo>
                  <a:lnTo>
                    <a:pt x="1215607" y="104003"/>
                  </a:lnTo>
                  <a:lnTo>
                    <a:pt x="1175614" y="82992"/>
                  </a:lnTo>
                  <a:lnTo>
                    <a:pt x="1134355" y="64166"/>
                  </a:lnTo>
                  <a:lnTo>
                    <a:pt x="1091906" y="47602"/>
                  </a:lnTo>
                  <a:lnTo>
                    <a:pt x="1048344" y="33376"/>
                  </a:lnTo>
                  <a:lnTo>
                    <a:pt x="1003746" y="21564"/>
                  </a:lnTo>
                  <a:lnTo>
                    <a:pt x="958188" y="12245"/>
                  </a:lnTo>
                  <a:lnTo>
                    <a:pt x="911747" y="5493"/>
                  </a:lnTo>
                  <a:lnTo>
                    <a:pt x="864499" y="1386"/>
                  </a:lnTo>
                  <a:lnTo>
                    <a:pt x="816521" y="0"/>
                  </a:lnTo>
                  <a:close/>
                </a:path>
              </a:pathLst>
            </a:custGeom>
            <a:solidFill>
              <a:srgbClr val="FADBCE"/>
            </a:solidFill>
          </p:spPr>
          <p:txBody>
            <a:bodyPr wrap="square" lIns="0" tIns="0" rIns="0" bIns="0" rtlCol="0"/>
            <a:lstStyle/>
            <a:p>
              <a:endParaRPr/>
            </a:p>
          </p:txBody>
        </p:sp>
        <p:sp>
          <p:nvSpPr>
            <p:cNvPr id="14" name="object 6"/>
            <p:cNvSpPr/>
            <p:nvPr/>
          </p:nvSpPr>
          <p:spPr>
            <a:xfrm>
              <a:off x="4999718" y="1768204"/>
              <a:ext cx="1838325" cy="1238250"/>
            </a:xfrm>
            <a:custGeom>
              <a:avLst/>
              <a:gdLst/>
              <a:ahLst/>
              <a:cxnLst/>
              <a:rect l="l" t="t" r="r" b="b"/>
              <a:pathLst>
                <a:path w="1838325" h="1238250">
                  <a:moveTo>
                    <a:pt x="1762721" y="0"/>
                  </a:moveTo>
                  <a:lnTo>
                    <a:pt x="75006" y="0"/>
                  </a:lnTo>
                  <a:lnTo>
                    <a:pt x="45809" y="5895"/>
                  </a:lnTo>
                  <a:lnTo>
                    <a:pt x="21967" y="21972"/>
                  </a:lnTo>
                  <a:lnTo>
                    <a:pt x="5893" y="45814"/>
                  </a:lnTo>
                  <a:lnTo>
                    <a:pt x="0" y="75006"/>
                  </a:lnTo>
                  <a:lnTo>
                    <a:pt x="0" y="1237653"/>
                  </a:lnTo>
                  <a:lnTo>
                    <a:pt x="1837728" y="1237653"/>
                  </a:lnTo>
                  <a:lnTo>
                    <a:pt x="1837728" y="75006"/>
                  </a:lnTo>
                  <a:lnTo>
                    <a:pt x="1831834" y="45814"/>
                  </a:lnTo>
                  <a:lnTo>
                    <a:pt x="1815760" y="21972"/>
                  </a:lnTo>
                  <a:lnTo>
                    <a:pt x="1791918" y="5895"/>
                  </a:lnTo>
                  <a:lnTo>
                    <a:pt x="1762721" y="0"/>
                  </a:lnTo>
                  <a:close/>
                </a:path>
              </a:pathLst>
            </a:custGeom>
            <a:solidFill>
              <a:srgbClr val="FFFFFF"/>
            </a:solidFill>
          </p:spPr>
          <p:txBody>
            <a:bodyPr wrap="square" lIns="0" tIns="0" rIns="0" bIns="0" rtlCol="0"/>
            <a:lstStyle/>
            <a:p>
              <a:endParaRPr/>
            </a:p>
          </p:txBody>
        </p:sp>
        <p:sp>
          <p:nvSpPr>
            <p:cNvPr id="15" name="object 7"/>
            <p:cNvSpPr/>
            <p:nvPr/>
          </p:nvSpPr>
          <p:spPr>
            <a:xfrm>
              <a:off x="4994357" y="1762845"/>
              <a:ext cx="1848485" cy="1205865"/>
            </a:xfrm>
            <a:custGeom>
              <a:avLst/>
              <a:gdLst/>
              <a:ahLst/>
              <a:cxnLst/>
              <a:rect l="l" t="t" r="r" b="b"/>
              <a:pathLst>
                <a:path w="1848484" h="1205864">
                  <a:moveTo>
                    <a:pt x="0" y="1205509"/>
                  </a:moveTo>
                  <a:lnTo>
                    <a:pt x="0" y="75336"/>
                  </a:lnTo>
                  <a:lnTo>
                    <a:pt x="5929" y="46012"/>
                  </a:lnTo>
                  <a:lnTo>
                    <a:pt x="22099" y="22066"/>
                  </a:lnTo>
                  <a:lnTo>
                    <a:pt x="46082" y="5920"/>
                  </a:lnTo>
                  <a:lnTo>
                    <a:pt x="75450" y="0"/>
                  </a:lnTo>
                  <a:lnTo>
                    <a:pt x="1773008" y="0"/>
                  </a:lnTo>
                  <a:lnTo>
                    <a:pt x="1802377" y="5920"/>
                  </a:lnTo>
                  <a:lnTo>
                    <a:pt x="1826360" y="22066"/>
                  </a:lnTo>
                  <a:lnTo>
                    <a:pt x="1842530" y="46012"/>
                  </a:lnTo>
                  <a:lnTo>
                    <a:pt x="1848459" y="75336"/>
                  </a:lnTo>
                  <a:lnTo>
                    <a:pt x="1848459" y="1205509"/>
                  </a:lnTo>
                </a:path>
              </a:pathLst>
            </a:custGeom>
            <a:ln w="64287">
              <a:solidFill>
                <a:srgbClr val="514F86"/>
              </a:solidFill>
            </a:ln>
          </p:spPr>
          <p:txBody>
            <a:bodyPr wrap="square" lIns="0" tIns="0" rIns="0" bIns="0" rtlCol="0"/>
            <a:lstStyle/>
            <a:p>
              <a:endParaRPr/>
            </a:p>
          </p:txBody>
        </p:sp>
        <p:sp>
          <p:nvSpPr>
            <p:cNvPr id="16" name="object 8"/>
            <p:cNvSpPr/>
            <p:nvPr/>
          </p:nvSpPr>
          <p:spPr>
            <a:xfrm>
              <a:off x="5519427" y="1275279"/>
              <a:ext cx="1473835" cy="1439545"/>
            </a:xfrm>
            <a:custGeom>
              <a:avLst/>
              <a:gdLst/>
              <a:ahLst/>
              <a:cxnLst/>
              <a:rect l="l" t="t" r="r" b="b"/>
              <a:pathLst>
                <a:path w="1473834" h="1439545">
                  <a:moveTo>
                    <a:pt x="1360068" y="0"/>
                  </a:moveTo>
                  <a:lnTo>
                    <a:pt x="113334" y="0"/>
                  </a:lnTo>
                  <a:lnTo>
                    <a:pt x="69217" y="8907"/>
                  </a:lnTo>
                  <a:lnTo>
                    <a:pt x="33193" y="33200"/>
                  </a:lnTo>
                  <a:lnTo>
                    <a:pt x="8905" y="69233"/>
                  </a:lnTo>
                  <a:lnTo>
                    <a:pt x="0" y="113360"/>
                  </a:lnTo>
                  <a:lnTo>
                    <a:pt x="0" y="1019594"/>
                  </a:lnTo>
                  <a:lnTo>
                    <a:pt x="8992" y="1063852"/>
                  </a:lnTo>
                  <a:lnTo>
                    <a:pt x="33477" y="1100099"/>
                  </a:lnTo>
                  <a:lnTo>
                    <a:pt x="69715" y="1124592"/>
                  </a:lnTo>
                  <a:lnTo>
                    <a:pt x="113969" y="1133589"/>
                  </a:lnTo>
                  <a:lnTo>
                    <a:pt x="302234" y="1133589"/>
                  </a:lnTo>
                  <a:lnTo>
                    <a:pt x="302234" y="1402372"/>
                  </a:lnTo>
                  <a:lnTo>
                    <a:pt x="309655" y="1425124"/>
                  </a:lnTo>
                  <a:lnTo>
                    <a:pt x="327645" y="1438084"/>
                  </a:lnTo>
                  <a:lnTo>
                    <a:pt x="349795" y="1439033"/>
                  </a:lnTo>
                  <a:lnTo>
                    <a:pt x="369697" y="1425752"/>
                  </a:lnTo>
                  <a:lnTo>
                    <a:pt x="675259" y="1133589"/>
                  </a:lnTo>
                  <a:lnTo>
                    <a:pt x="1361998" y="1133589"/>
                  </a:lnTo>
                  <a:lnTo>
                    <a:pt x="1405364" y="1124833"/>
                  </a:lnTo>
                  <a:lnTo>
                    <a:pt x="1440775" y="1100953"/>
                  </a:lnTo>
                  <a:lnTo>
                    <a:pt x="1464649" y="1065534"/>
                  </a:lnTo>
                  <a:lnTo>
                    <a:pt x="1473403" y="1022159"/>
                  </a:lnTo>
                  <a:lnTo>
                    <a:pt x="1473403" y="113360"/>
                  </a:lnTo>
                  <a:lnTo>
                    <a:pt x="1464497" y="69233"/>
                  </a:lnTo>
                  <a:lnTo>
                    <a:pt x="1440210" y="33200"/>
                  </a:lnTo>
                  <a:lnTo>
                    <a:pt x="1404185" y="8907"/>
                  </a:lnTo>
                  <a:lnTo>
                    <a:pt x="1360068" y="0"/>
                  </a:lnTo>
                  <a:close/>
                </a:path>
              </a:pathLst>
            </a:custGeom>
            <a:solidFill>
              <a:srgbClr val="BFBFDD"/>
            </a:solidFill>
          </p:spPr>
          <p:txBody>
            <a:bodyPr wrap="square" lIns="0" tIns="0" rIns="0" bIns="0" rtlCol="0"/>
            <a:lstStyle/>
            <a:p>
              <a:endParaRPr/>
            </a:p>
          </p:txBody>
        </p:sp>
        <p:sp>
          <p:nvSpPr>
            <p:cNvPr id="17" name="object 9"/>
            <p:cNvSpPr/>
            <p:nvPr/>
          </p:nvSpPr>
          <p:spPr>
            <a:xfrm>
              <a:off x="5519427" y="1275279"/>
              <a:ext cx="1473835" cy="1439545"/>
            </a:xfrm>
            <a:custGeom>
              <a:avLst/>
              <a:gdLst/>
              <a:ahLst/>
              <a:cxnLst/>
              <a:rect l="l" t="t" r="r" b="b"/>
              <a:pathLst>
                <a:path w="1473834" h="1439545">
                  <a:moveTo>
                    <a:pt x="1473403" y="113360"/>
                  </a:moveTo>
                  <a:lnTo>
                    <a:pt x="1473403" y="1022159"/>
                  </a:lnTo>
                  <a:lnTo>
                    <a:pt x="1464649" y="1065534"/>
                  </a:lnTo>
                  <a:lnTo>
                    <a:pt x="1440775" y="1100953"/>
                  </a:lnTo>
                  <a:lnTo>
                    <a:pt x="1405364" y="1124833"/>
                  </a:lnTo>
                  <a:lnTo>
                    <a:pt x="1361998" y="1133589"/>
                  </a:lnTo>
                  <a:lnTo>
                    <a:pt x="675259" y="1133589"/>
                  </a:lnTo>
                  <a:lnTo>
                    <a:pt x="369697" y="1425752"/>
                  </a:lnTo>
                  <a:lnTo>
                    <a:pt x="349795" y="1439033"/>
                  </a:lnTo>
                  <a:lnTo>
                    <a:pt x="327645" y="1438084"/>
                  </a:lnTo>
                  <a:lnTo>
                    <a:pt x="309655" y="1425124"/>
                  </a:lnTo>
                  <a:lnTo>
                    <a:pt x="302234" y="1402372"/>
                  </a:lnTo>
                  <a:lnTo>
                    <a:pt x="302234" y="1133589"/>
                  </a:lnTo>
                  <a:lnTo>
                    <a:pt x="113969" y="1133589"/>
                  </a:lnTo>
                  <a:lnTo>
                    <a:pt x="69715" y="1124592"/>
                  </a:lnTo>
                  <a:lnTo>
                    <a:pt x="33477" y="1100099"/>
                  </a:lnTo>
                  <a:lnTo>
                    <a:pt x="8992" y="1063852"/>
                  </a:lnTo>
                  <a:lnTo>
                    <a:pt x="0" y="1019594"/>
                  </a:lnTo>
                  <a:lnTo>
                    <a:pt x="0" y="113360"/>
                  </a:lnTo>
                  <a:lnTo>
                    <a:pt x="8905" y="69233"/>
                  </a:lnTo>
                  <a:lnTo>
                    <a:pt x="33193" y="33200"/>
                  </a:lnTo>
                  <a:lnTo>
                    <a:pt x="69217" y="8907"/>
                  </a:lnTo>
                  <a:lnTo>
                    <a:pt x="113334" y="0"/>
                  </a:lnTo>
                  <a:lnTo>
                    <a:pt x="1360068" y="0"/>
                  </a:lnTo>
                  <a:lnTo>
                    <a:pt x="1404185" y="8907"/>
                  </a:lnTo>
                  <a:lnTo>
                    <a:pt x="1440210" y="33200"/>
                  </a:lnTo>
                  <a:lnTo>
                    <a:pt x="1464497" y="69233"/>
                  </a:lnTo>
                  <a:lnTo>
                    <a:pt x="1473403" y="113360"/>
                  </a:lnTo>
                  <a:close/>
                </a:path>
              </a:pathLst>
            </a:custGeom>
            <a:ln w="64287">
              <a:solidFill>
                <a:srgbClr val="514F86"/>
              </a:solidFill>
            </a:ln>
          </p:spPr>
          <p:txBody>
            <a:bodyPr wrap="square" lIns="0" tIns="0" rIns="0" bIns="0" rtlCol="0"/>
            <a:lstStyle/>
            <a:p>
              <a:endParaRPr/>
            </a:p>
          </p:txBody>
        </p:sp>
        <p:sp>
          <p:nvSpPr>
            <p:cNvPr id="18" name="object 10"/>
            <p:cNvSpPr/>
            <p:nvPr/>
          </p:nvSpPr>
          <p:spPr>
            <a:xfrm>
              <a:off x="5928716" y="1537816"/>
              <a:ext cx="652145" cy="610870"/>
            </a:xfrm>
            <a:custGeom>
              <a:avLst/>
              <a:gdLst/>
              <a:ahLst/>
              <a:cxnLst/>
              <a:rect l="l" t="t" r="r" b="b"/>
              <a:pathLst>
                <a:path w="652145" h="610869">
                  <a:moveTo>
                    <a:pt x="155841" y="305396"/>
                  </a:moveTo>
                  <a:lnTo>
                    <a:pt x="308368" y="458101"/>
                  </a:lnTo>
                  <a:lnTo>
                    <a:pt x="651560" y="38176"/>
                  </a:lnTo>
                </a:path>
                <a:path w="652145" h="610869">
                  <a:moveTo>
                    <a:pt x="613435" y="305396"/>
                  </a:moveTo>
                  <a:lnTo>
                    <a:pt x="613435" y="610793"/>
                  </a:lnTo>
                  <a:lnTo>
                    <a:pt x="0" y="610793"/>
                  </a:lnTo>
                  <a:lnTo>
                    <a:pt x="0" y="0"/>
                  </a:lnTo>
                  <a:lnTo>
                    <a:pt x="499033" y="0"/>
                  </a:lnTo>
                </a:path>
              </a:pathLst>
            </a:custGeom>
            <a:ln w="64287">
              <a:solidFill>
                <a:srgbClr val="514F86"/>
              </a:solidFill>
            </a:ln>
          </p:spPr>
          <p:txBody>
            <a:bodyPr wrap="square" lIns="0" tIns="0" rIns="0" bIns="0" rtlCol="0"/>
            <a:lstStyle/>
            <a:p>
              <a:endParaRPr/>
            </a:p>
          </p:txBody>
        </p:sp>
        <p:sp>
          <p:nvSpPr>
            <p:cNvPr id="19" name="object 11"/>
            <p:cNvSpPr/>
            <p:nvPr/>
          </p:nvSpPr>
          <p:spPr>
            <a:xfrm>
              <a:off x="4844338" y="1612825"/>
              <a:ext cx="568325" cy="267970"/>
            </a:xfrm>
            <a:custGeom>
              <a:avLst/>
              <a:gdLst/>
              <a:ahLst/>
              <a:cxnLst/>
              <a:rect l="l" t="t" r="r" b="b"/>
              <a:pathLst>
                <a:path w="568325" h="267969">
                  <a:moveTo>
                    <a:pt x="0" y="267893"/>
                  </a:moveTo>
                  <a:lnTo>
                    <a:pt x="0" y="229628"/>
                  </a:lnTo>
                  <a:lnTo>
                    <a:pt x="4615" y="183349"/>
                  </a:lnTo>
                  <a:lnTo>
                    <a:pt x="17853" y="140246"/>
                  </a:lnTo>
                  <a:lnTo>
                    <a:pt x="38799" y="101240"/>
                  </a:lnTo>
                  <a:lnTo>
                    <a:pt x="66540" y="67256"/>
                  </a:lnTo>
                  <a:lnTo>
                    <a:pt x="100161" y="39216"/>
                  </a:lnTo>
                  <a:lnTo>
                    <a:pt x="138751" y="18045"/>
                  </a:lnTo>
                  <a:lnTo>
                    <a:pt x="181394" y="4665"/>
                  </a:lnTo>
                  <a:lnTo>
                    <a:pt x="227177" y="0"/>
                  </a:lnTo>
                  <a:lnTo>
                    <a:pt x="567931" y="0"/>
                  </a:lnTo>
                </a:path>
              </a:pathLst>
            </a:custGeom>
            <a:ln w="64287">
              <a:solidFill>
                <a:srgbClr val="C5521A"/>
              </a:solidFill>
            </a:ln>
          </p:spPr>
          <p:txBody>
            <a:bodyPr wrap="square" lIns="0" tIns="0" rIns="0" bIns="0" rtlCol="0"/>
            <a:lstStyle/>
            <a:p>
              <a:endParaRPr/>
            </a:p>
          </p:txBody>
        </p:sp>
        <p:sp>
          <p:nvSpPr>
            <p:cNvPr id="24" name="object 12"/>
            <p:cNvSpPr/>
            <p:nvPr/>
          </p:nvSpPr>
          <p:spPr>
            <a:xfrm>
              <a:off x="4806830" y="2962992"/>
              <a:ext cx="2186305" cy="198755"/>
            </a:xfrm>
            <a:custGeom>
              <a:avLst/>
              <a:gdLst/>
              <a:ahLst/>
              <a:cxnLst/>
              <a:rect l="l" t="t" r="r" b="b"/>
              <a:pathLst>
                <a:path w="2186304" h="198755">
                  <a:moveTo>
                    <a:pt x="2186000" y="0"/>
                  </a:moveTo>
                  <a:lnTo>
                    <a:pt x="1356842" y="0"/>
                  </a:lnTo>
                  <a:lnTo>
                    <a:pt x="1319136" y="39649"/>
                  </a:lnTo>
                  <a:lnTo>
                    <a:pt x="866863" y="39649"/>
                  </a:lnTo>
                  <a:lnTo>
                    <a:pt x="829157" y="0"/>
                  </a:lnTo>
                  <a:lnTo>
                    <a:pt x="0" y="0"/>
                  </a:lnTo>
                  <a:lnTo>
                    <a:pt x="0" y="79298"/>
                  </a:lnTo>
                  <a:lnTo>
                    <a:pt x="8922" y="125482"/>
                  </a:lnTo>
                  <a:lnTo>
                    <a:pt x="33216" y="163304"/>
                  </a:lnTo>
                  <a:lnTo>
                    <a:pt x="69169" y="188860"/>
                  </a:lnTo>
                  <a:lnTo>
                    <a:pt x="113068" y="198247"/>
                  </a:lnTo>
                  <a:lnTo>
                    <a:pt x="2072932" y="198247"/>
                  </a:lnTo>
                  <a:lnTo>
                    <a:pt x="2116943" y="188899"/>
                  </a:lnTo>
                  <a:lnTo>
                    <a:pt x="2152883" y="163409"/>
                  </a:lnTo>
                  <a:lnTo>
                    <a:pt x="2177114" y="125600"/>
                  </a:lnTo>
                  <a:lnTo>
                    <a:pt x="2186000" y="79298"/>
                  </a:lnTo>
                  <a:lnTo>
                    <a:pt x="2186000" y="0"/>
                  </a:lnTo>
                  <a:close/>
                </a:path>
              </a:pathLst>
            </a:custGeom>
            <a:solidFill>
              <a:srgbClr val="FFFFFF"/>
            </a:solidFill>
          </p:spPr>
          <p:txBody>
            <a:bodyPr wrap="square" lIns="0" tIns="0" rIns="0" bIns="0" rtlCol="0"/>
            <a:lstStyle/>
            <a:p>
              <a:endParaRPr/>
            </a:p>
          </p:txBody>
        </p:sp>
        <p:sp>
          <p:nvSpPr>
            <p:cNvPr id="25" name="object 13"/>
            <p:cNvSpPr/>
            <p:nvPr/>
          </p:nvSpPr>
          <p:spPr>
            <a:xfrm>
              <a:off x="4806830" y="2962992"/>
              <a:ext cx="2186305" cy="198755"/>
            </a:xfrm>
            <a:custGeom>
              <a:avLst/>
              <a:gdLst/>
              <a:ahLst/>
              <a:cxnLst/>
              <a:rect l="l" t="t" r="r" b="b"/>
              <a:pathLst>
                <a:path w="2186304" h="198755">
                  <a:moveTo>
                    <a:pt x="2186000" y="0"/>
                  </a:moveTo>
                  <a:lnTo>
                    <a:pt x="1356842" y="0"/>
                  </a:lnTo>
                  <a:lnTo>
                    <a:pt x="1319136" y="39649"/>
                  </a:lnTo>
                  <a:lnTo>
                    <a:pt x="866863" y="39649"/>
                  </a:lnTo>
                  <a:lnTo>
                    <a:pt x="829157" y="0"/>
                  </a:lnTo>
                  <a:lnTo>
                    <a:pt x="0" y="0"/>
                  </a:lnTo>
                  <a:lnTo>
                    <a:pt x="0" y="79298"/>
                  </a:lnTo>
                  <a:lnTo>
                    <a:pt x="8922" y="125482"/>
                  </a:lnTo>
                  <a:lnTo>
                    <a:pt x="33216" y="163304"/>
                  </a:lnTo>
                  <a:lnTo>
                    <a:pt x="69169" y="188860"/>
                  </a:lnTo>
                  <a:lnTo>
                    <a:pt x="113068" y="198247"/>
                  </a:lnTo>
                  <a:lnTo>
                    <a:pt x="2072932" y="198247"/>
                  </a:lnTo>
                  <a:lnTo>
                    <a:pt x="2116943" y="188899"/>
                  </a:lnTo>
                  <a:lnTo>
                    <a:pt x="2152883" y="163409"/>
                  </a:lnTo>
                  <a:lnTo>
                    <a:pt x="2177114" y="125600"/>
                  </a:lnTo>
                  <a:lnTo>
                    <a:pt x="2186000" y="79298"/>
                  </a:lnTo>
                  <a:lnTo>
                    <a:pt x="2186000" y="0"/>
                  </a:lnTo>
                  <a:close/>
                </a:path>
              </a:pathLst>
            </a:custGeom>
            <a:ln w="64287">
              <a:solidFill>
                <a:srgbClr val="514F86"/>
              </a:solidFill>
            </a:ln>
          </p:spPr>
          <p:txBody>
            <a:bodyPr wrap="square" lIns="0" tIns="0" rIns="0" bIns="0" rtlCol="0"/>
            <a:lstStyle/>
            <a:p>
              <a:endParaRPr/>
            </a:p>
          </p:txBody>
        </p:sp>
      </p:gr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2" cstate="print"/>
          <a:stretch>
            <a:fillRect/>
          </a:stretch>
        </p:blipFill>
        <p:spPr>
          <a:xfrm>
            <a:off x="1828800" y="6301082"/>
            <a:ext cx="1232288" cy="110535"/>
          </a:xfrm>
          <a:prstGeom prst="rect">
            <a:avLst/>
          </a:prstGeom>
        </p:spPr>
      </p:pic>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30</a:t>
            </a:fld>
            <a:endParaRPr lang="en-US" dirty="0"/>
          </a:p>
        </p:txBody>
      </p:sp>
    </p:spTree>
    <p:extLst>
      <p:ext uri="{BB962C8B-B14F-4D97-AF65-F5344CB8AC3E}">
        <p14:creationId xmlns:p14="http://schemas.microsoft.com/office/powerpoint/2010/main" val="3980748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pic>
        <p:nvPicPr>
          <p:cNvPr id="20" name="object 2" descr="Decorative background art" title="Decorative background art"/>
          <p:cNvPicPr/>
          <p:nvPr/>
        </p:nvPicPr>
        <p:blipFill>
          <a:blip r:embed="rId2" cstate="print"/>
          <a:stretch>
            <a:fillRect/>
          </a:stretch>
        </p:blipFill>
        <p:spPr>
          <a:xfrm>
            <a:off x="457201" y="1417639"/>
            <a:ext cx="8686800" cy="4807660"/>
          </a:xfrm>
          <a:prstGeom prst="rect">
            <a:avLst/>
          </a:prstGeom>
        </p:spPr>
      </p:pic>
      <p:sp>
        <p:nvSpPr>
          <p:cNvPr id="23" name="Content Placeholder 1"/>
          <p:cNvSpPr>
            <a:spLocks noGrp="1"/>
          </p:cNvSpPr>
          <p:nvPr>
            <p:ph idx="1"/>
          </p:nvPr>
        </p:nvSpPr>
        <p:spPr>
          <a:xfrm>
            <a:off x="2514600" y="2695800"/>
            <a:ext cx="5715000" cy="1266600"/>
          </a:xfrm>
          <a:solidFill>
            <a:schemeClr val="bg1"/>
          </a:solidFill>
          <a:effectLst>
            <a:softEdge rad="25400"/>
          </a:effectLst>
        </p:spPr>
        <p:txBody>
          <a:bodyPr>
            <a:noAutofit/>
          </a:bodyPr>
          <a:lstStyle/>
          <a:p>
            <a:pPr marL="12700" indent="0" algn="ctr">
              <a:spcBef>
                <a:spcPts val="690"/>
              </a:spcBef>
              <a:buNone/>
              <a:tabLst>
                <a:tab pos="139700" algn="l"/>
              </a:tabLst>
            </a:pPr>
            <a:r>
              <a:rPr lang="en-US" sz="3600" b="1" dirty="0" smtClean="0"/>
              <a:t>Update materials based on member testing</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31</a:t>
            </a:fld>
            <a:endParaRPr lang="en-US" dirty="0"/>
          </a:p>
        </p:txBody>
      </p:sp>
      <p:sp>
        <p:nvSpPr>
          <p:cNvPr id="7" name="object 3" descr="Maximus logo" title="Maximus"/>
          <p:cNvSpPr/>
          <p:nvPr/>
        </p:nvSpPr>
        <p:spPr>
          <a:xfrm>
            <a:off x="1100530" y="6302520"/>
            <a:ext cx="553720" cy="86995"/>
          </a:xfrm>
          <a:custGeom>
            <a:avLst/>
            <a:gdLst/>
            <a:ahLst/>
            <a:cxnLst/>
            <a:rect l="l" t="t" r="r" b="b"/>
            <a:pathLst>
              <a:path w="553719" h="86995">
                <a:moveTo>
                  <a:pt x="262750" y="84455"/>
                </a:moveTo>
                <a:lnTo>
                  <a:pt x="255612" y="81826"/>
                </a:lnTo>
                <a:lnTo>
                  <a:pt x="251726" y="74930"/>
                </a:lnTo>
                <a:lnTo>
                  <a:pt x="227672" y="39090"/>
                </a:lnTo>
                <a:lnTo>
                  <a:pt x="256108" y="1993"/>
                </a:lnTo>
                <a:lnTo>
                  <a:pt x="233172" y="1993"/>
                </a:lnTo>
                <a:lnTo>
                  <a:pt x="233172" y="2374"/>
                </a:lnTo>
                <a:lnTo>
                  <a:pt x="241706" y="3390"/>
                </a:lnTo>
                <a:lnTo>
                  <a:pt x="237451" y="10147"/>
                </a:lnTo>
                <a:lnTo>
                  <a:pt x="221919" y="31203"/>
                </a:lnTo>
                <a:lnTo>
                  <a:pt x="203733" y="5016"/>
                </a:lnTo>
                <a:lnTo>
                  <a:pt x="202488" y="3009"/>
                </a:lnTo>
                <a:lnTo>
                  <a:pt x="201358" y="1993"/>
                </a:lnTo>
                <a:lnTo>
                  <a:pt x="182943" y="1993"/>
                </a:lnTo>
                <a:lnTo>
                  <a:pt x="188201" y="4381"/>
                </a:lnTo>
                <a:lnTo>
                  <a:pt x="213144" y="40462"/>
                </a:lnTo>
                <a:lnTo>
                  <a:pt x="184454" y="76492"/>
                </a:lnTo>
                <a:lnTo>
                  <a:pt x="183476" y="73431"/>
                </a:lnTo>
                <a:lnTo>
                  <a:pt x="180606" y="66281"/>
                </a:lnTo>
                <a:lnTo>
                  <a:pt x="175425" y="53505"/>
                </a:lnTo>
                <a:lnTo>
                  <a:pt x="171653" y="44221"/>
                </a:lnTo>
                <a:lnTo>
                  <a:pt x="158864" y="12649"/>
                </a:lnTo>
                <a:lnTo>
                  <a:pt x="158546" y="11874"/>
                </a:lnTo>
                <a:lnTo>
                  <a:pt x="158546" y="44221"/>
                </a:lnTo>
                <a:lnTo>
                  <a:pt x="133858" y="44221"/>
                </a:lnTo>
                <a:lnTo>
                  <a:pt x="146265" y="12649"/>
                </a:lnTo>
                <a:lnTo>
                  <a:pt x="158546" y="44221"/>
                </a:lnTo>
                <a:lnTo>
                  <a:pt x="158546" y="11874"/>
                </a:lnTo>
                <a:lnTo>
                  <a:pt x="154546" y="1993"/>
                </a:lnTo>
                <a:lnTo>
                  <a:pt x="134747" y="1993"/>
                </a:lnTo>
                <a:lnTo>
                  <a:pt x="134747" y="2387"/>
                </a:lnTo>
                <a:lnTo>
                  <a:pt x="140766" y="4254"/>
                </a:lnTo>
                <a:lnTo>
                  <a:pt x="138379" y="9525"/>
                </a:lnTo>
                <a:lnTo>
                  <a:pt x="136626" y="14033"/>
                </a:lnTo>
                <a:lnTo>
                  <a:pt x="115697" y="66281"/>
                </a:lnTo>
                <a:lnTo>
                  <a:pt x="112941" y="73431"/>
                </a:lnTo>
                <a:lnTo>
                  <a:pt x="110820" y="80454"/>
                </a:lnTo>
                <a:lnTo>
                  <a:pt x="108851" y="81445"/>
                </a:lnTo>
                <a:lnTo>
                  <a:pt x="107632" y="80581"/>
                </a:lnTo>
                <a:lnTo>
                  <a:pt x="106997" y="77203"/>
                </a:lnTo>
                <a:lnTo>
                  <a:pt x="97980" y="9779"/>
                </a:lnTo>
                <a:lnTo>
                  <a:pt x="97980" y="6896"/>
                </a:lnTo>
                <a:lnTo>
                  <a:pt x="98856" y="3276"/>
                </a:lnTo>
                <a:lnTo>
                  <a:pt x="101854" y="2387"/>
                </a:lnTo>
                <a:lnTo>
                  <a:pt x="101854" y="2006"/>
                </a:lnTo>
                <a:lnTo>
                  <a:pt x="80175" y="2006"/>
                </a:lnTo>
                <a:lnTo>
                  <a:pt x="80175" y="4787"/>
                </a:lnTo>
                <a:lnTo>
                  <a:pt x="57505" y="63042"/>
                </a:lnTo>
                <a:lnTo>
                  <a:pt x="33185" y="6019"/>
                </a:lnTo>
                <a:lnTo>
                  <a:pt x="32194" y="4140"/>
                </a:lnTo>
                <a:lnTo>
                  <a:pt x="32194" y="2006"/>
                </a:lnTo>
                <a:lnTo>
                  <a:pt x="10261" y="2006"/>
                </a:lnTo>
                <a:lnTo>
                  <a:pt x="10261" y="2387"/>
                </a:lnTo>
                <a:lnTo>
                  <a:pt x="16027" y="5511"/>
                </a:lnTo>
                <a:lnTo>
                  <a:pt x="14655" y="10541"/>
                </a:lnTo>
                <a:lnTo>
                  <a:pt x="5245" y="79451"/>
                </a:lnTo>
                <a:lnTo>
                  <a:pt x="0" y="84086"/>
                </a:lnTo>
                <a:lnTo>
                  <a:pt x="0" y="84467"/>
                </a:lnTo>
                <a:lnTo>
                  <a:pt x="20408" y="84467"/>
                </a:lnTo>
                <a:lnTo>
                  <a:pt x="20408" y="84086"/>
                </a:lnTo>
                <a:lnTo>
                  <a:pt x="14528" y="81457"/>
                </a:lnTo>
                <a:lnTo>
                  <a:pt x="23545" y="14427"/>
                </a:lnTo>
                <a:lnTo>
                  <a:pt x="50355" y="77965"/>
                </a:lnTo>
                <a:lnTo>
                  <a:pt x="52120" y="81343"/>
                </a:lnTo>
                <a:lnTo>
                  <a:pt x="58381" y="86093"/>
                </a:lnTo>
                <a:lnTo>
                  <a:pt x="86448" y="14300"/>
                </a:lnTo>
                <a:lnTo>
                  <a:pt x="93586" y="74688"/>
                </a:lnTo>
                <a:lnTo>
                  <a:pt x="93586" y="78955"/>
                </a:lnTo>
                <a:lnTo>
                  <a:pt x="92837" y="82702"/>
                </a:lnTo>
                <a:lnTo>
                  <a:pt x="88442" y="84086"/>
                </a:lnTo>
                <a:lnTo>
                  <a:pt x="88442" y="84467"/>
                </a:lnTo>
                <a:lnTo>
                  <a:pt x="103543" y="84467"/>
                </a:lnTo>
                <a:lnTo>
                  <a:pt x="112649" y="84467"/>
                </a:lnTo>
                <a:lnTo>
                  <a:pt x="126606" y="84467"/>
                </a:lnTo>
                <a:lnTo>
                  <a:pt x="126606" y="84074"/>
                </a:lnTo>
                <a:lnTo>
                  <a:pt x="120586" y="81826"/>
                </a:lnTo>
                <a:lnTo>
                  <a:pt x="121462" y="78193"/>
                </a:lnTo>
                <a:lnTo>
                  <a:pt x="124091" y="71170"/>
                </a:lnTo>
                <a:lnTo>
                  <a:pt x="130606" y="53505"/>
                </a:lnTo>
                <a:lnTo>
                  <a:pt x="162191" y="53505"/>
                </a:lnTo>
                <a:lnTo>
                  <a:pt x="172339" y="79959"/>
                </a:lnTo>
                <a:lnTo>
                  <a:pt x="173342" y="81330"/>
                </a:lnTo>
                <a:lnTo>
                  <a:pt x="167195" y="84074"/>
                </a:lnTo>
                <a:lnTo>
                  <a:pt x="167195" y="84467"/>
                </a:lnTo>
                <a:lnTo>
                  <a:pt x="192887" y="84467"/>
                </a:lnTo>
                <a:lnTo>
                  <a:pt x="202730" y="84455"/>
                </a:lnTo>
                <a:lnTo>
                  <a:pt x="202730" y="84074"/>
                </a:lnTo>
                <a:lnTo>
                  <a:pt x="195097" y="81064"/>
                </a:lnTo>
                <a:lnTo>
                  <a:pt x="198856" y="75692"/>
                </a:lnTo>
                <a:lnTo>
                  <a:pt x="219278" y="48615"/>
                </a:lnTo>
                <a:lnTo>
                  <a:pt x="240207" y="80060"/>
                </a:lnTo>
                <a:lnTo>
                  <a:pt x="243217" y="84455"/>
                </a:lnTo>
                <a:lnTo>
                  <a:pt x="262750" y="84455"/>
                </a:lnTo>
                <a:close/>
              </a:path>
              <a:path w="553719" h="86995">
                <a:moveTo>
                  <a:pt x="288036" y="1993"/>
                </a:moveTo>
                <a:lnTo>
                  <a:pt x="264236" y="1993"/>
                </a:lnTo>
                <a:lnTo>
                  <a:pt x="264236" y="2387"/>
                </a:lnTo>
                <a:lnTo>
                  <a:pt x="270624" y="4775"/>
                </a:lnTo>
                <a:lnTo>
                  <a:pt x="269748" y="13906"/>
                </a:lnTo>
                <a:lnTo>
                  <a:pt x="269748" y="66916"/>
                </a:lnTo>
                <a:lnTo>
                  <a:pt x="269748" y="72555"/>
                </a:lnTo>
                <a:lnTo>
                  <a:pt x="270497" y="81826"/>
                </a:lnTo>
                <a:lnTo>
                  <a:pt x="264236" y="84074"/>
                </a:lnTo>
                <a:lnTo>
                  <a:pt x="264236" y="84455"/>
                </a:lnTo>
                <a:lnTo>
                  <a:pt x="288036" y="84455"/>
                </a:lnTo>
                <a:lnTo>
                  <a:pt x="288036" y="84074"/>
                </a:lnTo>
                <a:lnTo>
                  <a:pt x="281787" y="81699"/>
                </a:lnTo>
                <a:lnTo>
                  <a:pt x="282536" y="72555"/>
                </a:lnTo>
                <a:lnTo>
                  <a:pt x="282536" y="14033"/>
                </a:lnTo>
                <a:lnTo>
                  <a:pt x="281787" y="4775"/>
                </a:lnTo>
                <a:lnTo>
                  <a:pt x="288036" y="2387"/>
                </a:lnTo>
                <a:lnTo>
                  <a:pt x="288036" y="1993"/>
                </a:lnTo>
                <a:close/>
              </a:path>
              <a:path w="553719" h="86995">
                <a:moveTo>
                  <a:pt x="405053" y="84086"/>
                </a:moveTo>
                <a:lnTo>
                  <a:pt x="400050" y="80581"/>
                </a:lnTo>
                <a:lnTo>
                  <a:pt x="399402" y="77203"/>
                </a:lnTo>
                <a:lnTo>
                  <a:pt x="390398" y="9779"/>
                </a:lnTo>
                <a:lnTo>
                  <a:pt x="390398" y="6896"/>
                </a:lnTo>
                <a:lnTo>
                  <a:pt x="391274" y="3276"/>
                </a:lnTo>
                <a:lnTo>
                  <a:pt x="394284" y="2387"/>
                </a:lnTo>
                <a:lnTo>
                  <a:pt x="394284" y="2006"/>
                </a:lnTo>
                <a:lnTo>
                  <a:pt x="372605" y="2006"/>
                </a:lnTo>
                <a:lnTo>
                  <a:pt x="372605" y="4787"/>
                </a:lnTo>
                <a:lnTo>
                  <a:pt x="370738" y="9906"/>
                </a:lnTo>
                <a:lnTo>
                  <a:pt x="349923" y="63042"/>
                </a:lnTo>
                <a:lnTo>
                  <a:pt x="325628" y="6019"/>
                </a:lnTo>
                <a:lnTo>
                  <a:pt x="324612" y="4140"/>
                </a:lnTo>
                <a:lnTo>
                  <a:pt x="324612" y="2006"/>
                </a:lnTo>
                <a:lnTo>
                  <a:pt x="302691" y="2006"/>
                </a:lnTo>
                <a:lnTo>
                  <a:pt x="302691" y="2387"/>
                </a:lnTo>
                <a:lnTo>
                  <a:pt x="308457" y="5511"/>
                </a:lnTo>
                <a:lnTo>
                  <a:pt x="307073" y="10541"/>
                </a:lnTo>
                <a:lnTo>
                  <a:pt x="297662" y="79451"/>
                </a:lnTo>
                <a:lnTo>
                  <a:pt x="292404" y="84086"/>
                </a:lnTo>
                <a:lnTo>
                  <a:pt x="292404" y="84467"/>
                </a:lnTo>
                <a:lnTo>
                  <a:pt x="312826" y="84467"/>
                </a:lnTo>
                <a:lnTo>
                  <a:pt x="312826" y="84086"/>
                </a:lnTo>
                <a:lnTo>
                  <a:pt x="306946" y="81457"/>
                </a:lnTo>
                <a:lnTo>
                  <a:pt x="315963" y="14427"/>
                </a:lnTo>
                <a:lnTo>
                  <a:pt x="342773" y="77965"/>
                </a:lnTo>
                <a:lnTo>
                  <a:pt x="344538" y="81343"/>
                </a:lnTo>
                <a:lnTo>
                  <a:pt x="350799" y="86093"/>
                </a:lnTo>
                <a:lnTo>
                  <a:pt x="378866" y="14300"/>
                </a:lnTo>
                <a:lnTo>
                  <a:pt x="386003" y="74688"/>
                </a:lnTo>
                <a:lnTo>
                  <a:pt x="386003" y="78955"/>
                </a:lnTo>
                <a:lnTo>
                  <a:pt x="385254" y="82702"/>
                </a:lnTo>
                <a:lnTo>
                  <a:pt x="380885" y="84086"/>
                </a:lnTo>
                <a:lnTo>
                  <a:pt x="380885" y="84467"/>
                </a:lnTo>
                <a:lnTo>
                  <a:pt x="405053" y="84467"/>
                </a:lnTo>
                <a:lnTo>
                  <a:pt x="405053" y="84086"/>
                </a:lnTo>
                <a:close/>
              </a:path>
              <a:path w="553719" h="86995">
                <a:moveTo>
                  <a:pt x="480707" y="2387"/>
                </a:moveTo>
                <a:lnTo>
                  <a:pt x="480568" y="2006"/>
                </a:lnTo>
                <a:lnTo>
                  <a:pt x="456780" y="2006"/>
                </a:lnTo>
                <a:lnTo>
                  <a:pt x="456780" y="2387"/>
                </a:lnTo>
                <a:lnTo>
                  <a:pt x="463042" y="4787"/>
                </a:lnTo>
                <a:lnTo>
                  <a:pt x="462280" y="13919"/>
                </a:lnTo>
                <a:lnTo>
                  <a:pt x="462280" y="61772"/>
                </a:lnTo>
                <a:lnTo>
                  <a:pt x="462407" y="64922"/>
                </a:lnTo>
                <a:lnTo>
                  <a:pt x="455510" y="74561"/>
                </a:lnTo>
                <a:lnTo>
                  <a:pt x="448386" y="77444"/>
                </a:lnTo>
                <a:lnTo>
                  <a:pt x="441350" y="77444"/>
                </a:lnTo>
                <a:lnTo>
                  <a:pt x="432803" y="75971"/>
                </a:lnTo>
                <a:lnTo>
                  <a:pt x="426554" y="71475"/>
                </a:lnTo>
                <a:lnTo>
                  <a:pt x="422732" y="63855"/>
                </a:lnTo>
                <a:lnTo>
                  <a:pt x="421436" y="53009"/>
                </a:lnTo>
                <a:lnTo>
                  <a:pt x="421436" y="13919"/>
                </a:lnTo>
                <a:lnTo>
                  <a:pt x="420687" y="4787"/>
                </a:lnTo>
                <a:lnTo>
                  <a:pt x="426948" y="2387"/>
                </a:lnTo>
                <a:lnTo>
                  <a:pt x="426948" y="2006"/>
                </a:lnTo>
                <a:lnTo>
                  <a:pt x="403136" y="2006"/>
                </a:lnTo>
                <a:lnTo>
                  <a:pt x="403136" y="2387"/>
                </a:lnTo>
                <a:lnTo>
                  <a:pt x="409536" y="4787"/>
                </a:lnTo>
                <a:lnTo>
                  <a:pt x="408647" y="13919"/>
                </a:lnTo>
                <a:lnTo>
                  <a:pt x="408711" y="59651"/>
                </a:lnTo>
                <a:lnTo>
                  <a:pt x="429450" y="86461"/>
                </a:lnTo>
                <a:lnTo>
                  <a:pt x="437718" y="86461"/>
                </a:lnTo>
                <a:lnTo>
                  <a:pt x="444487" y="85877"/>
                </a:lnTo>
                <a:lnTo>
                  <a:pt x="451231" y="84048"/>
                </a:lnTo>
                <a:lnTo>
                  <a:pt x="457352" y="80860"/>
                </a:lnTo>
                <a:lnTo>
                  <a:pt x="462280" y="76200"/>
                </a:lnTo>
                <a:lnTo>
                  <a:pt x="462280" y="84467"/>
                </a:lnTo>
                <a:lnTo>
                  <a:pt x="480707" y="84467"/>
                </a:lnTo>
                <a:lnTo>
                  <a:pt x="480707" y="84086"/>
                </a:lnTo>
                <a:lnTo>
                  <a:pt x="474306" y="81711"/>
                </a:lnTo>
                <a:lnTo>
                  <a:pt x="475056" y="72555"/>
                </a:lnTo>
                <a:lnTo>
                  <a:pt x="475056" y="13919"/>
                </a:lnTo>
                <a:lnTo>
                  <a:pt x="474306" y="4787"/>
                </a:lnTo>
                <a:lnTo>
                  <a:pt x="480707" y="2387"/>
                </a:lnTo>
                <a:close/>
              </a:path>
              <a:path w="553719" h="86995">
                <a:moveTo>
                  <a:pt x="544626" y="60515"/>
                </a:moveTo>
                <a:lnTo>
                  <a:pt x="537895" y="46888"/>
                </a:lnTo>
                <a:lnTo>
                  <a:pt x="523074" y="38227"/>
                </a:lnTo>
                <a:lnTo>
                  <a:pt x="508241" y="30670"/>
                </a:lnTo>
                <a:lnTo>
                  <a:pt x="501510" y="20421"/>
                </a:lnTo>
                <a:lnTo>
                  <a:pt x="501510" y="11785"/>
                </a:lnTo>
                <a:lnTo>
                  <a:pt x="510527" y="9017"/>
                </a:lnTo>
                <a:lnTo>
                  <a:pt x="524687" y="9017"/>
                </a:lnTo>
                <a:lnTo>
                  <a:pt x="532460" y="11912"/>
                </a:lnTo>
                <a:lnTo>
                  <a:pt x="537362" y="16916"/>
                </a:lnTo>
                <a:lnTo>
                  <a:pt x="537362" y="2755"/>
                </a:lnTo>
                <a:lnTo>
                  <a:pt x="531342" y="863"/>
                </a:lnTo>
                <a:lnTo>
                  <a:pt x="524941" y="0"/>
                </a:lnTo>
                <a:lnTo>
                  <a:pt x="518680" y="0"/>
                </a:lnTo>
                <a:lnTo>
                  <a:pt x="507314" y="1193"/>
                </a:lnTo>
                <a:lnTo>
                  <a:pt x="497217" y="4991"/>
                </a:lnTo>
                <a:lnTo>
                  <a:pt x="489991" y="11747"/>
                </a:lnTo>
                <a:lnTo>
                  <a:pt x="487222" y="21805"/>
                </a:lnTo>
                <a:lnTo>
                  <a:pt x="493953" y="36918"/>
                </a:lnTo>
                <a:lnTo>
                  <a:pt x="508787" y="45732"/>
                </a:lnTo>
                <a:lnTo>
                  <a:pt x="523608" y="53238"/>
                </a:lnTo>
                <a:lnTo>
                  <a:pt x="530339" y="64401"/>
                </a:lnTo>
                <a:lnTo>
                  <a:pt x="530339" y="73177"/>
                </a:lnTo>
                <a:lnTo>
                  <a:pt x="519569" y="77444"/>
                </a:lnTo>
                <a:lnTo>
                  <a:pt x="512419" y="77444"/>
                </a:lnTo>
                <a:lnTo>
                  <a:pt x="505053" y="76720"/>
                </a:lnTo>
                <a:lnTo>
                  <a:pt x="497814" y="74637"/>
                </a:lnTo>
                <a:lnTo>
                  <a:pt x="491007" y="71361"/>
                </a:lnTo>
                <a:lnTo>
                  <a:pt x="484974" y="67030"/>
                </a:lnTo>
                <a:lnTo>
                  <a:pt x="488619" y="82702"/>
                </a:lnTo>
                <a:lnTo>
                  <a:pt x="495757" y="85331"/>
                </a:lnTo>
                <a:lnTo>
                  <a:pt x="503402" y="86461"/>
                </a:lnTo>
                <a:lnTo>
                  <a:pt x="511048" y="86461"/>
                </a:lnTo>
                <a:lnTo>
                  <a:pt x="524535" y="84302"/>
                </a:lnTo>
                <a:lnTo>
                  <a:pt x="535165" y="78524"/>
                </a:lnTo>
                <a:lnTo>
                  <a:pt x="542124" y="70231"/>
                </a:lnTo>
                <a:lnTo>
                  <a:pt x="544626" y="60515"/>
                </a:lnTo>
                <a:close/>
              </a:path>
              <a:path w="553719" h="86995">
                <a:moveTo>
                  <a:pt x="550697" y="11201"/>
                </a:moveTo>
                <a:lnTo>
                  <a:pt x="548741" y="8204"/>
                </a:lnTo>
                <a:lnTo>
                  <a:pt x="549732" y="8013"/>
                </a:lnTo>
                <a:lnTo>
                  <a:pt x="550532" y="7480"/>
                </a:lnTo>
                <a:lnTo>
                  <a:pt x="550532" y="7340"/>
                </a:lnTo>
                <a:lnTo>
                  <a:pt x="550532" y="5105"/>
                </a:lnTo>
                <a:lnTo>
                  <a:pt x="550481" y="4838"/>
                </a:lnTo>
                <a:lnTo>
                  <a:pt x="549744" y="4241"/>
                </a:lnTo>
                <a:lnTo>
                  <a:pt x="549478" y="4241"/>
                </a:lnTo>
                <a:lnTo>
                  <a:pt x="549478" y="5219"/>
                </a:lnTo>
                <a:lnTo>
                  <a:pt x="549478" y="7289"/>
                </a:lnTo>
                <a:lnTo>
                  <a:pt x="548563" y="7340"/>
                </a:lnTo>
                <a:lnTo>
                  <a:pt x="546531" y="7340"/>
                </a:lnTo>
                <a:lnTo>
                  <a:pt x="546531" y="5105"/>
                </a:lnTo>
                <a:lnTo>
                  <a:pt x="548652" y="5105"/>
                </a:lnTo>
                <a:lnTo>
                  <a:pt x="549478" y="5219"/>
                </a:lnTo>
                <a:lnTo>
                  <a:pt x="549478" y="4241"/>
                </a:lnTo>
                <a:lnTo>
                  <a:pt x="545490" y="4241"/>
                </a:lnTo>
                <a:lnTo>
                  <a:pt x="545490" y="11201"/>
                </a:lnTo>
                <a:lnTo>
                  <a:pt x="546531" y="11201"/>
                </a:lnTo>
                <a:lnTo>
                  <a:pt x="546531" y="8204"/>
                </a:lnTo>
                <a:lnTo>
                  <a:pt x="547674" y="8204"/>
                </a:lnTo>
                <a:lnTo>
                  <a:pt x="549554" y="11201"/>
                </a:lnTo>
                <a:lnTo>
                  <a:pt x="550697" y="11201"/>
                </a:lnTo>
                <a:close/>
              </a:path>
              <a:path w="553719" h="86995">
                <a:moveTo>
                  <a:pt x="553605" y="4241"/>
                </a:moveTo>
                <a:lnTo>
                  <a:pt x="552640" y="3340"/>
                </a:lnTo>
                <a:lnTo>
                  <a:pt x="552640" y="4838"/>
                </a:lnTo>
                <a:lnTo>
                  <a:pt x="552640" y="10591"/>
                </a:lnTo>
                <a:lnTo>
                  <a:pt x="550468" y="12814"/>
                </a:lnTo>
                <a:lnTo>
                  <a:pt x="545020" y="12814"/>
                </a:lnTo>
                <a:lnTo>
                  <a:pt x="542861" y="10591"/>
                </a:lnTo>
                <a:lnTo>
                  <a:pt x="542861" y="4838"/>
                </a:lnTo>
                <a:lnTo>
                  <a:pt x="545020" y="2628"/>
                </a:lnTo>
                <a:lnTo>
                  <a:pt x="550468" y="2628"/>
                </a:lnTo>
                <a:lnTo>
                  <a:pt x="552640" y="4838"/>
                </a:lnTo>
                <a:lnTo>
                  <a:pt x="552640" y="3340"/>
                </a:lnTo>
                <a:lnTo>
                  <a:pt x="551891" y="2628"/>
                </a:lnTo>
                <a:lnTo>
                  <a:pt x="550976" y="1778"/>
                </a:lnTo>
                <a:lnTo>
                  <a:pt x="544499" y="1778"/>
                </a:lnTo>
                <a:lnTo>
                  <a:pt x="541896" y="4241"/>
                </a:lnTo>
                <a:lnTo>
                  <a:pt x="541896" y="11201"/>
                </a:lnTo>
                <a:lnTo>
                  <a:pt x="544499" y="13677"/>
                </a:lnTo>
                <a:lnTo>
                  <a:pt x="550976" y="13677"/>
                </a:lnTo>
                <a:lnTo>
                  <a:pt x="551891" y="12814"/>
                </a:lnTo>
                <a:lnTo>
                  <a:pt x="553605" y="11201"/>
                </a:lnTo>
                <a:lnTo>
                  <a:pt x="553605" y="4241"/>
                </a:lnTo>
                <a:close/>
              </a:path>
            </a:pathLst>
          </a:custGeom>
          <a:solidFill>
            <a:srgbClr val="939598"/>
          </a:solidFill>
        </p:spPr>
        <p:txBody>
          <a:bodyPr wrap="square" lIns="0" tIns="0" rIns="0" bIns="0" rtlCol="0"/>
          <a:lstStyle/>
          <a:p>
            <a:endParaRPr/>
          </a:p>
        </p:txBody>
      </p:sp>
      <p:pic>
        <p:nvPicPr>
          <p:cNvPr id="8" name="object 5" descr="Center For Health Literacy Logo" title="Center For Health Literacy Logo"/>
          <p:cNvPicPr/>
          <p:nvPr/>
        </p:nvPicPr>
        <p:blipFill>
          <a:blip r:embed="rId3" cstate="print"/>
          <a:stretch>
            <a:fillRect/>
          </a:stretch>
        </p:blipFill>
        <p:spPr>
          <a:xfrm>
            <a:off x="1828800" y="6301082"/>
            <a:ext cx="1232288" cy="110535"/>
          </a:xfrm>
          <a:prstGeom prst="rect">
            <a:avLst/>
          </a:prstGeom>
        </p:spPr>
      </p:pic>
    </p:spTree>
    <p:extLst>
      <p:ext uri="{BB962C8B-B14F-4D97-AF65-F5344CB8AC3E}">
        <p14:creationId xmlns:p14="http://schemas.microsoft.com/office/powerpoint/2010/main" val="2309977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solidFill>
                  <a:srgbClr val="003C59"/>
                </a:solidFill>
              </a:rPr>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32</a:t>
            </a:fld>
            <a:endParaRPr lang="en-US" dirty="0"/>
          </a:p>
        </p:txBody>
      </p:sp>
    </p:spTree>
    <p:extLst>
      <p:ext uri="{BB962C8B-B14F-4D97-AF65-F5344CB8AC3E}">
        <p14:creationId xmlns:p14="http://schemas.microsoft.com/office/powerpoint/2010/main" val="2322017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1500" y="1371600"/>
            <a:ext cx="8343900" cy="2819400"/>
          </a:xfrm>
        </p:spPr>
        <p:txBody>
          <a:bodyPr>
            <a:normAutofit/>
          </a:bodyPr>
          <a:lstStyle/>
          <a:p>
            <a:pPr algn="ctr"/>
            <a:r>
              <a:rPr lang="en-US" sz="3600" b="1" dirty="0"/>
              <a:t>Asian </a:t>
            </a:r>
            <a:r>
              <a:rPr lang="en-US" sz="3600" b="1" dirty="0" smtClean="0"/>
              <a:t>Subpopulations: Focused </a:t>
            </a:r>
            <a:r>
              <a:rPr lang="en-US" sz="3600" b="1" dirty="0"/>
              <a:t>Study </a:t>
            </a:r>
            <a:r>
              <a:rPr lang="en-US" sz="3600" b="1" dirty="0" smtClean="0"/>
              <a:t>Report on Health Disparities</a:t>
            </a:r>
            <a:endParaRPr lang="en-US" sz="36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endParaRPr lang="en-US" sz="2400" b="1" dirty="0" smtClean="0"/>
          </a:p>
          <a:p>
            <a:pPr algn="ctr">
              <a:spcBef>
                <a:spcPts val="0"/>
              </a:spcBef>
            </a:pPr>
            <a:r>
              <a:rPr lang="en-US" sz="2400" b="1" dirty="0" smtClean="0"/>
              <a:t>Ying </a:t>
            </a:r>
            <a:r>
              <a:rPr lang="en-US" sz="2400" b="1" dirty="0"/>
              <a:t>Marilyn Kempster, MPH</a:t>
            </a:r>
          </a:p>
          <a:p>
            <a:pPr algn="ctr">
              <a:spcBef>
                <a:spcPts val="0"/>
              </a:spcBef>
            </a:pPr>
            <a:r>
              <a:rPr lang="en-US" sz="2400" dirty="0"/>
              <a:t>Health Education Consultant III</a:t>
            </a:r>
          </a:p>
          <a:p>
            <a:pPr algn="ctr">
              <a:spcBef>
                <a:spcPts val="0"/>
              </a:spcBef>
            </a:pPr>
            <a:r>
              <a:rPr lang="en-US" sz="2400" dirty="0" smtClean="0"/>
              <a:t>Quality </a:t>
            </a:r>
            <a:r>
              <a:rPr lang="en-US" sz="2400" dirty="0"/>
              <a:t>&amp; Medical Policy Branch</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33</a:t>
            </a:fld>
            <a:endParaRPr lang="en-US" dirty="0"/>
          </a:p>
        </p:txBody>
      </p:sp>
    </p:spTree>
    <p:extLst>
      <p:ext uri="{BB962C8B-B14F-4D97-AF65-F5344CB8AC3E}">
        <p14:creationId xmlns:p14="http://schemas.microsoft.com/office/powerpoint/2010/main" val="164845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Background</a:t>
            </a:r>
            <a:endParaRPr lang="en-US" b="1" dirty="0"/>
          </a:p>
        </p:txBody>
      </p:sp>
      <p:sp>
        <p:nvSpPr>
          <p:cNvPr id="7" name="Content Placeholder 6"/>
          <p:cNvSpPr>
            <a:spLocks noGrp="1"/>
          </p:cNvSpPr>
          <p:nvPr>
            <p:ph idx="1"/>
          </p:nvPr>
        </p:nvSpPr>
        <p:spPr/>
        <p:txBody>
          <a:bodyPr>
            <a:normAutofit fontScale="55000" lnSpcReduction="20000"/>
          </a:bodyPr>
          <a:lstStyle/>
          <a:p>
            <a:r>
              <a:rPr lang="en-US" dirty="0" smtClean="0"/>
              <a:t>A health disparity is the difference in health outcomes between groups within a population.</a:t>
            </a:r>
          </a:p>
          <a:p>
            <a:endParaRPr lang="en-US" dirty="0" smtClean="0"/>
          </a:p>
          <a:p>
            <a:r>
              <a:rPr lang="en-US" dirty="0" smtClean="0"/>
              <a:t>Previous health disparities studies showed that the Asian group had better rates for 65 percent of all indicators compared to the reference group. However, the high performance of the Asian group was primarily driven by the relative high performance of four of the largest Asian subpopulations. </a:t>
            </a:r>
          </a:p>
          <a:p>
            <a:pPr marL="0" indent="0">
              <a:buNone/>
            </a:pPr>
            <a:endParaRPr lang="en-US" dirty="0" smtClean="0"/>
          </a:p>
          <a:p>
            <a:r>
              <a:rPr lang="en-US" dirty="0" smtClean="0"/>
              <a:t>When the indicators were stratified by primary language, the rates for several of the Asian languages were lower than the rates for English speakers for certain indicators.</a:t>
            </a:r>
          </a:p>
          <a:p>
            <a:pPr marL="0" indent="0">
              <a:buNone/>
            </a:pPr>
            <a:endParaRPr lang="en-US" dirty="0" smtClean="0"/>
          </a:p>
          <a:p>
            <a:r>
              <a:rPr lang="en-US" dirty="0" smtClean="0"/>
              <a:t>This focused study breaks out the Asian population into 10 Asian subpopulations to assess health disparities. </a:t>
            </a:r>
          </a:p>
          <a:p>
            <a:pPr marL="0" indent="0">
              <a:buNone/>
            </a:pPr>
            <a:endParaRPr lang="en-US" dirty="0" smtClean="0">
              <a:solidFill>
                <a:srgbClr val="0A295B"/>
              </a:solidFill>
            </a:endParaRPr>
          </a:p>
          <a:p>
            <a:r>
              <a:rPr lang="en-US" dirty="0" smtClean="0">
                <a:solidFill>
                  <a:srgbClr val="0A295B"/>
                </a:solidFill>
              </a:rPr>
              <a:t>The study also </a:t>
            </a:r>
            <a:r>
              <a:rPr lang="en-US" dirty="0" smtClean="0"/>
              <a:t>assesses health disparities based on language. </a:t>
            </a:r>
          </a:p>
          <a:p>
            <a:pPr marL="0" indent="0">
              <a:buNone/>
            </a:pPr>
            <a:endParaRPr lang="en-US" dirty="0" smtClean="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34</a:t>
            </a:fld>
            <a:endParaRPr lang="en-US"/>
          </a:p>
        </p:txBody>
      </p:sp>
    </p:spTree>
    <p:extLst>
      <p:ext uri="{BB962C8B-B14F-4D97-AF65-F5344CB8AC3E}">
        <p14:creationId xmlns:p14="http://schemas.microsoft.com/office/powerpoint/2010/main" val="4186105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74638"/>
            <a:ext cx="7086600" cy="1095375"/>
          </a:xfrm>
        </p:spPr>
        <p:txBody>
          <a:bodyPr>
            <a:normAutofit/>
          </a:bodyPr>
          <a:lstStyle/>
          <a:p>
            <a:r>
              <a:rPr lang="en-US" b="1" dirty="0"/>
              <a:t>Analyses</a:t>
            </a:r>
          </a:p>
        </p:txBody>
      </p:sp>
      <p:sp>
        <p:nvSpPr>
          <p:cNvPr id="7" name="Content Placeholder 6"/>
          <p:cNvSpPr>
            <a:spLocks noGrp="1"/>
          </p:cNvSpPr>
          <p:nvPr>
            <p:ph idx="1"/>
          </p:nvPr>
        </p:nvSpPr>
        <p:spPr>
          <a:xfrm>
            <a:off x="990600" y="1600200"/>
            <a:ext cx="7848600" cy="4756150"/>
          </a:xfrm>
        </p:spPr>
        <p:txBody>
          <a:bodyPr>
            <a:normAutofit fontScale="70000" lnSpcReduction="20000"/>
          </a:bodyPr>
          <a:lstStyle/>
          <a:p>
            <a:pPr marL="514350" indent="-514350">
              <a:buAutoNum type="arabicPeriod"/>
            </a:pPr>
            <a:r>
              <a:rPr lang="en-US" dirty="0" smtClean="0"/>
              <a:t>Compared the indicator rates </a:t>
            </a:r>
            <a:r>
              <a:rPr lang="en-US" dirty="0"/>
              <a:t>for the individual Asian racial/ethnic subpopulations to the rates for the White </a:t>
            </a:r>
            <a:r>
              <a:rPr lang="en-US" dirty="0" smtClean="0"/>
              <a:t>group. </a:t>
            </a:r>
          </a:p>
          <a:p>
            <a:pPr marL="514350" indent="-514350">
              <a:buAutoNum type="arabicPeriod"/>
            </a:pPr>
            <a:endParaRPr lang="en-US" dirty="0" smtClean="0"/>
          </a:p>
          <a:p>
            <a:pPr marL="514350" indent="-514350">
              <a:buAutoNum type="arabicPeriod"/>
            </a:pPr>
            <a:r>
              <a:rPr lang="en-US" dirty="0" smtClean="0"/>
              <a:t>Compared </a:t>
            </a:r>
            <a:r>
              <a:rPr lang="en-US" dirty="0"/>
              <a:t>the rates for the primary language subpopulations to the rates for the English </a:t>
            </a:r>
            <a:r>
              <a:rPr lang="en-US" dirty="0" smtClean="0"/>
              <a:t>group. </a:t>
            </a:r>
            <a:endParaRPr lang="en-US" dirty="0"/>
          </a:p>
          <a:p>
            <a:pPr marL="514350" indent="-514350">
              <a:buAutoNum type="arabicPeriod"/>
            </a:pPr>
            <a:endParaRPr lang="en-US" dirty="0" smtClean="0"/>
          </a:p>
          <a:p>
            <a:pPr marL="514350" indent="-514350">
              <a:buAutoNum type="arabicPeriod"/>
            </a:pPr>
            <a:r>
              <a:rPr lang="en-US" dirty="0"/>
              <a:t>Compared the rates within each Asian subpopulation of those whose primary language is not English with those whose primary language is English</a:t>
            </a:r>
            <a:r>
              <a:rPr lang="en-US" dirty="0" smtClean="0"/>
              <a:t>. </a:t>
            </a:r>
            <a:endParaRPr lang="en-US" dirty="0"/>
          </a:p>
          <a:p>
            <a:pPr marL="914400" lvl="1" indent="-514350">
              <a:buFont typeface="Arial" panose="020B0604020202020204" pitchFamily="34" charset="0"/>
              <a:buChar char="•"/>
            </a:pPr>
            <a:r>
              <a:rPr lang="en-US" dirty="0" smtClean="0">
                <a:solidFill>
                  <a:srgbClr val="0A295B"/>
                </a:solidFill>
              </a:rPr>
              <a:t>E.</a:t>
            </a:r>
            <a:r>
              <a:rPr lang="en-US" dirty="0" smtClean="0"/>
              <a:t>g</a:t>
            </a:r>
            <a:r>
              <a:rPr lang="en-US" dirty="0"/>
              <a:t>., the rates for Korean speakers within the Korean racial/ethnic subpopulation </a:t>
            </a:r>
            <a:r>
              <a:rPr lang="en-US" dirty="0" smtClean="0"/>
              <a:t>compared </a:t>
            </a:r>
            <a:r>
              <a:rPr lang="en-US" dirty="0"/>
              <a:t>to the rates for English speakers within the Korean racial/ethnic </a:t>
            </a:r>
            <a:r>
              <a:rPr lang="en-US" dirty="0" smtClean="0"/>
              <a:t>subpopulation.</a:t>
            </a:r>
            <a:endParaRPr lang="en-US" dirty="0"/>
          </a:p>
          <a:p>
            <a:pPr marL="0" indent="0">
              <a:buNone/>
            </a:pPr>
            <a:endParaRPr lang="en-US"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35</a:t>
            </a:fld>
            <a:endParaRPr lang="en-US"/>
          </a:p>
        </p:txBody>
      </p:sp>
    </p:spTree>
    <p:extLst>
      <p:ext uri="{BB962C8B-B14F-4D97-AF65-F5344CB8AC3E}">
        <p14:creationId xmlns:p14="http://schemas.microsoft.com/office/powerpoint/2010/main" val="2173173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b="1" dirty="0" smtClean="0"/>
              <a:t>Race by Reporting Year</a:t>
            </a:r>
            <a:endParaRPr lang="en-US" b="1" dirty="0"/>
          </a:p>
        </p:txBody>
      </p:sp>
      <p:graphicFrame>
        <p:nvGraphicFramePr>
          <p:cNvPr id="5" name="Table 4" descr="A table displaying racial / ethnic reporting groups by each reproting year." title="Race by Reporting Year Table"/>
          <p:cNvGraphicFramePr>
            <a:graphicFrameLocks noGrp="1"/>
          </p:cNvGraphicFramePr>
          <p:nvPr>
            <p:extLst>
              <p:ext uri="{D42A27DB-BD31-4B8C-83A1-F6EECF244321}">
                <p14:modId xmlns:p14="http://schemas.microsoft.com/office/powerpoint/2010/main" val="2087943154"/>
              </p:ext>
            </p:extLst>
          </p:nvPr>
        </p:nvGraphicFramePr>
        <p:xfrm>
          <a:off x="1142996" y="1417629"/>
          <a:ext cx="7543803" cy="4708533"/>
        </p:xfrm>
        <a:graphic>
          <a:graphicData uri="http://schemas.openxmlformats.org/drawingml/2006/table">
            <a:tbl>
              <a:tblPr firstRow="1"/>
              <a:tblGrid>
                <a:gridCol w="3191802">
                  <a:extLst>
                    <a:ext uri="{9D8B030D-6E8A-4147-A177-3AD203B41FA5}">
                      <a16:colId xmlns:a16="http://schemas.microsoft.com/office/drawing/2014/main" val="3554040470"/>
                    </a:ext>
                  </a:extLst>
                </a:gridCol>
                <a:gridCol w="1450667">
                  <a:extLst>
                    <a:ext uri="{9D8B030D-6E8A-4147-A177-3AD203B41FA5}">
                      <a16:colId xmlns:a16="http://schemas.microsoft.com/office/drawing/2014/main" val="730342771"/>
                    </a:ext>
                  </a:extLst>
                </a:gridCol>
                <a:gridCol w="1450667">
                  <a:extLst>
                    <a:ext uri="{9D8B030D-6E8A-4147-A177-3AD203B41FA5}">
                      <a16:colId xmlns:a16="http://schemas.microsoft.com/office/drawing/2014/main" val="1625402605"/>
                    </a:ext>
                  </a:extLst>
                </a:gridCol>
                <a:gridCol w="1450667">
                  <a:extLst>
                    <a:ext uri="{9D8B030D-6E8A-4147-A177-3AD203B41FA5}">
                      <a16:colId xmlns:a16="http://schemas.microsoft.com/office/drawing/2014/main" val="1488965017"/>
                    </a:ext>
                  </a:extLst>
                </a:gridCol>
              </a:tblGrid>
              <a:tr h="672645">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Racial/Ethnic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4278991076"/>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White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2,498,757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2,392,766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2,256,448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454699052"/>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1,447,763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1,180,840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1,107,031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2751292328"/>
                  </a:ext>
                </a:extLst>
              </a:tr>
              <a:tr h="336324">
                <a:tc>
                  <a:txBody>
                    <a:bodyPr/>
                    <a:lstStyle/>
                    <a:p>
                      <a:pPr marL="0" marR="0">
                        <a:lnSpc>
                          <a:spcPct val="115000"/>
                        </a:lnSpc>
                        <a:spcBef>
                          <a:spcPts val="400"/>
                        </a:spcBef>
                        <a:spcAft>
                          <a:spcPts val="400"/>
                        </a:spcAft>
                      </a:pP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Amerasian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4104359"/>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Indian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1434417"/>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293808"/>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6090076"/>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Filipino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9433076"/>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4810939"/>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4880935"/>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Laotian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8561358"/>
                  </a:ext>
                </a:extLst>
              </a:tr>
              <a:tr h="336324">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Asian or Pacific Islander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51509"/>
                  </a:ext>
                </a:extLst>
              </a:tr>
              <a:tr h="336324">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375470"/>
                  </a:ext>
                </a:extLst>
              </a:tr>
            </a:tbl>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36</a:t>
            </a:fld>
            <a:endParaRPr lang="en-US"/>
          </a:p>
        </p:txBody>
      </p:sp>
    </p:spTree>
    <p:extLst>
      <p:ext uri="{BB962C8B-B14F-4D97-AF65-F5344CB8AC3E}">
        <p14:creationId xmlns:p14="http://schemas.microsoft.com/office/powerpoint/2010/main" val="3715267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03238"/>
            <a:ext cx="7086600" cy="411162"/>
          </a:xfrm>
        </p:spPr>
        <p:txBody>
          <a:bodyPr>
            <a:noAutofit/>
          </a:bodyPr>
          <a:lstStyle/>
          <a:p>
            <a:r>
              <a:rPr lang="en-US" sz="2800" b="1" dirty="0" smtClean="0"/>
              <a:t>Subpopulations by Primary Language </a:t>
            </a:r>
            <a:endParaRPr lang="en-US" sz="3600" b="1" dirty="0"/>
          </a:p>
        </p:txBody>
      </p:sp>
      <p:graphicFrame>
        <p:nvGraphicFramePr>
          <p:cNvPr id="6" name="Content Placeholder 5" descr="A table with data on primary language groups by each specific reporting year." title="Subpopulations by Primary Language table"/>
          <p:cNvGraphicFramePr>
            <a:graphicFrameLocks noGrp="1"/>
          </p:cNvGraphicFramePr>
          <p:nvPr>
            <p:ph idx="1"/>
            <p:extLst>
              <p:ext uri="{D42A27DB-BD31-4B8C-83A1-F6EECF244321}">
                <p14:modId xmlns:p14="http://schemas.microsoft.com/office/powerpoint/2010/main" val="649940546"/>
              </p:ext>
            </p:extLst>
          </p:nvPr>
        </p:nvGraphicFramePr>
        <p:xfrm>
          <a:off x="990600" y="1491963"/>
          <a:ext cx="7772401" cy="4451636"/>
        </p:xfrm>
        <a:graphic>
          <a:graphicData uri="http://schemas.openxmlformats.org/drawingml/2006/table">
            <a:tbl>
              <a:tblPr firstRow="1"/>
              <a:tblGrid>
                <a:gridCol w="3287824">
                  <a:extLst>
                    <a:ext uri="{9D8B030D-6E8A-4147-A177-3AD203B41FA5}">
                      <a16:colId xmlns:a16="http://schemas.microsoft.com/office/drawing/2014/main" val="3719667366"/>
                    </a:ext>
                  </a:extLst>
                </a:gridCol>
                <a:gridCol w="1494859">
                  <a:extLst>
                    <a:ext uri="{9D8B030D-6E8A-4147-A177-3AD203B41FA5}">
                      <a16:colId xmlns:a16="http://schemas.microsoft.com/office/drawing/2014/main" val="1406605391"/>
                    </a:ext>
                  </a:extLst>
                </a:gridCol>
                <a:gridCol w="1494859">
                  <a:extLst>
                    <a:ext uri="{9D8B030D-6E8A-4147-A177-3AD203B41FA5}">
                      <a16:colId xmlns:a16="http://schemas.microsoft.com/office/drawing/2014/main" val="3915879193"/>
                    </a:ext>
                  </a:extLst>
                </a:gridCol>
                <a:gridCol w="1494859">
                  <a:extLst>
                    <a:ext uri="{9D8B030D-6E8A-4147-A177-3AD203B41FA5}">
                      <a16:colId xmlns:a16="http://schemas.microsoft.com/office/drawing/2014/main" val="1069012954"/>
                    </a:ext>
                  </a:extLst>
                </a:gridCol>
              </a:tblGrid>
              <a:tr h="697620">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Primary Language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550098753"/>
                  </a:ext>
                </a:extLst>
              </a:tr>
              <a:tr h="420636">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English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8,031,771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7,995,272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7,844,687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560235315"/>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Primary Language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729,979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704,789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360650595"/>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Arabic</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36636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Armenian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6718513"/>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8671384"/>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Cantonese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975127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Farsi</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733941"/>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Hmong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74582"/>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Ilocano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916430"/>
                  </a:ext>
                </a:extLst>
              </a:tr>
              <a:tr h="333338">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9870022"/>
                  </a:ext>
                </a:extLst>
              </a:tr>
              <a:tr h="333338">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3182876"/>
                  </a:ext>
                </a:extLst>
              </a:tr>
            </a:tbl>
          </a:graphicData>
        </a:graphic>
      </p:graphicFrame>
      <p:sp>
        <p:nvSpPr>
          <p:cNvPr id="3" name="Date Placeholder 2"/>
          <p:cNvSpPr>
            <a:spLocks noGrp="1"/>
          </p:cNvSpPr>
          <p:nvPr>
            <p:ph type="dt" sz="half" idx="10"/>
          </p:nvPr>
        </p:nvSpPr>
        <p:spPr>
          <a:xfrm>
            <a:off x="990600" y="6569075"/>
            <a:ext cx="2133600" cy="365125"/>
          </a:xfrm>
        </p:spPr>
        <p:txBody>
          <a:bodyPr/>
          <a:lstStyle/>
          <a:p>
            <a:r>
              <a:rPr lang="en-US" smtClean="0"/>
              <a:t>06/03/2021</a:t>
            </a:r>
            <a:endParaRPr lang="en-US" dirty="0"/>
          </a:p>
        </p:txBody>
      </p:sp>
      <p:sp>
        <p:nvSpPr>
          <p:cNvPr id="4" name="Slide Number Placeholder 3"/>
          <p:cNvSpPr>
            <a:spLocks noGrp="1"/>
          </p:cNvSpPr>
          <p:nvPr>
            <p:ph type="sldNum" sz="quarter" idx="12"/>
          </p:nvPr>
        </p:nvSpPr>
        <p:spPr>
          <a:xfrm>
            <a:off x="6553200" y="6569075"/>
            <a:ext cx="2133600" cy="365125"/>
          </a:xfrm>
        </p:spPr>
        <p:txBody>
          <a:bodyPr/>
          <a:lstStyle/>
          <a:p>
            <a:fld id="{0F22356E-2A12-4147-9C02-1C2F05D23B3C}" type="slidenum">
              <a:rPr lang="en-US" smtClean="0"/>
              <a:t>37</a:t>
            </a:fld>
            <a:endParaRPr lang="en-US" dirty="0"/>
          </a:p>
        </p:txBody>
      </p:sp>
    </p:spTree>
    <p:extLst>
      <p:ext uri="{BB962C8B-B14F-4D97-AF65-F5344CB8AC3E}">
        <p14:creationId xmlns:p14="http://schemas.microsoft.com/office/powerpoint/2010/main" val="2290193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03238"/>
            <a:ext cx="7086600" cy="411162"/>
          </a:xfrm>
        </p:spPr>
        <p:txBody>
          <a:bodyPr>
            <a:noAutofit/>
          </a:bodyPr>
          <a:lstStyle/>
          <a:p>
            <a:r>
              <a:rPr lang="en-US" sz="2800" b="1" dirty="0" smtClean="0"/>
              <a:t>Subpopulations by Primary Language (continued) </a:t>
            </a:r>
            <a:endParaRPr lang="en-US" sz="3600" b="1" dirty="0"/>
          </a:p>
        </p:txBody>
      </p:sp>
      <p:graphicFrame>
        <p:nvGraphicFramePr>
          <p:cNvPr id="6" name="Content Placeholder 5" descr="A table with data on primary language groups by each specific reporting year." title="Subpopulations by Primary Language table"/>
          <p:cNvGraphicFramePr>
            <a:graphicFrameLocks noGrp="1"/>
          </p:cNvGraphicFramePr>
          <p:nvPr>
            <p:ph idx="1"/>
            <p:extLst>
              <p:ext uri="{D42A27DB-BD31-4B8C-83A1-F6EECF244321}">
                <p14:modId xmlns:p14="http://schemas.microsoft.com/office/powerpoint/2010/main" val="2028511296"/>
              </p:ext>
            </p:extLst>
          </p:nvPr>
        </p:nvGraphicFramePr>
        <p:xfrm>
          <a:off x="990600" y="1491958"/>
          <a:ext cx="7772401" cy="4196371"/>
        </p:xfrm>
        <a:graphic>
          <a:graphicData uri="http://schemas.openxmlformats.org/drawingml/2006/table">
            <a:tbl>
              <a:tblPr firstRow="1"/>
              <a:tblGrid>
                <a:gridCol w="3287824">
                  <a:extLst>
                    <a:ext uri="{9D8B030D-6E8A-4147-A177-3AD203B41FA5}">
                      <a16:colId xmlns:a16="http://schemas.microsoft.com/office/drawing/2014/main" val="3719667366"/>
                    </a:ext>
                  </a:extLst>
                </a:gridCol>
                <a:gridCol w="1494859">
                  <a:extLst>
                    <a:ext uri="{9D8B030D-6E8A-4147-A177-3AD203B41FA5}">
                      <a16:colId xmlns:a16="http://schemas.microsoft.com/office/drawing/2014/main" val="1406605391"/>
                    </a:ext>
                  </a:extLst>
                </a:gridCol>
                <a:gridCol w="1494859">
                  <a:extLst>
                    <a:ext uri="{9D8B030D-6E8A-4147-A177-3AD203B41FA5}">
                      <a16:colId xmlns:a16="http://schemas.microsoft.com/office/drawing/2014/main" val="3915879193"/>
                    </a:ext>
                  </a:extLst>
                </a:gridCol>
                <a:gridCol w="1494859">
                  <a:extLst>
                    <a:ext uri="{9D8B030D-6E8A-4147-A177-3AD203B41FA5}">
                      <a16:colId xmlns:a16="http://schemas.microsoft.com/office/drawing/2014/main" val="1069012954"/>
                    </a:ext>
                  </a:extLst>
                </a:gridCol>
              </a:tblGrid>
              <a:tr h="649855">
                <a:tc>
                  <a:txBody>
                    <a:bodyPr/>
                    <a:lstStyle/>
                    <a:p>
                      <a:pPr marL="0" marR="0">
                        <a:lnSpc>
                          <a:spcPct val="115000"/>
                        </a:lnSpc>
                        <a:spcBef>
                          <a:spcPts val="400"/>
                        </a:spcBef>
                        <a:spcAft>
                          <a:spcPts val="400"/>
                        </a:spcAft>
                      </a:pPr>
                      <a:r>
                        <a:rPr lang="en-US"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Primary Language Group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lgn="r">
                        <a:lnSpc>
                          <a:spcPct val="115000"/>
                        </a:lnSpc>
                        <a:spcBef>
                          <a:spcPts val="400"/>
                        </a:spcBef>
                        <a:spcAft>
                          <a:spcPts val="40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Reporting Year 2019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550098753"/>
                  </a:ext>
                </a:extLst>
              </a:tr>
              <a:tr h="391836">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English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8,031,771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7,995,272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7,844,687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560235315"/>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Primary Language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726,667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729,979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704,789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6"/>
                    </a:solidFill>
                  </a:tcPr>
                </a:tc>
                <a:extLst>
                  <a:ext uri="{0D108BD9-81ED-4DB2-BD59-A6C34878D82A}">
                    <a16:rowId xmlns:a16="http://schemas.microsoft.com/office/drawing/2014/main" val="3360650595"/>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9866154"/>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Mandarin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2370823"/>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Mien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8447734"/>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2012321"/>
                  </a:ext>
                </a:extLst>
              </a:tr>
              <a:tr h="310515">
                <a:tc>
                  <a:txBody>
                    <a:bodyPr/>
                    <a:lstStyle/>
                    <a:p>
                      <a:pPr marL="0" marR="0">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Non-English**</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04799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Russian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078359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Tagalog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1622952"/>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Thai</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9163563"/>
                  </a:ext>
                </a:extLst>
              </a:tr>
              <a:tr h="310515">
                <a:tc>
                  <a:txBody>
                    <a:bodyPr/>
                    <a:lstStyle/>
                    <a:p>
                      <a:pPr marL="0" marR="0">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400"/>
                        </a:spcBef>
                        <a:spcAft>
                          <a:spcPts val="4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37269" marR="37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0915019"/>
                  </a:ext>
                </a:extLst>
              </a:tr>
            </a:tbl>
          </a:graphicData>
        </a:graphic>
      </p:graphicFrame>
      <p:sp>
        <p:nvSpPr>
          <p:cNvPr id="3" name="Date Placeholder 2"/>
          <p:cNvSpPr>
            <a:spLocks noGrp="1"/>
          </p:cNvSpPr>
          <p:nvPr>
            <p:ph type="dt" sz="half" idx="10"/>
          </p:nvPr>
        </p:nvSpPr>
        <p:spPr>
          <a:xfrm>
            <a:off x="990600" y="6569075"/>
            <a:ext cx="2133600" cy="365125"/>
          </a:xfrm>
        </p:spPr>
        <p:txBody>
          <a:bodyPr/>
          <a:lstStyle/>
          <a:p>
            <a:r>
              <a:rPr lang="en-US" smtClean="0"/>
              <a:t>06/03/2021</a:t>
            </a:r>
            <a:endParaRPr lang="en-US" dirty="0"/>
          </a:p>
        </p:txBody>
      </p:sp>
      <p:sp>
        <p:nvSpPr>
          <p:cNvPr id="4" name="Slide Number Placeholder 3"/>
          <p:cNvSpPr>
            <a:spLocks noGrp="1"/>
          </p:cNvSpPr>
          <p:nvPr>
            <p:ph type="sldNum" sz="quarter" idx="12"/>
          </p:nvPr>
        </p:nvSpPr>
        <p:spPr>
          <a:xfrm>
            <a:off x="6553200" y="6569075"/>
            <a:ext cx="2133600" cy="365125"/>
          </a:xfrm>
        </p:spPr>
        <p:txBody>
          <a:bodyPr/>
          <a:lstStyle/>
          <a:p>
            <a:fld id="{0F22356E-2A12-4147-9C02-1C2F05D23B3C}" type="slidenum">
              <a:rPr lang="en-US" smtClean="0"/>
              <a:t>38</a:t>
            </a:fld>
            <a:endParaRPr lang="en-US" dirty="0"/>
          </a:p>
        </p:txBody>
      </p:sp>
    </p:spTree>
    <p:extLst>
      <p:ext uri="{BB962C8B-B14F-4D97-AF65-F5344CB8AC3E}">
        <p14:creationId xmlns:p14="http://schemas.microsoft.com/office/powerpoint/2010/main" val="143277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533400"/>
            <a:ext cx="7086600" cy="411162"/>
          </a:xfrm>
        </p:spPr>
        <p:txBody>
          <a:bodyPr>
            <a:noAutofit/>
          </a:bodyPr>
          <a:lstStyle/>
          <a:p>
            <a:r>
              <a:rPr lang="en-US" sz="2800" b="1" dirty="0" smtClean="0"/>
              <a:t>Subpopulations by Primary Language </a:t>
            </a:r>
            <a:endParaRPr lang="en-US" sz="3600" b="1" dirty="0"/>
          </a:p>
        </p:txBody>
      </p:sp>
      <p:graphicFrame>
        <p:nvGraphicFramePr>
          <p:cNvPr id="7" name="Content Placeholder 6" descr="Race / Ethnicity table comparing dominant non-english languages" title="Race / Ethnicity Table"/>
          <p:cNvGraphicFramePr>
            <a:graphicFrameLocks noGrp="1"/>
          </p:cNvGraphicFramePr>
          <p:nvPr>
            <p:ph idx="1"/>
            <p:extLst>
              <p:ext uri="{D42A27DB-BD31-4B8C-83A1-F6EECF244321}">
                <p14:modId xmlns:p14="http://schemas.microsoft.com/office/powerpoint/2010/main" val="429112404"/>
              </p:ext>
            </p:extLst>
          </p:nvPr>
        </p:nvGraphicFramePr>
        <p:xfrm>
          <a:off x="838200" y="1904998"/>
          <a:ext cx="7848600" cy="3429003"/>
        </p:xfrm>
        <a:graphic>
          <a:graphicData uri="http://schemas.openxmlformats.org/drawingml/2006/table">
            <a:tbl>
              <a:tblPr firstRow="1" firstCol="1" bandRow="1"/>
              <a:tblGrid>
                <a:gridCol w="3816220">
                  <a:extLst>
                    <a:ext uri="{9D8B030D-6E8A-4147-A177-3AD203B41FA5}">
                      <a16:colId xmlns:a16="http://schemas.microsoft.com/office/drawing/2014/main" val="3732724179"/>
                    </a:ext>
                  </a:extLst>
                </a:gridCol>
                <a:gridCol w="4032380">
                  <a:extLst>
                    <a:ext uri="{9D8B030D-6E8A-4147-A177-3AD203B41FA5}">
                      <a16:colId xmlns:a16="http://schemas.microsoft.com/office/drawing/2014/main" val="2261284197"/>
                    </a:ext>
                  </a:extLst>
                </a:gridCol>
              </a:tblGrid>
              <a:tr h="622569">
                <a:tc>
                  <a:txBody>
                    <a:bodyPr/>
                    <a:lstStyle/>
                    <a:p>
                      <a:pPr marL="0" marR="0">
                        <a:spcBef>
                          <a:spcPts val="600"/>
                        </a:spcBef>
                        <a:spcAft>
                          <a:spcPts val="600"/>
                        </a:spcAft>
                        <a:tabLst>
                          <a:tab pos="1529715" algn="ctr"/>
                        </a:tabLst>
                      </a:pPr>
                      <a:r>
                        <a:rPr lang="en-US" sz="1800" b="1" dirty="0" smtClean="0">
                          <a:solidFill>
                            <a:srgbClr val="FFFFFF"/>
                          </a:solidFill>
                          <a:effectLst/>
                          <a:latin typeface="Arial" panose="020B0604020202020204" pitchFamily="34" charset="0"/>
                          <a:ea typeface="Dotum"/>
                          <a:cs typeface="Times New Roman" panose="02020603050405020304" pitchFamily="18" charset="0"/>
                        </a:rPr>
                        <a:t>Race/Ethnicity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tc>
                  <a:txBody>
                    <a:bodyPr/>
                    <a:lstStyle/>
                    <a:p>
                      <a:pPr marL="0" marR="0">
                        <a:spcBef>
                          <a:spcPts val="600"/>
                        </a:spcBef>
                        <a:spcAft>
                          <a:spcPts val="600"/>
                        </a:spcAft>
                        <a:tabLst>
                          <a:tab pos="1529715" algn="ctr"/>
                        </a:tabLst>
                      </a:pPr>
                      <a:r>
                        <a:rPr lang="en-US" sz="1800" b="1">
                          <a:solidFill>
                            <a:srgbClr val="FFFFFF"/>
                          </a:solidFill>
                          <a:effectLst/>
                          <a:latin typeface="Arial" panose="020B0604020202020204" pitchFamily="34" charset="0"/>
                          <a:ea typeface="Dotum"/>
                          <a:cs typeface="Times New Roman" panose="02020603050405020304" pitchFamily="18" charset="0"/>
                        </a:rPr>
                        <a:t>Dominant Non-English Language</a:t>
                      </a:r>
                      <a:r>
                        <a:rPr lang="en-US" sz="1800" b="1">
                          <a:solidFill>
                            <a:srgbClr val="000000"/>
                          </a:solidFill>
                          <a:effectLst/>
                          <a:latin typeface="Arial" panose="020B0604020202020204" pitchFamily="34" charset="0"/>
                          <a:ea typeface="Dotum"/>
                          <a:cs typeface="Times New Roman" panose="02020603050405020304" pitchFamily="18"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05A"/>
                    </a:solidFill>
                  </a:tcPr>
                </a:tc>
                <a:extLst>
                  <a:ext uri="{0D108BD9-81ED-4DB2-BD59-A6C34878D82A}">
                    <a16:rowId xmlns:a16="http://schemas.microsoft.com/office/drawing/2014/main" val="2219586214"/>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Non-English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907540"/>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Cambodian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739631"/>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Cantonese, Mandarin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70755"/>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Filipino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Tagalog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732206"/>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Japanese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040531"/>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Korean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104229"/>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Laotian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Lao, Hmong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62581"/>
                  </a:ext>
                </a:extLst>
              </a:tr>
              <a:tr h="311826">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Asian or Pacific </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Islander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Other Languages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026387"/>
                  </a:ext>
                </a:extLst>
              </a:tr>
              <a:tr h="311826">
                <a:tc>
                  <a:txBody>
                    <a:bodyPr/>
                    <a:lstStyle/>
                    <a:p>
                      <a:pPr marL="0" marR="0">
                        <a:spcBef>
                          <a:spcPts val="300"/>
                        </a:spcBef>
                        <a:spcAft>
                          <a:spcPts val="3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Vietnamese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9137"/>
                  </a:ext>
                </a:extLst>
              </a:tr>
            </a:tbl>
          </a:graphicData>
        </a:graphic>
      </p:graphicFrame>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39</a:t>
            </a:fld>
            <a:endParaRPr lang="en-US"/>
          </a:p>
        </p:txBody>
      </p:sp>
    </p:spTree>
    <p:extLst>
      <p:ext uri="{BB962C8B-B14F-4D97-AF65-F5344CB8AC3E}">
        <p14:creationId xmlns:p14="http://schemas.microsoft.com/office/powerpoint/2010/main" val="319460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b="1" dirty="0"/>
              <a:t>DHCS COVID-19 </a:t>
            </a:r>
            <a:r>
              <a:rPr lang="en-US" b="1" dirty="0" smtClean="0"/>
              <a:t>Updates</a:t>
            </a:r>
            <a:endParaRPr lang="en-US"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4</a:t>
            </a:fld>
            <a:endParaRPr lang="en-US" dirty="0"/>
          </a:p>
        </p:txBody>
      </p:sp>
    </p:spTree>
    <p:extLst>
      <p:ext uri="{BB962C8B-B14F-4D97-AF65-F5344CB8AC3E}">
        <p14:creationId xmlns:p14="http://schemas.microsoft.com/office/powerpoint/2010/main" val="1818508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sz="4000" b="1" dirty="0" smtClean="0"/>
              <a:t>Methodology</a:t>
            </a:r>
            <a:endParaRPr lang="en-US" sz="4000" b="1" dirty="0"/>
          </a:p>
        </p:txBody>
      </p:sp>
      <p:sp>
        <p:nvSpPr>
          <p:cNvPr id="7" name="Content Placeholder 6"/>
          <p:cNvSpPr>
            <a:spLocks noGrp="1"/>
          </p:cNvSpPr>
          <p:nvPr>
            <p:ph idx="1"/>
          </p:nvPr>
        </p:nvSpPr>
        <p:spPr>
          <a:xfrm>
            <a:off x="990600" y="1600200"/>
            <a:ext cx="7696200" cy="3810000"/>
          </a:xfrm>
        </p:spPr>
        <p:txBody>
          <a:bodyPr>
            <a:noAutofit/>
          </a:bodyPr>
          <a:lstStyle/>
          <a:p>
            <a:pPr marL="514350" indent="-514350">
              <a:lnSpc>
                <a:spcPct val="110000"/>
              </a:lnSpc>
              <a:spcAft>
                <a:spcPts val="500"/>
              </a:spcAft>
              <a:buFont typeface="+mj-lt"/>
              <a:buAutoNum type="arabicPeriod"/>
            </a:pPr>
            <a:r>
              <a:rPr lang="en-US" sz="1800" dirty="0"/>
              <a:t>Evaluated </a:t>
            </a:r>
            <a:r>
              <a:rPr lang="en-US" sz="1800" dirty="0" smtClean="0"/>
              <a:t>External Accountability Set </a:t>
            </a:r>
            <a:r>
              <a:rPr lang="en-US" sz="1800" dirty="0"/>
              <a:t>(EAS) performance indicators for </a:t>
            </a:r>
            <a:r>
              <a:rPr lang="en-US" sz="1800" dirty="0" smtClean="0"/>
              <a:t>three reporting </a:t>
            </a:r>
            <a:r>
              <a:rPr lang="en-US" sz="1800" dirty="0"/>
              <a:t>years </a:t>
            </a:r>
            <a:r>
              <a:rPr lang="en-US" sz="1800" dirty="0" smtClean="0"/>
              <a:t>(2017–2019).</a:t>
            </a:r>
            <a:endParaRPr lang="en-US" sz="1800" dirty="0" smtClean="0">
              <a:solidFill>
                <a:srgbClr val="002060"/>
              </a:solidFill>
            </a:endParaRPr>
          </a:p>
          <a:p>
            <a:pPr marL="514350" indent="-514350">
              <a:lnSpc>
                <a:spcPct val="110000"/>
              </a:lnSpc>
              <a:spcAft>
                <a:spcPts val="500"/>
              </a:spcAft>
              <a:buFont typeface="+mj-lt"/>
              <a:buAutoNum type="arabicPeriod"/>
            </a:pPr>
            <a:r>
              <a:rPr lang="en-US" sz="1800" dirty="0" smtClean="0"/>
              <a:t>Aggregated </a:t>
            </a:r>
            <a:r>
              <a:rPr lang="en-US" sz="1800" dirty="0"/>
              <a:t>results from 25 full-scope MCPs and then stratified these statewide rates by the Asian racial/ethnic subpopulations, primary language subpopulations, and the Asian subpopulation’s dominant non-English language.</a:t>
            </a:r>
          </a:p>
          <a:p>
            <a:pPr marL="514350" indent="-514350">
              <a:lnSpc>
                <a:spcPct val="110000"/>
              </a:lnSpc>
              <a:buFont typeface="+mj-lt"/>
              <a:buAutoNum type="arabicPeriod"/>
            </a:pPr>
            <a:r>
              <a:rPr lang="en-US" sz="1800" dirty="0" smtClean="0"/>
              <a:t>Only </a:t>
            </a:r>
            <a:r>
              <a:rPr lang="en-US" sz="1800" dirty="0"/>
              <a:t>identified health disparities based on statistical analysis for the Asian racial/ethnic subpopulations and the primary language </a:t>
            </a:r>
            <a:r>
              <a:rPr lang="en-US" sz="1800" dirty="0" smtClean="0"/>
              <a:t>subpopulations </a:t>
            </a:r>
            <a:r>
              <a:rPr lang="en-US" sz="1800" dirty="0"/>
              <a:t>for reporting years </a:t>
            </a:r>
            <a:r>
              <a:rPr lang="en-US" sz="1800" dirty="0" smtClean="0"/>
              <a:t>2017–2019.</a:t>
            </a:r>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40</a:t>
            </a:fld>
            <a:endParaRPr lang="en-US"/>
          </a:p>
        </p:txBody>
      </p:sp>
    </p:spTree>
    <p:extLst>
      <p:ext uri="{BB962C8B-B14F-4D97-AF65-F5344CB8AC3E}">
        <p14:creationId xmlns:p14="http://schemas.microsoft.com/office/powerpoint/2010/main" val="423006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28600"/>
            <a:ext cx="7086600" cy="1143000"/>
          </a:xfrm>
        </p:spPr>
        <p:txBody>
          <a:bodyPr>
            <a:normAutofit/>
          </a:bodyPr>
          <a:lstStyle/>
          <a:p>
            <a:r>
              <a:rPr lang="en-US" sz="4000" b="1" dirty="0" smtClean="0"/>
              <a:t>Methodology</a:t>
            </a:r>
            <a:endParaRPr lang="en-US" sz="4000" b="1" dirty="0"/>
          </a:p>
        </p:txBody>
      </p:sp>
      <p:sp>
        <p:nvSpPr>
          <p:cNvPr id="7" name="Content Placeholder 6"/>
          <p:cNvSpPr>
            <a:spLocks noGrp="1"/>
          </p:cNvSpPr>
          <p:nvPr>
            <p:ph idx="1"/>
          </p:nvPr>
        </p:nvSpPr>
        <p:spPr>
          <a:xfrm>
            <a:off x="990600" y="1524000"/>
            <a:ext cx="7696200" cy="3352800"/>
          </a:xfrm>
        </p:spPr>
        <p:txBody>
          <a:bodyPr tIns="91440">
            <a:noAutofit/>
          </a:bodyPr>
          <a:lstStyle/>
          <a:p>
            <a:pPr marL="514350" indent="-514350">
              <a:lnSpc>
                <a:spcPct val="110000"/>
              </a:lnSpc>
              <a:spcAft>
                <a:spcPts val="200"/>
              </a:spcAft>
              <a:buFont typeface="+mj-lt"/>
              <a:buAutoNum type="arabicPeriod" startAt="4"/>
            </a:pPr>
            <a:r>
              <a:rPr lang="en-US" sz="1800" dirty="0" smtClean="0"/>
              <a:t>Disparities were analyzed for three reporting years. Out of the three reporting years, if </a:t>
            </a:r>
            <a:r>
              <a:rPr lang="en-US" sz="1800" dirty="0"/>
              <a:t>a </a:t>
            </a:r>
            <a:r>
              <a:rPr lang="en-US" sz="1800" dirty="0" smtClean="0">
                <a:solidFill>
                  <a:srgbClr val="0A295B"/>
                </a:solidFill>
              </a:rPr>
              <a:t>subgroup had indicator rates that were better than the reference group two </a:t>
            </a:r>
            <a:r>
              <a:rPr lang="en-US" sz="1800" dirty="0">
                <a:solidFill>
                  <a:srgbClr val="0A295B"/>
                </a:solidFill>
              </a:rPr>
              <a:t>out of the </a:t>
            </a:r>
            <a:r>
              <a:rPr lang="en-US" sz="1800" dirty="0" smtClean="0">
                <a:solidFill>
                  <a:srgbClr val="0A295B"/>
                </a:solidFill>
              </a:rPr>
              <a:t>three </a:t>
            </a:r>
            <a:r>
              <a:rPr lang="en-US" sz="1800" dirty="0">
                <a:solidFill>
                  <a:srgbClr val="0A295B"/>
                </a:solidFill>
              </a:rPr>
              <a:t>years</a:t>
            </a:r>
            <a:r>
              <a:rPr lang="en-US" sz="1800" dirty="0" smtClean="0">
                <a:solidFill>
                  <a:srgbClr val="0A295B"/>
                </a:solidFill>
              </a:rPr>
              <a:t>, </a:t>
            </a:r>
            <a:r>
              <a:rPr lang="en-US" sz="1800" dirty="0">
                <a:solidFill>
                  <a:srgbClr val="0A295B"/>
                </a:solidFill>
              </a:rPr>
              <a:t>they are </a:t>
            </a:r>
            <a:r>
              <a:rPr lang="en-US" sz="1800" dirty="0" smtClean="0">
                <a:solidFill>
                  <a:srgbClr val="0A295B"/>
                </a:solidFill>
              </a:rPr>
              <a:t>considered as having performed “better”. </a:t>
            </a:r>
            <a:r>
              <a:rPr lang="en-US" sz="1800" dirty="0">
                <a:solidFill>
                  <a:srgbClr val="0A295B"/>
                </a:solidFill>
              </a:rPr>
              <a:t>If a subgroup had indicator rates </a:t>
            </a:r>
            <a:r>
              <a:rPr lang="en-US" sz="1800" dirty="0" smtClean="0">
                <a:solidFill>
                  <a:srgbClr val="0A295B"/>
                </a:solidFill>
              </a:rPr>
              <a:t>that were worse than the reference group two </a:t>
            </a:r>
            <a:r>
              <a:rPr lang="en-US" sz="1800" dirty="0">
                <a:solidFill>
                  <a:srgbClr val="0A295B"/>
                </a:solidFill>
              </a:rPr>
              <a:t>out of the </a:t>
            </a:r>
            <a:r>
              <a:rPr lang="en-US" sz="1800" dirty="0" smtClean="0">
                <a:solidFill>
                  <a:srgbClr val="0A295B"/>
                </a:solidFill>
              </a:rPr>
              <a:t>three </a:t>
            </a:r>
            <a:r>
              <a:rPr lang="en-US" sz="1800" dirty="0">
                <a:solidFill>
                  <a:srgbClr val="0A295B"/>
                </a:solidFill>
              </a:rPr>
              <a:t>years, they are considered </a:t>
            </a:r>
            <a:r>
              <a:rPr lang="en-US" sz="1800" dirty="0" smtClean="0">
                <a:solidFill>
                  <a:srgbClr val="0A295B"/>
                </a:solidFill>
              </a:rPr>
              <a:t>as having performed worse </a:t>
            </a:r>
            <a:r>
              <a:rPr lang="en-US" sz="1800" dirty="0">
                <a:solidFill>
                  <a:srgbClr val="0A295B"/>
                </a:solidFill>
              </a:rPr>
              <a:t>than the reference group. </a:t>
            </a:r>
            <a:r>
              <a:rPr lang="en-US" sz="1800" dirty="0" smtClean="0">
                <a:solidFill>
                  <a:srgbClr val="0A295B"/>
                </a:solidFill>
              </a:rPr>
              <a:t>If a subgroup had indicator rates that were similar to the reference group two out of the three years, they are considered as having performed “similarly” to the reference group. </a:t>
            </a:r>
          </a:p>
          <a:p>
            <a:pPr marL="514350" indent="-514350">
              <a:buFont typeface="+mj-lt"/>
              <a:buAutoNum type="arabicPeriod" startAt="4"/>
            </a:pPr>
            <a:endParaRPr lang="en-US" sz="1800"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41</a:t>
            </a:fld>
            <a:endParaRPr lang="en-US"/>
          </a:p>
        </p:txBody>
      </p:sp>
    </p:spTree>
    <p:extLst>
      <p:ext uri="{BB962C8B-B14F-4D97-AF65-F5344CB8AC3E}">
        <p14:creationId xmlns:p14="http://schemas.microsoft.com/office/powerpoint/2010/main" val="29751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Race/Ethnicity Analysis</a:t>
            </a:r>
            <a:endParaRPr lang="en-US" dirty="0"/>
          </a:p>
        </p:txBody>
      </p:sp>
      <p:graphicFrame>
        <p:nvGraphicFramePr>
          <p:cNvPr id="9" name="Content Placeholder 8" descr="A graph of the pevious table for Race and Ethnicity." title="Race / Ethnicity Analysis Graph"/>
          <p:cNvGraphicFramePr>
            <a:graphicFrameLocks noGrp="1"/>
          </p:cNvGraphicFramePr>
          <p:nvPr>
            <p:ph idx="1"/>
            <p:extLst>
              <p:ext uri="{D42A27DB-BD31-4B8C-83A1-F6EECF244321}">
                <p14:modId xmlns:p14="http://schemas.microsoft.com/office/powerpoint/2010/main" val="3258287911"/>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descr="Decorative image" title="Decorative image"/>
          <p:cNvSpPr/>
          <p:nvPr/>
        </p:nvSpPr>
        <p:spPr>
          <a:xfrm>
            <a:off x="2895600" y="3962400"/>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image" title="Decorative image"/>
          <p:cNvSpPr/>
          <p:nvPr/>
        </p:nvSpPr>
        <p:spPr>
          <a:xfrm>
            <a:off x="2590800" y="4707658"/>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Decorative image" title="Decorative image"/>
          <p:cNvSpPr/>
          <p:nvPr/>
        </p:nvSpPr>
        <p:spPr>
          <a:xfrm>
            <a:off x="2362200" y="5088658"/>
            <a:ext cx="6096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Decorative image" title="Decorative image"/>
          <p:cNvSpPr/>
          <p:nvPr/>
        </p:nvSpPr>
        <p:spPr>
          <a:xfrm>
            <a:off x="7543800" y="3962400"/>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Decorative image" title="Decorative image"/>
          <p:cNvSpPr/>
          <p:nvPr/>
        </p:nvSpPr>
        <p:spPr>
          <a:xfrm>
            <a:off x="7086600" y="5052219"/>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Decorative image" title="Decorative image"/>
          <p:cNvSpPr/>
          <p:nvPr/>
        </p:nvSpPr>
        <p:spPr>
          <a:xfrm>
            <a:off x="6553200" y="4671219"/>
            <a:ext cx="68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42</a:t>
            </a:fld>
            <a:endParaRPr lang="en-US"/>
          </a:p>
        </p:txBody>
      </p:sp>
      <p:sp>
        <p:nvSpPr>
          <p:cNvPr id="3" name="Date Placeholder 2"/>
          <p:cNvSpPr>
            <a:spLocks noGrp="1"/>
          </p:cNvSpPr>
          <p:nvPr>
            <p:ph type="dt" sz="half" idx="10"/>
          </p:nvPr>
        </p:nvSpPr>
        <p:spPr/>
        <p:txBody>
          <a:bodyPr/>
          <a:lstStyle/>
          <a:p>
            <a:r>
              <a:rPr lang="en-US" smtClean="0"/>
              <a:t>06/03/2021</a:t>
            </a:r>
            <a:endParaRPr lang="en-US"/>
          </a:p>
        </p:txBody>
      </p:sp>
    </p:spTree>
    <p:extLst>
      <p:ext uri="{BB962C8B-B14F-4D97-AF65-F5344CB8AC3E}">
        <p14:creationId xmlns:p14="http://schemas.microsoft.com/office/powerpoint/2010/main" val="320930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Race/Ethnicity </a:t>
            </a:r>
            <a:r>
              <a:rPr lang="en-US" dirty="0"/>
              <a:t>Analysis</a:t>
            </a:r>
          </a:p>
        </p:txBody>
      </p:sp>
      <p:graphicFrame>
        <p:nvGraphicFramePr>
          <p:cNvPr id="18" name="Chart 17" descr="The previous table for Race / Ethnicity analysis graphed displaying the percent asian subpopulations." title="Race / Ethnicity Analysis Chart Graph">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45880302"/>
              </p:ext>
            </p:extLst>
          </p:nvPr>
        </p:nvGraphicFramePr>
        <p:xfrm>
          <a:off x="1104901" y="1752600"/>
          <a:ext cx="7581899"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43</a:t>
            </a:fld>
            <a:endParaRPr lang="en-US"/>
          </a:p>
        </p:txBody>
      </p:sp>
    </p:spTree>
    <p:extLst>
      <p:ext uri="{BB962C8B-B14F-4D97-AF65-F5344CB8AC3E}">
        <p14:creationId xmlns:p14="http://schemas.microsoft.com/office/powerpoint/2010/main" val="3796531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Primary Asian Language Analysis</a:t>
            </a:r>
            <a:endParaRPr lang="en-US" sz="3200" dirty="0"/>
          </a:p>
        </p:txBody>
      </p:sp>
      <p:graphicFrame>
        <p:nvGraphicFramePr>
          <p:cNvPr id="9" name="Chart 8" descr="Findings Primary Asian Language Analysis graphed." title="Findings Primary Asian Language Analysis"/>
          <p:cNvGraphicFramePr>
            <a:graphicFrameLocks/>
          </p:cNvGraphicFramePr>
          <p:nvPr>
            <p:extLst>
              <p:ext uri="{D42A27DB-BD31-4B8C-83A1-F6EECF244321}">
                <p14:modId xmlns:p14="http://schemas.microsoft.com/office/powerpoint/2010/main" val="1496216659"/>
              </p:ext>
            </p:extLst>
          </p:nvPr>
        </p:nvGraphicFramePr>
        <p:xfrm>
          <a:off x="762000" y="1090612"/>
          <a:ext cx="7467600" cy="526573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44</a:t>
            </a:fld>
            <a:endParaRPr lang="en-US" dirty="0"/>
          </a:p>
        </p:txBody>
      </p:sp>
      <p:sp>
        <p:nvSpPr>
          <p:cNvPr id="5" name="Oval 4" descr="Decorative image" title="Decorative image"/>
          <p:cNvSpPr/>
          <p:nvPr/>
        </p:nvSpPr>
        <p:spPr>
          <a:xfrm>
            <a:off x="2513428" y="4110963"/>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Decorative image" title="Decorative image"/>
          <p:cNvSpPr/>
          <p:nvPr/>
        </p:nvSpPr>
        <p:spPr>
          <a:xfrm>
            <a:off x="2313709" y="4394763"/>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Decorative image" title="Decorative image"/>
          <p:cNvSpPr/>
          <p:nvPr/>
        </p:nvSpPr>
        <p:spPr>
          <a:xfrm>
            <a:off x="2109835" y="5172478"/>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Decorative image" title="Decorative image"/>
          <p:cNvSpPr/>
          <p:nvPr/>
        </p:nvSpPr>
        <p:spPr>
          <a:xfrm>
            <a:off x="1957328" y="5463210"/>
            <a:ext cx="6096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Decorative image" title="Decorative image"/>
          <p:cNvSpPr/>
          <p:nvPr/>
        </p:nvSpPr>
        <p:spPr>
          <a:xfrm>
            <a:off x="6743700" y="4128548"/>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Decorative image" title="Decorative image"/>
          <p:cNvSpPr/>
          <p:nvPr/>
        </p:nvSpPr>
        <p:spPr>
          <a:xfrm>
            <a:off x="6054330" y="4378990"/>
            <a:ext cx="574964" cy="325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Decorative image" title="Decorative image"/>
          <p:cNvSpPr/>
          <p:nvPr/>
        </p:nvSpPr>
        <p:spPr>
          <a:xfrm>
            <a:off x="6127599" y="5172478"/>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Decorative image" title="Decorative image"/>
          <p:cNvSpPr/>
          <p:nvPr/>
        </p:nvSpPr>
        <p:spPr>
          <a:xfrm>
            <a:off x="6218506" y="5470244"/>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2"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152400"/>
            <a:ext cx="7086600" cy="1143000"/>
          </a:xfrm>
        </p:spPr>
        <p:txBody>
          <a:bodyPr>
            <a:normAutofit/>
          </a:bodyPr>
          <a:lstStyle/>
          <a:p>
            <a:r>
              <a:rPr lang="en-US" sz="2400" dirty="0" smtClean="0"/>
              <a:t>Primary </a:t>
            </a:r>
            <a:r>
              <a:rPr lang="en-US" sz="2400" dirty="0"/>
              <a:t>Asian Language Analysis</a:t>
            </a:r>
            <a:endParaRPr lang="en-US" sz="2800" dirty="0"/>
          </a:p>
        </p:txBody>
      </p:sp>
      <p:graphicFrame>
        <p:nvGraphicFramePr>
          <p:cNvPr id="16" name="Chart 15" descr="Findings Primary Asian Language Analysis graph displaying the previous table's data." title="Findings Primary Asian Language Analysis">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482815232"/>
              </p:ext>
            </p:extLst>
          </p:nvPr>
        </p:nvGraphicFramePr>
        <p:xfrm>
          <a:off x="1295400" y="609600"/>
          <a:ext cx="7670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45</a:t>
            </a:fld>
            <a:endParaRPr lang="en-US" dirty="0"/>
          </a:p>
        </p:txBody>
      </p:sp>
    </p:spTree>
    <p:extLst>
      <p:ext uri="{BB962C8B-B14F-4D97-AF65-F5344CB8AC3E}">
        <p14:creationId xmlns:p14="http://schemas.microsoft.com/office/powerpoint/2010/main" val="1417167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English Speaker X Non-English Primary Language of Same Rac</a:t>
            </a:r>
            <a:r>
              <a:rPr lang="en-US" sz="2400" dirty="0"/>
              <a:t>e</a:t>
            </a:r>
            <a:endParaRPr lang="en-US" sz="2800" dirty="0"/>
          </a:p>
        </p:txBody>
      </p:sp>
      <p:graphicFrame>
        <p:nvGraphicFramePr>
          <p:cNvPr id="16" name="Chart 15" descr="Findings English Speaker X Non-English Primary Language of the same race comparison bar graph displaying the previous table's data." title="Findings English Speaker X Non-English Primary Language of Same Race"/>
          <p:cNvGraphicFramePr>
            <a:graphicFrameLocks/>
          </p:cNvGraphicFramePr>
          <p:nvPr>
            <p:extLst>
              <p:ext uri="{D42A27DB-BD31-4B8C-83A1-F6EECF244321}">
                <p14:modId xmlns:p14="http://schemas.microsoft.com/office/powerpoint/2010/main" val="4124097490"/>
              </p:ext>
            </p:extLst>
          </p:nvPr>
        </p:nvGraphicFramePr>
        <p:xfrm>
          <a:off x="762000" y="1547812"/>
          <a:ext cx="8153399" cy="447198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descr="Decorative image" title="Decorative image"/>
          <p:cNvSpPr/>
          <p:nvPr/>
        </p:nvSpPr>
        <p:spPr>
          <a:xfrm>
            <a:off x="6400800" y="3707606"/>
            <a:ext cx="457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0000"/>
              </a:solidFill>
            </a:endParaRPr>
          </a:p>
        </p:txBody>
      </p:sp>
      <p:sp>
        <p:nvSpPr>
          <p:cNvPr id="17" name="Oval 16" descr="Decorative image" title="Decorative image"/>
          <p:cNvSpPr/>
          <p:nvPr/>
        </p:nvSpPr>
        <p:spPr>
          <a:xfrm>
            <a:off x="5050140" y="4041579"/>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Decorative image" title="Decorative image"/>
          <p:cNvSpPr/>
          <p:nvPr/>
        </p:nvSpPr>
        <p:spPr>
          <a:xfrm>
            <a:off x="6205078" y="4371535"/>
            <a:ext cx="457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0000"/>
              </a:solidFill>
            </a:endParaRPr>
          </a:p>
        </p:txBody>
      </p:sp>
      <p:sp>
        <p:nvSpPr>
          <p:cNvPr id="19" name="Oval 18" descr="Decorative image" title="Decorative image"/>
          <p:cNvSpPr/>
          <p:nvPr/>
        </p:nvSpPr>
        <p:spPr>
          <a:xfrm>
            <a:off x="5797115" y="470255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image" title="Decorative image"/>
          <p:cNvSpPr/>
          <p:nvPr/>
        </p:nvSpPr>
        <p:spPr>
          <a:xfrm>
            <a:off x="4856283" y="5036234"/>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46</a:t>
            </a:fld>
            <a:endParaRPr lang="en-US" dirty="0"/>
          </a:p>
        </p:txBody>
      </p:sp>
    </p:spTree>
    <p:extLst>
      <p:ext uri="{BB962C8B-B14F-4D97-AF65-F5344CB8AC3E}">
        <p14:creationId xmlns:p14="http://schemas.microsoft.com/office/powerpoint/2010/main" val="18995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Conclusion</a:t>
            </a:r>
            <a:endParaRPr lang="en-US" dirty="0"/>
          </a:p>
        </p:txBody>
      </p:sp>
      <p:sp>
        <p:nvSpPr>
          <p:cNvPr id="2" name="Content Placeholder 1"/>
          <p:cNvSpPr>
            <a:spLocks noGrp="1"/>
          </p:cNvSpPr>
          <p:nvPr>
            <p:ph idx="1"/>
          </p:nvPr>
        </p:nvSpPr>
        <p:spPr>
          <a:xfrm>
            <a:off x="838200" y="1600200"/>
            <a:ext cx="7848600" cy="4756150"/>
          </a:xfrm>
        </p:spPr>
        <p:txBody>
          <a:bodyPr>
            <a:noAutofit/>
          </a:bodyPr>
          <a:lstStyle/>
          <a:p>
            <a:r>
              <a:rPr lang="en-US" sz="2000" dirty="0" smtClean="0"/>
              <a:t>All Asian race subpopulations had a majority of indicators that had </a:t>
            </a:r>
            <a:r>
              <a:rPr lang="en-US" sz="2000" dirty="0"/>
              <a:t>rates that were </a:t>
            </a:r>
            <a:r>
              <a:rPr lang="en-US" sz="2000" dirty="0" smtClean="0"/>
              <a:t>statistically significantly similar or better </a:t>
            </a:r>
            <a:r>
              <a:rPr lang="en-US" sz="2000" dirty="0"/>
              <a:t>to the reference group (White</a:t>
            </a:r>
            <a:r>
              <a:rPr lang="en-US" sz="2000" dirty="0" smtClean="0"/>
              <a:t>).</a:t>
            </a:r>
          </a:p>
          <a:p>
            <a:endParaRPr lang="en-US" sz="2000" dirty="0" smtClean="0"/>
          </a:p>
          <a:p>
            <a:r>
              <a:rPr lang="en-US" sz="2000" dirty="0" smtClean="0"/>
              <a:t>While the overall </a:t>
            </a:r>
            <a:r>
              <a:rPr lang="en-US" sz="2000" dirty="0"/>
              <a:t>Asian population is performing well</a:t>
            </a:r>
            <a:r>
              <a:rPr lang="en-US" sz="2000" dirty="0" smtClean="0"/>
              <a:t>, </a:t>
            </a:r>
            <a:r>
              <a:rPr lang="en-US" sz="2000" dirty="0"/>
              <a:t>smaller subpopulations </a:t>
            </a:r>
            <a:r>
              <a:rPr lang="en-US" sz="2000" dirty="0" smtClean="0"/>
              <a:t>did </a:t>
            </a:r>
            <a:r>
              <a:rPr lang="en-US" sz="2000" dirty="0"/>
              <a:t>not </a:t>
            </a:r>
            <a:r>
              <a:rPr lang="en-US" sz="2000" dirty="0" smtClean="0"/>
              <a:t>perform </a:t>
            </a:r>
            <a:r>
              <a:rPr lang="en-US" sz="2000" dirty="0"/>
              <a:t>equally </a:t>
            </a:r>
            <a:r>
              <a:rPr lang="en-US" sz="2000" dirty="0" smtClean="0"/>
              <a:t>well relative to the reference group.</a:t>
            </a:r>
          </a:p>
          <a:p>
            <a:endParaRPr lang="en-US" sz="2000" dirty="0" smtClean="0"/>
          </a:p>
          <a:p>
            <a:r>
              <a:rPr lang="en-US" sz="2000" dirty="0" smtClean="0"/>
              <a:t>All Asian non-English language subgroups had </a:t>
            </a:r>
            <a:r>
              <a:rPr lang="en-US" sz="2000" dirty="0"/>
              <a:t>a majority of indicators that had rates that were similar or better to the reference group </a:t>
            </a:r>
            <a:r>
              <a:rPr lang="en-US" sz="2000" dirty="0" smtClean="0"/>
              <a:t>(English). However, smaller language groups did not perform equally well.</a:t>
            </a:r>
            <a:endParaRPr lang="en-US" sz="2000"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47</a:t>
            </a:fld>
            <a:endParaRPr lang="en-US"/>
          </a:p>
        </p:txBody>
      </p:sp>
    </p:spTree>
    <p:extLst>
      <p:ext uri="{BB962C8B-B14F-4D97-AF65-F5344CB8AC3E}">
        <p14:creationId xmlns:p14="http://schemas.microsoft.com/office/powerpoint/2010/main" val="889572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Conclusion (Cont.)</a:t>
            </a:r>
            <a:endParaRPr lang="en-US" dirty="0"/>
          </a:p>
        </p:txBody>
      </p:sp>
      <p:sp>
        <p:nvSpPr>
          <p:cNvPr id="2" name="Content Placeholder 1"/>
          <p:cNvSpPr>
            <a:spLocks noGrp="1"/>
          </p:cNvSpPr>
          <p:nvPr>
            <p:ph idx="1"/>
          </p:nvPr>
        </p:nvSpPr>
        <p:spPr>
          <a:xfrm>
            <a:off x="838200" y="1600200"/>
            <a:ext cx="7848600" cy="4756150"/>
          </a:xfrm>
        </p:spPr>
        <p:txBody>
          <a:bodyPr>
            <a:noAutofit/>
          </a:bodyPr>
          <a:lstStyle/>
          <a:p>
            <a:r>
              <a:rPr lang="en-US" sz="2000" dirty="0" smtClean="0"/>
              <a:t>The rates </a:t>
            </a:r>
            <a:r>
              <a:rPr lang="en-US" sz="2000" dirty="0"/>
              <a:t>for each individual Asian subpopulation’s dominant non-English primary language </a:t>
            </a:r>
            <a:r>
              <a:rPr lang="en-US" sz="2000" dirty="0" smtClean="0"/>
              <a:t>was largely similar or better compared to </a:t>
            </a:r>
            <a:r>
              <a:rPr lang="en-US" sz="2000" dirty="0"/>
              <a:t>the rates for the English primary language for that Asian </a:t>
            </a:r>
            <a:r>
              <a:rPr lang="en-US" sz="2000" dirty="0" smtClean="0"/>
              <a:t>subpopulation for the majority of indicators, except for Mien and Lao primary languages.</a:t>
            </a:r>
          </a:p>
          <a:p>
            <a:pPr marL="0" indent="0">
              <a:buNone/>
            </a:pPr>
            <a:r>
              <a:rPr lang="en-US" sz="2000" dirty="0" smtClean="0"/>
              <a:t> </a:t>
            </a:r>
          </a:p>
          <a:p>
            <a:r>
              <a:rPr lang="en-US" sz="2000" dirty="0" smtClean="0"/>
              <a:t>While </a:t>
            </a:r>
            <a:r>
              <a:rPr lang="en-US" sz="2000" dirty="0"/>
              <a:t>it is </a:t>
            </a:r>
            <a:r>
              <a:rPr lang="en-US" sz="2000" dirty="0" smtClean="0"/>
              <a:t>encouraging that the analysis found </a:t>
            </a:r>
            <a:r>
              <a:rPr lang="en-US" sz="2000" dirty="0"/>
              <a:t>there are few </a:t>
            </a:r>
            <a:r>
              <a:rPr lang="en-US" sz="2000" dirty="0" smtClean="0"/>
              <a:t>indicators </a:t>
            </a:r>
            <a:r>
              <a:rPr lang="en-US" sz="2000" dirty="0"/>
              <a:t>where the Asian population </a:t>
            </a:r>
            <a:r>
              <a:rPr lang="en-US" sz="2000" dirty="0" smtClean="0"/>
              <a:t>overall is </a:t>
            </a:r>
            <a:r>
              <a:rPr lang="en-US" sz="2000" dirty="0"/>
              <a:t>experiencing health disparities, </a:t>
            </a:r>
            <a:r>
              <a:rPr lang="en-US" sz="2000" dirty="0" smtClean="0"/>
              <a:t>certain health </a:t>
            </a:r>
            <a:r>
              <a:rPr lang="en-US" sz="2000" dirty="0"/>
              <a:t>disparities were detected in </a:t>
            </a:r>
            <a:r>
              <a:rPr lang="en-US" sz="2000" dirty="0" smtClean="0"/>
              <a:t>subpopulations.</a:t>
            </a:r>
            <a:endParaRPr lang="en-US" sz="2000" dirty="0"/>
          </a:p>
          <a:p>
            <a:pPr lvl="1">
              <a:buFont typeface="Wingdings" panose="05000000000000000000" pitchFamily="2" charset="2"/>
              <a:buChar char="§"/>
            </a:pPr>
            <a:r>
              <a:rPr lang="en-US" sz="2000" dirty="0"/>
              <a:t>It seems that the same groups are impacted whether it is tied to race or language.</a:t>
            </a:r>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48</a:t>
            </a:fld>
            <a:endParaRPr lang="en-US"/>
          </a:p>
        </p:txBody>
      </p:sp>
    </p:spTree>
    <p:extLst>
      <p:ext uri="{BB962C8B-B14F-4D97-AF65-F5344CB8AC3E}">
        <p14:creationId xmlns:p14="http://schemas.microsoft.com/office/powerpoint/2010/main" val="2065152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Recommendations</a:t>
            </a:r>
          </a:p>
        </p:txBody>
      </p:sp>
      <p:sp>
        <p:nvSpPr>
          <p:cNvPr id="2" name="Content Placeholder 1"/>
          <p:cNvSpPr>
            <a:spLocks noGrp="1"/>
          </p:cNvSpPr>
          <p:nvPr>
            <p:ph idx="1"/>
          </p:nvPr>
        </p:nvSpPr>
        <p:spPr>
          <a:xfrm>
            <a:off x="838200" y="1600200"/>
            <a:ext cx="7848600" cy="4756150"/>
          </a:xfrm>
        </p:spPr>
        <p:txBody>
          <a:bodyPr>
            <a:noAutofit/>
          </a:bodyPr>
          <a:lstStyle/>
          <a:p>
            <a:r>
              <a:rPr lang="en-US" sz="2000" dirty="0"/>
              <a:t>Continue to monitor health disparities based on race/ethnicity and language, especially those experienced by </a:t>
            </a:r>
            <a:r>
              <a:rPr lang="en-US" sz="2000" dirty="0" smtClean="0"/>
              <a:t>small </a:t>
            </a:r>
            <a:r>
              <a:rPr lang="en-US" sz="2000" dirty="0"/>
              <a:t>subgroups</a:t>
            </a:r>
            <a:r>
              <a:rPr lang="en-US" sz="2000" dirty="0" smtClean="0"/>
              <a:t>.</a:t>
            </a:r>
          </a:p>
          <a:p>
            <a:endParaRPr lang="en-US" sz="2000" dirty="0"/>
          </a:p>
          <a:p>
            <a:r>
              <a:rPr lang="en-US" sz="2000" dirty="0"/>
              <a:t>Consider investigating health disparities related to the threshold primary languages in future health disparities reports. </a:t>
            </a:r>
            <a:endParaRPr lang="en-US" sz="2000" dirty="0" smtClean="0"/>
          </a:p>
          <a:p>
            <a:endParaRPr lang="en-US" sz="2000" dirty="0"/>
          </a:p>
          <a:p>
            <a:r>
              <a:rPr lang="en-US" sz="2000" dirty="0"/>
              <a:t>Consider working with MCPs to identify factors that may be associated with lower indicator rates in the smaller subgroups. (e.g., lack of access to providers, provider behavior, cultural barriers, </a:t>
            </a:r>
            <a:r>
              <a:rPr lang="en-US" sz="2000" dirty="0" smtClean="0"/>
              <a:t>and possible </a:t>
            </a:r>
            <a:r>
              <a:rPr lang="en-US" sz="2000" dirty="0"/>
              <a:t>incomplete data sources</a:t>
            </a:r>
            <a:r>
              <a:rPr lang="en-US" sz="2000" dirty="0" smtClean="0"/>
              <a:t>)</a:t>
            </a:r>
          </a:p>
          <a:p>
            <a:endParaRPr lang="en-US" sz="2000" dirty="0"/>
          </a:p>
          <a:p>
            <a:r>
              <a:rPr lang="en-US" sz="2000" dirty="0"/>
              <a:t>Consider using a different reference group for future health disparity studies</a:t>
            </a:r>
            <a:r>
              <a:rPr lang="en-US" sz="2000" dirty="0" smtClean="0"/>
              <a:t>.</a:t>
            </a:r>
            <a:endParaRPr lang="en-US" sz="2000" b="1" dirty="0"/>
          </a:p>
        </p:txBody>
      </p:sp>
      <p:sp>
        <p:nvSpPr>
          <p:cNvPr id="3" name="Date Placeholder 2"/>
          <p:cNvSpPr>
            <a:spLocks noGrp="1"/>
          </p:cNvSpPr>
          <p:nvPr>
            <p:ph type="dt" sz="half" idx="10"/>
          </p:nvPr>
        </p:nvSpPr>
        <p:spPr/>
        <p:txBody>
          <a:bodyPr/>
          <a:lstStyle/>
          <a:p>
            <a:r>
              <a:rPr lang="en-US" smtClean="0"/>
              <a:t>06/03/2021</a:t>
            </a:r>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49</a:t>
            </a:fld>
            <a:endParaRPr lang="en-US"/>
          </a:p>
        </p:txBody>
      </p:sp>
    </p:spTree>
    <p:extLst>
      <p:ext uri="{BB962C8B-B14F-4D97-AF65-F5344CB8AC3E}">
        <p14:creationId xmlns:p14="http://schemas.microsoft.com/office/powerpoint/2010/main" val="687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371600"/>
            <a:ext cx="8001000" cy="2819400"/>
          </a:xfrm>
        </p:spPr>
        <p:txBody>
          <a:bodyPr>
            <a:normAutofit/>
          </a:bodyPr>
          <a:lstStyle/>
          <a:p>
            <a:pPr algn="ctr"/>
            <a:r>
              <a:rPr lang="en-US" sz="4000" b="1" dirty="0" smtClean="0"/>
              <a:t>Encounter Data and Grievance Trends</a:t>
            </a: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000" b="1" dirty="0" smtClean="0">
                <a:solidFill>
                  <a:srgbClr val="003C59"/>
                </a:solidFill>
              </a:rPr>
              <a:t>Philip Jimenez</a:t>
            </a:r>
          </a:p>
          <a:p>
            <a:pPr algn="ctr">
              <a:spcBef>
                <a:spcPts val="0"/>
              </a:spcBef>
            </a:pPr>
            <a:r>
              <a:rPr lang="en-US" sz="2000" dirty="0" smtClean="0">
                <a:solidFill>
                  <a:srgbClr val="003C59"/>
                </a:solidFill>
              </a:rPr>
              <a:t>Data Analytics Branch, Chief</a:t>
            </a:r>
            <a:endParaRPr lang="en-US" sz="2000" dirty="0">
              <a:solidFill>
                <a:srgbClr val="003C59"/>
              </a:solidFill>
            </a:endParaRPr>
          </a:p>
          <a:p>
            <a:pPr algn="ctr">
              <a:spcBef>
                <a:spcPts val="0"/>
              </a:spcBef>
            </a:pPr>
            <a:r>
              <a:rPr lang="en-US" sz="2000" dirty="0" smtClean="0">
                <a:solidFill>
                  <a:srgbClr val="003C59"/>
                </a:solidFill>
              </a:rPr>
              <a:t>Managed Care Quality &amp; Monitoring</a:t>
            </a:r>
            <a:endParaRPr lang="en-US" sz="2000" dirty="0">
              <a:solidFill>
                <a:srgbClr val="003C59"/>
              </a:solidFill>
            </a:endParaRP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a:t>
            </a:fld>
            <a:endParaRPr lang="en-US" dirty="0"/>
          </a:p>
        </p:txBody>
      </p:sp>
    </p:spTree>
    <p:extLst>
      <p:ext uri="{BB962C8B-B14F-4D97-AF65-F5344CB8AC3E}">
        <p14:creationId xmlns:p14="http://schemas.microsoft.com/office/powerpoint/2010/main" val="44140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a:t>Questions?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50</a:t>
            </a:fld>
            <a:endParaRPr lang="en-US" dirty="0"/>
          </a:p>
        </p:txBody>
      </p:sp>
    </p:spTree>
    <p:extLst>
      <p:ext uri="{BB962C8B-B14F-4D97-AF65-F5344CB8AC3E}">
        <p14:creationId xmlns:p14="http://schemas.microsoft.com/office/powerpoint/2010/main" val="1072852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Updates</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51</a:t>
            </a:fld>
            <a:endParaRPr lang="en-US" dirty="0"/>
          </a:p>
        </p:txBody>
      </p:sp>
    </p:spTree>
    <p:extLst>
      <p:ext uri="{BB962C8B-B14F-4D97-AF65-F5344CB8AC3E}">
        <p14:creationId xmlns:p14="http://schemas.microsoft.com/office/powerpoint/2010/main" val="703764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Managed Care Project Updates </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Michelle Retke</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Operations</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52</a:t>
            </a:fld>
            <a:endParaRPr lang="en-US" dirty="0"/>
          </a:p>
        </p:txBody>
      </p:sp>
    </p:spTree>
    <p:extLst>
      <p:ext uri="{BB962C8B-B14F-4D97-AF65-F5344CB8AC3E}">
        <p14:creationId xmlns:p14="http://schemas.microsoft.com/office/powerpoint/2010/main" val="111964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Ombudsman Report</a:t>
            </a:r>
            <a:br>
              <a:rPr lang="en-US" sz="4000" b="1"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Michelle Retke</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Operations</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53</a:t>
            </a:fld>
            <a:endParaRPr lang="en-US" dirty="0"/>
          </a:p>
        </p:txBody>
      </p:sp>
    </p:spTree>
    <p:extLst>
      <p:ext uri="{BB962C8B-B14F-4D97-AF65-F5344CB8AC3E}">
        <p14:creationId xmlns:p14="http://schemas.microsoft.com/office/powerpoint/2010/main" val="3923129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Network Monitoring 2021</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a:t>Cortney Maslyn</a:t>
            </a:r>
            <a:r>
              <a:rPr lang="en-US" sz="2400" dirty="0"/>
              <a:t/>
            </a:r>
            <a:br>
              <a:rPr lang="en-US" sz="2400" dirty="0"/>
            </a:br>
            <a:r>
              <a:rPr lang="en-US" sz="2400" dirty="0"/>
              <a:t>Branch Chief</a:t>
            </a:r>
          </a:p>
          <a:p>
            <a:pPr algn="ctr">
              <a:spcBef>
                <a:spcPts val="0"/>
              </a:spcBef>
            </a:pPr>
            <a:r>
              <a:rPr lang="en-US" sz="2400" dirty="0"/>
              <a:t>Program Monitoring and Compliance</a:t>
            </a:r>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54</a:t>
            </a:fld>
            <a:endParaRPr lang="en-US" dirty="0"/>
          </a:p>
        </p:txBody>
      </p:sp>
    </p:spTree>
    <p:extLst>
      <p:ext uri="{BB962C8B-B14F-4D97-AF65-F5344CB8AC3E}">
        <p14:creationId xmlns:p14="http://schemas.microsoft.com/office/powerpoint/2010/main" val="75758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Blood Lead Screening</a:t>
            </a:r>
            <a:br>
              <a:rPr lang="en-US" sz="4000" b="1" kern="0" dirty="0" smtClean="0"/>
            </a:br>
            <a:endParaRPr lang="en-US" sz="4000" b="1"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Leslie Stribling</a:t>
            </a:r>
            <a:r>
              <a:rPr lang="en-US" sz="2400" b="1" dirty="0"/>
              <a:t/>
            </a:r>
            <a:br>
              <a:rPr lang="en-US" sz="2400" b="1" dirty="0"/>
            </a:br>
            <a:r>
              <a:rPr lang="en-US" sz="2400" dirty="0"/>
              <a:t>Health Program Specialist II</a:t>
            </a:r>
          </a:p>
          <a:p>
            <a:pPr algn="ctr">
              <a:spcBef>
                <a:spcPts val="0"/>
              </a:spcBef>
            </a:pPr>
            <a:r>
              <a:rPr lang="en-US" sz="2400" dirty="0"/>
              <a:t>Policy, Utilization and External Relations </a:t>
            </a:r>
            <a:r>
              <a:rPr lang="en-US" sz="2400" dirty="0" smtClean="0"/>
              <a:t>Branch</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55</a:t>
            </a:fld>
            <a:endParaRPr lang="en-US" dirty="0"/>
          </a:p>
        </p:txBody>
      </p:sp>
    </p:spTree>
    <p:extLst>
      <p:ext uri="{BB962C8B-B14F-4D97-AF65-F5344CB8AC3E}">
        <p14:creationId xmlns:p14="http://schemas.microsoft.com/office/powerpoint/2010/main" val="15727925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CalAIM</a:t>
            </a:r>
            <a:r>
              <a:rPr lang="en-US" sz="4000" kern="0" dirty="0" smtClean="0"/>
              <a:t/>
            </a:r>
            <a:br>
              <a:rPr lang="en-US" sz="4000" kern="0" dirty="0" smtClean="0"/>
            </a:br>
            <a:endParaRPr lang="en-US" sz="4000" dirty="0"/>
          </a:p>
        </p:txBody>
      </p:sp>
      <p:sp>
        <p:nvSpPr>
          <p:cNvPr id="7" name="Subtitle 6"/>
          <p:cNvSpPr>
            <a:spLocks noGrp="1"/>
          </p:cNvSpPr>
          <p:nvPr>
            <p:ph type="subTitle" idx="1"/>
          </p:nvPr>
        </p:nvSpPr>
        <p:spPr>
          <a:xfrm>
            <a:off x="914400" y="3886200"/>
            <a:ext cx="7772400" cy="2209800"/>
          </a:xfrm>
        </p:spPr>
        <p:txBody>
          <a:bodyPr>
            <a:normAutofit/>
          </a:bodyPr>
          <a:lstStyle/>
          <a:p>
            <a:pPr algn="ctr">
              <a:spcBef>
                <a:spcPts val="0"/>
              </a:spcBef>
            </a:pPr>
            <a:r>
              <a:rPr lang="en-US" sz="2400" b="1" dirty="0" smtClean="0"/>
              <a:t>Nathan </a:t>
            </a:r>
            <a:r>
              <a:rPr lang="en-US" sz="2400" b="1" dirty="0" err="1" smtClean="0"/>
              <a:t>Nau</a:t>
            </a:r>
            <a:r>
              <a:rPr lang="en-US" sz="2400" dirty="0"/>
              <a:t/>
            </a:r>
            <a:br>
              <a:rPr lang="en-US" sz="2400" dirty="0"/>
            </a:br>
            <a:r>
              <a:rPr lang="en-US" sz="2400" dirty="0" smtClean="0"/>
              <a:t>Division </a:t>
            </a:r>
            <a:r>
              <a:rPr lang="en-US" sz="2400" dirty="0"/>
              <a:t>Chief</a:t>
            </a:r>
          </a:p>
          <a:p>
            <a:pPr algn="ctr">
              <a:spcBef>
                <a:spcPts val="0"/>
              </a:spcBef>
            </a:pPr>
            <a:r>
              <a:rPr lang="en-US" sz="2400" dirty="0" smtClean="0"/>
              <a:t>Managed Care Quality &amp; Monitoring</a:t>
            </a:r>
            <a:endParaRPr lang="en-US" sz="24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56</a:t>
            </a:fld>
            <a:endParaRPr lang="en-US" dirty="0"/>
          </a:p>
        </p:txBody>
      </p:sp>
    </p:spTree>
    <p:extLst>
      <p:ext uri="{BB962C8B-B14F-4D97-AF65-F5344CB8AC3E}">
        <p14:creationId xmlns:p14="http://schemas.microsoft.com/office/powerpoint/2010/main" val="391425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1676400"/>
            <a:ext cx="8001000" cy="2819400"/>
          </a:xfrm>
        </p:spPr>
        <p:txBody>
          <a:bodyPr>
            <a:normAutofit/>
          </a:bodyPr>
          <a:lstStyle/>
          <a:p>
            <a:pPr algn="ctr"/>
            <a:r>
              <a:rPr lang="en-US" sz="4000" b="1" kern="0" dirty="0" smtClean="0"/>
              <a:t>APLs and DPLs Update</a:t>
            </a:r>
            <a:r>
              <a:rPr lang="en-US" sz="4000" kern="0" dirty="0" smtClean="0"/>
              <a:t/>
            </a:r>
            <a:br>
              <a:rPr lang="en-US" sz="4000" kern="0" dirty="0" smtClean="0"/>
            </a:br>
            <a:endParaRPr lang="en-US" sz="4000" dirty="0"/>
          </a:p>
        </p:txBody>
      </p:sp>
      <p:sp>
        <p:nvSpPr>
          <p:cNvPr id="4" name="Date Placeholder 3"/>
          <p:cNvSpPr>
            <a:spLocks noGrp="1"/>
          </p:cNvSpPr>
          <p:nvPr>
            <p:ph type="dt" sz="half" idx="10"/>
          </p:nvPr>
        </p:nvSpPr>
        <p:spPr/>
        <p:txBody>
          <a:bodyPr/>
          <a:lstStyle/>
          <a:p>
            <a:r>
              <a:rPr lang="en-US" smtClean="0"/>
              <a:t>06/03/2021</a:t>
            </a:r>
            <a:endParaRPr lang="en-US" dirty="0"/>
          </a:p>
        </p:txBody>
      </p:sp>
      <p:sp>
        <p:nvSpPr>
          <p:cNvPr id="5" name="Slide Number Placeholder 4"/>
          <p:cNvSpPr>
            <a:spLocks noGrp="1"/>
          </p:cNvSpPr>
          <p:nvPr>
            <p:ph type="sldNum" sz="quarter" idx="12"/>
          </p:nvPr>
        </p:nvSpPr>
        <p:spPr/>
        <p:txBody>
          <a:bodyPr/>
          <a:lstStyle/>
          <a:p>
            <a:fld id="{0F22356E-2A12-4147-9C02-1C2F05D23B3C}" type="slidenum">
              <a:rPr lang="en-US" smtClean="0"/>
              <a:t>57</a:t>
            </a:fld>
            <a:endParaRPr lang="en-US" dirty="0"/>
          </a:p>
        </p:txBody>
      </p:sp>
    </p:spTree>
    <p:extLst>
      <p:ext uri="{BB962C8B-B14F-4D97-AF65-F5344CB8AC3E}">
        <p14:creationId xmlns:p14="http://schemas.microsoft.com/office/powerpoint/2010/main" val="2485868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a:t>
            </a:r>
            <a:r>
              <a:rPr lang="en-US" sz="2400" dirty="0" smtClean="0"/>
              <a:t>MCPs in </a:t>
            </a:r>
            <a:r>
              <a:rPr lang="en-US" sz="2400" dirty="0"/>
              <a:t>Response to COVID-19</a:t>
            </a:r>
          </a:p>
        </p:txBody>
      </p:sp>
      <p:sp>
        <p:nvSpPr>
          <p:cNvPr id="2" name="Content Placeholder 1"/>
          <p:cNvSpPr>
            <a:spLocks noGrp="1"/>
          </p:cNvSpPr>
          <p:nvPr>
            <p:ph idx="1"/>
          </p:nvPr>
        </p:nvSpPr>
        <p:spPr>
          <a:xfrm>
            <a:off x="990600" y="1447801"/>
            <a:ext cx="7696200" cy="5029200"/>
          </a:xfrm>
        </p:spPr>
        <p:txBody>
          <a:bodyPr>
            <a:normAutofit fontScale="62500" lnSpcReduction="20000"/>
          </a:bodyPr>
          <a:lstStyle/>
          <a:p>
            <a:pPr>
              <a:lnSpc>
                <a:spcPct val="110000"/>
              </a:lnSpc>
              <a:spcBef>
                <a:spcPts val="0"/>
              </a:spcBef>
              <a:spcAft>
                <a:spcPts val="600"/>
              </a:spcAft>
            </a:pPr>
            <a:r>
              <a:rPr lang="en-US" b="1" dirty="0" smtClean="0">
                <a:solidFill>
                  <a:srgbClr val="0A295B"/>
                </a:solidFill>
              </a:rPr>
              <a:t>Date Issued: </a:t>
            </a:r>
            <a:r>
              <a:rPr lang="en-US" dirty="0" smtClean="0">
                <a:solidFill>
                  <a:srgbClr val="0A295B"/>
                </a:solidFill>
              </a:rPr>
              <a:t>03/30/2020</a:t>
            </a:r>
          </a:p>
          <a:p>
            <a:pPr>
              <a:lnSpc>
                <a:spcPct val="110000"/>
              </a:lnSpc>
              <a:spcBef>
                <a:spcPts val="0"/>
              </a:spcBef>
              <a:spcAft>
                <a:spcPts val="600"/>
              </a:spcAft>
            </a:pPr>
            <a:r>
              <a:rPr lang="en-US" b="1" dirty="0" smtClean="0">
                <a:solidFill>
                  <a:srgbClr val="0A295B"/>
                </a:solidFill>
              </a:rPr>
              <a:t>Revised: </a:t>
            </a:r>
            <a:r>
              <a:rPr lang="en-US" dirty="0" smtClean="0">
                <a:solidFill>
                  <a:srgbClr val="0A295B"/>
                </a:solidFill>
              </a:rPr>
              <a:t>03/09/2021</a:t>
            </a:r>
          </a:p>
          <a:p>
            <a:pPr>
              <a:lnSpc>
                <a:spcPct val="110000"/>
              </a:lnSpc>
              <a:spcBef>
                <a:spcPts val="0"/>
              </a:spcBef>
              <a:spcAft>
                <a:spcPts val="600"/>
              </a:spcAft>
            </a:pPr>
            <a:r>
              <a:rPr lang="en-US" b="1" dirty="0" smtClean="0">
                <a:solidFill>
                  <a:srgbClr val="0A295B"/>
                </a:solidFill>
              </a:rPr>
              <a:t>APL 20-004 </a:t>
            </a:r>
            <a:r>
              <a:rPr lang="en-US" i="1" dirty="0" smtClean="0">
                <a:solidFill>
                  <a:srgbClr val="0A295B"/>
                </a:solidFill>
              </a:rPr>
              <a:t>(Revised)</a:t>
            </a:r>
          </a:p>
          <a:p>
            <a:pPr marL="0" indent="0">
              <a:lnSpc>
                <a:spcPct val="130000"/>
              </a:lnSpc>
              <a:spcBef>
                <a:spcPts val="0"/>
              </a:spcBef>
              <a:spcAft>
                <a:spcPts val="600"/>
              </a:spcAft>
              <a:buNone/>
            </a:pPr>
            <a:r>
              <a:rPr lang="en-US" sz="3200" dirty="0" smtClean="0">
                <a:solidFill>
                  <a:srgbClr val="0A295B"/>
                </a:solidFill>
              </a:rPr>
              <a:t>This revised APL </a:t>
            </a:r>
            <a:r>
              <a:rPr lang="en-US" sz="3200" dirty="0">
                <a:solidFill>
                  <a:srgbClr val="0A295B"/>
                </a:solidFill>
              </a:rPr>
              <a:t>provides information to MCPs on temporary changes to federal requirements as a result of the COVID-19 </a:t>
            </a:r>
            <a:r>
              <a:rPr lang="en-US" sz="3200" dirty="0" smtClean="0">
                <a:solidFill>
                  <a:srgbClr val="0A295B"/>
                </a:solidFill>
              </a:rPr>
              <a:t>public health emergency </a:t>
            </a:r>
            <a:r>
              <a:rPr lang="en-US" sz="3200" dirty="0">
                <a:solidFill>
                  <a:srgbClr val="0A295B"/>
                </a:solidFill>
              </a:rPr>
              <a:t>(PHE). This APL also expands on the flexibilities granted by the Centers for Medicare </a:t>
            </a:r>
            <a:r>
              <a:rPr lang="en-US" sz="3200" dirty="0" smtClean="0">
                <a:solidFill>
                  <a:srgbClr val="0A295B"/>
                </a:solidFill>
              </a:rPr>
              <a:t>&amp; </a:t>
            </a:r>
            <a:r>
              <a:rPr lang="en-US" sz="3200" dirty="0">
                <a:solidFill>
                  <a:srgbClr val="0A295B"/>
                </a:solidFill>
              </a:rPr>
              <a:t>Medicaid Services (CMS) through Section 1135 </a:t>
            </a:r>
            <a:r>
              <a:rPr lang="en-US" sz="3200" dirty="0" smtClean="0">
                <a:solidFill>
                  <a:srgbClr val="0A295B"/>
                </a:solidFill>
              </a:rPr>
              <a:t>waiver </a:t>
            </a:r>
            <a:r>
              <a:rPr lang="en-US" sz="3200" dirty="0">
                <a:solidFill>
                  <a:srgbClr val="0A295B"/>
                </a:solidFill>
              </a:rPr>
              <a:t>approvals, as they apply to the managed care delivery system.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58</a:t>
            </a:fld>
            <a:endParaRPr lang="en-US" dirty="0"/>
          </a:p>
        </p:txBody>
      </p:sp>
    </p:spTree>
    <p:extLst>
      <p:ext uri="{BB962C8B-B14F-4D97-AF65-F5344CB8AC3E}">
        <p14:creationId xmlns:p14="http://schemas.microsoft.com/office/powerpoint/2010/main" val="258636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a:t>
            </a:r>
            <a:r>
              <a:rPr lang="en-US" sz="2400" dirty="0" smtClean="0"/>
              <a:t>MCPs in </a:t>
            </a:r>
            <a:r>
              <a:rPr lang="en-US" sz="2400" dirty="0"/>
              <a:t>Response to COVID-19</a:t>
            </a:r>
          </a:p>
        </p:txBody>
      </p:sp>
      <p:sp>
        <p:nvSpPr>
          <p:cNvPr id="2" name="Content Placeholder 1"/>
          <p:cNvSpPr>
            <a:spLocks noGrp="1"/>
          </p:cNvSpPr>
          <p:nvPr>
            <p:ph idx="1"/>
          </p:nvPr>
        </p:nvSpPr>
        <p:spPr>
          <a:xfrm>
            <a:off x="990600" y="1447801"/>
            <a:ext cx="7696200" cy="5029200"/>
          </a:xfrm>
        </p:spPr>
        <p:txBody>
          <a:bodyPr>
            <a:normAutofit fontScale="62500" lnSpcReduction="20000"/>
          </a:bodyPr>
          <a:lstStyle/>
          <a:p>
            <a:pPr>
              <a:lnSpc>
                <a:spcPct val="110000"/>
              </a:lnSpc>
              <a:spcBef>
                <a:spcPts val="0"/>
              </a:spcBef>
              <a:spcAft>
                <a:spcPts val="600"/>
              </a:spcAft>
            </a:pPr>
            <a:r>
              <a:rPr lang="en-US" b="1" dirty="0" smtClean="0">
                <a:solidFill>
                  <a:srgbClr val="0A295B"/>
                </a:solidFill>
              </a:rPr>
              <a:t>Date Issued: </a:t>
            </a:r>
            <a:r>
              <a:rPr lang="en-US" dirty="0" smtClean="0">
                <a:solidFill>
                  <a:srgbClr val="0A295B"/>
                </a:solidFill>
              </a:rPr>
              <a:t>03/30/2020</a:t>
            </a:r>
          </a:p>
          <a:p>
            <a:pPr>
              <a:lnSpc>
                <a:spcPct val="110000"/>
              </a:lnSpc>
              <a:spcBef>
                <a:spcPts val="0"/>
              </a:spcBef>
              <a:spcAft>
                <a:spcPts val="600"/>
              </a:spcAft>
            </a:pPr>
            <a:r>
              <a:rPr lang="en-US" b="1" dirty="0" smtClean="0">
                <a:solidFill>
                  <a:srgbClr val="0A295B"/>
                </a:solidFill>
              </a:rPr>
              <a:t>Revised: </a:t>
            </a:r>
            <a:r>
              <a:rPr lang="en-US" dirty="0" smtClean="0">
                <a:solidFill>
                  <a:srgbClr val="0A295B"/>
                </a:solidFill>
              </a:rPr>
              <a:t>03/09/2021</a:t>
            </a:r>
          </a:p>
          <a:p>
            <a:pPr>
              <a:lnSpc>
                <a:spcPct val="110000"/>
              </a:lnSpc>
              <a:spcBef>
                <a:spcPts val="0"/>
              </a:spcBef>
              <a:spcAft>
                <a:spcPts val="600"/>
              </a:spcAft>
            </a:pPr>
            <a:r>
              <a:rPr lang="en-US" b="1" dirty="0" smtClean="0">
                <a:solidFill>
                  <a:srgbClr val="0A295B"/>
                </a:solidFill>
              </a:rPr>
              <a:t>APL 20-004 </a:t>
            </a:r>
            <a:r>
              <a:rPr lang="en-US" i="1" dirty="0" smtClean="0">
                <a:solidFill>
                  <a:srgbClr val="0A295B"/>
                </a:solidFill>
              </a:rPr>
              <a:t>(Revised)</a:t>
            </a:r>
          </a:p>
          <a:p>
            <a:pPr marL="0" indent="0">
              <a:lnSpc>
                <a:spcPct val="130000"/>
              </a:lnSpc>
              <a:spcBef>
                <a:spcPts val="0"/>
              </a:spcBef>
              <a:spcAft>
                <a:spcPts val="600"/>
              </a:spcAft>
              <a:buNone/>
            </a:pPr>
            <a:r>
              <a:rPr lang="en-US" dirty="0" smtClean="0">
                <a:solidFill>
                  <a:srgbClr val="0A295B"/>
                </a:solidFill>
              </a:rPr>
              <a:t>Topics covered include State Fair Hearings, Provider Enrollment/Screening, Prior Authorization, Reimbursement for COVID-19 Testing, Blanket Section Waiver Flexibilities for Providers, Pharmacy Services, Telehealth, Transportation, Eligibility, Encounter Data, Health Homes, Initial Health Assessments, and Quality Monitoring Programs &amp; Initiatives. Some of this guidance was previously released in memos to MCPs.</a:t>
            </a:r>
            <a:endParaRPr lang="en-US"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59</a:t>
            </a:fld>
            <a:endParaRPr lang="en-US" dirty="0"/>
          </a:p>
        </p:txBody>
      </p:sp>
    </p:spTree>
    <p:extLst>
      <p:ext uri="{BB962C8B-B14F-4D97-AF65-F5344CB8AC3E}">
        <p14:creationId xmlns:p14="http://schemas.microsoft.com/office/powerpoint/2010/main" val="718443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Outpatient and Prescription Utilization Trends</a:t>
            </a:r>
            <a:endParaRPr lang="en-US" sz="2400" b="1" dirty="0"/>
          </a:p>
        </p:txBody>
      </p:sp>
      <p:graphicFrame>
        <p:nvGraphicFramePr>
          <p:cNvPr id="7" name="Chart 6" descr="Outpatient and Prescription Utilization Trends data calculated per 1,000 members to months of service." title="Outpatient and Prescription Utilization Trends"/>
          <p:cNvGraphicFramePr>
            <a:graphicFrameLocks noGrp="1"/>
          </p:cNvGraphicFramePr>
          <p:nvPr>
            <p:extLst>
              <p:ext uri="{D42A27DB-BD31-4B8C-83A1-F6EECF244321}">
                <p14:modId xmlns:p14="http://schemas.microsoft.com/office/powerpoint/2010/main" val="473838130"/>
              </p:ext>
            </p:extLst>
          </p:nvPr>
        </p:nvGraphicFramePr>
        <p:xfrm>
          <a:off x="1143000" y="1154744"/>
          <a:ext cx="7315200" cy="5142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38200" y="6175120"/>
            <a:ext cx="7620000" cy="261610"/>
          </a:xfrm>
          <a:prstGeom prst="rect">
            <a:avLst/>
          </a:prstGeom>
          <a:noFill/>
        </p:spPr>
        <p:txBody>
          <a:bodyPr wrap="square" rtlCol="0">
            <a:spAutoFit/>
          </a:bodyPr>
          <a:lstStyle/>
          <a:p>
            <a:r>
              <a:rPr lang="en-US" sz="1100" dirty="0" smtClean="0"/>
              <a:t>Data Source: MIS/DSS | Data Represents: January 2020 – December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a:t>
            </a:fld>
            <a:endParaRPr lang="en-US" dirty="0"/>
          </a:p>
        </p:txBody>
      </p:sp>
    </p:spTree>
    <p:extLst>
      <p:ext uri="{BB962C8B-B14F-4D97-AF65-F5344CB8AC3E}">
        <p14:creationId xmlns:p14="http://schemas.microsoft.com/office/powerpoint/2010/main" val="2288373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MCPs </a:t>
            </a:r>
            <a:r>
              <a:rPr lang="en-US" sz="2400" dirty="0" smtClean="0"/>
              <a:t>in </a:t>
            </a:r>
            <a:r>
              <a:rPr lang="en-US" sz="2400" dirty="0"/>
              <a:t>Response to COVID-19</a:t>
            </a:r>
          </a:p>
        </p:txBody>
      </p:sp>
      <p:sp>
        <p:nvSpPr>
          <p:cNvPr id="2" name="Content Placeholder 1"/>
          <p:cNvSpPr>
            <a:spLocks noGrp="1"/>
          </p:cNvSpPr>
          <p:nvPr>
            <p:ph idx="1"/>
          </p:nvPr>
        </p:nvSpPr>
        <p:spPr/>
        <p:txBody>
          <a:bodyPr>
            <a:normAutofit/>
          </a:bodyPr>
          <a:lstStyle/>
          <a:p>
            <a:pPr>
              <a:lnSpc>
                <a:spcPct val="110000"/>
              </a:lnSpc>
              <a:spcBef>
                <a:spcPts val="0"/>
              </a:spcBef>
              <a:spcAft>
                <a:spcPts val="600"/>
              </a:spcAft>
            </a:pPr>
            <a:r>
              <a:rPr lang="en-US" sz="1800" b="1" dirty="0"/>
              <a:t>Date </a:t>
            </a:r>
            <a:r>
              <a:rPr lang="en-US" sz="1800" b="1" dirty="0" smtClean="0"/>
              <a:t>Issued: </a:t>
            </a:r>
            <a:r>
              <a:rPr lang="en-US" sz="1800" dirty="0"/>
              <a:t>03/30/2020</a:t>
            </a:r>
          </a:p>
          <a:p>
            <a:pPr>
              <a:lnSpc>
                <a:spcPct val="110000"/>
              </a:lnSpc>
              <a:spcBef>
                <a:spcPts val="0"/>
              </a:spcBef>
              <a:spcAft>
                <a:spcPts val="600"/>
              </a:spcAft>
            </a:pPr>
            <a:r>
              <a:rPr lang="en-US" sz="1800" b="1" dirty="0"/>
              <a:t>Revised: </a:t>
            </a:r>
            <a:r>
              <a:rPr lang="en-US" sz="1800" dirty="0"/>
              <a:t>03/09/2021</a:t>
            </a:r>
          </a:p>
          <a:p>
            <a:pPr>
              <a:lnSpc>
                <a:spcPct val="110000"/>
              </a:lnSpc>
              <a:spcBef>
                <a:spcPts val="0"/>
              </a:spcBef>
              <a:spcAft>
                <a:spcPts val="600"/>
              </a:spcAft>
            </a:pPr>
            <a:r>
              <a:rPr lang="en-US" sz="1800" b="1" dirty="0"/>
              <a:t>APL 20-004 </a:t>
            </a:r>
            <a:r>
              <a:rPr lang="en-US" sz="1800" i="1" dirty="0"/>
              <a:t>(</a:t>
            </a:r>
            <a:r>
              <a:rPr lang="en-US" sz="1800" i="1" dirty="0" smtClean="0"/>
              <a:t>Revised)</a:t>
            </a:r>
            <a:endParaRPr lang="en-US" sz="1800" i="1" dirty="0"/>
          </a:p>
          <a:p>
            <a:pPr marL="0" indent="0">
              <a:lnSpc>
                <a:spcPct val="110000"/>
              </a:lnSpc>
              <a:spcBef>
                <a:spcPts val="0"/>
              </a:spcBef>
              <a:spcAft>
                <a:spcPts val="600"/>
              </a:spcAft>
              <a:buNone/>
            </a:pPr>
            <a:r>
              <a:rPr lang="en-US" sz="1800" dirty="0" smtClean="0"/>
              <a:t>This revised APL addresses CMS </a:t>
            </a:r>
            <a:r>
              <a:rPr lang="en-US" sz="1800" dirty="0"/>
              <a:t>approval to modify the timeframes related to the continuation of benefits (i.e., Aid Paid Pending), thereby modifying the guidance in APL 17-006 for the duration of the PHE. Additionally, this revision informed MCPs that DHCS would be temporarily suspending Encounter Data Validation (EDV) activities for the 2019-2020 </a:t>
            </a:r>
            <a:r>
              <a:rPr lang="en-US" sz="1800" dirty="0" smtClean="0"/>
              <a:t>state </a:t>
            </a:r>
            <a:r>
              <a:rPr lang="en-US" sz="1800" dirty="0"/>
              <a:t>Fiscal Year EDV study.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60</a:t>
            </a:fld>
            <a:endParaRPr lang="en-US" dirty="0"/>
          </a:p>
        </p:txBody>
      </p:sp>
    </p:spTree>
    <p:extLst>
      <p:ext uri="{BB962C8B-B14F-4D97-AF65-F5344CB8AC3E}">
        <p14:creationId xmlns:p14="http://schemas.microsoft.com/office/powerpoint/2010/main" val="28511405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Emergency Guidance for Medi-Cal MCPs </a:t>
            </a:r>
            <a:r>
              <a:rPr lang="en-US" sz="2400" dirty="0" smtClean="0"/>
              <a:t>in </a:t>
            </a:r>
            <a:r>
              <a:rPr lang="en-US" sz="2400" dirty="0"/>
              <a:t>Response to COVID-19</a:t>
            </a:r>
          </a:p>
        </p:txBody>
      </p:sp>
      <p:sp>
        <p:nvSpPr>
          <p:cNvPr id="2" name="Content Placeholder 1"/>
          <p:cNvSpPr>
            <a:spLocks noGrp="1"/>
          </p:cNvSpPr>
          <p:nvPr>
            <p:ph idx="1"/>
          </p:nvPr>
        </p:nvSpPr>
        <p:spPr/>
        <p:txBody>
          <a:bodyPr>
            <a:normAutofit/>
          </a:bodyPr>
          <a:lstStyle/>
          <a:p>
            <a:pPr>
              <a:lnSpc>
                <a:spcPct val="110000"/>
              </a:lnSpc>
              <a:spcBef>
                <a:spcPts val="0"/>
              </a:spcBef>
              <a:spcAft>
                <a:spcPts val="600"/>
              </a:spcAft>
            </a:pPr>
            <a:r>
              <a:rPr lang="en-US" sz="1800" b="1" dirty="0"/>
              <a:t>Date </a:t>
            </a:r>
            <a:r>
              <a:rPr lang="en-US" sz="1800" b="1" dirty="0" smtClean="0"/>
              <a:t>Issued: </a:t>
            </a:r>
            <a:r>
              <a:rPr lang="en-US" sz="1800" dirty="0"/>
              <a:t>03/30/2020</a:t>
            </a:r>
          </a:p>
          <a:p>
            <a:pPr>
              <a:lnSpc>
                <a:spcPct val="110000"/>
              </a:lnSpc>
              <a:spcBef>
                <a:spcPts val="0"/>
              </a:spcBef>
              <a:spcAft>
                <a:spcPts val="600"/>
              </a:spcAft>
            </a:pPr>
            <a:r>
              <a:rPr lang="en-US" sz="1800" b="1" dirty="0"/>
              <a:t>Revised: </a:t>
            </a:r>
            <a:r>
              <a:rPr lang="en-US" sz="1800" dirty="0"/>
              <a:t>03/09/2021</a:t>
            </a:r>
          </a:p>
          <a:p>
            <a:pPr>
              <a:lnSpc>
                <a:spcPct val="110000"/>
              </a:lnSpc>
              <a:spcBef>
                <a:spcPts val="0"/>
              </a:spcBef>
              <a:spcAft>
                <a:spcPts val="600"/>
              </a:spcAft>
            </a:pPr>
            <a:r>
              <a:rPr lang="en-US" sz="1800" b="1" dirty="0"/>
              <a:t>APL 20-004 </a:t>
            </a:r>
            <a:r>
              <a:rPr lang="en-US" sz="1800" i="1" dirty="0"/>
              <a:t>(</a:t>
            </a:r>
            <a:r>
              <a:rPr lang="en-US" sz="1800" i="1" dirty="0" smtClean="0"/>
              <a:t>Revised)</a:t>
            </a:r>
            <a:endParaRPr lang="en-US" sz="1800" i="1" dirty="0"/>
          </a:p>
          <a:p>
            <a:pPr marL="0" indent="0">
              <a:lnSpc>
                <a:spcPct val="110000"/>
              </a:lnSpc>
              <a:spcBef>
                <a:spcPts val="0"/>
              </a:spcBef>
              <a:spcAft>
                <a:spcPts val="600"/>
              </a:spcAft>
              <a:buNone/>
            </a:pPr>
            <a:r>
              <a:rPr lang="en-US" sz="1800" dirty="0"/>
              <a:t>This revision also provided information on CMS approval of State Plan Amendment 20-0025 to allow coverage of laboratory tests and x-ray services during the COVID-19 PHE and any future PHE, if the service is to diagnose or detect COVID-19 or the communicable disease named in a future PHE.</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61</a:t>
            </a:fld>
            <a:endParaRPr lang="en-US" dirty="0"/>
          </a:p>
        </p:txBody>
      </p:sp>
    </p:spTree>
    <p:extLst>
      <p:ext uri="{BB962C8B-B14F-4D97-AF65-F5344CB8AC3E}">
        <p14:creationId xmlns:p14="http://schemas.microsoft.com/office/powerpoint/2010/main" val="2348777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Administration</a:t>
            </a:r>
          </a:p>
        </p:txBody>
      </p:sp>
      <p:sp>
        <p:nvSpPr>
          <p:cNvPr id="2" name="Content Placeholder 1"/>
          <p:cNvSpPr>
            <a:spLocks noGrp="1"/>
          </p:cNvSpPr>
          <p:nvPr>
            <p:ph idx="1"/>
          </p:nvPr>
        </p:nvSpPr>
        <p:spPr>
          <a:xfrm>
            <a:off x="990600" y="1524000"/>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a:solidFill>
                  <a:srgbClr val="0A295B"/>
                </a:solidFill>
              </a:rPr>
              <a:t>12/28/2020</a:t>
            </a:r>
          </a:p>
          <a:p>
            <a:pPr>
              <a:lnSpc>
                <a:spcPct val="110000"/>
              </a:lnSpc>
              <a:spcBef>
                <a:spcPts val="0"/>
              </a:spcBef>
              <a:spcAft>
                <a:spcPts val="600"/>
              </a:spcAft>
            </a:pPr>
            <a:r>
              <a:rPr lang="en-US" sz="2000" b="1" dirty="0">
                <a:solidFill>
                  <a:srgbClr val="0A295B"/>
                </a:solidFill>
              </a:rPr>
              <a:t>Revised: </a:t>
            </a:r>
            <a:r>
              <a:rPr lang="en-US" sz="2000" dirty="0">
                <a:solidFill>
                  <a:srgbClr val="0A295B"/>
                </a:solidFill>
              </a:rPr>
              <a:t>03/11/2021, 04/30/21, and 05/05/21</a:t>
            </a:r>
          </a:p>
          <a:p>
            <a:pPr>
              <a:lnSpc>
                <a:spcPct val="110000"/>
              </a:lnSpc>
              <a:spcBef>
                <a:spcPts val="0"/>
              </a:spcBef>
              <a:spcAft>
                <a:spcPts val="600"/>
              </a:spcAft>
            </a:pPr>
            <a:r>
              <a:rPr lang="en-US" sz="2000" b="1" dirty="0">
                <a:solidFill>
                  <a:srgbClr val="0A295B"/>
                </a:solidFill>
              </a:rPr>
              <a:t>APL 20-022 </a:t>
            </a:r>
            <a:r>
              <a:rPr lang="en-US" sz="2000" i="1" dirty="0">
                <a:solidFill>
                  <a:srgbClr val="0A295B"/>
                </a:solidFill>
              </a:rPr>
              <a:t>(Revised)</a:t>
            </a:r>
          </a:p>
          <a:p>
            <a:pPr marL="0" indent="0">
              <a:buNone/>
            </a:pPr>
            <a:r>
              <a:rPr lang="en-US" sz="2000" dirty="0">
                <a:solidFill>
                  <a:srgbClr val="0A295B"/>
                </a:solidFill>
              </a:rPr>
              <a:t>This </a:t>
            </a:r>
            <a:r>
              <a:rPr lang="en-US" sz="2000" dirty="0" smtClean="0">
                <a:solidFill>
                  <a:srgbClr val="0A295B"/>
                </a:solidFill>
              </a:rPr>
              <a:t>revised APL </a:t>
            </a:r>
            <a:r>
              <a:rPr lang="en-US" sz="2000" dirty="0">
                <a:solidFill>
                  <a:srgbClr val="0A295B"/>
                </a:solidFill>
              </a:rPr>
              <a:t>provides MCPs with information and guidance regarding COVID-19 vaccine coverage and administration in the Medi-Cal program. This APL reminds MCPs </a:t>
            </a:r>
            <a:r>
              <a:rPr lang="en-US" sz="2000" dirty="0" smtClean="0">
                <a:solidFill>
                  <a:srgbClr val="0A295B"/>
                </a:solidFill>
              </a:rPr>
              <a:t>that </a:t>
            </a:r>
            <a:r>
              <a:rPr lang="en-US" sz="2000" dirty="0">
                <a:solidFill>
                  <a:srgbClr val="0A295B"/>
                </a:solidFill>
              </a:rPr>
              <a:t>although both the COVID-19 vaccines and associated administration fees are carved out of the managed care delivery system to </a:t>
            </a:r>
            <a:r>
              <a:rPr lang="en-US" sz="2000" dirty="0" smtClean="0">
                <a:solidFill>
                  <a:srgbClr val="0A295B"/>
                </a:solidFill>
              </a:rPr>
              <a:t>Medi-Cal FFS, </a:t>
            </a:r>
            <a:r>
              <a:rPr lang="en-US" sz="2000" dirty="0">
                <a:solidFill>
                  <a:srgbClr val="0A295B"/>
                </a:solidFill>
              </a:rPr>
              <a:t>MCPs </a:t>
            </a:r>
            <a:r>
              <a:rPr lang="en-US" sz="2000" dirty="0"/>
              <a:t>remain contractually responsible for providing case management and care coordination for their members, regardless of whether or not they are financially responsible for the payment of services.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62</a:t>
            </a:fld>
            <a:endParaRPr lang="en-US" dirty="0"/>
          </a:p>
        </p:txBody>
      </p:sp>
    </p:spTree>
    <p:extLst>
      <p:ext uri="{BB962C8B-B14F-4D97-AF65-F5344CB8AC3E}">
        <p14:creationId xmlns:p14="http://schemas.microsoft.com/office/powerpoint/2010/main" val="537676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900" b="1" dirty="0"/>
              <a:t>Date </a:t>
            </a:r>
            <a:r>
              <a:rPr lang="en-US" sz="1900" b="1" dirty="0" smtClean="0"/>
              <a:t>Issued: </a:t>
            </a:r>
            <a:r>
              <a:rPr lang="en-US" sz="1900" dirty="0"/>
              <a:t>12/28/2020</a:t>
            </a:r>
          </a:p>
          <a:p>
            <a:pPr>
              <a:lnSpc>
                <a:spcPct val="110000"/>
              </a:lnSpc>
              <a:spcBef>
                <a:spcPts val="0"/>
              </a:spcBef>
              <a:spcAft>
                <a:spcPts val="600"/>
              </a:spcAft>
            </a:pPr>
            <a:r>
              <a:rPr lang="en-US" sz="1900" b="1" dirty="0"/>
              <a:t>Revised: </a:t>
            </a:r>
            <a:r>
              <a:rPr lang="en-US" sz="1900" dirty="0"/>
              <a:t>03/11/2021, 04/30/21, and 05/05/21</a:t>
            </a:r>
          </a:p>
          <a:p>
            <a:pPr>
              <a:lnSpc>
                <a:spcPct val="110000"/>
              </a:lnSpc>
              <a:spcBef>
                <a:spcPts val="0"/>
              </a:spcBef>
              <a:spcAft>
                <a:spcPts val="600"/>
              </a:spcAft>
            </a:pPr>
            <a:r>
              <a:rPr lang="en-US" sz="1900" b="1" dirty="0"/>
              <a:t>APL 20-022 </a:t>
            </a:r>
            <a:r>
              <a:rPr lang="en-US" sz="1900" dirty="0"/>
              <a:t>(Revised)</a:t>
            </a:r>
          </a:p>
          <a:p>
            <a:pPr marL="0" indent="0">
              <a:lnSpc>
                <a:spcPct val="110000"/>
              </a:lnSpc>
              <a:buNone/>
            </a:pPr>
            <a:r>
              <a:rPr lang="en-US" sz="1900" dirty="0" smtClean="0"/>
              <a:t>The APL </a:t>
            </a:r>
            <a:r>
              <a:rPr lang="en-US" sz="1900" dirty="0"/>
              <a:t>has been revised three times since </a:t>
            </a:r>
            <a:r>
              <a:rPr lang="en-US" sz="1900" dirty="0" smtClean="0"/>
              <a:t>December 2020. </a:t>
            </a:r>
            <a:r>
              <a:rPr lang="en-US" sz="1900" dirty="0"/>
              <a:t>The first revision included information related to an update in vaccine allocation, with providers and MCPs identifying and prioritizing </a:t>
            </a:r>
            <a:r>
              <a:rPr lang="en-US" sz="1900" dirty="0" smtClean="0"/>
              <a:t>high-risk populations, </a:t>
            </a:r>
            <a:r>
              <a:rPr lang="en-US" sz="1900" dirty="0"/>
              <a:t>and reiterated MCP responsibility for providing needed transportation. </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63</a:t>
            </a:fld>
            <a:endParaRPr lang="en-US" dirty="0"/>
          </a:p>
        </p:txBody>
      </p:sp>
    </p:spTree>
    <p:extLst>
      <p:ext uri="{BB962C8B-B14F-4D97-AF65-F5344CB8AC3E}">
        <p14:creationId xmlns:p14="http://schemas.microsoft.com/office/powerpoint/2010/main" val="2222325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800" b="1" dirty="0">
                <a:solidFill>
                  <a:srgbClr val="0A295B"/>
                </a:solidFill>
              </a:rPr>
              <a:t>Date </a:t>
            </a:r>
            <a:r>
              <a:rPr lang="en-US" sz="1800" b="1" dirty="0" smtClean="0">
                <a:solidFill>
                  <a:srgbClr val="0A295B"/>
                </a:solidFill>
              </a:rPr>
              <a:t>Issued: </a:t>
            </a:r>
            <a:r>
              <a:rPr lang="en-US" sz="1800" dirty="0">
                <a:solidFill>
                  <a:srgbClr val="0A295B"/>
                </a:solidFill>
              </a:rPr>
              <a:t>12/28/2020</a:t>
            </a:r>
          </a:p>
          <a:p>
            <a:pPr>
              <a:lnSpc>
                <a:spcPct val="110000"/>
              </a:lnSpc>
              <a:spcBef>
                <a:spcPts val="0"/>
              </a:spcBef>
              <a:spcAft>
                <a:spcPts val="600"/>
              </a:spcAft>
            </a:pPr>
            <a:r>
              <a:rPr lang="en-US" sz="1800" b="1" dirty="0">
                <a:solidFill>
                  <a:srgbClr val="0A295B"/>
                </a:solidFill>
              </a:rPr>
              <a:t>Revised: </a:t>
            </a:r>
            <a:r>
              <a:rPr lang="en-US" sz="1800" dirty="0">
                <a:solidFill>
                  <a:srgbClr val="0A295B"/>
                </a:solidFill>
              </a:rPr>
              <a:t>03/11/2021, 04/30/21, and 05/05/21</a:t>
            </a:r>
          </a:p>
          <a:p>
            <a:pPr>
              <a:lnSpc>
                <a:spcPct val="110000"/>
              </a:lnSpc>
              <a:spcBef>
                <a:spcPts val="0"/>
              </a:spcBef>
              <a:spcAft>
                <a:spcPts val="600"/>
              </a:spcAft>
            </a:pPr>
            <a:r>
              <a:rPr lang="en-US" sz="1800" b="1" dirty="0">
                <a:solidFill>
                  <a:srgbClr val="0A295B"/>
                </a:solidFill>
              </a:rPr>
              <a:t>APL 20-022 </a:t>
            </a:r>
            <a:r>
              <a:rPr lang="en-US" sz="1800" dirty="0">
                <a:solidFill>
                  <a:srgbClr val="0A295B"/>
                </a:solidFill>
              </a:rPr>
              <a:t>(Revised)</a:t>
            </a:r>
          </a:p>
          <a:p>
            <a:pPr marL="0" indent="0">
              <a:lnSpc>
                <a:spcPct val="110000"/>
              </a:lnSpc>
              <a:buNone/>
            </a:pPr>
            <a:r>
              <a:rPr lang="en-US" sz="1900" dirty="0" smtClean="0">
                <a:solidFill>
                  <a:srgbClr val="0A295B"/>
                </a:solidFill>
              </a:rPr>
              <a:t>The </a:t>
            </a:r>
            <a:r>
              <a:rPr lang="en-US" sz="1900" dirty="0">
                <a:solidFill>
                  <a:srgbClr val="0A295B"/>
                </a:solidFill>
              </a:rPr>
              <a:t>second revision included information related to an update for provider enrollment in the vaccine program; vaccine allocation for all Californians age 16 and older, with continued prioritization for </a:t>
            </a:r>
            <a:r>
              <a:rPr lang="en-US" sz="1900" dirty="0" smtClean="0">
                <a:solidFill>
                  <a:srgbClr val="0A295B"/>
                </a:solidFill>
              </a:rPr>
              <a:t>high-risk </a:t>
            </a:r>
            <a:r>
              <a:rPr lang="en-US" sz="1900" dirty="0">
                <a:solidFill>
                  <a:srgbClr val="0A295B"/>
                </a:solidFill>
              </a:rPr>
              <a:t>populations; the </a:t>
            </a:r>
            <a:r>
              <a:rPr lang="en-US" sz="1900" dirty="0" err="1">
                <a:solidFill>
                  <a:srgbClr val="0A295B"/>
                </a:solidFill>
              </a:rPr>
              <a:t>MyTurn</a:t>
            </a:r>
            <a:r>
              <a:rPr lang="en-US" sz="1900" dirty="0">
                <a:solidFill>
                  <a:srgbClr val="0A295B"/>
                </a:solidFill>
              </a:rPr>
              <a:t> appointment system and transportation request procedures; guidance on vaccinating homebound members; encouragement for vaccine providers that are also a member’s medical care provider to address care issues; and reporting </a:t>
            </a:r>
            <a:r>
              <a:rPr lang="en-US" sz="1900" dirty="0" smtClean="0">
                <a:solidFill>
                  <a:srgbClr val="0A295B"/>
                </a:solidFill>
              </a:rPr>
              <a:t>of vaccine-related transportation grievances.</a:t>
            </a:r>
            <a:endParaRPr lang="en-US" sz="1900" dirty="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64</a:t>
            </a:fld>
            <a:endParaRPr lang="en-US" dirty="0"/>
          </a:p>
        </p:txBody>
      </p:sp>
    </p:spTree>
    <p:extLst>
      <p:ext uri="{BB962C8B-B14F-4D97-AF65-F5344CB8AC3E}">
        <p14:creationId xmlns:p14="http://schemas.microsoft.com/office/powerpoint/2010/main" val="1250595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COVID-19 Vaccine </a:t>
            </a:r>
            <a:r>
              <a:rPr lang="en-US" sz="3600" dirty="0" smtClean="0"/>
              <a:t>Administration (Cont.)</a:t>
            </a:r>
            <a:endParaRPr lang="en-US" sz="3600" dirty="0"/>
          </a:p>
        </p:txBody>
      </p:sp>
      <p:sp>
        <p:nvSpPr>
          <p:cNvPr id="2" name="Content Placeholder 1"/>
          <p:cNvSpPr>
            <a:spLocks noGrp="1"/>
          </p:cNvSpPr>
          <p:nvPr>
            <p:ph idx="1"/>
          </p:nvPr>
        </p:nvSpPr>
        <p:spPr>
          <a:xfrm>
            <a:off x="914400" y="1417638"/>
            <a:ext cx="7696200" cy="4525963"/>
          </a:xfrm>
        </p:spPr>
        <p:txBody>
          <a:bodyPr>
            <a:normAutofit fontScale="92500"/>
          </a:bodyPr>
          <a:lstStyle/>
          <a:p>
            <a:pPr>
              <a:lnSpc>
                <a:spcPct val="110000"/>
              </a:lnSpc>
              <a:spcBef>
                <a:spcPts val="0"/>
              </a:spcBef>
              <a:spcAft>
                <a:spcPts val="600"/>
              </a:spcAft>
            </a:pPr>
            <a:r>
              <a:rPr lang="en-US" sz="1800" b="1" dirty="0"/>
              <a:t>Date </a:t>
            </a:r>
            <a:r>
              <a:rPr lang="en-US" sz="1800" b="1" dirty="0" smtClean="0"/>
              <a:t>Issued: </a:t>
            </a:r>
            <a:r>
              <a:rPr lang="en-US" sz="1800" dirty="0"/>
              <a:t>12/28/2020</a:t>
            </a:r>
          </a:p>
          <a:p>
            <a:pPr>
              <a:lnSpc>
                <a:spcPct val="110000"/>
              </a:lnSpc>
              <a:spcBef>
                <a:spcPts val="0"/>
              </a:spcBef>
              <a:spcAft>
                <a:spcPts val="600"/>
              </a:spcAft>
            </a:pPr>
            <a:r>
              <a:rPr lang="en-US" sz="1800" b="1" dirty="0"/>
              <a:t>Revised: </a:t>
            </a:r>
            <a:r>
              <a:rPr lang="en-US" sz="1800" dirty="0"/>
              <a:t>03/11/2021, 04/30/21, and 05/05/21</a:t>
            </a:r>
          </a:p>
          <a:p>
            <a:pPr>
              <a:lnSpc>
                <a:spcPct val="110000"/>
              </a:lnSpc>
              <a:spcBef>
                <a:spcPts val="0"/>
              </a:spcBef>
              <a:spcAft>
                <a:spcPts val="600"/>
              </a:spcAft>
            </a:pPr>
            <a:r>
              <a:rPr lang="en-US" sz="1800" b="1" dirty="0"/>
              <a:t>APL 20-022 </a:t>
            </a:r>
            <a:r>
              <a:rPr lang="en-US" sz="1800" dirty="0"/>
              <a:t>(Revised)</a:t>
            </a:r>
          </a:p>
          <a:p>
            <a:pPr marL="0" indent="0">
              <a:lnSpc>
                <a:spcPct val="110000"/>
              </a:lnSpc>
              <a:buNone/>
            </a:pPr>
            <a:r>
              <a:rPr lang="en-US" sz="1900" dirty="0" smtClean="0"/>
              <a:t>The third revision included information to clarify that MCPs are not required to utilize </a:t>
            </a:r>
            <a:r>
              <a:rPr lang="en-US" sz="1900" dirty="0" err="1" smtClean="0"/>
              <a:t>MyTurn</a:t>
            </a:r>
            <a:r>
              <a:rPr lang="en-US" sz="1900" dirty="0" smtClean="0"/>
              <a:t> to arrange vaccine appointments for homebound members, and may continue to coordinate vaccines for homebound members in a way that best meets the population’s needs and based on existing local partnerships; and in-home vaccinations are carved out of the Medi-Cal managed care delivery system. </a:t>
            </a:r>
            <a:endParaRPr lang="en-US" sz="19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65</a:t>
            </a:fld>
            <a:endParaRPr lang="en-US" dirty="0"/>
          </a:p>
        </p:txBody>
      </p:sp>
    </p:spTree>
    <p:extLst>
      <p:ext uri="{BB962C8B-B14F-4D97-AF65-F5344CB8AC3E}">
        <p14:creationId xmlns:p14="http://schemas.microsoft.com/office/powerpoint/2010/main" val="2043923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Medi-Cal Network Provider and Subcontractor Terminations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03/03/2021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21-003</a:t>
            </a: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16-001</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clarifies the obligations of MCPs when terminating or initiating terminations of contractual relationships between MCPs, </a:t>
            </a:r>
            <a:r>
              <a:rPr lang="en-US" sz="2000" dirty="0" smtClean="0">
                <a:solidFill>
                  <a:srgbClr val="0A295B"/>
                </a:solidFill>
              </a:rPr>
              <a:t>network providers</a:t>
            </a:r>
            <a:r>
              <a:rPr lang="en-US" sz="2000" dirty="0">
                <a:solidFill>
                  <a:srgbClr val="0A295B"/>
                </a:solidFill>
              </a:rPr>
              <a:t>, and </a:t>
            </a:r>
            <a:r>
              <a:rPr lang="en-US" sz="2000" dirty="0" smtClean="0">
                <a:solidFill>
                  <a:srgbClr val="0A295B"/>
                </a:solidFill>
              </a:rPr>
              <a:t>subcontractors</a:t>
            </a:r>
            <a:r>
              <a:rPr lang="en-US" sz="2000" dirty="0">
                <a:solidFill>
                  <a:srgbClr val="0A295B"/>
                </a:solidFill>
              </a:rPr>
              <a:t>. This APL also provides exclusionary databases and lists, as well as guidance on the member notification and reporting requirements for contract terminations; </a:t>
            </a:r>
            <a:r>
              <a:rPr lang="en-US" sz="2000" dirty="0" smtClean="0">
                <a:solidFill>
                  <a:srgbClr val="0A295B"/>
                </a:solidFill>
              </a:rPr>
              <a:t>ensures </a:t>
            </a:r>
            <a:r>
              <a:rPr lang="en-US" sz="2000" dirty="0">
                <a:solidFill>
                  <a:srgbClr val="0A295B"/>
                </a:solidFill>
              </a:rPr>
              <a:t>network adequacy compliance; </a:t>
            </a:r>
            <a:r>
              <a:rPr lang="en-US" sz="2000" dirty="0" smtClean="0">
                <a:solidFill>
                  <a:srgbClr val="0A295B"/>
                </a:solidFill>
              </a:rPr>
              <a:t>authorizes </a:t>
            </a:r>
            <a:r>
              <a:rPr lang="en-US" sz="2000" dirty="0">
                <a:solidFill>
                  <a:srgbClr val="0A295B"/>
                </a:solidFill>
              </a:rPr>
              <a:t>continuity of care and out-of-network access; and </a:t>
            </a:r>
            <a:r>
              <a:rPr lang="en-US" sz="2000" dirty="0" smtClean="0">
                <a:solidFill>
                  <a:srgbClr val="0A295B"/>
                </a:solidFill>
              </a:rPr>
              <a:t>includes payment </a:t>
            </a:r>
            <a:r>
              <a:rPr lang="en-US" sz="2000" dirty="0">
                <a:solidFill>
                  <a:srgbClr val="0A295B"/>
                </a:solidFill>
              </a:rPr>
              <a:t>requirements.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66</a:t>
            </a:fld>
            <a:endParaRPr lang="en-US" dirty="0"/>
          </a:p>
        </p:txBody>
      </p:sp>
    </p:spTree>
    <p:extLst>
      <p:ext uri="{BB962C8B-B14F-4D97-AF65-F5344CB8AC3E}">
        <p14:creationId xmlns:p14="http://schemas.microsoft.com/office/powerpoint/2010/main" val="1142383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Standards for Determining Threshold Languages, Nondiscrimination Requirements, and Language Assistance Services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04/08/2021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21-004</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17-011 and Policy Letters 99-003, 99-004</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informs MCPs of the dataset for threshold and concentration languages, as determined by DHCS, and clarifies the threshold and concentration standards specified in state and federal law and MCP contracts. This APL also provides guidance on federal and state requirements regarding nondiscrimination, discrimination grievance procedures, language assistance, and communications with individuals with disabilities.</a:t>
            </a: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67</a:t>
            </a:fld>
            <a:endParaRPr lang="en-US" dirty="0"/>
          </a:p>
        </p:txBody>
      </p:sp>
    </p:spTree>
    <p:extLst>
      <p:ext uri="{BB962C8B-B14F-4D97-AF65-F5344CB8AC3E}">
        <p14:creationId xmlns:p14="http://schemas.microsoft.com/office/powerpoint/2010/main" val="1578736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California Children’s </a:t>
            </a:r>
            <a:r>
              <a:rPr lang="en-US" sz="3200" dirty="0">
                <a:solidFill>
                  <a:srgbClr val="003C59"/>
                </a:solidFill>
              </a:rPr>
              <a:t>Services </a:t>
            </a:r>
            <a:r>
              <a:rPr lang="en-US" sz="3200" dirty="0" smtClean="0">
                <a:solidFill>
                  <a:srgbClr val="003C59"/>
                </a:solidFill>
              </a:rPr>
              <a:t>(CCS) Whole </a:t>
            </a:r>
            <a:r>
              <a:rPr lang="en-US" sz="3200" dirty="0">
                <a:solidFill>
                  <a:srgbClr val="003C59"/>
                </a:solidFill>
              </a:rPr>
              <a:t>Child Model </a:t>
            </a:r>
            <a:r>
              <a:rPr lang="en-US" sz="3200" dirty="0" smtClean="0">
                <a:solidFill>
                  <a:srgbClr val="003C59"/>
                </a:solidFill>
              </a:rPr>
              <a:t>Program (</a:t>
            </a:r>
            <a:r>
              <a:rPr lang="en-US" sz="3200" dirty="0" err="1" smtClean="0">
                <a:solidFill>
                  <a:srgbClr val="003C59"/>
                </a:solidFill>
              </a:rPr>
              <a:t>WCM</a:t>
            </a:r>
            <a:r>
              <a:rPr lang="en-US" sz="3200" dirty="0" smtClean="0">
                <a:solidFill>
                  <a:srgbClr val="003C59"/>
                </a:solidFill>
              </a:rPr>
              <a:t>)</a:t>
            </a:r>
            <a:endParaRPr lang="en-US" sz="3200" dirty="0">
              <a:solidFill>
                <a:srgbClr val="003C59"/>
              </a:solidFill>
            </a:endParaRP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04/15/2021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21-005</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 18-023</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provides direction and guidance to MCPs participating in the </a:t>
            </a:r>
            <a:r>
              <a:rPr lang="en-US" sz="2000" dirty="0" smtClean="0">
                <a:solidFill>
                  <a:srgbClr val="0A295B"/>
                </a:solidFill>
              </a:rPr>
              <a:t>CCSWCM </a:t>
            </a:r>
            <a:r>
              <a:rPr lang="en-US" sz="2000" dirty="0">
                <a:solidFill>
                  <a:srgbClr val="0A295B"/>
                </a:solidFill>
              </a:rPr>
              <a:t>program. This APL also conforms with CCS Numbered Letter (N.L.) 03-0421, which provides direction and guidance to county CCS programs on requirements pertaining to the WCM program. </a:t>
            </a:r>
            <a:endParaRPr lang="en-US" sz="2000" dirty="0" smtClean="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68</a:t>
            </a:fld>
            <a:endParaRPr lang="en-US" dirty="0"/>
          </a:p>
        </p:txBody>
      </p:sp>
    </p:spTree>
    <p:extLst>
      <p:ext uri="{BB962C8B-B14F-4D97-AF65-F5344CB8AC3E}">
        <p14:creationId xmlns:p14="http://schemas.microsoft.com/office/powerpoint/2010/main" val="13380533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Network Certification Requirements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t>Date </a:t>
            </a:r>
            <a:r>
              <a:rPr lang="en-US" sz="2000" b="1" dirty="0" smtClean="0"/>
              <a:t>Issued: </a:t>
            </a:r>
            <a:r>
              <a:rPr lang="en-US" sz="2000" dirty="0" smtClean="0"/>
              <a:t>04/27/2021</a:t>
            </a:r>
            <a:endParaRPr lang="en-US" sz="2000" dirty="0"/>
          </a:p>
          <a:p>
            <a:pPr>
              <a:lnSpc>
                <a:spcPct val="110000"/>
              </a:lnSpc>
              <a:spcBef>
                <a:spcPts val="0"/>
              </a:spcBef>
              <a:spcAft>
                <a:spcPts val="600"/>
              </a:spcAft>
            </a:pPr>
            <a:r>
              <a:rPr lang="en-US" sz="2000" b="1" dirty="0"/>
              <a:t>APL </a:t>
            </a:r>
            <a:r>
              <a:rPr lang="en-US" sz="2000" b="1" dirty="0" smtClean="0"/>
              <a:t>21-006</a:t>
            </a:r>
            <a:endParaRPr lang="en-US" sz="2000" b="1" dirty="0"/>
          </a:p>
          <a:p>
            <a:pPr>
              <a:lnSpc>
                <a:spcPct val="110000"/>
              </a:lnSpc>
              <a:spcBef>
                <a:spcPts val="0"/>
              </a:spcBef>
              <a:spcAft>
                <a:spcPts val="600"/>
              </a:spcAft>
            </a:pPr>
            <a:r>
              <a:rPr lang="en-US" sz="2000" b="1" dirty="0" smtClean="0"/>
              <a:t>Supersedes: </a:t>
            </a:r>
            <a:r>
              <a:rPr lang="en-US" sz="2000" dirty="0" smtClean="0"/>
              <a:t>APL 20-003</a:t>
            </a:r>
          </a:p>
          <a:p>
            <a:pPr marL="0" indent="0">
              <a:lnSpc>
                <a:spcPct val="110000"/>
              </a:lnSpc>
              <a:spcBef>
                <a:spcPts val="0"/>
              </a:spcBef>
              <a:spcAft>
                <a:spcPts val="600"/>
              </a:spcAft>
              <a:buNone/>
            </a:pPr>
            <a:endParaRPr lang="en-US" sz="2000" dirty="0" smtClean="0"/>
          </a:p>
          <a:p>
            <a:pPr marL="0" indent="0">
              <a:lnSpc>
                <a:spcPct val="110000"/>
              </a:lnSpc>
              <a:spcBef>
                <a:spcPts val="0"/>
              </a:spcBef>
              <a:spcAft>
                <a:spcPts val="600"/>
              </a:spcAft>
              <a:buNone/>
            </a:pPr>
            <a:r>
              <a:rPr lang="en-US" sz="2000" dirty="0" smtClean="0"/>
              <a:t>This </a:t>
            </a:r>
            <a:r>
              <a:rPr lang="en-US" sz="2000" dirty="0"/>
              <a:t>APL provides updated guidance to Medi-Cal </a:t>
            </a:r>
            <a:r>
              <a:rPr lang="en-US" sz="2000" dirty="0" smtClean="0"/>
              <a:t>MCPs </a:t>
            </a:r>
            <a:r>
              <a:rPr lang="en-US" sz="2000" dirty="0"/>
              <a:t>concerning </a:t>
            </a:r>
            <a:r>
              <a:rPr lang="en-US" sz="2000" dirty="0" smtClean="0"/>
              <a:t>annual network certification </a:t>
            </a:r>
            <a:r>
              <a:rPr lang="en-US" sz="2000" dirty="0"/>
              <a:t>requirements and new requirements pursuant to changes in state and federal law. Additionally, this APL provides expanded procedural guidance and clarifications in an Annual Network Certification Instruction Manual (Attachment B).</a:t>
            </a:r>
            <a:endParaRPr lang="en-US" sz="2000" dirty="0" smtClean="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69</a:t>
            </a:fld>
            <a:endParaRPr lang="en-US" dirty="0"/>
          </a:p>
        </p:txBody>
      </p:sp>
    </p:spTree>
    <p:extLst>
      <p:ext uri="{BB962C8B-B14F-4D97-AF65-F5344CB8AC3E}">
        <p14:creationId xmlns:p14="http://schemas.microsoft.com/office/powerpoint/2010/main" val="411210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ER, Inpatient, and Mild to Moderate Mental Health Utilization Trends</a:t>
            </a:r>
            <a:endParaRPr lang="en-US" sz="2400" b="1" dirty="0"/>
          </a:p>
        </p:txBody>
      </p:sp>
      <p:graphicFrame>
        <p:nvGraphicFramePr>
          <p:cNvPr id="9" name="Chart 8" descr="ER, Inpatient, and Mild to Moderate Mental Health Utilization Trends graphed per 1,000 members and months of service." title="ER, Inpatient, and Mild to Moderate Mental Health Utilization Trends"/>
          <p:cNvGraphicFramePr>
            <a:graphicFrameLocks noGrp="1"/>
          </p:cNvGraphicFramePr>
          <p:nvPr>
            <p:extLst>
              <p:ext uri="{D42A27DB-BD31-4B8C-83A1-F6EECF244321}">
                <p14:modId xmlns:p14="http://schemas.microsoft.com/office/powerpoint/2010/main" val="3721793707"/>
              </p:ext>
            </p:extLst>
          </p:nvPr>
        </p:nvGraphicFramePr>
        <p:xfrm>
          <a:off x="1204516" y="1266584"/>
          <a:ext cx="7177484" cy="50107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6193302"/>
            <a:ext cx="7620000" cy="261610"/>
          </a:xfrm>
          <a:prstGeom prst="rect">
            <a:avLst/>
          </a:prstGeom>
          <a:noFill/>
        </p:spPr>
        <p:txBody>
          <a:bodyPr wrap="square" rtlCol="0">
            <a:spAutoFit/>
          </a:bodyPr>
          <a:lstStyle/>
          <a:p>
            <a:r>
              <a:rPr lang="en-US" sz="1100" dirty="0" smtClean="0"/>
              <a:t>Data Source: MIS/DSS | Data Represents: January 2020 – December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7</a:t>
            </a:fld>
            <a:endParaRPr lang="en-US" dirty="0"/>
          </a:p>
        </p:txBody>
      </p:sp>
    </p:spTree>
    <p:extLst>
      <p:ext uri="{BB962C8B-B14F-4D97-AF65-F5344CB8AC3E}">
        <p14:creationId xmlns:p14="http://schemas.microsoft.com/office/powerpoint/2010/main" val="3434399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Third Party Tort Liability Reporting Requirements</a:t>
            </a:r>
          </a:p>
        </p:txBody>
      </p:sp>
      <p:sp>
        <p:nvSpPr>
          <p:cNvPr id="2" name="Content Placeholder 1"/>
          <p:cNvSpPr>
            <a:spLocks noGrp="1"/>
          </p:cNvSpPr>
          <p:nvPr>
            <p:ph idx="1"/>
          </p:nvPr>
        </p:nvSpPr>
        <p:spPr>
          <a:xfrm>
            <a:off x="990600" y="1570037"/>
            <a:ext cx="7696200" cy="4525963"/>
          </a:xfrm>
        </p:spPr>
        <p:txBody>
          <a:bodyPr>
            <a:normAutofit/>
          </a:bodyPr>
          <a:lstStyle/>
          <a:p>
            <a:pPr>
              <a:lnSpc>
                <a:spcPct val="110000"/>
              </a:lnSpc>
              <a:spcBef>
                <a:spcPts val="0"/>
              </a:spcBef>
              <a:spcAft>
                <a:spcPts val="600"/>
              </a:spcAft>
            </a:pPr>
            <a:r>
              <a:rPr lang="en-US" sz="2000" b="1" dirty="0">
                <a:solidFill>
                  <a:srgbClr val="0A295B"/>
                </a:solidFill>
              </a:rPr>
              <a:t>Date </a:t>
            </a:r>
            <a:r>
              <a:rPr lang="en-US" sz="2000" b="1" dirty="0" smtClean="0">
                <a:solidFill>
                  <a:srgbClr val="0A295B"/>
                </a:solidFill>
              </a:rPr>
              <a:t>Issued: </a:t>
            </a:r>
            <a:r>
              <a:rPr lang="en-US" sz="2000" dirty="0" smtClean="0">
                <a:solidFill>
                  <a:srgbClr val="0A295B"/>
                </a:solidFill>
              </a:rPr>
              <a:t>05/10/2021</a:t>
            </a:r>
            <a:endParaRPr lang="en-US" sz="2000" dirty="0">
              <a:solidFill>
                <a:srgbClr val="0A295B"/>
              </a:solidFill>
            </a:endParaRPr>
          </a:p>
          <a:p>
            <a:pPr>
              <a:lnSpc>
                <a:spcPct val="110000"/>
              </a:lnSpc>
              <a:spcBef>
                <a:spcPts val="0"/>
              </a:spcBef>
              <a:spcAft>
                <a:spcPts val="600"/>
              </a:spcAft>
            </a:pPr>
            <a:r>
              <a:rPr lang="en-US" sz="2000" b="1" dirty="0">
                <a:solidFill>
                  <a:srgbClr val="0A295B"/>
                </a:solidFill>
              </a:rPr>
              <a:t>APL </a:t>
            </a:r>
            <a:r>
              <a:rPr lang="en-US" sz="2000" b="1" dirty="0" smtClean="0">
                <a:solidFill>
                  <a:srgbClr val="0A295B"/>
                </a:solidFill>
              </a:rPr>
              <a:t>21-007</a:t>
            </a:r>
            <a:endParaRPr lang="en-US" sz="2000" b="1" dirty="0">
              <a:solidFill>
                <a:srgbClr val="0A295B"/>
              </a:solidFill>
            </a:endParaRPr>
          </a:p>
          <a:p>
            <a:pPr>
              <a:lnSpc>
                <a:spcPct val="110000"/>
              </a:lnSpc>
              <a:spcBef>
                <a:spcPts val="0"/>
              </a:spcBef>
              <a:spcAft>
                <a:spcPts val="600"/>
              </a:spcAft>
            </a:pPr>
            <a:r>
              <a:rPr lang="en-US" sz="2000" b="1" dirty="0" smtClean="0">
                <a:solidFill>
                  <a:srgbClr val="0A295B"/>
                </a:solidFill>
              </a:rPr>
              <a:t>Supersedes: </a:t>
            </a:r>
            <a:r>
              <a:rPr lang="en-US" sz="2000" dirty="0" smtClean="0">
                <a:solidFill>
                  <a:srgbClr val="0A295B"/>
                </a:solidFill>
              </a:rPr>
              <a:t>APLs 01-002, 11-012, and 17-021</a:t>
            </a:r>
          </a:p>
          <a:p>
            <a:pPr marL="0" indent="0">
              <a:lnSpc>
                <a:spcPct val="110000"/>
              </a:lnSpc>
              <a:spcBef>
                <a:spcPts val="0"/>
              </a:spcBef>
              <a:spcAft>
                <a:spcPts val="600"/>
              </a:spcAft>
              <a:buNone/>
            </a:pPr>
            <a:endParaRPr lang="en-US" sz="2000" dirty="0" smtClean="0">
              <a:solidFill>
                <a:srgbClr val="0A295B"/>
              </a:solidFill>
            </a:endParaRPr>
          </a:p>
          <a:p>
            <a:pPr marL="0" indent="0">
              <a:lnSpc>
                <a:spcPct val="110000"/>
              </a:lnSpc>
              <a:spcBef>
                <a:spcPts val="0"/>
              </a:spcBef>
              <a:spcAft>
                <a:spcPts val="600"/>
              </a:spcAft>
              <a:buNone/>
            </a:pPr>
            <a:r>
              <a:rPr lang="en-US" sz="2000" dirty="0" smtClean="0">
                <a:solidFill>
                  <a:srgbClr val="0A295B"/>
                </a:solidFill>
              </a:rPr>
              <a:t>This </a:t>
            </a:r>
            <a:r>
              <a:rPr lang="en-US" sz="2000" dirty="0">
                <a:solidFill>
                  <a:srgbClr val="0A295B"/>
                </a:solidFill>
              </a:rPr>
              <a:t>APL provides guidance to MCPs on the updated process for submitting service and utilization information and copies of paid invoices/claims for covered services related to third party liability torts to DHCS.</a:t>
            </a:r>
            <a:endParaRPr lang="en-US" sz="2000" dirty="0" smtClean="0">
              <a:solidFill>
                <a:srgbClr val="0A295B"/>
              </a:solidFill>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70</a:t>
            </a:fld>
            <a:endParaRPr lang="en-US" dirty="0"/>
          </a:p>
        </p:txBody>
      </p:sp>
    </p:spTree>
    <p:extLst>
      <p:ext uri="{BB962C8B-B14F-4D97-AF65-F5344CB8AC3E}">
        <p14:creationId xmlns:p14="http://schemas.microsoft.com/office/powerpoint/2010/main" val="30049011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152400"/>
            <a:ext cx="7772400" cy="1676400"/>
          </a:xfrm>
        </p:spPr>
        <p:txBody>
          <a:bodyPr>
            <a:normAutofit/>
          </a:bodyPr>
          <a:lstStyle/>
          <a:p>
            <a:r>
              <a:rPr lang="en-US" sz="4000" b="1" dirty="0" smtClean="0"/>
              <a:t>Open Discussion</a:t>
            </a:r>
            <a:endParaRPr lang="en-US" sz="4000" b="1" dirty="0"/>
          </a:p>
        </p:txBody>
      </p:sp>
      <p:sp>
        <p:nvSpPr>
          <p:cNvPr id="7" name="Content Placeholder 6"/>
          <p:cNvSpPr>
            <a:spLocks noGrp="1"/>
          </p:cNvSpPr>
          <p:nvPr>
            <p:ph idx="1"/>
          </p:nvPr>
        </p:nvSpPr>
        <p:spPr>
          <a:xfrm>
            <a:off x="990600" y="2362200"/>
            <a:ext cx="7696200" cy="3429000"/>
          </a:xfrm>
        </p:spPr>
        <p:txBody>
          <a:bodyPr>
            <a:noAutofit/>
          </a:bodyPr>
          <a:lstStyle/>
          <a:p>
            <a:pPr marL="0" indent="0" algn="ctr">
              <a:spcBef>
                <a:spcPts val="0"/>
              </a:spcBef>
              <a:buClr>
                <a:srgbClr val="7030A0"/>
              </a:buClr>
              <a:buNone/>
            </a:pPr>
            <a:r>
              <a:rPr lang="en-US" sz="2800" dirty="0" smtClean="0">
                <a:solidFill>
                  <a:srgbClr val="0A295B"/>
                </a:solidFill>
                <a:latin typeface="Arial" panose="020B0604020202020204" pitchFamily="34" charset="0"/>
                <a:cs typeface="Arial" panose="020B0604020202020204" pitchFamily="34" charset="0"/>
              </a:rPr>
              <a:t>Next Meeting: September 2, 2021</a:t>
            </a:r>
          </a:p>
          <a:p>
            <a:pPr marL="0" indent="0" algn="ctr">
              <a:spcBef>
                <a:spcPts val="0"/>
              </a:spcBef>
              <a:buClr>
                <a:srgbClr val="7030A0"/>
              </a:buClr>
              <a:buNone/>
            </a:pPr>
            <a:endParaRPr lang="en-US" sz="2800" dirty="0">
              <a:solidFill>
                <a:srgbClr val="0A295B"/>
              </a:solidFill>
              <a:latin typeface="Arial" panose="020B0604020202020204" pitchFamily="34" charset="0"/>
              <a:ea typeface="+mj-ea"/>
              <a:cs typeface="Arial" panose="020B0604020202020204" pitchFamily="34" charset="0"/>
            </a:endParaRPr>
          </a:p>
          <a:p>
            <a:pPr marL="0" indent="0" algn="ctr">
              <a:spcBef>
                <a:spcPts val="0"/>
              </a:spcBef>
              <a:buClr>
                <a:srgbClr val="7030A0"/>
              </a:buClr>
              <a:buNone/>
            </a:pPr>
            <a:r>
              <a:rPr lang="en-US" sz="2800" dirty="0" smtClean="0">
                <a:solidFill>
                  <a:srgbClr val="0A295B"/>
                </a:solidFill>
                <a:latin typeface="Arial" panose="020B0604020202020204" pitchFamily="34" charset="0"/>
                <a:ea typeface="+mj-ea"/>
                <a:cs typeface="Arial" panose="020B0604020202020204" pitchFamily="34" charset="0"/>
              </a:rPr>
              <a:t>For questions, comments</a:t>
            </a:r>
            <a:r>
              <a:rPr lang="en-US" sz="2800" dirty="0">
                <a:solidFill>
                  <a:srgbClr val="0A295B"/>
                </a:solidFill>
                <a:latin typeface="Arial" panose="020B0604020202020204" pitchFamily="34" charset="0"/>
                <a:ea typeface="+mj-ea"/>
                <a:cs typeface="Arial" panose="020B0604020202020204" pitchFamily="34" charset="0"/>
              </a:rPr>
              <a:t>,</a:t>
            </a:r>
            <a:r>
              <a:rPr lang="en-US" sz="2800" dirty="0" smtClean="0">
                <a:solidFill>
                  <a:srgbClr val="0A295B"/>
                </a:solidFill>
                <a:latin typeface="Arial" panose="020B0604020202020204" pitchFamily="34" charset="0"/>
                <a:ea typeface="+mj-ea"/>
                <a:cs typeface="Arial" panose="020B0604020202020204" pitchFamily="34" charset="0"/>
              </a:rPr>
              <a:t> or to request future agenda items, please email:</a:t>
            </a:r>
          </a:p>
          <a:p>
            <a:pPr marL="0" indent="0" algn="ctr">
              <a:spcBef>
                <a:spcPts val="0"/>
              </a:spcBef>
              <a:buClr>
                <a:srgbClr val="7030A0"/>
              </a:buClr>
              <a:buNone/>
            </a:pPr>
            <a:endParaRPr lang="en-US" sz="2800" dirty="0" smtClean="0">
              <a:solidFill>
                <a:srgbClr val="0A295B"/>
              </a:solidFill>
              <a:latin typeface="Arial" panose="020B0604020202020204" pitchFamily="34" charset="0"/>
              <a:ea typeface="+mj-ea"/>
              <a:cs typeface="Arial" panose="020B0604020202020204" pitchFamily="34" charset="0"/>
            </a:endParaRPr>
          </a:p>
          <a:p>
            <a:pPr marL="0" indent="0" algn="ctr">
              <a:spcBef>
                <a:spcPts val="0"/>
              </a:spcBef>
              <a:buClr>
                <a:srgbClr val="7030A0"/>
              </a:buClr>
              <a:buNone/>
            </a:pPr>
            <a:r>
              <a:rPr lang="en-US" sz="2800" dirty="0" smtClean="0">
                <a:solidFill>
                  <a:srgbClr val="0A295B"/>
                </a:solidFill>
                <a:latin typeface="Arial" panose="020B0604020202020204" pitchFamily="34" charset="0"/>
                <a:ea typeface="+mj-ea"/>
                <a:cs typeface="Arial" panose="020B0604020202020204" pitchFamily="34" charset="0"/>
                <a:hlinkClick r:id="rId3"/>
              </a:rPr>
              <a:t>advisorygroup@dhcs.ca.gov</a:t>
            </a:r>
            <a:r>
              <a:rPr lang="en-US" sz="2800" dirty="0" smtClean="0">
                <a:solidFill>
                  <a:srgbClr val="0A295B"/>
                </a:solidFill>
                <a:latin typeface="Arial" panose="020B0604020202020204" pitchFamily="34" charset="0"/>
                <a:ea typeface="+mj-ea"/>
                <a:cs typeface="Arial" panose="020B0604020202020204" pitchFamily="34" charset="0"/>
              </a:rPr>
              <a:t> </a:t>
            </a:r>
            <a:endParaRPr lang="en-US" sz="2800" dirty="0">
              <a:solidFill>
                <a:srgbClr val="0A295B"/>
              </a:solidFill>
              <a:latin typeface="Arial" panose="020B0604020202020204" pitchFamily="34" charset="0"/>
              <a:ea typeface="+mj-ea"/>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71</a:t>
            </a:fld>
            <a:endParaRPr lang="en-US" dirty="0"/>
          </a:p>
        </p:txBody>
      </p:sp>
    </p:spTree>
    <p:extLst>
      <p:ext uri="{BB962C8B-B14F-4D97-AF65-F5344CB8AC3E}">
        <p14:creationId xmlns:p14="http://schemas.microsoft.com/office/powerpoint/2010/main" val="181117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7086600" cy="1143000"/>
          </a:xfrm>
        </p:spPr>
        <p:txBody>
          <a:bodyPr>
            <a:normAutofit/>
          </a:bodyPr>
          <a:lstStyle/>
          <a:p>
            <a:r>
              <a:rPr lang="en-US" sz="2400" b="1" dirty="0" smtClean="0"/>
              <a:t>Grievances Trends</a:t>
            </a:r>
            <a:endParaRPr lang="en-US" sz="2400" b="1" dirty="0"/>
          </a:p>
        </p:txBody>
      </p:sp>
      <p:graphicFrame>
        <p:nvGraphicFramePr>
          <p:cNvPr id="10" name="Chart 9" descr="Grievance Trends per 10,000 members reported on a quarterly basis." title="Grievance Trends"/>
          <p:cNvGraphicFramePr>
            <a:graphicFrameLocks noGrp="1"/>
          </p:cNvGraphicFramePr>
          <p:nvPr>
            <p:extLst>
              <p:ext uri="{D42A27DB-BD31-4B8C-83A1-F6EECF244321}">
                <p14:modId xmlns:p14="http://schemas.microsoft.com/office/powerpoint/2010/main" val="2939949047"/>
              </p:ext>
            </p:extLst>
          </p:nvPr>
        </p:nvGraphicFramePr>
        <p:xfrm>
          <a:off x="1447800" y="1045114"/>
          <a:ext cx="6981264" cy="50772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105986"/>
            <a:ext cx="8458200" cy="261610"/>
          </a:xfrm>
          <a:prstGeom prst="rect">
            <a:avLst/>
          </a:prstGeom>
          <a:noFill/>
        </p:spPr>
        <p:txBody>
          <a:bodyPr wrap="square" rtlCol="0">
            <a:spAutoFit/>
          </a:bodyPr>
          <a:lstStyle/>
          <a:p>
            <a:r>
              <a:rPr lang="en-US" sz="1100" dirty="0" smtClean="0"/>
              <a:t>Data Source: Enterprise Performance Monitoring | Data Represents: April 2019– September 2020 | Date Downloaded: 05/14/2021</a:t>
            </a:r>
            <a:endParaRPr lang="en-US" sz="1100"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8</a:t>
            </a:fld>
            <a:endParaRPr lang="en-US" dirty="0"/>
          </a:p>
        </p:txBody>
      </p:sp>
    </p:spTree>
    <p:extLst>
      <p:ext uri="{BB962C8B-B14F-4D97-AF65-F5344CB8AC3E}">
        <p14:creationId xmlns:p14="http://schemas.microsoft.com/office/powerpoint/2010/main" val="86901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47800"/>
            <a:ext cx="7772400" cy="2819400"/>
          </a:xfrm>
        </p:spPr>
        <p:txBody>
          <a:bodyPr>
            <a:normAutofit/>
          </a:bodyPr>
          <a:lstStyle/>
          <a:p>
            <a:pPr algn="ctr"/>
            <a:r>
              <a:rPr lang="en-US" sz="4000" b="1" dirty="0" smtClean="0"/>
              <a:t>Questions?</a:t>
            </a:r>
            <a:endParaRPr lang="en-US" sz="4000" b="1" dirty="0"/>
          </a:p>
        </p:txBody>
      </p:sp>
      <p:sp>
        <p:nvSpPr>
          <p:cNvPr id="3" name="Date Placeholder 2"/>
          <p:cNvSpPr>
            <a:spLocks noGrp="1"/>
          </p:cNvSpPr>
          <p:nvPr>
            <p:ph type="dt" sz="half" idx="10"/>
          </p:nvPr>
        </p:nvSpPr>
        <p:spPr/>
        <p:txBody>
          <a:bodyPr/>
          <a:lstStyle/>
          <a:p>
            <a:r>
              <a:rPr lang="en-US" smtClean="0"/>
              <a:t>06/03/2021</a:t>
            </a:r>
            <a:endParaRPr lang="en-US" dirty="0"/>
          </a:p>
        </p:txBody>
      </p:sp>
      <p:sp>
        <p:nvSpPr>
          <p:cNvPr id="2" name="Slide Number Placeholder 1"/>
          <p:cNvSpPr>
            <a:spLocks noGrp="1"/>
          </p:cNvSpPr>
          <p:nvPr>
            <p:ph type="sldNum" sz="quarter" idx="12"/>
          </p:nvPr>
        </p:nvSpPr>
        <p:spPr/>
        <p:txBody>
          <a:bodyPr/>
          <a:lstStyle/>
          <a:p>
            <a:fld id="{0F22356E-2A12-4147-9C02-1C2F05D23B3C}" type="slidenum">
              <a:rPr lang="en-US" smtClean="0"/>
              <a:t>9</a:t>
            </a:fld>
            <a:endParaRPr lang="en-US" dirty="0"/>
          </a:p>
        </p:txBody>
      </p:sp>
    </p:spTree>
    <p:extLst>
      <p:ext uri="{BB962C8B-B14F-4D97-AF65-F5344CB8AC3E}">
        <p14:creationId xmlns:p14="http://schemas.microsoft.com/office/powerpoint/2010/main" val="184853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owerPoint Presentation Templates (CalOptima Master Brand)">
  <a:themeElements>
    <a:clrScheme name="CalOptima Theme">
      <a:dk1>
        <a:srgbClr val="3B3B3B"/>
      </a:dk1>
      <a:lt1>
        <a:srgbClr val="FFFFFF"/>
      </a:lt1>
      <a:dk2>
        <a:srgbClr val="00355E"/>
      </a:dk2>
      <a:lt2>
        <a:srgbClr val="FFFFFF"/>
      </a:lt2>
      <a:accent1>
        <a:srgbClr val="00355E"/>
      </a:accent1>
      <a:accent2>
        <a:srgbClr val="8B005A"/>
      </a:accent2>
      <a:accent3>
        <a:srgbClr val="FF4612"/>
      </a:accent3>
      <a:accent4>
        <a:srgbClr val="62269E"/>
      </a:accent4>
      <a:accent5>
        <a:srgbClr val="00938F"/>
      </a:accent5>
      <a:accent6>
        <a:srgbClr val="0094D3"/>
      </a:accent6>
      <a:hlink>
        <a:srgbClr val="262626"/>
      </a:hlink>
      <a:folHlink>
        <a:srgbClr val="262626"/>
      </a:folHlink>
    </a:clrScheme>
    <a:fontScheme name="CalOpti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4D4D4D"/>
        </a:dk1>
        <a:lt1>
          <a:srgbClr val="FFFFFF"/>
        </a:lt1>
        <a:dk2>
          <a:srgbClr val="1F497D"/>
        </a:dk2>
        <a:lt2>
          <a:srgbClr val="F8F8F8"/>
        </a:lt2>
        <a:accent1>
          <a:srgbClr val="99CCFF"/>
        </a:accent1>
        <a:accent2>
          <a:srgbClr val="3E73C2"/>
        </a:accent2>
        <a:accent3>
          <a:srgbClr val="FFFFFF"/>
        </a:accent3>
        <a:accent4>
          <a:srgbClr val="404040"/>
        </a:accent4>
        <a:accent5>
          <a:srgbClr val="CAE2FF"/>
        </a:accent5>
        <a:accent6>
          <a:srgbClr val="3768B0"/>
        </a:accent6>
        <a:hlink>
          <a:srgbClr val="1F497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HCS Data">
    <a:dk1>
      <a:srgbClr val="000000"/>
    </a:dk1>
    <a:lt1>
      <a:srgbClr val="FFFFFF"/>
    </a:lt1>
    <a:dk2>
      <a:srgbClr val="262626"/>
    </a:dk2>
    <a:lt2>
      <a:srgbClr val="F2F2F2"/>
    </a:lt2>
    <a:accent1>
      <a:srgbClr val="15315A"/>
    </a:accent1>
    <a:accent2>
      <a:srgbClr val="95358F"/>
    </a:accent2>
    <a:accent3>
      <a:srgbClr val="DD88CC"/>
    </a:accent3>
    <a:accent4>
      <a:srgbClr val="888ECB"/>
    </a:accent4>
    <a:accent5>
      <a:srgbClr val="0779AE"/>
    </a:accent5>
    <a:accent6>
      <a:srgbClr val="B3CBF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HCS Data">
    <a:dk1>
      <a:srgbClr val="000000"/>
    </a:dk1>
    <a:lt1>
      <a:srgbClr val="FFFFFF"/>
    </a:lt1>
    <a:dk2>
      <a:srgbClr val="262626"/>
    </a:dk2>
    <a:lt2>
      <a:srgbClr val="F2F2F2"/>
    </a:lt2>
    <a:accent1>
      <a:srgbClr val="15315A"/>
    </a:accent1>
    <a:accent2>
      <a:srgbClr val="95358F"/>
    </a:accent2>
    <a:accent3>
      <a:srgbClr val="DD88CC"/>
    </a:accent3>
    <a:accent4>
      <a:srgbClr val="888ECB"/>
    </a:accent4>
    <a:accent5>
      <a:srgbClr val="0779AE"/>
    </a:accent5>
    <a:accent6>
      <a:srgbClr val="B3CBF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F7B5F1A49D6C44F9EF3E441EAB6FA91" ma:contentTypeVersion="36" ma:contentTypeDescription="This is the Custom Document Type for use by DHCS" ma:contentTypeScope="" ma:versionID="dd9e60763d672dfd6005b7d42a358f16">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62</Publication_x0020_Type>
    <Topics xmlns="69bc34b3-1921-46c7-8c7a-d18363374b4b" xsi:nil="true"/>
    <TaxCatchAll xmlns="69bc34b3-1921-46c7-8c7a-d18363374b4b">
      <Value>20</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DHCSDOC-1832079576-2414</_dlc_DocId>
    <_dlc_DocIdUrl xmlns="69bc34b3-1921-46c7-8c7a-d18363374b4b">
      <Url>https://dhcscagovauthoring/services/_layouts/15/DocIdRedir.aspx?ID=DHCSDOC-1832079576-2414</Url>
      <Description>DHCSDOC-1832079576-2414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D70F66B-E7C7-42D1-B6D6-7604D8D137CE}">
  <ds:schemaRefs>
    <ds:schemaRef ds:uri="http://schemas.microsoft.com/sharepoint/v3/contenttype/forms"/>
  </ds:schemaRefs>
</ds:datastoreItem>
</file>

<file path=customXml/itemProps2.xml><?xml version="1.0" encoding="utf-8"?>
<ds:datastoreItem xmlns:ds="http://schemas.openxmlformats.org/officeDocument/2006/customXml" ds:itemID="{91E6A920-5D1A-4CED-A298-2351D0DC9B7B}"/>
</file>

<file path=customXml/itemProps3.xml><?xml version="1.0" encoding="utf-8"?>
<ds:datastoreItem xmlns:ds="http://schemas.openxmlformats.org/officeDocument/2006/customXml" ds:itemID="{404B4B0F-89AF-46B4-BE46-5C7A87D28001}">
  <ds:schemaRefs>
    <ds:schemaRef ds:uri="http://purl.org/dc/dcmitype/"/>
    <ds:schemaRef ds:uri="http://schemas.microsoft.com/office/infopath/2007/PartnerControls"/>
    <ds:schemaRef ds:uri="73800e15-1231-4496-85b6-b6081f58c243"/>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4.xml><?xml version="1.0" encoding="utf-8"?>
<ds:datastoreItem xmlns:ds="http://schemas.openxmlformats.org/officeDocument/2006/customXml" ds:itemID="{9D2DFCA6-000F-4A4D-ACEA-D01E0B9987E9}"/>
</file>

<file path=docProps/app.xml><?xml version="1.0" encoding="utf-8"?>
<Properties xmlns="http://schemas.openxmlformats.org/officeDocument/2006/extended-properties" xmlns:vt="http://schemas.openxmlformats.org/officeDocument/2006/docPropsVTypes">
  <TotalTime>10164</TotalTime>
  <Words>3002</Words>
  <Application>Microsoft Office PowerPoint</Application>
  <PresentationFormat>On-screen Show (4:3)</PresentationFormat>
  <Paragraphs>630</Paragraphs>
  <Slides>71</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ＭＳ Ｐゴシック</vt:lpstr>
      <vt:lpstr>Arial</vt:lpstr>
      <vt:lpstr>Arial Bold</vt:lpstr>
      <vt:lpstr>Calibri</vt:lpstr>
      <vt:lpstr>Dotum</vt:lpstr>
      <vt:lpstr>Open Sans</vt:lpstr>
      <vt:lpstr>Times New Roman</vt:lpstr>
      <vt:lpstr>Wingdings</vt:lpstr>
      <vt:lpstr>Office Theme</vt:lpstr>
      <vt:lpstr>Template_PowerPoint Presentation Templates (CalOptima Master Brand)</vt:lpstr>
      <vt:lpstr>Medi-Cal Managed Care Advisory Group Meeting</vt:lpstr>
      <vt:lpstr>Agenda</vt:lpstr>
      <vt:lpstr>Welcome and Introductions</vt:lpstr>
      <vt:lpstr>DHCS COVID-19 Updates</vt:lpstr>
      <vt:lpstr>Encounter Data and Grievance Trends</vt:lpstr>
      <vt:lpstr>Outpatient and Prescription Utilization Trends</vt:lpstr>
      <vt:lpstr>ER, Inpatient, and Mild to Moderate Mental Health Utilization Trends</vt:lpstr>
      <vt:lpstr>Grievances Trends</vt:lpstr>
      <vt:lpstr>Questions?</vt:lpstr>
      <vt:lpstr>Vaccinations</vt:lpstr>
      <vt:lpstr>Exchange Updates</vt:lpstr>
      <vt:lpstr>Exchange Updates</vt:lpstr>
      <vt:lpstr>Questions?</vt:lpstr>
      <vt:lpstr>Chief Quality Officer</vt:lpstr>
      <vt:lpstr>Road to Recovery</vt:lpstr>
      <vt:lpstr>CalAIM and Population Health: The Future of Medi-Cal</vt:lpstr>
      <vt:lpstr>Q&amp;A and Feedback</vt:lpstr>
      <vt:lpstr>Preventive Care Outreach Member Testing</vt:lpstr>
      <vt:lpstr>Agenda</vt:lpstr>
      <vt:lpstr>Background</vt:lpstr>
      <vt:lpstr>Draft: Print Materials</vt:lpstr>
      <vt:lpstr>Draft: Print Materials</vt:lpstr>
      <vt:lpstr>Draft: Website</vt:lpstr>
      <vt:lpstr>Draft: Social Media</vt:lpstr>
      <vt:lpstr>Draft: Text Messages</vt:lpstr>
      <vt:lpstr>Method</vt:lpstr>
      <vt:lpstr>Sample</vt:lpstr>
      <vt:lpstr>Key Findings: Design</vt:lpstr>
      <vt:lpstr>Key Findings: Content</vt:lpstr>
      <vt:lpstr>Key Findings: Channels</vt:lpstr>
      <vt:lpstr>Next Steps</vt:lpstr>
      <vt:lpstr>Questions?</vt:lpstr>
      <vt:lpstr>Asian Subpopulations: Focused Study Report on Health Disparities</vt:lpstr>
      <vt:lpstr>Background</vt:lpstr>
      <vt:lpstr>Analyses</vt:lpstr>
      <vt:lpstr>Race by Reporting Year</vt:lpstr>
      <vt:lpstr>Subpopulations by Primary Language </vt:lpstr>
      <vt:lpstr>Subpopulations by Primary Language (continued) </vt:lpstr>
      <vt:lpstr>Subpopulations by Primary Language </vt:lpstr>
      <vt:lpstr>Methodology</vt:lpstr>
      <vt:lpstr>Methodology</vt:lpstr>
      <vt:lpstr>Race/Ethnicity Analysis</vt:lpstr>
      <vt:lpstr>Race/Ethnicity Analysis</vt:lpstr>
      <vt:lpstr>Primary Asian Language Analysis</vt:lpstr>
      <vt:lpstr>Primary Asian Language Analysis</vt:lpstr>
      <vt:lpstr>English Speaker X Non-English Primary Language of Same Race</vt:lpstr>
      <vt:lpstr>Overall Conclusion</vt:lpstr>
      <vt:lpstr>Overall Conclusion (Cont.)</vt:lpstr>
      <vt:lpstr>Recommendations</vt:lpstr>
      <vt:lpstr>Questions?</vt:lpstr>
      <vt:lpstr>Updates</vt:lpstr>
      <vt:lpstr>Managed Care Project Updates  </vt:lpstr>
      <vt:lpstr>Ombudsman Report </vt:lpstr>
      <vt:lpstr>Network Monitoring 2021 </vt:lpstr>
      <vt:lpstr>Blood Lead Screening </vt:lpstr>
      <vt:lpstr>CalAIM </vt:lpstr>
      <vt:lpstr>APLs and DPLs Update </vt:lpstr>
      <vt:lpstr>Emergency Guidance for Medi-Cal MCPs in Response to COVID-19</vt:lpstr>
      <vt:lpstr>Emergency Guidance for Medi-Cal MCPs in Response to COVID-19</vt:lpstr>
      <vt:lpstr>Emergency Guidance for Medi-Cal MCPs in Response to COVID-19</vt:lpstr>
      <vt:lpstr>Emergency Guidance for Medi-Cal MCPs in Response to COVID-19</vt:lpstr>
      <vt:lpstr>COVID-19 Vaccine Administration</vt:lpstr>
      <vt:lpstr>COVID-19 Vaccine Administration (Cont.)</vt:lpstr>
      <vt:lpstr>COVID-19 Vaccine Administration (Cont.)</vt:lpstr>
      <vt:lpstr>COVID-19 Vaccine Administration (Cont.)</vt:lpstr>
      <vt:lpstr>Medi-Cal Network Provider and Subcontractor Terminations</vt:lpstr>
      <vt:lpstr>Standards for Determining Threshold Languages, Nondiscrimination Requirements, and Language Assistance Services</vt:lpstr>
      <vt:lpstr>California Children’s Services (CCS) Whole Child Model Program (WCM)</vt:lpstr>
      <vt:lpstr>Network Certification Requirements</vt:lpstr>
      <vt:lpstr>Third Party Tort Liability Reporting Requirements</vt:lpstr>
      <vt:lpstr>Open Discussion</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MCAG-PowerPoint-2021</dc:title>
  <dc:creator>Weiner, Mitchell@OPA</dc:creator>
  <cp:keywords/>
  <cp:lastModifiedBy>Kilby, Meghan@DHCS</cp:lastModifiedBy>
  <cp:revision>838</cp:revision>
  <cp:lastPrinted>2021-05-26T20:56:21Z</cp:lastPrinted>
  <dcterms:created xsi:type="dcterms:W3CDTF">2015-05-11T16:09:50Z</dcterms:created>
  <dcterms:modified xsi:type="dcterms:W3CDTF">2021-05-28T22:06:08Z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0x010100EEE380F46F125946A8B4C4C90D9FFCDC00EF7B5F1A49D6C44F9EF3E441EAB6FA91</vt:lpwstr>
  </property>
  <property fmtid="{D5CDD505-2E9C-101B-9397-08002B2CF9AE}" pid="3" name="_dlc_DocIdItemGuid">
    <vt:lpwstr>682925d8-05d1-4b8f-9025-8570bc40783a</vt:lpwstr>
  </property>
  <property fmtid="{D5CDD505-2E9C-101B-9397-08002B2CF9AE}" pid="4" name="Division">
    <vt:lpwstr>20;#Managed Care Quality and Monitoring|b4f48c19-b6a3-4072-85c4-d61dba84e35f</vt:lpwstr>
  </property>
</Properties>
</file>