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slides/slide79.xml" ContentType="application/vnd.openxmlformats-officedocument.presentationml.slide+xml"/>
  <Override PartName="/ppt/slides/slide82.xml" ContentType="application/vnd.openxmlformats-officedocument.presentationml.slide+xml"/>
  <Override PartName="/ppt/slides/slide81.xml" ContentType="application/vnd.openxmlformats-officedocument.presentationml.slide+xml"/>
  <Override PartName="/ppt/slides/slide80.xml" ContentType="application/vnd.openxmlformats-officedocument.presentationml.slide+xml"/>
  <Override PartName="/ppt/presentation.xml" ContentType="application/vnd.openxmlformats-officedocument.presentationml.presentation.main+xml"/>
  <Override PartName="/ppt/slides/slide78.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46.xml" ContentType="application/vnd.openxmlformats-officedocument.presentationml.slide+xml"/>
  <Override PartName="/ppt/slides/slide45.xml" ContentType="application/vnd.openxmlformats-officedocument.presentationml.slide+xml"/>
  <Override PartName="/ppt/slides/slide44.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66.xml" ContentType="application/vnd.openxmlformats-officedocument.presentationml.slide+xml"/>
  <Override PartName="/ppt/slides/slide65.xml" ContentType="application/vnd.openxmlformats-officedocument.presentationml.slide+xml"/>
  <Override PartName="/ppt/slides/slide64.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37.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74.xml" ContentType="application/vnd.openxmlformats-officedocument.presentationml.slide+xml"/>
  <Override PartName="/ppt/slides/slide52.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5.xml" ContentType="application/vnd.openxmlformats-officedocument.presentationml.slide+xml"/>
  <Override PartName="/ppt/notesSlides/notesSlide13.xml" ContentType="application/vnd.openxmlformats-officedocument.presentationml.notesSlide+xml"/>
  <Override PartName="/ppt/slideLayouts/slideLayout3.xml" ContentType="application/vnd.openxmlformats-officedocument.presentationml.slideLayout+xml"/>
  <Override PartName="/ppt/notesSlides/notesSlide12.xml" ContentType="application/vnd.openxmlformats-officedocument.presentationml.notesSlid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5.xml" ContentType="application/vnd.openxmlformats-officedocument.presentationml.slideMaster+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Layouts/slideLayout10.xml" ContentType="application/vnd.openxmlformats-officedocument.presentationml.slideLayout+xml"/>
  <Override PartName="/ppt/slideLayouts/slideLayout4.xml" ContentType="application/vnd.openxmlformats-officedocument.presentationml.slideLayout+xml"/>
  <Override PartName="/ppt/slideLayouts/slideLayout12.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1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33.xml" ContentType="application/vnd.openxmlformats-officedocument.presentationml.notesSlide+xml"/>
  <Override PartName="/ppt/notesSlides/notesSlide21.xml" ContentType="application/vnd.openxmlformats-officedocument.presentationml.notesSlide+xml"/>
  <Override PartName="/ppt/notesSlides/notesSlide20.xml" ContentType="application/vnd.openxmlformats-officedocument.presentationml.notesSlide+xml"/>
  <Override PartName="/ppt/notesSlides/notesSlide19.xml" ContentType="application/vnd.openxmlformats-officedocument.presentationml.notesSlide+xml"/>
  <Override PartName="/ppt/notesSlides/notesSlide18.xml" ContentType="application/vnd.openxmlformats-officedocument.presentationml.notesSlide+xml"/>
  <Override PartName="/ppt/notesSlides/notesSlide17.xml" ContentType="application/vnd.openxmlformats-officedocument.presentationml.notesSlide+xml"/>
  <Override PartName="/ppt/notesSlides/notesSlide16.xml" ContentType="application/vnd.openxmlformats-officedocument.presentationml.notesSlide+xml"/>
  <Override PartName="/ppt/notesSlides/notesSlide15.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32.xml" ContentType="application/vnd.openxmlformats-officedocument.presentationml.notesSlide+xml"/>
  <Override PartName="/ppt/notesSlides/notesSlide31.xml" ContentType="application/vnd.openxmlformats-officedocument.presentationml.notesSlide+xml"/>
  <Override PartName="/ppt/notesSlides/notesSlide30.xml" ContentType="application/vnd.openxmlformats-officedocument.presentationml.notesSlide+xml"/>
  <Override PartName="/ppt/notesSlides/notesSlide29.xml" ContentType="application/vnd.openxmlformats-officedocument.presentationml.notesSlide+xml"/>
  <Override PartName="/ppt/notesSlides/notesSlide28.xml" ContentType="application/vnd.openxmlformats-officedocument.presentationml.notesSlide+xml"/>
  <Override PartName="/ppt/notesSlides/notesSlide27.xml" ContentType="application/vnd.openxmlformats-officedocument.presentationml.notesSlide+xml"/>
  <Override PartName="/ppt/notesSlides/notesSlide26.xml" ContentType="application/vnd.openxmlformats-officedocument.presentationml.notesSlide+xml"/>
  <Override PartName="/ppt/notesSlides/notesSlide25.xml" ContentType="application/vnd.openxmlformats-officedocument.presentationml.notesSlide+xml"/>
  <Override PartName="/ppt/slideLayouts/slideLayout27.xml" ContentType="application/vnd.openxmlformats-officedocument.presentationml.slideLayout+xml"/>
  <Override PartName="/ppt/slideLayouts/slideLayout31.xml" ContentType="application/vnd.openxmlformats-officedocument.presentationml.slideLayout+xml"/>
  <Override PartName="/ppt/slideLayouts/slideLayout18.xml" ContentType="application/vnd.openxmlformats-officedocument.presentationml.slideLayout+xml"/>
  <Override PartName="/ppt/slideLayouts/slideLayout16.xml" ContentType="application/vnd.openxmlformats-officedocument.presentationml.slideLayout+xml"/>
  <Override PartName="/ppt/slideLayouts/slideLayout20.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7.xml" ContentType="application/vnd.openxmlformats-officedocument.presentationml.slideLayout+xml"/>
  <Override PartName="/ppt/slideLayouts/slideLayout26.xml" ContentType="application/vnd.openxmlformats-officedocument.presentationml.slideLayout+xml"/>
  <Override PartName="/ppt/slideLayouts/slideLayout19.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3.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handoutMasters/handoutMaster1.xml" ContentType="application/vnd.openxmlformats-officedocument.presentationml.handoutMaster+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commentAuthors.xml" ContentType="application/vnd.openxmlformats-officedocument.presentationml.commentAuthors+xml"/>
  <Override PartName="/ppt/theme/theme5.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docProps/core.xml" ContentType="application/vnd.openxmlformats-package.core-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55" r:id="rId5"/>
    <p:sldMasterId id="2147483668" r:id="rId6"/>
    <p:sldMasterId id="2147483674" r:id="rId7"/>
    <p:sldMasterId id="2147483681" r:id="rId8"/>
  </p:sldMasterIdLst>
  <p:notesMasterIdLst>
    <p:notesMasterId r:id="rId91"/>
  </p:notesMasterIdLst>
  <p:handoutMasterIdLst>
    <p:handoutMasterId r:id="rId92"/>
  </p:handoutMasterIdLst>
  <p:sldIdLst>
    <p:sldId id="269" r:id="rId9"/>
    <p:sldId id="336" r:id="rId10"/>
    <p:sldId id="270" r:id="rId11"/>
    <p:sldId id="523" r:id="rId12"/>
    <p:sldId id="533" r:id="rId13"/>
    <p:sldId id="534" r:id="rId14"/>
    <p:sldId id="535" r:id="rId15"/>
    <p:sldId id="536" r:id="rId16"/>
    <p:sldId id="537" r:id="rId17"/>
    <p:sldId id="538" r:id="rId18"/>
    <p:sldId id="539" r:id="rId19"/>
    <p:sldId id="540" r:id="rId20"/>
    <p:sldId id="541" r:id="rId21"/>
    <p:sldId id="542" r:id="rId22"/>
    <p:sldId id="543" r:id="rId23"/>
    <p:sldId id="544" r:id="rId24"/>
    <p:sldId id="545" r:id="rId25"/>
    <p:sldId id="546" r:id="rId26"/>
    <p:sldId id="547" r:id="rId27"/>
    <p:sldId id="548" r:id="rId28"/>
    <p:sldId id="549" r:id="rId29"/>
    <p:sldId id="550" r:id="rId30"/>
    <p:sldId id="551" r:id="rId31"/>
    <p:sldId id="552" r:id="rId32"/>
    <p:sldId id="573" r:id="rId33"/>
    <p:sldId id="574" r:id="rId34"/>
    <p:sldId id="575" r:id="rId35"/>
    <p:sldId id="576" r:id="rId36"/>
    <p:sldId id="577" r:id="rId37"/>
    <p:sldId id="578" r:id="rId38"/>
    <p:sldId id="579" r:id="rId39"/>
    <p:sldId id="580" r:id="rId40"/>
    <p:sldId id="581" r:id="rId41"/>
    <p:sldId id="582" r:id="rId42"/>
    <p:sldId id="583" r:id="rId43"/>
    <p:sldId id="584" r:id="rId44"/>
    <p:sldId id="585" r:id="rId45"/>
    <p:sldId id="586" r:id="rId46"/>
    <p:sldId id="587" r:id="rId47"/>
    <p:sldId id="588" r:id="rId48"/>
    <p:sldId id="589" r:id="rId49"/>
    <p:sldId id="590" r:id="rId50"/>
    <p:sldId id="591" r:id="rId51"/>
    <p:sldId id="592" r:id="rId52"/>
    <p:sldId id="593" r:id="rId53"/>
    <p:sldId id="594" r:id="rId54"/>
    <p:sldId id="595" r:id="rId55"/>
    <p:sldId id="596" r:id="rId56"/>
    <p:sldId id="597" r:id="rId57"/>
    <p:sldId id="598" r:id="rId58"/>
    <p:sldId id="599" r:id="rId59"/>
    <p:sldId id="600" r:id="rId60"/>
    <p:sldId id="553" r:id="rId61"/>
    <p:sldId id="554" r:id="rId62"/>
    <p:sldId id="555" r:id="rId63"/>
    <p:sldId id="556" r:id="rId64"/>
    <p:sldId id="557" r:id="rId65"/>
    <p:sldId id="558" r:id="rId66"/>
    <p:sldId id="559" r:id="rId67"/>
    <p:sldId id="560" r:id="rId68"/>
    <p:sldId id="561" r:id="rId69"/>
    <p:sldId id="562" r:id="rId70"/>
    <p:sldId id="563" r:id="rId71"/>
    <p:sldId id="564" r:id="rId72"/>
    <p:sldId id="565" r:id="rId73"/>
    <p:sldId id="566" r:id="rId74"/>
    <p:sldId id="567" r:id="rId75"/>
    <p:sldId id="568" r:id="rId76"/>
    <p:sldId id="569" r:id="rId77"/>
    <p:sldId id="570" r:id="rId78"/>
    <p:sldId id="571" r:id="rId79"/>
    <p:sldId id="572" r:id="rId80"/>
    <p:sldId id="532" r:id="rId81"/>
    <p:sldId id="448" r:id="rId82"/>
    <p:sldId id="365" r:id="rId83"/>
    <p:sldId id="602" r:id="rId84"/>
    <p:sldId id="604" r:id="rId85"/>
    <p:sldId id="606" r:id="rId86"/>
    <p:sldId id="607" r:id="rId87"/>
    <p:sldId id="608" r:id="rId88"/>
    <p:sldId id="609" r:id="rId89"/>
    <p:sldId id="355" r:id="rId90"/>
  </p:sldIdLst>
  <p:sldSz cx="9144000" cy="6858000" type="screen4x3"/>
  <p:notesSz cx="7004050" cy="92900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lair, Morgan (OC)@DHCS" initials="CM(" lastIdx="1" clrIdx="0">
    <p:extLst>
      <p:ext uri="{19B8F6BF-5375-455C-9EA6-DF929625EA0E}">
        <p15:presenceInfo xmlns:p15="http://schemas.microsoft.com/office/powerpoint/2012/main" userId="S-1-5-21-746137067-1767777339-682003330-213343" providerId="AD"/>
      </p:ext>
    </p:extLst>
  </p:cmAuthor>
  <p:cmAuthor id="2" name="Cooper, Jacey (EXEC-DIR)@DHCS" initials="CJ(" lastIdx="22" clrIdx="1">
    <p:extLst>
      <p:ext uri="{19B8F6BF-5375-455C-9EA6-DF929625EA0E}">
        <p15:presenceInfo xmlns:p15="http://schemas.microsoft.com/office/powerpoint/2012/main" userId="S-1-5-21-746137067-1767777339-682003330-213244" providerId="AD"/>
      </p:ext>
    </p:extLst>
  </p:cmAuthor>
  <p:cmAuthor id="3" name="Mollow, Rene (EXEC-DIR)@DHCS" initials="MR(" lastIdx="2" clrIdx="4">
    <p:extLst>
      <p:ext uri="{19B8F6BF-5375-455C-9EA6-DF929625EA0E}">
        <p15:presenceInfo xmlns:p15="http://schemas.microsoft.com/office/powerpoint/2012/main" userId="S-1-5-21-746137067-1767777339-682003330-32959" providerId="AD"/>
      </p:ext>
    </p:extLst>
  </p:cmAuthor>
  <p:cmAuthor id="4" name="Sadler, Phoebe (HCP-MCQMD)@DHCS" initials="SP(" lastIdx="7" clrIdx="2">
    <p:extLst>
      <p:ext uri="{19B8F6BF-5375-455C-9EA6-DF929625EA0E}">
        <p15:presenceInfo xmlns:p15="http://schemas.microsoft.com/office/powerpoint/2012/main" userId="S-1-5-21-746137067-1767777339-682003330-171116" providerId="AD"/>
      </p:ext>
    </p:extLst>
  </p:cmAuthor>
  <p:cmAuthor id="5" name="Steinwert, Matthew (HCP-MCQMD)@DHCS" initials="SM(" lastIdx="4" clrIdx="3">
    <p:extLst>
      <p:ext uri="{19B8F6BF-5375-455C-9EA6-DF929625EA0E}">
        <p15:presenceInfo xmlns:p15="http://schemas.microsoft.com/office/powerpoint/2012/main" userId="S-1-5-21-746137067-1767777339-682003330-21697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A295B"/>
    <a:srgbClr val="003C59"/>
    <a:srgbClr val="27318B"/>
    <a:srgbClr val="E8E8EE"/>
    <a:srgbClr val="CDCDDA"/>
    <a:srgbClr val="696C97"/>
    <a:srgbClr val="7377B1"/>
    <a:srgbClr val="F4D8F5"/>
    <a:srgbClr val="8386A9"/>
    <a:srgbClr val="222B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68" autoAdjust="0"/>
    <p:restoredTop sz="86386" autoAdjust="0"/>
  </p:normalViewPr>
  <p:slideViewPr>
    <p:cSldViewPr>
      <p:cViewPr varScale="1">
        <p:scale>
          <a:sx n="98" d="100"/>
          <a:sy n="98" d="100"/>
        </p:scale>
        <p:origin x="84" y="426"/>
      </p:cViewPr>
      <p:guideLst>
        <p:guide orient="horz" pos="3168"/>
        <p:guide pos="2880"/>
      </p:guideLst>
    </p:cSldViewPr>
  </p:slideViewPr>
  <p:outlineViewPr>
    <p:cViewPr>
      <p:scale>
        <a:sx n="33" d="100"/>
        <a:sy n="33" d="100"/>
      </p:scale>
      <p:origin x="0" y="-2346"/>
    </p:cViewPr>
    <p:sldLst>
      <p:sld r:id="rId1" collapse="1"/>
      <p:sld r:id="rId2" collapse="1"/>
    </p:sldLst>
  </p:outlineViewPr>
  <p:notesTextViewPr>
    <p:cViewPr>
      <p:scale>
        <a:sx n="3" d="2"/>
        <a:sy n="3" d="2"/>
      </p:scale>
      <p:origin x="0" y="0"/>
    </p:cViewPr>
  </p:notesTextViewPr>
  <p:sorterViewPr>
    <p:cViewPr>
      <p:scale>
        <a:sx n="100" d="100"/>
        <a:sy n="100" d="100"/>
      </p:scale>
      <p:origin x="0" y="-13284"/>
    </p:cViewPr>
  </p:sorterViewPr>
  <p:notesViewPr>
    <p:cSldViewPr>
      <p:cViewPr varScale="1">
        <p:scale>
          <a:sx n="52" d="100"/>
          <a:sy n="52" d="100"/>
        </p:scale>
        <p:origin x="1698" y="96"/>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18.xml"/><Relationship Id="rId21" Type="http://schemas.openxmlformats.org/officeDocument/2006/relationships/slide" Target="slides/slide13.xml"/><Relationship Id="rId42" Type="http://schemas.openxmlformats.org/officeDocument/2006/relationships/slide" Target="slides/slide34.xml"/><Relationship Id="rId47" Type="http://schemas.openxmlformats.org/officeDocument/2006/relationships/slide" Target="slides/slide39.xml"/><Relationship Id="rId63" Type="http://schemas.openxmlformats.org/officeDocument/2006/relationships/slide" Target="slides/slide55.xml"/><Relationship Id="rId68" Type="http://schemas.openxmlformats.org/officeDocument/2006/relationships/slide" Target="slides/slide60.xml"/><Relationship Id="rId84" Type="http://schemas.openxmlformats.org/officeDocument/2006/relationships/slide" Target="slides/slide76.xml"/><Relationship Id="rId89" Type="http://schemas.openxmlformats.org/officeDocument/2006/relationships/slide" Target="slides/slide81.xml"/><Relationship Id="rId16" Type="http://schemas.openxmlformats.org/officeDocument/2006/relationships/slide" Target="slides/slide8.xml"/><Relationship Id="rId11" Type="http://schemas.openxmlformats.org/officeDocument/2006/relationships/slide" Target="slides/slide3.xml"/><Relationship Id="rId32" Type="http://schemas.openxmlformats.org/officeDocument/2006/relationships/slide" Target="slides/slide24.xml"/><Relationship Id="rId37" Type="http://schemas.openxmlformats.org/officeDocument/2006/relationships/slide" Target="slides/slide29.xml"/><Relationship Id="rId53" Type="http://schemas.openxmlformats.org/officeDocument/2006/relationships/slide" Target="slides/slide45.xml"/><Relationship Id="rId58" Type="http://schemas.openxmlformats.org/officeDocument/2006/relationships/slide" Target="slides/slide50.xml"/><Relationship Id="rId74" Type="http://schemas.openxmlformats.org/officeDocument/2006/relationships/slide" Target="slides/slide66.xml"/><Relationship Id="rId79" Type="http://schemas.openxmlformats.org/officeDocument/2006/relationships/slide" Target="slides/slide71.xml"/><Relationship Id="rId5" Type="http://schemas.openxmlformats.org/officeDocument/2006/relationships/slideMaster" Target="slideMasters/slideMaster2.xml"/><Relationship Id="rId90" Type="http://schemas.openxmlformats.org/officeDocument/2006/relationships/slide" Target="slides/slide82.xml"/><Relationship Id="rId95" Type="http://schemas.openxmlformats.org/officeDocument/2006/relationships/viewProps" Target="viewProps.xml"/><Relationship Id="rId22" Type="http://schemas.openxmlformats.org/officeDocument/2006/relationships/slide" Target="slides/slide14.xml"/><Relationship Id="rId27" Type="http://schemas.openxmlformats.org/officeDocument/2006/relationships/slide" Target="slides/slide19.xml"/><Relationship Id="rId43" Type="http://schemas.openxmlformats.org/officeDocument/2006/relationships/slide" Target="slides/slide35.xml"/><Relationship Id="rId48" Type="http://schemas.openxmlformats.org/officeDocument/2006/relationships/slide" Target="slides/slide40.xml"/><Relationship Id="rId64" Type="http://schemas.openxmlformats.org/officeDocument/2006/relationships/slide" Target="slides/slide56.xml"/><Relationship Id="rId69" Type="http://schemas.openxmlformats.org/officeDocument/2006/relationships/slide" Target="slides/slide61.xml"/><Relationship Id="rId80" Type="http://schemas.openxmlformats.org/officeDocument/2006/relationships/slide" Target="slides/slide72.xml"/><Relationship Id="rId85" Type="http://schemas.openxmlformats.org/officeDocument/2006/relationships/slide" Target="slides/slide77.xml"/><Relationship Id="rId3" Type="http://schemas.openxmlformats.org/officeDocument/2006/relationships/customXml" Target="../customXml/item3.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slide" Target="slides/slide30.xml"/><Relationship Id="rId46" Type="http://schemas.openxmlformats.org/officeDocument/2006/relationships/slide" Target="slides/slide38.xml"/><Relationship Id="rId59" Type="http://schemas.openxmlformats.org/officeDocument/2006/relationships/slide" Target="slides/slide51.xml"/><Relationship Id="rId67" Type="http://schemas.openxmlformats.org/officeDocument/2006/relationships/slide" Target="slides/slide59.xml"/><Relationship Id="rId20" Type="http://schemas.openxmlformats.org/officeDocument/2006/relationships/slide" Target="slides/slide12.xml"/><Relationship Id="rId41" Type="http://schemas.openxmlformats.org/officeDocument/2006/relationships/slide" Target="slides/slide33.xml"/><Relationship Id="rId54" Type="http://schemas.openxmlformats.org/officeDocument/2006/relationships/slide" Target="slides/slide46.xml"/><Relationship Id="rId62" Type="http://schemas.openxmlformats.org/officeDocument/2006/relationships/slide" Target="slides/slide54.xml"/><Relationship Id="rId70" Type="http://schemas.openxmlformats.org/officeDocument/2006/relationships/slide" Target="slides/slide62.xml"/><Relationship Id="rId75" Type="http://schemas.openxmlformats.org/officeDocument/2006/relationships/slide" Target="slides/slide67.xml"/><Relationship Id="rId83" Type="http://schemas.openxmlformats.org/officeDocument/2006/relationships/slide" Target="slides/slide75.xml"/><Relationship Id="rId88" Type="http://schemas.openxmlformats.org/officeDocument/2006/relationships/slide" Target="slides/slide80.xml"/><Relationship Id="rId91" Type="http://schemas.openxmlformats.org/officeDocument/2006/relationships/notesMaster" Target="notesMasters/notesMaster1.xml"/><Relationship Id="rId9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49" Type="http://schemas.openxmlformats.org/officeDocument/2006/relationships/slide" Target="slides/slide41.xml"/><Relationship Id="rId57" Type="http://schemas.openxmlformats.org/officeDocument/2006/relationships/slide" Target="slides/slide49.xml"/><Relationship Id="rId10" Type="http://schemas.openxmlformats.org/officeDocument/2006/relationships/slide" Target="slides/slide2.xml"/><Relationship Id="rId31" Type="http://schemas.openxmlformats.org/officeDocument/2006/relationships/slide" Target="slides/slide23.xml"/><Relationship Id="rId44" Type="http://schemas.openxmlformats.org/officeDocument/2006/relationships/slide" Target="slides/slide36.xml"/><Relationship Id="rId52" Type="http://schemas.openxmlformats.org/officeDocument/2006/relationships/slide" Target="slides/slide44.xml"/><Relationship Id="rId60" Type="http://schemas.openxmlformats.org/officeDocument/2006/relationships/slide" Target="slides/slide52.xml"/><Relationship Id="rId65" Type="http://schemas.openxmlformats.org/officeDocument/2006/relationships/slide" Target="slides/slide57.xml"/><Relationship Id="rId73" Type="http://schemas.openxmlformats.org/officeDocument/2006/relationships/slide" Target="slides/slide65.xml"/><Relationship Id="rId78" Type="http://schemas.openxmlformats.org/officeDocument/2006/relationships/slide" Target="slides/slide70.xml"/><Relationship Id="rId81" Type="http://schemas.openxmlformats.org/officeDocument/2006/relationships/slide" Target="slides/slide73.xml"/><Relationship Id="rId86" Type="http://schemas.openxmlformats.org/officeDocument/2006/relationships/slide" Target="slides/slide78.xml"/><Relationship Id="rId9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1.xml"/><Relationship Id="rId13" Type="http://schemas.openxmlformats.org/officeDocument/2006/relationships/slide" Target="slides/slide5.xml"/><Relationship Id="rId18" Type="http://schemas.openxmlformats.org/officeDocument/2006/relationships/slide" Target="slides/slide10.xml"/><Relationship Id="rId39" Type="http://schemas.openxmlformats.org/officeDocument/2006/relationships/slide" Target="slides/slide31.xml"/><Relationship Id="rId34" Type="http://schemas.openxmlformats.org/officeDocument/2006/relationships/slide" Target="slides/slide26.xml"/><Relationship Id="rId50" Type="http://schemas.openxmlformats.org/officeDocument/2006/relationships/slide" Target="slides/slide42.xml"/><Relationship Id="rId55" Type="http://schemas.openxmlformats.org/officeDocument/2006/relationships/slide" Target="slides/slide47.xml"/><Relationship Id="rId76" Type="http://schemas.openxmlformats.org/officeDocument/2006/relationships/slide" Target="slides/slide68.xml"/><Relationship Id="rId97" Type="http://schemas.openxmlformats.org/officeDocument/2006/relationships/tableStyles" Target="tableStyles.xml"/><Relationship Id="rId7" Type="http://schemas.openxmlformats.org/officeDocument/2006/relationships/slideMaster" Target="slideMasters/slideMaster4.xml"/><Relationship Id="rId71" Type="http://schemas.openxmlformats.org/officeDocument/2006/relationships/slide" Target="slides/slide63.xml"/><Relationship Id="rId92" Type="http://schemas.openxmlformats.org/officeDocument/2006/relationships/handoutMaster" Target="handoutMasters/handoutMaster1.xml"/><Relationship Id="rId2" Type="http://schemas.openxmlformats.org/officeDocument/2006/relationships/customXml" Target="../customXml/item2.xml"/><Relationship Id="rId29" Type="http://schemas.openxmlformats.org/officeDocument/2006/relationships/slide" Target="slides/slide21.xml"/><Relationship Id="rId24" Type="http://schemas.openxmlformats.org/officeDocument/2006/relationships/slide" Target="slides/slide16.xml"/><Relationship Id="rId40" Type="http://schemas.openxmlformats.org/officeDocument/2006/relationships/slide" Target="slides/slide32.xml"/><Relationship Id="rId45" Type="http://schemas.openxmlformats.org/officeDocument/2006/relationships/slide" Target="slides/slide37.xml"/><Relationship Id="rId66" Type="http://schemas.openxmlformats.org/officeDocument/2006/relationships/slide" Target="slides/slide58.xml"/><Relationship Id="rId87" Type="http://schemas.openxmlformats.org/officeDocument/2006/relationships/slide" Target="slides/slide79.xml"/><Relationship Id="rId61" Type="http://schemas.openxmlformats.org/officeDocument/2006/relationships/slide" Target="slides/slide53.xml"/><Relationship Id="rId82" Type="http://schemas.openxmlformats.org/officeDocument/2006/relationships/slide" Target="slides/slide74.xml"/><Relationship Id="rId19" Type="http://schemas.openxmlformats.org/officeDocument/2006/relationships/slide" Target="slides/slide11.xml"/><Relationship Id="rId14" Type="http://schemas.openxmlformats.org/officeDocument/2006/relationships/slide" Target="slides/slide6.xml"/><Relationship Id="rId30" Type="http://schemas.openxmlformats.org/officeDocument/2006/relationships/slide" Target="slides/slide22.xml"/><Relationship Id="rId35" Type="http://schemas.openxmlformats.org/officeDocument/2006/relationships/slide" Target="slides/slide27.xml"/><Relationship Id="rId56" Type="http://schemas.openxmlformats.org/officeDocument/2006/relationships/slide" Target="slides/slide48.xml"/><Relationship Id="rId77" Type="http://schemas.openxmlformats.org/officeDocument/2006/relationships/slide" Target="slides/slide69.xml"/><Relationship Id="rId8" Type="http://schemas.openxmlformats.org/officeDocument/2006/relationships/slideMaster" Target="slideMasters/slideMaster5.xml"/><Relationship Id="rId51" Type="http://schemas.openxmlformats.org/officeDocument/2006/relationships/slide" Target="slides/slide43.xml"/><Relationship Id="rId72" Type="http://schemas.openxmlformats.org/officeDocument/2006/relationships/slide" Target="slides/slide64.xml"/><Relationship Id="rId93" Type="http://schemas.openxmlformats.org/officeDocument/2006/relationships/commentAuthors" Target="commentAuthors.xml"/><Relationship Id="rId98" Type="http://schemas.openxmlformats.org/officeDocument/2006/relationships/customXml" Target="../customXml/item4.xml"/></Relationships>
</file>

<file path=ppt/_rels/viewProps.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4"/>
            <a:ext cx="3035088" cy="466116"/>
          </a:xfrm>
          <a:prstGeom prst="rect">
            <a:avLst/>
          </a:prstGeom>
        </p:spPr>
        <p:txBody>
          <a:bodyPr vert="horz" lIns="92926" tIns="46462" rIns="92926" bIns="46462" rtlCol="0"/>
          <a:lstStyle>
            <a:lvl1pPr algn="l">
              <a:defRPr sz="1200"/>
            </a:lvl1pPr>
          </a:lstStyle>
          <a:p>
            <a:endParaRPr lang="en-US" dirty="0"/>
          </a:p>
        </p:txBody>
      </p:sp>
      <p:sp>
        <p:nvSpPr>
          <p:cNvPr id="3" name="Date Placeholder 2"/>
          <p:cNvSpPr>
            <a:spLocks noGrp="1"/>
          </p:cNvSpPr>
          <p:nvPr>
            <p:ph type="dt" sz="quarter" idx="1"/>
          </p:nvPr>
        </p:nvSpPr>
        <p:spPr>
          <a:xfrm>
            <a:off x="3967342" y="4"/>
            <a:ext cx="3035088" cy="466116"/>
          </a:xfrm>
          <a:prstGeom prst="rect">
            <a:avLst/>
          </a:prstGeom>
        </p:spPr>
        <p:txBody>
          <a:bodyPr vert="horz" lIns="92926" tIns="46462" rIns="92926" bIns="46462" rtlCol="0"/>
          <a:lstStyle>
            <a:lvl1pPr algn="r">
              <a:defRPr sz="1200"/>
            </a:lvl1pPr>
          </a:lstStyle>
          <a:p>
            <a:fld id="{2FEAE33A-91BF-477B-B36A-47D829B4E739}" type="datetimeFigureOut">
              <a:rPr lang="en-US" smtClean="0"/>
              <a:t>1/2/2020</a:t>
            </a:fld>
            <a:endParaRPr lang="en-US" dirty="0"/>
          </a:p>
        </p:txBody>
      </p:sp>
      <p:sp>
        <p:nvSpPr>
          <p:cNvPr id="4" name="Footer Placeholder 3"/>
          <p:cNvSpPr>
            <a:spLocks noGrp="1"/>
          </p:cNvSpPr>
          <p:nvPr>
            <p:ph type="ftr" sz="quarter" idx="2"/>
          </p:nvPr>
        </p:nvSpPr>
        <p:spPr>
          <a:xfrm>
            <a:off x="0" y="8823941"/>
            <a:ext cx="3035088" cy="466115"/>
          </a:xfrm>
          <a:prstGeom prst="rect">
            <a:avLst/>
          </a:prstGeom>
        </p:spPr>
        <p:txBody>
          <a:bodyPr vert="horz" lIns="92926" tIns="46462" rIns="92926" bIns="4646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67342" y="8823941"/>
            <a:ext cx="3035088" cy="466115"/>
          </a:xfrm>
          <a:prstGeom prst="rect">
            <a:avLst/>
          </a:prstGeom>
        </p:spPr>
        <p:txBody>
          <a:bodyPr vert="horz" lIns="92926" tIns="46462" rIns="92926" bIns="46462" rtlCol="0" anchor="b"/>
          <a:lstStyle>
            <a:lvl1pPr algn="r">
              <a:defRPr sz="1200"/>
            </a:lvl1pPr>
          </a:lstStyle>
          <a:p>
            <a:fld id="{E5A727D1-50F5-46D0-BF2B-F350CC8CC879}" type="slidenum">
              <a:rPr lang="en-US" smtClean="0"/>
              <a:t>‹#›</a:t>
            </a:fld>
            <a:endParaRPr lang="en-US" dirty="0"/>
          </a:p>
        </p:txBody>
      </p:sp>
    </p:spTree>
    <p:extLst>
      <p:ext uri="{BB962C8B-B14F-4D97-AF65-F5344CB8AC3E}">
        <p14:creationId xmlns:p14="http://schemas.microsoft.com/office/powerpoint/2010/main" val="26098446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5088" cy="464503"/>
          </a:xfrm>
          <a:prstGeom prst="rect">
            <a:avLst/>
          </a:prstGeom>
        </p:spPr>
        <p:txBody>
          <a:bodyPr vert="horz" lIns="92926" tIns="46462" rIns="92926" bIns="46462" rtlCol="0"/>
          <a:lstStyle>
            <a:lvl1pPr algn="l">
              <a:defRPr sz="1200"/>
            </a:lvl1pPr>
          </a:lstStyle>
          <a:p>
            <a:endParaRPr lang="en-US" dirty="0"/>
          </a:p>
        </p:txBody>
      </p:sp>
      <p:sp>
        <p:nvSpPr>
          <p:cNvPr id="3" name="Date Placeholder 2"/>
          <p:cNvSpPr>
            <a:spLocks noGrp="1"/>
          </p:cNvSpPr>
          <p:nvPr>
            <p:ph type="dt" idx="1"/>
          </p:nvPr>
        </p:nvSpPr>
        <p:spPr>
          <a:xfrm>
            <a:off x="3967342" y="1"/>
            <a:ext cx="3035088" cy="464503"/>
          </a:xfrm>
          <a:prstGeom prst="rect">
            <a:avLst/>
          </a:prstGeom>
        </p:spPr>
        <p:txBody>
          <a:bodyPr vert="horz" lIns="92926" tIns="46462" rIns="92926" bIns="46462" rtlCol="0"/>
          <a:lstStyle>
            <a:lvl1pPr algn="r">
              <a:defRPr sz="1200"/>
            </a:lvl1pPr>
          </a:lstStyle>
          <a:p>
            <a:fld id="{626F812F-D2FA-42B1-A483-89D1CDD909BB}" type="datetimeFigureOut">
              <a:rPr lang="en-US" smtClean="0"/>
              <a:t>1/2/2020</a:t>
            </a:fld>
            <a:endParaRPr lang="en-US" dirty="0"/>
          </a:p>
        </p:txBody>
      </p:sp>
      <p:sp>
        <p:nvSpPr>
          <p:cNvPr id="4" name="Slide Image Placeholder 3"/>
          <p:cNvSpPr>
            <a:spLocks noGrp="1" noRot="1" noChangeAspect="1"/>
          </p:cNvSpPr>
          <p:nvPr>
            <p:ph type="sldImg" idx="2"/>
          </p:nvPr>
        </p:nvSpPr>
        <p:spPr>
          <a:xfrm>
            <a:off x="1181100" y="696913"/>
            <a:ext cx="4643438" cy="3482975"/>
          </a:xfrm>
          <a:prstGeom prst="rect">
            <a:avLst/>
          </a:prstGeom>
          <a:noFill/>
          <a:ln w="12700">
            <a:solidFill>
              <a:prstClr val="black"/>
            </a:solidFill>
          </a:ln>
        </p:spPr>
        <p:txBody>
          <a:bodyPr vert="horz" lIns="92926" tIns="46462" rIns="92926" bIns="46462" rtlCol="0" anchor="ctr"/>
          <a:lstStyle/>
          <a:p>
            <a:endParaRPr lang="en-US" dirty="0"/>
          </a:p>
        </p:txBody>
      </p:sp>
      <p:sp>
        <p:nvSpPr>
          <p:cNvPr id="5" name="Notes Placeholder 4"/>
          <p:cNvSpPr>
            <a:spLocks noGrp="1"/>
          </p:cNvSpPr>
          <p:nvPr>
            <p:ph type="body" sz="quarter" idx="3"/>
          </p:nvPr>
        </p:nvSpPr>
        <p:spPr>
          <a:xfrm>
            <a:off x="700405" y="4412778"/>
            <a:ext cx="5603240" cy="4180523"/>
          </a:xfrm>
          <a:prstGeom prst="rect">
            <a:avLst/>
          </a:prstGeom>
        </p:spPr>
        <p:txBody>
          <a:bodyPr vert="horz" lIns="92926" tIns="46462" rIns="92926" bIns="464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3939"/>
            <a:ext cx="3035088" cy="464503"/>
          </a:xfrm>
          <a:prstGeom prst="rect">
            <a:avLst/>
          </a:prstGeom>
        </p:spPr>
        <p:txBody>
          <a:bodyPr vert="horz" lIns="92926" tIns="46462" rIns="92926" bIns="464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67342" y="8823939"/>
            <a:ext cx="3035088" cy="464503"/>
          </a:xfrm>
          <a:prstGeom prst="rect">
            <a:avLst/>
          </a:prstGeom>
        </p:spPr>
        <p:txBody>
          <a:bodyPr vert="horz" lIns="92926" tIns="46462" rIns="92926" bIns="46462" rtlCol="0" anchor="b"/>
          <a:lstStyle>
            <a:lvl1pPr algn="r">
              <a:defRPr sz="1200"/>
            </a:lvl1pPr>
          </a:lstStyle>
          <a:p>
            <a:fld id="{1E6F2BC6-4BB5-46DC-9741-12427780126F}" type="slidenum">
              <a:rPr lang="en-US" smtClean="0"/>
              <a:t>‹#›</a:t>
            </a:fld>
            <a:endParaRPr lang="en-US" dirty="0"/>
          </a:p>
        </p:txBody>
      </p:sp>
    </p:spTree>
    <p:extLst>
      <p:ext uri="{BB962C8B-B14F-4D97-AF65-F5344CB8AC3E}">
        <p14:creationId xmlns:p14="http://schemas.microsoft.com/office/powerpoint/2010/main" val="1324137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6F2BC6-4BB5-46DC-9741-12427780126F}" type="slidenum">
              <a:rPr lang="en-US" smtClean="0"/>
              <a:t>1</a:t>
            </a:fld>
            <a:endParaRPr lang="en-US" dirty="0"/>
          </a:p>
        </p:txBody>
      </p:sp>
    </p:spTree>
    <p:extLst>
      <p:ext uri="{BB962C8B-B14F-4D97-AF65-F5344CB8AC3E}">
        <p14:creationId xmlns:p14="http://schemas.microsoft.com/office/powerpoint/2010/main" val="38259367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dates</a:t>
            </a:r>
            <a:r>
              <a:rPr lang="en-US" baseline="0" dirty="0" smtClean="0"/>
              <a:t> listed above are DHCS’ proposed effective dates. The overall goal is to provide the same standardized set of services across the State as of January 1, 2021.</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6F2BC6-4BB5-46DC-9741-12427780126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223259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Populations that currently receive benefits through the fee-for-service delivery system that will transition to the </a:t>
            </a:r>
            <a:r>
              <a:rPr lang="en-US" sz="1200" dirty="0" err="1" smtClean="0"/>
              <a:t>Medi</a:t>
            </a:r>
            <a:r>
              <a:rPr lang="en-US" sz="1200" dirty="0" smtClean="0"/>
              <a:t>-Cal managed care system…</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6F2BC6-4BB5-46DC-9741-12427780126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530346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Populations that will be moving from mandatory managed care enrollment into mandatory fee-for-service enrollment…</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6F2BC6-4BB5-46DC-9741-12427780126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551537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6F2BC6-4BB5-46DC-9741-12427780126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594697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baseline="0" dirty="0" smtClean="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6F2BC6-4BB5-46DC-9741-12427780126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070260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6F2BC6-4BB5-46DC-9741-12427780126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740038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6F2BC6-4BB5-46DC-9741-12427780126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842920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6F2BC6-4BB5-46DC-9741-12427780126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34184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6F2BC6-4BB5-46DC-9741-12427780126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47</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093747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6F2BC6-4BB5-46DC-9741-12427780126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48</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737719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6F2BC6-4BB5-46DC-9741-12427780126F}" type="slidenum">
              <a:rPr lang="en-US" smtClean="0"/>
              <a:t>2</a:t>
            </a:fld>
            <a:endParaRPr lang="en-US" dirty="0"/>
          </a:p>
        </p:txBody>
      </p:sp>
    </p:spTree>
    <p:extLst>
      <p:ext uri="{BB962C8B-B14F-4D97-AF65-F5344CB8AC3E}">
        <p14:creationId xmlns:p14="http://schemas.microsoft.com/office/powerpoint/2010/main" val="19519475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6F2BC6-4BB5-46DC-9741-12427780126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49</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834117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6F2BC6-4BB5-46DC-9741-12427780126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50</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096008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6F2BC6-4BB5-46DC-9741-12427780126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161968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baseline="0" dirty="0" smtClean="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6F2BC6-4BB5-46DC-9741-12427780126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117824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6F2BC6-4BB5-46DC-9741-12427780126F}" type="slidenum">
              <a:rPr lang="en-US" smtClean="0"/>
              <a:t>73</a:t>
            </a:fld>
            <a:endParaRPr lang="en-US" dirty="0"/>
          </a:p>
        </p:txBody>
      </p:sp>
    </p:spTree>
    <p:extLst>
      <p:ext uri="{BB962C8B-B14F-4D97-AF65-F5344CB8AC3E}">
        <p14:creationId xmlns:p14="http://schemas.microsoft.com/office/powerpoint/2010/main" val="7717626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6F2BC6-4BB5-46DC-9741-12427780126F}" type="slidenum">
              <a:rPr lang="en-US" smtClean="0"/>
              <a:t>74</a:t>
            </a:fld>
            <a:endParaRPr lang="en-US" dirty="0"/>
          </a:p>
        </p:txBody>
      </p:sp>
    </p:spTree>
    <p:extLst>
      <p:ext uri="{BB962C8B-B14F-4D97-AF65-F5344CB8AC3E}">
        <p14:creationId xmlns:p14="http://schemas.microsoft.com/office/powerpoint/2010/main" val="37331078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1E6F2BC6-4BB5-46DC-9741-12427780126F}" type="slidenum">
              <a:rPr lang="en-US" smtClean="0"/>
              <a:t>75</a:t>
            </a:fld>
            <a:endParaRPr lang="en-US" dirty="0"/>
          </a:p>
        </p:txBody>
      </p:sp>
    </p:spTree>
    <p:extLst>
      <p:ext uri="{BB962C8B-B14F-4D97-AF65-F5344CB8AC3E}">
        <p14:creationId xmlns:p14="http://schemas.microsoft.com/office/powerpoint/2010/main" val="36541155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E6F2BC6-4BB5-46DC-9741-12427780126F}" type="slidenum">
              <a:rPr lang="en-US" smtClean="0"/>
              <a:t>76</a:t>
            </a:fld>
            <a:endParaRPr lang="en-US" dirty="0"/>
          </a:p>
        </p:txBody>
      </p:sp>
    </p:spTree>
    <p:extLst>
      <p:ext uri="{BB962C8B-B14F-4D97-AF65-F5344CB8AC3E}">
        <p14:creationId xmlns:p14="http://schemas.microsoft.com/office/powerpoint/2010/main" val="415817770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E6F2BC6-4BB5-46DC-9741-12427780126F}" type="slidenum">
              <a:rPr lang="en-US" smtClean="0"/>
              <a:t>77</a:t>
            </a:fld>
            <a:endParaRPr lang="en-US" dirty="0"/>
          </a:p>
        </p:txBody>
      </p:sp>
    </p:spTree>
    <p:extLst>
      <p:ext uri="{BB962C8B-B14F-4D97-AF65-F5344CB8AC3E}">
        <p14:creationId xmlns:p14="http://schemas.microsoft.com/office/powerpoint/2010/main" val="361079232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E6F2BC6-4BB5-46DC-9741-12427780126F}" type="slidenum">
              <a:rPr lang="en-US" smtClean="0"/>
              <a:t>78</a:t>
            </a:fld>
            <a:endParaRPr lang="en-US" dirty="0"/>
          </a:p>
        </p:txBody>
      </p:sp>
    </p:spTree>
    <p:extLst>
      <p:ext uri="{BB962C8B-B14F-4D97-AF65-F5344CB8AC3E}">
        <p14:creationId xmlns:p14="http://schemas.microsoft.com/office/powerpoint/2010/main" val="22296930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6F2BC6-4BB5-46DC-9741-12427780126F}" type="slidenum">
              <a:rPr lang="en-US" smtClean="0"/>
              <a:t>3</a:t>
            </a:fld>
            <a:endParaRPr lang="en-US" dirty="0"/>
          </a:p>
        </p:txBody>
      </p:sp>
    </p:spTree>
    <p:extLst>
      <p:ext uri="{BB962C8B-B14F-4D97-AF65-F5344CB8AC3E}">
        <p14:creationId xmlns:p14="http://schemas.microsoft.com/office/powerpoint/2010/main" val="404693230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E6F2BC6-4BB5-46DC-9741-12427780126F}" type="slidenum">
              <a:rPr lang="en-US" smtClean="0"/>
              <a:t>79</a:t>
            </a:fld>
            <a:endParaRPr lang="en-US" dirty="0"/>
          </a:p>
        </p:txBody>
      </p:sp>
    </p:spTree>
    <p:extLst>
      <p:ext uri="{BB962C8B-B14F-4D97-AF65-F5344CB8AC3E}">
        <p14:creationId xmlns:p14="http://schemas.microsoft.com/office/powerpoint/2010/main" val="366291933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E6F2BC6-4BB5-46DC-9741-12427780126F}" type="slidenum">
              <a:rPr lang="en-US" smtClean="0"/>
              <a:t>80</a:t>
            </a:fld>
            <a:endParaRPr lang="en-US" dirty="0"/>
          </a:p>
        </p:txBody>
      </p:sp>
    </p:spTree>
    <p:extLst>
      <p:ext uri="{BB962C8B-B14F-4D97-AF65-F5344CB8AC3E}">
        <p14:creationId xmlns:p14="http://schemas.microsoft.com/office/powerpoint/2010/main" val="140300870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E6F2BC6-4BB5-46DC-9741-12427780126F}" type="slidenum">
              <a:rPr lang="en-US" smtClean="0"/>
              <a:t>81</a:t>
            </a:fld>
            <a:endParaRPr lang="en-US" dirty="0"/>
          </a:p>
        </p:txBody>
      </p:sp>
    </p:spTree>
    <p:extLst>
      <p:ext uri="{BB962C8B-B14F-4D97-AF65-F5344CB8AC3E}">
        <p14:creationId xmlns:p14="http://schemas.microsoft.com/office/powerpoint/2010/main" val="221126081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6F2BC6-4BB5-46DC-9741-12427780126F}" type="slidenum">
              <a:rPr lang="en-US" smtClean="0"/>
              <a:t>82</a:t>
            </a:fld>
            <a:endParaRPr lang="en-US" dirty="0"/>
          </a:p>
        </p:txBody>
      </p:sp>
    </p:spTree>
    <p:extLst>
      <p:ext uri="{BB962C8B-B14F-4D97-AF65-F5344CB8AC3E}">
        <p14:creationId xmlns:p14="http://schemas.microsoft.com/office/powerpoint/2010/main" val="19432220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6F2BC6-4BB5-46DC-9741-12427780126F}" type="slidenum">
              <a:rPr lang="en-US" smtClean="0"/>
              <a:t>4</a:t>
            </a:fld>
            <a:endParaRPr lang="en-US" dirty="0"/>
          </a:p>
        </p:txBody>
      </p:sp>
    </p:spTree>
    <p:extLst>
      <p:ext uri="{BB962C8B-B14F-4D97-AF65-F5344CB8AC3E}">
        <p14:creationId xmlns:p14="http://schemas.microsoft.com/office/powerpoint/2010/main" val="1009749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6F2BC6-4BB5-46DC-9741-12427780126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004057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6F2BC6-4BB5-46DC-9741-12427780126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909952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6F2BC6-4BB5-46DC-9741-12427780126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814790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6F2BC6-4BB5-46DC-9741-12427780126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523121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Currently, the capitation payment rates are developed on a county-by-county and plan-by-plan basis, resulting in excessive administrative work and challenges. </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6F2BC6-4BB5-46DC-9741-12427780126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878809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4.png"/><Relationship Id="rId2" Type="http://schemas.openxmlformats.org/officeDocument/2006/relationships/image" Target="../media/image6.jpeg"/><Relationship Id="rId1" Type="http://schemas.openxmlformats.org/officeDocument/2006/relationships/slideMaster" Target="../slideMasters/slideMaster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990600" y="6356350"/>
            <a:ext cx="2133600" cy="365125"/>
          </a:xfrm>
        </p:spPr>
        <p:txBody>
          <a:bodyPr/>
          <a:lstStyle/>
          <a:p>
            <a:r>
              <a:rPr lang="en-US" smtClean="0"/>
              <a:t>12/05/2019</a:t>
            </a:r>
            <a:endParaRPr lang="en-US" dirty="0"/>
          </a:p>
        </p:txBody>
      </p:sp>
      <p:sp>
        <p:nvSpPr>
          <p:cNvPr id="6" name="Slide Number Placeholder 5"/>
          <p:cNvSpPr>
            <a:spLocks noGrp="1"/>
          </p:cNvSpPr>
          <p:nvPr>
            <p:ph type="sldNum" sz="quarter" idx="12"/>
          </p:nvPr>
        </p:nvSpPr>
        <p:spPr/>
        <p:txBody>
          <a:bodyPr/>
          <a:lstStyle/>
          <a:p>
            <a:fld id="{0F22356E-2A12-4147-9C02-1C2F05D23B3C}" type="slidenum">
              <a:rPr lang="en-US" smtClean="0"/>
              <a:t>‹#›</a:t>
            </a:fld>
            <a:endParaRPr lang="en-US" dirty="0"/>
          </a:p>
        </p:txBody>
      </p:sp>
      <p:sp>
        <p:nvSpPr>
          <p:cNvPr id="7" name="Rectangle 6"/>
          <p:cNvSpPr/>
          <p:nvPr userDrawn="1"/>
        </p:nvSpPr>
        <p:spPr>
          <a:xfrm>
            <a:off x="0" y="0"/>
            <a:ext cx="457200" cy="6858000"/>
          </a:xfrm>
          <a:prstGeom prst="rect">
            <a:avLst/>
          </a:prstGeom>
          <a:solidFill>
            <a:srgbClr val="1A4A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8" name="Rectangle 7"/>
          <p:cNvSpPr/>
          <p:nvPr userDrawn="1"/>
        </p:nvSpPr>
        <p:spPr>
          <a:xfrm>
            <a:off x="0" y="0"/>
            <a:ext cx="457200" cy="685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9" name="Rectangle 8"/>
          <p:cNvSpPr/>
          <p:nvPr userDrawn="1"/>
        </p:nvSpPr>
        <p:spPr>
          <a:xfrm>
            <a:off x="0" y="4648200"/>
            <a:ext cx="457200" cy="2209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pic>
        <p:nvPicPr>
          <p:cNvPr id="10" name="Picture 9" descr="D H C S Logo" title="D H C 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99861" y="838200"/>
            <a:ext cx="838939" cy="800100"/>
          </a:xfrm>
          <a:prstGeom prst="rect">
            <a:avLst/>
          </a:prstGeom>
        </p:spPr>
      </p:pic>
      <p:sp>
        <p:nvSpPr>
          <p:cNvPr id="14" name="Title 1"/>
          <p:cNvSpPr>
            <a:spLocks noGrp="1"/>
          </p:cNvSpPr>
          <p:nvPr>
            <p:ph type="ctrTitle"/>
          </p:nvPr>
        </p:nvSpPr>
        <p:spPr>
          <a:xfrm>
            <a:off x="914400" y="1676400"/>
            <a:ext cx="7772400" cy="2819400"/>
          </a:xfrm>
        </p:spPr>
        <p:txBody>
          <a:bodyPr/>
          <a:lstStyle>
            <a:lvl1pPr algn="l">
              <a:defRPr>
                <a:solidFill>
                  <a:srgbClr val="0A295B"/>
                </a:solidFill>
                <a:latin typeface="+mj-lt"/>
                <a:ea typeface="Open Sans" panose="020B0606030504020204" pitchFamily="34" charset="0"/>
                <a:cs typeface="Open Sans" panose="020B0606030504020204" pitchFamily="34" charset="0"/>
              </a:defRPr>
            </a:lvl1pPr>
          </a:lstStyle>
          <a:p>
            <a:r>
              <a:rPr lang="en-US" dirty="0" smtClean="0"/>
              <a:t>Click to edit Master title style</a:t>
            </a:r>
            <a:endParaRPr lang="en-US" dirty="0"/>
          </a:p>
        </p:txBody>
      </p:sp>
      <p:sp>
        <p:nvSpPr>
          <p:cNvPr id="15" name="Subtitle 2"/>
          <p:cNvSpPr>
            <a:spLocks noGrp="1"/>
          </p:cNvSpPr>
          <p:nvPr>
            <p:ph type="subTitle" idx="1"/>
          </p:nvPr>
        </p:nvSpPr>
        <p:spPr>
          <a:xfrm>
            <a:off x="914400" y="4648200"/>
            <a:ext cx="7772400" cy="1447800"/>
          </a:xfrm>
        </p:spPr>
        <p:txBody>
          <a:bodyPr/>
          <a:lstStyle>
            <a:lvl1pPr marL="0" indent="0" algn="l">
              <a:buNone/>
              <a:defRPr>
                <a:solidFill>
                  <a:srgbClr val="0A295B"/>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2050" name="Picture 2" descr="C:\Users\mweiner\Desktop\stsealcl.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804536" y="838200"/>
            <a:ext cx="802888" cy="800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4044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ouble Line Title, Bullete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76200"/>
            <a:ext cx="8229600" cy="831850"/>
          </a:xfrm>
        </p:spPr>
        <p:txBody>
          <a:bodyPr/>
          <a:lstStyle>
            <a:lvl1pPr>
              <a:defRPr sz="2800" baseline="0"/>
            </a:lvl1pPr>
          </a:lstStyle>
          <a:p>
            <a:r>
              <a:rPr lang="en-US" dirty="0"/>
              <a:t>Insert Double Line Title</a:t>
            </a:r>
          </a:p>
        </p:txBody>
      </p:sp>
      <p:sp>
        <p:nvSpPr>
          <p:cNvPr id="3" name="Content Placeholder 2"/>
          <p:cNvSpPr>
            <a:spLocks noGrp="1"/>
          </p:cNvSpPr>
          <p:nvPr>
            <p:ph idx="1"/>
          </p:nvPr>
        </p:nvSpPr>
        <p:spPr>
          <a:xfrm>
            <a:off x="457200" y="1219200"/>
            <a:ext cx="8229600" cy="4800600"/>
          </a:xfrm>
        </p:spPr>
        <p:txBody>
          <a:bodyPr/>
          <a:lstStyle>
            <a:lvl4pPr>
              <a:defRPr sz="1600"/>
            </a:lvl4pPr>
            <a:lvl5pPr>
              <a:buFont typeface="Wingdings" pitchFamily="2" charset="2"/>
              <a:buChar char="Ø"/>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380723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Double Line Title, Non-Bulleted Text">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457200" y="152400"/>
            <a:ext cx="8229600" cy="831850"/>
          </a:xfrm>
        </p:spPr>
        <p:txBody>
          <a:bodyPr/>
          <a:lstStyle>
            <a:lvl1pPr>
              <a:defRPr sz="2800"/>
            </a:lvl1pPr>
          </a:lstStyle>
          <a:p>
            <a:r>
              <a:rPr lang="en-US" dirty="0"/>
              <a:t>Insert Double Line Title</a:t>
            </a:r>
          </a:p>
        </p:txBody>
      </p:sp>
      <p:sp>
        <p:nvSpPr>
          <p:cNvPr id="5" name="Content Placeholder 2"/>
          <p:cNvSpPr>
            <a:spLocks noGrp="1"/>
          </p:cNvSpPr>
          <p:nvPr>
            <p:ph idx="1"/>
          </p:nvPr>
        </p:nvSpPr>
        <p:spPr>
          <a:xfrm>
            <a:off x="457200" y="1219200"/>
            <a:ext cx="8229600" cy="4800600"/>
          </a:xfrm>
        </p:spPr>
        <p:txBody>
          <a:bodyPr/>
          <a:lstStyle>
            <a:lvl1pPr marL="0">
              <a:buNone/>
              <a:defRPr/>
            </a:lvl1pPr>
          </a:lstStyle>
          <a:p>
            <a:pPr lvl="0"/>
            <a:r>
              <a:rPr lang="en-US"/>
              <a:t>Click to edit Master text styles</a:t>
            </a:r>
          </a:p>
        </p:txBody>
      </p:sp>
    </p:spTree>
    <p:extLst>
      <p:ext uri="{BB962C8B-B14F-4D97-AF65-F5344CB8AC3E}">
        <p14:creationId xmlns:p14="http://schemas.microsoft.com/office/powerpoint/2010/main" val="30587184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ouble Line Title, Bulleted Text with Footnote">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457200" y="1295400"/>
            <a:ext cx="8229600" cy="4267200"/>
          </a:xfrm>
        </p:spPr>
        <p:txBody>
          <a:bodyPr/>
          <a:lstStyle>
            <a:lvl4pPr>
              <a:defRPr sz="1600"/>
            </a:lvl4pPr>
            <a:lvl5pPr>
              <a:buFont typeface="Wingdings" pitchFamily="2" charset="2"/>
              <a:buChar char="Ø"/>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p:cNvSpPr>
            <a:spLocks noGrp="1"/>
          </p:cNvSpPr>
          <p:nvPr>
            <p:ph type="body" sz="quarter" idx="11" hasCustomPrompt="1"/>
          </p:nvPr>
        </p:nvSpPr>
        <p:spPr>
          <a:xfrm>
            <a:off x="457200" y="5715000"/>
            <a:ext cx="8382000" cy="381000"/>
          </a:xfrm>
        </p:spPr>
        <p:txBody>
          <a:bodyPr/>
          <a:lstStyle>
            <a:lvl1pPr>
              <a:buNone/>
              <a:defRPr sz="1000">
                <a:solidFill>
                  <a:schemeClr val="tx1">
                    <a:lumMod val="50000"/>
                  </a:schemeClr>
                </a:solidFill>
              </a:defRPr>
            </a:lvl1pPr>
          </a:lstStyle>
          <a:p>
            <a:pPr lvl="0"/>
            <a:r>
              <a:rPr lang="en-US" sz="1000" dirty="0">
                <a:solidFill>
                  <a:schemeClr val="tx1">
                    <a:lumMod val="60000"/>
                    <a:lumOff val="40000"/>
                  </a:schemeClr>
                </a:solidFill>
              </a:rPr>
              <a:t>Footnotes</a:t>
            </a:r>
            <a:endParaRPr lang="en-US" dirty="0"/>
          </a:p>
        </p:txBody>
      </p:sp>
      <p:sp>
        <p:nvSpPr>
          <p:cNvPr id="5" name="Title 1"/>
          <p:cNvSpPr>
            <a:spLocks noGrp="1"/>
          </p:cNvSpPr>
          <p:nvPr>
            <p:ph type="title" hasCustomPrompt="1"/>
          </p:nvPr>
        </p:nvSpPr>
        <p:spPr>
          <a:xfrm>
            <a:off x="457200" y="76200"/>
            <a:ext cx="8229600" cy="831850"/>
          </a:xfrm>
        </p:spPr>
        <p:txBody>
          <a:bodyPr/>
          <a:lstStyle>
            <a:lvl1pPr>
              <a:defRPr sz="2800" baseline="0"/>
            </a:lvl1pPr>
          </a:lstStyle>
          <a:p>
            <a:r>
              <a:rPr lang="en-US" dirty="0"/>
              <a:t>Insert Double Line Title</a:t>
            </a:r>
          </a:p>
        </p:txBody>
      </p:sp>
    </p:spTree>
    <p:extLst>
      <p:ext uri="{BB962C8B-B14F-4D97-AF65-F5344CB8AC3E}">
        <p14:creationId xmlns:p14="http://schemas.microsoft.com/office/powerpoint/2010/main" val="22565825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815230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Bulleted Text with Picture on Righ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1850"/>
          </a:xfrm>
        </p:spPr>
        <p:txBody>
          <a:bodyPr/>
          <a:lstStyle/>
          <a:p>
            <a:r>
              <a:rPr lang="en-US"/>
              <a:t>Click to edit Master title style</a:t>
            </a:r>
            <a:endParaRPr lang="en-US" dirty="0"/>
          </a:p>
        </p:txBody>
      </p:sp>
      <p:sp>
        <p:nvSpPr>
          <p:cNvPr id="7" name="Text Placeholder 6"/>
          <p:cNvSpPr>
            <a:spLocks noGrp="1"/>
          </p:cNvSpPr>
          <p:nvPr>
            <p:ph type="body" sz="quarter" idx="11"/>
          </p:nvPr>
        </p:nvSpPr>
        <p:spPr>
          <a:xfrm>
            <a:off x="457200" y="1219200"/>
            <a:ext cx="4648200" cy="4800600"/>
          </a:xfrm>
        </p:spPr>
        <p:txBody>
          <a:bodyPr/>
          <a:lstStyle>
            <a:lvl4pPr>
              <a:defRPr sz="1600"/>
            </a:lvl4pPr>
            <a:lvl5pPr>
              <a:buFont typeface="Wingdings" pitchFamily="2" charset="2"/>
              <a:buChar char="Ø"/>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7"/>
          <p:cNvSpPr>
            <a:spLocks noGrp="1"/>
          </p:cNvSpPr>
          <p:nvPr>
            <p:ph sz="quarter" idx="12"/>
          </p:nvPr>
        </p:nvSpPr>
        <p:spPr>
          <a:xfrm>
            <a:off x="5334000" y="1219200"/>
            <a:ext cx="3352800" cy="4800600"/>
          </a:xfrm>
        </p:spPr>
        <p:txBody>
          <a:bodyPr/>
          <a:lstStyle>
            <a:lvl4pPr>
              <a:defRPr sz="1600"/>
            </a:lvl4pPr>
            <a:lvl5pPr>
              <a:buFont typeface="Wingdings" pitchFamily="2" charset="2"/>
              <a:buChar char="Ø"/>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9276688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Bulleted Text with Picture on Lef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1850"/>
          </a:xfrm>
        </p:spPr>
        <p:txBody>
          <a:bodyPr/>
          <a:lstStyle/>
          <a:p>
            <a:r>
              <a:rPr lang="en-US"/>
              <a:t>Click to edit Master title style</a:t>
            </a:r>
            <a:endParaRPr lang="en-US" dirty="0"/>
          </a:p>
        </p:txBody>
      </p:sp>
      <p:sp>
        <p:nvSpPr>
          <p:cNvPr id="7" name="Text Placeholder 6"/>
          <p:cNvSpPr>
            <a:spLocks noGrp="1"/>
          </p:cNvSpPr>
          <p:nvPr>
            <p:ph type="body" sz="quarter" idx="11"/>
          </p:nvPr>
        </p:nvSpPr>
        <p:spPr>
          <a:xfrm>
            <a:off x="4038600" y="1219200"/>
            <a:ext cx="4648200" cy="4800600"/>
          </a:xfrm>
        </p:spPr>
        <p:txBody>
          <a:bodyPr/>
          <a:lstStyle>
            <a:lvl4pPr>
              <a:defRPr sz="1600"/>
            </a:lvl4pPr>
            <a:lvl5pPr>
              <a:buFont typeface="Wingdings" pitchFamily="2" charset="2"/>
              <a:buChar char="Ø"/>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7"/>
          <p:cNvSpPr>
            <a:spLocks noGrp="1"/>
          </p:cNvSpPr>
          <p:nvPr>
            <p:ph sz="quarter" idx="12"/>
          </p:nvPr>
        </p:nvSpPr>
        <p:spPr>
          <a:xfrm>
            <a:off x="457200" y="1219200"/>
            <a:ext cx="3276600" cy="4800600"/>
          </a:xfrm>
        </p:spPr>
        <p:txBody>
          <a:bodyPr/>
          <a:lstStyle>
            <a:lvl4pPr>
              <a:defRPr sz="1600"/>
            </a:lvl4pPr>
            <a:lvl5pPr>
              <a:buFont typeface="Wingdings" pitchFamily="2" charset="2"/>
              <a:buChar char="Ø"/>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548030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Bulleted Text with Two Pictur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quarter" idx="10"/>
          </p:nvPr>
        </p:nvSpPr>
        <p:spPr>
          <a:xfrm>
            <a:off x="457200" y="1295400"/>
            <a:ext cx="3886200" cy="2743200"/>
          </a:xfrm>
        </p:spPr>
        <p:txBody>
          <a:bodyPr/>
          <a:lstStyle>
            <a:lvl4pPr>
              <a:defRPr sz="1600"/>
            </a:lvl4pPr>
            <a:lvl5pPr>
              <a:buFont typeface="Wingdings" pitchFamily="2" charset="2"/>
              <a:buChar char="Ø"/>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3"/>
          <p:cNvSpPr>
            <a:spLocks noGrp="1"/>
          </p:cNvSpPr>
          <p:nvPr>
            <p:ph sz="quarter" idx="11"/>
          </p:nvPr>
        </p:nvSpPr>
        <p:spPr>
          <a:xfrm>
            <a:off x="4800600" y="1295400"/>
            <a:ext cx="3886200" cy="2743200"/>
          </a:xfrm>
        </p:spPr>
        <p:txBody>
          <a:bodyPr/>
          <a:lstStyle>
            <a:lvl4pPr>
              <a:defRPr sz="1600"/>
            </a:lvl4pPr>
            <a:lvl5pPr>
              <a:buFont typeface="Wingdings" pitchFamily="2" charset="2"/>
              <a:buChar char="Ø"/>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ext Placeholder 6"/>
          <p:cNvSpPr>
            <a:spLocks noGrp="1"/>
          </p:cNvSpPr>
          <p:nvPr>
            <p:ph type="body" sz="quarter" idx="12"/>
          </p:nvPr>
        </p:nvSpPr>
        <p:spPr>
          <a:xfrm>
            <a:off x="457200" y="4343400"/>
            <a:ext cx="8229600" cy="1600200"/>
          </a:xfrm>
        </p:spPr>
        <p:txBody>
          <a:bodyPr/>
          <a:lstStyle>
            <a:lvl4pPr>
              <a:defRPr sz="1600"/>
            </a:lvl4pPr>
            <a:lvl5pPr>
              <a:buFont typeface="Wingdings" pitchFamily="2" charset="2"/>
              <a:buChar char="Ø"/>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605952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1_All Logos">
    <p:bg>
      <p:bgPr>
        <a:solidFill>
          <a:schemeClr val="bg1"/>
        </a:solidFill>
        <a:effectLst/>
      </p:bgPr>
    </p:bg>
    <p:spTree>
      <p:nvGrpSpPr>
        <p:cNvPr id="1" name=""/>
        <p:cNvGrpSpPr/>
        <p:nvPr/>
      </p:nvGrpSpPr>
      <p:grpSpPr>
        <a:xfrm>
          <a:off x="0" y="0"/>
          <a:ext cx="0" cy="0"/>
          <a:chOff x="0" y="0"/>
          <a:chExt cx="0" cy="0"/>
        </a:xfrm>
      </p:grpSpPr>
      <p:sp>
        <p:nvSpPr>
          <p:cNvPr id="6" name="Text Box 11"/>
          <p:cNvSpPr txBox="1">
            <a:spLocks noChangeArrowheads="1"/>
          </p:cNvSpPr>
          <p:nvPr userDrawn="1"/>
        </p:nvSpPr>
        <p:spPr bwMode="auto">
          <a:xfrm>
            <a:off x="76200" y="6553200"/>
            <a:ext cx="473075" cy="276999"/>
          </a:xfrm>
          <a:prstGeom prst="rect">
            <a:avLst/>
          </a:prstGeom>
          <a:noFill/>
          <a:ln w="9525">
            <a:noFill/>
            <a:miter lim="800000"/>
            <a:headEnd/>
            <a:tailEnd/>
          </a:ln>
          <a:effectLst/>
        </p:spPr>
        <p:txBody>
          <a:bodyPr>
            <a:spAutoFit/>
          </a:bodyPr>
          <a:lstStyle/>
          <a:p>
            <a:pPr defTabSz="914400"/>
            <a:fld id="{FEF1FAA8-746F-4E71-850A-AB8265D818F3}" type="slidenum">
              <a:rPr lang="en-US" sz="1200">
                <a:solidFill>
                  <a:schemeClr val="tx1"/>
                </a:solidFill>
              </a:rPr>
              <a:pPr defTabSz="914400"/>
              <a:t>‹#›</a:t>
            </a:fld>
            <a:endParaRPr lang="en-US" sz="1200" dirty="0">
              <a:solidFill>
                <a:schemeClr val="tx1"/>
              </a:solidFill>
            </a:endParaRPr>
          </a:p>
        </p:txBody>
      </p:sp>
      <p:pic>
        <p:nvPicPr>
          <p:cNvPr id="10" name="Picture 9" descr="CalOptima Medi-Cal Logo"/>
          <p:cNvPicPr>
            <a:picLocks noChangeAspect="1"/>
          </p:cNvPicPr>
          <p:nvPr userDrawn="1"/>
        </p:nvPicPr>
        <p:blipFill>
          <a:blip r:embed="rId2" cstate="print"/>
          <a:stretch>
            <a:fillRect/>
          </a:stretch>
        </p:blipFill>
        <p:spPr>
          <a:xfrm>
            <a:off x="839342" y="2344674"/>
            <a:ext cx="3008757" cy="1067384"/>
          </a:xfrm>
          <a:prstGeom prst="rect">
            <a:avLst/>
          </a:prstGeom>
        </p:spPr>
      </p:pic>
      <p:pic>
        <p:nvPicPr>
          <p:cNvPr id="11" name="Picture 10" descr="CalOptima PACE Logo"/>
          <p:cNvPicPr>
            <a:picLocks noChangeAspect="1"/>
          </p:cNvPicPr>
          <p:nvPr userDrawn="1"/>
        </p:nvPicPr>
        <p:blipFill>
          <a:blip r:embed="rId3" cstate="print"/>
          <a:stretch>
            <a:fillRect/>
          </a:stretch>
        </p:blipFill>
        <p:spPr>
          <a:xfrm>
            <a:off x="5406735" y="4330317"/>
            <a:ext cx="2857501" cy="980167"/>
          </a:xfrm>
          <a:prstGeom prst="rect">
            <a:avLst/>
          </a:prstGeom>
        </p:spPr>
      </p:pic>
      <p:pic>
        <p:nvPicPr>
          <p:cNvPr id="12" name="Picture 11" descr="CalOptima Logo"/>
          <p:cNvPicPr>
            <a:picLocks noChangeAspect="1"/>
          </p:cNvPicPr>
          <p:nvPr userDrawn="1"/>
        </p:nvPicPr>
        <p:blipFill>
          <a:blip r:embed="rId4" cstate="print"/>
          <a:stretch>
            <a:fillRect/>
          </a:stretch>
        </p:blipFill>
        <p:spPr>
          <a:xfrm>
            <a:off x="1857375" y="247650"/>
            <a:ext cx="5486400" cy="1752600"/>
          </a:xfrm>
          <a:prstGeom prst="rect">
            <a:avLst/>
          </a:prstGeom>
        </p:spPr>
      </p:pic>
      <p:pic>
        <p:nvPicPr>
          <p:cNvPr id="13" name="Picture 12" descr="CalOptima OneCare (HMO SNP) Logo"/>
          <p:cNvPicPr>
            <a:picLocks noChangeAspect="1"/>
          </p:cNvPicPr>
          <p:nvPr userDrawn="1"/>
        </p:nvPicPr>
        <p:blipFill>
          <a:blip r:embed="rId5" cstate="print"/>
          <a:stretch>
            <a:fillRect/>
          </a:stretch>
        </p:blipFill>
        <p:spPr>
          <a:xfrm>
            <a:off x="5264277" y="2301621"/>
            <a:ext cx="3117723" cy="1154506"/>
          </a:xfrm>
          <a:prstGeom prst="rect">
            <a:avLst/>
          </a:prstGeom>
        </p:spPr>
      </p:pic>
      <p:pic>
        <p:nvPicPr>
          <p:cNvPr id="8" name="Picture 7" descr="OneCareConnect-Logo300dpi.jpg"/>
          <p:cNvPicPr>
            <a:picLocks noChangeAspect="1"/>
          </p:cNvPicPr>
          <p:nvPr userDrawn="1"/>
        </p:nvPicPr>
        <p:blipFill>
          <a:blip r:embed="rId6" cstate="print"/>
          <a:srcRect t="10471"/>
          <a:stretch>
            <a:fillRect/>
          </a:stretch>
        </p:blipFill>
        <p:spPr>
          <a:xfrm>
            <a:off x="840510" y="4341088"/>
            <a:ext cx="3008605" cy="1140800"/>
          </a:xfrm>
          <a:prstGeom prst="rect">
            <a:avLst/>
          </a:prstGeom>
        </p:spPr>
      </p:pic>
      <p:pic>
        <p:nvPicPr>
          <p:cNvPr id="15" name="Picture 14" descr="Decorative Image"/>
          <p:cNvPicPr>
            <a:picLocks noChangeAspect="1"/>
          </p:cNvPicPr>
          <p:nvPr userDrawn="1"/>
        </p:nvPicPr>
        <p:blipFill>
          <a:blip r:embed="rId7" cstate="print"/>
          <a:srcRect b="43889"/>
          <a:stretch>
            <a:fillRect/>
          </a:stretch>
        </p:blipFill>
        <p:spPr>
          <a:xfrm>
            <a:off x="0" y="6163519"/>
            <a:ext cx="9144000" cy="389681"/>
          </a:xfrm>
          <a:prstGeom prst="rect">
            <a:avLst/>
          </a:prstGeom>
        </p:spPr>
      </p:pic>
    </p:spTree>
    <p:extLst>
      <p:ext uri="{BB962C8B-B14F-4D97-AF65-F5344CB8AC3E}">
        <p14:creationId xmlns:p14="http://schemas.microsoft.com/office/powerpoint/2010/main" val="34731885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685800"/>
            <a:ext cx="457200" cy="3962400"/>
          </a:xfrm>
          <a:custGeom>
            <a:avLst/>
            <a:gdLst/>
            <a:ahLst/>
            <a:cxnLst/>
            <a:rect l="l" t="t" r="r" b="b"/>
            <a:pathLst>
              <a:path w="457200" h="3962400">
                <a:moveTo>
                  <a:pt x="0" y="3962400"/>
                </a:moveTo>
                <a:lnTo>
                  <a:pt x="457200" y="3962400"/>
                </a:lnTo>
                <a:lnTo>
                  <a:pt x="457200" y="0"/>
                </a:lnTo>
                <a:lnTo>
                  <a:pt x="0" y="0"/>
                </a:lnTo>
                <a:lnTo>
                  <a:pt x="0" y="3962400"/>
                </a:lnTo>
                <a:close/>
              </a:path>
            </a:pathLst>
          </a:custGeom>
          <a:solidFill>
            <a:srgbClr val="1A4A78"/>
          </a:solidFill>
        </p:spPr>
        <p:txBody>
          <a:bodyPr wrap="square" lIns="0" tIns="0" rIns="0" bIns="0" rtlCol="0"/>
          <a:lstStyle/>
          <a:p>
            <a:endParaRPr/>
          </a:p>
        </p:txBody>
      </p:sp>
      <p:sp>
        <p:nvSpPr>
          <p:cNvPr id="17" name="bk object 17"/>
          <p:cNvSpPr/>
          <p:nvPr/>
        </p:nvSpPr>
        <p:spPr>
          <a:xfrm>
            <a:off x="0" y="0"/>
            <a:ext cx="457200" cy="685800"/>
          </a:xfrm>
          <a:custGeom>
            <a:avLst/>
            <a:gdLst/>
            <a:ahLst/>
            <a:cxnLst/>
            <a:rect l="l" t="t" r="r" b="b"/>
            <a:pathLst>
              <a:path w="457200" h="685800">
                <a:moveTo>
                  <a:pt x="0" y="685800"/>
                </a:moveTo>
                <a:lnTo>
                  <a:pt x="457200" y="685800"/>
                </a:lnTo>
                <a:lnTo>
                  <a:pt x="457200" y="0"/>
                </a:lnTo>
                <a:lnTo>
                  <a:pt x="0" y="0"/>
                </a:lnTo>
                <a:lnTo>
                  <a:pt x="0" y="685800"/>
                </a:lnTo>
                <a:close/>
              </a:path>
            </a:pathLst>
          </a:custGeom>
          <a:solidFill>
            <a:srgbClr val="0A295B"/>
          </a:solidFill>
        </p:spPr>
        <p:txBody>
          <a:bodyPr wrap="square" lIns="0" tIns="0" rIns="0" bIns="0" rtlCol="0"/>
          <a:lstStyle/>
          <a:p>
            <a:endParaRPr/>
          </a:p>
        </p:txBody>
      </p:sp>
      <p:sp>
        <p:nvSpPr>
          <p:cNvPr id="18" name="bk object 18"/>
          <p:cNvSpPr/>
          <p:nvPr/>
        </p:nvSpPr>
        <p:spPr>
          <a:xfrm>
            <a:off x="0" y="4648200"/>
            <a:ext cx="457200" cy="2209800"/>
          </a:xfrm>
          <a:custGeom>
            <a:avLst/>
            <a:gdLst/>
            <a:ahLst/>
            <a:cxnLst/>
            <a:rect l="l" t="t" r="r" b="b"/>
            <a:pathLst>
              <a:path w="457200" h="2209800">
                <a:moveTo>
                  <a:pt x="0" y="2209800"/>
                </a:moveTo>
                <a:lnTo>
                  <a:pt x="457200" y="2209800"/>
                </a:lnTo>
                <a:lnTo>
                  <a:pt x="457200" y="0"/>
                </a:lnTo>
                <a:lnTo>
                  <a:pt x="0" y="0"/>
                </a:lnTo>
                <a:lnTo>
                  <a:pt x="0" y="2209800"/>
                </a:lnTo>
                <a:close/>
              </a:path>
            </a:pathLst>
          </a:custGeom>
          <a:solidFill>
            <a:srgbClr val="0A295B"/>
          </a:solidFill>
        </p:spPr>
        <p:txBody>
          <a:bodyPr wrap="square" lIns="0" tIns="0" rIns="0" bIns="0" rtlCol="0"/>
          <a:lstStyle/>
          <a:p>
            <a:endParaRPr/>
          </a:p>
        </p:txBody>
      </p:sp>
      <p:sp>
        <p:nvSpPr>
          <p:cNvPr id="19" name="bk object 19"/>
          <p:cNvSpPr/>
          <p:nvPr/>
        </p:nvSpPr>
        <p:spPr>
          <a:xfrm>
            <a:off x="4800600" y="838200"/>
            <a:ext cx="838200" cy="800100"/>
          </a:xfrm>
          <a:prstGeom prst="rect">
            <a:avLst/>
          </a:prstGeom>
          <a:blipFill>
            <a:blip r:embed="rId2" cstate="print"/>
            <a:stretch>
              <a:fillRect/>
            </a:stretch>
          </a:blipFill>
        </p:spPr>
        <p:txBody>
          <a:bodyPr wrap="square" lIns="0" tIns="0" rIns="0" bIns="0" rtlCol="0"/>
          <a:lstStyle/>
          <a:p>
            <a:endParaRPr/>
          </a:p>
        </p:txBody>
      </p:sp>
      <p:sp>
        <p:nvSpPr>
          <p:cNvPr id="20" name="bk object 20"/>
          <p:cNvSpPr/>
          <p:nvPr/>
        </p:nvSpPr>
        <p:spPr>
          <a:xfrm>
            <a:off x="3803903" y="838200"/>
            <a:ext cx="803148" cy="800100"/>
          </a:xfrm>
          <a:prstGeom prst="rect">
            <a:avLst/>
          </a:prstGeom>
          <a:blipFill>
            <a:blip r:embed="rId3" cstate="print"/>
            <a:stretch>
              <a:fillRect/>
            </a:stretch>
          </a:blipFill>
        </p:spPr>
        <p:txBody>
          <a:bodyPr wrap="square" lIns="0" tIns="0" rIns="0" bIns="0" rtlCol="0"/>
          <a:lstStyle/>
          <a:p>
            <a:endParaRPr/>
          </a:p>
        </p:txBody>
      </p:sp>
      <p:sp>
        <p:nvSpPr>
          <p:cNvPr id="2" name="Holder 2"/>
          <p:cNvSpPr>
            <a:spLocks noGrp="1"/>
          </p:cNvSpPr>
          <p:nvPr>
            <p:ph type="ctrTitle"/>
          </p:nvPr>
        </p:nvSpPr>
        <p:spPr>
          <a:xfrm>
            <a:off x="709803" y="2387600"/>
            <a:ext cx="7724393" cy="1367789"/>
          </a:xfrm>
          <a:prstGeom prst="rect">
            <a:avLst/>
          </a:prstGeom>
        </p:spPr>
        <p:txBody>
          <a:bodyPr wrap="square" lIns="0" tIns="0" rIns="0" bIns="0">
            <a:spAutoFit/>
          </a:bodyPr>
          <a:lstStyle>
            <a:lvl1pPr>
              <a:defRPr sz="4400" b="0" i="0">
                <a:solidFill>
                  <a:srgbClr val="0A295B"/>
                </a:solidFill>
                <a:latin typeface="Arial"/>
                <a:cs typeface="Arial"/>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defRPr sz="1200" b="0" i="0">
                <a:solidFill>
                  <a:srgbClr val="8F8F8F"/>
                </a:solidFill>
                <a:latin typeface="Arial"/>
                <a:cs typeface="Arial"/>
              </a:defRPr>
            </a:lvl1pPr>
          </a:lstStyle>
          <a:p>
            <a:pPr marL="12700">
              <a:lnSpc>
                <a:spcPts val="1425"/>
              </a:lnSpc>
            </a:pPr>
            <a:r>
              <a:rPr lang="en-US" spc="-5" smtClean="0"/>
              <a:t>12/05/2019</a:t>
            </a:r>
            <a:endParaRPr spc="-5" dirty="0"/>
          </a:p>
        </p:txBody>
      </p:sp>
      <p:sp>
        <p:nvSpPr>
          <p:cNvPr id="6" name="Holder 6"/>
          <p:cNvSpPr>
            <a:spLocks noGrp="1"/>
          </p:cNvSpPr>
          <p:nvPr>
            <p:ph type="sldNum" sz="quarter" idx="7"/>
          </p:nvPr>
        </p:nvSpPr>
        <p:spPr/>
        <p:txBody>
          <a:bodyPr lIns="0" tIns="0" rIns="0" bIns="0"/>
          <a:lstStyle>
            <a:lvl1pPr>
              <a:defRPr sz="1200" b="0" i="0">
                <a:solidFill>
                  <a:srgbClr val="8F8F8F"/>
                </a:solidFill>
                <a:latin typeface="Arial"/>
                <a:cs typeface="Arial"/>
              </a:defRPr>
            </a:lvl1pPr>
          </a:lstStyle>
          <a:p>
            <a:pPr marL="25400">
              <a:lnSpc>
                <a:spcPts val="1425"/>
              </a:lnSpc>
            </a:pPr>
            <a:fld id="{81D60167-4931-47E6-BA6A-407CBD079E47}" type="slidenum">
              <a:rPr spc="-5" dirty="0"/>
              <a:t>‹#›</a:t>
            </a:fld>
            <a:endParaRPr spc="-5" dirty="0"/>
          </a:p>
        </p:txBody>
      </p:sp>
    </p:spTree>
    <p:extLst>
      <p:ext uri="{BB962C8B-B14F-4D97-AF65-F5344CB8AC3E}">
        <p14:creationId xmlns:p14="http://schemas.microsoft.com/office/powerpoint/2010/main" val="4451253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685800"/>
            <a:ext cx="457200" cy="3962400"/>
          </a:xfrm>
          <a:custGeom>
            <a:avLst/>
            <a:gdLst/>
            <a:ahLst/>
            <a:cxnLst/>
            <a:rect l="l" t="t" r="r" b="b"/>
            <a:pathLst>
              <a:path w="457200" h="3962400">
                <a:moveTo>
                  <a:pt x="0" y="3962400"/>
                </a:moveTo>
                <a:lnTo>
                  <a:pt x="457200" y="3962400"/>
                </a:lnTo>
                <a:lnTo>
                  <a:pt x="457200" y="0"/>
                </a:lnTo>
                <a:lnTo>
                  <a:pt x="0" y="0"/>
                </a:lnTo>
                <a:lnTo>
                  <a:pt x="0" y="3962400"/>
                </a:lnTo>
                <a:close/>
              </a:path>
            </a:pathLst>
          </a:custGeom>
          <a:solidFill>
            <a:srgbClr val="1A4A78"/>
          </a:solidFill>
        </p:spPr>
        <p:txBody>
          <a:bodyPr wrap="square" lIns="0" tIns="0" rIns="0" bIns="0" rtlCol="0"/>
          <a:lstStyle/>
          <a:p>
            <a:endParaRPr/>
          </a:p>
        </p:txBody>
      </p:sp>
      <p:sp>
        <p:nvSpPr>
          <p:cNvPr id="17" name="bk object 17"/>
          <p:cNvSpPr/>
          <p:nvPr/>
        </p:nvSpPr>
        <p:spPr>
          <a:xfrm>
            <a:off x="0" y="0"/>
            <a:ext cx="457200" cy="685800"/>
          </a:xfrm>
          <a:custGeom>
            <a:avLst/>
            <a:gdLst/>
            <a:ahLst/>
            <a:cxnLst/>
            <a:rect l="l" t="t" r="r" b="b"/>
            <a:pathLst>
              <a:path w="457200" h="685800">
                <a:moveTo>
                  <a:pt x="0" y="685800"/>
                </a:moveTo>
                <a:lnTo>
                  <a:pt x="457200" y="685800"/>
                </a:lnTo>
                <a:lnTo>
                  <a:pt x="457200" y="0"/>
                </a:lnTo>
                <a:lnTo>
                  <a:pt x="0" y="0"/>
                </a:lnTo>
                <a:lnTo>
                  <a:pt x="0" y="685800"/>
                </a:lnTo>
                <a:close/>
              </a:path>
            </a:pathLst>
          </a:custGeom>
          <a:solidFill>
            <a:srgbClr val="0A295B"/>
          </a:solidFill>
        </p:spPr>
        <p:txBody>
          <a:bodyPr wrap="square" lIns="0" tIns="0" rIns="0" bIns="0" rtlCol="0"/>
          <a:lstStyle/>
          <a:p>
            <a:endParaRPr/>
          </a:p>
        </p:txBody>
      </p:sp>
      <p:sp>
        <p:nvSpPr>
          <p:cNvPr id="18" name="bk object 18"/>
          <p:cNvSpPr/>
          <p:nvPr/>
        </p:nvSpPr>
        <p:spPr>
          <a:xfrm>
            <a:off x="0" y="4648200"/>
            <a:ext cx="457200" cy="2209800"/>
          </a:xfrm>
          <a:custGeom>
            <a:avLst/>
            <a:gdLst/>
            <a:ahLst/>
            <a:cxnLst/>
            <a:rect l="l" t="t" r="r" b="b"/>
            <a:pathLst>
              <a:path w="457200" h="2209800">
                <a:moveTo>
                  <a:pt x="0" y="2209800"/>
                </a:moveTo>
                <a:lnTo>
                  <a:pt x="457200" y="2209800"/>
                </a:lnTo>
                <a:lnTo>
                  <a:pt x="457200" y="0"/>
                </a:lnTo>
                <a:lnTo>
                  <a:pt x="0" y="0"/>
                </a:lnTo>
                <a:lnTo>
                  <a:pt x="0" y="2209800"/>
                </a:lnTo>
                <a:close/>
              </a:path>
            </a:pathLst>
          </a:custGeom>
          <a:solidFill>
            <a:srgbClr val="0A295B"/>
          </a:solidFill>
        </p:spPr>
        <p:txBody>
          <a:bodyPr wrap="square" lIns="0" tIns="0" rIns="0" bIns="0" rtlCol="0"/>
          <a:lstStyle/>
          <a:p>
            <a:endParaRPr/>
          </a:p>
        </p:txBody>
      </p:sp>
      <p:sp>
        <p:nvSpPr>
          <p:cNvPr id="19" name="bk object 19"/>
          <p:cNvSpPr/>
          <p:nvPr/>
        </p:nvSpPr>
        <p:spPr>
          <a:xfrm>
            <a:off x="838200" y="438912"/>
            <a:ext cx="838200" cy="800100"/>
          </a:xfrm>
          <a:prstGeom prst="rect">
            <a:avLst/>
          </a:prstGeom>
          <a:blipFill>
            <a:blip r:embed="rId2" cstate="print"/>
            <a:stretch>
              <a:fillRect/>
            </a:stretch>
          </a:blip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4000" b="0" i="0">
                <a:solidFill>
                  <a:srgbClr val="0A295B"/>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700" b="0" i="0">
                <a:solidFill>
                  <a:srgbClr val="003C59"/>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defRPr sz="1200" b="0" i="0">
                <a:solidFill>
                  <a:srgbClr val="8F8F8F"/>
                </a:solidFill>
                <a:latin typeface="Arial"/>
                <a:cs typeface="Arial"/>
              </a:defRPr>
            </a:lvl1pPr>
          </a:lstStyle>
          <a:p>
            <a:pPr marL="12700">
              <a:lnSpc>
                <a:spcPts val="1425"/>
              </a:lnSpc>
            </a:pPr>
            <a:r>
              <a:rPr lang="en-US" spc="-5" smtClean="0"/>
              <a:t>12/05/2019</a:t>
            </a:r>
            <a:endParaRPr spc="-5" dirty="0"/>
          </a:p>
        </p:txBody>
      </p:sp>
      <p:sp>
        <p:nvSpPr>
          <p:cNvPr id="6" name="Holder 6"/>
          <p:cNvSpPr>
            <a:spLocks noGrp="1"/>
          </p:cNvSpPr>
          <p:nvPr>
            <p:ph type="sldNum" sz="quarter" idx="7"/>
          </p:nvPr>
        </p:nvSpPr>
        <p:spPr/>
        <p:txBody>
          <a:bodyPr lIns="0" tIns="0" rIns="0" bIns="0"/>
          <a:lstStyle>
            <a:lvl1pPr>
              <a:defRPr sz="1200" b="0" i="0">
                <a:solidFill>
                  <a:srgbClr val="8F8F8F"/>
                </a:solidFill>
                <a:latin typeface="Arial"/>
                <a:cs typeface="Arial"/>
              </a:defRPr>
            </a:lvl1pPr>
          </a:lstStyle>
          <a:p>
            <a:pPr marL="25400">
              <a:lnSpc>
                <a:spcPts val="1425"/>
              </a:lnSpc>
            </a:pPr>
            <a:fld id="{81D60167-4931-47E6-BA6A-407CBD079E47}" type="slidenum">
              <a:rPr spc="-5" dirty="0"/>
              <a:t>‹#›</a:t>
            </a:fld>
            <a:endParaRPr spc="-5" dirty="0"/>
          </a:p>
        </p:txBody>
      </p:sp>
    </p:spTree>
    <p:extLst>
      <p:ext uri="{BB962C8B-B14F-4D97-AF65-F5344CB8AC3E}">
        <p14:creationId xmlns:p14="http://schemas.microsoft.com/office/powerpoint/2010/main" val="3745689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600200"/>
            <a:ext cx="7696200" cy="4525963"/>
          </a:xfrm>
        </p:spPr>
        <p:txBody>
          <a:bodyPr/>
          <a:lstStyle>
            <a:lvl1pPr>
              <a:defRPr>
                <a:solidFill>
                  <a:srgbClr val="003C59"/>
                </a:solidFill>
              </a:defRPr>
            </a:lvl1pPr>
            <a:lvl2pPr>
              <a:defRPr>
                <a:solidFill>
                  <a:srgbClr val="003C59"/>
                </a:solidFill>
              </a:defRPr>
            </a:lvl2pPr>
            <a:lvl3pPr>
              <a:defRPr>
                <a:solidFill>
                  <a:srgbClr val="003C59"/>
                </a:solidFill>
              </a:defRPr>
            </a:lvl3pPr>
            <a:lvl4pPr>
              <a:defRPr>
                <a:solidFill>
                  <a:srgbClr val="003C59"/>
                </a:solidFill>
              </a:defRPr>
            </a:lvl4pPr>
            <a:lvl5pPr>
              <a:defRPr>
                <a:solidFill>
                  <a:srgbClr val="003C59"/>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3"/>
          <p:cNvSpPr>
            <a:spLocks noGrp="1"/>
          </p:cNvSpPr>
          <p:nvPr>
            <p:ph type="dt" sz="half" idx="10"/>
          </p:nvPr>
        </p:nvSpPr>
        <p:spPr>
          <a:xfrm>
            <a:off x="990600" y="6356350"/>
            <a:ext cx="2133600" cy="365125"/>
          </a:xfrm>
        </p:spPr>
        <p:txBody>
          <a:bodyPr/>
          <a:lstStyle/>
          <a:p>
            <a:r>
              <a:rPr lang="en-US" smtClean="0"/>
              <a:t>12/05/2019</a:t>
            </a:r>
            <a:endParaRPr lang="en-US" dirty="0"/>
          </a:p>
        </p:txBody>
      </p:sp>
      <p:sp>
        <p:nvSpPr>
          <p:cNvPr id="9" name="Slide Number Placeholder 5"/>
          <p:cNvSpPr>
            <a:spLocks noGrp="1"/>
          </p:cNvSpPr>
          <p:nvPr>
            <p:ph type="sldNum" sz="quarter" idx="12"/>
          </p:nvPr>
        </p:nvSpPr>
        <p:spPr>
          <a:xfrm>
            <a:off x="6553200" y="6356350"/>
            <a:ext cx="2133600" cy="365125"/>
          </a:xfrm>
        </p:spPr>
        <p:txBody>
          <a:bodyPr/>
          <a:lstStyle/>
          <a:p>
            <a:fld id="{0F22356E-2A12-4147-9C02-1C2F05D23B3C}" type="slidenum">
              <a:rPr lang="en-US" smtClean="0"/>
              <a:t>‹#›</a:t>
            </a:fld>
            <a:endParaRPr lang="en-US" dirty="0"/>
          </a:p>
        </p:txBody>
      </p:sp>
      <p:sp>
        <p:nvSpPr>
          <p:cNvPr id="10" name="Rectangle 9"/>
          <p:cNvSpPr/>
          <p:nvPr userDrawn="1"/>
        </p:nvSpPr>
        <p:spPr>
          <a:xfrm>
            <a:off x="0" y="0"/>
            <a:ext cx="457200" cy="6858000"/>
          </a:xfrm>
          <a:prstGeom prst="rect">
            <a:avLst/>
          </a:prstGeom>
          <a:solidFill>
            <a:srgbClr val="1A4A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1" name="Rectangle 10"/>
          <p:cNvSpPr/>
          <p:nvPr userDrawn="1"/>
        </p:nvSpPr>
        <p:spPr>
          <a:xfrm>
            <a:off x="0" y="0"/>
            <a:ext cx="457200" cy="685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2" name="Rectangle 11"/>
          <p:cNvSpPr/>
          <p:nvPr userDrawn="1"/>
        </p:nvSpPr>
        <p:spPr>
          <a:xfrm>
            <a:off x="0" y="4648200"/>
            <a:ext cx="457200" cy="2209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9" name="Title 1"/>
          <p:cNvSpPr>
            <a:spLocks noGrp="1"/>
          </p:cNvSpPr>
          <p:nvPr>
            <p:ph type="title"/>
          </p:nvPr>
        </p:nvSpPr>
        <p:spPr>
          <a:xfrm>
            <a:off x="1828800" y="274638"/>
            <a:ext cx="7086600" cy="1143000"/>
          </a:xfrm>
        </p:spPr>
        <p:txBody>
          <a:bodyPr/>
          <a:lstStyle>
            <a:lvl1pPr>
              <a:defRPr>
                <a:solidFill>
                  <a:srgbClr val="0A295B"/>
                </a:solidFill>
              </a:defRPr>
            </a:lvl1pPr>
          </a:lstStyle>
          <a:p>
            <a:r>
              <a:rPr lang="en-US" dirty="0" smtClean="0"/>
              <a:t>Click to edit Master title style</a:t>
            </a:r>
            <a:endParaRPr lang="en-US" dirty="0"/>
          </a:p>
        </p:txBody>
      </p:sp>
      <p:pic>
        <p:nvPicPr>
          <p:cNvPr id="13" name="Picture 12" descr="D H C S Logo" title="D H C 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438150"/>
            <a:ext cx="838939" cy="800100"/>
          </a:xfrm>
          <a:prstGeom prst="rect">
            <a:avLst/>
          </a:prstGeom>
        </p:spPr>
      </p:pic>
    </p:spTree>
    <p:extLst>
      <p:ext uri="{BB962C8B-B14F-4D97-AF65-F5344CB8AC3E}">
        <p14:creationId xmlns:p14="http://schemas.microsoft.com/office/powerpoint/2010/main" val="42155857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rgbClr val="0A295B"/>
                </a:solidFill>
                <a:latin typeface="Arial"/>
                <a:cs typeface="Arial"/>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defRPr sz="1200" b="0" i="0">
                <a:solidFill>
                  <a:srgbClr val="8F8F8F"/>
                </a:solidFill>
                <a:latin typeface="Arial"/>
                <a:cs typeface="Arial"/>
              </a:defRPr>
            </a:lvl1pPr>
          </a:lstStyle>
          <a:p>
            <a:pPr marL="12700">
              <a:lnSpc>
                <a:spcPts val="1425"/>
              </a:lnSpc>
            </a:pPr>
            <a:r>
              <a:rPr lang="en-US" spc="-5" smtClean="0"/>
              <a:t>12/05/2019</a:t>
            </a:r>
            <a:endParaRPr spc="-5" dirty="0"/>
          </a:p>
        </p:txBody>
      </p:sp>
      <p:sp>
        <p:nvSpPr>
          <p:cNvPr id="7" name="Holder 7"/>
          <p:cNvSpPr>
            <a:spLocks noGrp="1"/>
          </p:cNvSpPr>
          <p:nvPr>
            <p:ph type="sldNum" sz="quarter" idx="7"/>
          </p:nvPr>
        </p:nvSpPr>
        <p:spPr/>
        <p:txBody>
          <a:bodyPr lIns="0" tIns="0" rIns="0" bIns="0"/>
          <a:lstStyle>
            <a:lvl1pPr>
              <a:defRPr sz="1200" b="0" i="0">
                <a:solidFill>
                  <a:srgbClr val="8F8F8F"/>
                </a:solidFill>
                <a:latin typeface="Arial"/>
                <a:cs typeface="Arial"/>
              </a:defRPr>
            </a:lvl1pPr>
          </a:lstStyle>
          <a:p>
            <a:pPr marL="25400">
              <a:lnSpc>
                <a:spcPts val="1425"/>
              </a:lnSpc>
            </a:pPr>
            <a:fld id="{81D60167-4931-47E6-BA6A-407CBD079E47}" type="slidenum">
              <a:rPr spc="-5" dirty="0"/>
              <a:t>‹#›</a:t>
            </a:fld>
            <a:endParaRPr spc="-5" dirty="0"/>
          </a:p>
        </p:txBody>
      </p:sp>
    </p:spTree>
    <p:extLst>
      <p:ext uri="{BB962C8B-B14F-4D97-AF65-F5344CB8AC3E}">
        <p14:creationId xmlns:p14="http://schemas.microsoft.com/office/powerpoint/2010/main" val="34880257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rgbClr val="0A295B"/>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defRPr sz="1200" b="0" i="0">
                <a:solidFill>
                  <a:srgbClr val="8F8F8F"/>
                </a:solidFill>
                <a:latin typeface="Arial"/>
                <a:cs typeface="Arial"/>
              </a:defRPr>
            </a:lvl1pPr>
          </a:lstStyle>
          <a:p>
            <a:pPr marL="12700">
              <a:lnSpc>
                <a:spcPts val="1425"/>
              </a:lnSpc>
            </a:pPr>
            <a:r>
              <a:rPr lang="en-US" spc="-5" smtClean="0"/>
              <a:t>12/05/2019</a:t>
            </a:r>
            <a:endParaRPr spc="-5" dirty="0"/>
          </a:p>
        </p:txBody>
      </p:sp>
      <p:sp>
        <p:nvSpPr>
          <p:cNvPr id="5" name="Holder 5"/>
          <p:cNvSpPr>
            <a:spLocks noGrp="1"/>
          </p:cNvSpPr>
          <p:nvPr>
            <p:ph type="sldNum" sz="quarter" idx="7"/>
          </p:nvPr>
        </p:nvSpPr>
        <p:spPr/>
        <p:txBody>
          <a:bodyPr lIns="0" tIns="0" rIns="0" bIns="0"/>
          <a:lstStyle>
            <a:lvl1pPr>
              <a:defRPr sz="1200" b="0" i="0">
                <a:solidFill>
                  <a:srgbClr val="8F8F8F"/>
                </a:solidFill>
                <a:latin typeface="Arial"/>
                <a:cs typeface="Arial"/>
              </a:defRPr>
            </a:lvl1pPr>
          </a:lstStyle>
          <a:p>
            <a:pPr marL="25400">
              <a:lnSpc>
                <a:spcPts val="1425"/>
              </a:lnSpc>
            </a:pPr>
            <a:fld id="{81D60167-4931-47E6-BA6A-407CBD079E47}" type="slidenum">
              <a:rPr spc="-5" dirty="0"/>
              <a:t>‹#›</a:t>
            </a:fld>
            <a:endParaRPr spc="-5" dirty="0"/>
          </a:p>
        </p:txBody>
      </p:sp>
    </p:spTree>
    <p:extLst>
      <p:ext uri="{BB962C8B-B14F-4D97-AF65-F5344CB8AC3E}">
        <p14:creationId xmlns:p14="http://schemas.microsoft.com/office/powerpoint/2010/main" val="20175286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defRPr sz="1200" b="0" i="0">
                <a:solidFill>
                  <a:srgbClr val="8F8F8F"/>
                </a:solidFill>
                <a:latin typeface="Arial"/>
                <a:cs typeface="Arial"/>
              </a:defRPr>
            </a:lvl1pPr>
          </a:lstStyle>
          <a:p>
            <a:pPr marL="12700">
              <a:lnSpc>
                <a:spcPts val="1425"/>
              </a:lnSpc>
            </a:pPr>
            <a:r>
              <a:rPr lang="en-US" spc="-5" smtClean="0"/>
              <a:t>12/05/2019</a:t>
            </a:r>
            <a:endParaRPr spc="-5" dirty="0"/>
          </a:p>
        </p:txBody>
      </p:sp>
      <p:sp>
        <p:nvSpPr>
          <p:cNvPr id="4" name="Holder 4"/>
          <p:cNvSpPr>
            <a:spLocks noGrp="1"/>
          </p:cNvSpPr>
          <p:nvPr>
            <p:ph type="sldNum" sz="quarter" idx="7"/>
          </p:nvPr>
        </p:nvSpPr>
        <p:spPr/>
        <p:txBody>
          <a:bodyPr lIns="0" tIns="0" rIns="0" bIns="0"/>
          <a:lstStyle>
            <a:lvl1pPr>
              <a:defRPr sz="1200" b="0" i="0">
                <a:solidFill>
                  <a:srgbClr val="8F8F8F"/>
                </a:solidFill>
                <a:latin typeface="Arial"/>
                <a:cs typeface="Arial"/>
              </a:defRPr>
            </a:lvl1pPr>
          </a:lstStyle>
          <a:p>
            <a:pPr marL="25400">
              <a:lnSpc>
                <a:spcPts val="1425"/>
              </a:lnSpc>
            </a:pPr>
            <a:fld id="{81D60167-4931-47E6-BA6A-407CBD079E47}" type="slidenum">
              <a:rPr spc="-5" dirty="0"/>
              <a:t>‹#›</a:t>
            </a:fld>
            <a:endParaRPr spc="-5" dirty="0"/>
          </a:p>
        </p:txBody>
      </p:sp>
    </p:spTree>
    <p:extLst>
      <p:ext uri="{BB962C8B-B14F-4D97-AF65-F5344CB8AC3E}">
        <p14:creationId xmlns:p14="http://schemas.microsoft.com/office/powerpoint/2010/main" val="250598121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990600" y="6356352"/>
            <a:ext cx="2133600" cy="365125"/>
          </a:xfrm>
        </p:spPr>
        <p:txBody>
          <a:bodyPr/>
          <a:lstStyle/>
          <a:p>
            <a:r>
              <a:rPr lang="en-US" smtClean="0"/>
              <a:t>12/05/2019</a:t>
            </a:r>
            <a:endParaRPr lang="en-US" dirty="0"/>
          </a:p>
        </p:txBody>
      </p:sp>
      <p:sp>
        <p:nvSpPr>
          <p:cNvPr id="6" name="Slide Number Placeholder 5"/>
          <p:cNvSpPr>
            <a:spLocks noGrp="1"/>
          </p:cNvSpPr>
          <p:nvPr>
            <p:ph type="sldNum" sz="quarter" idx="12"/>
          </p:nvPr>
        </p:nvSpPr>
        <p:spPr/>
        <p:txBody>
          <a:bodyPr/>
          <a:lstStyle/>
          <a:p>
            <a:fld id="{0F22356E-2A12-4147-9C02-1C2F05D23B3C}" type="slidenum">
              <a:rPr lang="en-US" smtClean="0"/>
              <a:t>‹#›</a:t>
            </a:fld>
            <a:endParaRPr lang="en-US" dirty="0"/>
          </a:p>
        </p:txBody>
      </p:sp>
      <p:sp>
        <p:nvSpPr>
          <p:cNvPr id="7" name="Rectangle 6"/>
          <p:cNvSpPr/>
          <p:nvPr userDrawn="1"/>
        </p:nvSpPr>
        <p:spPr>
          <a:xfrm>
            <a:off x="0" y="0"/>
            <a:ext cx="457200" cy="6858000"/>
          </a:xfrm>
          <a:prstGeom prst="rect">
            <a:avLst/>
          </a:prstGeom>
          <a:solidFill>
            <a:srgbClr val="1A4A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aseline="-25000" dirty="0"/>
          </a:p>
        </p:txBody>
      </p:sp>
      <p:sp>
        <p:nvSpPr>
          <p:cNvPr id="8" name="Rectangle 7"/>
          <p:cNvSpPr/>
          <p:nvPr userDrawn="1"/>
        </p:nvSpPr>
        <p:spPr>
          <a:xfrm>
            <a:off x="0" y="0"/>
            <a:ext cx="457200" cy="685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aseline="-25000" dirty="0"/>
          </a:p>
        </p:txBody>
      </p:sp>
      <p:sp>
        <p:nvSpPr>
          <p:cNvPr id="9" name="Rectangle 8"/>
          <p:cNvSpPr/>
          <p:nvPr userDrawn="1"/>
        </p:nvSpPr>
        <p:spPr>
          <a:xfrm>
            <a:off x="0" y="4648200"/>
            <a:ext cx="457200" cy="2209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aseline="-25000" dirty="0"/>
          </a:p>
        </p:txBody>
      </p:sp>
      <p:pic>
        <p:nvPicPr>
          <p:cNvPr id="10" name="Picture 9" descr="D H C S Logo" title="D H C 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04944" y="838200"/>
            <a:ext cx="838939" cy="800100"/>
          </a:xfrm>
          <a:prstGeom prst="rect">
            <a:avLst/>
          </a:prstGeom>
        </p:spPr>
      </p:pic>
      <p:sp>
        <p:nvSpPr>
          <p:cNvPr id="14" name="Title 1"/>
          <p:cNvSpPr>
            <a:spLocks noGrp="1"/>
          </p:cNvSpPr>
          <p:nvPr>
            <p:ph type="ctrTitle"/>
          </p:nvPr>
        </p:nvSpPr>
        <p:spPr>
          <a:xfrm>
            <a:off x="914400" y="1676400"/>
            <a:ext cx="7772400" cy="2819400"/>
          </a:xfrm>
        </p:spPr>
        <p:txBody>
          <a:bodyPr/>
          <a:lstStyle>
            <a:lvl1pPr algn="l">
              <a:defRPr>
                <a:solidFill>
                  <a:srgbClr val="0A295B"/>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15" name="Subtitle 2"/>
          <p:cNvSpPr>
            <a:spLocks noGrp="1"/>
          </p:cNvSpPr>
          <p:nvPr>
            <p:ph type="subTitle" idx="1"/>
          </p:nvPr>
        </p:nvSpPr>
        <p:spPr>
          <a:xfrm>
            <a:off x="914400" y="4648200"/>
            <a:ext cx="7772400" cy="1447800"/>
          </a:xfrm>
        </p:spPr>
        <p:txBody>
          <a:bodyPr/>
          <a:lstStyle>
            <a:lvl1pPr marL="0" indent="0" algn="l">
              <a:buNone/>
              <a:defRPr>
                <a:solidFill>
                  <a:srgbClr val="0A295B"/>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158018069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600202"/>
            <a:ext cx="7696200" cy="4525963"/>
          </a:xfrm>
        </p:spPr>
        <p:txBody>
          <a:bodyPr/>
          <a:lstStyle>
            <a:lvl1pPr>
              <a:defRPr>
                <a:solidFill>
                  <a:srgbClr val="003C59"/>
                </a:solidFill>
                <a:latin typeface="+mn-lt"/>
              </a:defRPr>
            </a:lvl1pPr>
            <a:lvl2pPr>
              <a:defRPr>
                <a:solidFill>
                  <a:srgbClr val="003C59"/>
                </a:solidFill>
                <a:latin typeface="+mn-lt"/>
              </a:defRPr>
            </a:lvl2pPr>
            <a:lvl3pPr>
              <a:defRPr>
                <a:solidFill>
                  <a:srgbClr val="003C59"/>
                </a:solidFill>
                <a:latin typeface="+mn-lt"/>
              </a:defRPr>
            </a:lvl3pPr>
            <a:lvl4pPr>
              <a:defRPr>
                <a:solidFill>
                  <a:srgbClr val="003C59"/>
                </a:solidFill>
                <a:latin typeface="+mn-lt"/>
              </a:defRPr>
            </a:lvl4pPr>
            <a:lvl5pPr>
              <a:defRPr>
                <a:solidFill>
                  <a:srgbClr val="003C59"/>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3"/>
          <p:cNvSpPr>
            <a:spLocks noGrp="1"/>
          </p:cNvSpPr>
          <p:nvPr>
            <p:ph type="dt" sz="half" idx="10"/>
          </p:nvPr>
        </p:nvSpPr>
        <p:spPr>
          <a:xfrm>
            <a:off x="990600" y="6356352"/>
            <a:ext cx="2133600" cy="365125"/>
          </a:xfrm>
        </p:spPr>
        <p:txBody>
          <a:bodyPr/>
          <a:lstStyle/>
          <a:p>
            <a:r>
              <a:rPr lang="en-US" smtClean="0"/>
              <a:t>12/05/2019</a:t>
            </a:r>
            <a:endParaRPr lang="en-US" dirty="0"/>
          </a:p>
        </p:txBody>
      </p:sp>
      <p:sp>
        <p:nvSpPr>
          <p:cNvPr id="9" name="Slide Number Placeholder 5"/>
          <p:cNvSpPr>
            <a:spLocks noGrp="1"/>
          </p:cNvSpPr>
          <p:nvPr>
            <p:ph type="sldNum" sz="quarter" idx="12"/>
          </p:nvPr>
        </p:nvSpPr>
        <p:spPr>
          <a:xfrm>
            <a:off x="6553200" y="6356352"/>
            <a:ext cx="2133600" cy="365125"/>
          </a:xfrm>
        </p:spPr>
        <p:txBody>
          <a:bodyPr/>
          <a:lstStyle/>
          <a:p>
            <a:fld id="{0F22356E-2A12-4147-9C02-1C2F05D23B3C}" type="slidenum">
              <a:rPr lang="en-US" smtClean="0"/>
              <a:t>‹#›</a:t>
            </a:fld>
            <a:endParaRPr lang="en-US" dirty="0"/>
          </a:p>
        </p:txBody>
      </p:sp>
      <p:sp>
        <p:nvSpPr>
          <p:cNvPr id="10" name="Rectangle 9"/>
          <p:cNvSpPr/>
          <p:nvPr userDrawn="1"/>
        </p:nvSpPr>
        <p:spPr>
          <a:xfrm>
            <a:off x="0" y="0"/>
            <a:ext cx="457200" cy="6858000"/>
          </a:xfrm>
          <a:prstGeom prst="rect">
            <a:avLst/>
          </a:prstGeom>
          <a:solidFill>
            <a:srgbClr val="1A4A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aseline="-25000" dirty="0"/>
          </a:p>
        </p:txBody>
      </p:sp>
      <p:sp>
        <p:nvSpPr>
          <p:cNvPr id="11" name="Rectangle 10"/>
          <p:cNvSpPr/>
          <p:nvPr userDrawn="1"/>
        </p:nvSpPr>
        <p:spPr>
          <a:xfrm>
            <a:off x="0" y="0"/>
            <a:ext cx="457200" cy="685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aseline="-25000" dirty="0"/>
          </a:p>
        </p:txBody>
      </p:sp>
      <p:sp>
        <p:nvSpPr>
          <p:cNvPr id="12" name="Rectangle 11"/>
          <p:cNvSpPr/>
          <p:nvPr userDrawn="1"/>
        </p:nvSpPr>
        <p:spPr>
          <a:xfrm>
            <a:off x="0" y="4648200"/>
            <a:ext cx="457200" cy="2209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aseline="-25000" dirty="0"/>
          </a:p>
        </p:txBody>
      </p:sp>
      <p:pic>
        <p:nvPicPr>
          <p:cNvPr id="14" name="Picture 13" descr="D H C S Logo" title="D H C 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46108" y="6248400"/>
            <a:ext cx="559293" cy="533400"/>
          </a:xfrm>
          <a:prstGeom prst="rect">
            <a:avLst/>
          </a:prstGeom>
        </p:spPr>
      </p:pic>
      <p:sp>
        <p:nvSpPr>
          <p:cNvPr id="19" name="Title 1"/>
          <p:cNvSpPr>
            <a:spLocks noGrp="1"/>
          </p:cNvSpPr>
          <p:nvPr>
            <p:ph type="title"/>
          </p:nvPr>
        </p:nvSpPr>
        <p:spPr>
          <a:xfrm>
            <a:off x="685800" y="274638"/>
            <a:ext cx="8229600" cy="1143000"/>
          </a:xfrm>
        </p:spPr>
        <p:txBody>
          <a:bodyPr/>
          <a:lstStyle>
            <a:lvl1pPr>
              <a:defRPr>
                <a:solidFill>
                  <a:srgbClr val="0A295B"/>
                </a:solidFill>
                <a:latin typeface="+mn-lt"/>
              </a:defRPr>
            </a:lvl1pPr>
          </a:lstStyle>
          <a:p>
            <a:r>
              <a:rPr lang="en-US" dirty="0"/>
              <a:t>Click to edit Master title style</a:t>
            </a:r>
          </a:p>
        </p:txBody>
      </p:sp>
    </p:spTree>
    <p:extLst>
      <p:ext uri="{BB962C8B-B14F-4D97-AF65-F5344CB8AC3E}">
        <p14:creationId xmlns:p14="http://schemas.microsoft.com/office/powerpoint/2010/main" val="195082523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768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p:cNvSpPr/>
          <p:nvPr userDrawn="1"/>
        </p:nvSpPr>
        <p:spPr>
          <a:xfrm>
            <a:off x="0" y="0"/>
            <a:ext cx="457200" cy="6858000"/>
          </a:xfrm>
          <a:prstGeom prst="rect">
            <a:avLst/>
          </a:prstGeom>
          <a:solidFill>
            <a:srgbClr val="1A4A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aseline="-25000" dirty="0"/>
          </a:p>
        </p:txBody>
      </p:sp>
      <p:sp>
        <p:nvSpPr>
          <p:cNvPr id="9" name="Rectangle 8"/>
          <p:cNvSpPr/>
          <p:nvPr userDrawn="1"/>
        </p:nvSpPr>
        <p:spPr>
          <a:xfrm>
            <a:off x="0" y="0"/>
            <a:ext cx="457200" cy="685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aseline="-25000" dirty="0"/>
          </a:p>
        </p:txBody>
      </p:sp>
      <p:sp>
        <p:nvSpPr>
          <p:cNvPr id="10" name="Rectangle 9"/>
          <p:cNvSpPr/>
          <p:nvPr userDrawn="1"/>
        </p:nvSpPr>
        <p:spPr>
          <a:xfrm>
            <a:off x="0" y="4648200"/>
            <a:ext cx="457200" cy="2209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aseline="-25000" dirty="0"/>
          </a:p>
        </p:txBody>
      </p:sp>
      <p:sp>
        <p:nvSpPr>
          <p:cNvPr id="11" name="Date Placeholder 3"/>
          <p:cNvSpPr>
            <a:spLocks noGrp="1"/>
          </p:cNvSpPr>
          <p:nvPr>
            <p:ph type="dt" sz="half" idx="10"/>
          </p:nvPr>
        </p:nvSpPr>
        <p:spPr>
          <a:xfrm>
            <a:off x="990600" y="6356352"/>
            <a:ext cx="2133600" cy="365125"/>
          </a:xfrm>
        </p:spPr>
        <p:txBody>
          <a:bodyPr/>
          <a:lstStyle/>
          <a:p>
            <a:r>
              <a:rPr lang="en-US" smtClean="0"/>
              <a:t>12/05/2019</a:t>
            </a:r>
            <a:endParaRPr lang="en-US" dirty="0"/>
          </a:p>
        </p:txBody>
      </p:sp>
      <p:sp>
        <p:nvSpPr>
          <p:cNvPr id="13" name="Slide Number Placeholder 5"/>
          <p:cNvSpPr>
            <a:spLocks noGrp="1"/>
          </p:cNvSpPr>
          <p:nvPr>
            <p:ph type="sldNum" sz="quarter" idx="12"/>
          </p:nvPr>
        </p:nvSpPr>
        <p:spPr>
          <a:xfrm>
            <a:off x="6553200" y="6356352"/>
            <a:ext cx="2133600" cy="365125"/>
          </a:xfrm>
        </p:spPr>
        <p:txBody>
          <a:bodyPr/>
          <a:lstStyle/>
          <a:p>
            <a:fld id="{0F22356E-2A12-4147-9C02-1C2F05D23B3C}" type="slidenum">
              <a:rPr lang="en-US" smtClean="0"/>
              <a:t>‹#›</a:t>
            </a:fld>
            <a:endParaRPr lang="en-US" dirty="0"/>
          </a:p>
        </p:txBody>
      </p:sp>
      <p:pic>
        <p:nvPicPr>
          <p:cNvPr id="15" name="Picture 14" descr="D H C S Logo" title="D H C 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46108" y="6248400"/>
            <a:ext cx="559293" cy="533400"/>
          </a:xfrm>
          <a:prstGeom prst="rect">
            <a:avLst/>
          </a:prstGeom>
        </p:spPr>
      </p:pic>
      <p:sp>
        <p:nvSpPr>
          <p:cNvPr id="16" name="Title 1"/>
          <p:cNvSpPr>
            <a:spLocks noGrp="1"/>
          </p:cNvSpPr>
          <p:nvPr>
            <p:ph type="title"/>
          </p:nvPr>
        </p:nvSpPr>
        <p:spPr>
          <a:xfrm>
            <a:off x="685800" y="274638"/>
            <a:ext cx="8229600" cy="1143000"/>
          </a:xfrm>
        </p:spPr>
        <p:txBody>
          <a:bodyPr/>
          <a:lstStyle>
            <a:lvl1pPr>
              <a:defRPr>
                <a:solidFill>
                  <a:srgbClr val="0A295B"/>
                </a:solidFill>
              </a:defRPr>
            </a:lvl1pPr>
          </a:lstStyle>
          <a:p>
            <a:r>
              <a:rPr lang="en-US"/>
              <a:t>Click to edit Master title style</a:t>
            </a:r>
            <a:endParaRPr lang="en-US" dirty="0"/>
          </a:p>
        </p:txBody>
      </p:sp>
    </p:spTree>
    <p:extLst>
      <p:ext uri="{BB962C8B-B14F-4D97-AF65-F5344CB8AC3E}">
        <p14:creationId xmlns:p14="http://schemas.microsoft.com/office/powerpoint/2010/main" val="22542672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858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858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8736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8736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Rectangle 9"/>
          <p:cNvSpPr/>
          <p:nvPr userDrawn="1"/>
        </p:nvSpPr>
        <p:spPr>
          <a:xfrm>
            <a:off x="0" y="0"/>
            <a:ext cx="457200" cy="6858000"/>
          </a:xfrm>
          <a:prstGeom prst="rect">
            <a:avLst/>
          </a:prstGeom>
          <a:solidFill>
            <a:srgbClr val="1A4A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aseline="-25000" dirty="0"/>
          </a:p>
        </p:txBody>
      </p:sp>
      <p:sp>
        <p:nvSpPr>
          <p:cNvPr id="11" name="Rectangle 10"/>
          <p:cNvSpPr/>
          <p:nvPr userDrawn="1"/>
        </p:nvSpPr>
        <p:spPr>
          <a:xfrm>
            <a:off x="0" y="0"/>
            <a:ext cx="457200" cy="685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aseline="-25000" dirty="0"/>
          </a:p>
        </p:txBody>
      </p:sp>
      <p:sp>
        <p:nvSpPr>
          <p:cNvPr id="12" name="Rectangle 11"/>
          <p:cNvSpPr/>
          <p:nvPr userDrawn="1"/>
        </p:nvSpPr>
        <p:spPr>
          <a:xfrm>
            <a:off x="0" y="4648200"/>
            <a:ext cx="457200" cy="2209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aseline="-25000" dirty="0"/>
          </a:p>
        </p:txBody>
      </p:sp>
      <p:sp>
        <p:nvSpPr>
          <p:cNvPr id="13" name="Date Placeholder 3"/>
          <p:cNvSpPr>
            <a:spLocks noGrp="1"/>
          </p:cNvSpPr>
          <p:nvPr>
            <p:ph type="dt" sz="half" idx="10"/>
          </p:nvPr>
        </p:nvSpPr>
        <p:spPr>
          <a:xfrm>
            <a:off x="990600" y="6356352"/>
            <a:ext cx="2133600" cy="365125"/>
          </a:xfrm>
        </p:spPr>
        <p:txBody>
          <a:bodyPr/>
          <a:lstStyle/>
          <a:p>
            <a:r>
              <a:rPr lang="en-US" smtClean="0"/>
              <a:t>12/05/2019</a:t>
            </a:r>
            <a:endParaRPr lang="en-US" dirty="0"/>
          </a:p>
        </p:txBody>
      </p:sp>
      <p:sp>
        <p:nvSpPr>
          <p:cNvPr id="15" name="Slide Number Placeholder 5"/>
          <p:cNvSpPr>
            <a:spLocks noGrp="1"/>
          </p:cNvSpPr>
          <p:nvPr>
            <p:ph type="sldNum" sz="quarter" idx="12"/>
          </p:nvPr>
        </p:nvSpPr>
        <p:spPr>
          <a:xfrm>
            <a:off x="6553200" y="6356352"/>
            <a:ext cx="2133600" cy="365125"/>
          </a:xfrm>
        </p:spPr>
        <p:txBody>
          <a:bodyPr/>
          <a:lstStyle/>
          <a:p>
            <a:fld id="{0F22356E-2A12-4147-9C02-1C2F05D23B3C}" type="slidenum">
              <a:rPr lang="en-US" smtClean="0"/>
              <a:t>‹#›</a:t>
            </a:fld>
            <a:endParaRPr lang="en-US" dirty="0"/>
          </a:p>
        </p:txBody>
      </p:sp>
      <p:pic>
        <p:nvPicPr>
          <p:cNvPr id="17" name="Picture 16" descr="D H C S Logo" title="D H C 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46108" y="6248400"/>
            <a:ext cx="559293" cy="533400"/>
          </a:xfrm>
          <a:prstGeom prst="rect">
            <a:avLst/>
          </a:prstGeom>
        </p:spPr>
      </p:pic>
    </p:spTree>
    <p:extLst>
      <p:ext uri="{BB962C8B-B14F-4D97-AF65-F5344CB8AC3E}">
        <p14:creationId xmlns:p14="http://schemas.microsoft.com/office/powerpoint/2010/main" val="257789650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8229600" cy="1143000"/>
          </a:xfrm>
        </p:spPr>
        <p:txBody>
          <a:bodyPr/>
          <a:lstStyle/>
          <a:p>
            <a:r>
              <a:rPr lang="en-US"/>
              <a:t>Click to edit Master title style</a:t>
            </a:r>
          </a:p>
        </p:txBody>
      </p:sp>
      <p:sp>
        <p:nvSpPr>
          <p:cNvPr id="6" name="Rectangle 5"/>
          <p:cNvSpPr/>
          <p:nvPr userDrawn="1"/>
        </p:nvSpPr>
        <p:spPr>
          <a:xfrm>
            <a:off x="0" y="0"/>
            <a:ext cx="457200" cy="6858000"/>
          </a:xfrm>
          <a:prstGeom prst="rect">
            <a:avLst/>
          </a:prstGeom>
          <a:solidFill>
            <a:srgbClr val="1A4A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aseline="-25000" dirty="0"/>
          </a:p>
        </p:txBody>
      </p:sp>
      <p:sp>
        <p:nvSpPr>
          <p:cNvPr id="7" name="Rectangle 6"/>
          <p:cNvSpPr/>
          <p:nvPr userDrawn="1"/>
        </p:nvSpPr>
        <p:spPr>
          <a:xfrm>
            <a:off x="0" y="0"/>
            <a:ext cx="457200" cy="685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aseline="-25000" dirty="0"/>
          </a:p>
        </p:txBody>
      </p:sp>
      <p:sp>
        <p:nvSpPr>
          <p:cNvPr id="8" name="Rectangle 7"/>
          <p:cNvSpPr/>
          <p:nvPr userDrawn="1"/>
        </p:nvSpPr>
        <p:spPr>
          <a:xfrm>
            <a:off x="0" y="4648200"/>
            <a:ext cx="457200" cy="2209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aseline="-25000" dirty="0"/>
          </a:p>
        </p:txBody>
      </p:sp>
      <p:sp>
        <p:nvSpPr>
          <p:cNvPr id="9" name="Date Placeholder 3"/>
          <p:cNvSpPr>
            <a:spLocks noGrp="1"/>
          </p:cNvSpPr>
          <p:nvPr>
            <p:ph type="dt" sz="half" idx="10"/>
          </p:nvPr>
        </p:nvSpPr>
        <p:spPr>
          <a:xfrm>
            <a:off x="990600" y="6356352"/>
            <a:ext cx="2133600" cy="365125"/>
          </a:xfrm>
        </p:spPr>
        <p:txBody>
          <a:bodyPr/>
          <a:lstStyle/>
          <a:p>
            <a:r>
              <a:rPr lang="en-US" smtClean="0"/>
              <a:t>12/05/2019</a:t>
            </a:r>
            <a:endParaRPr lang="en-US" dirty="0"/>
          </a:p>
        </p:txBody>
      </p:sp>
      <p:sp>
        <p:nvSpPr>
          <p:cNvPr id="11" name="Slide Number Placeholder 5"/>
          <p:cNvSpPr>
            <a:spLocks noGrp="1"/>
          </p:cNvSpPr>
          <p:nvPr>
            <p:ph type="sldNum" sz="quarter" idx="12"/>
          </p:nvPr>
        </p:nvSpPr>
        <p:spPr>
          <a:xfrm>
            <a:off x="6553200" y="6356352"/>
            <a:ext cx="2133600" cy="365125"/>
          </a:xfrm>
        </p:spPr>
        <p:txBody>
          <a:bodyPr/>
          <a:lstStyle/>
          <a:p>
            <a:fld id="{0F22356E-2A12-4147-9C02-1C2F05D23B3C}" type="slidenum">
              <a:rPr lang="en-US" smtClean="0"/>
              <a:t>‹#›</a:t>
            </a:fld>
            <a:endParaRPr lang="en-US" dirty="0"/>
          </a:p>
        </p:txBody>
      </p:sp>
      <p:pic>
        <p:nvPicPr>
          <p:cNvPr id="13" name="Picture 12" descr="D H C S Logo" title="D H C 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46108" y="6248400"/>
            <a:ext cx="559293" cy="533400"/>
          </a:xfrm>
          <a:prstGeom prst="rect">
            <a:avLst/>
          </a:prstGeom>
        </p:spPr>
      </p:pic>
    </p:spTree>
    <p:extLst>
      <p:ext uri="{BB962C8B-B14F-4D97-AF65-F5344CB8AC3E}">
        <p14:creationId xmlns:p14="http://schemas.microsoft.com/office/powerpoint/2010/main" val="280270230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1" y="273050"/>
            <a:ext cx="3008313"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8036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858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8" name="Rectangle 7"/>
          <p:cNvSpPr/>
          <p:nvPr userDrawn="1"/>
        </p:nvSpPr>
        <p:spPr>
          <a:xfrm>
            <a:off x="0" y="0"/>
            <a:ext cx="457200" cy="6858000"/>
          </a:xfrm>
          <a:prstGeom prst="rect">
            <a:avLst/>
          </a:prstGeom>
          <a:solidFill>
            <a:srgbClr val="1A4A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aseline="-25000" dirty="0"/>
          </a:p>
        </p:txBody>
      </p:sp>
      <p:sp>
        <p:nvSpPr>
          <p:cNvPr id="9" name="Rectangle 8"/>
          <p:cNvSpPr/>
          <p:nvPr userDrawn="1"/>
        </p:nvSpPr>
        <p:spPr>
          <a:xfrm>
            <a:off x="0" y="0"/>
            <a:ext cx="457200" cy="685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aseline="-25000" dirty="0"/>
          </a:p>
        </p:txBody>
      </p:sp>
      <p:sp>
        <p:nvSpPr>
          <p:cNvPr id="10" name="Rectangle 9"/>
          <p:cNvSpPr/>
          <p:nvPr userDrawn="1"/>
        </p:nvSpPr>
        <p:spPr>
          <a:xfrm>
            <a:off x="0" y="4648200"/>
            <a:ext cx="457200" cy="2209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aseline="-25000" dirty="0"/>
          </a:p>
        </p:txBody>
      </p:sp>
      <p:sp>
        <p:nvSpPr>
          <p:cNvPr id="11" name="Date Placeholder 3"/>
          <p:cNvSpPr>
            <a:spLocks noGrp="1"/>
          </p:cNvSpPr>
          <p:nvPr>
            <p:ph type="dt" sz="half" idx="10"/>
          </p:nvPr>
        </p:nvSpPr>
        <p:spPr>
          <a:xfrm>
            <a:off x="990600" y="6356352"/>
            <a:ext cx="2133600" cy="365125"/>
          </a:xfrm>
        </p:spPr>
        <p:txBody>
          <a:bodyPr/>
          <a:lstStyle/>
          <a:p>
            <a:r>
              <a:rPr lang="en-US" smtClean="0"/>
              <a:t>12/05/2019</a:t>
            </a:r>
            <a:endParaRPr lang="en-US" dirty="0"/>
          </a:p>
        </p:txBody>
      </p:sp>
      <p:sp>
        <p:nvSpPr>
          <p:cNvPr id="13" name="Slide Number Placeholder 5"/>
          <p:cNvSpPr>
            <a:spLocks noGrp="1"/>
          </p:cNvSpPr>
          <p:nvPr>
            <p:ph type="sldNum" sz="quarter" idx="12"/>
          </p:nvPr>
        </p:nvSpPr>
        <p:spPr>
          <a:xfrm>
            <a:off x="6553200" y="6356352"/>
            <a:ext cx="2133600" cy="365125"/>
          </a:xfrm>
        </p:spPr>
        <p:txBody>
          <a:bodyPr/>
          <a:lstStyle/>
          <a:p>
            <a:fld id="{0F22356E-2A12-4147-9C02-1C2F05D23B3C}" type="slidenum">
              <a:rPr lang="en-US" smtClean="0"/>
              <a:t>‹#›</a:t>
            </a:fld>
            <a:endParaRPr lang="en-US" dirty="0"/>
          </a:p>
        </p:txBody>
      </p:sp>
      <p:pic>
        <p:nvPicPr>
          <p:cNvPr id="14" name="Picture 13" descr="D H C S Logo" title="D H C 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46108" y="6248400"/>
            <a:ext cx="559293" cy="533400"/>
          </a:xfrm>
          <a:prstGeom prst="rect">
            <a:avLst/>
          </a:prstGeom>
        </p:spPr>
      </p:pic>
    </p:spTree>
    <p:extLst>
      <p:ext uri="{BB962C8B-B14F-4D97-AF65-F5344CB8AC3E}">
        <p14:creationId xmlns:p14="http://schemas.microsoft.com/office/powerpoint/2010/main" val="283860306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990600" y="6356350"/>
            <a:ext cx="2133600" cy="365125"/>
          </a:xfrm>
        </p:spPr>
        <p:txBody>
          <a:bodyPr/>
          <a:lstStyle/>
          <a:p>
            <a:r>
              <a:rPr lang="en-US" smtClean="0"/>
              <a:t>12/05/2019</a:t>
            </a:r>
            <a:endParaRPr lang="en-US" dirty="0"/>
          </a:p>
        </p:txBody>
      </p:sp>
      <p:sp>
        <p:nvSpPr>
          <p:cNvPr id="6" name="Slide Number Placeholder 5"/>
          <p:cNvSpPr>
            <a:spLocks noGrp="1"/>
          </p:cNvSpPr>
          <p:nvPr>
            <p:ph type="sldNum" sz="quarter" idx="12"/>
          </p:nvPr>
        </p:nvSpPr>
        <p:spPr/>
        <p:txBody>
          <a:bodyPr/>
          <a:lstStyle/>
          <a:p>
            <a:fld id="{0F22356E-2A12-4147-9C02-1C2F05D23B3C}" type="slidenum">
              <a:rPr lang="en-US" smtClean="0"/>
              <a:t>‹#›</a:t>
            </a:fld>
            <a:endParaRPr lang="en-US" dirty="0"/>
          </a:p>
        </p:txBody>
      </p:sp>
      <p:sp>
        <p:nvSpPr>
          <p:cNvPr id="7" name="Rectangle 6"/>
          <p:cNvSpPr/>
          <p:nvPr userDrawn="1"/>
        </p:nvSpPr>
        <p:spPr>
          <a:xfrm>
            <a:off x="0" y="0"/>
            <a:ext cx="457200" cy="6858000"/>
          </a:xfrm>
          <a:prstGeom prst="rect">
            <a:avLst/>
          </a:prstGeom>
          <a:solidFill>
            <a:srgbClr val="1A4A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8" name="Rectangle 7"/>
          <p:cNvSpPr/>
          <p:nvPr userDrawn="1"/>
        </p:nvSpPr>
        <p:spPr>
          <a:xfrm>
            <a:off x="0" y="0"/>
            <a:ext cx="457200" cy="685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9" name="Rectangle 8"/>
          <p:cNvSpPr/>
          <p:nvPr userDrawn="1"/>
        </p:nvSpPr>
        <p:spPr>
          <a:xfrm>
            <a:off x="0" y="4648200"/>
            <a:ext cx="457200" cy="2209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pic>
        <p:nvPicPr>
          <p:cNvPr id="10" name="Picture 9" descr="D H C S Logo" title="D H C 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99861" y="838200"/>
            <a:ext cx="838939" cy="800100"/>
          </a:xfrm>
          <a:prstGeom prst="rect">
            <a:avLst/>
          </a:prstGeom>
        </p:spPr>
      </p:pic>
      <p:sp>
        <p:nvSpPr>
          <p:cNvPr id="14" name="Title 1"/>
          <p:cNvSpPr>
            <a:spLocks noGrp="1"/>
          </p:cNvSpPr>
          <p:nvPr>
            <p:ph type="ctrTitle"/>
          </p:nvPr>
        </p:nvSpPr>
        <p:spPr>
          <a:xfrm>
            <a:off x="914400" y="1676400"/>
            <a:ext cx="7772400" cy="2819400"/>
          </a:xfrm>
        </p:spPr>
        <p:txBody>
          <a:bodyPr/>
          <a:lstStyle>
            <a:lvl1pPr algn="l">
              <a:defRPr>
                <a:solidFill>
                  <a:srgbClr val="0A295B"/>
                </a:solidFill>
                <a:latin typeface="+mj-lt"/>
                <a:ea typeface="Open Sans" panose="020B0606030504020204" pitchFamily="34" charset="0"/>
                <a:cs typeface="Open Sans" panose="020B0606030504020204" pitchFamily="34" charset="0"/>
              </a:defRPr>
            </a:lvl1pPr>
          </a:lstStyle>
          <a:p>
            <a:r>
              <a:rPr lang="en-US" dirty="0" smtClean="0"/>
              <a:t>Click to edit Master title style</a:t>
            </a:r>
            <a:endParaRPr lang="en-US" dirty="0"/>
          </a:p>
        </p:txBody>
      </p:sp>
      <p:sp>
        <p:nvSpPr>
          <p:cNvPr id="15" name="Subtitle 2"/>
          <p:cNvSpPr>
            <a:spLocks noGrp="1"/>
          </p:cNvSpPr>
          <p:nvPr>
            <p:ph type="subTitle" idx="1"/>
          </p:nvPr>
        </p:nvSpPr>
        <p:spPr>
          <a:xfrm>
            <a:off x="914400" y="4648200"/>
            <a:ext cx="7772400" cy="1447800"/>
          </a:xfrm>
        </p:spPr>
        <p:txBody>
          <a:bodyPr/>
          <a:lstStyle>
            <a:lvl1pPr marL="0" indent="0" algn="l">
              <a:buNone/>
              <a:defRPr>
                <a:solidFill>
                  <a:srgbClr val="0A295B"/>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2050" name="Picture 2" descr="C:\Users\mweiner\Desktop\stsealcl.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804536" y="838200"/>
            <a:ext cx="802888" cy="800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3960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00" y="1600200"/>
            <a:ext cx="4038600" cy="4525963"/>
          </a:xfrm>
        </p:spPr>
        <p:txBody>
          <a:bodyPr/>
          <a:lstStyle>
            <a:lvl1pPr>
              <a:defRPr sz="2800">
                <a:solidFill>
                  <a:srgbClr val="003C59"/>
                </a:solidFill>
              </a:defRPr>
            </a:lvl1pPr>
            <a:lvl2pPr>
              <a:defRPr sz="2400">
                <a:solidFill>
                  <a:srgbClr val="003C59"/>
                </a:solidFill>
              </a:defRPr>
            </a:lvl2pPr>
            <a:lvl3pPr>
              <a:defRPr sz="2000">
                <a:solidFill>
                  <a:srgbClr val="003C59"/>
                </a:solidFill>
              </a:defRPr>
            </a:lvl3pPr>
            <a:lvl4pPr>
              <a:defRPr sz="1800">
                <a:solidFill>
                  <a:srgbClr val="003C59"/>
                </a:solidFill>
              </a:defRPr>
            </a:lvl4pPr>
            <a:lvl5pPr>
              <a:defRPr sz="1800">
                <a:solidFill>
                  <a:srgbClr val="003C59"/>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876800" y="1600200"/>
            <a:ext cx="4038600" cy="4525963"/>
          </a:xfrm>
        </p:spPr>
        <p:txBody>
          <a:bodyPr/>
          <a:lstStyle>
            <a:lvl1pPr>
              <a:defRPr sz="2800">
                <a:solidFill>
                  <a:srgbClr val="003C59"/>
                </a:solidFill>
              </a:defRPr>
            </a:lvl1pPr>
            <a:lvl2pPr>
              <a:defRPr sz="2400">
                <a:solidFill>
                  <a:srgbClr val="003C59"/>
                </a:solidFill>
              </a:defRPr>
            </a:lvl2pPr>
            <a:lvl3pPr>
              <a:defRPr sz="2000">
                <a:solidFill>
                  <a:srgbClr val="003C59"/>
                </a:solidFill>
              </a:defRPr>
            </a:lvl3pPr>
            <a:lvl4pPr>
              <a:defRPr sz="1800">
                <a:solidFill>
                  <a:srgbClr val="003C59"/>
                </a:solidFill>
              </a:defRPr>
            </a:lvl4pPr>
            <a:lvl5pPr>
              <a:defRPr sz="1800">
                <a:solidFill>
                  <a:srgbClr val="003C59"/>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Rectangle 7"/>
          <p:cNvSpPr/>
          <p:nvPr userDrawn="1"/>
        </p:nvSpPr>
        <p:spPr>
          <a:xfrm>
            <a:off x="0" y="0"/>
            <a:ext cx="457200" cy="6858000"/>
          </a:xfrm>
          <a:prstGeom prst="rect">
            <a:avLst/>
          </a:prstGeom>
          <a:solidFill>
            <a:srgbClr val="1A4A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9" name="Rectangle 8"/>
          <p:cNvSpPr/>
          <p:nvPr userDrawn="1"/>
        </p:nvSpPr>
        <p:spPr>
          <a:xfrm>
            <a:off x="0" y="0"/>
            <a:ext cx="457200" cy="685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0" name="Rectangle 9"/>
          <p:cNvSpPr/>
          <p:nvPr userDrawn="1"/>
        </p:nvSpPr>
        <p:spPr>
          <a:xfrm>
            <a:off x="0" y="4648200"/>
            <a:ext cx="457200" cy="2209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1" name="Date Placeholder 3"/>
          <p:cNvSpPr>
            <a:spLocks noGrp="1"/>
          </p:cNvSpPr>
          <p:nvPr>
            <p:ph type="dt" sz="half" idx="10"/>
          </p:nvPr>
        </p:nvSpPr>
        <p:spPr>
          <a:xfrm>
            <a:off x="990600" y="6356350"/>
            <a:ext cx="2133600" cy="365125"/>
          </a:xfrm>
        </p:spPr>
        <p:txBody>
          <a:bodyPr/>
          <a:lstStyle/>
          <a:p>
            <a:r>
              <a:rPr lang="en-US" smtClean="0"/>
              <a:t>12/05/2019</a:t>
            </a:r>
            <a:endParaRPr lang="en-US" dirty="0"/>
          </a:p>
        </p:txBody>
      </p:sp>
      <p:sp>
        <p:nvSpPr>
          <p:cNvPr id="13" name="Slide Number Placeholder 5"/>
          <p:cNvSpPr>
            <a:spLocks noGrp="1"/>
          </p:cNvSpPr>
          <p:nvPr>
            <p:ph type="sldNum" sz="quarter" idx="12"/>
          </p:nvPr>
        </p:nvSpPr>
        <p:spPr>
          <a:xfrm>
            <a:off x="6553200" y="6356350"/>
            <a:ext cx="2133600" cy="365125"/>
          </a:xfrm>
        </p:spPr>
        <p:txBody>
          <a:bodyPr/>
          <a:lstStyle/>
          <a:p>
            <a:fld id="{0F22356E-2A12-4147-9C02-1C2F05D23B3C}" type="slidenum">
              <a:rPr lang="en-US" smtClean="0"/>
              <a:t>‹#›</a:t>
            </a:fld>
            <a:endParaRPr lang="en-US" dirty="0"/>
          </a:p>
        </p:txBody>
      </p:sp>
      <p:sp>
        <p:nvSpPr>
          <p:cNvPr id="16" name="Title 1"/>
          <p:cNvSpPr>
            <a:spLocks noGrp="1"/>
          </p:cNvSpPr>
          <p:nvPr>
            <p:ph type="title"/>
          </p:nvPr>
        </p:nvSpPr>
        <p:spPr>
          <a:xfrm>
            <a:off x="1828800" y="274638"/>
            <a:ext cx="7086600" cy="1143000"/>
          </a:xfrm>
        </p:spPr>
        <p:txBody>
          <a:bodyPr/>
          <a:lstStyle>
            <a:lvl1pPr>
              <a:defRPr>
                <a:solidFill>
                  <a:srgbClr val="0A295B"/>
                </a:solidFill>
              </a:defRPr>
            </a:lvl1pPr>
          </a:lstStyle>
          <a:p>
            <a:r>
              <a:rPr lang="en-US" dirty="0" smtClean="0"/>
              <a:t>Click to edit Master title style</a:t>
            </a:r>
            <a:endParaRPr lang="en-US" dirty="0"/>
          </a:p>
        </p:txBody>
      </p:sp>
      <p:pic>
        <p:nvPicPr>
          <p:cNvPr id="12" name="Picture 11" descr="D H C S Logo" title="D H C 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438150"/>
            <a:ext cx="838939" cy="800100"/>
          </a:xfrm>
          <a:prstGeom prst="rect">
            <a:avLst/>
          </a:prstGeom>
        </p:spPr>
      </p:pic>
    </p:spTree>
    <p:extLst>
      <p:ext uri="{BB962C8B-B14F-4D97-AF65-F5344CB8AC3E}">
        <p14:creationId xmlns:p14="http://schemas.microsoft.com/office/powerpoint/2010/main" val="19838880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600200"/>
            <a:ext cx="7696200" cy="4525963"/>
          </a:xfrm>
        </p:spPr>
        <p:txBody>
          <a:bodyPr/>
          <a:lstStyle>
            <a:lvl1pPr>
              <a:defRPr>
                <a:solidFill>
                  <a:srgbClr val="003C59"/>
                </a:solidFill>
              </a:defRPr>
            </a:lvl1pPr>
            <a:lvl2pPr>
              <a:defRPr>
                <a:solidFill>
                  <a:srgbClr val="003C59"/>
                </a:solidFill>
              </a:defRPr>
            </a:lvl2pPr>
            <a:lvl3pPr>
              <a:defRPr>
                <a:solidFill>
                  <a:srgbClr val="003C59"/>
                </a:solidFill>
              </a:defRPr>
            </a:lvl3pPr>
            <a:lvl4pPr>
              <a:defRPr>
                <a:solidFill>
                  <a:srgbClr val="003C59"/>
                </a:solidFill>
              </a:defRPr>
            </a:lvl4pPr>
            <a:lvl5pPr>
              <a:defRPr>
                <a:solidFill>
                  <a:srgbClr val="003C59"/>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3"/>
          <p:cNvSpPr>
            <a:spLocks noGrp="1"/>
          </p:cNvSpPr>
          <p:nvPr>
            <p:ph type="dt" sz="half" idx="10"/>
          </p:nvPr>
        </p:nvSpPr>
        <p:spPr>
          <a:xfrm>
            <a:off x="990600" y="6356350"/>
            <a:ext cx="2133600" cy="365125"/>
          </a:xfrm>
        </p:spPr>
        <p:txBody>
          <a:bodyPr/>
          <a:lstStyle/>
          <a:p>
            <a:r>
              <a:rPr lang="en-US" smtClean="0"/>
              <a:t>12/05/2019</a:t>
            </a:r>
            <a:endParaRPr lang="en-US" dirty="0"/>
          </a:p>
        </p:txBody>
      </p:sp>
      <p:sp>
        <p:nvSpPr>
          <p:cNvPr id="9" name="Slide Number Placeholder 5"/>
          <p:cNvSpPr>
            <a:spLocks noGrp="1"/>
          </p:cNvSpPr>
          <p:nvPr>
            <p:ph type="sldNum" sz="quarter" idx="12"/>
          </p:nvPr>
        </p:nvSpPr>
        <p:spPr>
          <a:xfrm>
            <a:off x="6553200" y="6356350"/>
            <a:ext cx="2133600" cy="365125"/>
          </a:xfrm>
        </p:spPr>
        <p:txBody>
          <a:bodyPr/>
          <a:lstStyle/>
          <a:p>
            <a:fld id="{0F22356E-2A12-4147-9C02-1C2F05D23B3C}" type="slidenum">
              <a:rPr lang="en-US" smtClean="0"/>
              <a:t>‹#›</a:t>
            </a:fld>
            <a:endParaRPr lang="en-US" dirty="0"/>
          </a:p>
        </p:txBody>
      </p:sp>
      <p:sp>
        <p:nvSpPr>
          <p:cNvPr id="10" name="Rectangle 9"/>
          <p:cNvSpPr/>
          <p:nvPr userDrawn="1"/>
        </p:nvSpPr>
        <p:spPr>
          <a:xfrm>
            <a:off x="0" y="0"/>
            <a:ext cx="457200" cy="6858000"/>
          </a:xfrm>
          <a:prstGeom prst="rect">
            <a:avLst/>
          </a:prstGeom>
          <a:solidFill>
            <a:srgbClr val="1A4A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1" name="Rectangle 10"/>
          <p:cNvSpPr/>
          <p:nvPr userDrawn="1"/>
        </p:nvSpPr>
        <p:spPr>
          <a:xfrm>
            <a:off x="0" y="0"/>
            <a:ext cx="457200" cy="685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2" name="Rectangle 11"/>
          <p:cNvSpPr/>
          <p:nvPr userDrawn="1"/>
        </p:nvSpPr>
        <p:spPr>
          <a:xfrm>
            <a:off x="0" y="4648200"/>
            <a:ext cx="457200" cy="2209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9" name="Title 1"/>
          <p:cNvSpPr>
            <a:spLocks noGrp="1"/>
          </p:cNvSpPr>
          <p:nvPr>
            <p:ph type="title"/>
          </p:nvPr>
        </p:nvSpPr>
        <p:spPr>
          <a:xfrm>
            <a:off x="1828800" y="274638"/>
            <a:ext cx="7086600" cy="1143000"/>
          </a:xfrm>
        </p:spPr>
        <p:txBody>
          <a:bodyPr/>
          <a:lstStyle>
            <a:lvl1pPr>
              <a:defRPr>
                <a:solidFill>
                  <a:srgbClr val="0A295B"/>
                </a:solidFill>
              </a:defRPr>
            </a:lvl1pPr>
          </a:lstStyle>
          <a:p>
            <a:r>
              <a:rPr lang="en-US" dirty="0" smtClean="0"/>
              <a:t>Click to edit Master title style</a:t>
            </a:r>
            <a:endParaRPr lang="en-US" dirty="0"/>
          </a:p>
        </p:txBody>
      </p:sp>
      <p:pic>
        <p:nvPicPr>
          <p:cNvPr id="13" name="Picture 12" descr="D H C S Logo" title="D H C 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438150"/>
            <a:ext cx="838939" cy="800100"/>
          </a:xfrm>
          <a:prstGeom prst="rect">
            <a:avLst/>
          </a:prstGeom>
        </p:spPr>
      </p:pic>
    </p:spTree>
    <p:extLst>
      <p:ext uri="{BB962C8B-B14F-4D97-AF65-F5344CB8AC3E}">
        <p14:creationId xmlns:p14="http://schemas.microsoft.com/office/powerpoint/2010/main" val="249837183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00" y="1600200"/>
            <a:ext cx="4038600" cy="4525963"/>
          </a:xfrm>
        </p:spPr>
        <p:txBody>
          <a:bodyPr/>
          <a:lstStyle>
            <a:lvl1pPr>
              <a:defRPr sz="2800">
                <a:solidFill>
                  <a:srgbClr val="003C59"/>
                </a:solidFill>
              </a:defRPr>
            </a:lvl1pPr>
            <a:lvl2pPr>
              <a:defRPr sz="2400">
                <a:solidFill>
                  <a:srgbClr val="003C59"/>
                </a:solidFill>
              </a:defRPr>
            </a:lvl2pPr>
            <a:lvl3pPr>
              <a:defRPr sz="2000">
                <a:solidFill>
                  <a:srgbClr val="003C59"/>
                </a:solidFill>
              </a:defRPr>
            </a:lvl3pPr>
            <a:lvl4pPr>
              <a:defRPr sz="1800">
                <a:solidFill>
                  <a:srgbClr val="003C59"/>
                </a:solidFill>
              </a:defRPr>
            </a:lvl4pPr>
            <a:lvl5pPr>
              <a:defRPr sz="1800">
                <a:solidFill>
                  <a:srgbClr val="003C59"/>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876800" y="1600200"/>
            <a:ext cx="4038600" cy="4525963"/>
          </a:xfrm>
        </p:spPr>
        <p:txBody>
          <a:bodyPr/>
          <a:lstStyle>
            <a:lvl1pPr>
              <a:defRPr sz="2800">
                <a:solidFill>
                  <a:srgbClr val="003C59"/>
                </a:solidFill>
              </a:defRPr>
            </a:lvl1pPr>
            <a:lvl2pPr>
              <a:defRPr sz="2400">
                <a:solidFill>
                  <a:srgbClr val="003C59"/>
                </a:solidFill>
              </a:defRPr>
            </a:lvl2pPr>
            <a:lvl3pPr>
              <a:defRPr sz="2000">
                <a:solidFill>
                  <a:srgbClr val="003C59"/>
                </a:solidFill>
              </a:defRPr>
            </a:lvl3pPr>
            <a:lvl4pPr>
              <a:defRPr sz="1800">
                <a:solidFill>
                  <a:srgbClr val="003C59"/>
                </a:solidFill>
              </a:defRPr>
            </a:lvl4pPr>
            <a:lvl5pPr>
              <a:defRPr sz="1800">
                <a:solidFill>
                  <a:srgbClr val="003C59"/>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Rectangle 7"/>
          <p:cNvSpPr/>
          <p:nvPr userDrawn="1"/>
        </p:nvSpPr>
        <p:spPr>
          <a:xfrm>
            <a:off x="0" y="0"/>
            <a:ext cx="457200" cy="6858000"/>
          </a:xfrm>
          <a:prstGeom prst="rect">
            <a:avLst/>
          </a:prstGeom>
          <a:solidFill>
            <a:srgbClr val="1A4A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9" name="Rectangle 8"/>
          <p:cNvSpPr/>
          <p:nvPr userDrawn="1"/>
        </p:nvSpPr>
        <p:spPr>
          <a:xfrm>
            <a:off x="0" y="0"/>
            <a:ext cx="457200" cy="685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0" name="Rectangle 9"/>
          <p:cNvSpPr/>
          <p:nvPr userDrawn="1"/>
        </p:nvSpPr>
        <p:spPr>
          <a:xfrm>
            <a:off x="0" y="4648200"/>
            <a:ext cx="457200" cy="2209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1" name="Date Placeholder 3"/>
          <p:cNvSpPr>
            <a:spLocks noGrp="1"/>
          </p:cNvSpPr>
          <p:nvPr>
            <p:ph type="dt" sz="half" idx="10"/>
          </p:nvPr>
        </p:nvSpPr>
        <p:spPr>
          <a:xfrm>
            <a:off x="990600" y="6356350"/>
            <a:ext cx="2133600" cy="365125"/>
          </a:xfrm>
        </p:spPr>
        <p:txBody>
          <a:bodyPr/>
          <a:lstStyle/>
          <a:p>
            <a:r>
              <a:rPr lang="en-US" smtClean="0"/>
              <a:t>12/05/2019</a:t>
            </a:r>
            <a:endParaRPr lang="en-US" dirty="0"/>
          </a:p>
        </p:txBody>
      </p:sp>
      <p:sp>
        <p:nvSpPr>
          <p:cNvPr id="13" name="Slide Number Placeholder 5"/>
          <p:cNvSpPr>
            <a:spLocks noGrp="1"/>
          </p:cNvSpPr>
          <p:nvPr>
            <p:ph type="sldNum" sz="quarter" idx="12"/>
          </p:nvPr>
        </p:nvSpPr>
        <p:spPr>
          <a:xfrm>
            <a:off x="6553200" y="6356350"/>
            <a:ext cx="2133600" cy="365125"/>
          </a:xfrm>
        </p:spPr>
        <p:txBody>
          <a:bodyPr/>
          <a:lstStyle/>
          <a:p>
            <a:fld id="{0F22356E-2A12-4147-9C02-1C2F05D23B3C}" type="slidenum">
              <a:rPr lang="en-US" smtClean="0"/>
              <a:t>‹#›</a:t>
            </a:fld>
            <a:endParaRPr lang="en-US" dirty="0"/>
          </a:p>
        </p:txBody>
      </p:sp>
      <p:sp>
        <p:nvSpPr>
          <p:cNvPr id="16" name="Title 1"/>
          <p:cNvSpPr>
            <a:spLocks noGrp="1"/>
          </p:cNvSpPr>
          <p:nvPr>
            <p:ph type="title"/>
          </p:nvPr>
        </p:nvSpPr>
        <p:spPr>
          <a:xfrm>
            <a:off x="1828800" y="274638"/>
            <a:ext cx="7086600" cy="1143000"/>
          </a:xfrm>
        </p:spPr>
        <p:txBody>
          <a:bodyPr/>
          <a:lstStyle>
            <a:lvl1pPr>
              <a:defRPr>
                <a:solidFill>
                  <a:srgbClr val="0A295B"/>
                </a:solidFill>
              </a:defRPr>
            </a:lvl1pPr>
          </a:lstStyle>
          <a:p>
            <a:r>
              <a:rPr lang="en-US" dirty="0" smtClean="0"/>
              <a:t>Click to edit Master title style</a:t>
            </a:r>
            <a:endParaRPr lang="en-US" dirty="0"/>
          </a:p>
        </p:txBody>
      </p:sp>
      <p:pic>
        <p:nvPicPr>
          <p:cNvPr id="12" name="Picture 11" descr="D H C S Logo" title="D H C 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438150"/>
            <a:ext cx="838939" cy="800100"/>
          </a:xfrm>
          <a:prstGeom prst="rect">
            <a:avLst/>
          </a:prstGeom>
        </p:spPr>
      </p:pic>
    </p:spTree>
    <p:extLst>
      <p:ext uri="{BB962C8B-B14F-4D97-AF65-F5344CB8AC3E}">
        <p14:creationId xmlns:p14="http://schemas.microsoft.com/office/powerpoint/2010/main" val="230525316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828800" y="274638"/>
            <a:ext cx="7086600" cy="1143000"/>
          </a:xfrm>
        </p:spPr>
        <p:txBody>
          <a:bodyPr/>
          <a:lstStyle>
            <a:lvl1pPr>
              <a:defRPr>
                <a:solidFill>
                  <a:srgbClr val="0A295B"/>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85800" y="1535113"/>
            <a:ext cx="4040188" cy="639762"/>
          </a:xfrm>
        </p:spPr>
        <p:txBody>
          <a:bodyPr anchor="b"/>
          <a:lstStyle>
            <a:lvl1pPr marL="0" indent="0">
              <a:buNone/>
              <a:defRPr sz="2400" b="1">
                <a:solidFill>
                  <a:srgbClr val="0A295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685800" y="2174875"/>
            <a:ext cx="4040188" cy="3951288"/>
          </a:xfrm>
        </p:spPr>
        <p:txBody>
          <a:bodyPr/>
          <a:lstStyle>
            <a:lvl1pPr>
              <a:defRPr sz="2400">
                <a:solidFill>
                  <a:srgbClr val="0A295B"/>
                </a:solidFill>
              </a:defRPr>
            </a:lvl1pPr>
            <a:lvl2pPr>
              <a:defRPr sz="2000">
                <a:solidFill>
                  <a:srgbClr val="0A295B"/>
                </a:solidFill>
              </a:defRPr>
            </a:lvl2pPr>
            <a:lvl3pPr>
              <a:defRPr sz="1800">
                <a:solidFill>
                  <a:srgbClr val="0A295B"/>
                </a:solidFill>
              </a:defRPr>
            </a:lvl3pPr>
            <a:lvl4pPr>
              <a:defRPr sz="1600">
                <a:solidFill>
                  <a:srgbClr val="0A295B"/>
                </a:solidFill>
              </a:defRPr>
            </a:lvl4pPr>
            <a:lvl5pPr>
              <a:defRPr sz="1600">
                <a:solidFill>
                  <a:srgbClr val="0A295B"/>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873625" y="1535113"/>
            <a:ext cx="4041775" cy="639762"/>
          </a:xfrm>
        </p:spPr>
        <p:txBody>
          <a:bodyPr anchor="b"/>
          <a:lstStyle>
            <a:lvl1pPr marL="0" indent="0">
              <a:buNone/>
              <a:defRPr sz="2400" b="1">
                <a:solidFill>
                  <a:srgbClr val="0A295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873625" y="2174875"/>
            <a:ext cx="4041775" cy="3951288"/>
          </a:xfrm>
        </p:spPr>
        <p:txBody>
          <a:bodyPr/>
          <a:lstStyle>
            <a:lvl1pPr>
              <a:defRPr sz="2400">
                <a:solidFill>
                  <a:srgbClr val="0A295B"/>
                </a:solidFill>
              </a:defRPr>
            </a:lvl1pPr>
            <a:lvl2pPr>
              <a:defRPr sz="2000">
                <a:solidFill>
                  <a:srgbClr val="0A295B"/>
                </a:solidFill>
              </a:defRPr>
            </a:lvl2pPr>
            <a:lvl3pPr>
              <a:defRPr sz="1800">
                <a:solidFill>
                  <a:srgbClr val="0A295B"/>
                </a:solidFill>
              </a:defRPr>
            </a:lvl3pPr>
            <a:lvl4pPr>
              <a:defRPr sz="1600">
                <a:solidFill>
                  <a:srgbClr val="0A295B"/>
                </a:solidFill>
              </a:defRPr>
            </a:lvl4pPr>
            <a:lvl5pPr>
              <a:defRPr sz="1600">
                <a:solidFill>
                  <a:srgbClr val="0A295B"/>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Rectangle 9"/>
          <p:cNvSpPr/>
          <p:nvPr userDrawn="1"/>
        </p:nvSpPr>
        <p:spPr>
          <a:xfrm>
            <a:off x="0" y="0"/>
            <a:ext cx="457200" cy="6858000"/>
          </a:xfrm>
          <a:prstGeom prst="rect">
            <a:avLst/>
          </a:prstGeom>
          <a:solidFill>
            <a:srgbClr val="1A4A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1" name="Rectangle 10"/>
          <p:cNvSpPr/>
          <p:nvPr userDrawn="1"/>
        </p:nvSpPr>
        <p:spPr>
          <a:xfrm>
            <a:off x="0" y="0"/>
            <a:ext cx="457200" cy="685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2" name="Rectangle 11"/>
          <p:cNvSpPr/>
          <p:nvPr userDrawn="1"/>
        </p:nvSpPr>
        <p:spPr>
          <a:xfrm>
            <a:off x="0" y="4648200"/>
            <a:ext cx="457200" cy="2209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3" name="Date Placeholder 3"/>
          <p:cNvSpPr>
            <a:spLocks noGrp="1"/>
          </p:cNvSpPr>
          <p:nvPr>
            <p:ph type="dt" sz="half" idx="10"/>
          </p:nvPr>
        </p:nvSpPr>
        <p:spPr>
          <a:xfrm>
            <a:off x="990600" y="6356350"/>
            <a:ext cx="2133600" cy="365125"/>
          </a:xfrm>
        </p:spPr>
        <p:txBody>
          <a:bodyPr/>
          <a:lstStyle/>
          <a:p>
            <a:r>
              <a:rPr lang="en-US" smtClean="0"/>
              <a:t>12/05/2019</a:t>
            </a:r>
            <a:endParaRPr lang="en-US" dirty="0"/>
          </a:p>
        </p:txBody>
      </p:sp>
      <p:sp>
        <p:nvSpPr>
          <p:cNvPr id="15" name="Slide Number Placeholder 5"/>
          <p:cNvSpPr>
            <a:spLocks noGrp="1"/>
          </p:cNvSpPr>
          <p:nvPr>
            <p:ph type="sldNum" sz="quarter" idx="12"/>
          </p:nvPr>
        </p:nvSpPr>
        <p:spPr>
          <a:xfrm>
            <a:off x="6553200" y="6356350"/>
            <a:ext cx="2133600" cy="365125"/>
          </a:xfrm>
        </p:spPr>
        <p:txBody>
          <a:bodyPr/>
          <a:lstStyle/>
          <a:p>
            <a:fld id="{0F22356E-2A12-4147-9C02-1C2F05D23B3C}" type="slidenum">
              <a:rPr lang="en-US" smtClean="0"/>
              <a:t>‹#›</a:t>
            </a:fld>
            <a:endParaRPr lang="en-US" dirty="0"/>
          </a:p>
        </p:txBody>
      </p:sp>
      <p:pic>
        <p:nvPicPr>
          <p:cNvPr id="14" name="Picture 13" descr="D H C S Logo" title="D H C 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438150"/>
            <a:ext cx="838939" cy="800100"/>
          </a:xfrm>
          <a:prstGeom prst="rect">
            <a:avLst/>
          </a:prstGeom>
        </p:spPr>
      </p:pic>
    </p:spTree>
    <p:extLst>
      <p:ext uri="{BB962C8B-B14F-4D97-AF65-F5344CB8AC3E}">
        <p14:creationId xmlns:p14="http://schemas.microsoft.com/office/powerpoint/2010/main" val="351673329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828800" y="274638"/>
            <a:ext cx="7086600" cy="1143000"/>
          </a:xfrm>
        </p:spPr>
        <p:txBody>
          <a:bodyPr/>
          <a:lstStyle>
            <a:lvl1pPr>
              <a:defRPr>
                <a:solidFill>
                  <a:srgbClr val="0A295B"/>
                </a:solidFill>
              </a:defRPr>
            </a:lvl1pPr>
          </a:lstStyle>
          <a:p>
            <a:r>
              <a:rPr lang="en-US" dirty="0" smtClean="0"/>
              <a:t>Click to edit Master title style</a:t>
            </a:r>
            <a:endParaRPr lang="en-US" dirty="0"/>
          </a:p>
        </p:txBody>
      </p:sp>
      <p:sp>
        <p:nvSpPr>
          <p:cNvPr id="6" name="Rectangle 5"/>
          <p:cNvSpPr/>
          <p:nvPr userDrawn="1"/>
        </p:nvSpPr>
        <p:spPr>
          <a:xfrm>
            <a:off x="0" y="0"/>
            <a:ext cx="457200" cy="6858000"/>
          </a:xfrm>
          <a:prstGeom prst="rect">
            <a:avLst/>
          </a:prstGeom>
          <a:solidFill>
            <a:srgbClr val="1A4A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7" name="Rectangle 6"/>
          <p:cNvSpPr/>
          <p:nvPr userDrawn="1"/>
        </p:nvSpPr>
        <p:spPr>
          <a:xfrm>
            <a:off x="0" y="0"/>
            <a:ext cx="457200" cy="685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8" name="Rectangle 7"/>
          <p:cNvSpPr/>
          <p:nvPr userDrawn="1"/>
        </p:nvSpPr>
        <p:spPr>
          <a:xfrm>
            <a:off x="0" y="4648200"/>
            <a:ext cx="457200" cy="2209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9" name="Date Placeholder 3"/>
          <p:cNvSpPr>
            <a:spLocks noGrp="1"/>
          </p:cNvSpPr>
          <p:nvPr>
            <p:ph type="dt" sz="half" idx="10"/>
          </p:nvPr>
        </p:nvSpPr>
        <p:spPr>
          <a:xfrm>
            <a:off x="990600" y="6356350"/>
            <a:ext cx="2133600" cy="365125"/>
          </a:xfrm>
        </p:spPr>
        <p:txBody>
          <a:bodyPr/>
          <a:lstStyle/>
          <a:p>
            <a:r>
              <a:rPr lang="en-US" smtClean="0"/>
              <a:t>12/05/2019</a:t>
            </a:r>
            <a:endParaRPr lang="en-US" dirty="0"/>
          </a:p>
        </p:txBody>
      </p:sp>
      <p:sp>
        <p:nvSpPr>
          <p:cNvPr id="11" name="Slide Number Placeholder 5"/>
          <p:cNvSpPr>
            <a:spLocks noGrp="1"/>
          </p:cNvSpPr>
          <p:nvPr>
            <p:ph type="sldNum" sz="quarter" idx="12"/>
          </p:nvPr>
        </p:nvSpPr>
        <p:spPr>
          <a:xfrm>
            <a:off x="6553200" y="6356350"/>
            <a:ext cx="2133600" cy="365125"/>
          </a:xfrm>
        </p:spPr>
        <p:txBody>
          <a:bodyPr/>
          <a:lstStyle/>
          <a:p>
            <a:fld id="{0F22356E-2A12-4147-9C02-1C2F05D23B3C}" type="slidenum">
              <a:rPr lang="en-US" smtClean="0"/>
              <a:t>‹#›</a:t>
            </a:fld>
            <a:endParaRPr lang="en-US" dirty="0"/>
          </a:p>
        </p:txBody>
      </p:sp>
      <p:pic>
        <p:nvPicPr>
          <p:cNvPr id="10" name="Picture 9" descr="D H C S Logo" title="D H C 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438150"/>
            <a:ext cx="838939" cy="800100"/>
          </a:xfrm>
          <a:prstGeom prst="rect">
            <a:avLst/>
          </a:prstGeom>
        </p:spPr>
      </p:pic>
    </p:spTree>
    <p:extLst>
      <p:ext uri="{BB962C8B-B14F-4D97-AF65-F5344CB8AC3E}">
        <p14:creationId xmlns:p14="http://schemas.microsoft.com/office/powerpoint/2010/main" val="2134410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828800" y="274638"/>
            <a:ext cx="7086600" cy="1143000"/>
          </a:xfrm>
        </p:spPr>
        <p:txBody>
          <a:bodyPr/>
          <a:lstStyle>
            <a:lvl1pPr>
              <a:defRPr>
                <a:solidFill>
                  <a:srgbClr val="0A295B"/>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85800" y="1535113"/>
            <a:ext cx="4040188" cy="639762"/>
          </a:xfrm>
        </p:spPr>
        <p:txBody>
          <a:bodyPr anchor="b"/>
          <a:lstStyle>
            <a:lvl1pPr marL="0" indent="0">
              <a:buNone/>
              <a:defRPr sz="2400" b="1">
                <a:solidFill>
                  <a:srgbClr val="0A295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685800" y="2174875"/>
            <a:ext cx="4040188" cy="3951288"/>
          </a:xfrm>
        </p:spPr>
        <p:txBody>
          <a:bodyPr/>
          <a:lstStyle>
            <a:lvl1pPr>
              <a:defRPr sz="2400">
                <a:solidFill>
                  <a:srgbClr val="0A295B"/>
                </a:solidFill>
              </a:defRPr>
            </a:lvl1pPr>
            <a:lvl2pPr>
              <a:defRPr sz="2000">
                <a:solidFill>
                  <a:srgbClr val="0A295B"/>
                </a:solidFill>
              </a:defRPr>
            </a:lvl2pPr>
            <a:lvl3pPr>
              <a:defRPr sz="1800">
                <a:solidFill>
                  <a:srgbClr val="0A295B"/>
                </a:solidFill>
              </a:defRPr>
            </a:lvl3pPr>
            <a:lvl4pPr>
              <a:defRPr sz="1600">
                <a:solidFill>
                  <a:srgbClr val="0A295B"/>
                </a:solidFill>
              </a:defRPr>
            </a:lvl4pPr>
            <a:lvl5pPr>
              <a:defRPr sz="1600">
                <a:solidFill>
                  <a:srgbClr val="0A295B"/>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873625" y="1535113"/>
            <a:ext cx="4041775" cy="639762"/>
          </a:xfrm>
        </p:spPr>
        <p:txBody>
          <a:bodyPr anchor="b"/>
          <a:lstStyle>
            <a:lvl1pPr marL="0" indent="0">
              <a:buNone/>
              <a:defRPr sz="2400" b="1">
                <a:solidFill>
                  <a:srgbClr val="0A295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873625" y="2174875"/>
            <a:ext cx="4041775" cy="3951288"/>
          </a:xfrm>
        </p:spPr>
        <p:txBody>
          <a:bodyPr/>
          <a:lstStyle>
            <a:lvl1pPr>
              <a:defRPr sz="2400">
                <a:solidFill>
                  <a:srgbClr val="0A295B"/>
                </a:solidFill>
              </a:defRPr>
            </a:lvl1pPr>
            <a:lvl2pPr>
              <a:defRPr sz="2000">
                <a:solidFill>
                  <a:srgbClr val="0A295B"/>
                </a:solidFill>
              </a:defRPr>
            </a:lvl2pPr>
            <a:lvl3pPr>
              <a:defRPr sz="1800">
                <a:solidFill>
                  <a:srgbClr val="0A295B"/>
                </a:solidFill>
              </a:defRPr>
            </a:lvl3pPr>
            <a:lvl4pPr>
              <a:defRPr sz="1600">
                <a:solidFill>
                  <a:srgbClr val="0A295B"/>
                </a:solidFill>
              </a:defRPr>
            </a:lvl4pPr>
            <a:lvl5pPr>
              <a:defRPr sz="1600">
                <a:solidFill>
                  <a:srgbClr val="0A295B"/>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Rectangle 9"/>
          <p:cNvSpPr/>
          <p:nvPr userDrawn="1"/>
        </p:nvSpPr>
        <p:spPr>
          <a:xfrm>
            <a:off x="0" y="0"/>
            <a:ext cx="457200" cy="6858000"/>
          </a:xfrm>
          <a:prstGeom prst="rect">
            <a:avLst/>
          </a:prstGeom>
          <a:solidFill>
            <a:srgbClr val="1A4A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1" name="Rectangle 10"/>
          <p:cNvSpPr/>
          <p:nvPr userDrawn="1"/>
        </p:nvSpPr>
        <p:spPr>
          <a:xfrm>
            <a:off x="0" y="0"/>
            <a:ext cx="457200" cy="685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2" name="Rectangle 11"/>
          <p:cNvSpPr/>
          <p:nvPr userDrawn="1"/>
        </p:nvSpPr>
        <p:spPr>
          <a:xfrm>
            <a:off x="0" y="4648200"/>
            <a:ext cx="457200" cy="2209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3" name="Date Placeholder 3"/>
          <p:cNvSpPr>
            <a:spLocks noGrp="1"/>
          </p:cNvSpPr>
          <p:nvPr>
            <p:ph type="dt" sz="half" idx="10"/>
          </p:nvPr>
        </p:nvSpPr>
        <p:spPr>
          <a:xfrm>
            <a:off x="990600" y="6356350"/>
            <a:ext cx="2133600" cy="365125"/>
          </a:xfrm>
        </p:spPr>
        <p:txBody>
          <a:bodyPr/>
          <a:lstStyle/>
          <a:p>
            <a:r>
              <a:rPr lang="en-US" smtClean="0"/>
              <a:t>12/05/2019</a:t>
            </a:r>
            <a:endParaRPr lang="en-US" dirty="0"/>
          </a:p>
        </p:txBody>
      </p:sp>
      <p:sp>
        <p:nvSpPr>
          <p:cNvPr id="15" name="Slide Number Placeholder 5"/>
          <p:cNvSpPr>
            <a:spLocks noGrp="1"/>
          </p:cNvSpPr>
          <p:nvPr>
            <p:ph type="sldNum" sz="quarter" idx="12"/>
          </p:nvPr>
        </p:nvSpPr>
        <p:spPr>
          <a:xfrm>
            <a:off x="6553200" y="6356350"/>
            <a:ext cx="2133600" cy="365125"/>
          </a:xfrm>
        </p:spPr>
        <p:txBody>
          <a:bodyPr/>
          <a:lstStyle/>
          <a:p>
            <a:fld id="{0F22356E-2A12-4147-9C02-1C2F05D23B3C}" type="slidenum">
              <a:rPr lang="en-US" smtClean="0"/>
              <a:t>‹#›</a:t>
            </a:fld>
            <a:endParaRPr lang="en-US" dirty="0"/>
          </a:p>
        </p:txBody>
      </p:sp>
      <p:pic>
        <p:nvPicPr>
          <p:cNvPr id="14" name="Picture 13" descr="D H C S Logo" title="D H C 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438150"/>
            <a:ext cx="838939" cy="800100"/>
          </a:xfrm>
          <a:prstGeom prst="rect">
            <a:avLst/>
          </a:prstGeom>
        </p:spPr>
      </p:pic>
    </p:spTree>
    <p:extLst>
      <p:ext uri="{BB962C8B-B14F-4D97-AF65-F5344CB8AC3E}">
        <p14:creationId xmlns:p14="http://schemas.microsoft.com/office/powerpoint/2010/main" val="4037142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828800" y="274638"/>
            <a:ext cx="7086600" cy="1143000"/>
          </a:xfrm>
        </p:spPr>
        <p:txBody>
          <a:bodyPr/>
          <a:lstStyle>
            <a:lvl1pPr>
              <a:defRPr>
                <a:solidFill>
                  <a:srgbClr val="0A295B"/>
                </a:solidFill>
              </a:defRPr>
            </a:lvl1pPr>
          </a:lstStyle>
          <a:p>
            <a:r>
              <a:rPr lang="en-US" dirty="0" smtClean="0"/>
              <a:t>Click to edit Master title style</a:t>
            </a:r>
            <a:endParaRPr lang="en-US" dirty="0"/>
          </a:p>
        </p:txBody>
      </p:sp>
      <p:sp>
        <p:nvSpPr>
          <p:cNvPr id="6" name="Rectangle 5"/>
          <p:cNvSpPr/>
          <p:nvPr userDrawn="1"/>
        </p:nvSpPr>
        <p:spPr>
          <a:xfrm>
            <a:off x="0" y="0"/>
            <a:ext cx="457200" cy="6858000"/>
          </a:xfrm>
          <a:prstGeom prst="rect">
            <a:avLst/>
          </a:prstGeom>
          <a:solidFill>
            <a:srgbClr val="1A4A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7" name="Rectangle 6"/>
          <p:cNvSpPr/>
          <p:nvPr userDrawn="1"/>
        </p:nvSpPr>
        <p:spPr>
          <a:xfrm>
            <a:off x="0" y="0"/>
            <a:ext cx="457200" cy="685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8" name="Rectangle 7"/>
          <p:cNvSpPr/>
          <p:nvPr userDrawn="1"/>
        </p:nvSpPr>
        <p:spPr>
          <a:xfrm>
            <a:off x="0" y="4648200"/>
            <a:ext cx="457200" cy="2209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9" name="Date Placeholder 3"/>
          <p:cNvSpPr>
            <a:spLocks noGrp="1"/>
          </p:cNvSpPr>
          <p:nvPr>
            <p:ph type="dt" sz="half" idx="10"/>
          </p:nvPr>
        </p:nvSpPr>
        <p:spPr>
          <a:xfrm>
            <a:off x="990600" y="6356350"/>
            <a:ext cx="2133600" cy="365125"/>
          </a:xfrm>
        </p:spPr>
        <p:txBody>
          <a:bodyPr/>
          <a:lstStyle/>
          <a:p>
            <a:r>
              <a:rPr lang="en-US" smtClean="0"/>
              <a:t>12/05/2019</a:t>
            </a:r>
            <a:endParaRPr lang="en-US" dirty="0"/>
          </a:p>
        </p:txBody>
      </p:sp>
      <p:sp>
        <p:nvSpPr>
          <p:cNvPr id="11" name="Slide Number Placeholder 5"/>
          <p:cNvSpPr>
            <a:spLocks noGrp="1"/>
          </p:cNvSpPr>
          <p:nvPr>
            <p:ph type="sldNum" sz="quarter" idx="12"/>
          </p:nvPr>
        </p:nvSpPr>
        <p:spPr>
          <a:xfrm>
            <a:off x="6553200" y="6356350"/>
            <a:ext cx="2133600" cy="365125"/>
          </a:xfrm>
        </p:spPr>
        <p:txBody>
          <a:bodyPr/>
          <a:lstStyle/>
          <a:p>
            <a:fld id="{0F22356E-2A12-4147-9C02-1C2F05D23B3C}" type="slidenum">
              <a:rPr lang="en-US" smtClean="0"/>
              <a:t>‹#›</a:t>
            </a:fld>
            <a:endParaRPr lang="en-US" dirty="0"/>
          </a:p>
        </p:txBody>
      </p:sp>
      <p:pic>
        <p:nvPicPr>
          <p:cNvPr id="10" name="Picture 9" descr="D H C S Logo" title="D H C 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438150"/>
            <a:ext cx="838939" cy="800100"/>
          </a:xfrm>
          <a:prstGeom prst="rect">
            <a:avLst/>
          </a:prstGeom>
        </p:spPr>
      </p:pic>
    </p:spTree>
    <p:extLst>
      <p:ext uri="{BB962C8B-B14F-4D97-AF65-F5344CB8AC3E}">
        <p14:creationId xmlns:p14="http://schemas.microsoft.com/office/powerpoint/2010/main" val="3151452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8" name="Picture 7" descr="Decorative Image"/>
          <p:cNvPicPr>
            <a:picLocks noChangeAspect="1"/>
          </p:cNvPicPr>
          <p:nvPr/>
        </p:nvPicPr>
        <p:blipFill>
          <a:blip r:embed="rId2" cstate="print"/>
          <a:stretch>
            <a:fillRect/>
          </a:stretch>
        </p:blipFill>
        <p:spPr>
          <a:xfrm>
            <a:off x="0" y="6163519"/>
            <a:ext cx="9144000" cy="694481"/>
          </a:xfrm>
          <a:prstGeom prst="rect">
            <a:avLst/>
          </a:prstGeom>
        </p:spPr>
      </p:pic>
      <p:sp>
        <p:nvSpPr>
          <p:cNvPr id="56323" name="Title Placeholder 1"/>
          <p:cNvSpPr>
            <a:spLocks noGrp="1"/>
          </p:cNvSpPr>
          <p:nvPr>
            <p:ph type="ctrTitle"/>
          </p:nvPr>
        </p:nvSpPr>
        <p:spPr>
          <a:xfrm>
            <a:off x="609600" y="2514600"/>
            <a:ext cx="7772400" cy="1085850"/>
          </a:xfrm>
        </p:spPr>
        <p:txBody>
          <a:bodyPr/>
          <a:lstStyle>
            <a:lvl1pPr>
              <a:defRPr sz="4800" smtClean="0">
                <a:latin typeface="Arial Bold" charset="0"/>
              </a:defRPr>
            </a:lvl1pPr>
          </a:lstStyle>
          <a:p>
            <a:r>
              <a:rPr lang="en-US"/>
              <a:t>Click to edit Master title style</a:t>
            </a:r>
          </a:p>
        </p:txBody>
      </p:sp>
      <p:sp>
        <p:nvSpPr>
          <p:cNvPr id="56324" name="Text Placeholder 2"/>
          <p:cNvSpPr>
            <a:spLocks noGrp="1"/>
          </p:cNvSpPr>
          <p:nvPr>
            <p:ph type="subTitle" idx="1"/>
          </p:nvPr>
        </p:nvSpPr>
        <p:spPr>
          <a:xfrm>
            <a:off x="609600" y="3657600"/>
            <a:ext cx="6400800" cy="2514600"/>
          </a:xfrm>
        </p:spPr>
        <p:txBody>
          <a:bodyPr/>
          <a:lstStyle>
            <a:lvl1pPr marL="0" indent="0">
              <a:buFont typeface="Arial" charset="0"/>
              <a:buNone/>
              <a:defRPr sz="2000" b="1" smtClean="0">
                <a:solidFill>
                  <a:srgbClr val="080808"/>
                </a:solidFill>
              </a:defRPr>
            </a:lvl1pPr>
          </a:lstStyle>
          <a:p>
            <a:r>
              <a:rPr lang="en-US" dirty="0"/>
              <a:t>Click to edit Master subtitle style</a:t>
            </a:r>
          </a:p>
        </p:txBody>
      </p:sp>
      <p:pic>
        <p:nvPicPr>
          <p:cNvPr id="6" name="Picture 5" descr="CalOptima Logo"/>
          <p:cNvPicPr>
            <a:picLocks noChangeAspect="1"/>
          </p:cNvPicPr>
          <p:nvPr/>
        </p:nvPicPr>
        <p:blipFill>
          <a:blip r:embed="rId3" cstate="print"/>
          <a:stretch>
            <a:fillRect/>
          </a:stretch>
        </p:blipFill>
        <p:spPr>
          <a:xfrm>
            <a:off x="304800" y="456880"/>
            <a:ext cx="6172200" cy="1388962"/>
          </a:xfrm>
          <a:prstGeom prst="rect">
            <a:avLst/>
          </a:prstGeom>
        </p:spPr>
      </p:pic>
      <p:sp>
        <p:nvSpPr>
          <p:cNvPr id="9" name="Text Box 11"/>
          <p:cNvSpPr txBox="1">
            <a:spLocks noChangeArrowheads="1"/>
          </p:cNvSpPr>
          <p:nvPr/>
        </p:nvSpPr>
        <p:spPr bwMode="auto">
          <a:xfrm>
            <a:off x="76200" y="6553200"/>
            <a:ext cx="473075" cy="276999"/>
          </a:xfrm>
          <a:prstGeom prst="rect">
            <a:avLst/>
          </a:prstGeom>
          <a:noFill/>
          <a:ln w="9525">
            <a:noFill/>
            <a:miter lim="800000"/>
            <a:headEnd/>
            <a:tailEnd/>
          </a:ln>
          <a:effectLst/>
        </p:spPr>
        <p:txBody>
          <a:bodyPr>
            <a:spAutoFit/>
          </a:bodyPr>
          <a:lstStyle/>
          <a:p>
            <a:pPr defTabSz="914400"/>
            <a:fld id="{FEF1FAA8-746F-4E71-850A-AB8265D818F3}" type="slidenum">
              <a:rPr lang="en-US" sz="1200">
                <a:solidFill>
                  <a:srgbClr val="080808"/>
                </a:solidFill>
              </a:rPr>
              <a:pPr defTabSz="914400"/>
              <a:t>‹#›</a:t>
            </a:fld>
            <a:endParaRPr lang="en-US" sz="1200" dirty="0">
              <a:solidFill>
                <a:srgbClr val="080808"/>
              </a:solidFill>
            </a:endParaRPr>
          </a:p>
        </p:txBody>
      </p:sp>
    </p:spTree>
    <p:extLst>
      <p:ext uri="{BB962C8B-B14F-4D97-AF65-F5344CB8AC3E}">
        <p14:creationId xmlns:p14="http://schemas.microsoft.com/office/powerpoint/2010/main" val="7733664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ulleted Text">
    <p:spTree>
      <p:nvGrpSpPr>
        <p:cNvPr id="1" name=""/>
        <p:cNvGrpSpPr/>
        <p:nvPr/>
      </p:nvGrpSpPr>
      <p:grpSpPr>
        <a:xfrm>
          <a:off x="0" y="0"/>
          <a:ext cx="0" cy="0"/>
          <a:chOff x="0" y="0"/>
          <a:chExt cx="0" cy="0"/>
        </a:xfrm>
      </p:grpSpPr>
      <p:sp>
        <p:nvSpPr>
          <p:cNvPr id="4" name="Title 1"/>
          <p:cNvSpPr>
            <a:spLocks noGrp="1"/>
          </p:cNvSpPr>
          <p:nvPr>
            <p:ph type="title"/>
          </p:nvPr>
        </p:nvSpPr>
        <p:spPr>
          <a:xfrm>
            <a:off x="457200" y="152400"/>
            <a:ext cx="8229600" cy="831850"/>
          </a:xfrm>
        </p:spPr>
        <p:txBody>
          <a:bodyPr/>
          <a:lstStyle/>
          <a:p>
            <a:r>
              <a:rPr lang="en-US"/>
              <a:t>Click to edit Master title style</a:t>
            </a:r>
            <a:endParaRPr lang="en-US" dirty="0"/>
          </a:p>
        </p:txBody>
      </p:sp>
      <p:sp>
        <p:nvSpPr>
          <p:cNvPr id="5" name="Content Placeholder 2"/>
          <p:cNvSpPr>
            <a:spLocks noGrp="1"/>
          </p:cNvSpPr>
          <p:nvPr>
            <p:ph idx="1"/>
          </p:nvPr>
        </p:nvSpPr>
        <p:spPr>
          <a:xfrm>
            <a:off x="457200" y="1219200"/>
            <a:ext cx="8229600" cy="4800600"/>
          </a:xfrm>
        </p:spPr>
        <p:txBody>
          <a:bodyPr/>
          <a:lstStyle>
            <a:lvl4pPr>
              <a:defRPr sz="1600"/>
            </a:lvl4pPr>
            <a:lvl5pPr>
              <a:buFont typeface="Wingdings" pitchFamily="2" charset="2"/>
              <a:buChar char="Ø"/>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10241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Non-Bulleted Text">
    <p:spTree>
      <p:nvGrpSpPr>
        <p:cNvPr id="1" name=""/>
        <p:cNvGrpSpPr/>
        <p:nvPr/>
      </p:nvGrpSpPr>
      <p:grpSpPr>
        <a:xfrm>
          <a:off x="0" y="0"/>
          <a:ext cx="0" cy="0"/>
          <a:chOff x="0" y="0"/>
          <a:chExt cx="0" cy="0"/>
        </a:xfrm>
      </p:grpSpPr>
      <p:sp>
        <p:nvSpPr>
          <p:cNvPr id="4" name="Title 1"/>
          <p:cNvSpPr>
            <a:spLocks noGrp="1"/>
          </p:cNvSpPr>
          <p:nvPr>
            <p:ph type="title"/>
          </p:nvPr>
        </p:nvSpPr>
        <p:spPr>
          <a:xfrm>
            <a:off x="457200" y="152400"/>
            <a:ext cx="8229600" cy="831850"/>
          </a:xfrm>
        </p:spPr>
        <p:txBody>
          <a:bodyPr/>
          <a:lstStyle/>
          <a:p>
            <a:r>
              <a:rPr lang="en-US"/>
              <a:t>Click to edit Master title style</a:t>
            </a:r>
            <a:endParaRPr lang="en-US" dirty="0"/>
          </a:p>
        </p:txBody>
      </p:sp>
      <p:sp>
        <p:nvSpPr>
          <p:cNvPr id="5" name="Content Placeholder 2"/>
          <p:cNvSpPr>
            <a:spLocks noGrp="1"/>
          </p:cNvSpPr>
          <p:nvPr>
            <p:ph idx="1"/>
          </p:nvPr>
        </p:nvSpPr>
        <p:spPr>
          <a:xfrm>
            <a:off x="457200" y="1219200"/>
            <a:ext cx="8229600" cy="4800600"/>
          </a:xfrm>
        </p:spPr>
        <p:txBody>
          <a:bodyPr/>
          <a:lstStyle>
            <a:lvl1pPr marL="0">
              <a:buNone/>
              <a:defRPr/>
            </a:lvl1pPr>
          </a:lstStyle>
          <a:p>
            <a:pPr lvl="0"/>
            <a:r>
              <a:rPr lang="en-US"/>
              <a:t>Click to edit Master text styles</a:t>
            </a:r>
          </a:p>
        </p:txBody>
      </p:sp>
    </p:spTree>
    <p:extLst>
      <p:ext uri="{BB962C8B-B14F-4D97-AF65-F5344CB8AC3E}">
        <p14:creationId xmlns:p14="http://schemas.microsoft.com/office/powerpoint/2010/main" val="613851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Bulleted Text with Footnot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quarter" idx="10"/>
          </p:nvPr>
        </p:nvSpPr>
        <p:spPr>
          <a:xfrm>
            <a:off x="457200" y="1219200"/>
            <a:ext cx="8229600" cy="4267200"/>
          </a:xfrm>
        </p:spPr>
        <p:txBody>
          <a:bodyPr/>
          <a:lstStyle>
            <a:lvl3pPr>
              <a:defRPr/>
            </a:lvl3pPr>
            <a:lvl4pPr>
              <a:defRPr sz="1600"/>
            </a:lvl4pPr>
            <a:lvl5pPr>
              <a:buFont typeface="Wingdings" pitchFamily="2" charset="2"/>
              <a:buChar char="Ø"/>
              <a:defRPr sz="1600" baseline="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5"/>
          <p:cNvSpPr>
            <a:spLocks noGrp="1"/>
          </p:cNvSpPr>
          <p:nvPr>
            <p:ph type="body" sz="quarter" idx="11" hasCustomPrompt="1"/>
          </p:nvPr>
        </p:nvSpPr>
        <p:spPr>
          <a:xfrm>
            <a:off x="457200" y="5715000"/>
            <a:ext cx="8382000" cy="381000"/>
          </a:xfrm>
        </p:spPr>
        <p:txBody>
          <a:bodyPr/>
          <a:lstStyle>
            <a:lvl1pPr>
              <a:buNone/>
              <a:defRPr sz="1000">
                <a:solidFill>
                  <a:schemeClr val="tx1">
                    <a:lumMod val="50000"/>
                  </a:schemeClr>
                </a:solidFill>
              </a:defRPr>
            </a:lvl1pPr>
          </a:lstStyle>
          <a:p>
            <a:pPr lvl="0"/>
            <a:r>
              <a:rPr lang="en-US" sz="1000" dirty="0">
                <a:solidFill>
                  <a:schemeClr val="tx1">
                    <a:lumMod val="60000"/>
                    <a:lumOff val="40000"/>
                  </a:schemeClr>
                </a:solidFill>
              </a:rPr>
              <a:t>Footnotes</a:t>
            </a:r>
            <a:endParaRPr lang="en-US" dirty="0"/>
          </a:p>
        </p:txBody>
      </p:sp>
    </p:spTree>
    <p:extLst>
      <p:ext uri="{BB962C8B-B14F-4D97-AF65-F5344CB8AC3E}">
        <p14:creationId xmlns:p14="http://schemas.microsoft.com/office/powerpoint/2010/main" val="1769731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theme" Target="../theme/theme2.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slideLayout" Target="../slideLayouts/slideLayout17.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0.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theme" Target="../theme/theme3.xml"/><Relationship Id="rId5" Type="http://schemas.openxmlformats.org/officeDocument/2006/relationships/slideLayout" Target="../slideLayouts/slideLayout22.xml"/><Relationship Id="rId4" Type="http://schemas.openxmlformats.org/officeDocument/2006/relationships/slideLayout" Target="../slideLayouts/slideLayout21.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25.xml"/><Relationship Id="rId7" Type="http://schemas.openxmlformats.org/officeDocument/2006/relationships/theme" Target="../theme/theme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5" Type="http://schemas.openxmlformats.org/officeDocument/2006/relationships/slideLayout" Target="../slideLayouts/slideLayout27.xml"/><Relationship Id="rId4" Type="http://schemas.openxmlformats.org/officeDocument/2006/relationships/slideLayout" Target="../slideLayouts/slideLayout26.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31.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theme" Target="../theme/theme5.xml"/><Relationship Id="rId5" Type="http://schemas.openxmlformats.org/officeDocument/2006/relationships/slideLayout" Target="../slideLayouts/slideLayout33.xml"/><Relationship Id="rId4"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12/05/2019</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22356E-2A12-4147-9C02-1C2F05D23B3C}" type="slidenum">
              <a:rPr lang="en-US" smtClean="0"/>
              <a:t>‹#›</a:t>
            </a:fld>
            <a:endParaRPr lang="en-US" dirty="0"/>
          </a:p>
        </p:txBody>
      </p:sp>
    </p:spTree>
    <p:extLst>
      <p:ext uri="{BB962C8B-B14F-4D97-AF65-F5344CB8AC3E}">
        <p14:creationId xmlns:p14="http://schemas.microsoft.com/office/powerpoint/2010/main" val="2590122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Lst>
  <p:hf hdr="0" ftr="0"/>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CalOptima Logo"/>
          <p:cNvPicPr>
            <a:picLocks noChangeAspect="1"/>
          </p:cNvPicPr>
          <p:nvPr/>
        </p:nvPicPr>
        <p:blipFill>
          <a:blip r:embed="rId14" cstate="print"/>
          <a:stretch>
            <a:fillRect/>
          </a:stretch>
        </p:blipFill>
        <p:spPr>
          <a:xfrm>
            <a:off x="0" y="6154945"/>
            <a:ext cx="9144000" cy="703055"/>
          </a:xfrm>
          <a:prstGeom prst="rect">
            <a:avLst/>
          </a:prstGeom>
        </p:spPr>
      </p:pic>
      <p:sp>
        <p:nvSpPr>
          <p:cNvPr id="1027" name="Title Placeholder 1"/>
          <p:cNvSpPr>
            <a:spLocks noGrp="1"/>
          </p:cNvSpPr>
          <p:nvPr>
            <p:ph type="title"/>
          </p:nvPr>
        </p:nvSpPr>
        <p:spPr bwMode="auto">
          <a:xfrm>
            <a:off x="457200" y="153988"/>
            <a:ext cx="8229600" cy="8318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028" name="Text Placeholder 2"/>
          <p:cNvSpPr>
            <a:spLocks noGrp="1"/>
          </p:cNvSpPr>
          <p:nvPr>
            <p:ph type="body" idx="1"/>
          </p:nvPr>
        </p:nvSpPr>
        <p:spPr bwMode="auto">
          <a:xfrm>
            <a:off x="457200" y="1371600"/>
            <a:ext cx="82296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0" name="Straight Connector 9"/>
          <p:cNvCxnSpPr>
            <a:cxnSpLocks noChangeShapeType="1"/>
          </p:cNvCxnSpPr>
          <p:nvPr/>
        </p:nvCxnSpPr>
        <p:spPr bwMode="auto">
          <a:xfrm>
            <a:off x="0" y="990600"/>
            <a:ext cx="8839200" cy="0"/>
          </a:xfrm>
          <a:prstGeom prst="line">
            <a:avLst/>
          </a:prstGeom>
          <a:noFill/>
          <a:ln w="19050">
            <a:solidFill>
              <a:srgbClr val="8C005B"/>
            </a:solidFill>
            <a:round/>
            <a:headEnd/>
            <a:tailEnd/>
          </a:ln>
        </p:spPr>
      </p:cxnSp>
      <p:sp>
        <p:nvSpPr>
          <p:cNvPr id="1035" name="Text Box 11"/>
          <p:cNvSpPr txBox="1">
            <a:spLocks noChangeArrowheads="1"/>
          </p:cNvSpPr>
          <p:nvPr/>
        </p:nvSpPr>
        <p:spPr bwMode="auto">
          <a:xfrm>
            <a:off x="76200" y="6553200"/>
            <a:ext cx="473075" cy="276999"/>
          </a:xfrm>
          <a:prstGeom prst="rect">
            <a:avLst/>
          </a:prstGeom>
          <a:noFill/>
          <a:ln w="9525">
            <a:noFill/>
            <a:miter lim="800000"/>
            <a:headEnd/>
            <a:tailEnd/>
          </a:ln>
          <a:effectLst/>
        </p:spPr>
        <p:txBody>
          <a:bodyPr>
            <a:spAutoFit/>
          </a:bodyPr>
          <a:lstStyle/>
          <a:p>
            <a:pPr defTabSz="914400"/>
            <a:fld id="{FEF1FAA8-746F-4E71-850A-AB8265D818F3}" type="slidenum">
              <a:rPr lang="en-US" sz="1200">
                <a:solidFill>
                  <a:srgbClr val="080808"/>
                </a:solidFill>
              </a:rPr>
              <a:pPr defTabSz="914400"/>
              <a:t>‹#›</a:t>
            </a:fld>
            <a:endParaRPr lang="en-US" sz="1200" dirty="0">
              <a:solidFill>
                <a:srgbClr val="080808"/>
              </a:solidFill>
            </a:endParaRPr>
          </a:p>
        </p:txBody>
      </p:sp>
    </p:spTree>
    <p:extLst>
      <p:ext uri="{BB962C8B-B14F-4D97-AF65-F5344CB8AC3E}">
        <p14:creationId xmlns:p14="http://schemas.microsoft.com/office/powerpoint/2010/main" val="2882450340"/>
      </p:ext>
    </p:extLst>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 id="2147483667" r:id="rId12"/>
  </p:sldLayoutIdLst>
  <p:hf hdr="0" ftr="0"/>
  <p:txStyles>
    <p:titleStyle>
      <a:lvl1pPr algn="l" defTabSz="457200" rtl="0" eaLnBrk="1" fontAlgn="base" hangingPunct="1">
        <a:spcBef>
          <a:spcPct val="0"/>
        </a:spcBef>
        <a:spcAft>
          <a:spcPct val="0"/>
        </a:spcAft>
        <a:defRPr sz="3600" kern="1200">
          <a:solidFill>
            <a:srgbClr val="00305A"/>
          </a:solidFill>
          <a:latin typeface="Arial Bold"/>
          <a:ea typeface="ＭＳ Ｐゴシック" charset="-128"/>
          <a:cs typeface="Arial Bold"/>
        </a:defRPr>
      </a:lvl1pPr>
      <a:lvl2pPr algn="l" defTabSz="457200" rtl="0" eaLnBrk="1" fontAlgn="base" hangingPunct="1">
        <a:spcBef>
          <a:spcPct val="0"/>
        </a:spcBef>
        <a:spcAft>
          <a:spcPct val="0"/>
        </a:spcAft>
        <a:defRPr sz="3600">
          <a:solidFill>
            <a:srgbClr val="00305A"/>
          </a:solidFill>
          <a:latin typeface="Arial Bold" charset="0"/>
          <a:ea typeface="ＭＳ Ｐゴシック" charset="-128"/>
        </a:defRPr>
      </a:lvl2pPr>
      <a:lvl3pPr algn="l" defTabSz="457200" rtl="0" eaLnBrk="1" fontAlgn="base" hangingPunct="1">
        <a:spcBef>
          <a:spcPct val="0"/>
        </a:spcBef>
        <a:spcAft>
          <a:spcPct val="0"/>
        </a:spcAft>
        <a:defRPr sz="3600">
          <a:solidFill>
            <a:srgbClr val="00305A"/>
          </a:solidFill>
          <a:latin typeface="Arial Bold" charset="0"/>
          <a:ea typeface="ＭＳ Ｐゴシック" charset="-128"/>
        </a:defRPr>
      </a:lvl3pPr>
      <a:lvl4pPr algn="l" defTabSz="457200" rtl="0" eaLnBrk="1" fontAlgn="base" hangingPunct="1">
        <a:spcBef>
          <a:spcPct val="0"/>
        </a:spcBef>
        <a:spcAft>
          <a:spcPct val="0"/>
        </a:spcAft>
        <a:defRPr sz="3600">
          <a:solidFill>
            <a:srgbClr val="00305A"/>
          </a:solidFill>
          <a:latin typeface="Arial Bold" charset="0"/>
          <a:ea typeface="ＭＳ Ｐゴシック" charset="-128"/>
        </a:defRPr>
      </a:lvl4pPr>
      <a:lvl5pPr algn="l" defTabSz="457200" rtl="0" eaLnBrk="1" fontAlgn="base" hangingPunct="1">
        <a:spcBef>
          <a:spcPct val="0"/>
        </a:spcBef>
        <a:spcAft>
          <a:spcPct val="0"/>
        </a:spcAft>
        <a:defRPr sz="3600">
          <a:solidFill>
            <a:srgbClr val="00305A"/>
          </a:solidFill>
          <a:latin typeface="Arial Bold" charset="0"/>
          <a:ea typeface="ＭＳ Ｐゴシック" charset="-128"/>
        </a:defRPr>
      </a:lvl5pPr>
      <a:lvl6pPr marL="457200" algn="l" defTabSz="457200" rtl="0" eaLnBrk="1" fontAlgn="base" hangingPunct="1">
        <a:spcBef>
          <a:spcPct val="0"/>
        </a:spcBef>
        <a:spcAft>
          <a:spcPct val="0"/>
        </a:spcAft>
        <a:defRPr sz="3600">
          <a:solidFill>
            <a:srgbClr val="00305A"/>
          </a:solidFill>
          <a:latin typeface="Arial Bold" charset="0"/>
          <a:ea typeface="ＭＳ Ｐゴシック" charset="-128"/>
        </a:defRPr>
      </a:lvl6pPr>
      <a:lvl7pPr marL="914400" algn="l" defTabSz="457200" rtl="0" eaLnBrk="1" fontAlgn="base" hangingPunct="1">
        <a:spcBef>
          <a:spcPct val="0"/>
        </a:spcBef>
        <a:spcAft>
          <a:spcPct val="0"/>
        </a:spcAft>
        <a:defRPr sz="3600">
          <a:solidFill>
            <a:srgbClr val="00305A"/>
          </a:solidFill>
          <a:latin typeface="Arial Bold" charset="0"/>
          <a:ea typeface="ＭＳ Ｐゴシック" charset="-128"/>
        </a:defRPr>
      </a:lvl7pPr>
      <a:lvl8pPr marL="1371600" algn="l" defTabSz="457200" rtl="0" eaLnBrk="1" fontAlgn="base" hangingPunct="1">
        <a:spcBef>
          <a:spcPct val="0"/>
        </a:spcBef>
        <a:spcAft>
          <a:spcPct val="0"/>
        </a:spcAft>
        <a:defRPr sz="3600">
          <a:solidFill>
            <a:srgbClr val="00305A"/>
          </a:solidFill>
          <a:latin typeface="Arial Bold" charset="0"/>
          <a:ea typeface="ＭＳ Ｐゴシック" charset="-128"/>
        </a:defRPr>
      </a:lvl8pPr>
      <a:lvl9pPr marL="1828800" algn="l" defTabSz="457200" rtl="0" eaLnBrk="1" fontAlgn="base" hangingPunct="1">
        <a:spcBef>
          <a:spcPct val="0"/>
        </a:spcBef>
        <a:spcAft>
          <a:spcPct val="0"/>
        </a:spcAft>
        <a:defRPr sz="3600">
          <a:solidFill>
            <a:srgbClr val="00305A"/>
          </a:solidFill>
          <a:latin typeface="Arial Bold" charset="0"/>
          <a:ea typeface="ＭＳ Ｐゴシック" charset="-128"/>
        </a:defRPr>
      </a:lvl9pPr>
    </p:titleStyle>
    <p:bodyStyle>
      <a:lvl1pPr marL="231775" indent="-231775" algn="l" defTabSz="457200" rtl="0" eaLnBrk="1" fontAlgn="base" hangingPunct="1">
        <a:spcBef>
          <a:spcPct val="20000"/>
        </a:spcBef>
        <a:spcAft>
          <a:spcPct val="0"/>
        </a:spcAft>
        <a:buFont typeface="Arial" pitchFamily="34" charset="0"/>
        <a:buChar char="•"/>
        <a:defRPr sz="2400" kern="1200">
          <a:solidFill>
            <a:srgbClr val="080808"/>
          </a:solidFill>
          <a:latin typeface="Arial" charset="0"/>
          <a:ea typeface="ＭＳ Ｐゴシック" charset="-128"/>
          <a:cs typeface="+mn-cs"/>
        </a:defRPr>
      </a:lvl1pPr>
      <a:lvl2pPr marL="684213" indent="-227013" algn="l" defTabSz="457200" rtl="0" eaLnBrk="1" fontAlgn="base" hangingPunct="1">
        <a:spcBef>
          <a:spcPct val="20000"/>
        </a:spcBef>
        <a:spcAft>
          <a:spcPct val="0"/>
        </a:spcAft>
        <a:buFont typeface="Wingdings" pitchFamily="2" charset="2"/>
        <a:buChar char="Ø"/>
        <a:defRPr sz="2000" kern="1200">
          <a:solidFill>
            <a:srgbClr val="080808"/>
          </a:solidFill>
          <a:latin typeface="Arial" charset="0"/>
          <a:ea typeface="ＭＳ Ｐゴシック" charset="-128"/>
          <a:cs typeface="+mn-cs"/>
        </a:defRPr>
      </a:lvl2pPr>
      <a:lvl3pPr marL="1082675" indent="-168275" algn="l" defTabSz="457200" rtl="0" eaLnBrk="1" fontAlgn="base" hangingPunct="1">
        <a:spcBef>
          <a:spcPct val="20000"/>
        </a:spcBef>
        <a:spcAft>
          <a:spcPct val="0"/>
        </a:spcAft>
        <a:buFont typeface="Wingdings" pitchFamily="2" charset="2"/>
        <a:buChar char="§"/>
        <a:defRPr sz="1600" kern="1200">
          <a:solidFill>
            <a:srgbClr val="080808"/>
          </a:solidFill>
          <a:latin typeface="Arial" charset="0"/>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1600" kern="1200">
          <a:solidFill>
            <a:srgbClr val="080808"/>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Wingdings" pitchFamily="2" charset="2"/>
        <a:buChar char="Ø"/>
        <a:defRPr sz="1600" kern="1200">
          <a:solidFill>
            <a:srgbClr val="080808"/>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685800"/>
            <a:ext cx="457200" cy="3962400"/>
          </a:xfrm>
          <a:custGeom>
            <a:avLst/>
            <a:gdLst/>
            <a:ahLst/>
            <a:cxnLst/>
            <a:rect l="l" t="t" r="r" b="b"/>
            <a:pathLst>
              <a:path w="457200" h="3962400">
                <a:moveTo>
                  <a:pt x="0" y="3962400"/>
                </a:moveTo>
                <a:lnTo>
                  <a:pt x="457200" y="3962400"/>
                </a:lnTo>
                <a:lnTo>
                  <a:pt x="457200" y="0"/>
                </a:lnTo>
                <a:lnTo>
                  <a:pt x="0" y="0"/>
                </a:lnTo>
                <a:lnTo>
                  <a:pt x="0" y="3962400"/>
                </a:lnTo>
                <a:close/>
              </a:path>
            </a:pathLst>
          </a:custGeom>
          <a:solidFill>
            <a:srgbClr val="1A4A78"/>
          </a:solidFill>
        </p:spPr>
        <p:txBody>
          <a:bodyPr wrap="square" lIns="0" tIns="0" rIns="0" bIns="0" rtlCol="0"/>
          <a:lstStyle/>
          <a:p>
            <a:endParaRPr/>
          </a:p>
        </p:txBody>
      </p:sp>
      <p:sp>
        <p:nvSpPr>
          <p:cNvPr id="17" name="bk object 17"/>
          <p:cNvSpPr/>
          <p:nvPr/>
        </p:nvSpPr>
        <p:spPr>
          <a:xfrm>
            <a:off x="0" y="0"/>
            <a:ext cx="457200" cy="685800"/>
          </a:xfrm>
          <a:custGeom>
            <a:avLst/>
            <a:gdLst/>
            <a:ahLst/>
            <a:cxnLst/>
            <a:rect l="l" t="t" r="r" b="b"/>
            <a:pathLst>
              <a:path w="457200" h="685800">
                <a:moveTo>
                  <a:pt x="0" y="685800"/>
                </a:moveTo>
                <a:lnTo>
                  <a:pt x="457200" y="685800"/>
                </a:lnTo>
                <a:lnTo>
                  <a:pt x="457200" y="0"/>
                </a:lnTo>
                <a:lnTo>
                  <a:pt x="0" y="0"/>
                </a:lnTo>
                <a:lnTo>
                  <a:pt x="0" y="685800"/>
                </a:lnTo>
                <a:close/>
              </a:path>
            </a:pathLst>
          </a:custGeom>
          <a:solidFill>
            <a:srgbClr val="0A295B"/>
          </a:solidFill>
        </p:spPr>
        <p:txBody>
          <a:bodyPr wrap="square" lIns="0" tIns="0" rIns="0" bIns="0" rtlCol="0"/>
          <a:lstStyle/>
          <a:p>
            <a:endParaRPr/>
          </a:p>
        </p:txBody>
      </p:sp>
      <p:sp>
        <p:nvSpPr>
          <p:cNvPr id="18" name="bk object 18"/>
          <p:cNvSpPr/>
          <p:nvPr/>
        </p:nvSpPr>
        <p:spPr>
          <a:xfrm>
            <a:off x="0" y="4648200"/>
            <a:ext cx="457200" cy="2209800"/>
          </a:xfrm>
          <a:custGeom>
            <a:avLst/>
            <a:gdLst/>
            <a:ahLst/>
            <a:cxnLst/>
            <a:rect l="l" t="t" r="r" b="b"/>
            <a:pathLst>
              <a:path w="457200" h="2209800">
                <a:moveTo>
                  <a:pt x="0" y="2209800"/>
                </a:moveTo>
                <a:lnTo>
                  <a:pt x="457200" y="2209800"/>
                </a:lnTo>
                <a:lnTo>
                  <a:pt x="457200" y="0"/>
                </a:lnTo>
                <a:lnTo>
                  <a:pt x="0" y="0"/>
                </a:lnTo>
                <a:lnTo>
                  <a:pt x="0" y="2209800"/>
                </a:lnTo>
                <a:close/>
              </a:path>
            </a:pathLst>
          </a:custGeom>
          <a:solidFill>
            <a:srgbClr val="0A295B"/>
          </a:solidFill>
        </p:spPr>
        <p:txBody>
          <a:bodyPr wrap="square" lIns="0" tIns="0" rIns="0" bIns="0" rtlCol="0"/>
          <a:lstStyle/>
          <a:p>
            <a:endParaRPr/>
          </a:p>
        </p:txBody>
      </p:sp>
      <p:sp>
        <p:nvSpPr>
          <p:cNvPr id="2" name="Holder 2"/>
          <p:cNvSpPr>
            <a:spLocks noGrp="1"/>
          </p:cNvSpPr>
          <p:nvPr>
            <p:ph type="title"/>
          </p:nvPr>
        </p:nvSpPr>
        <p:spPr>
          <a:xfrm>
            <a:off x="318134" y="210121"/>
            <a:ext cx="8507730" cy="2357755"/>
          </a:xfrm>
          <a:prstGeom prst="rect">
            <a:avLst/>
          </a:prstGeom>
        </p:spPr>
        <p:txBody>
          <a:bodyPr wrap="square" lIns="0" tIns="0" rIns="0" bIns="0">
            <a:spAutoFit/>
          </a:bodyPr>
          <a:lstStyle>
            <a:lvl1pPr>
              <a:defRPr sz="4000" b="0" i="0">
                <a:solidFill>
                  <a:srgbClr val="0A295B"/>
                </a:solidFill>
                <a:latin typeface="Arial"/>
                <a:cs typeface="Arial"/>
              </a:defRPr>
            </a:lvl1pPr>
          </a:lstStyle>
          <a:p>
            <a:endParaRPr/>
          </a:p>
        </p:txBody>
      </p:sp>
      <p:sp>
        <p:nvSpPr>
          <p:cNvPr id="3" name="Holder 3"/>
          <p:cNvSpPr>
            <a:spLocks noGrp="1"/>
          </p:cNvSpPr>
          <p:nvPr>
            <p:ph type="body" idx="1"/>
          </p:nvPr>
        </p:nvSpPr>
        <p:spPr>
          <a:xfrm>
            <a:off x="572135" y="1564639"/>
            <a:ext cx="7999729" cy="4463415"/>
          </a:xfrm>
          <a:prstGeom prst="rect">
            <a:avLst/>
          </a:prstGeom>
        </p:spPr>
        <p:txBody>
          <a:bodyPr wrap="square" lIns="0" tIns="0" rIns="0" bIns="0">
            <a:spAutoFit/>
          </a:bodyPr>
          <a:lstStyle>
            <a:lvl1pPr>
              <a:defRPr sz="2700" b="0" i="0">
                <a:solidFill>
                  <a:srgbClr val="003C59"/>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1069339" y="6444636"/>
            <a:ext cx="794385" cy="196215"/>
          </a:xfrm>
          <a:prstGeom prst="rect">
            <a:avLst/>
          </a:prstGeom>
        </p:spPr>
        <p:txBody>
          <a:bodyPr wrap="square" lIns="0" tIns="0" rIns="0" bIns="0">
            <a:spAutoFit/>
          </a:bodyPr>
          <a:lstStyle>
            <a:lvl1pPr>
              <a:defRPr sz="1200" b="0" i="0">
                <a:solidFill>
                  <a:srgbClr val="8F8F8F"/>
                </a:solidFill>
                <a:latin typeface="Arial"/>
                <a:cs typeface="Arial"/>
              </a:defRPr>
            </a:lvl1pPr>
          </a:lstStyle>
          <a:p>
            <a:pPr marL="12700">
              <a:lnSpc>
                <a:spcPts val="1425"/>
              </a:lnSpc>
            </a:pPr>
            <a:r>
              <a:rPr lang="en-US" spc="-5" smtClean="0"/>
              <a:t>12/05/2019</a:t>
            </a:r>
            <a:endParaRPr spc="-5" dirty="0"/>
          </a:p>
        </p:txBody>
      </p:sp>
      <p:sp>
        <p:nvSpPr>
          <p:cNvPr id="6" name="Holder 6"/>
          <p:cNvSpPr>
            <a:spLocks noGrp="1"/>
          </p:cNvSpPr>
          <p:nvPr>
            <p:ph type="sldNum" sz="quarter" idx="7"/>
          </p:nvPr>
        </p:nvSpPr>
        <p:spPr>
          <a:xfrm>
            <a:off x="8397747" y="6444598"/>
            <a:ext cx="221615" cy="196215"/>
          </a:xfrm>
          <a:prstGeom prst="rect">
            <a:avLst/>
          </a:prstGeom>
        </p:spPr>
        <p:txBody>
          <a:bodyPr wrap="square" lIns="0" tIns="0" rIns="0" bIns="0">
            <a:spAutoFit/>
          </a:bodyPr>
          <a:lstStyle>
            <a:lvl1pPr>
              <a:defRPr sz="1200" b="0" i="0">
                <a:solidFill>
                  <a:srgbClr val="8F8F8F"/>
                </a:solidFill>
                <a:latin typeface="Arial"/>
                <a:cs typeface="Arial"/>
              </a:defRPr>
            </a:lvl1pPr>
          </a:lstStyle>
          <a:p>
            <a:pPr marL="25400">
              <a:lnSpc>
                <a:spcPts val="1425"/>
              </a:lnSpc>
            </a:pPr>
            <a:fld id="{81D60167-4931-47E6-BA6A-407CBD079E47}" type="slidenum">
              <a:rPr spc="-5" dirty="0"/>
              <a:t>‹#›</a:t>
            </a:fld>
            <a:endParaRPr spc="-5" dirty="0"/>
          </a:p>
        </p:txBody>
      </p:sp>
    </p:spTree>
    <p:extLst>
      <p:ext uri="{BB962C8B-B14F-4D97-AF65-F5344CB8AC3E}">
        <p14:creationId xmlns:p14="http://schemas.microsoft.com/office/powerpoint/2010/main" val="2763969843"/>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Lst>
  <p:hf hdr="0" ftr="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bwMode="auto">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smtClean="0"/>
              <a:t>12/05/2019</a:t>
            </a:r>
            <a:endParaRPr lang="en-US" dirty="0"/>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F22356E-2A12-4147-9C02-1C2F05D23B3C}" type="slidenum">
              <a:rPr lang="en-US" smtClean="0"/>
              <a:t>‹#›</a:t>
            </a:fld>
            <a:endParaRPr lang="en-US" dirty="0"/>
          </a:p>
        </p:txBody>
      </p:sp>
    </p:spTree>
    <p:extLst>
      <p:ext uri="{BB962C8B-B14F-4D97-AF65-F5344CB8AC3E}">
        <p14:creationId xmlns:p14="http://schemas.microsoft.com/office/powerpoint/2010/main" val="1955522991"/>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Lst>
  <p:hf hdr="0" ftr="0"/>
  <p:txStyles>
    <p:titleStyle>
      <a:lvl1pPr algn="ctr" defTabSz="685800" rtl="0" eaLnBrk="1" latinLnBrk="0" hangingPunct="1">
        <a:spcBef>
          <a:spcPct val="0"/>
        </a:spcBef>
        <a:buNone/>
        <a:defRPr sz="3300" kern="1200">
          <a:solidFill>
            <a:schemeClr val="tx1"/>
          </a:solidFill>
          <a:latin typeface="Arial" panose="020B0604020202020204" pitchFamily="34" charset="0"/>
          <a:ea typeface="+mj-ea"/>
          <a:cs typeface="Arial" panose="020B0604020202020204" pitchFamily="34" charset="0"/>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12/05/2019</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22356E-2A12-4147-9C02-1C2F05D23B3C}" type="slidenum">
              <a:rPr lang="en-US" smtClean="0"/>
              <a:t>‹#›</a:t>
            </a:fld>
            <a:endParaRPr lang="en-US" dirty="0"/>
          </a:p>
        </p:txBody>
      </p:sp>
    </p:spTree>
    <p:extLst>
      <p:ext uri="{BB962C8B-B14F-4D97-AF65-F5344CB8AC3E}">
        <p14:creationId xmlns:p14="http://schemas.microsoft.com/office/powerpoint/2010/main" val="3082974668"/>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Lst>
  <p:hf hdr="0" ftr="0"/>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2" Type="http://schemas.openxmlformats.org/officeDocument/2006/relationships/hyperlink" Target="https://www.dhcs.ca.gov/calaim" TargetMode="External"/><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3" Type="http://schemas.openxmlformats.org/officeDocument/2006/relationships/hyperlink" Target="mailto:CalAIM@dhcs.ca.gov" TargetMode="External"/><Relationship Id="rId2" Type="http://schemas.openxmlformats.org/officeDocument/2006/relationships/hyperlink" Target="http://apps.dhcs.ca.gov/listsubscribe/default.aspx?list=DhcsStakeHolders" TargetMode="External"/><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1.jpg"/><Relationship Id="rId1" Type="http://schemas.openxmlformats.org/officeDocument/2006/relationships/slideLayout" Target="../slideLayouts/slideLayout2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9.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0.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0.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0.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0.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0.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0.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0.xml"/></Relationships>
</file>

<file path=ppt/slides/_rels/slide51.xml.rels><?xml version="1.0" encoding="UTF-8" standalone="yes"?>
<Relationships xmlns="http://schemas.openxmlformats.org/package/2006/relationships"><Relationship Id="rId3" Type="http://schemas.openxmlformats.org/officeDocument/2006/relationships/hyperlink" Target="http://www.dhcs.ca.gov/provgovpart/pages/telehealth.aspx" TargetMode="External"/><Relationship Id="rId2" Type="http://schemas.openxmlformats.org/officeDocument/2006/relationships/notesSlide" Target="../notesSlides/notesSlide22.xml"/><Relationship Id="rId1" Type="http://schemas.openxmlformats.org/officeDocument/2006/relationships/slideLayout" Target="../slideLayouts/slideLayout30.xml"/><Relationship Id="rId4" Type="http://schemas.openxmlformats.org/officeDocument/2006/relationships/hyperlink" Target="mailto:DHCS-Benefits@dhcs.ca.gov" TargetMode="Externa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8.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9.xml.rels><?xml version="1.0" encoding="UTF-8" standalone="yes"?>
<Relationships xmlns="http://schemas.openxmlformats.org/package/2006/relationships"><Relationship Id="rId3" Type="http://schemas.openxmlformats.org/officeDocument/2006/relationships/hyperlink" Target="mailto:CSBRFP1@dhcs.ca.gov" TargetMode="External"/><Relationship Id="rId2" Type="http://schemas.openxmlformats.org/officeDocument/2006/relationships/hyperlink" Target="https://caleprocure.ca.gov/event/4260/19-96125"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mailto:RxCarveOut@dhcs.ca.gov" TargetMode="External"/><Relationship Id="rId2" Type="http://schemas.openxmlformats.org/officeDocument/2006/relationships/hyperlink" Target="https://www.dhcs.ca.gov/provgovpart/pharmacy/Pages/Medi-CalRX.aspx"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09600" y="1676400"/>
            <a:ext cx="8229600" cy="2819400"/>
          </a:xfrm>
        </p:spPr>
        <p:txBody>
          <a:bodyPr/>
          <a:lstStyle/>
          <a:p>
            <a:pPr algn="ctr"/>
            <a:r>
              <a:rPr lang="en-US" b="1" dirty="0" smtClean="0">
                <a:latin typeface="Arial" panose="020B0604020202020204" pitchFamily="34" charset="0"/>
                <a:cs typeface="Arial" panose="020B0604020202020204" pitchFamily="34" charset="0"/>
              </a:rPr>
              <a:t>Medi-Cal Managed Care</a:t>
            </a:r>
            <a:br>
              <a:rPr lang="en-US" b="1" dirty="0" smtClean="0">
                <a:latin typeface="Arial" panose="020B0604020202020204" pitchFamily="34" charset="0"/>
                <a:cs typeface="Arial" panose="020B0604020202020204" pitchFamily="34" charset="0"/>
              </a:rPr>
            </a:br>
            <a:r>
              <a:rPr lang="en-US" b="1" dirty="0" smtClean="0">
                <a:latin typeface="Arial" panose="020B0604020202020204" pitchFamily="34" charset="0"/>
                <a:cs typeface="Arial" panose="020B0604020202020204" pitchFamily="34" charset="0"/>
              </a:rPr>
              <a:t>Advisory Group Meeting</a:t>
            </a:r>
            <a:endParaRPr lang="en-US" b="1" dirty="0">
              <a:latin typeface="Arial" panose="020B0604020202020204" pitchFamily="34" charset="0"/>
              <a:cs typeface="Arial" panose="020B0604020202020204" pitchFamily="34" charset="0"/>
            </a:endParaRPr>
          </a:p>
        </p:txBody>
      </p:sp>
      <p:sp>
        <p:nvSpPr>
          <p:cNvPr id="7" name="Subtitle 6"/>
          <p:cNvSpPr>
            <a:spLocks noGrp="1"/>
          </p:cNvSpPr>
          <p:nvPr>
            <p:ph type="subTitle" idx="1"/>
          </p:nvPr>
        </p:nvSpPr>
        <p:spPr>
          <a:xfrm>
            <a:off x="990600" y="4038600"/>
            <a:ext cx="7772400" cy="2590800"/>
          </a:xfrm>
        </p:spPr>
        <p:txBody>
          <a:bodyPr>
            <a:normAutofit fontScale="25000" lnSpcReduction="20000"/>
          </a:bodyPr>
          <a:lstStyle/>
          <a:p>
            <a:pPr algn="ctr">
              <a:spcBef>
                <a:spcPts val="0"/>
              </a:spcBef>
            </a:pPr>
            <a:r>
              <a:rPr lang="en-US" sz="7200" b="1" dirty="0" smtClean="0">
                <a:latin typeface="+mj-lt"/>
                <a:cs typeface="Arial" panose="020B0604020202020204" pitchFamily="34" charset="0"/>
              </a:rPr>
              <a:t>December 5, 2019</a:t>
            </a:r>
          </a:p>
          <a:p>
            <a:pPr algn="ctr"/>
            <a:r>
              <a:rPr lang="en-US" sz="7200" b="1" dirty="0" err="1" smtClean="0">
                <a:latin typeface="+mj-lt"/>
              </a:rPr>
              <a:t>Webex</a:t>
            </a:r>
            <a:endParaRPr lang="en-US" sz="7200" b="1" dirty="0" smtClean="0">
              <a:latin typeface="+mj-lt"/>
            </a:endParaRPr>
          </a:p>
          <a:p>
            <a:pPr algn="ctr"/>
            <a:r>
              <a:rPr lang="en-US" sz="7200" b="1" dirty="0" smtClean="0">
                <a:latin typeface="+mj-lt"/>
              </a:rPr>
              <a:t>Meeting </a:t>
            </a:r>
            <a:r>
              <a:rPr lang="en-US" sz="7200" b="1" dirty="0">
                <a:latin typeface="+mj-lt"/>
              </a:rPr>
              <a:t>number (access code): </a:t>
            </a:r>
            <a:r>
              <a:rPr lang="en-US" sz="7200" dirty="0" smtClean="0">
                <a:latin typeface="+mj-lt"/>
              </a:rPr>
              <a:t>921 844 841</a:t>
            </a:r>
            <a:r>
              <a:rPr lang="en-US" sz="7200" dirty="0">
                <a:latin typeface="+mj-lt"/>
              </a:rPr>
              <a:t> </a:t>
            </a:r>
          </a:p>
          <a:p>
            <a:pPr algn="ctr"/>
            <a:r>
              <a:rPr lang="en-US" sz="7200" b="1" dirty="0">
                <a:latin typeface="+mj-lt"/>
              </a:rPr>
              <a:t>Meeting password: </a:t>
            </a:r>
            <a:r>
              <a:rPr lang="en-US" sz="7200" dirty="0">
                <a:latin typeface="+mj-lt"/>
              </a:rPr>
              <a:t>1111</a:t>
            </a:r>
          </a:p>
          <a:p>
            <a:pPr algn="ctr"/>
            <a:endParaRPr lang="en-US" sz="7200" dirty="0">
              <a:latin typeface="+mj-lt"/>
            </a:endParaRPr>
          </a:p>
          <a:p>
            <a:pPr algn="ctr"/>
            <a:r>
              <a:rPr lang="en-US" sz="7200" b="1" dirty="0">
                <a:latin typeface="+mj-lt"/>
              </a:rPr>
              <a:t>Join by video system: </a:t>
            </a:r>
            <a:r>
              <a:rPr lang="en-US" sz="7200" dirty="0">
                <a:latin typeface="+mj-lt"/>
              </a:rPr>
              <a:t>Dial </a:t>
            </a:r>
            <a:r>
              <a:rPr lang="en-US" sz="7200" dirty="0" smtClean="0">
                <a:latin typeface="+mj-lt"/>
              </a:rPr>
              <a:t>921844841@dhcs.webex.com</a:t>
            </a:r>
            <a:endParaRPr lang="en-US" sz="7200" dirty="0">
              <a:latin typeface="+mj-lt"/>
            </a:endParaRPr>
          </a:p>
          <a:p>
            <a:pPr algn="ctr"/>
            <a:r>
              <a:rPr lang="en-US" sz="7200" dirty="0">
                <a:latin typeface="+mj-lt"/>
              </a:rPr>
              <a:t>You can also dial 173.243.2.68 and enter your meeting number.</a:t>
            </a:r>
          </a:p>
          <a:p>
            <a:pPr algn="ctr"/>
            <a:r>
              <a:rPr lang="en-US" sz="7200" b="1" dirty="0">
                <a:latin typeface="+mj-lt"/>
              </a:rPr>
              <a:t>Join by phone: </a:t>
            </a:r>
            <a:r>
              <a:rPr lang="en-US" sz="7200" dirty="0">
                <a:latin typeface="+mj-lt"/>
              </a:rPr>
              <a:t>+1-415-655-0001 US Toll   </a:t>
            </a:r>
          </a:p>
          <a:p>
            <a:pPr algn="ctr"/>
            <a:r>
              <a:rPr lang="en-US" sz="7200" b="1" dirty="0">
                <a:latin typeface="+mj-lt"/>
              </a:rPr>
              <a:t>Access code: </a:t>
            </a:r>
            <a:r>
              <a:rPr lang="en-US" sz="7200" dirty="0" smtClean="0">
                <a:latin typeface="+mj-lt"/>
              </a:rPr>
              <a:t>921 844 841</a:t>
            </a:r>
            <a:endParaRPr lang="en-US" sz="7200" dirty="0">
              <a:latin typeface="+mj-lt"/>
            </a:endParaRPr>
          </a:p>
          <a:p>
            <a:pPr algn="ctr">
              <a:spcBef>
                <a:spcPts val="0"/>
              </a:spcBef>
            </a:pPr>
            <a:endParaRPr lang="en-US" sz="5800" b="1" dirty="0" smtClean="0">
              <a:latin typeface="Arial" panose="020B0604020202020204" pitchFamily="34" charset="0"/>
              <a:cs typeface="Arial" panose="020B0604020202020204" pitchFamily="34" charset="0"/>
            </a:endParaRPr>
          </a:p>
          <a:p>
            <a:pPr algn="ctr">
              <a:spcBef>
                <a:spcPts val="0"/>
              </a:spcBef>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080910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7"/>
          </p:nvPr>
        </p:nvSpPr>
        <p:spPr/>
        <p:txBody>
          <a:bodyPr/>
          <a:lstStyle/>
          <a:p>
            <a:pPr marL="25400">
              <a:lnSpc>
                <a:spcPts val="1425"/>
              </a:lnSpc>
            </a:pPr>
            <a:fld id="{81D60167-4931-47E6-BA6A-407CBD079E47}" type="slidenum">
              <a:rPr lang="en-US" spc="-5" smtClean="0"/>
              <a:t>10</a:t>
            </a:fld>
            <a:endParaRPr lang="en-US" spc="-5" dirty="0"/>
          </a:p>
        </p:txBody>
      </p:sp>
      <p:sp>
        <p:nvSpPr>
          <p:cNvPr id="7" name="Date Placeholder 6"/>
          <p:cNvSpPr>
            <a:spLocks noGrp="1"/>
          </p:cNvSpPr>
          <p:nvPr>
            <p:ph type="dt" sz="half" idx="6"/>
          </p:nvPr>
        </p:nvSpPr>
        <p:spPr/>
        <p:txBody>
          <a:bodyPr/>
          <a:lstStyle/>
          <a:p>
            <a:pPr marL="12700">
              <a:lnSpc>
                <a:spcPts val="1425"/>
              </a:lnSpc>
            </a:pPr>
            <a:r>
              <a:rPr lang="en-US" spc="-5" smtClean="0"/>
              <a:t>12/05/2019</a:t>
            </a:r>
            <a:endParaRPr lang="en-US" spc="-5" dirty="0"/>
          </a:p>
        </p:txBody>
      </p:sp>
      <p:sp>
        <p:nvSpPr>
          <p:cNvPr id="3" name="object 3"/>
          <p:cNvSpPr txBox="1">
            <a:spLocks noGrp="1"/>
          </p:cNvSpPr>
          <p:nvPr>
            <p:ph type="title"/>
          </p:nvPr>
        </p:nvSpPr>
        <p:spPr>
          <a:xfrm>
            <a:off x="3199028" y="482917"/>
            <a:ext cx="4344670" cy="696595"/>
          </a:xfrm>
          <a:prstGeom prst="rect">
            <a:avLst/>
          </a:prstGeom>
        </p:spPr>
        <p:txBody>
          <a:bodyPr vert="horz" wrap="square" lIns="0" tIns="13335" rIns="0" bIns="0" rtlCol="0">
            <a:spAutoFit/>
          </a:bodyPr>
          <a:lstStyle/>
          <a:p>
            <a:pPr marL="12700">
              <a:lnSpc>
                <a:spcPct val="100000"/>
              </a:lnSpc>
              <a:spcBef>
                <a:spcPts val="105"/>
              </a:spcBef>
            </a:pPr>
            <a:r>
              <a:rPr sz="4400" dirty="0"/>
              <a:t>CalAIM</a:t>
            </a:r>
            <a:r>
              <a:rPr sz="4400" spc="-100" dirty="0"/>
              <a:t> </a:t>
            </a:r>
            <a:r>
              <a:rPr sz="4400" dirty="0"/>
              <a:t>Overview</a:t>
            </a:r>
            <a:endParaRPr sz="4400"/>
          </a:p>
        </p:txBody>
      </p:sp>
      <p:sp>
        <p:nvSpPr>
          <p:cNvPr id="2" name="object 2"/>
          <p:cNvSpPr txBox="1"/>
          <p:nvPr/>
        </p:nvSpPr>
        <p:spPr>
          <a:xfrm>
            <a:off x="1069339" y="1584642"/>
            <a:ext cx="7494270" cy="4140200"/>
          </a:xfrm>
          <a:prstGeom prst="rect">
            <a:avLst/>
          </a:prstGeom>
        </p:spPr>
        <p:txBody>
          <a:bodyPr vert="horz" wrap="square" lIns="0" tIns="94615" rIns="0" bIns="0" rtlCol="0">
            <a:spAutoFit/>
          </a:bodyPr>
          <a:lstStyle/>
          <a:p>
            <a:pPr marL="12700" marR="138430" lvl="0" indent="0" algn="l" defTabSz="914400" rtl="0" eaLnBrk="1" fontAlgn="auto" latinLnBrk="0" hangingPunct="1">
              <a:lnSpc>
                <a:spcPct val="80000"/>
              </a:lnSpc>
              <a:spcBef>
                <a:spcPts val="745"/>
              </a:spcBef>
              <a:spcAft>
                <a:spcPts val="0"/>
              </a:spcAft>
              <a:buClrTx/>
              <a:buSzTx/>
              <a:buFontTx/>
              <a:buNone/>
              <a:tabLst/>
              <a:defRPr/>
            </a:pPr>
            <a:r>
              <a:rPr kumimoji="0" sz="2700" b="0" i="0" u="none" strike="noStrike" kern="1200" cap="none" spc="-5" normalizeH="0" baseline="0" noProof="0" dirty="0">
                <a:ln>
                  <a:noFill/>
                </a:ln>
                <a:solidFill>
                  <a:srgbClr val="003C59"/>
                </a:solidFill>
                <a:effectLst/>
                <a:uLnTx/>
                <a:uFillTx/>
                <a:latin typeface="Arial"/>
                <a:ea typeface="+mn-ea"/>
                <a:cs typeface="Arial"/>
              </a:rPr>
              <a:t>Advances several key priorities of the </a:t>
            </a:r>
            <a:r>
              <a:rPr kumimoji="0" sz="2700" b="0" i="0" u="none" strike="noStrike" kern="1200" cap="none" spc="-10" normalizeH="0" baseline="0" noProof="0" dirty="0">
                <a:ln>
                  <a:noFill/>
                </a:ln>
                <a:solidFill>
                  <a:srgbClr val="003C59"/>
                </a:solidFill>
                <a:effectLst/>
                <a:uLnTx/>
                <a:uFillTx/>
                <a:latin typeface="Arial"/>
                <a:ea typeface="+mn-ea"/>
                <a:cs typeface="Arial"/>
              </a:rPr>
              <a:t>Newsom  </a:t>
            </a:r>
            <a:r>
              <a:rPr kumimoji="0" sz="2700" b="0" i="0" u="none" strike="noStrike" kern="1200" cap="none" spc="-5" normalizeH="0" baseline="0" noProof="0" dirty="0">
                <a:ln>
                  <a:noFill/>
                </a:ln>
                <a:solidFill>
                  <a:srgbClr val="003C59"/>
                </a:solidFill>
                <a:effectLst/>
                <a:uLnTx/>
                <a:uFillTx/>
                <a:latin typeface="Arial"/>
                <a:ea typeface="+mn-ea"/>
                <a:cs typeface="Arial"/>
              </a:rPr>
              <a:t>Administration by leveraging Medi-Cal as a tool  </a:t>
            </a:r>
            <a:r>
              <a:rPr kumimoji="0" sz="2700" b="0" i="0" u="none" strike="noStrike" kern="1200" cap="none" spc="0" normalizeH="0" baseline="0" noProof="0" dirty="0">
                <a:ln>
                  <a:noFill/>
                </a:ln>
                <a:solidFill>
                  <a:srgbClr val="003C59"/>
                </a:solidFill>
                <a:effectLst/>
                <a:uLnTx/>
                <a:uFillTx/>
                <a:latin typeface="Arial"/>
                <a:ea typeface="+mn-ea"/>
                <a:cs typeface="Arial"/>
              </a:rPr>
              <a:t>to </a:t>
            </a:r>
            <a:r>
              <a:rPr kumimoji="0" sz="2700" b="0" i="0" u="none" strike="noStrike" kern="1200" cap="none" spc="-5" normalizeH="0" baseline="0" noProof="0" dirty="0">
                <a:ln>
                  <a:noFill/>
                </a:ln>
                <a:solidFill>
                  <a:srgbClr val="003C59"/>
                </a:solidFill>
                <a:effectLst/>
                <a:uLnTx/>
                <a:uFillTx/>
                <a:latin typeface="Arial"/>
                <a:ea typeface="+mn-ea"/>
                <a:cs typeface="Arial"/>
              </a:rPr>
              <a:t>help address many of the complex challenges  facing </a:t>
            </a:r>
            <a:r>
              <a:rPr kumimoji="0" sz="2700" b="0" i="0" u="none" strike="noStrike" kern="1200" cap="none" spc="-10" normalizeH="0" baseline="0" noProof="0" dirty="0">
                <a:ln>
                  <a:noFill/>
                </a:ln>
                <a:solidFill>
                  <a:srgbClr val="003C59"/>
                </a:solidFill>
                <a:effectLst/>
                <a:uLnTx/>
                <a:uFillTx/>
                <a:latin typeface="Arial"/>
                <a:ea typeface="+mn-ea"/>
                <a:cs typeface="Arial"/>
              </a:rPr>
              <a:t>California’s </a:t>
            </a:r>
            <a:r>
              <a:rPr kumimoji="0" sz="2700" b="0" i="0" u="none" strike="noStrike" kern="1200" cap="none" spc="-5" normalizeH="0" baseline="0" noProof="0" dirty="0">
                <a:ln>
                  <a:noFill/>
                </a:ln>
                <a:solidFill>
                  <a:srgbClr val="003C59"/>
                </a:solidFill>
                <a:effectLst/>
                <a:uLnTx/>
                <a:uFillTx/>
                <a:latin typeface="Arial"/>
                <a:ea typeface="+mn-ea"/>
                <a:cs typeface="Arial"/>
              </a:rPr>
              <a:t>most vulnerable residents,  </a:t>
            </a:r>
            <a:r>
              <a:rPr kumimoji="0" sz="2700" b="0" i="0" u="none" strike="noStrike" kern="1200" cap="none" spc="0" normalizeH="0" baseline="0" noProof="0" dirty="0">
                <a:ln>
                  <a:noFill/>
                </a:ln>
                <a:solidFill>
                  <a:srgbClr val="003C59"/>
                </a:solidFill>
                <a:effectLst/>
                <a:uLnTx/>
                <a:uFillTx/>
                <a:latin typeface="Arial"/>
                <a:ea typeface="+mn-ea"/>
                <a:cs typeface="Arial"/>
              </a:rPr>
              <a:t>such</a:t>
            </a:r>
            <a:r>
              <a:rPr kumimoji="0" sz="2700" b="0" i="0" u="none" strike="noStrike" kern="1200" cap="none" spc="-25" normalizeH="0" baseline="0" noProof="0" dirty="0">
                <a:ln>
                  <a:noFill/>
                </a:ln>
                <a:solidFill>
                  <a:srgbClr val="003C59"/>
                </a:solidFill>
                <a:effectLst/>
                <a:uLnTx/>
                <a:uFillTx/>
                <a:latin typeface="Arial"/>
                <a:ea typeface="+mn-ea"/>
                <a:cs typeface="Arial"/>
              </a:rPr>
              <a:t> </a:t>
            </a:r>
            <a:r>
              <a:rPr kumimoji="0" sz="2700" b="0" i="0" u="none" strike="noStrike" kern="1200" cap="none" spc="0" normalizeH="0" baseline="0" noProof="0" dirty="0">
                <a:ln>
                  <a:noFill/>
                </a:ln>
                <a:solidFill>
                  <a:srgbClr val="003C59"/>
                </a:solidFill>
                <a:effectLst/>
                <a:uLnTx/>
                <a:uFillTx/>
                <a:latin typeface="Arial"/>
                <a:ea typeface="+mn-ea"/>
                <a:cs typeface="Arial"/>
              </a:rPr>
              <a:t>as:</a:t>
            </a:r>
            <a:endParaRPr kumimoji="0" sz="2700" b="0" i="0" u="none" strike="noStrike" kern="1200" cap="none" spc="0" normalizeH="0" baseline="0" noProof="0">
              <a:ln>
                <a:noFill/>
              </a:ln>
              <a:solidFill>
                <a:prstClr val="black"/>
              </a:solidFill>
              <a:effectLst/>
              <a:uLnTx/>
              <a:uFillTx/>
              <a:latin typeface="Arial"/>
              <a:ea typeface="+mn-ea"/>
              <a:cs typeface="Arial"/>
            </a:endParaRPr>
          </a:p>
          <a:p>
            <a:pPr marL="355600" marR="0" lvl="0" indent="-342900" algn="l" defTabSz="914400" rtl="0" eaLnBrk="1" fontAlgn="auto" latinLnBrk="0" hangingPunct="1">
              <a:lnSpc>
                <a:spcPct val="100000"/>
              </a:lnSpc>
              <a:spcBef>
                <a:spcPts val="0"/>
              </a:spcBef>
              <a:spcAft>
                <a:spcPts val="0"/>
              </a:spcAft>
              <a:buClrTx/>
              <a:buSzTx/>
              <a:buFontTx/>
              <a:buChar char="•"/>
              <a:tabLst>
                <a:tab pos="354965" algn="l"/>
                <a:tab pos="355600" algn="l"/>
              </a:tabLst>
              <a:defRPr/>
            </a:pPr>
            <a:r>
              <a:rPr kumimoji="0" sz="2700" b="0" i="0" u="none" strike="noStrike" kern="1200" cap="none" spc="-5" normalizeH="0" baseline="0" noProof="0" dirty="0">
                <a:ln>
                  <a:noFill/>
                </a:ln>
                <a:solidFill>
                  <a:srgbClr val="003C59"/>
                </a:solidFill>
                <a:effectLst/>
                <a:uLnTx/>
                <a:uFillTx/>
                <a:latin typeface="Arial"/>
                <a:ea typeface="+mn-ea"/>
                <a:cs typeface="Arial"/>
              </a:rPr>
              <a:t>homelessness,</a:t>
            </a:r>
            <a:endParaRPr kumimoji="0" sz="2700" b="0" i="0" u="none" strike="noStrike" kern="1200" cap="none" spc="0" normalizeH="0" baseline="0" noProof="0">
              <a:ln>
                <a:noFill/>
              </a:ln>
              <a:solidFill>
                <a:prstClr val="black"/>
              </a:solidFill>
              <a:effectLst/>
              <a:uLnTx/>
              <a:uFillTx/>
              <a:latin typeface="Arial"/>
              <a:ea typeface="+mn-ea"/>
              <a:cs typeface="Arial"/>
            </a:endParaRPr>
          </a:p>
          <a:p>
            <a:pPr marL="355600" marR="0" lvl="0" indent="-342900" algn="l" defTabSz="914400" rtl="0" eaLnBrk="1" fontAlgn="auto" latinLnBrk="0" hangingPunct="1">
              <a:lnSpc>
                <a:spcPct val="100000"/>
              </a:lnSpc>
              <a:spcBef>
                <a:spcPts val="0"/>
              </a:spcBef>
              <a:spcAft>
                <a:spcPts val="0"/>
              </a:spcAft>
              <a:buClrTx/>
              <a:buSzTx/>
              <a:buFontTx/>
              <a:buChar char="•"/>
              <a:tabLst>
                <a:tab pos="354965" algn="l"/>
                <a:tab pos="355600" algn="l"/>
              </a:tabLst>
              <a:defRPr/>
            </a:pPr>
            <a:r>
              <a:rPr kumimoji="0" sz="2700" b="0" i="0" u="none" strike="noStrike" kern="1200" cap="none" spc="-5" normalizeH="0" baseline="0" noProof="0" dirty="0">
                <a:ln>
                  <a:noFill/>
                </a:ln>
                <a:solidFill>
                  <a:srgbClr val="003C59"/>
                </a:solidFill>
                <a:effectLst/>
                <a:uLnTx/>
                <a:uFillTx/>
                <a:latin typeface="Arial"/>
                <a:ea typeface="+mn-ea"/>
                <a:cs typeface="Arial"/>
              </a:rPr>
              <a:t>increasing behavioral health </a:t>
            </a:r>
            <a:r>
              <a:rPr kumimoji="0" sz="2700" b="0" i="0" u="none" strike="noStrike" kern="1200" cap="none" spc="0" normalizeH="0" baseline="0" noProof="0" dirty="0">
                <a:ln>
                  <a:noFill/>
                </a:ln>
                <a:solidFill>
                  <a:srgbClr val="003C59"/>
                </a:solidFill>
                <a:effectLst/>
                <a:uLnTx/>
                <a:uFillTx/>
                <a:latin typeface="Arial"/>
                <a:ea typeface="+mn-ea"/>
                <a:cs typeface="Arial"/>
              </a:rPr>
              <a:t>care</a:t>
            </a:r>
            <a:r>
              <a:rPr kumimoji="0" sz="2700" b="0" i="0" u="none" strike="noStrike" kern="1200" cap="none" spc="15" normalizeH="0" baseline="0" noProof="0" dirty="0">
                <a:ln>
                  <a:noFill/>
                </a:ln>
                <a:solidFill>
                  <a:srgbClr val="003C59"/>
                </a:solidFill>
                <a:effectLst/>
                <a:uLnTx/>
                <a:uFillTx/>
                <a:latin typeface="Arial"/>
                <a:ea typeface="+mn-ea"/>
                <a:cs typeface="Arial"/>
              </a:rPr>
              <a:t> </a:t>
            </a:r>
            <a:r>
              <a:rPr kumimoji="0" sz="2700" b="0" i="0" u="none" strike="noStrike" kern="1200" cap="none" spc="0" normalizeH="0" baseline="0" noProof="0" dirty="0">
                <a:ln>
                  <a:noFill/>
                </a:ln>
                <a:solidFill>
                  <a:srgbClr val="003C59"/>
                </a:solidFill>
                <a:effectLst/>
                <a:uLnTx/>
                <a:uFillTx/>
                <a:latin typeface="Arial"/>
                <a:ea typeface="+mn-ea"/>
                <a:cs typeface="Arial"/>
              </a:rPr>
              <a:t>access,</a:t>
            </a:r>
            <a:endParaRPr kumimoji="0" sz="2700" b="0" i="0" u="none" strike="noStrike" kern="1200" cap="none" spc="0" normalizeH="0" baseline="0" noProof="0">
              <a:ln>
                <a:noFill/>
              </a:ln>
              <a:solidFill>
                <a:prstClr val="black"/>
              </a:solidFill>
              <a:effectLst/>
              <a:uLnTx/>
              <a:uFillTx/>
              <a:latin typeface="Arial"/>
              <a:ea typeface="+mn-ea"/>
              <a:cs typeface="Arial"/>
            </a:endParaRPr>
          </a:p>
          <a:p>
            <a:pPr marL="355600" marR="0" lvl="0" indent="-342900" algn="l" defTabSz="914400" rtl="0" eaLnBrk="1" fontAlgn="auto" latinLnBrk="0" hangingPunct="1">
              <a:lnSpc>
                <a:spcPct val="100000"/>
              </a:lnSpc>
              <a:spcBef>
                <a:spcPts val="0"/>
              </a:spcBef>
              <a:spcAft>
                <a:spcPts val="0"/>
              </a:spcAft>
              <a:buClrTx/>
              <a:buSzTx/>
              <a:buFontTx/>
              <a:buChar char="•"/>
              <a:tabLst>
                <a:tab pos="354965" algn="l"/>
                <a:tab pos="355600" algn="l"/>
              </a:tabLst>
              <a:defRPr/>
            </a:pPr>
            <a:r>
              <a:rPr kumimoji="0" sz="2700" b="0" i="0" u="none" strike="noStrike" kern="1200" cap="none" spc="-5" normalizeH="0" baseline="0" noProof="0" dirty="0">
                <a:ln>
                  <a:noFill/>
                </a:ln>
                <a:solidFill>
                  <a:srgbClr val="003C59"/>
                </a:solidFill>
                <a:effectLst/>
                <a:uLnTx/>
                <a:uFillTx/>
                <a:latin typeface="Arial"/>
                <a:ea typeface="+mn-ea"/>
                <a:cs typeface="Arial"/>
              </a:rPr>
              <a:t>children with complex medical </a:t>
            </a:r>
            <a:r>
              <a:rPr kumimoji="0" sz="2700" b="0" i="0" u="none" strike="noStrike" kern="1200" cap="none" spc="0" normalizeH="0" baseline="0" noProof="0" dirty="0">
                <a:ln>
                  <a:noFill/>
                </a:ln>
                <a:solidFill>
                  <a:srgbClr val="003C59"/>
                </a:solidFill>
                <a:effectLst/>
                <a:uLnTx/>
                <a:uFillTx/>
                <a:latin typeface="Arial"/>
                <a:ea typeface="+mn-ea"/>
                <a:cs typeface="Arial"/>
              </a:rPr>
              <a:t>conditions,</a:t>
            </a:r>
            <a:endParaRPr kumimoji="0" sz="2700" b="0" i="0" u="none" strike="noStrike" kern="1200" cap="none" spc="0" normalizeH="0" baseline="0" noProof="0">
              <a:ln>
                <a:noFill/>
              </a:ln>
              <a:solidFill>
                <a:prstClr val="black"/>
              </a:solidFill>
              <a:effectLst/>
              <a:uLnTx/>
              <a:uFillTx/>
              <a:latin typeface="Arial"/>
              <a:ea typeface="+mn-ea"/>
              <a:cs typeface="Arial"/>
            </a:endParaRPr>
          </a:p>
          <a:p>
            <a:pPr marL="355600" marR="5080" lvl="0" indent="-342900" algn="l" defTabSz="914400" rtl="0" eaLnBrk="1" fontAlgn="auto" latinLnBrk="0" hangingPunct="1">
              <a:lnSpc>
                <a:spcPts val="2590"/>
              </a:lnSpc>
              <a:spcBef>
                <a:spcPts val="630"/>
              </a:spcBef>
              <a:spcAft>
                <a:spcPts val="0"/>
              </a:spcAft>
              <a:buClrTx/>
              <a:buSzTx/>
              <a:buFontTx/>
              <a:buChar char="•"/>
              <a:tabLst>
                <a:tab pos="354965" algn="l"/>
                <a:tab pos="355600" algn="l"/>
              </a:tabLst>
              <a:defRPr/>
            </a:pPr>
            <a:r>
              <a:rPr kumimoji="0" sz="2700" b="0" i="0" u="none" strike="noStrike" kern="1200" cap="none" spc="-5" normalizeH="0" baseline="0" noProof="0" dirty="0">
                <a:ln>
                  <a:noFill/>
                </a:ln>
                <a:solidFill>
                  <a:srgbClr val="003C59"/>
                </a:solidFill>
                <a:effectLst/>
                <a:uLnTx/>
                <a:uFillTx/>
                <a:latin typeface="Arial"/>
                <a:ea typeface="+mn-ea"/>
                <a:cs typeface="Arial"/>
              </a:rPr>
              <a:t>growing number </a:t>
            </a:r>
            <a:r>
              <a:rPr kumimoji="0" sz="2700" b="0" i="0" u="none" strike="noStrike" kern="1200" cap="none" spc="0" normalizeH="0" baseline="0" noProof="0" dirty="0">
                <a:ln>
                  <a:noFill/>
                </a:ln>
                <a:solidFill>
                  <a:srgbClr val="003C59"/>
                </a:solidFill>
                <a:effectLst/>
                <a:uLnTx/>
                <a:uFillTx/>
                <a:latin typeface="Arial"/>
                <a:ea typeface="+mn-ea"/>
                <a:cs typeface="Arial"/>
              </a:rPr>
              <a:t>of justice-involved </a:t>
            </a:r>
            <a:r>
              <a:rPr kumimoji="0" sz="2700" b="0" i="0" u="none" strike="noStrike" kern="1200" cap="none" spc="-5" normalizeH="0" baseline="0" noProof="0" dirty="0">
                <a:ln>
                  <a:noFill/>
                </a:ln>
                <a:solidFill>
                  <a:srgbClr val="003C59"/>
                </a:solidFill>
                <a:effectLst/>
                <a:uLnTx/>
                <a:uFillTx/>
                <a:latin typeface="Arial"/>
                <a:ea typeface="+mn-ea"/>
                <a:cs typeface="Arial"/>
              </a:rPr>
              <a:t>populations  who </a:t>
            </a:r>
            <a:r>
              <a:rPr kumimoji="0" sz="2700" b="0" i="0" u="none" strike="noStrike" kern="1200" cap="none" spc="0" normalizeH="0" baseline="0" noProof="0" dirty="0">
                <a:ln>
                  <a:noFill/>
                </a:ln>
                <a:solidFill>
                  <a:srgbClr val="003C59"/>
                </a:solidFill>
                <a:effectLst/>
                <a:uLnTx/>
                <a:uFillTx/>
                <a:latin typeface="Arial"/>
                <a:ea typeface="+mn-ea"/>
                <a:cs typeface="Arial"/>
              </a:rPr>
              <a:t>have significant clinical </a:t>
            </a:r>
            <a:r>
              <a:rPr kumimoji="0" sz="2700" b="0" i="0" u="none" strike="noStrike" kern="1200" cap="none" spc="-5" normalizeH="0" baseline="0" noProof="0" dirty="0">
                <a:ln>
                  <a:noFill/>
                </a:ln>
                <a:solidFill>
                  <a:srgbClr val="003C59"/>
                </a:solidFill>
                <a:effectLst/>
                <a:uLnTx/>
                <a:uFillTx/>
                <a:latin typeface="Arial"/>
                <a:ea typeface="+mn-ea"/>
                <a:cs typeface="Arial"/>
              </a:rPr>
              <a:t>needs,</a:t>
            </a:r>
            <a:r>
              <a:rPr kumimoji="0" sz="2700" b="0" i="0" u="none" strike="noStrike" kern="1200" cap="none" spc="-55" normalizeH="0" baseline="0" noProof="0" dirty="0">
                <a:ln>
                  <a:noFill/>
                </a:ln>
                <a:solidFill>
                  <a:srgbClr val="003C59"/>
                </a:solidFill>
                <a:effectLst/>
                <a:uLnTx/>
                <a:uFillTx/>
                <a:latin typeface="Arial"/>
                <a:ea typeface="+mn-ea"/>
                <a:cs typeface="Arial"/>
              </a:rPr>
              <a:t> </a:t>
            </a:r>
            <a:r>
              <a:rPr kumimoji="0" sz="2700" b="0" i="0" u="none" strike="noStrike" kern="1200" cap="none" spc="-5" normalizeH="0" baseline="0" noProof="0" dirty="0">
                <a:ln>
                  <a:noFill/>
                </a:ln>
                <a:solidFill>
                  <a:srgbClr val="003C59"/>
                </a:solidFill>
                <a:effectLst/>
                <a:uLnTx/>
                <a:uFillTx/>
                <a:latin typeface="Arial"/>
                <a:ea typeface="+mn-ea"/>
                <a:cs typeface="Arial"/>
              </a:rPr>
              <a:t>and</a:t>
            </a:r>
            <a:endParaRPr kumimoji="0" sz="2700" b="0" i="0" u="none" strike="noStrike" kern="1200" cap="none" spc="0" normalizeH="0" baseline="0" noProof="0">
              <a:ln>
                <a:noFill/>
              </a:ln>
              <a:solidFill>
                <a:prstClr val="black"/>
              </a:solidFill>
              <a:effectLst/>
              <a:uLnTx/>
              <a:uFillTx/>
              <a:latin typeface="Arial"/>
              <a:ea typeface="+mn-ea"/>
              <a:cs typeface="Arial"/>
            </a:endParaRPr>
          </a:p>
          <a:p>
            <a:pPr marL="356235" marR="0" lvl="0" indent="-342900" algn="l" defTabSz="914400" rtl="0" eaLnBrk="1" fontAlgn="auto" latinLnBrk="0" hangingPunct="1">
              <a:lnSpc>
                <a:spcPct val="100000"/>
              </a:lnSpc>
              <a:spcBef>
                <a:spcPts val="25"/>
              </a:spcBef>
              <a:spcAft>
                <a:spcPts val="0"/>
              </a:spcAft>
              <a:buClrTx/>
              <a:buSzTx/>
              <a:buFontTx/>
              <a:buChar char="•"/>
              <a:tabLst>
                <a:tab pos="356235" algn="l"/>
                <a:tab pos="356870" algn="l"/>
              </a:tabLst>
              <a:defRPr/>
            </a:pPr>
            <a:r>
              <a:rPr kumimoji="0" sz="2700" b="0" i="0" u="none" strike="noStrike" kern="1200" cap="none" spc="-5" normalizeH="0" baseline="0" noProof="0" dirty="0">
                <a:ln>
                  <a:noFill/>
                </a:ln>
                <a:solidFill>
                  <a:srgbClr val="003C59"/>
                </a:solidFill>
                <a:effectLst/>
                <a:uLnTx/>
                <a:uFillTx/>
                <a:latin typeface="Arial"/>
                <a:ea typeface="+mn-ea"/>
                <a:cs typeface="Arial"/>
              </a:rPr>
              <a:t>growing aging</a:t>
            </a:r>
            <a:r>
              <a:rPr kumimoji="0" sz="2700" b="0" i="0" u="none" strike="noStrike" kern="1200" cap="none" spc="5" normalizeH="0" baseline="0" noProof="0" dirty="0">
                <a:ln>
                  <a:noFill/>
                </a:ln>
                <a:solidFill>
                  <a:srgbClr val="003C59"/>
                </a:solidFill>
                <a:effectLst/>
                <a:uLnTx/>
                <a:uFillTx/>
                <a:latin typeface="Arial"/>
                <a:ea typeface="+mn-ea"/>
                <a:cs typeface="Arial"/>
              </a:rPr>
              <a:t> </a:t>
            </a:r>
            <a:r>
              <a:rPr kumimoji="0" sz="2700" b="0" i="0" u="none" strike="noStrike" kern="1200" cap="none" spc="-5" normalizeH="0" baseline="0" noProof="0" dirty="0">
                <a:ln>
                  <a:noFill/>
                </a:ln>
                <a:solidFill>
                  <a:srgbClr val="003C59"/>
                </a:solidFill>
                <a:effectLst/>
                <a:uLnTx/>
                <a:uFillTx/>
                <a:latin typeface="Arial"/>
                <a:ea typeface="+mn-ea"/>
                <a:cs typeface="Arial"/>
              </a:rPr>
              <a:t>population.</a:t>
            </a:r>
            <a:endParaRPr kumimoji="0" sz="2700" b="0" i="0" u="none" strike="noStrike" kern="1200" cap="none" spc="0" normalizeH="0" baseline="0" noProof="0">
              <a:ln>
                <a:noFill/>
              </a:ln>
              <a:solidFill>
                <a:prstClr val="black"/>
              </a:solidFill>
              <a:effectLst/>
              <a:uLnTx/>
              <a:uFillTx/>
              <a:latin typeface="Arial"/>
              <a:ea typeface="+mn-ea"/>
              <a:cs typeface="Arial"/>
            </a:endParaRPr>
          </a:p>
        </p:txBody>
      </p:sp>
    </p:spTree>
    <p:extLst>
      <p:ext uri="{BB962C8B-B14F-4D97-AF65-F5344CB8AC3E}">
        <p14:creationId xmlns:p14="http://schemas.microsoft.com/office/powerpoint/2010/main" val="35757245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7"/>
          </p:nvPr>
        </p:nvSpPr>
        <p:spPr/>
        <p:txBody>
          <a:bodyPr/>
          <a:lstStyle/>
          <a:p>
            <a:pPr marL="25400">
              <a:lnSpc>
                <a:spcPts val="1425"/>
              </a:lnSpc>
            </a:pPr>
            <a:fld id="{81D60167-4931-47E6-BA6A-407CBD079E47}" type="slidenum">
              <a:rPr lang="en-US" spc="-5" smtClean="0"/>
              <a:t>11</a:t>
            </a:fld>
            <a:endParaRPr lang="en-US" spc="-5" dirty="0"/>
          </a:p>
        </p:txBody>
      </p:sp>
      <p:sp>
        <p:nvSpPr>
          <p:cNvPr id="7" name="Date Placeholder 6"/>
          <p:cNvSpPr>
            <a:spLocks noGrp="1"/>
          </p:cNvSpPr>
          <p:nvPr>
            <p:ph type="dt" sz="half" idx="6"/>
          </p:nvPr>
        </p:nvSpPr>
        <p:spPr/>
        <p:txBody>
          <a:bodyPr/>
          <a:lstStyle/>
          <a:p>
            <a:pPr marL="12700">
              <a:lnSpc>
                <a:spcPts val="1425"/>
              </a:lnSpc>
            </a:pPr>
            <a:r>
              <a:rPr lang="en-US" spc="-5" smtClean="0"/>
              <a:t>12/05/2019</a:t>
            </a:r>
            <a:endParaRPr lang="en-US" spc="-5" dirty="0"/>
          </a:p>
        </p:txBody>
      </p:sp>
      <p:sp>
        <p:nvSpPr>
          <p:cNvPr id="3" name="object 3"/>
          <p:cNvSpPr txBox="1">
            <a:spLocks noGrp="1"/>
          </p:cNvSpPr>
          <p:nvPr>
            <p:ph type="title"/>
          </p:nvPr>
        </p:nvSpPr>
        <p:spPr>
          <a:xfrm>
            <a:off x="3634866" y="482917"/>
            <a:ext cx="3474085" cy="696595"/>
          </a:xfrm>
          <a:prstGeom prst="rect">
            <a:avLst/>
          </a:prstGeom>
        </p:spPr>
        <p:txBody>
          <a:bodyPr vert="horz" wrap="square" lIns="0" tIns="13335" rIns="0" bIns="0" rtlCol="0">
            <a:spAutoFit/>
          </a:bodyPr>
          <a:lstStyle/>
          <a:p>
            <a:pPr marL="12700">
              <a:lnSpc>
                <a:spcPct val="100000"/>
              </a:lnSpc>
              <a:spcBef>
                <a:spcPts val="105"/>
              </a:spcBef>
            </a:pPr>
            <a:r>
              <a:rPr sz="4400" dirty="0"/>
              <a:t>CalAIM</a:t>
            </a:r>
            <a:r>
              <a:rPr sz="4400" spc="-100" dirty="0"/>
              <a:t> </a:t>
            </a:r>
            <a:r>
              <a:rPr sz="4400" dirty="0"/>
              <a:t>Goals</a:t>
            </a:r>
            <a:endParaRPr sz="4400"/>
          </a:p>
        </p:txBody>
      </p:sp>
      <p:sp>
        <p:nvSpPr>
          <p:cNvPr id="2" name="object 2"/>
          <p:cNvSpPr txBox="1"/>
          <p:nvPr/>
        </p:nvSpPr>
        <p:spPr>
          <a:xfrm>
            <a:off x="1068997" y="1435138"/>
            <a:ext cx="7245984" cy="4189095"/>
          </a:xfrm>
          <a:prstGeom prst="rect">
            <a:avLst/>
          </a:prstGeom>
        </p:spPr>
        <p:txBody>
          <a:bodyPr vert="horz" wrap="square" lIns="0" tIns="119380" rIns="0" bIns="0" rtlCol="0">
            <a:spAutoFit/>
          </a:bodyPr>
          <a:lstStyle/>
          <a:p>
            <a:pPr marL="12700" marR="0" lvl="0" indent="0" algn="l" defTabSz="914400" rtl="0" eaLnBrk="1" fontAlgn="auto" latinLnBrk="0" hangingPunct="1">
              <a:lnSpc>
                <a:spcPct val="100000"/>
              </a:lnSpc>
              <a:spcBef>
                <a:spcPts val="940"/>
              </a:spcBef>
              <a:spcAft>
                <a:spcPts val="0"/>
              </a:spcAft>
              <a:buClrTx/>
              <a:buSzTx/>
              <a:buFontTx/>
              <a:buNone/>
              <a:tabLst/>
              <a:defRPr/>
            </a:pPr>
            <a:r>
              <a:rPr kumimoji="0" sz="2700" b="0" i="0" u="none" strike="noStrike" kern="1200" cap="none" spc="-5" normalizeH="0" baseline="0" noProof="0" dirty="0">
                <a:ln>
                  <a:noFill/>
                </a:ln>
                <a:solidFill>
                  <a:srgbClr val="003C59"/>
                </a:solidFill>
                <a:effectLst/>
                <a:uLnTx/>
                <a:uFillTx/>
                <a:latin typeface="Arial"/>
                <a:ea typeface="+mn-ea"/>
                <a:cs typeface="Arial"/>
              </a:rPr>
              <a:t>CalAIM has three primary</a:t>
            </a:r>
            <a:r>
              <a:rPr kumimoji="0" sz="2700" b="0" i="0" u="none" strike="noStrike" kern="1200" cap="none" spc="5" normalizeH="0" baseline="0" noProof="0" dirty="0">
                <a:ln>
                  <a:noFill/>
                </a:ln>
                <a:solidFill>
                  <a:srgbClr val="003C59"/>
                </a:solidFill>
                <a:effectLst/>
                <a:uLnTx/>
                <a:uFillTx/>
                <a:latin typeface="Arial"/>
                <a:ea typeface="+mn-ea"/>
                <a:cs typeface="Arial"/>
              </a:rPr>
              <a:t> </a:t>
            </a:r>
            <a:r>
              <a:rPr kumimoji="0" sz="2700" b="0" i="0" u="none" strike="noStrike" kern="1200" cap="none" spc="-5" normalizeH="0" baseline="0" noProof="0" dirty="0">
                <a:ln>
                  <a:noFill/>
                </a:ln>
                <a:solidFill>
                  <a:srgbClr val="003C59"/>
                </a:solidFill>
                <a:effectLst/>
                <a:uLnTx/>
                <a:uFillTx/>
                <a:latin typeface="Arial"/>
                <a:ea typeface="+mn-ea"/>
                <a:cs typeface="Arial"/>
              </a:rPr>
              <a:t>goals:</a:t>
            </a:r>
            <a:endParaRPr kumimoji="0" sz="2700" b="0" i="0" u="none" strike="noStrike" kern="1200" cap="none" spc="0" normalizeH="0" baseline="0" noProof="0">
              <a:ln>
                <a:noFill/>
              </a:ln>
              <a:solidFill>
                <a:prstClr val="black"/>
              </a:solidFill>
              <a:effectLst/>
              <a:uLnTx/>
              <a:uFillTx/>
              <a:latin typeface="Arial"/>
              <a:ea typeface="+mn-ea"/>
              <a:cs typeface="Arial"/>
            </a:endParaRPr>
          </a:p>
          <a:p>
            <a:pPr marL="355600" marR="81280" lvl="0" indent="-342900" algn="l" defTabSz="914400" rtl="0" eaLnBrk="1" fontAlgn="auto" latinLnBrk="0" hangingPunct="1">
              <a:lnSpc>
                <a:spcPts val="2590"/>
              </a:lnSpc>
              <a:spcBef>
                <a:spcPts val="1465"/>
              </a:spcBef>
              <a:spcAft>
                <a:spcPts val="0"/>
              </a:spcAft>
              <a:buClrTx/>
              <a:buSzTx/>
              <a:buFontTx/>
              <a:buChar char="•"/>
              <a:tabLst>
                <a:tab pos="355600" algn="l"/>
                <a:tab pos="356235" algn="l"/>
              </a:tabLst>
              <a:defRPr/>
            </a:pPr>
            <a:r>
              <a:rPr kumimoji="0" sz="2700" b="0" i="0" u="none" strike="noStrike" kern="1200" cap="none" spc="0" normalizeH="0" baseline="0" noProof="0" dirty="0">
                <a:ln>
                  <a:noFill/>
                </a:ln>
                <a:solidFill>
                  <a:srgbClr val="003C59"/>
                </a:solidFill>
                <a:effectLst/>
                <a:uLnTx/>
                <a:uFillTx/>
                <a:latin typeface="Arial"/>
                <a:ea typeface="+mn-ea"/>
                <a:cs typeface="Arial"/>
              </a:rPr>
              <a:t>Identify </a:t>
            </a:r>
            <a:r>
              <a:rPr kumimoji="0" sz="2700" b="0" i="0" u="none" strike="noStrike" kern="1200" cap="none" spc="-5" normalizeH="0" baseline="0" noProof="0" dirty="0">
                <a:ln>
                  <a:noFill/>
                </a:ln>
                <a:solidFill>
                  <a:srgbClr val="003C59"/>
                </a:solidFill>
                <a:effectLst/>
                <a:uLnTx/>
                <a:uFillTx/>
                <a:latin typeface="Arial"/>
                <a:ea typeface="+mn-ea"/>
                <a:cs typeface="Arial"/>
              </a:rPr>
              <a:t>and </a:t>
            </a:r>
            <a:r>
              <a:rPr kumimoji="0" sz="2700" b="0" i="0" u="none" strike="noStrike" kern="1200" cap="none" spc="-10" normalizeH="0" baseline="0" noProof="0" dirty="0">
                <a:ln>
                  <a:noFill/>
                </a:ln>
                <a:solidFill>
                  <a:srgbClr val="003C59"/>
                </a:solidFill>
                <a:effectLst/>
                <a:uLnTx/>
                <a:uFillTx/>
                <a:latin typeface="Arial"/>
                <a:ea typeface="+mn-ea"/>
                <a:cs typeface="Arial"/>
              </a:rPr>
              <a:t>manage member </a:t>
            </a:r>
            <a:r>
              <a:rPr kumimoji="0" sz="2700" b="0" i="0" u="none" strike="noStrike" kern="1200" cap="none" spc="0" normalizeH="0" baseline="0" noProof="0" dirty="0">
                <a:ln>
                  <a:noFill/>
                </a:ln>
                <a:solidFill>
                  <a:srgbClr val="003C59"/>
                </a:solidFill>
                <a:effectLst/>
                <a:uLnTx/>
                <a:uFillTx/>
                <a:latin typeface="Arial"/>
                <a:ea typeface="+mn-ea"/>
                <a:cs typeface="Arial"/>
              </a:rPr>
              <a:t>risk </a:t>
            </a:r>
            <a:r>
              <a:rPr kumimoji="0" sz="2700" b="0" i="0" u="none" strike="noStrike" kern="1200" cap="none" spc="-5" normalizeH="0" baseline="0" noProof="0" dirty="0">
                <a:ln>
                  <a:noFill/>
                </a:ln>
                <a:solidFill>
                  <a:srgbClr val="003C59"/>
                </a:solidFill>
                <a:effectLst/>
                <a:uLnTx/>
                <a:uFillTx/>
                <a:latin typeface="Arial"/>
                <a:ea typeface="+mn-ea"/>
                <a:cs typeface="Arial"/>
              </a:rPr>
              <a:t>and need  through Whole Person Care approaches </a:t>
            </a:r>
            <a:r>
              <a:rPr kumimoji="0" sz="2700" b="0" i="0" u="none" strike="noStrike" kern="1200" cap="none" spc="-10" normalizeH="0" baseline="0" noProof="0" dirty="0">
                <a:ln>
                  <a:noFill/>
                </a:ln>
                <a:solidFill>
                  <a:srgbClr val="003C59"/>
                </a:solidFill>
                <a:effectLst/>
                <a:uLnTx/>
                <a:uFillTx/>
                <a:latin typeface="Arial"/>
                <a:ea typeface="+mn-ea"/>
                <a:cs typeface="Arial"/>
              </a:rPr>
              <a:t>and  </a:t>
            </a:r>
            <a:r>
              <a:rPr kumimoji="0" sz="2700" b="0" i="0" u="none" strike="noStrike" kern="1200" cap="none" spc="-5" normalizeH="0" baseline="0" noProof="0" dirty="0">
                <a:ln>
                  <a:noFill/>
                </a:ln>
                <a:solidFill>
                  <a:srgbClr val="003C59"/>
                </a:solidFill>
                <a:effectLst/>
                <a:uLnTx/>
                <a:uFillTx/>
                <a:latin typeface="Arial"/>
                <a:ea typeface="+mn-ea"/>
                <a:cs typeface="Arial"/>
              </a:rPr>
              <a:t>addressing social determinants of</a:t>
            </a:r>
            <a:r>
              <a:rPr kumimoji="0" sz="2700" b="0" i="0" u="none" strike="noStrike" kern="1200" cap="none" spc="-10" normalizeH="0" baseline="0" noProof="0" dirty="0">
                <a:ln>
                  <a:noFill/>
                </a:ln>
                <a:solidFill>
                  <a:srgbClr val="003C59"/>
                </a:solidFill>
                <a:effectLst/>
                <a:uLnTx/>
                <a:uFillTx/>
                <a:latin typeface="Arial"/>
                <a:ea typeface="+mn-ea"/>
                <a:cs typeface="Arial"/>
              </a:rPr>
              <a:t> </a:t>
            </a:r>
            <a:r>
              <a:rPr kumimoji="0" sz="2700" b="0" i="0" u="none" strike="noStrike" kern="1200" cap="none" spc="-5" normalizeH="0" baseline="0" noProof="0" dirty="0">
                <a:ln>
                  <a:noFill/>
                </a:ln>
                <a:solidFill>
                  <a:srgbClr val="003C59"/>
                </a:solidFill>
                <a:effectLst/>
                <a:uLnTx/>
                <a:uFillTx/>
                <a:latin typeface="Arial"/>
                <a:ea typeface="+mn-ea"/>
                <a:cs typeface="Arial"/>
              </a:rPr>
              <a:t>health;</a:t>
            </a:r>
            <a:endParaRPr kumimoji="0" sz="2700" b="0" i="0" u="none" strike="noStrike" kern="1200" cap="none" spc="0" normalizeH="0" baseline="0" noProof="0">
              <a:ln>
                <a:noFill/>
              </a:ln>
              <a:solidFill>
                <a:prstClr val="black"/>
              </a:solidFill>
              <a:effectLst/>
              <a:uLnTx/>
              <a:uFillTx/>
              <a:latin typeface="Arial"/>
              <a:ea typeface="+mn-ea"/>
              <a:cs typeface="Arial"/>
            </a:endParaRPr>
          </a:p>
          <a:p>
            <a:pPr marL="355600" marR="5080" lvl="0" indent="-342900" algn="l" defTabSz="914400" rtl="0" eaLnBrk="1" fontAlgn="auto" latinLnBrk="0" hangingPunct="1">
              <a:lnSpc>
                <a:spcPct val="80000"/>
              </a:lnSpc>
              <a:spcBef>
                <a:spcPts val="675"/>
              </a:spcBef>
              <a:spcAft>
                <a:spcPts val="0"/>
              </a:spcAft>
              <a:buClrTx/>
              <a:buSzTx/>
              <a:buFontTx/>
              <a:buChar char="•"/>
              <a:tabLst>
                <a:tab pos="355600" algn="l"/>
                <a:tab pos="356235" algn="l"/>
              </a:tabLst>
              <a:defRPr/>
            </a:pPr>
            <a:r>
              <a:rPr kumimoji="0" sz="2700" b="0" i="0" u="none" strike="noStrike" kern="1200" cap="none" spc="-5" normalizeH="0" baseline="0" noProof="0" dirty="0">
                <a:ln>
                  <a:noFill/>
                </a:ln>
                <a:solidFill>
                  <a:srgbClr val="003C59"/>
                </a:solidFill>
                <a:effectLst/>
                <a:uLnTx/>
                <a:uFillTx/>
                <a:latin typeface="Arial"/>
                <a:ea typeface="+mn-ea"/>
                <a:cs typeface="Arial"/>
              </a:rPr>
              <a:t>Move Medi-Cal </a:t>
            </a:r>
            <a:r>
              <a:rPr kumimoji="0" sz="2700" b="0" i="0" u="none" strike="noStrike" kern="1200" cap="none" spc="0" normalizeH="0" baseline="0" noProof="0" dirty="0">
                <a:ln>
                  <a:noFill/>
                </a:ln>
                <a:solidFill>
                  <a:srgbClr val="003C59"/>
                </a:solidFill>
                <a:effectLst/>
                <a:uLnTx/>
                <a:uFillTx/>
                <a:latin typeface="Arial"/>
                <a:ea typeface="+mn-ea"/>
                <a:cs typeface="Arial"/>
              </a:rPr>
              <a:t>to </a:t>
            </a:r>
            <a:r>
              <a:rPr kumimoji="0" sz="2700" b="0" i="0" u="none" strike="noStrike" kern="1200" cap="none" spc="-5" normalizeH="0" baseline="0" noProof="0" dirty="0">
                <a:ln>
                  <a:noFill/>
                </a:ln>
                <a:solidFill>
                  <a:srgbClr val="003C59"/>
                </a:solidFill>
                <a:effectLst/>
                <a:uLnTx/>
                <a:uFillTx/>
                <a:latin typeface="Arial"/>
                <a:ea typeface="+mn-ea"/>
                <a:cs typeface="Arial"/>
              </a:rPr>
              <a:t>a more </a:t>
            </a:r>
            <a:r>
              <a:rPr kumimoji="0" sz="2700" b="0" i="0" u="none" strike="noStrike" kern="1200" cap="none" spc="0" normalizeH="0" baseline="0" noProof="0" dirty="0">
                <a:ln>
                  <a:noFill/>
                </a:ln>
                <a:solidFill>
                  <a:srgbClr val="003C59"/>
                </a:solidFill>
                <a:effectLst/>
                <a:uLnTx/>
                <a:uFillTx/>
                <a:latin typeface="Arial"/>
                <a:ea typeface="+mn-ea"/>
                <a:cs typeface="Arial"/>
              </a:rPr>
              <a:t>consistent </a:t>
            </a:r>
            <a:r>
              <a:rPr kumimoji="0" sz="2700" b="0" i="0" u="none" strike="noStrike" kern="1200" cap="none" spc="-5" normalizeH="0" baseline="0" noProof="0" dirty="0">
                <a:ln>
                  <a:noFill/>
                </a:ln>
                <a:solidFill>
                  <a:srgbClr val="003C59"/>
                </a:solidFill>
                <a:effectLst/>
                <a:uLnTx/>
                <a:uFillTx/>
                <a:latin typeface="Arial"/>
                <a:ea typeface="+mn-ea"/>
                <a:cs typeface="Arial"/>
              </a:rPr>
              <a:t>and  seamless </a:t>
            </a:r>
            <a:r>
              <a:rPr kumimoji="0" sz="2700" b="0" i="0" u="none" strike="noStrike" kern="1200" cap="none" spc="0" normalizeH="0" baseline="0" noProof="0" dirty="0">
                <a:ln>
                  <a:noFill/>
                </a:ln>
                <a:solidFill>
                  <a:srgbClr val="003C59"/>
                </a:solidFill>
                <a:effectLst/>
                <a:uLnTx/>
                <a:uFillTx/>
                <a:latin typeface="Arial"/>
                <a:ea typeface="+mn-ea"/>
                <a:cs typeface="Arial"/>
              </a:rPr>
              <a:t>system </a:t>
            </a:r>
            <a:r>
              <a:rPr kumimoji="0" sz="2700" b="0" i="0" u="none" strike="noStrike" kern="1200" cap="none" spc="-5" normalizeH="0" baseline="0" noProof="0" dirty="0">
                <a:ln>
                  <a:noFill/>
                </a:ln>
                <a:solidFill>
                  <a:srgbClr val="003C59"/>
                </a:solidFill>
                <a:effectLst/>
                <a:uLnTx/>
                <a:uFillTx/>
                <a:latin typeface="Arial"/>
                <a:ea typeface="+mn-ea"/>
                <a:cs typeface="Arial"/>
              </a:rPr>
              <a:t>by reducing complexity and  increasing </a:t>
            </a:r>
            <a:r>
              <a:rPr kumimoji="0" sz="2700" b="0" i="0" u="none" strike="noStrike" kern="1200" cap="none" spc="0" normalizeH="0" baseline="0" noProof="0" dirty="0">
                <a:ln>
                  <a:noFill/>
                </a:ln>
                <a:solidFill>
                  <a:srgbClr val="003C59"/>
                </a:solidFill>
                <a:effectLst/>
                <a:uLnTx/>
                <a:uFillTx/>
                <a:latin typeface="Arial"/>
                <a:ea typeface="+mn-ea"/>
                <a:cs typeface="Arial"/>
              </a:rPr>
              <a:t>flexibility;</a:t>
            </a:r>
            <a:r>
              <a:rPr kumimoji="0" sz="2700" b="0" i="0" u="none" strike="noStrike" kern="1200" cap="none" spc="-35" normalizeH="0" baseline="0" noProof="0" dirty="0">
                <a:ln>
                  <a:noFill/>
                </a:ln>
                <a:solidFill>
                  <a:srgbClr val="003C59"/>
                </a:solidFill>
                <a:effectLst/>
                <a:uLnTx/>
                <a:uFillTx/>
                <a:latin typeface="Arial"/>
                <a:ea typeface="+mn-ea"/>
                <a:cs typeface="Arial"/>
              </a:rPr>
              <a:t> </a:t>
            </a:r>
            <a:r>
              <a:rPr kumimoji="0" sz="2700" b="0" i="0" u="none" strike="noStrike" kern="1200" cap="none" spc="-5" normalizeH="0" baseline="0" noProof="0" dirty="0">
                <a:ln>
                  <a:noFill/>
                </a:ln>
                <a:solidFill>
                  <a:srgbClr val="003C59"/>
                </a:solidFill>
                <a:effectLst/>
                <a:uLnTx/>
                <a:uFillTx/>
                <a:latin typeface="Arial"/>
                <a:ea typeface="+mn-ea"/>
                <a:cs typeface="Arial"/>
              </a:rPr>
              <a:t>and</a:t>
            </a:r>
            <a:endParaRPr kumimoji="0" sz="2700" b="0" i="0" u="none" strike="noStrike" kern="1200" cap="none" spc="0" normalizeH="0" baseline="0" noProof="0">
              <a:ln>
                <a:noFill/>
              </a:ln>
              <a:solidFill>
                <a:prstClr val="black"/>
              </a:solidFill>
              <a:effectLst/>
              <a:uLnTx/>
              <a:uFillTx/>
              <a:latin typeface="Arial"/>
              <a:ea typeface="+mn-ea"/>
              <a:cs typeface="Arial"/>
            </a:endParaRPr>
          </a:p>
          <a:p>
            <a:pPr marL="355600" marR="195580" lvl="0" indent="-342900" algn="l" defTabSz="914400" rtl="0" eaLnBrk="1" fontAlgn="auto" latinLnBrk="0" hangingPunct="1">
              <a:lnSpc>
                <a:spcPts val="2590"/>
              </a:lnSpc>
              <a:spcBef>
                <a:spcPts val="630"/>
              </a:spcBef>
              <a:spcAft>
                <a:spcPts val="0"/>
              </a:spcAft>
              <a:buClrTx/>
              <a:buSzTx/>
              <a:buFontTx/>
              <a:buChar char="•"/>
              <a:tabLst>
                <a:tab pos="354965" algn="l"/>
                <a:tab pos="355600" algn="l"/>
              </a:tabLst>
              <a:defRPr/>
            </a:pPr>
            <a:r>
              <a:rPr kumimoji="0" sz="2700" b="0" i="0" u="none" strike="noStrike" kern="1200" cap="none" spc="-5" normalizeH="0" baseline="0" noProof="0" dirty="0">
                <a:ln>
                  <a:noFill/>
                </a:ln>
                <a:solidFill>
                  <a:srgbClr val="003C59"/>
                </a:solidFill>
                <a:effectLst/>
                <a:uLnTx/>
                <a:uFillTx/>
                <a:latin typeface="Arial"/>
                <a:ea typeface="+mn-ea"/>
                <a:cs typeface="Arial"/>
              </a:rPr>
              <a:t>Improve quality outcomes and drive delivery  </a:t>
            </a:r>
            <a:r>
              <a:rPr kumimoji="0" sz="2700" b="0" i="0" u="none" strike="noStrike" kern="1200" cap="none" spc="0" normalizeH="0" baseline="0" noProof="0" dirty="0">
                <a:ln>
                  <a:noFill/>
                </a:ln>
                <a:solidFill>
                  <a:srgbClr val="003C59"/>
                </a:solidFill>
                <a:effectLst/>
                <a:uLnTx/>
                <a:uFillTx/>
                <a:latin typeface="Arial"/>
                <a:ea typeface="+mn-ea"/>
                <a:cs typeface="Arial"/>
              </a:rPr>
              <a:t>system transformation </a:t>
            </a:r>
            <a:r>
              <a:rPr kumimoji="0" sz="2700" b="0" i="0" u="none" strike="noStrike" kern="1200" cap="none" spc="-5" normalizeH="0" baseline="0" noProof="0" dirty="0">
                <a:ln>
                  <a:noFill/>
                </a:ln>
                <a:solidFill>
                  <a:srgbClr val="003C59"/>
                </a:solidFill>
                <a:effectLst/>
                <a:uLnTx/>
                <a:uFillTx/>
                <a:latin typeface="Arial"/>
                <a:ea typeface="+mn-ea"/>
                <a:cs typeface="Arial"/>
              </a:rPr>
              <a:t>through value-based  </a:t>
            </a:r>
            <a:r>
              <a:rPr kumimoji="0" sz="2700" b="0" i="0" u="none" strike="noStrike" kern="1200" cap="none" spc="0" normalizeH="0" baseline="0" noProof="0" dirty="0">
                <a:ln>
                  <a:noFill/>
                </a:ln>
                <a:solidFill>
                  <a:srgbClr val="003C59"/>
                </a:solidFill>
                <a:effectLst/>
                <a:uLnTx/>
                <a:uFillTx/>
                <a:latin typeface="Arial"/>
                <a:ea typeface="+mn-ea"/>
                <a:cs typeface="Arial"/>
              </a:rPr>
              <a:t>initiatives, </a:t>
            </a:r>
            <a:r>
              <a:rPr kumimoji="0" sz="2700" b="0" i="0" u="none" strike="noStrike" kern="1200" cap="none" spc="-5" normalizeH="0" baseline="0" noProof="0" dirty="0">
                <a:ln>
                  <a:noFill/>
                </a:ln>
                <a:solidFill>
                  <a:srgbClr val="003C59"/>
                </a:solidFill>
                <a:effectLst/>
                <a:uLnTx/>
                <a:uFillTx/>
                <a:latin typeface="Arial"/>
                <a:ea typeface="+mn-ea"/>
                <a:cs typeface="Arial"/>
              </a:rPr>
              <a:t>modernization </a:t>
            </a:r>
            <a:r>
              <a:rPr kumimoji="0" sz="2700" b="0" i="0" u="none" strike="noStrike" kern="1200" cap="none" spc="0" normalizeH="0" baseline="0" noProof="0" dirty="0">
                <a:ln>
                  <a:noFill/>
                </a:ln>
                <a:solidFill>
                  <a:srgbClr val="003C59"/>
                </a:solidFill>
                <a:effectLst/>
                <a:uLnTx/>
                <a:uFillTx/>
                <a:latin typeface="Arial"/>
                <a:ea typeface="+mn-ea"/>
                <a:cs typeface="Arial"/>
              </a:rPr>
              <a:t>of systems </a:t>
            </a:r>
            <a:r>
              <a:rPr kumimoji="0" sz="2700" b="0" i="0" u="none" strike="noStrike" kern="1200" cap="none" spc="-5" normalizeH="0" baseline="0" noProof="0" dirty="0">
                <a:ln>
                  <a:noFill/>
                </a:ln>
                <a:solidFill>
                  <a:srgbClr val="003C59"/>
                </a:solidFill>
                <a:effectLst/>
                <a:uLnTx/>
                <a:uFillTx/>
                <a:latin typeface="Arial"/>
                <a:ea typeface="+mn-ea"/>
                <a:cs typeface="Arial"/>
              </a:rPr>
              <a:t>and  payment reform.</a:t>
            </a:r>
            <a:endParaRPr kumimoji="0" sz="2700" b="0" i="0" u="none" strike="noStrike" kern="1200" cap="none" spc="0" normalizeH="0" baseline="0" noProof="0">
              <a:ln>
                <a:noFill/>
              </a:ln>
              <a:solidFill>
                <a:prstClr val="black"/>
              </a:solidFill>
              <a:effectLst/>
              <a:uLnTx/>
              <a:uFillTx/>
              <a:latin typeface="Arial"/>
              <a:ea typeface="+mn-ea"/>
              <a:cs typeface="Arial"/>
            </a:endParaRPr>
          </a:p>
        </p:txBody>
      </p:sp>
    </p:spTree>
    <p:extLst>
      <p:ext uri="{BB962C8B-B14F-4D97-AF65-F5344CB8AC3E}">
        <p14:creationId xmlns:p14="http://schemas.microsoft.com/office/powerpoint/2010/main" val="22669621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7"/>
          </p:nvPr>
        </p:nvSpPr>
        <p:spPr/>
        <p:txBody>
          <a:bodyPr/>
          <a:lstStyle/>
          <a:p>
            <a:pPr marL="25400">
              <a:lnSpc>
                <a:spcPts val="1425"/>
              </a:lnSpc>
            </a:pPr>
            <a:fld id="{81D60167-4931-47E6-BA6A-407CBD079E47}" type="slidenum">
              <a:rPr lang="en-US" spc="-5" smtClean="0"/>
              <a:t>12</a:t>
            </a:fld>
            <a:endParaRPr lang="en-US" spc="-5" dirty="0"/>
          </a:p>
        </p:txBody>
      </p:sp>
      <p:sp>
        <p:nvSpPr>
          <p:cNvPr id="8" name="Date Placeholder 7"/>
          <p:cNvSpPr>
            <a:spLocks noGrp="1"/>
          </p:cNvSpPr>
          <p:nvPr>
            <p:ph type="dt" sz="half" idx="6"/>
          </p:nvPr>
        </p:nvSpPr>
        <p:spPr/>
        <p:txBody>
          <a:bodyPr/>
          <a:lstStyle/>
          <a:p>
            <a:pPr marL="12700">
              <a:lnSpc>
                <a:spcPts val="1425"/>
              </a:lnSpc>
            </a:pPr>
            <a:r>
              <a:rPr lang="en-US" spc="-5" smtClean="0"/>
              <a:t>12/05/2019</a:t>
            </a:r>
            <a:endParaRPr lang="en-US" spc="-5" dirty="0"/>
          </a:p>
        </p:txBody>
      </p:sp>
      <p:sp>
        <p:nvSpPr>
          <p:cNvPr id="2" name="object 2" hidden="1" title="DHCS Logo"/>
          <p:cNvSpPr/>
          <p:nvPr/>
        </p:nvSpPr>
        <p:spPr>
          <a:xfrm>
            <a:off x="4800600" y="838200"/>
            <a:ext cx="838200" cy="800100"/>
          </a:xfrm>
          <a:prstGeom prst="rect">
            <a:avLst/>
          </a:prstGeom>
          <a:blipFill>
            <a:blip r:embed="rId2"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object 4"/>
          <p:cNvSpPr txBox="1">
            <a:spLocks noGrp="1"/>
          </p:cNvSpPr>
          <p:nvPr>
            <p:ph type="title"/>
          </p:nvPr>
        </p:nvSpPr>
        <p:spPr>
          <a:xfrm>
            <a:off x="995330" y="2722880"/>
            <a:ext cx="7609205" cy="696595"/>
          </a:xfrm>
          <a:prstGeom prst="rect">
            <a:avLst/>
          </a:prstGeom>
        </p:spPr>
        <p:txBody>
          <a:bodyPr vert="horz" wrap="square" lIns="0" tIns="13335" rIns="0" bIns="0" rtlCol="0">
            <a:spAutoFit/>
          </a:bodyPr>
          <a:lstStyle/>
          <a:p>
            <a:pPr marL="12700">
              <a:lnSpc>
                <a:spcPct val="100000"/>
              </a:lnSpc>
              <a:spcBef>
                <a:spcPts val="105"/>
              </a:spcBef>
            </a:pPr>
            <a:r>
              <a:rPr sz="4400" dirty="0"/>
              <a:t>Overview of CalAIM</a:t>
            </a:r>
            <a:r>
              <a:rPr sz="4400" spc="-80" dirty="0"/>
              <a:t> </a:t>
            </a:r>
            <a:r>
              <a:rPr sz="4400" dirty="0"/>
              <a:t>Proposals</a:t>
            </a:r>
            <a:endParaRPr sz="4400"/>
          </a:p>
        </p:txBody>
      </p:sp>
    </p:spTree>
    <p:extLst>
      <p:ext uri="{BB962C8B-B14F-4D97-AF65-F5344CB8AC3E}">
        <p14:creationId xmlns:p14="http://schemas.microsoft.com/office/powerpoint/2010/main" val="6004082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7"/>
          </p:nvPr>
        </p:nvSpPr>
        <p:spPr/>
        <p:txBody>
          <a:bodyPr/>
          <a:lstStyle/>
          <a:p>
            <a:pPr marL="25400">
              <a:lnSpc>
                <a:spcPts val="1425"/>
              </a:lnSpc>
            </a:pPr>
            <a:fld id="{81D60167-4931-47E6-BA6A-407CBD079E47}" type="slidenum">
              <a:rPr lang="en-US" spc="-5" smtClean="0"/>
              <a:t>13</a:t>
            </a:fld>
            <a:endParaRPr lang="en-US" spc="-5" dirty="0"/>
          </a:p>
        </p:txBody>
      </p:sp>
      <p:sp>
        <p:nvSpPr>
          <p:cNvPr id="7" name="Date Placeholder 6"/>
          <p:cNvSpPr>
            <a:spLocks noGrp="1"/>
          </p:cNvSpPr>
          <p:nvPr>
            <p:ph type="dt" sz="half" idx="6"/>
          </p:nvPr>
        </p:nvSpPr>
        <p:spPr/>
        <p:txBody>
          <a:bodyPr/>
          <a:lstStyle/>
          <a:p>
            <a:pPr marL="12700">
              <a:lnSpc>
                <a:spcPts val="1425"/>
              </a:lnSpc>
            </a:pPr>
            <a:r>
              <a:rPr lang="en-US" spc="-5" dirty="0" smtClean="0"/>
              <a:t>12/05/2019</a:t>
            </a:r>
            <a:endParaRPr lang="en-US" spc="-5" dirty="0"/>
          </a:p>
        </p:txBody>
      </p:sp>
      <p:sp>
        <p:nvSpPr>
          <p:cNvPr id="3" name="object 3"/>
          <p:cNvSpPr txBox="1">
            <a:spLocks noGrp="1"/>
          </p:cNvSpPr>
          <p:nvPr>
            <p:ph type="title"/>
          </p:nvPr>
        </p:nvSpPr>
        <p:spPr>
          <a:xfrm>
            <a:off x="2423100" y="147637"/>
            <a:ext cx="5898515" cy="1367790"/>
          </a:xfrm>
          <a:prstGeom prst="rect">
            <a:avLst/>
          </a:prstGeom>
        </p:spPr>
        <p:txBody>
          <a:bodyPr vert="horz" wrap="square" lIns="0" tIns="12700" rIns="0" bIns="0" rtlCol="0">
            <a:spAutoFit/>
          </a:bodyPr>
          <a:lstStyle/>
          <a:p>
            <a:pPr marL="12700" marR="5080" indent="400685">
              <a:lnSpc>
                <a:spcPct val="100000"/>
              </a:lnSpc>
              <a:spcBef>
                <a:spcPts val="100"/>
              </a:spcBef>
            </a:pPr>
            <a:r>
              <a:rPr sz="4400" dirty="0"/>
              <a:t>Identify and Manage  Member Risk and</a:t>
            </a:r>
            <a:r>
              <a:rPr sz="4400" spc="-100" dirty="0"/>
              <a:t> </a:t>
            </a:r>
            <a:r>
              <a:rPr sz="4400" dirty="0"/>
              <a:t>Need</a:t>
            </a:r>
            <a:endParaRPr sz="4400"/>
          </a:p>
        </p:txBody>
      </p:sp>
      <p:sp>
        <p:nvSpPr>
          <p:cNvPr id="2" name="object 2"/>
          <p:cNvSpPr txBox="1"/>
          <p:nvPr/>
        </p:nvSpPr>
        <p:spPr>
          <a:xfrm>
            <a:off x="1069339" y="1824037"/>
            <a:ext cx="7535545" cy="4195445"/>
          </a:xfrm>
          <a:prstGeom prst="rect">
            <a:avLst/>
          </a:prstGeom>
        </p:spPr>
        <p:txBody>
          <a:bodyPr vert="horz" wrap="square" lIns="0" tIns="12700" rIns="0" bIns="0" rtlCol="0">
            <a:spAutoFit/>
          </a:bodyPr>
          <a:lstStyle/>
          <a:p>
            <a:pPr marL="12700" marR="5080" lvl="0" indent="0" algn="l" defTabSz="914400" rtl="0" eaLnBrk="1" fontAlgn="auto" latinLnBrk="0" hangingPunct="1">
              <a:lnSpc>
                <a:spcPct val="100000"/>
              </a:lnSpc>
              <a:spcBef>
                <a:spcPts val="100"/>
              </a:spcBef>
              <a:spcAft>
                <a:spcPts val="0"/>
              </a:spcAft>
              <a:buClrTx/>
              <a:buSzTx/>
              <a:buFontTx/>
              <a:buNone/>
              <a:tabLst/>
              <a:defRPr/>
            </a:pPr>
            <a:r>
              <a:rPr kumimoji="0" sz="2400" b="0" i="0" u="none" strike="noStrike" kern="1200" cap="none" spc="-5" normalizeH="0" baseline="0" noProof="0" dirty="0">
                <a:ln>
                  <a:noFill/>
                </a:ln>
                <a:solidFill>
                  <a:srgbClr val="003C59"/>
                </a:solidFill>
                <a:effectLst/>
                <a:uLnTx/>
                <a:uFillTx/>
                <a:latin typeface="Arial"/>
                <a:ea typeface="+mn-ea"/>
                <a:cs typeface="Arial"/>
              </a:rPr>
              <a:t>The following proposals fall under this goal as well </a:t>
            </a:r>
            <a:r>
              <a:rPr kumimoji="0" sz="2400" b="0" i="0" u="none" strike="noStrike" kern="1200" cap="none" spc="-10" normalizeH="0" baseline="0" noProof="0" dirty="0">
                <a:ln>
                  <a:noFill/>
                </a:ln>
                <a:solidFill>
                  <a:srgbClr val="003C59"/>
                </a:solidFill>
                <a:effectLst/>
                <a:uLnTx/>
                <a:uFillTx/>
                <a:latin typeface="Arial"/>
                <a:ea typeface="+mn-ea"/>
                <a:cs typeface="Arial"/>
              </a:rPr>
              <a:t>as  </a:t>
            </a:r>
            <a:r>
              <a:rPr kumimoji="0" sz="2400" b="0" i="0" u="none" strike="noStrike" kern="1200" cap="none" spc="-5" normalizeH="0" baseline="0" noProof="0" dirty="0">
                <a:ln>
                  <a:noFill/>
                </a:ln>
                <a:solidFill>
                  <a:srgbClr val="003C59"/>
                </a:solidFill>
                <a:effectLst/>
                <a:uLnTx/>
                <a:uFillTx/>
                <a:latin typeface="Arial"/>
                <a:ea typeface="+mn-ea"/>
                <a:cs typeface="Arial"/>
              </a:rPr>
              <a:t>incorporate the third goal of improved quality</a:t>
            </a:r>
            <a:r>
              <a:rPr kumimoji="0" sz="2400" b="0" i="0" u="none" strike="noStrike" kern="1200" cap="none" spc="75" normalizeH="0" baseline="0" noProof="0" dirty="0">
                <a:ln>
                  <a:noFill/>
                </a:ln>
                <a:solidFill>
                  <a:srgbClr val="003C59"/>
                </a:solidFill>
                <a:effectLst/>
                <a:uLnTx/>
                <a:uFillTx/>
                <a:latin typeface="Arial"/>
                <a:ea typeface="+mn-ea"/>
                <a:cs typeface="Arial"/>
              </a:rPr>
              <a:t> </a:t>
            </a:r>
            <a:r>
              <a:rPr kumimoji="0" sz="2400" b="0" i="0" u="none" strike="noStrike" kern="1200" cap="none" spc="-5" normalizeH="0" baseline="0" noProof="0" dirty="0">
                <a:ln>
                  <a:noFill/>
                </a:ln>
                <a:solidFill>
                  <a:srgbClr val="003C59"/>
                </a:solidFill>
                <a:effectLst/>
                <a:uLnTx/>
                <a:uFillTx/>
                <a:latin typeface="Arial"/>
                <a:ea typeface="+mn-ea"/>
                <a:cs typeface="Arial"/>
              </a:rPr>
              <a:t>outcomes:</a:t>
            </a:r>
            <a:endParaRPr kumimoji="0" sz="2400" b="0" i="0" u="none" strike="noStrike" kern="1200" cap="none" spc="0" normalizeH="0" baseline="0" noProof="0" dirty="0">
              <a:ln>
                <a:noFill/>
              </a:ln>
              <a:solidFill>
                <a:prstClr val="black"/>
              </a:solidFill>
              <a:effectLst/>
              <a:uLnTx/>
              <a:uFillTx/>
              <a:latin typeface="Arial"/>
              <a:ea typeface="+mn-ea"/>
              <a:cs typeface="Arial"/>
            </a:endParaRPr>
          </a:p>
          <a:p>
            <a:pPr marL="355600" marR="0" lvl="0" indent="-342900" algn="l" defTabSz="914400" rtl="0" eaLnBrk="1" fontAlgn="auto" latinLnBrk="0" hangingPunct="1">
              <a:lnSpc>
                <a:spcPct val="100000"/>
              </a:lnSpc>
              <a:spcBef>
                <a:spcPts val="575"/>
              </a:spcBef>
              <a:spcAft>
                <a:spcPts val="0"/>
              </a:spcAft>
              <a:buClrTx/>
              <a:buSzTx/>
              <a:buFontTx/>
              <a:buChar char="•"/>
              <a:tabLst>
                <a:tab pos="354965" algn="l"/>
                <a:tab pos="355600" algn="l"/>
              </a:tabLst>
              <a:defRPr/>
            </a:pPr>
            <a:r>
              <a:rPr kumimoji="0" sz="2400" b="0" i="0" u="none" strike="noStrike" kern="1200" cap="none" spc="-5" normalizeH="0" baseline="0" noProof="0" dirty="0">
                <a:ln>
                  <a:noFill/>
                </a:ln>
                <a:solidFill>
                  <a:srgbClr val="003C59"/>
                </a:solidFill>
                <a:effectLst/>
                <a:uLnTx/>
                <a:uFillTx/>
                <a:latin typeface="Arial"/>
                <a:ea typeface="+mn-ea"/>
                <a:cs typeface="Arial"/>
              </a:rPr>
              <a:t>Population Health</a:t>
            </a:r>
            <a:r>
              <a:rPr kumimoji="0" sz="2400" b="0" i="0" u="none" strike="noStrike" kern="1200" cap="none" spc="45" normalizeH="0" baseline="0" noProof="0" dirty="0">
                <a:ln>
                  <a:noFill/>
                </a:ln>
                <a:solidFill>
                  <a:srgbClr val="003C59"/>
                </a:solidFill>
                <a:effectLst/>
                <a:uLnTx/>
                <a:uFillTx/>
                <a:latin typeface="Arial"/>
                <a:ea typeface="+mn-ea"/>
                <a:cs typeface="Arial"/>
              </a:rPr>
              <a:t> </a:t>
            </a:r>
            <a:r>
              <a:rPr kumimoji="0" sz="2400" b="0" i="0" u="none" strike="noStrike" kern="1200" cap="none" spc="-5" normalizeH="0" baseline="0" noProof="0" dirty="0">
                <a:ln>
                  <a:noFill/>
                </a:ln>
                <a:solidFill>
                  <a:srgbClr val="003C59"/>
                </a:solidFill>
                <a:effectLst/>
                <a:uLnTx/>
                <a:uFillTx/>
                <a:latin typeface="Arial"/>
                <a:ea typeface="+mn-ea"/>
                <a:cs typeface="Arial"/>
              </a:rPr>
              <a:t>Management</a:t>
            </a:r>
            <a:endParaRPr kumimoji="0" sz="2400" b="0" i="0" u="none" strike="noStrike" kern="1200" cap="none" spc="0" normalizeH="0" baseline="0" noProof="0" dirty="0">
              <a:ln>
                <a:noFill/>
              </a:ln>
              <a:solidFill>
                <a:prstClr val="black"/>
              </a:solidFill>
              <a:effectLst/>
              <a:uLnTx/>
              <a:uFillTx/>
              <a:latin typeface="Arial"/>
              <a:ea typeface="+mn-ea"/>
              <a:cs typeface="Arial"/>
            </a:endParaRPr>
          </a:p>
          <a:p>
            <a:pPr marL="355600" marR="0" lvl="0" indent="-342900" algn="l" defTabSz="914400" rtl="0" eaLnBrk="1" fontAlgn="auto" latinLnBrk="0" hangingPunct="1">
              <a:lnSpc>
                <a:spcPct val="100000"/>
              </a:lnSpc>
              <a:spcBef>
                <a:spcPts val="575"/>
              </a:spcBef>
              <a:spcAft>
                <a:spcPts val="0"/>
              </a:spcAft>
              <a:buClrTx/>
              <a:buSzTx/>
              <a:buFontTx/>
              <a:buChar char="•"/>
              <a:tabLst>
                <a:tab pos="354965" algn="l"/>
                <a:tab pos="355600" algn="l"/>
              </a:tabLst>
              <a:defRPr/>
            </a:pPr>
            <a:r>
              <a:rPr kumimoji="0" sz="2400" b="0" i="0" u="none" strike="noStrike" kern="1200" cap="none" spc="-5" normalizeH="0" baseline="0" noProof="0" dirty="0">
                <a:ln>
                  <a:noFill/>
                </a:ln>
                <a:solidFill>
                  <a:srgbClr val="003C59"/>
                </a:solidFill>
                <a:effectLst/>
                <a:uLnTx/>
                <a:uFillTx/>
                <a:latin typeface="Arial"/>
                <a:ea typeface="+mn-ea"/>
                <a:cs typeface="Arial"/>
              </a:rPr>
              <a:t>Enhanced Care</a:t>
            </a:r>
            <a:r>
              <a:rPr kumimoji="0" sz="2400" b="0" i="0" u="none" strike="noStrike" kern="1200" cap="none" spc="35" normalizeH="0" baseline="0" noProof="0" dirty="0">
                <a:ln>
                  <a:noFill/>
                </a:ln>
                <a:solidFill>
                  <a:srgbClr val="003C59"/>
                </a:solidFill>
                <a:effectLst/>
                <a:uLnTx/>
                <a:uFillTx/>
                <a:latin typeface="Arial"/>
                <a:ea typeface="+mn-ea"/>
                <a:cs typeface="Arial"/>
              </a:rPr>
              <a:t> </a:t>
            </a:r>
            <a:r>
              <a:rPr kumimoji="0" sz="2400" b="0" i="0" u="none" strike="noStrike" kern="1200" cap="none" spc="-5" normalizeH="0" baseline="0" noProof="0" dirty="0">
                <a:ln>
                  <a:noFill/>
                </a:ln>
                <a:solidFill>
                  <a:srgbClr val="003C59"/>
                </a:solidFill>
                <a:effectLst/>
                <a:uLnTx/>
                <a:uFillTx/>
                <a:latin typeface="Arial"/>
                <a:ea typeface="+mn-ea"/>
                <a:cs typeface="Arial"/>
              </a:rPr>
              <a:t>Management</a:t>
            </a:r>
            <a:endParaRPr kumimoji="0" sz="2400" b="0" i="0" u="none" strike="noStrike" kern="1200" cap="none" spc="0" normalizeH="0" baseline="0" noProof="0" dirty="0">
              <a:ln>
                <a:noFill/>
              </a:ln>
              <a:solidFill>
                <a:prstClr val="black"/>
              </a:solidFill>
              <a:effectLst/>
              <a:uLnTx/>
              <a:uFillTx/>
              <a:latin typeface="Arial"/>
              <a:ea typeface="+mn-ea"/>
              <a:cs typeface="Arial"/>
            </a:endParaRPr>
          </a:p>
          <a:p>
            <a:pPr marL="355600" marR="84455" lvl="0" indent="-342900" algn="l" defTabSz="914400" rtl="0" eaLnBrk="1" fontAlgn="auto" latinLnBrk="0" hangingPunct="1">
              <a:lnSpc>
                <a:spcPct val="100000"/>
              </a:lnSpc>
              <a:spcBef>
                <a:spcPts val="575"/>
              </a:spcBef>
              <a:spcAft>
                <a:spcPts val="0"/>
              </a:spcAft>
              <a:buClrTx/>
              <a:buSzTx/>
              <a:buFontTx/>
              <a:buChar char="•"/>
              <a:tabLst>
                <a:tab pos="354965" algn="l"/>
                <a:tab pos="355600" algn="l"/>
              </a:tabLst>
              <a:defRPr/>
            </a:pPr>
            <a:r>
              <a:rPr kumimoji="0" sz="2400" b="0" i="0" u="none" strike="noStrike" kern="1200" cap="none" spc="-5" normalizeH="0" baseline="0" noProof="0" dirty="0">
                <a:ln>
                  <a:noFill/>
                </a:ln>
                <a:solidFill>
                  <a:srgbClr val="003C59"/>
                </a:solidFill>
                <a:effectLst/>
                <a:uLnTx/>
                <a:uFillTx/>
                <a:latin typeface="Arial"/>
                <a:ea typeface="+mn-ea"/>
                <a:cs typeface="Arial"/>
              </a:rPr>
              <a:t>Mandatory Medi-Cal Application </a:t>
            </a:r>
            <a:r>
              <a:rPr kumimoji="0" sz="2400" b="0" i="0" u="none" strike="noStrike" kern="1200" cap="none" spc="0" normalizeH="0" baseline="0" noProof="0" dirty="0">
                <a:ln>
                  <a:noFill/>
                </a:ln>
                <a:solidFill>
                  <a:srgbClr val="003C59"/>
                </a:solidFill>
                <a:effectLst/>
                <a:uLnTx/>
                <a:uFillTx/>
                <a:latin typeface="Arial"/>
                <a:ea typeface="+mn-ea"/>
                <a:cs typeface="Arial"/>
              </a:rPr>
              <a:t>&amp; </a:t>
            </a:r>
            <a:r>
              <a:rPr kumimoji="0" sz="2400" b="0" i="0" u="none" strike="noStrike" kern="1200" cap="none" spc="-5" normalizeH="0" baseline="0" noProof="0" dirty="0">
                <a:ln>
                  <a:noFill/>
                </a:ln>
                <a:solidFill>
                  <a:srgbClr val="003C59"/>
                </a:solidFill>
                <a:effectLst/>
                <a:uLnTx/>
                <a:uFillTx/>
                <a:latin typeface="Arial"/>
                <a:ea typeface="+mn-ea"/>
                <a:cs typeface="Arial"/>
              </a:rPr>
              <a:t>Behavioral Health  Coordination</a:t>
            </a:r>
            <a:endParaRPr kumimoji="0" sz="2400" b="0" i="0" u="none" strike="noStrike" kern="1200" cap="none" spc="0" normalizeH="0" baseline="0" noProof="0" dirty="0">
              <a:ln>
                <a:noFill/>
              </a:ln>
              <a:solidFill>
                <a:prstClr val="black"/>
              </a:solidFill>
              <a:effectLst/>
              <a:uLnTx/>
              <a:uFillTx/>
              <a:latin typeface="Arial"/>
              <a:ea typeface="+mn-ea"/>
              <a:cs typeface="Arial"/>
            </a:endParaRPr>
          </a:p>
          <a:p>
            <a:pPr marL="355600" marR="0" lvl="0" indent="-342900" algn="l" defTabSz="914400" rtl="0" eaLnBrk="1" fontAlgn="auto" latinLnBrk="0" hangingPunct="1">
              <a:lnSpc>
                <a:spcPct val="100000"/>
              </a:lnSpc>
              <a:spcBef>
                <a:spcPts val="575"/>
              </a:spcBef>
              <a:spcAft>
                <a:spcPts val="0"/>
              </a:spcAft>
              <a:buClrTx/>
              <a:buSzTx/>
              <a:buFontTx/>
              <a:buChar char="•"/>
              <a:tabLst>
                <a:tab pos="354965" algn="l"/>
                <a:tab pos="355600" algn="l"/>
              </a:tabLst>
              <a:defRPr/>
            </a:pPr>
            <a:r>
              <a:rPr kumimoji="0" sz="2400" b="0" i="0" u="none" strike="noStrike" kern="1200" cap="none" spc="0" normalizeH="0" baseline="0" noProof="0" dirty="0">
                <a:ln>
                  <a:noFill/>
                </a:ln>
                <a:solidFill>
                  <a:srgbClr val="003C59"/>
                </a:solidFill>
                <a:effectLst/>
                <a:uLnTx/>
                <a:uFillTx/>
                <a:latin typeface="Arial"/>
                <a:ea typeface="+mn-ea"/>
                <a:cs typeface="Arial"/>
              </a:rPr>
              <a:t>In </a:t>
            </a:r>
            <a:r>
              <a:rPr kumimoji="0" sz="2400" b="0" i="0" u="none" strike="noStrike" kern="1200" cap="none" spc="-5" normalizeH="0" baseline="0" noProof="0" dirty="0">
                <a:ln>
                  <a:noFill/>
                </a:ln>
                <a:solidFill>
                  <a:srgbClr val="003C59"/>
                </a:solidFill>
                <a:effectLst/>
                <a:uLnTx/>
                <a:uFillTx/>
                <a:latin typeface="Arial"/>
                <a:ea typeface="+mn-ea"/>
                <a:cs typeface="Arial"/>
              </a:rPr>
              <a:t>Lieu of Services and</a:t>
            </a:r>
            <a:r>
              <a:rPr kumimoji="0" sz="2400" b="0" i="0" u="none" strike="noStrike" kern="1200" cap="none" spc="25" normalizeH="0" baseline="0" noProof="0" dirty="0">
                <a:ln>
                  <a:noFill/>
                </a:ln>
                <a:solidFill>
                  <a:srgbClr val="003C59"/>
                </a:solidFill>
                <a:effectLst/>
                <a:uLnTx/>
                <a:uFillTx/>
                <a:latin typeface="Arial"/>
                <a:ea typeface="+mn-ea"/>
                <a:cs typeface="Arial"/>
              </a:rPr>
              <a:t> </a:t>
            </a:r>
            <a:r>
              <a:rPr kumimoji="0" sz="2400" b="0" i="0" u="none" strike="noStrike" kern="1200" cap="none" spc="-5" normalizeH="0" baseline="0" noProof="0" dirty="0">
                <a:ln>
                  <a:noFill/>
                </a:ln>
                <a:solidFill>
                  <a:srgbClr val="003C59"/>
                </a:solidFill>
                <a:effectLst/>
                <a:uLnTx/>
                <a:uFillTx/>
                <a:latin typeface="Arial"/>
                <a:ea typeface="+mn-ea"/>
                <a:cs typeface="Arial"/>
              </a:rPr>
              <a:t>Incentives</a:t>
            </a:r>
            <a:endParaRPr kumimoji="0" sz="2400" b="0" i="0" u="none" strike="noStrike" kern="1200" cap="none" spc="0" normalizeH="0" baseline="0" noProof="0" dirty="0">
              <a:ln>
                <a:noFill/>
              </a:ln>
              <a:solidFill>
                <a:prstClr val="black"/>
              </a:solidFill>
              <a:effectLst/>
              <a:uLnTx/>
              <a:uFillTx/>
              <a:latin typeface="Arial"/>
              <a:ea typeface="+mn-ea"/>
              <a:cs typeface="Arial"/>
            </a:endParaRPr>
          </a:p>
          <a:p>
            <a:pPr marL="355600" marR="0" lvl="0" indent="-342900" algn="l" defTabSz="914400" rtl="0" eaLnBrk="1" fontAlgn="auto" latinLnBrk="0" hangingPunct="1">
              <a:lnSpc>
                <a:spcPct val="100000"/>
              </a:lnSpc>
              <a:spcBef>
                <a:spcPts val="580"/>
              </a:spcBef>
              <a:spcAft>
                <a:spcPts val="0"/>
              </a:spcAft>
              <a:buClrTx/>
              <a:buSzTx/>
              <a:buFontTx/>
              <a:buChar char="•"/>
              <a:tabLst>
                <a:tab pos="354965" algn="l"/>
                <a:tab pos="355600" algn="l"/>
              </a:tabLst>
              <a:defRPr/>
            </a:pPr>
            <a:r>
              <a:rPr kumimoji="0" sz="2400" b="0" i="0" u="none" strike="noStrike" kern="1200" cap="none" spc="-5" normalizeH="0" baseline="0" noProof="0" dirty="0">
                <a:ln>
                  <a:noFill/>
                </a:ln>
                <a:solidFill>
                  <a:srgbClr val="003C59"/>
                </a:solidFill>
                <a:effectLst/>
                <a:uLnTx/>
                <a:uFillTx/>
                <a:latin typeface="Arial"/>
                <a:ea typeface="+mn-ea"/>
                <a:cs typeface="Arial"/>
              </a:rPr>
              <a:t>Mental Health </a:t>
            </a:r>
            <a:r>
              <a:rPr kumimoji="0" sz="2400" b="0" i="0" u="none" strike="noStrike" kern="1200" cap="none" spc="0" normalizeH="0" baseline="0" noProof="0" dirty="0">
                <a:ln>
                  <a:noFill/>
                </a:ln>
                <a:solidFill>
                  <a:srgbClr val="003C59"/>
                </a:solidFill>
                <a:effectLst/>
                <a:uLnTx/>
                <a:uFillTx/>
                <a:latin typeface="Arial"/>
                <a:ea typeface="+mn-ea"/>
                <a:cs typeface="Arial"/>
              </a:rPr>
              <a:t>IMD </a:t>
            </a:r>
            <a:r>
              <a:rPr kumimoji="0" sz="2400" b="0" i="0" u="none" strike="noStrike" kern="1200" cap="none" spc="-20" normalizeH="0" baseline="0" noProof="0" dirty="0">
                <a:ln>
                  <a:noFill/>
                </a:ln>
                <a:solidFill>
                  <a:srgbClr val="003C59"/>
                </a:solidFill>
                <a:effectLst/>
                <a:uLnTx/>
                <a:uFillTx/>
                <a:latin typeface="Arial"/>
                <a:ea typeface="+mn-ea"/>
                <a:cs typeface="Arial"/>
              </a:rPr>
              <a:t>Waiver</a:t>
            </a:r>
            <a:r>
              <a:rPr kumimoji="0" sz="2400" b="0" i="0" u="none" strike="noStrike" kern="1200" cap="none" spc="10" normalizeH="0" baseline="0" noProof="0" dirty="0">
                <a:ln>
                  <a:noFill/>
                </a:ln>
                <a:solidFill>
                  <a:srgbClr val="003C59"/>
                </a:solidFill>
                <a:effectLst/>
                <a:uLnTx/>
                <a:uFillTx/>
                <a:latin typeface="Arial"/>
                <a:ea typeface="+mn-ea"/>
                <a:cs typeface="Arial"/>
              </a:rPr>
              <a:t> </a:t>
            </a:r>
            <a:r>
              <a:rPr kumimoji="0" sz="2400" b="0" i="0" u="none" strike="noStrike" kern="1200" cap="none" spc="-5" normalizeH="0" baseline="0" noProof="0" dirty="0">
                <a:ln>
                  <a:noFill/>
                </a:ln>
                <a:solidFill>
                  <a:srgbClr val="003C59"/>
                </a:solidFill>
                <a:effectLst/>
                <a:uLnTx/>
                <a:uFillTx/>
                <a:latin typeface="Arial"/>
                <a:ea typeface="+mn-ea"/>
                <a:cs typeface="Arial"/>
              </a:rPr>
              <a:t>(SMI/SED)</a:t>
            </a:r>
            <a:endParaRPr kumimoji="0" sz="2400" b="0" i="0" u="none" strike="noStrike" kern="1200" cap="none" spc="0" normalizeH="0" baseline="0" noProof="0" dirty="0">
              <a:ln>
                <a:noFill/>
              </a:ln>
              <a:solidFill>
                <a:prstClr val="black"/>
              </a:solidFill>
              <a:effectLst/>
              <a:uLnTx/>
              <a:uFillTx/>
              <a:latin typeface="Arial"/>
              <a:ea typeface="+mn-ea"/>
              <a:cs typeface="Arial"/>
            </a:endParaRPr>
          </a:p>
          <a:p>
            <a:pPr marL="355600" marR="0" lvl="0" indent="-342900" algn="l" defTabSz="914400" rtl="0" eaLnBrk="1" fontAlgn="auto" latinLnBrk="0" hangingPunct="1">
              <a:lnSpc>
                <a:spcPct val="100000"/>
              </a:lnSpc>
              <a:spcBef>
                <a:spcPts val="575"/>
              </a:spcBef>
              <a:spcAft>
                <a:spcPts val="0"/>
              </a:spcAft>
              <a:buClrTx/>
              <a:buSzTx/>
              <a:buFontTx/>
              <a:buChar char="•"/>
              <a:tabLst>
                <a:tab pos="354965" algn="l"/>
                <a:tab pos="355600" algn="l"/>
              </a:tabLst>
              <a:defRPr/>
            </a:pPr>
            <a:r>
              <a:rPr kumimoji="0" sz="2400" b="0" i="0" u="none" strike="noStrike" kern="1200" cap="none" spc="-5" normalizeH="0" baseline="0" noProof="0" dirty="0">
                <a:ln>
                  <a:noFill/>
                </a:ln>
                <a:solidFill>
                  <a:srgbClr val="003C59"/>
                </a:solidFill>
                <a:effectLst/>
                <a:uLnTx/>
                <a:uFillTx/>
                <a:latin typeface="Arial"/>
                <a:ea typeface="+mn-ea"/>
                <a:cs typeface="Arial"/>
              </a:rPr>
              <a:t>Full Integration</a:t>
            </a:r>
            <a:r>
              <a:rPr kumimoji="0" sz="2400" b="0" i="0" u="none" strike="noStrike" kern="1200" cap="none" spc="10" normalizeH="0" baseline="0" noProof="0" dirty="0">
                <a:ln>
                  <a:noFill/>
                </a:ln>
                <a:solidFill>
                  <a:srgbClr val="003C59"/>
                </a:solidFill>
                <a:effectLst/>
                <a:uLnTx/>
                <a:uFillTx/>
                <a:latin typeface="Arial"/>
                <a:ea typeface="+mn-ea"/>
                <a:cs typeface="Arial"/>
              </a:rPr>
              <a:t> </a:t>
            </a:r>
            <a:r>
              <a:rPr kumimoji="0" sz="2400" b="0" i="0" u="none" strike="noStrike" kern="1200" cap="none" spc="-10" normalizeH="0" baseline="0" noProof="0" dirty="0">
                <a:ln>
                  <a:noFill/>
                </a:ln>
                <a:solidFill>
                  <a:srgbClr val="003C59"/>
                </a:solidFill>
                <a:effectLst/>
                <a:uLnTx/>
                <a:uFillTx/>
                <a:latin typeface="Arial"/>
                <a:ea typeface="+mn-ea"/>
                <a:cs typeface="Arial"/>
              </a:rPr>
              <a:t>Plans</a:t>
            </a:r>
            <a:endParaRPr kumimoji="0" sz="2400" b="0" i="0" u="none" strike="noStrike" kern="1200" cap="none" spc="0" normalizeH="0" baseline="0" noProof="0" dirty="0">
              <a:ln>
                <a:noFill/>
              </a:ln>
              <a:solidFill>
                <a:prstClr val="black"/>
              </a:solidFill>
              <a:effectLst/>
              <a:uLnTx/>
              <a:uFillTx/>
              <a:latin typeface="Arial"/>
              <a:ea typeface="+mn-ea"/>
              <a:cs typeface="Arial"/>
            </a:endParaRPr>
          </a:p>
          <a:p>
            <a:pPr marL="355600" marR="0" lvl="0" indent="-342900" algn="l" defTabSz="914400" rtl="0" eaLnBrk="1" fontAlgn="auto" latinLnBrk="0" hangingPunct="1">
              <a:lnSpc>
                <a:spcPct val="100000"/>
              </a:lnSpc>
              <a:spcBef>
                <a:spcPts val="575"/>
              </a:spcBef>
              <a:spcAft>
                <a:spcPts val="0"/>
              </a:spcAft>
              <a:buClrTx/>
              <a:buSzTx/>
              <a:buFontTx/>
              <a:buChar char="•"/>
              <a:tabLst>
                <a:tab pos="354965" algn="l"/>
                <a:tab pos="355600" algn="l"/>
              </a:tabLst>
              <a:defRPr/>
            </a:pPr>
            <a:r>
              <a:rPr kumimoji="0" sz="2400" b="0" i="0" u="none" strike="noStrike" kern="1200" cap="none" spc="-35" normalizeH="0" baseline="0" noProof="0" dirty="0">
                <a:ln>
                  <a:noFill/>
                </a:ln>
                <a:solidFill>
                  <a:srgbClr val="003C59"/>
                </a:solidFill>
                <a:effectLst/>
                <a:uLnTx/>
                <a:uFillTx/>
                <a:latin typeface="Arial"/>
                <a:ea typeface="+mn-ea"/>
                <a:cs typeface="Arial"/>
              </a:rPr>
              <a:t>Long-Term </a:t>
            </a:r>
            <a:r>
              <a:rPr kumimoji="0" sz="2400" b="0" i="0" u="none" strike="noStrike" kern="1200" cap="none" spc="-5" normalizeH="0" baseline="0" noProof="0" dirty="0">
                <a:ln>
                  <a:noFill/>
                </a:ln>
                <a:solidFill>
                  <a:srgbClr val="003C59"/>
                </a:solidFill>
                <a:effectLst/>
                <a:uLnTx/>
                <a:uFillTx/>
                <a:latin typeface="Arial"/>
                <a:ea typeface="+mn-ea"/>
                <a:cs typeface="Arial"/>
              </a:rPr>
              <a:t>Plan for Foster</a:t>
            </a:r>
            <a:r>
              <a:rPr kumimoji="0" sz="2400" b="0" i="0" u="none" strike="noStrike" kern="1200" cap="none" spc="50" normalizeH="0" baseline="0" noProof="0" dirty="0">
                <a:ln>
                  <a:noFill/>
                </a:ln>
                <a:solidFill>
                  <a:srgbClr val="003C59"/>
                </a:solidFill>
                <a:effectLst/>
                <a:uLnTx/>
                <a:uFillTx/>
                <a:latin typeface="Arial"/>
                <a:ea typeface="+mn-ea"/>
                <a:cs typeface="Arial"/>
              </a:rPr>
              <a:t> </a:t>
            </a:r>
            <a:r>
              <a:rPr kumimoji="0" sz="2400" b="0" i="0" u="none" strike="noStrike" kern="1200" cap="none" spc="-5" normalizeH="0" baseline="0" noProof="0" dirty="0">
                <a:ln>
                  <a:noFill/>
                </a:ln>
                <a:solidFill>
                  <a:srgbClr val="003C59"/>
                </a:solidFill>
                <a:effectLst/>
                <a:uLnTx/>
                <a:uFillTx/>
                <a:latin typeface="Arial"/>
                <a:ea typeface="+mn-ea"/>
                <a:cs typeface="Arial"/>
              </a:rPr>
              <a:t>Care</a:t>
            </a:r>
            <a:endParaRPr kumimoji="0" sz="2400" b="0" i="0" u="none" strike="noStrike" kern="1200" cap="none" spc="0" normalizeH="0" baseline="0" noProof="0" dirty="0">
              <a:ln>
                <a:noFill/>
              </a:ln>
              <a:solidFill>
                <a:prstClr val="black"/>
              </a:solidFill>
              <a:effectLst/>
              <a:uLnTx/>
              <a:uFillTx/>
              <a:latin typeface="Arial"/>
              <a:ea typeface="+mn-ea"/>
              <a:cs typeface="Arial"/>
            </a:endParaRPr>
          </a:p>
        </p:txBody>
      </p:sp>
    </p:spTree>
    <p:extLst>
      <p:ext uri="{BB962C8B-B14F-4D97-AF65-F5344CB8AC3E}">
        <p14:creationId xmlns:p14="http://schemas.microsoft.com/office/powerpoint/2010/main" val="3035917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7"/>
          </p:nvPr>
        </p:nvSpPr>
        <p:spPr/>
        <p:txBody>
          <a:bodyPr/>
          <a:lstStyle/>
          <a:p>
            <a:pPr marL="25400">
              <a:lnSpc>
                <a:spcPts val="1425"/>
              </a:lnSpc>
            </a:pPr>
            <a:fld id="{81D60167-4931-47E6-BA6A-407CBD079E47}" type="slidenum">
              <a:rPr lang="en-US" spc="-5" smtClean="0"/>
              <a:t>14</a:t>
            </a:fld>
            <a:endParaRPr lang="en-US" spc="-5" dirty="0"/>
          </a:p>
        </p:txBody>
      </p:sp>
      <p:sp>
        <p:nvSpPr>
          <p:cNvPr id="7" name="Date Placeholder 6"/>
          <p:cNvSpPr>
            <a:spLocks noGrp="1"/>
          </p:cNvSpPr>
          <p:nvPr>
            <p:ph type="dt" sz="half" idx="6"/>
          </p:nvPr>
        </p:nvSpPr>
        <p:spPr/>
        <p:txBody>
          <a:bodyPr/>
          <a:lstStyle/>
          <a:p>
            <a:pPr marL="12700">
              <a:lnSpc>
                <a:spcPts val="1425"/>
              </a:lnSpc>
            </a:pPr>
            <a:r>
              <a:rPr lang="en-US" spc="-5" smtClean="0"/>
              <a:t>12/05/2019</a:t>
            </a:r>
            <a:endParaRPr lang="en-US" spc="-5" dirty="0"/>
          </a:p>
        </p:txBody>
      </p:sp>
      <p:sp>
        <p:nvSpPr>
          <p:cNvPr id="3" name="object 3"/>
          <p:cNvSpPr txBox="1">
            <a:spLocks noGrp="1"/>
          </p:cNvSpPr>
          <p:nvPr>
            <p:ph type="title"/>
          </p:nvPr>
        </p:nvSpPr>
        <p:spPr>
          <a:prstGeom prst="rect">
            <a:avLst/>
          </a:prstGeom>
        </p:spPr>
        <p:txBody>
          <a:bodyPr vert="horz" wrap="square" lIns="0" tIns="12065" rIns="0" bIns="0" rtlCol="0">
            <a:spAutoFit/>
          </a:bodyPr>
          <a:lstStyle/>
          <a:p>
            <a:pPr marL="3572510" marR="5080" indent="-524510">
              <a:lnSpc>
                <a:spcPct val="100000"/>
              </a:lnSpc>
              <a:spcBef>
                <a:spcPts val="95"/>
              </a:spcBef>
            </a:pPr>
            <a:r>
              <a:rPr spc="-5" dirty="0"/>
              <a:t>Population</a:t>
            </a:r>
            <a:r>
              <a:rPr spc="-65" dirty="0"/>
              <a:t> </a:t>
            </a:r>
            <a:r>
              <a:rPr spc="-5" dirty="0"/>
              <a:t>Health  </a:t>
            </a:r>
            <a:r>
              <a:rPr spc="-10" dirty="0"/>
              <a:t>Management</a:t>
            </a:r>
          </a:p>
        </p:txBody>
      </p:sp>
      <p:sp>
        <p:nvSpPr>
          <p:cNvPr id="2" name="object 2"/>
          <p:cNvSpPr txBox="1"/>
          <p:nvPr/>
        </p:nvSpPr>
        <p:spPr>
          <a:xfrm>
            <a:off x="1069339" y="1564639"/>
            <a:ext cx="7488555" cy="4354195"/>
          </a:xfrm>
          <a:prstGeom prst="rect">
            <a:avLst/>
          </a:prstGeom>
        </p:spPr>
        <p:txBody>
          <a:bodyPr vert="horz" wrap="square" lIns="0" tIns="74295" rIns="0" bIns="0" rtlCol="0">
            <a:spAutoFit/>
          </a:bodyPr>
          <a:lstStyle/>
          <a:p>
            <a:pPr marL="12700" marR="5080" lvl="0" indent="0" algn="l" defTabSz="914400" rtl="0" eaLnBrk="1" fontAlgn="auto" latinLnBrk="0" hangingPunct="1">
              <a:lnSpc>
                <a:spcPct val="80000"/>
              </a:lnSpc>
              <a:spcBef>
                <a:spcPts val="585"/>
              </a:spcBef>
              <a:spcAft>
                <a:spcPts val="0"/>
              </a:spcAft>
              <a:buClrTx/>
              <a:buSzTx/>
              <a:buFontTx/>
              <a:buNone/>
              <a:tabLst/>
              <a:defRPr/>
            </a:pPr>
            <a:r>
              <a:rPr kumimoji="0" sz="2000" b="0" i="0" u="none" strike="noStrike" kern="1200" cap="none" spc="0" normalizeH="0" baseline="0" noProof="0" dirty="0">
                <a:ln>
                  <a:noFill/>
                </a:ln>
                <a:solidFill>
                  <a:srgbClr val="003C59"/>
                </a:solidFill>
                <a:effectLst/>
                <a:uLnTx/>
                <a:uFillTx/>
                <a:latin typeface="Arial"/>
                <a:ea typeface="+mn-ea"/>
                <a:cs typeface="Arial"/>
              </a:rPr>
              <a:t>Medi-Cal managed care plans shall </a:t>
            </a:r>
            <a:r>
              <a:rPr kumimoji="0" sz="2000" b="0" i="0" u="none" strike="noStrike" kern="1200" cap="none" spc="-5" normalizeH="0" baseline="0" noProof="0" dirty="0">
                <a:ln>
                  <a:noFill/>
                </a:ln>
                <a:solidFill>
                  <a:srgbClr val="003C59"/>
                </a:solidFill>
                <a:effectLst/>
                <a:uLnTx/>
                <a:uFillTx/>
                <a:latin typeface="Arial"/>
                <a:ea typeface="+mn-ea"/>
                <a:cs typeface="Arial"/>
              </a:rPr>
              <a:t>develop </a:t>
            </a:r>
            <a:r>
              <a:rPr kumimoji="0" sz="2000" b="0" i="0" u="none" strike="noStrike" kern="1200" cap="none" spc="0" normalizeH="0" baseline="0" noProof="0" dirty="0">
                <a:ln>
                  <a:noFill/>
                </a:ln>
                <a:solidFill>
                  <a:srgbClr val="003C59"/>
                </a:solidFill>
                <a:effectLst/>
                <a:uLnTx/>
                <a:uFillTx/>
                <a:latin typeface="Arial"/>
                <a:ea typeface="+mn-ea"/>
                <a:cs typeface="Arial"/>
              </a:rPr>
              <a:t>and </a:t>
            </a:r>
            <a:r>
              <a:rPr kumimoji="0" sz="2000" b="0" i="0" u="none" strike="noStrike" kern="1200" cap="none" spc="-5" normalizeH="0" baseline="0" noProof="0" dirty="0">
                <a:ln>
                  <a:noFill/>
                </a:ln>
                <a:solidFill>
                  <a:srgbClr val="003C59"/>
                </a:solidFill>
                <a:effectLst/>
                <a:uLnTx/>
                <a:uFillTx/>
                <a:latin typeface="Arial"/>
                <a:ea typeface="+mn-ea"/>
                <a:cs typeface="Arial"/>
              </a:rPr>
              <a:t>maintain </a:t>
            </a:r>
            <a:r>
              <a:rPr kumimoji="0" sz="2000" b="0" i="0" u="none" strike="noStrike" kern="1200" cap="none" spc="0" normalizeH="0" baseline="0" noProof="0" dirty="0">
                <a:ln>
                  <a:noFill/>
                </a:ln>
                <a:solidFill>
                  <a:srgbClr val="003C59"/>
                </a:solidFill>
                <a:effectLst/>
                <a:uLnTx/>
                <a:uFillTx/>
                <a:latin typeface="Arial"/>
                <a:ea typeface="+mn-ea"/>
                <a:cs typeface="Arial"/>
              </a:rPr>
              <a:t>a  </a:t>
            </a:r>
            <a:r>
              <a:rPr kumimoji="0" sz="2000" b="0" i="0" u="none" strike="noStrike" kern="1200" cap="none" spc="-5" normalizeH="0" baseline="0" noProof="0" dirty="0">
                <a:ln>
                  <a:noFill/>
                </a:ln>
                <a:solidFill>
                  <a:srgbClr val="003C59"/>
                </a:solidFill>
                <a:effectLst/>
                <a:uLnTx/>
                <a:uFillTx/>
                <a:latin typeface="Arial"/>
                <a:ea typeface="+mn-ea"/>
                <a:cs typeface="Arial"/>
              </a:rPr>
              <a:t>patient-centered population health </a:t>
            </a:r>
            <a:r>
              <a:rPr kumimoji="0" sz="2000" b="0" i="0" u="none" strike="noStrike" kern="1200" cap="none" spc="-20" normalizeH="0" baseline="0" noProof="0" dirty="0">
                <a:ln>
                  <a:noFill/>
                </a:ln>
                <a:solidFill>
                  <a:srgbClr val="003C59"/>
                </a:solidFill>
                <a:effectLst/>
                <a:uLnTx/>
                <a:uFillTx/>
                <a:latin typeface="Arial"/>
                <a:ea typeface="+mn-ea"/>
                <a:cs typeface="Arial"/>
              </a:rPr>
              <a:t>strategy, </a:t>
            </a:r>
            <a:r>
              <a:rPr kumimoji="0" sz="2000" b="0" i="0" u="none" strike="noStrike" kern="1200" cap="none" spc="0" normalizeH="0" baseline="0" noProof="0" dirty="0">
                <a:ln>
                  <a:noFill/>
                </a:ln>
                <a:solidFill>
                  <a:srgbClr val="003C59"/>
                </a:solidFill>
                <a:effectLst/>
                <a:uLnTx/>
                <a:uFillTx/>
                <a:latin typeface="Arial"/>
                <a:ea typeface="+mn-ea"/>
                <a:cs typeface="Arial"/>
              </a:rPr>
              <a:t>which </a:t>
            </a:r>
            <a:r>
              <a:rPr kumimoji="0" sz="2000" b="0" i="0" u="none" strike="noStrike" kern="1200" cap="none" spc="-5" normalizeH="0" baseline="0" noProof="0" dirty="0">
                <a:ln>
                  <a:noFill/>
                </a:ln>
                <a:solidFill>
                  <a:srgbClr val="003C59"/>
                </a:solidFill>
                <a:effectLst/>
                <a:uLnTx/>
                <a:uFillTx/>
                <a:latin typeface="Arial"/>
                <a:ea typeface="+mn-ea"/>
                <a:cs typeface="Arial"/>
              </a:rPr>
              <a:t>is </a:t>
            </a:r>
            <a:r>
              <a:rPr kumimoji="0" sz="2000" b="0" i="0" u="none" strike="noStrike" kern="1200" cap="none" spc="0" normalizeH="0" baseline="0" noProof="0" dirty="0">
                <a:ln>
                  <a:noFill/>
                </a:ln>
                <a:solidFill>
                  <a:srgbClr val="003C59"/>
                </a:solidFill>
                <a:effectLst/>
                <a:uLnTx/>
                <a:uFillTx/>
                <a:latin typeface="Arial"/>
                <a:ea typeface="+mn-ea"/>
                <a:cs typeface="Arial"/>
              </a:rPr>
              <a:t>a cohesive  plan of action </a:t>
            </a:r>
            <a:r>
              <a:rPr kumimoji="0" sz="2000" b="0" i="0" u="none" strike="noStrike" kern="1200" cap="none" spc="-5" normalizeH="0" baseline="0" noProof="0" dirty="0">
                <a:ln>
                  <a:noFill/>
                </a:ln>
                <a:solidFill>
                  <a:srgbClr val="003C59"/>
                </a:solidFill>
                <a:effectLst/>
                <a:uLnTx/>
                <a:uFillTx/>
                <a:latin typeface="Arial"/>
                <a:ea typeface="+mn-ea"/>
                <a:cs typeface="Arial"/>
              </a:rPr>
              <a:t>for </a:t>
            </a:r>
            <a:r>
              <a:rPr kumimoji="0" sz="2000" b="0" i="0" u="none" strike="noStrike" kern="1200" cap="none" spc="0" normalizeH="0" baseline="0" noProof="0" dirty="0">
                <a:ln>
                  <a:noFill/>
                </a:ln>
                <a:solidFill>
                  <a:srgbClr val="003C59"/>
                </a:solidFill>
                <a:effectLst/>
                <a:uLnTx/>
                <a:uFillTx/>
                <a:latin typeface="Arial"/>
                <a:ea typeface="+mn-ea"/>
                <a:cs typeface="Arial"/>
              </a:rPr>
              <a:t>addressing member needs across the continuum  of care based on data </a:t>
            </a:r>
            <a:r>
              <a:rPr kumimoji="0" sz="2000" b="0" i="0" u="none" strike="noStrike" kern="1200" cap="none" spc="-5" normalizeH="0" baseline="0" noProof="0" dirty="0">
                <a:ln>
                  <a:noFill/>
                </a:ln>
                <a:solidFill>
                  <a:srgbClr val="003C59"/>
                </a:solidFill>
                <a:effectLst/>
                <a:uLnTx/>
                <a:uFillTx/>
                <a:latin typeface="Arial"/>
                <a:ea typeface="+mn-ea"/>
                <a:cs typeface="Arial"/>
              </a:rPr>
              <a:t>driven </a:t>
            </a:r>
            <a:r>
              <a:rPr kumimoji="0" sz="2000" b="0" i="0" u="none" strike="noStrike" kern="1200" cap="none" spc="0" normalizeH="0" baseline="0" noProof="0" dirty="0">
                <a:ln>
                  <a:noFill/>
                </a:ln>
                <a:solidFill>
                  <a:srgbClr val="003C59"/>
                </a:solidFill>
                <a:effectLst/>
                <a:uLnTx/>
                <a:uFillTx/>
                <a:latin typeface="Arial"/>
                <a:ea typeface="+mn-ea"/>
                <a:cs typeface="Arial"/>
              </a:rPr>
              <a:t>risk </a:t>
            </a:r>
            <a:r>
              <a:rPr kumimoji="0" sz="2000" b="0" i="0" u="none" strike="noStrike" kern="1200" cap="none" spc="-5" normalizeH="0" baseline="0" noProof="0" dirty="0">
                <a:ln>
                  <a:noFill/>
                </a:ln>
                <a:solidFill>
                  <a:srgbClr val="003C59"/>
                </a:solidFill>
                <a:effectLst/>
                <a:uLnTx/>
                <a:uFillTx/>
                <a:latin typeface="Arial"/>
                <a:ea typeface="+mn-ea"/>
                <a:cs typeface="Arial"/>
              </a:rPr>
              <a:t>stratification, predictive analytics,  </a:t>
            </a:r>
            <a:r>
              <a:rPr kumimoji="0" sz="2000" b="0" i="0" u="none" strike="noStrike" kern="1200" cap="none" spc="0" normalizeH="0" baseline="0" noProof="0" dirty="0">
                <a:ln>
                  <a:noFill/>
                </a:ln>
                <a:solidFill>
                  <a:srgbClr val="003C59"/>
                </a:solidFill>
                <a:effectLst/>
                <a:uLnTx/>
                <a:uFillTx/>
                <a:latin typeface="Arial"/>
                <a:ea typeface="+mn-ea"/>
                <a:cs typeface="Arial"/>
              </a:rPr>
              <a:t>and standardized assessment</a:t>
            </a:r>
            <a:r>
              <a:rPr kumimoji="0" sz="2000" b="0" i="0" u="none" strike="noStrike" kern="1200" cap="none" spc="-120" normalizeH="0" baseline="0" noProof="0" dirty="0">
                <a:ln>
                  <a:noFill/>
                </a:ln>
                <a:solidFill>
                  <a:srgbClr val="003C59"/>
                </a:solidFill>
                <a:effectLst/>
                <a:uLnTx/>
                <a:uFillTx/>
                <a:latin typeface="Arial"/>
                <a:ea typeface="+mn-ea"/>
                <a:cs typeface="Arial"/>
              </a:rPr>
              <a:t> </a:t>
            </a:r>
            <a:r>
              <a:rPr kumimoji="0" sz="2000" b="0" i="0" u="none" strike="noStrike" kern="1200" cap="none" spc="0" normalizeH="0" baseline="0" noProof="0" dirty="0">
                <a:ln>
                  <a:noFill/>
                </a:ln>
                <a:solidFill>
                  <a:srgbClr val="003C59"/>
                </a:solidFill>
                <a:effectLst/>
                <a:uLnTx/>
                <a:uFillTx/>
                <a:latin typeface="Arial"/>
                <a:ea typeface="+mn-ea"/>
                <a:cs typeface="Arial"/>
              </a:rPr>
              <a:t>processes.</a:t>
            </a:r>
            <a:endParaRPr kumimoji="0" sz="2000" b="0" i="0" u="none" strike="noStrike" kern="1200" cap="none" spc="0" normalizeH="0" baseline="0" noProof="0" dirty="0">
              <a:ln>
                <a:noFill/>
              </a:ln>
              <a:solidFill>
                <a:prstClr val="black"/>
              </a:solidFill>
              <a:effectLst/>
              <a:uLnTx/>
              <a:uFillTx/>
              <a:latin typeface="Arial"/>
              <a:ea typeface="+mn-ea"/>
              <a:cs typeface="Arial"/>
            </a:endParaRPr>
          </a:p>
          <a:p>
            <a:pPr marL="0" marR="0" lvl="0" indent="0" algn="l" defTabSz="914400" rtl="0" eaLnBrk="1" fontAlgn="auto" latinLnBrk="0" hangingPunct="1">
              <a:lnSpc>
                <a:spcPct val="100000"/>
              </a:lnSpc>
              <a:spcBef>
                <a:spcPts val="40"/>
              </a:spcBef>
              <a:spcAft>
                <a:spcPts val="0"/>
              </a:spcAft>
              <a:buClrTx/>
              <a:buSzTx/>
              <a:buFontTx/>
              <a:buNone/>
              <a:tabLst/>
              <a:defRPr/>
            </a:pPr>
            <a:endParaRPr kumimoji="0" sz="2050" b="0" i="0" u="none" strike="noStrike" kern="1200" cap="none" spc="0" normalizeH="0" baseline="0" noProof="0" dirty="0">
              <a:ln>
                <a:noFill/>
              </a:ln>
              <a:solidFill>
                <a:prstClr val="black"/>
              </a:solidFill>
              <a:effectLst/>
              <a:uLnTx/>
              <a:uFillTx/>
              <a:latin typeface="Times New Roman"/>
              <a:ea typeface="+mn-ea"/>
              <a:cs typeface="Times New Roman"/>
            </a:endParaRPr>
          </a:p>
          <a:p>
            <a:pPr marL="12700" marR="0" lvl="0" indent="0" algn="l" defTabSz="914400" rtl="0" eaLnBrk="1" fontAlgn="auto" latinLnBrk="0" hangingPunct="1">
              <a:lnSpc>
                <a:spcPct val="100000"/>
              </a:lnSpc>
              <a:spcBef>
                <a:spcPts val="0"/>
              </a:spcBef>
              <a:spcAft>
                <a:spcPts val="0"/>
              </a:spcAft>
              <a:buClrTx/>
              <a:buSzTx/>
              <a:buFontTx/>
              <a:buNone/>
              <a:tabLst/>
              <a:defRPr/>
            </a:pPr>
            <a:r>
              <a:rPr kumimoji="0" sz="2000" b="0" i="0" u="none" strike="noStrike" kern="1200" cap="none" spc="0" normalizeH="0" baseline="0" noProof="0" dirty="0">
                <a:ln>
                  <a:noFill/>
                </a:ln>
                <a:solidFill>
                  <a:srgbClr val="003C59"/>
                </a:solidFill>
                <a:effectLst/>
                <a:uLnTx/>
                <a:uFillTx/>
                <a:latin typeface="Arial"/>
                <a:ea typeface="+mn-ea"/>
                <a:cs typeface="Arial"/>
              </a:rPr>
              <a:t>The plan shall include, at a </a:t>
            </a:r>
            <a:r>
              <a:rPr kumimoji="0" sz="2000" b="0" i="0" u="none" strike="noStrike" kern="1200" cap="none" spc="-5" normalizeH="0" baseline="0" noProof="0" dirty="0">
                <a:ln>
                  <a:noFill/>
                </a:ln>
                <a:solidFill>
                  <a:srgbClr val="003C59"/>
                </a:solidFill>
                <a:effectLst/>
                <a:uLnTx/>
                <a:uFillTx/>
                <a:latin typeface="Arial"/>
                <a:ea typeface="+mn-ea"/>
                <a:cs typeface="Arial"/>
              </a:rPr>
              <a:t>minimum, </a:t>
            </a:r>
            <a:r>
              <a:rPr kumimoji="0" sz="2000" b="0" i="0" u="none" strike="noStrike" kern="1200" cap="none" spc="0" normalizeH="0" baseline="0" noProof="0" dirty="0">
                <a:ln>
                  <a:noFill/>
                </a:ln>
                <a:solidFill>
                  <a:srgbClr val="003C59"/>
                </a:solidFill>
                <a:effectLst/>
                <a:uLnTx/>
                <a:uFillTx/>
                <a:latin typeface="Arial"/>
                <a:ea typeface="+mn-ea"/>
                <a:cs typeface="Arial"/>
              </a:rPr>
              <a:t>a description of how </a:t>
            </a:r>
            <a:r>
              <a:rPr kumimoji="0" sz="2000" b="0" i="0" u="none" strike="noStrike" kern="1200" cap="none" spc="-5" normalizeH="0" baseline="0" noProof="0" dirty="0">
                <a:ln>
                  <a:noFill/>
                </a:ln>
                <a:solidFill>
                  <a:srgbClr val="003C59"/>
                </a:solidFill>
                <a:effectLst/>
                <a:uLnTx/>
                <a:uFillTx/>
                <a:latin typeface="Arial"/>
                <a:ea typeface="+mn-ea"/>
                <a:cs typeface="Arial"/>
              </a:rPr>
              <a:t>it</a:t>
            </a:r>
            <a:r>
              <a:rPr kumimoji="0" sz="2000" b="0" i="0" u="none" strike="noStrike" kern="1200" cap="none" spc="-200" normalizeH="0" baseline="0" noProof="0" dirty="0">
                <a:ln>
                  <a:noFill/>
                </a:ln>
                <a:solidFill>
                  <a:srgbClr val="003C59"/>
                </a:solidFill>
                <a:effectLst/>
                <a:uLnTx/>
                <a:uFillTx/>
                <a:latin typeface="Arial"/>
                <a:ea typeface="+mn-ea"/>
                <a:cs typeface="Arial"/>
              </a:rPr>
              <a:t> </a:t>
            </a:r>
            <a:r>
              <a:rPr kumimoji="0" sz="2000" b="0" i="0" u="none" strike="noStrike" kern="1200" cap="none" spc="-5" normalizeH="0" baseline="0" noProof="0" dirty="0">
                <a:ln>
                  <a:noFill/>
                </a:ln>
                <a:solidFill>
                  <a:srgbClr val="003C59"/>
                </a:solidFill>
                <a:effectLst/>
                <a:uLnTx/>
                <a:uFillTx/>
                <a:latin typeface="Arial"/>
                <a:ea typeface="+mn-ea"/>
                <a:cs typeface="Arial"/>
              </a:rPr>
              <a:t>will:</a:t>
            </a:r>
            <a:endParaRPr kumimoji="0" sz="2000" b="0" i="0" u="none" strike="noStrike" kern="1200" cap="none" spc="0" normalizeH="0" baseline="0" noProof="0" dirty="0">
              <a:ln>
                <a:noFill/>
              </a:ln>
              <a:solidFill>
                <a:prstClr val="black"/>
              </a:solidFill>
              <a:effectLst/>
              <a:uLnTx/>
              <a:uFillTx/>
              <a:latin typeface="Arial"/>
              <a:ea typeface="+mn-ea"/>
              <a:cs typeface="Arial"/>
            </a:endParaRPr>
          </a:p>
          <a:p>
            <a:pPr marL="355600" marR="746125" lvl="0" indent="-342900" algn="l" defTabSz="914400" rtl="0" eaLnBrk="1" fontAlgn="auto" latinLnBrk="0" hangingPunct="1">
              <a:lnSpc>
                <a:spcPct val="80000"/>
              </a:lnSpc>
              <a:spcBef>
                <a:spcPts val="480"/>
              </a:spcBef>
              <a:spcAft>
                <a:spcPts val="0"/>
              </a:spcAft>
              <a:buClrTx/>
              <a:buSzTx/>
              <a:buFontTx/>
              <a:buChar char="•"/>
              <a:tabLst>
                <a:tab pos="354965" algn="l"/>
                <a:tab pos="355600" algn="l"/>
              </a:tabLst>
              <a:defRPr/>
            </a:pPr>
            <a:r>
              <a:rPr kumimoji="0" sz="2000" b="0" i="0" u="none" strike="noStrike" kern="1200" cap="none" spc="0" normalizeH="0" baseline="0" noProof="0" dirty="0">
                <a:ln>
                  <a:noFill/>
                </a:ln>
                <a:solidFill>
                  <a:srgbClr val="003C59"/>
                </a:solidFill>
                <a:effectLst/>
                <a:uLnTx/>
                <a:uFillTx/>
                <a:latin typeface="Arial"/>
                <a:ea typeface="+mn-ea"/>
                <a:cs typeface="Arial"/>
              </a:rPr>
              <a:t>Keep </a:t>
            </a:r>
            <a:r>
              <a:rPr kumimoji="0" sz="2000" b="0" i="0" u="none" strike="noStrike" kern="1200" cap="none" spc="-5" normalizeH="0" baseline="0" noProof="0" dirty="0">
                <a:ln>
                  <a:noFill/>
                </a:ln>
                <a:solidFill>
                  <a:srgbClr val="003C59"/>
                </a:solidFill>
                <a:effectLst/>
                <a:uLnTx/>
                <a:uFillTx/>
                <a:latin typeface="Arial"/>
                <a:ea typeface="+mn-ea"/>
                <a:cs typeface="Arial"/>
              </a:rPr>
              <a:t>all </a:t>
            </a:r>
            <a:r>
              <a:rPr kumimoji="0" sz="2000" b="0" i="0" u="none" strike="noStrike" kern="1200" cap="none" spc="0" normalizeH="0" baseline="0" noProof="0" dirty="0">
                <a:ln>
                  <a:noFill/>
                </a:ln>
                <a:solidFill>
                  <a:srgbClr val="003C59"/>
                </a:solidFill>
                <a:effectLst/>
                <a:uLnTx/>
                <a:uFillTx/>
                <a:latin typeface="Arial"/>
                <a:ea typeface="+mn-ea"/>
                <a:cs typeface="Arial"/>
              </a:rPr>
              <a:t>members healthy by focusing on </a:t>
            </a:r>
            <a:r>
              <a:rPr kumimoji="0" sz="2000" b="0" i="0" u="none" strike="noStrike" kern="1200" cap="none" spc="-5" normalizeH="0" baseline="0" noProof="0" dirty="0">
                <a:ln>
                  <a:noFill/>
                </a:ln>
                <a:solidFill>
                  <a:srgbClr val="003C59"/>
                </a:solidFill>
                <a:effectLst/>
                <a:uLnTx/>
                <a:uFillTx/>
                <a:latin typeface="Arial"/>
                <a:ea typeface="+mn-ea"/>
                <a:cs typeface="Arial"/>
              </a:rPr>
              <a:t>preventive</a:t>
            </a:r>
            <a:r>
              <a:rPr kumimoji="0" sz="2000" b="0" i="0" u="none" strike="noStrike" kern="1200" cap="none" spc="-170" normalizeH="0" baseline="0" noProof="0" dirty="0">
                <a:ln>
                  <a:noFill/>
                </a:ln>
                <a:solidFill>
                  <a:srgbClr val="003C59"/>
                </a:solidFill>
                <a:effectLst/>
                <a:uLnTx/>
                <a:uFillTx/>
                <a:latin typeface="Arial"/>
                <a:ea typeface="+mn-ea"/>
                <a:cs typeface="Arial"/>
              </a:rPr>
              <a:t> </a:t>
            </a:r>
            <a:r>
              <a:rPr kumimoji="0" sz="2000" b="0" i="0" u="none" strike="noStrike" kern="1200" cap="none" spc="0" normalizeH="0" baseline="0" noProof="0" dirty="0">
                <a:ln>
                  <a:noFill/>
                </a:ln>
                <a:solidFill>
                  <a:srgbClr val="003C59"/>
                </a:solidFill>
                <a:effectLst/>
                <a:uLnTx/>
                <a:uFillTx/>
                <a:latin typeface="Arial"/>
                <a:ea typeface="+mn-ea"/>
                <a:cs typeface="Arial"/>
              </a:rPr>
              <a:t>and  wellness</a:t>
            </a:r>
            <a:r>
              <a:rPr kumimoji="0" sz="2000" b="0" i="0" u="none" strike="noStrike" kern="1200" cap="none" spc="-30" normalizeH="0" baseline="0" noProof="0" dirty="0">
                <a:ln>
                  <a:noFill/>
                </a:ln>
                <a:solidFill>
                  <a:srgbClr val="003C59"/>
                </a:solidFill>
                <a:effectLst/>
                <a:uLnTx/>
                <a:uFillTx/>
                <a:latin typeface="Arial"/>
                <a:ea typeface="+mn-ea"/>
                <a:cs typeface="Arial"/>
              </a:rPr>
              <a:t> </a:t>
            </a:r>
            <a:r>
              <a:rPr kumimoji="0" sz="2000" b="0" i="0" u="none" strike="noStrike" kern="1200" cap="none" spc="0" normalizeH="0" baseline="0" noProof="0" dirty="0">
                <a:ln>
                  <a:noFill/>
                </a:ln>
                <a:solidFill>
                  <a:srgbClr val="003C59"/>
                </a:solidFill>
                <a:effectLst/>
                <a:uLnTx/>
                <a:uFillTx/>
                <a:latin typeface="Arial"/>
                <a:ea typeface="+mn-ea"/>
                <a:cs typeface="Arial"/>
              </a:rPr>
              <a:t>services;</a:t>
            </a:r>
            <a:endParaRPr kumimoji="0" sz="2000" b="0" i="0" u="none" strike="noStrike" kern="1200" cap="none" spc="0" normalizeH="0" baseline="0" noProof="0" dirty="0">
              <a:ln>
                <a:noFill/>
              </a:ln>
              <a:solidFill>
                <a:prstClr val="black"/>
              </a:solidFill>
              <a:effectLst/>
              <a:uLnTx/>
              <a:uFillTx/>
              <a:latin typeface="Arial"/>
              <a:ea typeface="+mn-ea"/>
              <a:cs typeface="Arial"/>
            </a:endParaRPr>
          </a:p>
          <a:p>
            <a:pPr marL="355600" marR="422909" lvl="0" indent="-342900" algn="l" defTabSz="914400" rtl="0" eaLnBrk="1" fontAlgn="auto" latinLnBrk="0" hangingPunct="1">
              <a:lnSpc>
                <a:spcPct val="80000"/>
              </a:lnSpc>
              <a:spcBef>
                <a:spcPts val="480"/>
              </a:spcBef>
              <a:spcAft>
                <a:spcPts val="0"/>
              </a:spcAft>
              <a:buClrTx/>
              <a:buSzTx/>
              <a:buFontTx/>
              <a:buChar char="•"/>
              <a:tabLst>
                <a:tab pos="354965" algn="l"/>
                <a:tab pos="355600" algn="l"/>
              </a:tabLst>
              <a:defRPr/>
            </a:pPr>
            <a:r>
              <a:rPr kumimoji="0" sz="2000" b="0" i="0" u="none" strike="noStrike" kern="1200" cap="none" spc="-5" normalizeH="0" baseline="0" noProof="0" dirty="0">
                <a:ln>
                  <a:noFill/>
                </a:ln>
                <a:solidFill>
                  <a:srgbClr val="003C59"/>
                </a:solidFill>
                <a:effectLst/>
                <a:uLnTx/>
                <a:uFillTx/>
                <a:latin typeface="Arial"/>
                <a:ea typeface="+mn-ea"/>
                <a:cs typeface="Arial"/>
              </a:rPr>
              <a:t>Identify </a:t>
            </a:r>
            <a:r>
              <a:rPr kumimoji="0" sz="2000" b="0" i="0" u="none" strike="noStrike" kern="1200" cap="none" spc="0" normalizeH="0" baseline="0" noProof="0" dirty="0">
                <a:ln>
                  <a:noFill/>
                </a:ln>
                <a:solidFill>
                  <a:srgbClr val="003C59"/>
                </a:solidFill>
                <a:effectLst/>
                <a:uLnTx/>
                <a:uFillTx/>
                <a:latin typeface="Arial"/>
                <a:ea typeface="+mn-ea"/>
                <a:cs typeface="Arial"/>
              </a:rPr>
              <a:t>and assess member risks and needs on an</a:t>
            </a:r>
            <a:r>
              <a:rPr kumimoji="0" sz="2000" b="0" i="0" u="none" strike="noStrike" kern="1200" cap="none" spc="-190" normalizeH="0" baseline="0" noProof="0" dirty="0">
                <a:ln>
                  <a:noFill/>
                </a:ln>
                <a:solidFill>
                  <a:srgbClr val="003C59"/>
                </a:solidFill>
                <a:effectLst/>
                <a:uLnTx/>
                <a:uFillTx/>
                <a:latin typeface="Arial"/>
                <a:ea typeface="+mn-ea"/>
                <a:cs typeface="Arial"/>
              </a:rPr>
              <a:t> </a:t>
            </a:r>
            <a:r>
              <a:rPr kumimoji="0" sz="2000" b="0" i="0" u="none" strike="noStrike" kern="1200" cap="none" spc="0" normalizeH="0" baseline="0" noProof="0" dirty="0">
                <a:ln>
                  <a:noFill/>
                </a:ln>
                <a:solidFill>
                  <a:srgbClr val="003C59"/>
                </a:solidFill>
                <a:effectLst/>
                <a:uLnTx/>
                <a:uFillTx/>
                <a:latin typeface="Arial"/>
                <a:ea typeface="+mn-ea"/>
                <a:cs typeface="Arial"/>
              </a:rPr>
              <a:t>ongoing  basis;</a:t>
            </a:r>
            <a:endParaRPr kumimoji="0" sz="2000" b="0" i="0" u="none" strike="noStrike" kern="1200" cap="none" spc="0" normalizeH="0" baseline="0" noProof="0" dirty="0">
              <a:ln>
                <a:noFill/>
              </a:ln>
              <a:solidFill>
                <a:prstClr val="black"/>
              </a:solidFill>
              <a:effectLst/>
              <a:uLnTx/>
              <a:uFillTx/>
              <a:latin typeface="Arial"/>
              <a:ea typeface="+mn-ea"/>
              <a:cs typeface="Arial"/>
            </a:endParaRPr>
          </a:p>
          <a:p>
            <a:pPr marL="355600" marR="613410" lvl="0" indent="-342900" algn="l" defTabSz="914400" rtl="0" eaLnBrk="1" fontAlgn="auto" latinLnBrk="0" hangingPunct="1">
              <a:lnSpc>
                <a:spcPct val="80000"/>
              </a:lnSpc>
              <a:spcBef>
                <a:spcPts val="480"/>
              </a:spcBef>
              <a:spcAft>
                <a:spcPts val="0"/>
              </a:spcAft>
              <a:buClrTx/>
              <a:buSzTx/>
              <a:buFontTx/>
              <a:buChar char="•"/>
              <a:tabLst>
                <a:tab pos="354965" algn="l"/>
                <a:tab pos="355600" algn="l"/>
              </a:tabLst>
              <a:defRPr/>
            </a:pPr>
            <a:r>
              <a:rPr kumimoji="0" sz="2000" b="0" i="0" u="none" strike="noStrike" kern="1200" cap="none" spc="0" normalizeH="0" baseline="0" noProof="0" dirty="0">
                <a:ln>
                  <a:noFill/>
                </a:ln>
                <a:solidFill>
                  <a:srgbClr val="003C59"/>
                </a:solidFill>
                <a:effectLst/>
                <a:uLnTx/>
                <a:uFillTx/>
                <a:latin typeface="Arial"/>
                <a:ea typeface="+mn-ea"/>
                <a:cs typeface="Arial"/>
              </a:rPr>
              <a:t>Manage member safety and outcomes during transitions,  across delivery systems or settings, through </a:t>
            </a:r>
            <a:r>
              <a:rPr kumimoji="0" sz="2000" b="0" i="0" u="none" strike="noStrike" kern="1200" cap="none" spc="-5" normalizeH="0" baseline="0" noProof="0" dirty="0">
                <a:ln>
                  <a:noFill/>
                </a:ln>
                <a:solidFill>
                  <a:srgbClr val="003C59"/>
                </a:solidFill>
                <a:effectLst/>
                <a:uLnTx/>
                <a:uFillTx/>
                <a:latin typeface="Arial"/>
                <a:ea typeface="+mn-ea"/>
                <a:cs typeface="Arial"/>
              </a:rPr>
              <a:t>effective</a:t>
            </a:r>
            <a:r>
              <a:rPr kumimoji="0" sz="2000" b="0" i="0" u="none" strike="noStrike" kern="1200" cap="none" spc="-245" normalizeH="0" baseline="0" noProof="0" dirty="0">
                <a:ln>
                  <a:noFill/>
                </a:ln>
                <a:solidFill>
                  <a:srgbClr val="003C59"/>
                </a:solidFill>
                <a:effectLst/>
                <a:uLnTx/>
                <a:uFillTx/>
                <a:latin typeface="Arial"/>
                <a:ea typeface="+mn-ea"/>
                <a:cs typeface="Arial"/>
              </a:rPr>
              <a:t> </a:t>
            </a:r>
            <a:r>
              <a:rPr kumimoji="0" sz="2000" b="0" i="0" u="none" strike="noStrike" kern="1200" cap="none" spc="0" normalizeH="0" baseline="0" noProof="0" dirty="0">
                <a:ln>
                  <a:noFill/>
                </a:ln>
                <a:solidFill>
                  <a:srgbClr val="003C59"/>
                </a:solidFill>
                <a:effectLst/>
                <a:uLnTx/>
                <a:uFillTx/>
                <a:latin typeface="Arial"/>
                <a:ea typeface="+mn-ea"/>
                <a:cs typeface="Arial"/>
              </a:rPr>
              <a:t>care  coordination;</a:t>
            </a:r>
            <a:r>
              <a:rPr kumimoji="0" sz="2000" b="0" i="0" u="none" strike="noStrike" kern="1200" cap="none" spc="-50" normalizeH="0" baseline="0" noProof="0" dirty="0">
                <a:ln>
                  <a:noFill/>
                </a:ln>
                <a:solidFill>
                  <a:srgbClr val="003C59"/>
                </a:solidFill>
                <a:effectLst/>
                <a:uLnTx/>
                <a:uFillTx/>
                <a:latin typeface="Arial"/>
                <a:ea typeface="+mn-ea"/>
                <a:cs typeface="Arial"/>
              </a:rPr>
              <a:t> </a:t>
            </a:r>
            <a:r>
              <a:rPr kumimoji="0" sz="2000" b="0" i="0" u="none" strike="noStrike" kern="1200" cap="none" spc="0" normalizeH="0" baseline="0" noProof="0" dirty="0">
                <a:ln>
                  <a:noFill/>
                </a:ln>
                <a:solidFill>
                  <a:srgbClr val="003C59"/>
                </a:solidFill>
                <a:effectLst/>
                <a:uLnTx/>
                <a:uFillTx/>
                <a:latin typeface="Arial"/>
                <a:ea typeface="+mn-ea"/>
                <a:cs typeface="Arial"/>
              </a:rPr>
              <a:t>and</a:t>
            </a:r>
            <a:endParaRPr kumimoji="0" sz="2000" b="0" i="0" u="none" strike="noStrike" kern="1200" cap="none" spc="0" normalizeH="0" baseline="0" noProof="0" dirty="0">
              <a:ln>
                <a:noFill/>
              </a:ln>
              <a:solidFill>
                <a:prstClr val="black"/>
              </a:solidFill>
              <a:effectLst/>
              <a:uLnTx/>
              <a:uFillTx/>
              <a:latin typeface="Arial"/>
              <a:ea typeface="+mn-ea"/>
              <a:cs typeface="Arial"/>
            </a:endParaRPr>
          </a:p>
          <a:p>
            <a:pPr marL="355600" marR="209550" lvl="0" indent="-342900" algn="l" defTabSz="914400" rtl="0" eaLnBrk="1" fontAlgn="auto" latinLnBrk="0" hangingPunct="1">
              <a:lnSpc>
                <a:spcPct val="80000"/>
              </a:lnSpc>
              <a:spcBef>
                <a:spcPts val="484"/>
              </a:spcBef>
              <a:spcAft>
                <a:spcPts val="0"/>
              </a:spcAft>
              <a:buClrTx/>
              <a:buSzTx/>
              <a:buFontTx/>
              <a:buChar char="•"/>
              <a:tabLst>
                <a:tab pos="355600" algn="l"/>
                <a:tab pos="356235" algn="l"/>
              </a:tabLst>
              <a:defRPr/>
            </a:pPr>
            <a:r>
              <a:rPr kumimoji="0" sz="2000" b="0" i="0" u="none" strike="noStrike" kern="1200" cap="none" spc="-5" normalizeH="0" baseline="0" noProof="0" dirty="0">
                <a:ln>
                  <a:noFill/>
                </a:ln>
                <a:solidFill>
                  <a:srgbClr val="003C59"/>
                </a:solidFill>
                <a:effectLst/>
                <a:uLnTx/>
                <a:uFillTx/>
                <a:latin typeface="Arial"/>
                <a:ea typeface="+mn-ea"/>
                <a:cs typeface="Arial"/>
              </a:rPr>
              <a:t>Identify </a:t>
            </a:r>
            <a:r>
              <a:rPr kumimoji="0" sz="2000" b="0" i="0" u="none" strike="noStrike" kern="1200" cap="none" spc="0" normalizeH="0" baseline="0" noProof="0" dirty="0">
                <a:ln>
                  <a:noFill/>
                </a:ln>
                <a:solidFill>
                  <a:srgbClr val="003C59"/>
                </a:solidFill>
                <a:effectLst/>
                <a:uLnTx/>
                <a:uFillTx/>
                <a:latin typeface="Arial"/>
                <a:ea typeface="+mn-ea"/>
                <a:cs typeface="Arial"/>
              </a:rPr>
              <a:t>and </a:t>
            </a:r>
            <a:r>
              <a:rPr kumimoji="0" sz="2000" b="0" i="0" u="none" strike="noStrike" kern="1200" cap="none" spc="-5" normalizeH="0" baseline="0" noProof="0" dirty="0">
                <a:ln>
                  <a:noFill/>
                </a:ln>
                <a:solidFill>
                  <a:srgbClr val="003C59"/>
                </a:solidFill>
                <a:effectLst/>
                <a:uLnTx/>
                <a:uFillTx/>
                <a:latin typeface="Arial"/>
                <a:ea typeface="+mn-ea"/>
                <a:cs typeface="Arial"/>
              </a:rPr>
              <a:t>mitigate </a:t>
            </a:r>
            <a:r>
              <a:rPr kumimoji="0" sz="2000" b="0" i="0" u="none" strike="noStrike" kern="1200" cap="none" spc="0" normalizeH="0" baseline="0" noProof="0" dirty="0">
                <a:ln>
                  <a:noFill/>
                </a:ln>
                <a:solidFill>
                  <a:srgbClr val="003C59"/>
                </a:solidFill>
                <a:effectLst/>
                <a:uLnTx/>
                <a:uFillTx/>
                <a:latin typeface="Arial"/>
                <a:ea typeface="+mn-ea"/>
                <a:cs typeface="Arial"/>
              </a:rPr>
              <a:t>social </a:t>
            </a:r>
            <a:r>
              <a:rPr kumimoji="0" sz="2000" b="0" i="0" u="none" strike="noStrike" kern="1200" cap="none" spc="-5" normalizeH="0" baseline="0" noProof="0" dirty="0">
                <a:ln>
                  <a:noFill/>
                </a:ln>
                <a:solidFill>
                  <a:srgbClr val="003C59"/>
                </a:solidFill>
                <a:effectLst/>
                <a:uLnTx/>
                <a:uFillTx/>
                <a:latin typeface="Arial"/>
                <a:ea typeface="+mn-ea"/>
                <a:cs typeface="Arial"/>
              </a:rPr>
              <a:t>determinants </a:t>
            </a:r>
            <a:r>
              <a:rPr kumimoji="0" sz="2000" b="0" i="0" u="none" strike="noStrike" kern="1200" cap="none" spc="0" normalizeH="0" baseline="0" noProof="0" dirty="0">
                <a:ln>
                  <a:noFill/>
                </a:ln>
                <a:solidFill>
                  <a:srgbClr val="003C59"/>
                </a:solidFill>
                <a:effectLst/>
                <a:uLnTx/>
                <a:uFillTx/>
                <a:latin typeface="Arial"/>
                <a:ea typeface="+mn-ea"/>
                <a:cs typeface="Arial"/>
              </a:rPr>
              <a:t>of health and reduce  </a:t>
            </a:r>
            <a:r>
              <a:rPr kumimoji="0" sz="2000" b="0" i="0" u="none" strike="noStrike" kern="1200" cap="none" spc="-5" normalizeH="0" baseline="0" noProof="0" dirty="0">
                <a:ln>
                  <a:noFill/>
                </a:ln>
                <a:solidFill>
                  <a:srgbClr val="003C59"/>
                </a:solidFill>
                <a:effectLst/>
                <a:uLnTx/>
                <a:uFillTx/>
                <a:latin typeface="Arial"/>
                <a:ea typeface="+mn-ea"/>
                <a:cs typeface="Arial"/>
              </a:rPr>
              <a:t>health </a:t>
            </a:r>
            <a:r>
              <a:rPr kumimoji="0" sz="2000" b="0" i="0" u="none" strike="noStrike" kern="1200" cap="none" spc="0" normalizeH="0" baseline="0" noProof="0" dirty="0">
                <a:ln>
                  <a:noFill/>
                </a:ln>
                <a:solidFill>
                  <a:srgbClr val="003C59"/>
                </a:solidFill>
                <a:effectLst/>
                <a:uLnTx/>
                <a:uFillTx/>
                <a:latin typeface="Arial"/>
                <a:ea typeface="+mn-ea"/>
                <a:cs typeface="Arial"/>
              </a:rPr>
              <a:t>disparities or</a:t>
            </a:r>
            <a:r>
              <a:rPr kumimoji="0" sz="2000" b="0" i="0" u="none" strike="noStrike" kern="1200" cap="none" spc="-55" normalizeH="0" baseline="0" noProof="0" dirty="0">
                <a:ln>
                  <a:noFill/>
                </a:ln>
                <a:solidFill>
                  <a:srgbClr val="003C59"/>
                </a:solidFill>
                <a:effectLst/>
                <a:uLnTx/>
                <a:uFillTx/>
                <a:latin typeface="Arial"/>
                <a:ea typeface="+mn-ea"/>
                <a:cs typeface="Arial"/>
              </a:rPr>
              <a:t> </a:t>
            </a:r>
            <a:r>
              <a:rPr kumimoji="0" sz="2000" b="0" i="0" u="none" strike="noStrike" kern="1200" cap="none" spc="0" normalizeH="0" baseline="0" noProof="0" dirty="0">
                <a:ln>
                  <a:noFill/>
                </a:ln>
                <a:solidFill>
                  <a:srgbClr val="003C59"/>
                </a:solidFill>
                <a:effectLst/>
                <a:uLnTx/>
                <a:uFillTx/>
                <a:latin typeface="Arial"/>
                <a:ea typeface="+mn-ea"/>
                <a:cs typeface="Arial"/>
              </a:rPr>
              <a:t>inequities.</a:t>
            </a:r>
            <a:endParaRPr kumimoji="0" sz="2000" b="0" i="0" u="none" strike="noStrike" kern="1200" cap="none" spc="0" normalizeH="0" baseline="0" noProof="0" dirty="0">
              <a:ln>
                <a:noFill/>
              </a:ln>
              <a:solidFill>
                <a:prstClr val="black"/>
              </a:solidFill>
              <a:effectLst/>
              <a:uLnTx/>
              <a:uFillTx/>
              <a:latin typeface="Arial"/>
              <a:ea typeface="+mn-ea"/>
              <a:cs typeface="Arial"/>
            </a:endParaRPr>
          </a:p>
        </p:txBody>
      </p:sp>
    </p:spTree>
    <p:extLst>
      <p:ext uri="{BB962C8B-B14F-4D97-AF65-F5344CB8AC3E}">
        <p14:creationId xmlns:p14="http://schemas.microsoft.com/office/powerpoint/2010/main" val="38763048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7"/>
          </p:nvPr>
        </p:nvSpPr>
        <p:spPr/>
        <p:txBody>
          <a:bodyPr/>
          <a:lstStyle/>
          <a:p>
            <a:pPr marL="25400">
              <a:lnSpc>
                <a:spcPts val="1425"/>
              </a:lnSpc>
            </a:pPr>
            <a:fld id="{81D60167-4931-47E6-BA6A-407CBD079E47}" type="slidenum">
              <a:rPr lang="en-US" spc="-5" smtClean="0"/>
              <a:t>15</a:t>
            </a:fld>
            <a:endParaRPr lang="en-US" spc="-5" dirty="0"/>
          </a:p>
        </p:txBody>
      </p:sp>
      <p:sp>
        <p:nvSpPr>
          <p:cNvPr id="7" name="Date Placeholder 6"/>
          <p:cNvSpPr>
            <a:spLocks noGrp="1"/>
          </p:cNvSpPr>
          <p:nvPr>
            <p:ph type="dt" sz="half" idx="6"/>
          </p:nvPr>
        </p:nvSpPr>
        <p:spPr/>
        <p:txBody>
          <a:bodyPr/>
          <a:lstStyle/>
          <a:p>
            <a:pPr marL="12700">
              <a:lnSpc>
                <a:spcPts val="1425"/>
              </a:lnSpc>
            </a:pPr>
            <a:r>
              <a:rPr lang="en-US" spc="-5" smtClean="0"/>
              <a:t>12/05/2019</a:t>
            </a:r>
            <a:endParaRPr lang="en-US" spc="-5" dirty="0"/>
          </a:p>
        </p:txBody>
      </p:sp>
      <p:sp>
        <p:nvSpPr>
          <p:cNvPr id="3" name="object 3"/>
          <p:cNvSpPr txBox="1">
            <a:spLocks noGrp="1"/>
          </p:cNvSpPr>
          <p:nvPr>
            <p:ph type="title"/>
          </p:nvPr>
        </p:nvSpPr>
        <p:spPr>
          <a:xfrm>
            <a:off x="2042286" y="514921"/>
            <a:ext cx="6655434" cy="635000"/>
          </a:xfrm>
          <a:prstGeom prst="rect">
            <a:avLst/>
          </a:prstGeom>
        </p:spPr>
        <p:txBody>
          <a:bodyPr vert="horz" wrap="square" lIns="0" tIns="12065" rIns="0" bIns="0" rtlCol="0">
            <a:spAutoFit/>
          </a:bodyPr>
          <a:lstStyle/>
          <a:p>
            <a:pPr marL="12700">
              <a:lnSpc>
                <a:spcPct val="100000"/>
              </a:lnSpc>
              <a:spcBef>
                <a:spcPts val="95"/>
              </a:spcBef>
            </a:pPr>
            <a:r>
              <a:rPr spc="-10" dirty="0"/>
              <a:t>Enhanced Care</a:t>
            </a:r>
            <a:r>
              <a:rPr spc="40" dirty="0"/>
              <a:t> </a:t>
            </a:r>
            <a:r>
              <a:rPr spc="-10" dirty="0"/>
              <a:t>Management</a:t>
            </a:r>
          </a:p>
        </p:txBody>
      </p:sp>
      <p:sp>
        <p:nvSpPr>
          <p:cNvPr id="2" name="object 2"/>
          <p:cNvSpPr txBox="1"/>
          <p:nvPr/>
        </p:nvSpPr>
        <p:spPr>
          <a:xfrm>
            <a:off x="1069202" y="1558543"/>
            <a:ext cx="7522845" cy="4048760"/>
          </a:xfrm>
          <a:prstGeom prst="rect">
            <a:avLst/>
          </a:prstGeom>
        </p:spPr>
        <p:txBody>
          <a:bodyPr vert="horz" wrap="square" lIns="0" tIns="76835" rIns="0" bIns="0" rtlCol="0">
            <a:spAutoFit/>
          </a:bodyPr>
          <a:lstStyle/>
          <a:p>
            <a:pPr marL="355600" marR="197485" lvl="0" indent="-342900" algn="l" defTabSz="914400" rtl="0" eaLnBrk="1" fontAlgn="auto" latinLnBrk="0" hangingPunct="1">
              <a:lnSpc>
                <a:spcPts val="2110"/>
              </a:lnSpc>
              <a:spcBef>
                <a:spcPts val="605"/>
              </a:spcBef>
              <a:spcAft>
                <a:spcPts val="0"/>
              </a:spcAft>
              <a:buClr>
                <a:srgbClr val="003C59"/>
              </a:buClr>
              <a:buSzTx/>
              <a:buFont typeface="Arial"/>
              <a:buChar char="•"/>
              <a:tabLst>
                <a:tab pos="355600" algn="l"/>
                <a:tab pos="356235" algn="l"/>
              </a:tabLst>
              <a:defRPr/>
            </a:pPr>
            <a:r>
              <a:rPr kumimoji="0" sz="2200" b="0" i="0" u="none" strike="noStrike" kern="1200" cap="none" spc="-10" normalizeH="0" baseline="0" noProof="0" dirty="0">
                <a:ln>
                  <a:noFill/>
                </a:ln>
                <a:solidFill>
                  <a:srgbClr val="003C59"/>
                </a:solidFill>
                <a:effectLst/>
                <a:uLnTx/>
                <a:uFillTx/>
                <a:latin typeface="Arial"/>
                <a:ea typeface="+mn-ea"/>
                <a:cs typeface="Arial"/>
              </a:rPr>
              <a:t>DHCS </a:t>
            </a:r>
            <a:r>
              <a:rPr kumimoji="0" sz="2200" b="0" i="0" u="none" strike="noStrike" kern="1200" cap="none" spc="-5" normalizeH="0" baseline="0" noProof="0" dirty="0">
                <a:ln>
                  <a:noFill/>
                </a:ln>
                <a:solidFill>
                  <a:srgbClr val="003C59"/>
                </a:solidFill>
                <a:effectLst/>
                <a:uLnTx/>
                <a:uFillTx/>
                <a:latin typeface="Arial"/>
                <a:ea typeface="+mn-ea"/>
                <a:cs typeface="Arial"/>
              </a:rPr>
              <a:t>proposes to establish a </a:t>
            </a:r>
            <a:r>
              <a:rPr kumimoji="0" sz="2200" b="0" i="0" u="none" strike="noStrike" kern="1200" cap="none" spc="-35" normalizeH="0" baseline="0" noProof="0" dirty="0">
                <a:ln>
                  <a:noFill/>
                </a:ln>
                <a:solidFill>
                  <a:srgbClr val="003C59"/>
                </a:solidFill>
                <a:effectLst/>
                <a:uLnTx/>
                <a:uFillTx/>
                <a:latin typeface="Arial"/>
                <a:ea typeface="+mn-ea"/>
                <a:cs typeface="Arial"/>
              </a:rPr>
              <a:t>new, </a:t>
            </a:r>
            <a:r>
              <a:rPr kumimoji="0" sz="2200" b="0" i="0" u="none" strike="noStrike" kern="1200" cap="none" spc="-5" normalizeH="0" baseline="0" noProof="0" dirty="0">
                <a:ln>
                  <a:noFill/>
                </a:ln>
                <a:solidFill>
                  <a:srgbClr val="003C59"/>
                </a:solidFill>
                <a:effectLst/>
                <a:uLnTx/>
                <a:uFillTx/>
                <a:latin typeface="Arial"/>
                <a:ea typeface="+mn-ea"/>
                <a:cs typeface="Arial"/>
              </a:rPr>
              <a:t>statewide enhanced  care management</a:t>
            </a:r>
            <a:r>
              <a:rPr kumimoji="0" sz="2200" b="0" i="0" u="none" strike="noStrike" kern="1200" cap="none" spc="35" normalizeH="0" baseline="0" noProof="0" dirty="0">
                <a:ln>
                  <a:noFill/>
                </a:ln>
                <a:solidFill>
                  <a:srgbClr val="003C59"/>
                </a:solidFill>
                <a:effectLst/>
                <a:uLnTx/>
                <a:uFillTx/>
                <a:latin typeface="Arial"/>
                <a:ea typeface="+mn-ea"/>
                <a:cs typeface="Arial"/>
              </a:rPr>
              <a:t> </a:t>
            </a:r>
            <a:r>
              <a:rPr kumimoji="0" sz="2200" b="0" i="0" u="none" strike="noStrike" kern="1200" cap="none" spc="-5" normalizeH="0" baseline="0" noProof="0" dirty="0" smtClean="0">
                <a:ln>
                  <a:noFill/>
                </a:ln>
                <a:solidFill>
                  <a:srgbClr val="003C59"/>
                </a:solidFill>
                <a:effectLst/>
                <a:uLnTx/>
                <a:uFillTx/>
                <a:latin typeface="Arial"/>
                <a:ea typeface="+mn-ea"/>
                <a:cs typeface="Arial"/>
              </a:rPr>
              <a:t>benefit</a:t>
            </a:r>
            <a:r>
              <a:rPr kumimoji="0" lang="en-US" sz="2200" b="0" i="0" u="none" strike="noStrike" kern="1200" cap="none" spc="-5" normalizeH="0" baseline="0" noProof="0" dirty="0" smtClean="0">
                <a:ln>
                  <a:noFill/>
                </a:ln>
                <a:solidFill>
                  <a:srgbClr val="003C59"/>
                </a:solidFill>
                <a:effectLst/>
                <a:uLnTx/>
                <a:uFillTx/>
                <a:latin typeface="Arial"/>
                <a:ea typeface="+mn-ea"/>
                <a:cs typeface="Arial"/>
              </a:rPr>
              <a:t> effective January 1, 2021</a:t>
            </a:r>
            <a:r>
              <a:rPr kumimoji="0" sz="2200" b="0" i="0" u="none" strike="noStrike" kern="1200" cap="none" spc="-5" normalizeH="0" baseline="0" noProof="0" dirty="0" smtClean="0">
                <a:ln>
                  <a:noFill/>
                </a:ln>
                <a:solidFill>
                  <a:srgbClr val="003C59"/>
                </a:solidFill>
                <a:effectLst/>
                <a:uLnTx/>
                <a:uFillTx/>
                <a:latin typeface="Arial"/>
                <a:ea typeface="+mn-ea"/>
                <a:cs typeface="Arial"/>
              </a:rPr>
              <a:t>.</a:t>
            </a:r>
            <a:endParaRPr kumimoji="0" sz="2200" b="0" i="0" u="none" strike="noStrike" kern="1200" cap="none" spc="0" normalizeH="0" baseline="0" noProof="0" dirty="0">
              <a:ln>
                <a:noFill/>
              </a:ln>
              <a:solidFill>
                <a:prstClr val="black"/>
              </a:solidFill>
              <a:effectLst/>
              <a:uLnTx/>
              <a:uFillTx/>
              <a:latin typeface="Arial"/>
              <a:ea typeface="+mn-ea"/>
              <a:cs typeface="Arial"/>
            </a:endParaRPr>
          </a:p>
          <a:p>
            <a:pPr marL="355600" marR="5080" lvl="0" indent="-342900" algn="l" defTabSz="914400" rtl="0" eaLnBrk="1" fontAlgn="auto" latinLnBrk="0" hangingPunct="1">
              <a:lnSpc>
                <a:spcPts val="2110"/>
              </a:lnSpc>
              <a:spcBef>
                <a:spcPts val="535"/>
              </a:spcBef>
              <a:spcAft>
                <a:spcPts val="0"/>
              </a:spcAft>
              <a:buClrTx/>
              <a:buSzTx/>
              <a:buFontTx/>
              <a:buChar char="•"/>
              <a:tabLst>
                <a:tab pos="355600" algn="l"/>
                <a:tab pos="356235" algn="l"/>
              </a:tabLst>
              <a:defRPr/>
            </a:pPr>
            <a:r>
              <a:rPr kumimoji="0" sz="2200" b="0" i="0" u="none" strike="noStrike" kern="1200" cap="none" spc="-5" normalizeH="0" baseline="0" noProof="0" dirty="0">
                <a:ln>
                  <a:noFill/>
                </a:ln>
                <a:solidFill>
                  <a:srgbClr val="003C59"/>
                </a:solidFill>
                <a:effectLst/>
                <a:uLnTx/>
                <a:uFillTx/>
                <a:latin typeface="Arial"/>
                <a:ea typeface="+mn-ea"/>
                <a:cs typeface="Arial"/>
              </a:rPr>
              <a:t>An enhanced care management benefit would provide a  whole-person approach to care that addresses the clinical  and non-clinical needs of high-need Medi-Cal  beneficiaries.</a:t>
            </a:r>
            <a:endParaRPr kumimoji="0" sz="2200" b="0" i="0" u="none" strike="noStrike" kern="1200" cap="none" spc="0" normalizeH="0" baseline="0" noProof="0" dirty="0">
              <a:ln>
                <a:noFill/>
              </a:ln>
              <a:solidFill>
                <a:prstClr val="black"/>
              </a:solidFill>
              <a:effectLst/>
              <a:uLnTx/>
              <a:uFillTx/>
              <a:latin typeface="Arial"/>
              <a:ea typeface="+mn-ea"/>
              <a:cs typeface="Arial"/>
            </a:endParaRPr>
          </a:p>
          <a:p>
            <a:pPr marL="355600" marR="54610" lvl="0" indent="-342900" algn="l" defTabSz="914400" rtl="0" eaLnBrk="1" fontAlgn="auto" latinLnBrk="0" hangingPunct="1">
              <a:lnSpc>
                <a:spcPts val="2110"/>
              </a:lnSpc>
              <a:spcBef>
                <a:spcPts val="535"/>
              </a:spcBef>
              <a:spcAft>
                <a:spcPts val="0"/>
              </a:spcAft>
              <a:buClrTx/>
              <a:buSzTx/>
              <a:buFontTx/>
              <a:buChar char="•"/>
              <a:tabLst>
                <a:tab pos="355600" algn="l"/>
                <a:tab pos="356235" algn="l"/>
              </a:tabLst>
              <a:defRPr/>
            </a:pPr>
            <a:r>
              <a:rPr kumimoji="0" sz="2200" b="0" i="0" u="none" strike="noStrike" kern="1200" cap="none" spc="-5" normalizeH="0" baseline="0" noProof="0" dirty="0">
                <a:ln>
                  <a:noFill/>
                </a:ln>
                <a:solidFill>
                  <a:srgbClr val="003C59"/>
                </a:solidFill>
                <a:effectLst/>
                <a:uLnTx/>
                <a:uFillTx/>
                <a:latin typeface="Arial"/>
                <a:ea typeface="+mn-ea"/>
                <a:cs typeface="Arial"/>
              </a:rPr>
              <a:t>Enhanced care management is a collaborative and  interdisciplinary approach to providing intensive and  comprehensive care management services to</a:t>
            </a:r>
            <a:r>
              <a:rPr kumimoji="0" sz="2200" b="0" i="0" u="none" strike="noStrike" kern="1200" cap="none" spc="105" normalizeH="0" baseline="0" noProof="0" dirty="0">
                <a:ln>
                  <a:noFill/>
                </a:ln>
                <a:solidFill>
                  <a:srgbClr val="003C59"/>
                </a:solidFill>
                <a:effectLst/>
                <a:uLnTx/>
                <a:uFillTx/>
                <a:latin typeface="Arial"/>
                <a:ea typeface="+mn-ea"/>
                <a:cs typeface="Arial"/>
              </a:rPr>
              <a:t> </a:t>
            </a:r>
            <a:r>
              <a:rPr kumimoji="0" sz="2200" b="0" i="0" u="none" strike="noStrike" kern="1200" cap="none" spc="-5" normalizeH="0" baseline="0" noProof="0" dirty="0">
                <a:ln>
                  <a:noFill/>
                </a:ln>
                <a:solidFill>
                  <a:srgbClr val="003C59"/>
                </a:solidFill>
                <a:effectLst/>
                <a:uLnTx/>
                <a:uFillTx/>
                <a:latin typeface="Arial"/>
                <a:ea typeface="+mn-ea"/>
                <a:cs typeface="Arial"/>
              </a:rPr>
              <a:t>individuals.</a:t>
            </a:r>
            <a:endParaRPr kumimoji="0" sz="2200" b="0" i="0" u="none" strike="noStrike" kern="1200" cap="none" spc="0" normalizeH="0" baseline="0" noProof="0" dirty="0">
              <a:ln>
                <a:noFill/>
              </a:ln>
              <a:solidFill>
                <a:prstClr val="black"/>
              </a:solidFill>
              <a:effectLst/>
              <a:uLnTx/>
              <a:uFillTx/>
              <a:latin typeface="Arial"/>
              <a:ea typeface="+mn-ea"/>
              <a:cs typeface="Arial"/>
            </a:endParaRPr>
          </a:p>
          <a:p>
            <a:pPr marL="355600" marR="22225" lvl="0" indent="-342900" algn="l" defTabSz="914400" rtl="0" eaLnBrk="1" fontAlgn="auto" latinLnBrk="0" hangingPunct="1">
              <a:lnSpc>
                <a:spcPts val="2110"/>
              </a:lnSpc>
              <a:spcBef>
                <a:spcPts val="535"/>
              </a:spcBef>
              <a:spcAft>
                <a:spcPts val="0"/>
              </a:spcAft>
              <a:buClrTx/>
              <a:buSzTx/>
              <a:buFontTx/>
              <a:buChar char="•"/>
              <a:tabLst>
                <a:tab pos="356235" algn="l"/>
                <a:tab pos="356870" algn="l"/>
              </a:tabLst>
              <a:defRPr/>
            </a:pPr>
            <a:r>
              <a:rPr kumimoji="0" sz="2200" b="0" i="0" u="none" strike="noStrike" kern="1200" cap="none" spc="-5" normalizeH="0" baseline="0" noProof="0" dirty="0">
                <a:ln>
                  <a:noFill/>
                </a:ln>
                <a:solidFill>
                  <a:srgbClr val="003C59"/>
                </a:solidFill>
                <a:effectLst/>
                <a:uLnTx/>
                <a:uFillTx/>
                <a:latin typeface="Arial"/>
                <a:ea typeface="+mn-ea"/>
                <a:cs typeface="Arial"/>
              </a:rPr>
              <a:t>The proposed benefit builds on the current Health Homes  Program and Whole Person Care pilots and transitions  those pilots to this new statewide benefit to provide a  broader platform to build on positive outcomes from those  programs.</a:t>
            </a:r>
            <a:endParaRPr kumimoji="0" sz="2200" b="0" i="0" u="none" strike="noStrike" kern="1200" cap="none" spc="0" normalizeH="0" baseline="0" noProof="0" dirty="0">
              <a:ln>
                <a:noFill/>
              </a:ln>
              <a:solidFill>
                <a:prstClr val="black"/>
              </a:solidFill>
              <a:effectLst/>
              <a:uLnTx/>
              <a:uFillTx/>
              <a:latin typeface="Arial"/>
              <a:ea typeface="+mn-ea"/>
              <a:cs typeface="Arial"/>
            </a:endParaRPr>
          </a:p>
        </p:txBody>
      </p:sp>
    </p:spTree>
    <p:extLst>
      <p:ext uri="{BB962C8B-B14F-4D97-AF65-F5344CB8AC3E}">
        <p14:creationId xmlns:p14="http://schemas.microsoft.com/office/powerpoint/2010/main" val="19389653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7"/>
          </p:nvPr>
        </p:nvSpPr>
        <p:spPr/>
        <p:txBody>
          <a:bodyPr/>
          <a:lstStyle/>
          <a:p>
            <a:pPr marL="25400">
              <a:lnSpc>
                <a:spcPts val="1425"/>
              </a:lnSpc>
            </a:pPr>
            <a:fld id="{81D60167-4931-47E6-BA6A-407CBD079E47}" type="slidenum">
              <a:rPr lang="en-US" spc="-5" smtClean="0"/>
              <a:t>16</a:t>
            </a:fld>
            <a:endParaRPr lang="en-US" spc="-5" dirty="0"/>
          </a:p>
        </p:txBody>
      </p:sp>
      <p:sp>
        <p:nvSpPr>
          <p:cNvPr id="7" name="Date Placeholder 6"/>
          <p:cNvSpPr>
            <a:spLocks noGrp="1"/>
          </p:cNvSpPr>
          <p:nvPr>
            <p:ph type="dt" sz="half" idx="6"/>
          </p:nvPr>
        </p:nvSpPr>
        <p:spPr/>
        <p:txBody>
          <a:bodyPr/>
          <a:lstStyle/>
          <a:p>
            <a:pPr marL="12700">
              <a:lnSpc>
                <a:spcPts val="1425"/>
              </a:lnSpc>
            </a:pPr>
            <a:r>
              <a:rPr lang="en-US" spc="-5" smtClean="0"/>
              <a:t>12/05/2019</a:t>
            </a:r>
            <a:endParaRPr lang="en-US" spc="-5" dirty="0"/>
          </a:p>
        </p:txBody>
      </p:sp>
      <p:sp>
        <p:nvSpPr>
          <p:cNvPr id="3" name="object 3"/>
          <p:cNvSpPr txBox="1">
            <a:spLocks noGrp="1"/>
          </p:cNvSpPr>
          <p:nvPr>
            <p:ph type="title"/>
          </p:nvPr>
        </p:nvSpPr>
        <p:spPr>
          <a:xfrm>
            <a:off x="2042286" y="514921"/>
            <a:ext cx="6656705" cy="635000"/>
          </a:xfrm>
          <a:prstGeom prst="rect">
            <a:avLst/>
          </a:prstGeom>
        </p:spPr>
        <p:txBody>
          <a:bodyPr vert="horz" wrap="square" lIns="0" tIns="12065" rIns="0" bIns="0" rtlCol="0">
            <a:spAutoFit/>
          </a:bodyPr>
          <a:lstStyle/>
          <a:p>
            <a:pPr marL="12700">
              <a:lnSpc>
                <a:spcPct val="100000"/>
              </a:lnSpc>
              <a:spcBef>
                <a:spcPts val="95"/>
              </a:spcBef>
            </a:pPr>
            <a:r>
              <a:rPr spc="-5" dirty="0"/>
              <a:t>Enhanced </a:t>
            </a:r>
            <a:r>
              <a:rPr spc="-10" dirty="0"/>
              <a:t>Care</a:t>
            </a:r>
            <a:r>
              <a:rPr spc="-30" dirty="0"/>
              <a:t> </a:t>
            </a:r>
            <a:r>
              <a:rPr spc="-5" dirty="0"/>
              <a:t>Management</a:t>
            </a:r>
          </a:p>
        </p:txBody>
      </p:sp>
      <p:sp>
        <p:nvSpPr>
          <p:cNvPr id="2" name="object 2"/>
          <p:cNvSpPr txBox="1"/>
          <p:nvPr/>
        </p:nvSpPr>
        <p:spPr>
          <a:xfrm>
            <a:off x="1069163" y="1382077"/>
            <a:ext cx="7273290" cy="4902835"/>
          </a:xfrm>
          <a:prstGeom prst="rect">
            <a:avLst/>
          </a:prstGeom>
        </p:spPr>
        <p:txBody>
          <a:bodyPr vert="horz" wrap="square" lIns="0" tIns="13335" rIns="0" bIns="0" rtlCol="0">
            <a:spAutoFit/>
          </a:bodyPr>
          <a:lstStyle/>
          <a:p>
            <a:pPr marL="12700" marR="0" lvl="0" indent="0" algn="l" defTabSz="914400" rtl="0" eaLnBrk="1" fontAlgn="auto" latinLnBrk="0" hangingPunct="1">
              <a:lnSpc>
                <a:spcPct val="100000"/>
              </a:lnSpc>
              <a:spcBef>
                <a:spcPts val="105"/>
              </a:spcBef>
              <a:spcAft>
                <a:spcPts val="0"/>
              </a:spcAft>
              <a:buClrTx/>
              <a:buSzTx/>
              <a:buFontTx/>
              <a:buNone/>
              <a:tabLst/>
              <a:defRPr/>
            </a:pPr>
            <a:r>
              <a:rPr kumimoji="0" sz="2000" b="0" i="0" u="none" strike="noStrike" kern="1200" cap="none" spc="-35" normalizeH="0" baseline="0" noProof="0" dirty="0">
                <a:ln>
                  <a:noFill/>
                </a:ln>
                <a:solidFill>
                  <a:srgbClr val="003C59"/>
                </a:solidFill>
                <a:effectLst/>
                <a:uLnTx/>
                <a:uFillTx/>
                <a:latin typeface="Arial"/>
                <a:ea typeface="+mn-ea"/>
                <a:cs typeface="Arial"/>
              </a:rPr>
              <a:t>Target </a:t>
            </a:r>
            <a:r>
              <a:rPr kumimoji="0" sz="2000" b="0" i="0" u="none" strike="noStrike" kern="1200" cap="none" spc="0" normalizeH="0" baseline="0" noProof="0" dirty="0">
                <a:ln>
                  <a:noFill/>
                </a:ln>
                <a:solidFill>
                  <a:srgbClr val="003C59"/>
                </a:solidFill>
                <a:effectLst/>
                <a:uLnTx/>
                <a:uFillTx/>
                <a:latin typeface="Arial"/>
                <a:ea typeface="+mn-ea"/>
                <a:cs typeface="Arial"/>
              </a:rPr>
              <a:t>populations include, but are not </a:t>
            </a:r>
            <a:r>
              <a:rPr kumimoji="0" sz="2000" b="0" i="0" u="none" strike="noStrike" kern="1200" cap="none" spc="-5" normalizeH="0" baseline="0" noProof="0" dirty="0">
                <a:ln>
                  <a:noFill/>
                </a:ln>
                <a:solidFill>
                  <a:srgbClr val="003C59"/>
                </a:solidFill>
                <a:effectLst/>
                <a:uLnTx/>
                <a:uFillTx/>
                <a:latin typeface="Arial"/>
                <a:ea typeface="+mn-ea"/>
                <a:cs typeface="Arial"/>
              </a:rPr>
              <a:t>limited</a:t>
            </a:r>
            <a:r>
              <a:rPr kumimoji="0" sz="2000" b="0" i="0" u="none" strike="noStrike" kern="1200" cap="none" spc="-140" normalizeH="0" baseline="0" noProof="0" dirty="0">
                <a:ln>
                  <a:noFill/>
                </a:ln>
                <a:solidFill>
                  <a:srgbClr val="003C59"/>
                </a:solidFill>
                <a:effectLst/>
                <a:uLnTx/>
                <a:uFillTx/>
                <a:latin typeface="Arial"/>
                <a:ea typeface="+mn-ea"/>
                <a:cs typeface="Arial"/>
              </a:rPr>
              <a:t> </a:t>
            </a:r>
            <a:r>
              <a:rPr kumimoji="0" sz="2000" b="0" i="0" u="none" strike="noStrike" kern="1200" cap="none" spc="-5" normalizeH="0" baseline="0" noProof="0" dirty="0">
                <a:ln>
                  <a:noFill/>
                </a:ln>
                <a:solidFill>
                  <a:srgbClr val="003C59"/>
                </a:solidFill>
                <a:effectLst/>
                <a:uLnTx/>
                <a:uFillTx/>
                <a:latin typeface="Arial"/>
                <a:ea typeface="+mn-ea"/>
                <a:cs typeface="Arial"/>
              </a:rPr>
              <a:t>to:</a:t>
            </a:r>
            <a:endParaRPr kumimoji="0" sz="2000" b="0" i="0" u="none" strike="noStrike" kern="1200" cap="none" spc="0" normalizeH="0" baseline="0" noProof="0" dirty="0">
              <a:ln>
                <a:noFill/>
              </a:ln>
              <a:solidFill>
                <a:prstClr val="black"/>
              </a:solidFill>
              <a:effectLst/>
              <a:uLnTx/>
              <a:uFillTx/>
              <a:latin typeface="Arial"/>
              <a:ea typeface="+mn-ea"/>
              <a:cs typeface="Arial"/>
            </a:endParaRPr>
          </a:p>
          <a:p>
            <a:pPr marL="355600" marR="712470" lvl="0" indent="-342900" algn="l" defTabSz="914400" rtl="0" eaLnBrk="1" fontAlgn="auto" latinLnBrk="0" hangingPunct="1">
              <a:lnSpc>
                <a:spcPct val="80000"/>
              </a:lnSpc>
              <a:spcBef>
                <a:spcPts val="480"/>
              </a:spcBef>
              <a:spcAft>
                <a:spcPts val="0"/>
              </a:spcAft>
              <a:buClrTx/>
              <a:buSzTx/>
              <a:buFontTx/>
              <a:buChar char="•"/>
              <a:tabLst>
                <a:tab pos="355600" algn="l"/>
                <a:tab pos="356235" algn="l"/>
              </a:tabLst>
              <a:defRPr/>
            </a:pPr>
            <a:r>
              <a:rPr kumimoji="0" sz="2000" b="0" i="0" u="none" strike="noStrike" kern="1200" cap="none" spc="0" normalizeH="0" baseline="0" noProof="0" dirty="0">
                <a:ln>
                  <a:noFill/>
                </a:ln>
                <a:solidFill>
                  <a:srgbClr val="003C59"/>
                </a:solidFill>
                <a:effectLst/>
                <a:uLnTx/>
                <a:uFillTx/>
                <a:latin typeface="Arial"/>
                <a:ea typeface="+mn-ea"/>
                <a:cs typeface="Arial"/>
              </a:rPr>
              <a:t>High utilizers with frequent hospital or emergency</a:t>
            </a:r>
            <a:r>
              <a:rPr kumimoji="0" sz="2000" b="0" i="0" u="none" strike="noStrike" kern="1200" cap="none" spc="-210" normalizeH="0" baseline="0" noProof="0" dirty="0">
                <a:ln>
                  <a:noFill/>
                </a:ln>
                <a:solidFill>
                  <a:srgbClr val="003C59"/>
                </a:solidFill>
                <a:effectLst/>
                <a:uLnTx/>
                <a:uFillTx/>
                <a:latin typeface="Arial"/>
                <a:ea typeface="+mn-ea"/>
                <a:cs typeface="Arial"/>
              </a:rPr>
              <a:t> </a:t>
            </a:r>
            <a:r>
              <a:rPr kumimoji="0" sz="2000" b="0" i="0" u="none" strike="noStrike" kern="1200" cap="none" spc="0" normalizeH="0" baseline="0" noProof="0" dirty="0">
                <a:ln>
                  <a:noFill/>
                </a:ln>
                <a:solidFill>
                  <a:srgbClr val="003C59"/>
                </a:solidFill>
                <a:effectLst/>
                <a:uLnTx/>
                <a:uFillTx/>
                <a:latin typeface="Arial"/>
                <a:ea typeface="+mn-ea"/>
                <a:cs typeface="Arial"/>
              </a:rPr>
              <a:t>room  visits/admissions;</a:t>
            </a:r>
            <a:endParaRPr kumimoji="0" sz="2000" b="0" i="0" u="none" strike="noStrike" kern="1200" cap="none" spc="0" normalizeH="0" baseline="0" noProof="0" dirty="0">
              <a:ln>
                <a:noFill/>
              </a:ln>
              <a:solidFill>
                <a:prstClr val="black"/>
              </a:solidFill>
              <a:effectLst/>
              <a:uLnTx/>
              <a:uFillTx/>
              <a:latin typeface="Arial"/>
              <a:ea typeface="+mn-ea"/>
              <a:cs typeface="Arial"/>
            </a:endParaRPr>
          </a:p>
          <a:p>
            <a:pPr marL="355600" marR="230504" lvl="0" indent="-342900" algn="l" defTabSz="914400" rtl="0" eaLnBrk="1" fontAlgn="auto" latinLnBrk="0" hangingPunct="1">
              <a:lnSpc>
                <a:spcPct val="80000"/>
              </a:lnSpc>
              <a:spcBef>
                <a:spcPts val="480"/>
              </a:spcBef>
              <a:spcAft>
                <a:spcPts val="0"/>
              </a:spcAft>
              <a:buClrTx/>
              <a:buSzTx/>
              <a:buFontTx/>
              <a:buChar char="•"/>
              <a:tabLst>
                <a:tab pos="355600" algn="l"/>
                <a:tab pos="356235" algn="l"/>
              </a:tabLst>
              <a:defRPr/>
            </a:pPr>
            <a:r>
              <a:rPr kumimoji="0" sz="2000" b="0" i="0" u="none" strike="noStrike" kern="1200" cap="none" spc="-5" normalizeH="0" baseline="0" noProof="0" dirty="0">
                <a:ln>
                  <a:noFill/>
                </a:ln>
                <a:solidFill>
                  <a:srgbClr val="003C59"/>
                </a:solidFill>
                <a:effectLst/>
                <a:uLnTx/>
                <a:uFillTx/>
                <a:latin typeface="Arial"/>
                <a:ea typeface="+mn-ea"/>
                <a:cs typeface="Arial"/>
              </a:rPr>
              <a:t>Individuals </a:t>
            </a:r>
            <a:r>
              <a:rPr kumimoji="0" sz="2000" b="0" i="0" u="none" strike="noStrike" kern="1200" cap="none" spc="0" normalizeH="0" baseline="0" noProof="0" dirty="0">
                <a:ln>
                  <a:noFill/>
                </a:ln>
                <a:solidFill>
                  <a:srgbClr val="003C59"/>
                </a:solidFill>
                <a:effectLst/>
                <a:uLnTx/>
                <a:uFillTx/>
                <a:latin typeface="Arial"/>
                <a:ea typeface="+mn-ea"/>
                <a:cs typeface="Arial"/>
              </a:rPr>
              <a:t>at risk </a:t>
            </a:r>
            <a:r>
              <a:rPr kumimoji="0" sz="2000" b="0" i="0" u="none" strike="noStrike" kern="1200" cap="none" spc="-5" normalizeH="0" baseline="0" noProof="0" dirty="0">
                <a:ln>
                  <a:noFill/>
                </a:ln>
                <a:solidFill>
                  <a:srgbClr val="003C59"/>
                </a:solidFill>
                <a:effectLst/>
                <a:uLnTx/>
                <a:uFillTx/>
                <a:latin typeface="Arial"/>
                <a:ea typeface="+mn-ea"/>
                <a:cs typeface="Arial"/>
              </a:rPr>
              <a:t>for </a:t>
            </a:r>
            <a:r>
              <a:rPr kumimoji="0" sz="2000" b="0" i="0" u="none" strike="noStrike" kern="1200" cap="none" spc="0" normalizeH="0" baseline="0" noProof="0" dirty="0">
                <a:ln>
                  <a:noFill/>
                </a:ln>
                <a:solidFill>
                  <a:srgbClr val="003C59"/>
                </a:solidFill>
                <a:effectLst/>
                <a:uLnTx/>
                <a:uFillTx/>
                <a:latin typeface="Arial"/>
                <a:ea typeface="+mn-ea"/>
                <a:cs typeface="Arial"/>
              </a:rPr>
              <a:t>institutionalization with Serious </a:t>
            </a:r>
            <a:r>
              <a:rPr kumimoji="0" sz="2000" b="0" i="0" u="none" strike="noStrike" kern="1200" cap="none" spc="-5" normalizeH="0" baseline="0" noProof="0" dirty="0">
                <a:ln>
                  <a:noFill/>
                </a:ln>
                <a:solidFill>
                  <a:srgbClr val="003C59"/>
                </a:solidFill>
                <a:effectLst/>
                <a:uLnTx/>
                <a:uFillTx/>
                <a:latin typeface="Arial"/>
                <a:ea typeface="+mn-ea"/>
                <a:cs typeface="Arial"/>
              </a:rPr>
              <a:t>Mental  </a:t>
            </a:r>
            <a:r>
              <a:rPr kumimoji="0" sz="2000" b="0" i="0" u="none" strike="noStrike" kern="1200" cap="none" spc="0" normalizeH="0" baseline="0" noProof="0" dirty="0">
                <a:ln>
                  <a:noFill/>
                </a:ln>
                <a:solidFill>
                  <a:srgbClr val="003C59"/>
                </a:solidFill>
                <a:effectLst/>
                <a:uLnTx/>
                <a:uFillTx/>
                <a:latin typeface="Arial"/>
                <a:ea typeface="+mn-ea"/>
                <a:cs typeface="Arial"/>
              </a:rPr>
              <a:t>Illness, children with Serious </a:t>
            </a:r>
            <a:r>
              <a:rPr kumimoji="0" sz="2000" b="0" i="0" u="none" strike="noStrike" kern="1200" cap="none" spc="-5" normalizeH="0" baseline="0" noProof="0" dirty="0">
                <a:ln>
                  <a:noFill/>
                </a:ln>
                <a:solidFill>
                  <a:srgbClr val="003C59"/>
                </a:solidFill>
                <a:effectLst/>
                <a:uLnTx/>
                <a:uFillTx/>
                <a:latin typeface="Arial"/>
                <a:ea typeface="+mn-ea"/>
                <a:cs typeface="Arial"/>
              </a:rPr>
              <a:t>Emotional </a:t>
            </a:r>
            <a:r>
              <a:rPr kumimoji="0" sz="2000" b="0" i="0" u="none" strike="noStrike" kern="1200" cap="none" spc="0" normalizeH="0" baseline="0" noProof="0" dirty="0">
                <a:ln>
                  <a:noFill/>
                </a:ln>
                <a:solidFill>
                  <a:srgbClr val="003C59"/>
                </a:solidFill>
                <a:effectLst/>
                <a:uLnTx/>
                <a:uFillTx/>
                <a:latin typeface="Arial"/>
                <a:ea typeface="+mn-ea"/>
                <a:cs typeface="Arial"/>
              </a:rPr>
              <a:t>Disturbance or  Substance </a:t>
            </a:r>
            <a:r>
              <a:rPr kumimoji="0" sz="2000" b="0" i="0" u="none" strike="noStrike" kern="1200" cap="none" spc="5" normalizeH="0" baseline="0" noProof="0" dirty="0">
                <a:ln>
                  <a:noFill/>
                </a:ln>
                <a:solidFill>
                  <a:srgbClr val="003C59"/>
                </a:solidFill>
                <a:effectLst/>
                <a:uLnTx/>
                <a:uFillTx/>
                <a:latin typeface="Arial"/>
                <a:ea typeface="+mn-ea"/>
                <a:cs typeface="Arial"/>
              </a:rPr>
              <a:t>Use </a:t>
            </a:r>
            <a:r>
              <a:rPr kumimoji="0" sz="2000" b="0" i="0" u="none" strike="noStrike" kern="1200" cap="none" spc="0" normalizeH="0" baseline="0" noProof="0" dirty="0">
                <a:ln>
                  <a:noFill/>
                </a:ln>
                <a:solidFill>
                  <a:srgbClr val="003C59"/>
                </a:solidFill>
                <a:effectLst/>
                <a:uLnTx/>
                <a:uFillTx/>
                <a:latin typeface="Arial"/>
                <a:ea typeface="+mn-ea"/>
                <a:cs typeface="Arial"/>
              </a:rPr>
              <a:t>Disorder with co-occurring chronic health  conditions;</a:t>
            </a:r>
            <a:endParaRPr kumimoji="0" sz="2000" b="0" i="0" u="none" strike="noStrike" kern="1200" cap="none" spc="0" normalizeH="0" baseline="0" noProof="0" dirty="0">
              <a:ln>
                <a:noFill/>
              </a:ln>
              <a:solidFill>
                <a:prstClr val="black"/>
              </a:solidFill>
              <a:effectLst/>
              <a:uLnTx/>
              <a:uFillTx/>
              <a:latin typeface="Arial"/>
              <a:ea typeface="+mn-ea"/>
              <a:cs typeface="Arial"/>
            </a:endParaRPr>
          </a:p>
          <a:p>
            <a:pPr marL="355600" marR="75565" lvl="0" indent="-342900" algn="l" defTabSz="914400" rtl="0" eaLnBrk="1" fontAlgn="auto" latinLnBrk="0" hangingPunct="1">
              <a:lnSpc>
                <a:spcPct val="80000"/>
              </a:lnSpc>
              <a:spcBef>
                <a:spcPts val="480"/>
              </a:spcBef>
              <a:spcAft>
                <a:spcPts val="0"/>
              </a:spcAft>
              <a:buClrTx/>
              <a:buSzTx/>
              <a:buFontTx/>
              <a:buChar char="•"/>
              <a:tabLst>
                <a:tab pos="355600" algn="l"/>
                <a:tab pos="356235" algn="l"/>
              </a:tabLst>
              <a:defRPr/>
            </a:pPr>
            <a:r>
              <a:rPr kumimoji="0" sz="2000" b="0" i="0" u="none" strike="noStrike" kern="1200" cap="none" spc="-5" normalizeH="0" baseline="0" noProof="0" dirty="0">
                <a:ln>
                  <a:noFill/>
                </a:ln>
                <a:solidFill>
                  <a:srgbClr val="003C59"/>
                </a:solidFill>
                <a:effectLst/>
                <a:uLnTx/>
                <a:uFillTx/>
                <a:latin typeface="Arial"/>
                <a:ea typeface="+mn-ea"/>
                <a:cs typeface="Arial"/>
              </a:rPr>
              <a:t>Individuals </a:t>
            </a:r>
            <a:r>
              <a:rPr kumimoji="0" sz="2000" b="0" i="0" u="none" strike="noStrike" kern="1200" cap="none" spc="0" normalizeH="0" baseline="0" noProof="0" dirty="0">
                <a:ln>
                  <a:noFill/>
                </a:ln>
                <a:solidFill>
                  <a:srgbClr val="003C59"/>
                </a:solidFill>
                <a:effectLst/>
                <a:uLnTx/>
                <a:uFillTx/>
                <a:latin typeface="Arial"/>
                <a:ea typeface="+mn-ea"/>
                <a:cs typeface="Arial"/>
              </a:rPr>
              <a:t>at risk </a:t>
            </a:r>
            <a:r>
              <a:rPr kumimoji="0" sz="2000" b="0" i="0" u="none" strike="noStrike" kern="1200" cap="none" spc="-5" normalizeH="0" baseline="0" noProof="0" dirty="0">
                <a:ln>
                  <a:noFill/>
                </a:ln>
                <a:solidFill>
                  <a:srgbClr val="003C59"/>
                </a:solidFill>
                <a:effectLst/>
                <a:uLnTx/>
                <a:uFillTx/>
                <a:latin typeface="Arial"/>
                <a:ea typeface="+mn-ea"/>
                <a:cs typeface="Arial"/>
              </a:rPr>
              <a:t>for </a:t>
            </a:r>
            <a:r>
              <a:rPr kumimoji="0" sz="2000" b="0" i="0" u="none" strike="noStrike" kern="1200" cap="none" spc="0" normalizeH="0" baseline="0" noProof="0" dirty="0">
                <a:ln>
                  <a:noFill/>
                </a:ln>
                <a:solidFill>
                  <a:srgbClr val="003C59"/>
                </a:solidFill>
                <a:effectLst/>
                <a:uLnTx/>
                <a:uFillTx/>
                <a:latin typeface="Arial"/>
                <a:ea typeface="+mn-ea"/>
                <a:cs typeface="Arial"/>
              </a:rPr>
              <a:t>institutionalization, eligible </a:t>
            </a:r>
            <a:r>
              <a:rPr kumimoji="0" sz="2000" b="0" i="0" u="none" strike="noStrike" kern="1200" cap="none" spc="-5" normalizeH="0" baseline="0" noProof="0" dirty="0">
                <a:ln>
                  <a:noFill/>
                </a:ln>
                <a:solidFill>
                  <a:srgbClr val="003C59"/>
                </a:solidFill>
                <a:effectLst/>
                <a:uLnTx/>
                <a:uFillTx/>
                <a:latin typeface="Arial"/>
                <a:ea typeface="+mn-ea"/>
                <a:cs typeface="Arial"/>
              </a:rPr>
              <a:t>for long-term  </a:t>
            </a:r>
            <a:r>
              <a:rPr kumimoji="0" sz="2000" b="0" i="0" u="none" strike="noStrike" kern="1200" cap="none" spc="0" normalizeH="0" baseline="0" noProof="0" dirty="0">
                <a:ln>
                  <a:noFill/>
                </a:ln>
                <a:solidFill>
                  <a:srgbClr val="003C59"/>
                </a:solidFill>
                <a:effectLst/>
                <a:uLnTx/>
                <a:uFillTx/>
                <a:latin typeface="Arial"/>
                <a:ea typeface="+mn-ea"/>
                <a:cs typeface="Arial"/>
              </a:rPr>
              <a:t>care;</a:t>
            </a:r>
            <a:endParaRPr kumimoji="0" sz="2000" b="0" i="0" u="none" strike="noStrike" kern="1200" cap="none" spc="0" normalizeH="0" baseline="0" noProof="0" dirty="0">
              <a:ln>
                <a:noFill/>
              </a:ln>
              <a:solidFill>
                <a:prstClr val="black"/>
              </a:solidFill>
              <a:effectLst/>
              <a:uLnTx/>
              <a:uFillTx/>
              <a:latin typeface="Arial"/>
              <a:ea typeface="+mn-ea"/>
              <a:cs typeface="Arial"/>
            </a:endParaRPr>
          </a:p>
          <a:p>
            <a:pPr marL="355600" marR="925830" lvl="0" indent="-342900" algn="l" defTabSz="914400" rtl="0" eaLnBrk="1" fontAlgn="auto" latinLnBrk="0" hangingPunct="1">
              <a:lnSpc>
                <a:spcPct val="80000"/>
              </a:lnSpc>
              <a:spcBef>
                <a:spcPts val="480"/>
              </a:spcBef>
              <a:spcAft>
                <a:spcPts val="0"/>
              </a:spcAft>
              <a:buClrTx/>
              <a:buSzTx/>
              <a:buFontTx/>
              <a:buChar char="•"/>
              <a:tabLst>
                <a:tab pos="354965" algn="l"/>
                <a:tab pos="355600" algn="l"/>
              </a:tabLst>
              <a:defRPr/>
            </a:pPr>
            <a:r>
              <a:rPr kumimoji="0" sz="2000" b="0" i="0" u="none" strike="noStrike" kern="1200" cap="none" spc="0" normalizeH="0" baseline="0" noProof="0" dirty="0">
                <a:ln>
                  <a:noFill/>
                </a:ln>
                <a:solidFill>
                  <a:srgbClr val="003C59"/>
                </a:solidFill>
                <a:effectLst/>
                <a:uLnTx/>
                <a:uFillTx/>
                <a:latin typeface="Arial"/>
                <a:ea typeface="+mn-ea"/>
                <a:cs typeface="Arial"/>
              </a:rPr>
              <a:t>Nursing </a:t>
            </a:r>
            <a:r>
              <a:rPr kumimoji="0" sz="2000" b="0" i="0" u="none" strike="noStrike" kern="1200" cap="none" spc="-5" normalizeH="0" baseline="0" noProof="0" dirty="0">
                <a:ln>
                  <a:noFill/>
                </a:ln>
                <a:solidFill>
                  <a:srgbClr val="003C59"/>
                </a:solidFill>
                <a:effectLst/>
                <a:uLnTx/>
                <a:uFillTx/>
                <a:latin typeface="Arial"/>
                <a:ea typeface="+mn-ea"/>
                <a:cs typeface="Arial"/>
              </a:rPr>
              <a:t>facility </a:t>
            </a:r>
            <a:r>
              <a:rPr kumimoji="0" sz="2000" b="0" i="0" u="none" strike="noStrike" kern="1200" cap="none" spc="0" normalizeH="0" baseline="0" noProof="0" dirty="0">
                <a:ln>
                  <a:noFill/>
                </a:ln>
                <a:solidFill>
                  <a:srgbClr val="003C59"/>
                </a:solidFill>
                <a:effectLst/>
                <a:uLnTx/>
                <a:uFillTx/>
                <a:latin typeface="Arial"/>
                <a:ea typeface="+mn-ea"/>
                <a:cs typeface="Arial"/>
              </a:rPr>
              <a:t>residents who want </a:t>
            </a:r>
            <a:r>
              <a:rPr kumimoji="0" sz="2000" b="0" i="0" u="none" strike="noStrike" kern="1200" cap="none" spc="-5" normalizeH="0" baseline="0" noProof="0" dirty="0">
                <a:ln>
                  <a:noFill/>
                </a:ln>
                <a:solidFill>
                  <a:srgbClr val="003C59"/>
                </a:solidFill>
                <a:effectLst/>
                <a:uLnTx/>
                <a:uFillTx/>
                <a:latin typeface="Arial"/>
                <a:ea typeface="+mn-ea"/>
                <a:cs typeface="Arial"/>
              </a:rPr>
              <a:t>to </a:t>
            </a:r>
            <a:r>
              <a:rPr kumimoji="0" sz="2000" b="0" i="0" u="none" strike="noStrike" kern="1200" cap="none" spc="0" normalizeH="0" baseline="0" noProof="0" dirty="0">
                <a:ln>
                  <a:noFill/>
                </a:ln>
                <a:solidFill>
                  <a:srgbClr val="003C59"/>
                </a:solidFill>
                <a:effectLst/>
                <a:uLnTx/>
                <a:uFillTx/>
                <a:latin typeface="Arial"/>
                <a:ea typeface="+mn-ea"/>
                <a:cs typeface="Arial"/>
              </a:rPr>
              <a:t>transition </a:t>
            </a:r>
            <a:r>
              <a:rPr kumimoji="0" sz="2000" b="0" i="0" u="none" strike="noStrike" kern="1200" cap="none" spc="-5" normalizeH="0" baseline="0" noProof="0" dirty="0">
                <a:ln>
                  <a:noFill/>
                </a:ln>
                <a:solidFill>
                  <a:srgbClr val="003C59"/>
                </a:solidFill>
                <a:effectLst/>
                <a:uLnTx/>
                <a:uFillTx/>
                <a:latin typeface="Arial"/>
                <a:ea typeface="+mn-ea"/>
                <a:cs typeface="Arial"/>
              </a:rPr>
              <a:t>to</a:t>
            </a:r>
            <a:r>
              <a:rPr kumimoji="0" sz="2000" b="0" i="0" u="none" strike="noStrike" kern="1200" cap="none" spc="-140" normalizeH="0" baseline="0" noProof="0" dirty="0">
                <a:ln>
                  <a:noFill/>
                </a:ln>
                <a:solidFill>
                  <a:srgbClr val="003C59"/>
                </a:solidFill>
                <a:effectLst/>
                <a:uLnTx/>
                <a:uFillTx/>
                <a:latin typeface="Arial"/>
                <a:ea typeface="+mn-ea"/>
                <a:cs typeface="Arial"/>
              </a:rPr>
              <a:t> </a:t>
            </a:r>
            <a:r>
              <a:rPr kumimoji="0" sz="2000" b="0" i="0" u="none" strike="noStrike" kern="1200" cap="none" spc="0" normalizeH="0" baseline="0" noProof="0" dirty="0">
                <a:ln>
                  <a:noFill/>
                </a:ln>
                <a:solidFill>
                  <a:srgbClr val="003C59"/>
                </a:solidFill>
                <a:effectLst/>
                <a:uLnTx/>
                <a:uFillTx/>
                <a:latin typeface="Arial"/>
                <a:ea typeface="+mn-ea"/>
                <a:cs typeface="Arial"/>
              </a:rPr>
              <a:t>the  </a:t>
            </a:r>
            <a:r>
              <a:rPr kumimoji="0" sz="2000" b="0" i="0" u="none" strike="noStrike" kern="1200" cap="none" spc="-5" normalizeH="0" baseline="0" noProof="0" dirty="0">
                <a:ln>
                  <a:noFill/>
                </a:ln>
                <a:solidFill>
                  <a:srgbClr val="003C59"/>
                </a:solidFill>
                <a:effectLst/>
                <a:uLnTx/>
                <a:uFillTx/>
                <a:latin typeface="Arial"/>
                <a:ea typeface="+mn-ea"/>
                <a:cs typeface="Arial"/>
              </a:rPr>
              <a:t>community;</a:t>
            </a:r>
            <a:endParaRPr kumimoji="0" sz="2000" b="0" i="0" u="none" strike="noStrike" kern="1200" cap="none" spc="0" normalizeH="0" baseline="0" noProof="0" dirty="0">
              <a:ln>
                <a:noFill/>
              </a:ln>
              <a:solidFill>
                <a:prstClr val="black"/>
              </a:solidFill>
              <a:effectLst/>
              <a:uLnTx/>
              <a:uFillTx/>
              <a:latin typeface="Arial"/>
              <a:ea typeface="+mn-ea"/>
              <a:cs typeface="Arial"/>
            </a:endParaRPr>
          </a:p>
          <a:p>
            <a:pPr marL="355600" marR="5080" lvl="0" indent="-342900" algn="l" defTabSz="914400" rtl="0" eaLnBrk="1" fontAlgn="auto" latinLnBrk="0" hangingPunct="1">
              <a:lnSpc>
                <a:spcPct val="80000"/>
              </a:lnSpc>
              <a:spcBef>
                <a:spcPts val="480"/>
              </a:spcBef>
              <a:spcAft>
                <a:spcPts val="0"/>
              </a:spcAft>
              <a:buClrTx/>
              <a:buSzTx/>
              <a:buFontTx/>
              <a:buChar char="•"/>
              <a:tabLst>
                <a:tab pos="355600" algn="l"/>
                <a:tab pos="356235" algn="l"/>
                <a:tab pos="1539875" algn="l"/>
              </a:tabLst>
              <a:defRPr/>
            </a:pPr>
            <a:r>
              <a:rPr kumimoji="0" sz="2000" b="0" i="0" u="none" strike="noStrike" kern="1200" cap="none" spc="0" normalizeH="0" baseline="0" noProof="0" dirty="0">
                <a:ln>
                  <a:noFill/>
                </a:ln>
                <a:solidFill>
                  <a:srgbClr val="003C59"/>
                </a:solidFill>
                <a:effectLst/>
                <a:uLnTx/>
                <a:uFillTx/>
                <a:latin typeface="Arial"/>
                <a:ea typeface="+mn-ea"/>
                <a:cs typeface="Arial"/>
              </a:rPr>
              <a:t>Children or </a:t>
            </a:r>
            <a:r>
              <a:rPr kumimoji="0" sz="2000" b="0" i="0" u="none" strike="noStrike" kern="1200" cap="none" spc="-5" normalizeH="0" baseline="0" noProof="0" dirty="0">
                <a:ln>
                  <a:noFill/>
                </a:ln>
                <a:solidFill>
                  <a:srgbClr val="003C59"/>
                </a:solidFill>
                <a:effectLst/>
                <a:uLnTx/>
                <a:uFillTx/>
                <a:latin typeface="Arial"/>
                <a:ea typeface="+mn-ea"/>
                <a:cs typeface="Arial"/>
              </a:rPr>
              <a:t>youth </a:t>
            </a:r>
            <a:r>
              <a:rPr kumimoji="0" sz="2000" b="0" i="0" u="none" strike="noStrike" kern="1200" cap="none" spc="0" normalizeH="0" baseline="0" noProof="0" dirty="0">
                <a:ln>
                  <a:noFill/>
                </a:ln>
                <a:solidFill>
                  <a:srgbClr val="003C59"/>
                </a:solidFill>
                <a:effectLst/>
                <a:uLnTx/>
                <a:uFillTx/>
                <a:latin typeface="Arial"/>
                <a:ea typeface="+mn-ea"/>
                <a:cs typeface="Arial"/>
              </a:rPr>
              <a:t>with complex physical, behavioral,  developmental and oral health needs </a:t>
            </a:r>
            <a:r>
              <a:rPr kumimoji="0" sz="2000" b="0" i="0" u="none" strike="noStrike" kern="1200" cap="none" spc="-5" normalizeH="0" baseline="0" noProof="0" dirty="0">
                <a:ln>
                  <a:noFill/>
                </a:ln>
                <a:solidFill>
                  <a:srgbClr val="003C59"/>
                </a:solidFill>
                <a:effectLst/>
                <a:uLnTx/>
                <a:uFillTx/>
                <a:latin typeface="Arial"/>
                <a:ea typeface="+mn-ea"/>
                <a:cs typeface="Arial"/>
              </a:rPr>
              <a:t>(i.e. </a:t>
            </a:r>
            <a:r>
              <a:rPr kumimoji="0" sz="2000" b="0" i="0" u="none" strike="noStrike" kern="1200" cap="none" spc="0" normalizeH="0" baseline="0" noProof="0" dirty="0">
                <a:ln>
                  <a:noFill/>
                </a:ln>
                <a:solidFill>
                  <a:srgbClr val="003C59"/>
                </a:solidFill>
                <a:effectLst/>
                <a:uLnTx/>
                <a:uFillTx/>
                <a:latin typeface="Arial"/>
                <a:ea typeface="+mn-ea"/>
                <a:cs typeface="Arial"/>
              </a:rPr>
              <a:t>California Children  Services,	foster care, </a:t>
            </a:r>
            <a:r>
              <a:rPr kumimoji="0" sz="2000" b="0" i="0" u="none" strike="noStrike" kern="1200" cap="none" spc="-5" normalizeH="0" baseline="0" noProof="0" dirty="0">
                <a:ln>
                  <a:noFill/>
                </a:ln>
                <a:solidFill>
                  <a:srgbClr val="003C59"/>
                </a:solidFill>
                <a:effectLst/>
                <a:uLnTx/>
                <a:uFillTx/>
                <a:latin typeface="Arial"/>
                <a:ea typeface="+mn-ea"/>
                <a:cs typeface="Arial"/>
              </a:rPr>
              <a:t>youth with </a:t>
            </a:r>
            <a:r>
              <a:rPr kumimoji="0" sz="2000" b="0" i="0" u="none" strike="noStrike" kern="1200" cap="none" spc="0" normalizeH="0" baseline="0" noProof="0" dirty="0">
                <a:ln>
                  <a:noFill/>
                </a:ln>
                <a:solidFill>
                  <a:srgbClr val="003C59"/>
                </a:solidFill>
                <a:effectLst/>
                <a:uLnTx/>
                <a:uFillTx/>
                <a:latin typeface="Arial"/>
                <a:ea typeface="+mn-ea"/>
                <a:cs typeface="Arial"/>
              </a:rPr>
              <a:t>Clinical High Risk</a:t>
            </a:r>
            <a:r>
              <a:rPr kumimoji="0" sz="2000" b="0" i="0" u="none" strike="noStrike" kern="1200" cap="none" spc="-100" normalizeH="0" baseline="0" noProof="0" dirty="0">
                <a:ln>
                  <a:noFill/>
                </a:ln>
                <a:solidFill>
                  <a:srgbClr val="003C59"/>
                </a:solidFill>
                <a:effectLst/>
                <a:uLnTx/>
                <a:uFillTx/>
                <a:latin typeface="Arial"/>
                <a:ea typeface="+mn-ea"/>
                <a:cs typeface="Arial"/>
              </a:rPr>
              <a:t> </a:t>
            </a:r>
            <a:r>
              <a:rPr kumimoji="0" sz="2000" b="0" i="0" u="none" strike="noStrike" kern="1200" cap="none" spc="0" normalizeH="0" baseline="0" noProof="0" dirty="0">
                <a:ln>
                  <a:noFill/>
                </a:ln>
                <a:solidFill>
                  <a:srgbClr val="003C59"/>
                </a:solidFill>
                <a:effectLst/>
                <a:uLnTx/>
                <a:uFillTx/>
                <a:latin typeface="Arial"/>
                <a:ea typeface="+mn-ea"/>
                <a:cs typeface="Arial"/>
              </a:rPr>
              <a:t>syndrome  or first episode of</a:t>
            </a:r>
            <a:r>
              <a:rPr kumimoji="0" sz="2000" b="0" i="0" u="none" strike="noStrike" kern="1200" cap="none" spc="-95" normalizeH="0" baseline="0" noProof="0" dirty="0">
                <a:ln>
                  <a:noFill/>
                </a:ln>
                <a:solidFill>
                  <a:srgbClr val="003C59"/>
                </a:solidFill>
                <a:effectLst/>
                <a:uLnTx/>
                <a:uFillTx/>
                <a:latin typeface="Arial"/>
                <a:ea typeface="+mn-ea"/>
                <a:cs typeface="Arial"/>
              </a:rPr>
              <a:t> </a:t>
            </a:r>
            <a:r>
              <a:rPr kumimoji="0" sz="2000" b="0" i="0" u="none" strike="noStrike" kern="1200" cap="none" spc="0" normalizeH="0" baseline="0" noProof="0" dirty="0">
                <a:ln>
                  <a:noFill/>
                </a:ln>
                <a:solidFill>
                  <a:srgbClr val="003C59"/>
                </a:solidFill>
                <a:effectLst/>
                <a:uLnTx/>
                <a:uFillTx/>
                <a:latin typeface="Arial"/>
                <a:ea typeface="+mn-ea"/>
                <a:cs typeface="Arial"/>
              </a:rPr>
              <a:t>psychosis);</a:t>
            </a:r>
            <a:endParaRPr kumimoji="0" sz="2000" b="0" i="0" u="none" strike="noStrike" kern="1200" cap="none" spc="0" normalizeH="0" baseline="0" noProof="0" dirty="0">
              <a:ln>
                <a:noFill/>
              </a:ln>
              <a:solidFill>
                <a:prstClr val="black"/>
              </a:solidFill>
              <a:effectLst/>
              <a:uLnTx/>
              <a:uFillTx/>
              <a:latin typeface="Arial"/>
              <a:ea typeface="+mn-ea"/>
              <a:cs typeface="Arial"/>
            </a:endParaRPr>
          </a:p>
          <a:p>
            <a:pPr marL="355600" marR="0" lvl="0" indent="-342900" algn="l" defTabSz="914400" rtl="0" eaLnBrk="1" fontAlgn="auto" latinLnBrk="0" hangingPunct="1">
              <a:lnSpc>
                <a:spcPct val="100000"/>
              </a:lnSpc>
              <a:spcBef>
                <a:spcPts val="0"/>
              </a:spcBef>
              <a:spcAft>
                <a:spcPts val="0"/>
              </a:spcAft>
              <a:buClrTx/>
              <a:buSzTx/>
              <a:buFontTx/>
              <a:buChar char="•"/>
              <a:tabLst>
                <a:tab pos="355600" algn="l"/>
                <a:tab pos="356235" algn="l"/>
              </a:tabLst>
              <a:defRPr/>
            </a:pPr>
            <a:r>
              <a:rPr kumimoji="0" sz="2000" b="0" i="0" u="none" strike="noStrike" kern="1200" cap="none" spc="-5" normalizeH="0" baseline="0" noProof="0" dirty="0">
                <a:ln>
                  <a:noFill/>
                </a:ln>
                <a:solidFill>
                  <a:srgbClr val="003C59"/>
                </a:solidFill>
                <a:effectLst/>
                <a:uLnTx/>
                <a:uFillTx/>
                <a:latin typeface="Arial"/>
                <a:ea typeface="+mn-ea"/>
                <a:cs typeface="Arial"/>
              </a:rPr>
              <a:t>Individuals </a:t>
            </a:r>
            <a:r>
              <a:rPr kumimoji="0" sz="2000" b="0" i="0" u="none" strike="noStrike" kern="1200" cap="none" spc="0" normalizeH="0" baseline="0" noProof="0" dirty="0">
                <a:ln>
                  <a:noFill/>
                </a:ln>
                <a:solidFill>
                  <a:srgbClr val="003C59"/>
                </a:solidFill>
                <a:effectLst/>
                <a:uLnTx/>
                <a:uFillTx/>
                <a:latin typeface="Arial"/>
                <a:ea typeface="+mn-ea"/>
                <a:cs typeface="Arial"/>
              </a:rPr>
              <a:t>transitioning from incarceration;</a:t>
            </a:r>
            <a:r>
              <a:rPr kumimoji="0" sz="2000" b="0" i="0" u="none" strike="noStrike" kern="1200" cap="none" spc="-130" normalizeH="0" baseline="0" noProof="0" dirty="0">
                <a:ln>
                  <a:noFill/>
                </a:ln>
                <a:solidFill>
                  <a:srgbClr val="003C59"/>
                </a:solidFill>
                <a:effectLst/>
                <a:uLnTx/>
                <a:uFillTx/>
                <a:latin typeface="Arial"/>
                <a:ea typeface="+mn-ea"/>
                <a:cs typeface="Arial"/>
              </a:rPr>
              <a:t> </a:t>
            </a:r>
            <a:r>
              <a:rPr kumimoji="0" sz="2000" b="0" i="0" u="none" strike="noStrike" kern="1200" cap="none" spc="0" normalizeH="0" baseline="0" noProof="0" dirty="0">
                <a:ln>
                  <a:noFill/>
                </a:ln>
                <a:solidFill>
                  <a:srgbClr val="003C59"/>
                </a:solidFill>
                <a:effectLst/>
                <a:uLnTx/>
                <a:uFillTx/>
                <a:latin typeface="Arial"/>
                <a:ea typeface="+mn-ea"/>
                <a:cs typeface="Arial"/>
              </a:rPr>
              <a:t>and</a:t>
            </a:r>
            <a:endParaRPr kumimoji="0" sz="2000" b="0" i="0" u="none" strike="noStrike" kern="1200" cap="none" spc="0" normalizeH="0" baseline="0" noProof="0" dirty="0">
              <a:ln>
                <a:noFill/>
              </a:ln>
              <a:solidFill>
                <a:prstClr val="black"/>
              </a:solidFill>
              <a:effectLst/>
              <a:uLnTx/>
              <a:uFillTx/>
              <a:latin typeface="Arial"/>
              <a:ea typeface="+mn-ea"/>
              <a:cs typeface="Arial"/>
            </a:endParaRPr>
          </a:p>
          <a:p>
            <a:pPr marL="355600" marR="288290" lvl="0" indent="-342900" algn="l" defTabSz="914400" rtl="0" eaLnBrk="1" fontAlgn="auto" latinLnBrk="0" hangingPunct="1">
              <a:lnSpc>
                <a:spcPct val="80000"/>
              </a:lnSpc>
              <a:spcBef>
                <a:spcPts val="480"/>
              </a:spcBef>
              <a:spcAft>
                <a:spcPts val="0"/>
              </a:spcAft>
              <a:buClrTx/>
              <a:buSzTx/>
              <a:buFontTx/>
              <a:buChar char="•"/>
              <a:tabLst>
                <a:tab pos="355600" algn="l"/>
                <a:tab pos="356235" algn="l"/>
              </a:tabLst>
              <a:defRPr/>
            </a:pPr>
            <a:r>
              <a:rPr kumimoji="0" sz="2000" b="0" i="0" u="none" strike="noStrike" kern="1200" cap="none" spc="-5" normalizeH="0" baseline="0" noProof="0" dirty="0">
                <a:ln>
                  <a:noFill/>
                </a:ln>
                <a:solidFill>
                  <a:srgbClr val="003C59"/>
                </a:solidFill>
                <a:effectLst/>
                <a:uLnTx/>
                <a:uFillTx/>
                <a:latin typeface="Arial"/>
                <a:ea typeface="+mn-ea"/>
                <a:cs typeface="Arial"/>
              </a:rPr>
              <a:t>Individuals </a:t>
            </a:r>
            <a:r>
              <a:rPr kumimoji="0" sz="2000" b="0" i="0" u="none" strike="noStrike" kern="1200" cap="none" spc="0" normalizeH="0" baseline="0" noProof="0" dirty="0">
                <a:ln>
                  <a:noFill/>
                </a:ln>
                <a:solidFill>
                  <a:srgbClr val="003C59"/>
                </a:solidFill>
                <a:effectLst/>
                <a:uLnTx/>
                <a:uFillTx/>
                <a:latin typeface="Arial"/>
                <a:ea typeface="+mn-ea"/>
                <a:cs typeface="Arial"/>
              </a:rPr>
              <a:t>experiencing chronic homelessness or at risk</a:t>
            </a:r>
            <a:r>
              <a:rPr kumimoji="0" sz="2000" b="0" i="0" u="none" strike="noStrike" kern="1200" cap="none" spc="-145" normalizeH="0" baseline="0" noProof="0" dirty="0">
                <a:ln>
                  <a:noFill/>
                </a:ln>
                <a:solidFill>
                  <a:srgbClr val="003C59"/>
                </a:solidFill>
                <a:effectLst/>
                <a:uLnTx/>
                <a:uFillTx/>
                <a:latin typeface="Arial"/>
                <a:ea typeface="+mn-ea"/>
                <a:cs typeface="Arial"/>
              </a:rPr>
              <a:t> </a:t>
            </a:r>
            <a:r>
              <a:rPr kumimoji="0" sz="2000" b="0" i="0" u="none" strike="noStrike" kern="1200" cap="none" spc="0" normalizeH="0" baseline="0" noProof="0" dirty="0">
                <a:ln>
                  <a:noFill/>
                </a:ln>
                <a:solidFill>
                  <a:srgbClr val="003C59"/>
                </a:solidFill>
                <a:effectLst/>
                <a:uLnTx/>
                <a:uFillTx/>
                <a:latin typeface="Arial"/>
                <a:ea typeface="+mn-ea"/>
                <a:cs typeface="Arial"/>
              </a:rPr>
              <a:t>of  becoming</a:t>
            </a:r>
            <a:r>
              <a:rPr kumimoji="0" sz="2000" b="0" i="0" u="none" strike="noStrike" kern="1200" cap="none" spc="-35" normalizeH="0" baseline="0" noProof="0" dirty="0">
                <a:ln>
                  <a:noFill/>
                </a:ln>
                <a:solidFill>
                  <a:srgbClr val="003C59"/>
                </a:solidFill>
                <a:effectLst/>
                <a:uLnTx/>
                <a:uFillTx/>
                <a:latin typeface="Arial"/>
                <a:ea typeface="+mn-ea"/>
                <a:cs typeface="Arial"/>
              </a:rPr>
              <a:t> </a:t>
            </a:r>
            <a:r>
              <a:rPr kumimoji="0" sz="2000" b="0" i="0" u="none" strike="noStrike" kern="1200" cap="none" spc="0" normalizeH="0" baseline="0" noProof="0" dirty="0">
                <a:ln>
                  <a:noFill/>
                </a:ln>
                <a:solidFill>
                  <a:srgbClr val="003C59"/>
                </a:solidFill>
                <a:effectLst/>
                <a:uLnTx/>
                <a:uFillTx/>
                <a:latin typeface="Arial"/>
                <a:ea typeface="+mn-ea"/>
                <a:cs typeface="Arial"/>
              </a:rPr>
              <a:t>homeless.</a:t>
            </a:r>
            <a:endParaRPr kumimoji="0" sz="2000" b="0" i="0" u="none" strike="noStrike" kern="1200" cap="none" spc="0" normalizeH="0" baseline="0" noProof="0" dirty="0">
              <a:ln>
                <a:noFill/>
              </a:ln>
              <a:solidFill>
                <a:prstClr val="black"/>
              </a:solidFill>
              <a:effectLst/>
              <a:uLnTx/>
              <a:uFillTx/>
              <a:latin typeface="Arial"/>
              <a:ea typeface="+mn-ea"/>
              <a:cs typeface="Arial"/>
            </a:endParaRPr>
          </a:p>
        </p:txBody>
      </p:sp>
    </p:spTree>
    <p:extLst>
      <p:ext uri="{BB962C8B-B14F-4D97-AF65-F5344CB8AC3E}">
        <p14:creationId xmlns:p14="http://schemas.microsoft.com/office/powerpoint/2010/main" val="25557335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7"/>
          </p:nvPr>
        </p:nvSpPr>
        <p:spPr/>
        <p:txBody>
          <a:bodyPr/>
          <a:lstStyle/>
          <a:p>
            <a:pPr marL="25400">
              <a:lnSpc>
                <a:spcPts val="1425"/>
              </a:lnSpc>
            </a:pPr>
            <a:fld id="{81D60167-4931-47E6-BA6A-407CBD079E47}" type="slidenum">
              <a:rPr lang="en-US" spc="-5" smtClean="0"/>
              <a:t>17</a:t>
            </a:fld>
            <a:endParaRPr lang="en-US" spc="-5" dirty="0"/>
          </a:p>
        </p:txBody>
      </p:sp>
      <p:sp>
        <p:nvSpPr>
          <p:cNvPr id="7" name="Date Placeholder 6"/>
          <p:cNvSpPr>
            <a:spLocks noGrp="1"/>
          </p:cNvSpPr>
          <p:nvPr>
            <p:ph type="dt" sz="half" idx="6"/>
          </p:nvPr>
        </p:nvSpPr>
        <p:spPr/>
        <p:txBody>
          <a:bodyPr/>
          <a:lstStyle/>
          <a:p>
            <a:pPr marL="12700">
              <a:lnSpc>
                <a:spcPts val="1425"/>
              </a:lnSpc>
            </a:pPr>
            <a:r>
              <a:rPr lang="en-US" spc="-5" smtClean="0"/>
              <a:t>12/05/2019</a:t>
            </a:r>
            <a:endParaRPr lang="en-US" spc="-5" dirty="0"/>
          </a:p>
        </p:txBody>
      </p:sp>
      <p:sp>
        <p:nvSpPr>
          <p:cNvPr id="3" name="object 3"/>
          <p:cNvSpPr txBox="1">
            <a:spLocks noGrp="1"/>
          </p:cNvSpPr>
          <p:nvPr>
            <p:ph type="title"/>
          </p:nvPr>
        </p:nvSpPr>
        <p:spPr>
          <a:xfrm>
            <a:off x="3055747" y="482917"/>
            <a:ext cx="4630420" cy="696595"/>
          </a:xfrm>
          <a:prstGeom prst="rect">
            <a:avLst/>
          </a:prstGeom>
        </p:spPr>
        <p:txBody>
          <a:bodyPr vert="horz" wrap="square" lIns="0" tIns="13335" rIns="0" bIns="0" rtlCol="0">
            <a:spAutoFit/>
          </a:bodyPr>
          <a:lstStyle/>
          <a:p>
            <a:pPr marL="12700">
              <a:lnSpc>
                <a:spcPct val="100000"/>
              </a:lnSpc>
              <a:spcBef>
                <a:spcPts val="105"/>
              </a:spcBef>
            </a:pPr>
            <a:r>
              <a:rPr sz="4400" dirty="0"/>
              <a:t>In Lieu of</a:t>
            </a:r>
            <a:r>
              <a:rPr sz="4400" spc="-65" dirty="0"/>
              <a:t> </a:t>
            </a:r>
            <a:r>
              <a:rPr sz="4400" dirty="0"/>
              <a:t>Services</a:t>
            </a:r>
            <a:endParaRPr sz="4400"/>
          </a:p>
        </p:txBody>
      </p:sp>
      <p:sp>
        <p:nvSpPr>
          <p:cNvPr id="2" name="object 2"/>
          <p:cNvSpPr txBox="1"/>
          <p:nvPr/>
        </p:nvSpPr>
        <p:spPr>
          <a:xfrm>
            <a:off x="1069339" y="1359217"/>
            <a:ext cx="7437120" cy="4551680"/>
          </a:xfrm>
          <a:prstGeom prst="rect">
            <a:avLst/>
          </a:prstGeom>
        </p:spPr>
        <p:txBody>
          <a:bodyPr vert="horz" wrap="square" lIns="0" tIns="92075" rIns="0" bIns="0" rtlCol="0">
            <a:spAutoFit/>
          </a:bodyPr>
          <a:lstStyle/>
          <a:p>
            <a:pPr marL="355600" marR="5080" lvl="0" indent="-342900" algn="l" defTabSz="914400" rtl="0" eaLnBrk="1" fontAlgn="auto" latinLnBrk="0" hangingPunct="1">
              <a:lnSpc>
                <a:spcPts val="2590"/>
              </a:lnSpc>
              <a:spcBef>
                <a:spcPts val="725"/>
              </a:spcBef>
              <a:spcAft>
                <a:spcPts val="0"/>
              </a:spcAft>
              <a:buClr>
                <a:srgbClr val="003C59"/>
              </a:buClr>
              <a:buSzTx/>
              <a:buFont typeface="Arial"/>
              <a:buChar char="•"/>
              <a:tabLst>
                <a:tab pos="354965" algn="l"/>
                <a:tab pos="355600" algn="l"/>
              </a:tabLst>
              <a:defRPr/>
            </a:pPr>
            <a:r>
              <a:rPr kumimoji="0" sz="2700" b="0" i="0" u="none" strike="noStrike" kern="1200" cap="none" spc="-5" normalizeH="0" baseline="0" noProof="0" dirty="0">
                <a:ln>
                  <a:noFill/>
                </a:ln>
                <a:solidFill>
                  <a:srgbClr val="003C59"/>
                </a:solidFill>
                <a:effectLst/>
                <a:uLnTx/>
                <a:uFillTx/>
                <a:latin typeface="Arial"/>
                <a:ea typeface="+mn-ea"/>
                <a:cs typeface="Arial"/>
              </a:rPr>
              <a:t>Medi-Cal managed </a:t>
            </a:r>
            <a:r>
              <a:rPr kumimoji="0" sz="2700" b="0" i="0" u="none" strike="noStrike" kern="1200" cap="none" spc="0" normalizeH="0" baseline="0" noProof="0" dirty="0">
                <a:ln>
                  <a:noFill/>
                </a:ln>
                <a:solidFill>
                  <a:srgbClr val="003C59"/>
                </a:solidFill>
                <a:effectLst/>
                <a:uLnTx/>
                <a:uFillTx/>
                <a:latin typeface="Arial"/>
                <a:ea typeface="+mn-ea"/>
                <a:cs typeface="Arial"/>
              </a:rPr>
              <a:t>care </a:t>
            </a:r>
            <a:r>
              <a:rPr kumimoji="0" sz="2700" b="0" i="0" u="none" strike="noStrike" kern="1200" cap="none" spc="-5" normalizeH="0" baseline="0" noProof="0" dirty="0">
                <a:ln>
                  <a:noFill/>
                </a:ln>
                <a:solidFill>
                  <a:srgbClr val="003C59"/>
                </a:solidFill>
                <a:effectLst/>
                <a:uLnTx/>
                <a:uFillTx/>
                <a:latin typeface="Arial"/>
                <a:ea typeface="+mn-ea"/>
                <a:cs typeface="Arial"/>
              </a:rPr>
              <a:t>plans will integrate in  lieu </a:t>
            </a:r>
            <a:r>
              <a:rPr kumimoji="0" sz="2700" b="0" i="0" u="none" strike="noStrike" kern="1200" cap="none" spc="0" normalizeH="0" baseline="0" noProof="0" dirty="0">
                <a:ln>
                  <a:noFill/>
                </a:ln>
                <a:solidFill>
                  <a:srgbClr val="003C59"/>
                </a:solidFill>
                <a:effectLst/>
                <a:uLnTx/>
                <a:uFillTx/>
                <a:latin typeface="Arial"/>
                <a:ea typeface="+mn-ea"/>
                <a:cs typeface="Arial"/>
              </a:rPr>
              <a:t>of services </a:t>
            </a:r>
            <a:r>
              <a:rPr kumimoji="0" sz="2700" b="0" i="0" u="none" strike="noStrike" kern="1200" cap="none" spc="-5" normalizeH="0" baseline="0" noProof="0" dirty="0">
                <a:ln>
                  <a:noFill/>
                </a:ln>
                <a:solidFill>
                  <a:srgbClr val="003C59"/>
                </a:solidFill>
                <a:effectLst/>
                <a:uLnTx/>
                <a:uFillTx/>
                <a:latin typeface="Arial"/>
                <a:ea typeface="+mn-ea"/>
                <a:cs typeface="Arial"/>
              </a:rPr>
              <a:t>into their population health  management plans – </a:t>
            </a:r>
            <a:r>
              <a:rPr kumimoji="0" sz="2700" b="0" i="0" u="none" strike="noStrike" kern="1200" cap="none" spc="0" normalizeH="0" baseline="0" noProof="0" dirty="0">
                <a:ln>
                  <a:noFill/>
                </a:ln>
                <a:solidFill>
                  <a:srgbClr val="003C59"/>
                </a:solidFill>
                <a:effectLst/>
                <a:uLnTx/>
                <a:uFillTx/>
                <a:latin typeface="Arial"/>
                <a:ea typeface="+mn-ea"/>
                <a:cs typeface="Arial"/>
              </a:rPr>
              <a:t>often </a:t>
            </a:r>
            <a:r>
              <a:rPr kumimoji="0" sz="2700" b="0" i="0" u="none" strike="noStrike" kern="1200" cap="none" spc="-5" normalizeH="0" baseline="0" noProof="0" dirty="0">
                <a:ln>
                  <a:noFill/>
                </a:ln>
                <a:solidFill>
                  <a:srgbClr val="003C59"/>
                </a:solidFill>
                <a:effectLst/>
                <a:uLnTx/>
                <a:uFillTx/>
                <a:latin typeface="Arial"/>
                <a:ea typeface="+mn-ea"/>
                <a:cs typeface="Arial"/>
              </a:rPr>
              <a:t>in combination with  </a:t>
            </a:r>
            <a:r>
              <a:rPr kumimoji="0" sz="2700" b="0" i="0" u="none" strike="noStrike" kern="1200" cap="none" spc="0" normalizeH="0" baseline="0" noProof="0" dirty="0">
                <a:ln>
                  <a:noFill/>
                </a:ln>
                <a:solidFill>
                  <a:srgbClr val="003C59"/>
                </a:solidFill>
                <a:effectLst/>
                <a:uLnTx/>
                <a:uFillTx/>
                <a:latin typeface="Arial"/>
                <a:ea typeface="+mn-ea"/>
                <a:cs typeface="Arial"/>
              </a:rPr>
              <a:t>the </a:t>
            </a:r>
            <a:r>
              <a:rPr kumimoji="0" sz="2700" b="0" i="0" u="none" strike="noStrike" kern="1200" cap="none" spc="-5" normalizeH="0" baseline="0" noProof="0" dirty="0">
                <a:ln>
                  <a:noFill/>
                </a:ln>
                <a:solidFill>
                  <a:srgbClr val="003C59"/>
                </a:solidFill>
                <a:effectLst/>
                <a:uLnTx/>
                <a:uFillTx/>
                <a:latin typeface="Arial"/>
                <a:ea typeface="+mn-ea"/>
                <a:cs typeface="Arial"/>
              </a:rPr>
              <a:t>new enhanced </a:t>
            </a:r>
            <a:r>
              <a:rPr kumimoji="0" sz="2700" b="0" i="0" u="none" strike="noStrike" kern="1200" cap="none" spc="0" normalizeH="0" baseline="0" noProof="0" dirty="0">
                <a:ln>
                  <a:noFill/>
                </a:ln>
                <a:solidFill>
                  <a:srgbClr val="003C59"/>
                </a:solidFill>
                <a:effectLst/>
                <a:uLnTx/>
                <a:uFillTx/>
                <a:latin typeface="Arial"/>
                <a:ea typeface="+mn-ea"/>
                <a:cs typeface="Arial"/>
              </a:rPr>
              <a:t>care </a:t>
            </a:r>
            <a:r>
              <a:rPr kumimoji="0" sz="2700" b="0" i="0" u="none" strike="noStrike" kern="1200" cap="none" spc="-5" normalizeH="0" baseline="0" noProof="0" dirty="0">
                <a:ln>
                  <a:noFill/>
                </a:ln>
                <a:solidFill>
                  <a:srgbClr val="003C59"/>
                </a:solidFill>
                <a:effectLst/>
                <a:uLnTx/>
                <a:uFillTx/>
                <a:latin typeface="Arial"/>
                <a:ea typeface="+mn-ea"/>
                <a:cs typeface="Arial"/>
              </a:rPr>
              <a:t>management</a:t>
            </a:r>
            <a:r>
              <a:rPr kumimoji="0" sz="2700" b="0" i="0" u="none" strike="noStrike" kern="1200" cap="none" spc="-35" normalizeH="0" baseline="0" noProof="0" dirty="0">
                <a:ln>
                  <a:noFill/>
                </a:ln>
                <a:solidFill>
                  <a:srgbClr val="003C59"/>
                </a:solidFill>
                <a:effectLst/>
                <a:uLnTx/>
                <a:uFillTx/>
                <a:latin typeface="Arial"/>
                <a:ea typeface="+mn-ea"/>
                <a:cs typeface="Arial"/>
              </a:rPr>
              <a:t> </a:t>
            </a:r>
            <a:r>
              <a:rPr kumimoji="0" sz="2700" b="0" i="0" u="none" strike="noStrike" kern="1200" cap="none" spc="0" normalizeH="0" baseline="0" noProof="0" dirty="0">
                <a:ln>
                  <a:noFill/>
                </a:ln>
                <a:solidFill>
                  <a:srgbClr val="003C59"/>
                </a:solidFill>
                <a:effectLst/>
                <a:uLnTx/>
                <a:uFillTx/>
                <a:latin typeface="Arial"/>
                <a:ea typeface="+mn-ea"/>
                <a:cs typeface="Arial"/>
              </a:rPr>
              <a:t>benefit.</a:t>
            </a:r>
            <a:endParaRPr kumimoji="0" sz="2700" b="0" i="0" u="none" strike="noStrike" kern="1200" cap="none" spc="0" normalizeH="0" baseline="0" noProof="0" dirty="0">
              <a:ln>
                <a:noFill/>
              </a:ln>
              <a:solidFill>
                <a:prstClr val="black"/>
              </a:solidFill>
              <a:effectLst/>
              <a:uLnTx/>
              <a:uFillTx/>
              <a:latin typeface="Arial"/>
              <a:ea typeface="+mn-ea"/>
              <a:cs typeface="Arial"/>
            </a:endParaRPr>
          </a:p>
          <a:p>
            <a:pPr marL="355600" marR="615315" lvl="0" indent="-341630" algn="l" defTabSz="914400" rtl="0" eaLnBrk="1" fontAlgn="auto" latinLnBrk="0" hangingPunct="1">
              <a:lnSpc>
                <a:spcPts val="2590"/>
              </a:lnSpc>
              <a:spcBef>
                <a:spcPts val="660"/>
              </a:spcBef>
              <a:spcAft>
                <a:spcPts val="0"/>
              </a:spcAft>
              <a:buClrTx/>
              <a:buSzTx/>
              <a:buFontTx/>
              <a:buChar char="•"/>
              <a:tabLst>
                <a:tab pos="356870" algn="l"/>
                <a:tab pos="357505" algn="l"/>
              </a:tabLst>
              <a:defRPr/>
            </a:pPr>
            <a:r>
              <a:rPr kumimoji="0" sz="2700" b="0" i="0" u="none" strike="noStrike" kern="1200" cap="none" spc="0" normalizeH="0" baseline="0" noProof="0" dirty="0">
                <a:ln>
                  <a:noFill/>
                </a:ln>
                <a:solidFill>
                  <a:srgbClr val="003C59"/>
                </a:solidFill>
                <a:effectLst/>
                <a:uLnTx/>
                <a:uFillTx/>
                <a:latin typeface="Arial"/>
                <a:ea typeface="+mn-ea"/>
                <a:cs typeface="Arial"/>
              </a:rPr>
              <a:t>In </a:t>
            </a:r>
            <a:r>
              <a:rPr kumimoji="0" sz="2700" b="0" i="0" u="none" strike="noStrike" kern="1200" cap="none" spc="-5" normalizeH="0" baseline="0" noProof="0" dirty="0">
                <a:ln>
                  <a:noFill/>
                </a:ln>
                <a:solidFill>
                  <a:srgbClr val="003C59"/>
                </a:solidFill>
                <a:effectLst/>
                <a:uLnTx/>
                <a:uFillTx/>
                <a:latin typeface="Arial"/>
                <a:ea typeface="+mn-ea"/>
                <a:cs typeface="Arial"/>
              </a:rPr>
              <a:t>lieu </a:t>
            </a:r>
            <a:r>
              <a:rPr kumimoji="0" sz="2700" b="0" i="0" u="none" strike="noStrike" kern="1200" cap="none" spc="0" normalizeH="0" baseline="0" noProof="0" dirty="0">
                <a:ln>
                  <a:noFill/>
                </a:ln>
                <a:solidFill>
                  <a:srgbClr val="003C59"/>
                </a:solidFill>
                <a:effectLst/>
                <a:uLnTx/>
                <a:uFillTx/>
                <a:latin typeface="Arial"/>
                <a:ea typeface="+mn-ea"/>
                <a:cs typeface="Arial"/>
              </a:rPr>
              <a:t>of services </a:t>
            </a:r>
            <a:r>
              <a:rPr kumimoji="0" sz="2700" b="0" i="0" u="none" strike="noStrike" kern="1200" cap="none" spc="-5" normalizeH="0" baseline="0" noProof="0" dirty="0">
                <a:ln>
                  <a:noFill/>
                </a:ln>
                <a:solidFill>
                  <a:srgbClr val="003C59"/>
                </a:solidFill>
                <a:effectLst/>
                <a:uLnTx/>
                <a:uFillTx/>
                <a:latin typeface="Arial"/>
                <a:ea typeface="+mn-ea"/>
                <a:cs typeface="Arial"/>
              </a:rPr>
              <a:t>may be </a:t>
            </a:r>
            <a:r>
              <a:rPr kumimoji="0" sz="2700" b="0" i="0" u="none" strike="noStrike" kern="1200" cap="none" spc="0" normalizeH="0" baseline="0" noProof="0" dirty="0">
                <a:ln>
                  <a:noFill/>
                </a:ln>
                <a:solidFill>
                  <a:srgbClr val="003C59"/>
                </a:solidFill>
                <a:effectLst/>
                <a:uLnTx/>
                <a:uFillTx/>
                <a:latin typeface="Arial"/>
                <a:ea typeface="+mn-ea"/>
                <a:cs typeface="Arial"/>
              </a:rPr>
              <a:t>focused </a:t>
            </a:r>
            <a:r>
              <a:rPr kumimoji="0" sz="2700" b="0" i="0" u="none" strike="noStrike" kern="1200" cap="none" spc="-5" normalizeH="0" baseline="0" noProof="0" dirty="0">
                <a:ln>
                  <a:noFill/>
                </a:ln>
                <a:solidFill>
                  <a:srgbClr val="003C59"/>
                </a:solidFill>
                <a:effectLst/>
                <a:uLnTx/>
                <a:uFillTx/>
                <a:latin typeface="Arial"/>
                <a:ea typeface="+mn-ea"/>
                <a:cs typeface="Arial"/>
              </a:rPr>
              <a:t>on  addressing combined medical and </a:t>
            </a:r>
            <a:r>
              <a:rPr kumimoji="0" sz="2700" b="0" i="0" u="none" strike="noStrike" kern="1200" cap="none" spc="0" normalizeH="0" baseline="0" noProof="0" dirty="0">
                <a:ln>
                  <a:noFill/>
                </a:ln>
                <a:solidFill>
                  <a:srgbClr val="003C59"/>
                </a:solidFill>
                <a:effectLst/>
                <a:uLnTx/>
                <a:uFillTx/>
                <a:latin typeface="Arial"/>
                <a:ea typeface="+mn-ea"/>
                <a:cs typeface="Arial"/>
              </a:rPr>
              <a:t>social  </a:t>
            </a:r>
            <a:r>
              <a:rPr kumimoji="0" sz="2700" b="0" i="0" u="none" strike="noStrike" kern="1200" cap="none" spc="-5" normalizeH="0" baseline="0" noProof="0" dirty="0">
                <a:ln>
                  <a:noFill/>
                </a:ln>
                <a:solidFill>
                  <a:srgbClr val="003C59"/>
                </a:solidFill>
                <a:effectLst/>
                <a:uLnTx/>
                <a:uFillTx/>
                <a:latin typeface="Arial"/>
                <a:ea typeface="+mn-ea"/>
                <a:cs typeface="Arial"/>
              </a:rPr>
              <a:t>determinants of health needs and avoiding  higher </a:t>
            </a:r>
            <a:r>
              <a:rPr kumimoji="0" sz="2700" b="0" i="0" u="none" strike="noStrike" kern="1200" cap="none" spc="0" normalizeH="0" baseline="0" noProof="0" dirty="0">
                <a:ln>
                  <a:noFill/>
                </a:ln>
                <a:solidFill>
                  <a:srgbClr val="003C59"/>
                </a:solidFill>
                <a:effectLst/>
                <a:uLnTx/>
                <a:uFillTx/>
                <a:latin typeface="Arial"/>
                <a:ea typeface="+mn-ea"/>
                <a:cs typeface="Arial"/>
              </a:rPr>
              <a:t>levels of</a:t>
            </a:r>
            <a:r>
              <a:rPr kumimoji="0" sz="2700" b="0" i="0" u="none" strike="noStrike" kern="1200" cap="none" spc="-10" normalizeH="0" baseline="0" noProof="0" dirty="0">
                <a:ln>
                  <a:noFill/>
                </a:ln>
                <a:solidFill>
                  <a:srgbClr val="003C59"/>
                </a:solidFill>
                <a:effectLst/>
                <a:uLnTx/>
                <a:uFillTx/>
                <a:latin typeface="Arial"/>
                <a:ea typeface="+mn-ea"/>
                <a:cs typeface="Arial"/>
              </a:rPr>
              <a:t> </a:t>
            </a:r>
            <a:r>
              <a:rPr kumimoji="0" sz="2700" b="0" i="0" u="none" strike="noStrike" kern="1200" cap="none" spc="-5" normalizeH="0" baseline="0" noProof="0" dirty="0">
                <a:ln>
                  <a:noFill/>
                </a:ln>
                <a:solidFill>
                  <a:srgbClr val="003C59"/>
                </a:solidFill>
                <a:effectLst/>
                <a:uLnTx/>
                <a:uFillTx/>
                <a:latin typeface="Arial"/>
                <a:ea typeface="+mn-ea"/>
                <a:cs typeface="Arial"/>
              </a:rPr>
              <a:t>care.</a:t>
            </a:r>
            <a:endParaRPr kumimoji="0" sz="2700" b="0" i="0" u="none" strike="noStrike" kern="1200" cap="none" spc="0" normalizeH="0" baseline="0" noProof="0" dirty="0">
              <a:ln>
                <a:noFill/>
              </a:ln>
              <a:solidFill>
                <a:prstClr val="black"/>
              </a:solidFill>
              <a:effectLst/>
              <a:uLnTx/>
              <a:uFillTx/>
              <a:latin typeface="Arial"/>
              <a:ea typeface="+mn-ea"/>
              <a:cs typeface="Arial"/>
            </a:endParaRPr>
          </a:p>
          <a:p>
            <a:pPr marL="355600" marR="121285" lvl="0" indent="-342900" algn="l" defTabSz="914400" rtl="0" eaLnBrk="1" fontAlgn="auto" latinLnBrk="0" hangingPunct="1">
              <a:lnSpc>
                <a:spcPts val="2590"/>
              </a:lnSpc>
              <a:spcBef>
                <a:spcPts val="655"/>
              </a:spcBef>
              <a:spcAft>
                <a:spcPts val="0"/>
              </a:spcAft>
              <a:buClrTx/>
              <a:buSzTx/>
              <a:buFontTx/>
              <a:buChar char="•"/>
              <a:tabLst>
                <a:tab pos="354965" algn="l"/>
                <a:tab pos="355600" algn="l"/>
              </a:tabLst>
              <a:defRPr/>
            </a:pPr>
            <a:r>
              <a:rPr kumimoji="0" sz="2700" b="0" i="0" u="none" strike="noStrike" kern="1200" cap="none" spc="-5" normalizeH="0" baseline="0" noProof="0" dirty="0">
                <a:ln>
                  <a:noFill/>
                </a:ln>
                <a:solidFill>
                  <a:srgbClr val="003C59"/>
                </a:solidFill>
                <a:effectLst/>
                <a:uLnTx/>
                <a:uFillTx/>
                <a:latin typeface="Arial"/>
                <a:ea typeface="+mn-ea"/>
                <a:cs typeface="Arial"/>
              </a:rPr>
              <a:t>For example, in lieu of </a:t>
            </a:r>
            <a:r>
              <a:rPr kumimoji="0" sz="2700" b="0" i="0" u="none" strike="noStrike" kern="1200" cap="none" spc="0" normalizeH="0" baseline="0" noProof="0" dirty="0">
                <a:ln>
                  <a:noFill/>
                </a:ln>
                <a:solidFill>
                  <a:srgbClr val="003C59"/>
                </a:solidFill>
                <a:effectLst/>
                <a:uLnTx/>
                <a:uFillTx/>
                <a:latin typeface="Arial"/>
                <a:ea typeface="+mn-ea"/>
                <a:cs typeface="Arial"/>
              </a:rPr>
              <a:t>services </a:t>
            </a:r>
            <a:r>
              <a:rPr kumimoji="0" sz="2700" b="0" i="0" u="none" strike="noStrike" kern="1200" cap="none" spc="-5" normalizeH="0" baseline="0" noProof="0" dirty="0">
                <a:ln>
                  <a:noFill/>
                </a:ln>
                <a:solidFill>
                  <a:srgbClr val="003C59"/>
                </a:solidFill>
                <a:effectLst/>
                <a:uLnTx/>
                <a:uFillTx/>
                <a:latin typeface="Arial"/>
                <a:ea typeface="+mn-ea"/>
                <a:cs typeface="Arial"/>
              </a:rPr>
              <a:t>might be  provided as a </a:t>
            </a:r>
            <a:r>
              <a:rPr kumimoji="0" sz="2700" b="0" i="0" u="none" strike="noStrike" kern="1200" cap="none" spc="0" normalizeH="0" baseline="0" noProof="0" dirty="0">
                <a:ln>
                  <a:noFill/>
                </a:ln>
                <a:solidFill>
                  <a:srgbClr val="003C59"/>
                </a:solidFill>
                <a:effectLst/>
                <a:uLnTx/>
                <a:uFillTx/>
                <a:latin typeface="Arial"/>
                <a:ea typeface="+mn-ea"/>
                <a:cs typeface="Arial"/>
              </a:rPr>
              <a:t>substitute </a:t>
            </a:r>
            <a:r>
              <a:rPr kumimoji="0" sz="2700" b="0" i="0" u="none" strike="noStrike" kern="1200" cap="none" spc="-40" normalizeH="0" baseline="0" noProof="0" dirty="0">
                <a:ln>
                  <a:noFill/>
                </a:ln>
                <a:solidFill>
                  <a:srgbClr val="003C59"/>
                </a:solidFill>
                <a:effectLst/>
                <a:uLnTx/>
                <a:uFillTx/>
                <a:latin typeface="Arial"/>
                <a:ea typeface="+mn-ea"/>
                <a:cs typeface="Arial"/>
              </a:rPr>
              <a:t>for, </a:t>
            </a:r>
            <a:r>
              <a:rPr kumimoji="0" sz="2700" b="0" i="0" u="none" strike="noStrike" kern="1200" cap="none" spc="-5" normalizeH="0" baseline="0" noProof="0" dirty="0">
                <a:ln>
                  <a:noFill/>
                </a:ln>
                <a:solidFill>
                  <a:srgbClr val="003C59"/>
                </a:solidFill>
                <a:effectLst/>
                <a:uLnTx/>
                <a:uFillTx/>
                <a:latin typeface="Arial"/>
                <a:ea typeface="+mn-ea"/>
                <a:cs typeface="Arial"/>
              </a:rPr>
              <a:t>or </a:t>
            </a:r>
            <a:r>
              <a:rPr kumimoji="0" sz="2700" b="0" i="0" u="none" strike="noStrike" kern="1200" cap="none" spc="0" normalizeH="0" baseline="0" noProof="0" dirty="0">
                <a:ln>
                  <a:noFill/>
                </a:ln>
                <a:solidFill>
                  <a:srgbClr val="003C59"/>
                </a:solidFill>
                <a:effectLst/>
                <a:uLnTx/>
                <a:uFillTx/>
                <a:latin typeface="Arial"/>
                <a:ea typeface="+mn-ea"/>
                <a:cs typeface="Arial"/>
              </a:rPr>
              <a:t>to </a:t>
            </a:r>
            <a:r>
              <a:rPr kumimoji="0" sz="2700" b="0" i="0" u="none" strike="noStrike" kern="1200" cap="none" spc="-5" normalizeH="0" baseline="0" noProof="0" dirty="0">
                <a:ln>
                  <a:noFill/>
                </a:ln>
                <a:solidFill>
                  <a:srgbClr val="003C59"/>
                </a:solidFill>
                <a:effectLst/>
                <a:uLnTx/>
                <a:uFillTx/>
                <a:latin typeface="Arial"/>
                <a:ea typeface="+mn-ea"/>
                <a:cs typeface="Arial"/>
              </a:rPr>
              <a:t>avoid,  </a:t>
            </a:r>
            <a:r>
              <a:rPr kumimoji="0" sz="2700" b="0" i="0" u="none" strike="noStrike" kern="1200" cap="none" spc="0" normalizeH="0" baseline="0" noProof="0" dirty="0">
                <a:ln>
                  <a:noFill/>
                </a:ln>
                <a:solidFill>
                  <a:srgbClr val="003C59"/>
                </a:solidFill>
                <a:effectLst/>
                <a:uLnTx/>
                <a:uFillTx/>
                <a:latin typeface="Arial"/>
                <a:ea typeface="+mn-ea"/>
                <a:cs typeface="Arial"/>
              </a:rPr>
              <a:t>hospital </a:t>
            </a:r>
            <a:r>
              <a:rPr kumimoji="0" sz="2700" b="0" i="0" u="none" strike="noStrike" kern="1200" cap="none" spc="-5" normalizeH="0" baseline="0" noProof="0" dirty="0">
                <a:ln>
                  <a:noFill/>
                </a:ln>
                <a:solidFill>
                  <a:srgbClr val="003C59"/>
                </a:solidFill>
                <a:effectLst/>
                <a:uLnTx/>
                <a:uFillTx/>
                <a:latin typeface="Arial"/>
                <a:ea typeface="+mn-ea"/>
                <a:cs typeface="Arial"/>
              </a:rPr>
              <a:t>or nursing </a:t>
            </a:r>
            <a:r>
              <a:rPr kumimoji="0" sz="2700" b="0" i="0" u="none" strike="noStrike" kern="1200" cap="none" spc="0" normalizeH="0" baseline="0" noProof="0" dirty="0">
                <a:ln>
                  <a:noFill/>
                </a:ln>
                <a:solidFill>
                  <a:srgbClr val="003C59"/>
                </a:solidFill>
                <a:effectLst/>
                <a:uLnTx/>
                <a:uFillTx/>
                <a:latin typeface="Arial"/>
                <a:ea typeface="+mn-ea"/>
                <a:cs typeface="Arial"/>
              </a:rPr>
              <a:t>facility </a:t>
            </a:r>
            <a:r>
              <a:rPr kumimoji="0" sz="2700" b="0" i="0" u="none" strike="noStrike" kern="1200" cap="none" spc="-5" normalizeH="0" baseline="0" noProof="0" dirty="0">
                <a:ln>
                  <a:noFill/>
                </a:ln>
                <a:solidFill>
                  <a:srgbClr val="003C59"/>
                </a:solidFill>
                <a:effectLst/>
                <a:uLnTx/>
                <a:uFillTx/>
                <a:latin typeface="Arial"/>
                <a:ea typeface="+mn-ea"/>
                <a:cs typeface="Arial"/>
              </a:rPr>
              <a:t>admissions,  </a:t>
            </a:r>
            <a:r>
              <a:rPr kumimoji="0" sz="2700" b="0" i="0" u="none" strike="noStrike" kern="1200" cap="none" spc="0" normalizeH="0" baseline="0" noProof="0" dirty="0">
                <a:ln>
                  <a:noFill/>
                </a:ln>
                <a:solidFill>
                  <a:srgbClr val="003C59"/>
                </a:solidFill>
                <a:effectLst/>
                <a:uLnTx/>
                <a:uFillTx/>
                <a:latin typeface="Arial"/>
                <a:ea typeface="+mn-ea"/>
                <a:cs typeface="Arial"/>
              </a:rPr>
              <a:t>discharge </a:t>
            </a:r>
            <a:r>
              <a:rPr kumimoji="0" sz="2700" b="0" i="0" u="none" strike="noStrike" kern="1200" cap="none" spc="-5" normalizeH="0" baseline="0" noProof="0" dirty="0">
                <a:ln>
                  <a:noFill/>
                </a:ln>
                <a:solidFill>
                  <a:srgbClr val="003C59"/>
                </a:solidFill>
                <a:effectLst/>
                <a:uLnTx/>
                <a:uFillTx/>
                <a:latin typeface="Arial"/>
                <a:ea typeface="+mn-ea"/>
                <a:cs typeface="Arial"/>
              </a:rPr>
              <a:t>delays, and emergency department  use.</a:t>
            </a:r>
            <a:endParaRPr kumimoji="0" sz="2700" b="0" i="0" u="none" strike="noStrike" kern="1200" cap="none" spc="0" normalizeH="0" baseline="0" noProof="0" dirty="0">
              <a:ln>
                <a:noFill/>
              </a:ln>
              <a:solidFill>
                <a:prstClr val="black"/>
              </a:solidFill>
              <a:effectLst/>
              <a:uLnTx/>
              <a:uFillTx/>
              <a:latin typeface="Arial"/>
              <a:ea typeface="+mn-ea"/>
              <a:cs typeface="Arial"/>
            </a:endParaRPr>
          </a:p>
        </p:txBody>
      </p:sp>
    </p:spTree>
    <p:extLst>
      <p:ext uri="{BB962C8B-B14F-4D97-AF65-F5344CB8AC3E}">
        <p14:creationId xmlns:p14="http://schemas.microsoft.com/office/powerpoint/2010/main" val="23867460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7"/>
          </p:nvPr>
        </p:nvSpPr>
        <p:spPr/>
        <p:txBody>
          <a:bodyPr/>
          <a:lstStyle/>
          <a:p>
            <a:pPr marL="25400">
              <a:lnSpc>
                <a:spcPts val="1425"/>
              </a:lnSpc>
            </a:pPr>
            <a:fld id="{81D60167-4931-47E6-BA6A-407CBD079E47}" type="slidenum">
              <a:rPr lang="en-US" spc="-5" smtClean="0"/>
              <a:t>18</a:t>
            </a:fld>
            <a:endParaRPr lang="en-US" spc="-5" dirty="0"/>
          </a:p>
        </p:txBody>
      </p:sp>
      <p:sp>
        <p:nvSpPr>
          <p:cNvPr id="7" name="Date Placeholder 6"/>
          <p:cNvSpPr>
            <a:spLocks noGrp="1"/>
          </p:cNvSpPr>
          <p:nvPr>
            <p:ph type="dt" sz="half" idx="6"/>
          </p:nvPr>
        </p:nvSpPr>
        <p:spPr/>
        <p:txBody>
          <a:bodyPr/>
          <a:lstStyle/>
          <a:p>
            <a:pPr marL="12700">
              <a:lnSpc>
                <a:spcPts val="1425"/>
              </a:lnSpc>
            </a:pPr>
            <a:r>
              <a:rPr lang="en-US" spc="-5" smtClean="0"/>
              <a:t>12/05/2019</a:t>
            </a:r>
            <a:endParaRPr lang="en-US" spc="-5" dirty="0"/>
          </a:p>
        </p:txBody>
      </p:sp>
      <p:sp>
        <p:nvSpPr>
          <p:cNvPr id="3" name="object 3"/>
          <p:cNvSpPr txBox="1">
            <a:spLocks noGrp="1"/>
          </p:cNvSpPr>
          <p:nvPr>
            <p:ph type="title"/>
          </p:nvPr>
        </p:nvSpPr>
        <p:spPr>
          <a:xfrm>
            <a:off x="3055747" y="482917"/>
            <a:ext cx="4630420" cy="696595"/>
          </a:xfrm>
          <a:prstGeom prst="rect">
            <a:avLst/>
          </a:prstGeom>
        </p:spPr>
        <p:txBody>
          <a:bodyPr vert="horz" wrap="square" lIns="0" tIns="13335" rIns="0" bIns="0" rtlCol="0">
            <a:spAutoFit/>
          </a:bodyPr>
          <a:lstStyle/>
          <a:p>
            <a:pPr marL="12700">
              <a:lnSpc>
                <a:spcPct val="100000"/>
              </a:lnSpc>
              <a:spcBef>
                <a:spcPts val="105"/>
              </a:spcBef>
            </a:pPr>
            <a:r>
              <a:rPr sz="4400" dirty="0"/>
              <a:t>In Lieu of</a:t>
            </a:r>
            <a:r>
              <a:rPr sz="4400" spc="-65" dirty="0"/>
              <a:t> </a:t>
            </a:r>
            <a:r>
              <a:rPr sz="4400" dirty="0"/>
              <a:t>Services</a:t>
            </a:r>
          </a:p>
        </p:txBody>
      </p:sp>
      <p:sp>
        <p:nvSpPr>
          <p:cNvPr id="2" name="object 2"/>
          <p:cNvSpPr txBox="1"/>
          <p:nvPr/>
        </p:nvSpPr>
        <p:spPr>
          <a:xfrm>
            <a:off x="1074256" y="1389697"/>
            <a:ext cx="7323455" cy="4524375"/>
          </a:xfrm>
          <a:prstGeom prst="rect">
            <a:avLst/>
          </a:prstGeom>
        </p:spPr>
        <p:txBody>
          <a:bodyPr vert="horz" wrap="square" lIns="0" tIns="67310" rIns="0" bIns="0" rtlCol="0">
            <a:spAutoFit/>
          </a:bodyPr>
          <a:lstStyle/>
          <a:p>
            <a:pPr marL="12700" marR="5080" lvl="0" indent="0" algn="l" defTabSz="914400" rtl="0" eaLnBrk="1" fontAlgn="auto" latinLnBrk="0" hangingPunct="1">
              <a:lnSpc>
                <a:spcPct val="80000"/>
              </a:lnSpc>
              <a:spcBef>
                <a:spcPts val="530"/>
              </a:spcBef>
              <a:spcAft>
                <a:spcPts val="0"/>
              </a:spcAft>
              <a:buClrTx/>
              <a:buSzTx/>
              <a:buFontTx/>
              <a:buNone/>
              <a:tabLst/>
              <a:defRPr/>
            </a:pPr>
            <a:r>
              <a:rPr kumimoji="0" sz="1800" b="0" i="0" u="none" strike="noStrike" kern="1200" cap="none" spc="-5" normalizeH="0" baseline="0" noProof="0" dirty="0">
                <a:ln>
                  <a:noFill/>
                </a:ln>
                <a:solidFill>
                  <a:srgbClr val="003C59"/>
                </a:solidFill>
                <a:effectLst/>
                <a:uLnTx/>
                <a:uFillTx/>
                <a:latin typeface="Arial"/>
                <a:ea typeface="+mn-ea"/>
                <a:cs typeface="Arial"/>
              </a:rPr>
              <a:t>DHCS is </a:t>
            </a:r>
            <a:r>
              <a:rPr kumimoji="0" sz="1800" b="0" i="0" u="none" strike="noStrike" kern="1200" cap="none" spc="-10" normalizeH="0" baseline="0" noProof="0" dirty="0">
                <a:ln>
                  <a:noFill/>
                </a:ln>
                <a:solidFill>
                  <a:srgbClr val="003C59"/>
                </a:solidFill>
                <a:effectLst/>
                <a:uLnTx/>
                <a:uFillTx/>
                <a:latin typeface="Arial"/>
                <a:ea typeface="+mn-ea"/>
                <a:cs typeface="Arial"/>
              </a:rPr>
              <a:t>proposing </a:t>
            </a:r>
            <a:r>
              <a:rPr kumimoji="0" sz="1800" b="0" i="0" u="none" strike="noStrike" kern="1200" cap="none" spc="0" normalizeH="0" baseline="0" noProof="0" dirty="0">
                <a:ln>
                  <a:noFill/>
                </a:ln>
                <a:solidFill>
                  <a:srgbClr val="003C59"/>
                </a:solidFill>
                <a:effectLst/>
                <a:uLnTx/>
                <a:uFillTx/>
                <a:latin typeface="Arial"/>
                <a:ea typeface="+mn-ea"/>
                <a:cs typeface="Arial"/>
              </a:rPr>
              <a:t>to </a:t>
            </a:r>
            <a:r>
              <a:rPr kumimoji="0" sz="1800" b="0" i="0" u="none" strike="noStrike" kern="1200" cap="none" spc="-5" normalizeH="0" baseline="0" noProof="0" dirty="0">
                <a:ln>
                  <a:noFill/>
                </a:ln>
                <a:solidFill>
                  <a:srgbClr val="003C59"/>
                </a:solidFill>
                <a:effectLst/>
                <a:uLnTx/>
                <a:uFillTx/>
                <a:latin typeface="Arial"/>
                <a:ea typeface="+mn-ea"/>
                <a:cs typeface="Arial"/>
              </a:rPr>
              <a:t>cover the </a:t>
            </a:r>
            <a:r>
              <a:rPr kumimoji="0" sz="1800" b="0" i="0" u="none" strike="noStrike" kern="1200" cap="none" spc="-10" normalizeH="0" baseline="0" noProof="0" dirty="0">
                <a:ln>
                  <a:noFill/>
                </a:ln>
                <a:solidFill>
                  <a:srgbClr val="003C59"/>
                </a:solidFill>
                <a:effectLst/>
                <a:uLnTx/>
                <a:uFillTx/>
                <a:latin typeface="Arial"/>
                <a:ea typeface="+mn-ea"/>
                <a:cs typeface="Arial"/>
              </a:rPr>
              <a:t>following </a:t>
            </a:r>
            <a:r>
              <a:rPr kumimoji="0" sz="1800" b="0" i="0" u="none" strike="noStrike" kern="1200" cap="none" spc="-5" normalizeH="0" baseline="0" noProof="0" dirty="0">
                <a:ln>
                  <a:noFill/>
                </a:ln>
                <a:solidFill>
                  <a:srgbClr val="003C59"/>
                </a:solidFill>
                <a:effectLst/>
                <a:uLnTx/>
                <a:uFillTx/>
                <a:latin typeface="Arial"/>
                <a:ea typeface="+mn-ea"/>
                <a:cs typeface="Arial"/>
              </a:rPr>
              <a:t>distinct services </a:t>
            </a:r>
            <a:r>
              <a:rPr kumimoji="0" sz="1800" b="0" i="0" u="none" strike="noStrike" kern="1200" cap="none" spc="-10" normalizeH="0" baseline="0" noProof="0" dirty="0">
                <a:ln>
                  <a:noFill/>
                </a:ln>
                <a:solidFill>
                  <a:srgbClr val="003C59"/>
                </a:solidFill>
                <a:effectLst/>
                <a:uLnTx/>
                <a:uFillTx/>
                <a:latin typeface="Arial"/>
                <a:ea typeface="+mn-ea"/>
                <a:cs typeface="Arial"/>
              </a:rPr>
              <a:t>as </a:t>
            </a:r>
            <a:r>
              <a:rPr kumimoji="0" sz="1800" b="0" i="0" u="none" strike="noStrike" kern="1200" cap="none" spc="-5" normalizeH="0" baseline="0" noProof="0" dirty="0">
                <a:ln>
                  <a:noFill/>
                </a:ln>
                <a:solidFill>
                  <a:srgbClr val="003C59"/>
                </a:solidFill>
                <a:effectLst/>
                <a:uLnTx/>
                <a:uFillTx/>
                <a:latin typeface="Arial"/>
                <a:ea typeface="+mn-ea"/>
                <a:cs typeface="Arial"/>
              </a:rPr>
              <a:t>in </a:t>
            </a:r>
            <a:r>
              <a:rPr kumimoji="0" sz="1800" b="0" i="0" u="none" strike="noStrike" kern="1200" cap="none" spc="-10" normalizeH="0" baseline="0" noProof="0" dirty="0">
                <a:ln>
                  <a:noFill/>
                </a:ln>
                <a:solidFill>
                  <a:srgbClr val="003C59"/>
                </a:solidFill>
                <a:effectLst/>
                <a:uLnTx/>
                <a:uFillTx/>
                <a:latin typeface="Arial"/>
                <a:ea typeface="+mn-ea"/>
                <a:cs typeface="Arial"/>
              </a:rPr>
              <a:t>lieu of  </a:t>
            </a:r>
            <a:r>
              <a:rPr kumimoji="0" sz="1800" b="0" i="0" u="none" strike="noStrike" kern="1200" cap="none" spc="-5" normalizeH="0" baseline="0" noProof="0" dirty="0">
                <a:ln>
                  <a:noFill/>
                </a:ln>
                <a:solidFill>
                  <a:srgbClr val="003C59"/>
                </a:solidFill>
                <a:effectLst/>
                <a:uLnTx/>
                <a:uFillTx/>
                <a:latin typeface="Arial"/>
                <a:ea typeface="+mn-ea"/>
                <a:cs typeface="Arial"/>
              </a:rPr>
              <a:t>service </a:t>
            </a:r>
            <a:r>
              <a:rPr kumimoji="0" sz="1800" b="0" i="0" u="none" strike="noStrike" kern="1200" cap="none" spc="-10" normalizeH="0" baseline="0" noProof="0" dirty="0">
                <a:ln>
                  <a:noFill/>
                </a:ln>
                <a:solidFill>
                  <a:srgbClr val="003C59"/>
                </a:solidFill>
                <a:effectLst/>
                <a:uLnTx/>
                <a:uFillTx/>
                <a:latin typeface="Arial"/>
                <a:ea typeface="+mn-ea"/>
                <a:cs typeface="Arial"/>
              </a:rPr>
              <a:t>under </a:t>
            </a:r>
            <a:r>
              <a:rPr kumimoji="0" sz="1800" b="0" i="0" u="none" strike="noStrike" kern="1200" cap="none" spc="-5" normalizeH="0" baseline="0" noProof="0" dirty="0">
                <a:ln>
                  <a:noFill/>
                </a:ln>
                <a:solidFill>
                  <a:srgbClr val="003C59"/>
                </a:solidFill>
                <a:effectLst/>
                <a:uLnTx/>
                <a:uFillTx/>
                <a:latin typeface="Arial"/>
                <a:ea typeface="+mn-ea"/>
                <a:cs typeface="Arial"/>
              </a:rPr>
              <a:t>Medi-Cal </a:t>
            </a:r>
            <a:r>
              <a:rPr kumimoji="0" sz="1800" b="0" i="0" u="none" strike="noStrike" kern="1200" cap="none" spc="-10" normalizeH="0" baseline="0" noProof="0" dirty="0">
                <a:ln>
                  <a:noFill/>
                </a:ln>
                <a:solidFill>
                  <a:srgbClr val="003C59"/>
                </a:solidFill>
                <a:effectLst/>
                <a:uLnTx/>
                <a:uFillTx/>
                <a:latin typeface="Arial"/>
                <a:ea typeface="+mn-ea"/>
                <a:cs typeface="Arial"/>
              </a:rPr>
              <a:t>managed </a:t>
            </a:r>
            <a:r>
              <a:rPr kumimoji="0" sz="1800" b="0" i="0" u="none" strike="noStrike" kern="1200" cap="none" spc="-5" normalizeH="0" baseline="0" noProof="0" dirty="0">
                <a:ln>
                  <a:noFill/>
                </a:ln>
                <a:solidFill>
                  <a:srgbClr val="003C59"/>
                </a:solidFill>
                <a:effectLst/>
                <a:uLnTx/>
                <a:uFillTx/>
                <a:latin typeface="Arial"/>
                <a:ea typeface="+mn-ea"/>
                <a:cs typeface="Arial"/>
              </a:rPr>
              <a:t>care. </a:t>
            </a:r>
            <a:r>
              <a:rPr kumimoji="0" sz="1800" b="0" i="0" u="none" strike="noStrike" kern="1200" cap="none" spc="-10" normalizeH="0" baseline="0" noProof="0" dirty="0">
                <a:ln>
                  <a:noFill/>
                </a:ln>
                <a:solidFill>
                  <a:srgbClr val="003C59"/>
                </a:solidFill>
                <a:effectLst/>
                <a:uLnTx/>
                <a:uFillTx/>
                <a:latin typeface="Arial"/>
                <a:ea typeface="+mn-ea"/>
                <a:cs typeface="Arial"/>
              </a:rPr>
              <a:t>Details regarding each proposed  </a:t>
            </a:r>
            <a:r>
              <a:rPr kumimoji="0" sz="1800" b="0" i="0" u="none" strike="noStrike" kern="1200" cap="none" spc="-5" normalizeH="0" baseline="0" noProof="0" dirty="0">
                <a:ln>
                  <a:noFill/>
                </a:ln>
                <a:solidFill>
                  <a:srgbClr val="003C59"/>
                </a:solidFill>
                <a:effectLst/>
                <a:uLnTx/>
                <a:uFillTx/>
                <a:latin typeface="Arial"/>
                <a:ea typeface="+mn-ea"/>
                <a:cs typeface="Arial"/>
              </a:rPr>
              <a:t>set of services are </a:t>
            </a:r>
            <a:r>
              <a:rPr kumimoji="0" sz="1800" b="0" i="0" u="none" strike="noStrike" kern="1200" cap="none" spc="-10" normalizeH="0" baseline="0" noProof="0" dirty="0">
                <a:ln>
                  <a:noFill/>
                </a:ln>
                <a:solidFill>
                  <a:srgbClr val="003C59"/>
                </a:solidFill>
                <a:effectLst/>
                <a:uLnTx/>
                <a:uFillTx/>
                <a:latin typeface="Arial"/>
                <a:ea typeface="+mn-ea"/>
                <a:cs typeface="Arial"/>
              </a:rPr>
              <a:t>provided </a:t>
            </a:r>
            <a:r>
              <a:rPr kumimoji="0" sz="1800" b="0" i="0" u="none" strike="noStrike" kern="1200" cap="none" spc="-5" normalizeH="0" baseline="0" noProof="0" dirty="0">
                <a:ln>
                  <a:noFill/>
                </a:ln>
                <a:solidFill>
                  <a:srgbClr val="003C59"/>
                </a:solidFill>
                <a:effectLst/>
                <a:uLnTx/>
                <a:uFillTx/>
                <a:latin typeface="Arial"/>
                <a:ea typeface="+mn-ea"/>
                <a:cs typeface="Arial"/>
              </a:rPr>
              <a:t>in </a:t>
            </a:r>
            <a:r>
              <a:rPr kumimoji="0" sz="1800" b="0" i="0" u="none" strike="noStrike" kern="1200" cap="none" spc="-10" normalizeH="0" baseline="0" noProof="0" dirty="0">
                <a:ln>
                  <a:noFill/>
                </a:ln>
                <a:solidFill>
                  <a:srgbClr val="003C59"/>
                </a:solidFill>
                <a:effectLst/>
                <a:uLnTx/>
                <a:uFillTx/>
                <a:latin typeface="Arial"/>
                <a:ea typeface="+mn-ea"/>
                <a:cs typeface="Arial"/>
              </a:rPr>
              <a:t>Appendix </a:t>
            </a:r>
            <a:r>
              <a:rPr kumimoji="0" sz="1800" b="0" i="0" u="none" strike="noStrike" kern="1200" cap="none" spc="-5" normalizeH="0" baseline="0" noProof="0" dirty="0">
                <a:ln>
                  <a:noFill/>
                </a:ln>
                <a:solidFill>
                  <a:srgbClr val="003C59"/>
                </a:solidFill>
                <a:effectLst/>
                <a:uLnTx/>
                <a:uFillTx/>
                <a:latin typeface="Arial"/>
                <a:ea typeface="+mn-ea"/>
                <a:cs typeface="Arial"/>
              </a:rPr>
              <a:t>D of the CalAIM</a:t>
            </a:r>
            <a:r>
              <a:rPr kumimoji="0" sz="1800" b="0" i="0" u="none" strike="noStrike" kern="1200" cap="none" spc="25" normalizeH="0" baseline="0" noProof="0" dirty="0">
                <a:ln>
                  <a:noFill/>
                </a:ln>
                <a:solidFill>
                  <a:srgbClr val="003C59"/>
                </a:solidFill>
                <a:effectLst/>
                <a:uLnTx/>
                <a:uFillTx/>
                <a:latin typeface="Arial"/>
                <a:ea typeface="+mn-ea"/>
                <a:cs typeface="Arial"/>
              </a:rPr>
              <a:t> </a:t>
            </a:r>
            <a:r>
              <a:rPr kumimoji="0" sz="1800" b="0" i="0" u="none" strike="noStrike" kern="1200" cap="none" spc="-10" normalizeH="0" baseline="0" noProof="0" dirty="0">
                <a:ln>
                  <a:noFill/>
                </a:ln>
                <a:solidFill>
                  <a:srgbClr val="003C59"/>
                </a:solidFill>
                <a:effectLst/>
                <a:uLnTx/>
                <a:uFillTx/>
                <a:latin typeface="Arial"/>
                <a:ea typeface="+mn-ea"/>
                <a:cs typeface="Arial"/>
              </a:rPr>
              <a:t>proposal.</a:t>
            </a:r>
            <a:endParaRPr kumimoji="0" sz="1800" b="0" i="0" u="none" strike="noStrike" kern="1200" cap="none" spc="0" normalizeH="0" baseline="0" noProof="0" dirty="0">
              <a:ln>
                <a:noFill/>
              </a:ln>
              <a:solidFill>
                <a:prstClr val="black"/>
              </a:solidFill>
              <a:effectLst/>
              <a:uLnTx/>
              <a:uFillTx/>
              <a:latin typeface="Arial"/>
              <a:ea typeface="+mn-ea"/>
              <a:cs typeface="Arial"/>
            </a:endParaRPr>
          </a:p>
          <a:p>
            <a:pPr marL="469900" marR="0" lvl="0" indent="-285750" algn="l" defTabSz="914400" rtl="0" eaLnBrk="1" fontAlgn="auto" latinLnBrk="0" hangingPunct="1">
              <a:lnSpc>
                <a:spcPct val="100000"/>
              </a:lnSpc>
              <a:spcBef>
                <a:spcPts val="0"/>
              </a:spcBef>
              <a:spcAft>
                <a:spcPts val="0"/>
              </a:spcAft>
              <a:buClrTx/>
              <a:buSzTx/>
              <a:buFontTx/>
              <a:buChar char="•"/>
              <a:tabLst>
                <a:tab pos="469265" algn="l"/>
                <a:tab pos="469900" algn="l"/>
              </a:tabLst>
              <a:defRPr/>
            </a:pPr>
            <a:r>
              <a:rPr kumimoji="0" sz="1800" b="0" i="0" u="none" strike="noStrike" kern="1200" cap="none" spc="-10" normalizeH="0" baseline="0" noProof="0" dirty="0">
                <a:ln>
                  <a:noFill/>
                </a:ln>
                <a:solidFill>
                  <a:srgbClr val="003C59"/>
                </a:solidFill>
                <a:effectLst/>
                <a:uLnTx/>
                <a:uFillTx/>
                <a:latin typeface="Arial"/>
                <a:ea typeface="+mn-ea"/>
                <a:cs typeface="Arial"/>
              </a:rPr>
              <a:t>Housing Transition/Navigation</a:t>
            </a:r>
            <a:r>
              <a:rPr kumimoji="0" sz="1800" b="0" i="0" u="none" strike="noStrike" kern="1200" cap="none" spc="15" normalizeH="0" baseline="0" noProof="0" dirty="0">
                <a:ln>
                  <a:noFill/>
                </a:ln>
                <a:solidFill>
                  <a:srgbClr val="003C59"/>
                </a:solidFill>
                <a:effectLst/>
                <a:uLnTx/>
                <a:uFillTx/>
                <a:latin typeface="Arial"/>
                <a:ea typeface="+mn-ea"/>
                <a:cs typeface="Arial"/>
              </a:rPr>
              <a:t> </a:t>
            </a:r>
            <a:r>
              <a:rPr kumimoji="0" sz="1800" b="0" i="0" u="none" strike="noStrike" kern="1200" cap="none" spc="-10" normalizeH="0" baseline="0" noProof="0" dirty="0">
                <a:ln>
                  <a:noFill/>
                </a:ln>
                <a:solidFill>
                  <a:srgbClr val="003C59"/>
                </a:solidFill>
                <a:effectLst/>
                <a:uLnTx/>
                <a:uFillTx/>
                <a:latin typeface="Arial"/>
                <a:ea typeface="+mn-ea"/>
                <a:cs typeface="Arial"/>
              </a:rPr>
              <a:t>Services</a:t>
            </a:r>
            <a:endParaRPr kumimoji="0" sz="1800" b="0" i="0" u="none" strike="noStrike" kern="1200" cap="none" spc="0" normalizeH="0" baseline="0" noProof="0" dirty="0">
              <a:ln>
                <a:noFill/>
              </a:ln>
              <a:solidFill>
                <a:prstClr val="black"/>
              </a:solidFill>
              <a:effectLst/>
              <a:uLnTx/>
              <a:uFillTx/>
              <a:latin typeface="Arial"/>
              <a:ea typeface="+mn-ea"/>
              <a:cs typeface="Arial"/>
            </a:endParaRPr>
          </a:p>
          <a:p>
            <a:pPr marL="469900" marR="0" lvl="0" indent="-285750" algn="l" defTabSz="914400" rtl="0" eaLnBrk="1" fontAlgn="auto" latinLnBrk="0" hangingPunct="1">
              <a:lnSpc>
                <a:spcPct val="100000"/>
              </a:lnSpc>
              <a:spcBef>
                <a:spcPts val="0"/>
              </a:spcBef>
              <a:spcAft>
                <a:spcPts val="0"/>
              </a:spcAft>
              <a:buClrTx/>
              <a:buSzTx/>
              <a:buFontTx/>
              <a:buChar char="•"/>
              <a:tabLst>
                <a:tab pos="469265" algn="l"/>
                <a:tab pos="469900" algn="l"/>
              </a:tabLst>
              <a:defRPr/>
            </a:pPr>
            <a:r>
              <a:rPr kumimoji="0" sz="1800" b="0" i="0" u="none" strike="noStrike" kern="1200" cap="none" spc="-10" normalizeH="0" baseline="0" noProof="0" dirty="0">
                <a:ln>
                  <a:noFill/>
                </a:ln>
                <a:solidFill>
                  <a:srgbClr val="003C59"/>
                </a:solidFill>
                <a:effectLst/>
                <a:uLnTx/>
                <a:uFillTx/>
                <a:latin typeface="Arial"/>
                <a:ea typeface="+mn-ea"/>
                <a:cs typeface="Arial"/>
              </a:rPr>
              <a:t>Housing</a:t>
            </a:r>
            <a:r>
              <a:rPr kumimoji="0" sz="1800" b="0" i="0" u="none" strike="noStrike" kern="1200" cap="none" spc="15" normalizeH="0" baseline="0" noProof="0" dirty="0">
                <a:ln>
                  <a:noFill/>
                </a:ln>
                <a:solidFill>
                  <a:srgbClr val="003C59"/>
                </a:solidFill>
                <a:effectLst/>
                <a:uLnTx/>
                <a:uFillTx/>
                <a:latin typeface="Arial"/>
                <a:ea typeface="+mn-ea"/>
                <a:cs typeface="Arial"/>
              </a:rPr>
              <a:t> </a:t>
            </a:r>
            <a:r>
              <a:rPr kumimoji="0" sz="1800" b="0" i="0" u="none" strike="noStrike" kern="1200" cap="none" spc="-10" normalizeH="0" baseline="0" noProof="0" dirty="0">
                <a:ln>
                  <a:noFill/>
                </a:ln>
                <a:solidFill>
                  <a:srgbClr val="003C59"/>
                </a:solidFill>
                <a:effectLst/>
                <a:uLnTx/>
                <a:uFillTx/>
                <a:latin typeface="Arial"/>
                <a:ea typeface="+mn-ea"/>
                <a:cs typeface="Arial"/>
              </a:rPr>
              <a:t>Deposits</a:t>
            </a:r>
            <a:endParaRPr kumimoji="0" sz="1800" b="0" i="0" u="none" strike="noStrike" kern="1200" cap="none" spc="0" normalizeH="0" baseline="0" noProof="0" dirty="0">
              <a:ln>
                <a:noFill/>
              </a:ln>
              <a:solidFill>
                <a:prstClr val="black"/>
              </a:solidFill>
              <a:effectLst/>
              <a:uLnTx/>
              <a:uFillTx/>
              <a:latin typeface="Arial"/>
              <a:ea typeface="+mn-ea"/>
              <a:cs typeface="Arial"/>
            </a:endParaRPr>
          </a:p>
          <a:p>
            <a:pPr marL="469900" marR="0" lvl="0" indent="-285115" algn="l" defTabSz="914400" rtl="0" eaLnBrk="1" fontAlgn="auto" latinLnBrk="0" hangingPunct="1">
              <a:lnSpc>
                <a:spcPct val="100000"/>
              </a:lnSpc>
              <a:spcBef>
                <a:spcPts val="0"/>
              </a:spcBef>
              <a:spcAft>
                <a:spcPts val="0"/>
              </a:spcAft>
              <a:buClrTx/>
              <a:buSzTx/>
              <a:buFontTx/>
              <a:buChar char="•"/>
              <a:tabLst>
                <a:tab pos="469900" algn="l"/>
                <a:tab pos="470534" algn="l"/>
              </a:tabLst>
              <a:defRPr/>
            </a:pPr>
            <a:r>
              <a:rPr kumimoji="0" sz="1800" b="0" i="0" u="none" strike="noStrike" kern="1200" cap="none" spc="-10" normalizeH="0" baseline="0" noProof="0" dirty="0">
                <a:ln>
                  <a:noFill/>
                </a:ln>
                <a:solidFill>
                  <a:srgbClr val="003C59"/>
                </a:solidFill>
                <a:effectLst/>
                <a:uLnTx/>
                <a:uFillTx/>
                <a:latin typeface="Arial"/>
                <a:ea typeface="+mn-ea"/>
                <a:cs typeface="Arial"/>
              </a:rPr>
              <a:t>Housing </a:t>
            </a:r>
            <a:r>
              <a:rPr kumimoji="0" sz="1800" b="0" i="0" u="none" strike="noStrike" kern="1200" cap="none" spc="-35" normalizeH="0" baseline="0" noProof="0" dirty="0">
                <a:ln>
                  <a:noFill/>
                </a:ln>
                <a:solidFill>
                  <a:srgbClr val="003C59"/>
                </a:solidFill>
                <a:effectLst/>
                <a:uLnTx/>
                <a:uFillTx/>
                <a:latin typeface="Arial"/>
                <a:ea typeface="+mn-ea"/>
                <a:cs typeface="Arial"/>
              </a:rPr>
              <a:t>Tenancy </a:t>
            </a:r>
            <a:r>
              <a:rPr kumimoji="0" sz="1800" b="0" i="0" u="none" strike="noStrike" kern="1200" cap="none" spc="-10" normalizeH="0" baseline="0" noProof="0" dirty="0">
                <a:ln>
                  <a:noFill/>
                </a:ln>
                <a:solidFill>
                  <a:srgbClr val="003C59"/>
                </a:solidFill>
                <a:effectLst/>
                <a:uLnTx/>
                <a:uFillTx/>
                <a:latin typeface="Arial"/>
                <a:ea typeface="+mn-ea"/>
                <a:cs typeface="Arial"/>
              </a:rPr>
              <a:t>and Sustaining</a:t>
            </a:r>
            <a:r>
              <a:rPr kumimoji="0" sz="1800" b="0" i="0" u="none" strike="noStrike" kern="1200" cap="none" spc="60" normalizeH="0" baseline="0" noProof="0" dirty="0">
                <a:ln>
                  <a:noFill/>
                </a:ln>
                <a:solidFill>
                  <a:srgbClr val="003C59"/>
                </a:solidFill>
                <a:effectLst/>
                <a:uLnTx/>
                <a:uFillTx/>
                <a:latin typeface="Arial"/>
                <a:ea typeface="+mn-ea"/>
                <a:cs typeface="Arial"/>
              </a:rPr>
              <a:t> </a:t>
            </a:r>
            <a:r>
              <a:rPr kumimoji="0" sz="1800" b="0" i="0" u="none" strike="noStrike" kern="1200" cap="none" spc="-5" normalizeH="0" baseline="0" noProof="0" dirty="0">
                <a:ln>
                  <a:noFill/>
                </a:ln>
                <a:solidFill>
                  <a:srgbClr val="003C59"/>
                </a:solidFill>
                <a:effectLst/>
                <a:uLnTx/>
                <a:uFillTx/>
                <a:latin typeface="Arial"/>
                <a:ea typeface="+mn-ea"/>
                <a:cs typeface="Arial"/>
              </a:rPr>
              <a:t>Services</a:t>
            </a:r>
            <a:endParaRPr kumimoji="0" sz="1800" b="0" i="0" u="none" strike="noStrike" kern="1200" cap="none" spc="0" normalizeH="0" baseline="0" noProof="0" dirty="0">
              <a:ln>
                <a:noFill/>
              </a:ln>
              <a:solidFill>
                <a:prstClr val="black"/>
              </a:solidFill>
              <a:effectLst/>
              <a:uLnTx/>
              <a:uFillTx/>
              <a:latin typeface="Arial"/>
              <a:ea typeface="+mn-ea"/>
              <a:cs typeface="Arial"/>
            </a:endParaRPr>
          </a:p>
          <a:p>
            <a:pPr marL="469900" marR="0" lvl="0" indent="-285115" algn="l" defTabSz="914400" rtl="0" eaLnBrk="1" fontAlgn="auto" latinLnBrk="0" hangingPunct="1">
              <a:lnSpc>
                <a:spcPct val="100000"/>
              </a:lnSpc>
              <a:spcBef>
                <a:spcPts val="0"/>
              </a:spcBef>
              <a:spcAft>
                <a:spcPts val="0"/>
              </a:spcAft>
              <a:buClrTx/>
              <a:buSzTx/>
              <a:buFontTx/>
              <a:buChar char="•"/>
              <a:tabLst>
                <a:tab pos="469900" algn="l"/>
                <a:tab pos="470534" algn="l"/>
              </a:tabLst>
              <a:defRPr/>
            </a:pPr>
            <a:r>
              <a:rPr kumimoji="0" sz="1800" b="0" i="0" u="none" strike="noStrike" kern="1200" cap="none" spc="-25" normalizeH="0" baseline="0" noProof="0" dirty="0">
                <a:ln>
                  <a:noFill/>
                </a:ln>
                <a:solidFill>
                  <a:srgbClr val="003C59"/>
                </a:solidFill>
                <a:effectLst/>
                <a:uLnTx/>
                <a:uFillTx/>
                <a:latin typeface="Arial"/>
                <a:ea typeface="+mn-ea"/>
                <a:cs typeface="Arial"/>
              </a:rPr>
              <a:t>Short-Term </a:t>
            </a:r>
            <a:r>
              <a:rPr kumimoji="0" sz="1800" b="0" i="0" u="none" strike="noStrike" kern="1200" cap="none" spc="-5" normalizeH="0" baseline="0" noProof="0" dirty="0">
                <a:ln>
                  <a:noFill/>
                </a:ln>
                <a:solidFill>
                  <a:srgbClr val="003C59"/>
                </a:solidFill>
                <a:effectLst/>
                <a:uLnTx/>
                <a:uFillTx/>
                <a:latin typeface="Arial"/>
                <a:ea typeface="+mn-ea"/>
                <a:cs typeface="Arial"/>
              </a:rPr>
              <a:t>Post-Hospitalization</a:t>
            </a:r>
            <a:r>
              <a:rPr kumimoji="0" sz="1800" b="0" i="0" u="none" strike="noStrike" kern="1200" cap="none" spc="40" normalizeH="0" baseline="0" noProof="0" dirty="0">
                <a:ln>
                  <a:noFill/>
                </a:ln>
                <a:solidFill>
                  <a:srgbClr val="003C59"/>
                </a:solidFill>
                <a:effectLst/>
                <a:uLnTx/>
                <a:uFillTx/>
                <a:latin typeface="Arial"/>
                <a:ea typeface="+mn-ea"/>
                <a:cs typeface="Arial"/>
              </a:rPr>
              <a:t> </a:t>
            </a:r>
            <a:r>
              <a:rPr kumimoji="0" sz="1800" b="0" i="0" u="none" strike="noStrike" kern="1200" cap="none" spc="-10" normalizeH="0" baseline="0" noProof="0" dirty="0">
                <a:ln>
                  <a:noFill/>
                </a:ln>
                <a:solidFill>
                  <a:srgbClr val="003C59"/>
                </a:solidFill>
                <a:effectLst/>
                <a:uLnTx/>
                <a:uFillTx/>
                <a:latin typeface="Arial"/>
                <a:ea typeface="+mn-ea"/>
                <a:cs typeface="Arial"/>
              </a:rPr>
              <a:t>Housing</a:t>
            </a:r>
            <a:endParaRPr kumimoji="0" sz="1800" b="0" i="0" u="none" strike="noStrike" kern="1200" cap="none" spc="0" normalizeH="0" baseline="0" noProof="0" dirty="0">
              <a:ln>
                <a:noFill/>
              </a:ln>
              <a:solidFill>
                <a:prstClr val="black"/>
              </a:solidFill>
              <a:effectLst/>
              <a:uLnTx/>
              <a:uFillTx/>
              <a:latin typeface="Arial"/>
              <a:ea typeface="+mn-ea"/>
              <a:cs typeface="Arial"/>
            </a:endParaRPr>
          </a:p>
          <a:p>
            <a:pPr marL="469900" marR="0" lvl="0" indent="-285115" algn="l" defTabSz="914400" rtl="0" eaLnBrk="1" fontAlgn="auto" latinLnBrk="0" hangingPunct="1">
              <a:lnSpc>
                <a:spcPct val="100000"/>
              </a:lnSpc>
              <a:spcBef>
                <a:spcPts val="0"/>
              </a:spcBef>
              <a:spcAft>
                <a:spcPts val="0"/>
              </a:spcAft>
              <a:buClrTx/>
              <a:buSzTx/>
              <a:buFontTx/>
              <a:buChar char="•"/>
              <a:tabLst>
                <a:tab pos="469265" algn="l"/>
                <a:tab pos="469900" algn="l"/>
              </a:tabLst>
              <a:defRPr/>
            </a:pPr>
            <a:r>
              <a:rPr kumimoji="0" sz="1800" b="0" i="0" u="none" strike="noStrike" kern="1200" cap="none" spc="-10" normalizeH="0" baseline="0" noProof="0" dirty="0">
                <a:ln>
                  <a:noFill/>
                </a:ln>
                <a:solidFill>
                  <a:srgbClr val="003C59"/>
                </a:solidFill>
                <a:effectLst/>
                <a:uLnTx/>
                <a:uFillTx/>
                <a:latin typeface="Arial"/>
                <a:ea typeface="+mn-ea"/>
                <a:cs typeface="Arial"/>
              </a:rPr>
              <a:t>Recuperative </a:t>
            </a:r>
            <a:r>
              <a:rPr kumimoji="0" sz="1800" b="0" i="0" u="none" strike="noStrike" kern="1200" cap="none" spc="-5" normalizeH="0" baseline="0" noProof="0" dirty="0">
                <a:ln>
                  <a:noFill/>
                </a:ln>
                <a:solidFill>
                  <a:srgbClr val="003C59"/>
                </a:solidFill>
                <a:effectLst/>
                <a:uLnTx/>
                <a:uFillTx/>
                <a:latin typeface="Arial"/>
                <a:ea typeface="+mn-ea"/>
                <a:cs typeface="Arial"/>
              </a:rPr>
              <a:t>Care (Medical</a:t>
            </a:r>
            <a:r>
              <a:rPr kumimoji="0" sz="1800" b="0" i="0" u="none" strike="noStrike" kern="1200" cap="none" spc="50" normalizeH="0" baseline="0" noProof="0" dirty="0">
                <a:ln>
                  <a:noFill/>
                </a:ln>
                <a:solidFill>
                  <a:srgbClr val="003C59"/>
                </a:solidFill>
                <a:effectLst/>
                <a:uLnTx/>
                <a:uFillTx/>
                <a:latin typeface="Arial"/>
                <a:ea typeface="+mn-ea"/>
                <a:cs typeface="Arial"/>
              </a:rPr>
              <a:t> </a:t>
            </a:r>
            <a:r>
              <a:rPr kumimoji="0" sz="1800" b="0" i="0" u="none" strike="noStrike" kern="1200" cap="none" spc="-10" normalizeH="0" baseline="0" noProof="0" dirty="0">
                <a:ln>
                  <a:noFill/>
                </a:ln>
                <a:solidFill>
                  <a:srgbClr val="003C59"/>
                </a:solidFill>
                <a:effectLst/>
                <a:uLnTx/>
                <a:uFillTx/>
                <a:latin typeface="Arial"/>
                <a:ea typeface="+mn-ea"/>
                <a:cs typeface="Arial"/>
              </a:rPr>
              <a:t>Respite)</a:t>
            </a:r>
            <a:endParaRPr kumimoji="0" sz="1800" b="0" i="0" u="none" strike="noStrike" kern="1200" cap="none" spc="0" normalizeH="0" baseline="0" noProof="0" dirty="0">
              <a:ln>
                <a:noFill/>
              </a:ln>
              <a:solidFill>
                <a:prstClr val="black"/>
              </a:solidFill>
              <a:effectLst/>
              <a:uLnTx/>
              <a:uFillTx/>
              <a:latin typeface="Arial"/>
              <a:ea typeface="+mn-ea"/>
              <a:cs typeface="Arial"/>
            </a:endParaRPr>
          </a:p>
          <a:p>
            <a:pPr marL="469900" marR="0" lvl="0" indent="-285115" algn="l" defTabSz="914400" rtl="0" eaLnBrk="1" fontAlgn="auto" latinLnBrk="0" hangingPunct="1">
              <a:lnSpc>
                <a:spcPct val="100000"/>
              </a:lnSpc>
              <a:spcBef>
                <a:spcPts val="0"/>
              </a:spcBef>
              <a:spcAft>
                <a:spcPts val="0"/>
              </a:spcAft>
              <a:buClrTx/>
              <a:buSzTx/>
              <a:buFontTx/>
              <a:buChar char="•"/>
              <a:tabLst>
                <a:tab pos="469900" algn="l"/>
                <a:tab pos="470534" algn="l"/>
              </a:tabLst>
              <a:defRPr/>
            </a:pPr>
            <a:r>
              <a:rPr kumimoji="0" sz="1800" b="0" i="0" u="none" strike="noStrike" kern="1200" cap="none" spc="-5" normalizeH="0" baseline="0" noProof="0" dirty="0">
                <a:ln>
                  <a:noFill/>
                </a:ln>
                <a:solidFill>
                  <a:srgbClr val="003C59"/>
                </a:solidFill>
                <a:effectLst/>
                <a:uLnTx/>
                <a:uFillTx/>
                <a:latin typeface="Arial"/>
                <a:ea typeface="+mn-ea"/>
                <a:cs typeface="Arial"/>
              </a:rPr>
              <a:t>Respite</a:t>
            </a:r>
            <a:endParaRPr kumimoji="0" sz="1800" b="0" i="0" u="none" strike="noStrike" kern="1200" cap="none" spc="0" normalizeH="0" baseline="0" noProof="0" dirty="0">
              <a:ln>
                <a:noFill/>
              </a:ln>
              <a:solidFill>
                <a:prstClr val="black"/>
              </a:solidFill>
              <a:effectLst/>
              <a:uLnTx/>
              <a:uFillTx/>
              <a:latin typeface="Arial"/>
              <a:ea typeface="+mn-ea"/>
              <a:cs typeface="Arial"/>
            </a:endParaRPr>
          </a:p>
          <a:p>
            <a:pPr marL="469900" marR="0" lvl="0" indent="-285115" algn="l" defTabSz="914400" rtl="0" eaLnBrk="1" fontAlgn="auto" latinLnBrk="0" hangingPunct="1">
              <a:lnSpc>
                <a:spcPct val="100000"/>
              </a:lnSpc>
              <a:spcBef>
                <a:spcPts val="0"/>
              </a:spcBef>
              <a:spcAft>
                <a:spcPts val="0"/>
              </a:spcAft>
              <a:buClrTx/>
              <a:buSzTx/>
              <a:buFontTx/>
              <a:buChar char="•"/>
              <a:tabLst>
                <a:tab pos="469900" algn="l"/>
                <a:tab pos="470534" algn="l"/>
              </a:tabLst>
              <a:defRPr/>
            </a:pPr>
            <a:r>
              <a:rPr kumimoji="0" sz="1800" b="0" i="0" u="none" strike="noStrike" kern="1200" cap="none" spc="-10" normalizeH="0" baseline="0" noProof="0" dirty="0">
                <a:ln>
                  <a:noFill/>
                </a:ln>
                <a:solidFill>
                  <a:srgbClr val="003C59"/>
                </a:solidFill>
                <a:effectLst/>
                <a:uLnTx/>
                <a:uFillTx/>
                <a:latin typeface="Arial"/>
                <a:ea typeface="+mn-ea"/>
                <a:cs typeface="Arial"/>
              </a:rPr>
              <a:t>Day Habilitation</a:t>
            </a:r>
            <a:r>
              <a:rPr kumimoji="0" sz="1800" b="0" i="0" u="none" strike="noStrike" kern="1200" cap="none" spc="35" normalizeH="0" baseline="0" noProof="0" dirty="0">
                <a:ln>
                  <a:noFill/>
                </a:ln>
                <a:solidFill>
                  <a:srgbClr val="003C59"/>
                </a:solidFill>
                <a:effectLst/>
                <a:uLnTx/>
                <a:uFillTx/>
                <a:latin typeface="Arial"/>
                <a:ea typeface="+mn-ea"/>
                <a:cs typeface="Arial"/>
              </a:rPr>
              <a:t> </a:t>
            </a:r>
            <a:r>
              <a:rPr kumimoji="0" sz="1800" b="0" i="0" u="none" strike="noStrike" kern="1200" cap="none" spc="-5" normalizeH="0" baseline="0" noProof="0" dirty="0">
                <a:ln>
                  <a:noFill/>
                </a:ln>
                <a:solidFill>
                  <a:srgbClr val="003C59"/>
                </a:solidFill>
                <a:effectLst/>
                <a:uLnTx/>
                <a:uFillTx/>
                <a:latin typeface="Arial"/>
                <a:ea typeface="+mn-ea"/>
                <a:cs typeface="Arial"/>
              </a:rPr>
              <a:t>Programs</a:t>
            </a:r>
            <a:endParaRPr kumimoji="0" sz="1800" b="0" i="0" u="none" strike="noStrike" kern="1200" cap="none" spc="0" normalizeH="0" baseline="0" noProof="0" dirty="0">
              <a:ln>
                <a:noFill/>
              </a:ln>
              <a:solidFill>
                <a:prstClr val="black"/>
              </a:solidFill>
              <a:effectLst/>
              <a:uLnTx/>
              <a:uFillTx/>
              <a:latin typeface="Arial"/>
              <a:ea typeface="+mn-ea"/>
              <a:cs typeface="Arial"/>
            </a:endParaRPr>
          </a:p>
          <a:p>
            <a:pPr marL="469900" marR="0" lvl="0" indent="-285115" algn="l" defTabSz="914400" rtl="0" eaLnBrk="1" fontAlgn="auto" latinLnBrk="0" hangingPunct="1">
              <a:lnSpc>
                <a:spcPct val="100000"/>
              </a:lnSpc>
              <a:spcBef>
                <a:spcPts val="0"/>
              </a:spcBef>
              <a:spcAft>
                <a:spcPts val="0"/>
              </a:spcAft>
              <a:buClrTx/>
              <a:buSzTx/>
              <a:buFontTx/>
              <a:buChar char="•"/>
              <a:tabLst>
                <a:tab pos="469900" algn="l"/>
                <a:tab pos="470534" algn="l"/>
              </a:tabLst>
              <a:defRPr/>
            </a:pPr>
            <a:r>
              <a:rPr kumimoji="0" sz="1800" b="0" i="0" u="none" strike="noStrike" kern="1200" cap="none" spc="-5" normalizeH="0" baseline="0" noProof="0" dirty="0">
                <a:ln>
                  <a:noFill/>
                </a:ln>
                <a:solidFill>
                  <a:srgbClr val="003C59"/>
                </a:solidFill>
                <a:effectLst/>
                <a:uLnTx/>
                <a:uFillTx/>
                <a:latin typeface="Arial"/>
                <a:ea typeface="+mn-ea"/>
                <a:cs typeface="Arial"/>
              </a:rPr>
              <a:t>Nursing Facility </a:t>
            </a:r>
            <a:r>
              <a:rPr kumimoji="0" sz="1800" b="0" i="0" u="none" strike="noStrike" kern="1200" cap="none" spc="-10" normalizeH="0" baseline="0" noProof="0" dirty="0">
                <a:ln>
                  <a:noFill/>
                </a:ln>
                <a:solidFill>
                  <a:srgbClr val="003C59"/>
                </a:solidFill>
                <a:effectLst/>
                <a:uLnTx/>
                <a:uFillTx/>
                <a:latin typeface="Arial"/>
                <a:ea typeface="+mn-ea"/>
                <a:cs typeface="Arial"/>
              </a:rPr>
              <a:t>Transition/Diversion </a:t>
            </a:r>
            <a:r>
              <a:rPr kumimoji="0" sz="1800" b="0" i="0" u="none" strike="noStrike" kern="1200" cap="none" spc="0" normalizeH="0" baseline="0" noProof="0" dirty="0">
                <a:ln>
                  <a:noFill/>
                </a:ln>
                <a:solidFill>
                  <a:srgbClr val="003C59"/>
                </a:solidFill>
                <a:effectLst/>
                <a:uLnTx/>
                <a:uFillTx/>
                <a:latin typeface="Arial"/>
                <a:ea typeface="+mn-ea"/>
                <a:cs typeface="Arial"/>
              </a:rPr>
              <a:t>to </a:t>
            </a:r>
            <a:r>
              <a:rPr kumimoji="0" sz="1800" b="0" i="0" u="none" strike="noStrike" kern="1200" cap="none" spc="-5" normalizeH="0" baseline="0" noProof="0" dirty="0">
                <a:ln>
                  <a:noFill/>
                </a:ln>
                <a:solidFill>
                  <a:srgbClr val="003C59"/>
                </a:solidFill>
                <a:effectLst/>
                <a:uLnTx/>
                <a:uFillTx/>
                <a:latin typeface="Arial"/>
                <a:ea typeface="+mn-ea"/>
                <a:cs typeface="Arial"/>
              </a:rPr>
              <a:t>Assisted </a:t>
            </a:r>
            <a:r>
              <a:rPr kumimoji="0" sz="1800" b="0" i="0" u="none" strike="noStrike" kern="1200" cap="none" spc="-10" normalizeH="0" baseline="0" noProof="0" dirty="0">
                <a:ln>
                  <a:noFill/>
                </a:ln>
                <a:solidFill>
                  <a:srgbClr val="003C59"/>
                </a:solidFill>
                <a:effectLst/>
                <a:uLnTx/>
                <a:uFillTx/>
                <a:latin typeface="Arial"/>
                <a:ea typeface="+mn-ea"/>
                <a:cs typeface="Arial"/>
              </a:rPr>
              <a:t>Living</a:t>
            </a:r>
            <a:r>
              <a:rPr kumimoji="0" sz="1800" b="0" i="0" u="none" strike="noStrike" kern="1200" cap="none" spc="-25" normalizeH="0" baseline="0" noProof="0" dirty="0">
                <a:ln>
                  <a:noFill/>
                </a:ln>
                <a:solidFill>
                  <a:srgbClr val="003C59"/>
                </a:solidFill>
                <a:effectLst/>
                <a:uLnTx/>
                <a:uFillTx/>
                <a:latin typeface="Arial"/>
                <a:ea typeface="+mn-ea"/>
                <a:cs typeface="Arial"/>
              </a:rPr>
              <a:t> </a:t>
            </a:r>
            <a:r>
              <a:rPr kumimoji="0" sz="1800" b="0" i="0" u="none" strike="noStrike" kern="1200" cap="none" spc="-10" normalizeH="0" baseline="0" noProof="0" dirty="0">
                <a:ln>
                  <a:noFill/>
                </a:ln>
                <a:solidFill>
                  <a:srgbClr val="003C59"/>
                </a:solidFill>
                <a:effectLst/>
                <a:uLnTx/>
                <a:uFillTx/>
                <a:latin typeface="Arial"/>
                <a:ea typeface="+mn-ea"/>
                <a:cs typeface="Arial"/>
              </a:rPr>
              <a:t>Facilities</a:t>
            </a:r>
            <a:endParaRPr kumimoji="0" sz="1800" b="0" i="0" u="none" strike="noStrike" kern="1200" cap="none" spc="0" normalizeH="0" baseline="0" noProof="0" dirty="0">
              <a:ln>
                <a:noFill/>
              </a:ln>
              <a:solidFill>
                <a:prstClr val="black"/>
              </a:solidFill>
              <a:effectLst/>
              <a:uLnTx/>
              <a:uFillTx/>
              <a:latin typeface="Arial"/>
              <a:ea typeface="+mn-ea"/>
              <a:cs typeface="Arial"/>
            </a:endParaRPr>
          </a:p>
          <a:p>
            <a:pPr marL="469900" marR="0" lvl="0" indent="-285115" algn="l" defTabSz="914400" rtl="0" eaLnBrk="1" fontAlgn="auto" latinLnBrk="0" hangingPunct="1">
              <a:lnSpc>
                <a:spcPct val="100000"/>
              </a:lnSpc>
              <a:spcBef>
                <a:spcPts val="0"/>
              </a:spcBef>
              <a:spcAft>
                <a:spcPts val="0"/>
              </a:spcAft>
              <a:buClrTx/>
              <a:buSzTx/>
              <a:buFontTx/>
              <a:buChar char="•"/>
              <a:tabLst>
                <a:tab pos="469900" algn="l"/>
                <a:tab pos="470534" algn="l"/>
              </a:tabLst>
              <a:defRPr/>
            </a:pPr>
            <a:r>
              <a:rPr kumimoji="0" sz="1800" b="0" i="0" u="none" strike="noStrike" kern="1200" cap="none" spc="-5" normalizeH="0" baseline="0" noProof="0" dirty="0">
                <a:ln>
                  <a:noFill/>
                </a:ln>
                <a:solidFill>
                  <a:srgbClr val="003C59"/>
                </a:solidFill>
                <a:effectLst/>
                <a:uLnTx/>
                <a:uFillTx/>
                <a:latin typeface="Arial"/>
                <a:ea typeface="+mn-ea"/>
                <a:cs typeface="Arial"/>
              </a:rPr>
              <a:t>Nursing Facility </a:t>
            </a:r>
            <a:r>
              <a:rPr kumimoji="0" sz="1800" b="0" i="0" u="none" strike="noStrike" kern="1200" cap="none" spc="-15" normalizeH="0" baseline="0" noProof="0" dirty="0">
                <a:ln>
                  <a:noFill/>
                </a:ln>
                <a:solidFill>
                  <a:srgbClr val="003C59"/>
                </a:solidFill>
                <a:effectLst/>
                <a:uLnTx/>
                <a:uFillTx/>
                <a:latin typeface="Arial"/>
                <a:ea typeface="+mn-ea"/>
                <a:cs typeface="Arial"/>
              </a:rPr>
              <a:t>Transition </a:t>
            </a:r>
            <a:r>
              <a:rPr kumimoji="0" sz="1800" b="0" i="0" u="none" strike="noStrike" kern="1200" cap="none" spc="0" normalizeH="0" baseline="0" noProof="0" dirty="0">
                <a:ln>
                  <a:noFill/>
                </a:ln>
                <a:solidFill>
                  <a:srgbClr val="003C59"/>
                </a:solidFill>
                <a:effectLst/>
                <a:uLnTx/>
                <a:uFillTx/>
                <a:latin typeface="Arial"/>
                <a:ea typeface="+mn-ea"/>
                <a:cs typeface="Arial"/>
              </a:rPr>
              <a:t>to </a:t>
            </a:r>
            <a:r>
              <a:rPr kumimoji="0" sz="1800" b="0" i="0" u="none" strike="noStrike" kern="1200" cap="none" spc="-5" normalizeH="0" baseline="0" noProof="0" dirty="0">
                <a:ln>
                  <a:noFill/>
                </a:ln>
                <a:solidFill>
                  <a:srgbClr val="003C59"/>
                </a:solidFill>
                <a:effectLst/>
                <a:uLnTx/>
                <a:uFillTx/>
                <a:latin typeface="Arial"/>
                <a:ea typeface="+mn-ea"/>
                <a:cs typeface="Arial"/>
              </a:rPr>
              <a:t>a Home</a:t>
            </a:r>
            <a:endParaRPr kumimoji="0" sz="1800" b="0" i="0" u="none" strike="noStrike" kern="1200" cap="none" spc="0" normalizeH="0" baseline="0" noProof="0" dirty="0">
              <a:ln>
                <a:noFill/>
              </a:ln>
              <a:solidFill>
                <a:prstClr val="black"/>
              </a:solidFill>
              <a:effectLst/>
              <a:uLnTx/>
              <a:uFillTx/>
              <a:latin typeface="Arial"/>
              <a:ea typeface="+mn-ea"/>
              <a:cs typeface="Arial"/>
            </a:endParaRPr>
          </a:p>
          <a:p>
            <a:pPr marL="469900" marR="942975" lvl="0" indent="-285750" algn="l" defTabSz="914400" rtl="0" eaLnBrk="1" fontAlgn="auto" latinLnBrk="0" hangingPunct="1">
              <a:lnSpc>
                <a:spcPct val="80000"/>
              </a:lnSpc>
              <a:spcBef>
                <a:spcPts val="434"/>
              </a:spcBef>
              <a:spcAft>
                <a:spcPts val="0"/>
              </a:spcAft>
              <a:buClrTx/>
              <a:buSzTx/>
              <a:buFontTx/>
              <a:buChar char="•"/>
              <a:tabLst>
                <a:tab pos="469265" algn="l"/>
                <a:tab pos="469900" algn="l"/>
              </a:tabLst>
              <a:defRPr/>
            </a:pPr>
            <a:r>
              <a:rPr kumimoji="0" sz="1800" b="0" i="0" u="none" strike="noStrike" kern="1200" cap="none" spc="-10" normalizeH="0" baseline="0" noProof="0" dirty="0">
                <a:ln>
                  <a:noFill/>
                </a:ln>
                <a:solidFill>
                  <a:srgbClr val="003C59"/>
                </a:solidFill>
                <a:effectLst/>
                <a:uLnTx/>
                <a:uFillTx/>
                <a:latin typeface="Arial"/>
                <a:ea typeface="+mn-ea"/>
                <a:cs typeface="Arial"/>
              </a:rPr>
              <a:t>Personal </a:t>
            </a:r>
            <a:r>
              <a:rPr kumimoji="0" sz="1800" b="0" i="0" u="none" strike="noStrike" kern="1200" cap="none" spc="-5" normalizeH="0" baseline="0" noProof="0" dirty="0">
                <a:ln>
                  <a:noFill/>
                </a:ln>
                <a:solidFill>
                  <a:srgbClr val="003C59"/>
                </a:solidFill>
                <a:effectLst/>
                <a:uLnTx/>
                <a:uFillTx/>
                <a:latin typeface="Arial"/>
                <a:ea typeface="+mn-ea"/>
                <a:cs typeface="Arial"/>
              </a:rPr>
              <a:t>Care </a:t>
            </a:r>
            <a:r>
              <a:rPr kumimoji="0" sz="1800" b="0" i="0" u="none" strike="noStrike" kern="1200" cap="none" spc="-10" normalizeH="0" baseline="0" noProof="0" dirty="0">
                <a:ln>
                  <a:noFill/>
                </a:ln>
                <a:solidFill>
                  <a:srgbClr val="003C59"/>
                </a:solidFill>
                <a:effectLst/>
                <a:uLnTx/>
                <a:uFillTx/>
                <a:latin typeface="Arial"/>
                <a:ea typeface="+mn-ea"/>
                <a:cs typeface="Arial"/>
              </a:rPr>
              <a:t>(beyond </a:t>
            </a:r>
            <a:r>
              <a:rPr kumimoji="0" sz="1800" b="0" i="0" u="none" strike="noStrike" kern="1200" cap="none" spc="-5" normalizeH="0" baseline="0" noProof="0" dirty="0">
                <a:ln>
                  <a:noFill/>
                </a:ln>
                <a:solidFill>
                  <a:srgbClr val="003C59"/>
                </a:solidFill>
                <a:effectLst/>
                <a:uLnTx/>
                <a:uFillTx/>
                <a:latin typeface="Arial"/>
                <a:ea typeface="+mn-ea"/>
                <a:cs typeface="Arial"/>
              </a:rPr>
              <a:t>In-Home Supportive Services) </a:t>
            </a:r>
            <a:r>
              <a:rPr kumimoji="0" sz="1800" b="0" i="0" u="none" strike="noStrike" kern="1200" cap="none" spc="-15" normalizeH="0" baseline="0" noProof="0" dirty="0">
                <a:ln>
                  <a:noFill/>
                </a:ln>
                <a:solidFill>
                  <a:srgbClr val="003C59"/>
                </a:solidFill>
                <a:effectLst/>
                <a:uLnTx/>
                <a:uFillTx/>
                <a:latin typeface="Arial"/>
                <a:ea typeface="+mn-ea"/>
                <a:cs typeface="Arial"/>
              </a:rPr>
              <a:t>and  </a:t>
            </a:r>
            <a:r>
              <a:rPr kumimoji="0" sz="1800" b="0" i="0" u="none" strike="noStrike" kern="1200" cap="none" spc="-10" normalizeH="0" baseline="0" noProof="0" dirty="0">
                <a:ln>
                  <a:noFill/>
                </a:ln>
                <a:solidFill>
                  <a:srgbClr val="003C59"/>
                </a:solidFill>
                <a:effectLst/>
                <a:uLnTx/>
                <a:uFillTx/>
                <a:latin typeface="Arial"/>
                <a:ea typeface="+mn-ea"/>
                <a:cs typeface="Arial"/>
              </a:rPr>
              <a:t>Homemaker</a:t>
            </a:r>
            <a:r>
              <a:rPr kumimoji="0" sz="1800" b="0" i="0" u="none" strike="noStrike" kern="1200" cap="none" spc="10" normalizeH="0" baseline="0" noProof="0" dirty="0">
                <a:ln>
                  <a:noFill/>
                </a:ln>
                <a:solidFill>
                  <a:srgbClr val="003C59"/>
                </a:solidFill>
                <a:effectLst/>
                <a:uLnTx/>
                <a:uFillTx/>
                <a:latin typeface="Arial"/>
                <a:ea typeface="+mn-ea"/>
                <a:cs typeface="Arial"/>
              </a:rPr>
              <a:t> </a:t>
            </a:r>
            <a:r>
              <a:rPr kumimoji="0" sz="1800" b="0" i="0" u="none" strike="noStrike" kern="1200" cap="none" spc="-5" normalizeH="0" baseline="0" noProof="0" dirty="0">
                <a:ln>
                  <a:noFill/>
                </a:ln>
                <a:solidFill>
                  <a:srgbClr val="003C59"/>
                </a:solidFill>
                <a:effectLst/>
                <a:uLnTx/>
                <a:uFillTx/>
                <a:latin typeface="Arial"/>
                <a:ea typeface="+mn-ea"/>
                <a:cs typeface="Arial"/>
              </a:rPr>
              <a:t>Services</a:t>
            </a:r>
            <a:endParaRPr kumimoji="0" sz="1800" b="0" i="0" u="none" strike="noStrike" kern="1200" cap="none" spc="0" normalizeH="0" baseline="0" noProof="0" dirty="0">
              <a:ln>
                <a:noFill/>
              </a:ln>
              <a:solidFill>
                <a:prstClr val="black"/>
              </a:solidFill>
              <a:effectLst/>
              <a:uLnTx/>
              <a:uFillTx/>
              <a:latin typeface="Arial"/>
              <a:ea typeface="+mn-ea"/>
              <a:cs typeface="Arial"/>
            </a:endParaRPr>
          </a:p>
          <a:p>
            <a:pPr marL="469265" marR="0" lvl="0" indent="-285115" algn="l" defTabSz="914400" rtl="0" eaLnBrk="1" fontAlgn="auto" latinLnBrk="0" hangingPunct="1">
              <a:lnSpc>
                <a:spcPct val="100000"/>
              </a:lnSpc>
              <a:spcBef>
                <a:spcPts val="0"/>
              </a:spcBef>
              <a:spcAft>
                <a:spcPts val="0"/>
              </a:spcAft>
              <a:buClrTx/>
              <a:buSzTx/>
              <a:buFontTx/>
              <a:buChar char="•"/>
              <a:tabLst>
                <a:tab pos="469265" algn="l"/>
                <a:tab pos="469900" algn="l"/>
              </a:tabLst>
              <a:defRPr/>
            </a:pPr>
            <a:r>
              <a:rPr kumimoji="0" sz="1800" b="0" i="0" u="none" strike="noStrike" kern="1200" cap="none" spc="-10" normalizeH="0" baseline="0" noProof="0" dirty="0">
                <a:ln>
                  <a:noFill/>
                </a:ln>
                <a:solidFill>
                  <a:srgbClr val="003C59"/>
                </a:solidFill>
                <a:effectLst/>
                <a:uLnTx/>
                <a:uFillTx/>
                <a:latin typeface="Arial"/>
                <a:ea typeface="+mn-ea"/>
                <a:cs typeface="Arial"/>
              </a:rPr>
              <a:t>Environmental </a:t>
            </a:r>
            <a:r>
              <a:rPr kumimoji="0" sz="1800" b="0" i="0" u="none" strike="noStrike" kern="1200" cap="none" spc="-5" normalizeH="0" baseline="0" noProof="0" dirty="0">
                <a:ln>
                  <a:noFill/>
                </a:ln>
                <a:solidFill>
                  <a:srgbClr val="003C59"/>
                </a:solidFill>
                <a:effectLst/>
                <a:uLnTx/>
                <a:uFillTx/>
                <a:latin typeface="Arial"/>
                <a:ea typeface="+mn-ea"/>
                <a:cs typeface="Arial"/>
              </a:rPr>
              <a:t>Accessibility </a:t>
            </a:r>
            <a:r>
              <a:rPr kumimoji="0" sz="1800" b="0" i="0" u="none" strike="noStrike" kern="1200" cap="none" spc="-10" normalizeH="0" baseline="0" noProof="0" dirty="0">
                <a:ln>
                  <a:noFill/>
                </a:ln>
                <a:solidFill>
                  <a:srgbClr val="003C59"/>
                </a:solidFill>
                <a:effectLst/>
                <a:uLnTx/>
                <a:uFillTx/>
                <a:latin typeface="Arial"/>
                <a:ea typeface="+mn-ea"/>
                <a:cs typeface="Arial"/>
              </a:rPr>
              <a:t>Adaptations </a:t>
            </a:r>
            <a:r>
              <a:rPr kumimoji="0" sz="1800" b="0" i="0" u="none" strike="noStrike" kern="1200" cap="none" spc="-5" normalizeH="0" baseline="0" noProof="0" dirty="0">
                <a:ln>
                  <a:noFill/>
                </a:ln>
                <a:solidFill>
                  <a:srgbClr val="003C59"/>
                </a:solidFill>
                <a:effectLst/>
                <a:uLnTx/>
                <a:uFillTx/>
                <a:latin typeface="Arial"/>
                <a:ea typeface="+mn-ea"/>
                <a:cs typeface="Arial"/>
              </a:rPr>
              <a:t>(Home</a:t>
            </a:r>
            <a:r>
              <a:rPr kumimoji="0" sz="1800" b="0" i="0" u="none" strike="noStrike" kern="1200" cap="none" spc="-95" normalizeH="0" baseline="0" noProof="0" dirty="0">
                <a:ln>
                  <a:noFill/>
                </a:ln>
                <a:solidFill>
                  <a:srgbClr val="003C59"/>
                </a:solidFill>
                <a:effectLst/>
                <a:uLnTx/>
                <a:uFillTx/>
                <a:latin typeface="Arial"/>
                <a:ea typeface="+mn-ea"/>
                <a:cs typeface="Arial"/>
              </a:rPr>
              <a:t> </a:t>
            </a:r>
            <a:r>
              <a:rPr kumimoji="0" sz="1800" b="0" i="0" u="none" strike="noStrike" kern="1200" cap="none" spc="-5" normalizeH="0" baseline="0" noProof="0" dirty="0">
                <a:ln>
                  <a:noFill/>
                </a:ln>
                <a:solidFill>
                  <a:srgbClr val="003C59"/>
                </a:solidFill>
                <a:effectLst/>
                <a:uLnTx/>
                <a:uFillTx/>
                <a:latin typeface="Arial"/>
                <a:ea typeface="+mn-ea"/>
                <a:cs typeface="Arial"/>
              </a:rPr>
              <a:t>Modifications)</a:t>
            </a:r>
            <a:endParaRPr kumimoji="0" sz="1800" b="0" i="0" u="none" strike="noStrike" kern="1200" cap="none" spc="0" normalizeH="0" baseline="0" noProof="0" dirty="0">
              <a:ln>
                <a:noFill/>
              </a:ln>
              <a:solidFill>
                <a:prstClr val="black"/>
              </a:solidFill>
              <a:effectLst/>
              <a:uLnTx/>
              <a:uFillTx/>
              <a:latin typeface="Arial"/>
              <a:ea typeface="+mn-ea"/>
              <a:cs typeface="Arial"/>
            </a:endParaRPr>
          </a:p>
          <a:p>
            <a:pPr marL="469265" marR="0" lvl="0" indent="-285115" algn="l" defTabSz="914400" rtl="0" eaLnBrk="1" fontAlgn="auto" latinLnBrk="0" hangingPunct="1">
              <a:lnSpc>
                <a:spcPct val="100000"/>
              </a:lnSpc>
              <a:spcBef>
                <a:spcPts val="0"/>
              </a:spcBef>
              <a:spcAft>
                <a:spcPts val="0"/>
              </a:spcAft>
              <a:buClrTx/>
              <a:buSzTx/>
              <a:buFontTx/>
              <a:buChar char="•"/>
              <a:tabLst>
                <a:tab pos="469265" algn="l"/>
                <a:tab pos="469900" algn="l"/>
              </a:tabLst>
              <a:defRPr/>
            </a:pPr>
            <a:r>
              <a:rPr kumimoji="0" sz="1800" b="0" i="0" u="none" strike="noStrike" kern="1200" cap="none" spc="-5" normalizeH="0" baseline="0" noProof="0" dirty="0">
                <a:ln>
                  <a:noFill/>
                </a:ln>
                <a:solidFill>
                  <a:srgbClr val="003C59"/>
                </a:solidFill>
                <a:effectLst/>
                <a:uLnTx/>
                <a:uFillTx/>
                <a:latin typeface="Arial"/>
                <a:ea typeface="+mn-ea"/>
                <a:cs typeface="Arial"/>
              </a:rPr>
              <a:t>Meals/Medically </a:t>
            </a:r>
            <a:r>
              <a:rPr kumimoji="0" sz="1800" b="0" i="0" u="none" strike="noStrike" kern="1200" cap="none" spc="-30" normalizeH="0" baseline="0" noProof="0" dirty="0">
                <a:ln>
                  <a:noFill/>
                </a:ln>
                <a:solidFill>
                  <a:srgbClr val="003C59"/>
                </a:solidFill>
                <a:effectLst/>
                <a:uLnTx/>
                <a:uFillTx/>
                <a:latin typeface="Arial"/>
                <a:ea typeface="+mn-ea"/>
                <a:cs typeface="Arial"/>
              </a:rPr>
              <a:t>Tailored</a:t>
            </a:r>
            <a:r>
              <a:rPr kumimoji="0" sz="1800" b="0" i="0" u="none" strike="noStrike" kern="1200" cap="none" spc="-5" normalizeH="0" baseline="0" noProof="0" dirty="0">
                <a:ln>
                  <a:noFill/>
                </a:ln>
                <a:solidFill>
                  <a:srgbClr val="003C59"/>
                </a:solidFill>
                <a:effectLst/>
                <a:uLnTx/>
                <a:uFillTx/>
                <a:latin typeface="Arial"/>
                <a:ea typeface="+mn-ea"/>
                <a:cs typeface="Arial"/>
              </a:rPr>
              <a:t> </a:t>
            </a:r>
            <a:r>
              <a:rPr kumimoji="0" sz="1800" b="0" i="0" u="none" strike="noStrike" kern="1200" cap="none" spc="-10" normalizeH="0" baseline="0" noProof="0" dirty="0">
                <a:ln>
                  <a:noFill/>
                </a:ln>
                <a:solidFill>
                  <a:srgbClr val="003C59"/>
                </a:solidFill>
                <a:effectLst/>
                <a:uLnTx/>
                <a:uFillTx/>
                <a:latin typeface="Arial"/>
                <a:ea typeface="+mn-ea"/>
                <a:cs typeface="Arial"/>
              </a:rPr>
              <a:t>Meals</a:t>
            </a:r>
            <a:endParaRPr kumimoji="0" sz="1800" b="0" i="0" u="none" strike="noStrike" kern="1200" cap="none" spc="0" normalizeH="0" baseline="0" noProof="0" dirty="0">
              <a:ln>
                <a:noFill/>
              </a:ln>
              <a:solidFill>
                <a:prstClr val="black"/>
              </a:solidFill>
              <a:effectLst/>
              <a:uLnTx/>
              <a:uFillTx/>
              <a:latin typeface="Arial"/>
              <a:ea typeface="+mn-ea"/>
              <a:cs typeface="Arial"/>
            </a:endParaRPr>
          </a:p>
          <a:p>
            <a:pPr marL="468630" marR="0" lvl="0" indent="-284480" algn="l" defTabSz="914400" rtl="0" eaLnBrk="1" fontAlgn="auto" latinLnBrk="0" hangingPunct="1">
              <a:lnSpc>
                <a:spcPct val="100000"/>
              </a:lnSpc>
              <a:spcBef>
                <a:spcPts val="0"/>
              </a:spcBef>
              <a:spcAft>
                <a:spcPts val="0"/>
              </a:spcAft>
              <a:buClrTx/>
              <a:buSzTx/>
              <a:buFontTx/>
              <a:buChar char="•"/>
              <a:tabLst>
                <a:tab pos="468630" algn="l"/>
                <a:tab pos="469265" algn="l"/>
              </a:tabLst>
              <a:defRPr/>
            </a:pPr>
            <a:r>
              <a:rPr kumimoji="0" sz="1800" b="0" i="0" u="none" strike="noStrike" kern="1200" cap="none" spc="-10" normalizeH="0" baseline="0" noProof="0" dirty="0">
                <a:ln>
                  <a:noFill/>
                </a:ln>
                <a:solidFill>
                  <a:srgbClr val="003C59"/>
                </a:solidFill>
                <a:effectLst/>
                <a:uLnTx/>
                <a:uFillTx/>
                <a:latin typeface="Arial"/>
                <a:ea typeface="+mn-ea"/>
                <a:cs typeface="Arial"/>
              </a:rPr>
              <a:t>Sobering</a:t>
            </a:r>
            <a:r>
              <a:rPr kumimoji="0" sz="1800" b="0" i="0" u="none" strike="noStrike" kern="1200" cap="none" spc="15" normalizeH="0" baseline="0" noProof="0" dirty="0">
                <a:ln>
                  <a:noFill/>
                </a:ln>
                <a:solidFill>
                  <a:srgbClr val="003C59"/>
                </a:solidFill>
                <a:effectLst/>
                <a:uLnTx/>
                <a:uFillTx/>
                <a:latin typeface="Arial"/>
                <a:ea typeface="+mn-ea"/>
                <a:cs typeface="Arial"/>
              </a:rPr>
              <a:t> </a:t>
            </a:r>
            <a:r>
              <a:rPr kumimoji="0" sz="1800" b="0" i="0" u="none" strike="noStrike" kern="1200" cap="none" spc="-10" normalizeH="0" baseline="0" noProof="0" dirty="0">
                <a:ln>
                  <a:noFill/>
                </a:ln>
                <a:solidFill>
                  <a:srgbClr val="003C59"/>
                </a:solidFill>
                <a:effectLst/>
                <a:uLnTx/>
                <a:uFillTx/>
                <a:latin typeface="Arial"/>
                <a:ea typeface="+mn-ea"/>
                <a:cs typeface="Arial"/>
              </a:rPr>
              <a:t>Centers</a:t>
            </a:r>
            <a:endParaRPr kumimoji="0" sz="1800" b="0" i="0" u="none" strike="noStrike" kern="1200" cap="none" spc="0" normalizeH="0" baseline="0" noProof="0" dirty="0">
              <a:ln>
                <a:noFill/>
              </a:ln>
              <a:solidFill>
                <a:prstClr val="black"/>
              </a:solidFill>
              <a:effectLst/>
              <a:uLnTx/>
              <a:uFillTx/>
              <a:latin typeface="Arial"/>
              <a:ea typeface="+mn-ea"/>
              <a:cs typeface="Arial"/>
            </a:endParaRPr>
          </a:p>
        </p:txBody>
      </p:sp>
    </p:spTree>
    <p:extLst>
      <p:ext uri="{BB962C8B-B14F-4D97-AF65-F5344CB8AC3E}">
        <p14:creationId xmlns:p14="http://schemas.microsoft.com/office/powerpoint/2010/main" val="15174691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7"/>
          </p:nvPr>
        </p:nvSpPr>
        <p:spPr/>
        <p:txBody>
          <a:bodyPr/>
          <a:lstStyle/>
          <a:p>
            <a:pPr marL="25400">
              <a:lnSpc>
                <a:spcPts val="1425"/>
              </a:lnSpc>
            </a:pPr>
            <a:fld id="{81D60167-4931-47E6-BA6A-407CBD079E47}" type="slidenum">
              <a:rPr lang="en-US" spc="-5" smtClean="0"/>
              <a:t>19</a:t>
            </a:fld>
            <a:endParaRPr lang="en-US" spc="-5" dirty="0"/>
          </a:p>
        </p:txBody>
      </p:sp>
      <p:sp>
        <p:nvSpPr>
          <p:cNvPr id="7" name="Date Placeholder 6"/>
          <p:cNvSpPr>
            <a:spLocks noGrp="1"/>
          </p:cNvSpPr>
          <p:nvPr>
            <p:ph type="dt" sz="half" idx="6"/>
          </p:nvPr>
        </p:nvSpPr>
        <p:spPr/>
        <p:txBody>
          <a:bodyPr/>
          <a:lstStyle/>
          <a:p>
            <a:pPr marL="12700">
              <a:lnSpc>
                <a:spcPts val="1425"/>
              </a:lnSpc>
            </a:pPr>
            <a:r>
              <a:rPr lang="en-US" spc="-5" smtClean="0"/>
              <a:t>12/05/2019</a:t>
            </a:r>
            <a:endParaRPr lang="en-US" spc="-5" dirty="0"/>
          </a:p>
        </p:txBody>
      </p:sp>
      <p:sp>
        <p:nvSpPr>
          <p:cNvPr id="3" name="object 3"/>
          <p:cNvSpPr txBox="1">
            <a:spLocks noGrp="1"/>
          </p:cNvSpPr>
          <p:nvPr>
            <p:ph type="title"/>
          </p:nvPr>
        </p:nvSpPr>
        <p:spPr>
          <a:xfrm>
            <a:off x="304800" y="232602"/>
            <a:ext cx="8507730" cy="2357755"/>
          </a:xfrm>
          <a:prstGeom prst="rect">
            <a:avLst/>
          </a:prstGeom>
        </p:spPr>
        <p:txBody>
          <a:bodyPr vert="horz" wrap="square" lIns="0" tIns="75183" rIns="0" bIns="0" rtlCol="0">
            <a:spAutoFit/>
          </a:bodyPr>
          <a:lstStyle/>
          <a:p>
            <a:pPr marL="2780030" marR="5080" indent="-1030605">
              <a:lnSpc>
                <a:spcPct val="100000"/>
              </a:lnSpc>
              <a:spcBef>
                <a:spcPts val="100"/>
              </a:spcBef>
            </a:pPr>
            <a:r>
              <a:rPr sz="3600" spc="-5" dirty="0"/>
              <a:t>Moving Medi-Cal to a Consistent  and Seamless</a:t>
            </a:r>
            <a:r>
              <a:rPr sz="3600" spc="-40" dirty="0"/>
              <a:t> </a:t>
            </a:r>
            <a:r>
              <a:rPr sz="3600" spc="-5" dirty="0"/>
              <a:t>System</a:t>
            </a:r>
            <a:endParaRPr sz="3600" dirty="0"/>
          </a:p>
        </p:txBody>
      </p:sp>
      <p:sp>
        <p:nvSpPr>
          <p:cNvPr id="2" name="object 2"/>
          <p:cNvSpPr txBox="1"/>
          <p:nvPr/>
        </p:nvSpPr>
        <p:spPr>
          <a:xfrm>
            <a:off x="1069233" y="1569211"/>
            <a:ext cx="7412990" cy="4913909"/>
          </a:xfrm>
          <a:prstGeom prst="rect">
            <a:avLst/>
          </a:prstGeom>
        </p:spPr>
        <p:txBody>
          <a:bodyPr vert="horz" wrap="square" lIns="0" tIns="69850" rIns="0" bIns="0" rtlCol="0">
            <a:spAutoFit/>
          </a:bodyPr>
          <a:lstStyle/>
          <a:p>
            <a:pPr marL="12700" marR="5080" lvl="0" indent="0" algn="l" defTabSz="914400" rtl="0" eaLnBrk="1" fontAlgn="auto" latinLnBrk="0" hangingPunct="1">
              <a:lnSpc>
                <a:spcPct val="80000"/>
              </a:lnSpc>
              <a:spcBef>
                <a:spcPts val="550"/>
              </a:spcBef>
              <a:spcAft>
                <a:spcPts val="0"/>
              </a:spcAft>
              <a:buClrTx/>
              <a:buSzTx/>
              <a:buFontTx/>
              <a:buNone/>
              <a:tabLst/>
              <a:defRPr/>
            </a:pPr>
            <a:r>
              <a:rPr kumimoji="0" sz="1900" b="0" i="0" u="none" strike="noStrike" kern="1200" cap="none" spc="-5" normalizeH="0" baseline="0" noProof="0" dirty="0">
                <a:ln>
                  <a:noFill/>
                </a:ln>
                <a:solidFill>
                  <a:srgbClr val="003C59"/>
                </a:solidFill>
                <a:effectLst/>
                <a:uLnTx/>
                <a:uFillTx/>
                <a:latin typeface="Arial"/>
                <a:ea typeface="+mn-ea"/>
                <a:cs typeface="Arial"/>
              </a:rPr>
              <a:t>The </a:t>
            </a:r>
            <a:r>
              <a:rPr kumimoji="0" sz="1900" b="0" i="0" u="none" strike="noStrike" kern="1200" cap="none" spc="-10" normalizeH="0" baseline="0" noProof="0" dirty="0">
                <a:ln>
                  <a:noFill/>
                </a:ln>
                <a:solidFill>
                  <a:srgbClr val="003C59"/>
                </a:solidFill>
                <a:effectLst/>
                <a:uLnTx/>
                <a:uFillTx/>
                <a:latin typeface="Arial"/>
                <a:ea typeface="+mn-ea"/>
                <a:cs typeface="Arial"/>
              </a:rPr>
              <a:t>following </a:t>
            </a:r>
            <a:r>
              <a:rPr kumimoji="0" sz="1900" b="0" i="0" u="none" strike="noStrike" kern="1200" cap="none" spc="-5" normalizeH="0" baseline="0" noProof="0" dirty="0">
                <a:ln>
                  <a:noFill/>
                </a:ln>
                <a:solidFill>
                  <a:srgbClr val="003C59"/>
                </a:solidFill>
                <a:effectLst/>
                <a:uLnTx/>
                <a:uFillTx/>
                <a:latin typeface="Arial"/>
                <a:ea typeface="+mn-ea"/>
                <a:cs typeface="Arial"/>
              </a:rPr>
              <a:t>proposals fall under this goal as </a:t>
            </a:r>
            <a:r>
              <a:rPr kumimoji="0" sz="1900" b="0" i="0" u="none" strike="noStrike" kern="1200" cap="none" spc="-10" normalizeH="0" baseline="0" noProof="0" dirty="0">
                <a:ln>
                  <a:noFill/>
                </a:ln>
                <a:solidFill>
                  <a:srgbClr val="003C59"/>
                </a:solidFill>
                <a:effectLst/>
                <a:uLnTx/>
                <a:uFillTx/>
                <a:latin typeface="Arial"/>
                <a:ea typeface="+mn-ea"/>
                <a:cs typeface="Arial"/>
              </a:rPr>
              <a:t>well </a:t>
            </a:r>
            <a:r>
              <a:rPr kumimoji="0" sz="1900" b="0" i="0" u="none" strike="noStrike" kern="1200" cap="none" spc="-5" normalizeH="0" baseline="0" noProof="0" dirty="0">
                <a:ln>
                  <a:noFill/>
                </a:ln>
                <a:solidFill>
                  <a:srgbClr val="003C59"/>
                </a:solidFill>
                <a:effectLst/>
                <a:uLnTx/>
                <a:uFillTx/>
                <a:latin typeface="Arial"/>
                <a:ea typeface="+mn-ea"/>
                <a:cs typeface="Arial"/>
              </a:rPr>
              <a:t>as incorporate the  third goal of improved quality</a:t>
            </a:r>
            <a:r>
              <a:rPr kumimoji="0" sz="1900" b="0" i="0" u="none" strike="noStrike" kern="1200" cap="none" spc="100" normalizeH="0" baseline="0" noProof="0" dirty="0">
                <a:ln>
                  <a:noFill/>
                </a:ln>
                <a:solidFill>
                  <a:srgbClr val="003C59"/>
                </a:solidFill>
                <a:effectLst/>
                <a:uLnTx/>
                <a:uFillTx/>
                <a:latin typeface="Arial"/>
                <a:ea typeface="+mn-ea"/>
                <a:cs typeface="Arial"/>
              </a:rPr>
              <a:t> </a:t>
            </a:r>
            <a:r>
              <a:rPr kumimoji="0" sz="1900" b="0" i="0" u="none" strike="noStrike" kern="1200" cap="none" spc="-5" normalizeH="0" baseline="0" noProof="0" dirty="0">
                <a:ln>
                  <a:noFill/>
                </a:ln>
                <a:solidFill>
                  <a:srgbClr val="003C59"/>
                </a:solidFill>
                <a:effectLst/>
                <a:uLnTx/>
                <a:uFillTx/>
                <a:latin typeface="Arial"/>
                <a:ea typeface="+mn-ea"/>
                <a:cs typeface="Arial"/>
              </a:rPr>
              <a:t>outcomes:</a:t>
            </a:r>
            <a:endParaRPr kumimoji="0" sz="1900" b="0" i="0" u="none" strike="noStrike" kern="1200" cap="none" spc="0" normalizeH="0" baseline="0" noProof="0" dirty="0">
              <a:ln>
                <a:noFill/>
              </a:ln>
              <a:solidFill>
                <a:prstClr val="black"/>
              </a:solidFill>
              <a:effectLst/>
              <a:uLnTx/>
              <a:uFillTx/>
              <a:latin typeface="Arial"/>
              <a:ea typeface="+mn-ea"/>
              <a:cs typeface="Arial"/>
            </a:endParaRPr>
          </a:p>
          <a:p>
            <a:pPr marL="0" marR="0" lvl="0" indent="0" algn="l" defTabSz="914400" rtl="0" eaLnBrk="1" fontAlgn="auto" latinLnBrk="0" hangingPunct="1">
              <a:lnSpc>
                <a:spcPct val="100000"/>
              </a:lnSpc>
              <a:spcBef>
                <a:spcPts val="45"/>
              </a:spcBef>
              <a:spcAft>
                <a:spcPts val="0"/>
              </a:spcAft>
              <a:buClrTx/>
              <a:buSzTx/>
              <a:buFontTx/>
              <a:buNone/>
              <a:tabLst/>
              <a:defRPr/>
            </a:pPr>
            <a:endParaRPr kumimoji="0" sz="1950" b="0" i="0" u="none" strike="noStrike" kern="1200" cap="none" spc="0" normalizeH="0" baseline="0" noProof="0" dirty="0">
              <a:ln>
                <a:noFill/>
              </a:ln>
              <a:solidFill>
                <a:prstClr val="black"/>
              </a:solidFill>
              <a:effectLst/>
              <a:uLnTx/>
              <a:uFillTx/>
              <a:latin typeface="Times New Roman"/>
              <a:ea typeface="+mn-ea"/>
              <a:cs typeface="Times New Roman"/>
            </a:endParaRPr>
          </a:p>
          <a:p>
            <a:pPr marL="355600" marR="0" lvl="0" indent="-342900" algn="l" defTabSz="914400" rtl="0" eaLnBrk="1" fontAlgn="auto" latinLnBrk="0" hangingPunct="1">
              <a:lnSpc>
                <a:spcPct val="100000"/>
              </a:lnSpc>
              <a:spcBef>
                <a:spcPts val="0"/>
              </a:spcBef>
              <a:spcAft>
                <a:spcPts val="0"/>
              </a:spcAft>
              <a:buClrTx/>
              <a:buSzTx/>
              <a:buFontTx/>
              <a:buChar char="•"/>
              <a:tabLst>
                <a:tab pos="355600" algn="l"/>
                <a:tab pos="356235" algn="l"/>
              </a:tabLst>
              <a:defRPr/>
            </a:pPr>
            <a:r>
              <a:rPr kumimoji="0" b="0" i="0" u="none" strike="noStrike" kern="1200" cap="none" spc="0" normalizeH="0" baseline="0" noProof="0" dirty="0">
                <a:ln>
                  <a:noFill/>
                </a:ln>
                <a:solidFill>
                  <a:srgbClr val="003C59"/>
                </a:solidFill>
                <a:effectLst/>
                <a:uLnTx/>
                <a:uFillTx/>
                <a:latin typeface="Arial"/>
                <a:ea typeface="+mn-ea"/>
                <a:cs typeface="Arial"/>
              </a:rPr>
              <a:t>Standardize </a:t>
            </a:r>
            <a:r>
              <a:rPr kumimoji="0" b="0" i="0" u="none" strike="noStrike" kern="1200" cap="none" spc="-5" normalizeH="0" baseline="0" noProof="0" dirty="0">
                <a:ln>
                  <a:noFill/>
                </a:ln>
                <a:solidFill>
                  <a:srgbClr val="003C59"/>
                </a:solidFill>
                <a:effectLst/>
                <a:uLnTx/>
                <a:uFillTx/>
                <a:latin typeface="Arial"/>
                <a:ea typeface="+mn-ea"/>
                <a:cs typeface="Arial"/>
              </a:rPr>
              <a:t>the </a:t>
            </a:r>
            <a:r>
              <a:rPr kumimoji="0" b="0" i="0" u="none" strike="noStrike" kern="1200" cap="none" spc="0" normalizeH="0" baseline="0" noProof="0" dirty="0">
                <a:ln>
                  <a:noFill/>
                </a:ln>
                <a:solidFill>
                  <a:srgbClr val="003C59"/>
                </a:solidFill>
                <a:effectLst/>
                <a:uLnTx/>
                <a:uFillTx/>
                <a:latin typeface="Arial"/>
                <a:ea typeface="+mn-ea"/>
                <a:cs typeface="Arial"/>
              </a:rPr>
              <a:t>Managed Care</a:t>
            </a:r>
            <a:r>
              <a:rPr kumimoji="0" b="0" i="0" u="none" strike="noStrike" kern="1200" cap="none" spc="-25" normalizeH="0" baseline="0" noProof="0" dirty="0">
                <a:ln>
                  <a:noFill/>
                </a:ln>
                <a:solidFill>
                  <a:srgbClr val="003C59"/>
                </a:solidFill>
                <a:effectLst/>
                <a:uLnTx/>
                <a:uFillTx/>
                <a:latin typeface="Arial"/>
                <a:ea typeface="+mn-ea"/>
                <a:cs typeface="Arial"/>
              </a:rPr>
              <a:t> </a:t>
            </a:r>
            <a:r>
              <a:rPr kumimoji="0" b="0" i="0" u="none" strike="noStrike" kern="1200" cap="none" spc="0" normalizeH="0" baseline="0" noProof="0" dirty="0">
                <a:ln>
                  <a:noFill/>
                </a:ln>
                <a:solidFill>
                  <a:srgbClr val="003C59"/>
                </a:solidFill>
                <a:effectLst/>
                <a:uLnTx/>
                <a:uFillTx/>
                <a:latin typeface="Arial"/>
                <a:ea typeface="+mn-ea"/>
                <a:cs typeface="Arial"/>
              </a:rPr>
              <a:t>Benefit</a:t>
            </a:r>
            <a:endParaRPr kumimoji="0" b="0" i="0" u="none" strike="noStrike" kern="1200" cap="none" spc="0" normalizeH="0" baseline="0" noProof="0" dirty="0">
              <a:ln>
                <a:noFill/>
              </a:ln>
              <a:solidFill>
                <a:prstClr val="black"/>
              </a:solidFill>
              <a:effectLst/>
              <a:uLnTx/>
              <a:uFillTx/>
              <a:latin typeface="Arial"/>
              <a:ea typeface="+mn-ea"/>
              <a:cs typeface="Arial"/>
            </a:endParaRPr>
          </a:p>
          <a:p>
            <a:pPr marL="355600" marR="0" lvl="0" indent="-342900" algn="l" defTabSz="914400" rtl="0" eaLnBrk="1" fontAlgn="auto" latinLnBrk="0" hangingPunct="1">
              <a:lnSpc>
                <a:spcPct val="100000"/>
              </a:lnSpc>
              <a:spcBef>
                <a:spcPts val="0"/>
              </a:spcBef>
              <a:spcAft>
                <a:spcPts val="0"/>
              </a:spcAft>
              <a:buClrTx/>
              <a:buSzTx/>
              <a:buFontTx/>
              <a:buChar char="•"/>
              <a:tabLst>
                <a:tab pos="355600" algn="l"/>
                <a:tab pos="356235" algn="l"/>
              </a:tabLst>
              <a:defRPr/>
            </a:pPr>
            <a:r>
              <a:rPr kumimoji="0" b="0" i="0" u="none" strike="noStrike" kern="1200" cap="none" spc="0" normalizeH="0" baseline="0" noProof="0" dirty="0">
                <a:ln>
                  <a:noFill/>
                </a:ln>
                <a:solidFill>
                  <a:srgbClr val="003C59"/>
                </a:solidFill>
                <a:effectLst/>
                <a:uLnTx/>
                <a:uFillTx/>
                <a:latin typeface="Arial"/>
                <a:ea typeface="+mn-ea"/>
                <a:cs typeface="Arial"/>
              </a:rPr>
              <a:t>Standardize Managed Care</a:t>
            </a:r>
            <a:r>
              <a:rPr kumimoji="0" b="0" i="0" u="none" strike="noStrike" kern="1200" cap="none" spc="-50" normalizeH="0" baseline="0" noProof="0" dirty="0">
                <a:ln>
                  <a:noFill/>
                </a:ln>
                <a:solidFill>
                  <a:srgbClr val="003C59"/>
                </a:solidFill>
                <a:effectLst/>
                <a:uLnTx/>
                <a:uFillTx/>
                <a:latin typeface="Arial"/>
                <a:ea typeface="+mn-ea"/>
                <a:cs typeface="Arial"/>
              </a:rPr>
              <a:t> </a:t>
            </a:r>
            <a:r>
              <a:rPr kumimoji="0" b="0" i="0" u="none" strike="noStrike" kern="1200" cap="none" spc="0" normalizeH="0" baseline="0" noProof="0" dirty="0">
                <a:ln>
                  <a:noFill/>
                </a:ln>
                <a:solidFill>
                  <a:srgbClr val="003C59"/>
                </a:solidFill>
                <a:effectLst/>
                <a:uLnTx/>
                <a:uFillTx/>
                <a:latin typeface="Arial"/>
                <a:ea typeface="+mn-ea"/>
                <a:cs typeface="Arial"/>
              </a:rPr>
              <a:t>Enrollment</a:t>
            </a:r>
            <a:endParaRPr kumimoji="0" b="0" i="0" u="none" strike="noStrike" kern="1200" cap="none" spc="0" normalizeH="0" baseline="0" noProof="0" dirty="0">
              <a:ln>
                <a:noFill/>
              </a:ln>
              <a:solidFill>
                <a:prstClr val="black"/>
              </a:solidFill>
              <a:effectLst/>
              <a:uLnTx/>
              <a:uFillTx/>
              <a:latin typeface="Arial"/>
              <a:ea typeface="+mn-ea"/>
              <a:cs typeface="Arial"/>
            </a:endParaRPr>
          </a:p>
          <a:p>
            <a:pPr marL="355600" marR="0" lvl="0" indent="-342900" algn="l" defTabSz="914400" rtl="0" eaLnBrk="1" fontAlgn="auto" latinLnBrk="0" hangingPunct="1">
              <a:lnSpc>
                <a:spcPct val="100000"/>
              </a:lnSpc>
              <a:spcBef>
                <a:spcPts val="0"/>
              </a:spcBef>
              <a:spcAft>
                <a:spcPts val="0"/>
              </a:spcAft>
              <a:buClrTx/>
              <a:buSzTx/>
              <a:buFontTx/>
              <a:buChar char="•"/>
              <a:tabLst>
                <a:tab pos="355600" algn="l"/>
                <a:tab pos="356235" algn="l"/>
              </a:tabLst>
              <a:defRPr/>
            </a:pPr>
            <a:r>
              <a:rPr kumimoji="0" b="0" i="0" u="none" strike="noStrike" kern="1200" cap="none" spc="-5" normalizeH="0" baseline="0" noProof="0" dirty="0">
                <a:ln>
                  <a:noFill/>
                </a:ln>
                <a:solidFill>
                  <a:srgbClr val="003C59"/>
                </a:solidFill>
                <a:effectLst/>
                <a:uLnTx/>
                <a:uFillTx/>
                <a:latin typeface="Arial"/>
                <a:ea typeface="+mn-ea"/>
                <a:cs typeface="Arial"/>
              </a:rPr>
              <a:t>Transition to Statewide</a:t>
            </a:r>
            <a:r>
              <a:rPr kumimoji="0" b="0" i="0" u="none" strike="noStrike" kern="1200" cap="none" spc="15" normalizeH="0" baseline="0" noProof="0" dirty="0">
                <a:ln>
                  <a:noFill/>
                </a:ln>
                <a:solidFill>
                  <a:srgbClr val="003C59"/>
                </a:solidFill>
                <a:effectLst/>
                <a:uLnTx/>
                <a:uFillTx/>
                <a:latin typeface="Arial"/>
                <a:ea typeface="+mn-ea"/>
                <a:cs typeface="Arial"/>
              </a:rPr>
              <a:t> </a:t>
            </a:r>
            <a:r>
              <a:rPr kumimoji="0" b="0" i="0" u="none" strike="noStrike" kern="1200" cap="none" spc="-20" normalizeH="0" baseline="0" noProof="0" dirty="0">
                <a:ln>
                  <a:noFill/>
                </a:ln>
                <a:solidFill>
                  <a:srgbClr val="003C59"/>
                </a:solidFill>
                <a:effectLst/>
                <a:uLnTx/>
                <a:uFillTx/>
                <a:latin typeface="Arial"/>
                <a:ea typeface="+mn-ea"/>
                <a:cs typeface="Arial"/>
              </a:rPr>
              <a:t>MLTSS</a:t>
            </a:r>
            <a:endParaRPr kumimoji="0" b="0" i="0" u="none" strike="noStrike" kern="1200" cap="none" spc="0" normalizeH="0" baseline="0" noProof="0" dirty="0">
              <a:ln>
                <a:noFill/>
              </a:ln>
              <a:solidFill>
                <a:prstClr val="black"/>
              </a:solidFill>
              <a:effectLst/>
              <a:uLnTx/>
              <a:uFillTx/>
              <a:latin typeface="Arial"/>
              <a:ea typeface="+mn-ea"/>
              <a:cs typeface="Arial"/>
            </a:endParaRPr>
          </a:p>
          <a:p>
            <a:pPr marL="356235" marR="0" lvl="0" indent="-343535" algn="l" defTabSz="914400" rtl="0" eaLnBrk="1" fontAlgn="auto" latinLnBrk="0" hangingPunct="1">
              <a:lnSpc>
                <a:spcPct val="100000"/>
              </a:lnSpc>
              <a:spcBef>
                <a:spcPts val="0"/>
              </a:spcBef>
              <a:spcAft>
                <a:spcPts val="0"/>
              </a:spcAft>
              <a:buClrTx/>
              <a:buSzTx/>
              <a:buFontTx/>
              <a:buChar char="•"/>
              <a:tabLst>
                <a:tab pos="355600" algn="l"/>
                <a:tab pos="356870" algn="l"/>
              </a:tabLst>
              <a:defRPr/>
            </a:pPr>
            <a:r>
              <a:rPr kumimoji="0" b="0" i="0" u="none" strike="noStrike" kern="1200" cap="none" spc="0" normalizeH="0" baseline="0" noProof="0" dirty="0">
                <a:ln>
                  <a:noFill/>
                </a:ln>
                <a:solidFill>
                  <a:srgbClr val="003C59"/>
                </a:solidFill>
                <a:effectLst/>
                <a:uLnTx/>
                <a:uFillTx/>
                <a:latin typeface="Arial"/>
                <a:ea typeface="+mn-ea"/>
                <a:cs typeface="Arial"/>
              </a:rPr>
              <a:t>Annual Medi-Cal Health Plan </a:t>
            </a:r>
            <a:r>
              <a:rPr kumimoji="0" b="0" i="0" u="none" strike="noStrike" kern="1200" cap="none" spc="-5" normalizeH="0" baseline="0" noProof="0" dirty="0">
                <a:ln>
                  <a:noFill/>
                </a:ln>
                <a:solidFill>
                  <a:srgbClr val="003C59"/>
                </a:solidFill>
                <a:effectLst/>
                <a:uLnTx/>
                <a:uFillTx/>
                <a:latin typeface="Arial"/>
                <a:ea typeface="+mn-ea"/>
                <a:cs typeface="Arial"/>
              </a:rPr>
              <a:t>Open</a:t>
            </a:r>
            <a:r>
              <a:rPr kumimoji="0" b="0" i="0" u="none" strike="noStrike" kern="1200" cap="none" spc="-25" normalizeH="0" baseline="0" noProof="0" dirty="0">
                <a:ln>
                  <a:noFill/>
                </a:ln>
                <a:solidFill>
                  <a:srgbClr val="003C59"/>
                </a:solidFill>
                <a:effectLst/>
                <a:uLnTx/>
                <a:uFillTx/>
                <a:latin typeface="Arial"/>
                <a:ea typeface="+mn-ea"/>
                <a:cs typeface="Arial"/>
              </a:rPr>
              <a:t> </a:t>
            </a:r>
            <a:r>
              <a:rPr kumimoji="0" b="0" i="0" u="none" strike="noStrike" kern="1200" cap="none" spc="0" normalizeH="0" baseline="0" noProof="0" dirty="0">
                <a:ln>
                  <a:noFill/>
                </a:ln>
                <a:solidFill>
                  <a:srgbClr val="003C59"/>
                </a:solidFill>
                <a:effectLst/>
                <a:uLnTx/>
                <a:uFillTx/>
                <a:latin typeface="Arial"/>
                <a:ea typeface="+mn-ea"/>
                <a:cs typeface="Arial"/>
              </a:rPr>
              <a:t>Enrollment</a:t>
            </a:r>
            <a:endParaRPr kumimoji="0" b="0" i="0" u="none" strike="noStrike" kern="1200" cap="none" spc="0" normalizeH="0" baseline="0" noProof="0" dirty="0">
              <a:ln>
                <a:noFill/>
              </a:ln>
              <a:solidFill>
                <a:prstClr val="black"/>
              </a:solidFill>
              <a:effectLst/>
              <a:uLnTx/>
              <a:uFillTx/>
              <a:latin typeface="Arial"/>
              <a:ea typeface="+mn-ea"/>
              <a:cs typeface="Arial"/>
            </a:endParaRPr>
          </a:p>
          <a:p>
            <a:pPr marL="355600" marR="0" lvl="0" indent="-342900" algn="l" defTabSz="914400" rtl="0" eaLnBrk="1" fontAlgn="auto" latinLnBrk="0" hangingPunct="1">
              <a:lnSpc>
                <a:spcPct val="100000"/>
              </a:lnSpc>
              <a:spcBef>
                <a:spcPts val="0"/>
              </a:spcBef>
              <a:spcAft>
                <a:spcPts val="0"/>
              </a:spcAft>
              <a:buClrTx/>
              <a:buSzTx/>
              <a:buFontTx/>
              <a:buChar char="•"/>
              <a:tabLst>
                <a:tab pos="355600" algn="l"/>
                <a:tab pos="356235" algn="l"/>
              </a:tabLst>
              <a:defRPr/>
            </a:pPr>
            <a:r>
              <a:rPr kumimoji="0" b="0" i="0" u="none" strike="noStrike" kern="1200" cap="none" spc="0" normalizeH="0" baseline="0" noProof="0" dirty="0">
                <a:ln>
                  <a:noFill/>
                </a:ln>
                <a:solidFill>
                  <a:srgbClr val="003C59"/>
                </a:solidFill>
                <a:effectLst/>
                <a:uLnTx/>
                <a:uFillTx/>
                <a:latin typeface="Arial"/>
                <a:ea typeface="+mn-ea"/>
                <a:cs typeface="Arial"/>
              </a:rPr>
              <a:t>NCQA Accreditation of Medi-Cal Managed Care</a:t>
            </a:r>
            <a:r>
              <a:rPr kumimoji="0" b="0" i="0" u="none" strike="noStrike" kern="1200" cap="none" spc="-229" normalizeH="0" baseline="0" noProof="0" dirty="0">
                <a:ln>
                  <a:noFill/>
                </a:ln>
                <a:solidFill>
                  <a:srgbClr val="003C59"/>
                </a:solidFill>
                <a:effectLst/>
                <a:uLnTx/>
                <a:uFillTx/>
                <a:latin typeface="Arial"/>
                <a:ea typeface="+mn-ea"/>
                <a:cs typeface="Arial"/>
              </a:rPr>
              <a:t> </a:t>
            </a:r>
            <a:r>
              <a:rPr kumimoji="0" b="0" i="0" u="none" strike="noStrike" kern="1200" cap="none" spc="0" normalizeH="0" baseline="0" noProof="0" dirty="0">
                <a:ln>
                  <a:noFill/>
                </a:ln>
                <a:solidFill>
                  <a:srgbClr val="003C59"/>
                </a:solidFill>
                <a:effectLst/>
                <a:uLnTx/>
                <a:uFillTx/>
                <a:latin typeface="Arial"/>
                <a:ea typeface="+mn-ea"/>
                <a:cs typeface="Arial"/>
              </a:rPr>
              <a:t>Plans</a:t>
            </a:r>
            <a:endParaRPr kumimoji="0" b="0" i="0" u="none" strike="noStrike" kern="1200" cap="none" spc="0" normalizeH="0" baseline="0" noProof="0" dirty="0">
              <a:ln>
                <a:noFill/>
              </a:ln>
              <a:solidFill>
                <a:prstClr val="black"/>
              </a:solidFill>
              <a:effectLst/>
              <a:uLnTx/>
              <a:uFillTx/>
              <a:latin typeface="Arial"/>
              <a:ea typeface="+mn-ea"/>
              <a:cs typeface="Arial"/>
            </a:endParaRPr>
          </a:p>
          <a:p>
            <a:pPr marL="354965" marR="0" lvl="0" indent="-342265" algn="l" defTabSz="914400" rtl="0" eaLnBrk="1" fontAlgn="auto" latinLnBrk="0" hangingPunct="1">
              <a:lnSpc>
                <a:spcPct val="100000"/>
              </a:lnSpc>
              <a:spcBef>
                <a:spcPts val="0"/>
              </a:spcBef>
              <a:spcAft>
                <a:spcPts val="0"/>
              </a:spcAft>
              <a:buClrTx/>
              <a:buSzTx/>
              <a:buFontTx/>
              <a:buChar char="•"/>
              <a:tabLst>
                <a:tab pos="354965" algn="l"/>
                <a:tab pos="355600" algn="l"/>
              </a:tabLst>
              <a:defRPr/>
            </a:pPr>
            <a:r>
              <a:rPr kumimoji="0" b="0" i="0" u="none" strike="noStrike" kern="1200" cap="none" spc="0" normalizeH="0" baseline="0" noProof="0" dirty="0">
                <a:ln>
                  <a:noFill/>
                </a:ln>
                <a:solidFill>
                  <a:srgbClr val="003C59"/>
                </a:solidFill>
                <a:effectLst/>
                <a:uLnTx/>
                <a:uFillTx/>
                <a:latin typeface="Arial"/>
                <a:ea typeface="+mn-ea"/>
                <a:cs typeface="Arial"/>
              </a:rPr>
              <a:t>Regional Rates </a:t>
            </a:r>
            <a:r>
              <a:rPr kumimoji="0" b="0" i="0" u="none" strike="noStrike" kern="1200" cap="none" spc="-5" normalizeH="0" baseline="0" noProof="0" dirty="0">
                <a:ln>
                  <a:noFill/>
                </a:ln>
                <a:solidFill>
                  <a:srgbClr val="003C59"/>
                </a:solidFill>
                <a:effectLst/>
                <a:uLnTx/>
                <a:uFillTx/>
                <a:latin typeface="Arial"/>
                <a:ea typeface="+mn-ea"/>
                <a:cs typeface="Arial"/>
              </a:rPr>
              <a:t>for </a:t>
            </a:r>
            <a:r>
              <a:rPr kumimoji="0" b="0" i="0" u="none" strike="noStrike" kern="1200" cap="none" spc="0" normalizeH="0" baseline="0" noProof="0" dirty="0">
                <a:ln>
                  <a:noFill/>
                </a:ln>
                <a:solidFill>
                  <a:srgbClr val="003C59"/>
                </a:solidFill>
                <a:effectLst/>
                <a:uLnTx/>
                <a:uFillTx/>
                <a:latin typeface="Arial"/>
                <a:ea typeface="+mn-ea"/>
                <a:cs typeface="Arial"/>
              </a:rPr>
              <a:t>Medi-Cal Managed</a:t>
            </a:r>
            <a:r>
              <a:rPr kumimoji="0" b="0" i="0" u="none" strike="noStrike" kern="1200" cap="none" spc="-25" normalizeH="0" baseline="0" noProof="0" dirty="0">
                <a:ln>
                  <a:noFill/>
                </a:ln>
                <a:solidFill>
                  <a:srgbClr val="003C59"/>
                </a:solidFill>
                <a:effectLst/>
                <a:uLnTx/>
                <a:uFillTx/>
                <a:latin typeface="Arial"/>
                <a:ea typeface="+mn-ea"/>
                <a:cs typeface="Arial"/>
              </a:rPr>
              <a:t> </a:t>
            </a:r>
            <a:r>
              <a:rPr kumimoji="0" b="0" i="0" u="none" strike="noStrike" kern="1200" cap="none" spc="0" normalizeH="0" baseline="0" noProof="0" dirty="0">
                <a:ln>
                  <a:noFill/>
                </a:ln>
                <a:solidFill>
                  <a:srgbClr val="003C59"/>
                </a:solidFill>
                <a:effectLst/>
                <a:uLnTx/>
                <a:uFillTx/>
                <a:latin typeface="Arial"/>
                <a:ea typeface="+mn-ea"/>
                <a:cs typeface="Arial"/>
              </a:rPr>
              <a:t>Care</a:t>
            </a:r>
            <a:endParaRPr kumimoji="0" b="0" i="0" u="none" strike="noStrike" kern="1200" cap="none" spc="0" normalizeH="0" baseline="0" noProof="0" dirty="0">
              <a:ln>
                <a:noFill/>
              </a:ln>
              <a:solidFill>
                <a:prstClr val="black"/>
              </a:solidFill>
              <a:effectLst/>
              <a:uLnTx/>
              <a:uFillTx/>
              <a:latin typeface="Arial"/>
              <a:ea typeface="+mn-ea"/>
              <a:cs typeface="Arial"/>
            </a:endParaRPr>
          </a:p>
          <a:p>
            <a:pPr marL="355600" marR="0" lvl="0" indent="-342900" algn="l" defTabSz="914400" rtl="0" eaLnBrk="1" fontAlgn="auto" latinLnBrk="0" hangingPunct="1">
              <a:lnSpc>
                <a:spcPct val="100000"/>
              </a:lnSpc>
              <a:spcBef>
                <a:spcPts val="0"/>
              </a:spcBef>
              <a:spcAft>
                <a:spcPts val="0"/>
              </a:spcAft>
              <a:buClrTx/>
              <a:buSzTx/>
              <a:buFontTx/>
              <a:buChar char="•"/>
              <a:tabLst>
                <a:tab pos="355600" algn="l"/>
                <a:tab pos="356235" algn="l"/>
              </a:tabLst>
              <a:defRPr/>
            </a:pPr>
            <a:r>
              <a:rPr kumimoji="0" b="0" i="0" u="none" strike="noStrike" kern="1200" cap="none" spc="0" normalizeH="0" baseline="0" noProof="0" dirty="0">
                <a:ln>
                  <a:noFill/>
                </a:ln>
                <a:solidFill>
                  <a:srgbClr val="003C59"/>
                </a:solidFill>
                <a:effectLst/>
                <a:uLnTx/>
                <a:uFillTx/>
                <a:latin typeface="Arial"/>
                <a:ea typeface="+mn-ea"/>
                <a:cs typeface="Arial"/>
              </a:rPr>
              <a:t>Behavioral Health</a:t>
            </a:r>
            <a:r>
              <a:rPr kumimoji="0" b="0" i="0" u="none" strike="noStrike" kern="1200" cap="none" spc="-25" normalizeH="0" baseline="0" noProof="0" dirty="0">
                <a:ln>
                  <a:noFill/>
                </a:ln>
                <a:solidFill>
                  <a:srgbClr val="003C59"/>
                </a:solidFill>
                <a:effectLst/>
                <a:uLnTx/>
                <a:uFillTx/>
                <a:latin typeface="Arial"/>
                <a:ea typeface="+mn-ea"/>
                <a:cs typeface="Arial"/>
              </a:rPr>
              <a:t> </a:t>
            </a:r>
            <a:r>
              <a:rPr kumimoji="0" b="0" i="0" u="none" strike="noStrike" kern="1200" cap="none" spc="0" normalizeH="0" baseline="0" noProof="0" dirty="0">
                <a:ln>
                  <a:noFill/>
                </a:ln>
                <a:solidFill>
                  <a:srgbClr val="003C59"/>
                </a:solidFill>
                <a:effectLst/>
                <a:uLnTx/>
                <a:uFillTx/>
                <a:latin typeface="Arial"/>
                <a:ea typeface="+mn-ea"/>
                <a:cs typeface="Arial"/>
              </a:rPr>
              <a:t>Proposals</a:t>
            </a:r>
            <a:endParaRPr kumimoji="0" b="0" i="0" u="none" strike="noStrike" kern="1200" cap="none" spc="0" normalizeH="0" baseline="0" noProof="0" dirty="0">
              <a:ln>
                <a:noFill/>
              </a:ln>
              <a:solidFill>
                <a:prstClr val="black"/>
              </a:solidFill>
              <a:effectLst/>
              <a:uLnTx/>
              <a:uFillTx/>
              <a:latin typeface="Arial"/>
              <a:ea typeface="+mn-ea"/>
              <a:cs typeface="Arial"/>
            </a:endParaRPr>
          </a:p>
          <a:p>
            <a:pPr marL="756285" marR="0" lvl="1" indent="-286385" algn="l" defTabSz="914400" rtl="0" eaLnBrk="1" fontAlgn="auto" latinLnBrk="0" hangingPunct="1">
              <a:lnSpc>
                <a:spcPct val="100000"/>
              </a:lnSpc>
              <a:spcBef>
                <a:spcPts val="0"/>
              </a:spcBef>
              <a:spcAft>
                <a:spcPts val="0"/>
              </a:spcAft>
              <a:buClrTx/>
              <a:buSzTx/>
              <a:buFontTx/>
              <a:buChar char="–"/>
              <a:tabLst>
                <a:tab pos="756285" algn="l"/>
                <a:tab pos="756920" algn="l"/>
              </a:tabLst>
              <a:defRPr/>
            </a:pPr>
            <a:r>
              <a:rPr kumimoji="0" b="0" i="0" u="none" strike="noStrike" kern="1200" cap="none" spc="-5" normalizeH="0" baseline="0" noProof="0" dirty="0">
                <a:ln>
                  <a:noFill/>
                </a:ln>
                <a:solidFill>
                  <a:srgbClr val="003C59"/>
                </a:solidFill>
                <a:effectLst/>
                <a:uLnTx/>
                <a:uFillTx/>
                <a:latin typeface="Arial"/>
                <a:ea typeface="+mn-ea"/>
                <a:cs typeface="Arial"/>
              </a:rPr>
              <a:t>Payment</a:t>
            </a:r>
            <a:r>
              <a:rPr kumimoji="0" b="0" i="0" u="none" strike="noStrike" kern="1200" cap="none" spc="-10" normalizeH="0" baseline="0" noProof="0" dirty="0">
                <a:ln>
                  <a:noFill/>
                </a:ln>
                <a:solidFill>
                  <a:srgbClr val="003C59"/>
                </a:solidFill>
                <a:effectLst/>
                <a:uLnTx/>
                <a:uFillTx/>
                <a:latin typeface="Arial"/>
                <a:ea typeface="+mn-ea"/>
                <a:cs typeface="Arial"/>
              </a:rPr>
              <a:t> </a:t>
            </a:r>
            <a:r>
              <a:rPr kumimoji="0" b="0" i="0" u="none" strike="noStrike" kern="1200" cap="none" spc="-5" normalizeH="0" baseline="0" noProof="0" dirty="0">
                <a:ln>
                  <a:noFill/>
                </a:ln>
                <a:solidFill>
                  <a:srgbClr val="003C59"/>
                </a:solidFill>
                <a:effectLst/>
                <a:uLnTx/>
                <a:uFillTx/>
                <a:latin typeface="Arial"/>
                <a:ea typeface="+mn-ea"/>
                <a:cs typeface="Arial"/>
              </a:rPr>
              <a:t>Reform</a:t>
            </a:r>
            <a:endParaRPr kumimoji="0" b="0" i="0" u="none" strike="noStrike" kern="1200" cap="none" spc="0" normalizeH="0" baseline="0" noProof="0" dirty="0">
              <a:ln>
                <a:noFill/>
              </a:ln>
              <a:solidFill>
                <a:prstClr val="black"/>
              </a:solidFill>
              <a:effectLst/>
              <a:uLnTx/>
              <a:uFillTx/>
              <a:latin typeface="Arial"/>
              <a:ea typeface="+mn-ea"/>
              <a:cs typeface="Arial"/>
            </a:endParaRPr>
          </a:p>
          <a:p>
            <a:pPr marL="756285" marR="0" lvl="1" indent="-286385" algn="l" defTabSz="914400" rtl="0" eaLnBrk="1" fontAlgn="auto" latinLnBrk="0" hangingPunct="1">
              <a:lnSpc>
                <a:spcPct val="100000"/>
              </a:lnSpc>
              <a:spcBef>
                <a:spcPts val="0"/>
              </a:spcBef>
              <a:spcAft>
                <a:spcPts val="0"/>
              </a:spcAft>
              <a:buClrTx/>
              <a:buSzTx/>
              <a:buFontTx/>
              <a:buChar char="–"/>
              <a:tabLst>
                <a:tab pos="756285" algn="l"/>
                <a:tab pos="756920" algn="l"/>
              </a:tabLst>
              <a:defRPr/>
            </a:pPr>
            <a:r>
              <a:rPr kumimoji="0" b="0" i="0" u="none" strike="noStrike" kern="1200" cap="none" spc="-5" normalizeH="0" baseline="0" noProof="0" dirty="0">
                <a:ln>
                  <a:noFill/>
                </a:ln>
                <a:solidFill>
                  <a:srgbClr val="003C59"/>
                </a:solidFill>
                <a:effectLst/>
                <a:uLnTx/>
                <a:uFillTx/>
                <a:latin typeface="Arial"/>
                <a:ea typeface="+mn-ea"/>
                <a:cs typeface="Arial"/>
              </a:rPr>
              <a:t>Revisions </a:t>
            </a:r>
            <a:r>
              <a:rPr kumimoji="0" b="0" i="0" u="none" strike="noStrike" kern="1200" cap="none" spc="0" normalizeH="0" baseline="0" noProof="0" dirty="0">
                <a:ln>
                  <a:noFill/>
                </a:ln>
                <a:solidFill>
                  <a:srgbClr val="003C59"/>
                </a:solidFill>
                <a:effectLst/>
                <a:uLnTx/>
                <a:uFillTx/>
                <a:latin typeface="Arial"/>
                <a:ea typeface="+mn-ea"/>
                <a:cs typeface="Arial"/>
              </a:rPr>
              <a:t>to </a:t>
            </a:r>
            <a:r>
              <a:rPr kumimoji="0" b="0" i="0" u="none" strike="noStrike" kern="1200" cap="none" spc="-5" normalizeH="0" baseline="0" noProof="0" dirty="0">
                <a:ln>
                  <a:noFill/>
                </a:ln>
                <a:solidFill>
                  <a:srgbClr val="003C59"/>
                </a:solidFill>
                <a:effectLst/>
                <a:uLnTx/>
                <a:uFillTx/>
                <a:latin typeface="Arial"/>
                <a:ea typeface="+mn-ea"/>
                <a:cs typeface="Arial"/>
              </a:rPr>
              <a:t>Medical</a:t>
            </a:r>
            <a:r>
              <a:rPr kumimoji="0" b="0" i="0" u="none" strike="noStrike" kern="1200" cap="none" spc="-55" normalizeH="0" baseline="0" noProof="0" dirty="0">
                <a:ln>
                  <a:noFill/>
                </a:ln>
                <a:solidFill>
                  <a:srgbClr val="003C59"/>
                </a:solidFill>
                <a:effectLst/>
                <a:uLnTx/>
                <a:uFillTx/>
                <a:latin typeface="Arial"/>
                <a:ea typeface="+mn-ea"/>
                <a:cs typeface="Arial"/>
              </a:rPr>
              <a:t> </a:t>
            </a:r>
            <a:r>
              <a:rPr kumimoji="0" b="0" i="0" u="none" strike="noStrike" kern="1200" cap="none" spc="0" normalizeH="0" baseline="0" noProof="0" dirty="0">
                <a:ln>
                  <a:noFill/>
                </a:ln>
                <a:solidFill>
                  <a:srgbClr val="003C59"/>
                </a:solidFill>
                <a:effectLst/>
                <a:uLnTx/>
                <a:uFillTx/>
                <a:latin typeface="Arial"/>
                <a:ea typeface="+mn-ea"/>
                <a:cs typeface="Arial"/>
              </a:rPr>
              <a:t>Necessity</a:t>
            </a:r>
            <a:endParaRPr kumimoji="0" b="0" i="0" u="none" strike="noStrike" kern="1200" cap="none" spc="0" normalizeH="0" baseline="0" noProof="0" dirty="0">
              <a:ln>
                <a:noFill/>
              </a:ln>
              <a:solidFill>
                <a:prstClr val="black"/>
              </a:solidFill>
              <a:effectLst/>
              <a:uLnTx/>
              <a:uFillTx/>
              <a:latin typeface="Arial"/>
              <a:ea typeface="+mn-ea"/>
              <a:cs typeface="Arial"/>
            </a:endParaRPr>
          </a:p>
          <a:p>
            <a:pPr marL="755650" marR="0" lvl="1" indent="-286385" algn="l" defTabSz="914400" rtl="0" eaLnBrk="1" fontAlgn="auto" latinLnBrk="0" hangingPunct="1">
              <a:lnSpc>
                <a:spcPct val="100000"/>
              </a:lnSpc>
              <a:spcBef>
                <a:spcPts val="0"/>
              </a:spcBef>
              <a:spcAft>
                <a:spcPts val="0"/>
              </a:spcAft>
              <a:buClrTx/>
              <a:buSzTx/>
              <a:buFontTx/>
              <a:buChar char="–"/>
              <a:tabLst>
                <a:tab pos="755650" algn="l"/>
                <a:tab pos="756285" algn="l"/>
              </a:tabLst>
              <a:defRPr/>
            </a:pPr>
            <a:r>
              <a:rPr kumimoji="0" b="0" i="0" u="none" strike="noStrike" kern="1200" cap="none" spc="-5" normalizeH="0" baseline="0" noProof="0" dirty="0">
                <a:ln>
                  <a:noFill/>
                </a:ln>
                <a:solidFill>
                  <a:srgbClr val="003C59"/>
                </a:solidFill>
                <a:effectLst/>
                <a:uLnTx/>
                <a:uFillTx/>
                <a:latin typeface="Arial"/>
                <a:ea typeface="+mn-ea"/>
                <a:cs typeface="Arial"/>
              </a:rPr>
              <a:t>Administrative Integration</a:t>
            </a:r>
            <a:r>
              <a:rPr kumimoji="0" b="0" i="0" u="none" strike="noStrike" kern="1200" cap="none" spc="-60" normalizeH="0" baseline="0" noProof="0" dirty="0">
                <a:ln>
                  <a:noFill/>
                </a:ln>
                <a:solidFill>
                  <a:srgbClr val="003C59"/>
                </a:solidFill>
                <a:effectLst/>
                <a:uLnTx/>
                <a:uFillTx/>
                <a:latin typeface="Arial"/>
                <a:ea typeface="+mn-ea"/>
                <a:cs typeface="Arial"/>
              </a:rPr>
              <a:t> </a:t>
            </a:r>
            <a:r>
              <a:rPr kumimoji="0" b="0" i="0" u="none" strike="noStrike" kern="1200" cap="none" spc="0" normalizeH="0" baseline="0" noProof="0" dirty="0">
                <a:ln>
                  <a:noFill/>
                </a:ln>
                <a:solidFill>
                  <a:srgbClr val="003C59"/>
                </a:solidFill>
                <a:effectLst/>
                <a:uLnTx/>
                <a:uFillTx/>
                <a:latin typeface="Arial"/>
                <a:ea typeface="+mn-ea"/>
                <a:cs typeface="Arial"/>
              </a:rPr>
              <a:t>Statewide</a:t>
            </a:r>
            <a:endParaRPr kumimoji="0" b="0" i="0" u="none" strike="noStrike" kern="1200" cap="none" spc="0" normalizeH="0" baseline="0" noProof="0" dirty="0">
              <a:ln>
                <a:noFill/>
              </a:ln>
              <a:solidFill>
                <a:prstClr val="black"/>
              </a:solidFill>
              <a:effectLst/>
              <a:uLnTx/>
              <a:uFillTx/>
              <a:latin typeface="Arial"/>
              <a:ea typeface="+mn-ea"/>
              <a:cs typeface="Arial"/>
            </a:endParaRPr>
          </a:p>
          <a:p>
            <a:pPr marL="756285" marR="0" lvl="1" indent="-287020" algn="l" defTabSz="914400" rtl="0" eaLnBrk="1" fontAlgn="auto" latinLnBrk="0" hangingPunct="1">
              <a:lnSpc>
                <a:spcPct val="100000"/>
              </a:lnSpc>
              <a:spcBef>
                <a:spcPts val="5"/>
              </a:spcBef>
              <a:spcAft>
                <a:spcPts val="0"/>
              </a:spcAft>
              <a:buClrTx/>
              <a:buSzTx/>
              <a:buFontTx/>
              <a:buChar char="–"/>
              <a:tabLst>
                <a:tab pos="756285" algn="l"/>
                <a:tab pos="756920" algn="l"/>
              </a:tabLst>
              <a:defRPr/>
            </a:pPr>
            <a:r>
              <a:rPr kumimoji="0" b="0" i="0" u="none" strike="noStrike" kern="1200" cap="none" spc="-5" normalizeH="0" baseline="0" noProof="0" dirty="0">
                <a:ln>
                  <a:noFill/>
                </a:ln>
                <a:solidFill>
                  <a:srgbClr val="003C59"/>
                </a:solidFill>
                <a:effectLst/>
                <a:uLnTx/>
                <a:uFillTx/>
                <a:latin typeface="Arial"/>
                <a:ea typeface="+mn-ea"/>
                <a:cs typeface="Arial"/>
              </a:rPr>
              <a:t>Regional</a:t>
            </a:r>
            <a:r>
              <a:rPr kumimoji="0" b="0" i="0" u="none" strike="noStrike" kern="1200" cap="none" spc="-25" normalizeH="0" baseline="0" noProof="0" dirty="0">
                <a:ln>
                  <a:noFill/>
                </a:ln>
                <a:solidFill>
                  <a:srgbClr val="003C59"/>
                </a:solidFill>
                <a:effectLst/>
                <a:uLnTx/>
                <a:uFillTx/>
                <a:latin typeface="Arial"/>
                <a:ea typeface="+mn-ea"/>
                <a:cs typeface="Arial"/>
              </a:rPr>
              <a:t> </a:t>
            </a:r>
            <a:r>
              <a:rPr kumimoji="0" b="0" i="0" u="none" strike="noStrike" kern="1200" cap="none" spc="-5" normalizeH="0" baseline="0" noProof="0" dirty="0">
                <a:ln>
                  <a:noFill/>
                </a:ln>
                <a:solidFill>
                  <a:srgbClr val="003C59"/>
                </a:solidFill>
                <a:effectLst/>
                <a:uLnTx/>
                <a:uFillTx/>
                <a:latin typeface="Arial"/>
                <a:ea typeface="+mn-ea"/>
                <a:cs typeface="Arial"/>
              </a:rPr>
              <a:t>Contracting</a:t>
            </a:r>
            <a:endParaRPr kumimoji="0" b="0" i="0" u="none" strike="noStrike" kern="1200" cap="none" spc="0" normalizeH="0" baseline="0" noProof="0" dirty="0">
              <a:ln>
                <a:noFill/>
              </a:ln>
              <a:solidFill>
                <a:prstClr val="black"/>
              </a:solidFill>
              <a:effectLst/>
              <a:uLnTx/>
              <a:uFillTx/>
              <a:latin typeface="Arial"/>
              <a:ea typeface="+mn-ea"/>
              <a:cs typeface="Arial"/>
            </a:endParaRPr>
          </a:p>
          <a:p>
            <a:pPr marL="756285" marR="0" lvl="1" indent="-287020" algn="l" defTabSz="914400" rtl="0" eaLnBrk="1" fontAlgn="auto" latinLnBrk="0" hangingPunct="1">
              <a:lnSpc>
                <a:spcPts val="1680"/>
              </a:lnSpc>
              <a:spcBef>
                <a:spcPts val="0"/>
              </a:spcBef>
              <a:spcAft>
                <a:spcPts val="0"/>
              </a:spcAft>
              <a:buClrTx/>
              <a:buSzTx/>
              <a:buFontTx/>
              <a:buChar char="–"/>
              <a:tabLst>
                <a:tab pos="756285" algn="l"/>
                <a:tab pos="756920" algn="l"/>
              </a:tabLst>
              <a:defRPr/>
            </a:pPr>
            <a:r>
              <a:rPr kumimoji="0" b="0" i="0" u="none" strike="noStrike" kern="1200" cap="none" spc="-5" normalizeH="0" baseline="0" noProof="0" dirty="0">
                <a:ln>
                  <a:noFill/>
                </a:ln>
                <a:solidFill>
                  <a:srgbClr val="003C59"/>
                </a:solidFill>
                <a:effectLst/>
                <a:uLnTx/>
                <a:uFillTx/>
                <a:latin typeface="Arial"/>
                <a:ea typeface="+mn-ea"/>
                <a:cs typeface="Arial"/>
              </a:rPr>
              <a:t>SUD Managed Care Renewal</a:t>
            </a:r>
            <a:r>
              <a:rPr kumimoji="0" b="0" i="0" u="none" strike="noStrike" kern="1200" cap="none" spc="-35" normalizeH="0" baseline="0" noProof="0" dirty="0">
                <a:ln>
                  <a:noFill/>
                </a:ln>
                <a:solidFill>
                  <a:srgbClr val="003C59"/>
                </a:solidFill>
                <a:effectLst/>
                <a:uLnTx/>
                <a:uFillTx/>
                <a:latin typeface="Arial"/>
                <a:ea typeface="+mn-ea"/>
                <a:cs typeface="Arial"/>
              </a:rPr>
              <a:t> </a:t>
            </a:r>
            <a:r>
              <a:rPr kumimoji="0" b="0" i="0" u="none" strike="noStrike" kern="1200" cap="none" spc="-5" normalizeH="0" baseline="0" noProof="0" dirty="0">
                <a:ln>
                  <a:noFill/>
                </a:ln>
                <a:solidFill>
                  <a:srgbClr val="003C59"/>
                </a:solidFill>
                <a:effectLst/>
                <a:uLnTx/>
                <a:uFillTx/>
                <a:latin typeface="Arial"/>
                <a:ea typeface="+mn-ea"/>
                <a:cs typeface="Arial"/>
              </a:rPr>
              <a:t>(DMC-ODS)</a:t>
            </a:r>
            <a:endParaRPr kumimoji="0" b="0" i="0" u="none" strike="noStrike" kern="1200" cap="none" spc="0" normalizeH="0" baseline="0" noProof="0" dirty="0">
              <a:ln>
                <a:noFill/>
              </a:ln>
              <a:solidFill>
                <a:prstClr val="black"/>
              </a:solidFill>
              <a:effectLst/>
              <a:uLnTx/>
              <a:uFillTx/>
              <a:latin typeface="Arial"/>
              <a:ea typeface="+mn-ea"/>
              <a:cs typeface="Arial"/>
            </a:endParaRPr>
          </a:p>
          <a:p>
            <a:pPr marL="355600" marR="0" lvl="0" indent="-342900" algn="l" defTabSz="914400" rtl="0" eaLnBrk="1" fontAlgn="auto" latinLnBrk="0" hangingPunct="1">
              <a:lnSpc>
                <a:spcPts val="2039"/>
              </a:lnSpc>
              <a:spcBef>
                <a:spcPts val="0"/>
              </a:spcBef>
              <a:spcAft>
                <a:spcPts val="0"/>
              </a:spcAft>
              <a:buClrTx/>
              <a:buSzTx/>
              <a:buFontTx/>
              <a:buChar char="•"/>
              <a:tabLst>
                <a:tab pos="355600" algn="l"/>
                <a:tab pos="356235" algn="l"/>
              </a:tabLst>
              <a:defRPr/>
            </a:pPr>
            <a:r>
              <a:rPr kumimoji="0" b="0" i="0" u="none" strike="noStrike" kern="1200" cap="none" spc="-5" normalizeH="0" baseline="0" noProof="0" dirty="0">
                <a:ln>
                  <a:noFill/>
                </a:ln>
                <a:solidFill>
                  <a:srgbClr val="003C59"/>
                </a:solidFill>
                <a:effectLst/>
                <a:uLnTx/>
                <a:uFillTx/>
                <a:latin typeface="Arial"/>
                <a:ea typeface="+mn-ea"/>
                <a:cs typeface="Arial"/>
              </a:rPr>
              <a:t>Future </a:t>
            </a:r>
            <a:r>
              <a:rPr kumimoji="0" b="0" i="0" u="none" strike="noStrike" kern="1200" cap="none" spc="0" normalizeH="0" baseline="0" noProof="0" dirty="0">
                <a:ln>
                  <a:noFill/>
                </a:ln>
                <a:solidFill>
                  <a:srgbClr val="003C59"/>
                </a:solidFill>
                <a:effectLst/>
                <a:uLnTx/>
                <a:uFillTx/>
                <a:latin typeface="Arial"/>
                <a:ea typeface="+mn-ea"/>
                <a:cs typeface="Arial"/>
              </a:rPr>
              <a:t>of Dental </a:t>
            </a:r>
            <a:r>
              <a:rPr kumimoji="0" b="0" i="0" u="none" strike="noStrike" kern="1200" cap="none" spc="-5" normalizeH="0" baseline="0" noProof="0" dirty="0">
                <a:ln>
                  <a:noFill/>
                </a:ln>
                <a:solidFill>
                  <a:srgbClr val="003C59"/>
                </a:solidFill>
                <a:effectLst/>
                <a:uLnTx/>
                <a:uFillTx/>
                <a:latin typeface="Arial"/>
                <a:ea typeface="+mn-ea"/>
                <a:cs typeface="Arial"/>
              </a:rPr>
              <a:t>Transformation Initiative</a:t>
            </a:r>
            <a:r>
              <a:rPr kumimoji="0" b="0" i="0" u="none" strike="noStrike" kern="1200" cap="none" spc="-25" normalizeH="0" baseline="0" noProof="0" dirty="0">
                <a:ln>
                  <a:noFill/>
                </a:ln>
                <a:solidFill>
                  <a:srgbClr val="003C59"/>
                </a:solidFill>
                <a:effectLst/>
                <a:uLnTx/>
                <a:uFillTx/>
                <a:latin typeface="Arial"/>
                <a:ea typeface="+mn-ea"/>
                <a:cs typeface="Arial"/>
              </a:rPr>
              <a:t> </a:t>
            </a:r>
            <a:r>
              <a:rPr kumimoji="0" b="0" i="0" u="none" strike="noStrike" kern="1200" cap="none" spc="-5" normalizeH="0" baseline="0" noProof="0" dirty="0">
                <a:ln>
                  <a:noFill/>
                </a:ln>
                <a:solidFill>
                  <a:srgbClr val="003C59"/>
                </a:solidFill>
                <a:effectLst/>
                <a:uLnTx/>
                <a:uFillTx/>
                <a:latin typeface="Arial"/>
                <a:ea typeface="+mn-ea"/>
                <a:cs typeface="Arial"/>
              </a:rPr>
              <a:t>Reforms</a:t>
            </a:r>
            <a:endParaRPr kumimoji="0" b="0" i="0" u="none" strike="noStrike" kern="1200" cap="none" spc="0" normalizeH="0" baseline="0" noProof="0" dirty="0">
              <a:ln>
                <a:noFill/>
              </a:ln>
              <a:solidFill>
                <a:prstClr val="black"/>
              </a:solidFill>
              <a:effectLst/>
              <a:uLnTx/>
              <a:uFillTx/>
              <a:latin typeface="Arial"/>
              <a:ea typeface="+mn-ea"/>
              <a:cs typeface="Arial"/>
            </a:endParaRPr>
          </a:p>
          <a:p>
            <a:pPr marL="356235" marR="0" lvl="0" indent="-343535" algn="l" defTabSz="914400" rtl="0" eaLnBrk="1" fontAlgn="auto" latinLnBrk="0" hangingPunct="1">
              <a:lnSpc>
                <a:spcPct val="100000"/>
              </a:lnSpc>
              <a:spcBef>
                <a:spcPts val="0"/>
              </a:spcBef>
              <a:spcAft>
                <a:spcPts val="0"/>
              </a:spcAft>
              <a:buClrTx/>
              <a:buSzTx/>
              <a:buFontTx/>
              <a:buChar char="•"/>
              <a:tabLst>
                <a:tab pos="355600" algn="l"/>
                <a:tab pos="356870" algn="l"/>
              </a:tabLst>
              <a:defRPr/>
            </a:pPr>
            <a:r>
              <a:rPr kumimoji="0" b="0" i="0" u="none" strike="noStrike" kern="1200" cap="none" spc="0" normalizeH="0" baseline="0" noProof="0" dirty="0">
                <a:ln>
                  <a:noFill/>
                </a:ln>
                <a:solidFill>
                  <a:srgbClr val="003C59"/>
                </a:solidFill>
                <a:effectLst/>
                <a:uLnTx/>
                <a:uFillTx/>
                <a:latin typeface="Arial"/>
                <a:ea typeface="+mn-ea"/>
                <a:cs typeface="Arial"/>
              </a:rPr>
              <a:t>Enhancing County Oversight and Monitoring</a:t>
            </a:r>
            <a:endParaRPr kumimoji="0" b="0" i="0" u="none" strike="noStrike" kern="1200" cap="none" spc="0" normalizeH="0" baseline="0" noProof="0" dirty="0">
              <a:ln>
                <a:noFill/>
              </a:ln>
              <a:solidFill>
                <a:prstClr val="black"/>
              </a:solidFill>
              <a:effectLst/>
              <a:uLnTx/>
              <a:uFillTx/>
              <a:latin typeface="Arial"/>
              <a:ea typeface="+mn-ea"/>
              <a:cs typeface="Arial"/>
            </a:endParaRPr>
          </a:p>
          <a:p>
            <a:pPr marL="356235" marR="0" lvl="0" indent="-342900" algn="l" defTabSz="914400" rtl="0" eaLnBrk="1" fontAlgn="auto" latinLnBrk="0" hangingPunct="1">
              <a:lnSpc>
                <a:spcPct val="100000"/>
              </a:lnSpc>
              <a:spcBef>
                <a:spcPts val="0"/>
              </a:spcBef>
              <a:spcAft>
                <a:spcPts val="0"/>
              </a:spcAft>
              <a:buClrTx/>
              <a:buSzTx/>
              <a:buFontTx/>
              <a:buChar char="•"/>
              <a:tabLst>
                <a:tab pos="356235" algn="l"/>
                <a:tab pos="356870" algn="l"/>
              </a:tabLst>
              <a:defRPr/>
            </a:pPr>
            <a:r>
              <a:rPr kumimoji="0" b="0" i="0" u="none" strike="noStrike" kern="1200" cap="none" spc="0" normalizeH="0" baseline="0" noProof="0" dirty="0">
                <a:ln>
                  <a:noFill/>
                </a:ln>
                <a:solidFill>
                  <a:srgbClr val="003C59"/>
                </a:solidFill>
                <a:effectLst/>
                <a:uLnTx/>
                <a:uFillTx/>
                <a:latin typeface="Arial"/>
                <a:ea typeface="+mn-ea"/>
                <a:cs typeface="Arial"/>
              </a:rPr>
              <a:t>Improving Beneficiary Contact and Demographic</a:t>
            </a:r>
            <a:r>
              <a:rPr kumimoji="0" b="0" i="0" u="none" strike="noStrike" kern="1200" cap="none" spc="-15" normalizeH="0" baseline="0" noProof="0" dirty="0">
                <a:ln>
                  <a:noFill/>
                </a:ln>
                <a:solidFill>
                  <a:srgbClr val="003C59"/>
                </a:solidFill>
                <a:effectLst/>
                <a:uLnTx/>
                <a:uFillTx/>
                <a:latin typeface="Arial"/>
                <a:ea typeface="+mn-ea"/>
                <a:cs typeface="Arial"/>
              </a:rPr>
              <a:t> </a:t>
            </a:r>
            <a:r>
              <a:rPr kumimoji="0" b="0" i="0" u="none" strike="noStrike" kern="1200" cap="none" spc="-5" normalizeH="0" baseline="0" noProof="0" dirty="0">
                <a:ln>
                  <a:noFill/>
                </a:ln>
                <a:solidFill>
                  <a:srgbClr val="003C59"/>
                </a:solidFill>
                <a:effectLst/>
                <a:uLnTx/>
                <a:uFillTx/>
                <a:latin typeface="Arial"/>
                <a:ea typeface="+mn-ea"/>
                <a:cs typeface="Arial"/>
              </a:rPr>
              <a:t>Information</a:t>
            </a:r>
            <a:endParaRPr kumimoji="0" b="0" i="0" u="none" strike="noStrike" kern="1200" cap="none" spc="0" normalizeH="0" baseline="0" noProof="0" dirty="0">
              <a:ln>
                <a:noFill/>
              </a:ln>
              <a:solidFill>
                <a:prstClr val="black"/>
              </a:solidFill>
              <a:effectLst/>
              <a:uLnTx/>
              <a:uFillTx/>
              <a:latin typeface="Arial"/>
              <a:ea typeface="+mn-ea"/>
              <a:cs typeface="Arial"/>
            </a:endParaRPr>
          </a:p>
        </p:txBody>
      </p:sp>
    </p:spTree>
    <p:extLst>
      <p:ext uri="{BB962C8B-B14F-4D97-AF65-F5344CB8AC3E}">
        <p14:creationId xmlns:p14="http://schemas.microsoft.com/office/powerpoint/2010/main" val="2460778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F22356E-2A12-4147-9C02-1C2F05D23B3C}" type="slidenum">
              <a:rPr lang="en-US" smtClean="0"/>
              <a:t>2</a:t>
            </a:fld>
            <a:endParaRPr lang="en-US" dirty="0"/>
          </a:p>
        </p:txBody>
      </p:sp>
      <p:sp>
        <p:nvSpPr>
          <p:cNvPr id="3" name="Date Placeholder 2"/>
          <p:cNvSpPr>
            <a:spLocks noGrp="1"/>
          </p:cNvSpPr>
          <p:nvPr>
            <p:ph type="dt" sz="half" idx="10"/>
          </p:nvPr>
        </p:nvSpPr>
        <p:spPr/>
        <p:txBody>
          <a:bodyPr/>
          <a:lstStyle/>
          <a:p>
            <a:r>
              <a:rPr lang="en-US" smtClean="0"/>
              <a:t>12/05/2019</a:t>
            </a:r>
            <a:endParaRPr lang="en-US" dirty="0"/>
          </a:p>
        </p:txBody>
      </p:sp>
      <p:sp>
        <p:nvSpPr>
          <p:cNvPr id="6" name="Title 5"/>
          <p:cNvSpPr>
            <a:spLocks noGrp="1"/>
          </p:cNvSpPr>
          <p:nvPr>
            <p:ph type="title"/>
          </p:nvPr>
        </p:nvSpPr>
        <p:spPr>
          <a:xfrm>
            <a:off x="1828800" y="304800"/>
            <a:ext cx="6400800" cy="1143000"/>
          </a:xfrm>
        </p:spPr>
        <p:txBody>
          <a:bodyPr/>
          <a:lstStyle/>
          <a:p>
            <a:r>
              <a:rPr lang="en-US" b="1" dirty="0" smtClean="0"/>
              <a:t>Agenda</a:t>
            </a:r>
            <a:endParaRPr lang="en-US" b="1" dirty="0"/>
          </a:p>
        </p:txBody>
      </p:sp>
      <p:sp>
        <p:nvSpPr>
          <p:cNvPr id="7" name="Content Placeholder 6"/>
          <p:cNvSpPr>
            <a:spLocks noGrp="1"/>
          </p:cNvSpPr>
          <p:nvPr>
            <p:ph idx="1"/>
          </p:nvPr>
        </p:nvSpPr>
        <p:spPr>
          <a:xfrm>
            <a:off x="990600" y="1447800"/>
            <a:ext cx="7696200" cy="5105400"/>
          </a:xfrm>
        </p:spPr>
        <p:txBody>
          <a:bodyPr>
            <a:noAutofit/>
          </a:bodyPr>
          <a:lstStyle/>
          <a:p>
            <a:pPr>
              <a:spcBef>
                <a:spcPts val="0"/>
              </a:spcBef>
              <a:buClr>
                <a:srgbClr val="7030A0"/>
              </a:buClr>
              <a:buFont typeface="Wingdings" panose="05000000000000000000" pitchFamily="2" charset="2"/>
              <a:buChar char="§"/>
            </a:pPr>
            <a:r>
              <a:rPr lang="en-US" sz="2200" dirty="0" smtClean="0">
                <a:solidFill>
                  <a:srgbClr val="0A295B"/>
                </a:solidFill>
                <a:ea typeface="+mj-ea"/>
                <a:cs typeface="Arial" panose="020B0604020202020204" pitchFamily="34" charset="0"/>
              </a:rPr>
              <a:t>Welcome and Introductions</a:t>
            </a:r>
          </a:p>
          <a:p>
            <a:pPr>
              <a:spcBef>
                <a:spcPts val="0"/>
              </a:spcBef>
              <a:buClr>
                <a:srgbClr val="7030A0"/>
              </a:buClr>
              <a:buFont typeface="Wingdings" panose="05000000000000000000" pitchFamily="2" charset="2"/>
              <a:buChar char="§"/>
            </a:pPr>
            <a:r>
              <a:rPr lang="en-US" sz="2200" dirty="0" err="1" smtClean="0">
                <a:solidFill>
                  <a:srgbClr val="0A295B"/>
                </a:solidFill>
                <a:ea typeface="+mj-ea"/>
                <a:cs typeface="Arial" panose="020B0604020202020204" pitchFamily="34" charset="0"/>
              </a:rPr>
              <a:t>CalAIM</a:t>
            </a:r>
            <a:endParaRPr lang="en-US" sz="2200" dirty="0">
              <a:solidFill>
                <a:srgbClr val="0A295B"/>
              </a:solidFill>
              <a:ea typeface="+mj-ea"/>
              <a:cs typeface="Arial" panose="020B0604020202020204" pitchFamily="34" charset="0"/>
            </a:endParaRPr>
          </a:p>
          <a:p>
            <a:pPr>
              <a:spcBef>
                <a:spcPts val="0"/>
              </a:spcBef>
              <a:buClr>
                <a:srgbClr val="7030A0"/>
              </a:buClr>
              <a:buFont typeface="Wingdings" panose="05000000000000000000" pitchFamily="2" charset="2"/>
              <a:buChar char="§"/>
            </a:pPr>
            <a:r>
              <a:rPr lang="en-US" sz="2200" dirty="0" smtClean="0">
                <a:solidFill>
                  <a:srgbClr val="0A295B"/>
                </a:solidFill>
                <a:ea typeface="+mj-ea"/>
                <a:cs typeface="Arial" panose="020B0604020202020204" pitchFamily="34" charset="0"/>
              </a:rPr>
              <a:t>Telehealth Policy</a:t>
            </a:r>
          </a:p>
          <a:p>
            <a:pPr>
              <a:spcBef>
                <a:spcPts val="0"/>
              </a:spcBef>
              <a:buClr>
                <a:srgbClr val="7030A0"/>
              </a:buClr>
              <a:buFont typeface="Wingdings" panose="05000000000000000000" pitchFamily="2" charset="2"/>
              <a:buChar char="§"/>
            </a:pPr>
            <a:r>
              <a:rPr lang="en-US" sz="2200" dirty="0" err="1" smtClean="0">
                <a:solidFill>
                  <a:srgbClr val="0A295B"/>
                </a:solidFill>
                <a:ea typeface="+mj-ea"/>
                <a:cs typeface="Arial" panose="020B0604020202020204" pitchFamily="34" charset="0"/>
              </a:rPr>
              <a:t>Medi</a:t>
            </a:r>
            <a:r>
              <a:rPr lang="en-US" sz="2200" dirty="0" smtClean="0">
                <a:solidFill>
                  <a:srgbClr val="0A295B"/>
                </a:solidFill>
                <a:ea typeface="+mj-ea"/>
                <a:cs typeface="Arial" panose="020B0604020202020204" pitchFamily="34" charset="0"/>
              </a:rPr>
              <a:t>-Cal Rx</a:t>
            </a:r>
          </a:p>
          <a:p>
            <a:pPr>
              <a:spcBef>
                <a:spcPts val="0"/>
              </a:spcBef>
              <a:buClr>
                <a:srgbClr val="7030A0"/>
              </a:buClr>
              <a:buFont typeface="Wingdings" panose="05000000000000000000" pitchFamily="2" charset="2"/>
              <a:buChar char="§"/>
            </a:pPr>
            <a:r>
              <a:rPr lang="en-US" sz="2200" dirty="0" smtClean="0">
                <a:solidFill>
                  <a:srgbClr val="0A295B"/>
                </a:solidFill>
                <a:ea typeface="+mj-ea"/>
                <a:cs typeface="Arial" panose="020B0604020202020204" pitchFamily="34" charset="0"/>
              </a:rPr>
              <a:t>RFP Procurement </a:t>
            </a:r>
          </a:p>
          <a:p>
            <a:pPr>
              <a:spcBef>
                <a:spcPts val="0"/>
              </a:spcBef>
              <a:buClr>
                <a:srgbClr val="7030A0"/>
              </a:buClr>
              <a:buFont typeface="Wingdings" panose="05000000000000000000" pitchFamily="2" charset="2"/>
              <a:buChar char="§"/>
            </a:pPr>
            <a:r>
              <a:rPr lang="en-US" sz="2200" dirty="0" smtClean="0">
                <a:solidFill>
                  <a:srgbClr val="0A295B"/>
                </a:solidFill>
                <a:ea typeface="+mj-ea"/>
                <a:cs typeface="Arial" panose="020B0604020202020204" pitchFamily="34" charset="0"/>
              </a:rPr>
              <a:t>Updates </a:t>
            </a:r>
          </a:p>
          <a:p>
            <a:pPr lvl="1">
              <a:spcBef>
                <a:spcPts val="0"/>
              </a:spcBef>
              <a:buClr>
                <a:srgbClr val="7030A0"/>
              </a:buClr>
              <a:buFont typeface="Arial" panose="020B0604020202020204" pitchFamily="34" charset="0"/>
              <a:buChar char="•"/>
            </a:pPr>
            <a:r>
              <a:rPr lang="en-US" sz="2200" dirty="0" smtClean="0">
                <a:solidFill>
                  <a:srgbClr val="0A295B"/>
                </a:solidFill>
                <a:ea typeface="+mj-ea"/>
                <a:cs typeface="Arial" panose="020B0604020202020204" pitchFamily="34" charset="0"/>
              </a:rPr>
              <a:t>Transitions and Implementations</a:t>
            </a:r>
          </a:p>
          <a:p>
            <a:pPr lvl="1">
              <a:spcBef>
                <a:spcPts val="0"/>
              </a:spcBef>
              <a:buClr>
                <a:srgbClr val="7030A0"/>
              </a:buClr>
              <a:buFont typeface="Arial" panose="020B0604020202020204" pitchFamily="34" charset="0"/>
              <a:buChar char="•"/>
            </a:pPr>
            <a:r>
              <a:rPr lang="en-US" sz="2200" dirty="0" smtClean="0">
                <a:solidFill>
                  <a:srgbClr val="0A295B"/>
                </a:solidFill>
                <a:ea typeface="+mj-ea"/>
                <a:cs typeface="Arial" panose="020B0604020202020204" pitchFamily="34" charset="0"/>
              </a:rPr>
              <a:t>Ombudsman Report</a:t>
            </a:r>
          </a:p>
          <a:p>
            <a:pPr lvl="1">
              <a:spcBef>
                <a:spcPts val="0"/>
              </a:spcBef>
              <a:buClr>
                <a:srgbClr val="7030A0"/>
              </a:buClr>
              <a:buFont typeface="Arial" panose="020B0604020202020204" pitchFamily="34" charset="0"/>
              <a:buChar char="•"/>
            </a:pPr>
            <a:r>
              <a:rPr lang="en-US" sz="2200" dirty="0" smtClean="0">
                <a:solidFill>
                  <a:srgbClr val="0A295B"/>
                </a:solidFill>
                <a:ea typeface="+mj-ea"/>
                <a:cs typeface="Arial" panose="020B0604020202020204" pitchFamily="34" charset="0"/>
              </a:rPr>
              <a:t>Sanctions </a:t>
            </a:r>
          </a:p>
          <a:p>
            <a:pPr lvl="1">
              <a:spcBef>
                <a:spcPts val="0"/>
              </a:spcBef>
              <a:buClr>
                <a:srgbClr val="7030A0"/>
              </a:buClr>
              <a:buFont typeface="Arial" panose="020B0604020202020204" pitchFamily="34" charset="0"/>
              <a:buChar char="•"/>
            </a:pPr>
            <a:r>
              <a:rPr lang="en-US" sz="2200" dirty="0" smtClean="0">
                <a:solidFill>
                  <a:srgbClr val="0A295B"/>
                </a:solidFill>
                <a:ea typeface="+mj-ea"/>
                <a:cs typeface="Arial" panose="020B0604020202020204" pitchFamily="34" charset="0"/>
              </a:rPr>
              <a:t>Dashboard</a:t>
            </a:r>
          </a:p>
          <a:p>
            <a:pPr>
              <a:spcBef>
                <a:spcPts val="0"/>
              </a:spcBef>
              <a:buClr>
                <a:srgbClr val="7030A0"/>
              </a:buClr>
              <a:buFont typeface="Wingdings" panose="05000000000000000000" pitchFamily="2" charset="2"/>
              <a:buChar char="§"/>
            </a:pPr>
            <a:r>
              <a:rPr lang="en-US" sz="2200" dirty="0" smtClean="0">
                <a:solidFill>
                  <a:srgbClr val="0A295B"/>
                </a:solidFill>
                <a:ea typeface="+mj-ea"/>
                <a:cs typeface="Arial" panose="020B0604020202020204" pitchFamily="34" charset="0"/>
              </a:rPr>
              <a:t>APLs and DPLs Update </a:t>
            </a:r>
          </a:p>
          <a:p>
            <a:pPr>
              <a:spcBef>
                <a:spcPts val="0"/>
              </a:spcBef>
              <a:buClr>
                <a:srgbClr val="7030A0"/>
              </a:buClr>
              <a:buFont typeface="Wingdings" panose="05000000000000000000" pitchFamily="2" charset="2"/>
              <a:buChar char="§"/>
            </a:pPr>
            <a:r>
              <a:rPr lang="en-US" sz="2200" dirty="0" smtClean="0">
                <a:solidFill>
                  <a:srgbClr val="0A295B"/>
                </a:solidFill>
                <a:ea typeface="+mj-ea"/>
                <a:cs typeface="Arial" panose="020B0604020202020204" pitchFamily="34" charset="0"/>
              </a:rPr>
              <a:t>Open Discussion</a:t>
            </a:r>
          </a:p>
          <a:p>
            <a:pPr>
              <a:spcBef>
                <a:spcPts val="0"/>
              </a:spcBef>
              <a:buClr>
                <a:srgbClr val="7030A0"/>
              </a:buClr>
              <a:buFont typeface="Wingdings" panose="05000000000000000000" pitchFamily="2" charset="2"/>
              <a:buChar char="§"/>
            </a:pPr>
            <a:r>
              <a:rPr lang="en-US" sz="2200" dirty="0" smtClean="0">
                <a:solidFill>
                  <a:srgbClr val="0A295B"/>
                </a:solidFill>
                <a:ea typeface="+mj-ea"/>
                <a:cs typeface="Arial" panose="020B0604020202020204" pitchFamily="34" charset="0"/>
              </a:rPr>
              <a:t>Next Meeting – March 12, 2020</a:t>
            </a:r>
          </a:p>
          <a:p>
            <a:pPr>
              <a:spcBef>
                <a:spcPts val="0"/>
              </a:spcBef>
              <a:buClr>
                <a:srgbClr val="7030A0"/>
              </a:buClr>
              <a:buFont typeface="Wingdings" panose="05000000000000000000" pitchFamily="2" charset="2"/>
              <a:buChar char="§"/>
            </a:pPr>
            <a:endParaRPr lang="en-US" sz="2200" dirty="0">
              <a:solidFill>
                <a:srgbClr val="0A295B"/>
              </a:solidFill>
              <a:ea typeface="+mj-ea"/>
              <a:cs typeface="Arial" panose="020B0604020202020204" pitchFamily="34" charset="0"/>
            </a:endParaRPr>
          </a:p>
        </p:txBody>
      </p:sp>
    </p:spTree>
    <p:extLst>
      <p:ext uri="{BB962C8B-B14F-4D97-AF65-F5344CB8AC3E}">
        <p14:creationId xmlns:p14="http://schemas.microsoft.com/office/powerpoint/2010/main" val="6286999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7"/>
          </p:nvPr>
        </p:nvSpPr>
        <p:spPr/>
        <p:txBody>
          <a:bodyPr/>
          <a:lstStyle/>
          <a:p>
            <a:pPr marL="25400">
              <a:lnSpc>
                <a:spcPts val="1425"/>
              </a:lnSpc>
            </a:pPr>
            <a:fld id="{81D60167-4931-47E6-BA6A-407CBD079E47}" type="slidenum">
              <a:rPr lang="en-US" spc="-5" smtClean="0"/>
              <a:t>20</a:t>
            </a:fld>
            <a:endParaRPr lang="en-US" spc="-5" dirty="0"/>
          </a:p>
        </p:txBody>
      </p:sp>
      <p:sp>
        <p:nvSpPr>
          <p:cNvPr id="7" name="Date Placeholder 6"/>
          <p:cNvSpPr>
            <a:spLocks noGrp="1"/>
          </p:cNvSpPr>
          <p:nvPr>
            <p:ph type="dt" sz="half" idx="6"/>
          </p:nvPr>
        </p:nvSpPr>
        <p:spPr/>
        <p:txBody>
          <a:bodyPr/>
          <a:lstStyle/>
          <a:p>
            <a:pPr marL="12700">
              <a:lnSpc>
                <a:spcPts val="1425"/>
              </a:lnSpc>
            </a:pPr>
            <a:r>
              <a:rPr lang="en-US" spc="-5" smtClean="0"/>
              <a:t>12/05/2019</a:t>
            </a:r>
            <a:endParaRPr lang="en-US" spc="-5" dirty="0"/>
          </a:p>
        </p:txBody>
      </p:sp>
      <p:sp>
        <p:nvSpPr>
          <p:cNvPr id="2" name="object 2" title="DHCS Logo"/>
          <p:cNvSpPr/>
          <p:nvPr/>
        </p:nvSpPr>
        <p:spPr>
          <a:xfrm>
            <a:off x="4381880" y="838200"/>
            <a:ext cx="838200" cy="800100"/>
          </a:xfrm>
          <a:prstGeom prst="rect">
            <a:avLst/>
          </a:prstGeom>
          <a:blipFill>
            <a:blip r:embed="rId2"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object 4"/>
          <p:cNvSpPr txBox="1">
            <a:spLocks noGrp="1"/>
          </p:cNvSpPr>
          <p:nvPr>
            <p:ph type="title"/>
          </p:nvPr>
        </p:nvSpPr>
        <p:spPr>
          <a:xfrm>
            <a:off x="1632330" y="2722880"/>
            <a:ext cx="6337300" cy="696595"/>
          </a:xfrm>
          <a:prstGeom prst="rect">
            <a:avLst/>
          </a:prstGeom>
        </p:spPr>
        <p:txBody>
          <a:bodyPr vert="horz" wrap="square" lIns="0" tIns="13335" rIns="0" bIns="0" rtlCol="0">
            <a:spAutoFit/>
          </a:bodyPr>
          <a:lstStyle/>
          <a:p>
            <a:pPr marL="12700">
              <a:lnSpc>
                <a:spcPct val="100000"/>
              </a:lnSpc>
              <a:spcBef>
                <a:spcPts val="105"/>
              </a:spcBef>
            </a:pPr>
            <a:r>
              <a:rPr sz="4400" dirty="0"/>
              <a:t>Stakeholder</a:t>
            </a:r>
            <a:r>
              <a:rPr sz="4400" spc="-65" dirty="0"/>
              <a:t> </a:t>
            </a:r>
            <a:r>
              <a:rPr sz="4400" dirty="0"/>
              <a:t>Engagement</a:t>
            </a:r>
          </a:p>
        </p:txBody>
      </p:sp>
    </p:spTree>
    <p:extLst>
      <p:ext uri="{BB962C8B-B14F-4D97-AF65-F5344CB8AC3E}">
        <p14:creationId xmlns:p14="http://schemas.microsoft.com/office/powerpoint/2010/main" val="11881974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7"/>
          </p:nvPr>
        </p:nvSpPr>
        <p:spPr/>
        <p:txBody>
          <a:bodyPr/>
          <a:lstStyle/>
          <a:p>
            <a:pPr marL="25400">
              <a:lnSpc>
                <a:spcPts val="1425"/>
              </a:lnSpc>
            </a:pPr>
            <a:fld id="{81D60167-4931-47E6-BA6A-407CBD079E47}" type="slidenum">
              <a:rPr lang="en-US" spc="-5" smtClean="0"/>
              <a:t>21</a:t>
            </a:fld>
            <a:endParaRPr lang="en-US" spc="-5" dirty="0"/>
          </a:p>
        </p:txBody>
      </p:sp>
      <p:sp>
        <p:nvSpPr>
          <p:cNvPr id="7" name="Date Placeholder 6"/>
          <p:cNvSpPr>
            <a:spLocks noGrp="1"/>
          </p:cNvSpPr>
          <p:nvPr>
            <p:ph type="dt" sz="half" idx="6"/>
          </p:nvPr>
        </p:nvSpPr>
        <p:spPr/>
        <p:txBody>
          <a:bodyPr/>
          <a:lstStyle/>
          <a:p>
            <a:pPr marL="12700">
              <a:lnSpc>
                <a:spcPts val="1425"/>
              </a:lnSpc>
            </a:pPr>
            <a:r>
              <a:rPr lang="en-US" spc="-5" smtClean="0"/>
              <a:t>12/05/2019</a:t>
            </a:r>
            <a:endParaRPr lang="en-US" spc="-5" dirty="0"/>
          </a:p>
        </p:txBody>
      </p:sp>
      <p:sp>
        <p:nvSpPr>
          <p:cNvPr id="3" name="object 3"/>
          <p:cNvSpPr txBox="1">
            <a:spLocks noGrp="1"/>
          </p:cNvSpPr>
          <p:nvPr>
            <p:ph type="title"/>
          </p:nvPr>
        </p:nvSpPr>
        <p:spPr>
          <a:xfrm>
            <a:off x="2203830" y="482917"/>
            <a:ext cx="6337300" cy="696595"/>
          </a:xfrm>
          <a:prstGeom prst="rect">
            <a:avLst/>
          </a:prstGeom>
        </p:spPr>
        <p:txBody>
          <a:bodyPr vert="horz" wrap="square" lIns="0" tIns="13335" rIns="0" bIns="0" rtlCol="0">
            <a:spAutoFit/>
          </a:bodyPr>
          <a:lstStyle/>
          <a:p>
            <a:pPr marL="12700">
              <a:lnSpc>
                <a:spcPct val="100000"/>
              </a:lnSpc>
              <a:spcBef>
                <a:spcPts val="105"/>
              </a:spcBef>
            </a:pPr>
            <a:r>
              <a:rPr sz="4400" dirty="0"/>
              <a:t>Stakeholder</a:t>
            </a:r>
            <a:r>
              <a:rPr sz="4400" spc="-80" dirty="0"/>
              <a:t> </a:t>
            </a:r>
            <a:r>
              <a:rPr sz="4400" dirty="0"/>
              <a:t>Engagement</a:t>
            </a:r>
            <a:endParaRPr sz="4400"/>
          </a:p>
        </p:txBody>
      </p:sp>
      <p:sp>
        <p:nvSpPr>
          <p:cNvPr id="2" name="object 2"/>
          <p:cNvSpPr txBox="1"/>
          <p:nvPr/>
        </p:nvSpPr>
        <p:spPr>
          <a:xfrm>
            <a:off x="1069339" y="1541779"/>
            <a:ext cx="7512050" cy="4222750"/>
          </a:xfrm>
          <a:prstGeom prst="rect">
            <a:avLst/>
          </a:prstGeom>
        </p:spPr>
        <p:txBody>
          <a:bodyPr vert="horz" wrap="square" lIns="0" tIns="92075" rIns="0" bIns="0" rtlCol="0">
            <a:spAutoFit/>
          </a:bodyPr>
          <a:lstStyle/>
          <a:p>
            <a:pPr marL="12700" marR="327660" lvl="0" indent="0" algn="l" defTabSz="914400" rtl="0" eaLnBrk="1" fontAlgn="auto" latinLnBrk="0" hangingPunct="1">
              <a:lnSpc>
                <a:spcPts val="2590"/>
              </a:lnSpc>
              <a:spcBef>
                <a:spcPts val="725"/>
              </a:spcBef>
              <a:spcAft>
                <a:spcPts val="0"/>
              </a:spcAft>
              <a:buClrTx/>
              <a:buSzTx/>
              <a:buFontTx/>
              <a:buNone/>
              <a:tabLst/>
              <a:defRPr/>
            </a:pPr>
            <a:r>
              <a:rPr kumimoji="0" sz="2700" b="0" i="0" u="none" strike="noStrike" kern="1200" cap="none" spc="-5" normalizeH="0" baseline="0" noProof="0" dirty="0">
                <a:ln>
                  <a:noFill/>
                </a:ln>
                <a:solidFill>
                  <a:srgbClr val="003C59"/>
                </a:solidFill>
                <a:effectLst/>
                <a:uLnTx/>
                <a:uFillTx/>
                <a:latin typeface="Arial"/>
                <a:ea typeface="+mn-ea"/>
                <a:cs typeface="Arial"/>
              </a:rPr>
              <a:t>Throughout 2019 and 2020, </a:t>
            </a:r>
            <a:r>
              <a:rPr kumimoji="0" sz="2700" b="0" i="0" u="none" strike="noStrike" kern="1200" cap="none" spc="-10" normalizeH="0" baseline="0" noProof="0" dirty="0">
                <a:ln>
                  <a:noFill/>
                </a:ln>
                <a:solidFill>
                  <a:srgbClr val="003C59"/>
                </a:solidFill>
                <a:effectLst/>
                <a:uLnTx/>
                <a:uFillTx/>
                <a:latin typeface="Arial"/>
                <a:ea typeface="+mn-ea"/>
                <a:cs typeface="Arial"/>
              </a:rPr>
              <a:t>DHCS </a:t>
            </a:r>
            <a:r>
              <a:rPr kumimoji="0" sz="2700" b="0" i="0" u="none" strike="noStrike" kern="1200" cap="none" spc="-5" normalizeH="0" baseline="0" noProof="0" dirty="0">
                <a:ln>
                  <a:noFill/>
                </a:ln>
                <a:solidFill>
                  <a:srgbClr val="003C59"/>
                </a:solidFill>
                <a:effectLst/>
                <a:uLnTx/>
                <a:uFillTx/>
                <a:latin typeface="Arial"/>
                <a:ea typeface="+mn-ea"/>
                <a:cs typeface="Arial"/>
              </a:rPr>
              <a:t>will conduct  </a:t>
            </a:r>
            <a:r>
              <a:rPr kumimoji="0" sz="2700" b="0" i="0" u="none" strike="noStrike" kern="1200" cap="none" spc="0" normalizeH="0" baseline="0" noProof="0" dirty="0">
                <a:ln>
                  <a:noFill/>
                </a:ln>
                <a:solidFill>
                  <a:srgbClr val="003C59"/>
                </a:solidFill>
                <a:effectLst/>
                <a:uLnTx/>
                <a:uFillTx/>
                <a:latin typeface="Arial"/>
                <a:ea typeface="+mn-ea"/>
                <a:cs typeface="Arial"/>
              </a:rPr>
              <a:t>extensive </a:t>
            </a:r>
            <a:r>
              <a:rPr kumimoji="0" sz="2700" b="0" i="0" u="none" strike="noStrike" kern="1200" cap="none" spc="-5" normalizeH="0" baseline="0" noProof="0" dirty="0">
                <a:ln>
                  <a:noFill/>
                </a:ln>
                <a:solidFill>
                  <a:srgbClr val="003C59"/>
                </a:solidFill>
                <a:effectLst/>
                <a:uLnTx/>
                <a:uFillTx/>
                <a:latin typeface="Arial"/>
                <a:ea typeface="+mn-ea"/>
                <a:cs typeface="Arial"/>
              </a:rPr>
              <a:t>stakeholder </a:t>
            </a:r>
            <a:r>
              <a:rPr kumimoji="0" sz="2700" b="0" i="0" u="none" strike="noStrike" kern="1200" cap="none" spc="-10" normalizeH="0" baseline="0" noProof="0" dirty="0">
                <a:ln>
                  <a:noFill/>
                </a:ln>
                <a:solidFill>
                  <a:srgbClr val="003C59"/>
                </a:solidFill>
                <a:effectLst/>
                <a:uLnTx/>
                <a:uFillTx/>
                <a:latin typeface="Arial"/>
                <a:ea typeface="+mn-ea"/>
                <a:cs typeface="Arial"/>
              </a:rPr>
              <a:t>engagement </a:t>
            </a:r>
            <a:r>
              <a:rPr kumimoji="0" sz="2700" b="0" i="0" u="none" strike="noStrike" kern="1200" cap="none" spc="0" normalizeH="0" baseline="0" noProof="0" dirty="0">
                <a:ln>
                  <a:noFill/>
                </a:ln>
                <a:solidFill>
                  <a:srgbClr val="003C59"/>
                </a:solidFill>
                <a:effectLst/>
                <a:uLnTx/>
                <a:uFillTx/>
                <a:latin typeface="Arial"/>
                <a:ea typeface="+mn-ea"/>
                <a:cs typeface="Arial"/>
              </a:rPr>
              <a:t>for </a:t>
            </a:r>
            <a:r>
              <a:rPr kumimoji="0" sz="2700" b="0" i="0" u="none" strike="noStrike" kern="1200" cap="none" spc="-5" normalizeH="0" baseline="0" noProof="0" dirty="0">
                <a:ln>
                  <a:noFill/>
                </a:ln>
                <a:solidFill>
                  <a:srgbClr val="003C59"/>
                </a:solidFill>
                <a:effectLst/>
                <a:uLnTx/>
                <a:uFillTx/>
                <a:latin typeface="Arial"/>
                <a:ea typeface="+mn-ea"/>
                <a:cs typeface="Arial"/>
              </a:rPr>
              <a:t>both  CalAIM and the renewal of the </a:t>
            </a:r>
            <a:r>
              <a:rPr kumimoji="0" sz="2700" b="0" i="0" u="none" strike="noStrike" kern="1200" cap="none" spc="-110" normalizeH="0" baseline="0" noProof="0" dirty="0">
                <a:ln>
                  <a:noFill/>
                </a:ln>
                <a:solidFill>
                  <a:srgbClr val="003C59"/>
                </a:solidFill>
                <a:effectLst/>
                <a:uLnTx/>
                <a:uFillTx/>
                <a:latin typeface="Arial"/>
                <a:ea typeface="+mn-ea"/>
                <a:cs typeface="Arial"/>
              </a:rPr>
              <a:t>1115 </a:t>
            </a:r>
            <a:r>
              <a:rPr kumimoji="0" sz="2700" b="0" i="0" u="none" strike="noStrike" kern="1200" cap="none" spc="-5" normalizeH="0" baseline="0" noProof="0" dirty="0">
                <a:ln>
                  <a:noFill/>
                </a:ln>
                <a:solidFill>
                  <a:srgbClr val="003C59"/>
                </a:solidFill>
                <a:effectLst/>
                <a:uLnTx/>
                <a:uFillTx/>
                <a:latin typeface="Arial"/>
                <a:ea typeface="+mn-ea"/>
                <a:cs typeface="Arial"/>
              </a:rPr>
              <a:t>and 1915b  waiver(s).</a:t>
            </a:r>
            <a:endParaRPr kumimoji="0" sz="2700" b="0" i="0" u="none" strike="noStrike" kern="1200" cap="none" spc="0" normalizeH="0" baseline="0" noProof="0" dirty="0">
              <a:ln>
                <a:noFill/>
              </a:ln>
              <a:solidFill>
                <a:prstClr val="black"/>
              </a:solidFill>
              <a:effectLst/>
              <a:uLnTx/>
              <a:uFillTx/>
              <a:latin typeface="Arial"/>
              <a:ea typeface="+mn-ea"/>
              <a:cs typeface="Arial"/>
            </a:endParaRPr>
          </a:p>
          <a:p>
            <a:pPr marL="0" marR="0" lvl="0" indent="0" algn="l" defTabSz="914400" rtl="0" eaLnBrk="1" fontAlgn="auto" latinLnBrk="0" hangingPunct="1">
              <a:lnSpc>
                <a:spcPct val="100000"/>
              </a:lnSpc>
              <a:spcBef>
                <a:spcPts val="5"/>
              </a:spcBef>
              <a:spcAft>
                <a:spcPts val="0"/>
              </a:spcAft>
              <a:buClrTx/>
              <a:buSzTx/>
              <a:buFontTx/>
              <a:buNone/>
              <a:tabLst/>
              <a:defRPr/>
            </a:pPr>
            <a:endParaRPr kumimoji="0" sz="3400" b="0" i="0" u="none" strike="noStrike" kern="1200" cap="none" spc="0" normalizeH="0" baseline="0" noProof="0" dirty="0">
              <a:ln>
                <a:noFill/>
              </a:ln>
              <a:solidFill>
                <a:prstClr val="black"/>
              </a:solidFill>
              <a:effectLst/>
              <a:uLnTx/>
              <a:uFillTx/>
              <a:latin typeface="Times New Roman"/>
              <a:ea typeface="+mn-ea"/>
              <a:cs typeface="Times New Roman"/>
            </a:endParaRPr>
          </a:p>
          <a:p>
            <a:pPr marL="12700" marR="5080" lvl="0" indent="0" algn="l" defTabSz="914400" rtl="0" eaLnBrk="1" fontAlgn="auto" latinLnBrk="0" hangingPunct="1">
              <a:lnSpc>
                <a:spcPct val="80000"/>
              </a:lnSpc>
              <a:spcBef>
                <a:spcPts val="5"/>
              </a:spcBef>
              <a:spcAft>
                <a:spcPts val="0"/>
              </a:spcAft>
              <a:buClrTx/>
              <a:buSzTx/>
              <a:buFontTx/>
              <a:buNone/>
              <a:tabLst/>
              <a:defRPr/>
            </a:pPr>
            <a:r>
              <a:rPr kumimoji="0" sz="2700" b="0" i="0" u="none" strike="noStrike" kern="1200" cap="none" spc="-10" normalizeH="0" baseline="0" noProof="0" dirty="0">
                <a:ln>
                  <a:noFill/>
                </a:ln>
                <a:solidFill>
                  <a:srgbClr val="003C59"/>
                </a:solidFill>
                <a:effectLst/>
                <a:uLnTx/>
                <a:uFillTx/>
                <a:latin typeface="Arial"/>
                <a:ea typeface="+mn-ea"/>
                <a:cs typeface="Arial"/>
              </a:rPr>
              <a:t>DHCS </a:t>
            </a:r>
            <a:r>
              <a:rPr kumimoji="0" sz="2700" b="0" i="0" u="none" strike="noStrike" kern="1200" cap="none" spc="-5" normalizeH="0" baseline="0" noProof="0" dirty="0">
                <a:ln>
                  <a:noFill/>
                </a:ln>
                <a:solidFill>
                  <a:srgbClr val="003C59"/>
                </a:solidFill>
                <a:effectLst/>
                <a:uLnTx/>
                <a:uFillTx/>
                <a:latin typeface="Arial"/>
                <a:ea typeface="+mn-ea"/>
                <a:cs typeface="Arial"/>
              </a:rPr>
              <a:t>intends </a:t>
            </a:r>
            <a:r>
              <a:rPr kumimoji="0" sz="2700" b="0" i="0" u="none" strike="noStrike" kern="1200" cap="none" spc="0" normalizeH="0" baseline="0" noProof="0" dirty="0">
                <a:ln>
                  <a:noFill/>
                </a:ln>
                <a:solidFill>
                  <a:srgbClr val="003C59"/>
                </a:solidFill>
                <a:effectLst/>
                <a:uLnTx/>
                <a:uFillTx/>
                <a:latin typeface="Arial"/>
                <a:ea typeface="+mn-ea"/>
                <a:cs typeface="Arial"/>
              </a:rPr>
              <a:t>to </a:t>
            </a:r>
            <a:r>
              <a:rPr kumimoji="0" sz="2700" b="0" i="0" u="none" strike="noStrike" kern="1200" cap="none" spc="-5" normalizeH="0" baseline="0" noProof="0" dirty="0">
                <a:ln>
                  <a:noFill/>
                </a:ln>
                <a:solidFill>
                  <a:srgbClr val="003C59"/>
                </a:solidFill>
                <a:effectLst/>
                <a:uLnTx/>
                <a:uFillTx/>
                <a:latin typeface="Arial"/>
                <a:ea typeface="+mn-ea"/>
                <a:cs typeface="Arial"/>
              </a:rPr>
              <a:t>work with the Administration,  Legislature and our other partners on these  proposals and recognizes the important need </a:t>
            </a:r>
            <a:r>
              <a:rPr kumimoji="0" sz="2700" b="0" i="0" u="none" strike="noStrike" kern="1200" cap="none" spc="0" normalizeH="0" baseline="0" noProof="0" dirty="0">
                <a:ln>
                  <a:noFill/>
                </a:ln>
                <a:solidFill>
                  <a:srgbClr val="003C59"/>
                </a:solidFill>
                <a:effectLst/>
                <a:uLnTx/>
                <a:uFillTx/>
                <a:latin typeface="Arial"/>
                <a:ea typeface="+mn-ea"/>
                <a:cs typeface="Arial"/>
              </a:rPr>
              <a:t>to  discuss </a:t>
            </a:r>
            <a:r>
              <a:rPr kumimoji="0" sz="2700" b="0" i="0" u="none" strike="noStrike" kern="1200" cap="none" spc="-5" normalizeH="0" baseline="0" noProof="0" dirty="0">
                <a:ln>
                  <a:noFill/>
                </a:ln>
                <a:solidFill>
                  <a:srgbClr val="003C59"/>
                </a:solidFill>
                <a:effectLst/>
                <a:uLnTx/>
                <a:uFillTx/>
                <a:latin typeface="Arial"/>
                <a:ea typeface="+mn-ea"/>
                <a:cs typeface="Arial"/>
              </a:rPr>
              <a:t>these issues and their prioritization within  the </a:t>
            </a:r>
            <a:r>
              <a:rPr kumimoji="0" sz="2700" b="0" i="0" u="none" strike="noStrike" kern="1200" cap="none" spc="0" normalizeH="0" baseline="0" noProof="0" dirty="0">
                <a:ln>
                  <a:noFill/>
                </a:ln>
                <a:solidFill>
                  <a:srgbClr val="003C59"/>
                </a:solidFill>
                <a:effectLst/>
                <a:uLnTx/>
                <a:uFillTx/>
                <a:latin typeface="Arial"/>
                <a:ea typeface="+mn-ea"/>
                <a:cs typeface="Arial"/>
              </a:rPr>
              <a:t>state </a:t>
            </a:r>
            <a:r>
              <a:rPr kumimoji="0" sz="2700" b="0" i="0" u="none" strike="noStrike" kern="1200" cap="none" spc="-5" normalizeH="0" baseline="0" noProof="0" dirty="0">
                <a:ln>
                  <a:noFill/>
                </a:ln>
                <a:solidFill>
                  <a:srgbClr val="003C59"/>
                </a:solidFill>
                <a:effectLst/>
                <a:uLnTx/>
                <a:uFillTx/>
                <a:latin typeface="Arial"/>
                <a:ea typeface="+mn-ea"/>
                <a:cs typeface="Arial"/>
              </a:rPr>
              <a:t>budget process. These are initial  proposals whose implementation will ultimately  depend on whether funding is</a:t>
            </a:r>
            <a:r>
              <a:rPr kumimoji="0" sz="2700" b="0" i="0" u="none" strike="noStrike" kern="1200" cap="none" spc="-10" normalizeH="0" baseline="0" noProof="0" dirty="0">
                <a:ln>
                  <a:noFill/>
                </a:ln>
                <a:solidFill>
                  <a:srgbClr val="003C59"/>
                </a:solidFill>
                <a:effectLst/>
                <a:uLnTx/>
                <a:uFillTx/>
                <a:latin typeface="Arial"/>
                <a:ea typeface="+mn-ea"/>
                <a:cs typeface="Arial"/>
              </a:rPr>
              <a:t> </a:t>
            </a:r>
            <a:r>
              <a:rPr kumimoji="0" sz="2700" b="0" i="0" u="none" strike="noStrike" kern="1200" cap="none" spc="-5" normalizeH="0" baseline="0" noProof="0" dirty="0">
                <a:ln>
                  <a:noFill/>
                </a:ln>
                <a:solidFill>
                  <a:srgbClr val="003C59"/>
                </a:solidFill>
                <a:effectLst/>
                <a:uLnTx/>
                <a:uFillTx/>
                <a:latin typeface="Arial"/>
                <a:ea typeface="+mn-ea"/>
                <a:cs typeface="Arial"/>
              </a:rPr>
              <a:t>available.</a:t>
            </a:r>
            <a:endParaRPr kumimoji="0" sz="2700" b="0" i="0" u="none" strike="noStrike" kern="1200" cap="none" spc="0" normalizeH="0" baseline="0" noProof="0" dirty="0">
              <a:ln>
                <a:noFill/>
              </a:ln>
              <a:solidFill>
                <a:prstClr val="black"/>
              </a:solidFill>
              <a:effectLst/>
              <a:uLnTx/>
              <a:uFillTx/>
              <a:latin typeface="Arial"/>
              <a:ea typeface="+mn-ea"/>
              <a:cs typeface="Arial"/>
            </a:endParaRPr>
          </a:p>
        </p:txBody>
      </p:sp>
    </p:spTree>
    <p:extLst>
      <p:ext uri="{BB962C8B-B14F-4D97-AF65-F5344CB8AC3E}">
        <p14:creationId xmlns:p14="http://schemas.microsoft.com/office/powerpoint/2010/main" val="25409701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7"/>
          </p:nvPr>
        </p:nvSpPr>
        <p:spPr/>
        <p:txBody>
          <a:bodyPr/>
          <a:lstStyle/>
          <a:p>
            <a:pPr marL="25400">
              <a:lnSpc>
                <a:spcPts val="1425"/>
              </a:lnSpc>
            </a:pPr>
            <a:fld id="{81D60167-4931-47E6-BA6A-407CBD079E47}" type="slidenum">
              <a:rPr lang="en-US" spc="-5" smtClean="0"/>
              <a:t>22</a:t>
            </a:fld>
            <a:endParaRPr lang="en-US" spc="-5" dirty="0"/>
          </a:p>
        </p:txBody>
      </p:sp>
      <p:sp>
        <p:nvSpPr>
          <p:cNvPr id="7" name="Date Placeholder 6"/>
          <p:cNvSpPr>
            <a:spLocks noGrp="1"/>
          </p:cNvSpPr>
          <p:nvPr>
            <p:ph type="dt" sz="half" idx="6"/>
          </p:nvPr>
        </p:nvSpPr>
        <p:spPr/>
        <p:txBody>
          <a:bodyPr/>
          <a:lstStyle/>
          <a:p>
            <a:pPr marL="12700">
              <a:lnSpc>
                <a:spcPts val="1425"/>
              </a:lnSpc>
            </a:pPr>
            <a:r>
              <a:rPr lang="en-US" spc="-5" smtClean="0"/>
              <a:t>12/05/2019</a:t>
            </a:r>
            <a:endParaRPr lang="en-US" spc="-5" dirty="0"/>
          </a:p>
        </p:txBody>
      </p:sp>
      <p:sp>
        <p:nvSpPr>
          <p:cNvPr id="3" name="object 3"/>
          <p:cNvSpPr txBox="1">
            <a:spLocks noGrp="1"/>
          </p:cNvSpPr>
          <p:nvPr>
            <p:ph type="title"/>
          </p:nvPr>
        </p:nvSpPr>
        <p:spPr>
          <a:xfrm>
            <a:off x="2203830" y="482917"/>
            <a:ext cx="6337300" cy="696595"/>
          </a:xfrm>
          <a:prstGeom prst="rect">
            <a:avLst/>
          </a:prstGeom>
        </p:spPr>
        <p:txBody>
          <a:bodyPr vert="horz" wrap="square" lIns="0" tIns="13335" rIns="0" bIns="0" rtlCol="0">
            <a:spAutoFit/>
          </a:bodyPr>
          <a:lstStyle/>
          <a:p>
            <a:pPr marL="12700">
              <a:lnSpc>
                <a:spcPct val="100000"/>
              </a:lnSpc>
              <a:spcBef>
                <a:spcPts val="105"/>
              </a:spcBef>
            </a:pPr>
            <a:r>
              <a:rPr sz="4400" dirty="0"/>
              <a:t>Stakeholder</a:t>
            </a:r>
            <a:r>
              <a:rPr sz="4400" spc="-80" dirty="0"/>
              <a:t> </a:t>
            </a:r>
            <a:r>
              <a:rPr sz="4400" dirty="0"/>
              <a:t>Engagement</a:t>
            </a:r>
          </a:p>
        </p:txBody>
      </p:sp>
      <p:sp>
        <p:nvSpPr>
          <p:cNvPr id="2" name="object 2"/>
          <p:cNvSpPr txBox="1"/>
          <p:nvPr/>
        </p:nvSpPr>
        <p:spPr>
          <a:xfrm>
            <a:off x="1069202" y="1558543"/>
            <a:ext cx="7427595" cy="4976362"/>
          </a:xfrm>
          <a:prstGeom prst="rect">
            <a:avLst/>
          </a:prstGeom>
        </p:spPr>
        <p:txBody>
          <a:bodyPr vert="horz" wrap="square" lIns="0" tIns="76835" rIns="0" bIns="0" rtlCol="0">
            <a:spAutoFit/>
          </a:bodyPr>
          <a:lstStyle/>
          <a:p>
            <a:pPr marL="12700" marR="273685" lvl="0" indent="0" algn="l" defTabSz="914400" rtl="0" eaLnBrk="1" fontAlgn="auto" latinLnBrk="0" hangingPunct="1">
              <a:lnSpc>
                <a:spcPts val="2110"/>
              </a:lnSpc>
              <a:spcBef>
                <a:spcPts val="605"/>
              </a:spcBef>
              <a:spcAft>
                <a:spcPts val="0"/>
              </a:spcAft>
              <a:buClrTx/>
              <a:buSzTx/>
              <a:buFontTx/>
              <a:buNone/>
              <a:tabLst/>
              <a:defRPr/>
            </a:pPr>
            <a:r>
              <a:rPr kumimoji="0" sz="2200" b="0" i="0" u="none" strike="noStrike" kern="1200" cap="none" spc="-10" normalizeH="0" baseline="0" noProof="0" dirty="0">
                <a:ln>
                  <a:noFill/>
                </a:ln>
                <a:solidFill>
                  <a:srgbClr val="003C59"/>
                </a:solidFill>
                <a:effectLst/>
                <a:uLnTx/>
                <a:uFillTx/>
                <a:latin typeface="Arial"/>
                <a:ea typeface="+mn-ea"/>
                <a:cs typeface="Arial"/>
              </a:rPr>
              <a:t>DHCS </a:t>
            </a:r>
            <a:r>
              <a:rPr kumimoji="0" sz="2200" b="0" i="0" u="none" strike="noStrike" kern="1200" cap="none" spc="-5" normalizeH="0" baseline="0" noProof="0" dirty="0">
                <a:ln>
                  <a:noFill/>
                </a:ln>
                <a:solidFill>
                  <a:srgbClr val="003C59"/>
                </a:solidFill>
                <a:effectLst/>
                <a:uLnTx/>
                <a:uFillTx/>
                <a:latin typeface="Arial"/>
                <a:ea typeface="+mn-ea"/>
                <a:cs typeface="Arial"/>
              </a:rPr>
              <a:t>is undertaking a robust CalAIM workgroup process  that will cover key issue</a:t>
            </a:r>
            <a:r>
              <a:rPr kumimoji="0" sz="2200" b="0" i="0" u="none" strike="noStrike" kern="1200" cap="none" spc="10" normalizeH="0" baseline="0" noProof="0" dirty="0">
                <a:ln>
                  <a:noFill/>
                </a:ln>
                <a:solidFill>
                  <a:srgbClr val="003C59"/>
                </a:solidFill>
                <a:effectLst/>
                <a:uLnTx/>
                <a:uFillTx/>
                <a:latin typeface="Arial"/>
                <a:ea typeface="+mn-ea"/>
                <a:cs typeface="Arial"/>
              </a:rPr>
              <a:t> </a:t>
            </a:r>
            <a:r>
              <a:rPr kumimoji="0" sz="2200" b="0" i="0" u="none" strike="noStrike" kern="1200" cap="none" spc="-5" normalizeH="0" baseline="0" noProof="0" dirty="0">
                <a:ln>
                  <a:noFill/>
                </a:ln>
                <a:solidFill>
                  <a:srgbClr val="003C59"/>
                </a:solidFill>
                <a:effectLst/>
                <a:uLnTx/>
                <a:uFillTx/>
                <a:latin typeface="Arial"/>
                <a:ea typeface="+mn-ea"/>
                <a:cs typeface="Arial"/>
              </a:rPr>
              <a:t>areas</a:t>
            </a:r>
            <a:r>
              <a:rPr kumimoji="0" sz="2200" b="0" i="0" u="none" strike="noStrike" kern="1200" cap="none" spc="-5" normalizeH="0" baseline="0" noProof="0" dirty="0" smtClean="0">
                <a:ln>
                  <a:noFill/>
                </a:ln>
                <a:solidFill>
                  <a:srgbClr val="003C59"/>
                </a:solidFill>
                <a:effectLst/>
                <a:uLnTx/>
                <a:uFillTx/>
                <a:latin typeface="Arial"/>
                <a:ea typeface="+mn-ea"/>
                <a:cs typeface="Arial"/>
              </a:rPr>
              <a:t>:</a:t>
            </a:r>
            <a:endParaRPr kumimoji="0" lang="en-US" sz="2200" b="0" i="0" u="none" strike="noStrike" kern="1200" cap="none" spc="-5" normalizeH="0" baseline="0" noProof="0" dirty="0" smtClean="0">
              <a:ln>
                <a:noFill/>
              </a:ln>
              <a:solidFill>
                <a:srgbClr val="003C59"/>
              </a:solidFill>
              <a:effectLst/>
              <a:uLnTx/>
              <a:uFillTx/>
              <a:latin typeface="Arial"/>
              <a:ea typeface="+mn-ea"/>
              <a:cs typeface="Arial"/>
            </a:endParaRPr>
          </a:p>
          <a:p>
            <a:pPr marL="12700" marR="273685" lvl="0" indent="0" algn="l" defTabSz="914400" rtl="0" eaLnBrk="1" fontAlgn="auto" latinLnBrk="0" hangingPunct="1">
              <a:lnSpc>
                <a:spcPts val="2110"/>
              </a:lnSpc>
              <a:spcBef>
                <a:spcPts val="605"/>
              </a:spcBef>
              <a:spcAft>
                <a:spcPts val="0"/>
              </a:spcAft>
              <a:buClrTx/>
              <a:buSzTx/>
              <a:buFontTx/>
              <a:buNone/>
              <a:tabLst/>
              <a:defRPr/>
            </a:pPr>
            <a:endParaRPr kumimoji="0" sz="2200" b="0" i="0" u="none" strike="noStrike" kern="1200" cap="none" spc="0" normalizeH="0" baseline="0" noProof="0" dirty="0">
              <a:ln>
                <a:noFill/>
              </a:ln>
              <a:solidFill>
                <a:prstClr val="black"/>
              </a:solidFill>
              <a:effectLst/>
              <a:uLnTx/>
              <a:uFillTx/>
              <a:latin typeface="Arial"/>
              <a:ea typeface="+mn-ea"/>
              <a:cs typeface="Arial"/>
            </a:endParaRPr>
          </a:p>
          <a:p>
            <a:pPr marL="355600" marR="81280" lvl="0" indent="-342900" algn="l" defTabSz="914400" rtl="0" eaLnBrk="1" fontAlgn="auto" latinLnBrk="0" hangingPunct="1">
              <a:lnSpc>
                <a:spcPts val="2110"/>
              </a:lnSpc>
              <a:spcBef>
                <a:spcPts val="535"/>
              </a:spcBef>
              <a:spcAft>
                <a:spcPts val="0"/>
              </a:spcAft>
              <a:buClrTx/>
              <a:buSzTx/>
              <a:buFontTx/>
              <a:buChar char="•"/>
              <a:tabLst>
                <a:tab pos="355600" algn="l"/>
                <a:tab pos="356235" algn="l"/>
              </a:tabLst>
              <a:defRPr/>
            </a:pPr>
            <a:r>
              <a:rPr kumimoji="0" sz="2200" b="0" i="0" u="none" strike="noStrike" kern="1200" cap="none" spc="-5" normalizeH="0" baseline="0" noProof="0" dirty="0" smtClean="0">
                <a:ln>
                  <a:noFill/>
                </a:ln>
                <a:solidFill>
                  <a:srgbClr val="003C59"/>
                </a:solidFill>
                <a:effectLst/>
                <a:uLnTx/>
                <a:uFillTx/>
                <a:latin typeface="Arial"/>
                <a:ea typeface="+mn-ea"/>
                <a:cs typeface="Arial"/>
              </a:rPr>
              <a:t>Population </a:t>
            </a:r>
            <a:r>
              <a:rPr kumimoji="0" sz="2200" b="0" i="0" u="none" strike="noStrike" kern="1200" cap="none" spc="-5" normalizeH="0" baseline="0" noProof="0" dirty="0">
                <a:ln>
                  <a:noFill/>
                </a:ln>
                <a:solidFill>
                  <a:srgbClr val="003C59"/>
                </a:solidFill>
                <a:effectLst/>
                <a:uLnTx/>
                <a:uFillTx/>
                <a:latin typeface="Arial"/>
                <a:ea typeface="+mn-ea"/>
                <a:cs typeface="Arial"/>
              </a:rPr>
              <a:t>Health Management </a:t>
            </a:r>
            <a:endParaRPr kumimoji="0" lang="en-US" sz="2200" b="0" i="0" u="none" strike="noStrike" kern="1200" cap="none" spc="-5" normalizeH="0" baseline="0" noProof="0" dirty="0" smtClean="0">
              <a:ln>
                <a:noFill/>
              </a:ln>
              <a:solidFill>
                <a:srgbClr val="003C59"/>
              </a:solidFill>
              <a:effectLst/>
              <a:uLnTx/>
              <a:uFillTx/>
              <a:latin typeface="Arial"/>
              <a:ea typeface="+mn-ea"/>
              <a:cs typeface="Arial"/>
            </a:endParaRPr>
          </a:p>
          <a:p>
            <a:pPr marL="355600" marR="81280" lvl="0" indent="-342900" algn="l" defTabSz="914400" rtl="0" eaLnBrk="1" fontAlgn="auto" latinLnBrk="0" hangingPunct="1">
              <a:lnSpc>
                <a:spcPts val="2110"/>
              </a:lnSpc>
              <a:spcBef>
                <a:spcPts val="535"/>
              </a:spcBef>
              <a:spcAft>
                <a:spcPts val="0"/>
              </a:spcAft>
              <a:buClrTx/>
              <a:buSzTx/>
              <a:buFontTx/>
              <a:buChar char="•"/>
              <a:tabLst>
                <a:tab pos="355600" algn="l"/>
                <a:tab pos="356235" algn="l"/>
              </a:tabLst>
              <a:defRPr/>
            </a:pPr>
            <a:r>
              <a:rPr kumimoji="0" sz="2200" b="0" i="0" u="none" strike="noStrike" kern="1200" cap="none" spc="-5" normalizeH="0" baseline="0" noProof="0" dirty="0" smtClean="0">
                <a:ln>
                  <a:noFill/>
                </a:ln>
                <a:solidFill>
                  <a:srgbClr val="003C59"/>
                </a:solidFill>
                <a:effectLst/>
                <a:uLnTx/>
                <a:uFillTx/>
                <a:latin typeface="Arial"/>
                <a:ea typeface="+mn-ea"/>
                <a:cs typeface="Arial"/>
              </a:rPr>
              <a:t>Enhanced </a:t>
            </a:r>
            <a:r>
              <a:rPr kumimoji="0" sz="2200" b="0" i="0" u="none" strike="noStrike" kern="1200" cap="none" spc="-5" normalizeH="0" baseline="0" noProof="0" dirty="0">
                <a:ln>
                  <a:noFill/>
                </a:ln>
                <a:solidFill>
                  <a:srgbClr val="003C59"/>
                </a:solidFill>
                <a:effectLst/>
                <a:uLnTx/>
                <a:uFillTx/>
                <a:latin typeface="Arial"/>
                <a:ea typeface="+mn-ea"/>
                <a:cs typeface="Arial"/>
              </a:rPr>
              <a:t>Care Management </a:t>
            </a:r>
            <a:r>
              <a:rPr kumimoji="0" lang="en-US" sz="2200" b="0" i="0" u="none" strike="noStrike" kern="1200" cap="none" spc="-5" normalizeH="0" baseline="0" noProof="0" dirty="0" smtClean="0">
                <a:ln>
                  <a:noFill/>
                </a:ln>
                <a:solidFill>
                  <a:srgbClr val="003C59"/>
                </a:solidFill>
                <a:effectLst/>
                <a:uLnTx/>
                <a:uFillTx/>
                <a:latin typeface="Arial"/>
                <a:ea typeface="+mn-ea"/>
                <a:cs typeface="Arial"/>
              </a:rPr>
              <a:t>and </a:t>
            </a:r>
            <a:r>
              <a:rPr kumimoji="0" sz="2200" b="0" i="0" u="none" strike="noStrike" kern="1200" cap="none" spc="-5" normalizeH="0" baseline="0" noProof="0" dirty="0" smtClean="0">
                <a:ln>
                  <a:noFill/>
                </a:ln>
                <a:solidFill>
                  <a:srgbClr val="003C59"/>
                </a:solidFill>
                <a:effectLst/>
                <a:uLnTx/>
                <a:uFillTx/>
                <a:latin typeface="Arial"/>
                <a:ea typeface="+mn-ea"/>
                <a:cs typeface="Arial"/>
              </a:rPr>
              <a:t>In </a:t>
            </a:r>
            <a:r>
              <a:rPr kumimoji="0" sz="2200" b="0" i="0" u="none" strike="noStrike" kern="1200" cap="none" spc="-5" normalizeH="0" baseline="0" noProof="0" dirty="0">
                <a:ln>
                  <a:noFill/>
                </a:ln>
                <a:solidFill>
                  <a:srgbClr val="003C59"/>
                </a:solidFill>
                <a:effectLst/>
                <a:uLnTx/>
                <a:uFillTx/>
                <a:latin typeface="Arial"/>
                <a:ea typeface="+mn-ea"/>
                <a:cs typeface="Arial"/>
              </a:rPr>
              <a:t>Lieu of</a:t>
            </a:r>
            <a:r>
              <a:rPr kumimoji="0" sz="2200" b="0" i="0" u="none" strike="noStrike" kern="1200" cap="none" spc="50" normalizeH="0" baseline="0" noProof="0" dirty="0">
                <a:ln>
                  <a:noFill/>
                </a:ln>
                <a:solidFill>
                  <a:srgbClr val="003C59"/>
                </a:solidFill>
                <a:effectLst/>
                <a:uLnTx/>
                <a:uFillTx/>
                <a:latin typeface="Arial"/>
                <a:ea typeface="+mn-ea"/>
                <a:cs typeface="Arial"/>
              </a:rPr>
              <a:t> </a:t>
            </a:r>
            <a:r>
              <a:rPr kumimoji="0" sz="2200" b="0" i="0" u="none" strike="noStrike" kern="1200" cap="none" spc="-5" normalizeH="0" baseline="0" noProof="0" dirty="0">
                <a:ln>
                  <a:noFill/>
                </a:ln>
                <a:solidFill>
                  <a:srgbClr val="003C59"/>
                </a:solidFill>
                <a:effectLst/>
                <a:uLnTx/>
                <a:uFillTx/>
                <a:latin typeface="Arial"/>
                <a:ea typeface="+mn-ea"/>
                <a:cs typeface="Arial"/>
              </a:rPr>
              <a:t>Services</a:t>
            </a:r>
            <a:endParaRPr kumimoji="0" sz="2200" b="0" i="0" u="none" strike="noStrike" kern="1200" cap="none" spc="0" normalizeH="0" baseline="0" noProof="0" dirty="0">
              <a:ln>
                <a:noFill/>
              </a:ln>
              <a:solidFill>
                <a:prstClr val="black"/>
              </a:solidFill>
              <a:effectLst/>
              <a:uLnTx/>
              <a:uFillTx/>
              <a:latin typeface="Arial"/>
              <a:ea typeface="+mn-ea"/>
              <a:cs typeface="Arial"/>
            </a:endParaRPr>
          </a:p>
          <a:p>
            <a:pPr marL="355600" marR="114300" lvl="0" indent="-342900" algn="l" defTabSz="914400" rtl="0" eaLnBrk="1" fontAlgn="auto" latinLnBrk="0" hangingPunct="1">
              <a:lnSpc>
                <a:spcPts val="2110"/>
              </a:lnSpc>
              <a:spcBef>
                <a:spcPts val="509"/>
              </a:spcBef>
              <a:spcAft>
                <a:spcPts val="0"/>
              </a:spcAft>
              <a:buClrTx/>
              <a:buSzTx/>
              <a:buFont typeface="Arial"/>
              <a:buChar char="•"/>
              <a:tabLst>
                <a:tab pos="355600" algn="l"/>
                <a:tab pos="356235" algn="l"/>
              </a:tabLst>
              <a:defRPr/>
            </a:pPr>
            <a:r>
              <a:rPr kumimoji="0" sz="2200" b="0" i="0" u="none" strike="noStrike" kern="1200" cap="none" spc="-5" normalizeH="0" baseline="0" noProof="0" dirty="0">
                <a:ln>
                  <a:noFill/>
                </a:ln>
                <a:solidFill>
                  <a:srgbClr val="003C59"/>
                </a:solidFill>
                <a:effectLst/>
                <a:uLnTx/>
                <a:uFillTx/>
                <a:latin typeface="Arial"/>
                <a:ea typeface="+mn-ea"/>
                <a:cs typeface="Arial"/>
              </a:rPr>
              <a:t>Behavioral Health </a:t>
            </a:r>
            <a:endParaRPr kumimoji="0" lang="en-US" sz="2200" b="0" i="0" u="none" strike="noStrike" kern="1200" cap="none" spc="-5" normalizeH="0" baseline="0" noProof="0" dirty="0" smtClean="0">
              <a:ln>
                <a:noFill/>
              </a:ln>
              <a:solidFill>
                <a:srgbClr val="003C59"/>
              </a:solidFill>
              <a:effectLst/>
              <a:uLnTx/>
              <a:uFillTx/>
              <a:latin typeface="Arial"/>
              <a:ea typeface="+mn-ea"/>
              <a:cs typeface="Arial"/>
            </a:endParaRPr>
          </a:p>
          <a:p>
            <a:pPr marL="355600" marR="114300" lvl="0" indent="-342900" algn="l" defTabSz="914400" rtl="0" eaLnBrk="1" fontAlgn="auto" latinLnBrk="0" hangingPunct="1">
              <a:lnSpc>
                <a:spcPts val="2110"/>
              </a:lnSpc>
              <a:spcBef>
                <a:spcPts val="509"/>
              </a:spcBef>
              <a:spcAft>
                <a:spcPts val="0"/>
              </a:spcAft>
              <a:buClrTx/>
              <a:buSzTx/>
              <a:buFont typeface="Arial"/>
              <a:buChar char="•"/>
              <a:tabLst>
                <a:tab pos="355600" algn="l"/>
                <a:tab pos="356235" algn="l"/>
              </a:tabLst>
              <a:defRPr/>
            </a:pPr>
            <a:r>
              <a:rPr kumimoji="0" sz="2200" b="0" i="0" u="none" strike="noStrike" kern="1200" cap="none" spc="-5" normalizeH="0" baseline="0" noProof="0" dirty="0" smtClean="0">
                <a:ln>
                  <a:noFill/>
                </a:ln>
                <a:solidFill>
                  <a:srgbClr val="003C59"/>
                </a:solidFill>
                <a:effectLst/>
                <a:uLnTx/>
                <a:uFillTx/>
                <a:latin typeface="Arial"/>
                <a:ea typeface="+mn-ea"/>
                <a:cs typeface="Arial"/>
              </a:rPr>
              <a:t>National </a:t>
            </a:r>
            <a:r>
              <a:rPr kumimoji="0" sz="2200" b="0" i="0" u="none" strike="noStrike" kern="1200" cap="none" spc="-5" normalizeH="0" baseline="0" noProof="0" dirty="0">
                <a:ln>
                  <a:noFill/>
                </a:ln>
                <a:solidFill>
                  <a:srgbClr val="003C59"/>
                </a:solidFill>
                <a:effectLst/>
                <a:uLnTx/>
                <a:uFillTx/>
                <a:latin typeface="Arial"/>
                <a:ea typeface="+mn-ea"/>
                <a:cs typeface="Arial"/>
              </a:rPr>
              <a:t>Committee on Quality Assurance  </a:t>
            </a:r>
            <a:r>
              <a:rPr kumimoji="0" sz="2200" b="0" i="0" u="none" strike="noStrike" kern="1200" cap="none" spc="-10" normalizeH="0" baseline="0" noProof="0" dirty="0">
                <a:ln>
                  <a:noFill/>
                </a:ln>
                <a:solidFill>
                  <a:srgbClr val="003C59"/>
                </a:solidFill>
                <a:effectLst/>
                <a:uLnTx/>
                <a:uFillTx/>
                <a:latin typeface="Arial"/>
                <a:ea typeface="+mn-ea"/>
                <a:cs typeface="Arial"/>
              </a:rPr>
              <a:t>(NCQA) </a:t>
            </a:r>
            <a:r>
              <a:rPr kumimoji="0" sz="2200" b="0" i="0" u="none" strike="noStrike" kern="1200" cap="none" spc="-5" normalizeH="0" baseline="0" noProof="0" dirty="0">
                <a:ln>
                  <a:noFill/>
                </a:ln>
                <a:solidFill>
                  <a:srgbClr val="003C59"/>
                </a:solidFill>
                <a:effectLst/>
                <a:uLnTx/>
                <a:uFillTx/>
                <a:latin typeface="Arial"/>
                <a:ea typeface="+mn-ea"/>
                <a:cs typeface="Arial"/>
              </a:rPr>
              <a:t>accreditation </a:t>
            </a:r>
            <a:endParaRPr kumimoji="0" lang="en-US" sz="2200" b="0" i="0" u="none" strike="noStrike" kern="1200" cap="none" spc="-5" normalizeH="0" baseline="0" noProof="0" dirty="0" smtClean="0">
              <a:ln>
                <a:noFill/>
              </a:ln>
              <a:solidFill>
                <a:srgbClr val="003C59"/>
              </a:solidFill>
              <a:effectLst/>
              <a:uLnTx/>
              <a:uFillTx/>
              <a:latin typeface="Arial"/>
              <a:ea typeface="+mn-ea"/>
              <a:cs typeface="Arial"/>
            </a:endParaRPr>
          </a:p>
          <a:p>
            <a:pPr marL="355600" marR="114300" lvl="0" indent="-342900" algn="l" defTabSz="914400" rtl="0" eaLnBrk="1" fontAlgn="auto" latinLnBrk="0" hangingPunct="1">
              <a:lnSpc>
                <a:spcPts val="2110"/>
              </a:lnSpc>
              <a:spcBef>
                <a:spcPts val="509"/>
              </a:spcBef>
              <a:spcAft>
                <a:spcPts val="0"/>
              </a:spcAft>
              <a:buClrTx/>
              <a:buSzTx/>
              <a:buFont typeface="Arial"/>
              <a:buChar char="•"/>
              <a:tabLst>
                <a:tab pos="355600" algn="l"/>
                <a:tab pos="356235" algn="l"/>
              </a:tabLst>
              <a:defRPr/>
            </a:pPr>
            <a:r>
              <a:rPr kumimoji="0" sz="2200" b="0" i="0" u="none" strike="noStrike" kern="1200" cap="none" spc="-5" normalizeH="0" baseline="0" noProof="0" dirty="0" smtClean="0">
                <a:ln>
                  <a:noFill/>
                </a:ln>
                <a:solidFill>
                  <a:srgbClr val="003C59"/>
                </a:solidFill>
                <a:effectLst/>
                <a:uLnTx/>
                <a:uFillTx/>
                <a:latin typeface="Arial"/>
                <a:ea typeface="+mn-ea"/>
                <a:cs typeface="Arial"/>
              </a:rPr>
              <a:t>Full </a:t>
            </a:r>
            <a:r>
              <a:rPr kumimoji="0" sz="2200" b="0" i="0" u="none" strike="noStrike" kern="1200" cap="none" spc="-5" normalizeH="0" baseline="0" noProof="0" dirty="0">
                <a:ln>
                  <a:noFill/>
                </a:ln>
                <a:solidFill>
                  <a:srgbClr val="003C59"/>
                </a:solidFill>
                <a:effectLst/>
                <a:uLnTx/>
                <a:uFillTx/>
                <a:latin typeface="Arial"/>
                <a:ea typeface="+mn-ea"/>
                <a:cs typeface="Arial"/>
              </a:rPr>
              <a:t>Integration </a:t>
            </a:r>
            <a:r>
              <a:rPr kumimoji="0" sz="2200" b="0" i="0" u="none" strike="noStrike" kern="1200" cap="none" spc="-5" normalizeH="0" baseline="0" noProof="0" dirty="0" smtClean="0">
                <a:ln>
                  <a:noFill/>
                </a:ln>
                <a:solidFill>
                  <a:srgbClr val="003C59"/>
                </a:solidFill>
                <a:effectLst/>
                <a:uLnTx/>
                <a:uFillTx/>
                <a:latin typeface="Arial"/>
                <a:ea typeface="+mn-ea"/>
                <a:cs typeface="Arial"/>
              </a:rPr>
              <a:t>Plans</a:t>
            </a:r>
            <a:endParaRPr kumimoji="0" lang="en-US" sz="2200" b="0" i="0" u="none" strike="noStrike" kern="1200" cap="none" spc="-5" normalizeH="0" baseline="0" noProof="0" dirty="0" smtClean="0">
              <a:ln>
                <a:noFill/>
              </a:ln>
              <a:solidFill>
                <a:srgbClr val="003C59"/>
              </a:solidFill>
              <a:effectLst/>
              <a:uLnTx/>
              <a:uFillTx/>
              <a:latin typeface="Arial"/>
              <a:ea typeface="+mn-ea"/>
              <a:cs typeface="Arial"/>
            </a:endParaRPr>
          </a:p>
          <a:p>
            <a:pPr marL="355600" marR="114300" lvl="0" indent="-342900" algn="l" defTabSz="914400" rtl="0" eaLnBrk="1" fontAlgn="auto" latinLnBrk="0" hangingPunct="1">
              <a:lnSpc>
                <a:spcPts val="2110"/>
              </a:lnSpc>
              <a:spcBef>
                <a:spcPts val="509"/>
              </a:spcBef>
              <a:spcAft>
                <a:spcPts val="0"/>
              </a:spcAft>
              <a:buClrTx/>
              <a:buSzTx/>
              <a:buFont typeface="Arial"/>
              <a:buChar char="•"/>
              <a:tabLst>
                <a:tab pos="355600" algn="l"/>
                <a:tab pos="356235" algn="l"/>
              </a:tabLst>
              <a:defRPr/>
            </a:pPr>
            <a:endParaRPr kumimoji="0" lang="en-US" sz="2200" b="0" i="0" u="none" strike="noStrike" kern="1200" cap="none" spc="-5" normalizeH="0" baseline="0" noProof="0" dirty="0">
              <a:ln>
                <a:noFill/>
              </a:ln>
              <a:solidFill>
                <a:srgbClr val="003C59"/>
              </a:solidFill>
              <a:effectLst/>
              <a:uLnTx/>
              <a:uFillTx/>
              <a:latin typeface="Arial"/>
              <a:ea typeface="+mn-ea"/>
              <a:cs typeface="Arial"/>
            </a:endParaRPr>
          </a:p>
          <a:p>
            <a:pPr marL="12700" marR="114300" lvl="0" indent="0" algn="l" defTabSz="914400" rtl="0" eaLnBrk="1" fontAlgn="auto" latinLnBrk="0" hangingPunct="1">
              <a:lnSpc>
                <a:spcPts val="2110"/>
              </a:lnSpc>
              <a:spcBef>
                <a:spcPts val="509"/>
              </a:spcBef>
              <a:spcAft>
                <a:spcPts val="0"/>
              </a:spcAft>
              <a:buClrTx/>
              <a:buSzTx/>
              <a:buFontTx/>
              <a:buNone/>
              <a:tabLst>
                <a:tab pos="355600" algn="l"/>
                <a:tab pos="356235" algn="l"/>
              </a:tabLst>
              <a:defRPr/>
            </a:pPr>
            <a:r>
              <a:rPr kumimoji="0" lang="en-US" sz="2200" b="0" i="0" u="none" strike="noStrike" kern="1200" cap="none" spc="-5" normalizeH="0" baseline="0" noProof="0" dirty="0">
                <a:ln>
                  <a:noFill/>
                </a:ln>
                <a:solidFill>
                  <a:srgbClr val="003C59"/>
                </a:solidFill>
                <a:effectLst/>
                <a:uLnTx/>
                <a:uFillTx/>
                <a:latin typeface="Arial"/>
                <a:ea typeface="+mn-ea"/>
                <a:cs typeface="Arial"/>
              </a:rPr>
              <a:t>Each CalAIM workgroup </a:t>
            </a:r>
            <a:r>
              <a:rPr kumimoji="0" lang="en-US" sz="2200" b="0" i="0" u="none" strike="noStrike" kern="1200" cap="none" spc="-10" normalizeH="0" baseline="0" noProof="0" dirty="0">
                <a:ln>
                  <a:noFill/>
                </a:ln>
                <a:solidFill>
                  <a:srgbClr val="003C59"/>
                </a:solidFill>
                <a:effectLst/>
                <a:uLnTx/>
                <a:uFillTx/>
                <a:latin typeface="Arial"/>
                <a:ea typeface="+mn-ea"/>
                <a:cs typeface="Arial"/>
              </a:rPr>
              <a:t>will </a:t>
            </a:r>
            <a:r>
              <a:rPr kumimoji="0" lang="en-US" sz="2200" b="0" i="0" u="none" strike="noStrike" kern="1200" cap="none" spc="-5" normalizeH="0" baseline="0" noProof="0" dirty="0">
                <a:ln>
                  <a:noFill/>
                </a:ln>
                <a:solidFill>
                  <a:srgbClr val="003C59"/>
                </a:solidFill>
                <a:effectLst/>
                <a:uLnTx/>
                <a:uFillTx/>
                <a:latin typeface="Arial"/>
                <a:ea typeface="+mn-ea"/>
                <a:cs typeface="Arial"/>
              </a:rPr>
              <a:t>be </a:t>
            </a:r>
            <a:r>
              <a:rPr kumimoji="0" lang="en-US" sz="2200" b="0" i="0" u="none" strike="noStrike" kern="1200" cap="none" spc="0" normalizeH="0" baseline="0" noProof="0" dirty="0">
                <a:ln>
                  <a:noFill/>
                </a:ln>
                <a:solidFill>
                  <a:srgbClr val="003C59"/>
                </a:solidFill>
                <a:effectLst/>
                <a:uLnTx/>
                <a:uFillTx/>
                <a:latin typeface="Arial"/>
                <a:ea typeface="+mn-ea"/>
                <a:cs typeface="Arial"/>
              </a:rPr>
              <a:t>open </a:t>
            </a:r>
            <a:r>
              <a:rPr kumimoji="0" lang="en-US" sz="2200" b="0" i="0" u="none" strike="noStrike" kern="1200" cap="none" spc="-5" normalizeH="0" baseline="0" noProof="0" dirty="0">
                <a:ln>
                  <a:noFill/>
                </a:ln>
                <a:solidFill>
                  <a:srgbClr val="003C59"/>
                </a:solidFill>
                <a:effectLst/>
                <a:uLnTx/>
                <a:uFillTx/>
                <a:latin typeface="Arial"/>
                <a:ea typeface="+mn-ea"/>
                <a:cs typeface="Arial"/>
              </a:rPr>
              <a:t>to the public, so  </a:t>
            </a:r>
            <a:r>
              <a:rPr kumimoji="0" lang="en-US" sz="2200" b="0" i="0" u="none" strike="noStrike" kern="1200" cap="none" spc="-10" normalizeH="0" baseline="0" noProof="0" dirty="0">
                <a:ln>
                  <a:noFill/>
                </a:ln>
                <a:solidFill>
                  <a:srgbClr val="003C59"/>
                </a:solidFill>
                <a:effectLst/>
                <a:uLnTx/>
                <a:uFillTx/>
                <a:latin typeface="Arial"/>
                <a:ea typeface="+mn-ea"/>
                <a:cs typeface="Arial"/>
              </a:rPr>
              <a:t>DHCS </a:t>
            </a:r>
            <a:r>
              <a:rPr kumimoji="0" lang="en-US" sz="2200" b="0" i="0" u="none" strike="noStrike" kern="1200" cap="none" spc="0" normalizeH="0" baseline="0" noProof="0" dirty="0">
                <a:ln>
                  <a:noFill/>
                </a:ln>
                <a:solidFill>
                  <a:srgbClr val="003C59"/>
                </a:solidFill>
                <a:effectLst/>
                <a:uLnTx/>
                <a:uFillTx/>
                <a:latin typeface="Arial"/>
                <a:ea typeface="+mn-ea"/>
                <a:cs typeface="Arial"/>
              </a:rPr>
              <a:t>encourages </a:t>
            </a:r>
            <a:r>
              <a:rPr kumimoji="0" lang="en-US" sz="2200" b="0" i="0" u="none" strike="noStrike" kern="1200" cap="none" spc="-5" normalizeH="0" baseline="0" noProof="0" dirty="0">
                <a:ln>
                  <a:noFill/>
                </a:ln>
                <a:solidFill>
                  <a:srgbClr val="003C59"/>
                </a:solidFill>
                <a:effectLst/>
                <a:uLnTx/>
                <a:uFillTx/>
                <a:latin typeface="Arial"/>
                <a:ea typeface="+mn-ea"/>
                <a:cs typeface="Arial"/>
              </a:rPr>
              <a:t>interested parties to </a:t>
            </a:r>
            <a:r>
              <a:rPr kumimoji="0" lang="en-US" sz="2200" b="0" i="0" u="none" strike="noStrike" kern="1200" cap="none" spc="0" normalizeH="0" baseline="0" noProof="0" dirty="0">
                <a:ln>
                  <a:noFill/>
                </a:ln>
                <a:solidFill>
                  <a:srgbClr val="003C59"/>
                </a:solidFill>
                <a:effectLst/>
                <a:uLnTx/>
                <a:uFillTx/>
                <a:latin typeface="Arial"/>
                <a:ea typeface="+mn-ea"/>
                <a:cs typeface="Arial"/>
              </a:rPr>
              <a:t>attend and/or  </a:t>
            </a:r>
            <a:r>
              <a:rPr kumimoji="0" lang="en-US" sz="2200" b="0" i="0" u="none" strike="noStrike" kern="1200" cap="none" spc="-5" normalizeH="0" baseline="0" noProof="0" dirty="0">
                <a:ln>
                  <a:noFill/>
                </a:ln>
                <a:solidFill>
                  <a:srgbClr val="003C59"/>
                </a:solidFill>
                <a:effectLst/>
                <a:uLnTx/>
                <a:uFillTx/>
                <a:latin typeface="Arial"/>
                <a:ea typeface="+mn-ea"/>
                <a:cs typeface="Arial"/>
              </a:rPr>
              <a:t>submit written comments. </a:t>
            </a:r>
            <a:r>
              <a:rPr kumimoji="0" lang="en-US" sz="2200" b="0" i="0" u="none" strike="noStrike" kern="1200" cap="none" spc="-10" normalizeH="0" baseline="0" noProof="0" dirty="0">
                <a:ln>
                  <a:noFill/>
                </a:ln>
                <a:solidFill>
                  <a:srgbClr val="003C59"/>
                </a:solidFill>
                <a:effectLst/>
                <a:uLnTx/>
                <a:uFillTx/>
                <a:latin typeface="Arial"/>
                <a:ea typeface="+mn-ea"/>
                <a:cs typeface="Arial"/>
              </a:rPr>
              <a:t>Workgroup </a:t>
            </a:r>
            <a:r>
              <a:rPr kumimoji="0" lang="en-US" sz="2200" b="0" i="0" u="none" strike="noStrike" kern="1200" cap="none" spc="-5" normalizeH="0" baseline="0" noProof="0" dirty="0">
                <a:ln>
                  <a:noFill/>
                </a:ln>
                <a:solidFill>
                  <a:srgbClr val="003C59"/>
                </a:solidFill>
                <a:effectLst/>
                <a:uLnTx/>
                <a:uFillTx/>
                <a:latin typeface="Arial"/>
                <a:ea typeface="+mn-ea"/>
                <a:cs typeface="Arial"/>
              </a:rPr>
              <a:t>schedules,  </a:t>
            </a:r>
            <a:r>
              <a:rPr kumimoji="0" lang="en-US" sz="2200" b="0" i="0" u="none" strike="noStrike" kern="1200" cap="none" spc="0" normalizeH="0" baseline="0" noProof="0" dirty="0">
                <a:ln>
                  <a:noFill/>
                </a:ln>
                <a:solidFill>
                  <a:srgbClr val="003C59"/>
                </a:solidFill>
                <a:effectLst/>
                <a:uLnTx/>
                <a:uFillTx/>
                <a:latin typeface="Arial"/>
                <a:ea typeface="+mn-ea"/>
                <a:cs typeface="Arial"/>
              </a:rPr>
              <a:t>agendas, </a:t>
            </a:r>
            <a:r>
              <a:rPr kumimoji="0" lang="en-US" sz="2200" b="0" i="0" u="none" strike="noStrike" kern="1200" cap="none" spc="-5" normalizeH="0" baseline="0" noProof="0" dirty="0">
                <a:ln>
                  <a:noFill/>
                </a:ln>
                <a:solidFill>
                  <a:srgbClr val="003C59"/>
                </a:solidFill>
                <a:effectLst/>
                <a:uLnTx/>
                <a:uFillTx/>
                <a:latin typeface="Arial"/>
                <a:ea typeface="+mn-ea"/>
                <a:cs typeface="Arial"/>
              </a:rPr>
              <a:t>materials, </a:t>
            </a:r>
            <a:r>
              <a:rPr kumimoji="0" lang="en-US" sz="2200" b="0" i="0" u="none" strike="noStrike" kern="1200" cap="none" spc="0" normalizeH="0" baseline="0" noProof="0" dirty="0">
                <a:ln>
                  <a:noFill/>
                </a:ln>
                <a:solidFill>
                  <a:srgbClr val="003C59"/>
                </a:solidFill>
                <a:effectLst/>
                <a:uLnTx/>
                <a:uFillTx/>
                <a:latin typeface="Arial"/>
                <a:ea typeface="+mn-ea"/>
                <a:cs typeface="Arial"/>
              </a:rPr>
              <a:t>and other </a:t>
            </a:r>
            <a:r>
              <a:rPr kumimoji="0" lang="en-US" sz="2200" b="0" i="0" u="none" strike="noStrike" kern="1200" cap="none" spc="-5" normalizeH="0" baseline="0" noProof="0" dirty="0">
                <a:ln>
                  <a:noFill/>
                </a:ln>
                <a:solidFill>
                  <a:srgbClr val="003C59"/>
                </a:solidFill>
                <a:effectLst/>
                <a:uLnTx/>
                <a:uFillTx/>
                <a:latin typeface="Arial"/>
                <a:ea typeface="+mn-ea"/>
                <a:cs typeface="Arial"/>
              </a:rPr>
              <a:t>CalAIM </a:t>
            </a:r>
            <a:r>
              <a:rPr kumimoji="0" lang="en-US" sz="2200" b="0" i="0" u="none" strike="noStrike" kern="1200" cap="none" spc="0" normalizeH="0" baseline="0" noProof="0" dirty="0">
                <a:ln>
                  <a:noFill/>
                </a:ln>
                <a:solidFill>
                  <a:srgbClr val="003C59"/>
                </a:solidFill>
                <a:effectLst/>
                <a:uLnTx/>
                <a:uFillTx/>
                <a:latin typeface="Arial"/>
                <a:ea typeface="+mn-ea"/>
                <a:cs typeface="Arial"/>
              </a:rPr>
              <a:t>updates </a:t>
            </a:r>
            <a:r>
              <a:rPr kumimoji="0" lang="en-US" sz="2200" b="0" i="0" u="none" strike="noStrike" kern="1200" cap="none" spc="-10" normalizeH="0" baseline="0" noProof="0" dirty="0">
                <a:ln>
                  <a:noFill/>
                </a:ln>
                <a:solidFill>
                  <a:srgbClr val="003C59"/>
                </a:solidFill>
                <a:effectLst/>
                <a:uLnTx/>
                <a:uFillTx/>
                <a:latin typeface="Arial"/>
                <a:ea typeface="+mn-ea"/>
                <a:cs typeface="Arial"/>
              </a:rPr>
              <a:t>will  </a:t>
            </a:r>
            <a:r>
              <a:rPr kumimoji="0" lang="en-US" sz="2200" b="0" i="0" u="none" strike="noStrike" kern="1200" cap="none" spc="-5" normalizeH="0" baseline="0" noProof="0" dirty="0">
                <a:ln>
                  <a:noFill/>
                </a:ln>
                <a:solidFill>
                  <a:srgbClr val="003C59"/>
                </a:solidFill>
                <a:effectLst/>
                <a:uLnTx/>
                <a:uFillTx/>
                <a:latin typeface="Arial"/>
                <a:ea typeface="+mn-ea"/>
                <a:cs typeface="Arial"/>
              </a:rPr>
              <a:t>be made available on the </a:t>
            </a:r>
            <a:r>
              <a:rPr kumimoji="0" lang="en-US" sz="2200" b="0" i="0" u="heavy" strike="noStrike" kern="1200" cap="none" spc="-5" normalizeH="0" baseline="0" noProof="0" dirty="0">
                <a:ln>
                  <a:noFill/>
                </a:ln>
                <a:solidFill>
                  <a:srgbClr val="00B0F0"/>
                </a:solidFill>
                <a:effectLst/>
                <a:uLnTx/>
                <a:uFill>
                  <a:solidFill>
                    <a:srgbClr val="00B0F0"/>
                  </a:solidFill>
                </a:uFill>
                <a:latin typeface="Arial"/>
                <a:ea typeface="+mn-ea"/>
                <a:cs typeface="Arial"/>
                <a:hlinkClick r:id="rId2"/>
              </a:rPr>
              <a:t>CalAIM</a:t>
            </a:r>
            <a:r>
              <a:rPr kumimoji="0" lang="en-US" sz="2200" b="0" i="0" u="heavy" strike="noStrike" kern="1200" cap="none" spc="15" normalizeH="0" baseline="0" noProof="0" dirty="0">
                <a:ln>
                  <a:noFill/>
                </a:ln>
                <a:solidFill>
                  <a:srgbClr val="00B0F0"/>
                </a:solidFill>
                <a:effectLst/>
                <a:uLnTx/>
                <a:uFill>
                  <a:solidFill>
                    <a:srgbClr val="00B0F0"/>
                  </a:solidFill>
                </a:uFill>
                <a:latin typeface="Arial"/>
                <a:ea typeface="+mn-ea"/>
                <a:cs typeface="Arial"/>
                <a:hlinkClick r:id="rId2"/>
              </a:rPr>
              <a:t> </a:t>
            </a:r>
            <a:r>
              <a:rPr kumimoji="0" lang="en-US" sz="2200" b="0" i="0" u="heavy" strike="noStrike" kern="1200" cap="none" spc="-5" normalizeH="0" baseline="0" noProof="0" dirty="0">
                <a:ln>
                  <a:noFill/>
                </a:ln>
                <a:solidFill>
                  <a:srgbClr val="00B0F0"/>
                </a:solidFill>
                <a:effectLst/>
                <a:uLnTx/>
                <a:uFill>
                  <a:solidFill>
                    <a:srgbClr val="00B0F0"/>
                  </a:solidFill>
                </a:uFill>
                <a:latin typeface="Arial"/>
                <a:ea typeface="+mn-ea"/>
                <a:cs typeface="Arial"/>
                <a:hlinkClick r:id="rId2"/>
              </a:rPr>
              <a:t>webpage</a:t>
            </a:r>
            <a:r>
              <a:rPr kumimoji="0" lang="en-US" sz="2200" b="0" i="0" u="none" strike="noStrike" kern="1200" cap="none" spc="-5" normalizeH="0" baseline="0" noProof="0" dirty="0">
                <a:ln>
                  <a:noFill/>
                </a:ln>
                <a:solidFill>
                  <a:srgbClr val="003C59"/>
                </a:solidFill>
                <a:effectLst/>
                <a:uLnTx/>
                <a:uFillTx/>
                <a:latin typeface="Arial"/>
                <a:ea typeface="+mn-ea"/>
                <a:cs typeface="Arial"/>
              </a:rPr>
              <a:t>.</a:t>
            </a:r>
            <a:endParaRPr kumimoji="0" lang="en-US" sz="2200" b="0" i="0" u="none" strike="noStrike" kern="1200" cap="none" spc="0" normalizeH="0" baseline="0" noProof="0" dirty="0">
              <a:ln>
                <a:noFill/>
              </a:ln>
              <a:solidFill>
                <a:prstClr val="black"/>
              </a:solidFill>
              <a:effectLst/>
              <a:uLnTx/>
              <a:uFillTx/>
              <a:latin typeface="Arial"/>
              <a:ea typeface="+mn-ea"/>
              <a:cs typeface="Arial"/>
            </a:endParaRPr>
          </a:p>
          <a:p>
            <a:pPr marL="12700" marR="114300" lvl="0" indent="0" algn="l" defTabSz="914400" rtl="0" eaLnBrk="1" fontAlgn="auto" latinLnBrk="0" hangingPunct="1">
              <a:lnSpc>
                <a:spcPts val="2110"/>
              </a:lnSpc>
              <a:spcBef>
                <a:spcPts val="509"/>
              </a:spcBef>
              <a:spcAft>
                <a:spcPts val="0"/>
              </a:spcAft>
              <a:buClrTx/>
              <a:buSzTx/>
              <a:buFontTx/>
              <a:buNone/>
              <a:tabLst>
                <a:tab pos="355600" algn="l"/>
                <a:tab pos="356235" algn="l"/>
              </a:tabLst>
              <a:defRPr/>
            </a:pPr>
            <a:endParaRPr kumimoji="0" sz="2200" b="0" i="0" u="none" strike="noStrike" kern="1200" cap="none" spc="0" normalizeH="0" baseline="0" noProof="0" dirty="0">
              <a:ln>
                <a:noFill/>
              </a:ln>
              <a:solidFill>
                <a:prstClr val="black"/>
              </a:solidFill>
              <a:effectLst/>
              <a:uLnTx/>
              <a:uFillTx/>
              <a:latin typeface="Arial"/>
              <a:ea typeface="+mn-ea"/>
              <a:cs typeface="Arial"/>
            </a:endParaRPr>
          </a:p>
        </p:txBody>
      </p:sp>
    </p:spTree>
    <p:extLst>
      <p:ext uri="{BB962C8B-B14F-4D97-AF65-F5344CB8AC3E}">
        <p14:creationId xmlns:p14="http://schemas.microsoft.com/office/powerpoint/2010/main" val="18538749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7"/>
          </p:nvPr>
        </p:nvSpPr>
        <p:spPr/>
        <p:txBody>
          <a:bodyPr/>
          <a:lstStyle/>
          <a:p>
            <a:pPr marL="25400">
              <a:lnSpc>
                <a:spcPts val="1425"/>
              </a:lnSpc>
            </a:pPr>
            <a:fld id="{81D60167-4931-47E6-BA6A-407CBD079E47}" type="slidenum">
              <a:rPr lang="en-US" spc="-5" smtClean="0"/>
              <a:t>23</a:t>
            </a:fld>
            <a:endParaRPr lang="en-US" spc="-5" dirty="0"/>
          </a:p>
        </p:txBody>
      </p:sp>
      <p:sp>
        <p:nvSpPr>
          <p:cNvPr id="7" name="Date Placeholder 6"/>
          <p:cNvSpPr>
            <a:spLocks noGrp="1"/>
          </p:cNvSpPr>
          <p:nvPr>
            <p:ph type="dt" sz="half" idx="6"/>
          </p:nvPr>
        </p:nvSpPr>
        <p:spPr/>
        <p:txBody>
          <a:bodyPr/>
          <a:lstStyle/>
          <a:p>
            <a:pPr marL="12700">
              <a:lnSpc>
                <a:spcPts val="1425"/>
              </a:lnSpc>
            </a:pPr>
            <a:r>
              <a:rPr lang="en-US" spc="-5" smtClean="0"/>
              <a:t>12/05/2019</a:t>
            </a:r>
            <a:endParaRPr lang="en-US" spc="-5" dirty="0"/>
          </a:p>
        </p:txBody>
      </p:sp>
      <p:sp>
        <p:nvSpPr>
          <p:cNvPr id="3" name="object 3"/>
          <p:cNvSpPr txBox="1">
            <a:spLocks noGrp="1"/>
          </p:cNvSpPr>
          <p:nvPr>
            <p:ph type="title"/>
          </p:nvPr>
        </p:nvSpPr>
        <p:spPr>
          <a:xfrm>
            <a:off x="3618128" y="482917"/>
            <a:ext cx="3507104" cy="696595"/>
          </a:xfrm>
          <a:prstGeom prst="rect">
            <a:avLst/>
          </a:prstGeom>
        </p:spPr>
        <p:txBody>
          <a:bodyPr vert="horz" wrap="square" lIns="0" tIns="13335" rIns="0" bIns="0" rtlCol="0">
            <a:spAutoFit/>
          </a:bodyPr>
          <a:lstStyle/>
          <a:p>
            <a:pPr marL="12700">
              <a:lnSpc>
                <a:spcPct val="100000"/>
              </a:lnSpc>
              <a:spcBef>
                <a:spcPts val="105"/>
              </a:spcBef>
            </a:pPr>
            <a:r>
              <a:rPr sz="4400" dirty="0"/>
              <a:t>Stay</a:t>
            </a:r>
            <a:r>
              <a:rPr sz="4400" spc="-90" dirty="0"/>
              <a:t> </a:t>
            </a:r>
            <a:r>
              <a:rPr sz="4400" dirty="0"/>
              <a:t>Informed</a:t>
            </a:r>
          </a:p>
        </p:txBody>
      </p:sp>
      <p:sp>
        <p:nvSpPr>
          <p:cNvPr id="2" name="object 2"/>
          <p:cNvSpPr txBox="1"/>
          <p:nvPr/>
        </p:nvSpPr>
        <p:spPr>
          <a:xfrm>
            <a:off x="1069339" y="1576832"/>
            <a:ext cx="6923405" cy="4183838"/>
          </a:xfrm>
          <a:prstGeom prst="rect">
            <a:avLst/>
          </a:prstGeom>
        </p:spPr>
        <p:txBody>
          <a:bodyPr vert="horz" wrap="square" lIns="0" tIns="64135" rIns="0" bIns="0" rtlCol="0">
            <a:spAutoFit/>
          </a:bodyPr>
          <a:lstStyle/>
          <a:p>
            <a:pPr marL="12700" marR="5080" lvl="0" indent="0" algn="l" defTabSz="914400" rtl="0" eaLnBrk="1" fontAlgn="auto" latinLnBrk="0" hangingPunct="1">
              <a:lnSpc>
                <a:spcPts val="3240"/>
              </a:lnSpc>
              <a:spcBef>
                <a:spcPts val="505"/>
              </a:spcBef>
              <a:spcAft>
                <a:spcPts val="0"/>
              </a:spcAft>
              <a:buClrTx/>
              <a:buSzTx/>
              <a:buFontTx/>
              <a:buNone/>
              <a:tabLst/>
              <a:defRPr/>
            </a:pPr>
            <a:r>
              <a:rPr kumimoji="0" sz="3000" b="0" i="0" u="none" strike="noStrike" kern="1200" cap="none" spc="0" normalizeH="0" baseline="0" noProof="0" dirty="0">
                <a:ln>
                  <a:noFill/>
                </a:ln>
                <a:solidFill>
                  <a:srgbClr val="003C59"/>
                </a:solidFill>
                <a:effectLst/>
                <a:uLnTx/>
                <a:uFillTx/>
                <a:latin typeface="Arial" panose="020B0604020202020204" pitchFamily="34" charset="0"/>
                <a:cs typeface="Arial" panose="020B0604020202020204" pitchFamily="34" charset="0"/>
              </a:rPr>
              <a:t>Please </a:t>
            </a:r>
            <a:r>
              <a:rPr kumimoji="0" sz="3000" b="0" i="0" u="heavy" strike="noStrike" kern="1200" cap="none" spc="-5" normalizeH="0" baseline="0" noProof="0" dirty="0">
                <a:ln>
                  <a:noFill/>
                </a:ln>
                <a:solidFill>
                  <a:srgbClr val="00B0F0"/>
                </a:solidFill>
                <a:effectLst/>
                <a:uLnTx/>
                <a:uFill>
                  <a:solidFill>
                    <a:srgbClr val="00B0F0"/>
                  </a:solidFill>
                </a:uFill>
                <a:latin typeface="Arial" panose="020B0604020202020204" pitchFamily="34" charset="0"/>
                <a:cs typeface="Arial" panose="020B0604020202020204" pitchFamily="34" charset="0"/>
                <a:hlinkClick r:id="rId2"/>
              </a:rPr>
              <a:t>subscribe</a:t>
            </a:r>
            <a:r>
              <a:rPr kumimoji="0" sz="3000" b="0" i="0" u="none" strike="noStrike" kern="1200" cap="none" spc="-5" normalizeH="0" baseline="0" noProof="0" dirty="0">
                <a:ln>
                  <a:noFill/>
                </a:ln>
                <a:solidFill>
                  <a:srgbClr val="00B0F0"/>
                </a:solidFill>
                <a:effectLst/>
                <a:uLnTx/>
                <a:uFillTx/>
                <a:latin typeface="Arial" panose="020B0604020202020204" pitchFamily="34" charset="0"/>
                <a:cs typeface="Arial" panose="020B0604020202020204" pitchFamily="34" charset="0"/>
                <a:hlinkClick r:id="rId2"/>
              </a:rPr>
              <a:t> </a:t>
            </a:r>
            <a:r>
              <a:rPr kumimoji="0" sz="3000" b="0" i="0" u="none" strike="noStrike" kern="1200" cap="none" spc="-5" normalizeH="0" baseline="0" noProof="0" dirty="0">
                <a:ln>
                  <a:noFill/>
                </a:ln>
                <a:solidFill>
                  <a:srgbClr val="003C59"/>
                </a:solidFill>
                <a:effectLst/>
                <a:uLnTx/>
                <a:uFillTx/>
                <a:latin typeface="Arial" panose="020B0604020202020204" pitchFamily="34" charset="0"/>
                <a:cs typeface="Arial" panose="020B0604020202020204" pitchFamily="34" charset="0"/>
              </a:rPr>
              <a:t>to </a:t>
            </a:r>
            <a:r>
              <a:rPr kumimoji="0" sz="3000" b="0" i="0" u="none" strike="noStrike" kern="1200" cap="none" spc="0" normalizeH="0" baseline="0" noProof="0" dirty="0">
                <a:ln>
                  <a:noFill/>
                </a:ln>
                <a:solidFill>
                  <a:srgbClr val="003C59"/>
                </a:solidFill>
                <a:effectLst/>
                <a:uLnTx/>
                <a:uFillTx/>
                <a:latin typeface="Arial" panose="020B0604020202020204" pitchFamily="34" charset="0"/>
                <a:cs typeface="Arial" panose="020B0604020202020204" pitchFamily="34" charset="0"/>
              </a:rPr>
              <a:t>DHCS' </a:t>
            </a:r>
            <a:r>
              <a:rPr kumimoji="0" sz="3000" b="0" i="0" u="none" strike="noStrike" kern="1200" cap="none" spc="-5" normalizeH="0" baseline="0" noProof="0" dirty="0">
                <a:ln>
                  <a:noFill/>
                </a:ln>
                <a:solidFill>
                  <a:srgbClr val="003C59"/>
                </a:solidFill>
                <a:effectLst/>
                <a:uLnTx/>
                <a:uFillTx/>
                <a:latin typeface="Arial" panose="020B0604020202020204" pitchFamily="34" charset="0"/>
                <a:cs typeface="Arial" panose="020B0604020202020204" pitchFamily="34" charset="0"/>
              </a:rPr>
              <a:t>stakeholder  email service to receive CalAIM</a:t>
            </a:r>
            <a:r>
              <a:rPr kumimoji="0" sz="3000" b="0" i="0" u="none" strike="noStrike" kern="1200" cap="none" spc="10" normalizeH="0" baseline="0" noProof="0" dirty="0">
                <a:ln>
                  <a:noFill/>
                </a:ln>
                <a:solidFill>
                  <a:srgbClr val="003C59"/>
                </a:solidFill>
                <a:effectLst/>
                <a:uLnTx/>
                <a:uFillTx/>
                <a:latin typeface="Arial" panose="020B0604020202020204" pitchFamily="34" charset="0"/>
                <a:cs typeface="Arial" panose="020B0604020202020204" pitchFamily="34" charset="0"/>
              </a:rPr>
              <a:t> </a:t>
            </a:r>
            <a:r>
              <a:rPr kumimoji="0" sz="3000" b="0" i="0" u="none" strike="noStrike" kern="1200" cap="none" spc="-5" normalizeH="0" baseline="0" noProof="0" dirty="0">
                <a:ln>
                  <a:noFill/>
                </a:ln>
                <a:solidFill>
                  <a:srgbClr val="003C59"/>
                </a:solidFill>
                <a:effectLst/>
                <a:uLnTx/>
                <a:uFillTx/>
                <a:latin typeface="Arial" panose="020B0604020202020204" pitchFamily="34" charset="0"/>
                <a:cs typeface="Arial" panose="020B0604020202020204" pitchFamily="34" charset="0"/>
              </a:rPr>
              <a:t>updates.</a:t>
            </a:r>
            <a:endParaRPr kumimoji="0" sz="3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25"/>
              </a:spcBef>
              <a:spcAft>
                <a:spcPts val="0"/>
              </a:spcAft>
              <a:buClrTx/>
              <a:buSzTx/>
              <a:buFontTx/>
              <a:buNone/>
              <a:tabLst/>
              <a:defRPr/>
            </a:pPr>
            <a:endParaRPr kumimoji="0" sz="405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12700" marR="177800" lvl="0" indent="0" algn="l" defTabSz="914400" rtl="0" eaLnBrk="1" fontAlgn="auto" latinLnBrk="0" hangingPunct="1">
              <a:lnSpc>
                <a:spcPts val="3240"/>
              </a:lnSpc>
              <a:spcBef>
                <a:spcPts val="0"/>
              </a:spcBef>
              <a:spcAft>
                <a:spcPts val="0"/>
              </a:spcAft>
              <a:buClrTx/>
              <a:buSzTx/>
              <a:buFontTx/>
              <a:buNone/>
              <a:tabLst/>
              <a:defRPr/>
            </a:pPr>
            <a:r>
              <a:rPr kumimoji="0" sz="3000" b="0" i="0" u="none" strike="noStrike" kern="1200" cap="none" spc="-5" normalizeH="0" baseline="0" noProof="0" dirty="0">
                <a:ln>
                  <a:noFill/>
                </a:ln>
                <a:solidFill>
                  <a:srgbClr val="003C59"/>
                </a:solidFill>
                <a:effectLst/>
                <a:uLnTx/>
                <a:uFillTx/>
                <a:latin typeface="Arial" panose="020B0604020202020204" pitchFamily="34" charset="0"/>
                <a:cs typeface="Arial" panose="020B0604020202020204" pitchFamily="34" charset="0"/>
              </a:rPr>
              <a:t>Listen-in on </a:t>
            </a:r>
            <a:r>
              <a:rPr kumimoji="0" sz="3000" b="0" i="0" u="none" strike="noStrike" kern="1200" cap="none" spc="0" normalizeH="0" baseline="0" noProof="0" dirty="0">
                <a:ln>
                  <a:noFill/>
                </a:ln>
                <a:solidFill>
                  <a:srgbClr val="003C59"/>
                </a:solidFill>
                <a:effectLst/>
                <a:uLnTx/>
                <a:uFillTx/>
                <a:latin typeface="Arial" panose="020B0604020202020204" pitchFamily="34" charset="0"/>
                <a:cs typeface="Arial" panose="020B0604020202020204" pitchFamily="34" charset="0"/>
              </a:rPr>
              <a:t>all </a:t>
            </a:r>
            <a:r>
              <a:rPr kumimoji="0" sz="3000" b="0" i="0" u="none" strike="noStrike" kern="1200" cap="none" spc="-5" normalizeH="0" baseline="0" noProof="0" dirty="0">
                <a:ln>
                  <a:noFill/>
                </a:ln>
                <a:solidFill>
                  <a:srgbClr val="003C59"/>
                </a:solidFill>
                <a:effectLst/>
                <a:uLnTx/>
                <a:uFillTx/>
                <a:latin typeface="Arial" panose="020B0604020202020204" pitchFamily="34" charset="0"/>
                <a:cs typeface="Arial" panose="020B0604020202020204" pitchFamily="34" charset="0"/>
              </a:rPr>
              <a:t>workgroup meetings</a:t>
            </a:r>
            <a:r>
              <a:rPr kumimoji="0" sz="3000" b="0" i="0" u="none" strike="noStrike" kern="1200" cap="none" spc="-55" normalizeH="0" baseline="0" noProof="0" dirty="0">
                <a:ln>
                  <a:noFill/>
                </a:ln>
                <a:solidFill>
                  <a:srgbClr val="003C59"/>
                </a:solidFill>
                <a:effectLst/>
                <a:uLnTx/>
                <a:uFillTx/>
                <a:latin typeface="Arial" panose="020B0604020202020204" pitchFamily="34" charset="0"/>
                <a:cs typeface="Arial" panose="020B0604020202020204" pitchFamily="34" charset="0"/>
              </a:rPr>
              <a:t> </a:t>
            </a:r>
            <a:r>
              <a:rPr kumimoji="0" sz="3000" b="0" i="0" u="none" strike="noStrike" kern="1200" cap="none" spc="-5" normalizeH="0" baseline="0" noProof="0" dirty="0">
                <a:ln>
                  <a:noFill/>
                </a:ln>
                <a:solidFill>
                  <a:srgbClr val="003C59"/>
                </a:solidFill>
                <a:effectLst/>
                <a:uLnTx/>
                <a:uFillTx/>
                <a:latin typeface="Arial" panose="020B0604020202020204" pitchFamily="34" charset="0"/>
                <a:cs typeface="Arial" panose="020B0604020202020204" pitchFamily="34" charset="0"/>
              </a:rPr>
              <a:t>and  attend the SAC and BH-SAC</a:t>
            </a:r>
            <a:r>
              <a:rPr kumimoji="0" sz="3000" b="0" i="0" u="none" strike="noStrike" kern="1200" cap="none" spc="-25" normalizeH="0" baseline="0" noProof="0" dirty="0">
                <a:ln>
                  <a:noFill/>
                </a:ln>
                <a:solidFill>
                  <a:srgbClr val="003C59"/>
                </a:solidFill>
                <a:effectLst/>
                <a:uLnTx/>
                <a:uFillTx/>
                <a:latin typeface="Arial" panose="020B0604020202020204" pitchFamily="34" charset="0"/>
                <a:cs typeface="Arial" panose="020B0604020202020204" pitchFamily="34" charset="0"/>
              </a:rPr>
              <a:t> </a:t>
            </a:r>
            <a:r>
              <a:rPr kumimoji="0" sz="3000" b="0" i="0" u="none" strike="noStrike" kern="1200" cap="none" spc="-5" normalizeH="0" baseline="0" noProof="0" dirty="0">
                <a:ln>
                  <a:noFill/>
                </a:ln>
                <a:solidFill>
                  <a:srgbClr val="003C59"/>
                </a:solidFill>
                <a:effectLst/>
                <a:uLnTx/>
                <a:uFillTx/>
                <a:latin typeface="Arial" panose="020B0604020202020204" pitchFamily="34" charset="0"/>
                <a:cs typeface="Arial" panose="020B0604020202020204" pitchFamily="34" charset="0"/>
              </a:rPr>
              <a:t>meetings.</a:t>
            </a:r>
            <a:endParaRPr kumimoji="0" sz="3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20"/>
              </a:spcBef>
              <a:spcAft>
                <a:spcPts val="0"/>
              </a:spcAft>
              <a:buClrTx/>
              <a:buSzTx/>
              <a:buFontTx/>
              <a:buNone/>
              <a:tabLst/>
              <a:defRPr/>
            </a:pPr>
            <a:endParaRPr kumimoji="0" sz="405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12700" marR="384810" lvl="0" indent="0" algn="l" defTabSz="914400" rtl="0" eaLnBrk="1" fontAlgn="auto" latinLnBrk="0" hangingPunct="1">
              <a:lnSpc>
                <a:spcPts val="3240"/>
              </a:lnSpc>
              <a:spcBef>
                <a:spcPts val="0"/>
              </a:spcBef>
              <a:spcAft>
                <a:spcPts val="0"/>
              </a:spcAft>
              <a:buClrTx/>
              <a:buSzTx/>
              <a:buFontTx/>
              <a:buNone/>
              <a:tabLst/>
              <a:defRPr/>
            </a:pPr>
            <a:r>
              <a:rPr kumimoji="0" sz="3000" b="0" i="0" u="none" strike="noStrike" kern="1200" cap="none" spc="0" normalizeH="0" baseline="0" noProof="0" dirty="0">
                <a:ln>
                  <a:noFill/>
                </a:ln>
                <a:solidFill>
                  <a:srgbClr val="003C59"/>
                </a:solidFill>
                <a:effectLst/>
                <a:uLnTx/>
                <a:uFillTx/>
                <a:latin typeface="Arial" panose="020B0604020202020204" pitchFamily="34" charset="0"/>
                <a:cs typeface="Arial" panose="020B0604020202020204" pitchFamily="34" charset="0"/>
              </a:rPr>
              <a:t>For </a:t>
            </a:r>
            <a:r>
              <a:rPr kumimoji="0" sz="3000" b="0" i="0" u="none" strike="noStrike" kern="1200" cap="none" spc="-5" normalizeH="0" baseline="0" noProof="0" dirty="0">
                <a:ln>
                  <a:noFill/>
                </a:ln>
                <a:solidFill>
                  <a:srgbClr val="003C59"/>
                </a:solidFill>
                <a:effectLst/>
                <a:uLnTx/>
                <a:uFillTx/>
                <a:latin typeface="Arial" panose="020B0604020202020204" pitchFamily="34" charset="0"/>
                <a:cs typeface="Arial" panose="020B0604020202020204" pitchFamily="34" charset="0"/>
              </a:rPr>
              <a:t>any other comments, questions, or  concerns, </a:t>
            </a:r>
            <a:r>
              <a:rPr kumimoji="0" sz="3000" b="0" i="0" u="none" strike="noStrike" kern="1200" cap="none" spc="0" normalizeH="0" baseline="0" noProof="0" dirty="0">
                <a:ln>
                  <a:noFill/>
                </a:ln>
                <a:solidFill>
                  <a:srgbClr val="003C59"/>
                </a:solidFill>
                <a:effectLst/>
                <a:uLnTx/>
                <a:uFillTx/>
                <a:latin typeface="Arial" panose="020B0604020202020204" pitchFamily="34" charset="0"/>
                <a:cs typeface="Arial" panose="020B0604020202020204" pitchFamily="34" charset="0"/>
              </a:rPr>
              <a:t>please </a:t>
            </a:r>
            <a:r>
              <a:rPr kumimoji="0" sz="3000" b="0" i="0" u="none" strike="noStrike" kern="1200" cap="none" spc="-5" normalizeH="0" baseline="0" noProof="0" dirty="0">
                <a:ln>
                  <a:noFill/>
                </a:ln>
                <a:solidFill>
                  <a:srgbClr val="003C59"/>
                </a:solidFill>
                <a:effectLst/>
                <a:uLnTx/>
                <a:uFillTx/>
                <a:latin typeface="Arial" panose="020B0604020202020204" pitchFamily="34" charset="0"/>
                <a:cs typeface="Arial" panose="020B0604020202020204" pitchFamily="34" charset="0"/>
              </a:rPr>
              <a:t>contact  </a:t>
            </a:r>
            <a:r>
              <a:rPr kumimoji="0" sz="3000" b="0" i="0" u="heavy" strike="noStrike" kern="1200" cap="none" spc="-15" normalizeH="0" baseline="0" noProof="0" dirty="0">
                <a:ln>
                  <a:noFill/>
                </a:ln>
                <a:solidFill>
                  <a:srgbClr val="00B0F0"/>
                </a:solidFill>
                <a:effectLst/>
                <a:uLnTx/>
                <a:uFill>
                  <a:solidFill>
                    <a:srgbClr val="00B0F0"/>
                  </a:solidFill>
                </a:uFill>
                <a:latin typeface="Arial" panose="020B0604020202020204" pitchFamily="34" charset="0"/>
                <a:cs typeface="Arial" panose="020B0604020202020204" pitchFamily="34" charset="0"/>
                <a:hlinkClick r:id="rId3"/>
              </a:rPr>
              <a:t>CalAIM@dhcs.ca.gov</a:t>
            </a:r>
            <a:r>
              <a:rPr kumimoji="0" sz="3000" b="0" i="0" u="heavy" strike="noStrike" kern="1200" cap="none" spc="-15" normalizeH="0" baseline="0" noProof="0" dirty="0">
                <a:ln>
                  <a:noFill/>
                </a:ln>
                <a:solidFill>
                  <a:srgbClr val="003C59"/>
                </a:solidFill>
                <a:effectLst/>
                <a:uLnTx/>
                <a:uFill>
                  <a:solidFill>
                    <a:srgbClr val="00B0F0"/>
                  </a:solidFill>
                </a:uFill>
                <a:latin typeface="Arial" panose="020B0604020202020204" pitchFamily="34" charset="0"/>
                <a:cs typeface="Arial" panose="020B0604020202020204" pitchFamily="34" charset="0"/>
                <a:hlinkClick r:id="rId3"/>
              </a:rPr>
              <a:t>.</a:t>
            </a:r>
            <a:endParaRPr kumimoji="0" sz="3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468689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7"/>
          </p:nvPr>
        </p:nvSpPr>
        <p:spPr/>
        <p:txBody>
          <a:bodyPr/>
          <a:lstStyle/>
          <a:p>
            <a:pPr marL="25400">
              <a:lnSpc>
                <a:spcPts val="1425"/>
              </a:lnSpc>
            </a:pPr>
            <a:fld id="{81D60167-4931-47E6-BA6A-407CBD079E47}" type="slidenum">
              <a:rPr lang="en-US" spc="-5" smtClean="0"/>
              <a:t>24</a:t>
            </a:fld>
            <a:endParaRPr lang="en-US" spc="-5" dirty="0"/>
          </a:p>
        </p:txBody>
      </p:sp>
      <p:sp>
        <p:nvSpPr>
          <p:cNvPr id="8" name="Date Placeholder 7"/>
          <p:cNvSpPr>
            <a:spLocks noGrp="1"/>
          </p:cNvSpPr>
          <p:nvPr>
            <p:ph type="dt" sz="half" idx="6"/>
          </p:nvPr>
        </p:nvSpPr>
        <p:spPr/>
        <p:txBody>
          <a:bodyPr/>
          <a:lstStyle/>
          <a:p>
            <a:pPr marL="12700">
              <a:lnSpc>
                <a:spcPts val="1425"/>
              </a:lnSpc>
            </a:pPr>
            <a:r>
              <a:rPr lang="en-US" spc="-5" smtClean="0"/>
              <a:t>12/05/2019</a:t>
            </a:r>
            <a:endParaRPr lang="en-US" spc="-5" dirty="0"/>
          </a:p>
        </p:txBody>
      </p:sp>
      <p:sp>
        <p:nvSpPr>
          <p:cNvPr id="2" name="object 2" title="Dhcs Logo"/>
          <p:cNvSpPr/>
          <p:nvPr/>
        </p:nvSpPr>
        <p:spPr>
          <a:xfrm>
            <a:off x="838200" y="438912"/>
            <a:ext cx="838200" cy="800100"/>
          </a:xfrm>
          <a:prstGeom prst="rect">
            <a:avLst/>
          </a:prstGeom>
          <a:blipFill>
            <a:blip r:embed="rId2"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3" name="object 3"/>
          <p:cNvSpPr txBox="1">
            <a:spLocks noGrp="1"/>
          </p:cNvSpPr>
          <p:nvPr>
            <p:ph type="title"/>
          </p:nvPr>
        </p:nvSpPr>
        <p:spPr>
          <a:xfrm>
            <a:off x="2577210" y="482917"/>
            <a:ext cx="5590540" cy="696595"/>
          </a:xfrm>
          <a:prstGeom prst="rect">
            <a:avLst/>
          </a:prstGeom>
        </p:spPr>
        <p:txBody>
          <a:bodyPr vert="horz" wrap="square" lIns="0" tIns="13335" rIns="0" bIns="0" rtlCol="0">
            <a:spAutoFit/>
          </a:bodyPr>
          <a:lstStyle/>
          <a:p>
            <a:pPr marL="12700" algn="ctr">
              <a:lnSpc>
                <a:spcPct val="100000"/>
              </a:lnSpc>
              <a:spcBef>
                <a:spcPts val="105"/>
              </a:spcBef>
            </a:pPr>
            <a:r>
              <a:rPr sz="4400" dirty="0" smtClean="0"/>
              <a:t>Discussion</a:t>
            </a:r>
            <a:endParaRPr sz="4400" dirty="0"/>
          </a:p>
        </p:txBody>
      </p:sp>
      <p:sp>
        <p:nvSpPr>
          <p:cNvPr id="4" name="object 4" title="Discussion group image"/>
          <p:cNvSpPr/>
          <p:nvPr/>
        </p:nvSpPr>
        <p:spPr>
          <a:xfrm>
            <a:off x="1447812" y="1524000"/>
            <a:ext cx="6019787" cy="4187950"/>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475129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0F22356E-2A12-4147-9C02-1C2F05D23B3C}" type="slidenum">
              <a:rPr lang="en-US" sz="1200" smtClean="0">
                <a:latin typeface="Arial" panose="020B0604020202020204" pitchFamily="34" charset="0"/>
                <a:cs typeface="Arial" panose="020B0604020202020204" pitchFamily="34" charset="0"/>
              </a:rPr>
              <a:t>25</a:t>
            </a:fld>
            <a:endParaRPr lang="en-US" sz="1200" dirty="0">
              <a:latin typeface="Arial" panose="020B0604020202020204" pitchFamily="34" charset="0"/>
              <a:cs typeface="Arial" panose="020B0604020202020204" pitchFamily="34" charset="0"/>
            </a:endParaRPr>
          </a:p>
        </p:txBody>
      </p:sp>
      <p:sp>
        <p:nvSpPr>
          <p:cNvPr id="2" name="Date Placeholder 1"/>
          <p:cNvSpPr>
            <a:spLocks noGrp="1"/>
          </p:cNvSpPr>
          <p:nvPr>
            <p:ph type="dt" sz="half" idx="10"/>
          </p:nvPr>
        </p:nvSpPr>
        <p:spPr/>
        <p:txBody>
          <a:bodyPr/>
          <a:lstStyle/>
          <a:p>
            <a:r>
              <a:rPr lang="en-US" sz="1200" dirty="0" smtClean="0">
                <a:latin typeface="Arial" panose="020B0604020202020204" pitchFamily="34" charset="0"/>
                <a:cs typeface="Arial" panose="020B0604020202020204" pitchFamily="34" charset="0"/>
              </a:rPr>
              <a:t>12/05/2019</a:t>
            </a:r>
            <a:endParaRPr lang="en-US" sz="1200" dirty="0">
              <a:latin typeface="Arial" panose="020B0604020202020204" pitchFamily="34" charset="0"/>
              <a:cs typeface="Arial" panose="020B0604020202020204" pitchFamily="34" charset="0"/>
            </a:endParaRPr>
          </a:p>
        </p:txBody>
      </p:sp>
      <p:sp>
        <p:nvSpPr>
          <p:cNvPr id="5" name="Title 4"/>
          <p:cNvSpPr>
            <a:spLocks noGrp="1"/>
          </p:cNvSpPr>
          <p:nvPr>
            <p:ph type="ctrTitle"/>
          </p:nvPr>
        </p:nvSpPr>
        <p:spPr>
          <a:xfrm>
            <a:off x="1600200" y="2114550"/>
            <a:ext cx="6057900" cy="2114550"/>
          </a:xfrm>
        </p:spPr>
        <p:txBody>
          <a:bodyPr>
            <a:normAutofit/>
          </a:bodyPr>
          <a:lstStyle/>
          <a:p>
            <a:pPr algn="ctr"/>
            <a:r>
              <a:rPr lang="en-US" sz="3600" dirty="0">
                <a:latin typeface="Arial" panose="020B0604020202020204" pitchFamily="34" charset="0"/>
                <a:cs typeface="Arial" panose="020B0604020202020204" pitchFamily="34" charset="0"/>
              </a:rPr>
              <a:t>Managed Care</a:t>
            </a:r>
            <a:br>
              <a:rPr lang="en-US" sz="3600" dirty="0">
                <a:latin typeface="Arial" panose="020B0604020202020204" pitchFamily="34" charset="0"/>
                <a:cs typeface="Arial" panose="020B0604020202020204" pitchFamily="34" charset="0"/>
              </a:rPr>
            </a:br>
            <a:r>
              <a:rPr lang="en-US" sz="3600" dirty="0">
                <a:latin typeface="Arial" panose="020B0604020202020204" pitchFamily="34" charset="0"/>
                <a:cs typeface="Arial" panose="020B0604020202020204" pitchFamily="34" charset="0"/>
              </a:rPr>
              <a:t> Benefit Standardization </a:t>
            </a:r>
            <a:r>
              <a:rPr lang="en-US" sz="3600" dirty="0">
                <a:solidFill>
                  <a:schemeClr val="tx1"/>
                </a:solidFill>
                <a:latin typeface="Arial" panose="020B0604020202020204" pitchFamily="34" charset="0"/>
                <a:cs typeface="Arial" panose="020B0604020202020204" pitchFamily="34" charset="0"/>
              </a:rPr>
              <a:t/>
            </a:r>
            <a:br>
              <a:rPr lang="en-US" sz="3600" dirty="0">
                <a:solidFill>
                  <a:schemeClr val="tx1"/>
                </a:solidFill>
                <a:latin typeface="Arial" panose="020B0604020202020204" pitchFamily="34" charset="0"/>
                <a:cs typeface="Arial" panose="020B0604020202020204" pitchFamily="34" charset="0"/>
              </a:rPr>
            </a:br>
            <a:endParaRPr lang="en-US" sz="2100" dirty="0">
              <a:solidFill>
                <a:schemeClr val="tx1"/>
              </a:solidFill>
              <a:latin typeface="Arial" panose="020B0604020202020204" pitchFamily="34" charset="0"/>
              <a:cs typeface="Arial" panose="020B0604020202020204" pitchFamily="34" charset="0"/>
            </a:endParaRPr>
          </a:p>
        </p:txBody>
      </p:sp>
      <p:sp>
        <p:nvSpPr>
          <p:cNvPr id="6" name="Subtitle 5"/>
          <p:cNvSpPr>
            <a:spLocks noGrp="1"/>
          </p:cNvSpPr>
          <p:nvPr>
            <p:ph type="subTitle" idx="1"/>
          </p:nvPr>
        </p:nvSpPr>
        <p:spPr>
          <a:xfrm>
            <a:off x="1619438" y="4538663"/>
            <a:ext cx="6515100" cy="1085850"/>
          </a:xfrm>
        </p:spPr>
        <p:txBody>
          <a:bodyPr>
            <a:noAutofit/>
          </a:bodyPr>
          <a:lstStyle/>
          <a:p>
            <a:pPr algn="ctr"/>
            <a:r>
              <a:rPr lang="en-US" dirty="0" smtClean="0">
                <a:latin typeface="Arial" panose="020B0604020202020204" pitchFamily="34" charset="0"/>
                <a:cs typeface="Arial" panose="020B0604020202020204" pitchFamily="34" charset="0"/>
              </a:rPr>
              <a:t>Nathan Nau, Chief</a:t>
            </a:r>
          </a:p>
          <a:p>
            <a:pPr algn="ctr"/>
            <a:r>
              <a:rPr lang="en-US" dirty="0" smtClean="0">
                <a:latin typeface="Arial" panose="020B0604020202020204" pitchFamily="34" charset="0"/>
                <a:cs typeface="Arial" panose="020B0604020202020204" pitchFamily="34" charset="0"/>
              </a:rPr>
              <a:t> Managed Care Quality and Monitoring Division </a:t>
            </a:r>
          </a:p>
          <a:p>
            <a:pPr algn="ctr"/>
            <a:r>
              <a:rPr lang="en-US" dirty="0" smtClean="0">
                <a:latin typeface="Arial" panose="020B0604020202020204" pitchFamily="34" charset="0"/>
                <a:cs typeface="Arial" panose="020B0604020202020204" pitchFamily="34" charset="0"/>
              </a:rPr>
              <a:t>December 5, 2019</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197946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0F22356E-2A12-4147-9C02-1C2F05D23B3C}" type="slidenum">
              <a:rPr lang="en-US" sz="1200" smtClean="0">
                <a:latin typeface="Arial" panose="020B0604020202020204" pitchFamily="34" charset="0"/>
                <a:cs typeface="Arial" panose="020B0604020202020204" pitchFamily="34" charset="0"/>
              </a:rPr>
              <a:t>26</a:t>
            </a:fld>
            <a:endParaRPr lang="en-US" sz="1200" dirty="0">
              <a:latin typeface="Arial" panose="020B0604020202020204" pitchFamily="34" charset="0"/>
              <a:cs typeface="Arial" panose="020B0604020202020204" pitchFamily="34" charset="0"/>
            </a:endParaRPr>
          </a:p>
        </p:txBody>
      </p:sp>
      <p:sp>
        <p:nvSpPr>
          <p:cNvPr id="6" name="Date Placeholder 5"/>
          <p:cNvSpPr>
            <a:spLocks noGrp="1"/>
          </p:cNvSpPr>
          <p:nvPr>
            <p:ph type="dt" sz="half" idx="10"/>
          </p:nvPr>
        </p:nvSpPr>
        <p:spPr/>
        <p:txBody>
          <a:bodyPr/>
          <a:lstStyle/>
          <a:p>
            <a:r>
              <a:rPr lang="en-US" sz="1200" dirty="0" smtClean="0">
                <a:latin typeface="Arial" panose="020B0604020202020204" pitchFamily="34" charset="0"/>
                <a:cs typeface="Arial" panose="020B0604020202020204" pitchFamily="34" charset="0"/>
              </a:rPr>
              <a:t>12/05/2019</a:t>
            </a:r>
            <a:endParaRPr lang="en-US" sz="1200" dirty="0">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normAutofit/>
          </a:bodyPr>
          <a:lstStyle/>
          <a:p>
            <a:r>
              <a:rPr lang="en-US" dirty="0">
                <a:latin typeface="Arial" panose="020B0604020202020204" pitchFamily="34" charset="0"/>
              </a:rPr>
              <a:t>Background</a:t>
            </a:r>
          </a:p>
        </p:txBody>
      </p:sp>
      <p:sp>
        <p:nvSpPr>
          <p:cNvPr id="2" name="Content Placeholder 1"/>
          <p:cNvSpPr>
            <a:spLocks noGrp="1"/>
          </p:cNvSpPr>
          <p:nvPr>
            <p:ph idx="1"/>
          </p:nvPr>
        </p:nvSpPr>
        <p:spPr/>
        <p:txBody>
          <a:bodyPr>
            <a:normAutofit/>
          </a:bodyPr>
          <a:lstStyle/>
          <a:p>
            <a:r>
              <a:rPr lang="en-US" dirty="0" smtClean="0">
                <a:solidFill>
                  <a:srgbClr val="0A295B"/>
                </a:solidFill>
                <a:latin typeface="Arial" panose="020B0604020202020204" pitchFamily="34" charset="0"/>
                <a:cs typeface="Arial" panose="020B0604020202020204" pitchFamily="34" charset="0"/>
              </a:rPr>
              <a:t>Medi-Cal delivers services through a variety of delivery systems</a:t>
            </a:r>
          </a:p>
          <a:p>
            <a:r>
              <a:rPr lang="en-US" dirty="0" smtClean="0">
                <a:solidFill>
                  <a:srgbClr val="0A295B"/>
                </a:solidFill>
                <a:latin typeface="Arial" panose="020B0604020202020204" pitchFamily="34" charset="0"/>
                <a:cs typeface="Arial" panose="020B0604020202020204" pitchFamily="34" charset="0"/>
              </a:rPr>
              <a:t>Medi-Cal Managed Care is under 6 different model types that currently differ based on whether certain benefits are part of the Medi-Cal managed care plan’s (MCP) responsibility or provided through a different delivery system</a:t>
            </a:r>
          </a:p>
          <a:p>
            <a:endParaRPr lang="en-US" dirty="0"/>
          </a:p>
          <a:p>
            <a:endParaRPr lang="en-US" dirty="0" smtClean="0"/>
          </a:p>
        </p:txBody>
      </p:sp>
    </p:spTree>
    <p:extLst>
      <p:ext uri="{BB962C8B-B14F-4D97-AF65-F5344CB8AC3E}">
        <p14:creationId xmlns:p14="http://schemas.microsoft.com/office/powerpoint/2010/main" val="412905146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0F22356E-2A12-4147-9C02-1C2F05D23B3C}" type="slidenum">
              <a:rPr lang="en-US" sz="1200" smtClean="0">
                <a:latin typeface="Arial" panose="020B0604020202020204" pitchFamily="34" charset="0"/>
                <a:cs typeface="Arial" panose="020B0604020202020204" pitchFamily="34" charset="0"/>
              </a:rPr>
              <a:t>27</a:t>
            </a:fld>
            <a:endParaRPr lang="en-US" sz="1200" dirty="0">
              <a:latin typeface="Arial" panose="020B0604020202020204" pitchFamily="34" charset="0"/>
              <a:cs typeface="Arial" panose="020B0604020202020204" pitchFamily="34" charset="0"/>
            </a:endParaRPr>
          </a:p>
        </p:txBody>
      </p:sp>
      <p:sp>
        <p:nvSpPr>
          <p:cNvPr id="6" name="Date Placeholder 5"/>
          <p:cNvSpPr>
            <a:spLocks noGrp="1"/>
          </p:cNvSpPr>
          <p:nvPr>
            <p:ph type="dt" sz="half" idx="10"/>
          </p:nvPr>
        </p:nvSpPr>
        <p:spPr/>
        <p:txBody>
          <a:bodyPr/>
          <a:lstStyle/>
          <a:p>
            <a:r>
              <a:rPr lang="en-US" sz="1200" dirty="0" smtClean="0">
                <a:latin typeface="Arial" panose="020B0604020202020204" pitchFamily="34" charset="0"/>
                <a:cs typeface="Arial" panose="020B0604020202020204" pitchFamily="34" charset="0"/>
              </a:rPr>
              <a:t>12/05/2019</a:t>
            </a:r>
            <a:endParaRPr lang="en-US" sz="1200" dirty="0">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lstStyle/>
          <a:p>
            <a:r>
              <a:rPr lang="en-US" dirty="0" smtClean="0">
                <a:latin typeface="Arial" panose="020B0604020202020204" pitchFamily="34" charset="0"/>
              </a:rPr>
              <a:t> Proposal</a:t>
            </a:r>
            <a:endParaRPr lang="en-US" dirty="0">
              <a:latin typeface="Arial" panose="020B0604020202020204" pitchFamily="34" charset="0"/>
            </a:endParaRPr>
          </a:p>
        </p:txBody>
      </p:sp>
      <p:sp>
        <p:nvSpPr>
          <p:cNvPr id="2" name="Content Placeholder 1"/>
          <p:cNvSpPr>
            <a:spLocks noGrp="1"/>
          </p:cNvSpPr>
          <p:nvPr>
            <p:ph idx="1"/>
          </p:nvPr>
        </p:nvSpPr>
        <p:spPr>
          <a:xfrm>
            <a:off x="990600" y="1600200"/>
            <a:ext cx="7696200" cy="4525963"/>
          </a:xfrm>
        </p:spPr>
        <p:txBody>
          <a:bodyPr>
            <a:normAutofit/>
          </a:bodyPr>
          <a:lstStyle/>
          <a:p>
            <a:r>
              <a:rPr lang="en-US" dirty="0">
                <a:solidFill>
                  <a:srgbClr val="0A295B"/>
                </a:solidFill>
                <a:latin typeface="Arial" panose="020B0604020202020204" pitchFamily="34" charset="0"/>
                <a:cs typeface="Arial" panose="020B0604020202020204" pitchFamily="34" charset="0"/>
              </a:rPr>
              <a:t>S</a:t>
            </a:r>
            <a:r>
              <a:rPr lang="en-US" dirty="0" smtClean="0">
                <a:solidFill>
                  <a:srgbClr val="0A295B"/>
                </a:solidFill>
                <a:latin typeface="Arial" panose="020B0604020202020204" pitchFamily="34" charset="0"/>
                <a:cs typeface="Arial" panose="020B0604020202020204" pitchFamily="34" charset="0"/>
              </a:rPr>
              <a:t>tandardize the benefits that are provided by the MCPs statewide by January 1, 2021 regardless of the MCP beneficiaries are enrolled in or their county of residence. </a:t>
            </a:r>
          </a:p>
          <a:p>
            <a:r>
              <a:rPr lang="en-US" dirty="0" smtClean="0">
                <a:solidFill>
                  <a:srgbClr val="0A295B"/>
                </a:solidFill>
                <a:latin typeface="Arial" panose="020B0604020202020204" pitchFamily="34" charset="0"/>
                <a:cs typeface="Arial" panose="020B0604020202020204" pitchFamily="34" charset="0"/>
              </a:rPr>
              <a:t>Proposed Changes: </a:t>
            </a:r>
          </a:p>
          <a:p>
            <a:pPr lvl="1">
              <a:buFont typeface="Wingdings" panose="05000000000000000000" pitchFamily="2" charset="2"/>
              <a:buChar char="Ø"/>
            </a:pPr>
            <a:r>
              <a:rPr lang="en-US" dirty="0" smtClean="0">
                <a:solidFill>
                  <a:srgbClr val="0A295B"/>
                </a:solidFill>
                <a:latin typeface="Arial" panose="020B0604020202020204" pitchFamily="34" charset="0"/>
                <a:cs typeface="Arial" panose="020B0604020202020204" pitchFamily="34" charset="0"/>
              </a:rPr>
              <a:t>Carved </a:t>
            </a:r>
            <a:r>
              <a:rPr lang="en-US" dirty="0">
                <a:solidFill>
                  <a:srgbClr val="0A295B"/>
                </a:solidFill>
                <a:latin typeface="Arial" panose="020B0604020202020204" pitchFamily="34" charset="0"/>
                <a:cs typeface="Arial" panose="020B0604020202020204" pitchFamily="34" charset="0"/>
              </a:rPr>
              <a:t>Out Benefits – benefits that are currently within scope of some or all </a:t>
            </a:r>
            <a:r>
              <a:rPr lang="en-US" dirty="0" smtClean="0">
                <a:solidFill>
                  <a:srgbClr val="0A295B"/>
                </a:solidFill>
                <a:latin typeface="Arial" panose="020B0604020202020204" pitchFamily="34" charset="0"/>
                <a:cs typeface="Arial" panose="020B0604020202020204" pitchFamily="34" charset="0"/>
              </a:rPr>
              <a:t>MCPs </a:t>
            </a:r>
            <a:r>
              <a:rPr lang="en-US" dirty="0">
                <a:solidFill>
                  <a:srgbClr val="0A295B"/>
                </a:solidFill>
                <a:latin typeface="Arial" panose="020B0604020202020204" pitchFamily="34" charset="0"/>
                <a:cs typeface="Arial" panose="020B0604020202020204" pitchFamily="34" charset="0"/>
              </a:rPr>
              <a:t>will be carved </a:t>
            </a:r>
            <a:r>
              <a:rPr lang="en-US" dirty="0" smtClean="0">
                <a:solidFill>
                  <a:srgbClr val="0A295B"/>
                </a:solidFill>
                <a:latin typeface="Arial" panose="020B0604020202020204" pitchFamily="34" charset="0"/>
                <a:cs typeface="Arial" panose="020B0604020202020204" pitchFamily="34" charset="0"/>
              </a:rPr>
              <a:t>out</a:t>
            </a:r>
            <a:endParaRPr lang="en-US" dirty="0">
              <a:solidFill>
                <a:srgbClr val="0A295B"/>
              </a:solidFill>
              <a:latin typeface="Arial" panose="020B0604020202020204" pitchFamily="34" charset="0"/>
              <a:cs typeface="Arial" panose="020B0604020202020204" pitchFamily="34" charset="0"/>
            </a:endParaRPr>
          </a:p>
          <a:p>
            <a:pPr lvl="1">
              <a:buFont typeface="Wingdings" panose="05000000000000000000" pitchFamily="2" charset="2"/>
              <a:buChar char="Ø"/>
            </a:pPr>
            <a:r>
              <a:rPr lang="en-US" dirty="0">
                <a:solidFill>
                  <a:srgbClr val="0A295B"/>
                </a:solidFill>
                <a:latin typeface="Arial" panose="020B0604020202020204" pitchFamily="34" charset="0"/>
                <a:cs typeface="Arial" panose="020B0604020202020204" pitchFamily="34" charset="0"/>
              </a:rPr>
              <a:t>Carved In Benefits – benefits </a:t>
            </a:r>
            <a:r>
              <a:rPr lang="en-US" dirty="0" smtClean="0">
                <a:solidFill>
                  <a:srgbClr val="0A295B"/>
                </a:solidFill>
                <a:latin typeface="Arial" panose="020B0604020202020204" pitchFamily="34" charset="0"/>
                <a:cs typeface="Arial" panose="020B0604020202020204" pitchFamily="34" charset="0"/>
              </a:rPr>
              <a:t>that are currently </a:t>
            </a:r>
            <a:r>
              <a:rPr lang="en-US" dirty="0">
                <a:solidFill>
                  <a:srgbClr val="0A295B"/>
                </a:solidFill>
                <a:latin typeface="Arial" panose="020B0604020202020204" pitchFamily="34" charset="0"/>
                <a:cs typeface="Arial" panose="020B0604020202020204" pitchFamily="34" charset="0"/>
              </a:rPr>
              <a:t>not within the scope of </a:t>
            </a:r>
            <a:r>
              <a:rPr lang="en-US" dirty="0" smtClean="0">
                <a:solidFill>
                  <a:srgbClr val="0A295B"/>
                </a:solidFill>
                <a:latin typeface="Arial" panose="020B0604020202020204" pitchFamily="34" charset="0"/>
                <a:cs typeface="Arial" panose="020B0604020202020204" pitchFamily="34" charset="0"/>
              </a:rPr>
              <a:t>all MCPs </a:t>
            </a:r>
            <a:r>
              <a:rPr lang="en-US" dirty="0">
                <a:solidFill>
                  <a:srgbClr val="0A295B"/>
                </a:solidFill>
                <a:latin typeface="Arial" panose="020B0604020202020204" pitchFamily="34" charset="0"/>
                <a:cs typeface="Arial" panose="020B0604020202020204" pitchFamily="34" charset="0"/>
              </a:rPr>
              <a:t>will be carved </a:t>
            </a:r>
            <a:r>
              <a:rPr lang="en-US" dirty="0" smtClean="0">
                <a:solidFill>
                  <a:srgbClr val="0A295B"/>
                </a:solidFill>
                <a:latin typeface="Arial" panose="020B0604020202020204" pitchFamily="34" charset="0"/>
                <a:cs typeface="Arial" panose="020B0604020202020204" pitchFamily="34" charset="0"/>
              </a:rPr>
              <a:t>in to </a:t>
            </a:r>
            <a:r>
              <a:rPr lang="en-US" dirty="0">
                <a:solidFill>
                  <a:srgbClr val="0A295B"/>
                </a:solidFill>
                <a:latin typeface="Arial" panose="020B0604020202020204" pitchFamily="34" charset="0"/>
                <a:cs typeface="Arial" panose="020B0604020202020204" pitchFamily="34" charset="0"/>
              </a:rPr>
              <a:t>all plans </a:t>
            </a:r>
            <a:r>
              <a:rPr lang="en-US" dirty="0" smtClean="0">
                <a:solidFill>
                  <a:srgbClr val="0A295B"/>
                </a:solidFill>
                <a:latin typeface="Arial" panose="020B0604020202020204" pitchFamily="34" charset="0"/>
                <a:cs typeface="Arial" panose="020B0604020202020204" pitchFamily="34" charset="0"/>
              </a:rPr>
              <a:t>statewide</a:t>
            </a:r>
            <a:endParaRPr lang="en-US" dirty="0">
              <a:solidFill>
                <a:srgbClr val="0A295B"/>
              </a:solidFill>
              <a:latin typeface="Arial" panose="020B0604020202020204" pitchFamily="34" charset="0"/>
              <a:cs typeface="Arial" panose="020B0604020202020204" pitchFamily="34" charset="0"/>
            </a:endParaRPr>
          </a:p>
          <a:p>
            <a:endParaRPr lang="en-US" dirty="0" smtClean="0"/>
          </a:p>
          <a:p>
            <a:pPr marL="0" indent="0">
              <a:buNone/>
            </a:pPr>
            <a:endParaRPr lang="en-US" dirty="0" smtClean="0"/>
          </a:p>
          <a:p>
            <a:pPr lvl="1"/>
            <a:endParaRPr lang="en-US" dirty="0"/>
          </a:p>
          <a:p>
            <a:endParaRPr lang="en-US" dirty="0"/>
          </a:p>
          <a:p>
            <a:endParaRPr lang="en-US" dirty="0"/>
          </a:p>
        </p:txBody>
      </p:sp>
    </p:spTree>
    <p:extLst>
      <p:ext uri="{BB962C8B-B14F-4D97-AF65-F5344CB8AC3E}">
        <p14:creationId xmlns:p14="http://schemas.microsoft.com/office/powerpoint/2010/main" val="19798731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0F22356E-2A12-4147-9C02-1C2F05D23B3C}" type="slidenum">
              <a:rPr lang="en-US" sz="1200">
                <a:latin typeface="Arial" panose="020B0604020202020204" pitchFamily="34" charset="0"/>
                <a:cs typeface="Arial" panose="020B0604020202020204" pitchFamily="34" charset="0"/>
              </a:rPr>
              <a:t>28</a:t>
            </a:fld>
            <a:endParaRPr lang="en-US" sz="1200" dirty="0">
              <a:latin typeface="Arial" panose="020B0604020202020204" pitchFamily="34" charset="0"/>
              <a:cs typeface="Arial" panose="020B0604020202020204" pitchFamily="34" charset="0"/>
            </a:endParaRPr>
          </a:p>
        </p:txBody>
      </p:sp>
      <p:sp>
        <p:nvSpPr>
          <p:cNvPr id="6" name="Date Placeholder 5"/>
          <p:cNvSpPr>
            <a:spLocks noGrp="1"/>
          </p:cNvSpPr>
          <p:nvPr>
            <p:ph type="dt" sz="half" idx="10"/>
          </p:nvPr>
        </p:nvSpPr>
        <p:spPr/>
        <p:txBody>
          <a:bodyPr/>
          <a:lstStyle/>
          <a:p>
            <a:r>
              <a:rPr lang="en-US" sz="1200" smtClean="0">
                <a:latin typeface="Arial" panose="020B0604020202020204" pitchFamily="34" charset="0"/>
                <a:cs typeface="Arial" panose="020B0604020202020204" pitchFamily="34" charset="0"/>
              </a:rPr>
              <a:t>12/05/2019</a:t>
            </a:r>
            <a:endParaRPr lang="en-US" dirty="0">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lstStyle/>
          <a:p>
            <a:r>
              <a:rPr lang="en-US" dirty="0" smtClean="0">
                <a:latin typeface="Arial" panose="020B0604020202020204" pitchFamily="34" charset="0"/>
              </a:rPr>
              <a:t>Carved Out Benefits</a:t>
            </a:r>
            <a:endParaRPr lang="en-US" dirty="0">
              <a:latin typeface="Arial" panose="020B0604020202020204" pitchFamily="34" charset="0"/>
            </a:endParaRPr>
          </a:p>
        </p:txBody>
      </p:sp>
      <p:sp>
        <p:nvSpPr>
          <p:cNvPr id="2" name="Content Placeholder 1"/>
          <p:cNvSpPr>
            <a:spLocks noGrp="1"/>
          </p:cNvSpPr>
          <p:nvPr>
            <p:ph idx="1"/>
          </p:nvPr>
        </p:nvSpPr>
        <p:spPr>
          <a:xfrm>
            <a:off x="990600" y="2057401"/>
            <a:ext cx="7696200" cy="3840956"/>
          </a:xfrm>
        </p:spPr>
        <p:txBody>
          <a:bodyPr>
            <a:normAutofit/>
          </a:bodyPr>
          <a:lstStyle/>
          <a:p>
            <a:r>
              <a:rPr lang="en-US" dirty="0" smtClean="0">
                <a:solidFill>
                  <a:srgbClr val="0A295B"/>
                </a:solidFill>
                <a:latin typeface="Arial" panose="020B0604020202020204" pitchFamily="34" charset="0"/>
                <a:cs typeface="Arial" panose="020B0604020202020204" pitchFamily="34" charset="0"/>
              </a:rPr>
              <a:t>Effective January 1, 2021 the following benefits will be carved out of all MCPs: </a:t>
            </a:r>
          </a:p>
          <a:p>
            <a:pPr lvl="1"/>
            <a:r>
              <a:rPr lang="en-US" dirty="0" smtClean="0">
                <a:solidFill>
                  <a:srgbClr val="0A295B"/>
                </a:solidFill>
                <a:latin typeface="Arial" panose="020B0604020202020204" pitchFamily="34" charset="0"/>
                <a:cs typeface="Arial" panose="020B0604020202020204" pitchFamily="34" charset="0"/>
              </a:rPr>
              <a:t>All prescription </a:t>
            </a:r>
            <a:r>
              <a:rPr lang="en-US" dirty="0">
                <a:solidFill>
                  <a:srgbClr val="0A295B"/>
                </a:solidFill>
                <a:latin typeface="Arial" panose="020B0604020202020204" pitchFamily="34" charset="0"/>
                <a:cs typeface="Arial" panose="020B0604020202020204" pitchFamily="34" charset="0"/>
              </a:rPr>
              <a:t>d</a:t>
            </a:r>
            <a:r>
              <a:rPr lang="en-US" dirty="0" smtClean="0">
                <a:solidFill>
                  <a:srgbClr val="0A295B"/>
                </a:solidFill>
                <a:latin typeface="Arial" panose="020B0604020202020204" pitchFamily="34" charset="0"/>
                <a:cs typeface="Arial" panose="020B0604020202020204" pitchFamily="34" charset="0"/>
              </a:rPr>
              <a:t>rugs </a:t>
            </a:r>
            <a:r>
              <a:rPr lang="en-US" dirty="0">
                <a:solidFill>
                  <a:srgbClr val="0A295B"/>
                </a:solidFill>
                <a:latin typeface="Arial" panose="020B0604020202020204" pitchFamily="34" charset="0"/>
                <a:cs typeface="Arial" panose="020B0604020202020204" pitchFamily="34" charset="0"/>
              </a:rPr>
              <a:t>and/or pharmacy services billed </a:t>
            </a:r>
            <a:r>
              <a:rPr lang="en-US" dirty="0" smtClean="0">
                <a:solidFill>
                  <a:srgbClr val="0A295B"/>
                </a:solidFill>
                <a:latin typeface="Arial" panose="020B0604020202020204" pitchFamily="34" charset="0"/>
                <a:cs typeface="Arial" panose="020B0604020202020204" pitchFamily="34" charset="0"/>
              </a:rPr>
              <a:t>on a </a:t>
            </a:r>
            <a:r>
              <a:rPr lang="en-US" dirty="0">
                <a:solidFill>
                  <a:srgbClr val="0A295B"/>
                </a:solidFill>
                <a:latin typeface="Arial" panose="020B0604020202020204" pitchFamily="34" charset="0"/>
                <a:cs typeface="Arial" panose="020B0604020202020204" pitchFamily="34" charset="0"/>
              </a:rPr>
              <a:t>pharmacy </a:t>
            </a:r>
            <a:r>
              <a:rPr lang="en-US" dirty="0" smtClean="0">
                <a:solidFill>
                  <a:srgbClr val="0A295B"/>
                </a:solidFill>
                <a:latin typeface="Arial" panose="020B0604020202020204" pitchFamily="34" charset="0"/>
                <a:cs typeface="Arial" panose="020B0604020202020204" pitchFamily="34" charset="0"/>
              </a:rPr>
              <a:t>claim</a:t>
            </a:r>
          </a:p>
          <a:p>
            <a:pPr lvl="1"/>
            <a:r>
              <a:rPr lang="en-US" dirty="0" smtClean="0">
                <a:solidFill>
                  <a:srgbClr val="0A295B"/>
                </a:solidFill>
                <a:latin typeface="Arial" panose="020B0604020202020204" pitchFamily="34" charset="0"/>
                <a:cs typeface="Arial" panose="020B0604020202020204" pitchFamily="34" charset="0"/>
              </a:rPr>
              <a:t>Specialty mental health services</a:t>
            </a:r>
          </a:p>
          <a:p>
            <a:pPr lvl="2"/>
            <a:r>
              <a:rPr lang="en-US" dirty="0" smtClean="0">
                <a:solidFill>
                  <a:srgbClr val="0A295B"/>
                </a:solidFill>
                <a:latin typeface="Arial" panose="020B0604020202020204" pitchFamily="34" charset="0"/>
                <a:cs typeface="Arial" panose="020B0604020202020204" pitchFamily="34" charset="0"/>
              </a:rPr>
              <a:t>Currently carved in for Kaiser in Solano and Sacramento counties</a:t>
            </a:r>
          </a:p>
          <a:p>
            <a:pPr lvl="1"/>
            <a:r>
              <a:rPr lang="en-US" dirty="0" smtClean="0">
                <a:solidFill>
                  <a:srgbClr val="0A295B"/>
                </a:solidFill>
                <a:latin typeface="Arial" panose="020B0604020202020204" pitchFamily="34" charset="0"/>
                <a:cs typeface="Arial" panose="020B0604020202020204" pitchFamily="34" charset="0"/>
              </a:rPr>
              <a:t>Multipurpose Senior Services Program</a:t>
            </a:r>
          </a:p>
          <a:p>
            <a:pPr marL="0" indent="0">
              <a:buNone/>
            </a:pPr>
            <a:endParaRPr lang="en-US" dirty="0"/>
          </a:p>
        </p:txBody>
      </p:sp>
    </p:spTree>
    <p:extLst>
      <p:ext uri="{BB962C8B-B14F-4D97-AF65-F5344CB8AC3E}">
        <p14:creationId xmlns:p14="http://schemas.microsoft.com/office/powerpoint/2010/main" val="203149814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vert="horz" lIns="91440" tIns="45720" rIns="91440" bIns="45720" rtlCol="0" anchor="ctr"/>
          <a:lstStyle/>
          <a:p>
            <a:fld id="{0F22356E-2A12-4147-9C02-1C2F05D23B3C}" type="slidenum">
              <a:rPr lang="en-US" sz="1200">
                <a:latin typeface="Arial" panose="020B0604020202020204" pitchFamily="34" charset="0"/>
                <a:cs typeface="Arial" panose="020B0604020202020204" pitchFamily="34" charset="0"/>
              </a:rPr>
              <a:pPr/>
              <a:t>29</a:t>
            </a:fld>
            <a:endParaRPr lang="en-US" sz="1200" dirty="0">
              <a:latin typeface="Arial" panose="020B0604020202020204" pitchFamily="34" charset="0"/>
              <a:cs typeface="Arial" panose="020B0604020202020204" pitchFamily="34" charset="0"/>
            </a:endParaRPr>
          </a:p>
        </p:txBody>
      </p:sp>
      <p:sp>
        <p:nvSpPr>
          <p:cNvPr id="6" name="Date Placeholder 5"/>
          <p:cNvSpPr>
            <a:spLocks noGrp="1"/>
          </p:cNvSpPr>
          <p:nvPr>
            <p:ph type="dt" sz="half" idx="10"/>
          </p:nvPr>
        </p:nvSpPr>
        <p:spPr/>
        <p:txBody>
          <a:bodyPr/>
          <a:lstStyle/>
          <a:p>
            <a:r>
              <a:rPr lang="en-US" sz="1200" smtClean="0">
                <a:latin typeface="Arial" panose="020B0604020202020204" pitchFamily="34" charset="0"/>
                <a:cs typeface="Arial" panose="020B0604020202020204" pitchFamily="34" charset="0"/>
              </a:rPr>
              <a:t>12/05/2019</a:t>
            </a:r>
            <a:endParaRPr lang="en-US" dirty="0">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lstStyle/>
          <a:p>
            <a:r>
              <a:rPr lang="en-US" dirty="0">
                <a:latin typeface="Arial" panose="020B0604020202020204" pitchFamily="34" charset="0"/>
              </a:rPr>
              <a:t>Carved Out </a:t>
            </a:r>
            <a:r>
              <a:rPr lang="en-US" dirty="0" smtClean="0">
                <a:latin typeface="Arial" panose="020B0604020202020204" pitchFamily="34" charset="0"/>
              </a:rPr>
              <a:t>Benefits (cont.)</a:t>
            </a:r>
            <a:endParaRPr lang="en-US" dirty="0">
              <a:latin typeface="Arial" panose="020B0604020202020204" pitchFamily="34" charset="0"/>
            </a:endParaRPr>
          </a:p>
        </p:txBody>
      </p:sp>
      <p:sp>
        <p:nvSpPr>
          <p:cNvPr id="2" name="Content Placeholder 1"/>
          <p:cNvSpPr>
            <a:spLocks noGrp="1"/>
          </p:cNvSpPr>
          <p:nvPr>
            <p:ph idx="1"/>
          </p:nvPr>
        </p:nvSpPr>
        <p:spPr/>
        <p:txBody>
          <a:bodyPr/>
          <a:lstStyle/>
          <a:p>
            <a:endParaRPr lang="en-US" dirty="0">
              <a:solidFill>
                <a:srgbClr val="0A295B"/>
              </a:solidFill>
              <a:latin typeface="Arial" panose="020B0604020202020204" pitchFamily="34" charset="0"/>
              <a:cs typeface="Arial" panose="020B0604020202020204" pitchFamily="34" charset="0"/>
            </a:endParaRPr>
          </a:p>
          <a:p>
            <a:r>
              <a:rPr lang="en-US" dirty="0">
                <a:solidFill>
                  <a:srgbClr val="0A295B"/>
                </a:solidFill>
                <a:latin typeface="Arial" panose="020B0604020202020204" pitchFamily="34" charset="0"/>
                <a:cs typeface="Arial" panose="020B0604020202020204" pitchFamily="34" charset="0"/>
              </a:rPr>
              <a:t>Effective January 1, 2020, </a:t>
            </a:r>
            <a:r>
              <a:rPr lang="en-US" dirty="0" err="1">
                <a:solidFill>
                  <a:srgbClr val="0A295B"/>
                </a:solidFill>
                <a:latin typeface="Arial" panose="020B0604020202020204" pitchFamily="34" charset="0"/>
                <a:cs typeface="Arial" panose="020B0604020202020204" pitchFamily="34" charset="0"/>
              </a:rPr>
              <a:t>Medi</a:t>
            </a:r>
            <a:r>
              <a:rPr lang="en-US" dirty="0">
                <a:solidFill>
                  <a:srgbClr val="0A295B"/>
                </a:solidFill>
                <a:latin typeface="Arial" panose="020B0604020202020204" pitchFamily="34" charset="0"/>
                <a:cs typeface="Arial" panose="020B0604020202020204" pitchFamily="34" charset="0"/>
              </a:rPr>
              <a:t>-Cal will provide the fabrication of optical </a:t>
            </a:r>
            <a:r>
              <a:rPr lang="en-US" dirty="0" smtClean="0">
                <a:solidFill>
                  <a:srgbClr val="0A295B"/>
                </a:solidFill>
                <a:latin typeface="Arial" panose="020B0604020202020204" pitchFamily="34" charset="0"/>
                <a:cs typeface="Arial" panose="020B0604020202020204" pitchFamily="34" charset="0"/>
              </a:rPr>
              <a:t>lenses statewide </a:t>
            </a:r>
            <a:r>
              <a:rPr lang="en-US" dirty="0">
                <a:solidFill>
                  <a:srgbClr val="0A295B"/>
                </a:solidFill>
                <a:latin typeface="Arial" panose="020B0604020202020204" pitchFamily="34" charset="0"/>
                <a:cs typeface="Arial" panose="020B0604020202020204" pitchFamily="34" charset="0"/>
              </a:rPr>
              <a:t>through the fee-for-service system </a:t>
            </a:r>
            <a:endParaRPr lang="en-US" dirty="0" smtClean="0">
              <a:solidFill>
                <a:srgbClr val="0A295B"/>
              </a:solidFill>
              <a:latin typeface="Arial" panose="020B0604020202020204" pitchFamily="34" charset="0"/>
              <a:cs typeface="Arial" panose="020B0604020202020204" pitchFamily="34" charset="0"/>
            </a:endParaRPr>
          </a:p>
          <a:p>
            <a:pPr lvl="1"/>
            <a:r>
              <a:rPr lang="en-US" dirty="0" smtClean="0">
                <a:solidFill>
                  <a:srgbClr val="0A295B"/>
                </a:solidFill>
                <a:latin typeface="Arial" panose="020B0604020202020204" pitchFamily="34" charset="0"/>
                <a:cs typeface="Arial" panose="020B0604020202020204" pitchFamily="34" charset="0"/>
              </a:rPr>
              <a:t>Currently </a:t>
            </a:r>
            <a:r>
              <a:rPr lang="en-US" dirty="0" err="1">
                <a:solidFill>
                  <a:srgbClr val="0A295B"/>
                </a:solidFill>
                <a:latin typeface="Arial" panose="020B0604020202020204" pitchFamily="34" charset="0"/>
                <a:cs typeface="Arial" panose="020B0604020202020204" pitchFamily="34" charset="0"/>
              </a:rPr>
              <a:t>CenCal</a:t>
            </a:r>
            <a:r>
              <a:rPr lang="en-US" dirty="0">
                <a:solidFill>
                  <a:srgbClr val="0A295B"/>
                </a:solidFill>
                <a:latin typeface="Arial" panose="020B0604020202020204" pitchFamily="34" charset="0"/>
                <a:cs typeface="Arial" panose="020B0604020202020204" pitchFamily="34" charset="0"/>
              </a:rPr>
              <a:t> Health and </a:t>
            </a:r>
            <a:r>
              <a:rPr lang="en-US" dirty="0" smtClean="0">
                <a:solidFill>
                  <a:srgbClr val="0A295B"/>
                </a:solidFill>
                <a:latin typeface="Arial" panose="020B0604020202020204" pitchFamily="34" charset="0"/>
                <a:cs typeface="Arial" panose="020B0604020202020204" pitchFamily="34" charset="0"/>
              </a:rPr>
              <a:t>Health Plan </a:t>
            </a:r>
            <a:r>
              <a:rPr lang="en-US" dirty="0">
                <a:solidFill>
                  <a:srgbClr val="0A295B"/>
                </a:solidFill>
                <a:latin typeface="Arial" panose="020B0604020202020204" pitchFamily="34" charset="0"/>
                <a:cs typeface="Arial" panose="020B0604020202020204" pitchFamily="34" charset="0"/>
              </a:rPr>
              <a:t>of San Mateo provide these </a:t>
            </a:r>
            <a:r>
              <a:rPr lang="en-US" dirty="0" smtClean="0">
                <a:solidFill>
                  <a:srgbClr val="0A295B"/>
                </a:solidFill>
                <a:latin typeface="Arial" panose="020B0604020202020204" pitchFamily="34" charset="0"/>
                <a:cs typeface="Arial" panose="020B0604020202020204" pitchFamily="34" charset="0"/>
              </a:rPr>
              <a:t>services</a:t>
            </a:r>
            <a:endParaRPr lang="en-US" dirty="0">
              <a:solidFill>
                <a:srgbClr val="0A295B"/>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453766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0F22356E-2A12-4147-9C02-1C2F05D23B3C}" type="slidenum">
              <a:rPr lang="en-US" smtClean="0"/>
              <a:t>3</a:t>
            </a:fld>
            <a:endParaRPr lang="en-US" dirty="0"/>
          </a:p>
        </p:txBody>
      </p:sp>
      <p:sp>
        <p:nvSpPr>
          <p:cNvPr id="2" name="Date Placeholder 1"/>
          <p:cNvSpPr>
            <a:spLocks noGrp="1"/>
          </p:cNvSpPr>
          <p:nvPr>
            <p:ph type="dt" sz="half" idx="10"/>
          </p:nvPr>
        </p:nvSpPr>
        <p:spPr/>
        <p:txBody>
          <a:bodyPr/>
          <a:lstStyle/>
          <a:p>
            <a:r>
              <a:rPr lang="en-US" smtClean="0"/>
              <a:t>12/05/2019</a:t>
            </a:r>
            <a:endParaRPr lang="en-US" dirty="0"/>
          </a:p>
        </p:txBody>
      </p:sp>
      <p:sp>
        <p:nvSpPr>
          <p:cNvPr id="6" name="Title 5"/>
          <p:cNvSpPr>
            <a:spLocks noGrp="1"/>
          </p:cNvSpPr>
          <p:nvPr>
            <p:ph type="ctrTitle"/>
          </p:nvPr>
        </p:nvSpPr>
        <p:spPr>
          <a:xfrm>
            <a:off x="914400" y="1676400"/>
            <a:ext cx="8077200" cy="2819400"/>
          </a:xfrm>
        </p:spPr>
        <p:txBody>
          <a:bodyPr>
            <a:normAutofit/>
          </a:bodyPr>
          <a:lstStyle/>
          <a:p>
            <a:r>
              <a:rPr lang="en-US" b="1" dirty="0" smtClean="0"/>
              <a:t>  </a:t>
            </a:r>
            <a:r>
              <a:rPr lang="en-US" sz="4000" b="1" dirty="0" smtClean="0"/>
              <a:t>Welcome and Introductions</a:t>
            </a:r>
            <a:endParaRPr lang="en-US" sz="4000" b="1" dirty="0"/>
          </a:p>
        </p:txBody>
      </p:sp>
    </p:spTree>
    <p:extLst>
      <p:ext uri="{BB962C8B-B14F-4D97-AF65-F5344CB8AC3E}">
        <p14:creationId xmlns:p14="http://schemas.microsoft.com/office/powerpoint/2010/main" val="193465912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vert="horz" lIns="91440" tIns="45720" rIns="91440" bIns="45720" rtlCol="0" anchor="ctr"/>
          <a:lstStyle/>
          <a:p>
            <a:fld id="{0F22356E-2A12-4147-9C02-1C2F05D23B3C}" type="slidenum">
              <a:rPr lang="en-US" sz="1200">
                <a:latin typeface="Arial" panose="020B0604020202020204" pitchFamily="34" charset="0"/>
                <a:cs typeface="Arial" panose="020B0604020202020204" pitchFamily="34" charset="0"/>
              </a:rPr>
              <a:pPr/>
              <a:t>30</a:t>
            </a:fld>
            <a:endParaRPr lang="en-US" sz="1200" dirty="0">
              <a:latin typeface="Arial" panose="020B0604020202020204" pitchFamily="34" charset="0"/>
              <a:cs typeface="Arial" panose="020B0604020202020204" pitchFamily="34" charset="0"/>
            </a:endParaRPr>
          </a:p>
        </p:txBody>
      </p:sp>
      <p:sp>
        <p:nvSpPr>
          <p:cNvPr id="6" name="Date Placeholder 5"/>
          <p:cNvSpPr>
            <a:spLocks noGrp="1"/>
          </p:cNvSpPr>
          <p:nvPr>
            <p:ph type="dt" sz="half" idx="10"/>
          </p:nvPr>
        </p:nvSpPr>
        <p:spPr/>
        <p:txBody>
          <a:bodyPr/>
          <a:lstStyle/>
          <a:p>
            <a:r>
              <a:rPr lang="en-US" sz="1200" smtClean="0">
                <a:latin typeface="Arial" panose="020B0604020202020204" pitchFamily="34" charset="0"/>
                <a:cs typeface="Arial" panose="020B0604020202020204" pitchFamily="34" charset="0"/>
              </a:rPr>
              <a:t>12/05/2019</a:t>
            </a:r>
            <a:endParaRPr lang="en-US" dirty="0">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lstStyle/>
          <a:p>
            <a:r>
              <a:rPr lang="en-US" dirty="0" smtClean="0">
                <a:latin typeface="Arial" panose="020B0604020202020204" pitchFamily="34" charset="0"/>
              </a:rPr>
              <a:t>Carved In Benefits</a:t>
            </a:r>
            <a:endParaRPr lang="en-US" dirty="0">
              <a:latin typeface="Arial" panose="020B0604020202020204" pitchFamily="34" charset="0"/>
            </a:endParaRPr>
          </a:p>
        </p:txBody>
      </p:sp>
      <p:sp>
        <p:nvSpPr>
          <p:cNvPr id="2" name="Content Placeholder 1"/>
          <p:cNvSpPr>
            <a:spLocks noGrp="1"/>
          </p:cNvSpPr>
          <p:nvPr>
            <p:ph idx="1"/>
          </p:nvPr>
        </p:nvSpPr>
        <p:spPr>
          <a:xfrm>
            <a:off x="968477" y="2057401"/>
            <a:ext cx="7696200" cy="3394472"/>
          </a:xfrm>
        </p:spPr>
        <p:txBody>
          <a:bodyPr>
            <a:normAutofit fontScale="92500" lnSpcReduction="20000"/>
          </a:bodyPr>
          <a:lstStyle/>
          <a:p>
            <a:r>
              <a:rPr lang="en-US" sz="2700" dirty="0">
                <a:solidFill>
                  <a:srgbClr val="0A295B"/>
                </a:solidFill>
                <a:latin typeface="Arial" panose="020B0604020202020204" pitchFamily="34" charset="0"/>
                <a:cs typeface="Arial" panose="020B0604020202020204" pitchFamily="34" charset="0"/>
              </a:rPr>
              <a:t>Effective January 1, 2021 the following benefits will be carved in for all MCPs:</a:t>
            </a:r>
          </a:p>
          <a:p>
            <a:pPr lvl="1"/>
            <a:r>
              <a:rPr lang="en-US" dirty="0" smtClean="0">
                <a:solidFill>
                  <a:srgbClr val="0A295B"/>
                </a:solidFill>
                <a:latin typeface="Arial" panose="020B0604020202020204" pitchFamily="34" charset="0"/>
                <a:cs typeface="Arial" panose="020B0604020202020204" pitchFamily="34" charset="0"/>
              </a:rPr>
              <a:t>All institutional long-term care service</a:t>
            </a:r>
          </a:p>
          <a:p>
            <a:pPr lvl="2"/>
            <a:r>
              <a:rPr lang="en-US" sz="1900" dirty="0" smtClean="0">
                <a:solidFill>
                  <a:srgbClr val="0A295B"/>
                </a:solidFill>
                <a:latin typeface="Arial" panose="020B0604020202020204" pitchFamily="34" charset="0"/>
                <a:cs typeface="Arial" panose="020B0604020202020204" pitchFamily="34" charset="0"/>
              </a:rPr>
              <a:t>skilled </a:t>
            </a:r>
            <a:r>
              <a:rPr lang="en-US" sz="1900" dirty="0">
                <a:solidFill>
                  <a:srgbClr val="0A295B"/>
                </a:solidFill>
                <a:latin typeface="Arial" panose="020B0604020202020204" pitchFamily="34" charset="0"/>
                <a:cs typeface="Arial" panose="020B0604020202020204" pitchFamily="34" charset="0"/>
              </a:rPr>
              <a:t>nursing facilities, </a:t>
            </a:r>
            <a:r>
              <a:rPr lang="en-US" sz="1900" dirty="0" smtClean="0">
                <a:solidFill>
                  <a:srgbClr val="0A295B"/>
                </a:solidFill>
                <a:latin typeface="Arial" panose="020B0604020202020204" pitchFamily="34" charset="0"/>
                <a:cs typeface="Arial" panose="020B0604020202020204" pitchFamily="34" charset="0"/>
              </a:rPr>
              <a:t>pediatric/adult subacute </a:t>
            </a:r>
            <a:r>
              <a:rPr lang="en-US" sz="1900" dirty="0">
                <a:solidFill>
                  <a:srgbClr val="0A295B"/>
                </a:solidFill>
                <a:latin typeface="Arial" panose="020B0604020202020204" pitchFamily="34" charset="0"/>
                <a:cs typeface="Arial" panose="020B0604020202020204" pitchFamily="34" charset="0"/>
              </a:rPr>
              <a:t>care, intermediate care facilities for individuals with </a:t>
            </a:r>
            <a:r>
              <a:rPr lang="en-US" sz="1900" dirty="0" smtClean="0">
                <a:solidFill>
                  <a:srgbClr val="0A295B"/>
                </a:solidFill>
                <a:latin typeface="Arial" panose="020B0604020202020204" pitchFamily="34" charset="0"/>
                <a:cs typeface="Arial" panose="020B0604020202020204" pitchFamily="34" charset="0"/>
              </a:rPr>
              <a:t>developmental, disabilities</a:t>
            </a:r>
            <a:r>
              <a:rPr lang="en-US" sz="1900" dirty="0">
                <a:solidFill>
                  <a:srgbClr val="0A295B"/>
                </a:solidFill>
                <a:latin typeface="Arial" panose="020B0604020202020204" pitchFamily="34" charset="0"/>
                <a:cs typeface="Arial" panose="020B0604020202020204" pitchFamily="34" charset="0"/>
              </a:rPr>
              <a:t>, disabled/</a:t>
            </a:r>
            <a:r>
              <a:rPr lang="en-US" sz="1900" dirty="0" err="1">
                <a:solidFill>
                  <a:srgbClr val="0A295B"/>
                </a:solidFill>
                <a:latin typeface="Arial" panose="020B0604020202020204" pitchFamily="34" charset="0"/>
                <a:cs typeface="Arial" panose="020B0604020202020204" pitchFamily="34" charset="0"/>
              </a:rPr>
              <a:t>habilitative</a:t>
            </a:r>
            <a:r>
              <a:rPr lang="en-US" sz="1900" dirty="0">
                <a:solidFill>
                  <a:srgbClr val="0A295B"/>
                </a:solidFill>
                <a:latin typeface="Arial" panose="020B0604020202020204" pitchFamily="34" charset="0"/>
                <a:cs typeface="Arial" panose="020B0604020202020204" pitchFamily="34" charset="0"/>
              </a:rPr>
              <a:t>/nursing services, specialized rehabilitation in </a:t>
            </a:r>
            <a:r>
              <a:rPr lang="en-US" sz="1900" dirty="0" smtClean="0">
                <a:solidFill>
                  <a:srgbClr val="0A295B"/>
                </a:solidFill>
                <a:latin typeface="Arial" panose="020B0604020202020204" pitchFamily="34" charset="0"/>
                <a:cs typeface="Arial" panose="020B0604020202020204" pitchFamily="34" charset="0"/>
              </a:rPr>
              <a:t>a skilled </a:t>
            </a:r>
            <a:r>
              <a:rPr lang="en-US" sz="1900" dirty="0">
                <a:solidFill>
                  <a:srgbClr val="0A295B"/>
                </a:solidFill>
                <a:latin typeface="Arial" panose="020B0604020202020204" pitchFamily="34" charset="0"/>
                <a:cs typeface="Arial" panose="020B0604020202020204" pitchFamily="34" charset="0"/>
              </a:rPr>
              <a:t>nursing facility or intermediate care facilities</a:t>
            </a:r>
          </a:p>
          <a:p>
            <a:pPr lvl="1"/>
            <a:r>
              <a:rPr lang="en-US" sz="2400" dirty="0">
                <a:solidFill>
                  <a:srgbClr val="0A295B"/>
                </a:solidFill>
                <a:latin typeface="Arial" panose="020B0604020202020204" pitchFamily="34" charset="0"/>
                <a:cs typeface="Arial" panose="020B0604020202020204" pitchFamily="34" charset="0"/>
              </a:rPr>
              <a:t>All major organ transplants</a:t>
            </a:r>
          </a:p>
          <a:p>
            <a:pPr lvl="1"/>
            <a:r>
              <a:rPr lang="en-US" sz="2400" dirty="0">
                <a:solidFill>
                  <a:srgbClr val="0A295B"/>
                </a:solidFill>
                <a:latin typeface="Arial" panose="020B0604020202020204" pitchFamily="34" charset="0"/>
                <a:cs typeface="Arial" panose="020B0604020202020204" pitchFamily="34" charset="0"/>
              </a:rPr>
              <a:t>These services, which are currently carved out, will be carved in for all MCPs</a:t>
            </a:r>
          </a:p>
        </p:txBody>
      </p:sp>
    </p:spTree>
    <p:extLst>
      <p:ext uri="{BB962C8B-B14F-4D97-AF65-F5344CB8AC3E}">
        <p14:creationId xmlns:p14="http://schemas.microsoft.com/office/powerpoint/2010/main" val="121155519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vert="horz" lIns="91440" tIns="45720" rIns="91440" bIns="45720" rtlCol="0" anchor="ctr"/>
          <a:lstStyle/>
          <a:p>
            <a:fld id="{0F22356E-2A12-4147-9C02-1C2F05D23B3C}" type="slidenum">
              <a:rPr lang="en-US" sz="1200">
                <a:latin typeface="Arial" panose="020B0604020202020204" pitchFamily="34" charset="0"/>
                <a:cs typeface="Arial" panose="020B0604020202020204" pitchFamily="34" charset="0"/>
              </a:rPr>
              <a:pPr/>
              <a:t>31</a:t>
            </a:fld>
            <a:endParaRPr lang="en-US" sz="1200" dirty="0">
              <a:latin typeface="Arial" panose="020B0604020202020204" pitchFamily="34" charset="0"/>
              <a:cs typeface="Arial" panose="020B0604020202020204" pitchFamily="34" charset="0"/>
            </a:endParaRPr>
          </a:p>
        </p:txBody>
      </p:sp>
      <p:sp>
        <p:nvSpPr>
          <p:cNvPr id="6" name="Date Placeholder 5"/>
          <p:cNvSpPr>
            <a:spLocks noGrp="1"/>
          </p:cNvSpPr>
          <p:nvPr>
            <p:ph type="dt" sz="half" idx="10"/>
          </p:nvPr>
        </p:nvSpPr>
        <p:spPr/>
        <p:txBody>
          <a:bodyPr/>
          <a:lstStyle/>
          <a:p>
            <a:r>
              <a:rPr lang="en-US" sz="1200" smtClean="0">
                <a:latin typeface="Arial" panose="020B0604020202020204" pitchFamily="34" charset="0"/>
                <a:cs typeface="Arial" panose="020B0604020202020204" pitchFamily="34" charset="0"/>
              </a:rPr>
              <a:t>12/05/2019</a:t>
            </a:r>
            <a:endParaRPr lang="en-US" sz="1200" dirty="0">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lstStyle/>
          <a:p>
            <a:r>
              <a:rPr lang="en-US" dirty="0" smtClean="0">
                <a:latin typeface="Arial" panose="020B0604020202020204" pitchFamily="34" charset="0"/>
              </a:rPr>
              <a:t>Program Benefits</a:t>
            </a:r>
            <a:endParaRPr lang="en-US" dirty="0">
              <a:latin typeface="Arial" panose="020B0604020202020204" pitchFamily="34" charset="0"/>
            </a:endParaRPr>
          </a:p>
        </p:txBody>
      </p:sp>
      <p:sp>
        <p:nvSpPr>
          <p:cNvPr id="2" name="Content Placeholder 1"/>
          <p:cNvSpPr>
            <a:spLocks noGrp="1"/>
          </p:cNvSpPr>
          <p:nvPr>
            <p:ph idx="1"/>
          </p:nvPr>
        </p:nvSpPr>
        <p:spPr>
          <a:xfrm>
            <a:off x="968477" y="2057401"/>
            <a:ext cx="7696200" cy="3394472"/>
          </a:xfrm>
        </p:spPr>
        <p:txBody>
          <a:bodyPr>
            <a:normAutofit/>
          </a:bodyPr>
          <a:lstStyle/>
          <a:p>
            <a:r>
              <a:rPr lang="en-US" dirty="0" smtClean="0">
                <a:solidFill>
                  <a:srgbClr val="0A295B"/>
                </a:solidFill>
                <a:latin typeface="Arial" panose="020B0604020202020204" pitchFamily="34" charset="0"/>
                <a:cs typeface="Arial" panose="020B0604020202020204" pitchFamily="34" charset="0"/>
              </a:rPr>
              <a:t>Beneficiaries </a:t>
            </a:r>
            <a:r>
              <a:rPr lang="en-US" dirty="0">
                <a:solidFill>
                  <a:srgbClr val="0A295B"/>
                </a:solidFill>
                <a:latin typeface="Arial" panose="020B0604020202020204" pitchFamily="34" charset="0"/>
                <a:cs typeface="Arial" panose="020B0604020202020204" pitchFamily="34" charset="0"/>
              </a:rPr>
              <a:t>will no longer have to deal with the confusion that may arise when moving </a:t>
            </a:r>
            <a:r>
              <a:rPr lang="en-US" dirty="0" smtClean="0">
                <a:solidFill>
                  <a:srgbClr val="0A295B"/>
                </a:solidFill>
                <a:latin typeface="Arial" panose="020B0604020202020204" pitchFamily="34" charset="0"/>
                <a:cs typeface="Arial" panose="020B0604020202020204" pitchFamily="34" charset="0"/>
              </a:rPr>
              <a:t>counties/plans; </a:t>
            </a:r>
            <a:r>
              <a:rPr lang="en-US" dirty="0">
                <a:solidFill>
                  <a:srgbClr val="0A295B"/>
                </a:solidFill>
                <a:latin typeface="Arial" panose="020B0604020202020204" pitchFamily="34" charset="0"/>
                <a:cs typeface="Arial" panose="020B0604020202020204" pitchFamily="34" charset="0"/>
              </a:rPr>
              <a:t>and </a:t>
            </a:r>
          </a:p>
          <a:p>
            <a:r>
              <a:rPr lang="en-US" dirty="0" smtClean="0">
                <a:solidFill>
                  <a:srgbClr val="0A295B"/>
                </a:solidFill>
                <a:latin typeface="Arial" panose="020B0604020202020204" pitchFamily="34" charset="0"/>
                <a:cs typeface="Arial" panose="020B0604020202020204" pitchFamily="34" charset="0"/>
              </a:rPr>
              <a:t>DHCS will be able to move </a:t>
            </a:r>
            <a:r>
              <a:rPr lang="en-US" dirty="0">
                <a:solidFill>
                  <a:srgbClr val="0A295B"/>
                </a:solidFill>
                <a:latin typeface="Arial" panose="020B0604020202020204" pitchFamily="34" charset="0"/>
                <a:cs typeface="Arial" panose="020B0604020202020204" pitchFamily="34" charset="0"/>
              </a:rPr>
              <a:t>to a regional rate setting process that will reduce the number of rates being </a:t>
            </a:r>
            <a:r>
              <a:rPr lang="en-US" dirty="0" smtClean="0">
                <a:solidFill>
                  <a:srgbClr val="0A295B"/>
                </a:solidFill>
                <a:latin typeface="Arial" panose="020B0604020202020204" pitchFamily="34" charset="0"/>
                <a:cs typeface="Arial" panose="020B0604020202020204" pitchFamily="34" charset="0"/>
              </a:rPr>
              <a:t>developed.</a:t>
            </a:r>
            <a:endParaRPr lang="en-US" dirty="0">
              <a:solidFill>
                <a:srgbClr val="0A295B"/>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7517786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vert="horz" lIns="91440" tIns="45720" rIns="91440" bIns="45720" rtlCol="0" anchor="ctr"/>
          <a:lstStyle/>
          <a:p>
            <a:fld id="{0F22356E-2A12-4147-9C02-1C2F05D23B3C}" type="slidenum">
              <a:rPr lang="en-US" sz="1200">
                <a:latin typeface="Arial" panose="020B0604020202020204" pitchFamily="34" charset="0"/>
                <a:cs typeface="Arial" panose="020B0604020202020204" pitchFamily="34" charset="0"/>
              </a:rPr>
              <a:pPr/>
              <a:t>32</a:t>
            </a:fld>
            <a:endParaRPr lang="en-US" sz="1200" dirty="0">
              <a:latin typeface="Arial" panose="020B0604020202020204" pitchFamily="34" charset="0"/>
              <a:cs typeface="Arial" panose="020B0604020202020204" pitchFamily="34" charset="0"/>
            </a:endParaRPr>
          </a:p>
        </p:txBody>
      </p:sp>
      <p:sp>
        <p:nvSpPr>
          <p:cNvPr id="6" name="Date Placeholder 5"/>
          <p:cNvSpPr>
            <a:spLocks noGrp="1"/>
          </p:cNvSpPr>
          <p:nvPr>
            <p:ph type="dt" sz="half" idx="10"/>
          </p:nvPr>
        </p:nvSpPr>
        <p:spPr/>
        <p:txBody>
          <a:bodyPr/>
          <a:lstStyle/>
          <a:p>
            <a:r>
              <a:rPr lang="en-US" sz="1200" smtClean="0">
                <a:latin typeface="Arial" panose="020B0604020202020204" pitchFamily="34" charset="0"/>
                <a:cs typeface="Arial" panose="020B0604020202020204" pitchFamily="34" charset="0"/>
              </a:rPr>
              <a:t>12/05/2019</a:t>
            </a:r>
            <a:endParaRPr lang="en-US" sz="1200" dirty="0">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lstStyle/>
          <a:p>
            <a:r>
              <a:rPr lang="en-US" dirty="0" smtClean="0">
                <a:latin typeface="Arial" panose="020B0604020202020204" pitchFamily="34" charset="0"/>
              </a:rPr>
              <a:t>Timeline</a:t>
            </a:r>
            <a:endParaRPr lang="en-US" dirty="0">
              <a:latin typeface="Arial" panose="020B0604020202020204" pitchFamily="34" charset="0"/>
            </a:endParaRPr>
          </a:p>
        </p:txBody>
      </p:sp>
      <p:sp>
        <p:nvSpPr>
          <p:cNvPr id="2" name="Content Placeholder 1"/>
          <p:cNvSpPr>
            <a:spLocks noGrp="1"/>
          </p:cNvSpPr>
          <p:nvPr>
            <p:ph idx="1"/>
          </p:nvPr>
        </p:nvSpPr>
        <p:spPr>
          <a:xfrm>
            <a:off x="968477" y="2057401"/>
            <a:ext cx="7696200" cy="3394472"/>
          </a:xfrm>
        </p:spPr>
        <p:txBody>
          <a:bodyPr>
            <a:normAutofit lnSpcReduction="10000"/>
          </a:bodyPr>
          <a:lstStyle/>
          <a:p>
            <a:r>
              <a:rPr lang="en-US" sz="2700" dirty="0">
                <a:solidFill>
                  <a:srgbClr val="0A295B"/>
                </a:solidFill>
                <a:latin typeface="Arial" panose="020B0604020202020204" pitchFamily="34" charset="0"/>
                <a:cs typeface="Arial" panose="020B0604020202020204" pitchFamily="34" charset="0"/>
              </a:rPr>
              <a:t>January 1, 2020: </a:t>
            </a:r>
          </a:p>
          <a:p>
            <a:pPr lvl="1">
              <a:buFont typeface="Wingdings" panose="05000000000000000000" pitchFamily="2" charset="2"/>
              <a:buChar char="Ø"/>
            </a:pPr>
            <a:r>
              <a:rPr lang="en-US" sz="2400" dirty="0">
                <a:solidFill>
                  <a:srgbClr val="0A295B"/>
                </a:solidFill>
                <a:latin typeface="Arial" panose="020B0604020202020204" pitchFamily="34" charset="0"/>
                <a:cs typeface="Arial" panose="020B0604020202020204" pitchFamily="34" charset="0"/>
              </a:rPr>
              <a:t>Fabrication of optical lenses statewide.  </a:t>
            </a:r>
          </a:p>
          <a:p>
            <a:r>
              <a:rPr lang="en-US" sz="2700" dirty="0">
                <a:solidFill>
                  <a:srgbClr val="0A295B"/>
                </a:solidFill>
                <a:latin typeface="Arial" panose="020B0604020202020204" pitchFamily="34" charset="0"/>
                <a:cs typeface="Arial" panose="020B0604020202020204" pitchFamily="34" charset="0"/>
              </a:rPr>
              <a:t>January 1, 2021: </a:t>
            </a:r>
          </a:p>
          <a:p>
            <a:pPr lvl="1">
              <a:buFont typeface="Wingdings" panose="05000000000000000000" pitchFamily="2" charset="2"/>
              <a:buChar char="Ø"/>
            </a:pPr>
            <a:r>
              <a:rPr lang="en-US" sz="2400" dirty="0">
                <a:solidFill>
                  <a:srgbClr val="0A295B"/>
                </a:solidFill>
                <a:latin typeface="Arial" panose="020B0604020202020204" pitchFamily="34" charset="0"/>
                <a:cs typeface="Arial" panose="020B0604020202020204" pitchFamily="34" charset="0"/>
              </a:rPr>
              <a:t>Carved out benefits (Pharmacy drugs and/or services, specialty mental health services, and MSSP). </a:t>
            </a:r>
          </a:p>
          <a:p>
            <a:pPr lvl="1">
              <a:buFont typeface="Wingdings" panose="05000000000000000000" pitchFamily="2" charset="2"/>
              <a:buChar char="Ø"/>
            </a:pPr>
            <a:r>
              <a:rPr lang="en-US" sz="2400" dirty="0">
                <a:solidFill>
                  <a:srgbClr val="0A295B"/>
                </a:solidFill>
                <a:latin typeface="Arial" panose="020B0604020202020204" pitchFamily="34" charset="0"/>
                <a:cs typeface="Arial" panose="020B0604020202020204" pitchFamily="34" charset="0"/>
              </a:rPr>
              <a:t>Carved in benefits (institutional long-term care services and all major organ transplants). </a:t>
            </a:r>
          </a:p>
          <a:p>
            <a:endParaRPr lang="en-US" sz="2700" dirty="0"/>
          </a:p>
        </p:txBody>
      </p:sp>
    </p:spTree>
    <p:extLst>
      <p:ext uri="{BB962C8B-B14F-4D97-AF65-F5344CB8AC3E}">
        <p14:creationId xmlns:p14="http://schemas.microsoft.com/office/powerpoint/2010/main" val="124298002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vert="horz" lIns="91440" tIns="45720" rIns="91440" bIns="45720" rtlCol="0" anchor="ctr"/>
          <a:lstStyle/>
          <a:p>
            <a:fld id="{0F22356E-2A12-4147-9C02-1C2F05D23B3C}" type="slidenum">
              <a:rPr lang="en-US" sz="1200">
                <a:latin typeface="Arial" panose="020B0604020202020204" pitchFamily="34" charset="0"/>
                <a:cs typeface="Arial" panose="020B0604020202020204" pitchFamily="34" charset="0"/>
              </a:rPr>
              <a:pPr/>
              <a:t>33</a:t>
            </a:fld>
            <a:endParaRPr lang="en-US" sz="1200" dirty="0">
              <a:latin typeface="Arial" panose="020B0604020202020204" pitchFamily="34" charset="0"/>
              <a:cs typeface="Arial" panose="020B0604020202020204" pitchFamily="34" charset="0"/>
            </a:endParaRPr>
          </a:p>
        </p:txBody>
      </p:sp>
      <p:sp>
        <p:nvSpPr>
          <p:cNvPr id="2" name="Date Placeholder 1"/>
          <p:cNvSpPr>
            <a:spLocks noGrp="1"/>
          </p:cNvSpPr>
          <p:nvPr>
            <p:ph type="dt" sz="half" idx="10"/>
          </p:nvPr>
        </p:nvSpPr>
        <p:spPr/>
        <p:txBody>
          <a:bodyPr vert="horz" lIns="91440" tIns="45720" rIns="91440" bIns="45720" rtlCol="0" anchor="ctr"/>
          <a:lstStyle/>
          <a:p>
            <a:r>
              <a:rPr lang="en-US" sz="1200">
                <a:latin typeface="Arial" panose="020B0604020202020204" pitchFamily="34" charset="0"/>
                <a:cs typeface="Arial" panose="020B0604020202020204" pitchFamily="34" charset="0"/>
              </a:rPr>
              <a:t>12/05/2019</a:t>
            </a:r>
            <a:endParaRPr lang="en-US" sz="1200" dirty="0">
              <a:latin typeface="Arial" panose="020B0604020202020204" pitchFamily="34" charset="0"/>
              <a:cs typeface="Arial" panose="020B0604020202020204" pitchFamily="34" charset="0"/>
            </a:endParaRPr>
          </a:p>
        </p:txBody>
      </p:sp>
      <p:sp>
        <p:nvSpPr>
          <p:cNvPr id="6" name="Title 5"/>
          <p:cNvSpPr>
            <a:spLocks noGrp="1"/>
          </p:cNvSpPr>
          <p:nvPr>
            <p:ph type="ctrTitle"/>
          </p:nvPr>
        </p:nvSpPr>
        <p:spPr/>
        <p:txBody>
          <a:bodyPr/>
          <a:lstStyle/>
          <a:p>
            <a:pPr algn="ctr"/>
            <a:r>
              <a:rPr lang="en-US" dirty="0">
                <a:latin typeface="Arial" panose="020B0604020202020204" pitchFamily="34" charset="0"/>
                <a:cs typeface="Arial" panose="020B0604020202020204" pitchFamily="34" charset="0"/>
              </a:rPr>
              <a:t>Questions?</a:t>
            </a:r>
          </a:p>
        </p:txBody>
      </p:sp>
    </p:spTree>
    <p:extLst>
      <p:ext uri="{BB962C8B-B14F-4D97-AF65-F5344CB8AC3E}">
        <p14:creationId xmlns:p14="http://schemas.microsoft.com/office/powerpoint/2010/main" val="311678616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0F22356E-2A12-4147-9C02-1C2F05D23B3C}" type="slidenum">
              <a:rPr lang="en-US" smtClean="0"/>
              <a:t>34</a:t>
            </a:fld>
            <a:endParaRPr lang="en-US" dirty="0"/>
          </a:p>
        </p:txBody>
      </p:sp>
      <p:sp>
        <p:nvSpPr>
          <p:cNvPr id="6" name="Date Placeholder 5"/>
          <p:cNvSpPr>
            <a:spLocks noGrp="1"/>
          </p:cNvSpPr>
          <p:nvPr>
            <p:ph type="dt" sz="half" idx="10"/>
          </p:nvPr>
        </p:nvSpPr>
        <p:spPr/>
        <p:txBody>
          <a:bodyPr/>
          <a:lstStyle/>
          <a:p>
            <a:r>
              <a:rPr lang="en-US" smtClean="0"/>
              <a:t>12/05/2019</a:t>
            </a:r>
            <a:endParaRPr lang="en-US" dirty="0"/>
          </a:p>
        </p:txBody>
      </p:sp>
      <p:sp>
        <p:nvSpPr>
          <p:cNvPr id="4" name="Title 3"/>
          <p:cNvSpPr>
            <a:spLocks noGrp="1"/>
          </p:cNvSpPr>
          <p:nvPr>
            <p:ph type="title"/>
          </p:nvPr>
        </p:nvSpPr>
        <p:spPr>
          <a:xfrm>
            <a:off x="1295400" y="1828800"/>
            <a:ext cx="7086600" cy="1143000"/>
          </a:xfrm>
        </p:spPr>
        <p:txBody>
          <a:bodyPr>
            <a:normAutofit fontScale="90000"/>
          </a:bodyPr>
          <a:lstStyle/>
          <a:p>
            <a:pPr marL="0" indent="0"/>
            <a:r>
              <a:rPr lang="en-US" dirty="0"/>
              <a:t>Mandatory Managed </a:t>
            </a:r>
            <a:r>
              <a:rPr lang="en-US" dirty="0" smtClean="0"/>
              <a:t/>
            </a:r>
            <a:br>
              <a:rPr lang="en-US" dirty="0" smtClean="0"/>
            </a:br>
            <a:r>
              <a:rPr lang="en-US" dirty="0" smtClean="0"/>
              <a:t>Care </a:t>
            </a:r>
            <a:r>
              <a:rPr lang="en-US" dirty="0"/>
              <a:t>Enrollment</a:t>
            </a:r>
            <a:br>
              <a:rPr lang="en-US" dirty="0"/>
            </a:br>
            <a:endParaRPr lang="en-US" dirty="0"/>
          </a:p>
        </p:txBody>
      </p:sp>
      <p:sp>
        <p:nvSpPr>
          <p:cNvPr id="2" name="Content Placeholder 1"/>
          <p:cNvSpPr>
            <a:spLocks noGrp="1"/>
          </p:cNvSpPr>
          <p:nvPr>
            <p:ph idx="1"/>
          </p:nvPr>
        </p:nvSpPr>
        <p:spPr>
          <a:xfrm>
            <a:off x="838200" y="3657601"/>
            <a:ext cx="7696200" cy="2133600"/>
          </a:xfrm>
        </p:spPr>
        <p:txBody>
          <a:bodyPr/>
          <a:lstStyle/>
          <a:p>
            <a:pPr marL="0" indent="0" algn="ctr">
              <a:buNone/>
            </a:pPr>
            <a:r>
              <a:rPr lang="en-US" dirty="0" smtClean="0">
                <a:latin typeface="Arial" panose="020B0604020202020204" pitchFamily="34" charset="0"/>
                <a:cs typeface="Arial" panose="020B0604020202020204" pitchFamily="34" charset="0"/>
              </a:rPr>
              <a:t>Michelle </a:t>
            </a:r>
            <a:r>
              <a:rPr lang="en-US" dirty="0" err="1" smtClean="0">
                <a:latin typeface="Arial" panose="020B0604020202020204" pitchFamily="34" charset="0"/>
                <a:cs typeface="Arial" panose="020B0604020202020204" pitchFamily="34" charset="0"/>
              </a:rPr>
              <a:t>Retke</a:t>
            </a:r>
            <a:r>
              <a:rPr lang="en-US" dirty="0" smtClean="0">
                <a:latin typeface="Arial" panose="020B0604020202020204" pitchFamily="34" charset="0"/>
                <a:cs typeface="Arial" panose="020B0604020202020204" pitchFamily="34" charset="0"/>
              </a:rPr>
              <a:t>, Chief</a:t>
            </a:r>
          </a:p>
          <a:p>
            <a:pPr marL="0" indent="0" algn="ctr">
              <a:buNone/>
            </a:pPr>
            <a:r>
              <a:rPr lang="en-US" dirty="0" smtClean="0">
                <a:latin typeface="Arial" panose="020B0604020202020204" pitchFamily="34" charset="0"/>
                <a:cs typeface="Arial" panose="020B0604020202020204" pitchFamily="34" charset="0"/>
              </a:rPr>
              <a:t>Managed Care Operations Division</a:t>
            </a:r>
          </a:p>
          <a:p>
            <a:pPr marL="0" indent="0" algn="ctr">
              <a:buNone/>
            </a:pPr>
            <a:r>
              <a:rPr lang="en-US" dirty="0" smtClean="0">
                <a:latin typeface="Arial" panose="020B0604020202020204" pitchFamily="34" charset="0"/>
                <a:cs typeface="Arial" panose="020B0604020202020204" pitchFamily="34" charset="0"/>
              </a:rPr>
              <a:t>December 5, 2019</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1766693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0F22356E-2A12-4147-9C02-1C2F05D23B3C}" type="slidenum">
              <a:rPr lang="en-US" smtClean="0"/>
              <a:t>35</a:t>
            </a:fld>
            <a:endParaRPr lang="en-US" dirty="0"/>
          </a:p>
        </p:txBody>
      </p:sp>
      <p:sp>
        <p:nvSpPr>
          <p:cNvPr id="6" name="Date Placeholder 5"/>
          <p:cNvSpPr>
            <a:spLocks noGrp="1"/>
          </p:cNvSpPr>
          <p:nvPr>
            <p:ph type="dt" sz="half" idx="10"/>
          </p:nvPr>
        </p:nvSpPr>
        <p:spPr/>
        <p:txBody>
          <a:bodyPr/>
          <a:lstStyle/>
          <a:p>
            <a:r>
              <a:rPr lang="en-US" smtClean="0"/>
              <a:t>12/05/2019</a:t>
            </a:r>
            <a:endParaRPr lang="en-US" dirty="0"/>
          </a:p>
        </p:txBody>
      </p:sp>
      <p:sp>
        <p:nvSpPr>
          <p:cNvPr id="4" name="Title 3"/>
          <p:cNvSpPr>
            <a:spLocks noGrp="1"/>
          </p:cNvSpPr>
          <p:nvPr>
            <p:ph type="title"/>
          </p:nvPr>
        </p:nvSpPr>
        <p:spPr/>
        <p:txBody>
          <a:bodyPr/>
          <a:lstStyle/>
          <a:p>
            <a:r>
              <a:rPr lang="en-US" dirty="0" smtClean="0"/>
              <a:t>Background</a:t>
            </a:r>
            <a:endParaRPr lang="en-US" dirty="0"/>
          </a:p>
        </p:txBody>
      </p:sp>
      <p:sp>
        <p:nvSpPr>
          <p:cNvPr id="2" name="Content Placeholder 1"/>
          <p:cNvSpPr>
            <a:spLocks noGrp="1"/>
          </p:cNvSpPr>
          <p:nvPr>
            <p:ph idx="1"/>
          </p:nvPr>
        </p:nvSpPr>
        <p:spPr/>
        <p:txBody>
          <a:bodyPr>
            <a:normAutofit lnSpcReduction="10000"/>
          </a:bodyPr>
          <a:lstStyle/>
          <a:p>
            <a:r>
              <a:rPr lang="en-US" dirty="0" err="1" smtClean="0"/>
              <a:t>Medi</a:t>
            </a:r>
            <a:r>
              <a:rPr lang="en-US" dirty="0" smtClean="0"/>
              <a:t>-Cal </a:t>
            </a:r>
            <a:r>
              <a:rPr lang="en-US" dirty="0"/>
              <a:t>provides benefits through both a fee-for-service </a:t>
            </a:r>
            <a:r>
              <a:rPr lang="en-US" dirty="0" smtClean="0"/>
              <a:t>and managed </a:t>
            </a:r>
            <a:r>
              <a:rPr lang="en-US" dirty="0"/>
              <a:t>care delivery system. </a:t>
            </a:r>
            <a:endParaRPr lang="en-US" dirty="0" smtClean="0"/>
          </a:p>
          <a:p>
            <a:r>
              <a:rPr lang="en-US" dirty="0" smtClean="0"/>
              <a:t>Enrollment </a:t>
            </a:r>
            <a:r>
              <a:rPr lang="en-US" dirty="0"/>
              <a:t>into the fee-for-service delivery system or </a:t>
            </a:r>
            <a:r>
              <a:rPr lang="en-US" dirty="0" smtClean="0"/>
              <a:t>the managed </a:t>
            </a:r>
            <a:r>
              <a:rPr lang="en-US" dirty="0"/>
              <a:t>care delivery system is based upon specific geographic areas, the health </a:t>
            </a:r>
            <a:r>
              <a:rPr lang="en-US" dirty="0" smtClean="0"/>
              <a:t>plan model</a:t>
            </a:r>
            <a:r>
              <a:rPr lang="en-US" dirty="0"/>
              <a:t>, and/or the aid code that the beneficiary is determined to qualify for</a:t>
            </a:r>
            <a:r>
              <a:rPr lang="en-US" dirty="0" smtClean="0"/>
              <a:t>.</a:t>
            </a:r>
          </a:p>
        </p:txBody>
      </p:sp>
    </p:spTree>
    <p:extLst>
      <p:ext uri="{BB962C8B-B14F-4D97-AF65-F5344CB8AC3E}">
        <p14:creationId xmlns:p14="http://schemas.microsoft.com/office/powerpoint/2010/main" val="2730275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0F22356E-2A12-4147-9C02-1C2F05D23B3C}" type="slidenum">
              <a:rPr lang="en-US" smtClean="0"/>
              <a:t>36</a:t>
            </a:fld>
            <a:endParaRPr lang="en-US" dirty="0"/>
          </a:p>
        </p:txBody>
      </p:sp>
      <p:sp>
        <p:nvSpPr>
          <p:cNvPr id="6" name="Date Placeholder 5"/>
          <p:cNvSpPr>
            <a:spLocks noGrp="1"/>
          </p:cNvSpPr>
          <p:nvPr>
            <p:ph type="dt" sz="half" idx="10"/>
          </p:nvPr>
        </p:nvSpPr>
        <p:spPr/>
        <p:txBody>
          <a:bodyPr/>
          <a:lstStyle/>
          <a:p>
            <a:r>
              <a:rPr lang="en-US" smtClean="0"/>
              <a:t>12/05/2019</a:t>
            </a:r>
            <a:endParaRPr lang="en-US" dirty="0"/>
          </a:p>
        </p:txBody>
      </p:sp>
      <p:sp>
        <p:nvSpPr>
          <p:cNvPr id="4" name="Title 3"/>
          <p:cNvSpPr>
            <a:spLocks noGrp="1"/>
          </p:cNvSpPr>
          <p:nvPr>
            <p:ph type="title"/>
          </p:nvPr>
        </p:nvSpPr>
        <p:spPr>
          <a:xfrm>
            <a:off x="1295400" y="274638"/>
            <a:ext cx="6781800" cy="1249362"/>
          </a:xfrm>
        </p:spPr>
        <p:txBody>
          <a:bodyPr>
            <a:normAutofit/>
          </a:bodyPr>
          <a:lstStyle/>
          <a:p>
            <a:r>
              <a:rPr lang="en-US" dirty="0" smtClean="0"/>
              <a:t>Proposal</a:t>
            </a:r>
            <a:endParaRPr lang="en-US" dirty="0"/>
          </a:p>
        </p:txBody>
      </p:sp>
      <p:sp>
        <p:nvSpPr>
          <p:cNvPr id="2" name="Content Placeholder 1"/>
          <p:cNvSpPr>
            <a:spLocks noGrp="1"/>
          </p:cNvSpPr>
          <p:nvPr>
            <p:ph idx="1"/>
          </p:nvPr>
        </p:nvSpPr>
        <p:spPr>
          <a:xfrm>
            <a:off x="990600" y="1417638"/>
            <a:ext cx="7696200" cy="5303837"/>
          </a:xfrm>
        </p:spPr>
        <p:txBody>
          <a:bodyPr>
            <a:normAutofit/>
          </a:bodyPr>
          <a:lstStyle/>
          <a:p>
            <a:r>
              <a:rPr lang="en-US" sz="2600" dirty="0" smtClean="0">
                <a:solidFill>
                  <a:srgbClr val="0A295B"/>
                </a:solidFill>
              </a:rPr>
              <a:t>Standardize mandatory </a:t>
            </a:r>
            <a:r>
              <a:rPr lang="en-US" sz="2600" dirty="0">
                <a:solidFill>
                  <a:srgbClr val="0A295B"/>
                </a:solidFill>
              </a:rPr>
              <a:t>managed care enrollment verses mandatory fee-for-service enrollment, across all models of care and aid code groups, statewide</a:t>
            </a:r>
            <a:r>
              <a:rPr lang="en-US" sz="2600" dirty="0" smtClean="0">
                <a:solidFill>
                  <a:srgbClr val="0A295B"/>
                </a:solidFill>
              </a:rPr>
              <a:t>.</a:t>
            </a:r>
          </a:p>
          <a:p>
            <a:pPr marL="0" indent="0">
              <a:buNone/>
            </a:pPr>
            <a:endParaRPr lang="en-US" sz="2600" dirty="0" smtClean="0">
              <a:solidFill>
                <a:srgbClr val="0A295B"/>
              </a:solidFill>
            </a:endParaRPr>
          </a:p>
          <a:p>
            <a:r>
              <a:rPr lang="en-US" sz="2600" dirty="0">
                <a:solidFill>
                  <a:srgbClr val="0A295B"/>
                </a:solidFill>
              </a:rPr>
              <a:t>Beneficiaries in a voluntary or excluded from managed care enrollment aid code that are currently accessing the fee-for-service delivery system, would be required to choose a </a:t>
            </a:r>
            <a:r>
              <a:rPr lang="en-US" sz="2600" dirty="0" err="1">
                <a:solidFill>
                  <a:srgbClr val="0A295B"/>
                </a:solidFill>
              </a:rPr>
              <a:t>Medi</a:t>
            </a:r>
            <a:r>
              <a:rPr lang="en-US" sz="2600" dirty="0">
                <a:solidFill>
                  <a:srgbClr val="0A295B"/>
                </a:solidFill>
              </a:rPr>
              <a:t>-Cal managed care plan and will not be permitted to remain in fee-for-service</a:t>
            </a:r>
            <a:r>
              <a:rPr lang="en-US" sz="2600" dirty="0" smtClean="0">
                <a:solidFill>
                  <a:srgbClr val="0A295B"/>
                </a:solidFill>
              </a:rPr>
              <a:t>.</a:t>
            </a:r>
          </a:p>
          <a:p>
            <a:pPr marL="0" indent="0">
              <a:buNone/>
            </a:pPr>
            <a:endParaRPr lang="en-US" sz="2600" dirty="0" smtClean="0"/>
          </a:p>
          <a:p>
            <a:endParaRPr lang="en-US" sz="3000" dirty="0"/>
          </a:p>
          <a:p>
            <a:endParaRPr lang="en-US" sz="3800" dirty="0" smtClean="0"/>
          </a:p>
          <a:p>
            <a:endParaRPr lang="en-US" sz="2000" dirty="0" smtClean="0"/>
          </a:p>
          <a:p>
            <a:endParaRPr lang="en-US" sz="2000" dirty="0"/>
          </a:p>
        </p:txBody>
      </p:sp>
    </p:spTree>
    <p:extLst>
      <p:ext uri="{BB962C8B-B14F-4D97-AF65-F5344CB8AC3E}">
        <p14:creationId xmlns:p14="http://schemas.microsoft.com/office/powerpoint/2010/main" val="169643413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0F22356E-2A12-4147-9C02-1C2F05D23B3C}" type="slidenum">
              <a:rPr lang="en-US" smtClean="0"/>
              <a:t>37</a:t>
            </a:fld>
            <a:endParaRPr lang="en-US" dirty="0"/>
          </a:p>
        </p:txBody>
      </p:sp>
      <p:sp>
        <p:nvSpPr>
          <p:cNvPr id="6" name="Date Placeholder 5"/>
          <p:cNvSpPr>
            <a:spLocks noGrp="1"/>
          </p:cNvSpPr>
          <p:nvPr>
            <p:ph type="dt" sz="half" idx="10"/>
          </p:nvPr>
        </p:nvSpPr>
        <p:spPr/>
        <p:txBody>
          <a:bodyPr/>
          <a:lstStyle/>
          <a:p>
            <a:r>
              <a:rPr lang="en-US" smtClean="0"/>
              <a:t>12/05/2019</a:t>
            </a:r>
            <a:endParaRPr lang="en-US" dirty="0"/>
          </a:p>
        </p:txBody>
      </p:sp>
      <p:sp>
        <p:nvSpPr>
          <p:cNvPr id="4" name="Title 3"/>
          <p:cNvSpPr>
            <a:spLocks noGrp="1"/>
          </p:cNvSpPr>
          <p:nvPr>
            <p:ph type="title"/>
          </p:nvPr>
        </p:nvSpPr>
        <p:spPr/>
        <p:txBody>
          <a:bodyPr>
            <a:normAutofit fontScale="90000"/>
          </a:bodyPr>
          <a:lstStyle/>
          <a:p>
            <a:r>
              <a:rPr lang="en-US" dirty="0" smtClean="0"/>
              <a:t>Mandatory Managed Care Enrollment Populations</a:t>
            </a:r>
            <a:endParaRPr lang="en-US" dirty="0"/>
          </a:p>
        </p:txBody>
      </p:sp>
      <p:sp>
        <p:nvSpPr>
          <p:cNvPr id="2" name="Content Placeholder 1"/>
          <p:cNvSpPr>
            <a:spLocks noGrp="1"/>
          </p:cNvSpPr>
          <p:nvPr>
            <p:ph idx="1"/>
          </p:nvPr>
        </p:nvSpPr>
        <p:spPr>
          <a:xfrm>
            <a:off x="990600" y="1600200"/>
            <a:ext cx="7696200" cy="4876800"/>
          </a:xfrm>
        </p:spPr>
        <p:txBody>
          <a:bodyPr>
            <a:noAutofit/>
          </a:bodyPr>
          <a:lstStyle/>
          <a:p>
            <a:pPr lvl="1">
              <a:buFont typeface="Arial" panose="020B0604020202020204" pitchFamily="34" charset="0"/>
              <a:buChar char="•"/>
            </a:pPr>
            <a:r>
              <a:rPr lang="en-US" sz="2000" dirty="0" smtClean="0">
                <a:solidFill>
                  <a:srgbClr val="0A295B"/>
                </a:solidFill>
              </a:rPr>
              <a:t>Individuals </a:t>
            </a:r>
            <a:r>
              <a:rPr lang="en-US" sz="2000" dirty="0">
                <a:solidFill>
                  <a:srgbClr val="0A295B"/>
                </a:solidFill>
              </a:rPr>
              <a:t>eligible for long-term care services (includes long-term care share </a:t>
            </a:r>
            <a:r>
              <a:rPr lang="en-US" sz="2000" dirty="0" smtClean="0">
                <a:solidFill>
                  <a:srgbClr val="0A295B"/>
                </a:solidFill>
              </a:rPr>
              <a:t>of cost populations)</a:t>
            </a:r>
          </a:p>
          <a:p>
            <a:pPr lvl="1">
              <a:buFont typeface="Arial" panose="020B0604020202020204" pitchFamily="34" charset="0"/>
              <a:buChar char="•"/>
            </a:pPr>
            <a:r>
              <a:rPr lang="en-US" sz="2000" dirty="0" smtClean="0">
                <a:solidFill>
                  <a:srgbClr val="0A295B"/>
                </a:solidFill>
              </a:rPr>
              <a:t>Trafficking </a:t>
            </a:r>
            <a:r>
              <a:rPr lang="en-US" sz="2000" dirty="0">
                <a:solidFill>
                  <a:srgbClr val="0A295B"/>
                </a:solidFill>
              </a:rPr>
              <a:t>and Crime Victims Assistance Program (except share of </a:t>
            </a:r>
            <a:r>
              <a:rPr lang="en-US" sz="2000" dirty="0" smtClean="0">
                <a:solidFill>
                  <a:srgbClr val="0A295B"/>
                </a:solidFill>
              </a:rPr>
              <a:t>cost)</a:t>
            </a:r>
          </a:p>
          <a:p>
            <a:pPr lvl="1">
              <a:buFont typeface="Arial" panose="020B0604020202020204" pitchFamily="34" charset="0"/>
              <a:buChar char="•"/>
            </a:pPr>
            <a:r>
              <a:rPr lang="en-US" sz="2000" dirty="0" smtClean="0">
                <a:solidFill>
                  <a:srgbClr val="0A295B"/>
                </a:solidFill>
              </a:rPr>
              <a:t>Individuals </a:t>
            </a:r>
            <a:r>
              <a:rPr lang="en-US" sz="2000" dirty="0">
                <a:solidFill>
                  <a:srgbClr val="0A295B"/>
                </a:solidFill>
              </a:rPr>
              <a:t>participating in accelerated </a:t>
            </a:r>
            <a:r>
              <a:rPr lang="en-US" sz="2000" dirty="0" smtClean="0">
                <a:solidFill>
                  <a:srgbClr val="0A295B"/>
                </a:solidFill>
              </a:rPr>
              <a:t>enrollment</a:t>
            </a:r>
          </a:p>
          <a:p>
            <a:pPr lvl="1">
              <a:buFont typeface="Arial" panose="020B0604020202020204" pitchFamily="34" charset="0"/>
              <a:buChar char="•"/>
            </a:pPr>
            <a:r>
              <a:rPr lang="en-US" sz="2000" dirty="0" smtClean="0">
                <a:solidFill>
                  <a:srgbClr val="0A295B"/>
                </a:solidFill>
              </a:rPr>
              <a:t>Child </a:t>
            </a:r>
            <a:r>
              <a:rPr lang="en-US" sz="2000" dirty="0">
                <a:solidFill>
                  <a:srgbClr val="0A295B"/>
                </a:solidFill>
              </a:rPr>
              <a:t>Health and Disability Prevention infant </a:t>
            </a:r>
            <a:r>
              <a:rPr lang="en-US" sz="2000" dirty="0" smtClean="0">
                <a:solidFill>
                  <a:srgbClr val="0A295B"/>
                </a:solidFill>
              </a:rPr>
              <a:t>deeming</a:t>
            </a:r>
          </a:p>
          <a:p>
            <a:pPr lvl="1">
              <a:buFont typeface="Arial" panose="020B0604020202020204" pitchFamily="34" charset="0"/>
              <a:buChar char="•"/>
            </a:pPr>
            <a:r>
              <a:rPr lang="en-US" sz="2000" dirty="0" smtClean="0">
                <a:solidFill>
                  <a:srgbClr val="0A295B"/>
                </a:solidFill>
              </a:rPr>
              <a:t>Pregnancy-related </a:t>
            </a:r>
            <a:r>
              <a:rPr lang="en-US" sz="2000" dirty="0" err="1">
                <a:solidFill>
                  <a:srgbClr val="0A295B"/>
                </a:solidFill>
              </a:rPr>
              <a:t>Medi</a:t>
            </a:r>
            <a:r>
              <a:rPr lang="en-US" sz="2000" dirty="0">
                <a:solidFill>
                  <a:srgbClr val="0A295B"/>
                </a:solidFill>
              </a:rPr>
              <a:t>-Cal (Pregnant Women only, 138-213% </a:t>
            </a:r>
            <a:r>
              <a:rPr lang="en-US" sz="2000" dirty="0" smtClean="0">
                <a:solidFill>
                  <a:srgbClr val="0A295B"/>
                </a:solidFill>
              </a:rPr>
              <a:t>citizen/lawfully present)</a:t>
            </a:r>
          </a:p>
          <a:p>
            <a:pPr lvl="1">
              <a:buFont typeface="Arial" panose="020B0604020202020204" pitchFamily="34" charset="0"/>
              <a:buChar char="•"/>
            </a:pPr>
            <a:r>
              <a:rPr lang="en-US" sz="2000" dirty="0" smtClean="0">
                <a:solidFill>
                  <a:srgbClr val="0A295B"/>
                </a:solidFill>
              </a:rPr>
              <a:t>American Indians</a:t>
            </a:r>
          </a:p>
          <a:p>
            <a:pPr lvl="1">
              <a:buFont typeface="Arial" panose="020B0604020202020204" pitchFamily="34" charset="0"/>
              <a:buChar char="•"/>
            </a:pPr>
            <a:r>
              <a:rPr lang="en-US" sz="2000" dirty="0" smtClean="0">
                <a:solidFill>
                  <a:srgbClr val="0A295B"/>
                </a:solidFill>
              </a:rPr>
              <a:t>Beneficiaries </a:t>
            </a:r>
            <a:r>
              <a:rPr lang="en-US" sz="2000" dirty="0">
                <a:solidFill>
                  <a:srgbClr val="0A295B"/>
                </a:solidFill>
              </a:rPr>
              <a:t>with other health care </a:t>
            </a:r>
            <a:r>
              <a:rPr lang="en-US" sz="2000" dirty="0" smtClean="0">
                <a:solidFill>
                  <a:srgbClr val="0A295B"/>
                </a:solidFill>
              </a:rPr>
              <a:t>coverage</a:t>
            </a:r>
          </a:p>
          <a:p>
            <a:pPr lvl="1">
              <a:buFont typeface="Arial" panose="020B0604020202020204" pitchFamily="34" charset="0"/>
              <a:buChar char="•"/>
            </a:pPr>
            <a:r>
              <a:rPr lang="en-US" sz="2000" dirty="0" smtClean="0">
                <a:solidFill>
                  <a:srgbClr val="0A295B"/>
                </a:solidFill>
              </a:rPr>
              <a:t>Beneficiaries </a:t>
            </a:r>
            <a:r>
              <a:rPr lang="en-US" sz="2000" dirty="0">
                <a:solidFill>
                  <a:srgbClr val="0A295B"/>
                </a:solidFill>
              </a:rPr>
              <a:t>living in rural zip </a:t>
            </a:r>
            <a:r>
              <a:rPr lang="en-US" sz="2000" dirty="0" smtClean="0">
                <a:solidFill>
                  <a:srgbClr val="0A295B"/>
                </a:solidFill>
              </a:rPr>
              <a:t>codes</a:t>
            </a:r>
          </a:p>
          <a:p>
            <a:pPr lvl="1">
              <a:buFont typeface="Arial" panose="020B0604020202020204" pitchFamily="34" charset="0"/>
              <a:buChar char="•"/>
            </a:pPr>
            <a:r>
              <a:rPr lang="en-US" sz="2000" dirty="0" smtClean="0">
                <a:solidFill>
                  <a:srgbClr val="0A295B"/>
                </a:solidFill>
              </a:rPr>
              <a:t>All </a:t>
            </a:r>
            <a:r>
              <a:rPr lang="en-US" sz="2000" dirty="0">
                <a:solidFill>
                  <a:srgbClr val="0A295B"/>
                </a:solidFill>
              </a:rPr>
              <a:t>dual aid code groups, except share of cost or restricted scope, will </a:t>
            </a:r>
            <a:r>
              <a:rPr lang="en-US" sz="2000" dirty="0" smtClean="0">
                <a:solidFill>
                  <a:srgbClr val="0A295B"/>
                </a:solidFill>
              </a:rPr>
              <a:t>be mandatory </a:t>
            </a:r>
            <a:r>
              <a:rPr lang="en-US" sz="2000" dirty="0" err="1">
                <a:solidFill>
                  <a:srgbClr val="0A295B"/>
                </a:solidFill>
              </a:rPr>
              <a:t>Medi</a:t>
            </a:r>
            <a:r>
              <a:rPr lang="en-US" sz="2000" dirty="0">
                <a:solidFill>
                  <a:srgbClr val="0A295B"/>
                </a:solidFill>
              </a:rPr>
              <a:t>-Cal managed care, in all models of care starting in 2023</a:t>
            </a:r>
          </a:p>
        </p:txBody>
      </p:sp>
    </p:spTree>
    <p:extLst>
      <p:ext uri="{BB962C8B-B14F-4D97-AF65-F5344CB8AC3E}">
        <p14:creationId xmlns:p14="http://schemas.microsoft.com/office/powerpoint/2010/main" val="107034163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0F22356E-2A12-4147-9C02-1C2F05D23B3C}" type="slidenum">
              <a:rPr lang="en-US" smtClean="0"/>
              <a:t>38</a:t>
            </a:fld>
            <a:endParaRPr lang="en-US" dirty="0"/>
          </a:p>
        </p:txBody>
      </p:sp>
      <p:sp>
        <p:nvSpPr>
          <p:cNvPr id="6" name="Date Placeholder 5"/>
          <p:cNvSpPr>
            <a:spLocks noGrp="1"/>
          </p:cNvSpPr>
          <p:nvPr>
            <p:ph type="dt" sz="half" idx="10"/>
          </p:nvPr>
        </p:nvSpPr>
        <p:spPr/>
        <p:txBody>
          <a:bodyPr/>
          <a:lstStyle/>
          <a:p>
            <a:r>
              <a:rPr lang="en-US" smtClean="0"/>
              <a:t>12/05/2019</a:t>
            </a:r>
            <a:endParaRPr lang="en-US" dirty="0"/>
          </a:p>
        </p:txBody>
      </p:sp>
      <p:sp>
        <p:nvSpPr>
          <p:cNvPr id="4" name="Title 3"/>
          <p:cNvSpPr>
            <a:spLocks noGrp="1"/>
          </p:cNvSpPr>
          <p:nvPr>
            <p:ph type="title"/>
          </p:nvPr>
        </p:nvSpPr>
        <p:spPr/>
        <p:txBody>
          <a:bodyPr>
            <a:normAutofit fontScale="90000"/>
          </a:bodyPr>
          <a:lstStyle/>
          <a:p>
            <a:r>
              <a:rPr lang="en-US" dirty="0" smtClean="0"/>
              <a:t>Mandatory Fee-for-Service Enrollment</a:t>
            </a:r>
            <a:endParaRPr lang="en-US" dirty="0"/>
          </a:p>
        </p:txBody>
      </p:sp>
      <p:sp>
        <p:nvSpPr>
          <p:cNvPr id="2" name="Content Placeholder 1"/>
          <p:cNvSpPr>
            <a:spLocks noGrp="1"/>
          </p:cNvSpPr>
          <p:nvPr>
            <p:ph idx="1"/>
          </p:nvPr>
        </p:nvSpPr>
        <p:spPr>
          <a:xfrm>
            <a:off x="964474" y="1905000"/>
            <a:ext cx="7696200" cy="3048000"/>
          </a:xfrm>
        </p:spPr>
        <p:txBody>
          <a:bodyPr>
            <a:normAutofit fontScale="25000" lnSpcReduction="20000"/>
          </a:bodyPr>
          <a:lstStyle/>
          <a:p>
            <a:pPr lvl="1">
              <a:buFont typeface="Arial" panose="020B0604020202020204" pitchFamily="34" charset="0"/>
              <a:buChar char="•"/>
            </a:pPr>
            <a:r>
              <a:rPr lang="en-US" sz="7200" dirty="0" smtClean="0">
                <a:solidFill>
                  <a:srgbClr val="0A295B"/>
                </a:solidFill>
              </a:rPr>
              <a:t>Omnibus </a:t>
            </a:r>
            <a:r>
              <a:rPr lang="en-US" sz="7200" dirty="0">
                <a:solidFill>
                  <a:srgbClr val="0A295B"/>
                </a:solidFill>
              </a:rPr>
              <a:t>Budget Reconciliation Act: This population was previously </a:t>
            </a:r>
            <a:r>
              <a:rPr lang="en-US" sz="7200" dirty="0" smtClean="0">
                <a:solidFill>
                  <a:srgbClr val="0A295B"/>
                </a:solidFill>
              </a:rPr>
              <a:t>mandatory managed </a:t>
            </a:r>
            <a:r>
              <a:rPr lang="en-US" sz="7200" dirty="0">
                <a:solidFill>
                  <a:srgbClr val="0A295B"/>
                </a:solidFill>
              </a:rPr>
              <a:t>care in Napa, Solano, and Yolo </a:t>
            </a:r>
            <a:r>
              <a:rPr lang="en-US" sz="7200" dirty="0" smtClean="0">
                <a:solidFill>
                  <a:srgbClr val="0A295B"/>
                </a:solidFill>
              </a:rPr>
              <a:t>counties.</a:t>
            </a:r>
          </a:p>
          <a:p>
            <a:pPr lvl="1">
              <a:buFont typeface="Arial" panose="020B0604020202020204" pitchFamily="34" charset="0"/>
              <a:buChar char="•"/>
            </a:pPr>
            <a:r>
              <a:rPr lang="en-US" sz="7200" dirty="0" smtClean="0">
                <a:solidFill>
                  <a:srgbClr val="0A295B"/>
                </a:solidFill>
              </a:rPr>
              <a:t>Share </a:t>
            </a:r>
            <a:r>
              <a:rPr lang="en-US" sz="7200" dirty="0">
                <a:solidFill>
                  <a:srgbClr val="0A295B"/>
                </a:solidFill>
              </a:rPr>
              <a:t>of cost: beneficiaries in County organized health systems (COHS) </a:t>
            </a:r>
            <a:r>
              <a:rPr lang="en-US" sz="7200" dirty="0" smtClean="0">
                <a:solidFill>
                  <a:srgbClr val="0A295B"/>
                </a:solidFill>
              </a:rPr>
              <a:t>and Coordinated </a:t>
            </a:r>
            <a:r>
              <a:rPr lang="en-US" sz="7200" dirty="0">
                <a:solidFill>
                  <a:srgbClr val="0A295B"/>
                </a:solidFill>
              </a:rPr>
              <a:t>Care Initiative </a:t>
            </a:r>
            <a:r>
              <a:rPr lang="en-US" sz="7200" dirty="0" smtClean="0">
                <a:solidFill>
                  <a:srgbClr val="0A295B"/>
                </a:solidFill>
              </a:rPr>
              <a:t>counties</a:t>
            </a:r>
          </a:p>
          <a:p>
            <a:pPr marL="457200" lvl="1" indent="0">
              <a:buNone/>
            </a:pPr>
            <a:endParaRPr lang="en-US" sz="7200" dirty="0" smtClean="0">
              <a:solidFill>
                <a:srgbClr val="0A295B"/>
              </a:solidFill>
            </a:endParaRPr>
          </a:p>
          <a:p>
            <a:pPr lvl="1">
              <a:buFont typeface="Arial" panose="020B0604020202020204" pitchFamily="34" charset="0"/>
              <a:buChar char="•"/>
            </a:pPr>
            <a:r>
              <a:rPr lang="en-US" sz="7200" dirty="0" smtClean="0">
                <a:solidFill>
                  <a:srgbClr val="0A295B"/>
                </a:solidFill>
              </a:rPr>
              <a:t>Beneficiaries </a:t>
            </a:r>
            <a:r>
              <a:rPr lang="en-US" sz="7200" dirty="0">
                <a:solidFill>
                  <a:srgbClr val="0A295B"/>
                </a:solidFill>
              </a:rPr>
              <a:t>in the following aid code groups will have mandatory fee-for-service enrollment: </a:t>
            </a:r>
          </a:p>
          <a:p>
            <a:pPr lvl="2">
              <a:buFont typeface="Wingdings" panose="05000000000000000000" pitchFamily="2" charset="2"/>
              <a:buChar char="Ø"/>
            </a:pPr>
            <a:r>
              <a:rPr lang="en-US" sz="7200" dirty="0">
                <a:solidFill>
                  <a:srgbClr val="0A295B"/>
                </a:solidFill>
              </a:rPr>
              <a:t>Restricted scope</a:t>
            </a:r>
          </a:p>
          <a:p>
            <a:pPr lvl="2">
              <a:buFont typeface="Wingdings" panose="05000000000000000000" pitchFamily="2" charset="2"/>
              <a:buChar char="Ø"/>
            </a:pPr>
            <a:r>
              <a:rPr lang="en-US" sz="7200" dirty="0">
                <a:solidFill>
                  <a:srgbClr val="0A295B"/>
                </a:solidFill>
              </a:rPr>
              <a:t>Share of cost (including Trafficking and Crime Victims Assistance Program share of cost, excluding long-term care share of cost)</a:t>
            </a:r>
          </a:p>
          <a:p>
            <a:pPr lvl="2">
              <a:buFont typeface="Wingdings" panose="05000000000000000000" pitchFamily="2" charset="2"/>
              <a:buChar char="Ø"/>
            </a:pPr>
            <a:r>
              <a:rPr lang="en-US" sz="7200" dirty="0">
                <a:solidFill>
                  <a:srgbClr val="0A295B"/>
                </a:solidFill>
              </a:rPr>
              <a:t>Presumptive eligibility</a:t>
            </a:r>
          </a:p>
          <a:p>
            <a:pPr lvl="2">
              <a:buFont typeface="Wingdings" panose="05000000000000000000" pitchFamily="2" charset="2"/>
              <a:buChar char="Ø"/>
            </a:pPr>
            <a:r>
              <a:rPr lang="en-US" sz="7200" dirty="0">
                <a:solidFill>
                  <a:srgbClr val="0A295B"/>
                </a:solidFill>
              </a:rPr>
              <a:t>State medical parole, County compassionate release, and incarcerated individuals</a:t>
            </a:r>
          </a:p>
          <a:p>
            <a:pPr lvl="2">
              <a:buFont typeface="Wingdings" panose="05000000000000000000" pitchFamily="2" charset="2"/>
              <a:buChar char="Ø"/>
            </a:pPr>
            <a:r>
              <a:rPr lang="en-US" sz="7200" dirty="0">
                <a:solidFill>
                  <a:srgbClr val="0A295B"/>
                </a:solidFill>
              </a:rPr>
              <a:t>Non-citizen pregnancy-related aid codes enrolled in </a:t>
            </a:r>
            <a:r>
              <a:rPr lang="en-US" sz="7200" dirty="0" err="1">
                <a:solidFill>
                  <a:srgbClr val="0A295B"/>
                </a:solidFill>
              </a:rPr>
              <a:t>Medi</a:t>
            </a:r>
            <a:r>
              <a:rPr lang="en-US" sz="7200" dirty="0">
                <a:solidFill>
                  <a:srgbClr val="0A295B"/>
                </a:solidFill>
              </a:rPr>
              <a:t>-Cal (not including </a:t>
            </a:r>
            <a:r>
              <a:rPr lang="en-US" sz="7200" dirty="0" err="1">
                <a:solidFill>
                  <a:srgbClr val="0A295B"/>
                </a:solidFill>
              </a:rPr>
              <a:t>Medi</a:t>
            </a:r>
            <a:r>
              <a:rPr lang="en-US" sz="7200" dirty="0">
                <a:solidFill>
                  <a:srgbClr val="0A295B"/>
                </a:solidFill>
              </a:rPr>
              <a:t>-Cal Access Infant Program enrollees</a:t>
            </a:r>
            <a:r>
              <a:rPr lang="en-US" sz="7200" dirty="0" smtClean="0">
                <a:solidFill>
                  <a:srgbClr val="0A295B"/>
                </a:solidFill>
              </a:rPr>
              <a:t>.</a:t>
            </a:r>
            <a:endParaRPr lang="en-US" sz="7200" dirty="0">
              <a:solidFill>
                <a:srgbClr val="0A295B"/>
              </a:solidFill>
            </a:endParaRPr>
          </a:p>
        </p:txBody>
      </p:sp>
    </p:spTree>
    <p:extLst>
      <p:ext uri="{BB962C8B-B14F-4D97-AF65-F5344CB8AC3E}">
        <p14:creationId xmlns:p14="http://schemas.microsoft.com/office/powerpoint/2010/main" val="189174547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0F22356E-2A12-4147-9C02-1C2F05D23B3C}" type="slidenum">
              <a:rPr lang="en-US" smtClean="0"/>
              <a:t>39</a:t>
            </a:fld>
            <a:endParaRPr lang="en-US" dirty="0"/>
          </a:p>
        </p:txBody>
      </p:sp>
      <p:sp>
        <p:nvSpPr>
          <p:cNvPr id="6" name="Date Placeholder 5"/>
          <p:cNvSpPr>
            <a:spLocks noGrp="1"/>
          </p:cNvSpPr>
          <p:nvPr>
            <p:ph type="dt" sz="half" idx="10"/>
          </p:nvPr>
        </p:nvSpPr>
        <p:spPr/>
        <p:txBody>
          <a:bodyPr/>
          <a:lstStyle/>
          <a:p>
            <a:r>
              <a:rPr lang="en-US" smtClean="0"/>
              <a:t>12/05/2019</a:t>
            </a:r>
            <a:endParaRPr lang="en-US" dirty="0"/>
          </a:p>
        </p:txBody>
      </p:sp>
      <p:sp>
        <p:nvSpPr>
          <p:cNvPr id="4" name="Title 3"/>
          <p:cNvSpPr>
            <a:spLocks noGrp="1"/>
          </p:cNvSpPr>
          <p:nvPr>
            <p:ph type="title"/>
          </p:nvPr>
        </p:nvSpPr>
        <p:spPr/>
        <p:txBody>
          <a:bodyPr/>
          <a:lstStyle/>
          <a:p>
            <a:r>
              <a:rPr lang="en-US" dirty="0" smtClean="0"/>
              <a:t>Program Benefits</a:t>
            </a:r>
            <a:endParaRPr lang="en-US" dirty="0"/>
          </a:p>
        </p:txBody>
      </p:sp>
      <p:sp>
        <p:nvSpPr>
          <p:cNvPr id="2" name="Content Placeholder 1"/>
          <p:cNvSpPr>
            <a:spLocks noGrp="1"/>
          </p:cNvSpPr>
          <p:nvPr>
            <p:ph idx="1"/>
          </p:nvPr>
        </p:nvSpPr>
        <p:spPr/>
        <p:txBody>
          <a:bodyPr>
            <a:normAutofit fontScale="92500" lnSpcReduction="10000"/>
          </a:bodyPr>
          <a:lstStyle/>
          <a:p>
            <a:pPr lvl="1">
              <a:buFont typeface="Arial" panose="020B0604020202020204" pitchFamily="34" charset="0"/>
              <a:buChar char="•"/>
            </a:pPr>
            <a:r>
              <a:rPr lang="en-US" dirty="0">
                <a:solidFill>
                  <a:srgbClr val="0A295B"/>
                </a:solidFill>
              </a:rPr>
              <a:t>Reduce the complexity of the varying models of care delivery in California.</a:t>
            </a:r>
          </a:p>
          <a:p>
            <a:pPr lvl="1">
              <a:buFont typeface="Arial" panose="020B0604020202020204" pitchFamily="34" charset="0"/>
              <a:buChar char="•"/>
            </a:pPr>
            <a:r>
              <a:rPr lang="en-US" dirty="0">
                <a:solidFill>
                  <a:srgbClr val="0A295B"/>
                </a:solidFill>
              </a:rPr>
              <a:t>Populations moving between counties will have the same experience when receiving services. </a:t>
            </a:r>
          </a:p>
          <a:p>
            <a:pPr lvl="1">
              <a:buFont typeface="Arial" panose="020B0604020202020204" pitchFamily="34" charset="0"/>
              <a:buChar char="•"/>
            </a:pPr>
            <a:r>
              <a:rPr lang="en-US" dirty="0">
                <a:solidFill>
                  <a:srgbClr val="0A295B"/>
                </a:solidFill>
              </a:rPr>
              <a:t>Allow for </a:t>
            </a:r>
            <a:r>
              <a:rPr lang="en-US" dirty="0" err="1">
                <a:solidFill>
                  <a:srgbClr val="0A295B"/>
                </a:solidFill>
              </a:rPr>
              <a:t>Medi</a:t>
            </a:r>
            <a:r>
              <a:rPr lang="en-US" dirty="0">
                <a:solidFill>
                  <a:srgbClr val="0A295B"/>
                </a:solidFill>
              </a:rPr>
              <a:t>-Cal managed care plans to provide more coordinated and integrated care.</a:t>
            </a:r>
          </a:p>
          <a:p>
            <a:pPr lvl="1">
              <a:buFont typeface="Arial" panose="020B0604020202020204" pitchFamily="34" charset="0"/>
              <a:buChar char="•"/>
            </a:pPr>
            <a:r>
              <a:rPr lang="en-US" dirty="0" smtClean="0">
                <a:solidFill>
                  <a:srgbClr val="0A295B"/>
                </a:solidFill>
              </a:rPr>
              <a:t>DHCS will be able to move to </a:t>
            </a:r>
            <a:r>
              <a:rPr lang="en-US" dirty="0">
                <a:solidFill>
                  <a:srgbClr val="0A295B"/>
                </a:solidFill>
              </a:rPr>
              <a:t>a regional rate setting process that will reduce the number of rates being developed.</a:t>
            </a:r>
          </a:p>
          <a:p>
            <a:endParaRPr lang="en-US" dirty="0"/>
          </a:p>
        </p:txBody>
      </p:sp>
    </p:spTree>
    <p:extLst>
      <p:ext uri="{BB962C8B-B14F-4D97-AF65-F5344CB8AC3E}">
        <p14:creationId xmlns:p14="http://schemas.microsoft.com/office/powerpoint/2010/main" val="23113313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0F22356E-2A12-4147-9C02-1C2F05D23B3C}" type="slidenum">
              <a:rPr lang="en-US" smtClean="0"/>
              <a:t>4</a:t>
            </a:fld>
            <a:endParaRPr lang="en-US" dirty="0"/>
          </a:p>
        </p:txBody>
      </p:sp>
      <p:sp>
        <p:nvSpPr>
          <p:cNvPr id="2" name="Date Placeholder 1"/>
          <p:cNvSpPr>
            <a:spLocks noGrp="1"/>
          </p:cNvSpPr>
          <p:nvPr>
            <p:ph type="dt" sz="half" idx="10"/>
          </p:nvPr>
        </p:nvSpPr>
        <p:spPr/>
        <p:txBody>
          <a:bodyPr/>
          <a:lstStyle/>
          <a:p>
            <a:r>
              <a:rPr lang="en-US" smtClean="0"/>
              <a:t>12/05/2019</a:t>
            </a:r>
            <a:endParaRPr lang="en-US" dirty="0"/>
          </a:p>
        </p:txBody>
      </p:sp>
      <p:sp>
        <p:nvSpPr>
          <p:cNvPr id="6" name="Title 5"/>
          <p:cNvSpPr>
            <a:spLocks noGrp="1"/>
          </p:cNvSpPr>
          <p:nvPr>
            <p:ph type="ctrTitle"/>
          </p:nvPr>
        </p:nvSpPr>
        <p:spPr>
          <a:xfrm>
            <a:off x="800100" y="1676400"/>
            <a:ext cx="8001000" cy="2819400"/>
          </a:xfrm>
        </p:spPr>
        <p:txBody>
          <a:bodyPr>
            <a:normAutofit/>
          </a:bodyPr>
          <a:lstStyle/>
          <a:p>
            <a:pPr algn="ctr"/>
            <a:r>
              <a:rPr lang="en-US" sz="4000" b="1" dirty="0" err="1" smtClean="0"/>
              <a:t>CalAIM</a:t>
            </a:r>
            <a:endParaRPr lang="en-US" sz="4000" dirty="0"/>
          </a:p>
        </p:txBody>
      </p:sp>
      <p:sp>
        <p:nvSpPr>
          <p:cNvPr id="7" name="Subtitle 6"/>
          <p:cNvSpPr>
            <a:spLocks noGrp="1"/>
          </p:cNvSpPr>
          <p:nvPr>
            <p:ph type="subTitle" idx="1"/>
          </p:nvPr>
        </p:nvSpPr>
        <p:spPr>
          <a:xfrm>
            <a:off x="914400" y="3886200"/>
            <a:ext cx="7772400" cy="2209800"/>
          </a:xfrm>
        </p:spPr>
        <p:txBody>
          <a:bodyPr>
            <a:normAutofit/>
          </a:bodyPr>
          <a:lstStyle/>
          <a:p>
            <a:pPr algn="ctr">
              <a:spcBef>
                <a:spcPts val="0"/>
              </a:spcBef>
            </a:pPr>
            <a:r>
              <a:rPr lang="en-US" sz="2100" dirty="0"/>
              <a:t>Jacey Cooper, Senior Advisor, Health Care Programs</a:t>
            </a:r>
          </a:p>
          <a:p>
            <a:pPr algn="ctr">
              <a:spcBef>
                <a:spcPts val="0"/>
              </a:spcBef>
            </a:pPr>
            <a:r>
              <a:rPr lang="en-US" sz="2100" dirty="0"/>
              <a:t>Michelle Retke, Chief, Managed Care Operations </a:t>
            </a:r>
            <a:r>
              <a:rPr lang="en-US" sz="2100" dirty="0" smtClean="0"/>
              <a:t>Division</a:t>
            </a:r>
          </a:p>
          <a:p>
            <a:pPr algn="ctr">
              <a:spcBef>
                <a:spcPts val="0"/>
              </a:spcBef>
            </a:pPr>
            <a:r>
              <a:rPr lang="en-US" sz="2100" dirty="0" smtClean="0"/>
              <a:t>Nathan </a:t>
            </a:r>
            <a:r>
              <a:rPr lang="en-US" sz="2100" dirty="0" err="1" smtClean="0"/>
              <a:t>Nau</a:t>
            </a:r>
            <a:r>
              <a:rPr lang="en-US" sz="2100" dirty="0" smtClean="0"/>
              <a:t>, Chief, Managed Care Quality Monitoring Division</a:t>
            </a:r>
            <a:endParaRPr lang="en-US" sz="2100" dirty="0"/>
          </a:p>
          <a:p>
            <a:pPr lvl="0" algn="ctr">
              <a:spcBef>
                <a:spcPts val="0"/>
              </a:spcBef>
            </a:pPr>
            <a:r>
              <a:rPr lang="en-US" sz="2100" dirty="0"/>
              <a:t>Sandra Williams, Chief, </a:t>
            </a:r>
            <a:r>
              <a:rPr lang="en-US" sz="2100" dirty="0" err="1"/>
              <a:t>Medi</a:t>
            </a:r>
            <a:r>
              <a:rPr lang="en-US" sz="2100" dirty="0"/>
              <a:t>-Cal Eligibility Division</a:t>
            </a:r>
          </a:p>
        </p:txBody>
      </p:sp>
    </p:spTree>
    <p:extLst>
      <p:ext uri="{BB962C8B-B14F-4D97-AF65-F5344CB8AC3E}">
        <p14:creationId xmlns:p14="http://schemas.microsoft.com/office/powerpoint/2010/main" val="28814401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0F22356E-2A12-4147-9C02-1C2F05D23B3C}" type="slidenum">
              <a:rPr lang="en-US" smtClean="0"/>
              <a:t>40</a:t>
            </a:fld>
            <a:endParaRPr lang="en-US" dirty="0"/>
          </a:p>
        </p:txBody>
      </p:sp>
      <p:sp>
        <p:nvSpPr>
          <p:cNvPr id="6" name="Date Placeholder 5"/>
          <p:cNvSpPr>
            <a:spLocks noGrp="1"/>
          </p:cNvSpPr>
          <p:nvPr>
            <p:ph type="dt" sz="half" idx="10"/>
          </p:nvPr>
        </p:nvSpPr>
        <p:spPr/>
        <p:txBody>
          <a:bodyPr/>
          <a:lstStyle/>
          <a:p>
            <a:r>
              <a:rPr lang="en-US" smtClean="0"/>
              <a:t>12/05/2019</a:t>
            </a:r>
            <a:endParaRPr lang="en-US" dirty="0"/>
          </a:p>
        </p:txBody>
      </p:sp>
      <p:sp>
        <p:nvSpPr>
          <p:cNvPr id="4" name="Title 3"/>
          <p:cNvSpPr>
            <a:spLocks noGrp="1"/>
          </p:cNvSpPr>
          <p:nvPr>
            <p:ph type="title"/>
          </p:nvPr>
        </p:nvSpPr>
        <p:spPr>
          <a:xfrm>
            <a:off x="1828800" y="274638"/>
            <a:ext cx="6324600" cy="1143000"/>
          </a:xfrm>
        </p:spPr>
        <p:txBody>
          <a:bodyPr/>
          <a:lstStyle/>
          <a:p>
            <a:r>
              <a:rPr lang="en-US" dirty="0" smtClean="0"/>
              <a:t>Timeline</a:t>
            </a:r>
            <a:endParaRPr lang="en-US" dirty="0"/>
          </a:p>
        </p:txBody>
      </p:sp>
      <p:sp>
        <p:nvSpPr>
          <p:cNvPr id="2" name="Content Placeholder 1"/>
          <p:cNvSpPr>
            <a:spLocks noGrp="1"/>
          </p:cNvSpPr>
          <p:nvPr>
            <p:ph idx="1"/>
          </p:nvPr>
        </p:nvSpPr>
        <p:spPr>
          <a:xfrm>
            <a:off x="990600" y="2195512"/>
            <a:ext cx="7696200" cy="4525963"/>
          </a:xfrm>
        </p:spPr>
        <p:txBody>
          <a:bodyPr/>
          <a:lstStyle/>
          <a:p>
            <a:r>
              <a:rPr lang="en-US" sz="2600" dirty="0"/>
              <a:t>Implementation in two phases</a:t>
            </a:r>
            <a:r>
              <a:rPr lang="en-US" sz="2600" dirty="0" smtClean="0"/>
              <a:t>:</a:t>
            </a:r>
          </a:p>
          <a:p>
            <a:endParaRPr lang="en-US" sz="2600" dirty="0"/>
          </a:p>
          <a:p>
            <a:pPr lvl="1">
              <a:buFont typeface="Wingdings" panose="05000000000000000000" pitchFamily="2" charset="2"/>
              <a:buChar char="Ø"/>
            </a:pPr>
            <a:r>
              <a:rPr lang="en-US" sz="2600" b="1" dirty="0"/>
              <a:t>January 1, 2021: </a:t>
            </a:r>
            <a:r>
              <a:rPr lang="en-US" sz="2600" dirty="0"/>
              <a:t>Non-Dual and pregnancy related aid code group, and </a:t>
            </a:r>
            <a:r>
              <a:rPr lang="en-US" sz="2600" dirty="0" smtClean="0"/>
              <a:t>population based transitions</a:t>
            </a:r>
            <a:endParaRPr lang="en-US" sz="2600" dirty="0"/>
          </a:p>
          <a:p>
            <a:pPr lvl="1">
              <a:buFont typeface="Wingdings" panose="05000000000000000000" pitchFamily="2" charset="2"/>
              <a:buChar char="Ø"/>
            </a:pPr>
            <a:r>
              <a:rPr lang="en-US" sz="2600" b="1" dirty="0"/>
              <a:t>January 1, 2023: </a:t>
            </a:r>
            <a:r>
              <a:rPr lang="en-US" sz="2600" dirty="0"/>
              <a:t>Dual aid code group transition (discontinuation of the Cal </a:t>
            </a:r>
            <a:r>
              <a:rPr lang="en-US" sz="2600" dirty="0" err="1"/>
              <a:t>MediConnect</a:t>
            </a:r>
            <a:r>
              <a:rPr lang="en-US" sz="2600" dirty="0"/>
              <a:t> Coordinated Care Initiative)</a:t>
            </a:r>
          </a:p>
          <a:p>
            <a:endParaRPr lang="en-US" dirty="0"/>
          </a:p>
        </p:txBody>
      </p:sp>
    </p:spTree>
    <p:extLst>
      <p:ext uri="{BB962C8B-B14F-4D97-AF65-F5344CB8AC3E}">
        <p14:creationId xmlns:p14="http://schemas.microsoft.com/office/powerpoint/2010/main" val="179163846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F22356E-2A12-4147-9C02-1C2F05D23B3C}" type="slidenum">
              <a:rPr lang="en-US" smtClean="0"/>
              <a:t>41</a:t>
            </a:fld>
            <a:endParaRPr lang="en-US" dirty="0"/>
          </a:p>
        </p:txBody>
      </p:sp>
      <p:sp>
        <p:nvSpPr>
          <p:cNvPr id="5" name="Date Placeholder 4"/>
          <p:cNvSpPr>
            <a:spLocks noGrp="1"/>
          </p:cNvSpPr>
          <p:nvPr>
            <p:ph type="dt" sz="half" idx="10"/>
          </p:nvPr>
        </p:nvSpPr>
        <p:spPr/>
        <p:txBody>
          <a:bodyPr/>
          <a:lstStyle/>
          <a:p>
            <a:r>
              <a:rPr lang="en-US" smtClean="0"/>
              <a:t>12/05/2019</a:t>
            </a:r>
            <a:endParaRPr lang="en-US" dirty="0"/>
          </a:p>
        </p:txBody>
      </p:sp>
      <p:sp>
        <p:nvSpPr>
          <p:cNvPr id="4" name="Title 3"/>
          <p:cNvSpPr>
            <a:spLocks noGrp="1"/>
          </p:cNvSpPr>
          <p:nvPr>
            <p:ph type="title"/>
          </p:nvPr>
        </p:nvSpPr>
        <p:spPr>
          <a:xfrm>
            <a:off x="1828800" y="274638"/>
            <a:ext cx="6400800" cy="1143000"/>
          </a:xfrm>
        </p:spPr>
        <p:txBody>
          <a:bodyPr/>
          <a:lstStyle/>
          <a:p>
            <a:r>
              <a:rPr lang="en-US" dirty="0" smtClean="0"/>
              <a:t>Questions?</a:t>
            </a:r>
            <a:endParaRPr lang="en-US" dirty="0"/>
          </a:p>
        </p:txBody>
      </p:sp>
    </p:spTree>
    <p:extLst>
      <p:ext uri="{BB962C8B-B14F-4D97-AF65-F5344CB8AC3E}">
        <p14:creationId xmlns:p14="http://schemas.microsoft.com/office/powerpoint/2010/main" val="330310882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0F22356E-2A12-4147-9C02-1C2F05D23B3C}" type="slidenum">
              <a:rPr lang="en-US" smtClean="0"/>
              <a:t>42</a:t>
            </a:fld>
            <a:endParaRPr lang="en-US" dirty="0"/>
          </a:p>
        </p:txBody>
      </p:sp>
      <p:sp>
        <p:nvSpPr>
          <p:cNvPr id="2" name="Date Placeholder 1"/>
          <p:cNvSpPr>
            <a:spLocks noGrp="1"/>
          </p:cNvSpPr>
          <p:nvPr>
            <p:ph type="dt" sz="half" idx="10"/>
          </p:nvPr>
        </p:nvSpPr>
        <p:spPr/>
        <p:txBody>
          <a:bodyPr/>
          <a:lstStyle/>
          <a:p>
            <a:r>
              <a:rPr lang="en-US" smtClean="0"/>
              <a:t>12/05/2019</a:t>
            </a:r>
            <a:endParaRPr lang="en-US" dirty="0"/>
          </a:p>
        </p:txBody>
      </p:sp>
      <p:sp>
        <p:nvSpPr>
          <p:cNvPr id="6" name="Title 5"/>
          <p:cNvSpPr>
            <a:spLocks noGrp="1"/>
          </p:cNvSpPr>
          <p:nvPr>
            <p:ph type="ctrTitle"/>
          </p:nvPr>
        </p:nvSpPr>
        <p:spPr/>
        <p:txBody>
          <a:bodyPr/>
          <a:lstStyle/>
          <a:p>
            <a:pPr algn="ctr"/>
            <a:r>
              <a:rPr lang="en-US" dirty="0" smtClean="0"/>
              <a:t>Medi-Cal: </a:t>
            </a:r>
            <a:br>
              <a:rPr lang="en-US" dirty="0" smtClean="0"/>
            </a:br>
            <a:r>
              <a:rPr lang="en-US" dirty="0" smtClean="0"/>
              <a:t>Telehealth Policy</a:t>
            </a:r>
            <a:endParaRPr lang="en-US" dirty="0"/>
          </a:p>
        </p:txBody>
      </p:sp>
      <p:sp>
        <p:nvSpPr>
          <p:cNvPr id="7" name="Subtitle 6"/>
          <p:cNvSpPr>
            <a:spLocks noGrp="1"/>
          </p:cNvSpPr>
          <p:nvPr>
            <p:ph type="subTitle" idx="1"/>
          </p:nvPr>
        </p:nvSpPr>
        <p:spPr>
          <a:xfrm>
            <a:off x="914400" y="4800600"/>
            <a:ext cx="7772400" cy="1295400"/>
          </a:xfrm>
        </p:spPr>
        <p:txBody>
          <a:bodyPr>
            <a:normAutofit/>
          </a:bodyPr>
          <a:lstStyle/>
          <a:p>
            <a:pPr algn="ctr"/>
            <a:r>
              <a:rPr lang="en-US" sz="2000" dirty="0"/>
              <a:t>Presented </a:t>
            </a:r>
            <a:r>
              <a:rPr lang="en-US" sz="2000" dirty="0" smtClean="0"/>
              <a:t>by: </a:t>
            </a:r>
          </a:p>
          <a:p>
            <a:pPr algn="ctr"/>
            <a:r>
              <a:rPr lang="en-US" sz="2000" dirty="0" smtClean="0"/>
              <a:t>Cynthia Smiley, Chief</a:t>
            </a:r>
            <a:endParaRPr lang="en-US" sz="2000" dirty="0"/>
          </a:p>
          <a:p>
            <a:pPr algn="ctr"/>
            <a:r>
              <a:rPr lang="en-US" sz="2000" i="1" dirty="0" smtClean="0"/>
              <a:t>Benefits Division </a:t>
            </a:r>
            <a:endParaRPr lang="en-US" sz="2000" i="1" dirty="0"/>
          </a:p>
        </p:txBody>
      </p:sp>
    </p:spTree>
    <p:extLst>
      <p:ext uri="{BB962C8B-B14F-4D97-AF65-F5344CB8AC3E}">
        <p14:creationId xmlns:p14="http://schemas.microsoft.com/office/powerpoint/2010/main" val="103141138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0F22356E-2A12-4147-9C02-1C2F05D23B3C}" type="slidenum">
              <a:rPr lang="en-US" smtClean="0"/>
              <a:t>43</a:t>
            </a:fld>
            <a:endParaRPr lang="en-US" dirty="0"/>
          </a:p>
        </p:txBody>
      </p:sp>
      <p:sp>
        <p:nvSpPr>
          <p:cNvPr id="4" name="Date Placeholder 2"/>
          <p:cNvSpPr>
            <a:spLocks noGrp="1"/>
          </p:cNvSpPr>
          <p:nvPr>
            <p:ph type="dt" sz="half" idx="10"/>
          </p:nvPr>
        </p:nvSpPr>
        <p:spPr>
          <a:xfrm>
            <a:off x="990600" y="6356350"/>
            <a:ext cx="21336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rgbClr val="2E2E2E">
                    <a:tint val="75000"/>
                  </a:srgbClr>
                </a:solidFill>
                <a:effectLst/>
                <a:uLnTx/>
                <a:uFillTx/>
                <a:latin typeface="Arial"/>
                <a:ea typeface="+mn-ea"/>
                <a:cs typeface="+mn-cs"/>
              </a:rPr>
              <a:t>12/05/2019</a:t>
            </a:r>
            <a:endParaRPr kumimoji="0" lang="en-US" sz="1200" b="0" i="0" u="none" strike="noStrike" kern="1200" cap="none" spc="0" normalizeH="0" baseline="0" noProof="0" dirty="0">
              <a:ln>
                <a:noFill/>
              </a:ln>
              <a:solidFill>
                <a:srgbClr val="2E2E2E">
                  <a:tint val="75000"/>
                </a:srgbClr>
              </a:solidFill>
              <a:effectLst/>
              <a:uLnTx/>
              <a:uFillTx/>
              <a:latin typeface="Arial"/>
              <a:ea typeface="+mn-ea"/>
              <a:cs typeface="+mn-cs"/>
            </a:endParaRPr>
          </a:p>
        </p:txBody>
      </p:sp>
      <p:sp>
        <p:nvSpPr>
          <p:cNvPr id="2" name="Title 1"/>
          <p:cNvSpPr>
            <a:spLocks noGrp="1"/>
          </p:cNvSpPr>
          <p:nvPr>
            <p:ph type="title"/>
          </p:nvPr>
        </p:nvSpPr>
        <p:spPr>
          <a:xfrm>
            <a:off x="1422991" y="228600"/>
            <a:ext cx="7696200" cy="1143000"/>
          </a:xfrm>
        </p:spPr>
        <p:txBody>
          <a:bodyPr>
            <a:noAutofit/>
          </a:bodyPr>
          <a:lstStyle/>
          <a:p>
            <a:r>
              <a:rPr lang="en-US" sz="4000" dirty="0" smtClean="0"/>
              <a:t>History of Telehealth </a:t>
            </a:r>
            <a:br>
              <a:rPr lang="en-US" sz="4000" dirty="0" smtClean="0"/>
            </a:br>
            <a:r>
              <a:rPr lang="en-US" sz="4000" dirty="0" smtClean="0"/>
              <a:t>in Medi-Cal</a:t>
            </a:r>
            <a:endParaRPr lang="en-US" sz="4000" dirty="0"/>
          </a:p>
        </p:txBody>
      </p:sp>
      <p:sp>
        <p:nvSpPr>
          <p:cNvPr id="3" name="Content Placeholder 2"/>
          <p:cNvSpPr>
            <a:spLocks noGrp="1"/>
          </p:cNvSpPr>
          <p:nvPr>
            <p:ph idx="1"/>
          </p:nvPr>
        </p:nvSpPr>
        <p:spPr>
          <a:xfrm>
            <a:off x="838200" y="1524000"/>
            <a:ext cx="8001000" cy="4876800"/>
          </a:xfrm>
        </p:spPr>
        <p:txBody>
          <a:bodyPr>
            <a:normAutofit fontScale="62500" lnSpcReduction="20000"/>
          </a:bodyPr>
          <a:lstStyle/>
          <a:p>
            <a:pPr>
              <a:buFont typeface="Wingdings" panose="05000000000000000000" pitchFamily="2" charset="2"/>
              <a:buChar char="§"/>
            </a:pPr>
            <a:r>
              <a:rPr lang="en-US" sz="3500" dirty="0" smtClean="0"/>
              <a:t>DHCS began reimbursing for services delivered via telehealth, pursuant to </a:t>
            </a:r>
            <a:r>
              <a:rPr lang="en-US" sz="3500" dirty="0"/>
              <a:t>the Telemedicine Development Act of </a:t>
            </a:r>
            <a:r>
              <a:rPr lang="en-US" sz="3500" dirty="0" smtClean="0"/>
              <a:t>1996.</a:t>
            </a:r>
          </a:p>
          <a:p>
            <a:pPr>
              <a:buFont typeface="Wingdings" panose="05000000000000000000" pitchFamily="2" charset="2"/>
              <a:buChar char="§"/>
            </a:pPr>
            <a:r>
              <a:rPr lang="en-US" sz="3500" dirty="0" smtClean="0"/>
              <a:t>Telehealth is a modality to deliver health care services via information technology. </a:t>
            </a:r>
          </a:p>
          <a:p>
            <a:pPr>
              <a:buFont typeface="Wingdings" panose="05000000000000000000" pitchFamily="2" charset="2"/>
              <a:buChar char="§"/>
            </a:pPr>
            <a:r>
              <a:rPr lang="en-US" sz="3500" dirty="0" smtClean="0"/>
              <a:t>DHCS’ policy originally included the following components:</a:t>
            </a:r>
          </a:p>
          <a:p>
            <a:pPr lvl="1">
              <a:buFont typeface="Courier New" panose="02070309020205020404" pitchFamily="49" charset="0"/>
              <a:buChar char="o"/>
            </a:pPr>
            <a:r>
              <a:rPr lang="en-US" sz="3500" dirty="0" smtClean="0"/>
              <a:t>A list of services and/or benefits appropriate for delivery via telehealth. </a:t>
            </a:r>
          </a:p>
          <a:p>
            <a:pPr lvl="1">
              <a:buFont typeface="Courier New" panose="02070309020205020404" pitchFamily="49" charset="0"/>
              <a:buChar char="o"/>
            </a:pPr>
            <a:r>
              <a:rPr lang="en-US" sz="3500" dirty="0" smtClean="0"/>
              <a:t>Limitations on originating and distant sites.</a:t>
            </a:r>
          </a:p>
          <a:p>
            <a:pPr lvl="1">
              <a:buFont typeface="Courier New" panose="02070309020205020404" pitchFamily="49" charset="0"/>
              <a:buChar char="o"/>
            </a:pPr>
            <a:r>
              <a:rPr lang="en-US" sz="3500" dirty="0" smtClean="0"/>
              <a:t>Modifiers required for payment.</a:t>
            </a:r>
          </a:p>
          <a:p>
            <a:pPr lvl="1">
              <a:buFont typeface="Courier New" panose="02070309020205020404" pitchFamily="49" charset="0"/>
              <a:buChar char="o"/>
            </a:pPr>
            <a:r>
              <a:rPr lang="en-US" sz="3500" dirty="0" smtClean="0"/>
              <a:t>Same payment as for in-person visits.</a:t>
            </a:r>
          </a:p>
          <a:p>
            <a:pPr>
              <a:buFont typeface="Wingdings" panose="05000000000000000000" pitchFamily="2" charset="2"/>
              <a:buChar char="§"/>
            </a:pPr>
            <a:r>
              <a:rPr lang="en-US" sz="3500" dirty="0" smtClean="0"/>
              <a:t>Recognizing </a:t>
            </a:r>
            <a:r>
              <a:rPr lang="en-US" sz="3500" dirty="0"/>
              <a:t>the </a:t>
            </a:r>
            <a:r>
              <a:rPr lang="en-US" sz="3500" dirty="0" smtClean="0"/>
              <a:t>rapid advances in information technology and desire to ensure </a:t>
            </a:r>
            <a:r>
              <a:rPr lang="en-US" sz="3500" dirty="0"/>
              <a:t>Medi-Cal telehealth policy more closely aligned with industry best practices, DHCS began the </a:t>
            </a:r>
            <a:r>
              <a:rPr lang="en-US" sz="3500" dirty="0" smtClean="0"/>
              <a:t>internal process </a:t>
            </a:r>
            <a:r>
              <a:rPr lang="en-US" sz="3500" dirty="0"/>
              <a:t>of clarifying and refining its </a:t>
            </a:r>
            <a:r>
              <a:rPr lang="en-US" sz="3500" dirty="0" smtClean="0"/>
              <a:t>existing policy </a:t>
            </a:r>
            <a:r>
              <a:rPr lang="en-US" sz="3500" dirty="0"/>
              <a:t>in 2017.</a:t>
            </a:r>
          </a:p>
          <a:p>
            <a:endParaRPr lang="en-US" dirty="0"/>
          </a:p>
        </p:txBody>
      </p:sp>
    </p:spTree>
    <p:extLst>
      <p:ext uri="{BB962C8B-B14F-4D97-AF65-F5344CB8AC3E}">
        <p14:creationId xmlns:p14="http://schemas.microsoft.com/office/powerpoint/2010/main" val="3492684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0F22356E-2A12-4147-9C02-1C2F05D23B3C}" type="slidenum">
              <a:rPr lang="en-US" smtClean="0"/>
              <a:t>44</a:t>
            </a:fld>
            <a:endParaRPr lang="en-US" dirty="0"/>
          </a:p>
        </p:txBody>
      </p:sp>
      <p:sp>
        <p:nvSpPr>
          <p:cNvPr id="4" name="Date Placeholder 2"/>
          <p:cNvSpPr>
            <a:spLocks noGrp="1"/>
          </p:cNvSpPr>
          <p:nvPr>
            <p:ph type="dt" sz="half" idx="10"/>
          </p:nvPr>
        </p:nvSpPr>
        <p:spPr>
          <a:xfrm>
            <a:off x="990600" y="6356350"/>
            <a:ext cx="21336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rgbClr val="2E2E2E">
                    <a:tint val="75000"/>
                  </a:srgbClr>
                </a:solidFill>
                <a:effectLst/>
                <a:uLnTx/>
                <a:uFillTx/>
                <a:latin typeface="Arial"/>
                <a:ea typeface="+mn-ea"/>
                <a:cs typeface="+mn-cs"/>
              </a:rPr>
              <a:t>12/05/2019</a:t>
            </a:r>
            <a:endParaRPr kumimoji="0" lang="en-US" sz="1200" b="0" i="0" u="none" strike="noStrike" kern="1200" cap="none" spc="0" normalizeH="0" baseline="0" noProof="0" dirty="0">
              <a:ln>
                <a:noFill/>
              </a:ln>
              <a:solidFill>
                <a:srgbClr val="2E2E2E">
                  <a:tint val="75000"/>
                </a:srgbClr>
              </a:solidFill>
              <a:effectLst/>
              <a:uLnTx/>
              <a:uFillTx/>
              <a:latin typeface="Arial"/>
              <a:ea typeface="+mn-ea"/>
              <a:cs typeface="+mn-cs"/>
            </a:endParaRPr>
          </a:p>
        </p:txBody>
      </p:sp>
      <p:sp>
        <p:nvSpPr>
          <p:cNvPr id="2" name="Title 1"/>
          <p:cNvSpPr>
            <a:spLocks noGrp="1"/>
          </p:cNvSpPr>
          <p:nvPr>
            <p:ph type="title"/>
          </p:nvPr>
        </p:nvSpPr>
        <p:spPr/>
        <p:txBody>
          <a:bodyPr>
            <a:noAutofit/>
          </a:bodyPr>
          <a:lstStyle/>
          <a:p>
            <a:r>
              <a:rPr lang="en-US" sz="4000" dirty="0" smtClean="0"/>
              <a:t>Stakeholder Engagement </a:t>
            </a:r>
            <a:br>
              <a:rPr lang="en-US" sz="4000" dirty="0" smtClean="0"/>
            </a:br>
            <a:r>
              <a:rPr lang="en-US" sz="4000" dirty="0" smtClean="0"/>
              <a:t>&amp; Feedback</a:t>
            </a:r>
            <a:endParaRPr lang="en-US" sz="4000" dirty="0"/>
          </a:p>
        </p:txBody>
      </p:sp>
      <p:sp>
        <p:nvSpPr>
          <p:cNvPr id="3" name="Content Placeholder 2"/>
          <p:cNvSpPr>
            <a:spLocks noGrp="1"/>
          </p:cNvSpPr>
          <p:nvPr>
            <p:ph idx="1"/>
          </p:nvPr>
        </p:nvSpPr>
        <p:spPr>
          <a:xfrm>
            <a:off x="914400" y="1676400"/>
            <a:ext cx="7696200" cy="4906962"/>
          </a:xfrm>
        </p:spPr>
        <p:txBody>
          <a:bodyPr>
            <a:normAutofit/>
          </a:bodyPr>
          <a:lstStyle/>
          <a:p>
            <a:pPr marL="287338" lvl="1">
              <a:buFont typeface="Wingdings" panose="05000000000000000000" pitchFamily="2" charset="2"/>
              <a:buChar char="§"/>
            </a:pPr>
            <a:r>
              <a:rPr lang="en-US" sz="2400" dirty="0" smtClean="0"/>
              <a:t>Allow the home to </a:t>
            </a:r>
            <a:r>
              <a:rPr lang="en-US" sz="2400" dirty="0"/>
              <a:t>be an originating </a:t>
            </a:r>
            <a:r>
              <a:rPr lang="en-US" sz="2400" dirty="0" smtClean="0"/>
              <a:t>site</a:t>
            </a:r>
          </a:p>
          <a:p>
            <a:pPr marL="287338" lvl="1">
              <a:buFont typeface="Wingdings" panose="05000000000000000000" pitchFamily="2" charset="2"/>
              <a:buChar char="§"/>
            </a:pPr>
            <a:r>
              <a:rPr lang="en-US" sz="2400" dirty="0" smtClean="0"/>
              <a:t>Expand telehealth to </a:t>
            </a:r>
            <a:r>
              <a:rPr lang="en-US" sz="2400" dirty="0"/>
              <a:t>match or exceed what Medicare currently </a:t>
            </a:r>
            <a:r>
              <a:rPr lang="en-US" sz="2400" dirty="0" smtClean="0"/>
              <a:t>covers</a:t>
            </a:r>
          </a:p>
          <a:p>
            <a:pPr marL="287338" lvl="1">
              <a:buFont typeface="Wingdings" panose="05000000000000000000" pitchFamily="2" charset="2"/>
              <a:buChar char="§"/>
            </a:pPr>
            <a:r>
              <a:rPr lang="en-US" sz="2400" dirty="0" smtClean="0"/>
              <a:t>Expand access to specific benefits or services</a:t>
            </a:r>
          </a:p>
          <a:p>
            <a:pPr marL="287338" lvl="1">
              <a:buFont typeface="Wingdings" panose="05000000000000000000" pitchFamily="2" charset="2"/>
              <a:buChar char="§"/>
            </a:pPr>
            <a:r>
              <a:rPr lang="en-US" sz="2400" dirty="0" smtClean="0"/>
              <a:t>Support for adding E-Consults </a:t>
            </a:r>
          </a:p>
          <a:p>
            <a:pPr marL="287338" lvl="1">
              <a:buFont typeface="Wingdings" panose="05000000000000000000" pitchFamily="2" charset="2"/>
              <a:buChar char="§"/>
            </a:pPr>
            <a:r>
              <a:rPr lang="en-US" sz="2400" dirty="0" smtClean="0"/>
              <a:t>Support for telehealth services in emergency rooms, skilled nursing facilities, and inpatient settings</a:t>
            </a:r>
          </a:p>
          <a:p>
            <a:pPr marL="287338" lvl="1">
              <a:buFont typeface="Wingdings" panose="05000000000000000000" pitchFamily="2" charset="2"/>
              <a:buChar char="§"/>
            </a:pPr>
            <a:r>
              <a:rPr lang="en-US" sz="2400" dirty="0" smtClean="0"/>
              <a:t>Support for adding Remote Patient </a:t>
            </a:r>
            <a:r>
              <a:rPr lang="en-US" sz="2400" dirty="0"/>
              <a:t>M</a:t>
            </a:r>
            <a:r>
              <a:rPr lang="en-US" sz="2400" dirty="0" smtClean="0"/>
              <a:t>onitoring for chronic conditions</a:t>
            </a:r>
            <a:endParaRPr lang="en-US" sz="2400" dirty="0"/>
          </a:p>
          <a:p>
            <a:endParaRPr lang="en-US" dirty="0"/>
          </a:p>
          <a:p>
            <a:endParaRPr lang="en-US" dirty="0"/>
          </a:p>
        </p:txBody>
      </p:sp>
    </p:spTree>
    <p:extLst>
      <p:ext uri="{BB962C8B-B14F-4D97-AF65-F5344CB8AC3E}">
        <p14:creationId xmlns:p14="http://schemas.microsoft.com/office/powerpoint/2010/main" val="418853207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0F22356E-2A12-4147-9C02-1C2F05D23B3C}" type="slidenum">
              <a:rPr lang="en-US" smtClean="0"/>
              <a:t>45</a:t>
            </a:fld>
            <a:endParaRPr lang="en-US" dirty="0"/>
          </a:p>
        </p:txBody>
      </p:sp>
      <p:sp>
        <p:nvSpPr>
          <p:cNvPr id="4" name="Date Placeholder 2"/>
          <p:cNvSpPr>
            <a:spLocks noGrp="1"/>
          </p:cNvSpPr>
          <p:nvPr>
            <p:ph type="dt" sz="half" idx="10"/>
          </p:nvPr>
        </p:nvSpPr>
        <p:spPr>
          <a:xfrm>
            <a:off x="990600" y="6356350"/>
            <a:ext cx="21336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rgbClr val="2E2E2E">
                    <a:tint val="75000"/>
                  </a:srgbClr>
                </a:solidFill>
                <a:effectLst/>
                <a:uLnTx/>
                <a:uFillTx/>
                <a:latin typeface="Arial"/>
                <a:ea typeface="+mn-ea"/>
                <a:cs typeface="+mn-cs"/>
              </a:rPr>
              <a:t>12/05/2019</a:t>
            </a:r>
            <a:endParaRPr kumimoji="0" lang="en-US" sz="1200" b="0" i="0" u="none" strike="noStrike" kern="1200" cap="none" spc="0" normalizeH="0" baseline="0" noProof="0" dirty="0">
              <a:ln>
                <a:noFill/>
              </a:ln>
              <a:solidFill>
                <a:srgbClr val="2E2E2E">
                  <a:tint val="75000"/>
                </a:srgbClr>
              </a:solidFill>
              <a:effectLst/>
              <a:uLnTx/>
              <a:uFillTx/>
              <a:latin typeface="Arial"/>
              <a:ea typeface="+mn-ea"/>
              <a:cs typeface="+mn-cs"/>
            </a:endParaRPr>
          </a:p>
        </p:txBody>
      </p:sp>
      <p:sp>
        <p:nvSpPr>
          <p:cNvPr id="2" name="Title 1"/>
          <p:cNvSpPr>
            <a:spLocks noGrp="1"/>
          </p:cNvSpPr>
          <p:nvPr>
            <p:ph type="title"/>
          </p:nvPr>
        </p:nvSpPr>
        <p:spPr/>
        <p:txBody>
          <a:bodyPr>
            <a:normAutofit/>
          </a:bodyPr>
          <a:lstStyle/>
          <a:p>
            <a:pPr algn="ctr"/>
            <a:r>
              <a:rPr lang="en-US" dirty="0" smtClean="0"/>
              <a:t>DHCS’ Revised Policy</a:t>
            </a:r>
            <a:endParaRPr lang="en-US" dirty="0"/>
          </a:p>
        </p:txBody>
      </p:sp>
      <p:sp>
        <p:nvSpPr>
          <p:cNvPr id="3" name="Content Placeholder 2"/>
          <p:cNvSpPr>
            <a:spLocks noGrp="1"/>
          </p:cNvSpPr>
          <p:nvPr>
            <p:ph idx="1"/>
          </p:nvPr>
        </p:nvSpPr>
        <p:spPr>
          <a:xfrm>
            <a:off x="914400" y="1417638"/>
            <a:ext cx="7772400" cy="4983162"/>
          </a:xfrm>
        </p:spPr>
        <p:txBody>
          <a:bodyPr>
            <a:noAutofit/>
          </a:bodyPr>
          <a:lstStyle/>
          <a:p>
            <a:pPr marL="287338" lvl="1">
              <a:buFont typeface="Wingdings" panose="05000000000000000000" pitchFamily="2" charset="2"/>
              <a:buChar char="§"/>
            </a:pPr>
            <a:r>
              <a:rPr lang="en-US" sz="2400" dirty="0" smtClean="0"/>
              <a:t>Establishes a uniform, standardized approach to telehealth in Medi-Cal.</a:t>
            </a:r>
          </a:p>
          <a:p>
            <a:pPr marL="287338" lvl="1">
              <a:buFont typeface="Wingdings" panose="05000000000000000000" pitchFamily="2" charset="2"/>
              <a:buChar char="§"/>
            </a:pPr>
            <a:r>
              <a:rPr lang="en-US" sz="2400" dirty="0" smtClean="0"/>
              <a:t>Clarifies </a:t>
            </a:r>
            <a:r>
              <a:rPr lang="en-US" sz="2400" dirty="0"/>
              <a:t>that Medi-Cal providers have flexibility to use telehealth as a modality for delivering medically </a:t>
            </a:r>
            <a:r>
              <a:rPr lang="en-US" sz="2400" dirty="0" smtClean="0"/>
              <a:t>necessary services </a:t>
            </a:r>
            <a:r>
              <a:rPr lang="en-US" sz="2400" dirty="0"/>
              <a:t>to their </a:t>
            </a:r>
            <a:r>
              <a:rPr lang="en-US" sz="2400" dirty="0" smtClean="0"/>
              <a:t>patients.</a:t>
            </a:r>
          </a:p>
          <a:p>
            <a:pPr marL="287338" lvl="1">
              <a:buFont typeface="Wingdings" panose="05000000000000000000" pitchFamily="2" charset="2"/>
              <a:buChar char="§"/>
            </a:pPr>
            <a:r>
              <a:rPr lang="en-US" sz="2400" dirty="0" smtClean="0"/>
              <a:t>Affords </a:t>
            </a:r>
            <a:r>
              <a:rPr lang="en-US" sz="2400" dirty="0"/>
              <a:t>Medi-Cal providers flexibility to determine if a particular service or benefit is clinically appropriate for </a:t>
            </a:r>
            <a:r>
              <a:rPr lang="en-US" sz="2400" dirty="0" smtClean="0"/>
              <a:t>telehealth. The policy no longer </a:t>
            </a:r>
            <a:r>
              <a:rPr lang="en-US" sz="2400" dirty="0"/>
              <a:t>provides a specific list of services that may be provided via </a:t>
            </a:r>
            <a:r>
              <a:rPr lang="en-US" sz="2400" dirty="0" smtClean="0"/>
              <a:t>telehealth.</a:t>
            </a:r>
          </a:p>
          <a:p>
            <a:pPr marL="287338" lvl="1">
              <a:buFont typeface="Wingdings" panose="05000000000000000000" pitchFamily="2" charset="2"/>
              <a:buChar char="§"/>
            </a:pPr>
            <a:r>
              <a:rPr lang="en-US" sz="2400" dirty="0" smtClean="0"/>
              <a:t>Places </a:t>
            </a:r>
            <a:r>
              <a:rPr lang="en-US" sz="2400" dirty="0"/>
              <a:t>no limitations on originating </a:t>
            </a:r>
            <a:r>
              <a:rPr lang="en-US" sz="2400" dirty="0" smtClean="0"/>
              <a:t>and/or </a:t>
            </a:r>
            <a:r>
              <a:rPr lang="en-US" sz="2400" dirty="0"/>
              <a:t>distant </a:t>
            </a:r>
            <a:r>
              <a:rPr lang="en-US" sz="2400" dirty="0" smtClean="0"/>
              <a:t>sites.</a:t>
            </a:r>
          </a:p>
          <a:p>
            <a:pPr marL="287338" lvl="1">
              <a:buFont typeface="Wingdings" panose="05000000000000000000" pitchFamily="2" charset="2"/>
              <a:buChar char="§"/>
            </a:pPr>
            <a:r>
              <a:rPr lang="en-US" sz="2400" dirty="0" smtClean="0"/>
              <a:t>Authorizes E-Consults under the auspices of store and forward.</a:t>
            </a:r>
          </a:p>
        </p:txBody>
      </p:sp>
    </p:spTree>
    <p:extLst>
      <p:ext uri="{BB962C8B-B14F-4D97-AF65-F5344CB8AC3E}">
        <p14:creationId xmlns:p14="http://schemas.microsoft.com/office/powerpoint/2010/main" val="34538498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0F22356E-2A12-4147-9C02-1C2F05D23B3C}" type="slidenum">
              <a:rPr lang="en-US" smtClean="0"/>
              <a:t>46</a:t>
            </a:fld>
            <a:endParaRPr lang="en-US" dirty="0"/>
          </a:p>
        </p:txBody>
      </p:sp>
      <p:sp>
        <p:nvSpPr>
          <p:cNvPr id="4" name="Date Placeholder 2"/>
          <p:cNvSpPr>
            <a:spLocks noGrp="1"/>
          </p:cNvSpPr>
          <p:nvPr>
            <p:ph type="dt" sz="half" idx="10"/>
          </p:nvPr>
        </p:nvSpPr>
        <p:spPr>
          <a:xfrm>
            <a:off x="990600" y="6356350"/>
            <a:ext cx="21336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rgbClr val="2E2E2E">
                    <a:tint val="75000"/>
                  </a:srgbClr>
                </a:solidFill>
                <a:effectLst/>
                <a:uLnTx/>
                <a:uFillTx/>
                <a:latin typeface="Arial"/>
                <a:ea typeface="+mn-ea"/>
                <a:cs typeface="+mn-cs"/>
              </a:rPr>
              <a:t>12/05/2019</a:t>
            </a:r>
            <a:endParaRPr kumimoji="0" lang="en-US" sz="1200" b="0" i="0" u="none" strike="noStrike" kern="1200" cap="none" spc="0" normalizeH="0" baseline="0" noProof="0" dirty="0">
              <a:ln>
                <a:noFill/>
              </a:ln>
              <a:solidFill>
                <a:srgbClr val="2E2E2E">
                  <a:tint val="75000"/>
                </a:srgbClr>
              </a:solidFill>
              <a:effectLst/>
              <a:uLnTx/>
              <a:uFillTx/>
              <a:latin typeface="Arial"/>
              <a:ea typeface="+mn-ea"/>
              <a:cs typeface="+mn-cs"/>
            </a:endParaRPr>
          </a:p>
        </p:txBody>
      </p:sp>
      <p:sp>
        <p:nvSpPr>
          <p:cNvPr id="2" name="Title 1"/>
          <p:cNvSpPr>
            <a:spLocks noGrp="1"/>
          </p:cNvSpPr>
          <p:nvPr>
            <p:ph type="title"/>
          </p:nvPr>
        </p:nvSpPr>
        <p:spPr/>
        <p:txBody>
          <a:bodyPr>
            <a:normAutofit fontScale="90000"/>
          </a:bodyPr>
          <a:lstStyle/>
          <a:p>
            <a:r>
              <a:rPr lang="en-US" dirty="0"/>
              <a:t>DHCS’ Revised </a:t>
            </a:r>
            <a:r>
              <a:rPr lang="en-US" dirty="0" smtClean="0"/>
              <a:t>Policy (Cont.)</a:t>
            </a:r>
            <a:endParaRPr lang="en-US" dirty="0"/>
          </a:p>
        </p:txBody>
      </p:sp>
      <p:sp>
        <p:nvSpPr>
          <p:cNvPr id="3" name="Content Placeholder 2"/>
          <p:cNvSpPr>
            <a:spLocks noGrp="1"/>
          </p:cNvSpPr>
          <p:nvPr>
            <p:ph idx="1"/>
          </p:nvPr>
        </p:nvSpPr>
        <p:spPr/>
        <p:txBody>
          <a:bodyPr>
            <a:normAutofit/>
          </a:bodyPr>
          <a:lstStyle/>
          <a:p>
            <a:pPr marL="287338" lvl="1">
              <a:buFont typeface="Wingdings" panose="05000000000000000000" pitchFamily="2" charset="2"/>
              <a:buChar char="§"/>
            </a:pPr>
            <a:r>
              <a:rPr lang="en-US" sz="2400" dirty="0" smtClean="0"/>
              <a:t>Clarifies when consent is required and who is </a:t>
            </a:r>
            <a:r>
              <a:rPr lang="en-US" sz="2400" dirty="0"/>
              <a:t>responsible </a:t>
            </a:r>
            <a:r>
              <a:rPr lang="en-US" sz="2400" dirty="0" smtClean="0"/>
              <a:t>for </a:t>
            </a:r>
            <a:r>
              <a:rPr lang="en-US" sz="2400" dirty="0"/>
              <a:t>maintaining documentation of </a:t>
            </a:r>
            <a:r>
              <a:rPr lang="en-US" sz="2400" dirty="0" smtClean="0"/>
              <a:t>consent, consistent with applicable state law requirements.</a:t>
            </a:r>
          </a:p>
          <a:p>
            <a:pPr marL="287338" lvl="1" fontAlgn="t">
              <a:buFont typeface="Wingdings" panose="05000000000000000000" pitchFamily="2" charset="2"/>
              <a:buChar char="§"/>
            </a:pPr>
            <a:r>
              <a:rPr lang="en-US" sz="2400" dirty="0" smtClean="0"/>
              <a:t>Clarifies that both </a:t>
            </a:r>
            <a:r>
              <a:rPr lang="en-US" sz="2400" dirty="0"/>
              <a:t>written and verbal </a:t>
            </a:r>
            <a:r>
              <a:rPr lang="en-US" sz="2400" dirty="0" smtClean="0"/>
              <a:t>consent is appropriate.</a:t>
            </a:r>
          </a:p>
          <a:p>
            <a:pPr marL="287338" lvl="1" fontAlgn="t">
              <a:buFont typeface="Wingdings" panose="05000000000000000000" pitchFamily="2" charset="2"/>
              <a:buChar char="§"/>
            </a:pPr>
            <a:r>
              <a:rPr lang="en-US" sz="2400" dirty="0" smtClean="0"/>
              <a:t>Provides use-friendly references to other sections of the Medi-Cal Provider Manual, including but not limited to, unique policy for Federally Qualified Health Centers, Rural Health Clinics, and Indian Health Services. </a:t>
            </a:r>
            <a:endParaRPr lang="en-US" sz="2400" dirty="0"/>
          </a:p>
          <a:p>
            <a:pPr lvl="1"/>
            <a:endParaRPr lang="en-US" dirty="0"/>
          </a:p>
          <a:p>
            <a:endParaRPr lang="en-US" dirty="0"/>
          </a:p>
        </p:txBody>
      </p:sp>
    </p:spTree>
    <p:extLst>
      <p:ext uri="{BB962C8B-B14F-4D97-AF65-F5344CB8AC3E}">
        <p14:creationId xmlns:p14="http://schemas.microsoft.com/office/powerpoint/2010/main" val="267265569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0F22356E-2A12-4147-9C02-1C2F05D23B3C}" type="slidenum">
              <a:rPr lang="en-US" smtClean="0"/>
              <a:t>47</a:t>
            </a:fld>
            <a:endParaRPr lang="en-US" dirty="0"/>
          </a:p>
        </p:txBody>
      </p:sp>
      <p:sp>
        <p:nvSpPr>
          <p:cNvPr id="4" name="Date Placeholder 2"/>
          <p:cNvSpPr>
            <a:spLocks noGrp="1"/>
          </p:cNvSpPr>
          <p:nvPr>
            <p:ph type="dt" sz="half" idx="10"/>
          </p:nvPr>
        </p:nvSpPr>
        <p:spPr>
          <a:xfrm>
            <a:off x="990600" y="6356350"/>
            <a:ext cx="21336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rgbClr val="2E2E2E">
                    <a:tint val="75000"/>
                  </a:srgbClr>
                </a:solidFill>
                <a:effectLst/>
                <a:uLnTx/>
                <a:uFillTx/>
                <a:latin typeface="Arial"/>
                <a:ea typeface="+mn-ea"/>
                <a:cs typeface="+mn-cs"/>
              </a:rPr>
              <a:t>12/05/2019</a:t>
            </a:r>
            <a:endParaRPr kumimoji="0" lang="en-US" sz="1200" b="0" i="0" u="none" strike="noStrike" kern="1200" cap="none" spc="0" normalizeH="0" baseline="0" noProof="0" dirty="0">
              <a:ln>
                <a:noFill/>
              </a:ln>
              <a:solidFill>
                <a:srgbClr val="2E2E2E">
                  <a:tint val="75000"/>
                </a:srgbClr>
              </a:solidFill>
              <a:effectLst/>
              <a:uLnTx/>
              <a:uFillTx/>
              <a:latin typeface="Arial"/>
              <a:ea typeface="+mn-ea"/>
              <a:cs typeface="+mn-cs"/>
            </a:endParaRPr>
          </a:p>
        </p:txBody>
      </p:sp>
      <p:sp>
        <p:nvSpPr>
          <p:cNvPr id="2" name="Title 1"/>
          <p:cNvSpPr>
            <a:spLocks noGrp="1"/>
          </p:cNvSpPr>
          <p:nvPr>
            <p:ph type="title"/>
          </p:nvPr>
        </p:nvSpPr>
        <p:spPr/>
        <p:txBody>
          <a:bodyPr>
            <a:normAutofit fontScale="90000"/>
          </a:bodyPr>
          <a:lstStyle/>
          <a:p>
            <a:r>
              <a:rPr lang="en-US" dirty="0"/>
              <a:t>DHCS’ Revised Policy (Cont.)</a:t>
            </a:r>
          </a:p>
        </p:txBody>
      </p:sp>
      <p:sp>
        <p:nvSpPr>
          <p:cNvPr id="3" name="Content Placeholder 2"/>
          <p:cNvSpPr>
            <a:spLocks noGrp="1"/>
          </p:cNvSpPr>
          <p:nvPr>
            <p:ph idx="1"/>
          </p:nvPr>
        </p:nvSpPr>
        <p:spPr/>
        <p:txBody>
          <a:bodyPr>
            <a:normAutofit/>
          </a:bodyPr>
          <a:lstStyle/>
          <a:p>
            <a:pPr marL="285750" lvl="1" fontAlgn="t">
              <a:buFont typeface="Wingdings" panose="05000000000000000000" pitchFamily="2" charset="2"/>
              <a:buChar char="§"/>
            </a:pPr>
            <a:r>
              <a:rPr lang="en-US" sz="2600" dirty="0" smtClean="0"/>
              <a:t>Defines </a:t>
            </a:r>
            <a:r>
              <a:rPr lang="en-US" sz="2600" dirty="0"/>
              <a:t>that a Medi-Cal provider rendering telehealth services must </a:t>
            </a:r>
            <a:r>
              <a:rPr lang="en-US" sz="2600" dirty="0" smtClean="0"/>
              <a:t>meet licensing requirements of Business &amp; Professions (B&amp;P) Code Section 2290.5(a)(</a:t>
            </a:r>
            <a:r>
              <a:rPr lang="en-US" sz="2600" dirty="0"/>
              <a:t>3) or </a:t>
            </a:r>
            <a:r>
              <a:rPr lang="en-US" sz="2600" dirty="0" smtClean="0"/>
              <a:t>equivalent </a:t>
            </a:r>
            <a:r>
              <a:rPr lang="en-US" sz="2600" dirty="0"/>
              <a:t>requirements under California law in which the provider is considered to be licensed</a:t>
            </a:r>
            <a:r>
              <a:rPr lang="en-US" sz="2600" dirty="0" smtClean="0"/>
              <a:t>.</a:t>
            </a:r>
          </a:p>
          <a:p>
            <a:pPr marL="285750" lvl="1" fontAlgn="t">
              <a:buFont typeface="Wingdings" panose="05000000000000000000" pitchFamily="2" charset="2"/>
              <a:buChar char="§"/>
            </a:pPr>
            <a:r>
              <a:rPr lang="en-US" sz="2600" dirty="0"/>
              <a:t>Implements Place of Service Code 02 and modifier 95 for services delivered via telehealth. </a:t>
            </a:r>
            <a:endParaRPr lang="en-US" sz="2600" dirty="0" smtClean="0"/>
          </a:p>
          <a:p>
            <a:pPr marL="285750" lvl="1" fontAlgn="t">
              <a:buFont typeface="Wingdings" panose="05000000000000000000" pitchFamily="2" charset="2"/>
              <a:buChar char="§"/>
            </a:pPr>
            <a:r>
              <a:rPr lang="en-US" sz="2600" dirty="0" smtClean="0"/>
              <a:t>Does </a:t>
            </a:r>
            <a:r>
              <a:rPr lang="en-US" sz="2600" dirty="0"/>
              <a:t>not include policy to address Remote Patient Monitoring.</a:t>
            </a:r>
          </a:p>
          <a:p>
            <a:pPr marL="285750" lvl="1" fontAlgn="t">
              <a:buFont typeface="Wingdings" panose="05000000000000000000" pitchFamily="2" charset="2"/>
              <a:buChar char="§"/>
            </a:pPr>
            <a:endParaRPr lang="en-US" dirty="0"/>
          </a:p>
          <a:p>
            <a:pPr lvl="1"/>
            <a:endParaRPr lang="en-US" dirty="0"/>
          </a:p>
          <a:p>
            <a:endParaRPr lang="en-US" dirty="0"/>
          </a:p>
        </p:txBody>
      </p:sp>
    </p:spTree>
    <p:extLst>
      <p:ext uri="{BB962C8B-B14F-4D97-AF65-F5344CB8AC3E}">
        <p14:creationId xmlns:p14="http://schemas.microsoft.com/office/powerpoint/2010/main" val="15340009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F22356E-2A12-4147-9C02-1C2F05D23B3C}" type="slidenum">
              <a:rPr lang="en-US" smtClean="0"/>
              <a:t>48</a:t>
            </a:fld>
            <a:endParaRPr lang="en-US" dirty="0"/>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rgbClr val="2E2E2E">
                    <a:tint val="75000"/>
                  </a:srgbClr>
                </a:solidFill>
                <a:effectLst/>
                <a:uLnTx/>
                <a:uFillTx/>
                <a:latin typeface="Arial"/>
                <a:ea typeface="+mn-ea"/>
                <a:cs typeface="+mn-cs"/>
              </a:rPr>
              <a:t>12/05/2019</a:t>
            </a:r>
            <a:endParaRPr kumimoji="0" lang="en-US" sz="1200" b="0" i="0" u="none" strike="noStrike" kern="1200" cap="none" spc="0" normalizeH="0" baseline="0" noProof="0" dirty="0">
              <a:ln>
                <a:noFill/>
              </a:ln>
              <a:solidFill>
                <a:srgbClr val="2E2E2E">
                  <a:tint val="75000"/>
                </a:srgbClr>
              </a:solidFill>
              <a:effectLst/>
              <a:uLnTx/>
              <a:uFillTx/>
              <a:latin typeface="Arial"/>
              <a:ea typeface="+mn-ea"/>
              <a:cs typeface="+mn-cs"/>
            </a:endParaRPr>
          </a:p>
        </p:txBody>
      </p:sp>
      <p:sp>
        <p:nvSpPr>
          <p:cNvPr id="5" name="Title 4"/>
          <p:cNvSpPr>
            <a:spLocks noGrp="1"/>
          </p:cNvSpPr>
          <p:nvPr>
            <p:ph type="title"/>
          </p:nvPr>
        </p:nvSpPr>
        <p:spPr/>
        <p:txBody>
          <a:bodyPr>
            <a:normAutofit/>
          </a:bodyPr>
          <a:lstStyle/>
          <a:p>
            <a:r>
              <a:rPr lang="en-US" dirty="0" smtClean="0"/>
              <a:t>Telehealth Going Forward</a:t>
            </a:r>
            <a:endParaRPr lang="en-US" dirty="0"/>
          </a:p>
        </p:txBody>
      </p:sp>
      <p:sp>
        <p:nvSpPr>
          <p:cNvPr id="2" name="Content Placeholder 1"/>
          <p:cNvSpPr>
            <a:spLocks noGrp="1"/>
          </p:cNvSpPr>
          <p:nvPr>
            <p:ph idx="1"/>
          </p:nvPr>
        </p:nvSpPr>
        <p:spPr/>
        <p:txBody>
          <a:bodyPr>
            <a:normAutofit fontScale="55000" lnSpcReduction="20000"/>
          </a:bodyPr>
          <a:lstStyle/>
          <a:p>
            <a:pPr>
              <a:buFont typeface="Wingdings" panose="05000000000000000000" pitchFamily="2" charset="2"/>
              <a:buChar char="§"/>
            </a:pPr>
            <a:r>
              <a:rPr lang="en-US" sz="4200" dirty="0" smtClean="0"/>
              <a:t>Recently signed bills:</a:t>
            </a:r>
          </a:p>
          <a:p>
            <a:pPr lvl="1">
              <a:buFont typeface="Wingdings" panose="05000000000000000000" pitchFamily="2" charset="2"/>
              <a:buChar char="§"/>
            </a:pPr>
            <a:r>
              <a:rPr lang="en-US" sz="3300" dirty="0" smtClean="0"/>
              <a:t>AB 1494, Aguiar-Curry, Chapter 829, Statutes of 2019</a:t>
            </a:r>
          </a:p>
          <a:p>
            <a:pPr lvl="2">
              <a:buFont typeface="Wingdings" panose="05000000000000000000" pitchFamily="2" charset="2"/>
              <a:buChar char="§"/>
            </a:pPr>
            <a:r>
              <a:rPr lang="en-US" sz="3300" dirty="0" smtClean="0"/>
              <a:t>Added Welfare &amp; Institutions (W &amp; I) Code Sections 14132.723 and 14132.724 to enable telehealth services during or immediately following a Governor-declared state of emergency.</a:t>
            </a:r>
          </a:p>
          <a:p>
            <a:pPr lvl="2">
              <a:buFont typeface="Wingdings" panose="05000000000000000000" pitchFamily="2" charset="2"/>
              <a:buChar char="§"/>
            </a:pPr>
            <a:r>
              <a:rPr lang="en-US" sz="3300" dirty="0" smtClean="0"/>
              <a:t>Prohibits </a:t>
            </a:r>
            <a:r>
              <a:rPr lang="en-US" sz="3300" dirty="0"/>
              <a:t>DHCS from requiring face-to-face contact or a patient’s physical presence on the premises of an enrolled community clinic, </a:t>
            </a:r>
            <a:r>
              <a:rPr lang="en-US" sz="3300" dirty="0" smtClean="0"/>
              <a:t>during or </a:t>
            </a:r>
            <a:r>
              <a:rPr lang="en-US" sz="3300" dirty="0"/>
              <a:t>immediately following a Governor-declared state of emergency. </a:t>
            </a:r>
            <a:endParaRPr lang="en-US" sz="3300" dirty="0" smtClean="0"/>
          </a:p>
          <a:p>
            <a:pPr lvl="2">
              <a:buFont typeface="Wingdings" panose="05000000000000000000" pitchFamily="2" charset="2"/>
              <a:buChar char="§"/>
            </a:pPr>
            <a:r>
              <a:rPr lang="en-US" sz="3300" dirty="0" smtClean="0"/>
              <a:t>Permits Medi-Cal </a:t>
            </a:r>
            <a:r>
              <a:rPr lang="en-US" sz="3300" dirty="0"/>
              <a:t>reimbursement for telehealth services, telephonic services, and all covered services delivered by an enrolled community clinic or other FFS provider if the services are provided somewhere other than the clinic </a:t>
            </a:r>
            <a:r>
              <a:rPr lang="en-US" sz="3300" dirty="0" smtClean="0"/>
              <a:t>premises. </a:t>
            </a:r>
          </a:p>
          <a:p>
            <a:pPr lvl="2">
              <a:buFont typeface="Wingdings" panose="05000000000000000000" pitchFamily="2" charset="2"/>
              <a:buChar char="§"/>
            </a:pPr>
            <a:r>
              <a:rPr lang="en-US" sz="3300" dirty="0" smtClean="0"/>
              <a:t>DHCS must issue</a:t>
            </a:r>
            <a:r>
              <a:rPr lang="en-US" sz="3300" dirty="0"/>
              <a:t>, on or before July 1, 2020, provider guidance to facilitate reimbursement for the services described in the bill. </a:t>
            </a:r>
            <a:endParaRPr lang="en-US" sz="3300" dirty="0" smtClean="0"/>
          </a:p>
          <a:p>
            <a:pPr marL="914400" lvl="2" indent="0">
              <a:buNone/>
            </a:pPr>
            <a:endParaRPr lang="en-US" dirty="0"/>
          </a:p>
        </p:txBody>
      </p:sp>
    </p:spTree>
    <p:extLst>
      <p:ext uri="{BB962C8B-B14F-4D97-AF65-F5344CB8AC3E}">
        <p14:creationId xmlns:p14="http://schemas.microsoft.com/office/powerpoint/2010/main" val="280463521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F22356E-2A12-4147-9C02-1C2F05D23B3C}" type="slidenum">
              <a:rPr lang="en-US" smtClean="0"/>
              <a:t>49</a:t>
            </a:fld>
            <a:endParaRPr lang="en-US" dirty="0"/>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rgbClr val="2E2E2E">
                    <a:tint val="75000"/>
                  </a:srgbClr>
                </a:solidFill>
                <a:effectLst/>
                <a:uLnTx/>
                <a:uFillTx/>
                <a:latin typeface="Arial"/>
                <a:ea typeface="+mn-ea"/>
                <a:cs typeface="+mn-cs"/>
              </a:rPr>
              <a:t>12/05/2019</a:t>
            </a:r>
            <a:endParaRPr kumimoji="0" lang="en-US" sz="1200" b="0" i="0" u="none" strike="noStrike" kern="1200" cap="none" spc="0" normalizeH="0" baseline="0" noProof="0" dirty="0">
              <a:ln>
                <a:noFill/>
              </a:ln>
              <a:solidFill>
                <a:srgbClr val="2E2E2E">
                  <a:tint val="75000"/>
                </a:srgbClr>
              </a:solidFill>
              <a:effectLst/>
              <a:uLnTx/>
              <a:uFillTx/>
              <a:latin typeface="Arial"/>
              <a:ea typeface="+mn-ea"/>
              <a:cs typeface="+mn-cs"/>
            </a:endParaRPr>
          </a:p>
        </p:txBody>
      </p:sp>
      <p:sp>
        <p:nvSpPr>
          <p:cNvPr id="5" name="Title 4"/>
          <p:cNvSpPr>
            <a:spLocks noGrp="1"/>
          </p:cNvSpPr>
          <p:nvPr>
            <p:ph type="title"/>
          </p:nvPr>
        </p:nvSpPr>
        <p:spPr/>
        <p:txBody>
          <a:bodyPr>
            <a:normAutofit fontScale="90000"/>
          </a:bodyPr>
          <a:lstStyle/>
          <a:p>
            <a:r>
              <a:rPr lang="en-US" dirty="0" smtClean="0"/>
              <a:t>Telehealth Going Forward (Cont</a:t>
            </a:r>
            <a:r>
              <a:rPr lang="en-US" dirty="0"/>
              <a:t>.</a:t>
            </a:r>
            <a:r>
              <a:rPr lang="en-US" dirty="0" smtClean="0"/>
              <a:t>)</a:t>
            </a:r>
            <a:endParaRPr lang="en-US" dirty="0"/>
          </a:p>
        </p:txBody>
      </p:sp>
      <p:sp>
        <p:nvSpPr>
          <p:cNvPr id="2" name="Content Placeholder 1"/>
          <p:cNvSpPr>
            <a:spLocks noGrp="1"/>
          </p:cNvSpPr>
          <p:nvPr>
            <p:ph idx="1"/>
          </p:nvPr>
        </p:nvSpPr>
        <p:spPr/>
        <p:txBody>
          <a:bodyPr>
            <a:normAutofit/>
          </a:bodyPr>
          <a:lstStyle/>
          <a:p>
            <a:pPr>
              <a:buFont typeface="Wingdings" panose="05000000000000000000" pitchFamily="2" charset="2"/>
              <a:buChar char="§"/>
            </a:pPr>
            <a:r>
              <a:rPr lang="en-US" sz="1800" dirty="0" smtClean="0"/>
              <a:t>Recently signed bills, continued:</a:t>
            </a:r>
          </a:p>
          <a:p>
            <a:pPr lvl="1">
              <a:buFont typeface="Wingdings" panose="05000000000000000000" pitchFamily="2" charset="2"/>
              <a:buChar char="§"/>
            </a:pPr>
            <a:r>
              <a:rPr lang="en-US" sz="1800" dirty="0" smtClean="0"/>
              <a:t>AB 744, Aguiar-Curry, </a:t>
            </a:r>
            <a:r>
              <a:rPr lang="en-US" sz="1800" dirty="0"/>
              <a:t>Chapter 867, Statutes of 2019</a:t>
            </a:r>
            <a:endParaRPr lang="en-US" sz="1800" dirty="0" smtClean="0"/>
          </a:p>
          <a:p>
            <a:pPr lvl="2">
              <a:buFont typeface="Wingdings" panose="05000000000000000000" pitchFamily="2" charset="2"/>
              <a:buChar char="§"/>
            </a:pPr>
            <a:r>
              <a:rPr lang="en-US" sz="1800" dirty="0" smtClean="0"/>
              <a:t>Made various </a:t>
            </a:r>
            <a:r>
              <a:rPr lang="en-US" sz="1800" dirty="0"/>
              <a:t>changes in state </a:t>
            </a:r>
            <a:r>
              <a:rPr lang="en-US" sz="1800" dirty="0" smtClean="0"/>
              <a:t>statutes </a:t>
            </a:r>
            <a:r>
              <a:rPr lang="en-US" sz="1800" dirty="0"/>
              <a:t>to update telehealth coverage requirements, including changes within the Medi-Cal </a:t>
            </a:r>
            <a:r>
              <a:rPr lang="en-US" sz="1800" dirty="0" smtClean="0"/>
              <a:t>program, via amendments to Welfare and Institutions Code, Section 14132.725. </a:t>
            </a:r>
          </a:p>
          <a:p>
            <a:pPr lvl="2">
              <a:buFont typeface="Wingdings" panose="05000000000000000000" pitchFamily="2" charset="2"/>
              <a:buChar char="§"/>
            </a:pPr>
            <a:r>
              <a:rPr lang="en-US" sz="1800" dirty="0" smtClean="0"/>
              <a:t>Broadened statute </a:t>
            </a:r>
            <a:r>
              <a:rPr lang="en-US" sz="1800" dirty="0"/>
              <a:t>that </a:t>
            </a:r>
            <a:r>
              <a:rPr lang="en-US" sz="1800" dirty="0" smtClean="0"/>
              <a:t>allowed </a:t>
            </a:r>
            <a:r>
              <a:rPr lang="en-US" sz="1800" dirty="0"/>
              <a:t>Medi-Cal reimbursement for teleophthalmology, teledermatology, and </a:t>
            </a:r>
            <a:r>
              <a:rPr lang="en-US" sz="1800" dirty="0" smtClean="0"/>
              <a:t>teledentistry to allow </a:t>
            </a:r>
            <a:r>
              <a:rPr lang="en-US" sz="1800" dirty="0"/>
              <a:t>Medi-Cal reimbursement for any health care service appropriately provided by store and forward, subject to DHCS policies. </a:t>
            </a:r>
            <a:endParaRPr lang="en-US" sz="1800" dirty="0" smtClean="0"/>
          </a:p>
          <a:p>
            <a:pPr lvl="2">
              <a:buFont typeface="Wingdings" panose="05000000000000000000" pitchFamily="2" charset="2"/>
              <a:buChar char="§"/>
            </a:pPr>
            <a:r>
              <a:rPr lang="en-US" sz="1800" dirty="0" smtClean="0"/>
              <a:t>Amended B &amp; P Code, Section 2290.5 to add a qualified autism service provider or qualified autism service professional as a health care provider for telehealth services.</a:t>
            </a:r>
          </a:p>
          <a:p>
            <a:pPr lvl="2">
              <a:buFont typeface="Wingdings" panose="05000000000000000000" pitchFamily="2" charset="2"/>
              <a:buChar char="§"/>
            </a:pPr>
            <a:endParaRPr lang="en-US" dirty="0"/>
          </a:p>
        </p:txBody>
      </p:sp>
    </p:spTree>
    <p:extLst>
      <p:ext uri="{BB962C8B-B14F-4D97-AF65-F5344CB8AC3E}">
        <p14:creationId xmlns:p14="http://schemas.microsoft.com/office/powerpoint/2010/main" val="16147809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7"/>
          </p:nvPr>
        </p:nvSpPr>
        <p:spPr/>
        <p:txBody>
          <a:bodyPr/>
          <a:lstStyle/>
          <a:p>
            <a:pPr marL="25400">
              <a:lnSpc>
                <a:spcPts val="1425"/>
              </a:lnSpc>
            </a:pPr>
            <a:fld id="{81D60167-4931-47E6-BA6A-407CBD079E47}" type="slidenum">
              <a:rPr lang="en-US" spc="-5" smtClean="0"/>
              <a:t>5</a:t>
            </a:fld>
            <a:endParaRPr lang="en-US" spc="-5" dirty="0"/>
          </a:p>
        </p:txBody>
      </p:sp>
      <p:sp>
        <p:nvSpPr>
          <p:cNvPr id="3" name="Date Placeholder 2"/>
          <p:cNvSpPr>
            <a:spLocks noGrp="1"/>
          </p:cNvSpPr>
          <p:nvPr>
            <p:ph type="dt" sz="half" idx="6"/>
          </p:nvPr>
        </p:nvSpPr>
        <p:spPr/>
        <p:txBody>
          <a:bodyPr/>
          <a:lstStyle/>
          <a:p>
            <a:pPr marL="12700">
              <a:lnSpc>
                <a:spcPts val="1425"/>
              </a:lnSpc>
            </a:pPr>
            <a:r>
              <a:rPr lang="en-US" spc="-5" smtClean="0"/>
              <a:t>12/05/2019</a:t>
            </a:r>
            <a:endParaRPr lang="en-US" spc="-5" dirty="0"/>
          </a:p>
        </p:txBody>
      </p:sp>
      <p:sp>
        <p:nvSpPr>
          <p:cNvPr id="2" name="object 2"/>
          <p:cNvSpPr txBox="1">
            <a:spLocks noGrp="1"/>
          </p:cNvSpPr>
          <p:nvPr>
            <p:ph type="ctrTitle"/>
          </p:nvPr>
        </p:nvSpPr>
        <p:spPr>
          <a:prstGeom prst="rect">
            <a:avLst/>
          </a:prstGeom>
        </p:spPr>
        <p:txBody>
          <a:bodyPr vert="horz" wrap="square" lIns="0" tIns="13335" rIns="0" bIns="0" rtlCol="0">
            <a:spAutoFit/>
          </a:bodyPr>
          <a:lstStyle/>
          <a:p>
            <a:pPr marL="1057275" marR="5080" indent="-589280">
              <a:lnSpc>
                <a:spcPct val="100000"/>
              </a:lnSpc>
              <a:spcBef>
                <a:spcPts val="105"/>
              </a:spcBef>
            </a:pPr>
            <a:r>
              <a:rPr dirty="0"/>
              <a:t>CalAIM: California</a:t>
            </a:r>
            <a:r>
              <a:rPr spc="-325" dirty="0"/>
              <a:t> </a:t>
            </a:r>
            <a:r>
              <a:rPr dirty="0"/>
              <a:t>Advancing  and Innovating</a:t>
            </a:r>
            <a:r>
              <a:rPr spc="-30" dirty="0"/>
              <a:t> </a:t>
            </a:r>
            <a:r>
              <a:rPr dirty="0"/>
              <a:t>Medi-Cal</a:t>
            </a:r>
          </a:p>
        </p:txBody>
      </p:sp>
    </p:spTree>
    <p:extLst>
      <p:ext uri="{BB962C8B-B14F-4D97-AF65-F5344CB8AC3E}">
        <p14:creationId xmlns:p14="http://schemas.microsoft.com/office/powerpoint/2010/main" val="30705021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F22356E-2A12-4147-9C02-1C2F05D23B3C}" type="slidenum">
              <a:rPr lang="en-US" smtClean="0"/>
              <a:t>50</a:t>
            </a:fld>
            <a:endParaRPr lang="en-US" dirty="0"/>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rgbClr val="2E2E2E">
                    <a:tint val="75000"/>
                  </a:srgbClr>
                </a:solidFill>
                <a:effectLst/>
                <a:uLnTx/>
                <a:uFillTx/>
                <a:latin typeface="Arial"/>
                <a:ea typeface="+mn-ea"/>
                <a:cs typeface="+mn-cs"/>
              </a:rPr>
              <a:t>12/05/2019</a:t>
            </a:r>
            <a:endParaRPr kumimoji="0" lang="en-US" sz="1200" b="0" i="0" u="none" strike="noStrike" kern="1200" cap="none" spc="0" normalizeH="0" baseline="0" noProof="0" dirty="0">
              <a:ln>
                <a:noFill/>
              </a:ln>
              <a:solidFill>
                <a:srgbClr val="2E2E2E">
                  <a:tint val="75000"/>
                </a:srgbClr>
              </a:solidFill>
              <a:effectLst/>
              <a:uLnTx/>
              <a:uFillTx/>
              <a:latin typeface="Arial"/>
              <a:ea typeface="+mn-ea"/>
              <a:cs typeface="+mn-cs"/>
            </a:endParaRPr>
          </a:p>
        </p:txBody>
      </p:sp>
      <p:sp>
        <p:nvSpPr>
          <p:cNvPr id="5" name="Title 4"/>
          <p:cNvSpPr>
            <a:spLocks noGrp="1"/>
          </p:cNvSpPr>
          <p:nvPr>
            <p:ph type="title"/>
          </p:nvPr>
        </p:nvSpPr>
        <p:spPr/>
        <p:txBody>
          <a:bodyPr>
            <a:normAutofit fontScale="90000"/>
          </a:bodyPr>
          <a:lstStyle/>
          <a:p>
            <a:r>
              <a:rPr lang="en-US" dirty="0" smtClean="0"/>
              <a:t>Telehealth Going Forward (Cont.)</a:t>
            </a:r>
            <a:endParaRPr lang="en-US" dirty="0"/>
          </a:p>
        </p:txBody>
      </p:sp>
      <p:sp>
        <p:nvSpPr>
          <p:cNvPr id="2" name="Content Placeholder 1"/>
          <p:cNvSpPr>
            <a:spLocks noGrp="1"/>
          </p:cNvSpPr>
          <p:nvPr>
            <p:ph idx="1"/>
          </p:nvPr>
        </p:nvSpPr>
        <p:spPr/>
        <p:txBody>
          <a:bodyPr>
            <a:normAutofit/>
          </a:bodyPr>
          <a:lstStyle/>
          <a:p>
            <a:pPr>
              <a:buFont typeface="Wingdings" panose="05000000000000000000" pitchFamily="2" charset="2"/>
              <a:buChar char="§"/>
            </a:pPr>
            <a:r>
              <a:rPr lang="en-US" sz="2600" dirty="0" smtClean="0"/>
              <a:t>DHCS is committed to continuing to explore opportunities for innovation and advancement in telehealth services.</a:t>
            </a:r>
          </a:p>
          <a:p>
            <a:pPr>
              <a:buFont typeface="Wingdings" panose="05000000000000000000" pitchFamily="2" charset="2"/>
              <a:buChar char="§"/>
            </a:pPr>
            <a:r>
              <a:rPr lang="en-US" sz="2600" dirty="0" smtClean="0"/>
              <a:t>DHCS will continue to actively monitor and assess applicable federal guidance, as well as public and private sector industry best practices to drive policy development.</a:t>
            </a:r>
          </a:p>
          <a:p>
            <a:pPr>
              <a:buFont typeface="Wingdings" panose="05000000000000000000" pitchFamily="2" charset="2"/>
              <a:buChar char="§"/>
            </a:pPr>
            <a:r>
              <a:rPr lang="en-US" sz="2600" dirty="0" smtClean="0"/>
              <a:t>DHCS values and encourages ongoing stakeholder engagement and participation to further inform policy development.</a:t>
            </a:r>
          </a:p>
          <a:p>
            <a:pPr marL="0" indent="0">
              <a:buNone/>
            </a:pPr>
            <a:endParaRPr lang="en-US" dirty="0"/>
          </a:p>
        </p:txBody>
      </p:sp>
    </p:spTree>
    <p:extLst>
      <p:ext uri="{BB962C8B-B14F-4D97-AF65-F5344CB8AC3E}">
        <p14:creationId xmlns:p14="http://schemas.microsoft.com/office/powerpoint/2010/main" val="2982022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F22356E-2A12-4147-9C02-1C2F05D23B3C}" type="slidenum">
              <a:rPr lang="en-US" smtClean="0"/>
              <a:t>51</a:t>
            </a:fld>
            <a:endParaRPr lang="en-US" dirty="0"/>
          </a:p>
        </p:txBody>
      </p:sp>
      <p:sp>
        <p:nvSpPr>
          <p:cNvPr id="5" name="Date Placeholder 4"/>
          <p:cNvSpPr>
            <a:spLocks noGrp="1"/>
          </p:cNvSpPr>
          <p:nvPr>
            <p:ph type="dt" sz="half" idx="10"/>
          </p:nvPr>
        </p:nvSpPr>
        <p:spPr/>
        <p:txBody>
          <a:bodyPr/>
          <a:lstStyle/>
          <a:p>
            <a:r>
              <a:rPr lang="en-US" smtClean="0"/>
              <a:t>12/05/2019</a:t>
            </a:r>
            <a:endParaRPr lang="en-US" dirty="0"/>
          </a:p>
        </p:txBody>
      </p:sp>
      <p:sp>
        <p:nvSpPr>
          <p:cNvPr id="2" name="Title 1"/>
          <p:cNvSpPr>
            <a:spLocks noGrp="1"/>
          </p:cNvSpPr>
          <p:nvPr>
            <p:ph type="title"/>
          </p:nvPr>
        </p:nvSpPr>
        <p:spPr/>
        <p:txBody>
          <a:bodyPr>
            <a:normAutofit/>
          </a:bodyPr>
          <a:lstStyle/>
          <a:p>
            <a:r>
              <a:rPr lang="en-US" dirty="0" smtClean="0"/>
              <a:t>Additional Information</a:t>
            </a:r>
            <a:endParaRPr lang="en-US" dirty="0"/>
          </a:p>
        </p:txBody>
      </p:sp>
      <p:sp>
        <p:nvSpPr>
          <p:cNvPr id="3" name="Content Placeholder 2"/>
          <p:cNvSpPr>
            <a:spLocks noGrp="1"/>
          </p:cNvSpPr>
          <p:nvPr>
            <p:ph idx="1"/>
          </p:nvPr>
        </p:nvSpPr>
        <p:spPr>
          <a:xfrm>
            <a:off x="838200" y="1524000"/>
            <a:ext cx="7696200" cy="4525963"/>
          </a:xfrm>
        </p:spPr>
        <p:txBody>
          <a:bodyPr>
            <a:normAutofit fontScale="70000" lnSpcReduction="20000"/>
          </a:bodyPr>
          <a:lstStyle/>
          <a:p>
            <a:pPr marL="457200" lvl="1" indent="0">
              <a:buNone/>
            </a:pPr>
            <a:endParaRPr lang="en-US" sz="4000" dirty="0" smtClean="0"/>
          </a:p>
          <a:p>
            <a:pPr marL="457200" lvl="1" indent="0">
              <a:buNone/>
            </a:pPr>
            <a:r>
              <a:rPr lang="en-US" sz="4000" dirty="0" smtClean="0"/>
              <a:t>For more information regarding Medi-Cal’s telehealth policy, please visit our website </a:t>
            </a:r>
            <a:r>
              <a:rPr lang="en-US" sz="4000" dirty="0"/>
              <a:t>at </a:t>
            </a:r>
            <a:endParaRPr lang="en-US" sz="4000" dirty="0" smtClean="0"/>
          </a:p>
          <a:p>
            <a:pPr marL="457200" lvl="1" indent="0" algn="ctr">
              <a:buNone/>
            </a:pPr>
            <a:r>
              <a:rPr lang="en-US" sz="4000" dirty="0" smtClean="0">
                <a:hlinkClick r:id="rId3"/>
              </a:rPr>
              <a:t>Medi-Cal &amp; Telehealth</a:t>
            </a:r>
            <a:endParaRPr lang="en-US" sz="4000" dirty="0" smtClean="0"/>
          </a:p>
          <a:p>
            <a:pPr marL="457200" lvl="1" indent="0" algn="ctr">
              <a:buNone/>
            </a:pPr>
            <a:endParaRPr lang="en-US" sz="4000" dirty="0"/>
          </a:p>
          <a:p>
            <a:pPr marL="457200" lvl="1" indent="0" algn="ctr">
              <a:buNone/>
            </a:pPr>
            <a:r>
              <a:rPr lang="en-US" sz="4000" dirty="0" smtClean="0"/>
              <a:t>For general questions, please feel free to submit those </a:t>
            </a:r>
            <a:r>
              <a:rPr lang="en-US" sz="4000" dirty="0"/>
              <a:t>via email to </a:t>
            </a:r>
            <a:endParaRPr lang="en-US" sz="4000" dirty="0" smtClean="0"/>
          </a:p>
          <a:p>
            <a:pPr marL="457200" lvl="1" indent="0" algn="ctr">
              <a:buNone/>
            </a:pPr>
            <a:r>
              <a:rPr lang="en-US" sz="4000" dirty="0" smtClean="0">
                <a:hlinkClick r:id="rId4"/>
              </a:rPr>
              <a:t>DHCS-Benefits@dhcs.ca.gov</a:t>
            </a:r>
            <a:r>
              <a:rPr lang="en-US" sz="4000" dirty="0" smtClean="0"/>
              <a:t> </a:t>
            </a:r>
          </a:p>
          <a:p>
            <a:pPr marL="457200" lvl="1" indent="0" algn="ctr">
              <a:buNone/>
            </a:pPr>
            <a:endParaRPr lang="en-US" sz="4000" dirty="0" smtClean="0"/>
          </a:p>
          <a:p>
            <a:pPr marL="457200" lvl="1" indent="0" algn="ctr">
              <a:buNone/>
            </a:pPr>
            <a:r>
              <a:rPr lang="en-US" sz="4000" dirty="0" smtClean="0"/>
              <a:t> </a:t>
            </a:r>
          </a:p>
          <a:p>
            <a:pPr marL="457200" lvl="1" indent="0" algn="ctr">
              <a:buNone/>
            </a:pPr>
            <a:endParaRPr lang="en-US" sz="2000" dirty="0" smtClean="0"/>
          </a:p>
          <a:p>
            <a:pPr marL="457200" lvl="1" indent="0" algn="ctr">
              <a:buNone/>
            </a:pPr>
            <a:endParaRPr lang="en-US" sz="2000" dirty="0"/>
          </a:p>
          <a:p>
            <a:pPr marL="457200" lvl="1" indent="0" algn="ctr">
              <a:buNone/>
            </a:pPr>
            <a:endParaRPr lang="en-US" sz="2000" dirty="0" smtClean="0"/>
          </a:p>
          <a:p>
            <a:pPr lvl="1"/>
            <a:endParaRPr lang="en-US" sz="1500" dirty="0"/>
          </a:p>
          <a:p>
            <a:pPr marL="342900" lvl="1" indent="0">
              <a:buNone/>
            </a:pPr>
            <a:endParaRPr lang="en-US" dirty="0" smtClean="0"/>
          </a:p>
          <a:p>
            <a:pPr lvl="1"/>
            <a:endParaRPr lang="en-US" dirty="0"/>
          </a:p>
          <a:p>
            <a:pPr lvl="1"/>
            <a:endParaRPr lang="en-US" dirty="0"/>
          </a:p>
        </p:txBody>
      </p:sp>
    </p:spTree>
    <p:extLst>
      <p:ext uri="{BB962C8B-B14F-4D97-AF65-F5344CB8AC3E}">
        <p14:creationId xmlns:p14="http://schemas.microsoft.com/office/powerpoint/2010/main" val="182036688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709803" y="2387600"/>
            <a:ext cx="7724393" cy="1661993"/>
          </a:xfrm>
        </p:spPr>
        <p:txBody>
          <a:bodyPr/>
          <a:lstStyle/>
          <a:p>
            <a:pPr marL="0" indent="0" algn="ctr"/>
            <a:r>
              <a:rPr lang="en-US" b="1" dirty="0"/>
              <a:t>Thank you from DHCS!</a:t>
            </a:r>
            <a:br>
              <a:rPr lang="en-US" b="1" dirty="0"/>
            </a:br>
            <a:r>
              <a:rPr lang="en-US" sz="2000" b="1" dirty="0"/>
              <a:t/>
            </a:r>
            <a:br>
              <a:rPr lang="en-US" sz="2000" b="1" dirty="0"/>
            </a:br>
            <a:r>
              <a:rPr lang="en-US" dirty="0" smtClean="0"/>
              <a:t>Questions</a:t>
            </a:r>
            <a:r>
              <a:rPr lang="en-US" dirty="0"/>
              <a:t>?</a:t>
            </a:r>
          </a:p>
        </p:txBody>
      </p:sp>
      <p:sp>
        <p:nvSpPr>
          <p:cNvPr id="3" name="Content Placeholder 2"/>
          <p:cNvSpPr>
            <a:spLocks noGrp="1"/>
          </p:cNvSpPr>
          <p:nvPr>
            <p:ph type="subTitle" idx="4"/>
          </p:nvPr>
        </p:nvSpPr>
        <p:spPr/>
        <p:txBody>
          <a:bodyPr>
            <a:normAutofit/>
          </a:bodyPr>
          <a:lstStyle/>
          <a:p>
            <a:pPr marL="0" indent="0" algn="ctr">
              <a:buNone/>
            </a:pPr>
            <a:r>
              <a:rPr lang="en-US" sz="6000" dirty="0" smtClean="0"/>
              <a:t> </a:t>
            </a:r>
          </a:p>
        </p:txBody>
      </p:sp>
      <p:sp>
        <p:nvSpPr>
          <p:cNvPr id="2" name="Date Placeholder 1"/>
          <p:cNvSpPr>
            <a:spLocks noGrp="1"/>
          </p:cNvSpPr>
          <p:nvPr>
            <p:ph type="dt" sz="half" idx="6"/>
          </p:nvPr>
        </p:nvSpPr>
        <p:spPr/>
        <p:txBody>
          <a:bodyPr/>
          <a:lstStyle/>
          <a:p>
            <a:r>
              <a:rPr lang="en-US" smtClean="0"/>
              <a:t>12/05/2019</a:t>
            </a:r>
            <a:endParaRPr lang="en-US" dirty="0"/>
          </a:p>
        </p:txBody>
      </p:sp>
      <p:sp>
        <p:nvSpPr>
          <p:cNvPr id="4" name="Slide Number Placeholder 3"/>
          <p:cNvSpPr>
            <a:spLocks noGrp="1"/>
          </p:cNvSpPr>
          <p:nvPr>
            <p:ph type="sldNum" sz="quarter" idx="7"/>
          </p:nvPr>
        </p:nvSpPr>
        <p:spPr/>
        <p:txBody>
          <a:bodyPr/>
          <a:lstStyle/>
          <a:p>
            <a:fld id="{0F22356E-2A12-4147-9C02-1C2F05D23B3C}" type="slidenum">
              <a:rPr lang="en-US" smtClean="0"/>
              <a:pPr/>
              <a:t>52</a:t>
            </a:fld>
            <a:endParaRPr lang="en-US" dirty="0"/>
          </a:p>
        </p:txBody>
      </p:sp>
    </p:spTree>
    <p:extLst>
      <p:ext uri="{BB962C8B-B14F-4D97-AF65-F5344CB8AC3E}">
        <p14:creationId xmlns:p14="http://schemas.microsoft.com/office/powerpoint/2010/main" val="295295252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0F22356E-2A12-4147-9C02-1C2F05D23B3C}" type="slidenum">
              <a:rPr lang="en-US" smtClean="0"/>
              <a:t>53</a:t>
            </a:fld>
            <a:endParaRPr lang="en-US" dirty="0"/>
          </a:p>
        </p:txBody>
      </p:sp>
      <p:sp>
        <p:nvSpPr>
          <p:cNvPr id="2" name="Date Placeholder 1"/>
          <p:cNvSpPr>
            <a:spLocks noGrp="1"/>
          </p:cNvSpPr>
          <p:nvPr>
            <p:ph type="dt" sz="half" idx="10"/>
          </p:nvPr>
        </p:nvSpPr>
        <p:spPr/>
        <p:txBody>
          <a:bodyPr/>
          <a:lstStyle/>
          <a:p>
            <a:r>
              <a:rPr lang="en-US" smtClean="0"/>
              <a:t>12/05/2019</a:t>
            </a:r>
            <a:endParaRPr lang="en-US" dirty="0"/>
          </a:p>
        </p:txBody>
      </p:sp>
      <p:sp>
        <p:nvSpPr>
          <p:cNvPr id="6" name="Title 5"/>
          <p:cNvSpPr>
            <a:spLocks noGrp="1"/>
          </p:cNvSpPr>
          <p:nvPr>
            <p:ph type="ctrTitle"/>
          </p:nvPr>
        </p:nvSpPr>
        <p:spPr>
          <a:xfrm>
            <a:off x="914400" y="1828800"/>
            <a:ext cx="7772400" cy="2819400"/>
          </a:xfrm>
        </p:spPr>
        <p:txBody>
          <a:bodyPr>
            <a:normAutofit/>
          </a:bodyPr>
          <a:lstStyle/>
          <a:p>
            <a:pPr algn="ctr"/>
            <a:r>
              <a:rPr lang="en-US" sz="4000" b="1" dirty="0" smtClean="0"/>
              <a:t>Medi-Cal Rx</a:t>
            </a:r>
            <a:br>
              <a:rPr lang="en-US" sz="4000" b="1" dirty="0" smtClean="0"/>
            </a:br>
            <a:r>
              <a:rPr lang="en-US" sz="3600" b="1" dirty="0" smtClean="0"/>
              <a:t/>
            </a:r>
            <a:br>
              <a:rPr lang="en-US" sz="3600" b="1" dirty="0" smtClean="0"/>
            </a:br>
            <a:r>
              <a:rPr lang="en-US" sz="2800" b="1" i="1" dirty="0" smtClean="0"/>
              <a:t>Transitioning Medi-Cal Pharmacy Services from Managed Care to Fee-For-Service</a:t>
            </a:r>
            <a:endParaRPr lang="en-US" sz="2800" b="1" i="1" dirty="0"/>
          </a:p>
        </p:txBody>
      </p:sp>
      <p:sp>
        <p:nvSpPr>
          <p:cNvPr id="7" name="Subtitle 6"/>
          <p:cNvSpPr>
            <a:spLocks noGrp="1"/>
          </p:cNvSpPr>
          <p:nvPr>
            <p:ph type="subTitle" idx="1"/>
          </p:nvPr>
        </p:nvSpPr>
        <p:spPr/>
        <p:txBody>
          <a:bodyPr>
            <a:normAutofit/>
          </a:bodyPr>
          <a:lstStyle/>
          <a:p>
            <a:pPr algn="ctr">
              <a:spcBef>
                <a:spcPts val="0"/>
              </a:spcBef>
            </a:pPr>
            <a:r>
              <a:rPr lang="en-US" sz="2200" dirty="0"/>
              <a:t>Presented by: </a:t>
            </a:r>
          </a:p>
          <a:p>
            <a:pPr algn="ctr">
              <a:spcBef>
                <a:spcPts val="0"/>
              </a:spcBef>
            </a:pPr>
            <a:r>
              <a:rPr lang="en-US" sz="2200" dirty="0"/>
              <a:t>Harry Hendrix, Jr., Chief</a:t>
            </a:r>
          </a:p>
          <a:p>
            <a:pPr algn="ctr">
              <a:spcBef>
                <a:spcPts val="0"/>
              </a:spcBef>
            </a:pPr>
            <a:r>
              <a:rPr lang="en-US" sz="2200" dirty="0"/>
              <a:t>Pharmacy Benefits Division</a:t>
            </a:r>
          </a:p>
          <a:p>
            <a:pPr algn="ctr">
              <a:spcBef>
                <a:spcPts val="0"/>
              </a:spcBef>
            </a:pPr>
            <a:r>
              <a:rPr lang="en-US" sz="2200" dirty="0"/>
              <a:t>Department of Health Care Services</a:t>
            </a:r>
          </a:p>
        </p:txBody>
      </p:sp>
    </p:spTree>
    <p:extLst>
      <p:ext uri="{BB962C8B-B14F-4D97-AF65-F5344CB8AC3E}">
        <p14:creationId xmlns:p14="http://schemas.microsoft.com/office/powerpoint/2010/main" val="205153538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F22356E-2A12-4147-9C02-1C2F05D23B3C}" type="slidenum">
              <a:rPr lang="en-US" smtClean="0"/>
              <a:t>54</a:t>
            </a:fld>
            <a:endParaRPr lang="en-US" dirty="0"/>
          </a:p>
        </p:txBody>
      </p:sp>
      <p:sp>
        <p:nvSpPr>
          <p:cNvPr id="3" name="Date Placeholder 2"/>
          <p:cNvSpPr>
            <a:spLocks noGrp="1"/>
          </p:cNvSpPr>
          <p:nvPr>
            <p:ph type="dt" sz="half" idx="10"/>
          </p:nvPr>
        </p:nvSpPr>
        <p:spPr/>
        <p:txBody>
          <a:bodyPr/>
          <a:lstStyle/>
          <a:p>
            <a:r>
              <a:rPr lang="en-US" smtClean="0"/>
              <a:t>12/05/2019</a:t>
            </a:r>
            <a:endParaRPr lang="en-US" dirty="0"/>
          </a:p>
        </p:txBody>
      </p:sp>
      <p:sp>
        <p:nvSpPr>
          <p:cNvPr id="9" name="Title 8"/>
          <p:cNvSpPr>
            <a:spLocks noGrp="1"/>
          </p:cNvSpPr>
          <p:nvPr>
            <p:ph type="title"/>
          </p:nvPr>
        </p:nvSpPr>
        <p:spPr>
          <a:xfrm>
            <a:off x="1447800" y="301171"/>
            <a:ext cx="7086600" cy="990599"/>
          </a:xfrm>
        </p:spPr>
        <p:txBody>
          <a:bodyPr>
            <a:noAutofit/>
          </a:bodyPr>
          <a:lstStyle/>
          <a:p>
            <a:r>
              <a:rPr lang="en-US" sz="3400" b="1" dirty="0" smtClean="0"/>
              <a:t>Executive Order </a:t>
            </a:r>
            <a:br>
              <a:rPr lang="en-US" sz="3400" b="1" dirty="0" smtClean="0"/>
            </a:br>
            <a:r>
              <a:rPr lang="en-US" sz="3400" b="1" dirty="0" smtClean="0"/>
              <a:t>(EO) N-01-19 Overview</a:t>
            </a:r>
            <a:endParaRPr lang="en-US" sz="3400" b="1" dirty="0"/>
          </a:p>
        </p:txBody>
      </p:sp>
      <p:sp>
        <p:nvSpPr>
          <p:cNvPr id="5" name="Content Placeholder 6"/>
          <p:cNvSpPr txBox="1">
            <a:spLocks/>
          </p:cNvSpPr>
          <p:nvPr/>
        </p:nvSpPr>
        <p:spPr>
          <a:xfrm>
            <a:off x="838200" y="1462088"/>
            <a:ext cx="8077200" cy="4710112"/>
          </a:xfrm>
          <a:prstGeom prst="rect">
            <a:avLst/>
          </a:prstGeom>
        </p:spPr>
        <p:txBody>
          <a:bodyPr>
            <a:normAutofit fontScale="925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2200" b="0" i="0" u="none" strike="noStrike" kern="1200" cap="none" spc="0" normalizeH="0" baseline="0" noProof="0" dirty="0" smtClean="0">
                <a:ln>
                  <a:noFill/>
                </a:ln>
                <a:solidFill>
                  <a:srgbClr val="0A295B"/>
                </a:solidFill>
                <a:effectLst/>
                <a:uLnTx/>
                <a:uFillTx/>
                <a:latin typeface="Arial"/>
                <a:ea typeface="+mn-ea"/>
                <a:cs typeface="+mn-cs"/>
              </a:rPr>
              <a:t>The </a:t>
            </a:r>
            <a:r>
              <a:rPr kumimoji="0" lang="en-US" sz="2200" b="0" i="0" u="none" strike="noStrike" kern="1200" cap="none" spc="0" normalizeH="0" baseline="0" noProof="0" dirty="0">
                <a:ln>
                  <a:noFill/>
                </a:ln>
                <a:solidFill>
                  <a:srgbClr val="0A295B"/>
                </a:solidFill>
                <a:effectLst/>
                <a:uLnTx/>
                <a:uFillTx/>
                <a:latin typeface="Arial"/>
                <a:ea typeface="+mn-ea"/>
                <a:cs typeface="+mn-cs"/>
              </a:rPr>
              <a:t>Governor </a:t>
            </a:r>
            <a:r>
              <a:rPr kumimoji="0" lang="en-US" sz="2200" b="0" i="0" u="none" strike="noStrike" kern="1200" cap="none" spc="0" normalizeH="0" baseline="0" noProof="0" dirty="0" smtClean="0">
                <a:ln>
                  <a:noFill/>
                </a:ln>
                <a:solidFill>
                  <a:srgbClr val="0A295B"/>
                </a:solidFill>
                <a:effectLst/>
                <a:uLnTx/>
                <a:uFillTx/>
                <a:latin typeface="Arial"/>
                <a:ea typeface="+mn-ea"/>
                <a:cs typeface="+mn-cs"/>
              </a:rPr>
              <a:t>issued EO N-01-19, which, in part, requires </a:t>
            </a:r>
            <a:r>
              <a:rPr kumimoji="0" lang="en-US" sz="2200" b="0" i="0" u="none" strike="noStrike" kern="1200" cap="none" spc="0" normalizeH="0" baseline="0" noProof="0" dirty="0">
                <a:ln>
                  <a:noFill/>
                </a:ln>
                <a:solidFill>
                  <a:srgbClr val="0A295B"/>
                </a:solidFill>
                <a:effectLst/>
                <a:uLnTx/>
                <a:uFillTx/>
                <a:latin typeface="Arial"/>
                <a:ea typeface="+mn-ea"/>
                <a:cs typeface="+mn-cs"/>
              </a:rPr>
              <a:t>that all Medi-Cal pharmacy services be transitioned from </a:t>
            </a:r>
            <a:r>
              <a:rPr kumimoji="0" lang="en-US" sz="2200" b="0" i="0" u="none" strike="noStrike" kern="1200" cap="none" spc="0" normalizeH="0" baseline="0" noProof="0" dirty="0" smtClean="0">
                <a:ln>
                  <a:noFill/>
                </a:ln>
                <a:solidFill>
                  <a:srgbClr val="0A295B"/>
                </a:solidFill>
                <a:effectLst/>
                <a:uLnTx/>
                <a:uFillTx/>
                <a:latin typeface="Arial"/>
                <a:ea typeface="+mn-ea"/>
                <a:cs typeface="+mn-cs"/>
              </a:rPr>
              <a:t>MC to FFS </a:t>
            </a:r>
            <a:r>
              <a:rPr kumimoji="0" lang="en-US" sz="2200" b="0" i="0" u="none" strike="noStrike" kern="1200" cap="none" spc="0" normalizeH="0" baseline="0" noProof="0" dirty="0">
                <a:ln>
                  <a:noFill/>
                </a:ln>
                <a:solidFill>
                  <a:srgbClr val="0A295B"/>
                </a:solidFill>
                <a:effectLst/>
                <a:uLnTx/>
                <a:uFillTx/>
                <a:latin typeface="Arial"/>
                <a:ea typeface="+mn-ea"/>
                <a:cs typeface="+mn-cs"/>
              </a:rPr>
              <a:t>by </a:t>
            </a:r>
            <a:r>
              <a:rPr kumimoji="0" lang="en-US" sz="2200" b="0" i="0" u="none" strike="noStrike" kern="1200" cap="none" spc="0" normalizeH="0" baseline="0" noProof="0" dirty="0" smtClean="0">
                <a:ln>
                  <a:noFill/>
                </a:ln>
                <a:solidFill>
                  <a:srgbClr val="0A295B"/>
                </a:solidFill>
                <a:effectLst/>
                <a:uLnTx/>
                <a:uFillTx/>
                <a:latin typeface="Arial"/>
                <a:ea typeface="+mn-ea"/>
                <a:cs typeface="+mn-cs"/>
              </a:rPr>
              <a:t>January 1, 2021 (collectively referred to as “Medi-Cal Rx”). </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kumimoji="0" lang="en-US" sz="1300" b="0" i="0" u="none" strike="noStrike" kern="1200" cap="none" spc="0" normalizeH="0" baseline="0" noProof="0" dirty="0" smtClean="0">
              <a:ln>
                <a:noFill/>
              </a:ln>
              <a:solidFill>
                <a:srgbClr val="0A295B"/>
              </a:solidFill>
              <a:effectLst/>
              <a:uLnTx/>
              <a:uFillTx/>
              <a:latin typeface="Arial"/>
              <a:ea typeface="+mn-ea"/>
              <a:cs typeface="+mn-cs"/>
            </a:endParaRPr>
          </a:p>
          <a:p>
            <a:pPr marL="342900" marR="0" lvl="0" indent="-342900" algn="l" defTabSz="914400" rtl="0" eaLnBrk="1" fontAlgn="auto" latinLnBrk="0" hangingPunct="1">
              <a:lnSpc>
                <a:spcPct val="100000"/>
              </a:lnSpc>
              <a:spcBef>
                <a:spcPts val="600"/>
              </a:spcBef>
              <a:spcAft>
                <a:spcPts val="600"/>
              </a:spcAft>
              <a:buClrTx/>
              <a:buSzTx/>
              <a:buFont typeface="Wingdings" panose="05000000000000000000" pitchFamily="2" charset="2"/>
              <a:buChar char="§"/>
              <a:tabLst/>
              <a:defRPr/>
            </a:pPr>
            <a:r>
              <a:rPr kumimoji="0" lang="en-US" sz="2200" b="0" i="0" u="none" strike="noStrike" kern="1200" cap="none" spc="0" normalizeH="0" baseline="0" noProof="0" dirty="0" smtClean="0">
                <a:ln>
                  <a:noFill/>
                </a:ln>
                <a:solidFill>
                  <a:srgbClr val="0A295B"/>
                </a:solidFill>
                <a:effectLst/>
                <a:uLnTx/>
                <a:uFillTx/>
                <a:latin typeface="Arial"/>
                <a:ea typeface="+mn-ea"/>
                <a:cs typeface="+mn-cs"/>
              </a:rPr>
              <a:t>Medi-Cal Rx will, among </a:t>
            </a:r>
            <a:r>
              <a:rPr kumimoji="0" lang="en-US" sz="2200" b="0" i="0" u="none" strike="noStrike" kern="1200" cap="none" spc="0" normalizeH="0" baseline="0" noProof="0" dirty="0">
                <a:ln>
                  <a:noFill/>
                </a:ln>
                <a:solidFill>
                  <a:srgbClr val="0A295B"/>
                </a:solidFill>
                <a:effectLst/>
                <a:uLnTx/>
                <a:uFillTx/>
                <a:latin typeface="Arial"/>
                <a:ea typeface="+mn-ea"/>
                <a:cs typeface="+mn-cs"/>
              </a:rPr>
              <a:t>other things:</a:t>
            </a:r>
          </a:p>
          <a:p>
            <a:pPr marL="801688" marR="0" lvl="2" indent="-339725" algn="l" defTabSz="914400" rtl="0" eaLnBrk="1" fontAlgn="auto" latinLnBrk="0" hangingPunct="1">
              <a:lnSpc>
                <a:spcPct val="100000"/>
              </a:lnSpc>
              <a:spcBef>
                <a:spcPts val="600"/>
              </a:spcBef>
              <a:spcAft>
                <a:spcPts val="600"/>
              </a:spcAft>
              <a:buClrTx/>
              <a:buSzTx/>
              <a:buFont typeface="Courier New" panose="02070309020205020404" pitchFamily="49" charset="0"/>
              <a:buChar char="o"/>
              <a:tabLst/>
              <a:defRPr/>
            </a:pPr>
            <a:r>
              <a:rPr kumimoji="0" lang="en-US" sz="2200" b="0" i="0" u="none" strike="noStrike" kern="1200" cap="none" spc="0" normalizeH="0" baseline="0" noProof="0" dirty="0">
                <a:ln>
                  <a:noFill/>
                </a:ln>
                <a:solidFill>
                  <a:srgbClr val="0A295B"/>
                </a:solidFill>
                <a:effectLst/>
                <a:uLnTx/>
                <a:uFillTx/>
                <a:latin typeface="Arial"/>
                <a:ea typeface="+mn-ea"/>
                <a:cs typeface="+mn-cs"/>
              </a:rPr>
              <a:t>Standardize the Medi-Cal pharmacy benefit statewide, under one delivery system.</a:t>
            </a:r>
          </a:p>
          <a:p>
            <a:pPr marL="801688" marR="0" lvl="2" indent="-339725" algn="l" defTabSz="914400" rtl="0" eaLnBrk="1" fontAlgn="auto" latinLnBrk="0" hangingPunct="1">
              <a:lnSpc>
                <a:spcPct val="100000"/>
              </a:lnSpc>
              <a:spcBef>
                <a:spcPts val="600"/>
              </a:spcBef>
              <a:spcAft>
                <a:spcPts val="600"/>
              </a:spcAft>
              <a:buClrTx/>
              <a:buSzTx/>
              <a:buFont typeface="Courier New" panose="02070309020205020404" pitchFamily="49" charset="0"/>
              <a:buChar char="o"/>
              <a:tabLst/>
              <a:defRPr/>
            </a:pPr>
            <a:r>
              <a:rPr kumimoji="0" lang="en-US" sz="2200" b="0" i="0" u="none" strike="noStrike" kern="1200" cap="none" spc="0" normalizeH="0" baseline="0" noProof="0" dirty="0">
                <a:ln>
                  <a:noFill/>
                </a:ln>
                <a:solidFill>
                  <a:srgbClr val="0A295B"/>
                </a:solidFill>
                <a:effectLst/>
                <a:uLnTx/>
                <a:uFillTx/>
                <a:latin typeface="Arial"/>
                <a:ea typeface="+mn-ea"/>
                <a:cs typeface="+mn-cs"/>
              </a:rPr>
              <a:t>Improve access to pharmacy services with a pharmacy network that includes an overwhelming majority of the state’s pharmacies.</a:t>
            </a:r>
          </a:p>
          <a:p>
            <a:pPr marL="801688" marR="0" lvl="2" indent="-339725" algn="l" defTabSz="914400" rtl="0" eaLnBrk="1" fontAlgn="auto" latinLnBrk="0" hangingPunct="1">
              <a:lnSpc>
                <a:spcPct val="100000"/>
              </a:lnSpc>
              <a:spcBef>
                <a:spcPts val="600"/>
              </a:spcBef>
              <a:spcAft>
                <a:spcPts val="600"/>
              </a:spcAft>
              <a:buClrTx/>
              <a:buSzTx/>
              <a:buFont typeface="Courier New" panose="02070309020205020404" pitchFamily="49" charset="0"/>
              <a:buChar char="o"/>
              <a:tabLst/>
              <a:defRPr/>
            </a:pPr>
            <a:r>
              <a:rPr kumimoji="0" lang="en-US" sz="2200" b="0" i="0" u="none" strike="noStrike" kern="1200" cap="none" spc="0" normalizeH="0" baseline="0" noProof="0" dirty="0">
                <a:ln>
                  <a:noFill/>
                </a:ln>
                <a:solidFill>
                  <a:srgbClr val="0A295B"/>
                </a:solidFill>
                <a:effectLst/>
                <a:uLnTx/>
                <a:uFillTx/>
                <a:latin typeface="Arial"/>
                <a:ea typeface="+mn-ea"/>
                <a:cs typeface="+mn-cs"/>
              </a:rPr>
              <a:t>Apply statewide </a:t>
            </a:r>
            <a:r>
              <a:rPr kumimoji="0" lang="en-US" sz="2200" b="0" i="0" u="none" strike="noStrike" kern="1200" cap="none" spc="0" normalizeH="0" baseline="0" noProof="0" dirty="0" smtClean="0">
                <a:ln>
                  <a:noFill/>
                </a:ln>
                <a:solidFill>
                  <a:srgbClr val="0A295B"/>
                </a:solidFill>
                <a:effectLst/>
                <a:uLnTx/>
                <a:uFillTx/>
                <a:latin typeface="Arial"/>
                <a:ea typeface="+mn-ea"/>
                <a:cs typeface="+mn-cs"/>
              </a:rPr>
              <a:t>UM protocols </a:t>
            </a:r>
            <a:r>
              <a:rPr kumimoji="0" lang="en-US" sz="2200" b="0" i="0" u="none" strike="noStrike" kern="1200" cap="none" spc="0" normalizeH="0" baseline="0" noProof="0" dirty="0">
                <a:ln>
                  <a:noFill/>
                </a:ln>
                <a:solidFill>
                  <a:srgbClr val="0A295B"/>
                </a:solidFill>
                <a:effectLst/>
                <a:uLnTx/>
                <a:uFillTx/>
                <a:latin typeface="Arial"/>
                <a:ea typeface="+mn-ea"/>
                <a:cs typeface="+mn-cs"/>
              </a:rPr>
              <a:t>to all outpatient drugs.</a:t>
            </a:r>
          </a:p>
          <a:p>
            <a:pPr marL="801688" marR="0" lvl="2" indent="-339725" algn="l" defTabSz="914400" rtl="0" eaLnBrk="1" fontAlgn="auto" latinLnBrk="0" hangingPunct="1">
              <a:lnSpc>
                <a:spcPct val="100000"/>
              </a:lnSpc>
              <a:spcBef>
                <a:spcPts val="600"/>
              </a:spcBef>
              <a:spcAft>
                <a:spcPts val="600"/>
              </a:spcAft>
              <a:buClrTx/>
              <a:buSzTx/>
              <a:buFont typeface="Courier New" panose="02070309020205020404" pitchFamily="49" charset="0"/>
              <a:buChar char="o"/>
              <a:tabLst/>
              <a:defRPr/>
            </a:pPr>
            <a:r>
              <a:rPr kumimoji="0" lang="en-US" sz="2200" b="0" i="0" u="none" strike="noStrike" kern="1200" cap="none" spc="0" normalizeH="0" baseline="0" noProof="0" dirty="0">
                <a:ln>
                  <a:noFill/>
                </a:ln>
                <a:solidFill>
                  <a:srgbClr val="0A295B"/>
                </a:solidFill>
                <a:effectLst/>
                <a:uLnTx/>
                <a:uFillTx/>
                <a:latin typeface="Arial"/>
                <a:ea typeface="+mn-ea"/>
                <a:cs typeface="+mn-cs"/>
              </a:rPr>
              <a:t>Strengthen California’s ability to negotiate state supplemental drug rebates with drug manufacturers.</a:t>
            </a:r>
          </a:p>
          <a:p>
            <a:pPr marL="0" marR="0" lvl="0" indent="0" algn="l" defTabSz="914400" rtl="0" eaLnBrk="1" fontAlgn="auto" latinLnBrk="0" hangingPunct="1">
              <a:lnSpc>
                <a:spcPct val="100000"/>
              </a:lnSpc>
              <a:spcBef>
                <a:spcPct val="20000"/>
              </a:spcBef>
              <a:spcAft>
                <a:spcPts val="1200"/>
              </a:spcAft>
              <a:buClrTx/>
              <a:buSzTx/>
              <a:buFont typeface="Arial" panose="020B0604020202020204" pitchFamily="34" charset="0"/>
              <a:buNone/>
              <a:tabLst/>
              <a:defRPr/>
            </a:pPr>
            <a:endParaRPr kumimoji="0" lang="en-US" sz="2200" b="0" i="0" u="none" strike="noStrike" kern="1200" cap="none" spc="0" normalizeH="0" baseline="0" noProof="0" dirty="0" smtClean="0">
              <a:ln>
                <a:noFill/>
              </a:ln>
              <a:solidFill>
                <a:srgbClr val="2E2E2E"/>
              </a:solidFill>
              <a:effectLst/>
              <a:uLnTx/>
              <a:uFillTx/>
              <a:latin typeface="Arial"/>
              <a:ea typeface="+mn-ea"/>
              <a:cs typeface="+mn-cs"/>
            </a:endParaRPr>
          </a:p>
        </p:txBody>
      </p:sp>
    </p:spTree>
    <p:extLst>
      <p:ext uri="{BB962C8B-B14F-4D97-AF65-F5344CB8AC3E}">
        <p14:creationId xmlns:p14="http://schemas.microsoft.com/office/powerpoint/2010/main" val="297143511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F22356E-2A12-4147-9C02-1C2F05D23B3C}" type="slidenum">
              <a:rPr lang="en-US" smtClean="0"/>
              <a:t>55</a:t>
            </a:fld>
            <a:endParaRPr lang="en-US" dirty="0"/>
          </a:p>
        </p:txBody>
      </p:sp>
      <p:sp>
        <p:nvSpPr>
          <p:cNvPr id="3" name="Date Placeholder 2"/>
          <p:cNvSpPr>
            <a:spLocks noGrp="1"/>
          </p:cNvSpPr>
          <p:nvPr>
            <p:ph type="dt" sz="half" idx="10"/>
          </p:nvPr>
        </p:nvSpPr>
        <p:spPr/>
        <p:txBody>
          <a:bodyPr/>
          <a:lstStyle/>
          <a:p>
            <a:r>
              <a:rPr lang="en-US" smtClean="0"/>
              <a:t>12/05/2019</a:t>
            </a:r>
            <a:endParaRPr lang="en-US" dirty="0"/>
          </a:p>
        </p:txBody>
      </p:sp>
      <p:sp>
        <p:nvSpPr>
          <p:cNvPr id="9" name="Title 8"/>
          <p:cNvSpPr>
            <a:spLocks noGrp="1"/>
          </p:cNvSpPr>
          <p:nvPr>
            <p:ph type="title"/>
          </p:nvPr>
        </p:nvSpPr>
        <p:spPr>
          <a:xfrm>
            <a:off x="1828800" y="344740"/>
            <a:ext cx="7010400" cy="1103060"/>
          </a:xfrm>
        </p:spPr>
        <p:txBody>
          <a:bodyPr>
            <a:noAutofit/>
          </a:bodyPr>
          <a:lstStyle/>
          <a:p>
            <a:r>
              <a:rPr lang="en-US" sz="3400" b="1" dirty="0" smtClean="0"/>
              <a:t>Medi-Cal Rx: What managed care entities does it impact?</a:t>
            </a:r>
            <a:endParaRPr lang="en-US" sz="3400" dirty="0"/>
          </a:p>
        </p:txBody>
      </p:sp>
      <p:sp>
        <p:nvSpPr>
          <p:cNvPr id="10" name="Content Placeholder 6"/>
          <p:cNvSpPr txBox="1">
            <a:spLocks/>
          </p:cNvSpPr>
          <p:nvPr/>
        </p:nvSpPr>
        <p:spPr>
          <a:xfrm>
            <a:off x="988423" y="2131546"/>
            <a:ext cx="7698377" cy="3733800"/>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20000"/>
              </a:lnSpc>
              <a:spcBef>
                <a:spcPct val="20000"/>
              </a:spcBef>
              <a:spcAft>
                <a:spcPts val="1200"/>
              </a:spcAft>
              <a:buClrTx/>
              <a:buSzTx/>
              <a:buFont typeface="Wingdings" panose="05000000000000000000" pitchFamily="2" charset="2"/>
              <a:buChar char="§"/>
              <a:tabLst/>
              <a:defRPr/>
            </a:pPr>
            <a:r>
              <a:rPr kumimoji="0" lang="en-US" sz="2600" b="0" i="0" u="none" strike="noStrike" kern="1200" cap="none" spc="0" normalizeH="0" baseline="0" noProof="0" dirty="0" smtClean="0">
                <a:ln>
                  <a:noFill/>
                </a:ln>
                <a:solidFill>
                  <a:srgbClr val="0A295B"/>
                </a:solidFill>
                <a:effectLst/>
                <a:uLnTx/>
                <a:uFillTx/>
                <a:latin typeface="Arial"/>
                <a:ea typeface="+mn-ea"/>
                <a:cs typeface="+mn-cs"/>
              </a:rPr>
              <a:t>Medi-Cal Rx </a:t>
            </a:r>
            <a:r>
              <a:rPr kumimoji="0" lang="en-US" sz="2600" b="0" i="0" u="sng" strike="noStrike" kern="1200" cap="none" spc="0" normalizeH="0" baseline="0" noProof="0" dirty="0" smtClean="0">
                <a:ln>
                  <a:noFill/>
                </a:ln>
                <a:solidFill>
                  <a:srgbClr val="0A295B"/>
                </a:solidFill>
                <a:effectLst/>
                <a:uLnTx/>
                <a:uFillTx/>
                <a:latin typeface="Arial"/>
                <a:ea typeface="+mn-ea"/>
                <a:cs typeface="+mn-cs"/>
              </a:rPr>
              <a:t>will impact</a:t>
            </a:r>
            <a:r>
              <a:rPr kumimoji="0" lang="en-US" sz="2600" b="0" i="0" u="none" strike="noStrike" kern="1200" cap="none" spc="0" normalizeH="0" baseline="0" noProof="0" dirty="0" smtClean="0">
                <a:ln>
                  <a:noFill/>
                </a:ln>
                <a:solidFill>
                  <a:srgbClr val="0A295B"/>
                </a:solidFill>
                <a:effectLst/>
                <a:uLnTx/>
                <a:uFillTx/>
                <a:latin typeface="Arial"/>
                <a:ea typeface="+mn-ea"/>
                <a:cs typeface="+mn-cs"/>
              </a:rPr>
              <a:t> all </a:t>
            </a:r>
            <a:r>
              <a:rPr kumimoji="0" lang="en-US" sz="2600" b="0" i="0" u="none" strike="noStrike" kern="1200" cap="none" spc="0" normalizeH="0" baseline="0" noProof="0" dirty="0">
                <a:ln>
                  <a:noFill/>
                </a:ln>
                <a:solidFill>
                  <a:srgbClr val="0A295B"/>
                </a:solidFill>
                <a:effectLst/>
                <a:uLnTx/>
                <a:uFillTx/>
                <a:latin typeface="Arial"/>
                <a:ea typeface="+mn-ea"/>
                <a:cs typeface="+mn-cs"/>
              </a:rPr>
              <a:t>Medi-Cal </a:t>
            </a:r>
            <a:r>
              <a:rPr kumimoji="0" lang="en-US" sz="2600" b="0" i="0" u="none" strike="noStrike" kern="1200" cap="none" spc="0" normalizeH="0" baseline="0" noProof="0" dirty="0" smtClean="0">
                <a:ln>
                  <a:noFill/>
                </a:ln>
                <a:solidFill>
                  <a:srgbClr val="0A295B"/>
                </a:solidFill>
                <a:effectLst/>
                <a:uLnTx/>
                <a:uFillTx/>
                <a:latin typeface="Arial"/>
                <a:ea typeface="+mn-ea"/>
                <a:cs typeface="+mn-cs"/>
              </a:rPr>
              <a:t>Managed Care Plans (MCPs), including SCAN</a:t>
            </a:r>
            <a:r>
              <a:rPr kumimoji="0" lang="en-US" sz="2600" b="0" i="0" u="none" strike="noStrike" kern="1200" cap="none" spc="0" normalizeH="0" baseline="0" noProof="0" dirty="0">
                <a:ln>
                  <a:noFill/>
                </a:ln>
                <a:solidFill>
                  <a:srgbClr val="0A295B"/>
                </a:solidFill>
                <a:effectLst/>
                <a:uLnTx/>
                <a:uFillTx/>
                <a:latin typeface="Arial"/>
                <a:ea typeface="+mn-ea"/>
                <a:cs typeface="+mn-cs"/>
              </a:rPr>
              <a:t> </a:t>
            </a:r>
            <a:r>
              <a:rPr kumimoji="0" lang="en-US" sz="2600" b="0" i="0" u="none" strike="noStrike" kern="1200" cap="none" spc="0" normalizeH="0" baseline="0" noProof="0" dirty="0" smtClean="0">
                <a:ln>
                  <a:noFill/>
                </a:ln>
                <a:solidFill>
                  <a:srgbClr val="0A295B"/>
                </a:solidFill>
                <a:effectLst/>
                <a:uLnTx/>
                <a:uFillTx/>
                <a:latin typeface="Arial"/>
                <a:ea typeface="+mn-ea"/>
                <a:cs typeface="+mn-cs"/>
              </a:rPr>
              <a:t>and AIDS Healthcare Foundation</a:t>
            </a:r>
            <a:endParaRPr kumimoji="0" lang="en-US" sz="2600" b="0" i="0" u="none" strike="noStrike" kern="1200" cap="none" spc="0" normalizeH="0" baseline="0" noProof="0" dirty="0">
              <a:ln>
                <a:noFill/>
              </a:ln>
              <a:solidFill>
                <a:srgbClr val="0A295B"/>
              </a:solidFill>
              <a:effectLst/>
              <a:uLnTx/>
              <a:uFillTx/>
              <a:latin typeface="Arial"/>
              <a:ea typeface="+mn-ea"/>
              <a:cs typeface="+mn-cs"/>
            </a:endParaRPr>
          </a:p>
          <a:p>
            <a:pPr marL="342900" marR="0" lvl="0" indent="-342900" algn="l" defTabSz="914400" rtl="0" eaLnBrk="1" fontAlgn="auto" latinLnBrk="0" hangingPunct="1">
              <a:lnSpc>
                <a:spcPct val="120000"/>
              </a:lnSpc>
              <a:spcBef>
                <a:spcPct val="20000"/>
              </a:spcBef>
              <a:spcAft>
                <a:spcPts val="1200"/>
              </a:spcAft>
              <a:buClrTx/>
              <a:buSzTx/>
              <a:buFont typeface="Wingdings" panose="05000000000000000000" pitchFamily="2" charset="2"/>
              <a:buChar char="§"/>
              <a:tabLst/>
              <a:defRPr/>
            </a:pPr>
            <a:r>
              <a:rPr kumimoji="0" lang="en-US" sz="2600" b="0" i="0" u="none" strike="noStrike" kern="1200" cap="none" spc="0" normalizeH="0" baseline="0" noProof="0" dirty="0" smtClean="0">
                <a:ln>
                  <a:noFill/>
                </a:ln>
                <a:solidFill>
                  <a:srgbClr val="0A295B"/>
                </a:solidFill>
                <a:effectLst/>
                <a:uLnTx/>
                <a:uFillTx/>
                <a:latin typeface="Arial"/>
                <a:ea typeface="+mn-ea"/>
                <a:cs typeface="+mn-cs"/>
              </a:rPr>
              <a:t>Medi-Cal Rx </a:t>
            </a:r>
            <a:r>
              <a:rPr kumimoji="0" lang="en-US" sz="2600" b="0" i="0" u="sng" strike="noStrike" kern="1200" cap="none" spc="0" normalizeH="0" baseline="0" noProof="0" dirty="0" smtClean="0">
                <a:ln>
                  <a:noFill/>
                </a:ln>
                <a:solidFill>
                  <a:srgbClr val="0A295B"/>
                </a:solidFill>
                <a:effectLst/>
                <a:uLnTx/>
                <a:uFillTx/>
                <a:latin typeface="Arial"/>
                <a:ea typeface="+mn-ea"/>
                <a:cs typeface="+mn-cs"/>
              </a:rPr>
              <a:t>will not </a:t>
            </a:r>
            <a:r>
              <a:rPr kumimoji="0" lang="en-US" sz="2600" b="0" i="0" u="none" strike="noStrike" kern="1200" cap="none" spc="0" normalizeH="0" baseline="0" noProof="0" dirty="0" smtClean="0">
                <a:ln>
                  <a:noFill/>
                </a:ln>
                <a:solidFill>
                  <a:srgbClr val="0A295B"/>
                </a:solidFill>
                <a:effectLst/>
                <a:uLnTx/>
                <a:uFillTx/>
                <a:latin typeface="Arial"/>
                <a:ea typeface="+mn-ea"/>
                <a:cs typeface="+mn-cs"/>
              </a:rPr>
              <a:t>apply </a:t>
            </a:r>
            <a:r>
              <a:rPr kumimoji="0" lang="en-US" sz="2600" b="0" i="0" u="none" strike="noStrike" kern="1200" cap="none" spc="0" normalizeH="0" baseline="0" noProof="0" dirty="0">
                <a:ln>
                  <a:noFill/>
                </a:ln>
                <a:solidFill>
                  <a:srgbClr val="0A295B"/>
                </a:solidFill>
                <a:effectLst/>
                <a:uLnTx/>
                <a:uFillTx/>
                <a:latin typeface="Arial"/>
                <a:ea typeface="+mn-ea"/>
                <a:cs typeface="+mn-cs"/>
              </a:rPr>
              <a:t>to PACE </a:t>
            </a:r>
            <a:r>
              <a:rPr kumimoji="0" lang="en-US" sz="2600" b="0" i="0" u="none" strike="noStrike" kern="1200" cap="none" spc="0" normalizeH="0" baseline="0" noProof="0" dirty="0" smtClean="0">
                <a:ln>
                  <a:noFill/>
                </a:ln>
                <a:solidFill>
                  <a:srgbClr val="0A295B"/>
                </a:solidFill>
                <a:effectLst/>
                <a:uLnTx/>
                <a:uFillTx/>
                <a:latin typeface="Arial"/>
                <a:ea typeface="+mn-ea"/>
                <a:cs typeface="+mn-cs"/>
              </a:rPr>
              <a:t>plans </a:t>
            </a:r>
          </a:p>
          <a:p>
            <a:pPr marL="342900" marR="0" lvl="0" indent="-342900" algn="l" defTabSz="914400" rtl="0" eaLnBrk="1" fontAlgn="auto" latinLnBrk="0" hangingPunct="1">
              <a:lnSpc>
                <a:spcPct val="120000"/>
              </a:lnSpc>
              <a:spcBef>
                <a:spcPct val="20000"/>
              </a:spcBef>
              <a:spcAft>
                <a:spcPts val="1200"/>
              </a:spcAft>
              <a:buClrTx/>
              <a:buSzTx/>
              <a:buFont typeface="Wingdings" panose="05000000000000000000" pitchFamily="2" charset="2"/>
              <a:buChar char="§"/>
              <a:tabLst/>
              <a:defRPr/>
            </a:pPr>
            <a:endParaRPr kumimoji="0" lang="en-US" sz="2600" b="0" i="0" u="none" strike="noStrike" kern="1200" cap="none" spc="0" normalizeH="0" baseline="0" noProof="0" dirty="0" smtClean="0">
              <a:ln>
                <a:noFill/>
              </a:ln>
              <a:solidFill>
                <a:srgbClr val="2E2E2E"/>
              </a:solidFill>
              <a:effectLst/>
              <a:uLnTx/>
              <a:uFillTx/>
              <a:latin typeface="Arial"/>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sz="1000" b="0" i="0" u="none" strike="noStrike" kern="1200" cap="none" spc="0" normalizeH="0" baseline="0" noProof="0" dirty="0">
              <a:ln>
                <a:noFill/>
              </a:ln>
              <a:solidFill>
                <a:srgbClr val="2E2E2E"/>
              </a:solidFill>
              <a:effectLst/>
              <a:uLnTx/>
              <a:uFillTx/>
              <a:latin typeface="Arial"/>
              <a:ea typeface="+mn-ea"/>
              <a:cs typeface="+mn-cs"/>
            </a:endParaRPr>
          </a:p>
        </p:txBody>
      </p:sp>
    </p:spTree>
    <p:extLst>
      <p:ext uri="{BB962C8B-B14F-4D97-AF65-F5344CB8AC3E}">
        <p14:creationId xmlns:p14="http://schemas.microsoft.com/office/powerpoint/2010/main" val="211494529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F22356E-2A12-4147-9C02-1C2F05D23B3C}" type="slidenum">
              <a:rPr lang="en-US" smtClean="0"/>
              <a:t>56</a:t>
            </a:fld>
            <a:endParaRPr lang="en-US" dirty="0"/>
          </a:p>
        </p:txBody>
      </p:sp>
      <p:sp>
        <p:nvSpPr>
          <p:cNvPr id="3" name="Date Placeholder 2"/>
          <p:cNvSpPr>
            <a:spLocks noGrp="1"/>
          </p:cNvSpPr>
          <p:nvPr>
            <p:ph type="dt" sz="half" idx="10"/>
          </p:nvPr>
        </p:nvSpPr>
        <p:spPr/>
        <p:txBody>
          <a:bodyPr/>
          <a:lstStyle/>
          <a:p>
            <a:r>
              <a:rPr lang="en-US" smtClean="0"/>
              <a:t>12/05/2019</a:t>
            </a:r>
            <a:endParaRPr lang="en-US" dirty="0"/>
          </a:p>
        </p:txBody>
      </p:sp>
      <p:sp>
        <p:nvSpPr>
          <p:cNvPr id="9" name="Title 8"/>
          <p:cNvSpPr>
            <a:spLocks noGrp="1"/>
          </p:cNvSpPr>
          <p:nvPr>
            <p:ph type="title"/>
          </p:nvPr>
        </p:nvSpPr>
        <p:spPr>
          <a:xfrm>
            <a:off x="1828800" y="304800"/>
            <a:ext cx="7162800" cy="1213420"/>
          </a:xfrm>
        </p:spPr>
        <p:txBody>
          <a:bodyPr>
            <a:noAutofit/>
          </a:bodyPr>
          <a:lstStyle/>
          <a:p>
            <a:r>
              <a:rPr lang="en-US" sz="3100" b="1" dirty="0" smtClean="0"/>
              <a:t>Medi-Cal Rx: What Medi-Cal Pharmacy Services Does it Apply to?</a:t>
            </a:r>
            <a:endParaRPr lang="en-US" sz="3100" b="1" dirty="0"/>
          </a:p>
        </p:txBody>
      </p:sp>
      <p:sp>
        <p:nvSpPr>
          <p:cNvPr id="10" name="Content Placeholder 6"/>
          <p:cNvSpPr txBox="1">
            <a:spLocks/>
          </p:cNvSpPr>
          <p:nvPr/>
        </p:nvSpPr>
        <p:spPr>
          <a:xfrm>
            <a:off x="762000" y="1731263"/>
            <a:ext cx="8000999" cy="4777169"/>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4488" marR="0" lvl="0" indent="-344488" algn="l" defTabSz="914400" rtl="0" eaLnBrk="0" fontAlgn="base" latinLnBrk="0" hangingPunct="0">
              <a:lnSpc>
                <a:spcPct val="100000"/>
              </a:lnSpc>
              <a:spcBef>
                <a:spcPct val="0"/>
              </a:spcBef>
              <a:spcAft>
                <a:spcPct val="0"/>
              </a:spcAft>
              <a:buClrTx/>
              <a:buSzTx/>
              <a:buFont typeface="Wingdings" panose="05000000000000000000" pitchFamily="2" charset="2"/>
              <a:buChar char="§"/>
              <a:tabLst/>
              <a:defRPr/>
            </a:pPr>
            <a:r>
              <a:rPr kumimoji="0" lang="en-US" altLang="en-US" sz="2400" b="0" i="0" u="none" strike="noStrike" kern="1200" cap="none" spc="0" normalizeH="0" baseline="0" noProof="0" dirty="0">
                <a:ln>
                  <a:noFill/>
                </a:ln>
                <a:solidFill>
                  <a:srgbClr val="0A295B"/>
                </a:solidFill>
                <a:effectLst/>
                <a:uLnTx/>
                <a:uFillTx/>
                <a:latin typeface="Arial" panose="020B0604020202020204" pitchFamily="34" charset="0"/>
                <a:ea typeface="Calibri" panose="020F0502020204030204" pitchFamily="34" charset="0"/>
                <a:cs typeface="Arial" panose="020B0604020202020204" pitchFamily="34" charset="0"/>
              </a:rPr>
              <a:t>Medi-Cal Rx applies to all pharmacy services billed on pharmacy claims, including </a:t>
            </a:r>
            <a:r>
              <a:rPr kumimoji="0" lang="en-US" altLang="en-US" sz="2400" b="0" i="0" u="none" strike="noStrike" kern="1200" cap="none" spc="0" normalizeH="0" baseline="0" noProof="0" dirty="0" smtClean="0">
                <a:ln>
                  <a:noFill/>
                </a:ln>
                <a:solidFill>
                  <a:srgbClr val="0A295B"/>
                </a:solidFill>
                <a:effectLst/>
                <a:uLnTx/>
                <a:uFillTx/>
                <a:latin typeface="Arial" panose="020B0604020202020204" pitchFamily="34" charset="0"/>
                <a:ea typeface="Calibri" panose="020F0502020204030204" pitchFamily="34" charset="0"/>
                <a:cs typeface="Arial" panose="020B0604020202020204" pitchFamily="34" charset="0"/>
              </a:rPr>
              <a:t>but </a:t>
            </a:r>
            <a:r>
              <a:rPr kumimoji="0" lang="en-US" altLang="en-US" sz="2400" b="0" i="0" u="none" strike="noStrike" kern="1200" cap="none" spc="0" normalizeH="0" baseline="0" noProof="0" dirty="0">
                <a:ln>
                  <a:noFill/>
                </a:ln>
                <a:solidFill>
                  <a:srgbClr val="0A295B"/>
                </a:solidFill>
                <a:effectLst/>
                <a:uLnTx/>
                <a:uFillTx/>
                <a:latin typeface="Arial" panose="020B0604020202020204" pitchFamily="34" charset="0"/>
                <a:ea typeface="Calibri" panose="020F0502020204030204" pitchFamily="34" charset="0"/>
                <a:cs typeface="Arial" panose="020B0604020202020204" pitchFamily="34" charset="0"/>
              </a:rPr>
              <a:t>not limited to:</a:t>
            </a:r>
          </a:p>
          <a:p>
            <a:pPr marL="801688" marR="0" lvl="1" indent="-344488" algn="l" defTabSz="914400" rtl="0" eaLnBrk="1" fontAlgn="ctr" latinLnBrk="0" hangingPunct="1">
              <a:lnSpc>
                <a:spcPct val="100000"/>
              </a:lnSpc>
              <a:spcBef>
                <a:spcPct val="20000"/>
              </a:spcBef>
              <a:spcAft>
                <a:spcPts val="0"/>
              </a:spcAft>
              <a:buClrTx/>
              <a:buSzTx/>
              <a:buFont typeface="Courier New" panose="02070309020205020404" pitchFamily="49" charset="0"/>
              <a:buChar char="o"/>
              <a:tabLst/>
              <a:defRPr/>
            </a:pPr>
            <a:r>
              <a:rPr kumimoji="0" lang="en-US" sz="2400" b="0" i="0" u="none" strike="noStrike" kern="1200" cap="none" spc="0" normalizeH="0" baseline="0" noProof="0" dirty="0">
                <a:ln>
                  <a:noFill/>
                </a:ln>
                <a:solidFill>
                  <a:srgbClr val="0A295B"/>
                </a:solidFill>
                <a:effectLst/>
                <a:uLnTx/>
                <a:uFillTx/>
                <a:latin typeface="Arial" panose="020B0604020202020204" pitchFamily="34" charset="0"/>
                <a:ea typeface="Calibri" panose="020F0502020204030204" pitchFamily="34" charset="0"/>
                <a:cs typeface="Times New Roman" panose="02020603050405020304" pitchFamily="18" charset="0"/>
              </a:rPr>
              <a:t>Outpatient drugs (prescription and over-the-counter), including Physician Administered Drugs</a:t>
            </a:r>
          </a:p>
          <a:p>
            <a:pPr marL="801688" marR="0" lvl="1" indent="-344488" algn="l" defTabSz="914400" rtl="0" eaLnBrk="1" fontAlgn="ctr" latinLnBrk="0" hangingPunct="1">
              <a:lnSpc>
                <a:spcPct val="100000"/>
              </a:lnSpc>
              <a:spcBef>
                <a:spcPct val="20000"/>
              </a:spcBef>
              <a:spcAft>
                <a:spcPts val="0"/>
              </a:spcAft>
              <a:buClrTx/>
              <a:buSzTx/>
              <a:buFont typeface="Courier New" panose="02070309020205020404" pitchFamily="49" charset="0"/>
              <a:buChar char="o"/>
              <a:tabLst/>
              <a:defRPr/>
            </a:pPr>
            <a:r>
              <a:rPr kumimoji="0" lang="en-US" sz="2400" b="0" i="0" u="none" strike="noStrike" kern="1200" cap="none" spc="0" normalizeH="0" baseline="0" noProof="0" dirty="0">
                <a:ln>
                  <a:noFill/>
                </a:ln>
                <a:solidFill>
                  <a:srgbClr val="0A295B"/>
                </a:solidFill>
                <a:effectLst/>
                <a:uLnTx/>
                <a:uFillTx/>
                <a:latin typeface="Arial" panose="020B0604020202020204" pitchFamily="34" charset="0"/>
                <a:ea typeface="Calibri" panose="020F0502020204030204" pitchFamily="34" charset="0"/>
                <a:cs typeface="Times New Roman" panose="02020603050405020304" pitchFamily="18" charset="0"/>
              </a:rPr>
              <a:t>Enteral Nutrition Products</a:t>
            </a:r>
          </a:p>
          <a:p>
            <a:pPr marL="801688" marR="0" lvl="1" indent="-344488" algn="l" defTabSz="914400" rtl="0" eaLnBrk="1" fontAlgn="ctr" latinLnBrk="0" hangingPunct="1">
              <a:lnSpc>
                <a:spcPct val="100000"/>
              </a:lnSpc>
              <a:spcBef>
                <a:spcPct val="20000"/>
              </a:spcBef>
              <a:spcAft>
                <a:spcPts val="0"/>
              </a:spcAft>
              <a:buClrTx/>
              <a:buSzTx/>
              <a:buFont typeface="Courier New" panose="02070309020205020404" pitchFamily="49" charset="0"/>
              <a:buChar char="o"/>
              <a:tabLst/>
              <a:defRPr/>
            </a:pPr>
            <a:r>
              <a:rPr kumimoji="0" lang="en-US" sz="2400" b="0" i="0" u="none" strike="noStrike" kern="1200" cap="none" spc="0" normalizeH="0" baseline="0" noProof="0" dirty="0">
                <a:ln>
                  <a:noFill/>
                </a:ln>
                <a:solidFill>
                  <a:srgbClr val="0A295B"/>
                </a:solidFill>
                <a:effectLst/>
                <a:uLnTx/>
                <a:uFillTx/>
                <a:latin typeface="Arial" panose="020B0604020202020204" pitchFamily="34" charset="0"/>
                <a:ea typeface="+mn-ea"/>
                <a:cs typeface="Times New Roman" panose="02020603050405020304" pitchFamily="18" charset="0"/>
              </a:rPr>
              <a:t>Medical Supplies</a:t>
            </a:r>
          </a:p>
          <a:p>
            <a:pPr marL="742950" marR="0" lvl="1" indent="-285750" algn="l" defTabSz="914400" rtl="0" eaLnBrk="1" fontAlgn="ctr" latinLnBrk="0" hangingPunct="1">
              <a:lnSpc>
                <a:spcPct val="100000"/>
              </a:lnSpc>
              <a:spcBef>
                <a:spcPct val="2000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smtClean="0">
              <a:ln>
                <a:noFill/>
              </a:ln>
              <a:solidFill>
                <a:srgbClr val="0A295B"/>
              </a:solidFill>
              <a:effectLst/>
              <a:uLnTx/>
              <a:uFillTx/>
              <a:latin typeface="Arial" panose="020B0604020202020204" pitchFamily="34" charset="0"/>
              <a:ea typeface="+mn-ea"/>
              <a:cs typeface="Times New Roman" panose="02020603050405020304" pitchFamily="18" charset="0"/>
            </a:endParaRPr>
          </a:p>
          <a:p>
            <a:pPr marL="342900" marR="0" lvl="0" indent="-342900" algn="l" defTabSz="914400" rtl="0" eaLnBrk="1" fontAlgn="ctr" latinLnBrk="0" hangingPunct="1">
              <a:lnSpc>
                <a:spcPct val="100000"/>
              </a:lnSpc>
              <a:spcBef>
                <a:spcPct val="20000"/>
              </a:spcBef>
              <a:spcAft>
                <a:spcPts val="0"/>
              </a:spcAft>
              <a:buClrTx/>
              <a:buSzTx/>
              <a:buFont typeface="Wingdings" panose="05000000000000000000" pitchFamily="2" charset="2"/>
              <a:buChar char="§"/>
              <a:tabLst/>
              <a:defRPr/>
            </a:pPr>
            <a:r>
              <a:rPr kumimoji="0" lang="en-US" sz="2300" b="0" i="0" u="none" strike="noStrike" kern="1200" cap="none" spc="0" normalizeH="0" baseline="0" noProof="0" dirty="0" smtClean="0">
                <a:ln>
                  <a:noFill/>
                </a:ln>
                <a:solidFill>
                  <a:srgbClr val="0A295B"/>
                </a:solidFill>
                <a:effectLst/>
                <a:uLnTx/>
                <a:uFillTx/>
                <a:latin typeface="Arial" panose="020B0604020202020204" pitchFamily="34" charset="0"/>
                <a:ea typeface="+mn-ea"/>
                <a:cs typeface="Times New Roman" panose="02020603050405020304" pitchFamily="18" charset="0"/>
              </a:rPr>
              <a:t>Medi-Cal </a:t>
            </a:r>
            <a:r>
              <a:rPr kumimoji="0" lang="en-US" sz="2300" b="0" i="0" u="none" strike="noStrike" kern="1200" cap="none" spc="0" normalizeH="0" baseline="0" noProof="0" dirty="0">
                <a:ln>
                  <a:noFill/>
                </a:ln>
                <a:solidFill>
                  <a:srgbClr val="0A295B"/>
                </a:solidFill>
                <a:effectLst/>
                <a:uLnTx/>
                <a:uFillTx/>
                <a:latin typeface="Arial" panose="020B0604020202020204" pitchFamily="34" charset="0"/>
                <a:ea typeface="+mn-ea"/>
                <a:cs typeface="Times New Roman" panose="02020603050405020304" pitchFamily="18" charset="0"/>
              </a:rPr>
              <a:t>Rx </a:t>
            </a:r>
            <a:r>
              <a:rPr kumimoji="0" lang="en-US" sz="2300" b="0" i="0" u="sng" strike="noStrike" kern="1200" cap="none" spc="0" normalizeH="0" baseline="0" noProof="0" dirty="0">
                <a:ln>
                  <a:noFill/>
                </a:ln>
                <a:solidFill>
                  <a:srgbClr val="0A295B"/>
                </a:solidFill>
                <a:effectLst/>
                <a:uLnTx/>
                <a:uFillTx/>
                <a:latin typeface="Arial" panose="020B0604020202020204" pitchFamily="34" charset="0"/>
                <a:ea typeface="+mn-ea"/>
                <a:cs typeface="Times New Roman" panose="02020603050405020304" pitchFamily="18" charset="0"/>
              </a:rPr>
              <a:t>does not</a:t>
            </a:r>
            <a:r>
              <a:rPr kumimoji="0" lang="en-US" sz="2300" b="0" i="0" u="none" strike="noStrike" kern="1200" cap="none" spc="0" normalizeH="0" baseline="0" noProof="0" dirty="0">
                <a:ln>
                  <a:noFill/>
                </a:ln>
                <a:solidFill>
                  <a:srgbClr val="0A295B"/>
                </a:solidFill>
                <a:effectLst/>
                <a:uLnTx/>
                <a:uFillTx/>
                <a:latin typeface="Arial" panose="020B0604020202020204" pitchFamily="34" charset="0"/>
                <a:ea typeface="+mn-ea"/>
                <a:cs typeface="Times New Roman" panose="02020603050405020304" pitchFamily="18" charset="0"/>
              </a:rPr>
              <a:t> apply to pharmacy services billed on medical/institutional </a:t>
            </a:r>
            <a:r>
              <a:rPr kumimoji="0" lang="en-US" sz="2300" b="0" i="0" u="none" strike="noStrike" kern="1200" cap="none" spc="0" normalizeH="0" baseline="0" noProof="0" dirty="0" smtClean="0">
                <a:ln>
                  <a:noFill/>
                </a:ln>
                <a:solidFill>
                  <a:srgbClr val="0A295B"/>
                </a:solidFill>
                <a:effectLst/>
                <a:uLnTx/>
                <a:uFillTx/>
                <a:latin typeface="Arial" panose="020B0604020202020204" pitchFamily="34" charset="0"/>
                <a:ea typeface="+mn-ea"/>
                <a:cs typeface="Times New Roman" panose="02020603050405020304" pitchFamily="18" charset="0"/>
              </a:rPr>
              <a:t>claims.</a:t>
            </a:r>
            <a:endParaRPr kumimoji="0" lang="en-US" sz="2300" b="0" i="0" u="none" strike="noStrike" kern="1200" cap="none" spc="0" normalizeH="0" baseline="0" noProof="0" dirty="0">
              <a:ln>
                <a:noFill/>
              </a:ln>
              <a:solidFill>
                <a:srgbClr val="0A295B"/>
              </a:solidFill>
              <a:effectLst/>
              <a:uLnTx/>
              <a:uFillTx/>
              <a:latin typeface="Arial" panose="020B0604020202020204" pitchFamily="34" charset="0"/>
              <a:ea typeface="+mn-ea"/>
              <a:cs typeface="Times New Roman" panose="02020603050405020304" pitchFamily="18" charset="0"/>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sz="1000" b="0" i="0" u="none" strike="noStrike" kern="1200" cap="none" spc="0" normalizeH="0" baseline="0" noProof="0" dirty="0">
              <a:ln>
                <a:noFill/>
              </a:ln>
              <a:solidFill>
                <a:srgbClr val="2E2E2E"/>
              </a:solidFill>
              <a:effectLst/>
              <a:uLnTx/>
              <a:uFillTx/>
              <a:latin typeface="Arial"/>
              <a:ea typeface="+mn-ea"/>
              <a:cs typeface="+mn-cs"/>
            </a:endParaRPr>
          </a:p>
        </p:txBody>
      </p:sp>
    </p:spTree>
    <p:extLst>
      <p:ext uri="{BB962C8B-B14F-4D97-AF65-F5344CB8AC3E}">
        <p14:creationId xmlns:p14="http://schemas.microsoft.com/office/powerpoint/2010/main" val="198495003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0F22356E-2A12-4147-9C02-1C2F05D23B3C}" type="slidenum">
              <a:rPr lang="en-US" smtClean="0"/>
              <a:t>57</a:t>
            </a:fld>
            <a:endParaRPr lang="en-US" dirty="0"/>
          </a:p>
        </p:txBody>
      </p:sp>
      <p:sp>
        <p:nvSpPr>
          <p:cNvPr id="2" name="Title 1"/>
          <p:cNvSpPr>
            <a:spLocks noGrp="1"/>
          </p:cNvSpPr>
          <p:nvPr>
            <p:ph type="title"/>
          </p:nvPr>
        </p:nvSpPr>
        <p:spPr>
          <a:xfrm>
            <a:off x="1828800" y="381000"/>
            <a:ext cx="7162801" cy="799110"/>
          </a:xfrm>
        </p:spPr>
        <p:txBody>
          <a:bodyPr>
            <a:noAutofit/>
          </a:bodyPr>
          <a:lstStyle/>
          <a:p>
            <a:r>
              <a:rPr lang="en-US" sz="2800" b="1" dirty="0" smtClean="0"/>
              <a:t>Medi-Cal Rx: Pre- and Post-Transition</a:t>
            </a:r>
            <a:br>
              <a:rPr lang="en-US" sz="2800" b="1" dirty="0" smtClean="0"/>
            </a:br>
            <a:r>
              <a:rPr lang="en-US" sz="2800" b="1" dirty="0" smtClean="0"/>
              <a:t>Pharmacy Claims Processing</a:t>
            </a:r>
            <a:endParaRPr lang="en-US" sz="2800" b="1" dirty="0"/>
          </a:p>
        </p:txBody>
      </p:sp>
      <p:sp>
        <p:nvSpPr>
          <p:cNvPr id="7" name="Rectangle 3"/>
          <p:cNvSpPr>
            <a:spLocks noChangeArrowheads="1"/>
          </p:cNvSpPr>
          <p:nvPr/>
        </p:nvSpPr>
        <p:spPr bwMode="auto">
          <a:xfrm>
            <a:off x="383754" y="1676400"/>
            <a:ext cx="8763000"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600" b="1" i="0" u="none" strike="noStrike" kern="1200" cap="none" spc="0" normalizeH="0" baseline="0" noProof="0" dirty="0" smtClean="0">
                <a:ln>
                  <a:noFill/>
                </a:ln>
                <a:solidFill>
                  <a:srgbClr val="0A295B"/>
                </a:solidFill>
                <a:effectLst/>
                <a:uLnTx/>
                <a:uFillTx/>
                <a:latin typeface="Arial" panose="020B0604020202020204" pitchFamily="34" charset="0"/>
                <a:ea typeface="Calibri" panose="020F0502020204030204" pitchFamily="34" charset="0"/>
                <a:cs typeface="Arial" panose="020B0604020202020204" pitchFamily="34" charset="0"/>
              </a:rPr>
              <a:t>Please </a:t>
            </a:r>
            <a:r>
              <a:rPr kumimoji="0" lang="en-US" altLang="en-US" sz="1600" b="1" i="0" u="none" strike="noStrike" kern="1200" cap="none" spc="0" normalizeH="0" baseline="0" noProof="0" dirty="0">
                <a:ln>
                  <a:noFill/>
                </a:ln>
                <a:solidFill>
                  <a:srgbClr val="0A295B"/>
                </a:solidFill>
                <a:effectLst/>
                <a:uLnTx/>
                <a:uFillTx/>
                <a:latin typeface="Arial" panose="020B0604020202020204" pitchFamily="34" charset="0"/>
                <a:ea typeface="Calibri" panose="020F0502020204030204" pitchFamily="34" charset="0"/>
                <a:cs typeface="Arial" panose="020B0604020202020204" pitchFamily="34" charset="0"/>
              </a:rPr>
              <a:t>Note: </a:t>
            </a:r>
            <a:r>
              <a:rPr kumimoji="0" lang="en-US" altLang="en-US" sz="1600" b="0" i="0" u="none" strike="noStrike" kern="1200" cap="none" spc="0" normalizeH="0" baseline="0" noProof="0" dirty="0" smtClean="0">
                <a:ln>
                  <a:noFill/>
                </a:ln>
                <a:solidFill>
                  <a:srgbClr val="0A295B"/>
                </a:solidFill>
                <a:effectLst/>
                <a:uLnTx/>
                <a:uFillTx/>
                <a:latin typeface="Arial" panose="020B0604020202020204" pitchFamily="34" charset="0"/>
                <a:ea typeface="Calibri" panose="020F0502020204030204" pitchFamily="34" charset="0"/>
                <a:cs typeface="Arial" panose="020B0604020202020204" pitchFamily="34" charset="0"/>
              </a:rPr>
              <a:t>This transition applies to all drugs </a:t>
            </a:r>
            <a:r>
              <a:rPr kumimoji="0" lang="en-US" altLang="en-US" sz="1600" b="0" i="0" u="none" strike="noStrike" kern="1200" cap="none" spc="0" normalizeH="0" baseline="0" noProof="0" dirty="0">
                <a:ln>
                  <a:noFill/>
                </a:ln>
                <a:solidFill>
                  <a:srgbClr val="0A295B"/>
                </a:solidFill>
                <a:effectLst/>
                <a:uLnTx/>
                <a:uFillTx/>
                <a:latin typeface="Arial" panose="020B0604020202020204" pitchFamily="34" charset="0"/>
                <a:ea typeface="Calibri" panose="020F0502020204030204" pitchFamily="34" charset="0"/>
                <a:cs typeface="Arial" panose="020B0604020202020204" pitchFamily="34" charset="0"/>
              </a:rPr>
              <a:t>currently “carved-out” of managed care delivery </a:t>
            </a:r>
            <a:r>
              <a:rPr kumimoji="0" lang="en-US" altLang="en-US" sz="1600" b="0" i="0" u="none" strike="noStrike" kern="1200" cap="none" spc="0" normalizeH="0" baseline="0" noProof="0" dirty="0" smtClean="0">
                <a:ln>
                  <a:noFill/>
                </a:ln>
                <a:solidFill>
                  <a:srgbClr val="0A295B"/>
                </a:solidFill>
                <a:effectLst/>
                <a:uLnTx/>
                <a:uFillTx/>
                <a:latin typeface="Arial" panose="020B0604020202020204" pitchFamily="34" charset="0"/>
                <a:ea typeface="Calibri" panose="020F0502020204030204" pitchFamily="34" charset="0"/>
                <a:cs typeface="Arial" panose="020B0604020202020204" pitchFamily="34" charset="0"/>
              </a:rPr>
              <a:t>system (i.e., </a:t>
            </a:r>
            <a:r>
              <a:rPr kumimoji="0" lang="en-US" altLang="en-US" sz="1600" b="0" i="0" u="none" strike="noStrike" kern="1200" cap="none" spc="0" normalizeH="0" baseline="0" noProof="0" dirty="0">
                <a:ln>
                  <a:noFill/>
                </a:ln>
                <a:solidFill>
                  <a:srgbClr val="0A295B"/>
                </a:solidFill>
                <a:effectLst/>
                <a:uLnTx/>
                <a:uFillTx/>
                <a:latin typeface="Arial" panose="020B0604020202020204" pitchFamily="34" charset="0"/>
                <a:ea typeface="Calibri" panose="020F0502020204030204" pitchFamily="34" charset="0"/>
                <a:cs typeface="Arial" panose="020B0604020202020204" pitchFamily="34" charset="0"/>
              </a:rPr>
              <a:t>HIV/AIDS, Blood Factors, Anti-Psychotics, drugs used to treat substance use </a:t>
            </a:r>
            <a:r>
              <a:rPr kumimoji="0" lang="en-US" altLang="en-US" sz="1600" b="0" i="0" u="none" strike="noStrike" kern="1200" cap="none" spc="0" normalizeH="0" baseline="0" noProof="0" dirty="0" smtClean="0">
                <a:ln>
                  <a:noFill/>
                </a:ln>
                <a:solidFill>
                  <a:srgbClr val="0A295B"/>
                </a:solidFill>
                <a:effectLst/>
                <a:uLnTx/>
                <a:uFillTx/>
                <a:latin typeface="Arial" panose="020B0604020202020204" pitchFamily="34" charset="0"/>
                <a:ea typeface="Calibri" panose="020F0502020204030204" pitchFamily="34" charset="0"/>
                <a:cs typeface="Arial" panose="020B0604020202020204" pitchFamily="34" charset="0"/>
              </a:rPr>
              <a:t>disorders). As of January 1, 2021, no MCPs will be responsible for covering these drugs, and will be available only through the FFS delivery system. </a:t>
            </a:r>
            <a:endParaRPr kumimoji="0" lang="en-US" altLang="en-US" sz="1600" b="0" i="0" u="none" strike="noStrike" kern="1200" cap="none" spc="0" normalizeH="0" baseline="0" noProof="0" dirty="0">
              <a:ln>
                <a:noFill/>
              </a:ln>
              <a:solidFill>
                <a:srgbClr val="0A295B"/>
              </a:solidFill>
              <a:effectLst/>
              <a:uLnTx/>
              <a:uFillTx/>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0156304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F22356E-2A12-4147-9C02-1C2F05D23B3C}" type="slidenum">
              <a:rPr lang="en-US" smtClean="0"/>
              <a:t>58</a:t>
            </a:fld>
            <a:endParaRPr lang="en-US" dirty="0"/>
          </a:p>
        </p:txBody>
      </p:sp>
      <p:sp>
        <p:nvSpPr>
          <p:cNvPr id="3" name="Date Placeholder 2"/>
          <p:cNvSpPr>
            <a:spLocks noGrp="1"/>
          </p:cNvSpPr>
          <p:nvPr>
            <p:ph type="dt" sz="half" idx="10"/>
          </p:nvPr>
        </p:nvSpPr>
        <p:spPr/>
        <p:txBody>
          <a:bodyPr/>
          <a:lstStyle/>
          <a:p>
            <a:r>
              <a:rPr lang="en-US" smtClean="0"/>
              <a:t>12/05/2019</a:t>
            </a:r>
            <a:endParaRPr lang="en-US" dirty="0"/>
          </a:p>
        </p:txBody>
      </p:sp>
      <p:sp>
        <p:nvSpPr>
          <p:cNvPr id="9" name="Title 8"/>
          <p:cNvSpPr>
            <a:spLocks noGrp="1"/>
          </p:cNvSpPr>
          <p:nvPr>
            <p:ph type="title"/>
          </p:nvPr>
        </p:nvSpPr>
        <p:spPr>
          <a:xfrm>
            <a:off x="1981200" y="320776"/>
            <a:ext cx="6781800" cy="1241323"/>
          </a:xfrm>
        </p:spPr>
        <p:txBody>
          <a:bodyPr>
            <a:normAutofit/>
          </a:bodyPr>
          <a:lstStyle/>
          <a:p>
            <a:r>
              <a:rPr lang="en-US" sz="3400" b="1" dirty="0"/>
              <a:t>Medi-Cal Rx: </a:t>
            </a:r>
            <a:r>
              <a:rPr lang="en-US" sz="3400" b="1" dirty="0" smtClean="0"/>
              <a:t>What is not changing?</a:t>
            </a:r>
            <a:endParaRPr lang="en-US" sz="3400" b="1" dirty="0"/>
          </a:p>
        </p:txBody>
      </p:sp>
      <p:sp>
        <p:nvSpPr>
          <p:cNvPr id="6" name="Content Placeholder 6"/>
          <p:cNvSpPr txBox="1">
            <a:spLocks/>
          </p:cNvSpPr>
          <p:nvPr/>
        </p:nvSpPr>
        <p:spPr>
          <a:xfrm>
            <a:off x="914400" y="1752600"/>
            <a:ext cx="7772401" cy="4489449"/>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20000"/>
              </a:lnSpc>
              <a:spcBef>
                <a:spcPct val="20000"/>
              </a:spcBef>
              <a:spcAft>
                <a:spcPts val="1200"/>
              </a:spcAft>
              <a:buClrTx/>
              <a:buSzTx/>
              <a:buFont typeface="Wingdings" panose="05000000000000000000" pitchFamily="2" charset="2"/>
              <a:buChar char="§"/>
              <a:tabLst/>
              <a:defRPr/>
            </a:pPr>
            <a:r>
              <a:rPr kumimoji="0" lang="en-US" sz="2400" b="0" i="0" u="none" strike="noStrike" kern="1200" cap="none" spc="0" normalizeH="0" baseline="0" noProof="0" dirty="0" smtClean="0">
                <a:ln>
                  <a:noFill/>
                </a:ln>
                <a:solidFill>
                  <a:srgbClr val="0A295B"/>
                </a:solidFill>
                <a:effectLst/>
                <a:uLnTx/>
                <a:uFillTx/>
                <a:latin typeface="Arial"/>
                <a:ea typeface="+mn-ea"/>
                <a:cs typeface="+mn-cs"/>
              </a:rPr>
              <a:t>Medi-Cal Rx will not change:</a:t>
            </a:r>
          </a:p>
          <a:p>
            <a:pPr marL="742950" marR="0" lvl="1" indent="-285750" algn="l" defTabSz="914400" rtl="0" eaLnBrk="1" fontAlgn="auto" latinLnBrk="0" hangingPunct="1">
              <a:lnSpc>
                <a:spcPct val="120000"/>
              </a:lnSpc>
              <a:spcBef>
                <a:spcPts val="0"/>
              </a:spcBef>
              <a:spcAft>
                <a:spcPts val="600"/>
              </a:spcAft>
              <a:buClrTx/>
              <a:buSzTx/>
              <a:buFont typeface="Courier New" panose="02070309020205020404" pitchFamily="49" charset="0"/>
              <a:buChar char="o"/>
              <a:tabLst/>
              <a:defRPr/>
            </a:pPr>
            <a:r>
              <a:rPr kumimoji="0" lang="en-US" sz="2200" b="0" i="0" u="none" strike="noStrike" kern="1200" cap="none" spc="0" normalizeH="0" baseline="0" noProof="0" dirty="0" smtClean="0">
                <a:ln>
                  <a:noFill/>
                </a:ln>
                <a:solidFill>
                  <a:srgbClr val="0A295B"/>
                </a:solidFill>
                <a:effectLst/>
                <a:uLnTx/>
                <a:uFillTx/>
                <a:latin typeface="Arial"/>
                <a:ea typeface="+mn-ea"/>
                <a:cs typeface="+mn-cs"/>
              </a:rPr>
              <a:t>The scope </a:t>
            </a:r>
            <a:r>
              <a:rPr kumimoji="0" lang="en-US" sz="2200" b="0" i="0" u="none" strike="noStrike" kern="1200" cap="none" spc="0" normalizeH="0" baseline="0" noProof="0" dirty="0">
                <a:ln>
                  <a:noFill/>
                </a:ln>
                <a:solidFill>
                  <a:srgbClr val="0A295B"/>
                </a:solidFill>
                <a:effectLst/>
                <a:uLnTx/>
                <a:uFillTx/>
                <a:latin typeface="Arial"/>
                <a:ea typeface="+mn-ea"/>
                <a:cs typeface="+mn-cs"/>
              </a:rPr>
              <a:t>of the existing Medi-Cal pharmacy </a:t>
            </a:r>
            <a:r>
              <a:rPr kumimoji="0" lang="en-US" sz="2200" b="0" i="0" u="none" strike="noStrike" kern="1200" cap="none" spc="0" normalizeH="0" baseline="0" noProof="0" dirty="0" smtClean="0">
                <a:ln>
                  <a:noFill/>
                </a:ln>
                <a:solidFill>
                  <a:srgbClr val="0A295B"/>
                </a:solidFill>
                <a:effectLst/>
                <a:uLnTx/>
                <a:uFillTx/>
                <a:latin typeface="Arial"/>
                <a:ea typeface="+mn-ea"/>
                <a:cs typeface="+mn-cs"/>
              </a:rPr>
              <a:t>benefit</a:t>
            </a:r>
            <a:endParaRPr kumimoji="0" lang="en-US" sz="2200" b="0" i="0" u="none" strike="noStrike" kern="1200" cap="none" spc="0" normalizeH="0" baseline="0" noProof="0" dirty="0">
              <a:ln>
                <a:noFill/>
              </a:ln>
              <a:solidFill>
                <a:srgbClr val="0A295B"/>
              </a:solidFill>
              <a:effectLst/>
              <a:uLnTx/>
              <a:uFillTx/>
              <a:latin typeface="Arial"/>
              <a:ea typeface="+mn-ea"/>
              <a:cs typeface="+mn-cs"/>
            </a:endParaRPr>
          </a:p>
          <a:p>
            <a:pPr marL="742950" marR="0" lvl="1" indent="-285750" algn="l" defTabSz="914400" rtl="0" eaLnBrk="1" fontAlgn="auto" latinLnBrk="0" hangingPunct="1">
              <a:lnSpc>
                <a:spcPct val="120000"/>
              </a:lnSpc>
              <a:spcBef>
                <a:spcPts val="0"/>
              </a:spcBef>
              <a:spcAft>
                <a:spcPts val="600"/>
              </a:spcAft>
              <a:buClrTx/>
              <a:buSzTx/>
              <a:buFont typeface="Courier New" panose="02070309020205020404" pitchFamily="49" charset="0"/>
              <a:buChar char="o"/>
              <a:tabLst/>
              <a:defRPr/>
            </a:pPr>
            <a:r>
              <a:rPr kumimoji="0" lang="en-US" sz="2200" b="0" i="0" u="none" strike="noStrike" kern="1200" cap="none" spc="0" normalizeH="0" baseline="0" noProof="0" dirty="0" smtClean="0">
                <a:ln>
                  <a:noFill/>
                </a:ln>
                <a:solidFill>
                  <a:srgbClr val="0A295B"/>
                </a:solidFill>
                <a:effectLst/>
                <a:uLnTx/>
                <a:uFillTx/>
                <a:latin typeface="Arial"/>
                <a:ea typeface="+mn-ea"/>
                <a:cs typeface="+mn-cs"/>
              </a:rPr>
              <a:t>Provision </a:t>
            </a:r>
            <a:r>
              <a:rPr kumimoji="0" lang="en-US" sz="2200" b="0" i="0" u="none" strike="noStrike" kern="1200" cap="none" spc="0" normalizeH="0" baseline="0" noProof="0" dirty="0">
                <a:ln>
                  <a:noFill/>
                </a:ln>
                <a:solidFill>
                  <a:srgbClr val="0A295B"/>
                </a:solidFill>
                <a:effectLst/>
                <a:uLnTx/>
                <a:uFillTx/>
                <a:latin typeface="Arial"/>
                <a:ea typeface="+mn-ea"/>
                <a:cs typeface="+mn-cs"/>
              </a:rPr>
              <a:t>of pharmacy services in an inpatient or </a:t>
            </a:r>
            <a:r>
              <a:rPr kumimoji="0" lang="en-US" sz="2200" b="0" i="0" u="none" strike="noStrike" kern="1200" cap="none" spc="0" normalizeH="0" baseline="0" noProof="0" dirty="0" smtClean="0">
                <a:ln>
                  <a:noFill/>
                </a:ln>
                <a:solidFill>
                  <a:srgbClr val="0A295B"/>
                </a:solidFill>
                <a:effectLst/>
                <a:uLnTx/>
                <a:uFillTx/>
                <a:latin typeface="Arial"/>
                <a:ea typeface="+mn-ea"/>
                <a:cs typeface="+mn-cs"/>
              </a:rPr>
              <a:t>long-term </a:t>
            </a:r>
            <a:r>
              <a:rPr kumimoji="0" lang="en-US" sz="2200" b="0" i="0" u="none" strike="noStrike" kern="1200" cap="none" spc="0" normalizeH="0" baseline="0" noProof="0" dirty="0">
                <a:ln>
                  <a:noFill/>
                </a:ln>
                <a:solidFill>
                  <a:srgbClr val="0A295B"/>
                </a:solidFill>
                <a:effectLst/>
                <a:uLnTx/>
                <a:uFillTx/>
                <a:latin typeface="Arial"/>
                <a:ea typeface="+mn-ea"/>
                <a:cs typeface="+mn-cs"/>
              </a:rPr>
              <a:t>care setting, regardless of delivery </a:t>
            </a:r>
            <a:r>
              <a:rPr kumimoji="0" lang="en-US" sz="2200" b="0" i="0" u="none" strike="noStrike" kern="1200" cap="none" spc="0" normalizeH="0" baseline="0" noProof="0" dirty="0" smtClean="0">
                <a:ln>
                  <a:noFill/>
                </a:ln>
                <a:solidFill>
                  <a:srgbClr val="0A295B"/>
                </a:solidFill>
                <a:effectLst/>
                <a:uLnTx/>
                <a:uFillTx/>
                <a:latin typeface="Arial"/>
                <a:ea typeface="+mn-ea"/>
                <a:cs typeface="+mn-cs"/>
              </a:rPr>
              <a:t>system</a:t>
            </a:r>
            <a:endParaRPr kumimoji="0" lang="en-US" sz="2200" b="0" i="0" u="none" strike="noStrike" kern="1200" cap="none" spc="0" normalizeH="0" baseline="0" noProof="0" dirty="0">
              <a:ln>
                <a:noFill/>
              </a:ln>
              <a:solidFill>
                <a:srgbClr val="0A295B"/>
              </a:solidFill>
              <a:effectLst/>
              <a:uLnTx/>
              <a:uFillTx/>
              <a:latin typeface="Arial"/>
              <a:ea typeface="+mn-ea"/>
              <a:cs typeface="+mn-cs"/>
            </a:endParaRPr>
          </a:p>
          <a:p>
            <a:pPr marL="742950" marR="0" lvl="1" indent="-285750" algn="l" defTabSz="914400" rtl="0" eaLnBrk="1" fontAlgn="auto" latinLnBrk="0" hangingPunct="1">
              <a:lnSpc>
                <a:spcPct val="120000"/>
              </a:lnSpc>
              <a:spcBef>
                <a:spcPts val="0"/>
              </a:spcBef>
              <a:spcAft>
                <a:spcPts val="600"/>
              </a:spcAft>
              <a:buClrTx/>
              <a:buSzTx/>
              <a:buFont typeface="Courier New" panose="02070309020205020404" pitchFamily="49" charset="0"/>
              <a:buChar char="o"/>
              <a:tabLst/>
              <a:defRPr/>
            </a:pPr>
            <a:r>
              <a:rPr kumimoji="0" lang="en-US" sz="2200" b="0" i="0" u="none" strike="noStrike" kern="1200" cap="none" spc="0" normalizeH="0" baseline="0" noProof="0" dirty="0">
                <a:ln>
                  <a:noFill/>
                </a:ln>
                <a:solidFill>
                  <a:srgbClr val="0A295B"/>
                </a:solidFill>
                <a:effectLst/>
                <a:uLnTx/>
                <a:uFillTx/>
                <a:latin typeface="Arial"/>
                <a:ea typeface="+mn-ea"/>
                <a:cs typeface="+mn-cs"/>
              </a:rPr>
              <a:t>Existing </a:t>
            </a:r>
            <a:r>
              <a:rPr kumimoji="0" lang="en-US" sz="2200" b="0" i="0" u="none" strike="noStrike" kern="1200" cap="none" spc="0" normalizeH="0" baseline="0" noProof="0" dirty="0" smtClean="0">
                <a:ln>
                  <a:noFill/>
                </a:ln>
                <a:solidFill>
                  <a:srgbClr val="0A295B"/>
                </a:solidFill>
                <a:effectLst/>
                <a:uLnTx/>
                <a:uFillTx/>
                <a:latin typeface="Arial"/>
                <a:ea typeface="+mn-ea"/>
                <a:cs typeface="+mn-cs"/>
              </a:rPr>
              <a:t>Medi-Cal managed care pharmacy carve-outs (e.g., blood factor, HIV/AIDS drugs, antipsychotics, or drugs used to treat substance use disorder)</a:t>
            </a:r>
          </a:p>
          <a:p>
            <a:pPr marL="742950" marR="0" lvl="1" indent="-285750" algn="l" defTabSz="914400" rtl="0" eaLnBrk="1" fontAlgn="auto" latinLnBrk="0" hangingPunct="1">
              <a:lnSpc>
                <a:spcPct val="120000"/>
              </a:lnSpc>
              <a:spcBef>
                <a:spcPts val="0"/>
              </a:spcBef>
              <a:spcAft>
                <a:spcPts val="600"/>
              </a:spcAft>
              <a:buClrTx/>
              <a:buSzTx/>
              <a:buFont typeface="Courier New" panose="02070309020205020404" pitchFamily="49" charset="0"/>
              <a:buChar char="o"/>
              <a:tabLst/>
              <a:defRPr/>
            </a:pPr>
            <a:r>
              <a:rPr kumimoji="0" lang="en-US" sz="2200" b="0" i="0" u="none" strike="noStrike" kern="1200" cap="none" spc="0" normalizeH="0" baseline="0" noProof="0" dirty="0" smtClean="0">
                <a:ln>
                  <a:noFill/>
                </a:ln>
                <a:solidFill>
                  <a:srgbClr val="0A295B"/>
                </a:solidFill>
                <a:effectLst/>
                <a:uLnTx/>
                <a:uFillTx/>
                <a:latin typeface="Arial"/>
                <a:ea typeface="+mn-ea"/>
                <a:cs typeface="+mn-cs"/>
              </a:rPr>
              <a:t>The State Fair Hearing process</a:t>
            </a:r>
          </a:p>
          <a:p>
            <a:pPr marL="457200" marR="0" lvl="1" indent="0" algn="l" defTabSz="914400" rtl="0" eaLnBrk="1" fontAlgn="auto" latinLnBrk="0" hangingPunct="1">
              <a:lnSpc>
                <a:spcPct val="120000"/>
              </a:lnSpc>
              <a:spcBef>
                <a:spcPts val="0"/>
              </a:spcBef>
              <a:spcAft>
                <a:spcPts val="600"/>
              </a:spcAft>
              <a:buClrTx/>
              <a:buSzTx/>
              <a:buFont typeface="Arial" panose="020B0604020202020204" pitchFamily="34" charset="0"/>
              <a:buNone/>
              <a:tabLst/>
              <a:defRPr/>
            </a:pPr>
            <a:endParaRPr kumimoji="0" lang="en-US" sz="2000" b="0" i="0" u="none" strike="noStrike" kern="1200" cap="none" spc="0" normalizeH="0" baseline="0" noProof="0" dirty="0" smtClean="0">
              <a:ln>
                <a:noFill/>
              </a:ln>
              <a:solidFill>
                <a:srgbClr val="2E2E2E"/>
              </a:solidFill>
              <a:effectLst/>
              <a:uLnTx/>
              <a:uFillTx/>
              <a:latin typeface="Arial"/>
              <a:ea typeface="+mn-ea"/>
              <a:cs typeface="+mn-cs"/>
            </a:endParaRPr>
          </a:p>
        </p:txBody>
      </p:sp>
    </p:spTree>
    <p:extLst>
      <p:ext uri="{BB962C8B-B14F-4D97-AF65-F5344CB8AC3E}">
        <p14:creationId xmlns:p14="http://schemas.microsoft.com/office/powerpoint/2010/main" val="319925326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0F22356E-2A12-4147-9C02-1C2F05D23B3C}" type="slidenum">
              <a:rPr lang="en-US" smtClean="0"/>
              <a:t>59</a:t>
            </a:fld>
            <a:endParaRPr lang="en-US" dirty="0"/>
          </a:p>
        </p:txBody>
      </p:sp>
      <p:sp>
        <p:nvSpPr>
          <p:cNvPr id="6" name="Date Placeholder 5"/>
          <p:cNvSpPr>
            <a:spLocks noGrp="1"/>
          </p:cNvSpPr>
          <p:nvPr>
            <p:ph type="dt" sz="half" idx="10"/>
          </p:nvPr>
        </p:nvSpPr>
        <p:spPr/>
        <p:txBody>
          <a:bodyPr/>
          <a:lstStyle/>
          <a:p>
            <a:r>
              <a:rPr lang="en-US" smtClean="0"/>
              <a:t>12/05/2019</a:t>
            </a:r>
            <a:endParaRPr lang="en-US" dirty="0"/>
          </a:p>
        </p:txBody>
      </p:sp>
      <p:sp>
        <p:nvSpPr>
          <p:cNvPr id="2" name="Title 1"/>
          <p:cNvSpPr>
            <a:spLocks noGrp="1"/>
          </p:cNvSpPr>
          <p:nvPr>
            <p:ph type="title"/>
          </p:nvPr>
        </p:nvSpPr>
        <p:spPr>
          <a:xfrm>
            <a:off x="1430867" y="206326"/>
            <a:ext cx="7086600" cy="1143000"/>
          </a:xfrm>
        </p:spPr>
        <p:txBody>
          <a:bodyPr>
            <a:normAutofit/>
          </a:bodyPr>
          <a:lstStyle/>
          <a:p>
            <a:r>
              <a:rPr lang="en-US" sz="3400" b="1" dirty="0" smtClean="0"/>
              <a:t>Request For Proposal (RFP) </a:t>
            </a:r>
            <a:br>
              <a:rPr lang="en-US" sz="3400" b="1" dirty="0" smtClean="0"/>
            </a:br>
            <a:r>
              <a:rPr lang="en-US" sz="3400" b="1" dirty="0" smtClean="0"/>
              <a:t>#19-96125</a:t>
            </a:r>
            <a:endParaRPr lang="en-US" sz="3400" b="1" dirty="0"/>
          </a:p>
        </p:txBody>
      </p:sp>
      <p:sp>
        <p:nvSpPr>
          <p:cNvPr id="4" name="Rectangle 3"/>
          <p:cNvSpPr/>
          <p:nvPr/>
        </p:nvSpPr>
        <p:spPr>
          <a:xfrm>
            <a:off x="838200" y="1515600"/>
            <a:ext cx="7806266" cy="4001095"/>
          </a:xfrm>
          <a:prstGeom prst="rect">
            <a:avLst/>
          </a:prstGeom>
        </p:spPr>
        <p:txBody>
          <a:bodyPr wrap="square">
            <a:spAutoFit/>
          </a:bodyPr>
          <a:lstStyle/>
          <a:p>
            <a:pPr marL="285750" marR="0" lvl="0" indent="-285750" algn="l" defTabSz="914400" rtl="0" eaLnBrk="1" fontAlgn="auto" latinLnBrk="0" hangingPunct="1">
              <a:lnSpc>
                <a:spcPct val="100000"/>
              </a:lnSpc>
              <a:spcBef>
                <a:spcPts val="600"/>
              </a:spcBef>
              <a:spcAft>
                <a:spcPts val="600"/>
              </a:spcAft>
              <a:buClrTx/>
              <a:buSzTx/>
              <a:buFont typeface="Wingdings" panose="05000000000000000000" pitchFamily="2" charset="2"/>
              <a:buChar char="§"/>
              <a:tabLst/>
              <a:defRPr/>
            </a:pPr>
            <a:r>
              <a:rPr kumimoji="0" lang="en-US" sz="2600" b="0" i="0" u="none" strike="noStrike" kern="1200" cap="none" spc="0" normalizeH="0" baseline="0" noProof="0" dirty="0" smtClean="0">
                <a:ln>
                  <a:noFill/>
                </a:ln>
                <a:solidFill>
                  <a:srgbClr val="0A295B"/>
                </a:solidFill>
                <a:effectLst/>
                <a:uLnTx/>
                <a:uFillTx/>
                <a:latin typeface="Arial"/>
                <a:ea typeface="+mn-ea"/>
                <a:cs typeface="+mn-cs"/>
              </a:rPr>
              <a:t>To effectuate EO N-01-19, on August 22, 2019, DHCS released RFP #19-96125, for the takeover, operation, and eventual turnover of administration of Medi-Cal Rx.</a:t>
            </a:r>
          </a:p>
          <a:p>
            <a:pPr marL="285750" marR="0" lvl="0" indent="-285750" algn="l" defTabSz="914400" rtl="0" eaLnBrk="1" fontAlgn="auto" latinLnBrk="0" hangingPunct="1">
              <a:lnSpc>
                <a:spcPct val="100000"/>
              </a:lnSpc>
              <a:spcBef>
                <a:spcPts val="600"/>
              </a:spcBef>
              <a:spcAft>
                <a:spcPts val="600"/>
              </a:spcAft>
              <a:buClrTx/>
              <a:buSzTx/>
              <a:buFont typeface="Wingdings" panose="05000000000000000000" pitchFamily="2" charset="2"/>
              <a:buChar char="§"/>
              <a:tabLst/>
              <a:defRPr/>
            </a:pPr>
            <a:r>
              <a:rPr kumimoji="0" lang="en-US" sz="2600" b="0" i="0" u="none" strike="noStrike" kern="1200" cap="none" spc="0" normalizeH="0" baseline="0" noProof="0" dirty="0" smtClean="0">
                <a:ln>
                  <a:noFill/>
                </a:ln>
                <a:solidFill>
                  <a:srgbClr val="0A295B"/>
                </a:solidFill>
                <a:effectLst/>
                <a:uLnTx/>
                <a:uFillTx/>
                <a:latin typeface="Arial"/>
                <a:ea typeface="+mn-ea"/>
                <a:cs typeface="+mn-cs"/>
              </a:rPr>
              <a:t>DHCS released a Notice of Intent to Award November 7, 2019. </a:t>
            </a:r>
            <a:r>
              <a:rPr kumimoji="0" lang="en-US" sz="2600" b="0" i="0" u="none" strike="noStrike" kern="1200" cap="none" spc="0" normalizeH="0" baseline="0" noProof="0" dirty="0">
                <a:ln>
                  <a:noFill/>
                </a:ln>
                <a:solidFill>
                  <a:srgbClr val="0A295B"/>
                </a:solidFill>
                <a:effectLst/>
                <a:uLnTx/>
                <a:uFillTx/>
                <a:latin typeface="Arial"/>
                <a:ea typeface="+mn-ea"/>
                <a:cs typeface="+mn-cs"/>
              </a:rPr>
              <a:t>For more information, please </a:t>
            </a:r>
            <a:r>
              <a:rPr kumimoji="0" lang="en-US" sz="2600" b="0" i="0" u="none" strike="noStrike" kern="1200" cap="none" spc="0" normalizeH="0" baseline="0" noProof="0" dirty="0" smtClean="0">
                <a:ln>
                  <a:noFill/>
                </a:ln>
                <a:solidFill>
                  <a:srgbClr val="0A295B"/>
                </a:solidFill>
                <a:effectLst/>
                <a:uLnTx/>
                <a:uFillTx/>
                <a:latin typeface="Arial"/>
                <a:ea typeface="+mn-ea"/>
                <a:cs typeface="+mn-cs"/>
              </a:rPr>
              <a:t>visit the </a:t>
            </a:r>
            <a:r>
              <a:rPr kumimoji="0" lang="en-US" sz="2600" b="0" i="0" u="none" strike="noStrike" kern="1200" cap="none" spc="0" normalizeH="0" baseline="0" noProof="0" dirty="0" smtClean="0">
                <a:ln>
                  <a:noFill/>
                </a:ln>
                <a:solidFill>
                  <a:srgbClr val="2E2E2E"/>
                </a:solidFill>
                <a:effectLst/>
                <a:uLnTx/>
                <a:uFillTx/>
                <a:latin typeface="Arial"/>
                <a:ea typeface="+mn-ea"/>
                <a:cs typeface="+mn-cs"/>
                <a:hlinkClick r:id="rId2"/>
              </a:rPr>
              <a:t>FI$Cal/Cal </a:t>
            </a:r>
            <a:r>
              <a:rPr kumimoji="0" lang="en-US" sz="2600" b="0" i="0" u="none" strike="noStrike" kern="1200" cap="none" spc="0" normalizeH="0" baseline="0" noProof="0" dirty="0" err="1">
                <a:ln>
                  <a:noFill/>
                </a:ln>
                <a:solidFill>
                  <a:srgbClr val="2E2E2E"/>
                </a:solidFill>
                <a:effectLst/>
                <a:uLnTx/>
                <a:uFillTx/>
                <a:latin typeface="Arial"/>
                <a:ea typeface="+mn-ea"/>
                <a:cs typeface="+mn-cs"/>
                <a:hlinkClick r:id="rId2"/>
              </a:rPr>
              <a:t>eProcure</a:t>
            </a:r>
            <a:r>
              <a:rPr kumimoji="0" lang="en-US" sz="2600" b="0" i="0" u="none" strike="noStrike" kern="1200" cap="none" spc="0" normalizeH="0" baseline="0" noProof="0" dirty="0">
                <a:ln>
                  <a:noFill/>
                </a:ln>
                <a:solidFill>
                  <a:srgbClr val="2E2E2E"/>
                </a:solidFill>
                <a:effectLst/>
                <a:uLnTx/>
                <a:uFillTx/>
                <a:latin typeface="Arial"/>
                <a:ea typeface="+mn-ea"/>
                <a:cs typeface="+mn-cs"/>
                <a:hlinkClick r:id="rId2"/>
              </a:rPr>
              <a:t> website </a:t>
            </a:r>
            <a:endParaRPr kumimoji="0" lang="en-US" sz="2600" b="0" i="0" u="none" strike="noStrike" kern="1200" cap="none" spc="0" normalizeH="0" baseline="0" noProof="0" dirty="0" smtClean="0">
              <a:ln>
                <a:noFill/>
              </a:ln>
              <a:solidFill>
                <a:srgbClr val="2E2E2E"/>
              </a:solidFill>
              <a:effectLst/>
              <a:uLnTx/>
              <a:uFillTx/>
              <a:latin typeface="Arial"/>
              <a:ea typeface="+mn-ea"/>
              <a:cs typeface="+mn-cs"/>
            </a:endParaRPr>
          </a:p>
          <a:p>
            <a:pPr marL="285750" marR="0" lvl="1" indent="-285750" algn="l" defTabSz="914400" rtl="0" eaLnBrk="1" fontAlgn="auto" latinLnBrk="0" hangingPunct="1">
              <a:lnSpc>
                <a:spcPct val="100000"/>
              </a:lnSpc>
              <a:spcBef>
                <a:spcPts val="600"/>
              </a:spcBef>
              <a:spcAft>
                <a:spcPts val="600"/>
              </a:spcAft>
              <a:buClrTx/>
              <a:buSzTx/>
              <a:buFont typeface="Wingdings" panose="05000000000000000000" pitchFamily="2" charset="2"/>
              <a:buChar char="§"/>
              <a:tabLst/>
              <a:defRPr/>
            </a:pPr>
            <a:r>
              <a:rPr kumimoji="0" lang="en-US" sz="2600" b="0" i="0" u="none" strike="noStrike" kern="1200" cap="none" spc="0" normalizeH="0" baseline="0" noProof="0" dirty="0" smtClean="0">
                <a:ln>
                  <a:noFill/>
                </a:ln>
                <a:solidFill>
                  <a:srgbClr val="0A295B"/>
                </a:solidFill>
                <a:effectLst/>
                <a:uLnTx/>
                <a:uFillTx/>
                <a:latin typeface="Arial"/>
                <a:ea typeface="+mn-ea"/>
                <a:cs typeface="+mn-cs"/>
              </a:rPr>
              <a:t>Questions </a:t>
            </a:r>
            <a:r>
              <a:rPr kumimoji="0" lang="en-US" sz="2600" b="0" i="0" u="none" strike="noStrike" kern="1200" cap="none" spc="0" normalizeH="0" baseline="0" noProof="0" dirty="0">
                <a:ln>
                  <a:noFill/>
                </a:ln>
                <a:solidFill>
                  <a:srgbClr val="0A295B"/>
                </a:solidFill>
                <a:effectLst/>
                <a:uLnTx/>
                <a:uFillTx/>
                <a:latin typeface="Arial"/>
                <a:ea typeface="+mn-ea"/>
                <a:cs typeface="+mn-cs"/>
              </a:rPr>
              <a:t>regarding this RFP should be submitted via email to:</a:t>
            </a:r>
            <a:r>
              <a:rPr kumimoji="0" lang="en-US" sz="2600" b="0" i="0" u="none" strike="noStrike" kern="1200" cap="none" spc="0" normalizeH="0" baseline="0" noProof="0" dirty="0">
                <a:ln>
                  <a:noFill/>
                </a:ln>
                <a:solidFill>
                  <a:srgbClr val="2E2E2E"/>
                </a:solidFill>
                <a:effectLst/>
                <a:uLnTx/>
                <a:uFillTx/>
                <a:latin typeface="Arial"/>
                <a:ea typeface="+mn-ea"/>
                <a:cs typeface="+mn-cs"/>
              </a:rPr>
              <a:t>  </a:t>
            </a:r>
            <a:r>
              <a:rPr kumimoji="0" lang="en-US" sz="2600" b="0" i="0" u="sng" strike="noStrike" kern="1200" cap="none" spc="0" normalizeH="0" baseline="0" noProof="0" dirty="0">
                <a:ln>
                  <a:noFill/>
                </a:ln>
                <a:solidFill>
                  <a:srgbClr val="2E2E2E"/>
                </a:solidFill>
                <a:effectLst/>
                <a:uLnTx/>
                <a:uFillTx/>
                <a:latin typeface="Arial"/>
                <a:ea typeface="+mn-ea"/>
                <a:cs typeface="+mn-cs"/>
                <a:hlinkClick r:id="rId3"/>
              </a:rPr>
              <a:t>CSBRFP1@dhcs.ca.gov​​</a:t>
            </a:r>
            <a:r>
              <a:rPr kumimoji="0" lang="en-US" sz="2600" b="0" i="0" u="none" strike="noStrike" kern="1200" cap="none" spc="0" normalizeH="0" baseline="0" noProof="0" dirty="0">
                <a:ln>
                  <a:noFill/>
                </a:ln>
                <a:solidFill>
                  <a:srgbClr val="2E2E2E"/>
                </a:solidFill>
                <a:effectLst/>
                <a:uLnTx/>
                <a:uFillTx/>
                <a:latin typeface="Arial"/>
                <a:ea typeface="+mn-ea"/>
                <a:cs typeface="+mn-cs"/>
              </a:rPr>
              <a:t> </a:t>
            </a:r>
            <a:endParaRPr kumimoji="0" lang="en-US" sz="2600" b="0" i="0" u="none" strike="noStrike" kern="1200" cap="none" spc="0" normalizeH="0" baseline="0" noProof="0" dirty="0" smtClean="0">
              <a:ln>
                <a:noFill/>
              </a:ln>
              <a:solidFill>
                <a:srgbClr val="2E2E2E"/>
              </a:solidFill>
              <a:effectLst/>
              <a:uLnTx/>
              <a:uFillTx/>
              <a:latin typeface="Arial"/>
              <a:ea typeface="+mn-ea"/>
              <a:cs typeface="+mn-cs"/>
            </a:endParaRPr>
          </a:p>
        </p:txBody>
      </p:sp>
    </p:spTree>
    <p:extLst>
      <p:ext uri="{BB962C8B-B14F-4D97-AF65-F5344CB8AC3E}">
        <p14:creationId xmlns:p14="http://schemas.microsoft.com/office/powerpoint/2010/main" val="3462330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7"/>
          </p:nvPr>
        </p:nvSpPr>
        <p:spPr/>
        <p:txBody>
          <a:bodyPr/>
          <a:lstStyle/>
          <a:p>
            <a:pPr marL="25400">
              <a:lnSpc>
                <a:spcPts val="1425"/>
              </a:lnSpc>
            </a:pPr>
            <a:fld id="{81D60167-4931-47E6-BA6A-407CBD079E47}" type="slidenum">
              <a:rPr lang="en-US" spc="-5" smtClean="0"/>
              <a:t>6</a:t>
            </a:fld>
            <a:endParaRPr lang="en-US" spc="-5" dirty="0"/>
          </a:p>
        </p:txBody>
      </p:sp>
      <p:sp>
        <p:nvSpPr>
          <p:cNvPr id="7" name="Date Placeholder 6"/>
          <p:cNvSpPr>
            <a:spLocks noGrp="1"/>
          </p:cNvSpPr>
          <p:nvPr>
            <p:ph type="dt" sz="half" idx="6"/>
          </p:nvPr>
        </p:nvSpPr>
        <p:spPr>
          <a:xfrm>
            <a:off x="1069339" y="6398470"/>
            <a:ext cx="1445261" cy="276999"/>
          </a:xfrm>
        </p:spPr>
        <p:txBody>
          <a:bodyPr vert="horz" lIns="91440" tIns="45720" rIns="91440" bIns="45720" rtlCol="0" anchor="ctr"/>
          <a:lstStyle/>
          <a:p>
            <a:r>
              <a:rPr lang="en-US" dirty="0" smtClean="0">
                <a:solidFill>
                  <a:schemeClr val="tx1">
                    <a:tint val="75000"/>
                  </a:schemeClr>
                </a:solidFill>
                <a:latin typeface="Arial" panose="020B0604020202020204" pitchFamily="34" charset="0"/>
                <a:cs typeface="Arial" panose="020B0604020202020204" pitchFamily="34" charset="0"/>
              </a:rPr>
              <a:t>12/05/2019</a:t>
            </a:r>
            <a:endParaRPr lang="en-US" dirty="0">
              <a:solidFill>
                <a:schemeClr val="tx1">
                  <a:tint val="75000"/>
                </a:schemeClr>
              </a:solidFill>
              <a:latin typeface="Arial" panose="020B0604020202020204" pitchFamily="34" charset="0"/>
              <a:cs typeface="Arial" panose="020B0604020202020204" pitchFamily="34" charset="0"/>
            </a:endParaRPr>
          </a:p>
        </p:txBody>
      </p:sp>
      <p:sp>
        <p:nvSpPr>
          <p:cNvPr id="3" name="object 3"/>
          <p:cNvSpPr txBox="1">
            <a:spLocks noGrp="1"/>
          </p:cNvSpPr>
          <p:nvPr>
            <p:ph type="title"/>
          </p:nvPr>
        </p:nvSpPr>
        <p:spPr>
          <a:xfrm>
            <a:off x="4419600" y="533400"/>
            <a:ext cx="1859914" cy="696595"/>
          </a:xfrm>
          <a:prstGeom prst="rect">
            <a:avLst/>
          </a:prstGeom>
        </p:spPr>
        <p:txBody>
          <a:bodyPr vert="horz" wrap="square" lIns="0" tIns="13335" rIns="0" bIns="0" rtlCol="0">
            <a:spAutoFit/>
          </a:bodyPr>
          <a:lstStyle/>
          <a:p>
            <a:pPr marL="12700">
              <a:lnSpc>
                <a:spcPct val="100000"/>
              </a:lnSpc>
              <a:spcBef>
                <a:spcPts val="105"/>
              </a:spcBef>
            </a:pPr>
            <a:r>
              <a:rPr sz="4400" dirty="0"/>
              <a:t>CalAIM</a:t>
            </a:r>
          </a:p>
        </p:txBody>
      </p:sp>
      <p:sp>
        <p:nvSpPr>
          <p:cNvPr id="2" name="object 2"/>
          <p:cNvSpPr txBox="1"/>
          <p:nvPr/>
        </p:nvSpPr>
        <p:spPr>
          <a:xfrm>
            <a:off x="1069216" y="1524183"/>
            <a:ext cx="6434455" cy="3373359"/>
          </a:xfrm>
          <a:prstGeom prst="rect">
            <a:avLst/>
          </a:prstGeom>
        </p:spPr>
        <p:txBody>
          <a:bodyPr vert="horz" wrap="square" lIns="0" tIns="109855" rIns="0" bIns="0" rtlCol="0">
            <a:spAutoFit/>
          </a:bodyPr>
          <a:lstStyle/>
          <a:p>
            <a:pPr marL="355600" marR="0" lvl="0" indent="-342900" algn="l" defTabSz="914400" rtl="0" eaLnBrk="1" fontAlgn="auto" latinLnBrk="0" hangingPunct="1">
              <a:lnSpc>
                <a:spcPct val="100000"/>
              </a:lnSpc>
              <a:spcBef>
                <a:spcPts val="865"/>
              </a:spcBef>
              <a:spcAft>
                <a:spcPts val="0"/>
              </a:spcAft>
              <a:buClr>
                <a:srgbClr val="003C59"/>
              </a:buClr>
              <a:buSzTx/>
              <a:buFont typeface="Arial"/>
              <a:buChar char="•"/>
              <a:tabLst>
                <a:tab pos="355600" algn="l"/>
                <a:tab pos="356235" algn="l"/>
              </a:tabLst>
              <a:defRPr/>
            </a:pPr>
            <a:r>
              <a:rPr kumimoji="0" sz="3200" b="0" i="0" u="none" strike="noStrike" kern="1200" cap="none" spc="0" normalizeH="0" baseline="0" noProof="0" dirty="0" smtClean="0">
                <a:ln>
                  <a:noFill/>
                </a:ln>
                <a:solidFill>
                  <a:srgbClr val="003C59"/>
                </a:solidFill>
                <a:effectLst/>
                <a:uLnTx/>
                <a:uFillTx/>
                <a:latin typeface="Arial"/>
                <a:ea typeface="+mn-ea"/>
                <a:cs typeface="Arial"/>
              </a:rPr>
              <a:t>Overview</a:t>
            </a:r>
            <a:r>
              <a:rPr kumimoji="0" lang="en-US" sz="3200" b="0" i="0" u="none" strike="noStrike" kern="1200" cap="none" spc="0" normalizeH="0" baseline="0" noProof="0" dirty="0" smtClean="0">
                <a:ln>
                  <a:noFill/>
                </a:ln>
                <a:solidFill>
                  <a:srgbClr val="003C59"/>
                </a:solidFill>
                <a:effectLst/>
                <a:uLnTx/>
                <a:uFillTx/>
                <a:latin typeface="Arial"/>
                <a:ea typeface="+mn-ea"/>
                <a:cs typeface="Arial"/>
              </a:rPr>
              <a:t>, </a:t>
            </a:r>
            <a:r>
              <a:rPr kumimoji="0" sz="3200" b="0" i="0" u="none" strike="noStrike" kern="1200" cap="none" spc="-5" normalizeH="0" baseline="0" noProof="0" dirty="0" smtClean="0">
                <a:ln>
                  <a:noFill/>
                </a:ln>
                <a:solidFill>
                  <a:srgbClr val="003C59"/>
                </a:solidFill>
                <a:effectLst/>
                <a:uLnTx/>
                <a:uFillTx/>
                <a:latin typeface="Arial"/>
                <a:ea typeface="+mn-ea"/>
                <a:cs typeface="Arial"/>
              </a:rPr>
              <a:t>Goals</a:t>
            </a:r>
            <a:r>
              <a:rPr kumimoji="0" lang="en-US" sz="3200" b="0" i="0" u="none" strike="noStrike" kern="1200" cap="none" spc="-5" normalizeH="0" baseline="0" noProof="0" dirty="0">
                <a:ln>
                  <a:noFill/>
                </a:ln>
                <a:solidFill>
                  <a:srgbClr val="003C59"/>
                </a:solidFill>
                <a:effectLst/>
                <a:uLnTx/>
                <a:uFillTx/>
                <a:latin typeface="Arial"/>
                <a:ea typeface="+mn-ea"/>
                <a:cs typeface="Arial"/>
              </a:rPr>
              <a:t> and Advancing Key</a:t>
            </a:r>
            <a:r>
              <a:rPr kumimoji="0" lang="en-US" sz="3200" b="0" i="0" u="none" strike="noStrike" kern="1200" cap="none" spc="-35" normalizeH="0" baseline="0" noProof="0" dirty="0">
                <a:ln>
                  <a:noFill/>
                </a:ln>
                <a:solidFill>
                  <a:srgbClr val="003C59"/>
                </a:solidFill>
                <a:effectLst/>
                <a:uLnTx/>
                <a:uFillTx/>
                <a:latin typeface="Arial"/>
                <a:ea typeface="+mn-ea"/>
                <a:cs typeface="Arial"/>
              </a:rPr>
              <a:t> </a:t>
            </a:r>
            <a:r>
              <a:rPr kumimoji="0" lang="en-US" sz="3200" b="0" i="0" u="none" strike="noStrike" kern="1200" cap="none" spc="-5" normalizeH="0" baseline="0" noProof="0" dirty="0" smtClean="0">
                <a:ln>
                  <a:noFill/>
                </a:ln>
                <a:solidFill>
                  <a:srgbClr val="003C59"/>
                </a:solidFill>
                <a:effectLst/>
                <a:uLnTx/>
                <a:uFillTx/>
                <a:latin typeface="Arial"/>
                <a:ea typeface="+mn-ea"/>
                <a:cs typeface="Arial"/>
              </a:rPr>
              <a:t>Priorities</a:t>
            </a:r>
            <a:endParaRPr kumimoji="0" sz="3200" b="0" i="0" u="none" strike="noStrike" kern="1200" cap="none" spc="0" normalizeH="0" baseline="0" noProof="0" dirty="0">
              <a:ln>
                <a:noFill/>
              </a:ln>
              <a:solidFill>
                <a:prstClr val="black"/>
              </a:solidFill>
              <a:effectLst/>
              <a:uLnTx/>
              <a:uFillTx/>
              <a:latin typeface="Arial"/>
              <a:ea typeface="+mn-ea"/>
              <a:cs typeface="Arial"/>
            </a:endParaRPr>
          </a:p>
          <a:p>
            <a:pPr marL="355600" marR="0" lvl="0" indent="-342900" algn="l" defTabSz="914400" rtl="0" eaLnBrk="1" fontAlgn="auto" latinLnBrk="0" hangingPunct="1">
              <a:lnSpc>
                <a:spcPct val="100000"/>
              </a:lnSpc>
              <a:spcBef>
                <a:spcPts val="765"/>
              </a:spcBef>
              <a:spcAft>
                <a:spcPts val="0"/>
              </a:spcAft>
              <a:buClrTx/>
              <a:buSzTx/>
              <a:buFontTx/>
              <a:buChar char="•"/>
              <a:tabLst>
                <a:tab pos="355600" algn="l"/>
                <a:tab pos="356235" algn="l"/>
              </a:tabLst>
              <a:defRPr/>
            </a:pPr>
            <a:r>
              <a:rPr kumimoji="0" sz="3200" b="0" i="0" u="none" strike="noStrike" kern="1200" cap="none" spc="-5" normalizeH="0" baseline="0" noProof="0" dirty="0">
                <a:ln>
                  <a:noFill/>
                </a:ln>
                <a:solidFill>
                  <a:srgbClr val="003C59"/>
                </a:solidFill>
                <a:effectLst/>
                <a:uLnTx/>
                <a:uFillTx/>
                <a:latin typeface="Arial"/>
                <a:ea typeface="+mn-ea"/>
                <a:cs typeface="Arial"/>
              </a:rPr>
              <a:t>Review of CalAIM</a:t>
            </a:r>
            <a:r>
              <a:rPr kumimoji="0" sz="3200" b="0" i="0" u="none" strike="noStrike" kern="1200" cap="none" spc="-35" normalizeH="0" baseline="0" noProof="0" dirty="0">
                <a:ln>
                  <a:noFill/>
                </a:ln>
                <a:solidFill>
                  <a:srgbClr val="003C59"/>
                </a:solidFill>
                <a:effectLst/>
                <a:uLnTx/>
                <a:uFillTx/>
                <a:latin typeface="Arial"/>
                <a:ea typeface="+mn-ea"/>
                <a:cs typeface="Arial"/>
              </a:rPr>
              <a:t> </a:t>
            </a:r>
            <a:r>
              <a:rPr kumimoji="0" sz="3200" b="0" i="0" u="none" strike="noStrike" kern="1200" cap="none" spc="-5" normalizeH="0" baseline="0" noProof="0" dirty="0">
                <a:ln>
                  <a:noFill/>
                </a:ln>
                <a:solidFill>
                  <a:srgbClr val="003C59"/>
                </a:solidFill>
                <a:effectLst/>
                <a:uLnTx/>
                <a:uFillTx/>
                <a:latin typeface="Arial"/>
                <a:ea typeface="+mn-ea"/>
                <a:cs typeface="Arial"/>
              </a:rPr>
              <a:t>Proposals</a:t>
            </a:r>
            <a:endParaRPr kumimoji="0" sz="3200" b="0" i="0" u="none" strike="noStrike" kern="1200" cap="none" spc="0" normalizeH="0" baseline="0" noProof="0" dirty="0">
              <a:ln>
                <a:noFill/>
              </a:ln>
              <a:solidFill>
                <a:prstClr val="black"/>
              </a:solidFill>
              <a:effectLst/>
              <a:uLnTx/>
              <a:uFillTx/>
              <a:latin typeface="Arial"/>
              <a:ea typeface="+mn-ea"/>
              <a:cs typeface="Arial"/>
            </a:endParaRPr>
          </a:p>
          <a:p>
            <a:pPr marL="355600" marR="5080" lvl="0" indent="-342900" algn="l" defTabSz="914400" rtl="0" eaLnBrk="1" fontAlgn="auto" latinLnBrk="0" hangingPunct="1">
              <a:lnSpc>
                <a:spcPct val="100000"/>
              </a:lnSpc>
              <a:spcBef>
                <a:spcPts val="770"/>
              </a:spcBef>
              <a:spcAft>
                <a:spcPts val="0"/>
              </a:spcAft>
              <a:buClrTx/>
              <a:buSzTx/>
              <a:buFontTx/>
              <a:buChar char="•"/>
              <a:tabLst>
                <a:tab pos="355600" algn="l"/>
                <a:tab pos="356235" algn="l"/>
              </a:tabLst>
              <a:defRPr/>
            </a:pPr>
            <a:r>
              <a:rPr kumimoji="0" sz="3200" b="0" i="0" u="none" strike="noStrike" kern="1200" cap="none" spc="-5" normalizeH="0" baseline="0" noProof="0" dirty="0">
                <a:ln>
                  <a:noFill/>
                </a:ln>
                <a:solidFill>
                  <a:srgbClr val="003C59"/>
                </a:solidFill>
                <a:effectLst/>
                <a:uLnTx/>
                <a:uFillTx/>
                <a:latin typeface="Arial"/>
                <a:ea typeface="+mn-ea"/>
                <a:cs typeface="Arial"/>
              </a:rPr>
              <a:t>From Medi-Cal </a:t>
            </a:r>
            <a:r>
              <a:rPr kumimoji="0" sz="3200" b="0" i="0" u="none" strike="noStrike" kern="1200" cap="none" spc="-10" normalizeH="0" baseline="0" noProof="0" dirty="0">
                <a:ln>
                  <a:noFill/>
                </a:ln>
                <a:solidFill>
                  <a:srgbClr val="003C59"/>
                </a:solidFill>
                <a:effectLst/>
                <a:uLnTx/>
                <a:uFillTx/>
                <a:latin typeface="Arial"/>
                <a:ea typeface="+mn-ea"/>
                <a:cs typeface="Arial"/>
              </a:rPr>
              <a:t>2020 </a:t>
            </a:r>
            <a:r>
              <a:rPr kumimoji="0" sz="3200" b="0" i="0" u="none" strike="noStrike" kern="1200" cap="none" spc="-5" normalizeH="0" baseline="0" noProof="0" dirty="0">
                <a:ln>
                  <a:noFill/>
                </a:ln>
                <a:solidFill>
                  <a:srgbClr val="003C59"/>
                </a:solidFill>
                <a:effectLst/>
                <a:uLnTx/>
                <a:uFillTx/>
                <a:latin typeface="Arial"/>
                <a:ea typeface="+mn-ea"/>
                <a:cs typeface="Arial"/>
              </a:rPr>
              <a:t>to CalAIM:</a:t>
            </a:r>
            <a:r>
              <a:rPr kumimoji="0" sz="3200" b="0" i="0" u="none" strike="noStrike" kern="1200" cap="none" spc="-250" normalizeH="0" baseline="0" noProof="0" dirty="0">
                <a:ln>
                  <a:noFill/>
                </a:ln>
                <a:solidFill>
                  <a:srgbClr val="003C59"/>
                </a:solidFill>
                <a:effectLst/>
                <a:uLnTx/>
                <a:uFillTx/>
                <a:latin typeface="Arial"/>
                <a:ea typeface="+mn-ea"/>
                <a:cs typeface="Arial"/>
              </a:rPr>
              <a:t> </a:t>
            </a:r>
            <a:r>
              <a:rPr kumimoji="0" sz="3200" b="0" i="0" u="none" strike="noStrike" kern="1200" cap="none" spc="0" normalizeH="0" baseline="0" noProof="0" dirty="0">
                <a:ln>
                  <a:noFill/>
                </a:ln>
                <a:solidFill>
                  <a:srgbClr val="003C59"/>
                </a:solidFill>
                <a:effectLst/>
                <a:uLnTx/>
                <a:uFillTx/>
                <a:latin typeface="Arial"/>
                <a:ea typeface="+mn-ea"/>
                <a:cs typeface="Arial"/>
              </a:rPr>
              <a:t>A  Crosswalk</a:t>
            </a:r>
            <a:endParaRPr kumimoji="0" sz="3200" b="0" i="0" u="none" strike="noStrike" kern="1200" cap="none" spc="0" normalizeH="0" baseline="0" noProof="0" dirty="0">
              <a:ln>
                <a:noFill/>
              </a:ln>
              <a:solidFill>
                <a:prstClr val="black"/>
              </a:solidFill>
              <a:effectLst/>
              <a:uLnTx/>
              <a:uFillTx/>
              <a:latin typeface="Arial"/>
              <a:ea typeface="+mn-ea"/>
              <a:cs typeface="Arial"/>
            </a:endParaRPr>
          </a:p>
          <a:p>
            <a:pPr marL="355600" marR="0" lvl="0" indent="-342900" algn="l" defTabSz="914400" rtl="0" eaLnBrk="1" fontAlgn="auto" latinLnBrk="0" hangingPunct="1">
              <a:lnSpc>
                <a:spcPct val="100000"/>
              </a:lnSpc>
              <a:spcBef>
                <a:spcPts val="765"/>
              </a:spcBef>
              <a:spcAft>
                <a:spcPts val="0"/>
              </a:spcAft>
              <a:buClrTx/>
              <a:buSzTx/>
              <a:buFontTx/>
              <a:buChar char="•"/>
              <a:tabLst>
                <a:tab pos="355600" algn="l"/>
                <a:tab pos="356235" algn="l"/>
              </a:tabLst>
              <a:defRPr/>
            </a:pPr>
            <a:r>
              <a:rPr kumimoji="0" sz="3200" b="0" i="0" u="none" strike="noStrike" kern="1200" cap="none" spc="-5" normalizeH="0" baseline="0" noProof="0" dirty="0" smtClean="0">
                <a:ln>
                  <a:noFill/>
                </a:ln>
                <a:solidFill>
                  <a:srgbClr val="003C59"/>
                </a:solidFill>
                <a:effectLst/>
                <a:uLnTx/>
                <a:uFillTx/>
                <a:latin typeface="Arial"/>
                <a:ea typeface="+mn-ea"/>
                <a:cs typeface="Arial"/>
              </a:rPr>
              <a:t>Stakeholder</a:t>
            </a:r>
            <a:r>
              <a:rPr kumimoji="0" sz="3200" b="0" i="0" u="none" strike="noStrike" kern="1200" cap="none" spc="-20" normalizeH="0" baseline="0" noProof="0" dirty="0" smtClean="0">
                <a:ln>
                  <a:noFill/>
                </a:ln>
                <a:solidFill>
                  <a:srgbClr val="003C59"/>
                </a:solidFill>
                <a:effectLst/>
                <a:uLnTx/>
                <a:uFillTx/>
                <a:latin typeface="Arial"/>
                <a:ea typeface="+mn-ea"/>
                <a:cs typeface="Arial"/>
              </a:rPr>
              <a:t> </a:t>
            </a:r>
            <a:r>
              <a:rPr kumimoji="0" sz="3200" b="0" i="0" u="none" strike="noStrike" kern="1200" cap="none" spc="-10" normalizeH="0" baseline="0" noProof="0" dirty="0">
                <a:ln>
                  <a:noFill/>
                </a:ln>
                <a:solidFill>
                  <a:srgbClr val="003C59"/>
                </a:solidFill>
                <a:effectLst/>
                <a:uLnTx/>
                <a:uFillTx/>
                <a:latin typeface="Arial"/>
                <a:ea typeface="+mn-ea"/>
                <a:cs typeface="Arial"/>
              </a:rPr>
              <a:t>Engagement</a:t>
            </a:r>
            <a:endParaRPr kumimoji="0" sz="3200" b="0" i="0" u="none" strike="noStrike" kern="1200" cap="none" spc="0" normalizeH="0" baseline="0" noProof="0" dirty="0">
              <a:ln>
                <a:noFill/>
              </a:ln>
              <a:solidFill>
                <a:prstClr val="black"/>
              </a:solidFill>
              <a:effectLst/>
              <a:uLnTx/>
              <a:uFillTx/>
              <a:latin typeface="Arial"/>
              <a:ea typeface="+mn-ea"/>
              <a:cs typeface="Arial"/>
            </a:endParaRPr>
          </a:p>
        </p:txBody>
      </p:sp>
    </p:spTree>
    <p:extLst>
      <p:ext uri="{BB962C8B-B14F-4D97-AF65-F5344CB8AC3E}">
        <p14:creationId xmlns:p14="http://schemas.microsoft.com/office/powerpoint/2010/main" val="425171643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0F22356E-2A12-4147-9C02-1C2F05D23B3C}" type="slidenum">
              <a:rPr lang="en-US" smtClean="0"/>
              <a:t>60</a:t>
            </a:fld>
            <a:endParaRPr lang="en-US" dirty="0"/>
          </a:p>
        </p:txBody>
      </p:sp>
      <p:sp>
        <p:nvSpPr>
          <p:cNvPr id="6" name="Date Placeholder 5"/>
          <p:cNvSpPr>
            <a:spLocks noGrp="1"/>
          </p:cNvSpPr>
          <p:nvPr>
            <p:ph type="dt" sz="half" idx="10"/>
          </p:nvPr>
        </p:nvSpPr>
        <p:spPr/>
        <p:txBody>
          <a:bodyPr/>
          <a:lstStyle/>
          <a:p>
            <a:r>
              <a:rPr lang="en-US" smtClean="0"/>
              <a:t>12/05/2019</a:t>
            </a:r>
            <a:endParaRPr lang="en-US" dirty="0"/>
          </a:p>
        </p:txBody>
      </p:sp>
      <p:sp>
        <p:nvSpPr>
          <p:cNvPr id="4" name="Title 3"/>
          <p:cNvSpPr>
            <a:spLocks noGrp="1"/>
          </p:cNvSpPr>
          <p:nvPr>
            <p:ph type="title"/>
          </p:nvPr>
        </p:nvSpPr>
        <p:spPr>
          <a:xfrm>
            <a:off x="1828800" y="274638"/>
            <a:ext cx="6858000" cy="1143000"/>
          </a:xfrm>
        </p:spPr>
        <p:txBody>
          <a:bodyPr>
            <a:noAutofit/>
          </a:bodyPr>
          <a:lstStyle/>
          <a:p>
            <a:r>
              <a:rPr lang="en-US" sz="3400" b="1" dirty="0" smtClean="0"/>
              <a:t>Post-Transition Responsibilities: DHCS</a:t>
            </a:r>
            <a:endParaRPr lang="en-US" sz="3400" b="1" dirty="0"/>
          </a:p>
        </p:txBody>
      </p:sp>
      <p:sp>
        <p:nvSpPr>
          <p:cNvPr id="2" name="Content Placeholder 1"/>
          <p:cNvSpPr>
            <a:spLocks noGrp="1"/>
          </p:cNvSpPr>
          <p:nvPr>
            <p:ph idx="1"/>
          </p:nvPr>
        </p:nvSpPr>
        <p:spPr>
          <a:xfrm>
            <a:off x="914400" y="1585912"/>
            <a:ext cx="7924800" cy="4953000"/>
          </a:xfrm>
        </p:spPr>
        <p:txBody>
          <a:bodyPr>
            <a:normAutofit/>
          </a:bodyPr>
          <a:lstStyle/>
          <a:p>
            <a:pPr marL="285750" lvl="1">
              <a:buFont typeface="Wingdings" panose="05000000000000000000" pitchFamily="2" charset="2"/>
              <a:buChar char="§"/>
            </a:pPr>
            <a:r>
              <a:rPr lang="en-US" sz="2400" dirty="0" smtClean="0">
                <a:solidFill>
                  <a:srgbClr val="0A295B"/>
                </a:solidFill>
                <a:latin typeface="Arial" panose="020B0604020202020204" pitchFamily="34" charset="0"/>
                <a:cs typeface="Arial" panose="020B0604020202020204" pitchFamily="34" charset="0"/>
              </a:rPr>
              <a:t>Maintain Medi-Cal pharmacy </a:t>
            </a:r>
            <a:r>
              <a:rPr lang="en-US" sz="2400" dirty="0">
                <a:solidFill>
                  <a:srgbClr val="0A295B"/>
                </a:solidFill>
                <a:latin typeface="Arial" panose="020B0604020202020204" pitchFamily="34" charset="0"/>
                <a:cs typeface="Arial" panose="020B0604020202020204" pitchFamily="34" charset="0"/>
              </a:rPr>
              <a:t>policy, including but not limited to drug coverage, </a:t>
            </a:r>
            <a:r>
              <a:rPr lang="en-US" sz="2400" dirty="0" smtClean="0">
                <a:solidFill>
                  <a:srgbClr val="0A295B"/>
                </a:solidFill>
                <a:latin typeface="Arial" panose="020B0604020202020204" pitchFamily="34" charset="0"/>
                <a:cs typeface="Arial" panose="020B0604020202020204" pitchFamily="34" charset="0"/>
              </a:rPr>
              <a:t>rebate, </a:t>
            </a:r>
            <a:r>
              <a:rPr lang="en-US" sz="2400" dirty="0">
                <a:solidFill>
                  <a:srgbClr val="0A295B"/>
                </a:solidFill>
                <a:latin typeface="Arial" panose="020B0604020202020204" pitchFamily="34" charset="0"/>
                <a:cs typeface="Arial" panose="020B0604020202020204" pitchFamily="34" charset="0"/>
              </a:rPr>
              <a:t>and utilization </a:t>
            </a:r>
            <a:r>
              <a:rPr lang="en-US" sz="2400" dirty="0" smtClean="0">
                <a:solidFill>
                  <a:srgbClr val="0A295B"/>
                </a:solidFill>
                <a:latin typeface="Arial" panose="020B0604020202020204" pitchFamily="34" charset="0"/>
                <a:cs typeface="Arial" panose="020B0604020202020204" pitchFamily="34" charset="0"/>
              </a:rPr>
              <a:t>management</a:t>
            </a:r>
          </a:p>
          <a:p>
            <a:pPr marL="285750" lvl="1">
              <a:buFont typeface="Wingdings" panose="05000000000000000000" pitchFamily="2" charset="2"/>
              <a:buChar char="§"/>
            </a:pPr>
            <a:r>
              <a:rPr lang="en-US" sz="2400" dirty="0" smtClean="0">
                <a:solidFill>
                  <a:srgbClr val="0A295B"/>
                </a:solidFill>
                <a:latin typeface="Arial" panose="020B0604020202020204" pitchFamily="34" charset="0"/>
                <a:cs typeface="Arial" panose="020B0604020202020204" pitchFamily="34" charset="0"/>
              </a:rPr>
              <a:t>Make final </a:t>
            </a:r>
            <a:r>
              <a:rPr lang="en-US" sz="2400" dirty="0">
                <a:solidFill>
                  <a:srgbClr val="0A295B"/>
                </a:solidFill>
                <a:latin typeface="Arial" panose="020B0604020202020204" pitchFamily="34" charset="0"/>
                <a:cs typeface="Arial" panose="020B0604020202020204" pitchFamily="34" charset="0"/>
              </a:rPr>
              <a:t>determination of </a:t>
            </a:r>
            <a:r>
              <a:rPr lang="en-US" sz="2400" dirty="0" smtClean="0">
                <a:solidFill>
                  <a:srgbClr val="0A295B"/>
                </a:solidFill>
                <a:latin typeface="Arial" panose="020B0604020202020204" pitchFamily="34" charset="0"/>
                <a:cs typeface="Arial" panose="020B0604020202020204" pitchFamily="34" charset="0"/>
              </a:rPr>
              <a:t>prior authorization (PA) denials </a:t>
            </a:r>
            <a:r>
              <a:rPr lang="en-US" sz="2400" dirty="0">
                <a:solidFill>
                  <a:srgbClr val="0A295B"/>
                </a:solidFill>
                <a:latin typeface="Arial" panose="020B0604020202020204" pitchFamily="34" charset="0"/>
                <a:cs typeface="Arial" panose="020B0604020202020204" pitchFamily="34" charset="0"/>
              </a:rPr>
              <a:t>and </a:t>
            </a:r>
            <a:r>
              <a:rPr lang="en-US" sz="2400" dirty="0" smtClean="0">
                <a:solidFill>
                  <a:srgbClr val="0A295B"/>
                </a:solidFill>
                <a:latin typeface="Arial" panose="020B0604020202020204" pitchFamily="34" charset="0"/>
                <a:cs typeface="Arial" panose="020B0604020202020204" pitchFamily="34" charset="0"/>
              </a:rPr>
              <a:t>retain state </a:t>
            </a:r>
            <a:r>
              <a:rPr lang="en-US" sz="2400" dirty="0">
                <a:solidFill>
                  <a:srgbClr val="0A295B"/>
                </a:solidFill>
                <a:latin typeface="Arial" panose="020B0604020202020204" pitchFamily="34" charset="0"/>
                <a:cs typeface="Arial" panose="020B0604020202020204" pitchFamily="34" charset="0"/>
              </a:rPr>
              <a:t>fair hearings</a:t>
            </a:r>
          </a:p>
          <a:p>
            <a:pPr marL="285750" lvl="1">
              <a:buFont typeface="Wingdings" panose="05000000000000000000" pitchFamily="2" charset="2"/>
              <a:buChar char="§"/>
            </a:pPr>
            <a:r>
              <a:rPr lang="en-US" sz="2400" dirty="0">
                <a:solidFill>
                  <a:srgbClr val="0A295B"/>
                </a:solidFill>
                <a:latin typeface="Arial" panose="020B0604020202020204" pitchFamily="34" charset="0"/>
                <a:cs typeface="Arial" panose="020B0604020202020204" pitchFamily="34" charset="0"/>
              </a:rPr>
              <a:t>Negotiation of, and policy related to, contracting of state supplemental drug </a:t>
            </a:r>
            <a:r>
              <a:rPr lang="en-US" sz="2400" dirty="0" smtClean="0">
                <a:solidFill>
                  <a:srgbClr val="0A295B"/>
                </a:solidFill>
                <a:latin typeface="Arial" panose="020B0604020202020204" pitchFamily="34" charset="0"/>
                <a:cs typeface="Arial" panose="020B0604020202020204" pitchFamily="34" charset="0"/>
              </a:rPr>
              <a:t>rebates </a:t>
            </a:r>
            <a:endParaRPr lang="en-US" sz="2400" dirty="0">
              <a:solidFill>
                <a:srgbClr val="0A295B"/>
              </a:solidFill>
              <a:latin typeface="Arial" panose="020B0604020202020204" pitchFamily="34" charset="0"/>
              <a:cs typeface="Arial" panose="020B0604020202020204" pitchFamily="34" charset="0"/>
            </a:endParaRPr>
          </a:p>
          <a:p>
            <a:pPr marL="285750" lvl="1">
              <a:buFont typeface="Wingdings" panose="05000000000000000000" pitchFamily="2" charset="2"/>
              <a:buChar char="§"/>
            </a:pPr>
            <a:r>
              <a:rPr lang="en-US" sz="2400" dirty="0">
                <a:solidFill>
                  <a:srgbClr val="0A295B"/>
                </a:solidFill>
                <a:latin typeface="Arial" panose="020B0604020202020204" pitchFamily="34" charset="0"/>
                <a:cs typeface="Arial" panose="020B0604020202020204" pitchFamily="34" charset="0"/>
              </a:rPr>
              <a:t>Establishing pharmacy reimbursement methodologies </a:t>
            </a:r>
          </a:p>
          <a:p>
            <a:pPr marL="285750" lvl="1">
              <a:buFont typeface="Wingdings" panose="05000000000000000000" pitchFamily="2" charset="2"/>
              <a:buChar char="§"/>
            </a:pPr>
            <a:r>
              <a:rPr lang="en-US" sz="2400" dirty="0">
                <a:solidFill>
                  <a:srgbClr val="0A295B"/>
                </a:solidFill>
                <a:latin typeface="Arial" panose="020B0604020202020204" pitchFamily="34" charset="0"/>
                <a:cs typeface="Arial" panose="020B0604020202020204" pitchFamily="34" charset="0"/>
              </a:rPr>
              <a:t>Establishing and maintaining the Medi-Cal pharmacy provider </a:t>
            </a:r>
            <a:r>
              <a:rPr lang="en-US" sz="2400" dirty="0" smtClean="0">
                <a:solidFill>
                  <a:srgbClr val="0A295B"/>
                </a:solidFill>
                <a:latin typeface="Arial" panose="020B0604020202020204" pitchFamily="34" charset="0"/>
                <a:cs typeface="Arial" panose="020B0604020202020204" pitchFamily="34" charset="0"/>
              </a:rPr>
              <a:t>network</a:t>
            </a:r>
            <a:endParaRPr lang="en-US" sz="2400" dirty="0">
              <a:solidFill>
                <a:srgbClr val="0A295B"/>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7628310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0F22356E-2A12-4147-9C02-1C2F05D23B3C}" type="slidenum">
              <a:rPr lang="en-US" smtClean="0"/>
              <a:t>61</a:t>
            </a:fld>
            <a:endParaRPr lang="en-US" dirty="0"/>
          </a:p>
        </p:txBody>
      </p:sp>
      <p:sp>
        <p:nvSpPr>
          <p:cNvPr id="6" name="Date Placeholder 5"/>
          <p:cNvSpPr>
            <a:spLocks noGrp="1"/>
          </p:cNvSpPr>
          <p:nvPr>
            <p:ph type="dt" sz="half" idx="10"/>
          </p:nvPr>
        </p:nvSpPr>
        <p:spPr/>
        <p:txBody>
          <a:bodyPr/>
          <a:lstStyle/>
          <a:p>
            <a:r>
              <a:rPr lang="en-US" smtClean="0"/>
              <a:t>12/05/2019</a:t>
            </a:r>
            <a:endParaRPr lang="en-US" dirty="0"/>
          </a:p>
        </p:txBody>
      </p:sp>
      <p:sp>
        <p:nvSpPr>
          <p:cNvPr id="4" name="Title 3"/>
          <p:cNvSpPr>
            <a:spLocks noGrp="1"/>
          </p:cNvSpPr>
          <p:nvPr>
            <p:ph type="title"/>
          </p:nvPr>
        </p:nvSpPr>
        <p:spPr>
          <a:xfrm>
            <a:off x="1371600" y="152400"/>
            <a:ext cx="7696200" cy="1249362"/>
          </a:xfrm>
        </p:spPr>
        <p:txBody>
          <a:bodyPr>
            <a:noAutofit/>
          </a:bodyPr>
          <a:lstStyle/>
          <a:p>
            <a:r>
              <a:rPr lang="en-US" sz="3400" b="1" dirty="0" smtClean="0"/>
              <a:t>Post-Transition Responsibilities: </a:t>
            </a:r>
            <a:br>
              <a:rPr lang="en-US" sz="3400" b="1" dirty="0" smtClean="0"/>
            </a:br>
            <a:r>
              <a:rPr lang="en-US" sz="3400" b="1" dirty="0" smtClean="0"/>
              <a:t>Medi-Cal Rx Contractor</a:t>
            </a:r>
            <a:endParaRPr lang="en-US" sz="3400" b="1" dirty="0"/>
          </a:p>
        </p:txBody>
      </p:sp>
      <p:sp>
        <p:nvSpPr>
          <p:cNvPr id="2" name="Content Placeholder 1"/>
          <p:cNvSpPr>
            <a:spLocks noGrp="1"/>
          </p:cNvSpPr>
          <p:nvPr>
            <p:ph idx="1"/>
          </p:nvPr>
        </p:nvSpPr>
        <p:spPr>
          <a:xfrm>
            <a:off x="915838" y="1524000"/>
            <a:ext cx="7772400" cy="4462733"/>
          </a:xfrm>
        </p:spPr>
        <p:txBody>
          <a:bodyPr>
            <a:noAutofit/>
          </a:bodyPr>
          <a:lstStyle/>
          <a:p>
            <a:pPr marL="285750" lvl="1">
              <a:buFont typeface="Wingdings" panose="05000000000000000000" pitchFamily="2" charset="2"/>
              <a:buChar char="§"/>
            </a:pPr>
            <a:r>
              <a:rPr lang="en-US" sz="2200" dirty="0" smtClean="0">
                <a:solidFill>
                  <a:srgbClr val="0A295B"/>
                </a:solidFill>
              </a:rPr>
              <a:t>Claims </a:t>
            </a:r>
            <a:r>
              <a:rPr lang="en-US" sz="2200" dirty="0">
                <a:solidFill>
                  <a:srgbClr val="0A295B"/>
                </a:solidFill>
              </a:rPr>
              <a:t>administration, </a:t>
            </a:r>
            <a:r>
              <a:rPr lang="en-US" sz="2200" dirty="0" smtClean="0">
                <a:solidFill>
                  <a:srgbClr val="0A295B"/>
                </a:solidFill>
              </a:rPr>
              <a:t>processing, </a:t>
            </a:r>
            <a:r>
              <a:rPr lang="en-US" sz="2200" dirty="0">
                <a:solidFill>
                  <a:srgbClr val="0A295B"/>
                </a:solidFill>
              </a:rPr>
              <a:t>and payment </a:t>
            </a:r>
            <a:endParaRPr lang="en-US" sz="2200" dirty="0" smtClean="0">
              <a:solidFill>
                <a:srgbClr val="0A295B"/>
              </a:solidFill>
            </a:endParaRPr>
          </a:p>
          <a:p>
            <a:pPr marL="285750" lvl="1">
              <a:buFont typeface="Wingdings" panose="05000000000000000000" pitchFamily="2" charset="2"/>
              <a:buChar char="§"/>
            </a:pPr>
            <a:r>
              <a:rPr lang="en-US" sz="2200" dirty="0" smtClean="0">
                <a:solidFill>
                  <a:srgbClr val="0A295B"/>
                </a:solidFill>
              </a:rPr>
              <a:t>Coordination </a:t>
            </a:r>
            <a:r>
              <a:rPr lang="en-US" sz="2200" dirty="0">
                <a:solidFill>
                  <a:srgbClr val="0A295B"/>
                </a:solidFill>
              </a:rPr>
              <a:t>of benefits </a:t>
            </a:r>
            <a:r>
              <a:rPr lang="en-US" sz="2200" dirty="0" smtClean="0">
                <a:solidFill>
                  <a:srgbClr val="0A295B"/>
                </a:solidFill>
              </a:rPr>
              <a:t>with </a:t>
            </a:r>
            <a:r>
              <a:rPr lang="en-US" sz="2200" dirty="0">
                <a:solidFill>
                  <a:srgbClr val="0A295B"/>
                </a:solidFill>
              </a:rPr>
              <a:t>other health coverage, including Medicare</a:t>
            </a:r>
          </a:p>
          <a:p>
            <a:pPr marL="285750" lvl="1">
              <a:buFont typeface="Wingdings" panose="05000000000000000000" pitchFamily="2" charset="2"/>
              <a:buChar char="§"/>
            </a:pPr>
            <a:r>
              <a:rPr lang="en-US" sz="2200" dirty="0" smtClean="0">
                <a:solidFill>
                  <a:srgbClr val="0A295B"/>
                </a:solidFill>
              </a:rPr>
              <a:t>Utilization Management (UM), </a:t>
            </a:r>
            <a:r>
              <a:rPr lang="en-US" sz="2200" dirty="0">
                <a:solidFill>
                  <a:srgbClr val="0A295B"/>
                </a:solidFill>
              </a:rPr>
              <a:t>including </a:t>
            </a:r>
            <a:r>
              <a:rPr lang="en-US" sz="2200" dirty="0" smtClean="0">
                <a:solidFill>
                  <a:srgbClr val="0A295B"/>
                </a:solidFill>
              </a:rPr>
              <a:t>ensuring all prior authorization (PA) adjudication </a:t>
            </a:r>
            <a:r>
              <a:rPr lang="en-US" sz="2200" dirty="0">
                <a:solidFill>
                  <a:srgbClr val="0A295B"/>
                </a:solidFill>
              </a:rPr>
              <a:t>within 24 </a:t>
            </a:r>
            <a:r>
              <a:rPr lang="en-US" sz="2200" dirty="0" smtClean="0">
                <a:solidFill>
                  <a:srgbClr val="0A295B"/>
                </a:solidFill>
              </a:rPr>
              <a:t>hours (note: </a:t>
            </a:r>
            <a:r>
              <a:rPr lang="en-US" sz="2200" dirty="0">
                <a:solidFill>
                  <a:srgbClr val="0A295B"/>
                </a:solidFill>
              </a:rPr>
              <a:t>all </a:t>
            </a:r>
            <a:r>
              <a:rPr lang="en-US" sz="2200" dirty="0" smtClean="0">
                <a:solidFill>
                  <a:srgbClr val="0A295B"/>
                </a:solidFill>
              </a:rPr>
              <a:t>PA </a:t>
            </a:r>
            <a:r>
              <a:rPr lang="en-US" sz="2200" dirty="0">
                <a:solidFill>
                  <a:srgbClr val="0A295B"/>
                </a:solidFill>
              </a:rPr>
              <a:t>denials will require DHCS review prior to final </a:t>
            </a:r>
            <a:r>
              <a:rPr lang="en-US" sz="2200" dirty="0" smtClean="0">
                <a:solidFill>
                  <a:srgbClr val="0A295B"/>
                </a:solidFill>
              </a:rPr>
              <a:t>determination)</a:t>
            </a:r>
            <a:endParaRPr lang="en-US" sz="2200" dirty="0">
              <a:solidFill>
                <a:srgbClr val="0A295B"/>
              </a:solidFill>
            </a:endParaRPr>
          </a:p>
          <a:p>
            <a:pPr marL="285750" lvl="1">
              <a:buFont typeface="Wingdings" panose="05000000000000000000" pitchFamily="2" charset="2"/>
              <a:buChar char="§"/>
            </a:pPr>
            <a:r>
              <a:rPr lang="en-US" sz="2200" dirty="0">
                <a:solidFill>
                  <a:srgbClr val="0A295B"/>
                </a:solidFill>
              </a:rPr>
              <a:t>Prospective and Retrospective </a:t>
            </a:r>
            <a:r>
              <a:rPr lang="en-US" sz="2200" dirty="0" smtClean="0">
                <a:solidFill>
                  <a:srgbClr val="0A295B"/>
                </a:solidFill>
              </a:rPr>
              <a:t>Drug Utilization Review (DUR) services</a:t>
            </a:r>
            <a:endParaRPr lang="en-US" sz="2200" dirty="0">
              <a:solidFill>
                <a:srgbClr val="0A295B"/>
              </a:solidFill>
            </a:endParaRPr>
          </a:p>
          <a:p>
            <a:pPr marL="285750" lvl="1">
              <a:buFont typeface="Wingdings" panose="05000000000000000000" pitchFamily="2" charset="2"/>
              <a:buChar char="§"/>
            </a:pPr>
            <a:r>
              <a:rPr lang="en-US" sz="2200" dirty="0" smtClean="0">
                <a:solidFill>
                  <a:srgbClr val="0A295B"/>
                </a:solidFill>
              </a:rPr>
              <a:t>Drug </a:t>
            </a:r>
            <a:r>
              <a:rPr lang="en-US" sz="2200" dirty="0">
                <a:solidFill>
                  <a:srgbClr val="0A295B"/>
                </a:solidFill>
              </a:rPr>
              <a:t>rebate administration </a:t>
            </a:r>
            <a:r>
              <a:rPr lang="en-US" sz="2200" dirty="0" smtClean="0">
                <a:solidFill>
                  <a:srgbClr val="0A295B"/>
                </a:solidFill>
              </a:rPr>
              <a:t>services, which are compliant </a:t>
            </a:r>
            <a:r>
              <a:rPr lang="en-US" sz="2200" dirty="0">
                <a:solidFill>
                  <a:srgbClr val="0A295B"/>
                </a:solidFill>
              </a:rPr>
              <a:t>with federal and state laws, and adhere to DHCS policies and </a:t>
            </a:r>
            <a:r>
              <a:rPr lang="en-US" sz="2200" dirty="0" smtClean="0">
                <a:solidFill>
                  <a:srgbClr val="0A295B"/>
                </a:solidFill>
              </a:rPr>
              <a:t>direction</a:t>
            </a:r>
          </a:p>
        </p:txBody>
      </p:sp>
    </p:spTree>
    <p:extLst>
      <p:ext uri="{BB962C8B-B14F-4D97-AF65-F5344CB8AC3E}">
        <p14:creationId xmlns:p14="http://schemas.microsoft.com/office/powerpoint/2010/main" val="275783384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0F22356E-2A12-4147-9C02-1C2F05D23B3C}" type="slidenum">
              <a:rPr lang="en-US" smtClean="0"/>
              <a:t>62</a:t>
            </a:fld>
            <a:endParaRPr lang="en-US" dirty="0"/>
          </a:p>
        </p:txBody>
      </p:sp>
      <p:sp>
        <p:nvSpPr>
          <p:cNvPr id="6" name="Date Placeholder 5"/>
          <p:cNvSpPr>
            <a:spLocks noGrp="1"/>
          </p:cNvSpPr>
          <p:nvPr>
            <p:ph type="dt" sz="half" idx="10"/>
          </p:nvPr>
        </p:nvSpPr>
        <p:spPr/>
        <p:txBody>
          <a:bodyPr/>
          <a:lstStyle/>
          <a:p>
            <a:r>
              <a:rPr lang="en-US" smtClean="0"/>
              <a:t>12/05/2019</a:t>
            </a:r>
            <a:endParaRPr lang="en-US" dirty="0"/>
          </a:p>
        </p:txBody>
      </p:sp>
      <p:sp>
        <p:nvSpPr>
          <p:cNvPr id="4" name="Title 3"/>
          <p:cNvSpPr>
            <a:spLocks noGrp="1"/>
          </p:cNvSpPr>
          <p:nvPr>
            <p:ph type="title"/>
          </p:nvPr>
        </p:nvSpPr>
        <p:spPr>
          <a:xfrm>
            <a:off x="1371600" y="152400"/>
            <a:ext cx="7696200" cy="1249362"/>
          </a:xfrm>
        </p:spPr>
        <p:txBody>
          <a:bodyPr>
            <a:noAutofit/>
          </a:bodyPr>
          <a:lstStyle/>
          <a:p>
            <a:r>
              <a:rPr lang="en-US" sz="3400" b="1" dirty="0" smtClean="0"/>
              <a:t>Post-Transition Responsibilities: </a:t>
            </a:r>
            <a:br>
              <a:rPr lang="en-US" sz="3400" b="1" dirty="0" smtClean="0"/>
            </a:br>
            <a:r>
              <a:rPr lang="en-US" sz="3400" b="1" dirty="0" smtClean="0"/>
              <a:t>Medi-Cal Rx Contractor (Cont.)</a:t>
            </a:r>
            <a:endParaRPr lang="en-US" sz="3400" b="1" dirty="0"/>
          </a:p>
        </p:txBody>
      </p:sp>
      <p:sp>
        <p:nvSpPr>
          <p:cNvPr id="2" name="Content Placeholder 1"/>
          <p:cNvSpPr>
            <a:spLocks noGrp="1"/>
          </p:cNvSpPr>
          <p:nvPr>
            <p:ph idx="1"/>
          </p:nvPr>
        </p:nvSpPr>
        <p:spPr>
          <a:xfrm>
            <a:off x="914400" y="1660525"/>
            <a:ext cx="7772400" cy="5060950"/>
          </a:xfrm>
        </p:spPr>
        <p:txBody>
          <a:bodyPr>
            <a:noAutofit/>
          </a:bodyPr>
          <a:lstStyle/>
          <a:p>
            <a:pPr marL="285750" lvl="1">
              <a:buFont typeface="Wingdings" panose="05000000000000000000" pitchFamily="2" charset="2"/>
              <a:buChar char="§"/>
            </a:pPr>
            <a:r>
              <a:rPr lang="en-US" sz="2400" dirty="0" smtClean="0">
                <a:solidFill>
                  <a:srgbClr val="0A295B"/>
                </a:solidFill>
              </a:rPr>
              <a:t>Provide </a:t>
            </a:r>
            <a:r>
              <a:rPr lang="en-US" sz="2400" dirty="0">
                <a:solidFill>
                  <a:srgbClr val="0A295B"/>
                </a:solidFill>
              </a:rPr>
              <a:t>beneficiary and provider supports, including 24/7/365 Customer </a:t>
            </a:r>
            <a:r>
              <a:rPr lang="en-US" sz="2400" dirty="0" smtClean="0">
                <a:solidFill>
                  <a:srgbClr val="0A295B"/>
                </a:solidFill>
              </a:rPr>
              <a:t>Service Center to </a:t>
            </a:r>
            <a:r>
              <a:rPr lang="en-US" sz="2400" dirty="0">
                <a:solidFill>
                  <a:srgbClr val="0A295B"/>
                </a:solidFill>
              </a:rPr>
              <a:t>support all provider and beneficiary </a:t>
            </a:r>
            <a:r>
              <a:rPr lang="en-US" sz="2400" dirty="0" smtClean="0">
                <a:solidFill>
                  <a:srgbClr val="0A295B"/>
                </a:solidFill>
              </a:rPr>
              <a:t>calls, as well as outreach</a:t>
            </a:r>
            <a:r>
              <a:rPr lang="en-US" sz="2400" dirty="0">
                <a:solidFill>
                  <a:srgbClr val="0A295B"/>
                </a:solidFill>
              </a:rPr>
              <a:t>, training, and informing </a:t>
            </a:r>
            <a:r>
              <a:rPr lang="en-US" sz="2400" dirty="0" smtClean="0">
                <a:solidFill>
                  <a:srgbClr val="0A295B"/>
                </a:solidFill>
              </a:rPr>
              <a:t>materials</a:t>
            </a:r>
          </a:p>
          <a:p>
            <a:pPr marL="285750" lvl="1">
              <a:buFont typeface="Wingdings" panose="05000000000000000000" pitchFamily="2" charset="2"/>
              <a:buChar char="§"/>
            </a:pPr>
            <a:r>
              <a:rPr lang="en-US" sz="2400" dirty="0" smtClean="0">
                <a:solidFill>
                  <a:srgbClr val="0A295B"/>
                </a:solidFill>
              </a:rPr>
              <a:t>Provide to Medi-Cal providers and plan partners </a:t>
            </a:r>
            <a:r>
              <a:rPr lang="en-US" sz="2400" dirty="0">
                <a:solidFill>
                  <a:srgbClr val="0A295B"/>
                </a:solidFill>
              </a:rPr>
              <a:t>real-time data </a:t>
            </a:r>
            <a:r>
              <a:rPr lang="en-US" sz="2400" dirty="0" smtClean="0">
                <a:solidFill>
                  <a:srgbClr val="0A295B"/>
                </a:solidFill>
              </a:rPr>
              <a:t>access (through electronic database/portal), and </a:t>
            </a:r>
            <a:r>
              <a:rPr lang="en-US" sz="2400" dirty="0">
                <a:solidFill>
                  <a:srgbClr val="0A295B"/>
                </a:solidFill>
              </a:rPr>
              <a:t>daily data </a:t>
            </a:r>
            <a:r>
              <a:rPr lang="en-US" sz="2400" dirty="0" smtClean="0">
                <a:solidFill>
                  <a:srgbClr val="0A295B"/>
                </a:solidFill>
              </a:rPr>
              <a:t>feeds for the purposes of coordinating care</a:t>
            </a:r>
          </a:p>
          <a:p>
            <a:pPr marL="285750" lvl="1">
              <a:buFont typeface="Wingdings" panose="05000000000000000000" pitchFamily="2" charset="2"/>
              <a:buChar char="§"/>
            </a:pPr>
            <a:r>
              <a:rPr lang="en-US" sz="2400" dirty="0" smtClean="0">
                <a:solidFill>
                  <a:srgbClr val="0A295B"/>
                </a:solidFill>
              </a:rPr>
              <a:t>Provide </a:t>
            </a:r>
            <a:r>
              <a:rPr lang="en-US" sz="2400" dirty="0">
                <a:solidFill>
                  <a:srgbClr val="0A295B"/>
                </a:solidFill>
              </a:rPr>
              <a:t>direct </a:t>
            </a:r>
            <a:r>
              <a:rPr lang="en-US" sz="2400" dirty="0" smtClean="0">
                <a:solidFill>
                  <a:srgbClr val="0A295B"/>
                </a:solidFill>
              </a:rPr>
              <a:t>plan partner liaisons </a:t>
            </a:r>
            <a:r>
              <a:rPr lang="en-US" sz="2400" dirty="0">
                <a:solidFill>
                  <a:srgbClr val="0A295B"/>
                </a:solidFill>
              </a:rPr>
              <a:t>to assist with care coordination </a:t>
            </a:r>
            <a:r>
              <a:rPr lang="en-US" sz="2400" dirty="0" smtClean="0">
                <a:solidFill>
                  <a:srgbClr val="0A295B"/>
                </a:solidFill>
              </a:rPr>
              <a:t>and clinical issues </a:t>
            </a:r>
            <a:endParaRPr lang="en-US" sz="2400" dirty="0">
              <a:solidFill>
                <a:srgbClr val="0A295B"/>
              </a:solidFill>
            </a:endParaRPr>
          </a:p>
        </p:txBody>
      </p:sp>
    </p:spTree>
    <p:extLst>
      <p:ext uri="{BB962C8B-B14F-4D97-AF65-F5344CB8AC3E}">
        <p14:creationId xmlns:p14="http://schemas.microsoft.com/office/powerpoint/2010/main" val="53523549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0F22356E-2A12-4147-9C02-1C2F05D23B3C}" type="slidenum">
              <a:rPr lang="en-US" smtClean="0"/>
              <a:t>63</a:t>
            </a:fld>
            <a:endParaRPr lang="en-US" dirty="0"/>
          </a:p>
        </p:txBody>
      </p:sp>
      <p:sp>
        <p:nvSpPr>
          <p:cNvPr id="6" name="Date Placeholder 5"/>
          <p:cNvSpPr>
            <a:spLocks noGrp="1"/>
          </p:cNvSpPr>
          <p:nvPr>
            <p:ph type="dt" sz="half" idx="10"/>
          </p:nvPr>
        </p:nvSpPr>
        <p:spPr/>
        <p:txBody>
          <a:bodyPr/>
          <a:lstStyle/>
          <a:p>
            <a:r>
              <a:rPr lang="en-US" smtClean="0"/>
              <a:t>12/05/2019</a:t>
            </a:r>
            <a:endParaRPr lang="en-US" dirty="0"/>
          </a:p>
        </p:txBody>
      </p:sp>
      <p:sp>
        <p:nvSpPr>
          <p:cNvPr id="4" name="Title 3"/>
          <p:cNvSpPr>
            <a:spLocks noGrp="1"/>
          </p:cNvSpPr>
          <p:nvPr>
            <p:ph type="title"/>
          </p:nvPr>
        </p:nvSpPr>
        <p:spPr>
          <a:xfrm>
            <a:off x="1600200" y="457200"/>
            <a:ext cx="7315200" cy="1143000"/>
          </a:xfrm>
        </p:spPr>
        <p:txBody>
          <a:bodyPr>
            <a:noAutofit/>
          </a:bodyPr>
          <a:lstStyle/>
          <a:p>
            <a:r>
              <a:rPr lang="en-US" sz="3400" b="1" dirty="0" smtClean="0"/>
              <a:t>Post-Transition Responsibilities: </a:t>
            </a:r>
            <a:br>
              <a:rPr lang="en-US" sz="3400" b="1" dirty="0" smtClean="0"/>
            </a:br>
            <a:r>
              <a:rPr lang="en-US" sz="3400" b="1" dirty="0" smtClean="0"/>
              <a:t>Medi-Cal Plan Partners</a:t>
            </a:r>
            <a:endParaRPr lang="en-US" sz="3400" b="1" dirty="0"/>
          </a:p>
        </p:txBody>
      </p:sp>
      <p:sp>
        <p:nvSpPr>
          <p:cNvPr id="2" name="Content Placeholder 1"/>
          <p:cNvSpPr>
            <a:spLocks noGrp="1"/>
          </p:cNvSpPr>
          <p:nvPr>
            <p:ph idx="1"/>
          </p:nvPr>
        </p:nvSpPr>
        <p:spPr>
          <a:xfrm>
            <a:off x="990600" y="1862930"/>
            <a:ext cx="7696200" cy="4766470"/>
          </a:xfrm>
        </p:spPr>
        <p:txBody>
          <a:bodyPr>
            <a:normAutofit/>
          </a:bodyPr>
          <a:lstStyle/>
          <a:p>
            <a:pPr marL="285750" lvl="1">
              <a:buFont typeface="Wingdings" panose="05000000000000000000" pitchFamily="2" charset="2"/>
              <a:buChar char="§"/>
            </a:pPr>
            <a:r>
              <a:rPr lang="en-US" sz="2400" dirty="0" smtClean="0">
                <a:solidFill>
                  <a:srgbClr val="0A295B"/>
                </a:solidFill>
              </a:rPr>
              <a:t>Maintain beneficiary </a:t>
            </a:r>
            <a:r>
              <a:rPr lang="en-US" sz="2400" dirty="0">
                <a:solidFill>
                  <a:srgbClr val="0A295B"/>
                </a:solidFill>
              </a:rPr>
              <a:t>care coordination</a:t>
            </a:r>
          </a:p>
          <a:p>
            <a:pPr marL="285750" lvl="1">
              <a:buFont typeface="Wingdings" panose="05000000000000000000" pitchFamily="2" charset="2"/>
              <a:buChar char="§"/>
            </a:pPr>
            <a:r>
              <a:rPr lang="en-US" sz="2400" dirty="0" smtClean="0">
                <a:solidFill>
                  <a:srgbClr val="0A295B"/>
                </a:solidFill>
              </a:rPr>
              <a:t>Oversee clinical </a:t>
            </a:r>
            <a:r>
              <a:rPr lang="en-US" sz="2400" dirty="0">
                <a:solidFill>
                  <a:srgbClr val="0A295B"/>
                </a:solidFill>
              </a:rPr>
              <a:t>aspects of pharmacy adherence</a:t>
            </a:r>
          </a:p>
          <a:p>
            <a:pPr marL="285750" lvl="1">
              <a:buFont typeface="Wingdings" panose="05000000000000000000" pitchFamily="2" charset="2"/>
              <a:buChar char="§"/>
            </a:pPr>
            <a:r>
              <a:rPr lang="en-US" sz="2400" dirty="0" smtClean="0">
                <a:solidFill>
                  <a:srgbClr val="0A295B"/>
                </a:solidFill>
              </a:rPr>
              <a:t>Provide disease </a:t>
            </a:r>
            <a:r>
              <a:rPr lang="en-US" sz="2400" dirty="0">
                <a:solidFill>
                  <a:srgbClr val="0A295B"/>
                </a:solidFill>
              </a:rPr>
              <a:t>and medication management</a:t>
            </a:r>
          </a:p>
          <a:p>
            <a:pPr marL="285750" lvl="1">
              <a:buFont typeface="Wingdings" panose="05000000000000000000" pitchFamily="2" charset="2"/>
              <a:buChar char="§"/>
            </a:pPr>
            <a:r>
              <a:rPr lang="en-US" sz="2400" dirty="0">
                <a:solidFill>
                  <a:srgbClr val="0A295B"/>
                </a:solidFill>
              </a:rPr>
              <a:t>Processing and payment of all pharmacy services billed on medical and institutional claims</a:t>
            </a:r>
          </a:p>
          <a:p>
            <a:pPr marL="285750" lvl="1">
              <a:buFont typeface="Wingdings" panose="05000000000000000000" pitchFamily="2" charset="2"/>
              <a:buChar char="§"/>
            </a:pPr>
            <a:r>
              <a:rPr lang="en-US" sz="2400" dirty="0">
                <a:solidFill>
                  <a:srgbClr val="0A295B"/>
                </a:solidFill>
              </a:rPr>
              <a:t>Participation on the Medi-Cal Global </a:t>
            </a:r>
            <a:r>
              <a:rPr lang="en-US" sz="2400" dirty="0" smtClean="0">
                <a:solidFill>
                  <a:srgbClr val="0A295B"/>
                </a:solidFill>
              </a:rPr>
              <a:t>Drug Utilization Review (DUR) </a:t>
            </a:r>
            <a:r>
              <a:rPr lang="en-US" sz="2400" dirty="0">
                <a:solidFill>
                  <a:srgbClr val="0A295B"/>
                </a:solidFill>
              </a:rPr>
              <a:t>Board and other DHCS pharmacy </a:t>
            </a:r>
            <a:r>
              <a:rPr lang="en-US" sz="2400" dirty="0" smtClean="0">
                <a:solidFill>
                  <a:srgbClr val="0A295B"/>
                </a:solidFill>
              </a:rPr>
              <a:t>committees</a:t>
            </a:r>
            <a:endParaRPr lang="en-US" sz="2400" strike="sngStrike" dirty="0">
              <a:solidFill>
                <a:srgbClr val="0A295B"/>
              </a:solidFill>
            </a:endParaRPr>
          </a:p>
        </p:txBody>
      </p:sp>
    </p:spTree>
    <p:extLst>
      <p:ext uri="{BB962C8B-B14F-4D97-AF65-F5344CB8AC3E}">
        <p14:creationId xmlns:p14="http://schemas.microsoft.com/office/powerpoint/2010/main" val="51947764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0F22356E-2A12-4147-9C02-1C2F05D23B3C}" type="slidenum">
              <a:rPr lang="en-US" smtClean="0"/>
              <a:t>64</a:t>
            </a:fld>
            <a:endParaRPr lang="en-US" dirty="0"/>
          </a:p>
        </p:txBody>
      </p:sp>
      <p:sp>
        <p:nvSpPr>
          <p:cNvPr id="6" name="Date Placeholder 5"/>
          <p:cNvSpPr>
            <a:spLocks noGrp="1"/>
          </p:cNvSpPr>
          <p:nvPr>
            <p:ph type="dt" sz="half" idx="10"/>
          </p:nvPr>
        </p:nvSpPr>
        <p:spPr/>
        <p:txBody>
          <a:bodyPr/>
          <a:lstStyle/>
          <a:p>
            <a:r>
              <a:rPr lang="en-US" smtClean="0"/>
              <a:t>12/05/2019</a:t>
            </a:r>
            <a:endParaRPr lang="en-US" dirty="0"/>
          </a:p>
        </p:txBody>
      </p:sp>
      <p:sp>
        <p:nvSpPr>
          <p:cNvPr id="4" name="Title 3"/>
          <p:cNvSpPr>
            <a:spLocks noGrp="1"/>
          </p:cNvSpPr>
          <p:nvPr>
            <p:ph type="title"/>
          </p:nvPr>
        </p:nvSpPr>
        <p:spPr/>
        <p:txBody>
          <a:bodyPr>
            <a:normAutofit/>
          </a:bodyPr>
          <a:lstStyle/>
          <a:p>
            <a:r>
              <a:rPr lang="en-US" sz="3400" b="1" dirty="0"/>
              <a:t>Medi-Cal Rx Policy Considerations</a:t>
            </a:r>
            <a:endParaRPr lang="en-US" sz="3400" dirty="0"/>
          </a:p>
        </p:txBody>
      </p:sp>
      <p:sp>
        <p:nvSpPr>
          <p:cNvPr id="2" name="Content Placeholder 1"/>
          <p:cNvSpPr>
            <a:spLocks noGrp="1"/>
          </p:cNvSpPr>
          <p:nvPr>
            <p:ph idx="1"/>
          </p:nvPr>
        </p:nvSpPr>
        <p:spPr>
          <a:xfrm>
            <a:off x="838200" y="1600200"/>
            <a:ext cx="7924800" cy="4724400"/>
          </a:xfrm>
        </p:spPr>
        <p:txBody>
          <a:bodyPr>
            <a:noAutofit/>
          </a:bodyPr>
          <a:lstStyle/>
          <a:p>
            <a:pPr>
              <a:buFont typeface="Wingdings" panose="05000000000000000000" pitchFamily="2" charset="2"/>
              <a:buChar char="§"/>
            </a:pPr>
            <a:r>
              <a:rPr lang="en-US" sz="1900" dirty="0" smtClean="0">
                <a:solidFill>
                  <a:srgbClr val="0A295B"/>
                </a:solidFill>
              </a:rPr>
              <a:t>DHCS is currently exploring options for potential statutory and/or policy changes in the following areas:</a:t>
            </a:r>
          </a:p>
          <a:p>
            <a:pPr lvl="1">
              <a:buFont typeface="Courier New" panose="02070309020205020404" pitchFamily="49" charset="0"/>
              <a:buChar char="o"/>
            </a:pPr>
            <a:r>
              <a:rPr lang="en-US" sz="1900" dirty="0" smtClean="0">
                <a:solidFill>
                  <a:srgbClr val="0A295B"/>
                </a:solidFill>
              </a:rPr>
              <a:t>Removal of the existing Medi-Cal FFS drug prescription co-pay ($1 dollar) in state law.</a:t>
            </a:r>
          </a:p>
          <a:p>
            <a:pPr lvl="1">
              <a:buFont typeface="Courier New" panose="02070309020205020404" pitchFamily="49" charset="0"/>
              <a:buChar char="o"/>
            </a:pPr>
            <a:r>
              <a:rPr lang="en-US" sz="1900" dirty="0" smtClean="0">
                <a:solidFill>
                  <a:srgbClr val="0A295B"/>
                </a:solidFill>
              </a:rPr>
              <a:t>Removal of the existing monthly six prescription limit in state law.</a:t>
            </a:r>
          </a:p>
          <a:p>
            <a:pPr lvl="1">
              <a:buFont typeface="Courier New" panose="02070309020205020404" pitchFamily="49" charset="0"/>
              <a:buChar char="o"/>
            </a:pPr>
            <a:r>
              <a:rPr lang="en-US" sz="1900" dirty="0" smtClean="0">
                <a:solidFill>
                  <a:srgbClr val="0A295B"/>
                </a:solidFill>
              </a:rPr>
              <a:t>Creating policy to allow multi-year prior authorizations (PA) for certain disease conditions/classes of drugs based upon established and documented clinical criteria.</a:t>
            </a:r>
          </a:p>
          <a:p>
            <a:pPr lvl="1">
              <a:buFont typeface="Courier New" panose="02070309020205020404" pitchFamily="49" charset="0"/>
              <a:buChar char="o"/>
            </a:pPr>
            <a:r>
              <a:rPr lang="en-US" sz="1900" dirty="0" smtClean="0">
                <a:solidFill>
                  <a:srgbClr val="0A295B"/>
                </a:solidFill>
              </a:rPr>
              <a:t>Implementing enhanced and/or expanded auto-adjudication functionalities related to PA.</a:t>
            </a:r>
          </a:p>
          <a:p>
            <a:pPr lvl="1">
              <a:buFont typeface="Courier New" panose="02070309020205020404" pitchFamily="49" charset="0"/>
              <a:buChar char="o"/>
            </a:pPr>
            <a:r>
              <a:rPr lang="en-US" sz="1900" dirty="0" smtClean="0">
                <a:solidFill>
                  <a:srgbClr val="0A295B"/>
                </a:solidFill>
              </a:rPr>
              <a:t>Implementing enhancing existing opioid management tools, depending on the Proposals received as part of the procurement process.</a:t>
            </a:r>
          </a:p>
          <a:p>
            <a:pPr lvl="1">
              <a:buFont typeface="Courier New" panose="02070309020205020404" pitchFamily="49" charset="0"/>
              <a:buChar char="o"/>
            </a:pPr>
            <a:r>
              <a:rPr lang="en-US" sz="1900" dirty="0" smtClean="0">
                <a:solidFill>
                  <a:srgbClr val="0A295B"/>
                </a:solidFill>
              </a:rPr>
              <a:t>Implementing pharmacy lock-in programs, </a:t>
            </a:r>
            <a:r>
              <a:rPr lang="en-US" sz="1900" dirty="0">
                <a:solidFill>
                  <a:srgbClr val="0A295B"/>
                </a:solidFill>
              </a:rPr>
              <a:t>depending on the Proposals received as part of the procurement process</a:t>
            </a:r>
            <a:r>
              <a:rPr lang="en-US" sz="1900" dirty="0" smtClean="0">
                <a:solidFill>
                  <a:srgbClr val="0A295B"/>
                </a:solidFill>
              </a:rPr>
              <a:t>.</a:t>
            </a:r>
            <a:endParaRPr lang="en-US" sz="1900" dirty="0">
              <a:solidFill>
                <a:srgbClr val="0A295B"/>
              </a:solidFill>
            </a:endParaRPr>
          </a:p>
        </p:txBody>
      </p:sp>
    </p:spTree>
    <p:extLst>
      <p:ext uri="{BB962C8B-B14F-4D97-AF65-F5344CB8AC3E}">
        <p14:creationId xmlns:p14="http://schemas.microsoft.com/office/powerpoint/2010/main" val="157331820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0F22356E-2A12-4147-9C02-1C2F05D23B3C}" type="slidenum">
              <a:rPr lang="en-US" smtClean="0"/>
              <a:t>65</a:t>
            </a:fld>
            <a:endParaRPr lang="en-US" dirty="0"/>
          </a:p>
        </p:txBody>
      </p:sp>
      <p:sp>
        <p:nvSpPr>
          <p:cNvPr id="6" name="Date Placeholder 5"/>
          <p:cNvSpPr>
            <a:spLocks noGrp="1"/>
          </p:cNvSpPr>
          <p:nvPr>
            <p:ph type="dt" sz="half" idx="10"/>
          </p:nvPr>
        </p:nvSpPr>
        <p:spPr/>
        <p:txBody>
          <a:bodyPr/>
          <a:lstStyle/>
          <a:p>
            <a:r>
              <a:rPr lang="en-US" smtClean="0"/>
              <a:t>12/05/2019</a:t>
            </a:r>
            <a:endParaRPr lang="en-US" dirty="0"/>
          </a:p>
        </p:txBody>
      </p:sp>
      <p:sp>
        <p:nvSpPr>
          <p:cNvPr id="5" name="Title 4"/>
          <p:cNvSpPr>
            <a:spLocks noGrp="1"/>
          </p:cNvSpPr>
          <p:nvPr>
            <p:ph type="title"/>
          </p:nvPr>
        </p:nvSpPr>
        <p:spPr>
          <a:xfrm>
            <a:off x="1828800" y="307109"/>
            <a:ext cx="6629400" cy="1219200"/>
          </a:xfrm>
        </p:spPr>
        <p:txBody>
          <a:bodyPr>
            <a:normAutofit/>
          </a:bodyPr>
          <a:lstStyle/>
          <a:p>
            <a:r>
              <a:rPr lang="en-US" sz="3400" b="1" dirty="0"/>
              <a:t>DHCS’ </a:t>
            </a:r>
            <a:r>
              <a:rPr lang="en-US" sz="3400" b="1" dirty="0" smtClean="0"/>
              <a:t>Managed Care Plan (MCP) Engagement </a:t>
            </a:r>
            <a:endParaRPr lang="en-US" sz="3400" dirty="0"/>
          </a:p>
        </p:txBody>
      </p:sp>
      <p:sp>
        <p:nvSpPr>
          <p:cNvPr id="2" name="Content Placeholder 1"/>
          <p:cNvSpPr>
            <a:spLocks noGrp="1"/>
          </p:cNvSpPr>
          <p:nvPr>
            <p:ph idx="1"/>
          </p:nvPr>
        </p:nvSpPr>
        <p:spPr>
          <a:xfrm>
            <a:off x="838200" y="1745817"/>
            <a:ext cx="7696200" cy="4610533"/>
          </a:xfrm>
        </p:spPr>
        <p:txBody>
          <a:bodyPr>
            <a:noAutofit/>
          </a:bodyPr>
          <a:lstStyle/>
          <a:p>
            <a:pPr>
              <a:spcBef>
                <a:spcPts val="0"/>
              </a:spcBef>
              <a:buFont typeface="Wingdings" panose="05000000000000000000" pitchFamily="2" charset="2"/>
              <a:buChar char="§"/>
            </a:pPr>
            <a:r>
              <a:rPr lang="en-US" sz="2200" dirty="0" smtClean="0">
                <a:solidFill>
                  <a:srgbClr val="0A295B"/>
                </a:solidFill>
                <a:latin typeface="Arial" panose="020B0604020202020204" pitchFamily="34" charset="0"/>
                <a:cs typeface="Arial" panose="020B0604020202020204" pitchFamily="34" charset="0"/>
              </a:rPr>
              <a:t>DHCS is committed to working </a:t>
            </a:r>
            <a:r>
              <a:rPr lang="en-US" sz="2200" dirty="0">
                <a:solidFill>
                  <a:srgbClr val="0A295B"/>
                </a:solidFill>
                <a:latin typeface="Arial" panose="020B0604020202020204" pitchFamily="34" charset="0"/>
                <a:cs typeface="Arial" panose="020B0604020202020204" pitchFamily="34" charset="0"/>
              </a:rPr>
              <a:t>closely </a:t>
            </a:r>
            <a:r>
              <a:rPr lang="en-US" sz="2200" dirty="0" smtClean="0">
                <a:solidFill>
                  <a:srgbClr val="0A295B"/>
                </a:solidFill>
                <a:latin typeface="Arial" panose="020B0604020202020204" pitchFamily="34" charset="0"/>
                <a:cs typeface="Arial" panose="020B0604020202020204" pitchFamily="34" charset="0"/>
              </a:rPr>
              <a:t>with MCPs to </a:t>
            </a:r>
            <a:r>
              <a:rPr lang="en-US" sz="2200" dirty="0">
                <a:solidFill>
                  <a:srgbClr val="0A295B"/>
                </a:solidFill>
                <a:latin typeface="Arial" panose="020B0604020202020204" pitchFamily="34" charset="0"/>
                <a:cs typeface="Arial" panose="020B0604020202020204" pitchFamily="34" charset="0"/>
              </a:rPr>
              <a:t>ensure a smooth and successful transition and implementation of Medi-Cal </a:t>
            </a:r>
            <a:r>
              <a:rPr lang="en-US" sz="2200" dirty="0" smtClean="0">
                <a:solidFill>
                  <a:srgbClr val="0A295B"/>
                </a:solidFill>
                <a:latin typeface="Arial" panose="020B0604020202020204" pitchFamily="34" charset="0"/>
                <a:cs typeface="Arial" panose="020B0604020202020204" pitchFamily="34" charset="0"/>
              </a:rPr>
              <a:t>Rx. </a:t>
            </a:r>
          </a:p>
          <a:p>
            <a:pPr>
              <a:spcBef>
                <a:spcPts val="0"/>
              </a:spcBef>
              <a:buFont typeface="Wingdings" panose="05000000000000000000" pitchFamily="2" charset="2"/>
              <a:buChar char="§"/>
            </a:pPr>
            <a:r>
              <a:rPr lang="en-US" sz="2200" dirty="0" smtClean="0">
                <a:solidFill>
                  <a:srgbClr val="0A295B"/>
                </a:solidFill>
                <a:latin typeface="Arial" panose="020B0604020202020204" pitchFamily="34" charset="0"/>
                <a:cs typeface="Arial" panose="020B0604020202020204" pitchFamily="34" charset="0"/>
              </a:rPr>
              <a:t>DHCS has established a regularly occurring </a:t>
            </a:r>
            <a:r>
              <a:rPr lang="en-US" sz="2200" dirty="0">
                <a:solidFill>
                  <a:srgbClr val="0A295B"/>
                </a:solidFill>
                <a:latin typeface="Arial" panose="020B0604020202020204" pitchFamily="34" charset="0"/>
                <a:cs typeface="Arial" panose="020B0604020202020204" pitchFamily="34" charset="0"/>
              </a:rPr>
              <a:t>meeting </a:t>
            </a:r>
            <a:r>
              <a:rPr lang="en-US" sz="2200" dirty="0" smtClean="0">
                <a:solidFill>
                  <a:srgbClr val="0A295B"/>
                </a:solidFill>
                <a:latin typeface="Arial" panose="020B0604020202020204" pitchFamily="34" charset="0"/>
                <a:cs typeface="Arial" panose="020B0604020202020204" pitchFamily="34" charset="0"/>
              </a:rPr>
              <a:t>with the </a:t>
            </a:r>
            <a:r>
              <a:rPr lang="en-US" sz="2200" dirty="0">
                <a:solidFill>
                  <a:srgbClr val="0A295B"/>
                </a:solidFill>
                <a:latin typeface="Arial" panose="020B0604020202020204" pitchFamily="34" charset="0"/>
                <a:cs typeface="Arial" panose="020B0604020202020204" pitchFamily="34" charset="0"/>
              </a:rPr>
              <a:t>health plan </a:t>
            </a:r>
            <a:r>
              <a:rPr lang="en-US" sz="2200" dirty="0" smtClean="0">
                <a:solidFill>
                  <a:srgbClr val="0A295B"/>
                </a:solidFill>
                <a:latin typeface="Arial" panose="020B0604020202020204" pitchFamily="34" charset="0"/>
                <a:cs typeface="Arial" panose="020B0604020202020204" pitchFamily="34" charset="0"/>
              </a:rPr>
              <a:t>associations and </a:t>
            </a:r>
            <a:r>
              <a:rPr lang="en-US" sz="2200" dirty="0">
                <a:solidFill>
                  <a:srgbClr val="0A295B"/>
                </a:solidFill>
                <a:latin typeface="Arial" panose="020B0604020202020204" pitchFamily="34" charset="0"/>
                <a:cs typeface="Arial" panose="020B0604020202020204" pitchFamily="34" charset="0"/>
              </a:rPr>
              <a:t>a subgroup of </a:t>
            </a:r>
            <a:r>
              <a:rPr lang="en-US" sz="2200" dirty="0" smtClean="0">
                <a:solidFill>
                  <a:srgbClr val="0A295B"/>
                </a:solidFill>
                <a:latin typeface="Arial" panose="020B0604020202020204" pitchFamily="34" charset="0"/>
                <a:cs typeface="Arial" panose="020B0604020202020204" pitchFamily="34" charset="0"/>
              </a:rPr>
              <a:t>MCPs to discuss topics including, but not limited to the scope of Medi-Cal Rx, clinical pharmacy services, care coordination and integration, as well as data and reporting needs. </a:t>
            </a:r>
          </a:p>
          <a:p>
            <a:pPr lvl="1">
              <a:spcBef>
                <a:spcPts val="0"/>
              </a:spcBef>
              <a:buFont typeface="Courier New" panose="02070309020205020404" pitchFamily="49" charset="0"/>
              <a:buChar char="o"/>
            </a:pPr>
            <a:r>
              <a:rPr lang="en-US" sz="2200" dirty="0" smtClean="0">
                <a:solidFill>
                  <a:srgbClr val="0A295B"/>
                </a:solidFill>
                <a:latin typeface="Arial" panose="020B0604020202020204" pitchFamily="34" charset="0"/>
                <a:cs typeface="Arial" panose="020B0604020202020204" pitchFamily="34" charset="0"/>
              </a:rPr>
              <a:t>There have been three meetings to date, with the next scheduled for December 16</a:t>
            </a:r>
            <a:r>
              <a:rPr lang="en-US" sz="2200" baseline="30000" dirty="0" smtClean="0">
                <a:solidFill>
                  <a:srgbClr val="0A295B"/>
                </a:solidFill>
                <a:latin typeface="Arial" panose="020B0604020202020204" pitchFamily="34" charset="0"/>
                <a:cs typeface="Arial" panose="020B0604020202020204" pitchFamily="34" charset="0"/>
              </a:rPr>
              <a:t>th</a:t>
            </a:r>
            <a:r>
              <a:rPr lang="en-US" sz="2200" dirty="0" smtClean="0">
                <a:solidFill>
                  <a:srgbClr val="0A295B"/>
                </a:solidFill>
                <a:latin typeface="Arial" panose="020B0604020202020204" pitchFamily="34" charset="0"/>
                <a:cs typeface="Arial" panose="020B0604020202020204" pitchFamily="34" charset="0"/>
              </a:rPr>
              <a:t>. </a:t>
            </a:r>
          </a:p>
          <a:p>
            <a:pPr lvl="1">
              <a:spcBef>
                <a:spcPts val="0"/>
              </a:spcBef>
              <a:buFont typeface="Courier New" panose="02070309020205020404" pitchFamily="49" charset="0"/>
              <a:buChar char="o"/>
            </a:pPr>
            <a:r>
              <a:rPr lang="en-US" sz="2200" dirty="0" smtClean="0">
                <a:solidFill>
                  <a:srgbClr val="0A295B"/>
                </a:solidFill>
                <a:latin typeface="Arial" panose="020B0604020202020204" pitchFamily="34" charset="0"/>
                <a:cs typeface="Arial" panose="020B0604020202020204" pitchFamily="34" charset="0"/>
              </a:rPr>
              <a:t>Additional meetings are scheduled for approximately every three weeks</a:t>
            </a:r>
            <a:r>
              <a:rPr lang="en-US" sz="2200" dirty="0">
                <a:solidFill>
                  <a:srgbClr val="0A295B"/>
                </a:solidFill>
                <a:latin typeface="Arial" panose="020B0604020202020204" pitchFamily="34" charset="0"/>
                <a:cs typeface="Arial" panose="020B0604020202020204" pitchFamily="34" charset="0"/>
              </a:rPr>
              <a:t>.</a:t>
            </a:r>
            <a:endParaRPr lang="en-US" sz="2200" dirty="0" smtClean="0">
              <a:solidFill>
                <a:srgbClr val="0A295B"/>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906575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0F22356E-2A12-4147-9C02-1C2F05D23B3C}" type="slidenum">
              <a:rPr lang="en-US" smtClean="0"/>
              <a:t>66</a:t>
            </a:fld>
            <a:endParaRPr lang="en-US" dirty="0"/>
          </a:p>
        </p:txBody>
      </p:sp>
      <p:sp>
        <p:nvSpPr>
          <p:cNvPr id="6" name="Date Placeholder 5"/>
          <p:cNvSpPr>
            <a:spLocks noGrp="1"/>
          </p:cNvSpPr>
          <p:nvPr>
            <p:ph type="dt" sz="half" idx="10"/>
          </p:nvPr>
        </p:nvSpPr>
        <p:spPr/>
        <p:txBody>
          <a:bodyPr/>
          <a:lstStyle/>
          <a:p>
            <a:r>
              <a:rPr lang="en-US" smtClean="0"/>
              <a:t>12/05/2019</a:t>
            </a:r>
            <a:endParaRPr lang="en-US" dirty="0"/>
          </a:p>
        </p:txBody>
      </p:sp>
      <p:sp>
        <p:nvSpPr>
          <p:cNvPr id="5" name="Title 4"/>
          <p:cNvSpPr>
            <a:spLocks noGrp="1"/>
          </p:cNvSpPr>
          <p:nvPr>
            <p:ph type="title"/>
          </p:nvPr>
        </p:nvSpPr>
        <p:spPr>
          <a:xfrm>
            <a:off x="1828800" y="307109"/>
            <a:ext cx="6629400" cy="1219200"/>
          </a:xfrm>
        </p:spPr>
        <p:txBody>
          <a:bodyPr>
            <a:normAutofit/>
          </a:bodyPr>
          <a:lstStyle/>
          <a:p>
            <a:r>
              <a:rPr lang="en-US" sz="3400" b="1" dirty="0"/>
              <a:t>DHCS’ </a:t>
            </a:r>
            <a:r>
              <a:rPr lang="en-US" sz="3400" b="1" dirty="0" smtClean="0"/>
              <a:t>Ongoing Commitment to Stakeholder Engagement </a:t>
            </a:r>
            <a:endParaRPr lang="en-US" sz="3400" dirty="0"/>
          </a:p>
        </p:txBody>
      </p:sp>
      <p:sp>
        <p:nvSpPr>
          <p:cNvPr id="2" name="Content Placeholder 1"/>
          <p:cNvSpPr>
            <a:spLocks noGrp="1"/>
          </p:cNvSpPr>
          <p:nvPr>
            <p:ph idx="1"/>
          </p:nvPr>
        </p:nvSpPr>
        <p:spPr>
          <a:xfrm>
            <a:off x="838200" y="1745817"/>
            <a:ext cx="7696200" cy="4756150"/>
          </a:xfrm>
        </p:spPr>
        <p:txBody>
          <a:bodyPr>
            <a:normAutofit/>
          </a:bodyPr>
          <a:lstStyle/>
          <a:p>
            <a:pPr>
              <a:spcBef>
                <a:spcPts val="0"/>
              </a:spcBef>
              <a:buFont typeface="Wingdings" panose="05000000000000000000" pitchFamily="2" charset="2"/>
              <a:buChar char="§"/>
            </a:pPr>
            <a:r>
              <a:rPr lang="en-US" sz="2000" dirty="0" smtClean="0">
                <a:solidFill>
                  <a:srgbClr val="0A295B"/>
                </a:solidFill>
                <a:latin typeface="Arial" panose="020B0604020202020204" pitchFamily="34" charset="0"/>
                <a:cs typeface="Arial" panose="020B0604020202020204" pitchFamily="34" charset="0"/>
              </a:rPr>
              <a:t>DHCS is committed to working with its external partners (including but not limited to, MCPs, counties, providers, Tribal Health programs, consumer advocates and beneficiaries) to ensure a smooth and successful transition and implementation of Medi-Cal Rx through the following:</a:t>
            </a:r>
          </a:p>
          <a:p>
            <a:pPr lvl="1">
              <a:spcBef>
                <a:spcPts val="0"/>
              </a:spcBef>
              <a:buFont typeface="Courier New" panose="02070309020205020404" pitchFamily="49" charset="0"/>
              <a:buChar char="o"/>
            </a:pPr>
            <a:r>
              <a:rPr lang="en-US" sz="2000" dirty="0" smtClean="0">
                <a:solidFill>
                  <a:srgbClr val="0A295B"/>
                </a:solidFill>
                <a:latin typeface="Arial" panose="020B0604020202020204" pitchFamily="34" charset="0"/>
                <a:cs typeface="Arial" panose="020B0604020202020204" pitchFamily="34" charset="0"/>
              </a:rPr>
              <a:t>Publicly releasing for comment various Medi-Cal Rx draft informing materials (e.g., provider and beneficiary notices, All Plan Letters, etc.). </a:t>
            </a:r>
          </a:p>
          <a:p>
            <a:pPr lvl="1">
              <a:spcBef>
                <a:spcPts val="0"/>
              </a:spcBef>
              <a:buFont typeface="Courier New" panose="02070309020205020404" pitchFamily="49" charset="0"/>
              <a:buChar char="o"/>
            </a:pPr>
            <a:r>
              <a:rPr lang="en-US" sz="2000" dirty="0" smtClean="0">
                <a:solidFill>
                  <a:srgbClr val="0A295B"/>
                </a:solidFill>
                <a:latin typeface="Arial" panose="020B0604020202020204" pitchFamily="34" charset="0"/>
                <a:cs typeface="Arial" panose="020B0604020202020204" pitchFamily="34" charset="0"/>
              </a:rPr>
              <a:t>Ensuring MCPs, counties, providers, consumer advocates and beneficiaries receive timely and accurate information relating to the transition and associated implementation activities. </a:t>
            </a:r>
          </a:p>
          <a:p>
            <a:pPr lvl="1">
              <a:spcBef>
                <a:spcPts val="0"/>
              </a:spcBef>
              <a:buFont typeface="Courier New" panose="02070309020205020404" pitchFamily="49" charset="0"/>
              <a:buChar char="o"/>
            </a:pPr>
            <a:r>
              <a:rPr lang="en-US" sz="2000" dirty="0" smtClean="0">
                <a:solidFill>
                  <a:srgbClr val="0A295B"/>
                </a:solidFill>
                <a:latin typeface="Arial" panose="020B0604020202020204" pitchFamily="34" charset="0"/>
                <a:cs typeface="Arial" panose="020B0604020202020204" pitchFamily="34" charset="0"/>
              </a:rPr>
              <a:t>Providing status updates and gathering stakeholder feedback through various DHCS sponsored public meetings.</a:t>
            </a:r>
          </a:p>
          <a:p>
            <a:pPr lvl="1">
              <a:spcBef>
                <a:spcPts val="0"/>
              </a:spcBef>
              <a:buFont typeface="Courier New" panose="02070309020205020404" pitchFamily="49" charset="0"/>
              <a:buChar char="o"/>
            </a:pPr>
            <a:endParaRPr lang="en-US" sz="2200" dirty="0">
              <a:solidFill>
                <a:srgbClr val="0A295B"/>
              </a:solidFill>
              <a:latin typeface="Arial" panose="020B0604020202020204" pitchFamily="34" charset="0"/>
              <a:cs typeface="Arial" panose="020B0604020202020204" pitchFamily="34" charset="0"/>
            </a:endParaRPr>
          </a:p>
          <a:p>
            <a:pPr marL="0" indent="0">
              <a:buNone/>
            </a:pPr>
            <a:endParaRPr lang="en-US" dirty="0">
              <a:solidFill>
                <a:srgbClr val="0A295B"/>
              </a:solidFill>
            </a:endParaRPr>
          </a:p>
        </p:txBody>
      </p:sp>
    </p:spTree>
    <p:extLst>
      <p:ext uri="{BB962C8B-B14F-4D97-AF65-F5344CB8AC3E}">
        <p14:creationId xmlns:p14="http://schemas.microsoft.com/office/powerpoint/2010/main" val="1088801262"/>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0F22356E-2A12-4147-9C02-1C2F05D23B3C}" type="slidenum">
              <a:rPr lang="en-US" smtClean="0"/>
              <a:t>67</a:t>
            </a:fld>
            <a:endParaRPr lang="en-US" dirty="0"/>
          </a:p>
        </p:txBody>
      </p:sp>
      <p:sp>
        <p:nvSpPr>
          <p:cNvPr id="6" name="Date Placeholder 5"/>
          <p:cNvSpPr>
            <a:spLocks noGrp="1"/>
          </p:cNvSpPr>
          <p:nvPr>
            <p:ph type="dt" sz="half" idx="10"/>
          </p:nvPr>
        </p:nvSpPr>
        <p:spPr/>
        <p:txBody>
          <a:bodyPr/>
          <a:lstStyle/>
          <a:p>
            <a:r>
              <a:rPr lang="en-US" smtClean="0"/>
              <a:t>12/05/2019</a:t>
            </a:r>
            <a:endParaRPr lang="en-US" dirty="0"/>
          </a:p>
        </p:txBody>
      </p:sp>
      <p:sp>
        <p:nvSpPr>
          <p:cNvPr id="5" name="Title 4"/>
          <p:cNvSpPr>
            <a:spLocks noGrp="1"/>
          </p:cNvSpPr>
          <p:nvPr>
            <p:ph type="title"/>
          </p:nvPr>
        </p:nvSpPr>
        <p:spPr>
          <a:xfrm>
            <a:off x="1828800" y="307109"/>
            <a:ext cx="6629400" cy="1219200"/>
          </a:xfrm>
        </p:spPr>
        <p:txBody>
          <a:bodyPr>
            <a:normAutofit fontScale="90000"/>
          </a:bodyPr>
          <a:lstStyle/>
          <a:p>
            <a:r>
              <a:rPr lang="en-US" sz="3800" b="1" dirty="0" smtClean="0"/>
              <a:t>DHCS</a:t>
            </a:r>
            <a:r>
              <a:rPr lang="en-US" sz="3800" b="1" dirty="0"/>
              <a:t> Medi-Cal Rx Advisory Workgroup</a:t>
            </a:r>
            <a:r>
              <a:rPr lang="en-US" sz="3400" b="1" dirty="0">
                <a:solidFill>
                  <a:schemeClr val="tx1"/>
                </a:solidFill>
              </a:rPr>
              <a:t/>
            </a:r>
            <a:br>
              <a:rPr lang="en-US" sz="3400" b="1" dirty="0">
                <a:solidFill>
                  <a:schemeClr val="tx1"/>
                </a:solidFill>
              </a:rPr>
            </a:br>
            <a:endParaRPr lang="en-US" sz="3400" dirty="0">
              <a:solidFill>
                <a:schemeClr val="tx1"/>
              </a:solidFill>
            </a:endParaRPr>
          </a:p>
        </p:txBody>
      </p:sp>
      <p:sp>
        <p:nvSpPr>
          <p:cNvPr id="2" name="Content Placeholder 1"/>
          <p:cNvSpPr>
            <a:spLocks noGrp="1"/>
          </p:cNvSpPr>
          <p:nvPr>
            <p:ph idx="1"/>
          </p:nvPr>
        </p:nvSpPr>
        <p:spPr>
          <a:xfrm>
            <a:off x="838200" y="1526309"/>
            <a:ext cx="7696200" cy="4975658"/>
          </a:xfrm>
        </p:spPr>
        <p:txBody>
          <a:bodyPr>
            <a:normAutofit/>
          </a:bodyPr>
          <a:lstStyle/>
          <a:p>
            <a:pPr marL="0" indent="0">
              <a:buNone/>
            </a:pPr>
            <a:r>
              <a:rPr lang="en-US" sz="2300" dirty="0">
                <a:solidFill>
                  <a:srgbClr val="0A295B"/>
                </a:solidFill>
              </a:rPr>
              <a:t>Starting January 2020 and continuing through April 2021, DHCS will conduct seven (7) in-person, targeted meetings to help facilitate more effective and informative stakeholder engagement and collaboration around Medi-Cal Rx. </a:t>
            </a:r>
          </a:p>
          <a:p>
            <a:pPr>
              <a:buFont typeface="Wingdings" panose="05000000000000000000" pitchFamily="2" charset="2"/>
              <a:buChar char="§"/>
            </a:pPr>
            <a:r>
              <a:rPr lang="en-US" sz="2300" dirty="0" smtClean="0">
                <a:solidFill>
                  <a:srgbClr val="0A295B"/>
                </a:solidFill>
              </a:rPr>
              <a:t>Meetings will each be approximately four (4) hours in length and held in Sacramento. </a:t>
            </a:r>
          </a:p>
          <a:p>
            <a:pPr>
              <a:buFont typeface="Wingdings" panose="05000000000000000000" pitchFamily="2" charset="2"/>
              <a:buChar char="§"/>
            </a:pPr>
            <a:r>
              <a:rPr lang="en-US" sz="2300" dirty="0" smtClean="0">
                <a:solidFill>
                  <a:srgbClr val="0A295B"/>
                </a:solidFill>
              </a:rPr>
              <a:t>Workgroup </a:t>
            </a:r>
            <a:r>
              <a:rPr lang="en-US" sz="2300" dirty="0">
                <a:solidFill>
                  <a:srgbClr val="0A295B"/>
                </a:solidFill>
              </a:rPr>
              <a:t>membership will be limited (less than 30 members) to ensure a collaborative and productive discussion environment, and will be comprised of organizations and entities such as hospitals, clinics, health plans, counties, pharmacies, tribal health programs, and consumer advocates. </a:t>
            </a:r>
          </a:p>
        </p:txBody>
      </p:sp>
    </p:spTree>
    <p:extLst>
      <p:ext uri="{BB962C8B-B14F-4D97-AF65-F5344CB8AC3E}">
        <p14:creationId xmlns:p14="http://schemas.microsoft.com/office/powerpoint/2010/main" val="343828985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0F22356E-2A12-4147-9C02-1C2F05D23B3C}" type="slidenum">
              <a:rPr lang="en-US" smtClean="0"/>
              <a:t>68</a:t>
            </a:fld>
            <a:endParaRPr lang="en-US" dirty="0"/>
          </a:p>
        </p:txBody>
      </p:sp>
      <p:sp>
        <p:nvSpPr>
          <p:cNvPr id="6" name="Date Placeholder 5"/>
          <p:cNvSpPr>
            <a:spLocks noGrp="1"/>
          </p:cNvSpPr>
          <p:nvPr>
            <p:ph type="dt" sz="half" idx="10"/>
          </p:nvPr>
        </p:nvSpPr>
        <p:spPr/>
        <p:txBody>
          <a:bodyPr/>
          <a:lstStyle/>
          <a:p>
            <a:r>
              <a:rPr lang="en-US" smtClean="0"/>
              <a:t>12/05/2019</a:t>
            </a:r>
            <a:endParaRPr lang="en-US" dirty="0"/>
          </a:p>
        </p:txBody>
      </p:sp>
      <p:sp>
        <p:nvSpPr>
          <p:cNvPr id="5" name="Title 4"/>
          <p:cNvSpPr>
            <a:spLocks noGrp="1"/>
          </p:cNvSpPr>
          <p:nvPr>
            <p:ph type="title"/>
          </p:nvPr>
        </p:nvSpPr>
        <p:spPr>
          <a:xfrm>
            <a:off x="1828800" y="307109"/>
            <a:ext cx="6629400" cy="1219200"/>
          </a:xfrm>
        </p:spPr>
        <p:txBody>
          <a:bodyPr>
            <a:normAutofit fontScale="90000"/>
          </a:bodyPr>
          <a:lstStyle/>
          <a:p>
            <a:r>
              <a:rPr lang="en-US" sz="3800" b="1" dirty="0" smtClean="0"/>
              <a:t>DHCS</a:t>
            </a:r>
            <a:r>
              <a:rPr lang="en-US" sz="3800" b="1" dirty="0"/>
              <a:t> Medi-Cal Rx Advisory </a:t>
            </a:r>
            <a:r>
              <a:rPr lang="en-US" sz="3800" b="1" dirty="0" smtClean="0"/>
              <a:t>Workgroup (cont.)</a:t>
            </a:r>
            <a:r>
              <a:rPr lang="en-US" sz="3400" b="1" dirty="0"/>
              <a:t/>
            </a:r>
            <a:br>
              <a:rPr lang="en-US" sz="3400" b="1" dirty="0"/>
            </a:br>
            <a:endParaRPr lang="en-US" sz="3400" dirty="0"/>
          </a:p>
        </p:txBody>
      </p:sp>
      <p:sp>
        <p:nvSpPr>
          <p:cNvPr id="2" name="Content Placeholder 1"/>
          <p:cNvSpPr>
            <a:spLocks noGrp="1"/>
          </p:cNvSpPr>
          <p:nvPr>
            <p:ph idx="1"/>
          </p:nvPr>
        </p:nvSpPr>
        <p:spPr>
          <a:xfrm>
            <a:off x="838200" y="1526309"/>
            <a:ext cx="7696200" cy="4975658"/>
          </a:xfrm>
        </p:spPr>
        <p:txBody>
          <a:bodyPr>
            <a:normAutofit/>
          </a:bodyPr>
          <a:lstStyle/>
          <a:p>
            <a:pPr marL="0" indent="0">
              <a:buNone/>
            </a:pPr>
            <a:r>
              <a:rPr lang="en-US" sz="2300" dirty="0">
                <a:solidFill>
                  <a:srgbClr val="0A295B"/>
                </a:solidFill>
              </a:rPr>
              <a:t>During the Medi-Cal Rx Advisory Workgroup, DHCS will provide updates on the pharmacy transition, and lead targeted discussions on the following topics:</a:t>
            </a:r>
          </a:p>
          <a:p>
            <a:pPr>
              <a:buFont typeface="Wingdings" panose="05000000000000000000" pitchFamily="2" charset="2"/>
              <a:buChar char="§"/>
            </a:pPr>
            <a:r>
              <a:rPr lang="en-US" sz="2300" dirty="0" smtClean="0">
                <a:solidFill>
                  <a:srgbClr val="0A295B"/>
                </a:solidFill>
              </a:rPr>
              <a:t>Roles </a:t>
            </a:r>
            <a:r>
              <a:rPr lang="en-US" sz="2300" dirty="0">
                <a:solidFill>
                  <a:srgbClr val="0A295B"/>
                </a:solidFill>
              </a:rPr>
              <a:t>and responsibilities between DHCS, the Medi-Cal Rx Contractor, and Medi-Cal Managed Care Plans </a:t>
            </a:r>
            <a:endParaRPr lang="en-US" sz="2300" dirty="0" smtClean="0">
              <a:solidFill>
                <a:srgbClr val="0A295B"/>
              </a:solidFill>
            </a:endParaRPr>
          </a:p>
          <a:p>
            <a:pPr>
              <a:buFont typeface="Wingdings" panose="05000000000000000000" pitchFamily="2" charset="2"/>
              <a:buChar char="§"/>
            </a:pPr>
            <a:r>
              <a:rPr lang="en-US" sz="2300" dirty="0" smtClean="0">
                <a:solidFill>
                  <a:srgbClr val="0A295B"/>
                </a:solidFill>
              </a:rPr>
              <a:t>DHCS</a:t>
            </a:r>
            <a:r>
              <a:rPr lang="en-US" sz="2300" dirty="0">
                <a:solidFill>
                  <a:srgbClr val="0A295B"/>
                </a:solidFill>
              </a:rPr>
              <a:t>’ implementation strategies, tools, and timelines, including but not limited to, provider education and outreach and beneficiary </a:t>
            </a:r>
            <a:r>
              <a:rPr lang="en-US" sz="2300" dirty="0" smtClean="0">
                <a:solidFill>
                  <a:srgbClr val="0A295B"/>
                </a:solidFill>
              </a:rPr>
              <a:t>notifications</a:t>
            </a:r>
          </a:p>
          <a:p>
            <a:pPr>
              <a:buFont typeface="Wingdings" panose="05000000000000000000" pitchFamily="2" charset="2"/>
              <a:buChar char="§"/>
            </a:pPr>
            <a:r>
              <a:rPr lang="en-US" sz="2300" dirty="0" smtClean="0">
                <a:solidFill>
                  <a:srgbClr val="0A295B"/>
                </a:solidFill>
              </a:rPr>
              <a:t>Medi-Cal </a:t>
            </a:r>
            <a:r>
              <a:rPr lang="en-US" sz="2300" dirty="0">
                <a:solidFill>
                  <a:srgbClr val="0A295B"/>
                </a:solidFill>
              </a:rPr>
              <a:t>pharmacy policy development, which will include the scope of carve out, prior authorization, and utilization management </a:t>
            </a:r>
            <a:r>
              <a:rPr lang="en-US" sz="2300" dirty="0" smtClean="0">
                <a:solidFill>
                  <a:srgbClr val="0A295B"/>
                </a:solidFill>
              </a:rPr>
              <a:t>protocols</a:t>
            </a:r>
          </a:p>
          <a:p>
            <a:pPr>
              <a:buFont typeface="Wingdings" panose="05000000000000000000" pitchFamily="2" charset="2"/>
              <a:buChar char="§"/>
            </a:pPr>
            <a:r>
              <a:rPr lang="en-US" sz="2300" dirty="0" smtClean="0">
                <a:solidFill>
                  <a:srgbClr val="0A295B"/>
                </a:solidFill>
              </a:rPr>
              <a:t>Changes </a:t>
            </a:r>
            <a:r>
              <a:rPr lang="en-US" sz="2300" dirty="0">
                <a:solidFill>
                  <a:srgbClr val="0A295B"/>
                </a:solidFill>
              </a:rPr>
              <a:t>to existing Medi-Cal pharmacy committees</a:t>
            </a:r>
          </a:p>
        </p:txBody>
      </p:sp>
    </p:spTree>
    <p:extLst>
      <p:ext uri="{BB962C8B-B14F-4D97-AF65-F5344CB8AC3E}">
        <p14:creationId xmlns:p14="http://schemas.microsoft.com/office/powerpoint/2010/main" val="65012003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0F22356E-2A12-4147-9C02-1C2F05D23B3C}" type="slidenum">
              <a:rPr lang="en-US" smtClean="0"/>
              <a:t>69</a:t>
            </a:fld>
            <a:endParaRPr lang="en-US" dirty="0"/>
          </a:p>
        </p:txBody>
      </p:sp>
      <p:sp>
        <p:nvSpPr>
          <p:cNvPr id="6" name="Date Placeholder 5"/>
          <p:cNvSpPr>
            <a:spLocks noGrp="1"/>
          </p:cNvSpPr>
          <p:nvPr>
            <p:ph type="dt" sz="half" idx="10"/>
          </p:nvPr>
        </p:nvSpPr>
        <p:spPr/>
        <p:txBody>
          <a:bodyPr/>
          <a:lstStyle/>
          <a:p>
            <a:r>
              <a:rPr lang="en-US" smtClean="0"/>
              <a:t>12/05/2019</a:t>
            </a:r>
            <a:endParaRPr lang="en-US" dirty="0"/>
          </a:p>
        </p:txBody>
      </p:sp>
      <p:sp>
        <p:nvSpPr>
          <p:cNvPr id="5" name="Title 4"/>
          <p:cNvSpPr>
            <a:spLocks noGrp="1"/>
          </p:cNvSpPr>
          <p:nvPr>
            <p:ph type="title"/>
          </p:nvPr>
        </p:nvSpPr>
        <p:spPr>
          <a:xfrm>
            <a:off x="1828800" y="307109"/>
            <a:ext cx="6629400" cy="1219200"/>
          </a:xfrm>
        </p:spPr>
        <p:txBody>
          <a:bodyPr>
            <a:normAutofit fontScale="90000"/>
          </a:bodyPr>
          <a:lstStyle/>
          <a:p>
            <a:r>
              <a:rPr lang="en-US" sz="3800" b="1" dirty="0" smtClean="0"/>
              <a:t>DHCS</a:t>
            </a:r>
            <a:r>
              <a:rPr lang="en-US" sz="3800" b="1" dirty="0"/>
              <a:t> Medi-Cal Rx Advisory </a:t>
            </a:r>
            <a:r>
              <a:rPr lang="en-US" sz="3800" b="1" dirty="0" smtClean="0"/>
              <a:t>Workgroup Meeting Dates</a:t>
            </a:r>
            <a:r>
              <a:rPr lang="en-US" sz="3400" b="1" dirty="0"/>
              <a:t/>
            </a:r>
            <a:br>
              <a:rPr lang="en-US" sz="3400" b="1" dirty="0"/>
            </a:br>
            <a:endParaRPr lang="en-US" sz="3400" dirty="0"/>
          </a:p>
        </p:txBody>
      </p:sp>
      <p:sp>
        <p:nvSpPr>
          <p:cNvPr id="2" name="Content Placeholder 1"/>
          <p:cNvSpPr>
            <a:spLocks noGrp="1"/>
          </p:cNvSpPr>
          <p:nvPr>
            <p:ph idx="1"/>
          </p:nvPr>
        </p:nvSpPr>
        <p:spPr>
          <a:xfrm>
            <a:off x="838200" y="1526309"/>
            <a:ext cx="7696200" cy="4975658"/>
          </a:xfrm>
        </p:spPr>
        <p:txBody>
          <a:bodyPr>
            <a:noAutofit/>
          </a:bodyPr>
          <a:lstStyle/>
          <a:p>
            <a:pPr>
              <a:buFont typeface="Wingdings" panose="05000000000000000000" pitchFamily="2" charset="2"/>
              <a:buChar char="§"/>
            </a:pPr>
            <a:r>
              <a:rPr lang="en-US" sz="2600" dirty="0" smtClean="0">
                <a:solidFill>
                  <a:srgbClr val="0A295B"/>
                </a:solidFill>
              </a:rPr>
              <a:t>January </a:t>
            </a:r>
            <a:r>
              <a:rPr lang="en-US" sz="2600" dirty="0">
                <a:solidFill>
                  <a:srgbClr val="0A295B"/>
                </a:solidFill>
              </a:rPr>
              <a:t>14, 2020 (Tuesday 9:00 am – 1:00 pm)</a:t>
            </a:r>
          </a:p>
          <a:p>
            <a:pPr>
              <a:buFont typeface="Wingdings" panose="05000000000000000000" pitchFamily="2" charset="2"/>
              <a:buChar char="§"/>
            </a:pPr>
            <a:r>
              <a:rPr lang="en-US" sz="2600" dirty="0" smtClean="0">
                <a:solidFill>
                  <a:srgbClr val="0A295B"/>
                </a:solidFill>
              </a:rPr>
              <a:t>March 18</a:t>
            </a:r>
            <a:r>
              <a:rPr lang="en-US" sz="2600" dirty="0">
                <a:solidFill>
                  <a:srgbClr val="0A295B"/>
                </a:solidFill>
              </a:rPr>
              <a:t>, 2020 (Wednesday </a:t>
            </a:r>
            <a:r>
              <a:rPr lang="en-US" sz="2600" dirty="0" smtClean="0">
                <a:solidFill>
                  <a:srgbClr val="0A295B"/>
                </a:solidFill>
              </a:rPr>
              <a:t>1:00 </a:t>
            </a:r>
            <a:r>
              <a:rPr lang="en-US" sz="2600" dirty="0">
                <a:solidFill>
                  <a:srgbClr val="0A295B"/>
                </a:solidFill>
              </a:rPr>
              <a:t>– 5:00 pm)</a:t>
            </a:r>
          </a:p>
          <a:p>
            <a:pPr>
              <a:buFont typeface="Wingdings" panose="05000000000000000000" pitchFamily="2" charset="2"/>
              <a:buChar char="§"/>
            </a:pPr>
            <a:r>
              <a:rPr lang="en-US" sz="2600" dirty="0" smtClean="0">
                <a:solidFill>
                  <a:srgbClr val="0A295B"/>
                </a:solidFill>
              </a:rPr>
              <a:t>May </a:t>
            </a:r>
            <a:r>
              <a:rPr lang="en-US" sz="2600" dirty="0">
                <a:solidFill>
                  <a:srgbClr val="0A295B"/>
                </a:solidFill>
              </a:rPr>
              <a:t>27, 2020 (Wednesday </a:t>
            </a:r>
            <a:r>
              <a:rPr lang="en-US" sz="2600" dirty="0" smtClean="0">
                <a:solidFill>
                  <a:srgbClr val="0A295B"/>
                </a:solidFill>
              </a:rPr>
              <a:t>1:00 </a:t>
            </a:r>
            <a:r>
              <a:rPr lang="en-US" sz="2600" dirty="0">
                <a:solidFill>
                  <a:srgbClr val="0A295B"/>
                </a:solidFill>
              </a:rPr>
              <a:t>– 5:00 pm)</a:t>
            </a:r>
          </a:p>
          <a:p>
            <a:pPr>
              <a:buFont typeface="Wingdings" panose="05000000000000000000" pitchFamily="2" charset="2"/>
              <a:buChar char="§"/>
            </a:pPr>
            <a:r>
              <a:rPr lang="en-US" sz="2600" dirty="0" smtClean="0">
                <a:solidFill>
                  <a:srgbClr val="0A295B"/>
                </a:solidFill>
              </a:rPr>
              <a:t>July </a:t>
            </a:r>
            <a:r>
              <a:rPr lang="en-US" sz="2600" dirty="0">
                <a:solidFill>
                  <a:srgbClr val="0A295B"/>
                </a:solidFill>
              </a:rPr>
              <a:t>29, 2020 (Wednesday 1:00 </a:t>
            </a:r>
            <a:r>
              <a:rPr lang="en-US" sz="2600" dirty="0" smtClean="0">
                <a:solidFill>
                  <a:srgbClr val="0A295B"/>
                </a:solidFill>
              </a:rPr>
              <a:t>– </a:t>
            </a:r>
            <a:r>
              <a:rPr lang="en-US" sz="2600" dirty="0">
                <a:solidFill>
                  <a:srgbClr val="0A295B"/>
                </a:solidFill>
              </a:rPr>
              <a:t>5:00 pm)</a:t>
            </a:r>
          </a:p>
          <a:p>
            <a:pPr>
              <a:buFont typeface="Wingdings" panose="05000000000000000000" pitchFamily="2" charset="2"/>
              <a:buChar char="§"/>
            </a:pPr>
            <a:r>
              <a:rPr lang="en-US" sz="2600" dirty="0" smtClean="0">
                <a:solidFill>
                  <a:srgbClr val="0A295B"/>
                </a:solidFill>
              </a:rPr>
              <a:t>October </a:t>
            </a:r>
            <a:r>
              <a:rPr lang="en-US" sz="2600" dirty="0">
                <a:solidFill>
                  <a:srgbClr val="0A295B"/>
                </a:solidFill>
              </a:rPr>
              <a:t>21, 2020 (Wednesday 1:00 </a:t>
            </a:r>
            <a:r>
              <a:rPr lang="en-US" sz="2600" dirty="0" smtClean="0">
                <a:solidFill>
                  <a:srgbClr val="0A295B"/>
                </a:solidFill>
              </a:rPr>
              <a:t>– </a:t>
            </a:r>
            <a:r>
              <a:rPr lang="en-US" sz="2600" dirty="0">
                <a:solidFill>
                  <a:srgbClr val="0A295B"/>
                </a:solidFill>
              </a:rPr>
              <a:t>5:00 pm)</a:t>
            </a:r>
          </a:p>
          <a:p>
            <a:pPr>
              <a:buFont typeface="Wingdings" panose="05000000000000000000" pitchFamily="2" charset="2"/>
              <a:buChar char="§"/>
            </a:pPr>
            <a:r>
              <a:rPr lang="en-US" sz="2600" dirty="0" smtClean="0">
                <a:solidFill>
                  <a:srgbClr val="0A295B"/>
                </a:solidFill>
              </a:rPr>
              <a:t>February </a:t>
            </a:r>
            <a:r>
              <a:rPr lang="en-US" sz="2600" dirty="0">
                <a:solidFill>
                  <a:srgbClr val="0A295B"/>
                </a:solidFill>
              </a:rPr>
              <a:t>XX, 2021 (X) TBD</a:t>
            </a:r>
          </a:p>
          <a:p>
            <a:pPr>
              <a:buFont typeface="Wingdings" panose="05000000000000000000" pitchFamily="2" charset="2"/>
              <a:buChar char="§"/>
            </a:pPr>
            <a:r>
              <a:rPr lang="en-US" sz="2600" dirty="0" smtClean="0">
                <a:solidFill>
                  <a:srgbClr val="0A295B"/>
                </a:solidFill>
              </a:rPr>
              <a:t>April </a:t>
            </a:r>
            <a:r>
              <a:rPr lang="en-US" sz="2600" dirty="0">
                <a:solidFill>
                  <a:srgbClr val="0A295B"/>
                </a:solidFill>
              </a:rPr>
              <a:t>XX, 2021 (X) TBD</a:t>
            </a:r>
          </a:p>
        </p:txBody>
      </p:sp>
    </p:spTree>
    <p:extLst>
      <p:ext uri="{BB962C8B-B14F-4D97-AF65-F5344CB8AC3E}">
        <p14:creationId xmlns:p14="http://schemas.microsoft.com/office/powerpoint/2010/main" val="42469842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7"/>
          </p:nvPr>
        </p:nvSpPr>
        <p:spPr/>
        <p:txBody>
          <a:bodyPr/>
          <a:lstStyle/>
          <a:p>
            <a:pPr marL="25400">
              <a:lnSpc>
                <a:spcPts val="1425"/>
              </a:lnSpc>
            </a:pPr>
            <a:fld id="{81D60167-4931-47E6-BA6A-407CBD079E47}" type="slidenum">
              <a:rPr lang="en-US" spc="-5" smtClean="0"/>
              <a:t>7</a:t>
            </a:fld>
            <a:endParaRPr lang="en-US" spc="-5" dirty="0"/>
          </a:p>
        </p:txBody>
      </p:sp>
      <p:sp>
        <p:nvSpPr>
          <p:cNvPr id="7" name="Date Placeholder 6"/>
          <p:cNvSpPr>
            <a:spLocks noGrp="1"/>
          </p:cNvSpPr>
          <p:nvPr>
            <p:ph type="dt" sz="half" idx="6"/>
          </p:nvPr>
        </p:nvSpPr>
        <p:spPr/>
        <p:txBody>
          <a:bodyPr/>
          <a:lstStyle/>
          <a:p>
            <a:pPr marL="12700">
              <a:lnSpc>
                <a:spcPts val="1425"/>
              </a:lnSpc>
            </a:pPr>
            <a:r>
              <a:rPr lang="en-US" spc="-5" smtClean="0"/>
              <a:t>12/05/2019</a:t>
            </a:r>
            <a:endParaRPr lang="en-US" spc="-5" dirty="0"/>
          </a:p>
        </p:txBody>
      </p:sp>
      <p:sp>
        <p:nvSpPr>
          <p:cNvPr id="3" name="object 3"/>
          <p:cNvSpPr txBox="1">
            <a:spLocks noGrp="1"/>
          </p:cNvSpPr>
          <p:nvPr>
            <p:ph type="title"/>
          </p:nvPr>
        </p:nvSpPr>
        <p:spPr>
          <a:xfrm>
            <a:off x="3199028" y="482917"/>
            <a:ext cx="4344035" cy="696595"/>
          </a:xfrm>
          <a:prstGeom prst="rect">
            <a:avLst/>
          </a:prstGeom>
        </p:spPr>
        <p:txBody>
          <a:bodyPr vert="horz" wrap="square" lIns="0" tIns="13335" rIns="0" bIns="0" rtlCol="0">
            <a:spAutoFit/>
          </a:bodyPr>
          <a:lstStyle/>
          <a:p>
            <a:pPr marL="12700">
              <a:lnSpc>
                <a:spcPct val="100000"/>
              </a:lnSpc>
              <a:spcBef>
                <a:spcPts val="105"/>
              </a:spcBef>
            </a:pPr>
            <a:r>
              <a:rPr sz="4400" dirty="0"/>
              <a:t>CalAIM</a:t>
            </a:r>
            <a:r>
              <a:rPr sz="4400" spc="-85" dirty="0"/>
              <a:t> </a:t>
            </a:r>
            <a:r>
              <a:rPr sz="4400" spc="-5" dirty="0"/>
              <a:t>Overview</a:t>
            </a:r>
            <a:endParaRPr sz="4400" dirty="0"/>
          </a:p>
        </p:txBody>
      </p:sp>
      <p:sp>
        <p:nvSpPr>
          <p:cNvPr id="2" name="object 2"/>
          <p:cNvSpPr txBox="1"/>
          <p:nvPr/>
        </p:nvSpPr>
        <p:spPr>
          <a:xfrm>
            <a:off x="916939" y="1625600"/>
            <a:ext cx="7381240" cy="4561205"/>
          </a:xfrm>
          <a:prstGeom prst="rect">
            <a:avLst/>
          </a:prstGeom>
        </p:spPr>
        <p:txBody>
          <a:bodyPr vert="horz" wrap="square" lIns="0" tIns="12700" rIns="0" bIns="0" rtlCol="0">
            <a:spAutoFit/>
          </a:bodyPr>
          <a:lstStyle/>
          <a:p>
            <a:pPr marL="12700" marR="5080" lvl="0" indent="0" algn="l" defTabSz="914400" rtl="0" eaLnBrk="1" fontAlgn="auto" latinLnBrk="0" hangingPunct="1">
              <a:lnSpc>
                <a:spcPct val="100000"/>
              </a:lnSpc>
              <a:spcBef>
                <a:spcPts val="100"/>
              </a:spcBef>
              <a:spcAft>
                <a:spcPts val="0"/>
              </a:spcAft>
              <a:buClrTx/>
              <a:buSzTx/>
              <a:buFontTx/>
              <a:buNone/>
              <a:tabLst/>
              <a:defRPr/>
            </a:pPr>
            <a:r>
              <a:rPr kumimoji="0" sz="2400" b="0" i="0" u="none" strike="noStrike" kern="1200" cap="none" spc="-5" normalizeH="0" baseline="0" noProof="0" dirty="0">
                <a:ln>
                  <a:noFill/>
                </a:ln>
                <a:solidFill>
                  <a:srgbClr val="003C59"/>
                </a:solidFill>
                <a:effectLst/>
                <a:uLnTx/>
                <a:uFillTx/>
                <a:latin typeface="Arial"/>
                <a:ea typeface="+mn-ea"/>
                <a:cs typeface="Arial"/>
              </a:rPr>
              <a:t>DHCS has developed a comprehensive and ambitious  framework for the upcoming waiver renewals that  encompasses a broader delivery system, and program  and payment reform across the Medi-Cal program,  called CalAIM: California Advancing and Innovating  Medi-Cal.</a:t>
            </a:r>
            <a:endParaRPr kumimoji="0" sz="2400" b="0" i="0" u="none" strike="noStrike" kern="1200" cap="none" spc="0" normalizeH="0" baseline="0" noProof="0">
              <a:ln>
                <a:noFill/>
              </a:ln>
              <a:solidFill>
                <a:prstClr val="black"/>
              </a:solidFill>
              <a:effectLst/>
              <a:uLnTx/>
              <a:uFillTx/>
              <a:latin typeface="Arial"/>
              <a:ea typeface="+mn-ea"/>
              <a:cs typeface="Arial"/>
            </a:endParaRPr>
          </a:p>
          <a:p>
            <a:pPr marL="12700" marR="0" lvl="0" indent="0" algn="l" defTabSz="914400" rtl="0" eaLnBrk="1" fontAlgn="auto" latinLnBrk="0" hangingPunct="1">
              <a:lnSpc>
                <a:spcPct val="100000"/>
              </a:lnSpc>
              <a:spcBef>
                <a:spcPts val="1725"/>
              </a:spcBef>
              <a:spcAft>
                <a:spcPts val="0"/>
              </a:spcAft>
              <a:buClrTx/>
              <a:buSzTx/>
              <a:buFontTx/>
              <a:buNone/>
              <a:tabLst/>
              <a:defRPr/>
            </a:pPr>
            <a:r>
              <a:rPr kumimoji="0" sz="2400" b="0" i="0" u="none" strike="noStrike" kern="1200" cap="none" spc="-5" normalizeH="0" baseline="0" noProof="0" dirty="0">
                <a:ln>
                  <a:noFill/>
                </a:ln>
                <a:solidFill>
                  <a:srgbClr val="003C59"/>
                </a:solidFill>
                <a:effectLst/>
                <a:uLnTx/>
                <a:uFillTx/>
                <a:latin typeface="Arial"/>
                <a:ea typeface="+mn-ea"/>
                <a:cs typeface="Arial"/>
              </a:rPr>
              <a:t>Includes initiatives and reforms</a:t>
            </a:r>
            <a:r>
              <a:rPr kumimoji="0" sz="2400" b="0" i="0" u="none" strike="noStrike" kern="1200" cap="none" spc="40" normalizeH="0" baseline="0" noProof="0" dirty="0">
                <a:ln>
                  <a:noFill/>
                </a:ln>
                <a:solidFill>
                  <a:srgbClr val="003C59"/>
                </a:solidFill>
                <a:effectLst/>
                <a:uLnTx/>
                <a:uFillTx/>
                <a:latin typeface="Arial"/>
                <a:ea typeface="+mn-ea"/>
                <a:cs typeface="Arial"/>
              </a:rPr>
              <a:t> </a:t>
            </a:r>
            <a:r>
              <a:rPr kumimoji="0" sz="2400" b="0" i="0" u="none" strike="noStrike" kern="1200" cap="none" spc="-5" normalizeH="0" baseline="0" noProof="0" dirty="0">
                <a:ln>
                  <a:noFill/>
                </a:ln>
                <a:solidFill>
                  <a:srgbClr val="003C59"/>
                </a:solidFill>
                <a:effectLst/>
                <a:uLnTx/>
                <a:uFillTx/>
                <a:latin typeface="Arial"/>
                <a:ea typeface="+mn-ea"/>
                <a:cs typeface="Arial"/>
              </a:rPr>
              <a:t>for:</a:t>
            </a:r>
            <a:endParaRPr kumimoji="0" sz="2400" b="0" i="0" u="none" strike="noStrike" kern="1200" cap="none" spc="0" normalizeH="0" baseline="0" noProof="0">
              <a:ln>
                <a:noFill/>
              </a:ln>
              <a:solidFill>
                <a:prstClr val="black"/>
              </a:solidFill>
              <a:effectLst/>
              <a:uLnTx/>
              <a:uFillTx/>
              <a:latin typeface="Arial"/>
              <a:ea typeface="+mn-ea"/>
              <a:cs typeface="Arial"/>
            </a:endParaRPr>
          </a:p>
          <a:p>
            <a:pPr marL="756285" marR="0" lvl="0" indent="-286385" algn="l" defTabSz="914400" rtl="0" eaLnBrk="1" fontAlgn="auto" latinLnBrk="0" hangingPunct="1">
              <a:lnSpc>
                <a:spcPct val="100000"/>
              </a:lnSpc>
              <a:spcBef>
                <a:spcPts val="575"/>
              </a:spcBef>
              <a:spcAft>
                <a:spcPts val="0"/>
              </a:spcAft>
              <a:buClrTx/>
              <a:buSzTx/>
              <a:buFont typeface="Wingdings"/>
              <a:buChar char=""/>
              <a:tabLst>
                <a:tab pos="756920" algn="l"/>
              </a:tabLst>
              <a:defRPr/>
            </a:pPr>
            <a:r>
              <a:rPr kumimoji="0" sz="2400" b="0" i="0" u="none" strike="noStrike" kern="1200" cap="none" spc="-5" normalizeH="0" baseline="0" noProof="0" dirty="0">
                <a:ln>
                  <a:noFill/>
                </a:ln>
                <a:solidFill>
                  <a:srgbClr val="003C59"/>
                </a:solidFill>
                <a:effectLst/>
                <a:uLnTx/>
                <a:uFillTx/>
                <a:latin typeface="Arial"/>
                <a:ea typeface="+mn-ea"/>
                <a:cs typeface="Arial"/>
              </a:rPr>
              <a:t>Medi-Cal Managed</a:t>
            </a:r>
            <a:r>
              <a:rPr kumimoji="0" sz="2400" b="0" i="0" u="none" strike="noStrike" kern="1200" cap="none" spc="45" normalizeH="0" baseline="0" noProof="0" dirty="0">
                <a:ln>
                  <a:noFill/>
                </a:ln>
                <a:solidFill>
                  <a:srgbClr val="003C59"/>
                </a:solidFill>
                <a:effectLst/>
                <a:uLnTx/>
                <a:uFillTx/>
                <a:latin typeface="Arial"/>
                <a:ea typeface="+mn-ea"/>
                <a:cs typeface="Arial"/>
              </a:rPr>
              <a:t> </a:t>
            </a:r>
            <a:r>
              <a:rPr kumimoji="0" sz="2400" b="0" i="0" u="none" strike="noStrike" kern="1200" cap="none" spc="-5" normalizeH="0" baseline="0" noProof="0" dirty="0">
                <a:ln>
                  <a:noFill/>
                </a:ln>
                <a:solidFill>
                  <a:srgbClr val="003C59"/>
                </a:solidFill>
                <a:effectLst/>
                <a:uLnTx/>
                <a:uFillTx/>
                <a:latin typeface="Arial"/>
                <a:ea typeface="+mn-ea"/>
                <a:cs typeface="Arial"/>
              </a:rPr>
              <a:t>Care</a:t>
            </a:r>
            <a:endParaRPr kumimoji="0" sz="2400" b="0" i="0" u="none" strike="noStrike" kern="1200" cap="none" spc="0" normalizeH="0" baseline="0" noProof="0">
              <a:ln>
                <a:noFill/>
              </a:ln>
              <a:solidFill>
                <a:prstClr val="black"/>
              </a:solidFill>
              <a:effectLst/>
              <a:uLnTx/>
              <a:uFillTx/>
              <a:latin typeface="Arial"/>
              <a:ea typeface="+mn-ea"/>
              <a:cs typeface="Arial"/>
            </a:endParaRPr>
          </a:p>
          <a:p>
            <a:pPr marL="756285" marR="0" lvl="0" indent="-286385" algn="l" defTabSz="914400" rtl="0" eaLnBrk="1" fontAlgn="auto" latinLnBrk="0" hangingPunct="1">
              <a:lnSpc>
                <a:spcPct val="100000"/>
              </a:lnSpc>
              <a:spcBef>
                <a:spcPts val="580"/>
              </a:spcBef>
              <a:spcAft>
                <a:spcPts val="0"/>
              </a:spcAft>
              <a:buClrTx/>
              <a:buSzTx/>
              <a:buFont typeface="Wingdings"/>
              <a:buChar char=""/>
              <a:tabLst>
                <a:tab pos="756920" algn="l"/>
              </a:tabLst>
              <a:defRPr/>
            </a:pPr>
            <a:r>
              <a:rPr kumimoji="0" sz="2400" b="0" i="0" u="none" strike="noStrike" kern="1200" cap="none" spc="-5" normalizeH="0" baseline="0" noProof="0" dirty="0">
                <a:ln>
                  <a:noFill/>
                </a:ln>
                <a:solidFill>
                  <a:srgbClr val="003C59"/>
                </a:solidFill>
                <a:effectLst/>
                <a:uLnTx/>
                <a:uFillTx/>
                <a:latin typeface="Arial"/>
                <a:ea typeface="+mn-ea"/>
                <a:cs typeface="Arial"/>
              </a:rPr>
              <a:t>Behavioral</a:t>
            </a:r>
            <a:r>
              <a:rPr kumimoji="0" sz="2400" b="0" i="0" u="none" strike="noStrike" kern="1200" cap="none" spc="30" normalizeH="0" baseline="0" noProof="0" dirty="0">
                <a:ln>
                  <a:noFill/>
                </a:ln>
                <a:solidFill>
                  <a:srgbClr val="003C59"/>
                </a:solidFill>
                <a:effectLst/>
                <a:uLnTx/>
                <a:uFillTx/>
                <a:latin typeface="Arial"/>
                <a:ea typeface="+mn-ea"/>
                <a:cs typeface="Arial"/>
              </a:rPr>
              <a:t> </a:t>
            </a:r>
            <a:r>
              <a:rPr kumimoji="0" sz="2400" b="0" i="0" u="none" strike="noStrike" kern="1200" cap="none" spc="-5" normalizeH="0" baseline="0" noProof="0" dirty="0">
                <a:ln>
                  <a:noFill/>
                </a:ln>
                <a:solidFill>
                  <a:srgbClr val="003C59"/>
                </a:solidFill>
                <a:effectLst/>
                <a:uLnTx/>
                <a:uFillTx/>
                <a:latin typeface="Arial"/>
                <a:ea typeface="+mn-ea"/>
                <a:cs typeface="Arial"/>
              </a:rPr>
              <a:t>Health</a:t>
            </a:r>
            <a:endParaRPr kumimoji="0" sz="2400" b="0" i="0" u="none" strike="noStrike" kern="1200" cap="none" spc="0" normalizeH="0" baseline="0" noProof="0">
              <a:ln>
                <a:noFill/>
              </a:ln>
              <a:solidFill>
                <a:prstClr val="black"/>
              </a:solidFill>
              <a:effectLst/>
              <a:uLnTx/>
              <a:uFillTx/>
              <a:latin typeface="Arial"/>
              <a:ea typeface="+mn-ea"/>
              <a:cs typeface="Arial"/>
            </a:endParaRPr>
          </a:p>
          <a:p>
            <a:pPr marL="756285" marR="0" lvl="0" indent="-286385" algn="l" defTabSz="914400" rtl="0" eaLnBrk="1" fontAlgn="auto" latinLnBrk="0" hangingPunct="1">
              <a:lnSpc>
                <a:spcPct val="100000"/>
              </a:lnSpc>
              <a:spcBef>
                <a:spcPts val="575"/>
              </a:spcBef>
              <a:spcAft>
                <a:spcPts val="0"/>
              </a:spcAft>
              <a:buClrTx/>
              <a:buSzTx/>
              <a:buFont typeface="Wingdings"/>
              <a:buChar char=""/>
              <a:tabLst>
                <a:tab pos="756920" algn="l"/>
              </a:tabLst>
              <a:defRPr/>
            </a:pPr>
            <a:r>
              <a:rPr kumimoji="0" sz="2400" b="0" i="0" u="none" strike="noStrike" kern="1200" cap="none" spc="-5" normalizeH="0" baseline="0" noProof="0" dirty="0">
                <a:ln>
                  <a:noFill/>
                </a:ln>
                <a:solidFill>
                  <a:srgbClr val="003C59"/>
                </a:solidFill>
                <a:effectLst/>
                <a:uLnTx/>
                <a:uFillTx/>
                <a:latin typeface="Arial"/>
                <a:ea typeface="+mn-ea"/>
                <a:cs typeface="Arial"/>
              </a:rPr>
              <a:t>Dental</a:t>
            </a:r>
            <a:endParaRPr kumimoji="0" sz="2400" b="0" i="0" u="none" strike="noStrike" kern="1200" cap="none" spc="0" normalizeH="0" baseline="0" noProof="0">
              <a:ln>
                <a:noFill/>
              </a:ln>
              <a:solidFill>
                <a:prstClr val="black"/>
              </a:solidFill>
              <a:effectLst/>
              <a:uLnTx/>
              <a:uFillTx/>
              <a:latin typeface="Arial"/>
              <a:ea typeface="+mn-ea"/>
              <a:cs typeface="Arial"/>
            </a:endParaRPr>
          </a:p>
          <a:p>
            <a:pPr marL="756285" marR="0" lvl="0" indent="-286385" algn="l" defTabSz="914400" rtl="0" eaLnBrk="1" fontAlgn="auto" latinLnBrk="0" hangingPunct="1">
              <a:lnSpc>
                <a:spcPct val="100000"/>
              </a:lnSpc>
              <a:spcBef>
                <a:spcPts val="575"/>
              </a:spcBef>
              <a:spcAft>
                <a:spcPts val="0"/>
              </a:spcAft>
              <a:buClrTx/>
              <a:buSzTx/>
              <a:buFont typeface="Wingdings"/>
              <a:buChar char=""/>
              <a:tabLst>
                <a:tab pos="756920" algn="l"/>
              </a:tabLst>
              <a:defRPr/>
            </a:pPr>
            <a:r>
              <a:rPr kumimoji="0" sz="2400" b="0" i="0" u="none" strike="noStrike" kern="1200" cap="none" spc="-5" normalizeH="0" baseline="0" noProof="0" dirty="0">
                <a:ln>
                  <a:noFill/>
                </a:ln>
                <a:solidFill>
                  <a:srgbClr val="003C59"/>
                </a:solidFill>
                <a:effectLst/>
                <a:uLnTx/>
                <a:uFillTx/>
                <a:latin typeface="Arial"/>
                <a:ea typeface="+mn-ea"/>
                <a:cs typeface="Arial"/>
              </a:rPr>
              <a:t>Other County Programs and</a:t>
            </a:r>
            <a:r>
              <a:rPr kumimoji="0" sz="2400" b="0" i="0" u="none" strike="noStrike" kern="1200" cap="none" spc="10" normalizeH="0" baseline="0" noProof="0" dirty="0">
                <a:ln>
                  <a:noFill/>
                </a:ln>
                <a:solidFill>
                  <a:srgbClr val="003C59"/>
                </a:solidFill>
                <a:effectLst/>
                <a:uLnTx/>
                <a:uFillTx/>
                <a:latin typeface="Arial"/>
                <a:ea typeface="+mn-ea"/>
                <a:cs typeface="Arial"/>
              </a:rPr>
              <a:t> </a:t>
            </a:r>
            <a:r>
              <a:rPr kumimoji="0" sz="2400" b="0" i="0" u="none" strike="noStrike" kern="1200" cap="none" spc="-5" normalizeH="0" baseline="0" noProof="0" dirty="0">
                <a:ln>
                  <a:noFill/>
                </a:ln>
                <a:solidFill>
                  <a:srgbClr val="003C59"/>
                </a:solidFill>
                <a:effectLst/>
                <a:uLnTx/>
                <a:uFillTx/>
                <a:latin typeface="Arial"/>
                <a:ea typeface="+mn-ea"/>
                <a:cs typeface="Arial"/>
              </a:rPr>
              <a:t>Services</a:t>
            </a:r>
            <a:endParaRPr kumimoji="0" sz="2400" b="0" i="0" u="none" strike="noStrike" kern="1200" cap="none" spc="0" normalizeH="0" baseline="0" noProof="0">
              <a:ln>
                <a:noFill/>
              </a:ln>
              <a:solidFill>
                <a:prstClr val="black"/>
              </a:solidFill>
              <a:effectLst/>
              <a:uLnTx/>
              <a:uFillTx/>
              <a:latin typeface="Arial"/>
              <a:ea typeface="+mn-ea"/>
              <a:cs typeface="Arial"/>
            </a:endParaRPr>
          </a:p>
        </p:txBody>
      </p:sp>
    </p:spTree>
    <p:extLst>
      <p:ext uri="{BB962C8B-B14F-4D97-AF65-F5344CB8AC3E}">
        <p14:creationId xmlns:p14="http://schemas.microsoft.com/office/powerpoint/2010/main" val="29693239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0F22356E-2A12-4147-9C02-1C2F05D23B3C}" type="slidenum">
              <a:rPr lang="en-US" smtClean="0"/>
              <a:t>70</a:t>
            </a:fld>
            <a:endParaRPr lang="en-US" dirty="0"/>
          </a:p>
        </p:txBody>
      </p:sp>
      <p:sp>
        <p:nvSpPr>
          <p:cNvPr id="6" name="Date Placeholder 5"/>
          <p:cNvSpPr>
            <a:spLocks noGrp="1"/>
          </p:cNvSpPr>
          <p:nvPr>
            <p:ph type="dt" sz="half" idx="10"/>
          </p:nvPr>
        </p:nvSpPr>
        <p:spPr/>
        <p:txBody>
          <a:bodyPr/>
          <a:lstStyle/>
          <a:p>
            <a:r>
              <a:rPr lang="en-US" smtClean="0"/>
              <a:t>12/05/2019</a:t>
            </a:r>
            <a:endParaRPr lang="en-US" dirty="0"/>
          </a:p>
        </p:txBody>
      </p:sp>
      <p:sp>
        <p:nvSpPr>
          <p:cNvPr id="5" name="Title 4"/>
          <p:cNvSpPr>
            <a:spLocks noGrp="1"/>
          </p:cNvSpPr>
          <p:nvPr>
            <p:ph type="title"/>
          </p:nvPr>
        </p:nvSpPr>
        <p:spPr>
          <a:xfrm>
            <a:off x="1828800" y="307109"/>
            <a:ext cx="6629400" cy="1219200"/>
          </a:xfrm>
        </p:spPr>
        <p:txBody>
          <a:bodyPr>
            <a:normAutofit fontScale="90000"/>
          </a:bodyPr>
          <a:lstStyle/>
          <a:p>
            <a:r>
              <a:rPr lang="en-US" sz="3800" b="1" dirty="0" smtClean="0"/>
              <a:t>DHCS</a:t>
            </a:r>
            <a:r>
              <a:rPr lang="en-US" sz="3800" b="1" dirty="0"/>
              <a:t> Medi-Cal Rx </a:t>
            </a:r>
            <a:r>
              <a:rPr lang="en-US" sz="3800" b="1" dirty="0" smtClean="0"/>
              <a:t/>
            </a:r>
            <a:br>
              <a:rPr lang="en-US" sz="3800" b="1" dirty="0" smtClean="0"/>
            </a:br>
            <a:r>
              <a:rPr lang="en-US" sz="3800" b="1" dirty="0" smtClean="0"/>
              <a:t>Public Forums</a:t>
            </a:r>
            <a:r>
              <a:rPr lang="en-US" sz="3400" b="1" dirty="0"/>
              <a:t/>
            </a:r>
            <a:br>
              <a:rPr lang="en-US" sz="3400" b="1" dirty="0"/>
            </a:br>
            <a:endParaRPr lang="en-US" sz="3400" dirty="0"/>
          </a:p>
        </p:txBody>
      </p:sp>
      <p:sp>
        <p:nvSpPr>
          <p:cNvPr id="2" name="Content Placeholder 1"/>
          <p:cNvSpPr>
            <a:spLocks noGrp="1"/>
          </p:cNvSpPr>
          <p:nvPr>
            <p:ph idx="1"/>
          </p:nvPr>
        </p:nvSpPr>
        <p:spPr>
          <a:xfrm>
            <a:off x="838200" y="1526309"/>
            <a:ext cx="7696200" cy="4975658"/>
          </a:xfrm>
        </p:spPr>
        <p:txBody>
          <a:bodyPr>
            <a:normAutofit/>
          </a:bodyPr>
          <a:lstStyle/>
          <a:p>
            <a:pPr marL="0" indent="0">
              <a:buNone/>
            </a:pPr>
            <a:r>
              <a:rPr lang="en-US" sz="2300" dirty="0" smtClean="0">
                <a:solidFill>
                  <a:srgbClr val="0A295B"/>
                </a:solidFill>
              </a:rPr>
              <a:t>Throughout </a:t>
            </a:r>
            <a:r>
              <a:rPr lang="en-US" sz="2300" dirty="0">
                <a:solidFill>
                  <a:srgbClr val="0A295B"/>
                </a:solidFill>
              </a:rPr>
              <a:t>calendar years 2020 and 2021, DHCS will host several larger Medi-Cal Rx Public Forums via webinar and in-person meetings to ensure the broader stakeholder community is up-to-speed with Medi-Cal Rx implementation activities and timelines. </a:t>
            </a:r>
            <a:endParaRPr lang="en-US" sz="2300" dirty="0" smtClean="0">
              <a:solidFill>
                <a:srgbClr val="0A295B"/>
              </a:solidFill>
            </a:endParaRPr>
          </a:p>
          <a:p>
            <a:pPr>
              <a:buFont typeface="Wingdings" panose="05000000000000000000" pitchFamily="2" charset="2"/>
              <a:buChar char="§"/>
            </a:pPr>
            <a:r>
              <a:rPr lang="en-US" sz="2300" dirty="0" smtClean="0">
                <a:solidFill>
                  <a:srgbClr val="0A295B"/>
                </a:solidFill>
              </a:rPr>
              <a:t>DHCS </a:t>
            </a:r>
            <a:r>
              <a:rPr lang="en-US" sz="2300" dirty="0">
                <a:solidFill>
                  <a:srgbClr val="0A295B"/>
                </a:solidFill>
              </a:rPr>
              <a:t>will post information regarding the dates and time for the Medi-Cal Rx Public Forums as those become available and release reminder notices through various DHCS stakeholder email distribution lists. </a:t>
            </a:r>
          </a:p>
        </p:txBody>
      </p:sp>
    </p:spTree>
    <p:extLst>
      <p:ext uri="{BB962C8B-B14F-4D97-AF65-F5344CB8AC3E}">
        <p14:creationId xmlns:p14="http://schemas.microsoft.com/office/powerpoint/2010/main" val="353385143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0F22356E-2A12-4147-9C02-1C2F05D23B3C}" type="slidenum">
              <a:rPr lang="en-US" smtClean="0"/>
              <a:t>71</a:t>
            </a:fld>
            <a:endParaRPr lang="en-US" dirty="0"/>
          </a:p>
        </p:txBody>
      </p:sp>
      <p:sp>
        <p:nvSpPr>
          <p:cNvPr id="6" name="Date Placeholder 5"/>
          <p:cNvSpPr>
            <a:spLocks noGrp="1"/>
          </p:cNvSpPr>
          <p:nvPr>
            <p:ph type="dt" sz="half" idx="10"/>
          </p:nvPr>
        </p:nvSpPr>
        <p:spPr/>
        <p:txBody>
          <a:bodyPr/>
          <a:lstStyle/>
          <a:p>
            <a:r>
              <a:rPr lang="en-US" smtClean="0"/>
              <a:t>12/05/2019</a:t>
            </a:r>
            <a:endParaRPr lang="en-US" dirty="0"/>
          </a:p>
        </p:txBody>
      </p:sp>
      <p:sp>
        <p:nvSpPr>
          <p:cNvPr id="5" name="Title 4"/>
          <p:cNvSpPr>
            <a:spLocks noGrp="1"/>
          </p:cNvSpPr>
          <p:nvPr>
            <p:ph type="title"/>
          </p:nvPr>
        </p:nvSpPr>
        <p:spPr>
          <a:xfrm>
            <a:off x="1873624" y="228600"/>
            <a:ext cx="6629400" cy="1219200"/>
          </a:xfrm>
        </p:spPr>
        <p:txBody>
          <a:bodyPr>
            <a:normAutofit fontScale="90000"/>
          </a:bodyPr>
          <a:lstStyle/>
          <a:p>
            <a:r>
              <a:rPr lang="en-US" sz="3800" b="1" dirty="0" smtClean="0"/>
              <a:t>DHCS</a:t>
            </a:r>
            <a:r>
              <a:rPr lang="en-US" sz="3800" b="1" dirty="0"/>
              <a:t> Medi-Cal Rx </a:t>
            </a:r>
            <a:r>
              <a:rPr lang="en-US" sz="3800" b="1" dirty="0" smtClean="0"/>
              <a:t/>
            </a:r>
            <a:br>
              <a:rPr lang="en-US" sz="3800" b="1" dirty="0" smtClean="0"/>
            </a:br>
            <a:r>
              <a:rPr lang="en-US" sz="3800" b="1" dirty="0" smtClean="0"/>
              <a:t>Public Forums Dates</a:t>
            </a:r>
            <a:r>
              <a:rPr lang="en-US" sz="3400" b="1" dirty="0"/>
              <a:t/>
            </a:r>
            <a:br>
              <a:rPr lang="en-US" sz="3400" b="1" dirty="0"/>
            </a:br>
            <a:endParaRPr lang="en-US" sz="3400" dirty="0"/>
          </a:p>
        </p:txBody>
      </p:sp>
      <p:sp>
        <p:nvSpPr>
          <p:cNvPr id="2" name="Content Placeholder 1"/>
          <p:cNvSpPr>
            <a:spLocks noGrp="1"/>
          </p:cNvSpPr>
          <p:nvPr>
            <p:ph idx="1"/>
          </p:nvPr>
        </p:nvSpPr>
        <p:spPr>
          <a:xfrm>
            <a:off x="838200" y="1526309"/>
            <a:ext cx="7696200" cy="4975658"/>
          </a:xfrm>
        </p:spPr>
        <p:txBody>
          <a:bodyPr>
            <a:normAutofit/>
          </a:bodyPr>
          <a:lstStyle/>
          <a:p>
            <a:r>
              <a:rPr lang="en-US" sz="2600" dirty="0" smtClean="0">
                <a:solidFill>
                  <a:srgbClr val="0A295B"/>
                </a:solidFill>
              </a:rPr>
              <a:t>February </a:t>
            </a:r>
            <a:r>
              <a:rPr lang="en-US" sz="2600" dirty="0">
                <a:solidFill>
                  <a:srgbClr val="0A295B"/>
                </a:solidFill>
              </a:rPr>
              <a:t>18, 2020 (Tuesday </a:t>
            </a:r>
            <a:r>
              <a:rPr lang="en-US" sz="2600" dirty="0" smtClean="0">
                <a:solidFill>
                  <a:srgbClr val="0A295B"/>
                </a:solidFill>
              </a:rPr>
              <a:t>2:00 </a:t>
            </a:r>
            <a:r>
              <a:rPr lang="en-US" sz="2600" dirty="0">
                <a:solidFill>
                  <a:srgbClr val="0A295B"/>
                </a:solidFill>
              </a:rPr>
              <a:t>– 3:00 pm</a:t>
            </a:r>
            <a:r>
              <a:rPr lang="en-US" sz="2600" dirty="0" smtClean="0">
                <a:solidFill>
                  <a:srgbClr val="0A295B"/>
                </a:solidFill>
              </a:rPr>
              <a:t>)</a:t>
            </a:r>
          </a:p>
          <a:p>
            <a:pPr marL="0" indent="0">
              <a:buNone/>
            </a:pPr>
            <a:endParaRPr lang="en-US" sz="2600" dirty="0">
              <a:solidFill>
                <a:srgbClr val="0A295B"/>
              </a:solidFill>
            </a:endParaRPr>
          </a:p>
          <a:p>
            <a:r>
              <a:rPr lang="en-US" sz="2600" dirty="0" smtClean="0">
                <a:solidFill>
                  <a:srgbClr val="0A295B"/>
                </a:solidFill>
              </a:rPr>
              <a:t>June </a:t>
            </a:r>
            <a:r>
              <a:rPr lang="en-US" sz="2600" dirty="0">
                <a:solidFill>
                  <a:srgbClr val="0A295B"/>
                </a:solidFill>
              </a:rPr>
              <a:t>17, 2020 (Wednesday </a:t>
            </a:r>
            <a:r>
              <a:rPr lang="en-US" sz="2600" dirty="0" smtClean="0">
                <a:solidFill>
                  <a:srgbClr val="0A295B"/>
                </a:solidFill>
              </a:rPr>
              <a:t>2:00 </a:t>
            </a:r>
            <a:r>
              <a:rPr lang="en-US" sz="2600" dirty="0">
                <a:solidFill>
                  <a:srgbClr val="0A295B"/>
                </a:solidFill>
              </a:rPr>
              <a:t>– 3:00 pm</a:t>
            </a:r>
            <a:r>
              <a:rPr lang="en-US" sz="2600" dirty="0" smtClean="0">
                <a:solidFill>
                  <a:srgbClr val="0A295B"/>
                </a:solidFill>
              </a:rPr>
              <a:t>)</a:t>
            </a:r>
          </a:p>
          <a:p>
            <a:pPr marL="0" indent="0">
              <a:buNone/>
            </a:pPr>
            <a:endParaRPr lang="en-US" sz="2600" dirty="0">
              <a:solidFill>
                <a:srgbClr val="0A295B"/>
              </a:solidFill>
            </a:endParaRPr>
          </a:p>
          <a:p>
            <a:r>
              <a:rPr lang="en-US" sz="2600" dirty="0" smtClean="0">
                <a:solidFill>
                  <a:srgbClr val="0A295B"/>
                </a:solidFill>
              </a:rPr>
              <a:t>December </a:t>
            </a:r>
            <a:r>
              <a:rPr lang="en-US" sz="2600" dirty="0">
                <a:solidFill>
                  <a:srgbClr val="0A295B"/>
                </a:solidFill>
              </a:rPr>
              <a:t>9, 2020 (Wednesday </a:t>
            </a:r>
            <a:r>
              <a:rPr lang="en-US" sz="2600" dirty="0" smtClean="0">
                <a:solidFill>
                  <a:srgbClr val="0A295B"/>
                </a:solidFill>
              </a:rPr>
              <a:t>2:00 </a:t>
            </a:r>
            <a:r>
              <a:rPr lang="en-US" sz="2600" dirty="0">
                <a:solidFill>
                  <a:srgbClr val="0A295B"/>
                </a:solidFill>
              </a:rPr>
              <a:t>– 3:00 pm)</a:t>
            </a:r>
          </a:p>
        </p:txBody>
      </p:sp>
    </p:spTree>
    <p:extLst>
      <p:ext uri="{BB962C8B-B14F-4D97-AF65-F5344CB8AC3E}">
        <p14:creationId xmlns:p14="http://schemas.microsoft.com/office/powerpoint/2010/main" val="240359324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0F22356E-2A12-4147-9C02-1C2F05D23B3C}" type="slidenum">
              <a:rPr lang="en-US" smtClean="0"/>
              <a:t>72</a:t>
            </a:fld>
            <a:endParaRPr lang="en-US" dirty="0"/>
          </a:p>
        </p:txBody>
      </p:sp>
      <p:sp>
        <p:nvSpPr>
          <p:cNvPr id="6" name="Date Placeholder 5"/>
          <p:cNvSpPr>
            <a:spLocks noGrp="1"/>
          </p:cNvSpPr>
          <p:nvPr>
            <p:ph type="dt" sz="half" idx="10"/>
          </p:nvPr>
        </p:nvSpPr>
        <p:spPr/>
        <p:txBody>
          <a:bodyPr/>
          <a:lstStyle/>
          <a:p>
            <a:r>
              <a:rPr lang="en-US" smtClean="0"/>
              <a:t>12/05/2019</a:t>
            </a:r>
            <a:endParaRPr lang="en-US" dirty="0"/>
          </a:p>
        </p:txBody>
      </p:sp>
      <p:sp>
        <p:nvSpPr>
          <p:cNvPr id="4" name="Title 3"/>
          <p:cNvSpPr>
            <a:spLocks noGrp="1"/>
          </p:cNvSpPr>
          <p:nvPr>
            <p:ph type="title"/>
          </p:nvPr>
        </p:nvSpPr>
        <p:spPr/>
        <p:txBody>
          <a:bodyPr>
            <a:normAutofit/>
          </a:bodyPr>
          <a:lstStyle/>
          <a:p>
            <a:r>
              <a:rPr lang="en-US" sz="3400" b="1" dirty="0" smtClean="0">
                <a:solidFill>
                  <a:schemeClr val="tx1"/>
                </a:solidFill>
              </a:rPr>
              <a:t>Additional Information</a:t>
            </a:r>
            <a:endParaRPr lang="en-US" sz="3400" b="1" dirty="0"/>
          </a:p>
        </p:txBody>
      </p:sp>
      <p:sp>
        <p:nvSpPr>
          <p:cNvPr id="2" name="Content Placeholder 1"/>
          <p:cNvSpPr>
            <a:spLocks noGrp="1"/>
          </p:cNvSpPr>
          <p:nvPr>
            <p:ph idx="1"/>
          </p:nvPr>
        </p:nvSpPr>
        <p:spPr/>
        <p:txBody>
          <a:bodyPr>
            <a:normAutofit/>
          </a:bodyPr>
          <a:lstStyle/>
          <a:p>
            <a:pPr>
              <a:buFont typeface="Wingdings" panose="05000000000000000000" pitchFamily="2" charset="2"/>
              <a:buChar char="§"/>
            </a:pPr>
            <a:r>
              <a:rPr lang="en-US" sz="2600" dirty="0" smtClean="0">
                <a:solidFill>
                  <a:srgbClr val="0A295B"/>
                </a:solidFill>
              </a:rPr>
              <a:t>For more information about Medi-Cal Rx, including Frequently Asked Questions, please visit DHCS’ dedicated Medi-Cal Rx website: </a:t>
            </a:r>
            <a:r>
              <a:rPr lang="en-US" sz="2600" dirty="0" smtClean="0">
                <a:solidFill>
                  <a:srgbClr val="0A295B"/>
                </a:solidFill>
                <a:hlinkClick r:id="rId2"/>
              </a:rPr>
              <a:t>Medi-Cal Rx: Transition</a:t>
            </a:r>
            <a:endParaRPr lang="en-US" sz="2600" dirty="0" smtClean="0">
              <a:solidFill>
                <a:srgbClr val="0A295B"/>
              </a:solidFill>
            </a:endParaRPr>
          </a:p>
          <a:p>
            <a:pPr marL="0" indent="0">
              <a:buNone/>
            </a:pPr>
            <a:endParaRPr lang="en-US" sz="2600" dirty="0" smtClean="0">
              <a:solidFill>
                <a:srgbClr val="0A295B"/>
              </a:solidFill>
            </a:endParaRPr>
          </a:p>
          <a:p>
            <a:pPr>
              <a:buFont typeface="Wingdings" panose="05000000000000000000" pitchFamily="2" charset="2"/>
              <a:buChar char="§"/>
            </a:pPr>
            <a:r>
              <a:rPr lang="en-US" sz="2600" dirty="0" smtClean="0">
                <a:solidFill>
                  <a:srgbClr val="0A295B"/>
                </a:solidFill>
              </a:rPr>
              <a:t>For questions and/or comments regarding Medi-Cal Rx, please submit those via email to </a:t>
            </a:r>
            <a:r>
              <a:rPr lang="en-US" sz="2600" dirty="0" smtClean="0">
                <a:solidFill>
                  <a:srgbClr val="0A295B"/>
                </a:solidFill>
                <a:hlinkClick r:id="rId3"/>
              </a:rPr>
              <a:t>RxCarveOut@dhcs.ca.gov</a:t>
            </a:r>
            <a:endParaRPr lang="en-US" sz="2600" dirty="0">
              <a:solidFill>
                <a:srgbClr val="0A295B"/>
              </a:solidFill>
            </a:endParaRPr>
          </a:p>
        </p:txBody>
      </p:sp>
    </p:spTree>
    <p:extLst>
      <p:ext uri="{BB962C8B-B14F-4D97-AF65-F5344CB8AC3E}">
        <p14:creationId xmlns:p14="http://schemas.microsoft.com/office/powerpoint/2010/main" val="3920289796"/>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0F22356E-2A12-4147-9C02-1C2F05D23B3C}" type="slidenum">
              <a:rPr lang="en-US" smtClean="0"/>
              <a:t>73</a:t>
            </a:fld>
            <a:endParaRPr lang="en-US" dirty="0"/>
          </a:p>
        </p:txBody>
      </p:sp>
      <p:sp>
        <p:nvSpPr>
          <p:cNvPr id="2" name="Date Placeholder 1"/>
          <p:cNvSpPr>
            <a:spLocks noGrp="1"/>
          </p:cNvSpPr>
          <p:nvPr>
            <p:ph type="dt" sz="half" idx="10"/>
          </p:nvPr>
        </p:nvSpPr>
        <p:spPr/>
        <p:txBody>
          <a:bodyPr/>
          <a:lstStyle/>
          <a:p>
            <a:r>
              <a:rPr lang="en-US" smtClean="0"/>
              <a:t>12/05/2019</a:t>
            </a:r>
            <a:endParaRPr lang="en-US" dirty="0"/>
          </a:p>
        </p:txBody>
      </p:sp>
      <p:sp>
        <p:nvSpPr>
          <p:cNvPr id="6" name="Title 5"/>
          <p:cNvSpPr>
            <a:spLocks noGrp="1"/>
          </p:cNvSpPr>
          <p:nvPr>
            <p:ph type="ctrTitle"/>
          </p:nvPr>
        </p:nvSpPr>
        <p:spPr>
          <a:xfrm>
            <a:off x="914400" y="1676400"/>
            <a:ext cx="7772400" cy="2438400"/>
          </a:xfrm>
        </p:spPr>
        <p:txBody>
          <a:bodyPr>
            <a:normAutofit/>
          </a:bodyPr>
          <a:lstStyle/>
          <a:p>
            <a:pPr algn="ctr"/>
            <a:r>
              <a:rPr lang="en-US" altLang="en-US" b="1" dirty="0" smtClean="0"/>
              <a:t/>
            </a:r>
            <a:br>
              <a:rPr lang="en-US" altLang="en-US" b="1" dirty="0" smtClean="0"/>
            </a:br>
            <a:r>
              <a:rPr lang="en-US" altLang="en-US" b="1" dirty="0" smtClean="0"/>
              <a:t>RFP Procurement</a:t>
            </a:r>
            <a:endParaRPr lang="en-US" dirty="0"/>
          </a:p>
        </p:txBody>
      </p:sp>
      <p:sp>
        <p:nvSpPr>
          <p:cNvPr id="7" name="Subtitle 6"/>
          <p:cNvSpPr>
            <a:spLocks noGrp="1"/>
          </p:cNvSpPr>
          <p:nvPr>
            <p:ph type="subTitle" idx="1"/>
          </p:nvPr>
        </p:nvSpPr>
        <p:spPr>
          <a:xfrm>
            <a:off x="911772" y="4267199"/>
            <a:ext cx="7772400" cy="968375"/>
          </a:xfrm>
        </p:spPr>
        <p:txBody>
          <a:bodyPr>
            <a:normAutofit/>
          </a:bodyPr>
          <a:lstStyle/>
          <a:p>
            <a:pPr algn="ctr">
              <a:spcBef>
                <a:spcPts val="0"/>
              </a:spcBef>
            </a:pPr>
            <a:r>
              <a:rPr lang="en-US" sz="2200" dirty="0"/>
              <a:t>Michelle Retke, Chief, </a:t>
            </a:r>
            <a:endParaRPr lang="en-US" sz="2200" dirty="0" smtClean="0"/>
          </a:p>
          <a:p>
            <a:pPr algn="ctr">
              <a:spcBef>
                <a:spcPts val="0"/>
              </a:spcBef>
            </a:pPr>
            <a:r>
              <a:rPr lang="en-US" sz="2200" dirty="0" smtClean="0"/>
              <a:t>Managed </a:t>
            </a:r>
            <a:r>
              <a:rPr lang="en-US" sz="2200" dirty="0"/>
              <a:t>Care Operations Divisions</a:t>
            </a:r>
          </a:p>
          <a:p>
            <a:endParaRPr lang="en-US" dirty="0"/>
          </a:p>
        </p:txBody>
      </p:sp>
    </p:spTree>
    <p:extLst>
      <p:ext uri="{BB962C8B-B14F-4D97-AF65-F5344CB8AC3E}">
        <p14:creationId xmlns:p14="http://schemas.microsoft.com/office/powerpoint/2010/main" val="219246175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0F22356E-2A12-4147-9C02-1C2F05D23B3C}" type="slidenum">
              <a:rPr lang="en-US" smtClean="0"/>
              <a:t>74</a:t>
            </a:fld>
            <a:endParaRPr lang="en-US" dirty="0"/>
          </a:p>
        </p:txBody>
      </p:sp>
      <p:sp>
        <p:nvSpPr>
          <p:cNvPr id="5" name="Date Placeholder 4"/>
          <p:cNvSpPr>
            <a:spLocks noGrp="1"/>
          </p:cNvSpPr>
          <p:nvPr>
            <p:ph type="dt" sz="half" idx="10"/>
          </p:nvPr>
        </p:nvSpPr>
        <p:spPr/>
        <p:txBody>
          <a:bodyPr/>
          <a:lstStyle/>
          <a:p>
            <a:r>
              <a:rPr lang="en-US" smtClean="0"/>
              <a:t>12/05/2019</a:t>
            </a:r>
            <a:endParaRPr lang="en-US" dirty="0"/>
          </a:p>
        </p:txBody>
      </p:sp>
      <p:sp>
        <p:nvSpPr>
          <p:cNvPr id="2" name="Title 1"/>
          <p:cNvSpPr>
            <a:spLocks noGrp="1"/>
          </p:cNvSpPr>
          <p:nvPr>
            <p:ph type="title"/>
          </p:nvPr>
        </p:nvSpPr>
        <p:spPr>
          <a:xfrm>
            <a:off x="1828800" y="274638"/>
            <a:ext cx="6172200" cy="1143000"/>
          </a:xfrm>
        </p:spPr>
        <p:txBody>
          <a:bodyPr/>
          <a:lstStyle/>
          <a:p>
            <a:r>
              <a:rPr lang="en-US" b="1" dirty="0" smtClean="0"/>
              <a:t>Updates</a:t>
            </a:r>
            <a:endParaRPr lang="en-US" b="1" dirty="0"/>
          </a:p>
        </p:txBody>
      </p:sp>
      <p:sp>
        <p:nvSpPr>
          <p:cNvPr id="6" name="Content Placeholder 5"/>
          <p:cNvSpPr>
            <a:spLocks noGrp="1"/>
          </p:cNvSpPr>
          <p:nvPr>
            <p:ph idx="1"/>
          </p:nvPr>
        </p:nvSpPr>
        <p:spPr/>
        <p:txBody>
          <a:bodyPr/>
          <a:lstStyle/>
          <a:p>
            <a:pPr lvl="0"/>
            <a:endParaRPr lang="en-US" dirty="0" smtClean="0"/>
          </a:p>
          <a:p>
            <a:r>
              <a:rPr lang="en-US" sz="2200" dirty="0" smtClean="0"/>
              <a:t>Transitions </a:t>
            </a:r>
            <a:r>
              <a:rPr lang="en-US" sz="2200" dirty="0"/>
              <a:t>and </a:t>
            </a:r>
            <a:r>
              <a:rPr lang="en-US" sz="2200" dirty="0" smtClean="0"/>
              <a:t>Implementations </a:t>
            </a:r>
            <a:r>
              <a:rPr lang="en-US" sz="2200" dirty="0"/>
              <a:t>	       </a:t>
            </a:r>
          </a:p>
          <a:p>
            <a:pPr lvl="0"/>
            <a:r>
              <a:rPr lang="en-US" sz="2200" dirty="0"/>
              <a:t>Ombudsman Report </a:t>
            </a:r>
            <a:endParaRPr lang="en-US" sz="2200" dirty="0" smtClean="0"/>
          </a:p>
          <a:p>
            <a:pPr lvl="0"/>
            <a:r>
              <a:rPr lang="en-US" sz="2200" dirty="0" smtClean="0"/>
              <a:t>Sanctions   </a:t>
            </a:r>
          </a:p>
          <a:p>
            <a:pPr lvl="0"/>
            <a:r>
              <a:rPr lang="en-US" sz="2200" dirty="0" smtClean="0"/>
              <a:t>Dashboard </a:t>
            </a:r>
            <a:endParaRPr lang="en-US" sz="2200" dirty="0"/>
          </a:p>
          <a:p>
            <a:pPr marL="0" lvl="0" indent="0">
              <a:buNone/>
            </a:pPr>
            <a:r>
              <a:rPr lang="en-US" dirty="0"/>
              <a:t>	</a:t>
            </a:r>
          </a:p>
          <a:p>
            <a:pPr marL="0" indent="0">
              <a:buNone/>
            </a:pPr>
            <a:endParaRPr lang="en-US" dirty="0"/>
          </a:p>
        </p:txBody>
      </p:sp>
    </p:spTree>
    <p:extLst>
      <p:ext uri="{BB962C8B-B14F-4D97-AF65-F5344CB8AC3E}">
        <p14:creationId xmlns:p14="http://schemas.microsoft.com/office/powerpoint/2010/main" val="289116591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F22356E-2A12-4147-9C02-1C2F05D23B3C}" type="slidenum">
              <a:rPr lang="en-US" smtClean="0"/>
              <a:t>75</a:t>
            </a:fld>
            <a:endParaRPr lang="en-US" dirty="0"/>
          </a:p>
        </p:txBody>
      </p:sp>
      <p:sp>
        <p:nvSpPr>
          <p:cNvPr id="3" name="Date Placeholder 2"/>
          <p:cNvSpPr>
            <a:spLocks noGrp="1"/>
          </p:cNvSpPr>
          <p:nvPr>
            <p:ph type="dt" sz="half" idx="10"/>
          </p:nvPr>
        </p:nvSpPr>
        <p:spPr/>
        <p:txBody>
          <a:bodyPr/>
          <a:lstStyle/>
          <a:p>
            <a:r>
              <a:rPr lang="en-US" smtClean="0"/>
              <a:t>12/05/2019</a:t>
            </a:r>
            <a:endParaRPr lang="en-US" dirty="0"/>
          </a:p>
        </p:txBody>
      </p:sp>
      <p:sp>
        <p:nvSpPr>
          <p:cNvPr id="6" name="Title 5"/>
          <p:cNvSpPr>
            <a:spLocks noGrp="1"/>
          </p:cNvSpPr>
          <p:nvPr>
            <p:ph type="title"/>
          </p:nvPr>
        </p:nvSpPr>
        <p:spPr>
          <a:xfrm>
            <a:off x="609600" y="1523999"/>
            <a:ext cx="8229600" cy="2667001"/>
          </a:xfrm>
        </p:spPr>
        <p:txBody>
          <a:bodyPr>
            <a:normAutofit/>
          </a:bodyPr>
          <a:lstStyle/>
          <a:p>
            <a:r>
              <a:rPr lang="en-US" b="1" dirty="0" smtClean="0"/>
              <a:t/>
            </a:r>
            <a:br>
              <a:rPr lang="en-US" b="1" dirty="0" smtClean="0"/>
            </a:br>
            <a:r>
              <a:rPr lang="en-US" b="1" dirty="0" smtClean="0"/>
              <a:t>APLs and DPLs Update</a:t>
            </a:r>
            <a:endParaRPr lang="en-US" sz="2800" b="1" dirty="0"/>
          </a:p>
        </p:txBody>
      </p:sp>
    </p:spTree>
    <p:extLst>
      <p:ext uri="{BB962C8B-B14F-4D97-AF65-F5344CB8AC3E}">
        <p14:creationId xmlns:p14="http://schemas.microsoft.com/office/powerpoint/2010/main" val="384544173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descr="Item List.&#10;Item 1 is Pharmacy benefits that are billed on medical and institutional claims.&#10;Current State is Managed Care Plans (MCPs) are responsible for providing these benefits, and this is built into the capitated payment.&#10;&#10;For Pharmacy benefits that are billed on medical and institutional claims the Managed Care Plans (MCPs) are currently responsible for providing these benefits, and this is built into the capitated payment.&#10;There is No change Post Transition in the future state. &#10;&#10;" title="Item"/>
          <p:cNvGraphicFramePr>
            <a:graphicFrameLocks noGrp="1"/>
          </p:cNvGraphicFramePr>
          <p:nvPr>
            <p:extLst/>
          </p:nvPr>
        </p:nvGraphicFramePr>
        <p:xfrm>
          <a:off x="800100" y="1390837"/>
          <a:ext cx="8077200" cy="4369883"/>
        </p:xfrm>
        <a:graphic>
          <a:graphicData uri="http://schemas.openxmlformats.org/drawingml/2006/table">
            <a:tbl>
              <a:tblPr firstRow="1" bandRow="1"/>
              <a:tblGrid>
                <a:gridCol w="1730829">
                  <a:extLst>
                    <a:ext uri="{9D8B030D-6E8A-4147-A177-3AD203B41FA5}">
                      <a16:colId xmlns:a16="http://schemas.microsoft.com/office/drawing/2014/main" val="3660938400"/>
                    </a:ext>
                  </a:extLst>
                </a:gridCol>
                <a:gridCol w="4936671">
                  <a:extLst>
                    <a:ext uri="{9D8B030D-6E8A-4147-A177-3AD203B41FA5}">
                      <a16:colId xmlns:a16="http://schemas.microsoft.com/office/drawing/2014/main" val="2193703994"/>
                    </a:ext>
                  </a:extLst>
                </a:gridCol>
                <a:gridCol w="1409700">
                  <a:extLst>
                    <a:ext uri="{9D8B030D-6E8A-4147-A177-3AD203B41FA5}">
                      <a16:colId xmlns:a16="http://schemas.microsoft.com/office/drawing/2014/main" val="1047282245"/>
                    </a:ext>
                  </a:extLst>
                </a:gridCol>
              </a:tblGrid>
              <a:tr h="666563">
                <a:tc gridSpan="3">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1" kern="1200" cap="all" dirty="0" smtClean="0">
                        <a:solidFill>
                          <a:schemeClr val="lt1"/>
                        </a:solidFill>
                        <a:effectLst/>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cap="all" dirty="0" smtClean="0">
                          <a:solidFill>
                            <a:schemeClr val="lt1"/>
                          </a:solidFill>
                          <a:effectLst/>
                          <a:latin typeface="+mj-lt"/>
                          <a:ea typeface="+mn-ea"/>
                          <a:cs typeface="+mn-cs"/>
                        </a:rPr>
                        <a:t>All plan letters (APLs)</a:t>
                      </a:r>
                      <a:endParaRPr lang="en-US" sz="1100" b="1" kern="1200" dirty="0" smtClean="0">
                        <a:solidFill>
                          <a:schemeClr val="bg1"/>
                        </a:solidFill>
                        <a:effectLst/>
                        <a:latin typeface="Calibri" panose="020F0502020204030204"/>
                        <a:ea typeface="Calibri" panose="020F0502020204030204" pitchFamily="34" charset="0"/>
                        <a:cs typeface="Times New Roman" panose="02020603050405020304" pitchFamily="18" charset="0"/>
                      </a:endParaRPr>
                    </a:p>
                    <a:p>
                      <a:pPr marL="0" marR="0" algn="ctr">
                        <a:spcBef>
                          <a:spcPts val="0"/>
                        </a:spcBef>
                        <a:spcAft>
                          <a:spcPts val="0"/>
                        </a:spcAft>
                      </a:pPr>
                      <a:endParaRPr lang="en-US" sz="1400" b="1" kern="1200" dirty="0">
                        <a:solidFill>
                          <a:schemeClr val="bg1"/>
                        </a:solidFill>
                        <a:effectLst/>
                        <a:latin typeface="+mn-lt"/>
                        <a:ea typeface="Calibri" panose="020F0502020204030204" pitchFamily="34" charset="0"/>
                        <a:cs typeface="Times New Roman" panose="02020603050405020304" pitchFamily="18" charset="0"/>
                      </a:endParaRPr>
                    </a:p>
                  </a:txBody>
                  <a:tcPr marL="55158" marR="55158"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2F5597"/>
                    </a:solidFill>
                  </a:tcPr>
                </a:tc>
                <a:tc hMerge="1">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marL="0" marR="0" algn="ctr" defTabSz="914400" rtl="0" eaLnBrk="1" latinLnBrk="0" hangingPunct="1">
                        <a:spcBef>
                          <a:spcPts val="0"/>
                        </a:spcBef>
                        <a:spcAft>
                          <a:spcPts val="0"/>
                        </a:spcAft>
                      </a:pPr>
                      <a:endParaRPr lang="en-US" sz="1400" b="1" kern="1200" dirty="0">
                        <a:solidFill>
                          <a:schemeClr val="bg1"/>
                        </a:solidFill>
                        <a:effectLst/>
                        <a:latin typeface="+mn-lt"/>
                        <a:ea typeface="Calibri" panose="020F0502020204030204" pitchFamily="34" charset="0"/>
                        <a:cs typeface="Times New Roman" panose="02020603050405020304" pitchFamily="18" charset="0"/>
                      </a:endParaRPr>
                    </a:p>
                  </a:txBody>
                  <a:tcPr marL="55158" marR="55158"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472C4">
                        <a:lumMod val="75000"/>
                      </a:srgbClr>
                    </a:solidFill>
                  </a:tcPr>
                </a:tc>
                <a:tc hMerge="1">
                  <a:txBody>
                    <a:bodyPr/>
                    <a:lstStyle/>
                    <a:p>
                      <a:pPr marL="0" marR="0" algn="ctr" defTabSz="914400" rtl="0" eaLnBrk="1" latinLnBrk="0" hangingPunct="1">
                        <a:spcBef>
                          <a:spcPts val="0"/>
                        </a:spcBef>
                        <a:spcAft>
                          <a:spcPts val="0"/>
                        </a:spcAft>
                      </a:pPr>
                      <a:endParaRPr lang="en-US" sz="1200" b="1" kern="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txBody>
                  <a:tcPr marL="55158" marR="55158" marT="0" marB="0" anchor="ctr"/>
                </a:tc>
                <a:extLst>
                  <a:ext uri="{0D108BD9-81ED-4DB2-BD59-A6C34878D82A}">
                    <a16:rowId xmlns:a16="http://schemas.microsoft.com/office/drawing/2014/main" val="2655211885"/>
                  </a:ext>
                </a:extLst>
              </a:tr>
              <a:tr h="55988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ctr" defTabSz="914400" rtl="0" eaLnBrk="1" fontAlgn="auto" latinLnBrk="0" hangingPunct="1">
                        <a:lnSpc>
                          <a:spcPct val="108000"/>
                        </a:lnSpc>
                        <a:spcBef>
                          <a:spcPts val="600"/>
                        </a:spcBef>
                        <a:spcAft>
                          <a:spcPts val="600"/>
                        </a:spcAft>
                        <a:buClrTx/>
                        <a:buSzTx/>
                        <a:buFont typeface="Symbol" panose="05050102010706020507" pitchFamily="18" charset="2"/>
                        <a:buNone/>
                        <a:tabLst/>
                        <a:defRPr/>
                      </a:pPr>
                      <a:r>
                        <a:rPr kumimoji="0" lang="en-US" sz="1800" b="1"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Letter Number</a:t>
                      </a:r>
                      <a:endParaRPr kumimoji="0" lang="en-US" sz="1800" b="1" i="0" u="none" strike="sngStrike" kern="1200" cap="none" spc="0" normalizeH="0" baseline="30000" noProof="0" dirty="0" smtClean="0">
                        <a:ln>
                          <a:noFill/>
                        </a:ln>
                        <a:solidFill>
                          <a:srgbClr val="FF0000"/>
                        </a:solidFill>
                        <a:effectLst/>
                        <a:uLnTx/>
                        <a:uFillTx/>
                        <a:latin typeface="Arial" panose="020B0604020202020204" pitchFamily="34" charset="0"/>
                        <a:ea typeface="Calibri" panose="020F0502020204030204" pitchFamily="34" charset="0"/>
                        <a:cs typeface="Times New Roman" panose="02020603050405020304" pitchFamily="18" charset="0"/>
                      </a:endParaRPr>
                    </a:p>
                  </a:txBody>
                  <a:tcPr marL="55158" marR="55158" marT="0" marB="0" anchor="ctr">
                    <a:lnL w="12700" cmpd="sng">
                      <a:solidFill>
                        <a:sysClr val="window" lastClr="FFFFFF"/>
                      </a:solidFill>
                    </a:lnL>
                    <a:lnR w="12700" cap="flat" cmpd="sng" algn="ctr">
                      <a:solidFill>
                        <a:schemeClr val="bg1"/>
                      </a:solidFill>
                      <a:prstDash val="solid"/>
                      <a:round/>
                      <a:headEnd type="none" w="med" len="med"/>
                      <a:tailEnd type="none" w="med" len="med"/>
                    </a:lnR>
                    <a:lnT w="38100" cmpd="sng">
                      <a:solidFill>
                        <a:sysClr val="window" lastClr="FFFFFF"/>
                      </a:solid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EEBF7"/>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9525" lvl="0" indent="0" algn="ctr">
                        <a:lnSpc>
                          <a:spcPct val="100000"/>
                        </a:lnSpc>
                        <a:spcBef>
                          <a:spcPts val="0"/>
                        </a:spcBef>
                        <a:spcAft>
                          <a:spcPts val="0"/>
                        </a:spcAft>
                        <a:buFont typeface="Wingdings" panose="05000000000000000000" pitchFamily="2" charset="2"/>
                        <a:buNone/>
                      </a:pPr>
                      <a:r>
                        <a:rPr lang="en-US" sz="1800" b="1" kern="1200" noProof="0" dirty="0" smtClean="0">
                          <a:solidFill>
                            <a:schemeClr val="dk1"/>
                          </a:solidFill>
                          <a:effectLst/>
                          <a:latin typeface="Arial" panose="020B0604020202020204" pitchFamily="34" charset="0"/>
                          <a:ea typeface="Calibri" panose="020F0502020204030204" pitchFamily="34" charset="0"/>
                          <a:cs typeface="Times New Roman" panose="02020603050405020304" pitchFamily="18" charset="0"/>
                        </a:rPr>
                        <a:t>Title and Description of Letter</a:t>
                      </a:r>
                    </a:p>
                  </a:txBody>
                  <a:tcPr marL="55158" marR="55158"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mpd="sng">
                      <a:solidFill>
                        <a:sysClr val="window" lastClr="FFFFFF"/>
                      </a:solid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9BD5">
                        <a:lumMod val="20000"/>
                        <a:lumOff val="8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9525" lvl="0" indent="0" algn="ctr">
                        <a:lnSpc>
                          <a:spcPct val="100000"/>
                        </a:lnSpc>
                        <a:spcBef>
                          <a:spcPts val="0"/>
                        </a:spcBef>
                        <a:spcAft>
                          <a:spcPts val="0"/>
                        </a:spcAft>
                        <a:buFont typeface="Wingdings" panose="05000000000000000000" pitchFamily="2" charset="2"/>
                        <a:buNone/>
                      </a:pPr>
                      <a:r>
                        <a:rPr lang="en-US" sz="1800" b="1" kern="1200" dirty="0" smtClean="0">
                          <a:solidFill>
                            <a:schemeClr val="dk1"/>
                          </a:solidFill>
                          <a:effectLst/>
                          <a:latin typeface="Arial" panose="020B0604020202020204" pitchFamily="34" charset="0"/>
                          <a:ea typeface="Calibri" panose="020F0502020204030204" pitchFamily="34" charset="0"/>
                          <a:cs typeface="Times New Roman" panose="02020603050405020304" pitchFamily="18" charset="0"/>
                        </a:rPr>
                        <a:t>Date of Issue</a:t>
                      </a:r>
                      <a:endParaRPr lang="en-US" sz="1800" b="1" kern="1200" dirty="0">
                        <a:solidFill>
                          <a:schemeClr val="dk1"/>
                        </a:solidFill>
                        <a:effectLst/>
                        <a:latin typeface="Arial" panose="020B0604020202020204" pitchFamily="34" charset="0"/>
                        <a:ea typeface="Calibri" panose="020F0502020204030204" pitchFamily="34" charset="0"/>
                        <a:cs typeface="Times New Roman" panose="02020603050405020304" pitchFamily="18" charset="0"/>
                      </a:endParaRPr>
                    </a:p>
                  </a:txBody>
                  <a:tcPr marL="55158" marR="55158"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9BD5">
                        <a:lumMod val="20000"/>
                        <a:lumOff val="80000"/>
                      </a:srgbClr>
                    </a:solidFill>
                  </a:tcPr>
                </a:tc>
                <a:extLst>
                  <a:ext uri="{0D108BD9-81ED-4DB2-BD59-A6C34878D82A}">
                    <a16:rowId xmlns:a16="http://schemas.microsoft.com/office/drawing/2014/main" val="533927725"/>
                  </a:ext>
                </a:extLst>
              </a:tr>
              <a:tr h="149746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ctr" defTabSz="914400" rtl="0" eaLnBrk="1" fontAlgn="auto" latinLnBrk="0" hangingPunct="1">
                        <a:lnSpc>
                          <a:spcPct val="108000"/>
                        </a:lnSpc>
                        <a:spcBef>
                          <a:spcPts val="600"/>
                        </a:spcBef>
                        <a:spcAft>
                          <a:spcPts val="600"/>
                        </a:spcAft>
                        <a:buClrTx/>
                        <a:buSzTx/>
                        <a:buFont typeface="Symbol" panose="05050102010706020507" pitchFamily="18" charset="2"/>
                        <a:buNone/>
                        <a:tabLst/>
                        <a:defRPr/>
                      </a:pPr>
                      <a:endParaRPr kumimoji="0" lang="en-US" sz="1800" b="1"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8000"/>
                        </a:lnSpc>
                        <a:spcBef>
                          <a:spcPts val="600"/>
                        </a:spcBef>
                        <a:spcAft>
                          <a:spcPts val="600"/>
                        </a:spcAft>
                        <a:buClrTx/>
                        <a:buSzTx/>
                        <a:buFont typeface="Symbol" panose="05050102010706020507" pitchFamily="18" charset="2"/>
                        <a:buNone/>
                        <a:tabLst/>
                        <a:defRPr/>
                      </a:pPr>
                      <a:r>
                        <a:rPr kumimoji="0" lang="en-US" sz="1800" b="1"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APL 19-009 (REVISED)</a:t>
                      </a:r>
                    </a:p>
                    <a:p>
                      <a:pPr marL="0" marR="0" lvl="0" indent="0" algn="ctr" defTabSz="914400" rtl="0" eaLnBrk="1" fontAlgn="auto" latinLnBrk="0" hangingPunct="1">
                        <a:lnSpc>
                          <a:spcPct val="108000"/>
                        </a:lnSpc>
                        <a:spcBef>
                          <a:spcPts val="600"/>
                        </a:spcBef>
                        <a:spcAft>
                          <a:spcPts val="600"/>
                        </a:spcAft>
                        <a:buClrTx/>
                        <a:buSzTx/>
                        <a:buFont typeface="Symbol" panose="05050102010706020507" pitchFamily="18" charset="2"/>
                        <a:buNone/>
                        <a:tabLst/>
                        <a:defRPr/>
                      </a:pPr>
                      <a:endParaRPr kumimoji="0" lang="en-US" sz="1400" b="1"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endParaRPr>
                    </a:p>
                  </a:txBody>
                  <a:tcPr anchor="ctr">
                    <a:lnL w="12700" cmpd="sng">
                      <a:solidFill>
                        <a:sysClr val="window" lastClr="FFFFFF"/>
                      </a:solid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FF7"/>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9525" lvl="0" indent="0" algn="l">
                        <a:lnSpc>
                          <a:spcPct val="100000"/>
                        </a:lnSpc>
                        <a:spcBef>
                          <a:spcPts val="0"/>
                        </a:spcBef>
                        <a:spcAft>
                          <a:spcPts val="0"/>
                        </a:spcAft>
                        <a:buFont typeface="Wingdings" panose="05000000000000000000" pitchFamily="2" charset="2"/>
                        <a:buNone/>
                      </a:pPr>
                      <a:r>
                        <a:rPr lang="en-US" sz="1800" b="1" kern="1200" dirty="0" smtClean="0">
                          <a:solidFill>
                            <a:schemeClr val="dk1"/>
                          </a:solidFill>
                          <a:effectLst/>
                          <a:latin typeface="Arial" panose="020B0604020202020204" pitchFamily="34" charset="0"/>
                          <a:ea typeface="Calibri" panose="020F0502020204030204" pitchFamily="34" charset="0"/>
                          <a:cs typeface="Times New Roman" panose="02020603050405020304" pitchFamily="18" charset="0"/>
                        </a:rPr>
                        <a:t>Telehealth Services Policy</a:t>
                      </a:r>
                    </a:p>
                    <a:p>
                      <a:pPr marL="0" marR="9525" lvl="0" indent="0" algn="l">
                        <a:lnSpc>
                          <a:spcPct val="100000"/>
                        </a:lnSpc>
                        <a:spcBef>
                          <a:spcPts val="0"/>
                        </a:spcBef>
                        <a:spcAft>
                          <a:spcPts val="0"/>
                        </a:spcAft>
                        <a:buFont typeface="Wingdings" panose="05000000000000000000" pitchFamily="2" charset="2"/>
                        <a:buNone/>
                      </a:pPr>
                      <a:endParaRPr lang="en-US" sz="1800" b="1" kern="1200" dirty="0" smtClean="0">
                        <a:solidFill>
                          <a:schemeClr val="dk1"/>
                        </a:solidFill>
                        <a:effectLst/>
                        <a:latin typeface="Arial" panose="020B0604020202020204" pitchFamily="34" charset="0"/>
                        <a:ea typeface="Calibri" panose="020F0502020204030204" pitchFamily="34" charset="0"/>
                        <a:cs typeface="Times New Roman" panose="02020603050405020304" pitchFamily="18" charset="0"/>
                      </a:endParaRPr>
                    </a:p>
                    <a:p>
                      <a:pPr marL="0" marR="9525" lvl="0" indent="0" algn="l">
                        <a:lnSpc>
                          <a:spcPct val="100000"/>
                        </a:lnSpc>
                        <a:spcBef>
                          <a:spcPts val="0"/>
                        </a:spcBef>
                        <a:spcAft>
                          <a:spcPts val="0"/>
                        </a:spcAft>
                        <a:buFont typeface="Wingdings" panose="05000000000000000000" pitchFamily="2" charset="2"/>
                        <a:buNone/>
                      </a:pPr>
                      <a:r>
                        <a:rPr lang="en-US" sz="1800" b="0" kern="1200" dirty="0" smtClean="0">
                          <a:solidFill>
                            <a:schemeClr val="dk1"/>
                          </a:solidFill>
                          <a:effectLst/>
                          <a:latin typeface="Arial" panose="020B0604020202020204" pitchFamily="34" charset="0"/>
                          <a:ea typeface="Calibri" panose="020F0502020204030204" pitchFamily="34" charset="0"/>
                          <a:cs typeface="Times New Roman" panose="02020603050405020304" pitchFamily="18" charset="0"/>
                        </a:rPr>
                        <a:t>This APL revision clarifies that providers with no fee-for-service </a:t>
                      </a:r>
                      <a:r>
                        <a:rPr lang="en-US" sz="1800" b="0" kern="1200" dirty="0" err="1" smtClean="0">
                          <a:solidFill>
                            <a:schemeClr val="dk1"/>
                          </a:solidFill>
                          <a:effectLst/>
                          <a:latin typeface="Arial" panose="020B0604020202020204" pitchFamily="34" charset="0"/>
                          <a:ea typeface="Calibri" panose="020F0502020204030204" pitchFamily="34" charset="0"/>
                          <a:cs typeface="Times New Roman" panose="02020603050405020304" pitchFamily="18" charset="0"/>
                        </a:rPr>
                        <a:t>Medi</a:t>
                      </a:r>
                      <a:r>
                        <a:rPr lang="en-US" sz="1800" b="0" kern="1200" dirty="0" smtClean="0">
                          <a:solidFill>
                            <a:schemeClr val="dk1"/>
                          </a:solidFill>
                          <a:effectLst/>
                          <a:latin typeface="Arial" panose="020B0604020202020204" pitchFamily="34" charset="0"/>
                          <a:ea typeface="Calibri" panose="020F0502020204030204" pitchFamily="34" charset="0"/>
                          <a:cs typeface="Times New Roman" panose="02020603050405020304" pitchFamily="18" charset="0"/>
                        </a:rPr>
                        <a:t>-Cal enrollment pathway do not need to enroll with the Department of Health Care Services (DHCS) in order to provide services via telehealth. Specifically, behavioral analysts do not need to enroll in </a:t>
                      </a:r>
                      <a:r>
                        <a:rPr lang="en-US" sz="1800" b="0" kern="1200" dirty="0" err="1" smtClean="0">
                          <a:solidFill>
                            <a:schemeClr val="dk1"/>
                          </a:solidFill>
                          <a:effectLst/>
                          <a:latin typeface="Arial" panose="020B0604020202020204" pitchFamily="34" charset="0"/>
                          <a:ea typeface="Calibri" panose="020F0502020204030204" pitchFamily="34" charset="0"/>
                          <a:cs typeface="Times New Roman" panose="02020603050405020304" pitchFamily="18" charset="0"/>
                        </a:rPr>
                        <a:t>Medi</a:t>
                      </a:r>
                      <a:r>
                        <a:rPr lang="en-US" sz="1800" b="0" kern="1200" dirty="0" smtClean="0">
                          <a:solidFill>
                            <a:schemeClr val="dk1"/>
                          </a:solidFill>
                          <a:effectLst/>
                          <a:latin typeface="Arial" panose="020B0604020202020204" pitchFamily="34" charset="0"/>
                          <a:ea typeface="Calibri" panose="020F0502020204030204" pitchFamily="34" charset="0"/>
                          <a:cs typeface="Times New Roman" panose="02020603050405020304" pitchFamily="18" charset="0"/>
                        </a:rPr>
                        <a:t>-Cal to provide services via telehealth.</a:t>
                      </a:r>
                    </a:p>
                    <a:p>
                      <a:pPr marL="0" marR="9525"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800" b="1" kern="1200" noProof="0" dirty="0" smtClean="0">
                        <a:solidFill>
                          <a:schemeClr val="dk1"/>
                        </a:solidFill>
                        <a:effectLst/>
                        <a:latin typeface="Arial" panose="020B0604020202020204" pitchFamily="34" charset="0"/>
                        <a:ea typeface="Calibri" panose="020F0502020204030204" pitchFamily="34" charset="0"/>
                        <a:cs typeface="Times New Roman" panose="02020603050405020304" pitchFamily="18"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FF7"/>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ctr" defTabSz="914400" rtl="0" eaLnBrk="1" fontAlgn="auto" latinLnBrk="0" hangingPunct="1">
                        <a:lnSpc>
                          <a:spcPct val="108000"/>
                        </a:lnSpc>
                        <a:spcBef>
                          <a:spcPts val="600"/>
                        </a:spcBef>
                        <a:spcAft>
                          <a:spcPts val="600"/>
                        </a:spcAft>
                        <a:buClrTx/>
                        <a:buSzTx/>
                        <a:buFont typeface="Symbol" panose="05050102010706020507" pitchFamily="18" charset="2"/>
                        <a:buNone/>
                        <a:tabLst/>
                        <a:defRPr/>
                      </a:pPr>
                      <a:r>
                        <a:rPr kumimoji="0" lang="en-US" sz="1800" b="1" i="0" u="none" strike="noStrike" kern="1200" cap="none" spc="0" normalizeH="0" baseline="0" dirty="0" smtClean="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Revised: 10/16/2019</a:t>
                      </a:r>
                      <a:endParaRPr kumimoji="0" lang="en-US" sz="1800" b="1" i="0" u="none" strike="noStrike" kern="1200" cap="none" spc="0" normalizeH="0" baseline="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FF7"/>
                    </a:solidFill>
                  </a:tcPr>
                </a:tc>
                <a:extLst>
                  <a:ext uri="{0D108BD9-81ED-4DB2-BD59-A6C34878D82A}">
                    <a16:rowId xmlns:a16="http://schemas.microsoft.com/office/drawing/2014/main" val="2624813722"/>
                  </a:ext>
                </a:extLst>
              </a:tr>
            </a:tbl>
          </a:graphicData>
        </a:graphic>
      </p:graphicFrame>
      <p:sp>
        <p:nvSpPr>
          <p:cNvPr id="5" name="Date Placeholder 4"/>
          <p:cNvSpPr>
            <a:spLocks noGrp="1"/>
          </p:cNvSpPr>
          <p:nvPr>
            <p:ph type="dt" sz="half" idx="10"/>
          </p:nvPr>
        </p:nvSpPr>
        <p:spPr/>
        <p:txBody>
          <a:bodyPr/>
          <a:lstStyle/>
          <a:p>
            <a:r>
              <a:rPr lang="en-US" smtClean="0"/>
              <a:t>12/05/2019</a:t>
            </a:r>
            <a:endParaRPr lang="en-US" dirty="0"/>
          </a:p>
        </p:txBody>
      </p:sp>
      <p:sp>
        <p:nvSpPr>
          <p:cNvPr id="3" name="Slide Number Placeholder 2"/>
          <p:cNvSpPr>
            <a:spLocks noGrp="1"/>
          </p:cNvSpPr>
          <p:nvPr>
            <p:ph type="sldNum" sz="quarter" idx="12"/>
          </p:nvPr>
        </p:nvSpPr>
        <p:spPr/>
        <p:txBody>
          <a:bodyPr/>
          <a:lstStyle/>
          <a:p>
            <a:fld id="{0F22356E-2A12-4147-9C02-1C2F05D23B3C}" type="slidenum">
              <a:rPr lang="en-US" smtClean="0"/>
              <a:pPr/>
              <a:t>76</a:t>
            </a:fld>
            <a:endParaRPr lang="en-US" dirty="0"/>
          </a:p>
        </p:txBody>
      </p:sp>
      <p:sp>
        <p:nvSpPr>
          <p:cNvPr id="7" name="Title 6"/>
          <p:cNvSpPr>
            <a:spLocks noGrp="1"/>
          </p:cNvSpPr>
          <p:nvPr>
            <p:ph type="title"/>
          </p:nvPr>
        </p:nvSpPr>
        <p:spPr/>
        <p:txBody>
          <a:bodyPr>
            <a:normAutofit/>
          </a:bodyPr>
          <a:lstStyle/>
          <a:p>
            <a:r>
              <a:rPr lang="en-US" sz="1800" dirty="0"/>
              <a:t>MEDI-CAL MANAGED CARE HEALTH PLAN LETTERS</a:t>
            </a:r>
            <a:br>
              <a:rPr lang="en-US" sz="1800" dirty="0"/>
            </a:br>
            <a:r>
              <a:rPr lang="en-US" sz="1800" dirty="0"/>
              <a:t>ISSUED SINCE THE SEPTEMBER 2019 MANAGED CARE ADVISORY GROUP MEETING</a:t>
            </a:r>
          </a:p>
        </p:txBody>
      </p:sp>
    </p:spTree>
    <p:extLst>
      <p:ext uri="{BB962C8B-B14F-4D97-AF65-F5344CB8AC3E}">
        <p14:creationId xmlns:p14="http://schemas.microsoft.com/office/powerpoint/2010/main" val="2581703935"/>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descr="Item List.&#10;Item 1 is Pharmacy benefits that are billed on medical and institutional claims.&#10;Current State is Managed Care Plans (MCPs) are responsible for providing these benefits, and this is built into the capitated payment.&#10;&#10;For Pharmacy benefits that are billed on medical and institutional claims the Managed Care Plans (MCPs) are currently responsible for providing these benefits, and this is built into the capitated payment.&#10;There is No change Post Transition in the future state. &#10;&#10;" title="Item"/>
          <p:cNvGraphicFramePr>
            <a:graphicFrameLocks noGrp="1"/>
          </p:cNvGraphicFramePr>
          <p:nvPr>
            <p:extLst/>
          </p:nvPr>
        </p:nvGraphicFramePr>
        <p:xfrm>
          <a:off x="800100" y="1390837"/>
          <a:ext cx="8077200" cy="4369883"/>
        </p:xfrm>
        <a:graphic>
          <a:graphicData uri="http://schemas.openxmlformats.org/drawingml/2006/table">
            <a:tbl>
              <a:tblPr firstRow="1" bandRow="1"/>
              <a:tblGrid>
                <a:gridCol w="1866900">
                  <a:extLst>
                    <a:ext uri="{9D8B030D-6E8A-4147-A177-3AD203B41FA5}">
                      <a16:colId xmlns:a16="http://schemas.microsoft.com/office/drawing/2014/main" val="3660938400"/>
                    </a:ext>
                  </a:extLst>
                </a:gridCol>
                <a:gridCol w="4800600">
                  <a:extLst>
                    <a:ext uri="{9D8B030D-6E8A-4147-A177-3AD203B41FA5}">
                      <a16:colId xmlns:a16="http://schemas.microsoft.com/office/drawing/2014/main" val="2193703994"/>
                    </a:ext>
                  </a:extLst>
                </a:gridCol>
                <a:gridCol w="1409700">
                  <a:extLst>
                    <a:ext uri="{9D8B030D-6E8A-4147-A177-3AD203B41FA5}">
                      <a16:colId xmlns:a16="http://schemas.microsoft.com/office/drawing/2014/main" val="1047282245"/>
                    </a:ext>
                  </a:extLst>
                </a:gridCol>
              </a:tblGrid>
              <a:tr h="666563">
                <a:tc gridSpan="3">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1" kern="1200" cap="all" dirty="0" smtClean="0">
                        <a:solidFill>
                          <a:schemeClr val="lt1"/>
                        </a:solidFill>
                        <a:effectLst/>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cap="all" dirty="0" smtClean="0">
                          <a:solidFill>
                            <a:schemeClr val="lt1"/>
                          </a:solidFill>
                          <a:effectLst/>
                          <a:latin typeface="+mj-lt"/>
                          <a:ea typeface="+mn-ea"/>
                          <a:cs typeface="+mn-cs"/>
                        </a:rPr>
                        <a:t>All plan letters (APLs)</a:t>
                      </a:r>
                      <a:endParaRPr lang="en-US" sz="1100" b="1" kern="1200" dirty="0" smtClean="0">
                        <a:solidFill>
                          <a:schemeClr val="bg1"/>
                        </a:solidFill>
                        <a:effectLst/>
                        <a:latin typeface="Calibri" panose="020F0502020204030204"/>
                        <a:ea typeface="Calibri" panose="020F0502020204030204" pitchFamily="34" charset="0"/>
                        <a:cs typeface="Times New Roman" panose="02020603050405020304" pitchFamily="18" charset="0"/>
                      </a:endParaRPr>
                    </a:p>
                    <a:p>
                      <a:pPr marL="0" marR="0" algn="ctr">
                        <a:spcBef>
                          <a:spcPts val="0"/>
                        </a:spcBef>
                        <a:spcAft>
                          <a:spcPts val="0"/>
                        </a:spcAft>
                      </a:pPr>
                      <a:endParaRPr lang="en-US" sz="1400" b="1" kern="1200" dirty="0">
                        <a:solidFill>
                          <a:schemeClr val="bg1"/>
                        </a:solidFill>
                        <a:effectLst/>
                        <a:latin typeface="+mn-lt"/>
                        <a:ea typeface="Calibri" panose="020F0502020204030204" pitchFamily="34" charset="0"/>
                        <a:cs typeface="Times New Roman" panose="02020603050405020304" pitchFamily="18" charset="0"/>
                      </a:endParaRPr>
                    </a:p>
                  </a:txBody>
                  <a:tcPr marL="55158" marR="55158"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2F5597"/>
                    </a:solidFill>
                  </a:tcPr>
                </a:tc>
                <a:tc hMerge="1">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marL="0" marR="0" algn="ctr" defTabSz="914400" rtl="0" eaLnBrk="1" latinLnBrk="0" hangingPunct="1">
                        <a:spcBef>
                          <a:spcPts val="0"/>
                        </a:spcBef>
                        <a:spcAft>
                          <a:spcPts val="0"/>
                        </a:spcAft>
                      </a:pPr>
                      <a:endParaRPr lang="en-US" sz="1400" b="1" kern="1200" dirty="0">
                        <a:solidFill>
                          <a:schemeClr val="bg1"/>
                        </a:solidFill>
                        <a:effectLst/>
                        <a:latin typeface="+mn-lt"/>
                        <a:ea typeface="Calibri" panose="020F0502020204030204" pitchFamily="34" charset="0"/>
                        <a:cs typeface="Times New Roman" panose="02020603050405020304" pitchFamily="18" charset="0"/>
                      </a:endParaRPr>
                    </a:p>
                  </a:txBody>
                  <a:tcPr marL="55158" marR="55158"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472C4">
                        <a:lumMod val="75000"/>
                      </a:srgbClr>
                    </a:solidFill>
                  </a:tcPr>
                </a:tc>
                <a:tc hMerge="1">
                  <a:txBody>
                    <a:bodyPr/>
                    <a:lstStyle/>
                    <a:p>
                      <a:pPr marL="0" marR="0" algn="ctr" defTabSz="914400" rtl="0" eaLnBrk="1" latinLnBrk="0" hangingPunct="1">
                        <a:spcBef>
                          <a:spcPts val="0"/>
                        </a:spcBef>
                        <a:spcAft>
                          <a:spcPts val="0"/>
                        </a:spcAft>
                      </a:pPr>
                      <a:endParaRPr lang="en-US" sz="1200" b="1" kern="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txBody>
                  <a:tcPr marL="55158" marR="55158" marT="0" marB="0" anchor="ctr"/>
                </a:tc>
                <a:extLst>
                  <a:ext uri="{0D108BD9-81ED-4DB2-BD59-A6C34878D82A}">
                    <a16:rowId xmlns:a16="http://schemas.microsoft.com/office/drawing/2014/main" val="2655211885"/>
                  </a:ext>
                </a:extLst>
              </a:tr>
              <a:tr h="55988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ctr" defTabSz="914400" rtl="0" eaLnBrk="1" fontAlgn="auto" latinLnBrk="0" hangingPunct="1">
                        <a:lnSpc>
                          <a:spcPct val="108000"/>
                        </a:lnSpc>
                        <a:spcBef>
                          <a:spcPts val="600"/>
                        </a:spcBef>
                        <a:spcAft>
                          <a:spcPts val="600"/>
                        </a:spcAft>
                        <a:buClrTx/>
                        <a:buSzTx/>
                        <a:buFont typeface="Symbol" panose="05050102010706020507" pitchFamily="18" charset="2"/>
                        <a:buNone/>
                        <a:tabLst/>
                        <a:defRPr/>
                      </a:pPr>
                      <a:r>
                        <a:rPr kumimoji="0" lang="en-US" sz="1800" b="1"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Letter Number</a:t>
                      </a:r>
                      <a:endParaRPr kumimoji="0" lang="en-US" sz="1800" b="1" i="0" u="none" strike="sngStrike" kern="1200" cap="none" spc="0" normalizeH="0" baseline="30000" noProof="0" dirty="0" smtClean="0">
                        <a:ln>
                          <a:noFill/>
                        </a:ln>
                        <a:solidFill>
                          <a:srgbClr val="FF0000"/>
                        </a:solidFill>
                        <a:effectLst/>
                        <a:uLnTx/>
                        <a:uFillTx/>
                        <a:latin typeface="Arial" panose="020B0604020202020204" pitchFamily="34" charset="0"/>
                        <a:ea typeface="Calibri" panose="020F0502020204030204" pitchFamily="34" charset="0"/>
                        <a:cs typeface="Times New Roman" panose="02020603050405020304" pitchFamily="18" charset="0"/>
                      </a:endParaRPr>
                    </a:p>
                  </a:txBody>
                  <a:tcPr marL="55158" marR="55158" marT="0" marB="0" anchor="ctr">
                    <a:lnL w="12700" cmpd="sng">
                      <a:solidFill>
                        <a:sysClr val="window" lastClr="FFFFFF"/>
                      </a:solidFill>
                    </a:lnL>
                    <a:lnR w="12700" cap="flat" cmpd="sng" algn="ctr">
                      <a:solidFill>
                        <a:schemeClr val="bg1"/>
                      </a:solidFill>
                      <a:prstDash val="solid"/>
                      <a:round/>
                      <a:headEnd type="none" w="med" len="med"/>
                      <a:tailEnd type="none" w="med" len="med"/>
                    </a:lnR>
                    <a:lnT w="38100" cmpd="sng">
                      <a:solidFill>
                        <a:sysClr val="window" lastClr="FFFFFF"/>
                      </a:solid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EEBF7"/>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9525" lvl="0" indent="0" algn="ctr">
                        <a:lnSpc>
                          <a:spcPct val="100000"/>
                        </a:lnSpc>
                        <a:spcBef>
                          <a:spcPts val="0"/>
                        </a:spcBef>
                        <a:spcAft>
                          <a:spcPts val="0"/>
                        </a:spcAft>
                        <a:buFont typeface="Wingdings" panose="05000000000000000000" pitchFamily="2" charset="2"/>
                        <a:buNone/>
                      </a:pPr>
                      <a:r>
                        <a:rPr lang="en-US" sz="1800" b="1" kern="1200" noProof="0" dirty="0" smtClean="0">
                          <a:solidFill>
                            <a:schemeClr val="dk1"/>
                          </a:solidFill>
                          <a:effectLst/>
                          <a:latin typeface="Arial" panose="020B0604020202020204" pitchFamily="34" charset="0"/>
                          <a:ea typeface="Calibri" panose="020F0502020204030204" pitchFamily="34" charset="0"/>
                          <a:cs typeface="Times New Roman" panose="02020603050405020304" pitchFamily="18" charset="0"/>
                        </a:rPr>
                        <a:t>Title and Description of Letter</a:t>
                      </a:r>
                    </a:p>
                  </a:txBody>
                  <a:tcPr marL="55158" marR="55158"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mpd="sng">
                      <a:solidFill>
                        <a:sysClr val="window" lastClr="FFFFFF"/>
                      </a:solid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9BD5">
                        <a:lumMod val="20000"/>
                        <a:lumOff val="8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9525" lvl="0" indent="0" algn="ctr">
                        <a:lnSpc>
                          <a:spcPct val="100000"/>
                        </a:lnSpc>
                        <a:spcBef>
                          <a:spcPts val="0"/>
                        </a:spcBef>
                        <a:spcAft>
                          <a:spcPts val="0"/>
                        </a:spcAft>
                        <a:buFont typeface="Wingdings" panose="05000000000000000000" pitchFamily="2" charset="2"/>
                        <a:buNone/>
                      </a:pPr>
                      <a:r>
                        <a:rPr lang="en-US" sz="1800" b="1" kern="1200" dirty="0" smtClean="0">
                          <a:solidFill>
                            <a:schemeClr val="dk1"/>
                          </a:solidFill>
                          <a:effectLst/>
                          <a:latin typeface="Arial" panose="020B0604020202020204" pitchFamily="34" charset="0"/>
                          <a:ea typeface="Calibri" panose="020F0502020204030204" pitchFamily="34" charset="0"/>
                          <a:cs typeface="Times New Roman" panose="02020603050405020304" pitchFamily="18" charset="0"/>
                        </a:rPr>
                        <a:t>Date of Issue</a:t>
                      </a:r>
                      <a:endParaRPr lang="en-US" sz="1800" b="1" kern="1200" dirty="0">
                        <a:solidFill>
                          <a:schemeClr val="dk1"/>
                        </a:solidFill>
                        <a:effectLst/>
                        <a:latin typeface="Arial" panose="020B0604020202020204" pitchFamily="34" charset="0"/>
                        <a:ea typeface="Calibri" panose="020F0502020204030204" pitchFamily="34" charset="0"/>
                        <a:cs typeface="Times New Roman" panose="02020603050405020304" pitchFamily="18" charset="0"/>
                      </a:endParaRPr>
                    </a:p>
                  </a:txBody>
                  <a:tcPr marL="55158" marR="55158"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9BD5">
                        <a:lumMod val="20000"/>
                        <a:lumOff val="80000"/>
                      </a:srgbClr>
                    </a:solidFill>
                  </a:tcPr>
                </a:tc>
                <a:extLst>
                  <a:ext uri="{0D108BD9-81ED-4DB2-BD59-A6C34878D82A}">
                    <a16:rowId xmlns:a16="http://schemas.microsoft.com/office/drawing/2014/main" val="533927725"/>
                  </a:ext>
                </a:extLst>
              </a:tr>
              <a:tr h="149746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ctr" defTabSz="914400" rtl="0" eaLnBrk="1" fontAlgn="auto" latinLnBrk="0" hangingPunct="1">
                        <a:lnSpc>
                          <a:spcPct val="108000"/>
                        </a:lnSpc>
                        <a:spcBef>
                          <a:spcPts val="600"/>
                        </a:spcBef>
                        <a:spcAft>
                          <a:spcPts val="600"/>
                        </a:spcAft>
                        <a:buClrTx/>
                        <a:buSzTx/>
                        <a:buFont typeface="Symbol" panose="05050102010706020507" pitchFamily="18" charset="2"/>
                        <a:buNone/>
                        <a:tabLst/>
                        <a:defRPr/>
                      </a:pPr>
                      <a:endParaRPr kumimoji="0" lang="en-US" sz="1800" b="1"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8000"/>
                        </a:lnSpc>
                        <a:spcBef>
                          <a:spcPts val="600"/>
                        </a:spcBef>
                        <a:spcAft>
                          <a:spcPts val="600"/>
                        </a:spcAft>
                        <a:buClrTx/>
                        <a:buSzTx/>
                        <a:buFont typeface="Symbol" panose="05050102010706020507" pitchFamily="18" charset="2"/>
                        <a:buNone/>
                        <a:tabLst/>
                        <a:defRPr/>
                      </a:pPr>
                      <a:r>
                        <a:rPr kumimoji="0" lang="en-US" sz="1800" b="1"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APL 19-011</a:t>
                      </a:r>
                    </a:p>
                    <a:p>
                      <a:pPr marL="0" marR="0" lvl="0" indent="0" algn="ctr" defTabSz="914400" rtl="0" eaLnBrk="1" fontAlgn="auto" latinLnBrk="0" hangingPunct="1">
                        <a:lnSpc>
                          <a:spcPct val="108000"/>
                        </a:lnSpc>
                        <a:spcBef>
                          <a:spcPts val="600"/>
                        </a:spcBef>
                        <a:spcAft>
                          <a:spcPts val="600"/>
                        </a:spcAft>
                        <a:buClrTx/>
                        <a:buSzTx/>
                        <a:buFont typeface="Symbol" panose="05050102010706020507" pitchFamily="18" charset="2"/>
                        <a:buNone/>
                        <a:tabLst/>
                        <a:defRPr/>
                      </a:pPr>
                      <a:r>
                        <a:rPr kumimoji="0" lang="en-US" sz="1800" b="1"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(SUPERSEDES    APL 17-002)</a:t>
                      </a:r>
                    </a:p>
                  </a:txBody>
                  <a:tcPr anchor="ctr">
                    <a:lnL w="12700" cmpd="sng">
                      <a:solidFill>
                        <a:sysClr val="window" lastClr="FFFFFF"/>
                      </a:solid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FF7"/>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9525" lvl="0" indent="0" algn="l">
                        <a:lnSpc>
                          <a:spcPct val="100000"/>
                        </a:lnSpc>
                        <a:spcBef>
                          <a:spcPts val="0"/>
                        </a:spcBef>
                        <a:spcAft>
                          <a:spcPts val="0"/>
                        </a:spcAft>
                        <a:buFont typeface="Wingdings" panose="05000000000000000000" pitchFamily="2" charset="2"/>
                        <a:buNone/>
                      </a:pPr>
                      <a:r>
                        <a:rPr lang="en-US" sz="1800" b="1" kern="1200" dirty="0" smtClean="0">
                          <a:solidFill>
                            <a:schemeClr val="dk1"/>
                          </a:solidFill>
                          <a:effectLst/>
                          <a:latin typeface="Arial" panose="020B0604020202020204" pitchFamily="34" charset="0"/>
                          <a:ea typeface="Calibri" panose="020F0502020204030204" pitchFamily="34" charset="0"/>
                          <a:cs typeface="Times New Roman" panose="02020603050405020304" pitchFamily="18" charset="0"/>
                        </a:rPr>
                        <a:t>Health Education and Cultural and Linguistic Population Needs Assessment</a:t>
                      </a:r>
                    </a:p>
                    <a:p>
                      <a:r>
                        <a:rPr lang="en-US" sz="1800" kern="1200" dirty="0" smtClean="0">
                          <a:solidFill>
                            <a:schemeClr val="dk1"/>
                          </a:solidFill>
                          <a:effectLst/>
                          <a:latin typeface="Calibri" panose="020F0502020204030204"/>
                          <a:ea typeface="+mn-ea"/>
                          <a:cs typeface="+mn-cs"/>
                        </a:rPr>
                        <a:t>This APL updates and clarifies the Health Education and Cultural and Linguistic Population Needs Assessment (PNA) requirements for </a:t>
                      </a:r>
                      <a:r>
                        <a:rPr lang="en-US" sz="1800" kern="1200" dirty="0" err="1" smtClean="0">
                          <a:solidFill>
                            <a:schemeClr val="dk1"/>
                          </a:solidFill>
                          <a:effectLst/>
                          <a:latin typeface="Calibri" panose="020F0502020204030204"/>
                          <a:ea typeface="+mn-ea"/>
                          <a:cs typeface="+mn-cs"/>
                        </a:rPr>
                        <a:t>Medi</a:t>
                      </a:r>
                      <a:r>
                        <a:rPr lang="en-US" sz="1800" kern="1200" dirty="0" smtClean="0">
                          <a:solidFill>
                            <a:schemeClr val="dk1"/>
                          </a:solidFill>
                          <a:effectLst/>
                          <a:latin typeface="Calibri" panose="020F0502020204030204"/>
                          <a:ea typeface="+mn-ea"/>
                          <a:cs typeface="+mn-cs"/>
                        </a:rPr>
                        <a:t>-Cal managed care health plans (MCPs). The PNA was formerly referred to as the Group Needs Assessment, or GNA. The APL clarifies the format of the annual PNA submittal by MCPs and updates PNA requirements, including the requirements to:</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FF7"/>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ctr" defTabSz="914400" rtl="0" eaLnBrk="1" fontAlgn="auto" latinLnBrk="0" hangingPunct="1">
                        <a:lnSpc>
                          <a:spcPct val="108000"/>
                        </a:lnSpc>
                        <a:spcBef>
                          <a:spcPts val="600"/>
                        </a:spcBef>
                        <a:spcAft>
                          <a:spcPts val="600"/>
                        </a:spcAft>
                        <a:buClrTx/>
                        <a:buSzTx/>
                        <a:buFont typeface="Symbol" panose="05050102010706020507" pitchFamily="18" charset="2"/>
                        <a:buNone/>
                        <a:tabLst/>
                        <a:defRPr/>
                      </a:pPr>
                      <a:r>
                        <a:rPr kumimoji="0" lang="en-US" sz="1800" b="1" i="0" u="none" strike="noStrike" kern="1200" cap="none" spc="0" normalizeH="0" baseline="0" dirty="0" smtClean="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9/30/2019</a:t>
                      </a:r>
                      <a:endParaRPr kumimoji="0" lang="en-US" sz="1800" b="1" i="0" u="none" strike="noStrike" kern="1200" cap="none" spc="0" normalizeH="0" baseline="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FF7"/>
                    </a:solidFill>
                  </a:tcPr>
                </a:tc>
                <a:extLst>
                  <a:ext uri="{0D108BD9-81ED-4DB2-BD59-A6C34878D82A}">
                    <a16:rowId xmlns:a16="http://schemas.microsoft.com/office/drawing/2014/main" val="2624813722"/>
                  </a:ext>
                </a:extLst>
              </a:tr>
            </a:tbl>
          </a:graphicData>
        </a:graphic>
      </p:graphicFrame>
      <p:sp>
        <p:nvSpPr>
          <p:cNvPr id="5" name="Date Placeholder 4"/>
          <p:cNvSpPr>
            <a:spLocks noGrp="1"/>
          </p:cNvSpPr>
          <p:nvPr>
            <p:ph type="dt" sz="half" idx="10"/>
          </p:nvPr>
        </p:nvSpPr>
        <p:spPr/>
        <p:txBody>
          <a:bodyPr/>
          <a:lstStyle/>
          <a:p>
            <a:r>
              <a:rPr lang="en-US" smtClean="0"/>
              <a:t>12/05/2019</a:t>
            </a:r>
            <a:endParaRPr lang="en-US" dirty="0"/>
          </a:p>
        </p:txBody>
      </p:sp>
      <p:sp>
        <p:nvSpPr>
          <p:cNvPr id="3" name="Slide Number Placeholder 2"/>
          <p:cNvSpPr>
            <a:spLocks noGrp="1"/>
          </p:cNvSpPr>
          <p:nvPr>
            <p:ph type="sldNum" sz="quarter" idx="12"/>
          </p:nvPr>
        </p:nvSpPr>
        <p:spPr/>
        <p:txBody>
          <a:bodyPr/>
          <a:lstStyle/>
          <a:p>
            <a:fld id="{0F22356E-2A12-4147-9C02-1C2F05D23B3C}" type="slidenum">
              <a:rPr lang="en-US" smtClean="0"/>
              <a:pPr/>
              <a:t>77</a:t>
            </a:fld>
            <a:endParaRPr lang="en-US" dirty="0"/>
          </a:p>
        </p:txBody>
      </p:sp>
      <p:sp>
        <p:nvSpPr>
          <p:cNvPr id="7" name="Title 6"/>
          <p:cNvSpPr>
            <a:spLocks noGrp="1"/>
          </p:cNvSpPr>
          <p:nvPr>
            <p:ph type="title"/>
          </p:nvPr>
        </p:nvSpPr>
        <p:spPr/>
        <p:txBody>
          <a:bodyPr>
            <a:normAutofit/>
          </a:bodyPr>
          <a:lstStyle/>
          <a:p>
            <a:r>
              <a:rPr lang="en-US" sz="1800" b="1" dirty="0"/>
              <a:t>MEDI-CAL MANAGED CARE HEALTH PLAN LETTERS</a:t>
            </a:r>
            <a:br>
              <a:rPr lang="en-US" sz="1800" b="1" dirty="0"/>
            </a:br>
            <a:r>
              <a:rPr lang="en-US" sz="1800" dirty="0"/>
              <a:t>ISSUED SINCE THE SEPTEMBER 2019 MANAGED CARE ADVISORY GROUP MEETING</a:t>
            </a:r>
          </a:p>
        </p:txBody>
      </p:sp>
    </p:spTree>
    <p:extLst>
      <p:ext uri="{BB962C8B-B14F-4D97-AF65-F5344CB8AC3E}">
        <p14:creationId xmlns:p14="http://schemas.microsoft.com/office/powerpoint/2010/main" val="732892982"/>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descr="Item List.&#10;Item 1 is Pharmacy benefits that are billed on medical and institutional claims.&#10;Current State is Managed Care Plans (MCPs) are responsible for providing these benefits, and this is built into the capitated payment.&#10;&#10;For Pharmacy benefits that are billed on medical and institutional claims the Managed Care Plans (MCPs) are currently responsible for providing these benefits, and this is built into the capitated payment.&#10;There is No change Post Transition in the future state. &#10;&#10;" title="Item"/>
          <p:cNvGraphicFramePr>
            <a:graphicFrameLocks noGrp="1"/>
          </p:cNvGraphicFramePr>
          <p:nvPr>
            <p:extLst/>
          </p:nvPr>
        </p:nvGraphicFramePr>
        <p:xfrm>
          <a:off x="800100" y="1390837"/>
          <a:ext cx="8077200" cy="4369883"/>
        </p:xfrm>
        <a:graphic>
          <a:graphicData uri="http://schemas.openxmlformats.org/drawingml/2006/table">
            <a:tbl>
              <a:tblPr firstRow="1" bandRow="1"/>
              <a:tblGrid>
                <a:gridCol w="1866900">
                  <a:extLst>
                    <a:ext uri="{9D8B030D-6E8A-4147-A177-3AD203B41FA5}">
                      <a16:colId xmlns:a16="http://schemas.microsoft.com/office/drawing/2014/main" val="3660938400"/>
                    </a:ext>
                  </a:extLst>
                </a:gridCol>
                <a:gridCol w="4800600">
                  <a:extLst>
                    <a:ext uri="{9D8B030D-6E8A-4147-A177-3AD203B41FA5}">
                      <a16:colId xmlns:a16="http://schemas.microsoft.com/office/drawing/2014/main" val="2193703994"/>
                    </a:ext>
                  </a:extLst>
                </a:gridCol>
                <a:gridCol w="1409700">
                  <a:extLst>
                    <a:ext uri="{9D8B030D-6E8A-4147-A177-3AD203B41FA5}">
                      <a16:colId xmlns:a16="http://schemas.microsoft.com/office/drawing/2014/main" val="1047282245"/>
                    </a:ext>
                  </a:extLst>
                </a:gridCol>
              </a:tblGrid>
              <a:tr h="666563">
                <a:tc gridSpan="3">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1" kern="1200" cap="all" dirty="0" smtClean="0">
                        <a:solidFill>
                          <a:schemeClr val="lt1"/>
                        </a:solidFill>
                        <a:effectLst/>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cap="all" dirty="0" smtClean="0">
                          <a:solidFill>
                            <a:schemeClr val="lt1"/>
                          </a:solidFill>
                          <a:effectLst/>
                          <a:latin typeface="+mj-lt"/>
                          <a:ea typeface="+mn-ea"/>
                          <a:cs typeface="+mn-cs"/>
                        </a:rPr>
                        <a:t>All plan letters (APLs)</a:t>
                      </a:r>
                      <a:endParaRPr lang="en-US" sz="1100" b="1" kern="1200" dirty="0" smtClean="0">
                        <a:solidFill>
                          <a:schemeClr val="bg1"/>
                        </a:solidFill>
                        <a:effectLst/>
                        <a:latin typeface="Calibri" panose="020F0502020204030204"/>
                        <a:ea typeface="Calibri" panose="020F0502020204030204" pitchFamily="34" charset="0"/>
                        <a:cs typeface="Times New Roman" panose="02020603050405020304" pitchFamily="18" charset="0"/>
                      </a:endParaRPr>
                    </a:p>
                    <a:p>
                      <a:pPr marL="0" marR="0" algn="ctr">
                        <a:spcBef>
                          <a:spcPts val="0"/>
                        </a:spcBef>
                        <a:spcAft>
                          <a:spcPts val="0"/>
                        </a:spcAft>
                      </a:pPr>
                      <a:endParaRPr lang="en-US" sz="1400" b="1" kern="1200" dirty="0">
                        <a:solidFill>
                          <a:schemeClr val="bg1"/>
                        </a:solidFill>
                        <a:effectLst/>
                        <a:latin typeface="+mn-lt"/>
                        <a:ea typeface="Calibri" panose="020F0502020204030204" pitchFamily="34" charset="0"/>
                        <a:cs typeface="Times New Roman" panose="02020603050405020304" pitchFamily="18" charset="0"/>
                      </a:endParaRPr>
                    </a:p>
                  </a:txBody>
                  <a:tcPr marL="55158" marR="55158"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2F5597"/>
                    </a:solidFill>
                  </a:tcPr>
                </a:tc>
                <a:tc hMerge="1">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marL="0" marR="0" algn="ctr" defTabSz="914400" rtl="0" eaLnBrk="1" latinLnBrk="0" hangingPunct="1">
                        <a:spcBef>
                          <a:spcPts val="0"/>
                        </a:spcBef>
                        <a:spcAft>
                          <a:spcPts val="0"/>
                        </a:spcAft>
                      </a:pPr>
                      <a:endParaRPr lang="en-US" sz="1400" b="1" kern="1200" dirty="0">
                        <a:solidFill>
                          <a:schemeClr val="bg1"/>
                        </a:solidFill>
                        <a:effectLst/>
                        <a:latin typeface="+mn-lt"/>
                        <a:ea typeface="Calibri" panose="020F0502020204030204" pitchFamily="34" charset="0"/>
                        <a:cs typeface="Times New Roman" panose="02020603050405020304" pitchFamily="18" charset="0"/>
                      </a:endParaRPr>
                    </a:p>
                  </a:txBody>
                  <a:tcPr marL="55158" marR="55158"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472C4">
                        <a:lumMod val="75000"/>
                      </a:srgbClr>
                    </a:solidFill>
                  </a:tcPr>
                </a:tc>
                <a:tc hMerge="1">
                  <a:txBody>
                    <a:bodyPr/>
                    <a:lstStyle/>
                    <a:p>
                      <a:pPr marL="0" marR="0" algn="ctr" defTabSz="914400" rtl="0" eaLnBrk="1" latinLnBrk="0" hangingPunct="1">
                        <a:spcBef>
                          <a:spcPts val="0"/>
                        </a:spcBef>
                        <a:spcAft>
                          <a:spcPts val="0"/>
                        </a:spcAft>
                      </a:pPr>
                      <a:endParaRPr lang="en-US" sz="1200" b="1" kern="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txBody>
                  <a:tcPr marL="55158" marR="55158" marT="0" marB="0" anchor="ctr"/>
                </a:tc>
                <a:extLst>
                  <a:ext uri="{0D108BD9-81ED-4DB2-BD59-A6C34878D82A}">
                    <a16:rowId xmlns:a16="http://schemas.microsoft.com/office/drawing/2014/main" val="2655211885"/>
                  </a:ext>
                </a:extLst>
              </a:tr>
              <a:tr h="55988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ctr" defTabSz="914400" rtl="0" eaLnBrk="1" fontAlgn="auto" latinLnBrk="0" hangingPunct="1">
                        <a:lnSpc>
                          <a:spcPct val="108000"/>
                        </a:lnSpc>
                        <a:spcBef>
                          <a:spcPts val="600"/>
                        </a:spcBef>
                        <a:spcAft>
                          <a:spcPts val="600"/>
                        </a:spcAft>
                        <a:buClrTx/>
                        <a:buSzTx/>
                        <a:buFont typeface="Symbol" panose="05050102010706020507" pitchFamily="18" charset="2"/>
                        <a:buNone/>
                        <a:tabLst/>
                        <a:defRPr/>
                      </a:pPr>
                      <a:r>
                        <a:rPr kumimoji="0" lang="en-US" sz="1800" b="1"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Letter Number</a:t>
                      </a:r>
                      <a:endParaRPr kumimoji="0" lang="en-US" sz="1800" b="1" i="0" u="none" strike="sngStrike" kern="1200" cap="none" spc="0" normalizeH="0" baseline="30000" noProof="0" dirty="0" smtClean="0">
                        <a:ln>
                          <a:noFill/>
                        </a:ln>
                        <a:solidFill>
                          <a:srgbClr val="FF0000"/>
                        </a:solidFill>
                        <a:effectLst/>
                        <a:uLnTx/>
                        <a:uFillTx/>
                        <a:latin typeface="Arial" panose="020B0604020202020204" pitchFamily="34" charset="0"/>
                        <a:ea typeface="Calibri" panose="020F0502020204030204" pitchFamily="34" charset="0"/>
                        <a:cs typeface="Times New Roman" panose="02020603050405020304" pitchFamily="18" charset="0"/>
                      </a:endParaRPr>
                    </a:p>
                  </a:txBody>
                  <a:tcPr marL="55158" marR="55158" marT="0" marB="0" anchor="ctr">
                    <a:lnL w="12700" cmpd="sng">
                      <a:solidFill>
                        <a:sysClr val="window" lastClr="FFFFFF"/>
                      </a:solidFill>
                    </a:lnL>
                    <a:lnR w="12700" cap="flat" cmpd="sng" algn="ctr">
                      <a:solidFill>
                        <a:schemeClr val="bg1"/>
                      </a:solidFill>
                      <a:prstDash val="solid"/>
                      <a:round/>
                      <a:headEnd type="none" w="med" len="med"/>
                      <a:tailEnd type="none" w="med" len="med"/>
                    </a:lnR>
                    <a:lnT w="38100" cmpd="sng">
                      <a:solidFill>
                        <a:sysClr val="window" lastClr="FFFFFF"/>
                      </a:solid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EEBF7"/>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9525" lvl="0" indent="0" algn="ctr">
                        <a:lnSpc>
                          <a:spcPct val="100000"/>
                        </a:lnSpc>
                        <a:spcBef>
                          <a:spcPts val="0"/>
                        </a:spcBef>
                        <a:spcAft>
                          <a:spcPts val="0"/>
                        </a:spcAft>
                        <a:buFont typeface="Wingdings" panose="05000000000000000000" pitchFamily="2" charset="2"/>
                        <a:buNone/>
                      </a:pPr>
                      <a:r>
                        <a:rPr lang="en-US" sz="1800" b="1" kern="1200" noProof="0" dirty="0" smtClean="0">
                          <a:solidFill>
                            <a:schemeClr val="dk1"/>
                          </a:solidFill>
                          <a:effectLst/>
                          <a:latin typeface="Arial" panose="020B0604020202020204" pitchFamily="34" charset="0"/>
                          <a:ea typeface="Calibri" panose="020F0502020204030204" pitchFamily="34" charset="0"/>
                          <a:cs typeface="Times New Roman" panose="02020603050405020304" pitchFamily="18" charset="0"/>
                        </a:rPr>
                        <a:t>Title and Description of Letter</a:t>
                      </a:r>
                    </a:p>
                  </a:txBody>
                  <a:tcPr marL="55158" marR="55158"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mpd="sng">
                      <a:solidFill>
                        <a:sysClr val="window" lastClr="FFFFFF"/>
                      </a:solid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9BD5">
                        <a:lumMod val="20000"/>
                        <a:lumOff val="8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9525" lvl="0" indent="0" algn="ctr">
                        <a:lnSpc>
                          <a:spcPct val="100000"/>
                        </a:lnSpc>
                        <a:spcBef>
                          <a:spcPts val="0"/>
                        </a:spcBef>
                        <a:spcAft>
                          <a:spcPts val="0"/>
                        </a:spcAft>
                        <a:buFont typeface="Wingdings" panose="05000000000000000000" pitchFamily="2" charset="2"/>
                        <a:buNone/>
                      </a:pPr>
                      <a:r>
                        <a:rPr lang="en-US" sz="1800" b="1" kern="1200" dirty="0" smtClean="0">
                          <a:solidFill>
                            <a:schemeClr val="dk1"/>
                          </a:solidFill>
                          <a:effectLst/>
                          <a:latin typeface="Arial" panose="020B0604020202020204" pitchFamily="34" charset="0"/>
                          <a:ea typeface="Calibri" panose="020F0502020204030204" pitchFamily="34" charset="0"/>
                          <a:cs typeface="Times New Roman" panose="02020603050405020304" pitchFamily="18" charset="0"/>
                        </a:rPr>
                        <a:t>Date of Issue</a:t>
                      </a:r>
                      <a:endParaRPr lang="en-US" sz="1800" b="1" kern="1200" dirty="0">
                        <a:solidFill>
                          <a:schemeClr val="dk1"/>
                        </a:solidFill>
                        <a:effectLst/>
                        <a:latin typeface="Arial" panose="020B0604020202020204" pitchFamily="34" charset="0"/>
                        <a:ea typeface="Calibri" panose="020F0502020204030204" pitchFamily="34" charset="0"/>
                        <a:cs typeface="Times New Roman" panose="02020603050405020304" pitchFamily="18" charset="0"/>
                      </a:endParaRPr>
                    </a:p>
                  </a:txBody>
                  <a:tcPr marL="55158" marR="55158"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9BD5">
                        <a:lumMod val="20000"/>
                        <a:lumOff val="80000"/>
                      </a:srgbClr>
                    </a:solidFill>
                  </a:tcPr>
                </a:tc>
                <a:extLst>
                  <a:ext uri="{0D108BD9-81ED-4DB2-BD59-A6C34878D82A}">
                    <a16:rowId xmlns:a16="http://schemas.microsoft.com/office/drawing/2014/main" val="533927725"/>
                  </a:ext>
                </a:extLst>
              </a:tr>
              <a:tr h="149746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ctr" defTabSz="914400" rtl="0" eaLnBrk="1" fontAlgn="auto" latinLnBrk="0" hangingPunct="1">
                        <a:lnSpc>
                          <a:spcPct val="108000"/>
                        </a:lnSpc>
                        <a:spcBef>
                          <a:spcPts val="600"/>
                        </a:spcBef>
                        <a:spcAft>
                          <a:spcPts val="600"/>
                        </a:spcAft>
                        <a:buClrTx/>
                        <a:buSzTx/>
                        <a:buFont typeface="Symbol" panose="05050102010706020507" pitchFamily="18" charset="2"/>
                        <a:buNone/>
                        <a:tabLst/>
                        <a:defRPr/>
                      </a:pPr>
                      <a:endParaRPr kumimoji="0" lang="en-US" sz="1800" b="1"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8000"/>
                        </a:lnSpc>
                        <a:spcBef>
                          <a:spcPts val="600"/>
                        </a:spcBef>
                        <a:spcAft>
                          <a:spcPts val="600"/>
                        </a:spcAft>
                        <a:buClrTx/>
                        <a:buSzTx/>
                        <a:buFont typeface="Symbol" panose="05050102010706020507" pitchFamily="18" charset="2"/>
                        <a:buNone/>
                        <a:tabLst/>
                        <a:defRPr/>
                      </a:pPr>
                      <a:r>
                        <a:rPr kumimoji="0" lang="en-US" sz="1800" b="1"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APL 19-011</a:t>
                      </a:r>
                    </a:p>
                    <a:p>
                      <a:pPr marL="0" marR="0" lvl="0" indent="0" algn="ctr" defTabSz="914400" rtl="0" eaLnBrk="1" fontAlgn="auto" latinLnBrk="0" hangingPunct="1">
                        <a:lnSpc>
                          <a:spcPct val="108000"/>
                        </a:lnSpc>
                        <a:spcBef>
                          <a:spcPts val="600"/>
                        </a:spcBef>
                        <a:spcAft>
                          <a:spcPts val="600"/>
                        </a:spcAft>
                        <a:buClrTx/>
                        <a:buSzTx/>
                        <a:buFont typeface="Symbol" panose="05050102010706020507" pitchFamily="18" charset="2"/>
                        <a:buNone/>
                        <a:tabLst/>
                        <a:defRPr/>
                      </a:pPr>
                      <a:r>
                        <a:rPr kumimoji="0" lang="en-US" sz="1800" b="1"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(SUPERSEDES    APL 17-002)</a:t>
                      </a:r>
                    </a:p>
                  </a:txBody>
                  <a:tcPr anchor="ctr">
                    <a:lnL w="12700" cmpd="sng">
                      <a:solidFill>
                        <a:sysClr val="window" lastClr="FFFFFF"/>
                      </a:solid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FF7"/>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9525" lvl="0" indent="0" algn="l">
                        <a:lnSpc>
                          <a:spcPct val="100000"/>
                        </a:lnSpc>
                        <a:spcBef>
                          <a:spcPts val="0"/>
                        </a:spcBef>
                        <a:spcAft>
                          <a:spcPts val="0"/>
                        </a:spcAft>
                        <a:buFont typeface="Wingdings" panose="05000000000000000000" pitchFamily="2" charset="2"/>
                        <a:buNone/>
                      </a:pPr>
                      <a:r>
                        <a:rPr lang="en-US" sz="1800" b="1" kern="1200" dirty="0" smtClean="0">
                          <a:solidFill>
                            <a:schemeClr val="dk1"/>
                          </a:solidFill>
                          <a:effectLst/>
                          <a:latin typeface="Arial" panose="020B0604020202020204" pitchFamily="34" charset="0"/>
                          <a:ea typeface="Calibri" panose="020F0502020204030204" pitchFamily="34" charset="0"/>
                          <a:cs typeface="Times New Roman" panose="02020603050405020304" pitchFamily="18" charset="0"/>
                        </a:rPr>
                        <a:t>Health Education and Cultural and Linguistic Population Needs Assessment (cont.)</a:t>
                      </a:r>
                    </a:p>
                    <a:p>
                      <a:r>
                        <a:rPr lang="en-US" sz="1800" kern="1200" dirty="0" smtClean="0">
                          <a:solidFill>
                            <a:schemeClr val="dk1"/>
                          </a:solidFill>
                          <a:effectLst/>
                          <a:latin typeface="Calibri" panose="020F0502020204030204"/>
                          <a:ea typeface="+mn-ea"/>
                          <a:cs typeface="+mn-cs"/>
                        </a:rPr>
                        <a:t>1. Utilize MCP-specific health disparities data from the Consumer Assessment of Healthcare Providers and Systems (CAHPS)® survey as part of the PNA, and </a:t>
                      </a:r>
                    </a:p>
                    <a:p>
                      <a:r>
                        <a:rPr lang="en-US" sz="1800" kern="1200" dirty="0" smtClean="0">
                          <a:solidFill>
                            <a:schemeClr val="dk1"/>
                          </a:solidFill>
                          <a:effectLst/>
                          <a:latin typeface="Calibri" panose="020F0502020204030204"/>
                          <a:ea typeface="+mn-ea"/>
                          <a:cs typeface="+mn-cs"/>
                        </a:rPr>
                        <a:t>2. Annually adjust the action plan that addresses identified member needs and health disparities through targeted health education, cultural and linguistic, and quality improvement strategies.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FF7"/>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ctr" defTabSz="914400" rtl="0" eaLnBrk="1" fontAlgn="auto" latinLnBrk="0" hangingPunct="1">
                        <a:lnSpc>
                          <a:spcPct val="108000"/>
                        </a:lnSpc>
                        <a:spcBef>
                          <a:spcPts val="600"/>
                        </a:spcBef>
                        <a:spcAft>
                          <a:spcPts val="600"/>
                        </a:spcAft>
                        <a:buClrTx/>
                        <a:buSzTx/>
                        <a:buFont typeface="Symbol" panose="05050102010706020507" pitchFamily="18" charset="2"/>
                        <a:buNone/>
                        <a:tabLst/>
                        <a:defRPr/>
                      </a:pPr>
                      <a:r>
                        <a:rPr kumimoji="0" lang="en-US" sz="1800" b="1" i="0" u="none" strike="noStrike" kern="1200" cap="none" spc="0" normalizeH="0" baseline="0" dirty="0" smtClean="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9/30/2019</a:t>
                      </a:r>
                      <a:endParaRPr kumimoji="0" lang="en-US" sz="1800" b="1" i="0" u="none" strike="noStrike" kern="1200" cap="none" spc="0" normalizeH="0" baseline="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FF7"/>
                    </a:solidFill>
                  </a:tcPr>
                </a:tc>
                <a:extLst>
                  <a:ext uri="{0D108BD9-81ED-4DB2-BD59-A6C34878D82A}">
                    <a16:rowId xmlns:a16="http://schemas.microsoft.com/office/drawing/2014/main" val="2624813722"/>
                  </a:ext>
                </a:extLst>
              </a:tr>
            </a:tbl>
          </a:graphicData>
        </a:graphic>
      </p:graphicFrame>
      <p:sp>
        <p:nvSpPr>
          <p:cNvPr id="5" name="Date Placeholder 4"/>
          <p:cNvSpPr>
            <a:spLocks noGrp="1"/>
          </p:cNvSpPr>
          <p:nvPr>
            <p:ph type="dt" sz="half" idx="10"/>
          </p:nvPr>
        </p:nvSpPr>
        <p:spPr/>
        <p:txBody>
          <a:bodyPr/>
          <a:lstStyle/>
          <a:p>
            <a:r>
              <a:rPr lang="en-US" smtClean="0"/>
              <a:t>12/05/2019</a:t>
            </a:r>
            <a:endParaRPr lang="en-US" dirty="0"/>
          </a:p>
        </p:txBody>
      </p:sp>
      <p:sp>
        <p:nvSpPr>
          <p:cNvPr id="3" name="Slide Number Placeholder 2"/>
          <p:cNvSpPr>
            <a:spLocks noGrp="1"/>
          </p:cNvSpPr>
          <p:nvPr>
            <p:ph type="sldNum" sz="quarter" idx="12"/>
          </p:nvPr>
        </p:nvSpPr>
        <p:spPr/>
        <p:txBody>
          <a:bodyPr/>
          <a:lstStyle/>
          <a:p>
            <a:fld id="{0F22356E-2A12-4147-9C02-1C2F05D23B3C}" type="slidenum">
              <a:rPr lang="en-US" smtClean="0"/>
              <a:pPr/>
              <a:t>78</a:t>
            </a:fld>
            <a:endParaRPr lang="en-US" dirty="0"/>
          </a:p>
        </p:txBody>
      </p:sp>
      <p:sp>
        <p:nvSpPr>
          <p:cNvPr id="7" name="Title 6"/>
          <p:cNvSpPr>
            <a:spLocks noGrp="1"/>
          </p:cNvSpPr>
          <p:nvPr>
            <p:ph type="title"/>
          </p:nvPr>
        </p:nvSpPr>
        <p:spPr>
          <a:xfrm>
            <a:off x="1790700" y="266887"/>
            <a:ext cx="7086600" cy="1143000"/>
          </a:xfrm>
        </p:spPr>
        <p:txBody>
          <a:bodyPr>
            <a:normAutofit fontScale="90000"/>
          </a:bodyPr>
          <a:lstStyle/>
          <a:p>
            <a:r>
              <a:rPr lang="en-US" sz="2000" b="1" dirty="0" smtClean="0"/>
              <a:t/>
            </a:r>
            <a:br>
              <a:rPr lang="en-US" sz="2000" b="1" dirty="0" smtClean="0"/>
            </a:br>
            <a:r>
              <a:rPr lang="en-US" sz="2000" b="1" dirty="0"/>
              <a:t/>
            </a:r>
            <a:br>
              <a:rPr lang="en-US" sz="2000" b="1" dirty="0"/>
            </a:br>
            <a:r>
              <a:rPr lang="en-US" sz="2000" b="1" dirty="0" smtClean="0"/>
              <a:t>MEDI-CAL </a:t>
            </a:r>
            <a:r>
              <a:rPr lang="en-US" sz="2000" b="1" dirty="0"/>
              <a:t>MANAGED CARE HEALTH PLAN LETTERS</a:t>
            </a:r>
            <a:br>
              <a:rPr lang="en-US" sz="2000" b="1" dirty="0"/>
            </a:br>
            <a:r>
              <a:rPr lang="en-US" sz="2000" dirty="0"/>
              <a:t>ISSUED SINCE THE SEPTEMBER 2019 MANAGED CARE ADVISORY GROUP MEETING</a:t>
            </a:r>
            <a:r>
              <a:rPr lang="en-US" dirty="0"/>
              <a:t/>
            </a:r>
            <a:br>
              <a:rPr lang="en-US" dirty="0"/>
            </a:br>
            <a:endParaRPr lang="en-US" dirty="0"/>
          </a:p>
        </p:txBody>
      </p:sp>
    </p:spTree>
    <p:extLst>
      <p:ext uri="{BB962C8B-B14F-4D97-AF65-F5344CB8AC3E}">
        <p14:creationId xmlns:p14="http://schemas.microsoft.com/office/powerpoint/2010/main" val="187037579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descr="Item List.&#10;Item 1 is Pharmacy benefits that are billed on medical and institutional claims.&#10;Current State is Managed Care Plans (MCPs) are responsible for providing these benefits, and this is built into the capitated payment.&#10;&#10;For Pharmacy benefits that are billed on medical and institutional claims the Managed Care Plans (MCPs) are currently responsible for providing these benefits, and this is built into the capitated payment.&#10;There is No change Post Transition in the future state. &#10;&#10;" title="Item"/>
          <p:cNvGraphicFramePr>
            <a:graphicFrameLocks noGrp="1"/>
          </p:cNvGraphicFramePr>
          <p:nvPr>
            <p:extLst/>
          </p:nvPr>
        </p:nvGraphicFramePr>
        <p:xfrm>
          <a:off x="800100" y="1390837"/>
          <a:ext cx="8077200" cy="3821243"/>
        </p:xfrm>
        <a:graphic>
          <a:graphicData uri="http://schemas.openxmlformats.org/drawingml/2006/table">
            <a:tbl>
              <a:tblPr firstRow="1" bandRow="1"/>
              <a:tblGrid>
                <a:gridCol w="1866900">
                  <a:extLst>
                    <a:ext uri="{9D8B030D-6E8A-4147-A177-3AD203B41FA5}">
                      <a16:colId xmlns:a16="http://schemas.microsoft.com/office/drawing/2014/main" val="3660938400"/>
                    </a:ext>
                  </a:extLst>
                </a:gridCol>
                <a:gridCol w="4800600">
                  <a:extLst>
                    <a:ext uri="{9D8B030D-6E8A-4147-A177-3AD203B41FA5}">
                      <a16:colId xmlns:a16="http://schemas.microsoft.com/office/drawing/2014/main" val="2193703994"/>
                    </a:ext>
                  </a:extLst>
                </a:gridCol>
                <a:gridCol w="1409700">
                  <a:extLst>
                    <a:ext uri="{9D8B030D-6E8A-4147-A177-3AD203B41FA5}">
                      <a16:colId xmlns:a16="http://schemas.microsoft.com/office/drawing/2014/main" val="1047282245"/>
                    </a:ext>
                  </a:extLst>
                </a:gridCol>
              </a:tblGrid>
              <a:tr h="666563">
                <a:tc gridSpan="3">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1" kern="1200" cap="all" dirty="0" smtClean="0">
                        <a:solidFill>
                          <a:schemeClr val="lt1"/>
                        </a:solidFill>
                        <a:effectLst/>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cap="all" dirty="0" smtClean="0">
                          <a:solidFill>
                            <a:schemeClr val="lt1"/>
                          </a:solidFill>
                          <a:effectLst/>
                          <a:latin typeface="+mj-lt"/>
                          <a:ea typeface="+mn-ea"/>
                          <a:cs typeface="+mn-cs"/>
                        </a:rPr>
                        <a:t>All plan letters (APLs)</a:t>
                      </a:r>
                      <a:endParaRPr lang="en-US" sz="1100" b="1" kern="1200" dirty="0" smtClean="0">
                        <a:solidFill>
                          <a:schemeClr val="bg1"/>
                        </a:solidFill>
                        <a:effectLst/>
                        <a:latin typeface="Calibri" panose="020F0502020204030204"/>
                        <a:ea typeface="Calibri" panose="020F0502020204030204" pitchFamily="34" charset="0"/>
                        <a:cs typeface="Times New Roman" panose="02020603050405020304" pitchFamily="18" charset="0"/>
                      </a:endParaRPr>
                    </a:p>
                    <a:p>
                      <a:pPr marL="0" marR="0" algn="ctr">
                        <a:spcBef>
                          <a:spcPts val="0"/>
                        </a:spcBef>
                        <a:spcAft>
                          <a:spcPts val="0"/>
                        </a:spcAft>
                      </a:pPr>
                      <a:endParaRPr lang="en-US" sz="1400" b="1" kern="1200" dirty="0">
                        <a:solidFill>
                          <a:schemeClr val="bg1"/>
                        </a:solidFill>
                        <a:effectLst/>
                        <a:latin typeface="+mn-lt"/>
                        <a:ea typeface="Calibri" panose="020F0502020204030204" pitchFamily="34" charset="0"/>
                        <a:cs typeface="Times New Roman" panose="02020603050405020304" pitchFamily="18" charset="0"/>
                      </a:endParaRPr>
                    </a:p>
                  </a:txBody>
                  <a:tcPr marL="55158" marR="55158"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2F5597"/>
                    </a:solidFill>
                  </a:tcPr>
                </a:tc>
                <a:tc hMerge="1">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marL="0" marR="0" algn="ctr" defTabSz="914400" rtl="0" eaLnBrk="1" latinLnBrk="0" hangingPunct="1">
                        <a:spcBef>
                          <a:spcPts val="0"/>
                        </a:spcBef>
                        <a:spcAft>
                          <a:spcPts val="0"/>
                        </a:spcAft>
                      </a:pPr>
                      <a:endParaRPr lang="en-US" sz="1400" b="1" kern="1200" dirty="0">
                        <a:solidFill>
                          <a:schemeClr val="bg1"/>
                        </a:solidFill>
                        <a:effectLst/>
                        <a:latin typeface="+mn-lt"/>
                        <a:ea typeface="Calibri" panose="020F0502020204030204" pitchFamily="34" charset="0"/>
                        <a:cs typeface="Times New Roman" panose="02020603050405020304" pitchFamily="18" charset="0"/>
                      </a:endParaRPr>
                    </a:p>
                  </a:txBody>
                  <a:tcPr marL="55158" marR="55158"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472C4">
                        <a:lumMod val="75000"/>
                      </a:srgbClr>
                    </a:solidFill>
                  </a:tcPr>
                </a:tc>
                <a:tc hMerge="1">
                  <a:txBody>
                    <a:bodyPr/>
                    <a:lstStyle/>
                    <a:p>
                      <a:pPr marL="0" marR="0" algn="ctr" defTabSz="914400" rtl="0" eaLnBrk="1" latinLnBrk="0" hangingPunct="1">
                        <a:spcBef>
                          <a:spcPts val="0"/>
                        </a:spcBef>
                        <a:spcAft>
                          <a:spcPts val="0"/>
                        </a:spcAft>
                      </a:pPr>
                      <a:endParaRPr lang="en-US" sz="1200" b="1" kern="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txBody>
                  <a:tcPr marL="55158" marR="55158" marT="0" marB="0" anchor="ctr"/>
                </a:tc>
                <a:extLst>
                  <a:ext uri="{0D108BD9-81ED-4DB2-BD59-A6C34878D82A}">
                    <a16:rowId xmlns:a16="http://schemas.microsoft.com/office/drawing/2014/main" val="2655211885"/>
                  </a:ext>
                </a:extLst>
              </a:tr>
              <a:tr h="55988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ctr" defTabSz="914400" rtl="0" eaLnBrk="1" fontAlgn="auto" latinLnBrk="0" hangingPunct="1">
                        <a:lnSpc>
                          <a:spcPct val="108000"/>
                        </a:lnSpc>
                        <a:spcBef>
                          <a:spcPts val="600"/>
                        </a:spcBef>
                        <a:spcAft>
                          <a:spcPts val="600"/>
                        </a:spcAft>
                        <a:buClrTx/>
                        <a:buSzTx/>
                        <a:buFont typeface="Symbol" panose="05050102010706020507" pitchFamily="18" charset="2"/>
                        <a:buNone/>
                        <a:tabLst/>
                        <a:defRPr/>
                      </a:pPr>
                      <a:r>
                        <a:rPr kumimoji="0" lang="en-US" sz="1800" b="1"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Letter Number</a:t>
                      </a:r>
                      <a:endParaRPr kumimoji="0" lang="en-US" sz="1800" b="1" i="0" u="none" strike="sngStrike" kern="1200" cap="none" spc="0" normalizeH="0" baseline="30000" noProof="0" dirty="0" smtClean="0">
                        <a:ln>
                          <a:noFill/>
                        </a:ln>
                        <a:solidFill>
                          <a:srgbClr val="FF0000"/>
                        </a:solidFill>
                        <a:effectLst/>
                        <a:uLnTx/>
                        <a:uFillTx/>
                        <a:latin typeface="Arial" panose="020B0604020202020204" pitchFamily="34" charset="0"/>
                        <a:ea typeface="Calibri" panose="020F0502020204030204" pitchFamily="34" charset="0"/>
                        <a:cs typeface="Times New Roman" panose="02020603050405020304" pitchFamily="18" charset="0"/>
                      </a:endParaRPr>
                    </a:p>
                  </a:txBody>
                  <a:tcPr marL="55158" marR="55158" marT="0" marB="0" anchor="ctr">
                    <a:lnL w="12700" cmpd="sng">
                      <a:solidFill>
                        <a:sysClr val="window" lastClr="FFFFFF"/>
                      </a:solidFill>
                    </a:lnL>
                    <a:lnR w="12700" cap="flat" cmpd="sng" algn="ctr">
                      <a:solidFill>
                        <a:schemeClr val="bg1"/>
                      </a:solidFill>
                      <a:prstDash val="solid"/>
                      <a:round/>
                      <a:headEnd type="none" w="med" len="med"/>
                      <a:tailEnd type="none" w="med" len="med"/>
                    </a:lnR>
                    <a:lnT w="38100" cmpd="sng">
                      <a:solidFill>
                        <a:sysClr val="window" lastClr="FFFFFF"/>
                      </a:solid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EEBF7"/>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9525" lvl="0" indent="0" algn="ctr">
                        <a:lnSpc>
                          <a:spcPct val="100000"/>
                        </a:lnSpc>
                        <a:spcBef>
                          <a:spcPts val="0"/>
                        </a:spcBef>
                        <a:spcAft>
                          <a:spcPts val="0"/>
                        </a:spcAft>
                        <a:buFont typeface="Wingdings" panose="05000000000000000000" pitchFamily="2" charset="2"/>
                        <a:buNone/>
                      </a:pPr>
                      <a:r>
                        <a:rPr lang="en-US" sz="1800" b="1" kern="1200" noProof="0" dirty="0" smtClean="0">
                          <a:solidFill>
                            <a:schemeClr val="dk1"/>
                          </a:solidFill>
                          <a:effectLst/>
                          <a:latin typeface="Arial" panose="020B0604020202020204" pitchFamily="34" charset="0"/>
                          <a:ea typeface="Calibri" panose="020F0502020204030204" pitchFamily="34" charset="0"/>
                          <a:cs typeface="Times New Roman" panose="02020603050405020304" pitchFamily="18" charset="0"/>
                        </a:rPr>
                        <a:t>Title and Description of Letter</a:t>
                      </a:r>
                    </a:p>
                  </a:txBody>
                  <a:tcPr marL="55158" marR="55158"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mpd="sng">
                      <a:solidFill>
                        <a:sysClr val="window" lastClr="FFFFFF"/>
                      </a:solid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9BD5">
                        <a:lumMod val="20000"/>
                        <a:lumOff val="8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9525" lvl="0" indent="0" algn="ctr">
                        <a:lnSpc>
                          <a:spcPct val="100000"/>
                        </a:lnSpc>
                        <a:spcBef>
                          <a:spcPts val="0"/>
                        </a:spcBef>
                        <a:spcAft>
                          <a:spcPts val="0"/>
                        </a:spcAft>
                        <a:buFont typeface="Wingdings" panose="05000000000000000000" pitchFamily="2" charset="2"/>
                        <a:buNone/>
                      </a:pPr>
                      <a:r>
                        <a:rPr lang="en-US" sz="1800" b="1" kern="1200" dirty="0" smtClean="0">
                          <a:solidFill>
                            <a:schemeClr val="dk1"/>
                          </a:solidFill>
                          <a:effectLst/>
                          <a:latin typeface="Arial" panose="020B0604020202020204" pitchFamily="34" charset="0"/>
                          <a:ea typeface="Calibri" panose="020F0502020204030204" pitchFamily="34" charset="0"/>
                          <a:cs typeface="Times New Roman" panose="02020603050405020304" pitchFamily="18" charset="0"/>
                        </a:rPr>
                        <a:t>Date of Issue</a:t>
                      </a:r>
                      <a:endParaRPr lang="en-US" sz="1800" b="1" kern="1200" dirty="0">
                        <a:solidFill>
                          <a:schemeClr val="dk1"/>
                        </a:solidFill>
                        <a:effectLst/>
                        <a:latin typeface="Arial" panose="020B0604020202020204" pitchFamily="34" charset="0"/>
                        <a:ea typeface="Calibri" panose="020F0502020204030204" pitchFamily="34" charset="0"/>
                        <a:cs typeface="Times New Roman" panose="02020603050405020304" pitchFamily="18" charset="0"/>
                      </a:endParaRPr>
                    </a:p>
                  </a:txBody>
                  <a:tcPr marL="55158" marR="55158"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9BD5">
                        <a:lumMod val="20000"/>
                        <a:lumOff val="80000"/>
                      </a:srgbClr>
                    </a:solidFill>
                  </a:tcPr>
                </a:tc>
                <a:extLst>
                  <a:ext uri="{0D108BD9-81ED-4DB2-BD59-A6C34878D82A}">
                    <a16:rowId xmlns:a16="http://schemas.microsoft.com/office/drawing/2014/main" val="533927725"/>
                  </a:ext>
                </a:extLst>
              </a:tr>
              <a:tr h="149746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ctr" defTabSz="914400" rtl="0" eaLnBrk="1" fontAlgn="auto" latinLnBrk="0" hangingPunct="1">
                        <a:lnSpc>
                          <a:spcPct val="108000"/>
                        </a:lnSpc>
                        <a:spcBef>
                          <a:spcPts val="600"/>
                        </a:spcBef>
                        <a:spcAft>
                          <a:spcPts val="600"/>
                        </a:spcAft>
                        <a:buClrTx/>
                        <a:buSzTx/>
                        <a:buFont typeface="Symbol" panose="05050102010706020507" pitchFamily="18" charset="2"/>
                        <a:buNone/>
                        <a:tabLst/>
                        <a:defRPr/>
                      </a:pPr>
                      <a:r>
                        <a:rPr kumimoji="0" lang="en-US" sz="1800" b="1"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APL 19-012 (REVISED)</a:t>
                      </a:r>
                    </a:p>
                  </a:txBody>
                  <a:tcPr anchor="ctr">
                    <a:lnL w="12700" cmpd="sng">
                      <a:solidFill>
                        <a:sysClr val="window" lastClr="FFFFFF"/>
                      </a:solid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FF7"/>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9525" lvl="0" indent="0" algn="l">
                        <a:lnSpc>
                          <a:spcPct val="100000"/>
                        </a:lnSpc>
                        <a:spcBef>
                          <a:spcPts val="0"/>
                        </a:spcBef>
                        <a:spcAft>
                          <a:spcPts val="0"/>
                        </a:spcAft>
                        <a:buFont typeface="Wingdings" panose="05000000000000000000" pitchFamily="2" charset="2"/>
                        <a:buNone/>
                      </a:pPr>
                      <a:r>
                        <a:rPr lang="en-US" sz="1800" b="1" kern="1200" dirty="0" smtClean="0">
                          <a:solidFill>
                            <a:schemeClr val="dk1"/>
                          </a:solidFill>
                          <a:effectLst/>
                          <a:latin typeface="Arial" panose="020B0604020202020204" pitchFamily="34" charset="0"/>
                          <a:ea typeface="Calibri" panose="020F0502020204030204" pitchFamily="34" charset="0"/>
                          <a:cs typeface="Times New Roman" panose="02020603050405020304" pitchFamily="18" charset="0"/>
                        </a:rPr>
                        <a:t>Federal Drug Utilization Review Requirements Designed to Reduce Opioid Related Fraud, Misuse and Abuse</a:t>
                      </a:r>
                    </a:p>
                    <a:p>
                      <a:pPr marL="0" marR="9525" lvl="0" indent="0" algn="l">
                        <a:lnSpc>
                          <a:spcPct val="100000"/>
                        </a:lnSpc>
                        <a:spcBef>
                          <a:spcPts val="0"/>
                        </a:spcBef>
                        <a:spcAft>
                          <a:spcPts val="0"/>
                        </a:spcAft>
                        <a:buFont typeface="Wingdings" panose="05000000000000000000" pitchFamily="2" charset="2"/>
                        <a:buNone/>
                      </a:pPr>
                      <a:endParaRPr lang="en-US" sz="1800" b="1" kern="1200" dirty="0" smtClean="0">
                        <a:solidFill>
                          <a:schemeClr val="dk1"/>
                        </a:solidFill>
                        <a:effectLst/>
                        <a:latin typeface="Arial" panose="020B0604020202020204" pitchFamily="34" charset="0"/>
                        <a:ea typeface="Calibri" panose="020F0502020204030204" pitchFamily="34" charset="0"/>
                        <a:cs typeface="Times New Roman" panose="02020603050405020304" pitchFamily="18" charset="0"/>
                      </a:endParaRPr>
                    </a:p>
                    <a:p>
                      <a:pPr marL="0" marR="9525" lvl="0" indent="0" algn="l">
                        <a:lnSpc>
                          <a:spcPct val="100000"/>
                        </a:lnSpc>
                        <a:spcBef>
                          <a:spcPts val="0"/>
                        </a:spcBef>
                        <a:spcAft>
                          <a:spcPts val="0"/>
                        </a:spcAft>
                        <a:buFont typeface="Wingdings" panose="05000000000000000000" pitchFamily="2" charset="2"/>
                        <a:buNone/>
                      </a:pPr>
                      <a:r>
                        <a:rPr lang="en-US" sz="1800" b="0" kern="1200" dirty="0" smtClean="0">
                          <a:solidFill>
                            <a:schemeClr val="dk1"/>
                          </a:solidFill>
                          <a:effectLst/>
                          <a:latin typeface="Arial" panose="020B0604020202020204" pitchFamily="34" charset="0"/>
                          <a:ea typeface="Calibri" panose="020F0502020204030204" pitchFamily="34" charset="0"/>
                          <a:cs typeface="Times New Roman" panose="02020603050405020304" pitchFamily="18" charset="0"/>
                        </a:rPr>
                        <a:t>This APL revision provides an extension for MCPs to submit policies and procedures for the DUR minimum requirements. DHCS extended the submission date from December 31, 2019, to April 1, 2020.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FF7"/>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ctr" defTabSz="914400" rtl="0" eaLnBrk="1" fontAlgn="auto" latinLnBrk="0" hangingPunct="1">
                        <a:lnSpc>
                          <a:spcPct val="108000"/>
                        </a:lnSpc>
                        <a:spcBef>
                          <a:spcPts val="600"/>
                        </a:spcBef>
                        <a:spcAft>
                          <a:spcPts val="600"/>
                        </a:spcAft>
                        <a:buClrTx/>
                        <a:buSzTx/>
                        <a:buFont typeface="Symbol" panose="05050102010706020507" pitchFamily="18" charset="2"/>
                        <a:buNone/>
                        <a:tabLst/>
                        <a:defRPr/>
                      </a:pPr>
                      <a:r>
                        <a:rPr kumimoji="0" lang="en-US" sz="1800" b="1" i="0" u="none" strike="noStrike" kern="1200" cap="none" spc="0" normalizeH="0" baseline="0" dirty="0" smtClean="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Revised: 11/15/2019</a:t>
                      </a:r>
                      <a:endParaRPr kumimoji="0" lang="en-US" sz="1800" b="1" i="0" u="none" strike="noStrike" kern="1200" cap="none" spc="0" normalizeH="0" baseline="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FF7"/>
                    </a:solidFill>
                  </a:tcPr>
                </a:tc>
                <a:extLst>
                  <a:ext uri="{0D108BD9-81ED-4DB2-BD59-A6C34878D82A}">
                    <a16:rowId xmlns:a16="http://schemas.microsoft.com/office/drawing/2014/main" val="2624813722"/>
                  </a:ext>
                </a:extLst>
              </a:tr>
            </a:tbl>
          </a:graphicData>
        </a:graphic>
      </p:graphicFrame>
      <p:sp>
        <p:nvSpPr>
          <p:cNvPr id="5" name="Date Placeholder 4"/>
          <p:cNvSpPr>
            <a:spLocks noGrp="1"/>
          </p:cNvSpPr>
          <p:nvPr>
            <p:ph type="dt" sz="half" idx="10"/>
          </p:nvPr>
        </p:nvSpPr>
        <p:spPr/>
        <p:txBody>
          <a:bodyPr/>
          <a:lstStyle/>
          <a:p>
            <a:r>
              <a:rPr lang="en-US" smtClean="0"/>
              <a:t>12/05/2019</a:t>
            </a:r>
            <a:endParaRPr lang="en-US" dirty="0"/>
          </a:p>
        </p:txBody>
      </p:sp>
      <p:sp>
        <p:nvSpPr>
          <p:cNvPr id="3" name="Slide Number Placeholder 2"/>
          <p:cNvSpPr>
            <a:spLocks noGrp="1"/>
          </p:cNvSpPr>
          <p:nvPr>
            <p:ph type="sldNum" sz="quarter" idx="12"/>
          </p:nvPr>
        </p:nvSpPr>
        <p:spPr/>
        <p:txBody>
          <a:bodyPr/>
          <a:lstStyle/>
          <a:p>
            <a:fld id="{0F22356E-2A12-4147-9C02-1C2F05D23B3C}" type="slidenum">
              <a:rPr lang="en-US" smtClean="0"/>
              <a:pPr/>
              <a:t>79</a:t>
            </a:fld>
            <a:endParaRPr lang="en-US" dirty="0"/>
          </a:p>
        </p:txBody>
      </p:sp>
      <p:sp>
        <p:nvSpPr>
          <p:cNvPr id="7" name="Title 6"/>
          <p:cNvSpPr>
            <a:spLocks noGrp="1"/>
          </p:cNvSpPr>
          <p:nvPr>
            <p:ph type="title"/>
          </p:nvPr>
        </p:nvSpPr>
        <p:spPr/>
        <p:txBody>
          <a:bodyPr>
            <a:normAutofit/>
          </a:bodyPr>
          <a:lstStyle/>
          <a:p>
            <a:r>
              <a:rPr lang="en-US" sz="1800" b="1" dirty="0"/>
              <a:t>MEDI-CAL MANAGED CARE HEALTH PLAN LETTERS</a:t>
            </a:r>
            <a:br>
              <a:rPr lang="en-US" sz="1800" b="1" dirty="0"/>
            </a:br>
            <a:r>
              <a:rPr lang="en-US" sz="1800" dirty="0"/>
              <a:t>ISSUED SINCE THE SEPTEMBER 2019 MANAGED CARE ADVISORY GROUP MEETING</a:t>
            </a:r>
          </a:p>
        </p:txBody>
      </p:sp>
    </p:spTree>
    <p:extLst>
      <p:ext uri="{BB962C8B-B14F-4D97-AF65-F5344CB8AC3E}">
        <p14:creationId xmlns:p14="http://schemas.microsoft.com/office/powerpoint/2010/main" val="40728988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7"/>
          </p:nvPr>
        </p:nvSpPr>
        <p:spPr/>
        <p:txBody>
          <a:bodyPr/>
          <a:lstStyle/>
          <a:p>
            <a:pPr marL="25400">
              <a:lnSpc>
                <a:spcPts val="1425"/>
              </a:lnSpc>
            </a:pPr>
            <a:fld id="{81D60167-4931-47E6-BA6A-407CBD079E47}" type="slidenum">
              <a:rPr lang="en-US" spc="-5" smtClean="0"/>
              <a:t>8</a:t>
            </a:fld>
            <a:endParaRPr lang="en-US" spc="-5" dirty="0"/>
          </a:p>
        </p:txBody>
      </p:sp>
      <p:sp>
        <p:nvSpPr>
          <p:cNvPr id="7" name="Date Placeholder 6"/>
          <p:cNvSpPr>
            <a:spLocks noGrp="1"/>
          </p:cNvSpPr>
          <p:nvPr>
            <p:ph type="dt" sz="half" idx="6"/>
          </p:nvPr>
        </p:nvSpPr>
        <p:spPr/>
        <p:txBody>
          <a:bodyPr/>
          <a:lstStyle/>
          <a:p>
            <a:pPr marL="12700">
              <a:lnSpc>
                <a:spcPts val="1425"/>
              </a:lnSpc>
            </a:pPr>
            <a:r>
              <a:rPr lang="en-US" spc="-5" smtClean="0"/>
              <a:t>12/05/2019</a:t>
            </a:r>
            <a:endParaRPr lang="en-US" spc="-5" dirty="0"/>
          </a:p>
        </p:txBody>
      </p:sp>
      <p:sp>
        <p:nvSpPr>
          <p:cNvPr id="3" name="object 3"/>
          <p:cNvSpPr txBox="1">
            <a:spLocks noGrp="1"/>
          </p:cNvSpPr>
          <p:nvPr>
            <p:ph type="title"/>
          </p:nvPr>
        </p:nvSpPr>
        <p:spPr>
          <a:xfrm>
            <a:off x="3199028" y="482917"/>
            <a:ext cx="4344670" cy="696595"/>
          </a:xfrm>
          <a:prstGeom prst="rect">
            <a:avLst/>
          </a:prstGeom>
        </p:spPr>
        <p:txBody>
          <a:bodyPr vert="horz" wrap="square" lIns="0" tIns="13335" rIns="0" bIns="0" rtlCol="0">
            <a:spAutoFit/>
          </a:bodyPr>
          <a:lstStyle/>
          <a:p>
            <a:pPr marL="12700">
              <a:lnSpc>
                <a:spcPct val="100000"/>
              </a:lnSpc>
              <a:spcBef>
                <a:spcPts val="105"/>
              </a:spcBef>
            </a:pPr>
            <a:r>
              <a:rPr sz="4400" dirty="0"/>
              <a:t>CalAIM</a:t>
            </a:r>
            <a:r>
              <a:rPr sz="4400" spc="-100" dirty="0"/>
              <a:t> </a:t>
            </a:r>
            <a:r>
              <a:rPr sz="4400" dirty="0"/>
              <a:t>Overview</a:t>
            </a:r>
          </a:p>
        </p:txBody>
      </p:sp>
      <p:sp>
        <p:nvSpPr>
          <p:cNvPr id="2" name="object 2"/>
          <p:cNvSpPr txBox="1"/>
          <p:nvPr/>
        </p:nvSpPr>
        <p:spPr>
          <a:xfrm>
            <a:off x="1069339" y="1541779"/>
            <a:ext cx="6878955" cy="4387215"/>
          </a:xfrm>
          <a:prstGeom prst="rect">
            <a:avLst/>
          </a:prstGeom>
        </p:spPr>
        <p:txBody>
          <a:bodyPr vert="horz" wrap="square" lIns="0" tIns="92075" rIns="0" bIns="0" rtlCol="0">
            <a:spAutoFit/>
          </a:bodyPr>
          <a:lstStyle/>
          <a:p>
            <a:pPr marL="355600" marR="361950" lvl="0" indent="-342900" algn="l" defTabSz="914400" rtl="0" eaLnBrk="1" fontAlgn="auto" latinLnBrk="0" hangingPunct="1">
              <a:lnSpc>
                <a:spcPts val="2590"/>
              </a:lnSpc>
              <a:spcBef>
                <a:spcPts val="725"/>
              </a:spcBef>
              <a:spcAft>
                <a:spcPts val="0"/>
              </a:spcAft>
              <a:buClr>
                <a:srgbClr val="003C59"/>
              </a:buClr>
              <a:buSzTx/>
              <a:buFont typeface="Arial"/>
              <a:buChar char="•"/>
              <a:tabLst>
                <a:tab pos="354965" algn="l"/>
                <a:tab pos="355600" algn="l"/>
              </a:tabLst>
              <a:defRPr/>
            </a:pPr>
            <a:r>
              <a:rPr kumimoji="0" sz="2700" b="0" i="0" u="none" strike="noStrike" kern="1200" cap="none" spc="-5" normalizeH="0" baseline="0" noProof="0" dirty="0">
                <a:ln>
                  <a:noFill/>
                </a:ln>
                <a:solidFill>
                  <a:srgbClr val="003C59"/>
                </a:solidFill>
                <a:effectLst/>
                <a:uLnTx/>
                <a:uFillTx/>
                <a:latin typeface="Arial"/>
                <a:ea typeface="+mn-ea"/>
                <a:cs typeface="Arial"/>
              </a:rPr>
              <a:t>Medi-Cal has significantly expanded and  changed over the last ten</a:t>
            </a:r>
            <a:r>
              <a:rPr kumimoji="0" sz="2700" b="0" i="0" u="none" strike="noStrike" kern="1200" cap="none" spc="-30" normalizeH="0" baseline="0" noProof="0" dirty="0">
                <a:ln>
                  <a:noFill/>
                </a:ln>
                <a:solidFill>
                  <a:srgbClr val="003C59"/>
                </a:solidFill>
                <a:effectLst/>
                <a:uLnTx/>
                <a:uFillTx/>
                <a:latin typeface="Arial"/>
                <a:ea typeface="+mn-ea"/>
                <a:cs typeface="Arial"/>
              </a:rPr>
              <a:t> </a:t>
            </a:r>
            <a:r>
              <a:rPr kumimoji="0" sz="2700" b="0" i="0" u="none" strike="noStrike" kern="1200" cap="none" spc="-5" normalizeH="0" baseline="0" noProof="0" dirty="0">
                <a:ln>
                  <a:noFill/>
                </a:ln>
                <a:solidFill>
                  <a:srgbClr val="003C59"/>
                </a:solidFill>
                <a:effectLst/>
                <a:uLnTx/>
                <a:uFillTx/>
                <a:latin typeface="Arial"/>
                <a:ea typeface="+mn-ea"/>
                <a:cs typeface="Arial"/>
              </a:rPr>
              <a:t>years</a:t>
            </a:r>
            <a:endParaRPr kumimoji="0" sz="2700" b="0" i="0" u="none" strike="noStrike" kern="1200" cap="none" spc="0" normalizeH="0" baseline="0" noProof="0">
              <a:ln>
                <a:noFill/>
              </a:ln>
              <a:solidFill>
                <a:prstClr val="black"/>
              </a:solidFill>
              <a:effectLst/>
              <a:uLnTx/>
              <a:uFillTx/>
              <a:latin typeface="Arial"/>
              <a:ea typeface="+mn-ea"/>
              <a:cs typeface="Arial"/>
            </a:endParaRPr>
          </a:p>
          <a:p>
            <a:pPr marL="0" marR="0" lvl="0" indent="0" algn="l" defTabSz="914400" rtl="0" eaLnBrk="1" fontAlgn="auto" latinLnBrk="0" hangingPunct="1">
              <a:lnSpc>
                <a:spcPct val="100000"/>
              </a:lnSpc>
              <a:spcBef>
                <a:spcPts val="40"/>
              </a:spcBef>
              <a:spcAft>
                <a:spcPts val="0"/>
              </a:spcAft>
              <a:buClr>
                <a:srgbClr val="003C59"/>
              </a:buClr>
              <a:buSzTx/>
              <a:buFont typeface="Arial"/>
              <a:buChar char="•"/>
              <a:tabLst/>
              <a:defRPr/>
            </a:pPr>
            <a:endParaRPr kumimoji="0" sz="3350" b="0" i="0" u="none" strike="noStrike" kern="1200" cap="none" spc="0" normalizeH="0" baseline="0" noProof="0">
              <a:ln>
                <a:noFill/>
              </a:ln>
              <a:solidFill>
                <a:prstClr val="black"/>
              </a:solidFill>
              <a:effectLst/>
              <a:uLnTx/>
              <a:uFillTx/>
              <a:latin typeface="Times New Roman"/>
              <a:ea typeface="+mn-ea"/>
              <a:cs typeface="Times New Roman"/>
            </a:endParaRPr>
          </a:p>
          <a:p>
            <a:pPr marL="355600" marR="5080" lvl="0" indent="-342900" algn="l" defTabSz="914400" rtl="0" eaLnBrk="1" fontAlgn="auto" latinLnBrk="0" hangingPunct="1">
              <a:lnSpc>
                <a:spcPts val="2590"/>
              </a:lnSpc>
              <a:spcBef>
                <a:spcPts val="0"/>
              </a:spcBef>
              <a:spcAft>
                <a:spcPts val="0"/>
              </a:spcAft>
              <a:buClrTx/>
              <a:buSzTx/>
              <a:buFontTx/>
              <a:buChar char="•"/>
              <a:tabLst>
                <a:tab pos="354965" algn="l"/>
                <a:tab pos="355600" algn="l"/>
              </a:tabLst>
              <a:defRPr/>
            </a:pPr>
            <a:r>
              <a:rPr kumimoji="0" sz="2700" b="0" i="0" u="none" strike="noStrike" kern="1200" cap="none" spc="-5" normalizeH="0" baseline="0" noProof="0" dirty="0">
                <a:ln>
                  <a:noFill/>
                </a:ln>
                <a:solidFill>
                  <a:srgbClr val="003C59"/>
                </a:solidFill>
                <a:effectLst/>
                <a:uLnTx/>
                <a:uFillTx/>
                <a:latin typeface="Arial"/>
                <a:ea typeface="+mn-ea"/>
                <a:cs typeface="Arial"/>
              </a:rPr>
              <a:t>Depending on the needs of the </a:t>
            </a:r>
            <a:r>
              <a:rPr kumimoji="0" sz="2700" b="0" i="0" u="none" strike="noStrike" kern="1200" cap="none" spc="-20" normalizeH="0" baseline="0" noProof="0" dirty="0">
                <a:ln>
                  <a:noFill/>
                </a:ln>
                <a:solidFill>
                  <a:srgbClr val="003C59"/>
                </a:solidFill>
                <a:effectLst/>
                <a:uLnTx/>
                <a:uFillTx/>
                <a:latin typeface="Arial"/>
                <a:ea typeface="+mn-ea"/>
                <a:cs typeface="Arial"/>
              </a:rPr>
              <a:t>beneficiary,  </a:t>
            </a:r>
            <a:r>
              <a:rPr kumimoji="0" sz="2700" b="0" i="0" u="none" strike="noStrike" kern="1200" cap="none" spc="-5" normalizeH="0" baseline="0" noProof="0" dirty="0">
                <a:ln>
                  <a:noFill/>
                </a:ln>
                <a:solidFill>
                  <a:srgbClr val="003C59"/>
                </a:solidFill>
                <a:effectLst/>
                <a:uLnTx/>
                <a:uFillTx/>
                <a:latin typeface="Arial"/>
                <a:ea typeface="+mn-ea"/>
                <a:cs typeface="Arial"/>
              </a:rPr>
              <a:t>some may need </a:t>
            </a:r>
            <a:r>
              <a:rPr kumimoji="0" sz="2700" b="0" i="0" u="none" strike="noStrike" kern="1200" cap="none" spc="0" normalizeH="0" baseline="0" noProof="0" dirty="0">
                <a:ln>
                  <a:noFill/>
                </a:ln>
                <a:solidFill>
                  <a:srgbClr val="003C59"/>
                </a:solidFill>
                <a:effectLst/>
                <a:uLnTx/>
                <a:uFillTx/>
                <a:latin typeface="Arial"/>
                <a:ea typeface="+mn-ea"/>
                <a:cs typeface="Arial"/>
              </a:rPr>
              <a:t>to access six </a:t>
            </a:r>
            <a:r>
              <a:rPr kumimoji="0" sz="2700" b="0" i="0" u="none" strike="noStrike" kern="1200" cap="none" spc="-5" normalizeH="0" baseline="0" noProof="0" dirty="0">
                <a:ln>
                  <a:noFill/>
                </a:ln>
                <a:solidFill>
                  <a:srgbClr val="003C59"/>
                </a:solidFill>
                <a:effectLst/>
                <a:uLnTx/>
                <a:uFillTx/>
                <a:latin typeface="Arial"/>
                <a:ea typeface="+mn-ea"/>
                <a:cs typeface="Arial"/>
              </a:rPr>
              <a:t>or more  separate delivery</a:t>
            </a:r>
            <a:r>
              <a:rPr kumimoji="0" sz="2700" b="0" i="0" u="none" strike="noStrike" kern="1200" cap="none" spc="-25" normalizeH="0" baseline="0" noProof="0" dirty="0">
                <a:ln>
                  <a:noFill/>
                </a:ln>
                <a:solidFill>
                  <a:srgbClr val="003C59"/>
                </a:solidFill>
                <a:effectLst/>
                <a:uLnTx/>
                <a:uFillTx/>
                <a:latin typeface="Arial"/>
                <a:ea typeface="+mn-ea"/>
                <a:cs typeface="Arial"/>
              </a:rPr>
              <a:t> </a:t>
            </a:r>
            <a:r>
              <a:rPr kumimoji="0" sz="2700" b="0" i="0" u="none" strike="noStrike" kern="1200" cap="none" spc="0" normalizeH="0" baseline="0" noProof="0" dirty="0">
                <a:ln>
                  <a:noFill/>
                </a:ln>
                <a:solidFill>
                  <a:srgbClr val="003C59"/>
                </a:solidFill>
                <a:effectLst/>
                <a:uLnTx/>
                <a:uFillTx/>
                <a:latin typeface="Arial"/>
                <a:ea typeface="+mn-ea"/>
                <a:cs typeface="Arial"/>
              </a:rPr>
              <a:t>systems</a:t>
            </a:r>
            <a:endParaRPr kumimoji="0" sz="2700" b="0" i="0" u="none" strike="noStrike" kern="1200" cap="none" spc="0" normalizeH="0" baseline="0" noProof="0">
              <a:ln>
                <a:noFill/>
              </a:ln>
              <a:solidFill>
                <a:prstClr val="black"/>
              </a:solidFill>
              <a:effectLst/>
              <a:uLnTx/>
              <a:uFillTx/>
              <a:latin typeface="Arial"/>
              <a:ea typeface="+mn-ea"/>
              <a:cs typeface="Arial"/>
            </a:endParaRPr>
          </a:p>
          <a:p>
            <a:pPr marL="0" marR="0" lvl="0" indent="0" algn="l" defTabSz="914400" rtl="0" eaLnBrk="1" fontAlgn="auto" latinLnBrk="0" hangingPunct="1">
              <a:lnSpc>
                <a:spcPct val="100000"/>
              </a:lnSpc>
              <a:spcBef>
                <a:spcPts val="40"/>
              </a:spcBef>
              <a:spcAft>
                <a:spcPts val="0"/>
              </a:spcAft>
              <a:buClr>
                <a:srgbClr val="003C59"/>
              </a:buClr>
              <a:buSzTx/>
              <a:buFont typeface="Arial"/>
              <a:buChar char="•"/>
              <a:tabLst/>
              <a:defRPr/>
            </a:pPr>
            <a:endParaRPr kumimoji="0" sz="3350" b="0" i="0" u="none" strike="noStrike" kern="1200" cap="none" spc="0" normalizeH="0" baseline="0" noProof="0">
              <a:ln>
                <a:noFill/>
              </a:ln>
              <a:solidFill>
                <a:prstClr val="black"/>
              </a:solidFill>
              <a:effectLst/>
              <a:uLnTx/>
              <a:uFillTx/>
              <a:latin typeface="Times New Roman"/>
              <a:ea typeface="+mn-ea"/>
              <a:cs typeface="Times New Roman"/>
            </a:endParaRPr>
          </a:p>
          <a:p>
            <a:pPr marL="355600" marR="17780" lvl="0" indent="-342900" algn="l" defTabSz="914400" rtl="0" eaLnBrk="1" fontAlgn="auto" latinLnBrk="0" hangingPunct="1">
              <a:lnSpc>
                <a:spcPts val="2590"/>
              </a:lnSpc>
              <a:spcBef>
                <a:spcPts val="5"/>
              </a:spcBef>
              <a:spcAft>
                <a:spcPts val="0"/>
              </a:spcAft>
              <a:buClrTx/>
              <a:buSzTx/>
              <a:buFontTx/>
              <a:buChar char="•"/>
              <a:tabLst>
                <a:tab pos="354965" algn="l"/>
                <a:tab pos="355600" algn="l"/>
              </a:tabLst>
              <a:defRPr/>
            </a:pPr>
            <a:r>
              <a:rPr kumimoji="0" sz="2700" b="0" i="0" u="none" strike="noStrike" kern="1200" cap="none" spc="-5" normalizeH="0" baseline="0" noProof="0" dirty="0">
                <a:ln>
                  <a:noFill/>
                </a:ln>
                <a:solidFill>
                  <a:srgbClr val="003C59"/>
                </a:solidFill>
                <a:effectLst/>
                <a:uLnTx/>
                <a:uFillTx/>
                <a:latin typeface="Arial"/>
                <a:ea typeface="+mn-ea"/>
                <a:cs typeface="Arial"/>
              </a:rPr>
              <a:t>As one would </a:t>
            </a:r>
            <a:r>
              <a:rPr kumimoji="0" sz="2700" b="0" i="0" u="none" strike="noStrike" kern="1200" cap="none" spc="0" normalizeH="0" baseline="0" noProof="0" dirty="0">
                <a:ln>
                  <a:noFill/>
                </a:ln>
                <a:solidFill>
                  <a:srgbClr val="003C59"/>
                </a:solidFill>
                <a:effectLst/>
                <a:uLnTx/>
                <a:uFillTx/>
                <a:latin typeface="Arial"/>
                <a:ea typeface="+mn-ea"/>
                <a:cs typeface="Arial"/>
              </a:rPr>
              <a:t>expect, </a:t>
            </a:r>
            <a:r>
              <a:rPr kumimoji="0" sz="2700" b="0" i="0" u="none" strike="noStrike" kern="1200" cap="none" spc="-5" normalizeH="0" baseline="0" noProof="0" dirty="0">
                <a:ln>
                  <a:noFill/>
                </a:ln>
                <a:solidFill>
                  <a:srgbClr val="003C59"/>
                </a:solidFill>
                <a:effectLst/>
                <a:uLnTx/>
                <a:uFillTx/>
                <a:latin typeface="Arial"/>
                <a:ea typeface="+mn-ea"/>
                <a:cs typeface="Arial"/>
              </a:rPr>
              <a:t>need </a:t>
            </a:r>
            <a:r>
              <a:rPr kumimoji="0" sz="2700" b="0" i="0" u="none" strike="noStrike" kern="1200" cap="none" spc="0" normalizeH="0" baseline="0" noProof="0" dirty="0">
                <a:ln>
                  <a:noFill/>
                </a:ln>
                <a:solidFill>
                  <a:srgbClr val="003C59"/>
                </a:solidFill>
                <a:effectLst/>
                <a:uLnTx/>
                <a:uFillTx/>
                <a:latin typeface="Arial"/>
                <a:ea typeface="+mn-ea"/>
                <a:cs typeface="Arial"/>
              </a:rPr>
              <a:t>for </a:t>
            </a:r>
            <a:r>
              <a:rPr kumimoji="0" sz="2700" b="0" i="0" u="none" strike="noStrike" kern="1200" cap="none" spc="-5" normalizeH="0" baseline="0" noProof="0" dirty="0">
                <a:ln>
                  <a:noFill/>
                </a:ln>
                <a:solidFill>
                  <a:srgbClr val="003C59"/>
                </a:solidFill>
                <a:effectLst/>
                <a:uLnTx/>
                <a:uFillTx/>
                <a:latin typeface="Arial"/>
                <a:ea typeface="+mn-ea"/>
                <a:cs typeface="Arial"/>
              </a:rPr>
              <a:t>care  coordination increases with greater </a:t>
            </a:r>
            <a:r>
              <a:rPr kumimoji="0" sz="2700" b="0" i="0" u="none" strike="noStrike" kern="1200" cap="none" spc="0" normalizeH="0" baseline="0" noProof="0" dirty="0">
                <a:ln>
                  <a:noFill/>
                </a:ln>
                <a:solidFill>
                  <a:srgbClr val="003C59"/>
                </a:solidFill>
                <a:effectLst/>
                <a:uLnTx/>
                <a:uFillTx/>
                <a:latin typeface="Arial"/>
                <a:ea typeface="+mn-ea"/>
                <a:cs typeface="Arial"/>
              </a:rPr>
              <a:t>system  </a:t>
            </a:r>
            <a:r>
              <a:rPr kumimoji="0" sz="2700" b="0" i="0" u="none" strike="noStrike" kern="1200" cap="none" spc="-5" normalizeH="0" baseline="0" noProof="0" dirty="0">
                <a:ln>
                  <a:noFill/>
                </a:ln>
                <a:solidFill>
                  <a:srgbClr val="003C59"/>
                </a:solidFill>
                <a:effectLst/>
                <a:uLnTx/>
                <a:uFillTx/>
                <a:latin typeface="Arial"/>
                <a:ea typeface="+mn-ea"/>
                <a:cs typeface="Arial"/>
              </a:rPr>
              <a:t>fragmentation, greater clinical </a:t>
            </a:r>
            <a:r>
              <a:rPr kumimoji="0" sz="2700" b="0" i="0" u="none" strike="noStrike" kern="1200" cap="none" spc="-20" normalizeH="0" baseline="0" noProof="0" dirty="0">
                <a:ln>
                  <a:noFill/>
                </a:ln>
                <a:solidFill>
                  <a:srgbClr val="003C59"/>
                </a:solidFill>
                <a:effectLst/>
                <a:uLnTx/>
                <a:uFillTx/>
                <a:latin typeface="Arial"/>
                <a:ea typeface="+mn-ea"/>
                <a:cs typeface="Arial"/>
              </a:rPr>
              <a:t>complexity,  </a:t>
            </a:r>
            <a:r>
              <a:rPr kumimoji="0" sz="2700" b="0" i="0" u="none" strike="noStrike" kern="1200" cap="none" spc="-5" normalizeH="0" baseline="0" noProof="0" dirty="0">
                <a:ln>
                  <a:noFill/>
                </a:ln>
                <a:solidFill>
                  <a:srgbClr val="003C59"/>
                </a:solidFill>
                <a:effectLst/>
                <a:uLnTx/>
                <a:uFillTx/>
                <a:latin typeface="Arial"/>
                <a:ea typeface="+mn-ea"/>
                <a:cs typeface="Arial"/>
              </a:rPr>
              <a:t>and/or decreased patient capacity </a:t>
            </a:r>
            <a:r>
              <a:rPr kumimoji="0" sz="2700" b="0" i="0" u="none" strike="noStrike" kern="1200" cap="none" spc="0" normalizeH="0" baseline="0" noProof="0" dirty="0">
                <a:ln>
                  <a:noFill/>
                </a:ln>
                <a:solidFill>
                  <a:srgbClr val="003C59"/>
                </a:solidFill>
                <a:effectLst/>
                <a:uLnTx/>
                <a:uFillTx/>
                <a:latin typeface="Arial"/>
                <a:ea typeface="+mn-ea"/>
                <a:cs typeface="Arial"/>
              </a:rPr>
              <a:t>for  </a:t>
            </a:r>
            <a:r>
              <a:rPr kumimoji="0" sz="2700" b="0" i="0" u="none" strike="noStrike" kern="1200" cap="none" spc="-5" normalizeH="0" baseline="0" noProof="0" dirty="0">
                <a:ln>
                  <a:noFill/>
                </a:ln>
                <a:solidFill>
                  <a:srgbClr val="003C59"/>
                </a:solidFill>
                <a:effectLst/>
                <a:uLnTx/>
                <a:uFillTx/>
                <a:latin typeface="Arial"/>
                <a:ea typeface="+mn-ea"/>
                <a:cs typeface="Arial"/>
              </a:rPr>
              <a:t>coordinating their </a:t>
            </a:r>
            <a:r>
              <a:rPr kumimoji="0" sz="2700" b="0" i="0" u="none" strike="noStrike" kern="1200" cap="none" spc="-10" normalizeH="0" baseline="0" noProof="0" dirty="0">
                <a:ln>
                  <a:noFill/>
                </a:ln>
                <a:solidFill>
                  <a:srgbClr val="003C59"/>
                </a:solidFill>
                <a:effectLst/>
                <a:uLnTx/>
                <a:uFillTx/>
                <a:latin typeface="Arial"/>
                <a:ea typeface="+mn-ea"/>
                <a:cs typeface="Arial"/>
              </a:rPr>
              <a:t>own </a:t>
            </a:r>
            <a:r>
              <a:rPr kumimoji="0" sz="2700" b="0" i="0" u="none" strike="noStrike" kern="1200" cap="none" spc="-5" normalizeH="0" baseline="0" noProof="0" dirty="0">
                <a:ln>
                  <a:noFill/>
                </a:ln>
                <a:solidFill>
                  <a:srgbClr val="003C59"/>
                </a:solidFill>
                <a:effectLst/>
                <a:uLnTx/>
                <a:uFillTx/>
                <a:latin typeface="Arial"/>
                <a:ea typeface="+mn-ea"/>
                <a:cs typeface="Arial"/>
              </a:rPr>
              <a:t>care.</a:t>
            </a:r>
            <a:endParaRPr kumimoji="0" sz="2700" b="0" i="0" u="none" strike="noStrike" kern="1200" cap="none" spc="0" normalizeH="0" baseline="0" noProof="0">
              <a:ln>
                <a:noFill/>
              </a:ln>
              <a:solidFill>
                <a:prstClr val="black"/>
              </a:solidFill>
              <a:effectLst/>
              <a:uLnTx/>
              <a:uFillTx/>
              <a:latin typeface="Arial"/>
              <a:ea typeface="+mn-ea"/>
              <a:cs typeface="Arial"/>
            </a:endParaRPr>
          </a:p>
        </p:txBody>
      </p:sp>
    </p:spTree>
    <p:extLst>
      <p:ext uri="{BB962C8B-B14F-4D97-AF65-F5344CB8AC3E}">
        <p14:creationId xmlns:p14="http://schemas.microsoft.com/office/powerpoint/2010/main" val="1678956927"/>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descr="Item List.&#10;Item 1 is Pharmacy benefits that are billed on medical and institutional claims.&#10;Current State is Managed Care Plans (MCPs) are responsible for providing these benefits, and this is built into the capitated payment.&#10;&#10;For Pharmacy benefits that are billed on medical and institutional claims the Managed Care Plans (MCPs) are currently responsible for providing these benefits, and this is built into the capitated payment.&#10;There is No change Post Transition in the future state. &#10;&#10;" title="Item"/>
          <p:cNvGraphicFramePr>
            <a:graphicFrameLocks noGrp="1"/>
          </p:cNvGraphicFramePr>
          <p:nvPr>
            <p:extLst/>
          </p:nvPr>
        </p:nvGraphicFramePr>
        <p:xfrm>
          <a:off x="800100" y="1390837"/>
          <a:ext cx="8077200" cy="4369883"/>
        </p:xfrm>
        <a:graphic>
          <a:graphicData uri="http://schemas.openxmlformats.org/drawingml/2006/table">
            <a:tbl>
              <a:tblPr firstRow="1" bandRow="1"/>
              <a:tblGrid>
                <a:gridCol w="1866900">
                  <a:extLst>
                    <a:ext uri="{9D8B030D-6E8A-4147-A177-3AD203B41FA5}">
                      <a16:colId xmlns:a16="http://schemas.microsoft.com/office/drawing/2014/main" val="3660938400"/>
                    </a:ext>
                  </a:extLst>
                </a:gridCol>
                <a:gridCol w="4800600">
                  <a:extLst>
                    <a:ext uri="{9D8B030D-6E8A-4147-A177-3AD203B41FA5}">
                      <a16:colId xmlns:a16="http://schemas.microsoft.com/office/drawing/2014/main" val="2193703994"/>
                    </a:ext>
                  </a:extLst>
                </a:gridCol>
                <a:gridCol w="1409700">
                  <a:extLst>
                    <a:ext uri="{9D8B030D-6E8A-4147-A177-3AD203B41FA5}">
                      <a16:colId xmlns:a16="http://schemas.microsoft.com/office/drawing/2014/main" val="1047282245"/>
                    </a:ext>
                  </a:extLst>
                </a:gridCol>
              </a:tblGrid>
              <a:tr h="666563">
                <a:tc gridSpan="3">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1" kern="1200" cap="all" dirty="0" smtClean="0">
                        <a:solidFill>
                          <a:schemeClr val="lt1"/>
                        </a:solidFill>
                        <a:effectLst/>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cap="all" dirty="0" smtClean="0">
                          <a:solidFill>
                            <a:schemeClr val="lt1"/>
                          </a:solidFill>
                          <a:effectLst/>
                          <a:latin typeface="+mj-lt"/>
                          <a:ea typeface="+mn-ea"/>
                          <a:cs typeface="+mn-cs"/>
                        </a:rPr>
                        <a:t>All plan letters (APLs)</a:t>
                      </a:r>
                      <a:endParaRPr lang="en-US" sz="1100" b="1" kern="1200" dirty="0" smtClean="0">
                        <a:solidFill>
                          <a:schemeClr val="bg1"/>
                        </a:solidFill>
                        <a:effectLst/>
                        <a:latin typeface="Calibri" panose="020F0502020204030204"/>
                        <a:ea typeface="Calibri" panose="020F0502020204030204" pitchFamily="34" charset="0"/>
                        <a:cs typeface="Times New Roman" panose="02020603050405020304" pitchFamily="18" charset="0"/>
                      </a:endParaRPr>
                    </a:p>
                    <a:p>
                      <a:pPr marL="0" marR="0" algn="ctr">
                        <a:spcBef>
                          <a:spcPts val="0"/>
                        </a:spcBef>
                        <a:spcAft>
                          <a:spcPts val="0"/>
                        </a:spcAft>
                      </a:pPr>
                      <a:endParaRPr lang="en-US" sz="1400" b="1" kern="1200" dirty="0">
                        <a:solidFill>
                          <a:schemeClr val="bg1"/>
                        </a:solidFill>
                        <a:effectLst/>
                        <a:latin typeface="+mn-lt"/>
                        <a:ea typeface="Calibri" panose="020F0502020204030204" pitchFamily="34" charset="0"/>
                        <a:cs typeface="Times New Roman" panose="02020603050405020304" pitchFamily="18" charset="0"/>
                      </a:endParaRPr>
                    </a:p>
                  </a:txBody>
                  <a:tcPr marL="55158" marR="55158"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2F5597"/>
                    </a:solidFill>
                  </a:tcPr>
                </a:tc>
                <a:tc hMerge="1">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marL="0" marR="0" algn="ctr" defTabSz="914400" rtl="0" eaLnBrk="1" latinLnBrk="0" hangingPunct="1">
                        <a:spcBef>
                          <a:spcPts val="0"/>
                        </a:spcBef>
                        <a:spcAft>
                          <a:spcPts val="0"/>
                        </a:spcAft>
                      </a:pPr>
                      <a:endParaRPr lang="en-US" sz="1400" b="1" kern="1200" dirty="0">
                        <a:solidFill>
                          <a:schemeClr val="bg1"/>
                        </a:solidFill>
                        <a:effectLst/>
                        <a:latin typeface="+mn-lt"/>
                        <a:ea typeface="Calibri" panose="020F0502020204030204" pitchFamily="34" charset="0"/>
                        <a:cs typeface="Times New Roman" panose="02020603050405020304" pitchFamily="18" charset="0"/>
                      </a:endParaRPr>
                    </a:p>
                  </a:txBody>
                  <a:tcPr marL="55158" marR="55158"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472C4">
                        <a:lumMod val="75000"/>
                      </a:srgbClr>
                    </a:solidFill>
                  </a:tcPr>
                </a:tc>
                <a:tc hMerge="1">
                  <a:txBody>
                    <a:bodyPr/>
                    <a:lstStyle/>
                    <a:p>
                      <a:pPr marL="0" marR="0" algn="ctr" defTabSz="914400" rtl="0" eaLnBrk="1" latinLnBrk="0" hangingPunct="1">
                        <a:spcBef>
                          <a:spcPts val="0"/>
                        </a:spcBef>
                        <a:spcAft>
                          <a:spcPts val="0"/>
                        </a:spcAft>
                      </a:pPr>
                      <a:endParaRPr lang="en-US" sz="1200" b="1" kern="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txBody>
                  <a:tcPr marL="55158" marR="55158" marT="0" marB="0" anchor="ctr"/>
                </a:tc>
                <a:extLst>
                  <a:ext uri="{0D108BD9-81ED-4DB2-BD59-A6C34878D82A}">
                    <a16:rowId xmlns:a16="http://schemas.microsoft.com/office/drawing/2014/main" val="2655211885"/>
                  </a:ext>
                </a:extLst>
              </a:tr>
              <a:tr h="55988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ctr" defTabSz="914400" rtl="0" eaLnBrk="1" fontAlgn="auto" latinLnBrk="0" hangingPunct="1">
                        <a:lnSpc>
                          <a:spcPct val="108000"/>
                        </a:lnSpc>
                        <a:spcBef>
                          <a:spcPts val="600"/>
                        </a:spcBef>
                        <a:spcAft>
                          <a:spcPts val="600"/>
                        </a:spcAft>
                        <a:buClrTx/>
                        <a:buSzTx/>
                        <a:buFont typeface="Symbol" panose="05050102010706020507" pitchFamily="18" charset="2"/>
                        <a:buNone/>
                        <a:tabLst/>
                        <a:defRPr/>
                      </a:pPr>
                      <a:r>
                        <a:rPr kumimoji="0" lang="en-US" sz="1800" b="1"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Letter Number</a:t>
                      </a:r>
                      <a:endParaRPr kumimoji="0" lang="en-US" sz="1800" b="1" i="0" u="none" strike="sngStrike" kern="1200" cap="none" spc="0" normalizeH="0" baseline="30000" noProof="0" dirty="0" smtClean="0">
                        <a:ln>
                          <a:noFill/>
                        </a:ln>
                        <a:solidFill>
                          <a:srgbClr val="FF0000"/>
                        </a:solidFill>
                        <a:effectLst/>
                        <a:uLnTx/>
                        <a:uFillTx/>
                        <a:latin typeface="Arial" panose="020B0604020202020204" pitchFamily="34" charset="0"/>
                        <a:ea typeface="Calibri" panose="020F0502020204030204" pitchFamily="34" charset="0"/>
                        <a:cs typeface="Times New Roman" panose="02020603050405020304" pitchFamily="18" charset="0"/>
                      </a:endParaRPr>
                    </a:p>
                  </a:txBody>
                  <a:tcPr marL="55158" marR="55158" marT="0" marB="0" anchor="ctr">
                    <a:lnL w="12700" cmpd="sng">
                      <a:solidFill>
                        <a:sysClr val="window" lastClr="FFFFFF"/>
                      </a:solidFill>
                    </a:lnL>
                    <a:lnR w="12700" cap="flat" cmpd="sng" algn="ctr">
                      <a:solidFill>
                        <a:schemeClr val="bg1"/>
                      </a:solidFill>
                      <a:prstDash val="solid"/>
                      <a:round/>
                      <a:headEnd type="none" w="med" len="med"/>
                      <a:tailEnd type="none" w="med" len="med"/>
                    </a:lnR>
                    <a:lnT w="38100" cmpd="sng">
                      <a:solidFill>
                        <a:sysClr val="window" lastClr="FFFFFF"/>
                      </a:solid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EEBF7"/>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9525" lvl="0" indent="0" algn="ctr">
                        <a:lnSpc>
                          <a:spcPct val="100000"/>
                        </a:lnSpc>
                        <a:spcBef>
                          <a:spcPts val="0"/>
                        </a:spcBef>
                        <a:spcAft>
                          <a:spcPts val="0"/>
                        </a:spcAft>
                        <a:buFont typeface="Wingdings" panose="05000000000000000000" pitchFamily="2" charset="2"/>
                        <a:buNone/>
                      </a:pPr>
                      <a:r>
                        <a:rPr lang="en-US" sz="1800" b="1" kern="1200" noProof="0" dirty="0" smtClean="0">
                          <a:solidFill>
                            <a:schemeClr val="dk1"/>
                          </a:solidFill>
                          <a:effectLst/>
                          <a:latin typeface="Arial" panose="020B0604020202020204" pitchFamily="34" charset="0"/>
                          <a:ea typeface="Calibri" panose="020F0502020204030204" pitchFamily="34" charset="0"/>
                          <a:cs typeface="Times New Roman" panose="02020603050405020304" pitchFamily="18" charset="0"/>
                        </a:rPr>
                        <a:t>Title and Description of Letter</a:t>
                      </a:r>
                    </a:p>
                  </a:txBody>
                  <a:tcPr marL="55158" marR="55158"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mpd="sng">
                      <a:solidFill>
                        <a:sysClr val="window" lastClr="FFFFFF"/>
                      </a:solid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9BD5">
                        <a:lumMod val="20000"/>
                        <a:lumOff val="8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9525" lvl="0" indent="0" algn="ctr">
                        <a:lnSpc>
                          <a:spcPct val="100000"/>
                        </a:lnSpc>
                        <a:spcBef>
                          <a:spcPts val="0"/>
                        </a:spcBef>
                        <a:spcAft>
                          <a:spcPts val="0"/>
                        </a:spcAft>
                        <a:buFont typeface="Wingdings" panose="05000000000000000000" pitchFamily="2" charset="2"/>
                        <a:buNone/>
                      </a:pPr>
                      <a:r>
                        <a:rPr lang="en-US" sz="1800" b="1" kern="1200" dirty="0" smtClean="0">
                          <a:solidFill>
                            <a:schemeClr val="dk1"/>
                          </a:solidFill>
                          <a:effectLst/>
                          <a:latin typeface="Arial" panose="020B0604020202020204" pitchFamily="34" charset="0"/>
                          <a:ea typeface="Calibri" panose="020F0502020204030204" pitchFamily="34" charset="0"/>
                          <a:cs typeface="Times New Roman" panose="02020603050405020304" pitchFamily="18" charset="0"/>
                        </a:rPr>
                        <a:t>Date of Issue</a:t>
                      </a:r>
                      <a:endParaRPr lang="en-US" sz="1800" b="1" kern="1200" dirty="0">
                        <a:solidFill>
                          <a:schemeClr val="dk1"/>
                        </a:solidFill>
                        <a:effectLst/>
                        <a:latin typeface="Arial" panose="020B0604020202020204" pitchFamily="34" charset="0"/>
                        <a:ea typeface="Calibri" panose="020F0502020204030204" pitchFamily="34" charset="0"/>
                        <a:cs typeface="Times New Roman" panose="02020603050405020304" pitchFamily="18" charset="0"/>
                      </a:endParaRPr>
                    </a:p>
                  </a:txBody>
                  <a:tcPr marL="55158" marR="55158"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9BD5">
                        <a:lumMod val="20000"/>
                        <a:lumOff val="80000"/>
                      </a:srgbClr>
                    </a:solidFill>
                  </a:tcPr>
                </a:tc>
                <a:extLst>
                  <a:ext uri="{0D108BD9-81ED-4DB2-BD59-A6C34878D82A}">
                    <a16:rowId xmlns:a16="http://schemas.microsoft.com/office/drawing/2014/main" val="533927725"/>
                  </a:ext>
                </a:extLst>
              </a:tr>
              <a:tr h="149746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ctr" defTabSz="914400" rtl="0" eaLnBrk="1" fontAlgn="auto" latinLnBrk="0" hangingPunct="1">
                        <a:lnSpc>
                          <a:spcPct val="108000"/>
                        </a:lnSpc>
                        <a:spcBef>
                          <a:spcPts val="600"/>
                        </a:spcBef>
                        <a:spcAft>
                          <a:spcPts val="600"/>
                        </a:spcAft>
                        <a:buClrTx/>
                        <a:buSzTx/>
                        <a:buFont typeface="Symbol" panose="05050102010706020507" pitchFamily="18" charset="2"/>
                        <a:buNone/>
                        <a:tabLst/>
                        <a:defRPr/>
                      </a:pPr>
                      <a:r>
                        <a:rPr kumimoji="0" lang="en-US" sz="1800" b="1"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APL 19-013</a:t>
                      </a:r>
                    </a:p>
                  </a:txBody>
                  <a:tcPr anchor="ctr">
                    <a:lnL w="12700" cmpd="sng">
                      <a:solidFill>
                        <a:sysClr val="window" lastClr="FFFFFF"/>
                      </a:solid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FF7"/>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9525" lvl="0" indent="0" algn="l">
                        <a:lnSpc>
                          <a:spcPct val="100000"/>
                        </a:lnSpc>
                        <a:spcBef>
                          <a:spcPts val="0"/>
                        </a:spcBef>
                        <a:spcAft>
                          <a:spcPts val="0"/>
                        </a:spcAft>
                        <a:buFont typeface="Wingdings" panose="05000000000000000000" pitchFamily="2" charset="2"/>
                        <a:buNone/>
                      </a:pPr>
                      <a:r>
                        <a:rPr lang="en-US" sz="1800" b="1" kern="1200" dirty="0" smtClean="0">
                          <a:solidFill>
                            <a:schemeClr val="dk1"/>
                          </a:solidFill>
                          <a:effectLst/>
                          <a:latin typeface="Arial" panose="020B0604020202020204" pitchFamily="34" charset="0"/>
                          <a:ea typeface="Calibri" panose="020F0502020204030204" pitchFamily="34" charset="0"/>
                          <a:cs typeface="Times New Roman" panose="02020603050405020304" pitchFamily="18" charset="0"/>
                        </a:rPr>
                        <a:t>Proposition 56 Hyde Reimbursement Requirements for Specified Services </a:t>
                      </a:r>
                    </a:p>
                    <a:p>
                      <a:pPr marL="0" marR="9525" lvl="0" indent="0" algn="l">
                        <a:lnSpc>
                          <a:spcPct val="100000"/>
                        </a:lnSpc>
                        <a:spcBef>
                          <a:spcPts val="0"/>
                        </a:spcBef>
                        <a:spcAft>
                          <a:spcPts val="0"/>
                        </a:spcAft>
                        <a:buFont typeface="Wingdings" panose="05000000000000000000" pitchFamily="2" charset="2"/>
                        <a:buNone/>
                      </a:pPr>
                      <a:endParaRPr lang="en-US" sz="1800" b="1" kern="1200" dirty="0" smtClean="0">
                        <a:solidFill>
                          <a:schemeClr val="dk1"/>
                        </a:solidFill>
                        <a:effectLst/>
                        <a:latin typeface="Arial" panose="020B0604020202020204" pitchFamily="34" charset="0"/>
                        <a:ea typeface="Calibri" panose="020F0502020204030204" pitchFamily="34" charset="0"/>
                        <a:cs typeface="Times New Roman" panose="02020603050405020304" pitchFamily="18" charset="0"/>
                      </a:endParaRPr>
                    </a:p>
                    <a:p>
                      <a:pPr marL="0" marR="9525" lvl="0" indent="0" algn="l">
                        <a:lnSpc>
                          <a:spcPct val="100000"/>
                        </a:lnSpc>
                        <a:spcBef>
                          <a:spcPts val="0"/>
                        </a:spcBef>
                        <a:spcAft>
                          <a:spcPts val="0"/>
                        </a:spcAft>
                        <a:buFont typeface="Wingdings" panose="05000000000000000000" pitchFamily="2" charset="2"/>
                        <a:buNone/>
                      </a:pPr>
                      <a:r>
                        <a:rPr lang="en-US" sz="1800" b="0" kern="1200" dirty="0" smtClean="0">
                          <a:solidFill>
                            <a:schemeClr val="dk1"/>
                          </a:solidFill>
                          <a:effectLst/>
                          <a:latin typeface="Arial" panose="020B0604020202020204" pitchFamily="34" charset="0"/>
                          <a:ea typeface="Calibri" panose="020F0502020204030204" pitchFamily="34" charset="0"/>
                          <a:cs typeface="Times New Roman" panose="02020603050405020304" pitchFamily="18" charset="0"/>
                        </a:rPr>
                        <a:t>This APL provides MCPs with information on required payments from Proposition 56 funds for the provision of specified state-supported medical pregnancy termination services. The APL includes information regarding the amount of payments, the timing of payments, the specified CPT-4 codes, and other administrative obligations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FF7"/>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ctr" defTabSz="914400" rtl="0" eaLnBrk="1" fontAlgn="auto" latinLnBrk="0" hangingPunct="1">
                        <a:lnSpc>
                          <a:spcPct val="108000"/>
                        </a:lnSpc>
                        <a:spcBef>
                          <a:spcPts val="600"/>
                        </a:spcBef>
                        <a:spcAft>
                          <a:spcPts val="600"/>
                        </a:spcAft>
                        <a:buClrTx/>
                        <a:buSzTx/>
                        <a:buFont typeface="Symbol" panose="05050102010706020507" pitchFamily="18" charset="2"/>
                        <a:buNone/>
                        <a:tabLst/>
                        <a:defRPr/>
                      </a:pPr>
                      <a:r>
                        <a:rPr kumimoji="0" lang="en-US" sz="1800" b="1" i="0" u="none" strike="noStrike" kern="1200" cap="none" spc="0" normalizeH="0" baseline="0" dirty="0" smtClean="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10/17/2019</a:t>
                      </a:r>
                      <a:endParaRPr kumimoji="0" lang="en-US" sz="1800" b="1" i="0" u="none" strike="noStrike" kern="1200" cap="none" spc="0" normalizeH="0" baseline="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FF7"/>
                    </a:solidFill>
                  </a:tcPr>
                </a:tc>
                <a:extLst>
                  <a:ext uri="{0D108BD9-81ED-4DB2-BD59-A6C34878D82A}">
                    <a16:rowId xmlns:a16="http://schemas.microsoft.com/office/drawing/2014/main" val="2624813722"/>
                  </a:ext>
                </a:extLst>
              </a:tr>
            </a:tbl>
          </a:graphicData>
        </a:graphic>
      </p:graphicFrame>
      <p:sp>
        <p:nvSpPr>
          <p:cNvPr id="5" name="Date Placeholder 4"/>
          <p:cNvSpPr>
            <a:spLocks noGrp="1"/>
          </p:cNvSpPr>
          <p:nvPr>
            <p:ph type="dt" sz="half" idx="10"/>
          </p:nvPr>
        </p:nvSpPr>
        <p:spPr/>
        <p:txBody>
          <a:bodyPr/>
          <a:lstStyle/>
          <a:p>
            <a:r>
              <a:rPr lang="en-US" smtClean="0"/>
              <a:t>12/05/2019</a:t>
            </a:r>
            <a:endParaRPr lang="en-US" dirty="0"/>
          </a:p>
        </p:txBody>
      </p:sp>
      <p:sp>
        <p:nvSpPr>
          <p:cNvPr id="3" name="Slide Number Placeholder 2"/>
          <p:cNvSpPr>
            <a:spLocks noGrp="1"/>
          </p:cNvSpPr>
          <p:nvPr>
            <p:ph type="sldNum" sz="quarter" idx="12"/>
          </p:nvPr>
        </p:nvSpPr>
        <p:spPr/>
        <p:txBody>
          <a:bodyPr/>
          <a:lstStyle/>
          <a:p>
            <a:fld id="{0F22356E-2A12-4147-9C02-1C2F05D23B3C}" type="slidenum">
              <a:rPr lang="en-US" smtClean="0"/>
              <a:pPr/>
              <a:t>80</a:t>
            </a:fld>
            <a:endParaRPr lang="en-US" dirty="0"/>
          </a:p>
        </p:txBody>
      </p:sp>
      <p:sp>
        <p:nvSpPr>
          <p:cNvPr id="7" name="Title 6"/>
          <p:cNvSpPr>
            <a:spLocks noGrp="1"/>
          </p:cNvSpPr>
          <p:nvPr>
            <p:ph type="title"/>
          </p:nvPr>
        </p:nvSpPr>
        <p:spPr/>
        <p:txBody>
          <a:bodyPr>
            <a:normAutofit/>
          </a:bodyPr>
          <a:lstStyle/>
          <a:p>
            <a:r>
              <a:rPr lang="en-US" sz="1800" b="1" dirty="0"/>
              <a:t>MEDI-CAL MANAGED CARE HEALTH PLAN LETTERS</a:t>
            </a:r>
            <a:br>
              <a:rPr lang="en-US" sz="1800" b="1" dirty="0"/>
            </a:br>
            <a:r>
              <a:rPr lang="en-US" sz="1800" dirty="0"/>
              <a:t>ISSUED SINCE THE SEPTEMBER 2019 MANAGED CARE ADVISORY GROUP MEETING</a:t>
            </a:r>
          </a:p>
        </p:txBody>
      </p:sp>
    </p:spTree>
    <p:extLst>
      <p:ext uri="{BB962C8B-B14F-4D97-AF65-F5344CB8AC3E}">
        <p14:creationId xmlns:p14="http://schemas.microsoft.com/office/powerpoint/2010/main" val="1312884587"/>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descr="Item List.&#10;Item 1 is Pharmacy benefits that are billed on medical and institutional claims.&#10;Current State is Managed Care Plans (MCPs) are responsible for providing these benefits, and this is built into the capitated payment.&#10;&#10;For Pharmacy benefits that are billed on medical and institutional claims the Managed Care Plans (MCPs) are currently responsible for providing these benefits, and this is built into the capitated payment.&#10;There is No change Post Transition in the future state. &#10;&#10;" title="Item"/>
          <p:cNvGraphicFramePr>
            <a:graphicFrameLocks noGrp="1"/>
          </p:cNvGraphicFramePr>
          <p:nvPr>
            <p:extLst/>
          </p:nvPr>
        </p:nvGraphicFramePr>
        <p:xfrm>
          <a:off x="800100" y="1390837"/>
          <a:ext cx="8077200" cy="5005966"/>
        </p:xfrm>
        <a:graphic>
          <a:graphicData uri="http://schemas.openxmlformats.org/drawingml/2006/table">
            <a:tbl>
              <a:tblPr firstRow="1" bandRow="1"/>
              <a:tblGrid>
                <a:gridCol w="1866900">
                  <a:extLst>
                    <a:ext uri="{9D8B030D-6E8A-4147-A177-3AD203B41FA5}">
                      <a16:colId xmlns:a16="http://schemas.microsoft.com/office/drawing/2014/main" val="3660938400"/>
                    </a:ext>
                  </a:extLst>
                </a:gridCol>
                <a:gridCol w="4800600">
                  <a:extLst>
                    <a:ext uri="{9D8B030D-6E8A-4147-A177-3AD203B41FA5}">
                      <a16:colId xmlns:a16="http://schemas.microsoft.com/office/drawing/2014/main" val="2193703994"/>
                    </a:ext>
                  </a:extLst>
                </a:gridCol>
                <a:gridCol w="1409700">
                  <a:extLst>
                    <a:ext uri="{9D8B030D-6E8A-4147-A177-3AD203B41FA5}">
                      <a16:colId xmlns:a16="http://schemas.microsoft.com/office/drawing/2014/main" val="1047282245"/>
                    </a:ext>
                  </a:extLst>
                </a:gridCol>
              </a:tblGrid>
              <a:tr h="514163">
                <a:tc gridSpan="3">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cap="all" dirty="0" smtClean="0">
                          <a:solidFill>
                            <a:schemeClr val="lt1"/>
                          </a:solidFill>
                          <a:effectLst/>
                          <a:latin typeface="+mj-lt"/>
                          <a:ea typeface="+mn-ea"/>
                          <a:cs typeface="+mn-cs"/>
                        </a:rPr>
                        <a:t>All plan letters (APLs)</a:t>
                      </a:r>
                      <a:endParaRPr lang="en-US" sz="1400" b="1" kern="1200" dirty="0">
                        <a:solidFill>
                          <a:schemeClr val="bg1"/>
                        </a:solidFill>
                        <a:effectLst/>
                        <a:latin typeface="+mn-lt"/>
                        <a:ea typeface="Calibri" panose="020F0502020204030204" pitchFamily="34" charset="0"/>
                        <a:cs typeface="Times New Roman" panose="02020603050405020304" pitchFamily="18" charset="0"/>
                      </a:endParaRPr>
                    </a:p>
                  </a:txBody>
                  <a:tcPr marL="55158" marR="55158"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2F5597"/>
                    </a:solidFill>
                  </a:tcPr>
                </a:tc>
                <a:tc hMerge="1">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marL="0" marR="0" algn="ctr" defTabSz="914400" rtl="0" eaLnBrk="1" latinLnBrk="0" hangingPunct="1">
                        <a:spcBef>
                          <a:spcPts val="0"/>
                        </a:spcBef>
                        <a:spcAft>
                          <a:spcPts val="0"/>
                        </a:spcAft>
                      </a:pPr>
                      <a:endParaRPr lang="en-US" sz="1400" b="1" kern="1200" dirty="0">
                        <a:solidFill>
                          <a:schemeClr val="bg1"/>
                        </a:solidFill>
                        <a:effectLst/>
                        <a:latin typeface="+mn-lt"/>
                        <a:ea typeface="Calibri" panose="020F0502020204030204" pitchFamily="34" charset="0"/>
                        <a:cs typeface="Times New Roman" panose="02020603050405020304" pitchFamily="18" charset="0"/>
                      </a:endParaRPr>
                    </a:p>
                  </a:txBody>
                  <a:tcPr marL="55158" marR="55158"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472C4">
                        <a:lumMod val="75000"/>
                      </a:srgbClr>
                    </a:solidFill>
                  </a:tcPr>
                </a:tc>
                <a:tc hMerge="1">
                  <a:txBody>
                    <a:bodyPr/>
                    <a:lstStyle/>
                    <a:p>
                      <a:pPr marL="0" marR="0" algn="ctr" defTabSz="914400" rtl="0" eaLnBrk="1" latinLnBrk="0" hangingPunct="1">
                        <a:spcBef>
                          <a:spcPts val="0"/>
                        </a:spcBef>
                        <a:spcAft>
                          <a:spcPts val="0"/>
                        </a:spcAft>
                      </a:pPr>
                      <a:endParaRPr lang="en-US" sz="1200" b="1" kern="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txBody>
                  <a:tcPr marL="55158" marR="55158" marT="0" marB="0" anchor="ctr"/>
                </a:tc>
                <a:extLst>
                  <a:ext uri="{0D108BD9-81ED-4DB2-BD59-A6C34878D82A}">
                    <a16:rowId xmlns:a16="http://schemas.microsoft.com/office/drawing/2014/main" val="2655211885"/>
                  </a:ext>
                </a:extLst>
              </a:tr>
              <a:tr h="55988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ctr" defTabSz="914400" rtl="0" eaLnBrk="1" fontAlgn="auto" latinLnBrk="0" hangingPunct="1">
                        <a:lnSpc>
                          <a:spcPct val="108000"/>
                        </a:lnSpc>
                        <a:spcBef>
                          <a:spcPts val="600"/>
                        </a:spcBef>
                        <a:spcAft>
                          <a:spcPts val="600"/>
                        </a:spcAft>
                        <a:buClrTx/>
                        <a:buSzTx/>
                        <a:buFont typeface="Symbol" panose="05050102010706020507" pitchFamily="18" charset="2"/>
                        <a:buNone/>
                        <a:tabLst/>
                        <a:defRPr/>
                      </a:pPr>
                      <a:r>
                        <a:rPr kumimoji="0" lang="en-US" sz="1800" b="1"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Letter Number</a:t>
                      </a:r>
                      <a:endParaRPr kumimoji="0" lang="en-US" sz="1800" b="1" i="0" u="none" strike="sngStrike" kern="1200" cap="none" spc="0" normalizeH="0" baseline="30000" noProof="0" dirty="0" smtClean="0">
                        <a:ln>
                          <a:noFill/>
                        </a:ln>
                        <a:solidFill>
                          <a:srgbClr val="FF0000"/>
                        </a:solidFill>
                        <a:effectLst/>
                        <a:uLnTx/>
                        <a:uFillTx/>
                        <a:latin typeface="Arial" panose="020B0604020202020204" pitchFamily="34" charset="0"/>
                        <a:ea typeface="Calibri" panose="020F0502020204030204" pitchFamily="34" charset="0"/>
                        <a:cs typeface="Times New Roman" panose="02020603050405020304" pitchFamily="18" charset="0"/>
                      </a:endParaRPr>
                    </a:p>
                  </a:txBody>
                  <a:tcPr marL="55158" marR="55158" marT="0" marB="0" anchor="ctr">
                    <a:lnL w="12700" cmpd="sng">
                      <a:solidFill>
                        <a:sysClr val="window" lastClr="FFFFFF"/>
                      </a:solidFill>
                    </a:lnL>
                    <a:lnR w="12700" cap="flat" cmpd="sng" algn="ctr">
                      <a:solidFill>
                        <a:schemeClr val="bg1"/>
                      </a:solidFill>
                      <a:prstDash val="solid"/>
                      <a:round/>
                      <a:headEnd type="none" w="med" len="med"/>
                      <a:tailEnd type="none" w="med" len="med"/>
                    </a:lnR>
                    <a:lnT w="38100" cmpd="sng">
                      <a:solidFill>
                        <a:sysClr val="window" lastClr="FFFFFF"/>
                      </a:solid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EEBF7"/>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9525" lvl="0" indent="0" algn="ctr">
                        <a:lnSpc>
                          <a:spcPct val="100000"/>
                        </a:lnSpc>
                        <a:spcBef>
                          <a:spcPts val="0"/>
                        </a:spcBef>
                        <a:spcAft>
                          <a:spcPts val="0"/>
                        </a:spcAft>
                        <a:buFont typeface="Wingdings" panose="05000000000000000000" pitchFamily="2" charset="2"/>
                        <a:buNone/>
                      </a:pPr>
                      <a:r>
                        <a:rPr lang="en-US" sz="1800" b="1" kern="1200" noProof="0" dirty="0" smtClean="0">
                          <a:solidFill>
                            <a:schemeClr val="dk1"/>
                          </a:solidFill>
                          <a:effectLst/>
                          <a:latin typeface="Arial" panose="020B0604020202020204" pitchFamily="34" charset="0"/>
                          <a:ea typeface="Calibri" panose="020F0502020204030204" pitchFamily="34" charset="0"/>
                          <a:cs typeface="Times New Roman" panose="02020603050405020304" pitchFamily="18" charset="0"/>
                        </a:rPr>
                        <a:t>Title and Description of Letter</a:t>
                      </a:r>
                    </a:p>
                  </a:txBody>
                  <a:tcPr marL="55158" marR="55158"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mpd="sng">
                      <a:solidFill>
                        <a:sysClr val="window" lastClr="FFFFFF"/>
                      </a:solid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9BD5">
                        <a:lumMod val="20000"/>
                        <a:lumOff val="8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9525" lvl="0" indent="0" algn="ctr">
                        <a:lnSpc>
                          <a:spcPct val="100000"/>
                        </a:lnSpc>
                        <a:spcBef>
                          <a:spcPts val="0"/>
                        </a:spcBef>
                        <a:spcAft>
                          <a:spcPts val="0"/>
                        </a:spcAft>
                        <a:buFont typeface="Wingdings" panose="05000000000000000000" pitchFamily="2" charset="2"/>
                        <a:buNone/>
                      </a:pPr>
                      <a:r>
                        <a:rPr lang="en-US" sz="1800" b="1" kern="1200" dirty="0" smtClean="0">
                          <a:solidFill>
                            <a:schemeClr val="dk1"/>
                          </a:solidFill>
                          <a:effectLst/>
                          <a:latin typeface="Arial" panose="020B0604020202020204" pitchFamily="34" charset="0"/>
                          <a:ea typeface="Calibri" panose="020F0502020204030204" pitchFamily="34" charset="0"/>
                          <a:cs typeface="Times New Roman" panose="02020603050405020304" pitchFamily="18" charset="0"/>
                        </a:rPr>
                        <a:t>Date of Issue</a:t>
                      </a:r>
                      <a:endParaRPr lang="en-US" sz="1800" b="1" kern="1200" dirty="0">
                        <a:solidFill>
                          <a:schemeClr val="dk1"/>
                        </a:solidFill>
                        <a:effectLst/>
                        <a:latin typeface="Arial" panose="020B0604020202020204" pitchFamily="34" charset="0"/>
                        <a:ea typeface="Calibri" panose="020F0502020204030204" pitchFamily="34" charset="0"/>
                        <a:cs typeface="Times New Roman" panose="02020603050405020304" pitchFamily="18" charset="0"/>
                      </a:endParaRPr>
                    </a:p>
                  </a:txBody>
                  <a:tcPr marL="55158" marR="55158"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9BD5">
                        <a:lumMod val="20000"/>
                        <a:lumOff val="80000"/>
                      </a:srgbClr>
                    </a:solidFill>
                  </a:tcPr>
                </a:tc>
                <a:extLst>
                  <a:ext uri="{0D108BD9-81ED-4DB2-BD59-A6C34878D82A}">
                    <a16:rowId xmlns:a16="http://schemas.microsoft.com/office/drawing/2014/main" val="533927725"/>
                  </a:ext>
                </a:extLst>
              </a:tr>
              <a:tr h="149746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ctr" defTabSz="914400" rtl="0" eaLnBrk="1" fontAlgn="auto" latinLnBrk="0" hangingPunct="1">
                        <a:lnSpc>
                          <a:spcPct val="108000"/>
                        </a:lnSpc>
                        <a:spcBef>
                          <a:spcPts val="600"/>
                        </a:spcBef>
                        <a:spcAft>
                          <a:spcPts val="600"/>
                        </a:spcAft>
                        <a:buClrTx/>
                        <a:buSzTx/>
                        <a:buFont typeface="Symbol" panose="05050102010706020507" pitchFamily="18" charset="2"/>
                        <a:buNone/>
                        <a:tabLst/>
                        <a:defRPr/>
                      </a:pPr>
                      <a:r>
                        <a:rPr kumimoji="0" lang="en-US" sz="1800" b="1"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APL 19-014</a:t>
                      </a:r>
                    </a:p>
                    <a:p>
                      <a:pPr marL="0" marR="0" lvl="0" indent="0" algn="ctr" defTabSz="914400" rtl="0" eaLnBrk="1" fontAlgn="auto" latinLnBrk="0" hangingPunct="1">
                        <a:lnSpc>
                          <a:spcPct val="108000"/>
                        </a:lnSpc>
                        <a:spcBef>
                          <a:spcPts val="600"/>
                        </a:spcBef>
                        <a:spcAft>
                          <a:spcPts val="600"/>
                        </a:spcAft>
                        <a:buClrTx/>
                        <a:buSzTx/>
                        <a:buFont typeface="Symbol" panose="05050102010706020507" pitchFamily="18" charset="2"/>
                        <a:buNone/>
                        <a:tabLst/>
                        <a:defRPr/>
                      </a:pPr>
                      <a:r>
                        <a:rPr kumimoji="0" lang="en-US" sz="1800" b="1"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(SUPERSEDES    APL 18-006)</a:t>
                      </a:r>
                    </a:p>
                  </a:txBody>
                  <a:tcPr anchor="ctr">
                    <a:lnL w="12700" cmpd="sng">
                      <a:solidFill>
                        <a:sysClr val="window" lastClr="FFFFFF"/>
                      </a:solid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FF7"/>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9525" lvl="0" indent="0" algn="l">
                        <a:lnSpc>
                          <a:spcPct val="100000"/>
                        </a:lnSpc>
                        <a:spcBef>
                          <a:spcPts val="0"/>
                        </a:spcBef>
                        <a:spcAft>
                          <a:spcPts val="0"/>
                        </a:spcAft>
                        <a:buFont typeface="Wingdings" panose="05000000000000000000" pitchFamily="2" charset="2"/>
                        <a:buNone/>
                      </a:pPr>
                      <a:r>
                        <a:rPr lang="en-US" sz="1800" b="1" kern="1200" dirty="0" smtClean="0">
                          <a:solidFill>
                            <a:schemeClr val="dk1"/>
                          </a:solidFill>
                          <a:effectLst/>
                          <a:latin typeface="Arial" panose="020B0604020202020204" pitchFamily="34" charset="0"/>
                          <a:ea typeface="Calibri" panose="020F0502020204030204" pitchFamily="34" charset="0"/>
                          <a:cs typeface="Times New Roman" panose="02020603050405020304" pitchFamily="18" charset="0"/>
                        </a:rPr>
                        <a:t>Responsibilities for Behavioral Health Treatment Coverage for Members Under the Age of 21 (cont.)</a:t>
                      </a:r>
                    </a:p>
                    <a:p>
                      <a:pPr marL="0" marR="9525" lvl="0" indent="0" algn="l">
                        <a:lnSpc>
                          <a:spcPct val="100000"/>
                        </a:lnSpc>
                        <a:spcBef>
                          <a:spcPts val="0"/>
                        </a:spcBef>
                        <a:spcAft>
                          <a:spcPts val="0"/>
                        </a:spcAft>
                        <a:buFont typeface="Wingdings" panose="05000000000000000000" pitchFamily="2" charset="2"/>
                        <a:buNone/>
                      </a:pPr>
                      <a:r>
                        <a:rPr lang="en-US" sz="1800" b="0" kern="1200" dirty="0" smtClean="0">
                          <a:solidFill>
                            <a:schemeClr val="dk1"/>
                          </a:solidFill>
                          <a:effectLst/>
                          <a:latin typeface="Arial" panose="020B0604020202020204" pitchFamily="34" charset="0"/>
                          <a:ea typeface="Calibri" panose="020F0502020204030204" pitchFamily="34" charset="0"/>
                          <a:cs typeface="Times New Roman" panose="02020603050405020304" pitchFamily="18" charset="0"/>
                        </a:rPr>
                        <a:t>The APL clarifies that MCPs must provide any BHT service if it is determined that these services are medically necessary using the EPSDT medical necessity standard (Welfare and Institutions Code section 14059.5) to correct or ameliorate the child’s condition. This applies to children diagnosed with Autism Spectrum Disorder as well as children for whom a licensed physician, surgeon, or psychologist has determined BHT services to be medically necessary. </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FF7"/>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ctr" defTabSz="914400" rtl="0" eaLnBrk="1" fontAlgn="auto" latinLnBrk="0" hangingPunct="1">
                        <a:lnSpc>
                          <a:spcPct val="108000"/>
                        </a:lnSpc>
                        <a:spcBef>
                          <a:spcPts val="600"/>
                        </a:spcBef>
                        <a:spcAft>
                          <a:spcPts val="600"/>
                        </a:spcAft>
                        <a:buClrTx/>
                        <a:buSzTx/>
                        <a:buFont typeface="Symbol" panose="05050102010706020507" pitchFamily="18" charset="2"/>
                        <a:buNone/>
                        <a:tabLst/>
                        <a:defRPr/>
                      </a:pPr>
                      <a:r>
                        <a:rPr kumimoji="0" lang="en-US" sz="1800" b="1" i="0" u="none" strike="noStrike" kern="1200" cap="none" spc="0" normalizeH="0" baseline="0" dirty="0" smtClean="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11/12/2019</a:t>
                      </a:r>
                      <a:endParaRPr kumimoji="0" lang="en-US" sz="1800" b="1" i="0" u="none" strike="noStrike" kern="1200" cap="none" spc="0" normalizeH="0" baseline="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FF7"/>
                    </a:solidFill>
                  </a:tcPr>
                </a:tc>
                <a:extLst>
                  <a:ext uri="{0D108BD9-81ED-4DB2-BD59-A6C34878D82A}">
                    <a16:rowId xmlns:a16="http://schemas.microsoft.com/office/drawing/2014/main" val="2624813722"/>
                  </a:ext>
                </a:extLst>
              </a:tr>
            </a:tbl>
          </a:graphicData>
        </a:graphic>
      </p:graphicFrame>
      <p:sp>
        <p:nvSpPr>
          <p:cNvPr id="5" name="Date Placeholder 4"/>
          <p:cNvSpPr>
            <a:spLocks noGrp="1"/>
          </p:cNvSpPr>
          <p:nvPr>
            <p:ph type="dt" sz="half" idx="10"/>
          </p:nvPr>
        </p:nvSpPr>
        <p:spPr/>
        <p:txBody>
          <a:bodyPr/>
          <a:lstStyle/>
          <a:p>
            <a:r>
              <a:rPr lang="en-US" smtClean="0"/>
              <a:t>12/05/2019</a:t>
            </a:r>
            <a:endParaRPr lang="en-US" dirty="0"/>
          </a:p>
        </p:txBody>
      </p:sp>
      <p:sp>
        <p:nvSpPr>
          <p:cNvPr id="3" name="Slide Number Placeholder 2"/>
          <p:cNvSpPr>
            <a:spLocks noGrp="1"/>
          </p:cNvSpPr>
          <p:nvPr>
            <p:ph type="sldNum" sz="quarter" idx="12"/>
          </p:nvPr>
        </p:nvSpPr>
        <p:spPr/>
        <p:txBody>
          <a:bodyPr/>
          <a:lstStyle/>
          <a:p>
            <a:fld id="{0F22356E-2A12-4147-9C02-1C2F05D23B3C}" type="slidenum">
              <a:rPr lang="en-US" smtClean="0"/>
              <a:pPr/>
              <a:t>81</a:t>
            </a:fld>
            <a:endParaRPr lang="en-US" dirty="0"/>
          </a:p>
        </p:txBody>
      </p:sp>
      <p:sp>
        <p:nvSpPr>
          <p:cNvPr id="7" name="Title 6"/>
          <p:cNvSpPr>
            <a:spLocks noGrp="1"/>
          </p:cNvSpPr>
          <p:nvPr>
            <p:ph type="title"/>
          </p:nvPr>
        </p:nvSpPr>
        <p:spPr/>
        <p:txBody>
          <a:bodyPr>
            <a:normAutofit/>
          </a:bodyPr>
          <a:lstStyle/>
          <a:p>
            <a:r>
              <a:rPr lang="en-US" sz="1800" dirty="0" smtClean="0"/>
              <a:t>MEDI-CAL MANAGED CARE HEALTH PLAN LETTERS</a:t>
            </a:r>
            <a:br>
              <a:rPr lang="en-US" sz="1800" dirty="0" smtClean="0"/>
            </a:br>
            <a:r>
              <a:rPr lang="en-US" sz="1800" dirty="0" smtClean="0"/>
              <a:t>ISSUED SINCE THE SEPTEMBER 2019 MANAGED CARE ADVISORY GROUP MEETING</a:t>
            </a:r>
            <a:endParaRPr lang="en-US" sz="1800" dirty="0"/>
          </a:p>
        </p:txBody>
      </p:sp>
    </p:spTree>
    <p:extLst>
      <p:ext uri="{BB962C8B-B14F-4D97-AF65-F5344CB8AC3E}">
        <p14:creationId xmlns:p14="http://schemas.microsoft.com/office/powerpoint/2010/main" val="386661129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F22356E-2A12-4147-9C02-1C2F05D23B3C}" type="slidenum">
              <a:rPr lang="en-US" smtClean="0"/>
              <a:t>82</a:t>
            </a:fld>
            <a:endParaRPr lang="en-US" dirty="0"/>
          </a:p>
        </p:txBody>
      </p:sp>
      <p:sp>
        <p:nvSpPr>
          <p:cNvPr id="3" name="Date Placeholder 2"/>
          <p:cNvSpPr>
            <a:spLocks noGrp="1"/>
          </p:cNvSpPr>
          <p:nvPr>
            <p:ph type="dt" sz="half" idx="10"/>
          </p:nvPr>
        </p:nvSpPr>
        <p:spPr/>
        <p:txBody>
          <a:bodyPr/>
          <a:lstStyle/>
          <a:p>
            <a:r>
              <a:rPr lang="en-US" smtClean="0"/>
              <a:t>12/05/2019</a:t>
            </a:r>
            <a:endParaRPr lang="en-US" dirty="0"/>
          </a:p>
        </p:txBody>
      </p:sp>
      <p:sp>
        <p:nvSpPr>
          <p:cNvPr id="6" name="Title 5"/>
          <p:cNvSpPr>
            <a:spLocks noGrp="1"/>
          </p:cNvSpPr>
          <p:nvPr>
            <p:ph type="title"/>
          </p:nvPr>
        </p:nvSpPr>
        <p:spPr>
          <a:xfrm>
            <a:off x="990600" y="152400"/>
            <a:ext cx="7772400" cy="1676400"/>
          </a:xfrm>
        </p:spPr>
        <p:txBody>
          <a:bodyPr>
            <a:normAutofit/>
          </a:bodyPr>
          <a:lstStyle/>
          <a:p>
            <a:r>
              <a:rPr lang="en-US" b="1" dirty="0" smtClean="0"/>
              <a:t>Open Discussion</a:t>
            </a:r>
            <a:endParaRPr lang="en-US" b="1" dirty="0"/>
          </a:p>
        </p:txBody>
      </p:sp>
      <p:sp>
        <p:nvSpPr>
          <p:cNvPr id="7" name="Content Placeholder 6"/>
          <p:cNvSpPr>
            <a:spLocks noGrp="1"/>
          </p:cNvSpPr>
          <p:nvPr>
            <p:ph idx="1"/>
          </p:nvPr>
        </p:nvSpPr>
        <p:spPr>
          <a:xfrm>
            <a:off x="990600" y="2362200"/>
            <a:ext cx="7696200" cy="4495800"/>
          </a:xfrm>
        </p:spPr>
        <p:txBody>
          <a:bodyPr>
            <a:noAutofit/>
          </a:bodyPr>
          <a:lstStyle/>
          <a:p>
            <a:pPr marL="0" indent="0" algn="ctr">
              <a:spcBef>
                <a:spcPts val="0"/>
              </a:spcBef>
              <a:buClr>
                <a:srgbClr val="7030A0"/>
              </a:buClr>
              <a:buNone/>
            </a:pPr>
            <a:r>
              <a:rPr lang="en-US" sz="2200" dirty="0" smtClean="0">
                <a:solidFill>
                  <a:srgbClr val="0A295B"/>
                </a:solidFill>
                <a:latin typeface="Arial" panose="020B0604020202020204" pitchFamily="34" charset="0"/>
                <a:cs typeface="Arial" panose="020B0604020202020204" pitchFamily="34" charset="0"/>
              </a:rPr>
              <a:t>Next Meeting is scheduled on</a:t>
            </a:r>
          </a:p>
          <a:p>
            <a:pPr marL="0" indent="0" algn="ctr">
              <a:spcBef>
                <a:spcPts val="0"/>
              </a:spcBef>
              <a:buClr>
                <a:srgbClr val="7030A0"/>
              </a:buClr>
              <a:buNone/>
            </a:pPr>
            <a:r>
              <a:rPr lang="en-US" sz="2200" dirty="0" smtClean="0">
                <a:solidFill>
                  <a:srgbClr val="0A295B"/>
                </a:solidFill>
                <a:latin typeface="Arial" panose="020B0604020202020204" pitchFamily="34" charset="0"/>
                <a:cs typeface="Arial" panose="020B0604020202020204" pitchFamily="34" charset="0"/>
              </a:rPr>
              <a:t>March 12, 2020</a:t>
            </a:r>
          </a:p>
          <a:p>
            <a:pPr marL="0" indent="0" algn="ctr">
              <a:spcBef>
                <a:spcPts val="0"/>
              </a:spcBef>
              <a:buClr>
                <a:srgbClr val="7030A0"/>
              </a:buClr>
              <a:buNone/>
            </a:pPr>
            <a:endParaRPr lang="en-US" dirty="0">
              <a:solidFill>
                <a:srgbClr val="0A295B"/>
              </a:solidFill>
              <a:latin typeface="Arial" panose="020B0604020202020204" pitchFamily="34" charset="0"/>
              <a:ea typeface="+mj-ea"/>
              <a:cs typeface="Arial" panose="020B0604020202020204" pitchFamily="34" charset="0"/>
            </a:endParaRPr>
          </a:p>
          <a:p>
            <a:pPr marL="0" indent="0" algn="ctr">
              <a:spcBef>
                <a:spcPts val="0"/>
              </a:spcBef>
              <a:buClr>
                <a:srgbClr val="7030A0"/>
              </a:buClr>
              <a:buNone/>
            </a:pPr>
            <a:r>
              <a:rPr lang="en-US" sz="2200" dirty="0" smtClean="0">
                <a:solidFill>
                  <a:srgbClr val="0A295B"/>
                </a:solidFill>
                <a:latin typeface="Arial" panose="020B0604020202020204" pitchFamily="34" charset="0"/>
                <a:ea typeface="+mj-ea"/>
                <a:cs typeface="Arial" panose="020B0604020202020204" pitchFamily="34" charset="0"/>
              </a:rPr>
              <a:t>For questions, comments or to request future agenda items please email </a:t>
            </a:r>
          </a:p>
          <a:p>
            <a:pPr marL="0" indent="0" algn="ctr">
              <a:spcBef>
                <a:spcPts val="0"/>
              </a:spcBef>
              <a:buClr>
                <a:srgbClr val="7030A0"/>
              </a:buClr>
              <a:buNone/>
            </a:pPr>
            <a:r>
              <a:rPr lang="en-US" sz="2200" dirty="0" smtClean="0">
                <a:solidFill>
                  <a:srgbClr val="0A295B"/>
                </a:solidFill>
                <a:latin typeface="Arial" panose="020B0604020202020204" pitchFamily="34" charset="0"/>
                <a:ea typeface="+mj-ea"/>
                <a:cs typeface="Arial" panose="020B0604020202020204" pitchFamily="34" charset="0"/>
              </a:rPr>
              <a:t>advisorygroup@dhcs.ca.gov. </a:t>
            </a:r>
            <a:endParaRPr lang="en-US" sz="2200" dirty="0">
              <a:solidFill>
                <a:srgbClr val="0A295B"/>
              </a:solidFill>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22818938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7"/>
          </p:nvPr>
        </p:nvSpPr>
        <p:spPr/>
        <p:txBody>
          <a:bodyPr/>
          <a:lstStyle/>
          <a:p>
            <a:pPr marL="25400">
              <a:lnSpc>
                <a:spcPts val="1425"/>
              </a:lnSpc>
            </a:pPr>
            <a:fld id="{81D60167-4931-47E6-BA6A-407CBD079E47}" type="slidenum">
              <a:rPr lang="en-US" spc="-5" smtClean="0"/>
              <a:t>9</a:t>
            </a:fld>
            <a:endParaRPr lang="en-US" spc="-5" dirty="0"/>
          </a:p>
        </p:txBody>
      </p:sp>
      <p:sp>
        <p:nvSpPr>
          <p:cNvPr id="7" name="Date Placeholder 6"/>
          <p:cNvSpPr>
            <a:spLocks noGrp="1"/>
          </p:cNvSpPr>
          <p:nvPr>
            <p:ph type="dt" sz="half" idx="6"/>
          </p:nvPr>
        </p:nvSpPr>
        <p:spPr/>
        <p:txBody>
          <a:bodyPr/>
          <a:lstStyle/>
          <a:p>
            <a:pPr marL="12700">
              <a:lnSpc>
                <a:spcPts val="1425"/>
              </a:lnSpc>
            </a:pPr>
            <a:r>
              <a:rPr lang="en-US" spc="-5" smtClean="0"/>
              <a:t>12/05/2019</a:t>
            </a:r>
            <a:endParaRPr lang="en-US" spc="-5" dirty="0"/>
          </a:p>
        </p:txBody>
      </p:sp>
      <p:sp>
        <p:nvSpPr>
          <p:cNvPr id="3" name="object 3"/>
          <p:cNvSpPr txBox="1">
            <a:spLocks noGrp="1"/>
          </p:cNvSpPr>
          <p:nvPr>
            <p:ph type="title"/>
          </p:nvPr>
        </p:nvSpPr>
        <p:spPr>
          <a:xfrm>
            <a:off x="3199034" y="482917"/>
            <a:ext cx="4344035" cy="696595"/>
          </a:xfrm>
          <a:prstGeom prst="rect">
            <a:avLst/>
          </a:prstGeom>
        </p:spPr>
        <p:txBody>
          <a:bodyPr vert="horz" wrap="square" lIns="0" tIns="13335" rIns="0" bIns="0" rtlCol="0">
            <a:spAutoFit/>
          </a:bodyPr>
          <a:lstStyle/>
          <a:p>
            <a:pPr marL="12700">
              <a:lnSpc>
                <a:spcPct val="100000"/>
              </a:lnSpc>
              <a:spcBef>
                <a:spcPts val="105"/>
              </a:spcBef>
            </a:pPr>
            <a:r>
              <a:rPr sz="4400" dirty="0"/>
              <a:t>CalAIM</a:t>
            </a:r>
            <a:r>
              <a:rPr sz="4400" spc="-85" dirty="0"/>
              <a:t> </a:t>
            </a:r>
            <a:r>
              <a:rPr sz="4400" spc="-5" dirty="0"/>
              <a:t>Overview</a:t>
            </a:r>
            <a:endParaRPr sz="4400" dirty="0"/>
          </a:p>
        </p:txBody>
      </p:sp>
      <p:sp>
        <p:nvSpPr>
          <p:cNvPr id="2" name="object 2"/>
          <p:cNvSpPr txBox="1"/>
          <p:nvPr/>
        </p:nvSpPr>
        <p:spPr>
          <a:xfrm>
            <a:off x="1069254" y="1549399"/>
            <a:ext cx="7389495" cy="4521835"/>
          </a:xfrm>
          <a:prstGeom prst="rect">
            <a:avLst/>
          </a:prstGeom>
        </p:spPr>
        <p:txBody>
          <a:bodyPr vert="horz" wrap="square" lIns="0" tIns="85725" rIns="0" bIns="0" rtlCol="0">
            <a:spAutoFit/>
          </a:bodyPr>
          <a:lstStyle/>
          <a:p>
            <a:pPr marL="355600" marR="140335" lvl="0" indent="-342900" algn="l" defTabSz="914400" rtl="0" eaLnBrk="1" fontAlgn="auto" latinLnBrk="0" hangingPunct="1">
              <a:lnSpc>
                <a:spcPts val="2400"/>
              </a:lnSpc>
              <a:spcBef>
                <a:spcPts val="675"/>
              </a:spcBef>
              <a:spcAft>
                <a:spcPts val="0"/>
              </a:spcAft>
              <a:buClr>
                <a:srgbClr val="003C59"/>
              </a:buClr>
              <a:buSzTx/>
              <a:buFont typeface="Arial"/>
              <a:buChar char="•"/>
              <a:tabLst>
                <a:tab pos="355600" algn="l"/>
                <a:tab pos="356235" algn="l"/>
              </a:tabLst>
              <a:defRPr/>
            </a:pPr>
            <a:r>
              <a:rPr kumimoji="0" sz="2500" b="0" i="0" u="none" strike="noStrike" kern="1200" cap="none" spc="-10" normalizeH="0" baseline="0" noProof="0" dirty="0">
                <a:ln>
                  <a:noFill/>
                </a:ln>
                <a:solidFill>
                  <a:srgbClr val="003C59"/>
                </a:solidFill>
                <a:effectLst/>
                <a:uLnTx/>
                <a:uFillTx/>
                <a:latin typeface="Arial"/>
                <a:ea typeface="+mn-ea"/>
                <a:cs typeface="Arial"/>
              </a:rPr>
              <a:t>Offers </a:t>
            </a:r>
            <a:r>
              <a:rPr kumimoji="0" sz="2500" b="0" i="0" u="none" strike="noStrike" kern="1200" cap="none" spc="-5" normalizeH="0" baseline="0" noProof="0" dirty="0">
                <a:ln>
                  <a:noFill/>
                </a:ln>
                <a:solidFill>
                  <a:srgbClr val="003C59"/>
                </a:solidFill>
                <a:effectLst/>
                <a:uLnTx/>
                <a:uFillTx/>
                <a:latin typeface="Arial"/>
                <a:ea typeface="+mn-ea"/>
                <a:cs typeface="Arial"/>
              </a:rPr>
              <a:t>solutions to reinforce the stability </a:t>
            </a:r>
            <a:r>
              <a:rPr kumimoji="0" sz="2500" b="0" i="0" u="none" strike="noStrike" kern="1200" cap="none" spc="0" normalizeH="0" baseline="0" noProof="0" dirty="0">
                <a:ln>
                  <a:noFill/>
                </a:ln>
                <a:solidFill>
                  <a:srgbClr val="003C59"/>
                </a:solidFill>
                <a:effectLst/>
                <a:uLnTx/>
                <a:uFillTx/>
                <a:latin typeface="Arial"/>
                <a:ea typeface="+mn-ea"/>
                <a:cs typeface="Arial"/>
              </a:rPr>
              <a:t>of the  </a:t>
            </a:r>
            <a:r>
              <a:rPr kumimoji="0" sz="2500" b="0" i="0" u="none" strike="noStrike" kern="1200" cap="none" spc="-5" normalizeH="0" baseline="0" noProof="0" dirty="0">
                <a:ln>
                  <a:noFill/>
                </a:ln>
                <a:solidFill>
                  <a:srgbClr val="003C59"/>
                </a:solidFill>
                <a:effectLst/>
                <a:uLnTx/>
                <a:uFillTx/>
                <a:latin typeface="Arial"/>
                <a:ea typeface="+mn-ea"/>
                <a:cs typeface="Arial"/>
              </a:rPr>
              <a:t>Medi-Cal program </a:t>
            </a:r>
            <a:r>
              <a:rPr kumimoji="0" sz="2500" b="0" i="0" u="none" strike="noStrike" kern="1200" cap="none" spc="0" normalizeH="0" baseline="0" noProof="0" dirty="0">
                <a:ln>
                  <a:noFill/>
                </a:ln>
                <a:solidFill>
                  <a:srgbClr val="003C59"/>
                </a:solidFill>
                <a:effectLst/>
                <a:uLnTx/>
                <a:uFillTx/>
                <a:latin typeface="Arial"/>
                <a:ea typeface="+mn-ea"/>
                <a:cs typeface="Arial"/>
              </a:rPr>
              <a:t>and </a:t>
            </a:r>
            <a:r>
              <a:rPr kumimoji="0" sz="2500" b="0" i="0" u="none" strike="noStrike" kern="1200" cap="none" spc="-5" normalizeH="0" baseline="0" noProof="0" dirty="0">
                <a:ln>
                  <a:noFill/>
                </a:ln>
                <a:solidFill>
                  <a:srgbClr val="003C59"/>
                </a:solidFill>
                <a:effectLst/>
                <a:uLnTx/>
                <a:uFillTx/>
                <a:latin typeface="Arial"/>
                <a:ea typeface="+mn-ea"/>
                <a:cs typeface="Arial"/>
              </a:rPr>
              <a:t>allows the critical  successes </a:t>
            </a:r>
            <a:r>
              <a:rPr kumimoji="0" sz="2500" b="0" i="0" u="none" strike="noStrike" kern="1200" cap="none" spc="0" normalizeH="0" baseline="0" noProof="0" dirty="0">
                <a:ln>
                  <a:noFill/>
                </a:ln>
                <a:solidFill>
                  <a:srgbClr val="003C59"/>
                </a:solidFill>
                <a:effectLst/>
                <a:uLnTx/>
                <a:uFillTx/>
                <a:latin typeface="Arial"/>
                <a:ea typeface="+mn-ea"/>
                <a:cs typeface="Arial"/>
              </a:rPr>
              <a:t>of </a:t>
            </a:r>
            <a:r>
              <a:rPr kumimoji="0" sz="2500" b="0" i="0" u="none" strike="noStrike" kern="1200" cap="none" spc="-5" normalizeH="0" baseline="0" noProof="0" dirty="0">
                <a:ln>
                  <a:noFill/>
                </a:ln>
                <a:solidFill>
                  <a:srgbClr val="003C59"/>
                </a:solidFill>
                <a:effectLst/>
                <a:uLnTx/>
                <a:uFillTx/>
                <a:latin typeface="Arial"/>
                <a:ea typeface="+mn-ea"/>
                <a:cs typeface="Arial"/>
              </a:rPr>
              <a:t>waiver demonstrations such </a:t>
            </a:r>
            <a:r>
              <a:rPr kumimoji="0" sz="2500" b="0" i="0" u="none" strike="noStrike" kern="1200" cap="none" spc="0" normalizeH="0" baseline="0" noProof="0" dirty="0">
                <a:ln>
                  <a:noFill/>
                </a:ln>
                <a:solidFill>
                  <a:srgbClr val="003C59"/>
                </a:solidFill>
                <a:effectLst/>
                <a:uLnTx/>
                <a:uFillTx/>
                <a:latin typeface="Arial"/>
                <a:ea typeface="+mn-ea"/>
                <a:cs typeface="Arial"/>
              </a:rPr>
              <a:t>as  </a:t>
            </a:r>
            <a:r>
              <a:rPr kumimoji="0" sz="2500" b="0" i="0" u="none" strike="noStrike" kern="1200" cap="none" spc="-5" normalizeH="0" baseline="0" noProof="0" dirty="0">
                <a:ln>
                  <a:noFill/>
                </a:ln>
                <a:solidFill>
                  <a:srgbClr val="003C59"/>
                </a:solidFill>
                <a:effectLst/>
                <a:uLnTx/>
                <a:uFillTx/>
                <a:latin typeface="Arial"/>
                <a:ea typeface="+mn-ea"/>
                <a:cs typeface="Arial"/>
              </a:rPr>
              <a:t>Whole Person Care, the Coordinated Care  Initiative, public hospital system delivery  transformation, </a:t>
            </a:r>
            <a:r>
              <a:rPr kumimoji="0" sz="2500" b="0" i="0" u="none" strike="noStrike" kern="1200" cap="none" spc="0" normalizeH="0" baseline="0" noProof="0" dirty="0">
                <a:ln>
                  <a:noFill/>
                </a:ln>
                <a:solidFill>
                  <a:srgbClr val="003C59"/>
                </a:solidFill>
                <a:effectLst/>
                <a:uLnTx/>
                <a:uFillTx/>
                <a:latin typeface="Arial"/>
                <a:ea typeface="+mn-ea"/>
                <a:cs typeface="Arial"/>
              </a:rPr>
              <a:t>and </a:t>
            </a:r>
            <a:r>
              <a:rPr kumimoji="0" sz="2500" b="0" i="0" u="none" strike="noStrike" kern="1200" cap="none" spc="-5" normalizeH="0" baseline="0" noProof="0" dirty="0">
                <a:ln>
                  <a:noFill/>
                </a:ln>
                <a:solidFill>
                  <a:srgbClr val="003C59"/>
                </a:solidFill>
                <a:effectLst/>
                <a:uLnTx/>
                <a:uFillTx/>
                <a:latin typeface="Arial"/>
                <a:ea typeface="+mn-ea"/>
                <a:cs typeface="Arial"/>
              </a:rPr>
              <a:t>the coordination </a:t>
            </a:r>
            <a:r>
              <a:rPr kumimoji="0" sz="2500" b="0" i="0" u="none" strike="noStrike" kern="1200" cap="none" spc="0" normalizeH="0" baseline="0" noProof="0" dirty="0">
                <a:ln>
                  <a:noFill/>
                </a:ln>
                <a:solidFill>
                  <a:srgbClr val="003C59"/>
                </a:solidFill>
                <a:effectLst/>
                <a:uLnTx/>
                <a:uFillTx/>
                <a:latin typeface="Arial"/>
                <a:ea typeface="+mn-ea"/>
                <a:cs typeface="Arial"/>
              </a:rPr>
              <a:t>and </a:t>
            </a:r>
            <a:r>
              <a:rPr kumimoji="0" sz="2500" b="0" i="0" u="none" strike="noStrike" kern="1200" cap="none" spc="-5" normalizeH="0" baseline="0" noProof="0" dirty="0">
                <a:ln>
                  <a:noFill/>
                </a:ln>
                <a:solidFill>
                  <a:srgbClr val="003C59"/>
                </a:solidFill>
                <a:effectLst/>
                <a:uLnTx/>
                <a:uFillTx/>
                <a:latin typeface="Arial"/>
                <a:ea typeface="+mn-ea"/>
                <a:cs typeface="Arial"/>
              </a:rPr>
              <a:t>delivery  </a:t>
            </a:r>
            <a:r>
              <a:rPr kumimoji="0" sz="2500" b="0" i="0" u="none" strike="noStrike" kern="1200" cap="none" spc="0" normalizeH="0" baseline="0" noProof="0" dirty="0">
                <a:ln>
                  <a:noFill/>
                </a:ln>
                <a:solidFill>
                  <a:srgbClr val="003C59"/>
                </a:solidFill>
                <a:effectLst/>
                <a:uLnTx/>
                <a:uFillTx/>
                <a:latin typeface="Arial"/>
                <a:ea typeface="+mn-ea"/>
                <a:cs typeface="Arial"/>
              </a:rPr>
              <a:t>of </a:t>
            </a:r>
            <a:r>
              <a:rPr kumimoji="0" sz="2500" b="0" i="0" u="none" strike="noStrike" kern="1200" cap="none" spc="-5" normalizeH="0" baseline="0" noProof="0" dirty="0">
                <a:ln>
                  <a:noFill/>
                </a:ln>
                <a:solidFill>
                  <a:srgbClr val="003C59"/>
                </a:solidFill>
                <a:effectLst/>
                <a:uLnTx/>
                <a:uFillTx/>
                <a:latin typeface="Arial"/>
                <a:ea typeface="+mn-ea"/>
                <a:cs typeface="Arial"/>
              </a:rPr>
              <a:t>quality care to continue </a:t>
            </a:r>
            <a:r>
              <a:rPr kumimoji="0" sz="2500" b="0" i="0" u="none" strike="noStrike" kern="1200" cap="none" spc="0" normalizeH="0" baseline="0" noProof="0" dirty="0">
                <a:ln>
                  <a:noFill/>
                </a:ln>
                <a:solidFill>
                  <a:srgbClr val="003C59"/>
                </a:solidFill>
                <a:effectLst/>
                <a:uLnTx/>
                <a:uFillTx/>
                <a:latin typeface="Arial"/>
                <a:ea typeface="+mn-ea"/>
                <a:cs typeface="Arial"/>
              </a:rPr>
              <a:t>and </a:t>
            </a:r>
            <a:r>
              <a:rPr kumimoji="0" sz="2500" b="0" i="0" u="none" strike="noStrike" kern="1200" cap="none" spc="-5" normalizeH="0" baseline="0" noProof="0" dirty="0">
                <a:ln>
                  <a:noFill/>
                </a:ln>
                <a:solidFill>
                  <a:srgbClr val="003C59"/>
                </a:solidFill>
                <a:effectLst/>
                <a:uLnTx/>
                <a:uFillTx/>
                <a:latin typeface="Arial"/>
                <a:ea typeface="+mn-ea"/>
                <a:cs typeface="Arial"/>
              </a:rPr>
              <a:t>be</a:t>
            </a:r>
            <a:r>
              <a:rPr kumimoji="0" sz="2500" b="0" i="0" u="none" strike="noStrike" kern="1200" cap="none" spc="30" normalizeH="0" baseline="0" noProof="0" dirty="0">
                <a:ln>
                  <a:noFill/>
                </a:ln>
                <a:solidFill>
                  <a:srgbClr val="003C59"/>
                </a:solidFill>
                <a:effectLst/>
                <a:uLnTx/>
                <a:uFillTx/>
                <a:latin typeface="Arial"/>
                <a:ea typeface="+mn-ea"/>
                <a:cs typeface="Arial"/>
              </a:rPr>
              <a:t> </a:t>
            </a:r>
            <a:r>
              <a:rPr kumimoji="0" sz="2500" b="0" i="0" u="none" strike="noStrike" kern="1200" cap="none" spc="-5" normalizeH="0" baseline="0" noProof="0" dirty="0">
                <a:ln>
                  <a:noFill/>
                </a:ln>
                <a:solidFill>
                  <a:srgbClr val="003C59"/>
                </a:solidFill>
                <a:effectLst/>
                <a:uLnTx/>
                <a:uFillTx/>
                <a:latin typeface="Arial"/>
                <a:ea typeface="+mn-ea"/>
                <a:cs typeface="Arial"/>
              </a:rPr>
              <a:t>expanded.</a:t>
            </a:r>
            <a:endParaRPr kumimoji="0" sz="2500" b="0" i="0" u="none" strike="noStrike" kern="1200" cap="none" spc="0" normalizeH="0" baseline="0" noProof="0" dirty="0">
              <a:ln>
                <a:noFill/>
              </a:ln>
              <a:solidFill>
                <a:prstClr val="black"/>
              </a:solidFill>
              <a:effectLst/>
              <a:uLnTx/>
              <a:uFillTx/>
              <a:latin typeface="Arial"/>
              <a:ea typeface="+mn-ea"/>
              <a:cs typeface="Arial"/>
            </a:endParaRPr>
          </a:p>
          <a:p>
            <a:pPr marL="0" marR="0" lvl="0" indent="0" algn="l" defTabSz="914400" rtl="0" eaLnBrk="1" fontAlgn="auto" latinLnBrk="0" hangingPunct="1">
              <a:lnSpc>
                <a:spcPct val="100000"/>
              </a:lnSpc>
              <a:spcBef>
                <a:spcPts val="35"/>
              </a:spcBef>
              <a:spcAft>
                <a:spcPts val="0"/>
              </a:spcAft>
              <a:buClr>
                <a:srgbClr val="003C59"/>
              </a:buClr>
              <a:buSzTx/>
              <a:buFont typeface="Arial"/>
              <a:buChar char="•"/>
              <a:tabLst/>
              <a:defRPr/>
            </a:pPr>
            <a:endParaRPr kumimoji="0" sz="3100" b="0" i="0" u="none" strike="noStrike" kern="1200" cap="none" spc="0" normalizeH="0" baseline="0" noProof="0" dirty="0">
              <a:ln>
                <a:noFill/>
              </a:ln>
              <a:solidFill>
                <a:prstClr val="black"/>
              </a:solidFill>
              <a:effectLst/>
              <a:uLnTx/>
              <a:uFillTx/>
              <a:latin typeface="Times New Roman"/>
              <a:ea typeface="+mn-ea"/>
              <a:cs typeface="Times New Roman"/>
            </a:endParaRPr>
          </a:p>
          <a:p>
            <a:pPr marL="355600" marR="5080" lvl="0" indent="-342900" algn="l" defTabSz="914400" rtl="0" eaLnBrk="1" fontAlgn="auto" latinLnBrk="0" hangingPunct="1">
              <a:lnSpc>
                <a:spcPts val="2400"/>
              </a:lnSpc>
              <a:spcBef>
                <a:spcPts val="0"/>
              </a:spcBef>
              <a:spcAft>
                <a:spcPts val="0"/>
              </a:spcAft>
              <a:buClrTx/>
              <a:buSzTx/>
              <a:buFontTx/>
              <a:buChar char="•"/>
              <a:tabLst>
                <a:tab pos="355600" algn="l"/>
                <a:tab pos="356235" algn="l"/>
              </a:tabLst>
              <a:defRPr/>
            </a:pPr>
            <a:r>
              <a:rPr kumimoji="0" sz="2500" b="0" i="0" u="none" strike="noStrike" kern="1200" cap="none" spc="-5" normalizeH="0" baseline="0" noProof="0" dirty="0">
                <a:ln>
                  <a:noFill/>
                </a:ln>
                <a:solidFill>
                  <a:srgbClr val="003C59"/>
                </a:solidFill>
                <a:effectLst/>
                <a:uLnTx/>
                <a:uFillTx/>
                <a:latin typeface="Arial"/>
                <a:ea typeface="+mn-ea"/>
                <a:cs typeface="Arial"/>
              </a:rPr>
              <a:t>Seeks to build </a:t>
            </a:r>
            <a:r>
              <a:rPr kumimoji="0" sz="2500" b="0" i="0" u="none" strike="noStrike" kern="1200" cap="none" spc="0" normalizeH="0" baseline="0" noProof="0" dirty="0">
                <a:ln>
                  <a:noFill/>
                </a:ln>
                <a:solidFill>
                  <a:srgbClr val="003C59"/>
                </a:solidFill>
                <a:effectLst/>
                <a:uLnTx/>
                <a:uFillTx/>
                <a:latin typeface="Arial"/>
                <a:ea typeface="+mn-ea"/>
                <a:cs typeface="Arial"/>
              </a:rPr>
              <a:t>upon past </a:t>
            </a:r>
            <a:r>
              <a:rPr kumimoji="0" sz="2500" b="0" i="0" u="none" strike="noStrike" kern="1200" cap="none" spc="-5" normalizeH="0" baseline="0" noProof="0" dirty="0">
                <a:ln>
                  <a:noFill/>
                </a:ln>
                <a:solidFill>
                  <a:srgbClr val="003C59"/>
                </a:solidFill>
                <a:effectLst/>
                <a:uLnTx/>
                <a:uFillTx/>
                <a:latin typeface="Arial"/>
                <a:ea typeface="+mn-ea"/>
                <a:cs typeface="Arial"/>
              </a:rPr>
              <a:t>successes </a:t>
            </a:r>
            <a:r>
              <a:rPr kumimoji="0" sz="2500" b="0" i="0" u="none" strike="noStrike" kern="1200" cap="none" spc="0" normalizeH="0" baseline="0" noProof="0" dirty="0">
                <a:ln>
                  <a:noFill/>
                </a:ln>
                <a:solidFill>
                  <a:srgbClr val="003C59"/>
                </a:solidFill>
                <a:effectLst/>
                <a:uLnTx/>
                <a:uFillTx/>
                <a:latin typeface="Arial"/>
                <a:ea typeface="+mn-ea"/>
                <a:cs typeface="Arial"/>
              </a:rPr>
              <a:t>and </a:t>
            </a:r>
            <a:r>
              <a:rPr kumimoji="0" sz="2500" b="0" i="0" u="none" strike="noStrike" kern="1200" cap="none" spc="-5" normalizeH="0" baseline="0" noProof="0" dirty="0">
                <a:ln>
                  <a:noFill/>
                </a:ln>
                <a:solidFill>
                  <a:srgbClr val="003C59"/>
                </a:solidFill>
                <a:effectLst/>
                <a:uLnTx/>
                <a:uFillTx/>
                <a:latin typeface="Arial"/>
                <a:ea typeface="+mn-ea"/>
                <a:cs typeface="Arial"/>
              </a:rPr>
              <a:t>improve  the entire </a:t>
            </a:r>
            <a:r>
              <a:rPr kumimoji="0" sz="2500" b="0" i="0" u="none" strike="noStrike" kern="1200" cap="none" spc="0" normalizeH="0" baseline="0" noProof="0" dirty="0">
                <a:ln>
                  <a:noFill/>
                </a:ln>
                <a:solidFill>
                  <a:srgbClr val="003C59"/>
                </a:solidFill>
                <a:effectLst/>
                <a:uLnTx/>
                <a:uFillTx/>
                <a:latin typeface="Arial"/>
                <a:ea typeface="+mn-ea"/>
                <a:cs typeface="Arial"/>
              </a:rPr>
              <a:t>continuum of </a:t>
            </a:r>
            <a:r>
              <a:rPr kumimoji="0" sz="2500" b="0" i="0" u="none" strike="noStrike" kern="1200" cap="none" spc="-5" normalizeH="0" baseline="0" noProof="0" dirty="0">
                <a:ln>
                  <a:noFill/>
                </a:ln>
                <a:solidFill>
                  <a:srgbClr val="003C59"/>
                </a:solidFill>
                <a:effectLst/>
                <a:uLnTx/>
                <a:uFillTx/>
                <a:latin typeface="Arial"/>
                <a:ea typeface="+mn-ea"/>
                <a:cs typeface="Arial"/>
              </a:rPr>
              <a:t>care across </a:t>
            </a:r>
            <a:r>
              <a:rPr kumimoji="0" sz="2500" b="0" i="0" u="none" strike="noStrike" kern="1200" cap="none" spc="-10" normalizeH="0" baseline="0" noProof="0" dirty="0">
                <a:ln>
                  <a:noFill/>
                </a:ln>
                <a:solidFill>
                  <a:srgbClr val="003C59"/>
                </a:solidFill>
                <a:effectLst/>
                <a:uLnTx/>
                <a:uFillTx/>
                <a:latin typeface="Arial"/>
                <a:ea typeface="+mn-ea"/>
                <a:cs typeface="Arial"/>
              </a:rPr>
              <a:t>Medi-Cal,  </a:t>
            </a:r>
            <a:r>
              <a:rPr kumimoji="0" sz="2500" b="0" i="0" u="none" strike="noStrike" kern="1200" cap="none" spc="-5" normalizeH="0" baseline="0" noProof="0" dirty="0">
                <a:ln>
                  <a:noFill/>
                </a:ln>
                <a:solidFill>
                  <a:srgbClr val="003C59"/>
                </a:solidFill>
                <a:effectLst/>
                <a:uLnTx/>
                <a:uFillTx/>
                <a:latin typeface="Arial"/>
                <a:ea typeface="+mn-ea"/>
                <a:cs typeface="Arial"/>
              </a:rPr>
              <a:t>ensuring the system more appropriately </a:t>
            </a:r>
            <a:r>
              <a:rPr kumimoji="0" sz="2500" b="0" i="0" u="none" strike="noStrike" kern="1200" cap="none" spc="0" normalizeH="0" baseline="0" noProof="0" dirty="0">
                <a:ln>
                  <a:noFill/>
                </a:ln>
                <a:solidFill>
                  <a:srgbClr val="003C59"/>
                </a:solidFill>
                <a:effectLst/>
                <a:uLnTx/>
                <a:uFillTx/>
                <a:latin typeface="Arial"/>
                <a:ea typeface="+mn-ea"/>
                <a:cs typeface="Arial"/>
              </a:rPr>
              <a:t>manages  patients over </a:t>
            </a:r>
            <a:r>
              <a:rPr kumimoji="0" sz="2500" b="0" i="0" u="none" strike="noStrike" kern="1200" cap="none" spc="-5" normalizeH="0" baseline="0" noProof="0" dirty="0">
                <a:ln>
                  <a:noFill/>
                </a:ln>
                <a:solidFill>
                  <a:srgbClr val="003C59"/>
                </a:solidFill>
                <a:effectLst/>
                <a:uLnTx/>
                <a:uFillTx/>
                <a:latin typeface="Arial"/>
                <a:ea typeface="+mn-ea"/>
                <a:cs typeface="Arial"/>
              </a:rPr>
              <a:t>time </a:t>
            </a:r>
            <a:r>
              <a:rPr kumimoji="0" sz="2500" b="0" i="0" u="none" strike="noStrike" kern="1200" cap="none" spc="0" normalizeH="0" baseline="0" noProof="0" dirty="0">
                <a:ln>
                  <a:noFill/>
                </a:ln>
                <a:solidFill>
                  <a:srgbClr val="003C59"/>
                </a:solidFill>
                <a:effectLst/>
                <a:uLnTx/>
                <a:uFillTx/>
                <a:latin typeface="Arial"/>
                <a:ea typeface="+mn-ea"/>
                <a:cs typeface="Arial"/>
              </a:rPr>
              <a:t>through </a:t>
            </a:r>
            <a:r>
              <a:rPr kumimoji="0" sz="2500" b="0" i="0" u="none" strike="noStrike" kern="1200" cap="none" spc="-5" normalizeH="0" baseline="0" noProof="0" dirty="0">
                <a:ln>
                  <a:noFill/>
                </a:ln>
                <a:solidFill>
                  <a:srgbClr val="003C59"/>
                </a:solidFill>
                <a:effectLst/>
                <a:uLnTx/>
                <a:uFillTx/>
                <a:latin typeface="Arial"/>
                <a:ea typeface="+mn-ea"/>
                <a:cs typeface="Arial"/>
              </a:rPr>
              <a:t>a comprehensive array  </a:t>
            </a:r>
            <a:r>
              <a:rPr kumimoji="0" sz="2500" b="0" i="0" u="none" strike="noStrike" kern="1200" cap="none" spc="0" normalizeH="0" baseline="0" noProof="0" dirty="0">
                <a:ln>
                  <a:noFill/>
                </a:ln>
                <a:solidFill>
                  <a:srgbClr val="003C59"/>
                </a:solidFill>
                <a:effectLst/>
                <a:uLnTx/>
                <a:uFillTx/>
                <a:latin typeface="Arial"/>
                <a:ea typeface="+mn-ea"/>
                <a:cs typeface="Arial"/>
              </a:rPr>
              <a:t>of </a:t>
            </a:r>
            <a:r>
              <a:rPr kumimoji="0" sz="2500" b="0" i="0" u="none" strike="noStrike" kern="1200" cap="none" spc="-5" normalizeH="0" baseline="0" noProof="0" dirty="0">
                <a:ln>
                  <a:noFill/>
                </a:ln>
                <a:solidFill>
                  <a:srgbClr val="003C59"/>
                </a:solidFill>
                <a:effectLst/>
                <a:uLnTx/>
                <a:uFillTx/>
                <a:latin typeface="Arial"/>
                <a:ea typeface="+mn-ea"/>
                <a:cs typeface="Arial"/>
              </a:rPr>
              <a:t>health </a:t>
            </a:r>
            <a:r>
              <a:rPr kumimoji="0" sz="2500" b="0" i="0" u="none" strike="noStrike" kern="1200" cap="none" spc="0" normalizeH="0" baseline="0" noProof="0" dirty="0">
                <a:ln>
                  <a:noFill/>
                </a:ln>
                <a:solidFill>
                  <a:srgbClr val="003C59"/>
                </a:solidFill>
                <a:effectLst/>
                <a:uLnTx/>
                <a:uFillTx/>
                <a:latin typeface="Arial"/>
                <a:ea typeface="+mn-ea"/>
                <a:cs typeface="Arial"/>
              </a:rPr>
              <a:t>and </a:t>
            </a:r>
            <a:r>
              <a:rPr kumimoji="0" sz="2500" b="0" i="0" u="none" strike="noStrike" kern="1200" cap="none" spc="-5" normalizeH="0" baseline="0" noProof="0" dirty="0">
                <a:ln>
                  <a:noFill/>
                </a:ln>
                <a:solidFill>
                  <a:srgbClr val="003C59"/>
                </a:solidFill>
                <a:effectLst/>
                <a:uLnTx/>
                <a:uFillTx/>
                <a:latin typeface="Arial"/>
                <a:ea typeface="+mn-ea"/>
                <a:cs typeface="Arial"/>
              </a:rPr>
              <a:t>social services </a:t>
            </a:r>
            <a:r>
              <a:rPr kumimoji="0" sz="2500" b="0" i="0" u="none" strike="noStrike" kern="1200" cap="none" spc="0" normalizeH="0" baseline="0" noProof="0" dirty="0">
                <a:ln>
                  <a:noFill/>
                </a:ln>
                <a:solidFill>
                  <a:srgbClr val="003C59"/>
                </a:solidFill>
                <a:effectLst/>
                <a:uLnTx/>
                <a:uFillTx/>
                <a:latin typeface="Arial"/>
                <a:ea typeface="+mn-ea"/>
                <a:cs typeface="Arial"/>
              </a:rPr>
              <a:t>spanning </a:t>
            </a:r>
            <a:r>
              <a:rPr kumimoji="0" sz="2500" b="0" i="0" u="none" strike="noStrike" kern="1200" cap="none" spc="-5" normalizeH="0" baseline="0" noProof="0" dirty="0">
                <a:ln>
                  <a:noFill/>
                </a:ln>
                <a:solidFill>
                  <a:srgbClr val="003C59"/>
                </a:solidFill>
                <a:effectLst/>
                <a:uLnTx/>
                <a:uFillTx/>
                <a:latin typeface="Arial"/>
                <a:ea typeface="+mn-ea"/>
                <a:cs typeface="Arial"/>
              </a:rPr>
              <a:t>all levels </a:t>
            </a:r>
            <a:r>
              <a:rPr kumimoji="0" sz="2500" b="0" i="0" u="none" strike="noStrike" kern="1200" cap="none" spc="0" normalizeH="0" baseline="0" noProof="0" dirty="0">
                <a:ln>
                  <a:noFill/>
                </a:ln>
                <a:solidFill>
                  <a:srgbClr val="003C59"/>
                </a:solidFill>
                <a:effectLst/>
                <a:uLnTx/>
                <a:uFillTx/>
                <a:latin typeface="Arial"/>
                <a:ea typeface="+mn-ea"/>
                <a:cs typeface="Arial"/>
              </a:rPr>
              <a:t>of  </a:t>
            </a:r>
            <a:r>
              <a:rPr kumimoji="0" sz="2500" b="0" i="0" u="none" strike="noStrike" kern="1200" cap="none" spc="-5" normalizeH="0" baseline="0" noProof="0" dirty="0">
                <a:ln>
                  <a:noFill/>
                </a:ln>
                <a:solidFill>
                  <a:srgbClr val="003C59"/>
                </a:solidFill>
                <a:effectLst/>
                <a:uLnTx/>
                <a:uFillTx/>
                <a:latin typeface="Arial"/>
                <a:ea typeface="+mn-ea"/>
                <a:cs typeface="Arial"/>
              </a:rPr>
              <a:t>intensity </a:t>
            </a:r>
            <a:r>
              <a:rPr kumimoji="0" sz="2500" b="0" i="0" u="none" strike="noStrike" kern="1200" cap="none" spc="0" normalizeH="0" baseline="0" noProof="0" dirty="0">
                <a:ln>
                  <a:noFill/>
                </a:ln>
                <a:solidFill>
                  <a:srgbClr val="003C59"/>
                </a:solidFill>
                <a:effectLst/>
                <a:uLnTx/>
                <a:uFillTx/>
                <a:latin typeface="Arial"/>
                <a:ea typeface="+mn-ea"/>
                <a:cs typeface="Arial"/>
              </a:rPr>
              <a:t>of </a:t>
            </a:r>
            <a:r>
              <a:rPr kumimoji="0" sz="2500" b="0" i="0" u="none" strike="noStrike" kern="1200" cap="none" spc="-5" normalizeH="0" baseline="0" noProof="0" dirty="0">
                <a:ln>
                  <a:noFill/>
                </a:ln>
                <a:solidFill>
                  <a:srgbClr val="003C59"/>
                </a:solidFill>
                <a:effectLst/>
                <a:uLnTx/>
                <a:uFillTx/>
                <a:latin typeface="Arial"/>
                <a:ea typeface="+mn-ea"/>
                <a:cs typeface="Arial"/>
              </a:rPr>
              <a:t>care, from birth to </a:t>
            </a:r>
            <a:r>
              <a:rPr kumimoji="0" sz="2500" b="0" i="0" u="none" strike="noStrike" kern="1200" cap="none" spc="0" normalizeH="0" baseline="0" noProof="0" dirty="0">
                <a:ln>
                  <a:noFill/>
                </a:ln>
                <a:solidFill>
                  <a:srgbClr val="003C59"/>
                </a:solidFill>
                <a:effectLst/>
                <a:uLnTx/>
                <a:uFillTx/>
                <a:latin typeface="Arial"/>
                <a:ea typeface="+mn-ea"/>
                <a:cs typeface="Arial"/>
              </a:rPr>
              <a:t>end of</a:t>
            </a:r>
            <a:r>
              <a:rPr kumimoji="0" sz="2500" b="0" i="0" u="none" strike="noStrike" kern="1200" cap="none" spc="70" normalizeH="0" baseline="0" noProof="0" dirty="0">
                <a:ln>
                  <a:noFill/>
                </a:ln>
                <a:solidFill>
                  <a:srgbClr val="003C59"/>
                </a:solidFill>
                <a:effectLst/>
                <a:uLnTx/>
                <a:uFillTx/>
                <a:latin typeface="Arial"/>
                <a:ea typeface="+mn-ea"/>
                <a:cs typeface="Arial"/>
              </a:rPr>
              <a:t> </a:t>
            </a:r>
            <a:r>
              <a:rPr kumimoji="0" sz="2500" b="0" i="0" u="none" strike="noStrike" kern="1200" cap="none" spc="-5" normalizeH="0" baseline="0" noProof="0" dirty="0">
                <a:ln>
                  <a:noFill/>
                </a:ln>
                <a:solidFill>
                  <a:srgbClr val="003C59"/>
                </a:solidFill>
                <a:effectLst/>
                <a:uLnTx/>
                <a:uFillTx/>
                <a:latin typeface="Arial"/>
                <a:ea typeface="+mn-ea"/>
                <a:cs typeface="Arial"/>
              </a:rPr>
              <a:t>life.</a:t>
            </a:r>
            <a:endParaRPr kumimoji="0" sz="2500" b="0" i="0" u="none" strike="noStrike" kern="1200" cap="none" spc="0" normalizeH="0" baseline="0" noProof="0" dirty="0">
              <a:ln>
                <a:noFill/>
              </a:ln>
              <a:solidFill>
                <a:prstClr val="black"/>
              </a:solidFill>
              <a:effectLst/>
              <a:uLnTx/>
              <a:uFillTx/>
              <a:latin typeface="Arial"/>
              <a:ea typeface="+mn-ea"/>
              <a:cs typeface="Arial"/>
            </a:endParaRPr>
          </a:p>
        </p:txBody>
      </p:sp>
    </p:spTree>
    <p:extLst>
      <p:ext uri="{BB962C8B-B14F-4D97-AF65-F5344CB8AC3E}">
        <p14:creationId xmlns:p14="http://schemas.microsoft.com/office/powerpoint/2010/main" val="9988137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2">
      <a:dk1>
        <a:srgbClr val="2E2E2E"/>
      </a:dk1>
      <a:lt1>
        <a:srgbClr val="FFFFFF"/>
      </a:lt1>
      <a:dk2>
        <a:srgbClr val="2E2E2E"/>
      </a:dk2>
      <a:lt2>
        <a:srgbClr val="F9F7F5"/>
      </a:lt2>
      <a:accent1>
        <a:srgbClr val="27318B"/>
      </a:accent1>
      <a:accent2>
        <a:srgbClr val="7A227B"/>
      </a:accent2>
      <a:accent3>
        <a:srgbClr val="27318B"/>
      </a:accent3>
      <a:accent4>
        <a:srgbClr val="7A227B"/>
      </a:accent4>
      <a:accent5>
        <a:srgbClr val="27318B"/>
      </a:accent5>
      <a:accent6>
        <a:srgbClr val="7A227B"/>
      </a:accent6>
      <a:hlink>
        <a:srgbClr val="00B0F0"/>
      </a:hlink>
      <a:folHlink>
        <a:srgbClr val="0070C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plate_PowerPoint Presentation Templates (CalOptima Master Brand)">
  <a:themeElements>
    <a:clrScheme name="CalOptima Theme">
      <a:dk1>
        <a:srgbClr val="3B3B3B"/>
      </a:dk1>
      <a:lt1>
        <a:srgbClr val="FFFFFF"/>
      </a:lt1>
      <a:dk2>
        <a:srgbClr val="00355E"/>
      </a:dk2>
      <a:lt2>
        <a:srgbClr val="FFFFFF"/>
      </a:lt2>
      <a:accent1>
        <a:srgbClr val="00355E"/>
      </a:accent1>
      <a:accent2>
        <a:srgbClr val="8B005A"/>
      </a:accent2>
      <a:accent3>
        <a:srgbClr val="FF4612"/>
      </a:accent3>
      <a:accent4>
        <a:srgbClr val="62269E"/>
      </a:accent4>
      <a:accent5>
        <a:srgbClr val="00938F"/>
      </a:accent5>
      <a:accent6>
        <a:srgbClr val="0094D3"/>
      </a:accent6>
      <a:hlink>
        <a:srgbClr val="262626"/>
      </a:hlink>
      <a:folHlink>
        <a:srgbClr val="262626"/>
      </a:folHlink>
    </a:clrScheme>
    <a:fontScheme name="CalOptima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
      <a:clrScheme name="Office Theme 2">
        <a:dk1>
          <a:srgbClr val="4D4D4D"/>
        </a:dk1>
        <a:lt1>
          <a:srgbClr val="FFFFFF"/>
        </a:lt1>
        <a:dk2>
          <a:srgbClr val="1F497D"/>
        </a:dk2>
        <a:lt2>
          <a:srgbClr val="F8F8F8"/>
        </a:lt2>
        <a:accent1>
          <a:srgbClr val="99CCFF"/>
        </a:accent1>
        <a:accent2>
          <a:srgbClr val="3E73C2"/>
        </a:accent2>
        <a:accent3>
          <a:srgbClr val="FFFFFF"/>
        </a:accent3>
        <a:accent4>
          <a:srgbClr val="404040"/>
        </a:accent4>
        <a:accent5>
          <a:srgbClr val="CAE2FF"/>
        </a:accent5>
        <a:accent6>
          <a:srgbClr val="3768B0"/>
        </a:accent6>
        <a:hlink>
          <a:srgbClr val="1F497D"/>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DHCS Blue line TEMPLATE 5-20-15">
  <a:themeElements>
    <a:clrScheme name="Custom 2">
      <a:dk1>
        <a:srgbClr val="2E2E2E"/>
      </a:dk1>
      <a:lt1>
        <a:srgbClr val="FFFFFF"/>
      </a:lt1>
      <a:dk2>
        <a:srgbClr val="2E2E2E"/>
      </a:dk2>
      <a:lt2>
        <a:srgbClr val="F9F7F5"/>
      </a:lt2>
      <a:accent1>
        <a:srgbClr val="27318B"/>
      </a:accent1>
      <a:accent2>
        <a:srgbClr val="7A227B"/>
      </a:accent2>
      <a:accent3>
        <a:srgbClr val="27318B"/>
      </a:accent3>
      <a:accent4>
        <a:srgbClr val="7A227B"/>
      </a:accent4>
      <a:accent5>
        <a:srgbClr val="27318B"/>
      </a:accent5>
      <a:accent6>
        <a:srgbClr val="7A227B"/>
      </a:accent6>
      <a:hlink>
        <a:srgbClr val="00B0F0"/>
      </a:hlink>
      <a:folHlink>
        <a:srgbClr val="0070C0"/>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Office Theme">
  <a:themeElements>
    <a:clrScheme name="Custom 2">
      <a:dk1>
        <a:srgbClr val="2E2E2E"/>
      </a:dk1>
      <a:lt1>
        <a:srgbClr val="FFFFFF"/>
      </a:lt1>
      <a:dk2>
        <a:srgbClr val="2E2E2E"/>
      </a:dk2>
      <a:lt2>
        <a:srgbClr val="F9F7F5"/>
      </a:lt2>
      <a:accent1>
        <a:srgbClr val="27318B"/>
      </a:accent1>
      <a:accent2>
        <a:srgbClr val="7A227B"/>
      </a:accent2>
      <a:accent3>
        <a:srgbClr val="27318B"/>
      </a:accent3>
      <a:accent4>
        <a:srgbClr val="7A227B"/>
      </a:accent4>
      <a:accent5>
        <a:srgbClr val="27318B"/>
      </a:accent5>
      <a:accent6>
        <a:srgbClr val="7A227B"/>
      </a:accent6>
      <a:hlink>
        <a:srgbClr val="00B0F0"/>
      </a:hlink>
      <a:folHlink>
        <a:srgbClr val="0070C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Language xmlns="http://schemas.microsoft.com/sharepoint/v3">English</Language>
    <TAGBusPart xmlns="69bc34b3-1921-46c7-8c7a-d18363374b4b" xsi:nil="true"/>
    <TAGender xmlns="69bc34b3-1921-46c7-8c7a-d18363374b4b" xsi:nil="true"/>
    <Publication_x0020_Type xmlns="69bc34b3-1921-46c7-8c7a-d18363374b4b">62</Publication_x0020_Type>
    <Topics xmlns="69bc34b3-1921-46c7-8c7a-d18363374b4b" xsi:nil="true"/>
    <Reading_x0020_Level xmlns="c1c1dc04-eeda-4b6e-b2df-40979f5da1d3" xsi:nil="true"/>
    <TAGEthnicity xmlns="69bc34b3-1921-46c7-8c7a-d18363374b4b" xsi:nil="true"/>
    <Abstract xmlns="69bc34b3-1921-46c7-8c7a-d18363374b4b" xsi:nil="true"/>
    <PublishingContactName xmlns="http://schemas.microsoft.com/sharepoint/v3">Meghan Lytle</PublishingContactName>
    <TAGAge xmlns="69bc34b3-1921-46c7-8c7a-d18363374b4b" xsi:nil="true"/>
    <_dlc_DocId xmlns="69bc34b3-1921-46c7-8c7a-d18363374b4b">DHCSDOC-1832079576-1832</_dlc_DocId>
    <_dlc_DocIdUrl xmlns="69bc34b3-1921-46c7-8c7a-d18363374b4b">
      <Url>https://dhcscagovauthoring/services/_layouts/15/DocIdRedir.aspx?ID=DHCSDOC-1832079576-1832</Url>
      <Description>DHCSDOC-1832079576-1832</Description>
    </_dlc_DocIdUrl>
    <TaxCatchAll xmlns="69bc34b3-1921-46c7-8c7a-d18363374b4b">
      <Value>20</Value>
    </TaxCatchAll>
    <o68eaf9243684232b2418c37bbb152dc xmlns="69bc34b3-1921-46c7-8c7a-d18363374b4b">
      <Terms xmlns="http://schemas.microsoft.com/office/infopath/2007/PartnerControls">
        <TermInfo xmlns="http://schemas.microsoft.com/office/infopath/2007/PartnerControls">
          <TermName xmlns="http://schemas.microsoft.com/office/infopath/2007/PartnerControls">Managed Care Quality and Monitoring</TermName>
          <TermId xmlns="http://schemas.microsoft.com/office/infopath/2007/PartnerControls">b4f48c19-b6a3-4072-85c4-d61dba84e35f</TermId>
        </TermInfo>
      </Terms>
    </o68eaf9243684232b2418c37bbb152dc>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HCS Document" ma:contentTypeID="0x010100EEE380F46F125946A8B4C4C90D9FFCDC00EF7B5F1A49D6C44F9EF3E441EAB6FA91" ma:contentTypeVersion="36" ma:contentTypeDescription="This is the Custom Document Type for use by DHCS" ma:contentTypeScope="" ma:versionID="dd9e60763d672dfd6005b7d42a358f16">
  <xsd:schema xmlns:xsd="http://www.w3.org/2001/XMLSchema" xmlns:xs="http://www.w3.org/2001/XMLSchema" xmlns:p="http://schemas.microsoft.com/office/2006/metadata/properties" xmlns:ns1="http://schemas.microsoft.com/sharepoint/v3" xmlns:ns2="69bc34b3-1921-46c7-8c7a-d18363374b4b" xmlns:ns4="c1c1dc04-eeda-4b6e-b2df-40979f5da1d3" targetNamespace="http://schemas.microsoft.com/office/2006/metadata/properties" ma:root="true" ma:fieldsID="d15d598dc21e39b185848f333fe21660" ns1:_="" ns2:_="" ns4: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Publication_x0020_Type" minOccurs="0"/>
                <xsd:element ref="ns2:Abstract"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4:SharedWithUsers" minOccurs="0"/>
                <xsd:element ref="ns2:_dlc_DocId" minOccurs="0"/>
                <xsd:element ref="ns2:_dlc_DocIdUrl" minOccurs="0"/>
                <xsd:element ref="ns2:_dlc_DocIdPersistId" minOccurs="0"/>
                <xsd:element ref="ns2:o68eaf9243684232b2418c37bbb152dc" minOccurs="0"/>
                <xsd:element ref="ns2:TaxCatchAll" minOccurs="0"/>
                <xsd:element ref="ns2:TaxCatchAllLabel" minOccurs="0"/>
                <xsd:element ref="ns4:Reading_x0020_Lev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element name="Language" ma:index="7" nillable="true" ma:displayName="Language" ma:default="English" ma:hidden="true" ma:internalName="Language" ma:readOnly="fals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hidden="true" ma:internalName="Abstract" ma:readOnly="false">
      <xsd:simpleType>
        <xsd:restriction base="dms:Note"/>
      </xsd:simpleType>
    </xsd:element>
    <xsd:element name="TAGAge" ma:index="8" nillable="true" ma:displayName="TAGAge" ma:hidden="true" ma:list="379e5c79-d9c3-4952-a067-e05980d12f7d" ma:internalName="TAGAge" ma:readOnly="false" ma:showField="Title" ma:web="69bc34b3-1921-46c7-8c7a-d18363374b4b">
      <xsd:simpleType>
        <xsd:restriction base="dms:Lookup"/>
      </xsd:simpleType>
    </xsd:element>
    <xsd:element name="TAGBusPart" ma:index="9" nillable="true" ma:displayName="TAGBusPart" ma:hidden="true" ma:list="e6599d1e-16c4-4dcc-aa83-4b926728b2ff" ma:internalName="TAGBusPart" ma:readOnly="false" ma:showField="Title" ma:web="69bc34b3-1921-46c7-8c7a-d18363374b4b">
      <xsd:simpleType>
        <xsd:restriction base="dms:Lookup"/>
      </xsd:simpleType>
    </xsd:element>
    <xsd:element name="TAGender" ma:index="10" nillable="true" ma:displayName="TAGender" ma:hidden="true" ma:list="1fedfd00-9c5a-428a-8fed-99736ec43d80" ma:internalName="TAGender" ma:readOnly="false" ma:showField="Title" ma:web="69bc34b3-1921-46c7-8c7a-d18363374b4b">
      <xsd:simpleType>
        <xsd:restriction base="dms:Lookup"/>
      </xsd:simpleType>
    </xsd:element>
    <xsd:element name="TAGEthnicity" ma:index="11" nillable="true" ma:displayName="TAGEthnicity" ma:hidden="true" ma:list="90ba1348-e3b2-4d32-9e12-e8a4f76c577a" ma:internalName="TAGEthnicity" ma:readOnly="false" ma:showField="Title" ma:web="69bc34b3-1921-46c7-8c7a-d18363374b4b">
      <xsd:simpleType>
        <xsd:restriction base="dms:Lookup"/>
      </xsd:simpleType>
    </xsd:element>
    <xsd:element name="Topics" ma:index="12" nillable="true" ma:displayName="Topics" ma:hidden="true" ma:list="d882c70e-9a2a-4ac7-bf8a-63d5b11e81e5" ma:internalName="Topics" ma:readOnly="false" ma:showField="Title" ma:web="69bc34b3-1921-46c7-8c7a-d18363374b4b">
      <xsd:simpleType>
        <xsd:restriction base="dms:Lookup"/>
      </xsd:simpleType>
    </xsd:element>
    <xsd:element name="_dlc_DocId" ma:index="20" nillable="true" ma:displayName="Document ID Value" ma:description="The value of the document ID assigned to this item." ma:internalName="_dlc_DocId" ma:readOnly="true">
      <xsd:simpleType>
        <xsd:restriction base="dms:Text"/>
      </xsd:simpleType>
    </xsd:element>
    <xsd:element name="_dlc_DocIdUrl" ma:index="2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2" nillable="true" ma:displayName="Persist ID" ma:description="Keep ID on add." ma:hidden="true" ma:internalName="_dlc_DocIdPersistId" ma:readOnly="true">
      <xsd:simpleType>
        <xsd:restriction base="dms:Boolean"/>
      </xsd:simpleType>
    </xsd:element>
    <xsd:element name="o68eaf9243684232b2418c37bbb152dc" ma:index="23" ma:taxonomy="true" ma:internalName="o68eaf9243684232b2418c37bbb152dc" ma:taxonomyFieldName="Division" ma:displayName="Organization" ma:default="" ma:fieldId="{868eaf92-4368-4232-b241-8c37bbb152dc}" ma:sspId="c5141bb9-a4dc-4ae4-b00f-eda7f03420e3" ma:termSetId="fab399b8-4812-477e-b787-6d88ce91a47f" ma:anchorId="00000000-0000-0000-0000-000000000000" ma:open="false" ma:isKeyword="false">
      <xsd:complexType>
        <xsd:sequence>
          <xsd:element ref="pc:Terms" minOccurs="0" maxOccurs="1"/>
        </xsd:sequence>
      </xsd:complexType>
    </xsd:element>
    <xsd:element name="TaxCatchAll" ma:index="24" nillable="true" ma:displayName="Taxonomy Catch All Column" ma:hidden="true" ma:list="{9f1b1011-fad5-4ab7-8fa2-ac38007fb757}" ma:internalName="TaxCatchAll" ma:showField="CatchAllData" ma:web="69bc34b3-1921-46c7-8c7a-d18363374b4b">
      <xsd:complexType>
        <xsd:complexContent>
          <xsd:extension base="dms:MultiChoiceLookup">
            <xsd:sequence>
              <xsd:element name="Value" type="dms:Lookup" maxOccurs="unbounded" minOccurs="0" nillable="true"/>
            </xsd:sequence>
          </xsd:extension>
        </xsd:complexContent>
      </xsd:complexType>
    </xsd:element>
    <xsd:element name="TaxCatchAllLabel" ma:index="25" nillable="true" ma:displayName="Taxonomy Catch All Column1" ma:hidden="true" ma:list="{9f1b1011-fad5-4ab7-8fa2-ac38007fb757}" ma:internalName="TaxCatchAllLabel" ma:readOnly="true" ma:showField="CatchAllDataLabel" ma:web="69bc34b3-1921-46c7-8c7a-d18363374b4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ading_x0020_Level" ma:index="26" nillable="true" ma:displayName="Reading Level" ma:format="Dropdown" ma:hidden="true"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axOccurs="1" ma:index="1" ma:displayName="Title"/>
        <xsd:element ref="dc:subject" minOccurs="0" maxOccurs="1"/>
        <xsd:element ref="dc:description" minOccurs="0" maxOccurs="1"/>
        <xsd:element name="keywords" minOccurs="0" maxOccurs="1" type="xsd:string" ma:index="5"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404B4B0F-89AF-46B4-BE46-5C7A87D28001}">
  <ds:schemaRefs>
    <ds:schemaRef ds:uri="http://purl.org/dc/dcmitype/"/>
    <ds:schemaRef ds:uri="http://schemas.microsoft.com/office/infopath/2007/PartnerControls"/>
    <ds:schemaRef ds:uri="73800e15-1231-4496-85b6-b6081f58c243"/>
    <ds:schemaRef ds:uri="http://purl.org/dc/elements/1.1/"/>
    <ds:schemaRef ds:uri="http://schemas.microsoft.com/office/2006/documentManagement/types"/>
    <ds:schemaRef ds:uri="http://purl.org/dc/terms/"/>
    <ds:schemaRef ds:uri="http://schemas.openxmlformats.org/package/2006/metadata/core-properti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8D70F66B-E7C7-42D1-B6D6-7604D8D137CE}">
  <ds:schemaRefs>
    <ds:schemaRef ds:uri="http://schemas.microsoft.com/sharepoint/v3/contenttype/forms"/>
  </ds:schemaRefs>
</ds:datastoreItem>
</file>

<file path=customXml/itemProps3.xml><?xml version="1.0" encoding="utf-8"?>
<ds:datastoreItem xmlns:ds="http://schemas.openxmlformats.org/officeDocument/2006/customXml" ds:itemID="{68B4460F-CB51-4B22-9FC6-0DEDF1F9E63F}"/>
</file>

<file path=customXml/itemProps4.xml><?xml version="1.0" encoding="utf-8"?>
<ds:datastoreItem xmlns:ds="http://schemas.openxmlformats.org/officeDocument/2006/customXml" ds:itemID="{2E3B1547-A280-4532-A64E-290F52828130}"/>
</file>

<file path=docProps/app.xml><?xml version="1.0" encoding="utf-8"?>
<Properties xmlns="http://schemas.openxmlformats.org/officeDocument/2006/extended-properties" xmlns:vt="http://schemas.openxmlformats.org/officeDocument/2006/docPropsVTypes">
  <TotalTime>9280</TotalTime>
  <Words>5290</Words>
  <Application>Microsoft Office PowerPoint</Application>
  <PresentationFormat>On-screen Show (4:3)</PresentationFormat>
  <Paragraphs>700</Paragraphs>
  <Slides>82</Slides>
  <Notes>33</Notes>
  <HiddenSlides>0</HiddenSlides>
  <MMClips>0</MMClips>
  <ScaleCrop>false</ScaleCrop>
  <HeadingPairs>
    <vt:vector size="6" baseType="variant">
      <vt:variant>
        <vt:lpstr>Fonts Used</vt:lpstr>
      </vt:variant>
      <vt:variant>
        <vt:i4>9</vt:i4>
      </vt:variant>
      <vt:variant>
        <vt:lpstr>Theme</vt:lpstr>
      </vt:variant>
      <vt:variant>
        <vt:i4>5</vt:i4>
      </vt:variant>
      <vt:variant>
        <vt:lpstr>Slide Titles</vt:lpstr>
      </vt:variant>
      <vt:variant>
        <vt:i4>82</vt:i4>
      </vt:variant>
    </vt:vector>
  </HeadingPairs>
  <TitlesOfParts>
    <vt:vector size="96" baseType="lpstr">
      <vt:lpstr>ＭＳ Ｐゴシック</vt:lpstr>
      <vt:lpstr>Arial</vt:lpstr>
      <vt:lpstr>Arial Bold</vt:lpstr>
      <vt:lpstr>Calibri</vt:lpstr>
      <vt:lpstr>Courier New</vt:lpstr>
      <vt:lpstr>Open Sans</vt:lpstr>
      <vt:lpstr>Symbol</vt:lpstr>
      <vt:lpstr>Times New Roman</vt:lpstr>
      <vt:lpstr>Wingdings</vt:lpstr>
      <vt:lpstr>Office Theme</vt:lpstr>
      <vt:lpstr>Template_PowerPoint Presentation Templates (CalOptima Master Brand)</vt:lpstr>
      <vt:lpstr>1_Office Theme</vt:lpstr>
      <vt:lpstr>DHCS Blue line TEMPLATE 5-20-15</vt:lpstr>
      <vt:lpstr>2_Office Theme</vt:lpstr>
      <vt:lpstr>Medi-Cal Managed Care Advisory Group Meeting</vt:lpstr>
      <vt:lpstr>Agenda</vt:lpstr>
      <vt:lpstr>  Welcome and Introductions</vt:lpstr>
      <vt:lpstr>CalAIM</vt:lpstr>
      <vt:lpstr>CalAIM: California Advancing  and Innovating Medi-Cal</vt:lpstr>
      <vt:lpstr>CalAIM</vt:lpstr>
      <vt:lpstr>CalAIM Overview</vt:lpstr>
      <vt:lpstr>CalAIM Overview</vt:lpstr>
      <vt:lpstr>CalAIM Overview</vt:lpstr>
      <vt:lpstr>CalAIM Overview</vt:lpstr>
      <vt:lpstr>CalAIM Goals</vt:lpstr>
      <vt:lpstr>Overview of CalAIM Proposals</vt:lpstr>
      <vt:lpstr>Identify and Manage  Member Risk and Need</vt:lpstr>
      <vt:lpstr>Population Health  Management</vt:lpstr>
      <vt:lpstr>Enhanced Care Management</vt:lpstr>
      <vt:lpstr>Enhanced Care Management</vt:lpstr>
      <vt:lpstr>In Lieu of Services</vt:lpstr>
      <vt:lpstr>In Lieu of Services</vt:lpstr>
      <vt:lpstr>Moving Medi-Cal to a Consistent  and Seamless System</vt:lpstr>
      <vt:lpstr>Stakeholder Engagement</vt:lpstr>
      <vt:lpstr>Stakeholder Engagement</vt:lpstr>
      <vt:lpstr>Stakeholder Engagement</vt:lpstr>
      <vt:lpstr>Stay Informed</vt:lpstr>
      <vt:lpstr>Discussion</vt:lpstr>
      <vt:lpstr>Managed Care  Benefit Standardization  </vt:lpstr>
      <vt:lpstr>Background</vt:lpstr>
      <vt:lpstr> Proposal</vt:lpstr>
      <vt:lpstr>Carved Out Benefits</vt:lpstr>
      <vt:lpstr>Carved Out Benefits (cont.)</vt:lpstr>
      <vt:lpstr>Carved In Benefits</vt:lpstr>
      <vt:lpstr>Program Benefits</vt:lpstr>
      <vt:lpstr>Timeline</vt:lpstr>
      <vt:lpstr>Questions?</vt:lpstr>
      <vt:lpstr>Mandatory Managed  Care Enrollment </vt:lpstr>
      <vt:lpstr>Background</vt:lpstr>
      <vt:lpstr>Proposal</vt:lpstr>
      <vt:lpstr>Mandatory Managed Care Enrollment Populations</vt:lpstr>
      <vt:lpstr>Mandatory Fee-for-Service Enrollment</vt:lpstr>
      <vt:lpstr>Program Benefits</vt:lpstr>
      <vt:lpstr>Timeline</vt:lpstr>
      <vt:lpstr>Questions?</vt:lpstr>
      <vt:lpstr>Medi-Cal:  Telehealth Policy</vt:lpstr>
      <vt:lpstr>History of Telehealth  in Medi-Cal</vt:lpstr>
      <vt:lpstr>Stakeholder Engagement  &amp; Feedback</vt:lpstr>
      <vt:lpstr>DHCS’ Revised Policy</vt:lpstr>
      <vt:lpstr>DHCS’ Revised Policy (Cont.)</vt:lpstr>
      <vt:lpstr>DHCS’ Revised Policy (Cont.)</vt:lpstr>
      <vt:lpstr>Telehealth Going Forward</vt:lpstr>
      <vt:lpstr>Telehealth Going Forward (Cont.)</vt:lpstr>
      <vt:lpstr>Telehealth Going Forward (Cont.)</vt:lpstr>
      <vt:lpstr>Additional Information</vt:lpstr>
      <vt:lpstr>Thank you from DHCS!  Questions?</vt:lpstr>
      <vt:lpstr>Medi-Cal Rx  Transitioning Medi-Cal Pharmacy Services from Managed Care to Fee-For-Service</vt:lpstr>
      <vt:lpstr>Executive Order  (EO) N-01-19 Overview</vt:lpstr>
      <vt:lpstr>Medi-Cal Rx: What managed care entities does it impact?</vt:lpstr>
      <vt:lpstr>Medi-Cal Rx: What Medi-Cal Pharmacy Services Does it Apply to?</vt:lpstr>
      <vt:lpstr>Medi-Cal Rx: Pre- and Post-Transition Pharmacy Claims Processing</vt:lpstr>
      <vt:lpstr>Medi-Cal Rx: What is not changing?</vt:lpstr>
      <vt:lpstr>Request For Proposal (RFP)  #19-96125</vt:lpstr>
      <vt:lpstr>Post-Transition Responsibilities: DHCS</vt:lpstr>
      <vt:lpstr>Post-Transition Responsibilities:  Medi-Cal Rx Contractor</vt:lpstr>
      <vt:lpstr>Post-Transition Responsibilities:  Medi-Cal Rx Contractor (Cont.)</vt:lpstr>
      <vt:lpstr>Post-Transition Responsibilities:  Medi-Cal Plan Partners</vt:lpstr>
      <vt:lpstr>Medi-Cal Rx Policy Considerations</vt:lpstr>
      <vt:lpstr>DHCS’ Managed Care Plan (MCP) Engagement </vt:lpstr>
      <vt:lpstr>DHCS’ Ongoing Commitment to Stakeholder Engagement </vt:lpstr>
      <vt:lpstr>DHCS Medi-Cal Rx Advisory Workgroup </vt:lpstr>
      <vt:lpstr>DHCS Medi-Cal Rx Advisory Workgroup (cont.) </vt:lpstr>
      <vt:lpstr>DHCS Medi-Cal Rx Advisory Workgroup Meeting Dates </vt:lpstr>
      <vt:lpstr>DHCS Medi-Cal Rx  Public Forums </vt:lpstr>
      <vt:lpstr>DHCS Medi-Cal Rx  Public Forums Dates </vt:lpstr>
      <vt:lpstr>Additional Information</vt:lpstr>
      <vt:lpstr> RFP Procurement</vt:lpstr>
      <vt:lpstr>Updates</vt:lpstr>
      <vt:lpstr> APLs and DPLs Update</vt:lpstr>
      <vt:lpstr>MEDI-CAL MANAGED CARE HEALTH PLAN LETTERS ISSUED SINCE THE SEPTEMBER 2019 MANAGED CARE ADVISORY GROUP MEETING</vt:lpstr>
      <vt:lpstr>MEDI-CAL MANAGED CARE HEALTH PLAN LETTERS ISSUED SINCE THE SEPTEMBER 2019 MANAGED CARE ADVISORY GROUP MEETING</vt:lpstr>
      <vt:lpstr>  MEDI-CAL MANAGED CARE HEALTH PLAN LETTERS ISSUED SINCE THE SEPTEMBER 2019 MANAGED CARE ADVISORY GROUP MEETING </vt:lpstr>
      <vt:lpstr>MEDI-CAL MANAGED CARE HEALTH PLAN LETTERS ISSUED SINCE THE SEPTEMBER 2019 MANAGED CARE ADVISORY GROUP MEETING</vt:lpstr>
      <vt:lpstr>MEDI-CAL MANAGED CARE HEALTH PLAN LETTERS ISSUED SINCE THE SEPTEMBER 2019 MANAGED CARE ADVISORY GROUP MEETING</vt:lpstr>
      <vt:lpstr>MEDI-CAL MANAGED CARE HEALTH PLAN LETTERS ISSUED SINCE THE SEPTEMBER 2019 MANAGED CARE ADVISORY GROUP MEETING</vt:lpstr>
      <vt:lpstr>Open Discussion</vt:lpstr>
    </vt:vector>
  </TitlesOfParts>
  <Company>DHCS and CDPH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MCAG-mtg-PowerPoint-Final-12-5</dc:title>
  <dc:creator>Weiner, Mitchell@OPA</dc:creator>
  <cp:keywords/>
  <cp:lastModifiedBy>Weiner, Mitchell (OC)@DHCS</cp:lastModifiedBy>
  <cp:revision>447</cp:revision>
  <cp:lastPrinted>2019-09-04T23:09:47Z</cp:lastPrinted>
  <dcterms:created xsi:type="dcterms:W3CDTF">2015-05-11T16:09:50Z</dcterms:created>
  <dcterms:modified xsi:type="dcterms:W3CDTF">2020-01-02T23:52:25Z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0x010100EEE380F46F125946A8B4C4C90D9FFCDC00EF7B5F1A49D6C44F9EF3E441EAB6FA91</vt:lpwstr>
  </property>
  <property fmtid="{D5CDD505-2E9C-101B-9397-08002B2CF9AE}" pid="3" name="_dlc_DocIdItemGuid">
    <vt:lpwstr>14b18fb1-d6b7-4378-b297-0acc71287406</vt:lpwstr>
  </property>
  <property fmtid="{D5CDD505-2E9C-101B-9397-08002B2CF9AE}" pid="4" name="Remediated">
    <vt:bool>true</vt:bool>
  </property>
  <property fmtid="{D5CDD505-2E9C-101B-9397-08002B2CF9AE}" pid="5" name="Division">
    <vt:lpwstr>20;#Managed Care Quality and Monitoring|b4f48c19-b6a3-4072-85c4-d61dba84e35f</vt:lpwstr>
  </property>
  <property fmtid="{D5CDD505-2E9C-101B-9397-08002B2CF9AE}" pid="6" name="Organization">
    <vt:lpwstr>93</vt:lpwstr>
  </property>
</Properties>
</file>