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diagrams/data5.xml" ContentType="application/vnd.openxmlformats-officedocument.drawingml.diagramData+xml"/>
  <Override PartName="/ppt/diagrams/data1.xml" ContentType="application/vnd.openxmlformats-officedocument.drawingml.diagramData+xml"/>
  <Override PartName="/ppt/diagrams/data6.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diagrams/data2.xml" ContentType="application/vnd.openxmlformats-officedocument.drawingml.diagramData+xml"/>
  <Override PartName="/ppt/diagrams/data7.xml" ContentType="application/vnd.openxmlformats-officedocument.drawingml.diagramData+xml"/>
  <Override PartName="/ppt/diagrams/data8.xml" ContentType="application/vnd.openxmlformats-officedocument.drawingml.diagramData+xml"/>
  <Override PartName="/ppt/diagrams/data9.xml" ContentType="application/vnd.openxmlformats-officedocument.drawingml.diagramData+xml"/>
  <Override PartName="/ppt/diagrams/data3.xml" ContentType="application/vnd.openxmlformats-officedocument.drawingml.diagramData+xml"/>
  <Override PartName="/ppt/diagrams/data10.xml" ContentType="application/vnd.openxmlformats-officedocument.drawingml.diagramData+xml"/>
  <Override PartName="/ppt/diagrams/data11.xml" ContentType="application/vnd.openxmlformats-officedocument.drawingml.diagramData+xml"/>
  <Override PartName="/ppt/diagrams/data4.xml" ContentType="application/vnd.openxmlformats-officedocument.drawingml.diagramData+xml"/>
  <Override PartName="/ppt/slideLayouts/slideLayout3.xml" ContentType="application/vnd.openxmlformats-officedocument.presentationml.slideLayout+xml"/>
  <Override PartName="/ppt/notesSlides/notesSlide11.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slideMasters/slideMaster1.xml" ContentType="application/vnd.openxmlformats-officedocument.presentationml.slideMaster+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4.xml" ContentType="application/vnd.openxmlformats-officedocument.presentationml.notesSlid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colors11.xml" ContentType="application/vnd.openxmlformats-officedocument.drawingml.diagramColors+xml"/>
  <Override PartName="/ppt/diagrams/quickStyle7.xml" ContentType="application/vnd.openxmlformats-officedocument.drawingml.diagramStyle+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rawing11.xml" ContentType="application/vnd.ms-office.drawingml.diagramDrawing+xml"/>
  <Override PartName="/ppt/diagrams/colors7.xml" ContentType="application/vnd.openxmlformats-officedocument.drawingml.diagramColors+xml"/>
  <Override PartName="/ppt/notesMasters/notesMaster1.xml" ContentType="application/vnd.openxmlformats-officedocument.presentationml.notesMaster+xml"/>
  <Override PartName="/ppt/diagrams/colors5.xml" ContentType="application/vnd.openxmlformats-officedocument.drawingml.diagramColors+xml"/>
  <Override PartName="/ppt/diagrams/drawing7.xml" ContentType="application/vnd.ms-office.drawingml.diagramDrawing+xml"/>
  <Override PartName="/ppt/theme/theme1.xml" ContentType="application/vnd.openxmlformats-officedocument.theme+xml"/>
  <Override PartName="/ppt/diagrams/quickStyle10.xml" ContentType="application/vnd.openxmlformats-officedocument.drawingml.diagramStyle+xml"/>
  <Override PartName="/ppt/theme/theme2.xml" ContentType="application/vnd.openxmlformats-officedocument.theme+xml"/>
  <Override PartName="/ppt/diagrams/layout10.xml" ContentType="application/vnd.openxmlformats-officedocument.drawingml.diagramLayout+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layout9.xml" ContentType="application/vnd.openxmlformats-officedocument.drawingml.diagramLayout+xml"/>
  <Override PartName="/ppt/diagrams/drawing5.xml" ContentType="application/vnd.ms-office.drawingml.diagramDrawing+xml"/>
  <Override PartName="/ppt/diagrams/layout6.xml" ContentType="application/vnd.openxmlformats-officedocument.drawingml.diagramLayout+xml"/>
  <Override PartName="/ppt/diagrams/quickStyle6.xml" ContentType="application/vnd.openxmlformats-officedocument.drawingml.diagramStyle+xml"/>
  <Override PartName="/ppt/diagrams/drawing10.xml" ContentType="application/vnd.ms-office.drawingml.diagramDrawing+xml"/>
  <Override PartName="/ppt/diagrams/colors10.xml" ContentType="application/vnd.openxmlformats-officedocument.drawingml.diagramColors+xml"/>
  <Override PartName="/ppt/diagrams/drawing6.xml" ContentType="application/vnd.ms-office.drawingml.diagramDrawing+xml"/>
  <Override PartName="/ppt/diagrams/layout11.xml" ContentType="application/vnd.openxmlformats-officedocument.drawingml.diagramLayout+xml"/>
  <Override PartName="/ppt/diagrams/colors3.xml" ContentType="application/vnd.openxmlformats-officedocument.drawingml.diagramColors+xml"/>
  <Override PartName="/ppt/diagrams/quickStyle11.xml" ContentType="application/vnd.openxmlformats-officedocument.drawingml.diagramStyle+xml"/>
  <Override PartName="/ppt/diagrams/layout7.xml" ContentType="application/vnd.openxmlformats-officedocument.drawingml.diagramLayout+xml"/>
  <Override PartName="/ppt/diagrams/layout8.xml" ContentType="application/vnd.openxmlformats-officedocument.drawingml.diagramLayout+xml"/>
  <Override PartName="/ppt/diagrams/colors6.xml" ContentType="application/vnd.openxmlformats-officedocument.drawingml.diagramColors+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3"/>
  </p:notesMasterIdLst>
  <p:sldIdLst>
    <p:sldId id="257" r:id="rId6"/>
    <p:sldId id="294" r:id="rId7"/>
    <p:sldId id="301" r:id="rId8"/>
    <p:sldId id="258" r:id="rId9"/>
    <p:sldId id="295" r:id="rId10"/>
    <p:sldId id="302" r:id="rId11"/>
    <p:sldId id="303" r:id="rId12"/>
    <p:sldId id="281" r:id="rId13"/>
    <p:sldId id="292" r:id="rId14"/>
    <p:sldId id="297" r:id="rId15"/>
    <p:sldId id="298" r:id="rId16"/>
    <p:sldId id="299" r:id="rId17"/>
    <p:sldId id="293" r:id="rId18"/>
    <p:sldId id="285" r:id="rId19"/>
    <p:sldId id="283" r:id="rId20"/>
    <p:sldId id="278" r:id="rId21"/>
    <p:sldId id="280" r:id="rId22"/>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36" autoAdjust="0"/>
    <p:restoredTop sz="68498" autoAdjust="0"/>
  </p:normalViewPr>
  <p:slideViewPr>
    <p:cSldViewPr>
      <p:cViewPr varScale="1">
        <p:scale>
          <a:sx n="50" d="100"/>
          <a:sy n="50" d="100"/>
        </p:scale>
        <p:origin x="1368" y="3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customXml" Target="../customXml/item5.xml"/><Relationship Id="rId10" Type="http://schemas.openxmlformats.org/officeDocument/2006/relationships/slide" Target="slides/slide5.xml"/><Relationship Id="rId19" Type="http://schemas.openxmlformats.org/officeDocument/2006/relationships/slide" Target="slides/slide14.xml"/><Relationship Id="rId27" Type="http://schemas.openxmlformats.org/officeDocument/2006/relationships/tableStyles" Target="tableStyles.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AA9A74-5775-4E1F-8A2B-220C821BED0B}" type="doc">
      <dgm:prSet loTypeId="urn:microsoft.com/office/officeart/2005/8/layout/vList5" loCatId="list" qsTypeId="urn:microsoft.com/office/officeart/2005/8/quickstyle/simple1" qsCatId="simple" csTypeId="urn:microsoft.com/office/officeart/2005/8/colors/accent6_2" csCatId="accent6" phldr="1"/>
      <dgm:spPr/>
      <dgm:t>
        <a:bodyPr/>
        <a:lstStyle/>
        <a:p>
          <a:endParaRPr lang="en-US"/>
        </a:p>
      </dgm:t>
    </dgm:pt>
    <dgm:pt modelId="{7E0077B6-A924-44D5-8DD5-C7C730E7BA59}">
      <dgm:prSet phldrT="[Text]"/>
      <dgm:spPr/>
      <dgm:t>
        <a:bodyPr/>
        <a:lstStyle/>
        <a:p>
          <a:r>
            <a:rPr lang="en-US" dirty="0"/>
            <a:t>Medicaid-funding Housing/Shelter</a:t>
          </a:r>
        </a:p>
      </dgm:t>
      <dgm:extLst>
        <a:ext uri="{E40237B7-FDA0-4F09-8148-C483321AD2D9}">
          <dgm14:cNvPr xmlns:dgm14="http://schemas.microsoft.com/office/drawing/2010/diagram" id="0" name="" descr="DSH/SNCP Safety Net Financing&#10; Next (First) Meeting: Dec. 9&#10; 3 Total &#10;Workforce Development&#10; Next Meeting: Dec. 11&#10; 3 Total&#10;Plan/Provider Incentives&#10; Next Meeting: Dec. 15&#10; 3 Total&#10;Medicaid-funding Housing/Shelter&#10; Next Meeting: Dec. 16&#10; 4 Total&#10;DSRIP 2.0&#10; Next Meeting: Dec. 19&#10; 5 Total&#10;" title="Wkgroups"/>
        </a:ext>
      </dgm:extLst>
    </dgm:pt>
    <dgm:pt modelId="{DD6BFD98-02ED-43F6-B61C-0EDDA5E3A04B}" type="parTrans" cxnId="{53442C3E-B1AC-4D94-9A89-6F41FE8B3EA2}">
      <dgm:prSet/>
      <dgm:spPr/>
      <dgm:t>
        <a:bodyPr/>
        <a:lstStyle/>
        <a:p>
          <a:endParaRPr lang="en-US"/>
        </a:p>
      </dgm:t>
    </dgm:pt>
    <dgm:pt modelId="{559398C0-5FB8-45BB-ABED-693C964CD04F}" type="sibTrans" cxnId="{53442C3E-B1AC-4D94-9A89-6F41FE8B3EA2}">
      <dgm:prSet/>
      <dgm:spPr/>
      <dgm:t>
        <a:bodyPr/>
        <a:lstStyle/>
        <a:p>
          <a:endParaRPr lang="en-US"/>
        </a:p>
      </dgm:t>
    </dgm:pt>
    <dgm:pt modelId="{45DCEE7C-2E64-40AA-9111-547C5F413F14}">
      <dgm:prSet phldrT="[Text]"/>
      <dgm:spPr/>
      <dgm:t>
        <a:bodyPr/>
        <a:lstStyle/>
        <a:p>
          <a:r>
            <a:rPr lang="en-US" dirty="0"/>
            <a:t>Next Meeting: Dec. 16</a:t>
          </a:r>
        </a:p>
      </dgm:t>
      <dgm:extLst>
        <a:ext uri="{E40237B7-FDA0-4F09-8148-C483321AD2D9}">
          <dgm14:cNvPr xmlns:dgm14="http://schemas.microsoft.com/office/drawing/2010/diagram" id="0" name="" descr="DSH/SNCP Safety Net Financing&#10; Next (First) Meeting: Dec. 9&#10; 3 Total &#10;Workforce Development&#10; Next Meeting: Dec. 11&#10; 3 Total&#10;Plan/Provider Incentives&#10; Next Meeting: Dec. 15&#10; 3 Total&#10;Medicaid-funding Housing/Shelter&#10; Next Meeting: Dec. 16&#10; 4 Total&#10;DSRIP 2.0&#10; Next Meeting: Dec. 19&#10; 5 Total&#10;" title="Wkgroups"/>
        </a:ext>
      </dgm:extLst>
    </dgm:pt>
    <dgm:pt modelId="{2814BB11-3325-41B3-B11C-A409AB74A0D4}" type="parTrans" cxnId="{83F7E1AF-E7F3-4163-AED2-4D2C16DE7EB4}">
      <dgm:prSet/>
      <dgm:spPr/>
      <dgm:t>
        <a:bodyPr/>
        <a:lstStyle/>
        <a:p>
          <a:endParaRPr lang="en-US"/>
        </a:p>
      </dgm:t>
    </dgm:pt>
    <dgm:pt modelId="{E766CC4D-EACB-4F39-BE4A-66C401E28A94}" type="sibTrans" cxnId="{83F7E1AF-E7F3-4163-AED2-4D2C16DE7EB4}">
      <dgm:prSet/>
      <dgm:spPr/>
      <dgm:t>
        <a:bodyPr/>
        <a:lstStyle/>
        <a:p>
          <a:endParaRPr lang="en-US"/>
        </a:p>
      </dgm:t>
    </dgm:pt>
    <dgm:pt modelId="{BC72F139-5E8C-43E7-8F7E-6FB8982F9DDF}">
      <dgm:prSet phldrT="[Text]"/>
      <dgm:spPr/>
      <dgm:t>
        <a:bodyPr/>
        <a:lstStyle/>
        <a:p>
          <a:r>
            <a:rPr lang="en-US" dirty="0"/>
            <a:t>4 Total</a:t>
          </a:r>
        </a:p>
      </dgm:t>
    </dgm:pt>
    <dgm:pt modelId="{F64761A2-F5F9-4BFF-BF50-45204980B827}" type="parTrans" cxnId="{40BB896C-7866-44D7-83E3-01A4F0733B45}">
      <dgm:prSet/>
      <dgm:spPr/>
      <dgm:t>
        <a:bodyPr/>
        <a:lstStyle/>
        <a:p>
          <a:endParaRPr lang="en-US"/>
        </a:p>
      </dgm:t>
    </dgm:pt>
    <dgm:pt modelId="{AA29C132-1502-4088-A568-4743A3F5F236}" type="sibTrans" cxnId="{40BB896C-7866-44D7-83E3-01A4F0733B45}">
      <dgm:prSet/>
      <dgm:spPr/>
      <dgm:t>
        <a:bodyPr/>
        <a:lstStyle/>
        <a:p>
          <a:endParaRPr lang="en-US"/>
        </a:p>
      </dgm:t>
    </dgm:pt>
    <dgm:pt modelId="{3629744D-3786-4BFB-A83A-033661E77FD2}">
      <dgm:prSet phldrT="[Text]"/>
      <dgm:spPr/>
      <dgm:t>
        <a:bodyPr/>
        <a:lstStyle/>
        <a:p>
          <a:r>
            <a:rPr lang="en-US" dirty="0"/>
            <a:t>DSRIP 2.0</a:t>
          </a:r>
        </a:p>
      </dgm:t>
      <dgm:extLst>
        <a:ext uri="{E40237B7-FDA0-4F09-8148-C483321AD2D9}">
          <dgm14:cNvPr xmlns:dgm14="http://schemas.microsoft.com/office/drawing/2010/diagram" id="0" name="" descr="DSH/SNCP Safety Net Financing&#10; Next (First) Meeting: Dec. 9&#10; 3 Total &#10;Workforce Development&#10; Next Meeting: Dec. 11&#10; 3 Total&#10;Plan/Provider Incentives&#10; Next Meeting: Dec. 15&#10; 3 Total&#10;Medicaid-funding Housing/Shelter&#10; Next Meeting: Dec. 16&#10; 4 Total&#10;DSRIP 2.0&#10; Next Meeting: Dec. 19&#10; 5 Total&#10;" title="Wkgroups"/>
        </a:ext>
      </dgm:extLst>
    </dgm:pt>
    <dgm:pt modelId="{9497B7FB-BCE8-4EBE-A22D-B3D10E8B4B0E}" type="parTrans" cxnId="{63D7E713-BBFA-40F8-AEE2-DDFCB3A964EB}">
      <dgm:prSet/>
      <dgm:spPr/>
      <dgm:t>
        <a:bodyPr/>
        <a:lstStyle/>
        <a:p>
          <a:endParaRPr lang="en-US"/>
        </a:p>
      </dgm:t>
    </dgm:pt>
    <dgm:pt modelId="{DB3756A5-7C9B-40DE-A471-0D300A3D538D}" type="sibTrans" cxnId="{63D7E713-BBFA-40F8-AEE2-DDFCB3A964EB}">
      <dgm:prSet/>
      <dgm:spPr/>
      <dgm:t>
        <a:bodyPr/>
        <a:lstStyle/>
        <a:p>
          <a:endParaRPr lang="en-US"/>
        </a:p>
      </dgm:t>
    </dgm:pt>
    <dgm:pt modelId="{0A1485F2-8707-4A81-98DC-A88E027C74EF}">
      <dgm:prSet phldrT="[Text]"/>
      <dgm:spPr/>
      <dgm:t>
        <a:bodyPr/>
        <a:lstStyle/>
        <a:p>
          <a:r>
            <a:rPr lang="en-US" dirty="0"/>
            <a:t>Next Meeting: Dec. 19</a:t>
          </a:r>
        </a:p>
      </dgm:t>
      <dgm:extLst>
        <a:ext uri="{E40237B7-FDA0-4F09-8148-C483321AD2D9}">
          <dgm14:cNvPr xmlns:dgm14="http://schemas.microsoft.com/office/drawing/2010/diagram" id="0" name="" descr="DSH/SNCP Safety Net Financing&#10; Next (First) Meeting: Dec. 9&#10; 3 Total &#10;Workforce Development&#10; Next Meeting: Dec. 11&#10; 3 Total&#10;Plan/Provider Incentives&#10; Next Meeting: Dec. 15&#10; 3 Total&#10;Medicaid-funding Housing/Shelter&#10; Next Meeting: Dec. 16&#10; 4 Total&#10;DSRIP 2.0&#10; Next Meeting: Dec. 19&#10; 5 Total&#10;" title="Wkgroups"/>
        </a:ext>
      </dgm:extLst>
    </dgm:pt>
    <dgm:pt modelId="{C25B47F8-B090-4514-9A03-0CC8B28266FA}" type="parTrans" cxnId="{178D8F15-6D57-4DC9-88BF-F7F93B7368EE}">
      <dgm:prSet/>
      <dgm:spPr/>
      <dgm:t>
        <a:bodyPr/>
        <a:lstStyle/>
        <a:p>
          <a:endParaRPr lang="en-US"/>
        </a:p>
      </dgm:t>
    </dgm:pt>
    <dgm:pt modelId="{46465893-872B-48D8-80D4-8405216195EC}" type="sibTrans" cxnId="{178D8F15-6D57-4DC9-88BF-F7F93B7368EE}">
      <dgm:prSet/>
      <dgm:spPr/>
      <dgm:t>
        <a:bodyPr/>
        <a:lstStyle/>
        <a:p>
          <a:endParaRPr lang="en-US"/>
        </a:p>
      </dgm:t>
    </dgm:pt>
    <dgm:pt modelId="{131189C5-9028-4E0C-93C3-271F9DB2ECE5}">
      <dgm:prSet phldrT="[Text]"/>
      <dgm:spPr/>
      <dgm:t>
        <a:bodyPr/>
        <a:lstStyle/>
        <a:p>
          <a:r>
            <a:rPr lang="en-US" dirty="0"/>
            <a:t>5 Total</a:t>
          </a:r>
        </a:p>
      </dgm:t>
    </dgm:pt>
    <dgm:pt modelId="{23F88632-30F4-464B-9D74-CE2078B31612}" type="parTrans" cxnId="{2B15DE07-3556-49AD-B8D6-620B572D6B36}">
      <dgm:prSet/>
      <dgm:spPr/>
      <dgm:t>
        <a:bodyPr/>
        <a:lstStyle/>
        <a:p>
          <a:endParaRPr lang="en-US"/>
        </a:p>
      </dgm:t>
    </dgm:pt>
    <dgm:pt modelId="{0DB8A82B-5AEC-4112-B41B-DAD2E9AF6E5D}" type="sibTrans" cxnId="{2B15DE07-3556-49AD-B8D6-620B572D6B36}">
      <dgm:prSet/>
      <dgm:spPr/>
      <dgm:t>
        <a:bodyPr/>
        <a:lstStyle/>
        <a:p>
          <a:endParaRPr lang="en-US"/>
        </a:p>
      </dgm:t>
    </dgm:pt>
    <dgm:pt modelId="{BBF0EFC0-279B-4570-847E-4E6A7AC7A145}">
      <dgm:prSet phldrT="[Text]"/>
      <dgm:spPr/>
      <dgm:t>
        <a:bodyPr/>
        <a:lstStyle/>
        <a:p>
          <a:r>
            <a:rPr lang="en-US" dirty="0"/>
            <a:t>DSH/SNCP Safety Net Financing</a:t>
          </a:r>
        </a:p>
      </dgm:t>
      <dgm:extLst>
        <a:ext uri="{E40237B7-FDA0-4F09-8148-C483321AD2D9}">
          <dgm14:cNvPr xmlns:dgm14="http://schemas.microsoft.com/office/drawing/2010/diagram" id="0" name="" descr="DSH/SNCP Safety Net Financing&#10; Next (First) Meeting: Dec. 9&#10; 3 Total &#10;Workforce Development&#10; Next Meeting: Dec. 11&#10; 3 Total&#10;Plan/Provider Incentives&#10; Next Meeting: Dec. 15&#10; 3 Total&#10;Medicaid-funding Housing/Shelter&#10; Next Meeting: Dec. 16&#10; 4 Total&#10;DSRIP 2.0&#10; Next Meeting: Dec. 19&#10; 5 Total&#10;" title="Wkgroups"/>
        </a:ext>
      </dgm:extLst>
    </dgm:pt>
    <dgm:pt modelId="{78C6D2F9-B676-448F-B746-A694E29D9085}" type="parTrans" cxnId="{3536B1A6-8F4A-449D-BD3F-321B78F27A5B}">
      <dgm:prSet/>
      <dgm:spPr/>
      <dgm:t>
        <a:bodyPr/>
        <a:lstStyle/>
        <a:p>
          <a:endParaRPr lang="en-US"/>
        </a:p>
      </dgm:t>
    </dgm:pt>
    <dgm:pt modelId="{93A2AB59-7BA6-42BF-B25C-8236CE9DB43C}" type="sibTrans" cxnId="{3536B1A6-8F4A-449D-BD3F-321B78F27A5B}">
      <dgm:prSet/>
      <dgm:spPr/>
      <dgm:t>
        <a:bodyPr/>
        <a:lstStyle/>
        <a:p>
          <a:endParaRPr lang="en-US"/>
        </a:p>
      </dgm:t>
    </dgm:pt>
    <dgm:pt modelId="{F8474428-381E-4702-B8A3-80074936B944}">
      <dgm:prSet phldrT="[Text]"/>
      <dgm:spPr/>
      <dgm:t>
        <a:bodyPr/>
        <a:lstStyle/>
        <a:p>
          <a:r>
            <a:rPr lang="en-US" dirty="0"/>
            <a:t>Next (First) Meeting: Dec. 9</a:t>
          </a:r>
        </a:p>
      </dgm:t>
      <dgm:extLst>
        <a:ext uri="{E40237B7-FDA0-4F09-8148-C483321AD2D9}">
          <dgm14:cNvPr xmlns:dgm14="http://schemas.microsoft.com/office/drawing/2010/diagram" id="0" name="" descr="DSH/SNCP Safety Net Financing&#10; Next (First) Meeting: Dec. 9&#10; 3 Total &#10;Workforce Development&#10; Next Meeting: Dec. 11&#10; 3 Total&#10;Plan/Provider Incentives&#10; Next Meeting: Dec. 15&#10; 3 Total&#10;Medicaid-funding Housing/Shelter&#10; Next Meeting: Dec. 16&#10; 4 Total&#10;DSRIP 2.0&#10; Next Meeting: Dec. 19&#10; 5 Total&#10;" title="Wkgroups"/>
        </a:ext>
      </dgm:extLst>
    </dgm:pt>
    <dgm:pt modelId="{B20EAAC7-1B75-45A4-B506-685C0FFE53B1}" type="parTrans" cxnId="{D7D9754B-1B56-4679-A248-4472B840CB00}">
      <dgm:prSet/>
      <dgm:spPr/>
      <dgm:t>
        <a:bodyPr/>
        <a:lstStyle/>
        <a:p>
          <a:endParaRPr lang="en-US"/>
        </a:p>
      </dgm:t>
    </dgm:pt>
    <dgm:pt modelId="{75D3A16E-0C1E-4E59-9F8A-D703AA390891}" type="sibTrans" cxnId="{D7D9754B-1B56-4679-A248-4472B840CB00}">
      <dgm:prSet/>
      <dgm:spPr/>
      <dgm:t>
        <a:bodyPr/>
        <a:lstStyle/>
        <a:p>
          <a:endParaRPr lang="en-US"/>
        </a:p>
      </dgm:t>
    </dgm:pt>
    <dgm:pt modelId="{E6BDF739-A022-432B-AFE3-09F9CC726158}">
      <dgm:prSet phldrT="[Text]"/>
      <dgm:spPr/>
      <dgm:t>
        <a:bodyPr/>
        <a:lstStyle/>
        <a:p>
          <a:r>
            <a:rPr lang="en-US" dirty="0"/>
            <a:t>3 Total </a:t>
          </a:r>
        </a:p>
      </dgm:t>
    </dgm:pt>
    <dgm:pt modelId="{47E547C7-F8F5-47E4-8F5D-08EDA1A0940E}" type="parTrans" cxnId="{268CB034-4DE4-4351-A660-CF5E558239C3}">
      <dgm:prSet/>
      <dgm:spPr/>
      <dgm:t>
        <a:bodyPr/>
        <a:lstStyle/>
        <a:p>
          <a:endParaRPr lang="en-US"/>
        </a:p>
      </dgm:t>
    </dgm:pt>
    <dgm:pt modelId="{6E009BA3-3331-496A-A58A-4F76EB832EE9}" type="sibTrans" cxnId="{268CB034-4DE4-4351-A660-CF5E558239C3}">
      <dgm:prSet/>
      <dgm:spPr/>
      <dgm:t>
        <a:bodyPr/>
        <a:lstStyle/>
        <a:p>
          <a:endParaRPr lang="en-US"/>
        </a:p>
      </dgm:t>
    </dgm:pt>
    <dgm:pt modelId="{4FADC221-C331-48C1-929D-0295679AFAF6}">
      <dgm:prSet phldrT="[Text]"/>
      <dgm:spPr/>
      <dgm:t>
        <a:bodyPr/>
        <a:lstStyle/>
        <a:p>
          <a:r>
            <a:rPr lang="en-US" dirty="0"/>
            <a:t>Workforce Development</a:t>
          </a:r>
        </a:p>
      </dgm:t>
      <dgm:extLst>
        <a:ext uri="{E40237B7-FDA0-4F09-8148-C483321AD2D9}">
          <dgm14:cNvPr xmlns:dgm14="http://schemas.microsoft.com/office/drawing/2010/diagram" id="0" name="" descr="DSH/SNCP Safety Net Financing&#10; Next (First) Meeting: Dec. 9&#10; 3 Total &#10;Workforce Development&#10; Next Meeting: Dec. 11&#10; 3 Total&#10;Plan/Provider Incentives&#10; Next Meeting: Dec. 15&#10; 3 Total&#10;Medicaid-funding Housing/Shelter&#10; Next Meeting: Dec. 16&#10; 4 Total&#10;DSRIP 2.0&#10; Next Meeting: Dec. 19&#10; 5 Total&#10;" title="Wkgroups"/>
        </a:ext>
      </dgm:extLst>
    </dgm:pt>
    <dgm:pt modelId="{A18247EE-E2E1-4FCC-A6D7-FF70C14E1824}" type="parTrans" cxnId="{3A625D21-281A-4809-AAA9-5BA0BC138B5F}">
      <dgm:prSet/>
      <dgm:spPr/>
      <dgm:t>
        <a:bodyPr/>
        <a:lstStyle/>
        <a:p>
          <a:endParaRPr lang="en-US"/>
        </a:p>
      </dgm:t>
    </dgm:pt>
    <dgm:pt modelId="{B08E5934-766E-46B5-B99B-A0913EC4F5F5}" type="sibTrans" cxnId="{3A625D21-281A-4809-AAA9-5BA0BC138B5F}">
      <dgm:prSet/>
      <dgm:spPr/>
      <dgm:t>
        <a:bodyPr/>
        <a:lstStyle/>
        <a:p>
          <a:endParaRPr lang="en-US"/>
        </a:p>
      </dgm:t>
    </dgm:pt>
    <dgm:pt modelId="{E5DF5824-9AA7-4967-86AD-BC7896DC02C4}">
      <dgm:prSet phldrT="[Text]"/>
      <dgm:spPr/>
      <dgm:t>
        <a:bodyPr/>
        <a:lstStyle/>
        <a:p>
          <a:r>
            <a:rPr lang="en-US" dirty="0"/>
            <a:t>Next Meeting: Dec. 11</a:t>
          </a:r>
        </a:p>
      </dgm:t>
      <dgm:extLst>
        <a:ext uri="{E40237B7-FDA0-4F09-8148-C483321AD2D9}">
          <dgm14:cNvPr xmlns:dgm14="http://schemas.microsoft.com/office/drawing/2010/diagram" id="0" name="" descr="DSH/SNCP Safety Net Financing&#10; Next (First) Meeting: Dec. 9&#10; 3 Total &#10;Workforce Development&#10; Next Meeting: Dec. 11&#10; 3 Total&#10;Plan/Provider Incentives&#10; Next Meeting: Dec. 15&#10; 3 Total&#10;Medicaid-funding Housing/Shelter&#10; Next Meeting: Dec. 16&#10; 4 Total&#10;DSRIP 2.0&#10; Next Meeting: Dec. 19&#10; 5 Total&#10;" title="Wkgroups"/>
        </a:ext>
      </dgm:extLst>
    </dgm:pt>
    <dgm:pt modelId="{B4412B2C-0203-403D-9F56-828DC8E89A48}" type="parTrans" cxnId="{3FA7E805-B6AC-4931-9F4A-2601D4FE1726}">
      <dgm:prSet/>
      <dgm:spPr/>
      <dgm:t>
        <a:bodyPr/>
        <a:lstStyle/>
        <a:p>
          <a:endParaRPr lang="en-US"/>
        </a:p>
      </dgm:t>
    </dgm:pt>
    <dgm:pt modelId="{AA1EC80B-BD17-41C5-8426-CC9C1E165901}" type="sibTrans" cxnId="{3FA7E805-B6AC-4931-9F4A-2601D4FE1726}">
      <dgm:prSet/>
      <dgm:spPr/>
      <dgm:t>
        <a:bodyPr/>
        <a:lstStyle/>
        <a:p>
          <a:endParaRPr lang="en-US"/>
        </a:p>
      </dgm:t>
    </dgm:pt>
    <dgm:pt modelId="{9FA710C5-437B-4F3A-8CEE-CAC16E9FF7D9}">
      <dgm:prSet phldrT="[Text]"/>
      <dgm:spPr/>
      <dgm:t>
        <a:bodyPr/>
        <a:lstStyle/>
        <a:p>
          <a:r>
            <a:rPr lang="en-US" dirty="0"/>
            <a:t>3 Total</a:t>
          </a:r>
        </a:p>
      </dgm:t>
    </dgm:pt>
    <dgm:pt modelId="{DC458B10-9770-476A-A14F-3C45DDED7ECE}" type="parTrans" cxnId="{37B3FB40-394E-4E0F-8B3E-5F886308515A}">
      <dgm:prSet/>
      <dgm:spPr/>
      <dgm:t>
        <a:bodyPr/>
        <a:lstStyle/>
        <a:p>
          <a:endParaRPr lang="en-US"/>
        </a:p>
      </dgm:t>
    </dgm:pt>
    <dgm:pt modelId="{B0A70FCB-9F19-4F4B-BD34-293804627DA5}" type="sibTrans" cxnId="{37B3FB40-394E-4E0F-8B3E-5F886308515A}">
      <dgm:prSet/>
      <dgm:spPr/>
      <dgm:t>
        <a:bodyPr/>
        <a:lstStyle/>
        <a:p>
          <a:endParaRPr lang="en-US"/>
        </a:p>
      </dgm:t>
    </dgm:pt>
    <dgm:pt modelId="{117352C1-CB66-401B-B02B-3640FEF61E34}">
      <dgm:prSet phldrT="[Text]"/>
      <dgm:spPr/>
      <dgm:t>
        <a:bodyPr/>
        <a:lstStyle/>
        <a:p>
          <a:r>
            <a:rPr lang="en-US" dirty="0"/>
            <a:t>Plan/Provider Incentives</a:t>
          </a:r>
        </a:p>
      </dgm:t>
      <dgm:extLst>
        <a:ext uri="{E40237B7-FDA0-4F09-8148-C483321AD2D9}">
          <dgm14:cNvPr xmlns:dgm14="http://schemas.microsoft.com/office/drawing/2010/diagram" id="0" name="" descr="DSH/SNCP Safety Net Financing&#10; Next (First) Meeting: Dec. 9&#10; 3 Total &#10;Workforce Development&#10; Next Meeting: Dec. 11&#10; 3 Total&#10;Plan/Provider Incentives&#10; Next Meeting: Dec. 15&#10; 3 Total&#10;Medicaid-funding Housing/Shelter&#10; Next Meeting: Dec. 16&#10; 4 Total&#10;DSRIP 2.0&#10; Next Meeting: Dec. 19&#10; 5 Total&#10;" title="Wkgroups"/>
        </a:ext>
      </dgm:extLst>
    </dgm:pt>
    <dgm:pt modelId="{BBA41BDA-CF0A-4E12-9FFA-680323B1A72F}" type="parTrans" cxnId="{E20C74BF-6CF7-4806-8D4E-BB62B372828F}">
      <dgm:prSet/>
      <dgm:spPr/>
      <dgm:t>
        <a:bodyPr/>
        <a:lstStyle/>
        <a:p>
          <a:endParaRPr lang="en-US"/>
        </a:p>
      </dgm:t>
    </dgm:pt>
    <dgm:pt modelId="{F78FE164-7C8F-4777-ADB9-DB71F9024238}" type="sibTrans" cxnId="{E20C74BF-6CF7-4806-8D4E-BB62B372828F}">
      <dgm:prSet/>
      <dgm:spPr/>
      <dgm:t>
        <a:bodyPr/>
        <a:lstStyle/>
        <a:p>
          <a:endParaRPr lang="en-US"/>
        </a:p>
      </dgm:t>
    </dgm:pt>
    <dgm:pt modelId="{9FD19F49-F008-469F-93F0-0D33C91EE98F}">
      <dgm:prSet phldrT="[Text]"/>
      <dgm:spPr/>
      <dgm:t>
        <a:bodyPr/>
        <a:lstStyle/>
        <a:p>
          <a:r>
            <a:rPr lang="en-US" dirty="0"/>
            <a:t>Next Meeting: Dec. 15</a:t>
          </a:r>
        </a:p>
      </dgm:t>
      <dgm:extLst>
        <a:ext uri="{E40237B7-FDA0-4F09-8148-C483321AD2D9}">
          <dgm14:cNvPr xmlns:dgm14="http://schemas.microsoft.com/office/drawing/2010/diagram" id="0" name="" descr="DSH/SNCP Safety Net Financing&#10; Next (First) Meeting: Dec. 9&#10; 3 Total &#10;Workforce Development&#10; Next Meeting: Dec. 11&#10; 3 Total&#10;Plan/Provider Incentives&#10; Next Meeting: Dec. 15&#10; 3 Total&#10;Medicaid-funding Housing/Shelter&#10; Next Meeting: Dec. 16&#10; 4 Total&#10;DSRIP 2.0&#10; Next Meeting: Dec. 19&#10; 5 Total&#10;" title="Wkgroups"/>
        </a:ext>
      </dgm:extLst>
    </dgm:pt>
    <dgm:pt modelId="{6BA3C0AE-4F5E-42C4-AD3C-E4BB6A9836DE}" type="parTrans" cxnId="{577BA802-24B5-4650-8132-EA92BB5AA658}">
      <dgm:prSet/>
      <dgm:spPr/>
      <dgm:t>
        <a:bodyPr/>
        <a:lstStyle/>
        <a:p>
          <a:endParaRPr lang="en-US"/>
        </a:p>
      </dgm:t>
    </dgm:pt>
    <dgm:pt modelId="{EC610168-A431-4008-B117-84E952B14F34}" type="sibTrans" cxnId="{577BA802-24B5-4650-8132-EA92BB5AA658}">
      <dgm:prSet/>
      <dgm:spPr/>
      <dgm:t>
        <a:bodyPr/>
        <a:lstStyle/>
        <a:p>
          <a:endParaRPr lang="en-US"/>
        </a:p>
      </dgm:t>
    </dgm:pt>
    <dgm:pt modelId="{4BBE9089-081B-48C1-A931-8791A32A8B77}">
      <dgm:prSet phldrT="[Text]"/>
      <dgm:spPr/>
      <dgm:t>
        <a:bodyPr/>
        <a:lstStyle/>
        <a:p>
          <a:r>
            <a:rPr lang="en-US" dirty="0"/>
            <a:t>3 Total</a:t>
          </a:r>
        </a:p>
      </dgm:t>
    </dgm:pt>
    <dgm:pt modelId="{959A511B-B3BD-4B28-98D9-40A9A16FD03A}" type="parTrans" cxnId="{2D54BADD-9D3D-4F88-BFF8-62D60883579E}">
      <dgm:prSet/>
      <dgm:spPr/>
      <dgm:t>
        <a:bodyPr/>
        <a:lstStyle/>
        <a:p>
          <a:endParaRPr lang="en-US"/>
        </a:p>
      </dgm:t>
    </dgm:pt>
    <dgm:pt modelId="{157AC411-FD30-4206-AC1F-7FE5AE445BE4}" type="sibTrans" cxnId="{2D54BADD-9D3D-4F88-BFF8-62D60883579E}">
      <dgm:prSet/>
      <dgm:spPr/>
      <dgm:t>
        <a:bodyPr/>
        <a:lstStyle/>
        <a:p>
          <a:endParaRPr lang="en-US"/>
        </a:p>
      </dgm:t>
    </dgm:pt>
    <dgm:pt modelId="{92A0FAEF-AA8D-4B0E-90DC-BAC07AF2196C}" type="pres">
      <dgm:prSet presAssocID="{C3AA9A74-5775-4E1F-8A2B-220C821BED0B}" presName="Name0" presStyleCnt="0">
        <dgm:presLayoutVars>
          <dgm:dir/>
          <dgm:animLvl val="lvl"/>
          <dgm:resizeHandles val="exact"/>
        </dgm:presLayoutVars>
      </dgm:prSet>
      <dgm:spPr/>
    </dgm:pt>
    <dgm:pt modelId="{377AFD98-BD58-415C-8D94-D061029DF8BA}" type="pres">
      <dgm:prSet presAssocID="{BBF0EFC0-279B-4570-847E-4E6A7AC7A145}" presName="linNode" presStyleCnt="0"/>
      <dgm:spPr/>
    </dgm:pt>
    <dgm:pt modelId="{2B6769E6-5387-43E4-B501-F47CF8A8FC7C}" type="pres">
      <dgm:prSet presAssocID="{BBF0EFC0-279B-4570-847E-4E6A7AC7A145}" presName="parentText" presStyleLbl="node1" presStyleIdx="0" presStyleCnt="5">
        <dgm:presLayoutVars>
          <dgm:chMax val="1"/>
          <dgm:bulletEnabled val="1"/>
        </dgm:presLayoutVars>
      </dgm:prSet>
      <dgm:spPr/>
    </dgm:pt>
    <dgm:pt modelId="{AE934672-4A76-4022-A177-F81663E55175}" type="pres">
      <dgm:prSet presAssocID="{BBF0EFC0-279B-4570-847E-4E6A7AC7A145}" presName="descendantText" presStyleLbl="alignAccFollowNode1" presStyleIdx="0" presStyleCnt="5">
        <dgm:presLayoutVars>
          <dgm:bulletEnabled val="1"/>
        </dgm:presLayoutVars>
      </dgm:prSet>
      <dgm:spPr/>
    </dgm:pt>
    <dgm:pt modelId="{9F37E679-1760-4349-987E-B2D66C2C2E46}" type="pres">
      <dgm:prSet presAssocID="{93A2AB59-7BA6-42BF-B25C-8236CE9DB43C}" presName="sp" presStyleCnt="0"/>
      <dgm:spPr/>
    </dgm:pt>
    <dgm:pt modelId="{2F3D5A6B-68D7-472B-B59E-E1CBB3483F21}" type="pres">
      <dgm:prSet presAssocID="{4FADC221-C331-48C1-929D-0295679AFAF6}" presName="linNode" presStyleCnt="0"/>
      <dgm:spPr/>
    </dgm:pt>
    <dgm:pt modelId="{E9A4B501-CA1F-4C9C-8BFD-A55D658DBA52}" type="pres">
      <dgm:prSet presAssocID="{4FADC221-C331-48C1-929D-0295679AFAF6}" presName="parentText" presStyleLbl="node1" presStyleIdx="1" presStyleCnt="5">
        <dgm:presLayoutVars>
          <dgm:chMax val="1"/>
          <dgm:bulletEnabled val="1"/>
        </dgm:presLayoutVars>
      </dgm:prSet>
      <dgm:spPr/>
    </dgm:pt>
    <dgm:pt modelId="{A23BF503-E592-4561-A782-FBA89C2C3454}" type="pres">
      <dgm:prSet presAssocID="{4FADC221-C331-48C1-929D-0295679AFAF6}" presName="descendantText" presStyleLbl="alignAccFollowNode1" presStyleIdx="1" presStyleCnt="5">
        <dgm:presLayoutVars>
          <dgm:bulletEnabled val="1"/>
        </dgm:presLayoutVars>
      </dgm:prSet>
      <dgm:spPr/>
    </dgm:pt>
    <dgm:pt modelId="{E4C38DA0-A095-4EEF-9721-22F86E0C9B18}" type="pres">
      <dgm:prSet presAssocID="{B08E5934-766E-46B5-B99B-A0913EC4F5F5}" presName="sp" presStyleCnt="0"/>
      <dgm:spPr/>
    </dgm:pt>
    <dgm:pt modelId="{6EF0D13A-8679-4048-B53D-E86BF1091D45}" type="pres">
      <dgm:prSet presAssocID="{117352C1-CB66-401B-B02B-3640FEF61E34}" presName="linNode" presStyleCnt="0"/>
      <dgm:spPr/>
    </dgm:pt>
    <dgm:pt modelId="{CCAF1F5D-683E-41A1-8B1B-C953C5349938}" type="pres">
      <dgm:prSet presAssocID="{117352C1-CB66-401B-B02B-3640FEF61E34}" presName="parentText" presStyleLbl="node1" presStyleIdx="2" presStyleCnt="5">
        <dgm:presLayoutVars>
          <dgm:chMax val="1"/>
          <dgm:bulletEnabled val="1"/>
        </dgm:presLayoutVars>
      </dgm:prSet>
      <dgm:spPr/>
    </dgm:pt>
    <dgm:pt modelId="{FF034EB8-F0F5-4BFD-890B-258BF7A851CD}" type="pres">
      <dgm:prSet presAssocID="{117352C1-CB66-401B-B02B-3640FEF61E34}" presName="descendantText" presStyleLbl="alignAccFollowNode1" presStyleIdx="2" presStyleCnt="5">
        <dgm:presLayoutVars>
          <dgm:bulletEnabled val="1"/>
        </dgm:presLayoutVars>
      </dgm:prSet>
      <dgm:spPr/>
    </dgm:pt>
    <dgm:pt modelId="{1190A9BD-B365-4471-956D-BF8EBF552C59}" type="pres">
      <dgm:prSet presAssocID="{F78FE164-7C8F-4777-ADB9-DB71F9024238}" presName="sp" presStyleCnt="0"/>
      <dgm:spPr/>
    </dgm:pt>
    <dgm:pt modelId="{FCC52D09-3C2B-46F6-B9F4-9B51EF7C4DD2}" type="pres">
      <dgm:prSet presAssocID="{7E0077B6-A924-44D5-8DD5-C7C730E7BA59}" presName="linNode" presStyleCnt="0"/>
      <dgm:spPr/>
    </dgm:pt>
    <dgm:pt modelId="{6D84AADD-1746-4CAD-BD2B-EEC013BB0ECB}" type="pres">
      <dgm:prSet presAssocID="{7E0077B6-A924-44D5-8DD5-C7C730E7BA59}" presName="parentText" presStyleLbl="node1" presStyleIdx="3" presStyleCnt="5">
        <dgm:presLayoutVars>
          <dgm:chMax val="1"/>
          <dgm:bulletEnabled val="1"/>
        </dgm:presLayoutVars>
      </dgm:prSet>
      <dgm:spPr/>
    </dgm:pt>
    <dgm:pt modelId="{4F584F1F-DCEB-464D-8B7A-90B883D85ED2}" type="pres">
      <dgm:prSet presAssocID="{7E0077B6-A924-44D5-8DD5-C7C730E7BA59}" presName="descendantText" presStyleLbl="alignAccFollowNode1" presStyleIdx="3" presStyleCnt="5">
        <dgm:presLayoutVars>
          <dgm:bulletEnabled val="1"/>
        </dgm:presLayoutVars>
      </dgm:prSet>
      <dgm:spPr/>
    </dgm:pt>
    <dgm:pt modelId="{9BC2DA4A-BA9E-4B1A-A423-DA7E42460753}" type="pres">
      <dgm:prSet presAssocID="{559398C0-5FB8-45BB-ABED-693C964CD04F}" presName="sp" presStyleCnt="0"/>
      <dgm:spPr/>
    </dgm:pt>
    <dgm:pt modelId="{6365AB66-B5AF-472A-84CF-4864B7B2CE93}" type="pres">
      <dgm:prSet presAssocID="{3629744D-3786-4BFB-A83A-033661E77FD2}" presName="linNode" presStyleCnt="0"/>
      <dgm:spPr/>
    </dgm:pt>
    <dgm:pt modelId="{708F4632-4201-4CCE-85C7-0AA5C84A3727}" type="pres">
      <dgm:prSet presAssocID="{3629744D-3786-4BFB-A83A-033661E77FD2}" presName="parentText" presStyleLbl="node1" presStyleIdx="4" presStyleCnt="5">
        <dgm:presLayoutVars>
          <dgm:chMax val="1"/>
          <dgm:bulletEnabled val="1"/>
        </dgm:presLayoutVars>
      </dgm:prSet>
      <dgm:spPr/>
    </dgm:pt>
    <dgm:pt modelId="{BD817E27-E544-4847-B26E-ED80F28C9144}" type="pres">
      <dgm:prSet presAssocID="{3629744D-3786-4BFB-A83A-033661E77FD2}" presName="descendantText" presStyleLbl="alignAccFollowNode1" presStyleIdx="4" presStyleCnt="5">
        <dgm:presLayoutVars>
          <dgm:bulletEnabled val="1"/>
        </dgm:presLayoutVars>
      </dgm:prSet>
      <dgm:spPr/>
    </dgm:pt>
  </dgm:ptLst>
  <dgm:cxnLst>
    <dgm:cxn modelId="{577BA802-24B5-4650-8132-EA92BB5AA658}" srcId="{117352C1-CB66-401B-B02B-3640FEF61E34}" destId="{9FD19F49-F008-469F-93F0-0D33C91EE98F}" srcOrd="0" destOrd="0" parTransId="{6BA3C0AE-4F5E-42C4-AD3C-E4BB6A9836DE}" sibTransId="{EC610168-A431-4008-B117-84E952B14F34}"/>
    <dgm:cxn modelId="{3FA7E805-B6AC-4931-9F4A-2601D4FE1726}" srcId="{4FADC221-C331-48C1-929D-0295679AFAF6}" destId="{E5DF5824-9AA7-4967-86AD-BC7896DC02C4}" srcOrd="0" destOrd="0" parTransId="{B4412B2C-0203-403D-9F56-828DC8E89A48}" sibTransId="{AA1EC80B-BD17-41C5-8426-CC9C1E165901}"/>
    <dgm:cxn modelId="{B0721E06-CA9B-4AC0-954E-30C4250036C7}" type="presOf" srcId="{0A1485F2-8707-4A81-98DC-A88E027C74EF}" destId="{BD817E27-E544-4847-B26E-ED80F28C9144}" srcOrd="0" destOrd="0" presId="urn:microsoft.com/office/officeart/2005/8/layout/vList5"/>
    <dgm:cxn modelId="{A08E3307-BCDD-40FC-AD79-AFCAF63EA5D9}" type="presOf" srcId="{E5DF5824-9AA7-4967-86AD-BC7896DC02C4}" destId="{A23BF503-E592-4561-A782-FBA89C2C3454}" srcOrd="0" destOrd="0" presId="urn:microsoft.com/office/officeart/2005/8/layout/vList5"/>
    <dgm:cxn modelId="{2B15DE07-3556-49AD-B8D6-620B572D6B36}" srcId="{3629744D-3786-4BFB-A83A-033661E77FD2}" destId="{131189C5-9028-4E0C-93C3-271F9DB2ECE5}" srcOrd="1" destOrd="0" parTransId="{23F88632-30F4-464B-9D74-CE2078B31612}" sibTransId="{0DB8A82B-5AEC-4112-B41B-DAD2E9AF6E5D}"/>
    <dgm:cxn modelId="{9FBE240F-EEE7-483C-B901-53C12D340FA0}" type="presOf" srcId="{131189C5-9028-4E0C-93C3-271F9DB2ECE5}" destId="{BD817E27-E544-4847-B26E-ED80F28C9144}" srcOrd="0" destOrd="1" presId="urn:microsoft.com/office/officeart/2005/8/layout/vList5"/>
    <dgm:cxn modelId="{63D7E713-BBFA-40F8-AEE2-DDFCB3A964EB}" srcId="{C3AA9A74-5775-4E1F-8A2B-220C821BED0B}" destId="{3629744D-3786-4BFB-A83A-033661E77FD2}" srcOrd="4" destOrd="0" parTransId="{9497B7FB-BCE8-4EBE-A22D-B3D10E8B4B0E}" sibTransId="{DB3756A5-7C9B-40DE-A471-0D300A3D538D}"/>
    <dgm:cxn modelId="{178D8F15-6D57-4DC9-88BF-F7F93B7368EE}" srcId="{3629744D-3786-4BFB-A83A-033661E77FD2}" destId="{0A1485F2-8707-4A81-98DC-A88E027C74EF}" srcOrd="0" destOrd="0" parTransId="{C25B47F8-B090-4514-9A03-0CC8B28266FA}" sibTransId="{46465893-872B-48D8-80D4-8405216195EC}"/>
    <dgm:cxn modelId="{83CB0020-FC2A-4884-9116-4C31022B3BE4}" type="presOf" srcId="{BBF0EFC0-279B-4570-847E-4E6A7AC7A145}" destId="{2B6769E6-5387-43E4-B501-F47CF8A8FC7C}" srcOrd="0" destOrd="0" presId="urn:microsoft.com/office/officeart/2005/8/layout/vList5"/>
    <dgm:cxn modelId="{3A625D21-281A-4809-AAA9-5BA0BC138B5F}" srcId="{C3AA9A74-5775-4E1F-8A2B-220C821BED0B}" destId="{4FADC221-C331-48C1-929D-0295679AFAF6}" srcOrd="1" destOrd="0" parTransId="{A18247EE-E2E1-4FCC-A6D7-FF70C14E1824}" sibTransId="{B08E5934-766E-46B5-B99B-A0913EC4F5F5}"/>
    <dgm:cxn modelId="{268CB034-4DE4-4351-A660-CF5E558239C3}" srcId="{BBF0EFC0-279B-4570-847E-4E6A7AC7A145}" destId="{E6BDF739-A022-432B-AFE3-09F9CC726158}" srcOrd="1" destOrd="0" parTransId="{47E547C7-F8F5-47E4-8F5D-08EDA1A0940E}" sibTransId="{6E009BA3-3331-496A-A58A-4F76EB832EE9}"/>
    <dgm:cxn modelId="{53442C3E-B1AC-4D94-9A89-6F41FE8B3EA2}" srcId="{C3AA9A74-5775-4E1F-8A2B-220C821BED0B}" destId="{7E0077B6-A924-44D5-8DD5-C7C730E7BA59}" srcOrd="3" destOrd="0" parTransId="{DD6BFD98-02ED-43F6-B61C-0EDDA5E3A04B}" sibTransId="{559398C0-5FB8-45BB-ABED-693C964CD04F}"/>
    <dgm:cxn modelId="{37B3FB40-394E-4E0F-8B3E-5F886308515A}" srcId="{4FADC221-C331-48C1-929D-0295679AFAF6}" destId="{9FA710C5-437B-4F3A-8CEE-CAC16E9FF7D9}" srcOrd="1" destOrd="0" parTransId="{DC458B10-9770-476A-A14F-3C45DDED7ECE}" sibTransId="{B0A70FCB-9F19-4F4B-BD34-293804627DA5}"/>
    <dgm:cxn modelId="{64381544-DC4A-4AA1-801B-F0E99EBDD029}" type="presOf" srcId="{7E0077B6-A924-44D5-8DD5-C7C730E7BA59}" destId="{6D84AADD-1746-4CAD-BD2B-EEC013BB0ECB}" srcOrd="0" destOrd="0" presId="urn:microsoft.com/office/officeart/2005/8/layout/vList5"/>
    <dgm:cxn modelId="{00B5136A-D5CB-48F2-9341-95BD0ED9FCBB}" type="presOf" srcId="{117352C1-CB66-401B-B02B-3640FEF61E34}" destId="{CCAF1F5D-683E-41A1-8B1B-C953C5349938}" srcOrd="0" destOrd="0" presId="urn:microsoft.com/office/officeart/2005/8/layout/vList5"/>
    <dgm:cxn modelId="{D7D9754B-1B56-4679-A248-4472B840CB00}" srcId="{BBF0EFC0-279B-4570-847E-4E6A7AC7A145}" destId="{F8474428-381E-4702-B8A3-80074936B944}" srcOrd="0" destOrd="0" parTransId="{B20EAAC7-1B75-45A4-B506-685C0FFE53B1}" sibTransId="{75D3A16E-0C1E-4E59-9F8A-D703AA390891}"/>
    <dgm:cxn modelId="{40BB896C-7866-44D7-83E3-01A4F0733B45}" srcId="{7E0077B6-A924-44D5-8DD5-C7C730E7BA59}" destId="{BC72F139-5E8C-43E7-8F7E-6FB8982F9DDF}" srcOrd="1" destOrd="0" parTransId="{F64761A2-F5F9-4BFF-BF50-45204980B827}" sibTransId="{AA29C132-1502-4088-A568-4743A3F5F236}"/>
    <dgm:cxn modelId="{EF640B6E-ACF8-488B-993B-AA626EC7152D}" type="presOf" srcId="{45DCEE7C-2E64-40AA-9111-547C5F413F14}" destId="{4F584F1F-DCEB-464D-8B7A-90B883D85ED2}" srcOrd="0" destOrd="0" presId="urn:microsoft.com/office/officeart/2005/8/layout/vList5"/>
    <dgm:cxn modelId="{50347353-7A80-495A-8786-894903FA2198}" type="presOf" srcId="{3629744D-3786-4BFB-A83A-033661E77FD2}" destId="{708F4632-4201-4CCE-85C7-0AA5C84A3727}" srcOrd="0" destOrd="0" presId="urn:microsoft.com/office/officeart/2005/8/layout/vList5"/>
    <dgm:cxn modelId="{14676777-C4CE-425D-8A9C-2A58E4E34BDA}" type="presOf" srcId="{E6BDF739-A022-432B-AFE3-09F9CC726158}" destId="{AE934672-4A76-4022-A177-F81663E55175}" srcOrd="0" destOrd="1" presId="urn:microsoft.com/office/officeart/2005/8/layout/vList5"/>
    <dgm:cxn modelId="{E9D44178-9B9C-4192-96BF-50513372F5B1}" type="presOf" srcId="{4FADC221-C331-48C1-929D-0295679AFAF6}" destId="{E9A4B501-CA1F-4C9C-8BFD-A55D658DBA52}" srcOrd="0" destOrd="0" presId="urn:microsoft.com/office/officeart/2005/8/layout/vList5"/>
    <dgm:cxn modelId="{A406E47F-8CC0-4A81-8916-24AFCA895CB8}" type="presOf" srcId="{BC72F139-5E8C-43E7-8F7E-6FB8982F9DDF}" destId="{4F584F1F-DCEB-464D-8B7A-90B883D85ED2}" srcOrd="0" destOrd="1" presId="urn:microsoft.com/office/officeart/2005/8/layout/vList5"/>
    <dgm:cxn modelId="{3536B1A6-8F4A-449D-BD3F-321B78F27A5B}" srcId="{C3AA9A74-5775-4E1F-8A2B-220C821BED0B}" destId="{BBF0EFC0-279B-4570-847E-4E6A7AC7A145}" srcOrd="0" destOrd="0" parTransId="{78C6D2F9-B676-448F-B746-A694E29D9085}" sibTransId="{93A2AB59-7BA6-42BF-B25C-8236CE9DB43C}"/>
    <dgm:cxn modelId="{DBCDE9A6-26F7-4A3F-83EC-2119665C260E}" type="presOf" srcId="{9FA710C5-437B-4F3A-8CEE-CAC16E9FF7D9}" destId="{A23BF503-E592-4561-A782-FBA89C2C3454}" srcOrd="0" destOrd="1" presId="urn:microsoft.com/office/officeart/2005/8/layout/vList5"/>
    <dgm:cxn modelId="{83F7E1AF-E7F3-4163-AED2-4D2C16DE7EB4}" srcId="{7E0077B6-A924-44D5-8DD5-C7C730E7BA59}" destId="{45DCEE7C-2E64-40AA-9111-547C5F413F14}" srcOrd="0" destOrd="0" parTransId="{2814BB11-3325-41B3-B11C-A409AB74A0D4}" sibTransId="{E766CC4D-EACB-4F39-BE4A-66C401E28A94}"/>
    <dgm:cxn modelId="{E20C74BF-6CF7-4806-8D4E-BB62B372828F}" srcId="{C3AA9A74-5775-4E1F-8A2B-220C821BED0B}" destId="{117352C1-CB66-401B-B02B-3640FEF61E34}" srcOrd="2" destOrd="0" parTransId="{BBA41BDA-CF0A-4E12-9FFA-680323B1A72F}" sibTransId="{F78FE164-7C8F-4777-ADB9-DB71F9024238}"/>
    <dgm:cxn modelId="{4739B6CC-5E38-4CD0-A493-9D44F4A93D3B}" type="presOf" srcId="{9FD19F49-F008-469F-93F0-0D33C91EE98F}" destId="{FF034EB8-F0F5-4BFD-890B-258BF7A851CD}" srcOrd="0" destOrd="0" presId="urn:microsoft.com/office/officeart/2005/8/layout/vList5"/>
    <dgm:cxn modelId="{2D54BADD-9D3D-4F88-BFF8-62D60883579E}" srcId="{117352C1-CB66-401B-B02B-3640FEF61E34}" destId="{4BBE9089-081B-48C1-A931-8791A32A8B77}" srcOrd="1" destOrd="0" parTransId="{959A511B-B3BD-4B28-98D9-40A9A16FD03A}" sibTransId="{157AC411-FD30-4206-AC1F-7FE5AE445BE4}"/>
    <dgm:cxn modelId="{3B965EE7-99BB-4267-8199-C9EE16943030}" type="presOf" srcId="{4BBE9089-081B-48C1-A931-8791A32A8B77}" destId="{FF034EB8-F0F5-4BFD-890B-258BF7A851CD}" srcOrd="0" destOrd="1" presId="urn:microsoft.com/office/officeart/2005/8/layout/vList5"/>
    <dgm:cxn modelId="{0985E7EF-FC91-41FE-96C8-68C962F03D45}" type="presOf" srcId="{F8474428-381E-4702-B8A3-80074936B944}" destId="{AE934672-4A76-4022-A177-F81663E55175}" srcOrd="0" destOrd="0" presId="urn:microsoft.com/office/officeart/2005/8/layout/vList5"/>
    <dgm:cxn modelId="{3612FFFE-6C2F-4584-B586-428DBD177F48}" type="presOf" srcId="{C3AA9A74-5775-4E1F-8A2B-220C821BED0B}" destId="{92A0FAEF-AA8D-4B0E-90DC-BAC07AF2196C}" srcOrd="0" destOrd="0" presId="urn:microsoft.com/office/officeart/2005/8/layout/vList5"/>
    <dgm:cxn modelId="{C9A7265D-5DF4-444A-96EF-F881A48867AD}" type="presParOf" srcId="{92A0FAEF-AA8D-4B0E-90DC-BAC07AF2196C}" destId="{377AFD98-BD58-415C-8D94-D061029DF8BA}" srcOrd="0" destOrd="0" presId="urn:microsoft.com/office/officeart/2005/8/layout/vList5"/>
    <dgm:cxn modelId="{1CF99CE0-DCBC-4792-A23F-A733C41C89E4}" type="presParOf" srcId="{377AFD98-BD58-415C-8D94-D061029DF8BA}" destId="{2B6769E6-5387-43E4-B501-F47CF8A8FC7C}" srcOrd="0" destOrd="0" presId="urn:microsoft.com/office/officeart/2005/8/layout/vList5"/>
    <dgm:cxn modelId="{9ACE504D-1ABC-4CFE-AD0D-FB926047F61E}" type="presParOf" srcId="{377AFD98-BD58-415C-8D94-D061029DF8BA}" destId="{AE934672-4A76-4022-A177-F81663E55175}" srcOrd="1" destOrd="0" presId="urn:microsoft.com/office/officeart/2005/8/layout/vList5"/>
    <dgm:cxn modelId="{7AD77BAD-D566-4ADC-9462-24C55438AE75}" type="presParOf" srcId="{92A0FAEF-AA8D-4B0E-90DC-BAC07AF2196C}" destId="{9F37E679-1760-4349-987E-B2D66C2C2E46}" srcOrd="1" destOrd="0" presId="urn:microsoft.com/office/officeart/2005/8/layout/vList5"/>
    <dgm:cxn modelId="{8DA87544-5206-4C76-BA98-D8CC5578BA69}" type="presParOf" srcId="{92A0FAEF-AA8D-4B0E-90DC-BAC07AF2196C}" destId="{2F3D5A6B-68D7-472B-B59E-E1CBB3483F21}" srcOrd="2" destOrd="0" presId="urn:microsoft.com/office/officeart/2005/8/layout/vList5"/>
    <dgm:cxn modelId="{A5CCE0E0-CBEB-4FFF-8401-9B8466D18B1B}" type="presParOf" srcId="{2F3D5A6B-68D7-472B-B59E-E1CBB3483F21}" destId="{E9A4B501-CA1F-4C9C-8BFD-A55D658DBA52}" srcOrd="0" destOrd="0" presId="urn:microsoft.com/office/officeart/2005/8/layout/vList5"/>
    <dgm:cxn modelId="{E82356D1-15A1-4336-B056-F94C20F3CCF2}" type="presParOf" srcId="{2F3D5A6B-68D7-472B-B59E-E1CBB3483F21}" destId="{A23BF503-E592-4561-A782-FBA89C2C3454}" srcOrd="1" destOrd="0" presId="urn:microsoft.com/office/officeart/2005/8/layout/vList5"/>
    <dgm:cxn modelId="{41F10494-073F-44C1-9FC8-9697DD733102}" type="presParOf" srcId="{92A0FAEF-AA8D-4B0E-90DC-BAC07AF2196C}" destId="{E4C38DA0-A095-4EEF-9721-22F86E0C9B18}" srcOrd="3" destOrd="0" presId="urn:microsoft.com/office/officeart/2005/8/layout/vList5"/>
    <dgm:cxn modelId="{DCD81A67-FBB3-498F-B8E9-5FEEACC477B1}" type="presParOf" srcId="{92A0FAEF-AA8D-4B0E-90DC-BAC07AF2196C}" destId="{6EF0D13A-8679-4048-B53D-E86BF1091D45}" srcOrd="4" destOrd="0" presId="urn:microsoft.com/office/officeart/2005/8/layout/vList5"/>
    <dgm:cxn modelId="{47E4788F-41D8-4104-AF74-4C80AC4A7C78}" type="presParOf" srcId="{6EF0D13A-8679-4048-B53D-E86BF1091D45}" destId="{CCAF1F5D-683E-41A1-8B1B-C953C5349938}" srcOrd="0" destOrd="0" presId="urn:microsoft.com/office/officeart/2005/8/layout/vList5"/>
    <dgm:cxn modelId="{90DC0D1D-28F3-4D32-BB7C-3ABA2787368E}" type="presParOf" srcId="{6EF0D13A-8679-4048-B53D-E86BF1091D45}" destId="{FF034EB8-F0F5-4BFD-890B-258BF7A851CD}" srcOrd="1" destOrd="0" presId="urn:microsoft.com/office/officeart/2005/8/layout/vList5"/>
    <dgm:cxn modelId="{280132B7-96D3-4B91-ACCF-A09737C209A0}" type="presParOf" srcId="{92A0FAEF-AA8D-4B0E-90DC-BAC07AF2196C}" destId="{1190A9BD-B365-4471-956D-BF8EBF552C59}" srcOrd="5" destOrd="0" presId="urn:microsoft.com/office/officeart/2005/8/layout/vList5"/>
    <dgm:cxn modelId="{A949ABF4-262B-4720-9BD7-DD774EEC6733}" type="presParOf" srcId="{92A0FAEF-AA8D-4B0E-90DC-BAC07AF2196C}" destId="{FCC52D09-3C2B-46F6-B9F4-9B51EF7C4DD2}" srcOrd="6" destOrd="0" presId="urn:microsoft.com/office/officeart/2005/8/layout/vList5"/>
    <dgm:cxn modelId="{2B340D2A-797E-45A5-8E19-7F68FB1A11FA}" type="presParOf" srcId="{FCC52D09-3C2B-46F6-B9F4-9B51EF7C4DD2}" destId="{6D84AADD-1746-4CAD-BD2B-EEC013BB0ECB}" srcOrd="0" destOrd="0" presId="urn:microsoft.com/office/officeart/2005/8/layout/vList5"/>
    <dgm:cxn modelId="{7FBD3D1E-6D52-4A22-91A1-2479251EC818}" type="presParOf" srcId="{FCC52D09-3C2B-46F6-B9F4-9B51EF7C4DD2}" destId="{4F584F1F-DCEB-464D-8B7A-90B883D85ED2}" srcOrd="1" destOrd="0" presId="urn:microsoft.com/office/officeart/2005/8/layout/vList5"/>
    <dgm:cxn modelId="{98CE988F-80BE-4DDF-8A38-49FAB234D2DA}" type="presParOf" srcId="{92A0FAEF-AA8D-4B0E-90DC-BAC07AF2196C}" destId="{9BC2DA4A-BA9E-4B1A-A423-DA7E42460753}" srcOrd="7" destOrd="0" presId="urn:microsoft.com/office/officeart/2005/8/layout/vList5"/>
    <dgm:cxn modelId="{98338A11-2239-47A1-857C-1667ED30BAC9}" type="presParOf" srcId="{92A0FAEF-AA8D-4B0E-90DC-BAC07AF2196C}" destId="{6365AB66-B5AF-472A-84CF-4864B7B2CE93}" srcOrd="8" destOrd="0" presId="urn:microsoft.com/office/officeart/2005/8/layout/vList5"/>
    <dgm:cxn modelId="{5513E454-EC77-4928-AAC8-9D7C220EE36A}" type="presParOf" srcId="{6365AB66-B5AF-472A-84CF-4864B7B2CE93}" destId="{708F4632-4201-4CCE-85C7-0AA5C84A3727}" srcOrd="0" destOrd="0" presId="urn:microsoft.com/office/officeart/2005/8/layout/vList5"/>
    <dgm:cxn modelId="{2BE68B3D-F424-43CA-8C8E-2300486A8A76}" type="presParOf" srcId="{6365AB66-B5AF-472A-84CF-4864B7B2CE93}" destId="{BD817E27-E544-4847-B26E-ED80F28C9144}"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6B23F3-5603-4617-9C13-049FE7E36CDA}" type="doc">
      <dgm:prSet loTypeId="urn:microsoft.com/office/officeart/2005/8/layout/default" loCatId="list" qsTypeId="urn:microsoft.com/office/officeart/2005/8/quickstyle/simple1" qsCatId="simple" csTypeId="urn:microsoft.com/office/officeart/2005/8/colors/accent6_2" csCatId="accent6" phldr="1"/>
      <dgm:spPr/>
      <dgm:t>
        <a:bodyPr/>
        <a:lstStyle/>
        <a:p>
          <a:endParaRPr lang="en-US"/>
        </a:p>
      </dgm:t>
    </dgm:pt>
    <dgm:pt modelId="{93BD5966-9898-4D06-B051-DD6FFED3A6FD}">
      <dgm:prSet phldrT="[Text]"/>
      <dgm:spPr/>
      <dgm:t>
        <a:bodyPr/>
        <a:lstStyle/>
        <a:p>
          <a:r>
            <a:rPr lang="en-US" b="1" dirty="0"/>
            <a:t>Alignment of metrics across providers/plans/delivery systems</a:t>
          </a:r>
        </a:p>
      </dgm:t>
    </dgm:pt>
    <dgm:pt modelId="{A6FDAECF-D5EB-4B91-B0E4-05852799029D}" type="parTrans" cxnId="{07609834-76D6-4E52-B1DB-87F061C247AE}">
      <dgm:prSet/>
      <dgm:spPr/>
      <dgm:t>
        <a:bodyPr/>
        <a:lstStyle/>
        <a:p>
          <a:endParaRPr lang="en-US"/>
        </a:p>
      </dgm:t>
    </dgm:pt>
    <dgm:pt modelId="{07C9B446-9FE0-4A30-AEBA-B7CEB7AC33A4}" type="sibTrans" cxnId="{07609834-76D6-4E52-B1DB-87F061C247AE}">
      <dgm:prSet/>
      <dgm:spPr/>
      <dgm:t>
        <a:bodyPr/>
        <a:lstStyle/>
        <a:p>
          <a:endParaRPr lang="en-US"/>
        </a:p>
      </dgm:t>
    </dgm:pt>
    <dgm:pt modelId="{155EFBA4-5C80-4A68-B8E0-C6DCE66D2A65}">
      <dgm:prSet/>
      <dgm:spPr/>
      <dgm:t>
        <a:bodyPr/>
        <a:lstStyle/>
        <a:p>
          <a:r>
            <a:rPr lang="en-US" b="1" dirty="0"/>
            <a:t>Developing shared savings/accountable care arrangements between entities towards better quality, cost effective care</a:t>
          </a:r>
        </a:p>
      </dgm:t>
    </dgm:pt>
    <dgm:pt modelId="{95C5F792-B5CB-4203-8324-37BE870FD8D7}" type="parTrans" cxnId="{4770F9D6-F724-499B-9E53-8D678F1627FA}">
      <dgm:prSet/>
      <dgm:spPr/>
      <dgm:t>
        <a:bodyPr/>
        <a:lstStyle/>
        <a:p>
          <a:endParaRPr lang="en-US"/>
        </a:p>
      </dgm:t>
    </dgm:pt>
    <dgm:pt modelId="{75AAB196-38FE-43E8-9D3B-0C52CF3B9597}" type="sibTrans" cxnId="{4770F9D6-F724-499B-9E53-8D678F1627FA}">
      <dgm:prSet/>
      <dgm:spPr/>
      <dgm:t>
        <a:bodyPr/>
        <a:lstStyle/>
        <a:p>
          <a:endParaRPr lang="en-US"/>
        </a:p>
      </dgm:t>
    </dgm:pt>
    <dgm:pt modelId="{23CE4551-460E-4FD8-A156-61443AFB62E0}">
      <dgm:prSet/>
      <dgm:spPr/>
      <dgm:t>
        <a:bodyPr/>
        <a:lstStyle/>
        <a:p>
          <a:r>
            <a:rPr lang="en-US" b="1" dirty="0"/>
            <a:t>Behavioral health integration strategies within each of the workgroup concept areas </a:t>
          </a:r>
        </a:p>
      </dgm:t>
    </dgm:pt>
    <dgm:pt modelId="{D24EF849-8DE2-43CF-9C9D-FA792093EC6A}" type="parTrans" cxnId="{9BF50C03-7E32-47BD-B1CE-5A352528E077}">
      <dgm:prSet/>
      <dgm:spPr/>
      <dgm:t>
        <a:bodyPr/>
        <a:lstStyle/>
        <a:p>
          <a:endParaRPr lang="en-US"/>
        </a:p>
      </dgm:t>
    </dgm:pt>
    <dgm:pt modelId="{A2E9A31D-89B3-4222-B91C-BBCE7AEED6B5}" type="sibTrans" cxnId="{9BF50C03-7E32-47BD-B1CE-5A352528E077}">
      <dgm:prSet/>
      <dgm:spPr/>
      <dgm:t>
        <a:bodyPr/>
        <a:lstStyle/>
        <a:p>
          <a:endParaRPr lang="en-US"/>
        </a:p>
      </dgm:t>
    </dgm:pt>
    <dgm:pt modelId="{4A34FBFE-1CD9-4009-ACD6-E11DAA7F9079}">
      <dgm:prSet/>
      <dgm:spPr/>
      <dgm:t>
        <a:bodyPr/>
        <a:lstStyle/>
        <a:p>
          <a:r>
            <a:rPr lang="en-US" b="1" dirty="0"/>
            <a:t>Expanding workforce capacity and access to beneficiaries by incenting new providers to serve Medi-Cal and for existing providers to serve additional Medi-Cal patients</a:t>
          </a:r>
        </a:p>
      </dgm:t>
    </dgm:pt>
    <dgm:pt modelId="{37CF9001-C08D-453F-B4A3-20F05857E17B}" type="parTrans" cxnId="{2B8517AD-ECAF-4783-91B5-B3A43451D7D4}">
      <dgm:prSet/>
      <dgm:spPr/>
      <dgm:t>
        <a:bodyPr/>
        <a:lstStyle/>
        <a:p>
          <a:endParaRPr lang="en-US"/>
        </a:p>
      </dgm:t>
    </dgm:pt>
    <dgm:pt modelId="{D88F3EFA-A157-472F-9CC5-C99764B4618D}" type="sibTrans" cxnId="{2B8517AD-ECAF-4783-91B5-B3A43451D7D4}">
      <dgm:prSet/>
      <dgm:spPr/>
      <dgm:t>
        <a:bodyPr/>
        <a:lstStyle/>
        <a:p>
          <a:endParaRPr lang="en-US"/>
        </a:p>
      </dgm:t>
    </dgm:pt>
    <dgm:pt modelId="{1437D477-2A3C-4F09-A348-17F451307E7E}">
      <dgm:prSet/>
      <dgm:spPr/>
      <dgm:t>
        <a:bodyPr/>
        <a:lstStyle/>
        <a:p>
          <a:r>
            <a:rPr lang="en-US" b="1" dirty="0"/>
            <a:t>Strategies to maximize federal financial investment under the authority of section 1115 waivers</a:t>
          </a:r>
        </a:p>
      </dgm:t>
    </dgm:pt>
    <dgm:pt modelId="{03950EF3-9C9A-4824-9D66-C9563AA45808}" type="parTrans" cxnId="{D5EE262F-D856-4AC8-9AEE-5FF8F76A933A}">
      <dgm:prSet/>
      <dgm:spPr/>
      <dgm:t>
        <a:bodyPr/>
        <a:lstStyle/>
        <a:p>
          <a:endParaRPr lang="en-US"/>
        </a:p>
      </dgm:t>
    </dgm:pt>
    <dgm:pt modelId="{EF3ADC44-52F3-4EB6-B8D3-350C9EEEEE7F}" type="sibTrans" cxnId="{D5EE262F-D856-4AC8-9AEE-5FF8F76A933A}">
      <dgm:prSet/>
      <dgm:spPr/>
      <dgm:t>
        <a:bodyPr/>
        <a:lstStyle/>
        <a:p>
          <a:endParaRPr lang="en-US"/>
        </a:p>
      </dgm:t>
    </dgm:pt>
    <dgm:pt modelId="{B1342DC4-94F7-4200-B1F8-23A077624EDA}">
      <dgm:prSet/>
      <dgm:spPr/>
      <dgm:t>
        <a:bodyPr/>
        <a:lstStyle/>
        <a:p>
          <a:r>
            <a:rPr lang="en-US" b="1" dirty="0"/>
            <a:t>Evaluation design for delivery system transformation</a:t>
          </a:r>
        </a:p>
      </dgm:t>
    </dgm:pt>
    <dgm:pt modelId="{5E32A547-F8B6-44E2-9624-B7E742827948}" type="parTrans" cxnId="{6F78D1E8-B2CB-41DD-80B8-4552DD409AD9}">
      <dgm:prSet/>
      <dgm:spPr/>
      <dgm:t>
        <a:bodyPr/>
        <a:lstStyle/>
        <a:p>
          <a:endParaRPr lang="en-US"/>
        </a:p>
      </dgm:t>
    </dgm:pt>
    <dgm:pt modelId="{F6E29D68-BAEE-4F0E-B70F-4E0948EC89BF}" type="sibTrans" cxnId="{6F78D1E8-B2CB-41DD-80B8-4552DD409AD9}">
      <dgm:prSet/>
      <dgm:spPr/>
      <dgm:t>
        <a:bodyPr/>
        <a:lstStyle/>
        <a:p>
          <a:endParaRPr lang="en-US"/>
        </a:p>
      </dgm:t>
    </dgm:pt>
    <dgm:pt modelId="{FFD33522-2104-40A0-8F68-C0E134C5CB80}" type="pres">
      <dgm:prSet presAssocID="{5C6B23F3-5603-4617-9C13-049FE7E36CDA}" presName="diagram" presStyleCnt="0">
        <dgm:presLayoutVars>
          <dgm:dir/>
          <dgm:resizeHandles val="exact"/>
        </dgm:presLayoutVars>
      </dgm:prSet>
      <dgm:spPr/>
    </dgm:pt>
    <dgm:pt modelId="{1D6B2365-BA8D-4851-96C9-7CD4E75E52D1}" type="pres">
      <dgm:prSet presAssocID="{93BD5966-9898-4D06-B051-DD6FFED3A6FD}" presName="node" presStyleLbl="node1" presStyleIdx="0" presStyleCnt="6">
        <dgm:presLayoutVars>
          <dgm:bulletEnabled val="1"/>
        </dgm:presLayoutVars>
      </dgm:prSet>
      <dgm:spPr/>
    </dgm:pt>
    <dgm:pt modelId="{C4915E09-F977-49A6-903C-E99FBDAC22C9}" type="pres">
      <dgm:prSet presAssocID="{07C9B446-9FE0-4A30-AEBA-B7CEB7AC33A4}" presName="sibTrans" presStyleCnt="0"/>
      <dgm:spPr/>
    </dgm:pt>
    <dgm:pt modelId="{1BF157F1-5158-4545-87B0-BA19B6EF288A}" type="pres">
      <dgm:prSet presAssocID="{155EFBA4-5C80-4A68-B8E0-C6DCE66D2A65}" presName="node" presStyleLbl="node1" presStyleIdx="1" presStyleCnt="6">
        <dgm:presLayoutVars>
          <dgm:bulletEnabled val="1"/>
        </dgm:presLayoutVars>
      </dgm:prSet>
      <dgm:spPr/>
    </dgm:pt>
    <dgm:pt modelId="{6821B1FD-D38C-4A22-BF06-6D91E28E5D35}" type="pres">
      <dgm:prSet presAssocID="{75AAB196-38FE-43E8-9D3B-0C52CF3B9597}" presName="sibTrans" presStyleCnt="0"/>
      <dgm:spPr/>
    </dgm:pt>
    <dgm:pt modelId="{5378008E-F70D-4AA5-9A07-9BF790AA3620}" type="pres">
      <dgm:prSet presAssocID="{23CE4551-460E-4FD8-A156-61443AFB62E0}" presName="node" presStyleLbl="node1" presStyleIdx="2" presStyleCnt="6">
        <dgm:presLayoutVars>
          <dgm:bulletEnabled val="1"/>
        </dgm:presLayoutVars>
      </dgm:prSet>
      <dgm:spPr/>
    </dgm:pt>
    <dgm:pt modelId="{6F53BD80-DB23-4EBF-ABC8-13B1AB595334}" type="pres">
      <dgm:prSet presAssocID="{A2E9A31D-89B3-4222-B91C-BBCE7AEED6B5}" presName="sibTrans" presStyleCnt="0"/>
      <dgm:spPr/>
    </dgm:pt>
    <dgm:pt modelId="{5E0F62FA-3601-4931-9E60-376F50E6B788}" type="pres">
      <dgm:prSet presAssocID="{4A34FBFE-1CD9-4009-ACD6-E11DAA7F9079}" presName="node" presStyleLbl="node1" presStyleIdx="3" presStyleCnt="6">
        <dgm:presLayoutVars>
          <dgm:bulletEnabled val="1"/>
        </dgm:presLayoutVars>
      </dgm:prSet>
      <dgm:spPr/>
    </dgm:pt>
    <dgm:pt modelId="{E8F60607-23FD-496B-BAAF-4BB073F37DC6}" type="pres">
      <dgm:prSet presAssocID="{D88F3EFA-A157-472F-9CC5-C99764B4618D}" presName="sibTrans" presStyleCnt="0"/>
      <dgm:spPr/>
    </dgm:pt>
    <dgm:pt modelId="{72E4EAA5-C0FD-420D-A125-C9AC4F1E5C26}" type="pres">
      <dgm:prSet presAssocID="{1437D477-2A3C-4F09-A348-17F451307E7E}" presName="node" presStyleLbl="node1" presStyleIdx="4" presStyleCnt="6">
        <dgm:presLayoutVars>
          <dgm:bulletEnabled val="1"/>
        </dgm:presLayoutVars>
      </dgm:prSet>
      <dgm:spPr/>
    </dgm:pt>
    <dgm:pt modelId="{D5BF4286-3837-4156-8D17-88BC1D7546B2}" type="pres">
      <dgm:prSet presAssocID="{EF3ADC44-52F3-4EB6-B8D3-350C9EEEEE7F}" presName="sibTrans" presStyleCnt="0"/>
      <dgm:spPr/>
    </dgm:pt>
    <dgm:pt modelId="{A6269B60-697A-411C-9970-87D48352BB08}" type="pres">
      <dgm:prSet presAssocID="{B1342DC4-94F7-4200-B1F8-23A077624EDA}" presName="node" presStyleLbl="node1" presStyleIdx="5" presStyleCnt="6">
        <dgm:presLayoutVars>
          <dgm:bulletEnabled val="1"/>
        </dgm:presLayoutVars>
      </dgm:prSet>
      <dgm:spPr/>
    </dgm:pt>
  </dgm:ptLst>
  <dgm:cxnLst>
    <dgm:cxn modelId="{9BF50C03-7E32-47BD-B1CE-5A352528E077}" srcId="{5C6B23F3-5603-4617-9C13-049FE7E36CDA}" destId="{23CE4551-460E-4FD8-A156-61443AFB62E0}" srcOrd="2" destOrd="0" parTransId="{D24EF849-8DE2-43CF-9C9D-FA792093EC6A}" sibTransId="{A2E9A31D-89B3-4222-B91C-BBCE7AEED6B5}"/>
    <dgm:cxn modelId="{89A2B503-BD0D-4E50-AA0D-9698F9413A58}" type="presOf" srcId="{5C6B23F3-5603-4617-9C13-049FE7E36CDA}" destId="{FFD33522-2104-40A0-8F68-C0E134C5CB80}" srcOrd="0" destOrd="0" presId="urn:microsoft.com/office/officeart/2005/8/layout/default"/>
    <dgm:cxn modelId="{336A131C-9890-4809-8C8A-3204DC1AEDE7}" type="presOf" srcId="{23CE4551-460E-4FD8-A156-61443AFB62E0}" destId="{5378008E-F70D-4AA5-9A07-9BF790AA3620}" srcOrd="0" destOrd="0" presId="urn:microsoft.com/office/officeart/2005/8/layout/default"/>
    <dgm:cxn modelId="{424CA22A-96E9-41A8-B95C-D36232A3CE84}" type="presOf" srcId="{B1342DC4-94F7-4200-B1F8-23A077624EDA}" destId="{A6269B60-697A-411C-9970-87D48352BB08}" srcOrd="0" destOrd="0" presId="urn:microsoft.com/office/officeart/2005/8/layout/default"/>
    <dgm:cxn modelId="{D5EE262F-D856-4AC8-9AEE-5FF8F76A933A}" srcId="{5C6B23F3-5603-4617-9C13-049FE7E36CDA}" destId="{1437D477-2A3C-4F09-A348-17F451307E7E}" srcOrd="4" destOrd="0" parTransId="{03950EF3-9C9A-4824-9D66-C9563AA45808}" sibTransId="{EF3ADC44-52F3-4EB6-B8D3-350C9EEEEE7F}"/>
    <dgm:cxn modelId="{07609834-76D6-4E52-B1DB-87F061C247AE}" srcId="{5C6B23F3-5603-4617-9C13-049FE7E36CDA}" destId="{93BD5966-9898-4D06-B051-DD6FFED3A6FD}" srcOrd="0" destOrd="0" parTransId="{A6FDAECF-D5EB-4B91-B0E4-05852799029D}" sibTransId="{07C9B446-9FE0-4A30-AEBA-B7CEB7AC33A4}"/>
    <dgm:cxn modelId="{EBCED68C-D376-4781-8275-71E03187DB40}" type="presOf" srcId="{155EFBA4-5C80-4A68-B8E0-C6DCE66D2A65}" destId="{1BF157F1-5158-4545-87B0-BA19B6EF288A}" srcOrd="0" destOrd="0" presId="urn:microsoft.com/office/officeart/2005/8/layout/default"/>
    <dgm:cxn modelId="{C2B11192-D906-4BFC-B361-5D88EC14E4C3}" type="presOf" srcId="{93BD5966-9898-4D06-B051-DD6FFED3A6FD}" destId="{1D6B2365-BA8D-4851-96C9-7CD4E75E52D1}" srcOrd="0" destOrd="0" presId="urn:microsoft.com/office/officeart/2005/8/layout/default"/>
    <dgm:cxn modelId="{2BFE58A5-AE54-405E-996C-243BB8ABE29F}" type="presOf" srcId="{1437D477-2A3C-4F09-A348-17F451307E7E}" destId="{72E4EAA5-C0FD-420D-A125-C9AC4F1E5C26}" srcOrd="0" destOrd="0" presId="urn:microsoft.com/office/officeart/2005/8/layout/default"/>
    <dgm:cxn modelId="{2B8517AD-ECAF-4783-91B5-B3A43451D7D4}" srcId="{5C6B23F3-5603-4617-9C13-049FE7E36CDA}" destId="{4A34FBFE-1CD9-4009-ACD6-E11DAA7F9079}" srcOrd="3" destOrd="0" parTransId="{37CF9001-C08D-453F-B4A3-20F05857E17B}" sibTransId="{D88F3EFA-A157-472F-9CC5-C99764B4618D}"/>
    <dgm:cxn modelId="{482CCCCE-D408-4403-98BA-CE72666C87FA}" type="presOf" srcId="{4A34FBFE-1CD9-4009-ACD6-E11DAA7F9079}" destId="{5E0F62FA-3601-4931-9E60-376F50E6B788}" srcOrd="0" destOrd="0" presId="urn:microsoft.com/office/officeart/2005/8/layout/default"/>
    <dgm:cxn modelId="{4770F9D6-F724-499B-9E53-8D678F1627FA}" srcId="{5C6B23F3-5603-4617-9C13-049FE7E36CDA}" destId="{155EFBA4-5C80-4A68-B8E0-C6DCE66D2A65}" srcOrd="1" destOrd="0" parTransId="{95C5F792-B5CB-4203-8324-37BE870FD8D7}" sibTransId="{75AAB196-38FE-43E8-9D3B-0C52CF3B9597}"/>
    <dgm:cxn modelId="{6F78D1E8-B2CB-41DD-80B8-4552DD409AD9}" srcId="{5C6B23F3-5603-4617-9C13-049FE7E36CDA}" destId="{B1342DC4-94F7-4200-B1F8-23A077624EDA}" srcOrd="5" destOrd="0" parTransId="{5E32A547-F8B6-44E2-9624-B7E742827948}" sibTransId="{F6E29D68-BAEE-4F0E-B70F-4E0948EC89BF}"/>
    <dgm:cxn modelId="{84D4013C-E512-4EA4-8978-856BE8C06997}" type="presParOf" srcId="{FFD33522-2104-40A0-8F68-C0E134C5CB80}" destId="{1D6B2365-BA8D-4851-96C9-7CD4E75E52D1}" srcOrd="0" destOrd="0" presId="urn:microsoft.com/office/officeart/2005/8/layout/default"/>
    <dgm:cxn modelId="{11FEB436-605A-43A3-AFE6-CD5D37A38471}" type="presParOf" srcId="{FFD33522-2104-40A0-8F68-C0E134C5CB80}" destId="{C4915E09-F977-49A6-903C-E99FBDAC22C9}" srcOrd="1" destOrd="0" presId="urn:microsoft.com/office/officeart/2005/8/layout/default"/>
    <dgm:cxn modelId="{62D01D70-5D2B-4FE5-B399-3B7007C197B1}" type="presParOf" srcId="{FFD33522-2104-40A0-8F68-C0E134C5CB80}" destId="{1BF157F1-5158-4545-87B0-BA19B6EF288A}" srcOrd="2" destOrd="0" presId="urn:microsoft.com/office/officeart/2005/8/layout/default"/>
    <dgm:cxn modelId="{7726E4CD-9AD8-4688-9D17-DB41A9E451D8}" type="presParOf" srcId="{FFD33522-2104-40A0-8F68-C0E134C5CB80}" destId="{6821B1FD-D38C-4A22-BF06-6D91E28E5D35}" srcOrd="3" destOrd="0" presId="urn:microsoft.com/office/officeart/2005/8/layout/default"/>
    <dgm:cxn modelId="{E24BF56E-6517-4DA6-AF2E-29E09ECF7E89}" type="presParOf" srcId="{FFD33522-2104-40A0-8F68-C0E134C5CB80}" destId="{5378008E-F70D-4AA5-9A07-9BF790AA3620}" srcOrd="4" destOrd="0" presId="urn:microsoft.com/office/officeart/2005/8/layout/default"/>
    <dgm:cxn modelId="{FACDD33A-FDB2-493C-A694-E7B1F7656A58}" type="presParOf" srcId="{FFD33522-2104-40A0-8F68-C0E134C5CB80}" destId="{6F53BD80-DB23-4EBF-ABC8-13B1AB595334}" srcOrd="5" destOrd="0" presId="urn:microsoft.com/office/officeart/2005/8/layout/default"/>
    <dgm:cxn modelId="{64E777BF-5AAF-4E7C-9E22-35922E7E4130}" type="presParOf" srcId="{FFD33522-2104-40A0-8F68-C0E134C5CB80}" destId="{5E0F62FA-3601-4931-9E60-376F50E6B788}" srcOrd="6" destOrd="0" presId="urn:microsoft.com/office/officeart/2005/8/layout/default"/>
    <dgm:cxn modelId="{69C3232F-CB3B-42C1-B538-2792DC21FF99}" type="presParOf" srcId="{FFD33522-2104-40A0-8F68-C0E134C5CB80}" destId="{E8F60607-23FD-496B-BAAF-4BB073F37DC6}" srcOrd="7" destOrd="0" presId="urn:microsoft.com/office/officeart/2005/8/layout/default"/>
    <dgm:cxn modelId="{BF4F8924-9840-46D3-8E0E-AC61049C11FE}" type="presParOf" srcId="{FFD33522-2104-40A0-8F68-C0E134C5CB80}" destId="{72E4EAA5-C0FD-420D-A125-C9AC4F1E5C26}" srcOrd="8" destOrd="0" presId="urn:microsoft.com/office/officeart/2005/8/layout/default"/>
    <dgm:cxn modelId="{CCD0151D-5112-4423-A037-2856FDE89595}" type="presParOf" srcId="{FFD33522-2104-40A0-8F68-C0E134C5CB80}" destId="{D5BF4286-3837-4156-8D17-88BC1D7546B2}" srcOrd="9" destOrd="0" presId="urn:microsoft.com/office/officeart/2005/8/layout/default"/>
    <dgm:cxn modelId="{33571738-6674-45C8-93A9-324D83C5FA22}" type="presParOf" srcId="{FFD33522-2104-40A0-8F68-C0E134C5CB80}" destId="{A6269B60-697A-411C-9970-87D48352BB08}"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A9E8738-70F6-4B81-B970-1D1139A533F4}" type="doc">
      <dgm:prSet loTypeId="urn:microsoft.com/office/officeart/2005/8/layout/vList2" loCatId="list" qsTypeId="urn:microsoft.com/office/officeart/2005/8/quickstyle/simple1" qsCatId="simple" csTypeId="urn:microsoft.com/office/officeart/2005/8/colors/accent6_2" csCatId="accent6" phldr="1"/>
      <dgm:spPr/>
      <dgm:t>
        <a:bodyPr/>
        <a:lstStyle/>
        <a:p>
          <a:endParaRPr lang="en-US"/>
        </a:p>
      </dgm:t>
    </dgm:pt>
    <dgm:pt modelId="{26F21E87-8AD5-44A3-A3EE-CDEB77B15E46}">
      <dgm:prSet phldrT="[Text]"/>
      <dgm:spPr/>
      <dgm:t>
        <a:bodyPr/>
        <a:lstStyle/>
        <a:p>
          <a:r>
            <a:rPr lang="en-US" dirty="0"/>
            <a:t>Medicaid-funded Housing/Shelter (Nov. 4, 2014)</a:t>
          </a:r>
        </a:p>
      </dgm:t>
    </dgm:pt>
    <dgm:pt modelId="{ACEABC73-8D77-4079-8AAC-58FABBBA0E41}" type="parTrans" cxnId="{11AB981D-0C8A-4D21-896B-B12310BE567D}">
      <dgm:prSet/>
      <dgm:spPr/>
      <dgm:t>
        <a:bodyPr/>
        <a:lstStyle/>
        <a:p>
          <a:endParaRPr lang="en-US"/>
        </a:p>
      </dgm:t>
    </dgm:pt>
    <dgm:pt modelId="{85F7EA7F-0172-47FB-9288-0BC1DC4047C0}" type="sibTrans" cxnId="{11AB981D-0C8A-4D21-896B-B12310BE567D}">
      <dgm:prSet/>
      <dgm:spPr/>
      <dgm:t>
        <a:bodyPr/>
        <a:lstStyle/>
        <a:p>
          <a:endParaRPr lang="en-US"/>
        </a:p>
      </dgm:t>
    </dgm:pt>
    <dgm:pt modelId="{645B4A15-BE3A-475A-A69B-4AE557633A1A}">
      <dgm:prSet phldrT="[Text]"/>
      <dgm:spPr/>
      <dgm:t>
        <a:bodyPr/>
        <a:lstStyle/>
        <a:p>
          <a:r>
            <a:rPr lang="en-US" dirty="0"/>
            <a:t>DHCS Long-Term Care Division and Corporation for Supportive Housing (CSH) provided information on 1115 Wavier renewal process, initial concepts, with a focus on defining housing and housing-based services</a:t>
          </a:r>
        </a:p>
      </dgm:t>
    </dgm:pt>
    <dgm:pt modelId="{69BA3F37-CBFC-499C-9D83-4C35DCB4D4B3}" type="parTrans" cxnId="{4538330A-1009-404A-AA12-0B6062F80429}">
      <dgm:prSet/>
      <dgm:spPr/>
      <dgm:t>
        <a:bodyPr/>
        <a:lstStyle/>
        <a:p>
          <a:endParaRPr lang="en-US"/>
        </a:p>
      </dgm:t>
    </dgm:pt>
    <dgm:pt modelId="{13E2B149-9647-469D-889A-030A87B83448}" type="sibTrans" cxnId="{4538330A-1009-404A-AA12-0B6062F80429}">
      <dgm:prSet/>
      <dgm:spPr/>
      <dgm:t>
        <a:bodyPr/>
        <a:lstStyle/>
        <a:p>
          <a:endParaRPr lang="en-US"/>
        </a:p>
      </dgm:t>
    </dgm:pt>
    <dgm:pt modelId="{763E0AFA-6A2C-4378-9768-19007506ED6B}">
      <dgm:prSet phldrT="[Text]"/>
      <dgm:spPr/>
      <dgm:t>
        <a:bodyPr/>
        <a:lstStyle/>
        <a:p>
          <a:r>
            <a:rPr lang="en-US" dirty="0"/>
            <a:t>Plan/Provider Incentives (Nov. 12, 2014)</a:t>
          </a:r>
        </a:p>
      </dgm:t>
    </dgm:pt>
    <dgm:pt modelId="{986A7925-5A0F-49D0-9A85-54B8D3202274}" type="parTrans" cxnId="{5AD0AC82-4480-49C4-85F3-E185CDC05DBF}">
      <dgm:prSet/>
      <dgm:spPr/>
      <dgm:t>
        <a:bodyPr/>
        <a:lstStyle/>
        <a:p>
          <a:endParaRPr lang="en-US"/>
        </a:p>
      </dgm:t>
    </dgm:pt>
    <dgm:pt modelId="{7DA225C0-05A6-4F54-9A53-D2684A77771A}" type="sibTrans" cxnId="{5AD0AC82-4480-49C4-85F3-E185CDC05DBF}">
      <dgm:prSet/>
      <dgm:spPr/>
      <dgm:t>
        <a:bodyPr/>
        <a:lstStyle/>
        <a:p>
          <a:endParaRPr lang="en-US"/>
        </a:p>
      </dgm:t>
    </dgm:pt>
    <dgm:pt modelId="{54B9DC75-2993-4D22-9791-820A4BEF38CB}">
      <dgm:prSet phldrT="[Text]"/>
      <dgm:spPr/>
      <dgm:t>
        <a:bodyPr/>
        <a:lstStyle/>
        <a:p>
          <a:r>
            <a:rPr lang="en-US" dirty="0"/>
            <a:t>Framed discussion around potential incentive constructs:</a:t>
          </a:r>
        </a:p>
      </dgm:t>
    </dgm:pt>
    <dgm:pt modelId="{5D3DAB79-E1A6-4CC7-8E09-DE6CCAC56BF0}" type="parTrans" cxnId="{411DF4B5-13B5-4A55-82CC-319D83505EDA}">
      <dgm:prSet/>
      <dgm:spPr/>
      <dgm:t>
        <a:bodyPr/>
        <a:lstStyle/>
        <a:p>
          <a:endParaRPr lang="en-US"/>
        </a:p>
      </dgm:t>
    </dgm:pt>
    <dgm:pt modelId="{C86A5C0F-B75E-4E6F-85FB-1234913EFB47}" type="sibTrans" cxnId="{411DF4B5-13B5-4A55-82CC-319D83505EDA}">
      <dgm:prSet/>
      <dgm:spPr/>
      <dgm:t>
        <a:bodyPr/>
        <a:lstStyle/>
        <a:p>
          <a:endParaRPr lang="en-US"/>
        </a:p>
      </dgm:t>
    </dgm:pt>
    <dgm:pt modelId="{ADC2728F-9500-4543-A9FB-0BCA27D4C12F}">
      <dgm:prSet phldrT="[Text]"/>
      <dgm:spPr/>
      <dgm:t>
        <a:bodyPr/>
        <a:lstStyle/>
        <a:p>
          <a:r>
            <a:rPr lang="en-US" dirty="0"/>
            <a:t>Potential pay-for-performance structures, shared savings/accountable care arrangements</a:t>
          </a:r>
        </a:p>
      </dgm:t>
    </dgm:pt>
    <dgm:pt modelId="{040D73F0-D581-494E-9A15-6E0555D0D9F0}" type="parTrans" cxnId="{8255F66C-78A0-4368-B77F-C5B661F20E41}">
      <dgm:prSet/>
      <dgm:spPr/>
      <dgm:t>
        <a:bodyPr/>
        <a:lstStyle/>
        <a:p>
          <a:endParaRPr lang="en-US"/>
        </a:p>
      </dgm:t>
    </dgm:pt>
    <dgm:pt modelId="{8737BA2F-F625-4268-8D37-FD8EE2197EC5}" type="sibTrans" cxnId="{8255F66C-78A0-4368-B77F-C5B661F20E41}">
      <dgm:prSet/>
      <dgm:spPr/>
      <dgm:t>
        <a:bodyPr/>
        <a:lstStyle/>
        <a:p>
          <a:endParaRPr lang="en-US"/>
        </a:p>
      </dgm:t>
    </dgm:pt>
    <dgm:pt modelId="{8E56B60C-D6B2-4AE1-94C5-DD4C92068AD0}">
      <dgm:prSet phldrT="[Text]"/>
      <dgm:spPr/>
      <dgm:t>
        <a:bodyPr/>
        <a:lstStyle/>
        <a:p>
          <a:r>
            <a:rPr lang="en-US" dirty="0"/>
            <a:t>DHCS to Medi-Cal Managed Care plans (MCPs); MCPs to contracted entities/providers; MCPs to county behavioral health</a:t>
          </a:r>
        </a:p>
      </dgm:t>
    </dgm:pt>
    <dgm:pt modelId="{D062A82C-0B78-4BF6-9CD2-65EA9C87888A}" type="parTrans" cxnId="{F5F0D65B-AFD7-4286-B7DA-42852407E133}">
      <dgm:prSet/>
      <dgm:spPr/>
      <dgm:t>
        <a:bodyPr/>
        <a:lstStyle/>
        <a:p>
          <a:endParaRPr lang="en-US"/>
        </a:p>
      </dgm:t>
    </dgm:pt>
    <dgm:pt modelId="{535C91A2-5E78-453B-92DB-33C0F88B96D1}" type="sibTrans" cxnId="{F5F0D65B-AFD7-4286-B7DA-42852407E133}">
      <dgm:prSet/>
      <dgm:spPr/>
      <dgm:t>
        <a:bodyPr/>
        <a:lstStyle/>
        <a:p>
          <a:endParaRPr lang="en-US"/>
        </a:p>
      </dgm:t>
    </dgm:pt>
    <dgm:pt modelId="{A2529DF2-2578-4BF8-A91A-27F21F92BC76}" type="pres">
      <dgm:prSet presAssocID="{EA9E8738-70F6-4B81-B970-1D1139A533F4}" presName="linear" presStyleCnt="0">
        <dgm:presLayoutVars>
          <dgm:animLvl val="lvl"/>
          <dgm:resizeHandles val="exact"/>
        </dgm:presLayoutVars>
      </dgm:prSet>
      <dgm:spPr/>
    </dgm:pt>
    <dgm:pt modelId="{3AE4C958-F6CC-4287-8A37-C0AD803362D4}" type="pres">
      <dgm:prSet presAssocID="{26F21E87-8AD5-44A3-A3EE-CDEB77B15E46}" presName="parentText" presStyleLbl="node1" presStyleIdx="0" presStyleCnt="2">
        <dgm:presLayoutVars>
          <dgm:chMax val="0"/>
          <dgm:bulletEnabled val="1"/>
        </dgm:presLayoutVars>
      </dgm:prSet>
      <dgm:spPr/>
    </dgm:pt>
    <dgm:pt modelId="{0C5259C6-BE1C-4DA1-87E1-B274D4015CF0}" type="pres">
      <dgm:prSet presAssocID="{26F21E87-8AD5-44A3-A3EE-CDEB77B15E46}" presName="childText" presStyleLbl="revTx" presStyleIdx="0" presStyleCnt="2" custScaleY="97056">
        <dgm:presLayoutVars>
          <dgm:bulletEnabled val="1"/>
        </dgm:presLayoutVars>
      </dgm:prSet>
      <dgm:spPr/>
    </dgm:pt>
    <dgm:pt modelId="{780E214B-FD43-44E3-9DC0-A3A354698AF8}" type="pres">
      <dgm:prSet presAssocID="{763E0AFA-6A2C-4378-9768-19007506ED6B}" presName="parentText" presStyleLbl="node1" presStyleIdx="1" presStyleCnt="2">
        <dgm:presLayoutVars>
          <dgm:chMax val="0"/>
          <dgm:bulletEnabled val="1"/>
        </dgm:presLayoutVars>
      </dgm:prSet>
      <dgm:spPr/>
    </dgm:pt>
    <dgm:pt modelId="{6983AA76-3F0C-445D-9675-9B2BC44C8E73}" type="pres">
      <dgm:prSet presAssocID="{763E0AFA-6A2C-4378-9768-19007506ED6B}" presName="childText" presStyleLbl="revTx" presStyleIdx="1" presStyleCnt="2">
        <dgm:presLayoutVars>
          <dgm:bulletEnabled val="1"/>
        </dgm:presLayoutVars>
      </dgm:prSet>
      <dgm:spPr/>
    </dgm:pt>
  </dgm:ptLst>
  <dgm:cxnLst>
    <dgm:cxn modelId="{4538330A-1009-404A-AA12-0B6062F80429}" srcId="{26F21E87-8AD5-44A3-A3EE-CDEB77B15E46}" destId="{645B4A15-BE3A-475A-A69B-4AE557633A1A}" srcOrd="0" destOrd="0" parTransId="{69BA3F37-CBFC-499C-9D83-4C35DCB4D4B3}" sibTransId="{13E2B149-9647-469D-889A-030A87B83448}"/>
    <dgm:cxn modelId="{FD44C01B-75D7-4236-B941-D4B642B347C3}" type="presOf" srcId="{8E56B60C-D6B2-4AE1-94C5-DD4C92068AD0}" destId="{6983AA76-3F0C-445D-9675-9B2BC44C8E73}" srcOrd="0" destOrd="1" presId="urn:microsoft.com/office/officeart/2005/8/layout/vList2"/>
    <dgm:cxn modelId="{11AB981D-0C8A-4D21-896B-B12310BE567D}" srcId="{EA9E8738-70F6-4B81-B970-1D1139A533F4}" destId="{26F21E87-8AD5-44A3-A3EE-CDEB77B15E46}" srcOrd="0" destOrd="0" parTransId="{ACEABC73-8D77-4079-8AAC-58FABBBA0E41}" sibTransId="{85F7EA7F-0172-47FB-9288-0BC1DC4047C0}"/>
    <dgm:cxn modelId="{E2C72831-2F1B-49A6-870E-3655C27EA50B}" type="presOf" srcId="{ADC2728F-9500-4543-A9FB-0BCA27D4C12F}" destId="{6983AA76-3F0C-445D-9675-9B2BC44C8E73}" srcOrd="0" destOrd="2" presId="urn:microsoft.com/office/officeart/2005/8/layout/vList2"/>
    <dgm:cxn modelId="{F5F0D65B-AFD7-4286-B7DA-42852407E133}" srcId="{763E0AFA-6A2C-4378-9768-19007506ED6B}" destId="{8E56B60C-D6B2-4AE1-94C5-DD4C92068AD0}" srcOrd="1" destOrd="0" parTransId="{D062A82C-0B78-4BF6-9CD2-65EA9C87888A}" sibTransId="{535C91A2-5E78-453B-92DB-33C0F88B96D1}"/>
    <dgm:cxn modelId="{8255F66C-78A0-4368-B77F-C5B661F20E41}" srcId="{763E0AFA-6A2C-4378-9768-19007506ED6B}" destId="{ADC2728F-9500-4543-A9FB-0BCA27D4C12F}" srcOrd="2" destOrd="0" parTransId="{040D73F0-D581-494E-9A15-6E0555D0D9F0}" sibTransId="{8737BA2F-F625-4268-8D37-FD8EE2197EC5}"/>
    <dgm:cxn modelId="{9FDD0459-56A2-466F-A38D-9411A392C2B2}" type="presOf" srcId="{EA9E8738-70F6-4B81-B970-1D1139A533F4}" destId="{A2529DF2-2578-4BF8-A91A-27F21F92BC76}" srcOrd="0" destOrd="0" presId="urn:microsoft.com/office/officeart/2005/8/layout/vList2"/>
    <dgm:cxn modelId="{5AD0AC82-4480-49C4-85F3-E185CDC05DBF}" srcId="{EA9E8738-70F6-4B81-B970-1D1139A533F4}" destId="{763E0AFA-6A2C-4378-9768-19007506ED6B}" srcOrd="1" destOrd="0" parTransId="{986A7925-5A0F-49D0-9A85-54B8D3202274}" sibTransId="{7DA225C0-05A6-4F54-9A53-D2684A77771A}"/>
    <dgm:cxn modelId="{729922A8-C12D-4107-95CB-F9D1C689FEDF}" type="presOf" srcId="{645B4A15-BE3A-475A-A69B-4AE557633A1A}" destId="{0C5259C6-BE1C-4DA1-87E1-B274D4015CF0}" srcOrd="0" destOrd="0" presId="urn:microsoft.com/office/officeart/2005/8/layout/vList2"/>
    <dgm:cxn modelId="{B7BE12A9-2ABE-4978-B511-E0912D251ACE}" type="presOf" srcId="{763E0AFA-6A2C-4378-9768-19007506ED6B}" destId="{780E214B-FD43-44E3-9DC0-A3A354698AF8}" srcOrd="0" destOrd="0" presId="urn:microsoft.com/office/officeart/2005/8/layout/vList2"/>
    <dgm:cxn modelId="{411DF4B5-13B5-4A55-82CC-319D83505EDA}" srcId="{763E0AFA-6A2C-4378-9768-19007506ED6B}" destId="{54B9DC75-2993-4D22-9791-820A4BEF38CB}" srcOrd="0" destOrd="0" parTransId="{5D3DAB79-E1A6-4CC7-8E09-DE6CCAC56BF0}" sibTransId="{C86A5C0F-B75E-4E6F-85FB-1234913EFB47}"/>
    <dgm:cxn modelId="{038F40C7-A852-44F5-B364-271018F7D58D}" type="presOf" srcId="{54B9DC75-2993-4D22-9791-820A4BEF38CB}" destId="{6983AA76-3F0C-445D-9675-9B2BC44C8E73}" srcOrd="0" destOrd="0" presId="urn:microsoft.com/office/officeart/2005/8/layout/vList2"/>
    <dgm:cxn modelId="{91A86BE9-30F9-4E9D-95F1-0CC54A603BDB}" type="presOf" srcId="{26F21E87-8AD5-44A3-A3EE-CDEB77B15E46}" destId="{3AE4C958-F6CC-4287-8A37-C0AD803362D4}" srcOrd="0" destOrd="0" presId="urn:microsoft.com/office/officeart/2005/8/layout/vList2"/>
    <dgm:cxn modelId="{1A8846EE-5ACA-4B94-B8F0-866314519464}" type="presParOf" srcId="{A2529DF2-2578-4BF8-A91A-27F21F92BC76}" destId="{3AE4C958-F6CC-4287-8A37-C0AD803362D4}" srcOrd="0" destOrd="0" presId="urn:microsoft.com/office/officeart/2005/8/layout/vList2"/>
    <dgm:cxn modelId="{EAD0DD90-D86B-4DD7-90FF-D989B001CC0B}" type="presParOf" srcId="{A2529DF2-2578-4BF8-A91A-27F21F92BC76}" destId="{0C5259C6-BE1C-4DA1-87E1-B274D4015CF0}" srcOrd="1" destOrd="0" presId="urn:microsoft.com/office/officeart/2005/8/layout/vList2"/>
    <dgm:cxn modelId="{F01C9CA1-EEFC-48F0-86FE-5FE6E4BE90A4}" type="presParOf" srcId="{A2529DF2-2578-4BF8-A91A-27F21F92BC76}" destId="{780E214B-FD43-44E3-9DC0-A3A354698AF8}" srcOrd="2" destOrd="0" presId="urn:microsoft.com/office/officeart/2005/8/layout/vList2"/>
    <dgm:cxn modelId="{842A2F85-FB0E-47C9-9E20-4534CCF42448}" type="presParOf" srcId="{A2529DF2-2578-4BF8-A91A-27F21F92BC76}" destId="{6983AA76-3F0C-445D-9675-9B2BC44C8E73}"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A9E8738-70F6-4B81-B970-1D1139A533F4}" type="doc">
      <dgm:prSet loTypeId="urn:microsoft.com/office/officeart/2005/8/layout/vList2" loCatId="list" qsTypeId="urn:microsoft.com/office/officeart/2005/8/quickstyle/simple1" qsCatId="simple" csTypeId="urn:microsoft.com/office/officeart/2005/8/colors/accent6_2" csCatId="accent6" phldr="1"/>
      <dgm:spPr/>
      <dgm:t>
        <a:bodyPr/>
        <a:lstStyle/>
        <a:p>
          <a:endParaRPr lang="en-US"/>
        </a:p>
      </dgm:t>
    </dgm:pt>
    <dgm:pt modelId="{784A5855-F0E2-4785-93CE-C5D0746D05A3}">
      <dgm:prSet phldrT="[Text]"/>
      <dgm:spPr/>
      <dgm:t>
        <a:bodyPr/>
        <a:lstStyle/>
        <a:p>
          <a:r>
            <a:rPr lang="en-US" dirty="0"/>
            <a:t>DSRIP 2.0 (Nov. 13, 2014)</a:t>
          </a:r>
        </a:p>
      </dgm:t>
    </dgm:pt>
    <dgm:pt modelId="{FA9FBC15-745D-453F-A7AC-9379ED1E35BB}" type="parTrans" cxnId="{B81E7095-3AC4-44FF-BDE0-0181A4116DC8}">
      <dgm:prSet/>
      <dgm:spPr/>
      <dgm:t>
        <a:bodyPr/>
        <a:lstStyle/>
        <a:p>
          <a:endParaRPr lang="en-US"/>
        </a:p>
      </dgm:t>
    </dgm:pt>
    <dgm:pt modelId="{CC413FF8-53E7-4696-81B4-B8B91296EE16}" type="sibTrans" cxnId="{B81E7095-3AC4-44FF-BDE0-0181A4116DC8}">
      <dgm:prSet/>
      <dgm:spPr/>
      <dgm:t>
        <a:bodyPr/>
        <a:lstStyle/>
        <a:p>
          <a:endParaRPr lang="en-US"/>
        </a:p>
      </dgm:t>
    </dgm:pt>
    <dgm:pt modelId="{7E4C53D0-A740-49AB-A607-CF1FB73B636B}">
      <dgm:prSet phldrT="[Text]"/>
      <dgm:spPr/>
      <dgm:t>
        <a:bodyPr/>
        <a:lstStyle/>
        <a:p>
          <a:r>
            <a:rPr lang="en-US" dirty="0"/>
            <a:t>Framed discussion around: successes of the current DSRIP, the logistics of non-federal share in CA, looking forward at DSRIP 2.0 as the first 5-yr DSRIP up for renewal</a:t>
          </a:r>
        </a:p>
      </dgm:t>
    </dgm:pt>
    <dgm:pt modelId="{0BC6AAB3-C865-49C3-9A7C-13161FCD667D}" type="parTrans" cxnId="{2AA7EB46-F3AE-4C4F-8847-F9E36D04B52A}">
      <dgm:prSet/>
      <dgm:spPr/>
      <dgm:t>
        <a:bodyPr/>
        <a:lstStyle/>
        <a:p>
          <a:endParaRPr lang="en-US"/>
        </a:p>
      </dgm:t>
    </dgm:pt>
    <dgm:pt modelId="{FC534E45-54FC-468A-89BD-49AC5C9F74B8}" type="sibTrans" cxnId="{2AA7EB46-F3AE-4C4F-8847-F9E36D04B52A}">
      <dgm:prSet/>
      <dgm:spPr/>
      <dgm:t>
        <a:bodyPr/>
        <a:lstStyle/>
        <a:p>
          <a:endParaRPr lang="en-US"/>
        </a:p>
      </dgm:t>
    </dgm:pt>
    <dgm:pt modelId="{59BCE51D-8C45-48FF-8590-A52B85E35537}">
      <dgm:prSet phldrT="[Text]"/>
      <dgm:spPr/>
      <dgm:t>
        <a:bodyPr/>
        <a:lstStyle/>
        <a:p>
          <a:r>
            <a:rPr lang="en-US" dirty="0"/>
            <a:t>Workforce Development (Nov. 20, 2014) </a:t>
          </a:r>
        </a:p>
      </dgm:t>
    </dgm:pt>
    <dgm:pt modelId="{EF84DA97-95CC-434C-90B6-8DDD3CE31FEC}" type="parTrans" cxnId="{0EB8A7E8-770A-4EA3-A25D-086BC582BBE6}">
      <dgm:prSet/>
      <dgm:spPr/>
      <dgm:t>
        <a:bodyPr/>
        <a:lstStyle/>
        <a:p>
          <a:endParaRPr lang="en-US"/>
        </a:p>
      </dgm:t>
    </dgm:pt>
    <dgm:pt modelId="{108DC335-828C-4DB2-9735-62CCD172FA15}" type="sibTrans" cxnId="{0EB8A7E8-770A-4EA3-A25D-086BC582BBE6}">
      <dgm:prSet/>
      <dgm:spPr/>
      <dgm:t>
        <a:bodyPr/>
        <a:lstStyle/>
        <a:p>
          <a:endParaRPr lang="en-US"/>
        </a:p>
      </dgm:t>
    </dgm:pt>
    <dgm:pt modelId="{3524AA84-D108-4992-8E7E-74A147BA4212}">
      <dgm:prSet phldrT="[Text]"/>
      <dgm:spPr/>
      <dgm:t>
        <a:bodyPr/>
        <a:lstStyle/>
        <a:p>
          <a:r>
            <a:rPr lang="en-US" dirty="0"/>
            <a:t>Framed discussion around three goals, for a wide range of provider types:</a:t>
          </a:r>
        </a:p>
      </dgm:t>
    </dgm:pt>
    <dgm:pt modelId="{61D0AE7F-EED7-4A90-A0EA-1D51F651C701}" type="parTrans" cxnId="{49A829A9-59C5-410D-9F8B-B4B35D05A39F}">
      <dgm:prSet/>
      <dgm:spPr/>
      <dgm:t>
        <a:bodyPr/>
        <a:lstStyle/>
        <a:p>
          <a:endParaRPr lang="en-US"/>
        </a:p>
      </dgm:t>
    </dgm:pt>
    <dgm:pt modelId="{30214A2B-3419-4831-A230-18B812672275}" type="sibTrans" cxnId="{49A829A9-59C5-410D-9F8B-B4B35D05A39F}">
      <dgm:prSet/>
      <dgm:spPr/>
      <dgm:t>
        <a:bodyPr/>
        <a:lstStyle/>
        <a:p>
          <a:endParaRPr lang="en-US"/>
        </a:p>
      </dgm:t>
    </dgm:pt>
    <dgm:pt modelId="{E7DC44BA-2F7F-44E2-8701-7E11A5B0B68C}">
      <dgm:prSet/>
      <dgm:spPr/>
      <dgm:t>
        <a:bodyPr/>
        <a:lstStyle/>
        <a:p>
          <a:r>
            <a:rPr lang="en-US" dirty="0"/>
            <a:t>Develop innovative ways to address whole person care to address physical and mental health and substance use disorder care needs </a:t>
          </a:r>
        </a:p>
      </dgm:t>
    </dgm:pt>
    <dgm:pt modelId="{3E1A5244-09B8-44E8-98EB-4C8D22552219}" type="parTrans" cxnId="{35B86552-33ED-429C-BA92-7A314554F63F}">
      <dgm:prSet/>
      <dgm:spPr/>
      <dgm:t>
        <a:bodyPr/>
        <a:lstStyle/>
        <a:p>
          <a:endParaRPr lang="en-US"/>
        </a:p>
      </dgm:t>
    </dgm:pt>
    <dgm:pt modelId="{8E29B792-12E0-4C84-837F-49B08865A1AB}" type="sibTrans" cxnId="{35B86552-33ED-429C-BA92-7A314554F63F}">
      <dgm:prSet/>
      <dgm:spPr/>
      <dgm:t>
        <a:bodyPr/>
        <a:lstStyle/>
        <a:p>
          <a:endParaRPr lang="en-US"/>
        </a:p>
      </dgm:t>
    </dgm:pt>
    <dgm:pt modelId="{0AA564B2-83B6-43A5-B55D-BDD315ABBB17}">
      <dgm:prSet/>
      <dgm:spPr/>
      <dgm:t>
        <a:bodyPr/>
        <a:lstStyle/>
        <a:p>
          <a:r>
            <a:rPr lang="en-US" dirty="0"/>
            <a:t>Create financial and other incentives to encourage greater commitment to serve the Medi-Cal population</a:t>
          </a:r>
        </a:p>
      </dgm:t>
    </dgm:pt>
    <dgm:pt modelId="{66553DD8-3DD5-4292-AF18-C63F8F139D5F}" type="parTrans" cxnId="{14953E5C-BE89-4F74-8F86-36A25D79F456}">
      <dgm:prSet/>
      <dgm:spPr/>
      <dgm:t>
        <a:bodyPr/>
        <a:lstStyle/>
        <a:p>
          <a:endParaRPr lang="en-US"/>
        </a:p>
      </dgm:t>
    </dgm:pt>
    <dgm:pt modelId="{9B7312A4-2D7B-47CA-BFAC-066994F1FA6C}" type="sibTrans" cxnId="{14953E5C-BE89-4F74-8F86-36A25D79F456}">
      <dgm:prSet/>
      <dgm:spPr/>
      <dgm:t>
        <a:bodyPr/>
        <a:lstStyle/>
        <a:p>
          <a:endParaRPr lang="en-US"/>
        </a:p>
      </dgm:t>
    </dgm:pt>
    <dgm:pt modelId="{0F178890-B897-45EE-AEFB-ABE09A15774C}">
      <dgm:prSet phldrT="[Text]"/>
      <dgm:spPr/>
      <dgm:t>
        <a:bodyPr/>
        <a:lstStyle/>
        <a:p>
          <a:r>
            <a:rPr lang="en-US" dirty="0"/>
            <a:t>Increase the number of new health workers to serve in medically underserved areas or to serve more Medi-Cal beneficiaries</a:t>
          </a:r>
        </a:p>
      </dgm:t>
    </dgm:pt>
    <dgm:pt modelId="{4BF7C559-00AC-4B4E-98B8-54341A154B2D}" type="parTrans" cxnId="{20D5184E-6781-4A12-A01D-19D3AA5A985C}">
      <dgm:prSet/>
      <dgm:spPr/>
      <dgm:t>
        <a:bodyPr/>
        <a:lstStyle/>
        <a:p>
          <a:endParaRPr lang="en-US"/>
        </a:p>
      </dgm:t>
    </dgm:pt>
    <dgm:pt modelId="{BCBE695E-D3BF-4F0D-BFD5-01A0A44776DB}" type="sibTrans" cxnId="{20D5184E-6781-4A12-A01D-19D3AA5A985C}">
      <dgm:prSet/>
      <dgm:spPr/>
      <dgm:t>
        <a:bodyPr/>
        <a:lstStyle/>
        <a:p>
          <a:endParaRPr lang="en-US"/>
        </a:p>
      </dgm:t>
    </dgm:pt>
    <dgm:pt modelId="{A2529DF2-2578-4BF8-A91A-27F21F92BC76}" type="pres">
      <dgm:prSet presAssocID="{EA9E8738-70F6-4B81-B970-1D1139A533F4}" presName="linear" presStyleCnt="0">
        <dgm:presLayoutVars>
          <dgm:animLvl val="lvl"/>
          <dgm:resizeHandles val="exact"/>
        </dgm:presLayoutVars>
      </dgm:prSet>
      <dgm:spPr/>
    </dgm:pt>
    <dgm:pt modelId="{21CC0ADE-A740-43A3-BF11-672C50DEAE16}" type="pres">
      <dgm:prSet presAssocID="{784A5855-F0E2-4785-93CE-C5D0746D05A3}" presName="parentText" presStyleLbl="node1" presStyleIdx="0" presStyleCnt="2">
        <dgm:presLayoutVars>
          <dgm:chMax val="0"/>
          <dgm:bulletEnabled val="1"/>
        </dgm:presLayoutVars>
      </dgm:prSet>
      <dgm:spPr/>
    </dgm:pt>
    <dgm:pt modelId="{055763D5-B956-4442-B2A2-83AC3D22E68A}" type="pres">
      <dgm:prSet presAssocID="{784A5855-F0E2-4785-93CE-C5D0746D05A3}" presName="childText" presStyleLbl="revTx" presStyleIdx="0" presStyleCnt="2">
        <dgm:presLayoutVars>
          <dgm:bulletEnabled val="1"/>
        </dgm:presLayoutVars>
      </dgm:prSet>
      <dgm:spPr/>
    </dgm:pt>
    <dgm:pt modelId="{66CAAC4A-E8AB-4F31-9794-4BAF35598F04}" type="pres">
      <dgm:prSet presAssocID="{59BCE51D-8C45-48FF-8590-A52B85E35537}" presName="parentText" presStyleLbl="node1" presStyleIdx="1" presStyleCnt="2">
        <dgm:presLayoutVars>
          <dgm:chMax val="0"/>
          <dgm:bulletEnabled val="1"/>
        </dgm:presLayoutVars>
      </dgm:prSet>
      <dgm:spPr/>
    </dgm:pt>
    <dgm:pt modelId="{B3C2C86C-0D1F-485E-B484-9407DF48423B}" type="pres">
      <dgm:prSet presAssocID="{59BCE51D-8C45-48FF-8590-A52B85E35537}" presName="childText" presStyleLbl="revTx" presStyleIdx="1" presStyleCnt="2" custLinFactNeighborY="18661">
        <dgm:presLayoutVars>
          <dgm:bulletEnabled val="1"/>
        </dgm:presLayoutVars>
      </dgm:prSet>
      <dgm:spPr/>
    </dgm:pt>
  </dgm:ptLst>
  <dgm:cxnLst>
    <dgm:cxn modelId="{55795603-8213-414D-9DCB-9873728FDE8D}" type="presOf" srcId="{7E4C53D0-A740-49AB-A607-CF1FB73B636B}" destId="{055763D5-B956-4442-B2A2-83AC3D22E68A}" srcOrd="0" destOrd="0" presId="urn:microsoft.com/office/officeart/2005/8/layout/vList2"/>
    <dgm:cxn modelId="{2FCC192E-606B-4A68-B8EF-1500CFB3FF15}" type="presOf" srcId="{0AA564B2-83B6-43A5-B55D-BDD315ABBB17}" destId="{B3C2C86C-0D1F-485E-B484-9407DF48423B}" srcOrd="0" destOrd="3" presId="urn:microsoft.com/office/officeart/2005/8/layout/vList2"/>
    <dgm:cxn modelId="{14953E5C-BE89-4F74-8F86-36A25D79F456}" srcId="{59BCE51D-8C45-48FF-8590-A52B85E35537}" destId="{0AA564B2-83B6-43A5-B55D-BDD315ABBB17}" srcOrd="3" destOrd="0" parTransId="{66553DD8-3DD5-4292-AF18-C63F8F139D5F}" sibTransId="{9B7312A4-2D7B-47CA-BFAC-066994F1FA6C}"/>
    <dgm:cxn modelId="{F0EAEA46-BB1D-4BA6-BE04-DB7A645D6A88}" type="presOf" srcId="{59BCE51D-8C45-48FF-8590-A52B85E35537}" destId="{66CAAC4A-E8AB-4F31-9794-4BAF35598F04}" srcOrd="0" destOrd="0" presId="urn:microsoft.com/office/officeart/2005/8/layout/vList2"/>
    <dgm:cxn modelId="{2AA7EB46-F3AE-4C4F-8847-F9E36D04B52A}" srcId="{784A5855-F0E2-4785-93CE-C5D0746D05A3}" destId="{7E4C53D0-A740-49AB-A607-CF1FB73B636B}" srcOrd="0" destOrd="0" parTransId="{0BC6AAB3-C865-49C3-9A7C-13161FCD667D}" sibTransId="{FC534E45-54FC-468A-89BD-49AC5C9F74B8}"/>
    <dgm:cxn modelId="{20D5184E-6781-4A12-A01D-19D3AA5A985C}" srcId="{59BCE51D-8C45-48FF-8590-A52B85E35537}" destId="{0F178890-B897-45EE-AEFB-ABE09A15774C}" srcOrd="1" destOrd="0" parTransId="{4BF7C559-00AC-4B4E-98B8-54341A154B2D}" sibTransId="{BCBE695E-D3BF-4F0D-BFD5-01A0A44776DB}"/>
    <dgm:cxn modelId="{35B86552-33ED-429C-BA92-7A314554F63F}" srcId="{59BCE51D-8C45-48FF-8590-A52B85E35537}" destId="{E7DC44BA-2F7F-44E2-8701-7E11A5B0B68C}" srcOrd="2" destOrd="0" parTransId="{3E1A5244-09B8-44E8-98EB-4C8D22552219}" sibTransId="{8E29B792-12E0-4C84-837F-49B08865A1AB}"/>
    <dgm:cxn modelId="{D7D52757-515A-4078-9BCE-FB835A2E5103}" type="presOf" srcId="{E7DC44BA-2F7F-44E2-8701-7E11A5B0B68C}" destId="{B3C2C86C-0D1F-485E-B484-9407DF48423B}" srcOrd="0" destOrd="2" presId="urn:microsoft.com/office/officeart/2005/8/layout/vList2"/>
    <dgm:cxn modelId="{B81E7095-3AC4-44FF-BDE0-0181A4116DC8}" srcId="{EA9E8738-70F6-4B81-B970-1D1139A533F4}" destId="{784A5855-F0E2-4785-93CE-C5D0746D05A3}" srcOrd="0" destOrd="0" parTransId="{FA9FBC15-745D-453F-A7AC-9379ED1E35BB}" sibTransId="{CC413FF8-53E7-4696-81B4-B8B91296EE16}"/>
    <dgm:cxn modelId="{49A829A9-59C5-410D-9F8B-B4B35D05A39F}" srcId="{59BCE51D-8C45-48FF-8590-A52B85E35537}" destId="{3524AA84-D108-4992-8E7E-74A147BA4212}" srcOrd="0" destOrd="0" parTransId="{61D0AE7F-EED7-4A90-A0EA-1D51F651C701}" sibTransId="{30214A2B-3419-4831-A230-18B812672275}"/>
    <dgm:cxn modelId="{CB57D1D1-7704-4501-AFB6-FAFE2D5369B1}" type="presOf" srcId="{EA9E8738-70F6-4B81-B970-1D1139A533F4}" destId="{A2529DF2-2578-4BF8-A91A-27F21F92BC76}" srcOrd="0" destOrd="0" presId="urn:microsoft.com/office/officeart/2005/8/layout/vList2"/>
    <dgm:cxn modelId="{C45266E6-4B04-4690-AD87-E09A2BB864E1}" type="presOf" srcId="{784A5855-F0E2-4785-93CE-C5D0746D05A3}" destId="{21CC0ADE-A740-43A3-BF11-672C50DEAE16}" srcOrd="0" destOrd="0" presId="urn:microsoft.com/office/officeart/2005/8/layout/vList2"/>
    <dgm:cxn modelId="{0EB8A7E8-770A-4EA3-A25D-086BC582BBE6}" srcId="{EA9E8738-70F6-4B81-B970-1D1139A533F4}" destId="{59BCE51D-8C45-48FF-8590-A52B85E35537}" srcOrd="1" destOrd="0" parTransId="{EF84DA97-95CC-434C-90B6-8DDD3CE31FEC}" sibTransId="{108DC335-828C-4DB2-9735-62CCD172FA15}"/>
    <dgm:cxn modelId="{8D747BF0-6767-4D67-A161-5A227FFD9CAF}" type="presOf" srcId="{3524AA84-D108-4992-8E7E-74A147BA4212}" destId="{B3C2C86C-0D1F-485E-B484-9407DF48423B}" srcOrd="0" destOrd="0" presId="urn:microsoft.com/office/officeart/2005/8/layout/vList2"/>
    <dgm:cxn modelId="{29A8B3FF-EB45-4005-92AE-0D70E27F335B}" type="presOf" srcId="{0F178890-B897-45EE-AEFB-ABE09A15774C}" destId="{B3C2C86C-0D1F-485E-B484-9407DF48423B}" srcOrd="0" destOrd="1" presId="urn:microsoft.com/office/officeart/2005/8/layout/vList2"/>
    <dgm:cxn modelId="{A60A414A-8A21-4061-8D33-D13502012F5C}" type="presParOf" srcId="{A2529DF2-2578-4BF8-A91A-27F21F92BC76}" destId="{21CC0ADE-A740-43A3-BF11-672C50DEAE16}" srcOrd="0" destOrd="0" presId="urn:microsoft.com/office/officeart/2005/8/layout/vList2"/>
    <dgm:cxn modelId="{51494133-D9F1-4014-8FC4-8D46FD0B8B22}" type="presParOf" srcId="{A2529DF2-2578-4BF8-A91A-27F21F92BC76}" destId="{055763D5-B956-4442-B2A2-83AC3D22E68A}" srcOrd="1" destOrd="0" presId="urn:microsoft.com/office/officeart/2005/8/layout/vList2"/>
    <dgm:cxn modelId="{CAAC8EC0-F67F-40F4-86D3-6F3423ADD0FA}" type="presParOf" srcId="{A2529DF2-2578-4BF8-A91A-27F21F92BC76}" destId="{66CAAC4A-E8AB-4F31-9794-4BAF35598F04}" srcOrd="2" destOrd="0" presId="urn:microsoft.com/office/officeart/2005/8/layout/vList2"/>
    <dgm:cxn modelId="{B44064ED-0954-4370-9D5A-C7AF0E0A594D}" type="presParOf" srcId="{A2529DF2-2578-4BF8-A91A-27F21F92BC76}" destId="{B3C2C86C-0D1F-485E-B484-9407DF48423B}"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A1B0797-C8DE-4EDE-8FBE-07E6DE6030D7}" type="doc">
      <dgm:prSet loTypeId="urn:microsoft.com/office/officeart/2005/8/layout/rings+Icon" loCatId="relationship" qsTypeId="urn:microsoft.com/office/officeart/2005/8/quickstyle/simple1" qsCatId="simple" csTypeId="urn:microsoft.com/office/officeart/2005/8/colors/accent0_1" csCatId="mainScheme" phldr="1"/>
      <dgm:spPr/>
      <dgm:t>
        <a:bodyPr/>
        <a:lstStyle/>
        <a:p>
          <a:endParaRPr lang="en-US"/>
        </a:p>
      </dgm:t>
    </dgm:pt>
    <dgm:pt modelId="{9C1A8160-E089-4F23-95DF-4C3E4E6B8FCE}">
      <dgm:prSet phldrT="[Text]" custT="1"/>
      <dgm:spPr/>
      <dgm:t>
        <a:bodyPr/>
        <a:lstStyle/>
        <a:p>
          <a:r>
            <a:rPr lang="en-US" sz="1800" b="1" dirty="0"/>
            <a:t>Transform how care is provided at FQHCs</a:t>
          </a:r>
        </a:p>
      </dgm:t>
    </dgm:pt>
    <dgm:pt modelId="{E5DDC88E-4562-4E07-8F68-8F9DF4C4250A}" type="parTrans" cxnId="{116C47A4-7FA7-47D8-8E92-98A39F2851E6}">
      <dgm:prSet/>
      <dgm:spPr/>
      <dgm:t>
        <a:bodyPr/>
        <a:lstStyle/>
        <a:p>
          <a:endParaRPr lang="en-US"/>
        </a:p>
      </dgm:t>
    </dgm:pt>
    <dgm:pt modelId="{54FDBA1D-8A45-4220-88D7-504CD1F87237}" type="sibTrans" cxnId="{116C47A4-7FA7-47D8-8E92-98A39F2851E6}">
      <dgm:prSet/>
      <dgm:spPr/>
      <dgm:t>
        <a:bodyPr/>
        <a:lstStyle/>
        <a:p>
          <a:endParaRPr lang="en-US"/>
        </a:p>
      </dgm:t>
    </dgm:pt>
    <dgm:pt modelId="{FD45B783-6C41-4EDB-9B30-4B5187D1B54D}">
      <dgm:prSet custT="1"/>
      <dgm:spPr/>
      <dgm:t>
        <a:bodyPr/>
        <a:lstStyle/>
        <a:p>
          <a:r>
            <a:rPr lang="en-US" sz="1700" dirty="0"/>
            <a:t>Increased access and capacity</a:t>
          </a:r>
        </a:p>
      </dgm:t>
    </dgm:pt>
    <dgm:pt modelId="{F7DE728D-7E5B-499D-8719-93F982667B87}" type="parTrans" cxnId="{BEF4E228-A3ED-4713-AC5B-1D60AD65EAFC}">
      <dgm:prSet/>
      <dgm:spPr/>
      <dgm:t>
        <a:bodyPr/>
        <a:lstStyle/>
        <a:p>
          <a:endParaRPr lang="en-US"/>
        </a:p>
      </dgm:t>
    </dgm:pt>
    <dgm:pt modelId="{BFD01381-299C-43A5-ABB8-199CDDF9C7B3}" type="sibTrans" cxnId="{BEF4E228-A3ED-4713-AC5B-1D60AD65EAFC}">
      <dgm:prSet/>
      <dgm:spPr/>
      <dgm:t>
        <a:bodyPr/>
        <a:lstStyle/>
        <a:p>
          <a:endParaRPr lang="en-US"/>
        </a:p>
      </dgm:t>
    </dgm:pt>
    <dgm:pt modelId="{F98D1BCA-577A-4962-AFBE-71EB813CE25D}">
      <dgm:prSet custT="1"/>
      <dgm:spPr/>
      <dgm:t>
        <a:bodyPr/>
        <a:lstStyle/>
        <a:p>
          <a:r>
            <a:rPr lang="en-US" sz="1800" b="1" dirty="0"/>
            <a:t>Test a value-based Alternative Payment Methodology (APM) and bend the cost curve</a:t>
          </a:r>
        </a:p>
      </dgm:t>
    </dgm:pt>
    <dgm:pt modelId="{42BE1091-F176-44ED-AC12-EB4E8FBE511B}" type="parTrans" cxnId="{9DD9B966-B3C5-4459-9DE1-4A81F6C51373}">
      <dgm:prSet/>
      <dgm:spPr/>
      <dgm:t>
        <a:bodyPr/>
        <a:lstStyle/>
        <a:p>
          <a:endParaRPr lang="en-US"/>
        </a:p>
      </dgm:t>
    </dgm:pt>
    <dgm:pt modelId="{0074F147-638F-4A3F-B109-A520E0375884}" type="sibTrans" cxnId="{9DD9B966-B3C5-4459-9DE1-4A81F6C51373}">
      <dgm:prSet/>
      <dgm:spPr/>
      <dgm:t>
        <a:bodyPr/>
        <a:lstStyle/>
        <a:p>
          <a:endParaRPr lang="en-US"/>
        </a:p>
      </dgm:t>
    </dgm:pt>
    <dgm:pt modelId="{C8E7852A-1B14-45A8-907D-B69A9A1A7544}">
      <dgm:prSet custT="1"/>
      <dgm:spPr/>
      <dgm:t>
        <a:bodyPr/>
        <a:lstStyle/>
        <a:p>
          <a:pPr algn="ctr"/>
          <a:r>
            <a:rPr lang="en-US" sz="1800" b="1" dirty="0"/>
            <a:t>Build upon the state’s existing organized delivery system</a:t>
          </a:r>
        </a:p>
      </dgm:t>
    </dgm:pt>
    <dgm:pt modelId="{50EBBE1E-8DE4-456D-BA1F-1EFBDB3D2B38}" type="parTrans" cxnId="{F755F9C5-592A-4075-9456-403970C0D8C8}">
      <dgm:prSet/>
      <dgm:spPr/>
      <dgm:t>
        <a:bodyPr/>
        <a:lstStyle/>
        <a:p>
          <a:endParaRPr lang="en-US"/>
        </a:p>
      </dgm:t>
    </dgm:pt>
    <dgm:pt modelId="{5CD34934-32E6-4E65-A243-FE61DA496EF8}" type="sibTrans" cxnId="{F755F9C5-592A-4075-9456-403970C0D8C8}">
      <dgm:prSet/>
      <dgm:spPr/>
      <dgm:t>
        <a:bodyPr/>
        <a:lstStyle/>
        <a:p>
          <a:endParaRPr lang="en-US"/>
        </a:p>
      </dgm:t>
    </dgm:pt>
    <dgm:pt modelId="{983A57D0-D2FC-477E-8C89-ED0B590B4C81}">
      <dgm:prSet custT="1"/>
      <dgm:spPr/>
      <dgm:t>
        <a:bodyPr/>
        <a:lstStyle/>
        <a:p>
          <a:pPr algn="ctr"/>
          <a:r>
            <a:rPr lang="en-US" sz="1800" b="1" dirty="0"/>
            <a:t>Enhance </a:t>
          </a:r>
        </a:p>
        <a:p>
          <a:pPr algn="ctr"/>
          <a:r>
            <a:rPr lang="en-US" sz="1800" b="1" dirty="0"/>
            <a:t>data quality</a:t>
          </a:r>
        </a:p>
      </dgm:t>
    </dgm:pt>
    <dgm:pt modelId="{0E8F8B32-75E3-43FA-95C4-AB5E028D8CE8}" type="parTrans" cxnId="{BA5D1965-FDC6-498D-982F-698DFFA3918F}">
      <dgm:prSet/>
      <dgm:spPr/>
      <dgm:t>
        <a:bodyPr/>
        <a:lstStyle/>
        <a:p>
          <a:endParaRPr lang="en-US"/>
        </a:p>
      </dgm:t>
    </dgm:pt>
    <dgm:pt modelId="{53DC7F48-A1C4-4C1A-AF72-9538229D821D}" type="sibTrans" cxnId="{BA5D1965-FDC6-498D-982F-698DFFA3918F}">
      <dgm:prSet/>
      <dgm:spPr/>
      <dgm:t>
        <a:bodyPr/>
        <a:lstStyle/>
        <a:p>
          <a:endParaRPr lang="en-US"/>
        </a:p>
      </dgm:t>
    </dgm:pt>
    <dgm:pt modelId="{3720B0D5-B271-4241-9912-CB080BBB5AC9}">
      <dgm:prSet custT="1"/>
      <dgm:spPr/>
      <dgm:t>
        <a:bodyPr/>
        <a:lstStyle/>
        <a:p>
          <a:pPr algn="l"/>
          <a:r>
            <a:rPr lang="en-US" sz="1600" dirty="0"/>
            <a:t>Data sharing between MCPs, FQHC and the state</a:t>
          </a:r>
        </a:p>
      </dgm:t>
    </dgm:pt>
    <dgm:pt modelId="{8AE26A94-9DE3-4095-A632-48C9CB76260D}" type="parTrans" cxnId="{FF3D8D2B-E594-4DA3-871B-1213ED085039}">
      <dgm:prSet/>
      <dgm:spPr/>
      <dgm:t>
        <a:bodyPr/>
        <a:lstStyle/>
        <a:p>
          <a:endParaRPr lang="en-US"/>
        </a:p>
      </dgm:t>
    </dgm:pt>
    <dgm:pt modelId="{D5A80C0E-4E79-4295-B33E-BAED7871EB29}" type="sibTrans" cxnId="{FF3D8D2B-E594-4DA3-871B-1213ED085039}">
      <dgm:prSet/>
      <dgm:spPr/>
      <dgm:t>
        <a:bodyPr/>
        <a:lstStyle/>
        <a:p>
          <a:endParaRPr lang="en-US"/>
        </a:p>
      </dgm:t>
    </dgm:pt>
    <dgm:pt modelId="{970BA501-C700-4299-91A6-FD2B8DECFA20}">
      <dgm:prSet custT="1"/>
      <dgm:spPr/>
      <dgm:t>
        <a:bodyPr/>
        <a:lstStyle/>
        <a:p>
          <a:pPr algn="l"/>
          <a:r>
            <a:rPr lang="en-US" sz="1600" dirty="0"/>
            <a:t>Reporting and tracking measures for evaluation and ratesetting</a:t>
          </a:r>
        </a:p>
      </dgm:t>
    </dgm:pt>
    <dgm:pt modelId="{83F718CB-74E1-435F-8D7A-E4396377E48B}" type="parTrans" cxnId="{ECA33311-916E-4D40-AC10-46BF4EF4A0DA}">
      <dgm:prSet/>
      <dgm:spPr/>
      <dgm:t>
        <a:bodyPr/>
        <a:lstStyle/>
        <a:p>
          <a:endParaRPr lang="en-US"/>
        </a:p>
      </dgm:t>
    </dgm:pt>
    <dgm:pt modelId="{2F8CE720-6EF6-4F2F-88C3-96A1EEEBAB62}" type="sibTrans" cxnId="{ECA33311-916E-4D40-AC10-46BF4EF4A0DA}">
      <dgm:prSet/>
      <dgm:spPr/>
      <dgm:t>
        <a:bodyPr/>
        <a:lstStyle/>
        <a:p>
          <a:endParaRPr lang="en-US"/>
        </a:p>
      </dgm:t>
    </dgm:pt>
    <dgm:pt modelId="{DDD72758-5AF4-4EE2-9BF7-D0E85C9275BE}">
      <dgm:prSet custT="1"/>
      <dgm:spPr/>
      <dgm:t>
        <a:bodyPr/>
        <a:lstStyle/>
        <a:p>
          <a:r>
            <a:rPr lang="en-US" sz="1800" b="1" dirty="0"/>
            <a:t>Improve patient health outcomes</a:t>
          </a:r>
          <a:endParaRPr lang="en-US" sz="1800" dirty="0"/>
        </a:p>
      </dgm:t>
    </dgm:pt>
    <dgm:pt modelId="{3BBB4250-8C1B-4F06-931E-AE33176E0783}" type="parTrans" cxnId="{54FD6633-8409-4C8D-9161-4E7CDE6172C1}">
      <dgm:prSet/>
      <dgm:spPr/>
      <dgm:t>
        <a:bodyPr/>
        <a:lstStyle/>
        <a:p>
          <a:endParaRPr lang="en-US"/>
        </a:p>
      </dgm:t>
    </dgm:pt>
    <dgm:pt modelId="{8851EB05-DAC6-4527-BE00-8D92B917BD17}" type="sibTrans" cxnId="{54FD6633-8409-4C8D-9161-4E7CDE6172C1}">
      <dgm:prSet/>
      <dgm:spPr/>
      <dgm:t>
        <a:bodyPr/>
        <a:lstStyle/>
        <a:p>
          <a:endParaRPr lang="en-US"/>
        </a:p>
      </dgm:t>
    </dgm:pt>
    <dgm:pt modelId="{A43E5672-755A-498A-8A46-28B5580858B2}">
      <dgm:prSet custT="1"/>
      <dgm:spPr/>
      <dgm:t>
        <a:bodyPr/>
        <a:lstStyle/>
        <a:p>
          <a:r>
            <a:rPr lang="en-US" sz="1700" dirty="0"/>
            <a:t>Allow for additional flexibilities in care delivery</a:t>
          </a:r>
        </a:p>
      </dgm:t>
    </dgm:pt>
    <dgm:pt modelId="{A6962369-800E-4D03-ABFE-ACD7100B55A3}" type="parTrans" cxnId="{AC5BB38C-D401-482F-A33E-C5133B92B2E1}">
      <dgm:prSet/>
      <dgm:spPr/>
      <dgm:t>
        <a:bodyPr/>
        <a:lstStyle/>
        <a:p>
          <a:endParaRPr lang="en-US"/>
        </a:p>
      </dgm:t>
    </dgm:pt>
    <dgm:pt modelId="{1A8D5FC0-682E-44AC-B15F-ADDD95453787}" type="sibTrans" cxnId="{AC5BB38C-D401-482F-A33E-C5133B92B2E1}">
      <dgm:prSet/>
      <dgm:spPr/>
      <dgm:t>
        <a:bodyPr/>
        <a:lstStyle/>
        <a:p>
          <a:endParaRPr lang="en-US"/>
        </a:p>
      </dgm:t>
    </dgm:pt>
    <dgm:pt modelId="{91214FA5-CAE6-4FAC-B3A9-0E9B924A2DFF}">
      <dgm:prSet custT="1"/>
      <dgm:spPr/>
      <dgm:t>
        <a:bodyPr/>
        <a:lstStyle/>
        <a:p>
          <a:pPr algn="l"/>
          <a:r>
            <a:rPr lang="en-US" sz="1600" b="0" dirty="0"/>
            <a:t>Strengthen MCP-FQHC relationships</a:t>
          </a:r>
        </a:p>
      </dgm:t>
    </dgm:pt>
    <dgm:pt modelId="{C3F294B0-63E9-434B-85C6-CA2C2592E177}" type="parTrans" cxnId="{C62AA4C2-B814-47F0-AC2B-87792B70AD6B}">
      <dgm:prSet/>
      <dgm:spPr/>
      <dgm:t>
        <a:bodyPr/>
        <a:lstStyle/>
        <a:p>
          <a:endParaRPr lang="en-US"/>
        </a:p>
      </dgm:t>
    </dgm:pt>
    <dgm:pt modelId="{47886BCB-262D-4BF2-B033-B93748953EAF}" type="sibTrans" cxnId="{C62AA4C2-B814-47F0-AC2B-87792B70AD6B}">
      <dgm:prSet/>
      <dgm:spPr/>
      <dgm:t>
        <a:bodyPr/>
        <a:lstStyle/>
        <a:p>
          <a:endParaRPr lang="en-US"/>
        </a:p>
      </dgm:t>
    </dgm:pt>
    <dgm:pt modelId="{88AC77D8-2B92-4155-9213-68275F9398FB}">
      <dgm:prSet custT="1"/>
      <dgm:spPr/>
      <dgm:t>
        <a:bodyPr/>
        <a:lstStyle/>
        <a:p>
          <a:r>
            <a:rPr lang="en-US" sz="1800" b="0" dirty="0"/>
            <a:t>Align incentives for patient-centered care</a:t>
          </a:r>
        </a:p>
        <a:p>
          <a:endParaRPr lang="en-US" sz="1800" dirty="0"/>
        </a:p>
      </dgm:t>
    </dgm:pt>
    <dgm:pt modelId="{5189CD6C-F49B-486F-9863-75D776691D8F}" type="parTrans" cxnId="{1F40B16D-8694-49B0-9D5B-BBAB212D9789}">
      <dgm:prSet/>
      <dgm:spPr/>
      <dgm:t>
        <a:bodyPr/>
        <a:lstStyle/>
        <a:p>
          <a:endParaRPr lang="en-US"/>
        </a:p>
      </dgm:t>
    </dgm:pt>
    <dgm:pt modelId="{56C27BE0-F9ED-488B-8938-848AD70D194B}" type="sibTrans" cxnId="{1F40B16D-8694-49B0-9D5B-BBAB212D9789}">
      <dgm:prSet/>
      <dgm:spPr/>
      <dgm:t>
        <a:bodyPr/>
        <a:lstStyle/>
        <a:p>
          <a:endParaRPr lang="en-US"/>
        </a:p>
      </dgm:t>
    </dgm:pt>
    <dgm:pt modelId="{D8689A72-9377-409F-AE64-2A7ECAB1BCE1}" type="pres">
      <dgm:prSet presAssocID="{FA1B0797-C8DE-4EDE-8FBE-07E6DE6030D7}" presName="Name0" presStyleCnt="0">
        <dgm:presLayoutVars>
          <dgm:chMax val="7"/>
          <dgm:dir/>
          <dgm:resizeHandles val="exact"/>
        </dgm:presLayoutVars>
      </dgm:prSet>
      <dgm:spPr/>
    </dgm:pt>
    <dgm:pt modelId="{92B852CD-8828-4F38-B63F-8FA3794A4585}" type="pres">
      <dgm:prSet presAssocID="{FA1B0797-C8DE-4EDE-8FBE-07E6DE6030D7}" presName="ellipse1" presStyleLbl="vennNode1" presStyleIdx="0" presStyleCnt="5" custLinFactNeighborX="-11323" custLinFactNeighborY="-7236">
        <dgm:presLayoutVars>
          <dgm:bulletEnabled val="1"/>
        </dgm:presLayoutVars>
      </dgm:prSet>
      <dgm:spPr/>
    </dgm:pt>
    <dgm:pt modelId="{3949EFB8-D952-4956-B83E-6DF5DDF0AE43}" type="pres">
      <dgm:prSet presAssocID="{FA1B0797-C8DE-4EDE-8FBE-07E6DE6030D7}" presName="ellipse2" presStyleLbl="vennNode1" presStyleIdx="1" presStyleCnt="5" custLinFactNeighborX="-469" custLinFactNeighborY="5330">
        <dgm:presLayoutVars>
          <dgm:bulletEnabled val="1"/>
        </dgm:presLayoutVars>
      </dgm:prSet>
      <dgm:spPr/>
    </dgm:pt>
    <dgm:pt modelId="{A77236DF-BD6E-4896-B1E1-5E232D90D621}" type="pres">
      <dgm:prSet presAssocID="{FA1B0797-C8DE-4EDE-8FBE-07E6DE6030D7}" presName="ellipse3" presStyleLbl="vennNode1" presStyleIdx="2" presStyleCnt="5">
        <dgm:presLayoutVars>
          <dgm:bulletEnabled val="1"/>
        </dgm:presLayoutVars>
      </dgm:prSet>
      <dgm:spPr/>
    </dgm:pt>
    <dgm:pt modelId="{D371700D-D26C-46DE-8013-1244B60D07F3}" type="pres">
      <dgm:prSet presAssocID="{FA1B0797-C8DE-4EDE-8FBE-07E6DE6030D7}" presName="ellipse4" presStyleLbl="vennNode1" presStyleIdx="3" presStyleCnt="5">
        <dgm:presLayoutVars>
          <dgm:bulletEnabled val="1"/>
        </dgm:presLayoutVars>
      </dgm:prSet>
      <dgm:spPr/>
    </dgm:pt>
    <dgm:pt modelId="{700A835D-79B7-46B6-ACA8-0090F9F9B635}" type="pres">
      <dgm:prSet presAssocID="{FA1B0797-C8DE-4EDE-8FBE-07E6DE6030D7}" presName="ellipse5" presStyleLbl="vennNode1" presStyleIdx="4" presStyleCnt="5">
        <dgm:presLayoutVars>
          <dgm:bulletEnabled val="1"/>
        </dgm:presLayoutVars>
      </dgm:prSet>
      <dgm:spPr/>
    </dgm:pt>
  </dgm:ptLst>
  <dgm:cxnLst>
    <dgm:cxn modelId="{579CCE0D-23FF-4E39-9B5B-642AD2E3BB90}" type="presOf" srcId="{A43E5672-755A-498A-8A46-28B5580858B2}" destId="{92B852CD-8828-4F38-B63F-8FA3794A4585}" srcOrd="0" destOrd="2" presId="urn:microsoft.com/office/officeart/2005/8/layout/rings+Icon"/>
    <dgm:cxn modelId="{ECA33311-916E-4D40-AC10-46BF4EF4A0DA}" srcId="{983A57D0-D2FC-477E-8C89-ED0B590B4C81}" destId="{970BA501-C700-4299-91A6-FD2B8DECFA20}" srcOrd="1" destOrd="0" parTransId="{83F718CB-74E1-435F-8D7A-E4396377E48B}" sibTransId="{2F8CE720-6EF6-4F2F-88C3-96A1EEEBAB62}"/>
    <dgm:cxn modelId="{BEF4E228-A3ED-4713-AC5B-1D60AD65EAFC}" srcId="{9C1A8160-E089-4F23-95DF-4C3E4E6B8FCE}" destId="{FD45B783-6C41-4EDB-9B30-4B5187D1B54D}" srcOrd="0" destOrd="0" parTransId="{F7DE728D-7E5B-499D-8719-93F982667B87}" sibTransId="{BFD01381-299C-43A5-ABB8-199CDDF9C7B3}"/>
    <dgm:cxn modelId="{7AD39B29-1E69-43ED-8BDF-6F3E2F917AB0}" type="presOf" srcId="{9C1A8160-E089-4F23-95DF-4C3E4E6B8FCE}" destId="{92B852CD-8828-4F38-B63F-8FA3794A4585}" srcOrd="0" destOrd="0" presId="urn:microsoft.com/office/officeart/2005/8/layout/rings+Icon"/>
    <dgm:cxn modelId="{FF3D8D2B-E594-4DA3-871B-1213ED085039}" srcId="{983A57D0-D2FC-477E-8C89-ED0B590B4C81}" destId="{3720B0D5-B271-4241-9912-CB080BBB5AC9}" srcOrd="0" destOrd="0" parTransId="{8AE26A94-9DE3-4095-A632-48C9CB76260D}" sibTransId="{D5A80C0E-4E79-4295-B33E-BAED7871EB29}"/>
    <dgm:cxn modelId="{4AC77D30-CAAB-44D7-A404-8F610F1BA75B}" type="presOf" srcId="{F98D1BCA-577A-4962-AFBE-71EB813CE25D}" destId="{3949EFB8-D952-4956-B83E-6DF5DDF0AE43}" srcOrd="0" destOrd="0" presId="urn:microsoft.com/office/officeart/2005/8/layout/rings+Icon"/>
    <dgm:cxn modelId="{54FD6633-8409-4C8D-9161-4E7CDE6172C1}" srcId="{FA1B0797-C8DE-4EDE-8FBE-07E6DE6030D7}" destId="{DDD72758-5AF4-4EE2-9BF7-D0E85C9275BE}" srcOrd="4" destOrd="0" parTransId="{3BBB4250-8C1B-4F06-931E-AE33176E0783}" sibTransId="{8851EB05-DAC6-4527-BE00-8D92B917BD17}"/>
    <dgm:cxn modelId="{7B1A5D60-67CC-4E35-8773-1E7B25A5BBC1}" type="presOf" srcId="{91214FA5-CAE6-4FAC-B3A9-0E9B924A2DFF}" destId="{A77236DF-BD6E-4896-B1E1-5E232D90D621}" srcOrd="0" destOrd="1" presId="urn:microsoft.com/office/officeart/2005/8/layout/rings+Icon"/>
    <dgm:cxn modelId="{B55C6463-2DCB-4ECD-9C0D-F28C23B1B63F}" type="presOf" srcId="{983A57D0-D2FC-477E-8C89-ED0B590B4C81}" destId="{D371700D-D26C-46DE-8013-1244B60D07F3}" srcOrd="0" destOrd="0" presId="urn:microsoft.com/office/officeart/2005/8/layout/rings+Icon"/>
    <dgm:cxn modelId="{BA5D1965-FDC6-498D-982F-698DFFA3918F}" srcId="{FA1B0797-C8DE-4EDE-8FBE-07E6DE6030D7}" destId="{983A57D0-D2FC-477E-8C89-ED0B590B4C81}" srcOrd="3" destOrd="0" parTransId="{0E8F8B32-75E3-43FA-95C4-AB5E028D8CE8}" sibTransId="{53DC7F48-A1C4-4C1A-AF72-9538229D821D}"/>
    <dgm:cxn modelId="{9DD9B966-B3C5-4459-9DE1-4A81F6C51373}" srcId="{FA1B0797-C8DE-4EDE-8FBE-07E6DE6030D7}" destId="{F98D1BCA-577A-4962-AFBE-71EB813CE25D}" srcOrd="1" destOrd="0" parTransId="{42BE1091-F176-44ED-AC12-EB4E8FBE511B}" sibTransId="{0074F147-638F-4A3F-B109-A520E0375884}"/>
    <dgm:cxn modelId="{8C4B3948-5BFA-4648-AF3E-7DCC000EDCD3}" type="presOf" srcId="{C8E7852A-1B14-45A8-907D-B69A9A1A7544}" destId="{A77236DF-BD6E-4896-B1E1-5E232D90D621}" srcOrd="0" destOrd="0" presId="urn:microsoft.com/office/officeart/2005/8/layout/rings+Icon"/>
    <dgm:cxn modelId="{1F40B16D-8694-49B0-9D5B-BBAB212D9789}" srcId="{DDD72758-5AF4-4EE2-9BF7-D0E85C9275BE}" destId="{88AC77D8-2B92-4155-9213-68275F9398FB}" srcOrd="0" destOrd="0" parTransId="{5189CD6C-F49B-486F-9863-75D776691D8F}" sibTransId="{56C27BE0-F9ED-488B-8938-848AD70D194B}"/>
    <dgm:cxn modelId="{F850EA6F-AC65-4C4A-A7AB-3615698FC386}" type="presOf" srcId="{FA1B0797-C8DE-4EDE-8FBE-07E6DE6030D7}" destId="{D8689A72-9377-409F-AE64-2A7ECAB1BCE1}" srcOrd="0" destOrd="0" presId="urn:microsoft.com/office/officeart/2005/8/layout/rings+Icon"/>
    <dgm:cxn modelId="{AC5BB38C-D401-482F-A33E-C5133B92B2E1}" srcId="{9C1A8160-E089-4F23-95DF-4C3E4E6B8FCE}" destId="{A43E5672-755A-498A-8A46-28B5580858B2}" srcOrd="1" destOrd="0" parTransId="{A6962369-800E-4D03-ABFE-ACD7100B55A3}" sibTransId="{1A8D5FC0-682E-44AC-B15F-ADDD95453787}"/>
    <dgm:cxn modelId="{5716308E-1B35-49D7-A2B4-00DE9562D15A}" type="presOf" srcId="{970BA501-C700-4299-91A6-FD2B8DECFA20}" destId="{D371700D-D26C-46DE-8013-1244B60D07F3}" srcOrd="0" destOrd="2" presId="urn:microsoft.com/office/officeart/2005/8/layout/rings+Icon"/>
    <dgm:cxn modelId="{82ED3C99-FE06-4B28-B9A7-C3C189394247}" type="presOf" srcId="{DDD72758-5AF4-4EE2-9BF7-D0E85C9275BE}" destId="{700A835D-79B7-46B6-ACA8-0090F9F9B635}" srcOrd="0" destOrd="0" presId="urn:microsoft.com/office/officeart/2005/8/layout/rings+Icon"/>
    <dgm:cxn modelId="{116C47A4-7FA7-47D8-8E92-98A39F2851E6}" srcId="{FA1B0797-C8DE-4EDE-8FBE-07E6DE6030D7}" destId="{9C1A8160-E089-4F23-95DF-4C3E4E6B8FCE}" srcOrd="0" destOrd="0" parTransId="{E5DDC88E-4562-4E07-8F68-8F9DF4C4250A}" sibTransId="{54FDBA1D-8A45-4220-88D7-504CD1F87237}"/>
    <dgm:cxn modelId="{6C3FE7AF-0858-4B5F-8715-49A15EEC3A4B}" type="presOf" srcId="{3720B0D5-B271-4241-9912-CB080BBB5AC9}" destId="{D371700D-D26C-46DE-8013-1244B60D07F3}" srcOrd="0" destOrd="1" presId="urn:microsoft.com/office/officeart/2005/8/layout/rings+Icon"/>
    <dgm:cxn modelId="{D27B5BBC-BA19-4C34-9C76-4D65348F24EF}" type="presOf" srcId="{88AC77D8-2B92-4155-9213-68275F9398FB}" destId="{700A835D-79B7-46B6-ACA8-0090F9F9B635}" srcOrd="0" destOrd="1" presId="urn:microsoft.com/office/officeart/2005/8/layout/rings+Icon"/>
    <dgm:cxn modelId="{C62AA4C2-B814-47F0-AC2B-87792B70AD6B}" srcId="{C8E7852A-1B14-45A8-907D-B69A9A1A7544}" destId="{91214FA5-CAE6-4FAC-B3A9-0E9B924A2DFF}" srcOrd="0" destOrd="0" parTransId="{C3F294B0-63E9-434B-85C6-CA2C2592E177}" sibTransId="{47886BCB-262D-4BF2-B033-B93748953EAF}"/>
    <dgm:cxn modelId="{F755F9C5-592A-4075-9456-403970C0D8C8}" srcId="{FA1B0797-C8DE-4EDE-8FBE-07E6DE6030D7}" destId="{C8E7852A-1B14-45A8-907D-B69A9A1A7544}" srcOrd="2" destOrd="0" parTransId="{50EBBE1E-8DE4-456D-BA1F-1EFBDB3D2B38}" sibTransId="{5CD34934-32E6-4E65-A243-FE61DA496EF8}"/>
    <dgm:cxn modelId="{0FF544DF-F38E-4F0E-9D23-AA0CB020B8BD}" type="presOf" srcId="{FD45B783-6C41-4EDB-9B30-4B5187D1B54D}" destId="{92B852CD-8828-4F38-B63F-8FA3794A4585}" srcOrd="0" destOrd="1" presId="urn:microsoft.com/office/officeart/2005/8/layout/rings+Icon"/>
    <dgm:cxn modelId="{D415F980-439E-4C5F-8004-410DB16B1AFA}" type="presParOf" srcId="{D8689A72-9377-409F-AE64-2A7ECAB1BCE1}" destId="{92B852CD-8828-4F38-B63F-8FA3794A4585}" srcOrd="0" destOrd="0" presId="urn:microsoft.com/office/officeart/2005/8/layout/rings+Icon"/>
    <dgm:cxn modelId="{F90FDDFD-4C2D-4D6C-9F9C-24BDDA2771D1}" type="presParOf" srcId="{D8689A72-9377-409F-AE64-2A7ECAB1BCE1}" destId="{3949EFB8-D952-4956-B83E-6DF5DDF0AE43}" srcOrd="1" destOrd="0" presId="urn:microsoft.com/office/officeart/2005/8/layout/rings+Icon"/>
    <dgm:cxn modelId="{E5B03E07-B89D-49C3-8771-1D9564B74304}" type="presParOf" srcId="{D8689A72-9377-409F-AE64-2A7ECAB1BCE1}" destId="{A77236DF-BD6E-4896-B1E1-5E232D90D621}" srcOrd="2" destOrd="0" presId="urn:microsoft.com/office/officeart/2005/8/layout/rings+Icon"/>
    <dgm:cxn modelId="{75D4FF0C-0DB1-4200-84E0-1D27F3E2B381}" type="presParOf" srcId="{D8689A72-9377-409F-AE64-2A7ECAB1BCE1}" destId="{D371700D-D26C-46DE-8013-1244B60D07F3}" srcOrd="3" destOrd="0" presId="urn:microsoft.com/office/officeart/2005/8/layout/rings+Icon"/>
    <dgm:cxn modelId="{A1B62F1F-DEE1-4729-A6B9-C8CEF36B80E8}" type="presParOf" srcId="{D8689A72-9377-409F-AE64-2A7ECAB1BCE1}" destId="{700A835D-79B7-46B6-ACA8-0090F9F9B635}" srcOrd="4" destOrd="0" presId="urn:microsoft.com/office/officeart/2005/8/layout/rings+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362A2F0-C064-4CC5-8610-81BA2C585AC8}" type="doc">
      <dgm:prSet loTypeId="urn:microsoft.com/office/officeart/2005/8/layout/vList2" loCatId="list" qsTypeId="urn:microsoft.com/office/officeart/2005/8/quickstyle/simple1" qsCatId="simple" csTypeId="urn:microsoft.com/office/officeart/2005/8/colors/accent0_2" csCatId="mainScheme" phldr="1"/>
      <dgm:spPr/>
      <dgm:t>
        <a:bodyPr/>
        <a:lstStyle/>
        <a:p>
          <a:endParaRPr lang="en-US"/>
        </a:p>
      </dgm:t>
    </dgm:pt>
    <dgm:pt modelId="{FEFE0B9F-7C09-412C-AF42-1AA08F05B501}">
      <dgm:prSet phldrT="[Text]" custT="1"/>
      <dgm:spPr/>
      <dgm:t>
        <a:bodyPr/>
        <a:lstStyle/>
        <a:p>
          <a:pPr rtl="0"/>
          <a:r>
            <a:rPr lang="en-US" sz="1800" dirty="0">
              <a:solidFill>
                <a:schemeClr val="accent6">
                  <a:lumMod val="50000"/>
                </a:schemeClr>
              </a:solidFill>
            </a:rPr>
            <a:t>To date, DHCS has provided technical assistance to FQHCs and Managed Care Plans (MCPs) in convening workgroups to develop a viable Alternative Payment Methodology (APM) pilot.</a:t>
          </a:r>
        </a:p>
      </dgm:t>
    </dgm:pt>
    <dgm:pt modelId="{17F5B4FA-5358-442D-9A1D-B68825207AA4}" type="parTrans" cxnId="{B04D46FC-A4C0-4D66-B3A1-935F20C98BD5}">
      <dgm:prSet/>
      <dgm:spPr/>
      <dgm:t>
        <a:bodyPr/>
        <a:lstStyle/>
        <a:p>
          <a:endParaRPr lang="en-US"/>
        </a:p>
      </dgm:t>
    </dgm:pt>
    <dgm:pt modelId="{F91CE721-B6F5-4C4A-A471-88D069C4C071}" type="sibTrans" cxnId="{B04D46FC-A4C0-4D66-B3A1-935F20C98BD5}">
      <dgm:prSet/>
      <dgm:spPr/>
      <dgm:t>
        <a:bodyPr/>
        <a:lstStyle/>
        <a:p>
          <a:endParaRPr lang="en-US"/>
        </a:p>
      </dgm:t>
    </dgm:pt>
    <dgm:pt modelId="{6A2C6522-28B0-4D1D-A089-60167F588DC1}">
      <dgm:prSet phldrT="[Text]" custT="1"/>
      <dgm:spPr/>
      <dgm:t>
        <a:bodyPr/>
        <a:lstStyle/>
        <a:p>
          <a:r>
            <a:rPr lang="en-US" sz="1800" dirty="0">
              <a:solidFill>
                <a:schemeClr val="accent6">
                  <a:lumMod val="50000"/>
                </a:schemeClr>
              </a:solidFill>
            </a:rPr>
            <a:t>Workgroups on key components:</a:t>
          </a:r>
        </a:p>
      </dgm:t>
    </dgm:pt>
    <dgm:pt modelId="{FADDF6D0-15B1-4CC6-A480-DA4FD740B586}" type="parTrans" cxnId="{CF5FDD84-AE21-40CF-9480-589EFA43A263}">
      <dgm:prSet/>
      <dgm:spPr/>
      <dgm:t>
        <a:bodyPr/>
        <a:lstStyle/>
        <a:p>
          <a:endParaRPr lang="en-US"/>
        </a:p>
      </dgm:t>
    </dgm:pt>
    <dgm:pt modelId="{36360005-AF4A-4313-A1E8-F92C048D7CA9}" type="sibTrans" cxnId="{CF5FDD84-AE21-40CF-9480-589EFA43A263}">
      <dgm:prSet/>
      <dgm:spPr/>
      <dgm:t>
        <a:bodyPr/>
        <a:lstStyle/>
        <a:p>
          <a:endParaRPr lang="en-US"/>
        </a:p>
      </dgm:t>
    </dgm:pt>
    <dgm:pt modelId="{65E8BFBB-B283-4CE7-ADF3-FFAE30E13F75}">
      <dgm:prSet custT="1"/>
      <dgm:spPr/>
      <dgm:t>
        <a:bodyPr/>
        <a:lstStyle/>
        <a:p>
          <a:r>
            <a:rPr lang="en-US" sz="1600" dirty="0">
              <a:solidFill>
                <a:schemeClr val="accent6">
                  <a:lumMod val="50000"/>
                </a:schemeClr>
              </a:solidFill>
            </a:rPr>
            <a:t>data analysis of payment and claims data</a:t>
          </a:r>
        </a:p>
      </dgm:t>
    </dgm:pt>
    <dgm:pt modelId="{51EF7C80-E0B8-4246-B1E6-639DCBC5800D}" type="parTrans" cxnId="{BEF3C2EB-842D-4DE3-81DA-1A787B9B6DDC}">
      <dgm:prSet/>
      <dgm:spPr/>
      <dgm:t>
        <a:bodyPr/>
        <a:lstStyle/>
        <a:p>
          <a:endParaRPr lang="en-US"/>
        </a:p>
      </dgm:t>
    </dgm:pt>
    <dgm:pt modelId="{980FCA4B-08C9-48B3-9550-EDBC7936CC04}" type="sibTrans" cxnId="{BEF3C2EB-842D-4DE3-81DA-1A787B9B6DDC}">
      <dgm:prSet/>
      <dgm:spPr/>
      <dgm:t>
        <a:bodyPr/>
        <a:lstStyle/>
        <a:p>
          <a:endParaRPr lang="en-US"/>
        </a:p>
      </dgm:t>
    </dgm:pt>
    <dgm:pt modelId="{8151B356-4EAC-41DD-8D2A-D9D398CA0B59}">
      <dgm:prSet custT="1"/>
      <dgm:spPr/>
      <dgm:t>
        <a:bodyPr/>
        <a:lstStyle/>
        <a:p>
          <a:r>
            <a:rPr lang="en-US" sz="1600" dirty="0">
              <a:solidFill>
                <a:schemeClr val="accent6">
                  <a:lumMod val="50000"/>
                </a:schemeClr>
              </a:solidFill>
            </a:rPr>
            <a:t>alternative methods of care delivery</a:t>
          </a:r>
        </a:p>
      </dgm:t>
    </dgm:pt>
    <dgm:pt modelId="{53052800-3D0F-42CF-8E83-F2BF8FF89D13}" type="parTrans" cxnId="{7AD17250-79CD-4214-89AF-2334EF665E8A}">
      <dgm:prSet/>
      <dgm:spPr/>
      <dgm:t>
        <a:bodyPr/>
        <a:lstStyle/>
        <a:p>
          <a:endParaRPr lang="en-US"/>
        </a:p>
      </dgm:t>
    </dgm:pt>
    <dgm:pt modelId="{ADAF055E-FB53-4205-9BA3-D867EB8DFE95}" type="sibTrans" cxnId="{7AD17250-79CD-4214-89AF-2334EF665E8A}">
      <dgm:prSet/>
      <dgm:spPr/>
      <dgm:t>
        <a:bodyPr/>
        <a:lstStyle/>
        <a:p>
          <a:endParaRPr lang="en-US"/>
        </a:p>
      </dgm:t>
    </dgm:pt>
    <dgm:pt modelId="{C927A588-E94F-4CF3-9996-315A7F7003AE}">
      <dgm:prSet custT="1"/>
      <dgm:spPr/>
      <dgm:t>
        <a:bodyPr/>
        <a:lstStyle/>
        <a:p>
          <a:r>
            <a:rPr lang="en-US" sz="1600" dirty="0">
              <a:solidFill>
                <a:schemeClr val="accent6">
                  <a:lumMod val="50000"/>
                </a:schemeClr>
              </a:solidFill>
            </a:rPr>
            <a:t>triggers for reconciliation</a:t>
          </a:r>
        </a:p>
      </dgm:t>
    </dgm:pt>
    <dgm:pt modelId="{F1B38398-F378-4116-B54E-EFC14CBBB24F}" type="parTrans" cxnId="{9706B952-8507-4EAB-96BD-95EFD003093C}">
      <dgm:prSet/>
      <dgm:spPr/>
      <dgm:t>
        <a:bodyPr/>
        <a:lstStyle/>
        <a:p>
          <a:endParaRPr lang="en-US"/>
        </a:p>
      </dgm:t>
    </dgm:pt>
    <dgm:pt modelId="{CC0B4D90-B479-4FD9-8581-0D3A44CF239A}" type="sibTrans" cxnId="{9706B952-8507-4EAB-96BD-95EFD003093C}">
      <dgm:prSet/>
      <dgm:spPr/>
      <dgm:t>
        <a:bodyPr/>
        <a:lstStyle/>
        <a:p>
          <a:endParaRPr lang="en-US"/>
        </a:p>
      </dgm:t>
    </dgm:pt>
    <dgm:pt modelId="{5B715647-337A-43CC-81FA-6C7739338705}">
      <dgm:prSet custT="1"/>
      <dgm:spPr/>
      <dgm:t>
        <a:bodyPr/>
        <a:lstStyle/>
        <a:p>
          <a:r>
            <a:rPr lang="en-US" sz="1600" dirty="0">
              <a:solidFill>
                <a:schemeClr val="accent6">
                  <a:lumMod val="50000"/>
                </a:schemeClr>
              </a:solidFill>
            </a:rPr>
            <a:t>evaluation metrics: What does successful practice transformation look like?</a:t>
          </a:r>
        </a:p>
      </dgm:t>
    </dgm:pt>
    <dgm:pt modelId="{26D118A1-52AC-418C-9EB9-EA6877C5B7F0}" type="parTrans" cxnId="{C77E0FD5-6574-4FFA-852D-95B8F058721A}">
      <dgm:prSet/>
      <dgm:spPr/>
      <dgm:t>
        <a:bodyPr/>
        <a:lstStyle/>
        <a:p>
          <a:endParaRPr lang="en-US"/>
        </a:p>
      </dgm:t>
    </dgm:pt>
    <dgm:pt modelId="{67E8CA63-C351-48B3-A4E2-A02FC1DF8B42}" type="sibTrans" cxnId="{C77E0FD5-6574-4FFA-852D-95B8F058721A}">
      <dgm:prSet/>
      <dgm:spPr/>
      <dgm:t>
        <a:bodyPr/>
        <a:lstStyle/>
        <a:p>
          <a:endParaRPr lang="en-US"/>
        </a:p>
      </dgm:t>
    </dgm:pt>
    <dgm:pt modelId="{D14880E4-9FED-4941-94FF-2A5D88794542}">
      <dgm:prSet custT="1"/>
      <dgm:spPr/>
      <dgm:t>
        <a:bodyPr/>
        <a:lstStyle/>
        <a:p>
          <a:r>
            <a:rPr lang="en-US" sz="1800" dirty="0">
              <a:solidFill>
                <a:schemeClr val="accent6">
                  <a:lumMod val="50000"/>
                </a:schemeClr>
              </a:solidFill>
            </a:rPr>
            <a:t>Capitation rate development</a:t>
          </a:r>
        </a:p>
      </dgm:t>
    </dgm:pt>
    <dgm:pt modelId="{35A24C94-C740-4B80-B0DD-021D841E9F4D}" type="parTrans" cxnId="{6989264E-2D47-48A4-90A5-DF3C3AB24B66}">
      <dgm:prSet/>
      <dgm:spPr/>
      <dgm:t>
        <a:bodyPr/>
        <a:lstStyle/>
        <a:p>
          <a:endParaRPr lang="en-US"/>
        </a:p>
      </dgm:t>
    </dgm:pt>
    <dgm:pt modelId="{FD3FBE94-7956-496E-A770-B018540100F6}" type="sibTrans" cxnId="{6989264E-2D47-48A4-90A5-DF3C3AB24B66}">
      <dgm:prSet/>
      <dgm:spPr/>
      <dgm:t>
        <a:bodyPr/>
        <a:lstStyle/>
        <a:p>
          <a:endParaRPr lang="en-US"/>
        </a:p>
      </dgm:t>
    </dgm:pt>
    <dgm:pt modelId="{02E23810-A3D3-45DF-92E5-0C0116EA993C}">
      <dgm:prSet custT="1"/>
      <dgm:spPr/>
      <dgm:t>
        <a:bodyPr/>
        <a:lstStyle/>
        <a:p>
          <a:r>
            <a:rPr lang="en-US" sz="1800" dirty="0">
              <a:solidFill>
                <a:schemeClr val="accent6">
                  <a:lumMod val="50000"/>
                </a:schemeClr>
              </a:solidFill>
            </a:rPr>
            <a:t>Legislation and Federal approval</a:t>
          </a:r>
        </a:p>
      </dgm:t>
    </dgm:pt>
    <dgm:pt modelId="{DFDBBBB3-7A86-4A27-8F19-B76D68DE8A63}" type="parTrans" cxnId="{346BF80E-03D5-43C8-86FE-3E52D642423E}">
      <dgm:prSet/>
      <dgm:spPr/>
      <dgm:t>
        <a:bodyPr/>
        <a:lstStyle/>
        <a:p>
          <a:endParaRPr lang="en-US"/>
        </a:p>
      </dgm:t>
    </dgm:pt>
    <dgm:pt modelId="{8F94827B-D529-465D-989F-29DB1D5A9C00}" type="sibTrans" cxnId="{346BF80E-03D5-43C8-86FE-3E52D642423E}">
      <dgm:prSet/>
      <dgm:spPr/>
      <dgm:t>
        <a:bodyPr/>
        <a:lstStyle/>
        <a:p>
          <a:endParaRPr lang="en-US"/>
        </a:p>
      </dgm:t>
    </dgm:pt>
    <dgm:pt modelId="{C846E8B1-ACFF-4FDF-BFA0-294D93D15610}" type="pres">
      <dgm:prSet presAssocID="{5362A2F0-C064-4CC5-8610-81BA2C585AC8}" presName="linear" presStyleCnt="0">
        <dgm:presLayoutVars>
          <dgm:animLvl val="lvl"/>
          <dgm:resizeHandles val="exact"/>
        </dgm:presLayoutVars>
      </dgm:prSet>
      <dgm:spPr/>
    </dgm:pt>
    <dgm:pt modelId="{EB08A2C1-57FC-4A38-BFEC-BDA80D3D4F90}" type="pres">
      <dgm:prSet presAssocID="{FEFE0B9F-7C09-412C-AF42-1AA08F05B501}" presName="parentText" presStyleLbl="node1" presStyleIdx="0" presStyleCnt="4">
        <dgm:presLayoutVars>
          <dgm:chMax val="0"/>
          <dgm:bulletEnabled val="1"/>
        </dgm:presLayoutVars>
      </dgm:prSet>
      <dgm:spPr/>
    </dgm:pt>
    <dgm:pt modelId="{FCAA3DB7-01CC-4CCE-82D3-A586FBC9F6A5}" type="pres">
      <dgm:prSet presAssocID="{F91CE721-B6F5-4C4A-A471-88D069C4C071}" presName="spacer" presStyleCnt="0"/>
      <dgm:spPr/>
    </dgm:pt>
    <dgm:pt modelId="{A20E972D-3D59-4A42-ABF5-004BDF0C0C63}" type="pres">
      <dgm:prSet presAssocID="{6A2C6522-28B0-4D1D-A089-60167F588DC1}" presName="parentText" presStyleLbl="node1" presStyleIdx="1" presStyleCnt="4">
        <dgm:presLayoutVars>
          <dgm:chMax val="0"/>
          <dgm:bulletEnabled val="1"/>
        </dgm:presLayoutVars>
      </dgm:prSet>
      <dgm:spPr/>
    </dgm:pt>
    <dgm:pt modelId="{C8187BCE-455E-4E0E-B032-F3891EFCCF6B}" type="pres">
      <dgm:prSet presAssocID="{6A2C6522-28B0-4D1D-A089-60167F588DC1}" presName="childText" presStyleLbl="revTx" presStyleIdx="0" presStyleCnt="1" custScaleY="135861">
        <dgm:presLayoutVars>
          <dgm:bulletEnabled val="1"/>
        </dgm:presLayoutVars>
      </dgm:prSet>
      <dgm:spPr/>
    </dgm:pt>
    <dgm:pt modelId="{F02EE79A-705E-4C59-867E-ADC5B823B0E8}" type="pres">
      <dgm:prSet presAssocID="{D14880E4-9FED-4941-94FF-2A5D88794542}" presName="parentText" presStyleLbl="node1" presStyleIdx="2" presStyleCnt="4">
        <dgm:presLayoutVars>
          <dgm:chMax val="0"/>
          <dgm:bulletEnabled val="1"/>
        </dgm:presLayoutVars>
      </dgm:prSet>
      <dgm:spPr/>
    </dgm:pt>
    <dgm:pt modelId="{AF3C7DAA-8496-4A92-8E9B-7FBB2AAB04BF}" type="pres">
      <dgm:prSet presAssocID="{FD3FBE94-7956-496E-A770-B018540100F6}" presName="spacer" presStyleCnt="0"/>
      <dgm:spPr/>
    </dgm:pt>
    <dgm:pt modelId="{32F7EC94-4C0D-4375-A50A-278E52CAE18F}" type="pres">
      <dgm:prSet presAssocID="{02E23810-A3D3-45DF-92E5-0C0116EA993C}" presName="parentText" presStyleLbl="node1" presStyleIdx="3" presStyleCnt="4" custLinFactNeighborX="-11111" custLinFactNeighborY="-57396">
        <dgm:presLayoutVars>
          <dgm:chMax val="0"/>
          <dgm:bulletEnabled val="1"/>
        </dgm:presLayoutVars>
      </dgm:prSet>
      <dgm:spPr/>
    </dgm:pt>
  </dgm:ptLst>
  <dgm:cxnLst>
    <dgm:cxn modelId="{346BF80E-03D5-43C8-86FE-3E52D642423E}" srcId="{5362A2F0-C064-4CC5-8610-81BA2C585AC8}" destId="{02E23810-A3D3-45DF-92E5-0C0116EA993C}" srcOrd="3" destOrd="0" parTransId="{DFDBBBB3-7A86-4A27-8F19-B76D68DE8A63}" sibTransId="{8F94827B-D529-465D-989F-29DB1D5A9C00}"/>
    <dgm:cxn modelId="{2CE7D522-11DD-483A-9DD2-FBC61D29060D}" type="presOf" srcId="{D14880E4-9FED-4941-94FF-2A5D88794542}" destId="{F02EE79A-705E-4C59-867E-ADC5B823B0E8}" srcOrd="0" destOrd="0" presId="urn:microsoft.com/office/officeart/2005/8/layout/vList2"/>
    <dgm:cxn modelId="{C24EBB41-015E-4551-9180-1FCF27DB4552}" type="presOf" srcId="{65E8BFBB-B283-4CE7-ADF3-FFAE30E13F75}" destId="{C8187BCE-455E-4E0E-B032-F3891EFCCF6B}" srcOrd="0" destOrd="0" presId="urn:microsoft.com/office/officeart/2005/8/layout/vList2"/>
    <dgm:cxn modelId="{EA489264-30CD-45E8-BD6C-6588A17EB374}" type="presOf" srcId="{8151B356-4EAC-41DD-8D2A-D9D398CA0B59}" destId="{C8187BCE-455E-4E0E-B032-F3891EFCCF6B}" srcOrd="0" destOrd="1" presId="urn:microsoft.com/office/officeart/2005/8/layout/vList2"/>
    <dgm:cxn modelId="{C3142665-434C-4C7D-B14C-B8E3A8E802A5}" type="presOf" srcId="{5362A2F0-C064-4CC5-8610-81BA2C585AC8}" destId="{C846E8B1-ACFF-4FDF-BFA0-294D93D15610}" srcOrd="0" destOrd="0" presId="urn:microsoft.com/office/officeart/2005/8/layout/vList2"/>
    <dgm:cxn modelId="{E80D1D4B-C93C-4FDE-965F-8AFC59F53314}" type="presOf" srcId="{C927A588-E94F-4CF3-9996-315A7F7003AE}" destId="{C8187BCE-455E-4E0E-B032-F3891EFCCF6B}" srcOrd="0" destOrd="2" presId="urn:microsoft.com/office/officeart/2005/8/layout/vList2"/>
    <dgm:cxn modelId="{6989264E-2D47-48A4-90A5-DF3C3AB24B66}" srcId="{5362A2F0-C064-4CC5-8610-81BA2C585AC8}" destId="{D14880E4-9FED-4941-94FF-2A5D88794542}" srcOrd="2" destOrd="0" parTransId="{35A24C94-C740-4B80-B0DD-021D841E9F4D}" sibTransId="{FD3FBE94-7956-496E-A770-B018540100F6}"/>
    <dgm:cxn modelId="{7AD17250-79CD-4214-89AF-2334EF665E8A}" srcId="{6A2C6522-28B0-4D1D-A089-60167F588DC1}" destId="{8151B356-4EAC-41DD-8D2A-D9D398CA0B59}" srcOrd="1" destOrd="0" parTransId="{53052800-3D0F-42CF-8E83-F2BF8FF89D13}" sibTransId="{ADAF055E-FB53-4205-9BA3-D867EB8DFE95}"/>
    <dgm:cxn modelId="{9706B952-8507-4EAB-96BD-95EFD003093C}" srcId="{6A2C6522-28B0-4D1D-A089-60167F588DC1}" destId="{C927A588-E94F-4CF3-9996-315A7F7003AE}" srcOrd="2" destOrd="0" parTransId="{F1B38398-F378-4116-B54E-EFC14CBBB24F}" sibTransId="{CC0B4D90-B479-4FD9-8581-0D3A44CF239A}"/>
    <dgm:cxn modelId="{3196CF74-ADCB-4C52-BB7E-F4985BC09095}" type="presOf" srcId="{5B715647-337A-43CC-81FA-6C7739338705}" destId="{C8187BCE-455E-4E0E-B032-F3891EFCCF6B}" srcOrd="0" destOrd="3" presId="urn:microsoft.com/office/officeart/2005/8/layout/vList2"/>
    <dgm:cxn modelId="{CF5FDD84-AE21-40CF-9480-589EFA43A263}" srcId="{5362A2F0-C064-4CC5-8610-81BA2C585AC8}" destId="{6A2C6522-28B0-4D1D-A089-60167F588DC1}" srcOrd="1" destOrd="0" parTransId="{FADDF6D0-15B1-4CC6-A480-DA4FD740B586}" sibTransId="{36360005-AF4A-4313-A1E8-F92C048D7CA9}"/>
    <dgm:cxn modelId="{51B7D089-207D-468D-8E02-94AABA15D611}" type="presOf" srcId="{6A2C6522-28B0-4D1D-A089-60167F588DC1}" destId="{A20E972D-3D59-4A42-ABF5-004BDF0C0C63}" srcOrd="0" destOrd="0" presId="urn:microsoft.com/office/officeart/2005/8/layout/vList2"/>
    <dgm:cxn modelId="{0D371AB6-74BD-44AF-9B77-24787B235823}" type="presOf" srcId="{FEFE0B9F-7C09-412C-AF42-1AA08F05B501}" destId="{EB08A2C1-57FC-4A38-BFEC-BDA80D3D4F90}" srcOrd="0" destOrd="0" presId="urn:microsoft.com/office/officeart/2005/8/layout/vList2"/>
    <dgm:cxn modelId="{C77E0FD5-6574-4FFA-852D-95B8F058721A}" srcId="{6A2C6522-28B0-4D1D-A089-60167F588DC1}" destId="{5B715647-337A-43CC-81FA-6C7739338705}" srcOrd="3" destOrd="0" parTransId="{26D118A1-52AC-418C-9EB9-EA6877C5B7F0}" sibTransId="{67E8CA63-C351-48B3-A4E2-A02FC1DF8B42}"/>
    <dgm:cxn modelId="{BEF3C2EB-842D-4DE3-81DA-1A787B9B6DDC}" srcId="{6A2C6522-28B0-4D1D-A089-60167F588DC1}" destId="{65E8BFBB-B283-4CE7-ADF3-FFAE30E13F75}" srcOrd="0" destOrd="0" parTransId="{51EF7C80-E0B8-4246-B1E6-639DCBC5800D}" sibTransId="{980FCA4B-08C9-48B3-9550-EDBC7936CC04}"/>
    <dgm:cxn modelId="{51612DEE-2035-4E36-B236-A32C675742FF}" type="presOf" srcId="{02E23810-A3D3-45DF-92E5-0C0116EA993C}" destId="{32F7EC94-4C0D-4375-A50A-278E52CAE18F}" srcOrd="0" destOrd="0" presId="urn:microsoft.com/office/officeart/2005/8/layout/vList2"/>
    <dgm:cxn modelId="{B04D46FC-A4C0-4D66-B3A1-935F20C98BD5}" srcId="{5362A2F0-C064-4CC5-8610-81BA2C585AC8}" destId="{FEFE0B9F-7C09-412C-AF42-1AA08F05B501}" srcOrd="0" destOrd="0" parTransId="{17F5B4FA-5358-442D-9A1D-B68825207AA4}" sibTransId="{F91CE721-B6F5-4C4A-A471-88D069C4C071}"/>
    <dgm:cxn modelId="{B243FAAF-3E0F-460A-9BF1-167270F6BE52}" type="presParOf" srcId="{C846E8B1-ACFF-4FDF-BFA0-294D93D15610}" destId="{EB08A2C1-57FC-4A38-BFEC-BDA80D3D4F90}" srcOrd="0" destOrd="0" presId="urn:microsoft.com/office/officeart/2005/8/layout/vList2"/>
    <dgm:cxn modelId="{070F919D-5136-4AC6-89EA-6239A49C1470}" type="presParOf" srcId="{C846E8B1-ACFF-4FDF-BFA0-294D93D15610}" destId="{FCAA3DB7-01CC-4CCE-82D3-A586FBC9F6A5}" srcOrd="1" destOrd="0" presId="urn:microsoft.com/office/officeart/2005/8/layout/vList2"/>
    <dgm:cxn modelId="{4B4FA94F-E101-4F86-838A-F14AF71842EF}" type="presParOf" srcId="{C846E8B1-ACFF-4FDF-BFA0-294D93D15610}" destId="{A20E972D-3D59-4A42-ABF5-004BDF0C0C63}" srcOrd="2" destOrd="0" presId="urn:microsoft.com/office/officeart/2005/8/layout/vList2"/>
    <dgm:cxn modelId="{8353EC47-AB08-4AD3-8A89-5F6BBAADD70D}" type="presParOf" srcId="{C846E8B1-ACFF-4FDF-BFA0-294D93D15610}" destId="{C8187BCE-455E-4E0E-B032-F3891EFCCF6B}" srcOrd="3" destOrd="0" presId="urn:microsoft.com/office/officeart/2005/8/layout/vList2"/>
    <dgm:cxn modelId="{C71C6478-7E47-41A7-BBEF-444CF76C717B}" type="presParOf" srcId="{C846E8B1-ACFF-4FDF-BFA0-294D93D15610}" destId="{F02EE79A-705E-4C59-867E-ADC5B823B0E8}" srcOrd="4" destOrd="0" presId="urn:microsoft.com/office/officeart/2005/8/layout/vList2"/>
    <dgm:cxn modelId="{5DBBB66A-6115-4A28-9793-3C76568AA542}" type="presParOf" srcId="{C846E8B1-ACFF-4FDF-BFA0-294D93D15610}" destId="{AF3C7DAA-8496-4A92-8E9B-7FBB2AAB04BF}" srcOrd="5" destOrd="0" presId="urn:microsoft.com/office/officeart/2005/8/layout/vList2"/>
    <dgm:cxn modelId="{E64432B6-6D4A-4B9E-A5FE-2A778786939B}" type="presParOf" srcId="{C846E8B1-ACFF-4FDF-BFA0-294D93D15610}" destId="{32F7EC94-4C0D-4375-A50A-278E52CAE18F}"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E037EBF-9429-4F3E-9366-55F461B76FA8}" type="doc">
      <dgm:prSet loTypeId="urn:microsoft.com/office/officeart/2005/8/layout/cycle6" loCatId="cycle" qsTypeId="urn:microsoft.com/office/officeart/2005/8/quickstyle/simple4" qsCatId="simple" csTypeId="urn:microsoft.com/office/officeart/2005/8/colors/accent0_2" csCatId="mainScheme" phldr="1"/>
      <dgm:spPr/>
      <dgm:t>
        <a:bodyPr/>
        <a:lstStyle/>
        <a:p>
          <a:endParaRPr lang="en-US"/>
        </a:p>
      </dgm:t>
    </dgm:pt>
    <dgm:pt modelId="{6D25E6C3-E073-421F-909F-53990CCD89E5}">
      <dgm:prSet phldrT="[Text]" custT="1"/>
      <dgm:spPr/>
      <dgm:t>
        <a:bodyPr/>
        <a:lstStyle/>
        <a:p>
          <a:r>
            <a:rPr lang="en-US" sz="1800" dirty="0">
              <a:solidFill>
                <a:schemeClr val="accent5">
                  <a:lumMod val="75000"/>
                </a:schemeClr>
              </a:solidFill>
            </a:rPr>
            <a:t>Consensus between plans, health centers, and the Administration on pilot design</a:t>
          </a:r>
        </a:p>
      </dgm:t>
    </dgm:pt>
    <dgm:pt modelId="{8EC73F5F-1C75-41D3-897C-CC2FF0A5EA6E}" type="parTrans" cxnId="{0AF8C2DD-C8B1-4ADD-BC78-828009B8253A}">
      <dgm:prSet/>
      <dgm:spPr/>
      <dgm:t>
        <a:bodyPr/>
        <a:lstStyle/>
        <a:p>
          <a:endParaRPr lang="en-US"/>
        </a:p>
      </dgm:t>
    </dgm:pt>
    <dgm:pt modelId="{5061C39B-9A5C-431E-B6D5-AD87AA5BBEC3}" type="sibTrans" cxnId="{0AF8C2DD-C8B1-4ADD-BC78-828009B8253A}">
      <dgm:prSet/>
      <dgm:spPr/>
      <dgm:t>
        <a:bodyPr/>
        <a:lstStyle/>
        <a:p>
          <a:endParaRPr lang="en-US"/>
        </a:p>
      </dgm:t>
    </dgm:pt>
    <dgm:pt modelId="{E9902EAE-0F14-40E6-8A98-AEDEE193E0B2}">
      <dgm:prSet custT="1"/>
      <dgm:spPr/>
      <dgm:t>
        <a:bodyPr/>
        <a:lstStyle/>
        <a:p>
          <a:r>
            <a:rPr lang="en-US" sz="1800" dirty="0">
              <a:solidFill>
                <a:schemeClr val="accent5">
                  <a:lumMod val="75000"/>
                </a:schemeClr>
              </a:solidFill>
            </a:rPr>
            <a:t>Legislative and federal authority</a:t>
          </a:r>
        </a:p>
      </dgm:t>
    </dgm:pt>
    <dgm:pt modelId="{09CEB07E-6EE1-4227-AC38-E372F1CFD668}" type="parTrans" cxnId="{1A37BA84-622D-4079-B9C2-09799810ED13}">
      <dgm:prSet/>
      <dgm:spPr/>
      <dgm:t>
        <a:bodyPr/>
        <a:lstStyle/>
        <a:p>
          <a:endParaRPr lang="en-US"/>
        </a:p>
      </dgm:t>
    </dgm:pt>
    <dgm:pt modelId="{DAC8CD8D-906F-48C8-895D-BD07E5AFEE4B}" type="sibTrans" cxnId="{1A37BA84-622D-4079-B9C2-09799810ED13}">
      <dgm:prSet/>
      <dgm:spPr/>
      <dgm:t>
        <a:bodyPr/>
        <a:lstStyle/>
        <a:p>
          <a:endParaRPr lang="en-US"/>
        </a:p>
      </dgm:t>
    </dgm:pt>
    <dgm:pt modelId="{7F63099A-5B74-4DCA-A7AF-2DDF7C652413}">
      <dgm:prSet custT="1"/>
      <dgm:spPr/>
      <dgm:t>
        <a:bodyPr/>
        <a:lstStyle/>
        <a:p>
          <a:r>
            <a:rPr lang="en-US" sz="1800" dirty="0">
              <a:solidFill>
                <a:schemeClr val="accent5">
                  <a:lumMod val="75000"/>
                </a:schemeClr>
              </a:solidFill>
            </a:rPr>
            <a:t>Viable ratesetting methodology </a:t>
          </a:r>
        </a:p>
      </dgm:t>
    </dgm:pt>
    <dgm:pt modelId="{C947593F-226B-4F3C-ADBB-883417A98F35}" type="parTrans" cxnId="{AAFCB352-19C3-49F4-8310-69005D21AF02}">
      <dgm:prSet/>
      <dgm:spPr/>
      <dgm:t>
        <a:bodyPr/>
        <a:lstStyle/>
        <a:p>
          <a:endParaRPr lang="en-US"/>
        </a:p>
      </dgm:t>
    </dgm:pt>
    <dgm:pt modelId="{DB0BEB65-AAF5-4A27-A156-6237D6A5A083}" type="sibTrans" cxnId="{AAFCB352-19C3-49F4-8310-69005D21AF02}">
      <dgm:prSet/>
      <dgm:spPr/>
      <dgm:t>
        <a:bodyPr/>
        <a:lstStyle/>
        <a:p>
          <a:endParaRPr lang="en-US"/>
        </a:p>
      </dgm:t>
    </dgm:pt>
    <dgm:pt modelId="{2DB96C1C-2B81-471B-972A-C657230A451E}">
      <dgm:prSet custT="1"/>
      <dgm:spPr/>
      <dgm:t>
        <a:bodyPr/>
        <a:lstStyle/>
        <a:p>
          <a:r>
            <a:rPr lang="en-US" sz="1800" dirty="0">
              <a:solidFill>
                <a:schemeClr val="accent5">
                  <a:lumMod val="75000"/>
                </a:schemeClr>
              </a:solidFill>
            </a:rPr>
            <a:t>Evaluation of practice transformation</a:t>
          </a:r>
        </a:p>
      </dgm:t>
    </dgm:pt>
    <dgm:pt modelId="{1D718EC2-BD2A-49FA-8554-6B3ADC0AB71A}" type="parTrans" cxnId="{5798C663-504E-4D8D-A670-FE145A9DC494}">
      <dgm:prSet/>
      <dgm:spPr/>
      <dgm:t>
        <a:bodyPr/>
        <a:lstStyle/>
        <a:p>
          <a:endParaRPr lang="en-US"/>
        </a:p>
      </dgm:t>
    </dgm:pt>
    <dgm:pt modelId="{7AEDC458-793F-4152-A477-8B73093568D6}" type="sibTrans" cxnId="{5798C663-504E-4D8D-A670-FE145A9DC494}">
      <dgm:prSet/>
      <dgm:spPr/>
      <dgm:t>
        <a:bodyPr/>
        <a:lstStyle/>
        <a:p>
          <a:endParaRPr lang="en-US"/>
        </a:p>
      </dgm:t>
    </dgm:pt>
    <dgm:pt modelId="{6615BBC1-5ACD-468E-AA8B-B681967FFB93}" type="pres">
      <dgm:prSet presAssocID="{BE037EBF-9429-4F3E-9366-55F461B76FA8}" presName="cycle" presStyleCnt="0">
        <dgm:presLayoutVars>
          <dgm:dir/>
          <dgm:resizeHandles val="exact"/>
        </dgm:presLayoutVars>
      </dgm:prSet>
      <dgm:spPr/>
    </dgm:pt>
    <dgm:pt modelId="{C0F86518-3243-43F4-8561-F5D6326973A2}" type="pres">
      <dgm:prSet presAssocID="{6D25E6C3-E073-421F-909F-53990CCD89E5}" presName="node" presStyleLbl="node1" presStyleIdx="0" presStyleCnt="4" custScaleX="129800" custScaleY="130377">
        <dgm:presLayoutVars>
          <dgm:bulletEnabled val="1"/>
        </dgm:presLayoutVars>
      </dgm:prSet>
      <dgm:spPr/>
    </dgm:pt>
    <dgm:pt modelId="{B7930DFB-127A-460C-B6B4-FE9869A9D6ED}" type="pres">
      <dgm:prSet presAssocID="{6D25E6C3-E073-421F-909F-53990CCD89E5}" presName="spNode" presStyleCnt="0"/>
      <dgm:spPr/>
    </dgm:pt>
    <dgm:pt modelId="{5A0E25AE-BED7-433E-A565-08BF8DC33E7F}" type="pres">
      <dgm:prSet presAssocID="{5061C39B-9A5C-431E-B6D5-AD87AA5BBEC3}" presName="sibTrans" presStyleLbl="sibTrans1D1" presStyleIdx="0" presStyleCnt="4"/>
      <dgm:spPr/>
    </dgm:pt>
    <dgm:pt modelId="{E83A8950-C95C-4742-8178-54BA410682C5}" type="pres">
      <dgm:prSet presAssocID="{E9902EAE-0F14-40E6-8A98-AEDEE193E0B2}" presName="node" presStyleLbl="node1" presStyleIdx="1" presStyleCnt="4">
        <dgm:presLayoutVars>
          <dgm:bulletEnabled val="1"/>
        </dgm:presLayoutVars>
      </dgm:prSet>
      <dgm:spPr/>
    </dgm:pt>
    <dgm:pt modelId="{4B59471D-2F58-4058-B86B-F8EBE973AE75}" type="pres">
      <dgm:prSet presAssocID="{E9902EAE-0F14-40E6-8A98-AEDEE193E0B2}" presName="spNode" presStyleCnt="0"/>
      <dgm:spPr/>
    </dgm:pt>
    <dgm:pt modelId="{0D3E2574-FEB7-4E2C-9174-4AB44EE530AC}" type="pres">
      <dgm:prSet presAssocID="{DAC8CD8D-906F-48C8-895D-BD07E5AFEE4B}" presName="sibTrans" presStyleLbl="sibTrans1D1" presStyleIdx="1" presStyleCnt="4"/>
      <dgm:spPr/>
    </dgm:pt>
    <dgm:pt modelId="{73336474-DEA2-4D4D-BDF4-E0CC609F35A8}" type="pres">
      <dgm:prSet presAssocID="{7F63099A-5B74-4DCA-A7AF-2DDF7C652413}" presName="node" presStyleLbl="node1" presStyleIdx="2" presStyleCnt="4">
        <dgm:presLayoutVars>
          <dgm:bulletEnabled val="1"/>
        </dgm:presLayoutVars>
      </dgm:prSet>
      <dgm:spPr/>
    </dgm:pt>
    <dgm:pt modelId="{B5156DFA-C872-4C12-9823-60336524552B}" type="pres">
      <dgm:prSet presAssocID="{7F63099A-5B74-4DCA-A7AF-2DDF7C652413}" presName="spNode" presStyleCnt="0"/>
      <dgm:spPr/>
    </dgm:pt>
    <dgm:pt modelId="{80CB9F51-C36F-4320-A46A-A7E2366997F2}" type="pres">
      <dgm:prSet presAssocID="{DB0BEB65-AAF5-4A27-A156-6237D6A5A083}" presName="sibTrans" presStyleLbl="sibTrans1D1" presStyleIdx="2" presStyleCnt="4"/>
      <dgm:spPr/>
    </dgm:pt>
    <dgm:pt modelId="{AC3C4E06-5534-4C49-AD43-B31EBB02C79D}" type="pres">
      <dgm:prSet presAssocID="{2DB96C1C-2B81-471B-972A-C657230A451E}" presName="node" presStyleLbl="node1" presStyleIdx="3" presStyleCnt="4" custScaleX="110982">
        <dgm:presLayoutVars>
          <dgm:bulletEnabled val="1"/>
        </dgm:presLayoutVars>
      </dgm:prSet>
      <dgm:spPr/>
    </dgm:pt>
    <dgm:pt modelId="{B407D0C0-FE67-4194-8D51-5CFB9FDBAEF8}" type="pres">
      <dgm:prSet presAssocID="{2DB96C1C-2B81-471B-972A-C657230A451E}" presName="spNode" presStyleCnt="0"/>
      <dgm:spPr/>
    </dgm:pt>
    <dgm:pt modelId="{8BCF3894-8DE2-4D30-ADB3-4213489946D9}" type="pres">
      <dgm:prSet presAssocID="{7AEDC458-793F-4152-A477-8B73093568D6}" presName="sibTrans" presStyleLbl="sibTrans1D1" presStyleIdx="3" presStyleCnt="4"/>
      <dgm:spPr/>
    </dgm:pt>
  </dgm:ptLst>
  <dgm:cxnLst>
    <dgm:cxn modelId="{75751417-21C6-43C5-9259-19F13CE860A9}" type="presOf" srcId="{7F63099A-5B74-4DCA-A7AF-2DDF7C652413}" destId="{73336474-DEA2-4D4D-BDF4-E0CC609F35A8}" srcOrd="0" destOrd="0" presId="urn:microsoft.com/office/officeart/2005/8/layout/cycle6"/>
    <dgm:cxn modelId="{7407F629-0EB1-44EE-A6AA-BF9B97C5101F}" type="presOf" srcId="{E9902EAE-0F14-40E6-8A98-AEDEE193E0B2}" destId="{E83A8950-C95C-4742-8178-54BA410682C5}" srcOrd="0" destOrd="0" presId="urn:microsoft.com/office/officeart/2005/8/layout/cycle6"/>
    <dgm:cxn modelId="{5798C663-504E-4D8D-A670-FE145A9DC494}" srcId="{BE037EBF-9429-4F3E-9366-55F461B76FA8}" destId="{2DB96C1C-2B81-471B-972A-C657230A451E}" srcOrd="3" destOrd="0" parTransId="{1D718EC2-BD2A-49FA-8554-6B3ADC0AB71A}" sibTransId="{7AEDC458-793F-4152-A477-8B73093568D6}"/>
    <dgm:cxn modelId="{7D1C2644-417F-4F34-8C52-2F004B23CA10}" type="presOf" srcId="{BE037EBF-9429-4F3E-9366-55F461B76FA8}" destId="{6615BBC1-5ACD-468E-AA8B-B681967FFB93}" srcOrd="0" destOrd="0" presId="urn:microsoft.com/office/officeart/2005/8/layout/cycle6"/>
    <dgm:cxn modelId="{AAFCB352-19C3-49F4-8310-69005D21AF02}" srcId="{BE037EBF-9429-4F3E-9366-55F461B76FA8}" destId="{7F63099A-5B74-4DCA-A7AF-2DDF7C652413}" srcOrd="2" destOrd="0" parTransId="{C947593F-226B-4F3C-ADBB-883417A98F35}" sibTransId="{DB0BEB65-AAF5-4A27-A156-6237D6A5A083}"/>
    <dgm:cxn modelId="{1A37BA84-622D-4079-B9C2-09799810ED13}" srcId="{BE037EBF-9429-4F3E-9366-55F461B76FA8}" destId="{E9902EAE-0F14-40E6-8A98-AEDEE193E0B2}" srcOrd="1" destOrd="0" parTransId="{09CEB07E-6EE1-4227-AC38-E372F1CFD668}" sibTransId="{DAC8CD8D-906F-48C8-895D-BD07E5AFEE4B}"/>
    <dgm:cxn modelId="{70751B95-529B-491A-AFE2-E4438A203D6C}" type="presOf" srcId="{DB0BEB65-AAF5-4A27-A156-6237D6A5A083}" destId="{80CB9F51-C36F-4320-A46A-A7E2366997F2}" srcOrd="0" destOrd="0" presId="urn:microsoft.com/office/officeart/2005/8/layout/cycle6"/>
    <dgm:cxn modelId="{D763FFA9-FF9B-4507-A392-72EEDDB1C697}" type="presOf" srcId="{7AEDC458-793F-4152-A477-8B73093568D6}" destId="{8BCF3894-8DE2-4D30-ADB3-4213489946D9}" srcOrd="0" destOrd="0" presId="urn:microsoft.com/office/officeart/2005/8/layout/cycle6"/>
    <dgm:cxn modelId="{6DD56AB0-66B9-495D-95D2-6201EDD79055}" type="presOf" srcId="{DAC8CD8D-906F-48C8-895D-BD07E5AFEE4B}" destId="{0D3E2574-FEB7-4E2C-9174-4AB44EE530AC}" srcOrd="0" destOrd="0" presId="urn:microsoft.com/office/officeart/2005/8/layout/cycle6"/>
    <dgm:cxn modelId="{0AF8C2DD-C8B1-4ADD-BC78-828009B8253A}" srcId="{BE037EBF-9429-4F3E-9366-55F461B76FA8}" destId="{6D25E6C3-E073-421F-909F-53990CCD89E5}" srcOrd="0" destOrd="0" parTransId="{8EC73F5F-1C75-41D3-897C-CC2FF0A5EA6E}" sibTransId="{5061C39B-9A5C-431E-B6D5-AD87AA5BBEC3}"/>
    <dgm:cxn modelId="{A2FCB6E0-A017-42D8-AB8F-06DA603BC868}" type="presOf" srcId="{6D25E6C3-E073-421F-909F-53990CCD89E5}" destId="{C0F86518-3243-43F4-8561-F5D6326973A2}" srcOrd="0" destOrd="0" presId="urn:microsoft.com/office/officeart/2005/8/layout/cycle6"/>
    <dgm:cxn modelId="{44591EF8-57BB-412D-A864-E31D9C79FDF2}" type="presOf" srcId="{5061C39B-9A5C-431E-B6D5-AD87AA5BBEC3}" destId="{5A0E25AE-BED7-433E-A565-08BF8DC33E7F}" srcOrd="0" destOrd="0" presId="urn:microsoft.com/office/officeart/2005/8/layout/cycle6"/>
    <dgm:cxn modelId="{B5A05FFB-6396-49EF-925D-00B89A949EFB}" type="presOf" srcId="{2DB96C1C-2B81-471B-972A-C657230A451E}" destId="{AC3C4E06-5534-4C49-AD43-B31EBB02C79D}" srcOrd="0" destOrd="0" presId="urn:microsoft.com/office/officeart/2005/8/layout/cycle6"/>
    <dgm:cxn modelId="{C9505E36-D7C2-4406-8AFB-59CD3182ED08}" type="presParOf" srcId="{6615BBC1-5ACD-468E-AA8B-B681967FFB93}" destId="{C0F86518-3243-43F4-8561-F5D6326973A2}" srcOrd="0" destOrd="0" presId="urn:microsoft.com/office/officeart/2005/8/layout/cycle6"/>
    <dgm:cxn modelId="{53876D36-080E-4408-BC15-CF5C0154DB74}" type="presParOf" srcId="{6615BBC1-5ACD-468E-AA8B-B681967FFB93}" destId="{B7930DFB-127A-460C-B6B4-FE9869A9D6ED}" srcOrd="1" destOrd="0" presId="urn:microsoft.com/office/officeart/2005/8/layout/cycle6"/>
    <dgm:cxn modelId="{F2C512B1-D73D-4BC3-88BF-454407CA7996}" type="presParOf" srcId="{6615BBC1-5ACD-468E-AA8B-B681967FFB93}" destId="{5A0E25AE-BED7-433E-A565-08BF8DC33E7F}" srcOrd="2" destOrd="0" presId="urn:microsoft.com/office/officeart/2005/8/layout/cycle6"/>
    <dgm:cxn modelId="{8505E986-2EF9-49D3-AC39-1EEB63F40491}" type="presParOf" srcId="{6615BBC1-5ACD-468E-AA8B-B681967FFB93}" destId="{E83A8950-C95C-4742-8178-54BA410682C5}" srcOrd="3" destOrd="0" presId="urn:microsoft.com/office/officeart/2005/8/layout/cycle6"/>
    <dgm:cxn modelId="{B56D13ED-7295-407E-B876-40CECDAC947E}" type="presParOf" srcId="{6615BBC1-5ACD-468E-AA8B-B681967FFB93}" destId="{4B59471D-2F58-4058-B86B-F8EBE973AE75}" srcOrd="4" destOrd="0" presId="urn:microsoft.com/office/officeart/2005/8/layout/cycle6"/>
    <dgm:cxn modelId="{424F9C2F-65A7-41DA-A8E6-3772BAB5CB11}" type="presParOf" srcId="{6615BBC1-5ACD-468E-AA8B-B681967FFB93}" destId="{0D3E2574-FEB7-4E2C-9174-4AB44EE530AC}" srcOrd="5" destOrd="0" presId="urn:microsoft.com/office/officeart/2005/8/layout/cycle6"/>
    <dgm:cxn modelId="{DE69AF02-A836-4FA8-A4AD-23C912C35FCE}" type="presParOf" srcId="{6615BBC1-5ACD-468E-AA8B-B681967FFB93}" destId="{73336474-DEA2-4D4D-BDF4-E0CC609F35A8}" srcOrd="6" destOrd="0" presId="urn:microsoft.com/office/officeart/2005/8/layout/cycle6"/>
    <dgm:cxn modelId="{FF81D042-5517-4090-93E4-A3D422BD17EA}" type="presParOf" srcId="{6615BBC1-5ACD-468E-AA8B-B681967FFB93}" destId="{B5156DFA-C872-4C12-9823-60336524552B}" srcOrd="7" destOrd="0" presId="urn:microsoft.com/office/officeart/2005/8/layout/cycle6"/>
    <dgm:cxn modelId="{DA68C253-3F42-4E17-AA20-421A5E350CDF}" type="presParOf" srcId="{6615BBC1-5ACD-468E-AA8B-B681967FFB93}" destId="{80CB9F51-C36F-4320-A46A-A7E2366997F2}" srcOrd="8" destOrd="0" presId="urn:microsoft.com/office/officeart/2005/8/layout/cycle6"/>
    <dgm:cxn modelId="{0772CAE3-FB10-4DCF-A9CD-891F3C0B0551}" type="presParOf" srcId="{6615BBC1-5ACD-468E-AA8B-B681967FFB93}" destId="{AC3C4E06-5534-4C49-AD43-B31EBB02C79D}" srcOrd="9" destOrd="0" presId="urn:microsoft.com/office/officeart/2005/8/layout/cycle6"/>
    <dgm:cxn modelId="{AD30032E-B578-4C7B-9777-A43F87EF65FC}" type="presParOf" srcId="{6615BBC1-5ACD-468E-AA8B-B681967FFB93}" destId="{B407D0C0-FE67-4194-8D51-5CFB9FDBAEF8}" srcOrd="10" destOrd="0" presId="urn:microsoft.com/office/officeart/2005/8/layout/cycle6"/>
    <dgm:cxn modelId="{125C40A3-3246-4ED3-893C-BB81B0504459}" type="presParOf" srcId="{6615BBC1-5ACD-468E-AA8B-B681967FFB93}" destId="{8BCF3894-8DE2-4D30-ADB3-4213489946D9}" srcOrd="11"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DF7A215-FF9F-4145-B223-EC7DAE442410}" type="doc">
      <dgm:prSet loTypeId="urn:microsoft.com/office/officeart/2008/layout/LinedList" loCatId="list" qsTypeId="urn:microsoft.com/office/officeart/2005/8/quickstyle/simple1" qsCatId="simple" csTypeId="urn:microsoft.com/office/officeart/2005/8/colors/colorful5" csCatId="colorful" phldr="1"/>
      <dgm:spPr/>
      <dgm:t>
        <a:bodyPr/>
        <a:lstStyle/>
        <a:p>
          <a:endParaRPr lang="en-US"/>
        </a:p>
      </dgm:t>
    </dgm:pt>
    <dgm:pt modelId="{39703BBC-AFC8-483C-B930-1F16C5317F15}">
      <dgm:prSet phldrT="[Text]"/>
      <dgm:spPr/>
      <dgm:t>
        <a:bodyPr/>
        <a:lstStyle/>
        <a:p>
          <a:r>
            <a:rPr lang="en-US" dirty="0">
              <a:latin typeface="Arial" panose="020B0604020202020204" pitchFamily="34" charset="0"/>
              <a:cs typeface="Arial" panose="020B0604020202020204" pitchFamily="34" charset="0"/>
            </a:rPr>
            <a:t>DHCS has assembled a CCS Redesign Stakeholder Advisory Board (RSAB) composed of individuals from various organizations and backgrounds with expertise in both the CCS program and care for children and youth with special health care needs.  </a:t>
          </a:r>
          <a:endParaRPr lang="en-US" dirty="0"/>
        </a:p>
      </dgm:t>
    </dgm:pt>
    <dgm:pt modelId="{C1B5E14A-47FB-458F-A645-7A935B731CB6}" type="parTrans" cxnId="{C81EF96E-D21A-4BF1-8575-30B451B5B629}">
      <dgm:prSet/>
      <dgm:spPr/>
      <dgm:t>
        <a:bodyPr/>
        <a:lstStyle/>
        <a:p>
          <a:endParaRPr lang="en-US"/>
        </a:p>
      </dgm:t>
    </dgm:pt>
    <dgm:pt modelId="{6159FC00-3FC2-43FF-B0A2-FCE09B290C0E}" type="sibTrans" cxnId="{C81EF96E-D21A-4BF1-8575-30B451B5B629}">
      <dgm:prSet/>
      <dgm:spPr/>
      <dgm:t>
        <a:bodyPr/>
        <a:lstStyle/>
        <a:p>
          <a:endParaRPr lang="en-US"/>
        </a:p>
      </dgm:t>
    </dgm:pt>
    <dgm:pt modelId="{71DA1BC7-1109-4247-AA57-2CE267035415}">
      <dgm:prSet/>
      <dgm:spPr/>
      <dgm:t>
        <a:bodyPr/>
        <a:lstStyle/>
        <a:p>
          <a:r>
            <a:rPr lang="en-US" dirty="0">
              <a:latin typeface="Arial" panose="020B0604020202020204" pitchFamily="34" charset="0"/>
              <a:cs typeface="Arial" panose="020B0604020202020204" pitchFamily="34" charset="0"/>
            </a:rPr>
            <a:t>Meetings begin in December 2014 and run through approximately July 2015.  This process will also include topic-specific technical workgroups composed of experts in key issues. </a:t>
          </a:r>
        </a:p>
      </dgm:t>
    </dgm:pt>
    <dgm:pt modelId="{42C5DD64-478C-4CC0-9893-A69CFC16C5C0}" type="parTrans" cxnId="{BCA5539F-14E5-4CDD-8B43-E011CEB25E7A}">
      <dgm:prSet/>
      <dgm:spPr/>
      <dgm:t>
        <a:bodyPr/>
        <a:lstStyle/>
        <a:p>
          <a:endParaRPr lang="en-US"/>
        </a:p>
      </dgm:t>
    </dgm:pt>
    <dgm:pt modelId="{5F2DF572-5DFE-46DB-9676-AFC8C13C003A}" type="sibTrans" cxnId="{BCA5539F-14E5-4CDD-8B43-E011CEB25E7A}">
      <dgm:prSet/>
      <dgm:spPr/>
      <dgm:t>
        <a:bodyPr/>
        <a:lstStyle/>
        <a:p>
          <a:endParaRPr lang="en-US"/>
        </a:p>
      </dgm:t>
    </dgm:pt>
    <dgm:pt modelId="{E218E2D1-3EC9-466E-A79A-8B3356FAF51E}">
      <dgm:prSet/>
      <dgm:spPr/>
      <dgm:t>
        <a:bodyPr/>
        <a:lstStyle/>
        <a:p>
          <a:r>
            <a:rPr lang="en-US" dirty="0">
              <a:latin typeface="Arial" panose="020B0604020202020204" pitchFamily="34" charset="0"/>
              <a:cs typeface="Arial" panose="020B0604020202020204" pitchFamily="34" charset="0"/>
            </a:rPr>
            <a:t>The fundamental goals of the redesign process are to: 1) improve care and outcomes for children and youth with special health care needs by ensuring that they receive coordinated care and 2) identify indicators that will measure quality in order to improve care for these children and their families.  </a:t>
          </a:r>
        </a:p>
      </dgm:t>
    </dgm:pt>
    <dgm:pt modelId="{43CE6EA7-805D-4E8E-A4B0-A84E2A437B57}" type="parTrans" cxnId="{867B0B0A-74F8-4B9C-A4CC-D99FA4B8633A}">
      <dgm:prSet/>
      <dgm:spPr/>
      <dgm:t>
        <a:bodyPr/>
        <a:lstStyle/>
        <a:p>
          <a:endParaRPr lang="en-US"/>
        </a:p>
      </dgm:t>
    </dgm:pt>
    <dgm:pt modelId="{3E9384AB-EE97-4046-8C86-42B00F674B71}" type="sibTrans" cxnId="{867B0B0A-74F8-4B9C-A4CC-D99FA4B8633A}">
      <dgm:prSet/>
      <dgm:spPr/>
      <dgm:t>
        <a:bodyPr/>
        <a:lstStyle/>
        <a:p>
          <a:endParaRPr lang="en-US"/>
        </a:p>
      </dgm:t>
    </dgm:pt>
    <dgm:pt modelId="{1225976E-BF60-44AD-8414-2B0F215D4698}">
      <dgm:prSet/>
      <dgm:spPr/>
      <dgm:t>
        <a:bodyPr/>
        <a:lstStyle/>
        <a:p>
          <a:r>
            <a:rPr lang="en-US" dirty="0">
              <a:latin typeface="Arial" panose="020B0604020202020204" pitchFamily="34" charset="0"/>
              <a:cs typeface="Arial" panose="020B0604020202020204" pitchFamily="34" charset="0"/>
            </a:rPr>
            <a:t>The DHCS has no predetermined preference for health care delivery changes or improvements and is looking to the stakeholder process to provide viable recommendations that would best benefit the CCS population.</a:t>
          </a:r>
        </a:p>
      </dgm:t>
    </dgm:pt>
    <dgm:pt modelId="{EC955B1E-A48F-460A-A7B4-B64E3C1B9B07}" type="parTrans" cxnId="{E1ED4278-9955-47A6-A424-68A1FA298442}">
      <dgm:prSet/>
      <dgm:spPr/>
      <dgm:t>
        <a:bodyPr/>
        <a:lstStyle/>
        <a:p>
          <a:endParaRPr lang="en-US"/>
        </a:p>
      </dgm:t>
    </dgm:pt>
    <dgm:pt modelId="{11FD983A-A92A-41E3-931D-488F455CDD38}" type="sibTrans" cxnId="{E1ED4278-9955-47A6-A424-68A1FA298442}">
      <dgm:prSet/>
      <dgm:spPr/>
      <dgm:t>
        <a:bodyPr/>
        <a:lstStyle/>
        <a:p>
          <a:endParaRPr lang="en-US"/>
        </a:p>
      </dgm:t>
    </dgm:pt>
    <dgm:pt modelId="{941847F4-D198-4D1B-B1F7-DDF6CE8D07EB}" type="pres">
      <dgm:prSet presAssocID="{DDF7A215-FF9F-4145-B223-EC7DAE442410}" presName="vert0" presStyleCnt="0">
        <dgm:presLayoutVars>
          <dgm:dir/>
          <dgm:animOne val="branch"/>
          <dgm:animLvl val="lvl"/>
        </dgm:presLayoutVars>
      </dgm:prSet>
      <dgm:spPr/>
    </dgm:pt>
    <dgm:pt modelId="{7A6D9F25-D5A3-413B-9D3C-C09B0344EC5F}" type="pres">
      <dgm:prSet presAssocID="{39703BBC-AFC8-483C-B930-1F16C5317F15}" presName="thickLine" presStyleLbl="alignNode1" presStyleIdx="0" presStyleCnt="4"/>
      <dgm:spPr/>
    </dgm:pt>
    <dgm:pt modelId="{2B44FB90-7943-4496-84F8-9CFE90E861D4}" type="pres">
      <dgm:prSet presAssocID="{39703BBC-AFC8-483C-B930-1F16C5317F15}" presName="horz1" presStyleCnt="0"/>
      <dgm:spPr/>
    </dgm:pt>
    <dgm:pt modelId="{B51BB35B-EF0F-4BF0-83E1-07E97B695012}" type="pres">
      <dgm:prSet presAssocID="{39703BBC-AFC8-483C-B930-1F16C5317F15}" presName="tx1" presStyleLbl="revTx" presStyleIdx="0" presStyleCnt="4"/>
      <dgm:spPr/>
    </dgm:pt>
    <dgm:pt modelId="{1F3505B2-2932-4252-852D-52ED922B551E}" type="pres">
      <dgm:prSet presAssocID="{39703BBC-AFC8-483C-B930-1F16C5317F15}" presName="vert1" presStyleCnt="0"/>
      <dgm:spPr/>
    </dgm:pt>
    <dgm:pt modelId="{69B767C2-AF97-41B7-A22A-7F003D12FC16}" type="pres">
      <dgm:prSet presAssocID="{71DA1BC7-1109-4247-AA57-2CE267035415}" presName="thickLine" presStyleLbl="alignNode1" presStyleIdx="1" presStyleCnt="4"/>
      <dgm:spPr/>
    </dgm:pt>
    <dgm:pt modelId="{A03BAD4D-9823-4360-8C9B-7F93196008D2}" type="pres">
      <dgm:prSet presAssocID="{71DA1BC7-1109-4247-AA57-2CE267035415}" presName="horz1" presStyleCnt="0"/>
      <dgm:spPr/>
    </dgm:pt>
    <dgm:pt modelId="{8E44EBFC-9AF2-4667-BCF5-60A71354958C}" type="pres">
      <dgm:prSet presAssocID="{71DA1BC7-1109-4247-AA57-2CE267035415}" presName="tx1" presStyleLbl="revTx" presStyleIdx="1" presStyleCnt="4"/>
      <dgm:spPr/>
    </dgm:pt>
    <dgm:pt modelId="{94AB3B42-6CF0-4646-8549-5727763EE0ED}" type="pres">
      <dgm:prSet presAssocID="{71DA1BC7-1109-4247-AA57-2CE267035415}" presName="vert1" presStyleCnt="0"/>
      <dgm:spPr/>
    </dgm:pt>
    <dgm:pt modelId="{0FFCAF1F-ED13-47B5-9822-AFA57018355B}" type="pres">
      <dgm:prSet presAssocID="{E218E2D1-3EC9-466E-A79A-8B3356FAF51E}" presName="thickLine" presStyleLbl="alignNode1" presStyleIdx="2" presStyleCnt="4"/>
      <dgm:spPr/>
    </dgm:pt>
    <dgm:pt modelId="{4C303212-280A-4110-9806-B9F05F4958AD}" type="pres">
      <dgm:prSet presAssocID="{E218E2D1-3EC9-466E-A79A-8B3356FAF51E}" presName="horz1" presStyleCnt="0"/>
      <dgm:spPr/>
    </dgm:pt>
    <dgm:pt modelId="{29928F23-780F-42AF-A017-65E7E6491110}" type="pres">
      <dgm:prSet presAssocID="{E218E2D1-3EC9-466E-A79A-8B3356FAF51E}" presName="tx1" presStyleLbl="revTx" presStyleIdx="2" presStyleCnt="4"/>
      <dgm:spPr/>
    </dgm:pt>
    <dgm:pt modelId="{C2F5A9CC-362E-4E39-89D4-89CCEAC39CC5}" type="pres">
      <dgm:prSet presAssocID="{E218E2D1-3EC9-466E-A79A-8B3356FAF51E}" presName="vert1" presStyleCnt="0"/>
      <dgm:spPr/>
    </dgm:pt>
    <dgm:pt modelId="{C075FC2E-F0E5-488D-BB82-D99D0EF6A353}" type="pres">
      <dgm:prSet presAssocID="{1225976E-BF60-44AD-8414-2B0F215D4698}" presName="thickLine" presStyleLbl="alignNode1" presStyleIdx="3" presStyleCnt="4"/>
      <dgm:spPr/>
    </dgm:pt>
    <dgm:pt modelId="{837E63C5-2106-4061-9BE4-006156D58BA5}" type="pres">
      <dgm:prSet presAssocID="{1225976E-BF60-44AD-8414-2B0F215D4698}" presName="horz1" presStyleCnt="0"/>
      <dgm:spPr/>
    </dgm:pt>
    <dgm:pt modelId="{6996A041-9BA6-485B-AAC8-888BFA1CA7F3}" type="pres">
      <dgm:prSet presAssocID="{1225976E-BF60-44AD-8414-2B0F215D4698}" presName="tx1" presStyleLbl="revTx" presStyleIdx="3" presStyleCnt="4"/>
      <dgm:spPr/>
    </dgm:pt>
    <dgm:pt modelId="{60B65656-4606-4E1C-99E2-6C7F9440B498}" type="pres">
      <dgm:prSet presAssocID="{1225976E-BF60-44AD-8414-2B0F215D4698}" presName="vert1" presStyleCnt="0"/>
      <dgm:spPr/>
    </dgm:pt>
  </dgm:ptLst>
  <dgm:cxnLst>
    <dgm:cxn modelId="{867B0B0A-74F8-4B9C-A4CC-D99FA4B8633A}" srcId="{DDF7A215-FF9F-4145-B223-EC7DAE442410}" destId="{E218E2D1-3EC9-466E-A79A-8B3356FAF51E}" srcOrd="2" destOrd="0" parTransId="{43CE6EA7-805D-4E8E-A4B0-A84E2A437B57}" sibTransId="{3E9384AB-EE97-4046-8C86-42B00F674B71}"/>
    <dgm:cxn modelId="{37DD7D18-984A-4EF9-9DE9-DD592AE93CED}" type="presOf" srcId="{DDF7A215-FF9F-4145-B223-EC7DAE442410}" destId="{941847F4-D198-4D1B-B1F7-DDF6CE8D07EB}" srcOrd="0" destOrd="0" presId="urn:microsoft.com/office/officeart/2008/layout/LinedList"/>
    <dgm:cxn modelId="{8AB88C19-5533-4B13-ADAE-583CDE812D3D}" type="presOf" srcId="{71DA1BC7-1109-4247-AA57-2CE267035415}" destId="{8E44EBFC-9AF2-4667-BCF5-60A71354958C}" srcOrd="0" destOrd="0" presId="urn:microsoft.com/office/officeart/2008/layout/LinedList"/>
    <dgm:cxn modelId="{A510EA32-8A7A-4FA8-8F88-26F61C69046A}" type="presOf" srcId="{1225976E-BF60-44AD-8414-2B0F215D4698}" destId="{6996A041-9BA6-485B-AAC8-888BFA1CA7F3}" srcOrd="0" destOrd="0" presId="urn:microsoft.com/office/officeart/2008/layout/LinedList"/>
    <dgm:cxn modelId="{C81EF96E-D21A-4BF1-8575-30B451B5B629}" srcId="{DDF7A215-FF9F-4145-B223-EC7DAE442410}" destId="{39703BBC-AFC8-483C-B930-1F16C5317F15}" srcOrd="0" destOrd="0" parTransId="{C1B5E14A-47FB-458F-A645-7A935B731CB6}" sibTransId="{6159FC00-3FC2-43FF-B0A2-FCE09B290C0E}"/>
    <dgm:cxn modelId="{E1ED4278-9955-47A6-A424-68A1FA298442}" srcId="{DDF7A215-FF9F-4145-B223-EC7DAE442410}" destId="{1225976E-BF60-44AD-8414-2B0F215D4698}" srcOrd="3" destOrd="0" parTransId="{EC955B1E-A48F-460A-A7B4-B64E3C1B9B07}" sibTransId="{11FD983A-A92A-41E3-931D-488F455CDD38}"/>
    <dgm:cxn modelId="{80AACD87-BE57-4176-8555-FBE548E08566}" type="presOf" srcId="{E218E2D1-3EC9-466E-A79A-8B3356FAF51E}" destId="{29928F23-780F-42AF-A017-65E7E6491110}" srcOrd="0" destOrd="0" presId="urn:microsoft.com/office/officeart/2008/layout/LinedList"/>
    <dgm:cxn modelId="{BCA5539F-14E5-4CDD-8B43-E011CEB25E7A}" srcId="{DDF7A215-FF9F-4145-B223-EC7DAE442410}" destId="{71DA1BC7-1109-4247-AA57-2CE267035415}" srcOrd="1" destOrd="0" parTransId="{42C5DD64-478C-4CC0-9893-A69CFC16C5C0}" sibTransId="{5F2DF572-5DFE-46DB-9676-AFC8C13C003A}"/>
    <dgm:cxn modelId="{91D09FF8-01A9-4303-A898-140A0F878219}" type="presOf" srcId="{39703BBC-AFC8-483C-B930-1F16C5317F15}" destId="{B51BB35B-EF0F-4BF0-83E1-07E97B695012}" srcOrd="0" destOrd="0" presId="urn:microsoft.com/office/officeart/2008/layout/LinedList"/>
    <dgm:cxn modelId="{ED2BD64A-73E1-4D08-A4BD-4DC72C21D465}" type="presParOf" srcId="{941847F4-D198-4D1B-B1F7-DDF6CE8D07EB}" destId="{7A6D9F25-D5A3-413B-9D3C-C09B0344EC5F}" srcOrd="0" destOrd="0" presId="urn:microsoft.com/office/officeart/2008/layout/LinedList"/>
    <dgm:cxn modelId="{E5D1B0B6-3370-427C-ADD1-23CE5A235340}" type="presParOf" srcId="{941847F4-D198-4D1B-B1F7-DDF6CE8D07EB}" destId="{2B44FB90-7943-4496-84F8-9CFE90E861D4}" srcOrd="1" destOrd="0" presId="urn:microsoft.com/office/officeart/2008/layout/LinedList"/>
    <dgm:cxn modelId="{B09C2E9F-BA6F-4C98-8851-10F46B6E540D}" type="presParOf" srcId="{2B44FB90-7943-4496-84F8-9CFE90E861D4}" destId="{B51BB35B-EF0F-4BF0-83E1-07E97B695012}" srcOrd="0" destOrd="0" presId="urn:microsoft.com/office/officeart/2008/layout/LinedList"/>
    <dgm:cxn modelId="{3A91866A-3243-49D5-92D4-F4AAACBEF12D}" type="presParOf" srcId="{2B44FB90-7943-4496-84F8-9CFE90E861D4}" destId="{1F3505B2-2932-4252-852D-52ED922B551E}" srcOrd="1" destOrd="0" presId="urn:microsoft.com/office/officeart/2008/layout/LinedList"/>
    <dgm:cxn modelId="{22A856B7-2A16-4F67-9C8E-981375DD30ED}" type="presParOf" srcId="{941847F4-D198-4D1B-B1F7-DDF6CE8D07EB}" destId="{69B767C2-AF97-41B7-A22A-7F003D12FC16}" srcOrd="2" destOrd="0" presId="urn:microsoft.com/office/officeart/2008/layout/LinedList"/>
    <dgm:cxn modelId="{08F9CA0C-F1C1-49EB-B290-E7601504E7FF}" type="presParOf" srcId="{941847F4-D198-4D1B-B1F7-DDF6CE8D07EB}" destId="{A03BAD4D-9823-4360-8C9B-7F93196008D2}" srcOrd="3" destOrd="0" presId="urn:microsoft.com/office/officeart/2008/layout/LinedList"/>
    <dgm:cxn modelId="{D85F3366-EAC3-4A7B-BCE5-4C2CFCF80257}" type="presParOf" srcId="{A03BAD4D-9823-4360-8C9B-7F93196008D2}" destId="{8E44EBFC-9AF2-4667-BCF5-60A71354958C}" srcOrd="0" destOrd="0" presId="urn:microsoft.com/office/officeart/2008/layout/LinedList"/>
    <dgm:cxn modelId="{C3FABC81-40F4-4012-8D25-608F5011A6A0}" type="presParOf" srcId="{A03BAD4D-9823-4360-8C9B-7F93196008D2}" destId="{94AB3B42-6CF0-4646-8549-5727763EE0ED}" srcOrd="1" destOrd="0" presId="urn:microsoft.com/office/officeart/2008/layout/LinedList"/>
    <dgm:cxn modelId="{E8D8CBA8-9F7A-49FE-9AE0-8E7AC5BD8268}" type="presParOf" srcId="{941847F4-D198-4D1B-B1F7-DDF6CE8D07EB}" destId="{0FFCAF1F-ED13-47B5-9822-AFA57018355B}" srcOrd="4" destOrd="0" presId="urn:microsoft.com/office/officeart/2008/layout/LinedList"/>
    <dgm:cxn modelId="{901A44B7-2BEF-4953-9B87-5285DCF9662A}" type="presParOf" srcId="{941847F4-D198-4D1B-B1F7-DDF6CE8D07EB}" destId="{4C303212-280A-4110-9806-B9F05F4958AD}" srcOrd="5" destOrd="0" presId="urn:microsoft.com/office/officeart/2008/layout/LinedList"/>
    <dgm:cxn modelId="{3E319CD2-D295-4D03-96E5-9B24D02ED81C}" type="presParOf" srcId="{4C303212-280A-4110-9806-B9F05F4958AD}" destId="{29928F23-780F-42AF-A017-65E7E6491110}" srcOrd="0" destOrd="0" presId="urn:microsoft.com/office/officeart/2008/layout/LinedList"/>
    <dgm:cxn modelId="{01DBA81A-488A-42B0-BA4A-DD7A4DA6ACBB}" type="presParOf" srcId="{4C303212-280A-4110-9806-B9F05F4958AD}" destId="{C2F5A9CC-362E-4E39-89D4-89CCEAC39CC5}" srcOrd="1" destOrd="0" presId="urn:microsoft.com/office/officeart/2008/layout/LinedList"/>
    <dgm:cxn modelId="{7C13CA42-3033-4A5A-A1DE-2CF59F1721A7}" type="presParOf" srcId="{941847F4-D198-4D1B-B1F7-DDF6CE8D07EB}" destId="{C075FC2E-F0E5-488D-BB82-D99D0EF6A353}" srcOrd="6" destOrd="0" presId="urn:microsoft.com/office/officeart/2008/layout/LinedList"/>
    <dgm:cxn modelId="{40626F26-F2B6-4318-A7AE-335717321F13}" type="presParOf" srcId="{941847F4-D198-4D1B-B1F7-DDF6CE8D07EB}" destId="{837E63C5-2106-4061-9BE4-006156D58BA5}" srcOrd="7" destOrd="0" presId="urn:microsoft.com/office/officeart/2008/layout/LinedList"/>
    <dgm:cxn modelId="{9E439683-93BC-45DC-9579-84686268E97E}" type="presParOf" srcId="{837E63C5-2106-4061-9BE4-006156D58BA5}" destId="{6996A041-9BA6-485B-AAC8-888BFA1CA7F3}" srcOrd="0" destOrd="0" presId="urn:microsoft.com/office/officeart/2008/layout/LinedList"/>
    <dgm:cxn modelId="{95AA0365-C9C1-4CBB-8A27-CF620C37C48B}" type="presParOf" srcId="{837E63C5-2106-4061-9BE4-006156D58BA5}" destId="{60B65656-4606-4E1C-99E2-6C7F9440B49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A10F004-B726-49E3-92FC-09B7DD6BA6D2}" type="doc">
      <dgm:prSet loTypeId="urn:microsoft.com/office/officeart/2005/8/layout/vList2" loCatId="list" qsTypeId="urn:microsoft.com/office/officeart/2005/8/quickstyle/simple1" qsCatId="simple" csTypeId="urn:microsoft.com/office/officeart/2005/8/colors/accent5_1" csCatId="accent5" phldr="1"/>
      <dgm:spPr/>
      <dgm:t>
        <a:bodyPr/>
        <a:lstStyle/>
        <a:p>
          <a:endParaRPr lang="en-US"/>
        </a:p>
      </dgm:t>
    </dgm:pt>
    <dgm:pt modelId="{EFB7F462-5EC9-471E-B60A-67708EEC10D5}">
      <dgm:prSet phldrT="[Text]"/>
      <dgm:spPr/>
      <dgm:t>
        <a:bodyPr/>
        <a:lstStyle/>
        <a:p>
          <a:r>
            <a:rPr lang="en-US" dirty="0"/>
            <a:t>Generally providing assistance to DHCS in:</a:t>
          </a:r>
        </a:p>
      </dgm:t>
    </dgm:pt>
    <dgm:pt modelId="{16B3EBFF-03EF-46EE-97C6-E6CC387C1188}" type="parTrans" cxnId="{20096F5F-711D-4927-8A56-D69BD4E7AD3E}">
      <dgm:prSet/>
      <dgm:spPr/>
      <dgm:t>
        <a:bodyPr/>
        <a:lstStyle/>
        <a:p>
          <a:endParaRPr lang="en-US"/>
        </a:p>
      </dgm:t>
    </dgm:pt>
    <dgm:pt modelId="{326B69AB-C8B8-4749-93A5-E7E544BA9DC1}" type="sibTrans" cxnId="{20096F5F-711D-4927-8A56-D69BD4E7AD3E}">
      <dgm:prSet/>
      <dgm:spPr/>
      <dgm:t>
        <a:bodyPr/>
        <a:lstStyle/>
        <a:p>
          <a:endParaRPr lang="en-US"/>
        </a:p>
      </dgm:t>
    </dgm:pt>
    <dgm:pt modelId="{F05AAE1E-EAA6-4C64-938D-ED0CF88AD929}">
      <dgm:prSet/>
      <dgm:spPr/>
      <dgm:t>
        <a:bodyPr/>
        <a:lstStyle/>
        <a:p>
          <a:r>
            <a:rPr lang="en-US" dirty="0"/>
            <a:t>DHCS looking to bring on additional consultants with familiarity on 1115 Waivers and Medicaid financing to help with STC and Budget Neutrality development</a:t>
          </a:r>
        </a:p>
      </dgm:t>
    </dgm:pt>
    <dgm:pt modelId="{47224C7E-4312-4B9A-B161-A7ACC729997E}" type="parTrans" cxnId="{EFD4F88D-5065-4049-AF88-5DBADDD33FA2}">
      <dgm:prSet/>
      <dgm:spPr/>
      <dgm:t>
        <a:bodyPr/>
        <a:lstStyle/>
        <a:p>
          <a:endParaRPr lang="en-US"/>
        </a:p>
      </dgm:t>
    </dgm:pt>
    <dgm:pt modelId="{01FAD4B8-C98C-4948-B62E-1B6D3FD99257}" type="sibTrans" cxnId="{EFD4F88D-5065-4049-AF88-5DBADDD33FA2}">
      <dgm:prSet/>
      <dgm:spPr/>
      <dgm:t>
        <a:bodyPr/>
        <a:lstStyle/>
        <a:p>
          <a:endParaRPr lang="en-US"/>
        </a:p>
      </dgm:t>
    </dgm:pt>
    <dgm:pt modelId="{B87D8A7A-D193-4D3F-93B8-EA8279E2BA6D}">
      <dgm:prSet/>
      <dgm:spPr/>
      <dgm:t>
        <a:bodyPr/>
        <a:lstStyle/>
        <a:p>
          <a:r>
            <a:rPr lang="en-US" dirty="0"/>
            <a:t>DHCS also working with departments under CA HHS Agency around specific concepts areas through the stakeholder workgroups </a:t>
          </a:r>
        </a:p>
      </dgm:t>
      <dgm:extLst>
        <a:ext uri="{E40237B7-FDA0-4F09-8148-C483321AD2D9}">
          <dgm14:cNvPr xmlns:dgm14="http://schemas.microsoft.com/office/drawing/2010/diagram" id="0" name="" descr="Generally providing assistance to DHCS in:&#10; Researching national and state issues related to the initial set of Waiver concepts&#10; Presenting/ facilitating discussion at stakeholder workgroup meetings&#10; Contributing content for Waiver Renewal submission&#10;DHCS looking to bring on additional consultants with familiarity on 1115 Waivers and Medicaid financing to help with STC and Budget Neutrality development&#10;DHCS also working with departments under CA HHS Agency around specific concepts areas through the stakeholder workgroups &#10;"/>
        </a:ext>
      </dgm:extLst>
    </dgm:pt>
    <dgm:pt modelId="{6200B95D-015E-4982-837B-015398C614AB}" type="parTrans" cxnId="{DE726A9D-6341-4102-8F9F-92224519247A}">
      <dgm:prSet/>
      <dgm:spPr/>
      <dgm:t>
        <a:bodyPr/>
        <a:lstStyle/>
        <a:p>
          <a:endParaRPr lang="en-US"/>
        </a:p>
      </dgm:t>
    </dgm:pt>
    <dgm:pt modelId="{143AC00B-A365-410A-A157-91ACFD9B18CD}" type="sibTrans" cxnId="{DE726A9D-6341-4102-8F9F-92224519247A}">
      <dgm:prSet/>
      <dgm:spPr/>
      <dgm:t>
        <a:bodyPr/>
        <a:lstStyle/>
        <a:p>
          <a:endParaRPr lang="en-US"/>
        </a:p>
      </dgm:t>
    </dgm:pt>
    <dgm:pt modelId="{639E739C-961C-4FB1-8C13-4F4D9174D2E2}">
      <dgm:prSet/>
      <dgm:spPr/>
      <dgm:t>
        <a:bodyPr/>
        <a:lstStyle/>
        <a:p>
          <a:r>
            <a:rPr lang="en-US" dirty="0"/>
            <a:t>Contributing content for Waiver Renewal submission</a:t>
          </a:r>
        </a:p>
      </dgm:t>
    </dgm:pt>
    <dgm:pt modelId="{F3ECC534-02BE-48B7-8CB6-BEF65EC7451F}" type="sibTrans" cxnId="{554D0C6B-8BDA-4DEB-9301-7001A98F46F3}">
      <dgm:prSet/>
      <dgm:spPr/>
      <dgm:t>
        <a:bodyPr/>
        <a:lstStyle/>
        <a:p>
          <a:endParaRPr lang="en-US"/>
        </a:p>
      </dgm:t>
    </dgm:pt>
    <dgm:pt modelId="{AB67BDB3-1543-43CE-960F-747F236895F0}" type="parTrans" cxnId="{554D0C6B-8BDA-4DEB-9301-7001A98F46F3}">
      <dgm:prSet/>
      <dgm:spPr/>
      <dgm:t>
        <a:bodyPr/>
        <a:lstStyle/>
        <a:p>
          <a:endParaRPr lang="en-US"/>
        </a:p>
      </dgm:t>
    </dgm:pt>
    <dgm:pt modelId="{93B6F8CF-6994-44DF-A880-EC1BDA13EC7B}">
      <dgm:prSet/>
      <dgm:spPr/>
      <dgm:t>
        <a:bodyPr/>
        <a:lstStyle/>
        <a:p>
          <a:r>
            <a:rPr lang="en-US" dirty="0"/>
            <a:t>Presenting/ facilitating discussion at stakeholder workgroup meetings</a:t>
          </a:r>
        </a:p>
      </dgm:t>
    </dgm:pt>
    <dgm:pt modelId="{E37D64AC-CDA4-4A22-94D4-2CB7815BAE02}" type="sibTrans" cxnId="{FE2F5EB5-98AC-4D05-80D9-8408A9FEF333}">
      <dgm:prSet/>
      <dgm:spPr/>
      <dgm:t>
        <a:bodyPr/>
        <a:lstStyle/>
        <a:p>
          <a:endParaRPr lang="en-US"/>
        </a:p>
      </dgm:t>
    </dgm:pt>
    <dgm:pt modelId="{2E900954-3A7F-404E-9D81-BE828C3BF79F}" type="parTrans" cxnId="{FE2F5EB5-98AC-4D05-80D9-8408A9FEF333}">
      <dgm:prSet/>
      <dgm:spPr/>
      <dgm:t>
        <a:bodyPr/>
        <a:lstStyle/>
        <a:p>
          <a:endParaRPr lang="en-US"/>
        </a:p>
      </dgm:t>
    </dgm:pt>
    <dgm:pt modelId="{EAA4C937-0771-464C-AFE6-8FF1CEAC9713}">
      <dgm:prSet/>
      <dgm:spPr/>
      <dgm:t>
        <a:bodyPr/>
        <a:lstStyle/>
        <a:p>
          <a:r>
            <a:rPr lang="en-US" dirty="0"/>
            <a:t>Researching national and state issues related to the initial set of Waiver concepts</a:t>
          </a:r>
        </a:p>
      </dgm:t>
    </dgm:pt>
    <dgm:pt modelId="{A9071CCF-0C8F-4BAD-963B-CEBDFA904E3F}" type="sibTrans" cxnId="{027BB5C2-3BBA-4A36-9D43-1508B3357000}">
      <dgm:prSet/>
      <dgm:spPr/>
      <dgm:t>
        <a:bodyPr/>
        <a:lstStyle/>
        <a:p>
          <a:endParaRPr lang="en-US"/>
        </a:p>
      </dgm:t>
    </dgm:pt>
    <dgm:pt modelId="{B348C241-6A11-4C67-ADCF-0E4740D1833A}" type="parTrans" cxnId="{027BB5C2-3BBA-4A36-9D43-1508B3357000}">
      <dgm:prSet/>
      <dgm:spPr/>
      <dgm:t>
        <a:bodyPr/>
        <a:lstStyle/>
        <a:p>
          <a:endParaRPr lang="en-US"/>
        </a:p>
      </dgm:t>
    </dgm:pt>
    <dgm:pt modelId="{5FCF9275-B1F0-4698-B767-23DF252C7EDE}" type="pres">
      <dgm:prSet presAssocID="{4A10F004-B726-49E3-92FC-09B7DD6BA6D2}" presName="linear" presStyleCnt="0">
        <dgm:presLayoutVars>
          <dgm:animLvl val="lvl"/>
          <dgm:resizeHandles val="exact"/>
        </dgm:presLayoutVars>
      </dgm:prSet>
      <dgm:spPr/>
    </dgm:pt>
    <dgm:pt modelId="{65AEDFDF-497B-4747-B5EA-A03C2E226AD6}" type="pres">
      <dgm:prSet presAssocID="{EFB7F462-5EC9-471E-B60A-67708EEC10D5}" presName="parentText" presStyleLbl="node1" presStyleIdx="0" presStyleCnt="3">
        <dgm:presLayoutVars>
          <dgm:chMax val="0"/>
          <dgm:bulletEnabled val="1"/>
        </dgm:presLayoutVars>
      </dgm:prSet>
      <dgm:spPr/>
    </dgm:pt>
    <dgm:pt modelId="{AA18B74C-B92E-4A52-9BB9-2BE3CBC1078A}" type="pres">
      <dgm:prSet presAssocID="{EFB7F462-5EC9-471E-B60A-67708EEC10D5}" presName="childText" presStyleLbl="revTx" presStyleIdx="0" presStyleCnt="1">
        <dgm:presLayoutVars>
          <dgm:bulletEnabled val="1"/>
        </dgm:presLayoutVars>
      </dgm:prSet>
      <dgm:spPr/>
    </dgm:pt>
    <dgm:pt modelId="{350771FE-EDEE-4D1F-87B6-BF0F6273CB94}" type="pres">
      <dgm:prSet presAssocID="{F05AAE1E-EAA6-4C64-938D-ED0CF88AD929}" presName="parentText" presStyleLbl="node1" presStyleIdx="1" presStyleCnt="3">
        <dgm:presLayoutVars>
          <dgm:chMax val="0"/>
          <dgm:bulletEnabled val="1"/>
        </dgm:presLayoutVars>
      </dgm:prSet>
      <dgm:spPr/>
    </dgm:pt>
    <dgm:pt modelId="{A38A9196-A943-4E51-AF23-5A7657C164D7}" type="pres">
      <dgm:prSet presAssocID="{01FAD4B8-C98C-4948-B62E-1B6D3FD99257}" presName="spacer" presStyleCnt="0"/>
      <dgm:spPr/>
    </dgm:pt>
    <dgm:pt modelId="{EF30E96D-3A73-4ED4-8139-8D39AA344AAE}" type="pres">
      <dgm:prSet presAssocID="{B87D8A7A-D193-4D3F-93B8-EA8279E2BA6D}" presName="parentText" presStyleLbl="node1" presStyleIdx="2" presStyleCnt="3">
        <dgm:presLayoutVars>
          <dgm:chMax val="0"/>
          <dgm:bulletEnabled val="1"/>
        </dgm:presLayoutVars>
      </dgm:prSet>
      <dgm:spPr/>
    </dgm:pt>
  </dgm:ptLst>
  <dgm:cxnLst>
    <dgm:cxn modelId="{20096F5F-711D-4927-8A56-D69BD4E7AD3E}" srcId="{4A10F004-B726-49E3-92FC-09B7DD6BA6D2}" destId="{EFB7F462-5EC9-471E-B60A-67708EEC10D5}" srcOrd="0" destOrd="0" parTransId="{16B3EBFF-03EF-46EE-97C6-E6CC387C1188}" sibTransId="{326B69AB-C8B8-4749-93A5-E7E544BA9DC1}"/>
    <dgm:cxn modelId="{9B5F7743-7222-4AE5-99F4-A4E678E14B64}" type="presOf" srcId="{EAA4C937-0771-464C-AFE6-8FF1CEAC9713}" destId="{AA18B74C-B92E-4A52-9BB9-2BE3CBC1078A}" srcOrd="0" destOrd="0" presId="urn:microsoft.com/office/officeart/2005/8/layout/vList2"/>
    <dgm:cxn modelId="{554D0C6B-8BDA-4DEB-9301-7001A98F46F3}" srcId="{EFB7F462-5EC9-471E-B60A-67708EEC10D5}" destId="{639E739C-961C-4FB1-8C13-4F4D9174D2E2}" srcOrd="2" destOrd="0" parTransId="{AB67BDB3-1543-43CE-960F-747F236895F0}" sibTransId="{F3ECC534-02BE-48B7-8CB6-BEF65EC7451F}"/>
    <dgm:cxn modelId="{D0A58874-D774-4DB6-AF89-FA2EA4AB02E2}" type="presOf" srcId="{B87D8A7A-D193-4D3F-93B8-EA8279E2BA6D}" destId="{EF30E96D-3A73-4ED4-8139-8D39AA344AAE}" srcOrd="0" destOrd="0" presId="urn:microsoft.com/office/officeart/2005/8/layout/vList2"/>
    <dgm:cxn modelId="{6D29628C-4459-41A9-A233-B47B2BA0B522}" type="presOf" srcId="{639E739C-961C-4FB1-8C13-4F4D9174D2E2}" destId="{AA18B74C-B92E-4A52-9BB9-2BE3CBC1078A}" srcOrd="0" destOrd="2" presId="urn:microsoft.com/office/officeart/2005/8/layout/vList2"/>
    <dgm:cxn modelId="{EFD4F88D-5065-4049-AF88-5DBADDD33FA2}" srcId="{4A10F004-B726-49E3-92FC-09B7DD6BA6D2}" destId="{F05AAE1E-EAA6-4C64-938D-ED0CF88AD929}" srcOrd="1" destOrd="0" parTransId="{47224C7E-4312-4B9A-B161-A7ACC729997E}" sibTransId="{01FAD4B8-C98C-4948-B62E-1B6D3FD99257}"/>
    <dgm:cxn modelId="{DE726A9D-6341-4102-8F9F-92224519247A}" srcId="{4A10F004-B726-49E3-92FC-09B7DD6BA6D2}" destId="{B87D8A7A-D193-4D3F-93B8-EA8279E2BA6D}" srcOrd="2" destOrd="0" parTransId="{6200B95D-015E-4982-837B-015398C614AB}" sibTransId="{143AC00B-A365-410A-A157-91ACFD9B18CD}"/>
    <dgm:cxn modelId="{FE2F5EB5-98AC-4D05-80D9-8408A9FEF333}" srcId="{EFB7F462-5EC9-471E-B60A-67708EEC10D5}" destId="{93B6F8CF-6994-44DF-A880-EC1BDA13EC7B}" srcOrd="1" destOrd="0" parTransId="{2E900954-3A7F-404E-9D81-BE828C3BF79F}" sibTransId="{E37D64AC-CDA4-4A22-94D4-2CB7815BAE02}"/>
    <dgm:cxn modelId="{385C7EB7-352A-49F3-B85A-987420360B52}" type="presOf" srcId="{93B6F8CF-6994-44DF-A880-EC1BDA13EC7B}" destId="{AA18B74C-B92E-4A52-9BB9-2BE3CBC1078A}" srcOrd="0" destOrd="1" presId="urn:microsoft.com/office/officeart/2005/8/layout/vList2"/>
    <dgm:cxn modelId="{027BB5C2-3BBA-4A36-9D43-1508B3357000}" srcId="{EFB7F462-5EC9-471E-B60A-67708EEC10D5}" destId="{EAA4C937-0771-464C-AFE6-8FF1CEAC9713}" srcOrd="0" destOrd="0" parTransId="{B348C241-6A11-4C67-ADCF-0E4740D1833A}" sibTransId="{A9071CCF-0C8F-4BAD-963B-CEBDFA904E3F}"/>
    <dgm:cxn modelId="{FBDAABCE-8015-4ECA-8D2E-876833370B84}" type="presOf" srcId="{EFB7F462-5EC9-471E-B60A-67708EEC10D5}" destId="{65AEDFDF-497B-4747-B5EA-A03C2E226AD6}" srcOrd="0" destOrd="0" presId="urn:microsoft.com/office/officeart/2005/8/layout/vList2"/>
    <dgm:cxn modelId="{6B2A62CF-A838-4D44-B1B4-5F14D465DF1A}" type="presOf" srcId="{4A10F004-B726-49E3-92FC-09B7DD6BA6D2}" destId="{5FCF9275-B1F0-4698-B767-23DF252C7EDE}" srcOrd="0" destOrd="0" presId="urn:microsoft.com/office/officeart/2005/8/layout/vList2"/>
    <dgm:cxn modelId="{97DABCF8-18E0-4969-AA23-2C0509377F5B}" type="presOf" srcId="{F05AAE1E-EAA6-4C64-938D-ED0CF88AD929}" destId="{350771FE-EDEE-4D1F-87B6-BF0F6273CB94}" srcOrd="0" destOrd="0" presId="urn:microsoft.com/office/officeart/2005/8/layout/vList2"/>
    <dgm:cxn modelId="{1A233C47-F40E-4903-A6B3-941CF516996D}" type="presParOf" srcId="{5FCF9275-B1F0-4698-B767-23DF252C7EDE}" destId="{65AEDFDF-497B-4747-B5EA-A03C2E226AD6}" srcOrd="0" destOrd="0" presId="urn:microsoft.com/office/officeart/2005/8/layout/vList2"/>
    <dgm:cxn modelId="{23FDA6EA-F0B5-4276-BB32-8A3DEC86E713}" type="presParOf" srcId="{5FCF9275-B1F0-4698-B767-23DF252C7EDE}" destId="{AA18B74C-B92E-4A52-9BB9-2BE3CBC1078A}" srcOrd="1" destOrd="0" presId="urn:microsoft.com/office/officeart/2005/8/layout/vList2"/>
    <dgm:cxn modelId="{4C20545B-F477-4A71-A80A-64C04AA358C4}" type="presParOf" srcId="{5FCF9275-B1F0-4698-B767-23DF252C7EDE}" destId="{350771FE-EDEE-4D1F-87B6-BF0F6273CB94}" srcOrd="2" destOrd="0" presId="urn:microsoft.com/office/officeart/2005/8/layout/vList2"/>
    <dgm:cxn modelId="{B730A127-62BA-40BF-990E-879C747BB53A}" type="presParOf" srcId="{5FCF9275-B1F0-4698-B767-23DF252C7EDE}" destId="{A38A9196-A943-4E51-AF23-5A7657C164D7}" srcOrd="3" destOrd="0" presId="urn:microsoft.com/office/officeart/2005/8/layout/vList2"/>
    <dgm:cxn modelId="{4D2AADE9-2CC8-4E2E-BBA4-C7B2D4BE1A05}" type="presParOf" srcId="{5FCF9275-B1F0-4698-B767-23DF252C7EDE}" destId="{EF30E96D-3A73-4ED4-8139-8D39AA344AA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DCAEA49-9332-43F1-84E3-6D12AD4D5455}" type="doc">
      <dgm:prSet loTypeId="urn:microsoft.com/office/officeart/2005/8/layout/vList2" loCatId="list" qsTypeId="urn:microsoft.com/office/officeart/2005/8/quickstyle/simple1" qsCatId="simple" csTypeId="urn:microsoft.com/office/officeart/2005/8/colors/accent6_1" csCatId="accent6" phldr="1"/>
      <dgm:spPr/>
      <dgm:t>
        <a:bodyPr/>
        <a:lstStyle/>
        <a:p>
          <a:endParaRPr lang="en-US"/>
        </a:p>
      </dgm:t>
    </dgm:pt>
    <dgm:pt modelId="{16640616-02C5-4F42-AA3E-589ECD4BA6C4}">
      <dgm:prSet/>
      <dgm:spPr/>
      <dgm:t>
        <a:bodyPr/>
        <a:lstStyle/>
        <a:p>
          <a:pPr rtl="0"/>
          <a:r>
            <a:rPr lang="en-US" dirty="0"/>
            <a:t>Will continue through the current Waiver</a:t>
          </a:r>
        </a:p>
      </dgm:t>
    </dgm:pt>
    <dgm:pt modelId="{55A4A83A-B0BB-4CAE-A9CF-24BB3F7E3FD0}" type="parTrans" cxnId="{4923AF3B-32EA-444C-9700-6F7BE48DC71B}">
      <dgm:prSet/>
      <dgm:spPr/>
      <dgm:t>
        <a:bodyPr/>
        <a:lstStyle/>
        <a:p>
          <a:endParaRPr lang="en-US"/>
        </a:p>
      </dgm:t>
    </dgm:pt>
    <dgm:pt modelId="{6C4712E7-6105-42E9-BB13-1EE45ED7C20E}" type="sibTrans" cxnId="{4923AF3B-32EA-444C-9700-6F7BE48DC71B}">
      <dgm:prSet/>
      <dgm:spPr/>
      <dgm:t>
        <a:bodyPr/>
        <a:lstStyle/>
        <a:p>
          <a:endParaRPr lang="en-US"/>
        </a:p>
      </dgm:t>
    </dgm:pt>
    <dgm:pt modelId="{2345328C-E90D-45B2-A0F2-79F1DA431E99}">
      <dgm:prSet/>
      <dgm:spPr/>
      <dgm:t>
        <a:bodyPr/>
        <a:lstStyle/>
        <a:p>
          <a:pPr rtl="0"/>
          <a:r>
            <a:rPr lang="en-US" dirty="0">
              <a:solidFill>
                <a:schemeClr val="tx1"/>
              </a:solidFill>
            </a:rPr>
            <a:t>Anticipate 4 meetings in 2015</a:t>
          </a:r>
        </a:p>
      </dgm:t>
    </dgm:pt>
    <dgm:pt modelId="{20977922-E90B-49DC-9365-17398ED61054}" type="parTrans" cxnId="{AFC274A8-9874-49EB-86E2-E2A4289A03D0}">
      <dgm:prSet/>
      <dgm:spPr/>
      <dgm:t>
        <a:bodyPr/>
        <a:lstStyle/>
        <a:p>
          <a:endParaRPr lang="en-US"/>
        </a:p>
      </dgm:t>
    </dgm:pt>
    <dgm:pt modelId="{2DEF31F3-90A2-4AAF-ADDF-92D38E321EC9}" type="sibTrans" cxnId="{AFC274A8-9874-49EB-86E2-E2A4289A03D0}">
      <dgm:prSet/>
      <dgm:spPr/>
      <dgm:t>
        <a:bodyPr/>
        <a:lstStyle/>
        <a:p>
          <a:endParaRPr lang="en-US"/>
        </a:p>
      </dgm:t>
    </dgm:pt>
    <dgm:pt modelId="{DC6DAFE0-586F-49ED-9A61-B6AD70E7A5A5}">
      <dgm:prSet/>
      <dgm:spPr/>
      <dgm:t>
        <a:bodyPr/>
        <a:lstStyle/>
        <a:p>
          <a:pPr rtl="0"/>
          <a:r>
            <a:rPr lang="en-US" dirty="0">
              <a:solidFill>
                <a:schemeClr val="tx1"/>
              </a:solidFill>
            </a:rPr>
            <a:t>Tentative dates set Feb 2015 - Oct 2015</a:t>
          </a:r>
        </a:p>
      </dgm:t>
    </dgm:pt>
    <dgm:pt modelId="{F2484C6D-209C-4971-84F5-858C27A8DD09}" type="parTrans" cxnId="{30F28951-E298-4C15-B389-990BB5410BEA}">
      <dgm:prSet/>
      <dgm:spPr/>
      <dgm:t>
        <a:bodyPr/>
        <a:lstStyle/>
        <a:p>
          <a:endParaRPr lang="en-US"/>
        </a:p>
      </dgm:t>
    </dgm:pt>
    <dgm:pt modelId="{4D662972-9DCA-4F71-9049-DD0AF091253F}" type="sibTrans" cxnId="{30F28951-E298-4C15-B389-990BB5410BEA}">
      <dgm:prSet/>
      <dgm:spPr/>
      <dgm:t>
        <a:bodyPr/>
        <a:lstStyle/>
        <a:p>
          <a:endParaRPr lang="en-US"/>
        </a:p>
      </dgm:t>
    </dgm:pt>
    <dgm:pt modelId="{AACEB4EB-F325-41FE-BC96-1CF5CF6C6701}">
      <dgm:prSet/>
      <dgm:spPr/>
      <dgm:t>
        <a:bodyPr/>
        <a:lstStyle/>
        <a:p>
          <a:pPr rtl="0"/>
          <a:r>
            <a:rPr lang="en-US" dirty="0"/>
            <a:t>Will continue discussion on progress of current BTR Waiver programs and health care reform implementation</a:t>
          </a:r>
        </a:p>
      </dgm:t>
    </dgm:pt>
    <dgm:pt modelId="{C728AA9D-A172-4334-B58F-29E8384A024F}" type="parTrans" cxnId="{CB9FE9BC-1963-494E-BFEC-1C29B8B8C013}">
      <dgm:prSet/>
      <dgm:spPr/>
      <dgm:t>
        <a:bodyPr/>
        <a:lstStyle/>
        <a:p>
          <a:endParaRPr lang="en-US"/>
        </a:p>
      </dgm:t>
    </dgm:pt>
    <dgm:pt modelId="{9F757914-EF2B-4FA0-92AD-E3D35057C250}" type="sibTrans" cxnId="{CB9FE9BC-1963-494E-BFEC-1C29B8B8C013}">
      <dgm:prSet/>
      <dgm:spPr/>
      <dgm:t>
        <a:bodyPr/>
        <a:lstStyle/>
        <a:p>
          <a:endParaRPr lang="en-US"/>
        </a:p>
      </dgm:t>
    </dgm:pt>
    <dgm:pt modelId="{C3E50E65-65A3-49F3-B197-136B8D598CA1}">
      <dgm:prSet/>
      <dgm:spPr/>
      <dgm:t>
        <a:bodyPr/>
        <a:lstStyle/>
        <a:p>
          <a:pPr rtl="0"/>
          <a:r>
            <a:rPr lang="en-US" dirty="0"/>
            <a:t>Will routinely provide update on status of Waiver Renewal efforts at SAC meetings</a:t>
          </a:r>
        </a:p>
      </dgm:t>
    </dgm:pt>
    <dgm:pt modelId="{388EC95C-7859-4E68-AA1E-84983A9A5C59}" type="parTrans" cxnId="{06FB5BF7-A25E-473B-98C8-A763E31B6097}">
      <dgm:prSet/>
      <dgm:spPr/>
      <dgm:t>
        <a:bodyPr/>
        <a:lstStyle/>
        <a:p>
          <a:endParaRPr lang="en-US"/>
        </a:p>
      </dgm:t>
    </dgm:pt>
    <dgm:pt modelId="{9D7D2E83-752F-46F5-B170-106015B91CE0}" type="sibTrans" cxnId="{06FB5BF7-A25E-473B-98C8-A763E31B6097}">
      <dgm:prSet/>
      <dgm:spPr/>
      <dgm:t>
        <a:bodyPr/>
        <a:lstStyle/>
        <a:p>
          <a:endParaRPr lang="en-US"/>
        </a:p>
      </dgm:t>
    </dgm:pt>
    <dgm:pt modelId="{7CB32AFA-3164-4039-AD96-EF9A3B7ED87C}" type="pres">
      <dgm:prSet presAssocID="{CDCAEA49-9332-43F1-84E3-6D12AD4D5455}" presName="linear" presStyleCnt="0">
        <dgm:presLayoutVars>
          <dgm:animLvl val="lvl"/>
          <dgm:resizeHandles val="exact"/>
        </dgm:presLayoutVars>
      </dgm:prSet>
      <dgm:spPr/>
    </dgm:pt>
    <dgm:pt modelId="{C7181253-1D2D-42F0-B41E-579CA8C18D77}" type="pres">
      <dgm:prSet presAssocID="{16640616-02C5-4F42-AA3E-589ECD4BA6C4}" presName="parentText" presStyleLbl="node1" presStyleIdx="0" presStyleCnt="5">
        <dgm:presLayoutVars>
          <dgm:chMax val="0"/>
          <dgm:bulletEnabled val="1"/>
        </dgm:presLayoutVars>
      </dgm:prSet>
      <dgm:spPr/>
    </dgm:pt>
    <dgm:pt modelId="{CCCC8D21-EFFC-4F78-9FAA-1FA25298B205}" type="pres">
      <dgm:prSet presAssocID="{6C4712E7-6105-42E9-BB13-1EE45ED7C20E}" presName="spacer" presStyleCnt="0"/>
      <dgm:spPr/>
    </dgm:pt>
    <dgm:pt modelId="{74592B00-FF2E-45DC-85E3-8F6052AC1BF8}" type="pres">
      <dgm:prSet presAssocID="{2345328C-E90D-45B2-A0F2-79F1DA431E99}" presName="parentText" presStyleLbl="node1" presStyleIdx="1" presStyleCnt="5">
        <dgm:presLayoutVars>
          <dgm:chMax val="0"/>
          <dgm:bulletEnabled val="1"/>
        </dgm:presLayoutVars>
      </dgm:prSet>
      <dgm:spPr/>
    </dgm:pt>
    <dgm:pt modelId="{9787E21A-10BC-40CE-AAD9-B9F81D290173}" type="pres">
      <dgm:prSet presAssocID="{2DEF31F3-90A2-4AAF-ADDF-92D38E321EC9}" presName="spacer" presStyleCnt="0"/>
      <dgm:spPr/>
    </dgm:pt>
    <dgm:pt modelId="{13F61065-3A36-4B0A-A99F-8D9913CB9FD3}" type="pres">
      <dgm:prSet presAssocID="{DC6DAFE0-586F-49ED-9A61-B6AD70E7A5A5}" presName="parentText" presStyleLbl="node1" presStyleIdx="2" presStyleCnt="5" custLinFactNeighborX="-43519" custLinFactNeighborY="97773">
        <dgm:presLayoutVars>
          <dgm:chMax val="0"/>
          <dgm:bulletEnabled val="1"/>
        </dgm:presLayoutVars>
      </dgm:prSet>
      <dgm:spPr/>
    </dgm:pt>
    <dgm:pt modelId="{87339456-C80F-4DA8-855B-62E0FFCB157C}" type="pres">
      <dgm:prSet presAssocID="{4D662972-9DCA-4F71-9049-DD0AF091253F}" presName="spacer" presStyleCnt="0"/>
      <dgm:spPr/>
    </dgm:pt>
    <dgm:pt modelId="{D6805B5F-F8C3-4EDB-BB61-ACD94618A726}" type="pres">
      <dgm:prSet presAssocID="{AACEB4EB-F325-41FE-BC96-1CF5CF6C6701}" presName="parentText" presStyleLbl="node1" presStyleIdx="3" presStyleCnt="5">
        <dgm:presLayoutVars>
          <dgm:chMax val="0"/>
          <dgm:bulletEnabled val="1"/>
        </dgm:presLayoutVars>
      </dgm:prSet>
      <dgm:spPr/>
    </dgm:pt>
    <dgm:pt modelId="{704D535C-193B-4F26-881F-7421FFD0351B}" type="pres">
      <dgm:prSet presAssocID="{9F757914-EF2B-4FA0-92AD-E3D35057C250}" presName="spacer" presStyleCnt="0"/>
      <dgm:spPr/>
    </dgm:pt>
    <dgm:pt modelId="{D676C462-C149-41AE-BCD3-A4B9222D9223}" type="pres">
      <dgm:prSet presAssocID="{C3E50E65-65A3-49F3-B197-136B8D598CA1}" presName="parentText" presStyleLbl="node1" presStyleIdx="4" presStyleCnt="5">
        <dgm:presLayoutVars>
          <dgm:chMax val="0"/>
          <dgm:bulletEnabled val="1"/>
        </dgm:presLayoutVars>
      </dgm:prSet>
      <dgm:spPr/>
    </dgm:pt>
  </dgm:ptLst>
  <dgm:cxnLst>
    <dgm:cxn modelId="{4923AF3B-32EA-444C-9700-6F7BE48DC71B}" srcId="{CDCAEA49-9332-43F1-84E3-6D12AD4D5455}" destId="{16640616-02C5-4F42-AA3E-589ECD4BA6C4}" srcOrd="0" destOrd="0" parTransId="{55A4A83A-B0BB-4CAE-A9CF-24BB3F7E3FD0}" sibTransId="{6C4712E7-6105-42E9-BB13-1EE45ED7C20E}"/>
    <dgm:cxn modelId="{2AA5F86B-CE00-42DE-A9AD-7034B800B618}" type="presOf" srcId="{DC6DAFE0-586F-49ED-9A61-B6AD70E7A5A5}" destId="{13F61065-3A36-4B0A-A99F-8D9913CB9FD3}" srcOrd="0" destOrd="0" presId="urn:microsoft.com/office/officeart/2005/8/layout/vList2"/>
    <dgm:cxn modelId="{CEA7AA50-AAE1-43F7-A94F-6DA81D3D5072}" type="presOf" srcId="{AACEB4EB-F325-41FE-BC96-1CF5CF6C6701}" destId="{D6805B5F-F8C3-4EDB-BB61-ACD94618A726}" srcOrd="0" destOrd="0" presId="urn:microsoft.com/office/officeart/2005/8/layout/vList2"/>
    <dgm:cxn modelId="{30F28951-E298-4C15-B389-990BB5410BEA}" srcId="{CDCAEA49-9332-43F1-84E3-6D12AD4D5455}" destId="{DC6DAFE0-586F-49ED-9A61-B6AD70E7A5A5}" srcOrd="2" destOrd="0" parTransId="{F2484C6D-209C-4971-84F5-858C27A8DD09}" sibTransId="{4D662972-9DCA-4F71-9049-DD0AF091253F}"/>
    <dgm:cxn modelId="{40D09472-CB07-492F-80E5-0FCF76FCD400}" type="presOf" srcId="{C3E50E65-65A3-49F3-B197-136B8D598CA1}" destId="{D676C462-C149-41AE-BCD3-A4B9222D9223}" srcOrd="0" destOrd="0" presId="urn:microsoft.com/office/officeart/2005/8/layout/vList2"/>
    <dgm:cxn modelId="{AFC274A8-9874-49EB-86E2-E2A4289A03D0}" srcId="{CDCAEA49-9332-43F1-84E3-6D12AD4D5455}" destId="{2345328C-E90D-45B2-A0F2-79F1DA431E99}" srcOrd="1" destOrd="0" parTransId="{20977922-E90B-49DC-9365-17398ED61054}" sibTransId="{2DEF31F3-90A2-4AAF-ADDF-92D38E321EC9}"/>
    <dgm:cxn modelId="{CB9FE9BC-1963-494E-BFEC-1C29B8B8C013}" srcId="{CDCAEA49-9332-43F1-84E3-6D12AD4D5455}" destId="{AACEB4EB-F325-41FE-BC96-1CF5CF6C6701}" srcOrd="3" destOrd="0" parTransId="{C728AA9D-A172-4334-B58F-29E8384A024F}" sibTransId="{9F757914-EF2B-4FA0-92AD-E3D35057C250}"/>
    <dgm:cxn modelId="{801A5AD6-3EC9-4334-B2E4-24E913D278BE}" type="presOf" srcId="{CDCAEA49-9332-43F1-84E3-6D12AD4D5455}" destId="{7CB32AFA-3164-4039-AD96-EF9A3B7ED87C}" srcOrd="0" destOrd="0" presId="urn:microsoft.com/office/officeart/2005/8/layout/vList2"/>
    <dgm:cxn modelId="{D7DAE6DE-7CD5-4BF1-B6AA-6599FF54FDF2}" type="presOf" srcId="{16640616-02C5-4F42-AA3E-589ECD4BA6C4}" destId="{C7181253-1D2D-42F0-B41E-579CA8C18D77}" srcOrd="0" destOrd="0" presId="urn:microsoft.com/office/officeart/2005/8/layout/vList2"/>
    <dgm:cxn modelId="{06FB5BF7-A25E-473B-98C8-A763E31B6097}" srcId="{CDCAEA49-9332-43F1-84E3-6D12AD4D5455}" destId="{C3E50E65-65A3-49F3-B197-136B8D598CA1}" srcOrd="4" destOrd="0" parTransId="{388EC95C-7859-4E68-AA1E-84983A9A5C59}" sibTransId="{9D7D2E83-752F-46F5-B170-106015B91CE0}"/>
    <dgm:cxn modelId="{2D349DF8-1536-48EB-B4AB-EB098A720AAE}" type="presOf" srcId="{2345328C-E90D-45B2-A0F2-79F1DA431E99}" destId="{74592B00-FF2E-45DC-85E3-8F6052AC1BF8}" srcOrd="0" destOrd="0" presId="urn:microsoft.com/office/officeart/2005/8/layout/vList2"/>
    <dgm:cxn modelId="{FD791B15-BA50-4A09-9907-5D807655A982}" type="presParOf" srcId="{7CB32AFA-3164-4039-AD96-EF9A3B7ED87C}" destId="{C7181253-1D2D-42F0-B41E-579CA8C18D77}" srcOrd="0" destOrd="0" presId="urn:microsoft.com/office/officeart/2005/8/layout/vList2"/>
    <dgm:cxn modelId="{295F9424-F35D-46CF-97BA-6D0E561ED6F3}" type="presParOf" srcId="{7CB32AFA-3164-4039-AD96-EF9A3B7ED87C}" destId="{CCCC8D21-EFFC-4F78-9FAA-1FA25298B205}" srcOrd="1" destOrd="0" presId="urn:microsoft.com/office/officeart/2005/8/layout/vList2"/>
    <dgm:cxn modelId="{5B09DC47-A939-4230-840A-373AD9456F3F}" type="presParOf" srcId="{7CB32AFA-3164-4039-AD96-EF9A3B7ED87C}" destId="{74592B00-FF2E-45DC-85E3-8F6052AC1BF8}" srcOrd="2" destOrd="0" presId="urn:microsoft.com/office/officeart/2005/8/layout/vList2"/>
    <dgm:cxn modelId="{C722D5C8-C008-405C-8270-7065C24809BC}" type="presParOf" srcId="{7CB32AFA-3164-4039-AD96-EF9A3B7ED87C}" destId="{9787E21A-10BC-40CE-AAD9-B9F81D290173}" srcOrd="3" destOrd="0" presId="urn:microsoft.com/office/officeart/2005/8/layout/vList2"/>
    <dgm:cxn modelId="{DBBF6CF4-058F-477F-A21B-4A097B0F2953}" type="presParOf" srcId="{7CB32AFA-3164-4039-AD96-EF9A3B7ED87C}" destId="{13F61065-3A36-4B0A-A99F-8D9913CB9FD3}" srcOrd="4" destOrd="0" presId="urn:microsoft.com/office/officeart/2005/8/layout/vList2"/>
    <dgm:cxn modelId="{123B9C72-7424-400E-99E3-AF7F7A4A7DAC}" type="presParOf" srcId="{7CB32AFA-3164-4039-AD96-EF9A3B7ED87C}" destId="{87339456-C80F-4DA8-855B-62E0FFCB157C}" srcOrd="5" destOrd="0" presId="urn:microsoft.com/office/officeart/2005/8/layout/vList2"/>
    <dgm:cxn modelId="{0FCE1B51-7AB9-4C5E-9C01-91EEC9A925DC}" type="presParOf" srcId="{7CB32AFA-3164-4039-AD96-EF9A3B7ED87C}" destId="{D6805B5F-F8C3-4EDB-BB61-ACD94618A726}" srcOrd="6" destOrd="0" presId="urn:microsoft.com/office/officeart/2005/8/layout/vList2"/>
    <dgm:cxn modelId="{296E54CD-C602-4F55-8F6F-32DB1F59427B}" type="presParOf" srcId="{7CB32AFA-3164-4039-AD96-EF9A3B7ED87C}" destId="{704D535C-193B-4F26-881F-7421FFD0351B}" srcOrd="7" destOrd="0" presId="urn:microsoft.com/office/officeart/2005/8/layout/vList2"/>
    <dgm:cxn modelId="{74C9908B-9986-4B26-879B-26D297174FBA}" type="presParOf" srcId="{7CB32AFA-3164-4039-AD96-EF9A3B7ED87C}" destId="{D676C462-C149-41AE-BCD3-A4B9222D9223}"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FF68660-AF46-4CE4-8E2C-5809EDDCCEB5}" type="doc">
      <dgm:prSet loTypeId="urn:microsoft.com/office/officeart/2005/8/layout/hierarchy4" loCatId="hierarchy" qsTypeId="urn:microsoft.com/office/officeart/2005/8/quickstyle/simple2" qsCatId="simple" csTypeId="urn:microsoft.com/office/officeart/2005/8/colors/accent5_1" csCatId="accent5" phldr="1"/>
      <dgm:spPr/>
      <dgm:t>
        <a:bodyPr/>
        <a:lstStyle/>
        <a:p>
          <a:endParaRPr lang="en-US"/>
        </a:p>
      </dgm:t>
    </dgm:pt>
    <dgm:pt modelId="{AF342E00-E27B-48E7-A35C-95346E76C995}">
      <dgm:prSet/>
      <dgm:spPr/>
      <dgm:t>
        <a:bodyPr/>
        <a:lstStyle/>
        <a:p>
          <a:pPr rtl="0"/>
          <a:r>
            <a:rPr lang="en-US" dirty="0"/>
            <a:t>1115 Waiver Renewal</a:t>
          </a:r>
        </a:p>
      </dgm:t>
    </dgm:pt>
    <dgm:pt modelId="{E1AE63CC-B672-4467-A4DB-E815B5DF2E4A}" type="parTrans" cxnId="{E4E647F4-E8DD-4C67-BED4-1BF2614E839C}">
      <dgm:prSet/>
      <dgm:spPr/>
      <dgm:t>
        <a:bodyPr/>
        <a:lstStyle/>
        <a:p>
          <a:endParaRPr lang="en-US" dirty="0"/>
        </a:p>
      </dgm:t>
    </dgm:pt>
    <dgm:pt modelId="{2F32E3BD-01D0-4CE4-A1C4-277F7D999849}" type="sibTrans" cxnId="{E4E647F4-E8DD-4C67-BED4-1BF2614E839C}">
      <dgm:prSet/>
      <dgm:spPr/>
      <dgm:t>
        <a:bodyPr/>
        <a:lstStyle/>
        <a:p>
          <a:endParaRPr lang="en-US"/>
        </a:p>
      </dgm:t>
    </dgm:pt>
    <dgm:pt modelId="{4BE2606E-D34C-4D94-8396-1D82DB297611}">
      <dgm:prSet/>
      <dgm:spPr/>
      <dgm:t>
        <a:bodyPr/>
        <a:lstStyle/>
        <a:p>
          <a:pPr rtl="0"/>
          <a:r>
            <a:rPr lang="en-US" dirty="0"/>
            <a:t>SAC</a:t>
          </a:r>
        </a:p>
      </dgm:t>
    </dgm:pt>
    <dgm:pt modelId="{7F4A7458-C932-4201-8112-A53764971107}" type="parTrans" cxnId="{B1FE3401-6ADE-4541-96E8-37523F9A38E6}">
      <dgm:prSet/>
      <dgm:spPr/>
      <dgm:t>
        <a:bodyPr/>
        <a:lstStyle/>
        <a:p>
          <a:endParaRPr lang="en-US" dirty="0"/>
        </a:p>
      </dgm:t>
    </dgm:pt>
    <dgm:pt modelId="{D8E0688A-B9FC-4161-8416-2A4537F0E7EB}" type="sibTrans" cxnId="{B1FE3401-6ADE-4541-96E8-37523F9A38E6}">
      <dgm:prSet/>
      <dgm:spPr/>
      <dgm:t>
        <a:bodyPr/>
        <a:lstStyle/>
        <a:p>
          <a:endParaRPr lang="en-US"/>
        </a:p>
      </dgm:t>
    </dgm:pt>
    <dgm:pt modelId="{639FF0B0-1659-4F72-938C-6F87C9535706}">
      <dgm:prSet/>
      <dgm:spPr/>
      <dgm:t>
        <a:bodyPr/>
        <a:lstStyle/>
        <a:p>
          <a:pPr rtl="0"/>
          <a:r>
            <a:rPr lang="en-US" dirty="0"/>
            <a:t>FQHC Payment Reform</a:t>
          </a:r>
        </a:p>
      </dgm:t>
    </dgm:pt>
    <dgm:pt modelId="{28D667A6-84A2-44F2-B16E-C49C0E2E3407}" type="parTrans" cxnId="{3BFF3FC5-7CFC-4706-A4F3-B85A25A9FD19}">
      <dgm:prSet/>
      <dgm:spPr/>
      <dgm:t>
        <a:bodyPr/>
        <a:lstStyle/>
        <a:p>
          <a:endParaRPr lang="en-US" dirty="0"/>
        </a:p>
      </dgm:t>
    </dgm:pt>
    <dgm:pt modelId="{52794C97-4E13-409E-872B-34A287FB2C5A}" type="sibTrans" cxnId="{3BFF3FC5-7CFC-4706-A4F3-B85A25A9FD19}">
      <dgm:prSet/>
      <dgm:spPr/>
      <dgm:t>
        <a:bodyPr/>
        <a:lstStyle/>
        <a:p>
          <a:endParaRPr lang="en-US"/>
        </a:p>
      </dgm:t>
    </dgm:pt>
    <dgm:pt modelId="{10AC39EF-EC5C-44F5-9BB9-DF4672CD6506}">
      <dgm:prSet/>
      <dgm:spPr/>
      <dgm:t>
        <a:bodyPr/>
        <a:lstStyle/>
        <a:p>
          <a:pPr rtl="0"/>
          <a:r>
            <a:rPr lang="en-US" dirty="0"/>
            <a:t>CA foundations (Blue Shield of CA Foundation, California HealthCare Foundation, The California Endowment) continue to be supportive of DHCS initiatives that seek to improve the health of our beneficiaries. Among the many initiatives they help support are:</a:t>
          </a:r>
        </a:p>
      </dgm:t>
    </dgm:pt>
    <dgm:pt modelId="{932A8210-0353-4168-B6CF-610021F58A8A}" type="parTrans" cxnId="{BA122B14-7B91-4F43-A234-39ABF46F5935}">
      <dgm:prSet/>
      <dgm:spPr/>
      <dgm:t>
        <a:bodyPr/>
        <a:lstStyle/>
        <a:p>
          <a:endParaRPr lang="en-US"/>
        </a:p>
      </dgm:t>
    </dgm:pt>
    <dgm:pt modelId="{4DB7DE48-7202-496B-8361-CB525F7E3A2E}" type="sibTrans" cxnId="{BA122B14-7B91-4F43-A234-39ABF46F5935}">
      <dgm:prSet/>
      <dgm:spPr/>
      <dgm:t>
        <a:bodyPr/>
        <a:lstStyle/>
        <a:p>
          <a:endParaRPr lang="en-US"/>
        </a:p>
      </dgm:t>
    </dgm:pt>
    <dgm:pt modelId="{14224FAF-906A-4CA7-B66D-E0FCEF60547F}" type="pres">
      <dgm:prSet presAssocID="{9FF68660-AF46-4CE4-8E2C-5809EDDCCEB5}" presName="Name0" presStyleCnt="0">
        <dgm:presLayoutVars>
          <dgm:chPref val="1"/>
          <dgm:dir/>
          <dgm:animOne val="branch"/>
          <dgm:animLvl val="lvl"/>
          <dgm:resizeHandles/>
        </dgm:presLayoutVars>
      </dgm:prSet>
      <dgm:spPr/>
    </dgm:pt>
    <dgm:pt modelId="{88B1F3D8-6CD2-4C8E-A128-CC6C91E861B7}" type="pres">
      <dgm:prSet presAssocID="{10AC39EF-EC5C-44F5-9BB9-DF4672CD6506}" presName="vertOne" presStyleCnt="0"/>
      <dgm:spPr/>
    </dgm:pt>
    <dgm:pt modelId="{1A726E82-F5B7-4153-ADD6-54EC4865F17A}" type="pres">
      <dgm:prSet presAssocID="{10AC39EF-EC5C-44F5-9BB9-DF4672CD6506}" presName="txOne" presStyleLbl="node0" presStyleIdx="0" presStyleCnt="1">
        <dgm:presLayoutVars>
          <dgm:chPref val="3"/>
        </dgm:presLayoutVars>
      </dgm:prSet>
      <dgm:spPr/>
    </dgm:pt>
    <dgm:pt modelId="{E346D9B9-3BF2-4590-A220-B11866E9CA3C}" type="pres">
      <dgm:prSet presAssocID="{10AC39EF-EC5C-44F5-9BB9-DF4672CD6506}" presName="parTransOne" presStyleCnt="0"/>
      <dgm:spPr/>
    </dgm:pt>
    <dgm:pt modelId="{DF2D6FD4-9C24-4899-B1AD-4209FF4DB703}" type="pres">
      <dgm:prSet presAssocID="{10AC39EF-EC5C-44F5-9BB9-DF4672CD6506}" presName="horzOne" presStyleCnt="0"/>
      <dgm:spPr/>
    </dgm:pt>
    <dgm:pt modelId="{26B88DFC-D8C7-43C0-B897-39CA7CA8F412}" type="pres">
      <dgm:prSet presAssocID="{AF342E00-E27B-48E7-A35C-95346E76C995}" presName="vertTwo" presStyleCnt="0"/>
      <dgm:spPr/>
    </dgm:pt>
    <dgm:pt modelId="{C12E611E-B380-492B-A7EF-8B491BE19414}" type="pres">
      <dgm:prSet presAssocID="{AF342E00-E27B-48E7-A35C-95346E76C995}" presName="txTwo" presStyleLbl="node2" presStyleIdx="0" presStyleCnt="3">
        <dgm:presLayoutVars>
          <dgm:chPref val="3"/>
        </dgm:presLayoutVars>
      </dgm:prSet>
      <dgm:spPr/>
    </dgm:pt>
    <dgm:pt modelId="{11C57897-5E05-4495-A459-260BEB19317E}" type="pres">
      <dgm:prSet presAssocID="{AF342E00-E27B-48E7-A35C-95346E76C995}" presName="horzTwo" presStyleCnt="0"/>
      <dgm:spPr/>
    </dgm:pt>
    <dgm:pt modelId="{999B3AE6-DF56-40C3-8D5B-5BC912351747}" type="pres">
      <dgm:prSet presAssocID="{2F32E3BD-01D0-4CE4-A1C4-277F7D999849}" presName="sibSpaceTwo" presStyleCnt="0"/>
      <dgm:spPr/>
    </dgm:pt>
    <dgm:pt modelId="{F3863F7F-A1A8-4515-879A-8D6D08FBF75A}" type="pres">
      <dgm:prSet presAssocID="{4BE2606E-D34C-4D94-8396-1D82DB297611}" presName="vertTwo" presStyleCnt="0"/>
      <dgm:spPr/>
    </dgm:pt>
    <dgm:pt modelId="{B3BF3BE6-E50D-4851-8CA3-067FC09B24C3}" type="pres">
      <dgm:prSet presAssocID="{4BE2606E-D34C-4D94-8396-1D82DB297611}" presName="txTwo" presStyleLbl="node2" presStyleIdx="1" presStyleCnt="3">
        <dgm:presLayoutVars>
          <dgm:chPref val="3"/>
        </dgm:presLayoutVars>
      </dgm:prSet>
      <dgm:spPr/>
    </dgm:pt>
    <dgm:pt modelId="{52961CF2-499E-497A-AB58-E672903FD66A}" type="pres">
      <dgm:prSet presAssocID="{4BE2606E-D34C-4D94-8396-1D82DB297611}" presName="horzTwo" presStyleCnt="0"/>
      <dgm:spPr/>
    </dgm:pt>
    <dgm:pt modelId="{45F3FBFF-27B9-4523-B3C0-DA1F962F5B02}" type="pres">
      <dgm:prSet presAssocID="{D8E0688A-B9FC-4161-8416-2A4537F0E7EB}" presName="sibSpaceTwo" presStyleCnt="0"/>
      <dgm:spPr/>
    </dgm:pt>
    <dgm:pt modelId="{B98AC369-5D9A-4AF3-A02F-E4450F78E197}" type="pres">
      <dgm:prSet presAssocID="{639FF0B0-1659-4F72-938C-6F87C9535706}" presName="vertTwo" presStyleCnt="0"/>
      <dgm:spPr/>
    </dgm:pt>
    <dgm:pt modelId="{FE38C008-4D9A-45B7-BA2C-2C5608C2C305}" type="pres">
      <dgm:prSet presAssocID="{639FF0B0-1659-4F72-938C-6F87C9535706}" presName="txTwo" presStyleLbl="node2" presStyleIdx="2" presStyleCnt="3">
        <dgm:presLayoutVars>
          <dgm:chPref val="3"/>
        </dgm:presLayoutVars>
      </dgm:prSet>
      <dgm:spPr/>
    </dgm:pt>
    <dgm:pt modelId="{5F9D2BF0-1AF7-4C4F-A02C-E2751164BA69}" type="pres">
      <dgm:prSet presAssocID="{639FF0B0-1659-4F72-938C-6F87C9535706}" presName="horzTwo" presStyleCnt="0"/>
      <dgm:spPr/>
    </dgm:pt>
  </dgm:ptLst>
  <dgm:cxnLst>
    <dgm:cxn modelId="{B1FE3401-6ADE-4541-96E8-37523F9A38E6}" srcId="{10AC39EF-EC5C-44F5-9BB9-DF4672CD6506}" destId="{4BE2606E-D34C-4D94-8396-1D82DB297611}" srcOrd="1" destOrd="0" parTransId="{7F4A7458-C932-4201-8112-A53764971107}" sibTransId="{D8E0688A-B9FC-4161-8416-2A4537F0E7EB}"/>
    <dgm:cxn modelId="{BA122B14-7B91-4F43-A234-39ABF46F5935}" srcId="{9FF68660-AF46-4CE4-8E2C-5809EDDCCEB5}" destId="{10AC39EF-EC5C-44F5-9BB9-DF4672CD6506}" srcOrd="0" destOrd="0" parTransId="{932A8210-0353-4168-B6CF-610021F58A8A}" sibTransId="{4DB7DE48-7202-496B-8361-CB525F7E3A2E}"/>
    <dgm:cxn modelId="{3BBFBE47-6590-4B82-BF1C-09FF0C296092}" type="presOf" srcId="{9FF68660-AF46-4CE4-8E2C-5809EDDCCEB5}" destId="{14224FAF-906A-4CA7-B66D-E0FCEF60547F}" srcOrd="0" destOrd="0" presId="urn:microsoft.com/office/officeart/2005/8/layout/hierarchy4"/>
    <dgm:cxn modelId="{4AD6AE97-E0B6-4F16-A671-269934CF4314}" type="presOf" srcId="{10AC39EF-EC5C-44F5-9BB9-DF4672CD6506}" destId="{1A726E82-F5B7-4153-ADD6-54EC4865F17A}" srcOrd="0" destOrd="0" presId="urn:microsoft.com/office/officeart/2005/8/layout/hierarchy4"/>
    <dgm:cxn modelId="{172D6DA0-5ADC-477A-AAC6-F0F9FB5C6079}" type="presOf" srcId="{4BE2606E-D34C-4D94-8396-1D82DB297611}" destId="{B3BF3BE6-E50D-4851-8CA3-067FC09B24C3}" srcOrd="0" destOrd="0" presId="urn:microsoft.com/office/officeart/2005/8/layout/hierarchy4"/>
    <dgm:cxn modelId="{EF4F0DAE-3173-4C98-A348-8A7DF5EF2F9E}" type="presOf" srcId="{639FF0B0-1659-4F72-938C-6F87C9535706}" destId="{FE38C008-4D9A-45B7-BA2C-2C5608C2C305}" srcOrd="0" destOrd="0" presId="urn:microsoft.com/office/officeart/2005/8/layout/hierarchy4"/>
    <dgm:cxn modelId="{68199FB5-F7FC-481E-9C10-578DB239BBA8}" type="presOf" srcId="{AF342E00-E27B-48E7-A35C-95346E76C995}" destId="{C12E611E-B380-492B-A7EF-8B491BE19414}" srcOrd="0" destOrd="0" presId="urn:microsoft.com/office/officeart/2005/8/layout/hierarchy4"/>
    <dgm:cxn modelId="{3BFF3FC5-7CFC-4706-A4F3-B85A25A9FD19}" srcId="{10AC39EF-EC5C-44F5-9BB9-DF4672CD6506}" destId="{639FF0B0-1659-4F72-938C-6F87C9535706}" srcOrd="2" destOrd="0" parTransId="{28D667A6-84A2-44F2-B16E-C49C0E2E3407}" sibTransId="{52794C97-4E13-409E-872B-34A287FB2C5A}"/>
    <dgm:cxn modelId="{E4E647F4-E8DD-4C67-BED4-1BF2614E839C}" srcId="{10AC39EF-EC5C-44F5-9BB9-DF4672CD6506}" destId="{AF342E00-E27B-48E7-A35C-95346E76C995}" srcOrd="0" destOrd="0" parTransId="{E1AE63CC-B672-4467-A4DB-E815B5DF2E4A}" sibTransId="{2F32E3BD-01D0-4CE4-A1C4-277F7D999849}"/>
    <dgm:cxn modelId="{6E726553-0F11-4E68-883E-D99A81140186}" type="presParOf" srcId="{14224FAF-906A-4CA7-B66D-E0FCEF60547F}" destId="{88B1F3D8-6CD2-4C8E-A128-CC6C91E861B7}" srcOrd="0" destOrd="0" presId="urn:microsoft.com/office/officeart/2005/8/layout/hierarchy4"/>
    <dgm:cxn modelId="{F1CDE060-55F4-4542-9097-3A2B33456135}" type="presParOf" srcId="{88B1F3D8-6CD2-4C8E-A128-CC6C91E861B7}" destId="{1A726E82-F5B7-4153-ADD6-54EC4865F17A}" srcOrd="0" destOrd="0" presId="urn:microsoft.com/office/officeart/2005/8/layout/hierarchy4"/>
    <dgm:cxn modelId="{7457B8E7-43AA-4441-AFA7-C8E7C2F58072}" type="presParOf" srcId="{88B1F3D8-6CD2-4C8E-A128-CC6C91E861B7}" destId="{E346D9B9-3BF2-4590-A220-B11866E9CA3C}" srcOrd="1" destOrd="0" presId="urn:microsoft.com/office/officeart/2005/8/layout/hierarchy4"/>
    <dgm:cxn modelId="{9E2636ED-BD3E-4663-A6A1-8AE92D32927D}" type="presParOf" srcId="{88B1F3D8-6CD2-4C8E-A128-CC6C91E861B7}" destId="{DF2D6FD4-9C24-4899-B1AD-4209FF4DB703}" srcOrd="2" destOrd="0" presId="urn:microsoft.com/office/officeart/2005/8/layout/hierarchy4"/>
    <dgm:cxn modelId="{3E179F9E-00AB-43D8-86C6-B07B663CFDCE}" type="presParOf" srcId="{DF2D6FD4-9C24-4899-B1AD-4209FF4DB703}" destId="{26B88DFC-D8C7-43C0-B897-39CA7CA8F412}" srcOrd="0" destOrd="0" presId="urn:microsoft.com/office/officeart/2005/8/layout/hierarchy4"/>
    <dgm:cxn modelId="{2606016A-76E5-4C6B-93D4-B85C03317975}" type="presParOf" srcId="{26B88DFC-D8C7-43C0-B897-39CA7CA8F412}" destId="{C12E611E-B380-492B-A7EF-8B491BE19414}" srcOrd="0" destOrd="0" presId="urn:microsoft.com/office/officeart/2005/8/layout/hierarchy4"/>
    <dgm:cxn modelId="{1F5FD4E7-6585-4F8E-B224-BABD4C49C046}" type="presParOf" srcId="{26B88DFC-D8C7-43C0-B897-39CA7CA8F412}" destId="{11C57897-5E05-4495-A459-260BEB19317E}" srcOrd="1" destOrd="0" presId="urn:microsoft.com/office/officeart/2005/8/layout/hierarchy4"/>
    <dgm:cxn modelId="{DC4B92C1-9862-4661-9683-D9237180FB8D}" type="presParOf" srcId="{DF2D6FD4-9C24-4899-B1AD-4209FF4DB703}" destId="{999B3AE6-DF56-40C3-8D5B-5BC912351747}" srcOrd="1" destOrd="0" presId="urn:microsoft.com/office/officeart/2005/8/layout/hierarchy4"/>
    <dgm:cxn modelId="{52318EC2-D533-4F32-842A-ED8027310CEF}" type="presParOf" srcId="{DF2D6FD4-9C24-4899-B1AD-4209FF4DB703}" destId="{F3863F7F-A1A8-4515-879A-8D6D08FBF75A}" srcOrd="2" destOrd="0" presId="urn:microsoft.com/office/officeart/2005/8/layout/hierarchy4"/>
    <dgm:cxn modelId="{12DCE1CD-E245-442F-8633-B3E0975DBB26}" type="presParOf" srcId="{F3863F7F-A1A8-4515-879A-8D6D08FBF75A}" destId="{B3BF3BE6-E50D-4851-8CA3-067FC09B24C3}" srcOrd="0" destOrd="0" presId="urn:microsoft.com/office/officeart/2005/8/layout/hierarchy4"/>
    <dgm:cxn modelId="{4172E4B4-90A8-4E36-8D1D-E174DD156FFB}" type="presParOf" srcId="{F3863F7F-A1A8-4515-879A-8D6D08FBF75A}" destId="{52961CF2-499E-497A-AB58-E672903FD66A}" srcOrd="1" destOrd="0" presId="urn:microsoft.com/office/officeart/2005/8/layout/hierarchy4"/>
    <dgm:cxn modelId="{77680062-92D8-4F5A-ADBA-FCB940E08542}" type="presParOf" srcId="{DF2D6FD4-9C24-4899-B1AD-4209FF4DB703}" destId="{45F3FBFF-27B9-4523-B3C0-DA1F962F5B02}" srcOrd="3" destOrd="0" presId="urn:microsoft.com/office/officeart/2005/8/layout/hierarchy4"/>
    <dgm:cxn modelId="{E1C13116-CCD0-43BF-92E8-CD85C8039787}" type="presParOf" srcId="{DF2D6FD4-9C24-4899-B1AD-4209FF4DB703}" destId="{B98AC369-5D9A-4AF3-A02F-E4450F78E197}" srcOrd="4" destOrd="0" presId="urn:microsoft.com/office/officeart/2005/8/layout/hierarchy4"/>
    <dgm:cxn modelId="{9C3CB65C-5817-4076-98BC-10D7C00CA9A7}" type="presParOf" srcId="{B98AC369-5D9A-4AF3-A02F-E4450F78E197}" destId="{FE38C008-4D9A-45B7-BA2C-2C5608C2C305}" srcOrd="0" destOrd="0" presId="urn:microsoft.com/office/officeart/2005/8/layout/hierarchy4"/>
    <dgm:cxn modelId="{31E9B36D-F015-4FF9-BEDE-56A5AD4C509A}" type="presParOf" srcId="{B98AC369-5D9A-4AF3-A02F-E4450F78E197}" destId="{5F9D2BF0-1AF7-4C4F-A02C-E2751164BA69}"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934672-4A76-4022-A177-F81663E55175}">
      <dsp:nvSpPr>
        <dsp:cNvPr id="0" name=""/>
        <dsp:cNvSpPr/>
      </dsp:nvSpPr>
      <dsp:spPr>
        <a:xfrm rot="5400000">
          <a:off x="5296560" y="-2216617"/>
          <a:ext cx="702766" cy="5315712"/>
        </a:xfrm>
        <a:prstGeom prst="round2SameRect">
          <a:avLst/>
        </a:prstGeom>
        <a:solidFill>
          <a:schemeClr val="accent6">
            <a:alpha val="90000"/>
            <a:tint val="40000"/>
            <a:hueOff val="0"/>
            <a:satOff val="0"/>
            <a:lumOff val="0"/>
            <a:alphaOff val="0"/>
          </a:schemeClr>
        </a:solidFill>
        <a:ln w="25400" cap="flat" cmpd="sng" algn="ctr">
          <a:solidFill>
            <a:schemeClr val="accent6">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t>Next (First) Meeting: Dec. 9</a:t>
          </a:r>
        </a:p>
        <a:p>
          <a:pPr marL="171450" lvl="1" indent="-171450" algn="l" defTabSz="800100">
            <a:lnSpc>
              <a:spcPct val="90000"/>
            </a:lnSpc>
            <a:spcBef>
              <a:spcPct val="0"/>
            </a:spcBef>
            <a:spcAft>
              <a:spcPct val="15000"/>
            </a:spcAft>
            <a:buChar char="•"/>
          </a:pPr>
          <a:r>
            <a:rPr lang="en-US" sz="1800" kern="1200" dirty="0"/>
            <a:t>3 Total </a:t>
          </a:r>
        </a:p>
      </dsp:txBody>
      <dsp:txXfrm rot="-5400000">
        <a:off x="2990087" y="124162"/>
        <a:ext cx="5281406" cy="634154"/>
      </dsp:txXfrm>
    </dsp:sp>
    <dsp:sp modelId="{2B6769E6-5387-43E4-B501-F47CF8A8FC7C}">
      <dsp:nvSpPr>
        <dsp:cNvPr id="0" name=""/>
        <dsp:cNvSpPr/>
      </dsp:nvSpPr>
      <dsp:spPr>
        <a:xfrm>
          <a:off x="0" y="2009"/>
          <a:ext cx="2990088" cy="878458"/>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dirty="0"/>
            <a:t>DSH/SNCP Safety Net Financing</a:t>
          </a:r>
        </a:p>
      </dsp:txBody>
      <dsp:txXfrm>
        <a:off x="42883" y="44892"/>
        <a:ext cx="2904322" cy="792692"/>
      </dsp:txXfrm>
    </dsp:sp>
    <dsp:sp modelId="{A23BF503-E592-4561-A782-FBA89C2C3454}">
      <dsp:nvSpPr>
        <dsp:cNvPr id="0" name=""/>
        <dsp:cNvSpPr/>
      </dsp:nvSpPr>
      <dsp:spPr>
        <a:xfrm rot="5400000">
          <a:off x="5296560" y="-1294236"/>
          <a:ext cx="702766" cy="5315712"/>
        </a:xfrm>
        <a:prstGeom prst="round2SameRect">
          <a:avLst/>
        </a:prstGeom>
        <a:solidFill>
          <a:schemeClr val="accent6">
            <a:alpha val="90000"/>
            <a:tint val="40000"/>
            <a:hueOff val="0"/>
            <a:satOff val="0"/>
            <a:lumOff val="0"/>
            <a:alphaOff val="0"/>
          </a:schemeClr>
        </a:solidFill>
        <a:ln w="25400" cap="flat" cmpd="sng" algn="ctr">
          <a:solidFill>
            <a:schemeClr val="accent6">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t>Next Meeting: Dec. 11</a:t>
          </a:r>
        </a:p>
        <a:p>
          <a:pPr marL="171450" lvl="1" indent="-171450" algn="l" defTabSz="800100">
            <a:lnSpc>
              <a:spcPct val="90000"/>
            </a:lnSpc>
            <a:spcBef>
              <a:spcPct val="0"/>
            </a:spcBef>
            <a:spcAft>
              <a:spcPct val="15000"/>
            </a:spcAft>
            <a:buChar char="•"/>
          </a:pPr>
          <a:r>
            <a:rPr lang="en-US" sz="1800" kern="1200" dirty="0"/>
            <a:t>3 Total</a:t>
          </a:r>
        </a:p>
      </dsp:txBody>
      <dsp:txXfrm rot="-5400000">
        <a:off x="2990087" y="1046543"/>
        <a:ext cx="5281406" cy="634154"/>
      </dsp:txXfrm>
    </dsp:sp>
    <dsp:sp modelId="{E9A4B501-CA1F-4C9C-8BFD-A55D658DBA52}">
      <dsp:nvSpPr>
        <dsp:cNvPr id="0" name=""/>
        <dsp:cNvSpPr/>
      </dsp:nvSpPr>
      <dsp:spPr>
        <a:xfrm>
          <a:off x="0" y="924390"/>
          <a:ext cx="2990088" cy="878458"/>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dirty="0"/>
            <a:t>Workforce Development</a:t>
          </a:r>
        </a:p>
      </dsp:txBody>
      <dsp:txXfrm>
        <a:off x="42883" y="967273"/>
        <a:ext cx="2904322" cy="792692"/>
      </dsp:txXfrm>
    </dsp:sp>
    <dsp:sp modelId="{FF034EB8-F0F5-4BFD-890B-258BF7A851CD}">
      <dsp:nvSpPr>
        <dsp:cNvPr id="0" name=""/>
        <dsp:cNvSpPr/>
      </dsp:nvSpPr>
      <dsp:spPr>
        <a:xfrm rot="5400000">
          <a:off x="5296560" y="-371856"/>
          <a:ext cx="702766" cy="5315712"/>
        </a:xfrm>
        <a:prstGeom prst="round2SameRect">
          <a:avLst/>
        </a:prstGeom>
        <a:solidFill>
          <a:schemeClr val="accent6">
            <a:alpha val="90000"/>
            <a:tint val="40000"/>
            <a:hueOff val="0"/>
            <a:satOff val="0"/>
            <a:lumOff val="0"/>
            <a:alphaOff val="0"/>
          </a:schemeClr>
        </a:solidFill>
        <a:ln w="25400" cap="flat" cmpd="sng" algn="ctr">
          <a:solidFill>
            <a:schemeClr val="accent6">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t>Next Meeting: Dec. 15</a:t>
          </a:r>
        </a:p>
        <a:p>
          <a:pPr marL="171450" lvl="1" indent="-171450" algn="l" defTabSz="800100">
            <a:lnSpc>
              <a:spcPct val="90000"/>
            </a:lnSpc>
            <a:spcBef>
              <a:spcPct val="0"/>
            </a:spcBef>
            <a:spcAft>
              <a:spcPct val="15000"/>
            </a:spcAft>
            <a:buChar char="•"/>
          </a:pPr>
          <a:r>
            <a:rPr lang="en-US" sz="1800" kern="1200" dirty="0"/>
            <a:t>3 Total</a:t>
          </a:r>
        </a:p>
      </dsp:txBody>
      <dsp:txXfrm rot="-5400000">
        <a:off x="2990087" y="1968923"/>
        <a:ext cx="5281406" cy="634154"/>
      </dsp:txXfrm>
    </dsp:sp>
    <dsp:sp modelId="{CCAF1F5D-683E-41A1-8B1B-C953C5349938}">
      <dsp:nvSpPr>
        <dsp:cNvPr id="0" name=""/>
        <dsp:cNvSpPr/>
      </dsp:nvSpPr>
      <dsp:spPr>
        <a:xfrm>
          <a:off x="0" y="1846770"/>
          <a:ext cx="2990088" cy="878458"/>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dirty="0"/>
            <a:t>Plan/Provider Incentives</a:t>
          </a:r>
        </a:p>
      </dsp:txBody>
      <dsp:txXfrm>
        <a:off x="42883" y="1889653"/>
        <a:ext cx="2904322" cy="792692"/>
      </dsp:txXfrm>
    </dsp:sp>
    <dsp:sp modelId="{4F584F1F-DCEB-464D-8B7A-90B883D85ED2}">
      <dsp:nvSpPr>
        <dsp:cNvPr id="0" name=""/>
        <dsp:cNvSpPr/>
      </dsp:nvSpPr>
      <dsp:spPr>
        <a:xfrm rot="5400000">
          <a:off x="5296560" y="550524"/>
          <a:ext cx="702766" cy="5315712"/>
        </a:xfrm>
        <a:prstGeom prst="round2SameRect">
          <a:avLst/>
        </a:prstGeom>
        <a:solidFill>
          <a:schemeClr val="accent6">
            <a:alpha val="90000"/>
            <a:tint val="40000"/>
            <a:hueOff val="0"/>
            <a:satOff val="0"/>
            <a:lumOff val="0"/>
            <a:alphaOff val="0"/>
          </a:schemeClr>
        </a:solidFill>
        <a:ln w="25400" cap="flat" cmpd="sng" algn="ctr">
          <a:solidFill>
            <a:schemeClr val="accent6">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t>Next Meeting: Dec. 16</a:t>
          </a:r>
        </a:p>
        <a:p>
          <a:pPr marL="171450" lvl="1" indent="-171450" algn="l" defTabSz="800100">
            <a:lnSpc>
              <a:spcPct val="90000"/>
            </a:lnSpc>
            <a:spcBef>
              <a:spcPct val="0"/>
            </a:spcBef>
            <a:spcAft>
              <a:spcPct val="15000"/>
            </a:spcAft>
            <a:buChar char="•"/>
          </a:pPr>
          <a:r>
            <a:rPr lang="en-US" sz="1800" kern="1200" dirty="0"/>
            <a:t>4 Total</a:t>
          </a:r>
        </a:p>
      </dsp:txBody>
      <dsp:txXfrm rot="-5400000">
        <a:off x="2990087" y="2891303"/>
        <a:ext cx="5281406" cy="634154"/>
      </dsp:txXfrm>
    </dsp:sp>
    <dsp:sp modelId="{6D84AADD-1746-4CAD-BD2B-EEC013BB0ECB}">
      <dsp:nvSpPr>
        <dsp:cNvPr id="0" name=""/>
        <dsp:cNvSpPr/>
      </dsp:nvSpPr>
      <dsp:spPr>
        <a:xfrm>
          <a:off x="0" y="2769151"/>
          <a:ext cx="2990088" cy="878458"/>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dirty="0"/>
            <a:t>Medicaid-funding Housing/Shelter</a:t>
          </a:r>
        </a:p>
      </dsp:txBody>
      <dsp:txXfrm>
        <a:off x="42883" y="2812034"/>
        <a:ext cx="2904322" cy="792692"/>
      </dsp:txXfrm>
    </dsp:sp>
    <dsp:sp modelId="{BD817E27-E544-4847-B26E-ED80F28C9144}">
      <dsp:nvSpPr>
        <dsp:cNvPr id="0" name=""/>
        <dsp:cNvSpPr/>
      </dsp:nvSpPr>
      <dsp:spPr>
        <a:xfrm rot="5400000">
          <a:off x="5296560" y="1472905"/>
          <a:ext cx="702766" cy="5315712"/>
        </a:xfrm>
        <a:prstGeom prst="round2SameRect">
          <a:avLst/>
        </a:prstGeom>
        <a:solidFill>
          <a:schemeClr val="accent6">
            <a:alpha val="90000"/>
            <a:tint val="40000"/>
            <a:hueOff val="0"/>
            <a:satOff val="0"/>
            <a:lumOff val="0"/>
            <a:alphaOff val="0"/>
          </a:schemeClr>
        </a:solidFill>
        <a:ln w="25400" cap="flat" cmpd="sng" algn="ctr">
          <a:solidFill>
            <a:schemeClr val="accent6">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t>Next Meeting: Dec. 19</a:t>
          </a:r>
        </a:p>
        <a:p>
          <a:pPr marL="171450" lvl="1" indent="-171450" algn="l" defTabSz="800100">
            <a:lnSpc>
              <a:spcPct val="90000"/>
            </a:lnSpc>
            <a:spcBef>
              <a:spcPct val="0"/>
            </a:spcBef>
            <a:spcAft>
              <a:spcPct val="15000"/>
            </a:spcAft>
            <a:buChar char="•"/>
          </a:pPr>
          <a:r>
            <a:rPr lang="en-US" sz="1800" kern="1200" dirty="0"/>
            <a:t>5 Total</a:t>
          </a:r>
        </a:p>
      </dsp:txBody>
      <dsp:txXfrm rot="-5400000">
        <a:off x="2990087" y="3813684"/>
        <a:ext cx="5281406" cy="634154"/>
      </dsp:txXfrm>
    </dsp:sp>
    <dsp:sp modelId="{708F4632-4201-4CCE-85C7-0AA5C84A3727}">
      <dsp:nvSpPr>
        <dsp:cNvPr id="0" name=""/>
        <dsp:cNvSpPr/>
      </dsp:nvSpPr>
      <dsp:spPr>
        <a:xfrm>
          <a:off x="0" y="3691532"/>
          <a:ext cx="2990088" cy="878458"/>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dirty="0"/>
            <a:t>DSRIP 2.0</a:t>
          </a:r>
        </a:p>
      </dsp:txBody>
      <dsp:txXfrm>
        <a:off x="42883" y="3734415"/>
        <a:ext cx="2904322" cy="7926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6B2365-BA8D-4851-96C9-7CD4E75E52D1}">
      <dsp:nvSpPr>
        <dsp:cNvPr id="0" name=""/>
        <dsp:cNvSpPr/>
      </dsp:nvSpPr>
      <dsp:spPr>
        <a:xfrm>
          <a:off x="0" y="513953"/>
          <a:ext cx="2690812" cy="1614487"/>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Alignment of metrics across providers/plans/delivery systems</a:t>
          </a:r>
        </a:p>
      </dsp:txBody>
      <dsp:txXfrm>
        <a:off x="0" y="513953"/>
        <a:ext cx="2690812" cy="1614487"/>
      </dsp:txXfrm>
    </dsp:sp>
    <dsp:sp modelId="{1BF157F1-5158-4545-87B0-BA19B6EF288A}">
      <dsp:nvSpPr>
        <dsp:cNvPr id="0" name=""/>
        <dsp:cNvSpPr/>
      </dsp:nvSpPr>
      <dsp:spPr>
        <a:xfrm>
          <a:off x="2959893" y="513953"/>
          <a:ext cx="2690812" cy="1614487"/>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Developing shared savings/accountable care arrangements between entities towards better quality, cost effective care</a:t>
          </a:r>
        </a:p>
      </dsp:txBody>
      <dsp:txXfrm>
        <a:off x="2959893" y="513953"/>
        <a:ext cx="2690812" cy="1614487"/>
      </dsp:txXfrm>
    </dsp:sp>
    <dsp:sp modelId="{5378008E-F70D-4AA5-9A07-9BF790AA3620}">
      <dsp:nvSpPr>
        <dsp:cNvPr id="0" name=""/>
        <dsp:cNvSpPr/>
      </dsp:nvSpPr>
      <dsp:spPr>
        <a:xfrm>
          <a:off x="5919787" y="513953"/>
          <a:ext cx="2690812" cy="1614487"/>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Behavioral health integration strategies within each of the workgroup concept areas </a:t>
          </a:r>
        </a:p>
      </dsp:txBody>
      <dsp:txXfrm>
        <a:off x="5919787" y="513953"/>
        <a:ext cx="2690812" cy="1614487"/>
      </dsp:txXfrm>
    </dsp:sp>
    <dsp:sp modelId="{5E0F62FA-3601-4931-9E60-376F50E6B788}">
      <dsp:nvSpPr>
        <dsp:cNvPr id="0" name=""/>
        <dsp:cNvSpPr/>
      </dsp:nvSpPr>
      <dsp:spPr>
        <a:xfrm>
          <a:off x="0" y="2397522"/>
          <a:ext cx="2690812" cy="1614487"/>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Expanding workforce capacity and access to beneficiaries by incenting new providers to serve Medi-Cal and for existing providers to serve additional Medi-Cal patients</a:t>
          </a:r>
        </a:p>
      </dsp:txBody>
      <dsp:txXfrm>
        <a:off x="0" y="2397522"/>
        <a:ext cx="2690812" cy="1614487"/>
      </dsp:txXfrm>
    </dsp:sp>
    <dsp:sp modelId="{72E4EAA5-C0FD-420D-A125-C9AC4F1E5C26}">
      <dsp:nvSpPr>
        <dsp:cNvPr id="0" name=""/>
        <dsp:cNvSpPr/>
      </dsp:nvSpPr>
      <dsp:spPr>
        <a:xfrm>
          <a:off x="2959893" y="2397522"/>
          <a:ext cx="2690812" cy="1614487"/>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Strategies to maximize federal financial investment under the authority of section 1115 waivers</a:t>
          </a:r>
        </a:p>
      </dsp:txBody>
      <dsp:txXfrm>
        <a:off x="2959893" y="2397522"/>
        <a:ext cx="2690812" cy="1614487"/>
      </dsp:txXfrm>
    </dsp:sp>
    <dsp:sp modelId="{A6269B60-697A-411C-9970-87D48352BB08}">
      <dsp:nvSpPr>
        <dsp:cNvPr id="0" name=""/>
        <dsp:cNvSpPr/>
      </dsp:nvSpPr>
      <dsp:spPr>
        <a:xfrm>
          <a:off x="5919787" y="2397522"/>
          <a:ext cx="2690812" cy="1614487"/>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Evaluation design for delivery system transformation</a:t>
          </a:r>
        </a:p>
      </dsp:txBody>
      <dsp:txXfrm>
        <a:off x="5919787" y="2397522"/>
        <a:ext cx="2690812" cy="16144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E4C958-F6CC-4287-8A37-C0AD803362D4}">
      <dsp:nvSpPr>
        <dsp:cNvPr id="0" name=""/>
        <dsp:cNvSpPr/>
      </dsp:nvSpPr>
      <dsp:spPr>
        <a:xfrm>
          <a:off x="0" y="45310"/>
          <a:ext cx="8229600" cy="719549"/>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Medicaid-funded Housing/Shelter (Nov. 4, 2014)</a:t>
          </a:r>
        </a:p>
      </dsp:txBody>
      <dsp:txXfrm>
        <a:off x="35125" y="80435"/>
        <a:ext cx="8159350" cy="649299"/>
      </dsp:txXfrm>
    </dsp:sp>
    <dsp:sp modelId="{0C5259C6-BE1C-4DA1-87E1-B274D4015CF0}">
      <dsp:nvSpPr>
        <dsp:cNvPr id="0" name=""/>
        <dsp:cNvSpPr/>
      </dsp:nvSpPr>
      <dsp:spPr>
        <a:xfrm>
          <a:off x="0" y="764860"/>
          <a:ext cx="8229600" cy="13259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en-US" sz="2200" kern="1200" dirty="0"/>
            <a:t>DHCS Long-Term Care Division and Corporation for Supportive Housing (CSH) provided information on 1115 Wavier renewal process, initial concepts, with a focus on defining housing and housing-based services</a:t>
          </a:r>
        </a:p>
      </dsp:txBody>
      <dsp:txXfrm>
        <a:off x="0" y="764860"/>
        <a:ext cx="8229600" cy="1325979"/>
      </dsp:txXfrm>
    </dsp:sp>
    <dsp:sp modelId="{780E214B-FD43-44E3-9DC0-A3A354698AF8}">
      <dsp:nvSpPr>
        <dsp:cNvPr id="0" name=""/>
        <dsp:cNvSpPr/>
      </dsp:nvSpPr>
      <dsp:spPr>
        <a:xfrm>
          <a:off x="0" y="2090839"/>
          <a:ext cx="8229600" cy="719549"/>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Plan/Provider Incentives (Nov. 12, 2014)</a:t>
          </a:r>
        </a:p>
      </dsp:txBody>
      <dsp:txXfrm>
        <a:off x="35125" y="2125964"/>
        <a:ext cx="8159350" cy="649299"/>
      </dsp:txXfrm>
    </dsp:sp>
    <dsp:sp modelId="{6983AA76-3F0C-445D-9675-9B2BC44C8E73}">
      <dsp:nvSpPr>
        <dsp:cNvPr id="0" name=""/>
        <dsp:cNvSpPr/>
      </dsp:nvSpPr>
      <dsp:spPr>
        <a:xfrm>
          <a:off x="0" y="2810389"/>
          <a:ext cx="8229600" cy="2173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en-US" sz="2200" kern="1200" dirty="0"/>
            <a:t>Framed discussion around potential incentive constructs:</a:t>
          </a:r>
        </a:p>
        <a:p>
          <a:pPr marL="228600" lvl="1" indent="-228600" algn="l" defTabSz="977900">
            <a:lnSpc>
              <a:spcPct val="90000"/>
            </a:lnSpc>
            <a:spcBef>
              <a:spcPct val="0"/>
            </a:spcBef>
            <a:spcAft>
              <a:spcPct val="20000"/>
            </a:spcAft>
            <a:buChar char="•"/>
          </a:pPr>
          <a:r>
            <a:rPr lang="en-US" sz="2200" kern="1200" dirty="0"/>
            <a:t>DHCS to Medi-Cal Managed Care plans (MCPs); MCPs to contracted entities/providers; MCPs to county behavioral health</a:t>
          </a:r>
        </a:p>
        <a:p>
          <a:pPr marL="228600" lvl="1" indent="-228600" algn="l" defTabSz="977900">
            <a:lnSpc>
              <a:spcPct val="90000"/>
            </a:lnSpc>
            <a:spcBef>
              <a:spcPct val="0"/>
            </a:spcBef>
            <a:spcAft>
              <a:spcPct val="20000"/>
            </a:spcAft>
            <a:buChar char="•"/>
          </a:pPr>
          <a:r>
            <a:rPr lang="en-US" sz="2200" kern="1200" dirty="0"/>
            <a:t>Potential pay-for-performance structures, shared savings/accountable care arrangements</a:t>
          </a:r>
        </a:p>
      </dsp:txBody>
      <dsp:txXfrm>
        <a:off x="0" y="2810389"/>
        <a:ext cx="8229600" cy="21735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CC0ADE-A740-43A3-BF11-672C50DEAE16}">
      <dsp:nvSpPr>
        <dsp:cNvPr id="0" name=""/>
        <dsp:cNvSpPr/>
      </dsp:nvSpPr>
      <dsp:spPr>
        <a:xfrm>
          <a:off x="0" y="78525"/>
          <a:ext cx="8229600" cy="647595"/>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DSRIP 2.0 (Nov. 13, 2014)</a:t>
          </a:r>
        </a:p>
      </dsp:txBody>
      <dsp:txXfrm>
        <a:off x="31613" y="110138"/>
        <a:ext cx="8166374" cy="584369"/>
      </dsp:txXfrm>
    </dsp:sp>
    <dsp:sp modelId="{055763D5-B956-4442-B2A2-83AC3D22E68A}">
      <dsp:nvSpPr>
        <dsp:cNvPr id="0" name=""/>
        <dsp:cNvSpPr/>
      </dsp:nvSpPr>
      <dsp:spPr>
        <a:xfrm>
          <a:off x="0" y="726120"/>
          <a:ext cx="8229600" cy="9501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dirty="0"/>
            <a:t>Framed discussion around: successes of the current DSRIP, the logistics of non-federal share in CA, looking forward at DSRIP 2.0 as the first 5-yr DSRIP up for renewal</a:t>
          </a:r>
        </a:p>
      </dsp:txBody>
      <dsp:txXfrm>
        <a:off x="0" y="726120"/>
        <a:ext cx="8229600" cy="950130"/>
      </dsp:txXfrm>
    </dsp:sp>
    <dsp:sp modelId="{66CAAC4A-E8AB-4F31-9794-4BAF35598F04}">
      <dsp:nvSpPr>
        <dsp:cNvPr id="0" name=""/>
        <dsp:cNvSpPr/>
      </dsp:nvSpPr>
      <dsp:spPr>
        <a:xfrm>
          <a:off x="0" y="1676250"/>
          <a:ext cx="8229600" cy="647595"/>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Workforce Development (Nov. 20, 2014) </a:t>
          </a:r>
        </a:p>
      </dsp:txBody>
      <dsp:txXfrm>
        <a:off x="31613" y="1707863"/>
        <a:ext cx="8166374" cy="584369"/>
      </dsp:txXfrm>
    </dsp:sp>
    <dsp:sp modelId="{B3C2C86C-0D1F-485E-B484-9407DF48423B}">
      <dsp:nvSpPr>
        <dsp:cNvPr id="0" name=""/>
        <dsp:cNvSpPr/>
      </dsp:nvSpPr>
      <dsp:spPr>
        <a:xfrm>
          <a:off x="0" y="2402370"/>
          <a:ext cx="8229600" cy="26268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dirty="0"/>
            <a:t>Framed discussion around three goals, for a wide range of provider types:</a:t>
          </a:r>
        </a:p>
        <a:p>
          <a:pPr marL="228600" lvl="1" indent="-228600" algn="l" defTabSz="933450">
            <a:lnSpc>
              <a:spcPct val="90000"/>
            </a:lnSpc>
            <a:spcBef>
              <a:spcPct val="0"/>
            </a:spcBef>
            <a:spcAft>
              <a:spcPct val="20000"/>
            </a:spcAft>
            <a:buChar char="•"/>
          </a:pPr>
          <a:r>
            <a:rPr lang="en-US" sz="2100" kern="1200" dirty="0"/>
            <a:t>Increase the number of new health workers to serve in medically underserved areas or to serve more Medi-Cal beneficiaries</a:t>
          </a:r>
        </a:p>
        <a:p>
          <a:pPr marL="228600" lvl="1" indent="-228600" algn="l" defTabSz="933450">
            <a:lnSpc>
              <a:spcPct val="90000"/>
            </a:lnSpc>
            <a:spcBef>
              <a:spcPct val="0"/>
            </a:spcBef>
            <a:spcAft>
              <a:spcPct val="20000"/>
            </a:spcAft>
            <a:buChar char="•"/>
          </a:pPr>
          <a:r>
            <a:rPr lang="en-US" sz="2100" kern="1200" dirty="0"/>
            <a:t>Develop innovative ways to address whole person care to address physical and mental health and substance use disorder care needs </a:t>
          </a:r>
        </a:p>
        <a:p>
          <a:pPr marL="228600" lvl="1" indent="-228600" algn="l" defTabSz="933450">
            <a:lnSpc>
              <a:spcPct val="90000"/>
            </a:lnSpc>
            <a:spcBef>
              <a:spcPct val="0"/>
            </a:spcBef>
            <a:spcAft>
              <a:spcPct val="20000"/>
            </a:spcAft>
            <a:buChar char="•"/>
          </a:pPr>
          <a:r>
            <a:rPr lang="en-US" sz="2100" kern="1200" dirty="0"/>
            <a:t>Create financial and other incentives to encourage greater commitment to serve the Medi-Cal population</a:t>
          </a:r>
        </a:p>
      </dsp:txBody>
      <dsp:txXfrm>
        <a:off x="0" y="2402370"/>
        <a:ext cx="8229600" cy="262682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852CD-8828-4F38-B63F-8FA3794A4585}">
      <dsp:nvSpPr>
        <dsp:cNvPr id="0" name=""/>
        <dsp:cNvSpPr/>
      </dsp:nvSpPr>
      <dsp:spPr>
        <a:xfrm>
          <a:off x="0" y="0"/>
          <a:ext cx="2941152" cy="2941145"/>
        </a:xfrm>
        <a:prstGeom prst="ellipse">
          <a:avLst/>
        </a:prstGeom>
        <a:solidFill>
          <a:schemeClr val="lt1">
            <a:alpha val="50000"/>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t>Transform how care is provided at FQHCs</a:t>
          </a:r>
        </a:p>
        <a:p>
          <a:pPr marL="171450" lvl="1" indent="-171450" algn="l" defTabSz="755650">
            <a:lnSpc>
              <a:spcPct val="90000"/>
            </a:lnSpc>
            <a:spcBef>
              <a:spcPct val="0"/>
            </a:spcBef>
            <a:spcAft>
              <a:spcPct val="15000"/>
            </a:spcAft>
            <a:buChar char="•"/>
          </a:pPr>
          <a:r>
            <a:rPr lang="en-US" sz="1700" kern="1200" dirty="0"/>
            <a:t>Increased access and capacity</a:t>
          </a:r>
        </a:p>
        <a:p>
          <a:pPr marL="171450" lvl="1" indent="-171450" algn="l" defTabSz="755650">
            <a:lnSpc>
              <a:spcPct val="90000"/>
            </a:lnSpc>
            <a:spcBef>
              <a:spcPct val="0"/>
            </a:spcBef>
            <a:spcAft>
              <a:spcPct val="15000"/>
            </a:spcAft>
            <a:buChar char="•"/>
          </a:pPr>
          <a:r>
            <a:rPr lang="en-US" sz="1700" kern="1200" dirty="0"/>
            <a:t>Allow for additional flexibilities in care delivery</a:t>
          </a:r>
        </a:p>
      </dsp:txBody>
      <dsp:txXfrm>
        <a:off x="430722" y="430721"/>
        <a:ext cx="2079708" cy="2079703"/>
      </dsp:txXfrm>
    </dsp:sp>
    <dsp:sp modelId="{3949EFB8-D952-4956-B83E-6DF5DDF0AE43}">
      <dsp:nvSpPr>
        <dsp:cNvPr id="0" name=""/>
        <dsp:cNvSpPr/>
      </dsp:nvSpPr>
      <dsp:spPr>
        <a:xfrm>
          <a:off x="1498593" y="2164254"/>
          <a:ext cx="2941152" cy="2941145"/>
        </a:xfrm>
        <a:prstGeom prst="ellipse">
          <a:avLst/>
        </a:prstGeom>
        <a:solidFill>
          <a:schemeClr val="lt1">
            <a:alpha val="50000"/>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Test a value-based Alternative Payment Methodology (APM) and bend the cost curve</a:t>
          </a:r>
        </a:p>
      </dsp:txBody>
      <dsp:txXfrm>
        <a:off x="1929315" y="2594975"/>
        <a:ext cx="2079708" cy="2079703"/>
      </dsp:txXfrm>
    </dsp:sp>
    <dsp:sp modelId="{A77236DF-BD6E-4896-B1E1-5E232D90D621}">
      <dsp:nvSpPr>
        <dsp:cNvPr id="0" name=""/>
        <dsp:cNvSpPr/>
      </dsp:nvSpPr>
      <dsp:spPr>
        <a:xfrm>
          <a:off x="3025673" y="101336"/>
          <a:ext cx="2941152" cy="2941145"/>
        </a:xfrm>
        <a:prstGeom prst="ellipse">
          <a:avLst/>
        </a:prstGeom>
        <a:solidFill>
          <a:schemeClr val="lt1">
            <a:alpha val="50000"/>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US" sz="1800" b="1" kern="1200" dirty="0"/>
            <a:t>Build upon the state’s existing organized delivery system</a:t>
          </a:r>
        </a:p>
        <a:p>
          <a:pPr marL="171450" lvl="1" indent="-171450" algn="l" defTabSz="711200">
            <a:lnSpc>
              <a:spcPct val="90000"/>
            </a:lnSpc>
            <a:spcBef>
              <a:spcPct val="0"/>
            </a:spcBef>
            <a:spcAft>
              <a:spcPct val="15000"/>
            </a:spcAft>
            <a:buChar char="•"/>
          </a:pPr>
          <a:r>
            <a:rPr lang="en-US" sz="1600" b="0" kern="1200" dirty="0"/>
            <a:t>Strengthen MCP-FQHC relationships</a:t>
          </a:r>
        </a:p>
      </dsp:txBody>
      <dsp:txXfrm>
        <a:off x="3456395" y="532057"/>
        <a:ext cx="2079708" cy="2079703"/>
      </dsp:txXfrm>
    </dsp:sp>
    <dsp:sp modelId="{D371700D-D26C-46DE-8013-1244B60D07F3}">
      <dsp:nvSpPr>
        <dsp:cNvPr id="0" name=""/>
        <dsp:cNvSpPr/>
      </dsp:nvSpPr>
      <dsp:spPr>
        <a:xfrm>
          <a:off x="4538060" y="2062917"/>
          <a:ext cx="2941152" cy="2941145"/>
        </a:xfrm>
        <a:prstGeom prst="ellipse">
          <a:avLst/>
        </a:prstGeom>
        <a:solidFill>
          <a:schemeClr val="lt1">
            <a:alpha val="50000"/>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US" sz="1800" b="1" kern="1200" dirty="0"/>
            <a:t>Enhance </a:t>
          </a:r>
        </a:p>
        <a:p>
          <a:pPr marL="0" lvl="0" indent="0" algn="ctr" defTabSz="800100">
            <a:lnSpc>
              <a:spcPct val="90000"/>
            </a:lnSpc>
            <a:spcBef>
              <a:spcPct val="0"/>
            </a:spcBef>
            <a:spcAft>
              <a:spcPct val="35000"/>
            </a:spcAft>
            <a:buNone/>
          </a:pPr>
          <a:r>
            <a:rPr lang="en-US" sz="1800" b="1" kern="1200" dirty="0"/>
            <a:t>data quality</a:t>
          </a:r>
        </a:p>
        <a:p>
          <a:pPr marL="171450" lvl="1" indent="-171450" algn="l" defTabSz="711200">
            <a:lnSpc>
              <a:spcPct val="90000"/>
            </a:lnSpc>
            <a:spcBef>
              <a:spcPct val="0"/>
            </a:spcBef>
            <a:spcAft>
              <a:spcPct val="15000"/>
            </a:spcAft>
            <a:buChar char="•"/>
          </a:pPr>
          <a:r>
            <a:rPr lang="en-US" sz="1600" kern="1200" dirty="0"/>
            <a:t>Data sharing between MCPs, FQHC and the state</a:t>
          </a:r>
        </a:p>
        <a:p>
          <a:pPr marL="171450" lvl="1" indent="-171450" algn="l" defTabSz="711200">
            <a:lnSpc>
              <a:spcPct val="90000"/>
            </a:lnSpc>
            <a:spcBef>
              <a:spcPct val="0"/>
            </a:spcBef>
            <a:spcAft>
              <a:spcPct val="15000"/>
            </a:spcAft>
            <a:buChar char="•"/>
          </a:pPr>
          <a:r>
            <a:rPr lang="en-US" sz="1600" kern="1200" dirty="0"/>
            <a:t>Reporting and tracking measures for evaluation and ratesetting</a:t>
          </a:r>
        </a:p>
      </dsp:txBody>
      <dsp:txXfrm>
        <a:off x="4968782" y="2493638"/>
        <a:ext cx="2079708" cy="2079703"/>
      </dsp:txXfrm>
    </dsp:sp>
    <dsp:sp modelId="{700A835D-79B7-46B6-ACA8-0090F9F9B635}">
      <dsp:nvSpPr>
        <dsp:cNvPr id="0" name=""/>
        <dsp:cNvSpPr/>
      </dsp:nvSpPr>
      <dsp:spPr>
        <a:xfrm>
          <a:off x="6050447" y="101336"/>
          <a:ext cx="2941152" cy="2941145"/>
        </a:xfrm>
        <a:prstGeom prst="ellipse">
          <a:avLst/>
        </a:prstGeom>
        <a:solidFill>
          <a:schemeClr val="lt1">
            <a:alpha val="50000"/>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t>Improve patient health outcomes</a:t>
          </a:r>
          <a:endParaRPr lang="en-US" sz="1800" kern="1200" dirty="0"/>
        </a:p>
        <a:p>
          <a:pPr marL="171450" lvl="1" indent="-171450" algn="l" defTabSz="800100">
            <a:lnSpc>
              <a:spcPct val="90000"/>
            </a:lnSpc>
            <a:spcBef>
              <a:spcPct val="0"/>
            </a:spcBef>
            <a:spcAft>
              <a:spcPct val="15000"/>
            </a:spcAft>
            <a:buChar char="•"/>
          </a:pPr>
          <a:r>
            <a:rPr lang="en-US" sz="1800" b="0" kern="1200" dirty="0"/>
            <a:t>Align incentives for patient-centered care</a:t>
          </a:r>
        </a:p>
        <a:p>
          <a:pPr marL="171450" lvl="1" indent="-171450" algn="l" defTabSz="800100">
            <a:lnSpc>
              <a:spcPct val="90000"/>
            </a:lnSpc>
            <a:spcBef>
              <a:spcPct val="0"/>
            </a:spcBef>
            <a:spcAft>
              <a:spcPct val="15000"/>
            </a:spcAft>
            <a:buChar char="•"/>
          </a:pPr>
          <a:endParaRPr lang="en-US" sz="1800" kern="1200" dirty="0"/>
        </a:p>
      </dsp:txBody>
      <dsp:txXfrm>
        <a:off x="6481169" y="532057"/>
        <a:ext cx="2079708" cy="207970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08A2C1-57FC-4A38-BFEC-BDA80D3D4F90}">
      <dsp:nvSpPr>
        <dsp:cNvPr id="0" name=""/>
        <dsp:cNvSpPr/>
      </dsp:nvSpPr>
      <dsp:spPr>
        <a:xfrm>
          <a:off x="0" y="1612"/>
          <a:ext cx="8229600" cy="856842"/>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solidFill>
                <a:schemeClr val="accent6">
                  <a:lumMod val="50000"/>
                </a:schemeClr>
              </a:solidFill>
            </a:rPr>
            <a:t>To date, DHCS has provided technical assistance to FQHCs and Managed Care Plans (MCPs) in convening workgroups to develop a viable Alternative Payment Methodology (APM) pilot.</a:t>
          </a:r>
        </a:p>
      </dsp:txBody>
      <dsp:txXfrm>
        <a:off x="41828" y="43440"/>
        <a:ext cx="8145944" cy="773186"/>
      </dsp:txXfrm>
    </dsp:sp>
    <dsp:sp modelId="{A20E972D-3D59-4A42-ABF5-004BDF0C0C63}">
      <dsp:nvSpPr>
        <dsp:cNvPr id="0" name=""/>
        <dsp:cNvSpPr/>
      </dsp:nvSpPr>
      <dsp:spPr>
        <a:xfrm>
          <a:off x="0" y="870717"/>
          <a:ext cx="8229600" cy="856842"/>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solidFill>
                <a:schemeClr val="accent6">
                  <a:lumMod val="50000"/>
                </a:schemeClr>
              </a:solidFill>
            </a:rPr>
            <a:t>Workgroups on key components:</a:t>
          </a:r>
        </a:p>
      </dsp:txBody>
      <dsp:txXfrm>
        <a:off x="41828" y="912545"/>
        <a:ext cx="8145944" cy="773186"/>
      </dsp:txXfrm>
    </dsp:sp>
    <dsp:sp modelId="{C8187BCE-455E-4E0E-B032-F3891EFCCF6B}">
      <dsp:nvSpPr>
        <dsp:cNvPr id="0" name=""/>
        <dsp:cNvSpPr/>
      </dsp:nvSpPr>
      <dsp:spPr>
        <a:xfrm>
          <a:off x="0" y="1727559"/>
          <a:ext cx="8229600" cy="1269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0320" rIns="113792" bIns="20320" numCol="1" spcCol="1270" anchor="t" anchorCtr="0">
          <a:noAutofit/>
        </a:bodyPr>
        <a:lstStyle/>
        <a:p>
          <a:pPr marL="171450" lvl="1" indent="-171450" algn="l" defTabSz="711200">
            <a:lnSpc>
              <a:spcPct val="90000"/>
            </a:lnSpc>
            <a:spcBef>
              <a:spcPct val="0"/>
            </a:spcBef>
            <a:spcAft>
              <a:spcPct val="20000"/>
            </a:spcAft>
            <a:buChar char="•"/>
          </a:pPr>
          <a:r>
            <a:rPr lang="en-US" sz="1600" kern="1200" dirty="0">
              <a:solidFill>
                <a:schemeClr val="accent6">
                  <a:lumMod val="50000"/>
                </a:schemeClr>
              </a:solidFill>
            </a:rPr>
            <a:t>data analysis of payment and claims data</a:t>
          </a:r>
        </a:p>
        <a:p>
          <a:pPr marL="171450" lvl="1" indent="-171450" algn="l" defTabSz="711200">
            <a:lnSpc>
              <a:spcPct val="90000"/>
            </a:lnSpc>
            <a:spcBef>
              <a:spcPct val="0"/>
            </a:spcBef>
            <a:spcAft>
              <a:spcPct val="20000"/>
            </a:spcAft>
            <a:buChar char="•"/>
          </a:pPr>
          <a:r>
            <a:rPr lang="en-US" sz="1600" kern="1200" dirty="0">
              <a:solidFill>
                <a:schemeClr val="accent6">
                  <a:lumMod val="50000"/>
                </a:schemeClr>
              </a:solidFill>
            </a:rPr>
            <a:t>alternative methods of care delivery</a:t>
          </a:r>
        </a:p>
        <a:p>
          <a:pPr marL="171450" lvl="1" indent="-171450" algn="l" defTabSz="711200">
            <a:lnSpc>
              <a:spcPct val="90000"/>
            </a:lnSpc>
            <a:spcBef>
              <a:spcPct val="0"/>
            </a:spcBef>
            <a:spcAft>
              <a:spcPct val="20000"/>
            </a:spcAft>
            <a:buChar char="•"/>
          </a:pPr>
          <a:r>
            <a:rPr lang="en-US" sz="1600" kern="1200" dirty="0">
              <a:solidFill>
                <a:schemeClr val="accent6">
                  <a:lumMod val="50000"/>
                </a:schemeClr>
              </a:solidFill>
            </a:rPr>
            <a:t>triggers for reconciliation</a:t>
          </a:r>
        </a:p>
        <a:p>
          <a:pPr marL="171450" lvl="1" indent="-171450" algn="l" defTabSz="711200">
            <a:lnSpc>
              <a:spcPct val="90000"/>
            </a:lnSpc>
            <a:spcBef>
              <a:spcPct val="0"/>
            </a:spcBef>
            <a:spcAft>
              <a:spcPct val="20000"/>
            </a:spcAft>
            <a:buChar char="•"/>
          </a:pPr>
          <a:r>
            <a:rPr lang="en-US" sz="1600" kern="1200" dirty="0">
              <a:solidFill>
                <a:schemeClr val="accent6">
                  <a:lumMod val="50000"/>
                </a:schemeClr>
              </a:solidFill>
            </a:rPr>
            <a:t>evaluation metrics: What does successful practice transformation look like?</a:t>
          </a:r>
        </a:p>
      </dsp:txBody>
      <dsp:txXfrm>
        <a:off x="0" y="1727559"/>
        <a:ext cx="8229600" cy="1269280"/>
      </dsp:txXfrm>
    </dsp:sp>
    <dsp:sp modelId="{F02EE79A-705E-4C59-867E-ADC5B823B0E8}">
      <dsp:nvSpPr>
        <dsp:cNvPr id="0" name=""/>
        <dsp:cNvSpPr/>
      </dsp:nvSpPr>
      <dsp:spPr>
        <a:xfrm>
          <a:off x="0" y="2996840"/>
          <a:ext cx="8229600" cy="856842"/>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solidFill>
                <a:schemeClr val="accent6">
                  <a:lumMod val="50000"/>
                </a:schemeClr>
              </a:solidFill>
            </a:rPr>
            <a:t>Capitation rate development</a:t>
          </a:r>
        </a:p>
      </dsp:txBody>
      <dsp:txXfrm>
        <a:off x="41828" y="3038668"/>
        <a:ext cx="8145944" cy="773186"/>
      </dsp:txXfrm>
    </dsp:sp>
    <dsp:sp modelId="{32F7EC94-4C0D-4375-A50A-278E52CAE18F}">
      <dsp:nvSpPr>
        <dsp:cNvPr id="0" name=""/>
        <dsp:cNvSpPr/>
      </dsp:nvSpPr>
      <dsp:spPr>
        <a:xfrm>
          <a:off x="0" y="3858906"/>
          <a:ext cx="8229600" cy="856842"/>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solidFill>
                <a:schemeClr val="accent6">
                  <a:lumMod val="50000"/>
                </a:schemeClr>
              </a:solidFill>
            </a:rPr>
            <a:t>Legislation and Federal approval</a:t>
          </a:r>
        </a:p>
      </dsp:txBody>
      <dsp:txXfrm>
        <a:off x="41828" y="3900734"/>
        <a:ext cx="8145944" cy="77318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F86518-3243-43F4-8561-F5D6326973A2}">
      <dsp:nvSpPr>
        <dsp:cNvPr id="0" name=""/>
        <dsp:cNvSpPr/>
      </dsp:nvSpPr>
      <dsp:spPr>
        <a:xfrm>
          <a:off x="3109519" y="-78213"/>
          <a:ext cx="2099371" cy="1370657"/>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accent5">
                  <a:lumMod val="75000"/>
                </a:schemeClr>
              </a:solidFill>
            </a:rPr>
            <a:t>Consensus between plans, health centers, and the Administration on pilot design</a:t>
          </a:r>
        </a:p>
      </dsp:txBody>
      <dsp:txXfrm>
        <a:off x="3176429" y="-11303"/>
        <a:ext cx="1965551" cy="1236837"/>
      </dsp:txXfrm>
    </dsp:sp>
    <dsp:sp modelId="{5A0E25AE-BED7-433E-A565-08BF8DC33E7F}">
      <dsp:nvSpPr>
        <dsp:cNvPr id="0" name=""/>
        <dsp:cNvSpPr/>
      </dsp:nvSpPr>
      <dsp:spPr>
        <a:xfrm>
          <a:off x="2423500" y="607114"/>
          <a:ext cx="3471410" cy="3471410"/>
        </a:xfrm>
        <a:custGeom>
          <a:avLst/>
          <a:gdLst/>
          <a:ahLst/>
          <a:cxnLst/>
          <a:rect l="0" t="0" r="0" b="0"/>
          <a:pathLst>
            <a:path>
              <a:moveTo>
                <a:pt x="2793722" y="359742"/>
              </a:moveTo>
              <a:arcTo wR="1735705" hR="1735705" stAng="18453463" swAng="2068053"/>
            </a:path>
          </a:pathLst>
        </a:custGeom>
        <a:noFill/>
        <a:ln w="9525" cap="flat" cmpd="sng" algn="ctr">
          <a:solidFill>
            <a:schemeClr val="dk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83A8950-C95C-4742-8178-54BA410682C5}">
      <dsp:nvSpPr>
        <dsp:cNvPr id="0" name=""/>
        <dsp:cNvSpPr/>
      </dsp:nvSpPr>
      <dsp:spPr>
        <a:xfrm>
          <a:off x="5086215" y="1817168"/>
          <a:ext cx="1617389" cy="1051303"/>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accent5">
                  <a:lumMod val="75000"/>
                </a:schemeClr>
              </a:solidFill>
            </a:rPr>
            <a:t>Legislative and federal authority</a:t>
          </a:r>
        </a:p>
      </dsp:txBody>
      <dsp:txXfrm>
        <a:off x="5137535" y="1868488"/>
        <a:ext cx="1514749" cy="948663"/>
      </dsp:txXfrm>
    </dsp:sp>
    <dsp:sp modelId="{0D3E2574-FEB7-4E2C-9174-4AB44EE530AC}">
      <dsp:nvSpPr>
        <dsp:cNvPr id="0" name=""/>
        <dsp:cNvSpPr/>
      </dsp:nvSpPr>
      <dsp:spPr>
        <a:xfrm>
          <a:off x="2423500" y="607114"/>
          <a:ext cx="3471410" cy="3471410"/>
        </a:xfrm>
        <a:custGeom>
          <a:avLst/>
          <a:gdLst/>
          <a:ahLst/>
          <a:cxnLst/>
          <a:rect l="0" t="0" r="0" b="0"/>
          <a:pathLst>
            <a:path>
              <a:moveTo>
                <a:pt x="3385863" y="2273895"/>
              </a:moveTo>
              <a:arcTo wR="1735705" hR="1735705" stAng="1083808" swAng="2623926"/>
            </a:path>
          </a:pathLst>
        </a:custGeom>
        <a:noFill/>
        <a:ln w="9525" cap="flat" cmpd="sng" algn="ctr">
          <a:solidFill>
            <a:schemeClr val="dk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3336474-DEA2-4D4D-BDF4-E0CC609F35A8}">
      <dsp:nvSpPr>
        <dsp:cNvPr id="0" name=""/>
        <dsp:cNvSpPr/>
      </dsp:nvSpPr>
      <dsp:spPr>
        <a:xfrm>
          <a:off x="3350510" y="3552873"/>
          <a:ext cx="1617389" cy="1051303"/>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accent5">
                  <a:lumMod val="75000"/>
                </a:schemeClr>
              </a:solidFill>
            </a:rPr>
            <a:t>Viable ratesetting methodology </a:t>
          </a:r>
        </a:p>
      </dsp:txBody>
      <dsp:txXfrm>
        <a:off x="3401830" y="3604193"/>
        <a:ext cx="1514749" cy="948663"/>
      </dsp:txXfrm>
    </dsp:sp>
    <dsp:sp modelId="{80CB9F51-C36F-4320-A46A-A7E2366997F2}">
      <dsp:nvSpPr>
        <dsp:cNvPr id="0" name=""/>
        <dsp:cNvSpPr/>
      </dsp:nvSpPr>
      <dsp:spPr>
        <a:xfrm>
          <a:off x="2423500" y="607114"/>
          <a:ext cx="3471410" cy="3471410"/>
        </a:xfrm>
        <a:custGeom>
          <a:avLst/>
          <a:gdLst/>
          <a:ahLst/>
          <a:cxnLst/>
          <a:rect l="0" t="0" r="0" b="0"/>
          <a:pathLst>
            <a:path>
              <a:moveTo>
                <a:pt x="915378" y="3265324"/>
              </a:moveTo>
              <a:arcTo wR="1735705" hR="1735705" stAng="7092266" swAng="2623926"/>
            </a:path>
          </a:pathLst>
        </a:custGeom>
        <a:noFill/>
        <a:ln w="9525" cap="flat" cmpd="sng" algn="ctr">
          <a:solidFill>
            <a:schemeClr val="dk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C3C4E06-5534-4C49-AD43-B31EBB02C79D}">
      <dsp:nvSpPr>
        <dsp:cNvPr id="0" name=""/>
        <dsp:cNvSpPr/>
      </dsp:nvSpPr>
      <dsp:spPr>
        <a:xfrm>
          <a:off x="1525994" y="1817168"/>
          <a:ext cx="1795011" cy="1051303"/>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accent5">
                  <a:lumMod val="75000"/>
                </a:schemeClr>
              </a:solidFill>
            </a:rPr>
            <a:t>Evaluation of practice transformation</a:t>
          </a:r>
        </a:p>
      </dsp:txBody>
      <dsp:txXfrm>
        <a:off x="1577314" y="1868488"/>
        <a:ext cx="1692371" cy="948663"/>
      </dsp:txXfrm>
    </dsp:sp>
    <dsp:sp modelId="{8BCF3894-8DE2-4D30-ADB3-4213489946D9}">
      <dsp:nvSpPr>
        <dsp:cNvPr id="0" name=""/>
        <dsp:cNvSpPr/>
      </dsp:nvSpPr>
      <dsp:spPr>
        <a:xfrm>
          <a:off x="2423500" y="607114"/>
          <a:ext cx="3471410" cy="3471410"/>
        </a:xfrm>
        <a:custGeom>
          <a:avLst/>
          <a:gdLst/>
          <a:ahLst/>
          <a:cxnLst/>
          <a:rect l="0" t="0" r="0" b="0"/>
          <a:pathLst>
            <a:path>
              <a:moveTo>
                <a:pt x="84715" y="1200070"/>
              </a:moveTo>
              <a:arcTo wR="1735705" hR="1735705" stAng="11878484" swAng="2068053"/>
            </a:path>
          </a:pathLst>
        </a:custGeom>
        <a:noFill/>
        <a:ln w="9525" cap="flat" cmpd="sng" algn="ctr">
          <a:solidFill>
            <a:schemeClr val="dk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6D9F25-D5A3-413B-9D3C-C09B0344EC5F}">
      <dsp:nvSpPr>
        <dsp:cNvPr id="0" name=""/>
        <dsp:cNvSpPr/>
      </dsp:nvSpPr>
      <dsp:spPr>
        <a:xfrm>
          <a:off x="0" y="0"/>
          <a:ext cx="8229600"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1BB35B-EF0F-4BF0-83E1-07E97B695012}">
      <dsp:nvSpPr>
        <dsp:cNvPr id="0" name=""/>
        <dsp:cNvSpPr/>
      </dsp:nvSpPr>
      <dsp:spPr>
        <a:xfrm>
          <a:off x="0" y="0"/>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DHCS has assembled a CCS Redesign Stakeholder Advisory Board (RSAB) composed of individuals from various organizations and backgrounds with expertise in both the CCS program and care for children and youth with special health care needs.  </a:t>
          </a:r>
          <a:endParaRPr lang="en-US" sz="1800" kern="1200" dirty="0"/>
        </a:p>
      </dsp:txBody>
      <dsp:txXfrm>
        <a:off x="0" y="0"/>
        <a:ext cx="8229600" cy="1131490"/>
      </dsp:txXfrm>
    </dsp:sp>
    <dsp:sp modelId="{69B767C2-AF97-41B7-A22A-7F003D12FC16}">
      <dsp:nvSpPr>
        <dsp:cNvPr id="0" name=""/>
        <dsp:cNvSpPr/>
      </dsp:nvSpPr>
      <dsp:spPr>
        <a:xfrm>
          <a:off x="0" y="1131490"/>
          <a:ext cx="8229600" cy="0"/>
        </a:xfrm>
        <a:prstGeom prst="line">
          <a:avLst/>
        </a:prstGeom>
        <a:solidFill>
          <a:schemeClr val="accent5">
            <a:hueOff val="521082"/>
            <a:satOff val="-4621"/>
            <a:lumOff val="0"/>
            <a:alphaOff val="0"/>
          </a:schemeClr>
        </a:solidFill>
        <a:ln w="25400" cap="flat" cmpd="sng" algn="ctr">
          <a:solidFill>
            <a:schemeClr val="accent5">
              <a:hueOff val="521082"/>
              <a:satOff val="-4621"/>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44EBFC-9AF2-4667-BCF5-60A71354958C}">
      <dsp:nvSpPr>
        <dsp:cNvPr id="0" name=""/>
        <dsp:cNvSpPr/>
      </dsp:nvSpPr>
      <dsp:spPr>
        <a:xfrm>
          <a:off x="0" y="1131490"/>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Meetings begin in December 2014 and run through approximately July 2015.  This process will also include topic-specific technical workgroups composed of experts in key issues. </a:t>
          </a:r>
        </a:p>
      </dsp:txBody>
      <dsp:txXfrm>
        <a:off x="0" y="1131490"/>
        <a:ext cx="8229600" cy="1131490"/>
      </dsp:txXfrm>
    </dsp:sp>
    <dsp:sp modelId="{0FFCAF1F-ED13-47B5-9822-AFA57018355B}">
      <dsp:nvSpPr>
        <dsp:cNvPr id="0" name=""/>
        <dsp:cNvSpPr/>
      </dsp:nvSpPr>
      <dsp:spPr>
        <a:xfrm>
          <a:off x="0" y="2262981"/>
          <a:ext cx="8229600" cy="0"/>
        </a:xfrm>
        <a:prstGeom prst="line">
          <a:avLst/>
        </a:prstGeom>
        <a:solidFill>
          <a:schemeClr val="accent5">
            <a:hueOff val="1042164"/>
            <a:satOff val="-9241"/>
            <a:lumOff val="0"/>
            <a:alphaOff val="0"/>
          </a:schemeClr>
        </a:solidFill>
        <a:ln w="25400" cap="flat" cmpd="sng" algn="ctr">
          <a:solidFill>
            <a:schemeClr val="accent5">
              <a:hueOff val="1042164"/>
              <a:satOff val="-9241"/>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928F23-780F-42AF-A017-65E7E6491110}">
      <dsp:nvSpPr>
        <dsp:cNvPr id="0" name=""/>
        <dsp:cNvSpPr/>
      </dsp:nvSpPr>
      <dsp:spPr>
        <a:xfrm>
          <a:off x="0" y="2262981"/>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The fundamental goals of the redesign process are to: 1) improve care and outcomes for children and youth with special health care needs by ensuring that they receive coordinated care and 2) identify indicators that will measure quality in order to improve care for these children and their families.  </a:t>
          </a:r>
        </a:p>
      </dsp:txBody>
      <dsp:txXfrm>
        <a:off x="0" y="2262981"/>
        <a:ext cx="8229600" cy="1131490"/>
      </dsp:txXfrm>
    </dsp:sp>
    <dsp:sp modelId="{C075FC2E-F0E5-488D-BB82-D99D0EF6A353}">
      <dsp:nvSpPr>
        <dsp:cNvPr id="0" name=""/>
        <dsp:cNvSpPr/>
      </dsp:nvSpPr>
      <dsp:spPr>
        <a:xfrm>
          <a:off x="0" y="3394472"/>
          <a:ext cx="8229600" cy="0"/>
        </a:xfrm>
        <a:prstGeom prst="line">
          <a:avLst/>
        </a:prstGeom>
        <a:solidFill>
          <a:schemeClr val="accent5">
            <a:hueOff val="1563246"/>
            <a:satOff val="-13862"/>
            <a:lumOff val="0"/>
            <a:alphaOff val="0"/>
          </a:schemeClr>
        </a:solidFill>
        <a:ln w="25400" cap="flat" cmpd="sng" algn="ctr">
          <a:solidFill>
            <a:schemeClr val="accent5">
              <a:hueOff val="1563246"/>
              <a:satOff val="-13862"/>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96A041-9BA6-485B-AAC8-888BFA1CA7F3}">
      <dsp:nvSpPr>
        <dsp:cNvPr id="0" name=""/>
        <dsp:cNvSpPr/>
      </dsp:nvSpPr>
      <dsp:spPr>
        <a:xfrm>
          <a:off x="0" y="3394472"/>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The DHCS has no predetermined preference for health care delivery changes or improvements and is looking to the stakeholder process to provide viable recommendations that would best benefit the CCS population.</a:t>
          </a:r>
        </a:p>
      </dsp:txBody>
      <dsp:txXfrm>
        <a:off x="0" y="3394472"/>
        <a:ext cx="8229600" cy="113149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AEDFDF-497B-4747-B5EA-A03C2E226AD6}">
      <dsp:nvSpPr>
        <dsp:cNvPr id="0" name=""/>
        <dsp:cNvSpPr/>
      </dsp:nvSpPr>
      <dsp:spPr>
        <a:xfrm>
          <a:off x="0" y="27529"/>
          <a:ext cx="8229600" cy="1275702"/>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Generally providing assistance to DHCS in:</a:t>
          </a:r>
        </a:p>
      </dsp:txBody>
      <dsp:txXfrm>
        <a:off x="62275" y="89804"/>
        <a:ext cx="8105050" cy="1151152"/>
      </dsp:txXfrm>
    </dsp:sp>
    <dsp:sp modelId="{AA18B74C-B92E-4A52-9BB9-2BE3CBC1078A}">
      <dsp:nvSpPr>
        <dsp:cNvPr id="0" name=""/>
        <dsp:cNvSpPr/>
      </dsp:nvSpPr>
      <dsp:spPr>
        <a:xfrm>
          <a:off x="0" y="1303231"/>
          <a:ext cx="8229600" cy="928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US" sz="1800" kern="1200" dirty="0"/>
            <a:t>Researching national and state issues related to the initial set of Waiver concepts</a:t>
          </a:r>
        </a:p>
        <a:p>
          <a:pPr marL="171450" lvl="1" indent="-171450" algn="l" defTabSz="800100">
            <a:lnSpc>
              <a:spcPct val="90000"/>
            </a:lnSpc>
            <a:spcBef>
              <a:spcPct val="0"/>
            </a:spcBef>
            <a:spcAft>
              <a:spcPct val="20000"/>
            </a:spcAft>
            <a:buChar char="•"/>
          </a:pPr>
          <a:r>
            <a:rPr lang="en-US" sz="1800" kern="1200" dirty="0"/>
            <a:t>Presenting/ facilitating discussion at stakeholder workgroup meetings</a:t>
          </a:r>
        </a:p>
        <a:p>
          <a:pPr marL="171450" lvl="1" indent="-171450" algn="l" defTabSz="800100">
            <a:lnSpc>
              <a:spcPct val="90000"/>
            </a:lnSpc>
            <a:spcBef>
              <a:spcPct val="0"/>
            </a:spcBef>
            <a:spcAft>
              <a:spcPct val="20000"/>
            </a:spcAft>
            <a:buChar char="•"/>
          </a:pPr>
          <a:r>
            <a:rPr lang="en-US" sz="1800" kern="1200" dirty="0"/>
            <a:t>Contributing content for Waiver Renewal submission</a:t>
          </a:r>
        </a:p>
      </dsp:txBody>
      <dsp:txXfrm>
        <a:off x="0" y="1303231"/>
        <a:ext cx="8229600" cy="928395"/>
      </dsp:txXfrm>
    </dsp:sp>
    <dsp:sp modelId="{350771FE-EDEE-4D1F-87B6-BF0F6273CB94}">
      <dsp:nvSpPr>
        <dsp:cNvPr id="0" name=""/>
        <dsp:cNvSpPr/>
      </dsp:nvSpPr>
      <dsp:spPr>
        <a:xfrm>
          <a:off x="0" y="2231626"/>
          <a:ext cx="8229600" cy="1275702"/>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DHCS looking to bring on additional consultants with familiarity on 1115 Waivers and Medicaid financing to help with STC and Budget Neutrality development</a:t>
          </a:r>
        </a:p>
      </dsp:txBody>
      <dsp:txXfrm>
        <a:off x="62275" y="2293901"/>
        <a:ext cx="8105050" cy="1151152"/>
      </dsp:txXfrm>
    </dsp:sp>
    <dsp:sp modelId="{EF30E96D-3A73-4ED4-8139-8D39AA344AAE}">
      <dsp:nvSpPr>
        <dsp:cNvPr id="0" name=""/>
        <dsp:cNvSpPr/>
      </dsp:nvSpPr>
      <dsp:spPr>
        <a:xfrm>
          <a:off x="0" y="3573568"/>
          <a:ext cx="8229600" cy="1275702"/>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DHCS also working with departments under CA HHS Agency around specific concepts areas through the stakeholder workgroups </a:t>
          </a:r>
        </a:p>
      </dsp:txBody>
      <dsp:txXfrm>
        <a:off x="62275" y="3635843"/>
        <a:ext cx="8105050" cy="115115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181253-1D2D-42F0-B41E-579CA8C18D77}">
      <dsp:nvSpPr>
        <dsp:cNvPr id="0" name=""/>
        <dsp:cNvSpPr/>
      </dsp:nvSpPr>
      <dsp:spPr>
        <a:xfrm>
          <a:off x="0" y="56450"/>
          <a:ext cx="8229600" cy="834228"/>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dirty="0"/>
            <a:t>Will continue through the current Waiver</a:t>
          </a:r>
        </a:p>
      </dsp:txBody>
      <dsp:txXfrm>
        <a:off x="40724" y="97174"/>
        <a:ext cx="8148152" cy="752780"/>
      </dsp:txXfrm>
    </dsp:sp>
    <dsp:sp modelId="{74592B00-FF2E-45DC-85E3-8F6052AC1BF8}">
      <dsp:nvSpPr>
        <dsp:cNvPr id="0" name=""/>
        <dsp:cNvSpPr/>
      </dsp:nvSpPr>
      <dsp:spPr>
        <a:xfrm>
          <a:off x="0" y="951159"/>
          <a:ext cx="8229600" cy="834228"/>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dirty="0">
              <a:solidFill>
                <a:schemeClr val="tx1"/>
              </a:solidFill>
            </a:rPr>
            <a:t>Anticipate 4 meetings in 2015</a:t>
          </a:r>
        </a:p>
      </dsp:txBody>
      <dsp:txXfrm>
        <a:off x="40724" y="991883"/>
        <a:ext cx="8148152" cy="752780"/>
      </dsp:txXfrm>
    </dsp:sp>
    <dsp:sp modelId="{13F61065-3A36-4B0A-A99F-8D9913CB9FD3}">
      <dsp:nvSpPr>
        <dsp:cNvPr id="0" name=""/>
        <dsp:cNvSpPr/>
      </dsp:nvSpPr>
      <dsp:spPr>
        <a:xfrm>
          <a:off x="0" y="1905000"/>
          <a:ext cx="8229600" cy="834228"/>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dirty="0">
              <a:solidFill>
                <a:schemeClr val="tx1"/>
              </a:solidFill>
            </a:rPr>
            <a:t>Tentative dates set Feb 2015 - Oct 2015</a:t>
          </a:r>
        </a:p>
      </dsp:txBody>
      <dsp:txXfrm>
        <a:off x="40724" y="1945724"/>
        <a:ext cx="8148152" cy="752780"/>
      </dsp:txXfrm>
    </dsp:sp>
    <dsp:sp modelId="{D6805B5F-F8C3-4EDB-BB61-ACD94618A726}">
      <dsp:nvSpPr>
        <dsp:cNvPr id="0" name=""/>
        <dsp:cNvSpPr/>
      </dsp:nvSpPr>
      <dsp:spPr>
        <a:xfrm>
          <a:off x="0" y="2740575"/>
          <a:ext cx="8229600" cy="834228"/>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dirty="0"/>
            <a:t>Will continue discussion on progress of current BTR Waiver programs and health care reform implementation</a:t>
          </a:r>
        </a:p>
      </dsp:txBody>
      <dsp:txXfrm>
        <a:off x="40724" y="2781299"/>
        <a:ext cx="8148152" cy="752780"/>
      </dsp:txXfrm>
    </dsp:sp>
    <dsp:sp modelId="{D676C462-C149-41AE-BCD3-A4B9222D9223}">
      <dsp:nvSpPr>
        <dsp:cNvPr id="0" name=""/>
        <dsp:cNvSpPr/>
      </dsp:nvSpPr>
      <dsp:spPr>
        <a:xfrm>
          <a:off x="0" y="3635283"/>
          <a:ext cx="8229600" cy="834228"/>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dirty="0"/>
            <a:t>Will routinely provide update on status of Waiver Renewal efforts at SAC meetings</a:t>
          </a:r>
        </a:p>
      </dsp:txBody>
      <dsp:txXfrm>
        <a:off x="40724" y="3676007"/>
        <a:ext cx="8148152" cy="75278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726E82-F5B7-4153-ADD6-54EC4865F17A}">
      <dsp:nvSpPr>
        <dsp:cNvPr id="0" name=""/>
        <dsp:cNvSpPr/>
      </dsp:nvSpPr>
      <dsp:spPr>
        <a:xfrm>
          <a:off x="2957" y="908"/>
          <a:ext cx="8223684" cy="2152484"/>
        </a:xfrm>
        <a:prstGeom prst="roundRect">
          <a:avLst>
            <a:gd name="adj" fmla="val 10000"/>
          </a:avLst>
        </a:prstGeom>
        <a:solidFill>
          <a:schemeClr val="lt1">
            <a:hueOff val="0"/>
            <a:satOff val="0"/>
            <a:lumOff val="0"/>
            <a:alphaOff val="0"/>
          </a:schemeClr>
        </a:solidFill>
        <a:ln w="38100" cap="flat" cmpd="sng" algn="ctr">
          <a:solidFill>
            <a:schemeClr val="accent5">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CA foundations (Blue Shield of CA Foundation, California HealthCare Foundation, The California Endowment) continue to be supportive of DHCS initiatives that seek to improve the health of our beneficiaries. Among the many initiatives they help support are:</a:t>
          </a:r>
        </a:p>
      </dsp:txBody>
      <dsp:txXfrm>
        <a:off x="66001" y="63952"/>
        <a:ext cx="8097596" cy="2026396"/>
      </dsp:txXfrm>
    </dsp:sp>
    <dsp:sp modelId="{C12E611E-B380-492B-A7EF-8B491BE19414}">
      <dsp:nvSpPr>
        <dsp:cNvPr id="0" name=""/>
        <dsp:cNvSpPr/>
      </dsp:nvSpPr>
      <dsp:spPr>
        <a:xfrm>
          <a:off x="2957" y="2372570"/>
          <a:ext cx="2595860" cy="2152484"/>
        </a:xfrm>
        <a:prstGeom prst="roundRect">
          <a:avLst>
            <a:gd name="adj" fmla="val 10000"/>
          </a:avLst>
        </a:prstGeom>
        <a:solidFill>
          <a:schemeClr val="lt1">
            <a:hueOff val="0"/>
            <a:satOff val="0"/>
            <a:lumOff val="0"/>
            <a:alphaOff val="0"/>
          </a:schemeClr>
        </a:solidFill>
        <a:ln w="38100" cap="flat" cmpd="sng" algn="ctr">
          <a:solidFill>
            <a:schemeClr val="accent5">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1115 Waiver Renewal</a:t>
          </a:r>
        </a:p>
      </dsp:txBody>
      <dsp:txXfrm>
        <a:off x="66001" y="2435614"/>
        <a:ext cx="2469772" cy="2026396"/>
      </dsp:txXfrm>
    </dsp:sp>
    <dsp:sp modelId="{B3BF3BE6-E50D-4851-8CA3-067FC09B24C3}">
      <dsp:nvSpPr>
        <dsp:cNvPr id="0" name=""/>
        <dsp:cNvSpPr/>
      </dsp:nvSpPr>
      <dsp:spPr>
        <a:xfrm>
          <a:off x="2816869" y="2372570"/>
          <a:ext cx="2595860" cy="2152484"/>
        </a:xfrm>
        <a:prstGeom prst="roundRect">
          <a:avLst>
            <a:gd name="adj" fmla="val 10000"/>
          </a:avLst>
        </a:prstGeom>
        <a:solidFill>
          <a:schemeClr val="lt1">
            <a:hueOff val="0"/>
            <a:satOff val="0"/>
            <a:lumOff val="0"/>
            <a:alphaOff val="0"/>
          </a:schemeClr>
        </a:solidFill>
        <a:ln w="38100" cap="flat" cmpd="sng" algn="ctr">
          <a:solidFill>
            <a:schemeClr val="accent5">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SAC</a:t>
          </a:r>
        </a:p>
      </dsp:txBody>
      <dsp:txXfrm>
        <a:off x="2879913" y="2435614"/>
        <a:ext cx="2469772" cy="2026396"/>
      </dsp:txXfrm>
    </dsp:sp>
    <dsp:sp modelId="{FE38C008-4D9A-45B7-BA2C-2C5608C2C305}">
      <dsp:nvSpPr>
        <dsp:cNvPr id="0" name=""/>
        <dsp:cNvSpPr/>
      </dsp:nvSpPr>
      <dsp:spPr>
        <a:xfrm>
          <a:off x="5630782" y="2372570"/>
          <a:ext cx="2595860" cy="2152484"/>
        </a:xfrm>
        <a:prstGeom prst="roundRect">
          <a:avLst>
            <a:gd name="adj" fmla="val 10000"/>
          </a:avLst>
        </a:prstGeom>
        <a:solidFill>
          <a:schemeClr val="lt1">
            <a:hueOff val="0"/>
            <a:satOff val="0"/>
            <a:lumOff val="0"/>
            <a:alphaOff val="0"/>
          </a:schemeClr>
        </a:solidFill>
        <a:ln w="38100" cap="flat" cmpd="sng" algn="ctr">
          <a:solidFill>
            <a:schemeClr val="accent5">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FQHC Payment Reform</a:t>
          </a:r>
        </a:p>
      </dsp:txBody>
      <dsp:txXfrm>
        <a:off x="5693826" y="2435614"/>
        <a:ext cx="2469772" cy="202639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D7BE732-AC2D-4FF3-B0D9-F2E67864AD03}"/>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fontAlgn="auto">
              <a:spcBef>
                <a:spcPts val="0"/>
              </a:spcBef>
              <a:spcAft>
                <a:spcPts val="0"/>
              </a:spcAft>
              <a:defRPr sz="1200" dirty="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0ACDD394-E737-45D8-BA7E-C44F0F7AB475}"/>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fontAlgn="auto">
              <a:spcBef>
                <a:spcPts val="0"/>
              </a:spcBef>
              <a:spcAft>
                <a:spcPts val="0"/>
              </a:spcAft>
              <a:defRPr sz="1200" smtClean="0">
                <a:latin typeface="+mn-lt"/>
                <a:cs typeface="+mn-cs"/>
              </a:defRPr>
            </a:lvl1pPr>
          </a:lstStyle>
          <a:p>
            <a:pPr>
              <a:defRPr/>
            </a:pPr>
            <a:fld id="{FE29692D-69B9-4B65-86A5-AE8E3E95DCE8}" type="datetimeFigureOut">
              <a:rPr lang="en-US"/>
              <a:pPr>
                <a:defRPr/>
              </a:pPr>
              <a:t>11/29/2020</a:t>
            </a:fld>
            <a:endParaRPr lang="en-US" dirty="0"/>
          </a:p>
        </p:txBody>
      </p:sp>
      <p:sp>
        <p:nvSpPr>
          <p:cNvPr id="4" name="Slide Image Placeholder 3">
            <a:extLst>
              <a:ext uri="{FF2B5EF4-FFF2-40B4-BE49-F238E27FC236}">
                <a16:creationId xmlns:a16="http://schemas.microsoft.com/office/drawing/2014/main" id="{0E220DE8-9411-4D1A-931D-F13D007CA631}"/>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dirty="0"/>
          </a:p>
        </p:txBody>
      </p:sp>
      <p:sp>
        <p:nvSpPr>
          <p:cNvPr id="5" name="Notes Placeholder 4">
            <a:extLst>
              <a:ext uri="{FF2B5EF4-FFF2-40B4-BE49-F238E27FC236}">
                <a16:creationId xmlns:a16="http://schemas.microsoft.com/office/drawing/2014/main" id="{8B6B8879-261D-4589-80B0-E97E51DD2888}"/>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0135C4EF-4033-475E-A40F-38729EB9217D}"/>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fontAlgn="auto">
              <a:spcBef>
                <a:spcPts val="0"/>
              </a:spcBef>
              <a:spcAft>
                <a:spcPts val="0"/>
              </a:spcAft>
              <a:defRPr sz="1200" dirty="0">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id="{6AC26541-49AD-4A0B-B9B7-824237C94917}"/>
              </a:ext>
            </a:extLst>
          </p:cNvPr>
          <p:cNvSpPr>
            <a:spLocks noGrp="1"/>
          </p:cNvSpPr>
          <p:nvPr>
            <p:ph type="sldNum" sz="quarter" idx="5"/>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a:defRPr sz="1200"/>
            </a:lvl1pPr>
          </a:lstStyle>
          <a:p>
            <a:fld id="{63895CC6-911D-4302-8AEB-58227D88158D}"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131C817-DF5E-4BD8-B9B6-F93B33ED282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3990FB3-8709-476F-9844-8FB40F53C02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z="1000">
              <a:latin typeface="Arial" panose="020B0604020202020204" pitchFamily="34" charset="0"/>
              <a:cs typeface="Arial" panose="020B0604020202020204" pitchFamily="34" charset="0"/>
            </a:endParaRPr>
          </a:p>
        </p:txBody>
      </p:sp>
      <p:sp>
        <p:nvSpPr>
          <p:cNvPr id="31748" name="Slide Number Placeholder 3">
            <a:extLst>
              <a:ext uri="{FF2B5EF4-FFF2-40B4-BE49-F238E27FC236}">
                <a16:creationId xmlns:a16="http://schemas.microsoft.com/office/drawing/2014/main" id="{08EE4E58-F427-4FEC-9DDC-B78AA0BF324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6125" indent="-285750">
              <a:defRPr>
                <a:solidFill>
                  <a:schemeClr val="tx1"/>
                </a:solidFill>
                <a:latin typeface="Calibri" panose="020F0502020204030204" pitchFamily="34" charset="0"/>
              </a:defRPr>
            </a:lvl2pPr>
            <a:lvl3pPr marL="1147763" indent="-228600">
              <a:defRPr>
                <a:solidFill>
                  <a:schemeClr val="tx1"/>
                </a:solidFill>
                <a:latin typeface="Calibri" panose="020F0502020204030204" pitchFamily="34" charset="0"/>
              </a:defRPr>
            </a:lvl3pPr>
            <a:lvl4pPr marL="1608138" indent="-228600">
              <a:defRPr>
                <a:solidFill>
                  <a:schemeClr val="tx1"/>
                </a:solidFill>
                <a:latin typeface="Calibri" panose="020F0502020204030204" pitchFamily="34" charset="0"/>
              </a:defRPr>
            </a:lvl4pPr>
            <a:lvl5pPr marL="2066925" indent="-228600">
              <a:defRPr>
                <a:solidFill>
                  <a:schemeClr val="tx1"/>
                </a:solidFill>
                <a:latin typeface="Calibri" panose="020F0502020204030204" pitchFamily="34" charset="0"/>
              </a:defRPr>
            </a:lvl5pPr>
            <a:lvl6pPr marL="2524125" indent="-228600" fontAlgn="base">
              <a:spcBef>
                <a:spcPct val="0"/>
              </a:spcBef>
              <a:spcAft>
                <a:spcPct val="0"/>
              </a:spcAft>
              <a:defRPr>
                <a:solidFill>
                  <a:schemeClr val="tx1"/>
                </a:solidFill>
                <a:latin typeface="Calibri" panose="020F0502020204030204" pitchFamily="34" charset="0"/>
              </a:defRPr>
            </a:lvl6pPr>
            <a:lvl7pPr marL="2981325" indent="-228600" fontAlgn="base">
              <a:spcBef>
                <a:spcPct val="0"/>
              </a:spcBef>
              <a:spcAft>
                <a:spcPct val="0"/>
              </a:spcAft>
              <a:defRPr>
                <a:solidFill>
                  <a:schemeClr val="tx1"/>
                </a:solidFill>
                <a:latin typeface="Calibri" panose="020F0502020204030204" pitchFamily="34" charset="0"/>
              </a:defRPr>
            </a:lvl7pPr>
            <a:lvl8pPr marL="3438525" indent="-228600" fontAlgn="base">
              <a:spcBef>
                <a:spcPct val="0"/>
              </a:spcBef>
              <a:spcAft>
                <a:spcPct val="0"/>
              </a:spcAft>
              <a:defRPr>
                <a:solidFill>
                  <a:schemeClr val="tx1"/>
                </a:solidFill>
                <a:latin typeface="Calibri" panose="020F0502020204030204" pitchFamily="34" charset="0"/>
              </a:defRPr>
            </a:lvl8pPr>
            <a:lvl9pPr marL="3895725" indent="-228600" fontAlgn="base">
              <a:spcBef>
                <a:spcPct val="0"/>
              </a:spcBef>
              <a:spcAft>
                <a:spcPct val="0"/>
              </a:spcAft>
              <a:defRPr>
                <a:solidFill>
                  <a:schemeClr val="tx1"/>
                </a:solidFill>
                <a:latin typeface="Calibri" panose="020F0502020204030204" pitchFamily="34" charset="0"/>
              </a:defRPr>
            </a:lvl9pPr>
          </a:lstStyle>
          <a:p>
            <a:fld id="{036C2632-0CEB-4E9D-BF22-2515A242715E}" type="slidenum">
              <a:rPr lang="en-US" altLang="en-US">
                <a:solidFill>
                  <a:srgbClr val="000000"/>
                </a:solidFill>
                <a:latin typeface="Arial" panose="020B0604020202020204" pitchFamily="34" charset="0"/>
              </a:rPr>
              <a:pPr/>
              <a:t>1</a:t>
            </a:fld>
            <a:endParaRPr lang="en-US" altLang="en-US">
              <a:solidFill>
                <a:srgbClr val="000000"/>
              </a:solidFill>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B688C811-020C-4E45-92FD-2F4CC1AD469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89FBCF40-9772-48F6-8A68-20C0FC33DE5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32772" name="Slide Number Placeholder 3">
            <a:extLst>
              <a:ext uri="{FF2B5EF4-FFF2-40B4-BE49-F238E27FC236}">
                <a16:creationId xmlns:a16="http://schemas.microsoft.com/office/drawing/2014/main" id="{1D64C02D-0312-4F02-98A9-E20796CB28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46DBCA8A-CEB0-4224-AFE4-A5093EFB302D}" type="slidenum">
              <a:rPr lang="en-US" altLang="en-US"/>
              <a:pPr/>
              <a:t>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7CA3A595-3EA3-4BEA-9BCE-1112F11877F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93D694ED-B3A9-46DE-838C-C3FA363D488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33796" name="Slide Number Placeholder 3">
            <a:extLst>
              <a:ext uri="{FF2B5EF4-FFF2-40B4-BE49-F238E27FC236}">
                <a16:creationId xmlns:a16="http://schemas.microsoft.com/office/drawing/2014/main" id="{187F7DA0-D64D-44B8-BDC9-AB84706277A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89534507-C3B0-463F-A0E8-85A4FF52F762}" type="slidenum">
              <a:rPr lang="en-US" altLang="en-US"/>
              <a:pPr/>
              <a:t>3</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0122626E-8766-488A-962B-0FCC8FF8742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B23EBD83-68A1-43D5-97C0-AD1BE025BB3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20750" eaLnBrk="0" hangingPunct="0"/>
            <a:r>
              <a:rPr lang="en-US" altLang="en-US"/>
              <a:t>Workgroups b/t Nov – Feb. (schedule on a later slide)</a:t>
            </a:r>
          </a:p>
          <a:p>
            <a:pPr defTabSz="920750" eaLnBrk="0" hangingPunct="0"/>
            <a:r>
              <a:rPr lang="en-US" altLang="en-US"/>
              <a:t>First DSH/SNCP meeting will be Dec. 9. the other 4 workgroups have had mtgs. in Nov.</a:t>
            </a:r>
          </a:p>
          <a:p>
            <a:pPr defTabSz="920750">
              <a:spcBef>
                <a:spcPct val="0"/>
              </a:spcBef>
            </a:pPr>
            <a:endParaRPr lang="en-US" altLang="en-US"/>
          </a:p>
        </p:txBody>
      </p:sp>
      <p:sp>
        <p:nvSpPr>
          <p:cNvPr id="34820" name="Slide Number Placeholder 3">
            <a:extLst>
              <a:ext uri="{FF2B5EF4-FFF2-40B4-BE49-F238E27FC236}">
                <a16:creationId xmlns:a16="http://schemas.microsoft.com/office/drawing/2014/main" id="{B7E909B8-BA46-4BF8-848F-D12B633EA3F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4B1F0F1D-B2CF-4905-A9C0-35E52B0F6FD0}" type="slidenum">
              <a:rPr lang="en-US" altLang="en-US">
                <a:solidFill>
                  <a:srgbClr val="000000"/>
                </a:solidFill>
              </a:rPr>
              <a:pPr/>
              <a:t>4</a:t>
            </a:fld>
            <a:endParaRPr lang="en-US" altLang="en-US">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AE14447C-7EA3-456D-AF47-C19393E259B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CC7C121A-1288-488E-9348-D670CEA5353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a:t>Not an exhaustive list of input. Just meant to indicate areas for further discussion with this diverse and well-rounded mix of stakeholders.</a:t>
            </a:r>
          </a:p>
          <a:p>
            <a:pPr>
              <a:spcBef>
                <a:spcPct val="0"/>
              </a:spcBef>
            </a:pPr>
            <a:r>
              <a:rPr lang="en-US" altLang="en-US"/>
              <a:t>We’ve also received input via written letters. </a:t>
            </a:r>
          </a:p>
          <a:p>
            <a:pPr>
              <a:spcBef>
                <a:spcPct val="0"/>
              </a:spcBef>
            </a:pPr>
            <a:endParaRPr lang="en-US" altLang="en-US"/>
          </a:p>
          <a:p>
            <a:pPr>
              <a:spcBef>
                <a:spcPct val="0"/>
              </a:spcBef>
            </a:pPr>
            <a:r>
              <a:rPr lang="en-US" altLang="en-US">
                <a:solidFill>
                  <a:srgbClr val="FF0000"/>
                </a:solidFill>
              </a:rPr>
              <a:t>??</a:t>
            </a:r>
          </a:p>
        </p:txBody>
      </p:sp>
      <p:sp>
        <p:nvSpPr>
          <p:cNvPr id="35844" name="Slide Number Placeholder 3">
            <a:extLst>
              <a:ext uri="{FF2B5EF4-FFF2-40B4-BE49-F238E27FC236}">
                <a16:creationId xmlns:a16="http://schemas.microsoft.com/office/drawing/2014/main" id="{AD9AF23E-7DEF-4CDA-8321-12255DF5B09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11CCA16C-3E64-4BDA-9FCC-AE4EDBC22DF9}" type="slidenum">
              <a:rPr lang="en-US" altLang="en-US"/>
              <a:pPr/>
              <a:t>5</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AD6D7580-BBB3-4906-90FD-CED3F7673F0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E769EFBE-5060-4B07-AEDF-141B45478A6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a:t>Meeting summaries are posted online.</a:t>
            </a:r>
          </a:p>
          <a:p>
            <a:pPr>
              <a:spcBef>
                <a:spcPct val="0"/>
              </a:spcBef>
            </a:pPr>
            <a:endParaRPr lang="en-US" altLang="en-US"/>
          </a:p>
          <a:p>
            <a:pPr>
              <a:spcBef>
                <a:spcPct val="0"/>
              </a:spcBef>
            </a:pPr>
            <a:r>
              <a:rPr lang="en-US" altLang="en-US" b="1"/>
              <a:t>Housing</a:t>
            </a:r>
          </a:p>
          <a:p>
            <a:pPr>
              <a:spcBef>
                <a:spcPct val="0"/>
              </a:spcBef>
            </a:pPr>
            <a:r>
              <a:rPr lang="en-US" altLang="en-US"/>
              <a:t>-Corporation for Supportive Housing (CSH) presented the many elements of housing and research findings that form the basis for how housing improves health and health outcomes.  </a:t>
            </a:r>
          </a:p>
          <a:p>
            <a:pPr>
              <a:spcBef>
                <a:spcPct val="0"/>
              </a:spcBef>
            </a:pPr>
            <a:r>
              <a:rPr lang="en-US" altLang="en-US"/>
              <a:t>-CSH further provided the role of housing in other states’ waivers and possible ideas for consideration in CA, provided issues and topics for discussion.</a:t>
            </a:r>
          </a:p>
          <a:p>
            <a:pPr>
              <a:spcBef>
                <a:spcPct val="0"/>
              </a:spcBef>
            </a:pPr>
            <a:endParaRPr lang="en-US" altLang="en-US"/>
          </a:p>
          <a:p>
            <a:pPr>
              <a:spcBef>
                <a:spcPct val="0"/>
              </a:spcBef>
            </a:pPr>
            <a:r>
              <a:rPr lang="en-US" altLang="en-US"/>
              <a:t>-Feedback highlights are: need to define population targets, definition of Medi-Cal funded shelter and services, focus on reducing cost of health care through shelter, determination of the funding level required for shelter and for services, and specific options, scale, geographic locations, feasibility, outcomes and evaluation criteria</a:t>
            </a:r>
            <a:endParaRPr lang="en-US" altLang="en-US" b="1"/>
          </a:p>
          <a:p>
            <a:pPr>
              <a:spcBef>
                <a:spcPct val="0"/>
              </a:spcBef>
            </a:pPr>
            <a:r>
              <a:rPr lang="en-US" altLang="en-US"/>
              <a:t>-Upcoming meetings will focus on:</a:t>
            </a:r>
          </a:p>
          <a:p>
            <a:pPr>
              <a:spcBef>
                <a:spcPct val="0"/>
              </a:spcBef>
            </a:pPr>
            <a:r>
              <a:rPr lang="en-US" altLang="en-US"/>
              <a:t>Meeting 2 – population targets and definition of Medi-Cal funded shelter and services, reducing cost of health care through shelter</a:t>
            </a:r>
          </a:p>
          <a:p>
            <a:pPr>
              <a:spcBef>
                <a:spcPct val="0"/>
              </a:spcBef>
            </a:pPr>
            <a:r>
              <a:rPr lang="en-US" altLang="en-US"/>
              <a:t>Meeting 3 – determination of the funding level required for shelter and for services, specific options, scale, geographic locations, feasibility</a:t>
            </a:r>
          </a:p>
          <a:p>
            <a:pPr>
              <a:spcBef>
                <a:spcPct val="0"/>
              </a:spcBef>
            </a:pPr>
            <a:r>
              <a:rPr lang="en-US" altLang="en-US"/>
              <a:t>Meeting 4 – outcomes and evaluation criteria</a:t>
            </a:r>
            <a:endParaRPr lang="en-US" altLang="en-US" b="1"/>
          </a:p>
          <a:p>
            <a:pPr>
              <a:spcBef>
                <a:spcPct val="0"/>
              </a:spcBef>
            </a:pPr>
            <a:endParaRPr lang="en-US" altLang="en-US" b="1"/>
          </a:p>
          <a:p>
            <a:pPr>
              <a:spcBef>
                <a:spcPct val="0"/>
              </a:spcBef>
            </a:pPr>
            <a:r>
              <a:rPr lang="en-US" altLang="en-US" b="1"/>
              <a:t>Plan/Provider incentives</a:t>
            </a:r>
          </a:p>
          <a:p>
            <a:pPr>
              <a:spcBef>
                <a:spcPct val="0"/>
              </a:spcBef>
            </a:pPr>
            <a:r>
              <a:rPr lang="en-US" altLang="en-US"/>
              <a:t>-Presentation by IHA and CHCS on other states/commercial market p4p strategies: bundled payments, ACOs, non-financial incentives; P4P programs in place at Medi-Cal plans</a:t>
            </a:r>
          </a:p>
          <a:p>
            <a:pPr>
              <a:spcBef>
                <a:spcPct val="0"/>
              </a:spcBef>
            </a:pPr>
            <a:r>
              <a:rPr lang="en-US" altLang="en-US"/>
              <a:t>-feedback highlights: importance of quality and reporting measures that align across plans and providers – since we’re predominantly managed care.</a:t>
            </a:r>
          </a:p>
          <a:p>
            <a:pPr>
              <a:spcBef>
                <a:spcPct val="0"/>
              </a:spcBef>
            </a:pPr>
            <a:r>
              <a:rPr lang="en-US" altLang="en-US"/>
              <a:t>-achievement vs. improvement targets</a:t>
            </a:r>
          </a:p>
          <a:p>
            <a:pPr>
              <a:spcBef>
                <a:spcPct val="0"/>
              </a:spcBef>
            </a:pPr>
            <a:r>
              <a:rPr lang="en-US" altLang="en-US"/>
              <a:t>-appropriateness of national metrics (NCQA/NQF)</a:t>
            </a:r>
          </a:p>
          <a:p>
            <a:pPr>
              <a:spcBef>
                <a:spcPct val="0"/>
              </a:spcBef>
            </a:pPr>
            <a:endParaRPr lang="en-US" altLang="en-US"/>
          </a:p>
        </p:txBody>
      </p:sp>
      <p:sp>
        <p:nvSpPr>
          <p:cNvPr id="36868" name="Slide Number Placeholder 3">
            <a:extLst>
              <a:ext uri="{FF2B5EF4-FFF2-40B4-BE49-F238E27FC236}">
                <a16:creationId xmlns:a16="http://schemas.microsoft.com/office/drawing/2014/main" id="{FEB9451E-264C-4A2E-8147-1386BA2B7FD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E01BD37D-3FB4-4081-9563-6FC7EFE53EAC}" type="slidenum">
              <a:rPr lang="en-US" altLang="en-US"/>
              <a:pPr/>
              <a:t>6</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A8DDB177-F3FC-41B5-8327-BE43C1C113E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0990FAD6-E99B-4F76-B026-B6631AF8266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a:p>
            <a:pPr>
              <a:spcBef>
                <a:spcPct val="0"/>
              </a:spcBef>
            </a:pPr>
            <a:r>
              <a:rPr lang="en-US" altLang="en-US" b="1"/>
              <a:t>DSRIP</a:t>
            </a:r>
          </a:p>
          <a:p>
            <a:pPr>
              <a:spcBef>
                <a:spcPct val="0"/>
              </a:spcBef>
            </a:pPr>
            <a:r>
              <a:rPr lang="en-US" altLang="en-US"/>
              <a:t>-Presentation by DHCS/CAPH on successes of current DSRIP, and Harbage consulting on other states’ DSRIP</a:t>
            </a:r>
          </a:p>
          <a:p>
            <a:pPr>
              <a:spcBef>
                <a:spcPct val="0"/>
              </a:spcBef>
            </a:pPr>
            <a:r>
              <a:rPr lang="en-US" altLang="en-US"/>
              <a:t>Looking at DSRIP 2.0: stretch goals, outcome-focused and standardized measures across systems, potential menu of projects</a:t>
            </a:r>
          </a:p>
          <a:p>
            <a:pPr>
              <a:spcBef>
                <a:spcPct val="0"/>
              </a:spcBef>
            </a:pPr>
            <a:r>
              <a:rPr lang="en-US" altLang="en-US"/>
              <a:t>-feedback highlights: opportunity to tailor projects based on local needs, greater alignment with health plans in projects and goals</a:t>
            </a:r>
          </a:p>
          <a:p>
            <a:pPr>
              <a:spcBef>
                <a:spcPct val="0"/>
              </a:spcBef>
            </a:pPr>
            <a:r>
              <a:rPr lang="en-US" altLang="en-US"/>
              <a:t>-look at the successes under current DSRIP for BH integration</a:t>
            </a:r>
          </a:p>
          <a:p>
            <a:pPr>
              <a:spcBef>
                <a:spcPct val="0"/>
              </a:spcBef>
            </a:pPr>
            <a:endParaRPr lang="en-US" altLang="en-US"/>
          </a:p>
          <a:p>
            <a:pPr>
              <a:spcBef>
                <a:spcPct val="0"/>
              </a:spcBef>
            </a:pPr>
            <a:r>
              <a:rPr lang="en-US" altLang="en-US" b="1"/>
              <a:t>Workforce Development</a:t>
            </a:r>
          </a:p>
          <a:p>
            <a:pPr>
              <a:spcBef>
                <a:spcPct val="0"/>
              </a:spcBef>
            </a:pPr>
            <a:r>
              <a:rPr lang="en-US" altLang="en-US"/>
              <a:t>-Presentation by OSHPD and UCSF of current workforce programs, areas of need, issues for consideration</a:t>
            </a:r>
          </a:p>
          <a:p>
            <a:pPr>
              <a:spcBef>
                <a:spcPct val="0"/>
              </a:spcBef>
            </a:pPr>
            <a:r>
              <a:rPr lang="en-US" altLang="en-US"/>
              <a:t>-Looking at workforce development as an opportunity to address care coordination and team based care</a:t>
            </a:r>
          </a:p>
          <a:p>
            <a:pPr>
              <a:spcBef>
                <a:spcPct val="0"/>
              </a:spcBef>
            </a:pPr>
            <a:r>
              <a:rPr lang="en-US" altLang="en-US"/>
              <a:t>-looking at this issue from a managed care, subdelegation lens and also assessing need from the demand side: what are the needs of the Medi-Cal patient mix today and through the term of the waiver? Can we tailor care team/care provisions/networks around this?</a:t>
            </a:r>
          </a:p>
          <a:p>
            <a:pPr>
              <a:spcBef>
                <a:spcPct val="0"/>
              </a:spcBef>
            </a:pPr>
            <a:r>
              <a:rPr lang="en-US" altLang="en-US"/>
              <a:t>-investing in technology and telehealth to expand workforce capacity</a:t>
            </a:r>
          </a:p>
          <a:p>
            <a:pPr>
              <a:spcBef>
                <a:spcPct val="0"/>
              </a:spcBef>
            </a:pPr>
            <a:r>
              <a:rPr lang="en-US" altLang="en-US"/>
              <a:t>-malpractice subsidies, potentially as it expands to the semi-retired/retired/volunteer physician workforce</a:t>
            </a:r>
          </a:p>
          <a:p>
            <a:pPr>
              <a:spcBef>
                <a:spcPct val="0"/>
              </a:spcBef>
            </a:pPr>
            <a:endParaRPr lang="en-US" altLang="en-US"/>
          </a:p>
          <a:p>
            <a:pPr>
              <a:spcBef>
                <a:spcPct val="0"/>
              </a:spcBef>
            </a:pPr>
            <a:endParaRPr lang="en-US" altLang="en-US"/>
          </a:p>
          <a:p>
            <a:pPr>
              <a:spcBef>
                <a:spcPct val="0"/>
              </a:spcBef>
            </a:pPr>
            <a:endParaRPr lang="en-US" altLang="en-US"/>
          </a:p>
        </p:txBody>
      </p:sp>
      <p:sp>
        <p:nvSpPr>
          <p:cNvPr id="37892" name="Slide Number Placeholder 3">
            <a:extLst>
              <a:ext uri="{FF2B5EF4-FFF2-40B4-BE49-F238E27FC236}">
                <a16:creationId xmlns:a16="http://schemas.microsoft.com/office/drawing/2014/main" id="{60379429-E6DD-4E6E-A290-068FEEE4B7D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65F64788-2BA5-41EF-92AB-25C40C5B9F64}" type="slidenum">
              <a:rPr lang="en-US" altLang="en-US"/>
              <a:pPr/>
              <a:t>7</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C330AE3B-0B39-48B5-983C-023E0290E55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7C162595-3CCB-4DD6-968B-54AF2D80807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38916" name="Slide Number Placeholder 3">
            <a:extLst>
              <a:ext uri="{FF2B5EF4-FFF2-40B4-BE49-F238E27FC236}">
                <a16:creationId xmlns:a16="http://schemas.microsoft.com/office/drawing/2014/main" id="{ECFC48BF-A8D2-4C45-9DFC-2CFEE4E3C0D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028A12AF-56BA-4D73-916F-9B96BEE59BBB}" type="slidenum">
              <a:rPr lang="en-US" altLang="en-US"/>
              <a:pPr/>
              <a:t>8</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4B683599-479A-42AC-B82F-F18A288E2AB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D29ADE85-2756-4CED-AB6C-C95CD9FCFD7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39940" name="Slide Number Placeholder 3">
            <a:extLst>
              <a:ext uri="{FF2B5EF4-FFF2-40B4-BE49-F238E27FC236}">
                <a16:creationId xmlns:a16="http://schemas.microsoft.com/office/drawing/2014/main" id="{73B9458E-7552-4893-8A4B-0128D11C14F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93DAE0A7-5F65-43EE-8729-0E6FF6A9F23C}" type="slidenum">
              <a:rPr lang="en-US" altLang="en-US"/>
              <a:pPr/>
              <a:t>9</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7DED87D9-FE8E-416D-8E43-D79805EE02A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0248D309-9BF4-4984-A2F6-EA4A64F9C7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40964" name="Slide Number Placeholder 3">
            <a:extLst>
              <a:ext uri="{FF2B5EF4-FFF2-40B4-BE49-F238E27FC236}">
                <a16:creationId xmlns:a16="http://schemas.microsoft.com/office/drawing/2014/main" id="{BA32589D-54F4-4ABE-8AD4-361F475DCF9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1FD19BC9-8FE5-4369-BB64-9A39143D3318}" type="slidenum">
              <a:rPr lang="en-US" altLang="en-US"/>
              <a:pPr/>
              <a:t>10</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673F7DDC-0EEA-48B9-A1F8-840959EBA4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9D015EE1-0F64-49B4-8327-D3FA05D35C0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41988" name="Slide Number Placeholder 3">
            <a:extLst>
              <a:ext uri="{FF2B5EF4-FFF2-40B4-BE49-F238E27FC236}">
                <a16:creationId xmlns:a16="http://schemas.microsoft.com/office/drawing/2014/main" id="{3DEA147C-29E4-446D-94C0-291670462FB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9F6FB3BF-C1B0-480B-8B51-920FF5BB1558}" type="slidenum">
              <a:rPr lang="en-US" altLang="en-US"/>
              <a:pPr/>
              <a:t>11</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3F2BF81C-64B4-4948-B1F8-A397017C754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3053AE7A-5686-41D3-9C58-E35231A8035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43012" name="Slide Number Placeholder 3">
            <a:extLst>
              <a:ext uri="{FF2B5EF4-FFF2-40B4-BE49-F238E27FC236}">
                <a16:creationId xmlns:a16="http://schemas.microsoft.com/office/drawing/2014/main" id="{2A5A439E-45CA-4AC0-AD98-E6666EFD750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07CC3B7B-246F-4E02-96F8-25E3F741D209}" type="slidenum">
              <a:rPr lang="en-US" altLang="en-US"/>
              <a:pPr/>
              <a:t>12</a:t>
            </a:fld>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A1E43161-5329-48A9-90B2-529085D4ACB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9B17BD60-BFA0-4667-8C04-09FBC49AD17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44036" name="Slide Number Placeholder 3">
            <a:extLst>
              <a:ext uri="{FF2B5EF4-FFF2-40B4-BE49-F238E27FC236}">
                <a16:creationId xmlns:a16="http://schemas.microsoft.com/office/drawing/2014/main" id="{F2FED1F0-47E2-4778-8FC0-87823720DB2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F887C61F-BCEF-488B-9EE1-AB195961DE0B}" type="slidenum">
              <a:rPr lang="en-US" altLang="en-US"/>
              <a:pPr/>
              <a:t>13</a:t>
            </a:fld>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E9B65F35-F858-42A1-9E24-57A2050E0F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57ACD177-0447-4121-A9FC-824DBA720E67}"/>
              </a:ext>
            </a:extLst>
          </p:cNvPr>
          <p:cNvSpPr>
            <a:spLocks noGrp="1"/>
          </p:cNvSpPr>
          <p:nvPr>
            <p:ph type="body" idx="1"/>
          </p:nvPr>
        </p:nvSpPr>
        <p:spPr/>
        <p:txBody>
          <a:bodyPr wrap="square" numCol="1" anchor="t" anchorCtr="0" compatLnSpc="1">
            <a:prstTxWarp prst="textNoShape">
              <a:avLst/>
            </a:prstTxWarp>
          </a:bodyPr>
          <a:lstStyle/>
          <a:p>
            <a:pPr marL="174625" indent="-174625">
              <a:spcBef>
                <a:spcPct val="0"/>
              </a:spcBef>
              <a:buFontTx/>
              <a:buChar char="•"/>
            </a:pPr>
            <a:r>
              <a:rPr lang="en-US" altLang="en-US"/>
              <a:t>Corporation for Supportive Housing- Strategies on Medicaid funded shelter </a:t>
            </a:r>
          </a:p>
          <a:p>
            <a:pPr marL="174625" indent="-174625">
              <a:spcBef>
                <a:spcPct val="0"/>
              </a:spcBef>
              <a:buFontTx/>
              <a:buChar char="•"/>
            </a:pPr>
            <a:endParaRPr lang="en-US" altLang="en-US"/>
          </a:p>
          <a:p>
            <a:pPr marL="174625" indent="-174625">
              <a:spcBef>
                <a:spcPct val="0"/>
              </a:spcBef>
              <a:buFontTx/>
              <a:buChar char="•"/>
            </a:pPr>
            <a:r>
              <a:rPr lang="en-US" altLang="en-US"/>
              <a:t>Integrated Healthcare Association- TA on Incentive Payments to plans/providers; drawing upon IHA’s expertise on P4P, incentive payment structures and looking at total cost of care measures.</a:t>
            </a:r>
          </a:p>
          <a:p>
            <a:pPr marL="174625" indent="-174625">
              <a:spcBef>
                <a:spcPct val="0"/>
              </a:spcBef>
            </a:pPr>
            <a:endParaRPr lang="en-US" altLang="en-US"/>
          </a:p>
          <a:p>
            <a:pPr marL="174625" indent="-174625">
              <a:spcBef>
                <a:spcPct val="0"/>
              </a:spcBef>
              <a:buFontTx/>
              <a:buChar char="•"/>
            </a:pPr>
            <a:r>
              <a:rPr lang="en-US" altLang="en-US"/>
              <a:t>UCSF- expertise on CA Workforce needs, presentation of national landscape and strategies </a:t>
            </a:r>
          </a:p>
          <a:p>
            <a:pPr marL="174625" indent="-174625">
              <a:spcBef>
                <a:spcPct val="0"/>
              </a:spcBef>
            </a:pPr>
            <a:endParaRPr lang="en-US" altLang="en-US"/>
          </a:p>
          <a:p>
            <a:pPr marL="174625" indent="-174625">
              <a:spcBef>
                <a:spcPct val="0"/>
              </a:spcBef>
              <a:buFontTx/>
              <a:buChar char="•"/>
            </a:pPr>
            <a:r>
              <a:rPr lang="en-US" altLang="en-US"/>
              <a:t>CHCS- National perspective on incentive payment in Medicaid programs, DSRIPs, and behavioral health integration; </a:t>
            </a:r>
          </a:p>
          <a:p>
            <a:pPr marL="174625" indent="-174625">
              <a:spcBef>
                <a:spcPct val="0"/>
              </a:spcBef>
            </a:pPr>
            <a:r>
              <a:rPr lang="en-US" altLang="en-US"/>
              <a:t>also TA to Dept. on FQHC Payment Reform APM development workgroups </a:t>
            </a:r>
          </a:p>
          <a:p>
            <a:pPr marL="174625" indent="-174625">
              <a:spcBef>
                <a:spcPct val="0"/>
              </a:spcBef>
              <a:buFontTx/>
              <a:buChar char="•"/>
            </a:pPr>
            <a:endParaRPr lang="en-US" altLang="en-US"/>
          </a:p>
          <a:p>
            <a:pPr marL="174625" indent="-174625">
              <a:spcBef>
                <a:spcPct val="0"/>
              </a:spcBef>
              <a:buFontTx/>
              <a:buChar char="•"/>
            </a:pPr>
            <a:r>
              <a:rPr lang="en-US" altLang="en-US"/>
              <a:t>Harbage- TA to the Department on Waiver Renewal proposal development</a:t>
            </a:r>
          </a:p>
          <a:p>
            <a:pPr marL="174625" indent="-174625">
              <a:spcBef>
                <a:spcPct val="0"/>
              </a:spcBef>
            </a:pPr>
            <a:r>
              <a:rPr lang="en-US" altLang="en-US"/>
              <a:t>Behavioral health integration in CA with county systems</a:t>
            </a:r>
          </a:p>
          <a:p>
            <a:pPr marL="174625" indent="-174625">
              <a:spcBef>
                <a:spcPct val="0"/>
              </a:spcBef>
            </a:pPr>
            <a:endParaRPr lang="en-US" altLang="en-US"/>
          </a:p>
          <a:p>
            <a:pPr marL="174625" indent="-174625">
              <a:spcBef>
                <a:spcPct val="0"/>
              </a:spcBef>
              <a:buFontTx/>
              <a:buChar char="•"/>
            </a:pPr>
            <a:r>
              <a:rPr lang="en-US" altLang="en-US"/>
              <a:t>Mercer – FQHC workgroups, Waiver STCs/BN</a:t>
            </a:r>
          </a:p>
          <a:p>
            <a:pPr marL="174625" indent="-174625">
              <a:spcBef>
                <a:spcPct val="0"/>
              </a:spcBef>
              <a:buFontTx/>
              <a:buChar char="•"/>
            </a:pPr>
            <a:endParaRPr lang="en-US" altLang="en-US"/>
          </a:p>
          <a:p>
            <a:pPr marL="174625" indent="-174625">
              <a:spcBef>
                <a:spcPct val="0"/>
              </a:spcBef>
              <a:buFontTx/>
              <a:buChar char="•"/>
            </a:pPr>
            <a:r>
              <a:rPr lang="en-US" altLang="en-US"/>
              <a:t>Pacific Health Consulting Group- Facilitating overall stakeholder process; Meeting logistics, Record keeping</a:t>
            </a:r>
          </a:p>
          <a:p>
            <a:pPr marL="174625" indent="-174625">
              <a:spcBef>
                <a:spcPct val="0"/>
              </a:spcBef>
            </a:pPr>
            <a:endParaRPr lang="en-US" altLang="en-US"/>
          </a:p>
        </p:txBody>
      </p:sp>
      <p:sp>
        <p:nvSpPr>
          <p:cNvPr id="45060" name="Slide Number Placeholder 3">
            <a:extLst>
              <a:ext uri="{FF2B5EF4-FFF2-40B4-BE49-F238E27FC236}">
                <a16:creationId xmlns:a16="http://schemas.microsoft.com/office/drawing/2014/main" id="{3CE08D06-0B2A-42B1-8DD4-D5CC4414559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180E62AB-82FE-43F9-9A46-1491B69D14CE}" type="slidenum">
              <a:rPr lang="en-US" altLang="en-US"/>
              <a:pPr/>
              <a:t>14</a:t>
            </a:fld>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7FE6AB1F-6EE2-40EC-A035-2D110BAE447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5B9F9369-1570-40D7-950A-E9292800427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a:t>Anastasia/Oksana to complete</a:t>
            </a:r>
          </a:p>
        </p:txBody>
      </p:sp>
      <p:sp>
        <p:nvSpPr>
          <p:cNvPr id="46084" name="Slide Number Placeholder 3">
            <a:extLst>
              <a:ext uri="{FF2B5EF4-FFF2-40B4-BE49-F238E27FC236}">
                <a16:creationId xmlns:a16="http://schemas.microsoft.com/office/drawing/2014/main" id="{5E7C21DD-2AF7-4E80-8887-BB1AE537E7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5CA03149-75B1-409A-BC3E-31D35D89E4B5}" type="slidenum">
              <a:rPr lang="en-US" altLang="en-US"/>
              <a:pPr/>
              <a:t>15</a:t>
            </a:fld>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8CCB3575-B889-4D34-8627-A070D7BE71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DC7BBBC5-A5A1-4078-B6E1-34B760BACD2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a:t>Checked with foundations. </a:t>
            </a:r>
          </a:p>
        </p:txBody>
      </p:sp>
      <p:sp>
        <p:nvSpPr>
          <p:cNvPr id="47108" name="Slide Number Placeholder 3">
            <a:extLst>
              <a:ext uri="{FF2B5EF4-FFF2-40B4-BE49-F238E27FC236}">
                <a16:creationId xmlns:a16="http://schemas.microsoft.com/office/drawing/2014/main" id="{16C424A2-205B-4CB4-99D0-DE10AEDC4C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BC1BC1A8-D6EC-4576-BAA0-67BA1E6BCC8A}" type="slidenum">
              <a:rPr lang="en-US" altLang="en-US">
                <a:solidFill>
                  <a:srgbClr val="000000"/>
                </a:solidFill>
              </a:rPr>
              <a:pPr/>
              <a:t>16</a:t>
            </a:fld>
            <a:endParaRPr lang="en-US" altLang="en-US">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BE54D709-338C-4435-AF97-40309866F1E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10E03B77-C8C3-48B5-AA0A-E6A2782EBC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48132" name="Slide Number Placeholder 3">
            <a:extLst>
              <a:ext uri="{FF2B5EF4-FFF2-40B4-BE49-F238E27FC236}">
                <a16:creationId xmlns:a16="http://schemas.microsoft.com/office/drawing/2014/main" id="{AFE86E00-A5BD-4C0F-B1FC-A952C79D38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C856D5F3-B0C0-4F10-A4F9-74FD26D71FBB}" type="slidenum">
              <a:rPr lang="en-US" altLang="en-US"/>
              <a:pPr/>
              <a:t>17</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1" descr="dhcs_logo_color_v1">
            <a:extLst>
              <a:ext uri="{FF2B5EF4-FFF2-40B4-BE49-F238E27FC236}">
                <a16:creationId xmlns:a16="http://schemas.microsoft.com/office/drawing/2014/main" id="{3AEC9513-1B27-46CA-9F83-F8230207455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20000" y="412750"/>
            <a:ext cx="12509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5" name="Date Placeholder 3">
            <a:extLst>
              <a:ext uri="{FF2B5EF4-FFF2-40B4-BE49-F238E27FC236}">
                <a16:creationId xmlns:a16="http://schemas.microsoft.com/office/drawing/2014/main" id="{732D74C4-4A9C-41AE-99E9-8E24BD502B70}"/>
              </a:ext>
            </a:extLst>
          </p:cNvPr>
          <p:cNvSpPr>
            <a:spLocks noGrp="1"/>
          </p:cNvSpPr>
          <p:nvPr>
            <p:ph type="dt" sz="half" idx="10"/>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6" name="Footer Placeholder 4">
            <a:extLst>
              <a:ext uri="{FF2B5EF4-FFF2-40B4-BE49-F238E27FC236}">
                <a16:creationId xmlns:a16="http://schemas.microsoft.com/office/drawing/2014/main" id="{557D9A46-D013-4636-98EB-FD4DDF160C2A}"/>
              </a:ext>
            </a:extLst>
          </p:cNvPr>
          <p:cNvSpPr>
            <a:spLocks noGrp="1"/>
          </p:cNvSpPr>
          <p:nvPr>
            <p:ph type="ftr" sz="quarter" idx="11"/>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7" name="Slide Number Placeholder 5">
            <a:extLst>
              <a:ext uri="{FF2B5EF4-FFF2-40B4-BE49-F238E27FC236}">
                <a16:creationId xmlns:a16="http://schemas.microsoft.com/office/drawing/2014/main" id="{42950FE3-E849-4F8C-9344-46B43155FC21}"/>
              </a:ext>
            </a:extLst>
          </p:cNvPr>
          <p:cNvSpPr>
            <a:spLocks noGrp="1"/>
          </p:cNvSpPr>
          <p:nvPr>
            <p:ph type="sldNum" sz="quarter" idx="12"/>
          </p:nvPr>
        </p:nvSpPr>
        <p:spPr/>
        <p:txBody>
          <a:bodyPr/>
          <a:lstStyle>
            <a:lvl1pPr eaLnBrk="1" hangingPunct="1">
              <a:defRPr>
                <a:latin typeface="Calibri" panose="020F0502020204030204" pitchFamily="34" charset="0"/>
              </a:defRPr>
            </a:lvl1pPr>
          </a:lstStyle>
          <a:p>
            <a:fld id="{095FD91A-554F-40E2-82A1-61B80C2EEC71}" type="slidenum">
              <a:rPr lang="en-US" altLang="en-US"/>
              <a:pPr/>
              <a:t>‹#›</a:t>
            </a:fld>
            <a:endParaRPr lang="en-US" altLang="en-US"/>
          </a:p>
        </p:txBody>
      </p:sp>
    </p:spTree>
    <p:extLst>
      <p:ext uri="{BB962C8B-B14F-4D97-AF65-F5344CB8AC3E}">
        <p14:creationId xmlns:p14="http://schemas.microsoft.com/office/powerpoint/2010/main" val="1867672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0BD369-3E57-4A1E-983C-D8DDADDD336C}"/>
              </a:ext>
            </a:extLst>
          </p:cNvPr>
          <p:cNvSpPr>
            <a:spLocks noGrp="1"/>
          </p:cNvSpPr>
          <p:nvPr>
            <p:ph type="dt" sz="half" idx="10"/>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5" name="Footer Placeholder 4">
            <a:extLst>
              <a:ext uri="{FF2B5EF4-FFF2-40B4-BE49-F238E27FC236}">
                <a16:creationId xmlns:a16="http://schemas.microsoft.com/office/drawing/2014/main" id="{C7AC95C2-12B4-4497-B923-30F94B7A9428}"/>
              </a:ext>
            </a:extLst>
          </p:cNvPr>
          <p:cNvSpPr>
            <a:spLocks noGrp="1"/>
          </p:cNvSpPr>
          <p:nvPr>
            <p:ph type="ftr" sz="quarter" idx="11"/>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6" name="Slide Number Placeholder 5">
            <a:extLst>
              <a:ext uri="{FF2B5EF4-FFF2-40B4-BE49-F238E27FC236}">
                <a16:creationId xmlns:a16="http://schemas.microsoft.com/office/drawing/2014/main" id="{7F7EBC66-4F83-43CE-87D9-5E4A3C29AB5A}"/>
              </a:ext>
            </a:extLst>
          </p:cNvPr>
          <p:cNvSpPr>
            <a:spLocks noGrp="1"/>
          </p:cNvSpPr>
          <p:nvPr>
            <p:ph type="sldNum" sz="quarter" idx="12"/>
          </p:nvPr>
        </p:nvSpPr>
        <p:spPr/>
        <p:txBody>
          <a:bodyPr/>
          <a:lstStyle>
            <a:lvl1pPr eaLnBrk="1" hangingPunct="1">
              <a:defRPr>
                <a:latin typeface="Calibri" panose="020F0502020204030204" pitchFamily="34" charset="0"/>
              </a:defRPr>
            </a:lvl1pPr>
          </a:lstStyle>
          <a:p>
            <a:fld id="{A82FA2CB-BB99-4A38-905A-23AEC266302B}" type="slidenum">
              <a:rPr lang="en-US" altLang="en-US"/>
              <a:pPr/>
              <a:t>‹#›</a:t>
            </a:fld>
            <a:endParaRPr lang="en-US" altLang="en-US"/>
          </a:p>
        </p:txBody>
      </p:sp>
    </p:spTree>
    <p:extLst>
      <p:ext uri="{BB962C8B-B14F-4D97-AF65-F5344CB8AC3E}">
        <p14:creationId xmlns:p14="http://schemas.microsoft.com/office/powerpoint/2010/main" val="1305413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3761F2-F458-4CC9-A739-B11431376E89}"/>
              </a:ext>
            </a:extLst>
          </p:cNvPr>
          <p:cNvSpPr>
            <a:spLocks noGrp="1"/>
          </p:cNvSpPr>
          <p:nvPr>
            <p:ph type="dt" sz="half" idx="10"/>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5" name="Footer Placeholder 4">
            <a:extLst>
              <a:ext uri="{FF2B5EF4-FFF2-40B4-BE49-F238E27FC236}">
                <a16:creationId xmlns:a16="http://schemas.microsoft.com/office/drawing/2014/main" id="{8AE6F269-29B3-40F2-B967-CC4BD7BEF014}"/>
              </a:ext>
            </a:extLst>
          </p:cNvPr>
          <p:cNvSpPr>
            <a:spLocks noGrp="1"/>
          </p:cNvSpPr>
          <p:nvPr>
            <p:ph type="ftr" sz="quarter" idx="11"/>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6" name="Slide Number Placeholder 5">
            <a:extLst>
              <a:ext uri="{FF2B5EF4-FFF2-40B4-BE49-F238E27FC236}">
                <a16:creationId xmlns:a16="http://schemas.microsoft.com/office/drawing/2014/main" id="{5D49EF30-1B83-4F19-A852-9657C502DDB3}"/>
              </a:ext>
            </a:extLst>
          </p:cNvPr>
          <p:cNvSpPr>
            <a:spLocks noGrp="1"/>
          </p:cNvSpPr>
          <p:nvPr>
            <p:ph type="sldNum" sz="quarter" idx="12"/>
          </p:nvPr>
        </p:nvSpPr>
        <p:spPr/>
        <p:txBody>
          <a:bodyPr/>
          <a:lstStyle>
            <a:lvl1pPr eaLnBrk="1" hangingPunct="1">
              <a:defRPr>
                <a:latin typeface="Calibri" panose="020F0502020204030204" pitchFamily="34" charset="0"/>
              </a:defRPr>
            </a:lvl1pPr>
          </a:lstStyle>
          <a:p>
            <a:fld id="{9928307D-EE47-4DA3-965D-6FB960AAF14D}" type="slidenum">
              <a:rPr lang="en-US" altLang="en-US"/>
              <a:pPr/>
              <a:t>‹#›</a:t>
            </a:fld>
            <a:endParaRPr lang="en-US" altLang="en-US"/>
          </a:p>
        </p:txBody>
      </p:sp>
    </p:spTree>
    <p:extLst>
      <p:ext uri="{BB962C8B-B14F-4D97-AF65-F5344CB8AC3E}">
        <p14:creationId xmlns:p14="http://schemas.microsoft.com/office/powerpoint/2010/main" val="2626958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A9E7038-6419-4E29-B09C-C414CB87BCA2}"/>
              </a:ext>
            </a:extLst>
          </p:cNvPr>
          <p:cNvSpPr>
            <a:spLocks noGrp="1"/>
          </p:cNvSpPr>
          <p:nvPr>
            <p:ph type="dt" sz="half" idx="10"/>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6" name="Footer Placeholder 5">
            <a:extLst>
              <a:ext uri="{FF2B5EF4-FFF2-40B4-BE49-F238E27FC236}">
                <a16:creationId xmlns:a16="http://schemas.microsoft.com/office/drawing/2014/main" id="{C916850D-BD59-468C-A442-5A0B30710058}"/>
              </a:ext>
            </a:extLst>
          </p:cNvPr>
          <p:cNvSpPr>
            <a:spLocks noGrp="1"/>
          </p:cNvSpPr>
          <p:nvPr>
            <p:ph type="ftr" sz="quarter" idx="11"/>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7" name="Slide Number Placeholder 6">
            <a:extLst>
              <a:ext uri="{FF2B5EF4-FFF2-40B4-BE49-F238E27FC236}">
                <a16:creationId xmlns:a16="http://schemas.microsoft.com/office/drawing/2014/main" id="{2E9F7A27-7D22-49E1-9102-5298D5236A2D}"/>
              </a:ext>
            </a:extLst>
          </p:cNvPr>
          <p:cNvSpPr>
            <a:spLocks noGrp="1"/>
          </p:cNvSpPr>
          <p:nvPr>
            <p:ph type="sldNum" sz="quarter" idx="12"/>
          </p:nvPr>
        </p:nvSpPr>
        <p:spPr/>
        <p:txBody>
          <a:bodyPr/>
          <a:lstStyle>
            <a:lvl1pPr eaLnBrk="1" hangingPunct="1">
              <a:defRPr>
                <a:latin typeface="Calibri" panose="020F0502020204030204" pitchFamily="34" charset="0"/>
              </a:defRPr>
            </a:lvl1pPr>
          </a:lstStyle>
          <a:p>
            <a:fld id="{73C45522-9AAF-45BB-8236-4AB7BF6296E5}" type="slidenum">
              <a:rPr lang="en-US" altLang="en-US"/>
              <a:pPr/>
              <a:t>‹#›</a:t>
            </a:fld>
            <a:endParaRPr lang="en-US" altLang="en-US"/>
          </a:p>
        </p:txBody>
      </p:sp>
    </p:spTree>
    <p:extLst>
      <p:ext uri="{BB962C8B-B14F-4D97-AF65-F5344CB8AC3E}">
        <p14:creationId xmlns:p14="http://schemas.microsoft.com/office/powerpoint/2010/main" val="3943590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B0BF1D7-B8DE-4C4F-9F4A-D4EC80BCF4CE}"/>
              </a:ext>
            </a:extLst>
          </p:cNvPr>
          <p:cNvSpPr>
            <a:spLocks noGrp="1"/>
          </p:cNvSpPr>
          <p:nvPr>
            <p:ph type="dt" sz="half" idx="10"/>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8" name="Footer Placeholder 7">
            <a:extLst>
              <a:ext uri="{FF2B5EF4-FFF2-40B4-BE49-F238E27FC236}">
                <a16:creationId xmlns:a16="http://schemas.microsoft.com/office/drawing/2014/main" id="{232C0AA4-8F7B-4BFD-B362-09896449A17F}"/>
              </a:ext>
            </a:extLst>
          </p:cNvPr>
          <p:cNvSpPr>
            <a:spLocks noGrp="1"/>
          </p:cNvSpPr>
          <p:nvPr>
            <p:ph type="ftr" sz="quarter" idx="11"/>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9" name="Slide Number Placeholder 8">
            <a:extLst>
              <a:ext uri="{FF2B5EF4-FFF2-40B4-BE49-F238E27FC236}">
                <a16:creationId xmlns:a16="http://schemas.microsoft.com/office/drawing/2014/main" id="{A347D51F-E6AA-420F-8799-5B6834F8EBA8}"/>
              </a:ext>
            </a:extLst>
          </p:cNvPr>
          <p:cNvSpPr>
            <a:spLocks noGrp="1"/>
          </p:cNvSpPr>
          <p:nvPr>
            <p:ph type="sldNum" sz="quarter" idx="12"/>
          </p:nvPr>
        </p:nvSpPr>
        <p:spPr/>
        <p:txBody>
          <a:bodyPr/>
          <a:lstStyle>
            <a:lvl1pPr eaLnBrk="1" hangingPunct="1">
              <a:defRPr>
                <a:latin typeface="Calibri" panose="020F0502020204030204" pitchFamily="34" charset="0"/>
              </a:defRPr>
            </a:lvl1pPr>
          </a:lstStyle>
          <a:p>
            <a:fld id="{BFE0AF7F-0FA2-4332-AB21-DCAEBC05CED4}" type="slidenum">
              <a:rPr lang="en-US" altLang="en-US"/>
              <a:pPr/>
              <a:t>‹#›</a:t>
            </a:fld>
            <a:endParaRPr lang="en-US" altLang="en-US"/>
          </a:p>
        </p:txBody>
      </p:sp>
    </p:spTree>
    <p:extLst>
      <p:ext uri="{BB962C8B-B14F-4D97-AF65-F5344CB8AC3E}">
        <p14:creationId xmlns:p14="http://schemas.microsoft.com/office/powerpoint/2010/main" val="1633360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35F4EA-B2E6-4801-AE88-34E12156CF5F}"/>
              </a:ext>
            </a:extLst>
          </p:cNvPr>
          <p:cNvSpPr>
            <a:spLocks noGrp="1"/>
          </p:cNvSpPr>
          <p:nvPr>
            <p:ph type="dt" sz="half" idx="10"/>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4" name="Footer Placeholder 3">
            <a:extLst>
              <a:ext uri="{FF2B5EF4-FFF2-40B4-BE49-F238E27FC236}">
                <a16:creationId xmlns:a16="http://schemas.microsoft.com/office/drawing/2014/main" id="{59343061-0041-4482-BEFE-4940D4B06402}"/>
              </a:ext>
            </a:extLst>
          </p:cNvPr>
          <p:cNvSpPr>
            <a:spLocks noGrp="1"/>
          </p:cNvSpPr>
          <p:nvPr>
            <p:ph type="ftr" sz="quarter" idx="11"/>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5" name="Slide Number Placeholder 4">
            <a:extLst>
              <a:ext uri="{FF2B5EF4-FFF2-40B4-BE49-F238E27FC236}">
                <a16:creationId xmlns:a16="http://schemas.microsoft.com/office/drawing/2014/main" id="{E913C805-CCC4-481F-893B-837C964BEDDA}"/>
              </a:ext>
            </a:extLst>
          </p:cNvPr>
          <p:cNvSpPr>
            <a:spLocks noGrp="1"/>
          </p:cNvSpPr>
          <p:nvPr>
            <p:ph type="sldNum" sz="quarter" idx="12"/>
          </p:nvPr>
        </p:nvSpPr>
        <p:spPr/>
        <p:txBody>
          <a:bodyPr/>
          <a:lstStyle>
            <a:lvl1pPr eaLnBrk="1" hangingPunct="1">
              <a:defRPr>
                <a:latin typeface="Calibri" panose="020F0502020204030204" pitchFamily="34" charset="0"/>
              </a:defRPr>
            </a:lvl1pPr>
          </a:lstStyle>
          <a:p>
            <a:fld id="{219E3CBB-51B5-4E44-93B8-8C9CA5EFB949}" type="slidenum">
              <a:rPr lang="en-US" altLang="en-US"/>
              <a:pPr/>
              <a:t>‹#›</a:t>
            </a:fld>
            <a:endParaRPr lang="en-US" altLang="en-US"/>
          </a:p>
        </p:txBody>
      </p:sp>
    </p:spTree>
    <p:extLst>
      <p:ext uri="{BB962C8B-B14F-4D97-AF65-F5344CB8AC3E}">
        <p14:creationId xmlns:p14="http://schemas.microsoft.com/office/powerpoint/2010/main" val="625330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1DA65AB-C140-451F-914B-B408E90F9C37}"/>
              </a:ext>
            </a:extLst>
          </p:cNvPr>
          <p:cNvSpPr>
            <a:spLocks noGrp="1"/>
          </p:cNvSpPr>
          <p:nvPr>
            <p:ph type="dt" sz="half" idx="10"/>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3" name="Footer Placeholder 2">
            <a:extLst>
              <a:ext uri="{FF2B5EF4-FFF2-40B4-BE49-F238E27FC236}">
                <a16:creationId xmlns:a16="http://schemas.microsoft.com/office/drawing/2014/main" id="{AAC74A33-3BAB-42B9-8D9E-6069ACE6E44C}"/>
              </a:ext>
            </a:extLst>
          </p:cNvPr>
          <p:cNvSpPr>
            <a:spLocks noGrp="1"/>
          </p:cNvSpPr>
          <p:nvPr>
            <p:ph type="ftr" sz="quarter" idx="11"/>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4" name="Slide Number Placeholder 3">
            <a:extLst>
              <a:ext uri="{FF2B5EF4-FFF2-40B4-BE49-F238E27FC236}">
                <a16:creationId xmlns:a16="http://schemas.microsoft.com/office/drawing/2014/main" id="{5F151ACA-2B3E-4724-AF93-77F330B3DC46}"/>
              </a:ext>
            </a:extLst>
          </p:cNvPr>
          <p:cNvSpPr>
            <a:spLocks noGrp="1"/>
          </p:cNvSpPr>
          <p:nvPr>
            <p:ph type="sldNum" sz="quarter" idx="12"/>
          </p:nvPr>
        </p:nvSpPr>
        <p:spPr/>
        <p:txBody>
          <a:bodyPr/>
          <a:lstStyle>
            <a:lvl1pPr eaLnBrk="1" hangingPunct="1">
              <a:defRPr>
                <a:latin typeface="Calibri" panose="020F0502020204030204" pitchFamily="34" charset="0"/>
              </a:defRPr>
            </a:lvl1pPr>
          </a:lstStyle>
          <a:p>
            <a:fld id="{94A04001-5B2F-4CB2-8045-E477D5F252AE}" type="slidenum">
              <a:rPr lang="en-US" altLang="en-US"/>
              <a:pPr/>
              <a:t>‹#›</a:t>
            </a:fld>
            <a:endParaRPr lang="en-US" altLang="en-US"/>
          </a:p>
        </p:txBody>
      </p:sp>
    </p:spTree>
    <p:extLst>
      <p:ext uri="{BB962C8B-B14F-4D97-AF65-F5344CB8AC3E}">
        <p14:creationId xmlns:p14="http://schemas.microsoft.com/office/powerpoint/2010/main" val="184171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7893C385-E9F0-483B-9D2D-75B760B73883}"/>
              </a:ext>
            </a:extLst>
          </p:cNvPr>
          <p:cNvSpPr>
            <a:spLocks noGrp="1"/>
          </p:cNvSpPr>
          <p:nvPr>
            <p:ph type="dt" sz="half" idx="10"/>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6" name="Footer Placeholder 5">
            <a:extLst>
              <a:ext uri="{FF2B5EF4-FFF2-40B4-BE49-F238E27FC236}">
                <a16:creationId xmlns:a16="http://schemas.microsoft.com/office/drawing/2014/main" id="{38DB6056-8122-417A-9FF1-045AD38A944A}"/>
              </a:ext>
            </a:extLst>
          </p:cNvPr>
          <p:cNvSpPr>
            <a:spLocks noGrp="1"/>
          </p:cNvSpPr>
          <p:nvPr>
            <p:ph type="ftr" sz="quarter" idx="11"/>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7" name="Slide Number Placeholder 6">
            <a:extLst>
              <a:ext uri="{FF2B5EF4-FFF2-40B4-BE49-F238E27FC236}">
                <a16:creationId xmlns:a16="http://schemas.microsoft.com/office/drawing/2014/main" id="{6B7E898A-B214-4474-BFA0-B1A6133FD371}"/>
              </a:ext>
            </a:extLst>
          </p:cNvPr>
          <p:cNvSpPr>
            <a:spLocks noGrp="1"/>
          </p:cNvSpPr>
          <p:nvPr>
            <p:ph type="sldNum" sz="quarter" idx="12"/>
          </p:nvPr>
        </p:nvSpPr>
        <p:spPr/>
        <p:txBody>
          <a:bodyPr/>
          <a:lstStyle>
            <a:lvl1pPr eaLnBrk="1" hangingPunct="1">
              <a:defRPr>
                <a:latin typeface="Calibri" panose="020F0502020204030204" pitchFamily="34" charset="0"/>
              </a:defRPr>
            </a:lvl1pPr>
          </a:lstStyle>
          <a:p>
            <a:fld id="{F1B76C96-CCBF-41A9-B567-9D40D9DB67BF}" type="slidenum">
              <a:rPr lang="en-US" altLang="en-US"/>
              <a:pPr/>
              <a:t>‹#›</a:t>
            </a:fld>
            <a:endParaRPr lang="en-US" altLang="en-US"/>
          </a:p>
        </p:txBody>
      </p:sp>
    </p:spTree>
    <p:extLst>
      <p:ext uri="{BB962C8B-B14F-4D97-AF65-F5344CB8AC3E}">
        <p14:creationId xmlns:p14="http://schemas.microsoft.com/office/powerpoint/2010/main" val="2683247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3C3F9AB1-78A5-422B-B5AD-CD8A78A604C8}"/>
              </a:ext>
            </a:extLst>
          </p:cNvPr>
          <p:cNvSpPr>
            <a:spLocks noGrp="1"/>
          </p:cNvSpPr>
          <p:nvPr>
            <p:ph type="dt" sz="half" idx="10"/>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6" name="Footer Placeholder 5">
            <a:extLst>
              <a:ext uri="{FF2B5EF4-FFF2-40B4-BE49-F238E27FC236}">
                <a16:creationId xmlns:a16="http://schemas.microsoft.com/office/drawing/2014/main" id="{D373FFAD-EEA2-4FC4-9C5D-FC77AC43650A}"/>
              </a:ext>
            </a:extLst>
          </p:cNvPr>
          <p:cNvSpPr>
            <a:spLocks noGrp="1"/>
          </p:cNvSpPr>
          <p:nvPr>
            <p:ph type="ftr" sz="quarter" idx="11"/>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7" name="Slide Number Placeholder 6">
            <a:extLst>
              <a:ext uri="{FF2B5EF4-FFF2-40B4-BE49-F238E27FC236}">
                <a16:creationId xmlns:a16="http://schemas.microsoft.com/office/drawing/2014/main" id="{3EE16A7A-D9AD-4757-952D-02D51A3F26AF}"/>
              </a:ext>
            </a:extLst>
          </p:cNvPr>
          <p:cNvSpPr>
            <a:spLocks noGrp="1"/>
          </p:cNvSpPr>
          <p:nvPr>
            <p:ph type="sldNum" sz="quarter" idx="12"/>
          </p:nvPr>
        </p:nvSpPr>
        <p:spPr/>
        <p:txBody>
          <a:bodyPr/>
          <a:lstStyle>
            <a:lvl1pPr eaLnBrk="1" hangingPunct="1">
              <a:defRPr>
                <a:latin typeface="Calibri" panose="020F0502020204030204" pitchFamily="34" charset="0"/>
              </a:defRPr>
            </a:lvl1pPr>
          </a:lstStyle>
          <a:p>
            <a:fld id="{88934396-956C-4258-B7D8-3612BAAB4D6E}" type="slidenum">
              <a:rPr lang="en-US" altLang="en-US"/>
              <a:pPr/>
              <a:t>‹#›</a:t>
            </a:fld>
            <a:endParaRPr lang="en-US" altLang="en-US"/>
          </a:p>
        </p:txBody>
      </p:sp>
    </p:spTree>
    <p:extLst>
      <p:ext uri="{BB962C8B-B14F-4D97-AF65-F5344CB8AC3E}">
        <p14:creationId xmlns:p14="http://schemas.microsoft.com/office/powerpoint/2010/main" val="437664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9E935DD-DF7E-460C-8D39-82A6B7361D5C}"/>
              </a:ext>
            </a:extLst>
          </p:cNvPr>
          <p:cNvSpPr>
            <a:spLocks noGrp="1"/>
          </p:cNvSpPr>
          <p:nvPr>
            <p:ph type="dt" sz="half" idx="10"/>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5" name="Footer Placeholder 4">
            <a:extLst>
              <a:ext uri="{FF2B5EF4-FFF2-40B4-BE49-F238E27FC236}">
                <a16:creationId xmlns:a16="http://schemas.microsoft.com/office/drawing/2014/main" id="{9E196C45-D31C-4429-BDFB-A41E558E49AD}"/>
              </a:ext>
            </a:extLst>
          </p:cNvPr>
          <p:cNvSpPr>
            <a:spLocks noGrp="1"/>
          </p:cNvSpPr>
          <p:nvPr>
            <p:ph type="ftr" sz="quarter" idx="11"/>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6" name="Slide Number Placeholder 5">
            <a:extLst>
              <a:ext uri="{FF2B5EF4-FFF2-40B4-BE49-F238E27FC236}">
                <a16:creationId xmlns:a16="http://schemas.microsoft.com/office/drawing/2014/main" id="{671BD4E3-B6CB-4C30-820D-9747389A42CE}"/>
              </a:ext>
            </a:extLst>
          </p:cNvPr>
          <p:cNvSpPr>
            <a:spLocks noGrp="1"/>
          </p:cNvSpPr>
          <p:nvPr>
            <p:ph type="sldNum" sz="quarter" idx="12"/>
          </p:nvPr>
        </p:nvSpPr>
        <p:spPr/>
        <p:txBody>
          <a:bodyPr/>
          <a:lstStyle>
            <a:lvl1pPr eaLnBrk="1" hangingPunct="1">
              <a:defRPr>
                <a:latin typeface="Calibri" panose="020F0502020204030204" pitchFamily="34" charset="0"/>
              </a:defRPr>
            </a:lvl1pPr>
          </a:lstStyle>
          <a:p>
            <a:fld id="{8F4649E8-1DD9-459F-9003-B11B6160B555}" type="slidenum">
              <a:rPr lang="en-US" altLang="en-US"/>
              <a:pPr/>
              <a:t>‹#›</a:t>
            </a:fld>
            <a:endParaRPr lang="en-US" altLang="en-US"/>
          </a:p>
        </p:txBody>
      </p:sp>
    </p:spTree>
    <p:extLst>
      <p:ext uri="{BB962C8B-B14F-4D97-AF65-F5344CB8AC3E}">
        <p14:creationId xmlns:p14="http://schemas.microsoft.com/office/powerpoint/2010/main" val="280782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8F4A12-BADF-4E0F-A42E-F8583AE17D39}"/>
              </a:ext>
            </a:extLst>
          </p:cNvPr>
          <p:cNvSpPr>
            <a:spLocks noGrp="1"/>
          </p:cNvSpPr>
          <p:nvPr>
            <p:ph type="dt" sz="half" idx="10"/>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5" name="Footer Placeholder 4">
            <a:extLst>
              <a:ext uri="{FF2B5EF4-FFF2-40B4-BE49-F238E27FC236}">
                <a16:creationId xmlns:a16="http://schemas.microsoft.com/office/drawing/2014/main" id="{CB9F16B3-ECF9-41CD-88AB-C5D67F3E4251}"/>
              </a:ext>
            </a:extLst>
          </p:cNvPr>
          <p:cNvSpPr>
            <a:spLocks noGrp="1"/>
          </p:cNvSpPr>
          <p:nvPr>
            <p:ph type="ftr" sz="quarter" idx="11"/>
          </p:nvPr>
        </p:nvSpPr>
        <p:spPr/>
        <p:txBody>
          <a:bodyPr/>
          <a:lstStyle>
            <a:lvl1pPr eaLnBrk="1" fontAlgn="auto" hangingPunct="1">
              <a:spcBef>
                <a:spcPts val="0"/>
              </a:spcBef>
              <a:spcAft>
                <a:spcPts val="0"/>
              </a:spcAft>
              <a:defRPr>
                <a:latin typeface="+mn-lt"/>
              </a:defRPr>
            </a:lvl1pPr>
          </a:lstStyle>
          <a:p>
            <a:pPr>
              <a:defRPr/>
            </a:pPr>
            <a:endParaRPr lang="en-US"/>
          </a:p>
        </p:txBody>
      </p:sp>
      <p:sp>
        <p:nvSpPr>
          <p:cNvPr id="6" name="Slide Number Placeholder 5">
            <a:extLst>
              <a:ext uri="{FF2B5EF4-FFF2-40B4-BE49-F238E27FC236}">
                <a16:creationId xmlns:a16="http://schemas.microsoft.com/office/drawing/2014/main" id="{133E8556-CD98-4845-9ACE-A609D32C26DA}"/>
              </a:ext>
            </a:extLst>
          </p:cNvPr>
          <p:cNvSpPr>
            <a:spLocks noGrp="1"/>
          </p:cNvSpPr>
          <p:nvPr>
            <p:ph type="sldNum" sz="quarter" idx="12"/>
          </p:nvPr>
        </p:nvSpPr>
        <p:spPr/>
        <p:txBody>
          <a:bodyPr/>
          <a:lstStyle>
            <a:lvl1pPr eaLnBrk="1" hangingPunct="1">
              <a:defRPr>
                <a:latin typeface="Calibri" panose="020F0502020204030204" pitchFamily="34" charset="0"/>
              </a:defRPr>
            </a:lvl1pPr>
          </a:lstStyle>
          <a:p>
            <a:fld id="{FB1F0C22-19F5-44AE-96AD-52314B435141}" type="slidenum">
              <a:rPr lang="en-US" altLang="en-US"/>
              <a:pPr/>
              <a:t>‹#›</a:t>
            </a:fld>
            <a:endParaRPr lang="en-US" altLang="en-US"/>
          </a:p>
        </p:txBody>
      </p:sp>
    </p:spTree>
    <p:extLst>
      <p:ext uri="{BB962C8B-B14F-4D97-AF65-F5344CB8AC3E}">
        <p14:creationId xmlns:p14="http://schemas.microsoft.com/office/powerpoint/2010/main" val="1846500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68E551B-1D2D-4409-9384-504FD3199FA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C099C9DC-3E4F-42F9-BEAD-32A9A3CE9054}"/>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0EAE3FEA-92FA-437C-ACFC-AA247323012C}"/>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dirty="0">
                <a:solidFill>
                  <a:prstClr val="black">
                    <a:tint val="75000"/>
                  </a:prstClr>
                </a:solidFill>
                <a:latin typeface="Arial" charset="0"/>
                <a:cs typeface="+mn-cs"/>
              </a:defRPr>
            </a:lvl1pPr>
          </a:lstStyle>
          <a:p>
            <a:pPr>
              <a:defRPr/>
            </a:pPr>
            <a:endParaRPr lang="en-US"/>
          </a:p>
        </p:txBody>
      </p:sp>
      <p:sp>
        <p:nvSpPr>
          <p:cNvPr id="5" name="Footer Placeholder 4">
            <a:extLst>
              <a:ext uri="{FF2B5EF4-FFF2-40B4-BE49-F238E27FC236}">
                <a16:creationId xmlns:a16="http://schemas.microsoft.com/office/drawing/2014/main" id="{A0C40AF3-A2A7-4A8C-B671-D9AE50BC34B5}"/>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dirty="0">
                <a:solidFill>
                  <a:prstClr val="black">
                    <a:tint val="75000"/>
                  </a:prstClr>
                </a:solidFill>
                <a:latin typeface="Arial" charset="0"/>
                <a:cs typeface="+mn-cs"/>
              </a:defRPr>
            </a:lvl1pPr>
          </a:lstStyle>
          <a:p>
            <a:pPr>
              <a:defRPr/>
            </a:pPr>
            <a:endParaRPr lang="en-US"/>
          </a:p>
        </p:txBody>
      </p:sp>
      <p:sp>
        <p:nvSpPr>
          <p:cNvPr id="6" name="Slide Number Placeholder 5">
            <a:extLst>
              <a:ext uri="{FF2B5EF4-FFF2-40B4-BE49-F238E27FC236}">
                <a16:creationId xmlns:a16="http://schemas.microsoft.com/office/drawing/2014/main" id="{7EF615D9-7D01-4B0C-97D4-5A4DF5BC009C}"/>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200">
                <a:solidFill>
                  <a:srgbClr val="898989"/>
                </a:solidFill>
                <a:latin typeface="Arial" panose="020B0604020202020204" pitchFamily="34" charset="0"/>
              </a:defRPr>
            </a:lvl1pPr>
          </a:lstStyle>
          <a:p>
            <a:fld id="{C9C2D59E-8B00-4F30-9E74-A08CBE0D3731}" type="slidenum">
              <a:rPr lang="en-US" altLang="en-US"/>
              <a:pPr/>
              <a:t>‹#›</a:t>
            </a:fld>
            <a:endParaRPr lang="en-US" altLang="en-US"/>
          </a:p>
        </p:txBody>
      </p:sp>
      <p:pic>
        <p:nvPicPr>
          <p:cNvPr id="1031" name="Picture 17" descr="dhcs_logo_color_v1">
            <a:extLst>
              <a:ext uri="{FF2B5EF4-FFF2-40B4-BE49-F238E27FC236}">
                <a16:creationId xmlns:a16="http://schemas.microsoft.com/office/drawing/2014/main" id="{41432202-EAAD-4C92-A2E5-9AF1A8E27D89}"/>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7848600" y="304800"/>
            <a:ext cx="83343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defRPr>
      </a:lvl2pPr>
      <a:lvl3pPr algn="ctr" rtl="0" fontAlgn="base">
        <a:spcBef>
          <a:spcPct val="0"/>
        </a:spcBef>
        <a:spcAft>
          <a:spcPct val="0"/>
        </a:spcAft>
        <a:defRPr sz="4400">
          <a:solidFill>
            <a:schemeClr val="tx1"/>
          </a:solidFill>
          <a:latin typeface="Calibri" panose="020F0502020204030204" pitchFamily="34" charset="0"/>
        </a:defRPr>
      </a:lvl3pPr>
      <a:lvl4pPr algn="ctr" rtl="0" fontAlgn="base">
        <a:spcBef>
          <a:spcPct val="0"/>
        </a:spcBef>
        <a:spcAft>
          <a:spcPct val="0"/>
        </a:spcAft>
        <a:defRPr sz="4400">
          <a:solidFill>
            <a:schemeClr val="tx1"/>
          </a:solidFill>
          <a:latin typeface="Calibri" panose="020F0502020204030204" pitchFamily="34" charset="0"/>
        </a:defRPr>
      </a:lvl4pPr>
      <a:lvl5pPr algn="ctr" rtl="0" fontAlgn="base">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7.xml.rels><?xml version="1.0" encoding="UTF-8" standalone="yes"?>
<Relationships xmlns="http://schemas.openxmlformats.org/package/2006/relationships"><Relationship Id="rId3" Type="http://schemas.openxmlformats.org/officeDocument/2006/relationships/hyperlink" Target="mailto:WaiverRenewal@dhcs.ca.gov"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www.dhcs.ca.gov/provgovpart/Pages/WaiverRenewal.aspx"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924B0761-037F-4EE9-9954-745F8AFE7665}"/>
              </a:ext>
            </a:extLst>
          </p:cNvPr>
          <p:cNvSpPr>
            <a:spLocks noGrp="1" noChangeArrowheads="1"/>
          </p:cNvSpPr>
          <p:nvPr>
            <p:ph type="ctrTitle"/>
          </p:nvPr>
        </p:nvSpPr>
        <p:spPr>
          <a:xfrm>
            <a:off x="762000" y="1447800"/>
            <a:ext cx="7772400" cy="2362200"/>
          </a:xfrm>
        </p:spPr>
        <p:txBody>
          <a:bodyPr/>
          <a:lstStyle/>
          <a:p>
            <a:r>
              <a:rPr lang="en-US" altLang="en-US" sz="5400" b="1" u="sng"/>
              <a:t>Section 1115 </a:t>
            </a:r>
            <a:br>
              <a:rPr lang="en-US" altLang="en-US" sz="5400" b="1" u="sng"/>
            </a:br>
            <a:r>
              <a:rPr lang="en-US" altLang="en-US" sz="5400" b="1" u="sng"/>
              <a:t>Waiver Renewal</a:t>
            </a:r>
            <a:br>
              <a:rPr lang="en-US" altLang="en-US" sz="5400" b="1" u="sng"/>
            </a:br>
            <a:r>
              <a:rPr lang="en-US" altLang="en-US" sz="5400" b="1"/>
              <a:t>Stakeholder Workgroup Update</a:t>
            </a:r>
          </a:p>
        </p:txBody>
      </p:sp>
      <p:sp>
        <p:nvSpPr>
          <p:cNvPr id="7171" name="Rectangle 3">
            <a:extLst>
              <a:ext uri="{FF2B5EF4-FFF2-40B4-BE49-F238E27FC236}">
                <a16:creationId xmlns:a16="http://schemas.microsoft.com/office/drawing/2014/main" id="{5111DB82-D2E8-4EE8-94C3-7F42BE93D00A}"/>
              </a:ext>
            </a:extLst>
          </p:cNvPr>
          <p:cNvSpPr>
            <a:spLocks noGrp="1" noChangeArrowheads="1"/>
          </p:cNvSpPr>
          <p:nvPr>
            <p:ph type="subTitle" idx="1"/>
          </p:nvPr>
        </p:nvSpPr>
        <p:spPr>
          <a:xfrm>
            <a:off x="0" y="4648200"/>
            <a:ext cx="9144000" cy="914400"/>
          </a:xfrm>
        </p:spPr>
        <p:txBody>
          <a:bodyPr rtlCol="0">
            <a:noAutofit/>
          </a:bodyPr>
          <a:lstStyle/>
          <a:p>
            <a:pPr fontAlgn="auto">
              <a:spcAft>
                <a:spcPts val="0"/>
              </a:spcAft>
              <a:defRPr/>
            </a:pPr>
            <a:r>
              <a:rPr lang="en-US" sz="2400" b="1" dirty="0">
                <a:solidFill>
                  <a:schemeClr val="tx1">
                    <a:lumMod val="95000"/>
                    <a:lumOff val="5000"/>
                  </a:schemeClr>
                </a:solidFill>
              </a:rPr>
              <a:t>Mari Cantwell, Chief Deputy Director, Health Care Programs</a:t>
            </a:r>
          </a:p>
          <a:p>
            <a:pPr fontAlgn="auto">
              <a:spcAft>
                <a:spcPts val="0"/>
              </a:spcAft>
              <a:defRPr/>
            </a:pPr>
            <a:r>
              <a:rPr lang="en-US" sz="2400" b="1" dirty="0">
                <a:solidFill>
                  <a:schemeClr val="tx1">
                    <a:lumMod val="95000"/>
                    <a:lumOff val="5000"/>
                  </a:schemeClr>
                </a:solidFill>
              </a:rPr>
              <a:t>Wendy Soe, Senior Advisor for Policy Development</a:t>
            </a:r>
          </a:p>
          <a:p>
            <a:pPr fontAlgn="auto">
              <a:spcAft>
                <a:spcPts val="0"/>
              </a:spcAft>
              <a:defRPr/>
            </a:pPr>
            <a:r>
              <a:rPr lang="en-US" sz="2400" b="1" dirty="0">
                <a:solidFill>
                  <a:schemeClr val="tx1">
                    <a:lumMod val="95000"/>
                    <a:lumOff val="5000"/>
                  </a:schemeClr>
                </a:solidFill>
              </a:rPr>
              <a:t>Department of Health Care Services</a:t>
            </a:r>
          </a:p>
          <a:p>
            <a:pPr fontAlgn="auto">
              <a:spcAft>
                <a:spcPts val="0"/>
              </a:spcAft>
              <a:defRPr/>
            </a:pPr>
            <a:r>
              <a:rPr lang="en-US" sz="2400" b="1" dirty="0">
                <a:solidFill>
                  <a:schemeClr val="tx1">
                    <a:lumMod val="95000"/>
                    <a:lumOff val="5000"/>
                  </a:schemeClr>
                </a:solidFill>
              </a:rPr>
              <a:t>December 03, 2014</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15CC63B7-9D37-42E2-959F-6DFD9A2DE278}"/>
              </a:ext>
            </a:extLst>
          </p:cNvPr>
          <p:cNvSpPr>
            <a:spLocks noGrp="1"/>
          </p:cNvSpPr>
          <p:nvPr>
            <p:ph type="title"/>
          </p:nvPr>
        </p:nvSpPr>
        <p:spPr/>
        <p:txBody>
          <a:bodyPr/>
          <a:lstStyle/>
          <a:p>
            <a:r>
              <a:rPr lang="en-US" altLang="en-US">
                <a:solidFill>
                  <a:schemeClr val="bg1"/>
                </a:solidFill>
              </a:rPr>
              <a:t>W</a:t>
            </a:r>
          </a:p>
        </p:txBody>
      </p:sp>
      <p:sp>
        <p:nvSpPr>
          <p:cNvPr id="4" name="Slide Number Placeholder 3">
            <a:extLst>
              <a:ext uri="{FF2B5EF4-FFF2-40B4-BE49-F238E27FC236}">
                <a16:creationId xmlns:a16="http://schemas.microsoft.com/office/drawing/2014/main" id="{061A881C-3E9A-4095-B3C9-A228D46F544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2A0EABCF-7A15-4809-985F-36412EB8D5ED}" type="slidenum">
              <a:rPr lang="en-US" altLang="en-US">
                <a:solidFill>
                  <a:srgbClr val="898989"/>
                </a:solidFill>
              </a:rPr>
              <a:pPr/>
              <a:t>2</a:t>
            </a:fld>
            <a:endParaRPr lang="en-US" altLang="en-US">
              <a:solidFill>
                <a:srgbClr val="898989"/>
              </a:solidFill>
            </a:endParaRPr>
          </a:p>
        </p:txBody>
      </p:sp>
      <p:sp>
        <p:nvSpPr>
          <p:cNvPr id="14340" name="Content Placeholder 2">
            <a:extLst>
              <a:ext uri="{FF2B5EF4-FFF2-40B4-BE49-F238E27FC236}">
                <a16:creationId xmlns:a16="http://schemas.microsoft.com/office/drawing/2014/main" id="{FFC62B32-A89C-4A02-A925-0F948C677391}"/>
              </a:ext>
            </a:extLst>
          </p:cNvPr>
          <p:cNvSpPr>
            <a:spLocks noGrp="1"/>
          </p:cNvSpPr>
          <p:nvPr>
            <p:ph idx="4294967295"/>
          </p:nvPr>
        </p:nvSpPr>
        <p:spPr>
          <a:xfrm>
            <a:off x="457200" y="2590800"/>
            <a:ext cx="8229600" cy="838200"/>
          </a:xfrm>
        </p:spPr>
        <p:txBody>
          <a:bodyPr/>
          <a:lstStyle/>
          <a:p>
            <a:pPr marL="0" indent="0" algn="ctr">
              <a:buFont typeface="Arial" panose="020B0604020202020204" pitchFamily="34" charset="0"/>
              <a:buNone/>
            </a:pPr>
            <a:r>
              <a:rPr lang="en-US" altLang="en-US" sz="5400" b="1"/>
              <a:t>Workgroups Update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CAE20D7F-5710-4F6F-8E31-9B5D9CC0A014}"/>
              </a:ext>
            </a:extLst>
          </p:cNvPr>
          <p:cNvSpPr>
            <a:spLocks noGrp="1"/>
          </p:cNvSpPr>
          <p:nvPr>
            <p:ph type="title"/>
          </p:nvPr>
        </p:nvSpPr>
        <p:spPr/>
        <p:txBody>
          <a:bodyPr/>
          <a:lstStyle/>
          <a:p>
            <a:r>
              <a:rPr lang="en-US" altLang="en-US" b="1"/>
              <a:t>Workgroups Update</a:t>
            </a:r>
          </a:p>
        </p:txBody>
      </p:sp>
      <p:sp>
        <p:nvSpPr>
          <p:cNvPr id="3" name="Content Placeholder 2">
            <a:extLst>
              <a:ext uri="{FF2B5EF4-FFF2-40B4-BE49-F238E27FC236}">
                <a16:creationId xmlns:a16="http://schemas.microsoft.com/office/drawing/2014/main" id="{EAA6C3B5-D323-4E2B-AD0C-9491A7606588}"/>
              </a:ext>
            </a:extLst>
          </p:cNvPr>
          <p:cNvSpPr>
            <a:spLocks noGrp="1"/>
          </p:cNvSpPr>
          <p:nvPr>
            <p:ph idx="1"/>
          </p:nvPr>
        </p:nvSpPr>
        <p:spPr>
          <a:xfrm>
            <a:off x="457200" y="1371600"/>
            <a:ext cx="8229600" cy="4953000"/>
          </a:xfrm>
        </p:spPr>
        <p:txBody>
          <a:bodyPr rtlCol="0">
            <a:normAutofit fontScale="62500" lnSpcReduction="20000"/>
          </a:bodyPr>
          <a:lstStyle/>
          <a:p>
            <a:pPr fontAlgn="auto">
              <a:spcAft>
                <a:spcPts val="0"/>
              </a:spcAft>
              <a:defRPr/>
            </a:pPr>
            <a:r>
              <a:rPr lang="en-US" dirty="0"/>
              <a:t>Five separate workgroups assembled to develop concepts on:</a:t>
            </a:r>
          </a:p>
          <a:p>
            <a:pPr lvl="1" fontAlgn="auto">
              <a:spcAft>
                <a:spcPts val="0"/>
              </a:spcAft>
              <a:defRPr/>
            </a:pPr>
            <a:r>
              <a:rPr lang="en-US" dirty="0"/>
              <a:t>1) Medicaid-funded Shelter/Housing</a:t>
            </a:r>
          </a:p>
          <a:p>
            <a:pPr lvl="1" fontAlgn="auto">
              <a:spcAft>
                <a:spcPts val="0"/>
              </a:spcAft>
              <a:defRPr/>
            </a:pPr>
            <a:r>
              <a:rPr lang="en-US" dirty="0"/>
              <a:t>2) Provider/Managed Care Plan incentive programs</a:t>
            </a:r>
          </a:p>
          <a:p>
            <a:pPr lvl="1" fontAlgn="auto">
              <a:spcAft>
                <a:spcPts val="0"/>
              </a:spcAft>
              <a:defRPr/>
            </a:pPr>
            <a:r>
              <a:rPr lang="en-US" dirty="0"/>
              <a:t>3) a Delivery System Reform Incentive Program (DSRIP)</a:t>
            </a:r>
          </a:p>
          <a:p>
            <a:pPr lvl="1" fontAlgn="auto">
              <a:spcAft>
                <a:spcPts val="0"/>
              </a:spcAft>
              <a:defRPr/>
            </a:pPr>
            <a:r>
              <a:rPr lang="en-US" dirty="0"/>
              <a:t>4) Workforce Development </a:t>
            </a:r>
          </a:p>
          <a:p>
            <a:pPr lvl="1" fontAlgn="auto">
              <a:spcAft>
                <a:spcPts val="0"/>
              </a:spcAft>
              <a:defRPr/>
            </a:pPr>
            <a:r>
              <a:rPr lang="en-US" dirty="0"/>
              <a:t>5) Safety Net Reform – Disproportionate Share Hospitals (DSH)/Safety Net Care Pool (SNCP) bundled payments</a:t>
            </a:r>
          </a:p>
          <a:p>
            <a:pPr lvl="1" fontAlgn="auto">
              <a:spcAft>
                <a:spcPts val="0"/>
              </a:spcAft>
              <a:defRPr/>
            </a:pPr>
            <a:endParaRPr lang="en-US" dirty="0"/>
          </a:p>
          <a:p>
            <a:pPr fontAlgn="auto">
              <a:spcAft>
                <a:spcPts val="0"/>
              </a:spcAft>
              <a:defRPr/>
            </a:pPr>
            <a:r>
              <a:rPr lang="en-US" dirty="0"/>
              <a:t>3-5 sessions on each topic between November 2014 –February 2015</a:t>
            </a:r>
          </a:p>
          <a:p>
            <a:pPr marL="0" indent="0" fontAlgn="auto">
              <a:spcAft>
                <a:spcPts val="0"/>
              </a:spcAft>
              <a:buFont typeface="Arial" panose="020B0604020202020204" pitchFamily="34" charset="0"/>
              <a:buNone/>
              <a:defRPr/>
            </a:pPr>
            <a:endParaRPr lang="en-US" dirty="0"/>
          </a:p>
          <a:p>
            <a:pPr fontAlgn="auto">
              <a:spcAft>
                <a:spcPts val="0"/>
              </a:spcAft>
              <a:defRPr/>
            </a:pPr>
            <a:r>
              <a:rPr lang="en-US" dirty="0"/>
              <a:t>A one-day session with a broad stakeholder distribution is planned in late January for the Department to solicit input on a financing strategy for federal-state shared savings under the 1115 Waiver.  </a:t>
            </a:r>
          </a:p>
          <a:p>
            <a:pPr fontAlgn="auto">
              <a:spcAft>
                <a:spcPts val="0"/>
              </a:spcAft>
              <a:defRPr/>
            </a:pPr>
            <a:endParaRPr lang="en-US" dirty="0"/>
          </a:p>
          <a:p>
            <a:pPr fontAlgn="auto">
              <a:spcAft>
                <a:spcPts val="0"/>
              </a:spcAft>
              <a:defRPr/>
            </a:pPr>
            <a:r>
              <a:rPr lang="en-US" dirty="0"/>
              <a:t>Two other concepts potentially linked to waiver: redesign of the California Children's Services (CCS) Program and Federally Qualified Health Centers (FQHC) payment reform will continue on separate stakeholder/concept development efforts already underway.</a:t>
            </a:r>
          </a:p>
        </p:txBody>
      </p:sp>
      <p:sp>
        <p:nvSpPr>
          <p:cNvPr id="15364" name="Slide Number Placeholder 3">
            <a:extLst>
              <a:ext uri="{FF2B5EF4-FFF2-40B4-BE49-F238E27FC236}">
                <a16:creationId xmlns:a16="http://schemas.microsoft.com/office/drawing/2014/main" id="{12333B0E-0E72-4415-BF82-4F27A32ED1FA}"/>
              </a:ext>
            </a:extLst>
          </p:cNvPr>
          <p:cNvSpPr>
            <a:spLocks noGrp="1"/>
          </p:cNvSpPr>
          <p:nvPr>
            <p:ph type="sldNum" sz="quarter" idx="12"/>
          </p:nvPr>
        </p:nvSpPr>
        <p:spPr bwMode="auto">
          <a:xfrm>
            <a:off x="6553200" y="6172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073D1622-9DB4-4E04-BBE1-4CE81B686D81}" type="slidenum">
              <a:rPr lang="en-US" altLang="en-US">
                <a:solidFill>
                  <a:srgbClr val="898989"/>
                </a:solidFill>
              </a:rPr>
              <a:pPr/>
              <a:t>3</a:t>
            </a:fld>
            <a:endParaRPr lang="en-US" altLang="en-US">
              <a:solidFill>
                <a:srgbClr val="898989"/>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CDE61491-9470-4C95-8FFD-110789C6B9C6}"/>
              </a:ext>
            </a:extLst>
          </p:cNvPr>
          <p:cNvSpPr>
            <a:spLocks noGrp="1"/>
          </p:cNvSpPr>
          <p:nvPr>
            <p:ph type="title"/>
          </p:nvPr>
        </p:nvSpPr>
        <p:spPr>
          <a:xfrm>
            <a:off x="457200" y="533400"/>
            <a:ext cx="8229600" cy="1143000"/>
          </a:xfrm>
        </p:spPr>
        <p:txBody>
          <a:bodyPr/>
          <a:lstStyle/>
          <a:p>
            <a:r>
              <a:rPr lang="en-US" altLang="en-US" b="1"/>
              <a:t>Workgroups</a:t>
            </a:r>
            <a:endParaRPr lang="en-US" altLang="en-US" sz="4800" b="1"/>
          </a:p>
        </p:txBody>
      </p:sp>
      <p:sp>
        <p:nvSpPr>
          <p:cNvPr id="16387" name="Slide Number Placeholder 3">
            <a:extLst>
              <a:ext uri="{FF2B5EF4-FFF2-40B4-BE49-F238E27FC236}">
                <a16:creationId xmlns:a16="http://schemas.microsoft.com/office/drawing/2014/main" id="{A42E1804-83FD-49BB-B9A6-E58B28B16C48}"/>
              </a:ext>
            </a:extLst>
          </p:cNvPr>
          <p:cNvSpPr>
            <a:spLocks noGrp="1"/>
          </p:cNvSpPr>
          <p:nvPr>
            <p:ph type="sldNum" sz="quarter" idx="12"/>
          </p:nvPr>
        </p:nvSpPr>
        <p:spPr bwMode="auto">
          <a:xfrm>
            <a:off x="6858000" y="6172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BE05D99E-E61C-49E0-BB67-AC85F906610F}" type="slidenum">
              <a:rPr lang="en-US" altLang="en-US">
                <a:solidFill>
                  <a:srgbClr val="898989"/>
                </a:solidFill>
              </a:rPr>
              <a:pPr/>
              <a:t>4</a:t>
            </a:fld>
            <a:endParaRPr lang="en-US" altLang="en-US">
              <a:solidFill>
                <a:srgbClr val="898989"/>
              </a:solidFill>
            </a:endParaRPr>
          </a:p>
        </p:txBody>
      </p:sp>
      <p:graphicFrame>
        <p:nvGraphicFramePr>
          <p:cNvPr id="7" name="Diagram 6" descr="DSH/SNCP Safety Net Financing&#10; Next (First) Meeting: Dec. 9&#10; 3 Total &#10;Workforce Development&#10; Next Meeting: Dec. 11&#10; 3 Total&#10;Plan/Provider Incentives&#10; Next Meeting: Dec. 15&#10; 3 Total&#10;Medicaid-funding Housing/Shelter&#10; Next Meeting: Dec. 16&#10; 4 Total&#10;DSRIP 2.0&#10; Next Meeting: Dec. 19&#10; 5 Total&#10;">
            <a:extLst>
              <a:ext uri="{FF2B5EF4-FFF2-40B4-BE49-F238E27FC236}">
                <a16:creationId xmlns:a16="http://schemas.microsoft.com/office/drawing/2014/main" id="{42501A1F-68AE-4942-9B7C-0C75BB7E366C}"/>
              </a:ext>
            </a:extLst>
          </p:cNvPr>
          <p:cNvGraphicFramePr/>
          <p:nvPr>
            <p:extLst>
              <p:ext uri="{D42A27DB-BD31-4B8C-83A1-F6EECF244321}">
                <p14:modId xmlns:p14="http://schemas.microsoft.com/office/powerpoint/2010/main" val="369375866"/>
              </p:ext>
            </p:extLst>
          </p:nvPr>
        </p:nvGraphicFramePr>
        <p:xfrm>
          <a:off x="228600" y="1600200"/>
          <a:ext cx="830580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D7833C5B-282F-4C20-8AEB-C4C8ED38EEFC}"/>
              </a:ext>
            </a:extLst>
          </p:cNvPr>
          <p:cNvSpPr>
            <a:spLocks noGrp="1"/>
          </p:cNvSpPr>
          <p:nvPr>
            <p:ph type="title"/>
          </p:nvPr>
        </p:nvSpPr>
        <p:spPr>
          <a:xfrm>
            <a:off x="457200" y="304800"/>
            <a:ext cx="8229600" cy="1143000"/>
          </a:xfrm>
        </p:spPr>
        <p:txBody>
          <a:bodyPr/>
          <a:lstStyle/>
          <a:p>
            <a:r>
              <a:rPr lang="en-US" altLang="en-US" b="1"/>
              <a:t>Early Areas of Interest</a:t>
            </a:r>
            <a:endParaRPr lang="en-US" altLang="en-US"/>
          </a:p>
        </p:txBody>
      </p:sp>
      <p:graphicFrame>
        <p:nvGraphicFramePr>
          <p:cNvPr id="5" name="Content Placeholder 4" descr="Alignment of metrics across providers/plans/delivery systems&#10;Developing shared savings/accountable care arrangements between entities towards better quality, cost effective care&#10;Behavioral health integration strategies within each of the workgroup concept areas &#10;Expanding workforce capacity and access to beneficiaries by incenting new providers to serve Medi-Cal and for existing providers to serve additional Medi-Cal patients&#10;Strategies to maximize federal financial investment under the authority of section 1115 waivers&#10;Evaluation design for delivery system transformation&#10;">
            <a:extLst>
              <a:ext uri="{FF2B5EF4-FFF2-40B4-BE49-F238E27FC236}">
                <a16:creationId xmlns:a16="http://schemas.microsoft.com/office/drawing/2014/main" id="{211DA559-69E7-416A-81BB-7A5AB41163E4}"/>
              </a:ext>
            </a:extLst>
          </p:cNvPr>
          <p:cNvGraphicFramePr>
            <a:graphicFrameLocks noGrp="1"/>
          </p:cNvGraphicFramePr>
          <p:nvPr>
            <p:ph idx="1"/>
            <p:extLst>
              <p:ext uri="{D42A27DB-BD31-4B8C-83A1-F6EECF244321}">
                <p14:modId xmlns:p14="http://schemas.microsoft.com/office/powerpoint/2010/main" val="3094947661"/>
              </p:ext>
            </p:extLst>
          </p:nvPr>
        </p:nvGraphicFramePr>
        <p:xfrm>
          <a:off x="228600" y="1600200"/>
          <a:ext cx="8610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412" name="Slide Number Placeholder 3">
            <a:extLst>
              <a:ext uri="{FF2B5EF4-FFF2-40B4-BE49-F238E27FC236}">
                <a16:creationId xmlns:a16="http://schemas.microsoft.com/office/drawing/2014/main" id="{0733D820-5DBD-4039-834E-0157588304B9}"/>
              </a:ext>
            </a:extLst>
          </p:cNvPr>
          <p:cNvSpPr>
            <a:spLocks noGrp="1"/>
          </p:cNvSpPr>
          <p:nvPr>
            <p:ph type="sldNum" sz="quarter" idx="12"/>
          </p:nvPr>
        </p:nvSpPr>
        <p:spPr bwMode="auto">
          <a:xfrm>
            <a:off x="6553200" y="6172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B7C35951-A444-4669-B443-3678A21314BB}" type="slidenum">
              <a:rPr lang="en-US" altLang="en-US">
                <a:solidFill>
                  <a:srgbClr val="898989"/>
                </a:solidFill>
              </a:rPr>
              <a:pPr/>
              <a:t>5</a:t>
            </a:fld>
            <a:endParaRPr lang="en-US" altLang="en-US">
              <a:solidFill>
                <a:srgbClr val="898989"/>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61DFEC1F-D7F5-4DBA-9B14-D699FFB467F0}"/>
              </a:ext>
            </a:extLst>
          </p:cNvPr>
          <p:cNvSpPr>
            <a:spLocks noGrp="1"/>
          </p:cNvSpPr>
          <p:nvPr>
            <p:ph type="title"/>
          </p:nvPr>
        </p:nvSpPr>
        <p:spPr>
          <a:xfrm>
            <a:off x="14288" y="381000"/>
            <a:ext cx="8229600" cy="1143000"/>
          </a:xfrm>
        </p:spPr>
        <p:txBody>
          <a:bodyPr/>
          <a:lstStyle/>
          <a:p>
            <a:r>
              <a:rPr lang="en-US" altLang="en-US" b="1"/>
              <a:t>Highlights from First Meetings</a:t>
            </a:r>
          </a:p>
        </p:txBody>
      </p:sp>
      <p:sp>
        <p:nvSpPr>
          <p:cNvPr id="18435" name="Slide Number Placeholder 3">
            <a:extLst>
              <a:ext uri="{FF2B5EF4-FFF2-40B4-BE49-F238E27FC236}">
                <a16:creationId xmlns:a16="http://schemas.microsoft.com/office/drawing/2014/main" id="{E3E16B1A-4359-4FB9-927B-E7B7E285AD2A}"/>
              </a:ext>
            </a:extLst>
          </p:cNvPr>
          <p:cNvSpPr>
            <a:spLocks noGrp="1"/>
          </p:cNvSpPr>
          <p:nvPr>
            <p:ph type="sldNum" sz="quarter" idx="12"/>
          </p:nvPr>
        </p:nvSpPr>
        <p:spPr bwMode="auto">
          <a:xfrm>
            <a:off x="6553200" y="62484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F2C9C38F-E76A-428B-907A-C69A32AE29A7}" type="slidenum">
              <a:rPr lang="en-US" altLang="en-US">
                <a:solidFill>
                  <a:srgbClr val="898989"/>
                </a:solidFill>
              </a:rPr>
              <a:pPr/>
              <a:t>6</a:t>
            </a:fld>
            <a:endParaRPr lang="en-US" altLang="en-US">
              <a:solidFill>
                <a:srgbClr val="898989"/>
              </a:solidFill>
            </a:endParaRPr>
          </a:p>
        </p:txBody>
      </p:sp>
      <p:graphicFrame>
        <p:nvGraphicFramePr>
          <p:cNvPr id="6" name="Diagram 5" descr="Medicaid-funded Housing/Shelter (Nov. 4, 2014)&#10; DHCS Long-Term Care Division and Corporation for Supportive Housing (CSH) provided information on 1115 Wavier renewal process, initial concepts, with a focus on defining housing and housing-based services&#10;Plan/Provider Incentives (Nov. 12, 2014)&#10; Framed discussion around potential incentive constructs:&#10; DHCS to Medi-Cal Managed Care plans (MCPs); MCPs to contracted entities/providers; MCPs to county behavioral health&#10; Potential pay-for-performance structures, shared savings/accountable care arrangements&#10;">
            <a:extLst>
              <a:ext uri="{FF2B5EF4-FFF2-40B4-BE49-F238E27FC236}">
                <a16:creationId xmlns:a16="http://schemas.microsoft.com/office/drawing/2014/main" id="{C9822CBB-6D07-4AAC-8D6B-7C3C914D89FB}"/>
              </a:ext>
            </a:extLst>
          </p:cNvPr>
          <p:cNvGraphicFramePr/>
          <p:nvPr>
            <p:extLst>
              <p:ext uri="{D42A27DB-BD31-4B8C-83A1-F6EECF244321}">
                <p14:modId xmlns:p14="http://schemas.microsoft.com/office/powerpoint/2010/main" val="1884086534"/>
              </p:ext>
            </p:extLst>
          </p:nvPr>
        </p:nvGraphicFramePr>
        <p:xfrm>
          <a:off x="381000" y="1371600"/>
          <a:ext cx="8229600" cy="502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3B570736-D8FC-4EA5-8204-4A4928F11D04}"/>
              </a:ext>
            </a:extLst>
          </p:cNvPr>
          <p:cNvSpPr>
            <a:spLocks noGrp="1"/>
          </p:cNvSpPr>
          <p:nvPr>
            <p:ph type="title"/>
          </p:nvPr>
        </p:nvSpPr>
        <p:spPr>
          <a:xfrm>
            <a:off x="14288" y="381000"/>
            <a:ext cx="8229600" cy="1143000"/>
          </a:xfrm>
        </p:spPr>
        <p:txBody>
          <a:bodyPr/>
          <a:lstStyle/>
          <a:p>
            <a:pPr algn="l"/>
            <a:r>
              <a:rPr lang="en-US" altLang="en-US" b="1"/>
              <a:t>Highlights from First Meetings </a:t>
            </a:r>
            <a:br>
              <a:rPr lang="en-US" altLang="en-US" b="1"/>
            </a:br>
            <a:r>
              <a:rPr lang="en-US" altLang="en-US" sz="2400" b="1"/>
              <a:t>(continued)</a:t>
            </a:r>
          </a:p>
        </p:txBody>
      </p:sp>
      <p:sp>
        <p:nvSpPr>
          <p:cNvPr id="19459" name="Slide Number Placeholder 3">
            <a:extLst>
              <a:ext uri="{FF2B5EF4-FFF2-40B4-BE49-F238E27FC236}">
                <a16:creationId xmlns:a16="http://schemas.microsoft.com/office/drawing/2014/main" id="{5D5E0EC1-3C03-40DE-8B74-459C0CB59B83}"/>
              </a:ext>
            </a:extLst>
          </p:cNvPr>
          <p:cNvSpPr>
            <a:spLocks noGrp="1"/>
          </p:cNvSpPr>
          <p:nvPr>
            <p:ph type="sldNum" sz="quarter" idx="12"/>
          </p:nvPr>
        </p:nvSpPr>
        <p:spPr bwMode="auto">
          <a:xfrm>
            <a:off x="6553200" y="62484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1999FF83-AC76-4D2C-9E00-AFF56933A0EB}" type="slidenum">
              <a:rPr lang="en-US" altLang="en-US">
                <a:solidFill>
                  <a:srgbClr val="898989"/>
                </a:solidFill>
              </a:rPr>
              <a:pPr/>
              <a:t>7</a:t>
            </a:fld>
            <a:endParaRPr lang="en-US" altLang="en-US">
              <a:solidFill>
                <a:srgbClr val="898989"/>
              </a:solidFill>
            </a:endParaRPr>
          </a:p>
        </p:txBody>
      </p:sp>
      <p:graphicFrame>
        <p:nvGraphicFramePr>
          <p:cNvPr id="6" name="Diagram 5" descr="DSRIP 2.0 (Nov. 13, 2014)&#10; Framed discussion around: successes of the current DSRIP, the logistics of non-federal share in CA, looking forward at DSRIP 2.0 as the first 5-yr DSRIP up for renewal&#10;Workforce Development (Nov. 20, 2014) &#10; Framed discussion around three goals, for a wide range of provider types:&#10; Increase the number of new health workers to serve in medically underserved areas or to serve more Medi-Cal beneficiaries&#10; Develop innovative ways to address whole person care to address physical and mental health and substance use disorder care needs &#10; Create financial and other incentives to encourage greater commitment to serve the Medi-Cal population&#10;">
            <a:extLst>
              <a:ext uri="{FF2B5EF4-FFF2-40B4-BE49-F238E27FC236}">
                <a16:creationId xmlns:a16="http://schemas.microsoft.com/office/drawing/2014/main" id="{FB92F183-A070-40D7-ABED-021F122893A6}"/>
              </a:ext>
            </a:extLst>
          </p:cNvPr>
          <p:cNvGraphicFramePr/>
          <p:nvPr>
            <p:extLst>
              <p:ext uri="{D42A27DB-BD31-4B8C-83A1-F6EECF244321}">
                <p14:modId xmlns:p14="http://schemas.microsoft.com/office/powerpoint/2010/main" val="2791445710"/>
              </p:ext>
            </p:extLst>
          </p:nvPr>
        </p:nvGraphicFramePr>
        <p:xfrm>
          <a:off x="381000" y="1371600"/>
          <a:ext cx="8229600" cy="502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AF77CCA2-404E-4AA9-B4D7-008BC7484766}"/>
              </a:ext>
            </a:extLst>
          </p:cNvPr>
          <p:cNvSpPr>
            <a:spLocks noGrp="1"/>
          </p:cNvSpPr>
          <p:nvPr>
            <p:ph type="title"/>
          </p:nvPr>
        </p:nvSpPr>
        <p:spPr/>
        <p:txBody>
          <a:bodyPr/>
          <a:lstStyle/>
          <a:p>
            <a:r>
              <a:rPr lang="en-US" altLang="en-US" b="1"/>
              <a:t>Workgroups Update (cont.)</a:t>
            </a:r>
            <a:endParaRPr lang="en-US" altLang="en-US"/>
          </a:p>
        </p:txBody>
      </p:sp>
      <p:sp>
        <p:nvSpPr>
          <p:cNvPr id="3" name="Content Placeholder 2">
            <a:extLst>
              <a:ext uri="{FF2B5EF4-FFF2-40B4-BE49-F238E27FC236}">
                <a16:creationId xmlns:a16="http://schemas.microsoft.com/office/drawing/2014/main" id="{296994FE-E314-4228-A66C-8453829A7D25}"/>
              </a:ext>
            </a:extLst>
          </p:cNvPr>
          <p:cNvSpPr>
            <a:spLocks noGrp="1"/>
          </p:cNvSpPr>
          <p:nvPr>
            <p:ph idx="1"/>
          </p:nvPr>
        </p:nvSpPr>
        <p:spPr/>
        <p:txBody>
          <a:bodyPr rtlCol="0">
            <a:normAutofit lnSpcReduction="10000"/>
          </a:bodyPr>
          <a:lstStyle/>
          <a:p>
            <a:pPr fontAlgn="auto">
              <a:spcAft>
                <a:spcPts val="0"/>
              </a:spcAft>
              <a:defRPr/>
            </a:pPr>
            <a:r>
              <a:rPr lang="en-US" dirty="0"/>
              <a:t>DHCS will be engaging CMS throughout the concept development and stakeholder process</a:t>
            </a:r>
          </a:p>
          <a:p>
            <a:pPr fontAlgn="auto">
              <a:spcAft>
                <a:spcPts val="0"/>
              </a:spcAft>
              <a:defRPr/>
            </a:pPr>
            <a:r>
              <a:rPr lang="en-US" dirty="0"/>
              <a:t>Workgroup meeting summaries posted on DHCS Waiver Renewal webpage</a:t>
            </a:r>
          </a:p>
          <a:p>
            <a:pPr fontAlgn="auto">
              <a:spcAft>
                <a:spcPts val="0"/>
              </a:spcAft>
              <a:defRPr/>
            </a:pPr>
            <a:r>
              <a:rPr lang="en-US" dirty="0"/>
              <a:t>Comments can continue to be submitted to the Waiver Renewal inbox</a:t>
            </a:r>
          </a:p>
          <a:p>
            <a:pPr fontAlgn="auto">
              <a:spcAft>
                <a:spcPts val="0"/>
              </a:spcAft>
              <a:defRPr/>
            </a:pPr>
            <a:r>
              <a:rPr lang="en-US" dirty="0"/>
              <a:t>Public summary of stakeholder input as well as letters to the Department made available on website</a:t>
            </a:r>
          </a:p>
          <a:p>
            <a:pPr fontAlgn="auto">
              <a:spcAft>
                <a:spcPts val="0"/>
              </a:spcAft>
              <a:defRPr/>
            </a:pPr>
            <a:endParaRPr lang="en-US" dirty="0"/>
          </a:p>
        </p:txBody>
      </p:sp>
      <p:sp>
        <p:nvSpPr>
          <p:cNvPr id="20484" name="Slide Number Placeholder 3">
            <a:extLst>
              <a:ext uri="{FF2B5EF4-FFF2-40B4-BE49-F238E27FC236}">
                <a16:creationId xmlns:a16="http://schemas.microsoft.com/office/drawing/2014/main" id="{E7CD89A9-0923-4087-887C-ADFDBD159424}"/>
              </a:ext>
            </a:extLst>
          </p:cNvPr>
          <p:cNvSpPr>
            <a:spLocks noGrp="1"/>
          </p:cNvSpPr>
          <p:nvPr>
            <p:ph type="sldNum" sz="quarter" idx="12"/>
          </p:nvPr>
        </p:nvSpPr>
        <p:spPr bwMode="auto">
          <a:xfrm>
            <a:off x="6553200" y="6172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478E94E1-D423-4F5B-8D26-16AED1A4CFD6}" type="slidenum">
              <a:rPr lang="en-US" altLang="en-US">
                <a:solidFill>
                  <a:srgbClr val="898989"/>
                </a:solidFill>
              </a:rPr>
              <a:pPr/>
              <a:t>8</a:t>
            </a:fld>
            <a:endParaRPr lang="en-US" altLang="en-US">
              <a:solidFill>
                <a:srgbClr val="898989"/>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2F145D08-57A1-460D-A972-D9D5B1B8C0E0}"/>
              </a:ext>
            </a:extLst>
          </p:cNvPr>
          <p:cNvSpPr>
            <a:spLocks noGrp="1"/>
          </p:cNvSpPr>
          <p:nvPr>
            <p:ph type="title"/>
          </p:nvPr>
        </p:nvSpPr>
        <p:spPr/>
        <p:txBody>
          <a:bodyPr/>
          <a:lstStyle/>
          <a:p>
            <a:r>
              <a:rPr lang="en-US" altLang="en-US">
                <a:solidFill>
                  <a:schemeClr val="bg1"/>
                </a:solidFill>
              </a:rPr>
              <a:t>F</a:t>
            </a:r>
          </a:p>
        </p:txBody>
      </p:sp>
      <p:sp>
        <p:nvSpPr>
          <p:cNvPr id="4" name="Slide Number Placeholder 3">
            <a:extLst>
              <a:ext uri="{FF2B5EF4-FFF2-40B4-BE49-F238E27FC236}">
                <a16:creationId xmlns:a16="http://schemas.microsoft.com/office/drawing/2014/main" id="{BDE7C150-AFE7-47AE-9C46-090C3947FB4C}"/>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EB4E7A1-8EC9-4E71-A13B-7033C2A29C94}" type="slidenum">
              <a:rPr lang="en-US" altLang="en-US">
                <a:solidFill>
                  <a:srgbClr val="898989"/>
                </a:solidFill>
              </a:rPr>
              <a:pPr/>
              <a:t>9</a:t>
            </a:fld>
            <a:endParaRPr lang="en-US" altLang="en-US">
              <a:solidFill>
                <a:srgbClr val="898989"/>
              </a:solidFill>
            </a:endParaRPr>
          </a:p>
        </p:txBody>
      </p:sp>
      <p:sp>
        <p:nvSpPr>
          <p:cNvPr id="21508" name="Content Placeholder 2">
            <a:extLst>
              <a:ext uri="{FF2B5EF4-FFF2-40B4-BE49-F238E27FC236}">
                <a16:creationId xmlns:a16="http://schemas.microsoft.com/office/drawing/2014/main" id="{926FF378-EB6D-4D31-873B-000C1E830A08}"/>
              </a:ext>
            </a:extLst>
          </p:cNvPr>
          <p:cNvSpPr>
            <a:spLocks noGrp="1"/>
          </p:cNvSpPr>
          <p:nvPr>
            <p:ph idx="4294967295"/>
          </p:nvPr>
        </p:nvSpPr>
        <p:spPr>
          <a:xfrm>
            <a:off x="304800" y="1066800"/>
            <a:ext cx="8229600" cy="838200"/>
          </a:xfrm>
        </p:spPr>
        <p:txBody>
          <a:bodyPr/>
          <a:lstStyle/>
          <a:p>
            <a:pPr marL="0" indent="0" algn="ctr">
              <a:buFont typeface="Arial" panose="020B0604020202020204" pitchFamily="34" charset="0"/>
              <a:buNone/>
            </a:pPr>
            <a:r>
              <a:rPr lang="en-US" altLang="en-US" sz="4800" b="1"/>
              <a:t>Federally Qualified Health Centers (FQHCs) Payment Reform </a:t>
            </a:r>
          </a:p>
          <a:p>
            <a:pPr marL="0" indent="0" algn="ctr">
              <a:buFont typeface="Arial" panose="020B0604020202020204" pitchFamily="34" charset="0"/>
              <a:buNone/>
            </a:pPr>
            <a:r>
              <a:rPr lang="en-US" altLang="en-US" sz="4800" b="1"/>
              <a:t>&amp; </a:t>
            </a:r>
          </a:p>
          <a:p>
            <a:pPr marL="0" indent="0" algn="ctr">
              <a:buFont typeface="Arial" panose="020B0604020202020204" pitchFamily="34" charset="0"/>
              <a:buNone/>
            </a:pPr>
            <a:r>
              <a:rPr lang="en-US" altLang="en-US" sz="4800" b="1"/>
              <a:t>CA Children’s Services (CCS) Program Redesign Update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E6EE6-B483-456D-8187-8A17ECCA92BE}"/>
              </a:ext>
            </a:extLst>
          </p:cNvPr>
          <p:cNvSpPr>
            <a:spLocks noGrp="1"/>
          </p:cNvSpPr>
          <p:nvPr>
            <p:ph type="title"/>
          </p:nvPr>
        </p:nvSpPr>
        <p:spPr/>
        <p:txBody>
          <a:bodyPr rtlCol="0">
            <a:normAutofit fontScale="90000"/>
          </a:bodyPr>
          <a:lstStyle/>
          <a:p>
            <a:pPr fontAlgn="auto">
              <a:spcAft>
                <a:spcPts val="0"/>
              </a:spcAft>
              <a:defRPr/>
            </a:pPr>
            <a:r>
              <a:rPr lang="en-US" b="1" dirty="0"/>
              <a:t>FQHC Update: Payment Reform </a:t>
            </a:r>
            <a:br>
              <a:rPr lang="en-US" b="1" dirty="0"/>
            </a:br>
            <a:r>
              <a:rPr lang="en-US" b="1" dirty="0"/>
              <a:t>Objectives</a:t>
            </a:r>
          </a:p>
        </p:txBody>
      </p:sp>
      <p:sp>
        <p:nvSpPr>
          <p:cNvPr id="22531" name="Slide Number Placeholder 3">
            <a:extLst>
              <a:ext uri="{FF2B5EF4-FFF2-40B4-BE49-F238E27FC236}">
                <a16:creationId xmlns:a16="http://schemas.microsoft.com/office/drawing/2014/main" id="{CD5F49E7-D588-471A-B03E-0838CE84BD64}"/>
              </a:ext>
            </a:extLst>
          </p:cNvPr>
          <p:cNvSpPr>
            <a:spLocks noGrp="1"/>
          </p:cNvSpPr>
          <p:nvPr>
            <p:ph type="sldNum" sz="quarter" idx="12"/>
          </p:nvPr>
        </p:nvSpPr>
        <p:spPr bwMode="auto">
          <a:xfrm>
            <a:off x="6553200" y="60960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9FF5502C-ADC6-417A-94B0-C9DB18013632}" type="slidenum">
              <a:rPr lang="en-US" altLang="en-US">
                <a:solidFill>
                  <a:srgbClr val="898989"/>
                </a:solidFill>
              </a:rPr>
              <a:pPr/>
              <a:t>10</a:t>
            </a:fld>
            <a:endParaRPr lang="en-US" altLang="en-US">
              <a:solidFill>
                <a:srgbClr val="898989"/>
              </a:solidFill>
            </a:endParaRPr>
          </a:p>
        </p:txBody>
      </p:sp>
      <p:graphicFrame>
        <p:nvGraphicFramePr>
          <p:cNvPr id="5" name="Content Placeholder 4" descr="Transform how care is provided at FQHCs&#10; Increased access and capacity&#10; Allow for additional flexibilities in care delivery&#10;Test a value-based Alternative Payment Methodology (APM) and bend the cost curve&#10;Build upon the state’s existing organized delivery system&#10; Strengthen MCP-FQHC relationships&#10;Enhance &#10;data quality&#10; Data sharing between MCPs, FQHC and the state&#10; Reporting and tracking measures for evaluation and ratesetting&#10;Improve patient health outcomes&#10; Align incentives for patient-centered care">
            <a:extLst>
              <a:ext uri="{FF2B5EF4-FFF2-40B4-BE49-F238E27FC236}">
                <a16:creationId xmlns:a16="http://schemas.microsoft.com/office/drawing/2014/main" id="{ABFC49C5-AC76-4230-9B42-BDCFBAA38AE3}"/>
              </a:ext>
            </a:extLst>
          </p:cNvPr>
          <p:cNvGraphicFramePr>
            <a:graphicFrameLocks noGrp="1"/>
          </p:cNvGraphicFramePr>
          <p:nvPr>
            <p:ph idx="1"/>
          </p:nvPr>
        </p:nvGraphicFramePr>
        <p:xfrm>
          <a:off x="76200" y="1447800"/>
          <a:ext cx="8991600"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25BA2-049D-4E18-8377-90E694D6343D}"/>
              </a:ext>
            </a:extLst>
          </p:cNvPr>
          <p:cNvSpPr>
            <a:spLocks noGrp="1"/>
          </p:cNvSpPr>
          <p:nvPr>
            <p:ph type="title"/>
          </p:nvPr>
        </p:nvSpPr>
        <p:spPr>
          <a:xfrm>
            <a:off x="228600" y="304800"/>
            <a:ext cx="8229600" cy="1143000"/>
          </a:xfrm>
        </p:spPr>
        <p:txBody>
          <a:bodyPr rtlCol="0">
            <a:normAutofit fontScale="90000"/>
          </a:bodyPr>
          <a:lstStyle/>
          <a:p>
            <a:pPr fontAlgn="auto">
              <a:spcAft>
                <a:spcPts val="0"/>
              </a:spcAft>
              <a:defRPr/>
            </a:pPr>
            <a:r>
              <a:rPr lang="en-US" b="1" dirty="0"/>
              <a:t>FQHC Update: </a:t>
            </a:r>
            <a:br>
              <a:rPr lang="en-US" b="1" dirty="0"/>
            </a:br>
            <a:r>
              <a:rPr lang="en-US" b="1" dirty="0"/>
              <a:t>Current and Upcoming Efforts</a:t>
            </a:r>
          </a:p>
        </p:txBody>
      </p:sp>
      <p:sp>
        <p:nvSpPr>
          <p:cNvPr id="23555" name="Slide Number Placeholder 3">
            <a:extLst>
              <a:ext uri="{FF2B5EF4-FFF2-40B4-BE49-F238E27FC236}">
                <a16:creationId xmlns:a16="http://schemas.microsoft.com/office/drawing/2014/main" id="{4C8E3EC6-5CDC-4B10-957C-0FF7499D583B}"/>
              </a:ext>
            </a:extLst>
          </p:cNvPr>
          <p:cNvSpPr>
            <a:spLocks noGrp="1"/>
          </p:cNvSpPr>
          <p:nvPr>
            <p:ph type="sldNum" sz="quarter" idx="12"/>
          </p:nvPr>
        </p:nvSpPr>
        <p:spPr bwMode="auto">
          <a:xfrm>
            <a:off x="6553200" y="62484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711E5E0A-0AB5-4373-9C58-D053659702C2}" type="slidenum">
              <a:rPr lang="en-US" altLang="en-US">
                <a:solidFill>
                  <a:srgbClr val="898989"/>
                </a:solidFill>
              </a:rPr>
              <a:pPr/>
              <a:t>11</a:t>
            </a:fld>
            <a:endParaRPr lang="en-US" altLang="en-US">
              <a:solidFill>
                <a:srgbClr val="898989"/>
              </a:solidFill>
            </a:endParaRPr>
          </a:p>
        </p:txBody>
      </p:sp>
      <p:graphicFrame>
        <p:nvGraphicFramePr>
          <p:cNvPr id="5" name="Content Placeholder 4" descr="To date, DHCS has provided technical assistance to FQHCs and Managed Care Plans (MCPs) in convening workgroups to develop a viable Alternative Payment Methodology (APM) pilot.&#10;Workgroups on key components:&#10; data analysis of payment and claims data&#10; alternative methods of care delivery&#10; triggers for reconciliation&#10; evaluation metrics: What does successful practice transformation look like?&#10;Capitation rate development&#10;Legislation and Federal approval&#10;">
            <a:extLst>
              <a:ext uri="{FF2B5EF4-FFF2-40B4-BE49-F238E27FC236}">
                <a16:creationId xmlns:a16="http://schemas.microsoft.com/office/drawing/2014/main" id="{5B34853A-3F00-433F-8237-41AF99C7F675}"/>
              </a:ext>
            </a:extLst>
          </p:cNvPr>
          <p:cNvGraphicFramePr>
            <a:graphicFrameLocks noGrp="1"/>
          </p:cNvGraphicFramePr>
          <p:nvPr>
            <p:ph idx="1"/>
          </p:nvPr>
        </p:nvGraphicFramePr>
        <p:xfrm>
          <a:off x="457200" y="1600200"/>
          <a:ext cx="8229600"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9E1159AA-8137-4D8E-8F3F-30EBB33A4636}"/>
              </a:ext>
            </a:extLst>
          </p:cNvPr>
          <p:cNvSpPr>
            <a:spLocks noGrp="1"/>
          </p:cNvSpPr>
          <p:nvPr>
            <p:ph type="title"/>
          </p:nvPr>
        </p:nvSpPr>
        <p:spPr/>
        <p:txBody>
          <a:bodyPr/>
          <a:lstStyle/>
          <a:p>
            <a:r>
              <a:rPr lang="en-US" altLang="en-US" b="1"/>
              <a:t>Path to Success</a:t>
            </a:r>
          </a:p>
        </p:txBody>
      </p:sp>
      <p:sp>
        <p:nvSpPr>
          <p:cNvPr id="24579" name="Slide Number Placeholder 3" descr="Consensus between plans, health centers, and the Administration on pilot design&#10;Legislative and federal authority&#10;Viable ratesetting methodology &#10;Evaluation of practice transformation&#10;">
            <a:extLst>
              <a:ext uri="{FF2B5EF4-FFF2-40B4-BE49-F238E27FC236}">
                <a16:creationId xmlns:a16="http://schemas.microsoft.com/office/drawing/2014/main" id="{EAC03F4F-A4CA-4EDA-A629-AB1F4F8E1B11}"/>
              </a:ext>
            </a:extLst>
          </p:cNvPr>
          <p:cNvSpPr>
            <a:spLocks noGrp="1"/>
          </p:cNvSpPr>
          <p:nvPr>
            <p:ph type="sldNum" sz="quarter" idx="12"/>
          </p:nvPr>
        </p:nvSpPr>
        <p:spPr bwMode="auto">
          <a:xfrm>
            <a:off x="6553200" y="6172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41715985-EB6A-49D4-8F6A-9A95D277BFE8}" type="slidenum">
              <a:rPr lang="en-US" altLang="en-US">
                <a:solidFill>
                  <a:srgbClr val="898989"/>
                </a:solidFill>
              </a:rPr>
              <a:pPr/>
              <a:t>12</a:t>
            </a:fld>
            <a:endParaRPr lang="en-US" altLang="en-US">
              <a:solidFill>
                <a:srgbClr val="898989"/>
              </a:solidFill>
            </a:endParaRPr>
          </a:p>
        </p:txBody>
      </p:sp>
      <p:graphicFrame>
        <p:nvGraphicFramePr>
          <p:cNvPr id="7" name="Content Placeholder 6" descr="Consensus between plans, health centers, and the Administration on pilot design&#10;Legislative and federal authority&#10;Viable ratesetting methodology &#10;Evaluation of practice transformation&#10;">
            <a:extLst>
              <a:ext uri="{FF2B5EF4-FFF2-40B4-BE49-F238E27FC236}">
                <a16:creationId xmlns:a16="http://schemas.microsoft.com/office/drawing/2014/main" id="{8E534D00-3E59-4E16-8C6F-15EC1376D1E3}"/>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C10CCA5D-70B3-49FC-9837-5A9521D9B3ED}"/>
              </a:ext>
            </a:extLst>
          </p:cNvPr>
          <p:cNvSpPr>
            <a:spLocks noGrp="1"/>
          </p:cNvSpPr>
          <p:nvPr>
            <p:ph type="title"/>
          </p:nvPr>
        </p:nvSpPr>
        <p:spPr>
          <a:xfrm>
            <a:off x="457200" y="381000"/>
            <a:ext cx="7239000" cy="1143000"/>
          </a:xfrm>
        </p:spPr>
        <p:txBody>
          <a:bodyPr/>
          <a:lstStyle/>
          <a:p>
            <a:r>
              <a:rPr lang="en-US" altLang="en-US"/>
              <a:t>CCS Update</a:t>
            </a:r>
          </a:p>
        </p:txBody>
      </p:sp>
      <p:graphicFrame>
        <p:nvGraphicFramePr>
          <p:cNvPr id="5" name="Content Placeholder 4" descr="DHCS has assembled a CCS Redesign Stakeholder Advisory Board (RSAB) composed of individuals from various organizations and backgrounds with expertise in both the CCS program and care for children and youth with special health care needs.  &#10;Meetings begin in December 2014 and run through approximately July 2015.  This process will also include topic-specific technical workgroups composed of experts in key issues. &#10;The fundamental goals of the redesign process are to: 1) improve care and outcomes for children and youth with special health care needs by ensuring that they receive coordinated care and 2) identify indicators that will measure quality in order to improve care for these children and their families.  &#10;The DHCS has no predetermined preference for health care delivery changes or improvements and is looking to the stakeholder process to provide viable recommendations that would best benefit the CCS population.&#10;">
            <a:extLst>
              <a:ext uri="{FF2B5EF4-FFF2-40B4-BE49-F238E27FC236}">
                <a16:creationId xmlns:a16="http://schemas.microsoft.com/office/drawing/2014/main" id="{F277C30F-5F01-4CC2-BB24-E5AC621D77E0}"/>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604" name="Slide Number Placeholder 3">
            <a:extLst>
              <a:ext uri="{FF2B5EF4-FFF2-40B4-BE49-F238E27FC236}">
                <a16:creationId xmlns:a16="http://schemas.microsoft.com/office/drawing/2014/main" id="{66667E50-24DE-46A1-A9AF-400D78342D4B}"/>
              </a:ext>
            </a:extLst>
          </p:cNvPr>
          <p:cNvSpPr>
            <a:spLocks noGrp="1"/>
          </p:cNvSpPr>
          <p:nvPr>
            <p:ph type="sldNum" sz="quarter" idx="12"/>
          </p:nvPr>
        </p:nvSpPr>
        <p:spPr bwMode="auto">
          <a:xfrm>
            <a:off x="6553200" y="62484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115C8F04-AB41-45B0-832F-10FB4BE841F7}" type="slidenum">
              <a:rPr lang="en-US" altLang="en-US">
                <a:solidFill>
                  <a:srgbClr val="898989"/>
                </a:solidFill>
              </a:rPr>
              <a:pPr/>
              <a:t>13</a:t>
            </a:fld>
            <a:endParaRPr lang="en-US" altLang="en-US">
              <a:solidFill>
                <a:srgbClr val="898989"/>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4B53A4D6-CE30-4BF6-8C1E-532896EA9CD9}"/>
              </a:ext>
            </a:extLst>
          </p:cNvPr>
          <p:cNvSpPr>
            <a:spLocks noGrp="1"/>
          </p:cNvSpPr>
          <p:nvPr>
            <p:ph type="title"/>
          </p:nvPr>
        </p:nvSpPr>
        <p:spPr>
          <a:xfrm>
            <a:off x="457200" y="304800"/>
            <a:ext cx="8229600" cy="1143000"/>
          </a:xfrm>
        </p:spPr>
        <p:txBody>
          <a:bodyPr/>
          <a:lstStyle/>
          <a:p>
            <a:r>
              <a:rPr lang="en-US" altLang="en-US"/>
              <a:t>Technical Consultants</a:t>
            </a:r>
          </a:p>
        </p:txBody>
      </p:sp>
      <p:graphicFrame>
        <p:nvGraphicFramePr>
          <p:cNvPr id="7" name="Content Placeholder 6" descr="Generally providing assistance to DHCS in:&#10; Researching national and state issues related to the initial set of Waiver concepts&#10; Presenting/ facilitating discussion at stakeholder workgroup meetings&#10; Contributing content for Waiver Renewal submission&#10;DHCS looking to bring on additional consultants with familiarity on 1115 Waivers and Medicaid financing to help with STC and Budget Neutrality development&#10;DHCS also working with departments under CA HHS Agency around specific concepts areas through the stakeholder workgroups &#10;">
            <a:extLst>
              <a:ext uri="{FF2B5EF4-FFF2-40B4-BE49-F238E27FC236}">
                <a16:creationId xmlns:a16="http://schemas.microsoft.com/office/drawing/2014/main" id="{F2C4C480-E7D8-4448-A55E-FCB013204878}"/>
              </a:ext>
            </a:extLst>
          </p:cNvPr>
          <p:cNvGraphicFramePr>
            <a:graphicFrameLocks noGrp="1"/>
          </p:cNvGraphicFramePr>
          <p:nvPr>
            <p:ph idx="1"/>
          </p:nvPr>
        </p:nvGraphicFramePr>
        <p:xfrm>
          <a:off x="457200" y="1371600"/>
          <a:ext cx="8229600" cy="487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6628" name="Slide Number Placeholder 3">
            <a:extLst>
              <a:ext uri="{FF2B5EF4-FFF2-40B4-BE49-F238E27FC236}">
                <a16:creationId xmlns:a16="http://schemas.microsoft.com/office/drawing/2014/main" id="{D457709A-B684-4A18-97AC-213708999F14}"/>
              </a:ext>
            </a:extLst>
          </p:cNvPr>
          <p:cNvSpPr>
            <a:spLocks noGrp="1"/>
          </p:cNvSpPr>
          <p:nvPr>
            <p:ph type="sldNum" sz="quarter" idx="12"/>
          </p:nvPr>
        </p:nvSpPr>
        <p:spPr bwMode="auto">
          <a:xfrm>
            <a:off x="6553200" y="62484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4AD6E287-E4A1-4E48-B8FF-5E7CB6BEFEFA}" type="slidenum">
              <a:rPr lang="en-US" altLang="en-US">
                <a:solidFill>
                  <a:srgbClr val="898989"/>
                </a:solidFill>
              </a:rPr>
              <a:pPr/>
              <a:t>14</a:t>
            </a:fld>
            <a:endParaRPr lang="en-US" altLang="en-US">
              <a:solidFill>
                <a:srgbClr val="898989"/>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81E23AA1-1EB3-4D64-9633-A291160C3DF9}"/>
              </a:ext>
            </a:extLst>
          </p:cNvPr>
          <p:cNvSpPr>
            <a:spLocks noGrp="1"/>
          </p:cNvSpPr>
          <p:nvPr>
            <p:ph type="title"/>
          </p:nvPr>
        </p:nvSpPr>
        <p:spPr/>
        <p:txBody>
          <a:bodyPr/>
          <a:lstStyle/>
          <a:p>
            <a:r>
              <a:rPr lang="en-US" altLang="en-US"/>
              <a:t>SAC Meetings in 2015</a:t>
            </a:r>
          </a:p>
        </p:txBody>
      </p:sp>
      <p:graphicFrame>
        <p:nvGraphicFramePr>
          <p:cNvPr id="5" name="Content Placeholder 4" descr="Will continue through the current Waiver&#10;Anticipate 4 meetings in 2015&#10;Tentative dates set Feb 2015 - Oct 2015&#10;Will continue discussion on progress of current BTR Waiver programs and health care reform implementation&#10;Will routinely provide update on status of Waiver Renewal efforts at SAC meetings&#10;">
            <a:extLst>
              <a:ext uri="{FF2B5EF4-FFF2-40B4-BE49-F238E27FC236}">
                <a16:creationId xmlns:a16="http://schemas.microsoft.com/office/drawing/2014/main" id="{6E63B576-12DE-434F-A756-40CAF1CEBF68}"/>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7652" name="Slide Number Placeholder 3">
            <a:extLst>
              <a:ext uri="{FF2B5EF4-FFF2-40B4-BE49-F238E27FC236}">
                <a16:creationId xmlns:a16="http://schemas.microsoft.com/office/drawing/2014/main" id="{8E6F1AF8-DEF7-42E2-BEFC-395249CF2098}"/>
              </a:ext>
            </a:extLst>
          </p:cNvPr>
          <p:cNvSpPr>
            <a:spLocks noGrp="1"/>
          </p:cNvSpPr>
          <p:nvPr>
            <p:ph type="sldNum" sz="quarter" idx="12"/>
          </p:nvPr>
        </p:nvSpPr>
        <p:spPr bwMode="auto">
          <a:xfrm>
            <a:off x="6553200" y="62484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A1953B8D-49C2-4C66-95F7-53046CE3E5A8}" type="slidenum">
              <a:rPr lang="en-US" altLang="en-US">
                <a:solidFill>
                  <a:srgbClr val="898989"/>
                </a:solidFill>
              </a:rPr>
              <a:pPr/>
              <a:t>15</a:t>
            </a:fld>
            <a:endParaRPr lang="en-US" altLang="en-US">
              <a:solidFill>
                <a:srgbClr val="898989"/>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462F9DFA-5596-4C3C-843B-5C68AD16E4DC}"/>
              </a:ext>
            </a:extLst>
          </p:cNvPr>
          <p:cNvSpPr>
            <a:spLocks noGrp="1"/>
          </p:cNvSpPr>
          <p:nvPr>
            <p:ph type="title"/>
          </p:nvPr>
        </p:nvSpPr>
        <p:spPr/>
        <p:txBody>
          <a:bodyPr/>
          <a:lstStyle/>
          <a:p>
            <a:r>
              <a:rPr lang="en-US" altLang="en-US" sz="3600" b="1"/>
              <a:t>Foundation Support</a:t>
            </a:r>
          </a:p>
        </p:txBody>
      </p:sp>
      <p:graphicFrame>
        <p:nvGraphicFramePr>
          <p:cNvPr id="5" name="Content Placeholder 4" descr="CA foundations (Blue Shield of CA Foundation, California HealthCare Foundation, The California Endowment) continue to be supportive of DHCS initiatives that seek to improve the health of our beneficiaries. Among the many initiatives they help support are:&#10; 1115 Waiver Renewal&#10; SAC&#10; FQHC Payment Reform&#10;">
            <a:extLst>
              <a:ext uri="{FF2B5EF4-FFF2-40B4-BE49-F238E27FC236}">
                <a16:creationId xmlns:a16="http://schemas.microsoft.com/office/drawing/2014/main" id="{40F6F89D-5623-41FC-90F9-511D9A8E0599}"/>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8676" name="Slide Number Placeholder 3">
            <a:extLst>
              <a:ext uri="{FF2B5EF4-FFF2-40B4-BE49-F238E27FC236}">
                <a16:creationId xmlns:a16="http://schemas.microsoft.com/office/drawing/2014/main" id="{35127651-3EE3-406A-BE68-D04C80A79A76}"/>
              </a:ext>
            </a:extLst>
          </p:cNvPr>
          <p:cNvSpPr>
            <a:spLocks noGrp="1"/>
          </p:cNvSpPr>
          <p:nvPr>
            <p:ph type="sldNum" sz="quarter" idx="12"/>
          </p:nvPr>
        </p:nvSpPr>
        <p:spPr bwMode="auto">
          <a:xfrm>
            <a:off x="7010400" y="6172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EEAC6C55-1AC0-4798-A810-991602C43408}" type="slidenum">
              <a:rPr lang="en-US" altLang="en-US">
                <a:solidFill>
                  <a:srgbClr val="898989"/>
                </a:solidFill>
              </a:rPr>
              <a:pPr/>
              <a:t>16</a:t>
            </a:fld>
            <a:endParaRPr lang="en-US" altLang="en-US">
              <a:solidFill>
                <a:srgbClr val="898989"/>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E29FA-6D0C-49CD-B9A1-85356877D4CC}"/>
              </a:ext>
            </a:extLst>
          </p:cNvPr>
          <p:cNvSpPr>
            <a:spLocks noGrp="1"/>
          </p:cNvSpPr>
          <p:nvPr>
            <p:ph type="title"/>
          </p:nvPr>
        </p:nvSpPr>
        <p:spPr>
          <a:xfrm>
            <a:off x="457200" y="2286000"/>
            <a:ext cx="8229600" cy="1143000"/>
          </a:xfrm>
        </p:spPr>
        <p:txBody>
          <a:bodyPr rtlCol="0">
            <a:normAutofit fontScale="90000"/>
          </a:bodyPr>
          <a:lstStyle/>
          <a:p>
            <a:pPr fontAlgn="auto">
              <a:spcAft>
                <a:spcPts val="0"/>
              </a:spcAft>
              <a:defRPr/>
            </a:pPr>
            <a:br>
              <a:rPr lang="en-US" dirty="0"/>
            </a:br>
            <a:r>
              <a:rPr lang="en-US" dirty="0"/>
              <a:t>Questions/Comments</a:t>
            </a:r>
            <a:br>
              <a:rPr lang="en-US" dirty="0"/>
            </a:br>
            <a:r>
              <a:rPr lang="en-US" dirty="0">
                <a:hlinkClick r:id="rId3"/>
              </a:rPr>
              <a:t>WaiverRenewal@dhcs.ca.gov</a:t>
            </a:r>
            <a:r>
              <a:rPr lang="en-US" dirty="0"/>
              <a:t>   </a:t>
            </a:r>
            <a:br>
              <a:rPr lang="en-US" dirty="0"/>
            </a:br>
            <a:br>
              <a:rPr lang="en-US" dirty="0"/>
            </a:br>
            <a:r>
              <a:rPr lang="en-US" dirty="0"/>
              <a:t>News and Updates: </a:t>
            </a:r>
            <a:r>
              <a:rPr lang="en-US" dirty="0">
                <a:hlinkClick r:id="rId4"/>
              </a:rPr>
              <a:t>http://www.dhcs.ca.gov/provgovpart/Pages/WaiverRenewal.aspx</a:t>
            </a:r>
            <a:r>
              <a:rPr lang="en-US" dirty="0"/>
              <a:t>  </a:t>
            </a:r>
          </a:p>
        </p:txBody>
      </p:sp>
      <p:sp>
        <p:nvSpPr>
          <p:cNvPr id="29699" name="Slide Number Placeholder 3">
            <a:extLst>
              <a:ext uri="{FF2B5EF4-FFF2-40B4-BE49-F238E27FC236}">
                <a16:creationId xmlns:a16="http://schemas.microsoft.com/office/drawing/2014/main" id="{A06BA30D-FC1A-4C29-8632-56583F2E7DA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25FAEAF0-D5C3-452D-B677-351D0F2C80DE}" type="slidenum">
              <a:rPr lang="en-US" altLang="en-US">
                <a:solidFill>
                  <a:srgbClr val="898989"/>
                </a:solidFill>
              </a:rPr>
              <a:pPr/>
              <a:t>17</a:t>
            </a:fld>
            <a:endParaRPr lang="en-US" altLang="en-US">
              <a:solidFill>
                <a:srgbClr val="898989"/>
              </a:solidFill>
            </a:endParaRPr>
          </a:p>
        </p:txBody>
      </p:sp>
    </p:spTree>
  </p:cSld>
  <p:clrMapOvr>
    <a:masterClrMapping/>
  </p:clrMapOvr>
</p:sld>
</file>

<file path=ppt/theme/theme1.xml><?xml version="1.0" encoding="utf-8"?>
<a:theme xmlns:a="http://schemas.openxmlformats.org/drawingml/2006/main" name="1_Office Theme">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D778A44A894D44A57135C48A267F0A" ma:contentTypeVersion="0" ma:contentTypeDescription="Create a new document." ma:contentTypeScope="" ma:versionID="ff335c541625bd790cabe8a2ece69268">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HCS Document" ma:contentTypeID="0x010100EEE380F46F125946A8B4C4C90D9FFCDC002BD714A348B448409FBFD44A860871DB" ma:contentTypeVersion="22" ma:contentTypeDescription="This is the Custom Document Type for use by DHCS" ma:contentTypeScope="" ma:versionID="54754345e7a46eefdcce069b4d1cec81">
  <xsd:schema xmlns:xsd="http://www.w3.org/2001/XMLSchema" xmlns:xs="http://www.w3.org/2001/XMLSchema" xmlns:p="http://schemas.microsoft.com/office/2006/metadata/properties" xmlns:ns1="http://schemas.microsoft.com/sharepoint/v3" xmlns:ns2="69bc34b3-1921-46c7-8c7a-d18363374b4b" xmlns:ns3="c1c1dc04-eeda-4b6e-b2df-40979f5da1d3" targetNamespace="http://schemas.microsoft.com/office/2006/metadata/properties" ma:root="true" ma:fieldsID="d6b18e05db21fd7ec08f5784cff6b160" ns1:_="" ns2:_="" ns3:_="">
    <xsd:import namespace="http://schemas.microsoft.com/sharepoint/v3"/>
    <xsd:import namespace="69bc34b3-1921-46c7-8c7a-d18363374b4b"/>
    <xsd:import namespace="c1c1dc04-eeda-4b6e-b2df-40979f5da1d3"/>
    <xsd:element name="properties">
      <xsd:complexType>
        <xsd:sequence>
          <xsd:element name="documentManagement">
            <xsd:complexType>
              <xsd:all>
                <xsd:element ref="ns2:Organization"/>
                <xsd:element ref="ns2:Publication_x0020_Type" minOccurs="0"/>
                <xsd:element ref="ns2:Abstract" minOccurs="0"/>
                <xsd:element ref="ns3:Reading_x0020_Level" minOccurs="0"/>
                <xsd:element ref="ns1:PublishingContactName" minOccurs="0"/>
                <xsd:element ref="ns1:Language" minOccurs="0"/>
                <xsd:element ref="ns2:TAGAge" minOccurs="0"/>
                <xsd:element ref="ns2:TAGBusPart" minOccurs="0"/>
                <xsd:element ref="ns2:TAGender" minOccurs="0"/>
                <xsd:element ref="ns2:TAGEthnicity" minOccurs="0"/>
                <xsd:element ref="ns2:Topics" minOccurs="0"/>
                <xsd:element ref="ns3:SharedWithUsers" minOccurs="0"/>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ContactName" ma:index="6" nillable="true" ma:displayName="Contact Name" ma:description="Contact Name is a site column created by the Publishing feature. It is used on the Page Content Type as the name of the person or group who is the contact person for the page." ma:internalName="PublishingContactName">
      <xsd:simpleType>
        <xsd:restriction base="dms:Text">
          <xsd:maxLength value="255"/>
        </xsd:restriction>
      </xsd:simpleType>
    </xsd:element>
    <xsd:element name="Language" ma:index="8" nillable="true" ma:displayName="Language" ma:default="English" ma:internalName="Language">
      <xsd:simpleType>
        <xsd:union memberTypes="dms:Text">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union>
      </xsd:simpleType>
    </xsd:element>
  </xsd:schema>
  <xsd:schema xmlns:xsd="http://www.w3.org/2001/XMLSchema" xmlns:xs="http://www.w3.org/2001/XMLSchema" xmlns:dms="http://schemas.microsoft.com/office/2006/documentManagement/types" xmlns:pc="http://schemas.microsoft.com/office/infopath/2007/PartnerControls" targetNamespace="69bc34b3-1921-46c7-8c7a-d18363374b4b" elementFormDefault="qualified">
    <xsd:import namespace="http://schemas.microsoft.com/office/2006/documentManagement/types"/>
    <xsd:import namespace="http://schemas.microsoft.com/office/infopath/2007/PartnerControls"/>
    <xsd:element name="Organization" ma:index="2" ma:displayName="Organization" ma:list="2ddb1181-b291-4e5e-950b-c2e820c0d208" ma:internalName="Organization" ma:showField="Title" ma:web="69bc34b3-1921-46c7-8c7a-d18363374b4b">
      <xsd:simpleType>
        <xsd:restriction base="dms:Lookup"/>
      </xsd:simpleType>
    </xsd:element>
    <xsd:element name="Publication_x0020_Type" ma:index="3" nillable="true" ma:displayName="Publication Type" ma:list="adfece1d-3b17-431b-8151-7ebe638708da" ma:internalName="Publication_x0020_Type" ma:showField="Title" ma:web="69bc34b3-1921-46c7-8c7a-d18363374b4b">
      <xsd:simpleType>
        <xsd:restriction base="dms:Lookup"/>
      </xsd:simpleType>
    </xsd:element>
    <xsd:element name="Abstract" ma:index="4" nillable="true" ma:displayName="Abstract" ma:internalName="Abstract">
      <xsd:simpleType>
        <xsd:restriction base="dms:Note">
          <xsd:maxLength value="255"/>
        </xsd:restriction>
      </xsd:simpleType>
    </xsd:element>
    <xsd:element name="TAGAge" ma:index="9" nillable="true" ma:displayName="TAGAge" ma:list="379e5c79-d9c3-4952-a067-e05980d12f7d" ma:internalName="TAGAge" ma:showField="Title" ma:web="69bc34b3-1921-46c7-8c7a-d18363374b4b">
      <xsd:simpleType>
        <xsd:restriction base="dms:Lookup"/>
      </xsd:simpleType>
    </xsd:element>
    <xsd:element name="TAGBusPart" ma:index="10" nillable="true" ma:displayName="TAGBusPart" ma:list="e6599d1e-16c4-4dcc-aa83-4b926728b2ff" ma:internalName="TAGBusPart" ma:showField="Title" ma:web="69bc34b3-1921-46c7-8c7a-d18363374b4b">
      <xsd:simpleType>
        <xsd:restriction base="dms:Lookup"/>
      </xsd:simpleType>
    </xsd:element>
    <xsd:element name="TAGender" ma:index="11" nillable="true" ma:displayName="TAGender" ma:list="1fedfd00-9c5a-428a-8fed-99736ec43d80" ma:internalName="TAGender" ma:showField="Title" ma:web="69bc34b3-1921-46c7-8c7a-d18363374b4b">
      <xsd:simpleType>
        <xsd:restriction base="dms:Lookup"/>
      </xsd:simpleType>
    </xsd:element>
    <xsd:element name="TAGEthnicity" ma:index="12" nillable="true" ma:displayName="TAGEthnicity" ma:list="90ba1348-e3b2-4d32-9e12-e8a4f76c577a" ma:internalName="TAGEthnicity" ma:showField="Title" ma:web="69bc34b3-1921-46c7-8c7a-d18363374b4b">
      <xsd:simpleType>
        <xsd:restriction base="dms:Lookup"/>
      </xsd:simpleType>
    </xsd:element>
    <xsd:element name="Topics" ma:index="13" nillable="true" ma:displayName="Topics" ma:list="d882c70e-9a2a-4ac7-bf8a-63d5b11e81e5" ma:internalName="Topics" ma:showField="Title" ma:web="69bc34b3-1921-46c7-8c7a-d18363374b4b">
      <xsd:simpleType>
        <xsd:restriction base="dms:Lookup"/>
      </xsd:simpleType>
    </xsd:element>
    <xsd:element name="_dlc_DocId" ma:index="21" nillable="true" ma:displayName="Document ID Value" ma:description="The value of the document ID assigned to this item." ma:internalName="_dlc_DocId" ma:readOnly="true">
      <xsd:simpleType>
        <xsd:restriction base="dms:Text"/>
      </xsd:simpleType>
    </xsd:element>
    <xsd:element name="_dlc_DocIdUrl" ma:index="2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3"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1c1dc04-eeda-4b6e-b2df-40979f5da1d3" elementFormDefault="qualified">
    <xsd:import namespace="http://schemas.microsoft.com/office/2006/documentManagement/types"/>
    <xsd:import namespace="http://schemas.microsoft.com/office/infopath/2007/PartnerControls"/>
    <xsd:element name="Reading_x0020_Level" ma:index="5" nillable="true" ma:displayName="Reading Level" ma:format="Dropdown" ma:internalName="Reading_x0020_Level" ma:readOnly="false">
      <xsd:simpleType>
        <xsd:restriction base="dms:Choice">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2+"/>
        </xsd:restriction>
      </xsd:simple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7" ma:displayName="Content Type"/>
        <xsd:element ref="dc:title" maxOccurs="1" ma:index="1" ma:displayName="Title"/>
        <xsd:element ref="dc:subject" minOccurs="0" maxOccurs="1"/>
        <xsd:element ref="dc:description" minOccurs="0" maxOccurs="1"/>
        <xsd:element name="keywords" minOccurs="0" maxOccurs="1" type="xsd:string" ma:index="7"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3DBF542-5B73-443B-B78D-F8D5643755DF}"/>
</file>

<file path=customXml/itemProps2.xml><?xml version="1.0" encoding="utf-8"?>
<ds:datastoreItem xmlns:ds="http://schemas.openxmlformats.org/officeDocument/2006/customXml" ds:itemID="{D31A3C0C-EC11-4673-847F-19D27CF36505}">
  <ds:schemaRefs>
    <ds:schemaRef ds:uri="http://schemas.microsoft.com/office/2006/metadata/longProperties"/>
  </ds:schemaRefs>
</ds:datastoreItem>
</file>

<file path=customXml/itemProps3.xml><?xml version="1.0" encoding="utf-8"?>
<ds:datastoreItem xmlns:ds="http://schemas.openxmlformats.org/officeDocument/2006/customXml" ds:itemID="{CCDA5AB4-6BE9-47AB-84B6-6FCAF7273A83}">
  <ds:schemaRefs>
    <ds:schemaRef ds:uri="http://schemas.microsoft.com/sharepoint/v3/contenttype/forms"/>
  </ds:schemaRefs>
</ds:datastoreItem>
</file>

<file path=customXml/itemProps4.xml><?xml version="1.0" encoding="utf-8"?>
<ds:datastoreItem xmlns:ds="http://schemas.openxmlformats.org/officeDocument/2006/customXml" ds:itemID="{6F6E8CB7-C194-413A-8930-0BF03FBD0F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9bc34b3-1921-46c7-8c7a-d18363374b4b"/>
    <ds:schemaRef ds:uri="c1c1dc04-eeda-4b6e-b2df-40979f5da1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6A328CF5-1161-42F8-8154-8B71CC361A6C}"/>
</file>

<file path=docProps/app.xml><?xml version="1.0" encoding="utf-8"?>
<Properties xmlns="http://schemas.openxmlformats.org/officeDocument/2006/extended-properties" xmlns:vt="http://schemas.openxmlformats.org/officeDocument/2006/docPropsVTypes">
  <TotalTime>4286</TotalTime>
  <Words>1849</Words>
  <Application>Microsoft Office PowerPoint</Application>
  <PresentationFormat>On-screen Show (4:3)</PresentationFormat>
  <Paragraphs>205</Paragraphs>
  <Slides>17</Slides>
  <Notes>17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Calibri</vt:lpstr>
      <vt:lpstr>Arial</vt:lpstr>
      <vt:lpstr>1_Office Theme</vt:lpstr>
      <vt:lpstr>Section 1115  Waiver Renewal Stakeholder Workgroup Update</vt:lpstr>
      <vt:lpstr>W</vt:lpstr>
      <vt:lpstr>Workgroups Update</vt:lpstr>
      <vt:lpstr>Workgroups</vt:lpstr>
      <vt:lpstr>Early Areas of Interest</vt:lpstr>
      <vt:lpstr>Highlights from First Meetings</vt:lpstr>
      <vt:lpstr>Highlights from First Meetings  (continued)</vt:lpstr>
      <vt:lpstr>Workgroups Update (cont.)</vt:lpstr>
      <vt:lpstr>F</vt:lpstr>
      <vt:lpstr>FQHC Update: Payment Reform  Objectives</vt:lpstr>
      <vt:lpstr>FQHC Update:  Current and Upcoming Efforts</vt:lpstr>
      <vt:lpstr>Path to Success</vt:lpstr>
      <vt:lpstr>CCS Update</vt:lpstr>
      <vt:lpstr>Technical Consultants</vt:lpstr>
      <vt:lpstr>SAC Meetings in 2015</vt:lpstr>
      <vt:lpstr>Foundation Support</vt:lpstr>
      <vt:lpstr> Questions/Comments WaiverRenewal@dhcs.ca.gov     News and Updates: http://www.dhcs.ca.gov/provgovpart/Pages/WaiverRenewal.aspx  </vt:lpstr>
    </vt:vector>
  </TitlesOfParts>
  <Company>DHCS and CDPH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Section 1115 Waiver Renewal Expert Stakeholder Process</dc:title>
  <dc:creator>Jonathan Palisoc</dc:creator>
  <cp:keywords>1115, waiver, stakeholder, workgroup</cp:keywords>
  <cp:lastModifiedBy>Jamie Bracht</cp:lastModifiedBy>
  <cp:revision>70</cp:revision>
  <cp:lastPrinted>2014-11-26T23:31:29Z</cp:lastPrinted>
  <dcterms:created xsi:type="dcterms:W3CDTF">2014-11-19T16:14:16Z</dcterms:created>
  <dcterms:modified xsi:type="dcterms:W3CDTF">2020-11-29T20:02:46Z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ender">
    <vt:lpwstr/>
  </property>
  <property fmtid="{D5CDD505-2E9C-101B-9397-08002B2CF9AE}" pid="3" name="TAGEthnicity">
    <vt:lpwstr/>
  </property>
  <property fmtid="{D5CDD505-2E9C-101B-9397-08002B2CF9AE}" pid="4" name="PublishingContactName">
    <vt:lpwstr>Jonathan Palisoc</vt:lpwstr>
  </property>
  <property fmtid="{D5CDD505-2E9C-101B-9397-08002B2CF9AE}" pid="5" name="Abstract">
    <vt:lpwstr>Section 1115 Waiver Renewal Expert Stakeholder Process</vt:lpwstr>
  </property>
  <property fmtid="{D5CDD505-2E9C-101B-9397-08002B2CF9AE}" pid="6" name="TAGBusPart">
    <vt:lpwstr/>
  </property>
  <property fmtid="{D5CDD505-2E9C-101B-9397-08002B2CF9AE}" pid="7" name="Topics">
    <vt:lpwstr>130;#;#152;#</vt:lpwstr>
  </property>
  <property fmtid="{D5CDD505-2E9C-101B-9397-08002B2CF9AE}" pid="8" name="Language">
    <vt:lpwstr>English</vt:lpwstr>
  </property>
  <property fmtid="{D5CDD505-2E9C-101B-9397-08002B2CF9AE}" pid="9" name="Organization">
    <vt:lpwstr>76</vt:lpwstr>
  </property>
  <property fmtid="{D5CDD505-2E9C-101B-9397-08002B2CF9AE}" pid="10" name="Reading Level">
    <vt:lpwstr/>
  </property>
  <property fmtid="{D5CDD505-2E9C-101B-9397-08002B2CF9AE}" pid="11" name="TAGAge">
    <vt:lpwstr/>
  </property>
  <property fmtid="{D5CDD505-2E9C-101B-9397-08002B2CF9AE}" pid="12" name="xd_Signature">
    <vt:lpwstr/>
  </property>
  <property fmtid="{D5CDD505-2E9C-101B-9397-08002B2CF9AE}" pid="13" name="TemplateUrl">
    <vt:lpwstr/>
  </property>
  <property fmtid="{D5CDD505-2E9C-101B-9397-08002B2CF9AE}" pid="14" name="Order">
    <vt:lpwstr>696300.000000000</vt:lpwstr>
  </property>
  <property fmtid="{D5CDD505-2E9C-101B-9397-08002B2CF9AE}" pid="15" name="xd_ProgID">
    <vt:lpwstr/>
  </property>
  <property fmtid="{D5CDD505-2E9C-101B-9397-08002B2CF9AE}" pid="16" name="PublishingStartDate">
    <vt:lpwstr/>
  </property>
  <property fmtid="{D5CDD505-2E9C-101B-9397-08002B2CF9AE}" pid="17" name="PublishingExpirationDate">
    <vt:lpwstr/>
  </property>
  <property fmtid="{D5CDD505-2E9C-101B-9397-08002B2CF9AE}" pid="18" name="_SourceUrl">
    <vt:lpwstr/>
  </property>
  <property fmtid="{D5CDD505-2E9C-101B-9397-08002B2CF9AE}" pid="19" name="_SharedFileIndex">
    <vt:lpwstr/>
  </property>
  <property fmtid="{D5CDD505-2E9C-101B-9397-08002B2CF9AE}" pid="20" name="display_urn:schemas-microsoft-com:office:office#Editor">
    <vt:lpwstr>John SS01. Trapper</vt:lpwstr>
  </property>
  <property fmtid="{D5CDD505-2E9C-101B-9397-08002B2CF9AE}" pid="21" name="display_urn:schemas-microsoft-com:office:office#Author">
    <vt:lpwstr>John SS01. Trapper</vt:lpwstr>
  </property>
  <property fmtid="{D5CDD505-2E9C-101B-9397-08002B2CF9AE}" pid="22" name="_dlc_DocId">
    <vt:lpwstr>DHCSDOC-2129867196-1935</vt:lpwstr>
  </property>
  <property fmtid="{D5CDD505-2E9C-101B-9397-08002B2CF9AE}" pid="23" name="_dlc_DocIdItemGuid">
    <vt:lpwstr>aebed8fa-ebc0-494b-91ef-33c78c85f1d0</vt:lpwstr>
  </property>
  <property fmtid="{D5CDD505-2E9C-101B-9397-08002B2CF9AE}" pid="24" name="_dlc_DocIdUrl">
    <vt:lpwstr>http://dhcs2016prod:88/provgovpart/_layouts/15/DocIdRedir.aspx?ID=DHCSDOC-2129867196-1935, DHCSDOC-2129867196-1935</vt:lpwstr>
  </property>
  <property fmtid="{D5CDD505-2E9C-101B-9397-08002B2CF9AE}" pid="25" name="ContentTypeId">
    <vt:lpwstr>0x0101000DD778A44A894D44A57135C48A267F0A</vt:lpwstr>
  </property>
</Properties>
</file>