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diagrams/data3.xml" ContentType="application/vnd.openxmlformats-officedocument.drawingml.diagramData+xml"/>
  <Override PartName="/ppt/diagrams/data4.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ata10.xml" ContentType="application/vnd.openxmlformats-officedocument.drawingml.diagramData+xml"/>
  <Override PartName="/ppt/diagrams/data11.xml" ContentType="application/vnd.openxmlformats-officedocument.drawingml.diagramData+xml"/>
  <Override PartName="/ppt/diagrams/data12.xml" ContentType="application/vnd.openxmlformats-officedocument.drawingml.diagramData+xml"/>
  <Override PartName="/ppt/diagrams/data13.xml" ContentType="application/vnd.openxmlformats-officedocument.drawingml.diagramData+xml"/>
  <Override PartName="/ppt/diagrams/data14.xml" ContentType="application/vnd.openxmlformats-officedocument.drawingml.diagramData+xml"/>
  <Override PartName="/ppt/diagrams/data15.xml" ContentType="application/vnd.openxmlformats-officedocument.drawingml.diagramData+xml"/>
  <Override PartName="/ppt/diagrams/data16.xml" ContentType="application/vnd.openxmlformats-officedocument.drawingml.diagramData+xml"/>
  <Override PartName="/ppt/diagrams/data1.xml" ContentType="application/vnd.openxmlformats-officedocument.drawingml.diagramData+xml"/>
  <Override PartName="/ppt/diagrams/data17.xml" ContentType="application/vnd.openxmlformats-officedocument.drawingml.diagramData+xml"/>
  <Override PartName="/ppt/diagrams/data2.xml" ContentType="application/vnd.openxmlformats-officedocument.drawingml.diagramData+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8.xml" ContentType="application/vnd.openxmlformats-officedocument.drawingml.diagramLayout+xml"/>
  <Override PartName="/ppt/diagrams/quickStyle10.xml" ContentType="application/vnd.openxmlformats-officedocument.drawingml.diagramStyle+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colors10.xml" ContentType="application/vnd.openxmlformats-officedocument.drawingml.diagramColors+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colors8.xml" ContentType="application/vnd.openxmlformats-officedocument.drawingml.diagramColors+xml"/>
  <Override PartName="/ppt/diagrams/quickStyle8.xml" ContentType="application/vnd.openxmlformats-officedocument.drawingml.diagramStyle+xml"/>
  <Override PartName="/ppt/diagrams/drawing10.xml" ContentType="application/vnd.ms-office.drawingml.diagramDrawing+xml"/>
  <Override PartName="/ppt/diagrams/quickStyle9.xml" ContentType="application/vnd.openxmlformats-officedocument.drawingml.diagramStyle+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colors9.xml" ContentType="application/vnd.openxmlformats-officedocument.drawingml.diagramColors+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rawing9.xml" ContentType="application/vnd.ms-office.drawingml.diagramDrawing+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rawing8.xml" ContentType="application/vnd.ms-office.drawingml.diagramDrawing+xml"/>
  <Override PartName="/ppt/diagrams/layout9.xml" ContentType="application/vnd.openxmlformats-officedocument.drawingml.diagramLayout+xml"/>
  <Override PartName="/ppt/diagrams/layout14.xml" ContentType="application/vnd.openxmlformats-officedocument.drawingml.diagramLayout+xml"/>
  <Override PartName="/ppt/diagrams/colors3.xml" ContentType="application/vnd.openxmlformats-officedocument.drawingml.diagramColors+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layout10.xml" ContentType="application/vnd.openxmlformats-officedocument.drawingml.diagramLayout+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customXml/itemProps4.xml" ContentType="application/vnd.openxmlformats-officedocument.customXml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docProps/custom.xml" ContentType="application/vnd.openxmlformats-officedocument.custom-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514" r:id="rId5"/>
  </p:sldMasterIdLst>
  <p:notesMasterIdLst>
    <p:notesMasterId r:id="rId34"/>
  </p:notesMasterIdLst>
  <p:handoutMasterIdLst>
    <p:handoutMasterId r:id="rId35"/>
  </p:handoutMasterIdLst>
  <p:sldIdLst>
    <p:sldId id="378" r:id="rId6"/>
    <p:sldId id="379" r:id="rId7"/>
    <p:sldId id="380" r:id="rId8"/>
    <p:sldId id="381" r:id="rId9"/>
    <p:sldId id="382" r:id="rId10"/>
    <p:sldId id="383" r:id="rId11"/>
    <p:sldId id="384" r:id="rId12"/>
    <p:sldId id="386" r:id="rId13"/>
    <p:sldId id="387" r:id="rId14"/>
    <p:sldId id="388" r:id="rId15"/>
    <p:sldId id="389" r:id="rId16"/>
    <p:sldId id="390" r:id="rId17"/>
    <p:sldId id="391" r:id="rId18"/>
    <p:sldId id="392" r:id="rId19"/>
    <p:sldId id="393" r:id="rId20"/>
    <p:sldId id="394" r:id="rId21"/>
    <p:sldId id="395" r:id="rId22"/>
    <p:sldId id="396" r:id="rId23"/>
    <p:sldId id="397" r:id="rId24"/>
    <p:sldId id="398" r:id="rId25"/>
    <p:sldId id="399" r:id="rId26"/>
    <p:sldId id="400" r:id="rId27"/>
    <p:sldId id="401" r:id="rId28"/>
    <p:sldId id="402" r:id="rId29"/>
    <p:sldId id="403" r:id="rId30"/>
    <p:sldId id="404" r:id="rId31"/>
    <p:sldId id="405" r:id="rId32"/>
    <p:sldId id="406" r:id="rId33"/>
  </p:sldIdLst>
  <p:sldSz cx="9144000" cy="6858000" type="screen4x3"/>
  <p:notesSz cx="6881813" cy="9296400"/>
  <p:custDataLst>
    <p:tags r:id="rId36"/>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5">
          <p15:clr>
            <a:srgbClr val="A4A3A4"/>
          </p15:clr>
        </p15:guide>
        <p15:guide id="2" orient="horz" pos="2929">
          <p15:clr>
            <a:srgbClr val="A4A3A4"/>
          </p15:clr>
        </p15:guide>
        <p15:guide id="3" pos="2199">
          <p15:clr>
            <a:srgbClr val="A4A3A4"/>
          </p15:clr>
        </p15:guide>
        <p15:guide id="4" pos="216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44E80"/>
    <a:srgbClr val="806081"/>
    <a:srgbClr val="845789"/>
    <a:srgbClr val="33CC33"/>
    <a:srgbClr val="A185FB"/>
    <a:srgbClr val="CCFFCC"/>
    <a:srgbClr val="CCCC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56" autoAdjust="0"/>
    <p:restoredTop sz="91209" autoAdjust="0"/>
  </p:normalViewPr>
  <p:slideViewPr>
    <p:cSldViewPr>
      <p:cViewPr varScale="1">
        <p:scale>
          <a:sx n="66" d="100"/>
          <a:sy n="66" d="100"/>
        </p:scale>
        <p:origin x="372" y="84"/>
      </p:cViewPr>
      <p:guideLst>
        <p:guide orient="horz" pos="2160"/>
        <p:guide pos="2880"/>
      </p:guideLst>
    </p:cSldViewPr>
  </p:slideViewPr>
  <p:outlineViewPr>
    <p:cViewPr>
      <p:scale>
        <a:sx n="33" d="100"/>
        <a:sy n="33" d="100"/>
      </p:scale>
      <p:origin x="0" y="1962"/>
    </p:cViewPr>
  </p:outlineViewPr>
  <p:notesTextViewPr>
    <p:cViewPr>
      <p:scale>
        <a:sx n="100" d="100"/>
        <a:sy n="100" d="100"/>
      </p:scale>
      <p:origin x="0" y="0"/>
    </p:cViewPr>
  </p:notesTextViewPr>
  <p:sorterViewPr>
    <p:cViewPr>
      <p:scale>
        <a:sx n="90" d="100"/>
        <a:sy n="90" d="100"/>
      </p:scale>
      <p:origin x="0" y="234"/>
    </p:cViewPr>
  </p:sorterViewPr>
  <p:notesViewPr>
    <p:cSldViewPr>
      <p:cViewPr varScale="1">
        <p:scale>
          <a:sx n="81" d="100"/>
          <a:sy n="81" d="100"/>
        </p:scale>
        <p:origin x="-2004" y="-96"/>
      </p:cViewPr>
      <p:guideLst>
        <p:guide orient="horz" pos="2925"/>
        <p:guide orient="horz" pos="2929"/>
        <p:guide pos="2199"/>
        <p:guide pos="216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customXml" Target="../customXml/item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gs" Target="tags/tag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35" Type="http://schemas.openxmlformats.org/officeDocument/2006/relationships/handoutMaster" Target="handoutMasters/handout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8" Type="http://schemas.openxmlformats.org/officeDocument/2006/relationships/slide" Target="slides/slide3.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52B7D4-9961-4F44-B88D-C4A3A7949957}" type="doc">
      <dgm:prSet loTypeId="urn:microsoft.com/office/officeart/2005/8/layout/vList2" loCatId="list" qsTypeId="urn:microsoft.com/office/officeart/2005/8/quickstyle/simple3" qsCatId="simple" csTypeId="urn:microsoft.com/office/officeart/2005/8/colors/accent4_1" csCatId="accent4" phldr="1"/>
      <dgm:spPr/>
      <dgm:t>
        <a:bodyPr/>
        <a:lstStyle/>
        <a:p>
          <a:endParaRPr lang="en-US"/>
        </a:p>
      </dgm:t>
    </dgm:pt>
    <dgm:pt modelId="{AD8EFA7B-86AE-43AD-AFD4-8A2595C9EE1B}">
      <dgm:prSet custT="1"/>
      <dgm:spPr/>
      <dgm:t>
        <a:bodyPr/>
        <a:lstStyle/>
        <a:p>
          <a:pPr rtl="0"/>
          <a:r>
            <a:rPr lang="en-US" sz="1800" dirty="0"/>
            <a:t>Status Update on Waiver Renewal</a:t>
          </a:r>
        </a:p>
      </dgm:t>
    </dgm:pt>
    <dgm:pt modelId="{539BDA7A-C02B-4F8F-9182-2CB067DCE59F}" type="parTrans" cxnId="{D8EA47AD-0049-47BB-810C-7BAEAFC9CE48}">
      <dgm:prSet/>
      <dgm:spPr/>
      <dgm:t>
        <a:bodyPr/>
        <a:lstStyle/>
        <a:p>
          <a:endParaRPr lang="en-US"/>
        </a:p>
      </dgm:t>
    </dgm:pt>
    <dgm:pt modelId="{F9C1D747-6CB8-410B-BAE1-A71073B9D454}" type="sibTrans" cxnId="{D8EA47AD-0049-47BB-810C-7BAEAFC9CE48}">
      <dgm:prSet/>
      <dgm:spPr/>
      <dgm:t>
        <a:bodyPr/>
        <a:lstStyle/>
        <a:p>
          <a:endParaRPr lang="en-US"/>
        </a:p>
      </dgm:t>
    </dgm:pt>
    <dgm:pt modelId="{18AFF672-8BDB-4078-9A21-BBC6A94BF0CD}">
      <dgm:prSet custT="1"/>
      <dgm:spPr/>
      <dgm:t>
        <a:bodyPr/>
        <a:lstStyle/>
        <a:p>
          <a:pPr rtl="0"/>
          <a:r>
            <a:rPr lang="en-US" sz="1800" dirty="0"/>
            <a:t>Recap of Workgroup Meeting #1</a:t>
          </a:r>
        </a:p>
      </dgm:t>
    </dgm:pt>
    <dgm:pt modelId="{7EFF08F7-FDF8-4117-AD14-9501797C4251}" type="parTrans" cxnId="{3A7CBA5D-029B-4707-B7D0-1B720A53C21A}">
      <dgm:prSet/>
      <dgm:spPr/>
      <dgm:t>
        <a:bodyPr/>
        <a:lstStyle/>
        <a:p>
          <a:endParaRPr lang="en-US"/>
        </a:p>
      </dgm:t>
    </dgm:pt>
    <dgm:pt modelId="{5D44D673-CE82-4B3E-867A-D3490759042E}" type="sibTrans" cxnId="{3A7CBA5D-029B-4707-B7D0-1B720A53C21A}">
      <dgm:prSet/>
      <dgm:spPr/>
      <dgm:t>
        <a:bodyPr/>
        <a:lstStyle/>
        <a:p>
          <a:endParaRPr lang="en-US"/>
        </a:p>
      </dgm:t>
    </dgm:pt>
    <dgm:pt modelId="{1B25301D-5EA5-43B7-A3E4-D6483F0A5A9E}">
      <dgm:prSet custT="1"/>
      <dgm:spPr/>
      <dgm:t>
        <a:bodyPr/>
        <a:lstStyle/>
        <a:p>
          <a:pPr rtl="0"/>
          <a:r>
            <a:rPr lang="en-US" sz="1800" dirty="0"/>
            <a:t>Bridge to Reform – DSH/SNCP Allocations </a:t>
          </a:r>
          <a:r>
            <a:rPr lang="en-US" sz="1800" i="1" dirty="0"/>
            <a:t>(Estimates for FY 14/15)</a:t>
          </a:r>
          <a:endParaRPr lang="en-US" sz="1800" dirty="0"/>
        </a:p>
      </dgm:t>
    </dgm:pt>
    <dgm:pt modelId="{0B829001-E3DA-47E1-9659-390C3990EDC3}" type="parTrans" cxnId="{965598E8-8B13-49DD-AEF1-D8E4CDBE5E81}">
      <dgm:prSet/>
      <dgm:spPr/>
      <dgm:t>
        <a:bodyPr/>
        <a:lstStyle/>
        <a:p>
          <a:endParaRPr lang="en-US"/>
        </a:p>
      </dgm:t>
    </dgm:pt>
    <dgm:pt modelId="{BAFF64E7-C272-400E-BE2C-425F7412FEAC}" type="sibTrans" cxnId="{965598E8-8B13-49DD-AEF1-D8E4CDBE5E81}">
      <dgm:prSet/>
      <dgm:spPr/>
      <dgm:t>
        <a:bodyPr/>
        <a:lstStyle/>
        <a:p>
          <a:endParaRPr lang="en-US"/>
        </a:p>
      </dgm:t>
    </dgm:pt>
    <dgm:pt modelId="{6BCD0056-7C3E-476B-A54E-361851304E4E}">
      <dgm:prSet custT="1"/>
      <dgm:spPr/>
      <dgm:t>
        <a:bodyPr/>
        <a:lstStyle/>
        <a:p>
          <a:pPr rtl="0"/>
          <a:r>
            <a:rPr lang="en-US" sz="1800" dirty="0"/>
            <a:t>Further Refined Global Budget/Coordinated Care Proposal for Reform of DPH Funding for the Remaining Uninsured (DSH/SNCP)</a:t>
          </a:r>
        </a:p>
      </dgm:t>
    </dgm:pt>
    <dgm:pt modelId="{94F09474-D31D-405D-B933-9531E961B33C}" type="parTrans" cxnId="{15151700-ACE3-46C5-B6F1-FC7ACE6C3F8D}">
      <dgm:prSet/>
      <dgm:spPr/>
      <dgm:t>
        <a:bodyPr/>
        <a:lstStyle/>
        <a:p>
          <a:endParaRPr lang="en-US"/>
        </a:p>
      </dgm:t>
    </dgm:pt>
    <dgm:pt modelId="{D6C7DF1B-BF99-4709-AE53-4293A1766103}" type="sibTrans" cxnId="{15151700-ACE3-46C5-B6F1-FC7ACE6C3F8D}">
      <dgm:prSet/>
      <dgm:spPr/>
      <dgm:t>
        <a:bodyPr/>
        <a:lstStyle/>
        <a:p>
          <a:endParaRPr lang="en-US"/>
        </a:p>
      </dgm:t>
    </dgm:pt>
    <dgm:pt modelId="{3BD95099-95E7-49F2-BD6A-5CDFE0A59BF1}">
      <dgm:prSet custT="1"/>
      <dgm:spPr/>
      <dgm:t>
        <a:bodyPr/>
        <a:lstStyle/>
        <a:p>
          <a:pPr rtl="0"/>
          <a:r>
            <a:rPr lang="en-US" sz="1600" dirty="0"/>
            <a:t>-Key goals/concepts   -Methodology   -Service Categories   </a:t>
          </a:r>
        </a:p>
      </dgm:t>
    </dgm:pt>
    <dgm:pt modelId="{A5F0B68E-EF95-4A88-8C0C-188A64A9BD87}" type="parTrans" cxnId="{B3C7ABA2-44A7-4AA1-B09B-52A0F66F6548}">
      <dgm:prSet/>
      <dgm:spPr/>
      <dgm:t>
        <a:bodyPr/>
        <a:lstStyle/>
        <a:p>
          <a:endParaRPr lang="en-US"/>
        </a:p>
      </dgm:t>
    </dgm:pt>
    <dgm:pt modelId="{4F161E45-FBBE-4E6D-A858-C6EC7F61AC23}" type="sibTrans" cxnId="{B3C7ABA2-44A7-4AA1-B09B-52A0F66F6548}">
      <dgm:prSet/>
      <dgm:spPr/>
      <dgm:t>
        <a:bodyPr/>
        <a:lstStyle/>
        <a:p>
          <a:endParaRPr lang="en-US"/>
        </a:p>
      </dgm:t>
    </dgm:pt>
    <dgm:pt modelId="{FD7044BB-3BB4-4F3C-A173-D43C5EAD10F6}">
      <dgm:prSet custT="1"/>
      <dgm:spPr/>
      <dgm:t>
        <a:bodyPr/>
        <a:lstStyle/>
        <a:p>
          <a:pPr rtl="0"/>
          <a:r>
            <a:rPr lang="en-US" sz="1800" dirty="0"/>
            <a:t>Hypothetical Example</a:t>
          </a:r>
        </a:p>
      </dgm:t>
    </dgm:pt>
    <dgm:pt modelId="{38D40D0E-4638-40FF-A509-3FD63D161766}" type="parTrans" cxnId="{E69CD336-7693-4127-94AA-D3CDDD4B928E}">
      <dgm:prSet/>
      <dgm:spPr/>
      <dgm:t>
        <a:bodyPr/>
        <a:lstStyle/>
        <a:p>
          <a:endParaRPr lang="en-US"/>
        </a:p>
      </dgm:t>
    </dgm:pt>
    <dgm:pt modelId="{0217817D-2F4B-49EC-B524-30C1CBAD95AD}" type="sibTrans" cxnId="{E69CD336-7693-4127-94AA-D3CDDD4B928E}">
      <dgm:prSet/>
      <dgm:spPr/>
      <dgm:t>
        <a:bodyPr/>
        <a:lstStyle/>
        <a:p>
          <a:endParaRPr lang="en-US"/>
        </a:p>
      </dgm:t>
    </dgm:pt>
    <dgm:pt modelId="{EFC14C07-1E8F-41CB-873D-294E3C1316DC}">
      <dgm:prSet custT="1"/>
      <dgm:spPr/>
      <dgm:t>
        <a:bodyPr/>
        <a:lstStyle/>
        <a:p>
          <a:pPr rtl="0"/>
          <a:r>
            <a:rPr lang="en-US" sz="1800" dirty="0"/>
            <a:t>Evaluation/Accountability</a:t>
          </a:r>
        </a:p>
      </dgm:t>
    </dgm:pt>
    <dgm:pt modelId="{1464FEF1-265E-4B80-BCBB-E230CAE3948F}" type="parTrans" cxnId="{8FEEB312-C82C-4FBE-A52D-68ED1CC36F26}">
      <dgm:prSet/>
      <dgm:spPr/>
      <dgm:t>
        <a:bodyPr/>
        <a:lstStyle/>
        <a:p>
          <a:endParaRPr lang="en-US"/>
        </a:p>
      </dgm:t>
    </dgm:pt>
    <dgm:pt modelId="{6645256C-1D2B-4397-B548-711F85A09FA2}" type="sibTrans" cxnId="{8FEEB312-C82C-4FBE-A52D-68ED1CC36F26}">
      <dgm:prSet/>
      <dgm:spPr/>
      <dgm:t>
        <a:bodyPr/>
        <a:lstStyle/>
        <a:p>
          <a:endParaRPr lang="en-US"/>
        </a:p>
      </dgm:t>
    </dgm:pt>
    <dgm:pt modelId="{F8F4B6CE-786E-4997-8A0A-B6936721E24C}">
      <dgm:prSet custT="1"/>
      <dgm:spPr/>
      <dgm:t>
        <a:bodyPr/>
        <a:lstStyle/>
        <a:p>
          <a:pPr rtl="0"/>
          <a:r>
            <a:rPr lang="en-US" sz="1800" dirty="0"/>
            <a:t>Questions/Comments</a:t>
          </a:r>
        </a:p>
      </dgm:t>
    </dgm:pt>
    <dgm:pt modelId="{69283993-4D38-437D-8DC9-F466F70BA527}" type="parTrans" cxnId="{E214378E-C299-4703-9791-98285F78E1C9}">
      <dgm:prSet/>
      <dgm:spPr/>
      <dgm:t>
        <a:bodyPr/>
        <a:lstStyle/>
        <a:p>
          <a:endParaRPr lang="en-US"/>
        </a:p>
      </dgm:t>
    </dgm:pt>
    <dgm:pt modelId="{7B70D977-7A8F-4AF2-AFA9-1693FF79B15F}" type="sibTrans" cxnId="{E214378E-C299-4703-9791-98285F78E1C9}">
      <dgm:prSet/>
      <dgm:spPr/>
      <dgm:t>
        <a:bodyPr/>
        <a:lstStyle/>
        <a:p>
          <a:endParaRPr lang="en-US"/>
        </a:p>
      </dgm:t>
    </dgm:pt>
    <dgm:pt modelId="{BE68612A-5818-4A98-8661-1DFEEEC9C400}">
      <dgm:prSet custT="1"/>
      <dgm:spPr/>
      <dgm:t>
        <a:bodyPr/>
        <a:lstStyle/>
        <a:p>
          <a:pPr rtl="0"/>
          <a:r>
            <a:rPr lang="en-US" sz="1800" dirty="0"/>
            <a:t>Next Steps/Next Meeting</a:t>
          </a:r>
        </a:p>
      </dgm:t>
    </dgm:pt>
    <dgm:pt modelId="{FEA44FA6-840D-4CBB-A777-690AE5EDE05F}" type="parTrans" cxnId="{537F3FD7-0C84-4F5E-8CE8-AF885AC107A5}">
      <dgm:prSet/>
      <dgm:spPr/>
      <dgm:t>
        <a:bodyPr/>
        <a:lstStyle/>
        <a:p>
          <a:endParaRPr lang="en-US"/>
        </a:p>
      </dgm:t>
    </dgm:pt>
    <dgm:pt modelId="{444F8DF2-FE36-4F3A-9851-705FA61B5977}" type="sibTrans" cxnId="{537F3FD7-0C84-4F5E-8CE8-AF885AC107A5}">
      <dgm:prSet/>
      <dgm:spPr/>
      <dgm:t>
        <a:bodyPr/>
        <a:lstStyle/>
        <a:p>
          <a:endParaRPr lang="en-US"/>
        </a:p>
      </dgm:t>
    </dgm:pt>
    <dgm:pt modelId="{7DC15F85-B611-4C9D-B657-D27AC39360D9}" type="pres">
      <dgm:prSet presAssocID="{3052B7D4-9961-4F44-B88D-C4A3A7949957}" presName="linear" presStyleCnt="0">
        <dgm:presLayoutVars>
          <dgm:animLvl val="lvl"/>
          <dgm:resizeHandles val="exact"/>
        </dgm:presLayoutVars>
      </dgm:prSet>
      <dgm:spPr/>
    </dgm:pt>
    <dgm:pt modelId="{7C0134B6-0080-4056-81B1-22B623016DD0}" type="pres">
      <dgm:prSet presAssocID="{AD8EFA7B-86AE-43AD-AFD4-8A2595C9EE1B}" presName="parentText" presStyleLbl="node1" presStyleIdx="0" presStyleCnt="8">
        <dgm:presLayoutVars>
          <dgm:chMax val="0"/>
          <dgm:bulletEnabled val="1"/>
        </dgm:presLayoutVars>
      </dgm:prSet>
      <dgm:spPr/>
    </dgm:pt>
    <dgm:pt modelId="{7FF5D7B5-02D6-4CD2-95FA-1D81EF5601D4}" type="pres">
      <dgm:prSet presAssocID="{F9C1D747-6CB8-410B-BAE1-A71073B9D454}" presName="spacer" presStyleCnt="0"/>
      <dgm:spPr/>
    </dgm:pt>
    <dgm:pt modelId="{CCA17DF9-EFE0-4BB8-8DC6-CC1091410110}" type="pres">
      <dgm:prSet presAssocID="{18AFF672-8BDB-4078-9A21-BBC6A94BF0CD}" presName="parentText" presStyleLbl="node1" presStyleIdx="1" presStyleCnt="8">
        <dgm:presLayoutVars>
          <dgm:chMax val="0"/>
          <dgm:bulletEnabled val="1"/>
        </dgm:presLayoutVars>
      </dgm:prSet>
      <dgm:spPr/>
    </dgm:pt>
    <dgm:pt modelId="{B8EB7706-6CBF-47C8-858A-611918EA8DA7}" type="pres">
      <dgm:prSet presAssocID="{5D44D673-CE82-4B3E-867A-D3490759042E}" presName="spacer" presStyleCnt="0"/>
      <dgm:spPr/>
    </dgm:pt>
    <dgm:pt modelId="{C52AF219-96E3-4222-A324-11365D662B1C}" type="pres">
      <dgm:prSet presAssocID="{1B25301D-5EA5-43B7-A3E4-D6483F0A5A9E}" presName="parentText" presStyleLbl="node1" presStyleIdx="2" presStyleCnt="8">
        <dgm:presLayoutVars>
          <dgm:chMax val="0"/>
          <dgm:bulletEnabled val="1"/>
        </dgm:presLayoutVars>
      </dgm:prSet>
      <dgm:spPr/>
    </dgm:pt>
    <dgm:pt modelId="{E4B9CEA6-2FE9-4E2A-8A7F-41690805A746}" type="pres">
      <dgm:prSet presAssocID="{BAFF64E7-C272-400E-BE2C-425F7412FEAC}" presName="spacer" presStyleCnt="0"/>
      <dgm:spPr/>
    </dgm:pt>
    <dgm:pt modelId="{1A67B4A7-716F-48E4-83C6-BAC361F4A01F}" type="pres">
      <dgm:prSet presAssocID="{6BCD0056-7C3E-476B-A54E-361851304E4E}" presName="parentText" presStyleLbl="node1" presStyleIdx="3" presStyleCnt="8">
        <dgm:presLayoutVars>
          <dgm:chMax val="0"/>
          <dgm:bulletEnabled val="1"/>
        </dgm:presLayoutVars>
      </dgm:prSet>
      <dgm:spPr/>
    </dgm:pt>
    <dgm:pt modelId="{BB9B940A-591E-42F6-BC84-99DCED9103A0}" type="pres">
      <dgm:prSet presAssocID="{6BCD0056-7C3E-476B-A54E-361851304E4E}" presName="childText" presStyleLbl="revTx" presStyleIdx="0" presStyleCnt="1">
        <dgm:presLayoutVars>
          <dgm:bulletEnabled val="1"/>
        </dgm:presLayoutVars>
      </dgm:prSet>
      <dgm:spPr/>
    </dgm:pt>
    <dgm:pt modelId="{6664E42D-C409-437A-ABC7-C5011CE58225}" type="pres">
      <dgm:prSet presAssocID="{FD7044BB-3BB4-4F3C-A173-D43C5EAD10F6}" presName="parentText" presStyleLbl="node1" presStyleIdx="4" presStyleCnt="8">
        <dgm:presLayoutVars>
          <dgm:chMax val="0"/>
          <dgm:bulletEnabled val="1"/>
        </dgm:presLayoutVars>
      </dgm:prSet>
      <dgm:spPr/>
    </dgm:pt>
    <dgm:pt modelId="{C9EC02EB-FCE1-4FCF-8B6D-6FE914E506D4}" type="pres">
      <dgm:prSet presAssocID="{0217817D-2F4B-49EC-B524-30C1CBAD95AD}" presName="spacer" presStyleCnt="0"/>
      <dgm:spPr/>
    </dgm:pt>
    <dgm:pt modelId="{6F6356AB-1004-477B-A015-F04EB3F76C2B}" type="pres">
      <dgm:prSet presAssocID="{EFC14C07-1E8F-41CB-873D-294E3C1316DC}" presName="parentText" presStyleLbl="node1" presStyleIdx="5" presStyleCnt="8">
        <dgm:presLayoutVars>
          <dgm:chMax val="0"/>
          <dgm:bulletEnabled val="1"/>
        </dgm:presLayoutVars>
      </dgm:prSet>
      <dgm:spPr/>
    </dgm:pt>
    <dgm:pt modelId="{C6FAF245-125F-42F4-885E-15D74CC3DF83}" type="pres">
      <dgm:prSet presAssocID="{6645256C-1D2B-4397-B548-711F85A09FA2}" presName="spacer" presStyleCnt="0"/>
      <dgm:spPr/>
    </dgm:pt>
    <dgm:pt modelId="{7A2AFE1A-3201-477B-9441-249440F9B091}" type="pres">
      <dgm:prSet presAssocID="{F8F4B6CE-786E-4997-8A0A-B6936721E24C}" presName="parentText" presStyleLbl="node1" presStyleIdx="6" presStyleCnt="8">
        <dgm:presLayoutVars>
          <dgm:chMax val="0"/>
          <dgm:bulletEnabled val="1"/>
        </dgm:presLayoutVars>
      </dgm:prSet>
      <dgm:spPr/>
    </dgm:pt>
    <dgm:pt modelId="{9DA4FF84-6864-4AAF-908A-C1E78E87FE66}" type="pres">
      <dgm:prSet presAssocID="{7B70D977-7A8F-4AF2-AFA9-1693FF79B15F}" presName="spacer" presStyleCnt="0"/>
      <dgm:spPr/>
    </dgm:pt>
    <dgm:pt modelId="{2FA83A0E-6B95-4E83-BED5-B0CF1C3D137F}" type="pres">
      <dgm:prSet presAssocID="{BE68612A-5818-4A98-8661-1DFEEEC9C400}" presName="parentText" presStyleLbl="node1" presStyleIdx="7" presStyleCnt="8">
        <dgm:presLayoutVars>
          <dgm:chMax val="0"/>
          <dgm:bulletEnabled val="1"/>
        </dgm:presLayoutVars>
      </dgm:prSet>
      <dgm:spPr/>
    </dgm:pt>
  </dgm:ptLst>
  <dgm:cxnLst>
    <dgm:cxn modelId="{15151700-ACE3-46C5-B6F1-FC7ACE6C3F8D}" srcId="{3052B7D4-9961-4F44-B88D-C4A3A7949957}" destId="{6BCD0056-7C3E-476B-A54E-361851304E4E}" srcOrd="3" destOrd="0" parTransId="{94F09474-D31D-405D-B933-9531E961B33C}" sibTransId="{D6C7DF1B-BF99-4709-AE53-4293A1766103}"/>
    <dgm:cxn modelId="{CF450C03-9BAA-4AA7-B9C4-07B4CD9B6731}" type="presOf" srcId="{EFC14C07-1E8F-41CB-873D-294E3C1316DC}" destId="{6F6356AB-1004-477B-A015-F04EB3F76C2B}" srcOrd="0" destOrd="0" presId="urn:microsoft.com/office/officeart/2005/8/layout/vList2"/>
    <dgm:cxn modelId="{8FEEB312-C82C-4FBE-A52D-68ED1CC36F26}" srcId="{3052B7D4-9961-4F44-B88D-C4A3A7949957}" destId="{EFC14C07-1E8F-41CB-873D-294E3C1316DC}" srcOrd="5" destOrd="0" parTransId="{1464FEF1-265E-4B80-BCBB-E230CAE3948F}" sibTransId="{6645256C-1D2B-4397-B548-711F85A09FA2}"/>
    <dgm:cxn modelId="{CFBA621C-2066-4B46-9F48-2C6DC7C94398}" type="presOf" srcId="{18AFF672-8BDB-4078-9A21-BBC6A94BF0CD}" destId="{CCA17DF9-EFE0-4BB8-8DC6-CC1091410110}" srcOrd="0" destOrd="0" presId="urn:microsoft.com/office/officeart/2005/8/layout/vList2"/>
    <dgm:cxn modelId="{5D7B3A28-4D9E-46BA-834B-0EFB5A35519D}" type="presOf" srcId="{1B25301D-5EA5-43B7-A3E4-D6483F0A5A9E}" destId="{C52AF219-96E3-4222-A324-11365D662B1C}" srcOrd="0" destOrd="0" presId="urn:microsoft.com/office/officeart/2005/8/layout/vList2"/>
    <dgm:cxn modelId="{E69CD336-7693-4127-94AA-D3CDDD4B928E}" srcId="{3052B7D4-9961-4F44-B88D-C4A3A7949957}" destId="{FD7044BB-3BB4-4F3C-A173-D43C5EAD10F6}" srcOrd="4" destOrd="0" parTransId="{38D40D0E-4638-40FF-A509-3FD63D161766}" sibTransId="{0217817D-2F4B-49EC-B524-30C1CBAD95AD}"/>
    <dgm:cxn modelId="{3A7CBA5D-029B-4707-B7D0-1B720A53C21A}" srcId="{3052B7D4-9961-4F44-B88D-C4A3A7949957}" destId="{18AFF672-8BDB-4078-9A21-BBC6A94BF0CD}" srcOrd="1" destOrd="0" parTransId="{7EFF08F7-FDF8-4117-AD14-9501797C4251}" sibTransId="{5D44D673-CE82-4B3E-867A-D3490759042E}"/>
    <dgm:cxn modelId="{59835464-41AD-435B-A578-43C47C350DC1}" type="presOf" srcId="{6BCD0056-7C3E-476B-A54E-361851304E4E}" destId="{1A67B4A7-716F-48E4-83C6-BAC361F4A01F}" srcOrd="0" destOrd="0" presId="urn:microsoft.com/office/officeart/2005/8/layout/vList2"/>
    <dgm:cxn modelId="{B53F6E67-48C1-4A98-B7C1-BF4E3695094D}" type="presOf" srcId="{BE68612A-5818-4A98-8661-1DFEEEC9C400}" destId="{2FA83A0E-6B95-4E83-BED5-B0CF1C3D137F}" srcOrd="0" destOrd="0" presId="urn:microsoft.com/office/officeart/2005/8/layout/vList2"/>
    <dgm:cxn modelId="{2CA3E048-B012-4630-9005-B99096E3ED28}" type="presOf" srcId="{3BD95099-95E7-49F2-BD6A-5CDFE0A59BF1}" destId="{BB9B940A-591E-42F6-BC84-99DCED9103A0}" srcOrd="0" destOrd="0" presId="urn:microsoft.com/office/officeart/2005/8/layout/vList2"/>
    <dgm:cxn modelId="{7D0B4853-1141-4267-83BB-ED1F4E9EF9DA}" type="presOf" srcId="{F8F4B6CE-786E-4997-8A0A-B6936721E24C}" destId="{7A2AFE1A-3201-477B-9441-249440F9B091}" srcOrd="0" destOrd="0" presId="urn:microsoft.com/office/officeart/2005/8/layout/vList2"/>
    <dgm:cxn modelId="{E214378E-C299-4703-9791-98285F78E1C9}" srcId="{3052B7D4-9961-4F44-B88D-C4A3A7949957}" destId="{F8F4B6CE-786E-4997-8A0A-B6936721E24C}" srcOrd="6" destOrd="0" parTransId="{69283993-4D38-437D-8DC9-F466F70BA527}" sibTransId="{7B70D977-7A8F-4AF2-AFA9-1693FF79B15F}"/>
    <dgm:cxn modelId="{25125BA1-BF0E-43B3-B3E6-DC4D84D78ABC}" type="presOf" srcId="{AD8EFA7B-86AE-43AD-AFD4-8A2595C9EE1B}" destId="{7C0134B6-0080-4056-81B1-22B623016DD0}" srcOrd="0" destOrd="0" presId="urn:microsoft.com/office/officeart/2005/8/layout/vList2"/>
    <dgm:cxn modelId="{B3C7ABA2-44A7-4AA1-B09B-52A0F66F6548}" srcId="{6BCD0056-7C3E-476B-A54E-361851304E4E}" destId="{3BD95099-95E7-49F2-BD6A-5CDFE0A59BF1}" srcOrd="0" destOrd="0" parTransId="{A5F0B68E-EF95-4A88-8C0C-188A64A9BD87}" sibTransId="{4F161E45-FBBE-4E6D-A858-C6EC7F61AC23}"/>
    <dgm:cxn modelId="{D8EA47AD-0049-47BB-810C-7BAEAFC9CE48}" srcId="{3052B7D4-9961-4F44-B88D-C4A3A7949957}" destId="{AD8EFA7B-86AE-43AD-AFD4-8A2595C9EE1B}" srcOrd="0" destOrd="0" parTransId="{539BDA7A-C02B-4F8F-9182-2CB067DCE59F}" sibTransId="{F9C1D747-6CB8-410B-BAE1-A71073B9D454}"/>
    <dgm:cxn modelId="{5938C1AD-DE6D-463F-BD65-DBB2FCFD4B3D}" type="presOf" srcId="{3052B7D4-9961-4F44-B88D-C4A3A7949957}" destId="{7DC15F85-B611-4C9D-B657-D27AC39360D9}" srcOrd="0" destOrd="0" presId="urn:microsoft.com/office/officeart/2005/8/layout/vList2"/>
    <dgm:cxn modelId="{CF4D5FAF-BE11-4328-B31C-95079A86337A}" type="presOf" srcId="{FD7044BB-3BB4-4F3C-A173-D43C5EAD10F6}" destId="{6664E42D-C409-437A-ABC7-C5011CE58225}" srcOrd="0" destOrd="0" presId="urn:microsoft.com/office/officeart/2005/8/layout/vList2"/>
    <dgm:cxn modelId="{537F3FD7-0C84-4F5E-8CE8-AF885AC107A5}" srcId="{3052B7D4-9961-4F44-B88D-C4A3A7949957}" destId="{BE68612A-5818-4A98-8661-1DFEEEC9C400}" srcOrd="7" destOrd="0" parTransId="{FEA44FA6-840D-4CBB-A777-690AE5EDE05F}" sibTransId="{444F8DF2-FE36-4F3A-9851-705FA61B5977}"/>
    <dgm:cxn modelId="{965598E8-8B13-49DD-AEF1-D8E4CDBE5E81}" srcId="{3052B7D4-9961-4F44-B88D-C4A3A7949957}" destId="{1B25301D-5EA5-43B7-A3E4-D6483F0A5A9E}" srcOrd="2" destOrd="0" parTransId="{0B829001-E3DA-47E1-9659-390C3990EDC3}" sibTransId="{BAFF64E7-C272-400E-BE2C-425F7412FEAC}"/>
    <dgm:cxn modelId="{2533BA5E-37C9-44C7-AF3E-7E5FCC674867}" type="presParOf" srcId="{7DC15F85-B611-4C9D-B657-D27AC39360D9}" destId="{7C0134B6-0080-4056-81B1-22B623016DD0}" srcOrd="0" destOrd="0" presId="urn:microsoft.com/office/officeart/2005/8/layout/vList2"/>
    <dgm:cxn modelId="{BFA9ADB3-7B3C-41FD-A562-3DBC51158A9C}" type="presParOf" srcId="{7DC15F85-B611-4C9D-B657-D27AC39360D9}" destId="{7FF5D7B5-02D6-4CD2-95FA-1D81EF5601D4}" srcOrd="1" destOrd="0" presId="urn:microsoft.com/office/officeart/2005/8/layout/vList2"/>
    <dgm:cxn modelId="{410A9192-8BB3-438D-9C81-EF957D7C8A29}" type="presParOf" srcId="{7DC15F85-B611-4C9D-B657-D27AC39360D9}" destId="{CCA17DF9-EFE0-4BB8-8DC6-CC1091410110}" srcOrd="2" destOrd="0" presId="urn:microsoft.com/office/officeart/2005/8/layout/vList2"/>
    <dgm:cxn modelId="{3A5852F6-3D3E-40EB-AEA8-4914086F2FF9}" type="presParOf" srcId="{7DC15F85-B611-4C9D-B657-D27AC39360D9}" destId="{B8EB7706-6CBF-47C8-858A-611918EA8DA7}" srcOrd="3" destOrd="0" presId="urn:microsoft.com/office/officeart/2005/8/layout/vList2"/>
    <dgm:cxn modelId="{3BE30889-913D-45E9-9599-356D38159B4B}" type="presParOf" srcId="{7DC15F85-B611-4C9D-B657-D27AC39360D9}" destId="{C52AF219-96E3-4222-A324-11365D662B1C}" srcOrd="4" destOrd="0" presId="urn:microsoft.com/office/officeart/2005/8/layout/vList2"/>
    <dgm:cxn modelId="{B7A212D1-2D0C-4B4A-A657-9A92155986F3}" type="presParOf" srcId="{7DC15F85-B611-4C9D-B657-D27AC39360D9}" destId="{E4B9CEA6-2FE9-4E2A-8A7F-41690805A746}" srcOrd="5" destOrd="0" presId="urn:microsoft.com/office/officeart/2005/8/layout/vList2"/>
    <dgm:cxn modelId="{1DBE1315-8265-41BF-BCD5-81693AF4F481}" type="presParOf" srcId="{7DC15F85-B611-4C9D-B657-D27AC39360D9}" destId="{1A67B4A7-716F-48E4-83C6-BAC361F4A01F}" srcOrd="6" destOrd="0" presId="urn:microsoft.com/office/officeart/2005/8/layout/vList2"/>
    <dgm:cxn modelId="{93F1025F-E420-4A85-AACA-B2C2A6159D80}" type="presParOf" srcId="{7DC15F85-B611-4C9D-B657-D27AC39360D9}" destId="{BB9B940A-591E-42F6-BC84-99DCED9103A0}" srcOrd="7" destOrd="0" presId="urn:microsoft.com/office/officeart/2005/8/layout/vList2"/>
    <dgm:cxn modelId="{045B2479-F180-41CB-8BCD-16DBEF7FA442}" type="presParOf" srcId="{7DC15F85-B611-4C9D-B657-D27AC39360D9}" destId="{6664E42D-C409-437A-ABC7-C5011CE58225}" srcOrd="8" destOrd="0" presId="urn:microsoft.com/office/officeart/2005/8/layout/vList2"/>
    <dgm:cxn modelId="{B4FD9B45-0909-44E4-8812-34B91CDE7785}" type="presParOf" srcId="{7DC15F85-B611-4C9D-B657-D27AC39360D9}" destId="{C9EC02EB-FCE1-4FCF-8B6D-6FE914E506D4}" srcOrd="9" destOrd="0" presId="urn:microsoft.com/office/officeart/2005/8/layout/vList2"/>
    <dgm:cxn modelId="{6C39C272-466C-43CD-BA91-4C58088FCFE0}" type="presParOf" srcId="{7DC15F85-B611-4C9D-B657-D27AC39360D9}" destId="{6F6356AB-1004-477B-A015-F04EB3F76C2B}" srcOrd="10" destOrd="0" presId="urn:microsoft.com/office/officeart/2005/8/layout/vList2"/>
    <dgm:cxn modelId="{836AF18E-ED57-4E6F-B634-C4A082315297}" type="presParOf" srcId="{7DC15F85-B611-4C9D-B657-D27AC39360D9}" destId="{C6FAF245-125F-42F4-885E-15D74CC3DF83}" srcOrd="11" destOrd="0" presId="urn:microsoft.com/office/officeart/2005/8/layout/vList2"/>
    <dgm:cxn modelId="{B770A050-59DD-4000-96E1-0A9A8A4AE1AF}" type="presParOf" srcId="{7DC15F85-B611-4C9D-B657-D27AC39360D9}" destId="{7A2AFE1A-3201-477B-9441-249440F9B091}" srcOrd="12" destOrd="0" presId="urn:microsoft.com/office/officeart/2005/8/layout/vList2"/>
    <dgm:cxn modelId="{5E9C1A47-B66D-4346-A325-0AE3A3DA68A7}" type="presParOf" srcId="{7DC15F85-B611-4C9D-B657-D27AC39360D9}" destId="{9DA4FF84-6864-4AAF-908A-C1E78E87FE66}" srcOrd="13" destOrd="0" presId="urn:microsoft.com/office/officeart/2005/8/layout/vList2"/>
    <dgm:cxn modelId="{CFE0E57C-37AA-43F0-B628-304F61741D51}" type="presParOf" srcId="{7DC15F85-B611-4C9D-B657-D27AC39360D9}" destId="{2FA83A0E-6B95-4E83-BED5-B0CF1C3D137F}"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3167CE-A45D-4729-83A0-EC83017C94DD}" type="doc">
      <dgm:prSet loTypeId="urn:microsoft.com/office/officeart/2005/8/layout/vList2" loCatId="list" qsTypeId="urn:microsoft.com/office/officeart/2005/8/quickstyle/simple3" qsCatId="simple" csTypeId="urn:microsoft.com/office/officeart/2005/8/colors/accent5_1" csCatId="accent5" phldr="1"/>
      <dgm:spPr/>
      <dgm:t>
        <a:bodyPr/>
        <a:lstStyle/>
        <a:p>
          <a:endParaRPr lang="en-US"/>
        </a:p>
      </dgm:t>
    </dgm:pt>
    <dgm:pt modelId="{BF1C0225-5978-4ED7-9D00-E44ECC8880B0}">
      <dgm:prSet/>
      <dgm:spPr/>
      <dgm:t>
        <a:bodyPr/>
        <a:lstStyle/>
        <a:p>
          <a:pPr rtl="0"/>
          <a:r>
            <a:rPr lang="en-US" dirty="0"/>
            <a:t>Final workgroup meetings are happening over the next several weeks</a:t>
          </a:r>
        </a:p>
      </dgm:t>
    </dgm:pt>
    <dgm:pt modelId="{BAD63E27-D17B-414A-9CE3-2A803D8D003E}" type="parTrans" cxnId="{38C96027-EE84-4157-B18D-F63AB215EA2C}">
      <dgm:prSet/>
      <dgm:spPr/>
      <dgm:t>
        <a:bodyPr/>
        <a:lstStyle/>
        <a:p>
          <a:endParaRPr lang="en-US"/>
        </a:p>
      </dgm:t>
    </dgm:pt>
    <dgm:pt modelId="{F0E2A9A2-2D61-44C5-B408-634C7F5D4A15}" type="sibTrans" cxnId="{38C96027-EE84-4157-B18D-F63AB215EA2C}">
      <dgm:prSet/>
      <dgm:spPr/>
      <dgm:t>
        <a:bodyPr/>
        <a:lstStyle/>
        <a:p>
          <a:endParaRPr lang="en-US"/>
        </a:p>
      </dgm:t>
    </dgm:pt>
    <dgm:pt modelId="{0AF59C8C-3FB7-4B1A-8A39-724B2F2D9366}">
      <dgm:prSet/>
      <dgm:spPr/>
      <dgm:t>
        <a:bodyPr/>
        <a:lstStyle/>
        <a:p>
          <a:pPr rtl="0"/>
          <a:r>
            <a:rPr lang="en-US" dirty="0"/>
            <a:t>Informal DHCS/CMS discussions are set to begin this month</a:t>
          </a:r>
        </a:p>
      </dgm:t>
    </dgm:pt>
    <dgm:pt modelId="{2F377731-2387-4F09-9EA3-EB93D4C7A865}" type="parTrans" cxnId="{894FE01D-CF17-4ADA-BF43-33FFD63D9B66}">
      <dgm:prSet/>
      <dgm:spPr/>
      <dgm:t>
        <a:bodyPr/>
        <a:lstStyle/>
        <a:p>
          <a:endParaRPr lang="en-US"/>
        </a:p>
      </dgm:t>
    </dgm:pt>
    <dgm:pt modelId="{169CB15F-4ADE-46C2-B1A8-D347109923C5}" type="sibTrans" cxnId="{894FE01D-CF17-4ADA-BF43-33FFD63D9B66}">
      <dgm:prSet/>
      <dgm:spPr/>
      <dgm:t>
        <a:bodyPr/>
        <a:lstStyle/>
        <a:p>
          <a:endParaRPr lang="en-US"/>
        </a:p>
      </dgm:t>
    </dgm:pt>
    <dgm:pt modelId="{23B2AA7D-F623-42A8-A063-083BF205FF4F}">
      <dgm:prSet/>
      <dgm:spPr/>
      <dgm:t>
        <a:bodyPr/>
        <a:lstStyle/>
        <a:p>
          <a:pPr rtl="0"/>
          <a:r>
            <a:rPr lang="en-US" dirty="0"/>
            <a:t>Federal/State shared savings presentation scheduled for January 30</a:t>
          </a:r>
          <a:r>
            <a:rPr lang="en-US" baseline="30000" dirty="0"/>
            <a:t>th</a:t>
          </a:r>
          <a:endParaRPr lang="en-US" dirty="0"/>
        </a:p>
      </dgm:t>
    </dgm:pt>
    <dgm:pt modelId="{9A852E05-F077-4D0F-92C2-847B82B2A6C4}" type="parTrans" cxnId="{D73FEF93-FE65-4B6B-8A99-3EEA672711A2}">
      <dgm:prSet/>
      <dgm:spPr/>
      <dgm:t>
        <a:bodyPr/>
        <a:lstStyle/>
        <a:p>
          <a:endParaRPr lang="en-US"/>
        </a:p>
      </dgm:t>
    </dgm:pt>
    <dgm:pt modelId="{DEB3DDC9-61E4-4BB1-8EBA-05A4455B6ADC}" type="sibTrans" cxnId="{D73FEF93-FE65-4B6B-8A99-3EEA672711A2}">
      <dgm:prSet/>
      <dgm:spPr/>
      <dgm:t>
        <a:bodyPr/>
        <a:lstStyle/>
        <a:p>
          <a:endParaRPr lang="en-US"/>
        </a:p>
      </dgm:t>
    </dgm:pt>
    <dgm:pt modelId="{19927BA9-7593-4FF9-BA30-62B49723AE7C}">
      <dgm:prSet/>
      <dgm:spPr/>
      <dgm:t>
        <a:bodyPr/>
        <a:lstStyle/>
        <a:p>
          <a:pPr rtl="0"/>
          <a:r>
            <a:rPr lang="en-US" dirty="0"/>
            <a:t>DHCS still plans to submit initial Waiver Renewal proposal around March</a:t>
          </a:r>
        </a:p>
      </dgm:t>
    </dgm:pt>
    <dgm:pt modelId="{1B25FB06-34EA-4FC1-8E92-D8D466D49292}" type="parTrans" cxnId="{0F188D35-EAD6-4D6A-B396-A89F92607F7A}">
      <dgm:prSet/>
      <dgm:spPr/>
      <dgm:t>
        <a:bodyPr/>
        <a:lstStyle/>
        <a:p>
          <a:endParaRPr lang="en-US"/>
        </a:p>
      </dgm:t>
    </dgm:pt>
    <dgm:pt modelId="{C5FE34EE-AA53-4ECE-9957-D79145B875B5}" type="sibTrans" cxnId="{0F188D35-EAD6-4D6A-B396-A89F92607F7A}">
      <dgm:prSet/>
      <dgm:spPr/>
      <dgm:t>
        <a:bodyPr/>
        <a:lstStyle/>
        <a:p>
          <a:endParaRPr lang="en-US"/>
        </a:p>
      </dgm:t>
    </dgm:pt>
    <dgm:pt modelId="{42963D8C-4026-4563-9BC7-9603E1BB6E46}">
      <dgm:prSet/>
      <dgm:spPr/>
      <dgm:t>
        <a:bodyPr/>
        <a:lstStyle/>
        <a:p>
          <a:pPr rtl="0"/>
          <a:r>
            <a:rPr lang="en-US" dirty="0"/>
            <a:t>All workgroup members and public will be invited to participate in a webinar conducted by DHCS to review initial proposal</a:t>
          </a:r>
        </a:p>
      </dgm:t>
    </dgm:pt>
    <dgm:pt modelId="{F07166CD-3ADC-4E1A-A793-1E69C8911ED5}" type="parTrans" cxnId="{C1958842-9E41-4C74-95E6-86B04162E2FA}">
      <dgm:prSet/>
      <dgm:spPr/>
      <dgm:t>
        <a:bodyPr/>
        <a:lstStyle/>
        <a:p>
          <a:endParaRPr lang="en-US"/>
        </a:p>
      </dgm:t>
    </dgm:pt>
    <dgm:pt modelId="{F96291B0-E674-4D67-A512-1A74C6ABDE87}" type="sibTrans" cxnId="{C1958842-9E41-4C74-95E6-86B04162E2FA}">
      <dgm:prSet/>
      <dgm:spPr/>
      <dgm:t>
        <a:bodyPr/>
        <a:lstStyle/>
        <a:p>
          <a:endParaRPr lang="en-US"/>
        </a:p>
      </dgm:t>
    </dgm:pt>
    <dgm:pt modelId="{DC55BBFA-2115-4E4D-A6B6-B98F60F8E6C8}" type="pres">
      <dgm:prSet presAssocID="{EF3167CE-A45D-4729-83A0-EC83017C94DD}" presName="linear" presStyleCnt="0">
        <dgm:presLayoutVars>
          <dgm:animLvl val="lvl"/>
          <dgm:resizeHandles val="exact"/>
        </dgm:presLayoutVars>
      </dgm:prSet>
      <dgm:spPr/>
    </dgm:pt>
    <dgm:pt modelId="{05F15C70-62B7-404A-B06C-8DF720343C2E}" type="pres">
      <dgm:prSet presAssocID="{BF1C0225-5978-4ED7-9D00-E44ECC8880B0}" presName="parentText" presStyleLbl="node1" presStyleIdx="0" presStyleCnt="5">
        <dgm:presLayoutVars>
          <dgm:chMax val="0"/>
          <dgm:bulletEnabled val="1"/>
        </dgm:presLayoutVars>
      </dgm:prSet>
      <dgm:spPr/>
    </dgm:pt>
    <dgm:pt modelId="{5A52FA94-5135-4434-950D-985155A6B420}" type="pres">
      <dgm:prSet presAssocID="{F0E2A9A2-2D61-44C5-B408-634C7F5D4A15}" presName="spacer" presStyleCnt="0"/>
      <dgm:spPr/>
    </dgm:pt>
    <dgm:pt modelId="{414DF5A0-6541-4655-A14C-4D531A82B499}" type="pres">
      <dgm:prSet presAssocID="{0AF59C8C-3FB7-4B1A-8A39-724B2F2D9366}" presName="parentText" presStyleLbl="node1" presStyleIdx="1" presStyleCnt="5">
        <dgm:presLayoutVars>
          <dgm:chMax val="0"/>
          <dgm:bulletEnabled val="1"/>
        </dgm:presLayoutVars>
      </dgm:prSet>
      <dgm:spPr/>
    </dgm:pt>
    <dgm:pt modelId="{ECA37C9B-9604-42CA-A860-E8F832DDB1F1}" type="pres">
      <dgm:prSet presAssocID="{169CB15F-4ADE-46C2-B1A8-D347109923C5}" presName="spacer" presStyleCnt="0"/>
      <dgm:spPr/>
    </dgm:pt>
    <dgm:pt modelId="{5FB683FE-BBB9-4889-8300-A940ED424976}" type="pres">
      <dgm:prSet presAssocID="{23B2AA7D-F623-42A8-A063-083BF205FF4F}" presName="parentText" presStyleLbl="node1" presStyleIdx="2" presStyleCnt="5">
        <dgm:presLayoutVars>
          <dgm:chMax val="0"/>
          <dgm:bulletEnabled val="1"/>
        </dgm:presLayoutVars>
      </dgm:prSet>
      <dgm:spPr/>
    </dgm:pt>
    <dgm:pt modelId="{FB2FB763-1229-41BE-A84B-3A92F13350C9}" type="pres">
      <dgm:prSet presAssocID="{DEB3DDC9-61E4-4BB1-8EBA-05A4455B6ADC}" presName="spacer" presStyleCnt="0"/>
      <dgm:spPr/>
    </dgm:pt>
    <dgm:pt modelId="{B111DEC4-64C3-4615-A874-AAE497217A0B}" type="pres">
      <dgm:prSet presAssocID="{19927BA9-7593-4FF9-BA30-62B49723AE7C}" presName="parentText" presStyleLbl="node1" presStyleIdx="3" presStyleCnt="5">
        <dgm:presLayoutVars>
          <dgm:chMax val="0"/>
          <dgm:bulletEnabled val="1"/>
        </dgm:presLayoutVars>
      </dgm:prSet>
      <dgm:spPr/>
    </dgm:pt>
    <dgm:pt modelId="{8B6B0CE8-65C3-44C1-8CFC-A6D47C78B9EA}" type="pres">
      <dgm:prSet presAssocID="{C5FE34EE-AA53-4ECE-9957-D79145B875B5}" presName="spacer" presStyleCnt="0"/>
      <dgm:spPr/>
    </dgm:pt>
    <dgm:pt modelId="{DCC89594-25E5-4835-8F1F-295FCB5B5128}" type="pres">
      <dgm:prSet presAssocID="{42963D8C-4026-4563-9BC7-9603E1BB6E46}" presName="parentText" presStyleLbl="node1" presStyleIdx="4" presStyleCnt="5">
        <dgm:presLayoutVars>
          <dgm:chMax val="0"/>
          <dgm:bulletEnabled val="1"/>
        </dgm:presLayoutVars>
      </dgm:prSet>
      <dgm:spPr/>
    </dgm:pt>
  </dgm:ptLst>
  <dgm:cxnLst>
    <dgm:cxn modelId="{894FE01D-CF17-4ADA-BF43-33FFD63D9B66}" srcId="{EF3167CE-A45D-4729-83A0-EC83017C94DD}" destId="{0AF59C8C-3FB7-4B1A-8A39-724B2F2D9366}" srcOrd="1" destOrd="0" parTransId="{2F377731-2387-4F09-9EA3-EB93D4C7A865}" sibTransId="{169CB15F-4ADE-46C2-B1A8-D347109923C5}"/>
    <dgm:cxn modelId="{38C96027-EE84-4157-B18D-F63AB215EA2C}" srcId="{EF3167CE-A45D-4729-83A0-EC83017C94DD}" destId="{BF1C0225-5978-4ED7-9D00-E44ECC8880B0}" srcOrd="0" destOrd="0" parTransId="{BAD63E27-D17B-414A-9CE3-2A803D8D003E}" sibTransId="{F0E2A9A2-2D61-44C5-B408-634C7F5D4A15}"/>
    <dgm:cxn modelId="{0F188D35-EAD6-4D6A-B396-A89F92607F7A}" srcId="{EF3167CE-A45D-4729-83A0-EC83017C94DD}" destId="{19927BA9-7593-4FF9-BA30-62B49723AE7C}" srcOrd="3" destOrd="0" parTransId="{1B25FB06-34EA-4FC1-8E92-D8D466D49292}" sibTransId="{C5FE34EE-AA53-4ECE-9957-D79145B875B5}"/>
    <dgm:cxn modelId="{C1958842-9E41-4C74-95E6-86B04162E2FA}" srcId="{EF3167CE-A45D-4729-83A0-EC83017C94DD}" destId="{42963D8C-4026-4563-9BC7-9603E1BB6E46}" srcOrd="4" destOrd="0" parTransId="{F07166CD-3ADC-4E1A-A793-1E69C8911ED5}" sibTransId="{F96291B0-E674-4D67-A512-1A74C6ABDE87}"/>
    <dgm:cxn modelId="{61E35E4E-4814-41AC-B341-C30758048BF3}" type="presOf" srcId="{EF3167CE-A45D-4729-83A0-EC83017C94DD}" destId="{DC55BBFA-2115-4E4D-A6B6-B98F60F8E6C8}" srcOrd="0" destOrd="0" presId="urn:microsoft.com/office/officeart/2005/8/layout/vList2"/>
    <dgm:cxn modelId="{48D9698F-DB62-4BEF-9E12-D93FF9F88396}" type="presOf" srcId="{BF1C0225-5978-4ED7-9D00-E44ECC8880B0}" destId="{05F15C70-62B7-404A-B06C-8DF720343C2E}" srcOrd="0" destOrd="0" presId="urn:microsoft.com/office/officeart/2005/8/layout/vList2"/>
    <dgm:cxn modelId="{D73FEF93-FE65-4B6B-8A99-3EEA672711A2}" srcId="{EF3167CE-A45D-4729-83A0-EC83017C94DD}" destId="{23B2AA7D-F623-42A8-A063-083BF205FF4F}" srcOrd="2" destOrd="0" parTransId="{9A852E05-F077-4D0F-92C2-847B82B2A6C4}" sibTransId="{DEB3DDC9-61E4-4BB1-8EBA-05A4455B6ADC}"/>
    <dgm:cxn modelId="{9DD8A7A7-D059-4C45-ADA3-F0A349B0D7B6}" type="presOf" srcId="{23B2AA7D-F623-42A8-A063-083BF205FF4F}" destId="{5FB683FE-BBB9-4889-8300-A940ED424976}" srcOrd="0" destOrd="0" presId="urn:microsoft.com/office/officeart/2005/8/layout/vList2"/>
    <dgm:cxn modelId="{7F512DC5-D9AF-494A-A904-8BDA9C76D9F4}" type="presOf" srcId="{19927BA9-7593-4FF9-BA30-62B49723AE7C}" destId="{B111DEC4-64C3-4615-A874-AAE497217A0B}" srcOrd="0" destOrd="0" presId="urn:microsoft.com/office/officeart/2005/8/layout/vList2"/>
    <dgm:cxn modelId="{6F3DB6D7-A531-4A15-8DAE-C8EACE952B7D}" type="presOf" srcId="{0AF59C8C-3FB7-4B1A-8A39-724B2F2D9366}" destId="{414DF5A0-6541-4655-A14C-4D531A82B499}" srcOrd="0" destOrd="0" presId="urn:microsoft.com/office/officeart/2005/8/layout/vList2"/>
    <dgm:cxn modelId="{66B92AE1-9170-4EC4-8839-0490E915DA11}" type="presOf" srcId="{42963D8C-4026-4563-9BC7-9603E1BB6E46}" destId="{DCC89594-25E5-4835-8F1F-295FCB5B5128}" srcOrd="0" destOrd="0" presId="urn:microsoft.com/office/officeart/2005/8/layout/vList2"/>
    <dgm:cxn modelId="{F5A87DA6-0534-4CF0-BD0F-AF1AAEAFA2E7}" type="presParOf" srcId="{DC55BBFA-2115-4E4D-A6B6-B98F60F8E6C8}" destId="{05F15C70-62B7-404A-B06C-8DF720343C2E}" srcOrd="0" destOrd="0" presId="urn:microsoft.com/office/officeart/2005/8/layout/vList2"/>
    <dgm:cxn modelId="{34B812B1-FFB1-42E1-A9C7-9441AE30F745}" type="presParOf" srcId="{DC55BBFA-2115-4E4D-A6B6-B98F60F8E6C8}" destId="{5A52FA94-5135-4434-950D-985155A6B420}" srcOrd="1" destOrd="0" presId="urn:microsoft.com/office/officeart/2005/8/layout/vList2"/>
    <dgm:cxn modelId="{D0D98D82-765A-494A-BADB-5A3CC53F3936}" type="presParOf" srcId="{DC55BBFA-2115-4E4D-A6B6-B98F60F8E6C8}" destId="{414DF5A0-6541-4655-A14C-4D531A82B499}" srcOrd="2" destOrd="0" presId="urn:microsoft.com/office/officeart/2005/8/layout/vList2"/>
    <dgm:cxn modelId="{5DD397C8-75C2-4C70-A20C-1C64F912E61E}" type="presParOf" srcId="{DC55BBFA-2115-4E4D-A6B6-B98F60F8E6C8}" destId="{ECA37C9B-9604-42CA-A860-E8F832DDB1F1}" srcOrd="3" destOrd="0" presId="urn:microsoft.com/office/officeart/2005/8/layout/vList2"/>
    <dgm:cxn modelId="{09A19748-EE10-4B5B-9426-128A15AFE487}" type="presParOf" srcId="{DC55BBFA-2115-4E4D-A6B6-B98F60F8E6C8}" destId="{5FB683FE-BBB9-4889-8300-A940ED424976}" srcOrd="4" destOrd="0" presId="urn:microsoft.com/office/officeart/2005/8/layout/vList2"/>
    <dgm:cxn modelId="{825CEF74-BA86-47C6-B690-BE631F06A506}" type="presParOf" srcId="{DC55BBFA-2115-4E4D-A6B6-B98F60F8E6C8}" destId="{FB2FB763-1229-41BE-A84B-3A92F13350C9}" srcOrd="5" destOrd="0" presId="urn:microsoft.com/office/officeart/2005/8/layout/vList2"/>
    <dgm:cxn modelId="{A7349096-0B33-4C5A-A9D1-525BD8932B8A}" type="presParOf" srcId="{DC55BBFA-2115-4E4D-A6B6-B98F60F8E6C8}" destId="{B111DEC4-64C3-4615-A874-AAE497217A0B}" srcOrd="6" destOrd="0" presId="urn:microsoft.com/office/officeart/2005/8/layout/vList2"/>
    <dgm:cxn modelId="{8A69034E-B015-4E4A-8EAF-4601F7A0835A}" type="presParOf" srcId="{DC55BBFA-2115-4E4D-A6B6-B98F60F8E6C8}" destId="{8B6B0CE8-65C3-44C1-8CFC-A6D47C78B9EA}" srcOrd="7" destOrd="0" presId="urn:microsoft.com/office/officeart/2005/8/layout/vList2"/>
    <dgm:cxn modelId="{9E7E1F57-0F84-433D-9B31-F402FAAC38F8}" type="presParOf" srcId="{DC55BBFA-2115-4E4D-A6B6-B98F60F8E6C8}" destId="{DCC89594-25E5-4835-8F1F-295FCB5B512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B037153-3B36-4234-89B6-2B7FA104C88D}" type="doc">
      <dgm:prSet loTypeId="urn:microsoft.com/office/officeart/2005/8/layout/list1" loCatId="list" qsTypeId="urn:microsoft.com/office/officeart/2005/8/quickstyle/simple1" qsCatId="simple" csTypeId="urn:microsoft.com/office/officeart/2005/8/colors/accent6_1" csCatId="accent6" phldr="1"/>
      <dgm:spPr/>
      <dgm:t>
        <a:bodyPr/>
        <a:lstStyle/>
        <a:p>
          <a:endParaRPr lang="en-US"/>
        </a:p>
      </dgm:t>
    </dgm:pt>
    <dgm:pt modelId="{1AE82DD4-4207-449F-9617-6F7853AF0DF6}">
      <dgm:prSet custT="1"/>
      <dgm:spPr/>
      <dgm:t>
        <a:bodyPr/>
        <a:lstStyle/>
        <a:p>
          <a:pPr rtl="0"/>
          <a:r>
            <a:rPr lang="en-US" sz="1600" dirty="0"/>
            <a:t>Detailed meeting summary is available on Waiver website</a:t>
          </a:r>
        </a:p>
      </dgm:t>
    </dgm:pt>
    <dgm:pt modelId="{F8F5AF6F-8CE5-4377-B319-B21EC023545C}" type="parTrans" cxnId="{762BAE11-777F-4BC2-8306-7190DCD37D02}">
      <dgm:prSet/>
      <dgm:spPr/>
      <dgm:t>
        <a:bodyPr/>
        <a:lstStyle/>
        <a:p>
          <a:endParaRPr lang="en-US"/>
        </a:p>
      </dgm:t>
    </dgm:pt>
    <dgm:pt modelId="{9F501E4B-03EC-468F-BB68-F64C4AEA7E51}" type="sibTrans" cxnId="{762BAE11-777F-4BC2-8306-7190DCD37D02}">
      <dgm:prSet/>
      <dgm:spPr/>
      <dgm:t>
        <a:bodyPr/>
        <a:lstStyle/>
        <a:p>
          <a:endParaRPr lang="en-US"/>
        </a:p>
      </dgm:t>
    </dgm:pt>
    <dgm:pt modelId="{1C073E2E-344C-4908-BF61-0C38AD343F14}">
      <dgm:prSet custT="1"/>
      <dgm:spPr/>
      <dgm:t>
        <a:bodyPr/>
        <a:lstStyle/>
        <a:p>
          <a:pPr rtl="0"/>
          <a:r>
            <a:rPr lang="en-US" sz="1600" dirty="0"/>
            <a:t>Reviewed history of DSH and SNCP funding, requirements and methodologies:</a:t>
          </a:r>
        </a:p>
      </dgm:t>
    </dgm:pt>
    <dgm:pt modelId="{C213AEBE-26E4-46E1-B4C7-CDB28ECDAAA6}" type="parTrans" cxnId="{B9B881FB-AEF7-4C83-8D8D-AB32A67E340A}">
      <dgm:prSet/>
      <dgm:spPr/>
      <dgm:t>
        <a:bodyPr/>
        <a:lstStyle/>
        <a:p>
          <a:endParaRPr lang="en-US"/>
        </a:p>
      </dgm:t>
    </dgm:pt>
    <dgm:pt modelId="{EAC01416-2BC6-4A6F-BD2E-9523585C1B50}" type="sibTrans" cxnId="{B9B881FB-AEF7-4C83-8D8D-AB32A67E340A}">
      <dgm:prSet/>
      <dgm:spPr/>
      <dgm:t>
        <a:bodyPr/>
        <a:lstStyle/>
        <a:p>
          <a:endParaRPr lang="en-US"/>
        </a:p>
      </dgm:t>
    </dgm:pt>
    <dgm:pt modelId="{069F0D18-698A-46FC-833B-B48B803A8878}">
      <dgm:prSet custT="1"/>
      <dgm:spPr/>
      <dgm:t>
        <a:bodyPr/>
        <a:lstStyle/>
        <a:p>
          <a:pPr rtl="0"/>
          <a:r>
            <a:rPr lang="en-US" sz="1600" dirty="0"/>
            <a:t>“DSH Swap” of 2005 led to nearly all federal DSH allotment going to DPHs; Private hospitals receive “DSH replacement”; NDPHs receive DSH.</a:t>
          </a:r>
        </a:p>
      </dgm:t>
    </dgm:pt>
    <dgm:pt modelId="{CDE97328-DB5A-4559-8790-4F8AE3D34E18}" type="parTrans" cxnId="{53F622A0-C732-4EA1-9FFD-582F87322315}">
      <dgm:prSet/>
      <dgm:spPr/>
      <dgm:t>
        <a:bodyPr/>
        <a:lstStyle/>
        <a:p>
          <a:endParaRPr lang="en-US"/>
        </a:p>
      </dgm:t>
    </dgm:pt>
    <dgm:pt modelId="{E2FB8859-DEAD-4E30-A975-2B912C24F52F}" type="sibTrans" cxnId="{53F622A0-C732-4EA1-9FFD-582F87322315}">
      <dgm:prSet/>
      <dgm:spPr/>
      <dgm:t>
        <a:bodyPr/>
        <a:lstStyle/>
        <a:p>
          <a:endParaRPr lang="en-US"/>
        </a:p>
      </dgm:t>
    </dgm:pt>
    <dgm:pt modelId="{B33E7775-8903-4989-B33A-DF003E8DD4C1}">
      <dgm:prSet custT="1"/>
      <dgm:spPr/>
      <dgm:t>
        <a:bodyPr/>
        <a:lstStyle/>
        <a:p>
          <a:pPr rtl="0"/>
          <a:r>
            <a:rPr lang="en-US" sz="1600" dirty="0"/>
            <a:t>DPH funding allocation methodologies focused on historical funding in 2005 and transitioned to cost-based allocation in 2010</a:t>
          </a:r>
        </a:p>
      </dgm:t>
    </dgm:pt>
    <dgm:pt modelId="{623B13A1-52D6-45CE-B2C4-A45D8328F1F4}" type="parTrans" cxnId="{2A63F089-81FC-4535-968E-0A3DA684B949}">
      <dgm:prSet/>
      <dgm:spPr/>
      <dgm:t>
        <a:bodyPr/>
        <a:lstStyle/>
        <a:p>
          <a:endParaRPr lang="en-US"/>
        </a:p>
      </dgm:t>
    </dgm:pt>
    <dgm:pt modelId="{9C76ADF8-2451-43F4-9144-B637AEFFCFAB}" type="sibTrans" cxnId="{2A63F089-81FC-4535-968E-0A3DA684B949}">
      <dgm:prSet/>
      <dgm:spPr/>
      <dgm:t>
        <a:bodyPr/>
        <a:lstStyle/>
        <a:p>
          <a:endParaRPr lang="en-US"/>
        </a:p>
      </dgm:t>
    </dgm:pt>
    <dgm:pt modelId="{89E7416A-F5AA-4D61-B429-862D552E80B7}">
      <dgm:prSet custT="1"/>
      <dgm:spPr/>
      <dgm:t>
        <a:bodyPr/>
        <a:lstStyle/>
        <a:p>
          <a:pPr rtl="0"/>
          <a:r>
            <a:rPr lang="en-US" sz="1600" dirty="0"/>
            <a:t>Reviewed key considerations for the future:</a:t>
          </a:r>
        </a:p>
      </dgm:t>
    </dgm:pt>
    <dgm:pt modelId="{9E6C541B-2933-4D6A-851C-784C385F4733}" type="parTrans" cxnId="{0E8AF908-0D74-4A12-AEC0-0BB382D8B3F4}">
      <dgm:prSet/>
      <dgm:spPr/>
      <dgm:t>
        <a:bodyPr/>
        <a:lstStyle/>
        <a:p>
          <a:endParaRPr lang="en-US"/>
        </a:p>
      </dgm:t>
    </dgm:pt>
    <dgm:pt modelId="{959B86B9-23B3-40EF-B1E3-F16F7C9B66E4}" type="sibTrans" cxnId="{0E8AF908-0D74-4A12-AEC0-0BB382D8B3F4}">
      <dgm:prSet/>
      <dgm:spPr/>
      <dgm:t>
        <a:bodyPr/>
        <a:lstStyle/>
        <a:p>
          <a:endParaRPr lang="en-US"/>
        </a:p>
      </dgm:t>
    </dgm:pt>
    <dgm:pt modelId="{72E28FF6-2EE7-4AC7-A0AA-AA1C208F98EF}">
      <dgm:prSet custT="1"/>
      <dgm:spPr/>
      <dgm:t>
        <a:bodyPr/>
        <a:lstStyle/>
        <a:p>
          <a:pPr rtl="0"/>
          <a:r>
            <a:rPr lang="en-US" sz="1600" dirty="0"/>
            <a:t>Federal DSH reductions begin in 2016-17</a:t>
          </a:r>
        </a:p>
      </dgm:t>
    </dgm:pt>
    <dgm:pt modelId="{F256F211-AA8D-4BBC-819A-878479DA9744}" type="parTrans" cxnId="{B8E810CC-B172-4752-BDED-374310C7AEDC}">
      <dgm:prSet/>
      <dgm:spPr/>
      <dgm:t>
        <a:bodyPr/>
        <a:lstStyle/>
        <a:p>
          <a:endParaRPr lang="en-US"/>
        </a:p>
      </dgm:t>
    </dgm:pt>
    <dgm:pt modelId="{A1149C21-98C9-408B-BCD7-0B8ED9E469D0}" type="sibTrans" cxnId="{B8E810CC-B172-4752-BDED-374310C7AEDC}">
      <dgm:prSet/>
      <dgm:spPr/>
      <dgm:t>
        <a:bodyPr/>
        <a:lstStyle/>
        <a:p>
          <a:endParaRPr lang="en-US"/>
        </a:p>
      </dgm:t>
    </dgm:pt>
    <dgm:pt modelId="{B4AFA2DD-6787-47AC-92DE-380690238FAD}">
      <dgm:prSet custT="1"/>
      <dgm:spPr/>
      <dgm:t>
        <a:bodyPr/>
        <a:lstStyle/>
        <a:p>
          <a:pPr rtl="0"/>
          <a:r>
            <a:rPr lang="en-US" sz="1600" dirty="0"/>
            <a:t>Demographics of remaining uninsured due to expansion and limited scope services</a:t>
          </a:r>
        </a:p>
      </dgm:t>
    </dgm:pt>
    <dgm:pt modelId="{B5BF6A93-88C8-43E2-BD8D-C1EFEDEAD3B7}" type="parTrans" cxnId="{19DB1A59-1769-4AEE-BF76-DD7419E68A97}">
      <dgm:prSet/>
      <dgm:spPr/>
      <dgm:t>
        <a:bodyPr/>
        <a:lstStyle/>
        <a:p>
          <a:endParaRPr lang="en-US"/>
        </a:p>
      </dgm:t>
    </dgm:pt>
    <dgm:pt modelId="{AE1E15A6-6EEC-4706-AD8E-BB41BC859C2B}" type="sibTrans" cxnId="{19DB1A59-1769-4AEE-BF76-DD7419E68A97}">
      <dgm:prSet/>
      <dgm:spPr/>
      <dgm:t>
        <a:bodyPr/>
        <a:lstStyle/>
        <a:p>
          <a:endParaRPr lang="en-US"/>
        </a:p>
      </dgm:t>
    </dgm:pt>
    <dgm:pt modelId="{0FDC0FA0-EACD-4975-A094-D23BC7225F17}">
      <dgm:prSet custT="1"/>
      <dgm:spPr/>
      <dgm:t>
        <a:bodyPr/>
        <a:lstStyle/>
        <a:p>
          <a:pPr rtl="0"/>
          <a:r>
            <a:rPr lang="en-US" sz="1600" dirty="0"/>
            <a:t>Increase in Medi-Cal managed care</a:t>
          </a:r>
        </a:p>
      </dgm:t>
    </dgm:pt>
    <dgm:pt modelId="{B415C81D-DB49-4CC0-9954-007962C39697}" type="parTrans" cxnId="{60D04D28-EFC8-4CD5-BDAF-53AEDA3A4A67}">
      <dgm:prSet/>
      <dgm:spPr/>
      <dgm:t>
        <a:bodyPr/>
        <a:lstStyle/>
        <a:p>
          <a:endParaRPr lang="en-US"/>
        </a:p>
      </dgm:t>
    </dgm:pt>
    <dgm:pt modelId="{9A66B04E-3851-4D73-A3E4-2D91397B3DB3}" type="sibTrans" cxnId="{60D04D28-EFC8-4CD5-BDAF-53AEDA3A4A67}">
      <dgm:prSet/>
      <dgm:spPr/>
      <dgm:t>
        <a:bodyPr/>
        <a:lstStyle/>
        <a:p>
          <a:endParaRPr lang="en-US"/>
        </a:p>
      </dgm:t>
    </dgm:pt>
    <dgm:pt modelId="{BA31E24E-7A0C-491E-8506-B9533A34C1C6}">
      <dgm:prSet custT="1"/>
      <dgm:spPr/>
      <dgm:t>
        <a:bodyPr/>
        <a:lstStyle/>
        <a:p>
          <a:pPr rtl="0"/>
          <a:r>
            <a:rPr lang="en-US" sz="1600" dirty="0"/>
            <a:t>Barriers created by specific funding rules under DSH and SNCP traditionally (i.e. only hospital services can be funded by DSH; SNCP funding is not permitted for the undocumented; OBRA limits)</a:t>
          </a:r>
        </a:p>
      </dgm:t>
    </dgm:pt>
    <dgm:pt modelId="{DA5B911A-D0C7-4CF7-AD08-85EF70C78CD4}" type="parTrans" cxnId="{697AF01B-EE4C-4B65-934D-39C147DFD081}">
      <dgm:prSet/>
      <dgm:spPr/>
      <dgm:t>
        <a:bodyPr/>
        <a:lstStyle/>
        <a:p>
          <a:endParaRPr lang="en-US"/>
        </a:p>
      </dgm:t>
    </dgm:pt>
    <dgm:pt modelId="{4A6E1045-B1CB-460A-9EDD-BA4C325F848A}" type="sibTrans" cxnId="{697AF01B-EE4C-4B65-934D-39C147DFD081}">
      <dgm:prSet/>
      <dgm:spPr/>
      <dgm:t>
        <a:bodyPr/>
        <a:lstStyle/>
        <a:p>
          <a:endParaRPr lang="en-US"/>
        </a:p>
      </dgm:t>
    </dgm:pt>
    <dgm:pt modelId="{E77D5088-04A1-450B-B49C-C8D1AAF27D56}" type="pres">
      <dgm:prSet presAssocID="{6B037153-3B36-4234-89B6-2B7FA104C88D}" presName="linear" presStyleCnt="0">
        <dgm:presLayoutVars>
          <dgm:dir/>
          <dgm:animLvl val="lvl"/>
          <dgm:resizeHandles val="exact"/>
        </dgm:presLayoutVars>
      </dgm:prSet>
      <dgm:spPr/>
    </dgm:pt>
    <dgm:pt modelId="{DD2C9542-6BF0-4D51-A5F1-0FDD714971DE}" type="pres">
      <dgm:prSet presAssocID="{1AE82DD4-4207-449F-9617-6F7853AF0DF6}" presName="parentLin" presStyleCnt="0"/>
      <dgm:spPr/>
    </dgm:pt>
    <dgm:pt modelId="{53D1C8E2-BB3A-4EC4-84E4-3B7C31E93A74}" type="pres">
      <dgm:prSet presAssocID="{1AE82DD4-4207-449F-9617-6F7853AF0DF6}" presName="parentLeftMargin" presStyleLbl="node1" presStyleIdx="0" presStyleCnt="3"/>
      <dgm:spPr/>
    </dgm:pt>
    <dgm:pt modelId="{123D2E26-D390-4E37-8FE0-6E203F5EDE0D}" type="pres">
      <dgm:prSet presAssocID="{1AE82DD4-4207-449F-9617-6F7853AF0DF6}" presName="parentText" presStyleLbl="node1" presStyleIdx="0" presStyleCnt="3">
        <dgm:presLayoutVars>
          <dgm:chMax val="0"/>
          <dgm:bulletEnabled val="1"/>
        </dgm:presLayoutVars>
      </dgm:prSet>
      <dgm:spPr/>
    </dgm:pt>
    <dgm:pt modelId="{D2ED0249-9AF8-4097-ADB7-7B3AC533CA2D}" type="pres">
      <dgm:prSet presAssocID="{1AE82DD4-4207-449F-9617-6F7853AF0DF6}" presName="negativeSpace" presStyleCnt="0"/>
      <dgm:spPr/>
    </dgm:pt>
    <dgm:pt modelId="{BD51BC80-C3E1-4011-86AC-FFCE427DFF92}" type="pres">
      <dgm:prSet presAssocID="{1AE82DD4-4207-449F-9617-6F7853AF0DF6}" presName="childText" presStyleLbl="conFgAcc1" presStyleIdx="0" presStyleCnt="3">
        <dgm:presLayoutVars>
          <dgm:bulletEnabled val="1"/>
        </dgm:presLayoutVars>
      </dgm:prSet>
      <dgm:spPr/>
    </dgm:pt>
    <dgm:pt modelId="{5288700D-3D7B-41E2-AFC7-EDA41AB17577}" type="pres">
      <dgm:prSet presAssocID="{9F501E4B-03EC-468F-BB68-F64C4AEA7E51}" presName="spaceBetweenRectangles" presStyleCnt="0"/>
      <dgm:spPr/>
    </dgm:pt>
    <dgm:pt modelId="{52B7359D-96B7-4FA9-A606-2193D620B31A}" type="pres">
      <dgm:prSet presAssocID="{1C073E2E-344C-4908-BF61-0C38AD343F14}" presName="parentLin" presStyleCnt="0"/>
      <dgm:spPr/>
    </dgm:pt>
    <dgm:pt modelId="{57B2EA8E-45C8-4C6E-866E-96C052C9FB43}" type="pres">
      <dgm:prSet presAssocID="{1C073E2E-344C-4908-BF61-0C38AD343F14}" presName="parentLeftMargin" presStyleLbl="node1" presStyleIdx="0" presStyleCnt="3"/>
      <dgm:spPr/>
    </dgm:pt>
    <dgm:pt modelId="{81EB68B8-8F1A-4D00-B1AA-F4885EBCF9A2}" type="pres">
      <dgm:prSet presAssocID="{1C073E2E-344C-4908-BF61-0C38AD343F14}" presName="parentText" presStyleLbl="node1" presStyleIdx="1" presStyleCnt="3">
        <dgm:presLayoutVars>
          <dgm:chMax val="0"/>
          <dgm:bulletEnabled val="1"/>
        </dgm:presLayoutVars>
      </dgm:prSet>
      <dgm:spPr/>
    </dgm:pt>
    <dgm:pt modelId="{664CE272-5A38-47E9-860C-B0DCB4426ADB}" type="pres">
      <dgm:prSet presAssocID="{1C073E2E-344C-4908-BF61-0C38AD343F14}" presName="negativeSpace" presStyleCnt="0"/>
      <dgm:spPr/>
    </dgm:pt>
    <dgm:pt modelId="{4C4051DA-FE9B-4118-8719-E6195BA34E9E}" type="pres">
      <dgm:prSet presAssocID="{1C073E2E-344C-4908-BF61-0C38AD343F14}" presName="childText" presStyleLbl="conFgAcc1" presStyleIdx="1" presStyleCnt="3">
        <dgm:presLayoutVars>
          <dgm:bulletEnabled val="1"/>
        </dgm:presLayoutVars>
      </dgm:prSet>
      <dgm:spPr/>
    </dgm:pt>
    <dgm:pt modelId="{5E659779-4B16-4F68-85C3-72079E2FC531}" type="pres">
      <dgm:prSet presAssocID="{EAC01416-2BC6-4A6F-BD2E-9523585C1B50}" presName="spaceBetweenRectangles" presStyleCnt="0"/>
      <dgm:spPr/>
    </dgm:pt>
    <dgm:pt modelId="{19D51AED-0A89-4D52-8B74-779705B681C1}" type="pres">
      <dgm:prSet presAssocID="{89E7416A-F5AA-4D61-B429-862D552E80B7}" presName="parentLin" presStyleCnt="0"/>
      <dgm:spPr/>
    </dgm:pt>
    <dgm:pt modelId="{CD22495C-EDA4-4789-ADD0-E367D4F76D00}" type="pres">
      <dgm:prSet presAssocID="{89E7416A-F5AA-4D61-B429-862D552E80B7}" presName="parentLeftMargin" presStyleLbl="node1" presStyleIdx="1" presStyleCnt="3"/>
      <dgm:spPr/>
    </dgm:pt>
    <dgm:pt modelId="{E9BDD1A8-EE4F-4F2F-A5CD-DAAA662DFBB7}" type="pres">
      <dgm:prSet presAssocID="{89E7416A-F5AA-4D61-B429-862D552E80B7}" presName="parentText" presStyleLbl="node1" presStyleIdx="2" presStyleCnt="3">
        <dgm:presLayoutVars>
          <dgm:chMax val="0"/>
          <dgm:bulletEnabled val="1"/>
        </dgm:presLayoutVars>
      </dgm:prSet>
      <dgm:spPr/>
    </dgm:pt>
    <dgm:pt modelId="{3CDD8F17-810A-4E7A-B5B1-02969B046331}" type="pres">
      <dgm:prSet presAssocID="{89E7416A-F5AA-4D61-B429-862D552E80B7}" presName="negativeSpace" presStyleCnt="0"/>
      <dgm:spPr/>
    </dgm:pt>
    <dgm:pt modelId="{F1827208-0157-4FEB-9D2D-82C77E2AD00F}" type="pres">
      <dgm:prSet presAssocID="{89E7416A-F5AA-4D61-B429-862D552E80B7}" presName="childText" presStyleLbl="conFgAcc1" presStyleIdx="2" presStyleCnt="3">
        <dgm:presLayoutVars>
          <dgm:bulletEnabled val="1"/>
        </dgm:presLayoutVars>
      </dgm:prSet>
      <dgm:spPr/>
    </dgm:pt>
  </dgm:ptLst>
  <dgm:cxnLst>
    <dgm:cxn modelId="{7978F408-53FF-42D0-B92D-EDABC5F4CF07}" type="presOf" srcId="{0FDC0FA0-EACD-4975-A094-D23BC7225F17}" destId="{F1827208-0157-4FEB-9D2D-82C77E2AD00F}" srcOrd="0" destOrd="2" presId="urn:microsoft.com/office/officeart/2005/8/layout/list1"/>
    <dgm:cxn modelId="{0E8AF908-0D74-4A12-AEC0-0BB382D8B3F4}" srcId="{6B037153-3B36-4234-89B6-2B7FA104C88D}" destId="{89E7416A-F5AA-4D61-B429-862D552E80B7}" srcOrd="2" destOrd="0" parTransId="{9E6C541B-2933-4D6A-851C-784C385F4733}" sibTransId="{959B86B9-23B3-40EF-B1E3-F16F7C9B66E4}"/>
    <dgm:cxn modelId="{762BAE11-777F-4BC2-8306-7190DCD37D02}" srcId="{6B037153-3B36-4234-89B6-2B7FA104C88D}" destId="{1AE82DD4-4207-449F-9617-6F7853AF0DF6}" srcOrd="0" destOrd="0" parTransId="{F8F5AF6F-8CE5-4377-B319-B21EC023545C}" sibTransId="{9F501E4B-03EC-468F-BB68-F64C4AEA7E51}"/>
    <dgm:cxn modelId="{51F05916-B628-4369-9EAC-93DD93F3A395}" type="presOf" srcId="{89E7416A-F5AA-4D61-B429-862D552E80B7}" destId="{E9BDD1A8-EE4F-4F2F-A5CD-DAAA662DFBB7}" srcOrd="1" destOrd="0" presId="urn:microsoft.com/office/officeart/2005/8/layout/list1"/>
    <dgm:cxn modelId="{D2436B18-1EF9-4B60-90DB-2A61202A3960}" type="presOf" srcId="{1AE82DD4-4207-449F-9617-6F7853AF0DF6}" destId="{53D1C8E2-BB3A-4EC4-84E4-3B7C31E93A74}" srcOrd="0" destOrd="0" presId="urn:microsoft.com/office/officeart/2005/8/layout/list1"/>
    <dgm:cxn modelId="{697AF01B-EE4C-4B65-934D-39C147DFD081}" srcId="{89E7416A-F5AA-4D61-B429-862D552E80B7}" destId="{BA31E24E-7A0C-491E-8506-B9533A34C1C6}" srcOrd="3" destOrd="0" parTransId="{DA5B911A-D0C7-4CF7-AD08-85EF70C78CD4}" sibTransId="{4A6E1045-B1CB-460A-9EDD-BA4C325F848A}"/>
    <dgm:cxn modelId="{99056921-FE1C-4BD3-9F04-6DCCDCF27562}" type="presOf" srcId="{BA31E24E-7A0C-491E-8506-B9533A34C1C6}" destId="{F1827208-0157-4FEB-9D2D-82C77E2AD00F}" srcOrd="0" destOrd="3" presId="urn:microsoft.com/office/officeart/2005/8/layout/list1"/>
    <dgm:cxn modelId="{60D04D28-EFC8-4CD5-BDAF-53AEDA3A4A67}" srcId="{89E7416A-F5AA-4D61-B429-862D552E80B7}" destId="{0FDC0FA0-EACD-4975-A094-D23BC7225F17}" srcOrd="2" destOrd="0" parTransId="{B415C81D-DB49-4CC0-9954-007962C39697}" sibTransId="{9A66B04E-3851-4D73-A3E4-2D91397B3DB3}"/>
    <dgm:cxn modelId="{A693A45E-10D8-42D4-84C6-368CD81450C4}" type="presOf" srcId="{069F0D18-698A-46FC-833B-B48B803A8878}" destId="{4C4051DA-FE9B-4118-8719-E6195BA34E9E}" srcOrd="0" destOrd="0" presId="urn:microsoft.com/office/officeart/2005/8/layout/list1"/>
    <dgm:cxn modelId="{03F3C546-604F-4D0F-B3BE-E68CD58F7FFA}" type="presOf" srcId="{1C073E2E-344C-4908-BF61-0C38AD343F14}" destId="{57B2EA8E-45C8-4C6E-866E-96C052C9FB43}" srcOrd="0" destOrd="0" presId="urn:microsoft.com/office/officeart/2005/8/layout/list1"/>
    <dgm:cxn modelId="{19DB1A59-1769-4AEE-BF76-DD7419E68A97}" srcId="{89E7416A-F5AA-4D61-B429-862D552E80B7}" destId="{B4AFA2DD-6787-47AC-92DE-380690238FAD}" srcOrd="1" destOrd="0" parTransId="{B5BF6A93-88C8-43E2-BD8D-C1EFEDEAD3B7}" sibTransId="{AE1E15A6-6EEC-4706-AD8E-BB41BC859C2B}"/>
    <dgm:cxn modelId="{5DC9897C-DB65-410E-ACA6-2ACF495066D4}" type="presOf" srcId="{6B037153-3B36-4234-89B6-2B7FA104C88D}" destId="{E77D5088-04A1-450B-B49C-C8D1AAF27D56}" srcOrd="0" destOrd="0" presId="urn:microsoft.com/office/officeart/2005/8/layout/list1"/>
    <dgm:cxn modelId="{F1629885-A143-48C0-A7C0-6348104D62A5}" type="presOf" srcId="{1AE82DD4-4207-449F-9617-6F7853AF0DF6}" destId="{123D2E26-D390-4E37-8FE0-6E203F5EDE0D}" srcOrd="1" destOrd="0" presId="urn:microsoft.com/office/officeart/2005/8/layout/list1"/>
    <dgm:cxn modelId="{2A63F089-81FC-4535-968E-0A3DA684B949}" srcId="{1C073E2E-344C-4908-BF61-0C38AD343F14}" destId="{B33E7775-8903-4989-B33A-DF003E8DD4C1}" srcOrd="1" destOrd="0" parTransId="{623B13A1-52D6-45CE-B2C4-A45D8328F1F4}" sibTransId="{9C76ADF8-2451-43F4-9144-B637AEFFCFAB}"/>
    <dgm:cxn modelId="{55F97E8B-DDA8-4617-8A9B-37566193AFF6}" type="presOf" srcId="{B33E7775-8903-4989-B33A-DF003E8DD4C1}" destId="{4C4051DA-FE9B-4118-8719-E6195BA34E9E}" srcOrd="0" destOrd="1" presId="urn:microsoft.com/office/officeart/2005/8/layout/list1"/>
    <dgm:cxn modelId="{75B3409B-E95A-4CCA-B522-B2D9C073DC56}" type="presOf" srcId="{B4AFA2DD-6787-47AC-92DE-380690238FAD}" destId="{F1827208-0157-4FEB-9D2D-82C77E2AD00F}" srcOrd="0" destOrd="1" presId="urn:microsoft.com/office/officeart/2005/8/layout/list1"/>
    <dgm:cxn modelId="{AAE6539B-8EB5-44FA-BA68-37E8F8EF9E90}" type="presOf" srcId="{89E7416A-F5AA-4D61-B429-862D552E80B7}" destId="{CD22495C-EDA4-4789-ADD0-E367D4F76D00}" srcOrd="0" destOrd="0" presId="urn:microsoft.com/office/officeart/2005/8/layout/list1"/>
    <dgm:cxn modelId="{53F622A0-C732-4EA1-9FFD-582F87322315}" srcId="{1C073E2E-344C-4908-BF61-0C38AD343F14}" destId="{069F0D18-698A-46FC-833B-B48B803A8878}" srcOrd="0" destOrd="0" parTransId="{CDE97328-DB5A-4559-8790-4F8AE3D34E18}" sibTransId="{E2FB8859-DEAD-4E30-A975-2B912C24F52F}"/>
    <dgm:cxn modelId="{B8E810CC-B172-4752-BDED-374310C7AEDC}" srcId="{89E7416A-F5AA-4D61-B429-862D552E80B7}" destId="{72E28FF6-2EE7-4AC7-A0AA-AA1C208F98EF}" srcOrd="0" destOrd="0" parTransId="{F256F211-AA8D-4BBC-819A-878479DA9744}" sibTransId="{A1149C21-98C9-408B-BCD7-0B8ED9E469D0}"/>
    <dgm:cxn modelId="{17ACA1D2-5316-4A08-AC47-FD2B657CB1AA}" type="presOf" srcId="{1C073E2E-344C-4908-BF61-0C38AD343F14}" destId="{81EB68B8-8F1A-4D00-B1AA-F4885EBCF9A2}" srcOrd="1" destOrd="0" presId="urn:microsoft.com/office/officeart/2005/8/layout/list1"/>
    <dgm:cxn modelId="{D21B96EF-6B96-45D3-A473-CCB9DA41A90E}" type="presOf" srcId="{72E28FF6-2EE7-4AC7-A0AA-AA1C208F98EF}" destId="{F1827208-0157-4FEB-9D2D-82C77E2AD00F}" srcOrd="0" destOrd="0" presId="urn:microsoft.com/office/officeart/2005/8/layout/list1"/>
    <dgm:cxn modelId="{B9B881FB-AEF7-4C83-8D8D-AB32A67E340A}" srcId="{6B037153-3B36-4234-89B6-2B7FA104C88D}" destId="{1C073E2E-344C-4908-BF61-0C38AD343F14}" srcOrd="1" destOrd="0" parTransId="{C213AEBE-26E4-46E1-B4C7-CDB28ECDAAA6}" sibTransId="{EAC01416-2BC6-4A6F-BD2E-9523585C1B50}"/>
    <dgm:cxn modelId="{C0259CB1-1326-437E-9FB2-741ADC141651}" type="presParOf" srcId="{E77D5088-04A1-450B-B49C-C8D1AAF27D56}" destId="{DD2C9542-6BF0-4D51-A5F1-0FDD714971DE}" srcOrd="0" destOrd="0" presId="urn:microsoft.com/office/officeart/2005/8/layout/list1"/>
    <dgm:cxn modelId="{127CF3FE-DD5D-460B-913A-66C044298349}" type="presParOf" srcId="{DD2C9542-6BF0-4D51-A5F1-0FDD714971DE}" destId="{53D1C8E2-BB3A-4EC4-84E4-3B7C31E93A74}" srcOrd="0" destOrd="0" presId="urn:microsoft.com/office/officeart/2005/8/layout/list1"/>
    <dgm:cxn modelId="{EE0399AD-EFBC-40EA-B218-861BAFD7194D}" type="presParOf" srcId="{DD2C9542-6BF0-4D51-A5F1-0FDD714971DE}" destId="{123D2E26-D390-4E37-8FE0-6E203F5EDE0D}" srcOrd="1" destOrd="0" presId="urn:microsoft.com/office/officeart/2005/8/layout/list1"/>
    <dgm:cxn modelId="{4D28EA33-C684-4C92-AA74-CC2100E107AE}" type="presParOf" srcId="{E77D5088-04A1-450B-B49C-C8D1AAF27D56}" destId="{D2ED0249-9AF8-4097-ADB7-7B3AC533CA2D}" srcOrd="1" destOrd="0" presId="urn:microsoft.com/office/officeart/2005/8/layout/list1"/>
    <dgm:cxn modelId="{4EAF2634-E0C3-4A13-B5A6-A705E1EB992E}" type="presParOf" srcId="{E77D5088-04A1-450B-B49C-C8D1AAF27D56}" destId="{BD51BC80-C3E1-4011-86AC-FFCE427DFF92}" srcOrd="2" destOrd="0" presId="urn:microsoft.com/office/officeart/2005/8/layout/list1"/>
    <dgm:cxn modelId="{E193194F-C1A0-4C3D-94F5-659AFFC069E4}" type="presParOf" srcId="{E77D5088-04A1-450B-B49C-C8D1AAF27D56}" destId="{5288700D-3D7B-41E2-AFC7-EDA41AB17577}" srcOrd="3" destOrd="0" presId="urn:microsoft.com/office/officeart/2005/8/layout/list1"/>
    <dgm:cxn modelId="{C6935AC7-D993-4131-B32A-F892E9858437}" type="presParOf" srcId="{E77D5088-04A1-450B-B49C-C8D1AAF27D56}" destId="{52B7359D-96B7-4FA9-A606-2193D620B31A}" srcOrd="4" destOrd="0" presId="urn:microsoft.com/office/officeart/2005/8/layout/list1"/>
    <dgm:cxn modelId="{69D71BC1-913B-4374-9DC9-93711ED6D041}" type="presParOf" srcId="{52B7359D-96B7-4FA9-A606-2193D620B31A}" destId="{57B2EA8E-45C8-4C6E-866E-96C052C9FB43}" srcOrd="0" destOrd="0" presId="urn:microsoft.com/office/officeart/2005/8/layout/list1"/>
    <dgm:cxn modelId="{61D0559C-941E-4665-AB73-1ED447128B76}" type="presParOf" srcId="{52B7359D-96B7-4FA9-A606-2193D620B31A}" destId="{81EB68B8-8F1A-4D00-B1AA-F4885EBCF9A2}" srcOrd="1" destOrd="0" presId="urn:microsoft.com/office/officeart/2005/8/layout/list1"/>
    <dgm:cxn modelId="{38809AAB-C82D-4B29-8747-CD6AA0B15C7C}" type="presParOf" srcId="{E77D5088-04A1-450B-B49C-C8D1AAF27D56}" destId="{664CE272-5A38-47E9-860C-B0DCB4426ADB}" srcOrd="5" destOrd="0" presId="urn:microsoft.com/office/officeart/2005/8/layout/list1"/>
    <dgm:cxn modelId="{90CF9569-4727-439D-8902-8434A7905B3E}" type="presParOf" srcId="{E77D5088-04A1-450B-B49C-C8D1AAF27D56}" destId="{4C4051DA-FE9B-4118-8719-E6195BA34E9E}" srcOrd="6" destOrd="0" presId="urn:microsoft.com/office/officeart/2005/8/layout/list1"/>
    <dgm:cxn modelId="{56BCBF7C-E0F6-4752-8CFC-4B9C0E213C68}" type="presParOf" srcId="{E77D5088-04A1-450B-B49C-C8D1AAF27D56}" destId="{5E659779-4B16-4F68-85C3-72079E2FC531}" srcOrd="7" destOrd="0" presId="urn:microsoft.com/office/officeart/2005/8/layout/list1"/>
    <dgm:cxn modelId="{6AADB0AC-84D8-4599-B6FF-27704C5A45F3}" type="presParOf" srcId="{E77D5088-04A1-450B-B49C-C8D1AAF27D56}" destId="{19D51AED-0A89-4D52-8B74-779705B681C1}" srcOrd="8" destOrd="0" presId="urn:microsoft.com/office/officeart/2005/8/layout/list1"/>
    <dgm:cxn modelId="{0234500C-31ED-4F53-9776-AC74802BBEDF}" type="presParOf" srcId="{19D51AED-0A89-4D52-8B74-779705B681C1}" destId="{CD22495C-EDA4-4789-ADD0-E367D4F76D00}" srcOrd="0" destOrd="0" presId="urn:microsoft.com/office/officeart/2005/8/layout/list1"/>
    <dgm:cxn modelId="{BC4FA576-F8E6-4840-9128-204099E55049}" type="presParOf" srcId="{19D51AED-0A89-4D52-8B74-779705B681C1}" destId="{E9BDD1A8-EE4F-4F2F-A5CD-DAAA662DFBB7}" srcOrd="1" destOrd="0" presId="urn:microsoft.com/office/officeart/2005/8/layout/list1"/>
    <dgm:cxn modelId="{0275AB79-6D4F-4853-B02B-F15943E8FF68}" type="presParOf" srcId="{E77D5088-04A1-450B-B49C-C8D1AAF27D56}" destId="{3CDD8F17-810A-4E7A-B5B1-02969B046331}" srcOrd="9" destOrd="0" presId="urn:microsoft.com/office/officeart/2005/8/layout/list1"/>
    <dgm:cxn modelId="{EB6146C0-D80D-4C3F-B092-1A4E638E7AF9}" type="presParOf" srcId="{E77D5088-04A1-450B-B49C-C8D1AAF27D56}" destId="{F1827208-0157-4FEB-9D2D-82C77E2AD00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CEAF4D3-2E9C-4A95-9DFE-FC763AFB3E4E}" type="doc">
      <dgm:prSet loTypeId="urn:microsoft.com/office/officeart/2005/8/layout/vList2" loCatId="list" qsTypeId="urn:microsoft.com/office/officeart/2005/8/quickstyle/simple1" qsCatId="simple" csTypeId="urn:microsoft.com/office/officeart/2005/8/colors/accent6_1" csCatId="accent6"/>
      <dgm:spPr/>
      <dgm:t>
        <a:bodyPr/>
        <a:lstStyle/>
        <a:p>
          <a:endParaRPr lang="en-US"/>
        </a:p>
      </dgm:t>
    </dgm:pt>
    <dgm:pt modelId="{6FD2D4F9-1D90-48F0-9C24-B6D45110C809}">
      <dgm:prSet/>
      <dgm:spPr/>
      <dgm:t>
        <a:bodyPr/>
        <a:lstStyle/>
        <a:p>
          <a:pPr rtl="0"/>
          <a:r>
            <a:rPr lang="en-US" dirty="0"/>
            <a:t>Reviewed initial DHCS concept for DSH/SNCP for the DPHs</a:t>
          </a:r>
        </a:p>
      </dgm:t>
    </dgm:pt>
    <dgm:pt modelId="{B54A36D4-754C-4B7B-813C-78FAA9662FD0}" type="parTrans" cxnId="{2C7A7488-0828-4D2F-99FF-69F9596AE93D}">
      <dgm:prSet/>
      <dgm:spPr/>
      <dgm:t>
        <a:bodyPr/>
        <a:lstStyle/>
        <a:p>
          <a:endParaRPr lang="en-US"/>
        </a:p>
      </dgm:t>
    </dgm:pt>
    <dgm:pt modelId="{BFA8420B-DD51-412B-8FC1-6DF5C02A313D}" type="sibTrans" cxnId="{2C7A7488-0828-4D2F-99FF-69F9596AE93D}">
      <dgm:prSet/>
      <dgm:spPr/>
      <dgm:t>
        <a:bodyPr/>
        <a:lstStyle/>
        <a:p>
          <a:endParaRPr lang="en-US"/>
        </a:p>
      </dgm:t>
    </dgm:pt>
    <dgm:pt modelId="{4C6A8976-054A-453C-8517-0D8BBB9E98B3}">
      <dgm:prSet/>
      <dgm:spPr/>
      <dgm:t>
        <a:bodyPr/>
        <a:lstStyle/>
        <a:p>
          <a:pPr rtl="0"/>
          <a:r>
            <a:rPr lang="en-US" dirty="0"/>
            <a:t>Key elements of proposal:</a:t>
          </a:r>
        </a:p>
      </dgm:t>
    </dgm:pt>
    <dgm:pt modelId="{7510E18F-7D7E-4B03-B120-6953CD993021}" type="parTrans" cxnId="{48455845-0547-4826-A6D3-20C92AD118CF}">
      <dgm:prSet/>
      <dgm:spPr/>
      <dgm:t>
        <a:bodyPr/>
        <a:lstStyle/>
        <a:p>
          <a:endParaRPr lang="en-US"/>
        </a:p>
      </dgm:t>
    </dgm:pt>
    <dgm:pt modelId="{8CF7C4BE-DF95-4C34-A586-FBF4AF3F0F76}" type="sibTrans" cxnId="{48455845-0547-4826-A6D3-20C92AD118CF}">
      <dgm:prSet/>
      <dgm:spPr/>
      <dgm:t>
        <a:bodyPr/>
        <a:lstStyle/>
        <a:p>
          <a:endParaRPr lang="en-US"/>
        </a:p>
      </dgm:t>
    </dgm:pt>
    <dgm:pt modelId="{F655CCA7-44AE-4725-A219-DE29FDFACC05}">
      <dgm:prSet/>
      <dgm:spPr/>
      <dgm:t>
        <a:bodyPr/>
        <a:lstStyle/>
        <a:p>
          <a:pPr rtl="0"/>
          <a:r>
            <a:rPr lang="en-US" dirty="0"/>
            <a:t>Combined funding pool of DSH/SNCP to be used for services for the remaining uninsured</a:t>
          </a:r>
        </a:p>
      </dgm:t>
    </dgm:pt>
    <dgm:pt modelId="{1C56C0EC-4FC4-4951-BBEA-811AC57511A0}" type="parTrans" cxnId="{33B856FC-6F8B-4729-93D8-D5AD202BA267}">
      <dgm:prSet/>
      <dgm:spPr/>
      <dgm:t>
        <a:bodyPr/>
        <a:lstStyle/>
        <a:p>
          <a:endParaRPr lang="en-US"/>
        </a:p>
      </dgm:t>
    </dgm:pt>
    <dgm:pt modelId="{951804D0-35C8-4786-8153-A17226CA8354}" type="sibTrans" cxnId="{33B856FC-6F8B-4729-93D8-D5AD202BA267}">
      <dgm:prSet/>
      <dgm:spPr/>
      <dgm:t>
        <a:bodyPr/>
        <a:lstStyle/>
        <a:p>
          <a:endParaRPr lang="en-US"/>
        </a:p>
      </dgm:t>
    </dgm:pt>
    <dgm:pt modelId="{2F692A8D-4423-439A-80BE-994410134E52}">
      <dgm:prSet/>
      <dgm:spPr/>
      <dgm:t>
        <a:bodyPr/>
        <a:lstStyle/>
        <a:p>
          <a:pPr rtl="0"/>
          <a:r>
            <a:rPr lang="en-US" dirty="0"/>
            <a:t>Movement away from cost-based CPE claiming</a:t>
          </a:r>
        </a:p>
      </dgm:t>
    </dgm:pt>
    <dgm:pt modelId="{861BFCD5-CC69-496A-AFD3-5E44C017E182}" type="parTrans" cxnId="{778184EB-437B-47F8-B7BA-F0B01AF1E5CA}">
      <dgm:prSet/>
      <dgm:spPr/>
      <dgm:t>
        <a:bodyPr/>
        <a:lstStyle/>
        <a:p>
          <a:endParaRPr lang="en-US"/>
        </a:p>
      </dgm:t>
    </dgm:pt>
    <dgm:pt modelId="{CB313D78-DEE7-4912-A8FB-260912CA0727}" type="sibTrans" cxnId="{778184EB-437B-47F8-B7BA-F0B01AF1E5CA}">
      <dgm:prSet/>
      <dgm:spPr/>
      <dgm:t>
        <a:bodyPr/>
        <a:lstStyle/>
        <a:p>
          <a:endParaRPr lang="en-US"/>
        </a:p>
      </dgm:t>
    </dgm:pt>
    <dgm:pt modelId="{33FB46A5-D2B6-4A7D-8E2C-DA341B12211D}">
      <dgm:prSet/>
      <dgm:spPr/>
      <dgm:t>
        <a:bodyPr/>
        <a:lstStyle/>
        <a:p>
          <a:pPr rtl="0"/>
          <a:r>
            <a:rPr lang="en-US" dirty="0"/>
            <a:t>Shift to global budget approach for uninsured wherein DPHs would have the incentive and the risk of providing the necessary services for the uninsured, with the goal of better coordination and reduced inappropriate utilization, through a single funding pool</a:t>
          </a:r>
        </a:p>
      </dgm:t>
    </dgm:pt>
    <dgm:pt modelId="{B1B908C5-81FD-4386-9EB4-3E17E1126EEA}" type="parTrans" cxnId="{E05EC608-08B2-4553-AB3D-2B89CB43A22B}">
      <dgm:prSet/>
      <dgm:spPr/>
      <dgm:t>
        <a:bodyPr/>
        <a:lstStyle/>
        <a:p>
          <a:endParaRPr lang="en-US"/>
        </a:p>
      </dgm:t>
    </dgm:pt>
    <dgm:pt modelId="{117C0BD3-32E5-447F-B041-7BC7B4753BDD}" type="sibTrans" cxnId="{E05EC608-08B2-4553-AB3D-2B89CB43A22B}">
      <dgm:prSet/>
      <dgm:spPr/>
      <dgm:t>
        <a:bodyPr/>
        <a:lstStyle/>
        <a:p>
          <a:endParaRPr lang="en-US"/>
        </a:p>
      </dgm:t>
    </dgm:pt>
    <dgm:pt modelId="{98E8DB12-38DC-40F8-9069-1D891C6368F2}">
      <dgm:prSet/>
      <dgm:spPr/>
      <dgm:t>
        <a:bodyPr/>
        <a:lstStyle/>
        <a:p>
          <a:pPr rtl="0"/>
          <a:r>
            <a:rPr lang="en-US" dirty="0"/>
            <a:t>Global payment would be received only if services were truly provided and certain levels of service provision was achieved</a:t>
          </a:r>
        </a:p>
      </dgm:t>
    </dgm:pt>
    <dgm:pt modelId="{F59A84F6-545E-490E-8BCE-014D50D801A9}" type="parTrans" cxnId="{ADFBB8BE-FB60-41B9-8E8F-071F66A88CCC}">
      <dgm:prSet/>
      <dgm:spPr/>
      <dgm:t>
        <a:bodyPr/>
        <a:lstStyle/>
        <a:p>
          <a:endParaRPr lang="en-US"/>
        </a:p>
      </dgm:t>
    </dgm:pt>
    <dgm:pt modelId="{63C4E433-01FE-4FBA-A01E-89379878AE48}" type="sibTrans" cxnId="{ADFBB8BE-FB60-41B9-8E8F-071F66A88CCC}">
      <dgm:prSet/>
      <dgm:spPr/>
      <dgm:t>
        <a:bodyPr/>
        <a:lstStyle/>
        <a:p>
          <a:endParaRPr lang="en-US"/>
        </a:p>
      </dgm:t>
    </dgm:pt>
    <dgm:pt modelId="{958A0313-DC1B-4722-97FE-EEC611D09834}">
      <dgm:prSet/>
      <dgm:spPr/>
      <dgm:t>
        <a:bodyPr/>
        <a:lstStyle/>
        <a:p>
          <a:pPr rtl="0"/>
          <a:r>
            <a:rPr lang="en-US" dirty="0"/>
            <a:t>DPH would risk not receiving full funding if target service levels were not achieved</a:t>
          </a:r>
        </a:p>
      </dgm:t>
    </dgm:pt>
    <dgm:pt modelId="{A9CF285C-77BF-4123-A55D-261A10A38C20}" type="parTrans" cxnId="{AC21324A-53E3-41AB-8D77-ABB75D04D4A7}">
      <dgm:prSet/>
      <dgm:spPr/>
      <dgm:t>
        <a:bodyPr/>
        <a:lstStyle/>
        <a:p>
          <a:endParaRPr lang="en-US"/>
        </a:p>
      </dgm:t>
    </dgm:pt>
    <dgm:pt modelId="{6BBA67DB-771E-43E0-87DD-5031F533C209}" type="sibTrans" cxnId="{AC21324A-53E3-41AB-8D77-ABB75D04D4A7}">
      <dgm:prSet/>
      <dgm:spPr/>
      <dgm:t>
        <a:bodyPr/>
        <a:lstStyle/>
        <a:p>
          <a:endParaRPr lang="en-US"/>
        </a:p>
      </dgm:t>
    </dgm:pt>
    <dgm:pt modelId="{78D8F0B3-8B34-4084-AA42-BDA7E3CFE4B2}">
      <dgm:prSet/>
      <dgm:spPr/>
      <dgm:t>
        <a:bodyPr/>
        <a:lstStyle/>
        <a:p>
          <a:pPr rtl="0"/>
          <a:r>
            <a:rPr lang="en-US" dirty="0"/>
            <a:t>Reviewed key questions regarding creation of global budget:</a:t>
          </a:r>
        </a:p>
      </dgm:t>
    </dgm:pt>
    <dgm:pt modelId="{2D9E5DD2-930B-4EF3-B039-6AADE29DDF21}" type="parTrans" cxnId="{F3831838-F37F-4187-84C0-C7645498C2C5}">
      <dgm:prSet/>
      <dgm:spPr/>
      <dgm:t>
        <a:bodyPr/>
        <a:lstStyle/>
        <a:p>
          <a:endParaRPr lang="en-US"/>
        </a:p>
      </dgm:t>
    </dgm:pt>
    <dgm:pt modelId="{D5393357-CA97-4C31-83E7-1306A69970F5}" type="sibTrans" cxnId="{F3831838-F37F-4187-84C0-C7645498C2C5}">
      <dgm:prSet/>
      <dgm:spPr/>
      <dgm:t>
        <a:bodyPr/>
        <a:lstStyle/>
        <a:p>
          <a:endParaRPr lang="en-US"/>
        </a:p>
      </dgm:t>
    </dgm:pt>
    <dgm:pt modelId="{C5D982CA-5CDB-4BAB-A78A-44BB0FDAE016}">
      <dgm:prSet/>
      <dgm:spPr/>
      <dgm:t>
        <a:bodyPr/>
        <a:lstStyle/>
        <a:p>
          <a:pPr rtl="0"/>
          <a:r>
            <a:rPr lang="en-US" dirty="0"/>
            <a:t>How is allocation done among DPHs</a:t>
          </a:r>
        </a:p>
      </dgm:t>
    </dgm:pt>
    <dgm:pt modelId="{33E50E22-0852-40BE-A8D6-669D49455DEE}" type="parTrans" cxnId="{6C9DCAF3-A06E-496C-8CDC-8EC887137BD5}">
      <dgm:prSet/>
      <dgm:spPr/>
      <dgm:t>
        <a:bodyPr/>
        <a:lstStyle/>
        <a:p>
          <a:endParaRPr lang="en-US"/>
        </a:p>
      </dgm:t>
    </dgm:pt>
    <dgm:pt modelId="{D3D220C0-13D5-4880-8A69-CB59351C8C59}" type="sibTrans" cxnId="{6C9DCAF3-A06E-496C-8CDC-8EC887137BD5}">
      <dgm:prSet/>
      <dgm:spPr/>
      <dgm:t>
        <a:bodyPr/>
        <a:lstStyle/>
        <a:p>
          <a:endParaRPr lang="en-US"/>
        </a:p>
      </dgm:t>
    </dgm:pt>
    <dgm:pt modelId="{1A7798BB-D69A-4549-A44D-51C7F4819D0D}">
      <dgm:prSet/>
      <dgm:spPr/>
      <dgm:t>
        <a:bodyPr/>
        <a:lstStyle/>
        <a:p>
          <a:pPr rtl="0"/>
          <a:r>
            <a:rPr lang="en-US" dirty="0"/>
            <a:t>How to develop utilization metrics/floors</a:t>
          </a:r>
        </a:p>
      </dgm:t>
    </dgm:pt>
    <dgm:pt modelId="{17B48759-0B7F-4409-B3B7-96B78B3A8A5B}" type="parTrans" cxnId="{2DA7C3A3-3F99-48FF-8CC5-909003D3A879}">
      <dgm:prSet/>
      <dgm:spPr/>
      <dgm:t>
        <a:bodyPr/>
        <a:lstStyle/>
        <a:p>
          <a:endParaRPr lang="en-US"/>
        </a:p>
      </dgm:t>
    </dgm:pt>
    <dgm:pt modelId="{9BB149CC-159C-4B1B-8FD9-584985DB3336}" type="sibTrans" cxnId="{2DA7C3A3-3F99-48FF-8CC5-909003D3A879}">
      <dgm:prSet/>
      <dgm:spPr/>
      <dgm:t>
        <a:bodyPr/>
        <a:lstStyle/>
        <a:p>
          <a:endParaRPr lang="en-US"/>
        </a:p>
      </dgm:t>
    </dgm:pt>
    <dgm:pt modelId="{4C497AE7-B7BF-45CC-98D4-8C9B74A595B1}">
      <dgm:prSet/>
      <dgm:spPr/>
      <dgm:t>
        <a:bodyPr/>
        <a:lstStyle/>
        <a:p>
          <a:pPr rtl="0"/>
          <a:r>
            <a:rPr lang="en-US" dirty="0"/>
            <a:t>How to account for partial coverage periods</a:t>
          </a:r>
        </a:p>
      </dgm:t>
    </dgm:pt>
    <dgm:pt modelId="{EDCFD1E2-BF04-4F10-B16C-D4D53802386A}" type="parTrans" cxnId="{F852965A-D9D5-4A89-A663-4C2000B47968}">
      <dgm:prSet/>
      <dgm:spPr/>
      <dgm:t>
        <a:bodyPr/>
        <a:lstStyle/>
        <a:p>
          <a:endParaRPr lang="en-US"/>
        </a:p>
      </dgm:t>
    </dgm:pt>
    <dgm:pt modelId="{30940EFF-DC60-4994-B31E-3B626F1F8105}" type="sibTrans" cxnId="{F852965A-D9D5-4A89-A663-4C2000B47968}">
      <dgm:prSet/>
      <dgm:spPr/>
      <dgm:t>
        <a:bodyPr/>
        <a:lstStyle/>
        <a:p>
          <a:endParaRPr lang="en-US"/>
        </a:p>
      </dgm:t>
    </dgm:pt>
    <dgm:pt modelId="{9622565A-9FDA-4596-8492-E862435D3E6F}">
      <dgm:prSet/>
      <dgm:spPr/>
      <dgm:t>
        <a:bodyPr/>
        <a:lstStyle/>
        <a:p>
          <a:pPr rtl="0"/>
          <a:r>
            <a:rPr lang="en-US" dirty="0"/>
            <a:t>How to incentivize primary care and coordination of care</a:t>
          </a:r>
        </a:p>
      </dgm:t>
    </dgm:pt>
    <dgm:pt modelId="{D79005EB-D4CC-4FEC-817C-86C2FC9644E5}" type="parTrans" cxnId="{2DD05929-3BBC-4353-8EE3-78F088F4CFF5}">
      <dgm:prSet/>
      <dgm:spPr/>
      <dgm:t>
        <a:bodyPr/>
        <a:lstStyle/>
        <a:p>
          <a:endParaRPr lang="en-US"/>
        </a:p>
      </dgm:t>
    </dgm:pt>
    <dgm:pt modelId="{D5064CF9-4815-4831-BE9F-5517977E2CA9}" type="sibTrans" cxnId="{2DD05929-3BBC-4353-8EE3-78F088F4CFF5}">
      <dgm:prSet/>
      <dgm:spPr/>
      <dgm:t>
        <a:bodyPr/>
        <a:lstStyle/>
        <a:p>
          <a:endParaRPr lang="en-US"/>
        </a:p>
      </dgm:t>
    </dgm:pt>
    <dgm:pt modelId="{AB1752EF-519C-4B5E-85E5-F4B1BF90074C}" type="pres">
      <dgm:prSet presAssocID="{5CEAF4D3-2E9C-4A95-9DFE-FC763AFB3E4E}" presName="linear" presStyleCnt="0">
        <dgm:presLayoutVars>
          <dgm:animLvl val="lvl"/>
          <dgm:resizeHandles val="exact"/>
        </dgm:presLayoutVars>
      </dgm:prSet>
      <dgm:spPr/>
    </dgm:pt>
    <dgm:pt modelId="{95F1D565-955C-482D-9FE4-07E2EE9AA776}" type="pres">
      <dgm:prSet presAssocID="{6FD2D4F9-1D90-48F0-9C24-B6D45110C809}" presName="parentText" presStyleLbl="node1" presStyleIdx="0" presStyleCnt="3">
        <dgm:presLayoutVars>
          <dgm:chMax val="0"/>
          <dgm:bulletEnabled val="1"/>
        </dgm:presLayoutVars>
      </dgm:prSet>
      <dgm:spPr/>
    </dgm:pt>
    <dgm:pt modelId="{AD3B754C-9918-4E36-B242-94CE5F4FDC7A}" type="pres">
      <dgm:prSet presAssocID="{BFA8420B-DD51-412B-8FC1-6DF5C02A313D}" presName="spacer" presStyleCnt="0"/>
      <dgm:spPr/>
    </dgm:pt>
    <dgm:pt modelId="{AB937923-F6DE-4601-AD39-67803186A7E8}" type="pres">
      <dgm:prSet presAssocID="{4C6A8976-054A-453C-8517-0D8BBB9E98B3}" presName="parentText" presStyleLbl="node1" presStyleIdx="1" presStyleCnt="3">
        <dgm:presLayoutVars>
          <dgm:chMax val="0"/>
          <dgm:bulletEnabled val="1"/>
        </dgm:presLayoutVars>
      </dgm:prSet>
      <dgm:spPr/>
    </dgm:pt>
    <dgm:pt modelId="{39BDF659-125F-42B2-BEDF-FAA3236D4089}" type="pres">
      <dgm:prSet presAssocID="{4C6A8976-054A-453C-8517-0D8BBB9E98B3}" presName="childText" presStyleLbl="revTx" presStyleIdx="0" presStyleCnt="2">
        <dgm:presLayoutVars>
          <dgm:bulletEnabled val="1"/>
        </dgm:presLayoutVars>
      </dgm:prSet>
      <dgm:spPr/>
    </dgm:pt>
    <dgm:pt modelId="{01424CED-F3FE-4E8C-84C9-5059448F68EA}" type="pres">
      <dgm:prSet presAssocID="{78D8F0B3-8B34-4084-AA42-BDA7E3CFE4B2}" presName="parentText" presStyleLbl="node1" presStyleIdx="2" presStyleCnt="3">
        <dgm:presLayoutVars>
          <dgm:chMax val="0"/>
          <dgm:bulletEnabled val="1"/>
        </dgm:presLayoutVars>
      </dgm:prSet>
      <dgm:spPr/>
    </dgm:pt>
    <dgm:pt modelId="{2590EC39-CCE4-45DB-BCE3-85E441D3E239}" type="pres">
      <dgm:prSet presAssocID="{78D8F0B3-8B34-4084-AA42-BDA7E3CFE4B2}" presName="childText" presStyleLbl="revTx" presStyleIdx="1" presStyleCnt="2">
        <dgm:presLayoutVars>
          <dgm:bulletEnabled val="1"/>
        </dgm:presLayoutVars>
      </dgm:prSet>
      <dgm:spPr/>
    </dgm:pt>
  </dgm:ptLst>
  <dgm:cxnLst>
    <dgm:cxn modelId="{E05EC608-08B2-4553-AB3D-2B89CB43A22B}" srcId="{4C6A8976-054A-453C-8517-0D8BBB9E98B3}" destId="{33FB46A5-D2B6-4A7D-8E2C-DA341B12211D}" srcOrd="2" destOrd="0" parTransId="{B1B908C5-81FD-4386-9EB4-3E17E1126EEA}" sibTransId="{117C0BD3-32E5-447F-B041-7BC7B4753BDD}"/>
    <dgm:cxn modelId="{97CE0E0B-4280-49C0-B8A7-0EA22247E99A}" type="presOf" srcId="{4C6A8976-054A-453C-8517-0D8BBB9E98B3}" destId="{AB937923-F6DE-4601-AD39-67803186A7E8}" srcOrd="0" destOrd="0" presId="urn:microsoft.com/office/officeart/2005/8/layout/vList2"/>
    <dgm:cxn modelId="{09116523-A0FD-482F-BA70-22763347E36A}" type="presOf" srcId="{6FD2D4F9-1D90-48F0-9C24-B6D45110C809}" destId="{95F1D565-955C-482D-9FE4-07E2EE9AA776}" srcOrd="0" destOrd="0" presId="urn:microsoft.com/office/officeart/2005/8/layout/vList2"/>
    <dgm:cxn modelId="{2DD05929-3BBC-4353-8EE3-78F088F4CFF5}" srcId="{78D8F0B3-8B34-4084-AA42-BDA7E3CFE4B2}" destId="{9622565A-9FDA-4596-8492-E862435D3E6F}" srcOrd="3" destOrd="0" parTransId="{D79005EB-D4CC-4FEC-817C-86C2FC9644E5}" sibTransId="{D5064CF9-4815-4831-BE9F-5517977E2CA9}"/>
    <dgm:cxn modelId="{5D15FF34-CB6A-40C8-BB45-E12CEB414F93}" type="presOf" srcId="{5CEAF4D3-2E9C-4A95-9DFE-FC763AFB3E4E}" destId="{AB1752EF-519C-4B5E-85E5-F4B1BF90074C}" srcOrd="0" destOrd="0" presId="urn:microsoft.com/office/officeart/2005/8/layout/vList2"/>
    <dgm:cxn modelId="{F3831838-F37F-4187-84C0-C7645498C2C5}" srcId="{5CEAF4D3-2E9C-4A95-9DFE-FC763AFB3E4E}" destId="{78D8F0B3-8B34-4084-AA42-BDA7E3CFE4B2}" srcOrd="2" destOrd="0" parTransId="{2D9E5DD2-930B-4EF3-B039-6AADE29DDF21}" sibTransId="{D5393357-CA97-4C31-83E7-1306A69970F5}"/>
    <dgm:cxn modelId="{E841083E-4EB3-4B49-9FB6-7293F840D849}" type="presOf" srcId="{C5D982CA-5CDB-4BAB-A78A-44BB0FDAE016}" destId="{2590EC39-CCE4-45DB-BCE3-85E441D3E239}" srcOrd="0" destOrd="0" presId="urn:microsoft.com/office/officeart/2005/8/layout/vList2"/>
    <dgm:cxn modelId="{8DF7EB44-B9DC-499B-8385-CCFD120E3FB7}" type="presOf" srcId="{1A7798BB-D69A-4549-A44D-51C7F4819D0D}" destId="{2590EC39-CCE4-45DB-BCE3-85E441D3E239}" srcOrd="0" destOrd="1" presId="urn:microsoft.com/office/officeart/2005/8/layout/vList2"/>
    <dgm:cxn modelId="{48455845-0547-4826-A6D3-20C92AD118CF}" srcId="{5CEAF4D3-2E9C-4A95-9DFE-FC763AFB3E4E}" destId="{4C6A8976-054A-453C-8517-0D8BBB9E98B3}" srcOrd="1" destOrd="0" parTransId="{7510E18F-7D7E-4B03-B120-6953CD993021}" sibTransId="{8CF7C4BE-DF95-4C34-A586-FBF4AF3F0F76}"/>
    <dgm:cxn modelId="{AC21324A-53E3-41AB-8D77-ABB75D04D4A7}" srcId="{4C6A8976-054A-453C-8517-0D8BBB9E98B3}" destId="{958A0313-DC1B-4722-97FE-EEC611D09834}" srcOrd="4" destOrd="0" parTransId="{A9CF285C-77BF-4123-A55D-261A10A38C20}" sibTransId="{6BBA67DB-771E-43E0-87DD-5031F533C209}"/>
    <dgm:cxn modelId="{7493EB71-FF21-4825-8F2D-60E6A84D1D75}" type="presOf" srcId="{9622565A-9FDA-4596-8492-E862435D3E6F}" destId="{2590EC39-CCE4-45DB-BCE3-85E441D3E239}" srcOrd="0" destOrd="3" presId="urn:microsoft.com/office/officeart/2005/8/layout/vList2"/>
    <dgm:cxn modelId="{D8BAC057-840D-4791-A9BB-951791C4FA13}" type="presOf" srcId="{98E8DB12-38DC-40F8-9069-1D891C6368F2}" destId="{39BDF659-125F-42B2-BEDF-FAA3236D4089}" srcOrd="0" destOrd="3" presId="urn:microsoft.com/office/officeart/2005/8/layout/vList2"/>
    <dgm:cxn modelId="{F852965A-D9D5-4A89-A663-4C2000B47968}" srcId="{78D8F0B3-8B34-4084-AA42-BDA7E3CFE4B2}" destId="{4C497AE7-B7BF-45CC-98D4-8C9B74A595B1}" srcOrd="2" destOrd="0" parTransId="{EDCFD1E2-BF04-4F10-B16C-D4D53802386A}" sibTransId="{30940EFF-DC60-4994-B31E-3B626F1F8105}"/>
    <dgm:cxn modelId="{C69A1A86-3D91-4C49-9523-9EF30ADFF73A}" type="presOf" srcId="{958A0313-DC1B-4722-97FE-EEC611D09834}" destId="{39BDF659-125F-42B2-BEDF-FAA3236D4089}" srcOrd="0" destOrd="4" presId="urn:microsoft.com/office/officeart/2005/8/layout/vList2"/>
    <dgm:cxn modelId="{2C7A7488-0828-4D2F-99FF-69F9596AE93D}" srcId="{5CEAF4D3-2E9C-4A95-9DFE-FC763AFB3E4E}" destId="{6FD2D4F9-1D90-48F0-9C24-B6D45110C809}" srcOrd="0" destOrd="0" parTransId="{B54A36D4-754C-4B7B-813C-78FAA9662FD0}" sibTransId="{BFA8420B-DD51-412B-8FC1-6DF5C02A313D}"/>
    <dgm:cxn modelId="{912B5693-110F-4A32-B437-EDE5852B833A}" type="presOf" srcId="{78D8F0B3-8B34-4084-AA42-BDA7E3CFE4B2}" destId="{01424CED-F3FE-4E8C-84C9-5059448F68EA}" srcOrd="0" destOrd="0" presId="urn:microsoft.com/office/officeart/2005/8/layout/vList2"/>
    <dgm:cxn modelId="{2DA7C3A3-3F99-48FF-8CC5-909003D3A879}" srcId="{78D8F0B3-8B34-4084-AA42-BDA7E3CFE4B2}" destId="{1A7798BB-D69A-4549-A44D-51C7F4819D0D}" srcOrd="1" destOrd="0" parTransId="{17B48759-0B7F-4409-B3B7-96B78B3A8A5B}" sibTransId="{9BB149CC-159C-4B1B-8FD9-584985DB3336}"/>
    <dgm:cxn modelId="{640057BB-E0E0-40B9-8F81-82F4D6368F92}" type="presOf" srcId="{4C497AE7-B7BF-45CC-98D4-8C9B74A595B1}" destId="{2590EC39-CCE4-45DB-BCE3-85E441D3E239}" srcOrd="0" destOrd="2" presId="urn:microsoft.com/office/officeart/2005/8/layout/vList2"/>
    <dgm:cxn modelId="{89C209BE-D011-4127-A855-98AD4C7DFE10}" type="presOf" srcId="{33FB46A5-D2B6-4A7D-8E2C-DA341B12211D}" destId="{39BDF659-125F-42B2-BEDF-FAA3236D4089}" srcOrd="0" destOrd="2" presId="urn:microsoft.com/office/officeart/2005/8/layout/vList2"/>
    <dgm:cxn modelId="{ADFBB8BE-FB60-41B9-8E8F-071F66A88CCC}" srcId="{4C6A8976-054A-453C-8517-0D8BBB9E98B3}" destId="{98E8DB12-38DC-40F8-9069-1D891C6368F2}" srcOrd="3" destOrd="0" parTransId="{F59A84F6-545E-490E-8BCE-014D50D801A9}" sibTransId="{63C4E433-01FE-4FBA-A01E-89379878AE48}"/>
    <dgm:cxn modelId="{4C3AC4C5-F730-4FCE-B396-34A730338BF6}" type="presOf" srcId="{F655CCA7-44AE-4725-A219-DE29FDFACC05}" destId="{39BDF659-125F-42B2-BEDF-FAA3236D4089}" srcOrd="0" destOrd="0" presId="urn:microsoft.com/office/officeart/2005/8/layout/vList2"/>
    <dgm:cxn modelId="{B0C7D5CA-FF61-47DE-84BF-45A59CD3FB67}" type="presOf" srcId="{2F692A8D-4423-439A-80BE-994410134E52}" destId="{39BDF659-125F-42B2-BEDF-FAA3236D4089}" srcOrd="0" destOrd="1" presId="urn:microsoft.com/office/officeart/2005/8/layout/vList2"/>
    <dgm:cxn modelId="{778184EB-437B-47F8-B7BA-F0B01AF1E5CA}" srcId="{4C6A8976-054A-453C-8517-0D8BBB9E98B3}" destId="{2F692A8D-4423-439A-80BE-994410134E52}" srcOrd="1" destOrd="0" parTransId="{861BFCD5-CC69-496A-AFD3-5E44C017E182}" sibTransId="{CB313D78-DEE7-4912-A8FB-260912CA0727}"/>
    <dgm:cxn modelId="{6C9DCAF3-A06E-496C-8CDC-8EC887137BD5}" srcId="{78D8F0B3-8B34-4084-AA42-BDA7E3CFE4B2}" destId="{C5D982CA-5CDB-4BAB-A78A-44BB0FDAE016}" srcOrd="0" destOrd="0" parTransId="{33E50E22-0852-40BE-A8D6-669D49455DEE}" sibTransId="{D3D220C0-13D5-4880-8A69-CB59351C8C59}"/>
    <dgm:cxn modelId="{33B856FC-6F8B-4729-93D8-D5AD202BA267}" srcId="{4C6A8976-054A-453C-8517-0D8BBB9E98B3}" destId="{F655CCA7-44AE-4725-A219-DE29FDFACC05}" srcOrd="0" destOrd="0" parTransId="{1C56C0EC-4FC4-4951-BBEA-811AC57511A0}" sibTransId="{951804D0-35C8-4786-8153-A17226CA8354}"/>
    <dgm:cxn modelId="{6E3FC7B5-C7FD-48FA-B8F7-37C3FF81FF03}" type="presParOf" srcId="{AB1752EF-519C-4B5E-85E5-F4B1BF90074C}" destId="{95F1D565-955C-482D-9FE4-07E2EE9AA776}" srcOrd="0" destOrd="0" presId="urn:microsoft.com/office/officeart/2005/8/layout/vList2"/>
    <dgm:cxn modelId="{4A066D44-F36F-4F7A-B607-C23646D77E42}" type="presParOf" srcId="{AB1752EF-519C-4B5E-85E5-F4B1BF90074C}" destId="{AD3B754C-9918-4E36-B242-94CE5F4FDC7A}" srcOrd="1" destOrd="0" presId="urn:microsoft.com/office/officeart/2005/8/layout/vList2"/>
    <dgm:cxn modelId="{9072F1C8-5C61-4045-B0AF-6F1E82D5C9BF}" type="presParOf" srcId="{AB1752EF-519C-4B5E-85E5-F4B1BF90074C}" destId="{AB937923-F6DE-4601-AD39-67803186A7E8}" srcOrd="2" destOrd="0" presId="urn:microsoft.com/office/officeart/2005/8/layout/vList2"/>
    <dgm:cxn modelId="{CCA3206B-2889-49D4-8888-58A057F2C4A4}" type="presParOf" srcId="{AB1752EF-519C-4B5E-85E5-F4B1BF90074C}" destId="{39BDF659-125F-42B2-BEDF-FAA3236D4089}" srcOrd="3" destOrd="0" presId="urn:microsoft.com/office/officeart/2005/8/layout/vList2"/>
    <dgm:cxn modelId="{A61E1B5C-FE38-4317-8454-21A4B7CD2ED6}" type="presParOf" srcId="{AB1752EF-519C-4B5E-85E5-F4B1BF90074C}" destId="{01424CED-F3FE-4E8C-84C9-5059448F68EA}" srcOrd="4" destOrd="0" presId="urn:microsoft.com/office/officeart/2005/8/layout/vList2"/>
    <dgm:cxn modelId="{34A1292A-A5D3-4132-9120-9F209B216A52}" type="presParOf" srcId="{AB1752EF-519C-4B5E-85E5-F4B1BF90074C}" destId="{2590EC39-CCE4-45DB-BCE3-85E441D3E239}"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1B761B3-5C2A-4A85-B978-21B2B700C489}" type="doc">
      <dgm:prSet loTypeId="urn:microsoft.com/office/officeart/2008/layout/VerticalCurvedList" loCatId="list" qsTypeId="urn:microsoft.com/office/officeart/2005/8/quickstyle/simple1" qsCatId="simple" csTypeId="urn:microsoft.com/office/officeart/2005/8/colors/accent6_1" csCatId="accent6" phldr="1"/>
      <dgm:spPr/>
      <dgm:t>
        <a:bodyPr/>
        <a:lstStyle/>
        <a:p>
          <a:endParaRPr lang="en-US"/>
        </a:p>
      </dgm:t>
    </dgm:pt>
    <dgm:pt modelId="{7F1A7F2B-D07D-400E-AFCB-DCB27765294F}">
      <dgm:prSet custT="1"/>
      <dgm:spPr/>
      <dgm:t>
        <a:bodyPr/>
        <a:lstStyle/>
        <a:p>
          <a:pPr rtl="0"/>
          <a:r>
            <a:rPr lang="en-US" sz="1600" dirty="0"/>
            <a:t>Improve health care of the remaining uninsured through coordination of care</a:t>
          </a:r>
        </a:p>
      </dgm:t>
    </dgm:pt>
    <dgm:pt modelId="{2D9C19BB-230A-4095-8B11-760FCB666C97}" type="parTrans" cxnId="{4DCB2279-0EAB-491C-B68A-D6719C5CDB60}">
      <dgm:prSet/>
      <dgm:spPr/>
      <dgm:t>
        <a:bodyPr/>
        <a:lstStyle/>
        <a:p>
          <a:endParaRPr lang="en-US"/>
        </a:p>
      </dgm:t>
    </dgm:pt>
    <dgm:pt modelId="{2B82DBCF-30A2-4E75-A0BE-36AF5EB79995}" type="sibTrans" cxnId="{4DCB2279-0EAB-491C-B68A-D6719C5CDB60}">
      <dgm:prSet/>
      <dgm:spPr/>
      <dgm:t>
        <a:bodyPr/>
        <a:lstStyle/>
        <a:p>
          <a:endParaRPr lang="en-US"/>
        </a:p>
      </dgm:t>
    </dgm:pt>
    <dgm:pt modelId="{8F7AC890-72A4-4F83-A787-DF0CB02AFFCF}">
      <dgm:prSet custT="1"/>
      <dgm:spPr/>
      <dgm:t>
        <a:bodyPr/>
        <a:lstStyle/>
        <a:p>
          <a:pPr rtl="0"/>
          <a:r>
            <a:rPr lang="en-US" sz="1600" dirty="0"/>
            <a:t>Integrate and reform Medicaid DSH and Safety Net Care Pool funding</a:t>
          </a:r>
        </a:p>
      </dgm:t>
    </dgm:pt>
    <dgm:pt modelId="{3747A8A1-C7A9-4B88-AF94-7EC045A3872F}" type="parTrans" cxnId="{D3DEE040-A2AA-4C40-B282-26DEA3F4E177}">
      <dgm:prSet/>
      <dgm:spPr/>
      <dgm:t>
        <a:bodyPr/>
        <a:lstStyle/>
        <a:p>
          <a:endParaRPr lang="en-US"/>
        </a:p>
      </dgm:t>
    </dgm:pt>
    <dgm:pt modelId="{84986CDA-7504-4183-A12B-9DBD62B2FC65}" type="sibTrans" cxnId="{D3DEE040-A2AA-4C40-B282-26DEA3F4E177}">
      <dgm:prSet/>
      <dgm:spPr/>
      <dgm:t>
        <a:bodyPr/>
        <a:lstStyle/>
        <a:p>
          <a:endParaRPr lang="en-US"/>
        </a:p>
      </dgm:t>
    </dgm:pt>
    <dgm:pt modelId="{3FCEA4A2-1002-4E5B-8D1D-CD10DF212664}">
      <dgm:prSet custT="1"/>
      <dgm:spPr/>
      <dgm:t>
        <a:bodyPr/>
        <a:lstStyle/>
        <a:p>
          <a:pPr rtl="0"/>
          <a:r>
            <a:rPr lang="en-US" sz="1600" dirty="0"/>
            <a:t>Move away from a cost-based payment methodology restricted to mostly hospital settings</a:t>
          </a:r>
        </a:p>
      </dgm:t>
    </dgm:pt>
    <dgm:pt modelId="{3C729D29-D3BA-4F70-84CC-3A07F451EC8C}" type="parTrans" cxnId="{B86B562A-FD00-4FB4-B80B-A2BC185EBE42}">
      <dgm:prSet/>
      <dgm:spPr/>
      <dgm:t>
        <a:bodyPr/>
        <a:lstStyle/>
        <a:p>
          <a:endParaRPr lang="en-US"/>
        </a:p>
      </dgm:t>
    </dgm:pt>
    <dgm:pt modelId="{619E226A-22ED-4ABE-8B18-C15DDA5C01C5}" type="sibTrans" cxnId="{B86B562A-FD00-4FB4-B80B-A2BC185EBE42}">
      <dgm:prSet/>
      <dgm:spPr/>
      <dgm:t>
        <a:bodyPr/>
        <a:lstStyle/>
        <a:p>
          <a:endParaRPr lang="en-US"/>
        </a:p>
      </dgm:t>
    </dgm:pt>
    <dgm:pt modelId="{7F3DC6C2-4BC7-49AF-8EEA-DEF55B1CEF5C}">
      <dgm:prSet custT="1"/>
      <dgm:spPr/>
      <dgm:t>
        <a:bodyPr/>
        <a:lstStyle/>
        <a:p>
          <a:pPr rtl="0"/>
          <a:r>
            <a:rPr lang="en-US" sz="1600" dirty="0"/>
            <a:t>Encourage public hospital systems to provide greater primary and preventive services, as well as alternative modalities such as phone visits, group visits, telemedicine, and other electronic consultations</a:t>
          </a:r>
        </a:p>
      </dgm:t>
    </dgm:pt>
    <dgm:pt modelId="{9E8FF736-1044-4EA5-83B0-AF93CDD683D4}" type="parTrans" cxnId="{45BA8A48-8072-47DF-94B2-67DBB629B532}">
      <dgm:prSet/>
      <dgm:spPr/>
      <dgm:t>
        <a:bodyPr/>
        <a:lstStyle/>
        <a:p>
          <a:endParaRPr lang="en-US"/>
        </a:p>
      </dgm:t>
    </dgm:pt>
    <dgm:pt modelId="{C8EEF7B6-683A-4582-B347-E106E6146A98}" type="sibTrans" cxnId="{45BA8A48-8072-47DF-94B2-67DBB629B532}">
      <dgm:prSet/>
      <dgm:spPr/>
      <dgm:t>
        <a:bodyPr/>
        <a:lstStyle/>
        <a:p>
          <a:endParaRPr lang="en-US"/>
        </a:p>
      </dgm:t>
    </dgm:pt>
    <dgm:pt modelId="{C1417D49-1DF5-48BB-8E8C-B95DC39F8196}">
      <dgm:prSet custT="1"/>
      <dgm:spPr/>
      <dgm:t>
        <a:bodyPr/>
        <a:lstStyle/>
        <a:p>
          <a:pPr rtl="0"/>
          <a:r>
            <a:rPr lang="en-US" sz="1600" dirty="0"/>
            <a:t>Emphasize the value of coordinated care and alternative modalities by recognizing the higher value of primary care, ambulatory care, and other core components of care management as compared to the higher cost, avoidable emergency room visits and acute care hospital stays</a:t>
          </a:r>
        </a:p>
      </dgm:t>
    </dgm:pt>
    <dgm:pt modelId="{99216D60-6D66-482E-AEAC-741B0EFB08BA}" type="parTrans" cxnId="{AF9100F1-D0FE-4B51-BCE3-7AABB94BAB55}">
      <dgm:prSet/>
      <dgm:spPr/>
      <dgm:t>
        <a:bodyPr/>
        <a:lstStyle/>
        <a:p>
          <a:endParaRPr lang="en-US"/>
        </a:p>
      </dgm:t>
    </dgm:pt>
    <dgm:pt modelId="{56D4B3EC-2C6A-4BFA-85E3-E6AE3C60BD68}" type="sibTrans" cxnId="{AF9100F1-D0FE-4B51-BCE3-7AABB94BAB55}">
      <dgm:prSet/>
      <dgm:spPr/>
      <dgm:t>
        <a:bodyPr/>
        <a:lstStyle/>
        <a:p>
          <a:endParaRPr lang="en-US"/>
        </a:p>
      </dgm:t>
    </dgm:pt>
    <dgm:pt modelId="{2C3E8CB4-A04D-42B5-A5A2-5499FC7F5741}" type="pres">
      <dgm:prSet presAssocID="{B1B761B3-5C2A-4A85-B978-21B2B700C489}" presName="Name0" presStyleCnt="0">
        <dgm:presLayoutVars>
          <dgm:chMax val="7"/>
          <dgm:chPref val="7"/>
          <dgm:dir/>
        </dgm:presLayoutVars>
      </dgm:prSet>
      <dgm:spPr/>
    </dgm:pt>
    <dgm:pt modelId="{0063A50B-154D-4398-A00D-218AE0A65A97}" type="pres">
      <dgm:prSet presAssocID="{B1B761B3-5C2A-4A85-B978-21B2B700C489}" presName="Name1" presStyleCnt="0"/>
      <dgm:spPr/>
    </dgm:pt>
    <dgm:pt modelId="{E2985C79-20C7-4881-9DC9-1AFFD17B9187}" type="pres">
      <dgm:prSet presAssocID="{B1B761B3-5C2A-4A85-B978-21B2B700C489}" presName="cycle" presStyleCnt="0"/>
      <dgm:spPr/>
    </dgm:pt>
    <dgm:pt modelId="{867ED390-8218-4EF6-AA9B-270FB83BE59E}" type="pres">
      <dgm:prSet presAssocID="{B1B761B3-5C2A-4A85-B978-21B2B700C489}" presName="srcNode" presStyleLbl="node1" presStyleIdx="0" presStyleCnt="5"/>
      <dgm:spPr/>
    </dgm:pt>
    <dgm:pt modelId="{3E6FFBCA-A129-4BC3-95B1-A28D3F4EF50F}" type="pres">
      <dgm:prSet presAssocID="{B1B761B3-5C2A-4A85-B978-21B2B700C489}" presName="conn" presStyleLbl="parChTrans1D2" presStyleIdx="0" presStyleCnt="1"/>
      <dgm:spPr/>
    </dgm:pt>
    <dgm:pt modelId="{27FF759D-8549-407A-AC9C-211F8FE0F76D}" type="pres">
      <dgm:prSet presAssocID="{B1B761B3-5C2A-4A85-B978-21B2B700C489}" presName="extraNode" presStyleLbl="node1" presStyleIdx="0" presStyleCnt="5"/>
      <dgm:spPr/>
    </dgm:pt>
    <dgm:pt modelId="{6FAB6050-52E5-46E3-B2ED-15289C492A98}" type="pres">
      <dgm:prSet presAssocID="{B1B761B3-5C2A-4A85-B978-21B2B700C489}" presName="dstNode" presStyleLbl="node1" presStyleIdx="0" presStyleCnt="5"/>
      <dgm:spPr/>
    </dgm:pt>
    <dgm:pt modelId="{75CB001C-69C4-4BF0-B053-6F77F86A61CE}" type="pres">
      <dgm:prSet presAssocID="{7F1A7F2B-D07D-400E-AFCB-DCB27765294F}" presName="text_1" presStyleLbl="node1" presStyleIdx="0" presStyleCnt="5">
        <dgm:presLayoutVars>
          <dgm:bulletEnabled val="1"/>
        </dgm:presLayoutVars>
      </dgm:prSet>
      <dgm:spPr/>
    </dgm:pt>
    <dgm:pt modelId="{24989845-E3F6-4380-9ACF-B8BF9B42D128}" type="pres">
      <dgm:prSet presAssocID="{7F1A7F2B-D07D-400E-AFCB-DCB27765294F}" presName="accent_1" presStyleCnt="0"/>
      <dgm:spPr/>
    </dgm:pt>
    <dgm:pt modelId="{E3AE23FD-B498-42C9-B06C-98B4AA6EFF5D}" type="pres">
      <dgm:prSet presAssocID="{7F1A7F2B-D07D-400E-AFCB-DCB27765294F}" presName="accentRepeatNode" presStyleLbl="solidFgAcc1" presStyleIdx="0" presStyleCnt="5"/>
      <dgm:spPr/>
    </dgm:pt>
    <dgm:pt modelId="{B6D76239-390D-4E21-9C09-B7758B3568E1}" type="pres">
      <dgm:prSet presAssocID="{8F7AC890-72A4-4F83-A787-DF0CB02AFFCF}" presName="text_2" presStyleLbl="node1" presStyleIdx="1" presStyleCnt="5">
        <dgm:presLayoutVars>
          <dgm:bulletEnabled val="1"/>
        </dgm:presLayoutVars>
      </dgm:prSet>
      <dgm:spPr/>
    </dgm:pt>
    <dgm:pt modelId="{291A9599-A940-4C57-9284-3C8153862606}" type="pres">
      <dgm:prSet presAssocID="{8F7AC890-72A4-4F83-A787-DF0CB02AFFCF}" presName="accent_2" presStyleCnt="0"/>
      <dgm:spPr/>
    </dgm:pt>
    <dgm:pt modelId="{BBB87D31-D967-4CA5-85E1-DA8EB603F237}" type="pres">
      <dgm:prSet presAssocID="{8F7AC890-72A4-4F83-A787-DF0CB02AFFCF}" presName="accentRepeatNode" presStyleLbl="solidFgAcc1" presStyleIdx="1" presStyleCnt="5"/>
      <dgm:spPr/>
    </dgm:pt>
    <dgm:pt modelId="{901DEDF2-24D9-4137-9379-B5C7005D8D66}" type="pres">
      <dgm:prSet presAssocID="{3FCEA4A2-1002-4E5B-8D1D-CD10DF212664}" presName="text_3" presStyleLbl="node1" presStyleIdx="2" presStyleCnt="5">
        <dgm:presLayoutVars>
          <dgm:bulletEnabled val="1"/>
        </dgm:presLayoutVars>
      </dgm:prSet>
      <dgm:spPr/>
    </dgm:pt>
    <dgm:pt modelId="{F21B9CBA-9CA9-46EE-BE01-A6985C33E7C5}" type="pres">
      <dgm:prSet presAssocID="{3FCEA4A2-1002-4E5B-8D1D-CD10DF212664}" presName="accent_3" presStyleCnt="0"/>
      <dgm:spPr/>
    </dgm:pt>
    <dgm:pt modelId="{C238FF89-65EE-4CF9-9B51-BE24BB337B76}" type="pres">
      <dgm:prSet presAssocID="{3FCEA4A2-1002-4E5B-8D1D-CD10DF212664}" presName="accentRepeatNode" presStyleLbl="solidFgAcc1" presStyleIdx="2" presStyleCnt="5"/>
      <dgm:spPr/>
    </dgm:pt>
    <dgm:pt modelId="{6E5DCB6E-F8E1-48D1-BCB6-EA4589902A28}" type="pres">
      <dgm:prSet presAssocID="{7F3DC6C2-4BC7-49AF-8EEA-DEF55B1CEF5C}" presName="text_4" presStyleLbl="node1" presStyleIdx="3" presStyleCnt="5">
        <dgm:presLayoutVars>
          <dgm:bulletEnabled val="1"/>
        </dgm:presLayoutVars>
      </dgm:prSet>
      <dgm:spPr/>
    </dgm:pt>
    <dgm:pt modelId="{3D04AE1E-7955-4439-9650-58F71DE70BE7}" type="pres">
      <dgm:prSet presAssocID="{7F3DC6C2-4BC7-49AF-8EEA-DEF55B1CEF5C}" presName="accent_4" presStyleCnt="0"/>
      <dgm:spPr/>
    </dgm:pt>
    <dgm:pt modelId="{C43CCC29-0909-4511-889C-AB08FBAE6301}" type="pres">
      <dgm:prSet presAssocID="{7F3DC6C2-4BC7-49AF-8EEA-DEF55B1CEF5C}" presName="accentRepeatNode" presStyleLbl="solidFgAcc1" presStyleIdx="3" presStyleCnt="5"/>
      <dgm:spPr/>
    </dgm:pt>
    <dgm:pt modelId="{CE973583-81E8-4184-B4C7-7E5FF8E852C5}" type="pres">
      <dgm:prSet presAssocID="{C1417D49-1DF5-48BB-8E8C-B95DC39F8196}" presName="text_5" presStyleLbl="node1" presStyleIdx="4" presStyleCnt="5">
        <dgm:presLayoutVars>
          <dgm:bulletEnabled val="1"/>
        </dgm:presLayoutVars>
      </dgm:prSet>
      <dgm:spPr/>
    </dgm:pt>
    <dgm:pt modelId="{3D62BB63-BAD4-4DA9-970F-DE748BDB5A13}" type="pres">
      <dgm:prSet presAssocID="{C1417D49-1DF5-48BB-8E8C-B95DC39F8196}" presName="accent_5" presStyleCnt="0"/>
      <dgm:spPr/>
    </dgm:pt>
    <dgm:pt modelId="{5E4D9B7F-7D36-4B2D-B376-78D73EAF350D}" type="pres">
      <dgm:prSet presAssocID="{C1417D49-1DF5-48BB-8E8C-B95DC39F8196}" presName="accentRepeatNode" presStyleLbl="solidFgAcc1" presStyleIdx="4" presStyleCnt="5"/>
      <dgm:spPr/>
    </dgm:pt>
  </dgm:ptLst>
  <dgm:cxnLst>
    <dgm:cxn modelId="{87733615-E808-4D56-8C2E-0AC98B8812B0}" type="presOf" srcId="{2B82DBCF-30A2-4E75-A0BE-36AF5EB79995}" destId="{3E6FFBCA-A129-4BC3-95B1-A28D3F4EF50F}" srcOrd="0" destOrd="0" presId="urn:microsoft.com/office/officeart/2008/layout/VerticalCurvedList"/>
    <dgm:cxn modelId="{B86B562A-FD00-4FB4-B80B-A2BC185EBE42}" srcId="{B1B761B3-5C2A-4A85-B978-21B2B700C489}" destId="{3FCEA4A2-1002-4E5B-8D1D-CD10DF212664}" srcOrd="2" destOrd="0" parTransId="{3C729D29-D3BA-4F70-84CC-3A07F451EC8C}" sibTransId="{619E226A-22ED-4ABE-8B18-C15DDA5C01C5}"/>
    <dgm:cxn modelId="{E44B442E-8C8B-4AB9-9802-0854B8C91267}" type="presOf" srcId="{C1417D49-1DF5-48BB-8E8C-B95DC39F8196}" destId="{CE973583-81E8-4184-B4C7-7E5FF8E852C5}" srcOrd="0" destOrd="0" presId="urn:microsoft.com/office/officeart/2008/layout/VerticalCurvedList"/>
    <dgm:cxn modelId="{D3DEE040-A2AA-4C40-B282-26DEA3F4E177}" srcId="{B1B761B3-5C2A-4A85-B978-21B2B700C489}" destId="{8F7AC890-72A4-4F83-A787-DF0CB02AFFCF}" srcOrd="1" destOrd="0" parTransId="{3747A8A1-C7A9-4B88-AF94-7EC045A3872F}" sibTransId="{84986CDA-7504-4183-A12B-9DBD62B2FC65}"/>
    <dgm:cxn modelId="{45BA8A48-8072-47DF-94B2-67DBB629B532}" srcId="{B1B761B3-5C2A-4A85-B978-21B2B700C489}" destId="{7F3DC6C2-4BC7-49AF-8EEA-DEF55B1CEF5C}" srcOrd="3" destOrd="0" parTransId="{9E8FF736-1044-4EA5-83B0-AF93CDD683D4}" sibTransId="{C8EEF7B6-683A-4582-B347-E106E6146A98}"/>
    <dgm:cxn modelId="{4DCB2279-0EAB-491C-B68A-D6719C5CDB60}" srcId="{B1B761B3-5C2A-4A85-B978-21B2B700C489}" destId="{7F1A7F2B-D07D-400E-AFCB-DCB27765294F}" srcOrd="0" destOrd="0" parTransId="{2D9C19BB-230A-4095-8B11-760FCB666C97}" sibTransId="{2B82DBCF-30A2-4E75-A0BE-36AF5EB79995}"/>
    <dgm:cxn modelId="{1AF83680-BF1A-4987-93AD-3C83E05141C1}" type="presOf" srcId="{8F7AC890-72A4-4F83-A787-DF0CB02AFFCF}" destId="{B6D76239-390D-4E21-9C09-B7758B3568E1}" srcOrd="0" destOrd="0" presId="urn:microsoft.com/office/officeart/2008/layout/VerticalCurvedList"/>
    <dgm:cxn modelId="{7721D687-DC59-4EA3-9D48-15EA8B8D0472}" type="presOf" srcId="{7F1A7F2B-D07D-400E-AFCB-DCB27765294F}" destId="{75CB001C-69C4-4BF0-B053-6F77F86A61CE}" srcOrd="0" destOrd="0" presId="urn:microsoft.com/office/officeart/2008/layout/VerticalCurvedList"/>
    <dgm:cxn modelId="{D1A526B3-FA05-4053-97CE-0E309133DCDA}" type="presOf" srcId="{3FCEA4A2-1002-4E5B-8D1D-CD10DF212664}" destId="{901DEDF2-24D9-4137-9379-B5C7005D8D66}" srcOrd="0" destOrd="0" presId="urn:microsoft.com/office/officeart/2008/layout/VerticalCurvedList"/>
    <dgm:cxn modelId="{4D248ABF-2A64-47B4-87CD-3AF663871302}" type="presOf" srcId="{7F3DC6C2-4BC7-49AF-8EEA-DEF55B1CEF5C}" destId="{6E5DCB6E-F8E1-48D1-BCB6-EA4589902A28}" srcOrd="0" destOrd="0" presId="urn:microsoft.com/office/officeart/2008/layout/VerticalCurvedList"/>
    <dgm:cxn modelId="{D17383D2-300E-48F4-88AE-C38CFEC1A9A1}" type="presOf" srcId="{B1B761B3-5C2A-4A85-B978-21B2B700C489}" destId="{2C3E8CB4-A04D-42B5-A5A2-5499FC7F5741}" srcOrd="0" destOrd="0" presId="urn:microsoft.com/office/officeart/2008/layout/VerticalCurvedList"/>
    <dgm:cxn modelId="{AF9100F1-D0FE-4B51-BCE3-7AABB94BAB55}" srcId="{B1B761B3-5C2A-4A85-B978-21B2B700C489}" destId="{C1417D49-1DF5-48BB-8E8C-B95DC39F8196}" srcOrd="4" destOrd="0" parTransId="{99216D60-6D66-482E-AEAC-741B0EFB08BA}" sibTransId="{56D4B3EC-2C6A-4BFA-85E3-E6AE3C60BD68}"/>
    <dgm:cxn modelId="{67441935-CC05-4C02-A8C5-8C4338ADC216}" type="presParOf" srcId="{2C3E8CB4-A04D-42B5-A5A2-5499FC7F5741}" destId="{0063A50B-154D-4398-A00D-218AE0A65A97}" srcOrd="0" destOrd="0" presId="urn:microsoft.com/office/officeart/2008/layout/VerticalCurvedList"/>
    <dgm:cxn modelId="{CCCFF408-F753-4AB5-ADCF-D4069B255E1C}" type="presParOf" srcId="{0063A50B-154D-4398-A00D-218AE0A65A97}" destId="{E2985C79-20C7-4881-9DC9-1AFFD17B9187}" srcOrd="0" destOrd="0" presId="urn:microsoft.com/office/officeart/2008/layout/VerticalCurvedList"/>
    <dgm:cxn modelId="{D18AC231-BDA9-40FF-8F5F-112524FB725E}" type="presParOf" srcId="{E2985C79-20C7-4881-9DC9-1AFFD17B9187}" destId="{867ED390-8218-4EF6-AA9B-270FB83BE59E}" srcOrd="0" destOrd="0" presId="urn:microsoft.com/office/officeart/2008/layout/VerticalCurvedList"/>
    <dgm:cxn modelId="{04BBE0F7-A415-43DD-8012-396BE0B0CB75}" type="presParOf" srcId="{E2985C79-20C7-4881-9DC9-1AFFD17B9187}" destId="{3E6FFBCA-A129-4BC3-95B1-A28D3F4EF50F}" srcOrd="1" destOrd="0" presId="urn:microsoft.com/office/officeart/2008/layout/VerticalCurvedList"/>
    <dgm:cxn modelId="{C76CFF52-B2CB-4FC1-B407-F9F7CBCA1F07}" type="presParOf" srcId="{E2985C79-20C7-4881-9DC9-1AFFD17B9187}" destId="{27FF759D-8549-407A-AC9C-211F8FE0F76D}" srcOrd="2" destOrd="0" presId="urn:microsoft.com/office/officeart/2008/layout/VerticalCurvedList"/>
    <dgm:cxn modelId="{2D3FD58B-D31D-478D-AEFE-5BADD4FA089B}" type="presParOf" srcId="{E2985C79-20C7-4881-9DC9-1AFFD17B9187}" destId="{6FAB6050-52E5-46E3-B2ED-15289C492A98}" srcOrd="3" destOrd="0" presId="urn:microsoft.com/office/officeart/2008/layout/VerticalCurvedList"/>
    <dgm:cxn modelId="{BECE4ABE-C467-421A-BBEA-7334B2571DF1}" type="presParOf" srcId="{0063A50B-154D-4398-A00D-218AE0A65A97}" destId="{75CB001C-69C4-4BF0-B053-6F77F86A61CE}" srcOrd="1" destOrd="0" presId="urn:microsoft.com/office/officeart/2008/layout/VerticalCurvedList"/>
    <dgm:cxn modelId="{47005EEF-3A03-4E37-82D5-FF265D8FB206}" type="presParOf" srcId="{0063A50B-154D-4398-A00D-218AE0A65A97}" destId="{24989845-E3F6-4380-9ACF-B8BF9B42D128}" srcOrd="2" destOrd="0" presId="urn:microsoft.com/office/officeart/2008/layout/VerticalCurvedList"/>
    <dgm:cxn modelId="{2E9E4D9B-B713-45BA-859F-87B453B46EC2}" type="presParOf" srcId="{24989845-E3F6-4380-9ACF-B8BF9B42D128}" destId="{E3AE23FD-B498-42C9-B06C-98B4AA6EFF5D}" srcOrd="0" destOrd="0" presId="urn:microsoft.com/office/officeart/2008/layout/VerticalCurvedList"/>
    <dgm:cxn modelId="{02D46D1A-9BEF-4955-9C9A-9C17B9AA4A1D}" type="presParOf" srcId="{0063A50B-154D-4398-A00D-218AE0A65A97}" destId="{B6D76239-390D-4E21-9C09-B7758B3568E1}" srcOrd="3" destOrd="0" presId="urn:microsoft.com/office/officeart/2008/layout/VerticalCurvedList"/>
    <dgm:cxn modelId="{58647CD7-61DC-43E6-AF31-FF0D3861FA34}" type="presParOf" srcId="{0063A50B-154D-4398-A00D-218AE0A65A97}" destId="{291A9599-A940-4C57-9284-3C8153862606}" srcOrd="4" destOrd="0" presId="urn:microsoft.com/office/officeart/2008/layout/VerticalCurvedList"/>
    <dgm:cxn modelId="{6611EDE9-0B9E-47D4-8827-18128D934843}" type="presParOf" srcId="{291A9599-A940-4C57-9284-3C8153862606}" destId="{BBB87D31-D967-4CA5-85E1-DA8EB603F237}" srcOrd="0" destOrd="0" presId="urn:microsoft.com/office/officeart/2008/layout/VerticalCurvedList"/>
    <dgm:cxn modelId="{FF25011F-A696-4C0F-B0AA-B32A4118E840}" type="presParOf" srcId="{0063A50B-154D-4398-A00D-218AE0A65A97}" destId="{901DEDF2-24D9-4137-9379-B5C7005D8D66}" srcOrd="5" destOrd="0" presId="urn:microsoft.com/office/officeart/2008/layout/VerticalCurvedList"/>
    <dgm:cxn modelId="{1806ED1B-058B-422C-A989-9D8343A66085}" type="presParOf" srcId="{0063A50B-154D-4398-A00D-218AE0A65A97}" destId="{F21B9CBA-9CA9-46EE-BE01-A6985C33E7C5}" srcOrd="6" destOrd="0" presId="urn:microsoft.com/office/officeart/2008/layout/VerticalCurvedList"/>
    <dgm:cxn modelId="{A4CC5D88-865D-4CCF-B056-A380F8C60CC0}" type="presParOf" srcId="{F21B9CBA-9CA9-46EE-BE01-A6985C33E7C5}" destId="{C238FF89-65EE-4CF9-9B51-BE24BB337B76}" srcOrd="0" destOrd="0" presId="urn:microsoft.com/office/officeart/2008/layout/VerticalCurvedList"/>
    <dgm:cxn modelId="{4544FCE7-96F0-4CD2-9D7C-3AA171D85729}" type="presParOf" srcId="{0063A50B-154D-4398-A00D-218AE0A65A97}" destId="{6E5DCB6E-F8E1-48D1-BCB6-EA4589902A28}" srcOrd="7" destOrd="0" presId="urn:microsoft.com/office/officeart/2008/layout/VerticalCurvedList"/>
    <dgm:cxn modelId="{7BE536E8-E8A0-4D5D-A8FC-8DDBC3C4ABC2}" type="presParOf" srcId="{0063A50B-154D-4398-A00D-218AE0A65A97}" destId="{3D04AE1E-7955-4439-9650-58F71DE70BE7}" srcOrd="8" destOrd="0" presId="urn:microsoft.com/office/officeart/2008/layout/VerticalCurvedList"/>
    <dgm:cxn modelId="{0A8BC184-D629-440A-91F4-0EF39B9422CB}" type="presParOf" srcId="{3D04AE1E-7955-4439-9650-58F71DE70BE7}" destId="{C43CCC29-0909-4511-889C-AB08FBAE6301}" srcOrd="0" destOrd="0" presId="urn:microsoft.com/office/officeart/2008/layout/VerticalCurvedList"/>
    <dgm:cxn modelId="{2C481066-C175-49F9-A9A9-7C8A2BE3C521}" type="presParOf" srcId="{0063A50B-154D-4398-A00D-218AE0A65A97}" destId="{CE973583-81E8-4184-B4C7-7E5FF8E852C5}" srcOrd="9" destOrd="0" presId="urn:microsoft.com/office/officeart/2008/layout/VerticalCurvedList"/>
    <dgm:cxn modelId="{901B13E2-A3AA-449D-8D01-D4F00EC838B7}" type="presParOf" srcId="{0063A50B-154D-4398-A00D-218AE0A65A97}" destId="{3D62BB63-BAD4-4DA9-970F-DE748BDB5A13}" srcOrd="10" destOrd="0" presId="urn:microsoft.com/office/officeart/2008/layout/VerticalCurvedList"/>
    <dgm:cxn modelId="{BC92499F-FB84-4465-8589-5C0AAA4B7CD5}" type="presParOf" srcId="{3D62BB63-BAD4-4DA9-970F-DE748BDB5A13}" destId="{5E4D9B7F-7D36-4B2D-B376-78D73EAF350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11358B8-8E38-44A7-883A-5DDFFEE3F916}" type="doc">
      <dgm:prSet loTypeId="urn:microsoft.com/office/officeart/2005/8/layout/vList2" loCatId="list" qsTypeId="urn:microsoft.com/office/officeart/2005/8/quickstyle/simple1" qsCatId="simple" csTypeId="urn:microsoft.com/office/officeart/2005/8/colors/accent5_1" csCatId="accent5" phldr="1"/>
      <dgm:spPr/>
      <dgm:t>
        <a:bodyPr/>
        <a:lstStyle/>
        <a:p>
          <a:endParaRPr lang="en-US"/>
        </a:p>
      </dgm:t>
    </dgm:pt>
    <dgm:pt modelId="{FB95D607-6C29-40D4-8B24-7A7AAEAB74D7}">
      <dgm:prSet custT="1"/>
      <dgm:spPr/>
      <dgm:t>
        <a:bodyPr/>
        <a:lstStyle/>
        <a:p>
          <a:pPr rtl="0"/>
          <a:r>
            <a:rPr lang="en-US" sz="1600" dirty="0"/>
            <a:t>Development of individual public hospital system “global budgets” from the overall available federal funding </a:t>
          </a:r>
          <a:r>
            <a:rPr lang="en-US" sz="1600" i="1" dirty="0"/>
            <a:t>(open question of how the allocation would be done and how it would change over time particularly as DSH allotment decreases)</a:t>
          </a:r>
          <a:endParaRPr lang="en-US" sz="1600" dirty="0"/>
        </a:p>
      </dgm:t>
    </dgm:pt>
    <dgm:pt modelId="{289B81B3-A50E-4BE1-9A35-DED37A4E03EB}" type="parTrans" cxnId="{621A900D-9AAC-4963-82E9-9D32F24C2984}">
      <dgm:prSet/>
      <dgm:spPr/>
      <dgm:t>
        <a:bodyPr/>
        <a:lstStyle/>
        <a:p>
          <a:endParaRPr lang="en-US"/>
        </a:p>
      </dgm:t>
    </dgm:pt>
    <dgm:pt modelId="{7F844051-3D1D-4426-8033-D99BD5C71807}" type="sibTrans" cxnId="{621A900D-9AAC-4963-82E9-9D32F24C2984}">
      <dgm:prSet/>
      <dgm:spPr/>
      <dgm:t>
        <a:bodyPr/>
        <a:lstStyle/>
        <a:p>
          <a:endParaRPr lang="en-US"/>
        </a:p>
      </dgm:t>
    </dgm:pt>
    <dgm:pt modelId="{0B334A18-8F15-432A-8EC1-754C269E0656}">
      <dgm:prSet custT="1"/>
      <dgm:spPr/>
      <dgm:t>
        <a:bodyPr/>
        <a:lstStyle/>
        <a:p>
          <a:pPr rtl="0"/>
          <a:r>
            <a:rPr lang="en-US" sz="1600" dirty="0"/>
            <a:t>Funding would be claimed on a quarterly basis with the DPH providing the necessary IGT for the non-federal share</a:t>
          </a:r>
        </a:p>
      </dgm:t>
    </dgm:pt>
    <dgm:pt modelId="{7592848F-04E2-4089-AA16-1668D7862858}" type="parTrans" cxnId="{7E743B6B-D9B0-4E02-A30C-8F39972B0F99}">
      <dgm:prSet/>
      <dgm:spPr/>
      <dgm:t>
        <a:bodyPr/>
        <a:lstStyle/>
        <a:p>
          <a:endParaRPr lang="en-US"/>
        </a:p>
      </dgm:t>
    </dgm:pt>
    <dgm:pt modelId="{C38DB6D3-8280-4FAB-8288-49A204517C0F}" type="sibTrans" cxnId="{7E743B6B-D9B0-4E02-A30C-8F39972B0F99}">
      <dgm:prSet/>
      <dgm:spPr/>
      <dgm:t>
        <a:bodyPr/>
        <a:lstStyle/>
        <a:p>
          <a:endParaRPr lang="en-US"/>
        </a:p>
      </dgm:t>
    </dgm:pt>
    <dgm:pt modelId="{218C0F8C-DD3C-4A42-B3D6-190F29D8E1A5}">
      <dgm:prSet custT="1"/>
      <dgm:spPr/>
      <dgm:t>
        <a:bodyPr/>
        <a:lstStyle/>
        <a:p>
          <a:pPr rtl="0"/>
          <a:r>
            <a:rPr lang="en-US" sz="1600" dirty="0"/>
            <a:t>Achievement of threshold service targets would be done based on a “points” system with a base level of points required for each system to earn their full global budget</a:t>
          </a:r>
        </a:p>
      </dgm:t>
    </dgm:pt>
    <dgm:pt modelId="{2A9CADF2-5F49-4F3F-91A8-F501F9EC76BC}" type="parTrans" cxnId="{118DA3C3-272B-4D9E-B13D-45F38808462C}">
      <dgm:prSet/>
      <dgm:spPr/>
      <dgm:t>
        <a:bodyPr/>
        <a:lstStyle/>
        <a:p>
          <a:endParaRPr lang="en-US"/>
        </a:p>
      </dgm:t>
    </dgm:pt>
    <dgm:pt modelId="{A25A13FE-BC27-4478-93CE-8583AD0095D2}" type="sibTrans" cxnId="{118DA3C3-272B-4D9E-B13D-45F38808462C}">
      <dgm:prSet/>
      <dgm:spPr/>
      <dgm:t>
        <a:bodyPr/>
        <a:lstStyle/>
        <a:p>
          <a:endParaRPr lang="en-US"/>
        </a:p>
      </dgm:t>
    </dgm:pt>
    <dgm:pt modelId="{F3862344-6C1F-4617-816B-72A0D70C3029}">
      <dgm:prSet custT="1"/>
      <dgm:spPr/>
      <dgm:t>
        <a:bodyPr/>
        <a:lstStyle/>
        <a:p>
          <a:pPr rtl="0"/>
          <a:r>
            <a:rPr lang="en-US" sz="1600" dirty="0"/>
            <a:t>Partial funding would be available based on partial achievement of the “points” target</a:t>
          </a:r>
        </a:p>
      </dgm:t>
    </dgm:pt>
    <dgm:pt modelId="{C71C2B5C-97C8-4B3D-A816-D5B09565FE7F}" type="parTrans" cxnId="{85C59F32-99AA-4B11-94FC-B30EABF4B32F}">
      <dgm:prSet/>
      <dgm:spPr/>
      <dgm:t>
        <a:bodyPr/>
        <a:lstStyle/>
        <a:p>
          <a:endParaRPr lang="en-US"/>
        </a:p>
      </dgm:t>
    </dgm:pt>
    <dgm:pt modelId="{36627AAD-5754-455C-A9BB-4CF91AD2C008}" type="sibTrans" cxnId="{85C59F32-99AA-4B11-94FC-B30EABF4B32F}">
      <dgm:prSet/>
      <dgm:spPr/>
      <dgm:t>
        <a:bodyPr/>
        <a:lstStyle/>
        <a:p>
          <a:endParaRPr lang="en-US"/>
        </a:p>
      </dgm:t>
    </dgm:pt>
    <dgm:pt modelId="{8B3360DE-A834-4450-877D-8DF8D2ACCDB9}" type="pres">
      <dgm:prSet presAssocID="{711358B8-8E38-44A7-883A-5DDFFEE3F916}" presName="linear" presStyleCnt="0">
        <dgm:presLayoutVars>
          <dgm:animLvl val="lvl"/>
          <dgm:resizeHandles val="exact"/>
        </dgm:presLayoutVars>
      </dgm:prSet>
      <dgm:spPr/>
    </dgm:pt>
    <dgm:pt modelId="{FF7C3E2F-AE53-41AC-919E-B86B4F89076E}" type="pres">
      <dgm:prSet presAssocID="{FB95D607-6C29-40D4-8B24-7A7AAEAB74D7}" presName="parentText" presStyleLbl="node1" presStyleIdx="0" presStyleCnt="4">
        <dgm:presLayoutVars>
          <dgm:chMax val="0"/>
          <dgm:bulletEnabled val="1"/>
        </dgm:presLayoutVars>
      </dgm:prSet>
      <dgm:spPr/>
    </dgm:pt>
    <dgm:pt modelId="{F9376C7A-D019-4F87-B4C0-52F07E46E3E9}" type="pres">
      <dgm:prSet presAssocID="{7F844051-3D1D-4426-8033-D99BD5C71807}" presName="spacer" presStyleCnt="0"/>
      <dgm:spPr/>
    </dgm:pt>
    <dgm:pt modelId="{C52706AD-30A6-436E-9157-EE50911F42A3}" type="pres">
      <dgm:prSet presAssocID="{0B334A18-8F15-432A-8EC1-754C269E0656}" presName="parentText" presStyleLbl="node1" presStyleIdx="1" presStyleCnt="4">
        <dgm:presLayoutVars>
          <dgm:chMax val="0"/>
          <dgm:bulletEnabled val="1"/>
        </dgm:presLayoutVars>
      </dgm:prSet>
      <dgm:spPr/>
    </dgm:pt>
    <dgm:pt modelId="{4DA285DD-975B-4B85-B4C6-11313578EC71}" type="pres">
      <dgm:prSet presAssocID="{C38DB6D3-8280-4FAB-8288-49A204517C0F}" presName="spacer" presStyleCnt="0"/>
      <dgm:spPr/>
    </dgm:pt>
    <dgm:pt modelId="{19DADCAE-2669-46D7-B155-5FE4FC860335}" type="pres">
      <dgm:prSet presAssocID="{218C0F8C-DD3C-4A42-B3D6-190F29D8E1A5}" presName="parentText" presStyleLbl="node1" presStyleIdx="2" presStyleCnt="4">
        <dgm:presLayoutVars>
          <dgm:chMax val="0"/>
          <dgm:bulletEnabled val="1"/>
        </dgm:presLayoutVars>
      </dgm:prSet>
      <dgm:spPr/>
    </dgm:pt>
    <dgm:pt modelId="{379C3C9D-68DB-4CE6-8381-F18E33ED6DC0}" type="pres">
      <dgm:prSet presAssocID="{A25A13FE-BC27-4478-93CE-8583AD0095D2}" presName="spacer" presStyleCnt="0"/>
      <dgm:spPr/>
    </dgm:pt>
    <dgm:pt modelId="{872C72B2-653E-4673-87CE-2B56259FC9A2}" type="pres">
      <dgm:prSet presAssocID="{F3862344-6C1F-4617-816B-72A0D70C3029}" presName="parentText" presStyleLbl="node1" presStyleIdx="3" presStyleCnt="4">
        <dgm:presLayoutVars>
          <dgm:chMax val="0"/>
          <dgm:bulletEnabled val="1"/>
        </dgm:presLayoutVars>
      </dgm:prSet>
      <dgm:spPr/>
    </dgm:pt>
  </dgm:ptLst>
  <dgm:cxnLst>
    <dgm:cxn modelId="{621A900D-9AAC-4963-82E9-9D32F24C2984}" srcId="{711358B8-8E38-44A7-883A-5DDFFEE3F916}" destId="{FB95D607-6C29-40D4-8B24-7A7AAEAB74D7}" srcOrd="0" destOrd="0" parTransId="{289B81B3-A50E-4BE1-9A35-DED37A4E03EB}" sibTransId="{7F844051-3D1D-4426-8033-D99BD5C71807}"/>
    <dgm:cxn modelId="{85C59F32-99AA-4B11-94FC-B30EABF4B32F}" srcId="{711358B8-8E38-44A7-883A-5DDFFEE3F916}" destId="{F3862344-6C1F-4617-816B-72A0D70C3029}" srcOrd="3" destOrd="0" parTransId="{C71C2B5C-97C8-4B3D-A816-D5B09565FE7F}" sibTransId="{36627AAD-5754-455C-A9BB-4CF91AD2C008}"/>
    <dgm:cxn modelId="{7E743B6B-D9B0-4E02-A30C-8F39972B0F99}" srcId="{711358B8-8E38-44A7-883A-5DDFFEE3F916}" destId="{0B334A18-8F15-432A-8EC1-754C269E0656}" srcOrd="1" destOrd="0" parTransId="{7592848F-04E2-4089-AA16-1668D7862858}" sibTransId="{C38DB6D3-8280-4FAB-8288-49A204517C0F}"/>
    <dgm:cxn modelId="{D53AE54F-E29A-47E0-B515-2AC2F7FEED8F}" type="presOf" srcId="{F3862344-6C1F-4617-816B-72A0D70C3029}" destId="{872C72B2-653E-4673-87CE-2B56259FC9A2}" srcOrd="0" destOrd="0" presId="urn:microsoft.com/office/officeart/2005/8/layout/vList2"/>
    <dgm:cxn modelId="{58B17152-4030-4C69-8068-DF773ECA2601}" type="presOf" srcId="{0B334A18-8F15-432A-8EC1-754C269E0656}" destId="{C52706AD-30A6-436E-9157-EE50911F42A3}" srcOrd="0" destOrd="0" presId="urn:microsoft.com/office/officeart/2005/8/layout/vList2"/>
    <dgm:cxn modelId="{02EDDA56-D7CB-4A9E-843F-4032455C9714}" type="presOf" srcId="{711358B8-8E38-44A7-883A-5DDFFEE3F916}" destId="{8B3360DE-A834-4450-877D-8DF8D2ACCDB9}" srcOrd="0" destOrd="0" presId="urn:microsoft.com/office/officeart/2005/8/layout/vList2"/>
    <dgm:cxn modelId="{118DA3C3-272B-4D9E-B13D-45F38808462C}" srcId="{711358B8-8E38-44A7-883A-5DDFFEE3F916}" destId="{218C0F8C-DD3C-4A42-B3D6-190F29D8E1A5}" srcOrd="2" destOrd="0" parTransId="{2A9CADF2-5F49-4F3F-91A8-F501F9EC76BC}" sibTransId="{A25A13FE-BC27-4478-93CE-8583AD0095D2}"/>
    <dgm:cxn modelId="{ED086FCE-AA67-4FE5-B1F2-B36227174A17}" type="presOf" srcId="{218C0F8C-DD3C-4A42-B3D6-190F29D8E1A5}" destId="{19DADCAE-2669-46D7-B155-5FE4FC860335}" srcOrd="0" destOrd="0" presId="urn:microsoft.com/office/officeart/2005/8/layout/vList2"/>
    <dgm:cxn modelId="{23ECE8F3-C4D2-4FE4-84F7-D1BDB1AF65ED}" type="presOf" srcId="{FB95D607-6C29-40D4-8B24-7A7AAEAB74D7}" destId="{FF7C3E2F-AE53-41AC-919E-B86B4F89076E}" srcOrd="0" destOrd="0" presId="urn:microsoft.com/office/officeart/2005/8/layout/vList2"/>
    <dgm:cxn modelId="{CCDBF2E9-908A-4A71-B76D-0D0C68267715}" type="presParOf" srcId="{8B3360DE-A834-4450-877D-8DF8D2ACCDB9}" destId="{FF7C3E2F-AE53-41AC-919E-B86B4F89076E}" srcOrd="0" destOrd="0" presId="urn:microsoft.com/office/officeart/2005/8/layout/vList2"/>
    <dgm:cxn modelId="{50E05036-415E-4A08-8871-A8A8F5C572ED}" type="presParOf" srcId="{8B3360DE-A834-4450-877D-8DF8D2ACCDB9}" destId="{F9376C7A-D019-4F87-B4C0-52F07E46E3E9}" srcOrd="1" destOrd="0" presId="urn:microsoft.com/office/officeart/2005/8/layout/vList2"/>
    <dgm:cxn modelId="{C07F224C-781C-44D8-92AC-44CD50B0C34F}" type="presParOf" srcId="{8B3360DE-A834-4450-877D-8DF8D2ACCDB9}" destId="{C52706AD-30A6-436E-9157-EE50911F42A3}" srcOrd="2" destOrd="0" presId="urn:microsoft.com/office/officeart/2005/8/layout/vList2"/>
    <dgm:cxn modelId="{B791A08B-5825-4617-82C8-CEE0A3469B15}" type="presParOf" srcId="{8B3360DE-A834-4450-877D-8DF8D2ACCDB9}" destId="{4DA285DD-975B-4B85-B4C6-11313578EC71}" srcOrd="3" destOrd="0" presId="urn:microsoft.com/office/officeart/2005/8/layout/vList2"/>
    <dgm:cxn modelId="{DE9A9A79-0378-4385-AB02-C25780ECF40B}" type="presParOf" srcId="{8B3360DE-A834-4450-877D-8DF8D2ACCDB9}" destId="{19DADCAE-2669-46D7-B155-5FE4FC860335}" srcOrd="4" destOrd="0" presId="urn:microsoft.com/office/officeart/2005/8/layout/vList2"/>
    <dgm:cxn modelId="{0199AA27-63B8-4D52-A700-A997571694EB}" type="presParOf" srcId="{8B3360DE-A834-4450-877D-8DF8D2ACCDB9}" destId="{379C3C9D-68DB-4CE6-8381-F18E33ED6DC0}" srcOrd="5" destOrd="0" presId="urn:microsoft.com/office/officeart/2005/8/layout/vList2"/>
    <dgm:cxn modelId="{0DF0068E-BC8A-477F-921D-FC8F8F8DB71D}" type="presParOf" srcId="{8B3360DE-A834-4450-877D-8DF8D2ACCDB9}" destId="{872C72B2-653E-4673-87CE-2B56259FC9A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4596080-7B26-4DD4-AE36-BB10DAFAFB03}" type="doc">
      <dgm:prSet loTypeId="urn:microsoft.com/office/officeart/2005/8/layout/vList2" loCatId="list" qsTypeId="urn:microsoft.com/office/officeart/2005/8/quickstyle/simple3" qsCatId="simple" csTypeId="urn:microsoft.com/office/officeart/2005/8/colors/accent6_1" csCatId="accent6" phldr="1"/>
      <dgm:spPr/>
      <dgm:t>
        <a:bodyPr/>
        <a:lstStyle/>
        <a:p>
          <a:endParaRPr lang="en-US"/>
        </a:p>
      </dgm:t>
    </dgm:pt>
    <dgm:pt modelId="{4B2351B3-A56E-4534-99AE-41406283B27A}">
      <dgm:prSet/>
      <dgm:spPr/>
      <dgm:t>
        <a:bodyPr/>
        <a:lstStyle/>
        <a:p>
          <a:pPr rtl="0"/>
          <a:r>
            <a:rPr lang="en-US" dirty="0"/>
            <a:t>Point valuation would allow for the continuation of traditional services as they exist today, but encourage more appropriate and innovative care</a:t>
          </a:r>
        </a:p>
      </dgm:t>
    </dgm:pt>
    <dgm:pt modelId="{900377C4-E758-4E80-A951-8ABA493329B7}" type="parTrans" cxnId="{07AB4196-B881-4205-A090-340311B54185}">
      <dgm:prSet/>
      <dgm:spPr/>
      <dgm:t>
        <a:bodyPr/>
        <a:lstStyle/>
        <a:p>
          <a:endParaRPr lang="en-US"/>
        </a:p>
      </dgm:t>
    </dgm:pt>
    <dgm:pt modelId="{56BD13AD-D624-4973-9466-A84500E40214}" type="sibTrans" cxnId="{07AB4196-B881-4205-A090-340311B54185}">
      <dgm:prSet/>
      <dgm:spPr/>
      <dgm:t>
        <a:bodyPr/>
        <a:lstStyle/>
        <a:p>
          <a:endParaRPr lang="en-US"/>
        </a:p>
      </dgm:t>
    </dgm:pt>
    <dgm:pt modelId="{E0234FEF-2CB1-40BA-A80E-080B19605306}">
      <dgm:prSet/>
      <dgm:spPr/>
      <dgm:t>
        <a:bodyPr/>
        <a:lstStyle/>
        <a:p>
          <a:pPr rtl="0"/>
          <a:r>
            <a:rPr lang="en-US" dirty="0"/>
            <a:t>Point values would also be developed for those innovative or alternative services where there is currently little to no reimbursement </a:t>
          </a:r>
        </a:p>
      </dgm:t>
    </dgm:pt>
    <dgm:pt modelId="{0684FDD7-7B35-4571-AC40-DD93C6B546DD}" type="parTrans" cxnId="{49DEF236-6C60-4EEF-9C48-7A254E9A345C}">
      <dgm:prSet/>
      <dgm:spPr/>
      <dgm:t>
        <a:bodyPr/>
        <a:lstStyle/>
        <a:p>
          <a:endParaRPr lang="en-US"/>
        </a:p>
      </dgm:t>
    </dgm:pt>
    <dgm:pt modelId="{B6421F00-B802-4A00-8B7B-A289CC1C5DAF}" type="sibTrans" cxnId="{49DEF236-6C60-4EEF-9C48-7A254E9A345C}">
      <dgm:prSet/>
      <dgm:spPr/>
      <dgm:t>
        <a:bodyPr/>
        <a:lstStyle/>
        <a:p>
          <a:endParaRPr lang="en-US"/>
        </a:p>
      </dgm:t>
    </dgm:pt>
    <dgm:pt modelId="{5A73FE8A-170E-40AA-96A2-A7DA881B3A8D}">
      <dgm:prSet/>
      <dgm:spPr/>
      <dgm:t>
        <a:bodyPr/>
        <a:lstStyle/>
        <a:p>
          <a:pPr rtl="0"/>
          <a:r>
            <a:rPr lang="en-US" dirty="0"/>
            <a:t>Specifically, points for services would be assigned in a manner that recognizes value, where higher values would be assigned to services that meet criteria such as:</a:t>
          </a:r>
        </a:p>
      </dgm:t>
    </dgm:pt>
    <dgm:pt modelId="{95A9B9DB-214D-494B-8D94-9A2388BCEDD0}" type="parTrans" cxnId="{8A07DFF5-CDD8-4B17-9899-8115D1BEF8C0}">
      <dgm:prSet/>
      <dgm:spPr/>
      <dgm:t>
        <a:bodyPr/>
        <a:lstStyle/>
        <a:p>
          <a:endParaRPr lang="en-US"/>
        </a:p>
      </dgm:t>
    </dgm:pt>
    <dgm:pt modelId="{BABA0B6E-7045-48FB-86EA-7A38B2221410}" type="sibTrans" cxnId="{8A07DFF5-CDD8-4B17-9899-8115D1BEF8C0}">
      <dgm:prSet/>
      <dgm:spPr/>
      <dgm:t>
        <a:bodyPr/>
        <a:lstStyle/>
        <a:p>
          <a:endParaRPr lang="en-US"/>
        </a:p>
      </dgm:t>
    </dgm:pt>
    <dgm:pt modelId="{05615D0D-1536-4FEA-8BB9-78EFBCA57A61}">
      <dgm:prSet/>
      <dgm:spPr/>
      <dgm:t>
        <a:bodyPr/>
        <a:lstStyle/>
        <a:p>
          <a:pPr rtl="0"/>
          <a:r>
            <a:rPr lang="en-US" dirty="0"/>
            <a:t>Preventive services</a:t>
          </a:r>
        </a:p>
      </dgm:t>
    </dgm:pt>
    <dgm:pt modelId="{98A3DB08-BF8D-4947-9AAD-75BD08EF61D4}" type="parTrans" cxnId="{F5870530-1D91-45E1-A90A-E9BAB3DFB49F}">
      <dgm:prSet/>
      <dgm:spPr/>
      <dgm:t>
        <a:bodyPr/>
        <a:lstStyle/>
        <a:p>
          <a:endParaRPr lang="en-US"/>
        </a:p>
      </dgm:t>
    </dgm:pt>
    <dgm:pt modelId="{99AC2EFA-AAFE-4C7F-9C12-813CF0522A7E}" type="sibTrans" cxnId="{F5870530-1D91-45E1-A90A-E9BAB3DFB49F}">
      <dgm:prSet/>
      <dgm:spPr/>
      <dgm:t>
        <a:bodyPr/>
        <a:lstStyle/>
        <a:p>
          <a:endParaRPr lang="en-US"/>
        </a:p>
      </dgm:t>
    </dgm:pt>
    <dgm:pt modelId="{2B94E225-8B9A-4BFB-BD11-F9F6127CD7E3}">
      <dgm:prSet/>
      <dgm:spPr/>
      <dgm:t>
        <a:bodyPr/>
        <a:lstStyle/>
        <a:p>
          <a:pPr rtl="0"/>
          <a:r>
            <a:rPr lang="en-US" dirty="0"/>
            <a:t>Likelihood of bringing a patient into a coordinated system</a:t>
          </a:r>
        </a:p>
      </dgm:t>
    </dgm:pt>
    <dgm:pt modelId="{92254A28-53FA-4DC5-A4D9-A57E0D659DBB}" type="parTrans" cxnId="{2F05E7A8-286A-4134-B0F8-7950F223149F}">
      <dgm:prSet/>
      <dgm:spPr/>
      <dgm:t>
        <a:bodyPr/>
        <a:lstStyle/>
        <a:p>
          <a:endParaRPr lang="en-US"/>
        </a:p>
      </dgm:t>
    </dgm:pt>
    <dgm:pt modelId="{927482B6-3DA1-4ACD-814B-73FD13991CAF}" type="sibTrans" cxnId="{2F05E7A8-286A-4134-B0F8-7950F223149F}">
      <dgm:prSet/>
      <dgm:spPr/>
      <dgm:t>
        <a:bodyPr/>
        <a:lstStyle/>
        <a:p>
          <a:endParaRPr lang="en-US"/>
        </a:p>
      </dgm:t>
    </dgm:pt>
    <dgm:pt modelId="{178F9365-F02A-486C-87CE-E3EC4533F119}">
      <dgm:prSet/>
      <dgm:spPr/>
      <dgm:t>
        <a:bodyPr/>
        <a:lstStyle/>
        <a:p>
          <a:pPr rtl="0"/>
          <a:r>
            <a:rPr lang="en-US" dirty="0"/>
            <a:t>Health and wellness education services that result in improved patient decisions and overall health status</a:t>
          </a:r>
        </a:p>
      </dgm:t>
    </dgm:pt>
    <dgm:pt modelId="{989A55BB-26A5-468F-8E65-3781EBC9B446}" type="parTrans" cxnId="{472B6A2B-EDEC-41FA-97F6-06795C57AF58}">
      <dgm:prSet/>
      <dgm:spPr/>
      <dgm:t>
        <a:bodyPr/>
        <a:lstStyle/>
        <a:p>
          <a:endParaRPr lang="en-US"/>
        </a:p>
      </dgm:t>
    </dgm:pt>
    <dgm:pt modelId="{1827D910-143E-483B-95C7-B3F19F6297D3}" type="sibTrans" cxnId="{472B6A2B-EDEC-41FA-97F6-06795C57AF58}">
      <dgm:prSet/>
      <dgm:spPr/>
      <dgm:t>
        <a:bodyPr/>
        <a:lstStyle/>
        <a:p>
          <a:endParaRPr lang="en-US"/>
        </a:p>
      </dgm:t>
    </dgm:pt>
    <dgm:pt modelId="{E9667B11-8CC0-4DEC-8148-D4061F9DC221}">
      <dgm:prSet/>
      <dgm:spPr/>
      <dgm:t>
        <a:bodyPr/>
        <a:lstStyle/>
        <a:p>
          <a:pPr rtl="0"/>
          <a:r>
            <a:rPr lang="en-US" dirty="0"/>
            <a:t>Potential to avoid future costs</a:t>
          </a:r>
        </a:p>
      </dgm:t>
    </dgm:pt>
    <dgm:pt modelId="{5854F4D7-BA61-4302-BCF9-53E0C713686B}" type="parTrans" cxnId="{391A2C2F-331C-4FCF-808A-37F4A8DFB798}">
      <dgm:prSet/>
      <dgm:spPr/>
      <dgm:t>
        <a:bodyPr/>
        <a:lstStyle/>
        <a:p>
          <a:endParaRPr lang="en-US"/>
        </a:p>
      </dgm:t>
    </dgm:pt>
    <dgm:pt modelId="{B3FF9AE5-C481-4B60-9D60-5175042976CE}" type="sibTrans" cxnId="{391A2C2F-331C-4FCF-808A-37F4A8DFB798}">
      <dgm:prSet/>
      <dgm:spPr/>
      <dgm:t>
        <a:bodyPr/>
        <a:lstStyle/>
        <a:p>
          <a:endParaRPr lang="en-US"/>
        </a:p>
      </dgm:t>
    </dgm:pt>
    <dgm:pt modelId="{2FC6752D-4E96-4779-9C9A-64FDC6FE599E}" type="pres">
      <dgm:prSet presAssocID="{84596080-7B26-4DD4-AE36-BB10DAFAFB03}" presName="linear" presStyleCnt="0">
        <dgm:presLayoutVars>
          <dgm:animLvl val="lvl"/>
          <dgm:resizeHandles val="exact"/>
        </dgm:presLayoutVars>
      </dgm:prSet>
      <dgm:spPr/>
    </dgm:pt>
    <dgm:pt modelId="{ABEE54F1-5654-4755-9B3B-D2F1CE2A055C}" type="pres">
      <dgm:prSet presAssocID="{4B2351B3-A56E-4534-99AE-41406283B27A}" presName="parentText" presStyleLbl="node1" presStyleIdx="0" presStyleCnt="3">
        <dgm:presLayoutVars>
          <dgm:chMax val="0"/>
          <dgm:bulletEnabled val="1"/>
        </dgm:presLayoutVars>
      </dgm:prSet>
      <dgm:spPr/>
    </dgm:pt>
    <dgm:pt modelId="{3EAB93B7-8AEF-465D-8341-8C5836B8C704}" type="pres">
      <dgm:prSet presAssocID="{56BD13AD-D624-4973-9466-A84500E40214}" presName="spacer" presStyleCnt="0"/>
      <dgm:spPr/>
    </dgm:pt>
    <dgm:pt modelId="{86348B17-B155-46DD-9FDB-1EFDD7FDE182}" type="pres">
      <dgm:prSet presAssocID="{E0234FEF-2CB1-40BA-A80E-080B19605306}" presName="parentText" presStyleLbl="node1" presStyleIdx="1" presStyleCnt="3">
        <dgm:presLayoutVars>
          <dgm:chMax val="0"/>
          <dgm:bulletEnabled val="1"/>
        </dgm:presLayoutVars>
      </dgm:prSet>
      <dgm:spPr/>
    </dgm:pt>
    <dgm:pt modelId="{669EFDE4-60BC-4851-9F0D-2FC80808CB41}" type="pres">
      <dgm:prSet presAssocID="{B6421F00-B802-4A00-8B7B-A289CC1C5DAF}" presName="spacer" presStyleCnt="0"/>
      <dgm:spPr/>
    </dgm:pt>
    <dgm:pt modelId="{8CFCD399-C0C1-491A-ADDA-23967636EF6C}" type="pres">
      <dgm:prSet presAssocID="{5A73FE8A-170E-40AA-96A2-A7DA881B3A8D}" presName="parentText" presStyleLbl="node1" presStyleIdx="2" presStyleCnt="3">
        <dgm:presLayoutVars>
          <dgm:chMax val="0"/>
          <dgm:bulletEnabled val="1"/>
        </dgm:presLayoutVars>
      </dgm:prSet>
      <dgm:spPr/>
    </dgm:pt>
    <dgm:pt modelId="{41F1E297-10DE-4CC4-8D86-E08F6DC2E3A0}" type="pres">
      <dgm:prSet presAssocID="{5A73FE8A-170E-40AA-96A2-A7DA881B3A8D}" presName="childText" presStyleLbl="revTx" presStyleIdx="0" presStyleCnt="1">
        <dgm:presLayoutVars>
          <dgm:bulletEnabled val="1"/>
        </dgm:presLayoutVars>
      </dgm:prSet>
      <dgm:spPr/>
    </dgm:pt>
  </dgm:ptLst>
  <dgm:cxnLst>
    <dgm:cxn modelId="{0B9A4801-4FFE-4093-98E6-92C6A9FB98B0}" type="presOf" srcId="{5A73FE8A-170E-40AA-96A2-A7DA881B3A8D}" destId="{8CFCD399-C0C1-491A-ADDA-23967636EF6C}" srcOrd="0" destOrd="0" presId="urn:microsoft.com/office/officeart/2005/8/layout/vList2"/>
    <dgm:cxn modelId="{472B6A2B-EDEC-41FA-97F6-06795C57AF58}" srcId="{5A73FE8A-170E-40AA-96A2-A7DA881B3A8D}" destId="{178F9365-F02A-486C-87CE-E3EC4533F119}" srcOrd="2" destOrd="0" parTransId="{989A55BB-26A5-468F-8E65-3781EBC9B446}" sibTransId="{1827D910-143E-483B-95C7-B3F19F6297D3}"/>
    <dgm:cxn modelId="{391A2C2F-331C-4FCF-808A-37F4A8DFB798}" srcId="{5A73FE8A-170E-40AA-96A2-A7DA881B3A8D}" destId="{E9667B11-8CC0-4DEC-8148-D4061F9DC221}" srcOrd="3" destOrd="0" parTransId="{5854F4D7-BA61-4302-BCF9-53E0C713686B}" sibTransId="{B3FF9AE5-C481-4B60-9D60-5175042976CE}"/>
    <dgm:cxn modelId="{F5870530-1D91-45E1-A90A-E9BAB3DFB49F}" srcId="{5A73FE8A-170E-40AA-96A2-A7DA881B3A8D}" destId="{05615D0D-1536-4FEA-8BB9-78EFBCA57A61}" srcOrd="0" destOrd="0" parTransId="{98A3DB08-BF8D-4947-9AAD-75BD08EF61D4}" sibTransId="{99AC2EFA-AAFE-4C7F-9C12-813CF0522A7E}"/>
    <dgm:cxn modelId="{49DEF236-6C60-4EEF-9C48-7A254E9A345C}" srcId="{84596080-7B26-4DD4-AE36-BB10DAFAFB03}" destId="{E0234FEF-2CB1-40BA-A80E-080B19605306}" srcOrd="1" destOrd="0" parTransId="{0684FDD7-7B35-4571-AC40-DD93C6B546DD}" sibTransId="{B6421F00-B802-4A00-8B7B-A289CC1C5DAF}"/>
    <dgm:cxn modelId="{223D5F4D-F8FE-4089-84A9-6D5BC7D3F5AD}" type="presOf" srcId="{E9667B11-8CC0-4DEC-8148-D4061F9DC221}" destId="{41F1E297-10DE-4CC4-8D86-E08F6DC2E3A0}" srcOrd="0" destOrd="3" presId="urn:microsoft.com/office/officeart/2005/8/layout/vList2"/>
    <dgm:cxn modelId="{F9E7147F-08C6-4B6E-9408-D18F39A4E4B3}" type="presOf" srcId="{178F9365-F02A-486C-87CE-E3EC4533F119}" destId="{41F1E297-10DE-4CC4-8D86-E08F6DC2E3A0}" srcOrd="0" destOrd="2" presId="urn:microsoft.com/office/officeart/2005/8/layout/vList2"/>
    <dgm:cxn modelId="{A1871280-9E06-49D0-B78B-9EABECF84386}" type="presOf" srcId="{84596080-7B26-4DD4-AE36-BB10DAFAFB03}" destId="{2FC6752D-4E96-4779-9C9A-64FDC6FE599E}" srcOrd="0" destOrd="0" presId="urn:microsoft.com/office/officeart/2005/8/layout/vList2"/>
    <dgm:cxn modelId="{5B44AF82-6F51-49F4-955D-5D83949CFC6F}" type="presOf" srcId="{2B94E225-8B9A-4BFB-BD11-F9F6127CD7E3}" destId="{41F1E297-10DE-4CC4-8D86-E08F6DC2E3A0}" srcOrd="0" destOrd="1" presId="urn:microsoft.com/office/officeart/2005/8/layout/vList2"/>
    <dgm:cxn modelId="{07AB4196-B881-4205-A090-340311B54185}" srcId="{84596080-7B26-4DD4-AE36-BB10DAFAFB03}" destId="{4B2351B3-A56E-4534-99AE-41406283B27A}" srcOrd="0" destOrd="0" parTransId="{900377C4-E758-4E80-A951-8ABA493329B7}" sibTransId="{56BD13AD-D624-4973-9466-A84500E40214}"/>
    <dgm:cxn modelId="{2F05E7A8-286A-4134-B0F8-7950F223149F}" srcId="{5A73FE8A-170E-40AA-96A2-A7DA881B3A8D}" destId="{2B94E225-8B9A-4BFB-BD11-F9F6127CD7E3}" srcOrd="1" destOrd="0" parTransId="{92254A28-53FA-4DC5-A4D9-A57E0D659DBB}" sibTransId="{927482B6-3DA1-4ACD-814B-73FD13991CAF}"/>
    <dgm:cxn modelId="{9EA09BAF-1746-474F-A1E3-613372D229AF}" type="presOf" srcId="{05615D0D-1536-4FEA-8BB9-78EFBCA57A61}" destId="{41F1E297-10DE-4CC4-8D86-E08F6DC2E3A0}" srcOrd="0" destOrd="0" presId="urn:microsoft.com/office/officeart/2005/8/layout/vList2"/>
    <dgm:cxn modelId="{B875A1CA-A4A4-421A-A5DC-8F19CA2E9C6B}" type="presOf" srcId="{E0234FEF-2CB1-40BA-A80E-080B19605306}" destId="{86348B17-B155-46DD-9FDB-1EFDD7FDE182}" srcOrd="0" destOrd="0" presId="urn:microsoft.com/office/officeart/2005/8/layout/vList2"/>
    <dgm:cxn modelId="{8A07DFF5-CDD8-4B17-9899-8115D1BEF8C0}" srcId="{84596080-7B26-4DD4-AE36-BB10DAFAFB03}" destId="{5A73FE8A-170E-40AA-96A2-A7DA881B3A8D}" srcOrd="2" destOrd="0" parTransId="{95A9B9DB-214D-494B-8D94-9A2388BCEDD0}" sibTransId="{BABA0B6E-7045-48FB-86EA-7A38B2221410}"/>
    <dgm:cxn modelId="{058F3DF9-6905-4A8B-A237-F1A2AF1A3CBF}" type="presOf" srcId="{4B2351B3-A56E-4534-99AE-41406283B27A}" destId="{ABEE54F1-5654-4755-9B3B-D2F1CE2A055C}" srcOrd="0" destOrd="0" presId="urn:microsoft.com/office/officeart/2005/8/layout/vList2"/>
    <dgm:cxn modelId="{A9F06C30-9715-41BA-8D98-4167DB806824}" type="presParOf" srcId="{2FC6752D-4E96-4779-9C9A-64FDC6FE599E}" destId="{ABEE54F1-5654-4755-9B3B-D2F1CE2A055C}" srcOrd="0" destOrd="0" presId="urn:microsoft.com/office/officeart/2005/8/layout/vList2"/>
    <dgm:cxn modelId="{52B4293E-2B3D-4085-A8BA-6FF6B7C9D4BE}" type="presParOf" srcId="{2FC6752D-4E96-4779-9C9A-64FDC6FE599E}" destId="{3EAB93B7-8AEF-465D-8341-8C5836B8C704}" srcOrd="1" destOrd="0" presId="urn:microsoft.com/office/officeart/2005/8/layout/vList2"/>
    <dgm:cxn modelId="{1B605EE7-EA2D-471F-99AD-78BF77D7E710}" type="presParOf" srcId="{2FC6752D-4E96-4779-9C9A-64FDC6FE599E}" destId="{86348B17-B155-46DD-9FDB-1EFDD7FDE182}" srcOrd="2" destOrd="0" presId="urn:microsoft.com/office/officeart/2005/8/layout/vList2"/>
    <dgm:cxn modelId="{A817DC79-B64D-4B46-8D7A-777F5DF42E2E}" type="presParOf" srcId="{2FC6752D-4E96-4779-9C9A-64FDC6FE599E}" destId="{669EFDE4-60BC-4851-9F0D-2FC80808CB41}" srcOrd="3" destOrd="0" presId="urn:microsoft.com/office/officeart/2005/8/layout/vList2"/>
    <dgm:cxn modelId="{A390F2D4-1A1F-40D9-8F9C-E647F25413DA}" type="presParOf" srcId="{2FC6752D-4E96-4779-9C9A-64FDC6FE599E}" destId="{8CFCD399-C0C1-491A-ADDA-23967636EF6C}" srcOrd="4" destOrd="0" presId="urn:microsoft.com/office/officeart/2005/8/layout/vList2"/>
    <dgm:cxn modelId="{6875DEDC-B879-4767-A5B6-AA6C387D17F9}" type="presParOf" srcId="{2FC6752D-4E96-4779-9C9A-64FDC6FE599E}" destId="{41F1E297-10DE-4CC4-8D86-E08F6DC2E3A0}"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A64E663-E7CA-4C6F-A650-1DF6A9FDA5ED}" type="doc">
      <dgm:prSet loTypeId="urn:microsoft.com/office/officeart/2005/8/layout/hList1" loCatId="list" qsTypeId="urn:microsoft.com/office/officeart/2005/8/quickstyle/simple1" qsCatId="simple" csTypeId="urn:microsoft.com/office/officeart/2005/8/colors/accent4_1" csCatId="accent4" phldr="1"/>
      <dgm:spPr/>
      <dgm:t>
        <a:bodyPr/>
        <a:lstStyle/>
        <a:p>
          <a:endParaRPr lang="en-US"/>
        </a:p>
      </dgm:t>
    </dgm:pt>
    <dgm:pt modelId="{123C63D6-A7E5-49F2-81AD-29EF78A8AC30}">
      <dgm:prSet/>
      <dgm:spPr/>
      <dgm:t>
        <a:bodyPr/>
        <a:lstStyle/>
        <a:p>
          <a:pPr algn="l" rtl="0"/>
          <a:r>
            <a:rPr lang="en-US" dirty="0"/>
            <a:t>Services would be grouped into five categories for purposes of reporting and of developing tiers of point values:</a:t>
          </a:r>
        </a:p>
      </dgm:t>
    </dgm:pt>
    <dgm:pt modelId="{6257C21E-9365-4C96-928A-59CEFCF18DAF}" type="parTrans" cxnId="{7AC12295-8CFC-424D-B9AB-D068065D3AD4}">
      <dgm:prSet/>
      <dgm:spPr/>
      <dgm:t>
        <a:bodyPr/>
        <a:lstStyle/>
        <a:p>
          <a:endParaRPr lang="en-US"/>
        </a:p>
      </dgm:t>
    </dgm:pt>
    <dgm:pt modelId="{14DCF2AF-F97D-4D7E-9EA1-05DA78AA0B43}" type="sibTrans" cxnId="{7AC12295-8CFC-424D-B9AB-D068065D3AD4}">
      <dgm:prSet/>
      <dgm:spPr/>
      <dgm:t>
        <a:bodyPr/>
        <a:lstStyle/>
        <a:p>
          <a:endParaRPr lang="en-US"/>
        </a:p>
      </dgm:t>
    </dgm:pt>
    <dgm:pt modelId="{9EA3A534-A7CD-474E-892E-7A1535903AD0}">
      <dgm:prSet/>
      <dgm:spPr/>
      <dgm:t>
        <a:bodyPr/>
        <a:lstStyle/>
        <a:p>
          <a:pPr rtl="0"/>
          <a:r>
            <a:rPr lang="en-US" dirty="0"/>
            <a:t>Face-to-face outpatient visits</a:t>
          </a:r>
        </a:p>
      </dgm:t>
    </dgm:pt>
    <dgm:pt modelId="{659D7864-8A4C-4C75-9722-58B355A49FE2}" type="parTrans" cxnId="{BE2636D4-7AD0-4BCA-BDEE-E99248CCC6E3}">
      <dgm:prSet/>
      <dgm:spPr/>
      <dgm:t>
        <a:bodyPr/>
        <a:lstStyle/>
        <a:p>
          <a:endParaRPr lang="en-US"/>
        </a:p>
      </dgm:t>
    </dgm:pt>
    <dgm:pt modelId="{2700240A-27C1-46F2-B31C-FCA97471FA06}" type="sibTrans" cxnId="{BE2636D4-7AD0-4BCA-BDEE-E99248CCC6E3}">
      <dgm:prSet/>
      <dgm:spPr/>
      <dgm:t>
        <a:bodyPr/>
        <a:lstStyle/>
        <a:p>
          <a:endParaRPr lang="en-US"/>
        </a:p>
      </dgm:t>
    </dgm:pt>
    <dgm:pt modelId="{9C0EB744-4EC9-4B3C-A11F-A7314D26793E}">
      <dgm:prSet/>
      <dgm:spPr/>
      <dgm:t>
        <a:bodyPr/>
        <a:lstStyle/>
        <a:p>
          <a:pPr rtl="0"/>
          <a:r>
            <a:rPr lang="en-US" dirty="0"/>
            <a:t>Technology based outpatient encounters</a:t>
          </a:r>
        </a:p>
      </dgm:t>
    </dgm:pt>
    <dgm:pt modelId="{7F0A1705-0ACF-426C-9213-40FA0A59F24D}" type="parTrans" cxnId="{CDB08055-8F96-4C31-88F9-587CCDD3FFDF}">
      <dgm:prSet/>
      <dgm:spPr/>
      <dgm:t>
        <a:bodyPr/>
        <a:lstStyle/>
        <a:p>
          <a:endParaRPr lang="en-US"/>
        </a:p>
      </dgm:t>
    </dgm:pt>
    <dgm:pt modelId="{1CA1E9C8-85A2-45AD-B43D-2CC474054EA1}" type="sibTrans" cxnId="{CDB08055-8F96-4C31-88F9-587CCDD3FFDF}">
      <dgm:prSet/>
      <dgm:spPr/>
      <dgm:t>
        <a:bodyPr/>
        <a:lstStyle/>
        <a:p>
          <a:endParaRPr lang="en-US"/>
        </a:p>
      </dgm:t>
    </dgm:pt>
    <dgm:pt modelId="{77C9E2A8-021E-448F-89B4-3C0650C2613C}">
      <dgm:prSet/>
      <dgm:spPr/>
      <dgm:t>
        <a:bodyPr/>
        <a:lstStyle/>
        <a:p>
          <a:pPr rtl="0"/>
          <a:r>
            <a:rPr lang="en-US" dirty="0"/>
            <a:t>Non-office based outpatient encounters</a:t>
          </a:r>
        </a:p>
      </dgm:t>
    </dgm:pt>
    <dgm:pt modelId="{8413F381-3D0F-4B01-B303-BF6E096F6A0C}" type="parTrans" cxnId="{E8777949-314E-48AF-A5F3-25EB4BBD3EC2}">
      <dgm:prSet/>
      <dgm:spPr/>
      <dgm:t>
        <a:bodyPr/>
        <a:lstStyle/>
        <a:p>
          <a:endParaRPr lang="en-US"/>
        </a:p>
      </dgm:t>
    </dgm:pt>
    <dgm:pt modelId="{57B53759-00E8-44FD-A3CF-A015F34E1F60}" type="sibTrans" cxnId="{E8777949-314E-48AF-A5F3-25EB4BBD3EC2}">
      <dgm:prSet/>
      <dgm:spPr/>
      <dgm:t>
        <a:bodyPr/>
        <a:lstStyle/>
        <a:p>
          <a:endParaRPr lang="en-US"/>
        </a:p>
      </dgm:t>
    </dgm:pt>
    <dgm:pt modelId="{D63F5055-C018-4A6F-B401-5CD186830D3D}">
      <dgm:prSet/>
      <dgm:spPr/>
      <dgm:t>
        <a:bodyPr/>
        <a:lstStyle/>
        <a:p>
          <a:pPr rtl="0"/>
          <a:r>
            <a:rPr lang="en-US" dirty="0"/>
            <a:t>Preventive health, education, care management, and patient support encounters</a:t>
          </a:r>
        </a:p>
      </dgm:t>
    </dgm:pt>
    <dgm:pt modelId="{A2A8F312-561A-4E7F-AD42-E1F9D63DEB5A}" type="parTrans" cxnId="{0CD6F2E8-526E-40E2-B0BB-CE4708162314}">
      <dgm:prSet/>
      <dgm:spPr/>
      <dgm:t>
        <a:bodyPr/>
        <a:lstStyle/>
        <a:p>
          <a:endParaRPr lang="en-US"/>
        </a:p>
      </dgm:t>
    </dgm:pt>
    <dgm:pt modelId="{9F2273E3-8C0B-4F06-B7F3-502036B9CC05}" type="sibTrans" cxnId="{0CD6F2E8-526E-40E2-B0BB-CE4708162314}">
      <dgm:prSet/>
      <dgm:spPr/>
      <dgm:t>
        <a:bodyPr/>
        <a:lstStyle/>
        <a:p>
          <a:endParaRPr lang="en-US"/>
        </a:p>
      </dgm:t>
    </dgm:pt>
    <dgm:pt modelId="{4D2AC6A5-83B3-42D4-BDC0-97B7A0841DC5}">
      <dgm:prSet/>
      <dgm:spPr/>
      <dgm:t>
        <a:bodyPr/>
        <a:lstStyle/>
        <a:p>
          <a:pPr rtl="0"/>
          <a:r>
            <a:rPr lang="en-US" dirty="0"/>
            <a:t>Inpatient/facility stays</a:t>
          </a:r>
        </a:p>
      </dgm:t>
    </dgm:pt>
    <dgm:pt modelId="{ED4C4C60-8E27-4BEF-A49E-40BDD92D0BC6}" type="parTrans" cxnId="{753A27D3-3AE8-468B-8FE1-ECF890326F1B}">
      <dgm:prSet/>
      <dgm:spPr/>
      <dgm:t>
        <a:bodyPr/>
        <a:lstStyle/>
        <a:p>
          <a:endParaRPr lang="en-US"/>
        </a:p>
      </dgm:t>
    </dgm:pt>
    <dgm:pt modelId="{530D7B95-04FC-460E-895A-844587D0983A}" type="sibTrans" cxnId="{753A27D3-3AE8-468B-8FE1-ECF890326F1B}">
      <dgm:prSet/>
      <dgm:spPr/>
      <dgm:t>
        <a:bodyPr/>
        <a:lstStyle/>
        <a:p>
          <a:endParaRPr lang="en-US"/>
        </a:p>
      </dgm:t>
    </dgm:pt>
    <dgm:pt modelId="{2503B050-44C9-4890-840B-69DD5183C6B5}" type="pres">
      <dgm:prSet presAssocID="{AA64E663-E7CA-4C6F-A650-1DF6A9FDA5ED}" presName="Name0" presStyleCnt="0">
        <dgm:presLayoutVars>
          <dgm:dir/>
          <dgm:animLvl val="lvl"/>
          <dgm:resizeHandles val="exact"/>
        </dgm:presLayoutVars>
      </dgm:prSet>
      <dgm:spPr/>
    </dgm:pt>
    <dgm:pt modelId="{F2E69AE9-9AD4-40AA-B14C-EA98DA7E269E}" type="pres">
      <dgm:prSet presAssocID="{123C63D6-A7E5-49F2-81AD-29EF78A8AC30}" presName="composite" presStyleCnt="0"/>
      <dgm:spPr/>
    </dgm:pt>
    <dgm:pt modelId="{B848E9E7-C0DF-49F4-A533-C51EB2CEFC66}" type="pres">
      <dgm:prSet presAssocID="{123C63D6-A7E5-49F2-81AD-29EF78A8AC30}" presName="parTx" presStyleLbl="alignNode1" presStyleIdx="0" presStyleCnt="1">
        <dgm:presLayoutVars>
          <dgm:chMax val="0"/>
          <dgm:chPref val="0"/>
          <dgm:bulletEnabled val="1"/>
        </dgm:presLayoutVars>
      </dgm:prSet>
      <dgm:spPr/>
    </dgm:pt>
    <dgm:pt modelId="{8FA9B5D9-2509-4CC1-B9E8-E6FE18769089}" type="pres">
      <dgm:prSet presAssocID="{123C63D6-A7E5-49F2-81AD-29EF78A8AC30}" presName="desTx" presStyleLbl="alignAccFollowNode1" presStyleIdx="0" presStyleCnt="1">
        <dgm:presLayoutVars>
          <dgm:bulletEnabled val="1"/>
        </dgm:presLayoutVars>
      </dgm:prSet>
      <dgm:spPr/>
    </dgm:pt>
  </dgm:ptLst>
  <dgm:cxnLst>
    <dgm:cxn modelId="{8193962F-F601-4BBC-A6D3-FA0CA1472A81}" type="presOf" srcId="{9EA3A534-A7CD-474E-892E-7A1535903AD0}" destId="{8FA9B5D9-2509-4CC1-B9E8-E6FE18769089}" srcOrd="0" destOrd="0" presId="urn:microsoft.com/office/officeart/2005/8/layout/hList1"/>
    <dgm:cxn modelId="{52B6D630-8DD9-4C5B-96EF-5A1EBD2DA219}" type="presOf" srcId="{AA64E663-E7CA-4C6F-A650-1DF6A9FDA5ED}" destId="{2503B050-44C9-4890-840B-69DD5183C6B5}" srcOrd="0" destOrd="0" presId="urn:microsoft.com/office/officeart/2005/8/layout/hList1"/>
    <dgm:cxn modelId="{E8777949-314E-48AF-A5F3-25EB4BBD3EC2}" srcId="{123C63D6-A7E5-49F2-81AD-29EF78A8AC30}" destId="{77C9E2A8-021E-448F-89B4-3C0650C2613C}" srcOrd="2" destOrd="0" parTransId="{8413F381-3D0F-4B01-B303-BF6E096F6A0C}" sibTransId="{57B53759-00E8-44FD-A3CF-A015F34E1F60}"/>
    <dgm:cxn modelId="{CDB08055-8F96-4C31-88F9-587CCDD3FFDF}" srcId="{123C63D6-A7E5-49F2-81AD-29EF78A8AC30}" destId="{9C0EB744-4EC9-4B3C-A11F-A7314D26793E}" srcOrd="1" destOrd="0" parTransId="{7F0A1705-0ACF-426C-9213-40FA0A59F24D}" sibTransId="{1CA1E9C8-85A2-45AD-B43D-2CC474054EA1}"/>
    <dgm:cxn modelId="{E71BFC7F-7714-40CF-8575-381E6C8F8097}" type="presOf" srcId="{77C9E2A8-021E-448F-89B4-3C0650C2613C}" destId="{8FA9B5D9-2509-4CC1-B9E8-E6FE18769089}" srcOrd="0" destOrd="2" presId="urn:microsoft.com/office/officeart/2005/8/layout/hList1"/>
    <dgm:cxn modelId="{7AC12295-8CFC-424D-B9AB-D068065D3AD4}" srcId="{AA64E663-E7CA-4C6F-A650-1DF6A9FDA5ED}" destId="{123C63D6-A7E5-49F2-81AD-29EF78A8AC30}" srcOrd="0" destOrd="0" parTransId="{6257C21E-9365-4C96-928A-59CEFCF18DAF}" sibTransId="{14DCF2AF-F97D-4D7E-9EA1-05DA78AA0B43}"/>
    <dgm:cxn modelId="{A4B97BC5-E224-466B-AFC8-82576E050228}" type="presOf" srcId="{D63F5055-C018-4A6F-B401-5CD186830D3D}" destId="{8FA9B5D9-2509-4CC1-B9E8-E6FE18769089}" srcOrd="0" destOrd="3" presId="urn:microsoft.com/office/officeart/2005/8/layout/hList1"/>
    <dgm:cxn modelId="{19144CC8-FBFC-43CE-9BF1-F967D8D95C03}" type="presOf" srcId="{123C63D6-A7E5-49F2-81AD-29EF78A8AC30}" destId="{B848E9E7-C0DF-49F4-A533-C51EB2CEFC66}" srcOrd="0" destOrd="0" presId="urn:microsoft.com/office/officeart/2005/8/layout/hList1"/>
    <dgm:cxn modelId="{753A27D3-3AE8-468B-8FE1-ECF890326F1B}" srcId="{123C63D6-A7E5-49F2-81AD-29EF78A8AC30}" destId="{4D2AC6A5-83B3-42D4-BDC0-97B7A0841DC5}" srcOrd="4" destOrd="0" parTransId="{ED4C4C60-8E27-4BEF-A49E-40BDD92D0BC6}" sibTransId="{530D7B95-04FC-460E-895A-844587D0983A}"/>
    <dgm:cxn modelId="{BE2636D4-7AD0-4BCA-BDEE-E99248CCC6E3}" srcId="{123C63D6-A7E5-49F2-81AD-29EF78A8AC30}" destId="{9EA3A534-A7CD-474E-892E-7A1535903AD0}" srcOrd="0" destOrd="0" parTransId="{659D7864-8A4C-4C75-9722-58B355A49FE2}" sibTransId="{2700240A-27C1-46F2-B31C-FCA97471FA06}"/>
    <dgm:cxn modelId="{0CD6F2E8-526E-40E2-B0BB-CE4708162314}" srcId="{123C63D6-A7E5-49F2-81AD-29EF78A8AC30}" destId="{D63F5055-C018-4A6F-B401-5CD186830D3D}" srcOrd="3" destOrd="0" parTransId="{A2A8F312-561A-4E7F-AD42-E1F9D63DEB5A}" sibTransId="{9F2273E3-8C0B-4F06-B7F3-502036B9CC05}"/>
    <dgm:cxn modelId="{03C9D4ED-2478-45A4-AB13-FC1C0273E392}" type="presOf" srcId="{4D2AC6A5-83B3-42D4-BDC0-97B7A0841DC5}" destId="{8FA9B5D9-2509-4CC1-B9E8-E6FE18769089}" srcOrd="0" destOrd="4" presId="urn:microsoft.com/office/officeart/2005/8/layout/hList1"/>
    <dgm:cxn modelId="{AE8B93FF-6418-474E-9C17-96F71841C1C5}" type="presOf" srcId="{9C0EB744-4EC9-4B3C-A11F-A7314D26793E}" destId="{8FA9B5D9-2509-4CC1-B9E8-E6FE18769089}" srcOrd="0" destOrd="1" presId="urn:microsoft.com/office/officeart/2005/8/layout/hList1"/>
    <dgm:cxn modelId="{DDC7578D-6029-499A-BCC6-024E2324FEBE}" type="presParOf" srcId="{2503B050-44C9-4890-840B-69DD5183C6B5}" destId="{F2E69AE9-9AD4-40AA-B14C-EA98DA7E269E}" srcOrd="0" destOrd="0" presId="urn:microsoft.com/office/officeart/2005/8/layout/hList1"/>
    <dgm:cxn modelId="{9A75912A-45E1-4B1E-A4CB-5CB05241FE20}" type="presParOf" srcId="{F2E69AE9-9AD4-40AA-B14C-EA98DA7E269E}" destId="{B848E9E7-C0DF-49F4-A533-C51EB2CEFC66}" srcOrd="0" destOrd="0" presId="urn:microsoft.com/office/officeart/2005/8/layout/hList1"/>
    <dgm:cxn modelId="{93D06CD0-A50B-42FA-96A7-2DD287B4BF4B}" type="presParOf" srcId="{F2E69AE9-9AD4-40AA-B14C-EA98DA7E269E}" destId="{8FA9B5D9-2509-4CC1-B9E8-E6FE1876908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EBBFE20-FD3D-48D6-AF1D-43947D2CA6C2}" type="doc">
      <dgm:prSet loTypeId="urn:microsoft.com/office/officeart/2005/8/layout/vList2" loCatId="list" qsTypeId="urn:microsoft.com/office/officeart/2005/8/quickstyle/simple1" qsCatId="simple" csTypeId="urn:microsoft.com/office/officeart/2005/8/colors/accent5_1" csCatId="accent5"/>
      <dgm:spPr/>
      <dgm:t>
        <a:bodyPr/>
        <a:lstStyle/>
        <a:p>
          <a:endParaRPr lang="en-US"/>
        </a:p>
      </dgm:t>
    </dgm:pt>
    <dgm:pt modelId="{7D4AE30E-D180-4202-999A-40F68C1DCA49}">
      <dgm:prSet/>
      <dgm:spPr/>
      <dgm:t>
        <a:bodyPr/>
        <a:lstStyle/>
        <a:p>
          <a:pPr rtl="0"/>
          <a:r>
            <a:rPr lang="en-US" dirty="0"/>
            <a:t>This category would consist of the various types of face-to-face outpatient visits an individual could have at a public hospital system facility (hospital, clinic, pharmacy, etc)</a:t>
          </a:r>
        </a:p>
      </dgm:t>
    </dgm:pt>
    <dgm:pt modelId="{28C1CE18-A16E-4951-A64D-89D5C7DE3C53}" type="parTrans" cxnId="{124DD208-582A-4008-AF7E-268E9EB962CE}">
      <dgm:prSet/>
      <dgm:spPr/>
      <dgm:t>
        <a:bodyPr/>
        <a:lstStyle/>
        <a:p>
          <a:endParaRPr lang="en-US"/>
        </a:p>
      </dgm:t>
    </dgm:pt>
    <dgm:pt modelId="{DA7D9B21-9CFD-4419-9026-F7F9C6C08D1D}" type="sibTrans" cxnId="{124DD208-582A-4008-AF7E-268E9EB962CE}">
      <dgm:prSet/>
      <dgm:spPr/>
      <dgm:t>
        <a:bodyPr/>
        <a:lstStyle/>
        <a:p>
          <a:endParaRPr lang="en-US"/>
        </a:p>
      </dgm:t>
    </dgm:pt>
    <dgm:pt modelId="{35424BA4-4D03-42D7-8638-833778A3124F}">
      <dgm:prSet/>
      <dgm:spPr/>
      <dgm:t>
        <a:bodyPr/>
        <a:lstStyle/>
        <a:p>
          <a:pPr rtl="0"/>
          <a:r>
            <a:rPr lang="en-US" dirty="0"/>
            <a:t>Examples of these types of visits are:</a:t>
          </a:r>
        </a:p>
      </dgm:t>
    </dgm:pt>
    <dgm:pt modelId="{40B5D851-D80D-4A0D-988E-C360BECCD30E}" type="parTrans" cxnId="{60680466-4667-4FA0-AE00-D315D674DBFF}">
      <dgm:prSet/>
      <dgm:spPr/>
      <dgm:t>
        <a:bodyPr/>
        <a:lstStyle/>
        <a:p>
          <a:endParaRPr lang="en-US"/>
        </a:p>
      </dgm:t>
    </dgm:pt>
    <dgm:pt modelId="{4C391A97-92C5-43E2-B42D-ADF1EBC9C9A4}" type="sibTrans" cxnId="{60680466-4667-4FA0-AE00-D315D674DBFF}">
      <dgm:prSet/>
      <dgm:spPr/>
      <dgm:t>
        <a:bodyPr/>
        <a:lstStyle/>
        <a:p>
          <a:endParaRPr lang="en-US"/>
        </a:p>
      </dgm:t>
    </dgm:pt>
    <dgm:pt modelId="{536B0EFA-C005-4D5C-A6CC-61F7A94FC4F0}">
      <dgm:prSet/>
      <dgm:spPr/>
      <dgm:t>
        <a:bodyPr/>
        <a:lstStyle/>
        <a:p>
          <a:pPr rtl="0"/>
          <a:r>
            <a:rPr lang="en-US" dirty="0"/>
            <a:t>Traditional primary care or specialty care</a:t>
          </a:r>
        </a:p>
      </dgm:t>
    </dgm:pt>
    <dgm:pt modelId="{5DD3A5EB-B3DE-4D85-A8B2-A159A3A81EC4}" type="parTrans" cxnId="{E485CFA9-B595-49F8-A6F8-183DA0FD0663}">
      <dgm:prSet/>
      <dgm:spPr/>
      <dgm:t>
        <a:bodyPr/>
        <a:lstStyle/>
        <a:p>
          <a:endParaRPr lang="en-US"/>
        </a:p>
      </dgm:t>
    </dgm:pt>
    <dgm:pt modelId="{D390F45E-E065-4E67-996F-B30AAE9CF1E2}" type="sibTrans" cxnId="{E485CFA9-B595-49F8-A6F8-183DA0FD0663}">
      <dgm:prSet/>
      <dgm:spPr/>
      <dgm:t>
        <a:bodyPr/>
        <a:lstStyle/>
        <a:p>
          <a:endParaRPr lang="en-US"/>
        </a:p>
      </dgm:t>
    </dgm:pt>
    <dgm:pt modelId="{8D5ED7D6-DF89-4BF6-8589-048025BF69C8}">
      <dgm:prSet/>
      <dgm:spPr/>
      <dgm:t>
        <a:bodyPr/>
        <a:lstStyle/>
        <a:p>
          <a:pPr rtl="0"/>
          <a:r>
            <a:rPr lang="en-US" dirty="0"/>
            <a:t>Mental health visit</a:t>
          </a:r>
        </a:p>
      </dgm:t>
    </dgm:pt>
    <dgm:pt modelId="{B5DA8CD9-7685-4267-A67F-F22885D5D9D5}" type="parTrans" cxnId="{5ADDE783-853C-49E2-A079-4F357BCCD1C6}">
      <dgm:prSet/>
      <dgm:spPr/>
      <dgm:t>
        <a:bodyPr/>
        <a:lstStyle/>
        <a:p>
          <a:endParaRPr lang="en-US"/>
        </a:p>
      </dgm:t>
    </dgm:pt>
    <dgm:pt modelId="{C4CF80DA-7F0B-4AAC-984D-A8A3B37B56AD}" type="sibTrans" cxnId="{5ADDE783-853C-49E2-A079-4F357BCCD1C6}">
      <dgm:prSet/>
      <dgm:spPr/>
      <dgm:t>
        <a:bodyPr/>
        <a:lstStyle/>
        <a:p>
          <a:endParaRPr lang="en-US"/>
        </a:p>
      </dgm:t>
    </dgm:pt>
    <dgm:pt modelId="{01853405-65BE-4036-B76C-292A34BC84EE}">
      <dgm:prSet/>
      <dgm:spPr/>
      <dgm:t>
        <a:bodyPr/>
        <a:lstStyle/>
        <a:p>
          <a:pPr rtl="0"/>
          <a:r>
            <a:rPr lang="en-US" dirty="0"/>
            <a:t>Dental</a:t>
          </a:r>
        </a:p>
      </dgm:t>
    </dgm:pt>
    <dgm:pt modelId="{62439915-C1AD-4A92-B089-37B4B87B972F}" type="parTrans" cxnId="{C796C1C9-AE4C-4195-BDB1-9EFC0E892ACE}">
      <dgm:prSet/>
      <dgm:spPr/>
      <dgm:t>
        <a:bodyPr/>
        <a:lstStyle/>
        <a:p>
          <a:endParaRPr lang="en-US"/>
        </a:p>
      </dgm:t>
    </dgm:pt>
    <dgm:pt modelId="{493B1216-E2E3-43E7-8D14-A97997070B0C}" type="sibTrans" cxnId="{C796C1C9-AE4C-4195-BDB1-9EFC0E892ACE}">
      <dgm:prSet/>
      <dgm:spPr/>
      <dgm:t>
        <a:bodyPr/>
        <a:lstStyle/>
        <a:p>
          <a:endParaRPr lang="en-US"/>
        </a:p>
      </dgm:t>
    </dgm:pt>
    <dgm:pt modelId="{A4B87ABC-8E91-4BFC-B8C0-4C12C0C9F7C9}">
      <dgm:prSet/>
      <dgm:spPr/>
      <dgm:t>
        <a:bodyPr/>
        <a:lstStyle/>
        <a:p>
          <a:pPr rtl="0"/>
          <a:r>
            <a:rPr lang="en-US" dirty="0"/>
            <a:t>Emergency room/Urgent care</a:t>
          </a:r>
        </a:p>
      </dgm:t>
    </dgm:pt>
    <dgm:pt modelId="{9851AA1F-0EA0-4663-B7C3-5F3099BA335D}" type="parTrans" cxnId="{85EFCC06-11E5-447A-B4BD-F4CAA22F530A}">
      <dgm:prSet/>
      <dgm:spPr/>
      <dgm:t>
        <a:bodyPr/>
        <a:lstStyle/>
        <a:p>
          <a:endParaRPr lang="en-US"/>
        </a:p>
      </dgm:t>
    </dgm:pt>
    <dgm:pt modelId="{4DB54687-E7CF-45DA-85D3-6948263E6E9A}" type="sibTrans" cxnId="{85EFCC06-11E5-447A-B4BD-F4CAA22F530A}">
      <dgm:prSet/>
      <dgm:spPr/>
      <dgm:t>
        <a:bodyPr/>
        <a:lstStyle/>
        <a:p>
          <a:endParaRPr lang="en-US"/>
        </a:p>
      </dgm:t>
    </dgm:pt>
    <dgm:pt modelId="{A3B79685-3D80-45B8-B01F-1C33E16F75C9}">
      <dgm:prSet/>
      <dgm:spPr/>
      <dgm:t>
        <a:bodyPr/>
        <a:lstStyle/>
        <a:p>
          <a:pPr rtl="0"/>
          <a:r>
            <a:rPr lang="en-US" dirty="0"/>
            <a:t>Post-hospital discharge/post-ED primary care</a:t>
          </a:r>
        </a:p>
      </dgm:t>
    </dgm:pt>
    <dgm:pt modelId="{7F29F480-AFDF-4CC8-A65C-BAB89AEE1A10}" type="parTrans" cxnId="{6592F98E-CCE0-4154-9332-294BE17EBF7F}">
      <dgm:prSet/>
      <dgm:spPr/>
      <dgm:t>
        <a:bodyPr/>
        <a:lstStyle/>
        <a:p>
          <a:endParaRPr lang="en-US"/>
        </a:p>
      </dgm:t>
    </dgm:pt>
    <dgm:pt modelId="{DF6AD0D8-2981-46BF-8EE8-0ED85DA45360}" type="sibTrans" cxnId="{6592F98E-CCE0-4154-9332-294BE17EBF7F}">
      <dgm:prSet/>
      <dgm:spPr/>
      <dgm:t>
        <a:bodyPr/>
        <a:lstStyle/>
        <a:p>
          <a:endParaRPr lang="en-US"/>
        </a:p>
      </dgm:t>
    </dgm:pt>
    <dgm:pt modelId="{DDE9C737-D1D1-482F-B2E6-58CFB0ECAE6F}">
      <dgm:prSet/>
      <dgm:spPr/>
      <dgm:t>
        <a:bodyPr/>
        <a:lstStyle/>
        <a:p>
          <a:pPr rtl="0"/>
          <a:r>
            <a:rPr lang="en-US" dirty="0"/>
            <a:t>Public health visit (TB Clinic, STC screening)</a:t>
          </a:r>
        </a:p>
      </dgm:t>
    </dgm:pt>
    <dgm:pt modelId="{A87B937B-79A6-4924-BECD-66EA25C535E0}" type="parTrans" cxnId="{DD99A4E8-8300-4D8D-B57B-E57B79D116BE}">
      <dgm:prSet/>
      <dgm:spPr/>
      <dgm:t>
        <a:bodyPr/>
        <a:lstStyle/>
        <a:p>
          <a:endParaRPr lang="en-US"/>
        </a:p>
      </dgm:t>
    </dgm:pt>
    <dgm:pt modelId="{F6981347-8BDF-4D7C-B85B-AF37421F5E38}" type="sibTrans" cxnId="{DD99A4E8-8300-4D8D-B57B-E57B79D116BE}">
      <dgm:prSet/>
      <dgm:spPr/>
      <dgm:t>
        <a:bodyPr/>
        <a:lstStyle/>
        <a:p>
          <a:endParaRPr lang="en-US"/>
        </a:p>
      </dgm:t>
    </dgm:pt>
    <dgm:pt modelId="{46254259-6BA8-43A0-A2DF-BE3F8E2E8CAE}">
      <dgm:prSet/>
      <dgm:spPr/>
      <dgm:t>
        <a:bodyPr/>
        <a:lstStyle/>
        <a:p>
          <a:pPr rtl="0"/>
          <a:r>
            <a:rPr lang="en-US" dirty="0"/>
            <a:t>Non-physician practitioner (nurse, nutritionist, social worker, pharmacist, care manager, optometrist)</a:t>
          </a:r>
        </a:p>
      </dgm:t>
    </dgm:pt>
    <dgm:pt modelId="{C2FEDE97-7A5A-476B-A791-3D39B8AC2162}" type="parTrans" cxnId="{4CF0BC3B-9A63-412E-9492-AD46342437FE}">
      <dgm:prSet/>
      <dgm:spPr/>
      <dgm:t>
        <a:bodyPr/>
        <a:lstStyle/>
        <a:p>
          <a:endParaRPr lang="en-US"/>
        </a:p>
      </dgm:t>
    </dgm:pt>
    <dgm:pt modelId="{66C46043-498D-4005-8669-B080C7CB0105}" type="sibTrans" cxnId="{4CF0BC3B-9A63-412E-9492-AD46342437FE}">
      <dgm:prSet/>
      <dgm:spPr/>
      <dgm:t>
        <a:bodyPr/>
        <a:lstStyle/>
        <a:p>
          <a:endParaRPr lang="en-US"/>
        </a:p>
      </dgm:t>
    </dgm:pt>
    <dgm:pt modelId="{538F6FD6-4386-4A76-BDEE-107889A963A2}">
      <dgm:prSet/>
      <dgm:spPr/>
      <dgm:t>
        <a:bodyPr/>
        <a:lstStyle/>
        <a:p>
          <a:pPr rtl="0"/>
          <a:r>
            <a:rPr lang="en-US" dirty="0"/>
            <a:t>Group visits</a:t>
          </a:r>
        </a:p>
      </dgm:t>
    </dgm:pt>
    <dgm:pt modelId="{A98A65FB-D77F-4A86-9147-6F22468B5288}" type="parTrans" cxnId="{B8ECDA60-2584-4B2A-A37B-EEC7518B4DBC}">
      <dgm:prSet/>
      <dgm:spPr/>
      <dgm:t>
        <a:bodyPr/>
        <a:lstStyle/>
        <a:p>
          <a:endParaRPr lang="en-US"/>
        </a:p>
      </dgm:t>
    </dgm:pt>
    <dgm:pt modelId="{975DABFD-71DC-4B19-A80A-5AC57B182D32}" type="sibTrans" cxnId="{B8ECDA60-2584-4B2A-A37B-EEC7518B4DBC}">
      <dgm:prSet/>
      <dgm:spPr/>
      <dgm:t>
        <a:bodyPr/>
        <a:lstStyle/>
        <a:p>
          <a:endParaRPr lang="en-US"/>
        </a:p>
      </dgm:t>
    </dgm:pt>
    <dgm:pt modelId="{27CDA188-69F0-472B-AA8A-1252E09AC08B}">
      <dgm:prSet/>
      <dgm:spPr/>
      <dgm:t>
        <a:bodyPr/>
        <a:lstStyle/>
        <a:p>
          <a:pPr rtl="0"/>
          <a:r>
            <a:rPr lang="en-US" dirty="0"/>
            <a:t>Procedures (wound check)</a:t>
          </a:r>
        </a:p>
      </dgm:t>
    </dgm:pt>
    <dgm:pt modelId="{0C7136B9-558F-4A88-A613-BD125CA76697}" type="parTrans" cxnId="{97AB5AB8-1375-4649-A065-13D437BEC095}">
      <dgm:prSet/>
      <dgm:spPr/>
      <dgm:t>
        <a:bodyPr/>
        <a:lstStyle/>
        <a:p>
          <a:endParaRPr lang="en-US"/>
        </a:p>
      </dgm:t>
    </dgm:pt>
    <dgm:pt modelId="{1AB9709D-19EE-494D-AB16-0202AAD7D3F6}" type="sibTrans" cxnId="{97AB5AB8-1375-4649-A065-13D437BEC095}">
      <dgm:prSet/>
      <dgm:spPr/>
      <dgm:t>
        <a:bodyPr/>
        <a:lstStyle/>
        <a:p>
          <a:endParaRPr lang="en-US"/>
        </a:p>
      </dgm:t>
    </dgm:pt>
    <dgm:pt modelId="{A01E88E4-3384-4D82-AD42-AAAD9BBBE6B6}" type="pres">
      <dgm:prSet presAssocID="{7EBBFE20-FD3D-48D6-AF1D-43947D2CA6C2}" presName="linear" presStyleCnt="0">
        <dgm:presLayoutVars>
          <dgm:animLvl val="lvl"/>
          <dgm:resizeHandles val="exact"/>
        </dgm:presLayoutVars>
      </dgm:prSet>
      <dgm:spPr/>
    </dgm:pt>
    <dgm:pt modelId="{4B706A94-D21C-454A-901D-9A0B60EEAA4F}" type="pres">
      <dgm:prSet presAssocID="{7D4AE30E-D180-4202-999A-40F68C1DCA49}" presName="parentText" presStyleLbl="node1" presStyleIdx="0" presStyleCnt="2">
        <dgm:presLayoutVars>
          <dgm:chMax val="0"/>
          <dgm:bulletEnabled val="1"/>
        </dgm:presLayoutVars>
      </dgm:prSet>
      <dgm:spPr/>
    </dgm:pt>
    <dgm:pt modelId="{5182BE0C-9975-4082-AEA2-01FB96E44E77}" type="pres">
      <dgm:prSet presAssocID="{DA7D9B21-9CFD-4419-9026-F7F9C6C08D1D}" presName="spacer" presStyleCnt="0"/>
      <dgm:spPr/>
    </dgm:pt>
    <dgm:pt modelId="{A5F8943D-1024-4BDB-A721-AFED77B61BCA}" type="pres">
      <dgm:prSet presAssocID="{35424BA4-4D03-42D7-8638-833778A3124F}" presName="parentText" presStyleLbl="node1" presStyleIdx="1" presStyleCnt="2">
        <dgm:presLayoutVars>
          <dgm:chMax val="0"/>
          <dgm:bulletEnabled val="1"/>
        </dgm:presLayoutVars>
      </dgm:prSet>
      <dgm:spPr/>
    </dgm:pt>
    <dgm:pt modelId="{03341A89-8361-49B6-8EBF-681D62AB9C33}" type="pres">
      <dgm:prSet presAssocID="{35424BA4-4D03-42D7-8638-833778A3124F}" presName="childText" presStyleLbl="revTx" presStyleIdx="0" presStyleCnt="1">
        <dgm:presLayoutVars>
          <dgm:bulletEnabled val="1"/>
        </dgm:presLayoutVars>
      </dgm:prSet>
      <dgm:spPr/>
    </dgm:pt>
  </dgm:ptLst>
  <dgm:cxnLst>
    <dgm:cxn modelId="{85EFCC06-11E5-447A-B4BD-F4CAA22F530A}" srcId="{35424BA4-4D03-42D7-8638-833778A3124F}" destId="{A4B87ABC-8E91-4BFC-B8C0-4C12C0C9F7C9}" srcOrd="3" destOrd="0" parTransId="{9851AA1F-0EA0-4663-B7C3-5F3099BA335D}" sibTransId="{4DB54687-E7CF-45DA-85D3-6948263E6E9A}"/>
    <dgm:cxn modelId="{124DD208-582A-4008-AF7E-268E9EB962CE}" srcId="{7EBBFE20-FD3D-48D6-AF1D-43947D2CA6C2}" destId="{7D4AE30E-D180-4202-999A-40F68C1DCA49}" srcOrd="0" destOrd="0" parTransId="{28C1CE18-A16E-4951-A64D-89D5C7DE3C53}" sibTransId="{DA7D9B21-9CFD-4419-9026-F7F9C6C08D1D}"/>
    <dgm:cxn modelId="{90FB8B0D-61B0-414C-8DED-2DD028512C39}" type="presOf" srcId="{01853405-65BE-4036-B76C-292A34BC84EE}" destId="{03341A89-8361-49B6-8EBF-681D62AB9C33}" srcOrd="0" destOrd="2" presId="urn:microsoft.com/office/officeart/2005/8/layout/vList2"/>
    <dgm:cxn modelId="{4CF0BC3B-9A63-412E-9492-AD46342437FE}" srcId="{35424BA4-4D03-42D7-8638-833778A3124F}" destId="{46254259-6BA8-43A0-A2DF-BE3F8E2E8CAE}" srcOrd="6" destOrd="0" parTransId="{C2FEDE97-7A5A-476B-A791-3D39B8AC2162}" sibTransId="{66C46043-498D-4005-8669-B080C7CB0105}"/>
    <dgm:cxn modelId="{B8ECDA60-2584-4B2A-A37B-EEC7518B4DBC}" srcId="{35424BA4-4D03-42D7-8638-833778A3124F}" destId="{538F6FD6-4386-4A76-BDEE-107889A963A2}" srcOrd="7" destOrd="0" parTransId="{A98A65FB-D77F-4A86-9147-6F22468B5288}" sibTransId="{975DABFD-71DC-4B19-A80A-5AC57B182D32}"/>
    <dgm:cxn modelId="{60680466-4667-4FA0-AE00-D315D674DBFF}" srcId="{7EBBFE20-FD3D-48D6-AF1D-43947D2CA6C2}" destId="{35424BA4-4D03-42D7-8638-833778A3124F}" srcOrd="1" destOrd="0" parTransId="{40B5D851-D80D-4A0D-988E-C360BECCD30E}" sibTransId="{4C391A97-92C5-43E2-B42D-ADF1EBC9C9A4}"/>
    <dgm:cxn modelId="{375B0948-DF28-4F5D-8CE5-AED578FFAEED}" type="presOf" srcId="{7EBBFE20-FD3D-48D6-AF1D-43947D2CA6C2}" destId="{A01E88E4-3384-4D82-AD42-AAAD9BBBE6B6}" srcOrd="0" destOrd="0" presId="urn:microsoft.com/office/officeart/2005/8/layout/vList2"/>
    <dgm:cxn modelId="{9A833049-AC6C-450A-9082-915A87F9B600}" type="presOf" srcId="{DDE9C737-D1D1-482F-B2E6-58CFB0ECAE6F}" destId="{03341A89-8361-49B6-8EBF-681D62AB9C33}" srcOrd="0" destOrd="5" presId="urn:microsoft.com/office/officeart/2005/8/layout/vList2"/>
    <dgm:cxn modelId="{4D65CB4E-6C48-4DEF-8CD0-483012725D5A}" type="presOf" srcId="{A3B79685-3D80-45B8-B01F-1C33E16F75C9}" destId="{03341A89-8361-49B6-8EBF-681D62AB9C33}" srcOrd="0" destOrd="4" presId="urn:microsoft.com/office/officeart/2005/8/layout/vList2"/>
    <dgm:cxn modelId="{3F9C6153-FAC5-4A71-949C-CE124B8D7485}" type="presOf" srcId="{8D5ED7D6-DF89-4BF6-8589-048025BF69C8}" destId="{03341A89-8361-49B6-8EBF-681D62AB9C33}" srcOrd="0" destOrd="1" presId="urn:microsoft.com/office/officeart/2005/8/layout/vList2"/>
    <dgm:cxn modelId="{13087856-6072-4E2C-A094-49A92B946C1E}" type="presOf" srcId="{35424BA4-4D03-42D7-8638-833778A3124F}" destId="{A5F8943D-1024-4BDB-A721-AFED77B61BCA}" srcOrd="0" destOrd="0" presId="urn:microsoft.com/office/officeart/2005/8/layout/vList2"/>
    <dgm:cxn modelId="{52B69E81-B100-40CD-8337-BBC551585B3F}" type="presOf" srcId="{538F6FD6-4386-4A76-BDEE-107889A963A2}" destId="{03341A89-8361-49B6-8EBF-681D62AB9C33}" srcOrd="0" destOrd="7" presId="urn:microsoft.com/office/officeart/2005/8/layout/vList2"/>
    <dgm:cxn modelId="{5ADDE783-853C-49E2-A079-4F357BCCD1C6}" srcId="{35424BA4-4D03-42D7-8638-833778A3124F}" destId="{8D5ED7D6-DF89-4BF6-8589-048025BF69C8}" srcOrd="1" destOrd="0" parTransId="{B5DA8CD9-7685-4267-A67F-F22885D5D9D5}" sibTransId="{C4CF80DA-7F0B-4AAC-984D-A8A3B37B56AD}"/>
    <dgm:cxn modelId="{6592F98E-CCE0-4154-9332-294BE17EBF7F}" srcId="{35424BA4-4D03-42D7-8638-833778A3124F}" destId="{A3B79685-3D80-45B8-B01F-1C33E16F75C9}" srcOrd="4" destOrd="0" parTransId="{7F29F480-AFDF-4CC8-A65C-BAB89AEE1A10}" sibTransId="{DF6AD0D8-2981-46BF-8EE8-0ED85DA45360}"/>
    <dgm:cxn modelId="{CF27049F-4C49-46D6-9250-FFD3DDDD330E}" type="presOf" srcId="{A4B87ABC-8E91-4BFC-B8C0-4C12C0C9F7C9}" destId="{03341A89-8361-49B6-8EBF-681D62AB9C33}" srcOrd="0" destOrd="3" presId="urn:microsoft.com/office/officeart/2005/8/layout/vList2"/>
    <dgm:cxn modelId="{C83381A5-E550-45BE-A061-F345D7EC7458}" type="presOf" srcId="{46254259-6BA8-43A0-A2DF-BE3F8E2E8CAE}" destId="{03341A89-8361-49B6-8EBF-681D62AB9C33}" srcOrd="0" destOrd="6" presId="urn:microsoft.com/office/officeart/2005/8/layout/vList2"/>
    <dgm:cxn modelId="{E485CFA9-B595-49F8-A6F8-183DA0FD0663}" srcId="{35424BA4-4D03-42D7-8638-833778A3124F}" destId="{536B0EFA-C005-4D5C-A6CC-61F7A94FC4F0}" srcOrd="0" destOrd="0" parTransId="{5DD3A5EB-B3DE-4D85-A8B2-A159A3A81EC4}" sibTransId="{D390F45E-E065-4E67-996F-B30AAE9CF1E2}"/>
    <dgm:cxn modelId="{068B8FB2-5867-47D6-93DF-DBB454960E8E}" type="presOf" srcId="{27CDA188-69F0-472B-AA8A-1252E09AC08B}" destId="{03341A89-8361-49B6-8EBF-681D62AB9C33}" srcOrd="0" destOrd="8" presId="urn:microsoft.com/office/officeart/2005/8/layout/vList2"/>
    <dgm:cxn modelId="{97AB5AB8-1375-4649-A065-13D437BEC095}" srcId="{35424BA4-4D03-42D7-8638-833778A3124F}" destId="{27CDA188-69F0-472B-AA8A-1252E09AC08B}" srcOrd="8" destOrd="0" parTransId="{0C7136B9-558F-4A88-A613-BD125CA76697}" sibTransId="{1AB9709D-19EE-494D-AB16-0202AAD7D3F6}"/>
    <dgm:cxn modelId="{C796C1C9-AE4C-4195-BDB1-9EFC0E892ACE}" srcId="{35424BA4-4D03-42D7-8638-833778A3124F}" destId="{01853405-65BE-4036-B76C-292A34BC84EE}" srcOrd="2" destOrd="0" parTransId="{62439915-C1AD-4A92-B089-37B4B87B972F}" sibTransId="{493B1216-E2E3-43E7-8D14-A97997070B0C}"/>
    <dgm:cxn modelId="{ABD096E4-6555-430E-85F4-682D6A6E6CD7}" type="presOf" srcId="{7D4AE30E-D180-4202-999A-40F68C1DCA49}" destId="{4B706A94-D21C-454A-901D-9A0B60EEAA4F}" srcOrd="0" destOrd="0" presId="urn:microsoft.com/office/officeart/2005/8/layout/vList2"/>
    <dgm:cxn modelId="{DD99A4E8-8300-4D8D-B57B-E57B79D116BE}" srcId="{35424BA4-4D03-42D7-8638-833778A3124F}" destId="{DDE9C737-D1D1-482F-B2E6-58CFB0ECAE6F}" srcOrd="5" destOrd="0" parTransId="{A87B937B-79A6-4924-BECD-66EA25C535E0}" sibTransId="{F6981347-8BDF-4D7C-B85B-AF37421F5E38}"/>
    <dgm:cxn modelId="{FA743CF7-560E-4DA4-9D58-0EB6C7FA61AA}" type="presOf" srcId="{536B0EFA-C005-4D5C-A6CC-61F7A94FC4F0}" destId="{03341A89-8361-49B6-8EBF-681D62AB9C33}" srcOrd="0" destOrd="0" presId="urn:microsoft.com/office/officeart/2005/8/layout/vList2"/>
    <dgm:cxn modelId="{5B701395-FF4C-4F41-9113-CB4896D50779}" type="presParOf" srcId="{A01E88E4-3384-4D82-AD42-AAAD9BBBE6B6}" destId="{4B706A94-D21C-454A-901D-9A0B60EEAA4F}" srcOrd="0" destOrd="0" presId="urn:microsoft.com/office/officeart/2005/8/layout/vList2"/>
    <dgm:cxn modelId="{68459BCE-5387-4E82-A6F1-113E2496F65A}" type="presParOf" srcId="{A01E88E4-3384-4D82-AD42-AAAD9BBBE6B6}" destId="{5182BE0C-9975-4082-AEA2-01FB96E44E77}" srcOrd="1" destOrd="0" presId="urn:microsoft.com/office/officeart/2005/8/layout/vList2"/>
    <dgm:cxn modelId="{52B72128-D496-4350-B556-AFD522BA249B}" type="presParOf" srcId="{A01E88E4-3384-4D82-AD42-AAAD9BBBE6B6}" destId="{A5F8943D-1024-4BDB-A721-AFED77B61BCA}" srcOrd="2" destOrd="0" presId="urn:microsoft.com/office/officeart/2005/8/layout/vList2"/>
    <dgm:cxn modelId="{59739641-530B-4FE8-98D3-BAD0F6BB3A3B}" type="presParOf" srcId="{A01E88E4-3384-4D82-AD42-AAAD9BBBE6B6}" destId="{03341A89-8361-49B6-8EBF-681D62AB9C3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7D350F5-0FAF-4982-9597-4EE0690FFFEF}" type="doc">
      <dgm:prSet loTypeId="urn:microsoft.com/office/officeart/2005/8/layout/vList2" loCatId="list" qsTypeId="urn:microsoft.com/office/officeart/2005/8/quickstyle/simple1" qsCatId="simple" csTypeId="urn:microsoft.com/office/officeart/2005/8/colors/accent5_1" csCatId="accent5"/>
      <dgm:spPr/>
      <dgm:t>
        <a:bodyPr/>
        <a:lstStyle/>
        <a:p>
          <a:endParaRPr lang="en-US"/>
        </a:p>
      </dgm:t>
    </dgm:pt>
    <dgm:pt modelId="{969D9CA0-D752-4F6F-B5E1-120FDB407F19}">
      <dgm:prSet/>
      <dgm:spPr/>
      <dgm:t>
        <a:bodyPr/>
        <a:lstStyle/>
        <a:p>
          <a:pPr rtl="0"/>
          <a:r>
            <a:rPr lang="en-US" dirty="0"/>
            <a:t>This category would consist of the various types of encounters that rely mainly on technology for providers to provide care</a:t>
          </a:r>
        </a:p>
      </dgm:t>
    </dgm:pt>
    <dgm:pt modelId="{7D1013AD-D233-49AB-A348-58B6C4034957}" type="parTrans" cxnId="{AD10ED74-B897-4653-9255-5BD30E5CABFF}">
      <dgm:prSet/>
      <dgm:spPr/>
      <dgm:t>
        <a:bodyPr/>
        <a:lstStyle/>
        <a:p>
          <a:endParaRPr lang="en-US"/>
        </a:p>
      </dgm:t>
    </dgm:pt>
    <dgm:pt modelId="{2E374B5D-13E0-4106-B13B-7AADE5FA643B}" type="sibTrans" cxnId="{AD10ED74-B897-4653-9255-5BD30E5CABFF}">
      <dgm:prSet/>
      <dgm:spPr/>
      <dgm:t>
        <a:bodyPr/>
        <a:lstStyle/>
        <a:p>
          <a:endParaRPr lang="en-US"/>
        </a:p>
      </dgm:t>
    </dgm:pt>
    <dgm:pt modelId="{E8E5CF32-01D0-4879-A2CE-51533A5D91E8}">
      <dgm:prSet/>
      <dgm:spPr/>
      <dgm:t>
        <a:bodyPr/>
        <a:lstStyle/>
        <a:p>
          <a:pPr rtl="0"/>
          <a:r>
            <a:rPr lang="en-US" dirty="0"/>
            <a:t>Examples of these types of encounters are:</a:t>
          </a:r>
        </a:p>
      </dgm:t>
    </dgm:pt>
    <dgm:pt modelId="{0A264AED-206E-40C6-83EC-8B6A9AA8F843}" type="parTrans" cxnId="{350D7459-C83A-4B15-93D3-E7790B02FBA8}">
      <dgm:prSet/>
      <dgm:spPr/>
      <dgm:t>
        <a:bodyPr/>
        <a:lstStyle/>
        <a:p>
          <a:endParaRPr lang="en-US"/>
        </a:p>
      </dgm:t>
    </dgm:pt>
    <dgm:pt modelId="{3BBBE870-65DB-4EE4-969C-6C2AC7B80826}" type="sibTrans" cxnId="{350D7459-C83A-4B15-93D3-E7790B02FBA8}">
      <dgm:prSet/>
      <dgm:spPr/>
      <dgm:t>
        <a:bodyPr/>
        <a:lstStyle/>
        <a:p>
          <a:endParaRPr lang="en-US"/>
        </a:p>
      </dgm:t>
    </dgm:pt>
    <dgm:pt modelId="{D324ECA5-BEF2-47C0-A0ED-B7BCD9946B2F}">
      <dgm:prSet/>
      <dgm:spPr/>
      <dgm:t>
        <a:bodyPr/>
        <a:lstStyle/>
        <a:p>
          <a:pPr rtl="0"/>
          <a:r>
            <a:rPr lang="en-US" dirty="0"/>
            <a:t>Telephone consultations</a:t>
          </a:r>
        </a:p>
      </dgm:t>
    </dgm:pt>
    <dgm:pt modelId="{17C236FB-6C8F-4F5F-A240-3BDA17BDDFCF}" type="parTrans" cxnId="{1CBB7008-15E6-4DDF-B137-8924B3EFF768}">
      <dgm:prSet/>
      <dgm:spPr/>
      <dgm:t>
        <a:bodyPr/>
        <a:lstStyle/>
        <a:p>
          <a:endParaRPr lang="en-US"/>
        </a:p>
      </dgm:t>
    </dgm:pt>
    <dgm:pt modelId="{7FEA676C-68FA-434C-B57E-08F8F7B2DAE6}" type="sibTrans" cxnId="{1CBB7008-15E6-4DDF-B137-8924B3EFF768}">
      <dgm:prSet/>
      <dgm:spPr/>
      <dgm:t>
        <a:bodyPr/>
        <a:lstStyle/>
        <a:p>
          <a:endParaRPr lang="en-US"/>
        </a:p>
      </dgm:t>
    </dgm:pt>
    <dgm:pt modelId="{C0B2C500-C18D-42F9-8C87-A955E74926F7}">
      <dgm:prSet/>
      <dgm:spPr/>
      <dgm:t>
        <a:bodyPr/>
        <a:lstStyle/>
        <a:p>
          <a:pPr rtl="0"/>
          <a:r>
            <a:rPr lang="en-US" dirty="0"/>
            <a:t>Physician-to-Physician eConsults for specialty care</a:t>
          </a:r>
        </a:p>
      </dgm:t>
    </dgm:pt>
    <dgm:pt modelId="{2CA6EF35-FD3F-4D5B-9E16-3FC4A696715D}" type="parTrans" cxnId="{204997CF-38F7-40C2-A721-A5B5D5E23463}">
      <dgm:prSet/>
      <dgm:spPr/>
      <dgm:t>
        <a:bodyPr/>
        <a:lstStyle/>
        <a:p>
          <a:endParaRPr lang="en-US"/>
        </a:p>
      </dgm:t>
    </dgm:pt>
    <dgm:pt modelId="{C70E4FBE-7836-4B98-B339-93502DB9FF47}" type="sibTrans" cxnId="{204997CF-38F7-40C2-A721-A5B5D5E23463}">
      <dgm:prSet/>
      <dgm:spPr/>
      <dgm:t>
        <a:bodyPr/>
        <a:lstStyle/>
        <a:p>
          <a:endParaRPr lang="en-US"/>
        </a:p>
      </dgm:t>
    </dgm:pt>
    <dgm:pt modelId="{8CE3AC30-756F-40EF-8C50-93DC91003E56}">
      <dgm:prSet/>
      <dgm:spPr/>
      <dgm:t>
        <a:bodyPr/>
        <a:lstStyle/>
        <a:p>
          <a:pPr rtl="0"/>
          <a:r>
            <a:rPr lang="en-US" dirty="0"/>
            <a:t>Telemedicine</a:t>
          </a:r>
        </a:p>
      </dgm:t>
    </dgm:pt>
    <dgm:pt modelId="{1A87CF03-5F0F-4E8C-96DF-ED55678788C8}" type="parTrans" cxnId="{D63F1972-E402-4994-8A69-60D305BAF37B}">
      <dgm:prSet/>
      <dgm:spPr/>
      <dgm:t>
        <a:bodyPr/>
        <a:lstStyle/>
        <a:p>
          <a:endParaRPr lang="en-US"/>
        </a:p>
      </dgm:t>
    </dgm:pt>
    <dgm:pt modelId="{E51CF030-9BAD-42C1-9118-437C0B0EB690}" type="sibTrans" cxnId="{D63F1972-E402-4994-8A69-60D305BAF37B}">
      <dgm:prSet/>
      <dgm:spPr/>
      <dgm:t>
        <a:bodyPr/>
        <a:lstStyle/>
        <a:p>
          <a:endParaRPr lang="en-US"/>
        </a:p>
      </dgm:t>
    </dgm:pt>
    <dgm:pt modelId="{945C2A8B-535E-42D6-9327-4A2C24A1DF65}">
      <dgm:prSet/>
      <dgm:spPr/>
      <dgm:t>
        <a:bodyPr/>
        <a:lstStyle/>
        <a:p>
          <a:pPr rtl="0"/>
          <a:r>
            <a:rPr lang="en-US" dirty="0"/>
            <a:t>Call line encounters (nurse advice line)</a:t>
          </a:r>
        </a:p>
      </dgm:t>
    </dgm:pt>
    <dgm:pt modelId="{CFE74A25-41AB-4C64-9D11-C00F4F048AF1}" type="parTrans" cxnId="{1882D498-4049-4630-9271-67458FFBE24B}">
      <dgm:prSet/>
      <dgm:spPr/>
      <dgm:t>
        <a:bodyPr/>
        <a:lstStyle/>
        <a:p>
          <a:endParaRPr lang="en-US"/>
        </a:p>
      </dgm:t>
    </dgm:pt>
    <dgm:pt modelId="{A1A656FC-E3F2-4647-A0B6-4652645B863F}" type="sibTrans" cxnId="{1882D498-4049-4630-9271-67458FFBE24B}">
      <dgm:prSet/>
      <dgm:spPr/>
      <dgm:t>
        <a:bodyPr/>
        <a:lstStyle/>
        <a:p>
          <a:endParaRPr lang="en-US"/>
        </a:p>
      </dgm:t>
    </dgm:pt>
    <dgm:pt modelId="{AA3B694B-7A78-4903-88DE-4FDCCCF0A900}">
      <dgm:prSet/>
      <dgm:spPr/>
      <dgm:t>
        <a:bodyPr/>
        <a:lstStyle/>
        <a:p>
          <a:pPr rtl="0"/>
          <a:r>
            <a:rPr lang="en-US" dirty="0"/>
            <a:t>Email between physician/patient</a:t>
          </a:r>
        </a:p>
      </dgm:t>
    </dgm:pt>
    <dgm:pt modelId="{B7E1F0EA-A604-4FD5-A135-2E84550D267F}" type="parTrans" cxnId="{1CBA89D0-1D35-465B-9472-EAF6DA03570F}">
      <dgm:prSet/>
      <dgm:spPr/>
      <dgm:t>
        <a:bodyPr/>
        <a:lstStyle/>
        <a:p>
          <a:endParaRPr lang="en-US"/>
        </a:p>
      </dgm:t>
    </dgm:pt>
    <dgm:pt modelId="{84F6572A-9524-4734-8CFA-BC3C213E763C}" type="sibTrans" cxnId="{1CBA89D0-1D35-465B-9472-EAF6DA03570F}">
      <dgm:prSet/>
      <dgm:spPr/>
      <dgm:t>
        <a:bodyPr/>
        <a:lstStyle/>
        <a:p>
          <a:endParaRPr lang="en-US"/>
        </a:p>
      </dgm:t>
    </dgm:pt>
    <dgm:pt modelId="{F5EA6E19-E5B2-4D85-BD33-67ED11102DEE}">
      <dgm:prSet/>
      <dgm:spPr/>
      <dgm:t>
        <a:bodyPr/>
        <a:lstStyle/>
        <a:p>
          <a:pPr rtl="0"/>
          <a:r>
            <a:rPr lang="en-US" dirty="0"/>
            <a:t>Clinical decision support encounters for diagnostic studies</a:t>
          </a:r>
        </a:p>
      </dgm:t>
    </dgm:pt>
    <dgm:pt modelId="{4D3DCA8D-0DFA-41B9-9C50-304732D33CD9}" type="parTrans" cxnId="{63DEAD14-55E0-44C5-BF76-05CBA861E973}">
      <dgm:prSet/>
      <dgm:spPr/>
      <dgm:t>
        <a:bodyPr/>
        <a:lstStyle/>
        <a:p>
          <a:endParaRPr lang="en-US"/>
        </a:p>
      </dgm:t>
    </dgm:pt>
    <dgm:pt modelId="{9BE1060B-28EE-4A78-BC23-CB7773C3D2C9}" type="sibTrans" cxnId="{63DEAD14-55E0-44C5-BF76-05CBA861E973}">
      <dgm:prSet/>
      <dgm:spPr/>
      <dgm:t>
        <a:bodyPr/>
        <a:lstStyle/>
        <a:p>
          <a:endParaRPr lang="en-US"/>
        </a:p>
      </dgm:t>
    </dgm:pt>
    <dgm:pt modelId="{2EF27637-3301-4987-8C50-AA37024CE329}">
      <dgm:prSet/>
      <dgm:spPr/>
      <dgm:t>
        <a:bodyPr/>
        <a:lstStyle/>
        <a:p>
          <a:pPr rtl="0"/>
          <a:r>
            <a:rPr lang="en-US" dirty="0"/>
            <a:t>Video-observed therapy</a:t>
          </a:r>
        </a:p>
      </dgm:t>
    </dgm:pt>
    <dgm:pt modelId="{A46F9833-6EC1-4070-A7A7-9ED72BC03483}" type="parTrans" cxnId="{C1179AB4-676F-4D70-838F-23E340BA93F9}">
      <dgm:prSet/>
      <dgm:spPr/>
      <dgm:t>
        <a:bodyPr/>
        <a:lstStyle/>
        <a:p>
          <a:endParaRPr lang="en-US"/>
        </a:p>
      </dgm:t>
    </dgm:pt>
    <dgm:pt modelId="{F223B3CC-40DC-47E1-AE14-B167C5384F5C}" type="sibTrans" cxnId="{C1179AB4-676F-4D70-838F-23E340BA93F9}">
      <dgm:prSet/>
      <dgm:spPr/>
      <dgm:t>
        <a:bodyPr/>
        <a:lstStyle/>
        <a:p>
          <a:endParaRPr lang="en-US"/>
        </a:p>
      </dgm:t>
    </dgm:pt>
    <dgm:pt modelId="{7832F6EB-C96F-4543-A66F-53EE1C224E13}" type="pres">
      <dgm:prSet presAssocID="{A7D350F5-0FAF-4982-9597-4EE0690FFFEF}" presName="linear" presStyleCnt="0">
        <dgm:presLayoutVars>
          <dgm:animLvl val="lvl"/>
          <dgm:resizeHandles val="exact"/>
        </dgm:presLayoutVars>
      </dgm:prSet>
      <dgm:spPr/>
    </dgm:pt>
    <dgm:pt modelId="{8D6EF80B-16E1-41FD-8F19-4F63FCA1E942}" type="pres">
      <dgm:prSet presAssocID="{969D9CA0-D752-4F6F-B5E1-120FDB407F19}" presName="parentText" presStyleLbl="node1" presStyleIdx="0" presStyleCnt="2">
        <dgm:presLayoutVars>
          <dgm:chMax val="0"/>
          <dgm:bulletEnabled val="1"/>
        </dgm:presLayoutVars>
      </dgm:prSet>
      <dgm:spPr/>
    </dgm:pt>
    <dgm:pt modelId="{8F39545A-BF1E-4C40-B105-5B44E89493D1}" type="pres">
      <dgm:prSet presAssocID="{2E374B5D-13E0-4106-B13B-7AADE5FA643B}" presName="spacer" presStyleCnt="0"/>
      <dgm:spPr/>
    </dgm:pt>
    <dgm:pt modelId="{C696C9D2-3D35-42C3-B0CB-4D7CE16A0655}" type="pres">
      <dgm:prSet presAssocID="{E8E5CF32-01D0-4879-A2CE-51533A5D91E8}" presName="parentText" presStyleLbl="node1" presStyleIdx="1" presStyleCnt="2">
        <dgm:presLayoutVars>
          <dgm:chMax val="0"/>
          <dgm:bulletEnabled val="1"/>
        </dgm:presLayoutVars>
      </dgm:prSet>
      <dgm:spPr/>
    </dgm:pt>
    <dgm:pt modelId="{71DAB695-23DF-41EC-B77C-F2FB7A0E1AD2}" type="pres">
      <dgm:prSet presAssocID="{E8E5CF32-01D0-4879-A2CE-51533A5D91E8}" presName="childText" presStyleLbl="revTx" presStyleIdx="0" presStyleCnt="1">
        <dgm:presLayoutVars>
          <dgm:bulletEnabled val="1"/>
        </dgm:presLayoutVars>
      </dgm:prSet>
      <dgm:spPr/>
    </dgm:pt>
  </dgm:ptLst>
  <dgm:cxnLst>
    <dgm:cxn modelId="{792B9C06-1662-48C3-98D7-4BF7D01168EE}" type="presOf" srcId="{F5EA6E19-E5B2-4D85-BD33-67ED11102DEE}" destId="{71DAB695-23DF-41EC-B77C-F2FB7A0E1AD2}" srcOrd="0" destOrd="5" presId="urn:microsoft.com/office/officeart/2005/8/layout/vList2"/>
    <dgm:cxn modelId="{1CBB7008-15E6-4DDF-B137-8924B3EFF768}" srcId="{E8E5CF32-01D0-4879-A2CE-51533A5D91E8}" destId="{D324ECA5-BEF2-47C0-A0ED-B7BCD9946B2F}" srcOrd="0" destOrd="0" parTransId="{17C236FB-6C8F-4F5F-A240-3BDA17BDDFCF}" sibTransId="{7FEA676C-68FA-434C-B57E-08F8F7B2DAE6}"/>
    <dgm:cxn modelId="{63DEAD14-55E0-44C5-BF76-05CBA861E973}" srcId="{E8E5CF32-01D0-4879-A2CE-51533A5D91E8}" destId="{F5EA6E19-E5B2-4D85-BD33-67ED11102DEE}" srcOrd="5" destOrd="0" parTransId="{4D3DCA8D-0DFA-41B9-9C50-304732D33CD9}" sibTransId="{9BE1060B-28EE-4A78-BC23-CB7773C3D2C9}"/>
    <dgm:cxn modelId="{44597A18-3F5F-49F8-AD22-2683559C6671}" type="presOf" srcId="{C0B2C500-C18D-42F9-8C87-A955E74926F7}" destId="{71DAB695-23DF-41EC-B77C-F2FB7A0E1AD2}" srcOrd="0" destOrd="1" presId="urn:microsoft.com/office/officeart/2005/8/layout/vList2"/>
    <dgm:cxn modelId="{0AC33D2A-CB67-4D50-AEF6-AD40595878A8}" type="presOf" srcId="{A7D350F5-0FAF-4982-9597-4EE0690FFFEF}" destId="{7832F6EB-C96F-4543-A66F-53EE1C224E13}" srcOrd="0" destOrd="0" presId="urn:microsoft.com/office/officeart/2005/8/layout/vList2"/>
    <dgm:cxn modelId="{5140692F-8701-4DCC-85A7-84EE6AFB95BA}" type="presOf" srcId="{2EF27637-3301-4987-8C50-AA37024CE329}" destId="{71DAB695-23DF-41EC-B77C-F2FB7A0E1AD2}" srcOrd="0" destOrd="6" presId="urn:microsoft.com/office/officeart/2005/8/layout/vList2"/>
    <dgm:cxn modelId="{D63F1972-E402-4994-8A69-60D305BAF37B}" srcId="{E8E5CF32-01D0-4879-A2CE-51533A5D91E8}" destId="{8CE3AC30-756F-40EF-8C50-93DC91003E56}" srcOrd="2" destOrd="0" parTransId="{1A87CF03-5F0F-4E8C-96DF-ED55678788C8}" sibTransId="{E51CF030-9BAD-42C1-9118-437C0B0EB690}"/>
    <dgm:cxn modelId="{AD10ED74-B897-4653-9255-5BD30E5CABFF}" srcId="{A7D350F5-0FAF-4982-9597-4EE0690FFFEF}" destId="{969D9CA0-D752-4F6F-B5E1-120FDB407F19}" srcOrd="0" destOrd="0" parTransId="{7D1013AD-D233-49AB-A348-58B6C4034957}" sibTransId="{2E374B5D-13E0-4106-B13B-7AADE5FA643B}"/>
    <dgm:cxn modelId="{350D7459-C83A-4B15-93D3-E7790B02FBA8}" srcId="{A7D350F5-0FAF-4982-9597-4EE0690FFFEF}" destId="{E8E5CF32-01D0-4879-A2CE-51533A5D91E8}" srcOrd="1" destOrd="0" parTransId="{0A264AED-206E-40C6-83EC-8B6A9AA8F843}" sibTransId="{3BBBE870-65DB-4EE4-969C-6C2AC7B80826}"/>
    <dgm:cxn modelId="{F73F838B-D3BF-4A84-9237-B39FCA547DF6}" type="presOf" srcId="{945C2A8B-535E-42D6-9327-4A2C24A1DF65}" destId="{71DAB695-23DF-41EC-B77C-F2FB7A0E1AD2}" srcOrd="0" destOrd="3" presId="urn:microsoft.com/office/officeart/2005/8/layout/vList2"/>
    <dgm:cxn modelId="{1A14938E-C637-4CD6-8643-E12BA619F86E}" type="presOf" srcId="{969D9CA0-D752-4F6F-B5E1-120FDB407F19}" destId="{8D6EF80B-16E1-41FD-8F19-4F63FCA1E942}" srcOrd="0" destOrd="0" presId="urn:microsoft.com/office/officeart/2005/8/layout/vList2"/>
    <dgm:cxn modelId="{1882D498-4049-4630-9271-67458FFBE24B}" srcId="{E8E5CF32-01D0-4879-A2CE-51533A5D91E8}" destId="{945C2A8B-535E-42D6-9327-4A2C24A1DF65}" srcOrd="3" destOrd="0" parTransId="{CFE74A25-41AB-4C64-9D11-C00F4F048AF1}" sibTransId="{A1A656FC-E3F2-4647-A0B6-4652645B863F}"/>
    <dgm:cxn modelId="{C1179AB4-676F-4D70-838F-23E340BA93F9}" srcId="{E8E5CF32-01D0-4879-A2CE-51533A5D91E8}" destId="{2EF27637-3301-4987-8C50-AA37024CE329}" srcOrd="6" destOrd="0" parTransId="{A46F9833-6EC1-4070-A7A7-9ED72BC03483}" sibTransId="{F223B3CC-40DC-47E1-AE14-B167C5384F5C}"/>
    <dgm:cxn modelId="{26B121C7-611C-408D-AE87-6E5B7B5AA811}" type="presOf" srcId="{AA3B694B-7A78-4903-88DE-4FDCCCF0A900}" destId="{71DAB695-23DF-41EC-B77C-F2FB7A0E1AD2}" srcOrd="0" destOrd="4" presId="urn:microsoft.com/office/officeart/2005/8/layout/vList2"/>
    <dgm:cxn modelId="{204997CF-38F7-40C2-A721-A5B5D5E23463}" srcId="{E8E5CF32-01D0-4879-A2CE-51533A5D91E8}" destId="{C0B2C500-C18D-42F9-8C87-A955E74926F7}" srcOrd="1" destOrd="0" parTransId="{2CA6EF35-FD3F-4D5B-9E16-3FC4A696715D}" sibTransId="{C70E4FBE-7836-4B98-B339-93502DB9FF47}"/>
    <dgm:cxn modelId="{1CBA89D0-1D35-465B-9472-EAF6DA03570F}" srcId="{E8E5CF32-01D0-4879-A2CE-51533A5D91E8}" destId="{AA3B694B-7A78-4903-88DE-4FDCCCF0A900}" srcOrd="4" destOrd="0" parTransId="{B7E1F0EA-A604-4FD5-A135-2E84550D267F}" sibTransId="{84F6572A-9524-4734-8CFA-BC3C213E763C}"/>
    <dgm:cxn modelId="{38846FD1-E767-4BA5-841F-919259F735AD}" type="presOf" srcId="{E8E5CF32-01D0-4879-A2CE-51533A5D91E8}" destId="{C696C9D2-3D35-42C3-B0CB-4D7CE16A0655}" srcOrd="0" destOrd="0" presId="urn:microsoft.com/office/officeart/2005/8/layout/vList2"/>
    <dgm:cxn modelId="{9AD4D6E7-F322-498C-B220-8D6A0BE21C14}" type="presOf" srcId="{8CE3AC30-756F-40EF-8C50-93DC91003E56}" destId="{71DAB695-23DF-41EC-B77C-F2FB7A0E1AD2}" srcOrd="0" destOrd="2" presId="urn:microsoft.com/office/officeart/2005/8/layout/vList2"/>
    <dgm:cxn modelId="{563052F0-7854-4531-80C5-954840E55BF4}" type="presOf" srcId="{D324ECA5-BEF2-47C0-A0ED-B7BCD9946B2F}" destId="{71DAB695-23DF-41EC-B77C-F2FB7A0E1AD2}" srcOrd="0" destOrd="0" presId="urn:microsoft.com/office/officeart/2005/8/layout/vList2"/>
    <dgm:cxn modelId="{8D8400E7-E843-43CC-BFFB-0E2F0F87E45F}" type="presParOf" srcId="{7832F6EB-C96F-4543-A66F-53EE1C224E13}" destId="{8D6EF80B-16E1-41FD-8F19-4F63FCA1E942}" srcOrd="0" destOrd="0" presId="urn:microsoft.com/office/officeart/2005/8/layout/vList2"/>
    <dgm:cxn modelId="{D92D63EA-737A-45A1-87A7-C609EBB6BB00}" type="presParOf" srcId="{7832F6EB-C96F-4543-A66F-53EE1C224E13}" destId="{8F39545A-BF1E-4C40-B105-5B44E89493D1}" srcOrd="1" destOrd="0" presId="urn:microsoft.com/office/officeart/2005/8/layout/vList2"/>
    <dgm:cxn modelId="{0A80D31B-3DC2-4FA2-90BD-D4D338051BFC}" type="presParOf" srcId="{7832F6EB-C96F-4543-A66F-53EE1C224E13}" destId="{C696C9D2-3D35-42C3-B0CB-4D7CE16A0655}" srcOrd="2" destOrd="0" presId="urn:microsoft.com/office/officeart/2005/8/layout/vList2"/>
    <dgm:cxn modelId="{3FE35727-AAA3-4E1D-961E-0F3BFB3DF09E}" type="presParOf" srcId="{7832F6EB-C96F-4543-A66F-53EE1C224E13}" destId="{71DAB695-23DF-41EC-B77C-F2FB7A0E1AD2}"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7302DB3-882C-4927-B00F-AFD034051531}" type="doc">
      <dgm:prSet loTypeId="urn:microsoft.com/office/officeart/2005/8/layout/vList2" loCatId="list" qsTypeId="urn:microsoft.com/office/officeart/2005/8/quickstyle/simple1" qsCatId="simple" csTypeId="urn:microsoft.com/office/officeart/2005/8/colors/accent6_1" csCatId="accent6"/>
      <dgm:spPr/>
      <dgm:t>
        <a:bodyPr/>
        <a:lstStyle/>
        <a:p>
          <a:endParaRPr lang="en-US"/>
        </a:p>
      </dgm:t>
    </dgm:pt>
    <dgm:pt modelId="{65AE729F-F900-4B0F-8056-6C0076CE0536}">
      <dgm:prSet/>
      <dgm:spPr/>
      <dgm:t>
        <a:bodyPr/>
        <a:lstStyle/>
        <a:p>
          <a:pPr rtl="0"/>
          <a:r>
            <a:rPr lang="en-US" dirty="0"/>
            <a:t>This category would consist of the various types of encounters where care is provided outside of traditional facility</a:t>
          </a:r>
        </a:p>
      </dgm:t>
    </dgm:pt>
    <dgm:pt modelId="{BC3A7415-9A9A-402A-AD3D-EFADF563B4C9}" type="parTrans" cxnId="{A8098CDA-E387-42E1-A2F4-4170F1D4F28C}">
      <dgm:prSet/>
      <dgm:spPr/>
      <dgm:t>
        <a:bodyPr/>
        <a:lstStyle/>
        <a:p>
          <a:endParaRPr lang="en-US"/>
        </a:p>
      </dgm:t>
    </dgm:pt>
    <dgm:pt modelId="{55C9F86E-FD61-49A9-8521-FEA0CA439F99}" type="sibTrans" cxnId="{A8098CDA-E387-42E1-A2F4-4170F1D4F28C}">
      <dgm:prSet/>
      <dgm:spPr/>
      <dgm:t>
        <a:bodyPr/>
        <a:lstStyle/>
        <a:p>
          <a:endParaRPr lang="en-US"/>
        </a:p>
      </dgm:t>
    </dgm:pt>
    <dgm:pt modelId="{828AC1E3-55DD-4ECE-A6E2-4AB1A0DF3755}">
      <dgm:prSet/>
      <dgm:spPr/>
      <dgm:t>
        <a:bodyPr/>
        <a:lstStyle/>
        <a:p>
          <a:pPr rtl="0"/>
          <a:r>
            <a:rPr lang="en-US" dirty="0"/>
            <a:t>Examples of these types of encounters are:</a:t>
          </a:r>
        </a:p>
      </dgm:t>
    </dgm:pt>
    <dgm:pt modelId="{89C13292-1388-4C16-8538-8638F6935F6B}" type="parTrans" cxnId="{022143CB-1960-46D5-8CEB-6DBC1928F4C1}">
      <dgm:prSet/>
      <dgm:spPr/>
      <dgm:t>
        <a:bodyPr/>
        <a:lstStyle/>
        <a:p>
          <a:endParaRPr lang="en-US"/>
        </a:p>
      </dgm:t>
    </dgm:pt>
    <dgm:pt modelId="{7C0996CD-4634-436F-A1AC-B140CA97ABDA}" type="sibTrans" cxnId="{022143CB-1960-46D5-8CEB-6DBC1928F4C1}">
      <dgm:prSet/>
      <dgm:spPr/>
      <dgm:t>
        <a:bodyPr/>
        <a:lstStyle/>
        <a:p>
          <a:endParaRPr lang="en-US"/>
        </a:p>
      </dgm:t>
    </dgm:pt>
    <dgm:pt modelId="{82CFFF09-EB85-4B79-AC62-89E0F63FC4BD}">
      <dgm:prSet/>
      <dgm:spPr/>
      <dgm:t>
        <a:bodyPr/>
        <a:lstStyle/>
        <a:p>
          <a:pPr rtl="0"/>
          <a:r>
            <a:rPr lang="en-US" dirty="0"/>
            <a:t>Home nursing visits post-hospital discharge</a:t>
          </a:r>
        </a:p>
      </dgm:t>
    </dgm:pt>
    <dgm:pt modelId="{C4540B99-DDBF-4324-A416-6CF4A8692F8A}" type="parTrans" cxnId="{39DF9095-6BB1-4987-9B22-85C9E14CB813}">
      <dgm:prSet/>
      <dgm:spPr/>
      <dgm:t>
        <a:bodyPr/>
        <a:lstStyle/>
        <a:p>
          <a:endParaRPr lang="en-US"/>
        </a:p>
      </dgm:t>
    </dgm:pt>
    <dgm:pt modelId="{9BA8EEA6-A30E-4DF1-89A4-A6D013EFEF71}" type="sibTrans" cxnId="{39DF9095-6BB1-4987-9B22-85C9E14CB813}">
      <dgm:prSet/>
      <dgm:spPr/>
      <dgm:t>
        <a:bodyPr/>
        <a:lstStyle/>
        <a:p>
          <a:endParaRPr lang="en-US"/>
        </a:p>
      </dgm:t>
    </dgm:pt>
    <dgm:pt modelId="{6E0E34E1-81DA-4C30-8E20-D90EA0B9C35E}">
      <dgm:prSet/>
      <dgm:spPr/>
      <dgm:t>
        <a:bodyPr/>
        <a:lstStyle/>
        <a:p>
          <a:pPr rtl="0"/>
          <a:r>
            <a:rPr lang="en-US" dirty="0"/>
            <a:t>Community health worker encounters</a:t>
          </a:r>
        </a:p>
      </dgm:t>
    </dgm:pt>
    <dgm:pt modelId="{223BDCB6-9253-43D2-9590-4A0A1F4A2F46}" type="parTrans" cxnId="{A1B1B5A2-8700-42F1-8FEA-D9F275B03F67}">
      <dgm:prSet/>
      <dgm:spPr/>
      <dgm:t>
        <a:bodyPr/>
        <a:lstStyle/>
        <a:p>
          <a:endParaRPr lang="en-US"/>
        </a:p>
      </dgm:t>
    </dgm:pt>
    <dgm:pt modelId="{EEC6AD8D-9C2B-4622-9ED9-C3CCDDEF6577}" type="sibTrans" cxnId="{A1B1B5A2-8700-42F1-8FEA-D9F275B03F67}">
      <dgm:prSet/>
      <dgm:spPr/>
      <dgm:t>
        <a:bodyPr/>
        <a:lstStyle/>
        <a:p>
          <a:endParaRPr lang="en-US"/>
        </a:p>
      </dgm:t>
    </dgm:pt>
    <dgm:pt modelId="{56035393-21F4-42B4-A662-C42D5F712EEF}">
      <dgm:prSet/>
      <dgm:spPr/>
      <dgm:t>
        <a:bodyPr/>
        <a:lstStyle/>
        <a:p>
          <a:pPr rtl="0"/>
          <a:r>
            <a:rPr lang="en-US" dirty="0"/>
            <a:t>Mobile clinics</a:t>
          </a:r>
        </a:p>
      </dgm:t>
    </dgm:pt>
    <dgm:pt modelId="{C6BCED3E-C6C8-4DB8-BABD-18FCECB983C6}" type="parTrans" cxnId="{C81CB9D9-C404-4FA4-81A6-9FA6F5F7C567}">
      <dgm:prSet/>
      <dgm:spPr/>
      <dgm:t>
        <a:bodyPr/>
        <a:lstStyle/>
        <a:p>
          <a:endParaRPr lang="en-US"/>
        </a:p>
      </dgm:t>
    </dgm:pt>
    <dgm:pt modelId="{C6DAEE06-4314-4DA6-9B2C-8333F5B9F2E8}" type="sibTrans" cxnId="{C81CB9D9-C404-4FA4-81A6-9FA6F5F7C567}">
      <dgm:prSet/>
      <dgm:spPr/>
      <dgm:t>
        <a:bodyPr/>
        <a:lstStyle/>
        <a:p>
          <a:endParaRPr lang="en-US"/>
        </a:p>
      </dgm:t>
    </dgm:pt>
    <dgm:pt modelId="{7D319492-A3B5-4AC9-BEC5-A0035B210E52}">
      <dgm:prSet/>
      <dgm:spPr/>
      <dgm:t>
        <a:bodyPr/>
        <a:lstStyle/>
        <a:p>
          <a:pPr rtl="0"/>
          <a:r>
            <a:rPr lang="en-US" dirty="0"/>
            <a:t>Paramedic treat and release</a:t>
          </a:r>
        </a:p>
      </dgm:t>
    </dgm:pt>
    <dgm:pt modelId="{F4AE6F74-4BDC-4B32-8075-F213EDB51A60}" type="parTrans" cxnId="{058A43A0-9E04-4291-A17B-93B223CE46AA}">
      <dgm:prSet/>
      <dgm:spPr/>
      <dgm:t>
        <a:bodyPr/>
        <a:lstStyle/>
        <a:p>
          <a:endParaRPr lang="en-US"/>
        </a:p>
      </dgm:t>
    </dgm:pt>
    <dgm:pt modelId="{639EE5D8-B879-4BAB-A80B-8BAD27D77848}" type="sibTrans" cxnId="{058A43A0-9E04-4291-A17B-93B223CE46AA}">
      <dgm:prSet/>
      <dgm:spPr/>
      <dgm:t>
        <a:bodyPr/>
        <a:lstStyle/>
        <a:p>
          <a:endParaRPr lang="en-US"/>
        </a:p>
      </dgm:t>
    </dgm:pt>
    <dgm:pt modelId="{1EB20EF5-6D06-4EE2-B90D-399396F01407}" type="pres">
      <dgm:prSet presAssocID="{F7302DB3-882C-4927-B00F-AFD034051531}" presName="linear" presStyleCnt="0">
        <dgm:presLayoutVars>
          <dgm:animLvl val="lvl"/>
          <dgm:resizeHandles val="exact"/>
        </dgm:presLayoutVars>
      </dgm:prSet>
      <dgm:spPr/>
    </dgm:pt>
    <dgm:pt modelId="{6DF5FA4D-C0DC-4F59-B780-CDC6A911B223}" type="pres">
      <dgm:prSet presAssocID="{65AE729F-F900-4B0F-8056-6C0076CE0536}" presName="parentText" presStyleLbl="node1" presStyleIdx="0" presStyleCnt="2">
        <dgm:presLayoutVars>
          <dgm:chMax val="0"/>
          <dgm:bulletEnabled val="1"/>
        </dgm:presLayoutVars>
      </dgm:prSet>
      <dgm:spPr/>
    </dgm:pt>
    <dgm:pt modelId="{39B3DC1F-A083-4CE6-B6C4-5C58D93BE70C}" type="pres">
      <dgm:prSet presAssocID="{55C9F86E-FD61-49A9-8521-FEA0CA439F99}" presName="spacer" presStyleCnt="0"/>
      <dgm:spPr/>
    </dgm:pt>
    <dgm:pt modelId="{A4BDCE96-7D6B-4707-98F3-479C68248D07}" type="pres">
      <dgm:prSet presAssocID="{828AC1E3-55DD-4ECE-A6E2-4AB1A0DF3755}" presName="parentText" presStyleLbl="node1" presStyleIdx="1" presStyleCnt="2">
        <dgm:presLayoutVars>
          <dgm:chMax val="0"/>
          <dgm:bulletEnabled val="1"/>
        </dgm:presLayoutVars>
      </dgm:prSet>
      <dgm:spPr/>
    </dgm:pt>
    <dgm:pt modelId="{D89B7312-1622-4F16-A44E-502C3B917613}" type="pres">
      <dgm:prSet presAssocID="{828AC1E3-55DD-4ECE-A6E2-4AB1A0DF3755}" presName="childText" presStyleLbl="revTx" presStyleIdx="0" presStyleCnt="1">
        <dgm:presLayoutVars>
          <dgm:bulletEnabled val="1"/>
        </dgm:presLayoutVars>
      </dgm:prSet>
      <dgm:spPr/>
    </dgm:pt>
  </dgm:ptLst>
  <dgm:cxnLst>
    <dgm:cxn modelId="{FC4CD019-2F6A-4BE0-8FCA-E75065ADCE24}" type="presOf" srcId="{65AE729F-F900-4B0F-8056-6C0076CE0536}" destId="{6DF5FA4D-C0DC-4F59-B780-CDC6A911B223}" srcOrd="0" destOrd="0" presId="urn:microsoft.com/office/officeart/2005/8/layout/vList2"/>
    <dgm:cxn modelId="{34F7A022-CDDE-47A9-8836-357197ED3B86}" type="presOf" srcId="{7D319492-A3B5-4AC9-BEC5-A0035B210E52}" destId="{D89B7312-1622-4F16-A44E-502C3B917613}" srcOrd="0" destOrd="3" presId="urn:microsoft.com/office/officeart/2005/8/layout/vList2"/>
    <dgm:cxn modelId="{D15F5467-38C9-4794-8F1E-360C3CD5FC58}" type="presOf" srcId="{56035393-21F4-42B4-A662-C42D5F712EEF}" destId="{D89B7312-1622-4F16-A44E-502C3B917613}" srcOrd="0" destOrd="2" presId="urn:microsoft.com/office/officeart/2005/8/layout/vList2"/>
    <dgm:cxn modelId="{39DF9095-6BB1-4987-9B22-85C9E14CB813}" srcId="{828AC1E3-55DD-4ECE-A6E2-4AB1A0DF3755}" destId="{82CFFF09-EB85-4B79-AC62-89E0F63FC4BD}" srcOrd="0" destOrd="0" parTransId="{C4540B99-DDBF-4324-A416-6CF4A8692F8A}" sibTransId="{9BA8EEA6-A30E-4DF1-89A4-A6D013EFEF71}"/>
    <dgm:cxn modelId="{058A43A0-9E04-4291-A17B-93B223CE46AA}" srcId="{828AC1E3-55DD-4ECE-A6E2-4AB1A0DF3755}" destId="{7D319492-A3B5-4AC9-BEC5-A0035B210E52}" srcOrd="3" destOrd="0" parTransId="{F4AE6F74-4BDC-4B32-8075-F213EDB51A60}" sibTransId="{639EE5D8-B879-4BAB-A80B-8BAD27D77848}"/>
    <dgm:cxn modelId="{A1B1B5A2-8700-42F1-8FEA-D9F275B03F67}" srcId="{828AC1E3-55DD-4ECE-A6E2-4AB1A0DF3755}" destId="{6E0E34E1-81DA-4C30-8E20-D90EA0B9C35E}" srcOrd="1" destOrd="0" parTransId="{223BDCB6-9253-43D2-9590-4A0A1F4A2F46}" sibTransId="{EEC6AD8D-9C2B-4622-9ED9-C3CCDDEF6577}"/>
    <dgm:cxn modelId="{E340ACAC-B83A-4480-A394-4167635F177E}" type="presOf" srcId="{F7302DB3-882C-4927-B00F-AFD034051531}" destId="{1EB20EF5-6D06-4EE2-B90D-399396F01407}" srcOrd="0" destOrd="0" presId="urn:microsoft.com/office/officeart/2005/8/layout/vList2"/>
    <dgm:cxn modelId="{569F24AD-43FD-4D87-9EF8-316A36A3E5FF}" type="presOf" srcId="{82CFFF09-EB85-4B79-AC62-89E0F63FC4BD}" destId="{D89B7312-1622-4F16-A44E-502C3B917613}" srcOrd="0" destOrd="0" presId="urn:microsoft.com/office/officeart/2005/8/layout/vList2"/>
    <dgm:cxn modelId="{022143CB-1960-46D5-8CEB-6DBC1928F4C1}" srcId="{F7302DB3-882C-4927-B00F-AFD034051531}" destId="{828AC1E3-55DD-4ECE-A6E2-4AB1A0DF3755}" srcOrd="1" destOrd="0" parTransId="{89C13292-1388-4C16-8538-8638F6935F6B}" sibTransId="{7C0996CD-4634-436F-A1AC-B140CA97ABDA}"/>
    <dgm:cxn modelId="{D9C137CE-BBA5-4409-B707-7F8F4E9E9735}" type="presOf" srcId="{828AC1E3-55DD-4ECE-A6E2-4AB1A0DF3755}" destId="{A4BDCE96-7D6B-4707-98F3-479C68248D07}" srcOrd="0" destOrd="0" presId="urn:microsoft.com/office/officeart/2005/8/layout/vList2"/>
    <dgm:cxn modelId="{68E13CCF-EE1B-412A-8D06-0E23FA69B80D}" type="presOf" srcId="{6E0E34E1-81DA-4C30-8E20-D90EA0B9C35E}" destId="{D89B7312-1622-4F16-A44E-502C3B917613}" srcOrd="0" destOrd="1" presId="urn:microsoft.com/office/officeart/2005/8/layout/vList2"/>
    <dgm:cxn modelId="{C81CB9D9-C404-4FA4-81A6-9FA6F5F7C567}" srcId="{828AC1E3-55DD-4ECE-A6E2-4AB1A0DF3755}" destId="{56035393-21F4-42B4-A662-C42D5F712EEF}" srcOrd="2" destOrd="0" parTransId="{C6BCED3E-C6C8-4DB8-BABD-18FCECB983C6}" sibTransId="{C6DAEE06-4314-4DA6-9B2C-8333F5B9F2E8}"/>
    <dgm:cxn modelId="{A8098CDA-E387-42E1-A2F4-4170F1D4F28C}" srcId="{F7302DB3-882C-4927-B00F-AFD034051531}" destId="{65AE729F-F900-4B0F-8056-6C0076CE0536}" srcOrd="0" destOrd="0" parTransId="{BC3A7415-9A9A-402A-AD3D-EFADF563B4C9}" sibTransId="{55C9F86E-FD61-49A9-8521-FEA0CA439F99}"/>
    <dgm:cxn modelId="{7A94482E-4067-4269-ACD4-9DF69E6CF5DA}" type="presParOf" srcId="{1EB20EF5-6D06-4EE2-B90D-399396F01407}" destId="{6DF5FA4D-C0DC-4F59-B780-CDC6A911B223}" srcOrd="0" destOrd="0" presId="urn:microsoft.com/office/officeart/2005/8/layout/vList2"/>
    <dgm:cxn modelId="{2CDD6CD1-DC85-4790-8CE8-FC701D0F5062}" type="presParOf" srcId="{1EB20EF5-6D06-4EE2-B90D-399396F01407}" destId="{39B3DC1F-A083-4CE6-B6C4-5C58D93BE70C}" srcOrd="1" destOrd="0" presId="urn:microsoft.com/office/officeart/2005/8/layout/vList2"/>
    <dgm:cxn modelId="{1DC73E17-006C-4C05-85D5-8001F9834010}" type="presParOf" srcId="{1EB20EF5-6D06-4EE2-B90D-399396F01407}" destId="{A4BDCE96-7D6B-4707-98F3-479C68248D07}" srcOrd="2" destOrd="0" presId="urn:microsoft.com/office/officeart/2005/8/layout/vList2"/>
    <dgm:cxn modelId="{F30D3FF3-A555-466D-B9D0-C01EECD31EAB}" type="presParOf" srcId="{1EB20EF5-6D06-4EE2-B90D-399396F01407}" destId="{D89B7312-1622-4F16-A44E-502C3B91761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5AF3F6F-0C0B-4197-ACA9-622C740DE4F2}" type="doc">
      <dgm:prSet loTypeId="urn:microsoft.com/office/officeart/2005/8/layout/vList2" loCatId="list" qsTypeId="urn:microsoft.com/office/officeart/2005/8/quickstyle/simple1" qsCatId="simple" csTypeId="urn:microsoft.com/office/officeart/2005/8/colors/accent6_1" csCatId="accent6"/>
      <dgm:spPr/>
      <dgm:t>
        <a:bodyPr/>
        <a:lstStyle/>
        <a:p>
          <a:endParaRPr lang="en-US"/>
        </a:p>
      </dgm:t>
    </dgm:pt>
    <dgm:pt modelId="{D4741ADF-079F-4F0D-A43F-3852EB815B9A}">
      <dgm:prSet/>
      <dgm:spPr/>
      <dgm:t>
        <a:bodyPr/>
        <a:lstStyle/>
        <a:p>
          <a:pPr rtl="0"/>
          <a:r>
            <a:rPr lang="en-US" dirty="0"/>
            <a:t>This category would consist of the various types of encounters that are focused on prevention/education/support</a:t>
          </a:r>
        </a:p>
      </dgm:t>
    </dgm:pt>
    <dgm:pt modelId="{1928341C-164C-431E-8DE3-F7F8AC38070D}" type="parTrans" cxnId="{2E955091-D766-4B25-8156-52ED2FFC79BA}">
      <dgm:prSet/>
      <dgm:spPr/>
      <dgm:t>
        <a:bodyPr/>
        <a:lstStyle/>
        <a:p>
          <a:endParaRPr lang="en-US"/>
        </a:p>
      </dgm:t>
    </dgm:pt>
    <dgm:pt modelId="{B78D15B9-29B4-44E3-8B73-066C192432A3}" type="sibTrans" cxnId="{2E955091-D766-4B25-8156-52ED2FFC79BA}">
      <dgm:prSet/>
      <dgm:spPr/>
      <dgm:t>
        <a:bodyPr/>
        <a:lstStyle/>
        <a:p>
          <a:endParaRPr lang="en-US"/>
        </a:p>
      </dgm:t>
    </dgm:pt>
    <dgm:pt modelId="{ADD74D00-490B-4DB3-8D83-B5A70CBB484F}">
      <dgm:prSet/>
      <dgm:spPr/>
      <dgm:t>
        <a:bodyPr/>
        <a:lstStyle/>
        <a:p>
          <a:pPr rtl="0"/>
          <a:r>
            <a:rPr lang="en-US" dirty="0"/>
            <a:t>Examples of these types of encounters are:</a:t>
          </a:r>
        </a:p>
      </dgm:t>
    </dgm:pt>
    <dgm:pt modelId="{0BA1DCF1-A36A-4222-BB50-7A2542B3E148}" type="parTrans" cxnId="{FF6F4C57-2543-4908-83F3-F8888E99BCCA}">
      <dgm:prSet/>
      <dgm:spPr/>
      <dgm:t>
        <a:bodyPr/>
        <a:lstStyle/>
        <a:p>
          <a:endParaRPr lang="en-US"/>
        </a:p>
      </dgm:t>
    </dgm:pt>
    <dgm:pt modelId="{2E9C698B-3587-488A-AF58-B68E4C63E8ED}" type="sibTrans" cxnId="{FF6F4C57-2543-4908-83F3-F8888E99BCCA}">
      <dgm:prSet/>
      <dgm:spPr/>
      <dgm:t>
        <a:bodyPr/>
        <a:lstStyle/>
        <a:p>
          <a:endParaRPr lang="en-US"/>
        </a:p>
      </dgm:t>
    </dgm:pt>
    <dgm:pt modelId="{8C7170CB-D47E-4C13-8CB5-DE3A89D766F2}">
      <dgm:prSet/>
      <dgm:spPr/>
      <dgm:t>
        <a:bodyPr/>
        <a:lstStyle/>
        <a:p>
          <a:pPr rtl="0"/>
          <a:r>
            <a:rPr lang="en-US" dirty="0"/>
            <a:t>Health education/community wellness encounters</a:t>
          </a:r>
        </a:p>
      </dgm:t>
    </dgm:pt>
    <dgm:pt modelId="{293FF347-02B5-4715-A2AE-D967B33F8FB6}" type="parTrans" cxnId="{26B9A02B-0CB5-4A2E-8F22-62DEFB5626CD}">
      <dgm:prSet/>
      <dgm:spPr/>
      <dgm:t>
        <a:bodyPr/>
        <a:lstStyle/>
        <a:p>
          <a:endParaRPr lang="en-US"/>
        </a:p>
      </dgm:t>
    </dgm:pt>
    <dgm:pt modelId="{5C6D9470-22E5-4859-9313-0AD3C8C31185}" type="sibTrans" cxnId="{26B9A02B-0CB5-4A2E-8F22-62DEFB5626CD}">
      <dgm:prSet/>
      <dgm:spPr/>
      <dgm:t>
        <a:bodyPr/>
        <a:lstStyle/>
        <a:p>
          <a:endParaRPr lang="en-US"/>
        </a:p>
      </dgm:t>
    </dgm:pt>
    <dgm:pt modelId="{00AB86AE-9D2B-494E-9828-29490ACB09F0}">
      <dgm:prSet/>
      <dgm:spPr/>
      <dgm:t>
        <a:bodyPr/>
        <a:lstStyle/>
        <a:p>
          <a:pPr rtl="0"/>
          <a:r>
            <a:rPr lang="en-US" dirty="0"/>
            <a:t>Patient support/disease management groups</a:t>
          </a:r>
        </a:p>
      </dgm:t>
    </dgm:pt>
    <dgm:pt modelId="{5004CC0D-207E-446A-B278-1B59326A5C42}" type="parTrans" cxnId="{533FD627-1795-41B7-A4A7-9FD1B86FD1D0}">
      <dgm:prSet/>
      <dgm:spPr/>
      <dgm:t>
        <a:bodyPr/>
        <a:lstStyle/>
        <a:p>
          <a:endParaRPr lang="en-US"/>
        </a:p>
      </dgm:t>
    </dgm:pt>
    <dgm:pt modelId="{962E9BF7-3F64-4C6C-B861-8FCDCEB054F4}" type="sibTrans" cxnId="{533FD627-1795-41B7-A4A7-9FD1B86FD1D0}">
      <dgm:prSet/>
      <dgm:spPr/>
      <dgm:t>
        <a:bodyPr/>
        <a:lstStyle/>
        <a:p>
          <a:endParaRPr lang="en-US"/>
        </a:p>
      </dgm:t>
    </dgm:pt>
    <dgm:pt modelId="{CFD87226-68FD-41E7-9D2B-43EC1C9310B7}">
      <dgm:prSet/>
      <dgm:spPr/>
      <dgm:t>
        <a:bodyPr/>
        <a:lstStyle/>
        <a:p>
          <a:pPr rtl="0"/>
          <a:r>
            <a:rPr lang="en-US" dirty="0"/>
            <a:t>Substance use disorder counseling groups</a:t>
          </a:r>
        </a:p>
      </dgm:t>
    </dgm:pt>
    <dgm:pt modelId="{F3AB7AF1-D46F-4D7E-8FC0-67BE1935E8E0}" type="parTrans" cxnId="{C59CC882-027B-4621-BD9B-BF5866751953}">
      <dgm:prSet/>
      <dgm:spPr/>
      <dgm:t>
        <a:bodyPr/>
        <a:lstStyle/>
        <a:p>
          <a:endParaRPr lang="en-US"/>
        </a:p>
      </dgm:t>
    </dgm:pt>
    <dgm:pt modelId="{8832A9BB-86DC-470E-B63D-DA710FF7033A}" type="sibTrans" cxnId="{C59CC882-027B-4621-BD9B-BF5866751953}">
      <dgm:prSet/>
      <dgm:spPr/>
      <dgm:t>
        <a:bodyPr/>
        <a:lstStyle/>
        <a:p>
          <a:endParaRPr lang="en-US"/>
        </a:p>
      </dgm:t>
    </dgm:pt>
    <dgm:pt modelId="{C35F1105-9AC6-44E7-A825-8E54EF10C1DB}">
      <dgm:prSet/>
      <dgm:spPr/>
      <dgm:t>
        <a:bodyPr/>
        <a:lstStyle/>
        <a:p>
          <a:pPr rtl="0"/>
          <a:r>
            <a:rPr lang="en-US" dirty="0"/>
            <a:t>Palliative care</a:t>
          </a:r>
        </a:p>
      </dgm:t>
    </dgm:pt>
    <dgm:pt modelId="{0F87A4A6-1C73-4A3D-87E6-7C0B689314CC}" type="parTrans" cxnId="{94851EC5-990A-409A-A0A8-D28B03FD5FD1}">
      <dgm:prSet/>
      <dgm:spPr/>
      <dgm:t>
        <a:bodyPr/>
        <a:lstStyle/>
        <a:p>
          <a:endParaRPr lang="en-US"/>
        </a:p>
      </dgm:t>
    </dgm:pt>
    <dgm:pt modelId="{5D2E2029-F6EF-451D-9A27-0CF7E3C4FA0B}" type="sibTrans" cxnId="{94851EC5-990A-409A-A0A8-D28B03FD5FD1}">
      <dgm:prSet/>
      <dgm:spPr/>
      <dgm:t>
        <a:bodyPr/>
        <a:lstStyle/>
        <a:p>
          <a:endParaRPr lang="en-US"/>
        </a:p>
      </dgm:t>
    </dgm:pt>
    <dgm:pt modelId="{1DA7455E-447F-43C0-8B46-9EE0E7E016ED}">
      <dgm:prSet/>
      <dgm:spPr/>
      <dgm:t>
        <a:bodyPr/>
        <a:lstStyle/>
        <a:p>
          <a:pPr rtl="0"/>
          <a:r>
            <a:rPr lang="en-US" dirty="0"/>
            <a:t>Pain management programs</a:t>
          </a:r>
        </a:p>
      </dgm:t>
    </dgm:pt>
    <dgm:pt modelId="{6770B645-5B58-4DFA-8D6C-38D9EF8A38EC}" type="parTrans" cxnId="{1E542D81-262C-4516-AC1F-C7EC445AAD04}">
      <dgm:prSet/>
      <dgm:spPr/>
      <dgm:t>
        <a:bodyPr/>
        <a:lstStyle/>
        <a:p>
          <a:endParaRPr lang="en-US"/>
        </a:p>
      </dgm:t>
    </dgm:pt>
    <dgm:pt modelId="{A3AF7D0A-F1FD-4EE7-9564-0BA43C2D487B}" type="sibTrans" cxnId="{1E542D81-262C-4516-AC1F-C7EC445AAD04}">
      <dgm:prSet/>
      <dgm:spPr/>
      <dgm:t>
        <a:bodyPr/>
        <a:lstStyle/>
        <a:p>
          <a:endParaRPr lang="en-US"/>
        </a:p>
      </dgm:t>
    </dgm:pt>
    <dgm:pt modelId="{1573C185-51D0-4B5D-BDC6-32759C214806}">
      <dgm:prSet/>
      <dgm:spPr/>
      <dgm:t>
        <a:bodyPr/>
        <a:lstStyle/>
        <a:p>
          <a:pPr rtl="0"/>
          <a:r>
            <a:rPr lang="en-US" dirty="0"/>
            <a:t>Immunization outreach</a:t>
          </a:r>
        </a:p>
      </dgm:t>
    </dgm:pt>
    <dgm:pt modelId="{43AA1893-4FE1-4BA4-ADAD-410DCB497903}" type="parTrans" cxnId="{B7073423-F759-434A-835D-7B086D349758}">
      <dgm:prSet/>
      <dgm:spPr/>
      <dgm:t>
        <a:bodyPr/>
        <a:lstStyle/>
        <a:p>
          <a:endParaRPr lang="en-US"/>
        </a:p>
      </dgm:t>
    </dgm:pt>
    <dgm:pt modelId="{EADC48FA-CB04-4722-9246-1F2C7D7B8582}" type="sibTrans" cxnId="{B7073423-F759-434A-835D-7B086D349758}">
      <dgm:prSet/>
      <dgm:spPr/>
      <dgm:t>
        <a:bodyPr/>
        <a:lstStyle/>
        <a:p>
          <a:endParaRPr lang="en-US"/>
        </a:p>
      </dgm:t>
    </dgm:pt>
    <dgm:pt modelId="{2C4BF035-68C5-4C12-8DAD-7F194C39B986}">
      <dgm:prSet/>
      <dgm:spPr/>
      <dgm:t>
        <a:bodyPr/>
        <a:lstStyle/>
        <a:p>
          <a:pPr rtl="0"/>
          <a:r>
            <a:rPr lang="en-US" dirty="0"/>
            <a:t>Supportive housing case management services</a:t>
          </a:r>
        </a:p>
      </dgm:t>
    </dgm:pt>
    <dgm:pt modelId="{F2DCB3B6-6916-4830-81F8-215D7DE0E759}" type="parTrans" cxnId="{88A962C0-6336-41DE-B234-DB4EFD880D56}">
      <dgm:prSet/>
      <dgm:spPr/>
      <dgm:t>
        <a:bodyPr/>
        <a:lstStyle/>
        <a:p>
          <a:endParaRPr lang="en-US"/>
        </a:p>
      </dgm:t>
    </dgm:pt>
    <dgm:pt modelId="{84B4035D-4FBB-4AFF-80F7-8B3B5952F87D}" type="sibTrans" cxnId="{88A962C0-6336-41DE-B234-DB4EFD880D56}">
      <dgm:prSet/>
      <dgm:spPr/>
      <dgm:t>
        <a:bodyPr/>
        <a:lstStyle/>
        <a:p>
          <a:endParaRPr lang="en-US"/>
        </a:p>
      </dgm:t>
    </dgm:pt>
    <dgm:pt modelId="{4C014F3F-7552-4484-87D8-86A0E6F96A86}" type="pres">
      <dgm:prSet presAssocID="{65AF3F6F-0C0B-4197-ACA9-622C740DE4F2}" presName="linear" presStyleCnt="0">
        <dgm:presLayoutVars>
          <dgm:animLvl val="lvl"/>
          <dgm:resizeHandles val="exact"/>
        </dgm:presLayoutVars>
      </dgm:prSet>
      <dgm:spPr/>
    </dgm:pt>
    <dgm:pt modelId="{815CBD02-2AC3-4444-9B3B-59FE0ECBA115}" type="pres">
      <dgm:prSet presAssocID="{D4741ADF-079F-4F0D-A43F-3852EB815B9A}" presName="parentText" presStyleLbl="node1" presStyleIdx="0" presStyleCnt="2">
        <dgm:presLayoutVars>
          <dgm:chMax val="0"/>
          <dgm:bulletEnabled val="1"/>
        </dgm:presLayoutVars>
      </dgm:prSet>
      <dgm:spPr/>
    </dgm:pt>
    <dgm:pt modelId="{B3F45A6C-A54D-44C1-9590-B89C3545F84D}" type="pres">
      <dgm:prSet presAssocID="{B78D15B9-29B4-44E3-8B73-066C192432A3}" presName="spacer" presStyleCnt="0"/>
      <dgm:spPr/>
    </dgm:pt>
    <dgm:pt modelId="{7CD4E178-8D15-4F93-80FD-1B7E6915EE30}" type="pres">
      <dgm:prSet presAssocID="{ADD74D00-490B-4DB3-8D83-B5A70CBB484F}" presName="parentText" presStyleLbl="node1" presStyleIdx="1" presStyleCnt="2">
        <dgm:presLayoutVars>
          <dgm:chMax val="0"/>
          <dgm:bulletEnabled val="1"/>
        </dgm:presLayoutVars>
      </dgm:prSet>
      <dgm:spPr/>
    </dgm:pt>
    <dgm:pt modelId="{AFCED3FD-7726-4965-8A33-3104EF873F43}" type="pres">
      <dgm:prSet presAssocID="{ADD74D00-490B-4DB3-8D83-B5A70CBB484F}" presName="childText" presStyleLbl="revTx" presStyleIdx="0" presStyleCnt="1">
        <dgm:presLayoutVars>
          <dgm:bulletEnabled val="1"/>
        </dgm:presLayoutVars>
      </dgm:prSet>
      <dgm:spPr/>
    </dgm:pt>
  </dgm:ptLst>
  <dgm:cxnLst>
    <dgm:cxn modelId="{B7073423-F759-434A-835D-7B086D349758}" srcId="{ADD74D00-490B-4DB3-8D83-B5A70CBB484F}" destId="{1573C185-51D0-4B5D-BDC6-32759C214806}" srcOrd="5" destOrd="0" parTransId="{43AA1893-4FE1-4BA4-ADAD-410DCB497903}" sibTransId="{EADC48FA-CB04-4722-9246-1F2C7D7B8582}"/>
    <dgm:cxn modelId="{533FD627-1795-41B7-A4A7-9FD1B86FD1D0}" srcId="{ADD74D00-490B-4DB3-8D83-B5A70CBB484F}" destId="{00AB86AE-9D2B-494E-9828-29490ACB09F0}" srcOrd="1" destOrd="0" parTransId="{5004CC0D-207E-446A-B278-1B59326A5C42}" sibTransId="{962E9BF7-3F64-4C6C-B861-8FCDCEB054F4}"/>
    <dgm:cxn modelId="{26B9A02B-0CB5-4A2E-8F22-62DEFB5626CD}" srcId="{ADD74D00-490B-4DB3-8D83-B5A70CBB484F}" destId="{8C7170CB-D47E-4C13-8CB5-DE3A89D766F2}" srcOrd="0" destOrd="0" parTransId="{293FF347-02B5-4715-A2AE-D967B33F8FB6}" sibTransId="{5C6D9470-22E5-4859-9313-0AD3C8C31185}"/>
    <dgm:cxn modelId="{7B2C102C-DB26-449E-B298-848237A5901D}" type="presOf" srcId="{CFD87226-68FD-41E7-9D2B-43EC1C9310B7}" destId="{AFCED3FD-7726-4965-8A33-3104EF873F43}" srcOrd="0" destOrd="2" presId="urn:microsoft.com/office/officeart/2005/8/layout/vList2"/>
    <dgm:cxn modelId="{D9742F3B-247D-40D0-B969-22288D4BAC6C}" type="presOf" srcId="{00AB86AE-9D2B-494E-9828-29490ACB09F0}" destId="{AFCED3FD-7726-4965-8A33-3104EF873F43}" srcOrd="0" destOrd="1" presId="urn:microsoft.com/office/officeart/2005/8/layout/vList2"/>
    <dgm:cxn modelId="{EDC0313E-A3B8-4D7D-816C-94D5AB40CC8D}" type="presOf" srcId="{1DA7455E-447F-43C0-8B46-9EE0E7E016ED}" destId="{AFCED3FD-7726-4965-8A33-3104EF873F43}" srcOrd="0" destOrd="4" presId="urn:microsoft.com/office/officeart/2005/8/layout/vList2"/>
    <dgm:cxn modelId="{6AC52671-43DA-46FE-B5CF-3221B186436A}" type="presOf" srcId="{ADD74D00-490B-4DB3-8D83-B5A70CBB484F}" destId="{7CD4E178-8D15-4F93-80FD-1B7E6915EE30}" srcOrd="0" destOrd="0" presId="urn:microsoft.com/office/officeart/2005/8/layout/vList2"/>
    <dgm:cxn modelId="{FF6F4C57-2543-4908-83F3-F8888E99BCCA}" srcId="{65AF3F6F-0C0B-4197-ACA9-622C740DE4F2}" destId="{ADD74D00-490B-4DB3-8D83-B5A70CBB484F}" srcOrd="1" destOrd="0" parTransId="{0BA1DCF1-A36A-4222-BB50-7A2542B3E148}" sibTransId="{2E9C698B-3587-488A-AF58-B68E4C63E8ED}"/>
    <dgm:cxn modelId="{FD9E4058-8302-4854-9156-FD78EFB3F0B7}" type="presOf" srcId="{D4741ADF-079F-4F0D-A43F-3852EB815B9A}" destId="{815CBD02-2AC3-4444-9B3B-59FE0ECBA115}" srcOrd="0" destOrd="0" presId="urn:microsoft.com/office/officeart/2005/8/layout/vList2"/>
    <dgm:cxn modelId="{F19FB05A-A2D5-40CF-8F25-83A1256CBB4E}" type="presOf" srcId="{2C4BF035-68C5-4C12-8DAD-7F194C39B986}" destId="{AFCED3FD-7726-4965-8A33-3104EF873F43}" srcOrd="0" destOrd="6" presId="urn:microsoft.com/office/officeart/2005/8/layout/vList2"/>
    <dgm:cxn modelId="{1E542D81-262C-4516-AC1F-C7EC445AAD04}" srcId="{ADD74D00-490B-4DB3-8D83-B5A70CBB484F}" destId="{1DA7455E-447F-43C0-8B46-9EE0E7E016ED}" srcOrd="4" destOrd="0" parTransId="{6770B645-5B58-4DFA-8D6C-38D9EF8A38EC}" sibTransId="{A3AF7D0A-F1FD-4EE7-9564-0BA43C2D487B}"/>
    <dgm:cxn modelId="{C59CC882-027B-4621-BD9B-BF5866751953}" srcId="{ADD74D00-490B-4DB3-8D83-B5A70CBB484F}" destId="{CFD87226-68FD-41E7-9D2B-43EC1C9310B7}" srcOrd="2" destOrd="0" parTransId="{F3AB7AF1-D46F-4D7E-8FC0-67BE1935E8E0}" sibTransId="{8832A9BB-86DC-470E-B63D-DA710FF7033A}"/>
    <dgm:cxn modelId="{2E955091-D766-4B25-8156-52ED2FFC79BA}" srcId="{65AF3F6F-0C0B-4197-ACA9-622C740DE4F2}" destId="{D4741ADF-079F-4F0D-A43F-3852EB815B9A}" srcOrd="0" destOrd="0" parTransId="{1928341C-164C-431E-8DE3-F7F8AC38070D}" sibTransId="{B78D15B9-29B4-44E3-8B73-066C192432A3}"/>
    <dgm:cxn modelId="{74266995-C36F-4085-A95C-524F73116C69}" type="presOf" srcId="{8C7170CB-D47E-4C13-8CB5-DE3A89D766F2}" destId="{AFCED3FD-7726-4965-8A33-3104EF873F43}" srcOrd="0" destOrd="0" presId="urn:microsoft.com/office/officeart/2005/8/layout/vList2"/>
    <dgm:cxn modelId="{067EA0AF-8DC4-40AB-B4DD-76B6E37028B2}" type="presOf" srcId="{1573C185-51D0-4B5D-BDC6-32759C214806}" destId="{AFCED3FD-7726-4965-8A33-3104EF873F43}" srcOrd="0" destOrd="5" presId="urn:microsoft.com/office/officeart/2005/8/layout/vList2"/>
    <dgm:cxn modelId="{88A962C0-6336-41DE-B234-DB4EFD880D56}" srcId="{ADD74D00-490B-4DB3-8D83-B5A70CBB484F}" destId="{2C4BF035-68C5-4C12-8DAD-7F194C39B986}" srcOrd="6" destOrd="0" parTransId="{F2DCB3B6-6916-4830-81F8-215D7DE0E759}" sibTransId="{84B4035D-4FBB-4AFF-80F7-8B3B5952F87D}"/>
    <dgm:cxn modelId="{94851EC5-990A-409A-A0A8-D28B03FD5FD1}" srcId="{ADD74D00-490B-4DB3-8D83-B5A70CBB484F}" destId="{C35F1105-9AC6-44E7-A825-8E54EF10C1DB}" srcOrd="3" destOrd="0" parTransId="{0F87A4A6-1C73-4A3D-87E6-7C0B689314CC}" sibTransId="{5D2E2029-F6EF-451D-9A27-0CF7E3C4FA0B}"/>
    <dgm:cxn modelId="{1612F7CC-8BAF-412E-928D-A5B1E397BB7B}" type="presOf" srcId="{65AF3F6F-0C0B-4197-ACA9-622C740DE4F2}" destId="{4C014F3F-7552-4484-87D8-86A0E6F96A86}" srcOrd="0" destOrd="0" presId="urn:microsoft.com/office/officeart/2005/8/layout/vList2"/>
    <dgm:cxn modelId="{AF98F1E0-8171-4113-8B4C-4E853E9DB1E4}" type="presOf" srcId="{C35F1105-9AC6-44E7-A825-8E54EF10C1DB}" destId="{AFCED3FD-7726-4965-8A33-3104EF873F43}" srcOrd="0" destOrd="3" presId="urn:microsoft.com/office/officeart/2005/8/layout/vList2"/>
    <dgm:cxn modelId="{B5AC6C41-287B-4577-AB7C-BF52C5A57F3E}" type="presParOf" srcId="{4C014F3F-7552-4484-87D8-86A0E6F96A86}" destId="{815CBD02-2AC3-4444-9B3B-59FE0ECBA115}" srcOrd="0" destOrd="0" presId="urn:microsoft.com/office/officeart/2005/8/layout/vList2"/>
    <dgm:cxn modelId="{5D7910E5-2090-4DF5-A470-37AF0DC35DFF}" type="presParOf" srcId="{4C014F3F-7552-4484-87D8-86A0E6F96A86}" destId="{B3F45A6C-A54D-44C1-9590-B89C3545F84D}" srcOrd="1" destOrd="0" presId="urn:microsoft.com/office/officeart/2005/8/layout/vList2"/>
    <dgm:cxn modelId="{BB2D27D7-6FF7-48CC-9FC6-2B90B6FC6A36}" type="presParOf" srcId="{4C014F3F-7552-4484-87D8-86A0E6F96A86}" destId="{7CD4E178-8D15-4F93-80FD-1B7E6915EE30}" srcOrd="2" destOrd="0" presId="urn:microsoft.com/office/officeart/2005/8/layout/vList2"/>
    <dgm:cxn modelId="{000339A7-0CC8-45D2-9D4B-F53526CC94C4}" type="presParOf" srcId="{4C014F3F-7552-4484-87D8-86A0E6F96A86}" destId="{AFCED3FD-7726-4965-8A33-3104EF873F4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EA93CCE-45DA-4FD6-BA2A-704F8547072F}" type="doc">
      <dgm:prSet loTypeId="urn:microsoft.com/office/officeart/2005/8/layout/vList2" loCatId="list" qsTypeId="urn:microsoft.com/office/officeart/2005/8/quickstyle/simple1" qsCatId="simple" csTypeId="urn:microsoft.com/office/officeart/2005/8/colors/accent6_1" csCatId="accent6"/>
      <dgm:spPr/>
      <dgm:t>
        <a:bodyPr/>
        <a:lstStyle/>
        <a:p>
          <a:endParaRPr lang="en-US"/>
        </a:p>
      </dgm:t>
    </dgm:pt>
    <dgm:pt modelId="{7DB43C44-AC80-4771-A626-E1D7FAB3F1B4}">
      <dgm:prSet/>
      <dgm:spPr/>
      <dgm:t>
        <a:bodyPr/>
        <a:lstStyle/>
        <a:p>
          <a:pPr rtl="0"/>
          <a:r>
            <a:rPr lang="en-US" dirty="0"/>
            <a:t>This category would consist of days spent in inpatient or other facility settings </a:t>
          </a:r>
        </a:p>
      </dgm:t>
    </dgm:pt>
    <dgm:pt modelId="{84878AB5-5F68-4021-B510-E5A9D305FD90}" type="parTrans" cxnId="{44F89E1F-77DA-49F9-ACBC-096F31AA4BB0}">
      <dgm:prSet/>
      <dgm:spPr/>
      <dgm:t>
        <a:bodyPr/>
        <a:lstStyle/>
        <a:p>
          <a:endParaRPr lang="en-US"/>
        </a:p>
      </dgm:t>
    </dgm:pt>
    <dgm:pt modelId="{C067AB57-F8E0-481D-9468-8FB365CF9159}" type="sibTrans" cxnId="{44F89E1F-77DA-49F9-ACBC-096F31AA4BB0}">
      <dgm:prSet/>
      <dgm:spPr/>
      <dgm:t>
        <a:bodyPr/>
        <a:lstStyle/>
        <a:p>
          <a:endParaRPr lang="en-US"/>
        </a:p>
      </dgm:t>
    </dgm:pt>
    <dgm:pt modelId="{26BF7F39-1467-433D-B881-AA443A47341E}">
      <dgm:prSet/>
      <dgm:spPr/>
      <dgm:t>
        <a:bodyPr/>
        <a:lstStyle/>
        <a:p>
          <a:pPr rtl="0"/>
          <a:r>
            <a:rPr lang="en-US" dirty="0"/>
            <a:t>Examples of these types of stays are:</a:t>
          </a:r>
        </a:p>
      </dgm:t>
    </dgm:pt>
    <dgm:pt modelId="{988ED833-D58F-447F-B76C-A7FFDEADC273}" type="parTrans" cxnId="{87F119E4-CBFC-43A6-A25A-393B15FB2E03}">
      <dgm:prSet/>
      <dgm:spPr/>
      <dgm:t>
        <a:bodyPr/>
        <a:lstStyle/>
        <a:p>
          <a:endParaRPr lang="en-US"/>
        </a:p>
      </dgm:t>
    </dgm:pt>
    <dgm:pt modelId="{4A41EAE0-3EB9-4B14-A071-C449712F0204}" type="sibTrans" cxnId="{87F119E4-CBFC-43A6-A25A-393B15FB2E03}">
      <dgm:prSet/>
      <dgm:spPr/>
      <dgm:t>
        <a:bodyPr/>
        <a:lstStyle/>
        <a:p>
          <a:endParaRPr lang="en-US"/>
        </a:p>
      </dgm:t>
    </dgm:pt>
    <dgm:pt modelId="{66BB01A9-E09E-4033-9822-B3ACB5C850F9}">
      <dgm:prSet/>
      <dgm:spPr/>
      <dgm:t>
        <a:bodyPr/>
        <a:lstStyle/>
        <a:p>
          <a:pPr rtl="0"/>
          <a:r>
            <a:rPr lang="en-US" dirty="0"/>
            <a:t>Acute hospital care days</a:t>
          </a:r>
        </a:p>
      </dgm:t>
    </dgm:pt>
    <dgm:pt modelId="{0AE17C5F-2432-4D8D-884E-398219092343}" type="parTrans" cxnId="{AEBCE680-7925-421B-B48F-D2A6A4895377}">
      <dgm:prSet/>
      <dgm:spPr/>
      <dgm:t>
        <a:bodyPr/>
        <a:lstStyle/>
        <a:p>
          <a:endParaRPr lang="en-US"/>
        </a:p>
      </dgm:t>
    </dgm:pt>
    <dgm:pt modelId="{F70E3577-DDED-4E84-83BB-9926012E040E}" type="sibTrans" cxnId="{AEBCE680-7925-421B-B48F-D2A6A4895377}">
      <dgm:prSet/>
      <dgm:spPr/>
      <dgm:t>
        <a:bodyPr/>
        <a:lstStyle/>
        <a:p>
          <a:endParaRPr lang="en-US"/>
        </a:p>
      </dgm:t>
    </dgm:pt>
    <dgm:pt modelId="{9A022112-5100-4BCB-A111-6F77251899CD}">
      <dgm:prSet/>
      <dgm:spPr/>
      <dgm:t>
        <a:bodyPr/>
        <a:lstStyle/>
        <a:p>
          <a:pPr rtl="0"/>
          <a:r>
            <a:rPr lang="en-US" dirty="0"/>
            <a:t>Acute psychiatric care days</a:t>
          </a:r>
        </a:p>
      </dgm:t>
    </dgm:pt>
    <dgm:pt modelId="{43085FDF-FD4C-46A2-BA27-8CF3C8377ED1}" type="parTrans" cxnId="{FE3749A6-4230-4226-B9E6-134C31D437D6}">
      <dgm:prSet/>
      <dgm:spPr/>
      <dgm:t>
        <a:bodyPr/>
        <a:lstStyle/>
        <a:p>
          <a:endParaRPr lang="en-US"/>
        </a:p>
      </dgm:t>
    </dgm:pt>
    <dgm:pt modelId="{5ED649DE-7D05-4FCE-B1EF-F1D5463FF8D4}" type="sibTrans" cxnId="{FE3749A6-4230-4226-B9E6-134C31D437D6}">
      <dgm:prSet/>
      <dgm:spPr/>
      <dgm:t>
        <a:bodyPr/>
        <a:lstStyle/>
        <a:p>
          <a:endParaRPr lang="en-US"/>
        </a:p>
      </dgm:t>
    </dgm:pt>
    <dgm:pt modelId="{8EF4973C-A201-4625-832F-4A449F016870}">
      <dgm:prSet/>
      <dgm:spPr/>
      <dgm:t>
        <a:bodyPr/>
        <a:lstStyle/>
        <a:p>
          <a:pPr rtl="0"/>
          <a:r>
            <a:rPr lang="en-US" dirty="0"/>
            <a:t>Subacute care days</a:t>
          </a:r>
        </a:p>
      </dgm:t>
    </dgm:pt>
    <dgm:pt modelId="{D36C6970-BAF3-4CBD-8B14-92911A4D9E09}" type="parTrans" cxnId="{93E34D14-770F-4B5A-8640-AEEAB4EED965}">
      <dgm:prSet/>
      <dgm:spPr/>
      <dgm:t>
        <a:bodyPr/>
        <a:lstStyle/>
        <a:p>
          <a:endParaRPr lang="en-US"/>
        </a:p>
      </dgm:t>
    </dgm:pt>
    <dgm:pt modelId="{3638ECE2-7AF1-43FB-943C-E72FE6AD855B}" type="sibTrans" cxnId="{93E34D14-770F-4B5A-8640-AEEAB4EED965}">
      <dgm:prSet/>
      <dgm:spPr/>
      <dgm:t>
        <a:bodyPr/>
        <a:lstStyle/>
        <a:p>
          <a:endParaRPr lang="en-US"/>
        </a:p>
      </dgm:t>
    </dgm:pt>
    <dgm:pt modelId="{FDD7BCA3-6763-4D26-BE3B-9A0DDB88D545}">
      <dgm:prSet/>
      <dgm:spPr/>
      <dgm:t>
        <a:bodyPr/>
        <a:lstStyle/>
        <a:p>
          <a:pPr rtl="0"/>
          <a:r>
            <a:rPr lang="en-US" dirty="0"/>
            <a:t>Skilled nursing facility days</a:t>
          </a:r>
        </a:p>
      </dgm:t>
    </dgm:pt>
    <dgm:pt modelId="{5398A23E-0C77-4AC7-B574-87F33A05E1C0}" type="parTrans" cxnId="{74FF32DC-2B44-471D-AA1F-D7966589E424}">
      <dgm:prSet/>
      <dgm:spPr/>
      <dgm:t>
        <a:bodyPr/>
        <a:lstStyle/>
        <a:p>
          <a:endParaRPr lang="en-US"/>
        </a:p>
      </dgm:t>
    </dgm:pt>
    <dgm:pt modelId="{51CB2B89-8A6F-4C0E-B2D3-8685F0955214}" type="sibTrans" cxnId="{74FF32DC-2B44-471D-AA1F-D7966589E424}">
      <dgm:prSet/>
      <dgm:spPr/>
      <dgm:t>
        <a:bodyPr/>
        <a:lstStyle/>
        <a:p>
          <a:endParaRPr lang="en-US"/>
        </a:p>
      </dgm:t>
    </dgm:pt>
    <dgm:pt modelId="{9D5A0680-8E5F-4F3F-9AB6-FBDC0219F3D8}">
      <dgm:prSet/>
      <dgm:spPr/>
      <dgm:t>
        <a:bodyPr/>
        <a:lstStyle/>
        <a:p>
          <a:pPr rtl="0"/>
          <a:r>
            <a:rPr lang="en-US" dirty="0"/>
            <a:t>Recuperative/respite care days</a:t>
          </a:r>
        </a:p>
      </dgm:t>
    </dgm:pt>
    <dgm:pt modelId="{127EBF80-DE38-4C75-B1A7-A214B3743F36}" type="parTrans" cxnId="{0803E286-BE97-45B0-AF7D-24FA68C235D4}">
      <dgm:prSet/>
      <dgm:spPr/>
      <dgm:t>
        <a:bodyPr/>
        <a:lstStyle/>
        <a:p>
          <a:endParaRPr lang="en-US"/>
        </a:p>
      </dgm:t>
    </dgm:pt>
    <dgm:pt modelId="{C5B332DA-FCE3-4107-8D12-BA15B4D14382}" type="sibTrans" cxnId="{0803E286-BE97-45B0-AF7D-24FA68C235D4}">
      <dgm:prSet/>
      <dgm:spPr/>
      <dgm:t>
        <a:bodyPr/>
        <a:lstStyle/>
        <a:p>
          <a:endParaRPr lang="en-US"/>
        </a:p>
      </dgm:t>
    </dgm:pt>
    <dgm:pt modelId="{31C760BE-AAC8-473D-A30F-0136F923451B}">
      <dgm:prSet/>
      <dgm:spPr/>
      <dgm:t>
        <a:bodyPr/>
        <a:lstStyle/>
        <a:p>
          <a:pPr rtl="0"/>
          <a:r>
            <a:rPr lang="en-US" dirty="0"/>
            <a:t>Sober center days</a:t>
          </a:r>
        </a:p>
      </dgm:t>
    </dgm:pt>
    <dgm:pt modelId="{EB980C59-B2F1-4311-B80E-F9177FC3796A}" type="parTrans" cxnId="{80FF8D44-0678-439C-9B58-85FC44400283}">
      <dgm:prSet/>
      <dgm:spPr/>
      <dgm:t>
        <a:bodyPr/>
        <a:lstStyle/>
        <a:p>
          <a:endParaRPr lang="en-US"/>
        </a:p>
      </dgm:t>
    </dgm:pt>
    <dgm:pt modelId="{C9045799-B176-4326-BCC5-3F0D304D11CD}" type="sibTrans" cxnId="{80FF8D44-0678-439C-9B58-85FC44400283}">
      <dgm:prSet/>
      <dgm:spPr/>
      <dgm:t>
        <a:bodyPr/>
        <a:lstStyle/>
        <a:p>
          <a:endParaRPr lang="en-US"/>
        </a:p>
      </dgm:t>
    </dgm:pt>
    <dgm:pt modelId="{E1600044-FAFC-4A99-BC92-DFCEDD984AD5}" type="pres">
      <dgm:prSet presAssocID="{0EA93CCE-45DA-4FD6-BA2A-704F8547072F}" presName="linear" presStyleCnt="0">
        <dgm:presLayoutVars>
          <dgm:animLvl val="lvl"/>
          <dgm:resizeHandles val="exact"/>
        </dgm:presLayoutVars>
      </dgm:prSet>
      <dgm:spPr/>
    </dgm:pt>
    <dgm:pt modelId="{E6549E4B-EAA3-419C-9D00-014C00DCB15B}" type="pres">
      <dgm:prSet presAssocID="{7DB43C44-AC80-4771-A626-E1D7FAB3F1B4}" presName="parentText" presStyleLbl="node1" presStyleIdx="0" presStyleCnt="2">
        <dgm:presLayoutVars>
          <dgm:chMax val="0"/>
          <dgm:bulletEnabled val="1"/>
        </dgm:presLayoutVars>
      </dgm:prSet>
      <dgm:spPr/>
    </dgm:pt>
    <dgm:pt modelId="{BFC2F5A6-F57F-4882-97E2-E2A5204FE767}" type="pres">
      <dgm:prSet presAssocID="{C067AB57-F8E0-481D-9468-8FB365CF9159}" presName="spacer" presStyleCnt="0"/>
      <dgm:spPr/>
    </dgm:pt>
    <dgm:pt modelId="{36C9D956-E4CC-4B9F-9D91-6DC49EF756E1}" type="pres">
      <dgm:prSet presAssocID="{26BF7F39-1467-433D-B881-AA443A47341E}" presName="parentText" presStyleLbl="node1" presStyleIdx="1" presStyleCnt="2">
        <dgm:presLayoutVars>
          <dgm:chMax val="0"/>
          <dgm:bulletEnabled val="1"/>
        </dgm:presLayoutVars>
      </dgm:prSet>
      <dgm:spPr/>
    </dgm:pt>
    <dgm:pt modelId="{C6CF2040-8D9B-45EC-8758-911D1C9799AD}" type="pres">
      <dgm:prSet presAssocID="{26BF7F39-1467-433D-B881-AA443A47341E}" presName="childText" presStyleLbl="revTx" presStyleIdx="0" presStyleCnt="1">
        <dgm:presLayoutVars>
          <dgm:bulletEnabled val="1"/>
        </dgm:presLayoutVars>
      </dgm:prSet>
      <dgm:spPr/>
    </dgm:pt>
  </dgm:ptLst>
  <dgm:cxnLst>
    <dgm:cxn modelId="{5E1B8101-716D-4174-8430-8ACF71EDF28F}" type="presOf" srcId="{9D5A0680-8E5F-4F3F-9AB6-FBDC0219F3D8}" destId="{C6CF2040-8D9B-45EC-8758-911D1C9799AD}" srcOrd="0" destOrd="4" presId="urn:microsoft.com/office/officeart/2005/8/layout/vList2"/>
    <dgm:cxn modelId="{36AA8A02-5668-4B92-9665-B70F7E4E1DBE}" type="presOf" srcId="{66BB01A9-E09E-4033-9822-B3ACB5C850F9}" destId="{C6CF2040-8D9B-45EC-8758-911D1C9799AD}" srcOrd="0" destOrd="0" presId="urn:microsoft.com/office/officeart/2005/8/layout/vList2"/>
    <dgm:cxn modelId="{93E34D14-770F-4B5A-8640-AEEAB4EED965}" srcId="{26BF7F39-1467-433D-B881-AA443A47341E}" destId="{8EF4973C-A201-4625-832F-4A449F016870}" srcOrd="2" destOrd="0" parTransId="{D36C6970-BAF3-4CBD-8B14-92911A4D9E09}" sibTransId="{3638ECE2-7AF1-43FB-943C-E72FE6AD855B}"/>
    <dgm:cxn modelId="{44F89E1F-77DA-49F9-ACBC-096F31AA4BB0}" srcId="{0EA93CCE-45DA-4FD6-BA2A-704F8547072F}" destId="{7DB43C44-AC80-4771-A626-E1D7FAB3F1B4}" srcOrd="0" destOrd="0" parTransId="{84878AB5-5F68-4021-B510-E5A9D305FD90}" sibTransId="{C067AB57-F8E0-481D-9468-8FB365CF9159}"/>
    <dgm:cxn modelId="{67746D26-F16F-4C42-9F28-0B7B943222A6}" type="presOf" srcId="{8EF4973C-A201-4625-832F-4A449F016870}" destId="{C6CF2040-8D9B-45EC-8758-911D1C9799AD}" srcOrd="0" destOrd="2" presId="urn:microsoft.com/office/officeart/2005/8/layout/vList2"/>
    <dgm:cxn modelId="{D31ADD30-BC74-4365-9FFC-5778490A9046}" type="presOf" srcId="{7DB43C44-AC80-4771-A626-E1D7FAB3F1B4}" destId="{E6549E4B-EAA3-419C-9D00-014C00DCB15B}" srcOrd="0" destOrd="0" presId="urn:microsoft.com/office/officeart/2005/8/layout/vList2"/>
    <dgm:cxn modelId="{80FF8D44-0678-439C-9B58-85FC44400283}" srcId="{26BF7F39-1467-433D-B881-AA443A47341E}" destId="{31C760BE-AAC8-473D-A30F-0136F923451B}" srcOrd="5" destOrd="0" parTransId="{EB980C59-B2F1-4311-B80E-F9177FC3796A}" sibTransId="{C9045799-B176-4326-BCC5-3F0D304D11CD}"/>
    <dgm:cxn modelId="{C4B87B69-6EB0-45B1-83F1-A74FF0E2F93E}" type="presOf" srcId="{9A022112-5100-4BCB-A111-6F77251899CD}" destId="{C6CF2040-8D9B-45EC-8758-911D1C9799AD}" srcOrd="0" destOrd="1" presId="urn:microsoft.com/office/officeart/2005/8/layout/vList2"/>
    <dgm:cxn modelId="{C9B9184A-32F6-4AA7-8462-5529DD6C5854}" type="presOf" srcId="{FDD7BCA3-6763-4D26-BE3B-9A0DDB88D545}" destId="{C6CF2040-8D9B-45EC-8758-911D1C9799AD}" srcOrd="0" destOrd="3" presId="urn:microsoft.com/office/officeart/2005/8/layout/vList2"/>
    <dgm:cxn modelId="{497B8A52-60B4-4323-BC98-53A403B5D82D}" type="presOf" srcId="{0EA93CCE-45DA-4FD6-BA2A-704F8547072F}" destId="{E1600044-FAFC-4A99-BC92-DFCEDD984AD5}" srcOrd="0" destOrd="0" presId="urn:microsoft.com/office/officeart/2005/8/layout/vList2"/>
    <dgm:cxn modelId="{AEBCE680-7925-421B-B48F-D2A6A4895377}" srcId="{26BF7F39-1467-433D-B881-AA443A47341E}" destId="{66BB01A9-E09E-4033-9822-B3ACB5C850F9}" srcOrd="0" destOrd="0" parTransId="{0AE17C5F-2432-4D8D-884E-398219092343}" sibTransId="{F70E3577-DDED-4E84-83BB-9926012E040E}"/>
    <dgm:cxn modelId="{0803E286-BE97-45B0-AF7D-24FA68C235D4}" srcId="{26BF7F39-1467-433D-B881-AA443A47341E}" destId="{9D5A0680-8E5F-4F3F-9AB6-FBDC0219F3D8}" srcOrd="4" destOrd="0" parTransId="{127EBF80-DE38-4C75-B1A7-A214B3743F36}" sibTransId="{C5B332DA-FCE3-4107-8D12-BA15B4D14382}"/>
    <dgm:cxn modelId="{FE3749A6-4230-4226-B9E6-134C31D437D6}" srcId="{26BF7F39-1467-433D-B881-AA443A47341E}" destId="{9A022112-5100-4BCB-A111-6F77251899CD}" srcOrd="1" destOrd="0" parTransId="{43085FDF-FD4C-46A2-BA27-8CF3C8377ED1}" sibTransId="{5ED649DE-7D05-4FCE-B1EF-F1D5463FF8D4}"/>
    <dgm:cxn modelId="{74FF32DC-2B44-471D-AA1F-D7966589E424}" srcId="{26BF7F39-1467-433D-B881-AA443A47341E}" destId="{FDD7BCA3-6763-4D26-BE3B-9A0DDB88D545}" srcOrd="3" destOrd="0" parTransId="{5398A23E-0C77-4AC7-B574-87F33A05E1C0}" sibTransId="{51CB2B89-8A6F-4C0E-B2D3-8685F0955214}"/>
    <dgm:cxn modelId="{87F119E4-CBFC-43A6-A25A-393B15FB2E03}" srcId="{0EA93CCE-45DA-4FD6-BA2A-704F8547072F}" destId="{26BF7F39-1467-433D-B881-AA443A47341E}" srcOrd="1" destOrd="0" parTransId="{988ED833-D58F-447F-B76C-A7FFDEADC273}" sibTransId="{4A41EAE0-3EB9-4B14-A071-C449712F0204}"/>
    <dgm:cxn modelId="{88085EED-FDA1-4B25-BF5C-39A2EAE863F2}" type="presOf" srcId="{26BF7F39-1467-433D-B881-AA443A47341E}" destId="{36C9D956-E4CC-4B9F-9D91-6DC49EF756E1}" srcOrd="0" destOrd="0" presId="urn:microsoft.com/office/officeart/2005/8/layout/vList2"/>
    <dgm:cxn modelId="{D5DC06F7-9A53-4A49-A27C-A59EFEEA36B5}" type="presOf" srcId="{31C760BE-AAC8-473D-A30F-0136F923451B}" destId="{C6CF2040-8D9B-45EC-8758-911D1C9799AD}" srcOrd="0" destOrd="5" presId="urn:microsoft.com/office/officeart/2005/8/layout/vList2"/>
    <dgm:cxn modelId="{D969EEBC-CFFC-42C0-836D-3C84C8319A7C}" type="presParOf" srcId="{E1600044-FAFC-4A99-BC92-DFCEDD984AD5}" destId="{E6549E4B-EAA3-419C-9D00-014C00DCB15B}" srcOrd="0" destOrd="0" presId="urn:microsoft.com/office/officeart/2005/8/layout/vList2"/>
    <dgm:cxn modelId="{F7ECC5A5-6DD6-4495-8D26-85A586B1B8FD}" type="presParOf" srcId="{E1600044-FAFC-4A99-BC92-DFCEDD984AD5}" destId="{BFC2F5A6-F57F-4882-97E2-E2A5204FE767}" srcOrd="1" destOrd="0" presId="urn:microsoft.com/office/officeart/2005/8/layout/vList2"/>
    <dgm:cxn modelId="{598D318E-44FB-4E6D-97B7-62C121EBDD31}" type="presParOf" srcId="{E1600044-FAFC-4A99-BC92-DFCEDD984AD5}" destId="{36C9D956-E4CC-4B9F-9D91-6DC49EF756E1}" srcOrd="2" destOrd="0" presId="urn:microsoft.com/office/officeart/2005/8/layout/vList2"/>
    <dgm:cxn modelId="{6F026827-7F14-49B0-B170-07F9CE9BBBF1}" type="presParOf" srcId="{E1600044-FAFC-4A99-BC92-DFCEDD984AD5}" destId="{C6CF2040-8D9B-45EC-8758-911D1C9799A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5998801-8FC4-480C-A609-2214D1B7CD7C}" type="doc">
      <dgm:prSet loTypeId="urn:microsoft.com/office/officeart/2005/8/layout/vList2" loCatId="list" qsTypeId="urn:microsoft.com/office/officeart/2005/8/quickstyle/simple1" qsCatId="simple" csTypeId="urn:microsoft.com/office/officeart/2005/8/colors/accent5_1" csCatId="accent5"/>
      <dgm:spPr/>
      <dgm:t>
        <a:bodyPr/>
        <a:lstStyle/>
        <a:p>
          <a:endParaRPr lang="en-US"/>
        </a:p>
      </dgm:t>
    </dgm:pt>
    <dgm:pt modelId="{F99D9C60-25ED-4183-8EFF-3F208DDDF662}">
      <dgm:prSet/>
      <dgm:spPr/>
      <dgm:t>
        <a:bodyPr/>
        <a:lstStyle/>
        <a:p>
          <a:pPr rtl="0"/>
          <a:r>
            <a:rPr lang="en-US" dirty="0"/>
            <a:t>Items within each of the five categories would be grouped into tiers of similar activity/effort</a:t>
          </a:r>
        </a:p>
      </dgm:t>
    </dgm:pt>
    <dgm:pt modelId="{699C1B10-65E8-47BD-82DB-BFD215326E4D}" type="parTrans" cxnId="{CCEA7354-9BED-45C1-9660-12403DE8E2DC}">
      <dgm:prSet/>
      <dgm:spPr/>
      <dgm:t>
        <a:bodyPr/>
        <a:lstStyle/>
        <a:p>
          <a:endParaRPr lang="en-US"/>
        </a:p>
      </dgm:t>
    </dgm:pt>
    <dgm:pt modelId="{48F2D121-9E34-44F9-A1A8-E093B2D34277}" type="sibTrans" cxnId="{CCEA7354-9BED-45C1-9660-12403DE8E2DC}">
      <dgm:prSet/>
      <dgm:spPr/>
      <dgm:t>
        <a:bodyPr/>
        <a:lstStyle/>
        <a:p>
          <a:endParaRPr lang="en-US"/>
        </a:p>
      </dgm:t>
    </dgm:pt>
    <dgm:pt modelId="{8BB095B3-789E-49E2-99FC-9D6A37F429F0}">
      <dgm:prSet/>
      <dgm:spPr/>
      <dgm:t>
        <a:bodyPr/>
        <a:lstStyle/>
        <a:p>
          <a:pPr rtl="0"/>
          <a:r>
            <a:rPr lang="en-US" dirty="0"/>
            <a:t>Point values will be established for each tier within each category</a:t>
          </a:r>
        </a:p>
      </dgm:t>
    </dgm:pt>
    <dgm:pt modelId="{BECCE175-F475-4A6C-B459-BC921E4A5626}" type="parTrans" cxnId="{26315CE5-8777-422D-AA27-4898066D364C}">
      <dgm:prSet/>
      <dgm:spPr/>
      <dgm:t>
        <a:bodyPr/>
        <a:lstStyle/>
        <a:p>
          <a:endParaRPr lang="en-US"/>
        </a:p>
      </dgm:t>
    </dgm:pt>
    <dgm:pt modelId="{74EF7323-BC40-4E0B-A89C-F82AD0B5C0EA}" type="sibTrans" cxnId="{26315CE5-8777-422D-AA27-4898066D364C}">
      <dgm:prSet/>
      <dgm:spPr/>
      <dgm:t>
        <a:bodyPr/>
        <a:lstStyle/>
        <a:p>
          <a:endParaRPr lang="en-US"/>
        </a:p>
      </dgm:t>
    </dgm:pt>
    <dgm:pt modelId="{462F0B16-725D-42A7-8FFD-AC0CF36B804D}">
      <dgm:prSet/>
      <dgm:spPr/>
      <dgm:t>
        <a:bodyPr/>
        <a:lstStyle/>
        <a:p>
          <a:pPr rtl="0"/>
          <a:r>
            <a:rPr lang="en-US" dirty="0"/>
            <a:t>The development of point values will recognize the high-value of services designed to improve health, prevent unnecessary emergency room/inpatient stays, and prevent longer term health complications</a:t>
          </a:r>
        </a:p>
      </dgm:t>
    </dgm:pt>
    <dgm:pt modelId="{82FC8D39-EDDA-48ED-95D3-0355DBF400B8}" type="parTrans" cxnId="{F923BCA5-A799-4FEF-BE88-81F38F3787F4}">
      <dgm:prSet/>
      <dgm:spPr/>
      <dgm:t>
        <a:bodyPr/>
        <a:lstStyle/>
        <a:p>
          <a:endParaRPr lang="en-US"/>
        </a:p>
      </dgm:t>
    </dgm:pt>
    <dgm:pt modelId="{0A745629-AB3C-4DD0-9585-46EB057F455F}" type="sibTrans" cxnId="{F923BCA5-A799-4FEF-BE88-81F38F3787F4}">
      <dgm:prSet/>
      <dgm:spPr/>
      <dgm:t>
        <a:bodyPr/>
        <a:lstStyle/>
        <a:p>
          <a:endParaRPr lang="en-US"/>
        </a:p>
      </dgm:t>
    </dgm:pt>
    <dgm:pt modelId="{4CEC066E-7301-40D5-8819-67BBF365FB0C}">
      <dgm:prSet/>
      <dgm:spPr/>
      <dgm:t>
        <a:bodyPr/>
        <a:lstStyle/>
        <a:p>
          <a:pPr rtl="0"/>
          <a:r>
            <a:rPr lang="en-US" dirty="0"/>
            <a:t>Traditional services will also continue to be recognized for their value and importance, including that emergency room visits and inpatient stays are sometimes necessary and appropriate.</a:t>
          </a:r>
        </a:p>
      </dgm:t>
    </dgm:pt>
    <dgm:pt modelId="{CE4853C5-F3F8-461D-BC57-4080975B5DE1}" type="parTrans" cxnId="{1084CE80-895C-436F-A44E-8AED22F88C42}">
      <dgm:prSet/>
      <dgm:spPr/>
      <dgm:t>
        <a:bodyPr/>
        <a:lstStyle/>
        <a:p>
          <a:endParaRPr lang="en-US"/>
        </a:p>
      </dgm:t>
    </dgm:pt>
    <dgm:pt modelId="{90E2F63C-DB50-4A11-904A-2B54FB0906A9}" type="sibTrans" cxnId="{1084CE80-895C-436F-A44E-8AED22F88C42}">
      <dgm:prSet/>
      <dgm:spPr/>
      <dgm:t>
        <a:bodyPr/>
        <a:lstStyle/>
        <a:p>
          <a:endParaRPr lang="en-US"/>
        </a:p>
      </dgm:t>
    </dgm:pt>
    <dgm:pt modelId="{49E5BFBE-F006-4970-A165-D28474D96228}">
      <dgm:prSet/>
      <dgm:spPr/>
      <dgm:t>
        <a:bodyPr/>
        <a:lstStyle/>
        <a:p>
          <a:pPr rtl="0"/>
          <a:r>
            <a:rPr lang="en-US" dirty="0"/>
            <a:t>Current services will need to be assigned point values in order to establish the baseline threshold point targets</a:t>
          </a:r>
        </a:p>
      </dgm:t>
    </dgm:pt>
    <dgm:pt modelId="{DEAAD072-3881-40AC-BA4B-D8F340ACE42A}" type="parTrans" cxnId="{3CA656D6-4E52-4641-92D6-91866F0026CB}">
      <dgm:prSet/>
      <dgm:spPr/>
      <dgm:t>
        <a:bodyPr/>
        <a:lstStyle/>
        <a:p>
          <a:endParaRPr lang="en-US"/>
        </a:p>
      </dgm:t>
    </dgm:pt>
    <dgm:pt modelId="{921ECAF0-FB4C-4979-BAD3-C22BCF314FD4}" type="sibTrans" cxnId="{3CA656D6-4E52-4641-92D6-91866F0026CB}">
      <dgm:prSet/>
      <dgm:spPr/>
      <dgm:t>
        <a:bodyPr/>
        <a:lstStyle/>
        <a:p>
          <a:endParaRPr lang="en-US"/>
        </a:p>
      </dgm:t>
    </dgm:pt>
    <dgm:pt modelId="{7E44ED9D-E4E6-4395-A064-BF4812C82DB0}" type="pres">
      <dgm:prSet presAssocID="{B5998801-8FC4-480C-A609-2214D1B7CD7C}" presName="linear" presStyleCnt="0">
        <dgm:presLayoutVars>
          <dgm:animLvl val="lvl"/>
          <dgm:resizeHandles val="exact"/>
        </dgm:presLayoutVars>
      </dgm:prSet>
      <dgm:spPr/>
    </dgm:pt>
    <dgm:pt modelId="{396401CD-CD00-4082-BEFF-2FDEB00812F4}" type="pres">
      <dgm:prSet presAssocID="{F99D9C60-25ED-4183-8EFF-3F208DDDF662}" presName="parentText" presStyleLbl="node1" presStyleIdx="0" presStyleCnt="5">
        <dgm:presLayoutVars>
          <dgm:chMax val="0"/>
          <dgm:bulletEnabled val="1"/>
        </dgm:presLayoutVars>
      </dgm:prSet>
      <dgm:spPr/>
    </dgm:pt>
    <dgm:pt modelId="{DD28F4C3-726A-4DED-A23D-DB97503E112F}" type="pres">
      <dgm:prSet presAssocID="{48F2D121-9E34-44F9-A1A8-E093B2D34277}" presName="spacer" presStyleCnt="0"/>
      <dgm:spPr/>
    </dgm:pt>
    <dgm:pt modelId="{B839A4D8-3AEB-47A7-89BB-2563503CE190}" type="pres">
      <dgm:prSet presAssocID="{8BB095B3-789E-49E2-99FC-9D6A37F429F0}" presName="parentText" presStyleLbl="node1" presStyleIdx="1" presStyleCnt="5">
        <dgm:presLayoutVars>
          <dgm:chMax val="0"/>
          <dgm:bulletEnabled val="1"/>
        </dgm:presLayoutVars>
      </dgm:prSet>
      <dgm:spPr/>
    </dgm:pt>
    <dgm:pt modelId="{6C128C9C-6A73-4E6A-BD88-840EB465C3EB}" type="pres">
      <dgm:prSet presAssocID="{74EF7323-BC40-4E0B-A89C-F82AD0B5C0EA}" presName="spacer" presStyleCnt="0"/>
      <dgm:spPr/>
    </dgm:pt>
    <dgm:pt modelId="{244BC2A7-1EB0-4125-AF6A-6C53C56FCE34}" type="pres">
      <dgm:prSet presAssocID="{462F0B16-725D-42A7-8FFD-AC0CF36B804D}" presName="parentText" presStyleLbl="node1" presStyleIdx="2" presStyleCnt="5">
        <dgm:presLayoutVars>
          <dgm:chMax val="0"/>
          <dgm:bulletEnabled val="1"/>
        </dgm:presLayoutVars>
      </dgm:prSet>
      <dgm:spPr/>
    </dgm:pt>
    <dgm:pt modelId="{1CC5625B-2E0F-4E7A-AA90-1B4C7A6B1597}" type="pres">
      <dgm:prSet presAssocID="{0A745629-AB3C-4DD0-9585-46EB057F455F}" presName="spacer" presStyleCnt="0"/>
      <dgm:spPr/>
    </dgm:pt>
    <dgm:pt modelId="{E454978B-42F5-43F6-B608-F2F38A89AA22}" type="pres">
      <dgm:prSet presAssocID="{4CEC066E-7301-40D5-8819-67BBF365FB0C}" presName="parentText" presStyleLbl="node1" presStyleIdx="3" presStyleCnt="5">
        <dgm:presLayoutVars>
          <dgm:chMax val="0"/>
          <dgm:bulletEnabled val="1"/>
        </dgm:presLayoutVars>
      </dgm:prSet>
      <dgm:spPr/>
    </dgm:pt>
    <dgm:pt modelId="{50DF9525-8FDC-44EB-A183-B784C2F3BA78}" type="pres">
      <dgm:prSet presAssocID="{90E2F63C-DB50-4A11-904A-2B54FB0906A9}" presName="spacer" presStyleCnt="0"/>
      <dgm:spPr/>
    </dgm:pt>
    <dgm:pt modelId="{5887EED0-97C0-4B57-8E32-CE08DED30811}" type="pres">
      <dgm:prSet presAssocID="{49E5BFBE-F006-4970-A165-D28474D96228}" presName="parentText" presStyleLbl="node1" presStyleIdx="4" presStyleCnt="5">
        <dgm:presLayoutVars>
          <dgm:chMax val="0"/>
          <dgm:bulletEnabled val="1"/>
        </dgm:presLayoutVars>
      </dgm:prSet>
      <dgm:spPr/>
    </dgm:pt>
  </dgm:ptLst>
  <dgm:cxnLst>
    <dgm:cxn modelId="{A3934F10-25D0-4CC0-A653-30B3E3A4B124}" type="presOf" srcId="{8BB095B3-789E-49E2-99FC-9D6A37F429F0}" destId="{B839A4D8-3AEB-47A7-89BB-2563503CE190}" srcOrd="0" destOrd="0" presId="urn:microsoft.com/office/officeart/2005/8/layout/vList2"/>
    <dgm:cxn modelId="{CCEA7354-9BED-45C1-9660-12403DE8E2DC}" srcId="{B5998801-8FC4-480C-A609-2214D1B7CD7C}" destId="{F99D9C60-25ED-4183-8EFF-3F208DDDF662}" srcOrd="0" destOrd="0" parTransId="{699C1B10-65E8-47BD-82DB-BFD215326E4D}" sibTransId="{48F2D121-9E34-44F9-A1A8-E093B2D34277}"/>
    <dgm:cxn modelId="{C635BB5A-93DE-4DF1-98E5-5D8718E73941}" type="presOf" srcId="{B5998801-8FC4-480C-A609-2214D1B7CD7C}" destId="{7E44ED9D-E4E6-4395-A064-BF4812C82DB0}" srcOrd="0" destOrd="0" presId="urn:microsoft.com/office/officeart/2005/8/layout/vList2"/>
    <dgm:cxn modelId="{1084CE80-895C-436F-A44E-8AED22F88C42}" srcId="{B5998801-8FC4-480C-A609-2214D1B7CD7C}" destId="{4CEC066E-7301-40D5-8819-67BBF365FB0C}" srcOrd="3" destOrd="0" parTransId="{CE4853C5-F3F8-461D-BC57-4080975B5DE1}" sibTransId="{90E2F63C-DB50-4A11-904A-2B54FB0906A9}"/>
    <dgm:cxn modelId="{F923BCA5-A799-4FEF-BE88-81F38F3787F4}" srcId="{B5998801-8FC4-480C-A609-2214D1B7CD7C}" destId="{462F0B16-725D-42A7-8FFD-AC0CF36B804D}" srcOrd="2" destOrd="0" parTransId="{82FC8D39-EDDA-48ED-95D3-0355DBF400B8}" sibTransId="{0A745629-AB3C-4DD0-9585-46EB057F455F}"/>
    <dgm:cxn modelId="{6C60BEAD-6D6B-4BD8-8C08-A09EDC9FFF25}" type="presOf" srcId="{4CEC066E-7301-40D5-8819-67BBF365FB0C}" destId="{E454978B-42F5-43F6-B608-F2F38A89AA22}" srcOrd="0" destOrd="0" presId="urn:microsoft.com/office/officeart/2005/8/layout/vList2"/>
    <dgm:cxn modelId="{4EAE59B5-1D46-4458-81F7-2852C089F76D}" type="presOf" srcId="{F99D9C60-25ED-4183-8EFF-3F208DDDF662}" destId="{396401CD-CD00-4082-BEFF-2FDEB00812F4}" srcOrd="0" destOrd="0" presId="urn:microsoft.com/office/officeart/2005/8/layout/vList2"/>
    <dgm:cxn modelId="{3CA656D6-4E52-4641-92D6-91866F0026CB}" srcId="{B5998801-8FC4-480C-A609-2214D1B7CD7C}" destId="{49E5BFBE-F006-4970-A165-D28474D96228}" srcOrd="4" destOrd="0" parTransId="{DEAAD072-3881-40AC-BA4B-D8F340ACE42A}" sibTransId="{921ECAF0-FB4C-4979-BAD3-C22BCF314FD4}"/>
    <dgm:cxn modelId="{433E6DDA-5EAC-4E51-9C28-AFC5B484A5F5}" type="presOf" srcId="{462F0B16-725D-42A7-8FFD-AC0CF36B804D}" destId="{244BC2A7-1EB0-4125-AF6A-6C53C56FCE34}" srcOrd="0" destOrd="0" presId="urn:microsoft.com/office/officeart/2005/8/layout/vList2"/>
    <dgm:cxn modelId="{5236C7DB-952E-4B76-A15E-C91B0E94B3AB}" type="presOf" srcId="{49E5BFBE-F006-4970-A165-D28474D96228}" destId="{5887EED0-97C0-4B57-8E32-CE08DED30811}" srcOrd="0" destOrd="0" presId="urn:microsoft.com/office/officeart/2005/8/layout/vList2"/>
    <dgm:cxn modelId="{26315CE5-8777-422D-AA27-4898066D364C}" srcId="{B5998801-8FC4-480C-A609-2214D1B7CD7C}" destId="{8BB095B3-789E-49E2-99FC-9D6A37F429F0}" srcOrd="1" destOrd="0" parTransId="{BECCE175-F475-4A6C-B459-BC921E4A5626}" sibTransId="{74EF7323-BC40-4E0B-A89C-F82AD0B5C0EA}"/>
    <dgm:cxn modelId="{A7E37FCC-A831-4BF8-A524-8505FF164DF8}" type="presParOf" srcId="{7E44ED9D-E4E6-4395-A064-BF4812C82DB0}" destId="{396401CD-CD00-4082-BEFF-2FDEB00812F4}" srcOrd="0" destOrd="0" presId="urn:microsoft.com/office/officeart/2005/8/layout/vList2"/>
    <dgm:cxn modelId="{97127ED4-2B3D-4691-9637-C634E2C10745}" type="presParOf" srcId="{7E44ED9D-E4E6-4395-A064-BF4812C82DB0}" destId="{DD28F4C3-726A-4DED-A23D-DB97503E112F}" srcOrd="1" destOrd="0" presId="urn:microsoft.com/office/officeart/2005/8/layout/vList2"/>
    <dgm:cxn modelId="{04C35655-6278-4C8D-97AA-94A53874AF37}" type="presParOf" srcId="{7E44ED9D-E4E6-4395-A064-BF4812C82DB0}" destId="{B839A4D8-3AEB-47A7-89BB-2563503CE190}" srcOrd="2" destOrd="0" presId="urn:microsoft.com/office/officeart/2005/8/layout/vList2"/>
    <dgm:cxn modelId="{BA59D2E9-FF2D-49B2-AFDD-9614A0FF49E8}" type="presParOf" srcId="{7E44ED9D-E4E6-4395-A064-BF4812C82DB0}" destId="{6C128C9C-6A73-4E6A-BD88-840EB465C3EB}" srcOrd="3" destOrd="0" presId="urn:microsoft.com/office/officeart/2005/8/layout/vList2"/>
    <dgm:cxn modelId="{D2453B49-B513-4579-A625-77BEBA6CC522}" type="presParOf" srcId="{7E44ED9D-E4E6-4395-A064-BF4812C82DB0}" destId="{244BC2A7-1EB0-4125-AF6A-6C53C56FCE34}" srcOrd="4" destOrd="0" presId="urn:microsoft.com/office/officeart/2005/8/layout/vList2"/>
    <dgm:cxn modelId="{3ABF3006-CBF9-4ED8-B7D9-46F7AE9B1708}" type="presParOf" srcId="{7E44ED9D-E4E6-4395-A064-BF4812C82DB0}" destId="{1CC5625B-2E0F-4E7A-AA90-1B4C7A6B1597}" srcOrd="5" destOrd="0" presId="urn:microsoft.com/office/officeart/2005/8/layout/vList2"/>
    <dgm:cxn modelId="{E7738C78-57F8-48AB-91A6-3D318F471272}" type="presParOf" srcId="{7E44ED9D-E4E6-4395-A064-BF4812C82DB0}" destId="{E454978B-42F5-43F6-B608-F2F38A89AA22}" srcOrd="6" destOrd="0" presId="urn:microsoft.com/office/officeart/2005/8/layout/vList2"/>
    <dgm:cxn modelId="{5DDD23AC-A3D0-4A1F-8F4F-88EE34657331}" type="presParOf" srcId="{7E44ED9D-E4E6-4395-A064-BF4812C82DB0}" destId="{50DF9525-8FDC-44EB-A183-B784C2F3BA78}" srcOrd="7" destOrd="0" presId="urn:microsoft.com/office/officeart/2005/8/layout/vList2"/>
    <dgm:cxn modelId="{F7F40FE2-1017-4A4D-9687-21AB2326BB71}" type="presParOf" srcId="{7E44ED9D-E4E6-4395-A064-BF4812C82DB0}" destId="{5887EED0-97C0-4B57-8E32-CE08DED3081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6013711-DF3F-40E4-94DB-EF7544874109}" type="doc">
      <dgm:prSet loTypeId="urn:microsoft.com/office/officeart/2005/8/layout/vList2" loCatId="list" qsTypeId="urn:microsoft.com/office/officeart/2005/8/quickstyle/simple3" qsCatId="simple" csTypeId="urn:microsoft.com/office/officeart/2005/8/colors/accent6_1" csCatId="accent6" phldr="1"/>
      <dgm:spPr/>
      <dgm:t>
        <a:bodyPr/>
        <a:lstStyle/>
        <a:p>
          <a:endParaRPr lang="en-US"/>
        </a:p>
      </dgm:t>
    </dgm:pt>
    <dgm:pt modelId="{1923980C-0A19-4B47-902C-BE75D29F86B6}">
      <dgm:prSet/>
      <dgm:spPr/>
      <dgm:t>
        <a:bodyPr/>
        <a:lstStyle/>
        <a:p>
          <a:pPr rtl="0"/>
          <a:r>
            <a:rPr lang="en-US" dirty="0"/>
            <a:t>As previously described, the current system and services provided to the uninsured will need to be categorized and assigned point values in order to establish the baseline threshold each system will need to achieve, recognizing how DSH/SNCP funding allocations are currently done and how the services to the uninsured have and will change under ACA</a:t>
          </a:r>
        </a:p>
      </dgm:t>
    </dgm:pt>
    <dgm:pt modelId="{34A076B3-BA7A-483A-A1CF-F8D3A9DD747F}" type="parTrans" cxnId="{23005DF9-B7D2-4964-AAD7-9E6B9660D26D}">
      <dgm:prSet/>
      <dgm:spPr/>
      <dgm:t>
        <a:bodyPr/>
        <a:lstStyle/>
        <a:p>
          <a:endParaRPr lang="en-US"/>
        </a:p>
      </dgm:t>
    </dgm:pt>
    <dgm:pt modelId="{58D5888D-D801-4554-9483-7EDC4C694DB2}" type="sibTrans" cxnId="{23005DF9-B7D2-4964-AAD7-9E6B9660D26D}">
      <dgm:prSet/>
      <dgm:spPr/>
      <dgm:t>
        <a:bodyPr/>
        <a:lstStyle/>
        <a:p>
          <a:endParaRPr lang="en-US"/>
        </a:p>
      </dgm:t>
    </dgm:pt>
    <dgm:pt modelId="{523D8C72-0C5E-4E8F-9FEE-AF9A38163CAF}">
      <dgm:prSet/>
      <dgm:spPr/>
      <dgm:t>
        <a:bodyPr/>
        <a:lstStyle/>
        <a:p>
          <a:pPr rtl="0"/>
          <a:r>
            <a:rPr lang="en-US" dirty="0"/>
            <a:t>The baseline threshold will need to be adjusted as funding amounts change, particularly in light of the declining DSH funding</a:t>
          </a:r>
        </a:p>
      </dgm:t>
    </dgm:pt>
    <dgm:pt modelId="{6F6C6130-1C20-410F-9841-6308BCEE0667}" type="parTrans" cxnId="{4CFAA3DD-583E-49CB-BDF2-1F682B0714EB}">
      <dgm:prSet/>
      <dgm:spPr/>
      <dgm:t>
        <a:bodyPr/>
        <a:lstStyle/>
        <a:p>
          <a:endParaRPr lang="en-US"/>
        </a:p>
      </dgm:t>
    </dgm:pt>
    <dgm:pt modelId="{23384461-E61B-42C3-9F48-7BD5D6C77179}" type="sibTrans" cxnId="{4CFAA3DD-583E-49CB-BDF2-1F682B0714EB}">
      <dgm:prSet/>
      <dgm:spPr/>
      <dgm:t>
        <a:bodyPr/>
        <a:lstStyle/>
        <a:p>
          <a:endParaRPr lang="en-US"/>
        </a:p>
      </dgm:t>
    </dgm:pt>
    <dgm:pt modelId="{42741D66-0F8C-4645-9936-F47B10871B4D}">
      <dgm:prSet/>
      <dgm:spPr/>
      <dgm:t>
        <a:bodyPr/>
        <a:lstStyle/>
        <a:p>
          <a:pPr rtl="0"/>
          <a:r>
            <a:rPr lang="en-US" dirty="0"/>
            <a:t>All services within the five categories will also then need to be assigned prospective point values with the aim of ensuring high-value but potentially previously unreimbursed/recognized services are afforded appropriate relative point values to incentivize the use of both traditional and non-traditional services that are best suited to the needs of the individuals</a:t>
          </a:r>
        </a:p>
      </dgm:t>
    </dgm:pt>
    <dgm:pt modelId="{5A6C513F-3B65-4636-BBE9-394F6DAB5B9D}" type="parTrans" cxnId="{7E7CF6CF-88AC-421B-8794-0106B0A92EE5}">
      <dgm:prSet/>
      <dgm:spPr/>
      <dgm:t>
        <a:bodyPr/>
        <a:lstStyle/>
        <a:p>
          <a:endParaRPr lang="en-US"/>
        </a:p>
      </dgm:t>
    </dgm:pt>
    <dgm:pt modelId="{0F0267CE-8258-493E-B0BD-7058F7F3CFE4}" type="sibTrans" cxnId="{7E7CF6CF-88AC-421B-8794-0106B0A92EE5}">
      <dgm:prSet/>
      <dgm:spPr/>
      <dgm:t>
        <a:bodyPr/>
        <a:lstStyle/>
        <a:p>
          <a:endParaRPr lang="en-US"/>
        </a:p>
      </dgm:t>
    </dgm:pt>
    <dgm:pt modelId="{12D21837-B704-4762-B9FB-C1042D44FCA9}" type="pres">
      <dgm:prSet presAssocID="{46013711-DF3F-40E4-94DB-EF7544874109}" presName="linear" presStyleCnt="0">
        <dgm:presLayoutVars>
          <dgm:animLvl val="lvl"/>
          <dgm:resizeHandles val="exact"/>
        </dgm:presLayoutVars>
      </dgm:prSet>
      <dgm:spPr/>
    </dgm:pt>
    <dgm:pt modelId="{2CA504F9-2DD2-4412-B8BC-69BEC0D977C9}" type="pres">
      <dgm:prSet presAssocID="{1923980C-0A19-4B47-902C-BE75D29F86B6}" presName="parentText" presStyleLbl="node1" presStyleIdx="0" presStyleCnt="3">
        <dgm:presLayoutVars>
          <dgm:chMax val="0"/>
          <dgm:bulletEnabled val="1"/>
        </dgm:presLayoutVars>
      </dgm:prSet>
      <dgm:spPr/>
    </dgm:pt>
    <dgm:pt modelId="{4F2D401D-0508-4AEA-B02A-CD87BE04A653}" type="pres">
      <dgm:prSet presAssocID="{58D5888D-D801-4554-9483-7EDC4C694DB2}" presName="spacer" presStyleCnt="0"/>
      <dgm:spPr/>
    </dgm:pt>
    <dgm:pt modelId="{C5F5F2EB-6E5E-4908-8ED0-93F9E691FAEC}" type="pres">
      <dgm:prSet presAssocID="{523D8C72-0C5E-4E8F-9FEE-AF9A38163CAF}" presName="parentText" presStyleLbl="node1" presStyleIdx="1" presStyleCnt="3">
        <dgm:presLayoutVars>
          <dgm:chMax val="0"/>
          <dgm:bulletEnabled val="1"/>
        </dgm:presLayoutVars>
      </dgm:prSet>
      <dgm:spPr/>
    </dgm:pt>
    <dgm:pt modelId="{F62EE697-3DF9-420E-8969-5046C691961C}" type="pres">
      <dgm:prSet presAssocID="{23384461-E61B-42C3-9F48-7BD5D6C77179}" presName="spacer" presStyleCnt="0"/>
      <dgm:spPr/>
    </dgm:pt>
    <dgm:pt modelId="{65F3673E-6088-41F6-8A5A-B0580392F926}" type="pres">
      <dgm:prSet presAssocID="{42741D66-0F8C-4645-9936-F47B10871B4D}" presName="parentText" presStyleLbl="node1" presStyleIdx="2" presStyleCnt="3">
        <dgm:presLayoutVars>
          <dgm:chMax val="0"/>
          <dgm:bulletEnabled val="1"/>
        </dgm:presLayoutVars>
      </dgm:prSet>
      <dgm:spPr/>
    </dgm:pt>
  </dgm:ptLst>
  <dgm:cxnLst>
    <dgm:cxn modelId="{D2FD6712-8F4D-4630-BB0D-C439987E0564}" type="presOf" srcId="{42741D66-0F8C-4645-9936-F47B10871B4D}" destId="{65F3673E-6088-41F6-8A5A-B0580392F926}" srcOrd="0" destOrd="0" presId="urn:microsoft.com/office/officeart/2005/8/layout/vList2"/>
    <dgm:cxn modelId="{382F515F-92C8-436A-AF9D-5C0284866A5A}" type="presOf" srcId="{46013711-DF3F-40E4-94DB-EF7544874109}" destId="{12D21837-B704-4762-B9FB-C1042D44FCA9}" srcOrd="0" destOrd="0" presId="urn:microsoft.com/office/officeart/2005/8/layout/vList2"/>
    <dgm:cxn modelId="{5E87114D-FEB7-40AF-B9BC-AA09B3A36E6C}" type="presOf" srcId="{1923980C-0A19-4B47-902C-BE75D29F86B6}" destId="{2CA504F9-2DD2-4412-B8BC-69BEC0D977C9}" srcOrd="0" destOrd="0" presId="urn:microsoft.com/office/officeart/2005/8/layout/vList2"/>
    <dgm:cxn modelId="{79BA8774-76D5-4619-A8E4-12B3EA80AEA3}" type="presOf" srcId="{523D8C72-0C5E-4E8F-9FEE-AF9A38163CAF}" destId="{C5F5F2EB-6E5E-4908-8ED0-93F9E691FAEC}" srcOrd="0" destOrd="0" presId="urn:microsoft.com/office/officeart/2005/8/layout/vList2"/>
    <dgm:cxn modelId="{7E7CF6CF-88AC-421B-8794-0106B0A92EE5}" srcId="{46013711-DF3F-40E4-94DB-EF7544874109}" destId="{42741D66-0F8C-4645-9936-F47B10871B4D}" srcOrd="2" destOrd="0" parTransId="{5A6C513F-3B65-4636-BBE9-394F6DAB5B9D}" sibTransId="{0F0267CE-8258-493E-B0BD-7058F7F3CFE4}"/>
    <dgm:cxn modelId="{4CFAA3DD-583E-49CB-BDF2-1F682B0714EB}" srcId="{46013711-DF3F-40E4-94DB-EF7544874109}" destId="{523D8C72-0C5E-4E8F-9FEE-AF9A38163CAF}" srcOrd="1" destOrd="0" parTransId="{6F6C6130-1C20-410F-9841-6308BCEE0667}" sibTransId="{23384461-E61B-42C3-9F48-7BD5D6C77179}"/>
    <dgm:cxn modelId="{23005DF9-B7D2-4964-AAD7-9E6B9660D26D}" srcId="{46013711-DF3F-40E4-94DB-EF7544874109}" destId="{1923980C-0A19-4B47-902C-BE75D29F86B6}" srcOrd="0" destOrd="0" parTransId="{34A076B3-BA7A-483A-A1CF-F8D3A9DD747F}" sibTransId="{58D5888D-D801-4554-9483-7EDC4C694DB2}"/>
    <dgm:cxn modelId="{50DDBB17-EB9B-4910-BCF6-280117285740}" type="presParOf" srcId="{12D21837-B704-4762-B9FB-C1042D44FCA9}" destId="{2CA504F9-2DD2-4412-B8BC-69BEC0D977C9}" srcOrd="0" destOrd="0" presId="urn:microsoft.com/office/officeart/2005/8/layout/vList2"/>
    <dgm:cxn modelId="{6CAD3AD8-FC65-4FB9-8CFC-4313CFA41BAA}" type="presParOf" srcId="{12D21837-B704-4762-B9FB-C1042D44FCA9}" destId="{4F2D401D-0508-4AEA-B02A-CD87BE04A653}" srcOrd="1" destOrd="0" presId="urn:microsoft.com/office/officeart/2005/8/layout/vList2"/>
    <dgm:cxn modelId="{9F15A8E2-B695-47A4-B1C7-527ACC4D3140}" type="presParOf" srcId="{12D21837-B704-4762-B9FB-C1042D44FCA9}" destId="{C5F5F2EB-6E5E-4908-8ED0-93F9E691FAEC}" srcOrd="2" destOrd="0" presId="urn:microsoft.com/office/officeart/2005/8/layout/vList2"/>
    <dgm:cxn modelId="{EF9AA4AB-4D47-4817-A20E-F06836ED8A2E}" type="presParOf" srcId="{12D21837-B704-4762-B9FB-C1042D44FCA9}" destId="{F62EE697-3DF9-420E-8969-5046C691961C}" srcOrd="3" destOrd="0" presId="urn:microsoft.com/office/officeart/2005/8/layout/vList2"/>
    <dgm:cxn modelId="{37316F04-5AC3-47F9-A858-B6F991A70218}" type="presParOf" srcId="{12D21837-B704-4762-B9FB-C1042D44FCA9}" destId="{65F3673E-6088-41F6-8A5A-B0580392F92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0E89128-705B-4325-8C35-284ED3613E27}" type="doc">
      <dgm:prSet loTypeId="urn:microsoft.com/office/officeart/2008/layout/LinedList" loCatId="list" qsTypeId="urn:microsoft.com/office/officeart/2005/8/quickstyle/simple1" qsCatId="simple" csTypeId="urn:microsoft.com/office/officeart/2005/8/colors/accent6_2" csCatId="accent6"/>
      <dgm:spPr/>
      <dgm:t>
        <a:bodyPr/>
        <a:lstStyle/>
        <a:p>
          <a:endParaRPr lang="en-US"/>
        </a:p>
      </dgm:t>
    </dgm:pt>
    <dgm:pt modelId="{F3D2F45A-6953-4FCE-A170-6392A623B7BF}">
      <dgm:prSet/>
      <dgm:spPr/>
      <dgm:t>
        <a:bodyPr/>
        <a:lstStyle/>
        <a:p>
          <a:pPr rtl="0"/>
          <a:r>
            <a:rPr lang="en-US" dirty="0"/>
            <a:t>Under this global payment/coordinated care for the uninsured proposal, California is seeking to demonstrate that shifting payment away from cost and toward value can encourage care in more appropriate settings, to ensure that patients are seen in the right place and given the right care at the right time.</a:t>
          </a:r>
        </a:p>
      </dgm:t>
    </dgm:pt>
    <dgm:pt modelId="{7D5D9E4B-1E5E-4F8F-8EC8-A4A1B7E61091}" type="parTrans" cxnId="{356F5DD4-63CB-45DF-BBEE-FF7B4652B364}">
      <dgm:prSet/>
      <dgm:spPr/>
      <dgm:t>
        <a:bodyPr/>
        <a:lstStyle/>
        <a:p>
          <a:endParaRPr lang="en-US"/>
        </a:p>
      </dgm:t>
    </dgm:pt>
    <dgm:pt modelId="{E7631B0A-BE2D-4EE1-BD2A-7171CE27DCFF}" type="sibTrans" cxnId="{356F5DD4-63CB-45DF-BBEE-FF7B4652B364}">
      <dgm:prSet/>
      <dgm:spPr/>
      <dgm:t>
        <a:bodyPr/>
        <a:lstStyle/>
        <a:p>
          <a:endParaRPr lang="en-US"/>
        </a:p>
      </dgm:t>
    </dgm:pt>
    <dgm:pt modelId="{FC8CFE7C-A765-4E35-BEA4-60A56971B50A}">
      <dgm:prSet/>
      <dgm:spPr/>
      <dgm:t>
        <a:bodyPr/>
        <a:lstStyle/>
        <a:p>
          <a:pPr rtl="0"/>
          <a:r>
            <a:rPr lang="en-US" dirty="0"/>
            <a:t>It will be critical to establish clear metrics by which to gauge whether this effort is successful.</a:t>
          </a:r>
        </a:p>
      </dgm:t>
    </dgm:pt>
    <dgm:pt modelId="{AD9751BA-ED74-4EF9-A0E6-672246B62534}" type="parTrans" cxnId="{A3C1F776-7E1E-4844-B93A-C4020652438F}">
      <dgm:prSet/>
      <dgm:spPr/>
      <dgm:t>
        <a:bodyPr/>
        <a:lstStyle/>
        <a:p>
          <a:endParaRPr lang="en-US"/>
        </a:p>
      </dgm:t>
    </dgm:pt>
    <dgm:pt modelId="{18C74CD9-5B9E-4426-9E05-0953151B85CC}" type="sibTrans" cxnId="{A3C1F776-7E1E-4844-B93A-C4020652438F}">
      <dgm:prSet/>
      <dgm:spPr/>
      <dgm:t>
        <a:bodyPr/>
        <a:lstStyle/>
        <a:p>
          <a:endParaRPr lang="en-US"/>
        </a:p>
      </dgm:t>
    </dgm:pt>
    <dgm:pt modelId="{89A9E396-EAF0-4E94-9C48-920AAEA827FC}">
      <dgm:prSet/>
      <dgm:spPr/>
      <dgm:t>
        <a:bodyPr/>
        <a:lstStyle/>
        <a:p>
          <a:pPr rtl="0"/>
          <a:r>
            <a:rPr lang="en-US" dirty="0"/>
            <a:t>A key component of the program will be an evaluation, which would focus on the relative resource allocation and workforce investments and the extent to which services shift the balance of care.</a:t>
          </a:r>
        </a:p>
      </dgm:t>
    </dgm:pt>
    <dgm:pt modelId="{18FED24B-9577-4FC2-8AD6-B21E650C3CF3}" type="parTrans" cxnId="{B3A14403-1B52-454B-9A53-CC55D13AF3DC}">
      <dgm:prSet/>
      <dgm:spPr/>
      <dgm:t>
        <a:bodyPr/>
        <a:lstStyle/>
        <a:p>
          <a:endParaRPr lang="en-US"/>
        </a:p>
      </dgm:t>
    </dgm:pt>
    <dgm:pt modelId="{BAE39EBB-2B9F-423E-A1B4-8AD006C693C2}" type="sibTrans" cxnId="{B3A14403-1B52-454B-9A53-CC55D13AF3DC}">
      <dgm:prSet/>
      <dgm:spPr/>
      <dgm:t>
        <a:bodyPr/>
        <a:lstStyle/>
        <a:p>
          <a:endParaRPr lang="en-US"/>
        </a:p>
      </dgm:t>
    </dgm:pt>
    <dgm:pt modelId="{ECFD9B9F-C71E-4995-B1F0-D049D33C7008}">
      <dgm:prSet/>
      <dgm:spPr/>
      <dgm:t>
        <a:bodyPr/>
        <a:lstStyle/>
        <a:p>
          <a:pPr rtl="0"/>
          <a:r>
            <a:rPr lang="en-US" dirty="0"/>
            <a:t>In support of this evaluation, in addition to the reporting necessary for claiming the funding, the public hospital systems would report data in two core areas: resource allocation and workforce involvement</a:t>
          </a:r>
        </a:p>
      </dgm:t>
    </dgm:pt>
    <dgm:pt modelId="{4B9AB19F-A857-4DFB-80CD-3D39D9541173}" type="parTrans" cxnId="{781C69E2-8FE4-4865-804E-BFB94EBF7412}">
      <dgm:prSet/>
      <dgm:spPr/>
      <dgm:t>
        <a:bodyPr/>
        <a:lstStyle/>
        <a:p>
          <a:endParaRPr lang="en-US"/>
        </a:p>
      </dgm:t>
    </dgm:pt>
    <dgm:pt modelId="{6AB50549-4104-4DA4-9351-BCD480DFF3AC}" type="sibTrans" cxnId="{781C69E2-8FE4-4865-804E-BFB94EBF7412}">
      <dgm:prSet/>
      <dgm:spPr/>
      <dgm:t>
        <a:bodyPr/>
        <a:lstStyle/>
        <a:p>
          <a:endParaRPr lang="en-US"/>
        </a:p>
      </dgm:t>
    </dgm:pt>
    <dgm:pt modelId="{C1185285-9544-4019-B3F2-43F827631091}" type="pres">
      <dgm:prSet presAssocID="{90E89128-705B-4325-8C35-284ED3613E27}" presName="vert0" presStyleCnt="0">
        <dgm:presLayoutVars>
          <dgm:dir/>
          <dgm:animOne val="branch"/>
          <dgm:animLvl val="lvl"/>
        </dgm:presLayoutVars>
      </dgm:prSet>
      <dgm:spPr/>
    </dgm:pt>
    <dgm:pt modelId="{3A51D454-517B-480F-A6F6-BA13B5325630}" type="pres">
      <dgm:prSet presAssocID="{F3D2F45A-6953-4FCE-A170-6392A623B7BF}" presName="thickLine" presStyleLbl="alignNode1" presStyleIdx="0" presStyleCnt="4"/>
      <dgm:spPr/>
    </dgm:pt>
    <dgm:pt modelId="{A5BE1FC5-B68D-4F25-8E3C-022D97D39C8A}" type="pres">
      <dgm:prSet presAssocID="{F3D2F45A-6953-4FCE-A170-6392A623B7BF}" presName="horz1" presStyleCnt="0"/>
      <dgm:spPr/>
    </dgm:pt>
    <dgm:pt modelId="{298DC6A0-169F-465A-887A-01EFD11C8C8E}" type="pres">
      <dgm:prSet presAssocID="{F3D2F45A-6953-4FCE-A170-6392A623B7BF}" presName="tx1" presStyleLbl="revTx" presStyleIdx="0" presStyleCnt="4"/>
      <dgm:spPr/>
    </dgm:pt>
    <dgm:pt modelId="{2DDB41A7-8269-430F-B360-CC7EFCA6ECB3}" type="pres">
      <dgm:prSet presAssocID="{F3D2F45A-6953-4FCE-A170-6392A623B7BF}" presName="vert1" presStyleCnt="0"/>
      <dgm:spPr/>
    </dgm:pt>
    <dgm:pt modelId="{7FD9190B-71A4-498D-A90A-8ECF5D39A67D}" type="pres">
      <dgm:prSet presAssocID="{FC8CFE7C-A765-4E35-BEA4-60A56971B50A}" presName="thickLine" presStyleLbl="alignNode1" presStyleIdx="1" presStyleCnt="4"/>
      <dgm:spPr/>
    </dgm:pt>
    <dgm:pt modelId="{E32EF3D3-7DFF-453D-B3A3-4F38097CB266}" type="pres">
      <dgm:prSet presAssocID="{FC8CFE7C-A765-4E35-BEA4-60A56971B50A}" presName="horz1" presStyleCnt="0"/>
      <dgm:spPr/>
    </dgm:pt>
    <dgm:pt modelId="{8C8901B2-60C1-4700-82FB-AA2681721130}" type="pres">
      <dgm:prSet presAssocID="{FC8CFE7C-A765-4E35-BEA4-60A56971B50A}" presName="tx1" presStyleLbl="revTx" presStyleIdx="1" presStyleCnt="4"/>
      <dgm:spPr/>
    </dgm:pt>
    <dgm:pt modelId="{028B5F9E-7AB1-4A83-9CFE-73FCE04E2032}" type="pres">
      <dgm:prSet presAssocID="{FC8CFE7C-A765-4E35-BEA4-60A56971B50A}" presName="vert1" presStyleCnt="0"/>
      <dgm:spPr/>
    </dgm:pt>
    <dgm:pt modelId="{AE1BD13F-4E8C-4FFF-85B6-21B7BA7A94FC}" type="pres">
      <dgm:prSet presAssocID="{89A9E396-EAF0-4E94-9C48-920AAEA827FC}" presName="thickLine" presStyleLbl="alignNode1" presStyleIdx="2" presStyleCnt="4"/>
      <dgm:spPr/>
    </dgm:pt>
    <dgm:pt modelId="{E1EAA0D9-9FD6-48EF-89BC-0BCEFE19FE53}" type="pres">
      <dgm:prSet presAssocID="{89A9E396-EAF0-4E94-9C48-920AAEA827FC}" presName="horz1" presStyleCnt="0"/>
      <dgm:spPr/>
    </dgm:pt>
    <dgm:pt modelId="{38B339DB-7315-4108-BD2D-2551E96E7C9F}" type="pres">
      <dgm:prSet presAssocID="{89A9E396-EAF0-4E94-9C48-920AAEA827FC}" presName="tx1" presStyleLbl="revTx" presStyleIdx="2" presStyleCnt="4"/>
      <dgm:spPr/>
    </dgm:pt>
    <dgm:pt modelId="{EFF9343A-5263-4EE3-A20E-77E77C4D0FEA}" type="pres">
      <dgm:prSet presAssocID="{89A9E396-EAF0-4E94-9C48-920AAEA827FC}" presName="vert1" presStyleCnt="0"/>
      <dgm:spPr/>
    </dgm:pt>
    <dgm:pt modelId="{A8FD94AC-9302-40D1-B685-0FA5CB520E64}" type="pres">
      <dgm:prSet presAssocID="{ECFD9B9F-C71E-4995-B1F0-D049D33C7008}" presName="thickLine" presStyleLbl="alignNode1" presStyleIdx="3" presStyleCnt="4"/>
      <dgm:spPr/>
    </dgm:pt>
    <dgm:pt modelId="{8DB1715D-51F4-422F-A994-AF6288843D83}" type="pres">
      <dgm:prSet presAssocID="{ECFD9B9F-C71E-4995-B1F0-D049D33C7008}" presName="horz1" presStyleCnt="0"/>
      <dgm:spPr/>
    </dgm:pt>
    <dgm:pt modelId="{3D14B0DF-BD18-4FF3-80AF-0D52F461BC28}" type="pres">
      <dgm:prSet presAssocID="{ECFD9B9F-C71E-4995-B1F0-D049D33C7008}" presName="tx1" presStyleLbl="revTx" presStyleIdx="3" presStyleCnt="4"/>
      <dgm:spPr/>
    </dgm:pt>
    <dgm:pt modelId="{22FD8E43-4C12-481F-B7E0-18CDB51BE146}" type="pres">
      <dgm:prSet presAssocID="{ECFD9B9F-C71E-4995-B1F0-D049D33C7008}" presName="vert1" presStyleCnt="0"/>
      <dgm:spPr/>
    </dgm:pt>
  </dgm:ptLst>
  <dgm:cxnLst>
    <dgm:cxn modelId="{B3A14403-1B52-454B-9A53-CC55D13AF3DC}" srcId="{90E89128-705B-4325-8C35-284ED3613E27}" destId="{89A9E396-EAF0-4E94-9C48-920AAEA827FC}" srcOrd="2" destOrd="0" parTransId="{18FED24B-9577-4FC2-8AD6-B21E650C3CF3}" sibTransId="{BAE39EBB-2B9F-423E-A1B4-8AD006C693C2}"/>
    <dgm:cxn modelId="{A5AAEA0C-3780-46AD-88A8-797828E3BA50}" type="presOf" srcId="{90E89128-705B-4325-8C35-284ED3613E27}" destId="{C1185285-9544-4019-B3F2-43F827631091}" srcOrd="0" destOrd="0" presId="urn:microsoft.com/office/officeart/2008/layout/LinedList"/>
    <dgm:cxn modelId="{EF4CBA1C-7F2B-4C1D-A12E-9071C4E89BF9}" type="presOf" srcId="{ECFD9B9F-C71E-4995-B1F0-D049D33C7008}" destId="{3D14B0DF-BD18-4FF3-80AF-0D52F461BC28}" srcOrd="0" destOrd="0" presId="urn:microsoft.com/office/officeart/2008/layout/LinedList"/>
    <dgm:cxn modelId="{A3C1F776-7E1E-4844-B93A-C4020652438F}" srcId="{90E89128-705B-4325-8C35-284ED3613E27}" destId="{FC8CFE7C-A765-4E35-BEA4-60A56971B50A}" srcOrd="1" destOrd="0" parTransId="{AD9751BA-ED74-4EF9-A0E6-672246B62534}" sibTransId="{18C74CD9-5B9E-4426-9E05-0953151B85CC}"/>
    <dgm:cxn modelId="{E61F049E-297A-40BE-AD31-76DBD1A4B0EF}" type="presOf" srcId="{89A9E396-EAF0-4E94-9C48-920AAEA827FC}" destId="{38B339DB-7315-4108-BD2D-2551E96E7C9F}" srcOrd="0" destOrd="0" presId="urn:microsoft.com/office/officeart/2008/layout/LinedList"/>
    <dgm:cxn modelId="{356F5DD4-63CB-45DF-BBEE-FF7B4652B364}" srcId="{90E89128-705B-4325-8C35-284ED3613E27}" destId="{F3D2F45A-6953-4FCE-A170-6392A623B7BF}" srcOrd="0" destOrd="0" parTransId="{7D5D9E4B-1E5E-4F8F-8EC8-A4A1B7E61091}" sibTransId="{E7631B0A-BE2D-4EE1-BD2A-7171CE27DCFF}"/>
    <dgm:cxn modelId="{781C69E2-8FE4-4865-804E-BFB94EBF7412}" srcId="{90E89128-705B-4325-8C35-284ED3613E27}" destId="{ECFD9B9F-C71E-4995-B1F0-D049D33C7008}" srcOrd="3" destOrd="0" parTransId="{4B9AB19F-A857-4DFB-80CD-3D39D9541173}" sibTransId="{6AB50549-4104-4DA4-9351-BCD480DFF3AC}"/>
    <dgm:cxn modelId="{E8CD9CE8-28EF-4F3D-9736-FE98887809EA}" type="presOf" srcId="{FC8CFE7C-A765-4E35-BEA4-60A56971B50A}" destId="{8C8901B2-60C1-4700-82FB-AA2681721130}" srcOrd="0" destOrd="0" presId="urn:microsoft.com/office/officeart/2008/layout/LinedList"/>
    <dgm:cxn modelId="{136938F5-EFDD-460D-877A-941DCCA0501B}" type="presOf" srcId="{F3D2F45A-6953-4FCE-A170-6392A623B7BF}" destId="{298DC6A0-169F-465A-887A-01EFD11C8C8E}" srcOrd="0" destOrd="0" presId="urn:microsoft.com/office/officeart/2008/layout/LinedList"/>
    <dgm:cxn modelId="{D5D3052F-8622-4C9F-B963-752D8B43284D}" type="presParOf" srcId="{C1185285-9544-4019-B3F2-43F827631091}" destId="{3A51D454-517B-480F-A6F6-BA13B5325630}" srcOrd="0" destOrd="0" presId="urn:microsoft.com/office/officeart/2008/layout/LinedList"/>
    <dgm:cxn modelId="{1DA67144-AE37-4BEC-924D-39046E933BE8}" type="presParOf" srcId="{C1185285-9544-4019-B3F2-43F827631091}" destId="{A5BE1FC5-B68D-4F25-8E3C-022D97D39C8A}" srcOrd="1" destOrd="0" presId="urn:microsoft.com/office/officeart/2008/layout/LinedList"/>
    <dgm:cxn modelId="{DFEAF499-886D-4BB1-B69F-8D9A74026B6D}" type="presParOf" srcId="{A5BE1FC5-B68D-4F25-8E3C-022D97D39C8A}" destId="{298DC6A0-169F-465A-887A-01EFD11C8C8E}" srcOrd="0" destOrd="0" presId="urn:microsoft.com/office/officeart/2008/layout/LinedList"/>
    <dgm:cxn modelId="{FB7D8757-7054-40D7-94F8-7063DA7A3578}" type="presParOf" srcId="{A5BE1FC5-B68D-4F25-8E3C-022D97D39C8A}" destId="{2DDB41A7-8269-430F-B360-CC7EFCA6ECB3}" srcOrd="1" destOrd="0" presId="urn:microsoft.com/office/officeart/2008/layout/LinedList"/>
    <dgm:cxn modelId="{393AB729-A071-41A8-975C-FFD64E6E0ADA}" type="presParOf" srcId="{C1185285-9544-4019-B3F2-43F827631091}" destId="{7FD9190B-71A4-498D-A90A-8ECF5D39A67D}" srcOrd="2" destOrd="0" presId="urn:microsoft.com/office/officeart/2008/layout/LinedList"/>
    <dgm:cxn modelId="{B8994BC7-ADBB-4EE7-B706-4976D6D6AC76}" type="presParOf" srcId="{C1185285-9544-4019-B3F2-43F827631091}" destId="{E32EF3D3-7DFF-453D-B3A3-4F38097CB266}" srcOrd="3" destOrd="0" presId="urn:microsoft.com/office/officeart/2008/layout/LinedList"/>
    <dgm:cxn modelId="{4DBC5AF3-25B3-495E-A3CF-EA79CCDB840C}" type="presParOf" srcId="{E32EF3D3-7DFF-453D-B3A3-4F38097CB266}" destId="{8C8901B2-60C1-4700-82FB-AA2681721130}" srcOrd="0" destOrd="0" presId="urn:microsoft.com/office/officeart/2008/layout/LinedList"/>
    <dgm:cxn modelId="{0C674515-0DF6-4381-8A23-14D215B8CDC4}" type="presParOf" srcId="{E32EF3D3-7DFF-453D-B3A3-4F38097CB266}" destId="{028B5F9E-7AB1-4A83-9CFE-73FCE04E2032}" srcOrd="1" destOrd="0" presId="urn:microsoft.com/office/officeart/2008/layout/LinedList"/>
    <dgm:cxn modelId="{F2A9AB54-23BC-461F-99D4-78E8628ED94B}" type="presParOf" srcId="{C1185285-9544-4019-B3F2-43F827631091}" destId="{AE1BD13F-4E8C-4FFF-85B6-21B7BA7A94FC}" srcOrd="4" destOrd="0" presId="urn:microsoft.com/office/officeart/2008/layout/LinedList"/>
    <dgm:cxn modelId="{872CF673-CCF6-4B33-BFAC-CAD5ACD8334E}" type="presParOf" srcId="{C1185285-9544-4019-B3F2-43F827631091}" destId="{E1EAA0D9-9FD6-48EF-89BC-0BCEFE19FE53}" srcOrd="5" destOrd="0" presId="urn:microsoft.com/office/officeart/2008/layout/LinedList"/>
    <dgm:cxn modelId="{CA78ABFD-A7AE-4212-93E5-2962EEE37BC8}" type="presParOf" srcId="{E1EAA0D9-9FD6-48EF-89BC-0BCEFE19FE53}" destId="{38B339DB-7315-4108-BD2D-2551E96E7C9F}" srcOrd="0" destOrd="0" presId="urn:microsoft.com/office/officeart/2008/layout/LinedList"/>
    <dgm:cxn modelId="{41CC0E7F-979E-4B8E-88B9-2F2278816FCB}" type="presParOf" srcId="{E1EAA0D9-9FD6-48EF-89BC-0BCEFE19FE53}" destId="{EFF9343A-5263-4EE3-A20E-77E77C4D0FEA}" srcOrd="1" destOrd="0" presId="urn:microsoft.com/office/officeart/2008/layout/LinedList"/>
    <dgm:cxn modelId="{67BF4BC5-B773-45B4-B92C-ADB889887486}" type="presParOf" srcId="{C1185285-9544-4019-B3F2-43F827631091}" destId="{A8FD94AC-9302-40D1-B685-0FA5CB520E64}" srcOrd="6" destOrd="0" presId="urn:microsoft.com/office/officeart/2008/layout/LinedList"/>
    <dgm:cxn modelId="{8836D005-273E-484C-92B8-9DD46BCAE31D}" type="presParOf" srcId="{C1185285-9544-4019-B3F2-43F827631091}" destId="{8DB1715D-51F4-422F-A994-AF6288843D83}" srcOrd="7" destOrd="0" presId="urn:microsoft.com/office/officeart/2008/layout/LinedList"/>
    <dgm:cxn modelId="{BB784835-3447-40B0-A32A-926DAA122A92}" type="presParOf" srcId="{8DB1715D-51F4-422F-A994-AF6288843D83}" destId="{3D14B0DF-BD18-4FF3-80AF-0D52F461BC28}" srcOrd="0" destOrd="0" presId="urn:microsoft.com/office/officeart/2008/layout/LinedList"/>
    <dgm:cxn modelId="{1DA99D70-F775-43B3-A126-F33846027761}" type="presParOf" srcId="{8DB1715D-51F4-422F-A994-AF6288843D83}" destId="{22FD8E43-4C12-481F-B7E0-18CDB51BE14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D392925-32F3-478E-8239-2F560DA73A36}" type="doc">
      <dgm:prSet loTypeId="urn:microsoft.com/office/officeart/2008/layout/VerticalCurvedList" loCatId="list" qsTypeId="urn:microsoft.com/office/officeart/2005/8/quickstyle/simple3" qsCatId="simple" csTypeId="urn:microsoft.com/office/officeart/2005/8/colors/accent6_2" csCatId="accent6"/>
      <dgm:spPr/>
      <dgm:t>
        <a:bodyPr/>
        <a:lstStyle/>
        <a:p>
          <a:endParaRPr lang="en-US"/>
        </a:p>
      </dgm:t>
    </dgm:pt>
    <dgm:pt modelId="{89C72351-FB19-4D74-A018-05E17D067F87}">
      <dgm:prSet/>
      <dgm:spPr/>
      <dgm:t>
        <a:bodyPr/>
        <a:lstStyle/>
        <a:p>
          <a:pPr rtl="0"/>
          <a:r>
            <a:rPr lang="en-US" dirty="0"/>
            <a:t>Are these the right categories of services? Are there other categories/services that should be considered</a:t>
          </a:r>
        </a:p>
      </dgm:t>
    </dgm:pt>
    <dgm:pt modelId="{913B9089-1F30-4F7F-8878-2AFD2F51F83C}" type="parTrans" cxnId="{42F6F1A8-4927-403D-8221-0DC9C39A14AE}">
      <dgm:prSet/>
      <dgm:spPr/>
      <dgm:t>
        <a:bodyPr/>
        <a:lstStyle/>
        <a:p>
          <a:endParaRPr lang="en-US"/>
        </a:p>
      </dgm:t>
    </dgm:pt>
    <dgm:pt modelId="{DDF7E99A-D251-4FD8-8DD4-6F54BBE8CEBB}" type="sibTrans" cxnId="{42F6F1A8-4927-403D-8221-0DC9C39A14AE}">
      <dgm:prSet/>
      <dgm:spPr/>
      <dgm:t>
        <a:bodyPr/>
        <a:lstStyle/>
        <a:p>
          <a:endParaRPr lang="en-US"/>
        </a:p>
      </dgm:t>
    </dgm:pt>
    <dgm:pt modelId="{28AD5502-12E4-4CD8-8BB0-00369FD5A96A}">
      <dgm:prSet/>
      <dgm:spPr/>
      <dgm:t>
        <a:bodyPr/>
        <a:lstStyle/>
        <a:p>
          <a:pPr rtl="0"/>
          <a:r>
            <a:rPr lang="en-US" dirty="0"/>
            <a:t>How do we value services/system today to establish the threshold?</a:t>
          </a:r>
        </a:p>
      </dgm:t>
    </dgm:pt>
    <dgm:pt modelId="{97B6925A-DD33-44F5-9702-4B323742821D}" type="parTrans" cxnId="{1697B45D-019C-4BDD-90F1-6A9E2899B492}">
      <dgm:prSet/>
      <dgm:spPr/>
      <dgm:t>
        <a:bodyPr/>
        <a:lstStyle/>
        <a:p>
          <a:endParaRPr lang="en-US"/>
        </a:p>
      </dgm:t>
    </dgm:pt>
    <dgm:pt modelId="{B7104979-F51F-4E17-8F36-6C5041FAB29A}" type="sibTrans" cxnId="{1697B45D-019C-4BDD-90F1-6A9E2899B492}">
      <dgm:prSet/>
      <dgm:spPr/>
      <dgm:t>
        <a:bodyPr/>
        <a:lstStyle/>
        <a:p>
          <a:endParaRPr lang="en-US"/>
        </a:p>
      </dgm:t>
    </dgm:pt>
    <dgm:pt modelId="{1ED8F173-4D9A-4601-BA25-8AAC54CDF82B}">
      <dgm:prSet/>
      <dgm:spPr/>
      <dgm:t>
        <a:bodyPr/>
        <a:lstStyle/>
        <a:p>
          <a:pPr rtl="0"/>
          <a:r>
            <a:rPr lang="en-US" dirty="0"/>
            <a:t>How do we value services (particularly traditionally those not reimbursed/accounted for) to drive the right incentives?</a:t>
          </a:r>
        </a:p>
      </dgm:t>
    </dgm:pt>
    <dgm:pt modelId="{34FABDF9-3CA0-4E62-81D0-312412BC89A5}" type="parTrans" cxnId="{097B894A-0F6E-43A2-A39F-09F7DE00D6C6}">
      <dgm:prSet/>
      <dgm:spPr/>
      <dgm:t>
        <a:bodyPr/>
        <a:lstStyle/>
        <a:p>
          <a:endParaRPr lang="en-US"/>
        </a:p>
      </dgm:t>
    </dgm:pt>
    <dgm:pt modelId="{A12EF30C-67A0-4897-ABAA-EB99190FDE25}" type="sibTrans" cxnId="{097B894A-0F6E-43A2-A39F-09F7DE00D6C6}">
      <dgm:prSet/>
      <dgm:spPr/>
      <dgm:t>
        <a:bodyPr/>
        <a:lstStyle/>
        <a:p>
          <a:endParaRPr lang="en-US"/>
        </a:p>
      </dgm:t>
    </dgm:pt>
    <dgm:pt modelId="{B7D4DCDE-0A00-4FB5-92F5-44AE6DFB0BB4}">
      <dgm:prSet/>
      <dgm:spPr/>
      <dgm:t>
        <a:bodyPr/>
        <a:lstStyle/>
        <a:p>
          <a:pPr rtl="0"/>
          <a:r>
            <a:rPr lang="en-US" dirty="0"/>
            <a:t>How do we establish tiers/groups of services within categories in order to have reasonable/understandable measures of value</a:t>
          </a:r>
        </a:p>
      </dgm:t>
    </dgm:pt>
    <dgm:pt modelId="{4C5F0AFD-8461-45BB-9D7A-C62890EDBD28}" type="parTrans" cxnId="{408C4D10-9589-40D2-9FD4-E99F2E8B3B3C}">
      <dgm:prSet/>
      <dgm:spPr/>
      <dgm:t>
        <a:bodyPr/>
        <a:lstStyle/>
        <a:p>
          <a:endParaRPr lang="en-US"/>
        </a:p>
      </dgm:t>
    </dgm:pt>
    <dgm:pt modelId="{40E607B5-5D3D-49AB-A50E-3A34118AF676}" type="sibTrans" cxnId="{408C4D10-9589-40D2-9FD4-E99F2E8B3B3C}">
      <dgm:prSet/>
      <dgm:spPr/>
      <dgm:t>
        <a:bodyPr/>
        <a:lstStyle/>
        <a:p>
          <a:endParaRPr lang="en-US"/>
        </a:p>
      </dgm:t>
    </dgm:pt>
    <dgm:pt modelId="{8FB11C85-74AD-4888-9E70-71216A28F900}">
      <dgm:prSet/>
      <dgm:spPr/>
      <dgm:t>
        <a:bodyPr/>
        <a:lstStyle/>
        <a:p>
          <a:pPr rtl="0"/>
          <a:r>
            <a:rPr lang="en-US" dirty="0"/>
            <a:t>How does the threshold target change over time given funding reductions (DSH cuts)?</a:t>
          </a:r>
        </a:p>
      </dgm:t>
    </dgm:pt>
    <dgm:pt modelId="{C1A5762C-B4A0-443E-974B-77B8A2B4AE7C}" type="parTrans" cxnId="{BFE57778-9527-46E8-9DD4-F857E939912E}">
      <dgm:prSet/>
      <dgm:spPr/>
      <dgm:t>
        <a:bodyPr/>
        <a:lstStyle/>
        <a:p>
          <a:endParaRPr lang="en-US"/>
        </a:p>
      </dgm:t>
    </dgm:pt>
    <dgm:pt modelId="{8EA33E52-BB48-47C1-91F5-441AB189E7D2}" type="sibTrans" cxnId="{BFE57778-9527-46E8-9DD4-F857E939912E}">
      <dgm:prSet/>
      <dgm:spPr/>
      <dgm:t>
        <a:bodyPr/>
        <a:lstStyle/>
        <a:p>
          <a:endParaRPr lang="en-US"/>
        </a:p>
      </dgm:t>
    </dgm:pt>
    <dgm:pt modelId="{46B5B874-D5FE-4876-9265-B32C8244012C}">
      <dgm:prSet/>
      <dgm:spPr/>
      <dgm:t>
        <a:bodyPr/>
        <a:lstStyle/>
        <a:p>
          <a:pPr rtl="0"/>
          <a:r>
            <a:rPr lang="en-US" dirty="0"/>
            <a:t>Are the elements of evaluation appropriate?  What other metrics might be important? How does the evaluation account for demographics of population, churn, and partial coverage?</a:t>
          </a:r>
        </a:p>
      </dgm:t>
    </dgm:pt>
    <dgm:pt modelId="{2F7AE366-396C-40C5-8B07-77FF86075B2D}" type="parTrans" cxnId="{DD0A3085-D025-4C6B-8F04-004ECD677D2B}">
      <dgm:prSet/>
      <dgm:spPr/>
      <dgm:t>
        <a:bodyPr/>
        <a:lstStyle/>
        <a:p>
          <a:endParaRPr lang="en-US"/>
        </a:p>
      </dgm:t>
    </dgm:pt>
    <dgm:pt modelId="{3D442471-8879-4818-B424-1BF30E57C79F}" type="sibTrans" cxnId="{DD0A3085-D025-4C6B-8F04-004ECD677D2B}">
      <dgm:prSet/>
      <dgm:spPr/>
      <dgm:t>
        <a:bodyPr/>
        <a:lstStyle/>
        <a:p>
          <a:endParaRPr lang="en-US"/>
        </a:p>
      </dgm:t>
    </dgm:pt>
    <dgm:pt modelId="{6DC9C6DB-2958-4F39-BBD9-FADC4B288E2E}" type="pres">
      <dgm:prSet presAssocID="{1D392925-32F3-478E-8239-2F560DA73A36}" presName="Name0" presStyleCnt="0">
        <dgm:presLayoutVars>
          <dgm:chMax val="7"/>
          <dgm:chPref val="7"/>
          <dgm:dir/>
        </dgm:presLayoutVars>
      </dgm:prSet>
      <dgm:spPr/>
    </dgm:pt>
    <dgm:pt modelId="{750AE103-5DFC-4E41-B4D1-A823FC82D23E}" type="pres">
      <dgm:prSet presAssocID="{1D392925-32F3-478E-8239-2F560DA73A36}" presName="Name1" presStyleCnt="0"/>
      <dgm:spPr/>
    </dgm:pt>
    <dgm:pt modelId="{E1FC5B62-85D0-41B7-9F75-8BAB283B3209}" type="pres">
      <dgm:prSet presAssocID="{1D392925-32F3-478E-8239-2F560DA73A36}" presName="cycle" presStyleCnt="0"/>
      <dgm:spPr/>
    </dgm:pt>
    <dgm:pt modelId="{112520A0-0D9E-4F57-A496-748D5D60B786}" type="pres">
      <dgm:prSet presAssocID="{1D392925-32F3-478E-8239-2F560DA73A36}" presName="srcNode" presStyleLbl="node1" presStyleIdx="0" presStyleCnt="6"/>
      <dgm:spPr/>
    </dgm:pt>
    <dgm:pt modelId="{FC221963-F8A8-48B3-A213-C4A856230630}" type="pres">
      <dgm:prSet presAssocID="{1D392925-32F3-478E-8239-2F560DA73A36}" presName="conn" presStyleLbl="parChTrans1D2" presStyleIdx="0" presStyleCnt="1"/>
      <dgm:spPr/>
    </dgm:pt>
    <dgm:pt modelId="{C83A2024-3FFA-4906-87DD-E5D5485A691B}" type="pres">
      <dgm:prSet presAssocID="{1D392925-32F3-478E-8239-2F560DA73A36}" presName="extraNode" presStyleLbl="node1" presStyleIdx="0" presStyleCnt="6"/>
      <dgm:spPr/>
    </dgm:pt>
    <dgm:pt modelId="{579C1C71-0D95-4F65-B282-63AFC2AF2925}" type="pres">
      <dgm:prSet presAssocID="{1D392925-32F3-478E-8239-2F560DA73A36}" presName="dstNode" presStyleLbl="node1" presStyleIdx="0" presStyleCnt="6"/>
      <dgm:spPr/>
    </dgm:pt>
    <dgm:pt modelId="{367984A8-BFA3-4921-86D0-BE3E3A7AB1F2}" type="pres">
      <dgm:prSet presAssocID="{89C72351-FB19-4D74-A018-05E17D067F87}" presName="text_1" presStyleLbl="node1" presStyleIdx="0" presStyleCnt="6">
        <dgm:presLayoutVars>
          <dgm:bulletEnabled val="1"/>
        </dgm:presLayoutVars>
      </dgm:prSet>
      <dgm:spPr/>
    </dgm:pt>
    <dgm:pt modelId="{29EFA935-CAC2-4325-A684-933208712B44}" type="pres">
      <dgm:prSet presAssocID="{89C72351-FB19-4D74-A018-05E17D067F87}" presName="accent_1" presStyleCnt="0"/>
      <dgm:spPr/>
    </dgm:pt>
    <dgm:pt modelId="{EAF07283-1E1D-47D4-99FF-45C5648E85B6}" type="pres">
      <dgm:prSet presAssocID="{89C72351-FB19-4D74-A018-05E17D067F87}" presName="accentRepeatNode" presStyleLbl="solidFgAcc1" presStyleIdx="0" presStyleCnt="6"/>
      <dgm:spPr/>
    </dgm:pt>
    <dgm:pt modelId="{9C9A585E-908A-492A-808E-2216CC0F7088}" type="pres">
      <dgm:prSet presAssocID="{28AD5502-12E4-4CD8-8BB0-00369FD5A96A}" presName="text_2" presStyleLbl="node1" presStyleIdx="1" presStyleCnt="6">
        <dgm:presLayoutVars>
          <dgm:bulletEnabled val="1"/>
        </dgm:presLayoutVars>
      </dgm:prSet>
      <dgm:spPr/>
    </dgm:pt>
    <dgm:pt modelId="{75C8B4E0-5B97-4C1B-BD53-43A5F8EE26F1}" type="pres">
      <dgm:prSet presAssocID="{28AD5502-12E4-4CD8-8BB0-00369FD5A96A}" presName="accent_2" presStyleCnt="0"/>
      <dgm:spPr/>
    </dgm:pt>
    <dgm:pt modelId="{B63099BF-C0C2-41A0-ABF2-20D891080463}" type="pres">
      <dgm:prSet presAssocID="{28AD5502-12E4-4CD8-8BB0-00369FD5A96A}" presName="accentRepeatNode" presStyleLbl="solidFgAcc1" presStyleIdx="1" presStyleCnt="6"/>
      <dgm:spPr/>
    </dgm:pt>
    <dgm:pt modelId="{C2067565-6B92-43A4-BF5B-66C05EFC61F9}" type="pres">
      <dgm:prSet presAssocID="{1ED8F173-4D9A-4601-BA25-8AAC54CDF82B}" presName="text_3" presStyleLbl="node1" presStyleIdx="2" presStyleCnt="6">
        <dgm:presLayoutVars>
          <dgm:bulletEnabled val="1"/>
        </dgm:presLayoutVars>
      </dgm:prSet>
      <dgm:spPr/>
    </dgm:pt>
    <dgm:pt modelId="{E7F56137-CF12-4ECF-BE5B-80F98C74BDCC}" type="pres">
      <dgm:prSet presAssocID="{1ED8F173-4D9A-4601-BA25-8AAC54CDF82B}" presName="accent_3" presStyleCnt="0"/>
      <dgm:spPr/>
    </dgm:pt>
    <dgm:pt modelId="{8AF1181A-8CD3-4BFD-B987-80EE4DA04B78}" type="pres">
      <dgm:prSet presAssocID="{1ED8F173-4D9A-4601-BA25-8AAC54CDF82B}" presName="accentRepeatNode" presStyleLbl="solidFgAcc1" presStyleIdx="2" presStyleCnt="6"/>
      <dgm:spPr/>
    </dgm:pt>
    <dgm:pt modelId="{1D4007CF-B22E-4A1B-AB27-A1D11A890C26}" type="pres">
      <dgm:prSet presAssocID="{B7D4DCDE-0A00-4FB5-92F5-44AE6DFB0BB4}" presName="text_4" presStyleLbl="node1" presStyleIdx="3" presStyleCnt="6">
        <dgm:presLayoutVars>
          <dgm:bulletEnabled val="1"/>
        </dgm:presLayoutVars>
      </dgm:prSet>
      <dgm:spPr/>
    </dgm:pt>
    <dgm:pt modelId="{C7D6D908-A102-421F-B64A-C589CCC7D002}" type="pres">
      <dgm:prSet presAssocID="{B7D4DCDE-0A00-4FB5-92F5-44AE6DFB0BB4}" presName="accent_4" presStyleCnt="0"/>
      <dgm:spPr/>
    </dgm:pt>
    <dgm:pt modelId="{9FF5497B-336E-45E8-A9A0-E934B4ED148B}" type="pres">
      <dgm:prSet presAssocID="{B7D4DCDE-0A00-4FB5-92F5-44AE6DFB0BB4}" presName="accentRepeatNode" presStyleLbl="solidFgAcc1" presStyleIdx="3" presStyleCnt="6"/>
      <dgm:spPr/>
    </dgm:pt>
    <dgm:pt modelId="{CD0644C2-E7E3-4594-B1E2-28E6BCF1DBBB}" type="pres">
      <dgm:prSet presAssocID="{8FB11C85-74AD-4888-9E70-71216A28F900}" presName="text_5" presStyleLbl="node1" presStyleIdx="4" presStyleCnt="6">
        <dgm:presLayoutVars>
          <dgm:bulletEnabled val="1"/>
        </dgm:presLayoutVars>
      </dgm:prSet>
      <dgm:spPr/>
    </dgm:pt>
    <dgm:pt modelId="{1777B16C-E1F2-4725-AA5B-CD28FAF34277}" type="pres">
      <dgm:prSet presAssocID="{8FB11C85-74AD-4888-9E70-71216A28F900}" presName="accent_5" presStyleCnt="0"/>
      <dgm:spPr/>
    </dgm:pt>
    <dgm:pt modelId="{1B97AE5D-4909-4B05-91A5-C04165F71BB4}" type="pres">
      <dgm:prSet presAssocID="{8FB11C85-74AD-4888-9E70-71216A28F900}" presName="accentRepeatNode" presStyleLbl="solidFgAcc1" presStyleIdx="4" presStyleCnt="6"/>
      <dgm:spPr/>
    </dgm:pt>
    <dgm:pt modelId="{17D53662-CC7E-453D-B7D1-909D609F4E95}" type="pres">
      <dgm:prSet presAssocID="{46B5B874-D5FE-4876-9265-B32C8244012C}" presName="text_6" presStyleLbl="node1" presStyleIdx="5" presStyleCnt="6">
        <dgm:presLayoutVars>
          <dgm:bulletEnabled val="1"/>
        </dgm:presLayoutVars>
      </dgm:prSet>
      <dgm:spPr/>
    </dgm:pt>
    <dgm:pt modelId="{74E4F74A-47B1-4F77-92E1-39F085ABFB46}" type="pres">
      <dgm:prSet presAssocID="{46B5B874-D5FE-4876-9265-B32C8244012C}" presName="accent_6" presStyleCnt="0"/>
      <dgm:spPr/>
    </dgm:pt>
    <dgm:pt modelId="{A46E74D2-7B9B-4504-9F6D-B9329A3E1B30}" type="pres">
      <dgm:prSet presAssocID="{46B5B874-D5FE-4876-9265-B32C8244012C}" presName="accentRepeatNode" presStyleLbl="solidFgAcc1" presStyleIdx="5" presStyleCnt="6"/>
      <dgm:spPr/>
    </dgm:pt>
  </dgm:ptLst>
  <dgm:cxnLst>
    <dgm:cxn modelId="{A6BB9300-890E-427C-86CD-AEC1FA1AB5C2}" type="presOf" srcId="{1D392925-32F3-478E-8239-2F560DA73A36}" destId="{6DC9C6DB-2958-4F39-BBD9-FADC4B288E2E}" srcOrd="0" destOrd="0" presId="urn:microsoft.com/office/officeart/2008/layout/VerticalCurvedList"/>
    <dgm:cxn modelId="{408C4D10-9589-40D2-9FD4-E99F2E8B3B3C}" srcId="{1D392925-32F3-478E-8239-2F560DA73A36}" destId="{B7D4DCDE-0A00-4FB5-92F5-44AE6DFB0BB4}" srcOrd="3" destOrd="0" parTransId="{4C5F0AFD-8461-45BB-9D7A-C62890EDBD28}" sibTransId="{40E607B5-5D3D-49AB-A50E-3A34118AF676}"/>
    <dgm:cxn modelId="{60E3AA15-68CC-42A5-9549-523FAAEE0B67}" type="presOf" srcId="{DDF7E99A-D251-4FD8-8DD4-6F54BBE8CEBB}" destId="{FC221963-F8A8-48B3-A213-C4A856230630}" srcOrd="0" destOrd="0" presId="urn:microsoft.com/office/officeart/2008/layout/VerticalCurvedList"/>
    <dgm:cxn modelId="{1697B45D-019C-4BDD-90F1-6A9E2899B492}" srcId="{1D392925-32F3-478E-8239-2F560DA73A36}" destId="{28AD5502-12E4-4CD8-8BB0-00369FD5A96A}" srcOrd="1" destOrd="0" parTransId="{97B6925A-DD33-44F5-9702-4B323742821D}" sibTransId="{B7104979-F51F-4E17-8F36-6C5041FAB29A}"/>
    <dgm:cxn modelId="{A3294D62-8FAA-449C-B438-6F26F8ECB5C6}" type="presOf" srcId="{46B5B874-D5FE-4876-9265-B32C8244012C}" destId="{17D53662-CC7E-453D-B7D1-909D609F4E95}" srcOrd="0" destOrd="0" presId="urn:microsoft.com/office/officeart/2008/layout/VerticalCurvedList"/>
    <dgm:cxn modelId="{097B894A-0F6E-43A2-A39F-09F7DE00D6C6}" srcId="{1D392925-32F3-478E-8239-2F560DA73A36}" destId="{1ED8F173-4D9A-4601-BA25-8AAC54CDF82B}" srcOrd="2" destOrd="0" parTransId="{34FABDF9-3CA0-4E62-81D0-312412BC89A5}" sibTransId="{A12EF30C-67A0-4897-ABAA-EB99190FDE25}"/>
    <dgm:cxn modelId="{0A58DB72-77F4-4658-A0F2-65664C077D9B}" type="presOf" srcId="{1ED8F173-4D9A-4601-BA25-8AAC54CDF82B}" destId="{C2067565-6B92-43A4-BF5B-66C05EFC61F9}" srcOrd="0" destOrd="0" presId="urn:microsoft.com/office/officeart/2008/layout/VerticalCurvedList"/>
    <dgm:cxn modelId="{931CBA54-FCD0-4A6F-806E-4E34D7B7F47E}" type="presOf" srcId="{B7D4DCDE-0A00-4FB5-92F5-44AE6DFB0BB4}" destId="{1D4007CF-B22E-4A1B-AB27-A1D11A890C26}" srcOrd="0" destOrd="0" presId="urn:microsoft.com/office/officeart/2008/layout/VerticalCurvedList"/>
    <dgm:cxn modelId="{BFE57778-9527-46E8-9DD4-F857E939912E}" srcId="{1D392925-32F3-478E-8239-2F560DA73A36}" destId="{8FB11C85-74AD-4888-9E70-71216A28F900}" srcOrd="4" destOrd="0" parTransId="{C1A5762C-B4A0-443E-974B-77B8A2B4AE7C}" sibTransId="{8EA33E52-BB48-47C1-91F5-441AB189E7D2}"/>
    <dgm:cxn modelId="{DD0A3085-D025-4C6B-8F04-004ECD677D2B}" srcId="{1D392925-32F3-478E-8239-2F560DA73A36}" destId="{46B5B874-D5FE-4876-9265-B32C8244012C}" srcOrd="5" destOrd="0" parTransId="{2F7AE366-396C-40C5-8B07-77FF86075B2D}" sibTransId="{3D442471-8879-4818-B424-1BF30E57C79F}"/>
    <dgm:cxn modelId="{5585DDA5-2047-4552-BECE-DB6A2BA5DA7E}" type="presOf" srcId="{8FB11C85-74AD-4888-9E70-71216A28F900}" destId="{CD0644C2-E7E3-4594-B1E2-28E6BCF1DBBB}" srcOrd="0" destOrd="0" presId="urn:microsoft.com/office/officeart/2008/layout/VerticalCurvedList"/>
    <dgm:cxn modelId="{42F6F1A8-4927-403D-8221-0DC9C39A14AE}" srcId="{1D392925-32F3-478E-8239-2F560DA73A36}" destId="{89C72351-FB19-4D74-A018-05E17D067F87}" srcOrd="0" destOrd="0" parTransId="{913B9089-1F30-4F7F-8878-2AFD2F51F83C}" sibTransId="{DDF7E99A-D251-4FD8-8DD4-6F54BBE8CEBB}"/>
    <dgm:cxn modelId="{C70043FD-BFE3-4E55-9AF9-27C3F0EDBD05}" type="presOf" srcId="{89C72351-FB19-4D74-A018-05E17D067F87}" destId="{367984A8-BFA3-4921-86D0-BE3E3A7AB1F2}" srcOrd="0" destOrd="0" presId="urn:microsoft.com/office/officeart/2008/layout/VerticalCurvedList"/>
    <dgm:cxn modelId="{484DCDFF-4009-4B04-9881-2ECF0250D4D5}" type="presOf" srcId="{28AD5502-12E4-4CD8-8BB0-00369FD5A96A}" destId="{9C9A585E-908A-492A-808E-2216CC0F7088}" srcOrd="0" destOrd="0" presId="urn:microsoft.com/office/officeart/2008/layout/VerticalCurvedList"/>
    <dgm:cxn modelId="{9A5B770F-5692-45B5-8C17-E26BC6A99F4B}" type="presParOf" srcId="{6DC9C6DB-2958-4F39-BBD9-FADC4B288E2E}" destId="{750AE103-5DFC-4E41-B4D1-A823FC82D23E}" srcOrd="0" destOrd="0" presId="urn:microsoft.com/office/officeart/2008/layout/VerticalCurvedList"/>
    <dgm:cxn modelId="{4CD8F45A-1034-4B81-86D8-E4D258643F0E}" type="presParOf" srcId="{750AE103-5DFC-4E41-B4D1-A823FC82D23E}" destId="{E1FC5B62-85D0-41B7-9F75-8BAB283B3209}" srcOrd="0" destOrd="0" presId="urn:microsoft.com/office/officeart/2008/layout/VerticalCurvedList"/>
    <dgm:cxn modelId="{7F8FEE69-666A-4218-9787-C4E6516D4094}" type="presParOf" srcId="{E1FC5B62-85D0-41B7-9F75-8BAB283B3209}" destId="{112520A0-0D9E-4F57-A496-748D5D60B786}" srcOrd="0" destOrd="0" presId="urn:microsoft.com/office/officeart/2008/layout/VerticalCurvedList"/>
    <dgm:cxn modelId="{D0D4810F-20A0-4E05-8AFD-502890F62FCA}" type="presParOf" srcId="{E1FC5B62-85D0-41B7-9F75-8BAB283B3209}" destId="{FC221963-F8A8-48B3-A213-C4A856230630}" srcOrd="1" destOrd="0" presId="urn:microsoft.com/office/officeart/2008/layout/VerticalCurvedList"/>
    <dgm:cxn modelId="{6E774B67-2637-4337-97F0-60287E9D0370}" type="presParOf" srcId="{E1FC5B62-85D0-41B7-9F75-8BAB283B3209}" destId="{C83A2024-3FFA-4906-87DD-E5D5485A691B}" srcOrd="2" destOrd="0" presId="urn:microsoft.com/office/officeart/2008/layout/VerticalCurvedList"/>
    <dgm:cxn modelId="{E16B860C-2FAF-42FB-94CA-F2F469378365}" type="presParOf" srcId="{E1FC5B62-85D0-41B7-9F75-8BAB283B3209}" destId="{579C1C71-0D95-4F65-B282-63AFC2AF2925}" srcOrd="3" destOrd="0" presId="urn:microsoft.com/office/officeart/2008/layout/VerticalCurvedList"/>
    <dgm:cxn modelId="{F17F3AF2-13C4-4E17-A167-A48937E53591}" type="presParOf" srcId="{750AE103-5DFC-4E41-B4D1-A823FC82D23E}" destId="{367984A8-BFA3-4921-86D0-BE3E3A7AB1F2}" srcOrd="1" destOrd="0" presId="urn:microsoft.com/office/officeart/2008/layout/VerticalCurvedList"/>
    <dgm:cxn modelId="{C51EA331-1F0E-410A-ADFB-A9FA58F43750}" type="presParOf" srcId="{750AE103-5DFC-4E41-B4D1-A823FC82D23E}" destId="{29EFA935-CAC2-4325-A684-933208712B44}" srcOrd="2" destOrd="0" presId="urn:microsoft.com/office/officeart/2008/layout/VerticalCurvedList"/>
    <dgm:cxn modelId="{B98A1309-E702-4A8C-9068-D8E37569C2D5}" type="presParOf" srcId="{29EFA935-CAC2-4325-A684-933208712B44}" destId="{EAF07283-1E1D-47D4-99FF-45C5648E85B6}" srcOrd="0" destOrd="0" presId="urn:microsoft.com/office/officeart/2008/layout/VerticalCurvedList"/>
    <dgm:cxn modelId="{4CDD76C5-9F07-4BB4-BBB0-6414AF62F33B}" type="presParOf" srcId="{750AE103-5DFC-4E41-B4D1-A823FC82D23E}" destId="{9C9A585E-908A-492A-808E-2216CC0F7088}" srcOrd="3" destOrd="0" presId="urn:microsoft.com/office/officeart/2008/layout/VerticalCurvedList"/>
    <dgm:cxn modelId="{6C505454-FF7D-47AF-8F36-650887E8B395}" type="presParOf" srcId="{750AE103-5DFC-4E41-B4D1-A823FC82D23E}" destId="{75C8B4E0-5B97-4C1B-BD53-43A5F8EE26F1}" srcOrd="4" destOrd="0" presId="urn:microsoft.com/office/officeart/2008/layout/VerticalCurvedList"/>
    <dgm:cxn modelId="{896F8580-8C75-4468-8604-A40777D5554E}" type="presParOf" srcId="{75C8B4E0-5B97-4C1B-BD53-43A5F8EE26F1}" destId="{B63099BF-C0C2-41A0-ABF2-20D891080463}" srcOrd="0" destOrd="0" presId="urn:microsoft.com/office/officeart/2008/layout/VerticalCurvedList"/>
    <dgm:cxn modelId="{5D0E5A83-6A42-4E6D-AE87-24ED0D4132A4}" type="presParOf" srcId="{750AE103-5DFC-4E41-B4D1-A823FC82D23E}" destId="{C2067565-6B92-43A4-BF5B-66C05EFC61F9}" srcOrd="5" destOrd="0" presId="urn:microsoft.com/office/officeart/2008/layout/VerticalCurvedList"/>
    <dgm:cxn modelId="{BB81EBA0-B019-4D1F-A937-870D703CA722}" type="presParOf" srcId="{750AE103-5DFC-4E41-B4D1-A823FC82D23E}" destId="{E7F56137-CF12-4ECF-BE5B-80F98C74BDCC}" srcOrd="6" destOrd="0" presId="urn:microsoft.com/office/officeart/2008/layout/VerticalCurvedList"/>
    <dgm:cxn modelId="{4A4EF60D-D1A1-4B6F-92CF-3EDAA4F35473}" type="presParOf" srcId="{E7F56137-CF12-4ECF-BE5B-80F98C74BDCC}" destId="{8AF1181A-8CD3-4BFD-B987-80EE4DA04B78}" srcOrd="0" destOrd="0" presId="urn:microsoft.com/office/officeart/2008/layout/VerticalCurvedList"/>
    <dgm:cxn modelId="{961C86F1-12CF-43AE-A68B-B708E163ACFC}" type="presParOf" srcId="{750AE103-5DFC-4E41-B4D1-A823FC82D23E}" destId="{1D4007CF-B22E-4A1B-AB27-A1D11A890C26}" srcOrd="7" destOrd="0" presId="urn:microsoft.com/office/officeart/2008/layout/VerticalCurvedList"/>
    <dgm:cxn modelId="{34F35FAF-946E-45DB-8FBA-C6A1D83171A4}" type="presParOf" srcId="{750AE103-5DFC-4E41-B4D1-A823FC82D23E}" destId="{C7D6D908-A102-421F-B64A-C589CCC7D002}" srcOrd="8" destOrd="0" presId="urn:microsoft.com/office/officeart/2008/layout/VerticalCurvedList"/>
    <dgm:cxn modelId="{773D34CD-54E4-4477-9BF5-9B91813AE6BB}" type="presParOf" srcId="{C7D6D908-A102-421F-B64A-C589CCC7D002}" destId="{9FF5497B-336E-45E8-A9A0-E934B4ED148B}" srcOrd="0" destOrd="0" presId="urn:microsoft.com/office/officeart/2008/layout/VerticalCurvedList"/>
    <dgm:cxn modelId="{E9004175-FD78-492C-91B5-74CBDFF2A673}" type="presParOf" srcId="{750AE103-5DFC-4E41-B4D1-A823FC82D23E}" destId="{CD0644C2-E7E3-4594-B1E2-28E6BCF1DBBB}" srcOrd="9" destOrd="0" presId="urn:microsoft.com/office/officeart/2008/layout/VerticalCurvedList"/>
    <dgm:cxn modelId="{BFE04C34-DFC9-4267-AFD9-CA5D554EA5B6}" type="presParOf" srcId="{750AE103-5DFC-4E41-B4D1-A823FC82D23E}" destId="{1777B16C-E1F2-4725-AA5B-CD28FAF34277}" srcOrd="10" destOrd="0" presId="urn:microsoft.com/office/officeart/2008/layout/VerticalCurvedList"/>
    <dgm:cxn modelId="{5A1A7B98-F6D7-4460-B19B-5F7E92148921}" type="presParOf" srcId="{1777B16C-E1F2-4725-AA5B-CD28FAF34277}" destId="{1B97AE5D-4909-4B05-91A5-C04165F71BB4}" srcOrd="0" destOrd="0" presId="urn:microsoft.com/office/officeart/2008/layout/VerticalCurvedList"/>
    <dgm:cxn modelId="{B2C3038C-FB08-4459-88FA-A957C63F7435}" type="presParOf" srcId="{750AE103-5DFC-4E41-B4D1-A823FC82D23E}" destId="{17D53662-CC7E-453D-B7D1-909D609F4E95}" srcOrd="11" destOrd="0" presId="urn:microsoft.com/office/officeart/2008/layout/VerticalCurvedList"/>
    <dgm:cxn modelId="{F4903115-7E1C-4D2B-A189-7AD0D9D2E045}" type="presParOf" srcId="{750AE103-5DFC-4E41-B4D1-A823FC82D23E}" destId="{74E4F74A-47B1-4F77-92E1-39F085ABFB46}" srcOrd="12" destOrd="0" presId="urn:microsoft.com/office/officeart/2008/layout/VerticalCurvedList"/>
    <dgm:cxn modelId="{7F06B9CC-3F32-466D-84E4-9F119D731117}" type="presParOf" srcId="{74E4F74A-47B1-4F77-92E1-39F085ABFB46}" destId="{A46E74D2-7B9B-4504-9F6D-B9329A3E1B3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0134B6-0080-4056-81B1-22B623016DD0}">
      <dsp:nvSpPr>
        <dsp:cNvPr id="0" name=""/>
        <dsp:cNvSpPr/>
      </dsp:nvSpPr>
      <dsp:spPr>
        <a:xfrm>
          <a:off x="0" y="2360"/>
          <a:ext cx="8229600" cy="60986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Status Update on Waiver Renewal</a:t>
          </a:r>
        </a:p>
      </dsp:txBody>
      <dsp:txXfrm>
        <a:off x="29771" y="32131"/>
        <a:ext cx="8170058" cy="550320"/>
      </dsp:txXfrm>
    </dsp:sp>
    <dsp:sp modelId="{CCA17DF9-EFE0-4BB8-8DC6-CC1091410110}">
      <dsp:nvSpPr>
        <dsp:cNvPr id="0" name=""/>
        <dsp:cNvSpPr/>
      </dsp:nvSpPr>
      <dsp:spPr>
        <a:xfrm>
          <a:off x="0" y="624471"/>
          <a:ext cx="8229600" cy="60986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Recap of Workgroup Meeting #1</a:t>
          </a:r>
        </a:p>
      </dsp:txBody>
      <dsp:txXfrm>
        <a:off x="29771" y="654242"/>
        <a:ext cx="8170058" cy="550320"/>
      </dsp:txXfrm>
    </dsp:sp>
    <dsp:sp modelId="{C52AF219-96E3-4222-A324-11365D662B1C}">
      <dsp:nvSpPr>
        <dsp:cNvPr id="0" name=""/>
        <dsp:cNvSpPr/>
      </dsp:nvSpPr>
      <dsp:spPr>
        <a:xfrm>
          <a:off x="0" y="1246581"/>
          <a:ext cx="8229600" cy="60986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Bridge to Reform – DSH/SNCP Allocations </a:t>
          </a:r>
          <a:r>
            <a:rPr lang="en-US" sz="1800" i="1" kern="1200" dirty="0"/>
            <a:t>(Estimates for FY 14/15)</a:t>
          </a:r>
          <a:endParaRPr lang="en-US" sz="1800" kern="1200" dirty="0"/>
        </a:p>
      </dsp:txBody>
      <dsp:txXfrm>
        <a:off x="29771" y="1276352"/>
        <a:ext cx="8170058" cy="550320"/>
      </dsp:txXfrm>
    </dsp:sp>
    <dsp:sp modelId="{1A67B4A7-716F-48E4-83C6-BAC361F4A01F}">
      <dsp:nvSpPr>
        <dsp:cNvPr id="0" name=""/>
        <dsp:cNvSpPr/>
      </dsp:nvSpPr>
      <dsp:spPr>
        <a:xfrm>
          <a:off x="0" y="1868692"/>
          <a:ext cx="8229600" cy="60986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Further Refined Global Budget/Coordinated Care Proposal for Reform of DPH Funding for the Remaining Uninsured (DSH/SNCP)</a:t>
          </a:r>
        </a:p>
      </dsp:txBody>
      <dsp:txXfrm>
        <a:off x="29771" y="1898463"/>
        <a:ext cx="8170058" cy="550320"/>
      </dsp:txXfrm>
    </dsp:sp>
    <dsp:sp modelId="{BB9B940A-591E-42F6-BC84-99DCED9103A0}">
      <dsp:nvSpPr>
        <dsp:cNvPr id="0" name=""/>
        <dsp:cNvSpPr/>
      </dsp:nvSpPr>
      <dsp:spPr>
        <a:xfrm>
          <a:off x="0" y="2478554"/>
          <a:ext cx="8229600" cy="224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0320" rIns="113792" bIns="20320" numCol="1" spcCol="1270" anchor="t" anchorCtr="0">
          <a:noAutofit/>
        </a:bodyPr>
        <a:lstStyle/>
        <a:p>
          <a:pPr marL="171450" lvl="1" indent="-171450" algn="l" defTabSz="711200" rtl="0">
            <a:lnSpc>
              <a:spcPct val="90000"/>
            </a:lnSpc>
            <a:spcBef>
              <a:spcPct val="0"/>
            </a:spcBef>
            <a:spcAft>
              <a:spcPct val="20000"/>
            </a:spcAft>
            <a:buChar char="•"/>
          </a:pPr>
          <a:r>
            <a:rPr lang="en-US" sz="1600" kern="1200" dirty="0"/>
            <a:t>-Key goals/concepts   -Methodology   -Service Categories   </a:t>
          </a:r>
        </a:p>
      </dsp:txBody>
      <dsp:txXfrm>
        <a:off x="0" y="2478554"/>
        <a:ext cx="8229600" cy="224490"/>
      </dsp:txXfrm>
    </dsp:sp>
    <dsp:sp modelId="{6664E42D-C409-437A-ABC7-C5011CE58225}">
      <dsp:nvSpPr>
        <dsp:cNvPr id="0" name=""/>
        <dsp:cNvSpPr/>
      </dsp:nvSpPr>
      <dsp:spPr>
        <a:xfrm>
          <a:off x="0" y="2703045"/>
          <a:ext cx="8229600" cy="60986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Hypothetical Example</a:t>
          </a:r>
        </a:p>
      </dsp:txBody>
      <dsp:txXfrm>
        <a:off x="29771" y="2732816"/>
        <a:ext cx="8170058" cy="550320"/>
      </dsp:txXfrm>
    </dsp:sp>
    <dsp:sp modelId="{6F6356AB-1004-477B-A015-F04EB3F76C2B}">
      <dsp:nvSpPr>
        <dsp:cNvPr id="0" name=""/>
        <dsp:cNvSpPr/>
      </dsp:nvSpPr>
      <dsp:spPr>
        <a:xfrm>
          <a:off x="0" y="3325156"/>
          <a:ext cx="8229600" cy="60986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Evaluation/Accountability</a:t>
          </a:r>
        </a:p>
      </dsp:txBody>
      <dsp:txXfrm>
        <a:off x="29771" y="3354927"/>
        <a:ext cx="8170058" cy="550320"/>
      </dsp:txXfrm>
    </dsp:sp>
    <dsp:sp modelId="{7A2AFE1A-3201-477B-9441-249440F9B091}">
      <dsp:nvSpPr>
        <dsp:cNvPr id="0" name=""/>
        <dsp:cNvSpPr/>
      </dsp:nvSpPr>
      <dsp:spPr>
        <a:xfrm>
          <a:off x="0" y="3947266"/>
          <a:ext cx="8229600" cy="60986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Questions/Comments</a:t>
          </a:r>
        </a:p>
      </dsp:txBody>
      <dsp:txXfrm>
        <a:off x="29771" y="3977037"/>
        <a:ext cx="8170058" cy="550320"/>
      </dsp:txXfrm>
    </dsp:sp>
    <dsp:sp modelId="{2FA83A0E-6B95-4E83-BED5-B0CF1C3D137F}">
      <dsp:nvSpPr>
        <dsp:cNvPr id="0" name=""/>
        <dsp:cNvSpPr/>
      </dsp:nvSpPr>
      <dsp:spPr>
        <a:xfrm>
          <a:off x="0" y="4569377"/>
          <a:ext cx="8229600" cy="60986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Next Steps/Next Meeting</a:t>
          </a:r>
        </a:p>
      </dsp:txBody>
      <dsp:txXfrm>
        <a:off x="29771" y="4599148"/>
        <a:ext cx="8170058" cy="5503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F15C70-62B7-404A-B06C-8DF720343C2E}">
      <dsp:nvSpPr>
        <dsp:cNvPr id="0" name=""/>
        <dsp:cNvSpPr/>
      </dsp:nvSpPr>
      <dsp:spPr>
        <a:xfrm>
          <a:off x="0" y="56450"/>
          <a:ext cx="8229600" cy="834228"/>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Final workgroup meetings are happening over the next several weeks</a:t>
          </a:r>
        </a:p>
      </dsp:txBody>
      <dsp:txXfrm>
        <a:off x="40724" y="97174"/>
        <a:ext cx="8148152" cy="752780"/>
      </dsp:txXfrm>
    </dsp:sp>
    <dsp:sp modelId="{414DF5A0-6541-4655-A14C-4D531A82B499}">
      <dsp:nvSpPr>
        <dsp:cNvPr id="0" name=""/>
        <dsp:cNvSpPr/>
      </dsp:nvSpPr>
      <dsp:spPr>
        <a:xfrm>
          <a:off x="0" y="951159"/>
          <a:ext cx="8229600" cy="834228"/>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Informal DHCS/CMS discussions are set to begin this month</a:t>
          </a:r>
        </a:p>
      </dsp:txBody>
      <dsp:txXfrm>
        <a:off x="40724" y="991883"/>
        <a:ext cx="8148152" cy="752780"/>
      </dsp:txXfrm>
    </dsp:sp>
    <dsp:sp modelId="{5FB683FE-BBB9-4889-8300-A940ED424976}">
      <dsp:nvSpPr>
        <dsp:cNvPr id="0" name=""/>
        <dsp:cNvSpPr/>
      </dsp:nvSpPr>
      <dsp:spPr>
        <a:xfrm>
          <a:off x="0" y="1845867"/>
          <a:ext cx="8229600" cy="834228"/>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Federal/State shared savings presentation scheduled for January 30</a:t>
          </a:r>
          <a:r>
            <a:rPr lang="en-US" sz="2100" kern="1200" baseline="30000" dirty="0"/>
            <a:t>th</a:t>
          </a:r>
          <a:endParaRPr lang="en-US" sz="2100" kern="1200" dirty="0"/>
        </a:p>
      </dsp:txBody>
      <dsp:txXfrm>
        <a:off x="40724" y="1886591"/>
        <a:ext cx="8148152" cy="752780"/>
      </dsp:txXfrm>
    </dsp:sp>
    <dsp:sp modelId="{B111DEC4-64C3-4615-A874-AAE497217A0B}">
      <dsp:nvSpPr>
        <dsp:cNvPr id="0" name=""/>
        <dsp:cNvSpPr/>
      </dsp:nvSpPr>
      <dsp:spPr>
        <a:xfrm>
          <a:off x="0" y="2740575"/>
          <a:ext cx="8229600" cy="834228"/>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DHCS still plans to submit initial Waiver Renewal proposal around March</a:t>
          </a:r>
        </a:p>
      </dsp:txBody>
      <dsp:txXfrm>
        <a:off x="40724" y="2781299"/>
        <a:ext cx="8148152" cy="752780"/>
      </dsp:txXfrm>
    </dsp:sp>
    <dsp:sp modelId="{DCC89594-25E5-4835-8F1F-295FCB5B5128}">
      <dsp:nvSpPr>
        <dsp:cNvPr id="0" name=""/>
        <dsp:cNvSpPr/>
      </dsp:nvSpPr>
      <dsp:spPr>
        <a:xfrm>
          <a:off x="0" y="3635283"/>
          <a:ext cx="8229600" cy="834228"/>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US" sz="2100" kern="1200" dirty="0"/>
            <a:t>All workgroup members and public will be invited to participate in a webinar conducted by DHCS to review initial proposal</a:t>
          </a:r>
        </a:p>
      </dsp:txBody>
      <dsp:txXfrm>
        <a:off x="40724" y="3676007"/>
        <a:ext cx="8148152" cy="7527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51BC80-C3E1-4011-86AC-FFCE427DFF92}">
      <dsp:nvSpPr>
        <dsp:cNvPr id="0" name=""/>
        <dsp:cNvSpPr/>
      </dsp:nvSpPr>
      <dsp:spPr>
        <a:xfrm>
          <a:off x="0" y="267284"/>
          <a:ext cx="8229600" cy="453600"/>
        </a:xfrm>
        <a:prstGeom prst="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3D2E26-D390-4E37-8FE0-6E203F5EDE0D}">
      <dsp:nvSpPr>
        <dsp:cNvPr id="0" name=""/>
        <dsp:cNvSpPr/>
      </dsp:nvSpPr>
      <dsp:spPr>
        <a:xfrm>
          <a:off x="411480" y="1604"/>
          <a:ext cx="5760720" cy="53136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711200" rtl="0">
            <a:lnSpc>
              <a:spcPct val="90000"/>
            </a:lnSpc>
            <a:spcBef>
              <a:spcPct val="0"/>
            </a:spcBef>
            <a:spcAft>
              <a:spcPct val="35000"/>
            </a:spcAft>
            <a:buNone/>
          </a:pPr>
          <a:r>
            <a:rPr lang="en-US" sz="1600" kern="1200" dirty="0"/>
            <a:t>Detailed meeting summary is available on Waiver website</a:t>
          </a:r>
        </a:p>
      </dsp:txBody>
      <dsp:txXfrm>
        <a:off x="437419" y="27543"/>
        <a:ext cx="5708842" cy="479482"/>
      </dsp:txXfrm>
    </dsp:sp>
    <dsp:sp modelId="{4C4051DA-FE9B-4118-8719-E6195BA34E9E}">
      <dsp:nvSpPr>
        <dsp:cNvPr id="0" name=""/>
        <dsp:cNvSpPr/>
      </dsp:nvSpPr>
      <dsp:spPr>
        <a:xfrm>
          <a:off x="0" y="1083764"/>
          <a:ext cx="8229600" cy="1445850"/>
        </a:xfrm>
        <a:prstGeom prst="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374904" rIns="638708" bIns="113792" numCol="1" spcCol="1270" anchor="t" anchorCtr="0">
          <a:noAutofit/>
        </a:bodyPr>
        <a:lstStyle/>
        <a:p>
          <a:pPr marL="171450" lvl="1" indent="-171450" algn="l" defTabSz="711200" rtl="0">
            <a:lnSpc>
              <a:spcPct val="90000"/>
            </a:lnSpc>
            <a:spcBef>
              <a:spcPct val="0"/>
            </a:spcBef>
            <a:spcAft>
              <a:spcPct val="15000"/>
            </a:spcAft>
            <a:buChar char="•"/>
          </a:pPr>
          <a:r>
            <a:rPr lang="en-US" sz="1600" kern="1200" dirty="0"/>
            <a:t>“DSH Swap” of 2005 led to nearly all federal DSH allotment going to DPHs; Private hospitals receive “DSH replacement”; NDPHs receive DSH.</a:t>
          </a:r>
        </a:p>
        <a:p>
          <a:pPr marL="171450" lvl="1" indent="-171450" algn="l" defTabSz="711200" rtl="0">
            <a:lnSpc>
              <a:spcPct val="90000"/>
            </a:lnSpc>
            <a:spcBef>
              <a:spcPct val="0"/>
            </a:spcBef>
            <a:spcAft>
              <a:spcPct val="15000"/>
            </a:spcAft>
            <a:buChar char="•"/>
          </a:pPr>
          <a:r>
            <a:rPr lang="en-US" sz="1600" kern="1200" dirty="0"/>
            <a:t>DPH funding allocation methodologies focused on historical funding in 2005 and transitioned to cost-based allocation in 2010</a:t>
          </a:r>
        </a:p>
      </dsp:txBody>
      <dsp:txXfrm>
        <a:off x="0" y="1083764"/>
        <a:ext cx="8229600" cy="1445850"/>
      </dsp:txXfrm>
    </dsp:sp>
    <dsp:sp modelId="{81EB68B8-8F1A-4D00-B1AA-F4885EBCF9A2}">
      <dsp:nvSpPr>
        <dsp:cNvPr id="0" name=""/>
        <dsp:cNvSpPr/>
      </dsp:nvSpPr>
      <dsp:spPr>
        <a:xfrm>
          <a:off x="411480" y="818084"/>
          <a:ext cx="5760720" cy="53136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711200" rtl="0">
            <a:lnSpc>
              <a:spcPct val="90000"/>
            </a:lnSpc>
            <a:spcBef>
              <a:spcPct val="0"/>
            </a:spcBef>
            <a:spcAft>
              <a:spcPct val="35000"/>
            </a:spcAft>
            <a:buNone/>
          </a:pPr>
          <a:r>
            <a:rPr lang="en-US" sz="1600" kern="1200" dirty="0"/>
            <a:t>Reviewed history of DSH and SNCP funding, requirements and methodologies:</a:t>
          </a:r>
        </a:p>
      </dsp:txBody>
      <dsp:txXfrm>
        <a:off x="437419" y="844023"/>
        <a:ext cx="5708842" cy="479482"/>
      </dsp:txXfrm>
    </dsp:sp>
    <dsp:sp modelId="{F1827208-0157-4FEB-9D2D-82C77E2AD00F}">
      <dsp:nvSpPr>
        <dsp:cNvPr id="0" name=""/>
        <dsp:cNvSpPr/>
      </dsp:nvSpPr>
      <dsp:spPr>
        <a:xfrm>
          <a:off x="0" y="2892495"/>
          <a:ext cx="8229600" cy="2211300"/>
        </a:xfrm>
        <a:prstGeom prst="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374904" rIns="638708" bIns="113792" numCol="1" spcCol="1270" anchor="t" anchorCtr="0">
          <a:noAutofit/>
        </a:bodyPr>
        <a:lstStyle/>
        <a:p>
          <a:pPr marL="171450" lvl="1" indent="-171450" algn="l" defTabSz="711200" rtl="0">
            <a:lnSpc>
              <a:spcPct val="90000"/>
            </a:lnSpc>
            <a:spcBef>
              <a:spcPct val="0"/>
            </a:spcBef>
            <a:spcAft>
              <a:spcPct val="15000"/>
            </a:spcAft>
            <a:buChar char="•"/>
          </a:pPr>
          <a:r>
            <a:rPr lang="en-US" sz="1600" kern="1200" dirty="0"/>
            <a:t>Federal DSH reductions begin in 2016-17</a:t>
          </a:r>
        </a:p>
        <a:p>
          <a:pPr marL="171450" lvl="1" indent="-171450" algn="l" defTabSz="711200" rtl="0">
            <a:lnSpc>
              <a:spcPct val="90000"/>
            </a:lnSpc>
            <a:spcBef>
              <a:spcPct val="0"/>
            </a:spcBef>
            <a:spcAft>
              <a:spcPct val="15000"/>
            </a:spcAft>
            <a:buChar char="•"/>
          </a:pPr>
          <a:r>
            <a:rPr lang="en-US" sz="1600" kern="1200" dirty="0"/>
            <a:t>Demographics of remaining uninsured due to expansion and limited scope services</a:t>
          </a:r>
        </a:p>
        <a:p>
          <a:pPr marL="171450" lvl="1" indent="-171450" algn="l" defTabSz="711200" rtl="0">
            <a:lnSpc>
              <a:spcPct val="90000"/>
            </a:lnSpc>
            <a:spcBef>
              <a:spcPct val="0"/>
            </a:spcBef>
            <a:spcAft>
              <a:spcPct val="15000"/>
            </a:spcAft>
            <a:buChar char="•"/>
          </a:pPr>
          <a:r>
            <a:rPr lang="en-US" sz="1600" kern="1200" dirty="0"/>
            <a:t>Increase in Medi-Cal managed care</a:t>
          </a:r>
        </a:p>
        <a:p>
          <a:pPr marL="171450" lvl="1" indent="-171450" algn="l" defTabSz="711200" rtl="0">
            <a:lnSpc>
              <a:spcPct val="90000"/>
            </a:lnSpc>
            <a:spcBef>
              <a:spcPct val="0"/>
            </a:spcBef>
            <a:spcAft>
              <a:spcPct val="15000"/>
            </a:spcAft>
            <a:buChar char="•"/>
          </a:pPr>
          <a:r>
            <a:rPr lang="en-US" sz="1600" kern="1200" dirty="0"/>
            <a:t>Barriers created by specific funding rules under DSH and SNCP traditionally (i.e. only hospital services can be funded by DSH; SNCP funding is not permitted for the undocumented; OBRA limits)</a:t>
          </a:r>
        </a:p>
      </dsp:txBody>
      <dsp:txXfrm>
        <a:off x="0" y="2892495"/>
        <a:ext cx="8229600" cy="2211300"/>
      </dsp:txXfrm>
    </dsp:sp>
    <dsp:sp modelId="{E9BDD1A8-EE4F-4F2F-A5CD-DAAA662DFBB7}">
      <dsp:nvSpPr>
        <dsp:cNvPr id="0" name=""/>
        <dsp:cNvSpPr/>
      </dsp:nvSpPr>
      <dsp:spPr>
        <a:xfrm>
          <a:off x="411480" y="2626815"/>
          <a:ext cx="5760720" cy="53136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711200" rtl="0">
            <a:lnSpc>
              <a:spcPct val="90000"/>
            </a:lnSpc>
            <a:spcBef>
              <a:spcPct val="0"/>
            </a:spcBef>
            <a:spcAft>
              <a:spcPct val="35000"/>
            </a:spcAft>
            <a:buNone/>
          </a:pPr>
          <a:r>
            <a:rPr lang="en-US" sz="1600" kern="1200" dirty="0"/>
            <a:t>Reviewed key considerations for the future:</a:t>
          </a:r>
        </a:p>
      </dsp:txBody>
      <dsp:txXfrm>
        <a:off x="437419" y="2652754"/>
        <a:ext cx="5708842" cy="4794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F1D565-955C-482D-9FE4-07E2EE9AA776}">
      <dsp:nvSpPr>
        <dsp:cNvPr id="0" name=""/>
        <dsp:cNvSpPr/>
      </dsp:nvSpPr>
      <dsp:spPr>
        <a:xfrm>
          <a:off x="0" y="196934"/>
          <a:ext cx="8763000" cy="52767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US" sz="2200" kern="1200" dirty="0"/>
            <a:t>Reviewed initial DHCS concept for DSH/SNCP for the DPHs</a:t>
          </a:r>
        </a:p>
      </dsp:txBody>
      <dsp:txXfrm>
        <a:off x="25759" y="222693"/>
        <a:ext cx="8711482" cy="476152"/>
      </dsp:txXfrm>
    </dsp:sp>
    <dsp:sp modelId="{AB937923-F6DE-4601-AD39-67803186A7E8}">
      <dsp:nvSpPr>
        <dsp:cNvPr id="0" name=""/>
        <dsp:cNvSpPr/>
      </dsp:nvSpPr>
      <dsp:spPr>
        <a:xfrm>
          <a:off x="0" y="787964"/>
          <a:ext cx="8763000" cy="52767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US" sz="2200" kern="1200" dirty="0"/>
            <a:t>Key elements of proposal:</a:t>
          </a:r>
        </a:p>
      </dsp:txBody>
      <dsp:txXfrm>
        <a:off x="25759" y="813723"/>
        <a:ext cx="8711482" cy="476152"/>
      </dsp:txXfrm>
    </dsp:sp>
    <dsp:sp modelId="{39BDF659-125F-42B2-BEDF-FAA3236D4089}">
      <dsp:nvSpPr>
        <dsp:cNvPr id="0" name=""/>
        <dsp:cNvSpPr/>
      </dsp:nvSpPr>
      <dsp:spPr>
        <a:xfrm>
          <a:off x="0" y="1315634"/>
          <a:ext cx="8763000" cy="2185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8225" tIns="27940" rIns="156464" bIns="27940" numCol="1" spcCol="1270" anchor="t" anchorCtr="0">
          <a:noAutofit/>
        </a:bodyPr>
        <a:lstStyle/>
        <a:p>
          <a:pPr marL="171450" lvl="1" indent="-171450" algn="l" defTabSz="755650" rtl="0">
            <a:lnSpc>
              <a:spcPct val="90000"/>
            </a:lnSpc>
            <a:spcBef>
              <a:spcPct val="0"/>
            </a:spcBef>
            <a:spcAft>
              <a:spcPct val="20000"/>
            </a:spcAft>
            <a:buChar char="•"/>
          </a:pPr>
          <a:r>
            <a:rPr lang="en-US" sz="1700" kern="1200" dirty="0"/>
            <a:t>Combined funding pool of DSH/SNCP to be used for services for the remaining uninsured</a:t>
          </a:r>
        </a:p>
        <a:p>
          <a:pPr marL="171450" lvl="1" indent="-171450" algn="l" defTabSz="755650" rtl="0">
            <a:lnSpc>
              <a:spcPct val="90000"/>
            </a:lnSpc>
            <a:spcBef>
              <a:spcPct val="0"/>
            </a:spcBef>
            <a:spcAft>
              <a:spcPct val="20000"/>
            </a:spcAft>
            <a:buChar char="•"/>
          </a:pPr>
          <a:r>
            <a:rPr lang="en-US" sz="1700" kern="1200" dirty="0"/>
            <a:t>Movement away from cost-based CPE claiming</a:t>
          </a:r>
        </a:p>
        <a:p>
          <a:pPr marL="171450" lvl="1" indent="-171450" algn="l" defTabSz="755650" rtl="0">
            <a:lnSpc>
              <a:spcPct val="90000"/>
            </a:lnSpc>
            <a:spcBef>
              <a:spcPct val="0"/>
            </a:spcBef>
            <a:spcAft>
              <a:spcPct val="20000"/>
            </a:spcAft>
            <a:buChar char="•"/>
          </a:pPr>
          <a:r>
            <a:rPr lang="en-US" sz="1700" kern="1200" dirty="0"/>
            <a:t>Shift to global budget approach for uninsured wherein DPHs would have the incentive and the risk of providing the necessary services for the uninsured, with the goal of better coordination and reduced inappropriate utilization, through a single funding pool</a:t>
          </a:r>
        </a:p>
        <a:p>
          <a:pPr marL="171450" lvl="1" indent="-171450" algn="l" defTabSz="755650" rtl="0">
            <a:lnSpc>
              <a:spcPct val="90000"/>
            </a:lnSpc>
            <a:spcBef>
              <a:spcPct val="0"/>
            </a:spcBef>
            <a:spcAft>
              <a:spcPct val="20000"/>
            </a:spcAft>
            <a:buChar char="•"/>
          </a:pPr>
          <a:r>
            <a:rPr lang="en-US" sz="1700" kern="1200" dirty="0"/>
            <a:t>Global payment would be received only if services were truly provided and certain levels of service provision was achieved</a:t>
          </a:r>
        </a:p>
        <a:p>
          <a:pPr marL="171450" lvl="1" indent="-171450" algn="l" defTabSz="755650" rtl="0">
            <a:lnSpc>
              <a:spcPct val="90000"/>
            </a:lnSpc>
            <a:spcBef>
              <a:spcPct val="0"/>
            </a:spcBef>
            <a:spcAft>
              <a:spcPct val="20000"/>
            </a:spcAft>
            <a:buChar char="•"/>
          </a:pPr>
          <a:r>
            <a:rPr lang="en-US" sz="1700" kern="1200" dirty="0"/>
            <a:t>DPH would risk not receiving full funding if target service levels were not achieved</a:t>
          </a:r>
        </a:p>
      </dsp:txBody>
      <dsp:txXfrm>
        <a:off x="0" y="1315634"/>
        <a:ext cx="8763000" cy="2185920"/>
      </dsp:txXfrm>
    </dsp:sp>
    <dsp:sp modelId="{01424CED-F3FE-4E8C-84C9-5059448F68EA}">
      <dsp:nvSpPr>
        <dsp:cNvPr id="0" name=""/>
        <dsp:cNvSpPr/>
      </dsp:nvSpPr>
      <dsp:spPr>
        <a:xfrm>
          <a:off x="0" y="3501555"/>
          <a:ext cx="8763000" cy="52767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US" sz="2200" kern="1200" dirty="0"/>
            <a:t>Reviewed key questions regarding creation of global budget:</a:t>
          </a:r>
        </a:p>
      </dsp:txBody>
      <dsp:txXfrm>
        <a:off x="25759" y="3527314"/>
        <a:ext cx="8711482" cy="476152"/>
      </dsp:txXfrm>
    </dsp:sp>
    <dsp:sp modelId="{2590EC39-CCE4-45DB-BCE3-85E441D3E239}">
      <dsp:nvSpPr>
        <dsp:cNvPr id="0" name=""/>
        <dsp:cNvSpPr/>
      </dsp:nvSpPr>
      <dsp:spPr>
        <a:xfrm>
          <a:off x="0" y="4029225"/>
          <a:ext cx="8763000" cy="1184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8225" tIns="27940" rIns="156464" bIns="27940" numCol="1" spcCol="1270" anchor="t" anchorCtr="0">
          <a:noAutofit/>
        </a:bodyPr>
        <a:lstStyle/>
        <a:p>
          <a:pPr marL="171450" lvl="1" indent="-171450" algn="l" defTabSz="755650" rtl="0">
            <a:lnSpc>
              <a:spcPct val="90000"/>
            </a:lnSpc>
            <a:spcBef>
              <a:spcPct val="0"/>
            </a:spcBef>
            <a:spcAft>
              <a:spcPct val="20000"/>
            </a:spcAft>
            <a:buChar char="•"/>
          </a:pPr>
          <a:r>
            <a:rPr lang="en-US" sz="1700" kern="1200" dirty="0"/>
            <a:t>How is allocation done among DPHs</a:t>
          </a:r>
        </a:p>
        <a:p>
          <a:pPr marL="171450" lvl="1" indent="-171450" algn="l" defTabSz="755650" rtl="0">
            <a:lnSpc>
              <a:spcPct val="90000"/>
            </a:lnSpc>
            <a:spcBef>
              <a:spcPct val="0"/>
            </a:spcBef>
            <a:spcAft>
              <a:spcPct val="20000"/>
            </a:spcAft>
            <a:buChar char="•"/>
          </a:pPr>
          <a:r>
            <a:rPr lang="en-US" sz="1700" kern="1200" dirty="0"/>
            <a:t>How to develop utilization metrics/floors</a:t>
          </a:r>
        </a:p>
        <a:p>
          <a:pPr marL="171450" lvl="1" indent="-171450" algn="l" defTabSz="755650" rtl="0">
            <a:lnSpc>
              <a:spcPct val="90000"/>
            </a:lnSpc>
            <a:spcBef>
              <a:spcPct val="0"/>
            </a:spcBef>
            <a:spcAft>
              <a:spcPct val="20000"/>
            </a:spcAft>
            <a:buChar char="•"/>
          </a:pPr>
          <a:r>
            <a:rPr lang="en-US" sz="1700" kern="1200" dirty="0"/>
            <a:t>How to account for partial coverage periods</a:t>
          </a:r>
        </a:p>
        <a:p>
          <a:pPr marL="171450" lvl="1" indent="-171450" algn="l" defTabSz="755650" rtl="0">
            <a:lnSpc>
              <a:spcPct val="90000"/>
            </a:lnSpc>
            <a:spcBef>
              <a:spcPct val="0"/>
            </a:spcBef>
            <a:spcAft>
              <a:spcPct val="20000"/>
            </a:spcAft>
            <a:buChar char="•"/>
          </a:pPr>
          <a:r>
            <a:rPr lang="en-US" sz="1700" kern="1200" dirty="0"/>
            <a:t>How to incentivize primary care and coordination of care</a:t>
          </a:r>
        </a:p>
      </dsp:txBody>
      <dsp:txXfrm>
        <a:off x="0" y="4029225"/>
        <a:ext cx="8763000" cy="11840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6FFBCA-A129-4BC3-95B1-A28D3F4EF50F}">
      <dsp:nvSpPr>
        <dsp:cNvPr id="0" name=""/>
        <dsp:cNvSpPr/>
      </dsp:nvSpPr>
      <dsp:spPr>
        <a:xfrm>
          <a:off x="-5944979" y="-909741"/>
          <a:ext cx="7077283" cy="7077283"/>
        </a:xfrm>
        <a:prstGeom prst="blockArc">
          <a:avLst>
            <a:gd name="adj1" fmla="val 18900000"/>
            <a:gd name="adj2" fmla="val 2700000"/>
            <a:gd name="adj3" fmla="val 305"/>
          </a:avLst>
        </a:prstGeom>
        <a:noFill/>
        <a:ln w="25400" cap="flat" cmpd="sng" algn="ctr">
          <a:solidFill>
            <a:schemeClr val="accent6">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5CB001C-69C4-4BF0-B053-6F77F86A61CE}">
      <dsp:nvSpPr>
        <dsp:cNvPr id="0" name=""/>
        <dsp:cNvSpPr/>
      </dsp:nvSpPr>
      <dsp:spPr>
        <a:xfrm>
          <a:off x="494852" y="328507"/>
          <a:ext cx="8422706" cy="657435"/>
        </a:xfrm>
        <a:prstGeom prst="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1839" tIns="40640" rIns="40640" bIns="40640" numCol="1" spcCol="1270" anchor="ctr" anchorCtr="0">
          <a:noAutofit/>
        </a:bodyPr>
        <a:lstStyle/>
        <a:p>
          <a:pPr marL="0" lvl="0" indent="0" algn="l" defTabSz="711200" rtl="0">
            <a:lnSpc>
              <a:spcPct val="90000"/>
            </a:lnSpc>
            <a:spcBef>
              <a:spcPct val="0"/>
            </a:spcBef>
            <a:spcAft>
              <a:spcPct val="35000"/>
            </a:spcAft>
            <a:buNone/>
          </a:pPr>
          <a:r>
            <a:rPr lang="en-US" sz="1600" kern="1200" dirty="0"/>
            <a:t>Improve health care of the remaining uninsured through coordination of care</a:t>
          </a:r>
        </a:p>
      </dsp:txBody>
      <dsp:txXfrm>
        <a:off x="494852" y="328507"/>
        <a:ext cx="8422706" cy="657435"/>
      </dsp:txXfrm>
    </dsp:sp>
    <dsp:sp modelId="{E3AE23FD-B498-42C9-B06C-98B4AA6EFF5D}">
      <dsp:nvSpPr>
        <dsp:cNvPr id="0" name=""/>
        <dsp:cNvSpPr/>
      </dsp:nvSpPr>
      <dsp:spPr>
        <a:xfrm>
          <a:off x="83955" y="246327"/>
          <a:ext cx="821794" cy="821794"/>
        </a:xfrm>
        <a:prstGeom prst="ellipse">
          <a:avLst/>
        </a:prstGeom>
        <a:solidFill>
          <a:schemeClr val="lt1">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D76239-390D-4E21-9C09-B7758B3568E1}">
      <dsp:nvSpPr>
        <dsp:cNvPr id="0" name=""/>
        <dsp:cNvSpPr/>
      </dsp:nvSpPr>
      <dsp:spPr>
        <a:xfrm>
          <a:off x="965951" y="1314344"/>
          <a:ext cx="7951607" cy="657435"/>
        </a:xfrm>
        <a:prstGeom prst="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1839" tIns="40640" rIns="40640" bIns="40640" numCol="1" spcCol="1270" anchor="ctr" anchorCtr="0">
          <a:noAutofit/>
        </a:bodyPr>
        <a:lstStyle/>
        <a:p>
          <a:pPr marL="0" lvl="0" indent="0" algn="l" defTabSz="711200" rtl="0">
            <a:lnSpc>
              <a:spcPct val="90000"/>
            </a:lnSpc>
            <a:spcBef>
              <a:spcPct val="0"/>
            </a:spcBef>
            <a:spcAft>
              <a:spcPct val="35000"/>
            </a:spcAft>
            <a:buNone/>
          </a:pPr>
          <a:r>
            <a:rPr lang="en-US" sz="1600" kern="1200" dirty="0"/>
            <a:t>Integrate and reform Medicaid DSH and Safety Net Care Pool funding</a:t>
          </a:r>
        </a:p>
      </dsp:txBody>
      <dsp:txXfrm>
        <a:off x="965951" y="1314344"/>
        <a:ext cx="7951607" cy="657435"/>
      </dsp:txXfrm>
    </dsp:sp>
    <dsp:sp modelId="{BBB87D31-D967-4CA5-85E1-DA8EB603F237}">
      <dsp:nvSpPr>
        <dsp:cNvPr id="0" name=""/>
        <dsp:cNvSpPr/>
      </dsp:nvSpPr>
      <dsp:spPr>
        <a:xfrm>
          <a:off x="555054" y="1232165"/>
          <a:ext cx="821794" cy="821794"/>
        </a:xfrm>
        <a:prstGeom prst="ellipse">
          <a:avLst/>
        </a:prstGeom>
        <a:solidFill>
          <a:schemeClr val="lt1">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1DEDF2-24D9-4137-9379-B5C7005D8D66}">
      <dsp:nvSpPr>
        <dsp:cNvPr id="0" name=""/>
        <dsp:cNvSpPr/>
      </dsp:nvSpPr>
      <dsp:spPr>
        <a:xfrm>
          <a:off x="1110540" y="2300182"/>
          <a:ext cx="7807017" cy="657435"/>
        </a:xfrm>
        <a:prstGeom prst="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1839" tIns="40640" rIns="40640" bIns="40640" numCol="1" spcCol="1270" anchor="ctr" anchorCtr="0">
          <a:noAutofit/>
        </a:bodyPr>
        <a:lstStyle/>
        <a:p>
          <a:pPr marL="0" lvl="0" indent="0" algn="l" defTabSz="711200" rtl="0">
            <a:lnSpc>
              <a:spcPct val="90000"/>
            </a:lnSpc>
            <a:spcBef>
              <a:spcPct val="0"/>
            </a:spcBef>
            <a:spcAft>
              <a:spcPct val="35000"/>
            </a:spcAft>
            <a:buNone/>
          </a:pPr>
          <a:r>
            <a:rPr lang="en-US" sz="1600" kern="1200" dirty="0"/>
            <a:t>Move away from a cost-based payment methodology restricted to mostly hospital settings</a:t>
          </a:r>
        </a:p>
      </dsp:txBody>
      <dsp:txXfrm>
        <a:off x="1110540" y="2300182"/>
        <a:ext cx="7807017" cy="657435"/>
      </dsp:txXfrm>
    </dsp:sp>
    <dsp:sp modelId="{C238FF89-65EE-4CF9-9B51-BE24BB337B76}">
      <dsp:nvSpPr>
        <dsp:cNvPr id="0" name=""/>
        <dsp:cNvSpPr/>
      </dsp:nvSpPr>
      <dsp:spPr>
        <a:xfrm>
          <a:off x="699643" y="2218002"/>
          <a:ext cx="821794" cy="821794"/>
        </a:xfrm>
        <a:prstGeom prst="ellipse">
          <a:avLst/>
        </a:prstGeom>
        <a:solidFill>
          <a:schemeClr val="lt1">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E5DCB6E-F8E1-48D1-BCB6-EA4589902A28}">
      <dsp:nvSpPr>
        <dsp:cNvPr id="0" name=""/>
        <dsp:cNvSpPr/>
      </dsp:nvSpPr>
      <dsp:spPr>
        <a:xfrm>
          <a:off x="965951" y="3286019"/>
          <a:ext cx="7951607" cy="657435"/>
        </a:xfrm>
        <a:prstGeom prst="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1839" tIns="40640" rIns="40640" bIns="40640" numCol="1" spcCol="1270" anchor="ctr" anchorCtr="0">
          <a:noAutofit/>
        </a:bodyPr>
        <a:lstStyle/>
        <a:p>
          <a:pPr marL="0" lvl="0" indent="0" algn="l" defTabSz="711200" rtl="0">
            <a:lnSpc>
              <a:spcPct val="90000"/>
            </a:lnSpc>
            <a:spcBef>
              <a:spcPct val="0"/>
            </a:spcBef>
            <a:spcAft>
              <a:spcPct val="35000"/>
            </a:spcAft>
            <a:buNone/>
          </a:pPr>
          <a:r>
            <a:rPr lang="en-US" sz="1600" kern="1200" dirty="0"/>
            <a:t>Encourage public hospital systems to provide greater primary and preventive services, as well as alternative modalities such as phone visits, group visits, telemedicine, and other electronic consultations</a:t>
          </a:r>
        </a:p>
      </dsp:txBody>
      <dsp:txXfrm>
        <a:off x="965951" y="3286019"/>
        <a:ext cx="7951607" cy="657435"/>
      </dsp:txXfrm>
    </dsp:sp>
    <dsp:sp modelId="{C43CCC29-0909-4511-889C-AB08FBAE6301}">
      <dsp:nvSpPr>
        <dsp:cNvPr id="0" name=""/>
        <dsp:cNvSpPr/>
      </dsp:nvSpPr>
      <dsp:spPr>
        <a:xfrm>
          <a:off x="555054" y="3203840"/>
          <a:ext cx="821794" cy="821794"/>
        </a:xfrm>
        <a:prstGeom prst="ellipse">
          <a:avLst/>
        </a:prstGeom>
        <a:solidFill>
          <a:schemeClr val="lt1">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973583-81E8-4184-B4C7-7E5FF8E852C5}">
      <dsp:nvSpPr>
        <dsp:cNvPr id="0" name=""/>
        <dsp:cNvSpPr/>
      </dsp:nvSpPr>
      <dsp:spPr>
        <a:xfrm>
          <a:off x="494852" y="4271857"/>
          <a:ext cx="8422706" cy="657435"/>
        </a:xfrm>
        <a:prstGeom prst="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1839" tIns="40640" rIns="40640" bIns="40640" numCol="1" spcCol="1270" anchor="ctr" anchorCtr="0">
          <a:noAutofit/>
        </a:bodyPr>
        <a:lstStyle/>
        <a:p>
          <a:pPr marL="0" lvl="0" indent="0" algn="l" defTabSz="711200" rtl="0">
            <a:lnSpc>
              <a:spcPct val="90000"/>
            </a:lnSpc>
            <a:spcBef>
              <a:spcPct val="0"/>
            </a:spcBef>
            <a:spcAft>
              <a:spcPct val="35000"/>
            </a:spcAft>
            <a:buNone/>
          </a:pPr>
          <a:r>
            <a:rPr lang="en-US" sz="1600" kern="1200" dirty="0"/>
            <a:t>Emphasize the value of coordinated care and alternative modalities by recognizing the higher value of primary care, ambulatory care, and other core components of care management as compared to the higher cost, avoidable emergency room visits and acute care hospital stays</a:t>
          </a:r>
        </a:p>
      </dsp:txBody>
      <dsp:txXfrm>
        <a:off x="494852" y="4271857"/>
        <a:ext cx="8422706" cy="657435"/>
      </dsp:txXfrm>
    </dsp:sp>
    <dsp:sp modelId="{5E4D9B7F-7D36-4B2D-B376-78D73EAF350D}">
      <dsp:nvSpPr>
        <dsp:cNvPr id="0" name=""/>
        <dsp:cNvSpPr/>
      </dsp:nvSpPr>
      <dsp:spPr>
        <a:xfrm>
          <a:off x="83955" y="4189677"/>
          <a:ext cx="821794" cy="821794"/>
        </a:xfrm>
        <a:prstGeom prst="ellipse">
          <a:avLst/>
        </a:prstGeom>
        <a:solidFill>
          <a:schemeClr val="lt1">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7C3E2F-AE53-41AC-919E-B86B4F89076E}">
      <dsp:nvSpPr>
        <dsp:cNvPr id="0" name=""/>
        <dsp:cNvSpPr/>
      </dsp:nvSpPr>
      <dsp:spPr>
        <a:xfrm>
          <a:off x="0" y="7941"/>
          <a:ext cx="8229600" cy="1010880"/>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dirty="0"/>
            <a:t>Development of individual public hospital system “global budgets” from the overall available federal funding </a:t>
          </a:r>
          <a:r>
            <a:rPr lang="en-US" sz="1600" i="1" kern="1200" dirty="0"/>
            <a:t>(open question of how the allocation would be done and how it would change over time particularly as DSH allotment decreases)</a:t>
          </a:r>
          <a:endParaRPr lang="en-US" sz="1600" kern="1200" dirty="0"/>
        </a:p>
      </dsp:txBody>
      <dsp:txXfrm>
        <a:off x="49347" y="57288"/>
        <a:ext cx="8130906" cy="912186"/>
      </dsp:txXfrm>
    </dsp:sp>
    <dsp:sp modelId="{C52706AD-30A6-436E-9157-EE50911F42A3}">
      <dsp:nvSpPr>
        <dsp:cNvPr id="0" name=""/>
        <dsp:cNvSpPr/>
      </dsp:nvSpPr>
      <dsp:spPr>
        <a:xfrm>
          <a:off x="0" y="1174341"/>
          <a:ext cx="8229600" cy="1010880"/>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dirty="0"/>
            <a:t>Funding would be claimed on a quarterly basis with the DPH providing the necessary IGT for the non-federal share</a:t>
          </a:r>
        </a:p>
      </dsp:txBody>
      <dsp:txXfrm>
        <a:off x="49347" y="1223688"/>
        <a:ext cx="8130906" cy="912186"/>
      </dsp:txXfrm>
    </dsp:sp>
    <dsp:sp modelId="{19DADCAE-2669-46D7-B155-5FE4FC860335}">
      <dsp:nvSpPr>
        <dsp:cNvPr id="0" name=""/>
        <dsp:cNvSpPr/>
      </dsp:nvSpPr>
      <dsp:spPr>
        <a:xfrm>
          <a:off x="0" y="2340741"/>
          <a:ext cx="8229600" cy="1010880"/>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dirty="0"/>
            <a:t>Achievement of threshold service targets would be done based on a “points” system with a base level of points required for each system to earn their full global budget</a:t>
          </a:r>
        </a:p>
      </dsp:txBody>
      <dsp:txXfrm>
        <a:off x="49347" y="2390088"/>
        <a:ext cx="8130906" cy="912186"/>
      </dsp:txXfrm>
    </dsp:sp>
    <dsp:sp modelId="{872C72B2-653E-4673-87CE-2B56259FC9A2}">
      <dsp:nvSpPr>
        <dsp:cNvPr id="0" name=""/>
        <dsp:cNvSpPr/>
      </dsp:nvSpPr>
      <dsp:spPr>
        <a:xfrm>
          <a:off x="0" y="3507141"/>
          <a:ext cx="8229600" cy="1010880"/>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kern="1200" dirty="0"/>
            <a:t>Partial funding would be available based on partial achievement of the “points” target</a:t>
          </a:r>
        </a:p>
      </dsp:txBody>
      <dsp:txXfrm>
        <a:off x="49347" y="3556488"/>
        <a:ext cx="8130906" cy="91218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EE54F1-5654-4755-9B3B-D2F1CE2A055C}">
      <dsp:nvSpPr>
        <dsp:cNvPr id="0" name=""/>
        <dsp:cNvSpPr/>
      </dsp:nvSpPr>
      <dsp:spPr>
        <a:xfrm>
          <a:off x="0" y="17162"/>
          <a:ext cx="8229600" cy="111881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t>Point valuation would allow for the continuation of traditional services as they exist today, but encourage more appropriate and innovative care</a:t>
          </a:r>
        </a:p>
      </dsp:txBody>
      <dsp:txXfrm>
        <a:off x="54616" y="71778"/>
        <a:ext cx="8120368" cy="1009580"/>
      </dsp:txXfrm>
    </dsp:sp>
    <dsp:sp modelId="{86348B17-B155-46DD-9FDB-1EFDD7FDE182}">
      <dsp:nvSpPr>
        <dsp:cNvPr id="0" name=""/>
        <dsp:cNvSpPr/>
      </dsp:nvSpPr>
      <dsp:spPr>
        <a:xfrm>
          <a:off x="0" y="1193575"/>
          <a:ext cx="8229600" cy="111881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t>Point values would also be developed for those innovative or alternative services where there is currently little to no reimbursement </a:t>
          </a:r>
        </a:p>
      </dsp:txBody>
      <dsp:txXfrm>
        <a:off x="54616" y="1248191"/>
        <a:ext cx="8120368" cy="1009580"/>
      </dsp:txXfrm>
    </dsp:sp>
    <dsp:sp modelId="{8CFCD399-C0C1-491A-ADDA-23967636EF6C}">
      <dsp:nvSpPr>
        <dsp:cNvPr id="0" name=""/>
        <dsp:cNvSpPr/>
      </dsp:nvSpPr>
      <dsp:spPr>
        <a:xfrm>
          <a:off x="0" y="2369987"/>
          <a:ext cx="8229600" cy="1118812"/>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dirty="0"/>
            <a:t>Specifically, points for services would be assigned in a manner that recognizes value, where higher values would be assigned to services that meet criteria such as:</a:t>
          </a:r>
        </a:p>
      </dsp:txBody>
      <dsp:txXfrm>
        <a:off x="54616" y="2424603"/>
        <a:ext cx="8120368" cy="1009580"/>
      </dsp:txXfrm>
    </dsp:sp>
    <dsp:sp modelId="{41F1E297-10DE-4CC4-8D86-E08F6DC2E3A0}">
      <dsp:nvSpPr>
        <dsp:cNvPr id="0" name=""/>
        <dsp:cNvSpPr/>
      </dsp:nvSpPr>
      <dsp:spPr>
        <a:xfrm>
          <a:off x="0" y="3488800"/>
          <a:ext cx="8229600" cy="132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5400" rIns="142240" bIns="25400" numCol="1" spcCol="1270" anchor="t" anchorCtr="0">
          <a:noAutofit/>
        </a:bodyPr>
        <a:lstStyle/>
        <a:p>
          <a:pPr marL="171450" lvl="1" indent="-171450" algn="l" defTabSz="711200" rtl="0">
            <a:lnSpc>
              <a:spcPct val="90000"/>
            </a:lnSpc>
            <a:spcBef>
              <a:spcPct val="0"/>
            </a:spcBef>
            <a:spcAft>
              <a:spcPct val="20000"/>
            </a:spcAft>
            <a:buChar char="•"/>
          </a:pPr>
          <a:r>
            <a:rPr lang="en-US" sz="1600" kern="1200" dirty="0"/>
            <a:t>Preventive services</a:t>
          </a:r>
        </a:p>
        <a:p>
          <a:pPr marL="171450" lvl="1" indent="-171450" algn="l" defTabSz="711200" rtl="0">
            <a:lnSpc>
              <a:spcPct val="90000"/>
            </a:lnSpc>
            <a:spcBef>
              <a:spcPct val="0"/>
            </a:spcBef>
            <a:spcAft>
              <a:spcPct val="20000"/>
            </a:spcAft>
            <a:buChar char="•"/>
          </a:pPr>
          <a:r>
            <a:rPr lang="en-US" sz="1600" kern="1200" dirty="0"/>
            <a:t>Likelihood of bringing a patient into a coordinated system</a:t>
          </a:r>
        </a:p>
        <a:p>
          <a:pPr marL="171450" lvl="1" indent="-171450" algn="l" defTabSz="711200" rtl="0">
            <a:lnSpc>
              <a:spcPct val="90000"/>
            </a:lnSpc>
            <a:spcBef>
              <a:spcPct val="0"/>
            </a:spcBef>
            <a:spcAft>
              <a:spcPct val="20000"/>
            </a:spcAft>
            <a:buChar char="•"/>
          </a:pPr>
          <a:r>
            <a:rPr lang="en-US" sz="1600" kern="1200" dirty="0"/>
            <a:t>Health and wellness education services that result in improved patient decisions and overall health status</a:t>
          </a:r>
        </a:p>
        <a:p>
          <a:pPr marL="171450" lvl="1" indent="-171450" algn="l" defTabSz="711200" rtl="0">
            <a:lnSpc>
              <a:spcPct val="90000"/>
            </a:lnSpc>
            <a:spcBef>
              <a:spcPct val="0"/>
            </a:spcBef>
            <a:spcAft>
              <a:spcPct val="20000"/>
            </a:spcAft>
            <a:buChar char="•"/>
          </a:pPr>
          <a:r>
            <a:rPr lang="en-US" sz="1600" kern="1200" dirty="0"/>
            <a:t>Potential to avoid future costs</a:t>
          </a:r>
        </a:p>
      </dsp:txBody>
      <dsp:txXfrm>
        <a:off x="0" y="3488800"/>
        <a:ext cx="8229600" cy="13248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48E9E7-C0DF-49F4-A533-C51EB2CEFC66}">
      <dsp:nvSpPr>
        <dsp:cNvPr id="0" name=""/>
        <dsp:cNvSpPr/>
      </dsp:nvSpPr>
      <dsp:spPr>
        <a:xfrm>
          <a:off x="0" y="23661"/>
          <a:ext cx="8763000" cy="1481100"/>
        </a:xfrm>
        <a:prstGeom prst="rect">
          <a:avLst/>
        </a:prstGeom>
        <a:solidFill>
          <a:schemeClr val="lt1">
            <a:hueOff val="0"/>
            <a:satOff val="0"/>
            <a:lumOff val="0"/>
            <a:alphaOff val="0"/>
          </a:schemeClr>
        </a:solidFill>
        <a:ln w="254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l" defTabSz="1244600" rtl="0">
            <a:lnSpc>
              <a:spcPct val="90000"/>
            </a:lnSpc>
            <a:spcBef>
              <a:spcPct val="0"/>
            </a:spcBef>
            <a:spcAft>
              <a:spcPct val="35000"/>
            </a:spcAft>
            <a:buNone/>
          </a:pPr>
          <a:r>
            <a:rPr lang="en-US" sz="2800" kern="1200" dirty="0"/>
            <a:t>Services would be grouped into five categories for purposes of reporting and of developing tiers of point values:</a:t>
          </a:r>
        </a:p>
      </dsp:txBody>
      <dsp:txXfrm>
        <a:off x="0" y="23661"/>
        <a:ext cx="8763000" cy="1481100"/>
      </dsp:txXfrm>
    </dsp:sp>
    <dsp:sp modelId="{8FA9B5D9-2509-4CC1-B9E8-E6FE18769089}">
      <dsp:nvSpPr>
        <dsp:cNvPr id="0" name=""/>
        <dsp:cNvSpPr/>
      </dsp:nvSpPr>
      <dsp:spPr>
        <a:xfrm>
          <a:off x="0" y="1504761"/>
          <a:ext cx="8763000" cy="2997539"/>
        </a:xfrm>
        <a:prstGeom prst="rect">
          <a:avLst/>
        </a:prstGeom>
        <a:solidFill>
          <a:schemeClr val="lt1">
            <a:alpha val="90000"/>
            <a:tint val="40000"/>
            <a:hueOff val="0"/>
            <a:satOff val="0"/>
            <a:lumOff val="0"/>
            <a:alphaOff val="0"/>
          </a:schemeClr>
        </a:solidFill>
        <a:ln w="25400" cap="flat" cmpd="sng" algn="ctr">
          <a:solidFill>
            <a:schemeClr val="accent4">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rtl="0">
            <a:lnSpc>
              <a:spcPct val="90000"/>
            </a:lnSpc>
            <a:spcBef>
              <a:spcPct val="0"/>
            </a:spcBef>
            <a:spcAft>
              <a:spcPct val="15000"/>
            </a:spcAft>
            <a:buChar char="•"/>
          </a:pPr>
          <a:r>
            <a:rPr lang="en-US" sz="2800" kern="1200" dirty="0"/>
            <a:t>Face-to-face outpatient visits</a:t>
          </a:r>
        </a:p>
        <a:p>
          <a:pPr marL="285750" lvl="1" indent="-285750" algn="l" defTabSz="1244600" rtl="0">
            <a:lnSpc>
              <a:spcPct val="90000"/>
            </a:lnSpc>
            <a:spcBef>
              <a:spcPct val="0"/>
            </a:spcBef>
            <a:spcAft>
              <a:spcPct val="15000"/>
            </a:spcAft>
            <a:buChar char="•"/>
          </a:pPr>
          <a:r>
            <a:rPr lang="en-US" sz="2800" kern="1200" dirty="0"/>
            <a:t>Technology based outpatient encounters</a:t>
          </a:r>
        </a:p>
        <a:p>
          <a:pPr marL="285750" lvl="1" indent="-285750" algn="l" defTabSz="1244600" rtl="0">
            <a:lnSpc>
              <a:spcPct val="90000"/>
            </a:lnSpc>
            <a:spcBef>
              <a:spcPct val="0"/>
            </a:spcBef>
            <a:spcAft>
              <a:spcPct val="15000"/>
            </a:spcAft>
            <a:buChar char="•"/>
          </a:pPr>
          <a:r>
            <a:rPr lang="en-US" sz="2800" kern="1200" dirty="0"/>
            <a:t>Non-office based outpatient encounters</a:t>
          </a:r>
        </a:p>
        <a:p>
          <a:pPr marL="285750" lvl="1" indent="-285750" algn="l" defTabSz="1244600" rtl="0">
            <a:lnSpc>
              <a:spcPct val="90000"/>
            </a:lnSpc>
            <a:spcBef>
              <a:spcPct val="0"/>
            </a:spcBef>
            <a:spcAft>
              <a:spcPct val="15000"/>
            </a:spcAft>
            <a:buChar char="•"/>
          </a:pPr>
          <a:r>
            <a:rPr lang="en-US" sz="2800" kern="1200" dirty="0"/>
            <a:t>Preventive health, education, care management, and patient support encounters</a:t>
          </a:r>
        </a:p>
        <a:p>
          <a:pPr marL="285750" lvl="1" indent="-285750" algn="l" defTabSz="1244600" rtl="0">
            <a:lnSpc>
              <a:spcPct val="90000"/>
            </a:lnSpc>
            <a:spcBef>
              <a:spcPct val="0"/>
            </a:spcBef>
            <a:spcAft>
              <a:spcPct val="15000"/>
            </a:spcAft>
            <a:buChar char="•"/>
          </a:pPr>
          <a:r>
            <a:rPr lang="en-US" sz="2800" kern="1200" dirty="0"/>
            <a:t>Inpatient/facility stays</a:t>
          </a:r>
        </a:p>
      </dsp:txBody>
      <dsp:txXfrm>
        <a:off x="0" y="1504761"/>
        <a:ext cx="8763000" cy="299753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706A94-D21C-454A-901D-9A0B60EEAA4F}">
      <dsp:nvSpPr>
        <dsp:cNvPr id="0" name=""/>
        <dsp:cNvSpPr/>
      </dsp:nvSpPr>
      <dsp:spPr>
        <a:xfrm>
          <a:off x="0" y="145769"/>
          <a:ext cx="8229600" cy="1044809"/>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dirty="0"/>
            <a:t>This category would consist of the various types of face-to-face outpatient visits an individual could have at a public hospital system facility (hospital, clinic, pharmacy, etc)</a:t>
          </a:r>
        </a:p>
      </dsp:txBody>
      <dsp:txXfrm>
        <a:off x="51003" y="196772"/>
        <a:ext cx="8127594" cy="942803"/>
      </dsp:txXfrm>
    </dsp:sp>
    <dsp:sp modelId="{A5F8943D-1024-4BDB-A721-AFED77B61BCA}">
      <dsp:nvSpPr>
        <dsp:cNvPr id="0" name=""/>
        <dsp:cNvSpPr/>
      </dsp:nvSpPr>
      <dsp:spPr>
        <a:xfrm>
          <a:off x="0" y="1245299"/>
          <a:ext cx="8229600" cy="1044809"/>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dirty="0"/>
            <a:t>Examples of these types of visits are:</a:t>
          </a:r>
        </a:p>
      </dsp:txBody>
      <dsp:txXfrm>
        <a:off x="51003" y="1296302"/>
        <a:ext cx="8127594" cy="942803"/>
      </dsp:txXfrm>
    </dsp:sp>
    <dsp:sp modelId="{03341A89-8361-49B6-8EBF-681D62AB9C33}">
      <dsp:nvSpPr>
        <dsp:cNvPr id="0" name=""/>
        <dsp:cNvSpPr/>
      </dsp:nvSpPr>
      <dsp:spPr>
        <a:xfrm>
          <a:off x="0" y="2290110"/>
          <a:ext cx="8229600" cy="2517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4130" rIns="135128" bIns="24130" numCol="1" spcCol="1270" anchor="t" anchorCtr="0">
          <a:noAutofit/>
        </a:bodyPr>
        <a:lstStyle/>
        <a:p>
          <a:pPr marL="114300" lvl="1" indent="-114300" algn="l" defTabSz="666750" rtl="0">
            <a:lnSpc>
              <a:spcPct val="90000"/>
            </a:lnSpc>
            <a:spcBef>
              <a:spcPct val="0"/>
            </a:spcBef>
            <a:spcAft>
              <a:spcPct val="20000"/>
            </a:spcAft>
            <a:buChar char="•"/>
          </a:pPr>
          <a:r>
            <a:rPr lang="en-US" sz="1500" kern="1200" dirty="0"/>
            <a:t>Traditional primary care or specialty care</a:t>
          </a:r>
        </a:p>
        <a:p>
          <a:pPr marL="114300" lvl="1" indent="-114300" algn="l" defTabSz="666750" rtl="0">
            <a:lnSpc>
              <a:spcPct val="90000"/>
            </a:lnSpc>
            <a:spcBef>
              <a:spcPct val="0"/>
            </a:spcBef>
            <a:spcAft>
              <a:spcPct val="20000"/>
            </a:spcAft>
            <a:buChar char="•"/>
          </a:pPr>
          <a:r>
            <a:rPr lang="en-US" sz="1500" kern="1200" dirty="0"/>
            <a:t>Mental health visit</a:t>
          </a:r>
        </a:p>
        <a:p>
          <a:pPr marL="114300" lvl="1" indent="-114300" algn="l" defTabSz="666750" rtl="0">
            <a:lnSpc>
              <a:spcPct val="90000"/>
            </a:lnSpc>
            <a:spcBef>
              <a:spcPct val="0"/>
            </a:spcBef>
            <a:spcAft>
              <a:spcPct val="20000"/>
            </a:spcAft>
            <a:buChar char="•"/>
          </a:pPr>
          <a:r>
            <a:rPr lang="en-US" sz="1500" kern="1200" dirty="0"/>
            <a:t>Dental</a:t>
          </a:r>
        </a:p>
        <a:p>
          <a:pPr marL="114300" lvl="1" indent="-114300" algn="l" defTabSz="666750" rtl="0">
            <a:lnSpc>
              <a:spcPct val="90000"/>
            </a:lnSpc>
            <a:spcBef>
              <a:spcPct val="0"/>
            </a:spcBef>
            <a:spcAft>
              <a:spcPct val="20000"/>
            </a:spcAft>
            <a:buChar char="•"/>
          </a:pPr>
          <a:r>
            <a:rPr lang="en-US" sz="1500" kern="1200" dirty="0"/>
            <a:t>Emergency room/Urgent care</a:t>
          </a:r>
        </a:p>
        <a:p>
          <a:pPr marL="114300" lvl="1" indent="-114300" algn="l" defTabSz="666750" rtl="0">
            <a:lnSpc>
              <a:spcPct val="90000"/>
            </a:lnSpc>
            <a:spcBef>
              <a:spcPct val="0"/>
            </a:spcBef>
            <a:spcAft>
              <a:spcPct val="20000"/>
            </a:spcAft>
            <a:buChar char="•"/>
          </a:pPr>
          <a:r>
            <a:rPr lang="en-US" sz="1500" kern="1200" dirty="0"/>
            <a:t>Post-hospital discharge/post-ED primary care</a:t>
          </a:r>
        </a:p>
        <a:p>
          <a:pPr marL="114300" lvl="1" indent="-114300" algn="l" defTabSz="666750" rtl="0">
            <a:lnSpc>
              <a:spcPct val="90000"/>
            </a:lnSpc>
            <a:spcBef>
              <a:spcPct val="0"/>
            </a:spcBef>
            <a:spcAft>
              <a:spcPct val="20000"/>
            </a:spcAft>
            <a:buChar char="•"/>
          </a:pPr>
          <a:r>
            <a:rPr lang="en-US" sz="1500" kern="1200" dirty="0"/>
            <a:t>Public health visit (TB Clinic, STC screening)</a:t>
          </a:r>
        </a:p>
        <a:p>
          <a:pPr marL="114300" lvl="1" indent="-114300" algn="l" defTabSz="666750" rtl="0">
            <a:lnSpc>
              <a:spcPct val="90000"/>
            </a:lnSpc>
            <a:spcBef>
              <a:spcPct val="0"/>
            </a:spcBef>
            <a:spcAft>
              <a:spcPct val="20000"/>
            </a:spcAft>
            <a:buChar char="•"/>
          </a:pPr>
          <a:r>
            <a:rPr lang="en-US" sz="1500" kern="1200" dirty="0"/>
            <a:t>Non-physician practitioner (nurse, nutritionist, social worker, pharmacist, care manager, optometrist)</a:t>
          </a:r>
        </a:p>
        <a:p>
          <a:pPr marL="114300" lvl="1" indent="-114300" algn="l" defTabSz="666750" rtl="0">
            <a:lnSpc>
              <a:spcPct val="90000"/>
            </a:lnSpc>
            <a:spcBef>
              <a:spcPct val="0"/>
            </a:spcBef>
            <a:spcAft>
              <a:spcPct val="20000"/>
            </a:spcAft>
            <a:buChar char="•"/>
          </a:pPr>
          <a:r>
            <a:rPr lang="en-US" sz="1500" kern="1200" dirty="0"/>
            <a:t>Group visits</a:t>
          </a:r>
        </a:p>
        <a:p>
          <a:pPr marL="114300" lvl="1" indent="-114300" algn="l" defTabSz="666750" rtl="0">
            <a:lnSpc>
              <a:spcPct val="90000"/>
            </a:lnSpc>
            <a:spcBef>
              <a:spcPct val="0"/>
            </a:spcBef>
            <a:spcAft>
              <a:spcPct val="20000"/>
            </a:spcAft>
            <a:buChar char="•"/>
          </a:pPr>
          <a:r>
            <a:rPr lang="en-US" sz="1500" kern="1200" dirty="0"/>
            <a:t>Procedures (wound check)</a:t>
          </a:r>
        </a:p>
      </dsp:txBody>
      <dsp:txXfrm>
        <a:off x="0" y="2290110"/>
        <a:ext cx="8229600" cy="251712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6EF80B-16E1-41FD-8F19-4F63FCA1E942}">
      <dsp:nvSpPr>
        <dsp:cNvPr id="0" name=""/>
        <dsp:cNvSpPr/>
      </dsp:nvSpPr>
      <dsp:spPr>
        <a:xfrm>
          <a:off x="0" y="192180"/>
          <a:ext cx="8229600" cy="954719"/>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t>This category would consist of the various types of encounters that rely mainly on technology for providers to provide care</a:t>
          </a:r>
        </a:p>
      </dsp:txBody>
      <dsp:txXfrm>
        <a:off x="46606" y="238786"/>
        <a:ext cx="8136388" cy="861507"/>
      </dsp:txXfrm>
    </dsp:sp>
    <dsp:sp modelId="{C696C9D2-3D35-42C3-B0CB-4D7CE16A0655}">
      <dsp:nvSpPr>
        <dsp:cNvPr id="0" name=""/>
        <dsp:cNvSpPr/>
      </dsp:nvSpPr>
      <dsp:spPr>
        <a:xfrm>
          <a:off x="0" y="1216020"/>
          <a:ext cx="8229600" cy="954719"/>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t>Examples of these types of encounters are:</a:t>
          </a:r>
        </a:p>
      </dsp:txBody>
      <dsp:txXfrm>
        <a:off x="46606" y="1262626"/>
        <a:ext cx="8136388" cy="861507"/>
      </dsp:txXfrm>
    </dsp:sp>
    <dsp:sp modelId="{71DAB695-23DF-41EC-B77C-F2FB7A0E1AD2}">
      <dsp:nvSpPr>
        <dsp:cNvPr id="0" name=""/>
        <dsp:cNvSpPr/>
      </dsp:nvSpPr>
      <dsp:spPr>
        <a:xfrm>
          <a:off x="0" y="2170740"/>
          <a:ext cx="8229600" cy="2285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en-US" sz="1900" kern="1200" dirty="0"/>
            <a:t>Telephone consultations</a:t>
          </a:r>
        </a:p>
        <a:p>
          <a:pPr marL="171450" lvl="1" indent="-171450" algn="l" defTabSz="844550" rtl="0">
            <a:lnSpc>
              <a:spcPct val="90000"/>
            </a:lnSpc>
            <a:spcBef>
              <a:spcPct val="0"/>
            </a:spcBef>
            <a:spcAft>
              <a:spcPct val="20000"/>
            </a:spcAft>
            <a:buChar char="•"/>
          </a:pPr>
          <a:r>
            <a:rPr lang="en-US" sz="1900" kern="1200" dirty="0"/>
            <a:t>Physician-to-Physician eConsults for specialty care</a:t>
          </a:r>
        </a:p>
        <a:p>
          <a:pPr marL="171450" lvl="1" indent="-171450" algn="l" defTabSz="844550" rtl="0">
            <a:lnSpc>
              <a:spcPct val="90000"/>
            </a:lnSpc>
            <a:spcBef>
              <a:spcPct val="0"/>
            </a:spcBef>
            <a:spcAft>
              <a:spcPct val="20000"/>
            </a:spcAft>
            <a:buChar char="•"/>
          </a:pPr>
          <a:r>
            <a:rPr lang="en-US" sz="1900" kern="1200" dirty="0"/>
            <a:t>Telemedicine</a:t>
          </a:r>
        </a:p>
        <a:p>
          <a:pPr marL="171450" lvl="1" indent="-171450" algn="l" defTabSz="844550" rtl="0">
            <a:lnSpc>
              <a:spcPct val="90000"/>
            </a:lnSpc>
            <a:spcBef>
              <a:spcPct val="0"/>
            </a:spcBef>
            <a:spcAft>
              <a:spcPct val="20000"/>
            </a:spcAft>
            <a:buChar char="•"/>
          </a:pPr>
          <a:r>
            <a:rPr lang="en-US" sz="1900" kern="1200" dirty="0"/>
            <a:t>Call line encounters (nurse advice line)</a:t>
          </a:r>
        </a:p>
        <a:p>
          <a:pPr marL="171450" lvl="1" indent="-171450" algn="l" defTabSz="844550" rtl="0">
            <a:lnSpc>
              <a:spcPct val="90000"/>
            </a:lnSpc>
            <a:spcBef>
              <a:spcPct val="0"/>
            </a:spcBef>
            <a:spcAft>
              <a:spcPct val="20000"/>
            </a:spcAft>
            <a:buChar char="•"/>
          </a:pPr>
          <a:r>
            <a:rPr lang="en-US" sz="1900" kern="1200" dirty="0"/>
            <a:t>Email between physician/patient</a:t>
          </a:r>
        </a:p>
        <a:p>
          <a:pPr marL="171450" lvl="1" indent="-171450" algn="l" defTabSz="844550" rtl="0">
            <a:lnSpc>
              <a:spcPct val="90000"/>
            </a:lnSpc>
            <a:spcBef>
              <a:spcPct val="0"/>
            </a:spcBef>
            <a:spcAft>
              <a:spcPct val="20000"/>
            </a:spcAft>
            <a:buChar char="•"/>
          </a:pPr>
          <a:r>
            <a:rPr lang="en-US" sz="1900" kern="1200" dirty="0"/>
            <a:t>Clinical decision support encounters for diagnostic studies</a:t>
          </a:r>
        </a:p>
        <a:p>
          <a:pPr marL="171450" lvl="1" indent="-171450" algn="l" defTabSz="844550" rtl="0">
            <a:lnSpc>
              <a:spcPct val="90000"/>
            </a:lnSpc>
            <a:spcBef>
              <a:spcPct val="0"/>
            </a:spcBef>
            <a:spcAft>
              <a:spcPct val="20000"/>
            </a:spcAft>
            <a:buChar char="•"/>
          </a:pPr>
          <a:r>
            <a:rPr lang="en-US" sz="1900" kern="1200" dirty="0"/>
            <a:t>Video-observed therapy</a:t>
          </a:r>
        </a:p>
      </dsp:txBody>
      <dsp:txXfrm>
        <a:off x="0" y="2170740"/>
        <a:ext cx="8229600" cy="228528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5FA4D-C0DC-4F59-B780-CDC6A911B223}">
      <dsp:nvSpPr>
        <dsp:cNvPr id="0" name=""/>
        <dsp:cNvSpPr/>
      </dsp:nvSpPr>
      <dsp:spPr>
        <a:xfrm>
          <a:off x="0" y="447960"/>
          <a:ext cx="8229600" cy="954719"/>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t>This category would consist of the various types of encounters where care is provided outside of traditional facility</a:t>
          </a:r>
        </a:p>
      </dsp:txBody>
      <dsp:txXfrm>
        <a:off x="46606" y="494566"/>
        <a:ext cx="8136388" cy="861507"/>
      </dsp:txXfrm>
    </dsp:sp>
    <dsp:sp modelId="{A4BDCE96-7D6B-4707-98F3-479C68248D07}">
      <dsp:nvSpPr>
        <dsp:cNvPr id="0" name=""/>
        <dsp:cNvSpPr/>
      </dsp:nvSpPr>
      <dsp:spPr>
        <a:xfrm>
          <a:off x="0" y="1471800"/>
          <a:ext cx="8229600" cy="954719"/>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t>Examples of these types of encounters are:</a:t>
          </a:r>
        </a:p>
      </dsp:txBody>
      <dsp:txXfrm>
        <a:off x="46606" y="1518406"/>
        <a:ext cx="8136388" cy="861507"/>
      </dsp:txXfrm>
    </dsp:sp>
    <dsp:sp modelId="{D89B7312-1622-4F16-A44E-502C3B917613}">
      <dsp:nvSpPr>
        <dsp:cNvPr id="0" name=""/>
        <dsp:cNvSpPr/>
      </dsp:nvSpPr>
      <dsp:spPr>
        <a:xfrm>
          <a:off x="0" y="2426520"/>
          <a:ext cx="8229600" cy="1316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en-US" sz="1900" kern="1200" dirty="0"/>
            <a:t>Home nursing visits post-hospital discharge</a:t>
          </a:r>
        </a:p>
        <a:p>
          <a:pPr marL="171450" lvl="1" indent="-171450" algn="l" defTabSz="844550" rtl="0">
            <a:lnSpc>
              <a:spcPct val="90000"/>
            </a:lnSpc>
            <a:spcBef>
              <a:spcPct val="0"/>
            </a:spcBef>
            <a:spcAft>
              <a:spcPct val="20000"/>
            </a:spcAft>
            <a:buChar char="•"/>
          </a:pPr>
          <a:r>
            <a:rPr lang="en-US" sz="1900" kern="1200" dirty="0"/>
            <a:t>Community health worker encounters</a:t>
          </a:r>
        </a:p>
        <a:p>
          <a:pPr marL="171450" lvl="1" indent="-171450" algn="l" defTabSz="844550" rtl="0">
            <a:lnSpc>
              <a:spcPct val="90000"/>
            </a:lnSpc>
            <a:spcBef>
              <a:spcPct val="0"/>
            </a:spcBef>
            <a:spcAft>
              <a:spcPct val="20000"/>
            </a:spcAft>
            <a:buChar char="•"/>
          </a:pPr>
          <a:r>
            <a:rPr lang="en-US" sz="1900" kern="1200" dirty="0"/>
            <a:t>Mobile clinics</a:t>
          </a:r>
        </a:p>
        <a:p>
          <a:pPr marL="171450" lvl="1" indent="-171450" algn="l" defTabSz="844550" rtl="0">
            <a:lnSpc>
              <a:spcPct val="90000"/>
            </a:lnSpc>
            <a:spcBef>
              <a:spcPct val="0"/>
            </a:spcBef>
            <a:spcAft>
              <a:spcPct val="20000"/>
            </a:spcAft>
            <a:buChar char="•"/>
          </a:pPr>
          <a:r>
            <a:rPr lang="en-US" sz="1900" kern="1200" dirty="0"/>
            <a:t>Paramedic treat and release</a:t>
          </a:r>
        </a:p>
      </dsp:txBody>
      <dsp:txXfrm>
        <a:off x="0" y="2426520"/>
        <a:ext cx="8229600" cy="131652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5CBD02-2AC3-4444-9B3B-59FE0ECBA115}">
      <dsp:nvSpPr>
        <dsp:cNvPr id="0" name=""/>
        <dsp:cNvSpPr/>
      </dsp:nvSpPr>
      <dsp:spPr>
        <a:xfrm>
          <a:off x="0" y="1680"/>
          <a:ext cx="8229600" cy="954719"/>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t>This category would consist of the various types of encounters that are focused on prevention/education/support</a:t>
          </a:r>
        </a:p>
      </dsp:txBody>
      <dsp:txXfrm>
        <a:off x="46606" y="48286"/>
        <a:ext cx="8136388" cy="861507"/>
      </dsp:txXfrm>
    </dsp:sp>
    <dsp:sp modelId="{7CD4E178-8D15-4F93-80FD-1B7E6915EE30}">
      <dsp:nvSpPr>
        <dsp:cNvPr id="0" name=""/>
        <dsp:cNvSpPr/>
      </dsp:nvSpPr>
      <dsp:spPr>
        <a:xfrm>
          <a:off x="0" y="1025520"/>
          <a:ext cx="8229600" cy="954719"/>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t>Examples of these types of encounters are:</a:t>
          </a:r>
        </a:p>
      </dsp:txBody>
      <dsp:txXfrm>
        <a:off x="46606" y="1072126"/>
        <a:ext cx="8136388" cy="861507"/>
      </dsp:txXfrm>
    </dsp:sp>
    <dsp:sp modelId="{AFCED3FD-7726-4965-8A33-3104EF873F43}">
      <dsp:nvSpPr>
        <dsp:cNvPr id="0" name=""/>
        <dsp:cNvSpPr/>
      </dsp:nvSpPr>
      <dsp:spPr>
        <a:xfrm>
          <a:off x="0" y="1980239"/>
          <a:ext cx="8229600" cy="2285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en-US" sz="1900" kern="1200" dirty="0"/>
            <a:t>Health education/community wellness encounters</a:t>
          </a:r>
        </a:p>
        <a:p>
          <a:pPr marL="171450" lvl="1" indent="-171450" algn="l" defTabSz="844550" rtl="0">
            <a:lnSpc>
              <a:spcPct val="90000"/>
            </a:lnSpc>
            <a:spcBef>
              <a:spcPct val="0"/>
            </a:spcBef>
            <a:spcAft>
              <a:spcPct val="20000"/>
            </a:spcAft>
            <a:buChar char="•"/>
          </a:pPr>
          <a:r>
            <a:rPr lang="en-US" sz="1900" kern="1200" dirty="0"/>
            <a:t>Patient support/disease management groups</a:t>
          </a:r>
        </a:p>
        <a:p>
          <a:pPr marL="171450" lvl="1" indent="-171450" algn="l" defTabSz="844550" rtl="0">
            <a:lnSpc>
              <a:spcPct val="90000"/>
            </a:lnSpc>
            <a:spcBef>
              <a:spcPct val="0"/>
            </a:spcBef>
            <a:spcAft>
              <a:spcPct val="20000"/>
            </a:spcAft>
            <a:buChar char="•"/>
          </a:pPr>
          <a:r>
            <a:rPr lang="en-US" sz="1900" kern="1200" dirty="0"/>
            <a:t>Substance use disorder counseling groups</a:t>
          </a:r>
        </a:p>
        <a:p>
          <a:pPr marL="171450" lvl="1" indent="-171450" algn="l" defTabSz="844550" rtl="0">
            <a:lnSpc>
              <a:spcPct val="90000"/>
            </a:lnSpc>
            <a:spcBef>
              <a:spcPct val="0"/>
            </a:spcBef>
            <a:spcAft>
              <a:spcPct val="20000"/>
            </a:spcAft>
            <a:buChar char="•"/>
          </a:pPr>
          <a:r>
            <a:rPr lang="en-US" sz="1900" kern="1200" dirty="0"/>
            <a:t>Palliative care</a:t>
          </a:r>
        </a:p>
        <a:p>
          <a:pPr marL="171450" lvl="1" indent="-171450" algn="l" defTabSz="844550" rtl="0">
            <a:lnSpc>
              <a:spcPct val="90000"/>
            </a:lnSpc>
            <a:spcBef>
              <a:spcPct val="0"/>
            </a:spcBef>
            <a:spcAft>
              <a:spcPct val="20000"/>
            </a:spcAft>
            <a:buChar char="•"/>
          </a:pPr>
          <a:r>
            <a:rPr lang="en-US" sz="1900" kern="1200" dirty="0"/>
            <a:t>Pain management programs</a:t>
          </a:r>
        </a:p>
        <a:p>
          <a:pPr marL="171450" lvl="1" indent="-171450" algn="l" defTabSz="844550" rtl="0">
            <a:lnSpc>
              <a:spcPct val="90000"/>
            </a:lnSpc>
            <a:spcBef>
              <a:spcPct val="0"/>
            </a:spcBef>
            <a:spcAft>
              <a:spcPct val="20000"/>
            </a:spcAft>
            <a:buChar char="•"/>
          </a:pPr>
          <a:r>
            <a:rPr lang="en-US" sz="1900" kern="1200" dirty="0"/>
            <a:t>Immunization outreach</a:t>
          </a:r>
        </a:p>
        <a:p>
          <a:pPr marL="171450" lvl="1" indent="-171450" algn="l" defTabSz="844550" rtl="0">
            <a:lnSpc>
              <a:spcPct val="90000"/>
            </a:lnSpc>
            <a:spcBef>
              <a:spcPct val="0"/>
            </a:spcBef>
            <a:spcAft>
              <a:spcPct val="20000"/>
            </a:spcAft>
            <a:buChar char="•"/>
          </a:pPr>
          <a:r>
            <a:rPr lang="en-US" sz="1900" kern="1200" dirty="0"/>
            <a:t>Supportive housing case management services</a:t>
          </a:r>
        </a:p>
      </dsp:txBody>
      <dsp:txXfrm>
        <a:off x="0" y="1980239"/>
        <a:ext cx="8229600" cy="228528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549E4B-EAA3-419C-9D00-014C00DCB15B}">
      <dsp:nvSpPr>
        <dsp:cNvPr id="0" name=""/>
        <dsp:cNvSpPr/>
      </dsp:nvSpPr>
      <dsp:spPr>
        <a:xfrm>
          <a:off x="0" y="1619"/>
          <a:ext cx="8229600" cy="111384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n-US" sz="2800" kern="1200" dirty="0"/>
            <a:t>This category would consist of days spent in inpatient or other facility settings </a:t>
          </a:r>
        </a:p>
      </dsp:txBody>
      <dsp:txXfrm>
        <a:off x="54373" y="55992"/>
        <a:ext cx="8120854" cy="1005094"/>
      </dsp:txXfrm>
    </dsp:sp>
    <dsp:sp modelId="{36C9D956-E4CC-4B9F-9D91-6DC49EF756E1}">
      <dsp:nvSpPr>
        <dsp:cNvPr id="0" name=""/>
        <dsp:cNvSpPr/>
      </dsp:nvSpPr>
      <dsp:spPr>
        <a:xfrm>
          <a:off x="0" y="1196099"/>
          <a:ext cx="8229600" cy="111384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n-US" sz="2800" kern="1200" dirty="0"/>
            <a:t>Examples of these types of stays are:</a:t>
          </a:r>
        </a:p>
      </dsp:txBody>
      <dsp:txXfrm>
        <a:off x="54373" y="1250472"/>
        <a:ext cx="8120854" cy="1005094"/>
      </dsp:txXfrm>
    </dsp:sp>
    <dsp:sp modelId="{C6CF2040-8D9B-45EC-8758-911D1C9799AD}">
      <dsp:nvSpPr>
        <dsp:cNvPr id="0" name=""/>
        <dsp:cNvSpPr/>
      </dsp:nvSpPr>
      <dsp:spPr>
        <a:xfrm>
          <a:off x="0" y="2309939"/>
          <a:ext cx="8229600" cy="2260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5560" rIns="199136" bIns="35560" numCol="1" spcCol="1270" anchor="t" anchorCtr="0">
          <a:noAutofit/>
        </a:bodyPr>
        <a:lstStyle/>
        <a:p>
          <a:pPr marL="228600" lvl="1" indent="-228600" algn="l" defTabSz="977900" rtl="0">
            <a:lnSpc>
              <a:spcPct val="90000"/>
            </a:lnSpc>
            <a:spcBef>
              <a:spcPct val="0"/>
            </a:spcBef>
            <a:spcAft>
              <a:spcPct val="20000"/>
            </a:spcAft>
            <a:buChar char="•"/>
          </a:pPr>
          <a:r>
            <a:rPr lang="en-US" sz="2200" kern="1200" dirty="0"/>
            <a:t>Acute hospital care days</a:t>
          </a:r>
        </a:p>
        <a:p>
          <a:pPr marL="228600" lvl="1" indent="-228600" algn="l" defTabSz="977900" rtl="0">
            <a:lnSpc>
              <a:spcPct val="90000"/>
            </a:lnSpc>
            <a:spcBef>
              <a:spcPct val="0"/>
            </a:spcBef>
            <a:spcAft>
              <a:spcPct val="20000"/>
            </a:spcAft>
            <a:buChar char="•"/>
          </a:pPr>
          <a:r>
            <a:rPr lang="en-US" sz="2200" kern="1200" dirty="0"/>
            <a:t>Acute psychiatric care days</a:t>
          </a:r>
        </a:p>
        <a:p>
          <a:pPr marL="228600" lvl="1" indent="-228600" algn="l" defTabSz="977900" rtl="0">
            <a:lnSpc>
              <a:spcPct val="90000"/>
            </a:lnSpc>
            <a:spcBef>
              <a:spcPct val="0"/>
            </a:spcBef>
            <a:spcAft>
              <a:spcPct val="20000"/>
            </a:spcAft>
            <a:buChar char="•"/>
          </a:pPr>
          <a:r>
            <a:rPr lang="en-US" sz="2200" kern="1200" dirty="0"/>
            <a:t>Subacute care days</a:t>
          </a:r>
        </a:p>
        <a:p>
          <a:pPr marL="228600" lvl="1" indent="-228600" algn="l" defTabSz="977900" rtl="0">
            <a:lnSpc>
              <a:spcPct val="90000"/>
            </a:lnSpc>
            <a:spcBef>
              <a:spcPct val="0"/>
            </a:spcBef>
            <a:spcAft>
              <a:spcPct val="20000"/>
            </a:spcAft>
            <a:buChar char="•"/>
          </a:pPr>
          <a:r>
            <a:rPr lang="en-US" sz="2200" kern="1200" dirty="0"/>
            <a:t>Skilled nursing facility days</a:t>
          </a:r>
        </a:p>
        <a:p>
          <a:pPr marL="228600" lvl="1" indent="-228600" algn="l" defTabSz="977900" rtl="0">
            <a:lnSpc>
              <a:spcPct val="90000"/>
            </a:lnSpc>
            <a:spcBef>
              <a:spcPct val="0"/>
            </a:spcBef>
            <a:spcAft>
              <a:spcPct val="20000"/>
            </a:spcAft>
            <a:buChar char="•"/>
          </a:pPr>
          <a:r>
            <a:rPr lang="en-US" sz="2200" kern="1200" dirty="0"/>
            <a:t>Recuperative/respite care days</a:t>
          </a:r>
        </a:p>
        <a:p>
          <a:pPr marL="228600" lvl="1" indent="-228600" algn="l" defTabSz="977900" rtl="0">
            <a:lnSpc>
              <a:spcPct val="90000"/>
            </a:lnSpc>
            <a:spcBef>
              <a:spcPct val="0"/>
            </a:spcBef>
            <a:spcAft>
              <a:spcPct val="20000"/>
            </a:spcAft>
            <a:buChar char="•"/>
          </a:pPr>
          <a:r>
            <a:rPr lang="en-US" sz="2200" kern="1200" dirty="0"/>
            <a:t>Sober center days</a:t>
          </a:r>
        </a:p>
      </dsp:txBody>
      <dsp:txXfrm>
        <a:off x="0" y="2309939"/>
        <a:ext cx="8229600" cy="226044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6401CD-CD00-4082-BEFF-2FDEB00812F4}">
      <dsp:nvSpPr>
        <dsp:cNvPr id="0" name=""/>
        <dsp:cNvSpPr/>
      </dsp:nvSpPr>
      <dsp:spPr>
        <a:xfrm>
          <a:off x="0" y="67380"/>
          <a:ext cx="8839200" cy="998375"/>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Items within each of the five categories would be grouped into tiers of similar activity/effort</a:t>
          </a:r>
        </a:p>
      </dsp:txBody>
      <dsp:txXfrm>
        <a:off x="48737" y="116117"/>
        <a:ext cx="8741726" cy="900901"/>
      </dsp:txXfrm>
    </dsp:sp>
    <dsp:sp modelId="{B839A4D8-3AEB-47A7-89BB-2563503CE190}">
      <dsp:nvSpPr>
        <dsp:cNvPr id="0" name=""/>
        <dsp:cNvSpPr/>
      </dsp:nvSpPr>
      <dsp:spPr>
        <a:xfrm>
          <a:off x="0" y="1117596"/>
          <a:ext cx="8839200" cy="998375"/>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Point values will be established for each tier within each category</a:t>
          </a:r>
        </a:p>
      </dsp:txBody>
      <dsp:txXfrm>
        <a:off x="48737" y="1166333"/>
        <a:ext cx="8741726" cy="900901"/>
      </dsp:txXfrm>
    </dsp:sp>
    <dsp:sp modelId="{244BC2A7-1EB0-4125-AF6A-6C53C56FCE34}">
      <dsp:nvSpPr>
        <dsp:cNvPr id="0" name=""/>
        <dsp:cNvSpPr/>
      </dsp:nvSpPr>
      <dsp:spPr>
        <a:xfrm>
          <a:off x="0" y="2167812"/>
          <a:ext cx="8839200" cy="998375"/>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The development of point values will recognize the high-value of services designed to improve health, prevent unnecessary emergency room/inpatient stays, and prevent longer term health complications</a:t>
          </a:r>
        </a:p>
      </dsp:txBody>
      <dsp:txXfrm>
        <a:off x="48737" y="2216549"/>
        <a:ext cx="8741726" cy="900901"/>
      </dsp:txXfrm>
    </dsp:sp>
    <dsp:sp modelId="{E454978B-42F5-43F6-B608-F2F38A89AA22}">
      <dsp:nvSpPr>
        <dsp:cNvPr id="0" name=""/>
        <dsp:cNvSpPr/>
      </dsp:nvSpPr>
      <dsp:spPr>
        <a:xfrm>
          <a:off x="0" y="3218027"/>
          <a:ext cx="8839200" cy="998375"/>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Traditional services will also continue to be recognized for their value and importance, including that emergency room visits and inpatient stays are sometimes necessary and appropriate.</a:t>
          </a:r>
        </a:p>
      </dsp:txBody>
      <dsp:txXfrm>
        <a:off x="48737" y="3266764"/>
        <a:ext cx="8741726" cy="900901"/>
      </dsp:txXfrm>
    </dsp:sp>
    <dsp:sp modelId="{5887EED0-97C0-4B57-8E32-CE08DED30811}">
      <dsp:nvSpPr>
        <dsp:cNvPr id="0" name=""/>
        <dsp:cNvSpPr/>
      </dsp:nvSpPr>
      <dsp:spPr>
        <a:xfrm>
          <a:off x="0" y="4268243"/>
          <a:ext cx="8839200" cy="998375"/>
        </a:xfrm>
        <a:prstGeom prst="roundRect">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t>Current services will need to be assigned point values in order to establish the baseline threshold point targets</a:t>
          </a:r>
        </a:p>
      </dsp:txBody>
      <dsp:txXfrm>
        <a:off x="48737" y="4316980"/>
        <a:ext cx="8741726" cy="90090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A504F9-2DD2-4412-B8BC-69BEC0D977C9}">
      <dsp:nvSpPr>
        <dsp:cNvPr id="0" name=""/>
        <dsp:cNvSpPr/>
      </dsp:nvSpPr>
      <dsp:spPr>
        <a:xfrm>
          <a:off x="0" y="95194"/>
          <a:ext cx="8229600" cy="1478697"/>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As previously described, the current system and services provided to the uninsured will need to be categorized and assigned point values in order to establish the baseline threshold each system will need to achieve, recognizing how DSH/SNCP funding allocations are currently done and how the services to the uninsured have and will change under ACA</a:t>
          </a:r>
        </a:p>
      </dsp:txBody>
      <dsp:txXfrm>
        <a:off x="72184" y="167378"/>
        <a:ext cx="8085232" cy="1334329"/>
      </dsp:txXfrm>
    </dsp:sp>
    <dsp:sp modelId="{C5F5F2EB-6E5E-4908-8ED0-93F9E691FAEC}">
      <dsp:nvSpPr>
        <dsp:cNvPr id="0" name=""/>
        <dsp:cNvSpPr/>
      </dsp:nvSpPr>
      <dsp:spPr>
        <a:xfrm>
          <a:off x="0" y="1622851"/>
          <a:ext cx="8229600" cy="1478697"/>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The baseline threshold will need to be adjusted as funding amounts change, particularly in light of the declining DSH funding</a:t>
          </a:r>
        </a:p>
      </dsp:txBody>
      <dsp:txXfrm>
        <a:off x="72184" y="1695035"/>
        <a:ext cx="8085232" cy="1334329"/>
      </dsp:txXfrm>
    </dsp:sp>
    <dsp:sp modelId="{65F3673E-6088-41F6-8A5A-B0580392F926}">
      <dsp:nvSpPr>
        <dsp:cNvPr id="0" name=""/>
        <dsp:cNvSpPr/>
      </dsp:nvSpPr>
      <dsp:spPr>
        <a:xfrm>
          <a:off x="0" y="3150508"/>
          <a:ext cx="8229600" cy="1478697"/>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All services within the five categories will also then need to be assigned prospective point values with the aim of ensuring high-value but potentially previously unreimbursed/recognized services are afforded appropriate relative point values to incentivize the use of both traditional and non-traditional services that are best suited to the needs of the individuals</a:t>
          </a:r>
        </a:p>
      </dsp:txBody>
      <dsp:txXfrm>
        <a:off x="72184" y="3222692"/>
        <a:ext cx="8085232" cy="133432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1D454-517B-480F-A6F6-BA13B5325630}">
      <dsp:nvSpPr>
        <dsp:cNvPr id="0" name=""/>
        <dsp:cNvSpPr/>
      </dsp:nvSpPr>
      <dsp:spPr>
        <a:xfrm>
          <a:off x="0" y="0"/>
          <a:ext cx="8229600"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8DC6A0-169F-465A-887A-01EFD11C8C8E}">
      <dsp:nvSpPr>
        <dsp:cNvPr id="0" name=""/>
        <dsp:cNvSpPr/>
      </dsp:nvSpPr>
      <dsp:spPr>
        <a:xfrm>
          <a:off x="0" y="0"/>
          <a:ext cx="8229600" cy="1333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t>Under this global payment/coordinated care for the uninsured proposal, California is seeking to demonstrate that shifting payment away from cost and toward value can encourage care in more appropriate settings, to ensure that patients are seen in the right place and given the right care at the right time.</a:t>
          </a:r>
        </a:p>
      </dsp:txBody>
      <dsp:txXfrm>
        <a:off x="0" y="0"/>
        <a:ext cx="8229600" cy="1333500"/>
      </dsp:txXfrm>
    </dsp:sp>
    <dsp:sp modelId="{7FD9190B-71A4-498D-A90A-8ECF5D39A67D}">
      <dsp:nvSpPr>
        <dsp:cNvPr id="0" name=""/>
        <dsp:cNvSpPr/>
      </dsp:nvSpPr>
      <dsp:spPr>
        <a:xfrm>
          <a:off x="0" y="1333499"/>
          <a:ext cx="8229600"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8901B2-60C1-4700-82FB-AA2681721130}">
      <dsp:nvSpPr>
        <dsp:cNvPr id="0" name=""/>
        <dsp:cNvSpPr/>
      </dsp:nvSpPr>
      <dsp:spPr>
        <a:xfrm>
          <a:off x="0" y="1333500"/>
          <a:ext cx="8229600" cy="1333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t>It will be critical to establish clear metrics by which to gauge whether this effort is successful.</a:t>
          </a:r>
        </a:p>
      </dsp:txBody>
      <dsp:txXfrm>
        <a:off x="0" y="1333500"/>
        <a:ext cx="8229600" cy="1333500"/>
      </dsp:txXfrm>
    </dsp:sp>
    <dsp:sp modelId="{AE1BD13F-4E8C-4FFF-85B6-21B7BA7A94FC}">
      <dsp:nvSpPr>
        <dsp:cNvPr id="0" name=""/>
        <dsp:cNvSpPr/>
      </dsp:nvSpPr>
      <dsp:spPr>
        <a:xfrm>
          <a:off x="0" y="2666999"/>
          <a:ext cx="8229600"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B339DB-7315-4108-BD2D-2551E96E7C9F}">
      <dsp:nvSpPr>
        <dsp:cNvPr id="0" name=""/>
        <dsp:cNvSpPr/>
      </dsp:nvSpPr>
      <dsp:spPr>
        <a:xfrm>
          <a:off x="0" y="2667000"/>
          <a:ext cx="8229600" cy="1333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t>A key component of the program will be an evaluation, which would focus on the relative resource allocation and workforce investments and the extent to which services shift the balance of care.</a:t>
          </a:r>
        </a:p>
      </dsp:txBody>
      <dsp:txXfrm>
        <a:off x="0" y="2667000"/>
        <a:ext cx="8229600" cy="1333500"/>
      </dsp:txXfrm>
    </dsp:sp>
    <dsp:sp modelId="{A8FD94AC-9302-40D1-B685-0FA5CB520E64}">
      <dsp:nvSpPr>
        <dsp:cNvPr id="0" name=""/>
        <dsp:cNvSpPr/>
      </dsp:nvSpPr>
      <dsp:spPr>
        <a:xfrm>
          <a:off x="0" y="4000500"/>
          <a:ext cx="8229600"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14B0DF-BD18-4FF3-80AF-0D52F461BC28}">
      <dsp:nvSpPr>
        <dsp:cNvPr id="0" name=""/>
        <dsp:cNvSpPr/>
      </dsp:nvSpPr>
      <dsp:spPr>
        <a:xfrm>
          <a:off x="0" y="4000500"/>
          <a:ext cx="8229600" cy="1333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t>In support of this evaluation, in addition to the reporting necessary for claiming the funding, the public hospital systems would report data in two core areas: resource allocation and workforce involvement</a:t>
          </a:r>
        </a:p>
      </dsp:txBody>
      <dsp:txXfrm>
        <a:off x="0" y="4000500"/>
        <a:ext cx="8229600" cy="133350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221963-F8A8-48B3-A213-C4A856230630}">
      <dsp:nvSpPr>
        <dsp:cNvPr id="0" name=""/>
        <dsp:cNvSpPr/>
      </dsp:nvSpPr>
      <dsp:spPr>
        <a:xfrm>
          <a:off x="-6289824" y="-962167"/>
          <a:ext cx="7486934" cy="7486934"/>
        </a:xfrm>
        <a:prstGeom prst="blockArc">
          <a:avLst>
            <a:gd name="adj1" fmla="val 18900000"/>
            <a:gd name="adj2" fmla="val 2700000"/>
            <a:gd name="adj3" fmla="val 289"/>
          </a:avLst>
        </a:prstGeom>
        <a:noFill/>
        <a:ln w="25400" cap="flat" cmpd="sng" algn="ctr">
          <a:solidFill>
            <a:schemeClr val="accent6">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7984A8-BFA3-4921-86D0-BE3E3A7AB1F2}">
      <dsp:nvSpPr>
        <dsp:cNvPr id="0" name=""/>
        <dsp:cNvSpPr/>
      </dsp:nvSpPr>
      <dsp:spPr>
        <a:xfrm>
          <a:off x="445697" y="292926"/>
          <a:ext cx="7628846" cy="585630"/>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64844" tIns="38100" rIns="38100" bIns="38100" numCol="1" spcCol="1270" anchor="ctr" anchorCtr="0">
          <a:noAutofit/>
        </a:bodyPr>
        <a:lstStyle/>
        <a:p>
          <a:pPr marL="0" lvl="0" indent="0" algn="l" defTabSz="666750" rtl="0">
            <a:lnSpc>
              <a:spcPct val="90000"/>
            </a:lnSpc>
            <a:spcBef>
              <a:spcPct val="0"/>
            </a:spcBef>
            <a:spcAft>
              <a:spcPct val="35000"/>
            </a:spcAft>
            <a:buNone/>
          </a:pPr>
          <a:r>
            <a:rPr lang="en-US" sz="1500" kern="1200" dirty="0"/>
            <a:t>Are these the right categories of services? Are there other categories/services that should be considered</a:t>
          </a:r>
        </a:p>
      </dsp:txBody>
      <dsp:txXfrm>
        <a:off x="445697" y="292926"/>
        <a:ext cx="7628846" cy="585630"/>
      </dsp:txXfrm>
    </dsp:sp>
    <dsp:sp modelId="{EAF07283-1E1D-47D4-99FF-45C5648E85B6}">
      <dsp:nvSpPr>
        <dsp:cNvPr id="0" name=""/>
        <dsp:cNvSpPr/>
      </dsp:nvSpPr>
      <dsp:spPr>
        <a:xfrm>
          <a:off x="79678" y="219722"/>
          <a:ext cx="732038" cy="732038"/>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9C9A585E-908A-492A-808E-2216CC0F7088}">
      <dsp:nvSpPr>
        <dsp:cNvPr id="0" name=""/>
        <dsp:cNvSpPr/>
      </dsp:nvSpPr>
      <dsp:spPr>
        <a:xfrm>
          <a:off x="927418" y="1171261"/>
          <a:ext cx="7147125" cy="585630"/>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64844" tIns="38100" rIns="38100" bIns="38100" numCol="1" spcCol="1270" anchor="ctr" anchorCtr="0">
          <a:noAutofit/>
        </a:bodyPr>
        <a:lstStyle/>
        <a:p>
          <a:pPr marL="0" lvl="0" indent="0" algn="l" defTabSz="666750" rtl="0">
            <a:lnSpc>
              <a:spcPct val="90000"/>
            </a:lnSpc>
            <a:spcBef>
              <a:spcPct val="0"/>
            </a:spcBef>
            <a:spcAft>
              <a:spcPct val="35000"/>
            </a:spcAft>
            <a:buNone/>
          </a:pPr>
          <a:r>
            <a:rPr lang="en-US" sz="1500" kern="1200" dirty="0"/>
            <a:t>How do we value services/system today to establish the threshold?</a:t>
          </a:r>
        </a:p>
      </dsp:txBody>
      <dsp:txXfrm>
        <a:off x="927418" y="1171261"/>
        <a:ext cx="7147125" cy="585630"/>
      </dsp:txXfrm>
    </dsp:sp>
    <dsp:sp modelId="{B63099BF-C0C2-41A0-ABF2-20D891080463}">
      <dsp:nvSpPr>
        <dsp:cNvPr id="0" name=""/>
        <dsp:cNvSpPr/>
      </dsp:nvSpPr>
      <dsp:spPr>
        <a:xfrm>
          <a:off x="561399" y="1098057"/>
          <a:ext cx="732038" cy="732038"/>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C2067565-6B92-43A4-BF5B-66C05EFC61F9}">
      <dsp:nvSpPr>
        <dsp:cNvPr id="0" name=""/>
        <dsp:cNvSpPr/>
      </dsp:nvSpPr>
      <dsp:spPr>
        <a:xfrm>
          <a:off x="1147697" y="2049595"/>
          <a:ext cx="6926846" cy="585630"/>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64844" tIns="38100" rIns="38100" bIns="38100" numCol="1" spcCol="1270" anchor="ctr" anchorCtr="0">
          <a:noAutofit/>
        </a:bodyPr>
        <a:lstStyle/>
        <a:p>
          <a:pPr marL="0" lvl="0" indent="0" algn="l" defTabSz="666750" rtl="0">
            <a:lnSpc>
              <a:spcPct val="90000"/>
            </a:lnSpc>
            <a:spcBef>
              <a:spcPct val="0"/>
            </a:spcBef>
            <a:spcAft>
              <a:spcPct val="35000"/>
            </a:spcAft>
            <a:buNone/>
          </a:pPr>
          <a:r>
            <a:rPr lang="en-US" sz="1500" kern="1200" dirty="0"/>
            <a:t>How do we value services (particularly traditionally those not reimbursed/accounted for) to drive the right incentives?</a:t>
          </a:r>
        </a:p>
      </dsp:txBody>
      <dsp:txXfrm>
        <a:off x="1147697" y="2049595"/>
        <a:ext cx="6926846" cy="585630"/>
      </dsp:txXfrm>
    </dsp:sp>
    <dsp:sp modelId="{8AF1181A-8CD3-4BFD-B987-80EE4DA04B78}">
      <dsp:nvSpPr>
        <dsp:cNvPr id="0" name=""/>
        <dsp:cNvSpPr/>
      </dsp:nvSpPr>
      <dsp:spPr>
        <a:xfrm>
          <a:off x="781678" y="1976391"/>
          <a:ext cx="732038" cy="732038"/>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1D4007CF-B22E-4A1B-AB27-A1D11A890C26}">
      <dsp:nvSpPr>
        <dsp:cNvPr id="0" name=""/>
        <dsp:cNvSpPr/>
      </dsp:nvSpPr>
      <dsp:spPr>
        <a:xfrm>
          <a:off x="1147697" y="2927373"/>
          <a:ext cx="6926846" cy="585630"/>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64844" tIns="38100" rIns="38100" bIns="38100" numCol="1" spcCol="1270" anchor="ctr" anchorCtr="0">
          <a:noAutofit/>
        </a:bodyPr>
        <a:lstStyle/>
        <a:p>
          <a:pPr marL="0" lvl="0" indent="0" algn="l" defTabSz="666750" rtl="0">
            <a:lnSpc>
              <a:spcPct val="90000"/>
            </a:lnSpc>
            <a:spcBef>
              <a:spcPct val="0"/>
            </a:spcBef>
            <a:spcAft>
              <a:spcPct val="35000"/>
            </a:spcAft>
            <a:buNone/>
          </a:pPr>
          <a:r>
            <a:rPr lang="en-US" sz="1500" kern="1200" dirty="0"/>
            <a:t>How do we establish tiers/groups of services within categories in order to have reasonable/understandable measures of value</a:t>
          </a:r>
        </a:p>
      </dsp:txBody>
      <dsp:txXfrm>
        <a:off x="1147697" y="2927373"/>
        <a:ext cx="6926846" cy="585630"/>
      </dsp:txXfrm>
    </dsp:sp>
    <dsp:sp modelId="{9FF5497B-336E-45E8-A9A0-E934B4ED148B}">
      <dsp:nvSpPr>
        <dsp:cNvPr id="0" name=""/>
        <dsp:cNvSpPr/>
      </dsp:nvSpPr>
      <dsp:spPr>
        <a:xfrm>
          <a:off x="781678" y="2854170"/>
          <a:ext cx="732038" cy="732038"/>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CD0644C2-E7E3-4594-B1E2-28E6BCF1DBBB}">
      <dsp:nvSpPr>
        <dsp:cNvPr id="0" name=""/>
        <dsp:cNvSpPr/>
      </dsp:nvSpPr>
      <dsp:spPr>
        <a:xfrm>
          <a:off x="927418" y="3805708"/>
          <a:ext cx="7147125" cy="585630"/>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64844" tIns="38100" rIns="38100" bIns="38100" numCol="1" spcCol="1270" anchor="ctr" anchorCtr="0">
          <a:noAutofit/>
        </a:bodyPr>
        <a:lstStyle/>
        <a:p>
          <a:pPr marL="0" lvl="0" indent="0" algn="l" defTabSz="666750" rtl="0">
            <a:lnSpc>
              <a:spcPct val="90000"/>
            </a:lnSpc>
            <a:spcBef>
              <a:spcPct val="0"/>
            </a:spcBef>
            <a:spcAft>
              <a:spcPct val="35000"/>
            </a:spcAft>
            <a:buNone/>
          </a:pPr>
          <a:r>
            <a:rPr lang="en-US" sz="1500" kern="1200" dirty="0"/>
            <a:t>How does the threshold target change over time given funding reductions (DSH cuts)?</a:t>
          </a:r>
        </a:p>
      </dsp:txBody>
      <dsp:txXfrm>
        <a:off x="927418" y="3805708"/>
        <a:ext cx="7147125" cy="585630"/>
      </dsp:txXfrm>
    </dsp:sp>
    <dsp:sp modelId="{1B97AE5D-4909-4B05-91A5-C04165F71BB4}">
      <dsp:nvSpPr>
        <dsp:cNvPr id="0" name=""/>
        <dsp:cNvSpPr/>
      </dsp:nvSpPr>
      <dsp:spPr>
        <a:xfrm>
          <a:off x="561399" y="3732504"/>
          <a:ext cx="732038" cy="732038"/>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17D53662-CC7E-453D-B7D1-909D609F4E95}">
      <dsp:nvSpPr>
        <dsp:cNvPr id="0" name=""/>
        <dsp:cNvSpPr/>
      </dsp:nvSpPr>
      <dsp:spPr>
        <a:xfrm>
          <a:off x="445697" y="4684042"/>
          <a:ext cx="7628846" cy="585630"/>
        </a:xfrm>
        <a:prstGeom prst="rect">
          <a:avLst/>
        </a:prstGeom>
        <a:gradFill rotWithShape="0">
          <a:gsLst>
            <a:gs pos="0">
              <a:schemeClr val="accent6">
                <a:hueOff val="0"/>
                <a:satOff val="0"/>
                <a:lumOff val="0"/>
                <a:alphaOff val="0"/>
                <a:tint val="50000"/>
                <a:satMod val="300000"/>
              </a:schemeClr>
            </a:gs>
            <a:gs pos="35000">
              <a:schemeClr val="accent6">
                <a:hueOff val="0"/>
                <a:satOff val="0"/>
                <a:lumOff val="0"/>
                <a:alphaOff val="0"/>
                <a:tint val="37000"/>
                <a:satMod val="300000"/>
              </a:schemeClr>
            </a:gs>
            <a:gs pos="100000">
              <a:schemeClr val="accent6">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64844" tIns="38100" rIns="38100" bIns="38100" numCol="1" spcCol="1270" anchor="ctr" anchorCtr="0">
          <a:noAutofit/>
        </a:bodyPr>
        <a:lstStyle/>
        <a:p>
          <a:pPr marL="0" lvl="0" indent="0" algn="l" defTabSz="666750" rtl="0">
            <a:lnSpc>
              <a:spcPct val="90000"/>
            </a:lnSpc>
            <a:spcBef>
              <a:spcPct val="0"/>
            </a:spcBef>
            <a:spcAft>
              <a:spcPct val="35000"/>
            </a:spcAft>
            <a:buNone/>
          </a:pPr>
          <a:r>
            <a:rPr lang="en-US" sz="1500" kern="1200" dirty="0"/>
            <a:t>Are the elements of evaluation appropriate?  What other metrics might be important? How does the evaluation account for demographics of population, churn, and partial coverage?</a:t>
          </a:r>
        </a:p>
      </dsp:txBody>
      <dsp:txXfrm>
        <a:off x="445697" y="4684042"/>
        <a:ext cx="7628846" cy="585630"/>
      </dsp:txXfrm>
    </dsp:sp>
    <dsp:sp modelId="{A46E74D2-7B9B-4504-9F6D-B9329A3E1B30}">
      <dsp:nvSpPr>
        <dsp:cNvPr id="0" name=""/>
        <dsp:cNvSpPr/>
      </dsp:nvSpPr>
      <dsp:spPr>
        <a:xfrm>
          <a:off x="79678" y="4610839"/>
          <a:ext cx="732038" cy="732038"/>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7AEC888-FD71-45CA-8AD7-6ED16D87B00E}"/>
              </a:ext>
            </a:extLst>
          </p:cNvPr>
          <p:cNvSpPr>
            <a:spLocks noGrp="1"/>
          </p:cNvSpPr>
          <p:nvPr>
            <p:ph type="hdr" sz="quarter"/>
          </p:nvPr>
        </p:nvSpPr>
        <p:spPr>
          <a:xfrm>
            <a:off x="0" y="0"/>
            <a:ext cx="2982913" cy="465138"/>
          </a:xfrm>
          <a:prstGeom prst="rect">
            <a:avLst/>
          </a:prstGeom>
        </p:spPr>
        <p:txBody>
          <a:bodyPr vert="horz" lIns="92945" tIns="46472" rIns="92945" bIns="46472" rtlCol="0"/>
          <a:lstStyle>
            <a:lvl1pPr algn="l" eaLnBrk="0" hangingPunct="0">
              <a:defRPr sz="1100" dirty="0">
                <a:latin typeface="Arial" charset="0"/>
                <a:cs typeface="+mn-cs"/>
              </a:defRPr>
            </a:lvl1pPr>
          </a:lstStyle>
          <a:p>
            <a:pPr>
              <a:defRPr/>
            </a:pPr>
            <a:endParaRPr lang="en-US"/>
          </a:p>
        </p:txBody>
      </p:sp>
      <p:sp>
        <p:nvSpPr>
          <p:cNvPr id="3" name="Date Placeholder 2">
            <a:extLst>
              <a:ext uri="{FF2B5EF4-FFF2-40B4-BE49-F238E27FC236}">
                <a16:creationId xmlns:a16="http://schemas.microsoft.com/office/drawing/2014/main" id="{6556FB03-44A6-4411-BFFB-EA9E3B722C96}"/>
              </a:ext>
            </a:extLst>
          </p:cNvPr>
          <p:cNvSpPr>
            <a:spLocks noGrp="1"/>
          </p:cNvSpPr>
          <p:nvPr>
            <p:ph type="dt" sz="quarter" idx="1"/>
          </p:nvPr>
        </p:nvSpPr>
        <p:spPr>
          <a:xfrm>
            <a:off x="3897313" y="0"/>
            <a:ext cx="2982912" cy="465138"/>
          </a:xfrm>
          <a:prstGeom prst="rect">
            <a:avLst/>
          </a:prstGeom>
        </p:spPr>
        <p:txBody>
          <a:bodyPr vert="horz" lIns="92945" tIns="46472" rIns="92945" bIns="46472" rtlCol="0"/>
          <a:lstStyle>
            <a:lvl1pPr algn="r" eaLnBrk="0" hangingPunct="0">
              <a:defRPr sz="1100">
                <a:latin typeface="Arial" charset="0"/>
                <a:cs typeface="+mn-cs"/>
              </a:defRPr>
            </a:lvl1pPr>
          </a:lstStyle>
          <a:p>
            <a:pPr>
              <a:defRPr/>
            </a:pPr>
            <a:fld id="{D53B3596-DB05-44A7-A875-D61161079E91}" type="datetimeFigureOut">
              <a:rPr lang="en-US"/>
              <a:pPr>
                <a:defRPr/>
              </a:pPr>
              <a:t>12/4/2020</a:t>
            </a:fld>
            <a:endParaRPr lang="en-US" dirty="0"/>
          </a:p>
        </p:txBody>
      </p:sp>
      <p:sp>
        <p:nvSpPr>
          <p:cNvPr id="4" name="Footer Placeholder 3">
            <a:extLst>
              <a:ext uri="{FF2B5EF4-FFF2-40B4-BE49-F238E27FC236}">
                <a16:creationId xmlns:a16="http://schemas.microsoft.com/office/drawing/2014/main" id="{F861350F-1197-4C25-9014-2467C32A9897}"/>
              </a:ext>
            </a:extLst>
          </p:cNvPr>
          <p:cNvSpPr>
            <a:spLocks noGrp="1"/>
          </p:cNvSpPr>
          <p:nvPr>
            <p:ph type="ftr" sz="quarter" idx="2"/>
          </p:nvPr>
        </p:nvSpPr>
        <p:spPr>
          <a:xfrm>
            <a:off x="0" y="8829675"/>
            <a:ext cx="2982913" cy="465138"/>
          </a:xfrm>
          <a:prstGeom prst="rect">
            <a:avLst/>
          </a:prstGeom>
        </p:spPr>
        <p:txBody>
          <a:bodyPr vert="horz" lIns="92945" tIns="46472" rIns="92945" bIns="46472" rtlCol="0" anchor="b"/>
          <a:lstStyle>
            <a:lvl1pPr algn="l" eaLnBrk="0" hangingPunct="0">
              <a:defRPr sz="1100" dirty="0">
                <a:latin typeface="Arial" charset="0"/>
                <a:cs typeface="+mn-cs"/>
              </a:defRPr>
            </a:lvl1pPr>
          </a:lstStyle>
          <a:p>
            <a:pPr>
              <a:defRPr/>
            </a:pPr>
            <a:endParaRPr lang="en-US"/>
          </a:p>
        </p:txBody>
      </p:sp>
      <p:sp>
        <p:nvSpPr>
          <p:cNvPr id="5" name="Slide Number Placeholder 4">
            <a:extLst>
              <a:ext uri="{FF2B5EF4-FFF2-40B4-BE49-F238E27FC236}">
                <a16:creationId xmlns:a16="http://schemas.microsoft.com/office/drawing/2014/main" id="{8AF17589-2268-4180-9387-34FBA7E1A404}"/>
              </a:ext>
            </a:extLst>
          </p:cNvPr>
          <p:cNvSpPr>
            <a:spLocks noGrp="1"/>
          </p:cNvSpPr>
          <p:nvPr>
            <p:ph type="sldNum" sz="quarter" idx="3"/>
          </p:nvPr>
        </p:nvSpPr>
        <p:spPr>
          <a:xfrm>
            <a:off x="3897313" y="8829675"/>
            <a:ext cx="2982912" cy="465138"/>
          </a:xfrm>
          <a:prstGeom prst="rect">
            <a:avLst/>
          </a:prstGeom>
        </p:spPr>
        <p:txBody>
          <a:bodyPr vert="horz" wrap="square" lIns="92945" tIns="46472" rIns="92945" bIns="46472" numCol="1" anchor="b" anchorCtr="0" compatLnSpc="1">
            <a:prstTxWarp prst="textNoShape">
              <a:avLst/>
            </a:prstTxWarp>
          </a:bodyPr>
          <a:lstStyle>
            <a:lvl1pPr algn="r" eaLnBrk="0" hangingPunct="0">
              <a:defRPr sz="1100"/>
            </a:lvl1pPr>
          </a:lstStyle>
          <a:p>
            <a:fld id="{8B1821FB-B78D-45B9-8C6A-A8AA7DCD891A}"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43AA3EC-6A25-4DA8-855F-0AE638FD2E6F}"/>
              </a:ext>
            </a:extLst>
          </p:cNvPr>
          <p:cNvSpPr>
            <a:spLocks noGrp="1"/>
          </p:cNvSpPr>
          <p:nvPr>
            <p:ph type="hdr" sz="quarter"/>
          </p:nvPr>
        </p:nvSpPr>
        <p:spPr>
          <a:xfrm>
            <a:off x="0" y="0"/>
            <a:ext cx="2982913" cy="465138"/>
          </a:xfrm>
          <a:prstGeom prst="rect">
            <a:avLst/>
          </a:prstGeom>
        </p:spPr>
        <p:txBody>
          <a:bodyPr vert="horz" lIns="92945" tIns="46472" rIns="92945" bIns="46472" rtlCol="0"/>
          <a:lstStyle>
            <a:lvl1pPr algn="l" eaLnBrk="0" hangingPunct="0">
              <a:defRPr sz="1100" dirty="0">
                <a:latin typeface="Arial" charset="0"/>
                <a:cs typeface="+mn-cs"/>
              </a:defRPr>
            </a:lvl1pPr>
          </a:lstStyle>
          <a:p>
            <a:pPr>
              <a:defRPr/>
            </a:pPr>
            <a:endParaRPr lang="en-US"/>
          </a:p>
        </p:txBody>
      </p:sp>
      <p:sp>
        <p:nvSpPr>
          <p:cNvPr id="3" name="Date Placeholder 2">
            <a:extLst>
              <a:ext uri="{FF2B5EF4-FFF2-40B4-BE49-F238E27FC236}">
                <a16:creationId xmlns:a16="http://schemas.microsoft.com/office/drawing/2014/main" id="{8F5A46F1-3967-4CD5-9568-E94B1AB475C0}"/>
              </a:ext>
            </a:extLst>
          </p:cNvPr>
          <p:cNvSpPr>
            <a:spLocks noGrp="1"/>
          </p:cNvSpPr>
          <p:nvPr>
            <p:ph type="dt" idx="1"/>
          </p:nvPr>
        </p:nvSpPr>
        <p:spPr>
          <a:xfrm>
            <a:off x="3897313" y="0"/>
            <a:ext cx="2982912" cy="465138"/>
          </a:xfrm>
          <a:prstGeom prst="rect">
            <a:avLst/>
          </a:prstGeom>
        </p:spPr>
        <p:txBody>
          <a:bodyPr vert="horz" lIns="92945" tIns="46472" rIns="92945" bIns="46472" rtlCol="0"/>
          <a:lstStyle>
            <a:lvl1pPr algn="r" eaLnBrk="0" hangingPunct="0">
              <a:defRPr sz="1100">
                <a:latin typeface="Arial" charset="0"/>
                <a:cs typeface="+mn-cs"/>
              </a:defRPr>
            </a:lvl1pPr>
          </a:lstStyle>
          <a:p>
            <a:pPr>
              <a:defRPr/>
            </a:pPr>
            <a:fld id="{BFB5B006-A58F-4233-A1B2-C60CF1AD87F6}" type="datetimeFigureOut">
              <a:rPr lang="en-US"/>
              <a:pPr>
                <a:defRPr/>
              </a:pPr>
              <a:t>12/4/2020</a:t>
            </a:fld>
            <a:endParaRPr lang="en-US" dirty="0"/>
          </a:p>
        </p:txBody>
      </p:sp>
      <p:sp>
        <p:nvSpPr>
          <p:cNvPr id="4" name="Slide Image Placeholder 3">
            <a:extLst>
              <a:ext uri="{FF2B5EF4-FFF2-40B4-BE49-F238E27FC236}">
                <a16:creationId xmlns:a16="http://schemas.microsoft.com/office/drawing/2014/main" id="{BA662B74-3A2B-4640-89A0-D54EEC713009}"/>
              </a:ext>
            </a:extLst>
          </p:cNvPr>
          <p:cNvSpPr>
            <a:spLocks noGrp="1" noRot="1" noChangeAspect="1"/>
          </p:cNvSpPr>
          <p:nvPr>
            <p:ph type="sldImg" idx="2"/>
          </p:nvPr>
        </p:nvSpPr>
        <p:spPr>
          <a:xfrm>
            <a:off x="1570038" y="696913"/>
            <a:ext cx="3741737" cy="2808287"/>
          </a:xfrm>
          <a:prstGeom prst="rect">
            <a:avLst/>
          </a:prstGeom>
          <a:noFill/>
          <a:ln w="12700">
            <a:solidFill>
              <a:prstClr val="black"/>
            </a:solidFill>
          </a:ln>
        </p:spPr>
        <p:txBody>
          <a:bodyPr vert="horz" lIns="92945" tIns="46472" rIns="92945" bIns="46472" rtlCol="0" anchor="ctr"/>
          <a:lstStyle/>
          <a:p>
            <a:pPr lvl="0"/>
            <a:endParaRPr lang="en-US" noProof="0" dirty="0"/>
          </a:p>
        </p:txBody>
      </p:sp>
      <p:sp>
        <p:nvSpPr>
          <p:cNvPr id="5" name="Notes Placeholder 4">
            <a:extLst>
              <a:ext uri="{FF2B5EF4-FFF2-40B4-BE49-F238E27FC236}">
                <a16:creationId xmlns:a16="http://schemas.microsoft.com/office/drawing/2014/main" id="{A4F6CE95-FFF4-41B3-9D9B-68E4E8DD3295}"/>
              </a:ext>
            </a:extLst>
          </p:cNvPr>
          <p:cNvSpPr>
            <a:spLocks noGrp="1"/>
          </p:cNvSpPr>
          <p:nvPr>
            <p:ph type="body" sz="quarter" idx="3"/>
          </p:nvPr>
        </p:nvSpPr>
        <p:spPr>
          <a:xfrm>
            <a:off x="688975" y="3657600"/>
            <a:ext cx="5503863" cy="4941888"/>
          </a:xfrm>
          <a:prstGeom prst="rect">
            <a:avLst/>
          </a:prstGeom>
        </p:spPr>
        <p:txBody>
          <a:bodyPr vert="horz" lIns="92945" tIns="46472" rIns="92945" bIns="46472"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96042F52-9833-42D1-AD92-D950ACCA01D7}"/>
              </a:ext>
            </a:extLst>
          </p:cNvPr>
          <p:cNvSpPr>
            <a:spLocks noGrp="1"/>
          </p:cNvSpPr>
          <p:nvPr>
            <p:ph type="ftr" sz="quarter" idx="4"/>
          </p:nvPr>
        </p:nvSpPr>
        <p:spPr>
          <a:xfrm>
            <a:off x="0" y="8829675"/>
            <a:ext cx="2982913" cy="465138"/>
          </a:xfrm>
          <a:prstGeom prst="rect">
            <a:avLst/>
          </a:prstGeom>
        </p:spPr>
        <p:txBody>
          <a:bodyPr vert="horz" lIns="92945" tIns="46472" rIns="92945" bIns="46472" rtlCol="0" anchor="b"/>
          <a:lstStyle>
            <a:lvl1pPr algn="l" eaLnBrk="0" hangingPunct="0">
              <a:defRPr sz="1100" dirty="0">
                <a:latin typeface="Arial" charset="0"/>
                <a:cs typeface="+mn-cs"/>
              </a:defRPr>
            </a:lvl1pPr>
          </a:lstStyle>
          <a:p>
            <a:pPr>
              <a:defRPr/>
            </a:pPr>
            <a:endParaRPr lang="en-US"/>
          </a:p>
        </p:txBody>
      </p:sp>
      <p:sp>
        <p:nvSpPr>
          <p:cNvPr id="7" name="Slide Number Placeholder 6">
            <a:extLst>
              <a:ext uri="{FF2B5EF4-FFF2-40B4-BE49-F238E27FC236}">
                <a16:creationId xmlns:a16="http://schemas.microsoft.com/office/drawing/2014/main" id="{2E0278C0-82ED-426A-8F13-A43021F70720}"/>
              </a:ext>
            </a:extLst>
          </p:cNvPr>
          <p:cNvSpPr>
            <a:spLocks noGrp="1"/>
          </p:cNvSpPr>
          <p:nvPr>
            <p:ph type="sldNum" sz="quarter" idx="5"/>
          </p:nvPr>
        </p:nvSpPr>
        <p:spPr>
          <a:xfrm>
            <a:off x="3897313" y="8829675"/>
            <a:ext cx="2982912" cy="465138"/>
          </a:xfrm>
          <a:prstGeom prst="rect">
            <a:avLst/>
          </a:prstGeom>
        </p:spPr>
        <p:txBody>
          <a:bodyPr vert="horz" wrap="square" lIns="92945" tIns="46472" rIns="92945" bIns="46472" numCol="1" anchor="b" anchorCtr="0" compatLnSpc="1">
            <a:prstTxWarp prst="textNoShape">
              <a:avLst/>
            </a:prstTxWarp>
          </a:bodyPr>
          <a:lstStyle>
            <a:lvl1pPr algn="r" eaLnBrk="0" hangingPunct="0">
              <a:defRPr sz="1100"/>
            </a:lvl1pPr>
          </a:lstStyle>
          <a:p>
            <a:fld id="{E339AB1A-1F8D-4169-A097-E1AA1C15EE4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DF9EE24A-C93C-4DEC-9270-968AA69BFD7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7033EA72-ABE1-454D-B369-20278EE6ED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z="1000">
              <a:latin typeface="Arial" panose="020B0604020202020204" pitchFamily="34" charset="0"/>
              <a:cs typeface="Arial" panose="020B0604020202020204" pitchFamily="34" charset="0"/>
            </a:endParaRPr>
          </a:p>
        </p:txBody>
      </p:sp>
      <p:sp>
        <p:nvSpPr>
          <p:cNvPr id="43012" name="Slide Number Placeholder 3">
            <a:extLst>
              <a:ext uri="{FF2B5EF4-FFF2-40B4-BE49-F238E27FC236}">
                <a16:creationId xmlns:a16="http://schemas.microsoft.com/office/drawing/2014/main" id="{6E685CA3-9E94-444C-A739-15CE52F57C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7713" indent="-287338" eaLnBrk="0" hangingPunct="0">
              <a:defRPr>
                <a:solidFill>
                  <a:schemeClr val="tx1"/>
                </a:solidFill>
                <a:latin typeface="Arial" panose="020B0604020202020204" pitchFamily="34" charset="0"/>
              </a:defRPr>
            </a:lvl2pPr>
            <a:lvl3pPr marL="1152525" indent="-230188" eaLnBrk="0" hangingPunct="0">
              <a:defRPr>
                <a:solidFill>
                  <a:schemeClr val="tx1"/>
                </a:solidFill>
                <a:latin typeface="Arial" panose="020B0604020202020204" pitchFamily="34" charset="0"/>
              </a:defRPr>
            </a:lvl3pPr>
            <a:lvl4pPr marL="1612900" indent="-230188" eaLnBrk="0" hangingPunct="0">
              <a:defRPr>
                <a:solidFill>
                  <a:schemeClr val="tx1"/>
                </a:solidFill>
                <a:latin typeface="Arial" panose="020B0604020202020204" pitchFamily="34" charset="0"/>
              </a:defRPr>
            </a:lvl4pPr>
            <a:lvl5pPr marL="2073275" indent="-230188" eaLnBrk="0" hangingPunct="0">
              <a:defRPr>
                <a:solidFill>
                  <a:schemeClr val="tx1"/>
                </a:solidFill>
                <a:latin typeface="Arial" panose="020B0604020202020204" pitchFamily="34" charset="0"/>
              </a:defRPr>
            </a:lvl5pPr>
            <a:lvl6pPr marL="2530475" indent="-230188" eaLnBrk="0" fontAlgn="base" hangingPunct="0">
              <a:spcBef>
                <a:spcPct val="0"/>
              </a:spcBef>
              <a:spcAft>
                <a:spcPct val="0"/>
              </a:spcAft>
              <a:defRPr>
                <a:solidFill>
                  <a:schemeClr val="tx1"/>
                </a:solidFill>
                <a:latin typeface="Arial" panose="020B0604020202020204" pitchFamily="34" charset="0"/>
              </a:defRPr>
            </a:lvl6pPr>
            <a:lvl7pPr marL="2987675" indent="-230188" eaLnBrk="0" fontAlgn="base" hangingPunct="0">
              <a:spcBef>
                <a:spcPct val="0"/>
              </a:spcBef>
              <a:spcAft>
                <a:spcPct val="0"/>
              </a:spcAft>
              <a:defRPr>
                <a:solidFill>
                  <a:schemeClr val="tx1"/>
                </a:solidFill>
                <a:latin typeface="Arial" panose="020B0604020202020204" pitchFamily="34" charset="0"/>
              </a:defRPr>
            </a:lvl7pPr>
            <a:lvl8pPr marL="3444875" indent="-230188" eaLnBrk="0" fontAlgn="base" hangingPunct="0">
              <a:spcBef>
                <a:spcPct val="0"/>
              </a:spcBef>
              <a:spcAft>
                <a:spcPct val="0"/>
              </a:spcAft>
              <a:defRPr>
                <a:solidFill>
                  <a:schemeClr val="tx1"/>
                </a:solidFill>
                <a:latin typeface="Arial" panose="020B0604020202020204" pitchFamily="34" charset="0"/>
              </a:defRPr>
            </a:lvl8pPr>
            <a:lvl9pPr marL="3902075" indent="-230188" eaLnBrk="0" fontAlgn="base" hangingPunct="0">
              <a:spcBef>
                <a:spcPct val="0"/>
              </a:spcBef>
              <a:spcAft>
                <a:spcPct val="0"/>
              </a:spcAft>
              <a:defRPr>
                <a:solidFill>
                  <a:schemeClr val="tx1"/>
                </a:solidFill>
                <a:latin typeface="Arial" panose="020B0604020202020204" pitchFamily="34" charset="0"/>
              </a:defRPr>
            </a:lvl9pPr>
          </a:lstStyle>
          <a:p>
            <a:fld id="{B3A52DC7-543E-42CD-BF32-67C38FC58B31}" type="slidenum">
              <a:rPr lang="en-US" altLang="en-US"/>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8A8CC254-CE85-43C8-9D1C-AE919A5F21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52B1036D-996C-4E0E-8391-9DC59D1C99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4036" name="Slide Number Placeholder 3">
            <a:extLst>
              <a:ext uri="{FF2B5EF4-FFF2-40B4-BE49-F238E27FC236}">
                <a16:creationId xmlns:a16="http://schemas.microsoft.com/office/drawing/2014/main" id="{CFEEB534-FF3E-46B0-B523-BD1370B8537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BFF1F9E-A7B1-4345-83C7-A2BC5BD43F9B}" type="slidenum">
              <a:rPr lang="en-US" altLang="en-US"/>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A06EB3AF-27B6-4FF1-ACF8-85F06EA6861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7B68EDB8-4910-42B4-AF29-4944A49E1A1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5060" name="Slide Number Placeholder 3">
            <a:extLst>
              <a:ext uri="{FF2B5EF4-FFF2-40B4-BE49-F238E27FC236}">
                <a16:creationId xmlns:a16="http://schemas.microsoft.com/office/drawing/2014/main" id="{39E0DE04-4EB5-4399-9925-C35498AA9A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5F77064-D4FE-4B27-A799-B7E12A0AD5EA}" type="slidenum">
              <a:rPr lang="en-US" altLang="en-US"/>
              <a:pPr/>
              <a:t>18</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1" descr="dhcs_logo_color_v1">
            <a:extLst>
              <a:ext uri="{FF2B5EF4-FFF2-40B4-BE49-F238E27FC236}">
                <a16:creationId xmlns:a16="http://schemas.microsoft.com/office/drawing/2014/main" id="{64B18B2B-2F98-4774-A164-877296BD5BB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20000" y="412750"/>
            <a:ext cx="12509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5" name="Date Placeholder 3">
            <a:extLst>
              <a:ext uri="{FF2B5EF4-FFF2-40B4-BE49-F238E27FC236}">
                <a16:creationId xmlns:a16="http://schemas.microsoft.com/office/drawing/2014/main" id="{A11FC555-03E5-4F91-942E-3EA9B9977829}"/>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400427CC-8D6B-4CB0-A818-9D14907C177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6A5B418-9BEB-4962-AD63-E71759F88093}"/>
              </a:ext>
            </a:extLst>
          </p:cNvPr>
          <p:cNvSpPr>
            <a:spLocks noGrp="1"/>
          </p:cNvSpPr>
          <p:nvPr>
            <p:ph type="sldNum" sz="quarter" idx="12"/>
          </p:nvPr>
        </p:nvSpPr>
        <p:spPr/>
        <p:txBody>
          <a:bodyPr/>
          <a:lstStyle>
            <a:lvl1pPr>
              <a:defRPr/>
            </a:lvl1pPr>
          </a:lstStyle>
          <a:p>
            <a:fld id="{895263D1-9B99-4B7E-B5B3-3E9F5957DC5E}" type="slidenum">
              <a:rPr lang="en-US" altLang="en-US"/>
              <a:pPr/>
              <a:t>‹#›</a:t>
            </a:fld>
            <a:endParaRPr lang="en-US" altLang="en-US"/>
          </a:p>
        </p:txBody>
      </p:sp>
    </p:spTree>
    <p:extLst>
      <p:ext uri="{BB962C8B-B14F-4D97-AF65-F5344CB8AC3E}">
        <p14:creationId xmlns:p14="http://schemas.microsoft.com/office/powerpoint/2010/main" val="187377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470372-93B8-46C5-93A2-0BAB7FAC4F43}"/>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30124557-6BE9-4398-969F-68EB6167DCA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0E3F895-FF5F-4E23-B913-B26868E95116}"/>
              </a:ext>
            </a:extLst>
          </p:cNvPr>
          <p:cNvSpPr>
            <a:spLocks noGrp="1"/>
          </p:cNvSpPr>
          <p:nvPr>
            <p:ph type="sldNum" sz="quarter" idx="12"/>
          </p:nvPr>
        </p:nvSpPr>
        <p:spPr/>
        <p:txBody>
          <a:bodyPr/>
          <a:lstStyle>
            <a:lvl1pPr>
              <a:defRPr/>
            </a:lvl1pPr>
          </a:lstStyle>
          <a:p>
            <a:fld id="{D9653C9F-420A-45F0-B033-8DFF20716B07}" type="slidenum">
              <a:rPr lang="en-US" altLang="en-US"/>
              <a:pPr/>
              <a:t>‹#›</a:t>
            </a:fld>
            <a:endParaRPr lang="en-US" altLang="en-US"/>
          </a:p>
        </p:txBody>
      </p:sp>
    </p:spTree>
    <p:extLst>
      <p:ext uri="{BB962C8B-B14F-4D97-AF65-F5344CB8AC3E}">
        <p14:creationId xmlns:p14="http://schemas.microsoft.com/office/powerpoint/2010/main" val="620202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CB94B2-B355-4620-931B-02696E72DE4F}"/>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64A5E0AB-A2B6-4CD6-9553-9CD58C3C06F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3992981-14C4-4177-87F1-4E2217A50E63}"/>
              </a:ext>
            </a:extLst>
          </p:cNvPr>
          <p:cNvSpPr>
            <a:spLocks noGrp="1"/>
          </p:cNvSpPr>
          <p:nvPr>
            <p:ph type="sldNum" sz="quarter" idx="12"/>
          </p:nvPr>
        </p:nvSpPr>
        <p:spPr/>
        <p:txBody>
          <a:bodyPr/>
          <a:lstStyle>
            <a:lvl1pPr>
              <a:defRPr/>
            </a:lvl1pPr>
          </a:lstStyle>
          <a:p>
            <a:fld id="{B2F4D5F0-1824-46B4-AD89-89B0A51FCA80}" type="slidenum">
              <a:rPr lang="en-US" altLang="en-US"/>
              <a:pPr/>
              <a:t>‹#›</a:t>
            </a:fld>
            <a:endParaRPr lang="en-US" altLang="en-US"/>
          </a:p>
        </p:txBody>
      </p:sp>
    </p:spTree>
    <p:extLst>
      <p:ext uri="{BB962C8B-B14F-4D97-AF65-F5344CB8AC3E}">
        <p14:creationId xmlns:p14="http://schemas.microsoft.com/office/powerpoint/2010/main" val="3086693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07AC5EF-1FD7-4355-A48A-6775A6D2E088}"/>
              </a:ext>
            </a:extLst>
          </p:cNvPr>
          <p:cNvSpPr>
            <a:spLocks noGrp="1"/>
          </p:cNvSpPr>
          <p:nvPr>
            <p:ph type="dt" sz="half" idx="10"/>
          </p:nvPr>
        </p:nvSpPr>
        <p:spPr/>
        <p:txBody>
          <a:bodyPr/>
          <a:lstStyle>
            <a:lvl1pPr>
              <a:defRPr/>
            </a:lvl1pPr>
          </a:lstStyle>
          <a:p>
            <a:pPr>
              <a:defRPr/>
            </a:pPr>
            <a:endParaRPr lang="en-US"/>
          </a:p>
        </p:txBody>
      </p:sp>
      <p:sp>
        <p:nvSpPr>
          <p:cNvPr id="6" name="Footer Placeholder 5">
            <a:extLst>
              <a:ext uri="{FF2B5EF4-FFF2-40B4-BE49-F238E27FC236}">
                <a16:creationId xmlns:a16="http://schemas.microsoft.com/office/drawing/2014/main" id="{5C59DB27-80F6-4451-8684-78E9C70A952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B98EF72B-2F49-4F0C-9EAE-AC88AE65B91E}"/>
              </a:ext>
            </a:extLst>
          </p:cNvPr>
          <p:cNvSpPr>
            <a:spLocks noGrp="1"/>
          </p:cNvSpPr>
          <p:nvPr>
            <p:ph type="sldNum" sz="quarter" idx="12"/>
          </p:nvPr>
        </p:nvSpPr>
        <p:spPr/>
        <p:txBody>
          <a:bodyPr/>
          <a:lstStyle>
            <a:lvl1pPr>
              <a:defRPr/>
            </a:lvl1pPr>
          </a:lstStyle>
          <a:p>
            <a:fld id="{1AC00513-0E1D-4630-BBC1-DA498578FB09}" type="slidenum">
              <a:rPr lang="en-US" altLang="en-US"/>
              <a:pPr/>
              <a:t>‹#›</a:t>
            </a:fld>
            <a:endParaRPr lang="en-US" altLang="en-US"/>
          </a:p>
        </p:txBody>
      </p:sp>
    </p:spTree>
    <p:extLst>
      <p:ext uri="{BB962C8B-B14F-4D97-AF65-F5344CB8AC3E}">
        <p14:creationId xmlns:p14="http://schemas.microsoft.com/office/powerpoint/2010/main" val="2037323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7492C34-D8BB-4BDA-B789-DF96F87E5DE7}"/>
              </a:ext>
            </a:extLst>
          </p:cNvPr>
          <p:cNvSpPr>
            <a:spLocks noGrp="1"/>
          </p:cNvSpPr>
          <p:nvPr>
            <p:ph type="dt" sz="half" idx="10"/>
          </p:nvPr>
        </p:nvSpPr>
        <p:spPr/>
        <p:txBody>
          <a:bodyPr/>
          <a:lstStyle>
            <a:lvl1pPr>
              <a:defRPr/>
            </a:lvl1pPr>
          </a:lstStyle>
          <a:p>
            <a:pPr>
              <a:defRPr/>
            </a:pPr>
            <a:endParaRPr lang="en-US"/>
          </a:p>
        </p:txBody>
      </p:sp>
      <p:sp>
        <p:nvSpPr>
          <p:cNvPr id="8" name="Footer Placeholder 7">
            <a:extLst>
              <a:ext uri="{FF2B5EF4-FFF2-40B4-BE49-F238E27FC236}">
                <a16:creationId xmlns:a16="http://schemas.microsoft.com/office/drawing/2014/main" id="{6E1E8770-6D96-4CD2-B203-585D3067111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8">
            <a:extLst>
              <a:ext uri="{FF2B5EF4-FFF2-40B4-BE49-F238E27FC236}">
                <a16:creationId xmlns:a16="http://schemas.microsoft.com/office/drawing/2014/main" id="{C15F616C-75ED-44CA-9048-1ADFDE149240}"/>
              </a:ext>
            </a:extLst>
          </p:cNvPr>
          <p:cNvSpPr>
            <a:spLocks noGrp="1"/>
          </p:cNvSpPr>
          <p:nvPr>
            <p:ph type="sldNum" sz="quarter" idx="12"/>
          </p:nvPr>
        </p:nvSpPr>
        <p:spPr/>
        <p:txBody>
          <a:bodyPr/>
          <a:lstStyle>
            <a:lvl1pPr>
              <a:defRPr/>
            </a:lvl1pPr>
          </a:lstStyle>
          <a:p>
            <a:fld id="{31C7C8E1-F2BB-4BEE-A0FF-0E213670AFB4}" type="slidenum">
              <a:rPr lang="en-US" altLang="en-US"/>
              <a:pPr/>
              <a:t>‹#›</a:t>
            </a:fld>
            <a:endParaRPr lang="en-US" altLang="en-US"/>
          </a:p>
        </p:txBody>
      </p:sp>
    </p:spTree>
    <p:extLst>
      <p:ext uri="{BB962C8B-B14F-4D97-AF65-F5344CB8AC3E}">
        <p14:creationId xmlns:p14="http://schemas.microsoft.com/office/powerpoint/2010/main" val="3777147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0EA9C40-28C2-4814-8BCE-1A0689B61BBB}"/>
              </a:ext>
            </a:extLst>
          </p:cNvPr>
          <p:cNvSpPr>
            <a:spLocks noGrp="1"/>
          </p:cNvSpPr>
          <p:nvPr>
            <p:ph type="dt" sz="half" idx="10"/>
          </p:nvPr>
        </p:nvSpPr>
        <p:spPr/>
        <p:txBody>
          <a:bodyPr/>
          <a:lstStyle>
            <a:lvl1pPr>
              <a:defRPr/>
            </a:lvl1pPr>
          </a:lstStyle>
          <a:p>
            <a:pPr>
              <a:defRPr/>
            </a:pPr>
            <a:endParaRPr lang="en-US"/>
          </a:p>
        </p:txBody>
      </p:sp>
      <p:sp>
        <p:nvSpPr>
          <p:cNvPr id="4" name="Footer Placeholder 3">
            <a:extLst>
              <a:ext uri="{FF2B5EF4-FFF2-40B4-BE49-F238E27FC236}">
                <a16:creationId xmlns:a16="http://schemas.microsoft.com/office/drawing/2014/main" id="{9C115580-E5E2-4CBB-8486-84AF824B4D0D}"/>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F1E4891D-1D7D-491F-B062-705BCE47330A}"/>
              </a:ext>
            </a:extLst>
          </p:cNvPr>
          <p:cNvSpPr>
            <a:spLocks noGrp="1"/>
          </p:cNvSpPr>
          <p:nvPr>
            <p:ph type="sldNum" sz="quarter" idx="12"/>
          </p:nvPr>
        </p:nvSpPr>
        <p:spPr/>
        <p:txBody>
          <a:bodyPr/>
          <a:lstStyle>
            <a:lvl1pPr>
              <a:defRPr/>
            </a:lvl1pPr>
          </a:lstStyle>
          <a:p>
            <a:fld id="{F5CD6CD8-96A9-4875-A626-FB188DB4976F}" type="slidenum">
              <a:rPr lang="en-US" altLang="en-US"/>
              <a:pPr/>
              <a:t>‹#›</a:t>
            </a:fld>
            <a:endParaRPr lang="en-US" altLang="en-US"/>
          </a:p>
        </p:txBody>
      </p:sp>
    </p:spTree>
    <p:extLst>
      <p:ext uri="{BB962C8B-B14F-4D97-AF65-F5344CB8AC3E}">
        <p14:creationId xmlns:p14="http://schemas.microsoft.com/office/powerpoint/2010/main" val="2811190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574FA0-4FCE-4386-BBF5-9C09504F6597}"/>
              </a:ext>
            </a:extLst>
          </p:cNvPr>
          <p:cNvSpPr>
            <a:spLocks noGrp="1"/>
          </p:cNvSpPr>
          <p:nvPr>
            <p:ph type="dt" sz="half" idx="10"/>
          </p:nvPr>
        </p:nvSpPr>
        <p:spPr/>
        <p:txBody>
          <a:bodyPr/>
          <a:lstStyle>
            <a:lvl1pPr>
              <a:defRPr/>
            </a:lvl1pPr>
          </a:lstStyle>
          <a:p>
            <a:pPr>
              <a:defRPr/>
            </a:pPr>
            <a:endParaRPr lang="en-US"/>
          </a:p>
        </p:txBody>
      </p:sp>
      <p:sp>
        <p:nvSpPr>
          <p:cNvPr id="3" name="Footer Placeholder 2">
            <a:extLst>
              <a:ext uri="{FF2B5EF4-FFF2-40B4-BE49-F238E27FC236}">
                <a16:creationId xmlns:a16="http://schemas.microsoft.com/office/drawing/2014/main" id="{4B917C0E-CF71-4E2A-A1BF-466656150A3C}"/>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BB34C72B-FDFB-4E8B-939F-4DF6F890C770}"/>
              </a:ext>
            </a:extLst>
          </p:cNvPr>
          <p:cNvSpPr>
            <a:spLocks noGrp="1"/>
          </p:cNvSpPr>
          <p:nvPr>
            <p:ph type="sldNum" sz="quarter" idx="12"/>
          </p:nvPr>
        </p:nvSpPr>
        <p:spPr/>
        <p:txBody>
          <a:bodyPr/>
          <a:lstStyle>
            <a:lvl1pPr>
              <a:defRPr/>
            </a:lvl1pPr>
          </a:lstStyle>
          <a:p>
            <a:fld id="{DBC04B65-84C0-4306-B1C8-4D5D8756205C}" type="slidenum">
              <a:rPr lang="en-US" altLang="en-US"/>
              <a:pPr/>
              <a:t>‹#›</a:t>
            </a:fld>
            <a:endParaRPr lang="en-US" altLang="en-US"/>
          </a:p>
        </p:txBody>
      </p:sp>
    </p:spTree>
    <p:extLst>
      <p:ext uri="{BB962C8B-B14F-4D97-AF65-F5344CB8AC3E}">
        <p14:creationId xmlns:p14="http://schemas.microsoft.com/office/powerpoint/2010/main" val="3928027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5DC33DBA-2473-4FAE-84B8-66FF70A72085}"/>
              </a:ext>
            </a:extLst>
          </p:cNvPr>
          <p:cNvSpPr>
            <a:spLocks noGrp="1"/>
          </p:cNvSpPr>
          <p:nvPr>
            <p:ph type="dt" sz="half" idx="10"/>
          </p:nvPr>
        </p:nvSpPr>
        <p:spPr/>
        <p:txBody>
          <a:bodyPr/>
          <a:lstStyle>
            <a:lvl1pPr>
              <a:defRPr/>
            </a:lvl1pPr>
          </a:lstStyle>
          <a:p>
            <a:pPr>
              <a:defRPr/>
            </a:pPr>
            <a:endParaRPr lang="en-US"/>
          </a:p>
        </p:txBody>
      </p:sp>
      <p:sp>
        <p:nvSpPr>
          <p:cNvPr id="6" name="Footer Placeholder 5">
            <a:extLst>
              <a:ext uri="{FF2B5EF4-FFF2-40B4-BE49-F238E27FC236}">
                <a16:creationId xmlns:a16="http://schemas.microsoft.com/office/drawing/2014/main" id="{34F669DC-3931-4773-BDF1-B740E9BE917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ED71B295-5099-46A1-93A8-2873CB195ACA}"/>
              </a:ext>
            </a:extLst>
          </p:cNvPr>
          <p:cNvSpPr>
            <a:spLocks noGrp="1"/>
          </p:cNvSpPr>
          <p:nvPr>
            <p:ph type="sldNum" sz="quarter" idx="12"/>
          </p:nvPr>
        </p:nvSpPr>
        <p:spPr/>
        <p:txBody>
          <a:bodyPr/>
          <a:lstStyle>
            <a:lvl1pPr>
              <a:defRPr/>
            </a:lvl1pPr>
          </a:lstStyle>
          <a:p>
            <a:fld id="{5215C63E-DC77-4BBC-9A92-89395C4E5F17}" type="slidenum">
              <a:rPr lang="en-US" altLang="en-US"/>
              <a:pPr/>
              <a:t>‹#›</a:t>
            </a:fld>
            <a:endParaRPr lang="en-US" altLang="en-US"/>
          </a:p>
        </p:txBody>
      </p:sp>
    </p:spTree>
    <p:extLst>
      <p:ext uri="{BB962C8B-B14F-4D97-AF65-F5344CB8AC3E}">
        <p14:creationId xmlns:p14="http://schemas.microsoft.com/office/powerpoint/2010/main" val="104230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821E6D1D-24F0-4E83-980F-951A3BFC4B60}"/>
              </a:ext>
            </a:extLst>
          </p:cNvPr>
          <p:cNvSpPr>
            <a:spLocks noGrp="1"/>
          </p:cNvSpPr>
          <p:nvPr>
            <p:ph type="dt" sz="half" idx="10"/>
          </p:nvPr>
        </p:nvSpPr>
        <p:spPr/>
        <p:txBody>
          <a:bodyPr/>
          <a:lstStyle>
            <a:lvl1pPr>
              <a:defRPr/>
            </a:lvl1pPr>
          </a:lstStyle>
          <a:p>
            <a:pPr>
              <a:defRPr/>
            </a:pPr>
            <a:endParaRPr lang="en-US"/>
          </a:p>
        </p:txBody>
      </p:sp>
      <p:sp>
        <p:nvSpPr>
          <p:cNvPr id="6" name="Footer Placeholder 5">
            <a:extLst>
              <a:ext uri="{FF2B5EF4-FFF2-40B4-BE49-F238E27FC236}">
                <a16:creationId xmlns:a16="http://schemas.microsoft.com/office/drawing/2014/main" id="{7438277A-A045-40D2-83DC-77C4E792DEE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4E4DB372-A919-4205-B10E-E68C97473BA6}"/>
              </a:ext>
            </a:extLst>
          </p:cNvPr>
          <p:cNvSpPr>
            <a:spLocks noGrp="1"/>
          </p:cNvSpPr>
          <p:nvPr>
            <p:ph type="sldNum" sz="quarter" idx="12"/>
          </p:nvPr>
        </p:nvSpPr>
        <p:spPr/>
        <p:txBody>
          <a:bodyPr/>
          <a:lstStyle>
            <a:lvl1pPr>
              <a:defRPr/>
            </a:lvl1pPr>
          </a:lstStyle>
          <a:p>
            <a:fld id="{F64AC9EF-EB21-4F87-8AC6-1C6E3E82CD4C}" type="slidenum">
              <a:rPr lang="en-US" altLang="en-US"/>
              <a:pPr/>
              <a:t>‹#›</a:t>
            </a:fld>
            <a:endParaRPr lang="en-US" altLang="en-US"/>
          </a:p>
        </p:txBody>
      </p:sp>
    </p:spTree>
    <p:extLst>
      <p:ext uri="{BB962C8B-B14F-4D97-AF65-F5344CB8AC3E}">
        <p14:creationId xmlns:p14="http://schemas.microsoft.com/office/powerpoint/2010/main" val="3354473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14F5F0-1BF0-4372-8025-6A53827A09A5}"/>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F3320128-7BB4-4C66-A646-66B53B26FC0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A07DB0C-4FC5-471B-9493-B0031B965A69}"/>
              </a:ext>
            </a:extLst>
          </p:cNvPr>
          <p:cNvSpPr>
            <a:spLocks noGrp="1"/>
          </p:cNvSpPr>
          <p:nvPr>
            <p:ph type="sldNum" sz="quarter" idx="12"/>
          </p:nvPr>
        </p:nvSpPr>
        <p:spPr/>
        <p:txBody>
          <a:bodyPr/>
          <a:lstStyle>
            <a:lvl1pPr>
              <a:defRPr/>
            </a:lvl1pPr>
          </a:lstStyle>
          <a:p>
            <a:fld id="{D9CAA376-8C8D-4C32-90F1-C1E54B15267E}" type="slidenum">
              <a:rPr lang="en-US" altLang="en-US"/>
              <a:pPr/>
              <a:t>‹#›</a:t>
            </a:fld>
            <a:endParaRPr lang="en-US" altLang="en-US"/>
          </a:p>
        </p:txBody>
      </p:sp>
    </p:spTree>
    <p:extLst>
      <p:ext uri="{BB962C8B-B14F-4D97-AF65-F5344CB8AC3E}">
        <p14:creationId xmlns:p14="http://schemas.microsoft.com/office/powerpoint/2010/main" val="1625750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FB4250-F085-4C3D-91D0-FEB8A85DF4D3}"/>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5CE263F-FCEA-4B58-AA93-BEC96D15BE6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B290B99-1DB5-491A-8B2B-8DCD805D9E78}"/>
              </a:ext>
            </a:extLst>
          </p:cNvPr>
          <p:cNvSpPr>
            <a:spLocks noGrp="1"/>
          </p:cNvSpPr>
          <p:nvPr>
            <p:ph type="sldNum" sz="quarter" idx="12"/>
          </p:nvPr>
        </p:nvSpPr>
        <p:spPr/>
        <p:txBody>
          <a:bodyPr/>
          <a:lstStyle>
            <a:lvl1pPr>
              <a:defRPr/>
            </a:lvl1pPr>
          </a:lstStyle>
          <a:p>
            <a:fld id="{86834C13-ED04-4A2C-83FC-9E150E106836}" type="slidenum">
              <a:rPr lang="en-US" altLang="en-US"/>
              <a:pPr/>
              <a:t>‹#›</a:t>
            </a:fld>
            <a:endParaRPr lang="en-US" altLang="en-US"/>
          </a:p>
        </p:txBody>
      </p:sp>
    </p:spTree>
    <p:extLst>
      <p:ext uri="{BB962C8B-B14F-4D97-AF65-F5344CB8AC3E}">
        <p14:creationId xmlns:p14="http://schemas.microsoft.com/office/powerpoint/2010/main" val="1265837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C257DC0-76B0-4DA5-81C9-D1EAB13BDAC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5C18B8D1-B014-46EA-B03D-151A9965A5FA}"/>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9865E98-542A-45F2-961B-03E55125A13E}"/>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dirty="0">
                <a:solidFill>
                  <a:schemeClr val="tx1">
                    <a:tint val="75000"/>
                  </a:schemeClr>
                </a:solidFill>
                <a:latin typeface="Arial" charset="0"/>
                <a:cs typeface="+mn-cs"/>
              </a:defRPr>
            </a:lvl1pPr>
          </a:lstStyle>
          <a:p>
            <a:pPr>
              <a:defRPr/>
            </a:pPr>
            <a:endParaRPr lang="en-US"/>
          </a:p>
        </p:txBody>
      </p:sp>
      <p:sp>
        <p:nvSpPr>
          <p:cNvPr id="5" name="Footer Placeholder 4">
            <a:extLst>
              <a:ext uri="{FF2B5EF4-FFF2-40B4-BE49-F238E27FC236}">
                <a16:creationId xmlns:a16="http://schemas.microsoft.com/office/drawing/2014/main" id="{684FC0AD-BC9F-4C98-8353-02AD5A8F131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dirty="0">
                <a:solidFill>
                  <a:schemeClr val="tx1">
                    <a:tint val="75000"/>
                  </a:schemeClr>
                </a:solidFill>
                <a:latin typeface="Arial" charset="0"/>
                <a:cs typeface="+mn-cs"/>
              </a:defRPr>
            </a:lvl1pPr>
          </a:lstStyle>
          <a:p>
            <a:pPr>
              <a:defRPr/>
            </a:pPr>
            <a:endParaRPr lang="en-US"/>
          </a:p>
        </p:txBody>
      </p:sp>
      <p:sp>
        <p:nvSpPr>
          <p:cNvPr id="6" name="Slide Number Placeholder 5">
            <a:extLst>
              <a:ext uri="{FF2B5EF4-FFF2-40B4-BE49-F238E27FC236}">
                <a16:creationId xmlns:a16="http://schemas.microsoft.com/office/drawing/2014/main" id="{2BDFE826-5753-4F4D-9F64-51147607143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defRPr>
            </a:lvl1pPr>
          </a:lstStyle>
          <a:p>
            <a:fld id="{ABFF341F-1637-4685-A35E-262ED971498A}" type="slidenum">
              <a:rPr lang="en-US" altLang="en-US"/>
              <a:pPr/>
              <a:t>‹#›</a:t>
            </a:fld>
            <a:endParaRPr lang="en-US" altLang="en-US"/>
          </a:p>
        </p:txBody>
      </p:sp>
      <p:pic>
        <p:nvPicPr>
          <p:cNvPr id="1031" name="Picture 17" descr="dhcs_logo_color_v1">
            <a:extLst>
              <a:ext uri="{FF2B5EF4-FFF2-40B4-BE49-F238E27FC236}">
                <a16:creationId xmlns:a16="http://schemas.microsoft.com/office/drawing/2014/main" id="{CA48390D-3C3B-42A1-997F-8A7464FAEDA5}"/>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848600" y="304800"/>
            <a:ext cx="83343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537" r:id="rId1"/>
    <p:sldLayoutId id="2147484538" r:id="rId2"/>
    <p:sldLayoutId id="2147484539" r:id="rId3"/>
    <p:sldLayoutId id="2147484540" r:id="rId4"/>
    <p:sldLayoutId id="2147484541" r:id="rId5"/>
    <p:sldLayoutId id="2147484542" r:id="rId6"/>
    <p:sldLayoutId id="2147484543" r:id="rId7"/>
    <p:sldLayoutId id="2147484544" r:id="rId8"/>
    <p:sldLayoutId id="2147484545" r:id="rId9"/>
    <p:sldLayoutId id="2147484546" r:id="rId10"/>
    <p:sldLayoutId id="2147484547"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defRPr>
      </a:lvl2pPr>
      <a:lvl3pPr algn="ctr" rtl="0" fontAlgn="base">
        <a:spcBef>
          <a:spcPct val="0"/>
        </a:spcBef>
        <a:spcAft>
          <a:spcPct val="0"/>
        </a:spcAft>
        <a:defRPr sz="4400">
          <a:solidFill>
            <a:schemeClr val="tx1"/>
          </a:solidFill>
          <a:latin typeface="Calibri" panose="020F0502020204030204" pitchFamily="34" charset="0"/>
        </a:defRPr>
      </a:lvl3pPr>
      <a:lvl4pPr algn="ctr" rtl="0" fontAlgn="base">
        <a:spcBef>
          <a:spcPct val="0"/>
        </a:spcBef>
        <a:spcAft>
          <a:spcPct val="0"/>
        </a:spcAft>
        <a:defRPr sz="4400">
          <a:solidFill>
            <a:schemeClr val="tx1"/>
          </a:solidFill>
          <a:latin typeface="Calibri" panose="020F0502020204030204" pitchFamily="34" charset="0"/>
        </a:defRPr>
      </a:lvl4pPr>
      <a:lvl5pPr algn="ctr" rtl="0" fontAlgn="base">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C2925A6-6CD8-4216-89D0-3E516F6D9712}"/>
              </a:ext>
            </a:extLst>
          </p:cNvPr>
          <p:cNvSpPr>
            <a:spLocks noGrp="1"/>
          </p:cNvSpPr>
          <p:nvPr>
            <p:ph type="ctrTitle"/>
          </p:nvPr>
        </p:nvSpPr>
        <p:spPr>
          <a:xfrm>
            <a:off x="685800" y="2743200"/>
            <a:ext cx="7772400" cy="1470025"/>
          </a:xfrm>
        </p:spPr>
        <p:txBody>
          <a:bodyPr rtlCol="0">
            <a:normAutofit fontScale="90000"/>
          </a:bodyPr>
          <a:lstStyle/>
          <a:p>
            <a:pPr fontAlgn="auto">
              <a:spcAft>
                <a:spcPts val="0"/>
              </a:spcAft>
              <a:defRPr/>
            </a:pPr>
            <a:r>
              <a:rPr lang="en-US" sz="4000" b="1" dirty="0"/>
              <a:t>Section 1115 Medicaid Waiver Renewal</a:t>
            </a:r>
            <a:br>
              <a:rPr lang="en-US" sz="4000" dirty="0"/>
            </a:br>
            <a:r>
              <a:rPr lang="en-US" sz="3700" dirty="0"/>
              <a:t>Safety Net Financing</a:t>
            </a:r>
            <a:br>
              <a:rPr lang="en-US" sz="3700" dirty="0"/>
            </a:br>
            <a:r>
              <a:rPr lang="en-US" sz="3700" dirty="0"/>
              <a:t>Expert Stakeholder Workgroup #2</a:t>
            </a:r>
            <a:br>
              <a:rPr lang="en-US" sz="3700" dirty="0"/>
            </a:br>
            <a:br>
              <a:rPr lang="en-US" sz="3700" dirty="0"/>
            </a:br>
            <a:endParaRPr lang="en-US" sz="3700" i="1" dirty="0"/>
          </a:p>
        </p:txBody>
      </p:sp>
      <p:sp>
        <p:nvSpPr>
          <p:cNvPr id="7171" name="Rectangle 3">
            <a:extLst>
              <a:ext uri="{FF2B5EF4-FFF2-40B4-BE49-F238E27FC236}">
                <a16:creationId xmlns:a16="http://schemas.microsoft.com/office/drawing/2014/main" id="{A0DDD4D4-D976-41BD-87C5-08FFE428F7B4}"/>
              </a:ext>
            </a:extLst>
          </p:cNvPr>
          <p:cNvSpPr>
            <a:spLocks noGrp="1" noChangeArrowheads="1"/>
          </p:cNvSpPr>
          <p:nvPr>
            <p:ph type="subTitle" idx="1"/>
          </p:nvPr>
        </p:nvSpPr>
        <p:spPr/>
        <p:txBody>
          <a:bodyPr rtlCol="0">
            <a:noAutofit/>
          </a:bodyPr>
          <a:lstStyle/>
          <a:p>
            <a:pPr fontAlgn="auto">
              <a:spcBef>
                <a:spcPts val="0"/>
              </a:spcBef>
              <a:spcAft>
                <a:spcPts val="0"/>
              </a:spcAft>
              <a:defRPr/>
            </a:pPr>
            <a:r>
              <a:rPr lang="en-US" sz="2400" b="1" dirty="0">
                <a:solidFill>
                  <a:schemeClr val="tx1">
                    <a:lumMod val="95000"/>
                    <a:lumOff val="5000"/>
                  </a:schemeClr>
                </a:solidFill>
              </a:rPr>
              <a:t>Mari Cantwell</a:t>
            </a:r>
          </a:p>
          <a:p>
            <a:pPr fontAlgn="auto">
              <a:spcBef>
                <a:spcPts val="0"/>
              </a:spcBef>
              <a:spcAft>
                <a:spcPts val="0"/>
              </a:spcAft>
              <a:defRPr/>
            </a:pPr>
            <a:r>
              <a:rPr lang="en-US" sz="2400" dirty="0">
                <a:solidFill>
                  <a:schemeClr val="tx1">
                    <a:lumMod val="95000"/>
                    <a:lumOff val="5000"/>
                  </a:schemeClr>
                </a:solidFill>
              </a:rPr>
              <a:t>Department of Health Care Services</a:t>
            </a:r>
          </a:p>
          <a:p>
            <a:pPr fontAlgn="auto">
              <a:spcBef>
                <a:spcPts val="0"/>
              </a:spcBef>
              <a:spcAft>
                <a:spcPts val="0"/>
              </a:spcAft>
              <a:defRPr/>
            </a:pPr>
            <a:r>
              <a:rPr lang="en-US" sz="1800" dirty="0">
                <a:solidFill>
                  <a:schemeClr val="tx1">
                    <a:lumMod val="95000"/>
                    <a:lumOff val="5000"/>
                  </a:schemeClr>
                </a:solidFill>
              </a:rPr>
              <a:t>January 12, 2015</a:t>
            </a:r>
          </a:p>
        </p:txBody>
      </p:sp>
      <p:pic>
        <p:nvPicPr>
          <p:cNvPr id="2050" name="Picture 2" descr="http://dhcsintranet/PublishingImages/Medi-Cal%20Logos/Download-100X100.gif" title="Medi-Cal">
            <a:extLst>
              <a:ext uri="{FF2B5EF4-FFF2-40B4-BE49-F238E27FC236}">
                <a16:creationId xmlns:a16="http://schemas.microsoft.com/office/drawing/2014/main" id="{EDE3A029-DCFD-4FD8-9259-0B6812EC5728}"/>
              </a:ext>
            </a:extLst>
          </p:cNvPr>
          <p:cNvPicPr>
            <a:picLocks noChangeAspect="1" noChangeArrowheads="1"/>
          </p:cNvPicPr>
          <p:nvPr/>
        </p:nvPicPr>
        <p:blipFill>
          <a:blip r:embed="rId3"/>
          <a:srcRect/>
          <a:stretch>
            <a:fillRect/>
          </a:stretch>
        </p:blipFill>
        <p:spPr bwMode="auto">
          <a:xfrm>
            <a:off x="304800" y="503872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dhcsintranet/PublishingImages/stsealcs.png" title="CA Seal">
            <a:extLst>
              <a:ext uri="{FF2B5EF4-FFF2-40B4-BE49-F238E27FC236}">
                <a16:creationId xmlns:a16="http://schemas.microsoft.com/office/drawing/2014/main" id="{49E81F0F-F953-4319-9D59-32355142BF1A}"/>
              </a:ext>
            </a:extLst>
          </p:cNvPr>
          <p:cNvPicPr>
            <a:picLocks noChangeAspect="1" noChangeArrowheads="1"/>
          </p:cNvPicPr>
          <p:nvPr/>
        </p:nvPicPr>
        <p:blipFill>
          <a:blip r:embed="rId4"/>
          <a:srcRect/>
          <a:stretch>
            <a:fillRect/>
          </a:stretch>
        </p:blipFill>
        <p:spPr bwMode="auto">
          <a:xfrm>
            <a:off x="7848600" y="5105400"/>
            <a:ext cx="1036638" cy="1020763"/>
          </a:xfrm>
          <a:prstGeom prst="rect">
            <a:avLst/>
          </a:prstGeom>
          <a:noFill/>
          <a:extLst>
            <a:ext uri="{909E8E84-426E-40DD-AFC4-6F175D3DCCD1}">
              <a14:hiddenFill xmlns:a14="http://schemas.microsoft.com/office/drawing/2010/main">
                <a:solidFill>
                  <a:srgbClr val="FFFFFF"/>
                </a:solidFill>
              </a14:hiddenFill>
            </a:ext>
          </a:extLst>
        </p:spPr>
      </p:pic>
      <p:sp>
        <p:nvSpPr>
          <p:cNvPr id="13318" name="Slide Number Placeholder 1">
            <a:extLst>
              <a:ext uri="{FF2B5EF4-FFF2-40B4-BE49-F238E27FC236}">
                <a16:creationId xmlns:a16="http://schemas.microsoft.com/office/drawing/2014/main" id="{3E194B2C-129E-4987-91B2-850CE44CF293}"/>
              </a:ext>
            </a:extLst>
          </p:cNvPr>
          <p:cNvSpPr>
            <a:spLocks noGrp="1"/>
          </p:cNvSpPr>
          <p:nvPr>
            <p:ph type="sldNum" sz="quarter" idx="12"/>
          </p:nvPr>
        </p:nvSpPr>
        <p:spPr bwMode="auto">
          <a:xfrm>
            <a:off x="7162800" y="6553200"/>
            <a:ext cx="1828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B91E50E-BDDA-4E9A-B34A-B8C99EFB76D4}" type="slidenum">
              <a:rPr lang="en-US" altLang="en-US" sz="1400"/>
              <a:pPr/>
              <a:t>1</a:t>
            </a:fld>
            <a:endParaRPr lang="en-US" altLang="en-US" sz="1400"/>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E559C425-E192-4462-B614-81BDFEB63CCE}"/>
              </a:ext>
            </a:extLst>
          </p:cNvPr>
          <p:cNvSpPr>
            <a:spLocks noGrp="1"/>
          </p:cNvSpPr>
          <p:nvPr>
            <p:ph type="title"/>
          </p:nvPr>
        </p:nvSpPr>
        <p:spPr>
          <a:xfrm>
            <a:off x="457200" y="152400"/>
            <a:ext cx="8229600" cy="1143000"/>
          </a:xfrm>
        </p:spPr>
        <p:txBody>
          <a:bodyPr/>
          <a:lstStyle/>
          <a:p>
            <a:r>
              <a:rPr lang="en-US" altLang="en-US" b="1"/>
              <a:t>Workgroup Agenda</a:t>
            </a:r>
          </a:p>
        </p:txBody>
      </p:sp>
      <p:graphicFrame>
        <p:nvGraphicFramePr>
          <p:cNvPr id="6" name="Content Placeholder 5" descr="Status Update on Waiver Renewal&#10;Recap of Workgroup Meeting #1&#10;Bridge to Reform – DSH/SNCP Allocations (Estimates for FY 14/15)&#10;Further Refined Global Budget/Coordinated Care Proposal for Reform of DPH Funding for the Remaining Uninsured (DSH/SNCP)&#10; -Key goals/concepts   -Methodology   -Service Categories   &#10;Hypothetical Example&#10;Evaluation/Accountability&#10;Questions/Comments&#10;Next Steps/Next Meeting&#10;">
            <a:extLst>
              <a:ext uri="{FF2B5EF4-FFF2-40B4-BE49-F238E27FC236}">
                <a16:creationId xmlns:a16="http://schemas.microsoft.com/office/drawing/2014/main" id="{761D633C-A863-4110-9CE4-3D218E3CE420}"/>
              </a:ext>
            </a:extLst>
          </p:cNvPr>
          <p:cNvGraphicFramePr>
            <a:graphicFrameLocks noGrp="1"/>
          </p:cNvGraphicFramePr>
          <p:nvPr>
            <p:ph idx="1"/>
          </p:nvPr>
        </p:nvGraphicFramePr>
        <p:xfrm>
          <a:off x="457200" y="1295400"/>
          <a:ext cx="8229600" cy="518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340" name="Slide Number Placeholder 2">
            <a:extLst>
              <a:ext uri="{FF2B5EF4-FFF2-40B4-BE49-F238E27FC236}">
                <a16:creationId xmlns:a16="http://schemas.microsoft.com/office/drawing/2014/main" id="{83808150-ABA1-4C28-972F-FE674442F1DF}"/>
              </a:ext>
            </a:extLst>
          </p:cNvPr>
          <p:cNvSpPr>
            <a:spLocks noGrp="1"/>
          </p:cNvSpPr>
          <p:nvPr>
            <p:ph type="sldNum" sz="quarter" idx="12"/>
          </p:nvPr>
        </p:nvSpPr>
        <p:spPr bwMode="auto">
          <a:xfrm>
            <a:off x="68580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4AE8F3-6649-4DF9-B6B3-D2DB0E80BAD4}" type="slidenum">
              <a:rPr lang="en-US" altLang="en-US" sz="1400"/>
              <a:pPr/>
              <a:t>2</a:t>
            </a:fld>
            <a:endParaRPr lang="en-US" altLang="en-US" sz="1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16F9B640-E050-41A6-9562-AC6A4B0313BD}"/>
              </a:ext>
            </a:extLst>
          </p:cNvPr>
          <p:cNvSpPr>
            <a:spLocks noGrp="1"/>
          </p:cNvSpPr>
          <p:nvPr>
            <p:ph type="title"/>
          </p:nvPr>
        </p:nvSpPr>
        <p:spPr>
          <a:xfrm>
            <a:off x="457200" y="457200"/>
            <a:ext cx="8229600" cy="1143000"/>
          </a:xfrm>
        </p:spPr>
        <p:txBody>
          <a:bodyPr/>
          <a:lstStyle/>
          <a:p>
            <a:r>
              <a:rPr lang="en-US" altLang="en-US" sz="4000" b="1"/>
              <a:t>Status Update</a:t>
            </a:r>
            <a:endParaRPr lang="en-US" altLang="en-US" sz="4000"/>
          </a:p>
        </p:txBody>
      </p:sp>
      <p:graphicFrame>
        <p:nvGraphicFramePr>
          <p:cNvPr id="4" name="Content Placeholder 3" descr="Final workgroup meetings are happening over the next several weeks&#10;Informal DHCS/CMS discussions are set to begin this month&#10;Federal/State shared savings presentation scheduled for January 30th&#10;DHCS still plans to submit initial Waiver Renewal proposal around March&#10;All workgroup members and public will be invited to participate in a webinar conducted by DHCS to review initial proposal&#10;">
            <a:extLst>
              <a:ext uri="{FF2B5EF4-FFF2-40B4-BE49-F238E27FC236}">
                <a16:creationId xmlns:a16="http://schemas.microsoft.com/office/drawing/2014/main" id="{9EEED9A2-B86D-4A64-A961-F86CFF0F06B7}"/>
              </a:ext>
            </a:extLst>
          </p:cNvPr>
          <p:cNvGraphicFramePr>
            <a:graphicFrameLocks noGrp="1"/>
          </p:cNvGraphicFramePr>
          <p:nvPr>
            <p:ph idx="1"/>
          </p:nvPr>
        </p:nvGraphicFramePr>
        <p:xfrm>
          <a:off x="457200" y="16764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364" name="Slide Number Placeholder 2">
            <a:extLst>
              <a:ext uri="{FF2B5EF4-FFF2-40B4-BE49-F238E27FC236}">
                <a16:creationId xmlns:a16="http://schemas.microsoft.com/office/drawing/2014/main" id="{5DA83A48-DEE7-446D-BF3A-CA50EFA18143}"/>
              </a:ext>
            </a:extLst>
          </p:cNvPr>
          <p:cNvSpPr>
            <a:spLocks noGrp="1"/>
          </p:cNvSpPr>
          <p:nvPr>
            <p:ph type="sldNum" sz="quarter" idx="12"/>
          </p:nvPr>
        </p:nvSpPr>
        <p:spPr bwMode="auto">
          <a:xfrm>
            <a:off x="68580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8B987D6-38E6-4094-A3B1-C038C0DB1BDD}" type="slidenum">
              <a:rPr lang="en-US" altLang="en-US" sz="1400"/>
              <a:pPr/>
              <a:t>3</a:t>
            </a:fld>
            <a:endParaRPr lang="en-US" altLang="en-US" sz="1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96E54CDB-12CC-459A-AC2A-F39DA16F9848}"/>
              </a:ext>
            </a:extLst>
          </p:cNvPr>
          <p:cNvSpPr>
            <a:spLocks noGrp="1"/>
          </p:cNvSpPr>
          <p:nvPr>
            <p:ph type="title"/>
          </p:nvPr>
        </p:nvSpPr>
        <p:spPr>
          <a:xfrm>
            <a:off x="228600" y="304800"/>
            <a:ext cx="8229600" cy="1143000"/>
          </a:xfrm>
        </p:spPr>
        <p:txBody>
          <a:bodyPr/>
          <a:lstStyle/>
          <a:p>
            <a:r>
              <a:rPr lang="en-US" altLang="en-US" sz="4000" b="1"/>
              <a:t>Recap of Meeting #1</a:t>
            </a:r>
            <a:endParaRPr lang="en-US" altLang="en-US" sz="4000"/>
          </a:p>
        </p:txBody>
      </p:sp>
      <p:graphicFrame>
        <p:nvGraphicFramePr>
          <p:cNvPr id="6" name="Content Placeholder 5" descr="Detailed meeting summary is available on Waiver website&#10;Reviewed history of DSH and SNCP funding, requirements and methodologies:&#10; “DSH Swap” of 2005 led to nearly all federal DSH allotment going to DPHs; Private hospitals receive “DSH replacement”; NDPHs receive DSH.&#10; DPH funding allocation methodologies focused on historical funding in 2005 and transitioned to cost-based allocation in 2010&#10;Reviewed key considerations for the future:&#10; Federal DSH reductions begin in 2016-17&#10; Demographics of remaining uninsured due to expansion and limited scope services&#10; Increase in Medi-Cal managed care&#10; Barriers created by specific funding rules under DSH and SNCP traditionally (i.e. only hospital services can be funded by DSH; SNCP funding is not permitted for the undocumented; OBRA limits)&#10;">
            <a:extLst>
              <a:ext uri="{FF2B5EF4-FFF2-40B4-BE49-F238E27FC236}">
                <a16:creationId xmlns:a16="http://schemas.microsoft.com/office/drawing/2014/main" id="{678313FD-7C91-464D-A421-2274D992B8C1}"/>
              </a:ext>
            </a:extLst>
          </p:cNvPr>
          <p:cNvGraphicFramePr>
            <a:graphicFrameLocks noGrp="1"/>
          </p:cNvGraphicFramePr>
          <p:nvPr>
            <p:ph idx="1"/>
          </p:nvPr>
        </p:nvGraphicFramePr>
        <p:xfrm>
          <a:off x="381000" y="1295400"/>
          <a:ext cx="8229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388" name="Slide Number Placeholder 2">
            <a:extLst>
              <a:ext uri="{FF2B5EF4-FFF2-40B4-BE49-F238E27FC236}">
                <a16:creationId xmlns:a16="http://schemas.microsoft.com/office/drawing/2014/main" id="{085F31F3-A538-458D-B545-A3E92E40B8AD}"/>
              </a:ext>
            </a:extLst>
          </p:cNvPr>
          <p:cNvSpPr>
            <a:spLocks noGrp="1"/>
          </p:cNvSpPr>
          <p:nvPr>
            <p:ph type="sldNum" sz="quarter" idx="12"/>
          </p:nvPr>
        </p:nvSpPr>
        <p:spPr bwMode="auto">
          <a:xfrm>
            <a:off x="68580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9D3BB58-947D-418B-A07F-760B0DF12A61}" type="slidenum">
              <a:rPr lang="en-US" altLang="en-US" sz="1400"/>
              <a:pPr/>
              <a:t>4</a:t>
            </a:fld>
            <a:endParaRPr lang="en-US" altLang="en-US" sz="1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AC5681AA-4F9C-46E2-B499-1F98530AD6A4}"/>
              </a:ext>
            </a:extLst>
          </p:cNvPr>
          <p:cNvSpPr>
            <a:spLocks noGrp="1"/>
          </p:cNvSpPr>
          <p:nvPr>
            <p:ph type="title"/>
          </p:nvPr>
        </p:nvSpPr>
        <p:spPr>
          <a:xfrm>
            <a:off x="457200" y="76200"/>
            <a:ext cx="8229600" cy="1143000"/>
          </a:xfrm>
        </p:spPr>
        <p:txBody>
          <a:bodyPr/>
          <a:lstStyle/>
          <a:p>
            <a:r>
              <a:rPr lang="en-US" altLang="en-US" sz="3000" b="1"/>
              <a:t>Recap of Meeting #1 (continued)</a:t>
            </a:r>
            <a:endParaRPr lang="en-US" altLang="en-US" sz="3000"/>
          </a:p>
        </p:txBody>
      </p:sp>
      <p:graphicFrame>
        <p:nvGraphicFramePr>
          <p:cNvPr id="5" name="Content Placeholder 4" descr="Reviewed initial DHCS concept for DSH/SNCP for the DPHs&#10;Key elements of proposal:&#10; Combined funding pool of DSH/SNCP to be used for services for the remaining uninsured&#10; Movement away from cost-based CPE claiming&#10; Shift to global budget approach for uninsured wherein DPHs would have the incentive and the risk of providing the necessary services for the uninsured, with the goal of better coordination and reduced inappropriate utilization, through a single funding pool&#10; Global payment would be received only if services were truly provided and certain levels of service provision was achieved&#10; DPH would risk not receiving full funding if target service levels were not achieved&#10;Reviewed key questions regarding creation of global budget:&#10; How is allocation done among DPHs&#10; How to develop utilization metrics/floors&#10; How to account for partial coverage periods&#10; How to incentivize primary care and coordination of care&#10;">
            <a:extLst>
              <a:ext uri="{FF2B5EF4-FFF2-40B4-BE49-F238E27FC236}">
                <a16:creationId xmlns:a16="http://schemas.microsoft.com/office/drawing/2014/main" id="{F93451E5-6CED-4725-A21B-7AE45D264D18}"/>
              </a:ext>
            </a:extLst>
          </p:cNvPr>
          <p:cNvGraphicFramePr>
            <a:graphicFrameLocks noGrp="1"/>
          </p:cNvGraphicFramePr>
          <p:nvPr>
            <p:ph idx="1"/>
          </p:nvPr>
        </p:nvGraphicFramePr>
        <p:xfrm>
          <a:off x="190500" y="1219200"/>
          <a:ext cx="87630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412" name="Slide Number Placeholder 2">
            <a:extLst>
              <a:ext uri="{FF2B5EF4-FFF2-40B4-BE49-F238E27FC236}">
                <a16:creationId xmlns:a16="http://schemas.microsoft.com/office/drawing/2014/main" id="{F20C80EF-3102-4E2F-ACBC-4A1D2DD28C4E}"/>
              </a:ext>
            </a:extLst>
          </p:cNvPr>
          <p:cNvSpPr>
            <a:spLocks noGrp="1"/>
          </p:cNvSpPr>
          <p:nvPr>
            <p:ph type="sldNum" sz="quarter" idx="12"/>
          </p:nvPr>
        </p:nvSpPr>
        <p:spPr bwMode="auto">
          <a:xfrm>
            <a:off x="67818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1697ED4-21F8-49E6-8C40-BC9F8206E951}" type="slidenum">
              <a:rPr lang="en-US" altLang="en-US" sz="1400"/>
              <a:pPr/>
              <a:t>5</a:t>
            </a:fld>
            <a:endParaRPr lang="en-US" altLang="en-US" sz="1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35F483D-16C6-458F-A202-B5483D951F0D}"/>
              </a:ext>
            </a:extLst>
          </p:cNvPr>
          <p:cNvSpPr>
            <a:spLocks noGrp="1"/>
          </p:cNvSpPr>
          <p:nvPr>
            <p:ph type="title"/>
          </p:nvPr>
        </p:nvSpPr>
        <p:spPr>
          <a:xfrm>
            <a:off x="457200" y="990600"/>
            <a:ext cx="8229600" cy="1143000"/>
          </a:xfrm>
        </p:spPr>
        <p:txBody>
          <a:bodyPr rtlCol="0">
            <a:normAutofit fontScale="90000"/>
          </a:bodyPr>
          <a:lstStyle/>
          <a:p>
            <a:pPr fontAlgn="auto">
              <a:spcAft>
                <a:spcPts val="0"/>
              </a:spcAft>
              <a:defRPr/>
            </a:pPr>
            <a:r>
              <a:rPr lang="en-US" dirty="0">
                <a:solidFill>
                  <a:schemeClr val="bg1"/>
                </a:solidFill>
              </a:rPr>
              <a:t>Bridge to Reform Waiver </a:t>
            </a:r>
            <a:br>
              <a:rPr lang="en-US" dirty="0">
                <a:solidFill>
                  <a:schemeClr val="bg1"/>
                </a:solidFill>
              </a:rPr>
            </a:br>
            <a:r>
              <a:rPr lang="en-US" dirty="0">
                <a:solidFill>
                  <a:schemeClr val="bg1"/>
                </a:solidFill>
              </a:rPr>
              <a:t>DSH/SNCP Allocations</a:t>
            </a:r>
            <a:br>
              <a:rPr lang="en-US" dirty="0"/>
            </a:br>
            <a:endParaRPr lang="en-US" dirty="0"/>
          </a:p>
        </p:txBody>
      </p:sp>
      <p:sp>
        <p:nvSpPr>
          <p:cNvPr id="18434" name="Rectangle 5">
            <a:extLst>
              <a:ext uri="{FF2B5EF4-FFF2-40B4-BE49-F238E27FC236}">
                <a16:creationId xmlns:a16="http://schemas.microsoft.com/office/drawing/2014/main" id="{432DB368-1BA4-43AA-AB58-FC418AAD62F1}"/>
              </a:ext>
            </a:extLst>
          </p:cNvPr>
          <p:cNvSpPr>
            <a:spLocks noChangeArrowheads="1"/>
          </p:cNvSpPr>
          <p:nvPr/>
        </p:nvSpPr>
        <p:spPr bwMode="auto">
          <a:xfrm>
            <a:off x="342900" y="2705100"/>
            <a:ext cx="84582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4400" b="1"/>
              <a:t>Bridge to Reform Waiver </a:t>
            </a:r>
            <a:br>
              <a:rPr lang="en-US" altLang="en-US" sz="4400" b="1"/>
            </a:br>
            <a:r>
              <a:rPr lang="en-US" altLang="en-US" sz="4400" b="1"/>
              <a:t>DSH/SNCP Allocations</a:t>
            </a:r>
          </a:p>
        </p:txBody>
      </p:sp>
      <p:sp>
        <p:nvSpPr>
          <p:cNvPr id="18436" name="Slide Number Placeholder 1">
            <a:extLst>
              <a:ext uri="{FF2B5EF4-FFF2-40B4-BE49-F238E27FC236}">
                <a16:creationId xmlns:a16="http://schemas.microsoft.com/office/drawing/2014/main" id="{C6EFCC4F-3288-44B7-A118-42D24B5E4DF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93E3502-5730-4767-935A-889C05977055}" type="slidenum">
              <a:rPr lang="en-US" altLang="en-US" sz="1400"/>
              <a:pPr/>
              <a:t>6</a:t>
            </a:fld>
            <a:endParaRPr lang="en-US" altLang="en-US" sz="1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3EE19-8420-45B6-B4D9-050FD0471F67}"/>
              </a:ext>
            </a:extLst>
          </p:cNvPr>
          <p:cNvSpPr>
            <a:spLocks noGrp="1"/>
          </p:cNvSpPr>
          <p:nvPr>
            <p:ph type="title"/>
          </p:nvPr>
        </p:nvSpPr>
        <p:spPr>
          <a:xfrm>
            <a:off x="457200" y="685800"/>
            <a:ext cx="8229600" cy="1143000"/>
          </a:xfrm>
        </p:spPr>
        <p:txBody>
          <a:bodyPr rtlCol="0">
            <a:normAutofit fontScale="90000"/>
          </a:bodyPr>
          <a:lstStyle/>
          <a:p>
            <a:pPr fontAlgn="auto">
              <a:spcAft>
                <a:spcPts val="0"/>
              </a:spcAft>
              <a:defRPr/>
            </a:pPr>
            <a:r>
              <a:rPr lang="en-US" sz="4000" b="1" dirty="0"/>
              <a:t>BTR DSH/SNCP Allocations </a:t>
            </a:r>
            <a:br>
              <a:rPr lang="en-US" sz="4000" b="1" dirty="0"/>
            </a:br>
            <a:r>
              <a:rPr lang="en-US" sz="3000" i="1" dirty="0"/>
              <a:t>(DY 10 – FY2014/15 Estimates)</a:t>
            </a:r>
            <a:endParaRPr lang="en-US" sz="4000" i="1" dirty="0"/>
          </a:p>
        </p:txBody>
      </p:sp>
      <p:sp>
        <p:nvSpPr>
          <p:cNvPr id="3" name="Content Placeholder 2">
            <a:extLst>
              <a:ext uri="{FF2B5EF4-FFF2-40B4-BE49-F238E27FC236}">
                <a16:creationId xmlns:a16="http://schemas.microsoft.com/office/drawing/2014/main" id="{16B8AA15-8A2F-4D4D-A53B-684F87DA7F31}"/>
              </a:ext>
            </a:extLst>
          </p:cNvPr>
          <p:cNvSpPr>
            <a:spLocks noGrp="1"/>
          </p:cNvSpPr>
          <p:nvPr>
            <p:ph idx="1"/>
          </p:nvPr>
        </p:nvSpPr>
        <p:spPr>
          <a:xfrm>
            <a:off x="457200" y="2133600"/>
            <a:ext cx="8229600" cy="4495800"/>
          </a:xfrm>
        </p:spPr>
        <p:txBody>
          <a:bodyPr rtlCol="0">
            <a:noAutofit/>
          </a:bodyPr>
          <a:lstStyle/>
          <a:p>
            <a:pPr fontAlgn="auto">
              <a:spcAft>
                <a:spcPts val="0"/>
              </a:spcAft>
              <a:defRPr/>
            </a:pPr>
            <a:r>
              <a:rPr lang="en-US" sz="2300" dirty="0"/>
              <a:t>Current DSH/SNCP allocation methodologies for DPHs:</a:t>
            </a:r>
          </a:p>
          <a:p>
            <a:pPr lvl="1" fontAlgn="auto">
              <a:spcAft>
                <a:spcPts val="0"/>
              </a:spcAft>
              <a:defRPr/>
            </a:pPr>
            <a:r>
              <a:rPr lang="en-US" sz="2200" dirty="0"/>
              <a:t>DSH allocation formula </a:t>
            </a:r>
            <a:r>
              <a:rPr lang="en-US" sz="1800" i="1" dirty="0"/>
              <a:t>(Estimated Federal Funds: $1,176M)</a:t>
            </a:r>
            <a:endParaRPr lang="en-US" sz="1800" dirty="0"/>
          </a:p>
          <a:p>
            <a:pPr lvl="2" fontAlgn="auto">
              <a:spcAft>
                <a:spcPts val="0"/>
              </a:spcAft>
              <a:defRPr/>
            </a:pPr>
            <a:r>
              <a:rPr lang="en-US" sz="1800" dirty="0"/>
              <a:t>Specific allocation amount </a:t>
            </a:r>
            <a:r>
              <a:rPr lang="en-US" sz="1500" i="1" dirty="0"/>
              <a:t>($12M)</a:t>
            </a:r>
          </a:p>
          <a:p>
            <a:pPr lvl="2" fontAlgn="auto">
              <a:spcAft>
                <a:spcPts val="0"/>
              </a:spcAft>
              <a:defRPr/>
            </a:pPr>
            <a:r>
              <a:rPr lang="en-US" sz="1800" dirty="0"/>
              <a:t>Per discharge amounts </a:t>
            </a:r>
            <a:r>
              <a:rPr lang="en-US" sz="1500" i="1" dirty="0"/>
              <a:t>($179.7M)</a:t>
            </a:r>
            <a:r>
              <a:rPr lang="en-US" sz="1500" dirty="0"/>
              <a:t> </a:t>
            </a:r>
            <a:r>
              <a:rPr lang="en-US" sz="1800" dirty="0"/>
              <a:t>:</a:t>
            </a:r>
          </a:p>
          <a:p>
            <a:pPr lvl="3" fontAlgn="auto">
              <a:spcAft>
                <a:spcPts val="0"/>
              </a:spcAft>
              <a:defRPr/>
            </a:pPr>
            <a:r>
              <a:rPr lang="en-US" sz="1400" dirty="0"/>
              <a:t>Medi-Cal: $750 per discharge </a:t>
            </a:r>
            <a:r>
              <a:rPr lang="en-US" sz="1200" i="1" dirty="0"/>
              <a:t>($122.6M; 163,465 discharges))</a:t>
            </a:r>
            <a:endParaRPr lang="en-US" sz="1200" dirty="0"/>
          </a:p>
          <a:p>
            <a:pPr lvl="3" fontAlgn="auto">
              <a:spcAft>
                <a:spcPts val="0"/>
              </a:spcAft>
              <a:defRPr/>
            </a:pPr>
            <a:r>
              <a:rPr lang="en-US" sz="1400" dirty="0"/>
              <a:t>LIHP: $900 per discharge </a:t>
            </a:r>
            <a:r>
              <a:rPr lang="en-US" sz="1400" dirty="0">
                <a:solidFill>
                  <a:prstClr val="black"/>
                </a:solidFill>
              </a:rPr>
              <a:t> </a:t>
            </a:r>
            <a:r>
              <a:rPr lang="en-US" sz="1200" i="1" dirty="0">
                <a:solidFill>
                  <a:prstClr val="black"/>
                </a:solidFill>
              </a:rPr>
              <a:t>($15.8M; 17,506 discharges)</a:t>
            </a:r>
            <a:endParaRPr lang="en-US" sz="1400" dirty="0"/>
          </a:p>
          <a:p>
            <a:pPr lvl="3" fontAlgn="auto">
              <a:spcAft>
                <a:spcPts val="0"/>
              </a:spcAft>
              <a:defRPr/>
            </a:pPr>
            <a:r>
              <a:rPr lang="en-US" sz="1400" dirty="0"/>
              <a:t>Uninsured : $1,100 per discharge </a:t>
            </a:r>
            <a:r>
              <a:rPr lang="en-US" sz="1400" dirty="0">
                <a:solidFill>
                  <a:prstClr val="black"/>
                </a:solidFill>
              </a:rPr>
              <a:t> </a:t>
            </a:r>
            <a:r>
              <a:rPr lang="en-US" sz="1200" i="1" dirty="0">
                <a:solidFill>
                  <a:prstClr val="black"/>
                </a:solidFill>
              </a:rPr>
              <a:t>($41.3M; 37,577 discharges)</a:t>
            </a:r>
            <a:endParaRPr lang="en-US" sz="1400" dirty="0"/>
          </a:p>
          <a:p>
            <a:pPr lvl="2" fontAlgn="auto">
              <a:spcAft>
                <a:spcPts val="0"/>
              </a:spcAft>
              <a:defRPr/>
            </a:pPr>
            <a:r>
              <a:rPr lang="en-US" sz="1800" dirty="0"/>
              <a:t>Remainder allocated using pro-rata distribution based on DSH eligible costs - uncompensated Medi-Cal and Uninsured costs </a:t>
            </a:r>
            <a:r>
              <a:rPr lang="en-US" sz="1500" i="1" dirty="0"/>
              <a:t>($984.6M)</a:t>
            </a:r>
            <a:endParaRPr lang="en-US" sz="1800" dirty="0"/>
          </a:p>
          <a:p>
            <a:pPr marL="914400" lvl="2" indent="0" fontAlgn="auto">
              <a:spcAft>
                <a:spcPts val="0"/>
              </a:spcAft>
              <a:buFont typeface="Arial" panose="020B0604020202020204" pitchFamily="34" charset="0"/>
              <a:buNone/>
              <a:defRPr/>
            </a:pPr>
            <a:endParaRPr lang="en-US" sz="1800" dirty="0"/>
          </a:p>
          <a:p>
            <a:pPr lvl="1" fontAlgn="auto">
              <a:spcAft>
                <a:spcPts val="0"/>
              </a:spcAft>
              <a:defRPr/>
            </a:pPr>
            <a:r>
              <a:rPr lang="en-US" sz="2200" dirty="0"/>
              <a:t>SNCP allocation formula </a:t>
            </a:r>
            <a:r>
              <a:rPr lang="en-US" sz="1800" i="1" dirty="0">
                <a:solidFill>
                  <a:prstClr val="black"/>
                </a:solidFill>
              </a:rPr>
              <a:t>(Estimated Federal Funds: $236M) </a:t>
            </a:r>
            <a:r>
              <a:rPr lang="en-US" sz="2200" dirty="0"/>
              <a:t>:</a:t>
            </a:r>
          </a:p>
          <a:p>
            <a:pPr lvl="2" fontAlgn="auto">
              <a:spcAft>
                <a:spcPts val="0"/>
              </a:spcAft>
              <a:defRPr/>
            </a:pPr>
            <a:r>
              <a:rPr lang="en-US" sz="1800" dirty="0"/>
              <a:t>Pro-rata allocation according to SNCP eligible uninsured costs</a:t>
            </a:r>
          </a:p>
          <a:p>
            <a:pPr lvl="2" fontAlgn="auto">
              <a:spcAft>
                <a:spcPts val="0"/>
              </a:spcAft>
              <a:defRPr/>
            </a:pPr>
            <a:endParaRPr lang="en-US" sz="1800" dirty="0"/>
          </a:p>
          <a:p>
            <a:pPr marL="0" indent="0" fontAlgn="auto">
              <a:spcAft>
                <a:spcPts val="0"/>
              </a:spcAft>
              <a:buFont typeface="Arial" panose="020B0604020202020204" pitchFamily="34" charset="0"/>
              <a:buNone/>
              <a:defRPr/>
            </a:pPr>
            <a:endParaRPr lang="en-US" sz="1800" dirty="0"/>
          </a:p>
        </p:txBody>
      </p:sp>
      <p:sp>
        <p:nvSpPr>
          <p:cNvPr id="19460" name="Slide Number Placeholder 3">
            <a:extLst>
              <a:ext uri="{FF2B5EF4-FFF2-40B4-BE49-F238E27FC236}">
                <a16:creationId xmlns:a16="http://schemas.microsoft.com/office/drawing/2014/main" id="{8DF6B34C-8134-4C02-AE02-3319862E1DD5}"/>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2755C9F-85E4-4F6E-A576-52894D1609CC}" type="slidenum">
              <a:rPr lang="en-US" altLang="en-US" sz="1400"/>
              <a:pPr/>
              <a:t>7</a:t>
            </a:fld>
            <a:endParaRPr lang="en-US" altLang="en-US" sz="1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AED9C57-23D9-46D7-BB28-2254544E3654}"/>
              </a:ext>
            </a:extLst>
          </p:cNvPr>
          <p:cNvSpPr>
            <a:spLocks noGrp="1"/>
          </p:cNvSpPr>
          <p:nvPr>
            <p:ph type="title"/>
          </p:nvPr>
        </p:nvSpPr>
        <p:spPr>
          <a:xfrm>
            <a:off x="228600" y="990600"/>
            <a:ext cx="8229600" cy="1143000"/>
          </a:xfrm>
        </p:spPr>
        <p:txBody>
          <a:bodyPr rtlCol="0">
            <a:normAutofit fontScale="90000"/>
          </a:bodyPr>
          <a:lstStyle/>
          <a:p>
            <a:pPr fontAlgn="auto">
              <a:spcAft>
                <a:spcPts val="0"/>
              </a:spcAft>
              <a:defRPr/>
            </a:pPr>
            <a:r>
              <a:rPr lang="en-US" dirty="0">
                <a:solidFill>
                  <a:schemeClr val="bg1"/>
                </a:solidFill>
              </a:rPr>
              <a:t>Global Budget /</a:t>
            </a:r>
            <a:br>
              <a:rPr lang="en-US" dirty="0">
                <a:solidFill>
                  <a:schemeClr val="bg1"/>
                </a:solidFill>
              </a:rPr>
            </a:br>
            <a:r>
              <a:rPr lang="en-US" dirty="0">
                <a:solidFill>
                  <a:schemeClr val="bg1"/>
                </a:solidFill>
              </a:rPr>
              <a:t>Coordinated Care for the Uninsured</a:t>
            </a:r>
            <a:br>
              <a:rPr lang="en-US" dirty="0"/>
            </a:br>
            <a:endParaRPr lang="en-US" dirty="0"/>
          </a:p>
        </p:txBody>
      </p:sp>
      <p:sp>
        <p:nvSpPr>
          <p:cNvPr id="20482" name="Rectangle 5">
            <a:extLst>
              <a:ext uri="{FF2B5EF4-FFF2-40B4-BE49-F238E27FC236}">
                <a16:creationId xmlns:a16="http://schemas.microsoft.com/office/drawing/2014/main" id="{46C3C622-5847-40A3-91CA-BB9AABF291EF}"/>
              </a:ext>
            </a:extLst>
          </p:cNvPr>
          <p:cNvSpPr>
            <a:spLocks noChangeArrowheads="1"/>
          </p:cNvSpPr>
          <p:nvPr/>
        </p:nvSpPr>
        <p:spPr bwMode="auto">
          <a:xfrm>
            <a:off x="401638" y="2330450"/>
            <a:ext cx="84582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4400" b="1"/>
              <a:t>Global Budget /</a:t>
            </a:r>
            <a:br>
              <a:rPr lang="en-US" altLang="en-US" sz="4400" b="1"/>
            </a:br>
            <a:r>
              <a:rPr lang="en-US" altLang="en-US" sz="4400" b="1"/>
              <a:t>Coordinated Care for the Uninsured</a:t>
            </a:r>
          </a:p>
        </p:txBody>
      </p:sp>
      <p:sp>
        <p:nvSpPr>
          <p:cNvPr id="20484" name="Slide Number Placeholder 1">
            <a:extLst>
              <a:ext uri="{FF2B5EF4-FFF2-40B4-BE49-F238E27FC236}">
                <a16:creationId xmlns:a16="http://schemas.microsoft.com/office/drawing/2014/main" id="{A80A0078-8B1A-4B97-AD0A-061161EA780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DFE2AD2-BF43-4601-AC3F-D17E2921C12E}" type="slidenum">
              <a:rPr lang="en-US" altLang="en-US" sz="1400"/>
              <a:pPr/>
              <a:t>8</a:t>
            </a:fld>
            <a:endParaRPr lang="en-US" altLang="en-US" sz="1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2F63EE36-D275-48C0-AD29-BCA4B18349CF}"/>
              </a:ext>
            </a:extLst>
          </p:cNvPr>
          <p:cNvSpPr>
            <a:spLocks noGrp="1"/>
          </p:cNvSpPr>
          <p:nvPr>
            <p:ph type="title"/>
          </p:nvPr>
        </p:nvSpPr>
        <p:spPr/>
        <p:txBody>
          <a:bodyPr/>
          <a:lstStyle/>
          <a:p>
            <a:r>
              <a:rPr lang="en-US" altLang="en-US" sz="4000" b="1"/>
              <a:t>Key Goals/Concepts</a:t>
            </a:r>
            <a:endParaRPr lang="en-US" altLang="en-US" sz="4000"/>
          </a:p>
        </p:txBody>
      </p:sp>
      <p:graphicFrame>
        <p:nvGraphicFramePr>
          <p:cNvPr id="6" name="Content Placeholder 5" descr="Improve health care of the remaining uninsured through coordination of care&#10;Integrate and reform Medicaid DSH and Safety Net Care Pool funding&#10;Move away from a cost-based payment methodology restricted to mostly hospital settings&#10;Encourage public hospital systems to provide greater primary and preventive services, as well as alternative modalities such as phone visits, group visits, telemedicine, and other electronic consultations&#10;Emphasize the value of coordinated care and alternative modalities by recognizing the higher value of primary care, ambulatory care, and other core components of care management as compared to the higher cost, avoidable emergency room visits and acute care hospital stays&#10;">
            <a:extLst>
              <a:ext uri="{FF2B5EF4-FFF2-40B4-BE49-F238E27FC236}">
                <a16:creationId xmlns:a16="http://schemas.microsoft.com/office/drawing/2014/main" id="{DC0CC142-31DB-413A-A54A-2ADDD041EC98}"/>
              </a:ext>
            </a:extLst>
          </p:cNvPr>
          <p:cNvGraphicFramePr>
            <a:graphicFrameLocks noGrp="1"/>
          </p:cNvGraphicFramePr>
          <p:nvPr>
            <p:ph idx="1"/>
          </p:nvPr>
        </p:nvGraphicFramePr>
        <p:xfrm>
          <a:off x="11229" y="1295400"/>
          <a:ext cx="89916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8" name="Slide Number Placeholder 2">
            <a:extLst>
              <a:ext uri="{FF2B5EF4-FFF2-40B4-BE49-F238E27FC236}">
                <a16:creationId xmlns:a16="http://schemas.microsoft.com/office/drawing/2014/main" id="{2178FD48-2F94-470D-BDDC-853F7BA51683}"/>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0ACAA4F-EC21-475C-802F-F61E390C9684}" type="slidenum">
              <a:rPr lang="en-US" altLang="en-US" sz="1400"/>
              <a:pPr/>
              <a:t>9</a:t>
            </a:fld>
            <a:endParaRPr lang="en-US" altLang="en-US" sz="1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014825C7-710C-40A1-BC48-DAA2EF2B509D}"/>
              </a:ext>
            </a:extLst>
          </p:cNvPr>
          <p:cNvSpPr>
            <a:spLocks noGrp="1"/>
          </p:cNvSpPr>
          <p:nvPr>
            <p:ph type="title"/>
          </p:nvPr>
        </p:nvSpPr>
        <p:spPr>
          <a:xfrm>
            <a:off x="457200" y="381000"/>
            <a:ext cx="8229600" cy="1143000"/>
          </a:xfrm>
        </p:spPr>
        <p:txBody>
          <a:bodyPr/>
          <a:lstStyle/>
          <a:p>
            <a:r>
              <a:rPr lang="en-US" altLang="en-US" sz="4000" b="1"/>
              <a:t>Methodology</a:t>
            </a:r>
            <a:endParaRPr lang="en-US" altLang="en-US" sz="3400"/>
          </a:p>
        </p:txBody>
      </p:sp>
      <p:graphicFrame>
        <p:nvGraphicFramePr>
          <p:cNvPr id="5" name="Content Placeholder 4" descr="Development of individual public hospital system “global budgets” from the overall available federal funding (open question of how the allocation would be done and how it would change over time particularly as DSH allotment decreases)&#10;Funding would be claimed on a quarterly basis with the DPH providing the necessary IGT for the non-federal share&#10;Achievement of threshold service targets would be done based on a “points” system with a base level of points required for each system to earn their full global budget&#10;Partial funding would be available based on partial achievement of the “points” target&#10;">
            <a:extLst>
              <a:ext uri="{FF2B5EF4-FFF2-40B4-BE49-F238E27FC236}">
                <a16:creationId xmlns:a16="http://schemas.microsoft.com/office/drawing/2014/main" id="{16A62959-998B-4328-AE37-35272B292C6B}"/>
              </a:ext>
            </a:extLst>
          </p:cNvPr>
          <p:cNvGraphicFramePr>
            <a:graphicFrameLocks noGrp="1"/>
          </p:cNvGraphicFramePr>
          <p:nvPr>
            <p:ph idx="1"/>
          </p:nvPr>
        </p:nvGraphicFramePr>
        <p:xfrm>
          <a:off x="457200" y="1570037"/>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532" name="Slide Number Placeholder 2">
            <a:extLst>
              <a:ext uri="{FF2B5EF4-FFF2-40B4-BE49-F238E27FC236}">
                <a16:creationId xmlns:a16="http://schemas.microsoft.com/office/drawing/2014/main" id="{838D61DE-BB3A-40E9-AD51-6385805754C9}"/>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EA4892E-85D2-4A72-AFCC-F5C2BC7332C1}" type="slidenum">
              <a:rPr lang="en-US" altLang="en-US" sz="1400"/>
              <a:pPr/>
              <a:t>10</a:t>
            </a:fld>
            <a:endParaRPr lang="en-US" altLang="en-US" sz="14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01A420E-6EEF-411A-91DD-BF3CA5B4901A}"/>
              </a:ext>
            </a:extLst>
          </p:cNvPr>
          <p:cNvSpPr>
            <a:spLocks noGrp="1"/>
          </p:cNvSpPr>
          <p:nvPr>
            <p:ph type="title"/>
          </p:nvPr>
        </p:nvSpPr>
        <p:spPr/>
        <p:txBody>
          <a:bodyPr/>
          <a:lstStyle/>
          <a:p>
            <a:r>
              <a:rPr lang="en-US" altLang="en-US" sz="4000" b="1"/>
              <a:t>Methodology (continued)</a:t>
            </a:r>
            <a:endParaRPr lang="en-US" altLang="en-US" sz="4000"/>
          </a:p>
        </p:txBody>
      </p:sp>
      <p:graphicFrame>
        <p:nvGraphicFramePr>
          <p:cNvPr id="9" name="Content Placeholder 8" descr="Point valuation would allow for the continuation of traditional services as they exist today, but encourage more appropriate and innovative care&#10;Point values would also be developed for those innovative or alternative services where there is currently little to no reimbursement &#10;Specifically, points for services would be assigned in a manner that recognizes value, where higher values would be assigned to services that meet criteria such as:&#10; Preventive services&#10; Likelihood of bringing a patient into a coordinated system&#10; Health and wellness education services that result in improved patient decisions and overall health status&#10; Potential to avoid future costs&#10;">
            <a:extLst>
              <a:ext uri="{FF2B5EF4-FFF2-40B4-BE49-F238E27FC236}">
                <a16:creationId xmlns:a16="http://schemas.microsoft.com/office/drawing/2014/main" id="{BA723A99-664D-4F22-9CDF-56B32B07A7E5}"/>
              </a:ext>
            </a:extLst>
          </p:cNvPr>
          <p:cNvGraphicFramePr>
            <a:graphicFrameLocks noGrp="1"/>
          </p:cNvGraphicFramePr>
          <p:nvPr>
            <p:ph idx="1"/>
          </p:nvPr>
        </p:nvGraphicFramePr>
        <p:xfrm>
          <a:off x="457200" y="1447800"/>
          <a:ext cx="8229600" cy="4830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3556" name="Slide Number Placeholder 2">
            <a:extLst>
              <a:ext uri="{FF2B5EF4-FFF2-40B4-BE49-F238E27FC236}">
                <a16:creationId xmlns:a16="http://schemas.microsoft.com/office/drawing/2014/main" id="{0E800E10-2E3D-4606-9BBD-E10BF4610C3D}"/>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8BB8C9A-85DF-4572-B01B-C3B22BB85302}" type="slidenum">
              <a:rPr lang="en-US" altLang="en-US" sz="1400"/>
              <a:pPr/>
              <a:t>11</a:t>
            </a:fld>
            <a:endParaRPr lang="en-US" altLang="en-US" sz="14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9EA859EF-E0C0-475B-B22D-CCB47AAD0C53}"/>
              </a:ext>
            </a:extLst>
          </p:cNvPr>
          <p:cNvSpPr>
            <a:spLocks noGrp="1"/>
          </p:cNvSpPr>
          <p:nvPr>
            <p:ph type="title"/>
          </p:nvPr>
        </p:nvSpPr>
        <p:spPr/>
        <p:txBody>
          <a:bodyPr/>
          <a:lstStyle/>
          <a:p>
            <a:r>
              <a:rPr lang="en-US" altLang="en-US" sz="3400" b="1"/>
              <a:t>Service Categories</a:t>
            </a:r>
            <a:endParaRPr lang="en-US" altLang="en-US" sz="3400"/>
          </a:p>
        </p:txBody>
      </p:sp>
      <p:graphicFrame>
        <p:nvGraphicFramePr>
          <p:cNvPr id="4" name="Content Placeholder 3" descr="Services would be grouped into five categories for purposes of reporting and of developing tiers of point values:&#10; Face-to-face outpatient visits&#10; Technology based outpatient encounters&#10; Non-office based outpatient encounters&#10; Preventive health, education, care management, and patient support encounters&#10; Inpatient/facility stays&#10;">
            <a:extLst>
              <a:ext uri="{FF2B5EF4-FFF2-40B4-BE49-F238E27FC236}">
                <a16:creationId xmlns:a16="http://schemas.microsoft.com/office/drawing/2014/main" id="{420A2A7F-A474-4A18-985A-140A0E7E1095}"/>
              </a:ext>
            </a:extLst>
          </p:cNvPr>
          <p:cNvGraphicFramePr>
            <a:graphicFrameLocks noGrp="1"/>
          </p:cNvGraphicFramePr>
          <p:nvPr>
            <p:ph idx="1"/>
          </p:nvPr>
        </p:nvGraphicFramePr>
        <p:xfrm>
          <a:off x="228600" y="1600200"/>
          <a:ext cx="87630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4580" name="Slide Number Placeholder 2">
            <a:extLst>
              <a:ext uri="{FF2B5EF4-FFF2-40B4-BE49-F238E27FC236}">
                <a16:creationId xmlns:a16="http://schemas.microsoft.com/office/drawing/2014/main" id="{A8D2100A-0938-4FD3-94D4-B878CEDBC054}"/>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5328EB4-338A-49BB-99E0-B406BD40B28B}" type="slidenum">
              <a:rPr lang="en-US" altLang="en-US" sz="1400"/>
              <a:pPr/>
              <a:t>12</a:t>
            </a:fld>
            <a:endParaRPr lang="en-US" altLang="en-US" sz="1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76A63AAE-1D79-4A4C-9AD8-7D5B70DA3570}"/>
              </a:ext>
            </a:extLst>
          </p:cNvPr>
          <p:cNvSpPr>
            <a:spLocks noGrp="1"/>
          </p:cNvSpPr>
          <p:nvPr>
            <p:ph type="title"/>
          </p:nvPr>
        </p:nvSpPr>
        <p:spPr>
          <a:xfrm>
            <a:off x="457200" y="381000"/>
            <a:ext cx="8229600" cy="1143000"/>
          </a:xfrm>
        </p:spPr>
        <p:txBody>
          <a:bodyPr/>
          <a:lstStyle/>
          <a:p>
            <a:r>
              <a:rPr lang="en-US" altLang="en-US" sz="3400" b="1"/>
              <a:t>Category 1: </a:t>
            </a:r>
            <a:br>
              <a:rPr lang="en-US" altLang="en-US" sz="3400" b="1"/>
            </a:br>
            <a:r>
              <a:rPr lang="en-US" altLang="en-US" sz="3400" b="1"/>
              <a:t>Face-to-Face Outpatient Visits</a:t>
            </a:r>
            <a:endParaRPr lang="en-US" altLang="en-US" sz="3400"/>
          </a:p>
        </p:txBody>
      </p:sp>
      <p:graphicFrame>
        <p:nvGraphicFramePr>
          <p:cNvPr id="3" name="Content Placeholder 2" descr="This category would consist of the various types of face-to-face outpatient visits an individual could have at a public hospital system facility (hospital, clinic, pharmacy, etc)&#10;Examples of these types of visits are:&#10; Traditional primary care or specialty care&#10; Mental health visit&#10; Dental&#10; Emergency room/Urgent care&#10; Post-hospital discharge/post-ED primary care&#10; Public health visit (TB Clinic, STC screening)&#10; Non-physician practitioner (nurse, nutritionist, social worker, pharmacist, care manager, optometrist)&#10; Group visits&#10; Procedures (wound check)&#10;">
            <a:extLst>
              <a:ext uri="{FF2B5EF4-FFF2-40B4-BE49-F238E27FC236}">
                <a16:creationId xmlns:a16="http://schemas.microsoft.com/office/drawing/2014/main" id="{FF80FDA8-CA06-4293-94CC-F52F1958BD1D}"/>
              </a:ext>
            </a:extLst>
          </p:cNvPr>
          <p:cNvGraphicFramePr>
            <a:graphicFrameLocks noGrp="1"/>
          </p:cNvGraphicFramePr>
          <p:nvPr>
            <p:ph idx="1"/>
          </p:nvPr>
        </p:nvGraphicFramePr>
        <p:xfrm>
          <a:off x="457200" y="1447800"/>
          <a:ext cx="8229600"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5604" name="Slide Number Placeholder 3">
            <a:extLst>
              <a:ext uri="{FF2B5EF4-FFF2-40B4-BE49-F238E27FC236}">
                <a16:creationId xmlns:a16="http://schemas.microsoft.com/office/drawing/2014/main" id="{35F613D3-5A2B-4925-917F-A94BF9EAD544}"/>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71DA5EF-C243-45BF-B487-65E166A03767}" type="slidenum">
              <a:rPr lang="en-US" altLang="en-US" sz="1400"/>
              <a:pPr/>
              <a:t>13</a:t>
            </a:fld>
            <a:endParaRPr lang="en-US" altLang="en-US" sz="14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descr="This category would consist of the various types of encounters that rely mainly on technology for providers to provide care&#10;Examples of these types of encounters are:&#10; Telephone consultations&#10; Physician-to-Physician eConsults for specialty care&#10; Telemedicine&#10; Call line encounters (nurse advice line)&#10; Email between physician/patient&#10; Clinical decision support encounters for diagnostic studies&#10; Video-observed therapy&#10;">
            <a:extLst>
              <a:ext uri="{FF2B5EF4-FFF2-40B4-BE49-F238E27FC236}">
                <a16:creationId xmlns:a16="http://schemas.microsoft.com/office/drawing/2014/main" id="{DB9DC6D2-08E3-4C9D-8382-A3EEA99CB282}"/>
              </a:ext>
            </a:extLst>
          </p:cNvPr>
          <p:cNvSpPr>
            <a:spLocks noGrp="1"/>
          </p:cNvSpPr>
          <p:nvPr>
            <p:ph type="title"/>
          </p:nvPr>
        </p:nvSpPr>
        <p:spPr>
          <a:xfrm>
            <a:off x="304800" y="533400"/>
            <a:ext cx="8229600" cy="1143000"/>
          </a:xfrm>
        </p:spPr>
        <p:txBody>
          <a:bodyPr/>
          <a:lstStyle/>
          <a:p>
            <a:r>
              <a:rPr lang="en-US" altLang="en-US" sz="3400" b="1"/>
              <a:t>Category 2: </a:t>
            </a:r>
            <a:br>
              <a:rPr lang="en-US" altLang="en-US" sz="3400" b="1"/>
            </a:br>
            <a:r>
              <a:rPr lang="en-US" altLang="en-US" sz="3400" b="1"/>
              <a:t>Technology-Based Outpatient Encounters</a:t>
            </a:r>
            <a:endParaRPr lang="en-US" altLang="en-US" sz="3400"/>
          </a:p>
        </p:txBody>
      </p:sp>
      <p:graphicFrame>
        <p:nvGraphicFramePr>
          <p:cNvPr id="3" name="Content Placeholder 2" descr="This category would consist of the various types of encounters that rely mainly on technology for providers to provide care&#10;Examples of these types of encounters are:&#10; Telephone consultations&#10; Physician-to-Physician eConsults for specialty care&#10; Telemedicine&#10; Call line encounters (nurse advice line)&#10; Email between physician/patient&#10; Clinical decision support encounters for diagnostic studies&#10; Video-observed therapy&#10;">
            <a:extLst>
              <a:ext uri="{FF2B5EF4-FFF2-40B4-BE49-F238E27FC236}">
                <a16:creationId xmlns:a16="http://schemas.microsoft.com/office/drawing/2014/main" id="{26425ABF-4F82-421D-BA53-CF789AE0A79D}"/>
              </a:ext>
            </a:extLst>
          </p:cNvPr>
          <p:cNvGraphicFramePr>
            <a:graphicFrameLocks noGrp="1"/>
          </p:cNvGraphicFramePr>
          <p:nvPr>
            <p:ph idx="1"/>
          </p:nvPr>
        </p:nvGraphicFramePr>
        <p:xfrm>
          <a:off x="457200" y="1676400"/>
          <a:ext cx="82296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6628" name="Slide Number Placeholder 3">
            <a:extLst>
              <a:ext uri="{FF2B5EF4-FFF2-40B4-BE49-F238E27FC236}">
                <a16:creationId xmlns:a16="http://schemas.microsoft.com/office/drawing/2014/main" id="{70AC40EE-4054-45E8-A898-B7B29620CBD3}"/>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3966933-7480-43AD-95E1-824158CA9933}" type="slidenum">
              <a:rPr lang="en-US" altLang="en-US" sz="1400"/>
              <a:pPr/>
              <a:t>14</a:t>
            </a:fld>
            <a:endParaRPr lang="en-US" altLang="en-US" sz="1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73DC6E9A-C460-4C8D-9166-65904B78597E}"/>
              </a:ext>
            </a:extLst>
          </p:cNvPr>
          <p:cNvSpPr>
            <a:spLocks noGrp="1"/>
          </p:cNvSpPr>
          <p:nvPr>
            <p:ph type="title"/>
          </p:nvPr>
        </p:nvSpPr>
        <p:spPr>
          <a:xfrm>
            <a:off x="304800" y="685800"/>
            <a:ext cx="8229600" cy="1143000"/>
          </a:xfrm>
        </p:spPr>
        <p:txBody>
          <a:bodyPr/>
          <a:lstStyle/>
          <a:p>
            <a:r>
              <a:rPr lang="en-US" altLang="en-US" sz="3400" b="1"/>
              <a:t>Category 3: </a:t>
            </a:r>
            <a:br>
              <a:rPr lang="en-US" altLang="en-US" sz="3400" b="1"/>
            </a:br>
            <a:r>
              <a:rPr lang="en-US" altLang="en-US" sz="3400" b="1"/>
              <a:t>Non-Office Based Outpatient Encounters</a:t>
            </a:r>
            <a:endParaRPr lang="en-US" altLang="en-US" sz="3400"/>
          </a:p>
        </p:txBody>
      </p:sp>
      <p:graphicFrame>
        <p:nvGraphicFramePr>
          <p:cNvPr id="3" name="Content Placeholder 2" descr="This category would consist of the various types of encounters where care is provided outside of traditional facility&#10;Examples of these types of encounters are:&#10; Home nursing visits post-hospital discharge&#10; Community health worker encounters&#10; Mobile clinics&#10; Paramedic treat and release&#10;">
            <a:extLst>
              <a:ext uri="{FF2B5EF4-FFF2-40B4-BE49-F238E27FC236}">
                <a16:creationId xmlns:a16="http://schemas.microsoft.com/office/drawing/2014/main" id="{2D35727F-FB33-4982-8FF7-C677789837DF}"/>
              </a:ext>
            </a:extLst>
          </p:cNvPr>
          <p:cNvGraphicFramePr>
            <a:graphicFrameLocks noGrp="1"/>
          </p:cNvGraphicFramePr>
          <p:nvPr>
            <p:ph idx="1"/>
          </p:nvPr>
        </p:nvGraphicFramePr>
        <p:xfrm>
          <a:off x="381000" y="2057400"/>
          <a:ext cx="8229600" cy="419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7652" name="Slide Number Placeholder 3">
            <a:extLst>
              <a:ext uri="{FF2B5EF4-FFF2-40B4-BE49-F238E27FC236}">
                <a16:creationId xmlns:a16="http://schemas.microsoft.com/office/drawing/2014/main" id="{B45C2760-80B5-48FB-970F-0D19E02DB622}"/>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F8479E7-D9CF-4AB6-B6E9-4A7347A5C6AD}" type="slidenum">
              <a:rPr lang="en-US" altLang="en-US" sz="1400"/>
              <a:pPr/>
              <a:t>15</a:t>
            </a:fld>
            <a:endParaRPr lang="en-US" altLang="en-US" sz="1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D36AEF20-35D9-42E2-B354-F7E8C7D5D4F7}"/>
              </a:ext>
            </a:extLst>
          </p:cNvPr>
          <p:cNvSpPr>
            <a:spLocks noGrp="1"/>
          </p:cNvSpPr>
          <p:nvPr>
            <p:ph type="title"/>
          </p:nvPr>
        </p:nvSpPr>
        <p:spPr>
          <a:xfrm>
            <a:off x="152400" y="685800"/>
            <a:ext cx="8610600" cy="1143000"/>
          </a:xfrm>
        </p:spPr>
        <p:txBody>
          <a:bodyPr/>
          <a:lstStyle/>
          <a:p>
            <a:r>
              <a:rPr lang="en-US" altLang="en-US" sz="3400" b="1"/>
              <a:t>Category 4: </a:t>
            </a:r>
            <a:br>
              <a:rPr lang="en-US" altLang="en-US" sz="3400" b="1"/>
            </a:br>
            <a:r>
              <a:rPr lang="en-US" altLang="en-US" sz="3400" b="1"/>
              <a:t>Preventive Health, Education, Care Management, and Patient Support Encounters</a:t>
            </a:r>
            <a:endParaRPr lang="en-US" altLang="en-US" sz="3400"/>
          </a:p>
        </p:txBody>
      </p:sp>
      <p:graphicFrame>
        <p:nvGraphicFramePr>
          <p:cNvPr id="3" name="Content Placeholder 2" descr="This category would consist of the various types of encounters that are focused on prevention/education/support&#10;Examples of these types of encounters are:&#10; Health education/community wellness encounters&#10; Patient support/disease management groups&#10; Substance use disorder counseling groups&#10; Palliative care&#10; Pain management programs&#10; Immunization outreach&#10; Supportive housing case management services&#10;">
            <a:extLst>
              <a:ext uri="{FF2B5EF4-FFF2-40B4-BE49-F238E27FC236}">
                <a16:creationId xmlns:a16="http://schemas.microsoft.com/office/drawing/2014/main" id="{6560EB7F-3C1E-4B4D-8D9C-0A98DBFB850B}"/>
              </a:ext>
            </a:extLst>
          </p:cNvPr>
          <p:cNvGraphicFramePr>
            <a:graphicFrameLocks noGrp="1"/>
          </p:cNvGraphicFramePr>
          <p:nvPr>
            <p:ph idx="1"/>
          </p:nvPr>
        </p:nvGraphicFramePr>
        <p:xfrm>
          <a:off x="457200" y="2209800"/>
          <a:ext cx="8229600" cy="426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8676" name="Slide Number Placeholder 3">
            <a:extLst>
              <a:ext uri="{FF2B5EF4-FFF2-40B4-BE49-F238E27FC236}">
                <a16:creationId xmlns:a16="http://schemas.microsoft.com/office/drawing/2014/main" id="{ABBA71E7-C093-4CD4-94EF-DF2A575C9832}"/>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4236024-8D0C-45F5-84D8-23B3F29533DE}" type="slidenum">
              <a:rPr lang="en-US" altLang="en-US" sz="1400"/>
              <a:pPr/>
              <a:t>16</a:t>
            </a:fld>
            <a:endParaRPr lang="en-US" altLang="en-US" sz="1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5FFE68F1-CDE4-4B47-96A3-8176E4BAEDA3}"/>
              </a:ext>
            </a:extLst>
          </p:cNvPr>
          <p:cNvSpPr>
            <a:spLocks noGrp="1"/>
          </p:cNvSpPr>
          <p:nvPr>
            <p:ph type="title"/>
          </p:nvPr>
        </p:nvSpPr>
        <p:spPr>
          <a:xfrm>
            <a:off x="381000" y="457200"/>
            <a:ext cx="8229600" cy="1143000"/>
          </a:xfrm>
        </p:spPr>
        <p:txBody>
          <a:bodyPr/>
          <a:lstStyle/>
          <a:p>
            <a:r>
              <a:rPr lang="en-US" altLang="en-US" sz="3400" b="1"/>
              <a:t>Category 5: </a:t>
            </a:r>
            <a:br>
              <a:rPr lang="en-US" altLang="en-US" sz="3400" b="1"/>
            </a:br>
            <a:r>
              <a:rPr lang="en-US" altLang="en-US" sz="3400" b="1"/>
              <a:t>Inpatient/Facility Stays</a:t>
            </a:r>
            <a:endParaRPr lang="en-US" altLang="en-US" sz="3400"/>
          </a:p>
        </p:txBody>
      </p:sp>
      <p:graphicFrame>
        <p:nvGraphicFramePr>
          <p:cNvPr id="3" name="Content Placeholder 2" descr="This category would consist of days spent in inpatient or other facility settings &#10;Examples of these types of stays are:&#10; Acute hospital care days&#10; Acute psychiatric care days&#10; Subacute care days&#10; Skilled nursing facility days&#10; Recuperative/respite care days&#10; Sober center days&#10;">
            <a:extLst>
              <a:ext uri="{FF2B5EF4-FFF2-40B4-BE49-F238E27FC236}">
                <a16:creationId xmlns:a16="http://schemas.microsoft.com/office/drawing/2014/main" id="{92A3F554-C263-4BFB-B127-1CFD20D28EEE}"/>
              </a:ext>
            </a:extLst>
          </p:cNvPr>
          <p:cNvGraphicFramePr>
            <a:graphicFrameLocks noGrp="1"/>
          </p:cNvGraphicFramePr>
          <p:nvPr>
            <p:ph idx="1"/>
          </p:nvPr>
        </p:nvGraphicFramePr>
        <p:xfrm>
          <a:off x="457200" y="1752600"/>
          <a:ext cx="82296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9700" name="Slide Number Placeholder 3">
            <a:extLst>
              <a:ext uri="{FF2B5EF4-FFF2-40B4-BE49-F238E27FC236}">
                <a16:creationId xmlns:a16="http://schemas.microsoft.com/office/drawing/2014/main" id="{7AC965CD-847A-4EE5-B475-73C569CDBE8C}"/>
              </a:ext>
            </a:extLst>
          </p:cNvPr>
          <p:cNvSpPr>
            <a:spLocks noGrp="1"/>
          </p:cNvSpPr>
          <p:nvPr>
            <p:ph type="sldNum" sz="quarter" idx="12"/>
          </p:nvPr>
        </p:nvSpPr>
        <p:spPr bwMode="auto">
          <a:xfrm>
            <a:off x="65532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DBE5930-F2E0-452A-A54A-27B35B87FA17}" type="slidenum">
              <a:rPr lang="en-US" altLang="en-US" sz="1400"/>
              <a:pPr/>
              <a:t>17</a:t>
            </a:fld>
            <a:endParaRPr lang="en-US" altLang="en-US" sz="14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DDC10D12-BC05-4D2D-B94C-A58EAE5F0E14}"/>
              </a:ext>
            </a:extLst>
          </p:cNvPr>
          <p:cNvSpPr>
            <a:spLocks noGrp="1"/>
          </p:cNvSpPr>
          <p:nvPr>
            <p:ph type="title"/>
          </p:nvPr>
        </p:nvSpPr>
        <p:spPr/>
        <p:txBody>
          <a:bodyPr/>
          <a:lstStyle/>
          <a:p>
            <a:r>
              <a:rPr lang="en-US" altLang="en-US" sz="3400" b="1"/>
              <a:t>Service Categories/Point Valuation</a:t>
            </a:r>
            <a:endParaRPr lang="en-US" altLang="en-US" sz="3400"/>
          </a:p>
        </p:txBody>
      </p:sp>
      <p:graphicFrame>
        <p:nvGraphicFramePr>
          <p:cNvPr id="3" name="Content Placeholder 2" descr="Items within each of the five categories would be grouped into tiers of similar activity/effort&#10;Point values will be established for each tier within each category&#10;The development of point values will recognize the high-value of services designed to improve health, prevent unnecessary emergency room/inpatient stays, and prevent longer term health complications&#10;Traditional services will also continue to be recognized for their value and importance, including that emergency room visits and inpatient stays are sometimes necessary and appropriate.&#10;Current services will need to be assigned point values in order to establish the baseline threshold point targets&#10;">
            <a:extLst>
              <a:ext uri="{FF2B5EF4-FFF2-40B4-BE49-F238E27FC236}">
                <a16:creationId xmlns:a16="http://schemas.microsoft.com/office/drawing/2014/main" id="{A01C2969-8E69-487C-AC89-72B16F93F855}"/>
              </a:ext>
            </a:extLst>
          </p:cNvPr>
          <p:cNvGraphicFramePr>
            <a:graphicFrameLocks noGrp="1"/>
          </p:cNvGraphicFramePr>
          <p:nvPr>
            <p:ph idx="1"/>
          </p:nvPr>
        </p:nvGraphicFramePr>
        <p:xfrm>
          <a:off x="152400" y="1143000"/>
          <a:ext cx="88392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724" name="Slide Number Placeholder 3">
            <a:extLst>
              <a:ext uri="{FF2B5EF4-FFF2-40B4-BE49-F238E27FC236}">
                <a16:creationId xmlns:a16="http://schemas.microsoft.com/office/drawing/2014/main" id="{1B50E3A0-1B71-407D-9C58-8699DBABCE73}"/>
              </a:ext>
            </a:extLst>
          </p:cNvPr>
          <p:cNvSpPr>
            <a:spLocks noGrp="1"/>
          </p:cNvSpPr>
          <p:nvPr>
            <p:ph type="sldNum" sz="quarter" idx="12"/>
          </p:nvPr>
        </p:nvSpPr>
        <p:spPr bwMode="auto">
          <a:xfrm>
            <a:off x="66294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C57BFF6-0767-4849-BB96-24095852205F}" type="slidenum">
              <a:rPr lang="en-US" altLang="en-US" sz="1400"/>
              <a:pPr/>
              <a:t>18</a:t>
            </a:fld>
            <a:endParaRPr lang="en-US" altLang="en-US" sz="1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898552A-0DCE-42DE-A1CD-5E98D320E1F2}"/>
              </a:ext>
            </a:extLst>
          </p:cNvPr>
          <p:cNvSpPr>
            <a:spLocks noGrp="1"/>
          </p:cNvSpPr>
          <p:nvPr>
            <p:ph type="title"/>
          </p:nvPr>
        </p:nvSpPr>
        <p:spPr>
          <a:xfrm>
            <a:off x="342900" y="762000"/>
            <a:ext cx="8229600" cy="1143000"/>
          </a:xfrm>
        </p:spPr>
        <p:txBody>
          <a:bodyPr rtlCol="0">
            <a:normAutofit fontScale="90000"/>
          </a:bodyPr>
          <a:lstStyle/>
          <a:p>
            <a:pPr fontAlgn="auto">
              <a:spcAft>
                <a:spcPts val="0"/>
              </a:spcAft>
              <a:defRPr/>
            </a:pPr>
            <a:r>
              <a:rPr lang="en-US" dirty="0">
                <a:solidFill>
                  <a:schemeClr val="bg1"/>
                </a:solidFill>
              </a:rPr>
              <a:t>Hypothetical Example</a:t>
            </a:r>
            <a:br>
              <a:rPr lang="en-US" dirty="0"/>
            </a:br>
            <a:endParaRPr lang="en-US" dirty="0"/>
          </a:p>
        </p:txBody>
      </p:sp>
      <p:sp>
        <p:nvSpPr>
          <p:cNvPr id="31746" name="Rectangle 5">
            <a:extLst>
              <a:ext uri="{FF2B5EF4-FFF2-40B4-BE49-F238E27FC236}">
                <a16:creationId xmlns:a16="http://schemas.microsoft.com/office/drawing/2014/main" id="{FE37DB3B-9F7C-443E-8ABE-0DCEB77F00E0}"/>
              </a:ext>
            </a:extLst>
          </p:cNvPr>
          <p:cNvSpPr>
            <a:spLocks noChangeArrowheads="1"/>
          </p:cNvSpPr>
          <p:nvPr/>
        </p:nvSpPr>
        <p:spPr bwMode="auto">
          <a:xfrm>
            <a:off x="342900" y="2705100"/>
            <a:ext cx="84582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4400" b="1"/>
              <a:t>Hypothetical Example</a:t>
            </a:r>
          </a:p>
        </p:txBody>
      </p:sp>
      <p:sp>
        <p:nvSpPr>
          <p:cNvPr id="31748" name="Slide Number Placeholder 1">
            <a:extLst>
              <a:ext uri="{FF2B5EF4-FFF2-40B4-BE49-F238E27FC236}">
                <a16:creationId xmlns:a16="http://schemas.microsoft.com/office/drawing/2014/main" id="{5823746C-8323-459C-93CD-A76D487A5E8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9FFF83D-8319-4F5E-A966-6A3B3E2FE8A6}" type="slidenum">
              <a:rPr lang="en-US" altLang="en-US" sz="1400"/>
              <a:pPr/>
              <a:t>19</a:t>
            </a:fld>
            <a:endParaRPr lang="en-US" altLang="en-US" sz="1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011A9081-C7ED-49CE-B4AE-0FABACE639F5}"/>
              </a:ext>
            </a:extLst>
          </p:cNvPr>
          <p:cNvSpPr>
            <a:spLocks noGrp="1"/>
          </p:cNvSpPr>
          <p:nvPr>
            <p:ph type="title"/>
          </p:nvPr>
        </p:nvSpPr>
        <p:spPr/>
        <p:txBody>
          <a:bodyPr/>
          <a:lstStyle/>
          <a:p>
            <a:r>
              <a:rPr lang="en-US" altLang="en-US" sz="3400" b="1"/>
              <a:t>Hypothetical Example</a:t>
            </a:r>
            <a:endParaRPr lang="en-US" altLang="en-US" sz="3400"/>
          </a:p>
        </p:txBody>
      </p:sp>
      <p:graphicFrame>
        <p:nvGraphicFramePr>
          <p:cNvPr id="3" name="Content Placeholder 2" descr="As previously described, the current system and services provided to the uninsured will need to be categorized and assigned point values in order to establish the baseline threshold each system will need to achieve, recognizing how DSH/SNCP funding allocations are currently done and how the services to the uninsured have and will change under ACA&#10;The baseline threshold will need to be adjusted as funding amounts change, particularly in light of the declining DSH funding&#10;All services within the five categories will also then need to be assigned prospective point values with the aim of ensuring high-value but potentially previously unreimbursed/recognized services are afforded appropriate relative point values to incentivize the use of both traditional and non-traditional services that are best suited to the needs of the individuals&#10;">
            <a:extLst>
              <a:ext uri="{FF2B5EF4-FFF2-40B4-BE49-F238E27FC236}">
                <a16:creationId xmlns:a16="http://schemas.microsoft.com/office/drawing/2014/main" id="{C07041D9-F9D9-4B1B-892D-1E1A62DD0FD9}"/>
              </a:ext>
            </a:extLst>
          </p:cNvPr>
          <p:cNvGraphicFramePr>
            <a:graphicFrameLocks noGrp="1"/>
          </p:cNvGraphicFramePr>
          <p:nvPr>
            <p:ph idx="1"/>
          </p:nvPr>
        </p:nvGraphicFramePr>
        <p:xfrm>
          <a:off x="457200" y="1295400"/>
          <a:ext cx="82296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2772" name="Slide Number Placeholder 3">
            <a:extLst>
              <a:ext uri="{FF2B5EF4-FFF2-40B4-BE49-F238E27FC236}">
                <a16:creationId xmlns:a16="http://schemas.microsoft.com/office/drawing/2014/main" id="{34235203-0FBE-4121-A4D6-C301B4175912}"/>
              </a:ext>
            </a:extLst>
          </p:cNvPr>
          <p:cNvSpPr>
            <a:spLocks noGrp="1"/>
          </p:cNvSpPr>
          <p:nvPr>
            <p:ph type="sldNum" sz="quarter" idx="12"/>
          </p:nvPr>
        </p:nvSpPr>
        <p:spPr bwMode="auto">
          <a:xfrm>
            <a:off x="66294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46DCFDC-28A7-4648-9DFA-5E0A55B5B784}" type="slidenum">
              <a:rPr lang="en-US" altLang="en-US" sz="1400"/>
              <a:pPr/>
              <a:t>20</a:t>
            </a:fld>
            <a:endParaRPr lang="en-US" altLang="en-US" sz="14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0FA07882-3A90-466A-BAE0-3745562A27E3}"/>
              </a:ext>
            </a:extLst>
          </p:cNvPr>
          <p:cNvSpPr>
            <a:spLocks noGrp="1"/>
          </p:cNvSpPr>
          <p:nvPr>
            <p:ph type="title"/>
          </p:nvPr>
        </p:nvSpPr>
        <p:spPr/>
        <p:txBody>
          <a:bodyPr/>
          <a:lstStyle/>
          <a:p>
            <a:r>
              <a:rPr lang="en-US" altLang="en-US" sz="3000" b="1"/>
              <a:t>Hypothetical Example (continued)</a:t>
            </a:r>
            <a:endParaRPr lang="en-US" altLang="en-US" sz="3000"/>
          </a:p>
        </p:txBody>
      </p:sp>
      <p:sp>
        <p:nvSpPr>
          <p:cNvPr id="33795" name="Content Placeholder 2">
            <a:extLst>
              <a:ext uri="{FF2B5EF4-FFF2-40B4-BE49-F238E27FC236}">
                <a16:creationId xmlns:a16="http://schemas.microsoft.com/office/drawing/2014/main" id="{1FA32746-8934-4D42-9408-3300C3F8EAB0}"/>
              </a:ext>
            </a:extLst>
          </p:cNvPr>
          <p:cNvSpPr>
            <a:spLocks noGrp="1"/>
          </p:cNvSpPr>
          <p:nvPr>
            <p:ph idx="1"/>
          </p:nvPr>
        </p:nvSpPr>
        <p:spPr>
          <a:xfrm>
            <a:off x="457200" y="1295400"/>
            <a:ext cx="8229600" cy="685800"/>
          </a:xfrm>
        </p:spPr>
        <p:txBody>
          <a:bodyPr/>
          <a:lstStyle/>
          <a:p>
            <a:pPr marL="0" indent="0">
              <a:buFont typeface="Arial" panose="020B0604020202020204" pitchFamily="34" charset="0"/>
              <a:buNone/>
            </a:pPr>
            <a:r>
              <a:rPr lang="en-US" altLang="en-US" sz="1800" i="1"/>
              <a:t>First, establish the “threshold point value” for the system by assigning relative values based on how the current system works and traditional/non-traditional services are or are not reimbursable</a:t>
            </a:r>
          </a:p>
        </p:txBody>
      </p:sp>
      <p:pic>
        <p:nvPicPr>
          <p:cNvPr id="33796" name="Picture 2" descr="Current System / Services (Hypothetical Points)&#10;Category 1 &#10;Service - OP Primary Care Visit&#10;Units - 1000&#10;Points per unit - 10&#10;Total Points - 10000&#10;Category 1&#10;Service - ER Visit&#10;Units - 3000&#10;Points per unit - 25&#10;Total Points - 75000&#10;Category 2, 3 &amp; 4&#10;Service - Telephone Consultation (2) Paramedic treat and release (3), Community Health Worker encounter (3), Support group (4)&#10;Units - 500, 700, 500, 100, respectively&#10;Points per unit - 0&#10;Total Points - 0&#10;Category 5 &#10;Service - Inpatient Day&#10;Units - 2500&#10;Points per unit - 40&#10;Total Points - 100000&#10;Threshold point value (total) - 185000">
            <a:extLst>
              <a:ext uri="{FF2B5EF4-FFF2-40B4-BE49-F238E27FC236}">
                <a16:creationId xmlns:a16="http://schemas.microsoft.com/office/drawing/2014/main" id="{A94A8EC1-7AA9-48BC-A055-DB5E8520B4C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4838" y="2393950"/>
            <a:ext cx="7934325" cy="273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Slide Number Placeholder 4">
            <a:extLst>
              <a:ext uri="{FF2B5EF4-FFF2-40B4-BE49-F238E27FC236}">
                <a16:creationId xmlns:a16="http://schemas.microsoft.com/office/drawing/2014/main" id="{A39CA205-FC75-42AB-9A73-CF19DC063361}"/>
              </a:ext>
            </a:extLst>
          </p:cNvPr>
          <p:cNvSpPr>
            <a:spLocks noGrp="1"/>
          </p:cNvSpPr>
          <p:nvPr>
            <p:ph type="sldNum" sz="quarter" idx="12"/>
          </p:nvPr>
        </p:nvSpPr>
        <p:spPr bwMode="auto">
          <a:xfrm>
            <a:off x="66294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C0B8147-CC3D-4904-A1DF-0FA40A6DC672}" type="slidenum">
              <a:rPr lang="en-US" altLang="en-US" sz="1400"/>
              <a:pPr/>
              <a:t>21</a:t>
            </a:fld>
            <a:endParaRPr lang="en-US" altLang="en-US" sz="14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49CFA793-C81C-43C7-BF0C-E885F8985339}"/>
              </a:ext>
            </a:extLst>
          </p:cNvPr>
          <p:cNvSpPr>
            <a:spLocks noGrp="1"/>
          </p:cNvSpPr>
          <p:nvPr>
            <p:ph type="title"/>
          </p:nvPr>
        </p:nvSpPr>
        <p:spPr/>
        <p:txBody>
          <a:bodyPr/>
          <a:lstStyle/>
          <a:p>
            <a:r>
              <a:rPr lang="en-US" altLang="en-US" sz="3000" b="1"/>
              <a:t>Hypothetical Example (continued)</a:t>
            </a:r>
            <a:r>
              <a:rPr lang="en-US" altLang="en-US" sz="3000" b="1">
                <a:solidFill>
                  <a:schemeClr val="bg1"/>
                </a:solidFill>
              </a:rPr>
              <a:t>.</a:t>
            </a:r>
            <a:endParaRPr lang="en-US" altLang="en-US" sz="3000">
              <a:solidFill>
                <a:schemeClr val="bg1"/>
              </a:solidFill>
            </a:endParaRPr>
          </a:p>
        </p:txBody>
      </p:sp>
      <p:sp>
        <p:nvSpPr>
          <p:cNvPr id="34819" name="Content Placeholder 2">
            <a:extLst>
              <a:ext uri="{FF2B5EF4-FFF2-40B4-BE49-F238E27FC236}">
                <a16:creationId xmlns:a16="http://schemas.microsoft.com/office/drawing/2014/main" id="{18294B1E-82D8-4D66-8D28-C94B5CC44690}"/>
              </a:ext>
            </a:extLst>
          </p:cNvPr>
          <p:cNvSpPr>
            <a:spLocks noGrp="1"/>
          </p:cNvSpPr>
          <p:nvPr>
            <p:ph idx="1"/>
          </p:nvPr>
        </p:nvSpPr>
        <p:spPr>
          <a:xfrm>
            <a:off x="457200" y="1295400"/>
            <a:ext cx="8229600" cy="930275"/>
          </a:xfrm>
        </p:spPr>
        <p:txBody>
          <a:bodyPr/>
          <a:lstStyle/>
          <a:p>
            <a:pPr marL="0" indent="0">
              <a:buFont typeface="Arial" panose="020B0604020202020204" pitchFamily="34" charset="0"/>
              <a:buNone/>
            </a:pPr>
            <a:r>
              <a:rPr lang="en-US" altLang="en-US" sz="1800" i="1"/>
              <a:t>Next, after valuing services to recognize high-value of coordinated care and value of non-traditional services, measure total points based on actual services provided in the given year.</a:t>
            </a:r>
          </a:p>
        </p:txBody>
      </p:sp>
      <p:pic>
        <p:nvPicPr>
          <p:cNvPr id="34820" name="Picture 2" descr="Future System/Svcs with Svcs Valued to Reflect Goals&#10;&#10;Category 1&#10;Service - OP PC Visit&#10;Units -1750&#10;PPU - 20&#10;TP - 35000&#10;Category 1&#10;Service - OP PC Visit&#10;Units -1750&#10;PPU - 20&#10;TP - 35000&#10;Category 1&#10;Service - ER Visit&#10;Units -1750&#10;PPU - 20&#10;TP - 35000&#10;Category 2&#10;Service - Telephone Consultation&#10;Units -1000&#10;PPU - 15&#10;TP - 15000&#10;Category 2&#10;Service - Telemedicine&#10;Units -1000&#10;PPU - 15&#10;TP - 15000&#10;Category 2&#10;Service -eConsult&#10;Units -300&#10;PPU - 10&#10;TP - 3000&#10;Category 3&#10;Service - Paramedic treat and release&#10;Units -700&#10;PPU - 10&#10;TP - 7000&#10;Category 3&#10;Service - Community Health Worker Encounter&#10;Units -700&#10;PPU - 10&#10;TP - 7000&#10;Category 4&#10;Service - Support Group&#10;Units -150&#10;PPU - 5&#10;TP - 750&#10;Category 5&#10;Service - Inpatient Day&#10;Units -2000&#10;PPU - 35&#10;TP - 70000&#10;&#10;Total Points - 188250&#10;Amount above/eblow threshold - 3250&#10;&#10;">
            <a:extLst>
              <a:ext uri="{FF2B5EF4-FFF2-40B4-BE49-F238E27FC236}">
                <a16:creationId xmlns:a16="http://schemas.microsoft.com/office/drawing/2014/main" id="{7DA75D0C-559D-4A59-8220-B7248EDD3D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5000" y="2438400"/>
            <a:ext cx="7874000" cy="376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Slide Number Placeholder 4">
            <a:extLst>
              <a:ext uri="{FF2B5EF4-FFF2-40B4-BE49-F238E27FC236}">
                <a16:creationId xmlns:a16="http://schemas.microsoft.com/office/drawing/2014/main" id="{9FD76C2C-77D1-4998-BC5F-7974C1D59962}"/>
              </a:ext>
            </a:extLst>
          </p:cNvPr>
          <p:cNvSpPr>
            <a:spLocks noGrp="1"/>
          </p:cNvSpPr>
          <p:nvPr>
            <p:ph type="sldNum" sz="quarter" idx="12"/>
          </p:nvPr>
        </p:nvSpPr>
        <p:spPr bwMode="auto">
          <a:xfrm>
            <a:off x="66294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FE5BB9C-6CB9-4034-8457-97FD156FB324}" type="slidenum">
              <a:rPr lang="en-US" altLang="en-US" sz="1400"/>
              <a:pPr/>
              <a:t>22</a:t>
            </a:fld>
            <a:endParaRPr lang="en-US" altLang="en-US" sz="14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675B02-45E8-4C8D-8871-794CABA78CFE}"/>
              </a:ext>
            </a:extLst>
          </p:cNvPr>
          <p:cNvSpPr>
            <a:spLocks noGrp="1"/>
          </p:cNvSpPr>
          <p:nvPr>
            <p:ph type="title"/>
          </p:nvPr>
        </p:nvSpPr>
        <p:spPr>
          <a:xfrm>
            <a:off x="152400" y="838200"/>
            <a:ext cx="8229600" cy="1143000"/>
          </a:xfrm>
        </p:spPr>
        <p:txBody>
          <a:bodyPr rtlCol="0">
            <a:normAutofit fontScale="90000"/>
          </a:bodyPr>
          <a:lstStyle/>
          <a:p>
            <a:pPr fontAlgn="auto">
              <a:spcAft>
                <a:spcPts val="0"/>
              </a:spcAft>
              <a:defRPr/>
            </a:pPr>
            <a:r>
              <a:rPr lang="en-US" dirty="0">
                <a:solidFill>
                  <a:schemeClr val="bg1"/>
                </a:solidFill>
              </a:rPr>
              <a:t>Evaluation and Accountability</a:t>
            </a:r>
            <a:br>
              <a:rPr lang="en-US" dirty="0"/>
            </a:br>
            <a:endParaRPr lang="en-US" dirty="0"/>
          </a:p>
        </p:txBody>
      </p:sp>
      <p:sp>
        <p:nvSpPr>
          <p:cNvPr id="35842" name="Rectangle 5">
            <a:extLst>
              <a:ext uri="{FF2B5EF4-FFF2-40B4-BE49-F238E27FC236}">
                <a16:creationId xmlns:a16="http://schemas.microsoft.com/office/drawing/2014/main" id="{2FFE7233-FC6E-49BF-B664-E3402950D4C2}"/>
              </a:ext>
            </a:extLst>
          </p:cNvPr>
          <p:cNvSpPr>
            <a:spLocks noChangeArrowheads="1"/>
          </p:cNvSpPr>
          <p:nvPr/>
        </p:nvSpPr>
        <p:spPr bwMode="auto">
          <a:xfrm>
            <a:off x="342900" y="2705100"/>
            <a:ext cx="84582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4400" b="1"/>
              <a:t>Evaluation and Accountability</a:t>
            </a:r>
          </a:p>
        </p:txBody>
      </p:sp>
      <p:sp>
        <p:nvSpPr>
          <p:cNvPr id="35844" name="Slide Number Placeholder 1">
            <a:extLst>
              <a:ext uri="{FF2B5EF4-FFF2-40B4-BE49-F238E27FC236}">
                <a16:creationId xmlns:a16="http://schemas.microsoft.com/office/drawing/2014/main" id="{8CA18344-3490-4EC4-B75C-217CDC3D813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CB558CF-71B3-4A39-B294-FBF9E5A67183}" type="slidenum">
              <a:rPr lang="en-US" altLang="en-US" sz="1400"/>
              <a:pPr/>
              <a:t>23</a:t>
            </a:fld>
            <a:endParaRPr lang="en-US" altLang="en-US" sz="14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3D75703E-2CF6-4290-BD11-36F426C64229}"/>
              </a:ext>
            </a:extLst>
          </p:cNvPr>
          <p:cNvSpPr>
            <a:spLocks noGrp="1"/>
          </p:cNvSpPr>
          <p:nvPr>
            <p:ph type="title"/>
          </p:nvPr>
        </p:nvSpPr>
        <p:spPr>
          <a:xfrm>
            <a:off x="457200" y="76200"/>
            <a:ext cx="8229600" cy="1143000"/>
          </a:xfrm>
        </p:spPr>
        <p:txBody>
          <a:bodyPr/>
          <a:lstStyle/>
          <a:p>
            <a:r>
              <a:rPr lang="en-US" altLang="en-US" sz="4000" b="1"/>
              <a:t>Evaluation/Accountability</a:t>
            </a:r>
            <a:endParaRPr lang="en-US" altLang="en-US" sz="4000"/>
          </a:p>
        </p:txBody>
      </p:sp>
      <p:graphicFrame>
        <p:nvGraphicFramePr>
          <p:cNvPr id="5" name="Content Placeholder 4" descr="Under this global payment/coordinated care for the uninsured proposal, California is seeking to demonstrate that shifting payment away from cost and toward value can encourage care in more appropriate settings, to ensure that patients are seen in the right place and given the right care at the right time.&#10;It will be critical to establish clear metrics by which to gauge whether this effort is successful.&#10;A key component of the program will be an evaluation, which would focus on the relative resource allocation and workforce investments and the extent to which services shift the balance of care.&#10;In support of this evaluation, in addition to the reporting necessary for claiming the funding, the public hospital systems would report data in two core areas: resource allocation and workforce involvement&#10;">
            <a:extLst>
              <a:ext uri="{FF2B5EF4-FFF2-40B4-BE49-F238E27FC236}">
                <a16:creationId xmlns:a16="http://schemas.microsoft.com/office/drawing/2014/main" id="{EC87ACA1-0051-447C-8225-D2AFF9DBF918}"/>
              </a:ext>
            </a:extLst>
          </p:cNvPr>
          <p:cNvGraphicFramePr>
            <a:graphicFrameLocks noGrp="1"/>
          </p:cNvGraphicFramePr>
          <p:nvPr>
            <p:ph idx="1"/>
          </p:nvPr>
        </p:nvGraphicFramePr>
        <p:xfrm>
          <a:off x="304800" y="1371600"/>
          <a:ext cx="8229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6868" name="Slide Number Placeholder 2">
            <a:extLst>
              <a:ext uri="{FF2B5EF4-FFF2-40B4-BE49-F238E27FC236}">
                <a16:creationId xmlns:a16="http://schemas.microsoft.com/office/drawing/2014/main" id="{285CFB56-2247-4B00-9362-FA0D3096E40E}"/>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1978F46-1DDC-44AD-BB36-655EAEEB830F}" type="slidenum">
              <a:rPr lang="en-US" altLang="en-US" sz="1400"/>
              <a:pPr/>
              <a:t>24</a:t>
            </a:fld>
            <a:endParaRPr lang="en-US" altLang="en-US" sz="1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D5CDEFAD-48B3-4257-9A1D-28F56D72B797}"/>
              </a:ext>
            </a:extLst>
          </p:cNvPr>
          <p:cNvSpPr>
            <a:spLocks noGrp="1"/>
          </p:cNvSpPr>
          <p:nvPr>
            <p:ph type="title"/>
          </p:nvPr>
        </p:nvSpPr>
        <p:spPr>
          <a:xfrm>
            <a:off x="228600" y="228600"/>
            <a:ext cx="8229600" cy="990600"/>
          </a:xfrm>
        </p:spPr>
        <p:txBody>
          <a:bodyPr/>
          <a:lstStyle/>
          <a:p>
            <a:r>
              <a:rPr lang="en-US" altLang="en-US" sz="3000" b="1"/>
              <a:t>Evaluation/Accountability (continued)</a:t>
            </a:r>
            <a:endParaRPr lang="en-US" altLang="en-US" sz="3000"/>
          </a:p>
        </p:txBody>
      </p:sp>
      <p:sp>
        <p:nvSpPr>
          <p:cNvPr id="37891" name="Content Placeholder 2">
            <a:extLst>
              <a:ext uri="{FF2B5EF4-FFF2-40B4-BE49-F238E27FC236}">
                <a16:creationId xmlns:a16="http://schemas.microsoft.com/office/drawing/2014/main" id="{F2A13092-C93D-4B37-AAFC-25EEB51DFD2D}"/>
              </a:ext>
            </a:extLst>
          </p:cNvPr>
          <p:cNvSpPr>
            <a:spLocks noGrp="1"/>
          </p:cNvSpPr>
          <p:nvPr>
            <p:ph idx="1"/>
          </p:nvPr>
        </p:nvSpPr>
        <p:spPr>
          <a:xfrm>
            <a:off x="381000" y="1219200"/>
            <a:ext cx="8229600" cy="5181600"/>
          </a:xfrm>
        </p:spPr>
        <p:txBody>
          <a:bodyPr/>
          <a:lstStyle/>
          <a:p>
            <a:pPr marL="0" indent="0">
              <a:buFont typeface="Arial" panose="020B0604020202020204" pitchFamily="34" charset="0"/>
              <a:buNone/>
            </a:pPr>
            <a:r>
              <a:rPr lang="en-US" altLang="en-US" sz="2300" b="1"/>
              <a:t>Resource Allocation</a:t>
            </a:r>
            <a:r>
              <a:rPr lang="en-US" altLang="en-US" sz="2300"/>
              <a:t> – measures of the shift in the balance of care</a:t>
            </a:r>
          </a:p>
          <a:p>
            <a:pPr marL="0" indent="0">
              <a:buFont typeface="Arial" panose="020B0604020202020204" pitchFamily="34" charset="0"/>
              <a:buNone/>
            </a:pPr>
            <a:r>
              <a:rPr lang="en-US" altLang="en-US" sz="2000" i="1"/>
              <a:t>Potential metrics</a:t>
            </a:r>
          </a:p>
          <a:p>
            <a:pPr lvl="1"/>
            <a:r>
              <a:rPr lang="en-US" altLang="en-US" sz="1800"/>
              <a:t>Ratio of primary to specialty care visits</a:t>
            </a:r>
          </a:p>
          <a:p>
            <a:pPr lvl="1"/>
            <a:r>
              <a:rPr lang="en-US" altLang="en-US" sz="1800"/>
              <a:t>Ratio of new to follow-up appointments within specialty care</a:t>
            </a:r>
          </a:p>
          <a:p>
            <a:pPr lvl="1"/>
            <a:r>
              <a:rPr lang="en-US" altLang="en-US" sz="1800"/>
              <a:t>Average time to discharge from specialty care</a:t>
            </a:r>
          </a:p>
          <a:p>
            <a:pPr lvl="1"/>
            <a:r>
              <a:rPr lang="en-US" altLang="en-US" sz="1800"/>
              <a:t>Ratio of primary care to emergency room/urgent care visits</a:t>
            </a:r>
          </a:p>
          <a:p>
            <a:pPr lvl="1"/>
            <a:r>
              <a:rPr lang="en-US" altLang="en-US" sz="1800"/>
              <a:t>Mental health/substance use disorder visits</a:t>
            </a:r>
          </a:p>
          <a:p>
            <a:pPr lvl="1"/>
            <a:r>
              <a:rPr lang="en-US" altLang="en-US" sz="1800"/>
              <a:t>Inpatient stays related to ambulatory sensitive conditions</a:t>
            </a:r>
          </a:p>
          <a:p>
            <a:pPr marL="0" indent="0">
              <a:buFont typeface="Arial" panose="020B0604020202020204" pitchFamily="34" charset="0"/>
              <a:buNone/>
            </a:pPr>
            <a:r>
              <a:rPr lang="en-US" altLang="en-US" sz="2200" b="1"/>
              <a:t>Workforce involvement</a:t>
            </a:r>
            <a:r>
              <a:rPr lang="en-US" altLang="en-US" sz="2200"/>
              <a:t> – investment in alternative uses of workforce to expand access and provide higher quality care for lower long term costs</a:t>
            </a:r>
          </a:p>
          <a:p>
            <a:pPr marL="0" indent="0">
              <a:buFont typeface="Arial" panose="020B0604020202020204" pitchFamily="34" charset="0"/>
              <a:buNone/>
            </a:pPr>
            <a:r>
              <a:rPr lang="en-US" altLang="en-US" sz="2000" i="1"/>
              <a:t>Potential metrics</a:t>
            </a:r>
          </a:p>
          <a:p>
            <a:pPr lvl="1"/>
            <a:r>
              <a:rPr lang="en-US" altLang="en-US" sz="1800"/>
              <a:t>Use of non-traditional workforce classifications (e.g. CHWs)</a:t>
            </a:r>
          </a:p>
          <a:p>
            <a:pPr lvl="1"/>
            <a:r>
              <a:rPr lang="en-US" altLang="en-US" sz="1800"/>
              <a:t>Expansion of roles/responsibilities (within scope of practice) for traditional workforce classifications</a:t>
            </a:r>
          </a:p>
        </p:txBody>
      </p:sp>
      <p:sp>
        <p:nvSpPr>
          <p:cNvPr id="37892" name="Slide Number Placeholder 2">
            <a:extLst>
              <a:ext uri="{FF2B5EF4-FFF2-40B4-BE49-F238E27FC236}">
                <a16:creationId xmlns:a16="http://schemas.microsoft.com/office/drawing/2014/main" id="{8E883ADD-FC6D-4AEF-9DD0-AB914EB59B4E}"/>
              </a:ext>
            </a:extLst>
          </p:cNvPr>
          <p:cNvSpPr>
            <a:spLocks noGrp="1"/>
          </p:cNvSpPr>
          <p:nvPr>
            <p:ph type="sldNum" sz="quarter" idx="12"/>
          </p:nvPr>
        </p:nvSpPr>
        <p:spPr bwMode="auto">
          <a:xfrm>
            <a:off x="67056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DCCA2A9-D677-4B22-BEC4-533AF320D0EF}" type="slidenum">
              <a:rPr lang="en-US" altLang="en-US" sz="1400"/>
              <a:pPr/>
              <a:t>25</a:t>
            </a:fld>
            <a:endParaRPr lang="en-US" altLang="en-US" sz="14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657681-8E1D-4818-9805-9F9D1DFE2CDC}"/>
              </a:ext>
            </a:extLst>
          </p:cNvPr>
          <p:cNvSpPr>
            <a:spLocks noGrp="1"/>
          </p:cNvSpPr>
          <p:nvPr>
            <p:ph type="title"/>
          </p:nvPr>
        </p:nvSpPr>
        <p:spPr>
          <a:xfrm>
            <a:off x="3175" y="838200"/>
            <a:ext cx="8229600" cy="1143000"/>
          </a:xfrm>
        </p:spPr>
        <p:txBody>
          <a:bodyPr rtlCol="0">
            <a:normAutofit fontScale="90000"/>
          </a:bodyPr>
          <a:lstStyle/>
          <a:p>
            <a:pPr fontAlgn="auto">
              <a:spcAft>
                <a:spcPts val="0"/>
              </a:spcAft>
              <a:defRPr/>
            </a:pPr>
            <a:r>
              <a:rPr lang="en-US" dirty="0">
                <a:solidFill>
                  <a:schemeClr val="bg1"/>
                </a:solidFill>
              </a:rPr>
              <a:t>Questions and Discussion</a:t>
            </a:r>
            <a:br>
              <a:rPr lang="en-US" dirty="0"/>
            </a:br>
            <a:endParaRPr lang="en-US" dirty="0"/>
          </a:p>
        </p:txBody>
      </p:sp>
      <p:sp>
        <p:nvSpPr>
          <p:cNvPr id="38914" name="Rectangle 5">
            <a:extLst>
              <a:ext uri="{FF2B5EF4-FFF2-40B4-BE49-F238E27FC236}">
                <a16:creationId xmlns:a16="http://schemas.microsoft.com/office/drawing/2014/main" id="{390EC522-BD49-49BA-81A7-8C340F0BBE7B}"/>
              </a:ext>
            </a:extLst>
          </p:cNvPr>
          <p:cNvSpPr>
            <a:spLocks noChangeArrowheads="1"/>
          </p:cNvSpPr>
          <p:nvPr/>
        </p:nvSpPr>
        <p:spPr bwMode="auto">
          <a:xfrm>
            <a:off x="342900" y="2705100"/>
            <a:ext cx="84582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4400" b="1"/>
              <a:t>Questions and Discussion</a:t>
            </a:r>
          </a:p>
        </p:txBody>
      </p:sp>
      <p:sp>
        <p:nvSpPr>
          <p:cNvPr id="38916" name="Slide Number Placeholder 1">
            <a:extLst>
              <a:ext uri="{FF2B5EF4-FFF2-40B4-BE49-F238E27FC236}">
                <a16:creationId xmlns:a16="http://schemas.microsoft.com/office/drawing/2014/main" id="{4F62F25C-8A62-4242-A133-79803991961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37A0168-42B2-45E7-9DBF-5E34A39B4E3F}" type="slidenum">
              <a:rPr lang="en-US" altLang="en-US" sz="1400"/>
              <a:pPr/>
              <a:t>26</a:t>
            </a:fld>
            <a:endParaRPr lang="en-US" altLang="en-US" sz="14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B53BE52F-8A85-4EDB-87CD-60727AE9F411}"/>
              </a:ext>
            </a:extLst>
          </p:cNvPr>
          <p:cNvSpPr>
            <a:spLocks noGrp="1"/>
          </p:cNvSpPr>
          <p:nvPr>
            <p:ph type="title"/>
          </p:nvPr>
        </p:nvSpPr>
        <p:spPr>
          <a:xfrm>
            <a:off x="304800" y="228600"/>
            <a:ext cx="8229600" cy="1143000"/>
          </a:xfrm>
        </p:spPr>
        <p:txBody>
          <a:bodyPr/>
          <a:lstStyle/>
          <a:p>
            <a:r>
              <a:rPr lang="en-US" altLang="en-US" sz="4000" b="1"/>
              <a:t>Key Questions</a:t>
            </a:r>
            <a:endParaRPr lang="en-US" altLang="en-US" sz="4000"/>
          </a:p>
        </p:txBody>
      </p:sp>
      <p:graphicFrame>
        <p:nvGraphicFramePr>
          <p:cNvPr id="4" name="Content Placeholder 3" descr="Are these the right categories of services? Are there other categories/services that should be considered&#10;How do we value services/system today to establish the threshold?&#10;How do we value services (particularly traditionally those not reimbursed/accounted for) to drive the right incentives?&#10;How do we establish tiers/groups of services within categories in order to have reasonable/understandable measures of value&#10;How does the threshold target change over time given funding reductions (DSH cuts)?&#10;Are the elements of evaluation appropriate?  What other metrics might be important? How does the evaluation account for demographics of population, churn, and partial coverage?&#10;">
            <a:extLst>
              <a:ext uri="{FF2B5EF4-FFF2-40B4-BE49-F238E27FC236}">
                <a16:creationId xmlns:a16="http://schemas.microsoft.com/office/drawing/2014/main" id="{8BE15DDB-B829-49FC-8EB9-F2629AA46EBE}"/>
              </a:ext>
            </a:extLst>
          </p:cNvPr>
          <p:cNvGraphicFramePr>
            <a:graphicFrameLocks noGrp="1"/>
          </p:cNvGraphicFramePr>
          <p:nvPr>
            <p:ph idx="1"/>
          </p:nvPr>
        </p:nvGraphicFramePr>
        <p:xfrm>
          <a:off x="304800" y="1066800"/>
          <a:ext cx="81534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9940" name="Slide Number Placeholder 2">
            <a:extLst>
              <a:ext uri="{FF2B5EF4-FFF2-40B4-BE49-F238E27FC236}">
                <a16:creationId xmlns:a16="http://schemas.microsoft.com/office/drawing/2014/main" id="{A014890C-6AD1-435C-879E-BFB9378DCA09}"/>
              </a:ext>
            </a:extLst>
          </p:cNvPr>
          <p:cNvSpPr>
            <a:spLocks noGrp="1"/>
          </p:cNvSpPr>
          <p:nvPr>
            <p:ph type="sldNum" sz="quarter" idx="12"/>
          </p:nvPr>
        </p:nvSpPr>
        <p:spPr bwMode="auto">
          <a:xfrm>
            <a:off x="6629400" y="655320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CD04D22-EFF4-46DA-943F-B81C59B5B2DE}" type="slidenum">
              <a:rPr lang="en-US" altLang="en-US" sz="1400"/>
              <a:pPr/>
              <a:t>27</a:t>
            </a:fld>
            <a:endParaRPr lang="en-US" altLang="en-US" sz="14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51996C9-8258-41D6-9A26-17FE236C9DE7}"/>
              </a:ext>
            </a:extLst>
          </p:cNvPr>
          <p:cNvSpPr>
            <a:spLocks noGrp="1"/>
          </p:cNvSpPr>
          <p:nvPr>
            <p:ph type="title"/>
          </p:nvPr>
        </p:nvSpPr>
        <p:spPr/>
        <p:txBody>
          <a:bodyPr rtlCol="0">
            <a:normAutofit fontScale="90000"/>
          </a:bodyPr>
          <a:lstStyle/>
          <a:p>
            <a:pPr fontAlgn="auto">
              <a:spcAft>
                <a:spcPts val="0"/>
              </a:spcAft>
              <a:defRPr/>
            </a:pPr>
            <a:r>
              <a:rPr lang="en-US" dirty="0">
                <a:solidFill>
                  <a:schemeClr val="bg1"/>
                </a:solidFill>
              </a:rPr>
              <a:t>Next Steps</a:t>
            </a:r>
            <a:br>
              <a:rPr lang="en-US" dirty="0"/>
            </a:br>
            <a:endParaRPr lang="en-US" dirty="0"/>
          </a:p>
        </p:txBody>
      </p:sp>
      <p:sp>
        <p:nvSpPr>
          <p:cNvPr id="40962" name="Rectangle 5">
            <a:extLst>
              <a:ext uri="{FF2B5EF4-FFF2-40B4-BE49-F238E27FC236}">
                <a16:creationId xmlns:a16="http://schemas.microsoft.com/office/drawing/2014/main" id="{165086AF-6058-413D-915D-B2B28E2B174C}"/>
              </a:ext>
            </a:extLst>
          </p:cNvPr>
          <p:cNvSpPr>
            <a:spLocks noChangeArrowheads="1"/>
          </p:cNvSpPr>
          <p:nvPr/>
        </p:nvSpPr>
        <p:spPr bwMode="auto">
          <a:xfrm>
            <a:off x="342900" y="2705100"/>
            <a:ext cx="84582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4400" b="1"/>
              <a:t>Next Steps</a:t>
            </a:r>
          </a:p>
        </p:txBody>
      </p:sp>
      <p:sp>
        <p:nvSpPr>
          <p:cNvPr id="40964" name="Slide Number Placeholder 1">
            <a:extLst>
              <a:ext uri="{FF2B5EF4-FFF2-40B4-BE49-F238E27FC236}">
                <a16:creationId xmlns:a16="http://schemas.microsoft.com/office/drawing/2014/main" id="{DCD5D041-566C-4C27-A88E-DD3379C6D86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CB90654-105F-42B2-AA97-5B0BE6D4571F}" type="slidenum">
              <a:rPr lang="en-US" altLang="en-US" sz="1400"/>
              <a:pPr/>
              <a:t>28</a:t>
            </a:fld>
            <a:endParaRPr lang="en-US" altLang="en-US" sz="140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d4ce751e46aee27b221ff7191f0e82e219583ec"/>
</p:tagLst>
</file>

<file path=ppt/theme/theme1.xml><?xml version="1.0" encoding="utf-8"?>
<a:theme xmlns:a="http://schemas.openxmlformats.org/drawingml/2006/main" name="Office Theme">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9BFFA04-31C3-43A2-A343-AA7EAFFE9AA9}">
  <ds:schemaRefs>
    <ds:schemaRef ds:uri="http://schemas.microsoft.com/office/2006/metadata/longProperties"/>
  </ds:schemaRefs>
</ds:datastoreItem>
</file>

<file path=customXml/itemProps2.xml><?xml version="1.0" encoding="utf-8"?>
<ds:datastoreItem xmlns:ds="http://schemas.openxmlformats.org/officeDocument/2006/customXml" ds:itemID="{1852FF68-60AA-4970-AA9B-5B040F35C41D}"/>
</file>

<file path=customXml/itemProps3.xml><?xml version="1.0" encoding="utf-8"?>
<ds:datastoreItem xmlns:ds="http://schemas.openxmlformats.org/officeDocument/2006/customXml" ds:itemID="{D5F212A0-3242-4385-A226-F69B1DD6D09E}">
  <ds:schemaRefs>
    <ds:schemaRef ds:uri="http://schemas.microsoft.com/sharepoint/v3/contenttype/forms"/>
  </ds:schemaRefs>
</ds:datastoreItem>
</file>

<file path=customXml/itemProps4.xml><?xml version="1.0" encoding="utf-8"?>
<ds:datastoreItem xmlns:ds="http://schemas.openxmlformats.org/officeDocument/2006/customXml" ds:itemID="{DB653691-3F57-4B39-A1C4-E904F6C067E7}">
  <ds:schemaRefs>
    <ds:schemaRef ds:uri="http://schemas.microsoft.com/sharepoint/events"/>
  </ds:schemaRefs>
</ds:datastoreItem>
</file>

<file path=customXml/itemProps5.xml><?xml version="1.0" encoding="utf-8"?>
<ds:datastoreItem xmlns:ds="http://schemas.openxmlformats.org/officeDocument/2006/customXml" ds:itemID="{EFB94DE9-015C-4654-8696-8EB1317E8B3A}"/>
</file>

<file path=docProps/app.xml><?xml version="1.0" encoding="utf-8"?>
<Properties xmlns="http://schemas.openxmlformats.org/officeDocument/2006/extended-properties" xmlns:vt="http://schemas.openxmlformats.org/officeDocument/2006/docPropsVTypes">
  <Template/>
  <TotalTime>0</TotalTime>
  <Words>2084</Words>
  <Application>Microsoft Office PowerPoint</Application>
  <PresentationFormat>On-screen Show (4:3)</PresentationFormat>
  <Paragraphs>211</Paragraphs>
  <Slides>28</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Office Theme</vt:lpstr>
      <vt:lpstr>Section 1115 Medicaid Waiver Renewal Safety Net Financing Expert Stakeholder Workgroup #2  </vt:lpstr>
      <vt:lpstr>Workgroup Agenda</vt:lpstr>
      <vt:lpstr>Status Update</vt:lpstr>
      <vt:lpstr>Recap of Meeting #1</vt:lpstr>
      <vt:lpstr>Recap of Meeting #1 (continued)</vt:lpstr>
      <vt:lpstr>Bridge to Reform Waiver  DSH/SNCP Allocations </vt:lpstr>
      <vt:lpstr>BTR DSH/SNCP Allocations  (DY 10 – FY2014/15 Estimates)</vt:lpstr>
      <vt:lpstr>Global Budget / Coordinated Care for the Uninsured </vt:lpstr>
      <vt:lpstr>Key Goals/Concepts</vt:lpstr>
      <vt:lpstr>Methodology</vt:lpstr>
      <vt:lpstr>Methodology (continued)</vt:lpstr>
      <vt:lpstr>Service Categories</vt:lpstr>
      <vt:lpstr>Category 1:  Face-to-Face Outpatient Visits</vt:lpstr>
      <vt:lpstr>Category 2:  Technology-Based Outpatient Encounters</vt:lpstr>
      <vt:lpstr>Category 3:  Non-Office Based Outpatient Encounters</vt:lpstr>
      <vt:lpstr>Category 4:  Preventive Health, Education, Care Management, and Patient Support Encounters</vt:lpstr>
      <vt:lpstr>Category 5:  Inpatient/Facility Stays</vt:lpstr>
      <vt:lpstr>Service Categories/Point Valuation</vt:lpstr>
      <vt:lpstr>Hypothetical Example </vt:lpstr>
      <vt:lpstr>Hypothetical Example</vt:lpstr>
      <vt:lpstr>Hypothetical Example (continued)</vt:lpstr>
      <vt:lpstr>Hypothetical Example (continued).</vt:lpstr>
      <vt:lpstr>Evaluation and Accountability </vt:lpstr>
      <vt:lpstr>Evaluation/Accountability</vt:lpstr>
      <vt:lpstr>Evaluation/Accountability (continued)</vt:lpstr>
      <vt:lpstr>Questions and Discussion </vt:lpstr>
      <vt:lpstr>Key Questions</vt:lpstr>
      <vt:lpstr>Next Steps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SNF2_DHCS</dc:title>
  <dc:creator/>
  <cp:keywords>1115, renewal</cp:keywords>
  <cp:lastModifiedBy/>
  <cp:revision>1</cp:revision>
  <dcterms:created xsi:type="dcterms:W3CDTF">2013-02-13T19:39:50Z</dcterms:created>
  <dcterms:modified xsi:type="dcterms:W3CDTF">2020-12-05T04:32:37Z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ender">
    <vt:lpwstr/>
  </property>
  <property fmtid="{D5CDD505-2E9C-101B-9397-08002B2CF9AE}" pid="3" name="TAGEthnicity">
    <vt:lpwstr/>
  </property>
  <property fmtid="{D5CDD505-2E9C-101B-9397-08002B2CF9AE}" pid="4" name="PublishingContactName">
    <vt:lpwstr>Jonathan Palisoc</vt:lpwstr>
  </property>
  <property fmtid="{D5CDD505-2E9C-101B-9397-08002B2CF9AE}" pid="5" name="Abstract">
    <vt:lpwstr>SNF2_DHCS</vt:lpwstr>
  </property>
  <property fmtid="{D5CDD505-2E9C-101B-9397-08002B2CF9AE}" pid="6" name="TAGBusPart">
    <vt:lpwstr/>
  </property>
  <property fmtid="{D5CDD505-2E9C-101B-9397-08002B2CF9AE}" pid="7" name="Topics">
    <vt:lpwstr>130;#;#152;#</vt:lpwstr>
  </property>
  <property fmtid="{D5CDD505-2E9C-101B-9397-08002B2CF9AE}" pid="8" name="Language">
    <vt:lpwstr>English</vt:lpwstr>
  </property>
  <property fmtid="{D5CDD505-2E9C-101B-9397-08002B2CF9AE}" pid="9" name="Organization">
    <vt:lpwstr>76</vt:lpwstr>
  </property>
  <property fmtid="{D5CDD505-2E9C-101B-9397-08002B2CF9AE}" pid="10" name="Reading Level">
    <vt:lpwstr/>
  </property>
  <property fmtid="{D5CDD505-2E9C-101B-9397-08002B2CF9AE}" pid="11" name="TAGAge">
    <vt:lpwstr/>
  </property>
  <property fmtid="{D5CDD505-2E9C-101B-9397-08002B2CF9AE}" pid="12" name="xd_Signature">
    <vt:lpwstr/>
  </property>
  <property fmtid="{D5CDD505-2E9C-101B-9397-08002B2CF9AE}" pid="13" name="TemplateUrl">
    <vt:lpwstr/>
  </property>
  <property fmtid="{D5CDD505-2E9C-101B-9397-08002B2CF9AE}" pid="14" name="Order">
    <vt:lpwstr>716300.000000000</vt:lpwstr>
  </property>
  <property fmtid="{D5CDD505-2E9C-101B-9397-08002B2CF9AE}" pid="15" name="xd_ProgID">
    <vt:lpwstr/>
  </property>
  <property fmtid="{D5CDD505-2E9C-101B-9397-08002B2CF9AE}" pid="16" name="PublishingStartDate">
    <vt:lpwstr/>
  </property>
  <property fmtid="{D5CDD505-2E9C-101B-9397-08002B2CF9AE}" pid="17" name="PublishingExpirationDate">
    <vt:lpwstr/>
  </property>
  <property fmtid="{D5CDD505-2E9C-101B-9397-08002B2CF9AE}" pid="18" name="_SourceUrl">
    <vt:lpwstr/>
  </property>
  <property fmtid="{D5CDD505-2E9C-101B-9397-08002B2CF9AE}" pid="19" name="_SharedFileIndex">
    <vt:lpwstr/>
  </property>
  <property fmtid="{D5CDD505-2E9C-101B-9397-08002B2CF9AE}" pid="20" name="display_urn:schemas-microsoft-com:office:office#Editor">
    <vt:lpwstr>John SS01. Trapper</vt:lpwstr>
  </property>
  <property fmtid="{D5CDD505-2E9C-101B-9397-08002B2CF9AE}" pid="21" name="display_urn:schemas-microsoft-com:office:office#Author">
    <vt:lpwstr>John SS01. Trapper</vt:lpwstr>
  </property>
  <property fmtid="{D5CDD505-2E9C-101B-9397-08002B2CF9AE}" pid="22" name="_dlc_DocId">
    <vt:lpwstr>DHCSDOC-2129867196-1957</vt:lpwstr>
  </property>
  <property fmtid="{D5CDD505-2E9C-101B-9397-08002B2CF9AE}" pid="23" name="_dlc_DocIdItemGuid">
    <vt:lpwstr>89096740-5443-45ed-8804-45549c572705</vt:lpwstr>
  </property>
  <property fmtid="{D5CDD505-2E9C-101B-9397-08002B2CF9AE}" pid="24" name="_dlc_DocIdUrl">
    <vt:lpwstr>http://dhcs2016prod:88/provgovpart/_layouts/15/DocIdRedir.aspx?ID=DHCSDOC-2129867196-1957, DHCSDOC-2129867196-1957</vt:lpwstr>
  </property>
  <property fmtid="{D5CDD505-2E9C-101B-9397-08002B2CF9AE}" pid="25" name="ContentTypeId">
    <vt:lpwstr>0x0101000DD778A44A894D44A57135C48A267F0A</vt:lpwstr>
  </property>
</Properties>
</file>