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27.xml" ContentType="application/vnd.openxmlformats-officedocument.presentationml.slide+xml"/>
  <Override PartName="/ppt/slides/slide128.xml" ContentType="application/vnd.openxmlformats-officedocument.presentationml.slide+xml"/>
  <Override PartName="/ppt/presentation.xml" ContentType="application/vnd.openxmlformats-officedocument.presentationml.presentation.main+xml"/>
  <Override PartName="/ppt/slides/slide12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46.xml" ContentType="application/vnd.openxmlformats-officedocument.presentationml.slide+xml"/>
  <Override PartName="/ppt/slides/slide45.xml" ContentType="application/vnd.openxmlformats-officedocument.presentationml.slide+xml"/>
  <Override PartName="/ppt/slides/slide44.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65.xml" ContentType="application/vnd.openxmlformats-officedocument.presentationml.slide+xml"/>
  <Override PartName="/ppt/slides/slide64.xml" ContentType="application/vnd.openxmlformats-officedocument.presentationml.slide+xml"/>
  <Override PartName="/ppt/slides/slide63.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73.xml" ContentType="application/vnd.openxmlformats-officedocument.presentationml.slide+xml"/>
  <Override PartName="/ppt/slides/slide68.xml" ContentType="application/vnd.openxmlformats-officedocument.presentationml.slide+xml"/>
  <Override PartName="/ppt/slides/slide75.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08.xml" ContentType="application/vnd.openxmlformats-officedocument.presentationml.slide+xml"/>
  <Override PartName="/ppt/slides/slide107.xml" ContentType="application/vnd.openxmlformats-officedocument.presentationml.slide+xml"/>
  <Override PartName="/ppt/slides/slide106.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1.xml" ContentType="application/vnd.openxmlformats-officedocument.presentationml.slide+xml"/>
  <Override PartName="/ppt/slides/slide120.xml" ContentType="application/vnd.openxmlformats-officedocument.presentationml.slide+xml"/>
  <Override PartName="/ppt/slides/slide119.xml" ContentType="application/vnd.openxmlformats-officedocument.presentationml.slide+xml"/>
  <Override PartName="/ppt/slides/slide118.xml" ContentType="application/vnd.openxmlformats-officedocument.presentationml.slide+xml"/>
  <Override PartName="/ppt/slides/slide117.xml" ContentType="application/vnd.openxmlformats-officedocument.presentationml.slide+xml"/>
  <Override PartName="/ppt/slides/slide74.xml" ContentType="application/vnd.openxmlformats-officedocument.presentationml.slide+xml"/>
  <Override PartName="/ppt/slides/slide101.xml" ContentType="application/vnd.openxmlformats-officedocument.presentationml.slide+xml"/>
  <Override PartName="/ppt/slides/slide116.xml" ContentType="application/vnd.openxmlformats-officedocument.presentationml.slide+xml"/>
  <Override PartName="/ppt/slides/slide99.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1.xml" ContentType="application/vnd.openxmlformats-officedocument.presentationml.slide+xml"/>
  <Override PartName="/ppt/slides/slide80.xml" ContentType="application/vnd.openxmlformats-officedocument.presentationml.slide+xml"/>
  <Override PartName="/ppt/slides/slide79.xml" ContentType="application/vnd.openxmlformats-officedocument.presentationml.slide+xml"/>
  <Override PartName="/ppt/slides/slide78.xml" ContentType="application/vnd.openxmlformats-officedocument.presentationml.slide+xml"/>
  <Override PartName="/ppt/slides/slide77.xml" ContentType="application/vnd.openxmlformats-officedocument.presentationml.slide+xml"/>
  <Override PartName="/ppt/slides/slide76.xml" ContentType="application/vnd.openxmlformats-officedocument.presentationml.slide+xml"/>
  <Override PartName="/ppt/slides/slide86.xml" ContentType="application/vnd.openxmlformats-officedocument.presentationml.slide+xml"/>
  <Override PartName="/ppt/slides/slide100.xml" ContentType="application/vnd.openxmlformats-officedocument.presentationml.slide+xml"/>
  <Override PartName="/ppt/slides/slide88.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4.xml" ContentType="application/vnd.openxmlformats-officedocument.presentationml.slide+xml"/>
  <Override PartName="/ppt/slides/slide87.xml" ContentType="application/vnd.openxmlformats-officedocument.presentationml.slide+xml"/>
  <Override PartName="/ppt/slides/slide89.xml" ContentType="application/vnd.openxmlformats-officedocument.presentationml.slide+xml"/>
  <Override PartName="/ppt/slides/slide91.xml" ContentType="application/vnd.openxmlformats-officedocument.presentationml.slide+xml"/>
  <Override PartName="/ppt/slides/slide90.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ustom.xml" ContentType="application/vnd.openxmlformats-officedocument.custom-properties+xml"/>
  <Override PartName="/docProps/core.xml" ContentType="application/vnd.openxmlformats-package.core-properties+xml"/>
  <Override PartName="/customXml/itemProps1.xml" ContentType="application/vnd.openxmlformats-officedocument.customXmlProperties+xml"/>
  <Override PartName="/customXml/itemProps3.xml" ContentType="application/vnd.openxmlformats-officedocument.customXmlProperties+xml"/>
  <Override PartName="/customXml/itemProps2.xml" ContentType="application/vnd.openxmlformats-officedocument.customXmlProperties+xml"/>
  <Override PartName="/docProps/app.xml" ContentType="application/vnd.openxmlformats-officedocument.extended-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3"/>
  </p:notesMasterIdLst>
  <p:sldIdLst>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99" r:id="rId27"/>
    <p:sldId id="286" r:id="rId28"/>
    <p:sldId id="287" r:id="rId29"/>
    <p:sldId id="288" r:id="rId30"/>
    <p:sldId id="289" r:id="rId31"/>
    <p:sldId id="290" r:id="rId32"/>
    <p:sldId id="291" r:id="rId33"/>
    <p:sldId id="292" r:id="rId34"/>
    <p:sldId id="293" r:id="rId35"/>
    <p:sldId id="294" r:id="rId36"/>
    <p:sldId id="295" r:id="rId37"/>
    <p:sldId id="296" r:id="rId38"/>
    <p:sldId id="297" r:id="rId39"/>
    <p:sldId id="300" r:id="rId40"/>
    <p:sldId id="298" r:id="rId41"/>
    <p:sldId id="301" r:id="rId42"/>
    <p:sldId id="302" r:id="rId43"/>
    <p:sldId id="303" r:id="rId44"/>
    <p:sldId id="304" r:id="rId45"/>
    <p:sldId id="309" r:id="rId46"/>
    <p:sldId id="305" r:id="rId47"/>
    <p:sldId id="308" r:id="rId48"/>
    <p:sldId id="307" r:id="rId49"/>
    <p:sldId id="306" r:id="rId50"/>
    <p:sldId id="310" r:id="rId51"/>
    <p:sldId id="311" r:id="rId52"/>
    <p:sldId id="312" r:id="rId53"/>
    <p:sldId id="313" r:id="rId54"/>
    <p:sldId id="314" r:id="rId55"/>
    <p:sldId id="318" r:id="rId56"/>
    <p:sldId id="317" r:id="rId57"/>
    <p:sldId id="316" r:id="rId58"/>
    <p:sldId id="315" r:id="rId59"/>
    <p:sldId id="319" r:id="rId60"/>
    <p:sldId id="320" r:id="rId61"/>
    <p:sldId id="321" r:id="rId62"/>
    <p:sldId id="394" r:id="rId63"/>
    <p:sldId id="324" r:id="rId64"/>
    <p:sldId id="325" r:id="rId65"/>
    <p:sldId id="326" r:id="rId66"/>
    <p:sldId id="328" r:id="rId67"/>
    <p:sldId id="329" r:id="rId68"/>
    <p:sldId id="330" r:id="rId69"/>
    <p:sldId id="331" r:id="rId70"/>
    <p:sldId id="332" r:id="rId71"/>
    <p:sldId id="333" r:id="rId72"/>
    <p:sldId id="334" r:id="rId73"/>
    <p:sldId id="335" r:id="rId74"/>
    <p:sldId id="336" r:id="rId75"/>
    <p:sldId id="337" r:id="rId76"/>
    <p:sldId id="338" r:id="rId77"/>
    <p:sldId id="339" r:id="rId78"/>
    <p:sldId id="340" r:id="rId79"/>
    <p:sldId id="341" r:id="rId80"/>
    <p:sldId id="342" r:id="rId81"/>
    <p:sldId id="343" r:id="rId82"/>
    <p:sldId id="344" r:id="rId83"/>
    <p:sldId id="345" r:id="rId84"/>
    <p:sldId id="346" r:id="rId85"/>
    <p:sldId id="347" r:id="rId86"/>
    <p:sldId id="348" r:id="rId87"/>
    <p:sldId id="349" r:id="rId88"/>
    <p:sldId id="350" r:id="rId89"/>
    <p:sldId id="351" r:id="rId90"/>
    <p:sldId id="352" r:id="rId91"/>
    <p:sldId id="353" r:id="rId92"/>
    <p:sldId id="354" r:id="rId93"/>
    <p:sldId id="355" r:id="rId94"/>
    <p:sldId id="356" r:id="rId95"/>
    <p:sldId id="357" r:id="rId96"/>
    <p:sldId id="358" r:id="rId97"/>
    <p:sldId id="359" r:id="rId98"/>
    <p:sldId id="360" r:id="rId99"/>
    <p:sldId id="361" r:id="rId100"/>
    <p:sldId id="362" r:id="rId101"/>
    <p:sldId id="363" r:id="rId102"/>
    <p:sldId id="364" r:id="rId103"/>
    <p:sldId id="365" r:id="rId104"/>
    <p:sldId id="366" r:id="rId105"/>
    <p:sldId id="367" r:id="rId106"/>
    <p:sldId id="368" r:id="rId107"/>
    <p:sldId id="369" r:id="rId108"/>
    <p:sldId id="370" r:id="rId109"/>
    <p:sldId id="371" r:id="rId110"/>
    <p:sldId id="372" r:id="rId111"/>
    <p:sldId id="373" r:id="rId112"/>
    <p:sldId id="374" r:id="rId113"/>
    <p:sldId id="375" r:id="rId114"/>
    <p:sldId id="376" r:id="rId115"/>
    <p:sldId id="377" r:id="rId116"/>
    <p:sldId id="378" r:id="rId117"/>
    <p:sldId id="379" r:id="rId118"/>
    <p:sldId id="380" r:id="rId119"/>
    <p:sldId id="381" r:id="rId120"/>
    <p:sldId id="382" r:id="rId121"/>
    <p:sldId id="383" r:id="rId122"/>
    <p:sldId id="384" r:id="rId123"/>
    <p:sldId id="385" r:id="rId124"/>
    <p:sldId id="386" r:id="rId125"/>
    <p:sldId id="387" r:id="rId126"/>
    <p:sldId id="388" r:id="rId127"/>
    <p:sldId id="389" r:id="rId128"/>
    <p:sldId id="390" r:id="rId129"/>
    <p:sldId id="391" r:id="rId130"/>
    <p:sldId id="392" r:id="rId131"/>
    <p:sldId id="393" r:id="rId1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295B"/>
    <a:srgbClr val="003C59"/>
    <a:srgbClr val="1A4A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8" autoAdjust="0"/>
    <p:restoredTop sz="86386" autoAdjust="0"/>
  </p:normalViewPr>
  <p:slideViewPr>
    <p:cSldViewPr>
      <p:cViewPr varScale="1">
        <p:scale>
          <a:sx n="92" d="100"/>
          <a:sy n="92" d="100"/>
        </p:scale>
        <p:origin x="96" y="174"/>
      </p:cViewPr>
      <p:guideLst>
        <p:guide orient="horz" pos="2160"/>
        <p:guide pos="2880"/>
      </p:guideLst>
    </p:cSldViewPr>
  </p:slideViewPr>
  <p:outlineViewPr>
    <p:cViewPr>
      <p:scale>
        <a:sx n="33" d="100"/>
        <a:sy n="33" d="100"/>
      </p:scale>
      <p:origin x="0" y="-13337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63" Type="http://schemas.openxmlformats.org/officeDocument/2006/relationships/slide" Target="slides/slide59.xml"/><Relationship Id="rId84" Type="http://schemas.openxmlformats.org/officeDocument/2006/relationships/slide" Target="slides/slide80.xml"/><Relationship Id="rId138" Type="http://schemas.openxmlformats.org/officeDocument/2006/relationships/customXml" Target="../customXml/item4.xml"/><Relationship Id="rId16" Type="http://schemas.openxmlformats.org/officeDocument/2006/relationships/slide" Target="slides/slide12.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slide" Target="slides/slide119.xml"/><Relationship Id="rId128" Type="http://schemas.openxmlformats.org/officeDocument/2006/relationships/slide" Target="slides/slide124.xml"/><Relationship Id="rId5" Type="http://schemas.openxmlformats.org/officeDocument/2006/relationships/slide" Target="slides/slide1.xml"/><Relationship Id="rId90" Type="http://schemas.openxmlformats.org/officeDocument/2006/relationships/slide" Target="slides/slide86.xml"/><Relationship Id="rId95" Type="http://schemas.openxmlformats.org/officeDocument/2006/relationships/slide" Target="slides/slide91.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113" Type="http://schemas.openxmlformats.org/officeDocument/2006/relationships/slide" Target="slides/slide109.xml"/><Relationship Id="rId118" Type="http://schemas.openxmlformats.org/officeDocument/2006/relationships/slide" Target="slides/slide114.xml"/><Relationship Id="rId134" Type="http://schemas.openxmlformats.org/officeDocument/2006/relationships/presProps" Target="presProps.xml"/><Relationship Id="rId80" Type="http://schemas.openxmlformats.org/officeDocument/2006/relationships/slide" Target="slides/slide76.xml"/><Relationship Id="rId85" Type="http://schemas.openxmlformats.org/officeDocument/2006/relationships/slide" Target="slides/slide81.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slide" Target="slides/slide29.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08" Type="http://schemas.openxmlformats.org/officeDocument/2006/relationships/slide" Target="slides/slide104.xml"/><Relationship Id="rId124" Type="http://schemas.openxmlformats.org/officeDocument/2006/relationships/slide" Target="slides/slide120.xml"/><Relationship Id="rId129" Type="http://schemas.openxmlformats.org/officeDocument/2006/relationships/slide" Target="slides/slide125.xml"/><Relationship Id="rId54" Type="http://schemas.openxmlformats.org/officeDocument/2006/relationships/slide" Target="slides/slide50.xml"/><Relationship Id="rId70" Type="http://schemas.openxmlformats.org/officeDocument/2006/relationships/slide" Target="slides/slide66.xml"/><Relationship Id="rId75" Type="http://schemas.openxmlformats.org/officeDocument/2006/relationships/slide" Target="slides/slide71.xml"/><Relationship Id="rId91" Type="http://schemas.openxmlformats.org/officeDocument/2006/relationships/slide" Target="slides/slide87.xml"/><Relationship Id="rId96" Type="http://schemas.openxmlformats.org/officeDocument/2006/relationships/slide" Target="slides/slide92.xml"/><Relationship Id="rId1" Type="http://schemas.openxmlformats.org/officeDocument/2006/relationships/customXml" Target="../customXml/item1.xml"/><Relationship Id="rId6" Type="http://schemas.openxmlformats.org/officeDocument/2006/relationships/slide" Target="slides/slide2.xml"/><Relationship Id="rId23" Type="http://schemas.openxmlformats.org/officeDocument/2006/relationships/slide" Target="slides/slide19.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 Id="rId119" Type="http://schemas.openxmlformats.org/officeDocument/2006/relationships/slide" Target="slides/slide115.xml"/><Relationship Id="rId44" Type="http://schemas.openxmlformats.org/officeDocument/2006/relationships/slide" Target="slides/slide40.xml"/><Relationship Id="rId60" Type="http://schemas.openxmlformats.org/officeDocument/2006/relationships/slide" Target="slides/slide56.xml"/><Relationship Id="rId65" Type="http://schemas.openxmlformats.org/officeDocument/2006/relationships/slide" Target="slides/slide61.xml"/><Relationship Id="rId81" Type="http://schemas.openxmlformats.org/officeDocument/2006/relationships/slide" Target="slides/slide77.xml"/><Relationship Id="rId86" Type="http://schemas.openxmlformats.org/officeDocument/2006/relationships/slide" Target="slides/slide82.xml"/><Relationship Id="rId130" Type="http://schemas.openxmlformats.org/officeDocument/2006/relationships/slide" Target="slides/slide126.xml"/><Relationship Id="rId135" Type="http://schemas.openxmlformats.org/officeDocument/2006/relationships/viewProps" Target="viewProps.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openxmlformats.org/officeDocument/2006/relationships/slide" Target="slides/slide116.xml"/><Relationship Id="rId125" Type="http://schemas.openxmlformats.org/officeDocument/2006/relationships/slide" Target="slides/slide121.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 Id="rId131" Type="http://schemas.openxmlformats.org/officeDocument/2006/relationships/slide" Target="slides/slide127.xml"/><Relationship Id="rId136" Type="http://schemas.openxmlformats.org/officeDocument/2006/relationships/theme" Target="theme/theme1.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slide" Target="slides/slide122.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137"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32" Type="http://schemas.openxmlformats.org/officeDocument/2006/relationships/slide" Target="slides/slide128.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openxmlformats.org/officeDocument/2006/relationships/slide" Target="slides/slide123.xml"/><Relationship Id="rId10" Type="http://schemas.openxmlformats.org/officeDocument/2006/relationships/slide" Target="slides/slide6.xml"/><Relationship Id="rId31" Type="http://schemas.openxmlformats.org/officeDocument/2006/relationships/slide" Target="slides/slide27.xml"/><Relationship Id="rId52" Type="http://schemas.openxmlformats.org/officeDocument/2006/relationships/slide" Target="slides/slide48.xml"/><Relationship Id="rId73" Type="http://schemas.openxmlformats.org/officeDocument/2006/relationships/slide" Target="slides/slide69.xml"/><Relationship Id="rId78" Type="http://schemas.openxmlformats.org/officeDocument/2006/relationships/slide" Target="slides/slide74.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4" Type="http://schemas.openxmlformats.org/officeDocument/2006/relationships/slideMaster" Target="slideMasters/slideMaster1.xml"/><Relationship Id="rId9" Type="http://schemas.openxmlformats.org/officeDocument/2006/relationships/slide" Target="slides/slide5.xml"/><Relationship Id="rId26" Type="http://schemas.openxmlformats.org/officeDocument/2006/relationships/slide" Target="slides/slide22.xml"/><Relationship Id="rId47" Type="http://schemas.openxmlformats.org/officeDocument/2006/relationships/slide" Target="slides/slide43.xml"/><Relationship Id="rId68" Type="http://schemas.openxmlformats.org/officeDocument/2006/relationships/slide" Target="slides/slide64.xml"/><Relationship Id="rId89" Type="http://schemas.openxmlformats.org/officeDocument/2006/relationships/slide" Target="slides/slide85.xml"/><Relationship Id="rId112" Type="http://schemas.openxmlformats.org/officeDocument/2006/relationships/slide" Target="slides/slide108.xml"/><Relationship Id="rId13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6F812F-D2FA-42B1-A483-89D1CDD909BB}" type="datetimeFigureOut">
              <a:rPr lang="en-US" smtClean="0"/>
              <a:t>1/27/2020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6F2BC6-4BB5-46DC-9741-12427780126F}" type="slidenum">
              <a:rPr lang="en-US" smtClean="0"/>
              <a:t>‹#›</a:t>
            </a:fld>
            <a:endParaRPr lang="en-US"/>
          </a:p>
        </p:txBody>
      </p:sp>
    </p:spTree>
    <p:extLst>
      <p:ext uri="{BB962C8B-B14F-4D97-AF65-F5344CB8AC3E}">
        <p14:creationId xmlns:p14="http://schemas.microsoft.com/office/powerpoint/2010/main" val="132413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1/27/2020</a:t>
            </a:fld>
            <a:endParaRPr lang="en-US" dirty="0"/>
          </a:p>
        </p:txBody>
      </p:sp>
      <p:sp>
        <p:nvSpPr>
          <p:cNvPr id="6" name="Slide Number Placeholder 5"/>
          <p:cNvSpPr>
            <a:spLocks noGrp="1"/>
          </p:cNvSpPr>
          <p:nvPr>
            <p:ph type="sldNum" sz="quarter" idx="12"/>
          </p:nvPr>
        </p:nvSpPr>
        <p:spPr/>
        <p:txBody>
          <a:bodyPr/>
          <a:lstStyle/>
          <a:p>
            <a:fld id="{0F22356E-2A12-4147-9C02-1C2F05D23B3C}" type="slidenum">
              <a:rPr lang="en-US" smtClean="0"/>
              <a:t>‹#›</a:t>
            </a:fld>
            <a:endParaRPr lang="en-US" dirty="0"/>
          </a:p>
        </p:txBody>
      </p:sp>
      <p:sp>
        <p:nvSpPr>
          <p:cNvPr id="7" name="Rectangle 6"/>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8" name="Rectangle 7"/>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Rectangle 8"/>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pic>
        <p:nvPicPr>
          <p:cNvPr id="10" name="Picture 9"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99861" y="838200"/>
            <a:ext cx="838939" cy="800100"/>
          </a:xfrm>
          <a:prstGeom prst="rect">
            <a:avLst/>
          </a:prstGeom>
        </p:spPr>
      </p:pic>
      <p:sp>
        <p:nvSpPr>
          <p:cNvPr id="14" name="Title 1"/>
          <p:cNvSpPr>
            <a:spLocks noGrp="1"/>
          </p:cNvSpPr>
          <p:nvPr>
            <p:ph type="ctrTitle"/>
          </p:nvPr>
        </p:nvSpPr>
        <p:spPr>
          <a:xfrm>
            <a:off x="914400" y="1676400"/>
            <a:ext cx="8001000" cy="2819400"/>
          </a:xfrm>
        </p:spPr>
        <p:txBody>
          <a:bodyPr/>
          <a:lstStyle>
            <a:lvl1pPr algn="l">
              <a:defRPr>
                <a:solidFill>
                  <a:srgbClr val="0A295B"/>
                </a:solidFill>
                <a:latin typeface="+mj-lt"/>
                <a:ea typeface="Open Sans" panose="020B0606030504020204" pitchFamily="34" charset="0"/>
                <a:cs typeface="Open Sans" panose="020B0606030504020204" pitchFamily="34" charset="0"/>
              </a:defRPr>
            </a:lvl1pPr>
          </a:lstStyle>
          <a:p>
            <a:r>
              <a:rPr lang="en-US" dirty="0" smtClean="0"/>
              <a:t>Click to edit Master title style</a:t>
            </a:r>
            <a:endParaRPr lang="en-US" dirty="0"/>
          </a:p>
        </p:txBody>
      </p:sp>
      <p:sp>
        <p:nvSpPr>
          <p:cNvPr id="15" name="Subtitle 2"/>
          <p:cNvSpPr>
            <a:spLocks noGrp="1"/>
          </p:cNvSpPr>
          <p:nvPr>
            <p:ph type="subTitle" idx="1"/>
          </p:nvPr>
        </p:nvSpPr>
        <p:spPr>
          <a:xfrm>
            <a:off x="914400" y="4648200"/>
            <a:ext cx="8001000" cy="1447800"/>
          </a:xfrm>
        </p:spPr>
        <p:txBody>
          <a:bodyPr/>
          <a:lstStyle>
            <a:lvl1pPr marL="0" indent="0" algn="l">
              <a:buNone/>
              <a:defRPr>
                <a:solidFill>
                  <a:srgbClr val="0A295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2050" name="Picture 2" descr="C:\Users\mweiner\Desktop\stsealcl.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804536" y="838200"/>
            <a:ext cx="802888" cy="80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404422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00200"/>
            <a:ext cx="7924800" cy="4525963"/>
          </a:xfrm>
        </p:spPr>
        <p:txBody>
          <a:bodyPr/>
          <a:lstStyle>
            <a:lvl1pPr>
              <a:defRPr>
                <a:solidFill>
                  <a:srgbClr val="003C59"/>
                </a:solidFill>
              </a:defRPr>
            </a:lvl1pPr>
            <a:lvl2pPr>
              <a:defRPr>
                <a:solidFill>
                  <a:srgbClr val="003C59"/>
                </a:solidFill>
              </a:defRPr>
            </a:lvl2pPr>
            <a:lvl3pPr>
              <a:defRPr>
                <a:solidFill>
                  <a:srgbClr val="003C59"/>
                </a:solidFill>
              </a:defRPr>
            </a:lvl3pPr>
            <a:lvl4pPr>
              <a:defRPr>
                <a:solidFill>
                  <a:srgbClr val="003C59"/>
                </a:solidFill>
              </a:defRPr>
            </a:lvl4pPr>
            <a:lvl5pPr>
              <a:defRPr>
                <a:solidFill>
                  <a:srgbClr val="003C59"/>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3"/>
          <p:cNvSpPr>
            <a:spLocks noGrp="1"/>
          </p:cNvSpPr>
          <p:nvPr>
            <p:ph type="dt" sz="half" idx="10"/>
          </p:nvPr>
        </p:nvSpPr>
        <p:spPr>
          <a:xfrm>
            <a:off x="990600" y="6356350"/>
            <a:ext cx="2133600" cy="365125"/>
          </a:xfrm>
        </p:spPr>
        <p:txBody>
          <a:bodyPr/>
          <a:lstStyle/>
          <a:p>
            <a:fld id="{BE6CE3CD-95B7-4C7E-9330-C49A7D6A52C8}" type="datetime1">
              <a:rPr lang="en-US" smtClean="0"/>
              <a:t>1/27/2020</a:t>
            </a:fld>
            <a:endParaRPr lang="en-US"/>
          </a:p>
        </p:txBody>
      </p:sp>
      <p:sp>
        <p:nvSpPr>
          <p:cNvPr id="9"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a:p>
        </p:txBody>
      </p:sp>
      <p:sp>
        <p:nvSpPr>
          <p:cNvPr id="10" name="Rectangle 9"/>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Rectangle 10"/>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2" name="Rectangle 11"/>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9"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dirty="0" smtClean="0"/>
              <a:t>Click to edit Master title style</a:t>
            </a:r>
            <a:endParaRPr lang="en-US" dirty="0"/>
          </a:p>
        </p:txBody>
      </p:sp>
      <p:pic>
        <p:nvPicPr>
          <p:cNvPr id="13" name="Picture 12"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42155857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00" y="1600200"/>
            <a:ext cx="4038600" cy="4525963"/>
          </a:xfrm>
        </p:spPr>
        <p:txBody>
          <a:bodyPr/>
          <a:lstStyle>
            <a:lvl1pPr>
              <a:defRPr sz="2800">
                <a:solidFill>
                  <a:srgbClr val="003C59"/>
                </a:solidFill>
              </a:defRPr>
            </a:lvl1pPr>
            <a:lvl2pPr>
              <a:defRPr sz="2400">
                <a:solidFill>
                  <a:srgbClr val="003C59"/>
                </a:solidFill>
              </a:defRPr>
            </a:lvl2pPr>
            <a:lvl3pPr>
              <a:defRPr sz="2000">
                <a:solidFill>
                  <a:srgbClr val="003C59"/>
                </a:solidFill>
              </a:defRPr>
            </a:lvl3pPr>
            <a:lvl4pPr>
              <a:defRPr sz="1800">
                <a:solidFill>
                  <a:srgbClr val="003C59"/>
                </a:solidFill>
              </a:defRPr>
            </a:lvl4pPr>
            <a:lvl5pPr>
              <a:defRPr sz="1800">
                <a:solidFill>
                  <a:srgbClr val="003C59"/>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876800" y="1600200"/>
            <a:ext cx="4038600" cy="4525963"/>
          </a:xfrm>
        </p:spPr>
        <p:txBody>
          <a:bodyPr/>
          <a:lstStyle>
            <a:lvl1pPr>
              <a:defRPr sz="2800">
                <a:solidFill>
                  <a:srgbClr val="003C59"/>
                </a:solidFill>
              </a:defRPr>
            </a:lvl1pPr>
            <a:lvl2pPr>
              <a:defRPr sz="2400">
                <a:solidFill>
                  <a:srgbClr val="003C59"/>
                </a:solidFill>
              </a:defRPr>
            </a:lvl2pPr>
            <a:lvl3pPr>
              <a:defRPr sz="2000">
                <a:solidFill>
                  <a:srgbClr val="003C59"/>
                </a:solidFill>
              </a:defRPr>
            </a:lvl3pPr>
            <a:lvl4pPr>
              <a:defRPr sz="1800">
                <a:solidFill>
                  <a:srgbClr val="003C59"/>
                </a:solidFill>
              </a:defRPr>
            </a:lvl4pPr>
            <a:lvl5pPr>
              <a:defRPr sz="1800">
                <a:solidFill>
                  <a:srgbClr val="003C59"/>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Rectangle 7"/>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Rectangle 8"/>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0" name="Rectangle 9"/>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1/27/2020</a:t>
            </a:fld>
            <a:endParaRPr lang="en-US" dirty="0"/>
          </a:p>
        </p:txBody>
      </p:sp>
      <p:sp>
        <p:nvSpPr>
          <p:cNvPr id="13"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sp>
        <p:nvSpPr>
          <p:cNvPr id="16"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dirty="0" smtClean="0"/>
              <a:t>Click to edit Master title style</a:t>
            </a:r>
            <a:endParaRPr lang="en-US" dirty="0"/>
          </a:p>
        </p:txBody>
      </p:sp>
      <p:pic>
        <p:nvPicPr>
          <p:cNvPr id="12" name="Picture 11"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19838880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85800" y="1535113"/>
            <a:ext cx="4040188" cy="639762"/>
          </a:xfrm>
        </p:spPr>
        <p:txBody>
          <a:bodyPr anchor="b"/>
          <a:lstStyle>
            <a:lvl1pPr marL="0" indent="0">
              <a:buNone/>
              <a:defRPr sz="2400" b="1">
                <a:solidFill>
                  <a:srgbClr val="0A295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685800" y="2174875"/>
            <a:ext cx="4040188" cy="3951288"/>
          </a:xfrm>
        </p:spPr>
        <p:txBody>
          <a:bodyPr/>
          <a:lstStyle>
            <a:lvl1pPr>
              <a:defRPr sz="2400">
                <a:solidFill>
                  <a:srgbClr val="0A295B"/>
                </a:solidFill>
              </a:defRPr>
            </a:lvl1pPr>
            <a:lvl2pPr>
              <a:defRPr sz="2000">
                <a:solidFill>
                  <a:srgbClr val="0A295B"/>
                </a:solidFill>
              </a:defRPr>
            </a:lvl2pPr>
            <a:lvl3pPr>
              <a:defRPr sz="1800">
                <a:solidFill>
                  <a:srgbClr val="0A295B"/>
                </a:solidFill>
              </a:defRPr>
            </a:lvl3pPr>
            <a:lvl4pPr>
              <a:defRPr sz="1600">
                <a:solidFill>
                  <a:srgbClr val="0A295B"/>
                </a:solidFill>
              </a:defRPr>
            </a:lvl4pPr>
            <a:lvl5pPr>
              <a:defRPr sz="1600">
                <a:solidFill>
                  <a:srgbClr val="0A295B"/>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873625" y="1535113"/>
            <a:ext cx="4041775" cy="639762"/>
          </a:xfrm>
        </p:spPr>
        <p:txBody>
          <a:bodyPr anchor="b"/>
          <a:lstStyle>
            <a:lvl1pPr marL="0" indent="0">
              <a:buNone/>
              <a:defRPr sz="2400" b="1">
                <a:solidFill>
                  <a:srgbClr val="0A295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873625" y="2174875"/>
            <a:ext cx="4041775" cy="3951288"/>
          </a:xfrm>
        </p:spPr>
        <p:txBody>
          <a:bodyPr/>
          <a:lstStyle>
            <a:lvl1pPr>
              <a:defRPr sz="2400">
                <a:solidFill>
                  <a:srgbClr val="0A295B"/>
                </a:solidFill>
              </a:defRPr>
            </a:lvl1pPr>
            <a:lvl2pPr>
              <a:defRPr sz="2000">
                <a:solidFill>
                  <a:srgbClr val="0A295B"/>
                </a:solidFill>
              </a:defRPr>
            </a:lvl2pPr>
            <a:lvl3pPr>
              <a:defRPr sz="1800">
                <a:solidFill>
                  <a:srgbClr val="0A295B"/>
                </a:solidFill>
              </a:defRPr>
            </a:lvl3pPr>
            <a:lvl4pPr>
              <a:defRPr sz="1600">
                <a:solidFill>
                  <a:srgbClr val="0A295B"/>
                </a:solidFill>
              </a:defRPr>
            </a:lvl4pPr>
            <a:lvl5pPr>
              <a:defRPr sz="1600">
                <a:solidFill>
                  <a:srgbClr val="0A295B"/>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Rectangle 9"/>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Rectangle 10"/>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2" name="Rectangle 11"/>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3"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1/27/2020</a:t>
            </a:fld>
            <a:endParaRPr lang="en-US" dirty="0"/>
          </a:p>
        </p:txBody>
      </p:sp>
      <p:sp>
        <p:nvSpPr>
          <p:cNvPr id="15"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pic>
        <p:nvPicPr>
          <p:cNvPr id="14" name="Picture 13"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403714216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dirty="0" smtClean="0"/>
              <a:t>Click to edit Master title style</a:t>
            </a:r>
            <a:endParaRPr lang="en-US" dirty="0"/>
          </a:p>
        </p:txBody>
      </p:sp>
      <p:sp>
        <p:nvSpPr>
          <p:cNvPr id="6" name="Rectangle 5"/>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7" name="Rectangle 6"/>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8" name="Rectangle 7"/>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1/27/2020</a:t>
            </a:fld>
            <a:endParaRPr lang="en-US" dirty="0"/>
          </a:p>
        </p:txBody>
      </p:sp>
      <p:sp>
        <p:nvSpPr>
          <p:cNvPr id="11"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pic>
        <p:nvPicPr>
          <p:cNvPr id="10" name="Picture 9"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315145255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741EB6-2AF0-4677-8751-49E134FEBF5F}" type="datetime1">
              <a:rPr lang="en-US" smtClean="0"/>
              <a:t>1/27/2020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22356E-2A12-4147-9C02-1C2F05D23B3C}" type="slidenum">
              <a:rPr lang="en-US" smtClean="0"/>
              <a:t>‹#›</a:t>
            </a:fld>
            <a:endParaRPr lang="en-US" dirty="0"/>
          </a:p>
        </p:txBody>
      </p:sp>
    </p:spTree>
    <p:extLst>
      <p:ext uri="{BB962C8B-B14F-4D97-AF65-F5344CB8AC3E}">
        <p14:creationId xmlns:p14="http://schemas.microsoft.com/office/powerpoint/2010/main" val="259012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Lst>
  <p:hf hdr="0"/>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hyperlink" Target="http://www.dhcs.ca.gov/provgovpart/Documents/ACLSS/LEA/Training/LEA_MC_BillOptProTranClaim_7-1-14.pdf" TargetMode="Externa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3" Type="http://schemas.openxmlformats.org/officeDocument/2006/relationships/hyperlink" Target="http://www.dhcs.ca.gov/provgovpart/Pages/LEA.aspx" TargetMode="External"/><Relationship Id="rId2" Type="http://schemas.openxmlformats.org/officeDocument/2006/relationships/hyperlink" Target="http://www.dhcs.ca.gov/provgovpart/Pages/2013LEA.aspx"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hyperlink" Target="http://www.dhcs.ca.gov/provgovpart/Documents/ACLSS/LEA/Program_Req_and_Info/Gen_Equiv_Map.pdf" TargetMode="Externa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3" Type="http://schemas.openxmlformats.org/officeDocument/2006/relationships/hyperlink" Target="http://www.roadto10.org/" TargetMode="External"/><Relationship Id="rId2" Type="http://schemas.openxmlformats.org/officeDocument/2006/relationships/hyperlink" Target="http://www.cms.gov/ICD10" TargetMode="External"/><Relationship Id="rId1" Type="http://schemas.openxmlformats.org/officeDocument/2006/relationships/slideLayout" Target="../slideLayouts/slideLayout2.xml"/><Relationship Id="rId6" Type="http://schemas.openxmlformats.org/officeDocument/2006/relationships/hyperlink" Target="mailto:ICD-10Medi-Cal@xerox.com" TargetMode="External"/><Relationship Id="rId5" Type="http://schemas.openxmlformats.org/officeDocument/2006/relationships/hyperlink" Target="http://www.asha.org/Practice/reimbursement/coding/ICD-10/" TargetMode="External"/><Relationship Id="rId4" Type="http://schemas.openxmlformats.org/officeDocument/2006/relationships/hyperlink" Target="http://cdn.roadto10.org/wp-uploads/2014/08/2015-ICD-10-CM-Tabular-List-of-Diseases-and-Injuries.pdf"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hyperlink" Target="http://www.dhcs.ca.gov/provgovpart/Pages/LEA_RMTS.aspx" TargetMode="Externa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hyperlink" Target="http://www.dhcs.ca.gov/provgovpart/Pages/LEA_RMTS.aspx"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lea-medical-rmts.surveyanalytics.co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apps.dhcs.ca.gov/listsubscribe/default.aspx?list=DHCSLEA" TargetMode="External"/><Relationship Id="rId2" Type="http://schemas.openxmlformats.org/officeDocument/2006/relationships/hyperlink" Target="http://www.dhcs.ca.gov/provgovpart/pages/lea.aspx" TargetMode="External"/><Relationship Id="rId1" Type="http://schemas.openxmlformats.org/officeDocument/2006/relationships/slideLayout" Target="../slideLayouts/slideLayout2.xml"/><Relationship Id="rId4" Type="http://schemas.openxmlformats.org/officeDocument/2006/relationships/hyperlink" Target="mailto:LEA@dhcs.ca.gov"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mailto:LEA.CRCS.Submission@DHCS.CA.GOV" TargetMode="External"/><Relationship Id="rId2" Type="http://schemas.openxmlformats.org/officeDocument/2006/relationships/hyperlink" Target="mailto:LEA.AnnualReport@dhcs.ca.gov" TargetMode="External"/><Relationship Id="rId1" Type="http://schemas.openxmlformats.org/officeDocument/2006/relationships/slideLayout" Target="../slideLayouts/slideLayout2.xml"/><Relationship Id="rId4" Type="http://schemas.openxmlformats.org/officeDocument/2006/relationships/hyperlink" Target="mailto:LEA.CRCS.Questions@DHCS.CA.GOV"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mailto:LEA.CRCS.Submission@DHCS.CA.GOV" TargetMode="External"/><Relationship Id="rId2" Type="http://schemas.openxmlformats.org/officeDocument/2006/relationships/hyperlink" Target="http://www.dhcs.ca.gov/provgovpart/Pages/CRCS_FY_13-14.aspx" TargetMode="External"/><Relationship Id="rId1" Type="http://schemas.openxmlformats.org/officeDocument/2006/relationships/slideLayout" Target="../slideLayouts/slideLayout2.xml"/><Relationship Id="rId4" Type="http://schemas.openxmlformats.org/officeDocument/2006/relationships/hyperlink" Target="mailto:LEA.CRCS.Questions@DHCS.CA.GOV"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mailto:LEA@DHCS.ca.gov" TargetMode="External"/><Relationship Id="rId2" Type="http://schemas.openxmlformats.org/officeDocument/2006/relationships/hyperlink" Target="http://www.dhcs.ca.gov/provgovpart/Documents/ACLSS/LEA/Program_Req_and_Info/Tech_Assistance_Request.pdf"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www.dhcs.ca.gov/provgovpart/Pages/LEAClaimsProcessing.aspx"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mailto:LEA@dhcs.ca.gov"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www.oal.ca.gov/res/docs/pdf/notice/26z-2015.pdf"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http://medicaid.gov/federal-policy-guidance/downloads/smd-medicaid-payment-for-services-provided-without-charge-free-care.pdf"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hyperlink" Target="mailto:LEA.CRCS.Submission@dhcs.ca.gov" TargetMode="Externa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hyperlink" Target="http://www.dhcs.ca.gov/individuals/Documents/ANI/ANI_LEA_CRCS_Documentation_PPT_Training_05.2011.pdf" TargetMode="Externa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hyperlink" Target="http://www.dhcs.ca.gov/provgovpart/Pages/CostandReimbursementComparisonSchedule(CRCS).aspx" TargetMode="External"/><Relationship Id="rId2" Type="http://schemas.openxmlformats.org/officeDocument/2006/relationships/hyperlink" Target="http://www.dhcs.ca.gov/provgovpart/Pages/CRCS13-14.aspx" TargetMode="External"/><Relationship Id="rId1" Type="http://schemas.openxmlformats.org/officeDocument/2006/relationships/slideLayout" Target="../slideLayouts/slideLayout2.xml"/><Relationship Id="rId4" Type="http://schemas.openxmlformats.org/officeDocument/2006/relationships/hyperlink" Target="http://www.cde.ca.gov/fg/ac/ic/index.asp" TargetMode="Externa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hyperlink" Target="http://www.denti-cal.ca.gov/provsrvcs/edi/51502_1_rev2001_packet_version_pdf.pdf" TargetMode="External"/><Relationship Id="rId2" Type="http://schemas.openxmlformats.org/officeDocument/2006/relationships/hyperlink" Target="http://www.gpo.gov/fdsys/granule/CFR-2007-title42-vol4/CFR-2007-title42-vol4-sec447-10/content-detail.html" TargetMode="Externa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hyperlink" Target="https://govt.westlaw.com/calregs/Document/I8CB35C20711A11E398C8A377CF1D5F21?contextData=(sc.Search)&amp;rank=1&amp;originationContext=Search+Result&amp;navigationPath=Search/v3/search/results/navigation/i0ad70f760000014fd809cd23f3012ec7?startIndex=1&amp;Nav=REGULATION_PUBLICVIEW&amp;contextData=(sc.Default)&amp;list=REGULATION_PUBLICVIEW&amp;transitionType=SearchItem&amp;listSource=Search&amp;viewType=FullText&amp;t_T1=22&amp;t_T2=51476&amp;t_S1=CA+ADC+s" TargetMode="External"/><Relationship Id="rId2" Type="http://schemas.openxmlformats.org/officeDocument/2006/relationships/hyperlink" Target="https://govt.westlaw.com/calregs/Document/I1AE90290D4B911DE8879F88E8B0DAAAE?contextData=(sc.Search)&amp;rank=1&amp;originationContext=Search+Result&amp;navigationPath=Search/v3/search/results/navigation/i0ad70f700000014fd7f2663251409e29?startIndex=1&amp;Nav=REGULATION_PUBLICVIEW&amp;contextData=(sc.Default)&amp;list=REGULATION_PUBLICVIEW&amp;transitionType=SearchItem&amp;listSource=Search&amp;viewType=FullText&amp;t_T1=22&amp;t_T2=51270&amp;t_S1=CA+ADC+s" TargetMode="Externa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hyperlink" Target="https://govt.westlaw.com/calregs/Document/I558632B0D4B911DE8879F88E8B0DAAAE?viewType=FullText&amp;originationContext=documenttoc&amp;transitionType=CategoryPageItem&amp;contextData=(sc.Default)" TargetMode="External"/><Relationship Id="rId2" Type="http://schemas.openxmlformats.org/officeDocument/2006/relationships/hyperlink" Target="https://govt.westlaw.com/calregs/Document/I8CB35C20711A11E398C8A377CF1D5F21?viewType=FullText&amp;originationContext=documenttoc&amp;transitionType=CategoryPageItem&amp;contextData=(sc.Default)" TargetMode="External"/><Relationship Id="rId1" Type="http://schemas.openxmlformats.org/officeDocument/2006/relationships/slideLayout" Target="../slideLayouts/slideLayout2.xml"/><Relationship Id="rId4" Type="http://schemas.openxmlformats.org/officeDocument/2006/relationships/hyperlink" Target="https://govt.westlaw.com/calregs/Document/I3E6D91E0D4B911DE8879F88E8B0DAAAE?viewType=FullText&amp;originationContext=documenttoc&amp;transitionType=CategoryPageItem&amp;contextData=(sc.Default)" TargetMode="External"/></Relationships>
</file>

<file path=ppt/slides/_rels/slide87.xml.rels><?xml version="1.0" encoding="UTF-8" standalone="yes"?>
<Relationships xmlns="http://schemas.openxmlformats.org/package/2006/relationships"><Relationship Id="rId3" Type="http://schemas.openxmlformats.org/officeDocument/2006/relationships/hyperlink" Target="https://govt.westlaw.com/calregs/Document/I558632B0D4B911DE8879F88E8B0DAAAE?viewType=FullText&amp;originationContext=documenttoc&amp;transitionType=CategoryPageItem&amp;contextData=(sc.Default)" TargetMode="External"/><Relationship Id="rId2" Type="http://schemas.openxmlformats.org/officeDocument/2006/relationships/hyperlink" Target="https://govt.westlaw.com/calregs/Document/I8CB35C20711A11E398C8A377CF1D5F21?viewType=FullText&amp;originationContext=documenttoc&amp;transitionType=CategoryPageItem&amp;contextData=(sc.Default)" TargetMode="External"/><Relationship Id="rId1" Type="http://schemas.openxmlformats.org/officeDocument/2006/relationships/slideLayout" Target="../slideLayouts/slideLayout2.xml"/><Relationship Id="rId4" Type="http://schemas.openxmlformats.org/officeDocument/2006/relationships/hyperlink" Target="https://govt.westlaw.com/calregs/Document/I3E6D91E0D4B911DE8879F88E8B0DAAAE?viewType=FullText&amp;originationContext=documenttoc&amp;transitionType=CategoryPageItem&amp;contextData=(sc.Default)" TargetMode="External"/></Relationships>
</file>

<file path=ppt/slides/_rels/slide88.xml.rels><?xml version="1.0" encoding="UTF-8" standalone="yes"?>
<Relationships xmlns="http://schemas.openxmlformats.org/package/2006/relationships"><Relationship Id="rId2" Type="http://schemas.openxmlformats.org/officeDocument/2006/relationships/hyperlink" Target="http://government.westlaw.com/linkedslice/default.asp?SP=CCR-1000" TargetMode="Externa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a:t>
            </a:fld>
            <a:endParaRPr lang="en-US"/>
          </a:p>
        </p:txBody>
      </p:sp>
      <p:sp>
        <p:nvSpPr>
          <p:cNvPr id="6" name="Title 5"/>
          <p:cNvSpPr>
            <a:spLocks noGrp="1"/>
          </p:cNvSpPr>
          <p:nvPr>
            <p:ph type="ctrTitle"/>
          </p:nvPr>
        </p:nvSpPr>
        <p:spPr/>
        <p:txBody>
          <a:bodyPr/>
          <a:lstStyle/>
          <a:p>
            <a:r>
              <a:rPr lang="en-US" dirty="0"/>
              <a:t/>
            </a:r>
            <a:br>
              <a:rPr lang="en-US" dirty="0"/>
            </a:br>
            <a:r>
              <a:rPr lang="en-US" dirty="0" smtClean="0"/>
              <a:t>LEA </a:t>
            </a:r>
            <a:r>
              <a:rPr lang="en-US" dirty="0" err="1"/>
              <a:t>Medi</a:t>
            </a:r>
            <a:r>
              <a:rPr lang="en-US" dirty="0"/>
              <a:t>-Cal Billing Option Program September 24, 2015 Training Part One </a:t>
            </a:r>
          </a:p>
        </p:txBody>
      </p:sp>
    </p:spTree>
    <p:extLst>
      <p:ext uri="{BB962C8B-B14F-4D97-AF65-F5344CB8AC3E}">
        <p14:creationId xmlns:p14="http://schemas.microsoft.com/office/powerpoint/2010/main" val="332977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Quick access to useful resources and information</a:t>
            </a:r>
          </a:p>
          <a:p>
            <a:r>
              <a:rPr lang="en-US" dirty="0"/>
              <a:t>Helpful Program Links</a:t>
            </a:r>
          </a:p>
          <a:p>
            <a:r>
              <a:rPr lang="en-US" dirty="0"/>
              <a:t>Important Program Documents and Dates</a:t>
            </a:r>
          </a:p>
          <a:p>
            <a:r>
              <a:rPr lang="en-US" dirty="0"/>
              <a:t>Billing Information and Rates</a:t>
            </a:r>
          </a:p>
          <a:p>
            <a:r>
              <a:rPr lang="en-US" dirty="0"/>
              <a:t>At a Glance Self-Audit Checklist</a:t>
            </a:r>
          </a:p>
          <a:p>
            <a:r>
              <a:rPr lang="en-US" dirty="0"/>
              <a:t>Technical Assistance Site Visit Request Form</a:t>
            </a:r>
          </a:p>
          <a:p>
            <a:r>
              <a:rPr lang="en-US" dirty="0"/>
              <a:t>Contact Information</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10</a:t>
            </a:fld>
            <a:endParaRPr lang="en-US"/>
          </a:p>
        </p:txBody>
      </p:sp>
      <p:sp>
        <p:nvSpPr>
          <p:cNvPr id="5" name="Title 4"/>
          <p:cNvSpPr>
            <a:spLocks noGrp="1"/>
          </p:cNvSpPr>
          <p:nvPr>
            <p:ph type="title"/>
          </p:nvPr>
        </p:nvSpPr>
        <p:spPr/>
        <p:txBody>
          <a:bodyPr/>
          <a:lstStyle/>
          <a:p>
            <a:r>
              <a:rPr lang="en-US" dirty="0"/>
              <a:t>Toolbox New</a:t>
            </a:r>
          </a:p>
        </p:txBody>
      </p:sp>
    </p:spTree>
    <p:extLst>
      <p:ext uri="{BB962C8B-B14F-4D97-AF65-F5344CB8AC3E}">
        <p14:creationId xmlns:p14="http://schemas.microsoft.com/office/powerpoint/2010/main" val="421522021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Supporting documentation describes the nature and extent of services and includes, but is not limited to the following: </a:t>
            </a:r>
          </a:p>
          <a:p>
            <a:pPr lvl="1" indent="-342900"/>
            <a:r>
              <a:rPr lang="en-US" sz="2000" dirty="0"/>
              <a:t>Progress and case notes</a:t>
            </a:r>
          </a:p>
          <a:p>
            <a:pPr lvl="1" indent="-342900"/>
            <a:r>
              <a:rPr lang="en-US" sz="2000" dirty="0"/>
              <a:t>Contact logs</a:t>
            </a:r>
          </a:p>
          <a:p>
            <a:pPr lvl="1" indent="-342900"/>
            <a:r>
              <a:rPr lang="en-US" sz="2000" dirty="0"/>
              <a:t>Nursing and health aide logs</a:t>
            </a:r>
          </a:p>
          <a:p>
            <a:pPr lvl="1" indent="-342900"/>
            <a:r>
              <a:rPr lang="en-US" sz="2000" dirty="0"/>
              <a:t>Transportation trip logs</a:t>
            </a:r>
          </a:p>
          <a:p>
            <a:pPr lvl="1" indent="-342900"/>
            <a:r>
              <a:rPr lang="en-US" sz="2000" dirty="0"/>
              <a:t>Assessment reports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100</a:t>
            </a:fld>
            <a:endParaRPr lang="en-US"/>
          </a:p>
        </p:txBody>
      </p:sp>
      <p:sp>
        <p:nvSpPr>
          <p:cNvPr id="5" name="Title 4"/>
          <p:cNvSpPr>
            <a:spLocks noGrp="1"/>
          </p:cNvSpPr>
          <p:nvPr>
            <p:ph type="title"/>
          </p:nvPr>
        </p:nvSpPr>
        <p:spPr/>
        <p:txBody>
          <a:bodyPr>
            <a:normAutofit fontScale="90000"/>
          </a:bodyPr>
          <a:lstStyle/>
          <a:p>
            <a:r>
              <a:rPr lang="en-US" dirty="0"/>
              <a:t>Required Supporting Documentation</a:t>
            </a:r>
          </a:p>
        </p:txBody>
      </p:sp>
    </p:spTree>
    <p:extLst>
      <p:ext uri="{BB962C8B-B14F-4D97-AF65-F5344CB8AC3E}">
        <p14:creationId xmlns:p14="http://schemas.microsoft.com/office/powerpoint/2010/main" val="227218574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Documentation must fully disclose the type and extent of services and answers questions such as: </a:t>
            </a:r>
          </a:p>
          <a:p>
            <a:pPr lvl="1" indent="-342900"/>
            <a:r>
              <a:rPr lang="en-US" sz="2000" dirty="0"/>
              <a:t>What was done and why? May reference IEP/IFSP goals or protocols</a:t>
            </a:r>
          </a:p>
          <a:p>
            <a:pPr lvl="1" indent="-342900"/>
            <a:r>
              <a:rPr lang="en-US" sz="2000" dirty="0"/>
              <a:t>How much? Time, miles, feeding, medication</a:t>
            </a:r>
          </a:p>
          <a:p>
            <a:pPr lvl="1" indent="-342900"/>
            <a:r>
              <a:rPr lang="en-US" sz="2000" dirty="0"/>
              <a:t>What was response? Context important</a:t>
            </a:r>
          </a:p>
          <a:p>
            <a:pPr lvl="1" indent="-342900"/>
            <a:r>
              <a:rPr lang="en-US" sz="2000" dirty="0"/>
              <a:t>Was any additional action taken or planned? Next steps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101</a:t>
            </a:fld>
            <a:endParaRPr lang="en-US"/>
          </a:p>
        </p:txBody>
      </p:sp>
      <p:sp>
        <p:nvSpPr>
          <p:cNvPr id="5" name="Title 4"/>
          <p:cNvSpPr>
            <a:spLocks noGrp="1"/>
          </p:cNvSpPr>
          <p:nvPr>
            <p:ph type="title"/>
          </p:nvPr>
        </p:nvSpPr>
        <p:spPr/>
        <p:txBody>
          <a:bodyPr/>
          <a:lstStyle/>
          <a:p>
            <a:r>
              <a:rPr lang="en-US" dirty="0"/>
              <a:t>Description of Services</a:t>
            </a:r>
          </a:p>
        </p:txBody>
      </p:sp>
    </p:spTree>
    <p:extLst>
      <p:ext uri="{BB962C8B-B14F-4D97-AF65-F5344CB8AC3E}">
        <p14:creationId xmlns:p14="http://schemas.microsoft.com/office/powerpoint/2010/main" val="143850720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a:t>Trained Health Care Aides (THCA) may only provide services and bill under the supervision of a credentialed school nurse, public health nurse, or licensed physician. </a:t>
            </a:r>
          </a:p>
          <a:p>
            <a:endParaRPr lang="en-US" dirty="0"/>
          </a:p>
          <a:p>
            <a:r>
              <a:rPr lang="en-US" dirty="0"/>
              <a:t>NOTE: The signature and title of the supervising practitioner along with the date signed, must be included on nursing treatment logs which may be included with supporting documentation required to bill for continuous monitoring of a medically necessary specialized physical health care service.</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102</a:t>
            </a:fld>
            <a:endParaRPr lang="en-US"/>
          </a:p>
        </p:txBody>
      </p:sp>
      <p:sp>
        <p:nvSpPr>
          <p:cNvPr id="5" name="Title 4"/>
          <p:cNvSpPr>
            <a:spLocks noGrp="1"/>
          </p:cNvSpPr>
          <p:nvPr>
            <p:ph type="title"/>
          </p:nvPr>
        </p:nvSpPr>
        <p:spPr/>
        <p:txBody>
          <a:bodyPr>
            <a:normAutofit fontScale="90000"/>
          </a:bodyPr>
          <a:lstStyle/>
          <a:p>
            <a:r>
              <a:rPr lang="en-US" dirty="0"/>
              <a:t>THCA Billing Supervision Requirements</a:t>
            </a:r>
          </a:p>
        </p:txBody>
      </p:sp>
    </p:spTree>
    <p:extLst>
      <p:ext uri="{BB962C8B-B14F-4D97-AF65-F5344CB8AC3E}">
        <p14:creationId xmlns:p14="http://schemas.microsoft.com/office/powerpoint/2010/main" val="187009986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Billed in 15 minute units</a:t>
            </a:r>
          </a:p>
          <a:p>
            <a:pPr lvl="1" indent="-342900"/>
            <a:r>
              <a:rPr lang="en-US" sz="2000" dirty="0"/>
              <a:t>Must be 7 or more continuous minutes of physical health care services</a:t>
            </a:r>
          </a:p>
          <a:p>
            <a:pPr lvl="1" indent="-342900"/>
            <a:r>
              <a:rPr lang="en-US" sz="2000" dirty="0"/>
              <a:t>Cannot add smaller time increments to make a unit</a:t>
            </a:r>
          </a:p>
          <a:p>
            <a:pPr lvl="1" indent="-342900"/>
            <a:r>
              <a:rPr lang="en-US" sz="2000" dirty="0"/>
              <a:t>Continuous minutes = 1:1 care</a:t>
            </a:r>
          </a:p>
          <a:p>
            <a:pPr lvl="1" indent="-342900"/>
            <a:r>
              <a:rPr lang="en-US" sz="2000" dirty="0"/>
              <a:t>Continuous means you cannot stop and do something else for a while unless someone else takes over</a:t>
            </a:r>
          </a:p>
          <a:p>
            <a:pPr lvl="1" indent="-342900"/>
            <a:r>
              <a:rPr lang="en-US" sz="2000" dirty="0"/>
              <a:t>Documentation must occur for each time unit billed</a:t>
            </a:r>
          </a:p>
          <a:p>
            <a:r>
              <a:rPr lang="en-US" sz="2400" dirty="0"/>
              <a:t>Includes specialized physical health care</a:t>
            </a:r>
          </a:p>
          <a:p>
            <a:pPr marL="685800" lvl="1"/>
            <a:r>
              <a:rPr lang="en-US" sz="1800" dirty="0"/>
              <a:t>Does not include behavioral supervision</a:t>
            </a:r>
          </a:p>
          <a:p>
            <a:pPr marL="685800" lvl="1"/>
            <a:r>
              <a:rPr lang="en-US" sz="1800" dirty="0"/>
              <a:t>Does not include 1:1 tutoring</a:t>
            </a:r>
          </a:p>
          <a:p>
            <a:pPr marL="685800" lvl="1"/>
            <a:r>
              <a:rPr lang="en-US" sz="1800" dirty="0"/>
              <a:t>Does not include service of less than 7 minutes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103</a:t>
            </a:fld>
            <a:endParaRPr lang="en-US"/>
          </a:p>
        </p:txBody>
      </p:sp>
      <p:sp>
        <p:nvSpPr>
          <p:cNvPr id="5" name="Title 4"/>
          <p:cNvSpPr>
            <a:spLocks noGrp="1"/>
          </p:cNvSpPr>
          <p:nvPr>
            <p:ph type="title"/>
          </p:nvPr>
        </p:nvSpPr>
        <p:spPr/>
        <p:txBody>
          <a:bodyPr>
            <a:normAutofit fontScale="90000"/>
          </a:bodyPr>
          <a:lstStyle/>
          <a:p>
            <a:r>
              <a:rPr lang="en-US" dirty="0"/>
              <a:t>Continuous Billing for Nursing &amp; THCA Services</a:t>
            </a:r>
          </a:p>
        </p:txBody>
      </p:sp>
    </p:spTree>
    <p:extLst>
      <p:ext uri="{BB962C8B-B14F-4D97-AF65-F5344CB8AC3E}">
        <p14:creationId xmlns:p14="http://schemas.microsoft.com/office/powerpoint/2010/main" val="327777057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400" dirty="0"/>
              <a:t>All nursing and THCA treatment service documents must include the information identified in the general documentation requirements section of this training AND:</a:t>
            </a:r>
          </a:p>
          <a:p>
            <a:pPr lvl="1" indent="-342900"/>
            <a:r>
              <a:rPr lang="en-US" sz="2000" dirty="0"/>
              <a:t>Nursing logs</a:t>
            </a:r>
          </a:p>
          <a:p>
            <a:pPr lvl="1" indent="-342900"/>
            <a:r>
              <a:rPr lang="en-US" sz="2000" dirty="0"/>
              <a:t>Supporting documentation describing the nature and extent of nursing and THCA service</a:t>
            </a:r>
          </a:p>
          <a:p>
            <a:r>
              <a:rPr lang="en-US" sz="2400" dirty="0"/>
              <a:t>NOTE: The signature and title of the supervising practitioner along with the date signed, must be included on nursing treatment logs which may be included with supporting documentation required to bill for continuous monitoring of a medically necessary specialized physical health care service.</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104</a:t>
            </a:fld>
            <a:endParaRPr lang="en-US"/>
          </a:p>
        </p:txBody>
      </p:sp>
      <p:sp>
        <p:nvSpPr>
          <p:cNvPr id="5" name="Title 4"/>
          <p:cNvSpPr>
            <a:spLocks noGrp="1"/>
          </p:cNvSpPr>
          <p:nvPr>
            <p:ph type="title"/>
          </p:nvPr>
        </p:nvSpPr>
        <p:spPr/>
        <p:txBody>
          <a:bodyPr>
            <a:noAutofit/>
          </a:bodyPr>
          <a:lstStyle/>
          <a:p>
            <a:r>
              <a:rPr lang="en-US" sz="3200" dirty="0"/>
              <a:t>Documentation Requirements for Nursing &amp; THCA Treatment Services</a:t>
            </a:r>
          </a:p>
        </p:txBody>
      </p:sp>
    </p:spTree>
    <p:extLst>
      <p:ext uri="{BB962C8B-B14F-4D97-AF65-F5344CB8AC3E}">
        <p14:creationId xmlns:p14="http://schemas.microsoft.com/office/powerpoint/2010/main" val="14781621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105</a:t>
            </a:fld>
            <a:endParaRPr lang="en-US"/>
          </a:p>
        </p:txBody>
      </p:sp>
      <p:sp>
        <p:nvSpPr>
          <p:cNvPr id="5" name="Title 4"/>
          <p:cNvSpPr>
            <a:spLocks noGrp="1"/>
          </p:cNvSpPr>
          <p:nvPr>
            <p:ph type="title"/>
          </p:nvPr>
        </p:nvSpPr>
        <p:spPr/>
        <p:txBody>
          <a:bodyPr>
            <a:noAutofit/>
          </a:bodyPr>
          <a:lstStyle/>
          <a:p>
            <a:r>
              <a:rPr lang="en-US" sz="2800" dirty="0"/>
              <a:t>Treatment Log Chart</a:t>
            </a:r>
          </a:p>
        </p:txBody>
      </p:sp>
    </p:spTree>
    <p:extLst>
      <p:ext uri="{BB962C8B-B14F-4D97-AF65-F5344CB8AC3E}">
        <p14:creationId xmlns:p14="http://schemas.microsoft.com/office/powerpoint/2010/main" val="217553373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Progress notes are required in addition to the nursing treatment log.</a:t>
            </a:r>
          </a:p>
          <a:p>
            <a:r>
              <a:rPr lang="en-US" sz="2400" dirty="0"/>
              <a:t>Progress notes may describe:</a:t>
            </a:r>
          </a:p>
          <a:p>
            <a:pPr lvl="1" indent="-342900"/>
            <a:r>
              <a:rPr lang="en-US" sz="2000" dirty="0"/>
              <a:t>Unlisted or other findings</a:t>
            </a:r>
          </a:p>
          <a:p>
            <a:pPr lvl="1" indent="-342900"/>
            <a:r>
              <a:rPr lang="en-US" sz="2000" dirty="0"/>
              <a:t>Performance of tasks such as suctioning, replacing tubing</a:t>
            </a:r>
          </a:p>
          <a:p>
            <a:pPr lvl="1" indent="-342900"/>
            <a:r>
              <a:rPr lang="en-US" sz="2000" dirty="0"/>
              <a:t>Notifies supervising professional</a:t>
            </a:r>
          </a:p>
          <a:p>
            <a:pPr lvl="1" indent="-342900"/>
            <a:r>
              <a:rPr lang="en-US" sz="2000" dirty="0"/>
              <a:t>Summons emergency services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106</a:t>
            </a:fld>
            <a:endParaRPr lang="en-US"/>
          </a:p>
        </p:txBody>
      </p:sp>
      <p:sp>
        <p:nvSpPr>
          <p:cNvPr id="5" name="Title 4"/>
          <p:cNvSpPr>
            <a:spLocks noGrp="1"/>
          </p:cNvSpPr>
          <p:nvPr>
            <p:ph type="title"/>
          </p:nvPr>
        </p:nvSpPr>
        <p:spPr/>
        <p:txBody>
          <a:bodyPr>
            <a:normAutofit fontScale="90000"/>
          </a:bodyPr>
          <a:lstStyle/>
          <a:p>
            <a:r>
              <a:rPr lang="en-US" dirty="0"/>
              <a:t>Nursing &amp; THCA Supporting Documentation</a:t>
            </a:r>
          </a:p>
        </p:txBody>
      </p:sp>
    </p:spTree>
    <p:extLst>
      <p:ext uri="{BB962C8B-B14F-4D97-AF65-F5344CB8AC3E}">
        <p14:creationId xmlns:p14="http://schemas.microsoft.com/office/powerpoint/2010/main" val="86711310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Be objective. What was done, seen, heard or felt.</a:t>
            </a:r>
          </a:p>
          <a:p>
            <a:r>
              <a:rPr lang="en-US" dirty="0"/>
              <a:t>Be factual, accurate and specific, based on IEP goals, Physician’s orders, nursing protocols.</a:t>
            </a:r>
          </a:p>
          <a:p>
            <a:r>
              <a:rPr lang="en-US" dirty="0"/>
              <a:t>Identify the presence as well as absence of characteristics. Every undesirable observation has at least one possible corresponding favorable observation.</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107</a:t>
            </a:fld>
            <a:endParaRPr lang="en-US"/>
          </a:p>
        </p:txBody>
      </p:sp>
      <p:sp>
        <p:nvSpPr>
          <p:cNvPr id="5" name="Title 4"/>
          <p:cNvSpPr>
            <a:spLocks noGrp="1"/>
          </p:cNvSpPr>
          <p:nvPr>
            <p:ph type="title"/>
          </p:nvPr>
        </p:nvSpPr>
        <p:spPr/>
        <p:txBody>
          <a:bodyPr>
            <a:normAutofit fontScale="90000"/>
          </a:bodyPr>
          <a:lstStyle/>
          <a:p>
            <a:r>
              <a:rPr lang="en-US" dirty="0"/>
              <a:t>Documentation for Nursing &amp; THCA Services Must:</a:t>
            </a:r>
          </a:p>
        </p:txBody>
      </p:sp>
    </p:spTree>
    <p:extLst>
      <p:ext uri="{BB962C8B-B14F-4D97-AF65-F5344CB8AC3E}">
        <p14:creationId xmlns:p14="http://schemas.microsoft.com/office/powerpoint/2010/main" val="109828324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sz="2600" dirty="0"/>
              <a:t>In order to bill for medical transportation services through the LEA </a:t>
            </a:r>
            <a:r>
              <a:rPr lang="en-US" sz="2600" dirty="0" err="1"/>
              <a:t>Medi</a:t>
            </a:r>
            <a:r>
              <a:rPr lang="en-US" sz="2600" dirty="0"/>
              <a:t>-Cal Billing Option Program, the LEA must:</a:t>
            </a:r>
          </a:p>
          <a:p>
            <a:pPr lvl="1" indent="-342900"/>
            <a:r>
              <a:rPr lang="en-US" sz="2200" dirty="0"/>
              <a:t>Provide transportation in a medical vehicle that contains lifts, ramps, and restraints</a:t>
            </a:r>
          </a:p>
          <a:p>
            <a:pPr lvl="1" indent="-342900"/>
            <a:r>
              <a:rPr lang="en-US" sz="2200" dirty="0"/>
              <a:t>Document the need for health and transportation services in the students’ IEP/IFSP</a:t>
            </a:r>
          </a:p>
          <a:p>
            <a:pPr lvl="1" indent="-342900"/>
            <a:r>
              <a:rPr lang="en-US" sz="2200" dirty="0"/>
              <a:t>Provide a transportation trip log that includes the trip, mileage, origination point and destination point for each student, student’s full name, and date transportation was provided</a:t>
            </a:r>
          </a:p>
          <a:p>
            <a:pPr lvl="1" indent="-342900"/>
            <a:r>
              <a:rPr lang="en-US" sz="2200" dirty="0"/>
              <a:t>Review school attendance records to verify that the child was in school</a:t>
            </a:r>
          </a:p>
          <a:p>
            <a:pPr lvl="1" indent="-342900"/>
            <a:r>
              <a:rPr lang="en-US" sz="2200" dirty="0"/>
              <a:t>Verify the student received an approved LEA school-based </a:t>
            </a:r>
            <a:r>
              <a:rPr lang="en-US" sz="2200" dirty="0" err="1"/>
              <a:t>Medi</a:t>
            </a:r>
            <a:r>
              <a:rPr lang="en-US" sz="2200" dirty="0"/>
              <a:t>-Cal service, other than transportation, on the date the transportation was provided</a:t>
            </a:r>
          </a:p>
          <a:p>
            <a:r>
              <a:rPr lang="en-US" sz="2600" u="sng" dirty="0">
                <a:hlinkClick r:id="rId2"/>
              </a:rPr>
              <a:t>Transportation Billing Guide</a:t>
            </a:r>
            <a:endParaRPr lang="en-US" sz="2600" dirty="0"/>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108</a:t>
            </a:fld>
            <a:endParaRPr lang="en-US"/>
          </a:p>
        </p:txBody>
      </p:sp>
      <p:sp>
        <p:nvSpPr>
          <p:cNvPr id="5" name="Title 4"/>
          <p:cNvSpPr>
            <a:spLocks noGrp="1"/>
          </p:cNvSpPr>
          <p:nvPr>
            <p:ph type="title"/>
          </p:nvPr>
        </p:nvSpPr>
        <p:spPr/>
        <p:txBody>
          <a:bodyPr/>
          <a:lstStyle/>
          <a:p>
            <a:r>
              <a:rPr lang="en-US" dirty="0"/>
              <a:t>Transportation</a:t>
            </a:r>
          </a:p>
        </p:txBody>
      </p:sp>
    </p:spTree>
    <p:extLst>
      <p:ext uri="{BB962C8B-B14F-4D97-AF65-F5344CB8AC3E}">
        <p14:creationId xmlns:p14="http://schemas.microsoft.com/office/powerpoint/2010/main" val="360470607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a:t>Refer to the Spring 2014 Documentation Training </a:t>
            </a:r>
            <a:br>
              <a:rPr lang="en-US" dirty="0"/>
            </a:br>
            <a:r>
              <a:rPr lang="en-US" dirty="0"/>
              <a:t>(April 29, 2014) for more extensive documentation requirements and for examples of acceptable versus unacceptable documentation for specific services, located on the LEA Program training page at: </a:t>
            </a:r>
            <a:r>
              <a:rPr lang="en-US" u="sng" dirty="0">
                <a:hlinkClick r:id="rId2" tooltip="2014 Documentation Training"/>
              </a:rPr>
              <a:t>http://www.dhcs.ca.gov/provgovpart/Pages/2013LEA.aspx</a:t>
            </a:r>
            <a:endParaRPr lang="en-US" u="sng" dirty="0"/>
          </a:p>
          <a:p>
            <a:endParaRPr lang="en-US" dirty="0"/>
          </a:p>
          <a:p>
            <a:r>
              <a:rPr lang="en-US" dirty="0"/>
              <a:t>Refer to the Transportation Billing Guide located under the Manuals and Training section of the LEA Program home page at: </a:t>
            </a:r>
            <a:r>
              <a:rPr lang="en-US" u="sng" dirty="0">
                <a:hlinkClick r:id="rId3" tooltip="Transportation Billing Guide"/>
              </a:rPr>
              <a:t>http://www.dhcs.ca.gov/provgovpart/Pages/LEA.aspx</a:t>
            </a:r>
            <a:r>
              <a:rPr lang="en-US" b="1" dirty="0"/>
              <a:t> </a:t>
            </a:r>
            <a:endParaRPr lang="en-US" dirty="0"/>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109</a:t>
            </a:fld>
            <a:endParaRPr lang="en-US"/>
          </a:p>
        </p:txBody>
      </p:sp>
      <p:sp>
        <p:nvSpPr>
          <p:cNvPr id="5" name="Title 4"/>
          <p:cNvSpPr>
            <a:spLocks noGrp="1"/>
          </p:cNvSpPr>
          <p:nvPr>
            <p:ph type="title"/>
          </p:nvPr>
        </p:nvSpPr>
        <p:spPr/>
        <p:txBody>
          <a:bodyPr>
            <a:normAutofit fontScale="90000"/>
          </a:bodyPr>
          <a:lstStyle/>
          <a:p>
            <a:r>
              <a:rPr lang="en-US" dirty="0"/>
              <a:t>Additional Documentation Resources</a:t>
            </a:r>
          </a:p>
        </p:txBody>
      </p:sp>
    </p:spTree>
    <p:extLst>
      <p:ext uri="{BB962C8B-B14F-4D97-AF65-F5344CB8AC3E}">
        <p14:creationId xmlns:p14="http://schemas.microsoft.com/office/powerpoint/2010/main" val="32699307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Basic program requirements</a:t>
            </a:r>
          </a:p>
          <a:p>
            <a:pPr lvl="1" indent="-342900"/>
            <a:r>
              <a:rPr lang="en-US" sz="2000" dirty="0"/>
              <a:t>Program Compliance </a:t>
            </a:r>
          </a:p>
          <a:p>
            <a:pPr lvl="1" indent="-342900"/>
            <a:r>
              <a:rPr lang="en-US" sz="2000" dirty="0"/>
              <a:t>Basic Claim Documentation Requirements for LEA </a:t>
            </a:r>
            <a:r>
              <a:rPr lang="en-US" sz="2000" dirty="0" err="1"/>
              <a:t>Medi</a:t>
            </a:r>
            <a:r>
              <a:rPr lang="en-US" sz="2000" dirty="0"/>
              <a:t>-Cal Billing </a:t>
            </a:r>
          </a:p>
          <a:p>
            <a:pPr lvl="1" indent="-342900"/>
            <a:r>
              <a:rPr lang="en-US" sz="2000" dirty="0"/>
              <a:t>Basic Requirements for Practitioners and Services </a:t>
            </a:r>
          </a:p>
          <a:p>
            <a:pPr lvl="1" indent="-342900"/>
            <a:r>
              <a:rPr lang="en-US" sz="2000" dirty="0"/>
              <a:t>Other Health Care Coverage</a:t>
            </a:r>
          </a:p>
          <a:p>
            <a:pPr lvl="1" indent="-342900"/>
            <a:r>
              <a:rPr lang="en-US" sz="2000" dirty="0"/>
              <a:t>Practitioner License Verification</a:t>
            </a:r>
          </a:p>
          <a:p>
            <a:pPr lvl="1" indent="-342900"/>
            <a:r>
              <a:rPr lang="en-US" sz="2000" dirty="0"/>
              <a:t>Record Retention</a:t>
            </a:r>
          </a:p>
          <a:p>
            <a:r>
              <a:rPr lang="en-US" sz="2400" dirty="0"/>
              <a:t>LEAs are solely responsible for administrative functions and should be familiar with the LEA Program Website, department policies, program regulations, and LEA Program Provider Manual. </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11</a:t>
            </a:fld>
            <a:endParaRPr lang="en-US"/>
          </a:p>
        </p:txBody>
      </p:sp>
      <p:sp>
        <p:nvSpPr>
          <p:cNvPr id="5" name="Title 4"/>
          <p:cNvSpPr>
            <a:spLocks noGrp="1"/>
          </p:cNvSpPr>
          <p:nvPr>
            <p:ph type="title"/>
          </p:nvPr>
        </p:nvSpPr>
        <p:spPr/>
        <p:txBody>
          <a:bodyPr>
            <a:noAutofit/>
          </a:bodyPr>
          <a:lstStyle/>
          <a:p>
            <a:r>
              <a:rPr lang="en-US" sz="3200" dirty="0"/>
              <a:t>At A Glance Self Audit Checklist New</a:t>
            </a:r>
          </a:p>
        </p:txBody>
      </p:sp>
    </p:spTree>
    <p:extLst>
      <p:ext uri="{BB962C8B-B14F-4D97-AF65-F5344CB8AC3E}">
        <p14:creationId xmlns:p14="http://schemas.microsoft.com/office/powerpoint/2010/main" val="121383899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110</a:t>
            </a:fld>
            <a:endParaRPr lang="en-US"/>
          </a:p>
        </p:txBody>
      </p:sp>
      <p:sp>
        <p:nvSpPr>
          <p:cNvPr id="5" name="Title 4"/>
          <p:cNvSpPr>
            <a:spLocks noGrp="1"/>
          </p:cNvSpPr>
          <p:nvPr>
            <p:ph type="title"/>
          </p:nvPr>
        </p:nvSpPr>
        <p:spPr/>
        <p:txBody>
          <a:bodyPr/>
          <a:lstStyle/>
          <a:p>
            <a:r>
              <a:rPr lang="en-US" dirty="0"/>
              <a:t>ICD-10</a:t>
            </a:r>
          </a:p>
        </p:txBody>
      </p:sp>
    </p:spTree>
    <p:extLst>
      <p:ext uri="{BB962C8B-B14F-4D97-AF65-F5344CB8AC3E}">
        <p14:creationId xmlns:p14="http://schemas.microsoft.com/office/powerpoint/2010/main" val="1159043319"/>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Today’s training should provide you with: </a:t>
            </a:r>
          </a:p>
          <a:p>
            <a:pPr lvl="1" indent="-342900"/>
            <a:r>
              <a:rPr lang="en-US" sz="2000" dirty="0"/>
              <a:t>A high-level understanding of ICD-10 changes</a:t>
            </a:r>
          </a:p>
          <a:p>
            <a:pPr lvl="1" indent="-342900"/>
            <a:r>
              <a:rPr lang="en-US" sz="2000" dirty="0"/>
              <a:t>A review of two example ‘crosswalks’ that illustrate the complexity of ICD-10</a:t>
            </a:r>
          </a:p>
          <a:p>
            <a:pPr lvl="1" indent="-342900"/>
            <a:r>
              <a:rPr lang="en-US" sz="2000" dirty="0"/>
              <a:t>LEA Program resources</a:t>
            </a:r>
          </a:p>
          <a:p>
            <a:pPr lvl="1" indent="-342900"/>
            <a:r>
              <a:rPr lang="en-US" sz="2000" dirty="0"/>
              <a:t>Federal and State resources </a:t>
            </a:r>
          </a:p>
          <a:p>
            <a:pPr lvl="1" indent="-342900"/>
            <a:r>
              <a:rPr lang="en-US" sz="2000" dirty="0"/>
              <a:t>Information on how to join tomorrow’s CMS ICD-10 webinar</a:t>
            </a:r>
          </a:p>
          <a:p>
            <a:pPr lvl="1" indent="-342900"/>
            <a:endParaRPr lang="en-US" sz="2000" dirty="0"/>
          </a:p>
          <a:p>
            <a:r>
              <a:rPr lang="en-US" sz="2400" dirty="0"/>
              <a:t>This training will NOT teach you how to “crosswalk” between ICD-9 and ICD-10.</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111</a:t>
            </a:fld>
            <a:endParaRPr lang="en-US"/>
          </a:p>
        </p:txBody>
      </p:sp>
      <p:sp>
        <p:nvSpPr>
          <p:cNvPr id="5" name="Title 4"/>
          <p:cNvSpPr>
            <a:spLocks noGrp="1"/>
          </p:cNvSpPr>
          <p:nvPr>
            <p:ph type="title"/>
          </p:nvPr>
        </p:nvSpPr>
        <p:spPr/>
        <p:txBody>
          <a:bodyPr/>
          <a:lstStyle/>
          <a:p>
            <a:r>
              <a:rPr lang="en-US" dirty="0"/>
              <a:t>ICD-10 Goals</a:t>
            </a:r>
          </a:p>
        </p:txBody>
      </p:sp>
    </p:spTree>
    <p:extLst>
      <p:ext uri="{BB962C8B-B14F-4D97-AF65-F5344CB8AC3E}">
        <p14:creationId xmlns:p14="http://schemas.microsoft.com/office/powerpoint/2010/main" val="422647021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a:t>When? LEA ICD-10 is effective October 1, 2015.</a:t>
            </a:r>
          </a:p>
          <a:p>
            <a:r>
              <a:rPr lang="en-US" dirty="0"/>
              <a:t>Why? ICD-9 is outdated and limited (developed in 1979, collects limited information).</a:t>
            </a:r>
          </a:p>
          <a:p>
            <a:r>
              <a:rPr lang="en-US" dirty="0"/>
              <a:t>Who? Impacts all entities covered by the Health Insurance Portability and Accountability Act (HIPAA).</a:t>
            </a:r>
          </a:p>
          <a:p>
            <a:r>
              <a:rPr lang="en-US" dirty="0"/>
              <a:t>How? On October 1, 2015, all health care services provided in the US must report using ICD-10 diagnosis codes; claims with ICD-9 codes will not be paid.</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112</a:t>
            </a:fld>
            <a:endParaRPr lang="en-US"/>
          </a:p>
        </p:txBody>
      </p:sp>
      <p:sp>
        <p:nvSpPr>
          <p:cNvPr id="5" name="Title 4"/>
          <p:cNvSpPr>
            <a:spLocks noGrp="1"/>
          </p:cNvSpPr>
          <p:nvPr>
            <p:ph type="title"/>
          </p:nvPr>
        </p:nvSpPr>
        <p:spPr/>
        <p:txBody>
          <a:bodyPr/>
          <a:lstStyle/>
          <a:p>
            <a:r>
              <a:rPr lang="en-US" dirty="0"/>
              <a:t>ICD-10 Basics</a:t>
            </a:r>
          </a:p>
        </p:txBody>
      </p:sp>
    </p:spTree>
    <p:extLst>
      <p:ext uri="{BB962C8B-B14F-4D97-AF65-F5344CB8AC3E}">
        <p14:creationId xmlns:p14="http://schemas.microsoft.com/office/powerpoint/2010/main" val="148689876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Approximately 14,500 ICD-9 to 70,000 ICD-10 codes.</a:t>
            </a:r>
          </a:p>
          <a:p>
            <a:r>
              <a:rPr lang="en-US" sz="2400" dirty="0"/>
              <a:t>General Equivalence Mapping (GEMs)</a:t>
            </a:r>
          </a:p>
          <a:p>
            <a:pPr lvl="1" indent="-342900"/>
            <a:r>
              <a:rPr lang="en-US" sz="2000" dirty="0"/>
              <a:t>Developed by CMS</a:t>
            </a:r>
          </a:p>
          <a:p>
            <a:pPr lvl="1" indent="-342900"/>
            <a:r>
              <a:rPr lang="en-US" sz="2000" dirty="0"/>
              <a:t>Optional tool that can be used to convert data from ICD-9-CM to ICD-10-CM (backwards conversion from ICD-10 to ICD-9 is also available)</a:t>
            </a:r>
          </a:p>
          <a:p>
            <a:pPr lvl="1" indent="-342900"/>
            <a:r>
              <a:rPr lang="en-US" sz="2000" dirty="0"/>
              <a:t>LIMITATION: Generally provides only one suggestion; other codes may be better ‘match’ for the student</a:t>
            </a:r>
          </a:p>
          <a:p>
            <a:r>
              <a:rPr lang="en-US" sz="2400" dirty="0"/>
              <a:t>ICD-10 Tabular List may be helpful to identify other possible codes.</a:t>
            </a:r>
            <a:endParaRPr lang="en-US" sz="2400"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113</a:t>
            </a:fld>
            <a:endParaRPr lang="en-US"/>
          </a:p>
        </p:txBody>
      </p:sp>
      <p:sp>
        <p:nvSpPr>
          <p:cNvPr id="5" name="Title 4"/>
          <p:cNvSpPr>
            <a:spLocks noGrp="1"/>
          </p:cNvSpPr>
          <p:nvPr>
            <p:ph type="title"/>
          </p:nvPr>
        </p:nvSpPr>
        <p:spPr/>
        <p:txBody>
          <a:bodyPr/>
          <a:lstStyle/>
          <a:p>
            <a:r>
              <a:rPr lang="en-US" dirty="0"/>
              <a:t>ICD-10 Mapping</a:t>
            </a:r>
          </a:p>
        </p:txBody>
      </p:sp>
    </p:spTree>
    <p:extLst>
      <p:ext uri="{BB962C8B-B14F-4D97-AF65-F5344CB8AC3E}">
        <p14:creationId xmlns:p14="http://schemas.microsoft.com/office/powerpoint/2010/main" val="3864790776"/>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40000" lnSpcReduction="20000"/>
          </a:bodyPr>
          <a:lstStyle/>
          <a:p>
            <a:pPr marL="0" indent="0">
              <a:buNone/>
            </a:pPr>
            <a:r>
              <a:rPr lang="en-US" dirty="0"/>
              <a:t>Certain infectious and parasitic diseases (A00-B99)</a:t>
            </a:r>
          </a:p>
          <a:p>
            <a:pPr marL="0" indent="0">
              <a:buNone/>
            </a:pPr>
            <a:r>
              <a:rPr lang="en-US" dirty="0"/>
              <a:t>Neoplasms (C00-D49)</a:t>
            </a:r>
          </a:p>
          <a:p>
            <a:pPr marL="0" indent="0">
              <a:buNone/>
            </a:pPr>
            <a:r>
              <a:rPr lang="en-US" dirty="0"/>
              <a:t>Diseases of the blood and blood-forming organs, certain disorders involving the immune mechanism D50-D89)</a:t>
            </a:r>
          </a:p>
          <a:p>
            <a:pPr marL="0" indent="0">
              <a:buNone/>
            </a:pPr>
            <a:r>
              <a:rPr lang="en-US" dirty="0"/>
              <a:t>Endocrine, nutritional and metabolic diseases (E00-E89)</a:t>
            </a:r>
          </a:p>
          <a:p>
            <a:pPr marL="0" indent="0">
              <a:buNone/>
            </a:pPr>
            <a:r>
              <a:rPr lang="en-US" dirty="0"/>
              <a:t>Mental, Behavioral and Neurodevelopmental disorders (F01-F99)</a:t>
            </a:r>
          </a:p>
          <a:p>
            <a:pPr marL="0" indent="0">
              <a:buNone/>
            </a:pPr>
            <a:r>
              <a:rPr lang="en-US" dirty="0"/>
              <a:t>Diseases of the nervous system (G00-G99)</a:t>
            </a:r>
          </a:p>
          <a:p>
            <a:pPr marL="0" indent="0">
              <a:buNone/>
            </a:pPr>
            <a:r>
              <a:rPr lang="en-US" dirty="0"/>
              <a:t>Diseases of the eye and adnexa (H00-H59)</a:t>
            </a:r>
          </a:p>
          <a:p>
            <a:pPr marL="0" indent="0">
              <a:buNone/>
            </a:pPr>
            <a:r>
              <a:rPr lang="en-US" dirty="0"/>
              <a:t>Diseases of the ear and mastoid process (H60-H95)</a:t>
            </a:r>
          </a:p>
          <a:p>
            <a:pPr marL="0" indent="0">
              <a:buNone/>
            </a:pPr>
            <a:r>
              <a:rPr lang="en-US" dirty="0"/>
              <a:t>Diseases of the circulatory system (I00-I99)</a:t>
            </a:r>
          </a:p>
          <a:p>
            <a:pPr marL="0" indent="0">
              <a:buNone/>
            </a:pPr>
            <a:r>
              <a:rPr lang="en-US" dirty="0"/>
              <a:t>Diseases of the respiratory system (J00-J99)</a:t>
            </a:r>
          </a:p>
          <a:p>
            <a:pPr marL="0" indent="0">
              <a:buNone/>
            </a:pPr>
            <a:r>
              <a:rPr lang="en-US" dirty="0"/>
              <a:t>Diseases of the digestive system (K00-K95)</a:t>
            </a:r>
          </a:p>
          <a:p>
            <a:pPr marL="0" indent="0">
              <a:buNone/>
            </a:pPr>
            <a:r>
              <a:rPr lang="en-US" dirty="0"/>
              <a:t>Diseases of the skin and subcutaneous tissue (L00-L99)</a:t>
            </a:r>
          </a:p>
          <a:p>
            <a:pPr marL="0" indent="0">
              <a:buNone/>
            </a:pPr>
            <a:r>
              <a:rPr lang="en-US" dirty="0"/>
              <a:t>Diseases of the musculoskeletal system and connective tissue (M00-M99)</a:t>
            </a:r>
          </a:p>
          <a:p>
            <a:pPr marL="0" indent="0">
              <a:buNone/>
            </a:pPr>
            <a:r>
              <a:rPr lang="en-US" dirty="0"/>
              <a:t>Diseases of the genitourinary system (N00-N99)</a:t>
            </a:r>
          </a:p>
          <a:p>
            <a:pPr marL="0" indent="0">
              <a:buNone/>
            </a:pPr>
            <a:r>
              <a:rPr lang="en-US" dirty="0"/>
              <a:t>Pregnancy, childbirth and the puerperium (O00-O9A)</a:t>
            </a:r>
          </a:p>
          <a:p>
            <a:pPr marL="0" indent="0">
              <a:buNone/>
            </a:pPr>
            <a:r>
              <a:rPr lang="en-US" dirty="0"/>
              <a:t>Certain conditions originating in the perinatal period (P00-P96)</a:t>
            </a:r>
          </a:p>
          <a:p>
            <a:pPr marL="0" indent="0">
              <a:buNone/>
            </a:pPr>
            <a:r>
              <a:rPr lang="en-US" dirty="0"/>
              <a:t>Congenital malformations, deformations and chromosomal abnormalities (Q00-Q99)</a:t>
            </a:r>
          </a:p>
          <a:p>
            <a:pPr marL="0" indent="0">
              <a:buNone/>
            </a:pPr>
            <a:r>
              <a:rPr lang="en-US" dirty="0"/>
              <a:t>Symptoms, signs and abnormal clinical and laboratory findings, not elsewhere classified (R00-R99)</a:t>
            </a:r>
          </a:p>
          <a:p>
            <a:pPr marL="0" indent="0">
              <a:buNone/>
            </a:pPr>
            <a:r>
              <a:rPr lang="en-US" dirty="0"/>
              <a:t>Injury, poisoning and certain other consequences of external causes (S00-T88)</a:t>
            </a:r>
          </a:p>
          <a:p>
            <a:pPr marL="0" indent="0">
              <a:buNone/>
            </a:pPr>
            <a:r>
              <a:rPr lang="en-US" dirty="0"/>
              <a:t>External causes of morbidity (V00-Y99)</a:t>
            </a:r>
          </a:p>
          <a:p>
            <a:pPr marL="0" indent="0">
              <a:buNone/>
            </a:pPr>
            <a:r>
              <a:rPr lang="en-US" dirty="0"/>
              <a:t>Factors influencing health status and contact with health services (Z00-Z99)</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114</a:t>
            </a:fld>
            <a:endParaRPr lang="en-US"/>
          </a:p>
        </p:txBody>
      </p:sp>
      <p:sp>
        <p:nvSpPr>
          <p:cNvPr id="5" name="Title 4"/>
          <p:cNvSpPr>
            <a:spLocks noGrp="1"/>
          </p:cNvSpPr>
          <p:nvPr>
            <p:ph type="title"/>
          </p:nvPr>
        </p:nvSpPr>
        <p:spPr/>
        <p:txBody>
          <a:bodyPr/>
          <a:lstStyle/>
          <a:p>
            <a:r>
              <a:rPr lang="en-US" dirty="0"/>
              <a:t>ICD-10 Tabular List</a:t>
            </a:r>
          </a:p>
        </p:txBody>
      </p:sp>
    </p:spTree>
    <p:extLst>
      <p:ext uri="{BB962C8B-B14F-4D97-AF65-F5344CB8AC3E}">
        <p14:creationId xmlns:p14="http://schemas.microsoft.com/office/powerpoint/2010/main" val="71437997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ICD 9 Code 343.9 Cerebral Palsy, NOS can potentially translate to ICD 10 Code G80.9 Cerebral Palsy, Unspecified (GEM).</a:t>
            </a: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115</a:t>
            </a:fld>
            <a:endParaRPr lang="en-US"/>
          </a:p>
        </p:txBody>
      </p:sp>
      <p:sp>
        <p:nvSpPr>
          <p:cNvPr id="5" name="Title 4"/>
          <p:cNvSpPr>
            <a:spLocks noGrp="1"/>
          </p:cNvSpPr>
          <p:nvPr>
            <p:ph type="title"/>
          </p:nvPr>
        </p:nvSpPr>
        <p:spPr/>
        <p:txBody>
          <a:bodyPr/>
          <a:lstStyle/>
          <a:p>
            <a:r>
              <a:rPr lang="en-US" dirty="0"/>
              <a:t>LEA Example #1 (Easy)</a:t>
            </a:r>
          </a:p>
        </p:txBody>
      </p:sp>
    </p:spTree>
    <p:extLst>
      <p:ext uri="{BB962C8B-B14F-4D97-AF65-F5344CB8AC3E}">
        <p14:creationId xmlns:p14="http://schemas.microsoft.com/office/powerpoint/2010/main" val="9340835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ICD 9 Code 343.9 Cerebral Palsy, NOS can potentially translate to ICD 10 Code G80.9 Cerebral Palsy, Unspecified (GEM).</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116</a:t>
            </a:fld>
            <a:endParaRPr lang="en-US"/>
          </a:p>
        </p:txBody>
      </p:sp>
      <p:sp>
        <p:nvSpPr>
          <p:cNvPr id="5" name="Title 4"/>
          <p:cNvSpPr>
            <a:spLocks noGrp="1"/>
          </p:cNvSpPr>
          <p:nvPr>
            <p:ph type="title"/>
          </p:nvPr>
        </p:nvSpPr>
        <p:spPr/>
        <p:txBody>
          <a:bodyPr/>
          <a:lstStyle/>
          <a:p>
            <a:r>
              <a:rPr lang="en-US" dirty="0"/>
              <a:t>LEA Example #1 (Easy</a:t>
            </a:r>
            <a:r>
              <a:rPr lang="en-US" dirty="0" smtClean="0"/>
              <a:t>) 1</a:t>
            </a:r>
            <a:endParaRPr lang="en-US" dirty="0"/>
          </a:p>
        </p:txBody>
      </p:sp>
    </p:spTree>
    <p:extLst>
      <p:ext uri="{BB962C8B-B14F-4D97-AF65-F5344CB8AC3E}">
        <p14:creationId xmlns:p14="http://schemas.microsoft.com/office/powerpoint/2010/main" val="1179017232"/>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ICD 9 Code V57.3 Speech-language therapy (Care involving speech-language therapy) can potentially translate to ICD 10 Code Z51.89 – Encounter for Other Specified Aftercare (GEM). Note that Z 51 series codes also include aftercare for </a:t>
            </a:r>
            <a:br>
              <a:rPr lang="en-US" dirty="0"/>
            </a:br>
            <a:r>
              <a:rPr lang="en-US" dirty="0"/>
              <a:t>chemotherapy, radiation therapy, and palliative care.</a:t>
            </a:r>
          </a:p>
          <a:p>
            <a:pPr marL="0" indent="0">
              <a:buNone/>
            </a:pP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117</a:t>
            </a:fld>
            <a:endParaRPr lang="en-US"/>
          </a:p>
        </p:txBody>
      </p:sp>
      <p:sp>
        <p:nvSpPr>
          <p:cNvPr id="5" name="Title 4"/>
          <p:cNvSpPr>
            <a:spLocks noGrp="1"/>
          </p:cNvSpPr>
          <p:nvPr>
            <p:ph type="title"/>
          </p:nvPr>
        </p:nvSpPr>
        <p:spPr/>
        <p:txBody>
          <a:bodyPr>
            <a:normAutofit fontScale="90000"/>
          </a:bodyPr>
          <a:lstStyle/>
          <a:p>
            <a:r>
              <a:rPr lang="en-US" dirty="0"/>
              <a:t>LEA Example #2 (More Complex)</a:t>
            </a:r>
          </a:p>
        </p:txBody>
      </p:sp>
    </p:spTree>
    <p:extLst>
      <p:ext uri="{BB962C8B-B14F-4D97-AF65-F5344CB8AC3E}">
        <p14:creationId xmlns:p14="http://schemas.microsoft.com/office/powerpoint/2010/main" val="3497439843"/>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SNFD has posted a table listing the LEA Program’s </a:t>
            </a:r>
            <a:br>
              <a:rPr lang="en-US" sz="2400" dirty="0"/>
            </a:br>
            <a:r>
              <a:rPr lang="en-US" sz="2400" dirty="0"/>
              <a:t>Top 20 most commonly billed ICD-9 Codes and their </a:t>
            </a:r>
            <a:br>
              <a:rPr lang="en-US" sz="2400" dirty="0"/>
            </a:br>
            <a:r>
              <a:rPr lang="en-US" sz="2400" dirty="0"/>
              <a:t>CMS-identified GEM(s).</a:t>
            </a:r>
          </a:p>
          <a:p>
            <a:r>
              <a:rPr lang="en-US" sz="2400" dirty="0"/>
              <a:t>Table should not be relied upon as an ICD-9 to ICD-10 strict “crosswalk” for LEAs.</a:t>
            </a:r>
          </a:p>
          <a:p>
            <a:pPr lvl="1" indent="-342900"/>
            <a:r>
              <a:rPr lang="en-US" sz="2000" dirty="0"/>
              <a:t>May be used as a starting point in ICD-10 identification process; NOT DHCS OFFICIAL GUIDANCE.</a:t>
            </a:r>
          </a:p>
          <a:p>
            <a:pPr lvl="1" indent="-342900"/>
            <a:r>
              <a:rPr lang="en-US" sz="2000" dirty="0"/>
              <a:t>Each LEA responsible for determining if a better ICD-10 ‘match’ exists for the student.</a:t>
            </a:r>
          </a:p>
          <a:p>
            <a:r>
              <a:rPr lang="en-US" sz="2400" dirty="0"/>
              <a:t>Available on the LEA Program website at:  </a:t>
            </a:r>
            <a:br>
              <a:rPr lang="en-US" sz="2400" dirty="0"/>
            </a:br>
            <a:r>
              <a:rPr lang="en-US" sz="2400" u="sng" dirty="0">
                <a:hlinkClick r:id="rId2"/>
              </a:rPr>
              <a:t>ICD-10 General Equivalence Mapping</a:t>
            </a:r>
            <a:endParaRPr lang="en-US" sz="2400"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118</a:t>
            </a:fld>
            <a:endParaRPr lang="en-US"/>
          </a:p>
        </p:txBody>
      </p:sp>
      <p:sp>
        <p:nvSpPr>
          <p:cNvPr id="5" name="Title 4"/>
          <p:cNvSpPr>
            <a:spLocks noGrp="1"/>
          </p:cNvSpPr>
          <p:nvPr>
            <p:ph type="title"/>
          </p:nvPr>
        </p:nvSpPr>
        <p:spPr/>
        <p:txBody>
          <a:bodyPr/>
          <a:lstStyle/>
          <a:p>
            <a:r>
              <a:rPr lang="en-US" dirty="0"/>
              <a:t>LEA Program Resources</a:t>
            </a:r>
          </a:p>
        </p:txBody>
      </p:sp>
    </p:spTree>
    <p:extLst>
      <p:ext uri="{BB962C8B-B14F-4D97-AF65-F5344CB8AC3E}">
        <p14:creationId xmlns:p14="http://schemas.microsoft.com/office/powerpoint/2010/main" val="676951171"/>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sz="2600" dirty="0"/>
              <a:t>General Resources</a:t>
            </a:r>
          </a:p>
          <a:p>
            <a:pPr lvl="1" indent="-342900"/>
            <a:r>
              <a:rPr lang="en-US" sz="2200" u="sng" dirty="0">
                <a:hlinkClick r:id="rId2" tooltip="ICD 10"/>
              </a:rPr>
              <a:t>www.cms.gov/ICD10</a:t>
            </a:r>
            <a:r>
              <a:rPr lang="en-US" sz="2200" dirty="0"/>
              <a:t>  (includes information on GEMs)</a:t>
            </a:r>
          </a:p>
          <a:p>
            <a:pPr lvl="1" indent="-342900"/>
            <a:r>
              <a:rPr lang="en-US" sz="2200" u="sng" dirty="0">
                <a:hlinkClick r:id="rId3" tooltip="Road To 10"/>
              </a:rPr>
              <a:t>www.roadto10.org</a:t>
            </a:r>
            <a:endParaRPr lang="en-US" sz="2200" dirty="0"/>
          </a:p>
          <a:p>
            <a:pPr lvl="1" indent="-342900"/>
            <a:r>
              <a:rPr lang="en-US" sz="2200" u="sng" dirty="0">
                <a:hlinkClick r:id="rId4" tooltip="Road to 10 a"/>
              </a:rPr>
              <a:t>http://cdn.roadto10.org/wp-uploads/2014/08/2015-ICD-10-CM-Tabular-List-of-Diseases-and-Injuries.pdf</a:t>
            </a:r>
            <a:endParaRPr lang="en-US" sz="2200" dirty="0"/>
          </a:p>
          <a:p>
            <a:pPr lvl="1" indent="-342900"/>
            <a:r>
              <a:rPr lang="en-US" sz="2200" u="sng" dirty="0">
                <a:hlinkClick r:id="rId5" tooltip="ASHA'"/>
              </a:rPr>
              <a:t>http://www.asha.org/Practice/reimbursement/coding/ICD-10/</a:t>
            </a:r>
            <a:endParaRPr lang="en-US" sz="2200" dirty="0"/>
          </a:p>
          <a:p>
            <a:pPr lvl="1" indent="-342900"/>
            <a:r>
              <a:rPr lang="en-US" sz="2200" dirty="0"/>
              <a:t>Includes a mapping tool for speech and audiology related ICD-9 Codes</a:t>
            </a:r>
          </a:p>
          <a:p>
            <a:pPr lvl="1" indent="-342900"/>
            <a:endParaRPr lang="en-US" sz="2200" dirty="0"/>
          </a:p>
          <a:p>
            <a:r>
              <a:rPr lang="en-US" sz="2600" dirty="0" err="1"/>
              <a:t>Medi</a:t>
            </a:r>
            <a:r>
              <a:rPr lang="en-US" sz="2600" dirty="0"/>
              <a:t>-Cal Resources</a:t>
            </a:r>
          </a:p>
          <a:p>
            <a:pPr lvl="1" indent="-342900"/>
            <a:r>
              <a:rPr lang="en-US" sz="2200" dirty="0"/>
              <a:t>http://files.medi-cal.ca.gov/pubsdoco/hipaa/hipaa_icd10_home.asp</a:t>
            </a:r>
          </a:p>
          <a:p>
            <a:pPr lvl="1" indent="-342900"/>
            <a:r>
              <a:rPr lang="en-US" sz="2200" dirty="0"/>
              <a:t>Providers may submit ICD-10-related questions to: </a:t>
            </a:r>
            <a:r>
              <a:rPr lang="en-US" sz="2200" u="sng" dirty="0">
                <a:hlinkClick r:id="rId6"/>
              </a:rPr>
              <a:t>ICD-10Medi-Cal@xerox.com</a:t>
            </a:r>
            <a:endParaRPr lang="en-US" sz="2200" dirty="0"/>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119</a:t>
            </a:fld>
            <a:endParaRPr lang="en-US"/>
          </a:p>
        </p:txBody>
      </p:sp>
      <p:sp>
        <p:nvSpPr>
          <p:cNvPr id="5" name="Title 4"/>
          <p:cNvSpPr>
            <a:spLocks noGrp="1"/>
          </p:cNvSpPr>
          <p:nvPr>
            <p:ph type="title"/>
          </p:nvPr>
        </p:nvSpPr>
        <p:spPr/>
        <p:txBody>
          <a:bodyPr/>
          <a:lstStyle/>
          <a:p>
            <a:r>
              <a:rPr lang="en-US" dirty="0"/>
              <a:t>ICD-10 Resources</a:t>
            </a:r>
          </a:p>
        </p:txBody>
      </p:sp>
    </p:spTree>
    <p:extLst>
      <p:ext uri="{BB962C8B-B14F-4D97-AF65-F5344CB8AC3E}">
        <p14:creationId xmlns:p14="http://schemas.microsoft.com/office/powerpoint/2010/main" val="35229788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The Glossary of Terms link is located under the heading of Program Information.</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12</a:t>
            </a:fld>
            <a:endParaRPr lang="en-US"/>
          </a:p>
        </p:txBody>
      </p:sp>
      <p:sp>
        <p:nvSpPr>
          <p:cNvPr id="5" name="Title 4"/>
          <p:cNvSpPr>
            <a:spLocks noGrp="1"/>
          </p:cNvSpPr>
          <p:nvPr>
            <p:ph type="title"/>
          </p:nvPr>
        </p:nvSpPr>
        <p:spPr/>
        <p:txBody>
          <a:bodyPr/>
          <a:lstStyle/>
          <a:p>
            <a:r>
              <a:rPr lang="en-US" dirty="0"/>
              <a:t>Glossary of Terms</a:t>
            </a:r>
          </a:p>
        </p:txBody>
      </p:sp>
    </p:spTree>
    <p:extLst>
      <p:ext uri="{BB962C8B-B14F-4D97-AF65-F5344CB8AC3E}">
        <p14:creationId xmlns:p14="http://schemas.microsoft.com/office/powerpoint/2010/main" val="243547827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120</a:t>
            </a:fld>
            <a:endParaRPr lang="en-US"/>
          </a:p>
        </p:txBody>
      </p:sp>
      <p:sp>
        <p:nvSpPr>
          <p:cNvPr id="5" name="Title 4"/>
          <p:cNvSpPr>
            <a:spLocks noGrp="1"/>
          </p:cNvSpPr>
          <p:nvPr>
            <p:ph type="title"/>
          </p:nvPr>
        </p:nvSpPr>
        <p:spPr/>
        <p:txBody>
          <a:bodyPr>
            <a:normAutofit fontScale="90000"/>
          </a:bodyPr>
          <a:lstStyle/>
          <a:p>
            <a:r>
              <a:rPr lang="en-US" dirty="0"/>
              <a:t>CMS Training October 25, 2015</a:t>
            </a:r>
          </a:p>
        </p:txBody>
      </p:sp>
    </p:spTree>
    <p:extLst>
      <p:ext uri="{BB962C8B-B14F-4D97-AF65-F5344CB8AC3E}">
        <p14:creationId xmlns:p14="http://schemas.microsoft.com/office/powerpoint/2010/main" val="127206469"/>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121</a:t>
            </a:fld>
            <a:endParaRPr lang="en-US"/>
          </a:p>
        </p:txBody>
      </p:sp>
      <p:sp>
        <p:nvSpPr>
          <p:cNvPr id="5" name="Title 4"/>
          <p:cNvSpPr>
            <a:spLocks noGrp="1"/>
          </p:cNvSpPr>
          <p:nvPr>
            <p:ph type="title"/>
          </p:nvPr>
        </p:nvSpPr>
        <p:spPr/>
        <p:txBody>
          <a:bodyPr>
            <a:normAutofit fontScale="90000"/>
          </a:bodyPr>
          <a:lstStyle/>
          <a:p>
            <a:r>
              <a:rPr lang="en-US" dirty="0"/>
              <a:t>Random Moment Time Study</a:t>
            </a:r>
          </a:p>
        </p:txBody>
      </p:sp>
    </p:spTree>
    <p:extLst>
      <p:ext uri="{BB962C8B-B14F-4D97-AF65-F5344CB8AC3E}">
        <p14:creationId xmlns:p14="http://schemas.microsoft.com/office/powerpoint/2010/main" val="3290177962"/>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a:t>What is RMTS?  A statistical sampling technique that will be used to capture the amount of time spent providing direct services to students by qualified health service practitioners that bill in the LEA </a:t>
            </a:r>
            <a:r>
              <a:rPr lang="en-US" dirty="0" err="1"/>
              <a:t>Medi</a:t>
            </a:r>
            <a:r>
              <a:rPr lang="en-US" dirty="0"/>
              <a:t>-Cal Billing Option Program</a:t>
            </a:r>
          </a:p>
          <a:p>
            <a:r>
              <a:rPr lang="en-US" dirty="0"/>
              <a:t>Why is DHCS moving to RMTS for the LEA Program?  As a term and condition of DHCS’ resolution to the SMAA program deferral, DHCS agreed to implement a combined cost allocation methodology for the SMAA and LEA </a:t>
            </a:r>
            <a:r>
              <a:rPr lang="en-US" dirty="0" err="1"/>
              <a:t>Medi</a:t>
            </a:r>
            <a:r>
              <a:rPr lang="en-US" dirty="0"/>
              <a:t>-Cal Billing Option Programs</a:t>
            </a:r>
          </a:p>
          <a:p>
            <a:r>
              <a:rPr lang="en-US" dirty="0"/>
              <a:t>SPA 15-021 will be submitted to CMS by 9/30/2015 and will include references to RMTS methodology.</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122</a:t>
            </a:fld>
            <a:endParaRPr lang="en-US"/>
          </a:p>
        </p:txBody>
      </p:sp>
      <p:sp>
        <p:nvSpPr>
          <p:cNvPr id="5" name="Title 4"/>
          <p:cNvSpPr>
            <a:spLocks noGrp="1"/>
          </p:cNvSpPr>
          <p:nvPr>
            <p:ph type="title"/>
          </p:nvPr>
        </p:nvSpPr>
        <p:spPr/>
        <p:txBody>
          <a:bodyPr>
            <a:normAutofit fontScale="90000"/>
          </a:bodyPr>
          <a:lstStyle/>
          <a:p>
            <a:r>
              <a:rPr lang="en-US" dirty="0"/>
              <a:t>Random Moment Time Study (RMTS)</a:t>
            </a:r>
          </a:p>
        </p:txBody>
      </p:sp>
    </p:spTree>
    <p:extLst>
      <p:ext uri="{BB962C8B-B14F-4D97-AF65-F5344CB8AC3E}">
        <p14:creationId xmlns:p14="http://schemas.microsoft.com/office/powerpoint/2010/main" val="3350328866"/>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RMTS results will be used to replace the “percentage of time” component on the CRCS.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123</a:t>
            </a:fld>
            <a:endParaRPr lang="en-US"/>
          </a:p>
        </p:txBody>
      </p:sp>
      <p:sp>
        <p:nvSpPr>
          <p:cNvPr id="5" name="Title 4"/>
          <p:cNvSpPr>
            <a:spLocks noGrp="1"/>
          </p:cNvSpPr>
          <p:nvPr>
            <p:ph type="title"/>
          </p:nvPr>
        </p:nvSpPr>
        <p:spPr/>
        <p:txBody>
          <a:bodyPr>
            <a:normAutofit fontScale="90000"/>
          </a:bodyPr>
          <a:lstStyle/>
          <a:p>
            <a:r>
              <a:rPr lang="en-US" dirty="0"/>
              <a:t>Impact on LEA Billing Option Program</a:t>
            </a:r>
          </a:p>
        </p:txBody>
      </p:sp>
    </p:spTree>
    <p:extLst>
      <p:ext uri="{BB962C8B-B14F-4D97-AF65-F5344CB8AC3E}">
        <p14:creationId xmlns:p14="http://schemas.microsoft.com/office/powerpoint/2010/main" val="3086008468"/>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a:t>DHCS is working with a group of stakeholders on the RMTS design for the LEA Program.</a:t>
            </a:r>
          </a:p>
          <a:p>
            <a:r>
              <a:rPr lang="en-US" dirty="0"/>
              <a:t>Ten Implementation Advisory Group (IAG) meetings to date.</a:t>
            </a:r>
          </a:p>
          <a:p>
            <a:r>
              <a:rPr lang="en-US" dirty="0"/>
              <a:t>IAG meeting summaries on the LEA Program Website at </a:t>
            </a:r>
            <a:r>
              <a:rPr lang="en-US" u="sng" dirty="0">
                <a:hlinkClick r:id="rId2" tooltip="LEA RMTS Info"/>
              </a:rPr>
              <a:t>http://www.dhcs.ca.gov/provgovpart/Pages/LEA_RMTS.aspx</a:t>
            </a:r>
            <a:endParaRPr lang="en-US" dirty="0"/>
          </a:p>
          <a:p>
            <a:r>
              <a:rPr lang="en-US" dirty="0"/>
              <a:t>The RMTS Stakeholder Feedback Tool is available on the LEA Program website (RMTS landing page, link above).</a:t>
            </a:r>
          </a:p>
          <a:p>
            <a:r>
              <a:rPr lang="en-US" dirty="0"/>
              <a:t>Submitted comments will be addressed during IAG Meetings</a:t>
            </a:r>
          </a:p>
          <a:p>
            <a:r>
              <a:rPr lang="en-US" dirty="0"/>
              <a:t>Submitted comments are treated confidentially.</a:t>
            </a: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124</a:t>
            </a:fld>
            <a:endParaRPr lang="en-US"/>
          </a:p>
        </p:txBody>
      </p:sp>
      <p:sp>
        <p:nvSpPr>
          <p:cNvPr id="5" name="Title 4"/>
          <p:cNvSpPr>
            <a:spLocks noGrp="1"/>
          </p:cNvSpPr>
          <p:nvPr>
            <p:ph type="title"/>
          </p:nvPr>
        </p:nvSpPr>
        <p:spPr/>
        <p:txBody>
          <a:bodyPr/>
          <a:lstStyle/>
          <a:p>
            <a:r>
              <a:rPr lang="en-US" dirty="0"/>
              <a:t>RMTS Design</a:t>
            </a:r>
          </a:p>
        </p:txBody>
      </p:sp>
    </p:spTree>
    <p:extLst>
      <p:ext uri="{BB962C8B-B14F-4D97-AF65-F5344CB8AC3E}">
        <p14:creationId xmlns:p14="http://schemas.microsoft.com/office/powerpoint/2010/main" val="1503787027"/>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125</a:t>
            </a:fld>
            <a:endParaRPr lang="en-US"/>
          </a:p>
        </p:txBody>
      </p:sp>
      <p:sp>
        <p:nvSpPr>
          <p:cNvPr id="5" name="Title 4"/>
          <p:cNvSpPr>
            <a:spLocks noGrp="1"/>
          </p:cNvSpPr>
          <p:nvPr>
            <p:ph type="title"/>
          </p:nvPr>
        </p:nvSpPr>
        <p:spPr/>
        <p:txBody>
          <a:bodyPr/>
          <a:lstStyle/>
          <a:p>
            <a:r>
              <a:rPr lang="en-US" dirty="0"/>
              <a:t>RMTS Resources</a:t>
            </a:r>
          </a:p>
        </p:txBody>
      </p:sp>
    </p:spTree>
    <p:extLst>
      <p:ext uri="{BB962C8B-B14F-4D97-AF65-F5344CB8AC3E}">
        <p14:creationId xmlns:p14="http://schemas.microsoft.com/office/powerpoint/2010/main" val="3607549135"/>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Quarterly RMTS Process (excluding summer):</a:t>
            </a:r>
          </a:p>
          <a:p>
            <a:pPr lvl="1" indent="-342900"/>
            <a:r>
              <a:rPr lang="en-US" sz="2000" dirty="0"/>
              <a:t>Identify RMTS Participant Pools</a:t>
            </a:r>
          </a:p>
          <a:p>
            <a:pPr lvl="1" indent="-342900"/>
            <a:r>
              <a:rPr lang="en-US" sz="2000" dirty="0"/>
              <a:t>Identify Number of Time Study Moments by Pool (Moment = 1 minute) </a:t>
            </a:r>
          </a:p>
          <a:p>
            <a:pPr lvl="1" indent="-342900"/>
            <a:r>
              <a:rPr lang="en-US" sz="2000" dirty="0"/>
              <a:t>Randomly Select Moments and Randomly Assign to Participants by Pool</a:t>
            </a:r>
          </a:p>
          <a:p>
            <a:pPr lvl="1" indent="-342900"/>
            <a:r>
              <a:rPr lang="en-US" sz="2000" dirty="0"/>
              <a:t>Selected Participants Notified to Complete Moment</a:t>
            </a:r>
          </a:p>
          <a:p>
            <a:pPr lvl="1" indent="-342900"/>
            <a:r>
              <a:rPr lang="en-US" sz="2000" dirty="0"/>
              <a:t>Moment Is Coded to Reflect Activity Performed</a:t>
            </a:r>
          </a:p>
          <a:p>
            <a:pPr lvl="1" indent="-342900"/>
            <a:r>
              <a:rPr lang="en-US" sz="2000" dirty="0"/>
              <a:t>Use RMTS Results to Calculate Direct Health Service % to Apply to LEA Direct Costs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126</a:t>
            </a:fld>
            <a:endParaRPr lang="en-US"/>
          </a:p>
        </p:txBody>
      </p:sp>
      <p:sp>
        <p:nvSpPr>
          <p:cNvPr id="5" name="Title 4"/>
          <p:cNvSpPr>
            <a:spLocks noGrp="1"/>
          </p:cNvSpPr>
          <p:nvPr>
            <p:ph type="title"/>
          </p:nvPr>
        </p:nvSpPr>
        <p:spPr/>
        <p:txBody>
          <a:bodyPr>
            <a:normAutofit fontScale="90000"/>
          </a:bodyPr>
          <a:lstStyle/>
          <a:p>
            <a:r>
              <a:rPr lang="en-US" dirty="0"/>
              <a:t>Steps in the Quarterly RMTS Process</a:t>
            </a:r>
          </a:p>
        </p:txBody>
      </p:sp>
    </p:spTree>
    <p:extLst>
      <p:ext uri="{BB962C8B-B14F-4D97-AF65-F5344CB8AC3E}">
        <p14:creationId xmlns:p14="http://schemas.microsoft.com/office/powerpoint/2010/main" val="3594268215"/>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a:t>Direct Costs (Salaries/benefits/ other costs, net of Federal funds) times RMTS Direct Health Service % (Percentage of RMTS activities coded to direct services) times Indirect Cost Rate % (LEA-Specific California Department of Education ICR for the relevant fiscal year) times Medicaid Eligibility Rate % (Based on number of </a:t>
            </a:r>
            <a:r>
              <a:rPr lang="en-US" dirty="0" err="1"/>
              <a:t>Medi</a:t>
            </a:r>
            <a:r>
              <a:rPr lang="en-US" dirty="0"/>
              <a:t>-Cal eligible students  and methodology to calculate is consistent with SMAA) equals Total Medicaid Allowable Cost (Compared to interim reimbursement in order to determine final settlement amount  and subject to audit)</a:t>
            </a:r>
          </a:p>
          <a:p>
            <a:r>
              <a:rPr lang="en-US" dirty="0"/>
              <a:t>Note subject to CMS Approval; Transportation cost settlement will follow a separate methodology, which will not utilize RMTS results. </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127</a:t>
            </a:fld>
            <a:endParaRPr lang="en-US"/>
          </a:p>
        </p:txBody>
      </p:sp>
      <p:sp>
        <p:nvSpPr>
          <p:cNvPr id="5" name="Title 4"/>
          <p:cNvSpPr>
            <a:spLocks noGrp="1"/>
          </p:cNvSpPr>
          <p:nvPr>
            <p:ph type="title"/>
          </p:nvPr>
        </p:nvSpPr>
        <p:spPr/>
        <p:txBody>
          <a:bodyPr>
            <a:normAutofit fontScale="90000"/>
          </a:bodyPr>
          <a:lstStyle/>
          <a:p>
            <a:r>
              <a:rPr lang="en-US" dirty="0"/>
              <a:t>RMTS Impact on Cost Settlement</a:t>
            </a:r>
          </a:p>
        </p:txBody>
      </p:sp>
    </p:spTree>
    <p:extLst>
      <p:ext uri="{BB962C8B-B14F-4D97-AF65-F5344CB8AC3E}">
        <p14:creationId xmlns:p14="http://schemas.microsoft.com/office/powerpoint/2010/main" val="3692625416"/>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r>
              <a:rPr lang="en-US" dirty="0"/>
              <a:t>Will LEAs continue to submit claims to </a:t>
            </a:r>
            <a:r>
              <a:rPr lang="en-US" dirty="0" err="1"/>
              <a:t>Medi</a:t>
            </a:r>
            <a:r>
              <a:rPr lang="en-US" dirty="0"/>
              <a:t>-Cal? Yes.</a:t>
            </a:r>
          </a:p>
          <a:p>
            <a:r>
              <a:rPr lang="en-US" dirty="0"/>
              <a:t>Will my LEA continue to receive interim reimbursement for submitted claims within the LEA Billing Option Program?  Yes,</a:t>
            </a:r>
          </a:p>
          <a:p>
            <a:r>
              <a:rPr lang="en-US" dirty="0"/>
              <a:t>Will RMTS eliminate the need for the CRCS? No.</a:t>
            </a:r>
          </a:p>
          <a:p>
            <a:r>
              <a:rPr lang="en-US" dirty="0"/>
              <a:t>Will LEAs be required to continue reporting salaries, benefits and other costs on an annual cost report?  Yes.</a:t>
            </a:r>
          </a:p>
          <a:p>
            <a:r>
              <a:rPr lang="en-US" dirty="0"/>
              <a:t>Does RMTS eliminate the need to document delivery of services?  No.</a:t>
            </a:r>
          </a:p>
          <a:p>
            <a:r>
              <a:rPr lang="en-US" dirty="0"/>
              <a:t>Is my LEA required to participate in RMTS, once implemented?  Yes.</a:t>
            </a:r>
          </a:p>
          <a:p>
            <a:r>
              <a:rPr lang="en-US" dirty="0"/>
              <a:t>Can I communicate my questions/concerns to DHCS? </a:t>
            </a:r>
            <a:r>
              <a:rPr lang="en-US" u="sng" dirty="0">
                <a:hlinkClick r:id="rId2" tooltip="LEA RMTS"/>
              </a:rPr>
              <a:t>http://www.dhcs.ca.gov/provgovpart/Pages/LEA_RMTS.aspx</a:t>
            </a:r>
            <a:r>
              <a:rPr lang="en-US" dirty="0"/>
              <a:t> Yes.</a:t>
            </a:r>
          </a:p>
          <a:p>
            <a:r>
              <a:rPr lang="en-US" dirty="0"/>
              <a:t>Note that responses are subject to CMS SPA approval. </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128</a:t>
            </a:fld>
            <a:endParaRPr lang="en-US"/>
          </a:p>
        </p:txBody>
      </p:sp>
      <p:sp>
        <p:nvSpPr>
          <p:cNvPr id="5" name="Title 4"/>
          <p:cNvSpPr>
            <a:spLocks noGrp="1"/>
          </p:cNvSpPr>
          <p:nvPr>
            <p:ph type="title"/>
          </p:nvPr>
        </p:nvSpPr>
        <p:spPr/>
        <p:txBody>
          <a:bodyPr>
            <a:normAutofit fontScale="90000"/>
          </a:bodyPr>
          <a:lstStyle/>
          <a:p>
            <a:r>
              <a:rPr lang="en-US" dirty="0"/>
              <a:t>LEA Billing Option Program RMTS “Quiz”</a:t>
            </a:r>
          </a:p>
        </p:txBody>
      </p:sp>
    </p:spTree>
    <p:extLst>
      <p:ext uri="{BB962C8B-B14F-4D97-AF65-F5344CB8AC3E}">
        <p14:creationId xmlns:p14="http://schemas.microsoft.com/office/powerpoint/2010/main" val="15928084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Under the Program Information Section of the website is the link to Frequently Asked Questions or FAQs. The FAQs are separated into 19 individual sections. Each section has hyperlinks that go to the related section in the LEA provider manual or LEA website.</a:t>
            </a:r>
          </a:p>
          <a:p>
            <a:pPr marL="0" indent="0">
              <a:buNone/>
            </a:pP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13</a:t>
            </a:fld>
            <a:endParaRPr lang="en-US"/>
          </a:p>
        </p:txBody>
      </p:sp>
      <p:sp>
        <p:nvSpPr>
          <p:cNvPr id="5" name="Title 4"/>
          <p:cNvSpPr>
            <a:spLocks noGrp="1"/>
          </p:cNvSpPr>
          <p:nvPr>
            <p:ph type="title"/>
          </p:nvPr>
        </p:nvSpPr>
        <p:spPr/>
        <p:txBody>
          <a:bodyPr/>
          <a:lstStyle/>
          <a:p>
            <a:r>
              <a:rPr lang="en-US" dirty="0"/>
              <a:t>FAQs</a:t>
            </a:r>
          </a:p>
        </p:txBody>
      </p:sp>
    </p:spTree>
    <p:extLst>
      <p:ext uri="{BB962C8B-B14F-4D97-AF65-F5344CB8AC3E}">
        <p14:creationId xmlns:p14="http://schemas.microsoft.com/office/powerpoint/2010/main" val="13544278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Quick Profile Page</a:t>
            </a:r>
          </a:p>
          <a:p>
            <a:pPr lvl="1" indent="-342900"/>
            <a:r>
              <a:rPr lang="en-US" sz="2000" dirty="0"/>
              <a:t>Highlights RMTS areas and topics that impact LEAs</a:t>
            </a:r>
          </a:p>
          <a:p>
            <a:pPr lvl="1" indent="-342900"/>
            <a:r>
              <a:rPr lang="en-US" sz="2000" dirty="0"/>
              <a:t>What is RMTS?</a:t>
            </a:r>
          </a:p>
          <a:p>
            <a:pPr lvl="1" indent="-342900"/>
            <a:r>
              <a:rPr lang="en-US" sz="2000" dirty="0"/>
              <a:t>Potential program integration with SMAA</a:t>
            </a:r>
          </a:p>
          <a:p>
            <a:pPr lvl="1" indent="-342900"/>
            <a:r>
              <a:rPr lang="en-US" sz="2000" dirty="0"/>
              <a:t>Direct billing and claiming</a:t>
            </a:r>
          </a:p>
          <a:p>
            <a:r>
              <a:rPr lang="en-US" sz="2400" dirty="0"/>
              <a:t>Stakeholder Feedback Tool</a:t>
            </a:r>
          </a:p>
          <a:p>
            <a:pPr lvl="1" indent="-342900"/>
            <a:r>
              <a:rPr lang="en-US" sz="2000" dirty="0"/>
              <a:t>Questions, input and comments from stakeholders</a:t>
            </a:r>
          </a:p>
          <a:p>
            <a:pPr lvl="1" indent="-342900"/>
            <a:r>
              <a:rPr lang="en-US" sz="2000" u="sng" dirty="0">
                <a:hlinkClick r:id="rId2" tooltip="RMTS Survey"/>
              </a:rPr>
              <a:t>http://lea-medical-rmts.surveyanalytics.com/</a:t>
            </a:r>
            <a:endParaRPr lang="en-US" sz="2000" dirty="0"/>
          </a:p>
          <a:p>
            <a:r>
              <a:rPr lang="en-US" sz="2400" dirty="0"/>
              <a:t>IAG Summaries</a:t>
            </a:r>
          </a:p>
          <a:p>
            <a:pPr lvl="1" indent="-342900"/>
            <a:r>
              <a:rPr lang="en-US" sz="2000" dirty="0"/>
              <a:t>Meeting summaries include ten meetings to date</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14</a:t>
            </a:fld>
            <a:endParaRPr lang="en-US"/>
          </a:p>
        </p:txBody>
      </p:sp>
      <p:sp>
        <p:nvSpPr>
          <p:cNvPr id="5" name="Title 4"/>
          <p:cNvSpPr>
            <a:spLocks noGrp="1"/>
          </p:cNvSpPr>
          <p:nvPr>
            <p:ph type="title"/>
          </p:nvPr>
        </p:nvSpPr>
        <p:spPr/>
        <p:txBody>
          <a:bodyPr>
            <a:normAutofit fontScale="90000"/>
          </a:bodyPr>
          <a:lstStyle/>
          <a:p>
            <a:r>
              <a:rPr lang="en-US" dirty="0"/>
              <a:t>Random Moment Time Study RMTS</a:t>
            </a:r>
          </a:p>
        </p:txBody>
      </p:sp>
    </p:spTree>
    <p:extLst>
      <p:ext uri="{BB962C8B-B14F-4D97-AF65-F5344CB8AC3E}">
        <p14:creationId xmlns:p14="http://schemas.microsoft.com/office/powerpoint/2010/main" val="31188448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sz="2800" dirty="0"/>
              <a:t>Contact Information</a:t>
            </a:r>
          </a:p>
          <a:p>
            <a:pPr lvl="1" indent="-342900"/>
            <a:r>
              <a:rPr lang="en-US" sz="2400" dirty="0"/>
              <a:t>LEA (</a:t>
            </a:r>
            <a:r>
              <a:rPr lang="en-US" sz="2400" dirty="0" err="1"/>
              <a:t>loc</a:t>
            </a:r>
            <a:r>
              <a:rPr lang="en-US" sz="2400" dirty="0"/>
              <a:t> </a:t>
            </a:r>
            <a:r>
              <a:rPr lang="en-US" sz="2400" dirty="0" err="1"/>
              <a:t>ed</a:t>
            </a:r>
            <a:r>
              <a:rPr lang="en-US" sz="2400" dirty="0"/>
              <a:t>)</a:t>
            </a:r>
          </a:p>
          <a:p>
            <a:r>
              <a:rPr lang="en-US" sz="2800" dirty="0"/>
              <a:t>Participation Requirements</a:t>
            </a:r>
          </a:p>
          <a:p>
            <a:pPr lvl="1" indent="-342900"/>
            <a:r>
              <a:rPr lang="en-US" sz="2400" dirty="0"/>
              <a:t>Provider’s Guide (</a:t>
            </a:r>
            <a:r>
              <a:rPr lang="en-US" sz="2400" dirty="0" err="1"/>
              <a:t>loc</a:t>
            </a:r>
            <a:r>
              <a:rPr lang="en-US" sz="2400" dirty="0"/>
              <a:t> </a:t>
            </a:r>
            <a:r>
              <a:rPr lang="en-US" sz="2400" dirty="0" err="1"/>
              <a:t>ed</a:t>
            </a:r>
            <a:r>
              <a:rPr lang="en-US" sz="2400" dirty="0"/>
              <a:t> a </a:t>
            </a:r>
            <a:r>
              <a:rPr lang="en-US" sz="2400" dirty="0" err="1"/>
              <a:t>prov</a:t>
            </a:r>
            <a:r>
              <a:rPr lang="en-US" sz="2400" dirty="0"/>
              <a:t>)</a:t>
            </a:r>
          </a:p>
          <a:p>
            <a:pPr lvl="1" indent="-342900"/>
            <a:r>
              <a:rPr lang="en-US" sz="2400" dirty="0"/>
              <a:t>Eligible Students (</a:t>
            </a:r>
            <a:r>
              <a:rPr lang="en-US" sz="2400" dirty="0" err="1"/>
              <a:t>loc</a:t>
            </a:r>
            <a:r>
              <a:rPr lang="en-US" sz="2400" dirty="0"/>
              <a:t> </a:t>
            </a:r>
            <a:r>
              <a:rPr lang="en-US" sz="2400" dirty="0" err="1"/>
              <a:t>ed</a:t>
            </a:r>
            <a:r>
              <a:rPr lang="en-US" sz="2400" dirty="0"/>
              <a:t> </a:t>
            </a:r>
            <a:r>
              <a:rPr lang="en-US" sz="2400" dirty="0" err="1"/>
              <a:t>elig</a:t>
            </a:r>
            <a:r>
              <a:rPr lang="en-US" sz="2400" dirty="0"/>
              <a:t>)</a:t>
            </a:r>
          </a:p>
          <a:p>
            <a:pPr lvl="1" indent="-342900"/>
            <a:r>
              <a:rPr lang="en-US" sz="2400" dirty="0"/>
              <a:t>IEPs/IFSPs (</a:t>
            </a:r>
            <a:r>
              <a:rPr lang="en-US" sz="2400" dirty="0" err="1"/>
              <a:t>loc</a:t>
            </a:r>
            <a:r>
              <a:rPr lang="en-US" sz="2400" dirty="0"/>
              <a:t> </a:t>
            </a:r>
            <a:r>
              <a:rPr lang="en-US" sz="2400" dirty="0" err="1"/>
              <a:t>ed</a:t>
            </a:r>
            <a:r>
              <a:rPr lang="en-US" sz="2400" dirty="0"/>
              <a:t> </a:t>
            </a:r>
            <a:r>
              <a:rPr lang="en-US" sz="2400" dirty="0" err="1"/>
              <a:t>indiv</a:t>
            </a:r>
            <a:r>
              <a:rPr lang="en-US" sz="2400" dirty="0"/>
              <a:t>)</a:t>
            </a:r>
          </a:p>
          <a:p>
            <a:r>
              <a:rPr lang="en-US" sz="2800" dirty="0"/>
              <a:t>Billing Information</a:t>
            </a:r>
          </a:p>
          <a:p>
            <a:pPr lvl="1" indent="-342900"/>
            <a:r>
              <a:rPr lang="en-US" sz="2400" dirty="0"/>
              <a:t>Billing and Reimbursement (</a:t>
            </a:r>
            <a:r>
              <a:rPr lang="en-US" sz="2400" dirty="0" err="1"/>
              <a:t>loc</a:t>
            </a:r>
            <a:r>
              <a:rPr lang="en-US" sz="2400" dirty="0"/>
              <a:t> </a:t>
            </a:r>
            <a:r>
              <a:rPr lang="en-US" sz="2400" dirty="0" err="1"/>
              <a:t>ed</a:t>
            </a:r>
            <a:r>
              <a:rPr lang="en-US" sz="2400" dirty="0"/>
              <a:t> </a:t>
            </a:r>
            <a:r>
              <a:rPr lang="en-US" sz="2400" dirty="0" err="1"/>
              <a:t>bil</a:t>
            </a:r>
            <a:r>
              <a:rPr lang="en-US" sz="2400" dirty="0"/>
              <a:t>)</a:t>
            </a:r>
          </a:p>
          <a:p>
            <a:pPr lvl="1" indent="-342900"/>
            <a:r>
              <a:rPr lang="en-US" sz="2400" dirty="0"/>
              <a:t>Billing Codes and Rates (</a:t>
            </a:r>
            <a:r>
              <a:rPr lang="en-US" sz="2400" dirty="0" err="1"/>
              <a:t>loc</a:t>
            </a:r>
            <a:r>
              <a:rPr lang="en-US" sz="2400" dirty="0"/>
              <a:t> </a:t>
            </a:r>
            <a:r>
              <a:rPr lang="en-US" sz="2400" dirty="0" err="1"/>
              <a:t>ed</a:t>
            </a:r>
            <a:r>
              <a:rPr lang="en-US" sz="2400" dirty="0"/>
              <a:t> </a:t>
            </a:r>
            <a:r>
              <a:rPr lang="en-US" sz="2400" dirty="0" err="1"/>
              <a:t>bil</a:t>
            </a:r>
            <a:r>
              <a:rPr lang="en-US" sz="2400" dirty="0"/>
              <a:t> cd)</a:t>
            </a:r>
          </a:p>
          <a:p>
            <a:pPr lvl="1" indent="-342900"/>
            <a:r>
              <a:rPr lang="en-US" sz="2400" dirty="0"/>
              <a:t>Billing Examples (</a:t>
            </a:r>
            <a:r>
              <a:rPr lang="en-US" sz="2400" dirty="0" err="1"/>
              <a:t>loc</a:t>
            </a:r>
            <a:r>
              <a:rPr lang="en-US" sz="2400" dirty="0"/>
              <a:t> </a:t>
            </a:r>
            <a:r>
              <a:rPr lang="en-US" sz="2400" dirty="0" err="1"/>
              <a:t>ed</a:t>
            </a:r>
            <a:r>
              <a:rPr lang="en-US" sz="2400" dirty="0"/>
              <a:t> </a:t>
            </a:r>
            <a:r>
              <a:rPr lang="en-US" sz="2400" dirty="0" err="1"/>
              <a:t>bil</a:t>
            </a:r>
            <a:r>
              <a:rPr lang="en-US" sz="2400" dirty="0"/>
              <a:t> ex)</a:t>
            </a:r>
          </a:p>
          <a:p>
            <a:r>
              <a:rPr lang="en-US" sz="2800" dirty="0"/>
              <a:t>Practitioner Requirements</a:t>
            </a:r>
          </a:p>
          <a:p>
            <a:pPr lvl="1" indent="-342900"/>
            <a:r>
              <a:rPr lang="en-US" sz="2400" dirty="0"/>
              <a:t>Practitioner Qualifications (</a:t>
            </a:r>
            <a:r>
              <a:rPr lang="en-US" sz="2400" dirty="0" err="1"/>
              <a:t>loc</a:t>
            </a:r>
            <a:r>
              <a:rPr lang="en-US" sz="2400" dirty="0"/>
              <a:t> </a:t>
            </a:r>
            <a:r>
              <a:rPr lang="en-US" sz="2400" dirty="0" err="1"/>
              <a:t>ed</a:t>
            </a:r>
            <a:r>
              <a:rPr lang="en-US" sz="2400" dirty="0"/>
              <a:t> rend)</a:t>
            </a:r>
          </a:p>
          <a:p>
            <a:r>
              <a:rPr lang="en-US" sz="2800" dirty="0"/>
              <a:t>LEA Specific Services (10 links)</a:t>
            </a:r>
          </a:p>
          <a:p>
            <a:pPr lvl="1" indent="-342900"/>
            <a:r>
              <a:rPr lang="en-US" sz="2400" dirty="0"/>
              <a:t>Individual services includes covered services, practitioners, prescription/referral/recommendation/supervision requirements, and service limitations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15</a:t>
            </a:fld>
            <a:endParaRPr lang="en-US"/>
          </a:p>
        </p:txBody>
      </p:sp>
      <p:sp>
        <p:nvSpPr>
          <p:cNvPr id="5" name="Title 4"/>
          <p:cNvSpPr>
            <a:spLocks noGrp="1"/>
          </p:cNvSpPr>
          <p:nvPr>
            <p:ph type="title"/>
          </p:nvPr>
        </p:nvSpPr>
        <p:spPr/>
        <p:txBody>
          <a:bodyPr/>
          <a:lstStyle/>
          <a:p>
            <a:r>
              <a:rPr lang="en-US" dirty="0"/>
              <a:t>Provider Manual</a:t>
            </a:r>
          </a:p>
        </p:txBody>
      </p:sp>
    </p:spTree>
    <p:extLst>
      <p:ext uri="{BB962C8B-B14F-4D97-AF65-F5344CB8AC3E}">
        <p14:creationId xmlns:p14="http://schemas.microsoft.com/office/powerpoint/2010/main" val="31518957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What is needed to bill for LEA covered transportation?</a:t>
            </a:r>
          </a:p>
          <a:p>
            <a:pPr lvl="1"/>
            <a:r>
              <a:rPr lang="en-US" dirty="0"/>
              <a:t>Documentation requirements.</a:t>
            </a:r>
          </a:p>
          <a:p>
            <a:pPr lvl="1"/>
            <a:r>
              <a:rPr lang="en-US" dirty="0"/>
              <a:t>Provider qualifications.</a:t>
            </a:r>
          </a:p>
          <a:p>
            <a:pPr lvl="1"/>
            <a:r>
              <a:rPr lang="en-US" dirty="0"/>
              <a:t>Transportation regulations and resources.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16</a:t>
            </a:fld>
            <a:endParaRPr lang="en-US"/>
          </a:p>
        </p:txBody>
      </p:sp>
      <p:sp>
        <p:nvSpPr>
          <p:cNvPr id="5" name="Title 4"/>
          <p:cNvSpPr>
            <a:spLocks noGrp="1"/>
          </p:cNvSpPr>
          <p:nvPr>
            <p:ph type="title"/>
          </p:nvPr>
        </p:nvSpPr>
        <p:spPr/>
        <p:txBody>
          <a:bodyPr/>
          <a:lstStyle/>
          <a:p>
            <a:r>
              <a:rPr lang="en-US" dirty="0"/>
              <a:t>Transportation Billing Guide</a:t>
            </a:r>
          </a:p>
        </p:txBody>
      </p:sp>
    </p:spTree>
    <p:extLst>
      <p:ext uri="{BB962C8B-B14F-4D97-AF65-F5344CB8AC3E}">
        <p14:creationId xmlns:p14="http://schemas.microsoft.com/office/powerpoint/2010/main" val="34883047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a:t>How to calculate mileage:</a:t>
            </a:r>
          </a:p>
          <a:p>
            <a:pPr lvl="1"/>
            <a:r>
              <a:rPr lang="en-US" dirty="0"/>
              <a:t>Scenario 1: Transportation from home to school and school to home.</a:t>
            </a:r>
          </a:p>
          <a:p>
            <a:pPr lvl="1"/>
            <a:r>
              <a:rPr lang="en-US" dirty="0"/>
              <a:t>Scenario 2: Transportation from school to service location and service location to home.</a:t>
            </a:r>
          </a:p>
          <a:p>
            <a:pPr lvl="1"/>
            <a:r>
              <a:rPr lang="en-US" dirty="0"/>
              <a:t>Scenario 3: Transportation from school to service location and service location to school.</a:t>
            </a:r>
          </a:p>
          <a:p>
            <a:pPr lvl="1"/>
            <a:r>
              <a:rPr lang="en-US" dirty="0"/>
              <a:t>Scenario 4: Transportation from home to service location and service location to school.</a:t>
            </a:r>
          </a:p>
          <a:p>
            <a:pPr lvl="1"/>
            <a:r>
              <a:rPr lang="en-US" dirty="0"/>
              <a:t>Scenario 5: Transportation from multiple origination points to service location (school or service provider).</a:t>
            </a:r>
          </a:p>
          <a:p>
            <a:pPr lvl="1"/>
            <a:r>
              <a:rPr lang="en-US" dirty="0"/>
              <a:t>Scenario 6: Transportation from home to multiple treatment service locations on the same day (school and service provider).</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17</a:t>
            </a:fld>
            <a:endParaRPr lang="en-US"/>
          </a:p>
        </p:txBody>
      </p:sp>
      <p:sp>
        <p:nvSpPr>
          <p:cNvPr id="5" name="Title 4"/>
          <p:cNvSpPr>
            <a:spLocks noGrp="1"/>
          </p:cNvSpPr>
          <p:nvPr>
            <p:ph type="title"/>
          </p:nvPr>
        </p:nvSpPr>
        <p:spPr/>
        <p:txBody>
          <a:bodyPr>
            <a:normAutofit fontScale="90000"/>
          </a:bodyPr>
          <a:lstStyle/>
          <a:p>
            <a:r>
              <a:rPr lang="en-US" dirty="0"/>
              <a:t>Transportation Billing </a:t>
            </a:r>
            <a:r>
              <a:rPr lang="en-US" dirty="0" smtClean="0"/>
              <a:t>Guide 1</a:t>
            </a:r>
            <a:endParaRPr lang="en-US" dirty="0"/>
          </a:p>
        </p:txBody>
      </p:sp>
    </p:spTree>
    <p:extLst>
      <p:ext uri="{BB962C8B-B14F-4D97-AF65-F5344CB8AC3E}">
        <p14:creationId xmlns:p14="http://schemas.microsoft.com/office/powerpoint/2010/main" val="41392988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General Equivalence Mappings (GEMs).</a:t>
            </a:r>
          </a:p>
          <a:p>
            <a:r>
              <a:rPr lang="en-US" dirty="0"/>
              <a:t>Represents the top 20 most frequently billed ICD-9 codes in the LEA </a:t>
            </a:r>
            <a:r>
              <a:rPr lang="en-US" dirty="0" err="1"/>
              <a:t>Medi</a:t>
            </a:r>
            <a:r>
              <a:rPr lang="en-US" dirty="0"/>
              <a:t>-Cal Billing Option Program.</a:t>
            </a:r>
          </a:p>
          <a:p>
            <a:r>
              <a:rPr lang="en-US" dirty="0"/>
              <a:t>Crosswalk Summary of the 20 ICD-9 codes and their associated ICD-10 GEMSs.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18</a:t>
            </a:fld>
            <a:endParaRPr lang="en-US"/>
          </a:p>
        </p:txBody>
      </p:sp>
      <p:sp>
        <p:nvSpPr>
          <p:cNvPr id="5" name="Title 4"/>
          <p:cNvSpPr>
            <a:spLocks noGrp="1"/>
          </p:cNvSpPr>
          <p:nvPr>
            <p:ph type="title"/>
          </p:nvPr>
        </p:nvSpPr>
        <p:spPr/>
        <p:txBody>
          <a:bodyPr/>
          <a:lstStyle/>
          <a:p>
            <a:r>
              <a:rPr lang="en-US" dirty="0"/>
              <a:t>ICD 10 GEMs New</a:t>
            </a:r>
          </a:p>
        </p:txBody>
      </p:sp>
    </p:spTree>
    <p:extLst>
      <p:ext uri="{BB962C8B-B14F-4D97-AF65-F5344CB8AC3E}">
        <p14:creationId xmlns:p14="http://schemas.microsoft.com/office/powerpoint/2010/main" val="42489854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sz="2400" dirty="0"/>
              <a:t>Claims Processing</a:t>
            </a:r>
          </a:p>
          <a:p>
            <a:pPr lvl="1" indent="-342900"/>
            <a:r>
              <a:rPr lang="en-US" sz="2000" dirty="0"/>
              <a:t>Inflated Reimbursement Rates</a:t>
            </a:r>
          </a:p>
          <a:p>
            <a:pPr lvl="1" indent="-342900"/>
            <a:r>
              <a:rPr lang="en-US" sz="2000" dirty="0"/>
              <a:t>Erroneous Payment Correction (EPC) Letters</a:t>
            </a:r>
          </a:p>
          <a:p>
            <a:pPr lvl="1" indent="-342900"/>
            <a:r>
              <a:rPr lang="en-US" sz="2000" dirty="0"/>
              <a:t>Annual Accounting of Funds Summary Reports</a:t>
            </a:r>
          </a:p>
          <a:p>
            <a:r>
              <a:rPr lang="en-US" sz="2400" dirty="0"/>
              <a:t>For Your Information (FYI)</a:t>
            </a:r>
          </a:p>
          <a:p>
            <a:pPr lvl="1" indent="-342900"/>
            <a:r>
              <a:rPr lang="en-US" sz="2000" dirty="0"/>
              <a:t>Public Notice re SPA 15-021</a:t>
            </a:r>
          </a:p>
          <a:p>
            <a:pPr lvl="1" indent="-342900"/>
            <a:r>
              <a:rPr lang="en-US" sz="2000" dirty="0"/>
              <a:t>SPA 12-009</a:t>
            </a:r>
          </a:p>
          <a:p>
            <a:r>
              <a:rPr lang="en-US" sz="2400" dirty="0" err="1"/>
              <a:t>Medi</a:t>
            </a:r>
            <a:r>
              <a:rPr lang="en-US" sz="2400" dirty="0"/>
              <a:t>-Cal Provider Bulletins</a:t>
            </a:r>
          </a:p>
          <a:p>
            <a:r>
              <a:rPr lang="en-US" sz="2400" dirty="0"/>
              <a:t>Paid Claims Information</a:t>
            </a:r>
          </a:p>
          <a:p>
            <a:pPr lvl="1" indent="-342900"/>
            <a:r>
              <a:rPr lang="en-US" sz="2000" dirty="0" err="1"/>
              <a:t>Medi</a:t>
            </a:r>
            <a:r>
              <a:rPr lang="en-US" sz="2000" dirty="0"/>
              <a:t>-Cal reimbursement by LEA Provider</a:t>
            </a:r>
          </a:p>
          <a:p>
            <a:pPr lvl="1" indent="-342900"/>
            <a:r>
              <a:rPr lang="en-US" sz="2000" dirty="0"/>
              <a:t>Program trends by State Fiscal Year</a:t>
            </a:r>
          </a:p>
          <a:p>
            <a:r>
              <a:rPr lang="en-US" sz="2400" dirty="0"/>
              <a:t>Reports to the Legislature</a:t>
            </a:r>
          </a:p>
          <a:p>
            <a:r>
              <a:rPr lang="en-US" sz="2400" dirty="0"/>
              <a:t>Advisory Workgroup Minutes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19</a:t>
            </a:fld>
            <a:endParaRPr lang="en-US"/>
          </a:p>
        </p:txBody>
      </p:sp>
      <p:sp>
        <p:nvSpPr>
          <p:cNvPr id="5" name="Title 4"/>
          <p:cNvSpPr>
            <a:spLocks noGrp="1"/>
          </p:cNvSpPr>
          <p:nvPr>
            <p:ph type="title"/>
          </p:nvPr>
        </p:nvSpPr>
        <p:spPr/>
        <p:txBody>
          <a:bodyPr/>
          <a:lstStyle/>
          <a:p>
            <a:r>
              <a:rPr lang="en-US" dirty="0"/>
              <a:t>Publications and Bulletins</a:t>
            </a:r>
          </a:p>
        </p:txBody>
      </p:sp>
    </p:spTree>
    <p:extLst>
      <p:ext uri="{BB962C8B-B14F-4D97-AF65-F5344CB8AC3E}">
        <p14:creationId xmlns:p14="http://schemas.microsoft.com/office/powerpoint/2010/main" val="208948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dirty="0"/>
              <a:t>Two part webinar – morning and afternoon sessions. 9:00 to 11:00. 1:00 to 3:00. Submit questions via message box throughout webinar. Q&amp;A session includes 10 – 15 minute break.</a:t>
            </a:r>
          </a:p>
          <a:p>
            <a:pPr marL="0" indent="0">
              <a:buNone/>
            </a:pP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2</a:t>
            </a:fld>
            <a:endParaRPr lang="en-US"/>
          </a:p>
        </p:txBody>
      </p:sp>
      <p:sp>
        <p:nvSpPr>
          <p:cNvPr id="6" name="Title 5"/>
          <p:cNvSpPr>
            <a:spLocks noGrp="1"/>
          </p:cNvSpPr>
          <p:nvPr>
            <p:ph type="title"/>
          </p:nvPr>
        </p:nvSpPr>
        <p:spPr/>
        <p:txBody>
          <a:bodyPr>
            <a:normAutofit/>
          </a:bodyPr>
          <a:lstStyle/>
          <a:p>
            <a:r>
              <a:rPr lang="en-US" dirty="0"/>
              <a:t>Logistics and Questions </a:t>
            </a:r>
          </a:p>
        </p:txBody>
      </p:sp>
    </p:spTree>
    <p:extLst>
      <p:ext uri="{BB962C8B-B14F-4D97-AF65-F5344CB8AC3E}">
        <p14:creationId xmlns:p14="http://schemas.microsoft.com/office/powerpoint/2010/main" val="31840523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dirty="0"/>
              <a:t>The PPL is a formal communication channel to provide and disseminate policy related to the LEA Program. PPLs help to clarify LEA Program participation requirements, ensure consistency within the LEA Program, and provide technical assistance in LEA Program implementation. PPLs are sent by DHCS to LEAs that have signed up to receive subscription notifications.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20</a:t>
            </a:fld>
            <a:endParaRPr lang="en-US"/>
          </a:p>
        </p:txBody>
      </p:sp>
      <p:sp>
        <p:nvSpPr>
          <p:cNvPr id="5" name="Title 4"/>
          <p:cNvSpPr>
            <a:spLocks noGrp="1"/>
          </p:cNvSpPr>
          <p:nvPr>
            <p:ph type="title"/>
          </p:nvPr>
        </p:nvSpPr>
        <p:spPr/>
        <p:txBody>
          <a:bodyPr>
            <a:noAutofit/>
          </a:bodyPr>
          <a:lstStyle/>
          <a:p>
            <a:r>
              <a:rPr lang="en-US" sz="3200" dirty="0"/>
              <a:t>Policy and Procedure Letters (PPL)</a:t>
            </a:r>
          </a:p>
        </p:txBody>
      </p:sp>
    </p:spTree>
    <p:extLst>
      <p:ext uri="{BB962C8B-B14F-4D97-AF65-F5344CB8AC3E}">
        <p14:creationId xmlns:p14="http://schemas.microsoft.com/office/powerpoint/2010/main" val="1332914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pPr marL="0" indent="0">
              <a:buNone/>
            </a:pPr>
            <a:r>
              <a:rPr lang="en-US" sz="3400" dirty="0"/>
              <a:t>LEA </a:t>
            </a:r>
            <a:r>
              <a:rPr lang="en-US" sz="3400" dirty="0" err="1"/>
              <a:t>Medi</a:t>
            </a:r>
            <a:r>
              <a:rPr lang="en-US" sz="3400" dirty="0"/>
              <a:t>-Cal Billing Option Program Website:</a:t>
            </a:r>
          </a:p>
          <a:p>
            <a:pPr marL="0" indent="0">
              <a:buNone/>
            </a:pPr>
            <a:r>
              <a:rPr lang="en-US" sz="3400" u="sng" dirty="0">
                <a:hlinkClick r:id="rId2" tooltip="LEA Program Website"/>
              </a:rPr>
              <a:t>http://www.dhcs.ca.gov/provgovpart/pages/lea.aspx</a:t>
            </a:r>
            <a:endParaRPr lang="en-US" sz="3400" dirty="0"/>
          </a:p>
          <a:p>
            <a:pPr marL="0" indent="0">
              <a:buNone/>
            </a:pPr>
            <a:r>
              <a:rPr lang="en-US" sz="3400" dirty="0"/>
              <a:t>LEA Email Subscription Form:</a:t>
            </a:r>
          </a:p>
          <a:p>
            <a:pPr marL="0" indent="0">
              <a:buNone/>
            </a:pPr>
            <a:r>
              <a:rPr lang="en-US" sz="3400" u="sng" dirty="0">
                <a:hlinkClick r:id="rId3" tooltip="Email Subscription Form"/>
              </a:rPr>
              <a:t>http://apps.dhcs.ca.gov/listsubscribe/default.aspx?list=DHCSLEA</a:t>
            </a:r>
            <a:endParaRPr lang="en-US" sz="3400" dirty="0"/>
          </a:p>
          <a:p>
            <a:pPr marL="0" indent="0">
              <a:buNone/>
            </a:pPr>
            <a:r>
              <a:rPr lang="en-US" sz="3400" dirty="0"/>
              <a:t>LEA Mailbox for Policy or General Questions: </a:t>
            </a:r>
            <a:r>
              <a:rPr lang="en-US" sz="3400" u="sng" dirty="0">
                <a:hlinkClick r:id="rId4" tooltip="Mail to LEA Program"/>
              </a:rPr>
              <a:t>LEA@dhcs.ca.gov</a:t>
            </a:r>
            <a:endParaRPr lang="en-US" sz="3400" dirty="0"/>
          </a:p>
          <a:p>
            <a:pPr marL="0" indent="0">
              <a:buNone/>
            </a:pPr>
            <a:r>
              <a:rPr lang="en-US" sz="3400" dirty="0"/>
              <a:t>Provider Enrollment Questions: (916) 323-1945 </a:t>
            </a:r>
          </a:p>
          <a:p>
            <a:pPr marL="0" indent="0">
              <a:buNone/>
            </a:pPr>
            <a:r>
              <a:rPr lang="en-US" sz="3400" dirty="0"/>
              <a:t>Reinvestment Questions/CDE: (916) 319-0914</a:t>
            </a:r>
          </a:p>
          <a:p>
            <a:pPr marL="0" indent="0">
              <a:buNone/>
            </a:pPr>
            <a:r>
              <a:rPr lang="en-US" sz="3400" dirty="0"/>
              <a:t>Eligibility Match Questions/DHCS Information Technology Services: </a:t>
            </a:r>
          </a:p>
          <a:p>
            <a:pPr marL="400050" lvl="1" indent="0">
              <a:buNone/>
            </a:pPr>
            <a:r>
              <a:rPr lang="en-US" sz="2900" dirty="0"/>
              <a:t>(916) 440-7254 E-mail: </a:t>
            </a:r>
            <a:r>
              <a:rPr lang="en-US" sz="2900" u="sng" dirty="0"/>
              <a:t>Alexandria.Carrillo@dhcs.ca.gov</a:t>
            </a:r>
            <a:r>
              <a:rPr lang="en-US" sz="2900" dirty="0"/>
              <a:t/>
            </a:r>
            <a:br>
              <a:rPr lang="en-US" sz="2900" dirty="0"/>
            </a:br>
            <a:r>
              <a:rPr lang="en-US" sz="2900" dirty="0"/>
              <a:t>(916) 440-7240 E-mail: </a:t>
            </a:r>
            <a:r>
              <a:rPr lang="en-US" sz="2900" u="sng" dirty="0"/>
              <a:t>Walter.Osikowicz@dhcs.ca.gov</a:t>
            </a:r>
            <a:r>
              <a:rPr lang="en-US" sz="2900" dirty="0"/>
              <a:t/>
            </a:r>
            <a:br>
              <a:rPr lang="en-US" sz="2900" dirty="0"/>
            </a:br>
            <a:r>
              <a:rPr lang="en-US" sz="2900" dirty="0"/>
              <a:t>(916) 440-7328 E-mail: </a:t>
            </a:r>
            <a:r>
              <a:rPr lang="en-US" sz="2900" u="sng" dirty="0"/>
              <a:t>Sherri.Henderson@dhcs.ca.gov</a:t>
            </a:r>
            <a:endParaRPr lang="en-US" sz="2900" dirty="0"/>
          </a:p>
          <a:p>
            <a:pPr marL="0" indent="0">
              <a:buNone/>
            </a:pP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21</a:t>
            </a:fld>
            <a:endParaRPr lang="en-US"/>
          </a:p>
        </p:txBody>
      </p:sp>
      <p:sp>
        <p:nvSpPr>
          <p:cNvPr id="5" name="Title 4"/>
          <p:cNvSpPr>
            <a:spLocks noGrp="1"/>
          </p:cNvSpPr>
          <p:nvPr>
            <p:ph type="title"/>
          </p:nvPr>
        </p:nvSpPr>
        <p:spPr/>
        <p:txBody>
          <a:bodyPr/>
          <a:lstStyle/>
          <a:p>
            <a:r>
              <a:rPr lang="en-US" dirty="0"/>
              <a:t>Resources and Contacts</a:t>
            </a:r>
          </a:p>
        </p:txBody>
      </p:sp>
    </p:spTree>
    <p:extLst>
      <p:ext uri="{BB962C8B-B14F-4D97-AF65-F5344CB8AC3E}">
        <p14:creationId xmlns:p14="http://schemas.microsoft.com/office/powerpoint/2010/main" val="12223473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0" indent="0">
              <a:buNone/>
            </a:pPr>
            <a:r>
              <a:rPr lang="en-US" dirty="0"/>
              <a:t>Xerox Billing Questions: 1 (800) 541-5555</a:t>
            </a:r>
          </a:p>
          <a:p>
            <a:pPr marL="0" indent="0">
              <a:buNone/>
            </a:pPr>
            <a:r>
              <a:rPr lang="en-US" dirty="0"/>
              <a:t>Annual Report Submissions Mailbox	</a:t>
            </a:r>
          </a:p>
          <a:p>
            <a:pPr marL="0" indent="0">
              <a:buNone/>
            </a:pPr>
            <a:r>
              <a:rPr lang="en-US" u="sng" dirty="0">
                <a:hlinkClick r:id="rId2"/>
              </a:rPr>
              <a:t>LEA.AnnualReport@dhcs.ca.gov</a:t>
            </a:r>
            <a:endParaRPr lang="en-US" dirty="0"/>
          </a:p>
          <a:p>
            <a:pPr marL="0" indent="0">
              <a:buNone/>
            </a:pPr>
            <a:r>
              <a:rPr lang="en-US" dirty="0"/>
              <a:t>DUA Submissions Mailbox</a:t>
            </a:r>
          </a:p>
          <a:p>
            <a:pPr marL="0" indent="0">
              <a:buNone/>
            </a:pPr>
            <a:r>
              <a:rPr lang="en-US" u="sng" dirty="0">
                <a:hlinkClick r:id="rId2"/>
              </a:rPr>
              <a:t>LEA.AnnualReport@dhcs.ca.gov</a:t>
            </a:r>
            <a:endParaRPr lang="en-US" dirty="0"/>
          </a:p>
          <a:p>
            <a:pPr marL="0" indent="0">
              <a:buNone/>
            </a:pPr>
            <a:r>
              <a:rPr lang="en-US" dirty="0"/>
              <a:t>CRCS Submissions Mailbox</a:t>
            </a:r>
          </a:p>
          <a:p>
            <a:pPr marL="0" indent="0">
              <a:buNone/>
            </a:pPr>
            <a:r>
              <a:rPr lang="en-US" u="sng" dirty="0">
                <a:hlinkClick r:id="rId3"/>
              </a:rPr>
              <a:t>LEA.CRCS.Submission@DHCS.CA.GOV</a:t>
            </a:r>
            <a:endParaRPr lang="en-US" dirty="0"/>
          </a:p>
          <a:p>
            <a:pPr marL="0" indent="0">
              <a:buNone/>
            </a:pPr>
            <a:r>
              <a:rPr lang="en-US" dirty="0"/>
              <a:t>A&amp;I Mailbox for CRCS Questions </a:t>
            </a:r>
          </a:p>
          <a:p>
            <a:pPr marL="0" indent="0">
              <a:buNone/>
            </a:pPr>
            <a:r>
              <a:rPr lang="en-US" u="sng" dirty="0">
                <a:hlinkClick r:id="rId4"/>
              </a:rPr>
              <a:t>LEA.CRCS.Questions@DHCS.CA.GOV</a:t>
            </a:r>
            <a:endParaRPr lang="en-US" dirty="0"/>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22</a:t>
            </a:fld>
            <a:endParaRPr lang="en-US"/>
          </a:p>
        </p:txBody>
      </p:sp>
      <p:sp>
        <p:nvSpPr>
          <p:cNvPr id="5" name="Title 4"/>
          <p:cNvSpPr>
            <a:spLocks noGrp="1"/>
          </p:cNvSpPr>
          <p:nvPr>
            <p:ph type="title"/>
          </p:nvPr>
        </p:nvSpPr>
        <p:spPr/>
        <p:txBody>
          <a:bodyPr/>
          <a:lstStyle/>
          <a:p>
            <a:r>
              <a:rPr lang="en-US" dirty="0"/>
              <a:t>Resources and </a:t>
            </a:r>
            <a:r>
              <a:rPr lang="en-US" dirty="0" smtClean="0"/>
              <a:t>Contacts 1</a:t>
            </a:r>
            <a:endParaRPr lang="en-US" dirty="0"/>
          </a:p>
        </p:txBody>
      </p:sp>
    </p:spTree>
    <p:extLst>
      <p:ext uri="{BB962C8B-B14F-4D97-AF65-F5344CB8AC3E}">
        <p14:creationId xmlns:p14="http://schemas.microsoft.com/office/powerpoint/2010/main" val="14589166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a:t>Strategize goals and activities to enhance </a:t>
            </a:r>
            <a:r>
              <a:rPr lang="en-US" dirty="0" err="1"/>
              <a:t>Medi</a:t>
            </a:r>
            <a:r>
              <a:rPr lang="en-US" dirty="0"/>
              <a:t>-Cal services provided on school sites and increase access by students.</a:t>
            </a:r>
          </a:p>
          <a:p>
            <a:r>
              <a:rPr lang="en-US" dirty="0"/>
              <a:t>Generally first Wednesday of February, April, June, August, October and December.</a:t>
            </a:r>
          </a:p>
          <a:p>
            <a:r>
              <a:rPr lang="en-US" dirty="0"/>
              <a:t>DHCS, A&amp;I and California Department of Education (CDE).</a:t>
            </a:r>
          </a:p>
          <a:p>
            <a:r>
              <a:rPr lang="en-US" dirty="0"/>
              <a:t>E-blast invitation sent to LEA primary and secondary contacts.</a:t>
            </a:r>
          </a:p>
          <a:p>
            <a:r>
              <a:rPr lang="en-US" dirty="0"/>
              <a:t>Includes program and policy updates.</a:t>
            </a:r>
          </a:p>
          <a:p>
            <a:r>
              <a:rPr lang="en-US" dirty="0"/>
              <a:t>Includes breakout groups and sub-workgroups.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23</a:t>
            </a:fld>
            <a:endParaRPr lang="en-US"/>
          </a:p>
        </p:txBody>
      </p:sp>
      <p:sp>
        <p:nvSpPr>
          <p:cNvPr id="5" name="Title 4"/>
          <p:cNvSpPr>
            <a:spLocks noGrp="1"/>
          </p:cNvSpPr>
          <p:nvPr>
            <p:ph type="title"/>
          </p:nvPr>
        </p:nvSpPr>
        <p:spPr/>
        <p:txBody>
          <a:bodyPr/>
          <a:lstStyle/>
          <a:p>
            <a:r>
              <a:rPr lang="en-US" dirty="0"/>
              <a:t>Advisory Workgroup</a:t>
            </a:r>
          </a:p>
        </p:txBody>
      </p:sp>
    </p:spTree>
    <p:extLst>
      <p:ext uri="{BB962C8B-B14F-4D97-AF65-F5344CB8AC3E}">
        <p14:creationId xmlns:p14="http://schemas.microsoft.com/office/powerpoint/2010/main" val="31067927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24</a:t>
            </a:fld>
            <a:endParaRPr lang="en-US"/>
          </a:p>
        </p:txBody>
      </p:sp>
      <p:sp>
        <p:nvSpPr>
          <p:cNvPr id="5" name="Title 4"/>
          <p:cNvSpPr>
            <a:spLocks noGrp="1"/>
          </p:cNvSpPr>
          <p:nvPr>
            <p:ph type="title"/>
          </p:nvPr>
        </p:nvSpPr>
        <p:spPr/>
        <p:txBody>
          <a:bodyPr>
            <a:normAutofit fontScale="90000"/>
          </a:bodyPr>
          <a:lstStyle/>
          <a:p>
            <a:r>
              <a:rPr lang="en-US" dirty="0"/>
              <a:t>Participation Requirements Updates</a:t>
            </a:r>
          </a:p>
        </p:txBody>
      </p:sp>
    </p:spTree>
    <p:extLst>
      <p:ext uri="{BB962C8B-B14F-4D97-AF65-F5344CB8AC3E}">
        <p14:creationId xmlns:p14="http://schemas.microsoft.com/office/powerpoint/2010/main" val="38216381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Effective this year, the PPA will have an ‘evergreen’ term in lieu of an expiration date.</a:t>
            </a:r>
          </a:p>
          <a:p>
            <a:pPr lvl="1" indent="-342900"/>
            <a:r>
              <a:rPr lang="en-US" sz="2000" dirty="0"/>
              <a:t>No longer requires to be renewed at scheduled three-year intervals.</a:t>
            </a:r>
          </a:p>
          <a:p>
            <a:pPr lvl="1" indent="-342900"/>
            <a:r>
              <a:rPr lang="en-US" sz="2000" dirty="0"/>
              <a:t>No pre-determined expiration date.</a:t>
            </a:r>
          </a:p>
          <a:p>
            <a:pPr lvl="1" indent="-342900"/>
            <a:r>
              <a:rPr lang="en-US" sz="2000" dirty="0"/>
              <a:t>Will remain in effect until terminated by DHCS or LEA Provider.</a:t>
            </a:r>
          </a:p>
          <a:p>
            <a:pPr lvl="1" indent="-342900"/>
            <a:r>
              <a:rPr lang="en-US" sz="2000" dirty="0"/>
              <a:t>May be submitted by mail or electronically (with digital signature).</a:t>
            </a:r>
          </a:p>
          <a:p>
            <a:r>
              <a:rPr lang="en-US" sz="2400" dirty="0"/>
              <a:t>All LEAs must submit the PPA by November 30, 2015. </a:t>
            </a:r>
          </a:p>
          <a:p>
            <a:pPr lvl="1" indent="-342900"/>
            <a:r>
              <a:rPr lang="en-US" sz="2000" dirty="0"/>
              <a:t>Extended deadline for FY 2015-16 only.</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25</a:t>
            </a:fld>
            <a:endParaRPr lang="en-US"/>
          </a:p>
        </p:txBody>
      </p:sp>
      <p:sp>
        <p:nvSpPr>
          <p:cNvPr id="5" name="Title 4"/>
          <p:cNvSpPr>
            <a:spLocks noGrp="1"/>
          </p:cNvSpPr>
          <p:nvPr>
            <p:ph type="title"/>
          </p:nvPr>
        </p:nvSpPr>
        <p:spPr/>
        <p:txBody>
          <a:bodyPr>
            <a:normAutofit fontScale="90000"/>
          </a:bodyPr>
          <a:lstStyle/>
          <a:p>
            <a:r>
              <a:rPr lang="en-US" dirty="0"/>
              <a:t>Provider Participation Agreement (PPA)</a:t>
            </a:r>
          </a:p>
        </p:txBody>
      </p:sp>
    </p:spTree>
    <p:extLst>
      <p:ext uri="{BB962C8B-B14F-4D97-AF65-F5344CB8AC3E}">
        <p14:creationId xmlns:p14="http://schemas.microsoft.com/office/powerpoint/2010/main" val="2122479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dirty="0"/>
              <a:t>PPL 15-020: Implementation of the Evergreen Provider Participation Agreement in the LEA </a:t>
            </a:r>
            <a:r>
              <a:rPr lang="en-US" dirty="0" err="1"/>
              <a:t>Medi</a:t>
            </a:r>
            <a:r>
              <a:rPr lang="en-US" dirty="0"/>
              <a:t>-Cal Billing Option Program The ‘evergreen’ PPA was implemented on   July 1, 2015, and is effective beginning with the 2015-16 fiscal year. All new and returning LEAs must submit the PPA by the mandated due date. LEAs do not have to automatically resubmit the PPA in 2018.</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26</a:t>
            </a:fld>
            <a:endParaRPr lang="en-US"/>
          </a:p>
        </p:txBody>
      </p:sp>
      <p:sp>
        <p:nvSpPr>
          <p:cNvPr id="5" name="Title 4"/>
          <p:cNvSpPr>
            <a:spLocks noGrp="1"/>
          </p:cNvSpPr>
          <p:nvPr>
            <p:ph type="title"/>
          </p:nvPr>
        </p:nvSpPr>
        <p:spPr/>
        <p:txBody>
          <a:bodyPr>
            <a:normAutofit fontScale="90000"/>
          </a:bodyPr>
          <a:lstStyle/>
          <a:p>
            <a:r>
              <a:rPr lang="en-US" dirty="0"/>
              <a:t>Provider Participation Agreement (PPA</a:t>
            </a:r>
            <a:r>
              <a:rPr lang="en-US" dirty="0" smtClean="0"/>
              <a:t>) 1</a:t>
            </a:r>
            <a:endParaRPr lang="en-US" dirty="0"/>
          </a:p>
        </p:txBody>
      </p:sp>
    </p:spTree>
    <p:extLst>
      <p:ext uri="{BB962C8B-B14F-4D97-AF65-F5344CB8AC3E}">
        <p14:creationId xmlns:p14="http://schemas.microsoft.com/office/powerpoint/2010/main" val="41062910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All LEAs must submit the AR by November 30, 2015 with the PPA.</a:t>
            </a:r>
          </a:p>
          <a:p>
            <a:pPr lvl="1" indent="-342900"/>
            <a:r>
              <a:rPr lang="en-US" sz="2000" dirty="0"/>
              <a:t>Will continue to be due annually.</a:t>
            </a:r>
          </a:p>
          <a:p>
            <a:pPr lvl="1" indent="-342900"/>
            <a:r>
              <a:rPr lang="en-US" sz="2000" dirty="0"/>
              <a:t>Reporting period for current and previous fiscal year.</a:t>
            </a:r>
          </a:p>
          <a:p>
            <a:pPr lvl="1" indent="-342900"/>
            <a:r>
              <a:rPr lang="en-US" sz="2000" dirty="0"/>
              <a:t>LEAs may use AR to update their information .</a:t>
            </a:r>
          </a:p>
          <a:p>
            <a:pPr lvl="1" indent="-342900"/>
            <a:r>
              <a:rPr lang="en-US" sz="2000" dirty="0"/>
              <a:t>If the LEA updates its official name, payment/mailing address, EIN number or NPI number, it must resubmit PPA to DHCS and submit Form 6209 to Provider Enrollment Division (PED).</a:t>
            </a:r>
          </a:p>
          <a:p>
            <a:pPr lvl="1" indent="-342900"/>
            <a:r>
              <a:rPr lang="en-US" sz="2000" dirty="0"/>
              <a:t>May be submitted by mail or electronically (with digital signature).</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27</a:t>
            </a:fld>
            <a:endParaRPr lang="en-US"/>
          </a:p>
        </p:txBody>
      </p:sp>
      <p:sp>
        <p:nvSpPr>
          <p:cNvPr id="5" name="Title 4"/>
          <p:cNvSpPr>
            <a:spLocks noGrp="1"/>
          </p:cNvSpPr>
          <p:nvPr>
            <p:ph type="title"/>
          </p:nvPr>
        </p:nvSpPr>
        <p:spPr/>
        <p:txBody>
          <a:bodyPr/>
          <a:lstStyle/>
          <a:p>
            <a:r>
              <a:rPr lang="en-US" dirty="0"/>
              <a:t>Annual Report (AR)</a:t>
            </a:r>
          </a:p>
        </p:txBody>
      </p:sp>
    </p:spTree>
    <p:extLst>
      <p:ext uri="{BB962C8B-B14F-4D97-AF65-F5344CB8AC3E}">
        <p14:creationId xmlns:p14="http://schemas.microsoft.com/office/powerpoint/2010/main" val="19145603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PPL 15-018: Notification of Compliance Process For LEAs That Do Not Submit The PPA and AR By The Mandated Due Date</a:t>
            </a:r>
          </a:p>
          <a:p>
            <a:pPr lvl="1" indent="-342900"/>
            <a:r>
              <a:rPr lang="en-US" sz="2000" dirty="0"/>
              <a:t>LEAs that do not submit PPA/AR by November 30, 2015 will be considered out of compliance.</a:t>
            </a:r>
          </a:p>
          <a:p>
            <a:pPr lvl="1" indent="-342900"/>
            <a:r>
              <a:rPr lang="en-US" sz="2000" dirty="0"/>
              <a:t>Out of compliance LEAs may be placed on withhold from future reimbursements.</a:t>
            </a:r>
          </a:p>
          <a:p>
            <a:pPr lvl="1" indent="-342900"/>
            <a:r>
              <a:rPr lang="en-US" sz="2000" dirty="0"/>
              <a:t>LEAs will receive written notices to alert them of past due documents prior to institution of the reimbursement withhold.</a:t>
            </a:r>
          </a:p>
          <a:p>
            <a:pPr lvl="1" indent="-342900"/>
            <a:r>
              <a:rPr lang="en-US" sz="2000" dirty="0"/>
              <a:t>LEAs will be eligible to receive retroactive reimbursements from initial date of withhold after required documents accepted and filed by DHCS.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28</a:t>
            </a:fld>
            <a:endParaRPr lang="en-US"/>
          </a:p>
        </p:txBody>
      </p:sp>
      <p:sp>
        <p:nvSpPr>
          <p:cNvPr id="5" name="Title 4"/>
          <p:cNvSpPr>
            <a:spLocks noGrp="1"/>
          </p:cNvSpPr>
          <p:nvPr>
            <p:ph type="title"/>
          </p:nvPr>
        </p:nvSpPr>
        <p:spPr/>
        <p:txBody>
          <a:bodyPr>
            <a:normAutofit/>
          </a:bodyPr>
          <a:lstStyle/>
          <a:p>
            <a:r>
              <a:rPr lang="en-US" sz="3600" dirty="0"/>
              <a:t>PPA and AR Compliance Policy</a:t>
            </a:r>
          </a:p>
        </p:txBody>
      </p:sp>
    </p:spTree>
    <p:extLst>
      <p:ext uri="{BB962C8B-B14F-4D97-AF65-F5344CB8AC3E}">
        <p14:creationId xmlns:p14="http://schemas.microsoft.com/office/powerpoint/2010/main" val="29497619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All LEAs must submit the DUA by November 30, 2015.</a:t>
            </a:r>
          </a:p>
          <a:p>
            <a:pPr lvl="1" indent="-342900"/>
            <a:r>
              <a:rPr lang="en-US" sz="2000" dirty="0"/>
              <a:t>Must be renewed at scheduled three-year intervals.</a:t>
            </a:r>
          </a:p>
          <a:p>
            <a:pPr lvl="1" indent="-342900"/>
            <a:r>
              <a:rPr lang="en-US" sz="2000" dirty="0"/>
              <a:t>FY 2015-16 is the renewal year.</a:t>
            </a:r>
          </a:p>
          <a:p>
            <a:pPr lvl="1" indent="-342900"/>
            <a:r>
              <a:rPr lang="en-US" sz="2000" dirty="0"/>
              <a:t>Agreement period extends to November 30, 2018.</a:t>
            </a:r>
          </a:p>
          <a:p>
            <a:pPr lvl="1" indent="-342900"/>
            <a:r>
              <a:rPr lang="en-US" sz="2000" dirty="0"/>
              <a:t>May be submitted by mail or electronically (with digital signature).</a:t>
            </a:r>
          </a:p>
          <a:p>
            <a:r>
              <a:rPr lang="en-US" sz="2400" dirty="0"/>
              <a:t>Attachment E: Certificate of Destruction of Confidential Data</a:t>
            </a:r>
          </a:p>
          <a:p>
            <a:pPr lvl="1" indent="-342900"/>
            <a:r>
              <a:rPr lang="en-US" sz="2000" dirty="0"/>
              <a:t>Must be submitted with DUA by all returning LEAs who have previously used data tape match to verify eligibility.</a:t>
            </a:r>
          </a:p>
          <a:p>
            <a:pPr lvl="1" indent="-342900"/>
            <a:r>
              <a:rPr lang="en-US" sz="2000" dirty="0"/>
              <a:t>May be submitted by mail or electronically (with digital signature).</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29</a:t>
            </a:fld>
            <a:endParaRPr lang="en-US"/>
          </a:p>
        </p:txBody>
      </p:sp>
      <p:sp>
        <p:nvSpPr>
          <p:cNvPr id="5" name="Title 4"/>
          <p:cNvSpPr>
            <a:spLocks noGrp="1"/>
          </p:cNvSpPr>
          <p:nvPr>
            <p:ph type="title"/>
          </p:nvPr>
        </p:nvSpPr>
        <p:spPr/>
        <p:txBody>
          <a:bodyPr/>
          <a:lstStyle/>
          <a:p>
            <a:r>
              <a:rPr lang="en-US" dirty="0"/>
              <a:t>Data Use Agreement (DUA)</a:t>
            </a:r>
          </a:p>
        </p:txBody>
      </p:sp>
    </p:spTree>
    <p:extLst>
      <p:ext uri="{BB962C8B-B14F-4D97-AF65-F5344CB8AC3E}">
        <p14:creationId xmlns:p14="http://schemas.microsoft.com/office/powerpoint/2010/main" val="2386045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000" dirty="0"/>
              <a:t>California Department of Health Care Services </a:t>
            </a:r>
          </a:p>
          <a:p>
            <a:pPr lvl="1" indent="-342900"/>
            <a:r>
              <a:rPr lang="en-US" sz="2000" dirty="0"/>
              <a:t>Safety Net Financing Division </a:t>
            </a:r>
          </a:p>
          <a:p>
            <a:pPr lvl="1" indent="-342900"/>
            <a:r>
              <a:rPr lang="en-US" sz="2000" dirty="0"/>
              <a:t>Administers the LEA Program</a:t>
            </a:r>
          </a:p>
          <a:p>
            <a:r>
              <a:rPr lang="en-US" sz="2000" dirty="0"/>
              <a:t>Audits and Investigations </a:t>
            </a:r>
          </a:p>
          <a:p>
            <a:pPr lvl="1" indent="-342900"/>
            <a:r>
              <a:rPr lang="en-US" sz="2000" dirty="0"/>
              <a:t>Financial Audits Branch </a:t>
            </a:r>
          </a:p>
          <a:p>
            <a:pPr lvl="1" indent="-342900"/>
            <a:r>
              <a:rPr lang="en-US" sz="2000" dirty="0"/>
              <a:t>Conducts financial audits/reviews of LEA Program providers</a:t>
            </a:r>
          </a:p>
          <a:p>
            <a:r>
              <a:rPr lang="en-US" sz="2000" dirty="0"/>
              <a:t>Medical Review Branch </a:t>
            </a:r>
          </a:p>
          <a:p>
            <a:pPr lvl="1" indent="-342900"/>
            <a:r>
              <a:rPr lang="en-US" sz="2000" dirty="0"/>
              <a:t>Performs federally mandated post-service, post-payment utilization reviews</a:t>
            </a:r>
          </a:p>
          <a:p>
            <a:r>
              <a:rPr lang="en-US" sz="2000" dirty="0"/>
              <a:t>Navigant Consulting Inc. </a:t>
            </a:r>
          </a:p>
          <a:p>
            <a:pPr lvl="1" indent="-342900"/>
            <a:r>
              <a:rPr lang="en-US" sz="2000" dirty="0"/>
              <a:t>Consultant that works with SNFD to enhance the LEA Program</a:t>
            </a:r>
          </a:p>
          <a:p>
            <a:pPr marL="0" indent="0">
              <a:buNone/>
            </a:pP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3</a:t>
            </a:fld>
            <a:endParaRPr lang="en-US"/>
          </a:p>
        </p:txBody>
      </p:sp>
      <p:sp>
        <p:nvSpPr>
          <p:cNvPr id="5" name="Title 4"/>
          <p:cNvSpPr>
            <a:spLocks noGrp="1"/>
          </p:cNvSpPr>
          <p:nvPr>
            <p:ph type="title"/>
          </p:nvPr>
        </p:nvSpPr>
        <p:spPr/>
        <p:txBody>
          <a:bodyPr/>
          <a:lstStyle/>
          <a:p>
            <a:r>
              <a:rPr lang="en-US" dirty="0"/>
              <a:t>Introductions</a:t>
            </a:r>
          </a:p>
        </p:txBody>
      </p:sp>
    </p:spTree>
    <p:extLst>
      <p:ext uri="{BB962C8B-B14F-4D97-AF65-F5344CB8AC3E}">
        <p14:creationId xmlns:p14="http://schemas.microsoft.com/office/powerpoint/2010/main" val="15722802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The CRCS is an annual cost settlement required by CMS.</a:t>
            </a:r>
          </a:p>
          <a:p>
            <a:pPr lvl="1" indent="-342900"/>
            <a:r>
              <a:rPr lang="en-US" sz="2000" dirty="0"/>
              <a:t>CRCS calculates the difference between costs incurred by LEAs and interim reimbursement payments received during fiscal year.</a:t>
            </a:r>
          </a:p>
          <a:p>
            <a:pPr lvl="1" indent="-342900"/>
            <a:r>
              <a:rPr lang="en-US" sz="2000" dirty="0"/>
              <a:t>Results in an LEA overpayment or underpayment.</a:t>
            </a:r>
          </a:p>
          <a:p>
            <a:pPr lvl="1" indent="-342900"/>
            <a:r>
              <a:rPr lang="en-US" sz="2000" dirty="0"/>
              <a:t>Due November 30 of each fiscal year for the prior fiscal year.</a:t>
            </a:r>
          </a:p>
          <a:p>
            <a:pPr lvl="1" indent="-342900"/>
            <a:r>
              <a:rPr lang="en-US" sz="2000" dirty="0"/>
              <a:t>The CRCS for FY 2013-2014  will be due November 30, 2015.</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30</a:t>
            </a:fld>
            <a:endParaRPr lang="en-US"/>
          </a:p>
        </p:txBody>
      </p:sp>
      <p:sp>
        <p:nvSpPr>
          <p:cNvPr id="5" name="Title 4"/>
          <p:cNvSpPr>
            <a:spLocks noGrp="1"/>
          </p:cNvSpPr>
          <p:nvPr>
            <p:ph type="title"/>
          </p:nvPr>
        </p:nvSpPr>
        <p:spPr/>
        <p:txBody>
          <a:bodyPr>
            <a:normAutofit fontScale="90000"/>
          </a:bodyPr>
          <a:lstStyle/>
          <a:p>
            <a:r>
              <a:rPr lang="en-US" dirty="0"/>
              <a:t>Cost and Reimbursement Comparison Schedule (CRCS)</a:t>
            </a:r>
          </a:p>
        </p:txBody>
      </p:sp>
    </p:spTree>
    <p:extLst>
      <p:ext uri="{BB962C8B-B14F-4D97-AF65-F5344CB8AC3E}">
        <p14:creationId xmlns:p14="http://schemas.microsoft.com/office/powerpoint/2010/main" val="22364630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LEAs who received zero reimbursements are required to complete Form 2437a.</a:t>
            </a:r>
          </a:p>
          <a:p>
            <a:pPr lvl="1" indent="-342900"/>
            <a:r>
              <a:rPr lang="en-US" sz="2000" dirty="0"/>
              <a:t>LEAs indicate that zero reimbursements were received.</a:t>
            </a:r>
          </a:p>
          <a:p>
            <a:pPr lvl="1" indent="-342900"/>
            <a:r>
              <a:rPr lang="en-US" sz="2000" dirty="0"/>
              <a:t>PPL 15-017-“Certification of Zero Reimbursements for LEA Services.” </a:t>
            </a:r>
          </a:p>
          <a:p>
            <a:pPr lvl="1" indent="-342900"/>
            <a:r>
              <a:rPr lang="en-US" sz="2000" dirty="0"/>
              <a:t>Due November 30 of each Fiscal Year.</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31</a:t>
            </a:fld>
            <a:endParaRPr lang="en-US"/>
          </a:p>
        </p:txBody>
      </p:sp>
      <p:sp>
        <p:nvSpPr>
          <p:cNvPr id="5" name="Title 4"/>
          <p:cNvSpPr>
            <a:spLocks noGrp="1"/>
          </p:cNvSpPr>
          <p:nvPr>
            <p:ph type="title"/>
          </p:nvPr>
        </p:nvSpPr>
        <p:spPr/>
        <p:txBody>
          <a:bodyPr>
            <a:noAutofit/>
          </a:bodyPr>
          <a:lstStyle/>
          <a:p>
            <a:r>
              <a:rPr lang="en-US" sz="3200" dirty="0"/>
              <a:t>Certification of Zero Reimbursements for LEA Services</a:t>
            </a:r>
          </a:p>
        </p:txBody>
      </p:sp>
    </p:spTree>
    <p:extLst>
      <p:ext uri="{BB962C8B-B14F-4D97-AF65-F5344CB8AC3E}">
        <p14:creationId xmlns:p14="http://schemas.microsoft.com/office/powerpoint/2010/main" val="42535934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Submission of the CRCS is a mandatory requirement.</a:t>
            </a:r>
          </a:p>
          <a:p>
            <a:pPr lvl="1" indent="-342900"/>
            <a:r>
              <a:rPr lang="en-US" sz="2000" dirty="0"/>
              <a:t>Social Security Act, Section 1903 (w)</a:t>
            </a:r>
          </a:p>
          <a:p>
            <a:pPr lvl="1" indent="-342900"/>
            <a:r>
              <a:rPr lang="en-US" sz="2000" dirty="0"/>
              <a:t>Code of Federal Regulations, Title 42, Section 433.50</a:t>
            </a:r>
          </a:p>
          <a:p>
            <a:r>
              <a:rPr lang="en-US" sz="2400" dirty="0"/>
              <a:t>PPL 15-019 notifies LEAs of the CRCS Compliance Policy.</a:t>
            </a:r>
          </a:p>
          <a:p>
            <a:pPr lvl="1" indent="-342900"/>
            <a:r>
              <a:rPr lang="en-US" sz="2000" dirty="0"/>
              <a:t>Failure to submit the CRCS by the mandated due date of November 30, may result in future reimbursement withholds.</a:t>
            </a:r>
          </a:p>
          <a:p>
            <a:pPr lvl="1" indent="-342900"/>
            <a:r>
              <a:rPr lang="en-US" sz="2000" dirty="0"/>
              <a:t>Continued failure to submit the CRCS may result in subsequent suspension from the LEA </a:t>
            </a:r>
            <a:r>
              <a:rPr lang="en-US" sz="2000" dirty="0" err="1"/>
              <a:t>Medi</a:t>
            </a:r>
            <a:r>
              <a:rPr lang="en-US" sz="2000" dirty="0"/>
              <a:t>-Cal Billing Option Program.</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32</a:t>
            </a:fld>
            <a:endParaRPr lang="en-US"/>
          </a:p>
        </p:txBody>
      </p:sp>
      <p:sp>
        <p:nvSpPr>
          <p:cNvPr id="5" name="Title 4"/>
          <p:cNvSpPr>
            <a:spLocks noGrp="1"/>
          </p:cNvSpPr>
          <p:nvPr>
            <p:ph type="title"/>
          </p:nvPr>
        </p:nvSpPr>
        <p:spPr/>
        <p:txBody>
          <a:bodyPr/>
          <a:lstStyle/>
          <a:p>
            <a:r>
              <a:rPr lang="en-US" dirty="0"/>
              <a:t>CRCS Compliance Policy</a:t>
            </a:r>
          </a:p>
        </p:txBody>
      </p:sp>
    </p:spTree>
    <p:extLst>
      <p:ext uri="{BB962C8B-B14F-4D97-AF65-F5344CB8AC3E}">
        <p14:creationId xmlns:p14="http://schemas.microsoft.com/office/powerpoint/2010/main" val="8068795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buNone/>
            </a:pPr>
            <a:r>
              <a:rPr lang="en-US" sz="2400" dirty="0"/>
              <a:t>CRCS Documents:</a:t>
            </a:r>
          </a:p>
          <a:p>
            <a:pPr marL="0" indent="0">
              <a:buNone/>
            </a:pPr>
            <a:r>
              <a:rPr lang="en-US" sz="2000" u="sng" dirty="0">
                <a:hlinkClick r:id="rId2" tooltip="CRCS Documents"/>
              </a:rPr>
              <a:t>http://www.dhcs.ca.gov/provgovpart/Pages/CRCS_FY_13-14.asp</a:t>
            </a:r>
            <a:r>
              <a:rPr lang="en-US" sz="2200" u="sng" dirty="0">
                <a:hlinkClick r:id="rId2" tooltip="CRCS Documents"/>
              </a:rPr>
              <a:t>x</a:t>
            </a:r>
            <a:endParaRPr lang="en-US" sz="2200" dirty="0"/>
          </a:p>
          <a:p>
            <a:pPr marL="0" indent="0">
              <a:buNone/>
            </a:pPr>
            <a:r>
              <a:rPr lang="en-US" sz="2400" dirty="0"/>
              <a:t>CRCS Submission to DHCS A&amp;I:</a:t>
            </a:r>
          </a:p>
          <a:p>
            <a:pPr marL="0" indent="0">
              <a:buNone/>
            </a:pPr>
            <a:r>
              <a:rPr lang="en-US" sz="2000" u="sng" dirty="0">
                <a:hlinkClick r:id="rId3"/>
              </a:rPr>
              <a:t>LEA.CRCS.Submission@DHCS.CA.GOV</a:t>
            </a:r>
            <a:endParaRPr lang="en-US" sz="2000" dirty="0"/>
          </a:p>
          <a:p>
            <a:pPr lvl="1" indent="-342900"/>
            <a:r>
              <a:rPr lang="en-US" sz="2000" dirty="0"/>
              <a:t>Excel and PDF format</a:t>
            </a:r>
          </a:p>
          <a:p>
            <a:pPr lvl="1" indent="-342900"/>
            <a:r>
              <a:rPr lang="en-US" sz="2000" dirty="0"/>
              <a:t>Naming Convention</a:t>
            </a:r>
          </a:p>
          <a:p>
            <a:pPr lvl="1" indent="-342900"/>
            <a:r>
              <a:rPr lang="en-US" sz="2000" dirty="0"/>
              <a:t>Fiscal Year, NPI Number, Business LEA Name, Submission Date</a:t>
            </a:r>
          </a:p>
          <a:p>
            <a:pPr lvl="1" indent="-342900"/>
            <a:r>
              <a:rPr lang="en-US" sz="2000" dirty="0"/>
              <a:t>Example: FY1314.1234567890.SampleSchoolDistrict.10.15.2015.CRCS.XLS </a:t>
            </a:r>
            <a:br>
              <a:rPr lang="en-US" sz="2000" dirty="0"/>
            </a:br>
            <a:r>
              <a:rPr lang="en-US" sz="2000" dirty="0"/>
              <a:t>(or .PDF)</a:t>
            </a:r>
          </a:p>
          <a:p>
            <a:pPr marL="0" indent="0">
              <a:buNone/>
            </a:pPr>
            <a:r>
              <a:rPr lang="en-US" sz="2400" dirty="0"/>
              <a:t>CRCS Questions:</a:t>
            </a:r>
          </a:p>
          <a:p>
            <a:pPr marL="0" indent="0">
              <a:buNone/>
            </a:pPr>
            <a:r>
              <a:rPr lang="en-US" sz="2000" u="sng" dirty="0">
                <a:hlinkClick r:id="rId4"/>
              </a:rPr>
              <a:t>LEA.CRCS.Questions@DHCS.CA.GOV</a:t>
            </a:r>
            <a:endParaRPr lang="en-US" sz="2000" dirty="0"/>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33</a:t>
            </a:fld>
            <a:endParaRPr lang="en-US"/>
          </a:p>
        </p:txBody>
      </p:sp>
      <p:sp>
        <p:nvSpPr>
          <p:cNvPr id="5" name="Title 4"/>
          <p:cNvSpPr>
            <a:spLocks noGrp="1"/>
          </p:cNvSpPr>
          <p:nvPr>
            <p:ph type="title"/>
          </p:nvPr>
        </p:nvSpPr>
        <p:spPr/>
        <p:txBody>
          <a:bodyPr/>
          <a:lstStyle/>
          <a:p>
            <a:r>
              <a:rPr lang="en-US" dirty="0"/>
              <a:t>CRCS Resources</a:t>
            </a:r>
          </a:p>
        </p:txBody>
      </p:sp>
    </p:spTree>
    <p:extLst>
      <p:ext uri="{BB962C8B-B14F-4D97-AF65-F5344CB8AC3E}">
        <p14:creationId xmlns:p14="http://schemas.microsoft.com/office/powerpoint/2010/main" val="32005027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2013-14 CRCS due November 30, 2015</a:t>
            </a:r>
          </a:p>
          <a:p>
            <a:r>
              <a:rPr lang="en-US" dirty="0"/>
              <a:t>2014-15 AR due November 30, 2015</a:t>
            </a:r>
          </a:p>
          <a:p>
            <a:r>
              <a:rPr lang="en-US" dirty="0"/>
              <a:t>2015-16 PPA due November 30, 2015</a:t>
            </a:r>
          </a:p>
          <a:p>
            <a:r>
              <a:rPr lang="en-US" dirty="0"/>
              <a:t>2015-16 DUA due November 30, 2015</a:t>
            </a:r>
          </a:p>
          <a:p>
            <a:r>
              <a:rPr lang="en-US" dirty="0"/>
              <a:t>Please note that the normal deadline for the AR and PPA is October 10. The deadline was extended to November 30 for 2015.</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34</a:t>
            </a:fld>
            <a:endParaRPr lang="en-US"/>
          </a:p>
        </p:txBody>
      </p:sp>
      <p:sp>
        <p:nvSpPr>
          <p:cNvPr id="5" name="Title 4"/>
          <p:cNvSpPr>
            <a:spLocks noGrp="1"/>
          </p:cNvSpPr>
          <p:nvPr>
            <p:ph type="title"/>
          </p:nvPr>
        </p:nvSpPr>
        <p:spPr/>
        <p:txBody>
          <a:bodyPr>
            <a:normAutofit fontScale="90000"/>
          </a:bodyPr>
          <a:lstStyle/>
          <a:p>
            <a:r>
              <a:rPr lang="en-US" dirty="0"/>
              <a:t>Fiscal Year 2015-16 LEA Program Requirements</a:t>
            </a:r>
          </a:p>
        </p:txBody>
      </p:sp>
    </p:spTree>
    <p:extLst>
      <p:ext uri="{BB962C8B-B14F-4D97-AF65-F5344CB8AC3E}">
        <p14:creationId xmlns:p14="http://schemas.microsoft.com/office/powerpoint/2010/main" val="39793147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35</a:t>
            </a:fld>
            <a:endParaRPr lang="en-US"/>
          </a:p>
        </p:txBody>
      </p:sp>
      <p:sp>
        <p:nvSpPr>
          <p:cNvPr id="5" name="Title 4"/>
          <p:cNvSpPr>
            <a:spLocks noGrp="1"/>
          </p:cNvSpPr>
          <p:nvPr>
            <p:ph type="title"/>
          </p:nvPr>
        </p:nvSpPr>
        <p:spPr/>
        <p:txBody>
          <a:bodyPr>
            <a:noAutofit/>
          </a:bodyPr>
          <a:lstStyle/>
          <a:p>
            <a:r>
              <a:rPr lang="en-US" sz="3200" dirty="0"/>
              <a:t>Site Visits and Technical Assistance</a:t>
            </a:r>
          </a:p>
        </p:txBody>
      </p:sp>
    </p:spTree>
    <p:extLst>
      <p:ext uri="{BB962C8B-B14F-4D97-AF65-F5344CB8AC3E}">
        <p14:creationId xmlns:p14="http://schemas.microsoft.com/office/powerpoint/2010/main" val="5101626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0" indent="0">
              <a:buNone/>
            </a:pPr>
            <a:r>
              <a:rPr lang="en-US" dirty="0"/>
              <a:t>Goals for Site </a:t>
            </a:r>
            <a:r>
              <a:rPr lang="en-US" dirty="0" smtClean="0"/>
              <a:t>Visits:</a:t>
            </a:r>
            <a:endParaRPr lang="en-US" dirty="0"/>
          </a:p>
          <a:p>
            <a:pPr marL="857250" lvl="1" indent="-457200"/>
            <a:r>
              <a:rPr lang="en-US" dirty="0"/>
              <a:t>Who:  New LEAs, Non-Compliant LEAs, and those seeking Technical Assistance</a:t>
            </a:r>
          </a:p>
          <a:p>
            <a:pPr marL="857250" lvl="1" indent="-457200"/>
            <a:r>
              <a:rPr lang="en-US" dirty="0"/>
              <a:t>What: Assist LEAs in understanding program requirements, help LEAs to identify areas for LEA program expansion</a:t>
            </a:r>
          </a:p>
          <a:p>
            <a:pPr marL="857250" lvl="1" indent="-457200"/>
            <a:r>
              <a:rPr lang="en-US" dirty="0"/>
              <a:t>Where:  On-site at the LEA’s administrative office</a:t>
            </a:r>
          </a:p>
          <a:p>
            <a:pPr marL="857250" lvl="1" indent="-457200"/>
            <a:r>
              <a:rPr lang="en-US" dirty="0"/>
              <a:t>Why:  Assist LEAs with program compliance</a:t>
            </a:r>
          </a:p>
          <a:p>
            <a:pPr marL="857250" lvl="1" indent="-457200"/>
            <a:r>
              <a:rPr lang="en-US" dirty="0"/>
              <a:t>This is not an Audit!</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36</a:t>
            </a:fld>
            <a:endParaRPr lang="en-US"/>
          </a:p>
        </p:txBody>
      </p:sp>
      <p:sp>
        <p:nvSpPr>
          <p:cNvPr id="5" name="Title 4"/>
          <p:cNvSpPr>
            <a:spLocks noGrp="1"/>
          </p:cNvSpPr>
          <p:nvPr>
            <p:ph type="title"/>
          </p:nvPr>
        </p:nvSpPr>
        <p:spPr/>
        <p:txBody>
          <a:bodyPr/>
          <a:lstStyle/>
          <a:p>
            <a:r>
              <a:rPr lang="en-US" dirty="0"/>
              <a:t>Program Integrity</a:t>
            </a:r>
          </a:p>
        </p:txBody>
      </p:sp>
    </p:spTree>
    <p:extLst>
      <p:ext uri="{BB962C8B-B14F-4D97-AF65-F5344CB8AC3E}">
        <p14:creationId xmlns:p14="http://schemas.microsoft.com/office/powerpoint/2010/main" val="13688011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u="sng" dirty="0">
                <a:hlinkClick r:id="rId2"/>
              </a:rPr>
              <a:t>Technical Assistance Request Form</a:t>
            </a:r>
            <a:r>
              <a:rPr lang="en-US" dirty="0"/>
              <a:t> </a:t>
            </a:r>
          </a:p>
          <a:p>
            <a:pPr marL="0" indent="0">
              <a:buNone/>
            </a:pPr>
            <a:r>
              <a:rPr lang="en-US" dirty="0"/>
              <a:t>Submit to </a:t>
            </a:r>
            <a:r>
              <a:rPr lang="en-US" u="sng" dirty="0">
                <a:hlinkClick r:id="rId3"/>
              </a:rPr>
              <a:t>LEA@DHCS.ca.gov</a:t>
            </a:r>
            <a:endParaRPr lang="en-US" dirty="0"/>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37</a:t>
            </a:fld>
            <a:endParaRPr lang="en-US"/>
          </a:p>
        </p:txBody>
      </p:sp>
      <p:sp>
        <p:nvSpPr>
          <p:cNvPr id="5" name="Title 4"/>
          <p:cNvSpPr>
            <a:spLocks noGrp="1"/>
          </p:cNvSpPr>
          <p:nvPr>
            <p:ph type="title"/>
          </p:nvPr>
        </p:nvSpPr>
        <p:spPr/>
        <p:txBody>
          <a:bodyPr/>
          <a:lstStyle/>
          <a:p>
            <a:r>
              <a:rPr lang="en-US" dirty="0"/>
              <a:t>Program </a:t>
            </a:r>
            <a:r>
              <a:rPr lang="en-US" dirty="0" smtClean="0"/>
              <a:t>Integrity 1</a:t>
            </a:r>
            <a:endParaRPr lang="en-US" dirty="0"/>
          </a:p>
        </p:txBody>
      </p:sp>
    </p:spTree>
    <p:extLst>
      <p:ext uri="{BB962C8B-B14F-4D97-AF65-F5344CB8AC3E}">
        <p14:creationId xmlns:p14="http://schemas.microsoft.com/office/powerpoint/2010/main" val="269873799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38</a:t>
            </a:fld>
            <a:endParaRPr lang="en-US"/>
          </a:p>
        </p:txBody>
      </p:sp>
      <p:sp>
        <p:nvSpPr>
          <p:cNvPr id="5" name="Title 4"/>
          <p:cNvSpPr>
            <a:spLocks noGrp="1"/>
          </p:cNvSpPr>
          <p:nvPr>
            <p:ph type="title"/>
          </p:nvPr>
        </p:nvSpPr>
        <p:spPr/>
        <p:txBody>
          <a:bodyPr/>
          <a:lstStyle/>
          <a:p>
            <a:r>
              <a:rPr lang="en-US" dirty="0"/>
              <a:t>Claims Processing Updates</a:t>
            </a:r>
          </a:p>
        </p:txBody>
      </p:sp>
    </p:spTree>
    <p:extLst>
      <p:ext uri="{BB962C8B-B14F-4D97-AF65-F5344CB8AC3E}">
        <p14:creationId xmlns:p14="http://schemas.microsoft.com/office/powerpoint/2010/main" val="6194737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EPC: Adjustment of LEA claims for CPT Code 92507 with Modifiers GN and TM.</a:t>
            </a:r>
          </a:p>
          <a:p>
            <a:r>
              <a:rPr lang="en-US" dirty="0"/>
              <a:t>Retroactive price correction for claims paid at an erroneous rate that affected claims for dates of service from July 1, 2012, through July 30, 2014.</a:t>
            </a:r>
          </a:p>
          <a:p>
            <a:r>
              <a:rPr lang="en-US" dirty="0"/>
              <a:t>Adjustments began appearing on RAD forms on March 12, 2015 with RAD code 0883: Retroactive price correction.</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39</a:t>
            </a:fld>
            <a:endParaRPr lang="en-US"/>
          </a:p>
        </p:txBody>
      </p:sp>
      <p:sp>
        <p:nvSpPr>
          <p:cNvPr id="5" name="Title 4"/>
          <p:cNvSpPr>
            <a:spLocks noGrp="1"/>
          </p:cNvSpPr>
          <p:nvPr>
            <p:ph type="title"/>
          </p:nvPr>
        </p:nvSpPr>
        <p:spPr/>
        <p:txBody>
          <a:bodyPr>
            <a:normAutofit fontScale="90000"/>
          </a:bodyPr>
          <a:lstStyle/>
          <a:p>
            <a:r>
              <a:rPr lang="en-US" dirty="0"/>
              <a:t>Erroneous Payment Corrections</a:t>
            </a:r>
          </a:p>
        </p:txBody>
      </p:sp>
    </p:spTree>
    <p:extLst>
      <p:ext uri="{BB962C8B-B14F-4D97-AF65-F5344CB8AC3E}">
        <p14:creationId xmlns:p14="http://schemas.microsoft.com/office/powerpoint/2010/main" val="2448012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a:t>Section 1: 	Refresher on LEA Program Resources</a:t>
            </a:r>
          </a:p>
          <a:p>
            <a:r>
              <a:rPr lang="en-US" sz="2400" dirty="0"/>
              <a:t>Section 2: 	Participation Requirements Updates</a:t>
            </a:r>
          </a:p>
          <a:p>
            <a:r>
              <a:rPr lang="en-US" sz="2400" dirty="0"/>
              <a:t>Section 3: 	Site Visits/Technical Assistance</a:t>
            </a:r>
          </a:p>
          <a:p>
            <a:r>
              <a:rPr lang="en-US" sz="2400" dirty="0"/>
              <a:t>Section 4:	Claims Processing Updates</a:t>
            </a:r>
          </a:p>
          <a:p>
            <a:r>
              <a:rPr lang="en-US" sz="2400" dirty="0"/>
              <a:t>Section 5: 	In-Progress Work</a:t>
            </a:r>
          </a:p>
          <a:p>
            <a:r>
              <a:rPr lang="en-US" sz="2400" dirty="0"/>
              <a:t>Section 6: 	Paid Claims Overview</a:t>
            </a:r>
          </a:p>
          <a:p>
            <a:r>
              <a:rPr lang="en-US" sz="2400" dirty="0"/>
              <a:t>Section 7: 	Q &amp; A</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4</a:t>
            </a:fld>
            <a:endParaRPr lang="en-US"/>
          </a:p>
        </p:txBody>
      </p:sp>
      <p:sp>
        <p:nvSpPr>
          <p:cNvPr id="5" name="Title 4"/>
          <p:cNvSpPr>
            <a:spLocks noGrp="1"/>
          </p:cNvSpPr>
          <p:nvPr>
            <p:ph type="title"/>
          </p:nvPr>
        </p:nvSpPr>
        <p:spPr/>
        <p:txBody>
          <a:bodyPr>
            <a:normAutofit fontScale="90000"/>
          </a:bodyPr>
          <a:lstStyle/>
          <a:p>
            <a:r>
              <a:rPr lang="en-US" dirty="0"/>
              <a:t>Training Goals and Overview of Training Topics</a:t>
            </a:r>
          </a:p>
        </p:txBody>
      </p:sp>
    </p:spTree>
    <p:extLst>
      <p:ext uri="{BB962C8B-B14F-4D97-AF65-F5344CB8AC3E}">
        <p14:creationId xmlns:p14="http://schemas.microsoft.com/office/powerpoint/2010/main" val="19692748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EPC: A0425 (mileage) erroneously denied.</a:t>
            </a:r>
          </a:p>
          <a:p>
            <a:pPr marL="0" indent="0">
              <a:buNone/>
            </a:pPr>
            <a:r>
              <a:rPr lang="en-US" dirty="0"/>
              <a:t>Background: Starting in March 2015 an error caused some LEA procedure code A0425 claims to be erroneously denied. The error was corrected in May 2015.</a:t>
            </a:r>
          </a:p>
          <a:p>
            <a:pPr marL="0" indent="0">
              <a:buNone/>
            </a:pPr>
            <a:r>
              <a:rPr lang="en-US" dirty="0"/>
              <a:t>EPC: In process to reimburse those claims that were erroneously denied.</a:t>
            </a:r>
          </a:p>
          <a:p>
            <a:pPr marL="0" indent="0">
              <a:buNone/>
            </a:pPr>
            <a:r>
              <a:rPr lang="en-US" dirty="0"/>
              <a:t>Implementation date to be determined.</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40</a:t>
            </a:fld>
            <a:endParaRPr lang="en-US"/>
          </a:p>
        </p:txBody>
      </p:sp>
      <p:sp>
        <p:nvSpPr>
          <p:cNvPr id="5" name="Title 4"/>
          <p:cNvSpPr>
            <a:spLocks noGrp="1"/>
          </p:cNvSpPr>
          <p:nvPr>
            <p:ph type="title"/>
          </p:nvPr>
        </p:nvSpPr>
        <p:spPr/>
        <p:txBody>
          <a:bodyPr>
            <a:normAutofit fontScale="90000"/>
          </a:bodyPr>
          <a:lstStyle/>
          <a:p>
            <a:r>
              <a:rPr lang="en-US" dirty="0"/>
              <a:t>Erroneous Payment </a:t>
            </a:r>
            <a:r>
              <a:rPr lang="en-US" dirty="0" smtClean="0"/>
              <a:t>Corrections 1</a:t>
            </a:r>
            <a:endParaRPr lang="en-US" dirty="0"/>
          </a:p>
        </p:txBody>
      </p:sp>
    </p:spTree>
    <p:extLst>
      <p:ext uri="{BB962C8B-B14F-4D97-AF65-F5344CB8AC3E}">
        <p14:creationId xmlns:p14="http://schemas.microsoft.com/office/powerpoint/2010/main" val="405428589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a:t>EPC: 2013-14 Rate Inflation</a:t>
            </a:r>
          </a:p>
          <a:p>
            <a:pPr marL="857250" lvl="1" indent="-457200"/>
            <a:r>
              <a:rPr lang="en-US" dirty="0"/>
              <a:t>Background: FY 2012-13 interim reimbursement rates inflated to calculate revised FY 2013-14 interim reimbursement rates.</a:t>
            </a:r>
          </a:p>
          <a:p>
            <a:r>
              <a:rPr lang="en-US" dirty="0"/>
              <a:t>EPC: Corrects reimbursement rate adjustments for claims submitted by LEA providers for dates of service 7/1/13 through 6/30/14 using updated reimbursement rates for LEA services.</a:t>
            </a:r>
          </a:p>
          <a:p>
            <a:r>
              <a:rPr lang="en-US" dirty="0"/>
              <a:t>Implemented on May 29, 2015 with RAD code 0875.</a:t>
            </a:r>
          </a:p>
          <a:p>
            <a:r>
              <a:rPr lang="en-US" dirty="0"/>
              <a:t>UPDATE: FY 2014-15 Inflated Rates Table located at</a:t>
            </a:r>
          </a:p>
          <a:p>
            <a:r>
              <a:rPr lang="en-US" u="sng" dirty="0">
                <a:hlinkClick r:id="rId2" tooltip="LEA Claims Processing"/>
              </a:rPr>
              <a:t>http://www.dhcs.ca.gov/provgovpart/Pages/LEAClaimsProcessing.aspx</a:t>
            </a:r>
            <a:endParaRPr lang="en-US" dirty="0"/>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41</a:t>
            </a:fld>
            <a:endParaRPr lang="en-US"/>
          </a:p>
        </p:txBody>
      </p:sp>
      <p:sp>
        <p:nvSpPr>
          <p:cNvPr id="5" name="Title 4"/>
          <p:cNvSpPr>
            <a:spLocks noGrp="1"/>
          </p:cNvSpPr>
          <p:nvPr>
            <p:ph type="title"/>
          </p:nvPr>
        </p:nvSpPr>
        <p:spPr/>
        <p:txBody>
          <a:bodyPr>
            <a:normAutofit fontScale="90000"/>
          </a:bodyPr>
          <a:lstStyle/>
          <a:p>
            <a:r>
              <a:rPr lang="en-US" dirty="0"/>
              <a:t>Erroneous Payment </a:t>
            </a:r>
            <a:r>
              <a:rPr lang="en-US" dirty="0" smtClean="0"/>
              <a:t>Corrections 2</a:t>
            </a:r>
            <a:endParaRPr lang="en-US" dirty="0"/>
          </a:p>
        </p:txBody>
      </p:sp>
    </p:spTree>
    <p:extLst>
      <p:ext uri="{BB962C8B-B14F-4D97-AF65-F5344CB8AC3E}">
        <p14:creationId xmlns:p14="http://schemas.microsoft.com/office/powerpoint/2010/main" val="374448575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1% administrative fee for claims processing and related staff costs.</a:t>
            </a:r>
          </a:p>
          <a:p>
            <a:r>
              <a:rPr lang="en-US" sz="2400" dirty="0" err="1"/>
              <a:t>Medi</a:t>
            </a:r>
            <a:r>
              <a:rPr lang="en-US" sz="2400" dirty="0"/>
              <a:t>-Cal Remittance Advice Detail (RAD) code 795.</a:t>
            </a:r>
          </a:p>
          <a:p>
            <a:r>
              <a:rPr lang="en-US" sz="2400" dirty="0"/>
              <a:t>Combined 2.5% withhold for the following:</a:t>
            </a:r>
          </a:p>
          <a:p>
            <a:pPr lvl="1" indent="-342900"/>
            <a:r>
              <a:rPr lang="en-US" sz="2000" dirty="0"/>
              <a:t>A&amp;I fee for administrative costs associated with CRCS audit process with maximum collection of $650,000 under RAD code 798.</a:t>
            </a:r>
          </a:p>
          <a:p>
            <a:pPr lvl="1" indent="-342900"/>
            <a:r>
              <a:rPr lang="en-US" sz="2000" dirty="0"/>
              <a:t>NCI withhold to fund activities mandated by W&amp;I Code 14115.8 with maximum collection of $1.5 million under RAD code 798.</a:t>
            </a:r>
          </a:p>
          <a:p>
            <a:r>
              <a:rPr lang="en-US" sz="2400" dirty="0"/>
              <a:t>Any over-collection of funds will be proportionately redistributed to LEAs. </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42</a:t>
            </a:fld>
            <a:endParaRPr lang="en-US"/>
          </a:p>
        </p:txBody>
      </p:sp>
      <p:sp>
        <p:nvSpPr>
          <p:cNvPr id="5" name="Title 4"/>
          <p:cNvSpPr>
            <a:spLocks noGrp="1"/>
          </p:cNvSpPr>
          <p:nvPr>
            <p:ph type="title"/>
          </p:nvPr>
        </p:nvSpPr>
        <p:spPr/>
        <p:txBody>
          <a:bodyPr>
            <a:noAutofit/>
          </a:bodyPr>
          <a:lstStyle/>
          <a:p>
            <a:r>
              <a:rPr lang="en-US" sz="3200" dirty="0"/>
              <a:t>LEA Program Provider Support Costs</a:t>
            </a:r>
          </a:p>
        </p:txBody>
      </p:sp>
    </p:spTree>
    <p:extLst>
      <p:ext uri="{BB962C8B-B14F-4D97-AF65-F5344CB8AC3E}">
        <p14:creationId xmlns:p14="http://schemas.microsoft.com/office/powerpoint/2010/main" val="37288657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Exempts cost settlements, over collected withhold reimbursements and electronic health record provider incentive payments from withholds.</a:t>
            </a:r>
          </a:p>
          <a:p>
            <a:r>
              <a:rPr lang="en-US" dirty="0"/>
              <a:t>Projected implementation in September 2015.</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43</a:t>
            </a:fld>
            <a:endParaRPr lang="en-US"/>
          </a:p>
        </p:txBody>
      </p:sp>
      <p:sp>
        <p:nvSpPr>
          <p:cNvPr id="5" name="Title 4"/>
          <p:cNvSpPr>
            <a:spLocks noGrp="1"/>
          </p:cNvSpPr>
          <p:nvPr>
            <p:ph type="title"/>
          </p:nvPr>
        </p:nvSpPr>
        <p:spPr/>
        <p:txBody>
          <a:bodyPr>
            <a:normAutofit fontScale="90000"/>
          </a:bodyPr>
          <a:lstStyle/>
          <a:p>
            <a:r>
              <a:rPr lang="en-US" dirty="0"/>
              <a:t>System Development Notice (SDN) 14002</a:t>
            </a:r>
          </a:p>
        </p:txBody>
      </p:sp>
    </p:spTree>
    <p:extLst>
      <p:ext uri="{BB962C8B-B14F-4D97-AF65-F5344CB8AC3E}">
        <p14:creationId xmlns:p14="http://schemas.microsoft.com/office/powerpoint/2010/main" val="8326539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a:t>For billing and claims issues, LEAs should contact the Xerox Telephone Service Center (TSC) at 1-800-541-5555.</a:t>
            </a:r>
          </a:p>
          <a:p>
            <a:r>
              <a:rPr lang="en-US" dirty="0"/>
              <a:t>The LEA provider should initially call the TSC to ask for assistance.</a:t>
            </a:r>
          </a:p>
          <a:p>
            <a:r>
              <a:rPr lang="en-US" dirty="0"/>
              <a:t>IMPORTANT: Keep a log of issue numbers that the TSC representative provides for each phone call.</a:t>
            </a:r>
          </a:p>
          <a:p>
            <a:r>
              <a:rPr lang="en-US" dirty="0"/>
              <a:t>If the issue is too complicated for TSC, LEA provider should either request the TSC agent to send a Xerox provider field representative OR the LEA provider should write the Correspondence Specialist Unit (CSU), explain the issue, attach required documents, and request assistance.</a:t>
            </a:r>
          </a:p>
          <a:p>
            <a:r>
              <a:rPr lang="en-US" dirty="0"/>
              <a:t>If Xerox provider field rep or CSU is not able to resolve the issue, LEA provider may notify SNFD at </a:t>
            </a:r>
            <a:r>
              <a:rPr lang="en-US" u="sng" dirty="0">
                <a:hlinkClick r:id="rId2"/>
              </a:rPr>
              <a:t>LEA@dhcs.ca.gov</a:t>
            </a:r>
            <a:endParaRPr lang="en-US" dirty="0"/>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44</a:t>
            </a:fld>
            <a:endParaRPr lang="en-US"/>
          </a:p>
        </p:txBody>
      </p:sp>
      <p:sp>
        <p:nvSpPr>
          <p:cNvPr id="5" name="Title 4"/>
          <p:cNvSpPr>
            <a:spLocks noGrp="1"/>
          </p:cNvSpPr>
          <p:nvPr>
            <p:ph type="title"/>
          </p:nvPr>
        </p:nvSpPr>
        <p:spPr/>
        <p:txBody>
          <a:bodyPr/>
          <a:lstStyle/>
          <a:p>
            <a:r>
              <a:rPr lang="en-US" dirty="0"/>
              <a:t>Xerox Help Desk</a:t>
            </a:r>
          </a:p>
        </p:txBody>
      </p:sp>
    </p:spTree>
    <p:extLst>
      <p:ext uri="{BB962C8B-B14F-4D97-AF65-F5344CB8AC3E}">
        <p14:creationId xmlns:p14="http://schemas.microsoft.com/office/powerpoint/2010/main" val="217583230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45</a:t>
            </a:fld>
            <a:endParaRPr lang="en-US"/>
          </a:p>
        </p:txBody>
      </p:sp>
      <p:sp>
        <p:nvSpPr>
          <p:cNvPr id="5" name="Title 4"/>
          <p:cNvSpPr>
            <a:spLocks noGrp="1"/>
          </p:cNvSpPr>
          <p:nvPr>
            <p:ph type="title"/>
          </p:nvPr>
        </p:nvSpPr>
        <p:spPr/>
        <p:txBody>
          <a:bodyPr/>
          <a:lstStyle/>
          <a:p>
            <a:r>
              <a:rPr lang="en-US" dirty="0"/>
              <a:t>In Progress Work</a:t>
            </a:r>
          </a:p>
        </p:txBody>
      </p:sp>
    </p:spTree>
    <p:extLst>
      <p:ext uri="{BB962C8B-B14F-4D97-AF65-F5344CB8AC3E}">
        <p14:creationId xmlns:p14="http://schemas.microsoft.com/office/powerpoint/2010/main" val="331895279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r>
              <a:rPr lang="en-US" dirty="0"/>
              <a:t>Current Procedural Terminology (CPT) Code 92506 (evaluation of speech, language, voice communication, and/or auditory processing) will be eliminated and replaced with four new, more specific CPT Codes:</a:t>
            </a:r>
          </a:p>
          <a:p>
            <a:r>
              <a:rPr lang="en-US" dirty="0"/>
              <a:t>92521 Evaluation of speech fluency (</a:t>
            </a:r>
            <a:r>
              <a:rPr lang="en-US" dirty="0" err="1"/>
              <a:t>eg</a:t>
            </a:r>
            <a:r>
              <a:rPr lang="en-US" dirty="0"/>
              <a:t>, stuttering, cluttering).</a:t>
            </a:r>
          </a:p>
          <a:p>
            <a:r>
              <a:rPr lang="en-US" dirty="0"/>
              <a:t>92522* Evaluation of speech sound production (</a:t>
            </a:r>
            <a:r>
              <a:rPr lang="en-US" dirty="0" err="1"/>
              <a:t>eg</a:t>
            </a:r>
            <a:r>
              <a:rPr lang="en-US" dirty="0"/>
              <a:t>, articulation, phonological process, apraxia, dysarthria).</a:t>
            </a:r>
          </a:p>
          <a:p>
            <a:r>
              <a:rPr lang="en-US" dirty="0"/>
              <a:t>92523* Evaluation of speech sound production (</a:t>
            </a:r>
            <a:r>
              <a:rPr lang="en-US" dirty="0" err="1"/>
              <a:t>eg</a:t>
            </a:r>
            <a:r>
              <a:rPr lang="en-US" dirty="0"/>
              <a:t>, articulation, phonological process, apraxia, dysarthria) with evaluation of language comprehension and expression (</a:t>
            </a:r>
            <a:r>
              <a:rPr lang="en-US" dirty="0" err="1"/>
              <a:t>eg</a:t>
            </a:r>
            <a:r>
              <a:rPr lang="en-US" dirty="0"/>
              <a:t>, receptive and expressive language).</a:t>
            </a:r>
          </a:p>
          <a:p>
            <a:r>
              <a:rPr lang="en-US" dirty="0"/>
              <a:t>92524 behavioral and qualitative analysis of voice and resonance.</a:t>
            </a:r>
          </a:p>
          <a:p>
            <a:r>
              <a:rPr lang="en-US" dirty="0"/>
              <a:t>CPT code 92522 is a sub-component of CPT code 92523 and these two codes cannot be billed together for the same student.</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46</a:t>
            </a:fld>
            <a:endParaRPr lang="en-US"/>
          </a:p>
        </p:txBody>
      </p:sp>
      <p:sp>
        <p:nvSpPr>
          <p:cNvPr id="5" name="Title 4"/>
          <p:cNvSpPr>
            <a:spLocks noGrp="1"/>
          </p:cNvSpPr>
          <p:nvPr>
            <p:ph type="title"/>
          </p:nvPr>
        </p:nvSpPr>
        <p:spPr/>
        <p:txBody>
          <a:bodyPr>
            <a:normAutofit/>
          </a:bodyPr>
          <a:lstStyle/>
          <a:p>
            <a:r>
              <a:rPr lang="en-US" sz="3600" dirty="0"/>
              <a:t>Termination of CPT Code 92506</a:t>
            </a:r>
          </a:p>
        </p:txBody>
      </p:sp>
    </p:spTree>
    <p:extLst>
      <p:ext uri="{BB962C8B-B14F-4D97-AF65-F5344CB8AC3E}">
        <p14:creationId xmlns:p14="http://schemas.microsoft.com/office/powerpoint/2010/main" val="22485062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a:t>Effective for dates of service on or after July 1, 2016, Speech-Language Assessments will use new CPT code(s) 92521, 92522, 92523 and 92524.</a:t>
            </a:r>
          </a:p>
          <a:p>
            <a:r>
              <a:rPr lang="en-US" dirty="0"/>
              <a:t>LEAs may bill up to a maximum of three components depending on type of assessment.</a:t>
            </a:r>
          </a:p>
          <a:p>
            <a:r>
              <a:rPr lang="en-US" dirty="0"/>
              <a:t>When multiple evaluations are appropriate, documentation should clearly reflect a complete and distinct evaluation for each disorder.</a:t>
            </a:r>
          </a:p>
          <a:p>
            <a:r>
              <a:rPr lang="en-US" dirty="0"/>
              <a:t>On or after July 1, 2016 Audiology Assessments will use CPT Code 92557.</a:t>
            </a:r>
          </a:p>
          <a:p>
            <a:r>
              <a:rPr lang="en-US" dirty="0"/>
              <a:t>A Policy and Procedure Letter is forthcoming.</a:t>
            </a:r>
          </a:p>
          <a:p>
            <a:r>
              <a:rPr lang="en-US" dirty="0"/>
              <a:t>The LEA Program Provider Manual will be updated to reflect the current rates for these CPT codes.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47</a:t>
            </a:fld>
            <a:endParaRPr lang="en-US"/>
          </a:p>
        </p:txBody>
      </p:sp>
      <p:sp>
        <p:nvSpPr>
          <p:cNvPr id="5" name="Title 4"/>
          <p:cNvSpPr>
            <a:spLocks noGrp="1"/>
          </p:cNvSpPr>
          <p:nvPr>
            <p:ph type="title"/>
          </p:nvPr>
        </p:nvSpPr>
        <p:spPr/>
        <p:txBody>
          <a:bodyPr>
            <a:normAutofit fontScale="90000"/>
          </a:bodyPr>
          <a:lstStyle/>
          <a:p>
            <a:r>
              <a:rPr lang="en-US" sz="3600" dirty="0"/>
              <a:t>Termination of CPT Code </a:t>
            </a:r>
            <a:r>
              <a:rPr lang="en-US" sz="3600" dirty="0" smtClean="0"/>
              <a:t>92506 #1</a:t>
            </a:r>
            <a:endParaRPr lang="en-US" sz="3600" dirty="0"/>
          </a:p>
        </p:txBody>
      </p:sp>
    </p:spTree>
    <p:extLst>
      <p:ext uri="{BB962C8B-B14F-4D97-AF65-F5344CB8AC3E}">
        <p14:creationId xmlns:p14="http://schemas.microsoft.com/office/powerpoint/2010/main" val="354916981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r>
              <a:rPr lang="en-US" dirty="0"/>
              <a:t>Effective for dates of service on or after July 1, 2016, the LEA Program will allow LEAs to bill for covered speech therapy assessment and treatment services when performed via telehealth.</a:t>
            </a:r>
          </a:p>
          <a:p>
            <a:r>
              <a:rPr lang="en-US" dirty="0"/>
              <a:t>Telemedicine service must use interactive audio, video or data communication to qualify for reimbursement.</a:t>
            </a:r>
          </a:p>
          <a:p>
            <a:r>
              <a:rPr lang="en-US" dirty="0"/>
              <a:t>Audio-video telemedicine system used must have capability of meeting the procedural definition of the CPT-4 code provided through telemedicine.</a:t>
            </a:r>
          </a:p>
          <a:p>
            <a:r>
              <a:rPr lang="en-US" dirty="0"/>
              <a:t>The provider performing services via telemedicine at the distant site, whether from California or out of state, must be a licensed Speech-Language practitioner in California and enrolled as a </a:t>
            </a:r>
            <a:r>
              <a:rPr lang="en-US" dirty="0" err="1"/>
              <a:t>Medi</a:t>
            </a:r>
            <a:r>
              <a:rPr lang="en-US" dirty="0"/>
              <a:t>-Cal provider.</a:t>
            </a:r>
          </a:p>
          <a:p>
            <a:r>
              <a:rPr lang="en-US" dirty="0"/>
              <a:t>When multiple evaluations are appropriate documentation should clearly reflect a complete and distinct evaluation for each disorder.</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48</a:t>
            </a:fld>
            <a:endParaRPr lang="en-US"/>
          </a:p>
        </p:txBody>
      </p:sp>
      <p:sp>
        <p:nvSpPr>
          <p:cNvPr id="5" name="Title 4"/>
          <p:cNvSpPr>
            <a:spLocks noGrp="1"/>
          </p:cNvSpPr>
          <p:nvPr>
            <p:ph type="title"/>
          </p:nvPr>
        </p:nvSpPr>
        <p:spPr/>
        <p:txBody>
          <a:bodyPr>
            <a:normAutofit fontScale="90000"/>
          </a:bodyPr>
          <a:lstStyle/>
          <a:p>
            <a:r>
              <a:rPr lang="en-US" dirty="0"/>
              <a:t>Telehealth for Speech Therapy</a:t>
            </a:r>
          </a:p>
        </p:txBody>
      </p:sp>
    </p:spTree>
    <p:extLst>
      <p:ext uri="{BB962C8B-B14F-4D97-AF65-F5344CB8AC3E}">
        <p14:creationId xmlns:p14="http://schemas.microsoft.com/office/powerpoint/2010/main" val="126605440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 Policy and Procedure Letter is forthcoming. The LEA Program Provider Manual will be updated to reflect the current rates for these CPT codes.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49</a:t>
            </a:fld>
            <a:endParaRPr lang="en-US"/>
          </a:p>
        </p:txBody>
      </p:sp>
      <p:sp>
        <p:nvSpPr>
          <p:cNvPr id="5" name="Title 4"/>
          <p:cNvSpPr>
            <a:spLocks noGrp="1"/>
          </p:cNvSpPr>
          <p:nvPr>
            <p:ph type="title"/>
          </p:nvPr>
        </p:nvSpPr>
        <p:spPr/>
        <p:txBody>
          <a:bodyPr>
            <a:normAutofit fontScale="90000"/>
          </a:bodyPr>
          <a:lstStyle/>
          <a:p>
            <a:r>
              <a:rPr lang="en-US" dirty="0"/>
              <a:t>Telehealth for Speech </a:t>
            </a:r>
            <a:r>
              <a:rPr lang="en-US" dirty="0" smtClean="0"/>
              <a:t>Therapy 1</a:t>
            </a:r>
            <a:endParaRPr lang="en-US" dirty="0"/>
          </a:p>
        </p:txBody>
      </p:sp>
    </p:spTree>
    <p:extLst>
      <p:ext uri="{BB962C8B-B14F-4D97-AF65-F5344CB8AC3E}">
        <p14:creationId xmlns:p14="http://schemas.microsoft.com/office/powerpoint/2010/main" val="9456463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It is the obligation of each LEA to ensure that they comply with current </a:t>
            </a:r>
            <a:r>
              <a:rPr lang="en-US" dirty="0" err="1"/>
              <a:t>Medi</a:t>
            </a:r>
            <a:r>
              <a:rPr lang="en-US" dirty="0"/>
              <a:t>-Cal policy pertaining to rendered services. It is the LEA, not the billing vendor, that is ultimately responsible for </a:t>
            </a:r>
            <a:r>
              <a:rPr lang="en-US" dirty="0" err="1"/>
              <a:t>Medi</a:t>
            </a:r>
            <a:r>
              <a:rPr lang="en-US" dirty="0"/>
              <a:t>-Cal compliance in the LEA Program.</a:t>
            </a:r>
          </a:p>
          <a:p>
            <a:pPr marL="0" indent="0">
              <a:buNone/>
            </a:pP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5</a:t>
            </a:fld>
            <a:endParaRPr lang="en-US"/>
          </a:p>
        </p:txBody>
      </p:sp>
      <p:sp>
        <p:nvSpPr>
          <p:cNvPr id="5" name="Title 4"/>
          <p:cNvSpPr>
            <a:spLocks noGrp="1"/>
          </p:cNvSpPr>
          <p:nvPr>
            <p:ph type="title"/>
          </p:nvPr>
        </p:nvSpPr>
        <p:spPr/>
        <p:txBody>
          <a:bodyPr/>
          <a:lstStyle/>
          <a:p>
            <a:r>
              <a:rPr lang="en-US" dirty="0"/>
              <a:t>Remember</a:t>
            </a:r>
          </a:p>
        </p:txBody>
      </p:sp>
    </p:spTree>
    <p:extLst>
      <p:ext uri="{BB962C8B-B14F-4D97-AF65-F5344CB8AC3E}">
        <p14:creationId xmlns:p14="http://schemas.microsoft.com/office/powerpoint/2010/main" val="312208663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a:t>PPL 15-016 notifies LEAs of the approval of SPA 12-009 and sunset date of June 30, 2015 for current TCM reimbursement methodology.</a:t>
            </a:r>
          </a:p>
          <a:p>
            <a:r>
              <a:rPr lang="en-US" dirty="0"/>
              <a:t>Effective July 1, 2015, all TCM claiming with dates of service from July 1, 2015 forward will be suspended until a rate methodology has been approved by CMS.</a:t>
            </a:r>
          </a:p>
          <a:p>
            <a:r>
              <a:rPr lang="en-US" dirty="0"/>
              <a:t>The TCM Labor Survey will no longer be valid effective July 1, 2015.</a:t>
            </a:r>
          </a:p>
          <a:p>
            <a:r>
              <a:rPr lang="en-US" dirty="0"/>
              <a:t>DHCS will submit a new rate methodology to CMS to include TCM services.</a:t>
            </a:r>
          </a:p>
          <a:p>
            <a:r>
              <a:rPr lang="en-US" dirty="0"/>
              <a:t>TCM claiming under the new rate methodology may be retroactive to July 1, 2015.</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50</a:t>
            </a:fld>
            <a:endParaRPr lang="en-US"/>
          </a:p>
        </p:txBody>
      </p:sp>
      <p:sp>
        <p:nvSpPr>
          <p:cNvPr id="5" name="Title 4"/>
          <p:cNvSpPr>
            <a:spLocks noGrp="1"/>
          </p:cNvSpPr>
          <p:nvPr>
            <p:ph type="title"/>
          </p:nvPr>
        </p:nvSpPr>
        <p:spPr/>
        <p:txBody>
          <a:bodyPr>
            <a:noAutofit/>
          </a:bodyPr>
          <a:lstStyle/>
          <a:p>
            <a:r>
              <a:rPr lang="en-US" sz="3200" dirty="0"/>
              <a:t>Targeted Case Management (TCM) SPA 12-009 and PPL 15-016</a:t>
            </a:r>
          </a:p>
        </p:txBody>
      </p:sp>
    </p:spTree>
    <p:extLst>
      <p:ext uri="{BB962C8B-B14F-4D97-AF65-F5344CB8AC3E}">
        <p14:creationId xmlns:p14="http://schemas.microsoft.com/office/powerpoint/2010/main" val="9529431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a:t>The Public Notice regarding SPA 15-021 is located at </a:t>
            </a:r>
            <a:r>
              <a:rPr lang="en-US" u="sng" dirty="0">
                <a:hlinkClick r:id="rId2" tooltip="SPA 15-021 Public Notice"/>
              </a:rPr>
              <a:t>http://www.oal.ca.gov/res/docs/pdf/notice/26z-2015.pdf</a:t>
            </a:r>
            <a:r>
              <a:rPr lang="en-US" dirty="0"/>
              <a:t> listed under “New Services and Random Moment Time Study (RMTS) Methodology for the LEA </a:t>
            </a:r>
            <a:r>
              <a:rPr lang="en-US" dirty="0" err="1"/>
              <a:t>Medi</a:t>
            </a:r>
            <a:r>
              <a:rPr lang="en-US" dirty="0"/>
              <a:t>-Cal Billing Option Program” on page 1088.</a:t>
            </a:r>
          </a:p>
          <a:p>
            <a:r>
              <a:rPr lang="en-US" dirty="0"/>
              <a:t>SPA 15-021 proposes to provide new additional direct health care services.</a:t>
            </a:r>
          </a:p>
          <a:p>
            <a:r>
              <a:rPr lang="en-US" dirty="0"/>
              <a:t>SPA 15-021 proposes to authorize new practitioner types.</a:t>
            </a:r>
          </a:p>
          <a:p>
            <a:r>
              <a:rPr lang="en-US" dirty="0"/>
              <a:t>SPA 15-021 proposes that the LEA Program will use a RMTS methodology to capture the amount of time spent providing direct medical services by qualified health practitioners that bill in the LEA Program.</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51</a:t>
            </a:fld>
            <a:endParaRPr lang="en-US"/>
          </a:p>
        </p:txBody>
      </p:sp>
      <p:sp>
        <p:nvSpPr>
          <p:cNvPr id="5" name="Title 4"/>
          <p:cNvSpPr>
            <a:spLocks noGrp="1"/>
          </p:cNvSpPr>
          <p:nvPr>
            <p:ph type="title"/>
          </p:nvPr>
        </p:nvSpPr>
        <p:spPr/>
        <p:txBody>
          <a:bodyPr>
            <a:noAutofit/>
          </a:bodyPr>
          <a:lstStyle/>
          <a:p>
            <a:r>
              <a:rPr lang="en-US" sz="3200" dirty="0"/>
              <a:t>New Services and RMTS SPA 15-021</a:t>
            </a:r>
          </a:p>
        </p:txBody>
      </p:sp>
    </p:spTree>
    <p:extLst>
      <p:ext uri="{BB962C8B-B14F-4D97-AF65-F5344CB8AC3E}">
        <p14:creationId xmlns:p14="http://schemas.microsoft.com/office/powerpoint/2010/main" val="186676140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a:t>On December 15, 2014, the Centers for Medicare and Medicaid Services (CMS) issued a </a:t>
            </a:r>
            <a:r>
              <a:rPr lang="en-US" u="sng" dirty="0">
                <a:hlinkClick r:id="rId2"/>
              </a:rPr>
              <a:t>letter</a:t>
            </a:r>
            <a:r>
              <a:rPr lang="en-US" dirty="0"/>
              <a:t> to the State Medicaid Director clarifying existing “ambiguity” concerning Medicaid payment for services provided without charge or “free care”.</a:t>
            </a:r>
          </a:p>
          <a:p>
            <a:r>
              <a:rPr lang="en-US" dirty="0"/>
              <a:t>SPA 15-021 proposes to include all individuals under age 22 who are Medicaid eligible beneficiaries, including Medicaid eligible individuals with an IEP/IFSP to receive services under the LEA Program without limitations.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52</a:t>
            </a:fld>
            <a:endParaRPr lang="en-US"/>
          </a:p>
        </p:txBody>
      </p:sp>
      <p:sp>
        <p:nvSpPr>
          <p:cNvPr id="5" name="Title 4"/>
          <p:cNvSpPr>
            <a:spLocks noGrp="1"/>
          </p:cNvSpPr>
          <p:nvPr>
            <p:ph type="title"/>
          </p:nvPr>
        </p:nvSpPr>
        <p:spPr/>
        <p:txBody>
          <a:bodyPr/>
          <a:lstStyle/>
          <a:p>
            <a:r>
              <a:rPr lang="en-US" dirty="0"/>
              <a:t>Free Care</a:t>
            </a:r>
          </a:p>
        </p:txBody>
      </p:sp>
    </p:spTree>
    <p:extLst>
      <p:ext uri="{BB962C8B-B14F-4D97-AF65-F5344CB8AC3E}">
        <p14:creationId xmlns:p14="http://schemas.microsoft.com/office/powerpoint/2010/main" val="209234145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a:t>Per CMS Guidance, states must recoup Third Party Liability (TPL) funds from legally liable third parties, such as health insurance plans and other health coverage (OHC).</a:t>
            </a:r>
          </a:p>
          <a:p>
            <a:r>
              <a:rPr lang="en-US" dirty="0"/>
              <a:t>CMS guidance necessitates that LEAs bill private insurance companies for direct services rendered to students prior to billing </a:t>
            </a:r>
            <a:r>
              <a:rPr lang="en-US" dirty="0" err="1"/>
              <a:t>Medi</a:t>
            </a:r>
            <a:r>
              <a:rPr lang="en-US" dirty="0"/>
              <a:t>-Cal. </a:t>
            </a:r>
          </a:p>
          <a:p>
            <a:r>
              <a:rPr lang="en-US" dirty="0"/>
              <a:t>If a student is dual-eligible, </a:t>
            </a:r>
            <a:r>
              <a:rPr lang="en-US" dirty="0" err="1"/>
              <a:t>Medi</a:t>
            </a:r>
            <a:r>
              <a:rPr lang="en-US" dirty="0"/>
              <a:t>-Cal is the payer of last resort.</a:t>
            </a:r>
          </a:p>
          <a:p>
            <a:r>
              <a:rPr lang="en-US" dirty="0"/>
              <a:t>Consistent with the current LEA Program Provider Manual, which requires that LEAs collect OHC information for its students and bill OHC when applicable.</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53</a:t>
            </a:fld>
            <a:endParaRPr lang="en-US"/>
          </a:p>
        </p:txBody>
      </p:sp>
      <p:sp>
        <p:nvSpPr>
          <p:cNvPr id="5" name="Title 4"/>
          <p:cNvSpPr>
            <a:spLocks noGrp="1"/>
          </p:cNvSpPr>
          <p:nvPr>
            <p:ph type="title"/>
          </p:nvPr>
        </p:nvSpPr>
        <p:spPr/>
        <p:txBody>
          <a:bodyPr/>
          <a:lstStyle/>
          <a:p>
            <a:r>
              <a:rPr lang="en-US" dirty="0"/>
              <a:t>OHC Requirements</a:t>
            </a:r>
          </a:p>
        </p:txBody>
      </p:sp>
    </p:spTree>
    <p:extLst>
      <p:ext uri="{BB962C8B-B14F-4D97-AF65-F5344CB8AC3E}">
        <p14:creationId xmlns:p14="http://schemas.microsoft.com/office/powerpoint/2010/main" val="86152031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54</a:t>
            </a:fld>
            <a:endParaRPr lang="en-US"/>
          </a:p>
        </p:txBody>
      </p:sp>
      <p:sp>
        <p:nvSpPr>
          <p:cNvPr id="5" name="Title 4"/>
          <p:cNvSpPr>
            <a:spLocks noGrp="1"/>
          </p:cNvSpPr>
          <p:nvPr>
            <p:ph type="title"/>
          </p:nvPr>
        </p:nvSpPr>
        <p:spPr/>
        <p:txBody>
          <a:bodyPr/>
          <a:lstStyle/>
          <a:p>
            <a:r>
              <a:rPr lang="en-US" dirty="0"/>
              <a:t>Paid Claims Overview</a:t>
            </a:r>
          </a:p>
        </p:txBody>
      </p:sp>
    </p:spTree>
    <p:extLst>
      <p:ext uri="{BB962C8B-B14F-4D97-AF65-F5344CB8AC3E}">
        <p14:creationId xmlns:p14="http://schemas.microsoft.com/office/powerpoint/2010/main" val="124711529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LEA Program continues to grow since SPA 03-024 was implemented.</a:t>
            </a:r>
          </a:p>
          <a:p>
            <a:r>
              <a:rPr lang="en-US" dirty="0"/>
              <a:t>Number of participating LEAs continues to increase.</a:t>
            </a:r>
          </a:p>
          <a:p>
            <a:r>
              <a:rPr lang="en-US" dirty="0"/>
              <a:t>Number of unduplicated students served continues to increase.</a:t>
            </a:r>
          </a:p>
          <a:p>
            <a:r>
              <a:rPr lang="en-US" dirty="0"/>
              <a:t>Utilization continues to increase.</a:t>
            </a:r>
          </a:p>
          <a:p>
            <a:r>
              <a:rPr lang="en-US" dirty="0"/>
              <a:t>Most Program expenditures are based on assessments (three types); speech therapy treatments and trained health care aide treatments.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55</a:t>
            </a:fld>
            <a:endParaRPr lang="en-US"/>
          </a:p>
        </p:txBody>
      </p:sp>
      <p:sp>
        <p:nvSpPr>
          <p:cNvPr id="5" name="Title 4"/>
          <p:cNvSpPr>
            <a:spLocks noGrp="1"/>
          </p:cNvSpPr>
          <p:nvPr>
            <p:ph type="title"/>
          </p:nvPr>
        </p:nvSpPr>
        <p:spPr/>
        <p:txBody>
          <a:bodyPr>
            <a:normAutofit fontScale="90000"/>
          </a:bodyPr>
          <a:lstStyle/>
          <a:p>
            <a:r>
              <a:rPr lang="en-US" dirty="0"/>
              <a:t>General Program Information</a:t>
            </a:r>
          </a:p>
        </p:txBody>
      </p:sp>
    </p:spTree>
    <p:extLst>
      <p:ext uri="{BB962C8B-B14F-4D97-AF65-F5344CB8AC3E}">
        <p14:creationId xmlns:p14="http://schemas.microsoft.com/office/powerpoint/2010/main" val="330504808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Claims reimbursements have increased from fiscal years 2006-07 to 2013-14 from approximately 70 million dollars to approximately 140 million dollars. Note that in fiscal year 2011-12 the FMAP increased to 61.59% and then stepped down and returned to 50% in fiscal year 2011-12.</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56</a:t>
            </a:fld>
            <a:endParaRPr lang="en-US"/>
          </a:p>
        </p:txBody>
      </p:sp>
      <p:sp>
        <p:nvSpPr>
          <p:cNvPr id="5" name="Title 4"/>
          <p:cNvSpPr>
            <a:spLocks noGrp="1"/>
          </p:cNvSpPr>
          <p:nvPr>
            <p:ph type="title"/>
          </p:nvPr>
        </p:nvSpPr>
        <p:spPr/>
        <p:txBody>
          <a:bodyPr/>
          <a:lstStyle/>
          <a:p>
            <a:r>
              <a:rPr lang="en-US" dirty="0"/>
              <a:t>Program Growth Over Time</a:t>
            </a:r>
          </a:p>
        </p:txBody>
      </p:sp>
    </p:spTree>
    <p:extLst>
      <p:ext uri="{BB962C8B-B14F-4D97-AF65-F5344CB8AC3E}">
        <p14:creationId xmlns:p14="http://schemas.microsoft.com/office/powerpoint/2010/main" val="30989871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unduplicated student count has increased from fiscal years 2006-07 to 2013-14 from approximately 190,000 to approximately 330,000. The number of LEAs has grown from 461 to 535 in that time period.</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57</a:t>
            </a:fld>
            <a:endParaRPr lang="en-US"/>
          </a:p>
        </p:txBody>
      </p:sp>
      <p:sp>
        <p:nvSpPr>
          <p:cNvPr id="5" name="Title 4"/>
          <p:cNvSpPr>
            <a:spLocks noGrp="1"/>
          </p:cNvSpPr>
          <p:nvPr>
            <p:ph type="title"/>
          </p:nvPr>
        </p:nvSpPr>
        <p:spPr/>
        <p:txBody>
          <a:bodyPr>
            <a:normAutofit fontScale="90000"/>
          </a:bodyPr>
          <a:lstStyle/>
          <a:p>
            <a:r>
              <a:rPr lang="en-US" dirty="0"/>
              <a:t>Growth in LEA Program Participation</a:t>
            </a:r>
          </a:p>
        </p:txBody>
      </p:sp>
    </p:spTree>
    <p:extLst>
      <p:ext uri="{BB962C8B-B14F-4D97-AF65-F5344CB8AC3E}">
        <p14:creationId xmlns:p14="http://schemas.microsoft.com/office/powerpoint/2010/main" val="149161180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Total reimbursements were 148.72 million dollars. Speech therapy is 35.8%. Trained Health Care Aide is 15.7%. Assessments are 25.9%. Occupational Therapy is 5.8%. Nursing Services are 4.8%. Medical transportation and mileage is 5.3%. Psychology and Counseling is 4.2%. Targeted case management is 1.7%. Physical Therapy is .6%. Audiology is .3%.</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58</a:t>
            </a:fld>
            <a:endParaRPr lang="en-US"/>
          </a:p>
        </p:txBody>
      </p:sp>
      <p:sp>
        <p:nvSpPr>
          <p:cNvPr id="5" name="Title 4"/>
          <p:cNvSpPr>
            <a:spLocks noGrp="1"/>
          </p:cNvSpPr>
          <p:nvPr>
            <p:ph type="title"/>
          </p:nvPr>
        </p:nvSpPr>
        <p:spPr/>
        <p:txBody>
          <a:bodyPr>
            <a:noAutofit/>
          </a:bodyPr>
          <a:lstStyle/>
          <a:p>
            <a:r>
              <a:rPr lang="en-US" sz="3200" dirty="0"/>
              <a:t>LEA Reimbursement by Service Type in Fiscal Year 2013 2014</a:t>
            </a:r>
          </a:p>
        </p:txBody>
      </p:sp>
    </p:spTree>
    <p:extLst>
      <p:ext uri="{BB962C8B-B14F-4D97-AF65-F5344CB8AC3E}">
        <p14:creationId xmlns:p14="http://schemas.microsoft.com/office/powerpoint/2010/main" val="369632807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0675EF-9A9E-42A0-A0AB-8000711170D6}" type="datetime1">
              <a:rPr lang="en-US" smtClean="0"/>
              <a:t>1/27/2020</a:t>
            </a:fld>
            <a:endParaRPr lang="en-US" dirty="0"/>
          </a:p>
        </p:txBody>
      </p:sp>
      <p:sp>
        <p:nvSpPr>
          <p:cNvPr id="3" name="Slide Number Placeholder 2"/>
          <p:cNvSpPr>
            <a:spLocks noGrp="1"/>
          </p:cNvSpPr>
          <p:nvPr>
            <p:ph type="sldNum" sz="quarter" idx="12"/>
          </p:nvPr>
        </p:nvSpPr>
        <p:spPr/>
        <p:txBody>
          <a:bodyPr/>
          <a:lstStyle/>
          <a:p>
            <a:fld id="{0F22356E-2A12-4147-9C02-1C2F05D23B3C}" type="slidenum">
              <a:rPr lang="en-US" smtClean="0"/>
              <a:t>59</a:t>
            </a:fld>
            <a:endParaRPr lang="en-US" dirty="0"/>
          </a:p>
        </p:txBody>
      </p:sp>
      <p:sp>
        <p:nvSpPr>
          <p:cNvPr id="4" name="Title 3"/>
          <p:cNvSpPr>
            <a:spLocks noGrp="1"/>
          </p:cNvSpPr>
          <p:nvPr>
            <p:ph type="ctrTitle"/>
          </p:nvPr>
        </p:nvSpPr>
        <p:spPr/>
        <p:txBody>
          <a:bodyPr/>
          <a:lstStyle/>
          <a:p>
            <a:r>
              <a:rPr lang="en-US" dirty="0"/>
              <a:t>LEA </a:t>
            </a:r>
            <a:r>
              <a:rPr lang="en-US" dirty="0" err="1"/>
              <a:t>Medi</a:t>
            </a:r>
            <a:r>
              <a:rPr lang="en-US" dirty="0"/>
              <a:t>-Cal Billing Option Program</a:t>
            </a:r>
          </a:p>
        </p:txBody>
      </p:sp>
      <p:sp>
        <p:nvSpPr>
          <p:cNvPr id="5" name="Subtitle 4"/>
          <p:cNvSpPr>
            <a:spLocks noGrp="1"/>
          </p:cNvSpPr>
          <p:nvPr>
            <p:ph type="subTitle" idx="1"/>
          </p:nvPr>
        </p:nvSpPr>
        <p:spPr/>
        <p:txBody>
          <a:bodyPr/>
          <a:lstStyle/>
          <a:p>
            <a:r>
              <a:rPr lang="en-US" dirty="0"/>
              <a:t>September 24, 2015 Training Part Two</a:t>
            </a:r>
            <a:endParaRPr lang="en-US" sz="3600" dirty="0"/>
          </a:p>
          <a:p>
            <a:endParaRPr lang="en-US" dirty="0"/>
          </a:p>
        </p:txBody>
      </p:sp>
    </p:spTree>
    <p:extLst>
      <p:ext uri="{BB962C8B-B14F-4D97-AF65-F5344CB8AC3E}">
        <p14:creationId xmlns:p14="http://schemas.microsoft.com/office/powerpoint/2010/main" val="40976918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6</a:t>
            </a:fld>
            <a:endParaRPr lang="en-US"/>
          </a:p>
        </p:txBody>
      </p:sp>
      <p:sp>
        <p:nvSpPr>
          <p:cNvPr id="5" name="Title 4"/>
          <p:cNvSpPr>
            <a:spLocks noGrp="1"/>
          </p:cNvSpPr>
          <p:nvPr>
            <p:ph type="title"/>
          </p:nvPr>
        </p:nvSpPr>
        <p:spPr/>
        <p:txBody>
          <a:bodyPr>
            <a:normAutofit fontScale="90000"/>
          </a:bodyPr>
          <a:lstStyle/>
          <a:p>
            <a:r>
              <a:rPr lang="en-US" dirty="0"/>
              <a:t>Refresher on LEA Program Resources</a:t>
            </a:r>
          </a:p>
        </p:txBody>
      </p:sp>
    </p:spTree>
    <p:extLst>
      <p:ext uri="{BB962C8B-B14F-4D97-AF65-F5344CB8AC3E}">
        <p14:creationId xmlns:p14="http://schemas.microsoft.com/office/powerpoint/2010/main" val="371230360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Two part webinar – morning and afternoon sessions. 9:00 to 11:00. 1:00 to 3:00. Submit questions via message box throughout webinar. Q&amp;A session includes 10 – 15 minute break.</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60</a:t>
            </a:fld>
            <a:endParaRPr lang="en-US"/>
          </a:p>
        </p:txBody>
      </p:sp>
      <p:sp>
        <p:nvSpPr>
          <p:cNvPr id="5" name="Title 4"/>
          <p:cNvSpPr>
            <a:spLocks noGrp="1"/>
          </p:cNvSpPr>
          <p:nvPr>
            <p:ph type="title"/>
          </p:nvPr>
        </p:nvSpPr>
        <p:spPr/>
        <p:txBody>
          <a:bodyPr/>
          <a:lstStyle/>
          <a:p>
            <a:r>
              <a:rPr lang="en-US" dirty="0"/>
              <a:t>Logistics and Questions</a:t>
            </a:r>
          </a:p>
        </p:txBody>
      </p:sp>
    </p:spTree>
    <p:extLst>
      <p:ext uri="{BB962C8B-B14F-4D97-AF65-F5344CB8AC3E}">
        <p14:creationId xmlns:p14="http://schemas.microsoft.com/office/powerpoint/2010/main" val="362916670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sz="2400" dirty="0"/>
              <a:t>California Department of Health Care Services </a:t>
            </a:r>
          </a:p>
          <a:p>
            <a:pPr marL="400050" lvl="1" indent="0">
              <a:buNone/>
            </a:pPr>
            <a:r>
              <a:rPr lang="en-US" sz="2000" dirty="0"/>
              <a:t>Safety Net Financing Division </a:t>
            </a:r>
          </a:p>
          <a:p>
            <a:pPr marL="400050" lvl="1" indent="0">
              <a:buNone/>
            </a:pPr>
            <a:r>
              <a:rPr lang="en-US" sz="2000" dirty="0"/>
              <a:t>Administers the LEA Program</a:t>
            </a:r>
          </a:p>
          <a:p>
            <a:pPr marL="0" indent="0">
              <a:buNone/>
            </a:pPr>
            <a:r>
              <a:rPr lang="en-US" sz="2600" dirty="0"/>
              <a:t>Audits and Investigations </a:t>
            </a:r>
          </a:p>
          <a:p>
            <a:pPr marL="400050" lvl="1" indent="0">
              <a:buNone/>
            </a:pPr>
            <a:r>
              <a:rPr lang="en-US" sz="2000" dirty="0"/>
              <a:t>Financial Audits Branch </a:t>
            </a:r>
          </a:p>
          <a:p>
            <a:pPr marL="400050" lvl="1" indent="0">
              <a:buNone/>
            </a:pPr>
            <a:r>
              <a:rPr lang="en-US" sz="2000" dirty="0"/>
              <a:t>Conducts financial audits/reviews of LEA Program providers</a:t>
            </a:r>
          </a:p>
          <a:p>
            <a:pPr marL="0" indent="0">
              <a:buNone/>
            </a:pPr>
            <a:r>
              <a:rPr lang="en-US" sz="2400" dirty="0"/>
              <a:t>Medical Review Branch </a:t>
            </a:r>
          </a:p>
          <a:p>
            <a:pPr marL="400050" lvl="1" indent="0">
              <a:buNone/>
            </a:pPr>
            <a:r>
              <a:rPr lang="en-US" sz="2000" dirty="0"/>
              <a:t>Performs federally mandated post-service, post-payment utilization reviews</a:t>
            </a:r>
          </a:p>
          <a:p>
            <a:pPr marL="0" indent="0">
              <a:buNone/>
            </a:pPr>
            <a:r>
              <a:rPr lang="en-US" sz="2400" dirty="0"/>
              <a:t>Navigant Consulting Inc. </a:t>
            </a:r>
          </a:p>
          <a:p>
            <a:pPr marL="400050" lvl="1" indent="0">
              <a:buNone/>
            </a:pPr>
            <a:r>
              <a:rPr lang="en-US" sz="2000" dirty="0"/>
              <a:t>Consultant that works with SNFD to enhance the LEA Progr</a:t>
            </a:r>
            <a:r>
              <a:rPr lang="en-US" sz="1600" dirty="0"/>
              <a:t>am</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61</a:t>
            </a:fld>
            <a:endParaRPr lang="en-US"/>
          </a:p>
        </p:txBody>
      </p:sp>
      <p:sp>
        <p:nvSpPr>
          <p:cNvPr id="5" name="Title 4"/>
          <p:cNvSpPr>
            <a:spLocks noGrp="1"/>
          </p:cNvSpPr>
          <p:nvPr>
            <p:ph type="title"/>
          </p:nvPr>
        </p:nvSpPr>
        <p:spPr/>
        <p:txBody>
          <a:bodyPr/>
          <a:lstStyle/>
          <a:p>
            <a:r>
              <a:rPr lang="en-US" dirty="0" smtClean="0"/>
              <a:t>Introductions 1</a:t>
            </a:r>
            <a:endParaRPr lang="en-US" dirty="0"/>
          </a:p>
        </p:txBody>
      </p:sp>
    </p:spTree>
    <p:extLst>
      <p:ext uri="{BB962C8B-B14F-4D97-AF65-F5344CB8AC3E}">
        <p14:creationId xmlns:p14="http://schemas.microsoft.com/office/powerpoint/2010/main" val="253807657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a:t>Provide guidance on how to correctly submit a CRCS.</a:t>
            </a:r>
          </a:p>
          <a:p>
            <a:r>
              <a:rPr lang="en-US" dirty="0"/>
              <a:t>Identify common CRCS submission errors.</a:t>
            </a:r>
          </a:p>
          <a:p>
            <a:r>
              <a:rPr lang="en-US" dirty="0"/>
              <a:t>Provide overview on types of CRCS audits.</a:t>
            </a:r>
          </a:p>
          <a:p>
            <a:r>
              <a:rPr lang="en-US" dirty="0"/>
              <a:t>Identify errors to look out for when completing a CRCS.</a:t>
            </a:r>
          </a:p>
          <a:p>
            <a:r>
              <a:rPr lang="en-US" dirty="0"/>
              <a:t>Provide general understanding of the CRCS audit process.</a:t>
            </a:r>
          </a:p>
          <a:p>
            <a:r>
              <a:rPr lang="en-US" dirty="0"/>
              <a:t>Overview of documentation requirements.</a:t>
            </a:r>
          </a:p>
          <a:p>
            <a:r>
              <a:rPr lang="en-US" dirty="0"/>
              <a:t>ICD-10 update.</a:t>
            </a:r>
          </a:p>
          <a:p>
            <a:r>
              <a:rPr lang="en-US" dirty="0"/>
              <a:t>Random Moment Time Study (RMTS) update.</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62</a:t>
            </a:fld>
            <a:endParaRPr lang="en-US"/>
          </a:p>
        </p:txBody>
      </p:sp>
      <p:sp>
        <p:nvSpPr>
          <p:cNvPr id="5" name="Title 4"/>
          <p:cNvSpPr>
            <a:spLocks noGrp="1"/>
          </p:cNvSpPr>
          <p:nvPr>
            <p:ph type="title"/>
          </p:nvPr>
        </p:nvSpPr>
        <p:spPr/>
        <p:txBody>
          <a:bodyPr>
            <a:normAutofit fontScale="90000"/>
          </a:bodyPr>
          <a:lstStyle/>
          <a:p>
            <a:r>
              <a:rPr lang="en-US" dirty="0"/>
              <a:t>Training Goals and Overview of Training </a:t>
            </a:r>
            <a:r>
              <a:rPr lang="en-US" dirty="0" smtClean="0"/>
              <a:t>Topics 1</a:t>
            </a:r>
            <a:endParaRPr lang="en-US" dirty="0"/>
          </a:p>
        </p:txBody>
      </p:sp>
    </p:spTree>
    <p:extLst>
      <p:ext uri="{BB962C8B-B14F-4D97-AF65-F5344CB8AC3E}">
        <p14:creationId xmlns:p14="http://schemas.microsoft.com/office/powerpoint/2010/main" val="976446156"/>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2400" dirty="0"/>
              <a:t>Section 1: 	CRCS Updates</a:t>
            </a:r>
          </a:p>
          <a:p>
            <a:pPr marL="0" indent="0">
              <a:buNone/>
            </a:pPr>
            <a:r>
              <a:rPr lang="en-US" sz="2400" dirty="0"/>
              <a:t>Section 2: 	“Lessons Learned” from A&amp;I CRCS Audits</a:t>
            </a:r>
          </a:p>
          <a:p>
            <a:pPr marL="0" indent="0">
              <a:buNone/>
            </a:pPr>
            <a:r>
              <a:rPr lang="en-US" sz="2400" dirty="0"/>
              <a:t>Section 3: 	Documentation Requirements</a:t>
            </a:r>
          </a:p>
          <a:p>
            <a:pPr marL="0" indent="0">
              <a:buNone/>
            </a:pPr>
            <a:r>
              <a:rPr lang="en-US" sz="2400" dirty="0"/>
              <a:t>Section 4:	ICD-10</a:t>
            </a:r>
          </a:p>
          <a:p>
            <a:pPr marL="0" indent="0">
              <a:buNone/>
            </a:pPr>
            <a:r>
              <a:rPr lang="en-US" sz="2400" dirty="0"/>
              <a:t>Section 5: 	RMTS </a:t>
            </a:r>
          </a:p>
          <a:p>
            <a:pPr marL="0" indent="0">
              <a:buNone/>
            </a:pPr>
            <a:r>
              <a:rPr lang="en-US" sz="2400" dirty="0"/>
              <a:t>Section 6: 	Q &amp; A</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63</a:t>
            </a:fld>
            <a:endParaRPr lang="en-US"/>
          </a:p>
        </p:txBody>
      </p:sp>
      <p:sp>
        <p:nvSpPr>
          <p:cNvPr id="5" name="Title 4"/>
          <p:cNvSpPr>
            <a:spLocks noGrp="1"/>
          </p:cNvSpPr>
          <p:nvPr>
            <p:ph type="title"/>
          </p:nvPr>
        </p:nvSpPr>
        <p:spPr/>
        <p:txBody>
          <a:bodyPr>
            <a:normAutofit/>
          </a:bodyPr>
          <a:lstStyle/>
          <a:p>
            <a:r>
              <a:rPr lang="en-US" dirty="0"/>
              <a:t>Overview of Training Topics</a:t>
            </a:r>
          </a:p>
        </p:txBody>
      </p:sp>
    </p:spTree>
    <p:extLst>
      <p:ext uri="{BB962C8B-B14F-4D97-AF65-F5344CB8AC3E}">
        <p14:creationId xmlns:p14="http://schemas.microsoft.com/office/powerpoint/2010/main" val="1732603309"/>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It is the obligation of each LEA to ensure that they comply with current </a:t>
            </a:r>
            <a:r>
              <a:rPr lang="en-US" dirty="0" err="1"/>
              <a:t>Medi</a:t>
            </a:r>
            <a:r>
              <a:rPr lang="en-US" dirty="0"/>
              <a:t>-Cal policy pertaining to rendered services. It is the LEA, not the billing vendor, that is ultimately responsible for </a:t>
            </a:r>
            <a:r>
              <a:rPr lang="en-US" dirty="0" err="1"/>
              <a:t>Medi</a:t>
            </a:r>
            <a:r>
              <a:rPr lang="en-US" dirty="0"/>
              <a:t>-Cal compliance in the LEA Program.</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64</a:t>
            </a:fld>
            <a:endParaRPr lang="en-US"/>
          </a:p>
        </p:txBody>
      </p:sp>
      <p:sp>
        <p:nvSpPr>
          <p:cNvPr id="5" name="Title 4"/>
          <p:cNvSpPr>
            <a:spLocks noGrp="1"/>
          </p:cNvSpPr>
          <p:nvPr>
            <p:ph type="title"/>
          </p:nvPr>
        </p:nvSpPr>
        <p:spPr/>
        <p:txBody>
          <a:bodyPr/>
          <a:lstStyle/>
          <a:p>
            <a:r>
              <a:rPr lang="en-US" dirty="0" smtClean="0"/>
              <a:t>Remember 1</a:t>
            </a:r>
            <a:endParaRPr lang="en-US" dirty="0"/>
          </a:p>
        </p:txBody>
      </p:sp>
    </p:spTree>
    <p:extLst>
      <p:ext uri="{BB962C8B-B14F-4D97-AF65-F5344CB8AC3E}">
        <p14:creationId xmlns:p14="http://schemas.microsoft.com/office/powerpoint/2010/main" val="1253899117"/>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Minor Revisions to CRCS:</a:t>
            </a:r>
          </a:p>
          <a:p>
            <a:pPr lvl="1" indent="-342900"/>
            <a:r>
              <a:rPr lang="en-US" sz="2000" dirty="0"/>
              <a:t>Updated dates to reflect the new fiscal year period</a:t>
            </a:r>
          </a:p>
          <a:p>
            <a:pPr lvl="1" indent="-342900"/>
            <a:r>
              <a:rPr lang="en-US" sz="2000" dirty="0"/>
              <a:t>Added subtotals on certain columns (locked cells)</a:t>
            </a:r>
          </a:p>
          <a:p>
            <a:pPr lvl="1" indent="-342900"/>
            <a:endParaRPr lang="en-US" sz="2000" dirty="0"/>
          </a:p>
          <a:p>
            <a:r>
              <a:rPr lang="en-US" sz="2400" dirty="0"/>
              <a:t>Certification Statement Updates:</a:t>
            </a:r>
          </a:p>
          <a:p>
            <a:pPr lvl="1" indent="-342900"/>
            <a:r>
              <a:rPr lang="en-US" sz="2000" dirty="0"/>
              <a:t>Restructured into eight separate parts (letters A – H) </a:t>
            </a:r>
          </a:p>
          <a:p>
            <a:pPr lvl="1" indent="-342900"/>
            <a:r>
              <a:rPr lang="en-US" sz="2000" dirty="0"/>
              <a:t>Signatory must now certify that the LEA will maintain documentation supporting the expenditures claimed</a:t>
            </a:r>
          </a:p>
          <a:p>
            <a:pPr lvl="1" indent="-342900"/>
            <a:r>
              <a:rPr lang="en-US" sz="2000" dirty="0"/>
              <a:t>Signatory must acknowledge that all records related to funds expended are subject to review and audit by DHCS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65</a:t>
            </a:fld>
            <a:endParaRPr lang="en-US"/>
          </a:p>
        </p:txBody>
      </p:sp>
      <p:sp>
        <p:nvSpPr>
          <p:cNvPr id="5" name="Title 4"/>
          <p:cNvSpPr>
            <a:spLocks noGrp="1"/>
          </p:cNvSpPr>
          <p:nvPr>
            <p:ph type="title"/>
          </p:nvPr>
        </p:nvSpPr>
        <p:spPr/>
        <p:txBody>
          <a:bodyPr>
            <a:normAutofit fontScale="90000"/>
          </a:bodyPr>
          <a:lstStyle/>
          <a:p>
            <a:r>
              <a:rPr lang="en-US" dirty="0"/>
              <a:t>Updates to FY 2013-14 CRCS</a:t>
            </a:r>
            <a:endParaRPr lang="en-US" dirty="0"/>
          </a:p>
        </p:txBody>
      </p:sp>
    </p:spTree>
    <p:extLst>
      <p:ext uri="{BB962C8B-B14F-4D97-AF65-F5344CB8AC3E}">
        <p14:creationId xmlns:p14="http://schemas.microsoft.com/office/powerpoint/2010/main" val="1126638060"/>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PPL 15-017 notifies LEAs of the CRCS Certification Statement for participating LEAs receiving no LEA Program reimbursement during a FY.</a:t>
            </a:r>
          </a:p>
          <a:p>
            <a:endParaRPr lang="en-US" sz="2400" dirty="0"/>
          </a:p>
          <a:p>
            <a:r>
              <a:rPr lang="en-US" sz="2400" dirty="0"/>
              <a:t>Single page form certifies that the LEA received zero reimbursements for the FY and that there are no expenditures to report. </a:t>
            </a:r>
          </a:p>
          <a:p>
            <a:pPr lvl="1" indent="-342900"/>
            <a:r>
              <a:rPr lang="en-US" sz="2000" dirty="0"/>
              <a:t>Form 2437a may be submitted in lieu of the multi-schedule CRCS Form 2437</a:t>
            </a:r>
          </a:p>
          <a:p>
            <a:pPr lvl="1" indent="-342900"/>
            <a:r>
              <a:rPr lang="en-US" sz="2000" dirty="0"/>
              <a:t>Due by November 30, 2015 for FY 13-14.</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66</a:t>
            </a:fld>
            <a:endParaRPr lang="en-US"/>
          </a:p>
        </p:txBody>
      </p:sp>
      <p:sp>
        <p:nvSpPr>
          <p:cNvPr id="5" name="Title 4"/>
          <p:cNvSpPr>
            <a:spLocks noGrp="1"/>
          </p:cNvSpPr>
          <p:nvPr>
            <p:ph type="title"/>
          </p:nvPr>
        </p:nvSpPr>
        <p:spPr/>
        <p:txBody>
          <a:bodyPr>
            <a:normAutofit fontScale="90000"/>
          </a:bodyPr>
          <a:lstStyle/>
          <a:p>
            <a:r>
              <a:rPr lang="en-US" dirty="0"/>
              <a:t>Zero Reimbursement Form 2437a</a:t>
            </a:r>
            <a:endParaRPr lang="en-US" dirty="0"/>
          </a:p>
        </p:txBody>
      </p:sp>
    </p:spTree>
    <p:extLst>
      <p:ext uri="{BB962C8B-B14F-4D97-AF65-F5344CB8AC3E}">
        <p14:creationId xmlns:p14="http://schemas.microsoft.com/office/powerpoint/2010/main" val="230463313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Updated CRCS and instructional materials posted on LEA website in September.</a:t>
            </a:r>
          </a:p>
          <a:p>
            <a:r>
              <a:rPr lang="en-US" sz="2400" dirty="0"/>
              <a:t>CRCS is due to A&amp;I/ARAS by November 30</a:t>
            </a:r>
            <a:r>
              <a:rPr lang="en-US" sz="2400" baseline="30000" dirty="0"/>
              <a:t>th</a:t>
            </a:r>
            <a:r>
              <a:rPr lang="en-US" sz="2400" dirty="0"/>
              <a:t>.</a:t>
            </a:r>
          </a:p>
          <a:p>
            <a:r>
              <a:rPr lang="en-US" sz="2400" dirty="0"/>
              <a:t>LEAs submit CRCS in both Excel and PDF formats, with naming convention, by e-mail to: </a:t>
            </a:r>
            <a:r>
              <a:rPr lang="en-US" sz="2400" u="sng" dirty="0">
                <a:hlinkClick r:id="rId2"/>
              </a:rPr>
              <a:t>LEA.CRCS.Submission@dhcs.ca.gov</a:t>
            </a:r>
            <a:endParaRPr lang="en-US" sz="2400" dirty="0"/>
          </a:p>
          <a:p>
            <a:r>
              <a:rPr lang="en-US" sz="2400" dirty="0"/>
              <a:t>A&amp;I ARAS reviews the CRCS:</a:t>
            </a:r>
          </a:p>
          <a:p>
            <a:pPr lvl="1" indent="-342900"/>
            <a:r>
              <a:rPr lang="en-US" sz="2000" dirty="0"/>
              <a:t>Acceptance is based on program compliance and completeness of the CRCS.</a:t>
            </a:r>
          </a:p>
          <a:p>
            <a:pPr lvl="1" indent="-342900"/>
            <a:r>
              <a:rPr lang="en-US" sz="2000" dirty="0"/>
              <a:t>The CRCS may be rejected due to non-compliance and/or report being incomplete.</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67</a:t>
            </a:fld>
            <a:endParaRPr lang="en-US"/>
          </a:p>
        </p:txBody>
      </p:sp>
      <p:sp>
        <p:nvSpPr>
          <p:cNvPr id="5" name="Title 4"/>
          <p:cNvSpPr>
            <a:spLocks noGrp="1"/>
          </p:cNvSpPr>
          <p:nvPr>
            <p:ph type="title"/>
          </p:nvPr>
        </p:nvSpPr>
        <p:spPr/>
        <p:txBody>
          <a:bodyPr>
            <a:normAutofit fontScale="90000"/>
          </a:bodyPr>
          <a:lstStyle/>
          <a:p>
            <a:r>
              <a:rPr lang="en-US" dirty="0"/>
              <a:t>Overview of CRCS Acceptance</a:t>
            </a:r>
            <a:endParaRPr lang="en-US" dirty="0"/>
          </a:p>
        </p:txBody>
      </p:sp>
    </p:spTree>
    <p:extLst>
      <p:ext uri="{BB962C8B-B14F-4D97-AF65-F5344CB8AC3E}">
        <p14:creationId xmlns:p14="http://schemas.microsoft.com/office/powerpoint/2010/main" val="221083578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a:t>Certification page must be complete, signed, and dated and common errors are LEA Identification Section is not filled out and PDF copy is not signed and dated</a:t>
            </a:r>
          </a:p>
          <a:p>
            <a:r>
              <a:rPr lang="en-US" dirty="0"/>
              <a:t>LEA does not submit both PDF and Excel copies.</a:t>
            </a:r>
          </a:p>
          <a:p>
            <a:r>
              <a:rPr lang="en-US" dirty="0"/>
              <a:t>There are missing pages and or tabs and PDF should include ALL pages (1a – 9b), including blank ones. Also Excel should include all tabs (Cert – B4).</a:t>
            </a:r>
          </a:p>
          <a:p>
            <a:r>
              <a:rPr lang="en-US" dirty="0"/>
              <a:t>PDF and Excel copies of the CRCS do not reconcile.  They should be exactly the same (other than the PDF copy should be signed and dated).</a:t>
            </a:r>
          </a:p>
          <a:p>
            <a:r>
              <a:rPr lang="en-US" dirty="0"/>
              <a:t>Naming conventions are incorrect. Naming conventions for the PDF, Excel, and Email subject line should be: FY1314.NPI.ProviderName.SubmissionDate.CRCS</a:t>
            </a:r>
          </a:p>
          <a:p>
            <a:r>
              <a:rPr lang="en-US" dirty="0"/>
              <a:t>An example is: FY1314.123456789.ABCUnified.120515.CRCS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68</a:t>
            </a:fld>
            <a:endParaRPr lang="en-US"/>
          </a:p>
        </p:txBody>
      </p:sp>
      <p:sp>
        <p:nvSpPr>
          <p:cNvPr id="5" name="Title 4"/>
          <p:cNvSpPr>
            <a:spLocks noGrp="1"/>
          </p:cNvSpPr>
          <p:nvPr>
            <p:ph type="title"/>
          </p:nvPr>
        </p:nvSpPr>
        <p:spPr/>
        <p:txBody>
          <a:bodyPr>
            <a:normAutofit fontScale="90000"/>
          </a:bodyPr>
          <a:lstStyle/>
          <a:p>
            <a:r>
              <a:rPr lang="en-US" dirty="0"/>
              <a:t>Common CRCS Submission Errors</a:t>
            </a:r>
            <a:endParaRPr lang="en-US" dirty="0"/>
          </a:p>
        </p:txBody>
      </p:sp>
    </p:spTree>
    <p:extLst>
      <p:ext uri="{BB962C8B-B14F-4D97-AF65-F5344CB8AC3E}">
        <p14:creationId xmlns:p14="http://schemas.microsoft.com/office/powerpoint/2010/main" val="373484309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CRCS 100% withhold process:</a:t>
            </a:r>
          </a:p>
          <a:p>
            <a:pPr lvl="1" indent="-342900"/>
            <a:r>
              <a:rPr lang="en-US" sz="2000" dirty="0"/>
              <a:t>If the CRCS is not received by A&amp;I by the due date, or was rejected due to non-compliance and/or report being incomplete, A&amp;I/ARAS will start the 100% withhold process.</a:t>
            </a:r>
          </a:p>
          <a:p>
            <a:pPr lvl="1" indent="-342900"/>
            <a:r>
              <a:rPr lang="en-US" sz="2000" dirty="0"/>
              <a:t>First, a withhold letter will be mailed out to all the delinquent providers.</a:t>
            </a:r>
          </a:p>
          <a:p>
            <a:pPr lvl="1" indent="-342900"/>
            <a:r>
              <a:rPr lang="en-US" sz="2000" dirty="0"/>
              <a:t>Shortly after, a 100% withhold will be placed with Xerox, the fiscal intermediary.</a:t>
            </a:r>
          </a:p>
          <a:p>
            <a:pPr lvl="1" indent="-342900"/>
            <a:r>
              <a:rPr lang="en-US" sz="2000" dirty="0"/>
              <a:t>Withhold will stay in effect until a complete CRCS is received by A&amp;I.</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69</a:t>
            </a:fld>
            <a:endParaRPr lang="en-US"/>
          </a:p>
        </p:txBody>
      </p:sp>
      <p:sp>
        <p:nvSpPr>
          <p:cNvPr id="5" name="Title 4"/>
          <p:cNvSpPr>
            <a:spLocks noGrp="1"/>
          </p:cNvSpPr>
          <p:nvPr>
            <p:ph type="title"/>
          </p:nvPr>
        </p:nvSpPr>
        <p:spPr/>
        <p:txBody>
          <a:bodyPr>
            <a:normAutofit fontScale="90000"/>
          </a:bodyPr>
          <a:lstStyle/>
          <a:p>
            <a:r>
              <a:rPr lang="en-US" dirty="0"/>
              <a:t>CRCS Submission Non-compliance</a:t>
            </a:r>
            <a:endParaRPr lang="en-US" dirty="0"/>
          </a:p>
        </p:txBody>
      </p:sp>
    </p:spTree>
    <p:extLst>
      <p:ext uri="{BB962C8B-B14F-4D97-AF65-F5344CB8AC3E}">
        <p14:creationId xmlns:p14="http://schemas.microsoft.com/office/powerpoint/2010/main" val="32506711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Getting Started </a:t>
            </a:r>
          </a:p>
          <a:p>
            <a:r>
              <a:rPr lang="en-US" dirty="0"/>
              <a:t>Program Information</a:t>
            </a:r>
          </a:p>
          <a:p>
            <a:r>
              <a:rPr lang="en-US" dirty="0"/>
              <a:t>Manuals &amp; Training</a:t>
            </a:r>
          </a:p>
          <a:p>
            <a:r>
              <a:rPr lang="en-US" dirty="0"/>
              <a:t>Tools &amp; Templates	</a:t>
            </a:r>
          </a:p>
          <a:p>
            <a:r>
              <a:rPr lang="en-US" dirty="0"/>
              <a:t>Publications &amp; Bulletins</a:t>
            </a:r>
          </a:p>
          <a:p>
            <a:r>
              <a:rPr lang="en-US" dirty="0"/>
              <a:t>Policies &amp; Legislation</a:t>
            </a:r>
          </a:p>
          <a:p>
            <a:r>
              <a:rPr lang="en-US" dirty="0"/>
              <a:t>Contact Information</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7</a:t>
            </a:fld>
            <a:endParaRPr lang="en-US"/>
          </a:p>
        </p:txBody>
      </p:sp>
      <p:sp>
        <p:nvSpPr>
          <p:cNvPr id="5" name="Title 4"/>
          <p:cNvSpPr>
            <a:spLocks noGrp="1"/>
          </p:cNvSpPr>
          <p:nvPr>
            <p:ph type="title"/>
          </p:nvPr>
        </p:nvSpPr>
        <p:spPr/>
        <p:txBody>
          <a:bodyPr/>
          <a:lstStyle/>
          <a:p>
            <a:r>
              <a:rPr lang="en-US" dirty="0"/>
              <a:t>Website Overview</a:t>
            </a:r>
          </a:p>
        </p:txBody>
      </p:sp>
    </p:spTree>
    <p:extLst>
      <p:ext uri="{BB962C8B-B14F-4D97-AF65-F5344CB8AC3E}">
        <p14:creationId xmlns:p14="http://schemas.microsoft.com/office/powerpoint/2010/main" val="48132136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CRCS 100% withhold process:</a:t>
            </a:r>
          </a:p>
          <a:p>
            <a:pPr lvl="1" indent="-342900"/>
            <a:r>
              <a:rPr lang="en-US" sz="2000" dirty="0"/>
              <a:t>If the CRCS is not received by A&amp;I by the due date, or was rejected due to non-compliance and/or report being incomplete, A&amp;I/ARAS will start the 100% withhold process.</a:t>
            </a:r>
          </a:p>
          <a:p>
            <a:pPr lvl="1" indent="-342900"/>
            <a:r>
              <a:rPr lang="en-US" sz="2000" dirty="0"/>
              <a:t>First, a withhold letter will be mailed out to all the delinquent providers.</a:t>
            </a:r>
          </a:p>
          <a:p>
            <a:pPr lvl="1" indent="-342900"/>
            <a:r>
              <a:rPr lang="en-US" sz="2000" dirty="0"/>
              <a:t>Shortly after, a 100% withhold will be placed with Xerox, the fiscal intermediary.</a:t>
            </a:r>
          </a:p>
          <a:p>
            <a:pPr lvl="1" indent="-342900"/>
            <a:r>
              <a:rPr lang="en-US" sz="2000" dirty="0"/>
              <a:t>Withhold will stay in effect until a complete CRCS is received by A&amp;I.</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70</a:t>
            </a:fld>
            <a:endParaRPr lang="en-US"/>
          </a:p>
        </p:txBody>
      </p:sp>
      <p:sp>
        <p:nvSpPr>
          <p:cNvPr id="5" name="Title 4"/>
          <p:cNvSpPr>
            <a:spLocks noGrp="1"/>
          </p:cNvSpPr>
          <p:nvPr>
            <p:ph type="title"/>
          </p:nvPr>
        </p:nvSpPr>
        <p:spPr/>
        <p:txBody>
          <a:bodyPr>
            <a:noAutofit/>
          </a:bodyPr>
          <a:lstStyle/>
          <a:p>
            <a:r>
              <a:rPr lang="en-US" sz="3200" dirty="0"/>
              <a:t>CRCS Submission </a:t>
            </a:r>
            <a:r>
              <a:rPr lang="en-US" sz="3200" dirty="0" smtClean="0"/>
              <a:t>Non-Compliance 1</a:t>
            </a:r>
            <a:endParaRPr lang="en-US" sz="3200" dirty="0"/>
          </a:p>
        </p:txBody>
      </p:sp>
    </p:spTree>
    <p:extLst>
      <p:ext uri="{BB962C8B-B14F-4D97-AF65-F5344CB8AC3E}">
        <p14:creationId xmlns:p14="http://schemas.microsoft.com/office/powerpoint/2010/main" val="44206579"/>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00050" lvl="1" indent="0">
              <a:buNone/>
            </a:pPr>
            <a:r>
              <a:rPr lang="en-US" sz="2400" dirty="0"/>
              <a:t>PPL 15-019 notifies LEAs of CRCS Compliance Policy.</a:t>
            </a:r>
          </a:p>
          <a:p>
            <a:pPr lvl="2" indent="-342900"/>
            <a:r>
              <a:rPr lang="en-US" sz="2000" dirty="0"/>
              <a:t>Failure to submit CRCS by mandated due date of November 30, may result in future reimbursement withholds.</a:t>
            </a:r>
          </a:p>
          <a:p>
            <a:pPr lvl="2" indent="-342900"/>
            <a:r>
              <a:rPr lang="en-US" sz="2000" dirty="0"/>
              <a:t>Continued failure to submit CRCS may result in subsequent suspension from LEA </a:t>
            </a:r>
            <a:r>
              <a:rPr lang="en-US" sz="2000" dirty="0" err="1"/>
              <a:t>Medi</a:t>
            </a:r>
            <a:r>
              <a:rPr lang="en-US" sz="2000" dirty="0"/>
              <a:t>-Cal Billing Option Program.</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71</a:t>
            </a:fld>
            <a:endParaRPr lang="en-US"/>
          </a:p>
        </p:txBody>
      </p:sp>
      <p:sp>
        <p:nvSpPr>
          <p:cNvPr id="5" name="Title 4"/>
          <p:cNvSpPr>
            <a:spLocks noGrp="1"/>
          </p:cNvSpPr>
          <p:nvPr>
            <p:ph type="title"/>
          </p:nvPr>
        </p:nvSpPr>
        <p:spPr/>
        <p:txBody>
          <a:bodyPr>
            <a:noAutofit/>
          </a:bodyPr>
          <a:lstStyle/>
          <a:p>
            <a:r>
              <a:rPr lang="en-US" sz="3200" dirty="0"/>
              <a:t>CRCS Submission </a:t>
            </a:r>
            <a:r>
              <a:rPr lang="en-US" sz="3200" dirty="0" smtClean="0"/>
              <a:t>Non-Compliance 2</a:t>
            </a:r>
            <a:endParaRPr lang="en-US" sz="3200" dirty="0"/>
          </a:p>
        </p:txBody>
      </p:sp>
    </p:spTree>
    <p:extLst>
      <p:ext uri="{BB962C8B-B14F-4D97-AF65-F5344CB8AC3E}">
        <p14:creationId xmlns:p14="http://schemas.microsoft.com/office/powerpoint/2010/main" val="2034973418"/>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sz="2400" dirty="0"/>
              <a:t>A&amp;I Special Programs Section (SPS) determines level of audit:</a:t>
            </a:r>
          </a:p>
          <a:p>
            <a:pPr lvl="1" indent="-342900"/>
            <a:r>
              <a:rPr lang="en-US" sz="2000" dirty="0"/>
              <a:t>Minimal Audit: Performed from Auditor’s desk. Primarily reconciliation of CRCS to third party records, i.e. Xerox and California Dept. of Education.</a:t>
            </a:r>
          </a:p>
          <a:p>
            <a:pPr lvl="1" indent="-342900"/>
            <a:r>
              <a:rPr lang="en-US" sz="2000" dirty="0"/>
              <a:t>Limited Audit : Audit of CRCS performed from the Auditor’s desk.</a:t>
            </a:r>
          </a:p>
          <a:p>
            <a:pPr lvl="1" indent="-342900"/>
            <a:r>
              <a:rPr lang="en-US" sz="2000" dirty="0"/>
              <a:t>Field Audit: Field audit of the CRCS performed on site and may include a tour of the schools in the LEA.</a:t>
            </a:r>
          </a:p>
          <a:p>
            <a:pPr lvl="1" indent="-342900"/>
            <a:endParaRPr lang="en-US" sz="2000" dirty="0"/>
          </a:p>
          <a:p>
            <a:r>
              <a:rPr lang="en-US" sz="2400" dirty="0"/>
              <a:t>CRCS Documentation Training is available at: </a:t>
            </a:r>
            <a:r>
              <a:rPr lang="en-US" sz="2400" u="sng" dirty="0">
                <a:hlinkClick r:id="rId2" tooltip="CRCS Documentation Training"/>
              </a:rPr>
              <a:t>http://www.dhcs.ca.gov/individuals/Documents/ANI/ANI_LEA_CRCS_Documentation_PPT_Training_05.2011.pdf</a:t>
            </a:r>
            <a:r>
              <a:rPr lang="en-US" sz="2400" dirty="0"/>
              <a:t> beginning at Page 20 of 111 </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72</a:t>
            </a:fld>
            <a:endParaRPr lang="en-US"/>
          </a:p>
        </p:txBody>
      </p:sp>
      <p:sp>
        <p:nvSpPr>
          <p:cNvPr id="5" name="Title 4"/>
          <p:cNvSpPr>
            <a:spLocks noGrp="1"/>
          </p:cNvSpPr>
          <p:nvPr>
            <p:ph type="title"/>
          </p:nvPr>
        </p:nvSpPr>
        <p:spPr/>
        <p:txBody>
          <a:bodyPr/>
          <a:lstStyle/>
          <a:p>
            <a:r>
              <a:rPr lang="en-US" dirty="0"/>
              <a:t>CRCS Audit Scope</a:t>
            </a:r>
            <a:endParaRPr lang="en-US" dirty="0"/>
          </a:p>
        </p:txBody>
      </p:sp>
    </p:spTree>
    <p:extLst>
      <p:ext uri="{BB962C8B-B14F-4D97-AF65-F5344CB8AC3E}">
        <p14:creationId xmlns:p14="http://schemas.microsoft.com/office/powerpoint/2010/main" val="610632851"/>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a:t>Minimal Audit is initiated without contacting the LEA. It is primarily reconciliation of CRCS to Fiscal Intermediary (Xerox) paid claims data &amp; California Dept. of Education indirect rate. If there are no material variances &amp; no adjustments, CRCS is accepted as filed. If adjustments are made, 15 Day Exit Letter is sent with proposed adjustments and supporting audit work papers. LEAs have 15 calendar days to submit additional documentation.</a:t>
            </a:r>
          </a:p>
          <a:p>
            <a:r>
              <a:rPr lang="en-US" dirty="0"/>
              <a:t>On Limited Audit the auditor initiates contact via telephone then email Notice of Limited Audit to the LEA. It is more detailed audit of items reported on CRCS. LEAs provide A&amp;I with support for the CRCS. 15 Day Exit Letter is sent with proposed adjustments and supporting audit work papers. LEAs have 15 calendar days to submit additional documentation.</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73</a:t>
            </a:fld>
            <a:endParaRPr lang="en-US"/>
          </a:p>
        </p:txBody>
      </p:sp>
      <p:sp>
        <p:nvSpPr>
          <p:cNvPr id="5" name="Title 4"/>
          <p:cNvSpPr>
            <a:spLocks noGrp="1"/>
          </p:cNvSpPr>
          <p:nvPr>
            <p:ph type="title"/>
          </p:nvPr>
        </p:nvSpPr>
        <p:spPr/>
        <p:txBody>
          <a:bodyPr/>
          <a:lstStyle/>
          <a:p>
            <a:r>
              <a:rPr lang="en-US" dirty="0"/>
              <a:t>CRCS Audit </a:t>
            </a:r>
            <a:r>
              <a:rPr lang="en-US" dirty="0" smtClean="0"/>
              <a:t>Scope 1</a:t>
            </a:r>
            <a:endParaRPr lang="en-US" dirty="0"/>
          </a:p>
        </p:txBody>
      </p:sp>
    </p:spTree>
    <p:extLst>
      <p:ext uri="{BB962C8B-B14F-4D97-AF65-F5344CB8AC3E}">
        <p14:creationId xmlns:p14="http://schemas.microsoft.com/office/powerpoint/2010/main" val="331025941"/>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dirty="0"/>
              <a:t>On Field Audit prior to the audit LEAs will receive a telephone call from A&amp;I to schedule an entrance conference regarding the field examination of the CRCS. A&amp;I will send out the entrance letter and Document Request which includes a list of records A&amp;I typically needs during the audit. Please have these records available by the time specified on the Document Request.</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74</a:t>
            </a:fld>
            <a:endParaRPr lang="en-US"/>
          </a:p>
        </p:txBody>
      </p:sp>
      <p:sp>
        <p:nvSpPr>
          <p:cNvPr id="5" name="Title 4"/>
          <p:cNvSpPr>
            <a:spLocks noGrp="1"/>
          </p:cNvSpPr>
          <p:nvPr>
            <p:ph type="title"/>
          </p:nvPr>
        </p:nvSpPr>
        <p:spPr/>
        <p:txBody>
          <a:bodyPr/>
          <a:lstStyle/>
          <a:p>
            <a:r>
              <a:rPr lang="en-US" dirty="0"/>
              <a:t>CRCS Audit </a:t>
            </a:r>
            <a:r>
              <a:rPr lang="en-US" dirty="0" smtClean="0"/>
              <a:t>Scope 2</a:t>
            </a:r>
            <a:endParaRPr lang="en-US" dirty="0"/>
          </a:p>
        </p:txBody>
      </p:sp>
    </p:spTree>
    <p:extLst>
      <p:ext uri="{BB962C8B-B14F-4D97-AF65-F5344CB8AC3E}">
        <p14:creationId xmlns:p14="http://schemas.microsoft.com/office/powerpoint/2010/main" val="2486647736"/>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marL="0" indent="0">
              <a:buNone/>
            </a:pPr>
            <a:r>
              <a:rPr lang="en-US" dirty="0"/>
              <a:t>On Field Audit during the audit A&amp;I will keep LEAs informed of the progress of the audit. Although the time needed for an audit varies, A&amp;I will give LEAs an estimate of how long the audit engagement will last. A&amp;I will be meeting with LEA staff during the audit to make requests for documentation and ask questions. A&amp;I will discuss the audit issues and potential audit adjustments with LEAs during the audit. To reduce disruptions of business activities, let the auditor know the best time of day to meet with LEA representatives.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75</a:t>
            </a:fld>
            <a:endParaRPr lang="en-US"/>
          </a:p>
        </p:txBody>
      </p:sp>
      <p:sp>
        <p:nvSpPr>
          <p:cNvPr id="5" name="Title 4"/>
          <p:cNvSpPr>
            <a:spLocks noGrp="1"/>
          </p:cNvSpPr>
          <p:nvPr>
            <p:ph type="title"/>
          </p:nvPr>
        </p:nvSpPr>
        <p:spPr/>
        <p:txBody>
          <a:bodyPr/>
          <a:lstStyle/>
          <a:p>
            <a:r>
              <a:rPr lang="en-US" dirty="0"/>
              <a:t>CRCS Audit </a:t>
            </a:r>
            <a:r>
              <a:rPr lang="en-US" dirty="0" smtClean="0"/>
              <a:t>Scope 3</a:t>
            </a:r>
            <a:endParaRPr lang="en-US" dirty="0"/>
          </a:p>
        </p:txBody>
      </p:sp>
    </p:spTree>
    <p:extLst>
      <p:ext uri="{BB962C8B-B14F-4D97-AF65-F5344CB8AC3E}">
        <p14:creationId xmlns:p14="http://schemas.microsoft.com/office/powerpoint/2010/main" val="576248070"/>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On Field Audit after the audit the Auditor will provide LEAs with a copy of proposed audit adjustments and supporting work papers. A&amp;I will call to schedule an exit conference to discuss the audit findings. After the exit conference LEAs have 15 calendar days to submit any additional documentation.</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76</a:t>
            </a:fld>
            <a:endParaRPr lang="en-US"/>
          </a:p>
        </p:txBody>
      </p:sp>
      <p:sp>
        <p:nvSpPr>
          <p:cNvPr id="5" name="Title 4"/>
          <p:cNvSpPr>
            <a:spLocks noGrp="1"/>
          </p:cNvSpPr>
          <p:nvPr>
            <p:ph type="title"/>
          </p:nvPr>
        </p:nvSpPr>
        <p:spPr/>
        <p:txBody>
          <a:bodyPr/>
          <a:lstStyle/>
          <a:p>
            <a:r>
              <a:rPr lang="en-US" dirty="0"/>
              <a:t>CRCS Audit </a:t>
            </a:r>
            <a:r>
              <a:rPr lang="en-US" dirty="0" smtClean="0"/>
              <a:t>Scope 4</a:t>
            </a:r>
            <a:endParaRPr lang="en-US" dirty="0"/>
          </a:p>
        </p:txBody>
      </p:sp>
    </p:spTree>
    <p:extLst>
      <p:ext uri="{BB962C8B-B14F-4D97-AF65-F5344CB8AC3E}">
        <p14:creationId xmlns:p14="http://schemas.microsoft.com/office/powerpoint/2010/main" val="3293920053"/>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sz="2400" dirty="0"/>
              <a:t>An audit report with the final settlement amount is issued.</a:t>
            </a:r>
          </a:p>
          <a:p>
            <a:r>
              <a:rPr lang="en-US" sz="2400" dirty="0"/>
              <a:t>Post Audit Payment and Reimbursement Process:</a:t>
            </a:r>
          </a:p>
          <a:p>
            <a:pPr lvl="1" indent="-342900"/>
            <a:r>
              <a:rPr lang="en-US" sz="2000" dirty="0"/>
              <a:t>Due to LEA:</a:t>
            </a:r>
          </a:p>
          <a:p>
            <a:pPr lvl="1" indent="-342900"/>
            <a:r>
              <a:rPr lang="en-US" sz="2000" dirty="0"/>
              <a:t>LEA will receive “Statement of Account Status” letter from Xerox identifying anticipated reimbursement amount and check date.</a:t>
            </a:r>
          </a:p>
          <a:p>
            <a:pPr lvl="1" indent="-342900"/>
            <a:r>
              <a:rPr lang="en-US" sz="2000" dirty="0"/>
              <a:t>Payment will be included in the check attached to the </a:t>
            </a:r>
            <a:r>
              <a:rPr lang="en-US" sz="2000" dirty="0" err="1"/>
              <a:t>Medi</a:t>
            </a:r>
            <a:r>
              <a:rPr lang="en-US" sz="2000" dirty="0"/>
              <a:t>-Cal Financial Summary and identified on line 8 (A/R Payments) with RAD code 710 “payment to provider of final cost settlement.”</a:t>
            </a:r>
          </a:p>
          <a:p>
            <a:pPr lvl="1" indent="-342900"/>
            <a:r>
              <a:rPr lang="en-US" sz="2000" dirty="0"/>
              <a:t>Due to State:</a:t>
            </a:r>
          </a:p>
          <a:p>
            <a:pPr lvl="1" indent="-342900"/>
            <a:r>
              <a:rPr lang="en-US" sz="2000" dirty="0"/>
              <a:t>Xerox will offset future claims until the amount due is fulfilled.</a:t>
            </a:r>
          </a:p>
          <a:p>
            <a:pPr lvl="1" indent="-342900"/>
            <a:r>
              <a:rPr lang="en-US" sz="2000" dirty="0"/>
              <a:t>On Provider’s Remittance Advice Report(s) as RAD Code 710.</a:t>
            </a:r>
          </a:p>
          <a:p>
            <a:pPr marL="0" indent="0">
              <a:buNone/>
            </a:pP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77</a:t>
            </a:fld>
            <a:endParaRPr lang="en-US"/>
          </a:p>
        </p:txBody>
      </p:sp>
      <p:sp>
        <p:nvSpPr>
          <p:cNvPr id="5" name="Title 4"/>
          <p:cNvSpPr>
            <a:spLocks noGrp="1"/>
          </p:cNvSpPr>
          <p:nvPr>
            <p:ph type="title"/>
          </p:nvPr>
        </p:nvSpPr>
        <p:spPr/>
        <p:txBody>
          <a:bodyPr/>
          <a:lstStyle/>
          <a:p>
            <a:r>
              <a:rPr lang="en-US" dirty="0"/>
              <a:t>CRCS Final Settlement</a:t>
            </a:r>
            <a:endParaRPr lang="en-US" dirty="0"/>
          </a:p>
        </p:txBody>
      </p:sp>
    </p:spTree>
    <p:extLst>
      <p:ext uri="{BB962C8B-B14F-4D97-AF65-F5344CB8AC3E}">
        <p14:creationId xmlns:p14="http://schemas.microsoft.com/office/powerpoint/2010/main" val="3544949244"/>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78</a:t>
            </a:fld>
            <a:endParaRPr lang="en-US"/>
          </a:p>
        </p:txBody>
      </p:sp>
      <p:sp>
        <p:nvSpPr>
          <p:cNvPr id="5" name="Title 4"/>
          <p:cNvSpPr>
            <a:spLocks noGrp="1"/>
          </p:cNvSpPr>
          <p:nvPr>
            <p:ph type="title"/>
          </p:nvPr>
        </p:nvSpPr>
        <p:spPr/>
        <p:txBody>
          <a:bodyPr>
            <a:normAutofit fontScale="90000"/>
          </a:bodyPr>
          <a:lstStyle/>
          <a:p>
            <a:r>
              <a:rPr lang="en-US" dirty="0"/>
              <a:t>CRCS Business Processes Chart</a:t>
            </a:r>
            <a:endParaRPr lang="en-US" dirty="0"/>
          </a:p>
        </p:txBody>
      </p:sp>
    </p:spTree>
    <p:extLst>
      <p:ext uri="{BB962C8B-B14F-4D97-AF65-F5344CB8AC3E}">
        <p14:creationId xmlns:p14="http://schemas.microsoft.com/office/powerpoint/2010/main" val="1224732271"/>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79</a:t>
            </a:fld>
            <a:endParaRPr lang="en-US"/>
          </a:p>
        </p:txBody>
      </p:sp>
      <p:sp>
        <p:nvSpPr>
          <p:cNvPr id="5" name="Title 4"/>
          <p:cNvSpPr>
            <a:spLocks noGrp="1"/>
          </p:cNvSpPr>
          <p:nvPr>
            <p:ph type="title"/>
          </p:nvPr>
        </p:nvSpPr>
        <p:spPr/>
        <p:txBody>
          <a:bodyPr>
            <a:normAutofit fontScale="90000"/>
          </a:bodyPr>
          <a:lstStyle/>
          <a:p>
            <a:r>
              <a:rPr lang="en-US" dirty="0"/>
              <a:t>Lessons Learned from CRCS Audits</a:t>
            </a:r>
            <a:endParaRPr lang="en-US" dirty="0"/>
          </a:p>
        </p:txBody>
      </p:sp>
    </p:spTree>
    <p:extLst>
      <p:ext uri="{BB962C8B-B14F-4D97-AF65-F5344CB8AC3E}">
        <p14:creationId xmlns:p14="http://schemas.microsoft.com/office/powerpoint/2010/main" val="42641624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Provides guidance to new LEAs</a:t>
            </a:r>
          </a:p>
          <a:p>
            <a:r>
              <a:rPr lang="en-US" dirty="0"/>
              <a:t>Program structure – who is involved?</a:t>
            </a:r>
          </a:p>
          <a:p>
            <a:r>
              <a:rPr lang="en-US" dirty="0"/>
              <a:t>How to become a billing provider</a:t>
            </a:r>
          </a:p>
          <a:p>
            <a:r>
              <a:rPr lang="en-US" dirty="0"/>
              <a:t>Program participation requirements</a:t>
            </a:r>
          </a:p>
          <a:p>
            <a:r>
              <a:rPr lang="en-US" dirty="0"/>
              <a:t>Enrollment process</a:t>
            </a:r>
          </a:p>
          <a:p>
            <a:r>
              <a:rPr lang="en-US" dirty="0"/>
              <a:t>Claims process</a:t>
            </a:r>
          </a:p>
          <a:p>
            <a:r>
              <a:rPr lang="en-US" dirty="0"/>
              <a:t>Submission requirements</a:t>
            </a:r>
          </a:p>
          <a:p>
            <a:r>
              <a:rPr lang="en-US" dirty="0"/>
              <a:t>Provider responsibilities</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8</a:t>
            </a:fld>
            <a:endParaRPr lang="en-US"/>
          </a:p>
        </p:txBody>
      </p:sp>
      <p:sp>
        <p:nvSpPr>
          <p:cNvPr id="5" name="Title 4"/>
          <p:cNvSpPr>
            <a:spLocks noGrp="1"/>
          </p:cNvSpPr>
          <p:nvPr>
            <p:ph type="title"/>
          </p:nvPr>
        </p:nvSpPr>
        <p:spPr/>
        <p:txBody>
          <a:bodyPr/>
          <a:lstStyle/>
          <a:p>
            <a:r>
              <a:rPr lang="en-US" dirty="0"/>
              <a:t>Onboarding Handbook</a:t>
            </a:r>
          </a:p>
        </p:txBody>
      </p:sp>
    </p:spTree>
    <p:extLst>
      <p:ext uri="{BB962C8B-B14F-4D97-AF65-F5344CB8AC3E}">
        <p14:creationId xmlns:p14="http://schemas.microsoft.com/office/powerpoint/2010/main" val="125929988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a:t>Summary of items to review before CRCS Submission based on recent audit findings. Refer to </a:t>
            </a:r>
            <a:r>
              <a:rPr lang="en-US" u="sng" dirty="0">
                <a:hlinkClick r:id="rId2" tooltip="CRCS Packet'"/>
              </a:rPr>
              <a:t>CRCS Packet</a:t>
            </a:r>
            <a:r>
              <a:rPr lang="en-US" u="sng" dirty="0">
                <a:hlinkClick r:id="rId3"/>
              </a:rPr>
              <a:t> </a:t>
            </a:r>
            <a:r>
              <a:rPr lang="en-US" dirty="0"/>
              <a:t>for specific directions on how to report items on the CRCS. </a:t>
            </a:r>
          </a:p>
          <a:p>
            <a:r>
              <a:rPr lang="en-US" dirty="0"/>
              <a:t>Worksheet A is Indirect Cost Rate and findings are not reporting the Indirect Cost Rate, and some providers are reporting an incorrect rate. Rates are published by California Department of Education (CDE). Refer to this link: </a:t>
            </a:r>
            <a:r>
              <a:rPr lang="en-US" u="sng" dirty="0">
                <a:hlinkClick r:id="rId4" tooltip="CDE"/>
              </a:rPr>
              <a:t>http://www.cde.ca.gov/fg/ac/ic/index.asp</a:t>
            </a:r>
            <a:endParaRPr lang="en-US" dirty="0"/>
          </a:p>
          <a:p>
            <a:r>
              <a:rPr lang="en-US" dirty="0"/>
              <a:t>Worksheet A-1 B-1 is Federally Funded Salaries and Benefits and findings are not reporting Federal Revenues on column D.</a:t>
            </a:r>
          </a:p>
          <a:p>
            <a:r>
              <a:rPr lang="en-US" dirty="0"/>
              <a:t>Worksheet A-1 B-1 is Contractor Costs and findings are not reporting contractor costs over $25,000 on each sub agreement in the appropriate object code (i.e., code 5100).</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80</a:t>
            </a:fld>
            <a:endParaRPr lang="en-US"/>
          </a:p>
        </p:txBody>
      </p:sp>
      <p:sp>
        <p:nvSpPr>
          <p:cNvPr id="5" name="Title 4"/>
          <p:cNvSpPr>
            <a:spLocks noGrp="1"/>
          </p:cNvSpPr>
          <p:nvPr>
            <p:ph type="title"/>
          </p:nvPr>
        </p:nvSpPr>
        <p:spPr/>
        <p:txBody>
          <a:bodyPr>
            <a:normAutofit fontScale="90000"/>
          </a:bodyPr>
          <a:lstStyle/>
          <a:p>
            <a:r>
              <a:rPr lang="en-US" dirty="0"/>
              <a:t>CRCS Common Audit Findings</a:t>
            </a:r>
            <a:endParaRPr lang="en-US" dirty="0"/>
          </a:p>
        </p:txBody>
      </p:sp>
    </p:spTree>
    <p:extLst>
      <p:ext uri="{BB962C8B-B14F-4D97-AF65-F5344CB8AC3E}">
        <p14:creationId xmlns:p14="http://schemas.microsoft.com/office/powerpoint/2010/main" val="112024761"/>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0" indent="0">
              <a:buNone/>
            </a:pPr>
            <a:r>
              <a:rPr lang="en-US" dirty="0"/>
              <a:t>Worksheet A-3 B-3 is FTEs and Hours Required to Work and findings are some providers are not reporting federally funded FTEs for practitioners whose time was spent providing LEA services. This results in under-reporting total hours required to work. Time providing LEA services exceeds 100 percent. This may be an indication that the hours required to work were reported incorrectly. Not reporting hours worked during summer months. If summer salaries and benefits are reported, the corresponding hours required to work during summer should be included.</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81</a:t>
            </a:fld>
            <a:endParaRPr lang="en-US"/>
          </a:p>
        </p:txBody>
      </p:sp>
      <p:sp>
        <p:nvSpPr>
          <p:cNvPr id="5" name="Title 4"/>
          <p:cNvSpPr>
            <a:spLocks noGrp="1"/>
          </p:cNvSpPr>
          <p:nvPr>
            <p:ph type="title"/>
          </p:nvPr>
        </p:nvSpPr>
        <p:spPr/>
        <p:txBody>
          <a:bodyPr>
            <a:normAutofit fontScale="90000"/>
          </a:bodyPr>
          <a:lstStyle/>
          <a:p>
            <a:r>
              <a:rPr lang="en-US" dirty="0"/>
              <a:t>CRCS Common Audit </a:t>
            </a:r>
            <a:r>
              <a:rPr lang="en-US" dirty="0" smtClean="0"/>
              <a:t>Findings 1</a:t>
            </a:r>
            <a:endParaRPr lang="en-US" dirty="0"/>
          </a:p>
        </p:txBody>
      </p:sp>
    </p:spTree>
    <p:extLst>
      <p:ext uri="{BB962C8B-B14F-4D97-AF65-F5344CB8AC3E}">
        <p14:creationId xmlns:p14="http://schemas.microsoft.com/office/powerpoint/2010/main" val="4122640137"/>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marL="0" indent="0">
              <a:buNone/>
            </a:pPr>
            <a:r>
              <a:rPr lang="en-US" dirty="0"/>
              <a:t>Worksheet A-4 B-4 is Units, Encounters and Reimbursement and findings are reporting incorrect interim payment or not reporting it at all. Under-reporting units from what was billed, even though the information is provided to the LEAs prior to filing CRCS. Treatment logs maintained by LEAs, especially for THCA services, are not documenting the nature and extent of services provided. Treatment logs sometimes do not have signatures of the rendering practitioner and the supervisor in the case of THCA and LVNs. </a:t>
            </a:r>
          </a:p>
          <a:p>
            <a:pPr marL="0" indent="0">
              <a:buNone/>
            </a:pP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82</a:t>
            </a:fld>
            <a:endParaRPr lang="en-US"/>
          </a:p>
        </p:txBody>
      </p:sp>
      <p:sp>
        <p:nvSpPr>
          <p:cNvPr id="5" name="Title 4"/>
          <p:cNvSpPr>
            <a:spLocks noGrp="1"/>
          </p:cNvSpPr>
          <p:nvPr>
            <p:ph type="title"/>
          </p:nvPr>
        </p:nvSpPr>
        <p:spPr/>
        <p:txBody>
          <a:bodyPr>
            <a:normAutofit/>
          </a:bodyPr>
          <a:lstStyle/>
          <a:p>
            <a:r>
              <a:rPr lang="en-US" sz="3600" dirty="0"/>
              <a:t>CRCS Common Audit </a:t>
            </a:r>
            <a:r>
              <a:rPr lang="en-US" sz="3600" dirty="0" smtClean="0"/>
              <a:t>Findings 2</a:t>
            </a:r>
            <a:endParaRPr lang="en-US" sz="3600" dirty="0"/>
          </a:p>
        </p:txBody>
      </p:sp>
    </p:spTree>
    <p:extLst>
      <p:ext uri="{BB962C8B-B14F-4D97-AF65-F5344CB8AC3E}">
        <p14:creationId xmlns:p14="http://schemas.microsoft.com/office/powerpoint/2010/main" val="3615549455"/>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83</a:t>
            </a:fld>
            <a:endParaRPr lang="en-US"/>
          </a:p>
        </p:txBody>
      </p:sp>
      <p:sp>
        <p:nvSpPr>
          <p:cNvPr id="5" name="Title 4"/>
          <p:cNvSpPr>
            <a:spLocks noGrp="1"/>
          </p:cNvSpPr>
          <p:nvPr>
            <p:ph type="title"/>
          </p:nvPr>
        </p:nvSpPr>
        <p:spPr/>
        <p:txBody>
          <a:bodyPr/>
          <a:lstStyle/>
          <a:p>
            <a:r>
              <a:rPr lang="en-US" dirty="0"/>
              <a:t>Documentation 101</a:t>
            </a:r>
            <a:endParaRPr lang="en-US" dirty="0"/>
          </a:p>
        </p:txBody>
      </p:sp>
    </p:spTree>
    <p:extLst>
      <p:ext uri="{BB962C8B-B14F-4D97-AF65-F5344CB8AC3E}">
        <p14:creationId xmlns:p14="http://schemas.microsoft.com/office/powerpoint/2010/main" val="3821173118"/>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a:t>LEAs are responsible for ensuring proper billing and maintaining adequate documentation. </a:t>
            </a:r>
          </a:p>
          <a:p>
            <a:r>
              <a:rPr lang="en-US" dirty="0"/>
              <a:t>A&amp;I conducts audits of providers, not billing agents/vendors.</a:t>
            </a:r>
          </a:p>
          <a:p>
            <a:r>
              <a:rPr lang="en-US" dirty="0"/>
              <a:t>LEAs need to keep records of instructions to billing agents/vendors.</a:t>
            </a:r>
          </a:p>
          <a:p>
            <a:r>
              <a:rPr lang="en-US" dirty="0"/>
              <a:t>It is against regulation for billing agents/vendors to bill on a percentage basis for the processing of </a:t>
            </a:r>
            <a:r>
              <a:rPr lang="en-US" dirty="0" err="1"/>
              <a:t>Medi</a:t>
            </a:r>
            <a:r>
              <a:rPr lang="en-US" dirty="0"/>
              <a:t>-Cal claims. </a:t>
            </a:r>
          </a:p>
          <a:p>
            <a:r>
              <a:rPr lang="en-US" u="sng" dirty="0">
                <a:hlinkClick r:id="rId2"/>
              </a:rPr>
              <a:t>Code of Federal Regulations § 447.10 </a:t>
            </a:r>
            <a:r>
              <a:rPr lang="en-US" dirty="0"/>
              <a:t> </a:t>
            </a:r>
          </a:p>
          <a:p>
            <a:r>
              <a:rPr lang="en-US" u="sng" dirty="0">
                <a:hlinkClick r:id="rId3"/>
              </a:rPr>
              <a:t>California Code of Regulations § 51502.1</a:t>
            </a:r>
            <a:endParaRPr lang="en-US" dirty="0"/>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84</a:t>
            </a:fld>
            <a:endParaRPr lang="en-US"/>
          </a:p>
        </p:txBody>
      </p:sp>
      <p:sp>
        <p:nvSpPr>
          <p:cNvPr id="5" name="Title 4"/>
          <p:cNvSpPr>
            <a:spLocks noGrp="1"/>
          </p:cNvSpPr>
          <p:nvPr>
            <p:ph type="title"/>
          </p:nvPr>
        </p:nvSpPr>
        <p:spPr/>
        <p:txBody>
          <a:bodyPr>
            <a:normAutofit fontScale="90000"/>
          </a:bodyPr>
          <a:lstStyle/>
          <a:p>
            <a:r>
              <a:rPr lang="en-US" dirty="0"/>
              <a:t>LEA Documentation Responsibilities</a:t>
            </a:r>
            <a:endParaRPr lang="en-US" dirty="0"/>
          </a:p>
        </p:txBody>
      </p:sp>
    </p:spTree>
    <p:extLst>
      <p:ext uri="{BB962C8B-B14F-4D97-AF65-F5344CB8AC3E}">
        <p14:creationId xmlns:p14="http://schemas.microsoft.com/office/powerpoint/2010/main" val="1127843477"/>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a:t>LEA providers shall maintain records showing that all LEA practitioners, which it employs or with which it contracts, meet and shall continue to meet all appropriate licensing and certification requirements. - </a:t>
            </a:r>
            <a:r>
              <a:rPr lang="en-US" u="sng" dirty="0">
                <a:hlinkClick r:id="rId2"/>
              </a:rPr>
              <a:t>CCR § 51270</a:t>
            </a:r>
            <a:endParaRPr lang="en-US" dirty="0"/>
          </a:p>
          <a:p>
            <a:r>
              <a:rPr lang="en-US" dirty="0"/>
              <a:t>LEA providers shall maintain records as necessary to fully disclose the type and extent of services provided to a </a:t>
            </a:r>
            <a:r>
              <a:rPr lang="en-US" dirty="0" err="1"/>
              <a:t>Medi</a:t>
            </a:r>
            <a:r>
              <a:rPr lang="en-US" dirty="0"/>
              <a:t>-Cal beneficiary.</a:t>
            </a:r>
          </a:p>
          <a:p>
            <a:r>
              <a:rPr lang="en-US" dirty="0"/>
              <a:t>Required records must be made at or near the time the service was rendered – </a:t>
            </a:r>
            <a:r>
              <a:rPr lang="en-US" u="sng" dirty="0">
                <a:hlinkClick r:id="rId3"/>
              </a:rPr>
              <a:t>CCR § 51476</a:t>
            </a:r>
            <a:endParaRPr lang="en-US" dirty="0"/>
          </a:p>
          <a:p>
            <a:r>
              <a:rPr lang="en-US" dirty="0"/>
              <a:t>LEA provider must keep records for a minimum of three years, from CRCS submission date.</a:t>
            </a:r>
          </a:p>
          <a:p>
            <a:r>
              <a:rPr lang="en-US" dirty="0"/>
              <a:t>If an audit and/or review is in process, LEA providers shall maintain documentation until the audit/review is completed, regardless of the three-year record retention time frame.</a:t>
            </a:r>
          </a:p>
          <a:p>
            <a:pPr marL="0" indent="0">
              <a:buNone/>
            </a:pP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85</a:t>
            </a:fld>
            <a:endParaRPr lang="en-US"/>
          </a:p>
        </p:txBody>
      </p:sp>
      <p:sp>
        <p:nvSpPr>
          <p:cNvPr id="5" name="Title 4"/>
          <p:cNvSpPr>
            <a:spLocks noGrp="1"/>
          </p:cNvSpPr>
          <p:nvPr>
            <p:ph type="title"/>
          </p:nvPr>
        </p:nvSpPr>
        <p:spPr/>
        <p:txBody>
          <a:bodyPr>
            <a:normAutofit fontScale="90000"/>
          </a:bodyPr>
          <a:lstStyle/>
          <a:p>
            <a:r>
              <a:rPr lang="en-US" dirty="0"/>
              <a:t>LEA Documentation </a:t>
            </a:r>
            <a:r>
              <a:rPr lang="en-US" dirty="0" smtClean="0"/>
              <a:t>Responsibilities 1</a:t>
            </a:r>
            <a:endParaRPr lang="en-US" dirty="0"/>
          </a:p>
        </p:txBody>
      </p:sp>
    </p:spTree>
    <p:extLst>
      <p:ext uri="{BB962C8B-B14F-4D97-AF65-F5344CB8AC3E}">
        <p14:creationId xmlns:p14="http://schemas.microsoft.com/office/powerpoint/2010/main" val="1657152592"/>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To bill for services outlined in the LEA </a:t>
            </a:r>
            <a:r>
              <a:rPr lang="en-US" sz="2400" dirty="0" err="1"/>
              <a:t>Medi</a:t>
            </a:r>
            <a:r>
              <a:rPr lang="en-US" sz="2400" dirty="0"/>
              <a:t>-Cal Billing Option Program, the student may be required to have:</a:t>
            </a:r>
          </a:p>
          <a:p>
            <a:pPr lvl="1" indent="-342900"/>
            <a:r>
              <a:rPr lang="en-US" sz="2000" dirty="0"/>
              <a:t>An assessment - </a:t>
            </a:r>
            <a:r>
              <a:rPr lang="en-US" sz="2000" u="sng" dirty="0">
                <a:hlinkClick r:id="rId2"/>
              </a:rPr>
              <a:t>CCR § 51476</a:t>
            </a:r>
            <a:endParaRPr lang="en-US" sz="2000" dirty="0"/>
          </a:p>
          <a:p>
            <a:pPr lvl="1" indent="-342900"/>
            <a:r>
              <a:rPr lang="en-US" sz="2000" dirty="0"/>
              <a:t>An IEP/IFSP identifying medically necessary treatment - </a:t>
            </a:r>
            <a:r>
              <a:rPr lang="en-US" sz="2000" u="sng" dirty="0">
                <a:hlinkClick r:id="rId3"/>
              </a:rPr>
              <a:t>CCR § 51535.5 </a:t>
            </a:r>
            <a:endParaRPr lang="en-US" sz="2000" dirty="0"/>
          </a:p>
          <a:p>
            <a:pPr lvl="1" indent="-342900"/>
            <a:r>
              <a:rPr lang="en-US" sz="2000" dirty="0"/>
              <a:t>A referral/prescription authorizing treatment - </a:t>
            </a:r>
            <a:r>
              <a:rPr lang="en-US" sz="2000" u="sng" dirty="0">
                <a:hlinkClick r:id="rId2"/>
              </a:rPr>
              <a:t>CCR § 51476</a:t>
            </a:r>
            <a:endParaRPr lang="en-US" sz="2000" dirty="0"/>
          </a:p>
          <a:p>
            <a:pPr lvl="1" indent="-342900"/>
            <a:r>
              <a:rPr lang="en-US" sz="2000" dirty="0"/>
              <a:t>Progress/case notes that support the service billed - </a:t>
            </a:r>
            <a:r>
              <a:rPr lang="en-US" sz="2000" u="sng" dirty="0">
                <a:hlinkClick r:id="rId2"/>
              </a:rPr>
              <a:t>CCR § 51476</a:t>
            </a:r>
            <a:endParaRPr lang="en-US" sz="2000" dirty="0"/>
          </a:p>
          <a:p>
            <a:pPr lvl="1" indent="-342900"/>
            <a:r>
              <a:rPr lang="en-US" sz="2000" dirty="0"/>
              <a:t>A LEA </a:t>
            </a:r>
            <a:r>
              <a:rPr lang="en-US" sz="2000" dirty="0" err="1"/>
              <a:t>Medi</a:t>
            </a:r>
            <a:r>
              <a:rPr lang="en-US" sz="2000" dirty="0"/>
              <a:t>-Cal Billing Option Program service performed by a qualified practitioner - </a:t>
            </a:r>
            <a:r>
              <a:rPr lang="en-US" sz="2000" u="sng" dirty="0">
                <a:hlinkClick r:id="rId4"/>
              </a:rPr>
              <a:t>CCR § 51491</a:t>
            </a:r>
            <a:endParaRPr lang="en-US" sz="2000" dirty="0"/>
          </a:p>
          <a:p>
            <a:pPr lvl="1" indent="-342900"/>
            <a:r>
              <a:rPr lang="en-US" sz="2000" dirty="0"/>
              <a:t>AND must be </a:t>
            </a:r>
            <a:r>
              <a:rPr lang="en-US" sz="2000" dirty="0" err="1"/>
              <a:t>Medi</a:t>
            </a:r>
            <a:r>
              <a:rPr lang="en-US" sz="2000" dirty="0"/>
              <a:t>-Cal Eligible - </a:t>
            </a:r>
            <a:r>
              <a:rPr lang="en-US" sz="2000" u="sng" dirty="0">
                <a:hlinkClick r:id="rId3"/>
              </a:rPr>
              <a:t>CCR § 51535.5</a:t>
            </a:r>
            <a:endParaRPr lang="en-US" sz="2000" dirty="0"/>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86</a:t>
            </a:fld>
            <a:endParaRPr lang="en-US"/>
          </a:p>
        </p:txBody>
      </p:sp>
      <p:sp>
        <p:nvSpPr>
          <p:cNvPr id="5" name="Title 4"/>
          <p:cNvSpPr>
            <a:spLocks noGrp="1"/>
          </p:cNvSpPr>
          <p:nvPr>
            <p:ph type="title"/>
          </p:nvPr>
        </p:nvSpPr>
        <p:spPr/>
        <p:txBody>
          <a:bodyPr/>
          <a:lstStyle/>
          <a:p>
            <a:r>
              <a:rPr lang="en-US" dirty="0"/>
              <a:t>Documents Required to Bill</a:t>
            </a:r>
            <a:endParaRPr lang="en-US" dirty="0"/>
          </a:p>
        </p:txBody>
      </p:sp>
    </p:spTree>
    <p:extLst>
      <p:ext uri="{BB962C8B-B14F-4D97-AF65-F5344CB8AC3E}">
        <p14:creationId xmlns:p14="http://schemas.microsoft.com/office/powerpoint/2010/main" val="2094928987"/>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To bill for services outlined in the LEA </a:t>
            </a:r>
            <a:r>
              <a:rPr lang="en-US" sz="2400" dirty="0" err="1"/>
              <a:t>Medi</a:t>
            </a:r>
            <a:r>
              <a:rPr lang="en-US" sz="2400" dirty="0"/>
              <a:t>-Cal Billing Option Program, the student may be required to have:</a:t>
            </a:r>
          </a:p>
          <a:p>
            <a:pPr lvl="1" indent="-342900"/>
            <a:r>
              <a:rPr lang="en-US" sz="2000" dirty="0"/>
              <a:t>An assessment - </a:t>
            </a:r>
            <a:r>
              <a:rPr lang="en-US" sz="2000" u="sng" dirty="0">
                <a:hlinkClick r:id="rId2"/>
              </a:rPr>
              <a:t>CCR § 51476</a:t>
            </a:r>
            <a:endParaRPr lang="en-US" sz="2000" dirty="0"/>
          </a:p>
          <a:p>
            <a:pPr lvl="1" indent="-342900"/>
            <a:r>
              <a:rPr lang="en-US" sz="2000" dirty="0"/>
              <a:t>An IEP/IFSP identifying medically necessary treatment - </a:t>
            </a:r>
            <a:r>
              <a:rPr lang="en-US" sz="2000" u="sng" dirty="0">
                <a:hlinkClick r:id="rId3"/>
              </a:rPr>
              <a:t>CCR § 51535.5 </a:t>
            </a:r>
            <a:endParaRPr lang="en-US" sz="2000" dirty="0"/>
          </a:p>
          <a:p>
            <a:pPr lvl="1" indent="-342900"/>
            <a:r>
              <a:rPr lang="en-US" sz="2000" dirty="0"/>
              <a:t>A referral/prescription authorizing treatment - </a:t>
            </a:r>
            <a:r>
              <a:rPr lang="en-US" sz="2000" u="sng" dirty="0">
                <a:hlinkClick r:id="rId2"/>
              </a:rPr>
              <a:t>CCR § 51476</a:t>
            </a:r>
            <a:endParaRPr lang="en-US" sz="2000" dirty="0"/>
          </a:p>
          <a:p>
            <a:pPr lvl="1" indent="-342900"/>
            <a:r>
              <a:rPr lang="en-US" sz="2000" dirty="0"/>
              <a:t>Progress/case notes that support the service billed - </a:t>
            </a:r>
            <a:r>
              <a:rPr lang="en-US" sz="2000" u="sng" dirty="0">
                <a:hlinkClick r:id="rId2"/>
              </a:rPr>
              <a:t>CCR § 51476</a:t>
            </a:r>
            <a:endParaRPr lang="en-US" sz="2000" dirty="0"/>
          </a:p>
          <a:p>
            <a:pPr lvl="1" indent="-342900"/>
            <a:r>
              <a:rPr lang="en-US" sz="2000" dirty="0"/>
              <a:t>A LEA </a:t>
            </a:r>
            <a:r>
              <a:rPr lang="en-US" sz="2000" dirty="0" err="1"/>
              <a:t>Medi</a:t>
            </a:r>
            <a:r>
              <a:rPr lang="en-US" sz="2000" dirty="0"/>
              <a:t>-Cal Billing Option Program service performed by a qualified practitioner - </a:t>
            </a:r>
            <a:r>
              <a:rPr lang="en-US" sz="2000" u="sng" dirty="0">
                <a:hlinkClick r:id="rId4"/>
              </a:rPr>
              <a:t>CCR § 51491</a:t>
            </a:r>
            <a:endParaRPr lang="en-US" sz="2000" dirty="0"/>
          </a:p>
          <a:p>
            <a:pPr lvl="1" indent="-342900"/>
            <a:r>
              <a:rPr lang="en-US" sz="2000" dirty="0"/>
              <a:t>AND must be </a:t>
            </a:r>
            <a:r>
              <a:rPr lang="en-US" sz="2000" dirty="0" err="1"/>
              <a:t>Medi</a:t>
            </a:r>
            <a:r>
              <a:rPr lang="en-US" sz="2000" dirty="0"/>
              <a:t>-Cal Eligible - </a:t>
            </a:r>
            <a:r>
              <a:rPr lang="en-US" sz="2000" u="sng" dirty="0">
                <a:hlinkClick r:id="rId3"/>
              </a:rPr>
              <a:t>CCR § 51535.5</a:t>
            </a:r>
            <a:endParaRPr lang="en-US" sz="2000" dirty="0"/>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87</a:t>
            </a:fld>
            <a:endParaRPr lang="en-US"/>
          </a:p>
        </p:txBody>
      </p:sp>
      <p:sp>
        <p:nvSpPr>
          <p:cNvPr id="5" name="Title 4"/>
          <p:cNvSpPr>
            <a:spLocks noGrp="1"/>
          </p:cNvSpPr>
          <p:nvPr>
            <p:ph type="title"/>
          </p:nvPr>
        </p:nvSpPr>
        <p:spPr/>
        <p:txBody>
          <a:bodyPr>
            <a:normAutofit fontScale="90000"/>
          </a:bodyPr>
          <a:lstStyle/>
          <a:p>
            <a:r>
              <a:rPr lang="en-US" dirty="0"/>
              <a:t>Documents Required to </a:t>
            </a:r>
            <a:r>
              <a:rPr lang="en-US" dirty="0" smtClean="0"/>
              <a:t>Bill 1</a:t>
            </a:r>
            <a:endParaRPr lang="en-US" dirty="0"/>
          </a:p>
        </p:txBody>
      </p:sp>
    </p:spTree>
    <p:extLst>
      <p:ext uri="{BB962C8B-B14F-4D97-AF65-F5344CB8AC3E}">
        <p14:creationId xmlns:p14="http://schemas.microsoft.com/office/powerpoint/2010/main" val="4219523049"/>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LEAs must document all assessments with either:</a:t>
            </a:r>
          </a:p>
          <a:p>
            <a:pPr lvl="1" indent="-342900"/>
            <a:r>
              <a:rPr lang="en-US" sz="2000" dirty="0"/>
              <a:t>A written prescription</a:t>
            </a:r>
          </a:p>
          <a:p>
            <a:pPr lvl="1" indent="-342900"/>
            <a:r>
              <a:rPr lang="en-US" sz="2000" dirty="0"/>
              <a:t>A written referral</a:t>
            </a:r>
            <a:r>
              <a:rPr lang="en-US" sz="2000" u="sng" dirty="0">
                <a:hlinkClick r:id="rId2"/>
              </a:rPr>
              <a:t> </a:t>
            </a:r>
            <a:endParaRPr lang="en-US" sz="2000" dirty="0"/>
          </a:p>
          <a:p>
            <a:pPr lvl="1" indent="-342900"/>
            <a:r>
              <a:rPr lang="en-US" sz="2000" dirty="0"/>
              <a:t>A written recommendation</a:t>
            </a:r>
          </a:p>
          <a:p>
            <a:pPr lvl="1" indent="-342900"/>
            <a:r>
              <a:rPr lang="en-US" sz="2000" dirty="0"/>
              <a:t>In substitution, a parent, teacher or registered credentialed school nurse can refer the student for an assessment</a:t>
            </a:r>
          </a:p>
          <a:p>
            <a:r>
              <a:rPr lang="en-US" sz="2400" dirty="0"/>
              <a:t>The prescription, referral or recommendation must be documented in the student’s file.</a:t>
            </a:r>
          </a:p>
          <a:p>
            <a:pPr marL="0" indent="0">
              <a:buNone/>
            </a:pP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88</a:t>
            </a:fld>
            <a:endParaRPr lang="en-US"/>
          </a:p>
        </p:txBody>
      </p:sp>
      <p:sp>
        <p:nvSpPr>
          <p:cNvPr id="5" name="Title 4"/>
          <p:cNvSpPr>
            <a:spLocks noGrp="1"/>
          </p:cNvSpPr>
          <p:nvPr>
            <p:ph type="title"/>
          </p:nvPr>
        </p:nvSpPr>
        <p:spPr/>
        <p:txBody>
          <a:bodyPr>
            <a:normAutofit fontScale="90000"/>
          </a:bodyPr>
          <a:lstStyle/>
          <a:p>
            <a:r>
              <a:rPr lang="en-US" dirty="0"/>
              <a:t>Authorization for Assessment Services</a:t>
            </a:r>
            <a:endParaRPr lang="en-US" dirty="0"/>
          </a:p>
        </p:txBody>
      </p:sp>
    </p:spTree>
    <p:extLst>
      <p:ext uri="{BB962C8B-B14F-4D97-AF65-F5344CB8AC3E}">
        <p14:creationId xmlns:p14="http://schemas.microsoft.com/office/powerpoint/2010/main" val="55404262"/>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55000" lnSpcReduction="20000"/>
          </a:bodyPr>
          <a:lstStyle/>
          <a:p>
            <a:r>
              <a:rPr lang="en-US" dirty="0"/>
              <a:t>A Psychological &amp; Psychological Status Assessment requires at a minimum a written recommendation by a Physician, Registered Credentialed School Nurse, Licensed Clinical Social Worker, Licensed Psychologist, Licensed Educational Psychologist, or Licensed Marriage and Family Therapist, within the practitioner’s scope of practice.</a:t>
            </a:r>
          </a:p>
          <a:p>
            <a:r>
              <a:rPr lang="en-US" dirty="0"/>
              <a:t>A Health and Health Nutrition Assessment requires at a minimum a written a recommendation by a Physician or Registered Credentialed School Nurse.</a:t>
            </a:r>
          </a:p>
          <a:p>
            <a:r>
              <a:rPr lang="en-US" dirty="0"/>
              <a:t>An Audiology and Speech Therapy Assessment requires at a minimum a written referral by a Physician or Dentist within the practitioner’s scope of practice.</a:t>
            </a:r>
          </a:p>
          <a:p>
            <a:r>
              <a:rPr lang="en-US" dirty="0"/>
              <a:t>A Physical Therapy &amp; Occupational Therapy Assessment requires at a minimum a written prescription by a Physician or Podiatrist within the practitioner’s scope of practice.</a:t>
            </a:r>
          </a:p>
          <a:p>
            <a:r>
              <a:rPr lang="en-US" dirty="0"/>
              <a:t>Note that a parent, teacher or registered credentialed school nurse may request an assessment for a student in writing in substitution of a written prescription, referral or recommendation by an appropriate health services practitioner.</a:t>
            </a:r>
          </a:p>
          <a:p>
            <a:pPr marL="0" indent="0">
              <a:buNone/>
            </a:pP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89</a:t>
            </a:fld>
            <a:endParaRPr lang="en-US"/>
          </a:p>
        </p:txBody>
      </p:sp>
      <p:sp>
        <p:nvSpPr>
          <p:cNvPr id="5" name="Title 4"/>
          <p:cNvSpPr>
            <a:spLocks noGrp="1"/>
          </p:cNvSpPr>
          <p:nvPr>
            <p:ph type="title"/>
          </p:nvPr>
        </p:nvSpPr>
        <p:spPr/>
        <p:txBody>
          <a:bodyPr>
            <a:noAutofit/>
          </a:bodyPr>
          <a:lstStyle/>
          <a:p>
            <a:r>
              <a:rPr lang="en-US" sz="2800" dirty="0"/>
              <a:t>Documenting Prescriptions, Referrals &amp; Recommendations for Assessments</a:t>
            </a:r>
          </a:p>
        </p:txBody>
      </p:sp>
    </p:spTree>
    <p:extLst>
      <p:ext uri="{BB962C8B-B14F-4D97-AF65-F5344CB8AC3E}">
        <p14:creationId xmlns:p14="http://schemas.microsoft.com/office/powerpoint/2010/main" val="14212702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US" dirty="0"/>
              <a:t>Lists key functions integral to program administration. Provides guidance as to who may be responsible for participating in each function.</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9</a:t>
            </a:fld>
            <a:endParaRPr lang="en-US"/>
          </a:p>
        </p:txBody>
      </p:sp>
      <p:sp>
        <p:nvSpPr>
          <p:cNvPr id="5" name="Title 4"/>
          <p:cNvSpPr>
            <a:spLocks noGrp="1"/>
          </p:cNvSpPr>
          <p:nvPr>
            <p:ph type="title"/>
          </p:nvPr>
        </p:nvSpPr>
        <p:spPr/>
        <p:txBody>
          <a:bodyPr>
            <a:normAutofit fontScale="90000"/>
          </a:bodyPr>
          <a:lstStyle/>
          <a:p>
            <a:r>
              <a:rPr lang="en-US" dirty="0"/>
              <a:t>Internal Administrative Functions Chart</a:t>
            </a:r>
          </a:p>
        </p:txBody>
      </p:sp>
    </p:spTree>
    <p:extLst>
      <p:ext uri="{BB962C8B-B14F-4D97-AF65-F5344CB8AC3E}">
        <p14:creationId xmlns:p14="http://schemas.microsoft.com/office/powerpoint/2010/main" val="166402708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0" indent="0">
              <a:buNone/>
            </a:pPr>
            <a:r>
              <a:rPr lang="en-US" dirty="0"/>
              <a:t>Written prescriptions, referrals and recommendations for assessments must be maintained in the student’s file. A written prescription or referral must include the School/District Name, Student’s Name, type of assessment needed, parent, teacher, or practitioner observations and reason(s) for assessment, name, title and signature of prescribing/referring practitioner, and date. A recommendation must include Student’s Name, parent, teacher, or practitioner observations and reason(s) for assessment, name, title and signature of prescribing/referring practitioner, and date.</a:t>
            </a:r>
          </a:p>
          <a:p>
            <a:pPr marL="0" indent="0">
              <a:buNone/>
            </a:pP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90</a:t>
            </a:fld>
            <a:endParaRPr lang="en-US"/>
          </a:p>
        </p:txBody>
      </p:sp>
      <p:sp>
        <p:nvSpPr>
          <p:cNvPr id="5" name="Title 4"/>
          <p:cNvSpPr>
            <a:spLocks noGrp="1"/>
          </p:cNvSpPr>
          <p:nvPr>
            <p:ph type="title"/>
          </p:nvPr>
        </p:nvSpPr>
        <p:spPr/>
        <p:txBody>
          <a:bodyPr/>
          <a:lstStyle/>
          <a:p>
            <a:r>
              <a:rPr lang="en-US" dirty="0"/>
              <a:t>Assessment Documentation</a:t>
            </a:r>
          </a:p>
        </p:txBody>
      </p:sp>
    </p:spTree>
    <p:extLst>
      <p:ext uri="{BB962C8B-B14F-4D97-AF65-F5344CB8AC3E}">
        <p14:creationId xmlns:p14="http://schemas.microsoft.com/office/powerpoint/2010/main" val="354585602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Treatment services must be billed according to the services identified in the student’s IEP/IFSP and include:</a:t>
            </a:r>
          </a:p>
          <a:p>
            <a:pPr lvl="1" indent="-342900"/>
            <a:r>
              <a:rPr lang="en-US" sz="2000" dirty="0"/>
              <a:t>Service type(s)</a:t>
            </a:r>
          </a:p>
          <a:p>
            <a:pPr lvl="1" indent="-342900"/>
            <a:r>
              <a:rPr lang="en-US" sz="2000" dirty="0"/>
              <a:t>Number and frequency of LEA treatment service</a:t>
            </a:r>
          </a:p>
          <a:p>
            <a:pPr lvl="1" indent="-342900"/>
            <a:r>
              <a:rPr lang="en-US" sz="2000" dirty="0"/>
              <a:t>Length of treatment, as appropriate</a:t>
            </a:r>
          </a:p>
          <a:p>
            <a:pPr lvl="1" indent="-342900"/>
            <a:endParaRPr lang="en-US" sz="2000" dirty="0"/>
          </a:p>
          <a:p>
            <a:r>
              <a:rPr lang="en-US" sz="2400" dirty="0"/>
              <a:t>The prescription, referral or recommendation must be documented in the student’s file. </a:t>
            </a:r>
          </a:p>
          <a:p>
            <a:pPr marL="0" indent="0">
              <a:buNone/>
            </a:pP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91</a:t>
            </a:fld>
            <a:endParaRPr lang="en-US"/>
          </a:p>
        </p:txBody>
      </p:sp>
      <p:sp>
        <p:nvSpPr>
          <p:cNvPr id="5" name="Title 4"/>
          <p:cNvSpPr>
            <a:spLocks noGrp="1"/>
          </p:cNvSpPr>
          <p:nvPr>
            <p:ph type="title"/>
          </p:nvPr>
        </p:nvSpPr>
        <p:spPr/>
        <p:txBody>
          <a:bodyPr>
            <a:normAutofit fontScale="90000"/>
          </a:bodyPr>
          <a:lstStyle/>
          <a:p>
            <a:r>
              <a:rPr lang="en-US" dirty="0"/>
              <a:t>IEP/IFSP Treatment Services</a:t>
            </a:r>
          </a:p>
        </p:txBody>
      </p:sp>
    </p:spTree>
    <p:extLst>
      <p:ext uri="{BB962C8B-B14F-4D97-AF65-F5344CB8AC3E}">
        <p14:creationId xmlns:p14="http://schemas.microsoft.com/office/powerpoint/2010/main" val="277507455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55000" lnSpcReduction="20000"/>
          </a:bodyPr>
          <a:lstStyle/>
          <a:p>
            <a:r>
              <a:rPr lang="en-US" dirty="0"/>
              <a:t>Physical Therapy and Occupational Therapy Treatment Services requires prescription by Physician or Podiatrist.</a:t>
            </a:r>
          </a:p>
          <a:p>
            <a:r>
              <a:rPr lang="en-US" dirty="0"/>
              <a:t>Speech Therapy and Audiology Treatment Services require a referral. A Physician Based Standards Protocol may be developed and used to document medical necessity of speech and audiology treatment services to meet California state requirements that a written referral be provided by a physician or dentist. The protocol does not fulfill federal requirements, as defined in 42 CFR 440.110(c), which requires a physician or other practitioner of the healing arts within the practitioner’s scope of practice (i.e., licensed speech language pathologist or licensed audiologist) to refer the student for speech and audiology treatment services. LEAs must meet both State and federal documentation requirements.</a:t>
            </a:r>
          </a:p>
          <a:p>
            <a:r>
              <a:rPr lang="en-US" dirty="0"/>
              <a:t>Psychology and Counseling Treatment Services require a recommendation by Physician, Credentialed School Nurse, Licensed Clinical Social Worker, Licensed Marriage and Family Therapist, Licensed Psychologist, or Licensed Educational Psychologist.</a:t>
            </a:r>
          </a:p>
          <a:p>
            <a:pPr marL="0" indent="0">
              <a:buNone/>
            </a:pP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92</a:t>
            </a:fld>
            <a:endParaRPr lang="en-US"/>
          </a:p>
        </p:txBody>
      </p:sp>
      <p:sp>
        <p:nvSpPr>
          <p:cNvPr id="5" name="Title 4"/>
          <p:cNvSpPr>
            <a:spLocks noGrp="1"/>
          </p:cNvSpPr>
          <p:nvPr>
            <p:ph type="title"/>
          </p:nvPr>
        </p:nvSpPr>
        <p:spPr/>
        <p:txBody>
          <a:bodyPr>
            <a:noAutofit/>
          </a:bodyPr>
          <a:lstStyle/>
          <a:p>
            <a:r>
              <a:rPr lang="en-US" sz="2800" dirty="0"/>
              <a:t>Documenting Prescriptions, Referrals &amp;</a:t>
            </a:r>
            <a:br>
              <a:rPr lang="en-US" sz="2800" dirty="0"/>
            </a:br>
            <a:r>
              <a:rPr lang="en-US" sz="2800" dirty="0"/>
              <a:t>Recommendations for Treatment</a:t>
            </a:r>
          </a:p>
        </p:txBody>
      </p:sp>
    </p:spTree>
    <p:extLst>
      <p:ext uri="{BB962C8B-B14F-4D97-AF65-F5344CB8AC3E}">
        <p14:creationId xmlns:p14="http://schemas.microsoft.com/office/powerpoint/2010/main" val="362638418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0" indent="0">
              <a:buNone/>
            </a:pPr>
            <a:r>
              <a:rPr lang="en-US" dirty="0"/>
              <a:t>Written prescriptions, referrals and recommendations for treatment must be maintained in the student’s file and include Student’s Name, practitioner observations and reason(s) for treatment, specific treatment needed (especially for medications/feedings), signature of prescribing/referring recommending practitioner,  name and title of practitioner, and date. A recommendation must also include a written statement in the student’s file from the recommending practitioner.</a:t>
            </a:r>
          </a:p>
          <a:p>
            <a:pPr marL="0" indent="0">
              <a:buNone/>
            </a:pP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93</a:t>
            </a:fld>
            <a:endParaRPr lang="en-US"/>
          </a:p>
        </p:txBody>
      </p:sp>
      <p:sp>
        <p:nvSpPr>
          <p:cNvPr id="5" name="Title 4"/>
          <p:cNvSpPr>
            <a:spLocks noGrp="1"/>
          </p:cNvSpPr>
          <p:nvPr>
            <p:ph type="title"/>
          </p:nvPr>
        </p:nvSpPr>
        <p:spPr/>
        <p:txBody>
          <a:bodyPr/>
          <a:lstStyle/>
          <a:p>
            <a:r>
              <a:rPr lang="en-US" dirty="0"/>
              <a:t>Treatment Documentation</a:t>
            </a:r>
          </a:p>
        </p:txBody>
      </p:sp>
    </p:spTree>
    <p:extLst>
      <p:ext uri="{BB962C8B-B14F-4D97-AF65-F5344CB8AC3E}">
        <p14:creationId xmlns:p14="http://schemas.microsoft.com/office/powerpoint/2010/main" val="211207644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47500" lnSpcReduction="20000"/>
          </a:bodyPr>
          <a:lstStyle/>
          <a:p>
            <a:r>
              <a:rPr lang="en-US" sz="3400" dirty="0"/>
              <a:t>Qualified practitioners for audiology are Licensed Audiologist or Audiologist.</a:t>
            </a:r>
          </a:p>
          <a:p>
            <a:r>
              <a:rPr lang="en-US" sz="3400" dirty="0"/>
              <a:t>Qualified practitioners for nursing are Registered Credentialed School Nurse, Certified Public Health Nurse, Licensed Registered Nurse, Certified Nurse Practitioner, and Licensed Vocational Nurse.</a:t>
            </a:r>
          </a:p>
          <a:p>
            <a:r>
              <a:rPr lang="en-US" sz="3400" dirty="0"/>
              <a:t>Qualified practitioner for occupational therapy is Registered Occupational Therapist.</a:t>
            </a:r>
          </a:p>
          <a:p>
            <a:r>
              <a:rPr lang="en-US" sz="3400" dirty="0"/>
              <a:t>Qualified practitioners for psychology and counseling are Licensed Physician/Psychiatrist, Licensed Clinical Social Worker, Licensed Psychologist, Licensed Educational Psychologist, Credentialed School Psychologist, Licensed Marriage and Family Therapist.</a:t>
            </a:r>
          </a:p>
          <a:p>
            <a:r>
              <a:rPr lang="en-US" sz="3400" dirty="0"/>
              <a:t>Qualified practitioner for physical therapy is Licensed Physical Therapist.</a:t>
            </a:r>
          </a:p>
          <a:p>
            <a:r>
              <a:rPr lang="en-US" sz="3400" dirty="0"/>
              <a:t>Qualified practitioners for speech language are Licensed Speech Language Pathologist or Speech Language Pathologist. </a:t>
            </a:r>
          </a:p>
          <a:p>
            <a:r>
              <a:rPr lang="en-US" sz="3400" dirty="0"/>
              <a:t>Qualified practitioners for trained health care aide services are Trained Health Care Aides.</a:t>
            </a:r>
          </a:p>
          <a:p>
            <a:r>
              <a:rPr lang="en-US" sz="3400" dirty="0"/>
              <a:t>Note that prior authorization and supervision requirements may apply. Only the services provided by a qualified practitioner, outlined in the LEA </a:t>
            </a:r>
            <a:r>
              <a:rPr lang="en-US" sz="3400" dirty="0" err="1"/>
              <a:t>Medi</a:t>
            </a:r>
            <a:r>
              <a:rPr lang="en-US" sz="3400" dirty="0"/>
              <a:t>-Cal Billing Option Program Provider Manual, may be billed under the LEA </a:t>
            </a:r>
            <a:r>
              <a:rPr lang="en-US" sz="3400" dirty="0" err="1"/>
              <a:t>Medi</a:t>
            </a:r>
            <a:r>
              <a:rPr lang="en-US" sz="3400" dirty="0"/>
              <a:t>-Cal Billing Option Program.</a:t>
            </a:r>
          </a:p>
          <a:p>
            <a:pPr marL="0" indent="0">
              <a:buNone/>
            </a:pP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94</a:t>
            </a:fld>
            <a:endParaRPr lang="en-US"/>
          </a:p>
        </p:txBody>
      </p:sp>
      <p:sp>
        <p:nvSpPr>
          <p:cNvPr id="5" name="Title 4"/>
          <p:cNvSpPr>
            <a:spLocks noGrp="1"/>
          </p:cNvSpPr>
          <p:nvPr>
            <p:ph type="title"/>
          </p:nvPr>
        </p:nvSpPr>
        <p:spPr/>
        <p:txBody>
          <a:bodyPr>
            <a:normAutofit fontScale="90000"/>
          </a:bodyPr>
          <a:lstStyle/>
          <a:p>
            <a:r>
              <a:rPr lang="en-US" dirty="0"/>
              <a:t>Treatment Services and Qualified Practitioners</a:t>
            </a:r>
          </a:p>
        </p:txBody>
      </p:sp>
    </p:spTree>
    <p:extLst>
      <p:ext uri="{BB962C8B-B14F-4D97-AF65-F5344CB8AC3E}">
        <p14:creationId xmlns:p14="http://schemas.microsoft.com/office/powerpoint/2010/main" val="157481948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LEAs may use an overall Physician Based Standards Protocol for Speech Pathology and Audiology treatment services.</a:t>
            </a:r>
          </a:p>
          <a:p>
            <a:r>
              <a:rPr lang="en-US" dirty="0"/>
              <a:t>Protocol must be reviewed and approved by a Physician </a:t>
            </a:r>
            <a:br>
              <a:rPr lang="en-US" dirty="0"/>
            </a:br>
            <a:r>
              <a:rPr lang="en-US" dirty="0"/>
              <a:t>no less than once every two years.</a:t>
            </a:r>
          </a:p>
          <a:p>
            <a:r>
              <a:rPr lang="en-US" dirty="0"/>
              <a:t>Specific contents of a protocol may vary with each LEA.</a:t>
            </a:r>
          </a:p>
          <a:p>
            <a:pPr marL="0" indent="0">
              <a:buNone/>
            </a:pP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95</a:t>
            </a:fld>
            <a:endParaRPr lang="en-US"/>
          </a:p>
        </p:txBody>
      </p:sp>
      <p:sp>
        <p:nvSpPr>
          <p:cNvPr id="5" name="Title 4"/>
          <p:cNvSpPr>
            <a:spLocks noGrp="1"/>
          </p:cNvSpPr>
          <p:nvPr>
            <p:ph type="title"/>
          </p:nvPr>
        </p:nvSpPr>
        <p:spPr/>
        <p:txBody>
          <a:bodyPr>
            <a:normAutofit fontScale="90000"/>
          </a:bodyPr>
          <a:lstStyle/>
          <a:p>
            <a:r>
              <a:rPr lang="en-US" dirty="0"/>
              <a:t>Physician Based Standards Protocol</a:t>
            </a:r>
          </a:p>
        </p:txBody>
      </p:sp>
    </p:spTree>
    <p:extLst>
      <p:ext uri="{BB962C8B-B14F-4D97-AF65-F5344CB8AC3E}">
        <p14:creationId xmlns:p14="http://schemas.microsoft.com/office/powerpoint/2010/main" val="32388705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400" dirty="0"/>
              <a:t>Basic elements of a protocol typically include:</a:t>
            </a:r>
          </a:p>
          <a:p>
            <a:pPr lvl="1" indent="-342900"/>
            <a:r>
              <a:rPr lang="en-US" sz="2000" dirty="0"/>
              <a:t>Eligibility and exit criteria.</a:t>
            </a:r>
          </a:p>
          <a:p>
            <a:pPr lvl="1" indent="-342900"/>
            <a:r>
              <a:rPr lang="en-US" sz="2000" dirty="0"/>
              <a:t>Indication of medical necessity and speech language disorders are not due to unfamiliarity with the English language.</a:t>
            </a:r>
          </a:p>
          <a:p>
            <a:pPr lvl="1" indent="-342900"/>
            <a:r>
              <a:rPr lang="en-US" sz="2000" dirty="0"/>
              <a:t>Developmental norms for speech and language development.</a:t>
            </a:r>
          </a:p>
          <a:p>
            <a:pPr lvl="1" indent="-342900"/>
            <a:r>
              <a:rPr lang="en-US" sz="2000" dirty="0"/>
              <a:t>A statement that assessment and treatment services must be documented in writing .</a:t>
            </a:r>
          </a:p>
          <a:p>
            <a:pPr lvl="1" indent="-342900"/>
            <a:r>
              <a:rPr lang="en-US" sz="2000" dirty="0"/>
              <a:t>Acknowledgement that parents are provided information through the IEP process to share with their primary care physician.</a:t>
            </a:r>
          </a:p>
          <a:p>
            <a:pPr lvl="1" indent="-342900"/>
            <a:r>
              <a:rPr lang="en-US" sz="2000" dirty="0"/>
              <a:t>A statement indicating that a physician designated by the LEA is available to audit records for services billed to </a:t>
            </a:r>
            <a:r>
              <a:rPr lang="en-US" sz="2000" dirty="0" err="1"/>
              <a:t>Medi</a:t>
            </a:r>
            <a:r>
              <a:rPr lang="en-US" sz="2000" dirty="0"/>
              <a:t>-Cal where medical necessity is a requirement for reimbursement.</a:t>
            </a:r>
          </a:p>
          <a:p>
            <a:pPr marL="0" indent="0">
              <a:buNone/>
            </a:pP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96</a:t>
            </a:fld>
            <a:endParaRPr lang="en-US"/>
          </a:p>
        </p:txBody>
      </p:sp>
      <p:sp>
        <p:nvSpPr>
          <p:cNvPr id="5" name="Title 4"/>
          <p:cNvSpPr>
            <a:spLocks noGrp="1"/>
          </p:cNvSpPr>
          <p:nvPr>
            <p:ph type="title"/>
          </p:nvPr>
        </p:nvSpPr>
        <p:spPr/>
        <p:txBody>
          <a:bodyPr>
            <a:normAutofit fontScale="90000"/>
          </a:bodyPr>
          <a:lstStyle/>
          <a:p>
            <a:r>
              <a:rPr lang="en-US" dirty="0"/>
              <a:t>Components of Physician Based Standards</a:t>
            </a:r>
          </a:p>
        </p:txBody>
      </p:sp>
    </p:spTree>
    <p:extLst>
      <p:ext uri="{BB962C8B-B14F-4D97-AF65-F5344CB8AC3E}">
        <p14:creationId xmlns:p14="http://schemas.microsoft.com/office/powerpoint/2010/main" val="248281699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400" dirty="0"/>
              <a:t>In each student’s file:</a:t>
            </a:r>
          </a:p>
          <a:p>
            <a:pPr lvl="1" indent="-342900"/>
            <a:r>
              <a:rPr lang="en-US" sz="2000" dirty="0"/>
              <a:t>A copy of the cover letter with the physician’s contact information and signature that states the physician reviewed and approved the protocol standards.</a:t>
            </a:r>
          </a:p>
          <a:p>
            <a:pPr lvl="1" indent="-342900"/>
            <a:r>
              <a:rPr lang="en-US" sz="2000" dirty="0"/>
              <a:t>Proof that the services rendered are consistent with the protocol standards.</a:t>
            </a:r>
          </a:p>
          <a:p>
            <a:r>
              <a:rPr lang="en-US" sz="2400" dirty="0"/>
              <a:t>In the LEAs file:</a:t>
            </a:r>
          </a:p>
          <a:p>
            <a:pPr lvl="1" indent="-342900"/>
            <a:r>
              <a:rPr lang="en-US" sz="2000" dirty="0"/>
              <a:t>A printed copy of the protocol standards.</a:t>
            </a:r>
          </a:p>
          <a:p>
            <a:pPr lvl="1" indent="-342900"/>
            <a:r>
              <a:rPr lang="en-US" sz="2000" dirty="0"/>
              <a:t>Contact information for individuals responsible for developing the protocol standards.</a:t>
            </a:r>
          </a:p>
          <a:p>
            <a:pPr lvl="1" indent="-342900"/>
            <a:r>
              <a:rPr lang="en-US" sz="2000" dirty="0"/>
              <a:t>Contact information for the practitioners who have reviewed and rely upon the protocol standards to document medical necessity.</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97</a:t>
            </a:fld>
            <a:endParaRPr lang="en-US"/>
          </a:p>
        </p:txBody>
      </p:sp>
      <p:sp>
        <p:nvSpPr>
          <p:cNvPr id="5" name="Title 4"/>
          <p:cNvSpPr>
            <a:spLocks noGrp="1"/>
          </p:cNvSpPr>
          <p:nvPr>
            <p:ph type="title"/>
          </p:nvPr>
        </p:nvSpPr>
        <p:spPr/>
        <p:txBody>
          <a:bodyPr>
            <a:normAutofit fontScale="90000"/>
          </a:bodyPr>
          <a:lstStyle/>
          <a:p>
            <a:r>
              <a:rPr lang="en-US" dirty="0"/>
              <a:t>Documentation Requirements of Physician Based Standards</a:t>
            </a:r>
          </a:p>
        </p:txBody>
      </p:sp>
    </p:spTree>
    <p:extLst>
      <p:ext uri="{BB962C8B-B14F-4D97-AF65-F5344CB8AC3E}">
        <p14:creationId xmlns:p14="http://schemas.microsoft.com/office/powerpoint/2010/main" val="384753868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600" dirty="0" err="1"/>
              <a:t>Medi</a:t>
            </a:r>
            <a:r>
              <a:rPr lang="en-US" sz="2600" dirty="0"/>
              <a:t>-Cal review of documentation for claims billed under the LEA </a:t>
            </a:r>
            <a:r>
              <a:rPr lang="en-US" sz="2600" dirty="0" err="1"/>
              <a:t>Medi</a:t>
            </a:r>
            <a:r>
              <a:rPr lang="en-US" sz="2600" dirty="0"/>
              <a:t>-Cal Billing Option Program may seek to verify:</a:t>
            </a:r>
          </a:p>
          <a:p>
            <a:pPr lvl="1" indent="-342900"/>
            <a:r>
              <a:rPr lang="en-US" sz="2200" dirty="0"/>
              <a:t>The student received the billed service.</a:t>
            </a:r>
          </a:p>
          <a:p>
            <a:pPr lvl="1" indent="-342900"/>
            <a:r>
              <a:rPr lang="en-US" sz="2200" dirty="0"/>
              <a:t>The service was a </a:t>
            </a:r>
            <a:r>
              <a:rPr lang="en-US" sz="2200" dirty="0" err="1"/>
              <a:t>Medi</a:t>
            </a:r>
            <a:r>
              <a:rPr lang="en-US" sz="2200" dirty="0"/>
              <a:t>-Cal benefit.</a:t>
            </a:r>
          </a:p>
          <a:p>
            <a:pPr lvl="1" indent="-342900"/>
            <a:r>
              <a:rPr lang="en-US" sz="2200" dirty="0"/>
              <a:t>The service was performed by qualified personnel.</a:t>
            </a:r>
          </a:p>
          <a:p>
            <a:pPr lvl="1" indent="-342900"/>
            <a:r>
              <a:rPr lang="en-US" sz="2200" dirty="0"/>
              <a:t>Medical necessity and appropriate authorization for the service is documented in the student’s IEP/IFSP</a:t>
            </a:r>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98</a:t>
            </a:fld>
            <a:endParaRPr lang="en-US"/>
          </a:p>
        </p:txBody>
      </p:sp>
      <p:sp>
        <p:nvSpPr>
          <p:cNvPr id="5" name="Title 4"/>
          <p:cNvSpPr>
            <a:spLocks noGrp="1"/>
          </p:cNvSpPr>
          <p:nvPr>
            <p:ph type="title"/>
          </p:nvPr>
        </p:nvSpPr>
        <p:spPr/>
        <p:txBody>
          <a:bodyPr>
            <a:normAutofit fontScale="90000"/>
          </a:bodyPr>
          <a:lstStyle/>
          <a:p>
            <a:r>
              <a:rPr lang="en-US" dirty="0"/>
              <a:t>General Documentation Requirements</a:t>
            </a:r>
          </a:p>
        </p:txBody>
      </p:sp>
    </p:spTree>
    <p:extLst>
      <p:ext uri="{BB962C8B-B14F-4D97-AF65-F5344CB8AC3E}">
        <p14:creationId xmlns:p14="http://schemas.microsoft.com/office/powerpoint/2010/main" val="72707216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sz="3400" dirty="0"/>
              <a:t>Documents that could stand alone.</a:t>
            </a:r>
          </a:p>
          <a:p>
            <a:r>
              <a:rPr lang="en-US" sz="3400" dirty="0"/>
              <a:t>Each service encounter with a </a:t>
            </a:r>
            <a:r>
              <a:rPr lang="en-US" sz="3400" dirty="0" err="1"/>
              <a:t>Medi</a:t>
            </a:r>
            <a:r>
              <a:rPr lang="en-US" sz="3400" dirty="0"/>
              <a:t>-Cal eligible student must be documented according to the Business and Professions Code of the specific practitioner type, and include, but not be limited to:</a:t>
            </a:r>
          </a:p>
          <a:p>
            <a:pPr marL="857250" lvl="1" indent="-457200"/>
            <a:r>
              <a:rPr lang="en-US" sz="2600" dirty="0"/>
              <a:t>Date of service</a:t>
            </a:r>
          </a:p>
          <a:p>
            <a:pPr marL="857250" lvl="1" indent="-457200"/>
            <a:r>
              <a:rPr lang="en-US" sz="2600" dirty="0"/>
              <a:t>Full name of student and birth date</a:t>
            </a:r>
          </a:p>
          <a:p>
            <a:pPr marL="857250" lvl="1" indent="-457200"/>
            <a:r>
              <a:rPr lang="en-US" sz="2600" dirty="0"/>
              <a:t>Student’s </a:t>
            </a:r>
            <a:r>
              <a:rPr lang="en-US" sz="2600" dirty="0" err="1"/>
              <a:t>Medi</a:t>
            </a:r>
            <a:r>
              <a:rPr lang="en-US" sz="2600" dirty="0"/>
              <a:t>-Cal identification number</a:t>
            </a:r>
          </a:p>
          <a:p>
            <a:pPr marL="857250" lvl="1" indent="-457200"/>
            <a:r>
              <a:rPr lang="en-US" sz="2600" dirty="0"/>
              <a:t>Name of agency rendering the service</a:t>
            </a:r>
          </a:p>
          <a:p>
            <a:pPr marL="857250" lvl="1" indent="-457200"/>
            <a:r>
              <a:rPr lang="en-US" sz="2600" dirty="0"/>
              <a:t>Name and title of practitioner or rendering the service</a:t>
            </a:r>
          </a:p>
          <a:p>
            <a:pPr marL="857250" lvl="1" indent="-457200"/>
            <a:r>
              <a:rPr lang="en-US" sz="2600" dirty="0"/>
              <a:t>Place of service</a:t>
            </a:r>
          </a:p>
          <a:p>
            <a:pPr marL="857250" lvl="1" indent="-457200"/>
            <a:r>
              <a:rPr lang="en-US" sz="2600" dirty="0"/>
              <a:t>Nature and extent of services rendered</a:t>
            </a:r>
          </a:p>
          <a:p>
            <a:pPr marL="857250" lvl="1" indent="-457200"/>
            <a:r>
              <a:rPr lang="en-US" sz="2600" dirty="0"/>
              <a:t>Signature of rendering practitioner, and supervisor, if applicable</a:t>
            </a:r>
          </a:p>
          <a:p>
            <a:endParaRPr lang="en-US" dirty="0"/>
          </a:p>
        </p:txBody>
      </p:sp>
      <p:sp>
        <p:nvSpPr>
          <p:cNvPr id="3" name="Date Placeholder 2"/>
          <p:cNvSpPr>
            <a:spLocks noGrp="1"/>
          </p:cNvSpPr>
          <p:nvPr>
            <p:ph type="dt" sz="half" idx="10"/>
          </p:nvPr>
        </p:nvSpPr>
        <p:spPr/>
        <p:txBody>
          <a:bodyPr/>
          <a:lstStyle/>
          <a:p>
            <a:fld id="{BE6CE3CD-95B7-4C7E-9330-C49A7D6A52C8}" type="datetime1">
              <a:rPr lang="en-US" smtClean="0"/>
              <a:t>1/27/2020</a:t>
            </a:fld>
            <a:endParaRPr lang="en-US"/>
          </a:p>
        </p:txBody>
      </p:sp>
      <p:sp>
        <p:nvSpPr>
          <p:cNvPr id="4" name="Slide Number Placeholder 3"/>
          <p:cNvSpPr>
            <a:spLocks noGrp="1"/>
          </p:cNvSpPr>
          <p:nvPr>
            <p:ph type="sldNum" sz="quarter" idx="12"/>
          </p:nvPr>
        </p:nvSpPr>
        <p:spPr/>
        <p:txBody>
          <a:bodyPr/>
          <a:lstStyle/>
          <a:p>
            <a:fld id="{0F22356E-2A12-4147-9C02-1C2F05D23B3C}" type="slidenum">
              <a:rPr lang="en-US" smtClean="0"/>
              <a:t>99</a:t>
            </a:fld>
            <a:endParaRPr lang="en-US"/>
          </a:p>
        </p:txBody>
      </p:sp>
      <p:sp>
        <p:nvSpPr>
          <p:cNvPr id="5" name="Title 4"/>
          <p:cNvSpPr>
            <a:spLocks noGrp="1"/>
          </p:cNvSpPr>
          <p:nvPr>
            <p:ph type="title"/>
          </p:nvPr>
        </p:nvSpPr>
        <p:spPr/>
        <p:txBody>
          <a:bodyPr/>
          <a:lstStyle/>
          <a:p>
            <a:r>
              <a:rPr lang="en-US" dirty="0"/>
              <a:t>Auditors Like to See</a:t>
            </a:r>
          </a:p>
        </p:txBody>
      </p:sp>
    </p:spTree>
    <p:extLst>
      <p:ext uri="{BB962C8B-B14F-4D97-AF65-F5344CB8AC3E}">
        <p14:creationId xmlns:p14="http://schemas.microsoft.com/office/powerpoint/2010/main" val="376757062"/>
      </p:ext>
    </p:extLst>
  </p:cSld>
  <p:clrMapOvr>
    <a:masterClrMapping/>
  </p:clrMapOvr>
</p:sld>
</file>

<file path=ppt/theme/theme1.xml><?xml version="1.0" encoding="utf-8"?>
<a:theme xmlns:a="http://schemas.openxmlformats.org/drawingml/2006/main" name="Office Theme">
  <a:themeElements>
    <a:clrScheme name="Custom 2">
      <a:dk1>
        <a:srgbClr val="2E2E2E"/>
      </a:dk1>
      <a:lt1>
        <a:srgbClr val="FFFFFF"/>
      </a:lt1>
      <a:dk2>
        <a:srgbClr val="2E2E2E"/>
      </a:dk2>
      <a:lt2>
        <a:srgbClr val="F9F7F5"/>
      </a:lt2>
      <a:accent1>
        <a:srgbClr val="27318B"/>
      </a:accent1>
      <a:accent2>
        <a:srgbClr val="7A227B"/>
      </a:accent2>
      <a:accent3>
        <a:srgbClr val="27318B"/>
      </a:accent3>
      <a:accent4>
        <a:srgbClr val="7A227B"/>
      </a:accent4>
      <a:accent5>
        <a:srgbClr val="27318B"/>
      </a:accent5>
      <a:accent6>
        <a:srgbClr val="7A227B"/>
      </a:accent6>
      <a:hlink>
        <a:srgbClr val="00B0F0"/>
      </a:hlink>
      <a:folHlink>
        <a:srgbClr val="0070C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HCS Document" ma:contentTypeID="0x010100EEE380F46F125946A8B4C4C90D9FFCDC002BD714A348B448409FBFD44A860871DB" ma:contentTypeVersion="36" ma:contentTypeDescription="This is the Custom Document Type for use by DHCS" ma:contentTypeScope="" ma:versionID="59c3955d1bcefbbb80e389060b879c5e">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Reading_x0020_Level xmlns="c1c1dc04-eeda-4b6e-b2df-40979f5da1d3" xsi:nil="true"/>
    <TAGEthnicity xmlns="69bc34b3-1921-46c7-8c7a-d18363374b4b" xsi:nil="true"/>
    <Abstract xmlns="69bc34b3-1921-46c7-8c7a-d18363374b4b" xsi:nil="true"/>
    <PublishingContactName xmlns="http://schemas.microsoft.com/sharepoint/v3" xsi:nil="true"/>
    <TAGAge xmlns="69bc34b3-1921-46c7-8c7a-d18363374b4b" xsi:nil="true"/>
    <_dlc_DocId xmlns="69bc34b3-1921-46c7-8c7a-d18363374b4b">DHCSDOC-2129867196-3926</_dlc_DocId>
    <_dlc_DocIdUrl xmlns="69bc34b3-1921-46c7-8c7a-d18363374b4b">
      <Url>https://dhcscagovauthoring/provgovpart/_layouts/15/DocIdRedir.aspx?ID=DHCSDOC-2129867196-3926</Url>
      <Description>DHCSDOC-2129867196-3926</Description>
    </_dlc_DocIdUrl>
    <TaxCatchAll xmlns="69bc34b3-1921-46c7-8c7a-d18363374b4b">
      <Value>28</Value>
    </TaxCatchAll>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Local Governmental Financing</TermName>
          <TermId xmlns="http://schemas.microsoft.com/office/infopath/2007/PartnerControls">80c71d1a-be15-484a-88bb-f1f056d69f94</TermId>
        </TermInfo>
      </Terms>
    </o68eaf9243684232b2418c37bbb152dc>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993EAA3-AB97-4683-91F3-9F4102EBDA86}"/>
</file>

<file path=customXml/itemProps2.xml><?xml version="1.0" encoding="utf-8"?>
<ds:datastoreItem xmlns:ds="http://schemas.openxmlformats.org/officeDocument/2006/customXml" ds:itemID="{404B4B0F-89AF-46B4-BE46-5C7A87D28001}">
  <ds:schemaRefs>
    <ds:schemaRef ds:uri="http://schemas.microsoft.com/office/2006/documentManagement/types"/>
    <ds:schemaRef ds:uri="http://schemas.microsoft.com/office/infopath/2007/PartnerControls"/>
    <ds:schemaRef ds:uri="73800e15-1231-4496-85b6-b6081f58c243"/>
    <ds:schemaRef ds:uri="http://purl.org/dc/elements/1.1/"/>
    <ds:schemaRef ds:uri="http://schemas.microsoft.com/office/2006/metadata/properties"/>
    <ds:schemaRef ds:uri="http://purl.org/dc/term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8D70F66B-E7C7-42D1-B6D6-7604D8D137CE}">
  <ds:schemaRefs>
    <ds:schemaRef ds:uri="http://schemas.microsoft.com/sharepoint/v3/contenttype/forms"/>
  </ds:schemaRefs>
</ds:datastoreItem>
</file>

<file path=customXml/itemProps4.xml><?xml version="1.0" encoding="utf-8"?>
<ds:datastoreItem xmlns:ds="http://schemas.openxmlformats.org/officeDocument/2006/customXml" ds:itemID="{084C2B5A-1290-4CFD-9206-D4232D23C454}"/>
</file>

<file path=docProps/app.xml><?xml version="1.0" encoding="utf-8"?>
<Properties xmlns="http://schemas.openxmlformats.org/officeDocument/2006/extended-properties" xmlns:vt="http://schemas.openxmlformats.org/officeDocument/2006/docPropsVTypes">
  <TotalTime>2258</TotalTime>
  <Words>8722</Words>
  <Application>Microsoft Office PowerPoint</Application>
  <PresentationFormat>On-screen Show (4:3)</PresentationFormat>
  <Paragraphs>952</Paragraphs>
  <Slides>128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128</vt:i4>
      </vt:variant>
    </vt:vector>
  </HeadingPairs>
  <TitlesOfParts>
    <vt:vector size="132" baseType="lpstr">
      <vt:lpstr>Arial</vt:lpstr>
      <vt:lpstr>Calibri</vt:lpstr>
      <vt:lpstr>Open Sans</vt:lpstr>
      <vt:lpstr>Office Theme</vt:lpstr>
      <vt:lpstr> LEA Medi-Cal Billing Option Program September 24, 2015 Training Part One </vt:lpstr>
      <vt:lpstr>Logistics and Questions </vt:lpstr>
      <vt:lpstr>Introductions</vt:lpstr>
      <vt:lpstr>Training Goals and Overview of Training Topics</vt:lpstr>
      <vt:lpstr>Remember</vt:lpstr>
      <vt:lpstr>Refresher on LEA Program Resources</vt:lpstr>
      <vt:lpstr>Website Overview</vt:lpstr>
      <vt:lpstr>Onboarding Handbook</vt:lpstr>
      <vt:lpstr>Internal Administrative Functions Chart</vt:lpstr>
      <vt:lpstr>Toolbox New</vt:lpstr>
      <vt:lpstr>At A Glance Self Audit Checklist New</vt:lpstr>
      <vt:lpstr>Glossary of Terms</vt:lpstr>
      <vt:lpstr>FAQs</vt:lpstr>
      <vt:lpstr>Random Moment Time Study RMTS</vt:lpstr>
      <vt:lpstr>Provider Manual</vt:lpstr>
      <vt:lpstr>Transportation Billing Guide</vt:lpstr>
      <vt:lpstr>Transportation Billing Guide 1</vt:lpstr>
      <vt:lpstr>ICD 10 GEMs New</vt:lpstr>
      <vt:lpstr>Publications and Bulletins</vt:lpstr>
      <vt:lpstr>Policy and Procedure Letters (PPL)</vt:lpstr>
      <vt:lpstr>Resources and Contacts</vt:lpstr>
      <vt:lpstr>Resources and Contacts 1</vt:lpstr>
      <vt:lpstr>Advisory Workgroup</vt:lpstr>
      <vt:lpstr>Participation Requirements Updates</vt:lpstr>
      <vt:lpstr>Provider Participation Agreement (PPA)</vt:lpstr>
      <vt:lpstr>Provider Participation Agreement (PPA) 1</vt:lpstr>
      <vt:lpstr>Annual Report (AR)</vt:lpstr>
      <vt:lpstr>PPA and AR Compliance Policy</vt:lpstr>
      <vt:lpstr>Data Use Agreement (DUA)</vt:lpstr>
      <vt:lpstr>Cost and Reimbursement Comparison Schedule (CRCS)</vt:lpstr>
      <vt:lpstr>Certification of Zero Reimbursements for LEA Services</vt:lpstr>
      <vt:lpstr>CRCS Compliance Policy</vt:lpstr>
      <vt:lpstr>CRCS Resources</vt:lpstr>
      <vt:lpstr>Fiscal Year 2015-16 LEA Program Requirements</vt:lpstr>
      <vt:lpstr>Site Visits and Technical Assistance</vt:lpstr>
      <vt:lpstr>Program Integrity</vt:lpstr>
      <vt:lpstr>Program Integrity 1</vt:lpstr>
      <vt:lpstr>Claims Processing Updates</vt:lpstr>
      <vt:lpstr>Erroneous Payment Corrections</vt:lpstr>
      <vt:lpstr>Erroneous Payment Corrections 1</vt:lpstr>
      <vt:lpstr>Erroneous Payment Corrections 2</vt:lpstr>
      <vt:lpstr>LEA Program Provider Support Costs</vt:lpstr>
      <vt:lpstr>System Development Notice (SDN) 14002</vt:lpstr>
      <vt:lpstr>Xerox Help Desk</vt:lpstr>
      <vt:lpstr>In Progress Work</vt:lpstr>
      <vt:lpstr>Termination of CPT Code 92506</vt:lpstr>
      <vt:lpstr>Termination of CPT Code 92506 #1</vt:lpstr>
      <vt:lpstr>Telehealth for Speech Therapy</vt:lpstr>
      <vt:lpstr>Telehealth for Speech Therapy 1</vt:lpstr>
      <vt:lpstr>Targeted Case Management (TCM) SPA 12-009 and PPL 15-016</vt:lpstr>
      <vt:lpstr>New Services and RMTS SPA 15-021</vt:lpstr>
      <vt:lpstr>Free Care</vt:lpstr>
      <vt:lpstr>OHC Requirements</vt:lpstr>
      <vt:lpstr>Paid Claims Overview</vt:lpstr>
      <vt:lpstr>General Program Information</vt:lpstr>
      <vt:lpstr>Program Growth Over Time</vt:lpstr>
      <vt:lpstr>Growth in LEA Program Participation</vt:lpstr>
      <vt:lpstr>LEA Reimbursement by Service Type in Fiscal Year 2013 2014</vt:lpstr>
      <vt:lpstr>LEA Medi-Cal Billing Option Program</vt:lpstr>
      <vt:lpstr>Logistics and Questions</vt:lpstr>
      <vt:lpstr>Introductions 1</vt:lpstr>
      <vt:lpstr>Training Goals and Overview of Training Topics 1</vt:lpstr>
      <vt:lpstr>Overview of Training Topics</vt:lpstr>
      <vt:lpstr>Remember 1</vt:lpstr>
      <vt:lpstr>Updates to FY 2013-14 CRCS</vt:lpstr>
      <vt:lpstr>Zero Reimbursement Form 2437a</vt:lpstr>
      <vt:lpstr>Overview of CRCS Acceptance</vt:lpstr>
      <vt:lpstr>Common CRCS Submission Errors</vt:lpstr>
      <vt:lpstr>CRCS Submission Non-compliance</vt:lpstr>
      <vt:lpstr>CRCS Submission Non-Compliance 1</vt:lpstr>
      <vt:lpstr>CRCS Submission Non-Compliance 2</vt:lpstr>
      <vt:lpstr>CRCS Audit Scope</vt:lpstr>
      <vt:lpstr>CRCS Audit Scope 1</vt:lpstr>
      <vt:lpstr>CRCS Audit Scope 2</vt:lpstr>
      <vt:lpstr>CRCS Audit Scope 3</vt:lpstr>
      <vt:lpstr>CRCS Audit Scope 4</vt:lpstr>
      <vt:lpstr>CRCS Final Settlement</vt:lpstr>
      <vt:lpstr>CRCS Business Processes Chart</vt:lpstr>
      <vt:lpstr>Lessons Learned from CRCS Audits</vt:lpstr>
      <vt:lpstr>CRCS Common Audit Findings</vt:lpstr>
      <vt:lpstr>CRCS Common Audit Findings 1</vt:lpstr>
      <vt:lpstr>CRCS Common Audit Findings 2</vt:lpstr>
      <vt:lpstr>Documentation 101</vt:lpstr>
      <vt:lpstr>LEA Documentation Responsibilities</vt:lpstr>
      <vt:lpstr>LEA Documentation Responsibilities 1</vt:lpstr>
      <vt:lpstr>Documents Required to Bill</vt:lpstr>
      <vt:lpstr>Documents Required to Bill 1</vt:lpstr>
      <vt:lpstr>Authorization for Assessment Services</vt:lpstr>
      <vt:lpstr>Documenting Prescriptions, Referrals &amp; Recommendations for Assessments</vt:lpstr>
      <vt:lpstr>Assessment Documentation</vt:lpstr>
      <vt:lpstr>IEP/IFSP Treatment Services</vt:lpstr>
      <vt:lpstr>Documenting Prescriptions, Referrals &amp; Recommendations for Treatment</vt:lpstr>
      <vt:lpstr>Treatment Documentation</vt:lpstr>
      <vt:lpstr>Treatment Services and Qualified Practitioners</vt:lpstr>
      <vt:lpstr>Physician Based Standards Protocol</vt:lpstr>
      <vt:lpstr>Components of Physician Based Standards</vt:lpstr>
      <vt:lpstr>Documentation Requirements of Physician Based Standards</vt:lpstr>
      <vt:lpstr>General Documentation Requirements</vt:lpstr>
      <vt:lpstr>Auditors Like to See</vt:lpstr>
      <vt:lpstr>Required Supporting Documentation</vt:lpstr>
      <vt:lpstr>Description of Services</vt:lpstr>
      <vt:lpstr>THCA Billing Supervision Requirements</vt:lpstr>
      <vt:lpstr>Continuous Billing for Nursing &amp; THCA Services</vt:lpstr>
      <vt:lpstr>Documentation Requirements for Nursing &amp; THCA Treatment Services</vt:lpstr>
      <vt:lpstr>Treatment Log Chart</vt:lpstr>
      <vt:lpstr>Nursing &amp; THCA Supporting Documentation</vt:lpstr>
      <vt:lpstr>Documentation for Nursing &amp; THCA Services Must:</vt:lpstr>
      <vt:lpstr>Transportation</vt:lpstr>
      <vt:lpstr>Additional Documentation Resources</vt:lpstr>
      <vt:lpstr>ICD-10</vt:lpstr>
      <vt:lpstr>ICD-10 Goals</vt:lpstr>
      <vt:lpstr>ICD-10 Basics</vt:lpstr>
      <vt:lpstr>ICD-10 Mapping</vt:lpstr>
      <vt:lpstr>ICD-10 Tabular List</vt:lpstr>
      <vt:lpstr>LEA Example #1 (Easy)</vt:lpstr>
      <vt:lpstr>LEA Example #1 (Easy) 1</vt:lpstr>
      <vt:lpstr>LEA Example #2 (More Complex)</vt:lpstr>
      <vt:lpstr>LEA Program Resources</vt:lpstr>
      <vt:lpstr>ICD-10 Resources</vt:lpstr>
      <vt:lpstr>CMS Training October 25, 2015</vt:lpstr>
      <vt:lpstr>Random Moment Time Study</vt:lpstr>
      <vt:lpstr>Random Moment Time Study (RMTS)</vt:lpstr>
      <vt:lpstr>Impact on LEA Billing Option Program</vt:lpstr>
      <vt:lpstr>RMTS Design</vt:lpstr>
      <vt:lpstr>RMTS Resources</vt:lpstr>
      <vt:lpstr>Steps in the Quarterly RMTS Process</vt:lpstr>
      <vt:lpstr>RMTS Impact on Cost Settlement</vt:lpstr>
      <vt:lpstr>LEA Billing Option Program RMTS “Quiz”</vt:lpstr>
    </vt:vector>
  </TitlesOfParts>
  <Company>DHCS and CDPH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FY2016-16Training</dc:title>
  <dc:creator>Weiner, Mitchell@OPA</dc:creator>
  <cp:keywords/>
  <cp:lastModifiedBy>Takhar, Amarbir (LGFD)@DHCS</cp:lastModifiedBy>
  <cp:revision>41</cp:revision>
  <dcterms:created xsi:type="dcterms:W3CDTF">2015-05-11T16:09:50Z</dcterms:created>
  <dcterms:modified xsi:type="dcterms:W3CDTF">2020-01-27T16:16:26Z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0x010100EEE380F46F125946A8B4C4C90D9FFCDC002BD714A348B448409FBFD44A860871DB</vt:lpwstr>
  </property>
  <property fmtid="{D5CDD505-2E9C-101B-9397-08002B2CF9AE}" pid="3" name="_dlc_DocIdItemGuid">
    <vt:lpwstr>0b30bf66-9555-4bd1-8c70-443d2ce8c502</vt:lpwstr>
  </property>
  <property fmtid="{D5CDD505-2E9C-101B-9397-08002B2CF9AE}" pid="4" name="Remediated">
    <vt:bool>true</vt:bool>
  </property>
  <property fmtid="{D5CDD505-2E9C-101B-9397-08002B2CF9AE}" pid="5" name="Division">
    <vt:lpwstr>28;#Local Governmental Financing|80c71d1a-be15-484a-88bb-f1f056d69f94</vt:lpwstr>
  </property>
  <property fmtid="{D5CDD505-2E9C-101B-9397-08002B2CF9AE}" pid="6" name="Organization">
    <vt:lpwstr>105</vt:lpwstr>
  </property>
</Properties>
</file>