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8.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17.xml" ContentType="application/vnd.openxmlformats-officedocument.presentationml.slide+xml"/>
  <Override PartName="/ppt/slides/slide15.xml" ContentType="application/vnd.openxmlformats-officedocument.presentationml.slide+xml"/>
  <Override PartName="/ppt/slides/slide13.xml" ContentType="application/vnd.openxmlformats-officedocument.presentationml.slide+xml"/>
  <Override PartName="/ppt/slides/slide16.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notesSlides/notesSlide4.xml" ContentType="application/vnd.openxmlformats-officedocument.presentationml.notesSlide+xml"/>
  <Override PartName="/ppt/notesSlides/notesSlide1.xml" ContentType="application/vnd.openxmlformats-officedocument.presentationml.notesSlide+xml"/>
  <Override PartName="/ppt/notesSlides/notesSlide14.xml" ContentType="application/vnd.openxmlformats-officedocument.presentationml.notesSlide+xml"/>
  <Override PartName="/ppt/notesSlides/notesSlide13.xml" ContentType="application/vnd.openxmlformats-officedocument.presentationml.notesSlide+xml"/>
  <Override PartName="/ppt/notesSlides/notesSlide5.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heme/theme3.xml" ContentType="application/vnd.openxmlformats-officedocument.theme+xml"/>
  <Override PartName="/ppt/handoutMasters/handoutMaster1.xml" ContentType="application/vnd.openxmlformats-officedocument.presentationml.handoutMaster+xml"/>
  <Override PartName="/ppt/theme/theme1.xml" ContentType="application/vnd.openxmlformats-officedocument.theme+xml"/>
  <Override PartName="/ppt/commentAuthors.xml" ContentType="application/vnd.openxmlformats-officedocument.presentationml.commentAuthors+xml"/>
  <Override PartName="/ppt/notesMasters/notesMaster1.xml" ContentType="application/vnd.openxmlformats-officedocument.presentationml.notesMaster+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349" r:id="rId2"/>
    <p:sldId id="367" r:id="rId3"/>
    <p:sldId id="362" r:id="rId4"/>
    <p:sldId id="366" r:id="rId5"/>
    <p:sldId id="605" r:id="rId6"/>
    <p:sldId id="606" r:id="rId7"/>
    <p:sldId id="350" r:id="rId8"/>
    <p:sldId id="356" r:id="rId9"/>
    <p:sldId id="354" r:id="rId10"/>
    <p:sldId id="355" r:id="rId11"/>
    <p:sldId id="352" r:id="rId12"/>
    <p:sldId id="353" r:id="rId13"/>
    <p:sldId id="358" r:id="rId14"/>
    <p:sldId id="357" r:id="rId15"/>
    <p:sldId id="363" r:id="rId16"/>
    <p:sldId id="365" r:id="rId17"/>
    <p:sldId id="369" r:id="rId18"/>
    <p:sldId id="257" r:id="rId19"/>
    <p:sldId id="258" r:id="rId20"/>
    <p:sldId id="368" r:id="rId2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87956E-A3F6-32DE-D786-A021C3173B99}" name="Ali Marzolf" initials="AM" userId="S::Ali@aurrerahealth.com::e8a147d7-7a4d-427a-b636-02a3b7ee3a08" providerId="AD"/>
  <p188:author id="{B529BDE5-72D7-4DA7-01B3-C8C984DC2909}" name="Mia Nafziger" initials="MN" userId="S::Mia@aurrerahealth.com::e5b92a82-e2c5-4111-9f9e-db1da2727aa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Mia Nafziger" initials="MN" lastIdx="3" clrIdx="6">
    <p:extLst>
      <p:ext uri="{19B8F6BF-5375-455C-9EA6-DF929625EA0E}">
        <p15:presenceInfo xmlns:p15="http://schemas.microsoft.com/office/powerpoint/2012/main" userId="S::Mia@aurrerahealth.com::e5b92a82-e2c5-4111-9f9e-db1da2727aa1" providerId="AD"/>
      </p:ext>
    </p:extLst>
  </p:cmAuthor>
  <p:cmAuthor id="1" name="Tkachuk, Katie (DIR-OC)@DHCS" initials="TK(" lastIdx="7" clrIdx="0">
    <p:extLst>
      <p:ext uri="{19B8F6BF-5375-455C-9EA6-DF929625EA0E}">
        <p15:presenceInfo xmlns:p15="http://schemas.microsoft.com/office/powerpoint/2012/main" userId="S-1-5-21-746137067-1767777339-682003330-231562" providerId="AD"/>
      </p:ext>
    </p:extLst>
  </p:cmAuthor>
  <p:cmAuthor id="2" name="Limon, Nellie (OC)@DHCS" initials="LN(" lastIdx="5" clrIdx="1">
    <p:extLst>
      <p:ext uri="{19B8F6BF-5375-455C-9EA6-DF929625EA0E}">
        <p15:presenceInfo xmlns:p15="http://schemas.microsoft.com/office/powerpoint/2012/main" userId="S-1-5-21-746137067-1767777339-682003330-218914" providerId="AD"/>
      </p:ext>
    </p:extLst>
  </p:cmAuthor>
  <p:cmAuthor id="3" name="Weiner, Mitchell (OC)@DHCS" initials="WM(" lastIdx="1" clrIdx="2">
    <p:extLst>
      <p:ext uri="{19B8F6BF-5375-455C-9EA6-DF929625EA0E}">
        <p15:presenceInfo xmlns:p15="http://schemas.microsoft.com/office/powerpoint/2012/main" userId="S-1-5-21-746137067-1767777339-682003330-171837" providerId="AD"/>
      </p:ext>
    </p:extLst>
  </p:cmAuthor>
  <p:cmAuthor id="4" name="Williams, Norman (OC)@DHCS" initials="WN(" lastIdx="9" clrIdx="3">
    <p:extLst>
      <p:ext uri="{19B8F6BF-5375-455C-9EA6-DF929625EA0E}">
        <p15:presenceInfo xmlns:p15="http://schemas.microsoft.com/office/powerpoint/2012/main" userId="S-1-5-21-746137067-1767777339-682003330-101805" providerId="AD"/>
      </p:ext>
    </p:extLst>
  </p:cmAuthor>
  <p:cmAuthor id="5" name="Matamoros, Jennifer (OC)@DHCS" initials="MJ(" lastIdx="4" clrIdx="4">
    <p:extLst>
      <p:ext uri="{19B8F6BF-5375-455C-9EA6-DF929625EA0E}">
        <p15:presenceInfo xmlns:p15="http://schemas.microsoft.com/office/powerpoint/2012/main" userId="S-1-5-21-746137067-1767777339-682003330-200274" providerId="AD"/>
      </p:ext>
    </p:extLst>
  </p:cmAuthor>
  <p:cmAuthor id="6" name="Cristo, Erika@DHCS" initials="CE" lastIdx="8" clrIdx="5">
    <p:extLst>
      <p:ext uri="{19B8F6BF-5375-455C-9EA6-DF929625EA0E}">
        <p15:presenceInfo xmlns:p15="http://schemas.microsoft.com/office/powerpoint/2012/main" userId="S-1-5-21-746137067-1767777339-682003330-1353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315A"/>
    <a:srgbClr val="97388E"/>
    <a:srgbClr val="EAEDF2"/>
    <a:srgbClr val="782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25" autoAdjust="0"/>
    <p:restoredTop sz="88604" autoAdjust="0"/>
  </p:normalViewPr>
  <p:slideViewPr>
    <p:cSldViewPr snapToGrid="0">
      <p:cViewPr varScale="1">
        <p:scale>
          <a:sx n="76" d="100"/>
          <a:sy n="76" d="100"/>
        </p:scale>
        <p:origin x="132" y="330"/>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574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33" Type="http://schemas.openxmlformats.org/officeDocument/2006/relationships/customXml" Target="../customXml/item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32"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 Id="rId30" Type="http://schemas.openxmlformats.org/officeDocument/2006/relationships/customXml" Target="../customXml/item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3B4C319-6D69-4629-A11E-3F322A084010}" type="datetimeFigureOut">
              <a:rPr lang="en-US" smtClean="0"/>
              <a:t>4/20/2022</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D3F05A-801B-440F-8252-3FD3A151B55C}" type="slidenum">
              <a:rPr lang="en-US" smtClean="0"/>
              <a:t>‹#›</a:t>
            </a:fld>
            <a:endParaRPr lang="en-US"/>
          </a:p>
        </p:txBody>
      </p:sp>
    </p:spTree>
    <p:extLst>
      <p:ext uri="{BB962C8B-B14F-4D97-AF65-F5344CB8AC3E}">
        <p14:creationId xmlns:p14="http://schemas.microsoft.com/office/powerpoint/2010/main" val="648108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7C6EC111-66C1-4EE5-A06C-ED37731955D0}" type="datetimeFigureOut">
              <a:rPr lang="en-US" smtClean="0"/>
              <a:t>4/20/2022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0ECA9DC-8E96-4C18-A0D0-F5C5C0229E3D}" type="slidenum">
              <a:rPr lang="en-US" smtClean="0"/>
              <a:t>‹#›</a:t>
            </a:fld>
            <a:endParaRPr lang="en-US"/>
          </a:p>
        </p:txBody>
      </p:sp>
    </p:spTree>
    <p:extLst>
      <p:ext uri="{BB962C8B-B14F-4D97-AF65-F5344CB8AC3E}">
        <p14:creationId xmlns:p14="http://schemas.microsoft.com/office/powerpoint/2010/main" val="2452518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dhcs.ca.gov/toolkits/Pages/PHE-Outreach-Toolkit.aspx"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1</a:t>
            </a:fld>
            <a:endParaRPr lang="en-US"/>
          </a:p>
        </p:txBody>
      </p:sp>
    </p:spTree>
    <p:extLst>
      <p:ext uri="{BB962C8B-B14F-4D97-AF65-F5344CB8AC3E}">
        <p14:creationId xmlns:p14="http://schemas.microsoft.com/office/powerpoint/2010/main" val="35327093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11</a:t>
            </a:fld>
            <a:endParaRPr lang="en-US"/>
          </a:p>
        </p:txBody>
      </p:sp>
    </p:spTree>
    <p:extLst>
      <p:ext uri="{BB962C8B-B14F-4D97-AF65-F5344CB8AC3E}">
        <p14:creationId xmlns:p14="http://schemas.microsoft.com/office/powerpoint/2010/main" val="39857077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12</a:t>
            </a:fld>
            <a:endParaRPr lang="en-US"/>
          </a:p>
        </p:txBody>
      </p:sp>
    </p:spTree>
    <p:extLst>
      <p:ext uri="{BB962C8B-B14F-4D97-AF65-F5344CB8AC3E}">
        <p14:creationId xmlns:p14="http://schemas.microsoft.com/office/powerpoint/2010/main" val="41553379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14</a:t>
            </a:fld>
            <a:endParaRPr lang="en-US"/>
          </a:p>
        </p:txBody>
      </p:sp>
    </p:spTree>
    <p:extLst>
      <p:ext uri="{BB962C8B-B14F-4D97-AF65-F5344CB8AC3E}">
        <p14:creationId xmlns:p14="http://schemas.microsoft.com/office/powerpoint/2010/main" val="22978268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15</a:t>
            </a:fld>
            <a:endParaRPr lang="en-US"/>
          </a:p>
        </p:txBody>
      </p:sp>
    </p:spTree>
    <p:extLst>
      <p:ext uri="{BB962C8B-B14F-4D97-AF65-F5344CB8AC3E}">
        <p14:creationId xmlns:p14="http://schemas.microsoft.com/office/powerpoint/2010/main" val="18705680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16</a:t>
            </a:fld>
            <a:endParaRPr lang="en-US"/>
          </a:p>
        </p:txBody>
      </p:sp>
    </p:spTree>
    <p:extLst>
      <p:ext uri="{BB962C8B-B14F-4D97-AF65-F5344CB8AC3E}">
        <p14:creationId xmlns:p14="http://schemas.microsoft.com/office/powerpoint/2010/main" val="2992790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2</a:t>
            </a:fld>
            <a:endParaRPr lang="en-US"/>
          </a:p>
        </p:txBody>
      </p:sp>
    </p:spTree>
    <p:extLst>
      <p:ext uri="{BB962C8B-B14F-4D97-AF65-F5344CB8AC3E}">
        <p14:creationId xmlns:p14="http://schemas.microsoft.com/office/powerpoint/2010/main" val="3925975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3</a:t>
            </a:fld>
            <a:endParaRPr lang="en-US"/>
          </a:p>
        </p:txBody>
      </p:sp>
    </p:spTree>
    <p:extLst>
      <p:ext uri="{BB962C8B-B14F-4D97-AF65-F5344CB8AC3E}">
        <p14:creationId xmlns:p14="http://schemas.microsoft.com/office/powerpoint/2010/main" val="3190350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4</a:t>
            </a:fld>
            <a:endParaRPr lang="en-US"/>
          </a:p>
        </p:txBody>
      </p:sp>
    </p:spTree>
    <p:extLst>
      <p:ext uri="{BB962C8B-B14F-4D97-AF65-F5344CB8AC3E}">
        <p14:creationId xmlns:p14="http://schemas.microsoft.com/office/powerpoint/2010/main" val="12476417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050" kern="1200" dirty="0">
                <a:solidFill>
                  <a:schemeClr val="tx1"/>
                </a:solidFill>
                <a:effectLst/>
                <a:latin typeface="+mn-lt"/>
                <a:ea typeface="+mn-ea"/>
                <a:cs typeface="+mn-cs"/>
              </a:rPr>
              <a:t>The end of the COVID-19 PHE and the Medi-Cal continuous coverage requirements necessitates a coordinated, phased communication campaign to reach beneficiaries with messages across multiple channels using trusted partners called </a:t>
            </a:r>
            <a:r>
              <a:rPr lang="en-US" sz="1050" b="1" i="1" u="sng" kern="1200" dirty="0">
                <a:solidFill>
                  <a:schemeClr val="tx1"/>
                </a:solidFill>
                <a:effectLst/>
                <a:latin typeface="+mn-lt"/>
                <a:ea typeface="+mn-ea"/>
                <a:cs typeface="+mn-cs"/>
                <a:hlinkClick r:id="rId3"/>
              </a:rPr>
              <a:t>DHCS Coverage Ambassadors.</a:t>
            </a:r>
            <a:r>
              <a:rPr lang="en-US" sz="1050" kern="1200" dirty="0">
                <a:solidFill>
                  <a:schemeClr val="tx1"/>
                </a:solidFill>
                <a:effectLst/>
                <a:latin typeface="+mn-lt"/>
                <a:ea typeface="+mn-ea"/>
                <a:cs typeface="+mn-cs"/>
              </a:rPr>
              <a:t> As California plans to resume normal Medi-Cal eligibility operations, beneficiaries will need to know what to expect and what they need to do to keep their health coverage. Most beneficiaries will either remain eligible for Medi-Cal or qualify for tax subsidies that allow them to buy affordable Covered California coverage. </a:t>
            </a:r>
            <a:br>
              <a:rPr lang="en-US" sz="1050" kern="1200" dirty="0">
                <a:solidFill>
                  <a:schemeClr val="tx1"/>
                </a:solidFill>
                <a:effectLst/>
                <a:latin typeface="+mn-lt"/>
                <a:ea typeface="+mn-ea"/>
                <a:cs typeface="+mn-cs"/>
              </a:rPr>
            </a:br>
            <a:endParaRPr lang="en-US" sz="105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DHCS will engage community partners to serve as </a:t>
            </a:r>
            <a:r>
              <a:rPr lang="en-US" sz="1200" i="1" u="sng" kern="1200" dirty="0">
                <a:solidFill>
                  <a:schemeClr val="tx1"/>
                </a:solidFill>
                <a:effectLst/>
                <a:latin typeface="+mn-lt"/>
                <a:ea typeface="+mn-ea"/>
                <a:cs typeface="+mn-cs"/>
                <a:hlinkClick r:id="rId3"/>
              </a:rPr>
              <a:t>DHCS Coverage Ambassadors</a:t>
            </a:r>
            <a:r>
              <a:rPr lang="en-US" sz="1200" kern="1200" dirty="0">
                <a:solidFill>
                  <a:schemeClr val="tx1"/>
                </a:solidFill>
                <a:effectLst/>
                <a:latin typeface="+mn-lt"/>
                <a:ea typeface="+mn-ea"/>
                <a:cs typeface="+mn-cs"/>
              </a:rPr>
              <a:t> to deliver important messages to Medi-Cal beneficiaries about maintaining Medi-Cal coverage after the COVID-19 PHE ends. The </a:t>
            </a:r>
            <a:r>
              <a:rPr lang="en-US" sz="1200" i="1" u="sng" kern="1200" dirty="0">
                <a:solidFill>
                  <a:schemeClr val="tx1"/>
                </a:solidFill>
                <a:effectLst/>
                <a:latin typeface="+mn-lt"/>
                <a:ea typeface="+mn-ea"/>
                <a:cs typeface="+mn-cs"/>
                <a:hlinkClick r:id="rId3"/>
              </a:rPr>
              <a:t>DHCS Coverage Ambassadors!</a:t>
            </a:r>
            <a:r>
              <a:rPr lang="en-US" sz="1200" kern="1200" dirty="0">
                <a:solidFill>
                  <a:schemeClr val="tx1"/>
                </a:solidFill>
                <a:effectLst/>
                <a:latin typeface="+mn-lt"/>
                <a:ea typeface="+mn-ea"/>
                <a:cs typeface="+mn-cs"/>
              </a:rPr>
              <a:t> will be trusted messengers made up of diverse organizations that can reach beneficiaries in culturally and linguistically appropriate ways. Additionally, </a:t>
            </a:r>
            <a:r>
              <a:rPr lang="en-US" sz="1200" i="1" u="sng" kern="1200" dirty="0">
                <a:solidFill>
                  <a:schemeClr val="tx1"/>
                </a:solidFill>
                <a:effectLst/>
                <a:latin typeface="+mn-lt"/>
                <a:ea typeface="+mn-ea"/>
                <a:cs typeface="+mn-cs"/>
                <a:hlinkClick r:id="rId3"/>
              </a:rPr>
              <a:t>DHCS </a:t>
            </a:r>
            <a:r>
              <a:rPr lang="en-US" sz="1200" i="1" u="sng" kern="1200">
                <a:solidFill>
                  <a:schemeClr val="tx1"/>
                </a:solidFill>
                <a:effectLst/>
                <a:latin typeface="+mn-lt"/>
                <a:ea typeface="+mn-ea"/>
                <a:cs typeface="+mn-cs"/>
                <a:hlinkClick r:id="rId3"/>
              </a:rPr>
              <a:t>Coverage Ambassadors</a:t>
            </a:r>
            <a:r>
              <a:rPr lang="en-US" sz="1200" kern="1200">
                <a:solidFill>
                  <a:schemeClr val="tx1"/>
                </a:solidFill>
                <a:effectLst/>
                <a:latin typeface="+mn-lt"/>
                <a:ea typeface="+mn-ea"/>
                <a:cs typeface="+mn-cs"/>
              </a:rPr>
              <a:t> </a:t>
            </a:r>
            <a:r>
              <a:rPr lang="en-US" sz="1200" kern="1200" dirty="0">
                <a:solidFill>
                  <a:schemeClr val="tx1"/>
                </a:solidFill>
                <a:effectLst/>
                <a:latin typeface="+mn-lt"/>
                <a:ea typeface="+mn-ea"/>
                <a:cs typeface="+mn-cs"/>
              </a:rPr>
              <a:t>will connect Medi-Cal beneficiaries at the local level with targeted and impactful communication. </a:t>
            </a:r>
            <a:endParaRPr lang="en-US" sz="105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Ambassadors may include, but are not limited to:</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Local County Offices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Health Navigators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Managed Care Plans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Community Organizations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Advocates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Stakeholders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Providers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Clinics/Healthcare Facilities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Legislative Offices/Other State Agencies</a:t>
            </a:r>
          </a:p>
          <a:p>
            <a:pPr marL="171450" indent="-171450">
              <a:buFont typeface="Arial" panose="020B0604020202020204" pitchFamily="34" charset="0"/>
              <a:buChar char="•"/>
            </a:pPr>
            <a:endParaRPr lang="en-US" sz="1050" kern="120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0ECA9DC-8E96-4C18-A0D0-F5C5C0229E3D}" type="slidenum">
              <a:rPr lang="en-US" smtClean="0"/>
              <a:t>5</a:t>
            </a:fld>
            <a:endParaRPr lang="en-US"/>
          </a:p>
        </p:txBody>
      </p:sp>
    </p:spTree>
    <p:extLst>
      <p:ext uri="{BB962C8B-B14F-4D97-AF65-F5344CB8AC3E}">
        <p14:creationId xmlns:p14="http://schemas.microsoft.com/office/powerpoint/2010/main" val="1273271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a:solidFill>
                  <a:schemeClr val="tx1"/>
                </a:solidFill>
                <a:effectLst/>
                <a:latin typeface="+mn-lt"/>
                <a:ea typeface="+mn-ea"/>
                <a:cs typeface="+mn-cs"/>
              </a:rPr>
              <a:t>Two-Phased Approach.</a:t>
            </a:r>
            <a:r>
              <a:rPr lang="en-US" sz="1200" b="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A PHE Unwind Communication and Outreach Campaign is currently rolling out in two phases to prioritize and sequence strategies, tactics, and messages across the state to prepare for the resumption of normal eligibility operations.</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Phase 1.0</a:t>
            </a:r>
            <a:r>
              <a:rPr lang="en-US" sz="1200" kern="1200" dirty="0">
                <a:solidFill>
                  <a:schemeClr val="tx1"/>
                </a:solidFill>
                <a:effectLst/>
                <a:latin typeface="+mn-lt"/>
                <a:ea typeface="+mn-ea"/>
                <a:cs typeface="+mn-cs"/>
              </a:rPr>
              <a:t> – This phase is designed to encourage beneficiaries to provide updated contact information such as: name, address, phone number, and email in order to be able to contact beneficiaries with important information about keeping their Medi-Cal. This phase is underway</a:t>
            </a:r>
            <a:r>
              <a:rPr lang="en-US" sz="1200" kern="1200">
                <a:solidFill>
                  <a:schemeClr val="tx1"/>
                </a:solidFill>
                <a:effectLst/>
                <a:latin typeface="+mn-lt"/>
                <a:ea typeface="+mn-ea"/>
                <a:cs typeface="+mn-cs"/>
              </a:rPr>
              <a:t>.</a:t>
            </a:r>
            <a:r>
              <a:rPr lang="en-US" sz="1200" b="1" kern="1200">
                <a:solidFill>
                  <a:schemeClr val="tx1"/>
                </a:solidFill>
                <a:effectLst/>
                <a:latin typeface="+mn-lt"/>
                <a:ea typeface="+mn-ea"/>
                <a:cs typeface="+mn-cs"/>
              </a:rPr>
              <a:t> </a:t>
            </a:r>
            <a:br>
              <a:rPr lang="en-US" sz="1200" b="1" kern="1200">
                <a:solidFill>
                  <a:schemeClr val="tx1"/>
                </a:solidFill>
                <a:effectLst/>
                <a:latin typeface="+mn-lt"/>
                <a:ea typeface="+mn-ea"/>
                <a:cs typeface="+mn-cs"/>
              </a:rPr>
            </a:br>
            <a:endParaRPr lang="en-US" sz="1200" b="1" kern="120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Phase 2.0</a:t>
            </a:r>
            <a:r>
              <a:rPr lang="en-US" sz="1200" kern="1200" dirty="0">
                <a:solidFill>
                  <a:schemeClr val="tx1"/>
                </a:solidFill>
                <a:effectLst/>
                <a:latin typeface="+mn-lt"/>
                <a:ea typeface="+mn-ea"/>
                <a:cs typeface="+mn-cs"/>
              </a:rPr>
              <a:t> – This phase is designed to encourage beneficiaries to continue to update contact information, report any change in circumstances, as well as check for upcoming renewal packets. Phase 2.0 will begin 60 days prior to the end of the PHE. A Phase 2.0 Outreach Toolkit will be released in the future.</a:t>
            </a:r>
          </a:p>
          <a:p>
            <a:endParaRPr lang="en-US" dirty="0"/>
          </a:p>
        </p:txBody>
      </p:sp>
      <p:sp>
        <p:nvSpPr>
          <p:cNvPr id="4" name="Slide Number Placeholder 3"/>
          <p:cNvSpPr>
            <a:spLocks noGrp="1"/>
          </p:cNvSpPr>
          <p:nvPr>
            <p:ph type="sldNum" sz="quarter" idx="10"/>
          </p:nvPr>
        </p:nvSpPr>
        <p:spPr/>
        <p:txBody>
          <a:bodyPr/>
          <a:lstStyle/>
          <a:p>
            <a:fld id="{D0ECA9DC-8E96-4C18-A0D0-F5C5C0229E3D}" type="slidenum">
              <a:rPr lang="en-US" smtClean="0"/>
              <a:t>6</a:t>
            </a:fld>
            <a:endParaRPr lang="en-US"/>
          </a:p>
        </p:txBody>
      </p:sp>
    </p:spTree>
    <p:extLst>
      <p:ext uri="{BB962C8B-B14F-4D97-AF65-F5344CB8AC3E}">
        <p14:creationId xmlns:p14="http://schemas.microsoft.com/office/powerpoint/2010/main" val="30665872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8</a:t>
            </a:fld>
            <a:endParaRPr lang="en-US"/>
          </a:p>
        </p:txBody>
      </p:sp>
    </p:spTree>
    <p:extLst>
      <p:ext uri="{BB962C8B-B14F-4D97-AF65-F5344CB8AC3E}">
        <p14:creationId xmlns:p14="http://schemas.microsoft.com/office/powerpoint/2010/main" val="1324922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9</a:t>
            </a:fld>
            <a:endParaRPr lang="en-US"/>
          </a:p>
        </p:txBody>
      </p:sp>
    </p:spTree>
    <p:extLst>
      <p:ext uri="{BB962C8B-B14F-4D97-AF65-F5344CB8AC3E}">
        <p14:creationId xmlns:p14="http://schemas.microsoft.com/office/powerpoint/2010/main" val="14837797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10</a:t>
            </a:fld>
            <a:endParaRPr lang="en-US"/>
          </a:p>
        </p:txBody>
      </p:sp>
    </p:spTree>
    <p:extLst>
      <p:ext uri="{BB962C8B-B14F-4D97-AF65-F5344CB8AC3E}">
        <p14:creationId xmlns:p14="http://schemas.microsoft.com/office/powerpoint/2010/main" val="31498110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31808"/>
            <a:ext cx="12191013" cy="6858555"/>
          </a:xfrm>
          <a:prstGeom prst="rect">
            <a:avLst/>
          </a:prstGeom>
        </p:spPr>
      </p:pic>
      <p:sp>
        <p:nvSpPr>
          <p:cNvPr id="2" name="Title 1"/>
          <p:cNvSpPr>
            <a:spLocks noGrp="1"/>
          </p:cNvSpPr>
          <p:nvPr>
            <p:ph type="ctrTitle" hasCustomPrompt="1"/>
          </p:nvPr>
        </p:nvSpPr>
        <p:spPr>
          <a:xfrm>
            <a:off x="1524000" y="607219"/>
            <a:ext cx="9144000" cy="2387600"/>
          </a:xfrm>
        </p:spPr>
        <p:txBody>
          <a:bodyPr anchor="b">
            <a:normAutofit/>
          </a:bodyPr>
          <a:lstStyle>
            <a:lvl1pPr algn="ctr">
              <a:defRPr sz="5400" b="1" baseline="0">
                <a:solidFill>
                  <a:schemeClr val="bg1"/>
                </a:solidFill>
                <a:latin typeface="Segoe UI" panose="020B0502040204020203" pitchFamily="34" charset="0"/>
                <a:cs typeface="Segoe UI" panose="020B0502040204020203" pitchFamily="34" charset="0"/>
              </a:defRPr>
            </a:lvl1pPr>
          </a:lstStyle>
          <a:p>
            <a:r>
              <a:rPr lang="en-US" dirty="0"/>
              <a:t>LONG, INTERESTING TITLE</a:t>
            </a:r>
          </a:p>
        </p:txBody>
      </p:sp>
      <p:sp>
        <p:nvSpPr>
          <p:cNvPr id="3" name="Subtitle 2"/>
          <p:cNvSpPr>
            <a:spLocks noGrp="1"/>
          </p:cNvSpPr>
          <p:nvPr>
            <p:ph type="subTitle" idx="1" hasCustomPrompt="1"/>
          </p:nvPr>
        </p:nvSpPr>
        <p:spPr>
          <a:xfrm>
            <a:off x="1524000" y="3192735"/>
            <a:ext cx="9144000" cy="1655762"/>
          </a:xfrm>
        </p:spPr>
        <p:txBody>
          <a:bodyPr>
            <a:normAutofit/>
          </a:bodyPr>
          <a:lstStyle>
            <a:lvl1pPr marL="0" indent="0" algn="ctr">
              <a:buNone/>
              <a:defRPr sz="3200" baseline="0">
                <a:solidFill>
                  <a:schemeClr val="bg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AND A SUBTITLE, IF NEEDED</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r>
              <a:rPr lang="en-US" dirty="0"/>
              <a:t>4/15/2019</a:t>
            </a:r>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2124" y="6146260"/>
            <a:ext cx="1981285" cy="420180"/>
          </a:xfrm>
          <a:prstGeom prst="rect">
            <a:avLst/>
          </a:prstGeom>
        </p:spPr>
      </p:pic>
    </p:spTree>
    <p:extLst>
      <p:ext uri="{BB962C8B-B14F-4D97-AF65-F5344CB8AC3E}">
        <p14:creationId xmlns:p14="http://schemas.microsoft.com/office/powerpoint/2010/main" val="3845653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258C0A-392C-4A8B-9007-135A2DC939C1}" type="datetimeFigureOut">
              <a:rPr lang="en-US" smtClean="0"/>
              <a:t>4/20/2022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1768262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258C0A-392C-4A8B-9007-135A2DC939C1}" type="datetimeFigureOut">
              <a:rPr lang="en-US" smtClean="0"/>
              <a:t>4/20/2022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852661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549501"/>
            <a:ext cx="10515600" cy="1325563"/>
          </a:xfrm>
        </p:spPr>
        <p:txBody>
          <a:bodyPr/>
          <a:lstStyle>
            <a:lvl1pPr>
              <a:defRPr b="1">
                <a:solidFill>
                  <a:srgbClr val="14315A"/>
                </a:solidFill>
                <a:latin typeface="Segoe UI" panose="020B0502040204020203" pitchFamily="34" charset="0"/>
                <a:cs typeface="Segoe UI" panose="020B0502040204020203" pitchFamily="34" charset="0"/>
              </a:defRPr>
            </a:lvl1pPr>
          </a:lstStyle>
          <a:p>
            <a:r>
              <a:rPr lang="en-US" dirty="0"/>
              <a:t>Click to edit Master title style</a:t>
            </a:r>
          </a:p>
        </p:txBody>
      </p:sp>
      <p:sp>
        <p:nvSpPr>
          <p:cNvPr id="3" name="Content Placeholder 2"/>
          <p:cNvSpPr>
            <a:spLocks noGrp="1"/>
          </p:cNvSpPr>
          <p:nvPr>
            <p:ph idx="1"/>
          </p:nvPr>
        </p:nvSpPr>
        <p:spPr>
          <a:xfrm>
            <a:off x="849086" y="2114550"/>
            <a:ext cx="10515600" cy="4351338"/>
          </a:xfrm>
        </p:spPr>
        <p:txBody>
          <a:bodyPr/>
          <a:lstStyle>
            <a:lvl1pPr marL="320040" indent="-320040">
              <a:lnSpc>
                <a:spcPct val="120000"/>
              </a:lnSpc>
              <a:buClr>
                <a:srgbClr val="782B8B"/>
              </a:buClr>
              <a:buSzPct val="125000"/>
              <a:buFont typeface="Segoe UI" panose="020B0502040204020203" pitchFamily="34" charset="0"/>
              <a:buChar char="»"/>
              <a:defRPr>
                <a:latin typeface="Segoe UI" panose="020B0502040204020203" pitchFamily="34" charset="0"/>
                <a:cs typeface="Segoe UI" panose="020B0502040204020203" pitchFamily="34" charset="0"/>
              </a:defRPr>
            </a:lvl1pPr>
            <a:lvl2pPr marL="685800" indent="-228600">
              <a:buClr>
                <a:srgbClr val="782B8B"/>
              </a:buClr>
              <a:buFont typeface="Segoe UI" panose="020B0502040204020203" pitchFamily="34" charset="0"/>
              <a:buChar char="»"/>
              <a:defRPr>
                <a:latin typeface="Segoe UI" panose="020B0502040204020203" pitchFamily="34" charset="0"/>
                <a:cs typeface="Segoe UI" panose="020B0502040204020203" pitchFamily="34" charset="0"/>
              </a:defRPr>
            </a:lvl2pPr>
            <a:lvl3pPr marL="1143000" indent="-228600">
              <a:buClr>
                <a:srgbClr val="782B8B"/>
              </a:buClr>
              <a:buFont typeface="Segoe UI" panose="020B0502040204020203" pitchFamily="34" charset="0"/>
              <a:buChar char="»"/>
              <a:defRPr>
                <a:latin typeface="Segoe UI" panose="020B0502040204020203" pitchFamily="34" charset="0"/>
                <a:cs typeface="Segoe UI" panose="020B0502040204020203" pitchFamily="34" charset="0"/>
              </a:defRPr>
            </a:lvl3pPr>
            <a:lvl4pPr marL="1600200" indent="-228600">
              <a:buClr>
                <a:srgbClr val="782B8B"/>
              </a:buClr>
              <a:buFont typeface="Segoe UI" panose="020B0502040204020203" pitchFamily="34" charset="0"/>
              <a:buChar char="»"/>
              <a:defRPr>
                <a:latin typeface="Segoe UI" panose="020B0502040204020203" pitchFamily="34" charset="0"/>
                <a:cs typeface="Segoe UI" panose="020B0502040204020203" pitchFamily="34" charset="0"/>
              </a:defRPr>
            </a:lvl4pPr>
            <a:lvl5pPr marL="2057400" indent="-228600">
              <a:buClr>
                <a:srgbClr val="782B8B"/>
              </a:buClr>
              <a:buFont typeface="Segoe UI" panose="020B0502040204020203" pitchFamily="34" charset="0"/>
              <a:buChar char="»"/>
              <a:defRPr>
                <a:latin typeface="Segoe UI" panose="020B0502040204020203" pitchFamily="34" charset="0"/>
                <a:cs typeface="Segoe UI"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69258C0A-392C-4A8B-9007-135A2DC939C1}" type="datetimeFigureOut">
              <a:rPr lang="en-US" smtClean="0"/>
              <a:t>4/20/2022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3987711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lstStyle>
            <a:lvl1pPr>
              <a:defRPr sz="6000" b="1">
                <a:solidFill>
                  <a:srgbClr val="14315A"/>
                </a:solidFill>
                <a:latin typeface="Segoe UI" panose="020B0502040204020203" pitchFamily="34" charset="0"/>
                <a:cs typeface="Segoe UI" panose="020B0502040204020203" pitchFamily="34" charset="0"/>
              </a:defRPr>
            </a:lvl1pPr>
          </a:lstStyle>
          <a:p>
            <a:r>
              <a:rPr lang="en-US" dirty="0"/>
              <a:t>CLICK TO EDIT TITLE</a:t>
            </a:r>
          </a:p>
        </p:txBody>
      </p:sp>
      <p:sp>
        <p:nvSpPr>
          <p:cNvPr id="4" name="Date Placeholder 3"/>
          <p:cNvSpPr>
            <a:spLocks noGrp="1"/>
          </p:cNvSpPr>
          <p:nvPr>
            <p:ph type="dt" sz="half" idx="10"/>
          </p:nvPr>
        </p:nvSpPr>
        <p:spPr/>
        <p:txBody>
          <a:bodyPr/>
          <a:lstStyle/>
          <a:p>
            <a:fld id="{69258C0A-392C-4A8B-9007-135A2DC939C1}" type="datetimeFigureOut">
              <a:rPr lang="en-US" smtClean="0"/>
              <a:t>4/20/2022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174654"/>
            <a:ext cx="12192000" cy="2068801"/>
          </a:xfrm>
          <a:prstGeom prst="rect">
            <a:avLst/>
          </a:prstGeom>
        </p:spPr>
      </p:pic>
    </p:spTree>
    <p:extLst>
      <p:ext uri="{BB962C8B-B14F-4D97-AF65-F5344CB8AC3E}">
        <p14:creationId xmlns:p14="http://schemas.microsoft.com/office/powerpoint/2010/main" val="1427120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14315A"/>
                </a:solidFill>
                <a:latin typeface="Segoe UI" panose="020B0502040204020203" pitchFamily="34" charset="0"/>
                <a:cs typeface="Segoe UI" panose="020B0502040204020203" pitchFamily="34" charset="0"/>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defRPr>
                <a:latin typeface="Segoe UI" panose="020B0502040204020203" pitchFamily="34" charset="0"/>
                <a:cs typeface="Segoe UI" panose="020B0502040204020203" pitchFamily="34" charset="0"/>
              </a:defRPr>
            </a:lvl1pPr>
            <a:lvl2pPr>
              <a:defRPr>
                <a:latin typeface="Segoe UI" panose="020B0502040204020203" pitchFamily="34" charset="0"/>
                <a:cs typeface="Segoe UI" panose="020B0502040204020203" pitchFamily="34" charset="0"/>
              </a:defRPr>
            </a:lvl2pPr>
            <a:lvl3pPr>
              <a:defRPr>
                <a:latin typeface="Segoe UI" panose="020B0502040204020203" pitchFamily="34" charset="0"/>
                <a:cs typeface="Segoe UI" panose="020B0502040204020203" pitchFamily="34" charset="0"/>
              </a:defRPr>
            </a:lvl3pPr>
            <a:lvl4pPr>
              <a:defRPr>
                <a:latin typeface="Segoe UI" panose="020B0502040204020203" pitchFamily="34" charset="0"/>
                <a:cs typeface="Segoe UI" panose="020B0502040204020203" pitchFamily="34" charset="0"/>
              </a:defRPr>
            </a:lvl4pPr>
            <a:lvl5pPr>
              <a:defRPr>
                <a:latin typeface="Segoe UI" panose="020B0502040204020203" pitchFamily="34" charset="0"/>
                <a:cs typeface="Segoe UI"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lvl1pPr>
              <a:defRPr>
                <a:latin typeface="Segoe UI" panose="020B0502040204020203" pitchFamily="34" charset="0"/>
                <a:cs typeface="Segoe UI" panose="020B0502040204020203" pitchFamily="34" charset="0"/>
              </a:defRPr>
            </a:lvl1pPr>
            <a:lvl2pPr>
              <a:defRPr>
                <a:latin typeface="Segoe UI" panose="020B0502040204020203" pitchFamily="34" charset="0"/>
                <a:cs typeface="Segoe UI" panose="020B0502040204020203" pitchFamily="34" charset="0"/>
              </a:defRPr>
            </a:lvl2pPr>
            <a:lvl3pPr>
              <a:defRPr>
                <a:latin typeface="Segoe UI" panose="020B0502040204020203" pitchFamily="34" charset="0"/>
                <a:cs typeface="Segoe UI" panose="020B0502040204020203" pitchFamily="34" charset="0"/>
              </a:defRPr>
            </a:lvl3pPr>
            <a:lvl4pPr>
              <a:defRPr>
                <a:latin typeface="Segoe UI" panose="020B0502040204020203" pitchFamily="34" charset="0"/>
                <a:cs typeface="Segoe UI" panose="020B0502040204020203" pitchFamily="34" charset="0"/>
              </a:defRPr>
            </a:lvl4pPr>
            <a:lvl5pPr>
              <a:defRPr>
                <a:latin typeface="Segoe UI" panose="020B0502040204020203" pitchFamily="34" charset="0"/>
                <a:cs typeface="Segoe UI"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69258C0A-392C-4A8B-9007-135A2DC939C1}" type="datetimeFigureOut">
              <a:rPr lang="en-US" smtClean="0"/>
              <a:t>4/20/2022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2302147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b="1">
                <a:solidFill>
                  <a:srgbClr val="14315A"/>
                </a:solidFill>
                <a:latin typeface="Segoe UI" panose="020B0502040204020203" pitchFamily="34" charset="0"/>
                <a:cs typeface="Segoe UI" panose="020B0502040204020203" pitchFamily="34" charset="0"/>
              </a:defRPr>
            </a:lvl1p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atin typeface="Segoe UI" panose="020B0502040204020203" pitchFamily="34" charset="0"/>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lvl1pPr>
              <a:defRPr>
                <a:latin typeface="Segoe UI" panose="020B0502040204020203" pitchFamily="34" charset="0"/>
                <a:cs typeface="Segoe UI" panose="020B0502040204020203" pitchFamily="34" charset="0"/>
              </a:defRPr>
            </a:lvl1pPr>
            <a:lvl2pPr>
              <a:defRPr>
                <a:latin typeface="Segoe UI" panose="020B0502040204020203" pitchFamily="34" charset="0"/>
                <a:cs typeface="Segoe UI" panose="020B0502040204020203" pitchFamily="34" charset="0"/>
              </a:defRPr>
            </a:lvl2pPr>
            <a:lvl3pPr>
              <a:defRPr>
                <a:latin typeface="Segoe UI" panose="020B0502040204020203" pitchFamily="34" charset="0"/>
                <a:cs typeface="Segoe UI" panose="020B0502040204020203" pitchFamily="34" charset="0"/>
              </a:defRPr>
            </a:lvl3pPr>
            <a:lvl4pPr>
              <a:defRPr>
                <a:latin typeface="Segoe UI" panose="020B0502040204020203" pitchFamily="34" charset="0"/>
                <a:cs typeface="Segoe UI" panose="020B0502040204020203" pitchFamily="34" charset="0"/>
              </a:defRPr>
            </a:lvl4pPr>
            <a:lvl5pPr>
              <a:defRPr>
                <a:latin typeface="Segoe UI" panose="020B0502040204020203" pitchFamily="34" charset="0"/>
                <a:cs typeface="Segoe UI"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atin typeface="Segoe UI" panose="020B0502040204020203" pitchFamily="34" charset="0"/>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a:latin typeface="Segoe UI" panose="020B0502040204020203" pitchFamily="34" charset="0"/>
                <a:cs typeface="Segoe UI" panose="020B0502040204020203" pitchFamily="34" charset="0"/>
              </a:defRPr>
            </a:lvl1pPr>
            <a:lvl2pPr>
              <a:defRPr>
                <a:latin typeface="Segoe UI" panose="020B0502040204020203" pitchFamily="34" charset="0"/>
                <a:cs typeface="Segoe UI" panose="020B0502040204020203" pitchFamily="34" charset="0"/>
              </a:defRPr>
            </a:lvl2pPr>
            <a:lvl3pPr>
              <a:defRPr>
                <a:latin typeface="Segoe UI" panose="020B0502040204020203" pitchFamily="34" charset="0"/>
                <a:cs typeface="Segoe UI" panose="020B0502040204020203" pitchFamily="34" charset="0"/>
              </a:defRPr>
            </a:lvl3pPr>
            <a:lvl4pPr>
              <a:defRPr>
                <a:latin typeface="Segoe UI" panose="020B0502040204020203" pitchFamily="34" charset="0"/>
                <a:cs typeface="Segoe UI" panose="020B0502040204020203" pitchFamily="34" charset="0"/>
              </a:defRPr>
            </a:lvl4pPr>
            <a:lvl5pPr>
              <a:defRPr>
                <a:latin typeface="Segoe UI" panose="020B0502040204020203" pitchFamily="34" charset="0"/>
                <a:cs typeface="Segoe UI"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69258C0A-392C-4A8B-9007-135A2DC939C1}" type="datetimeFigureOut">
              <a:rPr lang="en-US" smtClean="0"/>
              <a:t>4/20/2022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2258680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14315A"/>
                </a:solidFill>
                <a:latin typeface="Segoe UI" panose="020B0502040204020203" pitchFamily="34" charset="0"/>
                <a:cs typeface="Segoe UI" panose="020B0502040204020203" pitchFamily="34" charset="0"/>
              </a:defRPr>
            </a:lvl1pPr>
          </a:lstStyle>
          <a:p>
            <a:r>
              <a:rPr lang="en-US" dirty="0"/>
              <a:t>Click to edit Master title style</a:t>
            </a:r>
          </a:p>
        </p:txBody>
      </p:sp>
      <p:sp>
        <p:nvSpPr>
          <p:cNvPr id="3" name="Date Placeholder 2"/>
          <p:cNvSpPr>
            <a:spLocks noGrp="1"/>
          </p:cNvSpPr>
          <p:nvPr>
            <p:ph type="dt" sz="half" idx="10"/>
          </p:nvPr>
        </p:nvSpPr>
        <p:spPr/>
        <p:txBody>
          <a:bodyPr/>
          <a:lstStyle/>
          <a:p>
            <a:fld id="{69258C0A-392C-4A8B-9007-135A2DC939C1}" type="datetimeFigureOut">
              <a:rPr lang="en-US" smtClean="0"/>
              <a:t>4/20/2022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1014485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258C0A-392C-4A8B-9007-135A2DC939C1}" type="datetimeFigureOut">
              <a:rPr lang="en-US" smtClean="0"/>
              <a:t>4/20/2022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652909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atin typeface="Segoe UI" panose="020B0502040204020203" pitchFamily="34" charset="0"/>
                <a:cs typeface="Segoe UI" panose="020B0502040204020203" pitchFamily="34" charset="0"/>
              </a:defRPr>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atin typeface="Segoe UI" panose="020B0502040204020203" pitchFamily="34" charset="0"/>
                <a:cs typeface="Segoe UI" panose="020B0502040204020203" pitchFamily="34" charset="0"/>
              </a:defRPr>
            </a:lvl1pPr>
            <a:lvl2pPr>
              <a:defRPr sz="2800">
                <a:latin typeface="Segoe UI" panose="020B0502040204020203" pitchFamily="34" charset="0"/>
                <a:cs typeface="Segoe UI" panose="020B0502040204020203" pitchFamily="34" charset="0"/>
              </a:defRPr>
            </a:lvl2pPr>
            <a:lvl3pPr>
              <a:defRPr sz="2400">
                <a:latin typeface="Segoe UI" panose="020B0502040204020203" pitchFamily="34" charset="0"/>
                <a:cs typeface="Segoe UI" panose="020B0502040204020203" pitchFamily="34" charset="0"/>
              </a:defRPr>
            </a:lvl3pPr>
            <a:lvl4pPr>
              <a:defRPr sz="2000">
                <a:latin typeface="Segoe UI" panose="020B0502040204020203" pitchFamily="34" charset="0"/>
                <a:cs typeface="Segoe UI" panose="020B0502040204020203" pitchFamily="34" charset="0"/>
              </a:defRPr>
            </a:lvl4pPr>
            <a:lvl5pPr>
              <a:defRPr sz="2000">
                <a:latin typeface="Segoe UI" panose="020B0502040204020203" pitchFamily="34" charset="0"/>
                <a:cs typeface="Segoe UI" panose="020B0502040204020203" pitchFamily="34" charset="0"/>
              </a:defRPr>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atin typeface="Segoe UI" panose="020B0502040204020203" pitchFamily="34" charset="0"/>
                <a:cs typeface="Segoe UI" panose="020B0502040204020203"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p:txBody>
          <a:bodyPr/>
          <a:lstStyle/>
          <a:p>
            <a:fld id="{69258C0A-392C-4A8B-9007-135A2DC939C1}" type="datetimeFigureOut">
              <a:rPr lang="en-US" smtClean="0"/>
              <a:t>4/20/2022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2368549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9258C0A-392C-4A8B-9007-135A2DC939C1}" type="datetimeFigureOut">
              <a:rPr lang="en-US" smtClean="0"/>
              <a:t>4/20/2022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453568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cs typeface="Segoe UI" panose="020B0502040204020203" pitchFamily="34" charset="0"/>
              </a:defRPr>
            </a:lvl1pPr>
          </a:lstStyle>
          <a:p>
            <a:fld id="{69258C0A-392C-4A8B-9007-135A2DC939C1}" type="datetimeFigureOut">
              <a:rPr lang="en-US" smtClean="0"/>
              <a:pPr/>
              <a:t>4/20/2022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Segoe UI" panose="020B0502040204020203" pitchFamily="34" charset="0"/>
                <a:cs typeface="Segoe UI" panose="020B0502040204020203" pitchFamily="34"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Segoe UI" panose="020B0502040204020203" pitchFamily="34" charset="0"/>
                <a:cs typeface="Segoe UI" panose="020B0502040204020203" pitchFamily="34" charset="0"/>
              </a:defRPr>
            </a:lvl1pPr>
          </a:lstStyle>
          <a:p>
            <a:fld id="{EB8090AE-F645-47C1-81A8-D4E28BF03D47}" type="slidenum">
              <a:rPr lang="en-US" smtClean="0"/>
              <a:pPr/>
              <a:t>‹#›</a:t>
            </a:fld>
            <a:endParaRPr lang="en-US" dirty="0"/>
          </a:p>
        </p:txBody>
      </p:sp>
    </p:spTree>
    <p:extLst>
      <p:ext uri="{BB962C8B-B14F-4D97-AF65-F5344CB8AC3E}">
        <p14:creationId xmlns:p14="http://schemas.microsoft.com/office/powerpoint/2010/main" val="40742630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rgbClr val="14315A"/>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dhcs.ca.gov/Documents/CSD_YV/BHIN/BHIN-22-006.pdf" TargetMode="External"/><Relationship Id="rId2" Type="http://schemas.openxmlformats.org/officeDocument/2006/relationships/hyperlink" Target="https://www.calmhsa.org/peer-certificatio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dhcs.ca.gov/Documents/CA-20-0006-A-Approval-Package.pdf"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dhcs.ca.gov/Documents/CA-20-0006-A-Approval-Package.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dhcs.ca.gov/toolkits/Pages/PHE-Outreach-Toolkit.asp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apps.dhcs.ca.gov/listsubscribe/default.aspx?list=ambassadors"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dhcs.ca.gov/Documents/CSD_YV/BHIN/BHIN-20-056-Peer-Support-Services-Funding.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981225"/>
            <a:ext cx="9144000" cy="1630763"/>
          </a:xfrm>
        </p:spPr>
        <p:txBody>
          <a:bodyPr>
            <a:noAutofit/>
          </a:bodyPr>
          <a:lstStyle/>
          <a:p>
            <a:r>
              <a:rPr lang="en-US" sz="4000" dirty="0">
                <a:latin typeface="Segoe UI"/>
                <a:cs typeface="Segoe UI"/>
              </a:rPr>
              <a:t>Drug Medi-Cal and Peer Support Services</a:t>
            </a:r>
            <a:endParaRPr lang="en-US" sz="4000" dirty="0"/>
          </a:p>
        </p:txBody>
      </p:sp>
      <p:sp>
        <p:nvSpPr>
          <p:cNvPr id="7" name="Subtitle 6">
            <a:extLst>
              <a:ext uri="{FF2B5EF4-FFF2-40B4-BE49-F238E27FC236}">
                <a16:creationId xmlns:a16="http://schemas.microsoft.com/office/drawing/2014/main" id="{DBD2808B-C8DD-4EEC-B1BC-719DD245B637}"/>
              </a:ext>
            </a:extLst>
          </p:cNvPr>
          <p:cNvSpPr>
            <a:spLocks noGrp="1"/>
          </p:cNvSpPr>
          <p:nvPr>
            <p:ph type="subTitle" idx="1"/>
          </p:nvPr>
        </p:nvSpPr>
        <p:spPr/>
        <p:txBody>
          <a:bodyPr/>
          <a:lstStyle/>
          <a:p>
            <a:r>
              <a:rPr lang="en-US" dirty="0"/>
              <a:t>Tuesday, April 12, 2022</a:t>
            </a:r>
          </a:p>
          <a:p>
            <a:r>
              <a:rPr lang="en-US" dirty="0"/>
              <a:t>3:00 p.m. – 4:00 p.m.</a:t>
            </a:r>
          </a:p>
        </p:txBody>
      </p:sp>
    </p:spTree>
    <p:extLst>
      <p:ext uri="{BB962C8B-B14F-4D97-AF65-F5344CB8AC3E}">
        <p14:creationId xmlns:p14="http://schemas.microsoft.com/office/powerpoint/2010/main" val="2765544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1FE67-C6F9-4EC2-AC23-0F9C2B8F74DF}"/>
              </a:ext>
            </a:extLst>
          </p:cNvPr>
          <p:cNvSpPr>
            <a:spLocks noGrp="1"/>
          </p:cNvSpPr>
          <p:nvPr>
            <p:ph type="title"/>
          </p:nvPr>
        </p:nvSpPr>
        <p:spPr/>
        <p:txBody>
          <a:bodyPr/>
          <a:lstStyle/>
          <a:p>
            <a:r>
              <a:rPr lang="en-US" dirty="0"/>
              <a:t>Roles in the Medi-Cal Peer Support Specialist Services Benefit</a:t>
            </a:r>
          </a:p>
        </p:txBody>
      </p:sp>
      <p:sp>
        <p:nvSpPr>
          <p:cNvPr id="3" name="Content Placeholder 2">
            <a:extLst>
              <a:ext uri="{FF2B5EF4-FFF2-40B4-BE49-F238E27FC236}">
                <a16:creationId xmlns:a16="http://schemas.microsoft.com/office/drawing/2014/main" id="{43D13B9B-A454-4A75-881F-5D471BBCAB3F}"/>
              </a:ext>
            </a:extLst>
          </p:cNvPr>
          <p:cNvSpPr>
            <a:spLocks noGrp="1"/>
          </p:cNvSpPr>
          <p:nvPr>
            <p:ph idx="1"/>
          </p:nvPr>
        </p:nvSpPr>
        <p:spPr/>
        <p:txBody>
          <a:bodyPr>
            <a:normAutofit lnSpcReduction="10000"/>
          </a:bodyPr>
          <a:lstStyle/>
          <a:p>
            <a:r>
              <a:rPr lang="en-US" b="1" dirty="0"/>
              <a:t>Department of Health Care Services: </a:t>
            </a:r>
            <a:r>
              <a:rPr lang="en-US" dirty="0"/>
              <a:t>Establish statewide standards for peer certification and monitor certifying organizations and counties. </a:t>
            </a:r>
          </a:p>
          <a:p>
            <a:r>
              <a:rPr lang="en-US" b="1" dirty="0"/>
              <a:t>County: </a:t>
            </a:r>
            <a:r>
              <a:rPr lang="en-US" dirty="0"/>
              <a:t>Implement the </a:t>
            </a:r>
            <a:r>
              <a:rPr lang="en-US" dirty="0" err="1"/>
              <a:t>Medi</a:t>
            </a:r>
            <a:r>
              <a:rPr lang="en-US" dirty="0"/>
              <a:t>-Cal benefit, and either develop or choose a certification program.</a:t>
            </a:r>
          </a:p>
          <a:p>
            <a:r>
              <a:rPr lang="en-US" b="1" dirty="0"/>
              <a:t>Certification program: </a:t>
            </a:r>
            <a:r>
              <a:rPr lang="en-US" dirty="0"/>
              <a:t>Certify peer support specialists for Medi-Cal reimbursement.</a:t>
            </a:r>
          </a:p>
          <a:p>
            <a:r>
              <a:rPr lang="en-US" b="1" dirty="0"/>
              <a:t>Peers: </a:t>
            </a:r>
            <a:r>
              <a:rPr lang="en-US" dirty="0"/>
              <a:t>Provide peer support services to Medi-Cal beneficiaries. </a:t>
            </a:r>
          </a:p>
        </p:txBody>
      </p:sp>
    </p:spTree>
    <p:extLst>
      <p:ext uri="{BB962C8B-B14F-4D97-AF65-F5344CB8AC3E}">
        <p14:creationId xmlns:p14="http://schemas.microsoft.com/office/powerpoint/2010/main" val="3751814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B6272-9A43-45F5-8F38-FD0F162B850C}"/>
              </a:ext>
            </a:extLst>
          </p:cNvPr>
          <p:cNvSpPr>
            <a:spLocks noGrp="1"/>
          </p:cNvSpPr>
          <p:nvPr>
            <p:ph type="title"/>
          </p:nvPr>
        </p:nvSpPr>
        <p:spPr/>
        <p:txBody>
          <a:bodyPr/>
          <a:lstStyle/>
          <a:p>
            <a:r>
              <a:rPr lang="en-US" dirty="0"/>
              <a:t>County Role in Medi-Cal Peer Support Specialist Services</a:t>
            </a:r>
          </a:p>
        </p:txBody>
      </p:sp>
      <p:sp>
        <p:nvSpPr>
          <p:cNvPr id="3" name="Content Placeholder 2">
            <a:extLst>
              <a:ext uri="{FF2B5EF4-FFF2-40B4-BE49-F238E27FC236}">
                <a16:creationId xmlns:a16="http://schemas.microsoft.com/office/drawing/2014/main" id="{50C6FC91-D7DA-4C8D-ABD1-44C624E0C01B}"/>
              </a:ext>
            </a:extLst>
          </p:cNvPr>
          <p:cNvSpPr>
            <a:spLocks noGrp="1"/>
          </p:cNvSpPr>
          <p:nvPr>
            <p:ph idx="1"/>
          </p:nvPr>
        </p:nvSpPr>
        <p:spPr/>
        <p:txBody>
          <a:bodyPr>
            <a:normAutofit/>
          </a:bodyPr>
          <a:lstStyle/>
          <a:p>
            <a:r>
              <a:rPr lang="en-US" dirty="0"/>
              <a:t>Each county may decide whether to opt into this benefit. </a:t>
            </a:r>
          </a:p>
          <a:p>
            <a:r>
              <a:rPr lang="en-US" dirty="0"/>
              <a:t>Counties are responsible for implementing the Medi-Cal peer support specialist services benefit.</a:t>
            </a:r>
          </a:p>
          <a:p>
            <a:r>
              <a:rPr lang="en-US" dirty="0"/>
              <a:t>Interested peers and peer-run organizations should work with their county Behavioral Health Department to bill Medi-Cal for peer support specialist services. </a:t>
            </a:r>
          </a:p>
        </p:txBody>
      </p:sp>
    </p:spTree>
    <p:extLst>
      <p:ext uri="{BB962C8B-B14F-4D97-AF65-F5344CB8AC3E}">
        <p14:creationId xmlns:p14="http://schemas.microsoft.com/office/powerpoint/2010/main" val="3353837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740AE-7CD9-4366-9938-7399C84ACB0C}"/>
              </a:ext>
            </a:extLst>
          </p:cNvPr>
          <p:cNvSpPr>
            <a:spLocks noGrp="1"/>
          </p:cNvSpPr>
          <p:nvPr>
            <p:ph type="title"/>
          </p:nvPr>
        </p:nvSpPr>
        <p:spPr/>
        <p:txBody>
          <a:bodyPr/>
          <a:lstStyle/>
          <a:p>
            <a:r>
              <a:rPr lang="en-US" dirty="0"/>
              <a:t>Certification Programs for Medi-Cal Peer Support Specialists</a:t>
            </a:r>
          </a:p>
        </p:txBody>
      </p:sp>
      <p:sp>
        <p:nvSpPr>
          <p:cNvPr id="3" name="Content Placeholder 2">
            <a:extLst>
              <a:ext uri="{FF2B5EF4-FFF2-40B4-BE49-F238E27FC236}">
                <a16:creationId xmlns:a16="http://schemas.microsoft.com/office/drawing/2014/main" id="{57EDCF76-D38F-4547-94E2-7AD006D55629}"/>
              </a:ext>
            </a:extLst>
          </p:cNvPr>
          <p:cNvSpPr>
            <a:spLocks noGrp="1"/>
          </p:cNvSpPr>
          <p:nvPr>
            <p:ph idx="1"/>
          </p:nvPr>
        </p:nvSpPr>
        <p:spPr/>
        <p:txBody>
          <a:bodyPr>
            <a:normAutofit lnSpcReduction="10000"/>
          </a:bodyPr>
          <a:lstStyle/>
          <a:p>
            <a:r>
              <a:rPr lang="en-US" dirty="0"/>
              <a:t>To receive Medi-Cal reimbursement, peer support specialists must become certified as a Medi-Cal Peer Support Specialist in California. </a:t>
            </a:r>
          </a:p>
          <a:p>
            <a:r>
              <a:rPr lang="en-US" dirty="0"/>
              <a:t>Counties are responsible for implementing certification programs.</a:t>
            </a:r>
          </a:p>
          <a:p>
            <a:r>
              <a:rPr lang="en-US" dirty="0"/>
              <a:t>Counties may implement their own certification program or select an entity to provide a certification program for their county. </a:t>
            </a:r>
          </a:p>
        </p:txBody>
      </p:sp>
    </p:spTree>
    <p:extLst>
      <p:ext uri="{BB962C8B-B14F-4D97-AF65-F5344CB8AC3E}">
        <p14:creationId xmlns:p14="http://schemas.microsoft.com/office/powerpoint/2010/main" val="39312303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54DCF-2B96-4FB4-85C4-34C6B4725300}"/>
              </a:ext>
            </a:extLst>
          </p:cNvPr>
          <p:cNvSpPr>
            <a:spLocks noGrp="1"/>
          </p:cNvSpPr>
          <p:nvPr>
            <p:ph type="title"/>
          </p:nvPr>
        </p:nvSpPr>
        <p:spPr/>
        <p:txBody>
          <a:bodyPr/>
          <a:lstStyle/>
          <a:p>
            <a:r>
              <a:rPr lang="en-US" dirty="0"/>
              <a:t>Certification Program (continued)</a:t>
            </a:r>
            <a:endParaRPr lang="en-US" dirty="0">
              <a:highlight>
                <a:srgbClr val="FFFF00"/>
              </a:highlight>
            </a:endParaRPr>
          </a:p>
        </p:txBody>
      </p:sp>
      <p:sp>
        <p:nvSpPr>
          <p:cNvPr id="3" name="Content Placeholder 2">
            <a:extLst>
              <a:ext uri="{FF2B5EF4-FFF2-40B4-BE49-F238E27FC236}">
                <a16:creationId xmlns:a16="http://schemas.microsoft.com/office/drawing/2014/main" id="{12F1777B-7E0A-46C0-9B26-4F2110C091DD}"/>
              </a:ext>
            </a:extLst>
          </p:cNvPr>
          <p:cNvSpPr>
            <a:spLocks noGrp="1"/>
          </p:cNvSpPr>
          <p:nvPr>
            <p:ph idx="1"/>
          </p:nvPr>
        </p:nvSpPr>
        <p:spPr>
          <a:xfrm>
            <a:off x="849086" y="2114550"/>
            <a:ext cx="10515600" cy="3968750"/>
          </a:xfrm>
        </p:spPr>
        <p:txBody>
          <a:bodyPr/>
          <a:lstStyle/>
          <a:p>
            <a:r>
              <a:rPr lang="en-US" dirty="0"/>
              <a:t>A county may only elect one certification entity at a time.</a:t>
            </a:r>
            <a:r>
              <a:rPr lang="en-US" baseline="30000" dirty="0"/>
              <a:t>1</a:t>
            </a:r>
          </a:p>
          <a:p>
            <a:r>
              <a:rPr lang="en-US" dirty="0"/>
              <a:t>Many counties have chosen </a:t>
            </a:r>
            <a:r>
              <a:rPr lang="en-US" dirty="0" err="1"/>
              <a:t>CalMHSA</a:t>
            </a:r>
            <a:r>
              <a:rPr lang="en-US" dirty="0"/>
              <a:t> as their certification entity for FY 2022-2023.</a:t>
            </a:r>
          </a:p>
          <a:p>
            <a:pPr lvl="1"/>
            <a:r>
              <a:rPr lang="en-US" dirty="0"/>
              <a:t>More information about the </a:t>
            </a:r>
            <a:r>
              <a:rPr lang="en-US" dirty="0" err="1"/>
              <a:t>CalMHSA</a:t>
            </a:r>
            <a:r>
              <a:rPr lang="en-US" dirty="0"/>
              <a:t> Medi-Cal Peer Support Specialist Certification Program can be found online: </a:t>
            </a:r>
            <a:r>
              <a:rPr lang="en-US" dirty="0">
                <a:hlinkClick r:id="rId2"/>
              </a:rPr>
              <a:t>https://www.calmhsa.org/peer-certification/</a:t>
            </a:r>
            <a:r>
              <a:rPr lang="en-US" dirty="0"/>
              <a:t> </a:t>
            </a:r>
          </a:p>
          <a:p>
            <a:r>
              <a:rPr lang="en-US" dirty="0"/>
              <a:t>DHCS will host a separate Technical Assistance webinar on developing certification programs in Fall 2022. </a:t>
            </a:r>
          </a:p>
        </p:txBody>
      </p:sp>
      <p:sp>
        <p:nvSpPr>
          <p:cNvPr id="4" name="TextBox 3">
            <a:extLst>
              <a:ext uri="{FF2B5EF4-FFF2-40B4-BE49-F238E27FC236}">
                <a16:creationId xmlns:a16="http://schemas.microsoft.com/office/drawing/2014/main" id="{F66C0E28-14D2-4AB7-A7E8-40B5560F4B5C}"/>
              </a:ext>
            </a:extLst>
          </p:cNvPr>
          <p:cNvSpPr txBox="1"/>
          <p:nvPr/>
        </p:nvSpPr>
        <p:spPr>
          <a:xfrm>
            <a:off x="849086" y="6292398"/>
            <a:ext cx="4873450" cy="369332"/>
          </a:xfrm>
          <a:prstGeom prst="rect">
            <a:avLst/>
          </a:prstGeom>
          <a:noFill/>
        </p:spPr>
        <p:txBody>
          <a:bodyPr wrap="none" rtlCol="0">
            <a:spAutoFit/>
          </a:bodyPr>
          <a:lstStyle/>
          <a:p>
            <a:r>
              <a:rPr lang="en-US" baseline="30000" dirty="0">
                <a:latin typeface="Arial" panose="020B0604020202020204" pitchFamily="34" charset="0"/>
                <a:cs typeface="Arial" panose="020B0604020202020204" pitchFamily="34" charset="0"/>
              </a:rPr>
              <a:t>1</a:t>
            </a:r>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3"/>
              </a:rPr>
              <a:t>Behavioral Health Information Notice 22-006</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1120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8CE27-4ACC-4277-864D-505423786528}"/>
              </a:ext>
            </a:extLst>
          </p:cNvPr>
          <p:cNvSpPr>
            <a:spLocks noGrp="1"/>
          </p:cNvSpPr>
          <p:nvPr>
            <p:ph type="title"/>
          </p:nvPr>
        </p:nvSpPr>
        <p:spPr/>
        <p:txBody>
          <a:bodyPr/>
          <a:lstStyle/>
          <a:p>
            <a:r>
              <a:rPr lang="en-US" dirty="0"/>
              <a:t>Benefit Description</a:t>
            </a:r>
            <a:endParaRPr lang="en-US" dirty="0">
              <a:highlight>
                <a:srgbClr val="FFFF00"/>
              </a:highlight>
            </a:endParaRPr>
          </a:p>
        </p:txBody>
      </p:sp>
      <p:sp>
        <p:nvSpPr>
          <p:cNvPr id="3" name="Content Placeholder 2">
            <a:extLst>
              <a:ext uri="{FF2B5EF4-FFF2-40B4-BE49-F238E27FC236}">
                <a16:creationId xmlns:a16="http://schemas.microsoft.com/office/drawing/2014/main" id="{91566B69-15BF-4218-A404-1B8354E32450}"/>
              </a:ext>
            </a:extLst>
          </p:cNvPr>
          <p:cNvSpPr>
            <a:spLocks noGrp="1"/>
          </p:cNvSpPr>
          <p:nvPr>
            <p:ph idx="1"/>
          </p:nvPr>
        </p:nvSpPr>
        <p:spPr/>
        <p:txBody>
          <a:bodyPr>
            <a:normAutofit fontScale="62500" lnSpcReduction="20000"/>
          </a:bodyPr>
          <a:lstStyle/>
          <a:p>
            <a:pPr marL="0" indent="0">
              <a:buNone/>
            </a:pPr>
            <a:r>
              <a:rPr lang="en-US" sz="3200" b="1" dirty="0"/>
              <a:t>Peer Support Services: </a:t>
            </a:r>
          </a:p>
          <a:p>
            <a:r>
              <a:rPr lang="en-US" dirty="0"/>
              <a:t>Are </a:t>
            </a:r>
            <a:r>
              <a:rPr lang="en-US" b="1" dirty="0"/>
              <a:t>culturally competent individual and group services that promote recovery, resiliency, engagement, socialization, self-sufficiency, self-advocacy, development of natural supports, and identification of strengths </a:t>
            </a:r>
            <a:r>
              <a:rPr lang="en-US" dirty="0"/>
              <a:t>through structured activities such as group and individual coaching to set recovery goals and identify steps to reach the goals. </a:t>
            </a:r>
          </a:p>
          <a:p>
            <a:r>
              <a:rPr lang="en-US" dirty="0"/>
              <a:t>Services aim </a:t>
            </a:r>
            <a:r>
              <a:rPr lang="en-US" b="1" dirty="0"/>
              <a:t>to prevent relapse, empower beneficiaries through strength-based coaching, support linkages to community resources, and to educate beneficiaries and their families </a:t>
            </a:r>
            <a:r>
              <a:rPr lang="en-US" dirty="0"/>
              <a:t>about their conditions and the process of recovery.</a:t>
            </a:r>
          </a:p>
          <a:p>
            <a:r>
              <a:rPr lang="en-US" dirty="0"/>
              <a:t>May be </a:t>
            </a:r>
            <a:r>
              <a:rPr lang="en-US" b="1" dirty="0"/>
              <a:t>provided with the beneficiary or significant support person(s) </a:t>
            </a:r>
            <a:r>
              <a:rPr lang="en-US" dirty="0"/>
              <a:t>and may be provided in a </a:t>
            </a:r>
            <a:r>
              <a:rPr lang="en-US" b="1" dirty="0"/>
              <a:t>clinical or non-clinical setting</a:t>
            </a:r>
            <a:r>
              <a:rPr lang="en-US" dirty="0"/>
              <a:t>. </a:t>
            </a:r>
          </a:p>
          <a:p>
            <a:r>
              <a:rPr lang="en-US" dirty="0"/>
              <a:t>Can </a:t>
            </a:r>
            <a:r>
              <a:rPr lang="en-US" b="1" dirty="0"/>
              <a:t>include contact with family members or other collaterals </a:t>
            </a:r>
            <a:r>
              <a:rPr lang="en-US" dirty="0"/>
              <a:t>if the purpose of the collateral’s participation is to focus on the treatment needs of the beneficiary by supporting the achievement of the beneficiary's treatment goals.</a:t>
            </a:r>
          </a:p>
        </p:txBody>
      </p:sp>
      <p:sp>
        <p:nvSpPr>
          <p:cNvPr id="4" name="TextBox 3">
            <a:extLst>
              <a:ext uri="{FF2B5EF4-FFF2-40B4-BE49-F238E27FC236}">
                <a16:creationId xmlns:a16="http://schemas.microsoft.com/office/drawing/2014/main" id="{75A1BA38-3212-4DF7-9C5E-E437534ED040}"/>
              </a:ext>
            </a:extLst>
          </p:cNvPr>
          <p:cNvSpPr txBox="1"/>
          <p:nvPr/>
        </p:nvSpPr>
        <p:spPr>
          <a:xfrm>
            <a:off x="6469555" y="6281222"/>
            <a:ext cx="5583644"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Source: </a:t>
            </a:r>
            <a:r>
              <a:rPr lang="en-US" dirty="0">
                <a:latin typeface="Arial" panose="020B0604020202020204" pitchFamily="34" charset="0"/>
                <a:cs typeface="Arial" panose="020B0604020202020204" pitchFamily="34" charset="0"/>
                <a:hlinkClick r:id="rId3"/>
              </a:rPr>
              <a:t>California State Plan Amendment 20-0006-A</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5351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8CE27-4ACC-4277-864D-505423786528}"/>
              </a:ext>
            </a:extLst>
          </p:cNvPr>
          <p:cNvSpPr>
            <a:spLocks noGrp="1"/>
          </p:cNvSpPr>
          <p:nvPr>
            <p:ph type="title"/>
          </p:nvPr>
        </p:nvSpPr>
        <p:spPr/>
        <p:txBody>
          <a:bodyPr/>
          <a:lstStyle/>
          <a:p>
            <a:r>
              <a:rPr lang="en-US" dirty="0"/>
              <a:t>Benefit Description</a:t>
            </a:r>
            <a:endParaRPr lang="en-US" dirty="0">
              <a:highlight>
                <a:srgbClr val="FFFF00"/>
              </a:highlight>
            </a:endParaRPr>
          </a:p>
        </p:txBody>
      </p:sp>
      <p:sp>
        <p:nvSpPr>
          <p:cNvPr id="3" name="Content Placeholder 2">
            <a:extLst>
              <a:ext uri="{FF2B5EF4-FFF2-40B4-BE49-F238E27FC236}">
                <a16:creationId xmlns:a16="http://schemas.microsoft.com/office/drawing/2014/main" id="{91566B69-15BF-4218-A404-1B8354E32450}"/>
              </a:ext>
            </a:extLst>
          </p:cNvPr>
          <p:cNvSpPr>
            <a:spLocks noGrp="1"/>
          </p:cNvSpPr>
          <p:nvPr>
            <p:ph idx="1"/>
          </p:nvPr>
        </p:nvSpPr>
        <p:spPr/>
        <p:txBody>
          <a:bodyPr>
            <a:normAutofit/>
          </a:bodyPr>
          <a:lstStyle/>
          <a:p>
            <a:r>
              <a:rPr lang="en-US" sz="3200" dirty="0"/>
              <a:t>Peer support services are based on an approved plan of care and can be delivered as a standalone service. Peer support services include the following service components:</a:t>
            </a:r>
          </a:p>
          <a:p>
            <a:pPr lvl="1"/>
            <a:r>
              <a:rPr lang="en-US" sz="2800" dirty="0"/>
              <a:t>Educational Skill Building Groups </a:t>
            </a:r>
          </a:p>
          <a:p>
            <a:pPr lvl="1"/>
            <a:r>
              <a:rPr lang="en-US" sz="2800" dirty="0"/>
              <a:t>Engagement</a:t>
            </a:r>
          </a:p>
          <a:p>
            <a:pPr lvl="1"/>
            <a:r>
              <a:rPr lang="en-US" sz="2800" dirty="0"/>
              <a:t>Therapeutic Activity</a:t>
            </a:r>
          </a:p>
        </p:txBody>
      </p:sp>
      <p:sp>
        <p:nvSpPr>
          <p:cNvPr id="4" name="TextBox 3">
            <a:extLst>
              <a:ext uri="{FF2B5EF4-FFF2-40B4-BE49-F238E27FC236}">
                <a16:creationId xmlns:a16="http://schemas.microsoft.com/office/drawing/2014/main" id="{7BB721BE-AD1A-4AB1-BFC5-022C8B7E90FB}"/>
              </a:ext>
            </a:extLst>
          </p:cNvPr>
          <p:cNvSpPr txBox="1"/>
          <p:nvPr/>
        </p:nvSpPr>
        <p:spPr>
          <a:xfrm>
            <a:off x="6417003" y="6281222"/>
            <a:ext cx="5583644"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Source: </a:t>
            </a:r>
            <a:r>
              <a:rPr lang="en-US" dirty="0">
                <a:latin typeface="Arial" panose="020B0604020202020204" pitchFamily="34" charset="0"/>
                <a:cs typeface="Arial" panose="020B0604020202020204" pitchFamily="34" charset="0"/>
                <a:hlinkClick r:id="rId3"/>
              </a:rPr>
              <a:t>California State Plan Amendment 20-0006-A</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18701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BA978-64AF-4B0B-96A5-6135C356CBE7}"/>
              </a:ext>
            </a:extLst>
          </p:cNvPr>
          <p:cNvSpPr>
            <a:spLocks noGrp="1"/>
          </p:cNvSpPr>
          <p:nvPr>
            <p:ph type="title"/>
          </p:nvPr>
        </p:nvSpPr>
        <p:spPr/>
        <p:txBody>
          <a:bodyPr/>
          <a:lstStyle/>
          <a:p>
            <a:r>
              <a:rPr lang="en-US" dirty="0"/>
              <a:t>Fiscal Requirements</a:t>
            </a:r>
          </a:p>
        </p:txBody>
      </p:sp>
    </p:spTree>
    <p:extLst>
      <p:ext uri="{BB962C8B-B14F-4D97-AF65-F5344CB8AC3E}">
        <p14:creationId xmlns:p14="http://schemas.microsoft.com/office/powerpoint/2010/main" val="10720171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7EE15-0A33-40DF-B59B-13128B222C68}"/>
              </a:ext>
            </a:extLst>
          </p:cNvPr>
          <p:cNvSpPr>
            <a:spLocks noGrp="1"/>
          </p:cNvSpPr>
          <p:nvPr>
            <p:ph type="title"/>
          </p:nvPr>
        </p:nvSpPr>
        <p:spPr/>
        <p:txBody>
          <a:bodyPr/>
          <a:lstStyle/>
          <a:p>
            <a:r>
              <a:rPr lang="en-US" dirty="0"/>
              <a:t>Rate Development</a:t>
            </a:r>
          </a:p>
        </p:txBody>
      </p:sp>
      <p:sp>
        <p:nvSpPr>
          <p:cNvPr id="3" name="Content Placeholder 2">
            <a:extLst>
              <a:ext uri="{FF2B5EF4-FFF2-40B4-BE49-F238E27FC236}">
                <a16:creationId xmlns:a16="http://schemas.microsoft.com/office/drawing/2014/main" id="{382F65BF-D26E-4B7A-B9DF-7B6B1EBFEF0F}"/>
              </a:ext>
            </a:extLst>
          </p:cNvPr>
          <p:cNvSpPr>
            <a:spLocks noGrp="1"/>
          </p:cNvSpPr>
          <p:nvPr>
            <p:ph idx="1"/>
          </p:nvPr>
        </p:nvSpPr>
        <p:spPr/>
        <p:txBody>
          <a:bodyPr/>
          <a:lstStyle/>
          <a:p>
            <a:r>
              <a:rPr lang="en-US" dirty="0"/>
              <a:t>DHCS shall develop the rate based on 1115 waiver authority and prevailing wages for comparable positions and services.</a:t>
            </a:r>
          </a:p>
          <a:p>
            <a:r>
              <a:rPr lang="en-US" dirty="0"/>
              <a:t>Rates will be published annually via BHINs. </a:t>
            </a:r>
          </a:p>
        </p:txBody>
      </p:sp>
    </p:spTree>
    <p:extLst>
      <p:ext uri="{BB962C8B-B14F-4D97-AF65-F5344CB8AC3E}">
        <p14:creationId xmlns:p14="http://schemas.microsoft.com/office/powerpoint/2010/main" val="13677131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Peer Support Services: </a:t>
            </a:r>
            <a:br>
              <a:rPr lang="en-US" dirty="0"/>
            </a:br>
            <a:r>
              <a:rPr lang="en-US" dirty="0"/>
              <a:t>Short Doyle Medi-Cal Claiming</a:t>
            </a:r>
          </a:p>
        </p:txBody>
      </p:sp>
      <p:sp>
        <p:nvSpPr>
          <p:cNvPr id="3" name="Content Placeholder 2"/>
          <p:cNvSpPr>
            <a:spLocks noGrp="1"/>
          </p:cNvSpPr>
          <p:nvPr>
            <p:ph idx="1"/>
          </p:nvPr>
        </p:nvSpPr>
        <p:spPr/>
        <p:txBody>
          <a:bodyPr/>
          <a:lstStyle/>
          <a:p>
            <a:r>
              <a:rPr lang="en-US" dirty="0"/>
              <a:t>Service will be billable to Short Doyle Medi-Cal for dates of service July 1, 2022 and after.</a:t>
            </a:r>
          </a:p>
          <a:p>
            <a:r>
              <a:rPr lang="en-US" dirty="0"/>
              <a:t>Two new procedure codes will be added to Short Doyle Medi-Cal for Peer Support Services Claiming: </a:t>
            </a:r>
          </a:p>
          <a:p>
            <a:pPr lvl="1"/>
            <a:r>
              <a:rPr lang="en-US" dirty="0"/>
              <a:t>H0025 - Behavioral Health Prevention Education Service </a:t>
            </a:r>
          </a:p>
          <a:p>
            <a:pPr lvl="1"/>
            <a:r>
              <a:rPr lang="en-US" dirty="0"/>
              <a:t>H0038 - Self-Help/Peer Services</a:t>
            </a:r>
          </a:p>
          <a:p>
            <a:pPr lvl="2"/>
            <a:r>
              <a:rPr lang="en-US" dirty="0"/>
              <a:t>These codes will be used for Drug Medi-Cal, Drug Medi-Cal ODS and Specialty Mental Health. </a:t>
            </a:r>
          </a:p>
        </p:txBody>
      </p:sp>
    </p:spTree>
    <p:extLst>
      <p:ext uri="{BB962C8B-B14F-4D97-AF65-F5344CB8AC3E}">
        <p14:creationId xmlns:p14="http://schemas.microsoft.com/office/powerpoint/2010/main" val="21325365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a:t>837P Claiming Requirements July 1, 2022 through June 30, 2023</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a:t>All claims must include rendering provider’s taxonomy code “175T00000X” Peer Specialist for reimbursement. </a:t>
            </a:r>
          </a:p>
          <a:p>
            <a:r>
              <a:rPr lang="en-US" dirty="0"/>
              <a:t>All claims will be billed in 15-minute increments.</a:t>
            </a:r>
          </a:p>
          <a:p>
            <a:r>
              <a:rPr lang="en-US" dirty="0"/>
              <a:t>SMHS will require “HE” modifier.</a:t>
            </a:r>
          </a:p>
          <a:p>
            <a:r>
              <a:rPr lang="en-US" dirty="0"/>
              <a:t>Level of Care Modifiers are required for DMC-ODS claims. </a:t>
            </a:r>
          </a:p>
          <a:p>
            <a:pPr lvl="1"/>
            <a:r>
              <a:rPr lang="en-US" dirty="0"/>
              <a:t>The level of care modifier should correspond to the DMC service group the Service Facility is certified for. </a:t>
            </a:r>
          </a:p>
          <a:p>
            <a:r>
              <a:rPr lang="en-US" dirty="0"/>
              <a:t>For DMC claims use Youth modifier “HA” and/or Pregnancy modifier “HD” when applicable. </a:t>
            </a:r>
          </a:p>
          <a:p>
            <a:r>
              <a:rPr lang="en-US" dirty="0" err="1"/>
              <a:t>CalAIM</a:t>
            </a:r>
            <a:r>
              <a:rPr lang="en-US" dirty="0"/>
              <a:t> Behavioral Health Payment Reform rates, effective as of July 1, 2023, will change these requirements.</a:t>
            </a:r>
          </a:p>
          <a:p>
            <a:endParaRPr lang="en-US" dirty="0"/>
          </a:p>
          <a:p>
            <a:endParaRPr lang="en-US" dirty="0"/>
          </a:p>
        </p:txBody>
      </p:sp>
    </p:spTree>
    <p:extLst>
      <p:ext uri="{BB962C8B-B14F-4D97-AF65-F5344CB8AC3E}">
        <p14:creationId xmlns:p14="http://schemas.microsoft.com/office/powerpoint/2010/main" val="4082480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91AC8-048B-473C-BDF9-69A62B76E932}"/>
              </a:ext>
            </a:extLst>
          </p:cNvPr>
          <p:cNvSpPr>
            <a:spLocks noGrp="1"/>
          </p:cNvSpPr>
          <p:nvPr>
            <p:ph type="title"/>
          </p:nvPr>
        </p:nvSpPr>
        <p:spPr/>
        <p:txBody>
          <a:bodyPr/>
          <a:lstStyle/>
          <a:p>
            <a:r>
              <a:rPr lang="en-US" dirty="0"/>
              <a:t>Featured Presenters</a:t>
            </a:r>
          </a:p>
        </p:txBody>
      </p:sp>
      <p:sp>
        <p:nvSpPr>
          <p:cNvPr id="3" name="Content Placeholder 2">
            <a:extLst>
              <a:ext uri="{FF2B5EF4-FFF2-40B4-BE49-F238E27FC236}">
                <a16:creationId xmlns:a16="http://schemas.microsoft.com/office/drawing/2014/main" id="{10DDDDB4-6F31-47FA-8E90-6C3DE8B25FB0}"/>
              </a:ext>
            </a:extLst>
          </p:cNvPr>
          <p:cNvSpPr>
            <a:spLocks noGrp="1"/>
          </p:cNvSpPr>
          <p:nvPr>
            <p:ph idx="1"/>
          </p:nvPr>
        </p:nvSpPr>
        <p:spPr>
          <a:xfrm>
            <a:off x="838200" y="2209800"/>
            <a:ext cx="10515600" cy="3816350"/>
          </a:xfrm>
        </p:spPr>
        <p:txBody>
          <a:bodyPr numCol="1">
            <a:normAutofit/>
          </a:bodyPr>
          <a:lstStyle/>
          <a:p>
            <a:r>
              <a:rPr lang="en-US" sz="3300" b="1" dirty="0">
                <a:latin typeface="Segoe UI"/>
                <a:cs typeface="Segoe UI"/>
              </a:rPr>
              <a:t>Ali Marzolf</a:t>
            </a:r>
            <a:r>
              <a:rPr lang="en-US" sz="3300" dirty="0">
                <a:latin typeface="Segoe UI"/>
                <a:cs typeface="Segoe UI"/>
              </a:rPr>
              <a:t>, </a:t>
            </a:r>
            <a:r>
              <a:rPr lang="en-US" sz="3300" i="1" dirty="0">
                <a:latin typeface="Segoe UI"/>
                <a:cs typeface="Segoe UI"/>
              </a:rPr>
              <a:t>Senior Policy Consultant, </a:t>
            </a:r>
            <a:r>
              <a:rPr lang="en-US" sz="3300" dirty="0">
                <a:latin typeface="Segoe UI"/>
                <a:cs typeface="Segoe UI"/>
              </a:rPr>
              <a:t>Integrated Care</a:t>
            </a:r>
            <a:r>
              <a:rPr lang="en-US" sz="3300" i="1" dirty="0">
                <a:latin typeface="Segoe UI"/>
                <a:cs typeface="Segoe UI"/>
              </a:rPr>
              <a:t>, </a:t>
            </a:r>
            <a:r>
              <a:rPr lang="en-US" sz="3300" dirty="0">
                <a:latin typeface="Segoe UI"/>
                <a:cs typeface="Segoe UI"/>
              </a:rPr>
              <a:t>Aurrera Health Group</a:t>
            </a:r>
            <a:endParaRPr lang="en-US" sz="3300" b="1" dirty="0">
              <a:latin typeface="Segoe UI"/>
              <a:cs typeface="Segoe UI"/>
            </a:endParaRPr>
          </a:p>
          <a:p>
            <a:r>
              <a:rPr lang="en-US" sz="3300" b="1" dirty="0">
                <a:latin typeface="Segoe UI"/>
                <a:cs typeface="Segoe UI"/>
              </a:rPr>
              <a:t>Anne </a:t>
            </a:r>
            <a:r>
              <a:rPr lang="en-US" sz="3300" b="1" dirty="0" err="1">
                <a:latin typeface="Segoe UI"/>
                <a:cs typeface="Segoe UI"/>
              </a:rPr>
              <a:t>Vierra</a:t>
            </a:r>
            <a:r>
              <a:rPr lang="en-US" sz="3300" dirty="0">
                <a:latin typeface="Segoe UI"/>
                <a:cs typeface="Segoe UI"/>
              </a:rPr>
              <a:t>,</a:t>
            </a:r>
            <a:r>
              <a:rPr lang="en-US" sz="3300" b="1" dirty="0">
                <a:latin typeface="Segoe UI"/>
                <a:cs typeface="Segoe UI"/>
              </a:rPr>
              <a:t> </a:t>
            </a:r>
            <a:r>
              <a:rPr lang="en-US" sz="3300" dirty="0">
                <a:latin typeface="Segoe UI"/>
                <a:cs typeface="Segoe UI"/>
              </a:rPr>
              <a:t>Local Governmental Financing Division, Department of Health Care Services</a:t>
            </a:r>
          </a:p>
          <a:p>
            <a:endParaRPr lang="en-US" sz="2400" dirty="0">
              <a:latin typeface="Segoe UI"/>
              <a:cs typeface="Segoe UI"/>
            </a:endParaRPr>
          </a:p>
          <a:p>
            <a:endParaRPr lang="en-US" sz="2400" dirty="0"/>
          </a:p>
          <a:p>
            <a:pPr marL="0" indent="0">
              <a:buNone/>
            </a:pPr>
            <a:endParaRPr lang="en-US" sz="3300" dirty="0">
              <a:latin typeface="Segoe UI"/>
              <a:cs typeface="Segoe UI"/>
            </a:endParaRPr>
          </a:p>
          <a:p>
            <a:endParaRPr lang="en-US" sz="2800" dirty="0">
              <a:latin typeface="Segoe UI"/>
              <a:cs typeface="Segoe UI"/>
            </a:endParaRPr>
          </a:p>
          <a:p>
            <a:endParaRPr lang="en-US" dirty="0"/>
          </a:p>
        </p:txBody>
      </p:sp>
    </p:spTree>
    <p:extLst>
      <p:ext uri="{BB962C8B-B14F-4D97-AF65-F5344CB8AC3E}">
        <p14:creationId xmlns:p14="http://schemas.microsoft.com/office/powerpoint/2010/main" val="17991845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81966-0BEE-40FD-8291-B35001128E76}"/>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53C38895-299D-4BED-AA4A-45F0B68F26F7}"/>
              </a:ext>
            </a:extLst>
          </p:cNvPr>
          <p:cNvSpPr>
            <a:spLocks noGrp="1"/>
          </p:cNvSpPr>
          <p:nvPr>
            <p:ph idx="1"/>
          </p:nvPr>
        </p:nvSpPr>
        <p:spPr>
          <a:xfrm>
            <a:off x="849086" y="2114550"/>
            <a:ext cx="5246914" cy="4262187"/>
          </a:xfrm>
        </p:spPr>
        <p:txBody>
          <a:bodyPr>
            <a:normAutofit lnSpcReduction="10000"/>
          </a:bodyPr>
          <a:lstStyle/>
          <a:p>
            <a:r>
              <a:rPr lang="en-US" dirty="0"/>
              <a:t>Please submit your questions through the </a:t>
            </a:r>
            <a:r>
              <a:rPr lang="en-US" dirty="0" err="1"/>
              <a:t>GoToWebinar</a:t>
            </a:r>
            <a:r>
              <a:rPr lang="en-US" dirty="0"/>
              <a:t> portal.</a:t>
            </a:r>
          </a:p>
          <a:p>
            <a:r>
              <a:rPr lang="en-US" dirty="0"/>
              <a:t>Questions after the presentation regarding the peers benefit may be submitted to your County Support Liaison.</a:t>
            </a:r>
          </a:p>
        </p:txBody>
      </p:sp>
      <p:pic>
        <p:nvPicPr>
          <p:cNvPr id="5" name="Picture 4" descr="GoToWebinar graphic " title="GoToWebinar ">
            <a:extLst>
              <a:ext uri="{FF2B5EF4-FFF2-40B4-BE49-F238E27FC236}">
                <a16:creationId xmlns:a16="http://schemas.microsoft.com/office/drawing/2014/main" id="{C65E9C2D-0CE5-4EDA-936B-8E8CB92C0466}"/>
              </a:ext>
            </a:extLst>
          </p:cNvPr>
          <p:cNvPicPr>
            <a:picLocks noChangeAspect="1"/>
          </p:cNvPicPr>
          <p:nvPr/>
        </p:nvPicPr>
        <p:blipFill>
          <a:blip r:embed="rId2"/>
          <a:stretch>
            <a:fillRect/>
          </a:stretch>
        </p:blipFill>
        <p:spPr>
          <a:xfrm>
            <a:off x="7224082" y="480637"/>
            <a:ext cx="3781948" cy="6274787"/>
          </a:xfrm>
          <a:prstGeom prst="rect">
            <a:avLst/>
          </a:prstGeom>
        </p:spPr>
      </p:pic>
      <p:sp>
        <p:nvSpPr>
          <p:cNvPr id="6" name="Arrow: Right 5" descr="Blue Arrow pointing to the GoToWebinar graphic.  " title="Blue Arrow">
            <a:extLst>
              <a:ext uri="{FF2B5EF4-FFF2-40B4-BE49-F238E27FC236}">
                <a16:creationId xmlns:a16="http://schemas.microsoft.com/office/drawing/2014/main" id="{541B77B6-5920-4706-BAF4-1FB49F66E35D}"/>
              </a:ext>
            </a:extLst>
          </p:cNvPr>
          <p:cNvSpPr/>
          <p:nvPr/>
        </p:nvSpPr>
        <p:spPr>
          <a:xfrm>
            <a:off x="5025189" y="4642685"/>
            <a:ext cx="2141621"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6306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4CB04-C3E8-4C74-B963-E3568A9DCA3E}"/>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F41B5E75-60DB-4991-BED6-0A4883A875A9}"/>
              </a:ext>
            </a:extLst>
          </p:cNvPr>
          <p:cNvSpPr>
            <a:spLocks noGrp="1"/>
          </p:cNvSpPr>
          <p:nvPr>
            <p:ph idx="1"/>
          </p:nvPr>
        </p:nvSpPr>
        <p:spPr/>
        <p:txBody>
          <a:bodyPr>
            <a:normAutofit/>
          </a:bodyPr>
          <a:lstStyle/>
          <a:p>
            <a:r>
              <a:rPr lang="en-US" dirty="0"/>
              <a:t>Introduction</a:t>
            </a:r>
          </a:p>
          <a:p>
            <a:r>
              <a:rPr lang="en-US" dirty="0"/>
              <a:t>Fiscal Requirements</a:t>
            </a:r>
          </a:p>
          <a:p>
            <a:r>
              <a:rPr lang="en-US" dirty="0"/>
              <a:t>Questions</a:t>
            </a:r>
          </a:p>
          <a:p>
            <a:endParaRPr lang="en-US" dirty="0"/>
          </a:p>
          <a:p>
            <a:endParaRPr lang="en-US" dirty="0"/>
          </a:p>
        </p:txBody>
      </p:sp>
    </p:spTree>
    <p:extLst>
      <p:ext uri="{BB962C8B-B14F-4D97-AF65-F5344CB8AC3E}">
        <p14:creationId xmlns:p14="http://schemas.microsoft.com/office/powerpoint/2010/main" val="3243507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25956-D9EA-4CBA-BE25-F4A04FAE47BE}"/>
              </a:ext>
            </a:extLst>
          </p:cNvPr>
          <p:cNvSpPr>
            <a:spLocks noGrp="1"/>
          </p:cNvSpPr>
          <p:nvPr>
            <p:ph type="title"/>
          </p:nvPr>
        </p:nvSpPr>
        <p:spPr/>
        <p:txBody>
          <a:bodyPr/>
          <a:lstStyle/>
          <a:p>
            <a:r>
              <a:rPr lang="en-US" dirty="0"/>
              <a:t>Introduction</a:t>
            </a:r>
          </a:p>
        </p:txBody>
      </p:sp>
      <p:sp>
        <p:nvSpPr>
          <p:cNvPr id="3" name="TextBox 2">
            <a:extLst>
              <a:ext uri="{FF2B5EF4-FFF2-40B4-BE49-F238E27FC236}">
                <a16:creationId xmlns:a16="http://schemas.microsoft.com/office/drawing/2014/main" id="{8F074E86-4FCD-4F95-90F0-1BAC91684507}"/>
              </a:ext>
            </a:extLst>
          </p:cNvPr>
          <p:cNvSpPr txBox="1"/>
          <p:nvPr/>
        </p:nvSpPr>
        <p:spPr>
          <a:xfrm>
            <a:off x="6502400" y="5133983"/>
            <a:ext cx="4540282" cy="707886"/>
          </a:xfrm>
          <a:prstGeom prst="rect">
            <a:avLst/>
          </a:prstGeom>
          <a:noFill/>
        </p:spPr>
        <p:txBody>
          <a:bodyPr wrap="none" rtlCol="0">
            <a:spAutoFit/>
          </a:bodyPr>
          <a:lstStyle/>
          <a:p>
            <a:r>
              <a:rPr lang="en-US" sz="2000" b="1" dirty="0">
                <a:latin typeface="Arial" panose="020B0604020202020204" pitchFamily="34" charset="0"/>
                <a:cs typeface="Arial" panose="020B0604020202020204" pitchFamily="34" charset="0"/>
              </a:rPr>
              <a:t>Ali Marzolf</a:t>
            </a:r>
            <a:r>
              <a:rPr lang="en-US" sz="2000" dirty="0">
                <a:latin typeface="Arial" panose="020B0604020202020204" pitchFamily="34" charset="0"/>
                <a:cs typeface="Arial" panose="020B0604020202020204" pitchFamily="34" charset="0"/>
              </a:rPr>
              <a:t>, Senior Policy Consultant</a:t>
            </a:r>
          </a:p>
          <a:p>
            <a:r>
              <a:rPr lang="en-US" sz="2000" i="1" dirty="0">
                <a:latin typeface="Arial" panose="020B0604020202020204" pitchFamily="34" charset="0"/>
                <a:cs typeface="Arial" panose="020B0604020202020204" pitchFamily="34" charset="0"/>
              </a:rPr>
              <a:t>Integrated Care</a:t>
            </a:r>
            <a:r>
              <a:rPr lang="en-US" sz="2000" dirty="0">
                <a:latin typeface="Arial" panose="020B0604020202020204" pitchFamily="34" charset="0"/>
                <a:cs typeface="Arial" panose="020B0604020202020204" pitchFamily="34" charset="0"/>
              </a:rPr>
              <a:t>, Aurrera Health Group</a:t>
            </a:r>
          </a:p>
        </p:txBody>
      </p:sp>
    </p:spTree>
    <p:extLst>
      <p:ext uri="{BB962C8B-B14F-4D97-AF65-F5344CB8AC3E}">
        <p14:creationId xmlns:p14="http://schemas.microsoft.com/office/powerpoint/2010/main" val="848979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1075" y="282801"/>
            <a:ext cx="10515600" cy="1325563"/>
          </a:xfrm>
        </p:spPr>
        <p:txBody>
          <a:bodyPr>
            <a:normAutofit/>
          </a:bodyPr>
          <a:lstStyle/>
          <a:p>
            <a:r>
              <a:rPr lang="en-US" sz="4000" dirty="0"/>
              <a:t>Public Health Emergency (PHE) Unwinding</a:t>
            </a:r>
          </a:p>
        </p:txBody>
      </p:sp>
      <p:sp>
        <p:nvSpPr>
          <p:cNvPr id="3" name="Content Placeholder 2"/>
          <p:cNvSpPr>
            <a:spLocks noGrp="1"/>
          </p:cNvSpPr>
          <p:nvPr>
            <p:ph idx="1"/>
          </p:nvPr>
        </p:nvSpPr>
        <p:spPr>
          <a:xfrm>
            <a:off x="914400" y="1390649"/>
            <a:ext cx="10515600" cy="4613275"/>
          </a:xfrm>
        </p:spPr>
        <p:txBody>
          <a:bodyPr>
            <a:normAutofit lnSpcReduction="10000"/>
          </a:bodyPr>
          <a:lstStyle/>
          <a:p>
            <a:r>
              <a:rPr lang="en-US" b="1" dirty="0"/>
              <a:t>The COVID-19 PHE will end soon and millions of </a:t>
            </a:r>
            <a:br>
              <a:rPr lang="en-US" b="1" dirty="0"/>
            </a:br>
            <a:r>
              <a:rPr lang="en-US" b="1" dirty="0"/>
              <a:t>Medi-Cal beneficiaries may lose their coverage. </a:t>
            </a:r>
          </a:p>
          <a:p>
            <a:r>
              <a:rPr lang="en-US" b="1" dirty="0"/>
              <a:t>Top Goal of DHCS: </a:t>
            </a:r>
            <a:r>
              <a:rPr lang="en-US" dirty="0"/>
              <a:t>Minimize beneficiary burden and promote continuity of coverage for our beneficiaries.</a:t>
            </a:r>
            <a:endParaRPr lang="en-US" b="1" dirty="0"/>
          </a:p>
          <a:p>
            <a:r>
              <a:rPr lang="en-US" b="1" dirty="0"/>
              <a:t>How you can help:</a:t>
            </a:r>
          </a:p>
          <a:p>
            <a:pPr lvl="1"/>
            <a:r>
              <a:rPr lang="en-US" dirty="0"/>
              <a:t>Become</a:t>
            </a:r>
            <a:r>
              <a:rPr lang="en-US" dirty="0">
                <a:solidFill>
                  <a:srgbClr val="FF0000"/>
                </a:solidFill>
              </a:rPr>
              <a:t> </a:t>
            </a:r>
            <a:r>
              <a:rPr lang="en-US" dirty="0"/>
              <a:t>a </a:t>
            </a:r>
            <a:r>
              <a:rPr lang="en-US" b="1" dirty="0"/>
              <a:t>DHCS Coverage Ambassador</a:t>
            </a:r>
          </a:p>
          <a:p>
            <a:pPr lvl="1"/>
            <a:r>
              <a:rPr lang="en-US" dirty="0"/>
              <a:t>Download the Outreach Toolkit on the </a:t>
            </a:r>
            <a:r>
              <a:rPr lang="en-US" dirty="0">
                <a:hlinkClick r:id="rId3"/>
              </a:rPr>
              <a:t>DHCS Coverage Ambassador webpage</a:t>
            </a:r>
            <a:endParaRPr lang="en-US" dirty="0"/>
          </a:p>
          <a:p>
            <a:pPr lvl="1"/>
            <a:r>
              <a:rPr lang="en-US" dirty="0">
                <a:hlinkClick r:id="rId4"/>
              </a:rPr>
              <a:t>Join the DHCS Coverage Ambassador mailing list </a:t>
            </a:r>
            <a:r>
              <a:rPr lang="en-US" dirty="0"/>
              <a:t>to receive updated toolkits as they become available</a:t>
            </a:r>
          </a:p>
        </p:txBody>
      </p:sp>
      <p:sp>
        <p:nvSpPr>
          <p:cNvPr id="4" name="Slide Number Placeholder 3"/>
          <p:cNvSpPr>
            <a:spLocks noGrp="1"/>
          </p:cNvSpPr>
          <p:nvPr>
            <p:ph type="sldNum" sz="quarter" idx="12"/>
          </p:nvPr>
        </p:nvSpPr>
        <p:spPr/>
        <p:txBody>
          <a:bodyPr/>
          <a:lstStyle/>
          <a:p>
            <a:fld id="{EB8090AE-F645-47C1-81A8-D4E28BF03D47}" type="slidenum">
              <a:rPr lang="en-US" smtClean="0"/>
              <a:t>5</a:t>
            </a:fld>
            <a:endParaRPr lang="en-US"/>
          </a:p>
        </p:txBody>
      </p:sp>
    </p:spTree>
    <p:extLst>
      <p:ext uri="{BB962C8B-B14F-4D97-AF65-F5344CB8AC3E}">
        <p14:creationId xmlns:p14="http://schemas.microsoft.com/office/powerpoint/2010/main" val="1459135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DHCS PHE Unwind Communications Strategy</a:t>
            </a:r>
          </a:p>
        </p:txBody>
      </p:sp>
      <p:sp>
        <p:nvSpPr>
          <p:cNvPr id="3" name="Content Placeholder 2"/>
          <p:cNvSpPr>
            <a:spLocks noGrp="1"/>
          </p:cNvSpPr>
          <p:nvPr>
            <p:ph idx="1"/>
          </p:nvPr>
        </p:nvSpPr>
        <p:spPr>
          <a:xfrm>
            <a:off x="838200" y="2005012"/>
            <a:ext cx="10515600" cy="4351338"/>
          </a:xfrm>
        </p:spPr>
        <p:txBody>
          <a:bodyPr>
            <a:normAutofit/>
          </a:bodyPr>
          <a:lstStyle/>
          <a:p>
            <a:pPr>
              <a:buFont typeface="Wingdings" panose="05000000000000000000" pitchFamily="2" charset="2"/>
              <a:buChar char="§"/>
            </a:pPr>
            <a:r>
              <a:rPr lang="en-US" sz="2400" b="1" dirty="0"/>
              <a:t>Phase One: Encourage Beneficiaries to Update Contact Information</a:t>
            </a:r>
          </a:p>
          <a:p>
            <a:pPr lvl="1">
              <a:buFont typeface="Wingdings" panose="05000000000000000000" pitchFamily="2" charset="2"/>
              <a:buChar char="§"/>
            </a:pPr>
            <a:r>
              <a:rPr lang="en-US" sz="2200" b="1" dirty="0"/>
              <a:t>Launch immediately </a:t>
            </a:r>
          </a:p>
          <a:p>
            <a:pPr lvl="1">
              <a:buFont typeface="Wingdings" panose="05000000000000000000" pitchFamily="2" charset="2"/>
              <a:buChar char="§"/>
            </a:pPr>
            <a:r>
              <a:rPr lang="en-US" sz="2200" dirty="0"/>
              <a:t>Multi-channel communication campaign to encourage beneficiaries to update contact information with county offices.</a:t>
            </a:r>
          </a:p>
          <a:p>
            <a:pPr lvl="1"/>
            <a:r>
              <a:rPr lang="en-US" sz="2200" dirty="0"/>
              <a:t>Flyers in provider/clinic offices, social media, call scripts, website banners</a:t>
            </a:r>
          </a:p>
          <a:p>
            <a:pPr>
              <a:buFont typeface="Wingdings" panose="05000000000000000000" pitchFamily="2" charset="2"/>
              <a:buChar char="§"/>
            </a:pPr>
            <a:r>
              <a:rPr lang="en-US" sz="2400" b="1" dirty="0"/>
              <a:t>Phase Two: Watch for Renewal Packets in the mail.  Remember to update your contact information!</a:t>
            </a:r>
          </a:p>
          <a:p>
            <a:pPr lvl="1">
              <a:buFont typeface="Wingdings" panose="05000000000000000000" pitchFamily="2" charset="2"/>
              <a:buChar char="§"/>
            </a:pPr>
            <a:r>
              <a:rPr lang="en-US" sz="2200" b="1" dirty="0"/>
              <a:t>Launch 60 days prior to COVID-19 PHE termination.  </a:t>
            </a:r>
          </a:p>
          <a:p>
            <a:pPr lvl="1">
              <a:buFont typeface="Wingdings" panose="05000000000000000000" pitchFamily="2" charset="2"/>
              <a:buChar char="§"/>
            </a:pPr>
            <a:r>
              <a:rPr lang="en-US" sz="2200" dirty="0"/>
              <a:t>Remind beneficiaries to watch for renewal packets in the mail and update contact information with county office if they have not done so yet.</a:t>
            </a:r>
          </a:p>
          <a:p>
            <a:endParaRPr lang="en-US" sz="2400" dirty="0"/>
          </a:p>
          <a:p>
            <a:endParaRPr lang="en-US" sz="2400" dirty="0"/>
          </a:p>
        </p:txBody>
      </p:sp>
      <p:sp>
        <p:nvSpPr>
          <p:cNvPr id="4" name="Slide Number Placeholder 3"/>
          <p:cNvSpPr>
            <a:spLocks noGrp="1"/>
          </p:cNvSpPr>
          <p:nvPr>
            <p:ph type="sldNum" sz="quarter" idx="12"/>
          </p:nvPr>
        </p:nvSpPr>
        <p:spPr/>
        <p:txBody>
          <a:bodyPr/>
          <a:lstStyle/>
          <a:p>
            <a:fld id="{EB8090AE-F645-47C1-81A8-D4E28BF03D47}" type="slidenum">
              <a:rPr lang="en-US" smtClean="0"/>
              <a:t>6</a:t>
            </a:fld>
            <a:endParaRPr lang="en-US"/>
          </a:p>
        </p:txBody>
      </p:sp>
    </p:spTree>
    <p:extLst>
      <p:ext uri="{BB962C8B-B14F-4D97-AF65-F5344CB8AC3E}">
        <p14:creationId xmlns:p14="http://schemas.microsoft.com/office/powerpoint/2010/main" val="3141761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are peers?</a:t>
            </a:r>
          </a:p>
        </p:txBody>
      </p:sp>
      <p:sp>
        <p:nvSpPr>
          <p:cNvPr id="3" name="Content Placeholder 2"/>
          <p:cNvSpPr>
            <a:spLocks noGrp="1"/>
          </p:cNvSpPr>
          <p:nvPr>
            <p:ph idx="1"/>
          </p:nvPr>
        </p:nvSpPr>
        <p:spPr/>
        <p:txBody>
          <a:bodyPr/>
          <a:lstStyle/>
          <a:p>
            <a:r>
              <a:rPr lang="en-US" dirty="0"/>
              <a:t>Peer support specialists are people in the recovery process who help others experiencing similar situations. </a:t>
            </a:r>
          </a:p>
          <a:p>
            <a:r>
              <a:rPr lang="en-US" dirty="0"/>
              <a:t>Through shared understanding, respect, and mutual empowerment, peer support specialists help people become and stay engaged in the recovery process and reduce the likelihood of relapse. </a:t>
            </a:r>
          </a:p>
        </p:txBody>
      </p:sp>
    </p:spTree>
    <p:extLst>
      <p:ext uri="{BB962C8B-B14F-4D97-AF65-F5344CB8AC3E}">
        <p14:creationId xmlns:p14="http://schemas.microsoft.com/office/powerpoint/2010/main" val="3908035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80097-21A7-4D03-8E5C-19F31C9FA4B4}"/>
              </a:ext>
            </a:extLst>
          </p:cNvPr>
          <p:cNvSpPr>
            <a:spLocks noGrp="1"/>
          </p:cNvSpPr>
          <p:nvPr>
            <p:ph type="title"/>
          </p:nvPr>
        </p:nvSpPr>
        <p:spPr/>
        <p:txBody>
          <a:bodyPr/>
          <a:lstStyle/>
          <a:p>
            <a:r>
              <a:rPr lang="en-US" dirty="0"/>
              <a:t>Senate Bill 803</a:t>
            </a:r>
          </a:p>
        </p:txBody>
      </p:sp>
      <p:sp>
        <p:nvSpPr>
          <p:cNvPr id="3" name="Content Placeholder 2">
            <a:extLst>
              <a:ext uri="{FF2B5EF4-FFF2-40B4-BE49-F238E27FC236}">
                <a16:creationId xmlns:a16="http://schemas.microsoft.com/office/drawing/2014/main" id="{C9D2F816-4CDF-4257-92EA-147EA14F1710}"/>
              </a:ext>
            </a:extLst>
          </p:cNvPr>
          <p:cNvSpPr>
            <a:spLocks noGrp="1"/>
          </p:cNvSpPr>
          <p:nvPr>
            <p:ph idx="1"/>
          </p:nvPr>
        </p:nvSpPr>
        <p:spPr/>
        <p:txBody>
          <a:bodyPr/>
          <a:lstStyle/>
          <a:p>
            <a:r>
              <a:rPr lang="en-US" dirty="0"/>
              <a:t>Senate Bill 803 (SB 803) (Beall, Chapter 150, Statutes of 2020) authorized DHCS to add peer support specialists as a Medi-Cal provider type and peer support services as a Medi-Cal benefit.</a:t>
            </a:r>
          </a:p>
          <a:p>
            <a:r>
              <a:rPr lang="en-US" dirty="0"/>
              <a:t>Effective July 1, 2022, peer support specialist services will be an optional behavioral health Medi-Cal benefit in California.</a:t>
            </a:r>
          </a:p>
          <a:p>
            <a:endParaRPr lang="en-US" dirty="0"/>
          </a:p>
        </p:txBody>
      </p:sp>
    </p:spTree>
    <p:extLst>
      <p:ext uri="{BB962C8B-B14F-4D97-AF65-F5344CB8AC3E}">
        <p14:creationId xmlns:p14="http://schemas.microsoft.com/office/powerpoint/2010/main" val="1530592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65C71-0012-4FED-AB77-F31ECF4EE82F}"/>
              </a:ext>
            </a:extLst>
          </p:cNvPr>
          <p:cNvSpPr>
            <a:spLocks noGrp="1"/>
          </p:cNvSpPr>
          <p:nvPr>
            <p:ph type="title"/>
          </p:nvPr>
        </p:nvSpPr>
        <p:spPr/>
        <p:txBody>
          <a:bodyPr/>
          <a:lstStyle/>
          <a:p>
            <a:r>
              <a:rPr lang="en-US" dirty="0"/>
              <a:t>Peer Support Specialists Outside of Medi-Cal</a:t>
            </a:r>
          </a:p>
        </p:txBody>
      </p:sp>
      <p:sp>
        <p:nvSpPr>
          <p:cNvPr id="3" name="Content Placeholder 2">
            <a:extLst>
              <a:ext uri="{FF2B5EF4-FFF2-40B4-BE49-F238E27FC236}">
                <a16:creationId xmlns:a16="http://schemas.microsoft.com/office/drawing/2014/main" id="{CDEE17D4-8A1F-40DB-87DC-415168BBB250}"/>
              </a:ext>
            </a:extLst>
          </p:cNvPr>
          <p:cNvSpPr>
            <a:spLocks noGrp="1"/>
          </p:cNvSpPr>
          <p:nvPr>
            <p:ph idx="1"/>
          </p:nvPr>
        </p:nvSpPr>
        <p:spPr/>
        <p:txBody>
          <a:bodyPr>
            <a:normAutofit fontScale="92500" lnSpcReduction="20000"/>
          </a:bodyPr>
          <a:lstStyle/>
          <a:p>
            <a:r>
              <a:rPr lang="en-US" dirty="0"/>
              <a:t>SB 803 does not impact peer programs under other funding sources.</a:t>
            </a:r>
          </a:p>
          <a:p>
            <a:r>
              <a:rPr lang="en-US" dirty="0"/>
              <a:t>Counties may continue to provide peer services through other funding streams.</a:t>
            </a:r>
          </a:p>
          <a:p>
            <a:r>
              <a:rPr lang="en-US" dirty="0">
                <a:hlinkClick r:id="rId3"/>
              </a:rPr>
              <a:t>BHIN 20-056</a:t>
            </a:r>
            <a:r>
              <a:rPr lang="en-US" dirty="0"/>
              <a:t> identifies the range of funding sources for peer support specialists that are available outside of the Medi-Cal program.</a:t>
            </a:r>
          </a:p>
          <a:p>
            <a:r>
              <a:rPr lang="en-US" dirty="0"/>
              <a:t>Examples of other funding streams:</a:t>
            </a:r>
          </a:p>
          <a:p>
            <a:pPr lvl="1"/>
            <a:r>
              <a:rPr lang="en-US" dirty="0"/>
              <a:t>Private health insurance</a:t>
            </a:r>
          </a:p>
          <a:p>
            <a:pPr lvl="1"/>
            <a:r>
              <a:rPr lang="en-US" dirty="0"/>
              <a:t>Grants</a:t>
            </a:r>
          </a:p>
          <a:p>
            <a:pPr lvl="1"/>
            <a:r>
              <a:rPr lang="en-US" dirty="0"/>
              <a:t>Self-pay</a:t>
            </a:r>
          </a:p>
        </p:txBody>
      </p:sp>
    </p:spTree>
    <p:extLst>
      <p:ext uri="{BB962C8B-B14F-4D97-AF65-F5344CB8AC3E}">
        <p14:creationId xmlns:p14="http://schemas.microsoft.com/office/powerpoint/2010/main" val="11607478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HCS Document" ma:contentTypeID="0x010100EEE380F46F125946A8B4C4C90D9FFCDC005D6794E1005A074DB3CDA58DCE25DF47" ma:contentTypeVersion="36" ma:contentTypeDescription="This is the Custom Document Type for use by DHCS" ma:contentTypeScope="" ma:versionID="88071f669bdbd21964ceaa518744dffe">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Community Services</TermName>
          <TermId xmlns="http://schemas.microsoft.com/office/infopath/2007/PartnerControls">c23dee46-a4de-4c29-8bbc-79830d9e7d7c</TermId>
        </TermInfo>
      </Terms>
    </o68eaf9243684232b2418c37bbb152dc>
    <Abstract xmlns="69bc34b3-1921-46c7-8c7a-d18363374b4b" xsi:nil="true"/>
    <Language xmlns="http://schemas.microsoft.com/sharepoint/v3">English</Language>
    <TAGender xmlns="69bc34b3-1921-46c7-8c7a-d18363374b4b" xsi:nil="true"/>
    <_dlc_DocId xmlns="69bc34b3-1921-46c7-8c7a-d18363374b4b">DHCSDOC-1797567310-5110</_dlc_DocId>
    <TAGBusPart xmlns="69bc34b3-1921-46c7-8c7a-d18363374b4b" xsi:nil="true"/>
    <Publication_x0020_Type xmlns="69bc34b3-1921-46c7-8c7a-d18363374b4b" xsi:nil="true"/>
    <Topics xmlns="69bc34b3-1921-46c7-8c7a-d18363374b4b" xsi:nil="true"/>
    <PublishingContactName xmlns="http://schemas.microsoft.com/sharepoint/v3" xsi:nil="true"/>
    <TaxCatchAll xmlns="69bc34b3-1921-46c7-8c7a-d18363374b4b">
      <Value>11</Value>
    </TaxCatchAll>
    <_dlc_DocIdUrl xmlns="69bc34b3-1921-46c7-8c7a-d18363374b4b">
      <Url>https://dhcscagovauthoring/_layouts/15/DocIdRedir.aspx?ID=DHCSDOC-1797567310-5110</Url>
      <Description>DHCSDOC-1797567310-5110</Description>
    </_dlc_DocIdUrl>
    <TAGAge xmlns="69bc34b3-1921-46c7-8c7a-d18363374b4b" xsi:nil="true"/>
    <Reading_x0020_Level xmlns="c1c1dc04-eeda-4b6e-b2df-40979f5da1d3" xsi:nil="true"/>
    <TAGEthnicity xmlns="69bc34b3-1921-46c7-8c7a-d18363374b4b" xsi:nil="true"/>
  </documentManagement>
</p:properties>
</file>

<file path=customXml/itemProps1.xml><?xml version="1.0" encoding="utf-8"?>
<ds:datastoreItem xmlns:ds="http://schemas.openxmlformats.org/officeDocument/2006/customXml" ds:itemID="{771C616A-3F4A-4200-AB74-AF42102DC3F6}"/>
</file>

<file path=customXml/itemProps2.xml><?xml version="1.0" encoding="utf-8"?>
<ds:datastoreItem xmlns:ds="http://schemas.openxmlformats.org/officeDocument/2006/customXml" ds:itemID="{554D3503-29F8-4307-9776-CBC7CCC3E530}"/>
</file>

<file path=customXml/itemProps3.xml><?xml version="1.0" encoding="utf-8"?>
<ds:datastoreItem xmlns:ds="http://schemas.openxmlformats.org/officeDocument/2006/customXml" ds:itemID="{19674ADC-8DD4-470C-9190-51DAB46E4C75}"/>
</file>

<file path=customXml/itemProps4.xml><?xml version="1.0" encoding="utf-8"?>
<ds:datastoreItem xmlns:ds="http://schemas.openxmlformats.org/officeDocument/2006/customXml" ds:itemID="{406E6C0F-AE41-4004-A93C-8C9C522977CB}"/>
</file>

<file path=docProps/app.xml><?xml version="1.0" encoding="utf-8"?>
<Properties xmlns="http://schemas.openxmlformats.org/officeDocument/2006/extended-properties" xmlns:vt="http://schemas.openxmlformats.org/officeDocument/2006/docPropsVTypes">
  <Template/>
  <TotalTime>20192</TotalTime>
  <Words>1455</Words>
  <Application>Microsoft Office PowerPoint</Application>
  <PresentationFormat>Widescreen</PresentationFormat>
  <Paragraphs>131</Paragraphs>
  <Slides>20</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Segoe UI</vt:lpstr>
      <vt:lpstr>Wingdings</vt:lpstr>
      <vt:lpstr>Office Theme</vt:lpstr>
      <vt:lpstr>Drug Medi-Cal and Peer Support Services</vt:lpstr>
      <vt:lpstr>Featured Presenters</vt:lpstr>
      <vt:lpstr>Agenda</vt:lpstr>
      <vt:lpstr>Introduction</vt:lpstr>
      <vt:lpstr>Public Health Emergency (PHE) Unwinding</vt:lpstr>
      <vt:lpstr>DHCS PHE Unwind Communications Strategy</vt:lpstr>
      <vt:lpstr>Who are peers?</vt:lpstr>
      <vt:lpstr>Senate Bill 803</vt:lpstr>
      <vt:lpstr>Peer Support Specialists Outside of Medi-Cal</vt:lpstr>
      <vt:lpstr>Roles in the Medi-Cal Peer Support Specialist Services Benefit</vt:lpstr>
      <vt:lpstr>County Role in Medi-Cal Peer Support Specialist Services</vt:lpstr>
      <vt:lpstr>Certification Programs for Medi-Cal Peer Support Specialists</vt:lpstr>
      <vt:lpstr>Certification Program (continued)</vt:lpstr>
      <vt:lpstr>Benefit Description</vt:lpstr>
      <vt:lpstr>Benefit Description</vt:lpstr>
      <vt:lpstr>Fiscal Requirements</vt:lpstr>
      <vt:lpstr>Rate Development</vt:lpstr>
      <vt:lpstr>Peer Support Services:  Short Doyle Medi-Cal Claiming</vt:lpstr>
      <vt:lpstr> 837P Claiming Requirements July 1, 2022 through June 30, 2023 </vt:lpstr>
      <vt:lpstr>Questions</vt:lpstr>
    </vt:vector>
  </TitlesOfParts>
  <Company>DHCS &amp; CDPH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Tkachuk, Katie (DIR-OC) @ DHCS</dc:creator>
  <cp:lastModifiedBy>Vue, Yee@DHCS</cp:lastModifiedBy>
  <cp:revision>387</cp:revision>
  <cp:lastPrinted>2019-09-18T16:04:03Z</cp:lastPrinted>
  <dcterms:created xsi:type="dcterms:W3CDTF">2018-04-04T17:42:31Z</dcterms:created>
  <dcterms:modified xsi:type="dcterms:W3CDTF">2022-04-20T22:22:26Z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0x010100EEE380F46F125946A8B4C4C90D9FFCDC005D6794E1005A074DB3CDA58DCE25DF47</vt:lpwstr>
  </property>
  <property fmtid="{D5CDD505-2E9C-101B-9397-08002B2CF9AE}" pid="3" name="_dlc_DocIdItemGuid">
    <vt:lpwstr>f027e5d0-7aaa-496d-821e-c532c68094d2</vt:lpwstr>
  </property>
  <property fmtid="{D5CDD505-2E9C-101B-9397-08002B2CF9AE}" pid="4" name="Division">
    <vt:lpwstr>11;#Community Services|c23dee46-a4de-4c29-8bbc-79830d9e7d7c</vt:lpwstr>
  </property>
</Properties>
</file>