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theme/theme1.xml" ContentType="application/vnd.openxmlformats-officedocument.theme+xml"/>
  <Override PartName="/ppt/commentAuthors.xml" ContentType="application/vnd.openxmlformats-officedocument.presentationml.commentAuthors+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docProps/app.xml" ContentType="application/vnd.openxmlformats-officedocument.extended-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49" r:id="rId5"/>
    <p:sldId id="605" r:id="rId6"/>
    <p:sldId id="606" r:id="rId7"/>
    <p:sldId id="367" r:id="rId8"/>
    <p:sldId id="362" r:id="rId9"/>
    <p:sldId id="638" r:id="rId10"/>
    <p:sldId id="639" r:id="rId11"/>
    <p:sldId id="641" r:id="rId12"/>
    <p:sldId id="640" r:id="rId13"/>
    <p:sldId id="642" r:id="rId14"/>
    <p:sldId id="643" r:id="rId15"/>
    <p:sldId id="614" r:id="rId16"/>
    <p:sldId id="644" r:id="rId17"/>
    <p:sldId id="645" r:id="rId18"/>
    <p:sldId id="336" r:id="rId19"/>
    <p:sldId id="629" r:id="rId20"/>
    <p:sldId id="630" r:id="rId21"/>
    <p:sldId id="611" r:id="rId22"/>
    <p:sldId id="628" r:id="rId23"/>
    <p:sldId id="646" r:id="rId24"/>
    <p:sldId id="647" r:id="rId25"/>
    <p:sldId id="648" r:id="rId26"/>
    <p:sldId id="649" r:id="rId27"/>
    <p:sldId id="632" r:id="rId28"/>
    <p:sldId id="637" r:id="rId29"/>
    <p:sldId id="650" r:id="rId30"/>
    <p:sldId id="633" r:id="rId31"/>
    <p:sldId id="651" r:id="rId32"/>
    <p:sldId id="652" r:id="rId33"/>
    <p:sldId id="653" r:id="rId34"/>
    <p:sldId id="634" r:id="rId35"/>
    <p:sldId id="36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F7F3"/>
    <a:srgbClr val="62DE80"/>
    <a:srgbClr val="FCF888"/>
    <a:srgbClr val="F28172"/>
    <a:srgbClr val="869DFD"/>
    <a:srgbClr val="97388E"/>
    <a:srgbClr val="C81C45"/>
    <a:srgbClr val="14315A"/>
    <a:srgbClr val="EAE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3341" autoAdjust="0"/>
  </p:normalViewPr>
  <p:slideViewPr>
    <p:cSldViewPr snapToGrid="0">
      <p:cViewPr varScale="1">
        <p:scale>
          <a:sx n="107" d="100"/>
          <a:sy n="107" d="100"/>
        </p:scale>
        <p:origin x="366" y="15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57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dhcs.ca.gov/Documents/CSD_BL/BHIN-21-041.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dhcs.ca.gov/Documents/CSD_BL/BHIN-21-041.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A42EF-5B28-4094-AAA3-6D5E3B81D1B7}"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CC2FCAB4-7E9E-4F7C-92E3-5167E57CA97B}">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SB803 </a:t>
          </a:r>
        </a:p>
        <a:p>
          <a:r>
            <a:rPr lang="en-US" sz="1800" dirty="0">
              <a:solidFill>
                <a:schemeClr val="tx1"/>
              </a:solidFill>
              <a:latin typeface="Segoe UI" panose="020B0502040204020203" pitchFamily="34" charset="0"/>
              <a:cs typeface="Segoe UI" panose="020B0502040204020203" pitchFamily="34" charset="0"/>
            </a:rPr>
            <a:t>Signed Sept. 2020</a:t>
          </a:r>
        </a:p>
      </dgm:t>
      <dgm:extLst>
        <a:ext uri="{E40237B7-FDA0-4F09-8148-C483321AD2D9}">
          <dgm14:cNvPr xmlns:dgm14="http://schemas.microsoft.com/office/drawing/2010/diagram" id="0" name="" descr="Box Graphic 1: &#10;SB803 Signed September 2020. " title="SB803"/>
        </a:ext>
      </dgm:extLst>
    </dgm:pt>
    <dgm:pt modelId="{C910C63A-3248-43F7-B6C9-0399AC35D6E9}" type="parTrans" cxnId="{7F752E9A-6A8F-4219-AE71-5D4194592415}">
      <dgm:prSet/>
      <dgm:spPr/>
      <dgm:t>
        <a:bodyPr/>
        <a:lstStyle/>
        <a:p>
          <a:endParaRPr lang="en-US"/>
        </a:p>
      </dgm:t>
    </dgm:pt>
    <dgm:pt modelId="{C6516ED8-9DF7-469C-AA3B-5A9ACA4D0D4D}" type="sibTrans" cxnId="{7F752E9A-6A8F-4219-AE71-5D4194592415}">
      <dgm:prSet/>
      <dgm:spPr>
        <a:ln>
          <a:solidFill>
            <a:srgbClr val="000000"/>
          </a:solidFill>
        </a:ln>
      </dgm:spPr>
      <dgm:t>
        <a:bodyPr/>
        <a:lstStyle/>
        <a:p>
          <a:endParaRPr lang="en-US"/>
        </a:p>
      </dgm:t>
    </dgm:pt>
    <dgm:pt modelId="{826D5F0A-25E3-4B8E-825B-2197BF82790F}">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CalMHSA elected by counties as the Agency Representing Counties and as Certifying Entity </a:t>
          </a:r>
        </a:p>
      </dgm:t>
      <dgm:extLst>
        <a:ext uri="{E40237B7-FDA0-4F09-8148-C483321AD2D9}">
          <dgm14:cNvPr xmlns:dgm14="http://schemas.microsoft.com/office/drawing/2010/diagram" id="0" name="" descr="Box Graphic 4: &#10;&#10;CalMHSA elected by counties as the Agency Representing Counties and as Certifying Entity. " title="Certifying "/>
        </a:ext>
      </dgm:extLst>
    </dgm:pt>
    <dgm:pt modelId="{1947437D-5463-428B-BBE0-302170CAEE4E}" type="parTrans" cxnId="{2A611FE4-4751-404A-AAC6-DF7AC542E0D4}">
      <dgm:prSet/>
      <dgm:spPr/>
      <dgm:t>
        <a:bodyPr/>
        <a:lstStyle/>
        <a:p>
          <a:endParaRPr lang="en-US"/>
        </a:p>
      </dgm:t>
    </dgm:pt>
    <dgm:pt modelId="{D02083FA-1499-47E4-BF92-671196534DFC}" type="sibTrans" cxnId="{2A611FE4-4751-404A-AAC6-DF7AC542E0D4}">
      <dgm:prSet/>
      <dgm:spPr>
        <a:ln>
          <a:solidFill>
            <a:srgbClr val="000000"/>
          </a:solidFill>
        </a:ln>
      </dgm:spPr>
      <dgm:t>
        <a:bodyPr/>
        <a:lstStyle/>
        <a:p>
          <a:endParaRPr lang="en-US"/>
        </a:p>
      </dgm:t>
    </dgm:pt>
    <dgm:pt modelId="{C3D69522-144B-49CA-BFAC-38B4BE74DEC5}">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CalMHSA Stakeholder Advisory Council</a:t>
          </a:r>
        </a:p>
      </dgm:t>
      <dgm:extLst>
        <a:ext uri="{E40237B7-FDA0-4F09-8148-C483321AD2D9}">
          <dgm14:cNvPr xmlns:dgm14="http://schemas.microsoft.com/office/drawing/2010/diagram" id="0" name="" descr="Box Graphic 5: &#10;&#10;CalMHSA Stakeholder Advisory Council. " title="Council"/>
        </a:ext>
      </dgm:extLst>
    </dgm:pt>
    <dgm:pt modelId="{C840B8BB-42E7-4699-B243-D1AFAE4D81AB}" type="parTrans" cxnId="{61D82605-0F0E-49E6-BC1B-AC6FD0DA9EC8}">
      <dgm:prSet/>
      <dgm:spPr/>
      <dgm:t>
        <a:bodyPr/>
        <a:lstStyle/>
        <a:p>
          <a:endParaRPr lang="en-US"/>
        </a:p>
      </dgm:t>
    </dgm:pt>
    <dgm:pt modelId="{62DD6932-CBD5-4F5B-BA2C-3E911093205F}" type="sibTrans" cxnId="{61D82605-0F0E-49E6-BC1B-AC6FD0DA9EC8}">
      <dgm:prSet/>
      <dgm:spPr>
        <a:ln>
          <a:solidFill>
            <a:srgbClr val="000000"/>
          </a:solidFill>
        </a:ln>
      </dgm:spPr>
      <dgm:t>
        <a:bodyPr/>
        <a:lstStyle/>
        <a:p>
          <a:endParaRPr lang="en-US"/>
        </a:p>
      </dgm:t>
    </dgm:pt>
    <dgm:pt modelId="{2359B3C8-9CD1-46C6-8301-082EC50D8426}">
      <dgm:prSet phldrT="[Tex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RFPs (CalMHSA certification program) and BHINs (DHCS guidance)</a:t>
          </a:r>
        </a:p>
        <a:p>
          <a:endParaRPr lang="en-US" sz="1600" dirty="0"/>
        </a:p>
      </dgm:t>
      <dgm:extLst>
        <a:ext uri="{E40237B7-FDA0-4F09-8148-C483321AD2D9}">
          <dgm14:cNvPr xmlns:dgm14="http://schemas.microsoft.com/office/drawing/2010/diagram" id="0" name="" descr="Box Graphic 6: &#10;&#10;RFPs (CalMHSA certification program) and BHINs (DHCs guidance). " title="RFPs and BHINs"/>
        </a:ext>
      </dgm:extLst>
    </dgm:pt>
    <dgm:pt modelId="{D7801F42-9E59-48D6-AF76-1C616301D7C4}" type="parTrans" cxnId="{EDBA5FF7-4F3B-41D6-9ED4-E208E712D8D3}">
      <dgm:prSet/>
      <dgm:spPr/>
      <dgm:t>
        <a:bodyPr/>
        <a:lstStyle/>
        <a:p>
          <a:endParaRPr lang="en-US"/>
        </a:p>
      </dgm:t>
    </dgm:pt>
    <dgm:pt modelId="{A1F2EDCF-86AC-4DB7-AB22-F76EE580F458}" type="sibTrans" cxnId="{EDBA5FF7-4F3B-41D6-9ED4-E208E712D8D3}">
      <dgm:prSet/>
      <dgm:spPr/>
      <dgm:t>
        <a:bodyPr/>
        <a:lstStyle/>
        <a:p>
          <a:endParaRPr lang="en-US"/>
        </a:p>
      </dgm:t>
    </dgm:pt>
    <dgm:pt modelId="{5E4B7650-7743-43A1-8A1A-CAA03B45D91D}">
      <dgm:prSe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Recommendations from CAMHPRO, CBHDA, </a:t>
          </a:r>
          <a:r>
            <a:rPr lang="en-US" sz="1800" dirty="0" err="1">
              <a:solidFill>
                <a:schemeClr val="tx1"/>
              </a:solidFill>
              <a:latin typeface="Segoe UI" panose="020B0502040204020203" pitchFamily="34" charset="0"/>
              <a:cs typeface="Segoe UI" panose="020B0502040204020203" pitchFamily="34" charset="0"/>
            </a:rPr>
            <a:t>CalBHB</a:t>
          </a:r>
          <a:r>
            <a:rPr lang="en-US" sz="1800" dirty="0">
              <a:solidFill>
                <a:schemeClr val="tx1"/>
              </a:solidFill>
              <a:latin typeface="Segoe UI" panose="020B0502040204020203" pitchFamily="34" charset="0"/>
              <a:cs typeface="Segoe UI" panose="020B0502040204020203" pitchFamily="34" charset="0"/>
            </a:rPr>
            <a:t>/C, Stakeholder Meetings</a:t>
          </a:r>
        </a:p>
      </dgm:t>
      <dgm:extLst>
        <a:ext uri="{E40237B7-FDA0-4F09-8148-C483321AD2D9}">
          <dgm14:cNvPr xmlns:dgm14="http://schemas.microsoft.com/office/drawing/2010/diagram" id="0" name="" descr="Box Graphic 2: &#10;&#10;Recommendations from CAMHPRO, CBHDA, CalBHB/C, Stakeholders Meetings. " title="Recommendations"/>
        </a:ext>
      </dgm:extLst>
    </dgm:pt>
    <dgm:pt modelId="{0D426DBF-7768-4026-A90C-2B93F4A4C80E}" type="parTrans" cxnId="{BB3F0651-D97A-4F51-989C-5CAEE5123F7F}">
      <dgm:prSet/>
      <dgm:spPr/>
      <dgm:t>
        <a:bodyPr/>
        <a:lstStyle/>
        <a:p>
          <a:endParaRPr lang="en-US"/>
        </a:p>
      </dgm:t>
    </dgm:pt>
    <dgm:pt modelId="{0309E9F2-FB53-48C1-932B-223153C4B9FE}" type="sibTrans" cxnId="{BB3F0651-D97A-4F51-989C-5CAEE5123F7F}">
      <dgm:prSet/>
      <dgm:spPr>
        <a:solidFill>
          <a:srgbClr val="000000"/>
        </a:solidFill>
        <a:ln>
          <a:solidFill>
            <a:srgbClr val="000000"/>
          </a:solidFill>
        </a:ln>
      </dgm:spPr>
      <dgm:t>
        <a:bodyPr/>
        <a:lstStyle/>
        <a:p>
          <a:endParaRPr lang="en-US"/>
        </a:p>
      </dgm:t>
    </dgm:pt>
    <dgm:pt modelId="{C3FD5E65-A53B-42D5-95A4-6BC82EC9738D}">
      <dgm:prSet custT="1"/>
      <dgm:spPr>
        <a:solidFill>
          <a:schemeClr val="bg1">
            <a:lumMod val="75000"/>
          </a:schemeClr>
        </a:solidFill>
      </dgm:spPr>
      <dgm:t>
        <a:bodyPr/>
        <a:lstStyle/>
        <a:p>
          <a:r>
            <a:rPr lang="en-US" sz="1800" dirty="0">
              <a:solidFill>
                <a:schemeClr val="tx1"/>
              </a:solidFill>
              <a:latin typeface="Segoe UI" panose="020B0502040204020203" pitchFamily="34" charset="0"/>
              <a:cs typeface="Segoe UI" panose="020B0502040204020203" pitchFamily="34" charset="0"/>
            </a:rPr>
            <a:t>DHCS Created Guidelines for Counties BH Plans </a:t>
          </a:r>
        </a:p>
        <a:p>
          <a:r>
            <a:rPr lang="en-US" sz="1800" dirty="0">
              <a:latin typeface="Segoe UI" panose="020B0502040204020203" pitchFamily="34" charset="0"/>
              <a:cs typeface="Segoe UI" panose="020B0502040204020203" pitchFamily="34" charset="0"/>
              <a:hlinkClick xmlns:r="http://schemas.openxmlformats.org/officeDocument/2006/relationships" r:id="rId1"/>
            </a:rPr>
            <a:t>(BHIN 21-041)</a:t>
          </a:r>
          <a:endParaRPr lang="en-US" sz="1800" dirty="0">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Box Graphic 3: &#10;&#10;DHCS Created guidelines for Counties BH Plans. " title="Guidelines"/>
        </a:ext>
      </dgm:extLst>
    </dgm:pt>
    <dgm:pt modelId="{DD6D3F12-B9B1-4FCD-96B5-8A5E52F89D5F}" type="parTrans" cxnId="{9D0E10EE-9963-4474-8E52-0D8F4CA9244B}">
      <dgm:prSet/>
      <dgm:spPr/>
      <dgm:t>
        <a:bodyPr/>
        <a:lstStyle/>
        <a:p>
          <a:endParaRPr lang="en-US"/>
        </a:p>
      </dgm:t>
    </dgm:pt>
    <dgm:pt modelId="{AA080E3D-EAF0-4011-9012-1EE2601FBD28}" type="sibTrans" cxnId="{9D0E10EE-9963-4474-8E52-0D8F4CA9244B}">
      <dgm:prSet/>
      <dgm:spPr>
        <a:ln>
          <a:solidFill>
            <a:srgbClr val="000000"/>
          </a:solidFill>
        </a:ln>
      </dgm:spPr>
      <dgm:t>
        <a:bodyPr/>
        <a:lstStyle/>
        <a:p>
          <a:endParaRPr lang="en-US"/>
        </a:p>
      </dgm:t>
    </dgm:pt>
    <dgm:pt modelId="{F1CCFC88-245D-4DB1-B05F-C0CFA8B565A9}" type="pres">
      <dgm:prSet presAssocID="{143A42EF-5B28-4094-AAA3-6D5E3B81D1B7}" presName="Name0" presStyleCnt="0">
        <dgm:presLayoutVars>
          <dgm:dir/>
          <dgm:resizeHandles val="exact"/>
        </dgm:presLayoutVars>
      </dgm:prSet>
      <dgm:spPr/>
      <dgm:t>
        <a:bodyPr/>
        <a:lstStyle/>
        <a:p>
          <a:endParaRPr lang="en-US"/>
        </a:p>
      </dgm:t>
    </dgm:pt>
    <dgm:pt modelId="{CC6BFFF7-C869-4BBA-9BE3-DF49FB4E00C1}" type="pres">
      <dgm:prSet presAssocID="{CC2FCAB4-7E9E-4F7C-92E3-5167E57CA97B}" presName="node" presStyleLbl="node1" presStyleIdx="0" presStyleCnt="6" custLinFactNeighborX="-41837" custLinFactNeighborY="-40">
        <dgm:presLayoutVars>
          <dgm:bulletEnabled val="1"/>
        </dgm:presLayoutVars>
      </dgm:prSet>
      <dgm:spPr/>
      <dgm:t>
        <a:bodyPr/>
        <a:lstStyle/>
        <a:p>
          <a:endParaRPr lang="en-US"/>
        </a:p>
      </dgm:t>
    </dgm:pt>
    <dgm:pt modelId="{EA3B55EF-95C5-42DD-8769-54B59119CC7F}" type="pres">
      <dgm:prSet presAssocID="{C6516ED8-9DF7-469C-AA3B-5A9ACA4D0D4D}" presName="sibTrans" presStyleLbl="sibTrans1D1" presStyleIdx="0" presStyleCnt="5"/>
      <dgm:spPr/>
      <dgm:t>
        <a:bodyPr/>
        <a:lstStyle/>
        <a:p>
          <a:endParaRPr lang="en-US"/>
        </a:p>
      </dgm:t>
    </dgm:pt>
    <dgm:pt modelId="{14FBC498-0629-4437-82E5-D748C541E376}" type="pres">
      <dgm:prSet presAssocID="{C6516ED8-9DF7-469C-AA3B-5A9ACA4D0D4D}" presName="connectorText" presStyleLbl="sibTrans1D1" presStyleIdx="0" presStyleCnt="5"/>
      <dgm:spPr/>
      <dgm:t>
        <a:bodyPr/>
        <a:lstStyle/>
        <a:p>
          <a:endParaRPr lang="en-US"/>
        </a:p>
      </dgm:t>
    </dgm:pt>
    <dgm:pt modelId="{8B919BB6-07F4-4F64-93FB-5EB9D953F303}" type="pres">
      <dgm:prSet presAssocID="{5E4B7650-7743-43A1-8A1A-CAA03B45D91D}" presName="node" presStyleLbl="node1" presStyleIdx="1" presStyleCnt="6" custLinFactNeighborX="-11500" custLinFactNeighborY="-40">
        <dgm:presLayoutVars>
          <dgm:bulletEnabled val="1"/>
        </dgm:presLayoutVars>
      </dgm:prSet>
      <dgm:spPr/>
      <dgm:t>
        <a:bodyPr/>
        <a:lstStyle/>
        <a:p>
          <a:endParaRPr lang="en-US"/>
        </a:p>
      </dgm:t>
    </dgm:pt>
    <dgm:pt modelId="{86161309-5F77-436C-87C9-D48D68655888}" type="pres">
      <dgm:prSet presAssocID="{0309E9F2-FB53-48C1-932B-223153C4B9FE}" presName="sibTrans" presStyleLbl="sibTrans1D1" presStyleIdx="1" presStyleCnt="5"/>
      <dgm:spPr/>
      <dgm:t>
        <a:bodyPr/>
        <a:lstStyle/>
        <a:p>
          <a:endParaRPr lang="en-US"/>
        </a:p>
      </dgm:t>
    </dgm:pt>
    <dgm:pt modelId="{40E1D794-DC37-42DB-BE04-E1D34BA21BD3}" type="pres">
      <dgm:prSet presAssocID="{0309E9F2-FB53-48C1-932B-223153C4B9FE}" presName="connectorText" presStyleLbl="sibTrans1D1" presStyleIdx="1" presStyleCnt="5"/>
      <dgm:spPr/>
      <dgm:t>
        <a:bodyPr/>
        <a:lstStyle/>
        <a:p>
          <a:endParaRPr lang="en-US"/>
        </a:p>
      </dgm:t>
    </dgm:pt>
    <dgm:pt modelId="{48BD1B3E-1CA9-4E8E-8D3A-44482C9A1D33}" type="pres">
      <dgm:prSet presAssocID="{C3FD5E65-A53B-42D5-95A4-6BC82EC9738D}" presName="node" presStyleLbl="node1" presStyleIdx="2" presStyleCnt="6" custLinFactNeighborX="-9024">
        <dgm:presLayoutVars>
          <dgm:bulletEnabled val="1"/>
        </dgm:presLayoutVars>
      </dgm:prSet>
      <dgm:spPr/>
      <dgm:t>
        <a:bodyPr/>
        <a:lstStyle/>
        <a:p>
          <a:endParaRPr lang="en-US"/>
        </a:p>
      </dgm:t>
    </dgm:pt>
    <dgm:pt modelId="{E13BE727-A8FE-40B6-B3AD-E5AB5F0B7763}" type="pres">
      <dgm:prSet presAssocID="{AA080E3D-EAF0-4011-9012-1EE2601FBD28}" presName="sibTrans" presStyleLbl="sibTrans1D1" presStyleIdx="2" presStyleCnt="5"/>
      <dgm:spPr/>
      <dgm:t>
        <a:bodyPr/>
        <a:lstStyle/>
        <a:p>
          <a:endParaRPr lang="en-US"/>
        </a:p>
      </dgm:t>
    </dgm:pt>
    <dgm:pt modelId="{E48DF210-89B4-4C02-B1FE-0985040316DC}" type="pres">
      <dgm:prSet presAssocID="{AA080E3D-EAF0-4011-9012-1EE2601FBD28}" presName="connectorText" presStyleLbl="sibTrans1D1" presStyleIdx="2" presStyleCnt="5"/>
      <dgm:spPr/>
      <dgm:t>
        <a:bodyPr/>
        <a:lstStyle/>
        <a:p>
          <a:endParaRPr lang="en-US"/>
        </a:p>
      </dgm:t>
    </dgm:pt>
    <dgm:pt modelId="{D70F0FEE-828A-4C32-98D1-250885FEE695}" type="pres">
      <dgm:prSet presAssocID="{826D5F0A-25E3-4B8E-825B-2197BF82790F}" presName="node" presStyleLbl="node1" presStyleIdx="3" presStyleCnt="6" custLinFactNeighborX="22149">
        <dgm:presLayoutVars>
          <dgm:bulletEnabled val="1"/>
        </dgm:presLayoutVars>
      </dgm:prSet>
      <dgm:spPr/>
      <dgm:t>
        <a:bodyPr/>
        <a:lstStyle/>
        <a:p>
          <a:endParaRPr lang="en-US"/>
        </a:p>
      </dgm:t>
    </dgm:pt>
    <dgm:pt modelId="{0159C6BC-92F2-48BF-850E-5AB5A1892E4E}" type="pres">
      <dgm:prSet presAssocID="{D02083FA-1499-47E4-BF92-671196534DFC}" presName="sibTrans" presStyleLbl="sibTrans1D1" presStyleIdx="3" presStyleCnt="5"/>
      <dgm:spPr/>
      <dgm:t>
        <a:bodyPr/>
        <a:lstStyle/>
        <a:p>
          <a:endParaRPr lang="en-US"/>
        </a:p>
      </dgm:t>
    </dgm:pt>
    <dgm:pt modelId="{02137049-FD07-4763-92A7-BCC2A7B1CE33}" type="pres">
      <dgm:prSet presAssocID="{D02083FA-1499-47E4-BF92-671196534DFC}" presName="connectorText" presStyleLbl="sibTrans1D1" presStyleIdx="3" presStyleCnt="5"/>
      <dgm:spPr/>
      <dgm:t>
        <a:bodyPr/>
        <a:lstStyle/>
        <a:p>
          <a:endParaRPr lang="en-US"/>
        </a:p>
      </dgm:t>
    </dgm:pt>
    <dgm:pt modelId="{036CC33D-3522-418C-87AF-869FB1D7A76B}" type="pres">
      <dgm:prSet presAssocID="{C3D69522-144B-49CA-BFAC-38B4BE74DEC5}" presName="node" presStyleLbl="node1" presStyleIdx="4" presStyleCnt="6">
        <dgm:presLayoutVars>
          <dgm:bulletEnabled val="1"/>
        </dgm:presLayoutVars>
      </dgm:prSet>
      <dgm:spPr/>
      <dgm:t>
        <a:bodyPr/>
        <a:lstStyle/>
        <a:p>
          <a:endParaRPr lang="en-US"/>
        </a:p>
      </dgm:t>
    </dgm:pt>
    <dgm:pt modelId="{58B0EEF4-F7A2-4358-9F03-2F46B9EC7A27}" type="pres">
      <dgm:prSet presAssocID="{62DD6932-CBD5-4F5B-BA2C-3E911093205F}" presName="sibTrans" presStyleLbl="sibTrans1D1" presStyleIdx="4" presStyleCnt="5"/>
      <dgm:spPr/>
      <dgm:t>
        <a:bodyPr/>
        <a:lstStyle/>
        <a:p>
          <a:endParaRPr lang="en-US"/>
        </a:p>
      </dgm:t>
    </dgm:pt>
    <dgm:pt modelId="{F80F74B1-4733-4ED6-ADCC-E5AE817B3E6A}" type="pres">
      <dgm:prSet presAssocID="{62DD6932-CBD5-4F5B-BA2C-3E911093205F}" presName="connectorText" presStyleLbl="sibTrans1D1" presStyleIdx="4" presStyleCnt="5"/>
      <dgm:spPr/>
      <dgm:t>
        <a:bodyPr/>
        <a:lstStyle/>
        <a:p>
          <a:endParaRPr lang="en-US"/>
        </a:p>
      </dgm:t>
    </dgm:pt>
    <dgm:pt modelId="{3CFA1358-22C9-402D-A2C7-B60D36B8BC43}" type="pres">
      <dgm:prSet presAssocID="{2359B3C8-9CD1-46C6-8301-082EC50D8426}" presName="node" presStyleLbl="node1" presStyleIdx="5" presStyleCnt="6" custLinFactNeighborX="43478" custLinFactNeighborY="12306">
        <dgm:presLayoutVars>
          <dgm:bulletEnabled val="1"/>
        </dgm:presLayoutVars>
      </dgm:prSet>
      <dgm:spPr/>
      <dgm:t>
        <a:bodyPr/>
        <a:lstStyle/>
        <a:p>
          <a:endParaRPr lang="en-US"/>
        </a:p>
      </dgm:t>
    </dgm:pt>
  </dgm:ptLst>
  <dgm:cxnLst>
    <dgm:cxn modelId="{2A611FE4-4751-404A-AAC6-DF7AC542E0D4}" srcId="{143A42EF-5B28-4094-AAA3-6D5E3B81D1B7}" destId="{826D5F0A-25E3-4B8E-825B-2197BF82790F}" srcOrd="3" destOrd="0" parTransId="{1947437D-5463-428B-BBE0-302170CAEE4E}" sibTransId="{D02083FA-1499-47E4-BF92-671196534DFC}"/>
    <dgm:cxn modelId="{6C2E7EA1-6F48-4B87-A1CF-BEDB5B13E222}" type="presOf" srcId="{826D5F0A-25E3-4B8E-825B-2197BF82790F}" destId="{D70F0FEE-828A-4C32-98D1-250885FEE695}" srcOrd="0" destOrd="0" presId="urn:microsoft.com/office/officeart/2005/8/layout/bProcess3"/>
    <dgm:cxn modelId="{23A3596F-629C-4DFD-9B46-40E82794AFAC}" type="presOf" srcId="{D02083FA-1499-47E4-BF92-671196534DFC}" destId="{0159C6BC-92F2-48BF-850E-5AB5A1892E4E}" srcOrd="0" destOrd="0" presId="urn:microsoft.com/office/officeart/2005/8/layout/bProcess3"/>
    <dgm:cxn modelId="{1E88E7A2-F45D-4D7E-9E2A-FCEB49677689}" type="presOf" srcId="{62DD6932-CBD5-4F5B-BA2C-3E911093205F}" destId="{F80F74B1-4733-4ED6-ADCC-E5AE817B3E6A}" srcOrd="1" destOrd="0" presId="urn:microsoft.com/office/officeart/2005/8/layout/bProcess3"/>
    <dgm:cxn modelId="{371D94CB-B434-4046-97ED-DA57033A3EF9}" type="presOf" srcId="{AA080E3D-EAF0-4011-9012-1EE2601FBD28}" destId="{E13BE727-A8FE-40B6-B3AD-E5AB5F0B7763}" srcOrd="0" destOrd="0" presId="urn:microsoft.com/office/officeart/2005/8/layout/bProcess3"/>
    <dgm:cxn modelId="{F5FF3317-32D8-4244-B69D-C27888902222}" type="presOf" srcId="{C6516ED8-9DF7-469C-AA3B-5A9ACA4D0D4D}" destId="{EA3B55EF-95C5-42DD-8769-54B59119CC7F}" srcOrd="0" destOrd="0" presId="urn:microsoft.com/office/officeart/2005/8/layout/bProcess3"/>
    <dgm:cxn modelId="{A4DAC473-64FB-4067-8317-CDEF2243B73A}" type="presOf" srcId="{5E4B7650-7743-43A1-8A1A-CAA03B45D91D}" destId="{8B919BB6-07F4-4F64-93FB-5EB9D953F303}" srcOrd="0" destOrd="0" presId="urn:microsoft.com/office/officeart/2005/8/layout/bProcess3"/>
    <dgm:cxn modelId="{61D82605-0F0E-49E6-BC1B-AC6FD0DA9EC8}" srcId="{143A42EF-5B28-4094-AAA3-6D5E3B81D1B7}" destId="{C3D69522-144B-49CA-BFAC-38B4BE74DEC5}" srcOrd="4" destOrd="0" parTransId="{C840B8BB-42E7-4699-B243-D1AFAE4D81AB}" sibTransId="{62DD6932-CBD5-4F5B-BA2C-3E911093205F}"/>
    <dgm:cxn modelId="{2BDEEFD4-A7AB-4E83-B8E0-D215351FCE01}" type="presOf" srcId="{C3FD5E65-A53B-42D5-95A4-6BC82EC9738D}" destId="{48BD1B3E-1CA9-4E8E-8D3A-44482C9A1D33}" srcOrd="0" destOrd="0" presId="urn:microsoft.com/office/officeart/2005/8/layout/bProcess3"/>
    <dgm:cxn modelId="{EDBA5FF7-4F3B-41D6-9ED4-E208E712D8D3}" srcId="{143A42EF-5B28-4094-AAA3-6D5E3B81D1B7}" destId="{2359B3C8-9CD1-46C6-8301-082EC50D8426}" srcOrd="5" destOrd="0" parTransId="{D7801F42-9E59-48D6-AF76-1C616301D7C4}" sibTransId="{A1F2EDCF-86AC-4DB7-AB22-F76EE580F458}"/>
    <dgm:cxn modelId="{1CE0399B-6285-438A-B108-D12105ABB0EE}" type="presOf" srcId="{D02083FA-1499-47E4-BF92-671196534DFC}" destId="{02137049-FD07-4763-92A7-BCC2A7B1CE33}" srcOrd="1" destOrd="0" presId="urn:microsoft.com/office/officeart/2005/8/layout/bProcess3"/>
    <dgm:cxn modelId="{E8DE8E4A-0873-4D97-AA74-61ACD61292E8}" type="presOf" srcId="{2359B3C8-9CD1-46C6-8301-082EC50D8426}" destId="{3CFA1358-22C9-402D-A2C7-B60D36B8BC43}" srcOrd="0" destOrd="0" presId="urn:microsoft.com/office/officeart/2005/8/layout/bProcess3"/>
    <dgm:cxn modelId="{ED3B9737-2F8B-4AB6-B9E0-5B3D08461F5B}" type="presOf" srcId="{0309E9F2-FB53-48C1-932B-223153C4B9FE}" destId="{86161309-5F77-436C-87C9-D48D68655888}" srcOrd="0" destOrd="0" presId="urn:microsoft.com/office/officeart/2005/8/layout/bProcess3"/>
    <dgm:cxn modelId="{3C2F30C9-C23F-45C3-8951-DEAC86CB72A0}" type="presOf" srcId="{AA080E3D-EAF0-4011-9012-1EE2601FBD28}" destId="{E48DF210-89B4-4C02-B1FE-0985040316DC}" srcOrd="1" destOrd="0" presId="urn:microsoft.com/office/officeart/2005/8/layout/bProcess3"/>
    <dgm:cxn modelId="{BB3F0651-D97A-4F51-989C-5CAEE5123F7F}" srcId="{143A42EF-5B28-4094-AAA3-6D5E3B81D1B7}" destId="{5E4B7650-7743-43A1-8A1A-CAA03B45D91D}" srcOrd="1" destOrd="0" parTransId="{0D426DBF-7768-4026-A90C-2B93F4A4C80E}" sibTransId="{0309E9F2-FB53-48C1-932B-223153C4B9FE}"/>
    <dgm:cxn modelId="{7F752E9A-6A8F-4219-AE71-5D4194592415}" srcId="{143A42EF-5B28-4094-AAA3-6D5E3B81D1B7}" destId="{CC2FCAB4-7E9E-4F7C-92E3-5167E57CA97B}" srcOrd="0" destOrd="0" parTransId="{C910C63A-3248-43F7-B6C9-0399AC35D6E9}" sibTransId="{C6516ED8-9DF7-469C-AA3B-5A9ACA4D0D4D}"/>
    <dgm:cxn modelId="{3F25F567-88DD-4AFD-A0DC-074EE6009E3B}" type="presOf" srcId="{C3D69522-144B-49CA-BFAC-38B4BE74DEC5}" destId="{036CC33D-3522-418C-87AF-869FB1D7A76B}" srcOrd="0" destOrd="0" presId="urn:microsoft.com/office/officeart/2005/8/layout/bProcess3"/>
    <dgm:cxn modelId="{C381A825-1D1D-477C-AA8F-0EDC2F696C09}" type="presOf" srcId="{0309E9F2-FB53-48C1-932B-223153C4B9FE}" destId="{40E1D794-DC37-42DB-BE04-E1D34BA21BD3}" srcOrd="1" destOrd="0" presId="urn:microsoft.com/office/officeart/2005/8/layout/bProcess3"/>
    <dgm:cxn modelId="{1F878EF1-571D-4F32-B342-F1108EABF4B8}" type="presOf" srcId="{CC2FCAB4-7E9E-4F7C-92E3-5167E57CA97B}" destId="{CC6BFFF7-C869-4BBA-9BE3-DF49FB4E00C1}" srcOrd="0" destOrd="0" presId="urn:microsoft.com/office/officeart/2005/8/layout/bProcess3"/>
    <dgm:cxn modelId="{5D899F23-E5D7-4AF9-8AAA-0355141C84DC}" type="presOf" srcId="{62DD6932-CBD5-4F5B-BA2C-3E911093205F}" destId="{58B0EEF4-F7A2-4358-9F03-2F46B9EC7A27}" srcOrd="0" destOrd="0" presId="urn:microsoft.com/office/officeart/2005/8/layout/bProcess3"/>
    <dgm:cxn modelId="{9D0E10EE-9963-4474-8E52-0D8F4CA9244B}" srcId="{143A42EF-5B28-4094-AAA3-6D5E3B81D1B7}" destId="{C3FD5E65-A53B-42D5-95A4-6BC82EC9738D}" srcOrd="2" destOrd="0" parTransId="{DD6D3F12-B9B1-4FCD-96B5-8A5E52F89D5F}" sibTransId="{AA080E3D-EAF0-4011-9012-1EE2601FBD28}"/>
    <dgm:cxn modelId="{4046B245-E0A3-4024-A317-45432FBA3EEA}" type="presOf" srcId="{C6516ED8-9DF7-469C-AA3B-5A9ACA4D0D4D}" destId="{14FBC498-0629-4437-82E5-D748C541E376}" srcOrd="1" destOrd="0" presId="urn:microsoft.com/office/officeart/2005/8/layout/bProcess3"/>
    <dgm:cxn modelId="{D020E86B-D731-43D6-B293-E8157625080A}" type="presOf" srcId="{143A42EF-5B28-4094-AAA3-6D5E3B81D1B7}" destId="{F1CCFC88-245D-4DB1-B05F-C0CFA8B565A9}" srcOrd="0" destOrd="0" presId="urn:microsoft.com/office/officeart/2005/8/layout/bProcess3"/>
    <dgm:cxn modelId="{E00B80F3-7990-4F8B-88CB-36925BF65F33}" type="presParOf" srcId="{F1CCFC88-245D-4DB1-B05F-C0CFA8B565A9}" destId="{CC6BFFF7-C869-4BBA-9BE3-DF49FB4E00C1}" srcOrd="0" destOrd="0" presId="urn:microsoft.com/office/officeart/2005/8/layout/bProcess3"/>
    <dgm:cxn modelId="{4BB0C31A-29EC-420B-BCD1-D718B4194EF5}" type="presParOf" srcId="{F1CCFC88-245D-4DB1-B05F-C0CFA8B565A9}" destId="{EA3B55EF-95C5-42DD-8769-54B59119CC7F}" srcOrd="1" destOrd="0" presId="urn:microsoft.com/office/officeart/2005/8/layout/bProcess3"/>
    <dgm:cxn modelId="{2A4F7496-2C2B-49A6-AE80-C9C32A0A4349}" type="presParOf" srcId="{EA3B55EF-95C5-42DD-8769-54B59119CC7F}" destId="{14FBC498-0629-4437-82E5-D748C541E376}" srcOrd="0" destOrd="0" presId="urn:microsoft.com/office/officeart/2005/8/layout/bProcess3"/>
    <dgm:cxn modelId="{C2F1DC1F-B40B-4ED9-922B-A0DBE324B62E}" type="presParOf" srcId="{F1CCFC88-245D-4DB1-B05F-C0CFA8B565A9}" destId="{8B919BB6-07F4-4F64-93FB-5EB9D953F303}" srcOrd="2" destOrd="0" presId="urn:microsoft.com/office/officeart/2005/8/layout/bProcess3"/>
    <dgm:cxn modelId="{6A5FA946-21FE-44C3-BD0C-7F99533B6F16}" type="presParOf" srcId="{F1CCFC88-245D-4DB1-B05F-C0CFA8B565A9}" destId="{86161309-5F77-436C-87C9-D48D68655888}" srcOrd="3" destOrd="0" presId="urn:microsoft.com/office/officeart/2005/8/layout/bProcess3"/>
    <dgm:cxn modelId="{AAF921DE-5359-4EA6-8234-A8632C60DCEC}" type="presParOf" srcId="{86161309-5F77-436C-87C9-D48D68655888}" destId="{40E1D794-DC37-42DB-BE04-E1D34BA21BD3}" srcOrd="0" destOrd="0" presId="urn:microsoft.com/office/officeart/2005/8/layout/bProcess3"/>
    <dgm:cxn modelId="{20FC39FD-619E-4ECC-8671-94E4E8752F02}" type="presParOf" srcId="{F1CCFC88-245D-4DB1-B05F-C0CFA8B565A9}" destId="{48BD1B3E-1CA9-4E8E-8D3A-44482C9A1D33}" srcOrd="4" destOrd="0" presId="urn:microsoft.com/office/officeart/2005/8/layout/bProcess3"/>
    <dgm:cxn modelId="{D71B25DE-4AA2-4A5B-88C6-977A9DEFB52B}" type="presParOf" srcId="{F1CCFC88-245D-4DB1-B05F-C0CFA8B565A9}" destId="{E13BE727-A8FE-40B6-B3AD-E5AB5F0B7763}" srcOrd="5" destOrd="0" presId="urn:microsoft.com/office/officeart/2005/8/layout/bProcess3"/>
    <dgm:cxn modelId="{1AD4CEDB-9AFE-4C57-A18F-E79F6E6DA8BD}" type="presParOf" srcId="{E13BE727-A8FE-40B6-B3AD-E5AB5F0B7763}" destId="{E48DF210-89B4-4C02-B1FE-0985040316DC}" srcOrd="0" destOrd="0" presId="urn:microsoft.com/office/officeart/2005/8/layout/bProcess3"/>
    <dgm:cxn modelId="{2547E0F5-1DFD-4757-BC90-2D59CDE40DF8}" type="presParOf" srcId="{F1CCFC88-245D-4DB1-B05F-C0CFA8B565A9}" destId="{D70F0FEE-828A-4C32-98D1-250885FEE695}" srcOrd="6" destOrd="0" presId="urn:microsoft.com/office/officeart/2005/8/layout/bProcess3"/>
    <dgm:cxn modelId="{A32745F7-822C-4AF1-AAD3-3FAE09EFA76F}" type="presParOf" srcId="{F1CCFC88-245D-4DB1-B05F-C0CFA8B565A9}" destId="{0159C6BC-92F2-48BF-850E-5AB5A1892E4E}" srcOrd="7" destOrd="0" presId="urn:microsoft.com/office/officeart/2005/8/layout/bProcess3"/>
    <dgm:cxn modelId="{0A829D5D-DAB7-4BDC-B0F8-1F3F16B6362F}" type="presParOf" srcId="{0159C6BC-92F2-48BF-850E-5AB5A1892E4E}" destId="{02137049-FD07-4763-92A7-BCC2A7B1CE33}" srcOrd="0" destOrd="0" presId="urn:microsoft.com/office/officeart/2005/8/layout/bProcess3"/>
    <dgm:cxn modelId="{4F3FD910-31CE-410F-85CE-B234CEDFE592}" type="presParOf" srcId="{F1CCFC88-245D-4DB1-B05F-C0CFA8B565A9}" destId="{036CC33D-3522-418C-87AF-869FB1D7A76B}" srcOrd="8" destOrd="0" presId="urn:microsoft.com/office/officeart/2005/8/layout/bProcess3"/>
    <dgm:cxn modelId="{927A40EE-7649-4AA6-A0A8-B19448CA1981}" type="presParOf" srcId="{F1CCFC88-245D-4DB1-B05F-C0CFA8B565A9}" destId="{58B0EEF4-F7A2-4358-9F03-2F46B9EC7A27}" srcOrd="9" destOrd="0" presId="urn:microsoft.com/office/officeart/2005/8/layout/bProcess3"/>
    <dgm:cxn modelId="{3A43C076-8295-468E-9CF1-C2AE6C0FE4C7}" type="presParOf" srcId="{58B0EEF4-F7A2-4358-9F03-2F46B9EC7A27}" destId="{F80F74B1-4733-4ED6-ADCC-E5AE817B3E6A}" srcOrd="0" destOrd="0" presId="urn:microsoft.com/office/officeart/2005/8/layout/bProcess3"/>
    <dgm:cxn modelId="{FA4CB716-8507-4A9D-83DF-01E5EDC1992B}" type="presParOf" srcId="{F1CCFC88-245D-4DB1-B05F-C0CFA8B565A9}" destId="{3CFA1358-22C9-402D-A2C7-B60D36B8BC4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BC5ED-C03F-4359-B8C5-804DBC097AD5}" type="doc">
      <dgm:prSet loTypeId="urn:microsoft.com/office/officeart/2008/layout/HalfCircleOrganizationChart" loCatId="hierarchy" qsTypeId="urn:microsoft.com/office/officeart/2005/8/quickstyle/simple1" qsCatId="simple" csTypeId="urn:microsoft.com/office/officeart/2005/8/colors/colorful4" csCatId="colorful" phldr="1"/>
      <dgm:spPr/>
      <dgm:t>
        <a:bodyPr/>
        <a:lstStyle/>
        <a:p>
          <a:endParaRPr lang="en-US"/>
        </a:p>
      </dgm:t>
    </dgm:pt>
    <dgm:pt modelId="{37359A04-D9EE-4B1A-8E17-E0C2F25EAAA5}">
      <dgm:prSet phldrT="[Text]"/>
      <dgm:spPr/>
      <dgm:t>
        <a:bodyPr/>
        <a:lstStyle/>
        <a:p>
          <a:r>
            <a:rPr lang="en-US" dirty="0">
              <a:latin typeface="Segoe UI" panose="020B0502040204020203" pitchFamily="34" charset="0"/>
              <a:cs typeface="Segoe UI" panose="020B0502040204020203" pitchFamily="34" charset="0"/>
            </a:rPr>
            <a:t>SB803</a:t>
          </a:r>
        </a:p>
      </dgm:t>
    </dgm:pt>
    <dgm:pt modelId="{B68C6689-48E8-473B-99F8-FAAC9F482911}" type="parTrans" cxnId="{FB106906-097A-4E5F-B568-7372E3D81D81}">
      <dgm:prSet/>
      <dgm:spPr/>
      <dgm:t>
        <a:bodyPr/>
        <a:lstStyle/>
        <a:p>
          <a:endParaRPr lang="en-US"/>
        </a:p>
      </dgm:t>
    </dgm:pt>
    <dgm:pt modelId="{9E9CEE12-6522-49BC-AB9C-BAF860124933}" type="sibTrans" cxnId="{FB106906-097A-4E5F-B568-7372E3D81D81}">
      <dgm:prSet/>
      <dgm:spPr/>
      <dgm:t>
        <a:bodyPr/>
        <a:lstStyle/>
        <a:p>
          <a:endParaRPr lang="en-US"/>
        </a:p>
      </dgm:t>
    </dgm:pt>
    <dgm:pt modelId="{4F5D3DFD-6C90-4FB3-A409-657BBD806CFA}" type="asst">
      <dgm:prSet phldrT="[Text]"/>
      <dgm:spPr/>
      <dgm:t>
        <a:bodyPr/>
        <a:lstStyle/>
        <a:p>
          <a:r>
            <a:rPr lang="en-US" dirty="0">
              <a:latin typeface="Segoe UI" panose="020B0502040204020203" pitchFamily="34" charset="0"/>
              <a:cs typeface="Segoe UI" panose="020B0502040204020203" pitchFamily="34" charset="0"/>
            </a:rPr>
            <a:t>DHCS </a:t>
          </a:r>
        </a:p>
      </dgm:t>
    </dgm:pt>
    <dgm:pt modelId="{B7082160-61E7-4228-B667-D58606871BF2}" type="parTrans" cxnId="{8EF5957F-DD96-4B24-A1A4-A18C46098861}">
      <dgm:prSet/>
      <dgm:spPr>
        <a:ln>
          <a:solidFill>
            <a:schemeClr val="tx1"/>
          </a:solidFill>
        </a:ln>
      </dgm:spPr>
      <dgm:t>
        <a:bodyPr/>
        <a:lstStyle/>
        <a:p>
          <a:endParaRPr lang="en-US"/>
        </a:p>
      </dgm:t>
    </dgm:pt>
    <dgm:pt modelId="{C1DB63FD-99BD-437E-9A79-65361FCFD642}" type="sibTrans" cxnId="{8EF5957F-DD96-4B24-A1A4-A18C46098861}">
      <dgm:prSet/>
      <dgm:spPr/>
      <dgm:t>
        <a:bodyPr/>
        <a:lstStyle/>
        <a:p>
          <a:endParaRPr lang="en-US"/>
        </a:p>
      </dgm:t>
    </dgm:pt>
    <dgm:pt modelId="{499FCD5E-D068-4EF3-891B-E2959C89311F}">
      <dgm:prSet phldrT="[Text]"/>
      <dgm:spPr/>
      <dgm:t>
        <a:bodyPr/>
        <a:lstStyle/>
        <a:p>
          <a:r>
            <a:rPr lang="en-US" dirty="0">
              <a:latin typeface="Segoe UI" panose="020B0502040204020203" pitchFamily="34" charset="0"/>
              <a:cs typeface="Segoe UI" panose="020B0502040204020203" pitchFamily="34" charset="0"/>
            </a:rPr>
            <a:t>Counties Opt-In to this work</a:t>
          </a:r>
        </a:p>
      </dgm:t>
    </dgm:pt>
    <dgm:pt modelId="{6FD156C8-F20C-4021-AD3C-40897DD11E01}" type="parTrans" cxnId="{2B75AC91-D336-4B61-B650-D1DCF0ACB636}">
      <dgm:prSet/>
      <dgm:spPr>
        <a:ln>
          <a:solidFill>
            <a:schemeClr val="tx1"/>
          </a:solidFill>
        </a:ln>
      </dgm:spPr>
      <dgm:t>
        <a:bodyPr/>
        <a:lstStyle/>
        <a:p>
          <a:endParaRPr lang="en-US"/>
        </a:p>
      </dgm:t>
    </dgm:pt>
    <dgm:pt modelId="{DE12EBD5-DB94-4E76-8994-DAD552CC417B}" type="sibTrans" cxnId="{2B75AC91-D336-4B61-B650-D1DCF0ACB636}">
      <dgm:prSet/>
      <dgm:spPr/>
      <dgm:t>
        <a:bodyPr/>
        <a:lstStyle/>
        <a:p>
          <a:endParaRPr lang="en-US"/>
        </a:p>
      </dgm:t>
    </dgm:pt>
    <dgm:pt modelId="{F877924C-78F6-42DF-9625-FA8219EBE37F}">
      <dgm:prSet phldrT="[Text]"/>
      <dgm:spPr/>
      <dgm:t>
        <a:bodyPr/>
        <a:lstStyle/>
        <a:p>
          <a:r>
            <a:rPr lang="en-US" dirty="0">
              <a:latin typeface="Segoe UI" panose="020B0502040204020203" pitchFamily="34" charset="0"/>
              <a:cs typeface="Segoe UI" panose="020B0502040204020203" pitchFamily="34" charset="0"/>
            </a:rPr>
            <a:t>CalMHSA Certifying Entity</a:t>
          </a:r>
        </a:p>
      </dgm:t>
    </dgm:pt>
    <dgm:pt modelId="{3033EAD7-6C6A-4733-9061-7A4A9789AEEB}" type="parTrans" cxnId="{78256C44-F875-43B7-9BC6-1535F24A8270}">
      <dgm:prSet/>
      <dgm:spPr>
        <a:ln>
          <a:solidFill>
            <a:schemeClr val="tx1"/>
          </a:solidFill>
        </a:ln>
      </dgm:spPr>
      <dgm:t>
        <a:bodyPr/>
        <a:lstStyle/>
        <a:p>
          <a:endParaRPr lang="en-US"/>
        </a:p>
      </dgm:t>
    </dgm:pt>
    <dgm:pt modelId="{BD8298E5-E989-471D-B4EF-BFCD311ED6D8}" type="sibTrans" cxnId="{78256C44-F875-43B7-9BC6-1535F24A8270}">
      <dgm:prSet/>
      <dgm:spPr/>
      <dgm:t>
        <a:bodyPr/>
        <a:lstStyle/>
        <a:p>
          <a:endParaRPr lang="en-US"/>
        </a:p>
      </dgm:t>
    </dgm:pt>
    <dgm:pt modelId="{F7B7DC84-AE4D-4D21-BE81-20DAD7C35007}">
      <dgm:prSet phldrT="[Text]"/>
      <dgm:spPr/>
      <dgm:t>
        <a:bodyPr/>
        <a:lstStyle/>
        <a:p>
          <a:r>
            <a:rPr lang="en-US" dirty="0">
              <a:latin typeface="Segoe UI" panose="020B0502040204020203" pitchFamily="34" charset="0"/>
              <a:cs typeface="Segoe UI" panose="020B0502040204020203" pitchFamily="34" charset="0"/>
            </a:rPr>
            <a:t>Peers – People with a certification </a:t>
          </a:r>
        </a:p>
      </dgm:t>
    </dgm:pt>
    <dgm:pt modelId="{DAF482C0-BCDC-4873-AA4C-80C2BB4B567E}" type="parTrans" cxnId="{C488DED0-F684-47E5-8100-B1855C321918}">
      <dgm:prSet/>
      <dgm:spPr>
        <a:ln>
          <a:solidFill>
            <a:schemeClr val="tx1"/>
          </a:solidFill>
        </a:ln>
      </dgm:spPr>
      <dgm:t>
        <a:bodyPr/>
        <a:lstStyle/>
        <a:p>
          <a:endParaRPr lang="en-US"/>
        </a:p>
      </dgm:t>
    </dgm:pt>
    <dgm:pt modelId="{AAD984FA-3312-4BFA-9D03-44DBFE8E0E61}" type="sibTrans" cxnId="{C488DED0-F684-47E5-8100-B1855C321918}">
      <dgm:prSet/>
      <dgm:spPr/>
      <dgm:t>
        <a:bodyPr/>
        <a:lstStyle/>
        <a:p>
          <a:endParaRPr lang="en-US"/>
        </a:p>
      </dgm:t>
    </dgm:pt>
    <dgm:pt modelId="{C541A5CF-959A-4A35-9659-01E57665F22B}" type="pres">
      <dgm:prSet presAssocID="{50FBC5ED-C03F-4359-B8C5-804DBC097AD5}" presName="Name0" presStyleCnt="0">
        <dgm:presLayoutVars>
          <dgm:orgChart val="1"/>
          <dgm:chPref val="1"/>
          <dgm:dir/>
          <dgm:animOne val="branch"/>
          <dgm:animLvl val="lvl"/>
          <dgm:resizeHandles/>
        </dgm:presLayoutVars>
      </dgm:prSet>
      <dgm:spPr/>
      <dgm:t>
        <a:bodyPr/>
        <a:lstStyle/>
        <a:p>
          <a:endParaRPr lang="en-US"/>
        </a:p>
      </dgm:t>
    </dgm:pt>
    <dgm:pt modelId="{5CF75BBF-3447-426A-885B-1BC69367BE38}" type="pres">
      <dgm:prSet presAssocID="{37359A04-D9EE-4B1A-8E17-E0C2F25EAAA5}" presName="hierRoot1" presStyleCnt="0">
        <dgm:presLayoutVars>
          <dgm:hierBranch val="init"/>
        </dgm:presLayoutVars>
      </dgm:prSet>
      <dgm:spPr/>
    </dgm:pt>
    <dgm:pt modelId="{8D9438B3-625B-4558-94F3-F5C01803712A}" type="pres">
      <dgm:prSet presAssocID="{37359A04-D9EE-4B1A-8E17-E0C2F25EAAA5}" presName="rootComposite1" presStyleCnt="0"/>
      <dgm:spPr/>
    </dgm:pt>
    <dgm:pt modelId="{3FF240BC-3371-494C-834A-E50AD60CDFA0}" type="pres">
      <dgm:prSet presAssocID="{37359A04-D9EE-4B1A-8E17-E0C2F25EAAA5}" presName="rootText1" presStyleLbl="alignAcc1" presStyleIdx="0" presStyleCnt="0">
        <dgm:presLayoutVars>
          <dgm:chPref val="3"/>
        </dgm:presLayoutVars>
      </dgm:prSet>
      <dgm:spPr/>
      <dgm:t>
        <a:bodyPr/>
        <a:lstStyle/>
        <a:p>
          <a:endParaRPr lang="en-US"/>
        </a:p>
      </dgm:t>
    </dgm:pt>
    <dgm:pt modelId="{9AFC9121-AE90-4AC8-8A46-65FD464ABF01}" type="pres">
      <dgm:prSet presAssocID="{37359A04-D9EE-4B1A-8E17-E0C2F25EAAA5}" presName="topArc1" presStyleLbl="parChTrans1D1" presStyleIdx="0" presStyleCnt="10"/>
      <dgm:spPr>
        <a:ln>
          <a:solidFill>
            <a:schemeClr val="tx1"/>
          </a:solidFill>
        </a:ln>
      </dgm:spPr>
      <dgm:t>
        <a:bodyPr/>
        <a:lstStyle/>
        <a:p>
          <a:endParaRPr lang="en-US"/>
        </a:p>
      </dgm:t>
    </dgm:pt>
    <dgm:pt modelId="{EB743041-B264-4EB2-B5C9-AA52839755AE}" type="pres">
      <dgm:prSet presAssocID="{37359A04-D9EE-4B1A-8E17-E0C2F25EAAA5}" presName="bottomArc1" presStyleLbl="parChTrans1D1" presStyleIdx="1" presStyleCnt="10"/>
      <dgm:spPr>
        <a:ln>
          <a:solidFill>
            <a:schemeClr val="tx1"/>
          </a:solidFill>
        </a:ln>
      </dgm:spPr>
      <dgm:t>
        <a:bodyPr/>
        <a:lstStyle/>
        <a:p>
          <a:endParaRPr lang="en-US"/>
        </a:p>
      </dgm:t>
    </dgm:pt>
    <dgm:pt modelId="{108BE9B4-7E6A-47A4-94DC-17A0F32C5427}" type="pres">
      <dgm:prSet presAssocID="{37359A04-D9EE-4B1A-8E17-E0C2F25EAAA5}" presName="topConnNode1" presStyleLbl="node1" presStyleIdx="0" presStyleCnt="0"/>
      <dgm:spPr/>
      <dgm:t>
        <a:bodyPr/>
        <a:lstStyle/>
        <a:p>
          <a:endParaRPr lang="en-US"/>
        </a:p>
      </dgm:t>
    </dgm:pt>
    <dgm:pt modelId="{64A95086-E87E-407E-B5F8-FF742AFB43F6}" type="pres">
      <dgm:prSet presAssocID="{37359A04-D9EE-4B1A-8E17-E0C2F25EAAA5}" presName="hierChild2" presStyleCnt="0"/>
      <dgm:spPr/>
    </dgm:pt>
    <dgm:pt modelId="{4E3BF766-DF86-4312-8668-45148EB0F9EB}" type="pres">
      <dgm:prSet presAssocID="{6FD156C8-F20C-4021-AD3C-40897DD11E01}" presName="Name28" presStyleLbl="parChTrans1D2" presStyleIdx="0" presStyleCnt="4"/>
      <dgm:spPr/>
      <dgm:t>
        <a:bodyPr/>
        <a:lstStyle/>
        <a:p>
          <a:endParaRPr lang="en-US"/>
        </a:p>
      </dgm:t>
    </dgm:pt>
    <dgm:pt modelId="{AB986527-79E3-4AB3-9CFB-5F2CE743789F}" type="pres">
      <dgm:prSet presAssocID="{499FCD5E-D068-4EF3-891B-E2959C89311F}" presName="hierRoot2" presStyleCnt="0">
        <dgm:presLayoutVars>
          <dgm:hierBranch val="init"/>
        </dgm:presLayoutVars>
      </dgm:prSet>
      <dgm:spPr/>
    </dgm:pt>
    <dgm:pt modelId="{1F5F3A68-6B3F-473C-9694-E906A41B2969}" type="pres">
      <dgm:prSet presAssocID="{499FCD5E-D068-4EF3-891B-E2959C89311F}" presName="rootComposite2" presStyleCnt="0"/>
      <dgm:spPr/>
    </dgm:pt>
    <dgm:pt modelId="{726CD72A-8A9A-49CA-A1D0-E3C409CEFD05}" type="pres">
      <dgm:prSet presAssocID="{499FCD5E-D068-4EF3-891B-E2959C89311F}" presName="rootText2" presStyleLbl="alignAcc1" presStyleIdx="0" presStyleCnt="0">
        <dgm:presLayoutVars>
          <dgm:chPref val="3"/>
        </dgm:presLayoutVars>
      </dgm:prSet>
      <dgm:spPr/>
      <dgm:t>
        <a:bodyPr/>
        <a:lstStyle/>
        <a:p>
          <a:endParaRPr lang="en-US"/>
        </a:p>
      </dgm:t>
    </dgm:pt>
    <dgm:pt modelId="{D484E46B-0339-4D5A-8D65-242481830317}" type="pres">
      <dgm:prSet presAssocID="{499FCD5E-D068-4EF3-891B-E2959C89311F}" presName="topArc2" presStyleLbl="parChTrans1D1" presStyleIdx="2" presStyleCnt="10"/>
      <dgm:spPr>
        <a:ln>
          <a:solidFill>
            <a:schemeClr val="tx1"/>
          </a:solidFill>
        </a:ln>
      </dgm:spPr>
      <dgm:t>
        <a:bodyPr/>
        <a:lstStyle/>
        <a:p>
          <a:endParaRPr lang="en-US"/>
        </a:p>
      </dgm:t>
    </dgm:pt>
    <dgm:pt modelId="{8018C8E2-00DF-4927-B5B9-F3E379799114}" type="pres">
      <dgm:prSet presAssocID="{499FCD5E-D068-4EF3-891B-E2959C89311F}" presName="bottomArc2" presStyleLbl="parChTrans1D1" presStyleIdx="3" presStyleCnt="10"/>
      <dgm:spPr>
        <a:ln>
          <a:solidFill>
            <a:schemeClr val="tx1"/>
          </a:solidFill>
        </a:ln>
      </dgm:spPr>
      <dgm:t>
        <a:bodyPr/>
        <a:lstStyle/>
        <a:p>
          <a:endParaRPr lang="en-US"/>
        </a:p>
      </dgm:t>
    </dgm:pt>
    <dgm:pt modelId="{361D79EF-572A-429C-966A-6D9FB7B62233}" type="pres">
      <dgm:prSet presAssocID="{499FCD5E-D068-4EF3-891B-E2959C89311F}" presName="topConnNode2" presStyleLbl="node2" presStyleIdx="0" presStyleCnt="0"/>
      <dgm:spPr/>
      <dgm:t>
        <a:bodyPr/>
        <a:lstStyle/>
        <a:p>
          <a:endParaRPr lang="en-US"/>
        </a:p>
      </dgm:t>
    </dgm:pt>
    <dgm:pt modelId="{7201B163-DF36-487F-818A-7256347D743C}" type="pres">
      <dgm:prSet presAssocID="{499FCD5E-D068-4EF3-891B-E2959C89311F}" presName="hierChild4" presStyleCnt="0"/>
      <dgm:spPr/>
    </dgm:pt>
    <dgm:pt modelId="{60BD2BD4-9A11-4B8C-ABE1-B2C3A1446927}" type="pres">
      <dgm:prSet presAssocID="{499FCD5E-D068-4EF3-891B-E2959C89311F}" presName="hierChild5" presStyleCnt="0"/>
      <dgm:spPr/>
    </dgm:pt>
    <dgm:pt modelId="{A76F2364-30EC-4B77-B928-313FC7B394A7}" type="pres">
      <dgm:prSet presAssocID="{3033EAD7-6C6A-4733-9061-7A4A9789AEEB}" presName="Name28" presStyleLbl="parChTrans1D2" presStyleIdx="1" presStyleCnt="4"/>
      <dgm:spPr/>
      <dgm:t>
        <a:bodyPr/>
        <a:lstStyle/>
        <a:p>
          <a:endParaRPr lang="en-US"/>
        </a:p>
      </dgm:t>
    </dgm:pt>
    <dgm:pt modelId="{B74CC2D2-45B9-4587-AEBB-D285D9053A34}" type="pres">
      <dgm:prSet presAssocID="{F877924C-78F6-42DF-9625-FA8219EBE37F}" presName="hierRoot2" presStyleCnt="0">
        <dgm:presLayoutVars>
          <dgm:hierBranch val="init"/>
        </dgm:presLayoutVars>
      </dgm:prSet>
      <dgm:spPr/>
    </dgm:pt>
    <dgm:pt modelId="{3901B30A-8AE2-4F20-823F-32E60106646C}" type="pres">
      <dgm:prSet presAssocID="{F877924C-78F6-42DF-9625-FA8219EBE37F}" presName="rootComposite2" presStyleCnt="0"/>
      <dgm:spPr/>
    </dgm:pt>
    <dgm:pt modelId="{7D69A837-BDBD-4096-A415-4E082240E159}" type="pres">
      <dgm:prSet presAssocID="{F877924C-78F6-42DF-9625-FA8219EBE37F}" presName="rootText2" presStyleLbl="alignAcc1" presStyleIdx="0" presStyleCnt="0">
        <dgm:presLayoutVars>
          <dgm:chPref val="3"/>
        </dgm:presLayoutVars>
      </dgm:prSet>
      <dgm:spPr/>
      <dgm:t>
        <a:bodyPr/>
        <a:lstStyle/>
        <a:p>
          <a:endParaRPr lang="en-US"/>
        </a:p>
      </dgm:t>
    </dgm:pt>
    <dgm:pt modelId="{18A9E569-9265-4A50-AF47-F73E85353BD9}" type="pres">
      <dgm:prSet presAssocID="{F877924C-78F6-42DF-9625-FA8219EBE37F}" presName="topArc2" presStyleLbl="parChTrans1D1" presStyleIdx="4" presStyleCnt="10"/>
      <dgm:spPr>
        <a:ln>
          <a:solidFill>
            <a:schemeClr val="tx1"/>
          </a:solidFill>
        </a:ln>
      </dgm:spPr>
      <dgm:t>
        <a:bodyPr/>
        <a:lstStyle/>
        <a:p>
          <a:endParaRPr lang="en-US"/>
        </a:p>
      </dgm:t>
    </dgm:pt>
    <dgm:pt modelId="{EA4AA2B5-B705-413B-8078-12ED7126B5E1}" type="pres">
      <dgm:prSet presAssocID="{F877924C-78F6-42DF-9625-FA8219EBE37F}" presName="bottomArc2" presStyleLbl="parChTrans1D1" presStyleIdx="5" presStyleCnt="10"/>
      <dgm:spPr>
        <a:ln>
          <a:solidFill>
            <a:schemeClr val="tx1"/>
          </a:solidFill>
        </a:ln>
      </dgm:spPr>
      <dgm:t>
        <a:bodyPr/>
        <a:lstStyle/>
        <a:p>
          <a:endParaRPr lang="en-US"/>
        </a:p>
      </dgm:t>
    </dgm:pt>
    <dgm:pt modelId="{641ADF95-8BAF-476D-BF9E-B5419E628D13}" type="pres">
      <dgm:prSet presAssocID="{F877924C-78F6-42DF-9625-FA8219EBE37F}" presName="topConnNode2" presStyleLbl="node2" presStyleIdx="0" presStyleCnt="0"/>
      <dgm:spPr/>
      <dgm:t>
        <a:bodyPr/>
        <a:lstStyle/>
        <a:p>
          <a:endParaRPr lang="en-US"/>
        </a:p>
      </dgm:t>
    </dgm:pt>
    <dgm:pt modelId="{50950E3C-877E-421C-BA18-9D183C4AC043}" type="pres">
      <dgm:prSet presAssocID="{F877924C-78F6-42DF-9625-FA8219EBE37F}" presName="hierChild4" presStyleCnt="0"/>
      <dgm:spPr/>
    </dgm:pt>
    <dgm:pt modelId="{2374181B-31CA-4083-B2B4-F6B3AEF83059}" type="pres">
      <dgm:prSet presAssocID="{F877924C-78F6-42DF-9625-FA8219EBE37F}" presName="hierChild5" presStyleCnt="0"/>
      <dgm:spPr/>
    </dgm:pt>
    <dgm:pt modelId="{60352D7B-AE32-4C3B-B728-BAE64FD3D663}" type="pres">
      <dgm:prSet presAssocID="{DAF482C0-BCDC-4873-AA4C-80C2BB4B567E}" presName="Name28" presStyleLbl="parChTrans1D2" presStyleIdx="2" presStyleCnt="4"/>
      <dgm:spPr/>
      <dgm:t>
        <a:bodyPr/>
        <a:lstStyle/>
        <a:p>
          <a:endParaRPr lang="en-US"/>
        </a:p>
      </dgm:t>
    </dgm:pt>
    <dgm:pt modelId="{9413D082-A4C0-4679-BD7D-55A4D6EA32C5}" type="pres">
      <dgm:prSet presAssocID="{F7B7DC84-AE4D-4D21-BE81-20DAD7C35007}" presName="hierRoot2" presStyleCnt="0">
        <dgm:presLayoutVars>
          <dgm:hierBranch val="init"/>
        </dgm:presLayoutVars>
      </dgm:prSet>
      <dgm:spPr/>
    </dgm:pt>
    <dgm:pt modelId="{C6210B9A-1AFE-42B1-9BB8-5CA0370B9344}" type="pres">
      <dgm:prSet presAssocID="{F7B7DC84-AE4D-4D21-BE81-20DAD7C35007}" presName="rootComposite2" presStyleCnt="0"/>
      <dgm:spPr/>
    </dgm:pt>
    <dgm:pt modelId="{5803F84C-DFA0-4FB1-A5B1-4752726FFC1C}" type="pres">
      <dgm:prSet presAssocID="{F7B7DC84-AE4D-4D21-BE81-20DAD7C35007}" presName="rootText2" presStyleLbl="alignAcc1" presStyleIdx="0" presStyleCnt="0">
        <dgm:presLayoutVars>
          <dgm:chPref val="3"/>
        </dgm:presLayoutVars>
      </dgm:prSet>
      <dgm:spPr/>
      <dgm:t>
        <a:bodyPr/>
        <a:lstStyle/>
        <a:p>
          <a:endParaRPr lang="en-US"/>
        </a:p>
      </dgm:t>
    </dgm:pt>
    <dgm:pt modelId="{7E5A1D28-8859-4652-BCA7-4FC18AEB6ABD}" type="pres">
      <dgm:prSet presAssocID="{F7B7DC84-AE4D-4D21-BE81-20DAD7C35007}" presName="topArc2" presStyleLbl="parChTrans1D1" presStyleIdx="6" presStyleCnt="10"/>
      <dgm:spPr>
        <a:ln>
          <a:solidFill>
            <a:schemeClr val="tx1"/>
          </a:solidFill>
        </a:ln>
      </dgm:spPr>
      <dgm:t>
        <a:bodyPr/>
        <a:lstStyle/>
        <a:p>
          <a:endParaRPr lang="en-US"/>
        </a:p>
      </dgm:t>
    </dgm:pt>
    <dgm:pt modelId="{7AA391D0-DA7F-4798-B59C-4F63232E800F}" type="pres">
      <dgm:prSet presAssocID="{F7B7DC84-AE4D-4D21-BE81-20DAD7C35007}" presName="bottomArc2" presStyleLbl="parChTrans1D1" presStyleIdx="7" presStyleCnt="10"/>
      <dgm:spPr>
        <a:ln>
          <a:solidFill>
            <a:schemeClr val="tx1"/>
          </a:solidFill>
        </a:ln>
      </dgm:spPr>
      <dgm:t>
        <a:bodyPr/>
        <a:lstStyle/>
        <a:p>
          <a:endParaRPr lang="en-US"/>
        </a:p>
      </dgm:t>
    </dgm:pt>
    <dgm:pt modelId="{1D3D5ACF-6CBF-4719-A72D-EBBCD9F3391F}" type="pres">
      <dgm:prSet presAssocID="{F7B7DC84-AE4D-4D21-BE81-20DAD7C35007}" presName="topConnNode2" presStyleLbl="node2" presStyleIdx="0" presStyleCnt="0"/>
      <dgm:spPr/>
      <dgm:t>
        <a:bodyPr/>
        <a:lstStyle/>
        <a:p>
          <a:endParaRPr lang="en-US"/>
        </a:p>
      </dgm:t>
    </dgm:pt>
    <dgm:pt modelId="{4D48CF70-7E06-4DEC-AB69-D3D5F8B6A136}" type="pres">
      <dgm:prSet presAssocID="{F7B7DC84-AE4D-4D21-BE81-20DAD7C35007}" presName="hierChild4" presStyleCnt="0"/>
      <dgm:spPr/>
    </dgm:pt>
    <dgm:pt modelId="{7CDB5D5D-1CE2-4139-AE1B-98F517DA859B}" type="pres">
      <dgm:prSet presAssocID="{F7B7DC84-AE4D-4D21-BE81-20DAD7C35007}" presName="hierChild5" presStyleCnt="0"/>
      <dgm:spPr/>
    </dgm:pt>
    <dgm:pt modelId="{E2BFB9F5-F781-430E-966E-5A6386C93A57}" type="pres">
      <dgm:prSet presAssocID="{37359A04-D9EE-4B1A-8E17-E0C2F25EAAA5}" presName="hierChild3" presStyleCnt="0"/>
      <dgm:spPr/>
    </dgm:pt>
    <dgm:pt modelId="{C9C2FD36-4E98-4A84-94B6-A228817DEFE7}" type="pres">
      <dgm:prSet presAssocID="{B7082160-61E7-4228-B667-D58606871BF2}" presName="Name101" presStyleLbl="parChTrans1D2" presStyleIdx="3" presStyleCnt="4"/>
      <dgm:spPr/>
      <dgm:t>
        <a:bodyPr/>
        <a:lstStyle/>
        <a:p>
          <a:endParaRPr lang="en-US"/>
        </a:p>
      </dgm:t>
    </dgm:pt>
    <dgm:pt modelId="{617D0421-842C-4A67-963A-BD0C67A9530A}" type="pres">
      <dgm:prSet presAssocID="{4F5D3DFD-6C90-4FB3-A409-657BBD806CFA}" presName="hierRoot3" presStyleCnt="0">
        <dgm:presLayoutVars>
          <dgm:hierBranch val="init"/>
        </dgm:presLayoutVars>
      </dgm:prSet>
      <dgm:spPr/>
    </dgm:pt>
    <dgm:pt modelId="{6D736BDE-10E0-4375-B994-2E7D6F148BB5}" type="pres">
      <dgm:prSet presAssocID="{4F5D3DFD-6C90-4FB3-A409-657BBD806CFA}" presName="rootComposite3" presStyleCnt="0"/>
      <dgm:spPr/>
    </dgm:pt>
    <dgm:pt modelId="{32E7F595-FCE6-4B92-9146-7D5F4C0FD3B7}" type="pres">
      <dgm:prSet presAssocID="{4F5D3DFD-6C90-4FB3-A409-657BBD806CFA}" presName="rootText3" presStyleLbl="alignAcc1" presStyleIdx="0" presStyleCnt="0">
        <dgm:presLayoutVars>
          <dgm:chPref val="3"/>
        </dgm:presLayoutVars>
      </dgm:prSet>
      <dgm:spPr/>
      <dgm:t>
        <a:bodyPr/>
        <a:lstStyle/>
        <a:p>
          <a:endParaRPr lang="en-US"/>
        </a:p>
      </dgm:t>
    </dgm:pt>
    <dgm:pt modelId="{4E03D2FE-12B4-488C-97A1-4185EE7E1CE6}" type="pres">
      <dgm:prSet presAssocID="{4F5D3DFD-6C90-4FB3-A409-657BBD806CFA}" presName="topArc3" presStyleLbl="parChTrans1D1" presStyleIdx="8" presStyleCnt="10"/>
      <dgm:spPr>
        <a:ln>
          <a:solidFill>
            <a:schemeClr val="tx1"/>
          </a:solidFill>
        </a:ln>
      </dgm:spPr>
      <dgm:t>
        <a:bodyPr/>
        <a:lstStyle/>
        <a:p>
          <a:endParaRPr lang="en-US"/>
        </a:p>
      </dgm:t>
    </dgm:pt>
    <dgm:pt modelId="{D02D352E-D0B8-4173-8E1E-A1A166E7FA57}" type="pres">
      <dgm:prSet presAssocID="{4F5D3DFD-6C90-4FB3-A409-657BBD806CFA}" presName="bottomArc3" presStyleLbl="parChTrans1D1" presStyleIdx="9" presStyleCnt="10"/>
      <dgm:spPr>
        <a:ln>
          <a:solidFill>
            <a:schemeClr val="tx1"/>
          </a:solidFill>
        </a:ln>
      </dgm:spPr>
      <dgm:t>
        <a:bodyPr/>
        <a:lstStyle/>
        <a:p>
          <a:endParaRPr lang="en-US"/>
        </a:p>
      </dgm:t>
    </dgm:pt>
    <dgm:pt modelId="{3BCE1E0E-43C3-425A-B15D-8A6E0BBD366C}" type="pres">
      <dgm:prSet presAssocID="{4F5D3DFD-6C90-4FB3-A409-657BBD806CFA}" presName="topConnNode3" presStyleLbl="asst1" presStyleIdx="0" presStyleCnt="0"/>
      <dgm:spPr/>
      <dgm:t>
        <a:bodyPr/>
        <a:lstStyle/>
        <a:p>
          <a:endParaRPr lang="en-US"/>
        </a:p>
      </dgm:t>
    </dgm:pt>
    <dgm:pt modelId="{2964DAEF-559A-4247-BDCD-058AE39D2F9B}" type="pres">
      <dgm:prSet presAssocID="{4F5D3DFD-6C90-4FB3-A409-657BBD806CFA}" presName="hierChild6" presStyleCnt="0"/>
      <dgm:spPr/>
    </dgm:pt>
    <dgm:pt modelId="{77DC2180-32EC-4A7D-95B8-30571CF3A858}" type="pres">
      <dgm:prSet presAssocID="{4F5D3DFD-6C90-4FB3-A409-657BBD806CFA}" presName="hierChild7" presStyleCnt="0"/>
      <dgm:spPr/>
    </dgm:pt>
  </dgm:ptLst>
  <dgm:cxnLst>
    <dgm:cxn modelId="{8EF5957F-DD96-4B24-A1A4-A18C46098861}" srcId="{37359A04-D9EE-4B1A-8E17-E0C2F25EAAA5}" destId="{4F5D3DFD-6C90-4FB3-A409-657BBD806CFA}" srcOrd="0" destOrd="0" parTransId="{B7082160-61E7-4228-B667-D58606871BF2}" sibTransId="{C1DB63FD-99BD-437E-9A79-65361FCFD642}"/>
    <dgm:cxn modelId="{C43543A2-F794-4BBB-97E6-987E1EDF9283}" type="presOf" srcId="{F7B7DC84-AE4D-4D21-BE81-20DAD7C35007}" destId="{5803F84C-DFA0-4FB1-A5B1-4752726FFC1C}" srcOrd="0" destOrd="0" presId="urn:microsoft.com/office/officeart/2008/layout/HalfCircleOrganizationChart"/>
    <dgm:cxn modelId="{5319567D-4FE3-44B5-A68E-F31A932EE9A7}" type="presOf" srcId="{B7082160-61E7-4228-B667-D58606871BF2}" destId="{C9C2FD36-4E98-4A84-94B6-A228817DEFE7}" srcOrd="0" destOrd="0" presId="urn:microsoft.com/office/officeart/2008/layout/HalfCircleOrganizationChart"/>
    <dgm:cxn modelId="{0F53A352-E087-4051-97CA-6B7BF488E55D}" type="presOf" srcId="{4F5D3DFD-6C90-4FB3-A409-657BBD806CFA}" destId="{3BCE1E0E-43C3-425A-B15D-8A6E0BBD366C}" srcOrd="1" destOrd="0" presId="urn:microsoft.com/office/officeart/2008/layout/HalfCircleOrganizationChart"/>
    <dgm:cxn modelId="{FB106906-097A-4E5F-B568-7372E3D81D81}" srcId="{50FBC5ED-C03F-4359-B8C5-804DBC097AD5}" destId="{37359A04-D9EE-4B1A-8E17-E0C2F25EAAA5}" srcOrd="0" destOrd="0" parTransId="{B68C6689-48E8-473B-99F8-FAAC9F482911}" sibTransId="{9E9CEE12-6522-49BC-AB9C-BAF860124933}"/>
    <dgm:cxn modelId="{3A9A47B9-AA7C-48E4-8EAF-838673FCE307}" type="presOf" srcId="{6FD156C8-F20C-4021-AD3C-40897DD11E01}" destId="{4E3BF766-DF86-4312-8668-45148EB0F9EB}" srcOrd="0" destOrd="0" presId="urn:microsoft.com/office/officeart/2008/layout/HalfCircleOrganizationChart"/>
    <dgm:cxn modelId="{78256C44-F875-43B7-9BC6-1535F24A8270}" srcId="{37359A04-D9EE-4B1A-8E17-E0C2F25EAAA5}" destId="{F877924C-78F6-42DF-9625-FA8219EBE37F}" srcOrd="2" destOrd="0" parTransId="{3033EAD7-6C6A-4733-9061-7A4A9789AEEB}" sibTransId="{BD8298E5-E989-471D-B4EF-BFCD311ED6D8}"/>
    <dgm:cxn modelId="{2B75AC91-D336-4B61-B650-D1DCF0ACB636}" srcId="{37359A04-D9EE-4B1A-8E17-E0C2F25EAAA5}" destId="{499FCD5E-D068-4EF3-891B-E2959C89311F}" srcOrd="1" destOrd="0" parTransId="{6FD156C8-F20C-4021-AD3C-40897DD11E01}" sibTransId="{DE12EBD5-DB94-4E76-8994-DAD552CC417B}"/>
    <dgm:cxn modelId="{28ABFA55-55E6-4D42-A429-3CEF1CEF8294}" type="presOf" srcId="{F877924C-78F6-42DF-9625-FA8219EBE37F}" destId="{641ADF95-8BAF-476D-BF9E-B5419E628D13}" srcOrd="1" destOrd="0" presId="urn:microsoft.com/office/officeart/2008/layout/HalfCircleOrganizationChart"/>
    <dgm:cxn modelId="{E74C1AFD-0931-4500-A110-84A5F232FF1E}" type="presOf" srcId="{DAF482C0-BCDC-4873-AA4C-80C2BB4B567E}" destId="{60352D7B-AE32-4C3B-B728-BAE64FD3D663}" srcOrd="0" destOrd="0" presId="urn:microsoft.com/office/officeart/2008/layout/HalfCircleOrganizationChart"/>
    <dgm:cxn modelId="{D950F87B-1AA9-484E-A3E6-425DC758F664}" type="presOf" srcId="{3033EAD7-6C6A-4733-9061-7A4A9789AEEB}" destId="{A76F2364-30EC-4B77-B928-313FC7B394A7}" srcOrd="0" destOrd="0" presId="urn:microsoft.com/office/officeart/2008/layout/HalfCircleOrganizationChart"/>
    <dgm:cxn modelId="{3834CEAB-FD8D-43AA-9272-CCAE85940861}" type="presOf" srcId="{37359A04-D9EE-4B1A-8E17-E0C2F25EAAA5}" destId="{108BE9B4-7E6A-47A4-94DC-17A0F32C5427}" srcOrd="1" destOrd="0" presId="urn:microsoft.com/office/officeart/2008/layout/HalfCircleOrganizationChart"/>
    <dgm:cxn modelId="{EC00DEA9-0C14-4840-B1C0-8F923F71B12E}" type="presOf" srcId="{499FCD5E-D068-4EF3-891B-E2959C89311F}" destId="{361D79EF-572A-429C-966A-6D9FB7B62233}" srcOrd="1" destOrd="0" presId="urn:microsoft.com/office/officeart/2008/layout/HalfCircleOrganizationChart"/>
    <dgm:cxn modelId="{C488DED0-F684-47E5-8100-B1855C321918}" srcId="{37359A04-D9EE-4B1A-8E17-E0C2F25EAAA5}" destId="{F7B7DC84-AE4D-4D21-BE81-20DAD7C35007}" srcOrd="3" destOrd="0" parTransId="{DAF482C0-BCDC-4873-AA4C-80C2BB4B567E}" sibTransId="{AAD984FA-3312-4BFA-9D03-44DBFE8E0E61}"/>
    <dgm:cxn modelId="{74750FFA-9D21-416E-BD74-8B5714C11127}" type="presOf" srcId="{F7B7DC84-AE4D-4D21-BE81-20DAD7C35007}" destId="{1D3D5ACF-6CBF-4719-A72D-EBBCD9F3391F}" srcOrd="1" destOrd="0" presId="urn:microsoft.com/office/officeart/2008/layout/HalfCircleOrganizationChart"/>
    <dgm:cxn modelId="{5E8D3C75-AEAF-4A3E-AD3F-78451665034D}" type="presOf" srcId="{F877924C-78F6-42DF-9625-FA8219EBE37F}" destId="{7D69A837-BDBD-4096-A415-4E082240E159}" srcOrd="0" destOrd="0" presId="urn:microsoft.com/office/officeart/2008/layout/HalfCircleOrganizationChart"/>
    <dgm:cxn modelId="{CB53E364-3620-481F-9A3A-5C2E7775BA9C}" type="presOf" srcId="{4F5D3DFD-6C90-4FB3-A409-657BBD806CFA}" destId="{32E7F595-FCE6-4B92-9146-7D5F4C0FD3B7}" srcOrd="0" destOrd="0" presId="urn:microsoft.com/office/officeart/2008/layout/HalfCircleOrganizationChart"/>
    <dgm:cxn modelId="{BE779DF4-2D21-48F9-B490-2128B4E56349}" type="presOf" srcId="{37359A04-D9EE-4B1A-8E17-E0C2F25EAAA5}" destId="{3FF240BC-3371-494C-834A-E50AD60CDFA0}" srcOrd="0" destOrd="0" presId="urn:microsoft.com/office/officeart/2008/layout/HalfCircleOrganizationChart"/>
    <dgm:cxn modelId="{889EDE6E-6EB9-492A-AA40-FE66B9774AD5}" type="presOf" srcId="{499FCD5E-D068-4EF3-891B-E2959C89311F}" destId="{726CD72A-8A9A-49CA-A1D0-E3C409CEFD05}" srcOrd="0" destOrd="0" presId="urn:microsoft.com/office/officeart/2008/layout/HalfCircleOrganizationChart"/>
    <dgm:cxn modelId="{ABAE996B-EE93-4BCB-85FB-96E3DA775503}" type="presOf" srcId="{50FBC5ED-C03F-4359-B8C5-804DBC097AD5}" destId="{C541A5CF-959A-4A35-9659-01E57665F22B}" srcOrd="0" destOrd="0" presId="urn:microsoft.com/office/officeart/2008/layout/HalfCircleOrganizationChart"/>
    <dgm:cxn modelId="{907333F7-3824-4FE1-8D7B-983E8A2BFD80}" type="presParOf" srcId="{C541A5CF-959A-4A35-9659-01E57665F22B}" destId="{5CF75BBF-3447-426A-885B-1BC69367BE38}" srcOrd="0" destOrd="0" presId="urn:microsoft.com/office/officeart/2008/layout/HalfCircleOrganizationChart"/>
    <dgm:cxn modelId="{3A134D9D-7A40-41C8-950C-D7AAB3F07BC6}" type="presParOf" srcId="{5CF75BBF-3447-426A-885B-1BC69367BE38}" destId="{8D9438B3-625B-4558-94F3-F5C01803712A}" srcOrd="0" destOrd="0" presId="urn:microsoft.com/office/officeart/2008/layout/HalfCircleOrganizationChart"/>
    <dgm:cxn modelId="{364192F0-4916-4E44-8DDF-F4AA201E01F4}" type="presParOf" srcId="{8D9438B3-625B-4558-94F3-F5C01803712A}" destId="{3FF240BC-3371-494C-834A-E50AD60CDFA0}" srcOrd="0" destOrd="0" presId="urn:microsoft.com/office/officeart/2008/layout/HalfCircleOrganizationChart"/>
    <dgm:cxn modelId="{63819B40-F104-4780-9552-558E9556FCA0}" type="presParOf" srcId="{8D9438B3-625B-4558-94F3-F5C01803712A}" destId="{9AFC9121-AE90-4AC8-8A46-65FD464ABF01}" srcOrd="1" destOrd="0" presId="urn:microsoft.com/office/officeart/2008/layout/HalfCircleOrganizationChart"/>
    <dgm:cxn modelId="{5141D1B0-0351-455F-B938-B241488A0620}" type="presParOf" srcId="{8D9438B3-625B-4558-94F3-F5C01803712A}" destId="{EB743041-B264-4EB2-B5C9-AA52839755AE}" srcOrd="2" destOrd="0" presId="urn:microsoft.com/office/officeart/2008/layout/HalfCircleOrganizationChart"/>
    <dgm:cxn modelId="{A2120F5E-2FFC-47F7-8A89-FA012C4D95D4}" type="presParOf" srcId="{8D9438B3-625B-4558-94F3-F5C01803712A}" destId="{108BE9B4-7E6A-47A4-94DC-17A0F32C5427}" srcOrd="3" destOrd="0" presId="urn:microsoft.com/office/officeart/2008/layout/HalfCircleOrganizationChart"/>
    <dgm:cxn modelId="{5AF7FD81-7F50-4219-8DC9-5E6DEAB4A293}" type="presParOf" srcId="{5CF75BBF-3447-426A-885B-1BC69367BE38}" destId="{64A95086-E87E-407E-B5F8-FF742AFB43F6}" srcOrd="1" destOrd="0" presId="urn:microsoft.com/office/officeart/2008/layout/HalfCircleOrganizationChart"/>
    <dgm:cxn modelId="{BD7A6055-F5BF-46DA-B13A-AA5E8B1CAEFA}" type="presParOf" srcId="{64A95086-E87E-407E-B5F8-FF742AFB43F6}" destId="{4E3BF766-DF86-4312-8668-45148EB0F9EB}" srcOrd="0" destOrd="0" presId="urn:microsoft.com/office/officeart/2008/layout/HalfCircleOrganizationChart"/>
    <dgm:cxn modelId="{ABD9E599-04D0-4246-A6AD-4C080868D36E}" type="presParOf" srcId="{64A95086-E87E-407E-B5F8-FF742AFB43F6}" destId="{AB986527-79E3-4AB3-9CFB-5F2CE743789F}" srcOrd="1" destOrd="0" presId="urn:microsoft.com/office/officeart/2008/layout/HalfCircleOrganizationChart"/>
    <dgm:cxn modelId="{94945F79-3AD5-4FA0-8C67-BF016417F95C}" type="presParOf" srcId="{AB986527-79E3-4AB3-9CFB-5F2CE743789F}" destId="{1F5F3A68-6B3F-473C-9694-E906A41B2969}" srcOrd="0" destOrd="0" presId="urn:microsoft.com/office/officeart/2008/layout/HalfCircleOrganizationChart"/>
    <dgm:cxn modelId="{CF3F2D85-427F-460E-81DB-AA008C774B8E}" type="presParOf" srcId="{1F5F3A68-6B3F-473C-9694-E906A41B2969}" destId="{726CD72A-8A9A-49CA-A1D0-E3C409CEFD05}" srcOrd="0" destOrd="0" presId="urn:microsoft.com/office/officeart/2008/layout/HalfCircleOrganizationChart"/>
    <dgm:cxn modelId="{E83BBE3A-15B2-47DE-AF79-B8B8673C906C}" type="presParOf" srcId="{1F5F3A68-6B3F-473C-9694-E906A41B2969}" destId="{D484E46B-0339-4D5A-8D65-242481830317}" srcOrd="1" destOrd="0" presId="urn:microsoft.com/office/officeart/2008/layout/HalfCircleOrganizationChart"/>
    <dgm:cxn modelId="{8875EC1C-3DB1-469A-B97C-A3BB01DF829E}" type="presParOf" srcId="{1F5F3A68-6B3F-473C-9694-E906A41B2969}" destId="{8018C8E2-00DF-4927-B5B9-F3E379799114}" srcOrd="2" destOrd="0" presId="urn:microsoft.com/office/officeart/2008/layout/HalfCircleOrganizationChart"/>
    <dgm:cxn modelId="{B7F47896-D754-4E07-9523-CA46D42BBCB7}" type="presParOf" srcId="{1F5F3A68-6B3F-473C-9694-E906A41B2969}" destId="{361D79EF-572A-429C-966A-6D9FB7B62233}" srcOrd="3" destOrd="0" presId="urn:microsoft.com/office/officeart/2008/layout/HalfCircleOrganizationChart"/>
    <dgm:cxn modelId="{AB51974C-5E68-4B49-A64A-59E9DDDA69B5}" type="presParOf" srcId="{AB986527-79E3-4AB3-9CFB-5F2CE743789F}" destId="{7201B163-DF36-487F-818A-7256347D743C}" srcOrd="1" destOrd="0" presId="urn:microsoft.com/office/officeart/2008/layout/HalfCircleOrganizationChart"/>
    <dgm:cxn modelId="{570D788A-B453-438F-A194-926DA2B6FFF9}" type="presParOf" srcId="{AB986527-79E3-4AB3-9CFB-5F2CE743789F}" destId="{60BD2BD4-9A11-4B8C-ABE1-B2C3A1446927}" srcOrd="2" destOrd="0" presId="urn:microsoft.com/office/officeart/2008/layout/HalfCircleOrganizationChart"/>
    <dgm:cxn modelId="{E9FC0CC2-8020-456D-A276-5778A9D87ADB}" type="presParOf" srcId="{64A95086-E87E-407E-B5F8-FF742AFB43F6}" destId="{A76F2364-30EC-4B77-B928-313FC7B394A7}" srcOrd="2" destOrd="0" presId="urn:microsoft.com/office/officeart/2008/layout/HalfCircleOrganizationChart"/>
    <dgm:cxn modelId="{C4D7D160-00DD-44E0-A0F4-A898C514A041}" type="presParOf" srcId="{64A95086-E87E-407E-B5F8-FF742AFB43F6}" destId="{B74CC2D2-45B9-4587-AEBB-D285D9053A34}" srcOrd="3" destOrd="0" presId="urn:microsoft.com/office/officeart/2008/layout/HalfCircleOrganizationChart"/>
    <dgm:cxn modelId="{DACBBAAD-61DA-499C-9D28-0818BA8C45BF}" type="presParOf" srcId="{B74CC2D2-45B9-4587-AEBB-D285D9053A34}" destId="{3901B30A-8AE2-4F20-823F-32E60106646C}" srcOrd="0" destOrd="0" presId="urn:microsoft.com/office/officeart/2008/layout/HalfCircleOrganizationChart"/>
    <dgm:cxn modelId="{66AAC4BC-A13C-488D-B5E4-B80E22D92293}" type="presParOf" srcId="{3901B30A-8AE2-4F20-823F-32E60106646C}" destId="{7D69A837-BDBD-4096-A415-4E082240E159}" srcOrd="0" destOrd="0" presId="urn:microsoft.com/office/officeart/2008/layout/HalfCircleOrganizationChart"/>
    <dgm:cxn modelId="{F24B0A70-1E55-481A-8C04-9CF6A714A41E}" type="presParOf" srcId="{3901B30A-8AE2-4F20-823F-32E60106646C}" destId="{18A9E569-9265-4A50-AF47-F73E85353BD9}" srcOrd="1" destOrd="0" presId="urn:microsoft.com/office/officeart/2008/layout/HalfCircleOrganizationChart"/>
    <dgm:cxn modelId="{E4A25DFD-1A37-462E-97EF-3A25E4683B74}" type="presParOf" srcId="{3901B30A-8AE2-4F20-823F-32E60106646C}" destId="{EA4AA2B5-B705-413B-8078-12ED7126B5E1}" srcOrd="2" destOrd="0" presId="urn:microsoft.com/office/officeart/2008/layout/HalfCircleOrganizationChart"/>
    <dgm:cxn modelId="{276DCA93-1E31-48BB-919E-0BB93123E6EB}" type="presParOf" srcId="{3901B30A-8AE2-4F20-823F-32E60106646C}" destId="{641ADF95-8BAF-476D-BF9E-B5419E628D13}" srcOrd="3" destOrd="0" presId="urn:microsoft.com/office/officeart/2008/layout/HalfCircleOrganizationChart"/>
    <dgm:cxn modelId="{039F47B6-CD64-4428-AABD-1836FAD77DB9}" type="presParOf" srcId="{B74CC2D2-45B9-4587-AEBB-D285D9053A34}" destId="{50950E3C-877E-421C-BA18-9D183C4AC043}" srcOrd="1" destOrd="0" presId="urn:microsoft.com/office/officeart/2008/layout/HalfCircleOrganizationChart"/>
    <dgm:cxn modelId="{618EB79A-B7E9-4EA8-8ED7-D616AE967C74}" type="presParOf" srcId="{B74CC2D2-45B9-4587-AEBB-D285D9053A34}" destId="{2374181B-31CA-4083-B2B4-F6B3AEF83059}" srcOrd="2" destOrd="0" presId="urn:microsoft.com/office/officeart/2008/layout/HalfCircleOrganizationChart"/>
    <dgm:cxn modelId="{1A7559FF-7EED-49A4-9CD8-F656EFA4EAD8}" type="presParOf" srcId="{64A95086-E87E-407E-B5F8-FF742AFB43F6}" destId="{60352D7B-AE32-4C3B-B728-BAE64FD3D663}" srcOrd="4" destOrd="0" presId="urn:microsoft.com/office/officeart/2008/layout/HalfCircleOrganizationChart"/>
    <dgm:cxn modelId="{77D04610-9596-40A7-8F96-DFA3EADD17B8}" type="presParOf" srcId="{64A95086-E87E-407E-B5F8-FF742AFB43F6}" destId="{9413D082-A4C0-4679-BD7D-55A4D6EA32C5}" srcOrd="5" destOrd="0" presId="urn:microsoft.com/office/officeart/2008/layout/HalfCircleOrganizationChart"/>
    <dgm:cxn modelId="{87A68745-C18C-48EF-A158-61AE8E090D80}" type="presParOf" srcId="{9413D082-A4C0-4679-BD7D-55A4D6EA32C5}" destId="{C6210B9A-1AFE-42B1-9BB8-5CA0370B9344}" srcOrd="0" destOrd="0" presId="urn:microsoft.com/office/officeart/2008/layout/HalfCircleOrganizationChart"/>
    <dgm:cxn modelId="{94EEE145-DF5B-4FE7-AD10-163210DB6AB4}" type="presParOf" srcId="{C6210B9A-1AFE-42B1-9BB8-5CA0370B9344}" destId="{5803F84C-DFA0-4FB1-A5B1-4752726FFC1C}" srcOrd="0" destOrd="0" presId="urn:microsoft.com/office/officeart/2008/layout/HalfCircleOrganizationChart"/>
    <dgm:cxn modelId="{C1DCDF95-7B87-4BC9-8FBE-26B0A1A6CA1A}" type="presParOf" srcId="{C6210B9A-1AFE-42B1-9BB8-5CA0370B9344}" destId="{7E5A1D28-8859-4652-BCA7-4FC18AEB6ABD}" srcOrd="1" destOrd="0" presId="urn:microsoft.com/office/officeart/2008/layout/HalfCircleOrganizationChart"/>
    <dgm:cxn modelId="{05FFDB30-B5D7-4DE0-AAB4-21F08C402BD2}" type="presParOf" srcId="{C6210B9A-1AFE-42B1-9BB8-5CA0370B9344}" destId="{7AA391D0-DA7F-4798-B59C-4F63232E800F}" srcOrd="2" destOrd="0" presId="urn:microsoft.com/office/officeart/2008/layout/HalfCircleOrganizationChart"/>
    <dgm:cxn modelId="{A73B20ED-FD12-49A4-9C46-0FAACA12B498}" type="presParOf" srcId="{C6210B9A-1AFE-42B1-9BB8-5CA0370B9344}" destId="{1D3D5ACF-6CBF-4719-A72D-EBBCD9F3391F}" srcOrd="3" destOrd="0" presId="urn:microsoft.com/office/officeart/2008/layout/HalfCircleOrganizationChart"/>
    <dgm:cxn modelId="{8DC408DE-CDA8-4526-A9AC-B7228BCB8629}" type="presParOf" srcId="{9413D082-A4C0-4679-BD7D-55A4D6EA32C5}" destId="{4D48CF70-7E06-4DEC-AB69-D3D5F8B6A136}" srcOrd="1" destOrd="0" presId="urn:microsoft.com/office/officeart/2008/layout/HalfCircleOrganizationChart"/>
    <dgm:cxn modelId="{3CF72E4D-B7C0-45AD-B15F-644C254FF73B}" type="presParOf" srcId="{9413D082-A4C0-4679-BD7D-55A4D6EA32C5}" destId="{7CDB5D5D-1CE2-4139-AE1B-98F517DA859B}" srcOrd="2" destOrd="0" presId="urn:microsoft.com/office/officeart/2008/layout/HalfCircleOrganizationChart"/>
    <dgm:cxn modelId="{598B15DB-0773-437E-B713-ACE93D35FD84}" type="presParOf" srcId="{5CF75BBF-3447-426A-885B-1BC69367BE38}" destId="{E2BFB9F5-F781-430E-966E-5A6386C93A57}" srcOrd="2" destOrd="0" presId="urn:microsoft.com/office/officeart/2008/layout/HalfCircleOrganizationChart"/>
    <dgm:cxn modelId="{673560CF-2CCE-4729-BD0C-E3D443B15E11}" type="presParOf" srcId="{E2BFB9F5-F781-430E-966E-5A6386C93A57}" destId="{C9C2FD36-4E98-4A84-94B6-A228817DEFE7}" srcOrd="0" destOrd="0" presId="urn:microsoft.com/office/officeart/2008/layout/HalfCircleOrganizationChart"/>
    <dgm:cxn modelId="{F26B6160-EAD8-4FDA-BF70-6CDC8B914F11}" type="presParOf" srcId="{E2BFB9F5-F781-430E-966E-5A6386C93A57}" destId="{617D0421-842C-4A67-963A-BD0C67A9530A}" srcOrd="1" destOrd="0" presId="urn:microsoft.com/office/officeart/2008/layout/HalfCircleOrganizationChart"/>
    <dgm:cxn modelId="{B09784E3-E2B5-4DF3-B9E7-2ACFD53A97DA}" type="presParOf" srcId="{617D0421-842C-4A67-963A-BD0C67A9530A}" destId="{6D736BDE-10E0-4375-B994-2E7D6F148BB5}" srcOrd="0" destOrd="0" presId="urn:microsoft.com/office/officeart/2008/layout/HalfCircleOrganizationChart"/>
    <dgm:cxn modelId="{C8210971-A3A2-489A-96A1-BFC3AEDE8AAB}" type="presParOf" srcId="{6D736BDE-10E0-4375-B994-2E7D6F148BB5}" destId="{32E7F595-FCE6-4B92-9146-7D5F4C0FD3B7}" srcOrd="0" destOrd="0" presId="urn:microsoft.com/office/officeart/2008/layout/HalfCircleOrganizationChart"/>
    <dgm:cxn modelId="{2EF4DDEF-133E-4722-8E2F-3FE00DA6F543}" type="presParOf" srcId="{6D736BDE-10E0-4375-B994-2E7D6F148BB5}" destId="{4E03D2FE-12B4-488C-97A1-4185EE7E1CE6}" srcOrd="1" destOrd="0" presId="urn:microsoft.com/office/officeart/2008/layout/HalfCircleOrganizationChart"/>
    <dgm:cxn modelId="{F665AFB9-75D1-40AE-9C21-7146DBAB0C19}" type="presParOf" srcId="{6D736BDE-10E0-4375-B994-2E7D6F148BB5}" destId="{D02D352E-D0B8-4173-8E1E-A1A166E7FA57}" srcOrd="2" destOrd="0" presId="urn:microsoft.com/office/officeart/2008/layout/HalfCircleOrganizationChart"/>
    <dgm:cxn modelId="{DACF2253-6185-4C68-99B4-9F2AD701EAEF}" type="presParOf" srcId="{6D736BDE-10E0-4375-B994-2E7D6F148BB5}" destId="{3BCE1E0E-43C3-425A-B15D-8A6E0BBD366C}" srcOrd="3" destOrd="0" presId="urn:microsoft.com/office/officeart/2008/layout/HalfCircleOrganizationChart"/>
    <dgm:cxn modelId="{8253F98D-55B3-4BA7-A806-5242037492BE}" type="presParOf" srcId="{617D0421-842C-4A67-963A-BD0C67A9530A}" destId="{2964DAEF-559A-4247-BDCD-058AE39D2F9B}" srcOrd="1" destOrd="0" presId="urn:microsoft.com/office/officeart/2008/layout/HalfCircleOrganizationChart"/>
    <dgm:cxn modelId="{DAA63EBC-35AD-4327-9BE8-2B574ED8F2E6}" type="presParOf" srcId="{617D0421-842C-4A67-963A-BD0C67A9530A}" destId="{77DC2180-32EC-4A7D-95B8-30571CF3A85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9153B-8EEE-424F-8F5E-0D710E96AFCC}" type="doc">
      <dgm:prSet loTypeId="urn:microsoft.com/office/officeart/2005/8/layout/pList2" loCatId="list" qsTypeId="urn:microsoft.com/office/officeart/2005/8/quickstyle/simple1" qsCatId="simple" csTypeId="urn:microsoft.com/office/officeart/2005/8/colors/accent1_2" csCatId="accent1" phldr="1"/>
      <dgm:spPr/>
    </dgm:pt>
    <dgm:pt modelId="{8356E727-58BA-4E0E-816E-35A8B0DD0721}">
      <dgm:prSet phldrT="[Text]"/>
      <dgm:spPr/>
      <dgm:t>
        <a:bodyPr/>
        <a:lstStyle/>
        <a:p>
          <a:r>
            <a:rPr lang="en-US" dirty="0">
              <a:latin typeface="Segoe UI" panose="020B0502040204020203" pitchFamily="34" charset="0"/>
              <a:cs typeface="Segoe UI" panose="020B0502040204020203" pitchFamily="34" charset="0"/>
            </a:rPr>
            <a:t>Supervisor</a:t>
          </a:r>
        </a:p>
      </dgm:t>
      <dgm:extLst>
        <a:ext uri="{E40237B7-FDA0-4F09-8148-C483321AD2D9}">
          <dgm14:cNvPr xmlns:dgm14="http://schemas.microsoft.com/office/drawing/2010/diagram" id="0" name="" descr="Blue box with word Supervisor " title="Supervisor "/>
        </a:ext>
      </dgm:extLst>
    </dgm:pt>
    <dgm:pt modelId="{6557240E-5B82-4A99-B5CE-C2D8DC75C538}" type="parTrans" cxnId="{3AA935A6-B41D-4C65-A404-5279814E3D3B}">
      <dgm:prSet/>
      <dgm:spPr/>
      <dgm:t>
        <a:bodyPr/>
        <a:lstStyle/>
        <a:p>
          <a:endParaRPr lang="en-US"/>
        </a:p>
      </dgm:t>
    </dgm:pt>
    <dgm:pt modelId="{BC66444F-EE6D-48BB-897C-28384B0CB16B}" type="sibTrans" cxnId="{3AA935A6-B41D-4C65-A404-5279814E3D3B}">
      <dgm:prSet/>
      <dgm:spPr/>
      <dgm:t>
        <a:bodyPr/>
        <a:lstStyle/>
        <a:p>
          <a:endParaRPr lang="en-US"/>
        </a:p>
      </dgm:t>
    </dgm:pt>
    <dgm:pt modelId="{F5ADC2C8-8378-42CF-B371-209CE4ADA149}">
      <dgm:prSet phldrT="[Text]"/>
      <dgm:spPr/>
      <dgm:t>
        <a:bodyPr/>
        <a:lstStyle/>
        <a:p>
          <a:r>
            <a:rPr lang="en-US" dirty="0">
              <a:latin typeface="Segoe UI" panose="020B0502040204020203" pitchFamily="34" charset="0"/>
              <a:cs typeface="Segoe UI" panose="020B0502040204020203" pitchFamily="34" charset="0"/>
            </a:rPr>
            <a:t>Colleague or Professional</a:t>
          </a:r>
        </a:p>
      </dgm:t>
      <dgm:extLst>
        <a:ext uri="{E40237B7-FDA0-4F09-8148-C483321AD2D9}">
          <dgm14:cNvPr xmlns:dgm14="http://schemas.microsoft.com/office/drawing/2010/diagram" id="0" name="" descr="Blue box with words Colleague or Professional. " title="Colleague "/>
        </a:ext>
      </dgm:extLst>
    </dgm:pt>
    <dgm:pt modelId="{FCEB5031-3B33-4C0E-A1E2-A4BF39B19BDD}" type="parTrans" cxnId="{846553EA-2B0A-48A0-B951-4C5D6F9A4282}">
      <dgm:prSet/>
      <dgm:spPr/>
      <dgm:t>
        <a:bodyPr/>
        <a:lstStyle/>
        <a:p>
          <a:endParaRPr lang="en-US"/>
        </a:p>
      </dgm:t>
    </dgm:pt>
    <dgm:pt modelId="{06B5998F-45C1-4729-8B7B-683F167EC81B}" type="sibTrans" cxnId="{846553EA-2B0A-48A0-B951-4C5D6F9A4282}">
      <dgm:prSet/>
      <dgm:spPr/>
      <dgm:t>
        <a:bodyPr/>
        <a:lstStyle/>
        <a:p>
          <a:endParaRPr lang="en-US"/>
        </a:p>
      </dgm:t>
    </dgm:pt>
    <dgm:pt modelId="{577E9ED4-3BAA-4427-ADED-101BBA0E548A}">
      <dgm:prSet phldrT="[Text]" custT="1"/>
      <dgm:spPr/>
      <dgm:t>
        <a:bodyPr/>
        <a:lstStyle/>
        <a:p>
          <a:r>
            <a:rPr lang="en-US" sz="2800" dirty="0">
              <a:latin typeface="Segoe UI" panose="020B0502040204020203" pitchFamily="34" charset="0"/>
              <a:cs typeface="Segoe UI" panose="020B0502040204020203" pitchFamily="34" charset="0"/>
            </a:rPr>
            <a:t>Self</a:t>
          </a:r>
        </a:p>
        <a:p>
          <a:endParaRPr lang="en-US" sz="900" i="1" dirty="0">
            <a:latin typeface="Segoe UI" panose="020B0502040204020203" pitchFamily="34" charset="0"/>
            <a:cs typeface="Segoe UI" panose="020B0502040204020203" pitchFamily="34" charset="0"/>
          </a:endParaRPr>
        </a:p>
        <a:p>
          <a:r>
            <a:rPr lang="en-US" sz="1800" b="1" i="1" dirty="0">
              <a:solidFill>
                <a:schemeClr val="tx1"/>
              </a:solidFill>
              <a:latin typeface="Segoe UI" panose="020B0502040204020203" pitchFamily="34" charset="0"/>
              <a:cs typeface="Segoe UI" panose="020B0502040204020203" pitchFamily="34" charset="0"/>
            </a:rPr>
            <a:t>Describing your role and responsibilities as a Peer Support Specialist</a:t>
          </a:r>
        </a:p>
      </dgm:t>
      <dgm:extLst>
        <a:ext uri="{E40237B7-FDA0-4F09-8148-C483321AD2D9}">
          <dgm14:cNvPr xmlns:dgm14="http://schemas.microsoft.com/office/drawing/2010/diagram" id="0" name="" descr="Blue box with word Self.&#10;&#10;Describing your role and responsibilities as a Peer Support Specialist. " title="Self "/>
        </a:ext>
      </dgm:extLst>
    </dgm:pt>
    <dgm:pt modelId="{E4E4FC58-D1F2-4B03-8EE0-6A16DA6DF91A}" type="parTrans" cxnId="{36DB4A69-1C56-4226-BC4B-200B216707D6}">
      <dgm:prSet/>
      <dgm:spPr/>
      <dgm:t>
        <a:bodyPr/>
        <a:lstStyle/>
        <a:p>
          <a:endParaRPr lang="en-US"/>
        </a:p>
      </dgm:t>
    </dgm:pt>
    <dgm:pt modelId="{9231BDB2-6521-44DE-AF4A-F5831CBFC38D}" type="sibTrans" cxnId="{36DB4A69-1C56-4226-BC4B-200B216707D6}">
      <dgm:prSet/>
      <dgm:spPr/>
      <dgm:t>
        <a:bodyPr/>
        <a:lstStyle/>
        <a:p>
          <a:endParaRPr lang="en-US"/>
        </a:p>
      </dgm:t>
    </dgm:pt>
    <dgm:pt modelId="{7451B0F7-468A-4FEF-8A19-7999F32A6A95}" type="pres">
      <dgm:prSet presAssocID="{97D9153B-8EEE-424F-8F5E-0D710E96AFCC}" presName="Name0" presStyleCnt="0">
        <dgm:presLayoutVars>
          <dgm:dir/>
          <dgm:resizeHandles val="exact"/>
        </dgm:presLayoutVars>
      </dgm:prSet>
      <dgm:spPr/>
    </dgm:pt>
    <dgm:pt modelId="{D192999F-B1BA-4362-AD6D-8BDE991F8192}" type="pres">
      <dgm:prSet presAssocID="{97D9153B-8EEE-424F-8F5E-0D710E96AFCC}" presName="bkgdShp" presStyleLbl="alignAccFollowNode1" presStyleIdx="0" presStyleCnt="1" custLinFactNeighborY="6048"/>
      <dgm:spPr/>
    </dgm:pt>
    <dgm:pt modelId="{2DF298D8-611D-4DD1-97FD-ABB18142214B}" type="pres">
      <dgm:prSet presAssocID="{97D9153B-8EEE-424F-8F5E-0D710E96AFCC}" presName="linComp" presStyleCnt="0"/>
      <dgm:spPr/>
    </dgm:pt>
    <dgm:pt modelId="{8B763531-1444-4C3B-A339-1EB643BE3CD5}" type="pres">
      <dgm:prSet presAssocID="{8356E727-58BA-4E0E-816E-35A8B0DD0721}" presName="compNode" presStyleCnt="0"/>
      <dgm:spPr/>
    </dgm:pt>
    <dgm:pt modelId="{DAA1C26B-4585-45EA-88E9-CED5E005DC37}" type="pres">
      <dgm:prSet presAssocID="{8356E727-58BA-4E0E-816E-35A8B0DD0721}" presName="node" presStyleLbl="node1" presStyleIdx="0" presStyleCnt="3" custLinFactNeighborX="-2495" custLinFactNeighborY="666">
        <dgm:presLayoutVars>
          <dgm:bulletEnabled val="1"/>
        </dgm:presLayoutVars>
      </dgm:prSet>
      <dgm:spPr/>
      <dgm:t>
        <a:bodyPr/>
        <a:lstStyle/>
        <a:p>
          <a:endParaRPr lang="en-US"/>
        </a:p>
      </dgm:t>
    </dgm:pt>
    <dgm:pt modelId="{419A261F-7FD9-47FF-8D1F-2EE50FA771E2}" type="pres">
      <dgm:prSet presAssocID="{8356E727-58BA-4E0E-816E-35A8B0DD0721}" presName="invisiNode" presStyleLbl="node1" presStyleIdx="0" presStyleCnt="3"/>
      <dgm:spPr/>
    </dgm:pt>
    <dgm:pt modelId="{C3403A0B-36FE-42DA-A7A3-A14B3B286072}" type="pres">
      <dgm:prSet presAssocID="{8356E727-58BA-4E0E-816E-35A8B0DD0721}" presName="imagNode" presStyleLbl="fgImgPlace1" presStyleIdx="0" presStyleCnt="3"/>
      <dgm:spPr>
        <a:blipFill rotWithShape="1">
          <a:blip xmlns:r="http://schemas.openxmlformats.org/officeDocument/2006/relationships" r:embed="rId1"/>
          <a:srcRect/>
          <a:stretch>
            <a:fillRect l="-8000" r="-8000"/>
          </a:stretch>
        </a:blipFill>
      </dgm:spPr>
      <dgm:extLst>
        <a:ext uri="{E40237B7-FDA0-4F09-8148-C483321AD2D9}">
          <dgm14:cNvPr xmlns:dgm14="http://schemas.microsoft.com/office/drawing/2010/diagram" id="0" name="" descr="Graphic of man dipicted as a supervisor. " title="Supervisor "/>
        </a:ext>
      </dgm:extLst>
    </dgm:pt>
    <dgm:pt modelId="{D7CAF108-06E5-4EFF-B2C5-BF3F2714AC32}" type="pres">
      <dgm:prSet presAssocID="{BC66444F-EE6D-48BB-897C-28384B0CB16B}" presName="sibTrans" presStyleLbl="sibTrans2D1" presStyleIdx="0" presStyleCnt="0"/>
      <dgm:spPr/>
      <dgm:t>
        <a:bodyPr/>
        <a:lstStyle/>
        <a:p>
          <a:endParaRPr lang="en-US"/>
        </a:p>
      </dgm:t>
    </dgm:pt>
    <dgm:pt modelId="{93D56DB6-601C-4825-B03A-01F02E5392D7}" type="pres">
      <dgm:prSet presAssocID="{F5ADC2C8-8378-42CF-B371-209CE4ADA149}" presName="compNode" presStyleCnt="0"/>
      <dgm:spPr/>
    </dgm:pt>
    <dgm:pt modelId="{E81EACB9-7FA6-443D-A934-AE766BDA2404}" type="pres">
      <dgm:prSet presAssocID="{F5ADC2C8-8378-42CF-B371-209CE4ADA149}" presName="node" presStyleLbl="node1" presStyleIdx="1" presStyleCnt="3">
        <dgm:presLayoutVars>
          <dgm:bulletEnabled val="1"/>
        </dgm:presLayoutVars>
      </dgm:prSet>
      <dgm:spPr/>
      <dgm:t>
        <a:bodyPr/>
        <a:lstStyle/>
        <a:p>
          <a:endParaRPr lang="en-US"/>
        </a:p>
      </dgm:t>
    </dgm:pt>
    <dgm:pt modelId="{A2BA4FE0-2786-48BE-BC34-0F76A78B1034}" type="pres">
      <dgm:prSet presAssocID="{F5ADC2C8-8378-42CF-B371-209CE4ADA149}" presName="invisiNode" presStyleLbl="node1" presStyleIdx="1" presStyleCnt="3"/>
      <dgm:spPr/>
    </dgm:pt>
    <dgm:pt modelId="{8F9183E6-1A59-4940-B892-9D22FCD11599}" type="pres">
      <dgm:prSet presAssocID="{F5ADC2C8-8378-42CF-B371-209CE4ADA14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descr="Two people shaking hands. " title="Hand shake "/>
        </a:ext>
      </dgm:extLst>
    </dgm:pt>
    <dgm:pt modelId="{09A2EA1F-6EDD-4BF6-AF63-B99CE57DE0BB}" type="pres">
      <dgm:prSet presAssocID="{06B5998F-45C1-4729-8B7B-683F167EC81B}" presName="sibTrans" presStyleLbl="sibTrans2D1" presStyleIdx="0" presStyleCnt="0"/>
      <dgm:spPr/>
      <dgm:t>
        <a:bodyPr/>
        <a:lstStyle/>
        <a:p>
          <a:endParaRPr lang="en-US"/>
        </a:p>
      </dgm:t>
    </dgm:pt>
    <dgm:pt modelId="{9ADCCAFB-B4D3-4F50-87CA-882D2B556563}" type="pres">
      <dgm:prSet presAssocID="{577E9ED4-3BAA-4427-ADED-101BBA0E548A}" presName="compNode" presStyleCnt="0"/>
      <dgm:spPr/>
    </dgm:pt>
    <dgm:pt modelId="{07E560C4-5795-4E93-AEC3-9A47B4490A3F}" type="pres">
      <dgm:prSet presAssocID="{577E9ED4-3BAA-4427-ADED-101BBA0E548A}" presName="node" presStyleLbl="node1" presStyleIdx="2" presStyleCnt="3">
        <dgm:presLayoutVars>
          <dgm:bulletEnabled val="1"/>
        </dgm:presLayoutVars>
      </dgm:prSet>
      <dgm:spPr/>
      <dgm:t>
        <a:bodyPr/>
        <a:lstStyle/>
        <a:p>
          <a:endParaRPr lang="en-US"/>
        </a:p>
      </dgm:t>
    </dgm:pt>
    <dgm:pt modelId="{F4877123-3D97-4B74-BF89-4C6FC3F7C2C0}" type="pres">
      <dgm:prSet presAssocID="{577E9ED4-3BAA-4427-ADED-101BBA0E548A}" presName="invisiNode" presStyleLbl="node1" presStyleIdx="2" presStyleCnt="3"/>
      <dgm:spPr/>
    </dgm:pt>
    <dgm:pt modelId="{96374903-555D-4F40-A878-E82ED2E67854}" type="pres">
      <dgm:prSet presAssocID="{577E9ED4-3BAA-4427-ADED-101BBA0E548A}" presName="imagNode" presStyleLbl="fgImgPlace1" presStyleIdx="2" presStyleCnt="3" custLinFactNeighborY="3044"/>
      <dgm:spPr>
        <a:blipFill rotWithShape="1">
          <a:blip xmlns:r="http://schemas.openxmlformats.org/officeDocument/2006/relationships" r:embed="rId3"/>
          <a:srcRect/>
          <a:stretch>
            <a:fillRect t="-17000" b="-17000"/>
          </a:stretch>
        </a:blipFill>
      </dgm:spPr>
      <dgm:extLst>
        <a:ext uri="{E40237B7-FDA0-4F09-8148-C483321AD2D9}">
          <dgm14:cNvPr xmlns:dgm14="http://schemas.microsoft.com/office/drawing/2010/diagram" id="0" name="" descr="Man looking into a mirror. " title="Self "/>
        </a:ext>
      </dgm:extLst>
    </dgm:pt>
  </dgm:ptLst>
  <dgm:cxnLst>
    <dgm:cxn modelId="{E4F2152B-DD2A-4BED-8BB7-1C5FC5804AC6}" type="presOf" srcId="{577E9ED4-3BAA-4427-ADED-101BBA0E548A}" destId="{07E560C4-5795-4E93-AEC3-9A47B4490A3F}" srcOrd="0" destOrd="0" presId="urn:microsoft.com/office/officeart/2005/8/layout/pList2"/>
    <dgm:cxn modelId="{846553EA-2B0A-48A0-B951-4C5D6F9A4282}" srcId="{97D9153B-8EEE-424F-8F5E-0D710E96AFCC}" destId="{F5ADC2C8-8378-42CF-B371-209CE4ADA149}" srcOrd="1" destOrd="0" parTransId="{FCEB5031-3B33-4C0E-A1E2-A4BF39B19BDD}" sibTransId="{06B5998F-45C1-4729-8B7B-683F167EC81B}"/>
    <dgm:cxn modelId="{36DB4A69-1C56-4226-BC4B-200B216707D6}" srcId="{97D9153B-8EEE-424F-8F5E-0D710E96AFCC}" destId="{577E9ED4-3BAA-4427-ADED-101BBA0E548A}" srcOrd="2" destOrd="0" parTransId="{E4E4FC58-D1F2-4B03-8EE0-6A16DA6DF91A}" sibTransId="{9231BDB2-6521-44DE-AF4A-F5831CBFC38D}"/>
    <dgm:cxn modelId="{BA79D0AC-584A-40AB-8530-2CAA91FDE22A}" type="presOf" srcId="{8356E727-58BA-4E0E-816E-35A8B0DD0721}" destId="{DAA1C26B-4585-45EA-88E9-CED5E005DC37}" srcOrd="0" destOrd="0" presId="urn:microsoft.com/office/officeart/2005/8/layout/pList2"/>
    <dgm:cxn modelId="{49573B24-3179-46F1-AADC-020A0E997899}" type="presOf" srcId="{97D9153B-8EEE-424F-8F5E-0D710E96AFCC}" destId="{7451B0F7-468A-4FEF-8A19-7999F32A6A95}" srcOrd="0" destOrd="0" presId="urn:microsoft.com/office/officeart/2005/8/layout/pList2"/>
    <dgm:cxn modelId="{9FA188C1-6DD7-4009-BAF4-7E3D0D85EB4A}" type="presOf" srcId="{F5ADC2C8-8378-42CF-B371-209CE4ADA149}" destId="{E81EACB9-7FA6-443D-A934-AE766BDA2404}" srcOrd="0" destOrd="0" presId="urn:microsoft.com/office/officeart/2005/8/layout/pList2"/>
    <dgm:cxn modelId="{3AA935A6-B41D-4C65-A404-5279814E3D3B}" srcId="{97D9153B-8EEE-424F-8F5E-0D710E96AFCC}" destId="{8356E727-58BA-4E0E-816E-35A8B0DD0721}" srcOrd="0" destOrd="0" parTransId="{6557240E-5B82-4A99-B5CE-C2D8DC75C538}" sibTransId="{BC66444F-EE6D-48BB-897C-28384B0CB16B}"/>
    <dgm:cxn modelId="{3A943BE7-5083-4BB1-9300-4E2BA05824E5}" type="presOf" srcId="{BC66444F-EE6D-48BB-897C-28384B0CB16B}" destId="{D7CAF108-06E5-4EFF-B2C5-BF3F2714AC32}" srcOrd="0" destOrd="0" presId="urn:microsoft.com/office/officeart/2005/8/layout/pList2"/>
    <dgm:cxn modelId="{207F147D-3E76-42DC-B34A-BF472BD40CB2}" type="presOf" srcId="{06B5998F-45C1-4729-8B7B-683F167EC81B}" destId="{09A2EA1F-6EDD-4BF6-AF63-B99CE57DE0BB}" srcOrd="0" destOrd="0" presId="urn:microsoft.com/office/officeart/2005/8/layout/pList2"/>
    <dgm:cxn modelId="{96113C99-17DD-4283-9E4F-E755D8D35E8E}" type="presParOf" srcId="{7451B0F7-468A-4FEF-8A19-7999F32A6A95}" destId="{D192999F-B1BA-4362-AD6D-8BDE991F8192}" srcOrd="0" destOrd="0" presId="urn:microsoft.com/office/officeart/2005/8/layout/pList2"/>
    <dgm:cxn modelId="{0D4AD05B-823D-4E28-A6A1-A8F00DAF354D}" type="presParOf" srcId="{7451B0F7-468A-4FEF-8A19-7999F32A6A95}" destId="{2DF298D8-611D-4DD1-97FD-ABB18142214B}" srcOrd="1" destOrd="0" presId="urn:microsoft.com/office/officeart/2005/8/layout/pList2"/>
    <dgm:cxn modelId="{E20C1286-F01F-413B-93F6-9C7C8D9A9122}" type="presParOf" srcId="{2DF298D8-611D-4DD1-97FD-ABB18142214B}" destId="{8B763531-1444-4C3B-A339-1EB643BE3CD5}" srcOrd="0" destOrd="0" presId="urn:microsoft.com/office/officeart/2005/8/layout/pList2"/>
    <dgm:cxn modelId="{F5BBC04D-3C8E-47F5-8729-4E4F99C64DF3}" type="presParOf" srcId="{8B763531-1444-4C3B-A339-1EB643BE3CD5}" destId="{DAA1C26B-4585-45EA-88E9-CED5E005DC37}" srcOrd="0" destOrd="0" presId="urn:microsoft.com/office/officeart/2005/8/layout/pList2"/>
    <dgm:cxn modelId="{73B837F5-FA42-49E2-B979-A8B181D6BC06}" type="presParOf" srcId="{8B763531-1444-4C3B-A339-1EB643BE3CD5}" destId="{419A261F-7FD9-47FF-8D1F-2EE50FA771E2}" srcOrd="1" destOrd="0" presId="urn:microsoft.com/office/officeart/2005/8/layout/pList2"/>
    <dgm:cxn modelId="{C8F6AFE6-C1C5-4487-8126-96DCDC4CC89C}" type="presParOf" srcId="{8B763531-1444-4C3B-A339-1EB643BE3CD5}" destId="{C3403A0B-36FE-42DA-A7A3-A14B3B286072}" srcOrd="2" destOrd="0" presId="urn:microsoft.com/office/officeart/2005/8/layout/pList2"/>
    <dgm:cxn modelId="{D628C577-9B95-4005-8BAB-33E97138A80A}" type="presParOf" srcId="{2DF298D8-611D-4DD1-97FD-ABB18142214B}" destId="{D7CAF108-06E5-4EFF-B2C5-BF3F2714AC32}" srcOrd="1" destOrd="0" presId="urn:microsoft.com/office/officeart/2005/8/layout/pList2"/>
    <dgm:cxn modelId="{A958F6E2-DB26-4CED-B839-C63A2CE31E3A}" type="presParOf" srcId="{2DF298D8-611D-4DD1-97FD-ABB18142214B}" destId="{93D56DB6-601C-4825-B03A-01F02E5392D7}" srcOrd="2" destOrd="0" presId="urn:microsoft.com/office/officeart/2005/8/layout/pList2"/>
    <dgm:cxn modelId="{8157718C-F168-4909-A7B3-E138D0407EA3}" type="presParOf" srcId="{93D56DB6-601C-4825-B03A-01F02E5392D7}" destId="{E81EACB9-7FA6-443D-A934-AE766BDA2404}" srcOrd="0" destOrd="0" presId="urn:microsoft.com/office/officeart/2005/8/layout/pList2"/>
    <dgm:cxn modelId="{F424AD90-7C32-4056-899B-C97C20D8E821}" type="presParOf" srcId="{93D56DB6-601C-4825-B03A-01F02E5392D7}" destId="{A2BA4FE0-2786-48BE-BC34-0F76A78B1034}" srcOrd="1" destOrd="0" presId="urn:microsoft.com/office/officeart/2005/8/layout/pList2"/>
    <dgm:cxn modelId="{9AE16637-9734-4351-956B-066BAE0C0772}" type="presParOf" srcId="{93D56DB6-601C-4825-B03A-01F02E5392D7}" destId="{8F9183E6-1A59-4940-B892-9D22FCD11599}" srcOrd="2" destOrd="0" presId="urn:microsoft.com/office/officeart/2005/8/layout/pList2"/>
    <dgm:cxn modelId="{D8A8E31D-036F-409E-AAF9-2535952802D2}" type="presParOf" srcId="{2DF298D8-611D-4DD1-97FD-ABB18142214B}" destId="{09A2EA1F-6EDD-4BF6-AF63-B99CE57DE0BB}" srcOrd="3" destOrd="0" presId="urn:microsoft.com/office/officeart/2005/8/layout/pList2"/>
    <dgm:cxn modelId="{67FD97EB-318A-4454-AC28-4C10423244BA}" type="presParOf" srcId="{2DF298D8-611D-4DD1-97FD-ABB18142214B}" destId="{9ADCCAFB-B4D3-4F50-87CA-882D2B556563}" srcOrd="4" destOrd="0" presId="urn:microsoft.com/office/officeart/2005/8/layout/pList2"/>
    <dgm:cxn modelId="{82696C4E-2034-4E5A-A3C7-C6599B1D0E41}" type="presParOf" srcId="{9ADCCAFB-B4D3-4F50-87CA-882D2B556563}" destId="{07E560C4-5795-4E93-AEC3-9A47B4490A3F}" srcOrd="0" destOrd="0" presId="urn:microsoft.com/office/officeart/2005/8/layout/pList2"/>
    <dgm:cxn modelId="{33F46E07-E4A9-4B1A-8987-03516FFC43FE}" type="presParOf" srcId="{9ADCCAFB-B4D3-4F50-87CA-882D2B556563}" destId="{F4877123-3D97-4B74-BF89-4C6FC3F7C2C0}" srcOrd="1" destOrd="0" presId="urn:microsoft.com/office/officeart/2005/8/layout/pList2"/>
    <dgm:cxn modelId="{946C03AF-2751-4C65-BA8D-89668999EEBE}" type="presParOf" srcId="{9ADCCAFB-B4D3-4F50-87CA-882D2B556563}" destId="{96374903-555D-4F40-A878-E82ED2E678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B55EF-95C5-42DD-8769-54B59119CC7F}">
      <dsp:nvSpPr>
        <dsp:cNvPr id="0" name=""/>
        <dsp:cNvSpPr/>
      </dsp:nvSpPr>
      <dsp:spPr>
        <a:xfrm>
          <a:off x="2471432" y="667528"/>
          <a:ext cx="1230554" cy="91440"/>
        </a:xfrm>
        <a:custGeom>
          <a:avLst/>
          <a:gdLst/>
          <a:ahLst/>
          <a:cxnLst/>
          <a:rect l="0" t="0" r="0" b="0"/>
          <a:pathLst>
            <a:path>
              <a:moveTo>
                <a:pt x="0" y="45720"/>
              </a:moveTo>
              <a:lnTo>
                <a:pt x="1230554" y="45720"/>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55180" y="710526"/>
        <a:ext cx="63057" cy="5443"/>
      </dsp:txXfrm>
    </dsp:sp>
    <dsp:sp modelId="{CC6BFFF7-C869-4BBA-9BE3-DF49FB4E00C1}">
      <dsp:nvSpPr>
        <dsp:cNvPr id="0" name=""/>
        <dsp:cNvSpPr/>
      </dsp:nvSpPr>
      <dsp:spPr>
        <a:xfrm>
          <a:off x="108730" y="3897"/>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SB803 </a:t>
          </a:r>
        </a:p>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Signed Sept. 2020</a:t>
          </a:r>
        </a:p>
      </dsp:txBody>
      <dsp:txXfrm>
        <a:off x="108730" y="3897"/>
        <a:ext cx="2364502" cy="1418701"/>
      </dsp:txXfrm>
    </dsp:sp>
    <dsp:sp modelId="{86161309-5F77-436C-87C9-D48D68655888}">
      <dsp:nvSpPr>
        <dsp:cNvPr id="0" name=""/>
        <dsp:cNvSpPr/>
      </dsp:nvSpPr>
      <dsp:spPr>
        <a:xfrm>
          <a:off x="2066845" y="1420798"/>
          <a:ext cx="2849792" cy="513803"/>
        </a:xfrm>
        <a:custGeom>
          <a:avLst/>
          <a:gdLst/>
          <a:ahLst/>
          <a:cxnLst/>
          <a:rect l="0" t="0" r="0" b="0"/>
          <a:pathLst>
            <a:path>
              <a:moveTo>
                <a:pt x="2849792" y="0"/>
              </a:moveTo>
              <a:lnTo>
                <a:pt x="2849792" y="274001"/>
              </a:lnTo>
              <a:lnTo>
                <a:pt x="0" y="274001"/>
              </a:lnTo>
              <a:lnTo>
                <a:pt x="0" y="513803"/>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9208" y="1674978"/>
        <a:ext cx="145066" cy="5443"/>
      </dsp:txXfrm>
    </dsp:sp>
    <dsp:sp modelId="{8B919BB6-07F4-4F64-93FB-5EB9D953F303}">
      <dsp:nvSpPr>
        <dsp:cNvPr id="0" name=""/>
        <dsp:cNvSpPr/>
      </dsp:nvSpPr>
      <dsp:spPr>
        <a:xfrm>
          <a:off x="3734387" y="3897"/>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Recommendations from CAMHPRO, CBHDA, </a:t>
          </a:r>
          <a:r>
            <a:rPr lang="en-US" sz="1800" kern="1200" dirty="0" err="1">
              <a:solidFill>
                <a:schemeClr val="tx1"/>
              </a:solidFill>
              <a:latin typeface="Segoe UI" panose="020B0502040204020203" pitchFamily="34" charset="0"/>
              <a:cs typeface="Segoe UI" panose="020B0502040204020203" pitchFamily="34" charset="0"/>
            </a:rPr>
            <a:t>CalBHB</a:t>
          </a:r>
          <a:r>
            <a:rPr lang="en-US" sz="1800" kern="1200" dirty="0">
              <a:solidFill>
                <a:schemeClr val="tx1"/>
              </a:solidFill>
              <a:latin typeface="Segoe UI" panose="020B0502040204020203" pitchFamily="34" charset="0"/>
              <a:cs typeface="Segoe UI" panose="020B0502040204020203" pitchFamily="34" charset="0"/>
            </a:rPr>
            <a:t>/C, Stakeholder Meetings</a:t>
          </a:r>
        </a:p>
      </dsp:txBody>
      <dsp:txXfrm>
        <a:off x="3734387" y="3897"/>
        <a:ext cx="2364502" cy="1418701"/>
      </dsp:txXfrm>
    </dsp:sp>
    <dsp:sp modelId="{E13BE727-A8FE-40B6-B3AD-E5AB5F0B7763}">
      <dsp:nvSpPr>
        <dsp:cNvPr id="0" name=""/>
        <dsp:cNvSpPr/>
      </dsp:nvSpPr>
      <dsp:spPr>
        <a:xfrm>
          <a:off x="3247296" y="2630632"/>
          <a:ext cx="1250321" cy="91440"/>
        </a:xfrm>
        <a:custGeom>
          <a:avLst/>
          <a:gdLst/>
          <a:ahLst/>
          <a:cxnLst/>
          <a:rect l="0" t="0" r="0" b="0"/>
          <a:pathLst>
            <a:path>
              <a:moveTo>
                <a:pt x="0" y="45720"/>
              </a:moveTo>
              <a:lnTo>
                <a:pt x="1250321" y="45720"/>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0434" y="2673630"/>
        <a:ext cx="64046" cy="5443"/>
      </dsp:txXfrm>
    </dsp:sp>
    <dsp:sp modelId="{48BD1B3E-1CA9-4E8E-8D3A-44482C9A1D33}">
      <dsp:nvSpPr>
        <dsp:cNvPr id="0" name=""/>
        <dsp:cNvSpPr/>
      </dsp:nvSpPr>
      <dsp:spPr>
        <a:xfrm>
          <a:off x="884594" y="1967001"/>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DHCS Created Guidelines for Counties BH Plans </a:t>
          </a:r>
        </a:p>
        <a:p>
          <a:pPr lvl="0" algn="ctr" defTabSz="800100">
            <a:lnSpc>
              <a:spcPct val="90000"/>
            </a:lnSpc>
            <a:spcBef>
              <a:spcPct val="0"/>
            </a:spcBef>
            <a:spcAft>
              <a:spcPct val="35000"/>
            </a:spcAft>
          </a:pPr>
          <a:r>
            <a:rPr lang="en-US" sz="1800" kern="1200" dirty="0">
              <a:latin typeface="Segoe UI" panose="020B0502040204020203" pitchFamily="34" charset="0"/>
              <a:cs typeface="Segoe UI" panose="020B0502040204020203" pitchFamily="34" charset="0"/>
              <a:hlinkClick xmlns:r="http://schemas.openxmlformats.org/officeDocument/2006/relationships" r:id="rId1"/>
            </a:rPr>
            <a:t>(BHIN 21-041)</a:t>
          </a:r>
          <a:endParaRPr lang="en-US" sz="1800" kern="1200" dirty="0">
            <a:latin typeface="Segoe UI" panose="020B0502040204020203" pitchFamily="34" charset="0"/>
            <a:cs typeface="Segoe UI" panose="020B0502040204020203" pitchFamily="34" charset="0"/>
          </a:endParaRPr>
        </a:p>
      </dsp:txBody>
      <dsp:txXfrm>
        <a:off x="884594" y="1967001"/>
        <a:ext cx="2364502" cy="1418701"/>
      </dsp:txXfrm>
    </dsp:sp>
    <dsp:sp modelId="{0159C6BC-92F2-48BF-850E-5AB5A1892E4E}">
      <dsp:nvSpPr>
        <dsp:cNvPr id="0" name=""/>
        <dsp:cNvSpPr/>
      </dsp:nvSpPr>
      <dsp:spPr>
        <a:xfrm>
          <a:off x="2280218" y="3383903"/>
          <a:ext cx="3432051" cy="513235"/>
        </a:xfrm>
        <a:custGeom>
          <a:avLst/>
          <a:gdLst/>
          <a:ahLst/>
          <a:cxnLst/>
          <a:rect l="0" t="0" r="0" b="0"/>
          <a:pathLst>
            <a:path>
              <a:moveTo>
                <a:pt x="3432051" y="0"/>
              </a:moveTo>
              <a:lnTo>
                <a:pt x="3432051" y="273717"/>
              </a:lnTo>
              <a:lnTo>
                <a:pt x="0" y="273717"/>
              </a:lnTo>
              <a:lnTo>
                <a:pt x="0" y="513235"/>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9372" y="3637799"/>
        <a:ext cx="173743" cy="5443"/>
      </dsp:txXfrm>
    </dsp:sp>
    <dsp:sp modelId="{D70F0FEE-828A-4C32-98D1-250885FEE695}">
      <dsp:nvSpPr>
        <dsp:cNvPr id="0" name=""/>
        <dsp:cNvSpPr/>
      </dsp:nvSpPr>
      <dsp:spPr>
        <a:xfrm>
          <a:off x="4530018" y="1967001"/>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CalMHSA elected by counties as the Agency Representing Counties and as Certifying Entity </a:t>
          </a:r>
        </a:p>
      </dsp:txBody>
      <dsp:txXfrm>
        <a:off x="4530018" y="1967001"/>
        <a:ext cx="2364502" cy="1418701"/>
      </dsp:txXfrm>
    </dsp:sp>
    <dsp:sp modelId="{58B0EEF4-F7A2-4358-9F03-2F46B9EC7A27}">
      <dsp:nvSpPr>
        <dsp:cNvPr id="0" name=""/>
        <dsp:cNvSpPr/>
      </dsp:nvSpPr>
      <dsp:spPr>
        <a:xfrm>
          <a:off x="3460669" y="4593169"/>
          <a:ext cx="1541273" cy="91440"/>
        </a:xfrm>
        <a:custGeom>
          <a:avLst/>
          <a:gdLst/>
          <a:ahLst/>
          <a:cxnLst/>
          <a:rect l="0" t="0" r="0" b="0"/>
          <a:pathLst>
            <a:path>
              <a:moveTo>
                <a:pt x="0" y="45720"/>
              </a:moveTo>
              <a:lnTo>
                <a:pt x="787736" y="45720"/>
              </a:lnTo>
              <a:lnTo>
                <a:pt x="787736" y="50184"/>
              </a:lnTo>
              <a:lnTo>
                <a:pt x="1541273" y="50184"/>
              </a:lnTo>
            </a:path>
          </a:pathLst>
        </a:custGeom>
        <a:noFill/>
        <a:ln w="6350" cap="flat" cmpd="sng" algn="ctr">
          <a:solidFill>
            <a:srgbClr val="00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2009" y="4636167"/>
        <a:ext cx="78594" cy="5443"/>
      </dsp:txXfrm>
    </dsp:sp>
    <dsp:sp modelId="{036CC33D-3522-418C-87AF-869FB1D7A76B}">
      <dsp:nvSpPr>
        <dsp:cNvPr id="0" name=""/>
        <dsp:cNvSpPr/>
      </dsp:nvSpPr>
      <dsp:spPr>
        <a:xfrm>
          <a:off x="1097966" y="3929538"/>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CalMHSA Stakeholder Advisory Council</a:t>
          </a:r>
        </a:p>
      </dsp:txBody>
      <dsp:txXfrm>
        <a:off x="1097966" y="3929538"/>
        <a:ext cx="2364502" cy="1418701"/>
      </dsp:txXfrm>
    </dsp:sp>
    <dsp:sp modelId="{3CFA1358-22C9-402D-A2C7-B60D36B8BC43}">
      <dsp:nvSpPr>
        <dsp:cNvPr id="0" name=""/>
        <dsp:cNvSpPr/>
      </dsp:nvSpPr>
      <dsp:spPr>
        <a:xfrm>
          <a:off x="5034343" y="3934003"/>
          <a:ext cx="2364502" cy="141870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Segoe UI" panose="020B0502040204020203" pitchFamily="34" charset="0"/>
              <a:cs typeface="Segoe UI" panose="020B0502040204020203" pitchFamily="34" charset="0"/>
            </a:rPr>
            <a:t>RFPs (CalMHSA certification program) and BHINs (DHCS guidance)</a:t>
          </a:r>
        </a:p>
        <a:p>
          <a:pPr lvl="0" algn="ctr" defTabSz="800100">
            <a:lnSpc>
              <a:spcPct val="90000"/>
            </a:lnSpc>
            <a:spcBef>
              <a:spcPct val="0"/>
            </a:spcBef>
            <a:spcAft>
              <a:spcPct val="35000"/>
            </a:spcAft>
          </a:pPr>
          <a:endParaRPr lang="en-US" sz="1600" kern="1200" dirty="0"/>
        </a:p>
      </dsp:txBody>
      <dsp:txXfrm>
        <a:off x="5034343" y="3934003"/>
        <a:ext cx="2364502" cy="141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2FD36-4E98-4A84-94B6-A228817DEFE7}">
      <dsp:nvSpPr>
        <dsp:cNvPr id="0" name=""/>
        <dsp:cNvSpPr/>
      </dsp:nvSpPr>
      <dsp:spPr>
        <a:xfrm>
          <a:off x="2951993" y="1162644"/>
          <a:ext cx="945838" cy="683738"/>
        </a:xfrm>
        <a:custGeom>
          <a:avLst/>
          <a:gdLst/>
          <a:ahLst/>
          <a:cxnLst/>
          <a:rect l="0" t="0" r="0" b="0"/>
          <a:pathLst>
            <a:path>
              <a:moveTo>
                <a:pt x="945838" y="0"/>
              </a:moveTo>
              <a:lnTo>
                <a:pt x="945838" y="683738"/>
              </a:lnTo>
              <a:lnTo>
                <a:pt x="0" y="6837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0352D7B-AE32-4C3B-B728-BAE64FD3D663}">
      <dsp:nvSpPr>
        <dsp:cNvPr id="0" name=""/>
        <dsp:cNvSpPr/>
      </dsp:nvSpPr>
      <dsp:spPr>
        <a:xfrm>
          <a:off x="3897832" y="1162644"/>
          <a:ext cx="2757744" cy="2096797"/>
        </a:xfrm>
        <a:custGeom>
          <a:avLst/>
          <a:gdLst/>
          <a:ahLst/>
          <a:cxnLst/>
          <a:rect l="0" t="0" r="0" b="0"/>
          <a:pathLst>
            <a:path>
              <a:moveTo>
                <a:pt x="0" y="0"/>
              </a:moveTo>
              <a:lnTo>
                <a:pt x="0" y="1857489"/>
              </a:lnTo>
              <a:lnTo>
                <a:pt x="2757744" y="1857489"/>
              </a:lnTo>
              <a:lnTo>
                <a:pt x="2757744"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76F2364-30EC-4B77-B928-313FC7B394A7}">
      <dsp:nvSpPr>
        <dsp:cNvPr id="0" name=""/>
        <dsp:cNvSpPr/>
      </dsp:nvSpPr>
      <dsp:spPr>
        <a:xfrm>
          <a:off x="3852112" y="1162644"/>
          <a:ext cx="91440" cy="2096797"/>
        </a:xfrm>
        <a:custGeom>
          <a:avLst/>
          <a:gdLst/>
          <a:ahLst/>
          <a:cxnLst/>
          <a:rect l="0" t="0" r="0" b="0"/>
          <a:pathLst>
            <a:path>
              <a:moveTo>
                <a:pt x="45720" y="0"/>
              </a:moveTo>
              <a:lnTo>
                <a:pt x="45720"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E3BF766-DF86-4312-8668-45148EB0F9EB}">
      <dsp:nvSpPr>
        <dsp:cNvPr id="0" name=""/>
        <dsp:cNvSpPr/>
      </dsp:nvSpPr>
      <dsp:spPr>
        <a:xfrm>
          <a:off x="1140087" y="1162644"/>
          <a:ext cx="2757744" cy="2096797"/>
        </a:xfrm>
        <a:custGeom>
          <a:avLst/>
          <a:gdLst/>
          <a:ahLst/>
          <a:cxnLst/>
          <a:rect l="0" t="0" r="0" b="0"/>
          <a:pathLst>
            <a:path>
              <a:moveTo>
                <a:pt x="2757744" y="0"/>
              </a:moveTo>
              <a:lnTo>
                <a:pt x="2757744" y="1857489"/>
              </a:lnTo>
              <a:lnTo>
                <a:pt x="0" y="1857489"/>
              </a:lnTo>
              <a:lnTo>
                <a:pt x="0" y="209679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AFC9121-AE90-4AC8-8A46-65FD464ABF01}">
      <dsp:nvSpPr>
        <dsp:cNvPr id="0" name=""/>
        <dsp:cNvSpPr/>
      </dsp:nvSpPr>
      <dsp:spPr>
        <a:xfrm>
          <a:off x="3328050" y="23080"/>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B743041-B264-4EB2-B5C9-AA52839755AE}">
      <dsp:nvSpPr>
        <dsp:cNvPr id="0" name=""/>
        <dsp:cNvSpPr/>
      </dsp:nvSpPr>
      <dsp:spPr>
        <a:xfrm>
          <a:off x="3328050" y="23080"/>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FF240BC-3371-494C-834A-E50AD60CDFA0}">
      <dsp:nvSpPr>
        <dsp:cNvPr id="0" name=""/>
        <dsp:cNvSpPr/>
      </dsp:nvSpPr>
      <dsp:spPr>
        <a:xfrm>
          <a:off x="2758268" y="228201"/>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SB803</a:t>
          </a:r>
        </a:p>
      </dsp:txBody>
      <dsp:txXfrm>
        <a:off x="2758268" y="228201"/>
        <a:ext cx="2279127" cy="729320"/>
      </dsp:txXfrm>
    </dsp:sp>
    <dsp:sp modelId="{D484E46B-0339-4D5A-8D65-242481830317}">
      <dsp:nvSpPr>
        <dsp:cNvPr id="0" name=""/>
        <dsp:cNvSpPr/>
      </dsp:nvSpPr>
      <dsp:spPr>
        <a:xfrm>
          <a:off x="570305"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018C8E2-00DF-4927-B5B9-F3E379799114}">
      <dsp:nvSpPr>
        <dsp:cNvPr id="0" name=""/>
        <dsp:cNvSpPr/>
      </dsp:nvSpPr>
      <dsp:spPr>
        <a:xfrm>
          <a:off x="570305"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26CD72A-8A9A-49CA-A1D0-E3C409CEFD05}">
      <dsp:nvSpPr>
        <dsp:cNvPr id="0" name=""/>
        <dsp:cNvSpPr/>
      </dsp:nvSpPr>
      <dsp:spPr>
        <a:xfrm>
          <a:off x="523"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Counties Opt-In to this work</a:t>
          </a:r>
        </a:p>
      </dsp:txBody>
      <dsp:txXfrm>
        <a:off x="523" y="3464563"/>
        <a:ext cx="2279127" cy="729320"/>
      </dsp:txXfrm>
    </dsp:sp>
    <dsp:sp modelId="{18A9E569-9265-4A50-AF47-F73E85353BD9}">
      <dsp:nvSpPr>
        <dsp:cNvPr id="0" name=""/>
        <dsp:cNvSpPr/>
      </dsp:nvSpPr>
      <dsp:spPr>
        <a:xfrm>
          <a:off x="3328050"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A4AA2B5-B705-413B-8078-12ED7126B5E1}">
      <dsp:nvSpPr>
        <dsp:cNvPr id="0" name=""/>
        <dsp:cNvSpPr/>
      </dsp:nvSpPr>
      <dsp:spPr>
        <a:xfrm>
          <a:off x="3328050"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D69A837-BDBD-4096-A415-4E082240E159}">
      <dsp:nvSpPr>
        <dsp:cNvPr id="0" name=""/>
        <dsp:cNvSpPr/>
      </dsp:nvSpPr>
      <dsp:spPr>
        <a:xfrm>
          <a:off x="2758268"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CalMHSA Certifying Entity</a:t>
          </a:r>
        </a:p>
      </dsp:txBody>
      <dsp:txXfrm>
        <a:off x="2758268" y="3464563"/>
        <a:ext cx="2279127" cy="729320"/>
      </dsp:txXfrm>
    </dsp:sp>
    <dsp:sp modelId="{7E5A1D28-8859-4652-BCA7-4FC18AEB6ABD}">
      <dsp:nvSpPr>
        <dsp:cNvPr id="0" name=""/>
        <dsp:cNvSpPr/>
      </dsp:nvSpPr>
      <dsp:spPr>
        <a:xfrm>
          <a:off x="6085794" y="325944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AA391D0-DA7F-4798-B59C-4F63232E800F}">
      <dsp:nvSpPr>
        <dsp:cNvPr id="0" name=""/>
        <dsp:cNvSpPr/>
      </dsp:nvSpPr>
      <dsp:spPr>
        <a:xfrm>
          <a:off x="6085794" y="325944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803F84C-DFA0-4FB1-A5B1-4752726FFC1C}">
      <dsp:nvSpPr>
        <dsp:cNvPr id="0" name=""/>
        <dsp:cNvSpPr/>
      </dsp:nvSpPr>
      <dsp:spPr>
        <a:xfrm>
          <a:off x="5516012" y="3464563"/>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Peers – People with a certification </a:t>
          </a:r>
        </a:p>
      </dsp:txBody>
      <dsp:txXfrm>
        <a:off x="5516012" y="3464563"/>
        <a:ext cx="2279127" cy="729320"/>
      </dsp:txXfrm>
    </dsp:sp>
    <dsp:sp modelId="{4E03D2FE-12B4-488C-97A1-4185EE7E1CE6}">
      <dsp:nvSpPr>
        <dsp:cNvPr id="0" name=""/>
        <dsp:cNvSpPr/>
      </dsp:nvSpPr>
      <dsp:spPr>
        <a:xfrm>
          <a:off x="1949177" y="1641261"/>
          <a:ext cx="1139563" cy="1139563"/>
        </a:xfrm>
        <a:prstGeom prst="arc">
          <a:avLst>
            <a:gd name="adj1" fmla="val 13200000"/>
            <a:gd name="adj2" fmla="val 192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02D352E-D0B8-4173-8E1E-A1A166E7FA57}">
      <dsp:nvSpPr>
        <dsp:cNvPr id="0" name=""/>
        <dsp:cNvSpPr/>
      </dsp:nvSpPr>
      <dsp:spPr>
        <a:xfrm>
          <a:off x="1949177" y="1641261"/>
          <a:ext cx="1139563" cy="1139563"/>
        </a:xfrm>
        <a:prstGeom prst="arc">
          <a:avLst>
            <a:gd name="adj1" fmla="val 2400000"/>
            <a:gd name="adj2" fmla="val 840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2E7F595-FCE6-4B92-9146-7D5F4C0FD3B7}">
      <dsp:nvSpPr>
        <dsp:cNvPr id="0" name=""/>
        <dsp:cNvSpPr/>
      </dsp:nvSpPr>
      <dsp:spPr>
        <a:xfrm>
          <a:off x="1379395" y="1846382"/>
          <a:ext cx="2279127" cy="7293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Segoe UI" panose="020B0502040204020203" pitchFamily="34" charset="0"/>
              <a:cs typeface="Segoe UI" panose="020B0502040204020203" pitchFamily="34" charset="0"/>
            </a:rPr>
            <a:t>DHCS </a:t>
          </a:r>
        </a:p>
      </dsp:txBody>
      <dsp:txXfrm>
        <a:off x="1379395" y="1846382"/>
        <a:ext cx="2279127" cy="72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999F-B1BA-4362-AD6D-8BDE991F8192}">
      <dsp:nvSpPr>
        <dsp:cNvPr id="0" name=""/>
        <dsp:cNvSpPr/>
      </dsp:nvSpPr>
      <dsp:spPr>
        <a:xfrm>
          <a:off x="0" y="138679"/>
          <a:ext cx="7678057" cy="229298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03A0B-36FE-42DA-A7A3-A14B3B286072}">
      <dsp:nvSpPr>
        <dsp:cNvPr id="0" name=""/>
        <dsp:cNvSpPr/>
      </dsp:nvSpPr>
      <dsp:spPr>
        <a:xfrm>
          <a:off x="230341" y="305730"/>
          <a:ext cx="2255429" cy="1681519"/>
        </a:xfrm>
        <a:prstGeom prst="roundRect">
          <a:avLst>
            <a:gd name="adj" fmla="val 10000"/>
          </a:avLst>
        </a:prstGeom>
        <a:blipFill rotWithShape="1">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A1C26B-4585-45EA-88E9-CED5E005DC37}">
      <dsp:nvSpPr>
        <dsp:cNvPr id="0" name=""/>
        <dsp:cNvSpPr/>
      </dsp:nvSpPr>
      <dsp:spPr>
        <a:xfrm rot="10800000">
          <a:off x="174068"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a:latin typeface="Segoe UI" panose="020B0502040204020203" pitchFamily="34" charset="0"/>
              <a:cs typeface="Segoe UI" panose="020B0502040204020203" pitchFamily="34" charset="0"/>
            </a:rPr>
            <a:t>Supervisor</a:t>
          </a:r>
        </a:p>
      </dsp:txBody>
      <dsp:txXfrm rot="10800000">
        <a:off x="243430" y="2292981"/>
        <a:ext cx="2116705" cy="2733171"/>
      </dsp:txXfrm>
    </dsp:sp>
    <dsp:sp modelId="{8F9183E6-1A59-4940-B892-9D22FCD11599}">
      <dsp:nvSpPr>
        <dsp:cNvPr id="0" name=""/>
        <dsp:cNvSpPr/>
      </dsp:nvSpPr>
      <dsp:spPr>
        <a:xfrm>
          <a:off x="2711313" y="305730"/>
          <a:ext cx="2255429" cy="168151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EACB9-7FA6-443D-A934-AE766BDA2404}">
      <dsp:nvSpPr>
        <dsp:cNvPr id="0" name=""/>
        <dsp:cNvSpPr/>
      </dsp:nvSpPr>
      <dsp:spPr>
        <a:xfrm rot="10800000">
          <a:off x="2711313"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n-US" sz="2500" kern="1200" dirty="0">
              <a:latin typeface="Segoe UI" panose="020B0502040204020203" pitchFamily="34" charset="0"/>
              <a:cs typeface="Segoe UI" panose="020B0502040204020203" pitchFamily="34" charset="0"/>
            </a:rPr>
            <a:t>Colleague or Professional</a:t>
          </a:r>
        </a:p>
      </dsp:txBody>
      <dsp:txXfrm rot="10800000">
        <a:off x="2780675" y="2292981"/>
        <a:ext cx="2116705" cy="2733171"/>
      </dsp:txXfrm>
    </dsp:sp>
    <dsp:sp modelId="{96374903-555D-4F40-A878-E82ED2E67854}">
      <dsp:nvSpPr>
        <dsp:cNvPr id="0" name=""/>
        <dsp:cNvSpPr/>
      </dsp:nvSpPr>
      <dsp:spPr>
        <a:xfrm>
          <a:off x="5192286" y="356916"/>
          <a:ext cx="2255429" cy="1681519"/>
        </a:xfrm>
        <a:prstGeom prst="roundRect">
          <a:avLst>
            <a:gd name="adj" fmla="val 10000"/>
          </a:avLst>
        </a:prstGeom>
        <a:blipFill rotWithShape="1">
          <a:blip xmlns:r="http://schemas.openxmlformats.org/officeDocument/2006/relationships" r:embed="rId3"/>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560C4-5795-4E93-AEC3-9A47B4490A3F}">
      <dsp:nvSpPr>
        <dsp:cNvPr id="0" name=""/>
        <dsp:cNvSpPr/>
      </dsp:nvSpPr>
      <dsp:spPr>
        <a:xfrm rot="10800000">
          <a:off x="5192286" y="2292981"/>
          <a:ext cx="2255429" cy="280253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a:latin typeface="Segoe UI" panose="020B0502040204020203" pitchFamily="34" charset="0"/>
              <a:cs typeface="Segoe UI" panose="020B0502040204020203" pitchFamily="34" charset="0"/>
            </a:rPr>
            <a:t>Self</a:t>
          </a:r>
        </a:p>
        <a:p>
          <a:pPr lvl="0" algn="ctr" defTabSz="1244600">
            <a:lnSpc>
              <a:spcPct val="90000"/>
            </a:lnSpc>
            <a:spcBef>
              <a:spcPct val="0"/>
            </a:spcBef>
            <a:spcAft>
              <a:spcPct val="35000"/>
            </a:spcAft>
          </a:pPr>
          <a:endParaRPr lang="en-US" sz="900" i="1" kern="1200" dirty="0">
            <a:latin typeface="Segoe UI" panose="020B0502040204020203" pitchFamily="34" charset="0"/>
            <a:cs typeface="Segoe UI" panose="020B0502040204020203" pitchFamily="34" charset="0"/>
          </a:endParaRPr>
        </a:p>
        <a:p>
          <a:pPr lvl="0" algn="ctr" defTabSz="1244600">
            <a:lnSpc>
              <a:spcPct val="90000"/>
            </a:lnSpc>
            <a:spcBef>
              <a:spcPct val="0"/>
            </a:spcBef>
            <a:spcAft>
              <a:spcPct val="35000"/>
            </a:spcAft>
          </a:pPr>
          <a:r>
            <a:rPr lang="en-US" sz="1800" b="1" i="1" kern="1200" dirty="0">
              <a:solidFill>
                <a:schemeClr val="tx1"/>
              </a:solidFill>
              <a:latin typeface="Segoe UI" panose="020B0502040204020203" pitchFamily="34" charset="0"/>
              <a:cs typeface="Segoe UI" panose="020B0502040204020203" pitchFamily="34" charset="0"/>
            </a:rPr>
            <a:t>Describing your role and responsibilities as a Peer Support Specialist</a:t>
          </a:r>
        </a:p>
      </dsp:txBody>
      <dsp:txXfrm rot="10800000">
        <a:off x="5261648" y="2292981"/>
        <a:ext cx="2116705" cy="273317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5/13/2022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5/13/2022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53270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dirty="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dirty="0">
                <a:solidFill>
                  <a:schemeClr val="tx1"/>
                </a:solidFill>
                <a:effectLst/>
                <a:latin typeface="+mn-lt"/>
                <a:ea typeface="+mn-ea"/>
                <a:cs typeface="+mn-cs"/>
                <a:hlinkClick r:id="rId3"/>
              </a:rPr>
              <a:t>DHCS Coverage Ambassadors.</a:t>
            </a:r>
            <a:r>
              <a:rPr lang="en-US" sz="1050" kern="1200" dirty="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dirty="0">
                <a:solidFill>
                  <a:schemeClr val="tx1"/>
                </a:solidFill>
                <a:effectLst/>
                <a:latin typeface="+mn-lt"/>
                <a:ea typeface="+mn-ea"/>
                <a:cs typeface="+mn-cs"/>
              </a:rPr>
            </a:b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DHCS will engage community partners to serve as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dirty="0">
                <a:solidFill>
                  <a:schemeClr val="tx1"/>
                </a:solidFill>
                <a:effectLst/>
                <a:latin typeface="+mn-lt"/>
                <a:ea typeface="+mn-ea"/>
                <a:cs typeface="+mn-cs"/>
                <a:hlinkClick r:id="rId3"/>
              </a:rPr>
              <a:t>DHCS </a:t>
            </a:r>
            <a:r>
              <a:rPr lang="en-US" sz="1200" i="1" u="sng" kern="1200">
                <a:solidFill>
                  <a:schemeClr val="tx1"/>
                </a:solidFill>
                <a:effectLst/>
                <a:latin typeface="+mn-lt"/>
                <a:ea typeface="+mn-ea"/>
                <a:cs typeface="+mn-cs"/>
                <a:hlinkClick r:id="rId3"/>
              </a:rPr>
              <a:t>Coverage Ambassadors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will connect Medi-Cal beneficiaries at the local level with targeted and impactful communication. </a:t>
            </a: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127327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Two-Phased Approach.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1.0</a:t>
            </a:r>
            <a:r>
              <a:rPr lang="en-US" sz="1200" kern="1200" dirty="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2.0</a:t>
            </a:r>
            <a:r>
              <a:rPr lang="en-US" sz="1200" kern="1200" dirty="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30665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 can be in relevant professional competencies obtained via relevant in-state, out of state or national educational forums.</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205915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95423" y="477851"/>
            <a:ext cx="11001155"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solidFill>
                  <a:schemeClr val="tx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dirty="0"/>
              <a:t>Click to edit Master title style</a:t>
            </a:r>
            <a:endParaRPr dirty="0"/>
          </a:p>
        </p:txBody>
      </p:sp>
      <p:sp>
        <p:nvSpPr>
          <p:cNvPr id="33" name="Google Shape;33;p5"/>
          <p:cNvSpPr txBox="1">
            <a:spLocks noGrp="1"/>
          </p:cNvSpPr>
          <p:nvPr>
            <p:ph type="body" idx="1"/>
          </p:nvPr>
        </p:nvSpPr>
        <p:spPr>
          <a:xfrm>
            <a:off x="595423" y="1831451"/>
            <a:ext cx="11001155"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
        <p:nvSpPr>
          <p:cNvPr id="34" name="Google Shape;34;p5"/>
          <p:cNvSpPr/>
          <p:nvPr/>
        </p:nvSpPr>
        <p:spPr>
          <a:xfrm>
            <a:off x="9808488"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rgbClr val="B1C9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834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5/13/2022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dhcs.ca.gov/Documents/CSD_BL/MediCal-Code-of-Ethics-for-Peer-Support-Specialists-in-California.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lmhsa.org/peer-certific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hcs.ca.gov/services/Pages/Peer-Support-Services.aspx" TargetMode="External"/><Relationship Id="rId2" Type="http://schemas.openxmlformats.org/officeDocument/2006/relationships/hyperlink" Target="https://www.calmhsa.org/peer-certifi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orinita.camhpro@gmail.com" TargetMode="External"/><Relationship Id="rId2" Type="http://schemas.openxmlformats.org/officeDocument/2006/relationships/hyperlink" Target="mailto:Mary.camhpro@gmail.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Daniel.camhpro@gmail.co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PeerCertification@calmhsa.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How to Become a Medi-Cal Peer Support Specialist</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May 10, 2022</a:t>
            </a:r>
          </a:p>
          <a:p>
            <a:r>
              <a:rPr lang="en-US" dirty="0"/>
              <a:t>3:00 p.m. – 4:00 p.m.</a:t>
            </a:r>
          </a:p>
        </p:txBody>
      </p:sp>
    </p:spTree>
    <p:extLst>
      <p:ext uri="{BB962C8B-B14F-4D97-AF65-F5344CB8AC3E}">
        <p14:creationId xmlns:p14="http://schemas.microsoft.com/office/powerpoint/2010/main" val="276554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a:t>
            </a:r>
            <a:r>
              <a:rPr lang="en-US" dirty="0" smtClean="0"/>
              <a:t>Ethics</a:t>
            </a:r>
            <a:endParaRPr lang="en-US" dirty="0"/>
          </a:p>
        </p:txBody>
      </p:sp>
      <p:sp>
        <p:nvSpPr>
          <p:cNvPr id="3" name="Content Placeholder 2"/>
          <p:cNvSpPr>
            <a:spLocks noGrp="1"/>
          </p:cNvSpPr>
          <p:nvPr>
            <p:ph idx="1"/>
          </p:nvPr>
        </p:nvSpPr>
        <p:spPr>
          <a:xfrm>
            <a:off x="849086" y="2114550"/>
            <a:ext cx="10515600" cy="409989"/>
          </a:xfrm>
        </p:spPr>
        <p:txBody>
          <a:bodyPr/>
          <a:lstStyle/>
          <a:p>
            <a:pPr marL="0" lvl="0" indent="0">
              <a:lnSpc>
                <a:spcPct val="100000"/>
              </a:lnSpc>
              <a:spcBef>
                <a:spcPts val="0"/>
              </a:spcBef>
              <a:buClrTx/>
              <a:buSzTx/>
              <a:buNone/>
            </a:pPr>
            <a:r>
              <a:rPr lang="en-US" sz="2000" dirty="0">
                <a:solidFill>
                  <a:prstClr val="black"/>
                </a:solidFill>
              </a:rPr>
              <a:t>Derived from extensive peer stakeholder </a:t>
            </a:r>
            <a:r>
              <a:rPr lang="en-US" sz="2000" dirty="0" smtClean="0">
                <a:solidFill>
                  <a:prstClr val="black"/>
                </a:solidFill>
              </a:rPr>
              <a:t>development</a:t>
            </a:r>
          </a:p>
          <a:p>
            <a:pPr marL="0" lvl="0" indent="0">
              <a:lnSpc>
                <a:spcPct val="100000"/>
              </a:lnSpc>
              <a:spcBef>
                <a:spcPts val="0"/>
              </a:spcBef>
              <a:buClrTx/>
              <a:buSzTx/>
              <a:buNone/>
            </a:pPr>
            <a:endParaRPr lang="en-US" sz="2000" dirty="0">
              <a:solidFill>
                <a:prstClr val="black"/>
              </a:solidFill>
            </a:endParaRPr>
          </a:p>
          <a:p>
            <a:endParaRPr lang="en-US" dirty="0"/>
          </a:p>
        </p:txBody>
      </p:sp>
      <p:graphicFrame>
        <p:nvGraphicFramePr>
          <p:cNvPr id="7" name="Table 6" descr=". Hope&#10;.Person-Driven&#10;.Family Driven and Child-Centered&#10;.Holistic Welness&#10;.Authenticity&#10;. Cultural responsiveness &amp; Humilty&#10;. Integrity&#10;.Advocacy&#10;.Confidentiality&#10;.Safety &amp; Protection&#10;.Education&#10;.Mutuality&#10;.Reciprocity&#10;.Strengths-based&#10;.Wellness, Recovery, and Resilency" title="Stakeholder Development List "/>
          <p:cNvGraphicFramePr>
            <a:graphicFrameLocks noGrp="1"/>
          </p:cNvGraphicFramePr>
          <p:nvPr>
            <p:extLst>
              <p:ext uri="{D42A27DB-BD31-4B8C-83A1-F6EECF244321}">
                <p14:modId xmlns:p14="http://schemas.microsoft.com/office/powerpoint/2010/main" val="3330423250"/>
              </p:ext>
            </p:extLst>
          </p:nvPr>
        </p:nvGraphicFramePr>
        <p:xfrm>
          <a:off x="970500" y="2524539"/>
          <a:ext cx="9724004" cy="2529840"/>
        </p:xfrm>
        <a:graphic>
          <a:graphicData uri="http://schemas.openxmlformats.org/drawingml/2006/table">
            <a:tbl>
              <a:tblPr firstRow="1" bandRow="1">
                <a:tableStyleId>{5C22544A-7EE6-4342-B048-85BDC9FD1C3A}</a:tableStyleId>
              </a:tblPr>
              <a:tblGrid>
                <a:gridCol w="4862002">
                  <a:extLst>
                    <a:ext uri="{9D8B030D-6E8A-4147-A177-3AD203B41FA5}">
                      <a16:colId xmlns:a16="http://schemas.microsoft.com/office/drawing/2014/main" val="760625365"/>
                    </a:ext>
                  </a:extLst>
                </a:gridCol>
                <a:gridCol w="4862002">
                  <a:extLst>
                    <a:ext uri="{9D8B030D-6E8A-4147-A177-3AD203B41FA5}">
                      <a16:colId xmlns:a16="http://schemas.microsoft.com/office/drawing/2014/main" val="3927611320"/>
                    </a:ext>
                  </a:extLst>
                </a:gridCol>
              </a:tblGrid>
              <a:tr h="370840">
                <a:tc>
                  <a:txBody>
                    <a:bodyPr/>
                    <a:lstStyle/>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Hope</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Person-driven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Family Driven</a:t>
                      </a:r>
                      <a:r>
                        <a:rPr lang="en-US" sz="2000" b="0" baseline="0" dirty="0" smtClean="0">
                          <a:solidFill>
                            <a:schemeClr val="tx1"/>
                          </a:solidFill>
                          <a:latin typeface="Segoe UI" panose="020B0502040204020203" pitchFamily="34" charset="0"/>
                          <a:cs typeface="Segoe UI" panose="020B0502040204020203" pitchFamily="34" charset="0"/>
                        </a:rPr>
                        <a:t> and Child-Centered</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Holistic Wellness</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Authenticity</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Cultural Responsiveness &amp; Humility</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Respect</a:t>
                      </a:r>
                    </a:p>
                    <a:p>
                      <a:pPr marL="285750" indent="-285750">
                        <a:buFont typeface="Arial" panose="020B0604020202020204" pitchFamily="34" charset="0"/>
                        <a:buChar char="•"/>
                      </a:pPr>
                      <a:r>
                        <a:rPr lang="en-US" sz="2000" b="0" baseline="0" dirty="0" smtClean="0">
                          <a:solidFill>
                            <a:schemeClr val="tx1"/>
                          </a:solidFill>
                          <a:latin typeface="Segoe UI" panose="020B0502040204020203" pitchFamily="34" charset="0"/>
                          <a:cs typeface="Segoe UI" panose="020B0502040204020203" pitchFamily="34" charset="0"/>
                        </a:rPr>
                        <a:t>Integrity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Advocacy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Confidentiality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Safety &amp; Protection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Education</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Mutuality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Reciprocity</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Strengths-Based</a:t>
                      </a:r>
                    </a:p>
                    <a:p>
                      <a:pPr marL="285750" indent="-285750">
                        <a:buFont typeface="Arial" panose="020B0604020202020204" pitchFamily="34" charset="0"/>
                        <a:buChar char="•"/>
                      </a:pPr>
                      <a:r>
                        <a:rPr lang="en-US" sz="2000" b="0" dirty="0" smtClean="0">
                          <a:solidFill>
                            <a:schemeClr val="tx1"/>
                          </a:solidFill>
                          <a:latin typeface="Segoe UI" panose="020B0502040204020203" pitchFamily="34" charset="0"/>
                          <a:cs typeface="Segoe UI" panose="020B0502040204020203" pitchFamily="34" charset="0"/>
                        </a:rPr>
                        <a:t>Wellness, Recovery, and Resiliency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346379"/>
                  </a:ext>
                </a:extLst>
              </a:tr>
            </a:tbl>
          </a:graphicData>
        </a:graphic>
      </p:graphicFrame>
      <p:sp>
        <p:nvSpPr>
          <p:cNvPr id="10" name="TextBox 9"/>
          <p:cNvSpPr txBox="1"/>
          <p:nvPr/>
        </p:nvSpPr>
        <p:spPr>
          <a:xfrm>
            <a:off x="970500" y="5486400"/>
            <a:ext cx="9724004" cy="830997"/>
          </a:xfrm>
          <a:prstGeom prst="rect">
            <a:avLst/>
          </a:prstGeom>
          <a:noFill/>
        </p:spPr>
        <p:txBody>
          <a:bodyPr wrap="square" rtlCol="0">
            <a:spAutoFit/>
          </a:bodyPr>
          <a:lstStyle/>
          <a:p>
            <a:pPr lvl="0" algn="ctr"/>
            <a:r>
              <a:rPr lang="en-US" sz="2400" b="1" i="1" dirty="0">
                <a:solidFill>
                  <a:prstClr val="black"/>
                </a:solidFill>
                <a:latin typeface="Segoe UI" panose="020B0502040204020203" pitchFamily="34" charset="0"/>
                <a:cs typeface="Segoe UI" panose="020B0502040204020203" pitchFamily="34" charset="0"/>
              </a:rPr>
              <a:t>Peer Support Specialists agree to uphold the Code of Ethics for </a:t>
            </a:r>
          </a:p>
          <a:p>
            <a:pPr lvl="0" algn="ctr"/>
            <a:r>
              <a:rPr lang="en-US" sz="2400" b="1" i="1" dirty="0" err="1">
                <a:solidFill>
                  <a:prstClr val="black"/>
                </a:solidFill>
                <a:latin typeface="Segoe UI" panose="020B0502040204020203" pitchFamily="34" charset="0"/>
                <a:cs typeface="Segoe UI" panose="020B0502040204020203" pitchFamily="34" charset="0"/>
              </a:rPr>
              <a:t>Medi</a:t>
            </a:r>
            <a:r>
              <a:rPr lang="en-US" sz="2400" b="1" i="1" dirty="0">
                <a:solidFill>
                  <a:prstClr val="black"/>
                </a:solidFill>
                <a:latin typeface="Segoe UI" panose="020B0502040204020203" pitchFamily="34" charset="0"/>
                <a:cs typeface="Segoe UI" panose="020B0502040204020203" pitchFamily="34" charset="0"/>
              </a:rPr>
              <a:t>-Cal Peer Support Specialists.</a:t>
            </a:r>
          </a:p>
        </p:txBody>
      </p:sp>
      <p:sp>
        <p:nvSpPr>
          <p:cNvPr id="11" name="TextBox 10" descr="Says: Enclosure 3-BHIN-22-041" title="BHIN 22-041"/>
          <p:cNvSpPr txBox="1"/>
          <p:nvPr/>
        </p:nvSpPr>
        <p:spPr>
          <a:xfrm>
            <a:off x="71562" y="6480313"/>
            <a:ext cx="3593989" cy="377687"/>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3 – BHIN-22-041</a:t>
            </a:r>
          </a:p>
        </p:txBody>
      </p:sp>
    </p:spTree>
    <p:extLst>
      <p:ext uri="{BB962C8B-B14F-4D97-AF65-F5344CB8AC3E}">
        <p14:creationId xmlns:p14="http://schemas.microsoft.com/office/powerpoint/2010/main" val="253559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lnSpcReduction="10000"/>
          </a:bodyPr>
          <a:lstStyle/>
          <a:p>
            <a:pPr marL="0" lvl="0" indent="0">
              <a:lnSpc>
                <a:spcPct val="100000"/>
              </a:lnSpc>
              <a:spcBef>
                <a:spcPts val="0"/>
              </a:spcBef>
              <a:buClrTx/>
              <a:buSzTx/>
              <a:buNone/>
            </a:pPr>
            <a:r>
              <a:rPr lang="en-US" sz="2000" dirty="0">
                <a:solidFill>
                  <a:prstClr val="black"/>
                </a:solidFill>
              </a:rPr>
              <a:t>Core Competencies:</a:t>
            </a:r>
          </a:p>
          <a:p>
            <a:pPr marL="742950" lvl="1" indent="-285750">
              <a:lnSpc>
                <a:spcPct val="100000"/>
              </a:lnSpc>
              <a:spcBef>
                <a:spcPts val="0"/>
              </a:spcBef>
              <a:buClrTx/>
              <a:buFont typeface="Arial" panose="020B0604020202020204" pitchFamily="34" charset="0"/>
              <a:buChar char="•"/>
            </a:pPr>
            <a:r>
              <a:rPr lang="en-US" sz="2000" dirty="0">
                <a:solidFill>
                  <a:prstClr val="black"/>
                </a:solidFill>
              </a:rPr>
              <a:t>17 areas of focus for training </a:t>
            </a:r>
            <a:r>
              <a:rPr lang="en-US" sz="2000" dirty="0" err="1">
                <a:solidFill>
                  <a:prstClr val="black"/>
                </a:solidFill>
              </a:rPr>
              <a:t>Medi</a:t>
            </a:r>
            <a:r>
              <a:rPr lang="en-US" sz="2000" dirty="0">
                <a:solidFill>
                  <a:prstClr val="black"/>
                </a:solidFill>
              </a:rPr>
              <a:t>-Cal Peer Support Specialists</a:t>
            </a:r>
          </a:p>
          <a:p>
            <a:pPr marL="0" lvl="0" indent="0">
              <a:lnSpc>
                <a:spcPct val="100000"/>
              </a:lnSpc>
              <a:spcBef>
                <a:spcPts val="0"/>
              </a:spcBef>
              <a:buClrTx/>
              <a:buSzTx/>
              <a:buNone/>
            </a:pPr>
            <a:endParaRPr lang="en-US" sz="2000" dirty="0">
              <a:solidFill>
                <a:prstClr val="black"/>
              </a:solidFill>
            </a:endParaRPr>
          </a:p>
          <a:p>
            <a:pPr marL="0" lvl="0" indent="0">
              <a:lnSpc>
                <a:spcPct val="100000"/>
              </a:lnSpc>
              <a:spcBef>
                <a:spcPts val="0"/>
              </a:spcBef>
              <a:buClrTx/>
              <a:buSzTx/>
              <a:buNone/>
            </a:pPr>
            <a:r>
              <a:rPr lang="en-US" sz="2000" dirty="0">
                <a:solidFill>
                  <a:prstClr val="black"/>
                </a:solidFill>
              </a:rPr>
              <a:t>Four areas of specializations: </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Parent, Caregiver, Family Member Peer</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persons in crisis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persons who are experiencing homelessness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Peers working with person with justice involvement</a:t>
            </a:r>
          </a:p>
          <a:p>
            <a:pPr marL="0" lvl="0" indent="0">
              <a:lnSpc>
                <a:spcPct val="100000"/>
              </a:lnSpc>
              <a:spcBef>
                <a:spcPts val="0"/>
              </a:spcBef>
              <a:buClrTx/>
              <a:buSzTx/>
              <a:buNone/>
            </a:pPr>
            <a:endParaRPr lang="en-US" sz="2000" dirty="0">
              <a:solidFill>
                <a:prstClr val="black"/>
              </a:solidFill>
            </a:endParaRPr>
          </a:p>
          <a:p>
            <a:pPr marL="0" lvl="0" indent="0">
              <a:lnSpc>
                <a:spcPct val="100000"/>
              </a:lnSpc>
              <a:spcBef>
                <a:spcPts val="0"/>
              </a:spcBef>
              <a:buClrTx/>
              <a:buSzTx/>
              <a:buNone/>
            </a:pPr>
            <a:r>
              <a:rPr lang="en-US" sz="2000" dirty="0">
                <a:solidFill>
                  <a:prstClr val="black"/>
                </a:solidFill>
              </a:rPr>
              <a:t>Supervisors</a:t>
            </a:r>
          </a:p>
          <a:p>
            <a:pPr marL="800100" lvl="1" indent="-342900">
              <a:lnSpc>
                <a:spcPct val="100000"/>
              </a:lnSpc>
              <a:spcBef>
                <a:spcPts val="0"/>
              </a:spcBef>
              <a:buClrTx/>
              <a:buFont typeface="Arial" panose="020B0604020202020204" pitchFamily="34" charset="0"/>
              <a:buChar char="•"/>
            </a:pPr>
            <a:r>
              <a:rPr lang="en-US" sz="2000" dirty="0">
                <a:solidFill>
                  <a:prstClr val="black"/>
                </a:solidFill>
              </a:rPr>
              <a:t>Supervisors required to complete </a:t>
            </a:r>
            <a:r>
              <a:rPr lang="en-US" sz="2000" dirty="0" smtClean="0">
                <a:solidFill>
                  <a:prstClr val="black"/>
                </a:solidFill>
              </a:rPr>
              <a:t>training</a:t>
            </a:r>
          </a:p>
          <a:p>
            <a:pPr marL="800100" lvl="1" indent="-342900">
              <a:buClrTx/>
              <a:buFont typeface="Arial" panose="020B0604020202020204" pitchFamily="34" charset="0"/>
              <a:buChar char="•"/>
            </a:pPr>
            <a:r>
              <a:rPr lang="en-US" sz="2000" dirty="0"/>
              <a:t>CalMHSA will make standardized training available</a:t>
            </a:r>
          </a:p>
          <a:p>
            <a:pPr marL="800100" lvl="1" indent="-342900">
              <a:buClrTx/>
              <a:buFont typeface="Arial" panose="020B0604020202020204" pitchFamily="34" charset="0"/>
              <a:buChar char="•"/>
            </a:pPr>
            <a:r>
              <a:rPr lang="en-US" sz="2000" dirty="0"/>
              <a:t>Counties not using CalMHSA supervisor training must submit supervisor training course for approval by DHCS</a:t>
            </a:r>
            <a:r>
              <a:rPr lang="en-US" sz="2000" dirty="0" smtClean="0"/>
              <a:t>.</a:t>
            </a:r>
            <a:endParaRPr lang="en-US" sz="2000" dirty="0"/>
          </a:p>
        </p:txBody>
      </p:sp>
      <p:pic>
        <p:nvPicPr>
          <p:cNvPr id="4" name="Picture 3" descr="A small group sitting in a classroom setting looking at poster that says Connecting with the World. " title="Connecting with the World ">
            <a:extLst>
              <a:ext uri="{FF2B5EF4-FFF2-40B4-BE49-F238E27FC236}">
                <a16:creationId xmlns:a16="http://schemas.microsoft.com/office/drawing/2014/main" id="{00C4BFAB-2A0B-48F8-ADCD-41619B059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222" y="2641820"/>
            <a:ext cx="3041348" cy="2938600"/>
          </a:xfrm>
          <a:prstGeom prst="rect">
            <a:avLst/>
          </a:prstGeom>
        </p:spPr>
      </p:pic>
      <p:sp>
        <p:nvSpPr>
          <p:cNvPr id="5" name="TextBox 4"/>
          <p:cNvSpPr txBox="1"/>
          <p:nvPr/>
        </p:nvSpPr>
        <p:spPr>
          <a:xfrm>
            <a:off x="95416" y="6465888"/>
            <a:ext cx="592372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1(B) &amp; Enclosure 2 – BHIN-22-041</a:t>
            </a:r>
            <a:endParaRPr lang="en-US" dirty="0"/>
          </a:p>
        </p:txBody>
      </p:sp>
    </p:spTree>
    <p:extLst>
      <p:ext uri="{BB962C8B-B14F-4D97-AF65-F5344CB8AC3E}">
        <p14:creationId xmlns:p14="http://schemas.microsoft.com/office/powerpoint/2010/main" val="109355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 lines.  " title="Purple Design">
            <a:extLst>
              <a:ext uri="{FF2B5EF4-FFF2-40B4-BE49-F238E27FC236}">
                <a16:creationId xmlns:a16="http://schemas.microsoft.com/office/drawing/2014/main" id="{2A48814D-B2ED-4E06-8054-916ED2DAE8BD}"/>
              </a:ext>
            </a:extLst>
          </p:cNvPr>
          <p:cNvPicPr>
            <a:picLocks noChangeAspect="1"/>
          </p:cNvPicPr>
          <p:nvPr/>
        </p:nvPicPr>
        <p:blipFill>
          <a:blip r:embed="rId2"/>
          <a:stretch>
            <a:fillRect/>
          </a:stretch>
        </p:blipFill>
        <p:spPr>
          <a:xfrm rot="4200781">
            <a:off x="5588724" y="2242971"/>
            <a:ext cx="8869013" cy="2372056"/>
          </a:xfrm>
          <a:prstGeom prst="rect">
            <a:avLst/>
          </a:prstGeom>
        </p:spPr>
      </p:pic>
      <p:sp>
        <p:nvSpPr>
          <p:cNvPr id="3" name="TextBox 2">
            <a:extLst>
              <a:ext uri="{FF2B5EF4-FFF2-40B4-BE49-F238E27FC236}">
                <a16:creationId xmlns:a16="http://schemas.microsoft.com/office/drawing/2014/main" id="{82806C91-B71E-40F0-8C0F-047BB72A1F17}"/>
              </a:ext>
            </a:extLst>
          </p:cNvPr>
          <p:cNvSpPr txBox="1"/>
          <p:nvPr/>
        </p:nvSpPr>
        <p:spPr>
          <a:xfrm>
            <a:off x="-1" y="6488668"/>
            <a:ext cx="574357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 (C) &amp; Enclosure 2– BHIN-22-041</a:t>
            </a:r>
          </a:p>
        </p:txBody>
      </p:sp>
      <p:sp>
        <p:nvSpPr>
          <p:cNvPr id="8" name="Title 7"/>
          <p:cNvSpPr>
            <a:spLocks noGrp="1"/>
          </p:cNvSpPr>
          <p:nvPr>
            <p:ph type="title"/>
          </p:nvPr>
        </p:nvSpPr>
        <p:spPr/>
        <p:txBody>
          <a:bodyPr/>
          <a:lstStyle/>
          <a:p>
            <a:r>
              <a:rPr lang="en-US" dirty="0" smtClean="0"/>
              <a:t>Certification Exam</a:t>
            </a:r>
            <a:endParaRPr lang="en-US" dirty="0"/>
          </a:p>
        </p:txBody>
      </p:sp>
      <p:sp>
        <p:nvSpPr>
          <p:cNvPr id="9" name="Content Placeholder 8"/>
          <p:cNvSpPr>
            <a:spLocks noGrp="1"/>
          </p:cNvSpPr>
          <p:nvPr>
            <p:ph idx="1"/>
          </p:nvPr>
        </p:nvSpPr>
        <p:spPr>
          <a:xfrm>
            <a:off x="849086" y="1979876"/>
            <a:ext cx="9169557" cy="4486012"/>
          </a:xfrm>
        </p:spPr>
        <p:txBody>
          <a:bodyPr/>
          <a:lstStyle/>
          <a:p>
            <a:pPr marL="0" lvl="0" indent="0">
              <a:lnSpc>
                <a:spcPct val="100000"/>
              </a:lnSpc>
              <a:spcBef>
                <a:spcPts val="0"/>
              </a:spcBef>
              <a:buClrTx/>
              <a:buSzTx/>
              <a:buNone/>
            </a:pPr>
            <a:r>
              <a:rPr lang="en-US" sz="2400" dirty="0">
                <a:solidFill>
                  <a:prstClr val="black"/>
                </a:solidFill>
              </a:rPr>
              <a:t>DHCS approved exam</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Must successfully pass exam to receive certification</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Must include reasonable accommodations, as needed, including verbal testing and testing in prevalent languages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28262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Guidelines</a:t>
            </a:r>
            <a:endParaRPr lang="en-US" dirty="0"/>
          </a:p>
        </p:txBody>
      </p:sp>
      <p:sp>
        <p:nvSpPr>
          <p:cNvPr id="3" name="Content Placeholder 2"/>
          <p:cNvSpPr>
            <a:spLocks noGrp="1"/>
          </p:cNvSpPr>
          <p:nvPr>
            <p:ph idx="1"/>
          </p:nvPr>
        </p:nvSpPr>
        <p:spPr/>
        <p:txBody>
          <a:bodyPr>
            <a:normAutofit/>
          </a:bodyPr>
          <a:lstStyle/>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Certification renewals- every two years; 20 hours of continuing education and re-affirm the most recent Code of Ethics</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Recertification for lapsed certifications- may request renewal within 4 years of when renewal was due; requires 40 hours of refresher training, </a:t>
            </a:r>
          </a:p>
          <a:p>
            <a:pPr marL="742950" lvl="1" indent="-285750">
              <a:lnSpc>
                <a:spcPct val="100000"/>
              </a:lnSpc>
              <a:spcBef>
                <a:spcPts val="0"/>
              </a:spcBef>
              <a:buClrTx/>
              <a:buFont typeface="Arial" panose="020B0604020202020204" pitchFamily="34" charset="0"/>
              <a:buChar char="•"/>
            </a:pPr>
            <a:r>
              <a:rPr lang="en-US" sz="1800" dirty="0">
                <a:solidFill>
                  <a:prstClr val="black"/>
                </a:solidFill>
              </a:rPr>
              <a:t>Recertification for lapsed certification beyond 4 years of when renewal was due require person to apply through the initial certification process (80-hour training &amp; pass the exam)</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Availability of specializations </a:t>
            </a:r>
          </a:p>
          <a:p>
            <a:pPr marL="457200" lvl="1" indent="0">
              <a:lnSpc>
                <a:spcPct val="100000"/>
              </a:lnSpc>
              <a:spcBef>
                <a:spcPts val="0"/>
              </a:spcBef>
              <a:buClrTx/>
              <a:buNone/>
            </a:pPr>
            <a:r>
              <a:rPr lang="en-US" sz="1800" b="1" dirty="0">
                <a:solidFill>
                  <a:prstClr val="black"/>
                </a:solidFill>
              </a:rPr>
              <a:t>First year </a:t>
            </a:r>
            <a:r>
              <a:rPr lang="en-US" sz="1800" dirty="0">
                <a:solidFill>
                  <a:prstClr val="black"/>
                </a:solidFill>
              </a:rPr>
              <a:t>– Parent, Caregiver and Family Member Peer</a:t>
            </a:r>
          </a:p>
          <a:p>
            <a:pPr marL="457200" lvl="1" indent="0">
              <a:lnSpc>
                <a:spcPct val="100000"/>
              </a:lnSpc>
              <a:spcBef>
                <a:spcPts val="0"/>
              </a:spcBef>
              <a:buClrTx/>
              <a:buNone/>
            </a:pPr>
            <a:r>
              <a:rPr lang="en-US" sz="1800" b="1" dirty="0">
                <a:solidFill>
                  <a:prstClr val="black"/>
                </a:solidFill>
              </a:rPr>
              <a:t>By Jan. 1, 2023 </a:t>
            </a:r>
            <a:r>
              <a:rPr lang="en-US" sz="1800" dirty="0">
                <a:solidFill>
                  <a:prstClr val="black"/>
                </a:solidFill>
              </a:rPr>
              <a:t>– Crisis Services, Justice Involved, and Persons Experiencing Homelessness</a:t>
            </a:r>
          </a:p>
          <a:p>
            <a:pPr marL="285750" lvl="0" indent="-285750">
              <a:lnSpc>
                <a:spcPct val="100000"/>
              </a:lnSpc>
              <a:spcBef>
                <a:spcPts val="0"/>
              </a:spcBef>
              <a:buClrTx/>
              <a:buSzTx/>
              <a:buFont typeface="Arial" panose="020B0604020202020204" pitchFamily="34" charset="0"/>
              <a:buChar char="•"/>
            </a:pPr>
            <a:endParaRPr lang="en-US" sz="1800" dirty="0">
              <a:solidFill>
                <a:prstClr val="black"/>
              </a:solidFill>
            </a:endParaRPr>
          </a:p>
          <a:p>
            <a:pPr marL="285750" lvl="0" indent="-285750">
              <a:lnSpc>
                <a:spcPct val="100000"/>
              </a:lnSpc>
              <a:spcBef>
                <a:spcPts val="0"/>
              </a:spcBef>
              <a:buClrTx/>
              <a:buSzTx/>
              <a:buFont typeface="Arial" panose="020B0604020202020204" pitchFamily="34" charset="0"/>
              <a:buChar char="•"/>
            </a:pPr>
            <a:r>
              <a:rPr lang="en-US" sz="1800" dirty="0">
                <a:solidFill>
                  <a:prstClr val="black"/>
                </a:solidFill>
              </a:rPr>
              <a:t>Other areas of specialization may be added later if approved by </a:t>
            </a:r>
            <a:r>
              <a:rPr lang="en-US" sz="1800" dirty="0" smtClean="0">
                <a:solidFill>
                  <a:prstClr val="black"/>
                </a:solidFill>
              </a:rPr>
              <a:t>DHCS</a:t>
            </a:r>
            <a:endParaRPr lang="en-US" sz="1800" dirty="0">
              <a:solidFill>
                <a:prstClr val="black"/>
              </a:solidFill>
            </a:endParaRPr>
          </a:p>
        </p:txBody>
      </p:sp>
      <p:sp>
        <p:nvSpPr>
          <p:cNvPr id="4" name="TextBox 3"/>
          <p:cNvSpPr txBox="1"/>
          <p:nvPr/>
        </p:nvSpPr>
        <p:spPr>
          <a:xfrm>
            <a:off x="0" y="6465888"/>
            <a:ext cx="4882101" cy="369332"/>
          </a:xfrm>
          <a:prstGeom prst="rect">
            <a:avLst/>
          </a:prstGeom>
          <a:noFill/>
        </p:spPr>
        <p:txBody>
          <a:bodyPr wrap="square" rtlCol="0">
            <a:spAutoFit/>
          </a:bodyPr>
          <a:lstStyle/>
          <a:p>
            <a:r>
              <a:rPr lang="en-US">
                <a:latin typeface="Segoe UI" panose="020B0502040204020203" pitchFamily="34" charset="0"/>
                <a:cs typeface="Segoe UI" panose="020B0502040204020203" pitchFamily="34" charset="0"/>
              </a:rPr>
              <a:t>Enclosure 1 – Parts 2, 3, 4 – BHIN-22-041</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09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graphic design. " title="Purple Design">
            <a:extLst>
              <a:ext uri="{FF2B5EF4-FFF2-40B4-BE49-F238E27FC236}">
                <a16:creationId xmlns:a16="http://schemas.microsoft.com/office/drawing/2014/main" id="{2CD8BBEC-F264-4CD4-8040-9C37AAA4762C}"/>
              </a:ext>
            </a:extLst>
          </p:cNvPr>
          <p:cNvPicPr>
            <a:picLocks noChangeAspect="1"/>
          </p:cNvPicPr>
          <p:nvPr/>
        </p:nvPicPr>
        <p:blipFill>
          <a:blip r:embed="rId2"/>
          <a:stretch>
            <a:fillRect/>
          </a:stretch>
        </p:blipFill>
        <p:spPr>
          <a:xfrm rot="17418923">
            <a:off x="5518386" y="2641558"/>
            <a:ext cx="8869013" cy="2372056"/>
          </a:xfrm>
          <a:prstGeom prst="rect">
            <a:avLst/>
          </a:prstGeom>
        </p:spPr>
      </p:pic>
      <p:sp>
        <p:nvSpPr>
          <p:cNvPr id="5" name="TextBox 4">
            <a:extLst>
              <a:ext uri="{FF2B5EF4-FFF2-40B4-BE49-F238E27FC236}">
                <a16:creationId xmlns:a16="http://schemas.microsoft.com/office/drawing/2014/main" id="{DB4F8CD0-5706-4DC1-977B-F6F0813003F6}"/>
              </a:ext>
            </a:extLst>
          </p:cNvPr>
          <p:cNvSpPr txBox="1"/>
          <p:nvPr/>
        </p:nvSpPr>
        <p:spPr>
          <a:xfrm>
            <a:off x="0" y="6488668"/>
            <a:ext cx="507609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6 – BHIN-22-041</a:t>
            </a:r>
          </a:p>
        </p:txBody>
      </p:sp>
      <p:sp>
        <p:nvSpPr>
          <p:cNvPr id="8" name="Title 7"/>
          <p:cNvSpPr>
            <a:spLocks noGrp="1"/>
          </p:cNvSpPr>
          <p:nvPr>
            <p:ph type="title"/>
          </p:nvPr>
        </p:nvSpPr>
        <p:spPr/>
        <p:txBody>
          <a:bodyPr/>
          <a:lstStyle/>
          <a:p>
            <a:r>
              <a:rPr lang="en-US" dirty="0"/>
              <a:t>County </a:t>
            </a:r>
            <a:r>
              <a:rPr lang="en-US" dirty="0" smtClean="0"/>
              <a:t>Reciprocity</a:t>
            </a:r>
            <a:endParaRPr lang="en-US" dirty="0"/>
          </a:p>
        </p:txBody>
      </p:sp>
      <p:sp>
        <p:nvSpPr>
          <p:cNvPr id="9" name="Content Placeholder 8"/>
          <p:cNvSpPr>
            <a:spLocks noGrp="1"/>
          </p:cNvSpPr>
          <p:nvPr>
            <p:ph idx="1"/>
          </p:nvPr>
        </p:nvSpPr>
        <p:spPr>
          <a:xfrm>
            <a:off x="849086" y="2114550"/>
            <a:ext cx="8089431" cy="4351338"/>
          </a:xfrm>
        </p:spPr>
        <p:txBody>
          <a:bodyPr/>
          <a:lstStyle/>
          <a:p>
            <a:pPr marL="0" lvl="0" indent="0">
              <a:lnSpc>
                <a:spcPct val="100000"/>
              </a:lnSpc>
              <a:spcBef>
                <a:spcPts val="0"/>
              </a:spcBef>
              <a:buClrTx/>
              <a:buSzTx/>
              <a:buNone/>
            </a:pPr>
            <a:r>
              <a:rPr lang="en-US" sz="2400" dirty="0" err="1">
                <a:solidFill>
                  <a:prstClr val="black"/>
                </a:solidFill>
              </a:rPr>
              <a:t>Medi</a:t>
            </a:r>
            <a:r>
              <a:rPr lang="en-US" sz="2400" dirty="0">
                <a:solidFill>
                  <a:prstClr val="black"/>
                </a:solidFill>
              </a:rPr>
              <a:t>-Cal Peer Support Specialist certification is recognized and accepted by all California counties</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err="1">
                <a:solidFill>
                  <a:prstClr val="black"/>
                </a:solidFill>
              </a:rPr>
              <a:t>Medi</a:t>
            </a:r>
            <a:r>
              <a:rPr lang="en-US" sz="2400" dirty="0">
                <a:solidFill>
                  <a:prstClr val="black"/>
                </a:solidFill>
              </a:rPr>
              <a:t>-Cal Peer Support Specialists become part of a certified workforce</a:t>
            </a:r>
          </a:p>
          <a:p>
            <a:pPr marL="0" lvl="0" indent="0">
              <a:lnSpc>
                <a:spcPct val="100000"/>
              </a:lnSpc>
              <a:spcBef>
                <a:spcPts val="0"/>
              </a:spcBef>
              <a:buClrTx/>
              <a:buSzTx/>
              <a:buNone/>
            </a:pPr>
            <a:endParaRPr lang="en-US" sz="2400" dirty="0">
              <a:solidFill>
                <a:prstClr val="black"/>
              </a:solidFill>
            </a:endParaRPr>
          </a:p>
          <a:p>
            <a:pPr marL="0" lvl="0" indent="0">
              <a:lnSpc>
                <a:spcPct val="100000"/>
              </a:lnSpc>
              <a:spcBef>
                <a:spcPts val="0"/>
              </a:spcBef>
              <a:buClrTx/>
              <a:buSzTx/>
              <a:buNone/>
            </a:pPr>
            <a:r>
              <a:rPr lang="en-US" sz="2400" dirty="0">
                <a:solidFill>
                  <a:prstClr val="black"/>
                </a:solidFill>
              </a:rPr>
              <a:t>Certification affirms an individual has met the minimum training requirements  </a:t>
            </a:r>
          </a:p>
        </p:txBody>
      </p:sp>
    </p:spTree>
    <p:extLst>
      <p:ext uri="{BB962C8B-B14F-4D97-AF65-F5344CB8AC3E}">
        <p14:creationId xmlns:p14="http://schemas.microsoft.com/office/powerpoint/2010/main" val="104515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E639-4913-442D-876A-B730AB5FF0AB}"/>
              </a:ext>
            </a:extLst>
          </p:cNvPr>
          <p:cNvSpPr>
            <a:spLocks noGrp="1"/>
          </p:cNvSpPr>
          <p:nvPr>
            <p:ph type="title"/>
          </p:nvPr>
        </p:nvSpPr>
        <p:spPr>
          <a:xfrm>
            <a:off x="595423" y="185797"/>
            <a:ext cx="11001155" cy="1326069"/>
          </a:xfrm>
        </p:spPr>
        <p:txBody>
          <a:bodyPr/>
          <a:lstStyle/>
          <a:p>
            <a:r>
              <a:rPr lang="en-US" dirty="0"/>
              <a:t>Medi-Cal Peer Support Specialist Implementation </a:t>
            </a:r>
          </a:p>
        </p:txBody>
      </p:sp>
      <p:sp>
        <p:nvSpPr>
          <p:cNvPr id="4" name="Slide Number Placeholder 3">
            <a:extLst>
              <a:ext uri="{FF2B5EF4-FFF2-40B4-BE49-F238E27FC236}">
                <a16:creationId xmlns:a16="http://schemas.microsoft.com/office/drawing/2014/main" id="{09EFB51C-3928-4105-8F47-9316970860A3}"/>
              </a:ext>
            </a:extLst>
          </p:cNvPr>
          <p:cNvSpPr>
            <a:spLocks noGrp="1"/>
          </p:cNvSpPr>
          <p:nvPr>
            <p:ph type="sldNum" idx="12"/>
          </p:nvPr>
        </p:nvSpPr>
        <p:spPr/>
        <p:txBody>
          <a:bodyPr/>
          <a:lstStyle/>
          <a:p>
            <a:fld id="{00000000-1234-1234-1234-123412341234}" type="slidenum">
              <a:rPr lang="en" smtClean="0"/>
              <a:pPr/>
              <a:t>15</a:t>
            </a:fld>
            <a:endParaRPr lang="en"/>
          </a:p>
        </p:txBody>
      </p:sp>
      <p:graphicFrame>
        <p:nvGraphicFramePr>
          <p:cNvPr id="6" name="Diagram 5" descr="A white box around words.  " title="White Box ">
            <a:extLst>
              <a:ext uri="{FF2B5EF4-FFF2-40B4-BE49-F238E27FC236}">
                <a16:creationId xmlns:a16="http://schemas.microsoft.com/office/drawing/2014/main" id="{C338ABB5-5B71-4740-ACFC-D2BA865FEF28}"/>
              </a:ext>
            </a:extLst>
          </p:cNvPr>
          <p:cNvGraphicFramePr/>
          <p:nvPr>
            <p:extLst>
              <p:ext uri="{D42A27DB-BD31-4B8C-83A1-F6EECF244321}">
                <p14:modId xmlns:p14="http://schemas.microsoft.com/office/powerpoint/2010/main" val="3961190461"/>
              </p:ext>
            </p:extLst>
          </p:nvPr>
        </p:nvGraphicFramePr>
        <p:xfrm>
          <a:off x="2032000" y="895851"/>
          <a:ext cx="7795664" cy="442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descr="Box Graphic 1: &#10;&#10;Law that makes allows DHCS to apply to CMS for a new Peer Support Specialist Med-Cal provider type and Peer Support Services Medi-Cal benefit&#10;" title="SB803 ">
            <a:extLst>
              <a:ext uri="{FF2B5EF4-FFF2-40B4-BE49-F238E27FC236}">
                <a16:creationId xmlns:a16="http://schemas.microsoft.com/office/drawing/2014/main" id="{9B16CE83-4786-48DE-8583-D666B906CBD7}"/>
              </a:ext>
            </a:extLst>
          </p:cNvPr>
          <p:cNvSpPr txBox="1"/>
          <p:nvPr/>
        </p:nvSpPr>
        <p:spPr>
          <a:xfrm>
            <a:off x="6546077" y="970804"/>
            <a:ext cx="3837444" cy="1477328"/>
          </a:xfrm>
          <a:prstGeom prst="rect">
            <a:avLst/>
          </a:prstGeom>
          <a:solidFill>
            <a:schemeClr val="bg1">
              <a:lumMod val="75000"/>
              <a:alpha val="50196"/>
            </a:schemeClr>
          </a:solidFill>
        </p:spPr>
        <p:txBody>
          <a:bodyPr wrap="square" rtlCol="0">
            <a:spAutoFit/>
          </a:bodyPr>
          <a:lstStyle/>
          <a:p>
            <a:r>
              <a:rPr lang="en-US" dirty="0">
                <a:latin typeface="Segoe UI" panose="020B0502040204020203" pitchFamily="34" charset="0"/>
                <a:cs typeface="Segoe UI" panose="020B0502040204020203" pitchFamily="34" charset="0"/>
              </a:rPr>
              <a:t>Law that makes allows DHCS to apply to CMS for a new Peer Support Specialist Med-Cal provider type and Peer Support Services Medi-Cal benefit</a:t>
            </a:r>
          </a:p>
        </p:txBody>
      </p:sp>
      <p:sp>
        <p:nvSpPr>
          <p:cNvPr id="9" name="TextBox 8" descr="Box Graphic 2: &#10;Oversees benefit.&#10;Updates the federal waiver.&#10;Work with counties to set reimbursement rates&#10;" title="DHCS ">
            <a:extLst>
              <a:ext uri="{FF2B5EF4-FFF2-40B4-BE49-F238E27FC236}">
                <a16:creationId xmlns:a16="http://schemas.microsoft.com/office/drawing/2014/main" id="{AC279E2E-5DA2-4609-BBCB-A52C02A27A34}"/>
              </a:ext>
            </a:extLst>
          </p:cNvPr>
          <p:cNvSpPr txBox="1"/>
          <p:nvPr/>
        </p:nvSpPr>
        <p:spPr>
          <a:xfrm>
            <a:off x="6023359" y="2682705"/>
            <a:ext cx="3375590" cy="1200329"/>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Oversees benefit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Updates the federal waiver</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Work with counties to set reimbursement rates</a:t>
            </a:r>
          </a:p>
        </p:txBody>
      </p:sp>
      <p:sp>
        <p:nvSpPr>
          <p:cNvPr id="10" name="TextBox 9" descr="Box Graphic 3: &#10;&#10;Counties Opt-in to this work. &#10;&#10;Select Certifying Entity. &#10;Update contracts/billing system. &#10;Has employer/contract oversight role. " title="Counties ">
            <a:extLst>
              <a:ext uri="{FF2B5EF4-FFF2-40B4-BE49-F238E27FC236}">
                <a16:creationId xmlns:a16="http://schemas.microsoft.com/office/drawing/2014/main" id="{1D6ACDAE-D278-426B-9E07-F53F1E21EEFB}"/>
              </a:ext>
            </a:extLst>
          </p:cNvPr>
          <p:cNvSpPr txBox="1"/>
          <p:nvPr/>
        </p:nvSpPr>
        <p:spPr>
          <a:xfrm>
            <a:off x="595423" y="5346134"/>
            <a:ext cx="3393164"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Select Certifying Entity</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Update contracts/billing system</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Has employer/contract oversight role	</a:t>
            </a:r>
          </a:p>
        </p:txBody>
      </p:sp>
      <p:sp>
        <p:nvSpPr>
          <p:cNvPr id="12" name="TextBox 11" descr="Box Graphic 4: &#10;CalMHSA Certifying Intity. &#10;Certifies Training Entities.&#10;Develops all “Board” functions: exam, registration lookup, investigations, etc. &#10;Evaluates outcomes &#10;" title="CalMHSA Certifying ">
            <a:extLst>
              <a:ext uri="{FF2B5EF4-FFF2-40B4-BE49-F238E27FC236}">
                <a16:creationId xmlns:a16="http://schemas.microsoft.com/office/drawing/2014/main" id="{002BFA38-6A64-44D9-AC37-51D603C9ECEE}"/>
              </a:ext>
            </a:extLst>
          </p:cNvPr>
          <p:cNvSpPr txBox="1"/>
          <p:nvPr/>
        </p:nvSpPr>
        <p:spPr>
          <a:xfrm>
            <a:off x="4479438" y="5346134"/>
            <a:ext cx="3513993"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Certifies Training Entities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Develops all “Board” functions: exam, registration lookup, investigations, etc.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Evaluates outcomes	</a:t>
            </a:r>
          </a:p>
        </p:txBody>
      </p:sp>
      <p:sp>
        <p:nvSpPr>
          <p:cNvPr id="13" name="TextBox 12" descr="Box Graphic 5: &#10;&#10;Peer - People with a certification. &#10;&#10;Once certified, Peers can move across counites as part of certified workforce &#10;" title="Certification ">
            <a:extLst>
              <a:ext uri="{FF2B5EF4-FFF2-40B4-BE49-F238E27FC236}">
                <a16:creationId xmlns:a16="http://schemas.microsoft.com/office/drawing/2014/main" id="{F9B7FC73-C3F0-46BD-AB5D-5C91D740442F}"/>
              </a:ext>
            </a:extLst>
          </p:cNvPr>
          <p:cNvSpPr txBox="1"/>
          <p:nvPr/>
        </p:nvSpPr>
        <p:spPr>
          <a:xfrm>
            <a:off x="8435886" y="5346134"/>
            <a:ext cx="2947112" cy="1477328"/>
          </a:xfrm>
          <a:prstGeom prst="rect">
            <a:avLst/>
          </a:prstGeom>
          <a:solidFill>
            <a:schemeClr val="bg1">
              <a:lumMod val="75000"/>
              <a:alpha val="50196"/>
            </a:schemeClr>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Once certified, Peers can move across counites as part of certified workforce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312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49E9-8B72-42BF-91D1-F20327EC51A0}"/>
              </a:ext>
            </a:extLst>
          </p:cNvPr>
          <p:cNvSpPr>
            <a:spLocks noGrp="1"/>
          </p:cNvSpPr>
          <p:nvPr>
            <p:ph type="title"/>
          </p:nvPr>
        </p:nvSpPr>
        <p:spPr/>
        <p:txBody>
          <a:bodyPr/>
          <a:lstStyle/>
          <a:p>
            <a:r>
              <a:rPr lang="en-US" dirty="0"/>
              <a:t>Certification Requirements</a:t>
            </a:r>
          </a:p>
        </p:txBody>
      </p:sp>
    </p:spTree>
    <p:extLst>
      <p:ext uri="{BB962C8B-B14F-4D97-AF65-F5344CB8AC3E}">
        <p14:creationId xmlns:p14="http://schemas.microsoft.com/office/powerpoint/2010/main" val="114482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349B-993E-44B3-B5A3-757073AD8278}"/>
              </a:ext>
            </a:extLst>
          </p:cNvPr>
          <p:cNvSpPr>
            <a:spLocks noGrp="1"/>
          </p:cNvSpPr>
          <p:nvPr>
            <p:ph type="title"/>
          </p:nvPr>
        </p:nvSpPr>
        <p:spPr/>
        <p:txBody>
          <a:bodyPr/>
          <a:lstStyle/>
          <a:p>
            <a:r>
              <a:rPr lang="en-US" dirty="0"/>
              <a:t>Requirements for Certification</a:t>
            </a:r>
          </a:p>
        </p:txBody>
      </p:sp>
      <p:sp>
        <p:nvSpPr>
          <p:cNvPr id="3" name="Content Placeholder 2">
            <a:extLst>
              <a:ext uri="{FF2B5EF4-FFF2-40B4-BE49-F238E27FC236}">
                <a16:creationId xmlns:a16="http://schemas.microsoft.com/office/drawing/2014/main" id="{7A91D743-B1F6-43E7-A1CC-40A403E9FC82}"/>
              </a:ext>
            </a:extLst>
          </p:cNvPr>
          <p:cNvSpPr>
            <a:spLocks noGrp="1"/>
          </p:cNvSpPr>
          <p:nvPr>
            <p:ph sz="half" idx="1"/>
          </p:nvPr>
        </p:nvSpPr>
        <p:spPr>
          <a:xfrm>
            <a:off x="838200" y="1825625"/>
            <a:ext cx="5453743" cy="4351338"/>
          </a:xfrm>
        </p:spPr>
        <p:txBody>
          <a:bodyPr>
            <a:normAutofit fontScale="77500" lnSpcReduction="20000"/>
          </a:bodyPr>
          <a:lstStyle/>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Calibri" panose="020F0502020204030204" pitchFamily="34" charset="0"/>
              </a:rPr>
              <a:t>Submit application on the CalMHSA Certification website. </a:t>
            </a:r>
          </a:p>
          <a:p>
            <a:pPr marR="0" algn="l" rtl="0" eaLnBrk="1" fontAlgn="t" latinLnBrk="0" hangingPunct="1">
              <a:lnSpc>
                <a:spcPct val="115000"/>
              </a:lnSpc>
              <a:spcBef>
                <a:spcPts val="0"/>
              </a:spcBef>
              <a:spcAft>
                <a:spcPts val="0"/>
              </a:spcAft>
              <a:buFont typeface="Wingdings" panose="05000000000000000000" pitchFamily="2" charset="2"/>
              <a:buChar char="§"/>
            </a:pP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Must be at least 18 years of age or older.</a:t>
            </a: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endParaRPr lang="en-AU" b="0" i="0" u="none" strike="noStrike" kern="1200" dirty="0">
              <a:solidFill>
                <a:srgbClr val="000000"/>
              </a:solidFill>
              <a:effectLst/>
              <a:ea typeface="Times New Roman" panose="02020603050405020304" pitchFamily="18" charset="0"/>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Possess a high school diploma or equivalent degree.</a:t>
            </a:r>
            <a:endParaRPr lang="en-US" dirty="0"/>
          </a:p>
          <a:p>
            <a:pPr marR="0" algn="l" rtl="0" eaLnBrk="1" fontAlgn="t" latinLnBrk="0" hangingPunct="1">
              <a:lnSpc>
                <a:spcPct val="115000"/>
              </a:lnSpc>
              <a:spcBef>
                <a:spcPts val="0"/>
              </a:spcBef>
              <a:spcAft>
                <a:spcPts val="0"/>
              </a:spcAft>
              <a:buFont typeface="Wingdings" panose="05000000000000000000" pitchFamily="2" charset="2"/>
              <a:buChar char="§"/>
            </a:pPr>
            <a:endParaRPr lang="en-AU" b="0" i="0" u="none" strike="noStrike" kern="1200" dirty="0">
              <a:solidFill>
                <a:srgbClr val="000000"/>
              </a:solidFill>
              <a:effectLst/>
              <a:ea typeface="Times New Roman" panose="02020603050405020304" pitchFamily="18" charset="0"/>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Self-identify as an individual with lived experience, Peer. </a:t>
            </a:r>
          </a:p>
          <a:p>
            <a:pPr marR="0" algn="l" rtl="0" eaLnBrk="1" fontAlgn="t" latinLnBrk="0" hangingPunct="1">
              <a:lnSpc>
                <a:spcPct val="115000"/>
              </a:lnSpc>
              <a:spcBef>
                <a:spcPts val="0"/>
              </a:spcBef>
              <a:spcAft>
                <a:spcPts val="0"/>
              </a:spcAft>
              <a:buFont typeface="Wingdings" panose="05000000000000000000" pitchFamily="2" charset="2"/>
              <a:buChar char="§"/>
            </a:pPr>
            <a:endParaRPr lang="en-AU" dirty="0">
              <a:solidFill>
                <a:srgbClr val="000000"/>
              </a:solidFill>
            </a:endParaRPr>
          </a:p>
          <a:p>
            <a:pPr marR="0" algn="l" rtl="0" eaLnBrk="1" fontAlgn="t" latinLnBrk="0" hangingPunct="1">
              <a:lnSpc>
                <a:spcPct val="115000"/>
              </a:lnSpc>
              <a:spcBef>
                <a:spcPts val="0"/>
              </a:spcBef>
              <a:spcAft>
                <a:spcPts val="0"/>
              </a:spcAft>
              <a:buFont typeface="Wingdings" panose="05000000000000000000" pitchFamily="2" charset="2"/>
              <a:buChar char="§"/>
            </a:pPr>
            <a:r>
              <a:rPr lang="en-AU" dirty="0">
                <a:solidFill>
                  <a:srgbClr val="000000"/>
                </a:solidFill>
              </a:rPr>
              <a:t>Be willing to share own experience of recovery to help others.</a:t>
            </a:r>
            <a:endParaRPr lang="en-US" b="0" i="0" u="none" strike="noStrike" dirty="0">
              <a:effectLst/>
            </a:endParaRPr>
          </a:p>
          <a:p>
            <a:endParaRPr lang="en-US" dirty="0"/>
          </a:p>
        </p:txBody>
      </p:sp>
      <p:sp>
        <p:nvSpPr>
          <p:cNvPr id="4" name="Content Placeholder 3">
            <a:extLst>
              <a:ext uri="{FF2B5EF4-FFF2-40B4-BE49-F238E27FC236}">
                <a16:creationId xmlns:a16="http://schemas.microsoft.com/office/drawing/2014/main" id="{584985D6-06DF-44D5-9EE8-5794A7F219F8}"/>
              </a:ext>
            </a:extLst>
          </p:cNvPr>
          <p:cNvSpPr>
            <a:spLocks noGrp="1"/>
          </p:cNvSpPr>
          <p:nvPr>
            <p:ph sz="half" idx="2"/>
          </p:nvPr>
        </p:nvSpPr>
        <p:spPr>
          <a:xfrm>
            <a:off x="6651172" y="1825625"/>
            <a:ext cx="5181600" cy="4351338"/>
          </a:xfrm>
        </p:spPr>
        <p:txBody>
          <a:bodyPr>
            <a:normAutofit fontScale="77500" lnSpcReduction="20000"/>
          </a:bodyPr>
          <a:lstStyle/>
          <a:p>
            <a:pPr fontAlgn="t">
              <a:lnSpc>
                <a:spcPct val="115000"/>
              </a:lnSpc>
              <a:spcBef>
                <a:spcPts val="1200"/>
              </a:spcBef>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Have a strong dedication to recovery.</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Agree to adhere to the </a:t>
            </a:r>
            <a:r>
              <a:rPr lang="en-AU" b="0" i="0" u="none" strike="noStrike" kern="1200" dirty="0">
                <a:solidFill>
                  <a:srgbClr val="000000"/>
                </a:solidFill>
                <a:effectLst/>
                <a:ea typeface="Times New Roman" panose="02020603050405020304" pitchFamily="18" charset="0"/>
                <a:hlinkClick r:id="rId2"/>
              </a:rPr>
              <a:t>Medi-Cal Code of Ethics for Peer Support Specialists in California</a:t>
            </a:r>
            <a:r>
              <a:rPr lang="en-AU" b="0" i="0" u="none" strike="noStrike" kern="1200" dirty="0">
                <a:solidFill>
                  <a:srgbClr val="000000"/>
                </a:solidFill>
                <a:effectLst/>
                <a:ea typeface="Times New Roman" panose="02020603050405020304" pitchFamily="18" charset="0"/>
              </a:rPr>
              <a:t>.</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Meet training requirement.</a:t>
            </a:r>
            <a:endParaRPr lang="en-US" b="0" i="0" u="none" strike="noStrike" dirty="0">
              <a:effectLst/>
            </a:endParaRPr>
          </a:p>
          <a:p>
            <a:pPr marR="0" algn="l" rtl="0" eaLnBrk="1" fontAlgn="t" latinLnBrk="0" hangingPunct="1">
              <a:lnSpc>
                <a:spcPct val="150000"/>
              </a:lnSpc>
              <a:spcBef>
                <a:spcPts val="1200"/>
              </a:spcBef>
              <a:spcAft>
                <a:spcPts val="0"/>
              </a:spcAft>
              <a:buFont typeface="Wingdings" panose="05000000000000000000" pitchFamily="2" charset="2"/>
              <a:buChar char="§"/>
            </a:pPr>
            <a:r>
              <a:rPr lang="en-AU" b="0" i="0" u="none" strike="noStrike" kern="1200" dirty="0">
                <a:solidFill>
                  <a:srgbClr val="000000"/>
                </a:solidFill>
                <a:effectLst/>
                <a:ea typeface="Times New Roman" panose="02020603050405020304" pitchFamily="18" charset="0"/>
              </a:rPr>
              <a:t>Successfully pass the exam.</a:t>
            </a:r>
            <a:endParaRPr lang="en-US" b="0" i="0" u="none" strike="noStrike" dirty="0">
              <a:effectLst/>
            </a:endParaRPr>
          </a:p>
        </p:txBody>
      </p:sp>
    </p:spTree>
    <p:extLst>
      <p:ext uri="{BB962C8B-B14F-4D97-AF65-F5344CB8AC3E}">
        <p14:creationId xmlns:p14="http://schemas.microsoft.com/office/powerpoint/2010/main" val="264777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B59C-FC8A-499F-A138-81DAB7B93D83}"/>
              </a:ext>
            </a:extLst>
          </p:cNvPr>
          <p:cNvSpPr>
            <a:spLocks noGrp="1"/>
          </p:cNvSpPr>
          <p:nvPr>
            <p:ph type="title"/>
          </p:nvPr>
        </p:nvSpPr>
        <p:spPr/>
        <p:txBody>
          <a:bodyPr>
            <a:normAutofit fontScale="90000"/>
          </a:bodyPr>
          <a:lstStyle/>
          <a:p>
            <a:r>
              <a:rPr lang="en-US" dirty="0"/>
              <a:t/>
            </a:r>
            <a:br>
              <a:rPr lang="en-US" dirty="0"/>
            </a:br>
            <a:r>
              <a:rPr lang="en-US" dirty="0"/>
              <a:t>Grandparenting/Legacy</a:t>
            </a:r>
            <a:br>
              <a:rPr lang="en-US" dirty="0"/>
            </a:br>
            <a:r>
              <a:rPr lang="en-US" sz="3600" i="1" dirty="0"/>
              <a:t>The first wave of certification</a:t>
            </a:r>
            <a:endParaRPr lang="en-US" i="1" dirty="0"/>
          </a:p>
        </p:txBody>
      </p:sp>
    </p:spTree>
    <p:extLst>
      <p:ext uri="{BB962C8B-B14F-4D97-AF65-F5344CB8AC3E}">
        <p14:creationId xmlns:p14="http://schemas.microsoft.com/office/powerpoint/2010/main" val="190695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8E5-A0C8-48EE-9444-8684D5006EB0}"/>
              </a:ext>
            </a:extLst>
          </p:cNvPr>
          <p:cNvSpPr>
            <a:spLocks noGrp="1"/>
          </p:cNvSpPr>
          <p:nvPr>
            <p:ph type="title"/>
          </p:nvPr>
        </p:nvSpPr>
        <p:spPr/>
        <p:txBody>
          <a:bodyPr/>
          <a:lstStyle/>
          <a:p>
            <a:r>
              <a:rPr lang="en-US" dirty="0"/>
              <a:t>Grandparenting/Legacy Process</a:t>
            </a:r>
          </a:p>
        </p:txBody>
      </p:sp>
      <p:sp>
        <p:nvSpPr>
          <p:cNvPr id="6" name="Text Placeholder 5">
            <a:extLst>
              <a:ext uri="{FF2B5EF4-FFF2-40B4-BE49-F238E27FC236}">
                <a16:creationId xmlns:a16="http://schemas.microsoft.com/office/drawing/2014/main" id="{8C11943F-44CD-4EC1-85B5-770901F43079}"/>
              </a:ext>
            </a:extLst>
          </p:cNvPr>
          <p:cNvSpPr>
            <a:spLocks noGrp="1"/>
          </p:cNvSpPr>
          <p:nvPr>
            <p:ph type="body" sz="quarter" idx="3"/>
          </p:nvPr>
        </p:nvSpPr>
        <p:spPr>
          <a:xfrm>
            <a:off x="839788" y="1269207"/>
            <a:ext cx="11178041" cy="823912"/>
          </a:xfrm>
        </p:spPr>
        <p:txBody>
          <a:bodyPr>
            <a:normAutofit/>
          </a:bodyPr>
          <a:lstStyle/>
          <a:p>
            <a:r>
              <a:rPr lang="en-US" sz="2000" dirty="0"/>
              <a:t>For grandparenting/legacy process, must also:</a:t>
            </a:r>
          </a:p>
        </p:txBody>
      </p:sp>
      <p:sp>
        <p:nvSpPr>
          <p:cNvPr id="7" name="Content Placeholder 6">
            <a:extLst>
              <a:ext uri="{FF2B5EF4-FFF2-40B4-BE49-F238E27FC236}">
                <a16:creationId xmlns:a16="http://schemas.microsoft.com/office/drawing/2014/main" id="{E1D876CF-1DD5-4B37-84FA-60A2DD6CEC68}"/>
              </a:ext>
            </a:extLst>
          </p:cNvPr>
          <p:cNvSpPr>
            <a:spLocks noGrp="1"/>
          </p:cNvSpPr>
          <p:nvPr>
            <p:ph sz="quarter" idx="4"/>
          </p:nvPr>
        </p:nvSpPr>
        <p:spPr>
          <a:xfrm>
            <a:off x="839788" y="2102644"/>
            <a:ext cx="10775269" cy="4548527"/>
          </a:xfrm>
        </p:spPr>
        <p:txBody>
          <a:bodyPr>
            <a:normAutofit fontScale="92500" lnSpcReduction="10000"/>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0" i="0" strike="noStrike" kern="1200" cap="none" spc="0" normalizeH="0" baseline="0" noProof="0" dirty="0">
                <a:ln>
                  <a:noFill/>
                </a:ln>
                <a:solidFill>
                  <a:prstClr val="black"/>
                </a:solidFill>
                <a:effectLst/>
                <a:uLnTx/>
                <a:uFillTx/>
                <a:ea typeface="Calibri" panose="020F0502020204030204" pitchFamily="34" charset="0"/>
              </a:rPr>
              <a:t>Employed in a Peer role as of January 1, 2022, AND</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900" b="0" i="0"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0" i="0" u="sng" strike="noStrike" kern="1200" cap="none" spc="0" normalizeH="0" baseline="0" noProof="0" dirty="0">
                <a:ln>
                  <a:noFill/>
                </a:ln>
                <a:solidFill>
                  <a:prstClr val="black"/>
                </a:solidFill>
                <a:effectLst/>
                <a:uLnTx/>
                <a:uFillTx/>
                <a:ea typeface="Calibri" panose="020F0502020204030204" pitchFamily="34" charset="0"/>
              </a:rPr>
              <a:t>Meet at least ONE of the following:</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900" b="0" i="0" u="sng"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1" i="0" u="none" strike="noStrike" kern="1200" cap="none" spc="0" normalizeH="0" baseline="0" noProof="0" dirty="0">
                <a:ln>
                  <a:noFill/>
                </a:ln>
                <a:solidFill>
                  <a:prstClr val="black"/>
                </a:solidFill>
                <a:effectLst/>
                <a:uLnTx/>
                <a:uFillTx/>
                <a:ea typeface="Calibri" panose="020F0502020204030204" pitchFamily="34" charset="0"/>
              </a:rPr>
              <a:t>Option 1: </a:t>
            </a:r>
            <a:r>
              <a:rPr kumimoji="0" lang="en-US" sz="1900" b="0" i="0" u="none" strike="noStrike" kern="1200" cap="none" spc="0" normalizeH="0" baseline="0" noProof="0" dirty="0">
                <a:ln>
                  <a:noFill/>
                </a:ln>
                <a:solidFill>
                  <a:prstClr val="black"/>
                </a:solidFill>
                <a:effectLst/>
                <a:uLnTx/>
                <a:uFillTx/>
                <a:ea typeface="Calibri" panose="020F0502020204030204" pitchFamily="34" charset="0"/>
              </a:rPr>
              <a:t>One (1) year paid or unpaid work experience with a minimum accumulation of 1550 hours of experience in a peer role.</a:t>
            </a: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900" b="1" i="0" u="none" strike="noStrike" kern="1200" cap="none" spc="0" normalizeH="0" baseline="0" noProof="0" dirty="0">
                <a:ln>
                  <a:noFill/>
                </a:ln>
                <a:solidFill>
                  <a:prstClr val="black"/>
                </a:solidFill>
                <a:effectLst/>
                <a:uLnTx/>
                <a:uFillTx/>
                <a:ea typeface="Calibri" panose="020F0502020204030204" pitchFamily="34" charset="0"/>
              </a:rPr>
              <a:t>Option 2</a:t>
            </a:r>
            <a:r>
              <a:rPr kumimoji="0" lang="en-US" sz="1900" b="0" i="0" u="none" strike="noStrike" kern="1200" cap="none" spc="0" normalizeH="0" baseline="0" noProof="0" dirty="0">
                <a:ln>
                  <a:noFill/>
                </a:ln>
                <a:solidFill>
                  <a:prstClr val="black"/>
                </a:solidFill>
                <a:effectLst/>
                <a:uLnTx/>
                <a:uFillTx/>
                <a:ea typeface="Calibri" panose="020F0502020204030204" pitchFamily="34" charset="0"/>
              </a:rPr>
              <a:t>: Minimum of 1550 hours in 3-years with 500 hours completed within the last 12-months, working in a peer role.</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kumimoji="0" lang="en-US" sz="1900" b="0" i="0" u="sng" strike="noStrike" kern="1200" cap="none" spc="0" normalizeH="0" baseline="0" noProof="0" dirty="0">
                <a:ln>
                  <a:noFill/>
                </a:ln>
                <a:solidFill>
                  <a:prstClr val="black"/>
                </a:solidFill>
                <a:effectLst/>
                <a:uLnTx/>
                <a:uFillTx/>
                <a:ea typeface="Calibri" panose="020F0502020204030204" pitchFamily="34" charset="0"/>
              </a:rPr>
              <a:t>And ALL the following: </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1. </a:t>
            </a:r>
            <a:r>
              <a:rPr kumimoji="0" lang="en-US" sz="1900" b="0" i="0" u="none" strike="noStrike" kern="1200" cap="none" spc="0" normalizeH="0" baseline="0" noProof="0" dirty="0">
                <a:ln>
                  <a:noFill/>
                </a:ln>
                <a:solidFill>
                  <a:prstClr val="black"/>
                </a:solidFill>
                <a:effectLst/>
                <a:uLnTx/>
                <a:uFillTx/>
              </a:rPr>
              <a:t>Complete 20 hours of continuing education (CEs), including 6 hours of law and ethics. CE course training shall have been taken in the last 2 years.</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2. </a:t>
            </a:r>
            <a:r>
              <a:rPr kumimoji="0" lang="en-US" sz="1900" b="0" i="0" u="none" strike="noStrike" kern="1200" cap="none" spc="0" normalizeH="0" baseline="0" noProof="0" dirty="0">
                <a:ln>
                  <a:noFill/>
                </a:ln>
                <a:solidFill>
                  <a:prstClr val="black"/>
                </a:solidFill>
                <a:effectLst/>
                <a:uLnTx/>
                <a:uFillTx/>
              </a:rPr>
              <a:t>Completion of a Peer training. Peer training is defined as training focused on concepts of peer recovery and resiliency. Proof of completion is required.</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1900" dirty="0">
                <a:solidFill>
                  <a:prstClr val="black"/>
                </a:solidFill>
              </a:rPr>
              <a:t>3. </a:t>
            </a:r>
            <a:r>
              <a:rPr kumimoji="0" lang="en-US" sz="1900" b="0" i="0" u="none" strike="noStrike" kern="1200" cap="none" spc="0" normalizeH="0" baseline="0" noProof="0" dirty="0">
                <a:ln>
                  <a:noFill/>
                </a:ln>
                <a:solidFill>
                  <a:prstClr val="black"/>
                </a:solidFill>
                <a:effectLst/>
                <a:uLnTx/>
                <a:uFillTx/>
              </a:rPr>
              <a:t>Three (3) letters of recommendation (supervisor, colleague or professional, &amp; Self).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endParaRPr>
          </a:p>
          <a:p>
            <a:endParaRPr lang="en-US" dirty="0"/>
          </a:p>
        </p:txBody>
      </p:sp>
    </p:spTree>
    <p:extLst>
      <p:ext uri="{BB962C8B-B14F-4D97-AF65-F5344CB8AC3E}">
        <p14:creationId xmlns:p14="http://schemas.microsoft.com/office/powerpoint/2010/main" val="23285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dirty="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e Card graphic. Monday through Sunday. Time in and time out and hours worked. " title="Weekly Timesheet">
            <a:extLst>
              <a:ext uri="{FF2B5EF4-FFF2-40B4-BE49-F238E27FC236}">
                <a16:creationId xmlns:a16="http://schemas.microsoft.com/office/drawing/2014/main" id="{D68DF1DD-58BB-4482-A2F2-D17B4C513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Work Experience</a:t>
            </a:r>
            <a:endParaRPr lang="en-US" dirty="0"/>
          </a:p>
        </p:txBody>
      </p:sp>
      <p:sp>
        <p:nvSpPr>
          <p:cNvPr id="5" name="Content Placeholder 4"/>
          <p:cNvSpPr>
            <a:spLocks noGrp="1"/>
          </p:cNvSpPr>
          <p:nvPr>
            <p:ph idx="1"/>
          </p:nvPr>
        </p:nvSpPr>
        <p:spPr>
          <a:xfrm>
            <a:off x="5829300" y="2114550"/>
            <a:ext cx="5535386" cy="4351338"/>
          </a:xfrm>
        </p:spPr>
        <p:txBody>
          <a:bodyPr>
            <a:normAutofit lnSpcReduction="10000"/>
          </a:bodyPr>
          <a:lstStyle/>
          <a:p>
            <a:pPr marL="0" lvl="0" indent="0">
              <a:lnSpc>
                <a:spcPct val="115000"/>
              </a:lnSpc>
              <a:spcBef>
                <a:spcPts val="0"/>
              </a:spcBef>
              <a:buClrTx/>
              <a:buSzTx/>
              <a:buNone/>
              <a:defRPr/>
            </a:pPr>
            <a:r>
              <a:rPr lang="en-US" sz="2400" u="sng" dirty="0">
                <a:solidFill>
                  <a:prstClr val="black"/>
                </a:solidFill>
                <a:ea typeface="Calibri" panose="020F0502020204030204" pitchFamily="34" charset="0"/>
              </a:rPr>
              <a:t>Meet at least ONE of the following:</a:t>
            </a:r>
          </a:p>
          <a:p>
            <a:pPr marL="0" lvl="0" indent="0">
              <a:lnSpc>
                <a:spcPct val="115000"/>
              </a:lnSpc>
              <a:spcBef>
                <a:spcPts val="0"/>
              </a:spcBef>
              <a:buClrTx/>
              <a:buSzTx/>
              <a:buNone/>
              <a:defRPr/>
            </a:pPr>
            <a:endParaRPr lang="en-US" sz="2400" u="sng" dirty="0">
              <a:solidFill>
                <a:prstClr val="black"/>
              </a:solidFill>
              <a:ea typeface="Calibri" panose="020F0502020204030204" pitchFamily="34" charset="0"/>
            </a:endParaRPr>
          </a:p>
          <a:p>
            <a:pPr marL="0" lvl="0" indent="0">
              <a:lnSpc>
                <a:spcPct val="115000"/>
              </a:lnSpc>
              <a:spcBef>
                <a:spcPts val="0"/>
              </a:spcBef>
              <a:buClrTx/>
              <a:buSzTx/>
              <a:buNone/>
              <a:defRPr/>
            </a:pPr>
            <a:r>
              <a:rPr lang="en-US" sz="2400" b="1" dirty="0">
                <a:solidFill>
                  <a:prstClr val="black"/>
                </a:solidFill>
                <a:ea typeface="Calibri" panose="020F0502020204030204" pitchFamily="34" charset="0"/>
              </a:rPr>
              <a:t>Option 1: </a:t>
            </a:r>
            <a:r>
              <a:rPr lang="en-US" sz="2400" dirty="0">
                <a:solidFill>
                  <a:prstClr val="black"/>
                </a:solidFill>
                <a:ea typeface="Calibri" panose="020F0502020204030204" pitchFamily="34" charset="0"/>
              </a:rPr>
              <a:t>One (1) year paid or unpaid work experience with a minimum accumulation of 1550 hours of experience in a peer role.</a:t>
            </a:r>
          </a:p>
          <a:p>
            <a:pPr marL="0" lvl="0" indent="0">
              <a:lnSpc>
                <a:spcPct val="115000"/>
              </a:lnSpc>
              <a:spcBef>
                <a:spcPts val="0"/>
              </a:spcBef>
              <a:buClrTx/>
              <a:buSzTx/>
              <a:buNone/>
              <a:defRPr/>
            </a:pPr>
            <a:endParaRPr lang="en-US" sz="2400" b="1" dirty="0">
              <a:solidFill>
                <a:prstClr val="black"/>
              </a:solidFill>
              <a:ea typeface="Calibri" panose="020F0502020204030204" pitchFamily="34" charset="0"/>
            </a:endParaRPr>
          </a:p>
          <a:p>
            <a:pPr marL="0" lvl="0" indent="0">
              <a:lnSpc>
                <a:spcPct val="115000"/>
              </a:lnSpc>
              <a:spcBef>
                <a:spcPts val="0"/>
              </a:spcBef>
              <a:buClrTx/>
              <a:buSzTx/>
              <a:buNone/>
              <a:defRPr/>
            </a:pPr>
            <a:r>
              <a:rPr lang="en-US" sz="2400" b="1" dirty="0">
                <a:solidFill>
                  <a:prstClr val="black"/>
                </a:solidFill>
                <a:ea typeface="Calibri" panose="020F0502020204030204" pitchFamily="34" charset="0"/>
              </a:rPr>
              <a:t>Option 2</a:t>
            </a:r>
            <a:r>
              <a:rPr lang="en-US" sz="2400" dirty="0">
                <a:solidFill>
                  <a:prstClr val="black"/>
                </a:solidFill>
                <a:ea typeface="Calibri" panose="020F0502020204030204" pitchFamily="34" charset="0"/>
              </a:rPr>
              <a:t>: Minimum of 1550 hours in 3-years with 500 hours completed within the last 12-months, working in a peer role.</a:t>
            </a:r>
          </a:p>
          <a:p>
            <a:endParaRPr lang="en-US" dirty="0"/>
          </a:p>
        </p:txBody>
      </p:sp>
    </p:spTree>
    <p:extLst>
      <p:ext uri="{BB962C8B-B14F-4D97-AF65-F5344CB8AC3E}">
        <p14:creationId xmlns:p14="http://schemas.microsoft.com/office/powerpoint/2010/main" val="50936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3FAF8-3DD2-4A91-A39A-5E39A7CC1F17}"/>
              </a:ext>
            </a:extLst>
          </p:cNvPr>
          <p:cNvSpPr txBox="1"/>
          <p:nvPr/>
        </p:nvSpPr>
        <p:spPr>
          <a:xfrm>
            <a:off x="937846" y="1320730"/>
            <a:ext cx="10524811" cy="421653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800" u="sng" dirty="0">
                <a:solidFill>
                  <a:prstClr val="black"/>
                </a:solidFill>
                <a:latin typeface="Segoe UI" panose="020B0502040204020203" pitchFamily="34" charset="0"/>
                <a:ea typeface="Calibri" panose="020F0502020204030204" pitchFamily="34" charset="0"/>
                <a:cs typeface="Segoe UI" panose="020B0502040204020203" pitchFamily="34" charset="0"/>
              </a:rPr>
              <a:t>Meet </a:t>
            </a:r>
            <a:r>
              <a:rPr kumimoji="0" lang="en-US" sz="2800" b="0" i="0" u="sng"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rPr>
              <a:t>ALL the following: </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1.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Complete 20 hours of continuing education (CEs), including 6 hours of law and ethics. CE course training shall have been taken in the last 2 years.</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2.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Completion of a Peer training. Peer training is defined as training focused on concepts of peer recovery and resiliency. Proof of completion is required.</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r>
              <a:rPr lang="en-US" sz="2400" dirty="0">
                <a:solidFill>
                  <a:prstClr val="black"/>
                </a:solidFill>
                <a:latin typeface="Segoe UI" panose="020B0502040204020203" pitchFamily="34" charset="0"/>
                <a:cs typeface="Segoe UI" panose="020B0502040204020203" pitchFamily="34" charset="0"/>
              </a:rPr>
              <a:t>3. </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Three (3) letters of recommendation </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en-US" sz="2400" dirty="0">
                <a:solidFill>
                  <a:prstClr val="black"/>
                </a:solidFill>
                <a:latin typeface="Segoe UI" panose="020B0502040204020203" pitchFamily="34" charset="0"/>
                <a:cs typeface="Segoe UI" panose="020B0502040204020203" pitchFamily="34" charset="0"/>
              </a:rPr>
              <a:t>Supervisor</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Colleague or professional</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Self</a:t>
            </a:r>
          </a:p>
        </p:txBody>
      </p:sp>
      <p:sp>
        <p:nvSpPr>
          <p:cNvPr id="4" name="TextBox 3">
            <a:extLst>
              <a:ext uri="{FF2B5EF4-FFF2-40B4-BE49-F238E27FC236}">
                <a16:creationId xmlns:a16="http://schemas.microsoft.com/office/drawing/2014/main" id="{FE8470A3-8F51-40BD-A893-C445C726CAED}"/>
              </a:ext>
            </a:extLst>
          </p:cNvPr>
          <p:cNvSpPr txBox="1"/>
          <p:nvPr/>
        </p:nvSpPr>
        <p:spPr>
          <a:xfrm>
            <a:off x="1263580" y="5617029"/>
            <a:ext cx="9664840" cy="954107"/>
          </a:xfrm>
          <a:prstGeom prst="rect">
            <a:avLst/>
          </a:prstGeom>
          <a:gradFill flip="none" rotWithShape="1">
            <a:gsLst>
              <a:gs pos="0">
                <a:srgbClr val="97388E">
                  <a:tint val="66000"/>
                  <a:satMod val="160000"/>
                </a:srgbClr>
              </a:gs>
              <a:gs pos="50000">
                <a:srgbClr val="97388E">
                  <a:tint val="44500"/>
                  <a:satMod val="160000"/>
                </a:srgbClr>
              </a:gs>
              <a:gs pos="100000">
                <a:srgbClr val="97388E">
                  <a:tint val="23500"/>
                  <a:satMod val="160000"/>
                </a:srgbClr>
              </a:gs>
            </a:gsLst>
            <a:path path="circle">
              <a:fillToRect l="50000" t="50000" r="50000" b="50000"/>
            </a:path>
            <a:tileRect/>
          </a:gradFill>
        </p:spPr>
        <p:txBody>
          <a:bodyPr wrap="square">
            <a:spAutoFit/>
          </a:bodyPr>
          <a:lstStyle/>
          <a:p>
            <a:pPr algn="ctr"/>
            <a:r>
              <a:rPr lang="en-US" sz="2800" i="1" dirty="0">
                <a:latin typeface="Segoe UI" panose="020B0502040204020203" pitchFamily="34" charset="0"/>
                <a:cs typeface="Segoe UI" panose="020B0502040204020203" pitchFamily="34" charset="0"/>
              </a:rPr>
              <a:t>A list of acceptable trainings and documentation is available on the </a:t>
            </a:r>
            <a:r>
              <a:rPr lang="en-US" sz="2800" i="1" dirty="0">
                <a:latin typeface="Segoe UI" panose="020B0502040204020203" pitchFamily="34" charset="0"/>
                <a:cs typeface="Segoe UI" panose="020B0502040204020203" pitchFamily="34" charset="0"/>
                <a:hlinkClick r:id="rId3"/>
              </a:rPr>
              <a:t>CalMHSA website</a:t>
            </a:r>
            <a:r>
              <a:rPr lang="en-US" sz="2800" i="1" dirty="0">
                <a:latin typeface="Segoe UI" panose="020B0502040204020203" pitchFamily="34" charset="0"/>
                <a:cs typeface="Segoe UI" panose="020B0502040204020203" pitchFamily="34" charset="0"/>
              </a:rPr>
              <a:t>. </a:t>
            </a:r>
          </a:p>
        </p:txBody>
      </p:sp>
      <p:sp>
        <p:nvSpPr>
          <p:cNvPr id="3" name="Title 2"/>
          <p:cNvSpPr>
            <a:spLocks noGrp="1"/>
          </p:cNvSpPr>
          <p:nvPr>
            <p:ph type="title"/>
          </p:nvPr>
        </p:nvSpPr>
        <p:spPr/>
        <p:txBody>
          <a:bodyPr/>
          <a:lstStyle/>
          <a:p>
            <a:r>
              <a:rPr lang="en-US" dirty="0" smtClean="0"/>
              <a:t>Training Requirements</a:t>
            </a:r>
            <a:endParaRPr lang="en-US" dirty="0"/>
          </a:p>
        </p:txBody>
      </p:sp>
    </p:spTree>
    <p:extLst>
      <p:ext uri="{BB962C8B-B14F-4D97-AF65-F5344CB8AC3E}">
        <p14:creationId xmlns:p14="http://schemas.microsoft.com/office/powerpoint/2010/main" val="299465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White box around 3 graphics." title="White box ">
            <a:extLst>
              <a:ext uri="{FF2B5EF4-FFF2-40B4-BE49-F238E27FC236}">
                <a16:creationId xmlns:a16="http://schemas.microsoft.com/office/drawing/2014/main" id="{79C8ACA7-5263-42A9-A511-8151893AEB5E}"/>
              </a:ext>
            </a:extLst>
          </p:cNvPr>
          <p:cNvGraphicFramePr/>
          <p:nvPr>
            <p:extLst>
              <p:ext uri="{D42A27DB-BD31-4B8C-83A1-F6EECF244321}">
                <p14:modId xmlns:p14="http://schemas.microsoft.com/office/powerpoint/2010/main" val="2780769774"/>
              </p:ext>
            </p:extLst>
          </p:nvPr>
        </p:nvGraphicFramePr>
        <p:xfrm>
          <a:off x="2481942" y="1436914"/>
          <a:ext cx="7678057" cy="509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Three Letters of Recommendation</a:t>
            </a:r>
            <a:endParaRPr lang="en-US" dirty="0"/>
          </a:p>
        </p:txBody>
      </p:sp>
    </p:spTree>
    <p:extLst>
      <p:ext uri="{BB962C8B-B14F-4D97-AF65-F5344CB8AC3E}">
        <p14:creationId xmlns:p14="http://schemas.microsoft.com/office/powerpoint/2010/main" val="231600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Initial Certification</a:t>
            </a:r>
            <a:r>
              <a:rPr lang="en-US" dirty="0" smtClean="0"/>
              <a:t/>
            </a:r>
            <a:br>
              <a:rPr lang="en-US" dirty="0" smtClean="0"/>
            </a:br>
            <a:r>
              <a:rPr lang="en-US" sz="3200" i="1" dirty="0" smtClean="0"/>
              <a:t>The second wave of certification</a:t>
            </a:r>
            <a:endParaRPr lang="en-US" sz="3200" i="1" dirty="0"/>
          </a:p>
        </p:txBody>
      </p:sp>
    </p:spTree>
    <p:extLst>
      <p:ext uri="{BB962C8B-B14F-4D97-AF65-F5344CB8AC3E}">
        <p14:creationId xmlns:p14="http://schemas.microsoft.com/office/powerpoint/2010/main" val="75714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8E5-A0C8-48EE-9444-8684D5006EB0}"/>
              </a:ext>
            </a:extLst>
          </p:cNvPr>
          <p:cNvSpPr>
            <a:spLocks noGrp="1"/>
          </p:cNvSpPr>
          <p:nvPr>
            <p:ph type="title"/>
          </p:nvPr>
        </p:nvSpPr>
        <p:spPr>
          <a:xfrm>
            <a:off x="838200" y="295316"/>
            <a:ext cx="10515600" cy="1325563"/>
          </a:xfrm>
        </p:spPr>
        <p:txBody>
          <a:bodyPr/>
          <a:lstStyle/>
          <a:p>
            <a:r>
              <a:rPr lang="en-US" dirty="0"/>
              <a:t>Initial Certification</a:t>
            </a:r>
          </a:p>
        </p:txBody>
      </p:sp>
      <p:sp>
        <p:nvSpPr>
          <p:cNvPr id="4" name="Text Placeholder 3">
            <a:extLst>
              <a:ext uri="{FF2B5EF4-FFF2-40B4-BE49-F238E27FC236}">
                <a16:creationId xmlns:a16="http://schemas.microsoft.com/office/drawing/2014/main" id="{FD6938B1-8CAA-4492-95DE-04ACDBE3BD19}"/>
              </a:ext>
            </a:extLst>
          </p:cNvPr>
          <p:cNvSpPr>
            <a:spLocks noGrp="1"/>
          </p:cNvSpPr>
          <p:nvPr>
            <p:ph type="body" idx="1"/>
          </p:nvPr>
        </p:nvSpPr>
        <p:spPr>
          <a:xfrm>
            <a:off x="838200" y="1208923"/>
            <a:ext cx="5157787" cy="823912"/>
          </a:xfrm>
        </p:spPr>
        <p:txBody>
          <a:bodyPr>
            <a:normAutofit/>
          </a:bodyPr>
          <a:lstStyle/>
          <a:p>
            <a:r>
              <a:rPr lang="en-US" dirty="0"/>
              <a:t>Certification Requirements </a:t>
            </a:r>
          </a:p>
        </p:txBody>
      </p:sp>
      <p:sp>
        <p:nvSpPr>
          <p:cNvPr id="3" name="TextBox 2"/>
          <p:cNvSpPr txBox="1"/>
          <p:nvPr/>
        </p:nvSpPr>
        <p:spPr>
          <a:xfrm>
            <a:off x="838200" y="2287907"/>
            <a:ext cx="10515600" cy="3754874"/>
          </a:xfrm>
          <a:prstGeom prst="rect">
            <a:avLst/>
          </a:prstGeom>
          <a:noFill/>
        </p:spPr>
        <p:txBody>
          <a:bodyPr wrap="square" rtlCol="0">
            <a:spAutoFit/>
          </a:bodyPr>
          <a:lstStyle/>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Submit application on the CalMHSA Certification website.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Must be at least 18 years age or older.</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Possess a high school diploma, General Education Development (GED) or equivalent, or college degree.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Self-identify as an individual with lived experience, Peer.</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Be willing to share own experience as a person with lived experience.</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Have a strong dedication to recovery.</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Agree, in writing, to adhere to the California Department of Health Care Services </a:t>
            </a:r>
            <a:r>
              <a:rPr lang="en-US" dirty="0" err="1" smtClean="0">
                <a:latin typeface="Segoe UI" panose="020B0502040204020203" pitchFamily="34" charset="0"/>
                <a:cs typeface="Segoe UI" panose="020B0502040204020203" pitchFamily="34" charset="0"/>
              </a:rPr>
              <a:t>Medi</a:t>
            </a:r>
            <a:r>
              <a:rPr lang="en-US" dirty="0" smtClean="0">
                <a:latin typeface="Segoe UI" panose="020B0502040204020203" pitchFamily="34" charset="0"/>
                <a:cs typeface="Segoe UI" panose="020B0502040204020203" pitchFamily="34" charset="0"/>
              </a:rPr>
              <a:t>-Cal Code of Ethics for Peer Support Specialists in California.</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Meet training requirement.</a:t>
            </a:r>
          </a:p>
          <a:p>
            <a:pPr marL="342900" indent="-342900">
              <a:spcAft>
                <a:spcPts val="600"/>
              </a:spcAft>
              <a:buAutoNum type="arabicPeriod"/>
            </a:pPr>
            <a:r>
              <a:rPr lang="en-US" dirty="0" smtClean="0">
                <a:latin typeface="Segoe UI" panose="020B0502040204020203" pitchFamily="34" charset="0"/>
                <a:cs typeface="Segoe UI" panose="020B0502040204020203" pitchFamily="34" charset="0"/>
              </a:rPr>
              <a:t>Successfully pass the exam.</a:t>
            </a:r>
          </a:p>
        </p:txBody>
      </p:sp>
    </p:spTree>
    <p:extLst>
      <p:ext uri="{BB962C8B-B14F-4D97-AF65-F5344CB8AC3E}">
        <p14:creationId xmlns:p14="http://schemas.microsoft.com/office/powerpoint/2010/main" val="921075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Certification Continued</a:t>
            </a:r>
          </a:p>
        </p:txBody>
      </p:sp>
      <p:sp>
        <p:nvSpPr>
          <p:cNvPr id="3" name="Text Placeholder 2"/>
          <p:cNvSpPr>
            <a:spLocks noGrp="1"/>
          </p:cNvSpPr>
          <p:nvPr>
            <p:ph type="body" idx="1"/>
          </p:nvPr>
        </p:nvSpPr>
        <p:spPr/>
        <p:txBody>
          <a:bodyPr/>
          <a:lstStyle/>
          <a:p>
            <a:r>
              <a:rPr lang="en-US" dirty="0"/>
              <a:t>Training Requirements </a:t>
            </a:r>
          </a:p>
          <a:p>
            <a:endParaRPr lang="en-US" dirty="0"/>
          </a:p>
        </p:txBody>
      </p:sp>
      <p:sp>
        <p:nvSpPr>
          <p:cNvPr id="4" name="Content Placeholder 3"/>
          <p:cNvSpPr>
            <a:spLocks noGrp="1"/>
          </p:cNvSpPr>
          <p:nvPr>
            <p:ph sz="half" idx="2"/>
          </p:nvPr>
        </p:nvSpPr>
        <p:spPr>
          <a:xfrm>
            <a:off x="839788" y="2505075"/>
            <a:ext cx="10515600" cy="3684588"/>
          </a:xfrm>
        </p:spPr>
        <p:txBody>
          <a:bodyPr>
            <a:normAutofit/>
          </a:bodyPr>
          <a:lstStyle/>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CalMHSA approves all training entities</a:t>
            </a:r>
          </a:p>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Requires evidence of completing an 80-hour Peer Support Specialist training from an approved training entity</a:t>
            </a:r>
          </a:p>
          <a:p>
            <a:pPr marL="274320" indent="-274320">
              <a:lnSpc>
                <a:spcPct val="100000"/>
              </a:lnSpc>
              <a:spcBef>
                <a:spcPts val="0"/>
              </a:spcBef>
              <a:spcAft>
                <a:spcPts val="600"/>
              </a:spcAft>
              <a:defRPr/>
            </a:pPr>
            <a:r>
              <a:rPr lang="en-US" sz="1800" dirty="0">
                <a:solidFill>
                  <a:prstClr val="black"/>
                </a:solidFill>
                <a:ea typeface="Calibri" panose="020F0502020204030204" pitchFamily="34" charset="0"/>
              </a:rPr>
              <a:t>Training entities approved to begin training on July 1, </a:t>
            </a:r>
            <a:r>
              <a:rPr lang="en-US" sz="1800" dirty="0" smtClean="0">
                <a:solidFill>
                  <a:prstClr val="black"/>
                </a:solidFill>
                <a:ea typeface="Calibri" panose="020F0502020204030204" pitchFamily="34" charset="0"/>
              </a:rPr>
              <a:t>2022</a:t>
            </a:r>
          </a:p>
        </p:txBody>
      </p:sp>
    </p:spTree>
    <p:extLst>
      <p:ext uri="{BB962C8B-B14F-4D97-AF65-F5344CB8AC3E}">
        <p14:creationId xmlns:p14="http://schemas.microsoft.com/office/powerpoint/2010/main" val="226869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Training Entities with Intended </a:t>
            </a:r>
            <a:r>
              <a:rPr lang="en-US" dirty="0" smtClean="0"/>
              <a:t>Contracts</a:t>
            </a:r>
            <a:endParaRPr lang="en-US" dirty="0"/>
          </a:p>
        </p:txBody>
      </p:sp>
      <p:sp>
        <p:nvSpPr>
          <p:cNvPr id="3" name="Content Placeholder 2"/>
          <p:cNvSpPr>
            <a:spLocks noGrp="1"/>
          </p:cNvSpPr>
          <p:nvPr>
            <p:ph sz="half" idx="1"/>
          </p:nvPr>
        </p:nvSpPr>
        <p:spPr>
          <a:xfrm>
            <a:off x="838200" y="1825625"/>
            <a:ext cx="10596937" cy="4351338"/>
          </a:xfrm>
        </p:spPr>
        <p:txBody>
          <a:bodyPr numCol="2">
            <a:normAutofit fontScale="92500" lnSpcReduction="20000"/>
          </a:bodyPr>
          <a:lstStyle/>
          <a:p>
            <a:pPr marL="342900" lvl="0" indent="-342900">
              <a:lnSpc>
                <a:spcPct val="100000"/>
              </a:lnSpc>
              <a:spcBef>
                <a:spcPts val="0"/>
              </a:spcBef>
              <a:spcAft>
                <a:spcPts val="600"/>
              </a:spcAft>
              <a:buFont typeface="+mj-lt"/>
              <a:buAutoNum type="arabicPeriod"/>
            </a:pPr>
            <a:r>
              <a:rPr lang="en-US" sz="1900" dirty="0">
                <a:solidFill>
                  <a:prstClr val="black"/>
                </a:solidFill>
              </a:rPr>
              <a:t>Alameda County Network of Mental Health Clients</a:t>
            </a:r>
          </a:p>
          <a:p>
            <a:pPr marL="342900" lvl="0" indent="-342900">
              <a:lnSpc>
                <a:spcPct val="100000"/>
              </a:lnSpc>
              <a:spcBef>
                <a:spcPts val="0"/>
              </a:spcBef>
              <a:spcAft>
                <a:spcPts val="600"/>
              </a:spcAft>
              <a:buFont typeface="+mj-lt"/>
              <a:buAutoNum type="arabicPeriod"/>
            </a:pPr>
            <a:r>
              <a:rPr lang="en-US" sz="1900" dirty="0">
                <a:solidFill>
                  <a:prstClr val="black"/>
                </a:solidFill>
              </a:rPr>
              <a:t>Cal Voices</a:t>
            </a:r>
          </a:p>
          <a:p>
            <a:pPr marL="342900" lvl="0" indent="-342900">
              <a:lnSpc>
                <a:spcPct val="100000"/>
              </a:lnSpc>
              <a:spcBef>
                <a:spcPts val="0"/>
              </a:spcBef>
              <a:spcAft>
                <a:spcPts val="600"/>
              </a:spcAft>
              <a:buFont typeface="+mj-lt"/>
              <a:buAutoNum type="arabicPeriod"/>
            </a:pPr>
            <a:r>
              <a:rPr lang="en-US" sz="1900" dirty="0">
                <a:solidFill>
                  <a:prstClr val="black"/>
                </a:solidFill>
              </a:rPr>
              <a:t>City College of San Francisco</a:t>
            </a:r>
          </a:p>
          <a:p>
            <a:pPr marL="342900" lvl="0" indent="-342900">
              <a:lnSpc>
                <a:spcPct val="100000"/>
              </a:lnSpc>
              <a:spcBef>
                <a:spcPts val="0"/>
              </a:spcBef>
              <a:spcAft>
                <a:spcPts val="600"/>
              </a:spcAft>
              <a:buFont typeface="+mj-lt"/>
              <a:buAutoNum type="arabicPeriod"/>
            </a:pPr>
            <a:r>
              <a:rPr lang="en-US" sz="1900" dirty="0">
                <a:solidFill>
                  <a:prstClr val="black"/>
                </a:solidFill>
              </a:rPr>
              <a:t>Community Action Marin</a:t>
            </a:r>
          </a:p>
          <a:p>
            <a:pPr marL="342900" lvl="0" indent="-342900">
              <a:lnSpc>
                <a:spcPct val="100000"/>
              </a:lnSpc>
              <a:spcBef>
                <a:spcPts val="0"/>
              </a:spcBef>
              <a:spcAft>
                <a:spcPts val="600"/>
              </a:spcAft>
              <a:buFont typeface="+mj-lt"/>
              <a:buAutoNum type="arabicPeriod"/>
            </a:pPr>
            <a:r>
              <a:rPr lang="en-US" sz="1900" dirty="0">
                <a:solidFill>
                  <a:prstClr val="black"/>
                </a:solidFill>
              </a:rPr>
              <a:t>Copeland Center for Wellness and Recovery Inc.</a:t>
            </a:r>
          </a:p>
          <a:p>
            <a:pPr marL="342900" lvl="0" indent="-342900">
              <a:lnSpc>
                <a:spcPct val="100000"/>
              </a:lnSpc>
              <a:spcBef>
                <a:spcPts val="0"/>
              </a:spcBef>
              <a:spcAft>
                <a:spcPts val="600"/>
              </a:spcAft>
              <a:buFont typeface="+mj-lt"/>
              <a:buAutoNum type="arabicPeriod"/>
            </a:pPr>
            <a:r>
              <a:rPr lang="en-US" sz="1900" dirty="0">
                <a:solidFill>
                  <a:prstClr val="black"/>
                </a:solidFill>
              </a:rPr>
              <a:t>Crestwood Behavioral Health, Inc.</a:t>
            </a:r>
          </a:p>
          <a:p>
            <a:pPr marL="342900" lvl="0" indent="-342900">
              <a:lnSpc>
                <a:spcPct val="100000"/>
              </a:lnSpc>
              <a:spcBef>
                <a:spcPts val="0"/>
              </a:spcBef>
              <a:spcAft>
                <a:spcPts val="600"/>
              </a:spcAft>
              <a:buFont typeface="+mj-lt"/>
              <a:buAutoNum type="arabicPeriod"/>
            </a:pPr>
            <a:r>
              <a:rPr lang="en-US" sz="1900" dirty="0">
                <a:solidFill>
                  <a:prstClr val="black"/>
                </a:solidFill>
              </a:rPr>
              <a:t>Depression and Bipolar Support Alliance (DBSA)</a:t>
            </a:r>
          </a:p>
          <a:p>
            <a:pPr marL="342900" lvl="0" indent="-342900">
              <a:lnSpc>
                <a:spcPct val="100000"/>
              </a:lnSpc>
              <a:spcBef>
                <a:spcPts val="0"/>
              </a:spcBef>
              <a:spcAft>
                <a:spcPts val="600"/>
              </a:spcAft>
              <a:buFont typeface="+mj-lt"/>
              <a:buAutoNum type="arabicPeriod"/>
            </a:pPr>
            <a:r>
              <a:rPr lang="en-US" sz="1900" dirty="0">
                <a:solidFill>
                  <a:prstClr val="black"/>
                </a:solidFill>
              </a:rPr>
              <a:t>Emotional Health Association/SHARE!</a:t>
            </a:r>
          </a:p>
          <a:p>
            <a:pPr marL="342900" lvl="0" indent="-342900">
              <a:lnSpc>
                <a:spcPct val="100000"/>
              </a:lnSpc>
              <a:spcBef>
                <a:spcPts val="0"/>
              </a:spcBef>
              <a:spcAft>
                <a:spcPts val="600"/>
              </a:spcAft>
              <a:buFont typeface="+mj-lt"/>
              <a:buAutoNum type="arabicPeriod"/>
            </a:pPr>
            <a:r>
              <a:rPr lang="en-US" sz="1900" dirty="0" err="1">
                <a:solidFill>
                  <a:prstClr val="black"/>
                </a:solidFill>
              </a:rPr>
              <a:t>Futuro</a:t>
            </a:r>
            <a:r>
              <a:rPr lang="en-US" sz="1900" dirty="0">
                <a:solidFill>
                  <a:prstClr val="black"/>
                </a:solidFill>
              </a:rPr>
              <a:t> Health</a:t>
            </a:r>
          </a:p>
          <a:p>
            <a:pPr marL="342900" lvl="0" indent="-342900">
              <a:lnSpc>
                <a:spcPct val="100000"/>
              </a:lnSpc>
              <a:spcBef>
                <a:spcPts val="0"/>
              </a:spcBef>
              <a:spcAft>
                <a:spcPts val="600"/>
              </a:spcAft>
              <a:buFont typeface="+mj-lt"/>
              <a:buAutoNum type="arabicPeriod"/>
            </a:pPr>
            <a:r>
              <a:rPr lang="en-US" sz="1900" dirty="0">
                <a:solidFill>
                  <a:prstClr val="black"/>
                </a:solidFill>
              </a:rPr>
              <a:t>Integrated Community Services</a:t>
            </a:r>
          </a:p>
          <a:p>
            <a:pPr marL="342900" lvl="0" indent="-342900">
              <a:lnSpc>
                <a:spcPct val="100000"/>
              </a:lnSpc>
              <a:spcBef>
                <a:spcPts val="0"/>
              </a:spcBef>
              <a:spcAft>
                <a:spcPts val="600"/>
              </a:spcAft>
              <a:buFont typeface="+mj-lt"/>
              <a:buAutoNum type="arabicPeriod"/>
            </a:pPr>
            <a:r>
              <a:rPr lang="en-US" sz="1900" dirty="0">
                <a:solidFill>
                  <a:prstClr val="black"/>
                </a:solidFill>
              </a:rPr>
              <a:t>Los Angeles Centers for Alcohol and Drug Abuse (L.A. CADA)</a:t>
            </a:r>
          </a:p>
          <a:p>
            <a:pPr marL="342900" lvl="0" indent="-342900">
              <a:lnSpc>
                <a:spcPct val="100000"/>
              </a:lnSpc>
              <a:spcBef>
                <a:spcPts val="0"/>
              </a:spcBef>
              <a:spcAft>
                <a:spcPts val="600"/>
              </a:spcAft>
              <a:buFont typeface="+mj-lt"/>
              <a:buAutoNum type="arabicPeriod"/>
            </a:pPr>
            <a:r>
              <a:rPr lang="en-US" sz="1900" dirty="0">
                <a:solidFill>
                  <a:prstClr val="black"/>
                </a:solidFill>
              </a:rPr>
              <a:t>Loyola Marymount University</a:t>
            </a:r>
          </a:p>
          <a:p>
            <a:pPr marL="342900" lvl="0" indent="-342900">
              <a:lnSpc>
                <a:spcPct val="100000"/>
              </a:lnSpc>
              <a:spcBef>
                <a:spcPts val="0"/>
              </a:spcBef>
              <a:spcAft>
                <a:spcPts val="600"/>
              </a:spcAft>
              <a:buFont typeface="+mj-lt"/>
              <a:buAutoNum type="arabicPeriod"/>
            </a:pPr>
            <a:r>
              <a:rPr lang="en-US" sz="1900" dirty="0">
                <a:solidFill>
                  <a:prstClr val="black"/>
                </a:solidFill>
              </a:rPr>
              <a:t>Mental Health Client </a:t>
            </a:r>
            <a:r>
              <a:rPr lang="en-US" sz="1900" dirty="0" smtClean="0">
                <a:solidFill>
                  <a:prstClr val="black"/>
                </a:solidFill>
              </a:rPr>
              <a:t>Network</a:t>
            </a:r>
            <a:endParaRPr lang="en-US" sz="1900" dirty="0">
              <a:solidFill>
                <a:prstClr val="black"/>
              </a:solidFill>
            </a:endParaRPr>
          </a:p>
          <a:p>
            <a:pPr marL="342900" lvl="0" indent="-342900">
              <a:lnSpc>
                <a:spcPct val="100000"/>
              </a:lnSpc>
              <a:spcBef>
                <a:spcPts val="0"/>
              </a:spcBef>
              <a:spcAft>
                <a:spcPts val="600"/>
              </a:spcAft>
              <a:buFont typeface="+mj-lt"/>
              <a:buAutoNum type="arabicPeriod"/>
            </a:pPr>
            <a:r>
              <a:rPr lang="en-US" sz="1900" dirty="0">
                <a:solidFill>
                  <a:prstClr val="black"/>
                </a:solidFill>
              </a:rPr>
              <a:t>Mental Health Association of San Francisco</a:t>
            </a:r>
          </a:p>
          <a:p>
            <a:pPr marL="342900" lvl="0" indent="-342900">
              <a:lnSpc>
                <a:spcPct val="100000"/>
              </a:lnSpc>
              <a:spcBef>
                <a:spcPts val="0"/>
              </a:spcBef>
              <a:spcAft>
                <a:spcPts val="600"/>
              </a:spcAft>
              <a:buFont typeface="+mj-lt"/>
              <a:buAutoNum type="arabicPeriod"/>
            </a:pPr>
            <a:r>
              <a:rPr lang="en-US" sz="1900" dirty="0">
                <a:solidFill>
                  <a:prstClr val="black"/>
                </a:solidFill>
              </a:rPr>
              <a:t>NAMI California</a:t>
            </a:r>
          </a:p>
          <a:p>
            <a:pPr marL="342900" lvl="0" indent="-342900">
              <a:lnSpc>
                <a:spcPct val="100000"/>
              </a:lnSpc>
              <a:spcBef>
                <a:spcPts val="0"/>
              </a:spcBef>
              <a:spcAft>
                <a:spcPts val="600"/>
              </a:spcAft>
              <a:buFont typeface="+mj-lt"/>
              <a:buAutoNum type="arabicPeriod"/>
            </a:pPr>
            <a:r>
              <a:rPr lang="en-US" sz="1900" dirty="0">
                <a:solidFill>
                  <a:prstClr val="black"/>
                </a:solidFill>
              </a:rPr>
              <a:t>Pacific Clinics</a:t>
            </a:r>
          </a:p>
          <a:p>
            <a:pPr marL="342900" lvl="0" indent="-342900">
              <a:lnSpc>
                <a:spcPct val="100000"/>
              </a:lnSpc>
              <a:spcBef>
                <a:spcPts val="0"/>
              </a:spcBef>
              <a:spcAft>
                <a:spcPts val="600"/>
              </a:spcAft>
              <a:buFont typeface="+mj-lt"/>
              <a:buAutoNum type="arabicPeriod"/>
            </a:pPr>
            <a:r>
              <a:rPr lang="en-US" sz="1900" dirty="0">
                <a:solidFill>
                  <a:prstClr val="black"/>
                </a:solidFill>
              </a:rPr>
              <a:t>Painted Brain</a:t>
            </a:r>
          </a:p>
          <a:p>
            <a:pPr marL="342900" lvl="0" indent="-342900">
              <a:lnSpc>
                <a:spcPct val="100000"/>
              </a:lnSpc>
              <a:spcBef>
                <a:spcPts val="0"/>
              </a:spcBef>
              <a:spcAft>
                <a:spcPts val="600"/>
              </a:spcAft>
              <a:buFont typeface="+mj-lt"/>
              <a:buAutoNum type="arabicPeriod"/>
            </a:pPr>
            <a:r>
              <a:rPr lang="en-US" sz="1900" dirty="0">
                <a:solidFill>
                  <a:prstClr val="black"/>
                </a:solidFill>
              </a:rPr>
              <a:t>Parents Anonymous Inc.</a:t>
            </a:r>
          </a:p>
          <a:p>
            <a:pPr marL="342900" lvl="0" indent="-342900">
              <a:lnSpc>
                <a:spcPct val="100000"/>
              </a:lnSpc>
              <a:spcBef>
                <a:spcPts val="0"/>
              </a:spcBef>
              <a:spcAft>
                <a:spcPts val="600"/>
              </a:spcAft>
              <a:buFont typeface="+mj-lt"/>
              <a:buAutoNum type="arabicPeriod"/>
            </a:pPr>
            <a:r>
              <a:rPr lang="en-US" sz="1900" dirty="0">
                <a:solidFill>
                  <a:prstClr val="black"/>
                </a:solidFill>
              </a:rPr>
              <a:t>RI International a DBA for Recovery Innovations</a:t>
            </a:r>
          </a:p>
          <a:p>
            <a:pPr marL="342900" lvl="0" indent="-342900">
              <a:lnSpc>
                <a:spcPct val="100000"/>
              </a:lnSpc>
              <a:spcBef>
                <a:spcPts val="0"/>
              </a:spcBef>
              <a:spcAft>
                <a:spcPts val="600"/>
              </a:spcAft>
              <a:buFont typeface="+mj-lt"/>
              <a:buAutoNum type="arabicPeriod"/>
            </a:pPr>
            <a:r>
              <a:rPr lang="en-US" sz="1900" dirty="0">
                <a:solidFill>
                  <a:prstClr val="black"/>
                </a:solidFill>
              </a:rPr>
              <a:t>Richmond Area Multi-Services, Inc.</a:t>
            </a:r>
          </a:p>
          <a:p>
            <a:pPr marL="342900" lvl="0" indent="-342900">
              <a:lnSpc>
                <a:spcPct val="100000"/>
              </a:lnSpc>
              <a:spcBef>
                <a:spcPts val="0"/>
              </a:spcBef>
              <a:spcAft>
                <a:spcPts val="600"/>
              </a:spcAft>
              <a:buFont typeface="+mj-lt"/>
              <a:buAutoNum type="arabicPeriod"/>
            </a:pPr>
            <a:r>
              <a:rPr lang="en-US" sz="1900" dirty="0">
                <a:solidFill>
                  <a:prstClr val="black"/>
                </a:solidFill>
              </a:rPr>
              <a:t>RUHS – Behavioral Health</a:t>
            </a:r>
          </a:p>
          <a:p>
            <a:pPr marL="342900" lvl="0" indent="-342900">
              <a:lnSpc>
                <a:spcPct val="100000"/>
              </a:lnSpc>
              <a:spcBef>
                <a:spcPts val="0"/>
              </a:spcBef>
              <a:spcAft>
                <a:spcPts val="600"/>
              </a:spcAft>
              <a:buFont typeface="+mj-lt"/>
              <a:buAutoNum type="arabicPeriod"/>
            </a:pPr>
            <a:r>
              <a:rPr lang="en-US" sz="1900" dirty="0">
                <a:solidFill>
                  <a:prstClr val="black"/>
                </a:solidFill>
              </a:rPr>
              <a:t>San Jose City College</a:t>
            </a:r>
          </a:p>
          <a:p>
            <a:pPr marL="342900" lvl="0" indent="-342900">
              <a:lnSpc>
                <a:spcPct val="100000"/>
              </a:lnSpc>
              <a:spcBef>
                <a:spcPts val="0"/>
              </a:spcBef>
              <a:spcAft>
                <a:spcPts val="600"/>
              </a:spcAft>
              <a:buFont typeface="+mj-lt"/>
              <a:buAutoNum type="arabicPeriod"/>
            </a:pPr>
            <a:r>
              <a:rPr lang="en-US" sz="1900" dirty="0">
                <a:solidFill>
                  <a:prstClr val="black"/>
                </a:solidFill>
              </a:rPr>
              <a:t>Tarzana Treatment Centers, Inc.</a:t>
            </a:r>
          </a:p>
          <a:p>
            <a:pPr marL="342900" lvl="0" indent="-342900">
              <a:lnSpc>
                <a:spcPct val="100000"/>
              </a:lnSpc>
              <a:spcBef>
                <a:spcPts val="0"/>
              </a:spcBef>
              <a:spcAft>
                <a:spcPts val="600"/>
              </a:spcAft>
              <a:buFont typeface="+mj-lt"/>
              <a:buAutoNum type="arabicPeriod"/>
            </a:pPr>
            <a:r>
              <a:rPr lang="en-US" sz="1900" dirty="0">
                <a:solidFill>
                  <a:prstClr val="black"/>
                </a:solidFill>
              </a:rPr>
              <a:t>The Wildflower Collective</a:t>
            </a:r>
          </a:p>
          <a:p>
            <a:pPr marL="342900" lvl="0" indent="-342900">
              <a:lnSpc>
                <a:spcPct val="100000"/>
              </a:lnSpc>
              <a:spcBef>
                <a:spcPts val="0"/>
              </a:spcBef>
              <a:spcAft>
                <a:spcPts val="600"/>
              </a:spcAft>
              <a:buFont typeface="+mj-lt"/>
              <a:buAutoNum type="arabicPeriod"/>
            </a:pPr>
            <a:r>
              <a:rPr lang="en-US" sz="1900" dirty="0">
                <a:solidFill>
                  <a:prstClr val="black"/>
                </a:solidFill>
              </a:rPr>
              <a:t>Worker Education and Resource Center</a:t>
            </a:r>
          </a:p>
          <a:p>
            <a:endParaRPr lang="en-US" dirty="0"/>
          </a:p>
        </p:txBody>
      </p:sp>
    </p:spTree>
    <p:extLst>
      <p:ext uri="{BB962C8B-B14F-4D97-AF65-F5344CB8AC3E}">
        <p14:creationId xmlns:p14="http://schemas.microsoft.com/office/powerpoint/2010/main" val="283819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121B3-BF84-49F8-9F0A-44A9F3DBAAF0}"/>
              </a:ext>
            </a:extLst>
          </p:cNvPr>
          <p:cNvSpPr>
            <a:spLocks noGrp="1"/>
          </p:cNvSpPr>
          <p:nvPr>
            <p:ph type="title"/>
          </p:nvPr>
        </p:nvSpPr>
        <p:spPr>
          <a:xfrm>
            <a:off x="839788" y="457200"/>
            <a:ext cx="3932237" cy="1198880"/>
          </a:xfrm>
        </p:spPr>
        <p:txBody>
          <a:bodyPr/>
          <a:lstStyle/>
          <a:p>
            <a:r>
              <a:rPr lang="en-US" dirty="0"/>
              <a:t>Exam</a:t>
            </a:r>
          </a:p>
        </p:txBody>
      </p:sp>
      <p:sp>
        <p:nvSpPr>
          <p:cNvPr id="4" name="Content Placeholder 3">
            <a:extLst>
              <a:ext uri="{FF2B5EF4-FFF2-40B4-BE49-F238E27FC236}">
                <a16:creationId xmlns:a16="http://schemas.microsoft.com/office/drawing/2014/main" id="{6B52DE09-8871-473A-8F8B-8027C168B17E}"/>
              </a:ext>
            </a:extLst>
          </p:cNvPr>
          <p:cNvSpPr>
            <a:spLocks noGrp="1"/>
          </p:cNvSpPr>
          <p:nvPr>
            <p:ph idx="1"/>
          </p:nvPr>
        </p:nvSpPr>
        <p:spPr/>
        <p:txBody>
          <a:bodyPr/>
          <a:lstStyle/>
          <a:p>
            <a:pPr marL="0" indent="0">
              <a:buNone/>
            </a:pPr>
            <a:r>
              <a:rPr lang="en-US" dirty="0"/>
              <a:t>All persons must successfully pass the exam to receive certification for Medi-Cal Peer Support Specialist </a:t>
            </a:r>
          </a:p>
        </p:txBody>
      </p:sp>
      <p:sp>
        <p:nvSpPr>
          <p:cNvPr id="5" name="Text Placeholder 4">
            <a:extLst>
              <a:ext uri="{FF2B5EF4-FFF2-40B4-BE49-F238E27FC236}">
                <a16:creationId xmlns:a16="http://schemas.microsoft.com/office/drawing/2014/main" id="{646710C7-3EC2-4B9C-9DB8-8FA2C7A4489C}"/>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1800" dirty="0"/>
              <a:t>Presently under development by the Human Resource Research Organization (HumRRO)</a:t>
            </a:r>
          </a:p>
          <a:p>
            <a:pPr marL="285750" indent="-285750">
              <a:buFont typeface="Arial" panose="020B0604020202020204" pitchFamily="34" charset="0"/>
              <a:buChar char="•"/>
            </a:pPr>
            <a:r>
              <a:rPr lang="en-US" sz="1800" dirty="0"/>
              <a:t>Use of Subject Matter Experts identified by CalMHSA (local and national SMEs)</a:t>
            </a:r>
          </a:p>
          <a:p>
            <a:pPr marL="285750" indent="-285750">
              <a:buFont typeface="Arial" panose="020B0604020202020204" pitchFamily="34" charset="0"/>
              <a:buChar char="•"/>
            </a:pPr>
            <a:r>
              <a:rPr lang="en-US" sz="1800" dirty="0"/>
              <a:t>Exam expected to be available in October 2022</a:t>
            </a:r>
          </a:p>
          <a:p>
            <a:pPr marL="285750" indent="-285750">
              <a:buFont typeface="Arial" panose="020B0604020202020204" pitchFamily="34" charset="0"/>
              <a:buChar char="•"/>
            </a:pPr>
            <a:r>
              <a:rPr lang="en-US" sz="1800" dirty="0"/>
              <a:t>Available in English, followed by 16 other languages </a:t>
            </a:r>
          </a:p>
          <a:p>
            <a:pPr marL="285750" indent="-285750">
              <a:buFont typeface="Arial" panose="020B0604020202020204" pitchFamily="34" charset="0"/>
              <a:buChar char="•"/>
            </a:pPr>
            <a:r>
              <a:rPr lang="en-US" sz="1800" dirty="0"/>
              <a:t>Exam administered on-line</a:t>
            </a:r>
          </a:p>
          <a:p>
            <a:pPr marL="285750" indent="-285750">
              <a:buFont typeface="Arial" panose="020B0604020202020204" pitchFamily="34" charset="0"/>
              <a:buChar char="•"/>
            </a:pPr>
            <a:r>
              <a:rPr lang="en-US" sz="1800" dirty="0"/>
              <a:t>Number of questions and format under development</a:t>
            </a:r>
          </a:p>
        </p:txBody>
      </p:sp>
    </p:spTree>
    <p:extLst>
      <p:ext uri="{BB962C8B-B14F-4D97-AF65-F5344CB8AC3E}">
        <p14:creationId xmlns:p14="http://schemas.microsoft.com/office/powerpoint/2010/main" val="375213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a:t>
            </a:r>
            <a:endParaRPr lang="en-US" dirty="0"/>
          </a:p>
        </p:txBody>
      </p:sp>
      <p:sp>
        <p:nvSpPr>
          <p:cNvPr id="3" name="Content Placeholder 2"/>
          <p:cNvSpPr>
            <a:spLocks noGrp="1"/>
          </p:cNvSpPr>
          <p:nvPr>
            <p:ph idx="1"/>
          </p:nvPr>
        </p:nvSpPr>
        <p:spPr>
          <a:xfrm>
            <a:off x="849086" y="2114550"/>
            <a:ext cx="8109979" cy="4351338"/>
          </a:xfrm>
        </p:spPr>
        <p:txBody>
          <a:bodyPr/>
          <a:lstStyle/>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Watch the </a:t>
            </a:r>
            <a:r>
              <a:rPr lang="en-US" sz="2400" dirty="0" err="1">
                <a:solidFill>
                  <a:prstClr val="black"/>
                </a:solidFill>
              </a:rPr>
              <a:t>Medi</a:t>
            </a:r>
            <a:r>
              <a:rPr lang="en-US" sz="2400" dirty="0">
                <a:solidFill>
                  <a:prstClr val="black"/>
                </a:solidFill>
              </a:rPr>
              <a:t>-Cal Peer Support Specialist Orientation and Self-Assessment Video (30 minutes)</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Submit application on the CalMHSA Certification website</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Upload documents for evidence is required</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Sign the Code of Ethics</a:t>
            </a:r>
          </a:p>
          <a:p>
            <a:pPr marL="342900" lvl="0" indent="-342900">
              <a:lnSpc>
                <a:spcPct val="100000"/>
              </a:lnSpc>
              <a:spcBef>
                <a:spcPts val="0"/>
              </a:spcBef>
              <a:spcAft>
                <a:spcPts val="1200"/>
              </a:spcAft>
              <a:buClrTx/>
              <a:buSzTx/>
              <a:buFont typeface="+mj-lt"/>
              <a:buAutoNum type="arabicPeriod"/>
            </a:pPr>
            <a:r>
              <a:rPr lang="en-US" sz="2400" dirty="0">
                <a:solidFill>
                  <a:prstClr val="black"/>
                </a:solidFill>
              </a:rPr>
              <a:t>Take the </a:t>
            </a:r>
            <a:r>
              <a:rPr lang="en-US" sz="2400" dirty="0" smtClean="0">
                <a:solidFill>
                  <a:prstClr val="black"/>
                </a:solidFill>
              </a:rPr>
              <a:t>exam</a:t>
            </a:r>
            <a:endParaRPr lang="en-US" sz="2400" dirty="0">
              <a:solidFill>
                <a:prstClr val="black"/>
              </a:solidFill>
            </a:endParaRPr>
          </a:p>
        </p:txBody>
      </p:sp>
      <p:pic>
        <p:nvPicPr>
          <p:cNvPr id="4" name="Picture 3" descr="Person on laptop with headphones on. " title="Person on laptop">
            <a:extLst>
              <a:ext uri="{FF2B5EF4-FFF2-40B4-BE49-F238E27FC236}">
                <a16:creationId xmlns:a16="http://schemas.microsoft.com/office/drawing/2014/main" id="{286DC6D8-8F3B-49AB-9B7D-F0CF6BCEC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943" y="-312621"/>
            <a:ext cx="3496826" cy="3630696"/>
          </a:xfrm>
          <a:prstGeom prst="rect">
            <a:avLst/>
          </a:prstGeom>
        </p:spPr>
      </p:pic>
    </p:spTree>
    <p:extLst>
      <p:ext uri="{BB962C8B-B14F-4D97-AF65-F5344CB8AC3E}">
        <p14:creationId xmlns:p14="http://schemas.microsoft.com/office/powerpoint/2010/main" val="60210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Last Few Words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ClrTx/>
              <a:buSzTx/>
              <a:buNone/>
            </a:pPr>
            <a:r>
              <a:rPr lang="en-US" dirty="0">
                <a:solidFill>
                  <a:prstClr val="black"/>
                </a:solidFill>
              </a:rPr>
              <a:t>Continue to check the CalMHSA Certification website for updates: </a:t>
            </a:r>
            <a:r>
              <a:rPr lang="en-US" dirty="0">
                <a:solidFill>
                  <a:prstClr val="black"/>
                </a:solidFill>
                <a:hlinkClick r:id="rId2"/>
              </a:rPr>
              <a:t>https://www.calmhsa.org/peer-certification/</a:t>
            </a:r>
            <a:endParaRPr lang="en-US" dirty="0">
              <a:solidFill>
                <a:prstClr val="black"/>
              </a:solidFill>
            </a:endParaRPr>
          </a:p>
          <a:p>
            <a:pPr marL="0" lvl="0" indent="0">
              <a:lnSpc>
                <a:spcPct val="100000"/>
              </a:lnSpc>
              <a:spcBef>
                <a:spcPts val="0"/>
              </a:spcBef>
              <a:buClrTx/>
              <a:buSzTx/>
              <a:buNone/>
            </a:pPr>
            <a:endParaRPr lang="en-US" dirty="0">
              <a:solidFill>
                <a:prstClr val="black"/>
              </a:solidFill>
            </a:endParaRPr>
          </a:p>
          <a:p>
            <a:pPr marL="0" lvl="0" indent="0">
              <a:lnSpc>
                <a:spcPct val="100000"/>
              </a:lnSpc>
              <a:spcBef>
                <a:spcPts val="0"/>
              </a:spcBef>
              <a:buClrTx/>
              <a:buSzTx/>
              <a:buNone/>
            </a:pPr>
            <a:r>
              <a:rPr lang="en-US" dirty="0">
                <a:solidFill>
                  <a:prstClr val="black"/>
                </a:solidFill>
              </a:rPr>
              <a:t>Resources also available on the DHCS website: </a:t>
            </a:r>
            <a:r>
              <a:rPr lang="en-US" dirty="0">
                <a:solidFill>
                  <a:prstClr val="black"/>
                </a:solidFill>
                <a:hlinkClick r:id="rId3"/>
              </a:rPr>
              <a:t>Peer Support Services (ca.gov)</a:t>
            </a:r>
            <a:endParaRPr lang="en-US" dirty="0">
              <a:solidFill>
                <a:prstClr val="black"/>
              </a:solidFill>
            </a:endParaRPr>
          </a:p>
          <a:p>
            <a:pPr marL="0" lvl="0" indent="0">
              <a:lnSpc>
                <a:spcPct val="100000"/>
              </a:lnSpc>
              <a:spcBef>
                <a:spcPts val="0"/>
              </a:spcBef>
              <a:buClrTx/>
              <a:buSzTx/>
              <a:buNone/>
            </a:pPr>
            <a:endParaRPr lang="en-US" dirty="0">
              <a:solidFill>
                <a:prstClr val="black"/>
              </a:solidFill>
            </a:endParaRPr>
          </a:p>
          <a:p>
            <a:pPr marL="0" lvl="0" indent="0">
              <a:lnSpc>
                <a:spcPct val="100000"/>
              </a:lnSpc>
              <a:spcBef>
                <a:spcPts val="0"/>
              </a:spcBef>
              <a:buClrTx/>
              <a:buSzTx/>
              <a:buNone/>
            </a:pPr>
            <a:r>
              <a:rPr lang="en-US" dirty="0">
                <a:solidFill>
                  <a:prstClr val="black"/>
                </a:solidFill>
              </a:rPr>
              <a:t>Attend a Peer Support Specialist Stakeholder Advisory Council Meeting hosted by CalMHSA and CAMPRO (information on the CalMHSA website</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70756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immediately </a:t>
            </a:r>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Empowerment Partnership Regional Trainers</a:t>
            </a:r>
            <a:endParaRPr lang="en-US" dirty="0"/>
          </a:p>
        </p:txBody>
      </p:sp>
      <p:sp>
        <p:nvSpPr>
          <p:cNvPr id="3" name="Content Placeholder 2"/>
          <p:cNvSpPr>
            <a:spLocks noGrp="1"/>
          </p:cNvSpPr>
          <p:nvPr>
            <p:ph idx="1"/>
          </p:nvPr>
        </p:nvSpPr>
        <p:spPr>
          <a:xfrm>
            <a:off x="6400800" y="2114550"/>
            <a:ext cx="4963885" cy="4351338"/>
          </a:xfrm>
        </p:spPr>
        <p:txBody>
          <a:bodyPr/>
          <a:lstStyle/>
          <a:p>
            <a:pPr marL="0" lvl="0" indent="0" algn="ctr">
              <a:lnSpc>
                <a:spcPct val="100000"/>
              </a:lnSpc>
              <a:spcBef>
                <a:spcPts val="0"/>
              </a:spcBef>
              <a:buClrTx/>
              <a:buSzTx/>
              <a:buNone/>
            </a:pPr>
            <a:r>
              <a:rPr lang="en-US" sz="2400" b="1" dirty="0">
                <a:solidFill>
                  <a:prstClr val="black"/>
                </a:solidFill>
              </a:rPr>
              <a:t>Mary McQueen</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Southern</a:t>
            </a:r>
            <a:r>
              <a:rPr lang="en-US" sz="2400" dirty="0">
                <a:solidFill>
                  <a:prstClr val="black"/>
                </a:solidFill>
              </a:rPr>
              <a:t> &amp; </a:t>
            </a:r>
            <a:r>
              <a:rPr lang="en-US" sz="2400" dirty="0">
                <a:solidFill>
                  <a:prstClr val="black"/>
                </a:solidFill>
                <a:effectLst>
                  <a:outerShdw blurRad="38100" dist="38100" dir="2700000" algn="tl">
                    <a:srgbClr val="000000">
                      <a:alpha val="43137"/>
                    </a:srgbClr>
                  </a:outerShdw>
                </a:effectLst>
              </a:rPr>
              <a:t>Los Angeles </a:t>
            </a:r>
            <a:r>
              <a:rPr lang="en-US" sz="2400" dirty="0">
                <a:solidFill>
                  <a:prstClr val="black"/>
                </a:solidFill>
              </a:rPr>
              <a:t>Regions</a:t>
            </a:r>
          </a:p>
          <a:p>
            <a:pPr marL="0" lvl="0" indent="0" algn="ctr">
              <a:lnSpc>
                <a:spcPct val="100000"/>
              </a:lnSpc>
              <a:spcBef>
                <a:spcPts val="0"/>
              </a:spcBef>
              <a:buClrTx/>
              <a:buSzTx/>
              <a:buNone/>
            </a:pPr>
            <a:r>
              <a:rPr lang="en-US" sz="2400" i="1" dirty="0">
                <a:solidFill>
                  <a:prstClr val="black"/>
                </a:solidFill>
                <a:hlinkClick r:id="rId2">
                  <a:extLst>
                    <a:ext uri="{A12FA001-AC4F-418D-AE19-62706E023703}">
                      <ahyp:hlinkClr xmlns:lc="http://schemas.openxmlformats.org/drawingml/2006/lockedCanvas" xmlns="" xmlns:ahyp="http://schemas.microsoft.com/office/drawing/2018/hyperlinkcolor" val="tx"/>
                    </a:ext>
                  </a:extLst>
                </a:hlinkClick>
              </a:rPr>
              <a:t>Mary.camhpro@gmail.com</a:t>
            </a:r>
            <a:endParaRPr lang="en-US" sz="2400" i="1" dirty="0">
              <a:solidFill>
                <a:prstClr val="black"/>
              </a:solidFill>
            </a:endParaRPr>
          </a:p>
          <a:p>
            <a:pPr marL="0" lvl="0" indent="0">
              <a:lnSpc>
                <a:spcPct val="100000"/>
              </a:lnSpc>
              <a:spcBef>
                <a:spcPts val="600"/>
              </a:spcBef>
              <a:buClrTx/>
              <a:buSzTx/>
              <a:buNone/>
            </a:pPr>
            <a:endParaRPr lang="en-US" sz="2400" dirty="0">
              <a:solidFill>
                <a:prstClr val="black"/>
              </a:solidFill>
            </a:endParaRPr>
          </a:p>
          <a:p>
            <a:pPr marL="0" lvl="0" indent="0" algn="ctr">
              <a:lnSpc>
                <a:spcPct val="100000"/>
              </a:lnSpc>
              <a:spcBef>
                <a:spcPts val="0"/>
              </a:spcBef>
              <a:buClrTx/>
              <a:buSzTx/>
              <a:buNone/>
            </a:pPr>
            <a:r>
              <a:rPr lang="en-US" sz="2400" b="1" dirty="0" err="1">
                <a:solidFill>
                  <a:prstClr val="black"/>
                </a:solidFill>
              </a:rPr>
              <a:t>Corinita</a:t>
            </a:r>
            <a:r>
              <a:rPr lang="en-US" sz="2400" b="1" dirty="0">
                <a:solidFill>
                  <a:prstClr val="black"/>
                </a:solidFill>
              </a:rPr>
              <a:t> Reyes</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Bay Area </a:t>
            </a:r>
            <a:r>
              <a:rPr lang="en-US" sz="2400" dirty="0">
                <a:solidFill>
                  <a:prstClr val="black"/>
                </a:solidFill>
              </a:rPr>
              <a:t>Region</a:t>
            </a:r>
          </a:p>
          <a:p>
            <a:pPr marL="0" lvl="0" indent="0" algn="ctr">
              <a:lnSpc>
                <a:spcPct val="100000"/>
              </a:lnSpc>
              <a:spcBef>
                <a:spcPts val="0"/>
              </a:spcBef>
              <a:buClrTx/>
              <a:buSzTx/>
              <a:buNone/>
            </a:pPr>
            <a:r>
              <a:rPr lang="en-US" sz="2400" dirty="0">
                <a:solidFill>
                  <a:prstClr val="black"/>
                </a:solidFill>
                <a:hlinkClick r:id="rId3">
                  <a:extLst>
                    <a:ext uri="{A12FA001-AC4F-418D-AE19-62706E023703}">
                      <ahyp:hlinkClr xmlns:lc="http://schemas.openxmlformats.org/drawingml/2006/lockedCanvas" xmlns="" xmlns:ahyp="http://schemas.microsoft.com/office/drawing/2018/hyperlinkcolor" val="tx"/>
                    </a:ext>
                  </a:extLst>
                </a:hlinkClick>
              </a:rPr>
              <a:t>Corinita.camhpro@gmail.com</a:t>
            </a:r>
            <a:endParaRPr lang="en-US" sz="2400" dirty="0">
              <a:solidFill>
                <a:prstClr val="black"/>
              </a:solidFill>
            </a:endParaRPr>
          </a:p>
          <a:p>
            <a:pPr marL="0" lvl="0" indent="0">
              <a:lnSpc>
                <a:spcPct val="100000"/>
              </a:lnSpc>
              <a:spcBef>
                <a:spcPts val="600"/>
              </a:spcBef>
              <a:buClrTx/>
              <a:buSzTx/>
              <a:buNone/>
            </a:pPr>
            <a:endParaRPr lang="en-US" sz="2400" dirty="0">
              <a:solidFill>
                <a:prstClr val="black"/>
              </a:solidFill>
            </a:endParaRPr>
          </a:p>
          <a:p>
            <a:pPr marL="0" lvl="0" indent="0" algn="ctr">
              <a:lnSpc>
                <a:spcPct val="100000"/>
              </a:lnSpc>
              <a:spcBef>
                <a:spcPts val="0"/>
              </a:spcBef>
              <a:buClrTx/>
              <a:buSzTx/>
              <a:buNone/>
            </a:pPr>
            <a:r>
              <a:rPr lang="en-US" sz="2400" b="1" dirty="0">
                <a:solidFill>
                  <a:prstClr val="black"/>
                </a:solidFill>
              </a:rPr>
              <a:t>Daniel Medina</a:t>
            </a:r>
          </a:p>
          <a:p>
            <a:pPr marL="0" lvl="0" indent="0" algn="ctr">
              <a:lnSpc>
                <a:spcPct val="100000"/>
              </a:lnSpc>
              <a:spcBef>
                <a:spcPts val="0"/>
              </a:spcBef>
              <a:buClrTx/>
              <a:buSzTx/>
              <a:buNone/>
            </a:pPr>
            <a:r>
              <a:rPr lang="en-US" sz="2400" b="1" dirty="0">
                <a:solidFill>
                  <a:prstClr val="black"/>
                </a:solidFill>
                <a:effectLst>
                  <a:outerShdw blurRad="38100" dist="38100" dir="2700000" algn="tl">
                    <a:srgbClr val="000000">
                      <a:alpha val="43137"/>
                    </a:srgbClr>
                  </a:outerShdw>
                </a:effectLst>
              </a:rPr>
              <a:t>Superior</a:t>
            </a:r>
            <a:r>
              <a:rPr lang="en-US" sz="2400" dirty="0">
                <a:solidFill>
                  <a:prstClr val="black"/>
                </a:solidFill>
              </a:rPr>
              <a:t> &amp; </a:t>
            </a:r>
            <a:r>
              <a:rPr lang="en-US" sz="2400" b="1" dirty="0">
                <a:solidFill>
                  <a:prstClr val="black"/>
                </a:solidFill>
                <a:effectLst>
                  <a:outerShdw blurRad="38100" dist="38100" dir="2700000" algn="tl">
                    <a:srgbClr val="000000">
                      <a:alpha val="43137"/>
                    </a:srgbClr>
                  </a:outerShdw>
                </a:effectLst>
              </a:rPr>
              <a:t>Central </a:t>
            </a:r>
            <a:r>
              <a:rPr lang="en-US" sz="2400" dirty="0">
                <a:solidFill>
                  <a:prstClr val="black"/>
                </a:solidFill>
              </a:rPr>
              <a:t>Regions</a:t>
            </a:r>
          </a:p>
          <a:p>
            <a:pPr marL="0" lvl="0" indent="0" algn="ctr">
              <a:lnSpc>
                <a:spcPct val="100000"/>
              </a:lnSpc>
              <a:spcBef>
                <a:spcPts val="0"/>
              </a:spcBef>
              <a:buClrTx/>
              <a:buSzTx/>
              <a:buNone/>
            </a:pPr>
            <a:r>
              <a:rPr lang="en-US" sz="2400" dirty="0">
                <a:solidFill>
                  <a:prstClr val="black"/>
                </a:solidFill>
                <a:hlinkClick r:id="rId4">
                  <a:extLst>
                    <a:ext uri="{A12FA001-AC4F-418D-AE19-62706E023703}">
                      <ahyp:hlinkClr xmlns:lc="http://schemas.openxmlformats.org/drawingml/2006/lockedCanvas" xmlns="" xmlns:ahyp="http://schemas.microsoft.com/office/drawing/2018/hyperlinkcolor" val="tx"/>
                    </a:ext>
                  </a:extLst>
                </a:hlinkClick>
              </a:rPr>
              <a:t>Daniel.camhpro@gmail.com</a:t>
            </a:r>
            <a:endParaRPr lang="en-US" sz="2400" dirty="0">
              <a:solidFill>
                <a:prstClr val="black"/>
              </a:solidFill>
            </a:endParaRPr>
          </a:p>
          <a:p>
            <a:endParaRPr lang="en-US" dirty="0"/>
          </a:p>
        </p:txBody>
      </p:sp>
      <p:pic>
        <p:nvPicPr>
          <p:cNvPr id="6" name="Picture 5" descr="Map of California. Broken down in five counties by Mental Health Region. &#10;&#10;" title="California Counties Map ">
            <a:extLst>
              <a:ext uri="{FF2B5EF4-FFF2-40B4-BE49-F238E27FC236}">
                <a16:creationId xmlns:a16="http://schemas.microsoft.com/office/drawing/2014/main" id="{BEB58BA8-7AD2-453A-9EB9-CA38F97D9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877" y="1875064"/>
            <a:ext cx="3924515" cy="4675239"/>
          </a:xfrm>
          <a:prstGeom prst="rect">
            <a:avLst/>
          </a:prstGeom>
        </p:spPr>
      </p:pic>
    </p:spTree>
    <p:extLst>
      <p:ext uri="{BB962C8B-B14F-4D97-AF65-F5344CB8AC3E}">
        <p14:creationId xmlns:p14="http://schemas.microsoft.com/office/powerpoint/2010/main" val="191888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5595-C120-46FB-9DE8-0A3D3A5427E7}"/>
              </a:ext>
            </a:extLst>
          </p:cNvPr>
          <p:cNvSpPr>
            <a:spLocks noGrp="1"/>
          </p:cNvSpPr>
          <p:nvPr>
            <p:ph type="title"/>
          </p:nvPr>
        </p:nvSpPr>
        <p:spPr/>
        <p:txBody>
          <a:bodyPr/>
          <a:lstStyle/>
          <a:p>
            <a:r>
              <a:rPr lang="en-US" dirty="0"/>
              <a:t>CalMHSA	</a:t>
            </a:r>
          </a:p>
        </p:txBody>
      </p:sp>
      <p:sp>
        <p:nvSpPr>
          <p:cNvPr id="3" name="Content Placeholder 2">
            <a:extLst>
              <a:ext uri="{FF2B5EF4-FFF2-40B4-BE49-F238E27FC236}">
                <a16:creationId xmlns:a16="http://schemas.microsoft.com/office/drawing/2014/main" id="{3F6C1342-F0F4-4E02-9D46-947554ACB753}"/>
              </a:ext>
            </a:extLst>
          </p:cNvPr>
          <p:cNvSpPr>
            <a:spLocks noGrp="1"/>
          </p:cNvSpPr>
          <p:nvPr>
            <p:ph idx="1"/>
          </p:nvPr>
        </p:nvSpPr>
        <p:spPr/>
        <p:txBody>
          <a:bodyPr/>
          <a:lstStyle/>
          <a:p>
            <a:r>
              <a:rPr lang="en-US" dirty="0"/>
              <a:t>Email: </a:t>
            </a:r>
            <a:r>
              <a:rPr lang="en-US" dirty="0">
                <a:hlinkClick r:id="rId2"/>
              </a:rPr>
              <a:t>PeerCertification@calmhsa.org</a:t>
            </a:r>
            <a:endParaRPr lang="en-US" dirty="0"/>
          </a:p>
          <a:p>
            <a:endParaRPr lang="en-US" dirty="0"/>
          </a:p>
        </p:txBody>
      </p:sp>
    </p:spTree>
    <p:extLst>
      <p:ext uri="{BB962C8B-B14F-4D97-AF65-F5344CB8AC3E}">
        <p14:creationId xmlns:p14="http://schemas.microsoft.com/office/powerpoint/2010/main" val="358766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dirty="0"/>
              <a:t>Please submit your questions through the </a:t>
            </a:r>
            <a:r>
              <a:rPr lang="en-US" dirty="0" err="1"/>
              <a:t>GoToWebinar</a:t>
            </a:r>
            <a:r>
              <a:rPr lang="en-US" dirty="0"/>
              <a:t> portal.</a:t>
            </a:r>
          </a:p>
          <a:p>
            <a:r>
              <a:rPr lang="en-US" dirty="0"/>
              <a:t>Questions after the presentation regarding the peers benefit may be submitted to your County Support Liaison.</a:t>
            </a:r>
          </a:p>
        </p:txBody>
      </p:sp>
      <p:pic>
        <p:nvPicPr>
          <p:cNvPr id="5" name="Picture 4" descr="GoToWebinar graphic. " title="GoToWebinar graphic">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pointing to GoToWebinar graphic. " title="Arrow ">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3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dirty="0"/>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800"/>
            <a:ext cx="10515600" cy="3816350"/>
          </a:xfrm>
        </p:spPr>
        <p:txBody>
          <a:bodyPr numCol="1">
            <a:normAutofit lnSpcReduction="10000"/>
          </a:bodyPr>
          <a:lstStyle/>
          <a:p>
            <a:r>
              <a:rPr lang="en-US" sz="3300" b="1" dirty="0">
                <a:latin typeface="Segoe UI"/>
                <a:cs typeface="Segoe UI"/>
              </a:rPr>
              <a:t>Lucero Robles</a:t>
            </a:r>
            <a:r>
              <a:rPr lang="en-US" sz="3300" dirty="0">
                <a:latin typeface="Segoe UI"/>
                <a:cs typeface="Segoe UI"/>
              </a:rPr>
              <a:t>, LCSW, </a:t>
            </a:r>
            <a:r>
              <a:rPr lang="en-US" sz="3300" i="1" dirty="0">
                <a:latin typeface="Segoe UI"/>
                <a:cs typeface="Segoe UI"/>
              </a:rPr>
              <a:t>Quality Assurance Director, </a:t>
            </a:r>
            <a:r>
              <a:rPr lang="en-US" sz="3300" dirty="0">
                <a:latin typeface="Segoe UI"/>
                <a:cs typeface="Segoe UI"/>
              </a:rPr>
              <a:t>California Mental Health Services Authority (CalMHSA)</a:t>
            </a:r>
            <a:endParaRPr lang="en-US" sz="3300" b="1" dirty="0">
              <a:latin typeface="Segoe UI"/>
              <a:cs typeface="Segoe UI"/>
            </a:endParaRPr>
          </a:p>
          <a:p>
            <a:r>
              <a:rPr lang="en-US" sz="3300" b="1" dirty="0">
                <a:latin typeface="Segoe UI"/>
                <a:cs typeface="Segoe UI"/>
              </a:rPr>
              <a:t>Andrea Wagner</a:t>
            </a:r>
            <a:r>
              <a:rPr lang="en-US" sz="3300" dirty="0">
                <a:latin typeface="Segoe UI"/>
                <a:cs typeface="Segoe UI"/>
              </a:rPr>
              <a:t>, </a:t>
            </a:r>
            <a:r>
              <a:rPr lang="en-US" sz="3300" i="1" dirty="0">
                <a:latin typeface="Segoe UI"/>
                <a:cs typeface="Segoe UI"/>
              </a:rPr>
              <a:t>Interim Executive Director</a:t>
            </a:r>
            <a:r>
              <a:rPr lang="en-US" sz="3300" dirty="0">
                <a:latin typeface="Segoe UI"/>
                <a:cs typeface="Segoe UI"/>
              </a:rPr>
              <a:t>, California Association of Mental Health Peer-Run Organizations (CAMHPRO)</a:t>
            </a:r>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Timeline of SB803</a:t>
            </a:r>
          </a:p>
          <a:p>
            <a:r>
              <a:rPr lang="en-US" dirty="0"/>
              <a:t>What is Peer Empowerment Partnership?</a:t>
            </a:r>
          </a:p>
          <a:p>
            <a:r>
              <a:rPr lang="en-US" dirty="0"/>
              <a:t>County Behavioral Health Plan Guidelines in BHIN 22-041</a:t>
            </a:r>
          </a:p>
          <a:p>
            <a:r>
              <a:rPr lang="en-US" dirty="0"/>
              <a:t>Requirements for certification for Medi-Cal Peer Support Specialist Certification in California</a:t>
            </a:r>
          </a:p>
          <a:p>
            <a:r>
              <a:rPr lang="en-US" dirty="0"/>
              <a:t>How to apply for Certification</a:t>
            </a:r>
          </a:p>
          <a:p>
            <a:r>
              <a:rPr lang="en-US" dirty="0"/>
              <a:t>Q &amp; A</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Timeline for  Senate Bill 803 (SB803)</a:t>
            </a:r>
            <a:endParaRPr lang="en-US" dirty="0"/>
          </a:p>
        </p:txBody>
      </p:sp>
      <p:graphicFrame>
        <p:nvGraphicFramePr>
          <p:cNvPr id="4" name="Content Placeholder 3" descr="White box. " title="Timeline SB 803 ">
            <a:extLst>
              <a:ext uri="{FF2B5EF4-FFF2-40B4-BE49-F238E27FC236}">
                <a16:creationId xmlns:a16="http://schemas.microsoft.com/office/drawing/2014/main" id="{CBD54742-A474-4F97-A4CD-091B7650DF60}"/>
              </a:ext>
            </a:extLst>
          </p:cNvPr>
          <p:cNvGraphicFramePr>
            <a:graphicFrameLocks noGrp="1"/>
          </p:cNvGraphicFramePr>
          <p:nvPr>
            <p:ph idx="1"/>
            <p:extLst>
              <p:ext uri="{D42A27DB-BD31-4B8C-83A1-F6EECF244321}">
                <p14:modId xmlns:p14="http://schemas.microsoft.com/office/powerpoint/2010/main" val="3654836669"/>
              </p:ext>
            </p:extLst>
          </p:nvPr>
        </p:nvGraphicFramePr>
        <p:xfrm>
          <a:off x="3896139" y="1113183"/>
          <a:ext cx="7468774" cy="535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52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Empowerment </a:t>
            </a:r>
            <a:r>
              <a:rPr lang="en-US" dirty="0" smtClean="0"/>
              <a:t>Partnership</a:t>
            </a:r>
            <a:endParaRPr lang="en-US" dirty="0"/>
          </a:p>
        </p:txBody>
      </p:sp>
      <p:sp>
        <p:nvSpPr>
          <p:cNvPr id="3" name="Content Placeholder 2"/>
          <p:cNvSpPr>
            <a:spLocks noGrp="1"/>
          </p:cNvSpPr>
          <p:nvPr>
            <p:ph sz="half" idx="1"/>
          </p:nvPr>
        </p:nvSpPr>
        <p:spPr>
          <a:xfrm>
            <a:off x="838200" y="1825625"/>
            <a:ext cx="8027504" cy="4351338"/>
          </a:xfrm>
        </p:spPr>
        <p:txBody>
          <a:bodyPr>
            <a:normAutofit fontScale="92500" lnSpcReduction="20000"/>
          </a:bodyPr>
          <a:lstStyle/>
          <a:p>
            <a:r>
              <a:rPr lang="en-US" dirty="0"/>
              <a:t>Created by a DHCS grant to CAMHPRO as a 17-month program to assist in the implementation of SB803: Peer Support Specialist Certification Act</a:t>
            </a:r>
          </a:p>
          <a:p>
            <a:endParaRPr lang="en-US" dirty="0"/>
          </a:p>
          <a:p>
            <a:r>
              <a:rPr lang="en-US" dirty="0"/>
              <a:t>Providing training and assistance with the peer perspective with Department of Health Care Services (DHCS), CalMHSA, county-level administration, peer organizations, and individuals</a:t>
            </a:r>
          </a:p>
          <a:p>
            <a:endParaRPr lang="en-US" dirty="0"/>
          </a:p>
          <a:p>
            <a:r>
              <a:rPr lang="en-US" dirty="0"/>
              <a:t>Includes Parent/Caregiver and Substance Use peer supporters, along with mental health peer </a:t>
            </a:r>
            <a:r>
              <a:rPr lang="en-US" dirty="0" smtClean="0"/>
              <a:t>supporters</a:t>
            </a:r>
            <a:endParaRPr lang="en-US" dirty="0"/>
          </a:p>
        </p:txBody>
      </p:sp>
      <p:pic>
        <p:nvPicPr>
          <p:cNvPr id="5" name="Picture 4" descr="Camhpra Logo" title="Camhpra">
            <a:extLst>
              <a:ext uri="{FF2B5EF4-FFF2-40B4-BE49-F238E27FC236}">
                <a16:creationId xmlns:a16="http://schemas.microsoft.com/office/drawing/2014/main" id="{2702A43A-C355-4FA2-80A6-DED48EDD1ED5}"/>
              </a:ext>
            </a:extLst>
          </p:cNvPr>
          <p:cNvPicPr>
            <a:picLocks noChangeAspect="1"/>
          </p:cNvPicPr>
          <p:nvPr/>
        </p:nvPicPr>
        <p:blipFill>
          <a:blip r:embed="rId2"/>
          <a:stretch>
            <a:fillRect/>
          </a:stretch>
        </p:blipFill>
        <p:spPr>
          <a:xfrm>
            <a:off x="9033233" y="1576864"/>
            <a:ext cx="2303360" cy="1252452"/>
          </a:xfrm>
          <a:prstGeom prst="rect">
            <a:avLst/>
          </a:prstGeom>
        </p:spPr>
      </p:pic>
      <p:pic>
        <p:nvPicPr>
          <p:cNvPr id="6" name="Picture 5" descr="Behavioral Health Workforce Development Logo.&#10;&#10;Five arrows pointing up. " title="BHWD">
            <a:extLst>
              <a:ext uri="{FF2B5EF4-FFF2-40B4-BE49-F238E27FC236}">
                <a16:creationId xmlns:a16="http://schemas.microsoft.com/office/drawing/2014/main" id="{8418BB46-BEF3-40A0-AD5C-905551FEAA7B}"/>
              </a:ext>
            </a:extLst>
          </p:cNvPr>
          <p:cNvPicPr>
            <a:picLocks noChangeAspect="1"/>
          </p:cNvPicPr>
          <p:nvPr/>
        </p:nvPicPr>
        <p:blipFill>
          <a:blip r:embed="rId3"/>
          <a:stretch>
            <a:fillRect/>
          </a:stretch>
        </p:blipFill>
        <p:spPr>
          <a:xfrm>
            <a:off x="8985377" y="3059668"/>
            <a:ext cx="2399071" cy="1872693"/>
          </a:xfrm>
          <a:prstGeom prst="rect">
            <a:avLst/>
          </a:prstGeom>
        </p:spPr>
      </p:pic>
    </p:spTree>
    <p:extLst>
      <p:ext uri="{BB962C8B-B14F-4D97-AF65-F5344CB8AC3E}">
        <p14:creationId xmlns:p14="http://schemas.microsoft.com/office/powerpoint/2010/main" val="13924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a:t>
            </a:r>
            <a:r>
              <a:rPr lang="en-US" dirty="0" err="1"/>
              <a:t>Medi</a:t>
            </a:r>
            <a:r>
              <a:rPr lang="en-US" dirty="0"/>
              <a:t>-Cal Peer Support Specialist Certification </a:t>
            </a:r>
            <a:r>
              <a:rPr lang="en-US" dirty="0" smtClean="0"/>
              <a:t>Program</a:t>
            </a:r>
            <a:endParaRPr lang="en-US" dirty="0"/>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ts val="0"/>
              </a:spcBef>
              <a:spcAft>
                <a:spcPts val="600"/>
              </a:spcAft>
              <a:buClrTx/>
              <a:buSzTx/>
              <a:buNone/>
            </a:pPr>
            <a:r>
              <a:rPr lang="en-US" sz="2200" b="1" dirty="0">
                <a:solidFill>
                  <a:prstClr val="black"/>
                </a:solidFill>
              </a:rPr>
              <a:t>BHIN 21-041 </a:t>
            </a:r>
            <a:r>
              <a:rPr lang="en-US" sz="2200" dirty="0">
                <a:solidFill>
                  <a:prstClr val="black"/>
                </a:solidFill>
              </a:rPr>
              <a:t>– Established guidelines for county Behavioral Health Departments for the development of </a:t>
            </a:r>
            <a:r>
              <a:rPr lang="en-US" sz="2200" dirty="0" err="1">
                <a:solidFill>
                  <a:prstClr val="black"/>
                </a:solidFill>
              </a:rPr>
              <a:t>Medi</a:t>
            </a:r>
            <a:r>
              <a:rPr lang="en-US" sz="2200" dirty="0">
                <a:solidFill>
                  <a:prstClr val="black"/>
                </a:solidFill>
              </a:rPr>
              <a:t>-Cal Peer Support Specialist (PSS) certification. County Behavioral Health Departments who elect to implement the PSS benefit must follow standards established in the information notice. </a:t>
            </a:r>
          </a:p>
          <a:p>
            <a:pPr marL="800100" lvl="1" indent="-342900">
              <a:lnSpc>
                <a:spcPct val="100000"/>
              </a:lnSpc>
              <a:spcBef>
                <a:spcPts val="0"/>
              </a:spcBef>
              <a:spcAft>
                <a:spcPts val="1200"/>
              </a:spcAft>
              <a:buClrTx/>
              <a:buFont typeface="Arial" panose="020B0604020202020204" pitchFamily="34" charset="0"/>
              <a:buChar char="•"/>
            </a:pPr>
            <a:r>
              <a:rPr lang="en-US" sz="2200" dirty="0">
                <a:solidFill>
                  <a:prstClr val="black"/>
                </a:solidFill>
              </a:rPr>
              <a:t>Provided option for self-representation by counties</a:t>
            </a:r>
          </a:p>
          <a:p>
            <a:pPr marL="800100" lvl="1" indent="-342900">
              <a:lnSpc>
                <a:spcPct val="100000"/>
              </a:lnSpc>
              <a:spcBef>
                <a:spcPts val="0"/>
              </a:spcBef>
              <a:spcAft>
                <a:spcPts val="600"/>
              </a:spcAft>
              <a:buClrTx/>
              <a:buFont typeface="Arial" panose="020B0604020202020204" pitchFamily="34" charset="0"/>
              <a:buChar char="•"/>
            </a:pPr>
            <a:r>
              <a:rPr lang="en-US" sz="2200" dirty="0">
                <a:solidFill>
                  <a:prstClr val="black"/>
                </a:solidFill>
              </a:rPr>
              <a:t>Attached five enclosures: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Standards for initial certification, renewal, lapsed certification, areas of specialization, </a:t>
            </a:r>
            <a:r>
              <a:rPr lang="en-US" sz="2200" dirty="0" err="1">
                <a:solidFill>
                  <a:prstClr val="black"/>
                </a:solidFill>
              </a:rPr>
              <a:t>grandparenting</a:t>
            </a:r>
            <a:r>
              <a:rPr lang="en-US" sz="2200" dirty="0">
                <a:solidFill>
                  <a:prstClr val="black"/>
                </a:solidFill>
              </a:rPr>
              <a:t>, reciprocity, and complaints/corrective actions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Plan submission requirements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Code of Ethics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Practice Guidelines and Supervision Standards</a:t>
            </a:r>
          </a:p>
          <a:p>
            <a:pPr marL="1371600" lvl="2" indent="-457200">
              <a:lnSpc>
                <a:spcPct val="100000"/>
              </a:lnSpc>
              <a:spcBef>
                <a:spcPts val="0"/>
              </a:spcBef>
              <a:spcAft>
                <a:spcPts val="600"/>
              </a:spcAft>
              <a:buClrTx/>
              <a:buFont typeface="+mj-lt"/>
              <a:buAutoNum type="alphaLcPeriod"/>
            </a:pPr>
            <a:r>
              <a:rPr lang="en-US" sz="2200" dirty="0">
                <a:solidFill>
                  <a:prstClr val="black"/>
                </a:solidFill>
              </a:rPr>
              <a:t>Reporting </a:t>
            </a:r>
            <a:r>
              <a:rPr lang="en-US" sz="2200" dirty="0" smtClean="0">
                <a:solidFill>
                  <a:prstClr val="black"/>
                </a:solidFill>
              </a:rPr>
              <a:t>Requirements</a:t>
            </a:r>
            <a:endParaRPr lang="en-US" sz="2200" dirty="0">
              <a:solidFill>
                <a:prstClr val="black"/>
              </a:solidFill>
            </a:endParaRPr>
          </a:p>
        </p:txBody>
      </p:sp>
    </p:spTree>
    <p:extLst>
      <p:ext uri="{BB962C8B-B14F-4D97-AF65-F5344CB8AC3E}">
        <p14:creationId xmlns:p14="http://schemas.microsoft.com/office/powerpoint/2010/main" val="266743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Basic </a:t>
            </a:r>
            <a:r>
              <a:rPr lang="en-US" dirty="0" smtClean="0"/>
              <a:t>Elements</a:t>
            </a:r>
            <a:endParaRPr lang="en-US" dirty="0"/>
          </a:p>
        </p:txBody>
      </p:sp>
      <p:sp>
        <p:nvSpPr>
          <p:cNvPr id="3" name="Content Placeholder 2"/>
          <p:cNvSpPr>
            <a:spLocks noGrp="1"/>
          </p:cNvSpPr>
          <p:nvPr>
            <p:ph idx="1"/>
          </p:nvPr>
        </p:nvSpPr>
        <p:spPr>
          <a:xfrm>
            <a:off x="849086" y="2114550"/>
            <a:ext cx="7281123" cy="4351338"/>
          </a:xfrm>
        </p:spPr>
        <p:txBody>
          <a:bodyPr/>
          <a:lstStyle/>
          <a:p>
            <a:pPr marL="1257300" lvl="2" indent="-342900">
              <a:buClr>
                <a:schemeClr val="tx1">
                  <a:lumMod val="85000"/>
                  <a:lumOff val="15000"/>
                </a:schemeClr>
              </a:buClr>
              <a:buAutoNum type="arabicPeriod"/>
            </a:pPr>
            <a:r>
              <a:rPr lang="en-US" sz="3600" dirty="0"/>
              <a:t>Established a Code of Ethics</a:t>
            </a:r>
          </a:p>
          <a:p>
            <a:pPr marL="1257300" lvl="2" indent="-342900">
              <a:buAutoNum type="arabicPeriod"/>
            </a:pPr>
            <a:endParaRPr lang="en-US" sz="3600" dirty="0"/>
          </a:p>
          <a:p>
            <a:pPr marL="1257300" lvl="2" indent="-342900">
              <a:buClrTx/>
              <a:buAutoNum type="arabicPeriod"/>
            </a:pPr>
            <a:r>
              <a:rPr lang="en-US" sz="3600" dirty="0"/>
              <a:t>Training Requirements</a:t>
            </a:r>
          </a:p>
          <a:p>
            <a:pPr marL="1257300" lvl="2" indent="-342900">
              <a:buAutoNum type="arabicPeriod"/>
            </a:pPr>
            <a:endParaRPr lang="en-US" sz="3600" dirty="0"/>
          </a:p>
          <a:p>
            <a:pPr marL="1257300" lvl="2" indent="-342900">
              <a:buClrTx/>
              <a:buAutoNum type="arabicPeriod"/>
            </a:pPr>
            <a:r>
              <a:rPr lang="en-US" sz="3600" dirty="0"/>
              <a:t>Certification </a:t>
            </a:r>
            <a:r>
              <a:rPr lang="en-US" sz="3600" dirty="0" smtClean="0"/>
              <a:t>Exam</a:t>
            </a:r>
            <a:endParaRPr lang="en-US" sz="3600" dirty="0"/>
          </a:p>
        </p:txBody>
      </p:sp>
      <p:pic>
        <p:nvPicPr>
          <p:cNvPr id="4" name="Picture 3" descr="Man figure with a stack of five stones adding sixth stone to the stack. &#10;&#10;" title="Figure standing by stack of stones">
            <a:extLst>
              <a:ext uri="{FF2B5EF4-FFF2-40B4-BE49-F238E27FC236}">
                <a16:creationId xmlns:a16="http://schemas.microsoft.com/office/drawing/2014/main" id="{7841FED9-FC8D-4256-AABC-43BBE50EB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487" y="849028"/>
            <a:ext cx="6858000" cy="6858000"/>
          </a:xfrm>
          <a:prstGeom prst="rect">
            <a:avLst/>
          </a:prstGeom>
        </p:spPr>
      </p:pic>
      <p:sp>
        <p:nvSpPr>
          <p:cNvPr id="5" name="TextBox 4"/>
          <p:cNvSpPr txBox="1"/>
          <p:nvPr/>
        </p:nvSpPr>
        <p:spPr>
          <a:xfrm>
            <a:off x="178904" y="6465888"/>
            <a:ext cx="465151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Enclosure 1 – Part 1 – BHIN-22-041</a:t>
            </a:r>
          </a:p>
        </p:txBody>
      </p:sp>
    </p:spTree>
    <p:extLst>
      <p:ext uri="{BB962C8B-B14F-4D97-AF65-F5344CB8AC3E}">
        <p14:creationId xmlns:p14="http://schemas.microsoft.com/office/powerpoint/2010/main" val="2908466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11</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DHCSDOC-1797567310-5191</_dlc_DocId>
    <_dlc_DocIdUrl xmlns="69bc34b3-1921-46c7-8c7a-d18363374b4b">
      <Url>https://dhcscagovauthoring/_layouts/15/DocIdRedir.aspx?ID=DHCSDOC-1797567310-5191</Url>
      <Description>DHCSDOC-1797567310-5191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88071f669bdbd21964ceaa518744dff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D0E51D-0E84-4BC2-A0D3-496D6720043A}">
  <ds:schemaRefs>
    <ds:schemaRef ds:uri="http://www.w3.org/XML/1998/namespace"/>
    <ds:schemaRef ds:uri="http://schemas.microsoft.com/office/infopath/2007/PartnerControls"/>
    <ds:schemaRef ds:uri="08b51a6c-15c5-468c-9d03-3812a6e79002"/>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bdde9dca-b655-4c82-9756-0719d4cc3ad5"/>
    <ds:schemaRef ds:uri="http://purl.org/dc/dcmitype/"/>
    <ds:schemaRef ds:uri="http://purl.org/dc/terms/"/>
  </ds:schemaRefs>
</ds:datastoreItem>
</file>

<file path=customXml/itemProps2.xml><?xml version="1.0" encoding="utf-8"?>
<ds:datastoreItem xmlns:ds="http://schemas.openxmlformats.org/officeDocument/2006/customXml" ds:itemID="{965E1706-F84D-4615-A472-EE023170AB7F}">
  <ds:schemaRefs>
    <ds:schemaRef ds:uri="http://schemas.microsoft.com/sharepoint/v3/contenttype/forms"/>
  </ds:schemaRefs>
</ds:datastoreItem>
</file>

<file path=customXml/itemProps3.xml><?xml version="1.0" encoding="utf-8"?>
<ds:datastoreItem xmlns:ds="http://schemas.openxmlformats.org/officeDocument/2006/customXml" ds:itemID="{06ED73B7-CB75-4A0A-9EB5-3F9FBD721429}"/>
</file>

<file path=customXml/itemProps4.xml><?xml version="1.0" encoding="utf-8"?>
<ds:datastoreItem xmlns:ds="http://schemas.openxmlformats.org/officeDocument/2006/customXml" ds:itemID="{5B3F94A8-CD61-4799-9D6D-3A85F7D5BFCF}"/>
</file>

<file path=docProps/app.xml><?xml version="1.0" encoding="utf-8"?>
<Properties xmlns="http://schemas.openxmlformats.org/officeDocument/2006/extended-properties" xmlns:vt="http://schemas.openxmlformats.org/officeDocument/2006/docPropsVTypes">
  <Template/>
  <TotalTime>24716</TotalTime>
  <Words>2268</Words>
  <Application>Microsoft Office PowerPoint</Application>
  <PresentationFormat>Widescreen</PresentationFormat>
  <Paragraphs>296</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Segoe UI</vt:lpstr>
      <vt:lpstr>Times New Roman</vt:lpstr>
      <vt:lpstr>Wingdings</vt:lpstr>
      <vt:lpstr>Office Theme</vt:lpstr>
      <vt:lpstr>How to Become a Medi-Cal Peer Support Specialist</vt:lpstr>
      <vt:lpstr>Public Health Emergency (PHE) Unwinding</vt:lpstr>
      <vt:lpstr>DHCS PHE Unwind Communications Strategy</vt:lpstr>
      <vt:lpstr>Featured Presenters</vt:lpstr>
      <vt:lpstr>Agenda</vt:lpstr>
      <vt:lpstr>Recent Timeline for  Senate Bill 803 (SB803)</vt:lpstr>
      <vt:lpstr>Peer Empowerment Partnership</vt:lpstr>
      <vt:lpstr>Guidelines for Medi-Cal Peer Support Specialist Certification Program</vt:lpstr>
      <vt:lpstr>Three Basic Elements</vt:lpstr>
      <vt:lpstr>Code of Ethics</vt:lpstr>
      <vt:lpstr>Training</vt:lpstr>
      <vt:lpstr>Certification Exam</vt:lpstr>
      <vt:lpstr>Other Guidelines</vt:lpstr>
      <vt:lpstr>County Reciprocity</vt:lpstr>
      <vt:lpstr>Medi-Cal Peer Support Specialist Implementation </vt:lpstr>
      <vt:lpstr>Certification Requirements</vt:lpstr>
      <vt:lpstr>Requirements for Certification</vt:lpstr>
      <vt:lpstr> Grandparenting/Legacy The first wave of certification</vt:lpstr>
      <vt:lpstr>Grandparenting/Legacy Process</vt:lpstr>
      <vt:lpstr>Work Experience</vt:lpstr>
      <vt:lpstr>Training Requirements</vt:lpstr>
      <vt:lpstr>Three Letters of Recommendation</vt:lpstr>
      <vt:lpstr>Initial Certification The second wave of certification</vt:lpstr>
      <vt:lpstr>Initial Certification</vt:lpstr>
      <vt:lpstr>Initial Certification Continued</vt:lpstr>
      <vt:lpstr>Approved Training Entities with Intended Contracts</vt:lpstr>
      <vt:lpstr>Exam</vt:lpstr>
      <vt:lpstr>How to Apply</vt:lpstr>
      <vt:lpstr>A Last Few Words</vt:lpstr>
      <vt:lpstr>Peer Empowerment Partnership Regional Trainers</vt:lpstr>
      <vt:lpstr>CalMHSA </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How-to-Become-a-Medi-Cal-Peer-Suppor-Specialists-5-10-22</dc:title>
  <dc:creator>Tkachuk, Katie (DIR-OC) @ DHCS</dc:creator>
  <cp:keywords/>
  <cp:lastModifiedBy>Vue, Yee@DHCS</cp:lastModifiedBy>
  <cp:revision>459</cp:revision>
  <cp:lastPrinted>2019-09-18T16:04:03Z</cp:lastPrinted>
  <dcterms:created xsi:type="dcterms:W3CDTF">2018-04-04T17:42:31Z</dcterms:created>
  <dcterms:modified xsi:type="dcterms:W3CDTF">2022-05-13T20:18:41Z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b1a845c0-56b7-406e-bd45-84e64bada767</vt:lpwstr>
  </property>
  <property fmtid="{D5CDD505-2E9C-101B-9397-08002B2CF9AE}" pid="4" name="Division">
    <vt:lpwstr>11;#Community Services|c23dee46-a4de-4c29-8bbc-79830d9e7d7c</vt:lpwstr>
  </property>
</Properties>
</file>