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Layouts/slideLayout6.xml" ContentType="application/vnd.openxmlformats-officedocument.presentationml.slideLayout+xml"/>
  <Override PartName="/ppt/notesSlides/notesSlide16.xml" ContentType="application/vnd.openxmlformats-officedocument.presentationml.notes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notesSlides/notesSlide9.xml" ContentType="application/vnd.openxmlformats-officedocument.presentationml.notes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34.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1.xml" ContentType="application/vnd.openxmlformats-officedocument.customXmlProperties+xml"/>
  <Override PartName="/docProps/custom.xml" ContentType="application/vnd.openxmlformats-officedocument.custom-properties+xml"/>
  <Override PartName="/docProps/core.xml" ContentType="application/vnd.openxmlformats-package.core-properties+xml"/>
  <Override PartName="/docProps/app.xml" ContentType="application/vnd.openxmlformats-officedocument.extended-properties+xml"/>
  <Override PartName="/customXml/itemProps5.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0" r:id="rId5"/>
  </p:sldMasterIdLst>
  <p:notesMasterIdLst>
    <p:notesMasterId r:id="rId76"/>
  </p:notesMasterIdLst>
  <p:handoutMasterIdLst>
    <p:handoutMasterId r:id="rId77"/>
  </p:handoutMasterIdLst>
  <p:sldIdLst>
    <p:sldId id="256" r:id="rId6"/>
    <p:sldId id="695" r:id="rId7"/>
    <p:sldId id="300" r:id="rId8"/>
    <p:sldId id="574" r:id="rId9"/>
    <p:sldId id="575" r:id="rId10"/>
    <p:sldId id="302" r:id="rId11"/>
    <p:sldId id="457" r:id="rId12"/>
    <p:sldId id="698" r:id="rId13"/>
    <p:sldId id="642" r:id="rId14"/>
    <p:sldId id="643" r:id="rId15"/>
    <p:sldId id="696" r:id="rId16"/>
    <p:sldId id="697" r:id="rId17"/>
    <p:sldId id="699" r:id="rId18"/>
    <p:sldId id="656" r:id="rId19"/>
    <p:sldId id="464" r:id="rId20"/>
    <p:sldId id="356" r:id="rId21"/>
    <p:sldId id="567" r:id="rId22"/>
    <p:sldId id="484" r:id="rId23"/>
    <p:sldId id="485" r:id="rId24"/>
    <p:sldId id="366" r:id="rId25"/>
    <p:sldId id="380" r:id="rId26"/>
    <p:sldId id="381" r:id="rId27"/>
    <p:sldId id="382" r:id="rId28"/>
    <p:sldId id="385" r:id="rId29"/>
    <p:sldId id="386" r:id="rId30"/>
    <p:sldId id="390" r:id="rId31"/>
    <p:sldId id="700" r:id="rId32"/>
    <p:sldId id="394" r:id="rId33"/>
    <p:sldId id="414" r:id="rId34"/>
    <p:sldId id="415" r:id="rId35"/>
    <p:sldId id="612" r:id="rId36"/>
    <p:sldId id="417" r:id="rId37"/>
    <p:sldId id="615" r:id="rId38"/>
    <p:sldId id="613" r:id="rId39"/>
    <p:sldId id="419" r:id="rId40"/>
    <p:sldId id="616" r:id="rId41"/>
    <p:sldId id="693" r:id="rId42"/>
    <p:sldId id="690" r:id="rId43"/>
    <p:sldId id="691" r:id="rId44"/>
    <p:sldId id="420" r:id="rId45"/>
    <p:sldId id="467" r:id="rId46"/>
    <p:sldId id="422" r:id="rId47"/>
    <p:sldId id="424" r:id="rId48"/>
    <p:sldId id="425" r:id="rId49"/>
    <p:sldId id="426" r:id="rId50"/>
    <p:sldId id="423" r:id="rId51"/>
    <p:sldId id="621" r:id="rId52"/>
    <p:sldId id="617" r:id="rId53"/>
    <p:sldId id="618" r:id="rId54"/>
    <p:sldId id="619" r:id="rId55"/>
    <p:sldId id="620" r:id="rId56"/>
    <p:sldId id="622" r:id="rId57"/>
    <p:sldId id="623" r:id="rId58"/>
    <p:sldId id="624" r:id="rId59"/>
    <p:sldId id="626" r:id="rId60"/>
    <p:sldId id="625" r:id="rId61"/>
    <p:sldId id="627" r:id="rId62"/>
    <p:sldId id="628" r:id="rId63"/>
    <p:sldId id="630" r:id="rId64"/>
    <p:sldId id="629" r:id="rId65"/>
    <p:sldId id="659" r:id="rId66"/>
    <p:sldId id="429" r:id="rId67"/>
    <p:sldId id="430" r:id="rId68"/>
    <p:sldId id="431" r:id="rId69"/>
    <p:sldId id="432" r:id="rId70"/>
    <p:sldId id="433" r:id="rId71"/>
    <p:sldId id="631" r:id="rId72"/>
    <p:sldId id="517" r:id="rId73"/>
    <p:sldId id="437" r:id="rId74"/>
    <p:sldId id="701" r:id="rId75"/>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5050"/>
    <a:srgbClr val="FFFF99"/>
    <a:srgbClr val="68A505"/>
    <a:srgbClr val="1111D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p:restoredLeft sz="11834" autoAdjust="0"/>
    <p:restoredTop sz="86397" autoAdjust="0"/>
  </p:normalViewPr>
  <p:slideViewPr>
    <p:cSldViewPr>
      <p:cViewPr varScale="1">
        <p:scale>
          <a:sx n="54" d="100"/>
          <a:sy n="54" d="100"/>
        </p:scale>
        <p:origin x="90" y="25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16" Type="http://schemas.openxmlformats.org/officeDocument/2006/relationships/slide" Target="slides/slide11.xml"/><Relationship Id="rId11" Type="http://schemas.openxmlformats.org/officeDocument/2006/relationships/slide" Target="slides/slide6.xml"/><Relationship Id="rId32" Type="http://schemas.openxmlformats.org/officeDocument/2006/relationships/slide" Target="slides/slide27.xml"/><Relationship Id="rId37" Type="http://schemas.openxmlformats.org/officeDocument/2006/relationships/slide" Target="slides/slide32.xml"/><Relationship Id="rId53" Type="http://schemas.openxmlformats.org/officeDocument/2006/relationships/slide" Target="slides/slide48.xml"/><Relationship Id="rId58" Type="http://schemas.openxmlformats.org/officeDocument/2006/relationships/slide" Target="slides/slide53.xml"/><Relationship Id="rId74" Type="http://schemas.openxmlformats.org/officeDocument/2006/relationships/slide" Target="slides/slide69.xml"/><Relationship Id="rId79" Type="http://schemas.openxmlformats.org/officeDocument/2006/relationships/viewProps" Target="viewProps.xml"/><Relationship Id="rId5" Type="http://schemas.openxmlformats.org/officeDocument/2006/relationships/slideMaster" Target="slideMasters/slideMaster1.xml"/><Relationship Id="rId61" Type="http://schemas.openxmlformats.org/officeDocument/2006/relationships/slide" Target="slides/slide56.xml"/><Relationship Id="rId82" Type="http://schemas.openxmlformats.org/officeDocument/2006/relationships/customXml" Target="../customXml/item5.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77" Type="http://schemas.openxmlformats.org/officeDocument/2006/relationships/handoutMaster" Target="handoutMasters/handoutMaster1.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80"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slide" Target="slides/slide70.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customXml" Target="../customXml/item4.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notesMaster" Target="notesMasters/notesMaster1.xml"/><Relationship Id="rId7" Type="http://schemas.openxmlformats.org/officeDocument/2006/relationships/slide" Target="slides/slide2.xml"/><Relationship Id="rId71" Type="http://schemas.openxmlformats.org/officeDocument/2006/relationships/slide" Target="slides/slide66.xml"/><Relationship Id="rId2" Type="http://schemas.openxmlformats.org/officeDocument/2006/relationships/customXml" Target="../customXml/item2.xml"/><Relationship Id="rId29" Type="http://schemas.openxmlformats.org/officeDocument/2006/relationships/slide" Target="slides/slide24.xml"/><Relationship Id="rId24" Type="http://schemas.openxmlformats.org/officeDocument/2006/relationships/slide" Target="slides/slide19.xml"/><Relationship Id="rId40" Type="http://schemas.openxmlformats.org/officeDocument/2006/relationships/slide" Target="slides/slide35.xml"/><Relationship Id="rId45" Type="http://schemas.openxmlformats.org/officeDocument/2006/relationships/slide" Target="slides/slide40.xml"/><Relationship Id="rId66" Type="http://schemas.openxmlformats.org/officeDocument/2006/relationships/slide" Target="slides/slide6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3177" tIns="46589" rIns="93177" bIns="46589" rtlCol="0"/>
          <a:lstStyle>
            <a:lvl1pPr algn="r" fontAlgn="auto">
              <a:spcBef>
                <a:spcPts val="0"/>
              </a:spcBef>
              <a:spcAft>
                <a:spcPts val="0"/>
              </a:spcAft>
              <a:defRPr sz="1200" smtClean="0">
                <a:latin typeface="+mn-lt"/>
              </a:defRPr>
            </a:lvl1pPr>
          </a:lstStyle>
          <a:p>
            <a:pPr>
              <a:defRPr/>
            </a:pPr>
            <a:fld id="{507F934E-C841-4382-80AF-21FFDDFA8C73}" type="datetimeFigureOut">
              <a:rPr lang="en-US"/>
              <a:pPr>
                <a:defRPr/>
              </a:pPr>
              <a:t>12/9/2020</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3177" tIns="46589" rIns="93177" bIns="46589" rtlCol="0" anchor="b"/>
          <a:lstStyle>
            <a:lvl1pPr algn="l" fontAlgn="auto">
              <a:spcBef>
                <a:spcPts val="0"/>
              </a:spcBef>
              <a:spcAft>
                <a:spcPts val="0"/>
              </a:spcAft>
              <a:defRPr sz="1200">
                <a:latin typeface="+mn-lt"/>
              </a:defRPr>
            </a:lvl1pPr>
          </a:lstStyle>
          <a:p>
            <a:pPr>
              <a:defRPr/>
            </a:pPr>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3177" tIns="46589" rIns="93177" bIns="46589" rtlCol="0" anchor="b"/>
          <a:lstStyle>
            <a:lvl1pPr algn="r" fontAlgn="auto">
              <a:spcBef>
                <a:spcPts val="0"/>
              </a:spcBef>
              <a:spcAft>
                <a:spcPts val="0"/>
              </a:spcAft>
              <a:defRPr sz="1200" smtClean="0">
                <a:latin typeface="+mn-lt"/>
              </a:defRPr>
            </a:lvl1pPr>
          </a:lstStyle>
          <a:p>
            <a:pPr>
              <a:defRPr/>
            </a:pPr>
            <a:fld id="{1C3C7ECC-1291-4498-BE86-439156FBCA9B}" type="slidenum">
              <a:rPr lang="en-US"/>
              <a:pPr>
                <a:defRPr/>
              </a:pPr>
              <a:t>‹#›</a:t>
            </a:fld>
            <a:endParaRPr lang="en-US"/>
          </a:p>
        </p:txBody>
      </p:sp>
    </p:spTree>
    <p:extLst>
      <p:ext uri="{BB962C8B-B14F-4D97-AF65-F5344CB8AC3E}">
        <p14:creationId xmlns:p14="http://schemas.microsoft.com/office/powerpoint/2010/main" val="9836940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3177" tIns="46589" rIns="93177" bIns="46589" rtlCol="0"/>
          <a:lstStyle>
            <a:lvl1pPr algn="r" fontAlgn="auto">
              <a:spcBef>
                <a:spcPts val="0"/>
              </a:spcBef>
              <a:spcAft>
                <a:spcPts val="0"/>
              </a:spcAft>
              <a:defRPr sz="1200" smtClean="0">
                <a:latin typeface="+mn-lt"/>
              </a:defRPr>
            </a:lvl1pPr>
          </a:lstStyle>
          <a:p>
            <a:pPr>
              <a:defRPr/>
            </a:pPr>
            <a:fld id="{DE7CFFB7-EC15-48A7-BFDA-7A7BE5407975}" type="datetimeFigureOut">
              <a:rPr lang="en-US"/>
              <a:pPr>
                <a:defRPr/>
              </a:pPr>
              <a:t>12/9/2020</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pPr lvl="0"/>
            <a:endParaRPr lang="en-US" noProof="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3177" tIns="46589" rIns="93177" bIns="46589"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29675"/>
            <a:ext cx="3038475" cy="465138"/>
          </a:xfrm>
          <a:prstGeom prst="rect">
            <a:avLst/>
          </a:prstGeom>
        </p:spPr>
        <p:txBody>
          <a:bodyPr vert="horz" lIns="93177" tIns="46589" rIns="93177" bIns="46589"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3177" tIns="46589" rIns="93177" bIns="46589" rtlCol="0" anchor="b"/>
          <a:lstStyle>
            <a:lvl1pPr algn="r" fontAlgn="auto">
              <a:spcBef>
                <a:spcPts val="0"/>
              </a:spcBef>
              <a:spcAft>
                <a:spcPts val="0"/>
              </a:spcAft>
              <a:defRPr sz="1200" smtClean="0">
                <a:latin typeface="+mn-lt"/>
              </a:defRPr>
            </a:lvl1pPr>
          </a:lstStyle>
          <a:p>
            <a:pPr>
              <a:defRPr/>
            </a:pPr>
            <a:fld id="{59E9379B-9AE8-4CA9-863A-8E05911B0AAB}" type="slidenum">
              <a:rPr lang="en-US"/>
              <a:pPr>
                <a:defRPr/>
              </a:pPr>
              <a:t>‹#›</a:t>
            </a:fld>
            <a:endParaRPr lang="en-US"/>
          </a:p>
        </p:txBody>
      </p:sp>
    </p:spTree>
    <p:extLst>
      <p:ext uri="{BB962C8B-B14F-4D97-AF65-F5344CB8AC3E}">
        <p14:creationId xmlns:p14="http://schemas.microsoft.com/office/powerpoint/2010/main" val="4249096090"/>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dirty="0"/>
          </a:p>
        </p:txBody>
      </p:sp>
      <p:sp>
        <p:nvSpPr>
          <p:cNvPr id="1638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Franklin Gothic Book" pitchFamily="34" charset="0"/>
              </a:defRPr>
            </a:lvl1pPr>
            <a:lvl2pPr marL="742950" indent="-285750">
              <a:defRPr>
                <a:solidFill>
                  <a:schemeClr val="tx1"/>
                </a:solidFill>
                <a:latin typeface="Franklin Gothic Book" pitchFamily="34" charset="0"/>
              </a:defRPr>
            </a:lvl2pPr>
            <a:lvl3pPr marL="1143000" indent="-228600">
              <a:defRPr>
                <a:solidFill>
                  <a:schemeClr val="tx1"/>
                </a:solidFill>
                <a:latin typeface="Franklin Gothic Book" pitchFamily="34" charset="0"/>
              </a:defRPr>
            </a:lvl3pPr>
            <a:lvl4pPr marL="1600200" indent="-228600">
              <a:defRPr>
                <a:solidFill>
                  <a:schemeClr val="tx1"/>
                </a:solidFill>
                <a:latin typeface="Franklin Gothic Book" pitchFamily="34" charset="0"/>
              </a:defRPr>
            </a:lvl4pPr>
            <a:lvl5pPr marL="2057400" indent="-228600">
              <a:defRPr>
                <a:solidFill>
                  <a:schemeClr val="tx1"/>
                </a:solidFill>
                <a:latin typeface="Franklin Gothic Book" pitchFamily="34" charset="0"/>
              </a:defRPr>
            </a:lvl5pPr>
            <a:lvl6pPr marL="2514600" indent="-228600" fontAlgn="base">
              <a:spcBef>
                <a:spcPct val="0"/>
              </a:spcBef>
              <a:spcAft>
                <a:spcPct val="0"/>
              </a:spcAft>
              <a:defRPr>
                <a:solidFill>
                  <a:schemeClr val="tx1"/>
                </a:solidFill>
                <a:latin typeface="Franklin Gothic Book" pitchFamily="34" charset="0"/>
              </a:defRPr>
            </a:lvl6pPr>
            <a:lvl7pPr marL="2971800" indent="-228600" fontAlgn="base">
              <a:spcBef>
                <a:spcPct val="0"/>
              </a:spcBef>
              <a:spcAft>
                <a:spcPct val="0"/>
              </a:spcAft>
              <a:defRPr>
                <a:solidFill>
                  <a:schemeClr val="tx1"/>
                </a:solidFill>
                <a:latin typeface="Franklin Gothic Book" pitchFamily="34" charset="0"/>
              </a:defRPr>
            </a:lvl7pPr>
            <a:lvl8pPr marL="3429000" indent="-228600" fontAlgn="base">
              <a:spcBef>
                <a:spcPct val="0"/>
              </a:spcBef>
              <a:spcAft>
                <a:spcPct val="0"/>
              </a:spcAft>
              <a:defRPr>
                <a:solidFill>
                  <a:schemeClr val="tx1"/>
                </a:solidFill>
                <a:latin typeface="Franklin Gothic Book" pitchFamily="34" charset="0"/>
              </a:defRPr>
            </a:lvl8pPr>
            <a:lvl9pPr marL="3886200" indent="-228600" fontAlgn="base">
              <a:spcBef>
                <a:spcPct val="0"/>
              </a:spcBef>
              <a:spcAft>
                <a:spcPct val="0"/>
              </a:spcAft>
              <a:defRPr>
                <a:solidFill>
                  <a:schemeClr val="tx1"/>
                </a:solidFill>
                <a:latin typeface="Franklin Gothic Book" pitchFamily="34" charset="0"/>
              </a:defRPr>
            </a:lvl9pPr>
          </a:lstStyle>
          <a:p>
            <a:pPr fontAlgn="base">
              <a:spcBef>
                <a:spcPct val="0"/>
              </a:spcBef>
              <a:spcAft>
                <a:spcPct val="0"/>
              </a:spcAft>
            </a:pPr>
            <a:fld id="{BD6D9F21-027F-4095-8176-FAB1F86D663D}" type="slidenum">
              <a:rPr lang="en-US">
                <a:latin typeface="Calibri" pitchFamily="34" charset="0"/>
              </a:rPr>
              <a:pPr fontAlgn="base">
                <a:spcBef>
                  <a:spcPct val="0"/>
                </a:spcBef>
                <a:spcAft>
                  <a:spcPct val="0"/>
                </a:spcAft>
              </a:pPr>
              <a:t>1</a:t>
            </a:fld>
            <a:endParaRPr lang="en-US" dirty="0">
              <a:latin typeface="Calibri"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846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8467"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49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9491"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51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0515"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1778"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1779"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802"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2803"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382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3827"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587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5875"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6898"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6899"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997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9971"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2018"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2019"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8355"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635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6355"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7378"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7379"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02"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03"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02"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03"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02"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03"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045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0451"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147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1475"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2498"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2499"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3522"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3523"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454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4547"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9379"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557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5571"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659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6595"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7618"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7619"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3762"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3763"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478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4787"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581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5811"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683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6835"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7858"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7859"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90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9907"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093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0931"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2"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0403"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2"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0403"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8595"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25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9251"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298"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1299"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34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3347"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fld id="{A9A930E2-8ED3-4B2D-8CE9-B5A8E44CC8E2}" type="datetime1">
              <a:rPr lang="en-US" smtClean="0"/>
              <a:pPr>
                <a:defRPr/>
              </a:pPr>
              <a:t>12/9/2020</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6AC616CE-E1CF-4A4C-A157-67B5753D9F3D}" type="slidenum">
              <a:rPr lang="en-US" smtClean="0"/>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4B40BF6E-50FA-45C4-AEE0-3E46576F42C0}" type="datetime1">
              <a:rPr lang="en-US" smtClean="0"/>
              <a:pPr>
                <a:defRPr/>
              </a:pPr>
              <a:t>12/9/2020</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EA3A005C-AEDB-4E28-94D1-860B61CA3E7B}" type="slidenum">
              <a:rPr lang="en-US" smtClean="0"/>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74A844B4-79A4-44A1-99A8-ADE3BBF09577}" type="datetime1">
              <a:rPr lang="en-US" smtClean="0"/>
              <a:pPr>
                <a:defRPr/>
              </a:pPr>
              <a:t>12/9/2020</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F367B79E-9EF6-4DC1-8EE2-0F8AF68DD002}" type="slidenum">
              <a:rPr lang="en-US" smtClean="0"/>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46926A70-6AA5-4E64-9A0E-3DAAEF3798F0}" type="datetime1">
              <a:rPr lang="en-US" smtClean="0"/>
              <a:pPr>
                <a:defRPr/>
              </a:pPr>
              <a:t>12/9/2020</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2FC92278-53A6-450E-9C30-62357F63AAA5}" type="slidenum">
              <a:rPr lang="en-US" smtClean="0"/>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463CD55F-FF42-4578-B100-4BED807BBB6C}" type="datetime1">
              <a:rPr lang="en-US" smtClean="0"/>
              <a:pPr>
                <a:defRPr/>
              </a:pPr>
              <a:t>12/9/2020</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1F8AF220-F731-4476-BE4D-47821ACD1D02}" type="slidenum">
              <a:rPr lang="en-US" smtClean="0"/>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fld id="{18923ABD-8C05-4795-87FA-9AF2B7C7971A}" type="datetime1">
              <a:rPr lang="en-US" smtClean="0"/>
              <a:pPr>
                <a:defRPr/>
              </a:pPr>
              <a:t>12/9/2020</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2DDCCD65-C89F-4B2E-9DD6-2AE76041A1FE}" type="slidenum">
              <a:rPr lang="en-US" smtClean="0"/>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a:defRPr/>
            </a:pPr>
            <a:fld id="{55E1734D-9D3E-4684-ACD1-748EEFF14E54}" type="datetime1">
              <a:rPr lang="en-US" smtClean="0"/>
              <a:pPr>
                <a:defRPr/>
              </a:pPr>
              <a:t>12/9/2020</a:t>
            </a:fld>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A2990CB8-25CB-477E-BF00-C69C5CE86D96}" type="slidenum">
              <a:rPr lang="en-US" smtClean="0"/>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fld id="{FBA45F1D-62E4-4463-944F-1F4F9690164D}" type="datetime1">
              <a:rPr lang="en-US" smtClean="0"/>
              <a:pPr>
                <a:defRPr/>
              </a:pPr>
              <a:t>12/9/2020</a:t>
            </a:fld>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F56BEFCB-3DA9-4161-86E6-20817D9A6583}" type="slidenum">
              <a:rPr lang="en-US" smtClean="0"/>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AB868154-2DC0-4993-B10F-D918577D0D7C}" type="datetime1">
              <a:rPr lang="en-US" smtClean="0"/>
              <a:pPr>
                <a:defRPr/>
              </a:pPr>
              <a:t>12/9/2020</a:t>
            </a:fld>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BDA573CC-6E9E-43B5-9E77-EAC25AB2D756}" type="slidenum">
              <a:rPr lang="en-US" smtClean="0"/>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4DDA8AA0-AE00-4478-B5C0-7D69F74B7DE6}" type="datetime1">
              <a:rPr lang="en-US" smtClean="0"/>
              <a:pPr>
                <a:defRPr/>
              </a:pPr>
              <a:t>12/9/2020</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E073424F-5415-467E-B6E1-23E7213127F2}" type="slidenum">
              <a:rPr lang="en-US" smtClean="0"/>
              <a:pPr>
                <a:defRPr/>
              </a:pPr>
              <a:t>‹#›</a:t>
            </a:fld>
            <a:endParaRPr lang="en-US"/>
          </a:p>
        </p:txBody>
      </p:sp>
      <p:sp>
        <p:nvSpPr>
          <p:cNvPr id="9" name="Content Placeholder 8"/>
          <p:cNvSpPr>
            <a:spLocks noGrp="1"/>
          </p:cNvSpPr>
          <p:nvPr>
            <p:ph sz="quarter" idx="13"/>
          </p:nvPr>
        </p:nvSpPr>
        <p:spPr>
          <a:xfrm>
            <a:off x="304800" y="381000"/>
            <a:ext cx="7772400" cy="49428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pPr>
              <a:defRPr/>
            </a:pPr>
            <a:fld id="{3AB199E3-E89C-4DC1-840C-1B7FDB054261}" type="datetime1">
              <a:rPr lang="en-US" smtClean="0"/>
              <a:pPr>
                <a:defRPr/>
              </a:pPr>
              <a:t>12/9/2020</a:t>
            </a:fld>
            <a:endParaRPr lang="en-US"/>
          </a:p>
        </p:txBody>
      </p:sp>
      <p:sp>
        <p:nvSpPr>
          <p:cNvPr id="9" name="Slide Number Placeholder 8"/>
          <p:cNvSpPr>
            <a:spLocks noGrp="1"/>
          </p:cNvSpPr>
          <p:nvPr>
            <p:ph type="sldNum" sz="quarter" idx="11"/>
          </p:nvPr>
        </p:nvSpPr>
        <p:spPr/>
        <p:txBody>
          <a:bodyPr/>
          <a:lstStyle/>
          <a:p>
            <a:pPr>
              <a:defRPr/>
            </a:pPr>
            <a:fld id="{87C61B42-967F-4C84-B1DD-6D6698D65030}" type="slidenum">
              <a:rPr lang="en-US" smtClean="0"/>
              <a:pPr>
                <a:defRPr/>
              </a:pPr>
              <a:t>‹#›</a:t>
            </a:fld>
            <a:endParaRPr lang="en-US"/>
          </a:p>
        </p:txBody>
      </p:sp>
      <p:sp>
        <p:nvSpPr>
          <p:cNvPr id="10" name="Footer Placeholder 9"/>
          <p:cNvSpPr>
            <a:spLocks noGrp="1"/>
          </p:cNvSpPr>
          <p:nvPr>
            <p:ph type="ftr" sz="quarter" idx="12"/>
          </p:nvPr>
        </p:nvSpPr>
        <p:spPr/>
        <p:txBody>
          <a:bodyPr/>
          <a:lstStyle/>
          <a:p>
            <a:pPr>
              <a:defRPr/>
            </a:pP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pPr>
              <a:defRPr/>
            </a:pPr>
            <a:fld id="{0152CC61-CE27-41D7-A582-F366861A0671}" type="slidenum">
              <a:rPr lang="en-US" smtClean="0"/>
              <a:pPr>
                <a:defRPr/>
              </a:pPr>
              <a:t>‹#›</a:t>
            </a:fld>
            <a:endParaRPr lang="en-US"/>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pPr>
              <a:defRPr/>
            </a:pPr>
            <a:endParaRPr lang="en-US"/>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pPr>
              <a:defRPr/>
            </a:pPr>
            <a:fld id="{E83199F0-CD3D-4457-B343-1625A4B46856}" type="datetime1">
              <a:rPr lang="en-US" smtClean="0"/>
              <a:pPr>
                <a:defRPr/>
              </a:pPr>
              <a:t>12/9/2020</a:t>
            </a:fld>
            <a:endParaRPr lang="en-US"/>
          </a:p>
        </p:txBody>
      </p:sp>
    </p:spTree>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Lst>
  <p:hf hdr="0" ftr="0" dt="0"/>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hyperlink" Target="http://www.dhcs.ca.gov/provgovpart/Pages/CostReportParadox.aspx" TargetMode="External"/><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mailto:AODCOSTREPORT@dhcs.ca.gov"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mailto:AODCOSTREPORT@dhcs.ca.gov"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2.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4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dhcs.ca.gov/provgovpart/Pages/CostReportSupportFiles.aspx"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6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8" Type="http://schemas.openxmlformats.org/officeDocument/2006/relationships/image" Target="../media/image39.jpeg"/><Relationship Id="rId3" Type="http://schemas.openxmlformats.org/officeDocument/2006/relationships/image" Target="../media/image34.png"/><Relationship Id="rId7" Type="http://schemas.openxmlformats.org/officeDocument/2006/relationships/image" Target="../media/image38.jpeg"/><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image" Target="../media/image37.jpeg"/><Relationship Id="rId11" Type="http://schemas.openxmlformats.org/officeDocument/2006/relationships/image" Target="../media/image42.jpeg"/><Relationship Id="rId5" Type="http://schemas.openxmlformats.org/officeDocument/2006/relationships/image" Target="../media/image36.jpeg"/><Relationship Id="rId10" Type="http://schemas.openxmlformats.org/officeDocument/2006/relationships/image" Target="../media/image41.jpg"/><Relationship Id="rId4" Type="http://schemas.openxmlformats.org/officeDocument/2006/relationships/image" Target="../media/image35.jpeg"/><Relationship Id="rId9" Type="http://schemas.openxmlformats.org/officeDocument/2006/relationships/image" Target="../media/image40.jpeg"/></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hyperlink" Target="mailto:AODCOSTREPORT@dhcs.ca.gov" TargetMode="External"/><Relationship Id="rId2" Type="http://schemas.openxmlformats.org/officeDocument/2006/relationships/notesSlide" Target="../notesSlides/notesSlide38.xml"/><Relationship Id="rId1" Type="http://schemas.openxmlformats.org/officeDocument/2006/relationships/slideLayout" Target="../slideLayouts/slideLayout2.xml"/><Relationship Id="rId5" Type="http://schemas.openxmlformats.org/officeDocument/2006/relationships/image" Target="../media/image45.jpeg"/><Relationship Id="rId4" Type="http://schemas.openxmlformats.org/officeDocument/2006/relationships/image" Target="../media/image44.jpeg"/></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www.dhcs.ca.gov/provgovpart/Pages/CostReportParadox.aspx"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www.dhcs.ca.gov/provgovpart/Pages/NTP_Patch.aspx" TargetMode="External"/></Relationships>
</file>

<file path=ppt/slides/_rels/slide70.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1524000"/>
            <a:ext cx="6019800" cy="2759075"/>
          </a:xfrm>
        </p:spPr>
        <p:txBody>
          <a:bodyPr>
            <a:normAutofit fontScale="90000"/>
          </a:bodyPr>
          <a:lstStyle/>
          <a:p>
            <a:pPr algn="ctr" fontAlgn="auto">
              <a:spcAft>
                <a:spcPts val="0"/>
              </a:spcAft>
              <a:defRPr/>
            </a:pPr>
            <a:r>
              <a:rPr lang="en-US" b="1" dirty="0"/>
              <a:t>Cost Report Training</a:t>
            </a:r>
            <a:br>
              <a:rPr lang="en-US" b="1" dirty="0"/>
            </a:br>
            <a:r>
              <a:rPr lang="en-US" b="1" dirty="0"/>
              <a:t>Fiscal Year 2012-13</a:t>
            </a:r>
          </a:p>
        </p:txBody>
      </p:sp>
      <p:sp>
        <p:nvSpPr>
          <p:cNvPr id="3" name="Subtitle 2"/>
          <p:cNvSpPr>
            <a:spLocks noGrp="1"/>
          </p:cNvSpPr>
          <p:nvPr>
            <p:ph type="subTitle" idx="1"/>
          </p:nvPr>
        </p:nvSpPr>
        <p:spPr>
          <a:xfrm>
            <a:off x="914400" y="4419600"/>
            <a:ext cx="6511925" cy="1371600"/>
          </a:xfrm>
        </p:spPr>
        <p:txBody>
          <a:bodyPr rtlCol="0">
            <a:noAutofit/>
          </a:bodyPr>
          <a:lstStyle/>
          <a:p>
            <a:pPr algn="ctr" fontAlgn="auto">
              <a:spcAft>
                <a:spcPts val="0"/>
              </a:spcAft>
              <a:defRPr/>
            </a:pPr>
            <a:r>
              <a:rPr lang="en-US" sz="3200" dirty="0"/>
              <a:t>August 22, 2013</a:t>
            </a:r>
          </a:p>
          <a:p>
            <a:pPr algn="ctr" fontAlgn="auto">
              <a:spcAft>
                <a:spcPts val="0"/>
              </a:spcAft>
              <a:defRPr/>
            </a:pPr>
            <a:r>
              <a:rPr lang="en-US" sz="3200" dirty="0"/>
              <a:t>Paradox Refresher</a:t>
            </a:r>
            <a:endParaRPr sz="3200" dirty="0"/>
          </a:p>
        </p:txBody>
      </p:sp>
      <p:sp>
        <p:nvSpPr>
          <p:cNvPr id="4" name="Slide Number Placeholder 3"/>
          <p:cNvSpPr>
            <a:spLocks noGrp="1"/>
          </p:cNvSpPr>
          <p:nvPr>
            <p:ph type="sldNum" sz="quarter" idx="12"/>
          </p:nvPr>
        </p:nvSpPr>
        <p:spPr/>
        <p:txBody>
          <a:bodyPr/>
          <a:lstStyle/>
          <a:p>
            <a:pPr>
              <a:defRPr/>
            </a:pPr>
            <a:fld id="{AD5C447C-E7FC-44B4-91FA-13BFE5C2E653}" type="slidenum">
              <a:rPr lang="en-US"/>
              <a:pPr>
                <a:defRPr/>
              </a:pPr>
              <a:t>1</a:t>
            </a:fld>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21505D-3E9B-41E5-B1A4-4CA15319446D}"/>
              </a:ext>
            </a:extLst>
          </p:cNvPr>
          <p:cNvSpPr>
            <a:spLocks noGrp="1"/>
          </p:cNvSpPr>
          <p:nvPr>
            <p:ph type="title" idx="4294967295"/>
          </p:nvPr>
        </p:nvSpPr>
        <p:spPr>
          <a:xfrm>
            <a:off x="457200" y="-1143000"/>
            <a:ext cx="7620000" cy="1143000"/>
          </a:xfrm>
        </p:spPr>
        <p:txBody>
          <a:bodyPr vert="horz" lIns="91440" tIns="45720" rIns="91440" bIns="45720" rtlCol="0" anchor="b">
            <a:noAutofit/>
          </a:bodyPr>
          <a:lstStyle/>
          <a:p>
            <a:r>
              <a:rPr lang="en-US" dirty="0"/>
              <a:t>Substance Use Disorder (SUD) </a:t>
            </a:r>
            <a:r>
              <a:rPr lang="en-US" dirty="0" err="1"/>
              <a:t>Servies</a:t>
            </a:r>
            <a:endParaRPr lang="en-US" dirty="0"/>
          </a:p>
        </p:txBody>
      </p:sp>
      <p:pic>
        <p:nvPicPr>
          <p:cNvPr id="1026" name="Picture 2" descr="screenshot of Substance use disorder (SUD) services page"/>
          <p:cNvPicPr>
            <a:picLocks noChangeAspect="1" noChangeArrowheads="1"/>
          </p:cNvPicPr>
          <p:nvPr/>
        </p:nvPicPr>
        <p:blipFill rotWithShape="1">
          <a:blip r:embed="rId2">
            <a:extLst>
              <a:ext uri="{28A0092B-C50C-407E-A947-70E740481C1C}">
                <a14:useLocalDpi xmlns:a14="http://schemas.microsoft.com/office/drawing/2010/main" val="0"/>
              </a:ext>
            </a:extLst>
          </a:blip>
          <a:srcRect b="11794"/>
          <a:stretch/>
        </p:blipFill>
        <p:spPr bwMode="auto">
          <a:xfrm>
            <a:off x="450850" y="2209800"/>
            <a:ext cx="7531100" cy="43820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2" name="Picture 2" descr="screenshot of Substance use disorder (SUD) services page"/>
          <p:cNvPicPr>
            <a:picLocks noChangeAspect="1" noChangeArrowheads="1"/>
          </p:cNvPicPr>
          <p:nvPr/>
        </p:nvPicPr>
        <p:blipFill rotWithShape="1">
          <a:blip r:embed="rId3">
            <a:extLst>
              <a:ext uri="{28A0092B-C50C-407E-A947-70E740481C1C}">
                <a14:useLocalDpi xmlns:a14="http://schemas.microsoft.com/office/drawing/2010/main" val="0"/>
              </a:ext>
            </a:extLst>
          </a:blip>
          <a:srcRect l="12375" t="16444" r="13500" b="52222"/>
          <a:stretch/>
        </p:blipFill>
        <p:spPr bwMode="auto">
          <a:xfrm>
            <a:off x="450850" y="228600"/>
            <a:ext cx="7531100" cy="1790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3" name="Straight Arrow Connector 2">
            <a:extLst>
              <a:ext uri="{C183D7F6-B498-43B3-948B-1728B52AA6E4}">
                <adec:decorative xmlns:adec="http://schemas.microsoft.com/office/drawing/2017/decorative" val="1"/>
              </a:ext>
            </a:extLst>
          </p:cNvPr>
          <p:cNvCxnSpPr/>
          <p:nvPr/>
        </p:nvCxnSpPr>
        <p:spPr>
          <a:xfrm flipV="1">
            <a:off x="2362200" y="1676400"/>
            <a:ext cx="76200" cy="19812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C183D7F6-B498-43B3-948B-1728B52AA6E4}">
                <adec:decorative xmlns:adec="http://schemas.microsoft.com/office/drawing/2017/decorative" val="1"/>
              </a:ext>
            </a:extLst>
          </p:cNvPr>
          <p:cNvCxnSpPr/>
          <p:nvPr/>
        </p:nvCxnSpPr>
        <p:spPr>
          <a:xfrm flipV="1">
            <a:off x="2362200" y="1371600"/>
            <a:ext cx="1371600" cy="22860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C183D7F6-B498-43B3-948B-1728B52AA6E4}">
                <adec:decorative xmlns:adec="http://schemas.microsoft.com/office/drawing/2017/decorative" val="1"/>
              </a:ext>
            </a:extLst>
          </p:cNvPr>
          <p:cNvCxnSpPr/>
          <p:nvPr/>
        </p:nvCxnSpPr>
        <p:spPr>
          <a:xfrm flipV="1">
            <a:off x="2362200" y="3200400"/>
            <a:ext cx="838200" cy="4572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 name="Slide Number Placeholder 3"/>
          <p:cNvSpPr>
            <a:spLocks noGrp="1"/>
          </p:cNvSpPr>
          <p:nvPr>
            <p:ph type="sldNum" sz="quarter" idx="12"/>
          </p:nvPr>
        </p:nvSpPr>
        <p:spPr/>
        <p:txBody>
          <a:bodyPr/>
          <a:lstStyle/>
          <a:p>
            <a:pPr>
              <a:defRPr/>
            </a:pPr>
            <a:fld id="{1F8AF220-F731-4476-BE4D-47821ACD1D02}" type="slidenum">
              <a:rPr lang="en-US" smtClean="0"/>
              <a:pPr>
                <a:defRPr/>
              </a:pPr>
              <a:t>10</a:t>
            </a:fld>
            <a:endParaRPr lang="en-US"/>
          </a:p>
        </p:txBody>
      </p:sp>
    </p:spTree>
    <p:extLst>
      <p:ext uri="{BB962C8B-B14F-4D97-AF65-F5344CB8AC3E}">
        <p14:creationId xmlns:p14="http://schemas.microsoft.com/office/powerpoint/2010/main" val="7521240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Paradox is located on the Web</a:t>
            </a:r>
          </a:p>
        </p:txBody>
      </p:sp>
      <p:pic>
        <p:nvPicPr>
          <p:cNvPr id="6" name="Picture 5" descr="Screenshot of information regarding downloading and installing Paradox applications"/>
          <p:cNvPicPr/>
          <p:nvPr/>
        </p:nvPicPr>
        <p:blipFill rotWithShape="1">
          <a:blip r:embed="rId2">
            <a:extLst>
              <a:ext uri="{28A0092B-C50C-407E-A947-70E740481C1C}">
                <a14:useLocalDpi xmlns:a14="http://schemas.microsoft.com/office/drawing/2010/main" val="0"/>
              </a:ext>
            </a:extLst>
          </a:blip>
          <a:srcRect l="1893" t="22501" r="21711"/>
          <a:stretch/>
        </p:blipFill>
        <p:spPr bwMode="auto">
          <a:xfrm>
            <a:off x="990600" y="1676400"/>
            <a:ext cx="6934200" cy="5029200"/>
          </a:xfrm>
          <a:prstGeom prst="rect">
            <a:avLst/>
          </a:prstGeom>
          <a:noFill/>
          <a:ln>
            <a:noFill/>
          </a:ln>
          <a:effectLst/>
        </p:spPr>
      </p:pic>
      <p:sp>
        <p:nvSpPr>
          <p:cNvPr id="4" name="Content Placeholder 3"/>
          <p:cNvSpPr>
            <a:spLocks noGrp="1"/>
          </p:cNvSpPr>
          <p:nvPr>
            <p:ph idx="1"/>
          </p:nvPr>
        </p:nvSpPr>
        <p:spPr>
          <a:xfrm>
            <a:off x="152400" y="1219200"/>
            <a:ext cx="8229600" cy="5181600"/>
          </a:xfrm>
        </p:spPr>
        <p:txBody>
          <a:bodyPr/>
          <a:lstStyle/>
          <a:p>
            <a:r>
              <a:rPr lang="en-US" dirty="0">
                <a:hlinkClick r:id="rId3"/>
              </a:rPr>
              <a:t>http://www.dhcs.ca.gov/provgovpart/Pages/CostReportParadox.aspx</a:t>
            </a:r>
            <a:endParaRPr lang="en-US" dirty="0"/>
          </a:p>
          <a:p>
            <a:endParaRPr lang="en-US" dirty="0"/>
          </a:p>
          <a:p>
            <a:endParaRPr lang="en-US" dirty="0"/>
          </a:p>
          <a:p>
            <a:endParaRPr lang="en-US" dirty="0"/>
          </a:p>
        </p:txBody>
      </p:sp>
      <p:sp>
        <p:nvSpPr>
          <p:cNvPr id="2" name="Slide Number Placeholder 1"/>
          <p:cNvSpPr>
            <a:spLocks noGrp="1"/>
          </p:cNvSpPr>
          <p:nvPr>
            <p:ph type="sldNum" sz="quarter" idx="12"/>
          </p:nvPr>
        </p:nvSpPr>
        <p:spPr/>
        <p:txBody>
          <a:bodyPr/>
          <a:lstStyle/>
          <a:p>
            <a:pPr>
              <a:defRPr/>
            </a:pPr>
            <a:fld id="{BDA573CC-6E9E-43B5-9E77-EAC25AB2D756}" type="slidenum">
              <a:rPr lang="en-US" smtClean="0"/>
              <a:pPr>
                <a:defRPr/>
              </a:pPr>
              <a:t>11</a:t>
            </a:fld>
            <a:endParaRPr lang="en-US"/>
          </a:p>
        </p:txBody>
      </p:sp>
    </p:spTree>
    <p:extLst>
      <p:ext uri="{BB962C8B-B14F-4D97-AF65-F5344CB8AC3E}">
        <p14:creationId xmlns:p14="http://schemas.microsoft.com/office/powerpoint/2010/main" val="7095229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New this year - .zip file</a:t>
            </a:r>
          </a:p>
        </p:txBody>
      </p:sp>
      <p:sp>
        <p:nvSpPr>
          <p:cNvPr id="4" name="Content Placeholder 3"/>
          <p:cNvSpPr>
            <a:spLocks noGrp="1"/>
          </p:cNvSpPr>
          <p:nvPr>
            <p:ph idx="1"/>
          </p:nvPr>
        </p:nvSpPr>
        <p:spPr/>
        <p:txBody>
          <a:bodyPr/>
          <a:lstStyle/>
          <a:p>
            <a:r>
              <a:rPr lang="en-US" dirty="0"/>
              <a:t>Paradox packaged into a .zip file</a:t>
            </a:r>
          </a:p>
          <a:p>
            <a:endParaRPr lang="en-US" dirty="0"/>
          </a:p>
          <a:p>
            <a:r>
              <a:rPr lang="en-US" dirty="0"/>
              <a:t>Installation files will be have to be extracted first</a:t>
            </a:r>
          </a:p>
          <a:p>
            <a:endParaRPr lang="en-US" dirty="0"/>
          </a:p>
          <a:p>
            <a:r>
              <a:rPr lang="en-US" dirty="0"/>
              <a:t>Installation EXE file will work just like last year</a:t>
            </a:r>
          </a:p>
          <a:p>
            <a:endParaRPr lang="en-US" dirty="0"/>
          </a:p>
          <a:p>
            <a:r>
              <a:rPr lang="en-US" dirty="0"/>
              <a:t>Save to your local computer, C:\  </a:t>
            </a:r>
            <a:r>
              <a:rPr lang="en-US" sz="1800" dirty="0"/>
              <a:t>(or shared drive if applicable)</a:t>
            </a:r>
          </a:p>
          <a:p>
            <a:endParaRPr lang="en-US" dirty="0"/>
          </a:p>
          <a:p>
            <a:r>
              <a:rPr lang="en-US" dirty="0"/>
              <a:t>Paradox Application program C1213_0</a:t>
            </a:r>
          </a:p>
          <a:p>
            <a:endParaRPr lang="en-US" dirty="0"/>
          </a:p>
          <a:p>
            <a:r>
              <a:rPr lang="en-US" dirty="0"/>
              <a:t>Will create a load icon to place on your desktop</a:t>
            </a:r>
          </a:p>
        </p:txBody>
      </p:sp>
      <p:sp>
        <p:nvSpPr>
          <p:cNvPr id="2" name="Slide Number Placeholder 1"/>
          <p:cNvSpPr>
            <a:spLocks noGrp="1"/>
          </p:cNvSpPr>
          <p:nvPr>
            <p:ph type="sldNum" sz="quarter" idx="12"/>
          </p:nvPr>
        </p:nvSpPr>
        <p:spPr/>
        <p:txBody>
          <a:bodyPr/>
          <a:lstStyle/>
          <a:p>
            <a:pPr>
              <a:defRPr/>
            </a:pPr>
            <a:fld id="{BDA573CC-6E9E-43B5-9E77-EAC25AB2D756}" type="slidenum">
              <a:rPr lang="en-US" smtClean="0"/>
              <a:pPr>
                <a:defRPr/>
              </a:pPr>
              <a:t>12</a:t>
            </a:fld>
            <a:endParaRPr lang="en-US"/>
          </a:p>
        </p:txBody>
      </p:sp>
    </p:spTree>
    <p:extLst>
      <p:ext uri="{BB962C8B-B14F-4D97-AF65-F5344CB8AC3E}">
        <p14:creationId xmlns:p14="http://schemas.microsoft.com/office/powerpoint/2010/main" val="20901622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Help for Paradox Application</a:t>
            </a:r>
          </a:p>
        </p:txBody>
      </p:sp>
      <p:sp>
        <p:nvSpPr>
          <p:cNvPr id="3" name="Content Placeholder 2"/>
          <p:cNvSpPr>
            <a:spLocks noGrp="1"/>
          </p:cNvSpPr>
          <p:nvPr>
            <p:ph idx="1"/>
          </p:nvPr>
        </p:nvSpPr>
        <p:spPr>
          <a:xfrm>
            <a:off x="457200" y="2129050"/>
            <a:ext cx="7620000" cy="4271749"/>
          </a:xfrm>
        </p:spPr>
        <p:txBody>
          <a:bodyPr/>
          <a:lstStyle/>
          <a:p>
            <a:r>
              <a:rPr lang="en-US" dirty="0"/>
              <a:t>Call your assigned Fiscal Management and Accountability Branch (FMAB) analyst</a:t>
            </a:r>
          </a:p>
          <a:p>
            <a:endParaRPr lang="en-US" dirty="0"/>
          </a:p>
          <a:p>
            <a:r>
              <a:rPr lang="en-US" dirty="0"/>
              <a:t>Email </a:t>
            </a:r>
            <a:r>
              <a:rPr lang="en-US" dirty="0">
                <a:hlinkClick r:id="rId2"/>
              </a:rPr>
              <a:t>AODCOSTREPORT@dhcs.ca.gov</a:t>
            </a:r>
            <a:endParaRPr lang="en-US" dirty="0"/>
          </a:p>
          <a:p>
            <a:pPr lvl="1"/>
            <a:r>
              <a:rPr lang="en-US" dirty="0"/>
              <a:t>E-mail box is monitored for questions as well as Cost Report submissions</a:t>
            </a:r>
          </a:p>
        </p:txBody>
      </p:sp>
      <p:sp>
        <p:nvSpPr>
          <p:cNvPr id="4" name="Slide Number Placeholder 3"/>
          <p:cNvSpPr>
            <a:spLocks noGrp="1"/>
          </p:cNvSpPr>
          <p:nvPr>
            <p:ph type="sldNum" sz="quarter" idx="12"/>
          </p:nvPr>
        </p:nvSpPr>
        <p:spPr/>
        <p:txBody>
          <a:bodyPr/>
          <a:lstStyle/>
          <a:p>
            <a:pPr>
              <a:defRPr/>
            </a:pPr>
            <a:fld id="{2FC92278-53A6-450E-9C30-62357F63AAA5}" type="slidenum">
              <a:rPr lang="en-US" smtClean="0"/>
              <a:pPr>
                <a:defRPr/>
              </a:pPr>
              <a:t>13</a:t>
            </a:fld>
            <a:endParaRPr lang="en-US"/>
          </a:p>
        </p:txBody>
      </p:sp>
    </p:spTree>
    <p:extLst>
      <p:ext uri="{BB962C8B-B14F-4D97-AF65-F5344CB8AC3E}">
        <p14:creationId xmlns:p14="http://schemas.microsoft.com/office/powerpoint/2010/main" val="25612863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Recording in Paradox (PDX)</a:t>
            </a:r>
          </a:p>
        </p:txBody>
      </p:sp>
      <p:sp>
        <p:nvSpPr>
          <p:cNvPr id="3" name="Content Placeholder 2"/>
          <p:cNvSpPr>
            <a:spLocks noGrp="1"/>
          </p:cNvSpPr>
          <p:nvPr>
            <p:ph idx="1"/>
          </p:nvPr>
        </p:nvSpPr>
        <p:spPr/>
        <p:txBody>
          <a:bodyPr/>
          <a:lstStyle/>
          <a:p>
            <a:r>
              <a:rPr lang="en-US" dirty="0"/>
              <a:t>Create multiple records in Paradox for same Service / Program</a:t>
            </a:r>
          </a:p>
          <a:p>
            <a:endParaRPr lang="en-US" dirty="0"/>
          </a:p>
          <a:p>
            <a:r>
              <a:rPr lang="en-US" dirty="0"/>
              <a:t>Based upon DMC reimbursement or not</a:t>
            </a:r>
          </a:p>
          <a:p>
            <a:pPr lvl="1"/>
            <a:r>
              <a:rPr lang="en-US" dirty="0"/>
              <a:t>Non-DMC</a:t>
            </a:r>
          </a:p>
          <a:p>
            <a:pPr lvl="1"/>
            <a:r>
              <a:rPr lang="en-US" dirty="0"/>
              <a:t>DMC</a:t>
            </a:r>
          </a:p>
          <a:p>
            <a:pPr lvl="1"/>
            <a:r>
              <a:rPr lang="en-US" dirty="0"/>
              <a:t>Other</a:t>
            </a:r>
          </a:p>
          <a:p>
            <a:pPr lvl="1"/>
            <a:endParaRPr lang="en-US" dirty="0"/>
          </a:p>
          <a:p>
            <a:r>
              <a:rPr lang="en-US" dirty="0"/>
              <a:t>Different set of federal or state requirements</a:t>
            </a:r>
          </a:p>
        </p:txBody>
      </p:sp>
      <p:sp>
        <p:nvSpPr>
          <p:cNvPr id="4" name="Slide Number Placeholder 3"/>
          <p:cNvSpPr>
            <a:spLocks noGrp="1"/>
          </p:cNvSpPr>
          <p:nvPr>
            <p:ph type="sldNum" sz="quarter" idx="12"/>
          </p:nvPr>
        </p:nvSpPr>
        <p:spPr/>
        <p:txBody>
          <a:bodyPr/>
          <a:lstStyle/>
          <a:p>
            <a:pPr>
              <a:defRPr/>
            </a:pPr>
            <a:fld id="{2FC92278-53A6-450E-9C30-62357F63AAA5}" type="slidenum">
              <a:rPr lang="en-US" smtClean="0"/>
              <a:pPr>
                <a:defRPr/>
              </a:pPr>
              <a:t>14</a:t>
            </a:fld>
            <a:endParaRPr lang="en-US"/>
          </a:p>
        </p:txBody>
      </p:sp>
    </p:spTree>
    <p:extLst>
      <p:ext uri="{BB962C8B-B14F-4D97-AF65-F5344CB8AC3E}">
        <p14:creationId xmlns:p14="http://schemas.microsoft.com/office/powerpoint/2010/main" val="41102272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620000" cy="1554162"/>
          </a:xfrm>
        </p:spPr>
        <p:txBody>
          <a:bodyPr/>
          <a:lstStyle/>
          <a:p>
            <a:pPr fontAlgn="auto">
              <a:spcAft>
                <a:spcPts val="0"/>
              </a:spcAft>
              <a:defRPr/>
            </a:pPr>
            <a:r>
              <a:rPr lang="en-US" b="1" dirty="0"/>
              <a:t>Paradox and the Cost Report Complex Combination Report</a:t>
            </a:r>
          </a:p>
        </p:txBody>
      </p:sp>
      <p:sp>
        <p:nvSpPr>
          <p:cNvPr id="114690" name="Content Placeholder 2"/>
          <p:cNvSpPr>
            <a:spLocks noGrp="1"/>
          </p:cNvSpPr>
          <p:nvPr>
            <p:ph idx="1"/>
          </p:nvPr>
        </p:nvSpPr>
        <p:spPr>
          <a:xfrm>
            <a:off x="457200" y="2438400"/>
            <a:ext cx="7521575" cy="3243262"/>
          </a:xfrm>
        </p:spPr>
        <p:txBody>
          <a:bodyPr/>
          <a:lstStyle/>
          <a:p>
            <a:pPr>
              <a:buFont typeface="Wingdings" pitchFamily="2" charset="2"/>
              <a:buChar char="§"/>
            </a:pPr>
            <a:r>
              <a:rPr lang="en-US" sz="2400" b="0" dirty="0"/>
              <a:t>57 different county business processes</a:t>
            </a:r>
          </a:p>
          <a:p>
            <a:pPr>
              <a:buFont typeface="Wingdings" pitchFamily="2" charset="2"/>
              <a:buChar char="§"/>
            </a:pPr>
            <a:r>
              <a:rPr lang="en-US" sz="2400" b="0" dirty="0"/>
              <a:t>Combines non-DMC and DMC information</a:t>
            </a:r>
          </a:p>
          <a:p>
            <a:pPr>
              <a:buFont typeface="Wingdings" pitchFamily="2" charset="2"/>
              <a:buChar char="§"/>
            </a:pPr>
            <a:r>
              <a:rPr lang="en-US" sz="2400" b="0" dirty="0"/>
              <a:t>Combines mixed funding sources</a:t>
            </a:r>
          </a:p>
          <a:p>
            <a:pPr lvl="3"/>
            <a:r>
              <a:rPr lang="en-US" sz="2000" dirty="0"/>
              <a:t>Federal</a:t>
            </a:r>
          </a:p>
          <a:p>
            <a:pPr lvl="3"/>
            <a:r>
              <a:rPr lang="en-US" sz="2000" dirty="0"/>
              <a:t>Local Realignment </a:t>
            </a:r>
          </a:p>
          <a:p>
            <a:pPr lvl="3"/>
            <a:r>
              <a:rPr lang="en-US" sz="2000" dirty="0"/>
              <a:t>Other</a:t>
            </a:r>
          </a:p>
          <a:p>
            <a:pPr>
              <a:buFont typeface="Wingdings" pitchFamily="2" charset="2"/>
              <a:buChar char="§"/>
            </a:pPr>
            <a:r>
              <a:rPr lang="en-US" sz="2400" b="0" dirty="0"/>
              <a:t>Distills information into one uniform report</a:t>
            </a:r>
          </a:p>
          <a:p>
            <a:pPr>
              <a:buFont typeface="Wingdings" pitchFamily="2" charset="2"/>
              <a:buChar char="§"/>
            </a:pPr>
            <a:endParaRPr lang="en-US" b="0" dirty="0"/>
          </a:p>
        </p:txBody>
      </p:sp>
      <p:sp>
        <p:nvSpPr>
          <p:cNvPr id="4" name="Slide Number Placeholder 3"/>
          <p:cNvSpPr>
            <a:spLocks noGrp="1"/>
          </p:cNvSpPr>
          <p:nvPr>
            <p:ph type="sldNum" sz="quarter" idx="12"/>
          </p:nvPr>
        </p:nvSpPr>
        <p:spPr/>
        <p:txBody>
          <a:bodyPr/>
          <a:lstStyle/>
          <a:p>
            <a:pPr>
              <a:defRPr/>
            </a:pPr>
            <a:fld id="{DE2E4011-CA39-4C12-A14A-A6D9A18CC9DC}" type="slidenum">
              <a:rPr lang="en-US"/>
              <a:pPr>
                <a:defRPr/>
              </a:pPr>
              <a:t>15</a:t>
            </a:fld>
            <a:endParaRPr 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620000" cy="1325562"/>
          </a:xfrm>
        </p:spPr>
        <p:txBody>
          <a:bodyPr wrap="square" numCol="1" anchorCtr="0" compatLnSpc="1">
            <a:prstTxWarp prst="textNoShape">
              <a:avLst/>
            </a:prstTxWarp>
          </a:bodyPr>
          <a:lstStyle/>
          <a:p>
            <a:pPr algn="ctr" fontAlgn="auto">
              <a:spcAft>
                <a:spcPts val="0"/>
              </a:spcAft>
              <a:defRPr/>
            </a:pPr>
            <a:r>
              <a:rPr lang="en-US" b="1" dirty="0"/>
              <a:t>Gathering field (providers) information</a:t>
            </a:r>
          </a:p>
        </p:txBody>
      </p:sp>
      <p:sp>
        <p:nvSpPr>
          <p:cNvPr id="116738" name="Content Placeholder 2"/>
          <p:cNvSpPr>
            <a:spLocks noGrp="1"/>
          </p:cNvSpPr>
          <p:nvPr>
            <p:ph idx="1"/>
          </p:nvPr>
        </p:nvSpPr>
        <p:spPr>
          <a:xfrm>
            <a:off x="762000" y="1981200"/>
            <a:ext cx="7200900" cy="3810000"/>
          </a:xfrm>
        </p:spPr>
        <p:txBody>
          <a:bodyPr/>
          <a:lstStyle/>
          <a:p>
            <a:pPr>
              <a:buFont typeface="Wingdings" pitchFamily="2" charset="2"/>
              <a:buChar char="§"/>
            </a:pPr>
            <a:r>
              <a:rPr lang="en-US" sz="2400" b="0" dirty="0"/>
              <a:t>Multi-step process – talk to your providers</a:t>
            </a:r>
          </a:p>
          <a:p>
            <a:endParaRPr lang="en-US" b="0" dirty="0"/>
          </a:p>
          <a:p>
            <a:pPr>
              <a:buFont typeface="Wingdings" pitchFamily="2" charset="2"/>
              <a:buChar char="§"/>
            </a:pPr>
            <a:r>
              <a:rPr lang="en-US" sz="2400" b="0" dirty="0"/>
              <a:t>Crosses internal business procedures and protocols</a:t>
            </a:r>
          </a:p>
          <a:p>
            <a:endParaRPr lang="en-US" b="0" dirty="0"/>
          </a:p>
          <a:p>
            <a:pPr>
              <a:buFont typeface="Wingdings" pitchFamily="2" charset="2"/>
              <a:buChar char="§"/>
            </a:pPr>
            <a:r>
              <a:rPr lang="en-US" sz="2400" b="0" dirty="0"/>
              <a:t>Gathered and distilled to Cost Report requirements</a:t>
            </a:r>
          </a:p>
          <a:p>
            <a:pPr lvl="2"/>
            <a:r>
              <a:rPr lang="en-US" sz="2000" dirty="0"/>
              <a:t>Cost Report in PDX</a:t>
            </a:r>
          </a:p>
          <a:p>
            <a:pPr lvl="2"/>
            <a:r>
              <a:rPr lang="en-US" sz="2000" dirty="0"/>
              <a:t>DMC Forms in Excel</a:t>
            </a:r>
          </a:p>
          <a:p>
            <a:pPr lvl="2"/>
            <a:r>
              <a:rPr lang="en-US" sz="2000" dirty="0"/>
              <a:t>Funding Restrictions</a:t>
            </a:r>
          </a:p>
        </p:txBody>
      </p:sp>
      <p:sp>
        <p:nvSpPr>
          <p:cNvPr id="5" name="Slide Number Placeholder 3"/>
          <p:cNvSpPr>
            <a:spLocks noGrp="1"/>
          </p:cNvSpPr>
          <p:nvPr>
            <p:ph type="sldNum" sz="quarter" idx="12"/>
          </p:nvPr>
        </p:nvSpPr>
        <p:spPr/>
        <p:txBody>
          <a:bodyPr/>
          <a:lstStyle/>
          <a:p>
            <a:pPr>
              <a:defRPr/>
            </a:pPr>
            <a:fld id="{DBB89A9F-6072-4994-8492-872607C96C16}" type="slidenum">
              <a:rPr lang="en-US"/>
              <a:pPr>
                <a:defRPr/>
              </a:pPr>
              <a:t>16</a:t>
            </a:fld>
            <a:endParaRPr lang="en-US"/>
          </a:p>
        </p:txBody>
      </p:sp>
      <p:sp>
        <p:nvSpPr>
          <p:cNvPr id="116740" name="Slide Number Placeholder 3"/>
          <p:cNvSpPr txBox="1">
            <a:spLocks noGrp="1"/>
          </p:cNvSpPr>
          <p:nvPr/>
        </p:nvSpPr>
        <p:spPr bwMode="auto">
          <a:xfrm>
            <a:off x="8613775" y="6305550"/>
            <a:ext cx="4572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Franklin Gothic Book" pitchFamily="34" charset="0"/>
              </a:defRPr>
            </a:lvl1pPr>
            <a:lvl2pPr marL="742950" indent="-285750">
              <a:defRPr>
                <a:solidFill>
                  <a:schemeClr val="tx1"/>
                </a:solidFill>
                <a:latin typeface="Franklin Gothic Book" pitchFamily="34" charset="0"/>
              </a:defRPr>
            </a:lvl2pPr>
            <a:lvl3pPr marL="1143000" indent="-228600">
              <a:defRPr>
                <a:solidFill>
                  <a:schemeClr val="tx1"/>
                </a:solidFill>
                <a:latin typeface="Franklin Gothic Book" pitchFamily="34" charset="0"/>
              </a:defRPr>
            </a:lvl3pPr>
            <a:lvl4pPr marL="1600200" indent="-228600">
              <a:defRPr>
                <a:solidFill>
                  <a:schemeClr val="tx1"/>
                </a:solidFill>
                <a:latin typeface="Franklin Gothic Book" pitchFamily="34" charset="0"/>
              </a:defRPr>
            </a:lvl4pPr>
            <a:lvl5pPr marL="2057400" indent="-228600">
              <a:defRPr>
                <a:solidFill>
                  <a:schemeClr val="tx1"/>
                </a:solidFill>
                <a:latin typeface="Franklin Gothic Book" pitchFamily="34" charset="0"/>
              </a:defRPr>
            </a:lvl5pPr>
            <a:lvl6pPr marL="2514600" indent="-228600" fontAlgn="base">
              <a:spcBef>
                <a:spcPct val="0"/>
              </a:spcBef>
              <a:spcAft>
                <a:spcPct val="0"/>
              </a:spcAft>
              <a:defRPr>
                <a:solidFill>
                  <a:schemeClr val="tx1"/>
                </a:solidFill>
                <a:latin typeface="Franklin Gothic Book" pitchFamily="34" charset="0"/>
              </a:defRPr>
            </a:lvl6pPr>
            <a:lvl7pPr marL="2971800" indent="-228600" fontAlgn="base">
              <a:spcBef>
                <a:spcPct val="0"/>
              </a:spcBef>
              <a:spcAft>
                <a:spcPct val="0"/>
              </a:spcAft>
              <a:defRPr>
                <a:solidFill>
                  <a:schemeClr val="tx1"/>
                </a:solidFill>
                <a:latin typeface="Franklin Gothic Book" pitchFamily="34" charset="0"/>
              </a:defRPr>
            </a:lvl7pPr>
            <a:lvl8pPr marL="3429000" indent="-228600" fontAlgn="base">
              <a:spcBef>
                <a:spcPct val="0"/>
              </a:spcBef>
              <a:spcAft>
                <a:spcPct val="0"/>
              </a:spcAft>
              <a:defRPr>
                <a:solidFill>
                  <a:schemeClr val="tx1"/>
                </a:solidFill>
                <a:latin typeface="Franklin Gothic Book" pitchFamily="34" charset="0"/>
              </a:defRPr>
            </a:lvl8pPr>
            <a:lvl9pPr marL="3886200" indent="-228600" fontAlgn="base">
              <a:spcBef>
                <a:spcPct val="0"/>
              </a:spcBef>
              <a:spcAft>
                <a:spcPct val="0"/>
              </a:spcAft>
              <a:defRPr>
                <a:solidFill>
                  <a:schemeClr val="tx1"/>
                </a:solidFill>
                <a:latin typeface="Franklin Gothic Book" pitchFamily="34" charset="0"/>
              </a:defRPr>
            </a:lvl9pPr>
          </a:lstStyle>
          <a:p>
            <a:pPr algn="ctr"/>
            <a:fld id="{36739948-1E0D-4AA0-881E-61B4AAD62DAA}" type="slidenum">
              <a:rPr lang="en-US" sz="1200">
                <a:solidFill>
                  <a:srgbClr val="92A1A4"/>
                </a:solidFill>
                <a:latin typeface="Tahoma" pitchFamily="34" charset="0"/>
              </a:rPr>
              <a:pPr algn="ctr"/>
              <a:t>16</a:t>
            </a:fld>
            <a:endParaRPr lang="en-US" sz="1200">
              <a:solidFill>
                <a:srgbClr val="92A1A4"/>
              </a:solidFill>
              <a:latin typeface="Tahoma" pitchFamily="34" charset="0"/>
            </a:endParaRPr>
          </a:p>
        </p:txBody>
      </p: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wrap="square" numCol="1" anchorCtr="0" compatLnSpc="1">
            <a:prstTxWarp prst="textNoShape">
              <a:avLst/>
            </a:prstTxWarp>
          </a:bodyPr>
          <a:lstStyle/>
          <a:p>
            <a:pPr fontAlgn="auto">
              <a:spcAft>
                <a:spcPts val="0"/>
              </a:spcAft>
              <a:defRPr/>
            </a:pPr>
            <a:r>
              <a:rPr lang="en-US" b="1" dirty="0"/>
              <a:t>Help is available</a:t>
            </a:r>
          </a:p>
        </p:txBody>
      </p:sp>
      <p:sp>
        <p:nvSpPr>
          <p:cNvPr id="162819" name="Content Placeholder 2"/>
          <p:cNvSpPr>
            <a:spLocks noGrp="1"/>
          </p:cNvSpPr>
          <p:nvPr>
            <p:ph idx="1"/>
          </p:nvPr>
        </p:nvSpPr>
        <p:spPr>
          <a:xfrm>
            <a:off x="685800" y="1752600"/>
            <a:ext cx="6819900" cy="4267200"/>
          </a:xfrm>
        </p:spPr>
        <p:txBody>
          <a:bodyPr rtlCol="0">
            <a:normAutofit fontScale="77500" lnSpcReduction="20000"/>
          </a:bodyPr>
          <a:lstStyle/>
          <a:p>
            <a:pPr fontAlgn="auto">
              <a:spcAft>
                <a:spcPts val="0"/>
              </a:spcAft>
              <a:buFont typeface="Wingdings" pitchFamily="2" charset="2"/>
              <a:buChar char="§"/>
              <a:defRPr/>
            </a:pPr>
            <a:r>
              <a:rPr lang="en-US" sz="3400" b="0" dirty="0"/>
              <a:t>Cost Report training and information</a:t>
            </a:r>
          </a:p>
          <a:p>
            <a:pPr lvl="1">
              <a:defRPr/>
            </a:pPr>
            <a:r>
              <a:rPr lang="en-US" sz="3300" dirty="0"/>
              <a:t>Changes, </a:t>
            </a:r>
            <a:r>
              <a:rPr lang="en-US" sz="3300" b="0" dirty="0"/>
              <a:t>requirements and DMC Forms </a:t>
            </a:r>
          </a:p>
          <a:p>
            <a:pPr marL="0" indent="0" fontAlgn="auto">
              <a:spcAft>
                <a:spcPts val="0"/>
              </a:spcAft>
              <a:defRPr/>
            </a:pPr>
            <a:endParaRPr lang="en-US" sz="2400" b="0" dirty="0"/>
          </a:p>
          <a:p>
            <a:pPr fontAlgn="auto">
              <a:spcAft>
                <a:spcPts val="0"/>
              </a:spcAft>
              <a:buFont typeface="Wingdings" pitchFamily="2" charset="2"/>
              <a:buChar char="§"/>
              <a:defRPr/>
            </a:pPr>
            <a:r>
              <a:rPr lang="en-US" sz="3400" b="0" dirty="0"/>
              <a:t>Paradox</a:t>
            </a:r>
          </a:p>
          <a:p>
            <a:pPr marL="742950" lvl="1" indent="-285750" fontAlgn="auto">
              <a:spcAft>
                <a:spcPts val="0"/>
              </a:spcAft>
              <a:defRPr/>
            </a:pPr>
            <a:r>
              <a:rPr lang="en-US" sz="2900" dirty="0"/>
              <a:t>Control Space Bar</a:t>
            </a:r>
          </a:p>
          <a:p>
            <a:pPr marL="742950" lvl="1" indent="-285750" fontAlgn="auto">
              <a:spcAft>
                <a:spcPts val="0"/>
              </a:spcAft>
              <a:defRPr/>
            </a:pPr>
            <a:r>
              <a:rPr lang="en-US" sz="2900" dirty="0"/>
              <a:t>Look up tables</a:t>
            </a:r>
          </a:p>
          <a:p>
            <a:pPr fontAlgn="auto">
              <a:spcAft>
                <a:spcPts val="0"/>
              </a:spcAft>
              <a:defRPr/>
            </a:pPr>
            <a:endParaRPr lang="en-US" dirty="0"/>
          </a:p>
          <a:p>
            <a:pPr fontAlgn="auto">
              <a:spcAft>
                <a:spcPts val="0"/>
              </a:spcAft>
              <a:buFont typeface="Wingdings" pitchFamily="2" charset="2"/>
              <a:buChar char="§"/>
              <a:defRPr/>
            </a:pPr>
            <a:r>
              <a:rPr lang="en-US" sz="3200" dirty="0"/>
              <a:t>Assigned analyst – phone call or e-mail away</a:t>
            </a:r>
          </a:p>
          <a:p>
            <a:pPr marL="457200" lvl="1" indent="0" fontAlgn="auto">
              <a:spcAft>
                <a:spcPts val="0"/>
              </a:spcAft>
              <a:buFont typeface="Wingdings" pitchFamily="2" charset="2"/>
              <a:buNone/>
              <a:defRPr/>
            </a:pPr>
            <a:endParaRPr lang="en-US" dirty="0"/>
          </a:p>
          <a:p>
            <a:pPr marL="457200" lvl="1" indent="0" fontAlgn="auto">
              <a:spcAft>
                <a:spcPts val="0"/>
              </a:spcAft>
              <a:buFont typeface="Wingdings" pitchFamily="2" charset="2"/>
              <a:buNone/>
              <a:defRPr/>
            </a:pPr>
            <a:endParaRPr lang="en-US" dirty="0"/>
          </a:p>
          <a:p>
            <a:pPr fontAlgn="auto">
              <a:spcAft>
                <a:spcPts val="0"/>
              </a:spcAft>
              <a:buFont typeface="Wingdings" pitchFamily="2" charset="2"/>
              <a:buChar char="§"/>
              <a:defRPr/>
            </a:pPr>
            <a:r>
              <a:rPr lang="en-US" sz="3200" b="0" dirty="0"/>
              <a:t>Fiscal Data Element Report</a:t>
            </a:r>
          </a:p>
          <a:p>
            <a:pPr marL="742950" lvl="1" indent="-285750" fontAlgn="auto">
              <a:spcAft>
                <a:spcPts val="0"/>
              </a:spcAft>
              <a:defRPr/>
            </a:pPr>
            <a:r>
              <a:rPr lang="en-US" sz="2900" dirty="0"/>
              <a:t>Formatted and filtered in Excel</a:t>
            </a:r>
          </a:p>
          <a:p>
            <a:pPr marL="742950" lvl="1" indent="-285750" fontAlgn="auto">
              <a:spcAft>
                <a:spcPts val="0"/>
              </a:spcAft>
              <a:defRPr/>
            </a:pPr>
            <a:endParaRPr lang="en-US" dirty="0"/>
          </a:p>
        </p:txBody>
      </p:sp>
      <p:sp>
        <p:nvSpPr>
          <p:cNvPr id="6" name="Slide Number Placeholder 3"/>
          <p:cNvSpPr>
            <a:spLocks noGrp="1"/>
          </p:cNvSpPr>
          <p:nvPr>
            <p:ph type="sldNum" sz="quarter" idx="12"/>
          </p:nvPr>
        </p:nvSpPr>
        <p:spPr/>
        <p:txBody>
          <a:bodyPr>
            <a:normAutofit/>
          </a:bodyPr>
          <a:lstStyle/>
          <a:p>
            <a:pPr>
              <a:defRPr/>
            </a:pPr>
            <a:fld id="{30F908E3-A02B-48AB-B388-3759FC3145CF}" type="slidenum">
              <a:rPr lang="en-US"/>
              <a:pPr>
                <a:defRPr/>
              </a:pPr>
              <a:t>17</a:t>
            </a:fld>
            <a:endParaRPr lang="en-US"/>
          </a:p>
        </p:txBody>
      </p:sp>
      <p:sp>
        <p:nvSpPr>
          <p:cNvPr id="118788" name="Slide Number Placeholder 3"/>
          <p:cNvSpPr txBox="1">
            <a:spLocks noGrp="1"/>
          </p:cNvSpPr>
          <p:nvPr/>
        </p:nvSpPr>
        <p:spPr bwMode="auto">
          <a:xfrm>
            <a:off x="8613775" y="6305550"/>
            <a:ext cx="4572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Franklin Gothic Book" pitchFamily="34" charset="0"/>
              </a:defRPr>
            </a:lvl1pPr>
            <a:lvl2pPr marL="742950" indent="-285750">
              <a:defRPr>
                <a:solidFill>
                  <a:schemeClr val="tx1"/>
                </a:solidFill>
                <a:latin typeface="Franklin Gothic Book" pitchFamily="34" charset="0"/>
              </a:defRPr>
            </a:lvl2pPr>
            <a:lvl3pPr marL="1143000" indent="-228600">
              <a:defRPr>
                <a:solidFill>
                  <a:schemeClr val="tx1"/>
                </a:solidFill>
                <a:latin typeface="Franklin Gothic Book" pitchFamily="34" charset="0"/>
              </a:defRPr>
            </a:lvl3pPr>
            <a:lvl4pPr marL="1600200" indent="-228600">
              <a:defRPr>
                <a:solidFill>
                  <a:schemeClr val="tx1"/>
                </a:solidFill>
                <a:latin typeface="Franklin Gothic Book" pitchFamily="34" charset="0"/>
              </a:defRPr>
            </a:lvl4pPr>
            <a:lvl5pPr marL="2057400" indent="-228600">
              <a:defRPr>
                <a:solidFill>
                  <a:schemeClr val="tx1"/>
                </a:solidFill>
                <a:latin typeface="Franklin Gothic Book" pitchFamily="34" charset="0"/>
              </a:defRPr>
            </a:lvl5pPr>
            <a:lvl6pPr marL="2514600" indent="-228600" fontAlgn="base">
              <a:spcBef>
                <a:spcPct val="0"/>
              </a:spcBef>
              <a:spcAft>
                <a:spcPct val="0"/>
              </a:spcAft>
              <a:defRPr>
                <a:solidFill>
                  <a:schemeClr val="tx1"/>
                </a:solidFill>
                <a:latin typeface="Franklin Gothic Book" pitchFamily="34" charset="0"/>
              </a:defRPr>
            </a:lvl6pPr>
            <a:lvl7pPr marL="2971800" indent="-228600" fontAlgn="base">
              <a:spcBef>
                <a:spcPct val="0"/>
              </a:spcBef>
              <a:spcAft>
                <a:spcPct val="0"/>
              </a:spcAft>
              <a:defRPr>
                <a:solidFill>
                  <a:schemeClr val="tx1"/>
                </a:solidFill>
                <a:latin typeface="Franklin Gothic Book" pitchFamily="34" charset="0"/>
              </a:defRPr>
            </a:lvl7pPr>
            <a:lvl8pPr marL="3429000" indent="-228600" fontAlgn="base">
              <a:spcBef>
                <a:spcPct val="0"/>
              </a:spcBef>
              <a:spcAft>
                <a:spcPct val="0"/>
              </a:spcAft>
              <a:defRPr>
                <a:solidFill>
                  <a:schemeClr val="tx1"/>
                </a:solidFill>
                <a:latin typeface="Franklin Gothic Book" pitchFamily="34" charset="0"/>
              </a:defRPr>
            </a:lvl8pPr>
            <a:lvl9pPr marL="3886200" indent="-228600" fontAlgn="base">
              <a:spcBef>
                <a:spcPct val="0"/>
              </a:spcBef>
              <a:spcAft>
                <a:spcPct val="0"/>
              </a:spcAft>
              <a:defRPr>
                <a:solidFill>
                  <a:schemeClr val="tx1"/>
                </a:solidFill>
                <a:latin typeface="Franklin Gothic Book" pitchFamily="34" charset="0"/>
              </a:defRPr>
            </a:lvl9pPr>
          </a:lstStyle>
          <a:p>
            <a:pPr algn="ctr"/>
            <a:fld id="{8291C7BA-B7F2-4DC6-9BB7-E28F1EED4BDA}" type="slidenum">
              <a:rPr lang="en-US" sz="1200">
                <a:solidFill>
                  <a:srgbClr val="92A1A4"/>
                </a:solidFill>
                <a:latin typeface="Tahoma" pitchFamily="34" charset="0"/>
              </a:rPr>
              <a:pPr algn="ctr"/>
              <a:t>17</a:t>
            </a:fld>
            <a:endParaRPr lang="en-US" sz="1200">
              <a:solidFill>
                <a:srgbClr val="92A1A4"/>
              </a:solidFill>
              <a:latin typeface="Tahoma" pitchFamily="34" charset="0"/>
            </a:endParaRPr>
          </a:p>
        </p:txBody>
      </p:sp>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620000" cy="1325562"/>
          </a:xfrm>
        </p:spPr>
        <p:txBody>
          <a:bodyPr wrap="square" numCol="1" anchorCtr="0" compatLnSpc="1">
            <a:prstTxWarp prst="textNoShape">
              <a:avLst/>
            </a:prstTxWarp>
          </a:bodyPr>
          <a:lstStyle/>
          <a:p>
            <a:pPr fontAlgn="auto">
              <a:spcAft>
                <a:spcPts val="0"/>
              </a:spcAft>
              <a:defRPr/>
            </a:pPr>
            <a:r>
              <a:rPr lang="en-US" b="1" dirty="0"/>
              <a:t>DMC Settlement Forms</a:t>
            </a:r>
            <a:br>
              <a:rPr lang="en-US" b="1" dirty="0"/>
            </a:br>
            <a:r>
              <a:rPr lang="en-US" b="1" dirty="0"/>
              <a:t>Data Entry Form</a:t>
            </a:r>
          </a:p>
        </p:txBody>
      </p:sp>
      <p:sp>
        <p:nvSpPr>
          <p:cNvPr id="123906" name="Content Placeholder 2"/>
          <p:cNvSpPr>
            <a:spLocks noGrp="1"/>
          </p:cNvSpPr>
          <p:nvPr>
            <p:ph idx="1"/>
          </p:nvPr>
        </p:nvSpPr>
        <p:spPr>
          <a:xfrm>
            <a:off x="533400" y="1981200"/>
            <a:ext cx="7521575" cy="3460750"/>
          </a:xfrm>
        </p:spPr>
        <p:txBody>
          <a:bodyPr/>
          <a:lstStyle/>
          <a:p>
            <a:pPr>
              <a:buFont typeface="Wingdings" pitchFamily="2" charset="2"/>
              <a:buChar char="§"/>
            </a:pPr>
            <a:r>
              <a:rPr lang="en-US" sz="2400" b="0" dirty="0"/>
              <a:t>Only form where inputs can be made (except for NTP)</a:t>
            </a:r>
          </a:p>
          <a:p>
            <a:endParaRPr lang="en-US" sz="2000" b="0" dirty="0"/>
          </a:p>
          <a:p>
            <a:pPr>
              <a:buFont typeface="Wingdings" pitchFamily="2" charset="2"/>
              <a:buChar char="§"/>
            </a:pPr>
            <a:r>
              <a:rPr lang="en-US" sz="2400" b="0" dirty="0"/>
              <a:t>Collects all </a:t>
            </a:r>
          </a:p>
          <a:p>
            <a:pPr lvl="2"/>
            <a:r>
              <a:rPr lang="en-US" sz="2000" dirty="0"/>
              <a:t>Costs by categories</a:t>
            </a:r>
          </a:p>
          <a:p>
            <a:pPr lvl="2"/>
            <a:r>
              <a:rPr lang="en-US" sz="2000" dirty="0"/>
              <a:t>Submitted and Denied unit information </a:t>
            </a:r>
          </a:p>
          <a:p>
            <a:pPr lvl="2"/>
            <a:r>
              <a:rPr lang="en-US" sz="2000" dirty="0"/>
              <a:t>Revenue collected as required by law</a:t>
            </a:r>
          </a:p>
          <a:p>
            <a:endParaRPr lang="en-US" sz="2000" b="0" dirty="0"/>
          </a:p>
          <a:p>
            <a:pPr>
              <a:buFont typeface="Wingdings" pitchFamily="2" charset="2"/>
              <a:buChar char="§"/>
            </a:pPr>
            <a:r>
              <a:rPr lang="en-US" sz="2400" b="0" dirty="0"/>
              <a:t>Data is only as good as the information that is entered</a:t>
            </a:r>
          </a:p>
        </p:txBody>
      </p:sp>
      <p:sp>
        <p:nvSpPr>
          <p:cNvPr id="5" name="Slide Number Placeholder 3"/>
          <p:cNvSpPr>
            <a:spLocks noGrp="1"/>
          </p:cNvSpPr>
          <p:nvPr>
            <p:ph type="sldNum" sz="quarter" idx="12"/>
          </p:nvPr>
        </p:nvSpPr>
        <p:spPr/>
        <p:txBody>
          <a:bodyPr>
            <a:normAutofit/>
          </a:bodyPr>
          <a:lstStyle/>
          <a:p>
            <a:pPr>
              <a:defRPr/>
            </a:pPr>
            <a:fld id="{C833949F-E9D6-4916-A2C0-79CEB9ADAD7F}" type="slidenum">
              <a:rPr lang="en-US"/>
              <a:pPr>
                <a:defRPr/>
              </a:pPr>
              <a:t>18</a:t>
            </a:fld>
            <a:endParaRPr lang="en-US"/>
          </a:p>
        </p:txBody>
      </p:sp>
      <p:sp>
        <p:nvSpPr>
          <p:cNvPr id="123908" name="Slide Number Placeholder 21"/>
          <p:cNvSpPr txBox="1">
            <a:spLocks noGrp="1"/>
          </p:cNvSpPr>
          <p:nvPr/>
        </p:nvSpPr>
        <p:spPr bwMode="auto">
          <a:xfrm>
            <a:off x="8613775" y="6305550"/>
            <a:ext cx="4572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Franklin Gothic Book" pitchFamily="34" charset="0"/>
              </a:defRPr>
            </a:lvl1pPr>
            <a:lvl2pPr marL="742950" indent="-285750">
              <a:defRPr>
                <a:solidFill>
                  <a:schemeClr val="tx1"/>
                </a:solidFill>
                <a:latin typeface="Franklin Gothic Book" pitchFamily="34" charset="0"/>
              </a:defRPr>
            </a:lvl2pPr>
            <a:lvl3pPr marL="1143000" indent="-228600">
              <a:defRPr>
                <a:solidFill>
                  <a:schemeClr val="tx1"/>
                </a:solidFill>
                <a:latin typeface="Franklin Gothic Book" pitchFamily="34" charset="0"/>
              </a:defRPr>
            </a:lvl3pPr>
            <a:lvl4pPr marL="1600200" indent="-228600">
              <a:defRPr>
                <a:solidFill>
                  <a:schemeClr val="tx1"/>
                </a:solidFill>
                <a:latin typeface="Franklin Gothic Book" pitchFamily="34" charset="0"/>
              </a:defRPr>
            </a:lvl4pPr>
            <a:lvl5pPr marL="2057400" indent="-228600">
              <a:defRPr>
                <a:solidFill>
                  <a:schemeClr val="tx1"/>
                </a:solidFill>
                <a:latin typeface="Franklin Gothic Book" pitchFamily="34" charset="0"/>
              </a:defRPr>
            </a:lvl5pPr>
            <a:lvl6pPr marL="2514600" indent="-228600" fontAlgn="base">
              <a:spcBef>
                <a:spcPct val="0"/>
              </a:spcBef>
              <a:spcAft>
                <a:spcPct val="0"/>
              </a:spcAft>
              <a:defRPr>
                <a:solidFill>
                  <a:schemeClr val="tx1"/>
                </a:solidFill>
                <a:latin typeface="Franklin Gothic Book" pitchFamily="34" charset="0"/>
              </a:defRPr>
            </a:lvl6pPr>
            <a:lvl7pPr marL="2971800" indent="-228600" fontAlgn="base">
              <a:spcBef>
                <a:spcPct val="0"/>
              </a:spcBef>
              <a:spcAft>
                <a:spcPct val="0"/>
              </a:spcAft>
              <a:defRPr>
                <a:solidFill>
                  <a:schemeClr val="tx1"/>
                </a:solidFill>
                <a:latin typeface="Franklin Gothic Book" pitchFamily="34" charset="0"/>
              </a:defRPr>
            </a:lvl7pPr>
            <a:lvl8pPr marL="3429000" indent="-228600" fontAlgn="base">
              <a:spcBef>
                <a:spcPct val="0"/>
              </a:spcBef>
              <a:spcAft>
                <a:spcPct val="0"/>
              </a:spcAft>
              <a:defRPr>
                <a:solidFill>
                  <a:schemeClr val="tx1"/>
                </a:solidFill>
                <a:latin typeface="Franklin Gothic Book" pitchFamily="34" charset="0"/>
              </a:defRPr>
            </a:lvl8pPr>
            <a:lvl9pPr marL="3886200" indent="-228600" fontAlgn="base">
              <a:spcBef>
                <a:spcPct val="0"/>
              </a:spcBef>
              <a:spcAft>
                <a:spcPct val="0"/>
              </a:spcAft>
              <a:defRPr>
                <a:solidFill>
                  <a:schemeClr val="tx1"/>
                </a:solidFill>
                <a:latin typeface="Franklin Gothic Book" pitchFamily="34" charset="0"/>
              </a:defRPr>
            </a:lvl9pPr>
          </a:lstStyle>
          <a:p>
            <a:pPr algn="ctr"/>
            <a:fld id="{4A243C42-5BF9-4FFB-9242-680741491838}" type="slidenum">
              <a:rPr lang="en-US" sz="1200">
                <a:solidFill>
                  <a:srgbClr val="92A1A4"/>
                </a:solidFill>
                <a:latin typeface="Tahoma" pitchFamily="34" charset="0"/>
              </a:rPr>
              <a:pPr algn="ctr"/>
              <a:t>18</a:t>
            </a:fld>
            <a:endParaRPr lang="en-US" sz="1200">
              <a:solidFill>
                <a:srgbClr val="92A1A4"/>
              </a:solidFill>
              <a:latin typeface="Tahoma" pitchFamily="34" charset="0"/>
            </a:endParaRPr>
          </a:p>
        </p:txBody>
      </p:sp>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81000"/>
            <a:ext cx="7521575" cy="1311275"/>
          </a:xfrm>
        </p:spPr>
        <p:txBody>
          <a:bodyPr wrap="square" numCol="1" anchorCtr="0" compatLnSpc="1">
            <a:prstTxWarp prst="textNoShape">
              <a:avLst/>
            </a:prstTxWarp>
          </a:bodyPr>
          <a:lstStyle/>
          <a:p>
            <a:pPr fontAlgn="auto">
              <a:spcAft>
                <a:spcPts val="0"/>
              </a:spcAft>
              <a:defRPr/>
            </a:pPr>
            <a:r>
              <a:rPr lang="en-US" b="1" dirty="0"/>
              <a:t>Information manually transfers from DMC Forms to PDX -</a:t>
            </a:r>
          </a:p>
        </p:txBody>
      </p:sp>
      <p:sp>
        <p:nvSpPr>
          <p:cNvPr id="124930" name="Content Placeholder 2"/>
          <p:cNvSpPr>
            <a:spLocks noGrp="1"/>
          </p:cNvSpPr>
          <p:nvPr>
            <p:ph idx="1"/>
          </p:nvPr>
        </p:nvSpPr>
        <p:spPr>
          <a:xfrm>
            <a:off x="990600" y="2038350"/>
            <a:ext cx="3048000" cy="3003550"/>
          </a:xfrm>
        </p:spPr>
        <p:txBody>
          <a:bodyPr/>
          <a:lstStyle/>
          <a:p>
            <a:pPr>
              <a:buFont typeface="Wingdings" pitchFamily="2" charset="2"/>
              <a:buChar char="§"/>
            </a:pPr>
            <a:r>
              <a:rPr lang="en-US" sz="2400" b="0" dirty="0"/>
              <a:t>Units</a:t>
            </a:r>
          </a:p>
          <a:p>
            <a:pPr>
              <a:buFont typeface="Wingdings" pitchFamily="2" charset="2"/>
              <a:buChar char="§"/>
            </a:pPr>
            <a:r>
              <a:rPr lang="en-US" sz="2400" b="0" dirty="0"/>
              <a:t>Individuals</a:t>
            </a:r>
          </a:p>
          <a:p>
            <a:pPr>
              <a:buFont typeface="Wingdings" pitchFamily="2" charset="2"/>
              <a:buChar char="§"/>
            </a:pPr>
            <a:r>
              <a:rPr lang="en-US" sz="2400" b="0" dirty="0"/>
              <a:t>Costs</a:t>
            </a:r>
          </a:p>
          <a:p>
            <a:pPr>
              <a:buFont typeface="Wingdings" pitchFamily="2" charset="2"/>
              <a:buChar char="§"/>
            </a:pPr>
            <a:r>
              <a:rPr lang="en-US" sz="2400" b="0" dirty="0"/>
              <a:t>Groups</a:t>
            </a:r>
          </a:p>
          <a:p>
            <a:pPr>
              <a:buFont typeface="Wingdings" pitchFamily="2" charset="2"/>
              <a:buChar char="§"/>
            </a:pPr>
            <a:r>
              <a:rPr lang="en-US" sz="2400" b="0" dirty="0"/>
              <a:t>Other as necessary</a:t>
            </a:r>
          </a:p>
        </p:txBody>
      </p:sp>
      <p:sp>
        <p:nvSpPr>
          <p:cNvPr id="124933" name="Content Placeholder 2"/>
          <p:cNvSpPr txBox="1">
            <a:spLocks/>
          </p:cNvSpPr>
          <p:nvPr/>
        </p:nvSpPr>
        <p:spPr bwMode="auto">
          <a:xfrm>
            <a:off x="4800600" y="2133600"/>
            <a:ext cx="29718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25450" indent="-342900">
              <a:defRPr>
                <a:solidFill>
                  <a:schemeClr val="tx1"/>
                </a:solidFill>
                <a:latin typeface="Franklin Gothic Book" pitchFamily="34" charset="0"/>
              </a:defRPr>
            </a:lvl1pPr>
            <a:lvl2pPr marL="742950" indent="-285750">
              <a:defRPr>
                <a:solidFill>
                  <a:schemeClr val="tx1"/>
                </a:solidFill>
                <a:latin typeface="Franklin Gothic Book" pitchFamily="34" charset="0"/>
              </a:defRPr>
            </a:lvl2pPr>
            <a:lvl3pPr marL="1143000" indent="-228600">
              <a:defRPr>
                <a:solidFill>
                  <a:schemeClr val="tx1"/>
                </a:solidFill>
                <a:latin typeface="Franklin Gothic Book" pitchFamily="34" charset="0"/>
              </a:defRPr>
            </a:lvl3pPr>
            <a:lvl4pPr marL="1600200" indent="-228600">
              <a:defRPr>
                <a:solidFill>
                  <a:schemeClr val="tx1"/>
                </a:solidFill>
                <a:latin typeface="Franklin Gothic Book" pitchFamily="34" charset="0"/>
              </a:defRPr>
            </a:lvl4pPr>
            <a:lvl5pPr marL="2057400" indent="-228600">
              <a:defRPr>
                <a:solidFill>
                  <a:schemeClr val="tx1"/>
                </a:solidFill>
                <a:latin typeface="Franklin Gothic Book" pitchFamily="34" charset="0"/>
              </a:defRPr>
            </a:lvl5pPr>
            <a:lvl6pPr marL="2514600" indent="-228600" fontAlgn="base">
              <a:spcBef>
                <a:spcPct val="0"/>
              </a:spcBef>
              <a:spcAft>
                <a:spcPct val="0"/>
              </a:spcAft>
              <a:defRPr>
                <a:solidFill>
                  <a:schemeClr val="tx1"/>
                </a:solidFill>
                <a:latin typeface="Franklin Gothic Book" pitchFamily="34" charset="0"/>
              </a:defRPr>
            </a:lvl6pPr>
            <a:lvl7pPr marL="2971800" indent="-228600" fontAlgn="base">
              <a:spcBef>
                <a:spcPct val="0"/>
              </a:spcBef>
              <a:spcAft>
                <a:spcPct val="0"/>
              </a:spcAft>
              <a:defRPr>
                <a:solidFill>
                  <a:schemeClr val="tx1"/>
                </a:solidFill>
                <a:latin typeface="Franklin Gothic Book" pitchFamily="34" charset="0"/>
              </a:defRPr>
            </a:lvl7pPr>
            <a:lvl8pPr marL="3429000" indent="-228600" fontAlgn="base">
              <a:spcBef>
                <a:spcPct val="0"/>
              </a:spcBef>
              <a:spcAft>
                <a:spcPct val="0"/>
              </a:spcAft>
              <a:defRPr>
                <a:solidFill>
                  <a:schemeClr val="tx1"/>
                </a:solidFill>
                <a:latin typeface="Franklin Gothic Book" pitchFamily="34" charset="0"/>
              </a:defRPr>
            </a:lvl8pPr>
            <a:lvl9pPr marL="3886200" indent="-228600" fontAlgn="base">
              <a:spcBef>
                <a:spcPct val="0"/>
              </a:spcBef>
              <a:spcAft>
                <a:spcPct val="0"/>
              </a:spcAft>
              <a:defRPr>
                <a:solidFill>
                  <a:schemeClr val="tx1"/>
                </a:solidFill>
                <a:latin typeface="Franklin Gothic Book" pitchFamily="34" charset="0"/>
              </a:defRPr>
            </a:lvl9pPr>
          </a:lstStyle>
          <a:p>
            <a:pPr eaLnBrk="0" hangingPunct="0">
              <a:spcBef>
                <a:spcPts val="600"/>
              </a:spcBef>
              <a:buSzPct val="80000"/>
              <a:buFont typeface="Wingdings" pitchFamily="2" charset="2"/>
              <a:buChar char="§"/>
            </a:pPr>
            <a:r>
              <a:rPr lang="en-US" sz="2400" dirty="0">
                <a:solidFill>
                  <a:srgbClr val="000000"/>
                </a:solidFill>
                <a:latin typeface="+mn-lt"/>
              </a:rPr>
              <a:t>Non-DMC </a:t>
            </a:r>
          </a:p>
          <a:p>
            <a:pPr eaLnBrk="0" hangingPunct="0">
              <a:spcBef>
                <a:spcPts val="600"/>
              </a:spcBef>
              <a:buSzPct val="80000"/>
              <a:buFont typeface="Wingdings" pitchFamily="2" charset="2"/>
              <a:buChar char="§"/>
            </a:pPr>
            <a:r>
              <a:rPr lang="en-US" sz="2400" dirty="0">
                <a:solidFill>
                  <a:srgbClr val="000000"/>
                </a:solidFill>
                <a:latin typeface="+mn-lt"/>
              </a:rPr>
              <a:t>DMC</a:t>
            </a:r>
          </a:p>
          <a:p>
            <a:pPr eaLnBrk="0" hangingPunct="0">
              <a:spcBef>
                <a:spcPts val="600"/>
              </a:spcBef>
              <a:buSzPct val="80000"/>
              <a:buFont typeface="Wingdings" pitchFamily="2" charset="2"/>
              <a:buChar char="§"/>
            </a:pPr>
            <a:r>
              <a:rPr lang="en-US" sz="2400" dirty="0">
                <a:solidFill>
                  <a:srgbClr val="000000"/>
                </a:solidFill>
                <a:latin typeface="+mn-lt"/>
              </a:rPr>
              <a:t>Minor Consent</a:t>
            </a:r>
          </a:p>
          <a:p>
            <a:pPr eaLnBrk="0" hangingPunct="0">
              <a:spcBef>
                <a:spcPts val="600"/>
              </a:spcBef>
              <a:buSzPct val="80000"/>
              <a:buFont typeface="Wingdings" pitchFamily="2" charset="2"/>
              <a:buChar char="§"/>
            </a:pPr>
            <a:r>
              <a:rPr lang="en-US" sz="2400" dirty="0">
                <a:solidFill>
                  <a:srgbClr val="000000"/>
                </a:solidFill>
                <a:latin typeface="+mn-lt"/>
              </a:rPr>
              <a:t>Admin</a:t>
            </a:r>
          </a:p>
        </p:txBody>
      </p:sp>
      <p:sp>
        <p:nvSpPr>
          <p:cNvPr id="124934" name="Text Box 6"/>
          <p:cNvSpPr txBox="1">
            <a:spLocks noChangeArrowheads="1"/>
          </p:cNvSpPr>
          <p:nvPr/>
        </p:nvSpPr>
        <p:spPr bwMode="auto">
          <a:xfrm>
            <a:off x="2195015" y="4597568"/>
            <a:ext cx="47244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Franklin Gothic Book" pitchFamily="34" charset="0"/>
              </a:defRPr>
            </a:lvl1pPr>
            <a:lvl2pPr marL="742950" indent="-285750">
              <a:defRPr>
                <a:solidFill>
                  <a:schemeClr val="tx1"/>
                </a:solidFill>
                <a:latin typeface="Franklin Gothic Book" pitchFamily="34" charset="0"/>
              </a:defRPr>
            </a:lvl2pPr>
            <a:lvl3pPr marL="1143000" indent="-228600">
              <a:defRPr>
                <a:solidFill>
                  <a:schemeClr val="tx1"/>
                </a:solidFill>
                <a:latin typeface="Franklin Gothic Book" pitchFamily="34" charset="0"/>
              </a:defRPr>
            </a:lvl3pPr>
            <a:lvl4pPr marL="1600200" indent="-228600">
              <a:defRPr>
                <a:solidFill>
                  <a:schemeClr val="tx1"/>
                </a:solidFill>
                <a:latin typeface="Franklin Gothic Book" pitchFamily="34" charset="0"/>
              </a:defRPr>
            </a:lvl4pPr>
            <a:lvl5pPr marL="2057400" indent="-228600">
              <a:defRPr>
                <a:solidFill>
                  <a:schemeClr val="tx1"/>
                </a:solidFill>
                <a:latin typeface="Franklin Gothic Book" pitchFamily="34" charset="0"/>
              </a:defRPr>
            </a:lvl5pPr>
            <a:lvl6pPr marL="2514600" indent="-228600" fontAlgn="base">
              <a:spcBef>
                <a:spcPct val="0"/>
              </a:spcBef>
              <a:spcAft>
                <a:spcPct val="0"/>
              </a:spcAft>
              <a:defRPr>
                <a:solidFill>
                  <a:schemeClr val="tx1"/>
                </a:solidFill>
                <a:latin typeface="Franklin Gothic Book" pitchFamily="34" charset="0"/>
              </a:defRPr>
            </a:lvl6pPr>
            <a:lvl7pPr marL="2971800" indent="-228600" fontAlgn="base">
              <a:spcBef>
                <a:spcPct val="0"/>
              </a:spcBef>
              <a:spcAft>
                <a:spcPct val="0"/>
              </a:spcAft>
              <a:defRPr>
                <a:solidFill>
                  <a:schemeClr val="tx1"/>
                </a:solidFill>
                <a:latin typeface="Franklin Gothic Book" pitchFamily="34" charset="0"/>
              </a:defRPr>
            </a:lvl7pPr>
            <a:lvl8pPr marL="3429000" indent="-228600" fontAlgn="base">
              <a:spcBef>
                <a:spcPct val="0"/>
              </a:spcBef>
              <a:spcAft>
                <a:spcPct val="0"/>
              </a:spcAft>
              <a:defRPr>
                <a:solidFill>
                  <a:schemeClr val="tx1"/>
                </a:solidFill>
                <a:latin typeface="Franklin Gothic Book" pitchFamily="34" charset="0"/>
              </a:defRPr>
            </a:lvl8pPr>
            <a:lvl9pPr marL="3886200" indent="-228600" fontAlgn="base">
              <a:spcBef>
                <a:spcPct val="0"/>
              </a:spcBef>
              <a:spcAft>
                <a:spcPct val="0"/>
              </a:spcAft>
              <a:defRPr>
                <a:solidFill>
                  <a:schemeClr val="tx1"/>
                </a:solidFill>
                <a:latin typeface="Franklin Gothic Book" pitchFamily="34" charset="0"/>
              </a:defRPr>
            </a:lvl9pPr>
          </a:lstStyle>
          <a:p>
            <a:pPr algn="ctr" eaLnBrk="0" hangingPunct="0">
              <a:spcBef>
                <a:spcPct val="50000"/>
              </a:spcBef>
            </a:pPr>
            <a:r>
              <a:rPr lang="en-US" sz="2400" dirty="0">
                <a:solidFill>
                  <a:srgbClr val="000000"/>
                </a:solidFill>
                <a:latin typeface="+mn-lt"/>
              </a:rPr>
              <a:t>Annually each November 1 (per HSC)</a:t>
            </a:r>
          </a:p>
          <a:p>
            <a:pPr algn="ctr" eaLnBrk="0" hangingPunct="0">
              <a:spcBef>
                <a:spcPct val="50000"/>
              </a:spcBef>
            </a:pPr>
            <a:r>
              <a:rPr lang="en-US" sz="2400" dirty="0">
                <a:solidFill>
                  <a:srgbClr val="000000"/>
                </a:solidFill>
                <a:latin typeface="+mn-lt"/>
              </a:rPr>
              <a:t>Cost Report is due to DHCS</a:t>
            </a:r>
          </a:p>
        </p:txBody>
      </p:sp>
      <p:sp>
        <p:nvSpPr>
          <p:cNvPr id="7" name="Slide Number Placeholder 3"/>
          <p:cNvSpPr>
            <a:spLocks noGrp="1"/>
          </p:cNvSpPr>
          <p:nvPr>
            <p:ph type="sldNum" sz="quarter" idx="12"/>
          </p:nvPr>
        </p:nvSpPr>
        <p:spPr/>
        <p:txBody>
          <a:bodyPr>
            <a:normAutofit/>
          </a:bodyPr>
          <a:lstStyle/>
          <a:p>
            <a:pPr>
              <a:defRPr/>
            </a:pPr>
            <a:fld id="{501AF999-61CD-420C-8103-FC1F8804AB4D}" type="slidenum">
              <a:rPr lang="en-US"/>
              <a:pPr>
                <a:defRPr/>
              </a:pPr>
              <a:t>19</a:t>
            </a:fld>
            <a:endParaRPr lang="en-US"/>
          </a:p>
        </p:txBody>
      </p:sp>
      <p:sp>
        <p:nvSpPr>
          <p:cNvPr id="124932" name="Slide Number Placeholder 21"/>
          <p:cNvSpPr txBox="1">
            <a:spLocks noGrp="1"/>
          </p:cNvSpPr>
          <p:nvPr/>
        </p:nvSpPr>
        <p:spPr bwMode="auto">
          <a:xfrm>
            <a:off x="8613775" y="6305550"/>
            <a:ext cx="4572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Franklin Gothic Book" pitchFamily="34" charset="0"/>
              </a:defRPr>
            </a:lvl1pPr>
            <a:lvl2pPr marL="742950" indent="-285750">
              <a:defRPr>
                <a:solidFill>
                  <a:schemeClr val="tx1"/>
                </a:solidFill>
                <a:latin typeface="Franklin Gothic Book" pitchFamily="34" charset="0"/>
              </a:defRPr>
            </a:lvl2pPr>
            <a:lvl3pPr marL="1143000" indent="-228600">
              <a:defRPr>
                <a:solidFill>
                  <a:schemeClr val="tx1"/>
                </a:solidFill>
                <a:latin typeface="Franklin Gothic Book" pitchFamily="34" charset="0"/>
              </a:defRPr>
            </a:lvl3pPr>
            <a:lvl4pPr marL="1600200" indent="-228600">
              <a:defRPr>
                <a:solidFill>
                  <a:schemeClr val="tx1"/>
                </a:solidFill>
                <a:latin typeface="Franklin Gothic Book" pitchFamily="34" charset="0"/>
              </a:defRPr>
            </a:lvl4pPr>
            <a:lvl5pPr marL="2057400" indent="-228600">
              <a:defRPr>
                <a:solidFill>
                  <a:schemeClr val="tx1"/>
                </a:solidFill>
                <a:latin typeface="Franklin Gothic Book" pitchFamily="34" charset="0"/>
              </a:defRPr>
            </a:lvl5pPr>
            <a:lvl6pPr marL="2514600" indent="-228600" fontAlgn="base">
              <a:spcBef>
                <a:spcPct val="0"/>
              </a:spcBef>
              <a:spcAft>
                <a:spcPct val="0"/>
              </a:spcAft>
              <a:defRPr>
                <a:solidFill>
                  <a:schemeClr val="tx1"/>
                </a:solidFill>
                <a:latin typeface="Franklin Gothic Book" pitchFamily="34" charset="0"/>
              </a:defRPr>
            </a:lvl6pPr>
            <a:lvl7pPr marL="2971800" indent="-228600" fontAlgn="base">
              <a:spcBef>
                <a:spcPct val="0"/>
              </a:spcBef>
              <a:spcAft>
                <a:spcPct val="0"/>
              </a:spcAft>
              <a:defRPr>
                <a:solidFill>
                  <a:schemeClr val="tx1"/>
                </a:solidFill>
                <a:latin typeface="Franklin Gothic Book" pitchFamily="34" charset="0"/>
              </a:defRPr>
            </a:lvl7pPr>
            <a:lvl8pPr marL="3429000" indent="-228600" fontAlgn="base">
              <a:spcBef>
                <a:spcPct val="0"/>
              </a:spcBef>
              <a:spcAft>
                <a:spcPct val="0"/>
              </a:spcAft>
              <a:defRPr>
                <a:solidFill>
                  <a:schemeClr val="tx1"/>
                </a:solidFill>
                <a:latin typeface="Franklin Gothic Book" pitchFamily="34" charset="0"/>
              </a:defRPr>
            </a:lvl8pPr>
            <a:lvl9pPr marL="3886200" indent="-228600" fontAlgn="base">
              <a:spcBef>
                <a:spcPct val="0"/>
              </a:spcBef>
              <a:spcAft>
                <a:spcPct val="0"/>
              </a:spcAft>
              <a:defRPr>
                <a:solidFill>
                  <a:schemeClr val="tx1"/>
                </a:solidFill>
                <a:latin typeface="Franklin Gothic Book" pitchFamily="34" charset="0"/>
              </a:defRPr>
            </a:lvl9pPr>
          </a:lstStyle>
          <a:p>
            <a:pPr algn="ctr"/>
            <a:fld id="{358E5CAE-EF90-4106-9C96-3A6B7FBFF300}" type="slidenum">
              <a:rPr lang="en-US" sz="1200">
                <a:solidFill>
                  <a:srgbClr val="92A1A4"/>
                </a:solidFill>
                <a:latin typeface="Tahoma" pitchFamily="34" charset="0"/>
              </a:rPr>
              <a:pPr algn="ctr"/>
              <a:t>19</a:t>
            </a:fld>
            <a:endParaRPr lang="en-US" sz="1200">
              <a:solidFill>
                <a:srgbClr val="92A1A4"/>
              </a:solidFill>
              <a:latin typeface="Tahoma" pitchFamily="34" charset="0"/>
            </a:endParaRPr>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6000" u="sng" dirty="0"/>
              <a:t>Paradox Information</a:t>
            </a:r>
          </a:p>
        </p:txBody>
      </p:sp>
      <p:sp>
        <p:nvSpPr>
          <p:cNvPr id="3" name="Content Placeholder 2"/>
          <p:cNvSpPr>
            <a:spLocks noGrp="1"/>
          </p:cNvSpPr>
          <p:nvPr>
            <p:ph idx="1"/>
          </p:nvPr>
        </p:nvSpPr>
        <p:spPr>
          <a:xfrm>
            <a:off x="457200" y="1447800"/>
            <a:ext cx="7620000" cy="4953000"/>
          </a:xfrm>
        </p:spPr>
        <p:txBody>
          <a:bodyPr>
            <a:normAutofit/>
          </a:bodyPr>
          <a:lstStyle/>
          <a:p>
            <a:r>
              <a:rPr lang="en-US" sz="2800" dirty="0"/>
              <a:t>Recap the Paradox program</a:t>
            </a:r>
          </a:p>
          <a:p>
            <a:pPr lvl="1"/>
            <a:r>
              <a:rPr lang="en-US" sz="2600" dirty="0"/>
              <a:t>Where to find the application to download</a:t>
            </a:r>
          </a:p>
          <a:p>
            <a:pPr lvl="1"/>
            <a:r>
              <a:rPr lang="en-US" sz="2600" dirty="0"/>
              <a:t>What the requirements are for installation</a:t>
            </a:r>
          </a:p>
          <a:p>
            <a:endParaRPr lang="en-US" dirty="0"/>
          </a:p>
          <a:p>
            <a:r>
              <a:rPr lang="en-US" sz="2800" dirty="0"/>
              <a:t>How to maneuver in the Paradox application </a:t>
            </a:r>
          </a:p>
          <a:p>
            <a:endParaRPr lang="en-US" dirty="0"/>
          </a:p>
          <a:p>
            <a:r>
              <a:rPr lang="en-US" sz="2800" dirty="0"/>
              <a:t>Create / Edit / Delete records</a:t>
            </a:r>
          </a:p>
          <a:p>
            <a:endParaRPr lang="en-US" dirty="0"/>
          </a:p>
          <a:p>
            <a:r>
              <a:rPr lang="en-US" sz="2800" dirty="0"/>
              <a:t>Send Paradox application to DHCS - FMAB</a:t>
            </a:r>
          </a:p>
        </p:txBody>
      </p:sp>
      <p:sp>
        <p:nvSpPr>
          <p:cNvPr id="4" name="Slide Number Placeholder 3"/>
          <p:cNvSpPr>
            <a:spLocks noGrp="1"/>
          </p:cNvSpPr>
          <p:nvPr>
            <p:ph type="sldNum" sz="quarter" idx="12"/>
          </p:nvPr>
        </p:nvSpPr>
        <p:spPr/>
        <p:txBody>
          <a:bodyPr/>
          <a:lstStyle/>
          <a:p>
            <a:pPr>
              <a:defRPr/>
            </a:pPr>
            <a:fld id="{2FC92278-53A6-450E-9C30-62357F63AAA5}" type="slidenum">
              <a:rPr lang="en-US" smtClean="0"/>
              <a:pPr>
                <a:defRPr/>
              </a:pPr>
              <a:t>2</a:t>
            </a:fld>
            <a:endParaRPr lang="en-US"/>
          </a:p>
        </p:txBody>
      </p:sp>
    </p:spTree>
    <p:extLst>
      <p:ext uri="{BB962C8B-B14F-4D97-AF65-F5344CB8AC3E}">
        <p14:creationId xmlns:p14="http://schemas.microsoft.com/office/powerpoint/2010/main" val="29113000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772400" cy="1143000"/>
          </a:xfrm>
        </p:spPr>
        <p:txBody>
          <a:bodyPr wrap="square" numCol="1" anchorCtr="0" compatLnSpc="1">
            <a:prstTxWarp prst="textNoShape">
              <a:avLst/>
            </a:prstTxWarp>
          </a:bodyPr>
          <a:lstStyle/>
          <a:p>
            <a:pPr fontAlgn="auto">
              <a:spcAft>
                <a:spcPts val="0"/>
              </a:spcAft>
              <a:defRPr/>
            </a:pPr>
            <a:r>
              <a:rPr lang="en-US" sz="4000" b="1" dirty="0"/>
              <a:t>When DMC Reimbursement = $0.00</a:t>
            </a:r>
          </a:p>
        </p:txBody>
      </p:sp>
      <p:sp>
        <p:nvSpPr>
          <p:cNvPr id="125954" name="Content Placeholder 2"/>
          <p:cNvSpPr>
            <a:spLocks noGrp="1"/>
          </p:cNvSpPr>
          <p:nvPr>
            <p:ph idx="1"/>
          </p:nvPr>
        </p:nvSpPr>
        <p:spPr>
          <a:xfrm>
            <a:off x="685800" y="1752600"/>
            <a:ext cx="6934200" cy="4343400"/>
          </a:xfrm>
        </p:spPr>
        <p:txBody>
          <a:bodyPr>
            <a:normAutofit/>
          </a:bodyPr>
          <a:lstStyle/>
          <a:p>
            <a:pPr>
              <a:buFont typeface="Wingdings" pitchFamily="2" charset="2"/>
              <a:buChar char="§"/>
            </a:pPr>
            <a:r>
              <a:rPr lang="en-US" sz="2400" b="0" dirty="0"/>
              <a:t>Services have been provided, Costs were incurred</a:t>
            </a:r>
          </a:p>
          <a:p>
            <a:pPr>
              <a:buFont typeface="Wingdings" pitchFamily="2" charset="2"/>
              <a:buChar char="§"/>
            </a:pPr>
            <a:endParaRPr lang="en-US" sz="2400" dirty="0"/>
          </a:p>
          <a:p>
            <a:pPr>
              <a:buFont typeface="Wingdings" pitchFamily="2" charset="2"/>
              <a:buChar char="§"/>
            </a:pPr>
            <a:r>
              <a:rPr lang="en-US" sz="2400" dirty="0"/>
              <a:t>UOS </a:t>
            </a:r>
            <a:r>
              <a:rPr lang="en-US" sz="2400"/>
              <a:t>is denied for DMC </a:t>
            </a:r>
            <a:r>
              <a:rPr lang="en-US" sz="2400" dirty="0"/>
              <a:t>reimbursement = $0.00</a:t>
            </a:r>
          </a:p>
          <a:p>
            <a:pPr>
              <a:buFont typeface="Wingdings" pitchFamily="2" charset="2"/>
              <a:buChar char="§"/>
            </a:pPr>
            <a:endParaRPr lang="en-US" sz="2400" b="0" dirty="0"/>
          </a:p>
          <a:p>
            <a:pPr>
              <a:buFont typeface="Wingdings" pitchFamily="2" charset="2"/>
              <a:buChar char="§"/>
            </a:pPr>
            <a:r>
              <a:rPr lang="en-US" sz="2400" dirty="0"/>
              <a:t>Non-DMC program </a:t>
            </a:r>
            <a:r>
              <a:rPr lang="en-US" sz="2400" b="0" dirty="0"/>
              <a:t>absorbs costs associated with the denied / disallowed DMC unit</a:t>
            </a:r>
          </a:p>
          <a:p>
            <a:pPr lvl="1">
              <a:buFont typeface="Wingdings" pitchFamily="2" charset="2"/>
              <a:buChar char="§"/>
            </a:pPr>
            <a:r>
              <a:rPr lang="en-US" b="0" dirty="0"/>
              <a:t>From DMC to Non-DMC </a:t>
            </a:r>
          </a:p>
          <a:p>
            <a:pPr marL="114300" indent="0">
              <a:buNone/>
            </a:pPr>
            <a:endParaRPr lang="en-US" sz="2400" b="0" dirty="0"/>
          </a:p>
          <a:p>
            <a:pPr>
              <a:buFont typeface="Wingdings" pitchFamily="2" charset="2"/>
              <a:buChar char="§"/>
            </a:pPr>
            <a:r>
              <a:rPr lang="en-US" sz="2400" dirty="0"/>
              <a:t>Reflected on returning 835 as a $0.00 reimbursement</a:t>
            </a:r>
            <a:endParaRPr lang="en-US" sz="2400" b="0" dirty="0"/>
          </a:p>
          <a:p>
            <a:endParaRPr lang="en-US" b="0" dirty="0"/>
          </a:p>
        </p:txBody>
      </p:sp>
      <p:sp>
        <p:nvSpPr>
          <p:cNvPr id="5" name="Slide Number Placeholder 3"/>
          <p:cNvSpPr>
            <a:spLocks noGrp="1"/>
          </p:cNvSpPr>
          <p:nvPr>
            <p:ph type="sldNum" sz="quarter" idx="12"/>
          </p:nvPr>
        </p:nvSpPr>
        <p:spPr/>
        <p:txBody>
          <a:bodyPr>
            <a:normAutofit/>
          </a:bodyPr>
          <a:lstStyle/>
          <a:p>
            <a:pPr>
              <a:defRPr/>
            </a:pPr>
            <a:fld id="{00E41BE0-B74E-4749-B6DE-9135AACE75F4}" type="slidenum">
              <a:rPr lang="en-US"/>
              <a:pPr>
                <a:defRPr/>
              </a:pPr>
              <a:t>20</a:t>
            </a:fld>
            <a:endParaRPr lang="en-US"/>
          </a:p>
        </p:txBody>
      </p:sp>
      <p:sp>
        <p:nvSpPr>
          <p:cNvPr id="125956" name="Slide Number Placeholder 3"/>
          <p:cNvSpPr txBox="1">
            <a:spLocks noGrp="1"/>
          </p:cNvSpPr>
          <p:nvPr/>
        </p:nvSpPr>
        <p:spPr bwMode="auto">
          <a:xfrm>
            <a:off x="8613775" y="6305550"/>
            <a:ext cx="4572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Franklin Gothic Book" pitchFamily="34" charset="0"/>
              </a:defRPr>
            </a:lvl1pPr>
            <a:lvl2pPr marL="742950" indent="-285750">
              <a:defRPr>
                <a:solidFill>
                  <a:schemeClr val="tx1"/>
                </a:solidFill>
                <a:latin typeface="Franklin Gothic Book" pitchFamily="34" charset="0"/>
              </a:defRPr>
            </a:lvl2pPr>
            <a:lvl3pPr marL="1143000" indent="-228600">
              <a:defRPr>
                <a:solidFill>
                  <a:schemeClr val="tx1"/>
                </a:solidFill>
                <a:latin typeface="Franklin Gothic Book" pitchFamily="34" charset="0"/>
              </a:defRPr>
            </a:lvl3pPr>
            <a:lvl4pPr marL="1600200" indent="-228600">
              <a:defRPr>
                <a:solidFill>
                  <a:schemeClr val="tx1"/>
                </a:solidFill>
                <a:latin typeface="Franklin Gothic Book" pitchFamily="34" charset="0"/>
              </a:defRPr>
            </a:lvl4pPr>
            <a:lvl5pPr marL="2057400" indent="-228600">
              <a:defRPr>
                <a:solidFill>
                  <a:schemeClr val="tx1"/>
                </a:solidFill>
                <a:latin typeface="Franklin Gothic Book" pitchFamily="34" charset="0"/>
              </a:defRPr>
            </a:lvl5pPr>
            <a:lvl6pPr marL="2514600" indent="-228600" fontAlgn="base">
              <a:spcBef>
                <a:spcPct val="0"/>
              </a:spcBef>
              <a:spcAft>
                <a:spcPct val="0"/>
              </a:spcAft>
              <a:defRPr>
                <a:solidFill>
                  <a:schemeClr val="tx1"/>
                </a:solidFill>
                <a:latin typeface="Franklin Gothic Book" pitchFamily="34" charset="0"/>
              </a:defRPr>
            </a:lvl6pPr>
            <a:lvl7pPr marL="2971800" indent="-228600" fontAlgn="base">
              <a:spcBef>
                <a:spcPct val="0"/>
              </a:spcBef>
              <a:spcAft>
                <a:spcPct val="0"/>
              </a:spcAft>
              <a:defRPr>
                <a:solidFill>
                  <a:schemeClr val="tx1"/>
                </a:solidFill>
                <a:latin typeface="Franklin Gothic Book" pitchFamily="34" charset="0"/>
              </a:defRPr>
            </a:lvl7pPr>
            <a:lvl8pPr marL="3429000" indent="-228600" fontAlgn="base">
              <a:spcBef>
                <a:spcPct val="0"/>
              </a:spcBef>
              <a:spcAft>
                <a:spcPct val="0"/>
              </a:spcAft>
              <a:defRPr>
                <a:solidFill>
                  <a:schemeClr val="tx1"/>
                </a:solidFill>
                <a:latin typeface="Franklin Gothic Book" pitchFamily="34" charset="0"/>
              </a:defRPr>
            </a:lvl8pPr>
            <a:lvl9pPr marL="3886200" indent="-228600" fontAlgn="base">
              <a:spcBef>
                <a:spcPct val="0"/>
              </a:spcBef>
              <a:spcAft>
                <a:spcPct val="0"/>
              </a:spcAft>
              <a:defRPr>
                <a:solidFill>
                  <a:schemeClr val="tx1"/>
                </a:solidFill>
                <a:latin typeface="Franklin Gothic Book" pitchFamily="34" charset="0"/>
              </a:defRPr>
            </a:lvl9pPr>
          </a:lstStyle>
          <a:p>
            <a:pPr algn="ctr"/>
            <a:fld id="{DA777A7A-D0F7-4466-B882-42CC20EF47C6}" type="slidenum">
              <a:rPr lang="en-US" sz="1200">
                <a:solidFill>
                  <a:srgbClr val="92A1A4"/>
                </a:solidFill>
                <a:latin typeface="Tahoma" pitchFamily="34" charset="0"/>
              </a:rPr>
              <a:pPr algn="ctr"/>
              <a:t>20</a:t>
            </a:fld>
            <a:endParaRPr lang="en-US" sz="1200">
              <a:solidFill>
                <a:srgbClr val="92A1A4"/>
              </a:solidFill>
              <a:latin typeface="Tahoma" pitchFamily="34" charset="0"/>
            </a:endParaRPr>
          </a:p>
        </p:txBody>
      </p:sp>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wrap="square" numCol="1" anchorCtr="0" compatLnSpc="1">
            <a:prstTxWarp prst="textNoShape">
              <a:avLst/>
            </a:prstTxWarp>
          </a:bodyPr>
          <a:lstStyle/>
          <a:p>
            <a:pPr fontAlgn="auto">
              <a:spcAft>
                <a:spcPts val="0"/>
              </a:spcAft>
              <a:defRPr/>
            </a:pPr>
            <a:r>
              <a:rPr lang="en-US" b="1" dirty="0"/>
              <a:t>Sorting a Mixed Group</a:t>
            </a:r>
          </a:p>
        </p:txBody>
      </p:sp>
      <p:sp>
        <p:nvSpPr>
          <p:cNvPr id="137218" name="Content Placeholder 2"/>
          <p:cNvSpPr>
            <a:spLocks noGrp="1"/>
          </p:cNvSpPr>
          <p:nvPr>
            <p:ph idx="1"/>
          </p:nvPr>
        </p:nvSpPr>
        <p:spPr>
          <a:xfrm>
            <a:off x="1066800" y="1828800"/>
            <a:ext cx="5715000" cy="2971800"/>
          </a:xfrm>
        </p:spPr>
        <p:txBody>
          <a:bodyPr/>
          <a:lstStyle/>
          <a:p>
            <a:pPr>
              <a:buFont typeface="Wingdings" pitchFamily="2" charset="2"/>
              <a:buChar char="§"/>
            </a:pPr>
            <a:r>
              <a:rPr lang="en-US" sz="2000" b="0"/>
              <a:t>5 people in one group session</a:t>
            </a:r>
          </a:p>
          <a:p>
            <a:pPr>
              <a:buFont typeface="Wingdings" pitchFamily="2" charset="2"/>
              <a:buChar char="§"/>
            </a:pPr>
            <a:endParaRPr lang="en-US" sz="2000" b="0"/>
          </a:p>
          <a:p>
            <a:pPr>
              <a:buFont typeface="Wingdings" pitchFamily="2" charset="2"/>
              <a:buChar char="§"/>
            </a:pPr>
            <a:r>
              <a:rPr lang="en-US" sz="2000" b="0"/>
              <a:t>2 people are DMC eligible</a:t>
            </a:r>
          </a:p>
          <a:p>
            <a:pPr>
              <a:buFont typeface="Wingdings" pitchFamily="2" charset="2"/>
              <a:buChar char="§"/>
            </a:pPr>
            <a:endParaRPr lang="en-US" sz="2000" b="0"/>
          </a:p>
          <a:p>
            <a:pPr>
              <a:buFont typeface="Wingdings" pitchFamily="2" charset="2"/>
              <a:buChar char="§"/>
            </a:pPr>
            <a:r>
              <a:rPr lang="en-US" sz="2000" b="0"/>
              <a:t>2 people are NOT DMC eligible</a:t>
            </a:r>
          </a:p>
          <a:p>
            <a:pPr>
              <a:buFont typeface="Wingdings" pitchFamily="2" charset="2"/>
              <a:buChar char="§"/>
            </a:pPr>
            <a:endParaRPr lang="en-US" sz="2000" b="0"/>
          </a:p>
          <a:p>
            <a:pPr>
              <a:buFont typeface="Wingdings" pitchFamily="2" charset="2"/>
              <a:buChar char="§"/>
            </a:pPr>
            <a:r>
              <a:rPr lang="en-US" sz="2000" b="0"/>
              <a:t>1 person is DMC eligible Minor Consent</a:t>
            </a:r>
          </a:p>
        </p:txBody>
      </p:sp>
      <p:sp>
        <p:nvSpPr>
          <p:cNvPr id="5" name="Slide Number Placeholder 3"/>
          <p:cNvSpPr>
            <a:spLocks noGrp="1"/>
          </p:cNvSpPr>
          <p:nvPr>
            <p:ph type="sldNum" sz="quarter" idx="12"/>
          </p:nvPr>
        </p:nvSpPr>
        <p:spPr/>
        <p:txBody>
          <a:bodyPr>
            <a:normAutofit/>
          </a:bodyPr>
          <a:lstStyle/>
          <a:p>
            <a:pPr>
              <a:defRPr/>
            </a:pPr>
            <a:fld id="{965C7C1F-5228-4C69-B520-9B0E0D3CE32E}" type="slidenum">
              <a:rPr lang="en-US"/>
              <a:pPr>
                <a:defRPr/>
              </a:pPr>
              <a:t>21</a:t>
            </a:fld>
            <a:endParaRPr lang="en-US"/>
          </a:p>
        </p:txBody>
      </p:sp>
      <p:sp>
        <p:nvSpPr>
          <p:cNvPr id="137220" name="Slide Number Placeholder 3"/>
          <p:cNvSpPr txBox="1">
            <a:spLocks noGrp="1"/>
          </p:cNvSpPr>
          <p:nvPr/>
        </p:nvSpPr>
        <p:spPr bwMode="auto">
          <a:xfrm>
            <a:off x="8613775" y="6305550"/>
            <a:ext cx="4572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Franklin Gothic Book" pitchFamily="34" charset="0"/>
              </a:defRPr>
            </a:lvl1pPr>
            <a:lvl2pPr marL="742950" indent="-285750">
              <a:defRPr>
                <a:solidFill>
                  <a:schemeClr val="tx1"/>
                </a:solidFill>
                <a:latin typeface="Franklin Gothic Book" pitchFamily="34" charset="0"/>
              </a:defRPr>
            </a:lvl2pPr>
            <a:lvl3pPr marL="1143000" indent="-228600">
              <a:defRPr>
                <a:solidFill>
                  <a:schemeClr val="tx1"/>
                </a:solidFill>
                <a:latin typeface="Franklin Gothic Book" pitchFamily="34" charset="0"/>
              </a:defRPr>
            </a:lvl3pPr>
            <a:lvl4pPr marL="1600200" indent="-228600">
              <a:defRPr>
                <a:solidFill>
                  <a:schemeClr val="tx1"/>
                </a:solidFill>
                <a:latin typeface="Franklin Gothic Book" pitchFamily="34" charset="0"/>
              </a:defRPr>
            </a:lvl4pPr>
            <a:lvl5pPr marL="2057400" indent="-228600">
              <a:defRPr>
                <a:solidFill>
                  <a:schemeClr val="tx1"/>
                </a:solidFill>
                <a:latin typeface="Franklin Gothic Book" pitchFamily="34" charset="0"/>
              </a:defRPr>
            </a:lvl5pPr>
            <a:lvl6pPr marL="2514600" indent="-228600" fontAlgn="base">
              <a:spcBef>
                <a:spcPct val="0"/>
              </a:spcBef>
              <a:spcAft>
                <a:spcPct val="0"/>
              </a:spcAft>
              <a:defRPr>
                <a:solidFill>
                  <a:schemeClr val="tx1"/>
                </a:solidFill>
                <a:latin typeface="Franklin Gothic Book" pitchFamily="34" charset="0"/>
              </a:defRPr>
            </a:lvl6pPr>
            <a:lvl7pPr marL="2971800" indent="-228600" fontAlgn="base">
              <a:spcBef>
                <a:spcPct val="0"/>
              </a:spcBef>
              <a:spcAft>
                <a:spcPct val="0"/>
              </a:spcAft>
              <a:defRPr>
                <a:solidFill>
                  <a:schemeClr val="tx1"/>
                </a:solidFill>
                <a:latin typeface="Franklin Gothic Book" pitchFamily="34" charset="0"/>
              </a:defRPr>
            </a:lvl7pPr>
            <a:lvl8pPr marL="3429000" indent="-228600" fontAlgn="base">
              <a:spcBef>
                <a:spcPct val="0"/>
              </a:spcBef>
              <a:spcAft>
                <a:spcPct val="0"/>
              </a:spcAft>
              <a:defRPr>
                <a:solidFill>
                  <a:schemeClr val="tx1"/>
                </a:solidFill>
                <a:latin typeface="Franklin Gothic Book" pitchFamily="34" charset="0"/>
              </a:defRPr>
            </a:lvl8pPr>
            <a:lvl9pPr marL="3886200" indent="-228600" fontAlgn="base">
              <a:spcBef>
                <a:spcPct val="0"/>
              </a:spcBef>
              <a:spcAft>
                <a:spcPct val="0"/>
              </a:spcAft>
              <a:defRPr>
                <a:solidFill>
                  <a:schemeClr val="tx1"/>
                </a:solidFill>
                <a:latin typeface="Franklin Gothic Book" pitchFamily="34" charset="0"/>
              </a:defRPr>
            </a:lvl9pPr>
          </a:lstStyle>
          <a:p>
            <a:pPr algn="ctr"/>
            <a:fld id="{0F1A4665-FB16-447A-BE75-0C5F2FEA3185}" type="slidenum">
              <a:rPr lang="en-US" sz="1200">
                <a:solidFill>
                  <a:srgbClr val="92A1A4"/>
                </a:solidFill>
                <a:latin typeface="Tahoma" pitchFamily="34" charset="0"/>
              </a:rPr>
              <a:pPr algn="ctr"/>
              <a:t>21</a:t>
            </a:fld>
            <a:endParaRPr lang="en-US" sz="1200">
              <a:solidFill>
                <a:srgbClr val="92A1A4"/>
              </a:solidFill>
              <a:latin typeface="Tahoma" pitchFamily="34" charset="0"/>
            </a:endParaRPr>
          </a:p>
        </p:txBody>
      </p:sp>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wrap="square" numCol="1" anchorCtr="0" compatLnSpc="1">
            <a:prstTxWarp prst="textNoShape">
              <a:avLst/>
            </a:prstTxWarp>
          </a:bodyPr>
          <a:lstStyle/>
          <a:p>
            <a:pPr fontAlgn="auto">
              <a:spcAft>
                <a:spcPts val="0"/>
              </a:spcAft>
              <a:defRPr/>
            </a:pPr>
            <a:r>
              <a:rPr lang="en-US" b="1" dirty="0"/>
              <a:t>How would you report</a:t>
            </a:r>
          </a:p>
        </p:txBody>
      </p:sp>
      <p:sp>
        <p:nvSpPr>
          <p:cNvPr id="138242" name="Content Placeholder 2"/>
          <p:cNvSpPr>
            <a:spLocks noGrp="1"/>
          </p:cNvSpPr>
          <p:nvPr>
            <p:ph idx="1"/>
          </p:nvPr>
        </p:nvSpPr>
        <p:spPr>
          <a:xfrm>
            <a:off x="533400" y="1600200"/>
            <a:ext cx="7407275" cy="3776662"/>
          </a:xfrm>
        </p:spPr>
        <p:txBody>
          <a:bodyPr>
            <a:normAutofit lnSpcReduction="10000"/>
          </a:bodyPr>
          <a:lstStyle/>
          <a:p>
            <a:pPr>
              <a:buFont typeface="Wingdings" pitchFamily="2" charset="2"/>
              <a:buChar char="§"/>
            </a:pPr>
            <a:r>
              <a:rPr lang="en-US" sz="2400" dirty="0"/>
              <a:t>2 UOS (claims) for DMC eligible clients</a:t>
            </a:r>
          </a:p>
          <a:p>
            <a:pPr lvl="2"/>
            <a:r>
              <a:rPr lang="en-US" sz="2000" dirty="0"/>
              <a:t>1 Record in PDX for DMC (33/97) </a:t>
            </a:r>
          </a:p>
          <a:p>
            <a:pPr lvl="1">
              <a:buFont typeface="Verdana" pitchFamily="34" charset="0"/>
              <a:buNone/>
            </a:pPr>
            <a:endParaRPr lang="en-US" dirty="0"/>
          </a:p>
          <a:p>
            <a:pPr>
              <a:buFont typeface="Wingdings" pitchFamily="2" charset="2"/>
              <a:buChar char="§"/>
            </a:pPr>
            <a:r>
              <a:rPr lang="en-US" sz="2400" dirty="0"/>
              <a:t>1 UOS (claim) for DMC Minor Consent</a:t>
            </a:r>
          </a:p>
          <a:p>
            <a:pPr lvl="2"/>
            <a:r>
              <a:rPr lang="en-US" sz="2000" dirty="0"/>
              <a:t>1 record in PDX for DMC M/C (33/92)</a:t>
            </a:r>
          </a:p>
          <a:p>
            <a:pPr lvl="1">
              <a:buFont typeface="Verdana" pitchFamily="34" charset="0"/>
              <a:buNone/>
            </a:pPr>
            <a:endParaRPr lang="en-US" dirty="0"/>
          </a:p>
          <a:p>
            <a:pPr>
              <a:buFont typeface="Wingdings" pitchFamily="2" charset="2"/>
              <a:buChar char="§"/>
            </a:pPr>
            <a:r>
              <a:rPr lang="en-US" sz="2400" dirty="0"/>
              <a:t>1 record in PDX for NNA (33/1)</a:t>
            </a:r>
          </a:p>
          <a:p>
            <a:pPr lvl="2"/>
            <a:r>
              <a:rPr lang="en-US" sz="2000" dirty="0"/>
              <a:t>2 individuals</a:t>
            </a:r>
          </a:p>
          <a:p>
            <a:pPr lvl="1">
              <a:buFont typeface="Verdana" pitchFamily="34" charset="0"/>
              <a:buNone/>
            </a:pPr>
            <a:endParaRPr lang="en-US" dirty="0"/>
          </a:p>
          <a:p>
            <a:pPr>
              <a:buFont typeface="Wingdings" pitchFamily="2" charset="2"/>
              <a:buChar char="§"/>
            </a:pPr>
            <a:r>
              <a:rPr lang="en-US" sz="2400" dirty="0"/>
              <a:t>1 group session     5 participants      3 records</a:t>
            </a:r>
          </a:p>
        </p:txBody>
      </p:sp>
      <p:sp>
        <p:nvSpPr>
          <p:cNvPr id="5" name="Slide Number Placeholder 3"/>
          <p:cNvSpPr>
            <a:spLocks noGrp="1"/>
          </p:cNvSpPr>
          <p:nvPr>
            <p:ph type="sldNum" sz="quarter" idx="12"/>
          </p:nvPr>
        </p:nvSpPr>
        <p:spPr/>
        <p:txBody>
          <a:bodyPr>
            <a:normAutofit/>
          </a:bodyPr>
          <a:lstStyle/>
          <a:p>
            <a:pPr>
              <a:defRPr/>
            </a:pPr>
            <a:fld id="{27260D1C-3D47-4249-B1C0-236097AE40F5}" type="slidenum">
              <a:rPr lang="en-US"/>
              <a:pPr>
                <a:defRPr/>
              </a:pPr>
              <a:t>22</a:t>
            </a:fld>
            <a:endParaRPr lang="en-US"/>
          </a:p>
        </p:txBody>
      </p:sp>
      <p:sp>
        <p:nvSpPr>
          <p:cNvPr id="138244" name="Slide Number Placeholder 3"/>
          <p:cNvSpPr txBox="1">
            <a:spLocks noGrp="1"/>
          </p:cNvSpPr>
          <p:nvPr/>
        </p:nvSpPr>
        <p:spPr bwMode="auto">
          <a:xfrm>
            <a:off x="8613775" y="6305550"/>
            <a:ext cx="4572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Franklin Gothic Book" pitchFamily="34" charset="0"/>
              </a:defRPr>
            </a:lvl1pPr>
            <a:lvl2pPr marL="742950" indent="-285750">
              <a:defRPr>
                <a:solidFill>
                  <a:schemeClr val="tx1"/>
                </a:solidFill>
                <a:latin typeface="Franklin Gothic Book" pitchFamily="34" charset="0"/>
              </a:defRPr>
            </a:lvl2pPr>
            <a:lvl3pPr marL="1143000" indent="-228600">
              <a:defRPr>
                <a:solidFill>
                  <a:schemeClr val="tx1"/>
                </a:solidFill>
                <a:latin typeface="Franklin Gothic Book" pitchFamily="34" charset="0"/>
              </a:defRPr>
            </a:lvl3pPr>
            <a:lvl4pPr marL="1600200" indent="-228600">
              <a:defRPr>
                <a:solidFill>
                  <a:schemeClr val="tx1"/>
                </a:solidFill>
                <a:latin typeface="Franklin Gothic Book" pitchFamily="34" charset="0"/>
              </a:defRPr>
            </a:lvl4pPr>
            <a:lvl5pPr marL="2057400" indent="-228600">
              <a:defRPr>
                <a:solidFill>
                  <a:schemeClr val="tx1"/>
                </a:solidFill>
                <a:latin typeface="Franklin Gothic Book" pitchFamily="34" charset="0"/>
              </a:defRPr>
            </a:lvl5pPr>
            <a:lvl6pPr marL="2514600" indent="-228600" fontAlgn="base">
              <a:spcBef>
                <a:spcPct val="0"/>
              </a:spcBef>
              <a:spcAft>
                <a:spcPct val="0"/>
              </a:spcAft>
              <a:defRPr>
                <a:solidFill>
                  <a:schemeClr val="tx1"/>
                </a:solidFill>
                <a:latin typeface="Franklin Gothic Book" pitchFamily="34" charset="0"/>
              </a:defRPr>
            </a:lvl6pPr>
            <a:lvl7pPr marL="2971800" indent="-228600" fontAlgn="base">
              <a:spcBef>
                <a:spcPct val="0"/>
              </a:spcBef>
              <a:spcAft>
                <a:spcPct val="0"/>
              </a:spcAft>
              <a:defRPr>
                <a:solidFill>
                  <a:schemeClr val="tx1"/>
                </a:solidFill>
                <a:latin typeface="Franklin Gothic Book" pitchFamily="34" charset="0"/>
              </a:defRPr>
            </a:lvl7pPr>
            <a:lvl8pPr marL="3429000" indent="-228600" fontAlgn="base">
              <a:spcBef>
                <a:spcPct val="0"/>
              </a:spcBef>
              <a:spcAft>
                <a:spcPct val="0"/>
              </a:spcAft>
              <a:defRPr>
                <a:solidFill>
                  <a:schemeClr val="tx1"/>
                </a:solidFill>
                <a:latin typeface="Franklin Gothic Book" pitchFamily="34" charset="0"/>
              </a:defRPr>
            </a:lvl8pPr>
            <a:lvl9pPr marL="3886200" indent="-228600" fontAlgn="base">
              <a:spcBef>
                <a:spcPct val="0"/>
              </a:spcBef>
              <a:spcAft>
                <a:spcPct val="0"/>
              </a:spcAft>
              <a:defRPr>
                <a:solidFill>
                  <a:schemeClr val="tx1"/>
                </a:solidFill>
                <a:latin typeface="Franklin Gothic Book" pitchFamily="34" charset="0"/>
              </a:defRPr>
            </a:lvl9pPr>
          </a:lstStyle>
          <a:p>
            <a:pPr algn="ctr"/>
            <a:fld id="{00276ADD-89D2-4DEF-B369-0D8EE9CD5BAA}" type="slidenum">
              <a:rPr lang="en-US" sz="1200">
                <a:solidFill>
                  <a:srgbClr val="92A1A4"/>
                </a:solidFill>
                <a:latin typeface="Tahoma" pitchFamily="34" charset="0"/>
              </a:rPr>
              <a:pPr algn="ctr"/>
              <a:t>22</a:t>
            </a:fld>
            <a:endParaRPr lang="en-US" sz="1200">
              <a:solidFill>
                <a:srgbClr val="92A1A4"/>
              </a:solidFill>
              <a:latin typeface="Tahoma" pitchFamily="34" charset="0"/>
            </a:endParaRPr>
          </a:p>
        </p:txBody>
      </p:sp>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2"/>
          <p:cNvSpPr>
            <a:spLocks noGrp="1"/>
          </p:cNvSpPr>
          <p:nvPr>
            <p:ph type="title"/>
          </p:nvPr>
        </p:nvSpPr>
        <p:spPr bwMode="auto"/>
        <p:txBody>
          <a:bodyPr wrap="square" numCol="1" anchorCtr="0" compatLnSpc="1">
            <a:prstTxWarp prst="textNoShape">
              <a:avLst/>
            </a:prstTxWarp>
          </a:bodyPr>
          <a:lstStyle/>
          <a:p>
            <a:pPr fontAlgn="auto">
              <a:spcAft>
                <a:spcPts val="0"/>
              </a:spcAft>
              <a:defRPr/>
            </a:pPr>
            <a:r>
              <a:rPr lang="en-US" b="1" dirty="0"/>
              <a:t>Reporting Number of Sessions</a:t>
            </a:r>
          </a:p>
        </p:txBody>
      </p:sp>
      <p:sp>
        <p:nvSpPr>
          <p:cNvPr id="178179" name="Rectangle 3"/>
          <p:cNvSpPr>
            <a:spLocks noGrp="1"/>
          </p:cNvSpPr>
          <p:nvPr>
            <p:ph idx="1"/>
          </p:nvPr>
        </p:nvSpPr>
        <p:spPr>
          <a:xfrm>
            <a:off x="457200" y="1752600"/>
            <a:ext cx="7331075" cy="4038600"/>
          </a:xfrm>
        </p:spPr>
        <p:txBody>
          <a:bodyPr rtlCol="0">
            <a:noAutofit/>
          </a:bodyPr>
          <a:lstStyle/>
          <a:p>
            <a:pPr fontAlgn="auto">
              <a:spcAft>
                <a:spcPts val="0"/>
              </a:spcAft>
              <a:defRPr/>
            </a:pPr>
            <a:r>
              <a:rPr lang="en-US" sz="2400" dirty="0"/>
              <a:t>Total Sessions = 100, Participants = 600</a:t>
            </a:r>
          </a:p>
          <a:p>
            <a:pPr fontAlgn="auto">
              <a:spcAft>
                <a:spcPts val="0"/>
              </a:spcAft>
              <a:defRPr/>
            </a:pPr>
            <a:r>
              <a:rPr lang="en-US" sz="2400" dirty="0"/>
              <a:t>Pro-Rate by participant mix ratio</a:t>
            </a:r>
          </a:p>
          <a:p>
            <a:pPr fontAlgn="auto">
              <a:spcAft>
                <a:spcPts val="0"/>
              </a:spcAft>
              <a:defRPr/>
            </a:pPr>
            <a:endParaRPr lang="en-US" sz="1800" dirty="0"/>
          </a:p>
          <a:p>
            <a:pPr fontAlgn="auto">
              <a:spcAft>
                <a:spcPts val="0"/>
              </a:spcAft>
              <a:defRPr/>
            </a:pPr>
            <a:r>
              <a:rPr lang="en-US" sz="2400" dirty="0"/>
              <a:t>Participants			No of Sessions</a:t>
            </a:r>
          </a:p>
          <a:p>
            <a:pPr marL="173736" lvl="1" indent="-173736" fontAlgn="auto">
              <a:spcAft>
                <a:spcPts val="0"/>
              </a:spcAft>
              <a:defRPr/>
            </a:pPr>
            <a:r>
              <a:rPr lang="en-US" sz="2000" dirty="0"/>
              <a:t>Minor Consent – 100			17</a:t>
            </a:r>
          </a:p>
          <a:p>
            <a:pPr marL="173736" lvl="1" indent="-173736" fontAlgn="auto">
              <a:spcAft>
                <a:spcPts val="0"/>
              </a:spcAft>
              <a:defRPr/>
            </a:pPr>
            <a:r>
              <a:rPr lang="en-US" sz="2000" dirty="0"/>
              <a:t>NNA – 200				33</a:t>
            </a:r>
          </a:p>
          <a:p>
            <a:pPr marL="173736" lvl="1" indent="-173736" fontAlgn="auto">
              <a:spcAft>
                <a:spcPts val="0"/>
              </a:spcAft>
              <a:defRPr/>
            </a:pPr>
            <a:r>
              <a:rPr lang="en-US" sz="2000" dirty="0"/>
              <a:t>DMC – 300				50</a:t>
            </a:r>
          </a:p>
          <a:p>
            <a:pPr marL="0" lvl="1" indent="0" fontAlgn="auto">
              <a:spcAft>
                <a:spcPts val="0"/>
              </a:spcAft>
              <a:buFont typeface="Wingdings" pitchFamily="2" charset="2"/>
              <a:buNone/>
              <a:defRPr/>
            </a:pPr>
            <a:endParaRPr lang="en-US" sz="1800" dirty="0"/>
          </a:p>
          <a:p>
            <a:pPr fontAlgn="auto">
              <a:spcAft>
                <a:spcPts val="0"/>
              </a:spcAft>
              <a:defRPr/>
            </a:pPr>
            <a:r>
              <a:rPr lang="en-US" sz="2400" dirty="0"/>
              <a:t>Distribute  </a:t>
            </a:r>
            <a:r>
              <a:rPr lang="en-US" sz="2400" u="sng" dirty="0"/>
              <a:t>DMC ADMIN</a:t>
            </a:r>
            <a:r>
              <a:rPr lang="en-US" sz="2400" dirty="0"/>
              <a:t> costs as applicable within the DMC program codes</a:t>
            </a:r>
          </a:p>
        </p:txBody>
      </p:sp>
      <p:sp>
        <p:nvSpPr>
          <p:cNvPr id="4" name="Slide Number Placeholder 21"/>
          <p:cNvSpPr>
            <a:spLocks noGrp="1"/>
          </p:cNvSpPr>
          <p:nvPr>
            <p:ph type="sldNum" sz="quarter" idx="12"/>
          </p:nvPr>
        </p:nvSpPr>
        <p:spPr/>
        <p:txBody>
          <a:bodyPr>
            <a:normAutofit/>
          </a:bodyPr>
          <a:lstStyle/>
          <a:p>
            <a:pPr>
              <a:defRPr/>
            </a:pPr>
            <a:fld id="{1E84F748-ACE6-4649-A98A-C555CDCF0077}" type="slidenum">
              <a:rPr lang="en-US"/>
              <a:pPr>
                <a:defRPr/>
              </a:pPr>
              <a:t>23</a:t>
            </a:fld>
            <a:endParaRPr lang="en-US"/>
          </a:p>
        </p:txBody>
      </p:sp>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8077200" cy="1143000"/>
          </a:xfrm>
        </p:spPr>
        <p:txBody>
          <a:bodyPr wrap="square" numCol="1" anchorCtr="0" compatLnSpc="1">
            <a:prstTxWarp prst="textNoShape">
              <a:avLst/>
            </a:prstTxWarp>
          </a:bodyPr>
          <a:lstStyle/>
          <a:p>
            <a:pPr fontAlgn="auto">
              <a:spcAft>
                <a:spcPts val="0"/>
              </a:spcAft>
              <a:defRPr/>
            </a:pPr>
            <a:r>
              <a:rPr lang="en-US" b="1" dirty="0"/>
              <a:t>Submit Cost Report to DHCS</a:t>
            </a:r>
          </a:p>
        </p:txBody>
      </p:sp>
      <p:sp>
        <p:nvSpPr>
          <p:cNvPr id="215043" name="Content Placeholder 2"/>
          <p:cNvSpPr>
            <a:spLocks noGrp="1"/>
          </p:cNvSpPr>
          <p:nvPr>
            <p:ph idx="1"/>
          </p:nvPr>
        </p:nvSpPr>
        <p:spPr>
          <a:xfrm>
            <a:off x="381000" y="1828800"/>
            <a:ext cx="7521575" cy="3733800"/>
          </a:xfrm>
        </p:spPr>
        <p:txBody>
          <a:bodyPr rtlCol="0">
            <a:normAutofit/>
          </a:bodyPr>
          <a:lstStyle/>
          <a:p>
            <a:pPr fontAlgn="auto">
              <a:spcAft>
                <a:spcPts val="0"/>
              </a:spcAft>
              <a:buFont typeface="Wingdings" pitchFamily="2" charset="2"/>
              <a:buChar char="§"/>
              <a:defRPr/>
            </a:pPr>
            <a:r>
              <a:rPr lang="en-US" sz="2400" dirty="0">
                <a:solidFill>
                  <a:srgbClr val="FF0000"/>
                </a:solidFill>
              </a:rPr>
              <a:t>COMPLETE</a:t>
            </a:r>
            <a:r>
              <a:rPr lang="en-US" sz="2400" dirty="0"/>
              <a:t> and </a:t>
            </a:r>
            <a:r>
              <a:rPr lang="en-US" sz="2400" dirty="0">
                <a:solidFill>
                  <a:srgbClr val="FF0000"/>
                </a:solidFill>
              </a:rPr>
              <a:t>ACCURATE</a:t>
            </a:r>
            <a:r>
              <a:rPr lang="en-US" sz="2400" dirty="0"/>
              <a:t> Cost Report is due NOVEMBER 1 from the close of the previous fiscal year</a:t>
            </a:r>
          </a:p>
          <a:p>
            <a:pPr marL="402336" lvl="2" indent="-164592" fontAlgn="auto">
              <a:spcAft>
                <a:spcPts val="0"/>
              </a:spcAft>
              <a:defRPr/>
            </a:pPr>
            <a:r>
              <a:rPr lang="en-US" sz="2400" dirty="0"/>
              <a:t>County Certification signed and attested to its accuracy</a:t>
            </a:r>
          </a:p>
          <a:p>
            <a:pPr fontAlgn="auto">
              <a:spcAft>
                <a:spcPts val="0"/>
              </a:spcAft>
              <a:buFont typeface="Wingdings 2" pitchFamily="18" charset="2"/>
              <a:buNone/>
              <a:defRPr/>
            </a:pPr>
            <a:endParaRPr lang="en-US" sz="2000" dirty="0"/>
          </a:p>
          <a:p>
            <a:pPr marL="0" lvl="1" indent="0" fontAlgn="auto">
              <a:spcAft>
                <a:spcPts val="0"/>
              </a:spcAft>
              <a:buFont typeface="Wingdings" pitchFamily="2" charset="2"/>
              <a:buNone/>
              <a:defRPr/>
            </a:pPr>
            <a:endParaRPr lang="en-US" sz="2000" dirty="0"/>
          </a:p>
          <a:p>
            <a:pPr fontAlgn="auto">
              <a:spcAft>
                <a:spcPts val="0"/>
              </a:spcAft>
              <a:buFont typeface="Wingdings" pitchFamily="2" charset="2"/>
              <a:buChar char="§"/>
              <a:defRPr/>
            </a:pPr>
            <a:r>
              <a:rPr lang="en-US" sz="2400" dirty="0"/>
              <a:t>It’s outlined in the county contract </a:t>
            </a:r>
          </a:p>
          <a:p>
            <a:pPr marL="402336" lvl="2" indent="-164592" fontAlgn="auto">
              <a:spcAft>
                <a:spcPts val="0"/>
              </a:spcAft>
              <a:defRPr/>
            </a:pPr>
            <a:endParaRPr lang="en-US" sz="2000" dirty="0"/>
          </a:p>
        </p:txBody>
      </p:sp>
      <p:sp>
        <p:nvSpPr>
          <p:cNvPr id="5" name="Slide Number Placeholder 3"/>
          <p:cNvSpPr>
            <a:spLocks noGrp="1"/>
          </p:cNvSpPr>
          <p:nvPr>
            <p:ph type="sldNum" sz="quarter" idx="12"/>
          </p:nvPr>
        </p:nvSpPr>
        <p:spPr/>
        <p:txBody>
          <a:bodyPr>
            <a:normAutofit/>
          </a:bodyPr>
          <a:lstStyle/>
          <a:p>
            <a:pPr>
              <a:defRPr/>
            </a:pPr>
            <a:fld id="{E0AE71F6-EECD-4EC5-8D76-D8AAB80EEA5C}" type="slidenum">
              <a:rPr lang="en-US"/>
              <a:pPr>
                <a:defRPr/>
              </a:pPr>
              <a:t>24</a:t>
            </a:fld>
            <a:endParaRPr lang="en-US"/>
          </a:p>
        </p:txBody>
      </p:sp>
      <p:sp>
        <p:nvSpPr>
          <p:cNvPr id="141316" name="Slide Number Placeholder 3"/>
          <p:cNvSpPr txBox="1">
            <a:spLocks noGrp="1"/>
          </p:cNvSpPr>
          <p:nvPr/>
        </p:nvSpPr>
        <p:spPr bwMode="auto">
          <a:xfrm>
            <a:off x="8613775" y="6305550"/>
            <a:ext cx="4572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Franklin Gothic Book" pitchFamily="34" charset="0"/>
              </a:defRPr>
            </a:lvl1pPr>
            <a:lvl2pPr marL="742950" indent="-285750">
              <a:defRPr>
                <a:solidFill>
                  <a:schemeClr val="tx1"/>
                </a:solidFill>
                <a:latin typeface="Franklin Gothic Book" pitchFamily="34" charset="0"/>
              </a:defRPr>
            </a:lvl2pPr>
            <a:lvl3pPr marL="1143000" indent="-228600">
              <a:defRPr>
                <a:solidFill>
                  <a:schemeClr val="tx1"/>
                </a:solidFill>
                <a:latin typeface="Franklin Gothic Book" pitchFamily="34" charset="0"/>
              </a:defRPr>
            </a:lvl3pPr>
            <a:lvl4pPr marL="1600200" indent="-228600">
              <a:defRPr>
                <a:solidFill>
                  <a:schemeClr val="tx1"/>
                </a:solidFill>
                <a:latin typeface="Franklin Gothic Book" pitchFamily="34" charset="0"/>
              </a:defRPr>
            </a:lvl4pPr>
            <a:lvl5pPr marL="2057400" indent="-228600">
              <a:defRPr>
                <a:solidFill>
                  <a:schemeClr val="tx1"/>
                </a:solidFill>
                <a:latin typeface="Franklin Gothic Book" pitchFamily="34" charset="0"/>
              </a:defRPr>
            </a:lvl5pPr>
            <a:lvl6pPr marL="2514600" indent="-228600" fontAlgn="base">
              <a:spcBef>
                <a:spcPct val="0"/>
              </a:spcBef>
              <a:spcAft>
                <a:spcPct val="0"/>
              </a:spcAft>
              <a:defRPr>
                <a:solidFill>
                  <a:schemeClr val="tx1"/>
                </a:solidFill>
                <a:latin typeface="Franklin Gothic Book" pitchFamily="34" charset="0"/>
              </a:defRPr>
            </a:lvl6pPr>
            <a:lvl7pPr marL="2971800" indent="-228600" fontAlgn="base">
              <a:spcBef>
                <a:spcPct val="0"/>
              </a:spcBef>
              <a:spcAft>
                <a:spcPct val="0"/>
              </a:spcAft>
              <a:defRPr>
                <a:solidFill>
                  <a:schemeClr val="tx1"/>
                </a:solidFill>
                <a:latin typeface="Franklin Gothic Book" pitchFamily="34" charset="0"/>
              </a:defRPr>
            </a:lvl7pPr>
            <a:lvl8pPr marL="3429000" indent="-228600" fontAlgn="base">
              <a:spcBef>
                <a:spcPct val="0"/>
              </a:spcBef>
              <a:spcAft>
                <a:spcPct val="0"/>
              </a:spcAft>
              <a:defRPr>
                <a:solidFill>
                  <a:schemeClr val="tx1"/>
                </a:solidFill>
                <a:latin typeface="Franklin Gothic Book" pitchFamily="34" charset="0"/>
              </a:defRPr>
            </a:lvl8pPr>
            <a:lvl9pPr marL="3886200" indent="-228600" fontAlgn="base">
              <a:spcBef>
                <a:spcPct val="0"/>
              </a:spcBef>
              <a:spcAft>
                <a:spcPct val="0"/>
              </a:spcAft>
              <a:defRPr>
                <a:solidFill>
                  <a:schemeClr val="tx1"/>
                </a:solidFill>
                <a:latin typeface="Franklin Gothic Book" pitchFamily="34" charset="0"/>
              </a:defRPr>
            </a:lvl9pPr>
          </a:lstStyle>
          <a:p>
            <a:pPr algn="ctr"/>
            <a:fld id="{DF9D4B5E-7989-407F-AA82-21A96FF0E0BE}" type="slidenum">
              <a:rPr lang="en-US" sz="1200">
                <a:solidFill>
                  <a:srgbClr val="92A1A4"/>
                </a:solidFill>
                <a:latin typeface="Tahoma" pitchFamily="34" charset="0"/>
              </a:rPr>
              <a:pPr algn="ctr"/>
              <a:t>24</a:t>
            </a:fld>
            <a:endParaRPr lang="en-US" sz="1200">
              <a:solidFill>
                <a:srgbClr val="92A1A4"/>
              </a:solidFill>
              <a:latin typeface="Tahoma" pitchFamily="34" charset="0"/>
            </a:endParaRPr>
          </a:p>
        </p:txBody>
      </p:sp>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Rectangle 2"/>
          <p:cNvSpPr>
            <a:spLocks noGrp="1"/>
          </p:cNvSpPr>
          <p:nvPr>
            <p:ph type="title"/>
          </p:nvPr>
        </p:nvSpPr>
        <p:spPr bwMode="auto">
          <a:xfrm>
            <a:off x="822325" y="365125"/>
            <a:ext cx="7521575" cy="701675"/>
          </a:xfrm>
        </p:spPr>
        <p:txBody>
          <a:bodyPr wrap="square" numCol="1" anchorCtr="0" compatLnSpc="1">
            <a:prstTxWarp prst="textNoShape">
              <a:avLst/>
            </a:prstTxWarp>
          </a:bodyPr>
          <a:lstStyle/>
          <a:p>
            <a:pPr fontAlgn="auto">
              <a:spcAft>
                <a:spcPts val="0"/>
              </a:spcAft>
              <a:defRPr/>
            </a:pPr>
            <a:r>
              <a:rPr lang="en-US" b="1" dirty="0"/>
              <a:t>Who says, November 1 </a:t>
            </a:r>
          </a:p>
        </p:txBody>
      </p:sp>
      <p:sp>
        <p:nvSpPr>
          <p:cNvPr id="216067" name="Rectangle 3"/>
          <p:cNvSpPr>
            <a:spLocks noGrp="1"/>
          </p:cNvSpPr>
          <p:nvPr>
            <p:ph idx="1"/>
          </p:nvPr>
        </p:nvSpPr>
        <p:spPr>
          <a:xfrm>
            <a:off x="533400" y="1524000"/>
            <a:ext cx="7521575" cy="4267200"/>
          </a:xfrm>
        </p:spPr>
        <p:txBody>
          <a:bodyPr rtlCol="0">
            <a:normAutofit fontScale="85000" lnSpcReduction="20000"/>
          </a:bodyPr>
          <a:lstStyle/>
          <a:p>
            <a:pPr fontAlgn="auto">
              <a:lnSpc>
                <a:spcPct val="90000"/>
              </a:lnSpc>
              <a:spcAft>
                <a:spcPts val="0"/>
              </a:spcAft>
              <a:buFont typeface="Wingdings" pitchFamily="2" charset="2"/>
              <a:buChar char="§"/>
              <a:defRPr/>
            </a:pPr>
            <a:r>
              <a:rPr lang="en-US" sz="2400" dirty="0"/>
              <a:t>Exhibit D – County Contract – Final</a:t>
            </a:r>
          </a:p>
          <a:p>
            <a:pPr fontAlgn="auto">
              <a:lnSpc>
                <a:spcPct val="90000"/>
              </a:lnSpc>
              <a:spcAft>
                <a:spcPts val="0"/>
              </a:spcAft>
              <a:buFont typeface="Wingdings 2" pitchFamily="18" charset="2"/>
              <a:buNone/>
              <a:defRPr/>
            </a:pPr>
            <a:endParaRPr lang="en-US" dirty="0"/>
          </a:p>
          <a:p>
            <a:pPr fontAlgn="auto">
              <a:lnSpc>
                <a:spcPct val="90000"/>
              </a:lnSpc>
              <a:spcAft>
                <a:spcPts val="0"/>
              </a:spcAft>
              <a:buFont typeface="Wingdings" pitchFamily="2" charset="2"/>
              <a:buChar char="§"/>
              <a:defRPr/>
            </a:pPr>
            <a:r>
              <a:rPr lang="en-US" sz="2400" dirty="0"/>
              <a:t>ARTICLE V. INVOICE/CLAIM AND PAYMENT PROCEDURES </a:t>
            </a:r>
          </a:p>
          <a:p>
            <a:pPr marL="402336" lvl="2" indent="-164592" fontAlgn="auto">
              <a:lnSpc>
                <a:spcPct val="90000"/>
              </a:lnSpc>
              <a:spcAft>
                <a:spcPts val="0"/>
              </a:spcAft>
              <a:defRPr/>
            </a:pPr>
            <a:r>
              <a:rPr lang="en-US" sz="2600" dirty="0"/>
              <a:t>C. Year-End Cost Settlement Reports </a:t>
            </a:r>
          </a:p>
          <a:p>
            <a:pPr marL="630936" lvl="3" indent="-164592" fontAlgn="auto">
              <a:lnSpc>
                <a:spcPct val="90000"/>
              </a:lnSpc>
              <a:spcAft>
                <a:spcPts val="0"/>
              </a:spcAft>
              <a:defRPr/>
            </a:pPr>
            <a:r>
              <a:rPr lang="en-US" sz="2600" dirty="0"/>
              <a:t>…. Pursuant to </a:t>
            </a:r>
            <a:r>
              <a:rPr lang="en-US" sz="2600" b="1" dirty="0"/>
              <a:t>HSC Section 11758.46 (j)(2)</a:t>
            </a:r>
            <a:r>
              <a:rPr lang="en-US" sz="2600" dirty="0"/>
              <a:t> Contractor shall submit to the State, on November 1 of each year, … previous fiscal year: </a:t>
            </a:r>
          </a:p>
          <a:p>
            <a:pPr marL="630936" lvl="3" indent="-164592" fontAlgn="auto">
              <a:lnSpc>
                <a:spcPct val="90000"/>
              </a:lnSpc>
              <a:spcAft>
                <a:spcPts val="0"/>
              </a:spcAft>
              <a:defRPr/>
            </a:pPr>
            <a:r>
              <a:rPr lang="en-US" sz="2600" dirty="0"/>
              <a:t>(a) Document 2P, County Certification Year-End Claim for Reimbursement </a:t>
            </a:r>
          </a:p>
          <a:p>
            <a:pPr marL="630936" lvl="3" indent="-164592" fontAlgn="auto">
              <a:lnSpc>
                <a:spcPct val="90000"/>
              </a:lnSpc>
              <a:spcAft>
                <a:spcPts val="0"/>
              </a:spcAft>
              <a:defRPr/>
            </a:pPr>
            <a:r>
              <a:rPr lang="en-US" sz="2600" dirty="0"/>
              <a:t>(b) – (f) Appropriate Drug </a:t>
            </a:r>
            <a:r>
              <a:rPr lang="en-US" sz="2600" dirty="0" err="1"/>
              <a:t>Medi</a:t>
            </a:r>
            <a:r>
              <a:rPr lang="en-US" sz="2600" dirty="0"/>
              <a:t>-Cal Forms by provided service type</a:t>
            </a:r>
          </a:p>
          <a:p>
            <a:pPr fontAlgn="auto">
              <a:lnSpc>
                <a:spcPct val="90000"/>
              </a:lnSpc>
              <a:spcAft>
                <a:spcPts val="0"/>
              </a:spcAft>
              <a:buFont typeface="Wingdings 2" pitchFamily="18" charset="2"/>
              <a:buNone/>
              <a:defRPr/>
            </a:pPr>
            <a:r>
              <a:rPr lang="en-US" sz="2600" dirty="0"/>
              <a:t>                Document 2P(a) - 2P(</a:t>
            </a:r>
            <a:r>
              <a:rPr lang="en-US" sz="2600" dirty="0" err="1"/>
              <a:t>i</a:t>
            </a:r>
            <a:r>
              <a:rPr lang="en-US" sz="2600" dirty="0"/>
              <a:t>), (if applicable)</a:t>
            </a:r>
          </a:p>
          <a:p>
            <a:pPr fontAlgn="auto">
              <a:lnSpc>
                <a:spcPct val="90000"/>
              </a:lnSpc>
              <a:spcAft>
                <a:spcPts val="0"/>
              </a:spcAft>
              <a:buFont typeface="Wingdings 2" pitchFamily="18" charset="2"/>
              <a:buNone/>
              <a:defRPr/>
            </a:pPr>
            <a:endParaRPr lang="en-US" sz="1800" dirty="0"/>
          </a:p>
          <a:p>
            <a:pPr marL="630936" lvl="3" indent="-164592" fontAlgn="auto">
              <a:lnSpc>
                <a:spcPct val="90000"/>
              </a:lnSpc>
              <a:spcAft>
                <a:spcPts val="0"/>
              </a:spcAft>
              <a:defRPr/>
            </a:pPr>
            <a:r>
              <a:rPr lang="en-US" sz="2600" dirty="0"/>
              <a:t>(g) Electronic program as prescribed by the State that contains detailed cost report data</a:t>
            </a:r>
          </a:p>
        </p:txBody>
      </p:sp>
      <p:sp>
        <p:nvSpPr>
          <p:cNvPr id="4" name="Slide Number Placeholder 21"/>
          <p:cNvSpPr>
            <a:spLocks noGrp="1"/>
          </p:cNvSpPr>
          <p:nvPr>
            <p:ph type="sldNum" sz="quarter" idx="12"/>
          </p:nvPr>
        </p:nvSpPr>
        <p:spPr/>
        <p:txBody>
          <a:bodyPr>
            <a:normAutofit/>
          </a:bodyPr>
          <a:lstStyle/>
          <a:p>
            <a:pPr>
              <a:defRPr/>
            </a:pPr>
            <a:fld id="{EF60B7BD-B0D5-467E-B31C-7CA6041E53AE}" type="slidenum">
              <a:rPr lang="en-US"/>
              <a:pPr>
                <a:defRPr/>
              </a:pPr>
              <a:t>25</a:t>
            </a:fld>
            <a:endParaRPr lang="en-US"/>
          </a:p>
        </p:txBody>
      </p:sp>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wrap="square" numCol="1" anchorCtr="0" compatLnSpc="1">
            <a:prstTxWarp prst="textNoShape">
              <a:avLst/>
            </a:prstTxWarp>
          </a:bodyPr>
          <a:lstStyle/>
          <a:p>
            <a:pPr fontAlgn="auto">
              <a:spcAft>
                <a:spcPts val="0"/>
              </a:spcAft>
              <a:defRPr/>
            </a:pPr>
            <a:r>
              <a:rPr lang="en-US" b="1" dirty="0"/>
              <a:t>Submit the Cost Report</a:t>
            </a:r>
          </a:p>
        </p:txBody>
      </p:sp>
      <p:sp>
        <p:nvSpPr>
          <p:cNvPr id="145410" name="Content Placeholder 2"/>
          <p:cNvSpPr>
            <a:spLocks noGrp="1"/>
          </p:cNvSpPr>
          <p:nvPr>
            <p:ph idx="1"/>
          </p:nvPr>
        </p:nvSpPr>
        <p:spPr/>
        <p:txBody>
          <a:bodyPr/>
          <a:lstStyle/>
          <a:p>
            <a:pPr>
              <a:buFont typeface="Wingdings" pitchFamily="2" charset="2"/>
              <a:buChar char="§"/>
            </a:pPr>
            <a:r>
              <a:rPr lang="en-US" sz="2400" dirty="0"/>
              <a:t>By e-mail</a:t>
            </a:r>
          </a:p>
          <a:p>
            <a:pPr marL="742950" lvl="1" indent="-285750"/>
            <a:r>
              <a:rPr lang="en-US" sz="2000" dirty="0"/>
              <a:t>Scanned copy of County Certification (followed by original in the mail or overnight service)</a:t>
            </a:r>
          </a:p>
          <a:p>
            <a:pPr marL="742950" lvl="1" indent="-285750"/>
            <a:r>
              <a:rPr lang="en-US" sz="2000" dirty="0"/>
              <a:t>Paradox Files</a:t>
            </a:r>
          </a:p>
          <a:p>
            <a:pPr marL="742950" lvl="1" indent="-285750"/>
            <a:r>
              <a:rPr lang="en-US" sz="2000" dirty="0"/>
              <a:t>DMC Forms</a:t>
            </a:r>
          </a:p>
          <a:p>
            <a:pPr marL="742950" lvl="1" indent="-285750"/>
            <a:r>
              <a:rPr lang="en-US" sz="2000" cap="all" dirty="0">
                <a:hlinkClick r:id="rId3"/>
              </a:rPr>
              <a:t>aodcostreport</a:t>
            </a:r>
            <a:r>
              <a:rPr lang="en-US" sz="2000" dirty="0">
                <a:hlinkClick r:id="rId3"/>
              </a:rPr>
              <a:t>@dhcs.ca.gov</a:t>
            </a:r>
            <a:endParaRPr lang="en-US" sz="2000" dirty="0"/>
          </a:p>
          <a:p>
            <a:pPr marL="742950" lvl="1" indent="-285750"/>
            <a:endParaRPr lang="en-US" dirty="0"/>
          </a:p>
          <a:p>
            <a:pPr>
              <a:buFont typeface="Wingdings" pitchFamily="2" charset="2"/>
              <a:buChar char="§"/>
            </a:pPr>
            <a:r>
              <a:rPr lang="en-US" sz="2400" dirty="0"/>
              <a:t>By Mail / Overnight – Attn: Irma Nieves</a:t>
            </a:r>
          </a:p>
          <a:p>
            <a:pPr marL="742950" lvl="1" indent="-285750"/>
            <a:r>
              <a:rPr lang="en-US" sz="2000" dirty="0"/>
              <a:t>Original Signature County Certification</a:t>
            </a:r>
          </a:p>
          <a:p>
            <a:pPr marL="742950" lvl="1" indent="-285750"/>
            <a:r>
              <a:rPr lang="en-US" sz="2000" dirty="0"/>
              <a:t>DMC Forms</a:t>
            </a:r>
          </a:p>
          <a:p>
            <a:pPr marL="742950" lvl="1" indent="-285750"/>
            <a:endParaRPr lang="en-US" dirty="0"/>
          </a:p>
          <a:p>
            <a:pPr marL="742950" lvl="1" indent="-285750"/>
            <a:r>
              <a:rPr lang="en-US" sz="2000" b="1" dirty="0"/>
              <a:t>Do NOT send to your assigned analyst</a:t>
            </a:r>
          </a:p>
        </p:txBody>
      </p:sp>
      <p:sp>
        <p:nvSpPr>
          <p:cNvPr id="5" name="Slide Number Placeholder 3"/>
          <p:cNvSpPr>
            <a:spLocks noGrp="1"/>
          </p:cNvSpPr>
          <p:nvPr>
            <p:ph type="sldNum" sz="quarter" idx="12"/>
          </p:nvPr>
        </p:nvSpPr>
        <p:spPr/>
        <p:txBody>
          <a:bodyPr>
            <a:normAutofit/>
          </a:bodyPr>
          <a:lstStyle/>
          <a:p>
            <a:pPr>
              <a:defRPr/>
            </a:pPr>
            <a:fld id="{3327299B-E3B8-4F49-968E-F5282547E7F7}" type="slidenum">
              <a:rPr lang="en-US"/>
              <a:pPr>
                <a:defRPr/>
              </a:pPr>
              <a:t>26</a:t>
            </a:fld>
            <a:endParaRPr lang="en-US"/>
          </a:p>
        </p:txBody>
      </p:sp>
      <p:sp>
        <p:nvSpPr>
          <p:cNvPr id="145412" name="Slide Number Placeholder 3"/>
          <p:cNvSpPr txBox="1">
            <a:spLocks noGrp="1"/>
          </p:cNvSpPr>
          <p:nvPr/>
        </p:nvSpPr>
        <p:spPr bwMode="auto">
          <a:xfrm>
            <a:off x="8613775" y="6305550"/>
            <a:ext cx="4572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Franklin Gothic Book" pitchFamily="34" charset="0"/>
              </a:defRPr>
            </a:lvl1pPr>
            <a:lvl2pPr marL="742950" indent="-285750">
              <a:defRPr>
                <a:solidFill>
                  <a:schemeClr val="tx1"/>
                </a:solidFill>
                <a:latin typeface="Franklin Gothic Book" pitchFamily="34" charset="0"/>
              </a:defRPr>
            </a:lvl2pPr>
            <a:lvl3pPr marL="1143000" indent="-228600">
              <a:defRPr>
                <a:solidFill>
                  <a:schemeClr val="tx1"/>
                </a:solidFill>
                <a:latin typeface="Franklin Gothic Book" pitchFamily="34" charset="0"/>
              </a:defRPr>
            </a:lvl3pPr>
            <a:lvl4pPr marL="1600200" indent="-228600">
              <a:defRPr>
                <a:solidFill>
                  <a:schemeClr val="tx1"/>
                </a:solidFill>
                <a:latin typeface="Franklin Gothic Book" pitchFamily="34" charset="0"/>
              </a:defRPr>
            </a:lvl4pPr>
            <a:lvl5pPr marL="2057400" indent="-228600">
              <a:defRPr>
                <a:solidFill>
                  <a:schemeClr val="tx1"/>
                </a:solidFill>
                <a:latin typeface="Franklin Gothic Book" pitchFamily="34" charset="0"/>
              </a:defRPr>
            </a:lvl5pPr>
            <a:lvl6pPr marL="2514600" indent="-228600" fontAlgn="base">
              <a:spcBef>
                <a:spcPct val="0"/>
              </a:spcBef>
              <a:spcAft>
                <a:spcPct val="0"/>
              </a:spcAft>
              <a:defRPr>
                <a:solidFill>
                  <a:schemeClr val="tx1"/>
                </a:solidFill>
                <a:latin typeface="Franklin Gothic Book" pitchFamily="34" charset="0"/>
              </a:defRPr>
            </a:lvl6pPr>
            <a:lvl7pPr marL="2971800" indent="-228600" fontAlgn="base">
              <a:spcBef>
                <a:spcPct val="0"/>
              </a:spcBef>
              <a:spcAft>
                <a:spcPct val="0"/>
              </a:spcAft>
              <a:defRPr>
                <a:solidFill>
                  <a:schemeClr val="tx1"/>
                </a:solidFill>
                <a:latin typeface="Franklin Gothic Book" pitchFamily="34" charset="0"/>
              </a:defRPr>
            </a:lvl7pPr>
            <a:lvl8pPr marL="3429000" indent="-228600" fontAlgn="base">
              <a:spcBef>
                <a:spcPct val="0"/>
              </a:spcBef>
              <a:spcAft>
                <a:spcPct val="0"/>
              </a:spcAft>
              <a:defRPr>
                <a:solidFill>
                  <a:schemeClr val="tx1"/>
                </a:solidFill>
                <a:latin typeface="Franklin Gothic Book" pitchFamily="34" charset="0"/>
              </a:defRPr>
            </a:lvl8pPr>
            <a:lvl9pPr marL="3886200" indent="-228600" fontAlgn="base">
              <a:spcBef>
                <a:spcPct val="0"/>
              </a:spcBef>
              <a:spcAft>
                <a:spcPct val="0"/>
              </a:spcAft>
              <a:defRPr>
                <a:solidFill>
                  <a:schemeClr val="tx1"/>
                </a:solidFill>
                <a:latin typeface="Franklin Gothic Book" pitchFamily="34" charset="0"/>
              </a:defRPr>
            </a:lvl9pPr>
          </a:lstStyle>
          <a:p>
            <a:pPr algn="ctr"/>
            <a:fld id="{01021901-3E24-460C-8FFB-AC43A7D357EB}" type="slidenum">
              <a:rPr lang="en-US" sz="1200">
                <a:solidFill>
                  <a:srgbClr val="92A1A4"/>
                </a:solidFill>
                <a:latin typeface="Tahoma" pitchFamily="34" charset="0"/>
              </a:rPr>
              <a:pPr algn="ctr"/>
              <a:t>26</a:t>
            </a:fld>
            <a:endParaRPr lang="en-US" sz="1200">
              <a:solidFill>
                <a:srgbClr val="92A1A4"/>
              </a:solidFill>
              <a:latin typeface="Tahoma" pitchFamily="34" charset="0"/>
            </a:endParaRPr>
          </a:p>
        </p:txBody>
      </p:sp>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6675" y="3505200"/>
            <a:ext cx="7246961" cy="990600"/>
          </a:xfrm>
        </p:spPr>
        <p:txBody>
          <a:bodyPr/>
          <a:lstStyle/>
          <a:p>
            <a:pPr algn="r"/>
            <a:r>
              <a:rPr lang="en-US" dirty="0"/>
              <a:t>US Mail Address</a:t>
            </a:r>
          </a:p>
        </p:txBody>
      </p:sp>
      <p:sp>
        <p:nvSpPr>
          <p:cNvPr id="5" name="Title 1"/>
          <p:cNvSpPr txBox="1">
            <a:spLocks/>
          </p:cNvSpPr>
          <p:nvPr/>
        </p:nvSpPr>
        <p:spPr>
          <a:xfrm>
            <a:off x="304800" y="427038"/>
            <a:ext cx="7620000" cy="792162"/>
          </a:xfrm>
          <a:prstGeom prst="rect">
            <a:avLst/>
          </a:prstGeom>
        </p:spPr>
        <p:txBody>
          <a:bodyPr vert="horz" lIns="91440" tIns="45720" rIns="91440" bIns="45720" rtlCol="0" anchor="ctr">
            <a:noAutofit/>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pPr fontAlgn="auto">
              <a:spcAft>
                <a:spcPts val="0"/>
              </a:spcAft>
            </a:pPr>
            <a:r>
              <a:rPr lang="en-US" dirty="0"/>
              <a:t>Overnight Mail Address</a:t>
            </a:r>
          </a:p>
        </p:txBody>
      </p:sp>
      <p:sp>
        <p:nvSpPr>
          <p:cNvPr id="7" name="Rectangle 6" descr="Example of Overnight Mail Address label"/>
          <p:cNvSpPr/>
          <p:nvPr/>
        </p:nvSpPr>
        <p:spPr>
          <a:xfrm>
            <a:off x="315036" y="548185"/>
            <a:ext cx="5943600" cy="2743200"/>
          </a:xfrm>
          <a:prstGeom prst="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457200" y="1143000"/>
            <a:ext cx="7620000" cy="2133600"/>
          </a:xfrm>
        </p:spPr>
        <p:txBody>
          <a:bodyPr/>
          <a:lstStyle/>
          <a:p>
            <a:pPr marL="114300" indent="0">
              <a:buNone/>
            </a:pPr>
            <a:r>
              <a:rPr lang="en-US" dirty="0"/>
              <a:t>Irma Nieves</a:t>
            </a:r>
          </a:p>
          <a:p>
            <a:pPr marL="114300" indent="0">
              <a:buNone/>
            </a:pPr>
            <a:r>
              <a:rPr lang="en-US" dirty="0"/>
              <a:t>Dept. of Health Care Services</a:t>
            </a:r>
          </a:p>
          <a:p>
            <a:pPr marL="114300" indent="0">
              <a:buNone/>
            </a:pPr>
            <a:r>
              <a:rPr lang="en-US" dirty="0"/>
              <a:t>SUD – PRTSD – FMAB</a:t>
            </a:r>
          </a:p>
          <a:p>
            <a:pPr marL="114300" indent="0">
              <a:buNone/>
            </a:pPr>
            <a:r>
              <a:rPr lang="en-US" dirty="0"/>
              <a:t>1700 K. St.  Mail Stop 2629</a:t>
            </a:r>
          </a:p>
          <a:p>
            <a:pPr marL="114300" indent="0">
              <a:buNone/>
            </a:pPr>
            <a:r>
              <a:rPr lang="en-US" dirty="0"/>
              <a:t>Sacramento, CA 95811</a:t>
            </a:r>
          </a:p>
        </p:txBody>
      </p:sp>
      <p:sp>
        <p:nvSpPr>
          <p:cNvPr id="8" name="Rectangle 7" descr="Example of US Mail Address label"/>
          <p:cNvSpPr/>
          <p:nvPr/>
        </p:nvSpPr>
        <p:spPr>
          <a:xfrm>
            <a:off x="3286836" y="3657600"/>
            <a:ext cx="4876800" cy="2819400"/>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2"/>
          <p:cNvSpPr txBox="1">
            <a:spLocks/>
          </p:cNvSpPr>
          <p:nvPr/>
        </p:nvSpPr>
        <p:spPr>
          <a:xfrm>
            <a:off x="1000836" y="4336576"/>
            <a:ext cx="7162800" cy="2133600"/>
          </a:xfrm>
          <a:prstGeom prst="rect">
            <a:avLst/>
          </a:prstGeom>
        </p:spPr>
        <p:txBody>
          <a:bodyPr vert="horz" lIns="91440" tIns="45720" rIns="91440" bIns="45720" rtlCol="0">
            <a:normAutofit/>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marL="114300" indent="0" algn="r" fontAlgn="auto">
              <a:spcAft>
                <a:spcPts val="0"/>
              </a:spcAft>
              <a:buNone/>
            </a:pPr>
            <a:r>
              <a:rPr lang="en-US" dirty="0"/>
              <a:t>Irma Nieves</a:t>
            </a:r>
          </a:p>
          <a:p>
            <a:pPr marL="114300" indent="0" algn="r" fontAlgn="auto">
              <a:spcAft>
                <a:spcPts val="0"/>
              </a:spcAft>
              <a:buNone/>
            </a:pPr>
            <a:r>
              <a:rPr lang="en-US" dirty="0"/>
              <a:t>Dept. of Health Care Services</a:t>
            </a:r>
          </a:p>
          <a:p>
            <a:pPr marL="114300" indent="0" algn="r" fontAlgn="auto">
              <a:spcAft>
                <a:spcPts val="0"/>
              </a:spcAft>
              <a:buNone/>
            </a:pPr>
            <a:r>
              <a:rPr lang="en-US" dirty="0"/>
              <a:t>SUD – PRTSD – FMAB</a:t>
            </a:r>
          </a:p>
          <a:p>
            <a:pPr marL="114300" indent="0" algn="r" fontAlgn="auto">
              <a:spcAft>
                <a:spcPts val="0"/>
              </a:spcAft>
              <a:buNone/>
            </a:pPr>
            <a:r>
              <a:rPr lang="en-US" dirty="0"/>
              <a:t>PO Box 997413 Mail Stop 2629</a:t>
            </a:r>
          </a:p>
          <a:p>
            <a:pPr marL="114300" indent="0" algn="r" fontAlgn="auto">
              <a:spcAft>
                <a:spcPts val="0"/>
              </a:spcAft>
              <a:buNone/>
            </a:pPr>
            <a:r>
              <a:rPr lang="en-US" dirty="0"/>
              <a:t>Sacramento, CA 95899-7413</a:t>
            </a:r>
          </a:p>
        </p:txBody>
      </p:sp>
      <p:sp>
        <p:nvSpPr>
          <p:cNvPr id="4" name="Slide Number Placeholder 3"/>
          <p:cNvSpPr>
            <a:spLocks noGrp="1"/>
          </p:cNvSpPr>
          <p:nvPr>
            <p:ph type="sldNum" sz="quarter" idx="12"/>
          </p:nvPr>
        </p:nvSpPr>
        <p:spPr/>
        <p:txBody>
          <a:bodyPr/>
          <a:lstStyle/>
          <a:p>
            <a:pPr>
              <a:defRPr/>
            </a:pPr>
            <a:fld id="{2FC92278-53A6-450E-9C30-62357F63AAA5}" type="slidenum">
              <a:rPr lang="en-US" smtClean="0"/>
              <a:pPr>
                <a:defRPr/>
              </a:pPr>
              <a:t>27</a:t>
            </a:fld>
            <a:endParaRPr lang="en-US"/>
          </a:p>
        </p:txBody>
      </p:sp>
    </p:spTree>
    <p:extLst>
      <p:ext uri="{BB962C8B-B14F-4D97-AF65-F5344CB8AC3E}">
        <p14:creationId xmlns:p14="http://schemas.microsoft.com/office/powerpoint/2010/main" val="176801564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wrap="square" numCol="1" anchorCtr="0" compatLnSpc="1">
            <a:prstTxWarp prst="textNoShape">
              <a:avLst/>
            </a:prstTxWarp>
          </a:bodyPr>
          <a:lstStyle/>
          <a:p>
            <a:pPr fontAlgn="auto">
              <a:spcAft>
                <a:spcPts val="0"/>
              </a:spcAft>
              <a:defRPr/>
            </a:pPr>
            <a:r>
              <a:rPr lang="en-US" b="1" dirty="0"/>
              <a:t>Received at DHCS </a:t>
            </a:r>
          </a:p>
        </p:txBody>
      </p:sp>
      <p:sp>
        <p:nvSpPr>
          <p:cNvPr id="147458" name="Content Placeholder 2"/>
          <p:cNvSpPr>
            <a:spLocks noGrp="1"/>
          </p:cNvSpPr>
          <p:nvPr>
            <p:ph idx="1"/>
          </p:nvPr>
        </p:nvSpPr>
        <p:spPr>
          <a:xfrm>
            <a:off x="609600" y="1905000"/>
            <a:ext cx="7483475" cy="2971800"/>
          </a:xfrm>
        </p:spPr>
        <p:txBody>
          <a:bodyPr/>
          <a:lstStyle/>
          <a:p>
            <a:pPr>
              <a:buFont typeface="Wingdings" pitchFamily="2" charset="2"/>
              <a:buChar char="§"/>
            </a:pPr>
            <a:r>
              <a:rPr lang="en-US" sz="2400" dirty="0"/>
              <a:t>Series of desk-edit criteria of submitted information</a:t>
            </a:r>
          </a:p>
          <a:p>
            <a:pPr lvl="2"/>
            <a:r>
              <a:rPr lang="en-US" sz="2000" dirty="0"/>
              <a:t>Looking for omissions of information</a:t>
            </a:r>
          </a:p>
          <a:p>
            <a:endParaRPr lang="en-US" dirty="0"/>
          </a:p>
          <a:p>
            <a:pPr lvl="2"/>
            <a:r>
              <a:rPr lang="en-US" sz="2000" dirty="0"/>
              <a:t>Looking for reasonable entries</a:t>
            </a:r>
          </a:p>
          <a:p>
            <a:endParaRPr lang="en-US" dirty="0"/>
          </a:p>
          <a:p>
            <a:pPr lvl="2"/>
            <a:r>
              <a:rPr lang="en-US" sz="2000" dirty="0"/>
              <a:t>Looking for complete records in PDX</a:t>
            </a:r>
          </a:p>
        </p:txBody>
      </p:sp>
      <p:sp>
        <p:nvSpPr>
          <p:cNvPr id="5" name="Slide Number Placeholder 3"/>
          <p:cNvSpPr>
            <a:spLocks noGrp="1"/>
          </p:cNvSpPr>
          <p:nvPr>
            <p:ph type="sldNum" sz="quarter" idx="12"/>
          </p:nvPr>
        </p:nvSpPr>
        <p:spPr/>
        <p:txBody>
          <a:bodyPr>
            <a:normAutofit/>
          </a:bodyPr>
          <a:lstStyle/>
          <a:p>
            <a:pPr>
              <a:defRPr/>
            </a:pPr>
            <a:fld id="{E4BC8DFF-0555-40BD-AF49-9DBD0648A7EE}" type="slidenum">
              <a:rPr lang="en-US"/>
              <a:pPr>
                <a:defRPr/>
              </a:pPr>
              <a:t>28</a:t>
            </a:fld>
            <a:endParaRPr lang="en-US"/>
          </a:p>
        </p:txBody>
      </p:sp>
      <p:sp>
        <p:nvSpPr>
          <p:cNvPr id="147460" name="Slide Number Placeholder 3"/>
          <p:cNvSpPr txBox="1">
            <a:spLocks noGrp="1"/>
          </p:cNvSpPr>
          <p:nvPr/>
        </p:nvSpPr>
        <p:spPr bwMode="auto">
          <a:xfrm>
            <a:off x="8613775" y="6305550"/>
            <a:ext cx="4572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Franklin Gothic Book" pitchFamily="34" charset="0"/>
              </a:defRPr>
            </a:lvl1pPr>
            <a:lvl2pPr marL="742950" indent="-285750">
              <a:defRPr>
                <a:solidFill>
                  <a:schemeClr val="tx1"/>
                </a:solidFill>
                <a:latin typeface="Franklin Gothic Book" pitchFamily="34" charset="0"/>
              </a:defRPr>
            </a:lvl2pPr>
            <a:lvl3pPr marL="1143000" indent="-228600">
              <a:defRPr>
                <a:solidFill>
                  <a:schemeClr val="tx1"/>
                </a:solidFill>
                <a:latin typeface="Franklin Gothic Book" pitchFamily="34" charset="0"/>
              </a:defRPr>
            </a:lvl3pPr>
            <a:lvl4pPr marL="1600200" indent="-228600">
              <a:defRPr>
                <a:solidFill>
                  <a:schemeClr val="tx1"/>
                </a:solidFill>
                <a:latin typeface="Franklin Gothic Book" pitchFamily="34" charset="0"/>
              </a:defRPr>
            </a:lvl4pPr>
            <a:lvl5pPr marL="2057400" indent="-228600">
              <a:defRPr>
                <a:solidFill>
                  <a:schemeClr val="tx1"/>
                </a:solidFill>
                <a:latin typeface="Franklin Gothic Book" pitchFamily="34" charset="0"/>
              </a:defRPr>
            </a:lvl5pPr>
            <a:lvl6pPr marL="2514600" indent="-228600" fontAlgn="base">
              <a:spcBef>
                <a:spcPct val="0"/>
              </a:spcBef>
              <a:spcAft>
                <a:spcPct val="0"/>
              </a:spcAft>
              <a:defRPr>
                <a:solidFill>
                  <a:schemeClr val="tx1"/>
                </a:solidFill>
                <a:latin typeface="Franklin Gothic Book" pitchFamily="34" charset="0"/>
              </a:defRPr>
            </a:lvl6pPr>
            <a:lvl7pPr marL="2971800" indent="-228600" fontAlgn="base">
              <a:spcBef>
                <a:spcPct val="0"/>
              </a:spcBef>
              <a:spcAft>
                <a:spcPct val="0"/>
              </a:spcAft>
              <a:defRPr>
                <a:solidFill>
                  <a:schemeClr val="tx1"/>
                </a:solidFill>
                <a:latin typeface="Franklin Gothic Book" pitchFamily="34" charset="0"/>
              </a:defRPr>
            </a:lvl7pPr>
            <a:lvl8pPr marL="3429000" indent="-228600" fontAlgn="base">
              <a:spcBef>
                <a:spcPct val="0"/>
              </a:spcBef>
              <a:spcAft>
                <a:spcPct val="0"/>
              </a:spcAft>
              <a:defRPr>
                <a:solidFill>
                  <a:schemeClr val="tx1"/>
                </a:solidFill>
                <a:latin typeface="Franklin Gothic Book" pitchFamily="34" charset="0"/>
              </a:defRPr>
            </a:lvl8pPr>
            <a:lvl9pPr marL="3886200" indent="-228600" fontAlgn="base">
              <a:spcBef>
                <a:spcPct val="0"/>
              </a:spcBef>
              <a:spcAft>
                <a:spcPct val="0"/>
              </a:spcAft>
              <a:defRPr>
                <a:solidFill>
                  <a:schemeClr val="tx1"/>
                </a:solidFill>
                <a:latin typeface="Franklin Gothic Book" pitchFamily="34" charset="0"/>
              </a:defRPr>
            </a:lvl9pPr>
          </a:lstStyle>
          <a:p>
            <a:pPr algn="ctr"/>
            <a:fld id="{64F8968E-4F4A-484C-B1E4-09E2CBCC31D3}" type="slidenum">
              <a:rPr lang="en-US" sz="1200">
                <a:solidFill>
                  <a:srgbClr val="92A1A4"/>
                </a:solidFill>
                <a:latin typeface="Tahoma" pitchFamily="34" charset="0"/>
              </a:rPr>
              <a:pPr algn="ctr"/>
              <a:t>28</a:t>
            </a:fld>
            <a:endParaRPr lang="en-US" sz="1200">
              <a:solidFill>
                <a:srgbClr val="92A1A4"/>
              </a:solidFill>
              <a:latin typeface="Tahoma" pitchFamily="34" charset="0"/>
            </a:endParaRPr>
          </a:p>
        </p:txBody>
      </p:sp>
    </p:spTree>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p:cNvSpPr>
          <p:nvPr>
            <p:ph type="title"/>
          </p:nvPr>
        </p:nvSpPr>
        <p:spPr bwMode="auto"/>
        <p:txBody>
          <a:bodyPr wrap="square" numCol="1" anchorCtr="0" compatLnSpc="1">
            <a:prstTxWarp prst="textNoShape">
              <a:avLst/>
            </a:prstTxWarp>
          </a:bodyPr>
          <a:lstStyle/>
          <a:p>
            <a:pPr fontAlgn="auto">
              <a:spcAft>
                <a:spcPts val="0"/>
              </a:spcAft>
              <a:defRPr/>
            </a:pPr>
            <a:r>
              <a:rPr lang="en-US" b="1" dirty="0"/>
              <a:t>The Paradox Past	</a:t>
            </a:r>
          </a:p>
        </p:txBody>
      </p:sp>
      <p:sp>
        <p:nvSpPr>
          <p:cNvPr id="161794" name="Rectangle 3"/>
          <p:cNvSpPr>
            <a:spLocks noGrp="1"/>
          </p:cNvSpPr>
          <p:nvPr>
            <p:ph idx="1"/>
          </p:nvPr>
        </p:nvSpPr>
        <p:spPr>
          <a:xfrm>
            <a:off x="914400" y="1600200"/>
            <a:ext cx="7124700" cy="3886200"/>
          </a:xfrm>
        </p:spPr>
        <p:txBody>
          <a:bodyPr/>
          <a:lstStyle/>
          <a:p>
            <a:pPr>
              <a:buFont typeface="Wingdings" pitchFamily="2" charset="2"/>
              <a:buChar char="§"/>
            </a:pPr>
            <a:r>
              <a:rPr lang="en-US" sz="2400" b="0" dirty="0"/>
              <a:t>Developed in 1992 by the Borland Company</a:t>
            </a:r>
          </a:p>
          <a:p>
            <a:endParaRPr lang="en-US" b="0" dirty="0"/>
          </a:p>
          <a:p>
            <a:pPr>
              <a:buFont typeface="Wingdings" pitchFamily="2" charset="2"/>
              <a:buChar char="§"/>
            </a:pPr>
            <a:r>
              <a:rPr lang="en-US" sz="2400" b="0" dirty="0"/>
              <a:t>DOS 3.0 attributes</a:t>
            </a:r>
          </a:p>
          <a:p>
            <a:pPr lvl="2"/>
            <a:r>
              <a:rPr lang="en-US" sz="2000" dirty="0"/>
              <a:t>Support for 10MB disks and tree-structure filing</a:t>
            </a:r>
          </a:p>
          <a:p>
            <a:pPr lvl="2"/>
            <a:r>
              <a:rPr lang="en-US" sz="2000" b="0" dirty="0"/>
              <a:t>File Allocation Tables (FAT16) for 20MB disks</a:t>
            </a:r>
          </a:p>
          <a:p>
            <a:endParaRPr lang="en-US" b="0" dirty="0"/>
          </a:p>
          <a:p>
            <a:pPr>
              <a:buFont typeface="Wingdings" pitchFamily="2" charset="2"/>
              <a:buChar char="§"/>
            </a:pPr>
            <a:r>
              <a:rPr lang="en-US" sz="2400" b="0" dirty="0"/>
              <a:t>Relational database program</a:t>
            </a:r>
          </a:p>
          <a:p>
            <a:endParaRPr lang="en-US" b="0" dirty="0"/>
          </a:p>
          <a:p>
            <a:pPr>
              <a:buFont typeface="Wingdings" pitchFamily="2" charset="2"/>
              <a:buChar char="§"/>
            </a:pPr>
            <a:r>
              <a:rPr lang="en-US" sz="2400" b="0" dirty="0"/>
              <a:t>Corel and Integrated with C++</a:t>
            </a:r>
          </a:p>
        </p:txBody>
      </p:sp>
      <p:sp>
        <p:nvSpPr>
          <p:cNvPr id="4" name="Slide Number Placeholder 21"/>
          <p:cNvSpPr>
            <a:spLocks noGrp="1"/>
          </p:cNvSpPr>
          <p:nvPr>
            <p:ph type="sldNum" sz="quarter" idx="12"/>
          </p:nvPr>
        </p:nvSpPr>
        <p:spPr/>
        <p:txBody>
          <a:bodyPr>
            <a:normAutofit/>
          </a:bodyPr>
          <a:lstStyle/>
          <a:p>
            <a:pPr>
              <a:defRPr/>
            </a:pPr>
            <a:fld id="{0F6D556F-428C-41E8-81CA-57C21CC1EA86}" type="slidenum">
              <a:rPr lang="en-US"/>
              <a:pPr>
                <a:defRPr/>
              </a:pPr>
              <a:t>29</a:t>
            </a:fld>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wrap="square" numCol="1" anchorCtr="0" compatLnSpc="1">
            <a:prstTxWarp prst="textNoShape">
              <a:avLst/>
            </a:prstTxWarp>
          </a:bodyPr>
          <a:lstStyle/>
          <a:p>
            <a:pPr fontAlgn="auto">
              <a:spcAft>
                <a:spcPts val="0"/>
              </a:spcAft>
              <a:defRPr/>
            </a:pPr>
            <a:r>
              <a:rPr lang="en-US" b="1" dirty="0"/>
              <a:t>The Paradox Application</a:t>
            </a:r>
          </a:p>
        </p:txBody>
      </p:sp>
      <p:sp>
        <p:nvSpPr>
          <p:cNvPr id="208899" name="Content Placeholder 2"/>
          <p:cNvSpPr>
            <a:spLocks noGrp="1"/>
          </p:cNvSpPr>
          <p:nvPr>
            <p:ph idx="1"/>
          </p:nvPr>
        </p:nvSpPr>
        <p:spPr>
          <a:xfrm>
            <a:off x="533400" y="1371600"/>
            <a:ext cx="7162800" cy="4629150"/>
          </a:xfrm>
        </p:spPr>
        <p:txBody>
          <a:bodyPr rtlCol="0">
            <a:noAutofit/>
          </a:bodyPr>
          <a:lstStyle/>
          <a:p>
            <a:pPr marL="457200" indent="-457200" fontAlgn="auto">
              <a:spcAft>
                <a:spcPts val="0"/>
              </a:spcAft>
              <a:buClr>
                <a:schemeClr val="accent2"/>
              </a:buClr>
              <a:buFont typeface="Wingdings" pitchFamily="2" charset="2"/>
              <a:buChar char="§"/>
              <a:defRPr/>
            </a:pPr>
            <a:r>
              <a:rPr lang="en-US" sz="2800" b="0" dirty="0"/>
              <a:t>Relative Database used to collect expenditure reporting from Counties.</a:t>
            </a:r>
          </a:p>
          <a:p>
            <a:pPr marL="0" indent="0" fontAlgn="auto">
              <a:spcAft>
                <a:spcPts val="0"/>
              </a:spcAft>
              <a:buClr>
                <a:schemeClr val="accent2"/>
              </a:buClr>
              <a:defRPr/>
            </a:pPr>
            <a:endParaRPr lang="en-US" b="0" dirty="0"/>
          </a:p>
          <a:p>
            <a:pPr marL="457200" indent="-457200" fontAlgn="auto">
              <a:spcAft>
                <a:spcPts val="0"/>
              </a:spcAft>
              <a:buClr>
                <a:schemeClr val="accent2"/>
              </a:buClr>
              <a:buFont typeface="Wingdings" pitchFamily="2" charset="2"/>
              <a:buChar char="§"/>
              <a:defRPr/>
            </a:pPr>
            <a:r>
              <a:rPr lang="en-US" sz="2800" b="0" dirty="0"/>
              <a:t>It has been around for over 18 years</a:t>
            </a:r>
          </a:p>
          <a:p>
            <a:pPr marL="754380" lvl="1" indent="-457200">
              <a:buFont typeface="Wingdings" pitchFamily="2" charset="2"/>
              <a:buChar char="§"/>
              <a:defRPr/>
            </a:pPr>
            <a:r>
              <a:rPr lang="en-US" sz="2600" dirty="0"/>
              <a:t>Still applicable for use today</a:t>
            </a:r>
          </a:p>
          <a:p>
            <a:pPr marL="754380" lvl="1" indent="-457200">
              <a:buFont typeface="Wingdings" pitchFamily="2" charset="2"/>
              <a:buChar char="§"/>
              <a:defRPr/>
            </a:pPr>
            <a:r>
              <a:rPr lang="en-US" sz="2600" b="0" dirty="0"/>
              <a:t>Technology is running away</a:t>
            </a:r>
          </a:p>
          <a:p>
            <a:pPr marL="0" indent="0" fontAlgn="auto">
              <a:spcAft>
                <a:spcPts val="0"/>
              </a:spcAft>
              <a:buClr>
                <a:schemeClr val="accent2"/>
              </a:buClr>
              <a:defRPr/>
            </a:pPr>
            <a:endParaRPr lang="en-US" b="0" dirty="0"/>
          </a:p>
          <a:p>
            <a:pPr marL="457200" indent="-457200" fontAlgn="auto">
              <a:spcAft>
                <a:spcPts val="0"/>
              </a:spcAft>
              <a:buClr>
                <a:schemeClr val="accent2"/>
              </a:buClr>
              <a:buFont typeface="Wingdings" pitchFamily="2" charset="2"/>
              <a:buChar char="§"/>
              <a:defRPr/>
            </a:pPr>
            <a:r>
              <a:rPr lang="en-US" sz="2800" b="0" dirty="0"/>
              <a:t>Stand alone application on each end</a:t>
            </a:r>
          </a:p>
          <a:p>
            <a:pPr marL="457200" indent="-457200" fontAlgn="auto">
              <a:spcAft>
                <a:spcPts val="0"/>
              </a:spcAft>
              <a:buClr>
                <a:schemeClr val="accent2"/>
              </a:buClr>
              <a:buFont typeface="Wingdings" pitchFamily="2" charset="2"/>
              <a:buChar char="§"/>
              <a:defRPr/>
            </a:pPr>
            <a:endParaRPr lang="en-US" sz="2800" b="0" dirty="0"/>
          </a:p>
          <a:p>
            <a:pPr marL="457200" indent="-457200" fontAlgn="auto">
              <a:spcAft>
                <a:spcPts val="0"/>
              </a:spcAft>
              <a:buClr>
                <a:schemeClr val="accent2"/>
              </a:buClr>
              <a:buFont typeface="Wingdings" pitchFamily="2" charset="2"/>
              <a:buChar char="§"/>
              <a:defRPr/>
            </a:pPr>
            <a:r>
              <a:rPr lang="en-US" sz="2800" dirty="0"/>
              <a:t>Files transferred via e-mail</a:t>
            </a:r>
            <a:endParaRPr lang="en-US" sz="2800" b="0" dirty="0"/>
          </a:p>
          <a:p>
            <a:pPr marL="0" indent="0" fontAlgn="auto">
              <a:spcAft>
                <a:spcPts val="0"/>
              </a:spcAft>
              <a:buClr>
                <a:schemeClr val="accent2"/>
              </a:buClr>
              <a:defRPr/>
            </a:pPr>
            <a:endParaRPr lang="en-US" b="0" dirty="0"/>
          </a:p>
        </p:txBody>
      </p:sp>
      <p:sp>
        <p:nvSpPr>
          <p:cNvPr id="5" name="Slide Number Placeholder 3"/>
          <p:cNvSpPr>
            <a:spLocks noGrp="1"/>
          </p:cNvSpPr>
          <p:nvPr>
            <p:ph type="sldNum" sz="quarter" idx="12"/>
          </p:nvPr>
        </p:nvSpPr>
        <p:spPr/>
        <p:txBody>
          <a:bodyPr/>
          <a:lstStyle/>
          <a:p>
            <a:pPr>
              <a:defRPr/>
            </a:pPr>
            <a:fld id="{CCE77CDA-7BF9-40FA-A213-C0C3231C9756}" type="slidenum">
              <a:rPr lang="en-US"/>
              <a:pPr>
                <a:defRPr/>
              </a:pPr>
              <a:t>3</a:t>
            </a:fld>
            <a:endParaRPr lang="en-US"/>
          </a:p>
        </p:txBody>
      </p:sp>
      <p:sp>
        <p:nvSpPr>
          <p:cNvPr id="33796" name="Slide Number Placeholder 3"/>
          <p:cNvSpPr txBox="1">
            <a:spLocks noGrp="1"/>
          </p:cNvSpPr>
          <p:nvPr/>
        </p:nvSpPr>
        <p:spPr bwMode="auto">
          <a:xfrm>
            <a:off x="8613775" y="6305550"/>
            <a:ext cx="4572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Franklin Gothic Book" pitchFamily="34" charset="0"/>
              </a:defRPr>
            </a:lvl1pPr>
            <a:lvl2pPr marL="742950" indent="-285750">
              <a:defRPr>
                <a:solidFill>
                  <a:schemeClr val="tx1"/>
                </a:solidFill>
                <a:latin typeface="Franklin Gothic Book" pitchFamily="34" charset="0"/>
              </a:defRPr>
            </a:lvl2pPr>
            <a:lvl3pPr marL="1143000" indent="-228600">
              <a:defRPr>
                <a:solidFill>
                  <a:schemeClr val="tx1"/>
                </a:solidFill>
                <a:latin typeface="Franklin Gothic Book" pitchFamily="34" charset="0"/>
              </a:defRPr>
            </a:lvl3pPr>
            <a:lvl4pPr marL="1600200" indent="-228600">
              <a:defRPr>
                <a:solidFill>
                  <a:schemeClr val="tx1"/>
                </a:solidFill>
                <a:latin typeface="Franklin Gothic Book" pitchFamily="34" charset="0"/>
              </a:defRPr>
            </a:lvl4pPr>
            <a:lvl5pPr marL="2057400" indent="-228600">
              <a:defRPr>
                <a:solidFill>
                  <a:schemeClr val="tx1"/>
                </a:solidFill>
                <a:latin typeface="Franklin Gothic Book" pitchFamily="34" charset="0"/>
              </a:defRPr>
            </a:lvl5pPr>
            <a:lvl6pPr marL="2514600" indent="-228600" fontAlgn="base">
              <a:spcBef>
                <a:spcPct val="0"/>
              </a:spcBef>
              <a:spcAft>
                <a:spcPct val="0"/>
              </a:spcAft>
              <a:defRPr>
                <a:solidFill>
                  <a:schemeClr val="tx1"/>
                </a:solidFill>
                <a:latin typeface="Franklin Gothic Book" pitchFamily="34" charset="0"/>
              </a:defRPr>
            </a:lvl6pPr>
            <a:lvl7pPr marL="2971800" indent="-228600" fontAlgn="base">
              <a:spcBef>
                <a:spcPct val="0"/>
              </a:spcBef>
              <a:spcAft>
                <a:spcPct val="0"/>
              </a:spcAft>
              <a:defRPr>
                <a:solidFill>
                  <a:schemeClr val="tx1"/>
                </a:solidFill>
                <a:latin typeface="Franklin Gothic Book" pitchFamily="34" charset="0"/>
              </a:defRPr>
            </a:lvl7pPr>
            <a:lvl8pPr marL="3429000" indent="-228600" fontAlgn="base">
              <a:spcBef>
                <a:spcPct val="0"/>
              </a:spcBef>
              <a:spcAft>
                <a:spcPct val="0"/>
              </a:spcAft>
              <a:defRPr>
                <a:solidFill>
                  <a:schemeClr val="tx1"/>
                </a:solidFill>
                <a:latin typeface="Franklin Gothic Book" pitchFamily="34" charset="0"/>
              </a:defRPr>
            </a:lvl8pPr>
            <a:lvl9pPr marL="3886200" indent="-228600" fontAlgn="base">
              <a:spcBef>
                <a:spcPct val="0"/>
              </a:spcBef>
              <a:spcAft>
                <a:spcPct val="0"/>
              </a:spcAft>
              <a:defRPr>
                <a:solidFill>
                  <a:schemeClr val="tx1"/>
                </a:solidFill>
                <a:latin typeface="Franklin Gothic Book" pitchFamily="34" charset="0"/>
              </a:defRPr>
            </a:lvl9pPr>
          </a:lstStyle>
          <a:p>
            <a:pPr algn="ctr"/>
            <a:fld id="{22A0972F-C67C-47E9-A30A-4C33D13F0DF1}" type="slidenum">
              <a:rPr lang="en-US" sz="1200">
                <a:solidFill>
                  <a:srgbClr val="92A1A4"/>
                </a:solidFill>
                <a:latin typeface="Tahoma" pitchFamily="34" charset="0"/>
              </a:rPr>
              <a:pPr algn="ctr"/>
              <a:t>3</a:t>
            </a:fld>
            <a:endParaRPr lang="en-US" sz="1200">
              <a:solidFill>
                <a:srgbClr val="92A1A4"/>
              </a:solidFill>
              <a:latin typeface="Tahoma" pitchFamily="34" charset="0"/>
            </a:endParaRPr>
          </a:p>
        </p:txBody>
      </p:sp>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p:cNvSpPr>
          <p:nvPr>
            <p:ph type="title"/>
          </p:nvPr>
        </p:nvSpPr>
        <p:spPr bwMode="auto">
          <a:xfrm>
            <a:off x="152400" y="274638"/>
            <a:ext cx="7924800" cy="1143000"/>
          </a:xfrm>
        </p:spPr>
        <p:txBody>
          <a:bodyPr wrap="square" numCol="1" anchorCtr="0" compatLnSpc="1">
            <a:prstTxWarp prst="textNoShape">
              <a:avLst/>
            </a:prstTxWarp>
          </a:bodyPr>
          <a:lstStyle/>
          <a:p>
            <a:pPr fontAlgn="auto">
              <a:spcAft>
                <a:spcPts val="0"/>
              </a:spcAft>
              <a:defRPr/>
            </a:pPr>
            <a:r>
              <a:rPr lang="en-US" b="1" dirty="0"/>
              <a:t>Paradox at DHCS / Cost Report</a:t>
            </a:r>
          </a:p>
        </p:txBody>
      </p:sp>
      <p:sp>
        <p:nvSpPr>
          <p:cNvPr id="62467" name="Rectangle 3"/>
          <p:cNvSpPr>
            <a:spLocks noGrp="1"/>
          </p:cNvSpPr>
          <p:nvPr>
            <p:ph idx="1"/>
          </p:nvPr>
        </p:nvSpPr>
        <p:spPr>
          <a:xfrm>
            <a:off x="685800" y="1676400"/>
            <a:ext cx="7216775" cy="3733800"/>
          </a:xfrm>
        </p:spPr>
        <p:txBody>
          <a:bodyPr rtlCol="0">
            <a:normAutofit fontScale="92500" lnSpcReduction="20000"/>
          </a:bodyPr>
          <a:lstStyle/>
          <a:p>
            <a:pPr marL="457200" indent="-457200" fontAlgn="auto">
              <a:lnSpc>
                <a:spcPct val="90000"/>
              </a:lnSpc>
              <a:spcAft>
                <a:spcPts val="0"/>
              </a:spcAft>
              <a:buFont typeface="Wingdings" pitchFamily="2" charset="2"/>
              <a:buChar char="§"/>
              <a:defRPr/>
            </a:pPr>
            <a:r>
              <a:rPr lang="en-US" sz="3100" b="0" dirty="0"/>
              <a:t>Requires the RUNTIME 9 engine on local computer</a:t>
            </a:r>
          </a:p>
          <a:p>
            <a:pPr fontAlgn="auto">
              <a:lnSpc>
                <a:spcPct val="90000"/>
              </a:lnSpc>
              <a:spcAft>
                <a:spcPts val="0"/>
              </a:spcAft>
              <a:defRPr/>
            </a:pPr>
            <a:endParaRPr lang="en-US" sz="2600" dirty="0"/>
          </a:p>
          <a:p>
            <a:pPr marL="457200" indent="-457200" fontAlgn="auto">
              <a:lnSpc>
                <a:spcPct val="90000"/>
              </a:lnSpc>
              <a:spcAft>
                <a:spcPts val="0"/>
              </a:spcAft>
              <a:buFont typeface="Wingdings" pitchFamily="2" charset="2"/>
              <a:buChar char="§"/>
              <a:defRPr/>
            </a:pPr>
            <a:r>
              <a:rPr lang="en-US" sz="3100" b="0" dirty="0"/>
              <a:t>Paradox Application can be loaded onto</a:t>
            </a:r>
          </a:p>
          <a:p>
            <a:pPr marL="745236" lvl="3" indent="-457200" fontAlgn="auto">
              <a:lnSpc>
                <a:spcPct val="90000"/>
              </a:lnSpc>
              <a:spcAft>
                <a:spcPts val="0"/>
              </a:spcAft>
              <a:defRPr/>
            </a:pPr>
            <a:r>
              <a:rPr lang="en-US" sz="2600" dirty="0"/>
              <a:t>Desktop (single user)</a:t>
            </a:r>
          </a:p>
          <a:p>
            <a:pPr marL="745236" lvl="3" indent="-457200" fontAlgn="auto">
              <a:lnSpc>
                <a:spcPct val="90000"/>
              </a:lnSpc>
              <a:spcAft>
                <a:spcPts val="0"/>
              </a:spcAft>
              <a:defRPr/>
            </a:pPr>
            <a:r>
              <a:rPr lang="en-US" sz="2600" dirty="0"/>
              <a:t>Network (multiple users)*</a:t>
            </a:r>
          </a:p>
          <a:p>
            <a:pPr fontAlgn="auto">
              <a:lnSpc>
                <a:spcPct val="90000"/>
              </a:lnSpc>
              <a:spcAft>
                <a:spcPts val="0"/>
              </a:spcAft>
              <a:defRPr/>
            </a:pPr>
            <a:endParaRPr lang="en-US" sz="2600" dirty="0"/>
          </a:p>
          <a:p>
            <a:pPr marL="457200" indent="-457200" fontAlgn="auto">
              <a:lnSpc>
                <a:spcPct val="90000"/>
              </a:lnSpc>
              <a:spcAft>
                <a:spcPts val="0"/>
              </a:spcAft>
              <a:buFont typeface="Wingdings" pitchFamily="2" charset="2"/>
              <a:buChar char="§"/>
              <a:defRPr/>
            </a:pPr>
            <a:r>
              <a:rPr lang="en-US" sz="3100" b="0" dirty="0"/>
              <a:t>Downloaded from DHCS’s Website</a:t>
            </a:r>
          </a:p>
          <a:p>
            <a:pPr marL="457200" indent="-457200" fontAlgn="auto">
              <a:lnSpc>
                <a:spcPct val="90000"/>
              </a:lnSpc>
              <a:spcAft>
                <a:spcPts val="0"/>
              </a:spcAft>
              <a:buFont typeface="Wingdings" pitchFamily="2" charset="2"/>
              <a:buChar char="§"/>
              <a:defRPr/>
            </a:pPr>
            <a:endParaRPr lang="en-US" sz="2600" dirty="0"/>
          </a:p>
          <a:p>
            <a:pPr marL="457200" indent="-457200" fontAlgn="auto">
              <a:lnSpc>
                <a:spcPct val="90000"/>
              </a:lnSpc>
              <a:spcAft>
                <a:spcPts val="0"/>
              </a:spcAft>
              <a:buFont typeface="Wingdings" pitchFamily="2" charset="2"/>
              <a:buChar char="§"/>
              <a:defRPr/>
            </a:pPr>
            <a:r>
              <a:rPr lang="en-US" sz="3100" b="0" dirty="0"/>
              <a:t>FAQ posted for additional assistance</a:t>
            </a:r>
          </a:p>
          <a:p>
            <a:pPr fontAlgn="auto">
              <a:lnSpc>
                <a:spcPct val="90000"/>
              </a:lnSpc>
              <a:spcAft>
                <a:spcPts val="0"/>
              </a:spcAft>
              <a:buFont typeface="Wingdings 2" pitchFamily="18" charset="2"/>
              <a:buNone/>
              <a:defRPr/>
            </a:pPr>
            <a:endParaRPr lang="en-US" sz="2600" dirty="0"/>
          </a:p>
        </p:txBody>
      </p:sp>
      <p:sp>
        <p:nvSpPr>
          <p:cNvPr id="4" name="Slide Number Placeholder 21"/>
          <p:cNvSpPr>
            <a:spLocks noGrp="1"/>
          </p:cNvSpPr>
          <p:nvPr>
            <p:ph type="sldNum" sz="quarter" idx="12"/>
          </p:nvPr>
        </p:nvSpPr>
        <p:spPr/>
        <p:txBody>
          <a:bodyPr>
            <a:normAutofit/>
          </a:bodyPr>
          <a:lstStyle/>
          <a:p>
            <a:pPr>
              <a:defRPr/>
            </a:pPr>
            <a:fld id="{04576EC8-1FE7-4BCF-BBF2-E2D3EC18441D}" type="slidenum">
              <a:rPr lang="en-US"/>
              <a:pPr>
                <a:defRPr/>
              </a:pPr>
              <a:t>30</a:t>
            </a:fld>
            <a:endParaRPr lang="en-US"/>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Paradox Platforms</a:t>
            </a:r>
          </a:p>
        </p:txBody>
      </p:sp>
      <p:sp>
        <p:nvSpPr>
          <p:cNvPr id="3" name="Content Placeholder 2"/>
          <p:cNvSpPr>
            <a:spLocks noGrp="1"/>
          </p:cNvSpPr>
          <p:nvPr>
            <p:ph idx="1"/>
          </p:nvPr>
        </p:nvSpPr>
        <p:spPr/>
        <p:txBody>
          <a:bodyPr/>
          <a:lstStyle/>
          <a:p>
            <a:r>
              <a:rPr lang="en-US" dirty="0"/>
              <a:t>Will work only in a Windows Platform</a:t>
            </a:r>
          </a:p>
          <a:p>
            <a:pPr marL="114300" indent="0">
              <a:buNone/>
            </a:pPr>
            <a:endParaRPr lang="en-US" dirty="0"/>
          </a:p>
          <a:p>
            <a:r>
              <a:rPr lang="en-US" dirty="0"/>
              <a:t>Is compatible with Window’s 7 32 bit</a:t>
            </a:r>
          </a:p>
          <a:p>
            <a:endParaRPr lang="en-US" dirty="0"/>
          </a:p>
          <a:p>
            <a:r>
              <a:rPr lang="en-US" dirty="0"/>
              <a:t>Paradox is:</a:t>
            </a:r>
          </a:p>
          <a:p>
            <a:pPr lvl="1"/>
            <a:r>
              <a:rPr lang="en-US" dirty="0"/>
              <a:t>NOT compatible with Windows 7 64 bit, Windows 8</a:t>
            </a:r>
          </a:p>
          <a:p>
            <a:pPr lvl="1"/>
            <a:r>
              <a:rPr lang="en-US" dirty="0"/>
              <a:t>NOT compatible with Apple OS</a:t>
            </a:r>
          </a:p>
          <a:p>
            <a:pPr lvl="1"/>
            <a:endParaRPr lang="en-US" dirty="0"/>
          </a:p>
        </p:txBody>
      </p:sp>
      <p:sp>
        <p:nvSpPr>
          <p:cNvPr id="4" name="Slide Number Placeholder 3"/>
          <p:cNvSpPr>
            <a:spLocks noGrp="1"/>
          </p:cNvSpPr>
          <p:nvPr>
            <p:ph type="sldNum" sz="quarter" idx="12"/>
          </p:nvPr>
        </p:nvSpPr>
        <p:spPr/>
        <p:txBody>
          <a:bodyPr/>
          <a:lstStyle/>
          <a:p>
            <a:pPr>
              <a:defRPr/>
            </a:pPr>
            <a:fld id="{2FC92278-53A6-450E-9C30-62357F63AAA5}" type="slidenum">
              <a:rPr lang="en-US" smtClean="0"/>
              <a:pPr>
                <a:defRPr/>
              </a:pPr>
              <a:t>31</a:t>
            </a:fld>
            <a:endParaRPr lang="en-US"/>
          </a:p>
        </p:txBody>
      </p:sp>
    </p:spTree>
    <p:extLst>
      <p:ext uri="{BB962C8B-B14F-4D97-AF65-F5344CB8AC3E}">
        <p14:creationId xmlns:p14="http://schemas.microsoft.com/office/powerpoint/2010/main" val="255267826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620000" cy="868362"/>
          </a:xfrm>
        </p:spPr>
        <p:txBody>
          <a:bodyPr/>
          <a:lstStyle/>
          <a:p>
            <a:pPr algn="ctr" fontAlgn="auto">
              <a:spcAft>
                <a:spcPts val="0"/>
              </a:spcAft>
              <a:defRPr/>
            </a:pPr>
            <a:r>
              <a:rPr lang="en-US" b="1" dirty="0"/>
              <a:t>Cost Report Information</a:t>
            </a:r>
          </a:p>
        </p:txBody>
      </p:sp>
      <p:pic>
        <p:nvPicPr>
          <p:cNvPr id="2050" name="Picture 2" descr="Screenshot of Cost report information scree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5457" y="1143000"/>
            <a:ext cx="7063143" cy="55771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Slide Number Placeholder 3"/>
          <p:cNvSpPr>
            <a:spLocks noGrp="1"/>
          </p:cNvSpPr>
          <p:nvPr>
            <p:ph type="sldNum" sz="quarter" idx="12"/>
          </p:nvPr>
        </p:nvSpPr>
        <p:spPr/>
        <p:txBody>
          <a:bodyPr>
            <a:normAutofit/>
          </a:bodyPr>
          <a:lstStyle/>
          <a:p>
            <a:pPr>
              <a:defRPr/>
            </a:pPr>
            <a:fld id="{10B48700-D0DE-4796-A61A-2A0CB1631880}" type="slidenum">
              <a:rPr lang="en-US"/>
              <a:pPr>
                <a:defRPr/>
              </a:pPr>
              <a:t>32</a:t>
            </a:fld>
            <a:endParaRPr lang="en-US"/>
          </a:p>
        </p:txBody>
      </p:sp>
      <p:sp>
        <p:nvSpPr>
          <p:cNvPr id="8" name="Line 5">
            <a:extLst>
              <a:ext uri="{C183D7F6-B498-43B3-948B-1728B52AA6E4}">
                <adec:decorative xmlns:adec="http://schemas.microsoft.com/office/drawing/2017/decorative" val="1"/>
              </a:ext>
            </a:extLst>
          </p:cNvPr>
          <p:cNvSpPr>
            <a:spLocks noChangeShapeType="1"/>
          </p:cNvSpPr>
          <p:nvPr/>
        </p:nvSpPr>
        <p:spPr bwMode="auto">
          <a:xfrm flipV="1">
            <a:off x="4114799" y="3048000"/>
            <a:ext cx="381001" cy="43815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0" name="Line 5">
            <a:extLst>
              <a:ext uri="{C183D7F6-B498-43B3-948B-1728B52AA6E4}">
                <adec:decorative xmlns:adec="http://schemas.microsoft.com/office/drawing/2017/decorative" val="1"/>
              </a:ext>
            </a:extLst>
          </p:cNvPr>
          <p:cNvSpPr>
            <a:spLocks noChangeShapeType="1"/>
          </p:cNvSpPr>
          <p:nvPr/>
        </p:nvSpPr>
        <p:spPr bwMode="auto">
          <a:xfrm flipH="1" flipV="1">
            <a:off x="2362201" y="1524000"/>
            <a:ext cx="1752598" cy="196215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73038"/>
            <a:ext cx="7620000" cy="1046162"/>
          </a:xfrm>
        </p:spPr>
        <p:txBody>
          <a:bodyPr/>
          <a:lstStyle/>
          <a:p>
            <a:pPr algn="ctr" fontAlgn="auto">
              <a:spcAft>
                <a:spcPts val="0"/>
              </a:spcAft>
              <a:defRPr/>
            </a:pPr>
            <a:r>
              <a:rPr lang="en-US" b="1" dirty="0"/>
              <a:t>Cost Report Support Files</a:t>
            </a:r>
          </a:p>
        </p:txBody>
      </p:sp>
      <p:pic>
        <p:nvPicPr>
          <p:cNvPr id="4098" name="Picture 2" descr="Screenshot of cost report support files screen"/>
          <p:cNvPicPr>
            <a:picLocks noChangeAspect="1" noChangeArrowheads="1"/>
          </p:cNvPicPr>
          <p:nvPr/>
        </p:nvPicPr>
        <p:blipFill rotWithShape="1">
          <a:blip r:embed="rId3">
            <a:extLst>
              <a:ext uri="{28A0092B-C50C-407E-A947-70E740481C1C}">
                <a14:useLocalDpi xmlns:a14="http://schemas.microsoft.com/office/drawing/2010/main" val="0"/>
              </a:ext>
            </a:extLst>
          </a:blip>
          <a:srcRect l="1633"/>
          <a:stretch/>
        </p:blipFill>
        <p:spPr bwMode="auto">
          <a:xfrm>
            <a:off x="805218" y="1219200"/>
            <a:ext cx="7194416" cy="533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Slide Number Placeholder 3"/>
          <p:cNvSpPr>
            <a:spLocks noGrp="1"/>
          </p:cNvSpPr>
          <p:nvPr>
            <p:ph type="sldNum" sz="quarter" idx="12"/>
          </p:nvPr>
        </p:nvSpPr>
        <p:spPr/>
        <p:txBody>
          <a:bodyPr>
            <a:normAutofit/>
          </a:bodyPr>
          <a:lstStyle/>
          <a:p>
            <a:pPr>
              <a:defRPr/>
            </a:pPr>
            <a:fld id="{10B48700-D0DE-4796-A61A-2A0CB1631880}" type="slidenum">
              <a:rPr lang="en-US"/>
              <a:pPr>
                <a:defRPr/>
              </a:pPr>
              <a:t>33</a:t>
            </a:fld>
            <a:endParaRPr lang="en-US"/>
          </a:p>
        </p:txBody>
      </p:sp>
      <p:sp>
        <p:nvSpPr>
          <p:cNvPr id="163844" name="Line 5">
            <a:extLst>
              <a:ext uri="{C183D7F6-B498-43B3-948B-1728B52AA6E4}">
                <adec:decorative xmlns:adec="http://schemas.microsoft.com/office/drawing/2017/decorative" val="1"/>
              </a:ext>
            </a:extLst>
          </p:cNvPr>
          <p:cNvSpPr>
            <a:spLocks noChangeShapeType="1"/>
          </p:cNvSpPr>
          <p:nvPr/>
        </p:nvSpPr>
        <p:spPr bwMode="auto">
          <a:xfrm flipH="1" flipV="1">
            <a:off x="6095999" y="1600200"/>
            <a:ext cx="1600200" cy="137160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63845" name="Line 5">
            <a:extLst>
              <a:ext uri="{C183D7F6-B498-43B3-948B-1728B52AA6E4}">
                <adec:decorative xmlns:adec="http://schemas.microsoft.com/office/drawing/2017/decorative" val="1"/>
              </a:ext>
            </a:extLst>
          </p:cNvPr>
          <p:cNvSpPr>
            <a:spLocks noChangeShapeType="1"/>
          </p:cNvSpPr>
          <p:nvPr/>
        </p:nvSpPr>
        <p:spPr bwMode="auto">
          <a:xfrm flipH="1">
            <a:off x="6553200" y="2971800"/>
            <a:ext cx="1143000" cy="182880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347315543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620000" cy="868362"/>
          </a:xfrm>
        </p:spPr>
        <p:txBody>
          <a:bodyPr/>
          <a:lstStyle/>
          <a:p>
            <a:pPr algn="ctr" fontAlgn="auto">
              <a:spcAft>
                <a:spcPts val="0"/>
              </a:spcAft>
              <a:defRPr/>
            </a:pPr>
            <a:r>
              <a:rPr lang="en-US" b="1" dirty="0"/>
              <a:t>Paradox Application</a:t>
            </a:r>
          </a:p>
        </p:txBody>
      </p:sp>
      <p:pic>
        <p:nvPicPr>
          <p:cNvPr id="3075" name="Picture 3" descr="Screenshot of information regarding downloading and installing Paradox applications screen"/>
          <p:cNvPicPr>
            <a:picLocks noChangeAspect="1" noChangeArrowheads="1"/>
          </p:cNvPicPr>
          <p:nvPr/>
        </p:nvPicPr>
        <p:blipFill rotWithShape="1">
          <a:blip r:embed="rId3">
            <a:extLst>
              <a:ext uri="{28A0092B-C50C-407E-A947-70E740481C1C}">
                <a14:useLocalDpi xmlns:a14="http://schemas.microsoft.com/office/drawing/2010/main" val="0"/>
              </a:ext>
            </a:extLst>
          </a:blip>
          <a:srcRect l="1893" t="22501" r="21711"/>
          <a:stretch/>
        </p:blipFill>
        <p:spPr bwMode="auto">
          <a:xfrm>
            <a:off x="609600" y="1408563"/>
            <a:ext cx="7252649" cy="51894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Slide Number Placeholder 3"/>
          <p:cNvSpPr>
            <a:spLocks noGrp="1"/>
          </p:cNvSpPr>
          <p:nvPr>
            <p:ph type="sldNum" sz="quarter" idx="12"/>
          </p:nvPr>
        </p:nvSpPr>
        <p:spPr/>
        <p:txBody>
          <a:bodyPr>
            <a:normAutofit/>
          </a:bodyPr>
          <a:lstStyle/>
          <a:p>
            <a:pPr>
              <a:defRPr/>
            </a:pPr>
            <a:fld id="{10B48700-D0DE-4796-A61A-2A0CB1631880}" type="slidenum">
              <a:rPr lang="en-US"/>
              <a:pPr>
                <a:defRPr/>
              </a:pPr>
              <a:t>34</a:t>
            </a:fld>
            <a:endParaRPr lang="en-US"/>
          </a:p>
        </p:txBody>
      </p:sp>
      <p:sp>
        <p:nvSpPr>
          <p:cNvPr id="163844" name="Line 5">
            <a:extLst>
              <a:ext uri="{C183D7F6-B498-43B3-948B-1728B52AA6E4}">
                <adec:decorative xmlns:adec="http://schemas.microsoft.com/office/drawing/2017/decorative" val="1"/>
              </a:ext>
            </a:extLst>
          </p:cNvPr>
          <p:cNvSpPr>
            <a:spLocks noChangeShapeType="1"/>
          </p:cNvSpPr>
          <p:nvPr/>
        </p:nvSpPr>
        <p:spPr bwMode="auto">
          <a:xfrm flipH="1" flipV="1">
            <a:off x="5562600" y="1600200"/>
            <a:ext cx="933030" cy="399197"/>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63845" name="Line 5">
            <a:extLst>
              <a:ext uri="{C183D7F6-B498-43B3-948B-1728B52AA6E4}">
                <adec:decorative xmlns:adec="http://schemas.microsoft.com/office/drawing/2017/decorative" val="1"/>
              </a:ext>
            </a:extLst>
          </p:cNvPr>
          <p:cNvSpPr>
            <a:spLocks noChangeShapeType="1"/>
          </p:cNvSpPr>
          <p:nvPr/>
        </p:nvSpPr>
        <p:spPr bwMode="auto">
          <a:xfrm flipH="1">
            <a:off x="5791200" y="1999397"/>
            <a:ext cx="704430" cy="791001"/>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212831042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p:cNvSpPr>
          <p:nvPr>
            <p:ph type="title"/>
          </p:nvPr>
        </p:nvSpPr>
        <p:spPr bwMode="auto"/>
        <p:txBody>
          <a:bodyPr wrap="square" numCol="1" anchorCtr="0" compatLnSpc="1">
            <a:prstTxWarp prst="textNoShape">
              <a:avLst/>
            </a:prstTxWarp>
          </a:bodyPr>
          <a:lstStyle/>
          <a:p>
            <a:pPr fontAlgn="auto">
              <a:spcAft>
                <a:spcPts val="0"/>
              </a:spcAft>
              <a:defRPr/>
            </a:pPr>
            <a:r>
              <a:rPr lang="en-US" b="1" dirty="0"/>
              <a:t>What do you get at download</a:t>
            </a:r>
          </a:p>
        </p:txBody>
      </p:sp>
      <p:sp>
        <p:nvSpPr>
          <p:cNvPr id="38915" name="Rectangle 3"/>
          <p:cNvSpPr>
            <a:spLocks noGrp="1"/>
          </p:cNvSpPr>
          <p:nvPr>
            <p:ph idx="1"/>
          </p:nvPr>
        </p:nvSpPr>
        <p:spPr>
          <a:xfrm>
            <a:off x="533400" y="1676400"/>
            <a:ext cx="7521575" cy="4495800"/>
          </a:xfrm>
        </p:spPr>
        <p:txBody>
          <a:bodyPr rtlCol="0">
            <a:normAutofit fontScale="92500" lnSpcReduction="10000"/>
          </a:bodyPr>
          <a:lstStyle/>
          <a:p>
            <a:pPr marL="457200" indent="-457200" fontAlgn="auto">
              <a:spcAft>
                <a:spcPts val="0"/>
              </a:spcAft>
              <a:buFont typeface="Wingdings" pitchFamily="2" charset="2"/>
              <a:buChar char="§"/>
              <a:defRPr/>
            </a:pPr>
            <a:r>
              <a:rPr lang="en-US" sz="2600" b="0" dirty="0"/>
              <a:t>Preloaded data from FY </a:t>
            </a:r>
            <a:r>
              <a:rPr lang="en-US" sz="2600" dirty="0"/>
              <a:t>2011-12 V.0</a:t>
            </a:r>
            <a:endParaRPr lang="en-US" sz="2600" b="0" dirty="0"/>
          </a:p>
          <a:p>
            <a:pPr fontAlgn="auto">
              <a:spcAft>
                <a:spcPts val="0"/>
              </a:spcAft>
              <a:defRPr/>
            </a:pPr>
            <a:endParaRPr lang="en-US" sz="1700" b="0" dirty="0"/>
          </a:p>
          <a:p>
            <a:pPr marL="457200" indent="-457200" fontAlgn="auto">
              <a:spcAft>
                <a:spcPts val="0"/>
              </a:spcAft>
              <a:buFont typeface="Wingdings" pitchFamily="2" charset="2"/>
              <a:buChar char="§"/>
              <a:defRPr/>
            </a:pPr>
            <a:r>
              <a:rPr lang="en-US" sz="2600" b="0" dirty="0"/>
              <a:t>Provider File – Patch available</a:t>
            </a:r>
            <a:endParaRPr lang="en-US" sz="2200" b="0" dirty="0"/>
          </a:p>
          <a:p>
            <a:pPr marL="754380" lvl="1" indent="-457200">
              <a:buFont typeface="Wingdings" pitchFamily="2" charset="2"/>
              <a:buChar char="§"/>
              <a:defRPr/>
            </a:pPr>
            <a:r>
              <a:rPr lang="en-US" sz="2400" dirty="0"/>
              <a:t>If missing providers from FY 2011-12</a:t>
            </a:r>
          </a:p>
          <a:p>
            <a:pPr marL="754380" lvl="1" indent="-457200">
              <a:buFont typeface="Wingdings" pitchFamily="2" charset="2"/>
              <a:buChar char="§"/>
              <a:defRPr/>
            </a:pPr>
            <a:endParaRPr lang="en-US" sz="1700" b="0" dirty="0"/>
          </a:p>
          <a:p>
            <a:pPr marL="457200" indent="-457200" fontAlgn="auto">
              <a:spcAft>
                <a:spcPts val="0"/>
              </a:spcAft>
              <a:buFont typeface="Wingdings" pitchFamily="2" charset="2"/>
              <a:buChar char="§"/>
              <a:defRPr/>
            </a:pPr>
            <a:r>
              <a:rPr lang="en-US" sz="2600" b="0" dirty="0" err="1"/>
              <a:t>NTP_Patch</a:t>
            </a:r>
            <a:r>
              <a:rPr lang="en-US" sz="2600" b="0" dirty="0"/>
              <a:t> required </a:t>
            </a:r>
          </a:p>
          <a:p>
            <a:pPr marL="754380" lvl="1" indent="-457200">
              <a:buFont typeface="Wingdings" pitchFamily="2" charset="2"/>
              <a:buChar char="§"/>
              <a:defRPr/>
            </a:pPr>
            <a:r>
              <a:rPr lang="en-US" sz="2400" b="0" dirty="0"/>
              <a:t>if NTP services (SC 48) offered</a:t>
            </a:r>
          </a:p>
          <a:p>
            <a:pPr marL="457200" indent="-457200" fontAlgn="auto">
              <a:spcAft>
                <a:spcPts val="0"/>
              </a:spcAft>
              <a:buFont typeface="Wingdings" pitchFamily="2" charset="2"/>
              <a:buChar char="§"/>
              <a:defRPr/>
            </a:pPr>
            <a:endParaRPr lang="en-US" sz="2600" dirty="0"/>
          </a:p>
          <a:p>
            <a:pPr marL="457200" indent="-457200" fontAlgn="auto">
              <a:spcAft>
                <a:spcPts val="0"/>
              </a:spcAft>
              <a:buFont typeface="Wingdings" pitchFamily="2" charset="2"/>
              <a:buChar char="§"/>
              <a:defRPr/>
            </a:pPr>
            <a:r>
              <a:rPr lang="en-US" sz="2600" b="0" dirty="0"/>
              <a:t>New Formats for FY 2012-13</a:t>
            </a:r>
          </a:p>
          <a:p>
            <a:pPr fontAlgn="auto">
              <a:spcAft>
                <a:spcPts val="0"/>
              </a:spcAft>
              <a:defRPr/>
            </a:pPr>
            <a:endParaRPr lang="en-US" sz="1900" b="0" dirty="0"/>
          </a:p>
          <a:p>
            <a:pPr marL="457200" indent="-457200" fontAlgn="auto">
              <a:spcAft>
                <a:spcPts val="0"/>
              </a:spcAft>
              <a:buFont typeface="Wingdings" pitchFamily="2" charset="2"/>
              <a:buChar char="§"/>
              <a:defRPr/>
            </a:pPr>
            <a:r>
              <a:rPr lang="en-US" sz="2600" b="0" dirty="0"/>
              <a:t>FY 2012-13 Funding Tables</a:t>
            </a:r>
          </a:p>
          <a:p>
            <a:pPr marL="630936" lvl="3" indent="-164592" fontAlgn="auto">
              <a:spcAft>
                <a:spcPts val="0"/>
              </a:spcAft>
              <a:defRPr/>
            </a:pPr>
            <a:r>
              <a:rPr lang="en-US" sz="2200" dirty="0"/>
              <a:t>Will give funding errors</a:t>
            </a:r>
          </a:p>
          <a:p>
            <a:pPr marL="0" lvl="1" indent="0">
              <a:buNone/>
              <a:defRPr/>
            </a:pPr>
            <a:endParaRPr lang="en-US" sz="2600" dirty="0"/>
          </a:p>
        </p:txBody>
      </p:sp>
      <p:sp>
        <p:nvSpPr>
          <p:cNvPr id="4" name="Slide Number Placeholder 21"/>
          <p:cNvSpPr>
            <a:spLocks noGrp="1"/>
          </p:cNvSpPr>
          <p:nvPr>
            <p:ph type="sldNum" sz="quarter" idx="12"/>
          </p:nvPr>
        </p:nvSpPr>
        <p:spPr/>
        <p:txBody>
          <a:bodyPr>
            <a:normAutofit/>
          </a:bodyPr>
          <a:lstStyle/>
          <a:p>
            <a:pPr>
              <a:defRPr/>
            </a:pPr>
            <a:fld id="{A1CEAE24-4A88-4194-9E64-B8A6908CD35B}" type="slidenum">
              <a:rPr lang="en-US"/>
              <a:pPr>
                <a:defRPr/>
              </a:pPr>
              <a:t>35</a:t>
            </a:fld>
            <a:endParaRPr lang="en-US"/>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7772400" cy="1477962"/>
          </a:xfrm>
        </p:spPr>
        <p:txBody>
          <a:bodyPr/>
          <a:lstStyle/>
          <a:p>
            <a:pPr algn="ctr"/>
            <a:r>
              <a:rPr lang="en-US" b="1" dirty="0"/>
              <a:t>How does Paradox work</a:t>
            </a:r>
            <a:br>
              <a:rPr lang="en-US" b="1" dirty="0"/>
            </a:br>
            <a:r>
              <a:rPr lang="en-US" b="1" dirty="0"/>
              <a:t>Logic of something true / false</a:t>
            </a:r>
          </a:p>
        </p:txBody>
      </p:sp>
      <p:sp>
        <p:nvSpPr>
          <p:cNvPr id="3" name="Content Placeholder 2"/>
          <p:cNvSpPr>
            <a:spLocks noGrp="1"/>
          </p:cNvSpPr>
          <p:nvPr>
            <p:ph idx="1"/>
          </p:nvPr>
        </p:nvSpPr>
        <p:spPr>
          <a:xfrm>
            <a:off x="381000" y="2133600"/>
            <a:ext cx="7620000" cy="4114800"/>
          </a:xfrm>
        </p:spPr>
        <p:txBody>
          <a:bodyPr/>
          <a:lstStyle/>
          <a:p>
            <a:r>
              <a:rPr lang="en-US" dirty="0"/>
              <a:t>Logical Sequencing of order, for example, If – Then </a:t>
            </a:r>
          </a:p>
          <a:p>
            <a:endParaRPr lang="en-US" dirty="0"/>
          </a:p>
          <a:p>
            <a:r>
              <a:rPr lang="en-US" dirty="0"/>
              <a:t>Numeric 0 – 9, Alpha a – z </a:t>
            </a:r>
          </a:p>
          <a:p>
            <a:endParaRPr lang="en-US" dirty="0"/>
          </a:p>
          <a:p>
            <a:r>
              <a:rPr lang="en-US" dirty="0"/>
              <a:t>Provider – numerically (6 digit)</a:t>
            </a:r>
          </a:p>
          <a:p>
            <a:r>
              <a:rPr lang="en-US" dirty="0"/>
              <a:t>Service Code</a:t>
            </a:r>
          </a:p>
          <a:p>
            <a:r>
              <a:rPr lang="en-US" dirty="0"/>
              <a:t>Provider Code</a:t>
            </a:r>
          </a:p>
          <a:p>
            <a:endParaRPr lang="en-US" dirty="0"/>
          </a:p>
          <a:p>
            <a:r>
              <a:rPr lang="en-US" dirty="0"/>
              <a:t>Funding line</a:t>
            </a:r>
          </a:p>
        </p:txBody>
      </p:sp>
      <p:sp>
        <p:nvSpPr>
          <p:cNvPr id="4" name="Slide Number Placeholder 3"/>
          <p:cNvSpPr>
            <a:spLocks noGrp="1"/>
          </p:cNvSpPr>
          <p:nvPr>
            <p:ph type="sldNum" sz="quarter" idx="12"/>
          </p:nvPr>
        </p:nvSpPr>
        <p:spPr/>
        <p:txBody>
          <a:bodyPr/>
          <a:lstStyle/>
          <a:p>
            <a:pPr>
              <a:defRPr/>
            </a:pPr>
            <a:fld id="{2FC92278-53A6-450E-9C30-62357F63AAA5}" type="slidenum">
              <a:rPr lang="en-US" smtClean="0"/>
              <a:pPr>
                <a:defRPr/>
              </a:pPr>
              <a:t>36</a:t>
            </a:fld>
            <a:endParaRPr lang="en-US"/>
          </a:p>
        </p:txBody>
      </p:sp>
    </p:spTree>
    <p:extLst>
      <p:ext uri="{BB962C8B-B14F-4D97-AF65-F5344CB8AC3E}">
        <p14:creationId xmlns:p14="http://schemas.microsoft.com/office/powerpoint/2010/main" val="14036150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Framing a Paradox Record</a:t>
            </a:r>
          </a:p>
        </p:txBody>
      </p:sp>
      <p:sp>
        <p:nvSpPr>
          <p:cNvPr id="3" name="Content Placeholder 2"/>
          <p:cNvSpPr>
            <a:spLocks noGrp="1"/>
          </p:cNvSpPr>
          <p:nvPr>
            <p:ph idx="1"/>
          </p:nvPr>
        </p:nvSpPr>
        <p:spPr>
          <a:xfrm>
            <a:off x="457200" y="1371600"/>
            <a:ext cx="7620000" cy="4800600"/>
          </a:xfrm>
        </p:spPr>
        <p:txBody>
          <a:bodyPr/>
          <a:lstStyle/>
          <a:p>
            <a:r>
              <a:rPr lang="en-US" dirty="0"/>
              <a:t>Provider Name and 6-digit Provider Code</a:t>
            </a:r>
          </a:p>
          <a:p>
            <a:endParaRPr lang="en-US" dirty="0"/>
          </a:p>
          <a:p>
            <a:r>
              <a:rPr lang="en-US" dirty="0"/>
              <a:t>Service provided</a:t>
            </a:r>
          </a:p>
          <a:p>
            <a:endParaRPr lang="en-US" dirty="0"/>
          </a:p>
          <a:p>
            <a:r>
              <a:rPr lang="en-US" dirty="0"/>
              <a:t>Program type identified</a:t>
            </a:r>
          </a:p>
          <a:p>
            <a:pPr lvl="1"/>
            <a:r>
              <a:rPr lang="en-US" dirty="0"/>
              <a:t>Program defines client makeup</a:t>
            </a:r>
          </a:p>
          <a:p>
            <a:pPr lvl="1"/>
            <a:endParaRPr lang="en-US" dirty="0"/>
          </a:p>
          <a:p>
            <a:r>
              <a:rPr lang="en-US" dirty="0"/>
              <a:t>Type of and quantity of money expended</a:t>
            </a:r>
          </a:p>
          <a:p>
            <a:endParaRPr lang="en-US" dirty="0"/>
          </a:p>
          <a:p>
            <a:r>
              <a:rPr lang="en-US" dirty="0"/>
              <a:t>Number of people and / or units</a:t>
            </a:r>
          </a:p>
          <a:p>
            <a:endParaRPr lang="en-US" dirty="0"/>
          </a:p>
          <a:p>
            <a:r>
              <a:rPr lang="en-US" dirty="0"/>
              <a:t>Other unique data as required</a:t>
            </a:r>
          </a:p>
        </p:txBody>
      </p:sp>
      <p:sp>
        <p:nvSpPr>
          <p:cNvPr id="4" name="Slide Number Placeholder 3"/>
          <p:cNvSpPr>
            <a:spLocks noGrp="1"/>
          </p:cNvSpPr>
          <p:nvPr>
            <p:ph type="sldNum" sz="quarter" idx="12"/>
          </p:nvPr>
        </p:nvSpPr>
        <p:spPr/>
        <p:txBody>
          <a:bodyPr/>
          <a:lstStyle/>
          <a:p>
            <a:pPr>
              <a:defRPr/>
            </a:pPr>
            <a:fld id="{2FC92278-53A6-450E-9C30-62357F63AAA5}" type="slidenum">
              <a:rPr lang="en-US" smtClean="0"/>
              <a:pPr>
                <a:defRPr/>
              </a:pPr>
              <a:t>37</a:t>
            </a:fld>
            <a:endParaRPr lang="en-US"/>
          </a:p>
        </p:txBody>
      </p:sp>
    </p:spTree>
    <p:extLst>
      <p:ext uri="{BB962C8B-B14F-4D97-AF65-F5344CB8AC3E}">
        <p14:creationId xmlns:p14="http://schemas.microsoft.com/office/powerpoint/2010/main" val="42005569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7772400" cy="1295400"/>
          </a:xfrm>
        </p:spPr>
        <p:txBody>
          <a:bodyPr/>
          <a:lstStyle/>
          <a:p>
            <a:pPr algn="ctr"/>
            <a:r>
              <a:rPr lang="en-US" b="1" dirty="0"/>
              <a:t>Fiscal Data Element </a:t>
            </a:r>
            <a:br>
              <a:rPr lang="en-US" b="1" dirty="0"/>
            </a:br>
            <a:r>
              <a:rPr lang="en-US" b="1" dirty="0"/>
              <a:t>Report  - FDER</a:t>
            </a:r>
          </a:p>
        </p:txBody>
      </p:sp>
      <p:pic>
        <p:nvPicPr>
          <p:cNvPr id="1026" name="Picture 2" descr="Screenshot of a Fiscal Data Element excel Reprot"/>
          <p:cNvPicPr>
            <a:picLocks noChangeAspect="1" noChangeArrowheads="1"/>
          </p:cNvPicPr>
          <p:nvPr/>
        </p:nvPicPr>
        <p:blipFill rotWithShape="1">
          <a:blip r:embed="rId2">
            <a:extLst>
              <a:ext uri="{28A0092B-C50C-407E-A947-70E740481C1C}">
                <a14:useLocalDpi xmlns:a14="http://schemas.microsoft.com/office/drawing/2010/main" val="0"/>
              </a:ext>
            </a:extLst>
          </a:blip>
          <a:srcRect r="10000" b="5334"/>
          <a:stretch/>
        </p:blipFill>
        <p:spPr bwMode="auto">
          <a:xfrm>
            <a:off x="139699" y="1752600"/>
            <a:ext cx="8113691" cy="48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p:cNvSpPr>
            <a:spLocks noGrp="1"/>
          </p:cNvSpPr>
          <p:nvPr>
            <p:ph type="sldNum" sz="quarter" idx="12"/>
          </p:nvPr>
        </p:nvSpPr>
        <p:spPr/>
        <p:txBody>
          <a:bodyPr/>
          <a:lstStyle/>
          <a:p>
            <a:pPr>
              <a:defRPr/>
            </a:pPr>
            <a:fld id="{2FC92278-53A6-450E-9C30-62357F63AAA5}" type="slidenum">
              <a:rPr lang="en-US" smtClean="0"/>
              <a:pPr>
                <a:defRPr/>
              </a:pPr>
              <a:t>38</a:t>
            </a:fld>
            <a:endParaRPr lang="en-US"/>
          </a:p>
        </p:txBody>
      </p:sp>
    </p:spTree>
    <p:extLst>
      <p:ext uri="{BB962C8B-B14F-4D97-AF65-F5344CB8AC3E}">
        <p14:creationId xmlns:p14="http://schemas.microsoft.com/office/powerpoint/2010/main" val="355458318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620000" cy="868362"/>
          </a:xfrm>
        </p:spPr>
        <p:txBody>
          <a:bodyPr/>
          <a:lstStyle/>
          <a:p>
            <a:pPr algn="ctr"/>
            <a:r>
              <a:rPr lang="en-US" b="1" dirty="0"/>
              <a:t>Where to find 1213 FDER</a:t>
            </a:r>
          </a:p>
        </p:txBody>
      </p:sp>
      <p:sp>
        <p:nvSpPr>
          <p:cNvPr id="7" name="TextBox 6"/>
          <p:cNvSpPr txBox="1"/>
          <p:nvPr/>
        </p:nvSpPr>
        <p:spPr>
          <a:xfrm>
            <a:off x="5105400" y="2628157"/>
            <a:ext cx="2895600" cy="646331"/>
          </a:xfrm>
          <a:prstGeom prst="rect">
            <a:avLst/>
          </a:prstGeom>
          <a:solidFill>
            <a:srgbClr val="92D050"/>
          </a:solidFill>
        </p:spPr>
        <p:txBody>
          <a:bodyPr wrap="square" rtlCol="0">
            <a:spAutoFit/>
          </a:bodyPr>
          <a:lstStyle/>
          <a:p>
            <a:r>
              <a:rPr lang="en-US" dirty="0"/>
              <a:t>From the Cost Report Support File webpage.</a:t>
            </a:r>
          </a:p>
        </p:txBody>
      </p:sp>
      <p:pic>
        <p:nvPicPr>
          <p:cNvPr id="5122" name="Picture 2" descr="screenshot of where to find 1213 FD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326600"/>
            <a:ext cx="7998354" cy="50741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p:cNvSpPr>
            <a:spLocks noGrp="1"/>
          </p:cNvSpPr>
          <p:nvPr>
            <p:ph type="sldNum" sz="quarter" idx="12"/>
          </p:nvPr>
        </p:nvSpPr>
        <p:spPr/>
        <p:txBody>
          <a:bodyPr/>
          <a:lstStyle/>
          <a:p>
            <a:pPr>
              <a:defRPr/>
            </a:pPr>
            <a:fld id="{2FC92278-53A6-450E-9C30-62357F63AAA5}" type="slidenum">
              <a:rPr lang="en-US" smtClean="0"/>
              <a:pPr>
                <a:defRPr/>
              </a:pPr>
              <a:t>39</a:t>
            </a:fld>
            <a:endParaRPr lang="en-US"/>
          </a:p>
        </p:txBody>
      </p:sp>
      <p:cxnSp>
        <p:nvCxnSpPr>
          <p:cNvPr id="6" name="Straight Arrow Connector 5">
            <a:extLst>
              <a:ext uri="{C183D7F6-B498-43B3-948B-1728B52AA6E4}">
                <adec:decorative xmlns:adec="http://schemas.microsoft.com/office/drawing/2017/decorative" val="1"/>
              </a:ext>
            </a:extLst>
          </p:cNvPr>
          <p:cNvCxnSpPr/>
          <p:nvPr/>
        </p:nvCxnSpPr>
        <p:spPr>
          <a:xfrm flipH="1" flipV="1">
            <a:off x="3200400" y="1752600"/>
            <a:ext cx="2057400" cy="1198722"/>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C183D7F6-B498-43B3-948B-1728B52AA6E4}">
                <adec:decorative xmlns:adec="http://schemas.microsoft.com/office/drawing/2017/decorative" val="1"/>
              </a:ext>
            </a:extLst>
          </p:cNvPr>
          <p:cNvCxnSpPr/>
          <p:nvPr/>
        </p:nvCxnSpPr>
        <p:spPr>
          <a:xfrm flipH="1">
            <a:off x="6324600" y="3103722"/>
            <a:ext cx="1257300" cy="230647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949563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7772400" cy="1143000"/>
          </a:xfrm>
        </p:spPr>
        <p:txBody>
          <a:bodyPr wrap="square" numCol="1" anchorCtr="0" compatLnSpc="1">
            <a:prstTxWarp prst="textNoShape">
              <a:avLst/>
            </a:prstTxWarp>
          </a:bodyPr>
          <a:lstStyle/>
          <a:p>
            <a:pPr algn="ctr" fontAlgn="auto">
              <a:spcAft>
                <a:spcPts val="0"/>
              </a:spcAft>
              <a:defRPr/>
            </a:pPr>
            <a:r>
              <a:rPr lang="en-US" sz="4400" b="1" dirty="0"/>
              <a:t>Money pools for reporting expenditures</a:t>
            </a:r>
          </a:p>
        </p:txBody>
      </p:sp>
      <p:sp>
        <p:nvSpPr>
          <p:cNvPr id="34818" name="Content Placeholder 2"/>
          <p:cNvSpPr>
            <a:spLocks noGrp="1"/>
          </p:cNvSpPr>
          <p:nvPr>
            <p:ph idx="1"/>
          </p:nvPr>
        </p:nvSpPr>
        <p:spPr>
          <a:xfrm>
            <a:off x="685800" y="1676400"/>
            <a:ext cx="7124700" cy="4343400"/>
          </a:xfrm>
        </p:spPr>
        <p:txBody>
          <a:bodyPr>
            <a:normAutofit/>
          </a:bodyPr>
          <a:lstStyle/>
          <a:p>
            <a:pPr marL="342900" lvl="1">
              <a:buClr>
                <a:schemeClr val="accent1"/>
              </a:buClr>
            </a:pPr>
            <a:r>
              <a:rPr lang="en-US" dirty="0"/>
              <a:t>Several options to chose from</a:t>
            </a:r>
            <a:r>
              <a:rPr lang="en-US" sz="2400" dirty="0"/>
              <a:t>:</a:t>
            </a:r>
          </a:p>
          <a:p>
            <a:pPr lvl="1"/>
            <a:r>
              <a:rPr lang="en-US" dirty="0"/>
              <a:t>Behavioral Health Services subaccounts (BHS)</a:t>
            </a:r>
          </a:p>
          <a:p>
            <a:pPr lvl="1"/>
            <a:r>
              <a:rPr lang="en-US" sz="2000" dirty="0"/>
              <a:t>DMC reimbursement for eligible clients</a:t>
            </a:r>
          </a:p>
          <a:p>
            <a:pPr lvl="1"/>
            <a:r>
              <a:rPr lang="en-US" dirty="0"/>
              <a:t>County funds</a:t>
            </a:r>
          </a:p>
          <a:p>
            <a:pPr lvl="1"/>
            <a:r>
              <a:rPr lang="en-US" dirty="0"/>
              <a:t>Carry forward funds FY 2011-12</a:t>
            </a:r>
          </a:p>
          <a:p>
            <a:pPr lvl="1"/>
            <a:r>
              <a:rPr lang="en-US" sz="2000" dirty="0"/>
              <a:t>SAPT Block Grant</a:t>
            </a:r>
          </a:p>
          <a:p>
            <a:pPr lvl="1"/>
            <a:r>
              <a:rPr lang="en-US" dirty="0"/>
              <a:t>Other funding sources</a:t>
            </a:r>
            <a:endParaRPr lang="en-US" sz="2000" dirty="0"/>
          </a:p>
          <a:p>
            <a:pPr lvl="1"/>
            <a:endParaRPr lang="en-US" sz="2000" dirty="0"/>
          </a:p>
          <a:p>
            <a:r>
              <a:rPr lang="en-US" sz="2200" dirty="0"/>
              <a:t>When a government program doles out money</a:t>
            </a:r>
          </a:p>
          <a:p>
            <a:pPr lvl="1"/>
            <a:r>
              <a:rPr lang="en-US" dirty="0"/>
              <a:t>It will have restraints and requirements attached</a:t>
            </a:r>
          </a:p>
          <a:p>
            <a:pPr lvl="1"/>
            <a:r>
              <a:rPr lang="en-US" dirty="0"/>
              <a:t>Report of expenditures</a:t>
            </a:r>
            <a:endParaRPr lang="en-US" sz="2000" dirty="0"/>
          </a:p>
        </p:txBody>
      </p:sp>
      <p:sp>
        <p:nvSpPr>
          <p:cNvPr id="5" name="Slide Number Placeholder 3"/>
          <p:cNvSpPr>
            <a:spLocks noGrp="1"/>
          </p:cNvSpPr>
          <p:nvPr>
            <p:ph type="sldNum" sz="quarter" idx="12"/>
          </p:nvPr>
        </p:nvSpPr>
        <p:spPr/>
        <p:txBody>
          <a:bodyPr/>
          <a:lstStyle/>
          <a:p>
            <a:pPr>
              <a:defRPr/>
            </a:pPr>
            <a:fld id="{D82D467F-DAFC-42D2-87C2-BA29BAD7F331}" type="slidenum">
              <a:rPr lang="en-US"/>
              <a:pPr>
                <a:defRPr/>
              </a:pPr>
              <a:t>4</a:t>
            </a:fld>
            <a:endParaRPr lang="en-US"/>
          </a:p>
        </p:txBody>
      </p:sp>
      <p:sp>
        <p:nvSpPr>
          <p:cNvPr id="34820" name="Slide Number Placeholder 3"/>
          <p:cNvSpPr txBox="1">
            <a:spLocks noGrp="1"/>
          </p:cNvSpPr>
          <p:nvPr/>
        </p:nvSpPr>
        <p:spPr bwMode="auto">
          <a:xfrm>
            <a:off x="8613775" y="6305550"/>
            <a:ext cx="4572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Franklin Gothic Book" pitchFamily="34" charset="0"/>
              </a:defRPr>
            </a:lvl1pPr>
            <a:lvl2pPr marL="742950" indent="-285750">
              <a:defRPr>
                <a:solidFill>
                  <a:schemeClr val="tx1"/>
                </a:solidFill>
                <a:latin typeface="Franklin Gothic Book" pitchFamily="34" charset="0"/>
              </a:defRPr>
            </a:lvl2pPr>
            <a:lvl3pPr marL="1143000" indent="-228600">
              <a:defRPr>
                <a:solidFill>
                  <a:schemeClr val="tx1"/>
                </a:solidFill>
                <a:latin typeface="Franklin Gothic Book" pitchFamily="34" charset="0"/>
              </a:defRPr>
            </a:lvl3pPr>
            <a:lvl4pPr marL="1600200" indent="-228600">
              <a:defRPr>
                <a:solidFill>
                  <a:schemeClr val="tx1"/>
                </a:solidFill>
                <a:latin typeface="Franklin Gothic Book" pitchFamily="34" charset="0"/>
              </a:defRPr>
            </a:lvl4pPr>
            <a:lvl5pPr marL="2057400" indent="-228600">
              <a:defRPr>
                <a:solidFill>
                  <a:schemeClr val="tx1"/>
                </a:solidFill>
                <a:latin typeface="Franklin Gothic Book" pitchFamily="34" charset="0"/>
              </a:defRPr>
            </a:lvl5pPr>
            <a:lvl6pPr marL="2514600" indent="-228600" fontAlgn="base">
              <a:spcBef>
                <a:spcPct val="0"/>
              </a:spcBef>
              <a:spcAft>
                <a:spcPct val="0"/>
              </a:spcAft>
              <a:defRPr>
                <a:solidFill>
                  <a:schemeClr val="tx1"/>
                </a:solidFill>
                <a:latin typeface="Franklin Gothic Book" pitchFamily="34" charset="0"/>
              </a:defRPr>
            </a:lvl6pPr>
            <a:lvl7pPr marL="2971800" indent="-228600" fontAlgn="base">
              <a:spcBef>
                <a:spcPct val="0"/>
              </a:spcBef>
              <a:spcAft>
                <a:spcPct val="0"/>
              </a:spcAft>
              <a:defRPr>
                <a:solidFill>
                  <a:schemeClr val="tx1"/>
                </a:solidFill>
                <a:latin typeface="Franklin Gothic Book" pitchFamily="34" charset="0"/>
              </a:defRPr>
            </a:lvl7pPr>
            <a:lvl8pPr marL="3429000" indent="-228600" fontAlgn="base">
              <a:spcBef>
                <a:spcPct val="0"/>
              </a:spcBef>
              <a:spcAft>
                <a:spcPct val="0"/>
              </a:spcAft>
              <a:defRPr>
                <a:solidFill>
                  <a:schemeClr val="tx1"/>
                </a:solidFill>
                <a:latin typeface="Franklin Gothic Book" pitchFamily="34" charset="0"/>
              </a:defRPr>
            </a:lvl8pPr>
            <a:lvl9pPr marL="3886200" indent="-228600" fontAlgn="base">
              <a:spcBef>
                <a:spcPct val="0"/>
              </a:spcBef>
              <a:spcAft>
                <a:spcPct val="0"/>
              </a:spcAft>
              <a:defRPr>
                <a:solidFill>
                  <a:schemeClr val="tx1"/>
                </a:solidFill>
                <a:latin typeface="Franklin Gothic Book" pitchFamily="34" charset="0"/>
              </a:defRPr>
            </a:lvl9pPr>
          </a:lstStyle>
          <a:p>
            <a:pPr algn="ctr"/>
            <a:fld id="{8CBF6AA4-AB63-4B33-BA88-374D0417C235}" type="slidenum">
              <a:rPr lang="en-US" sz="1200">
                <a:solidFill>
                  <a:srgbClr val="92A1A4"/>
                </a:solidFill>
                <a:latin typeface="Tahoma" pitchFamily="34" charset="0"/>
              </a:rPr>
              <a:pPr algn="ctr"/>
              <a:t>4</a:t>
            </a:fld>
            <a:endParaRPr lang="en-US" sz="1200">
              <a:solidFill>
                <a:srgbClr val="92A1A4"/>
              </a:solidFill>
              <a:latin typeface="Tahoma" pitchFamily="34" charset="0"/>
            </a:endParaRPr>
          </a:p>
        </p:txBody>
      </p:sp>
    </p:spTree>
    <p:extLst>
      <p:ext uri="{BB962C8B-B14F-4D97-AF65-F5344CB8AC3E}">
        <p14:creationId xmlns:p14="http://schemas.microsoft.com/office/powerpoint/2010/main" val="3543681093"/>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p:cNvSpPr>
          <p:nvPr>
            <p:ph type="title"/>
          </p:nvPr>
        </p:nvSpPr>
        <p:spPr bwMode="auto"/>
        <p:txBody>
          <a:bodyPr wrap="square" numCol="1" anchorCtr="0" compatLnSpc="1">
            <a:prstTxWarp prst="textNoShape">
              <a:avLst/>
            </a:prstTxWarp>
          </a:bodyPr>
          <a:lstStyle/>
          <a:p>
            <a:pPr fontAlgn="auto">
              <a:spcAft>
                <a:spcPts val="0"/>
              </a:spcAft>
              <a:defRPr/>
            </a:pPr>
            <a:r>
              <a:rPr lang="en-US" b="1" dirty="0"/>
              <a:t>Paradox Make-Up</a:t>
            </a:r>
          </a:p>
        </p:txBody>
      </p:sp>
      <p:sp>
        <p:nvSpPr>
          <p:cNvPr id="63491" name="Rectangle 3"/>
          <p:cNvSpPr>
            <a:spLocks noGrp="1"/>
          </p:cNvSpPr>
          <p:nvPr>
            <p:ph idx="1"/>
          </p:nvPr>
        </p:nvSpPr>
        <p:spPr>
          <a:xfrm>
            <a:off x="533400" y="1524000"/>
            <a:ext cx="7521575" cy="3733800"/>
          </a:xfrm>
        </p:spPr>
        <p:txBody>
          <a:bodyPr rtlCol="0">
            <a:normAutofit lnSpcReduction="10000"/>
          </a:bodyPr>
          <a:lstStyle/>
          <a:p>
            <a:pPr fontAlgn="auto">
              <a:spcAft>
                <a:spcPts val="0"/>
              </a:spcAft>
              <a:buFont typeface="Wingdings" pitchFamily="2" charset="2"/>
              <a:buChar char="§"/>
              <a:defRPr/>
            </a:pPr>
            <a:r>
              <a:rPr lang="en-US" sz="2400" b="0" dirty="0"/>
              <a:t>Database tables work behind scene</a:t>
            </a:r>
          </a:p>
          <a:p>
            <a:pPr fontAlgn="auto">
              <a:spcAft>
                <a:spcPts val="0"/>
              </a:spcAft>
              <a:defRPr/>
            </a:pPr>
            <a:endParaRPr lang="en-US" b="0" dirty="0">
              <a:effectLst>
                <a:outerShdw blurRad="38100" dist="38100" dir="2700000" algn="tl">
                  <a:srgbClr val="C0C0C0"/>
                </a:outerShdw>
              </a:effectLst>
            </a:endParaRPr>
          </a:p>
          <a:p>
            <a:pPr fontAlgn="auto">
              <a:spcAft>
                <a:spcPts val="0"/>
              </a:spcAft>
              <a:buFont typeface="Wingdings" pitchFamily="2" charset="2"/>
              <a:buChar char="§"/>
              <a:defRPr/>
            </a:pPr>
            <a:r>
              <a:rPr lang="en-US" sz="2400" b="0" dirty="0"/>
              <a:t>Each Record Contains:</a:t>
            </a:r>
          </a:p>
          <a:p>
            <a:pPr marL="402336" lvl="2" indent="-164592" fontAlgn="auto">
              <a:spcAft>
                <a:spcPts val="0"/>
              </a:spcAft>
              <a:defRPr/>
            </a:pPr>
            <a:r>
              <a:rPr lang="en-US" sz="2000" dirty="0"/>
              <a:t>Provider Information</a:t>
            </a:r>
          </a:p>
          <a:p>
            <a:pPr marL="402336" lvl="2" indent="-164592" fontAlgn="auto">
              <a:spcAft>
                <a:spcPts val="0"/>
              </a:spcAft>
              <a:defRPr/>
            </a:pPr>
            <a:r>
              <a:rPr lang="en-US" sz="2000" dirty="0"/>
              <a:t>Service Codes</a:t>
            </a:r>
          </a:p>
          <a:p>
            <a:pPr marL="402336" lvl="2" indent="-164592" fontAlgn="auto">
              <a:spcAft>
                <a:spcPts val="0"/>
              </a:spcAft>
              <a:defRPr/>
            </a:pPr>
            <a:r>
              <a:rPr lang="en-US" sz="2000" dirty="0"/>
              <a:t>Program Codes</a:t>
            </a:r>
          </a:p>
          <a:p>
            <a:pPr marL="402336" lvl="2" indent="-164592" fontAlgn="auto">
              <a:spcAft>
                <a:spcPts val="0"/>
              </a:spcAft>
              <a:defRPr/>
            </a:pPr>
            <a:r>
              <a:rPr lang="en-US" sz="2000" dirty="0"/>
              <a:t>Funding Lines</a:t>
            </a:r>
          </a:p>
          <a:p>
            <a:pPr marL="402336" lvl="2" indent="-164592" fontAlgn="auto">
              <a:spcAft>
                <a:spcPts val="0"/>
              </a:spcAft>
              <a:defRPr/>
            </a:pPr>
            <a:r>
              <a:rPr lang="en-US" sz="2000" dirty="0"/>
              <a:t>Additional information as required</a:t>
            </a:r>
          </a:p>
          <a:p>
            <a:pPr marL="402336" lvl="2" indent="-164592" fontAlgn="auto">
              <a:spcAft>
                <a:spcPts val="0"/>
              </a:spcAft>
              <a:defRPr/>
            </a:pPr>
            <a:endParaRPr lang="en-US" sz="2000" dirty="0"/>
          </a:p>
          <a:p>
            <a:pPr marL="36576" lvl="1" indent="-164592">
              <a:defRPr/>
            </a:pPr>
            <a:r>
              <a:rPr lang="en-US" sz="2200" dirty="0"/>
              <a:t>Must separate DMC regular and DMC Minor Consent</a:t>
            </a:r>
          </a:p>
        </p:txBody>
      </p:sp>
      <p:sp>
        <p:nvSpPr>
          <p:cNvPr id="5" name="Slide Number Placeholder 21"/>
          <p:cNvSpPr>
            <a:spLocks noGrp="1"/>
          </p:cNvSpPr>
          <p:nvPr>
            <p:ph type="sldNum" sz="quarter" idx="12"/>
          </p:nvPr>
        </p:nvSpPr>
        <p:spPr/>
        <p:txBody>
          <a:bodyPr>
            <a:normAutofit/>
          </a:bodyPr>
          <a:lstStyle/>
          <a:p>
            <a:pPr>
              <a:defRPr/>
            </a:pPr>
            <a:fld id="{68AE3AAB-DA8E-4C55-80FD-BF85BFCA1ACC}" type="slidenum">
              <a:rPr lang="en-US"/>
              <a:pPr>
                <a:defRPr/>
              </a:pPr>
              <a:t>40</a:t>
            </a:fld>
            <a:endParaRPr lang="en-US"/>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2638" y="304800"/>
            <a:ext cx="7519987" cy="549275"/>
          </a:xfrm>
        </p:spPr>
        <p:txBody>
          <a:bodyPr/>
          <a:lstStyle/>
          <a:p>
            <a:pPr fontAlgn="auto">
              <a:spcAft>
                <a:spcPts val="0"/>
              </a:spcAft>
              <a:defRPr/>
            </a:pPr>
            <a:r>
              <a:rPr lang="en-US" b="1" dirty="0"/>
              <a:t>Opening Paradox</a:t>
            </a:r>
          </a:p>
        </p:txBody>
      </p:sp>
      <p:pic>
        <p:nvPicPr>
          <p:cNvPr id="4098" name="Picture 2" descr="screenshot of Opening Paradox"/>
          <p:cNvPicPr>
            <a:picLocks noChangeAspect="1" noChangeArrowheads="1"/>
          </p:cNvPicPr>
          <p:nvPr/>
        </p:nvPicPr>
        <p:blipFill rotWithShape="1">
          <a:blip r:embed="rId3">
            <a:extLst>
              <a:ext uri="{28A0092B-C50C-407E-A947-70E740481C1C}">
                <a14:useLocalDpi xmlns:a14="http://schemas.microsoft.com/office/drawing/2010/main" val="0"/>
              </a:ext>
            </a:extLst>
          </a:blip>
          <a:srcRect r="25750" b="10000"/>
          <a:stretch/>
        </p:blipFill>
        <p:spPr bwMode="auto">
          <a:xfrm>
            <a:off x="457200" y="1143000"/>
            <a:ext cx="7543800" cy="5143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lide Number Placeholder 2"/>
          <p:cNvSpPr>
            <a:spLocks noGrp="1"/>
          </p:cNvSpPr>
          <p:nvPr>
            <p:ph type="sldNum" sz="quarter" idx="12"/>
          </p:nvPr>
        </p:nvSpPr>
        <p:spPr/>
        <p:txBody>
          <a:bodyPr>
            <a:normAutofit/>
          </a:bodyPr>
          <a:lstStyle/>
          <a:p>
            <a:pPr>
              <a:defRPr/>
            </a:pPr>
            <a:fld id="{E17C751D-9186-479A-B4DE-207014ED97A4}" type="slidenum">
              <a:rPr lang="en-US"/>
              <a:pPr>
                <a:defRPr/>
              </a:pPr>
              <a:t>41</a:t>
            </a:fld>
            <a:endParaRPr lang="en-US"/>
          </a:p>
        </p:txBody>
      </p:sp>
      <p:cxnSp>
        <p:nvCxnSpPr>
          <p:cNvPr id="167939" name="Straight Arrow Connector 3">
            <a:extLst>
              <a:ext uri="{C183D7F6-B498-43B3-948B-1728B52AA6E4}">
                <adec:decorative xmlns:adec="http://schemas.microsoft.com/office/drawing/2017/decorative" val="1"/>
              </a:ext>
            </a:extLst>
          </p:cNvPr>
          <p:cNvCxnSpPr>
            <a:cxnSpLocks noChangeShapeType="1"/>
          </p:cNvCxnSpPr>
          <p:nvPr/>
        </p:nvCxnSpPr>
        <p:spPr bwMode="auto">
          <a:xfrm flipV="1">
            <a:off x="1016000" y="2209800"/>
            <a:ext cx="1117600" cy="1321594"/>
          </a:xfrm>
          <a:prstGeom prst="straightConnector1">
            <a:avLst/>
          </a:prstGeom>
          <a:noFill/>
          <a:ln w="38100" algn="ctr">
            <a:solidFill>
              <a:srgbClr val="FFFF99"/>
            </a:solidFill>
            <a:round/>
            <a:headEnd/>
            <a:tailEnd type="arrow" w="med" len="med"/>
          </a:ln>
          <a:extLst>
            <a:ext uri="{909E8E84-426E-40DD-AFC4-6F175D3DCCD1}">
              <a14:hiddenFill xmlns:a14="http://schemas.microsoft.com/office/drawing/2010/main">
                <a:noFill/>
              </a14:hiddenFill>
            </a:ext>
          </a:extLst>
        </p:spPr>
      </p:cxnSp>
      <p:cxnSp>
        <p:nvCxnSpPr>
          <p:cNvPr id="167940" name="Straight Arrow Connector 4">
            <a:extLst>
              <a:ext uri="{C183D7F6-B498-43B3-948B-1728B52AA6E4}">
                <adec:decorative xmlns:adec="http://schemas.microsoft.com/office/drawing/2017/decorative" val="1"/>
              </a:ext>
            </a:extLst>
          </p:cNvPr>
          <p:cNvCxnSpPr>
            <a:cxnSpLocks noChangeShapeType="1"/>
          </p:cNvCxnSpPr>
          <p:nvPr/>
        </p:nvCxnSpPr>
        <p:spPr bwMode="auto">
          <a:xfrm flipV="1">
            <a:off x="1016000" y="3276600"/>
            <a:ext cx="1422400" cy="254794"/>
          </a:xfrm>
          <a:prstGeom prst="straightConnector1">
            <a:avLst/>
          </a:prstGeom>
          <a:noFill/>
          <a:ln w="38100" algn="ctr">
            <a:solidFill>
              <a:srgbClr val="FFFF99"/>
            </a:solidFill>
            <a:round/>
            <a:headEnd/>
            <a:tailEnd type="arrow" w="med" len="med"/>
          </a:ln>
          <a:extLst>
            <a:ext uri="{909E8E84-426E-40DD-AFC4-6F175D3DCCD1}">
              <a14:hiddenFill xmlns:a14="http://schemas.microsoft.com/office/drawing/2010/main">
                <a:noFill/>
              </a14:hiddenFill>
            </a:ext>
          </a:extLst>
        </p:spPr>
      </p:cxn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p:cNvSpPr>
          <p:nvPr>
            <p:ph type="title"/>
          </p:nvPr>
        </p:nvSpPr>
        <p:spPr bwMode="auto"/>
        <p:txBody>
          <a:bodyPr wrap="square" numCol="1" anchorCtr="0" compatLnSpc="1">
            <a:prstTxWarp prst="textNoShape">
              <a:avLst/>
            </a:prstTxWarp>
          </a:bodyPr>
          <a:lstStyle/>
          <a:p>
            <a:pPr fontAlgn="auto">
              <a:spcAft>
                <a:spcPts val="0"/>
              </a:spcAft>
              <a:defRPr/>
            </a:pPr>
            <a:r>
              <a:rPr lang="en-US" b="1" dirty="0"/>
              <a:t>Running Reports</a:t>
            </a:r>
          </a:p>
        </p:txBody>
      </p:sp>
      <p:pic>
        <p:nvPicPr>
          <p:cNvPr id="8" name="Content Placeholder 7" descr="screenshot of running reports"/>
          <p:cNvPicPr>
            <a:picLocks noGrp="1"/>
          </p:cNvPicPr>
          <p:nvPr>
            <p:ph idx="1"/>
          </p:nvPr>
        </p:nvPicPr>
        <p:blipFill rotWithShape="1">
          <a:blip r:embed="rId3"/>
          <a:srcRect r="42948" b="17493"/>
          <a:stretch/>
        </p:blipFill>
        <p:spPr bwMode="auto">
          <a:xfrm>
            <a:off x="478313" y="1295400"/>
            <a:ext cx="7294087" cy="5410200"/>
          </a:xfrm>
          <a:prstGeom prst="rect">
            <a:avLst/>
          </a:prstGeom>
          <a:ln>
            <a:noFill/>
          </a:ln>
          <a:extLst>
            <a:ext uri="{53640926-AAD7-44D8-BBD7-CCE9431645EC}">
              <a14:shadowObscured xmlns:a14="http://schemas.microsoft.com/office/drawing/2010/main"/>
            </a:ext>
          </a:extLst>
        </p:spPr>
      </p:pic>
      <p:sp>
        <p:nvSpPr>
          <p:cNvPr id="168964" name="Line 9">
            <a:extLst>
              <a:ext uri="{C183D7F6-B498-43B3-948B-1728B52AA6E4}">
                <adec:decorative xmlns:adec="http://schemas.microsoft.com/office/drawing/2017/decorative" val="1"/>
              </a:ext>
            </a:extLst>
          </p:cNvPr>
          <p:cNvSpPr>
            <a:spLocks noChangeShapeType="1"/>
          </p:cNvSpPr>
          <p:nvPr/>
        </p:nvSpPr>
        <p:spPr bwMode="auto">
          <a:xfrm flipH="1">
            <a:off x="2514600" y="5486400"/>
            <a:ext cx="1828800" cy="0"/>
          </a:xfrm>
          <a:prstGeom prst="line">
            <a:avLst/>
          </a:prstGeom>
          <a:noFill/>
          <a:ln w="38100">
            <a:solidFill>
              <a:srgbClr val="FFFF99"/>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68965" name="Text Box 8"/>
          <p:cNvSpPr txBox="1">
            <a:spLocks noChangeArrowheads="1"/>
          </p:cNvSpPr>
          <p:nvPr/>
        </p:nvSpPr>
        <p:spPr bwMode="auto">
          <a:xfrm>
            <a:off x="3657600" y="5165725"/>
            <a:ext cx="3200400" cy="641350"/>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Franklin Gothic Book" pitchFamily="34" charset="0"/>
              </a:defRPr>
            </a:lvl1pPr>
            <a:lvl2pPr marL="742950" indent="-285750">
              <a:defRPr>
                <a:solidFill>
                  <a:schemeClr val="tx1"/>
                </a:solidFill>
                <a:latin typeface="Franklin Gothic Book" pitchFamily="34" charset="0"/>
              </a:defRPr>
            </a:lvl2pPr>
            <a:lvl3pPr marL="1143000" indent="-228600">
              <a:defRPr>
                <a:solidFill>
                  <a:schemeClr val="tx1"/>
                </a:solidFill>
                <a:latin typeface="Franklin Gothic Book" pitchFamily="34" charset="0"/>
              </a:defRPr>
            </a:lvl3pPr>
            <a:lvl4pPr marL="1600200" indent="-228600">
              <a:defRPr>
                <a:solidFill>
                  <a:schemeClr val="tx1"/>
                </a:solidFill>
                <a:latin typeface="Franklin Gothic Book" pitchFamily="34" charset="0"/>
              </a:defRPr>
            </a:lvl4pPr>
            <a:lvl5pPr marL="2057400" indent="-228600">
              <a:defRPr>
                <a:solidFill>
                  <a:schemeClr val="tx1"/>
                </a:solidFill>
                <a:latin typeface="Franklin Gothic Book" pitchFamily="34" charset="0"/>
              </a:defRPr>
            </a:lvl5pPr>
            <a:lvl6pPr marL="2514600" indent="-228600" fontAlgn="base">
              <a:spcBef>
                <a:spcPct val="0"/>
              </a:spcBef>
              <a:spcAft>
                <a:spcPct val="0"/>
              </a:spcAft>
              <a:defRPr>
                <a:solidFill>
                  <a:schemeClr val="tx1"/>
                </a:solidFill>
                <a:latin typeface="Franklin Gothic Book" pitchFamily="34" charset="0"/>
              </a:defRPr>
            </a:lvl6pPr>
            <a:lvl7pPr marL="2971800" indent="-228600" fontAlgn="base">
              <a:spcBef>
                <a:spcPct val="0"/>
              </a:spcBef>
              <a:spcAft>
                <a:spcPct val="0"/>
              </a:spcAft>
              <a:defRPr>
                <a:solidFill>
                  <a:schemeClr val="tx1"/>
                </a:solidFill>
                <a:latin typeface="Franklin Gothic Book" pitchFamily="34" charset="0"/>
              </a:defRPr>
            </a:lvl7pPr>
            <a:lvl8pPr marL="3429000" indent="-228600" fontAlgn="base">
              <a:spcBef>
                <a:spcPct val="0"/>
              </a:spcBef>
              <a:spcAft>
                <a:spcPct val="0"/>
              </a:spcAft>
              <a:defRPr>
                <a:solidFill>
                  <a:schemeClr val="tx1"/>
                </a:solidFill>
                <a:latin typeface="Franklin Gothic Book" pitchFamily="34" charset="0"/>
              </a:defRPr>
            </a:lvl8pPr>
            <a:lvl9pPr marL="3886200" indent="-228600" fontAlgn="base">
              <a:spcBef>
                <a:spcPct val="0"/>
              </a:spcBef>
              <a:spcAft>
                <a:spcPct val="0"/>
              </a:spcAft>
              <a:defRPr>
                <a:solidFill>
                  <a:schemeClr val="tx1"/>
                </a:solidFill>
                <a:latin typeface="Franklin Gothic Book" pitchFamily="34" charset="0"/>
              </a:defRPr>
            </a:lvl9pPr>
          </a:lstStyle>
          <a:p>
            <a:pPr algn="ctr">
              <a:spcBef>
                <a:spcPct val="50000"/>
              </a:spcBef>
            </a:pPr>
            <a:r>
              <a:rPr lang="en-US" dirty="0">
                <a:solidFill>
                  <a:srgbClr val="FF0000"/>
                </a:solidFill>
              </a:rPr>
              <a:t>Indicates where the information will </a:t>
            </a:r>
            <a:r>
              <a:rPr lang="en-US" dirty="0"/>
              <a:t>be displayed.</a:t>
            </a:r>
          </a:p>
        </p:txBody>
      </p:sp>
      <p:sp>
        <p:nvSpPr>
          <p:cNvPr id="6" name="Slide Number Placeholder 21"/>
          <p:cNvSpPr>
            <a:spLocks noGrp="1"/>
          </p:cNvSpPr>
          <p:nvPr>
            <p:ph type="sldNum" sz="quarter" idx="12"/>
          </p:nvPr>
        </p:nvSpPr>
        <p:spPr/>
        <p:txBody>
          <a:bodyPr>
            <a:normAutofit/>
          </a:bodyPr>
          <a:lstStyle/>
          <a:p>
            <a:pPr>
              <a:defRPr/>
            </a:pPr>
            <a:fld id="{912E1F18-49AB-4F6A-93E5-AAF81A59A33B}" type="slidenum">
              <a:rPr lang="en-US"/>
              <a:pPr>
                <a:defRPr/>
              </a:pPr>
              <a:t>42</a:t>
            </a:fld>
            <a:endParaRPr lang="en-US"/>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p:cNvSpPr>
          <p:nvPr>
            <p:ph type="title"/>
          </p:nvPr>
        </p:nvSpPr>
        <p:spPr bwMode="auto"/>
        <p:txBody>
          <a:bodyPr wrap="square" numCol="1" anchorCtr="0" compatLnSpc="1">
            <a:prstTxWarp prst="textNoShape">
              <a:avLst/>
            </a:prstTxWarp>
          </a:bodyPr>
          <a:lstStyle/>
          <a:p>
            <a:pPr fontAlgn="auto">
              <a:spcAft>
                <a:spcPts val="0"/>
              </a:spcAft>
              <a:defRPr/>
            </a:pPr>
            <a:r>
              <a:rPr lang="en-US" b="1" dirty="0"/>
              <a:t>Paradox Navigation and Help</a:t>
            </a:r>
          </a:p>
        </p:txBody>
      </p:sp>
      <p:sp>
        <p:nvSpPr>
          <p:cNvPr id="65539" name="Rectangle 3"/>
          <p:cNvSpPr>
            <a:spLocks noGrp="1"/>
          </p:cNvSpPr>
          <p:nvPr>
            <p:ph idx="1"/>
          </p:nvPr>
        </p:nvSpPr>
        <p:spPr>
          <a:xfrm>
            <a:off x="762000" y="1447800"/>
            <a:ext cx="7521575" cy="3579813"/>
          </a:xfrm>
        </p:spPr>
        <p:txBody>
          <a:bodyPr rtlCol="0">
            <a:normAutofit fontScale="92500" lnSpcReduction="10000"/>
          </a:bodyPr>
          <a:lstStyle/>
          <a:p>
            <a:pPr marL="457200" indent="-457200" fontAlgn="auto">
              <a:lnSpc>
                <a:spcPct val="90000"/>
              </a:lnSpc>
              <a:spcAft>
                <a:spcPts val="0"/>
              </a:spcAft>
              <a:buFont typeface="Wingdings" pitchFamily="2" charset="2"/>
              <a:buChar char="§"/>
              <a:defRPr/>
            </a:pPr>
            <a:r>
              <a:rPr lang="en-US" sz="2600" dirty="0"/>
              <a:t>Arrow buttons for movement</a:t>
            </a:r>
            <a:endParaRPr lang="en-US" sz="2800" dirty="0"/>
          </a:p>
          <a:p>
            <a:pPr marL="630936" lvl="3" indent="-164592" fontAlgn="auto">
              <a:lnSpc>
                <a:spcPct val="90000"/>
              </a:lnSpc>
              <a:spcAft>
                <a:spcPts val="0"/>
              </a:spcAft>
              <a:defRPr/>
            </a:pPr>
            <a:r>
              <a:rPr lang="en-US" sz="2200" dirty="0"/>
              <a:t>Left / Right and Up / Down</a:t>
            </a:r>
          </a:p>
          <a:p>
            <a:pPr marL="630936" lvl="3" indent="-164592" fontAlgn="auto">
              <a:lnSpc>
                <a:spcPct val="90000"/>
              </a:lnSpc>
              <a:spcAft>
                <a:spcPts val="0"/>
              </a:spcAft>
              <a:defRPr/>
            </a:pPr>
            <a:r>
              <a:rPr lang="en-US" sz="2200" dirty="0"/>
              <a:t>Scroll through and drill into</a:t>
            </a:r>
          </a:p>
          <a:p>
            <a:pPr marL="402336" lvl="2" indent="-164592" fontAlgn="auto">
              <a:lnSpc>
                <a:spcPct val="90000"/>
              </a:lnSpc>
              <a:spcAft>
                <a:spcPts val="0"/>
              </a:spcAft>
              <a:defRPr/>
            </a:pPr>
            <a:endParaRPr lang="en-US" sz="2000" dirty="0"/>
          </a:p>
          <a:p>
            <a:pPr marL="457200" indent="-457200" fontAlgn="auto">
              <a:lnSpc>
                <a:spcPct val="90000"/>
              </a:lnSpc>
              <a:spcAft>
                <a:spcPts val="0"/>
              </a:spcAft>
              <a:buFont typeface="Wingdings" pitchFamily="2" charset="2"/>
              <a:buChar char="§"/>
              <a:defRPr/>
            </a:pPr>
            <a:r>
              <a:rPr lang="en-US" sz="2600" dirty="0"/>
              <a:t>Control Space Bar</a:t>
            </a:r>
            <a:endParaRPr lang="en-US" sz="2800" dirty="0"/>
          </a:p>
          <a:p>
            <a:pPr marL="630936" lvl="3" indent="-164592" fontAlgn="auto">
              <a:lnSpc>
                <a:spcPct val="90000"/>
              </a:lnSpc>
              <a:spcAft>
                <a:spcPts val="0"/>
              </a:spcAft>
              <a:defRPr/>
            </a:pPr>
            <a:r>
              <a:rPr lang="en-US" sz="2200" dirty="0"/>
              <a:t>Help Menu</a:t>
            </a:r>
          </a:p>
          <a:p>
            <a:pPr fontAlgn="auto">
              <a:lnSpc>
                <a:spcPct val="90000"/>
              </a:lnSpc>
              <a:spcAft>
                <a:spcPts val="0"/>
              </a:spcAft>
              <a:defRPr/>
            </a:pPr>
            <a:endParaRPr lang="en-US" sz="2800" b="0" dirty="0"/>
          </a:p>
          <a:p>
            <a:pPr marL="457200" indent="-457200" fontAlgn="auto">
              <a:lnSpc>
                <a:spcPct val="90000"/>
              </a:lnSpc>
              <a:spcAft>
                <a:spcPts val="0"/>
              </a:spcAft>
              <a:buFont typeface="Wingdings" pitchFamily="2" charset="2"/>
              <a:buChar char="§"/>
              <a:defRPr/>
            </a:pPr>
            <a:r>
              <a:rPr lang="en-US" sz="2600" dirty="0"/>
              <a:t>Control Delete</a:t>
            </a:r>
          </a:p>
          <a:p>
            <a:pPr marL="630936" lvl="3" indent="-164592" fontAlgn="auto">
              <a:lnSpc>
                <a:spcPct val="90000"/>
              </a:lnSpc>
              <a:spcAft>
                <a:spcPts val="0"/>
              </a:spcAft>
              <a:defRPr/>
            </a:pPr>
            <a:r>
              <a:rPr lang="en-US" sz="2200" dirty="0"/>
              <a:t>Funding Line or Amounts</a:t>
            </a:r>
          </a:p>
          <a:p>
            <a:pPr marL="630936" lvl="3" indent="-164592" fontAlgn="auto">
              <a:lnSpc>
                <a:spcPct val="90000"/>
              </a:lnSpc>
              <a:spcAft>
                <a:spcPts val="0"/>
              </a:spcAft>
              <a:defRPr/>
            </a:pPr>
            <a:r>
              <a:rPr lang="en-US" sz="2200" dirty="0"/>
              <a:t>Program or Service Code</a:t>
            </a:r>
          </a:p>
        </p:txBody>
      </p:sp>
      <p:sp>
        <p:nvSpPr>
          <p:cNvPr id="4" name="Slide Number Placeholder 21"/>
          <p:cNvSpPr>
            <a:spLocks noGrp="1"/>
          </p:cNvSpPr>
          <p:nvPr>
            <p:ph type="sldNum" sz="quarter" idx="12"/>
          </p:nvPr>
        </p:nvSpPr>
        <p:spPr/>
        <p:txBody>
          <a:bodyPr>
            <a:normAutofit/>
          </a:bodyPr>
          <a:lstStyle/>
          <a:p>
            <a:pPr>
              <a:defRPr/>
            </a:pPr>
            <a:fld id="{E7B8903A-2625-40A6-8378-4F9C4ABA053E}" type="slidenum">
              <a:rPr lang="en-US"/>
              <a:pPr>
                <a:defRPr/>
              </a:pPr>
              <a:t>43</a:t>
            </a:fld>
            <a:endParaRPr lang="en-US"/>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86" name="Rectangle 42"/>
          <p:cNvSpPr>
            <a:spLocks noGrp="1"/>
          </p:cNvSpPr>
          <p:nvPr>
            <p:ph type="title"/>
          </p:nvPr>
        </p:nvSpPr>
        <p:spPr bwMode="auto"/>
        <p:txBody>
          <a:bodyPr wrap="square" numCol="1" anchorCtr="0" compatLnSpc="1">
            <a:prstTxWarp prst="textNoShape">
              <a:avLst/>
            </a:prstTxWarp>
          </a:bodyPr>
          <a:lstStyle/>
          <a:p>
            <a:pPr fontAlgn="auto">
              <a:spcAft>
                <a:spcPts val="0"/>
              </a:spcAft>
              <a:defRPr/>
            </a:pPr>
            <a:r>
              <a:rPr lang="en-US" b="1" dirty="0"/>
              <a:t>Moving through Paradox</a:t>
            </a:r>
          </a:p>
        </p:txBody>
      </p:sp>
      <p:graphicFrame>
        <p:nvGraphicFramePr>
          <p:cNvPr id="262234" name="Group 90"/>
          <p:cNvGraphicFramePr>
            <a:graphicFrameLocks noGrp="1"/>
          </p:cNvGraphicFramePr>
          <p:nvPr>
            <p:ph idx="1"/>
            <p:extLst>
              <p:ext uri="{D42A27DB-BD31-4B8C-83A1-F6EECF244321}">
                <p14:modId xmlns:p14="http://schemas.microsoft.com/office/powerpoint/2010/main" val="452959416"/>
              </p:ext>
            </p:extLst>
          </p:nvPr>
        </p:nvGraphicFramePr>
        <p:xfrm>
          <a:off x="609600" y="1790700"/>
          <a:ext cx="7467600" cy="3733799"/>
        </p:xfrm>
        <a:graphic>
          <a:graphicData uri="http://schemas.openxmlformats.org/drawingml/2006/table">
            <a:tbl>
              <a:tblPr firstRow="1"/>
              <a:tblGrid>
                <a:gridCol w="1905000">
                  <a:extLst>
                    <a:ext uri="{9D8B030D-6E8A-4147-A177-3AD203B41FA5}">
                      <a16:colId xmlns:a16="http://schemas.microsoft.com/office/drawing/2014/main" val="20000"/>
                    </a:ext>
                  </a:extLst>
                </a:gridCol>
                <a:gridCol w="1828800">
                  <a:extLst>
                    <a:ext uri="{9D8B030D-6E8A-4147-A177-3AD203B41FA5}">
                      <a16:colId xmlns:a16="http://schemas.microsoft.com/office/drawing/2014/main" val="20001"/>
                    </a:ext>
                  </a:extLst>
                </a:gridCol>
                <a:gridCol w="1828800">
                  <a:extLst>
                    <a:ext uri="{9D8B030D-6E8A-4147-A177-3AD203B41FA5}">
                      <a16:colId xmlns:a16="http://schemas.microsoft.com/office/drawing/2014/main" val="20002"/>
                    </a:ext>
                  </a:extLst>
                </a:gridCol>
                <a:gridCol w="1905000">
                  <a:extLst>
                    <a:ext uri="{9D8B030D-6E8A-4147-A177-3AD203B41FA5}">
                      <a16:colId xmlns:a16="http://schemas.microsoft.com/office/drawing/2014/main" val="20003"/>
                    </a:ext>
                  </a:extLst>
                </a:gridCol>
              </a:tblGrid>
              <a:tr h="892920">
                <a:tc>
                  <a:txBody>
                    <a:bodyPr/>
                    <a:lstStyle/>
                    <a:p>
                      <a:pPr marL="82550" marR="0" lvl="0" indent="0" algn="l" defTabSz="914400" rtl="0" eaLnBrk="1" fontAlgn="base" latinLnBrk="0" hangingPunct="1">
                        <a:lnSpc>
                          <a:spcPct val="100000"/>
                        </a:lnSpc>
                        <a:spcBef>
                          <a:spcPts val="600"/>
                        </a:spcBef>
                        <a:spcAft>
                          <a:spcPct val="0"/>
                        </a:spcAft>
                        <a:buClr>
                          <a:schemeClr val="accent1"/>
                        </a:buClr>
                        <a:buSzPct val="80000"/>
                        <a:buFont typeface="Wingdings 2" pitchFamily="18" charset="2"/>
                        <a:buNone/>
                        <a:tabLst/>
                      </a:pPr>
                      <a:r>
                        <a:rPr kumimoji="0" lang="en-US" sz="2400" b="1" i="0" u="none" strike="noStrike" cap="none" normalizeH="0" baseline="0" dirty="0">
                          <a:ln>
                            <a:noFill/>
                          </a:ln>
                          <a:solidFill>
                            <a:srgbClr val="0B53F3"/>
                          </a:solidFill>
                          <a:effectLst/>
                          <a:latin typeface="Trebuchet MS" pitchFamily="34" charset="0"/>
                        </a:rPr>
                        <a:t>Provider 1</a:t>
                      </a:r>
                    </a:p>
                  </a:txBody>
                  <a:tcPr marL="95009" marR="9500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82550" marR="0" lvl="0" indent="0" algn="l" defTabSz="914400" rtl="0" eaLnBrk="1" fontAlgn="base" latinLnBrk="0" hangingPunct="1">
                        <a:lnSpc>
                          <a:spcPct val="100000"/>
                        </a:lnSpc>
                        <a:spcBef>
                          <a:spcPts val="600"/>
                        </a:spcBef>
                        <a:spcAft>
                          <a:spcPct val="0"/>
                        </a:spcAft>
                        <a:buClr>
                          <a:schemeClr val="accent1"/>
                        </a:buClr>
                        <a:buSzPct val="80000"/>
                        <a:buFont typeface="Wingdings 2" pitchFamily="18" charset="2"/>
                        <a:buNone/>
                        <a:tabLst/>
                      </a:pPr>
                      <a:r>
                        <a:rPr kumimoji="0" lang="en-US" sz="2400" b="1" i="0" u="none" strike="noStrike" cap="none" normalizeH="0" baseline="0" dirty="0">
                          <a:ln>
                            <a:noFill/>
                          </a:ln>
                          <a:solidFill>
                            <a:srgbClr val="0B53F3"/>
                          </a:solidFill>
                          <a:effectLst/>
                          <a:latin typeface="Trebuchet MS" pitchFamily="34" charset="0"/>
                        </a:rPr>
                        <a:t>Provider 2</a:t>
                      </a:r>
                    </a:p>
                  </a:txBody>
                  <a:tcPr marL="95009" marR="950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82550" marR="0" lvl="0" indent="0" algn="l" defTabSz="914400" rtl="0" eaLnBrk="1" fontAlgn="base" latinLnBrk="0" hangingPunct="1">
                        <a:lnSpc>
                          <a:spcPct val="100000"/>
                        </a:lnSpc>
                        <a:spcBef>
                          <a:spcPts val="600"/>
                        </a:spcBef>
                        <a:spcAft>
                          <a:spcPct val="0"/>
                        </a:spcAft>
                        <a:buClr>
                          <a:schemeClr val="accent1"/>
                        </a:buClr>
                        <a:buSzPct val="80000"/>
                        <a:buFont typeface="Wingdings 2" pitchFamily="18" charset="2"/>
                        <a:buNone/>
                        <a:tabLst/>
                      </a:pPr>
                      <a:r>
                        <a:rPr kumimoji="0" lang="en-US" sz="2400" b="1" i="0" u="none" strike="noStrike" cap="none" normalizeH="0" baseline="0" dirty="0">
                          <a:ln>
                            <a:noFill/>
                          </a:ln>
                          <a:solidFill>
                            <a:srgbClr val="0B53F3"/>
                          </a:solidFill>
                          <a:effectLst/>
                          <a:latin typeface="Trebuchet MS" pitchFamily="34" charset="0"/>
                        </a:rPr>
                        <a:t>Provider 3</a:t>
                      </a:r>
                    </a:p>
                  </a:txBody>
                  <a:tcPr marL="95009" marR="950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82550" marR="0" lvl="0" indent="0" algn="l" defTabSz="914400" rtl="0" eaLnBrk="1" fontAlgn="base" latinLnBrk="0" hangingPunct="1">
                        <a:lnSpc>
                          <a:spcPct val="100000"/>
                        </a:lnSpc>
                        <a:spcBef>
                          <a:spcPts val="600"/>
                        </a:spcBef>
                        <a:spcAft>
                          <a:spcPct val="0"/>
                        </a:spcAft>
                        <a:buClr>
                          <a:schemeClr val="accent1"/>
                        </a:buClr>
                        <a:buSzPct val="80000"/>
                        <a:buFont typeface="Wingdings 2" pitchFamily="18" charset="2"/>
                        <a:buNone/>
                        <a:tabLst/>
                      </a:pPr>
                      <a:r>
                        <a:rPr kumimoji="0" lang="en-US" sz="2400" b="1" i="0" u="none" strike="noStrike" cap="none" normalizeH="0" baseline="0" dirty="0">
                          <a:ln>
                            <a:noFill/>
                          </a:ln>
                          <a:solidFill>
                            <a:srgbClr val="0B53F3"/>
                          </a:solidFill>
                          <a:effectLst/>
                          <a:latin typeface="Trebuchet MS" pitchFamily="34" charset="0"/>
                        </a:rPr>
                        <a:t>Provider 4</a:t>
                      </a:r>
                    </a:p>
                  </a:txBody>
                  <a:tcPr marL="95009" marR="9500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62209">
                <a:tc>
                  <a:txBody>
                    <a:bodyPr/>
                    <a:lstStyle/>
                    <a:p>
                      <a:pPr marL="82550" marR="0" lvl="0" indent="0" algn="l" defTabSz="914400" rtl="0" eaLnBrk="1" fontAlgn="base" latinLnBrk="0" hangingPunct="1">
                        <a:lnSpc>
                          <a:spcPct val="100000"/>
                        </a:lnSpc>
                        <a:spcBef>
                          <a:spcPts val="600"/>
                        </a:spcBef>
                        <a:spcAft>
                          <a:spcPct val="0"/>
                        </a:spcAft>
                        <a:buClr>
                          <a:schemeClr val="accent1"/>
                        </a:buClr>
                        <a:buSzPct val="80000"/>
                        <a:buFont typeface="Wingdings 2" pitchFamily="18" charset="2"/>
                        <a:buNone/>
                        <a:tabLst/>
                      </a:pPr>
                      <a:r>
                        <a:rPr kumimoji="0" lang="en-US" sz="2800" b="0" i="0" u="none" strike="noStrike" cap="none" normalizeH="0" baseline="0" dirty="0">
                          <a:ln>
                            <a:noFill/>
                          </a:ln>
                          <a:solidFill>
                            <a:schemeClr val="tx1"/>
                          </a:solidFill>
                          <a:effectLst/>
                          <a:latin typeface="Gill Sans MT" pitchFamily="34" charset="0"/>
                        </a:rPr>
                        <a:t>Service 1</a:t>
                      </a:r>
                    </a:p>
                  </a:txBody>
                  <a:tcPr marL="95009" marR="9500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82550" marR="0" lvl="0" indent="0" algn="l" defTabSz="914400" rtl="0" eaLnBrk="1" fontAlgn="base" latinLnBrk="0" hangingPunct="1">
                        <a:lnSpc>
                          <a:spcPct val="100000"/>
                        </a:lnSpc>
                        <a:spcBef>
                          <a:spcPts val="600"/>
                        </a:spcBef>
                        <a:spcAft>
                          <a:spcPct val="0"/>
                        </a:spcAft>
                        <a:buClr>
                          <a:schemeClr val="accent1"/>
                        </a:buClr>
                        <a:buSzPct val="80000"/>
                        <a:buFont typeface="Wingdings 2" pitchFamily="18" charset="2"/>
                        <a:buNone/>
                        <a:tabLst/>
                      </a:pPr>
                      <a:r>
                        <a:rPr kumimoji="0" lang="en-US" sz="2800" b="0" i="0" u="none" strike="noStrike" cap="none" normalizeH="0" baseline="0" dirty="0">
                          <a:ln>
                            <a:noFill/>
                          </a:ln>
                          <a:solidFill>
                            <a:schemeClr val="tx1"/>
                          </a:solidFill>
                          <a:effectLst/>
                          <a:latin typeface="Gill Sans MT" pitchFamily="34" charset="0"/>
                        </a:rPr>
                        <a:t>Service 1</a:t>
                      </a:r>
                    </a:p>
                  </a:txBody>
                  <a:tcPr marL="95009" marR="950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82550" marR="0" lvl="0" indent="0" algn="l" defTabSz="914400" rtl="0" eaLnBrk="1" fontAlgn="base" latinLnBrk="0" hangingPunct="1">
                        <a:lnSpc>
                          <a:spcPct val="100000"/>
                        </a:lnSpc>
                        <a:spcBef>
                          <a:spcPts val="600"/>
                        </a:spcBef>
                        <a:spcAft>
                          <a:spcPct val="0"/>
                        </a:spcAft>
                        <a:buClr>
                          <a:schemeClr val="accent1"/>
                        </a:buClr>
                        <a:buSzPct val="80000"/>
                        <a:buFont typeface="Wingdings 2" pitchFamily="18" charset="2"/>
                        <a:buNone/>
                        <a:tabLst/>
                      </a:pPr>
                      <a:r>
                        <a:rPr kumimoji="0" lang="en-US" sz="2800" b="0" i="0" u="none" strike="noStrike" cap="none" normalizeH="0" baseline="0" dirty="0">
                          <a:ln>
                            <a:noFill/>
                          </a:ln>
                          <a:solidFill>
                            <a:schemeClr val="tx1"/>
                          </a:solidFill>
                          <a:effectLst/>
                          <a:latin typeface="Gill Sans MT" pitchFamily="34" charset="0"/>
                        </a:rPr>
                        <a:t>Service 1</a:t>
                      </a:r>
                    </a:p>
                  </a:txBody>
                  <a:tcPr marL="95009" marR="950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82550" marR="0" lvl="0" indent="0" algn="l" defTabSz="914400" rtl="0" eaLnBrk="1" fontAlgn="base" latinLnBrk="0" hangingPunct="1">
                        <a:lnSpc>
                          <a:spcPct val="100000"/>
                        </a:lnSpc>
                        <a:spcBef>
                          <a:spcPts val="600"/>
                        </a:spcBef>
                        <a:spcAft>
                          <a:spcPct val="0"/>
                        </a:spcAft>
                        <a:buClr>
                          <a:schemeClr val="accent1"/>
                        </a:buClr>
                        <a:buSzPct val="80000"/>
                        <a:buFont typeface="Wingdings 2" pitchFamily="18" charset="2"/>
                        <a:buNone/>
                        <a:tabLst/>
                      </a:pPr>
                      <a:r>
                        <a:rPr kumimoji="0" lang="en-US" sz="2800" b="0" i="0" u="none" strike="noStrike" cap="none" normalizeH="0" baseline="0">
                          <a:ln>
                            <a:noFill/>
                          </a:ln>
                          <a:solidFill>
                            <a:schemeClr val="tx1"/>
                          </a:solidFill>
                          <a:effectLst/>
                          <a:latin typeface="Gill Sans MT" pitchFamily="34" charset="0"/>
                        </a:rPr>
                        <a:t>Service 1</a:t>
                      </a:r>
                    </a:p>
                  </a:txBody>
                  <a:tcPr marL="95009" marR="9500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75149">
                <a:tc>
                  <a:txBody>
                    <a:bodyPr/>
                    <a:lstStyle/>
                    <a:p>
                      <a:pPr marL="82550" marR="0" lvl="0" indent="0" algn="l" defTabSz="914400" rtl="0" eaLnBrk="1" fontAlgn="base" latinLnBrk="0" hangingPunct="1">
                        <a:lnSpc>
                          <a:spcPct val="100000"/>
                        </a:lnSpc>
                        <a:spcBef>
                          <a:spcPts val="600"/>
                        </a:spcBef>
                        <a:spcAft>
                          <a:spcPct val="0"/>
                        </a:spcAft>
                        <a:buClr>
                          <a:schemeClr val="accent1"/>
                        </a:buClr>
                        <a:buSzPct val="80000"/>
                        <a:buFont typeface="Wingdings 2" pitchFamily="18" charset="2"/>
                        <a:buNone/>
                        <a:tabLst/>
                      </a:pPr>
                      <a:r>
                        <a:rPr kumimoji="0" lang="en-US" sz="2800" b="0" i="0" u="none" strike="noStrike" cap="none" normalizeH="0" baseline="0">
                          <a:ln>
                            <a:noFill/>
                          </a:ln>
                          <a:solidFill>
                            <a:schemeClr val="tx1"/>
                          </a:solidFill>
                          <a:effectLst/>
                          <a:latin typeface="Gill Sans MT" pitchFamily="34" charset="0"/>
                        </a:rPr>
                        <a:t>Service 2</a:t>
                      </a:r>
                    </a:p>
                  </a:txBody>
                  <a:tcPr marL="95009" marR="9500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82550" marR="0" lvl="0" indent="0" algn="l" defTabSz="914400" rtl="0" eaLnBrk="1" fontAlgn="base" latinLnBrk="0" hangingPunct="1">
                        <a:lnSpc>
                          <a:spcPct val="100000"/>
                        </a:lnSpc>
                        <a:spcBef>
                          <a:spcPts val="600"/>
                        </a:spcBef>
                        <a:spcAft>
                          <a:spcPct val="0"/>
                        </a:spcAft>
                        <a:buClr>
                          <a:schemeClr val="accent1"/>
                        </a:buClr>
                        <a:buSzPct val="80000"/>
                        <a:buFont typeface="Wingdings 2" pitchFamily="18" charset="2"/>
                        <a:buNone/>
                        <a:tabLst/>
                      </a:pPr>
                      <a:r>
                        <a:rPr kumimoji="0" lang="en-US" sz="2800" b="0" i="0" u="none" strike="noStrike" cap="none" normalizeH="0" baseline="0" dirty="0">
                          <a:ln>
                            <a:noFill/>
                          </a:ln>
                          <a:solidFill>
                            <a:schemeClr val="tx1"/>
                          </a:solidFill>
                          <a:effectLst/>
                          <a:latin typeface="Gill Sans MT" pitchFamily="34" charset="0"/>
                        </a:rPr>
                        <a:t>Service 2</a:t>
                      </a:r>
                    </a:p>
                  </a:txBody>
                  <a:tcPr marL="95009" marR="950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82550" marR="0" lvl="0" indent="0" algn="l" defTabSz="914400" rtl="0" eaLnBrk="1" fontAlgn="base" latinLnBrk="0" hangingPunct="1">
                        <a:lnSpc>
                          <a:spcPct val="100000"/>
                        </a:lnSpc>
                        <a:spcBef>
                          <a:spcPts val="600"/>
                        </a:spcBef>
                        <a:spcAft>
                          <a:spcPct val="0"/>
                        </a:spcAft>
                        <a:buClr>
                          <a:schemeClr val="accent1"/>
                        </a:buClr>
                        <a:buSzPct val="80000"/>
                        <a:buFont typeface="Wingdings 2" pitchFamily="18" charset="2"/>
                        <a:buNone/>
                        <a:tabLst/>
                      </a:pPr>
                      <a:r>
                        <a:rPr kumimoji="0" lang="en-US" sz="2800" b="0" i="0" u="none" strike="noStrike" cap="none" normalizeH="0" baseline="0">
                          <a:ln>
                            <a:noFill/>
                          </a:ln>
                          <a:solidFill>
                            <a:schemeClr val="tx1"/>
                          </a:solidFill>
                          <a:effectLst/>
                          <a:latin typeface="Gill Sans MT" pitchFamily="34" charset="0"/>
                        </a:rPr>
                        <a:t>Service 2</a:t>
                      </a:r>
                    </a:p>
                  </a:txBody>
                  <a:tcPr marL="95009" marR="950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82550" marR="0" lvl="0" indent="0" algn="l" defTabSz="914400" rtl="0" eaLnBrk="1" fontAlgn="base" latinLnBrk="0" hangingPunct="1">
                        <a:lnSpc>
                          <a:spcPct val="100000"/>
                        </a:lnSpc>
                        <a:spcBef>
                          <a:spcPts val="600"/>
                        </a:spcBef>
                        <a:spcAft>
                          <a:spcPct val="0"/>
                        </a:spcAft>
                        <a:buClr>
                          <a:schemeClr val="accent1"/>
                        </a:buClr>
                        <a:buSzPct val="80000"/>
                        <a:buFont typeface="Wingdings 2" pitchFamily="18" charset="2"/>
                        <a:buNone/>
                        <a:tabLst/>
                      </a:pPr>
                      <a:r>
                        <a:rPr kumimoji="0" lang="en-US" sz="2800" b="0" i="0" u="none" strike="noStrike" cap="none" normalizeH="0" baseline="0">
                          <a:ln>
                            <a:noFill/>
                          </a:ln>
                          <a:solidFill>
                            <a:schemeClr val="tx1"/>
                          </a:solidFill>
                          <a:effectLst/>
                          <a:latin typeface="Gill Sans MT" pitchFamily="34" charset="0"/>
                        </a:rPr>
                        <a:t>Service 2</a:t>
                      </a:r>
                    </a:p>
                  </a:txBody>
                  <a:tcPr marL="95009" marR="9500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75149">
                <a:tc>
                  <a:txBody>
                    <a:bodyPr/>
                    <a:lstStyle/>
                    <a:p>
                      <a:pPr marL="82550" marR="0" lvl="0" indent="0" algn="l" defTabSz="914400" rtl="0" eaLnBrk="1" fontAlgn="base" latinLnBrk="0" hangingPunct="1">
                        <a:lnSpc>
                          <a:spcPct val="100000"/>
                        </a:lnSpc>
                        <a:spcBef>
                          <a:spcPts val="600"/>
                        </a:spcBef>
                        <a:spcAft>
                          <a:spcPct val="0"/>
                        </a:spcAft>
                        <a:buClr>
                          <a:schemeClr val="accent1"/>
                        </a:buClr>
                        <a:buSzPct val="80000"/>
                        <a:buFont typeface="Wingdings 2" pitchFamily="18" charset="2"/>
                        <a:buNone/>
                        <a:tabLst/>
                      </a:pPr>
                      <a:r>
                        <a:rPr kumimoji="0" lang="en-US" sz="2800" b="0" i="0" u="none" strike="noStrike" cap="none" normalizeH="0" baseline="0" dirty="0">
                          <a:ln>
                            <a:noFill/>
                          </a:ln>
                          <a:solidFill>
                            <a:schemeClr val="tx1"/>
                          </a:solidFill>
                          <a:effectLst/>
                          <a:latin typeface="Gill Sans MT" pitchFamily="34" charset="0"/>
                        </a:rPr>
                        <a:t>Service 3</a:t>
                      </a:r>
                    </a:p>
                  </a:txBody>
                  <a:tcPr marL="95009" marR="9500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82550" marR="0" lvl="0" indent="0" algn="l" defTabSz="914400" rtl="0" eaLnBrk="1" fontAlgn="base" latinLnBrk="0" hangingPunct="1">
                        <a:lnSpc>
                          <a:spcPct val="100000"/>
                        </a:lnSpc>
                        <a:spcBef>
                          <a:spcPts val="600"/>
                        </a:spcBef>
                        <a:spcAft>
                          <a:spcPct val="0"/>
                        </a:spcAft>
                        <a:buClr>
                          <a:schemeClr val="accent1"/>
                        </a:buClr>
                        <a:buSzPct val="80000"/>
                        <a:buFont typeface="Wingdings 2" pitchFamily="18" charset="2"/>
                        <a:buNone/>
                        <a:tabLst/>
                      </a:pPr>
                      <a:r>
                        <a:rPr kumimoji="0" lang="en-US" sz="2800" b="0" i="0" u="none" strike="noStrike" cap="none" normalizeH="0" baseline="0" dirty="0">
                          <a:ln>
                            <a:noFill/>
                          </a:ln>
                          <a:solidFill>
                            <a:schemeClr val="tx1"/>
                          </a:solidFill>
                          <a:effectLst/>
                          <a:latin typeface="Gill Sans MT" pitchFamily="34" charset="0"/>
                        </a:rPr>
                        <a:t>Service 3</a:t>
                      </a:r>
                    </a:p>
                  </a:txBody>
                  <a:tcPr marL="95009" marR="950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82550" marR="0" lvl="0" indent="0" algn="l" defTabSz="914400" rtl="0" eaLnBrk="1" fontAlgn="base" latinLnBrk="0" hangingPunct="1">
                        <a:lnSpc>
                          <a:spcPct val="100000"/>
                        </a:lnSpc>
                        <a:spcBef>
                          <a:spcPts val="600"/>
                        </a:spcBef>
                        <a:spcAft>
                          <a:spcPct val="0"/>
                        </a:spcAft>
                        <a:buClr>
                          <a:schemeClr val="accent1"/>
                        </a:buClr>
                        <a:buSzPct val="80000"/>
                        <a:buFont typeface="Wingdings 2" pitchFamily="18" charset="2"/>
                        <a:buNone/>
                        <a:tabLst/>
                      </a:pPr>
                      <a:r>
                        <a:rPr kumimoji="0" lang="en-US" sz="2800" b="0" i="0" u="none" strike="noStrike" cap="none" normalizeH="0" baseline="0">
                          <a:ln>
                            <a:noFill/>
                          </a:ln>
                          <a:solidFill>
                            <a:schemeClr val="tx1"/>
                          </a:solidFill>
                          <a:effectLst/>
                          <a:latin typeface="Gill Sans MT" pitchFamily="34" charset="0"/>
                        </a:rPr>
                        <a:t>Service 3</a:t>
                      </a:r>
                    </a:p>
                  </a:txBody>
                  <a:tcPr marL="95009" marR="950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82550" marR="0" lvl="0" indent="0" algn="l" defTabSz="914400" rtl="0" eaLnBrk="1" fontAlgn="base" latinLnBrk="0" hangingPunct="1">
                        <a:lnSpc>
                          <a:spcPct val="100000"/>
                        </a:lnSpc>
                        <a:spcBef>
                          <a:spcPts val="600"/>
                        </a:spcBef>
                        <a:spcAft>
                          <a:spcPct val="0"/>
                        </a:spcAft>
                        <a:buClr>
                          <a:schemeClr val="accent1"/>
                        </a:buClr>
                        <a:buSzPct val="80000"/>
                        <a:buFont typeface="Wingdings 2" pitchFamily="18" charset="2"/>
                        <a:buNone/>
                        <a:tabLst/>
                      </a:pPr>
                      <a:r>
                        <a:rPr kumimoji="0" lang="en-US" sz="2800" b="0" i="0" u="none" strike="noStrike" cap="none" normalizeH="0" baseline="0">
                          <a:ln>
                            <a:noFill/>
                          </a:ln>
                          <a:solidFill>
                            <a:schemeClr val="tx1"/>
                          </a:solidFill>
                          <a:effectLst/>
                          <a:latin typeface="Gill Sans MT" pitchFamily="34" charset="0"/>
                        </a:rPr>
                        <a:t>Service 3</a:t>
                      </a:r>
                    </a:p>
                  </a:txBody>
                  <a:tcPr marL="95009" marR="9500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562209">
                <a:tc>
                  <a:txBody>
                    <a:bodyPr/>
                    <a:lstStyle/>
                    <a:p>
                      <a:pPr marL="82550" marR="0" lvl="0" indent="0" algn="l" defTabSz="914400" rtl="0" eaLnBrk="1" fontAlgn="base" latinLnBrk="0" hangingPunct="1">
                        <a:lnSpc>
                          <a:spcPct val="100000"/>
                        </a:lnSpc>
                        <a:spcBef>
                          <a:spcPts val="600"/>
                        </a:spcBef>
                        <a:spcAft>
                          <a:spcPct val="0"/>
                        </a:spcAft>
                        <a:buClr>
                          <a:schemeClr val="accent1"/>
                        </a:buClr>
                        <a:buSzPct val="80000"/>
                        <a:buFont typeface="Wingdings 2" pitchFamily="18" charset="2"/>
                        <a:buNone/>
                        <a:tabLst/>
                      </a:pPr>
                      <a:r>
                        <a:rPr kumimoji="0" lang="en-US" sz="2800" b="0" i="0" u="none" strike="noStrike" cap="none" normalizeH="0" baseline="0">
                          <a:ln>
                            <a:noFill/>
                          </a:ln>
                          <a:solidFill>
                            <a:schemeClr val="tx1"/>
                          </a:solidFill>
                          <a:effectLst/>
                          <a:latin typeface="Gill Sans MT" pitchFamily="34" charset="0"/>
                        </a:rPr>
                        <a:t>Service 4</a:t>
                      </a:r>
                    </a:p>
                  </a:txBody>
                  <a:tcPr marL="95009" marR="9500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82550" marR="0" lvl="0" indent="0" algn="l" defTabSz="914400" rtl="0" eaLnBrk="1" fontAlgn="base" latinLnBrk="0" hangingPunct="1">
                        <a:lnSpc>
                          <a:spcPct val="100000"/>
                        </a:lnSpc>
                        <a:spcBef>
                          <a:spcPts val="600"/>
                        </a:spcBef>
                        <a:spcAft>
                          <a:spcPct val="0"/>
                        </a:spcAft>
                        <a:buClr>
                          <a:schemeClr val="accent1"/>
                        </a:buClr>
                        <a:buSzPct val="80000"/>
                        <a:buFont typeface="Wingdings 2" pitchFamily="18" charset="2"/>
                        <a:buNone/>
                        <a:tabLst/>
                      </a:pPr>
                      <a:endParaRPr kumimoji="0" lang="en-US" sz="2800" b="0" i="0" u="none" strike="noStrike" cap="none" normalizeH="0" baseline="0">
                        <a:ln>
                          <a:noFill/>
                        </a:ln>
                        <a:solidFill>
                          <a:schemeClr val="tx1"/>
                        </a:solidFill>
                        <a:effectLst/>
                        <a:latin typeface="Gill Sans MT" pitchFamily="34" charset="0"/>
                      </a:endParaRPr>
                    </a:p>
                  </a:txBody>
                  <a:tcPr marL="95009" marR="950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82550" marR="0" lvl="0" indent="0" algn="l" defTabSz="914400" rtl="0" eaLnBrk="1" fontAlgn="base" latinLnBrk="0" hangingPunct="1">
                        <a:lnSpc>
                          <a:spcPct val="100000"/>
                        </a:lnSpc>
                        <a:spcBef>
                          <a:spcPts val="600"/>
                        </a:spcBef>
                        <a:spcAft>
                          <a:spcPct val="0"/>
                        </a:spcAft>
                        <a:buClr>
                          <a:schemeClr val="accent1"/>
                        </a:buClr>
                        <a:buSzPct val="80000"/>
                        <a:buFont typeface="Wingdings 2" pitchFamily="18" charset="2"/>
                        <a:buNone/>
                        <a:tabLst/>
                      </a:pPr>
                      <a:r>
                        <a:rPr kumimoji="0" lang="en-US" sz="2800" b="0" i="0" u="none" strike="noStrike" cap="none" normalizeH="0" baseline="0">
                          <a:ln>
                            <a:noFill/>
                          </a:ln>
                          <a:solidFill>
                            <a:schemeClr val="tx1"/>
                          </a:solidFill>
                          <a:effectLst/>
                          <a:latin typeface="Gill Sans MT" pitchFamily="34" charset="0"/>
                        </a:rPr>
                        <a:t>Service 4</a:t>
                      </a:r>
                    </a:p>
                  </a:txBody>
                  <a:tcPr marL="95009" marR="950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82550" marR="0" lvl="0" indent="0" algn="l" defTabSz="914400" rtl="0" eaLnBrk="1" fontAlgn="base" latinLnBrk="0" hangingPunct="1">
                        <a:lnSpc>
                          <a:spcPct val="100000"/>
                        </a:lnSpc>
                        <a:spcBef>
                          <a:spcPts val="600"/>
                        </a:spcBef>
                        <a:spcAft>
                          <a:spcPct val="0"/>
                        </a:spcAft>
                        <a:buClr>
                          <a:schemeClr val="accent1"/>
                        </a:buClr>
                        <a:buSzPct val="80000"/>
                        <a:buFont typeface="Wingdings 2" pitchFamily="18" charset="2"/>
                        <a:buNone/>
                        <a:tabLst/>
                      </a:pPr>
                      <a:r>
                        <a:rPr kumimoji="0" lang="en-US" sz="2800" b="0" i="0" u="none" strike="noStrike" cap="none" normalizeH="0" baseline="0">
                          <a:ln>
                            <a:noFill/>
                          </a:ln>
                          <a:solidFill>
                            <a:schemeClr val="tx1"/>
                          </a:solidFill>
                          <a:effectLst/>
                          <a:latin typeface="Gill Sans MT" pitchFamily="34" charset="0"/>
                        </a:rPr>
                        <a:t>Service 4</a:t>
                      </a:r>
                    </a:p>
                  </a:txBody>
                  <a:tcPr marL="95009" marR="9500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566163">
                <a:tc>
                  <a:txBody>
                    <a:bodyPr/>
                    <a:lstStyle/>
                    <a:p>
                      <a:pPr marL="82550" marR="0" lvl="0" indent="0" algn="l" defTabSz="914400" rtl="0" eaLnBrk="1" fontAlgn="base" latinLnBrk="0" hangingPunct="1">
                        <a:lnSpc>
                          <a:spcPct val="100000"/>
                        </a:lnSpc>
                        <a:spcBef>
                          <a:spcPts val="600"/>
                        </a:spcBef>
                        <a:spcAft>
                          <a:spcPct val="0"/>
                        </a:spcAft>
                        <a:buClr>
                          <a:schemeClr val="accent1"/>
                        </a:buClr>
                        <a:buSzPct val="80000"/>
                        <a:buFont typeface="Wingdings 2" pitchFamily="18" charset="2"/>
                        <a:buNone/>
                        <a:tabLst/>
                      </a:pPr>
                      <a:r>
                        <a:rPr kumimoji="0" lang="en-US" sz="2800" b="0" i="0" u="none" strike="noStrike" cap="none" normalizeH="0" baseline="0" dirty="0">
                          <a:ln>
                            <a:noFill/>
                          </a:ln>
                          <a:solidFill>
                            <a:schemeClr val="tx1"/>
                          </a:solidFill>
                          <a:effectLst/>
                          <a:latin typeface="Gill Sans MT" pitchFamily="34" charset="0"/>
                        </a:rPr>
                        <a:t>Service 5</a:t>
                      </a:r>
                    </a:p>
                  </a:txBody>
                  <a:tcPr marL="95009" marR="9500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82550" marR="0" lvl="0" indent="0" algn="l" defTabSz="914400" rtl="0" eaLnBrk="1" fontAlgn="base" latinLnBrk="0" hangingPunct="1">
                        <a:lnSpc>
                          <a:spcPct val="100000"/>
                        </a:lnSpc>
                        <a:spcBef>
                          <a:spcPts val="600"/>
                        </a:spcBef>
                        <a:spcAft>
                          <a:spcPct val="0"/>
                        </a:spcAft>
                        <a:buClr>
                          <a:schemeClr val="accent1"/>
                        </a:buClr>
                        <a:buSzPct val="80000"/>
                        <a:buFont typeface="Wingdings 2" pitchFamily="18" charset="2"/>
                        <a:buNone/>
                        <a:tabLst/>
                      </a:pPr>
                      <a:endParaRPr kumimoji="0" lang="en-US" sz="2800" b="0" i="0" u="none" strike="noStrike" cap="none" normalizeH="0" baseline="0" dirty="0">
                        <a:ln>
                          <a:noFill/>
                        </a:ln>
                        <a:solidFill>
                          <a:schemeClr val="tx1"/>
                        </a:solidFill>
                        <a:effectLst/>
                        <a:latin typeface="Gill Sans MT" pitchFamily="34" charset="0"/>
                      </a:endParaRPr>
                    </a:p>
                  </a:txBody>
                  <a:tcPr marL="95009" marR="950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82550" marR="0" lvl="0" indent="0" algn="l" defTabSz="914400" rtl="0" eaLnBrk="1" fontAlgn="base" latinLnBrk="0" hangingPunct="1">
                        <a:lnSpc>
                          <a:spcPct val="100000"/>
                        </a:lnSpc>
                        <a:spcBef>
                          <a:spcPts val="600"/>
                        </a:spcBef>
                        <a:spcAft>
                          <a:spcPct val="0"/>
                        </a:spcAft>
                        <a:buClr>
                          <a:schemeClr val="accent1"/>
                        </a:buClr>
                        <a:buSzPct val="80000"/>
                        <a:buFont typeface="Wingdings 2" pitchFamily="18" charset="2"/>
                        <a:buNone/>
                        <a:tabLst/>
                      </a:pPr>
                      <a:endParaRPr kumimoji="0" lang="en-US" sz="2800" b="0" i="0" u="none" strike="noStrike" cap="none" normalizeH="0" baseline="0">
                        <a:ln>
                          <a:noFill/>
                        </a:ln>
                        <a:solidFill>
                          <a:schemeClr val="tx1"/>
                        </a:solidFill>
                        <a:effectLst/>
                        <a:latin typeface="Gill Sans MT" pitchFamily="34" charset="0"/>
                      </a:endParaRPr>
                    </a:p>
                  </a:txBody>
                  <a:tcPr marL="95009" marR="950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82550" marR="0" lvl="0" indent="0" algn="l" defTabSz="914400" rtl="0" eaLnBrk="1" fontAlgn="base" latinLnBrk="0" hangingPunct="1">
                        <a:lnSpc>
                          <a:spcPct val="100000"/>
                        </a:lnSpc>
                        <a:spcBef>
                          <a:spcPts val="600"/>
                        </a:spcBef>
                        <a:spcAft>
                          <a:spcPct val="0"/>
                        </a:spcAft>
                        <a:buClr>
                          <a:schemeClr val="accent1"/>
                        </a:buClr>
                        <a:buSzPct val="80000"/>
                        <a:buFont typeface="Wingdings 2" pitchFamily="18" charset="2"/>
                        <a:buNone/>
                        <a:tabLst/>
                      </a:pPr>
                      <a:r>
                        <a:rPr kumimoji="0" lang="en-US" sz="2800" b="0" i="0" u="none" strike="noStrike" cap="none" normalizeH="0" baseline="0" dirty="0">
                          <a:ln>
                            <a:noFill/>
                          </a:ln>
                          <a:solidFill>
                            <a:schemeClr val="tx1"/>
                          </a:solidFill>
                          <a:effectLst/>
                          <a:latin typeface="Gill Sans MT" pitchFamily="34" charset="0"/>
                        </a:rPr>
                        <a:t>Service 5</a:t>
                      </a:r>
                    </a:p>
                  </a:txBody>
                  <a:tcPr marL="95009" marR="9500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
        <p:nvSpPr>
          <p:cNvPr id="40" name="Slide Number Placeholder 5"/>
          <p:cNvSpPr>
            <a:spLocks noGrp="1"/>
          </p:cNvSpPr>
          <p:nvPr>
            <p:ph type="sldNum" sz="quarter" idx="12"/>
          </p:nvPr>
        </p:nvSpPr>
        <p:spPr/>
        <p:txBody>
          <a:bodyPr>
            <a:normAutofit/>
          </a:bodyPr>
          <a:lstStyle/>
          <a:p>
            <a:pPr>
              <a:defRPr/>
            </a:pPr>
            <a:fld id="{0D34FB14-FD8B-40D8-A1B4-44079D72DF96}" type="slidenum">
              <a:rPr lang="en-US"/>
              <a:pPr>
                <a:defRPr/>
              </a:pPr>
              <a:t>44</a:t>
            </a:fld>
            <a:endParaRPr lang="en-US"/>
          </a:p>
        </p:txBody>
      </p:sp>
      <p:cxnSp>
        <p:nvCxnSpPr>
          <p:cNvPr id="3" name="Straight Arrow Connector 2">
            <a:extLst>
              <a:ext uri="{C183D7F6-B498-43B3-948B-1728B52AA6E4}">
                <adec:decorative xmlns:adec="http://schemas.microsoft.com/office/drawing/2017/decorative" val="1"/>
              </a:ext>
            </a:extLst>
          </p:cNvPr>
          <p:cNvCxnSpPr/>
          <p:nvPr/>
        </p:nvCxnSpPr>
        <p:spPr>
          <a:xfrm>
            <a:off x="2374900" y="1504950"/>
            <a:ext cx="0" cy="3810000"/>
          </a:xfrm>
          <a:prstGeom prst="straightConnector1">
            <a:avLst/>
          </a:prstGeom>
          <a:ln w="38100">
            <a:solidFill>
              <a:schemeClr val="accent2"/>
            </a:solidFill>
            <a:tailEnd type="arrow"/>
          </a:ln>
        </p:spPr>
        <p:style>
          <a:lnRef idx="1">
            <a:schemeClr val="accent1"/>
          </a:lnRef>
          <a:fillRef idx="0">
            <a:schemeClr val="accent1"/>
          </a:fillRef>
          <a:effectRef idx="0">
            <a:schemeClr val="accent1"/>
          </a:effectRef>
          <a:fontRef idx="minor">
            <a:schemeClr val="tx1"/>
          </a:fontRef>
        </p:style>
      </p:cxnSp>
      <p:cxnSp>
        <p:nvCxnSpPr>
          <p:cNvPr id="5" name="Straight Arrow Connector 4">
            <a:extLst>
              <a:ext uri="{C183D7F6-B498-43B3-948B-1728B52AA6E4}">
                <adec:decorative xmlns:adec="http://schemas.microsoft.com/office/drawing/2017/decorative" val="1"/>
              </a:ext>
            </a:extLst>
          </p:cNvPr>
          <p:cNvCxnSpPr/>
          <p:nvPr/>
        </p:nvCxnSpPr>
        <p:spPr>
          <a:xfrm>
            <a:off x="6261100" y="1524000"/>
            <a:ext cx="1524000" cy="19050"/>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6" name="Oval 5">
            <a:extLst>
              <a:ext uri="{C183D7F6-B498-43B3-948B-1728B52AA6E4}">
                <adec:decorative xmlns:adec="http://schemas.microsoft.com/office/drawing/2017/decorative" val="1"/>
              </a:ext>
            </a:extLst>
          </p:cNvPr>
          <p:cNvSpPr/>
          <p:nvPr/>
        </p:nvSpPr>
        <p:spPr>
          <a:xfrm>
            <a:off x="2222500" y="1371600"/>
            <a:ext cx="3048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Oval 9">
            <a:extLst>
              <a:ext uri="{C183D7F6-B498-43B3-948B-1728B52AA6E4}">
                <adec:decorative xmlns:adec="http://schemas.microsoft.com/office/drawing/2017/decorative" val="1"/>
              </a:ext>
            </a:extLst>
          </p:cNvPr>
          <p:cNvSpPr/>
          <p:nvPr/>
        </p:nvSpPr>
        <p:spPr>
          <a:xfrm>
            <a:off x="4051300" y="1352550"/>
            <a:ext cx="3048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 name="Oval 12">
            <a:extLst>
              <a:ext uri="{C183D7F6-B498-43B3-948B-1728B52AA6E4}">
                <adec:decorative xmlns:adec="http://schemas.microsoft.com/office/drawing/2017/decorative" val="1"/>
              </a:ext>
            </a:extLst>
          </p:cNvPr>
          <p:cNvSpPr/>
          <p:nvPr/>
        </p:nvSpPr>
        <p:spPr>
          <a:xfrm>
            <a:off x="7785100" y="1371600"/>
            <a:ext cx="3048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15" name="Straight Arrow Connector 14">
            <a:extLst>
              <a:ext uri="{C183D7F6-B498-43B3-948B-1728B52AA6E4}">
                <adec:decorative xmlns:adec="http://schemas.microsoft.com/office/drawing/2017/decorative" val="1"/>
              </a:ext>
            </a:extLst>
          </p:cNvPr>
          <p:cNvCxnSpPr/>
          <p:nvPr/>
        </p:nvCxnSpPr>
        <p:spPr>
          <a:xfrm>
            <a:off x="4279900" y="1657350"/>
            <a:ext cx="0" cy="2438400"/>
          </a:xfrm>
          <a:prstGeom prst="straightConnector1">
            <a:avLst/>
          </a:prstGeom>
          <a:ln w="38100">
            <a:solidFill>
              <a:schemeClr val="accent2"/>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C183D7F6-B498-43B3-948B-1728B52AA6E4}">
                <adec:decorative xmlns:adec="http://schemas.microsoft.com/office/drawing/2017/decorative" val="1"/>
              </a:ext>
            </a:extLst>
          </p:cNvPr>
          <p:cNvCxnSpPr/>
          <p:nvPr/>
        </p:nvCxnSpPr>
        <p:spPr>
          <a:xfrm>
            <a:off x="7937500" y="1504950"/>
            <a:ext cx="0" cy="3810000"/>
          </a:xfrm>
          <a:prstGeom prst="straightConnector1">
            <a:avLst/>
          </a:prstGeom>
          <a:ln w="38100">
            <a:solidFill>
              <a:schemeClr val="accent2"/>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C183D7F6-B498-43B3-948B-1728B52AA6E4}">
                <adec:decorative xmlns:adec="http://schemas.microsoft.com/office/drawing/2017/decorative" val="1"/>
              </a:ext>
            </a:extLst>
          </p:cNvPr>
          <p:cNvCxnSpPr/>
          <p:nvPr/>
        </p:nvCxnSpPr>
        <p:spPr>
          <a:xfrm>
            <a:off x="6108700" y="1524000"/>
            <a:ext cx="0" cy="3409950"/>
          </a:xfrm>
          <a:prstGeom prst="straightConnector1">
            <a:avLst/>
          </a:prstGeom>
          <a:ln w="38100">
            <a:solidFill>
              <a:schemeClr val="accent2"/>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C183D7F6-B498-43B3-948B-1728B52AA6E4}">
                <adec:decorative xmlns:adec="http://schemas.microsoft.com/office/drawing/2017/decorative" val="1"/>
              </a:ext>
            </a:extLst>
          </p:cNvPr>
          <p:cNvCxnSpPr>
            <a:endCxn id="6" idx="2"/>
          </p:cNvCxnSpPr>
          <p:nvPr/>
        </p:nvCxnSpPr>
        <p:spPr>
          <a:xfrm flipV="1">
            <a:off x="393700" y="1524000"/>
            <a:ext cx="1828800" cy="19050"/>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C183D7F6-B498-43B3-948B-1728B52AA6E4}">
                <adec:decorative xmlns:adec="http://schemas.microsoft.com/office/drawing/2017/decorative" val="1"/>
              </a:ext>
            </a:extLst>
          </p:cNvPr>
          <p:cNvCxnSpPr>
            <a:stCxn id="10" idx="6"/>
          </p:cNvCxnSpPr>
          <p:nvPr/>
        </p:nvCxnSpPr>
        <p:spPr>
          <a:xfrm>
            <a:off x="4356100" y="1504950"/>
            <a:ext cx="1600200" cy="19050"/>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C183D7F6-B498-43B3-948B-1728B52AA6E4}">
                <adec:decorative xmlns:adec="http://schemas.microsoft.com/office/drawing/2017/decorative" val="1"/>
              </a:ext>
            </a:extLst>
          </p:cNvPr>
          <p:cNvCxnSpPr/>
          <p:nvPr/>
        </p:nvCxnSpPr>
        <p:spPr>
          <a:xfrm>
            <a:off x="2527300" y="1504950"/>
            <a:ext cx="1524000" cy="19050"/>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31" name="Oval 30">
            <a:extLst>
              <a:ext uri="{C183D7F6-B498-43B3-948B-1728B52AA6E4}">
                <adec:decorative xmlns:adec="http://schemas.microsoft.com/office/drawing/2017/decorative" val="1"/>
              </a:ext>
            </a:extLst>
          </p:cNvPr>
          <p:cNvSpPr/>
          <p:nvPr/>
        </p:nvSpPr>
        <p:spPr>
          <a:xfrm>
            <a:off x="365125" y="1390650"/>
            <a:ext cx="3048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 name="Oval 11">
            <a:extLst>
              <a:ext uri="{C183D7F6-B498-43B3-948B-1728B52AA6E4}">
                <adec:decorative xmlns:adec="http://schemas.microsoft.com/office/drawing/2017/decorative" val="1"/>
              </a:ext>
            </a:extLst>
          </p:cNvPr>
          <p:cNvSpPr/>
          <p:nvPr/>
        </p:nvSpPr>
        <p:spPr>
          <a:xfrm>
            <a:off x="5956300" y="1352550"/>
            <a:ext cx="3048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wrap="square" numCol="1" anchorCtr="0" compatLnSpc="1">
            <a:prstTxWarp prst="textNoShape">
              <a:avLst/>
            </a:prstTxWarp>
          </a:bodyPr>
          <a:lstStyle/>
          <a:p>
            <a:pPr fontAlgn="auto">
              <a:spcAft>
                <a:spcPts val="0"/>
              </a:spcAft>
              <a:defRPr/>
            </a:pPr>
            <a:r>
              <a:rPr lang="en-US" b="1" dirty="0">
                <a:effectLst>
                  <a:outerShdw blurRad="38100" dist="38100" dir="2700000" algn="tl">
                    <a:srgbClr val="C0C0C0"/>
                  </a:outerShdw>
                </a:effectLst>
              </a:rPr>
              <a:t>Moving around in PDX records</a:t>
            </a:r>
          </a:p>
        </p:txBody>
      </p:sp>
      <p:pic>
        <p:nvPicPr>
          <p:cNvPr id="7" name="Picture 6" descr="Screenshot of 2012-2013 NNA/Drug Medi-Cal Cost"/>
          <p:cNvPicPr/>
          <p:nvPr/>
        </p:nvPicPr>
        <p:blipFill rotWithShape="1">
          <a:blip r:embed="rId3"/>
          <a:srcRect l="2692" t="10256" r="31154" b="12707"/>
          <a:stretch/>
        </p:blipFill>
        <p:spPr bwMode="auto">
          <a:xfrm>
            <a:off x="522287" y="1295400"/>
            <a:ext cx="7620000" cy="5334000"/>
          </a:xfrm>
          <a:prstGeom prst="rect">
            <a:avLst/>
          </a:prstGeom>
          <a:ln>
            <a:noFill/>
          </a:ln>
          <a:extLst>
            <a:ext uri="{53640926-AAD7-44D8-BBD7-CCE9431645EC}">
              <a14:shadowObscured xmlns:a14="http://schemas.microsoft.com/office/drawing/2010/main"/>
            </a:ext>
          </a:extLst>
        </p:spPr>
      </p:pic>
      <p:sp>
        <p:nvSpPr>
          <p:cNvPr id="172036" name="Line 5">
            <a:extLst>
              <a:ext uri="{C183D7F6-B498-43B3-948B-1728B52AA6E4}">
                <adec:decorative xmlns:adec="http://schemas.microsoft.com/office/drawing/2017/decorative" val="1"/>
              </a:ext>
            </a:extLst>
          </p:cNvPr>
          <p:cNvSpPr>
            <a:spLocks noChangeShapeType="1"/>
          </p:cNvSpPr>
          <p:nvPr/>
        </p:nvSpPr>
        <p:spPr bwMode="auto">
          <a:xfrm>
            <a:off x="5791200" y="2663824"/>
            <a:ext cx="1323975" cy="79376"/>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72037" name="Line 5">
            <a:extLst>
              <a:ext uri="{C183D7F6-B498-43B3-948B-1728B52AA6E4}">
                <adec:decorative xmlns:adec="http://schemas.microsoft.com/office/drawing/2017/decorative" val="1"/>
              </a:ext>
            </a:extLst>
          </p:cNvPr>
          <p:cNvSpPr>
            <a:spLocks noChangeShapeType="1"/>
          </p:cNvSpPr>
          <p:nvPr/>
        </p:nvSpPr>
        <p:spPr bwMode="auto">
          <a:xfrm>
            <a:off x="5791200" y="2663824"/>
            <a:ext cx="1457325" cy="384175"/>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 name="TextBox 2"/>
          <p:cNvSpPr txBox="1"/>
          <p:nvPr/>
        </p:nvSpPr>
        <p:spPr>
          <a:xfrm>
            <a:off x="6019800" y="5181600"/>
            <a:ext cx="1524000" cy="923330"/>
          </a:xfrm>
          <a:prstGeom prst="rect">
            <a:avLst/>
          </a:prstGeom>
          <a:solidFill>
            <a:srgbClr val="FF5050"/>
          </a:solidFill>
        </p:spPr>
        <p:txBody>
          <a:bodyPr wrap="square" rtlCol="0">
            <a:spAutoFit/>
          </a:bodyPr>
          <a:lstStyle/>
          <a:p>
            <a:r>
              <a:rPr lang="en-US" dirty="0"/>
              <a:t>No ancillary data requirements</a:t>
            </a:r>
          </a:p>
        </p:txBody>
      </p:sp>
      <p:sp>
        <p:nvSpPr>
          <p:cNvPr id="8" name="Line 5">
            <a:extLst>
              <a:ext uri="{C183D7F6-B498-43B3-948B-1728B52AA6E4}">
                <adec:decorative xmlns:adec="http://schemas.microsoft.com/office/drawing/2017/decorative" val="1"/>
              </a:ext>
            </a:extLst>
          </p:cNvPr>
          <p:cNvSpPr>
            <a:spLocks noChangeShapeType="1"/>
          </p:cNvSpPr>
          <p:nvPr/>
        </p:nvSpPr>
        <p:spPr bwMode="auto">
          <a:xfrm flipV="1">
            <a:off x="6781800" y="4422774"/>
            <a:ext cx="0" cy="758825"/>
          </a:xfrm>
          <a:prstGeom prst="line">
            <a:avLst/>
          </a:prstGeom>
          <a:noFill/>
          <a:ln w="38100">
            <a:solidFill>
              <a:srgbClr val="FF505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 name="Slide Number Placeholder 3"/>
          <p:cNvSpPr>
            <a:spLocks noGrp="1"/>
          </p:cNvSpPr>
          <p:nvPr>
            <p:ph type="sldNum" sz="quarter" idx="12"/>
          </p:nvPr>
        </p:nvSpPr>
        <p:spPr/>
        <p:txBody>
          <a:bodyPr>
            <a:normAutofit/>
          </a:bodyPr>
          <a:lstStyle/>
          <a:p>
            <a:pPr>
              <a:defRPr/>
            </a:pPr>
            <a:fld id="{3DF8FE9A-502F-49C1-8464-8A6017BA588E}" type="slidenum">
              <a:rPr lang="en-US"/>
              <a:pPr>
                <a:defRPr/>
              </a:pPr>
              <a:t>45</a:t>
            </a:fld>
            <a:endParaRPr lang="en-US"/>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fontAlgn="auto">
              <a:spcAft>
                <a:spcPts val="0"/>
              </a:spcAft>
              <a:defRPr/>
            </a:pPr>
            <a:r>
              <a:rPr lang="en-US" b="1" dirty="0"/>
              <a:t>Selecting Print Targets</a:t>
            </a:r>
          </a:p>
        </p:txBody>
      </p:sp>
      <p:pic>
        <p:nvPicPr>
          <p:cNvPr id="12" name="Picture 11" descr="screenshot of reporting tab"/>
          <p:cNvPicPr/>
          <p:nvPr/>
        </p:nvPicPr>
        <p:blipFill rotWithShape="1">
          <a:blip r:embed="rId3" cstate="print">
            <a:extLst>
              <a:ext uri="{28A0092B-C50C-407E-A947-70E740481C1C}">
                <a14:useLocalDpi xmlns:a14="http://schemas.microsoft.com/office/drawing/2010/main" val="0"/>
              </a:ext>
            </a:extLst>
          </a:blip>
          <a:srcRect l="3846" r="55368" b="17493"/>
          <a:stretch/>
        </p:blipFill>
        <p:spPr bwMode="auto">
          <a:xfrm>
            <a:off x="381000" y="1253489"/>
            <a:ext cx="2805113" cy="3547111"/>
          </a:xfrm>
          <a:prstGeom prst="rect">
            <a:avLst/>
          </a:prstGeom>
          <a:ln>
            <a:noFill/>
          </a:ln>
          <a:extLst>
            <a:ext uri="{53640926-AAD7-44D8-BBD7-CCE9431645EC}">
              <a14:shadowObscured xmlns:a14="http://schemas.microsoft.com/office/drawing/2010/main"/>
            </a:ext>
          </a:extLst>
        </p:spPr>
      </p:pic>
      <p:pic>
        <p:nvPicPr>
          <p:cNvPr id="11" name="Picture 10" descr="screenshot of Summary Report of Fiscal Summary"/>
          <p:cNvPicPr/>
          <p:nvPr/>
        </p:nvPicPr>
        <p:blipFill rotWithShape="1">
          <a:blip r:embed="rId4"/>
          <a:srcRect l="38975" t="19145" r="38973" b="19544"/>
          <a:stretch/>
        </p:blipFill>
        <p:spPr bwMode="auto">
          <a:xfrm>
            <a:off x="3361689" y="1981200"/>
            <a:ext cx="2474595" cy="3378835"/>
          </a:xfrm>
          <a:prstGeom prst="rect">
            <a:avLst/>
          </a:prstGeom>
          <a:ln>
            <a:noFill/>
          </a:ln>
          <a:extLst>
            <a:ext uri="{53640926-AAD7-44D8-BBD7-CCE9431645EC}">
              <a14:shadowObscured xmlns:a14="http://schemas.microsoft.com/office/drawing/2010/main"/>
            </a:ext>
          </a:extLst>
        </p:spPr>
      </p:pic>
      <p:pic>
        <p:nvPicPr>
          <p:cNvPr id="10" name="Picture 9" descr="screenshot of Summary Report of Fiscal Summary"/>
          <p:cNvPicPr/>
          <p:nvPr/>
        </p:nvPicPr>
        <p:blipFill rotWithShape="1">
          <a:blip r:embed="rId5"/>
          <a:srcRect l="38846" t="19373" r="39487" b="20000"/>
          <a:stretch/>
        </p:blipFill>
        <p:spPr bwMode="auto">
          <a:xfrm>
            <a:off x="5943600" y="2569370"/>
            <a:ext cx="2310447" cy="3549490"/>
          </a:xfrm>
          <a:prstGeom prst="rect">
            <a:avLst/>
          </a:prstGeom>
          <a:ln>
            <a:noFill/>
          </a:ln>
          <a:extLst>
            <a:ext uri="{53640926-AAD7-44D8-BBD7-CCE9431645EC}">
              <a14:shadowObscured xmlns:a14="http://schemas.microsoft.com/office/drawing/2010/main"/>
            </a:ext>
          </a:extLst>
        </p:spPr>
      </p:pic>
      <p:cxnSp>
        <p:nvCxnSpPr>
          <p:cNvPr id="173062" name="Straight Arrow Connector 20">
            <a:extLst>
              <a:ext uri="{C183D7F6-B498-43B3-948B-1728B52AA6E4}">
                <adec:decorative xmlns:adec="http://schemas.microsoft.com/office/drawing/2017/decorative" val="1"/>
              </a:ext>
            </a:extLst>
          </p:cNvPr>
          <p:cNvCxnSpPr>
            <a:cxnSpLocks noChangeShapeType="1"/>
          </p:cNvCxnSpPr>
          <p:nvPr/>
        </p:nvCxnSpPr>
        <p:spPr bwMode="auto">
          <a:xfrm flipH="1" flipV="1">
            <a:off x="4092576" y="2667000"/>
            <a:ext cx="1165224" cy="685800"/>
          </a:xfrm>
          <a:prstGeom prst="straightConnector1">
            <a:avLst/>
          </a:prstGeom>
          <a:noFill/>
          <a:ln w="25400" algn="ctr">
            <a:solidFill>
              <a:srgbClr val="0000FF"/>
            </a:solidFill>
            <a:round/>
            <a:headEnd/>
            <a:tailEnd type="arrow" w="med" len="med"/>
          </a:ln>
          <a:extLst>
            <a:ext uri="{909E8E84-426E-40DD-AFC4-6F175D3DCCD1}">
              <a14:hiddenFill xmlns:a14="http://schemas.microsoft.com/office/drawing/2010/main">
                <a:noFill/>
              </a14:hiddenFill>
            </a:ext>
          </a:extLst>
        </p:spPr>
      </p:cxnSp>
      <p:cxnSp>
        <p:nvCxnSpPr>
          <p:cNvPr id="173063" name="Straight Arrow Connector 20">
            <a:extLst>
              <a:ext uri="{C183D7F6-B498-43B3-948B-1728B52AA6E4}">
                <adec:decorative xmlns:adec="http://schemas.microsoft.com/office/drawing/2017/decorative" val="1"/>
              </a:ext>
            </a:extLst>
          </p:cNvPr>
          <p:cNvCxnSpPr>
            <a:cxnSpLocks noChangeShapeType="1"/>
          </p:cNvCxnSpPr>
          <p:nvPr/>
        </p:nvCxnSpPr>
        <p:spPr bwMode="auto">
          <a:xfrm flipV="1">
            <a:off x="5715000" y="5360035"/>
            <a:ext cx="695325" cy="665162"/>
          </a:xfrm>
          <a:prstGeom prst="straightConnector1">
            <a:avLst/>
          </a:prstGeom>
          <a:noFill/>
          <a:ln w="25400" algn="ctr">
            <a:solidFill>
              <a:srgbClr val="0000FF"/>
            </a:solidFill>
            <a:round/>
            <a:headEnd/>
            <a:tailEnd type="arrow" w="med" len="med"/>
          </a:ln>
          <a:extLst>
            <a:ext uri="{909E8E84-426E-40DD-AFC4-6F175D3DCCD1}">
              <a14:hiddenFill xmlns:a14="http://schemas.microsoft.com/office/drawing/2010/main">
                <a:noFill/>
              </a14:hiddenFill>
            </a:ext>
          </a:extLst>
        </p:spPr>
      </p:cxnSp>
      <p:cxnSp>
        <p:nvCxnSpPr>
          <p:cNvPr id="173064" name="Straight Arrow Connector 20">
            <a:extLst>
              <a:ext uri="{C183D7F6-B498-43B3-948B-1728B52AA6E4}">
                <adec:decorative xmlns:adec="http://schemas.microsoft.com/office/drawing/2017/decorative" val="1"/>
              </a:ext>
            </a:extLst>
          </p:cNvPr>
          <p:cNvCxnSpPr>
            <a:cxnSpLocks noChangeShapeType="1"/>
          </p:cNvCxnSpPr>
          <p:nvPr/>
        </p:nvCxnSpPr>
        <p:spPr bwMode="auto">
          <a:xfrm flipH="1" flipV="1">
            <a:off x="2338388" y="2019300"/>
            <a:ext cx="442912" cy="1262062"/>
          </a:xfrm>
          <a:prstGeom prst="straightConnector1">
            <a:avLst/>
          </a:prstGeom>
          <a:noFill/>
          <a:ln w="25400" algn="ctr">
            <a:solidFill>
              <a:srgbClr val="FF0000"/>
            </a:solidFill>
            <a:round/>
            <a:headEnd/>
            <a:tailEnd type="arrow" w="med" len="med"/>
          </a:ln>
          <a:extLst>
            <a:ext uri="{909E8E84-426E-40DD-AFC4-6F175D3DCCD1}">
              <a14:hiddenFill xmlns:a14="http://schemas.microsoft.com/office/drawing/2010/main">
                <a:noFill/>
              </a14:hiddenFill>
            </a:ext>
          </a:extLst>
        </p:spPr>
      </p:cxnSp>
      <p:sp>
        <p:nvSpPr>
          <p:cNvPr id="9" name="Slide Number Placeholder 3"/>
          <p:cNvSpPr>
            <a:spLocks noGrp="1"/>
          </p:cNvSpPr>
          <p:nvPr>
            <p:ph type="sldNum" sz="quarter" idx="12"/>
          </p:nvPr>
        </p:nvSpPr>
        <p:spPr/>
        <p:txBody>
          <a:bodyPr>
            <a:normAutofit/>
          </a:bodyPr>
          <a:lstStyle/>
          <a:p>
            <a:pPr>
              <a:defRPr/>
            </a:pPr>
            <a:fld id="{1B4A79AE-EB67-4CC3-9B95-953D44F0093E}" type="slidenum">
              <a:rPr lang="en-US"/>
              <a:pPr>
                <a:defRPr/>
              </a:pPr>
              <a:t>46</a:t>
            </a:fld>
            <a:endParaRPr lang="en-US"/>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Creating (Editing) a record</a:t>
            </a:r>
          </a:p>
        </p:txBody>
      </p:sp>
      <p:pic>
        <p:nvPicPr>
          <p:cNvPr id="5122" name="Picture 2" descr="Screenshot of Data Entry tab"/>
          <p:cNvPicPr>
            <a:picLocks noChangeAspect="1" noChangeArrowheads="1"/>
          </p:cNvPicPr>
          <p:nvPr/>
        </p:nvPicPr>
        <p:blipFill rotWithShape="1">
          <a:blip r:embed="rId2">
            <a:extLst>
              <a:ext uri="{28A0092B-C50C-407E-A947-70E740481C1C}">
                <a14:useLocalDpi xmlns:a14="http://schemas.microsoft.com/office/drawing/2010/main" val="0"/>
              </a:ext>
            </a:extLst>
          </a:blip>
          <a:srcRect r="28375" b="12445"/>
          <a:stretch/>
        </p:blipFill>
        <p:spPr bwMode="auto">
          <a:xfrm>
            <a:off x="304800" y="1219200"/>
            <a:ext cx="7868134" cy="541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5" name="Straight Arrow Connector 4">
            <a:extLst>
              <a:ext uri="{C183D7F6-B498-43B3-948B-1728B52AA6E4}">
                <adec:decorative xmlns:adec="http://schemas.microsoft.com/office/drawing/2017/decorative" val="1"/>
              </a:ext>
            </a:extLst>
          </p:cNvPr>
          <p:cNvCxnSpPr/>
          <p:nvPr/>
        </p:nvCxnSpPr>
        <p:spPr>
          <a:xfrm flipH="1" flipV="1">
            <a:off x="1600200" y="1676400"/>
            <a:ext cx="609600" cy="243840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1920922" y="3918045"/>
            <a:ext cx="2743200" cy="646331"/>
          </a:xfrm>
          <a:prstGeom prst="rect">
            <a:avLst/>
          </a:prstGeom>
          <a:solidFill>
            <a:schemeClr val="bg1"/>
          </a:solidFill>
        </p:spPr>
        <p:txBody>
          <a:bodyPr wrap="square" rtlCol="0">
            <a:spAutoFit/>
          </a:bodyPr>
          <a:lstStyle/>
          <a:p>
            <a:r>
              <a:rPr lang="en-US" dirty="0"/>
              <a:t>From the Data Entry tab, the Fiscal Data link</a:t>
            </a:r>
          </a:p>
        </p:txBody>
      </p:sp>
      <p:sp>
        <p:nvSpPr>
          <p:cNvPr id="4" name="Slide Number Placeholder 3"/>
          <p:cNvSpPr>
            <a:spLocks noGrp="1"/>
          </p:cNvSpPr>
          <p:nvPr>
            <p:ph type="sldNum" sz="quarter" idx="12"/>
          </p:nvPr>
        </p:nvSpPr>
        <p:spPr/>
        <p:txBody>
          <a:bodyPr/>
          <a:lstStyle/>
          <a:p>
            <a:pPr>
              <a:defRPr/>
            </a:pPr>
            <a:fld id="{2FC92278-53A6-450E-9C30-62357F63AAA5}" type="slidenum">
              <a:rPr lang="en-US" smtClean="0"/>
              <a:pPr>
                <a:defRPr/>
              </a:pPr>
              <a:t>47</a:t>
            </a:fld>
            <a:endParaRPr lang="en-US"/>
          </a:p>
        </p:txBody>
      </p:sp>
    </p:spTree>
    <p:extLst>
      <p:ext uri="{BB962C8B-B14F-4D97-AF65-F5344CB8AC3E}">
        <p14:creationId xmlns:p14="http://schemas.microsoft.com/office/powerpoint/2010/main" val="405463301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Using the control space bar</a:t>
            </a:r>
          </a:p>
        </p:txBody>
      </p:sp>
      <p:sp>
        <p:nvSpPr>
          <p:cNvPr id="6" name="TextBox 5"/>
          <p:cNvSpPr txBox="1"/>
          <p:nvPr/>
        </p:nvSpPr>
        <p:spPr>
          <a:xfrm>
            <a:off x="762000" y="1447800"/>
            <a:ext cx="6858000" cy="461665"/>
          </a:xfrm>
          <a:prstGeom prst="rect">
            <a:avLst/>
          </a:prstGeom>
          <a:noFill/>
        </p:spPr>
        <p:txBody>
          <a:bodyPr wrap="square" rtlCol="0">
            <a:spAutoFit/>
          </a:bodyPr>
          <a:lstStyle/>
          <a:p>
            <a:r>
              <a:rPr lang="en-US" sz="2400" dirty="0">
                <a:latin typeface="+mn-lt"/>
              </a:rPr>
              <a:t>Highlight provider code box, use INSERT key to clear</a:t>
            </a:r>
          </a:p>
        </p:txBody>
      </p:sp>
      <p:sp>
        <p:nvSpPr>
          <p:cNvPr id="3" name="TextBox 2"/>
          <p:cNvSpPr txBox="1"/>
          <p:nvPr/>
        </p:nvSpPr>
        <p:spPr>
          <a:xfrm>
            <a:off x="1752600" y="3657600"/>
            <a:ext cx="5257800" cy="923330"/>
          </a:xfrm>
          <a:prstGeom prst="rect">
            <a:avLst/>
          </a:prstGeom>
          <a:solidFill>
            <a:schemeClr val="bg1"/>
          </a:solidFill>
        </p:spPr>
        <p:txBody>
          <a:bodyPr wrap="square" rtlCol="0">
            <a:spAutoFit/>
          </a:bodyPr>
          <a:lstStyle/>
          <a:p>
            <a:r>
              <a:rPr lang="en-US" dirty="0"/>
              <a:t>Following on screen instructions, in the black highlighted box, press the insert key and control space bar for a drop down list of providers</a:t>
            </a:r>
          </a:p>
        </p:txBody>
      </p:sp>
      <p:pic>
        <p:nvPicPr>
          <p:cNvPr id="5" name="Content Placeholder 4" descr="Screenshot of Enter Fiscal Data screen"/>
          <p:cNvPicPr>
            <a:picLocks noGrp="1"/>
          </p:cNvPicPr>
          <p:nvPr>
            <p:ph idx="1"/>
          </p:nvPr>
        </p:nvPicPr>
        <p:blipFill rotWithShape="1">
          <a:blip r:embed="rId2"/>
          <a:srcRect l="17436" t="17365" r="18077" b="17266"/>
          <a:stretch/>
        </p:blipFill>
        <p:spPr bwMode="auto">
          <a:xfrm>
            <a:off x="457200" y="2044700"/>
            <a:ext cx="7620000" cy="4344916"/>
          </a:xfrm>
          <a:prstGeom prst="rect">
            <a:avLst/>
          </a:prstGeom>
          <a:ln>
            <a:noFill/>
          </a:ln>
          <a:extLst>
            <a:ext uri="{53640926-AAD7-44D8-BBD7-CCE9431645EC}">
              <a14:shadowObscured xmlns:a14="http://schemas.microsoft.com/office/drawing/2010/main"/>
            </a:ext>
          </a:extLst>
        </p:spPr>
      </p:pic>
      <p:sp>
        <p:nvSpPr>
          <p:cNvPr id="4" name="Slide Number Placeholder 3"/>
          <p:cNvSpPr>
            <a:spLocks noGrp="1"/>
          </p:cNvSpPr>
          <p:nvPr>
            <p:ph type="sldNum" sz="quarter" idx="12"/>
          </p:nvPr>
        </p:nvSpPr>
        <p:spPr/>
        <p:txBody>
          <a:bodyPr/>
          <a:lstStyle/>
          <a:p>
            <a:pPr>
              <a:defRPr/>
            </a:pPr>
            <a:fld id="{2FC92278-53A6-450E-9C30-62357F63AAA5}" type="slidenum">
              <a:rPr lang="en-US" smtClean="0"/>
              <a:pPr>
                <a:defRPr/>
              </a:pPr>
              <a:t>48</a:t>
            </a:fld>
            <a:endParaRPr lang="en-US"/>
          </a:p>
        </p:txBody>
      </p:sp>
      <p:cxnSp>
        <p:nvCxnSpPr>
          <p:cNvPr id="8" name="Straight Arrow Connector 7">
            <a:extLst>
              <a:ext uri="{C183D7F6-B498-43B3-948B-1728B52AA6E4}">
                <adec:decorative xmlns:adec="http://schemas.microsoft.com/office/drawing/2017/decorative" val="1"/>
              </a:ext>
            </a:extLst>
          </p:cNvPr>
          <p:cNvCxnSpPr/>
          <p:nvPr/>
        </p:nvCxnSpPr>
        <p:spPr>
          <a:xfrm flipH="1" flipV="1">
            <a:off x="1524000" y="2743200"/>
            <a:ext cx="1447800" cy="121920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5120936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620000" cy="944562"/>
          </a:xfrm>
        </p:spPr>
        <p:txBody>
          <a:bodyPr/>
          <a:lstStyle/>
          <a:p>
            <a:r>
              <a:rPr lang="en-US" b="1" dirty="0"/>
              <a:t>Using the control space bar</a:t>
            </a:r>
            <a:r>
              <a:rPr lang="en-US" sz="800" b="1" dirty="0"/>
              <a:t>2</a:t>
            </a:r>
            <a:endParaRPr lang="en-US" b="1" dirty="0"/>
          </a:p>
        </p:txBody>
      </p:sp>
      <p:sp>
        <p:nvSpPr>
          <p:cNvPr id="6" name="TextBox 5"/>
          <p:cNvSpPr txBox="1"/>
          <p:nvPr/>
        </p:nvSpPr>
        <p:spPr>
          <a:xfrm>
            <a:off x="939800" y="1096833"/>
            <a:ext cx="6832600" cy="461665"/>
          </a:xfrm>
          <a:prstGeom prst="rect">
            <a:avLst/>
          </a:prstGeom>
          <a:noFill/>
        </p:spPr>
        <p:txBody>
          <a:bodyPr wrap="square" rtlCol="0">
            <a:spAutoFit/>
          </a:bodyPr>
          <a:lstStyle/>
          <a:p>
            <a:r>
              <a:rPr lang="en-US" sz="2400" dirty="0">
                <a:latin typeface="+mn-lt"/>
              </a:rPr>
              <a:t>Provider Code box will show Provider Lookup Screen</a:t>
            </a:r>
          </a:p>
        </p:txBody>
      </p:sp>
      <p:pic>
        <p:nvPicPr>
          <p:cNvPr id="5" name="Content Placeholder 4" descr="screenshot of Provider Lookup screen"/>
          <p:cNvPicPr>
            <a:picLocks noGrp="1"/>
          </p:cNvPicPr>
          <p:nvPr>
            <p:ph idx="1"/>
          </p:nvPr>
        </p:nvPicPr>
        <p:blipFill rotWithShape="1">
          <a:blip r:embed="rId2"/>
          <a:srcRect l="18462" t="17094" r="18462" b="17721"/>
          <a:stretch/>
        </p:blipFill>
        <p:spPr bwMode="auto">
          <a:xfrm>
            <a:off x="228600" y="1785718"/>
            <a:ext cx="7848600" cy="4691282"/>
          </a:xfrm>
          <a:prstGeom prst="rect">
            <a:avLst/>
          </a:prstGeom>
          <a:ln>
            <a:noFill/>
          </a:ln>
          <a:extLst>
            <a:ext uri="{53640926-AAD7-44D8-BBD7-CCE9431645EC}">
              <a14:shadowObscured xmlns:a14="http://schemas.microsoft.com/office/drawing/2010/main"/>
            </a:ext>
          </a:extLst>
        </p:spPr>
      </p:pic>
      <p:sp>
        <p:nvSpPr>
          <p:cNvPr id="4" name="Slide Number Placeholder 3"/>
          <p:cNvSpPr>
            <a:spLocks noGrp="1"/>
          </p:cNvSpPr>
          <p:nvPr>
            <p:ph type="sldNum" sz="quarter" idx="12"/>
          </p:nvPr>
        </p:nvSpPr>
        <p:spPr/>
        <p:txBody>
          <a:bodyPr/>
          <a:lstStyle/>
          <a:p>
            <a:pPr>
              <a:defRPr/>
            </a:pPr>
            <a:fld id="{2FC92278-53A6-450E-9C30-62357F63AAA5}" type="slidenum">
              <a:rPr lang="en-US" smtClean="0"/>
              <a:pPr>
                <a:defRPr/>
              </a:pPr>
              <a:t>49</a:t>
            </a:fld>
            <a:endParaRPr lang="en-US"/>
          </a:p>
        </p:txBody>
      </p:sp>
    </p:spTree>
    <p:extLst>
      <p:ext uri="{BB962C8B-B14F-4D97-AF65-F5344CB8AC3E}">
        <p14:creationId xmlns:p14="http://schemas.microsoft.com/office/powerpoint/2010/main" val="28069289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620000" cy="1020762"/>
          </a:xfrm>
        </p:spPr>
        <p:txBody>
          <a:bodyPr wrap="square" numCol="1" anchorCtr="0" compatLnSpc="1">
            <a:prstTxWarp prst="textNoShape">
              <a:avLst/>
            </a:prstTxWarp>
          </a:bodyPr>
          <a:lstStyle/>
          <a:p>
            <a:pPr algn="ctr" fontAlgn="auto">
              <a:spcAft>
                <a:spcPts val="0"/>
              </a:spcAft>
              <a:defRPr/>
            </a:pPr>
            <a:r>
              <a:rPr lang="en-US" b="1" dirty="0"/>
              <a:t>Money Pool Restrictions</a:t>
            </a:r>
          </a:p>
        </p:txBody>
      </p:sp>
      <p:sp>
        <p:nvSpPr>
          <p:cNvPr id="104451" name="Content Placeholder 2"/>
          <p:cNvSpPr>
            <a:spLocks noGrp="1"/>
          </p:cNvSpPr>
          <p:nvPr>
            <p:ph idx="1"/>
          </p:nvPr>
        </p:nvSpPr>
        <p:spPr>
          <a:xfrm>
            <a:off x="762000" y="1447800"/>
            <a:ext cx="6972300" cy="4857750"/>
          </a:xfrm>
        </p:spPr>
        <p:txBody>
          <a:bodyPr rtlCol="0">
            <a:normAutofit lnSpcReduction="10000"/>
          </a:bodyPr>
          <a:lstStyle/>
          <a:p>
            <a:pPr fontAlgn="auto">
              <a:spcAft>
                <a:spcPts val="0"/>
              </a:spcAft>
              <a:defRPr/>
            </a:pPr>
            <a:r>
              <a:rPr lang="en-US" sz="2400" dirty="0"/>
              <a:t>Not all available money is unrestricted or discretionary in its availability to use.</a:t>
            </a:r>
          </a:p>
          <a:p>
            <a:pPr fontAlgn="auto">
              <a:spcAft>
                <a:spcPts val="0"/>
              </a:spcAft>
              <a:defRPr/>
            </a:pPr>
            <a:endParaRPr lang="en-US" sz="2400" dirty="0"/>
          </a:p>
          <a:p>
            <a:pPr fontAlgn="auto">
              <a:spcAft>
                <a:spcPts val="0"/>
              </a:spcAft>
              <a:defRPr/>
            </a:pPr>
            <a:r>
              <a:rPr lang="en-US" sz="2400" dirty="0"/>
              <a:t>Certain expenditures disqualify certain types of money available to use</a:t>
            </a:r>
          </a:p>
          <a:p>
            <a:pPr fontAlgn="auto">
              <a:spcAft>
                <a:spcPts val="0"/>
              </a:spcAft>
              <a:defRPr/>
            </a:pPr>
            <a:endParaRPr lang="en-US" sz="2400" dirty="0"/>
          </a:p>
          <a:p>
            <a:pPr fontAlgn="auto">
              <a:spcAft>
                <a:spcPts val="0"/>
              </a:spcAft>
              <a:defRPr/>
            </a:pPr>
            <a:r>
              <a:rPr lang="en-US" sz="2400" dirty="0"/>
              <a:t>Fiscal Data Element Report is an excel tool that allows users to see the appropriate Service Code Program Code combination for each type of money</a:t>
            </a:r>
          </a:p>
          <a:p>
            <a:pPr fontAlgn="auto">
              <a:spcAft>
                <a:spcPts val="0"/>
              </a:spcAft>
              <a:defRPr/>
            </a:pPr>
            <a:endParaRPr lang="en-US" sz="2400" dirty="0"/>
          </a:p>
          <a:p>
            <a:pPr fontAlgn="auto">
              <a:spcAft>
                <a:spcPts val="0"/>
              </a:spcAft>
              <a:defRPr/>
            </a:pPr>
            <a:r>
              <a:rPr lang="en-US" sz="3200" dirty="0">
                <a:hlinkClick r:id="rId3"/>
              </a:rPr>
              <a:t>http://www.dhcs.ca.gov/provgovpart/Pages/CostReportSupportFiles.aspx</a:t>
            </a:r>
            <a:endParaRPr lang="en-US" sz="3200" dirty="0"/>
          </a:p>
          <a:p>
            <a:pPr fontAlgn="auto">
              <a:spcAft>
                <a:spcPts val="0"/>
              </a:spcAft>
              <a:defRPr/>
            </a:pPr>
            <a:endParaRPr lang="en-US" sz="1800" dirty="0"/>
          </a:p>
        </p:txBody>
      </p:sp>
      <p:sp>
        <p:nvSpPr>
          <p:cNvPr id="5" name="Slide Number Placeholder 3"/>
          <p:cNvSpPr>
            <a:spLocks noGrp="1"/>
          </p:cNvSpPr>
          <p:nvPr>
            <p:ph type="sldNum" sz="quarter" idx="12"/>
          </p:nvPr>
        </p:nvSpPr>
        <p:spPr/>
        <p:txBody>
          <a:bodyPr/>
          <a:lstStyle/>
          <a:p>
            <a:pPr>
              <a:defRPr/>
            </a:pPr>
            <a:fld id="{3F7B01E3-BF47-42AC-80AD-EB676E5CE18B}" type="slidenum">
              <a:rPr lang="en-US"/>
              <a:pPr>
                <a:defRPr/>
              </a:pPr>
              <a:t>5</a:t>
            </a:fld>
            <a:endParaRPr lang="en-US" dirty="0"/>
          </a:p>
        </p:txBody>
      </p:sp>
      <p:sp>
        <p:nvSpPr>
          <p:cNvPr id="35844" name="Slide Number Placeholder 3"/>
          <p:cNvSpPr txBox="1">
            <a:spLocks noGrp="1"/>
          </p:cNvSpPr>
          <p:nvPr/>
        </p:nvSpPr>
        <p:spPr bwMode="auto">
          <a:xfrm>
            <a:off x="8613775" y="6305550"/>
            <a:ext cx="4572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Franklin Gothic Book" pitchFamily="34" charset="0"/>
              </a:defRPr>
            </a:lvl1pPr>
            <a:lvl2pPr marL="742950" indent="-285750">
              <a:defRPr>
                <a:solidFill>
                  <a:schemeClr val="tx1"/>
                </a:solidFill>
                <a:latin typeface="Franklin Gothic Book" pitchFamily="34" charset="0"/>
              </a:defRPr>
            </a:lvl2pPr>
            <a:lvl3pPr marL="1143000" indent="-228600">
              <a:defRPr>
                <a:solidFill>
                  <a:schemeClr val="tx1"/>
                </a:solidFill>
                <a:latin typeface="Franklin Gothic Book" pitchFamily="34" charset="0"/>
              </a:defRPr>
            </a:lvl3pPr>
            <a:lvl4pPr marL="1600200" indent="-228600">
              <a:defRPr>
                <a:solidFill>
                  <a:schemeClr val="tx1"/>
                </a:solidFill>
                <a:latin typeface="Franklin Gothic Book" pitchFamily="34" charset="0"/>
              </a:defRPr>
            </a:lvl4pPr>
            <a:lvl5pPr marL="2057400" indent="-228600">
              <a:defRPr>
                <a:solidFill>
                  <a:schemeClr val="tx1"/>
                </a:solidFill>
                <a:latin typeface="Franklin Gothic Book" pitchFamily="34" charset="0"/>
              </a:defRPr>
            </a:lvl5pPr>
            <a:lvl6pPr marL="2514600" indent="-228600" fontAlgn="base">
              <a:spcBef>
                <a:spcPct val="0"/>
              </a:spcBef>
              <a:spcAft>
                <a:spcPct val="0"/>
              </a:spcAft>
              <a:defRPr>
                <a:solidFill>
                  <a:schemeClr val="tx1"/>
                </a:solidFill>
                <a:latin typeface="Franklin Gothic Book" pitchFamily="34" charset="0"/>
              </a:defRPr>
            </a:lvl6pPr>
            <a:lvl7pPr marL="2971800" indent="-228600" fontAlgn="base">
              <a:spcBef>
                <a:spcPct val="0"/>
              </a:spcBef>
              <a:spcAft>
                <a:spcPct val="0"/>
              </a:spcAft>
              <a:defRPr>
                <a:solidFill>
                  <a:schemeClr val="tx1"/>
                </a:solidFill>
                <a:latin typeface="Franklin Gothic Book" pitchFamily="34" charset="0"/>
              </a:defRPr>
            </a:lvl7pPr>
            <a:lvl8pPr marL="3429000" indent="-228600" fontAlgn="base">
              <a:spcBef>
                <a:spcPct val="0"/>
              </a:spcBef>
              <a:spcAft>
                <a:spcPct val="0"/>
              </a:spcAft>
              <a:defRPr>
                <a:solidFill>
                  <a:schemeClr val="tx1"/>
                </a:solidFill>
                <a:latin typeface="Franklin Gothic Book" pitchFamily="34" charset="0"/>
              </a:defRPr>
            </a:lvl8pPr>
            <a:lvl9pPr marL="3886200" indent="-228600" fontAlgn="base">
              <a:spcBef>
                <a:spcPct val="0"/>
              </a:spcBef>
              <a:spcAft>
                <a:spcPct val="0"/>
              </a:spcAft>
              <a:defRPr>
                <a:solidFill>
                  <a:schemeClr val="tx1"/>
                </a:solidFill>
                <a:latin typeface="Franklin Gothic Book" pitchFamily="34" charset="0"/>
              </a:defRPr>
            </a:lvl9pPr>
          </a:lstStyle>
          <a:p>
            <a:pPr algn="ctr"/>
            <a:fld id="{D7F53157-FE05-4AFC-98F3-F53D8663015C}" type="slidenum">
              <a:rPr lang="en-US" sz="1200">
                <a:solidFill>
                  <a:srgbClr val="92A1A4"/>
                </a:solidFill>
                <a:latin typeface="Tahoma" pitchFamily="34" charset="0"/>
              </a:rPr>
              <a:pPr algn="ctr"/>
              <a:t>5</a:t>
            </a:fld>
            <a:endParaRPr lang="en-US" sz="1200">
              <a:solidFill>
                <a:srgbClr val="92A1A4"/>
              </a:solidFill>
              <a:latin typeface="Tahoma" pitchFamily="34" charset="0"/>
            </a:endParaRPr>
          </a:p>
        </p:txBody>
      </p:sp>
    </p:spTree>
    <p:extLst>
      <p:ext uri="{BB962C8B-B14F-4D97-AF65-F5344CB8AC3E}">
        <p14:creationId xmlns:p14="http://schemas.microsoft.com/office/powerpoint/2010/main" val="2373337759"/>
      </p:ext>
    </p:extLst>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620000" cy="1096962"/>
          </a:xfrm>
        </p:spPr>
        <p:txBody>
          <a:bodyPr/>
          <a:lstStyle/>
          <a:p>
            <a:r>
              <a:rPr lang="en-US" b="1" dirty="0"/>
              <a:t>Using the control space bar</a:t>
            </a:r>
            <a:r>
              <a:rPr lang="en-US" sz="800" b="1" dirty="0"/>
              <a:t>3</a:t>
            </a:r>
            <a:endParaRPr lang="en-US" b="1" dirty="0"/>
          </a:p>
        </p:txBody>
      </p:sp>
      <p:sp>
        <p:nvSpPr>
          <p:cNvPr id="6" name="TextBox 5"/>
          <p:cNvSpPr txBox="1"/>
          <p:nvPr/>
        </p:nvSpPr>
        <p:spPr>
          <a:xfrm>
            <a:off x="685800" y="1295400"/>
            <a:ext cx="7315200" cy="523220"/>
          </a:xfrm>
          <a:prstGeom prst="rect">
            <a:avLst/>
          </a:prstGeom>
          <a:noFill/>
        </p:spPr>
        <p:txBody>
          <a:bodyPr wrap="square" rtlCol="0">
            <a:spAutoFit/>
          </a:bodyPr>
          <a:lstStyle/>
          <a:p>
            <a:r>
              <a:rPr lang="en-US" sz="2800" dirty="0">
                <a:latin typeface="+mn-lt"/>
              </a:rPr>
              <a:t>Service Code box will display a list of service codes</a:t>
            </a:r>
          </a:p>
        </p:txBody>
      </p:sp>
      <p:pic>
        <p:nvPicPr>
          <p:cNvPr id="5" name="Content Placeholder 4" descr="Screenshot of Service Lookup screen"/>
          <p:cNvPicPr>
            <a:picLocks noGrp="1"/>
          </p:cNvPicPr>
          <p:nvPr>
            <p:ph idx="1"/>
          </p:nvPr>
        </p:nvPicPr>
        <p:blipFill rotWithShape="1">
          <a:blip r:embed="rId2"/>
          <a:srcRect l="18846" t="18006" r="18718" b="19316"/>
          <a:stretch/>
        </p:blipFill>
        <p:spPr bwMode="auto">
          <a:xfrm>
            <a:off x="457200" y="1894820"/>
            <a:ext cx="7840797" cy="4613437"/>
          </a:xfrm>
          <a:prstGeom prst="rect">
            <a:avLst/>
          </a:prstGeom>
          <a:ln>
            <a:noFill/>
          </a:ln>
          <a:extLst>
            <a:ext uri="{53640926-AAD7-44D8-BBD7-CCE9431645EC}">
              <a14:shadowObscured xmlns:a14="http://schemas.microsoft.com/office/drawing/2010/main"/>
            </a:ext>
          </a:extLst>
        </p:spPr>
      </p:pic>
      <p:sp>
        <p:nvSpPr>
          <p:cNvPr id="4" name="Slide Number Placeholder 3"/>
          <p:cNvSpPr>
            <a:spLocks noGrp="1"/>
          </p:cNvSpPr>
          <p:nvPr>
            <p:ph type="sldNum" sz="quarter" idx="12"/>
          </p:nvPr>
        </p:nvSpPr>
        <p:spPr/>
        <p:txBody>
          <a:bodyPr/>
          <a:lstStyle/>
          <a:p>
            <a:pPr>
              <a:defRPr/>
            </a:pPr>
            <a:fld id="{2FC92278-53A6-450E-9C30-62357F63AAA5}" type="slidenum">
              <a:rPr lang="en-US" smtClean="0"/>
              <a:pPr>
                <a:defRPr/>
              </a:pPr>
              <a:t>50</a:t>
            </a:fld>
            <a:endParaRPr lang="en-US"/>
          </a:p>
        </p:txBody>
      </p:sp>
    </p:spTree>
    <p:extLst>
      <p:ext uri="{BB962C8B-B14F-4D97-AF65-F5344CB8AC3E}">
        <p14:creationId xmlns:p14="http://schemas.microsoft.com/office/powerpoint/2010/main" val="720464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Using the control space bar for Program Code look up</a:t>
            </a:r>
          </a:p>
        </p:txBody>
      </p:sp>
      <p:pic>
        <p:nvPicPr>
          <p:cNvPr id="5" name="Content Placeholder 4" descr="Screenshot of Program lookup screen"/>
          <p:cNvPicPr>
            <a:picLocks noGrp="1"/>
          </p:cNvPicPr>
          <p:nvPr>
            <p:ph idx="1"/>
          </p:nvPr>
        </p:nvPicPr>
        <p:blipFill rotWithShape="1">
          <a:blip r:embed="rId2"/>
          <a:srcRect l="8077" t="18462" r="29359" b="10883"/>
          <a:stretch/>
        </p:blipFill>
        <p:spPr bwMode="auto">
          <a:xfrm>
            <a:off x="488655" y="1600200"/>
            <a:ext cx="7557090" cy="4800600"/>
          </a:xfrm>
          <a:prstGeom prst="rect">
            <a:avLst/>
          </a:prstGeom>
          <a:ln>
            <a:noFill/>
          </a:ln>
          <a:extLst>
            <a:ext uri="{53640926-AAD7-44D8-BBD7-CCE9431645EC}">
              <a14:shadowObscured xmlns:a14="http://schemas.microsoft.com/office/drawing/2010/main"/>
            </a:ext>
          </a:extLst>
        </p:spPr>
      </p:pic>
      <p:sp>
        <p:nvSpPr>
          <p:cNvPr id="4" name="Slide Number Placeholder 3"/>
          <p:cNvSpPr>
            <a:spLocks noGrp="1"/>
          </p:cNvSpPr>
          <p:nvPr>
            <p:ph type="sldNum" sz="quarter" idx="12"/>
          </p:nvPr>
        </p:nvSpPr>
        <p:spPr/>
        <p:txBody>
          <a:bodyPr/>
          <a:lstStyle/>
          <a:p>
            <a:pPr>
              <a:defRPr/>
            </a:pPr>
            <a:fld id="{2FC92278-53A6-450E-9C30-62357F63AAA5}" type="slidenum">
              <a:rPr lang="en-US" smtClean="0"/>
              <a:pPr>
                <a:defRPr/>
              </a:pPr>
              <a:t>51</a:t>
            </a:fld>
            <a:endParaRPr lang="en-US"/>
          </a:p>
        </p:txBody>
      </p:sp>
    </p:spTree>
    <p:extLst>
      <p:ext uri="{BB962C8B-B14F-4D97-AF65-F5344CB8AC3E}">
        <p14:creationId xmlns:p14="http://schemas.microsoft.com/office/powerpoint/2010/main" val="244784566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Using the control space bar for funding line information </a:t>
            </a:r>
          </a:p>
        </p:txBody>
      </p:sp>
      <p:pic>
        <p:nvPicPr>
          <p:cNvPr id="5" name="Content Placeholder 4" descr="screenshot of Line # lookup screen"/>
          <p:cNvPicPr>
            <a:picLocks noGrp="1"/>
          </p:cNvPicPr>
          <p:nvPr>
            <p:ph idx="1"/>
          </p:nvPr>
        </p:nvPicPr>
        <p:blipFill rotWithShape="1">
          <a:blip r:embed="rId2"/>
          <a:srcRect l="8077" t="18462" r="29872" b="11795"/>
          <a:stretch/>
        </p:blipFill>
        <p:spPr bwMode="auto">
          <a:xfrm>
            <a:off x="484571" y="1609012"/>
            <a:ext cx="7565258" cy="4782975"/>
          </a:xfrm>
          <a:prstGeom prst="rect">
            <a:avLst/>
          </a:prstGeom>
          <a:ln>
            <a:noFill/>
          </a:ln>
          <a:extLst>
            <a:ext uri="{53640926-AAD7-44D8-BBD7-CCE9431645EC}">
              <a14:shadowObscured xmlns:a14="http://schemas.microsoft.com/office/drawing/2010/main"/>
            </a:ext>
          </a:extLst>
        </p:spPr>
      </p:pic>
      <p:sp>
        <p:nvSpPr>
          <p:cNvPr id="4" name="Slide Number Placeholder 3"/>
          <p:cNvSpPr>
            <a:spLocks noGrp="1"/>
          </p:cNvSpPr>
          <p:nvPr>
            <p:ph type="sldNum" sz="quarter" idx="12"/>
          </p:nvPr>
        </p:nvSpPr>
        <p:spPr/>
        <p:txBody>
          <a:bodyPr/>
          <a:lstStyle/>
          <a:p>
            <a:pPr>
              <a:defRPr/>
            </a:pPr>
            <a:fld id="{2FC92278-53A6-450E-9C30-62357F63AAA5}" type="slidenum">
              <a:rPr lang="en-US" smtClean="0"/>
              <a:pPr>
                <a:defRPr/>
              </a:pPr>
              <a:t>52</a:t>
            </a:fld>
            <a:endParaRPr lang="en-US"/>
          </a:p>
        </p:txBody>
      </p:sp>
    </p:spTree>
    <p:extLst>
      <p:ext uri="{BB962C8B-B14F-4D97-AF65-F5344CB8AC3E}">
        <p14:creationId xmlns:p14="http://schemas.microsoft.com/office/powerpoint/2010/main" val="415165309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Using the control space bar for Funding Line information</a:t>
            </a:r>
          </a:p>
        </p:txBody>
      </p:sp>
      <p:pic>
        <p:nvPicPr>
          <p:cNvPr id="5" name="Content Placeholder 4" descr="Screenshot of Line # lookup screen"/>
          <p:cNvPicPr>
            <a:picLocks noGrp="1"/>
          </p:cNvPicPr>
          <p:nvPr>
            <p:ph idx="1"/>
          </p:nvPr>
        </p:nvPicPr>
        <p:blipFill rotWithShape="1">
          <a:blip r:embed="rId2"/>
          <a:srcRect l="7565" t="19145" r="29744" b="7464"/>
          <a:stretch/>
        </p:blipFill>
        <p:spPr bwMode="auto">
          <a:xfrm>
            <a:off x="622134" y="1600200"/>
            <a:ext cx="7290131" cy="4800600"/>
          </a:xfrm>
          <a:prstGeom prst="rect">
            <a:avLst/>
          </a:prstGeom>
          <a:ln>
            <a:noFill/>
          </a:ln>
          <a:extLst>
            <a:ext uri="{53640926-AAD7-44D8-BBD7-CCE9431645EC}">
              <a14:shadowObscured xmlns:a14="http://schemas.microsoft.com/office/drawing/2010/main"/>
            </a:ext>
          </a:extLst>
        </p:spPr>
      </p:pic>
      <p:sp>
        <p:nvSpPr>
          <p:cNvPr id="4" name="Slide Number Placeholder 3"/>
          <p:cNvSpPr>
            <a:spLocks noGrp="1"/>
          </p:cNvSpPr>
          <p:nvPr>
            <p:ph type="sldNum" sz="quarter" idx="12"/>
          </p:nvPr>
        </p:nvSpPr>
        <p:spPr/>
        <p:txBody>
          <a:bodyPr/>
          <a:lstStyle/>
          <a:p>
            <a:pPr>
              <a:defRPr/>
            </a:pPr>
            <a:fld id="{2FC92278-53A6-450E-9C30-62357F63AAA5}" type="slidenum">
              <a:rPr lang="en-US" smtClean="0"/>
              <a:pPr>
                <a:defRPr/>
              </a:pPr>
              <a:t>53</a:t>
            </a:fld>
            <a:endParaRPr lang="en-US"/>
          </a:p>
        </p:txBody>
      </p:sp>
    </p:spTree>
    <p:extLst>
      <p:ext uri="{BB962C8B-B14F-4D97-AF65-F5344CB8AC3E}">
        <p14:creationId xmlns:p14="http://schemas.microsoft.com/office/powerpoint/2010/main" val="226221729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620000" cy="1325562"/>
          </a:xfrm>
        </p:spPr>
        <p:txBody>
          <a:bodyPr/>
          <a:lstStyle/>
          <a:p>
            <a:r>
              <a:rPr lang="en-US" b="1" dirty="0"/>
              <a:t>Tying the Non DMC to DMC record  - check box</a:t>
            </a:r>
          </a:p>
        </p:txBody>
      </p:sp>
      <p:pic>
        <p:nvPicPr>
          <p:cNvPr id="5" name="Content Placeholder 4" descr="Screenshot of Enter Fiscal Data screen"/>
          <p:cNvPicPr>
            <a:picLocks noGrp="1"/>
          </p:cNvPicPr>
          <p:nvPr>
            <p:ph idx="1"/>
          </p:nvPr>
        </p:nvPicPr>
        <p:blipFill rotWithShape="1">
          <a:blip r:embed="rId2"/>
          <a:srcRect l="7563" t="19145" r="30001" b="17721"/>
          <a:stretch/>
        </p:blipFill>
        <p:spPr bwMode="auto">
          <a:xfrm>
            <a:off x="461101" y="1835635"/>
            <a:ext cx="7612197" cy="4329730"/>
          </a:xfrm>
          <a:prstGeom prst="rect">
            <a:avLst/>
          </a:prstGeom>
          <a:ln>
            <a:noFill/>
          </a:ln>
          <a:extLst>
            <a:ext uri="{53640926-AAD7-44D8-BBD7-CCE9431645EC}">
              <a14:shadowObscured xmlns:a14="http://schemas.microsoft.com/office/drawing/2010/main"/>
            </a:ext>
          </a:extLst>
        </p:spPr>
      </p:pic>
      <p:sp>
        <p:nvSpPr>
          <p:cNvPr id="4" name="Slide Number Placeholder 3"/>
          <p:cNvSpPr>
            <a:spLocks noGrp="1"/>
          </p:cNvSpPr>
          <p:nvPr>
            <p:ph type="sldNum" sz="quarter" idx="12"/>
          </p:nvPr>
        </p:nvSpPr>
        <p:spPr/>
        <p:txBody>
          <a:bodyPr/>
          <a:lstStyle/>
          <a:p>
            <a:pPr>
              <a:defRPr/>
            </a:pPr>
            <a:fld id="{2FC92278-53A6-450E-9C30-62357F63AAA5}" type="slidenum">
              <a:rPr lang="en-US" smtClean="0"/>
              <a:pPr>
                <a:defRPr/>
              </a:pPr>
              <a:t>54</a:t>
            </a:fld>
            <a:endParaRPr lang="en-US"/>
          </a:p>
        </p:txBody>
      </p:sp>
      <p:cxnSp>
        <p:nvCxnSpPr>
          <p:cNvPr id="6" name="Straight Arrow Connector 5">
            <a:extLst>
              <a:ext uri="{C183D7F6-B498-43B3-948B-1728B52AA6E4}">
                <adec:decorative xmlns:adec="http://schemas.microsoft.com/office/drawing/2017/decorative" val="1"/>
              </a:ext>
            </a:extLst>
          </p:cNvPr>
          <p:cNvCxnSpPr/>
          <p:nvPr/>
        </p:nvCxnSpPr>
        <p:spPr>
          <a:xfrm flipH="1">
            <a:off x="3048000" y="4191000"/>
            <a:ext cx="685800" cy="14478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307645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A completed DMC record</a:t>
            </a:r>
          </a:p>
        </p:txBody>
      </p:sp>
      <p:pic>
        <p:nvPicPr>
          <p:cNvPr id="5" name="Content Placeholder 4" descr="Screenshot for Enter Fiscal Data screen"/>
          <p:cNvPicPr>
            <a:picLocks noGrp="1"/>
          </p:cNvPicPr>
          <p:nvPr>
            <p:ph idx="1"/>
          </p:nvPr>
        </p:nvPicPr>
        <p:blipFill rotWithShape="1">
          <a:blip r:embed="rId2"/>
          <a:srcRect l="7692" t="18918" r="29872" b="17721"/>
          <a:stretch/>
        </p:blipFill>
        <p:spPr bwMode="auto">
          <a:xfrm>
            <a:off x="461101" y="1827851"/>
            <a:ext cx="7612197" cy="4345297"/>
          </a:xfrm>
          <a:prstGeom prst="rect">
            <a:avLst/>
          </a:prstGeom>
          <a:ln>
            <a:noFill/>
          </a:ln>
          <a:extLst>
            <a:ext uri="{53640926-AAD7-44D8-BBD7-CCE9431645EC}">
              <a14:shadowObscured xmlns:a14="http://schemas.microsoft.com/office/drawing/2010/main"/>
            </a:ext>
          </a:extLst>
        </p:spPr>
      </p:pic>
      <p:sp>
        <p:nvSpPr>
          <p:cNvPr id="4" name="Slide Number Placeholder 3"/>
          <p:cNvSpPr>
            <a:spLocks noGrp="1"/>
          </p:cNvSpPr>
          <p:nvPr>
            <p:ph type="sldNum" sz="quarter" idx="12"/>
          </p:nvPr>
        </p:nvSpPr>
        <p:spPr/>
        <p:txBody>
          <a:bodyPr/>
          <a:lstStyle/>
          <a:p>
            <a:pPr>
              <a:defRPr/>
            </a:pPr>
            <a:fld id="{2FC92278-53A6-450E-9C30-62357F63AAA5}" type="slidenum">
              <a:rPr lang="en-US" smtClean="0"/>
              <a:pPr>
                <a:defRPr/>
              </a:pPr>
              <a:t>55</a:t>
            </a:fld>
            <a:endParaRPr lang="en-US"/>
          </a:p>
        </p:txBody>
      </p:sp>
    </p:spTree>
    <p:extLst>
      <p:ext uri="{BB962C8B-B14F-4D97-AF65-F5344CB8AC3E}">
        <p14:creationId xmlns:p14="http://schemas.microsoft.com/office/powerpoint/2010/main" val="114708537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Paradox Business Edits</a:t>
            </a:r>
          </a:p>
        </p:txBody>
      </p:sp>
      <p:pic>
        <p:nvPicPr>
          <p:cNvPr id="5" name="Content Placeholder 4" descr="Screen shot showing error"/>
          <p:cNvPicPr>
            <a:picLocks noGrp="1"/>
          </p:cNvPicPr>
          <p:nvPr>
            <p:ph idx="1"/>
          </p:nvPr>
        </p:nvPicPr>
        <p:blipFill rotWithShape="1">
          <a:blip r:embed="rId2"/>
          <a:srcRect l="18846" t="18462" r="18846" b="19088"/>
          <a:stretch/>
        </p:blipFill>
        <p:spPr bwMode="auto">
          <a:xfrm>
            <a:off x="468904" y="1859089"/>
            <a:ext cx="7596591" cy="4282821"/>
          </a:xfrm>
          <a:prstGeom prst="rect">
            <a:avLst/>
          </a:prstGeom>
          <a:ln>
            <a:noFill/>
          </a:ln>
          <a:extLst>
            <a:ext uri="{53640926-AAD7-44D8-BBD7-CCE9431645EC}">
              <a14:shadowObscured xmlns:a14="http://schemas.microsoft.com/office/drawing/2010/main"/>
            </a:ext>
          </a:extLst>
        </p:spPr>
      </p:pic>
      <p:sp>
        <p:nvSpPr>
          <p:cNvPr id="4" name="Slide Number Placeholder 3"/>
          <p:cNvSpPr>
            <a:spLocks noGrp="1"/>
          </p:cNvSpPr>
          <p:nvPr>
            <p:ph type="sldNum" sz="quarter" idx="12"/>
          </p:nvPr>
        </p:nvSpPr>
        <p:spPr/>
        <p:txBody>
          <a:bodyPr/>
          <a:lstStyle/>
          <a:p>
            <a:pPr>
              <a:defRPr/>
            </a:pPr>
            <a:fld id="{2FC92278-53A6-450E-9C30-62357F63AAA5}" type="slidenum">
              <a:rPr lang="en-US" smtClean="0"/>
              <a:pPr>
                <a:defRPr/>
              </a:pPr>
              <a:t>56</a:t>
            </a:fld>
            <a:endParaRPr lang="en-US"/>
          </a:p>
        </p:txBody>
      </p:sp>
    </p:spTree>
    <p:extLst>
      <p:ext uri="{BB962C8B-B14F-4D97-AF65-F5344CB8AC3E}">
        <p14:creationId xmlns:p14="http://schemas.microsoft.com/office/powerpoint/2010/main" val="115936894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Paradox Business Edits</a:t>
            </a:r>
            <a:r>
              <a:rPr lang="en-US" sz="800" b="1" dirty="0"/>
              <a:t>2</a:t>
            </a:r>
            <a:endParaRPr lang="en-US" b="1" dirty="0"/>
          </a:p>
        </p:txBody>
      </p:sp>
      <p:pic>
        <p:nvPicPr>
          <p:cNvPr id="5" name="Content Placeholder 4" descr="screenshot showing error to enter group sessions"/>
          <p:cNvPicPr>
            <a:picLocks noGrp="1"/>
          </p:cNvPicPr>
          <p:nvPr>
            <p:ph idx="1"/>
          </p:nvPr>
        </p:nvPicPr>
        <p:blipFill rotWithShape="1">
          <a:blip r:embed="rId2"/>
          <a:srcRect l="19231" t="22107" r="19359" b="19545"/>
          <a:stretch/>
        </p:blipFill>
        <p:spPr bwMode="auto">
          <a:xfrm>
            <a:off x="523646" y="1999747"/>
            <a:ext cx="7487107" cy="4001506"/>
          </a:xfrm>
          <a:prstGeom prst="rect">
            <a:avLst/>
          </a:prstGeom>
          <a:ln>
            <a:noFill/>
          </a:ln>
          <a:extLst>
            <a:ext uri="{53640926-AAD7-44D8-BBD7-CCE9431645EC}">
              <a14:shadowObscured xmlns:a14="http://schemas.microsoft.com/office/drawing/2010/main"/>
            </a:ext>
          </a:extLst>
        </p:spPr>
      </p:pic>
      <p:sp>
        <p:nvSpPr>
          <p:cNvPr id="4" name="Slide Number Placeholder 3"/>
          <p:cNvSpPr>
            <a:spLocks noGrp="1"/>
          </p:cNvSpPr>
          <p:nvPr>
            <p:ph type="sldNum" sz="quarter" idx="12"/>
          </p:nvPr>
        </p:nvSpPr>
        <p:spPr/>
        <p:txBody>
          <a:bodyPr/>
          <a:lstStyle/>
          <a:p>
            <a:pPr>
              <a:defRPr/>
            </a:pPr>
            <a:fld id="{2FC92278-53A6-450E-9C30-62357F63AAA5}" type="slidenum">
              <a:rPr lang="en-US" smtClean="0"/>
              <a:pPr>
                <a:defRPr/>
              </a:pPr>
              <a:t>57</a:t>
            </a:fld>
            <a:endParaRPr lang="en-US"/>
          </a:p>
        </p:txBody>
      </p:sp>
      <p:cxnSp>
        <p:nvCxnSpPr>
          <p:cNvPr id="6" name="Straight Arrow Connector 5">
            <a:extLst>
              <a:ext uri="{C183D7F6-B498-43B3-948B-1728B52AA6E4}">
                <adec:decorative xmlns:adec="http://schemas.microsoft.com/office/drawing/2017/decorative" val="1"/>
              </a:ext>
            </a:extLst>
          </p:cNvPr>
          <p:cNvCxnSpPr/>
          <p:nvPr/>
        </p:nvCxnSpPr>
        <p:spPr>
          <a:xfrm flipH="1">
            <a:off x="2895600" y="4038600"/>
            <a:ext cx="1371600" cy="137160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2454943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Paradox Business Edits</a:t>
            </a:r>
            <a:r>
              <a:rPr lang="en-US" sz="800" b="1" dirty="0"/>
              <a:t>3</a:t>
            </a:r>
            <a:endParaRPr lang="en-US" b="1" dirty="0"/>
          </a:p>
        </p:txBody>
      </p:sp>
      <p:pic>
        <p:nvPicPr>
          <p:cNvPr id="5" name="Content Placeholder 4" descr="Screenshot showing error"/>
          <p:cNvPicPr>
            <a:picLocks noGrp="1"/>
          </p:cNvPicPr>
          <p:nvPr>
            <p:ph idx="1"/>
          </p:nvPr>
        </p:nvPicPr>
        <p:blipFill rotWithShape="1">
          <a:blip r:embed="rId2"/>
          <a:srcRect l="18718" t="22336" r="19231" b="19089"/>
          <a:stretch/>
        </p:blipFill>
        <p:spPr bwMode="auto">
          <a:xfrm>
            <a:off x="484571" y="1991963"/>
            <a:ext cx="7565258" cy="4017074"/>
          </a:xfrm>
          <a:prstGeom prst="rect">
            <a:avLst/>
          </a:prstGeom>
          <a:ln>
            <a:noFill/>
          </a:ln>
          <a:extLst>
            <a:ext uri="{53640926-AAD7-44D8-BBD7-CCE9431645EC}">
              <a14:shadowObscured xmlns:a14="http://schemas.microsoft.com/office/drawing/2010/main"/>
            </a:ext>
          </a:extLst>
        </p:spPr>
      </p:pic>
      <p:sp>
        <p:nvSpPr>
          <p:cNvPr id="4" name="Slide Number Placeholder 3"/>
          <p:cNvSpPr>
            <a:spLocks noGrp="1"/>
          </p:cNvSpPr>
          <p:nvPr>
            <p:ph type="sldNum" sz="quarter" idx="12"/>
          </p:nvPr>
        </p:nvSpPr>
        <p:spPr/>
        <p:txBody>
          <a:bodyPr/>
          <a:lstStyle/>
          <a:p>
            <a:pPr>
              <a:defRPr/>
            </a:pPr>
            <a:fld id="{2FC92278-53A6-450E-9C30-62357F63AAA5}" type="slidenum">
              <a:rPr lang="en-US" smtClean="0"/>
              <a:pPr>
                <a:defRPr/>
              </a:pPr>
              <a:t>58</a:t>
            </a:fld>
            <a:endParaRPr lang="en-US"/>
          </a:p>
        </p:txBody>
      </p:sp>
    </p:spTree>
    <p:extLst>
      <p:ext uri="{BB962C8B-B14F-4D97-AF65-F5344CB8AC3E}">
        <p14:creationId xmlns:p14="http://schemas.microsoft.com/office/powerpoint/2010/main" val="153810550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Fiscal Detail Report</a:t>
            </a:r>
          </a:p>
        </p:txBody>
      </p:sp>
      <p:pic>
        <p:nvPicPr>
          <p:cNvPr id="7170" name="Picture 2" descr="Fiscal Detail Report "/>
          <p:cNvPicPr>
            <a:picLocks noChangeAspect="1" noChangeArrowheads="1"/>
          </p:cNvPicPr>
          <p:nvPr/>
        </p:nvPicPr>
        <p:blipFill rotWithShape="1">
          <a:blip r:embed="rId2">
            <a:extLst>
              <a:ext uri="{28A0092B-C50C-407E-A947-70E740481C1C}">
                <a14:useLocalDpi xmlns:a14="http://schemas.microsoft.com/office/drawing/2010/main" val="0"/>
              </a:ext>
            </a:extLst>
          </a:blip>
          <a:srcRect l="17875" t="12222" r="22500" b="13778"/>
          <a:stretch/>
        </p:blipFill>
        <p:spPr bwMode="auto">
          <a:xfrm>
            <a:off x="457200" y="1295400"/>
            <a:ext cx="7531443" cy="525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p:cNvSpPr>
            <a:spLocks noGrp="1"/>
          </p:cNvSpPr>
          <p:nvPr>
            <p:ph type="sldNum" sz="quarter" idx="12"/>
          </p:nvPr>
        </p:nvSpPr>
        <p:spPr/>
        <p:txBody>
          <a:bodyPr/>
          <a:lstStyle/>
          <a:p>
            <a:pPr>
              <a:defRPr/>
            </a:pPr>
            <a:fld id="{2FC92278-53A6-450E-9C30-62357F63AAA5}" type="slidenum">
              <a:rPr lang="en-US" smtClean="0"/>
              <a:pPr>
                <a:defRPr/>
              </a:pPr>
              <a:t>59</a:t>
            </a:fld>
            <a:endParaRPr lang="en-US"/>
          </a:p>
        </p:txBody>
      </p:sp>
    </p:spTree>
    <p:extLst>
      <p:ext uri="{BB962C8B-B14F-4D97-AF65-F5344CB8AC3E}">
        <p14:creationId xmlns:p14="http://schemas.microsoft.com/office/powerpoint/2010/main" val="34018777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57200"/>
            <a:ext cx="7620000" cy="1706562"/>
          </a:xfrm>
        </p:spPr>
        <p:txBody>
          <a:bodyPr wrap="square" numCol="1" anchorCtr="0" compatLnSpc="1">
            <a:prstTxWarp prst="textNoShape">
              <a:avLst/>
            </a:prstTxWarp>
          </a:bodyPr>
          <a:lstStyle/>
          <a:p>
            <a:pPr algn="ctr" fontAlgn="auto">
              <a:spcAft>
                <a:spcPts val="0"/>
              </a:spcAft>
              <a:defRPr/>
            </a:pPr>
            <a:r>
              <a:rPr lang="en-US" b="1" dirty="0"/>
              <a:t>Cost Reporting with respect to</a:t>
            </a:r>
            <a:br>
              <a:rPr lang="en-US" b="1" dirty="0"/>
            </a:br>
            <a:r>
              <a:rPr lang="en-US" b="1" dirty="0"/>
              <a:t>Substance Use Disorder</a:t>
            </a:r>
          </a:p>
        </p:txBody>
      </p:sp>
      <p:sp>
        <p:nvSpPr>
          <p:cNvPr id="104451" name="Content Placeholder 2"/>
          <p:cNvSpPr>
            <a:spLocks noGrp="1"/>
          </p:cNvSpPr>
          <p:nvPr>
            <p:ph idx="1"/>
          </p:nvPr>
        </p:nvSpPr>
        <p:spPr>
          <a:xfrm>
            <a:off x="762000" y="2286000"/>
            <a:ext cx="6972300" cy="4019550"/>
          </a:xfrm>
        </p:spPr>
        <p:txBody>
          <a:bodyPr rtlCol="0">
            <a:normAutofit/>
          </a:bodyPr>
          <a:lstStyle/>
          <a:p>
            <a:pPr fontAlgn="auto">
              <a:spcAft>
                <a:spcPts val="0"/>
              </a:spcAft>
              <a:defRPr/>
            </a:pPr>
            <a:r>
              <a:rPr lang="en-US" sz="2400" dirty="0"/>
              <a:t>Prescribed annual Cost Reporting process</a:t>
            </a:r>
          </a:p>
          <a:p>
            <a:pPr marL="0" lvl="1" indent="0" fontAlgn="auto">
              <a:spcAft>
                <a:spcPts val="0"/>
              </a:spcAft>
              <a:buFont typeface="Wingdings" pitchFamily="2" charset="2"/>
              <a:buNone/>
              <a:defRPr/>
            </a:pPr>
            <a:endParaRPr lang="en-US" dirty="0"/>
          </a:p>
          <a:p>
            <a:pPr fontAlgn="auto">
              <a:spcAft>
                <a:spcPts val="0"/>
              </a:spcAft>
              <a:defRPr/>
            </a:pPr>
            <a:r>
              <a:rPr lang="en-US" sz="2400" dirty="0"/>
              <a:t>Due on November 1 (Health and Safety Code)</a:t>
            </a:r>
          </a:p>
          <a:p>
            <a:pPr marL="539496" lvl="2" indent="-173736">
              <a:defRPr/>
            </a:pPr>
            <a:r>
              <a:rPr lang="en-US" sz="1800" dirty="0"/>
              <a:t>Followin</a:t>
            </a:r>
            <a:r>
              <a:rPr lang="en-US" dirty="0"/>
              <a:t>g the end of the previous fiscal year</a:t>
            </a:r>
          </a:p>
          <a:p>
            <a:pPr marL="539496" lvl="2" indent="-173736">
              <a:defRPr/>
            </a:pPr>
            <a:r>
              <a:rPr lang="en-US" sz="1800" dirty="0"/>
              <a:t>Noted in Annual or Amended contract(s) with State</a:t>
            </a:r>
          </a:p>
          <a:p>
            <a:pPr marL="411480" lvl="1" indent="0">
              <a:buNone/>
              <a:defRPr/>
            </a:pPr>
            <a:endParaRPr lang="en-US" dirty="0"/>
          </a:p>
          <a:p>
            <a:pPr fontAlgn="auto">
              <a:spcAft>
                <a:spcPts val="0"/>
              </a:spcAft>
              <a:defRPr/>
            </a:pPr>
            <a:r>
              <a:rPr lang="en-US" sz="2400" dirty="0"/>
              <a:t>It </a:t>
            </a:r>
            <a:r>
              <a:rPr lang="en-US" dirty="0"/>
              <a:t>will consist of</a:t>
            </a:r>
          </a:p>
          <a:p>
            <a:pPr marL="539496" lvl="2" indent="-173736">
              <a:defRPr/>
            </a:pPr>
            <a:r>
              <a:rPr lang="en-US" dirty="0"/>
              <a:t>Signed County Certification letter</a:t>
            </a:r>
          </a:p>
          <a:p>
            <a:pPr marL="539496" lvl="2" indent="-173736">
              <a:defRPr/>
            </a:pPr>
            <a:r>
              <a:rPr lang="en-US" dirty="0"/>
              <a:t>Paradox Application</a:t>
            </a:r>
          </a:p>
          <a:p>
            <a:pPr marL="539496" lvl="2" indent="-173736">
              <a:defRPr/>
            </a:pPr>
            <a:r>
              <a:rPr lang="en-US" dirty="0"/>
              <a:t>Supporting Drug </a:t>
            </a:r>
            <a:r>
              <a:rPr lang="en-US" dirty="0" err="1"/>
              <a:t>Medi</a:t>
            </a:r>
            <a:r>
              <a:rPr lang="en-US" dirty="0"/>
              <a:t>-Cal documents (if applicable)</a:t>
            </a:r>
          </a:p>
          <a:p>
            <a:pPr marL="539496" lvl="2" indent="-173736">
              <a:defRPr/>
            </a:pPr>
            <a:endParaRPr lang="en-US" sz="1800" dirty="0"/>
          </a:p>
        </p:txBody>
      </p:sp>
      <p:sp>
        <p:nvSpPr>
          <p:cNvPr id="5" name="Slide Number Placeholder 3"/>
          <p:cNvSpPr>
            <a:spLocks noGrp="1"/>
          </p:cNvSpPr>
          <p:nvPr>
            <p:ph type="sldNum" sz="quarter" idx="12"/>
          </p:nvPr>
        </p:nvSpPr>
        <p:spPr/>
        <p:txBody>
          <a:bodyPr/>
          <a:lstStyle/>
          <a:p>
            <a:pPr>
              <a:defRPr/>
            </a:pPr>
            <a:fld id="{3F7B01E3-BF47-42AC-80AD-EB676E5CE18B}" type="slidenum">
              <a:rPr lang="en-US"/>
              <a:pPr>
                <a:defRPr/>
              </a:pPr>
              <a:t>6</a:t>
            </a:fld>
            <a:endParaRPr lang="en-US" dirty="0"/>
          </a:p>
        </p:txBody>
      </p:sp>
      <p:sp>
        <p:nvSpPr>
          <p:cNvPr id="35844" name="Slide Number Placeholder 3"/>
          <p:cNvSpPr txBox="1">
            <a:spLocks noGrp="1"/>
          </p:cNvSpPr>
          <p:nvPr/>
        </p:nvSpPr>
        <p:spPr bwMode="auto">
          <a:xfrm>
            <a:off x="8613775" y="6305550"/>
            <a:ext cx="4572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Franklin Gothic Book" pitchFamily="34" charset="0"/>
              </a:defRPr>
            </a:lvl1pPr>
            <a:lvl2pPr marL="742950" indent="-285750">
              <a:defRPr>
                <a:solidFill>
                  <a:schemeClr val="tx1"/>
                </a:solidFill>
                <a:latin typeface="Franklin Gothic Book" pitchFamily="34" charset="0"/>
              </a:defRPr>
            </a:lvl2pPr>
            <a:lvl3pPr marL="1143000" indent="-228600">
              <a:defRPr>
                <a:solidFill>
                  <a:schemeClr val="tx1"/>
                </a:solidFill>
                <a:latin typeface="Franklin Gothic Book" pitchFamily="34" charset="0"/>
              </a:defRPr>
            </a:lvl3pPr>
            <a:lvl4pPr marL="1600200" indent="-228600">
              <a:defRPr>
                <a:solidFill>
                  <a:schemeClr val="tx1"/>
                </a:solidFill>
                <a:latin typeface="Franklin Gothic Book" pitchFamily="34" charset="0"/>
              </a:defRPr>
            </a:lvl4pPr>
            <a:lvl5pPr marL="2057400" indent="-228600">
              <a:defRPr>
                <a:solidFill>
                  <a:schemeClr val="tx1"/>
                </a:solidFill>
                <a:latin typeface="Franklin Gothic Book" pitchFamily="34" charset="0"/>
              </a:defRPr>
            </a:lvl5pPr>
            <a:lvl6pPr marL="2514600" indent="-228600" fontAlgn="base">
              <a:spcBef>
                <a:spcPct val="0"/>
              </a:spcBef>
              <a:spcAft>
                <a:spcPct val="0"/>
              </a:spcAft>
              <a:defRPr>
                <a:solidFill>
                  <a:schemeClr val="tx1"/>
                </a:solidFill>
                <a:latin typeface="Franklin Gothic Book" pitchFamily="34" charset="0"/>
              </a:defRPr>
            </a:lvl6pPr>
            <a:lvl7pPr marL="2971800" indent="-228600" fontAlgn="base">
              <a:spcBef>
                <a:spcPct val="0"/>
              </a:spcBef>
              <a:spcAft>
                <a:spcPct val="0"/>
              </a:spcAft>
              <a:defRPr>
                <a:solidFill>
                  <a:schemeClr val="tx1"/>
                </a:solidFill>
                <a:latin typeface="Franklin Gothic Book" pitchFamily="34" charset="0"/>
              </a:defRPr>
            </a:lvl7pPr>
            <a:lvl8pPr marL="3429000" indent="-228600" fontAlgn="base">
              <a:spcBef>
                <a:spcPct val="0"/>
              </a:spcBef>
              <a:spcAft>
                <a:spcPct val="0"/>
              </a:spcAft>
              <a:defRPr>
                <a:solidFill>
                  <a:schemeClr val="tx1"/>
                </a:solidFill>
                <a:latin typeface="Franklin Gothic Book" pitchFamily="34" charset="0"/>
              </a:defRPr>
            </a:lvl8pPr>
            <a:lvl9pPr marL="3886200" indent="-228600" fontAlgn="base">
              <a:spcBef>
                <a:spcPct val="0"/>
              </a:spcBef>
              <a:spcAft>
                <a:spcPct val="0"/>
              </a:spcAft>
              <a:defRPr>
                <a:solidFill>
                  <a:schemeClr val="tx1"/>
                </a:solidFill>
                <a:latin typeface="Franklin Gothic Book" pitchFamily="34" charset="0"/>
              </a:defRPr>
            </a:lvl9pPr>
          </a:lstStyle>
          <a:p>
            <a:pPr algn="ctr"/>
            <a:fld id="{D7F53157-FE05-4AFC-98F3-F53D8663015C}" type="slidenum">
              <a:rPr lang="en-US" sz="1200">
                <a:solidFill>
                  <a:srgbClr val="92A1A4"/>
                </a:solidFill>
                <a:latin typeface="Tahoma" pitchFamily="34" charset="0"/>
              </a:rPr>
              <a:pPr algn="ctr"/>
              <a:t>6</a:t>
            </a:fld>
            <a:endParaRPr lang="en-US" sz="1200">
              <a:solidFill>
                <a:srgbClr val="92A1A4"/>
              </a:solidFill>
              <a:latin typeface="Tahoma" pitchFamily="34" charset="0"/>
            </a:endParaRPr>
          </a:p>
        </p:txBody>
      </p:sp>
    </p:spTree>
  </p:cSld>
  <p:clrMapOvr>
    <a:masterClrMapping/>
  </p:clrMapOvr>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a:t>Fiscal </a:t>
            </a:r>
            <a:r>
              <a:rPr lang="en-US" sz="4000" b="1"/>
              <a:t>Detail Report</a:t>
            </a:r>
            <a:r>
              <a:rPr lang="en-US" sz="800" b="1"/>
              <a:t>2</a:t>
            </a:r>
            <a:endParaRPr lang="en-US" sz="4000" b="1" dirty="0"/>
          </a:p>
        </p:txBody>
      </p:sp>
      <p:pic>
        <p:nvPicPr>
          <p:cNvPr id="6146" name="Picture 2" descr="Fiscal Detail Report"/>
          <p:cNvPicPr>
            <a:picLocks noChangeAspect="1" noChangeArrowheads="1"/>
          </p:cNvPicPr>
          <p:nvPr/>
        </p:nvPicPr>
        <p:blipFill rotWithShape="1">
          <a:blip r:embed="rId2">
            <a:extLst>
              <a:ext uri="{28A0092B-C50C-407E-A947-70E740481C1C}">
                <a14:useLocalDpi xmlns:a14="http://schemas.microsoft.com/office/drawing/2010/main" val="0"/>
              </a:ext>
            </a:extLst>
          </a:blip>
          <a:srcRect l="18519" t="10222" r="25375" b="12667"/>
          <a:stretch/>
        </p:blipFill>
        <p:spPr bwMode="auto">
          <a:xfrm>
            <a:off x="685800" y="1219199"/>
            <a:ext cx="6934200" cy="5360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p:cNvSpPr>
            <a:spLocks noGrp="1"/>
          </p:cNvSpPr>
          <p:nvPr>
            <p:ph type="sldNum" sz="quarter" idx="12"/>
          </p:nvPr>
        </p:nvSpPr>
        <p:spPr/>
        <p:txBody>
          <a:bodyPr/>
          <a:lstStyle/>
          <a:p>
            <a:pPr>
              <a:defRPr/>
            </a:pPr>
            <a:fld id="{2FC92278-53A6-450E-9C30-62357F63AAA5}" type="slidenum">
              <a:rPr lang="en-US" smtClean="0"/>
              <a:pPr>
                <a:defRPr/>
              </a:pPr>
              <a:t>60</a:t>
            </a:fld>
            <a:endParaRPr lang="en-US"/>
          </a:p>
        </p:txBody>
      </p:sp>
    </p:spTree>
    <p:extLst>
      <p:ext uri="{BB962C8B-B14F-4D97-AF65-F5344CB8AC3E}">
        <p14:creationId xmlns:p14="http://schemas.microsoft.com/office/powerpoint/2010/main" val="147888413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Funding Line usage</a:t>
            </a:r>
          </a:p>
        </p:txBody>
      </p:sp>
      <p:pic>
        <p:nvPicPr>
          <p:cNvPr id="3074" name="Picture 2" descr="Screenshot of enter fiscal data screen"/>
          <p:cNvPicPr>
            <a:picLocks noChangeAspect="1" noChangeArrowheads="1"/>
          </p:cNvPicPr>
          <p:nvPr/>
        </p:nvPicPr>
        <p:blipFill rotWithShape="1">
          <a:blip r:embed="rId2">
            <a:extLst>
              <a:ext uri="{28A0092B-C50C-407E-A947-70E740481C1C}">
                <a14:useLocalDpi xmlns:a14="http://schemas.microsoft.com/office/drawing/2010/main" val="0"/>
              </a:ext>
            </a:extLst>
          </a:blip>
          <a:srcRect l="3375" t="7333" r="33250" b="27111"/>
          <a:stretch/>
        </p:blipFill>
        <p:spPr bwMode="auto">
          <a:xfrm>
            <a:off x="152400" y="1752600"/>
            <a:ext cx="8119562" cy="472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p:cNvSpPr>
            <a:spLocks noGrp="1"/>
          </p:cNvSpPr>
          <p:nvPr>
            <p:ph type="sldNum" sz="quarter" idx="12"/>
          </p:nvPr>
        </p:nvSpPr>
        <p:spPr/>
        <p:txBody>
          <a:bodyPr/>
          <a:lstStyle/>
          <a:p>
            <a:pPr>
              <a:defRPr/>
            </a:pPr>
            <a:fld id="{2FC92278-53A6-450E-9C30-62357F63AAA5}" type="slidenum">
              <a:rPr lang="en-US" smtClean="0"/>
              <a:pPr>
                <a:defRPr/>
              </a:pPr>
              <a:t>61</a:t>
            </a:fld>
            <a:endParaRPr lang="en-US"/>
          </a:p>
        </p:txBody>
      </p:sp>
    </p:spTree>
    <p:extLst>
      <p:ext uri="{BB962C8B-B14F-4D97-AF65-F5344CB8AC3E}">
        <p14:creationId xmlns:p14="http://schemas.microsoft.com/office/powerpoint/2010/main" val="29852380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p:cNvSpPr>
          <p:nvPr>
            <p:ph type="title"/>
          </p:nvPr>
        </p:nvSpPr>
        <p:spPr bwMode="auto"/>
        <p:txBody>
          <a:bodyPr wrap="square" numCol="1" anchorCtr="0" compatLnSpc="1">
            <a:prstTxWarp prst="textNoShape">
              <a:avLst/>
            </a:prstTxWarp>
          </a:bodyPr>
          <a:lstStyle/>
          <a:p>
            <a:pPr fontAlgn="auto">
              <a:spcAft>
                <a:spcPts val="0"/>
              </a:spcAft>
              <a:defRPr/>
            </a:pPr>
            <a:r>
              <a:rPr lang="en-US" b="1" dirty="0"/>
              <a:t>Paradox Tools</a:t>
            </a:r>
          </a:p>
        </p:txBody>
      </p:sp>
      <p:sp>
        <p:nvSpPr>
          <p:cNvPr id="183298" name="Rectangle 3"/>
          <p:cNvSpPr>
            <a:spLocks noGrp="1"/>
          </p:cNvSpPr>
          <p:nvPr>
            <p:ph idx="1"/>
          </p:nvPr>
        </p:nvSpPr>
        <p:spPr>
          <a:xfrm>
            <a:off x="1371600" y="1676400"/>
            <a:ext cx="6972300" cy="3155950"/>
          </a:xfrm>
        </p:spPr>
        <p:txBody>
          <a:bodyPr/>
          <a:lstStyle/>
          <a:p>
            <a:pPr>
              <a:buFont typeface="Wingdings" pitchFamily="2" charset="2"/>
              <a:buChar char="§"/>
            </a:pPr>
            <a:r>
              <a:rPr lang="en-US" sz="2400" b="0" dirty="0"/>
              <a:t>Summary Report Information</a:t>
            </a:r>
          </a:p>
          <a:p>
            <a:endParaRPr lang="en-US" sz="3600" b="0" dirty="0"/>
          </a:p>
          <a:p>
            <a:pPr>
              <a:buFont typeface="Wingdings" pitchFamily="2" charset="2"/>
              <a:buChar char="§"/>
            </a:pPr>
            <a:r>
              <a:rPr lang="en-US" sz="2400" b="0" dirty="0"/>
              <a:t>Error Reports</a:t>
            </a:r>
          </a:p>
          <a:p>
            <a:endParaRPr lang="en-US" sz="3600" b="0" dirty="0"/>
          </a:p>
          <a:p>
            <a:pPr>
              <a:buFont typeface="Wingdings" pitchFamily="2" charset="2"/>
              <a:buChar char="§"/>
            </a:pPr>
            <a:r>
              <a:rPr lang="en-US" sz="2400" b="0" dirty="0"/>
              <a:t>Limitations</a:t>
            </a:r>
          </a:p>
        </p:txBody>
      </p:sp>
      <p:sp>
        <p:nvSpPr>
          <p:cNvPr id="5" name="Slide Number Placeholder 21"/>
          <p:cNvSpPr>
            <a:spLocks noGrp="1"/>
          </p:cNvSpPr>
          <p:nvPr>
            <p:ph type="sldNum" sz="quarter" idx="12"/>
          </p:nvPr>
        </p:nvSpPr>
        <p:spPr/>
        <p:txBody>
          <a:bodyPr>
            <a:normAutofit/>
          </a:bodyPr>
          <a:lstStyle/>
          <a:p>
            <a:pPr>
              <a:defRPr/>
            </a:pPr>
            <a:fld id="{E59652BE-19CD-4D8F-8CDE-A36A53CD5C43}" type="slidenum">
              <a:rPr lang="en-US"/>
              <a:pPr>
                <a:defRPr/>
              </a:pPr>
              <a:t>62</a:t>
            </a:fld>
            <a:endParaRPr lang="en-US"/>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fontAlgn="auto">
              <a:spcAft>
                <a:spcPts val="0"/>
              </a:spcAft>
              <a:defRPr/>
            </a:pPr>
            <a:r>
              <a:rPr lang="en-US" sz="4400" b="1" dirty="0"/>
              <a:t>Submitting PDX Files to DHCS</a:t>
            </a:r>
          </a:p>
        </p:txBody>
      </p:sp>
      <p:pic>
        <p:nvPicPr>
          <p:cNvPr id="8194" name="Picture 2" descr="Screenshot of NNA/DMC Cost main screen"/>
          <p:cNvPicPr>
            <a:picLocks noChangeAspect="1" noChangeArrowheads="1"/>
          </p:cNvPicPr>
          <p:nvPr/>
        </p:nvPicPr>
        <p:blipFill rotWithShape="1">
          <a:blip r:embed="rId3">
            <a:extLst>
              <a:ext uri="{28A0092B-C50C-407E-A947-70E740481C1C}">
                <a14:useLocalDpi xmlns:a14="http://schemas.microsoft.com/office/drawing/2010/main" val="0"/>
              </a:ext>
            </a:extLst>
          </a:blip>
          <a:srcRect r="54125" b="56889"/>
          <a:stretch/>
        </p:blipFill>
        <p:spPr bwMode="auto">
          <a:xfrm>
            <a:off x="602632" y="1295400"/>
            <a:ext cx="5010768" cy="26487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descr="Screenshot of 2012-2013 NNA/Drug Medi-Cal Cost"/>
          <p:cNvPicPr>
            <a:picLocks noChangeAspect="1" noChangeArrowheads="1"/>
          </p:cNvPicPr>
          <p:nvPr/>
        </p:nvPicPr>
        <p:blipFill rotWithShape="1">
          <a:blip r:embed="rId4">
            <a:extLst>
              <a:ext uri="{28A0092B-C50C-407E-A947-70E740481C1C}">
                <a14:useLocalDpi xmlns:a14="http://schemas.microsoft.com/office/drawing/2010/main" val="0"/>
              </a:ext>
            </a:extLst>
          </a:blip>
          <a:srcRect l="12875" t="12889" r="43906" b="50222"/>
          <a:stretch/>
        </p:blipFill>
        <p:spPr bwMode="auto">
          <a:xfrm>
            <a:off x="3108016" y="4079536"/>
            <a:ext cx="5152225" cy="2473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Slide Number Placeholder 3"/>
          <p:cNvSpPr>
            <a:spLocks noGrp="1"/>
          </p:cNvSpPr>
          <p:nvPr>
            <p:ph type="sldNum" sz="quarter" idx="12"/>
          </p:nvPr>
        </p:nvSpPr>
        <p:spPr/>
        <p:txBody>
          <a:bodyPr>
            <a:normAutofit/>
          </a:bodyPr>
          <a:lstStyle/>
          <a:p>
            <a:pPr>
              <a:defRPr/>
            </a:pPr>
            <a:fld id="{2EC61EC6-A207-4DF8-98FE-B2B2B711BAEC}" type="slidenum">
              <a:rPr lang="en-US"/>
              <a:pPr>
                <a:defRPr/>
              </a:pPr>
              <a:t>63</a:t>
            </a:fld>
            <a:endParaRPr lang="en-US"/>
          </a:p>
        </p:txBody>
      </p:sp>
      <p:sp>
        <p:nvSpPr>
          <p:cNvPr id="184324" name="Line 10">
            <a:extLst>
              <a:ext uri="{C183D7F6-B498-43B3-948B-1728B52AA6E4}">
                <adec:decorative xmlns:adec="http://schemas.microsoft.com/office/drawing/2017/decorative" val="1"/>
              </a:ext>
            </a:extLst>
          </p:cNvPr>
          <p:cNvSpPr>
            <a:spLocks noChangeShapeType="1"/>
          </p:cNvSpPr>
          <p:nvPr/>
        </p:nvSpPr>
        <p:spPr bwMode="auto">
          <a:xfrm flipH="1" flipV="1">
            <a:off x="1854200" y="1945084"/>
            <a:ext cx="533400" cy="674688"/>
          </a:xfrm>
          <a:prstGeom prst="line">
            <a:avLst/>
          </a:prstGeom>
          <a:noFill/>
          <a:ln w="38100">
            <a:solidFill>
              <a:srgbClr val="33CCCC"/>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84326" name="Line 11">
            <a:extLst>
              <a:ext uri="{C183D7F6-B498-43B3-948B-1728B52AA6E4}">
                <adec:decorative xmlns:adec="http://schemas.microsoft.com/office/drawing/2017/decorative" val="1"/>
              </a:ext>
            </a:extLst>
          </p:cNvPr>
          <p:cNvSpPr>
            <a:spLocks noChangeShapeType="1"/>
          </p:cNvSpPr>
          <p:nvPr/>
        </p:nvSpPr>
        <p:spPr bwMode="auto">
          <a:xfrm flipH="1" flipV="1">
            <a:off x="5410200" y="5181600"/>
            <a:ext cx="685800" cy="609600"/>
          </a:xfrm>
          <a:prstGeom prst="line">
            <a:avLst/>
          </a:prstGeom>
          <a:noFill/>
          <a:ln w="38100">
            <a:solidFill>
              <a:srgbClr val="33CCCC"/>
            </a:solidFill>
            <a:round/>
            <a:headEnd type="triangle"/>
            <a:tailEnd type="triangle" w="med" len="me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Rectangle 2"/>
          <p:cNvSpPr>
            <a:spLocks noGrp="1"/>
          </p:cNvSpPr>
          <p:nvPr>
            <p:ph type="title"/>
          </p:nvPr>
        </p:nvSpPr>
        <p:spPr bwMode="auto"/>
        <p:txBody>
          <a:bodyPr wrap="square" numCol="1" anchorCtr="0" compatLnSpc="1">
            <a:prstTxWarp prst="textNoShape">
              <a:avLst/>
            </a:prstTxWarp>
          </a:bodyPr>
          <a:lstStyle/>
          <a:p>
            <a:pPr algn="ctr" fontAlgn="auto">
              <a:spcAft>
                <a:spcPts val="0"/>
              </a:spcAft>
              <a:defRPr/>
            </a:pPr>
            <a:r>
              <a:rPr lang="en-US" b="1" dirty="0"/>
              <a:t>And technology ran away!</a:t>
            </a:r>
          </a:p>
        </p:txBody>
      </p:sp>
      <p:pic>
        <p:nvPicPr>
          <p:cNvPr id="9218" name="Picture 2" descr="Screenshot of error that reads Drive A does not exist"/>
          <p:cNvPicPr>
            <a:picLocks noChangeAspect="1" noChangeArrowheads="1"/>
          </p:cNvPicPr>
          <p:nvPr/>
        </p:nvPicPr>
        <p:blipFill rotWithShape="1">
          <a:blip r:embed="rId3">
            <a:extLst>
              <a:ext uri="{28A0092B-C50C-407E-A947-70E740481C1C}">
                <a14:useLocalDpi xmlns:a14="http://schemas.microsoft.com/office/drawing/2010/main" val="0"/>
              </a:ext>
            </a:extLst>
          </a:blip>
          <a:srcRect r="43625" b="46000"/>
          <a:stretch/>
        </p:blipFill>
        <p:spPr bwMode="auto">
          <a:xfrm>
            <a:off x="381000" y="1663700"/>
            <a:ext cx="7778358" cy="419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21"/>
          <p:cNvSpPr>
            <a:spLocks noGrp="1"/>
          </p:cNvSpPr>
          <p:nvPr>
            <p:ph type="sldNum" sz="quarter" idx="12"/>
          </p:nvPr>
        </p:nvSpPr>
        <p:spPr/>
        <p:txBody>
          <a:bodyPr>
            <a:normAutofit/>
          </a:bodyPr>
          <a:lstStyle/>
          <a:p>
            <a:pPr>
              <a:defRPr/>
            </a:pPr>
            <a:fld id="{147468F8-02AC-45ED-84B8-D8FEE4EC72DB}" type="slidenum">
              <a:rPr lang="en-US"/>
              <a:pPr>
                <a:defRPr/>
              </a:pPr>
              <a:t>64</a:t>
            </a:fld>
            <a:endParaRPr lang="en-US"/>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7245B3E-4F77-4507-B18F-C6C719CDF667}"/>
              </a:ext>
            </a:extLst>
          </p:cNvPr>
          <p:cNvSpPr>
            <a:spLocks noGrp="1"/>
          </p:cNvSpPr>
          <p:nvPr>
            <p:ph type="title"/>
          </p:nvPr>
        </p:nvSpPr>
        <p:spPr>
          <a:xfrm>
            <a:off x="457200" y="-1143000"/>
            <a:ext cx="7620000" cy="1143000"/>
          </a:xfrm>
        </p:spPr>
        <p:txBody>
          <a:bodyPr vert="horz" lIns="91440" tIns="45720" rIns="91440" bIns="45720" rtlCol="0" anchor="b">
            <a:noAutofit/>
          </a:bodyPr>
          <a:lstStyle/>
          <a:p>
            <a:r>
              <a:rPr lang="en-US" dirty="0"/>
              <a:t>Not all electronic media accepted</a:t>
            </a:r>
          </a:p>
        </p:txBody>
      </p:sp>
      <p:sp>
        <p:nvSpPr>
          <p:cNvPr id="186388" name="Rectangle 25"/>
          <p:cNvSpPr>
            <a:spLocks noChangeArrowheads="1"/>
          </p:cNvSpPr>
          <p:nvPr/>
        </p:nvSpPr>
        <p:spPr bwMode="auto">
          <a:xfrm>
            <a:off x="2895600" y="228600"/>
            <a:ext cx="3429000" cy="533400"/>
          </a:xfrm>
          <a:prstGeom prst="rect">
            <a:avLst/>
          </a:prstGeom>
          <a:solidFill>
            <a:srgbClr val="99FF66"/>
          </a:solidFill>
          <a:ln w="9525">
            <a:solidFill>
              <a:schemeClr val="tx1"/>
            </a:solidFill>
            <a:miter lim="800000"/>
            <a:headEnd/>
            <a:tailEnd/>
          </a:ln>
        </p:spPr>
        <p:txBody>
          <a:bodyPr wrap="none" anchor="ctr"/>
          <a:lstStyle/>
          <a:p>
            <a:pPr algn="ctr"/>
            <a:r>
              <a:rPr lang="en-US" sz="4000">
                <a:solidFill>
                  <a:srgbClr val="FF0000"/>
                </a:solidFill>
                <a:latin typeface="Bell MT" pitchFamily="18" charset="0"/>
              </a:rPr>
              <a:t>Acceptable</a:t>
            </a:r>
          </a:p>
        </p:txBody>
      </p:sp>
      <p:sp>
        <p:nvSpPr>
          <p:cNvPr id="186370" name="Rectangle 24" descr="Image of the word Email. A picture of a floppy disk crossed out, a USB thumb drive, a 1GB Compact flash drive and a CD rom disk"/>
          <p:cNvSpPr>
            <a:spLocks noChangeArrowheads="1"/>
          </p:cNvSpPr>
          <p:nvPr/>
        </p:nvSpPr>
        <p:spPr bwMode="auto">
          <a:xfrm>
            <a:off x="0" y="762000"/>
            <a:ext cx="9144000" cy="2057400"/>
          </a:xfrm>
          <a:prstGeom prst="rect">
            <a:avLst/>
          </a:prstGeom>
          <a:solidFill>
            <a:srgbClr val="FFFF00"/>
          </a:solidFill>
          <a:ln w="9525">
            <a:solidFill>
              <a:schemeClr val="tx1"/>
            </a:solidFill>
            <a:miter lim="800000"/>
            <a:headEnd/>
            <a:tailEnd/>
          </a:ln>
        </p:spPr>
        <p:txBody>
          <a:bodyPr wrap="none" anchor="ctr"/>
          <a:lstStyle/>
          <a:p>
            <a:endParaRPr lang="en-US">
              <a:latin typeface="Franklin Gothic Book" pitchFamily="34" charset="0"/>
            </a:endParaRPr>
          </a:p>
        </p:txBody>
      </p:sp>
      <p:grpSp>
        <p:nvGrpSpPr>
          <p:cNvPr id="5" name="Group 4" descr="picture of acceptable media">
            <a:extLst>
              <a:ext uri="{FF2B5EF4-FFF2-40B4-BE49-F238E27FC236}">
                <a16:creationId xmlns:a16="http://schemas.microsoft.com/office/drawing/2014/main" id="{4CA79383-657E-4BB8-9265-D83F7CABB5AF}"/>
              </a:ext>
            </a:extLst>
          </p:cNvPr>
          <p:cNvGrpSpPr/>
          <p:nvPr/>
        </p:nvGrpSpPr>
        <p:grpSpPr>
          <a:xfrm>
            <a:off x="152400" y="917575"/>
            <a:ext cx="8829675" cy="1825625"/>
            <a:chOff x="152400" y="917575"/>
            <a:chExt cx="8829675" cy="1825625"/>
          </a:xfrm>
        </p:grpSpPr>
        <p:sp>
          <p:nvSpPr>
            <p:cNvPr id="7174" name="Rectangle 6"/>
            <p:cNvSpPr>
              <a:spLocks noChangeArrowheads="1"/>
            </p:cNvSpPr>
            <p:nvPr/>
          </p:nvSpPr>
          <p:spPr bwMode="auto">
            <a:xfrm>
              <a:off x="304800" y="1219200"/>
              <a:ext cx="1981200" cy="914400"/>
            </a:xfrm>
            <a:prstGeom prst="rect">
              <a:avLst/>
            </a:prstGeom>
            <a:noFill/>
            <a:ln w="9525">
              <a:noFill/>
              <a:miter lim="800000"/>
              <a:headEnd/>
              <a:tailEnd/>
            </a:ln>
            <a:effectLst/>
          </p:spPr>
          <p:txBody>
            <a:bodyPr anchor="ctr">
              <a:spAutoFit/>
            </a:bodyPr>
            <a:lstStyle/>
            <a:p>
              <a:pPr fontAlgn="auto">
                <a:spcBef>
                  <a:spcPts val="0"/>
                </a:spcBef>
                <a:spcAft>
                  <a:spcPts val="0"/>
                </a:spcAft>
                <a:defRPr/>
              </a:pPr>
              <a:r>
                <a:rPr lang="en-US" sz="5400" dirty="0">
                  <a:effectLst>
                    <a:outerShdw blurRad="38100" dist="38100" dir="2700000" algn="tl">
                      <a:srgbClr val="C0C0C0"/>
                    </a:outerShdw>
                  </a:effectLst>
                  <a:latin typeface="+mn-lt"/>
                </a:rPr>
                <a:t>Email</a:t>
              </a:r>
              <a:r>
                <a:rPr lang="en-US" sz="5400" dirty="0">
                  <a:latin typeface="+mn-lt"/>
                </a:rPr>
                <a:t> </a:t>
              </a:r>
            </a:p>
          </p:txBody>
        </p:sp>
        <p:pic>
          <p:nvPicPr>
            <p:cNvPr id="186373" name="Picture 7" descr="mystica_USB_Flash_Drive_smal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1104900"/>
              <a:ext cx="1125538"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6374" name="Picture 8" descr="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67000" y="917575"/>
              <a:ext cx="1828800" cy="174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6375" name="Picture 9" descr="compact flash small"/>
            <p:cNvPicPr>
              <a:picLocks noChangeAspect="1" noChangeArrowheads="1"/>
            </p:cNvPicPr>
            <p:nvPr/>
          </p:nvPicPr>
          <p:blipFill>
            <a:blip r:embed="rId5">
              <a:extLst>
                <a:ext uri="{28A0092B-C50C-407E-A947-70E740481C1C}">
                  <a14:useLocalDpi xmlns:a14="http://schemas.microsoft.com/office/drawing/2010/main" val="0"/>
                </a:ext>
              </a:extLst>
            </a:blip>
            <a:srcRect l="8888" r="6667" b="2222"/>
            <a:stretch>
              <a:fillRect/>
            </a:stretch>
          </p:blipFill>
          <p:spPr bwMode="auto">
            <a:xfrm>
              <a:off x="5813425" y="1371600"/>
              <a:ext cx="1182688"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6376" name="Picture 10" descr="insert CD_small"/>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86600" y="990600"/>
              <a:ext cx="1895475" cy="1319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6390" name="Line 22">
              <a:extLst>
                <a:ext uri="{C183D7F6-B498-43B3-948B-1728B52AA6E4}">
                  <adec:decorative xmlns:adec="http://schemas.microsoft.com/office/drawing/2017/decorative" val="1"/>
                </a:ext>
              </a:extLst>
            </p:cNvPr>
            <p:cNvSpPr>
              <a:spLocks noChangeShapeType="1"/>
            </p:cNvSpPr>
            <p:nvPr/>
          </p:nvSpPr>
          <p:spPr bwMode="auto">
            <a:xfrm>
              <a:off x="2667000" y="1066800"/>
              <a:ext cx="1676400" cy="152400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6391" name="Line 23">
              <a:extLst>
                <a:ext uri="{C183D7F6-B498-43B3-948B-1728B52AA6E4}">
                  <adec:decorative xmlns:adec="http://schemas.microsoft.com/office/drawing/2017/decorative" val="1"/>
                </a:ext>
              </a:extLst>
            </p:cNvPr>
            <p:cNvSpPr>
              <a:spLocks noChangeShapeType="1"/>
            </p:cNvSpPr>
            <p:nvPr/>
          </p:nvSpPr>
          <p:spPr bwMode="auto">
            <a:xfrm flipV="1">
              <a:off x="2667000" y="990600"/>
              <a:ext cx="1828800" cy="167640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6392" name="Oval 24">
              <a:extLst>
                <a:ext uri="{C183D7F6-B498-43B3-948B-1728B52AA6E4}">
                  <adec:decorative xmlns:adec="http://schemas.microsoft.com/office/drawing/2017/decorative" val="1"/>
                </a:ext>
              </a:extLst>
            </p:cNvPr>
            <p:cNvSpPr>
              <a:spLocks noChangeArrowheads="1"/>
            </p:cNvSpPr>
            <p:nvPr/>
          </p:nvSpPr>
          <p:spPr bwMode="auto">
            <a:xfrm>
              <a:off x="152400" y="1066800"/>
              <a:ext cx="2057400" cy="1295400"/>
            </a:xfrm>
            <a:prstGeom prst="ellipse">
              <a:avLst/>
            </a:prstGeom>
            <a:noFill/>
            <a:ln w="635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latin typeface="Franklin Gothic Book" pitchFamily="34" charset="0"/>
              </a:endParaRPr>
            </a:p>
          </p:txBody>
        </p:sp>
      </p:grpSp>
      <p:sp>
        <p:nvSpPr>
          <p:cNvPr id="186387" name="Text Box 22"/>
          <p:cNvSpPr txBox="1">
            <a:spLocks noChangeArrowheads="1"/>
          </p:cNvSpPr>
          <p:nvPr/>
        </p:nvSpPr>
        <p:spPr bwMode="auto">
          <a:xfrm>
            <a:off x="1295400" y="2971800"/>
            <a:ext cx="6477000" cy="579438"/>
          </a:xfrm>
          <a:prstGeom prst="rect">
            <a:avLst/>
          </a:prstGeom>
          <a:solidFill>
            <a:srgbClr val="C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Franklin Gothic Book" pitchFamily="34" charset="0"/>
              </a:defRPr>
            </a:lvl1pPr>
            <a:lvl2pPr marL="742950" indent="-285750">
              <a:defRPr>
                <a:solidFill>
                  <a:schemeClr val="tx1"/>
                </a:solidFill>
                <a:latin typeface="Franklin Gothic Book" pitchFamily="34" charset="0"/>
              </a:defRPr>
            </a:lvl2pPr>
            <a:lvl3pPr marL="1143000" indent="-228600">
              <a:defRPr>
                <a:solidFill>
                  <a:schemeClr val="tx1"/>
                </a:solidFill>
                <a:latin typeface="Franklin Gothic Book" pitchFamily="34" charset="0"/>
              </a:defRPr>
            </a:lvl3pPr>
            <a:lvl4pPr marL="1600200" indent="-228600">
              <a:defRPr>
                <a:solidFill>
                  <a:schemeClr val="tx1"/>
                </a:solidFill>
                <a:latin typeface="Franklin Gothic Book" pitchFamily="34" charset="0"/>
              </a:defRPr>
            </a:lvl4pPr>
            <a:lvl5pPr marL="2057400" indent="-228600">
              <a:defRPr>
                <a:solidFill>
                  <a:schemeClr val="tx1"/>
                </a:solidFill>
                <a:latin typeface="Franklin Gothic Book" pitchFamily="34" charset="0"/>
              </a:defRPr>
            </a:lvl5pPr>
            <a:lvl6pPr marL="2514600" indent="-228600" fontAlgn="base">
              <a:spcBef>
                <a:spcPct val="0"/>
              </a:spcBef>
              <a:spcAft>
                <a:spcPct val="0"/>
              </a:spcAft>
              <a:defRPr>
                <a:solidFill>
                  <a:schemeClr val="tx1"/>
                </a:solidFill>
                <a:latin typeface="Franklin Gothic Book" pitchFamily="34" charset="0"/>
              </a:defRPr>
            </a:lvl6pPr>
            <a:lvl7pPr marL="2971800" indent="-228600" fontAlgn="base">
              <a:spcBef>
                <a:spcPct val="0"/>
              </a:spcBef>
              <a:spcAft>
                <a:spcPct val="0"/>
              </a:spcAft>
              <a:defRPr>
                <a:solidFill>
                  <a:schemeClr val="tx1"/>
                </a:solidFill>
                <a:latin typeface="Franklin Gothic Book" pitchFamily="34" charset="0"/>
              </a:defRPr>
            </a:lvl7pPr>
            <a:lvl8pPr marL="3429000" indent="-228600" fontAlgn="base">
              <a:spcBef>
                <a:spcPct val="0"/>
              </a:spcBef>
              <a:spcAft>
                <a:spcPct val="0"/>
              </a:spcAft>
              <a:defRPr>
                <a:solidFill>
                  <a:schemeClr val="tx1"/>
                </a:solidFill>
                <a:latin typeface="Franklin Gothic Book" pitchFamily="34" charset="0"/>
              </a:defRPr>
            </a:lvl8pPr>
            <a:lvl9pPr marL="3886200" indent="-228600" fontAlgn="base">
              <a:spcBef>
                <a:spcPct val="0"/>
              </a:spcBef>
              <a:spcAft>
                <a:spcPct val="0"/>
              </a:spcAft>
              <a:defRPr>
                <a:solidFill>
                  <a:schemeClr val="tx1"/>
                </a:solidFill>
                <a:latin typeface="Franklin Gothic Book" pitchFamily="34" charset="0"/>
              </a:defRPr>
            </a:lvl9pPr>
          </a:lstStyle>
          <a:p>
            <a:pPr algn="ctr">
              <a:spcBef>
                <a:spcPct val="50000"/>
              </a:spcBef>
            </a:pPr>
            <a:r>
              <a:rPr lang="en-US" sz="3200">
                <a:solidFill>
                  <a:schemeClr val="bg1"/>
                </a:solidFill>
                <a:latin typeface="Tahoma" pitchFamily="34" charset="0"/>
              </a:rPr>
              <a:t>Not all electronic media accepted</a:t>
            </a:r>
          </a:p>
        </p:txBody>
      </p:sp>
      <p:sp>
        <p:nvSpPr>
          <p:cNvPr id="186371" name="Rectangle 23" descr="Image of a cassette tape, a floppy disk, a punch card, a 8 track tape and a ebcdic back up tape"/>
          <p:cNvSpPr>
            <a:spLocks noChangeArrowheads="1"/>
          </p:cNvSpPr>
          <p:nvPr/>
        </p:nvSpPr>
        <p:spPr bwMode="auto">
          <a:xfrm>
            <a:off x="38100" y="3505200"/>
            <a:ext cx="9144000" cy="3352800"/>
          </a:xfrm>
          <a:prstGeom prst="rect">
            <a:avLst/>
          </a:prstGeom>
          <a:solidFill>
            <a:schemeClr val="accent1"/>
          </a:solidFill>
          <a:ln w="9525">
            <a:solidFill>
              <a:schemeClr val="tx1"/>
            </a:solidFill>
            <a:miter lim="800000"/>
            <a:headEnd/>
            <a:tailEnd/>
          </a:ln>
        </p:spPr>
        <p:txBody>
          <a:bodyPr wrap="none" anchor="ctr"/>
          <a:lstStyle/>
          <a:p>
            <a:endParaRPr lang="en-US">
              <a:latin typeface="Franklin Gothic Book" pitchFamily="34" charset="0"/>
            </a:endParaRPr>
          </a:p>
        </p:txBody>
      </p:sp>
      <p:grpSp>
        <p:nvGrpSpPr>
          <p:cNvPr id="6" name="Group 5" descr="images of Non-acceptable media">
            <a:extLst>
              <a:ext uri="{FF2B5EF4-FFF2-40B4-BE49-F238E27FC236}">
                <a16:creationId xmlns:a16="http://schemas.microsoft.com/office/drawing/2014/main" id="{4A935E6D-DA63-4688-A2C0-8AC17ED11943}"/>
              </a:ext>
            </a:extLst>
          </p:cNvPr>
          <p:cNvGrpSpPr/>
          <p:nvPr/>
        </p:nvGrpSpPr>
        <p:grpSpPr>
          <a:xfrm>
            <a:off x="171450" y="3552825"/>
            <a:ext cx="4191000" cy="3206752"/>
            <a:chOff x="171450" y="3552825"/>
            <a:chExt cx="4191000" cy="3206752"/>
          </a:xfrm>
        </p:grpSpPr>
        <p:pic>
          <p:nvPicPr>
            <p:cNvPr id="186380" name="Picture 11" descr="punch cards single small"/>
            <p:cNvPicPr>
              <a:picLocks noChangeAspect="1" noChangeArrowheads="1"/>
            </p:cNvPicPr>
            <p:nvPr/>
          </p:nvPicPr>
          <p:blipFill rotWithShape="1">
            <a:blip r:embed="rId7">
              <a:extLst>
                <a:ext uri="{28A0092B-C50C-407E-A947-70E740481C1C}">
                  <a14:useLocalDpi xmlns:a14="http://schemas.microsoft.com/office/drawing/2010/main" val="0"/>
                </a:ext>
              </a:extLst>
            </a:blip>
            <a:srcRect l="4164" t="7913" r="3663" b="7382"/>
            <a:stretch/>
          </p:blipFill>
          <p:spPr bwMode="auto">
            <a:xfrm>
              <a:off x="433406" y="5345431"/>
              <a:ext cx="3000490" cy="14141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6389" name="Picture 26" descr="cassette small"/>
            <p:cNvPicPr>
              <a:picLocks noChangeAspect="1" noChangeArrowheads="1"/>
            </p:cNvPicPr>
            <p:nvPr/>
          </p:nvPicPr>
          <p:blipFill rotWithShape="1">
            <a:blip r:embed="rId8">
              <a:extLst>
                <a:ext uri="{28A0092B-C50C-407E-A947-70E740481C1C}">
                  <a14:useLocalDpi xmlns:a14="http://schemas.microsoft.com/office/drawing/2010/main" val="0"/>
                </a:ext>
              </a:extLst>
            </a:blip>
            <a:srcRect l="5569" t="7532" r="5947" b="6074"/>
            <a:stretch/>
          </p:blipFill>
          <p:spPr bwMode="auto">
            <a:xfrm>
              <a:off x="171450" y="3552825"/>
              <a:ext cx="2388870" cy="162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a:extLst>
                <a:ext uri="{C183D7F6-B498-43B3-948B-1728B52AA6E4}">
                  <adec:decorative xmlns:adec="http://schemas.microsoft.com/office/drawing/2017/decorative" val="1"/>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640330" y="3585210"/>
              <a:ext cx="1722120" cy="1722120"/>
            </a:xfrm>
            <a:prstGeom prst="rect">
              <a:avLst/>
            </a:prstGeom>
          </p:spPr>
        </p:pic>
      </p:grpSp>
      <p:pic>
        <p:nvPicPr>
          <p:cNvPr id="2" name="Picture 1">
            <a:extLst>
              <a:ext uri="{C183D7F6-B498-43B3-948B-1728B52AA6E4}">
                <adec:decorative xmlns:adec="http://schemas.microsoft.com/office/drawing/2017/decorative" val="1"/>
              </a:ext>
            </a:extLst>
          </p:cNvPr>
          <p:cNvPicPr>
            <a:picLocks noChangeAspect="1"/>
          </p:cNvPicPr>
          <p:nvPr/>
        </p:nvPicPr>
        <p:blipFill rotWithShape="1">
          <a:blip r:embed="rId10">
            <a:extLst>
              <a:ext uri="{28A0092B-C50C-407E-A947-70E740481C1C}">
                <a14:useLocalDpi xmlns:a14="http://schemas.microsoft.com/office/drawing/2010/main" val="0"/>
              </a:ext>
            </a:extLst>
          </a:blip>
          <a:srcRect l="5475" t="6826" r="12143" b="18439"/>
          <a:stretch/>
        </p:blipFill>
        <p:spPr>
          <a:xfrm>
            <a:off x="4495800" y="3886200"/>
            <a:ext cx="3023831" cy="2057400"/>
          </a:xfrm>
          <a:prstGeom prst="rect">
            <a:avLst/>
          </a:prstGeom>
        </p:spPr>
      </p:pic>
      <p:pic>
        <p:nvPicPr>
          <p:cNvPr id="186379" name="Picture 13" descr="Magnetic_tape_small"/>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467600" y="3886200"/>
            <a:ext cx="1582738"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Slide Number Placeholder 3"/>
          <p:cNvSpPr>
            <a:spLocks noGrp="1"/>
          </p:cNvSpPr>
          <p:nvPr>
            <p:ph type="sldNum" sz="quarter" idx="12"/>
          </p:nvPr>
        </p:nvSpPr>
        <p:spPr/>
        <p:txBody>
          <a:bodyPr>
            <a:normAutofit/>
          </a:bodyPr>
          <a:lstStyle/>
          <a:p>
            <a:pPr>
              <a:defRPr/>
            </a:pPr>
            <a:fld id="{D6B7955C-2FF0-431C-88F7-23DB581FE7A2}" type="slidenum">
              <a:rPr lang="en-US"/>
              <a:pPr>
                <a:defRPr/>
              </a:pPr>
              <a:t>65</a:t>
            </a:fld>
            <a:endParaRPr lang="en-US"/>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001000" cy="1143000"/>
          </a:xfrm>
        </p:spPr>
        <p:txBody>
          <a:bodyPr>
            <a:normAutofit fontScale="90000"/>
          </a:bodyPr>
          <a:lstStyle/>
          <a:p>
            <a:pPr fontAlgn="auto">
              <a:spcAft>
                <a:spcPts val="0"/>
              </a:spcAft>
              <a:defRPr/>
            </a:pPr>
            <a:r>
              <a:rPr lang="en-US" b="1" dirty="0">
                <a:solidFill>
                  <a:schemeClr val="tx2">
                    <a:satMod val="130000"/>
                  </a:schemeClr>
                </a:solidFill>
              </a:rPr>
              <a:t>Paradox Submission / 6 Critical Files</a:t>
            </a:r>
          </a:p>
        </p:txBody>
      </p:sp>
      <p:sp>
        <p:nvSpPr>
          <p:cNvPr id="3" name="Content Placeholder 2"/>
          <p:cNvSpPr>
            <a:spLocks noGrp="1"/>
          </p:cNvSpPr>
          <p:nvPr>
            <p:ph idx="1"/>
          </p:nvPr>
        </p:nvSpPr>
        <p:spPr/>
        <p:txBody>
          <a:bodyPr rtlCol="0">
            <a:normAutofit/>
          </a:bodyPr>
          <a:lstStyle/>
          <a:p>
            <a:pPr marL="457200" indent="-457200" fontAlgn="auto">
              <a:lnSpc>
                <a:spcPct val="90000"/>
              </a:lnSpc>
              <a:spcAft>
                <a:spcPts val="0"/>
              </a:spcAft>
              <a:buFont typeface="Wingdings" pitchFamily="2" charset="2"/>
              <a:buChar char="§"/>
              <a:defRPr/>
            </a:pPr>
            <a:r>
              <a:rPr lang="en-US" sz="2600" b="0" dirty="0" err="1"/>
              <a:t>Budget.db</a:t>
            </a:r>
            <a:endParaRPr lang="en-US" sz="2600" b="0" dirty="0"/>
          </a:p>
          <a:p>
            <a:pPr marL="457200" indent="-457200" fontAlgn="auto">
              <a:lnSpc>
                <a:spcPct val="90000"/>
              </a:lnSpc>
              <a:spcAft>
                <a:spcPts val="0"/>
              </a:spcAft>
              <a:buFont typeface="Wingdings" pitchFamily="2" charset="2"/>
              <a:buChar char="§"/>
              <a:defRPr/>
            </a:pPr>
            <a:r>
              <a:rPr lang="en-US" sz="2600" b="0" dirty="0"/>
              <a:t>CURCNTY.DB</a:t>
            </a:r>
          </a:p>
          <a:p>
            <a:pPr marL="457200" indent="-457200" fontAlgn="auto">
              <a:lnSpc>
                <a:spcPct val="90000"/>
              </a:lnSpc>
              <a:spcAft>
                <a:spcPts val="0"/>
              </a:spcAft>
              <a:buFont typeface="Wingdings" pitchFamily="2" charset="2"/>
              <a:buChar char="§"/>
              <a:defRPr/>
            </a:pPr>
            <a:r>
              <a:rPr lang="en-US" sz="2600" b="0" dirty="0" err="1"/>
              <a:t>CurrProv.db</a:t>
            </a:r>
            <a:endParaRPr lang="en-US" sz="2600" b="0" dirty="0"/>
          </a:p>
          <a:p>
            <a:pPr marL="457200" indent="-457200" fontAlgn="auto">
              <a:lnSpc>
                <a:spcPct val="90000"/>
              </a:lnSpc>
              <a:spcAft>
                <a:spcPts val="0"/>
              </a:spcAft>
              <a:buFont typeface="Wingdings" pitchFamily="2" charset="2"/>
              <a:buChar char="§"/>
              <a:defRPr/>
            </a:pPr>
            <a:r>
              <a:rPr lang="en-US" sz="2600" b="0" dirty="0" err="1"/>
              <a:t>Provider.DB</a:t>
            </a:r>
            <a:endParaRPr lang="en-US" sz="2600" b="0" dirty="0"/>
          </a:p>
          <a:p>
            <a:pPr marL="457200" indent="-457200" fontAlgn="auto">
              <a:lnSpc>
                <a:spcPct val="90000"/>
              </a:lnSpc>
              <a:spcAft>
                <a:spcPts val="0"/>
              </a:spcAft>
              <a:buFont typeface="Wingdings" pitchFamily="2" charset="2"/>
              <a:buChar char="§"/>
              <a:defRPr/>
            </a:pPr>
            <a:r>
              <a:rPr lang="en-US" sz="2600" b="0" dirty="0" err="1"/>
              <a:t>rptTitle.DB</a:t>
            </a:r>
            <a:endParaRPr lang="en-US" sz="2600" b="0" dirty="0"/>
          </a:p>
          <a:p>
            <a:pPr marL="457200" indent="-457200" fontAlgn="auto">
              <a:lnSpc>
                <a:spcPct val="90000"/>
              </a:lnSpc>
              <a:spcAft>
                <a:spcPts val="0"/>
              </a:spcAft>
              <a:buFont typeface="Wingdings" pitchFamily="2" charset="2"/>
              <a:buChar char="§"/>
              <a:defRPr/>
            </a:pPr>
            <a:r>
              <a:rPr lang="en-US" sz="2600" b="0" dirty="0" err="1"/>
              <a:t>ServUnit.db</a:t>
            </a:r>
            <a:endParaRPr lang="en-US" sz="2600" b="0" dirty="0"/>
          </a:p>
          <a:p>
            <a:pPr fontAlgn="auto">
              <a:lnSpc>
                <a:spcPct val="90000"/>
              </a:lnSpc>
              <a:spcAft>
                <a:spcPts val="0"/>
              </a:spcAft>
              <a:defRPr/>
            </a:pPr>
            <a:endParaRPr lang="en-US" sz="3000" b="0" dirty="0"/>
          </a:p>
          <a:p>
            <a:pPr marL="457200" indent="-457200" fontAlgn="auto">
              <a:lnSpc>
                <a:spcPct val="90000"/>
              </a:lnSpc>
              <a:spcAft>
                <a:spcPts val="0"/>
              </a:spcAft>
              <a:buFont typeface="Wingdings" pitchFamily="2" charset="2"/>
              <a:buChar char="§"/>
              <a:defRPr/>
            </a:pPr>
            <a:r>
              <a:rPr lang="en-US" sz="2600" b="0" dirty="0"/>
              <a:t>Local drive - C:\C1213_0\Data  </a:t>
            </a:r>
          </a:p>
          <a:p>
            <a:pPr marL="457200" indent="-457200" fontAlgn="auto">
              <a:lnSpc>
                <a:spcPct val="90000"/>
              </a:lnSpc>
              <a:spcAft>
                <a:spcPts val="0"/>
              </a:spcAft>
              <a:buFont typeface="Wingdings" pitchFamily="2" charset="2"/>
              <a:buChar char="§"/>
              <a:defRPr/>
            </a:pPr>
            <a:r>
              <a:rPr lang="en-US" sz="2600" b="0" dirty="0"/>
              <a:t>Network drive - N*:\C1213_0\Data </a:t>
            </a:r>
          </a:p>
        </p:txBody>
      </p:sp>
      <p:sp>
        <p:nvSpPr>
          <p:cNvPr id="4" name="Slide Number Placeholder 21"/>
          <p:cNvSpPr>
            <a:spLocks noGrp="1"/>
          </p:cNvSpPr>
          <p:nvPr>
            <p:ph type="sldNum" sz="quarter" idx="12"/>
          </p:nvPr>
        </p:nvSpPr>
        <p:spPr/>
        <p:txBody>
          <a:bodyPr>
            <a:normAutofit/>
          </a:bodyPr>
          <a:lstStyle/>
          <a:p>
            <a:pPr>
              <a:defRPr/>
            </a:pPr>
            <a:fld id="{112261B6-BD46-40F5-B2E3-D46E1CD9D5C8}" type="slidenum">
              <a:rPr lang="en-US"/>
              <a:pPr>
                <a:defRPr/>
              </a:pPr>
              <a:t>66</a:t>
            </a:fld>
            <a:endParaRPr lang="en-US"/>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7" name="Picture 3" descr="C1213_0 Data Sub-Directory"/>
          <p:cNvPicPr>
            <a:picLocks noChangeAspect="1" noChangeArrowheads="1"/>
          </p:cNvPicPr>
          <p:nvPr/>
        </p:nvPicPr>
        <p:blipFill rotWithShape="1">
          <a:blip r:embed="rId2">
            <a:extLst>
              <a:ext uri="{28A0092B-C50C-407E-A947-70E740481C1C}">
                <a14:useLocalDpi xmlns:a14="http://schemas.microsoft.com/office/drawing/2010/main" val="0"/>
              </a:ext>
            </a:extLst>
          </a:blip>
          <a:srcRect l="3750" t="13779" r="18875" b="15555"/>
          <a:stretch/>
        </p:blipFill>
        <p:spPr bwMode="auto">
          <a:xfrm>
            <a:off x="38099" y="1358900"/>
            <a:ext cx="8343901" cy="4356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b="1" dirty="0"/>
              <a:t>C1213_0 Data Sub-Directory</a:t>
            </a:r>
          </a:p>
        </p:txBody>
      </p:sp>
      <p:sp>
        <p:nvSpPr>
          <p:cNvPr id="4" name="Slide Number Placeholder 3"/>
          <p:cNvSpPr>
            <a:spLocks noGrp="1"/>
          </p:cNvSpPr>
          <p:nvPr>
            <p:ph type="sldNum" sz="quarter" idx="12"/>
          </p:nvPr>
        </p:nvSpPr>
        <p:spPr/>
        <p:txBody>
          <a:bodyPr/>
          <a:lstStyle/>
          <a:p>
            <a:pPr>
              <a:defRPr/>
            </a:pPr>
            <a:fld id="{2FC92278-53A6-450E-9C30-62357F63AAA5}" type="slidenum">
              <a:rPr lang="en-US" smtClean="0"/>
              <a:pPr>
                <a:defRPr/>
              </a:pPr>
              <a:t>67</a:t>
            </a:fld>
            <a:endParaRPr lang="en-US"/>
          </a:p>
        </p:txBody>
      </p:sp>
      <p:sp>
        <p:nvSpPr>
          <p:cNvPr id="8" name="Line 4">
            <a:extLst>
              <a:ext uri="{C183D7F6-B498-43B3-948B-1728B52AA6E4}">
                <adec:decorative xmlns:adec="http://schemas.microsoft.com/office/drawing/2017/decorative" val="1"/>
              </a:ext>
            </a:extLst>
          </p:cNvPr>
          <p:cNvSpPr>
            <a:spLocks noChangeShapeType="1"/>
          </p:cNvSpPr>
          <p:nvPr/>
        </p:nvSpPr>
        <p:spPr bwMode="auto">
          <a:xfrm flipV="1">
            <a:off x="4953000" y="3536950"/>
            <a:ext cx="304800" cy="2559048"/>
          </a:xfrm>
          <a:prstGeom prst="line">
            <a:avLst/>
          </a:prstGeom>
          <a:noFill/>
          <a:ln w="254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 name="Line 5">
            <a:extLst>
              <a:ext uri="{C183D7F6-B498-43B3-948B-1728B52AA6E4}">
                <adec:decorative xmlns:adec="http://schemas.microsoft.com/office/drawing/2017/decorative" val="1"/>
              </a:ext>
            </a:extLst>
          </p:cNvPr>
          <p:cNvSpPr>
            <a:spLocks noChangeShapeType="1"/>
          </p:cNvSpPr>
          <p:nvPr/>
        </p:nvSpPr>
        <p:spPr bwMode="auto">
          <a:xfrm flipV="1">
            <a:off x="6553198" y="2146300"/>
            <a:ext cx="914401" cy="3949699"/>
          </a:xfrm>
          <a:prstGeom prst="line">
            <a:avLst/>
          </a:prstGeom>
          <a:noFill/>
          <a:ln w="254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0" name="Line 6">
            <a:extLst>
              <a:ext uri="{C183D7F6-B498-43B3-948B-1728B52AA6E4}">
                <adec:decorative xmlns:adec="http://schemas.microsoft.com/office/drawing/2017/decorative" val="1"/>
              </a:ext>
            </a:extLst>
          </p:cNvPr>
          <p:cNvSpPr>
            <a:spLocks noChangeShapeType="1"/>
          </p:cNvSpPr>
          <p:nvPr/>
        </p:nvSpPr>
        <p:spPr bwMode="auto">
          <a:xfrm flipV="1">
            <a:off x="1371600" y="2438400"/>
            <a:ext cx="955675" cy="3670300"/>
          </a:xfrm>
          <a:prstGeom prst="line">
            <a:avLst/>
          </a:prstGeom>
          <a:noFill/>
          <a:ln w="254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1" name="Line 7">
            <a:extLst>
              <a:ext uri="{C183D7F6-B498-43B3-948B-1728B52AA6E4}">
                <adec:decorative xmlns:adec="http://schemas.microsoft.com/office/drawing/2017/decorative" val="1"/>
              </a:ext>
            </a:extLst>
          </p:cNvPr>
          <p:cNvSpPr>
            <a:spLocks noChangeShapeType="1"/>
          </p:cNvSpPr>
          <p:nvPr/>
        </p:nvSpPr>
        <p:spPr bwMode="auto">
          <a:xfrm flipV="1">
            <a:off x="1066800" y="3733800"/>
            <a:ext cx="304800" cy="2374900"/>
          </a:xfrm>
          <a:prstGeom prst="line">
            <a:avLst/>
          </a:prstGeom>
          <a:noFill/>
          <a:ln w="254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2" name="Line 8">
            <a:extLst>
              <a:ext uri="{C183D7F6-B498-43B3-948B-1728B52AA6E4}">
                <adec:decorative xmlns:adec="http://schemas.microsoft.com/office/drawing/2017/decorative" val="1"/>
              </a:ext>
            </a:extLst>
          </p:cNvPr>
          <p:cNvSpPr>
            <a:spLocks noChangeShapeType="1"/>
          </p:cNvSpPr>
          <p:nvPr/>
        </p:nvSpPr>
        <p:spPr bwMode="auto">
          <a:xfrm flipV="1">
            <a:off x="1849436" y="2895600"/>
            <a:ext cx="436563" cy="3213100"/>
          </a:xfrm>
          <a:prstGeom prst="line">
            <a:avLst/>
          </a:prstGeom>
          <a:noFill/>
          <a:ln w="254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3" name="Line 9">
            <a:extLst>
              <a:ext uri="{C183D7F6-B498-43B3-948B-1728B52AA6E4}">
                <adec:decorative xmlns:adec="http://schemas.microsoft.com/office/drawing/2017/decorative" val="1"/>
              </a:ext>
            </a:extLst>
          </p:cNvPr>
          <p:cNvSpPr>
            <a:spLocks noChangeShapeType="1"/>
          </p:cNvSpPr>
          <p:nvPr/>
        </p:nvSpPr>
        <p:spPr bwMode="auto">
          <a:xfrm flipV="1">
            <a:off x="5029200" y="5105400"/>
            <a:ext cx="304800" cy="990598"/>
          </a:xfrm>
          <a:prstGeom prst="line">
            <a:avLst/>
          </a:prstGeom>
          <a:noFill/>
          <a:ln w="254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4" name="Line 10">
            <a:extLst>
              <a:ext uri="{C183D7F6-B498-43B3-948B-1728B52AA6E4}">
                <adec:decorative xmlns:adec="http://schemas.microsoft.com/office/drawing/2017/decorative" val="1"/>
              </a:ext>
            </a:extLst>
          </p:cNvPr>
          <p:cNvSpPr>
            <a:spLocks noChangeShapeType="1"/>
          </p:cNvSpPr>
          <p:nvPr/>
        </p:nvSpPr>
        <p:spPr bwMode="auto">
          <a:xfrm flipH="1" flipV="1">
            <a:off x="914400" y="4991098"/>
            <a:ext cx="0" cy="1117601"/>
          </a:xfrm>
          <a:prstGeom prst="line">
            <a:avLst/>
          </a:prstGeom>
          <a:noFill/>
          <a:ln w="254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5" name="Line 11">
            <a:extLst>
              <a:ext uri="{C183D7F6-B498-43B3-948B-1728B52AA6E4}">
                <adec:decorative xmlns:adec="http://schemas.microsoft.com/office/drawing/2017/decorative" val="1"/>
              </a:ext>
            </a:extLst>
          </p:cNvPr>
          <p:cNvSpPr>
            <a:spLocks noChangeShapeType="1"/>
          </p:cNvSpPr>
          <p:nvPr/>
        </p:nvSpPr>
        <p:spPr bwMode="auto">
          <a:xfrm flipH="1">
            <a:off x="914400" y="6096000"/>
            <a:ext cx="5638798" cy="12700"/>
          </a:xfrm>
          <a:prstGeom prst="line">
            <a:avLst/>
          </a:prstGeom>
          <a:noFill/>
          <a:ln w="254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420603474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620000" cy="903288"/>
          </a:xfrm>
        </p:spPr>
        <p:txBody>
          <a:bodyPr/>
          <a:lstStyle/>
          <a:p>
            <a:pPr algn="ctr" fontAlgn="auto">
              <a:spcAft>
                <a:spcPts val="0"/>
              </a:spcAft>
              <a:defRPr/>
            </a:pPr>
            <a:r>
              <a:rPr lang="en-US" b="1" dirty="0"/>
              <a:t>Sending in your Paradox files</a:t>
            </a:r>
          </a:p>
        </p:txBody>
      </p:sp>
      <p:sp>
        <p:nvSpPr>
          <p:cNvPr id="189443" name="Text Box 6"/>
          <p:cNvSpPr txBox="1">
            <a:spLocks noChangeArrowheads="1"/>
          </p:cNvSpPr>
          <p:nvPr/>
        </p:nvSpPr>
        <p:spPr bwMode="auto">
          <a:xfrm>
            <a:off x="1143000" y="1177926"/>
            <a:ext cx="4337050" cy="784830"/>
          </a:xfrm>
          <a:prstGeom prst="rect">
            <a:avLst/>
          </a:prstGeom>
          <a:solidFill>
            <a:srgbClr val="FFFF00"/>
          </a:solidFill>
          <a:ln w="28575">
            <a:solidFill>
              <a:schemeClr val="accent2"/>
            </a:solidFill>
            <a:miter lim="800000"/>
            <a:headEnd/>
            <a:tailEnd/>
          </a:ln>
        </p:spPr>
        <p:txBody>
          <a:bodyPr wrap="square">
            <a:spAutoFit/>
          </a:bodyPr>
          <a:lstStyle>
            <a:lvl1pPr>
              <a:defRPr>
                <a:solidFill>
                  <a:schemeClr val="tx1"/>
                </a:solidFill>
                <a:latin typeface="Franklin Gothic Book" pitchFamily="34" charset="0"/>
              </a:defRPr>
            </a:lvl1pPr>
            <a:lvl2pPr marL="742950" indent="-285750">
              <a:defRPr>
                <a:solidFill>
                  <a:schemeClr val="tx1"/>
                </a:solidFill>
                <a:latin typeface="Franklin Gothic Book" pitchFamily="34" charset="0"/>
              </a:defRPr>
            </a:lvl2pPr>
            <a:lvl3pPr marL="1143000" indent="-228600">
              <a:defRPr>
                <a:solidFill>
                  <a:schemeClr val="tx1"/>
                </a:solidFill>
                <a:latin typeface="Franklin Gothic Book" pitchFamily="34" charset="0"/>
              </a:defRPr>
            </a:lvl3pPr>
            <a:lvl4pPr marL="1600200" indent="-228600">
              <a:defRPr>
                <a:solidFill>
                  <a:schemeClr val="tx1"/>
                </a:solidFill>
                <a:latin typeface="Franklin Gothic Book" pitchFamily="34" charset="0"/>
              </a:defRPr>
            </a:lvl4pPr>
            <a:lvl5pPr marL="2057400" indent="-228600">
              <a:defRPr>
                <a:solidFill>
                  <a:schemeClr val="tx1"/>
                </a:solidFill>
                <a:latin typeface="Franklin Gothic Book" pitchFamily="34" charset="0"/>
              </a:defRPr>
            </a:lvl5pPr>
            <a:lvl6pPr marL="2514600" indent="-228600" fontAlgn="base">
              <a:spcBef>
                <a:spcPct val="0"/>
              </a:spcBef>
              <a:spcAft>
                <a:spcPct val="0"/>
              </a:spcAft>
              <a:defRPr>
                <a:solidFill>
                  <a:schemeClr val="tx1"/>
                </a:solidFill>
                <a:latin typeface="Franklin Gothic Book" pitchFamily="34" charset="0"/>
              </a:defRPr>
            </a:lvl6pPr>
            <a:lvl7pPr marL="2971800" indent="-228600" fontAlgn="base">
              <a:spcBef>
                <a:spcPct val="0"/>
              </a:spcBef>
              <a:spcAft>
                <a:spcPct val="0"/>
              </a:spcAft>
              <a:defRPr>
                <a:solidFill>
                  <a:schemeClr val="tx1"/>
                </a:solidFill>
                <a:latin typeface="Franklin Gothic Book" pitchFamily="34" charset="0"/>
              </a:defRPr>
            </a:lvl7pPr>
            <a:lvl8pPr marL="3429000" indent="-228600" fontAlgn="base">
              <a:spcBef>
                <a:spcPct val="0"/>
              </a:spcBef>
              <a:spcAft>
                <a:spcPct val="0"/>
              </a:spcAft>
              <a:defRPr>
                <a:solidFill>
                  <a:schemeClr val="tx1"/>
                </a:solidFill>
                <a:latin typeface="Franklin Gothic Book" pitchFamily="34" charset="0"/>
              </a:defRPr>
            </a:lvl8pPr>
            <a:lvl9pPr marL="3886200" indent="-228600" fontAlgn="base">
              <a:spcBef>
                <a:spcPct val="0"/>
              </a:spcBef>
              <a:spcAft>
                <a:spcPct val="0"/>
              </a:spcAft>
              <a:defRPr>
                <a:solidFill>
                  <a:schemeClr val="tx1"/>
                </a:solidFill>
                <a:latin typeface="Franklin Gothic Book" pitchFamily="34" charset="0"/>
              </a:defRPr>
            </a:lvl9pPr>
          </a:lstStyle>
          <a:p>
            <a:pPr>
              <a:spcBef>
                <a:spcPct val="50000"/>
              </a:spcBef>
            </a:pPr>
            <a:r>
              <a:rPr lang="en-US" dirty="0">
                <a:latin typeface="Tahoma" pitchFamily="34" charset="0"/>
                <a:hlinkClick r:id="rId3"/>
              </a:rPr>
              <a:t>AODCOSTREPORT@dhcs.ca.gov</a:t>
            </a:r>
            <a:endParaRPr lang="en-US" dirty="0">
              <a:latin typeface="Tahoma" pitchFamily="34" charset="0"/>
            </a:endParaRPr>
          </a:p>
          <a:p>
            <a:pPr>
              <a:spcBef>
                <a:spcPct val="50000"/>
              </a:spcBef>
            </a:pPr>
            <a:r>
              <a:rPr lang="en-US" dirty="0">
                <a:latin typeface="Tahoma" pitchFamily="34" charset="0"/>
              </a:rPr>
              <a:t>Golden County FY 2012-13 Cost Report</a:t>
            </a:r>
          </a:p>
        </p:txBody>
      </p:sp>
      <p:pic>
        <p:nvPicPr>
          <p:cNvPr id="189442" name="Content Placeholder 3" descr="screenshot of an email; subject is Golden County, FYI 11-12 CR"/>
          <p:cNvPicPr>
            <a:picLocks noGrp="1" noChangeAspect="1"/>
          </p:cNvPicPr>
          <p:nvPr>
            <p:ph idx="1"/>
          </p:nvPr>
        </p:nvPicPr>
        <p:blipFill>
          <a:blip r:embed="rId4">
            <a:extLst>
              <a:ext uri="{28A0092B-C50C-407E-A947-70E740481C1C}">
                <a14:useLocalDpi xmlns:a14="http://schemas.microsoft.com/office/drawing/2010/main" val="0"/>
              </a:ext>
            </a:extLst>
          </a:blip>
          <a:srcRect t="3003"/>
          <a:stretch>
            <a:fillRect/>
          </a:stretch>
        </p:blipFill>
        <p:spPr>
          <a:xfrm>
            <a:off x="0" y="1371600"/>
            <a:ext cx="8445500" cy="4800600"/>
          </a:xfrm>
        </p:spPr>
      </p:pic>
      <p:sp>
        <p:nvSpPr>
          <p:cNvPr id="5" name="TextBox 4"/>
          <p:cNvSpPr txBox="1"/>
          <p:nvPr/>
        </p:nvSpPr>
        <p:spPr>
          <a:xfrm>
            <a:off x="6324600" y="3708400"/>
            <a:ext cx="2057400" cy="369332"/>
          </a:xfrm>
          <a:prstGeom prst="rect">
            <a:avLst/>
          </a:prstGeom>
          <a:solidFill>
            <a:schemeClr val="bg1"/>
          </a:solidFill>
        </p:spPr>
        <p:txBody>
          <a:bodyPr wrap="square" rtlCol="0">
            <a:spAutoFit/>
          </a:bodyPr>
          <a:lstStyle/>
          <a:p>
            <a:r>
              <a:rPr lang="en-US" dirty="0"/>
              <a:t>to Irma Nieves</a:t>
            </a:r>
          </a:p>
        </p:txBody>
      </p:sp>
      <p:pic>
        <p:nvPicPr>
          <p:cNvPr id="189444" name="Picture 5" descr="Image of 6 files attached in an email"/>
          <p:cNvPicPr>
            <a:picLocks noChangeAspect="1"/>
          </p:cNvPicPr>
          <p:nvPr/>
        </p:nvPicPr>
        <p:blipFill>
          <a:blip r:embed="rId5">
            <a:extLst>
              <a:ext uri="{28A0092B-C50C-407E-A947-70E740481C1C}">
                <a14:useLocalDpi xmlns:a14="http://schemas.microsoft.com/office/drawing/2010/main" val="0"/>
              </a:ext>
            </a:extLst>
          </a:blip>
          <a:srcRect l="17882" t="7031" r="16779" b="8614"/>
          <a:stretch>
            <a:fillRect/>
          </a:stretch>
        </p:blipFill>
        <p:spPr bwMode="auto">
          <a:xfrm>
            <a:off x="2819400" y="4495800"/>
            <a:ext cx="5321300" cy="1114425"/>
          </a:xfrm>
          <a:prstGeom prst="rect">
            <a:avLst/>
          </a:prstGeom>
          <a:noFill/>
          <a:ln w="25400">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normAutofit/>
          </a:bodyPr>
          <a:lstStyle/>
          <a:p>
            <a:pPr>
              <a:defRPr/>
            </a:pPr>
            <a:fld id="{DA4FDE58-D2D2-4916-8DBC-59C496144213}" type="slidenum">
              <a:rPr lang="en-US"/>
              <a:pPr>
                <a:defRPr/>
              </a:pPr>
              <a:t>68</a:t>
            </a:fld>
            <a:endParaRPr lang="en-US"/>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Rectangle 2"/>
          <p:cNvSpPr>
            <a:spLocks noGrp="1"/>
          </p:cNvSpPr>
          <p:nvPr>
            <p:ph type="title"/>
          </p:nvPr>
        </p:nvSpPr>
        <p:spPr bwMode="auto"/>
        <p:txBody>
          <a:bodyPr wrap="square" numCol="1" anchorCtr="0" compatLnSpc="1">
            <a:prstTxWarp prst="textNoShape">
              <a:avLst/>
            </a:prstTxWarp>
          </a:bodyPr>
          <a:lstStyle/>
          <a:p>
            <a:pPr fontAlgn="auto">
              <a:spcAft>
                <a:spcPts val="0"/>
              </a:spcAft>
              <a:defRPr/>
            </a:pPr>
            <a:r>
              <a:rPr lang="en-US" b="1" dirty="0"/>
              <a:t>Yes we have a new mailbox</a:t>
            </a:r>
          </a:p>
        </p:txBody>
      </p:sp>
      <p:sp>
        <p:nvSpPr>
          <p:cNvPr id="190466" name="Rectangle 3"/>
          <p:cNvSpPr>
            <a:spLocks noGrp="1"/>
          </p:cNvSpPr>
          <p:nvPr>
            <p:ph idx="1"/>
          </p:nvPr>
        </p:nvSpPr>
        <p:spPr/>
        <p:txBody>
          <a:bodyPr/>
          <a:lstStyle/>
          <a:p>
            <a:r>
              <a:rPr lang="en-US" sz="4000" dirty="0">
                <a:solidFill>
                  <a:srgbClr val="FF0000"/>
                </a:solidFill>
              </a:rPr>
              <a:t>aodcostreport@dhcs.ca.gov </a:t>
            </a:r>
          </a:p>
          <a:p>
            <a:endParaRPr lang="en-US" sz="4000" dirty="0">
              <a:solidFill>
                <a:srgbClr val="FF0000"/>
              </a:solidFill>
            </a:endParaRPr>
          </a:p>
          <a:p>
            <a:pPr lvl="1">
              <a:buClrTx/>
            </a:pPr>
            <a:r>
              <a:rPr lang="en-US" sz="3600" dirty="0"/>
              <a:t>It is easy to remember</a:t>
            </a:r>
          </a:p>
          <a:p>
            <a:pPr lvl="2">
              <a:buClrTx/>
            </a:pPr>
            <a:r>
              <a:rPr lang="en-US" sz="3200" dirty="0"/>
              <a:t>AOD</a:t>
            </a:r>
          </a:p>
          <a:p>
            <a:pPr lvl="2">
              <a:buClrTx/>
            </a:pPr>
            <a:r>
              <a:rPr lang="en-US" sz="3200" dirty="0" err="1"/>
              <a:t>CostReport</a:t>
            </a:r>
            <a:endParaRPr lang="en-US" sz="3200" dirty="0"/>
          </a:p>
          <a:p>
            <a:pPr lvl="2">
              <a:buClrTx/>
            </a:pPr>
            <a:r>
              <a:rPr lang="en-US" sz="3200" dirty="0"/>
              <a:t>@dhcs.ca.gov</a:t>
            </a:r>
          </a:p>
        </p:txBody>
      </p:sp>
      <p:sp>
        <p:nvSpPr>
          <p:cNvPr id="4" name="Slide Number Placeholder 21"/>
          <p:cNvSpPr>
            <a:spLocks noGrp="1"/>
          </p:cNvSpPr>
          <p:nvPr>
            <p:ph type="sldNum" sz="quarter" idx="12"/>
          </p:nvPr>
        </p:nvSpPr>
        <p:spPr/>
        <p:txBody>
          <a:bodyPr>
            <a:normAutofit/>
          </a:bodyPr>
          <a:lstStyle/>
          <a:p>
            <a:pPr>
              <a:defRPr/>
            </a:pPr>
            <a:fld id="{657E2F93-7D69-44E8-A078-9C154CBD9160}" type="slidenum">
              <a:rPr lang="en-US"/>
              <a:pPr>
                <a:defRPr/>
              </a:pPr>
              <a:t>69</a:t>
            </a:fld>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b="1" dirty="0"/>
              <a:t>First Step, obtaining Paradox</a:t>
            </a:r>
          </a:p>
        </p:txBody>
      </p:sp>
      <p:sp>
        <p:nvSpPr>
          <p:cNvPr id="44034" name="Content Placeholder 2"/>
          <p:cNvSpPr>
            <a:spLocks noGrp="1"/>
          </p:cNvSpPr>
          <p:nvPr>
            <p:ph idx="1"/>
          </p:nvPr>
        </p:nvSpPr>
        <p:spPr>
          <a:xfrm>
            <a:off x="1066800" y="1371600"/>
            <a:ext cx="6819900" cy="5015552"/>
          </a:xfrm>
        </p:spPr>
        <p:txBody>
          <a:bodyPr>
            <a:normAutofit lnSpcReduction="10000"/>
          </a:bodyPr>
          <a:lstStyle/>
          <a:p>
            <a:pPr>
              <a:buFont typeface="Wingdings" pitchFamily="2" charset="2"/>
              <a:buChar char="§"/>
            </a:pPr>
            <a:r>
              <a:rPr lang="en-US" sz="2400" dirty="0"/>
              <a:t>Paradox Application is available online for download. </a:t>
            </a:r>
          </a:p>
          <a:p>
            <a:pPr>
              <a:buFont typeface="Wingdings" pitchFamily="2" charset="2"/>
              <a:buChar char="§"/>
            </a:pPr>
            <a:endParaRPr lang="en-US" sz="2000" b="0" dirty="0"/>
          </a:p>
          <a:p>
            <a:pPr>
              <a:buFont typeface="Wingdings" pitchFamily="2" charset="2"/>
              <a:buChar char="§"/>
            </a:pPr>
            <a:r>
              <a:rPr lang="en-US" sz="2800" dirty="0">
                <a:hlinkClick r:id="rId3"/>
              </a:rPr>
              <a:t>http://www.dhcs.ca.gov/provgovpart/Pages/CostReportParadox.aspx</a:t>
            </a:r>
            <a:endParaRPr lang="en-US" sz="2800" dirty="0"/>
          </a:p>
          <a:p>
            <a:pPr>
              <a:buFont typeface="Wingdings" pitchFamily="2" charset="2"/>
              <a:buChar char="§"/>
            </a:pPr>
            <a:endParaRPr lang="en-US" sz="2000" b="0" dirty="0"/>
          </a:p>
          <a:p>
            <a:pPr>
              <a:buFont typeface="Wingdings" pitchFamily="2" charset="2"/>
              <a:buChar char="§"/>
            </a:pPr>
            <a:r>
              <a:rPr lang="en-US" sz="2400" dirty="0"/>
              <a:t>Will run in a Windows 7 32 bit environment or lower</a:t>
            </a:r>
          </a:p>
          <a:p>
            <a:pPr>
              <a:buFont typeface="Wingdings" pitchFamily="2" charset="2"/>
              <a:buChar char="§"/>
            </a:pPr>
            <a:endParaRPr lang="en-US" sz="2000" b="0" dirty="0"/>
          </a:p>
          <a:p>
            <a:pPr>
              <a:buFont typeface="Wingdings" pitchFamily="2" charset="2"/>
              <a:buChar char="§"/>
            </a:pPr>
            <a:r>
              <a:rPr lang="en-US" sz="2400" dirty="0"/>
              <a:t>Currently two patches associated with Provider Files and Narcotic Treatment Programs</a:t>
            </a:r>
          </a:p>
          <a:p>
            <a:pPr>
              <a:buFont typeface="Wingdings" pitchFamily="2" charset="2"/>
              <a:buChar char="§"/>
            </a:pPr>
            <a:endParaRPr lang="en-US" sz="2000" b="0" dirty="0"/>
          </a:p>
          <a:p>
            <a:pPr>
              <a:buFont typeface="Wingdings" pitchFamily="2" charset="2"/>
              <a:buChar char="§"/>
            </a:pPr>
            <a:r>
              <a:rPr lang="en-US" sz="2800" dirty="0">
                <a:hlinkClick r:id="rId4"/>
              </a:rPr>
              <a:t>http://www.dhcs.ca.gov/provgovpart/Pages/NTP_Patch.aspx</a:t>
            </a:r>
            <a:endParaRPr lang="en-US" sz="2800" dirty="0"/>
          </a:p>
          <a:p>
            <a:pPr>
              <a:buFont typeface="Wingdings" pitchFamily="2" charset="2"/>
              <a:buChar char="§"/>
            </a:pPr>
            <a:endParaRPr lang="en-US" sz="2000" b="0" dirty="0"/>
          </a:p>
          <a:p>
            <a:pPr>
              <a:buFont typeface="Wingdings" pitchFamily="2" charset="2"/>
              <a:buChar char="§"/>
            </a:pPr>
            <a:endParaRPr lang="en-US" sz="2000" dirty="0"/>
          </a:p>
        </p:txBody>
      </p:sp>
      <p:sp>
        <p:nvSpPr>
          <p:cNvPr id="4" name="Slide Number Placeholder 3"/>
          <p:cNvSpPr>
            <a:spLocks noGrp="1"/>
          </p:cNvSpPr>
          <p:nvPr>
            <p:ph type="sldNum" sz="quarter" idx="12"/>
          </p:nvPr>
        </p:nvSpPr>
        <p:spPr/>
        <p:txBody>
          <a:bodyPr/>
          <a:lstStyle/>
          <a:p>
            <a:pPr>
              <a:defRPr/>
            </a:pPr>
            <a:fld id="{F8A0D6D4-09AD-458E-9A53-B925D18EA16A}" type="slidenum">
              <a:rPr lang="en-US"/>
              <a:pPr>
                <a:defRPr/>
              </a:pPr>
              <a:t>7</a:t>
            </a:fld>
            <a:endParaRPr lang="en-US"/>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Heave up… a big sigh of relief</a:t>
            </a:r>
          </a:p>
        </p:txBody>
      </p:sp>
      <p:pic>
        <p:nvPicPr>
          <p:cNvPr id="6148" name="Picture 4" descr="sigh of relief? fuuuuuuu"/>
          <p:cNvPicPr>
            <a:picLocks noChangeAspect="1" noChangeArrowheads="1"/>
          </p:cNvPicPr>
          <p:nvPr/>
        </p:nvPicPr>
        <p:blipFill rotWithShape="1">
          <a:blip r:embed="rId2">
            <a:extLst>
              <a:ext uri="{28A0092B-C50C-407E-A947-70E740481C1C}">
                <a14:useLocalDpi xmlns:a14="http://schemas.microsoft.com/office/drawing/2010/main" val="0"/>
              </a:ext>
            </a:extLst>
          </a:blip>
          <a:srcRect b="9341"/>
          <a:stretch/>
        </p:blipFill>
        <p:spPr bwMode="auto">
          <a:xfrm>
            <a:off x="258170" y="1447800"/>
            <a:ext cx="7948918" cy="4006755"/>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p:cNvSpPr txBox="1">
            <a:spLocks/>
          </p:cNvSpPr>
          <p:nvPr/>
        </p:nvSpPr>
        <p:spPr>
          <a:xfrm>
            <a:off x="426041" y="5320754"/>
            <a:ext cx="7620000" cy="1143000"/>
          </a:xfrm>
          <a:prstGeom prst="rect">
            <a:avLst/>
          </a:prstGeom>
        </p:spPr>
        <p:txBody>
          <a:bodyPr vert="horz" lIns="91440" tIns="45720" rIns="91440" bIns="45720" rtlCol="0" anchor="ctr">
            <a:noAutofit/>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pPr algn="ctr" fontAlgn="auto">
              <a:spcAft>
                <a:spcPts val="0"/>
              </a:spcAft>
            </a:pPr>
            <a:r>
              <a:rPr lang="en-US" sz="4800" dirty="0"/>
              <a:t>get it; it’s a Paradox</a:t>
            </a:r>
          </a:p>
        </p:txBody>
      </p:sp>
      <p:sp>
        <p:nvSpPr>
          <p:cNvPr id="4" name="Slide Number Placeholder 3"/>
          <p:cNvSpPr>
            <a:spLocks noGrp="1"/>
          </p:cNvSpPr>
          <p:nvPr>
            <p:ph type="sldNum" sz="quarter" idx="12"/>
          </p:nvPr>
        </p:nvSpPr>
        <p:spPr/>
        <p:txBody>
          <a:bodyPr/>
          <a:lstStyle/>
          <a:p>
            <a:pPr>
              <a:defRPr/>
            </a:pPr>
            <a:fld id="{2FC92278-53A6-450E-9C30-62357F63AAA5}" type="slidenum">
              <a:rPr lang="en-US" smtClean="0"/>
              <a:pPr>
                <a:defRPr/>
              </a:pPr>
              <a:t>70</a:t>
            </a:fld>
            <a:endParaRPr lang="en-US"/>
          </a:p>
        </p:txBody>
      </p:sp>
    </p:spTree>
    <p:extLst>
      <p:ext uri="{BB962C8B-B14F-4D97-AF65-F5344CB8AC3E}">
        <p14:creationId xmlns:p14="http://schemas.microsoft.com/office/powerpoint/2010/main" val="36204397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Providers and Partners Tab</a:t>
            </a:r>
          </a:p>
        </p:txBody>
      </p:sp>
      <p:sp>
        <p:nvSpPr>
          <p:cNvPr id="3" name="Content Placeholder 2"/>
          <p:cNvSpPr>
            <a:spLocks noGrp="1"/>
          </p:cNvSpPr>
          <p:nvPr>
            <p:ph idx="1"/>
          </p:nvPr>
        </p:nvSpPr>
        <p:spPr/>
        <p:txBody>
          <a:bodyPr/>
          <a:lstStyle/>
          <a:p>
            <a:r>
              <a:rPr lang="en-US" dirty="0"/>
              <a:t>Dept. of Health Care Services</a:t>
            </a:r>
          </a:p>
          <a:p>
            <a:pPr lvl="1"/>
            <a:endParaRPr lang="en-US" dirty="0"/>
          </a:p>
          <a:p>
            <a:r>
              <a:rPr lang="en-US" dirty="0"/>
              <a:t>Providers and Partners Tab</a:t>
            </a:r>
          </a:p>
          <a:p>
            <a:endParaRPr lang="en-US" dirty="0"/>
          </a:p>
          <a:p>
            <a:r>
              <a:rPr lang="en-US" dirty="0"/>
              <a:t>Scrolling to the bottom</a:t>
            </a:r>
          </a:p>
          <a:p>
            <a:endParaRPr lang="en-US" dirty="0"/>
          </a:p>
          <a:p>
            <a:r>
              <a:rPr lang="en-US" dirty="0"/>
              <a:t>On the lower left hand side</a:t>
            </a:r>
          </a:p>
          <a:p>
            <a:endParaRPr lang="en-US" dirty="0"/>
          </a:p>
          <a:p>
            <a:r>
              <a:rPr lang="en-US" dirty="0"/>
              <a:t>Link for </a:t>
            </a:r>
            <a:r>
              <a:rPr lang="en-US" b="1" dirty="0"/>
              <a:t>Substance Use Disorder , SUD Services</a:t>
            </a:r>
          </a:p>
          <a:p>
            <a:endParaRPr lang="en-US" b="1" dirty="0"/>
          </a:p>
          <a:p>
            <a:r>
              <a:rPr lang="en-US" dirty="0"/>
              <a:t>On the right side, Fiscal / Cost Reporting Bar</a:t>
            </a:r>
          </a:p>
        </p:txBody>
      </p:sp>
      <p:sp>
        <p:nvSpPr>
          <p:cNvPr id="4" name="Slide Number Placeholder 3"/>
          <p:cNvSpPr>
            <a:spLocks noGrp="1"/>
          </p:cNvSpPr>
          <p:nvPr>
            <p:ph type="sldNum" sz="quarter" idx="12"/>
          </p:nvPr>
        </p:nvSpPr>
        <p:spPr/>
        <p:txBody>
          <a:bodyPr/>
          <a:lstStyle/>
          <a:p>
            <a:pPr>
              <a:defRPr/>
            </a:pPr>
            <a:fld id="{2FC92278-53A6-450E-9C30-62357F63AAA5}" type="slidenum">
              <a:rPr lang="en-US" smtClean="0"/>
              <a:pPr>
                <a:defRPr/>
              </a:pPr>
              <a:t>8</a:t>
            </a:fld>
            <a:endParaRPr lang="en-US"/>
          </a:p>
        </p:txBody>
      </p:sp>
    </p:spTree>
    <p:extLst>
      <p:ext uri="{BB962C8B-B14F-4D97-AF65-F5344CB8AC3E}">
        <p14:creationId xmlns:p14="http://schemas.microsoft.com/office/powerpoint/2010/main" val="2528102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74638"/>
            <a:ext cx="7620000" cy="868362"/>
          </a:xfrm>
        </p:spPr>
        <p:txBody>
          <a:bodyPr/>
          <a:lstStyle/>
          <a:p>
            <a:r>
              <a:rPr lang="en-US" b="1" dirty="0"/>
              <a:t>Providers and Partner’s Tab</a:t>
            </a:r>
          </a:p>
        </p:txBody>
      </p:sp>
      <p:pic>
        <p:nvPicPr>
          <p:cNvPr id="4098" name="Picture 2" descr="Screenshot of Providers and Partner's tab"/>
          <p:cNvPicPr>
            <a:picLocks noChangeAspect="1" noChangeArrowheads="1"/>
          </p:cNvPicPr>
          <p:nvPr/>
        </p:nvPicPr>
        <p:blipFill rotWithShape="1">
          <a:blip r:embed="rId2">
            <a:extLst>
              <a:ext uri="{28A0092B-C50C-407E-A947-70E740481C1C}">
                <a14:useLocalDpi xmlns:a14="http://schemas.microsoft.com/office/drawing/2010/main" val="0"/>
              </a:ext>
            </a:extLst>
          </a:blip>
          <a:srcRect l="11875" t="17778" r="12250" b="27333"/>
          <a:stretch/>
        </p:blipFill>
        <p:spPr bwMode="auto">
          <a:xfrm>
            <a:off x="279400" y="1066800"/>
            <a:ext cx="7708900" cy="3136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Content Placeholder 5"/>
          <p:cNvSpPr>
            <a:spLocks noGrp="1"/>
          </p:cNvSpPr>
          <p:nvPr>
            <p:ph idx="1"/>
          </p:nvPr>
        </p:nvSpPr>
        <p:spPr/>
        <p:txBody>
          <a:bodyPr/>
          <a:lstStyle/>
          <a:p>
            <a:endParaRPr lang="en-US" dirty="0"/>
          </a:p>
          <a:p>
            <a:endParaRPr lang="en-US" dirty="0"/>
          </a:p>
          <a:p>
            <a:endParaRPr lang="en-US" dirty="0"/>
          </a:p>
          <a:p>
            <a:endParaRPr lang="en-US" dirty="0"/>
          </a:p>
          <a:p>
            <a:endParaRPr lang="en-US" dirty="0"/>
          </a:p>
          <a:p>
            <a:pPr marL="114300" indent="0">
              <a:buNone/>
            </a:pPr>
            <a:endParaRPr lang="en-US" dirty="0"/>
          </a:p>
          <a:p>
            <a:pPr marL="114300" indent="0">
              <a:buNone/>
            </a:pPr>
            <a:endParaRPr lang="en-US" sz="1100" dirty="0"/>
          </a:p>
          <a:p>
            <a:r>
              <a:rPr lang="en-US" dirty="0"/>
              <a:t>Scroll Down</a:t>
            </a:r>
          </a:p>
        </p:txBody>
      </p:sp>
      <p:pic>
        <p:nvPicPr>
          <p:cNvPr id="4099" name="Picture 3" descr="Screenshot of Providers and Partner's Tab"/>
          <p:cNvPicPr>
            <a:picLocks noChangeAspect="1" noChangeArrowheads="1"/>
          </p:cNvPicPr>
          <p:nvPr/>
        </p:nvPicPr>
        <p:blipFill rotWithShape="1">
          <a:blip r:embed="rId3">
            <a:extLst>
              <a:ext uri="{28A0092B-C50C-407E-A947-70E740481C1C}">
                <a14:useLocalDpi xmlns:a14="http://schemas.microsoft.com/office/drawing/2010/main" val="0"/>
              </a:ext>
            </a:extLst>
          </a:blip>
          <a:srcRect l="12875" t="47778" r="13750" b="17333"/>
          <a:stretch/>
        </p:blipFill>
        <p:spPr bwMode="auto">
          <a:xfrm>
            <a:off x="406400" y="4572000"/>
            <a:ext cx="7454900" cy="1993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7" name="Straight Arrow Connector 6">
            <a:extLst>
              <a:ext uri="{C183D7F6-B498-43B3-948B-1728B52AA6E4}">
                <adec:decorative xmlns:adec="http://schemas.microsoft.com/office/drawing/2017/decorative" val="1"/>
              </a:ext>
            </a:extLst>
          </p:cNvPr>
          <p:cNvCxnSpPr/>
          <p:nvPr/>
        </p:nvCxnSpPr>
        <p:spPr>
          <a:xfrm flipH="1" flipV="1">
            <a:off x="3962400" y="2057400"/>
            <a:ext cx="368300" cy="19050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C183D7F6-B498-43B3-948B-1728B52AA6E4}">
                <adec:decorative xmlns:adec="http://schemas.microsoft.com/office/drawing/2017/decorative" val="1"/>
              </a:ext>
            </a:extLst>
          </p:cNvPr>
          <p:cNvCxnSpPr/>
          <p:nvPr/>
        </p:nvCxnSpPr>
        <p:spPr>
          <a:xfrm flipH="1">
            <a:off x="2590800" y="3962400"/>
            <a:ext cx="1739900" cy="407987"/>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C183D7F6-B498-43B3-948B-1728B52AA6E4}">
                <adec:decorative xmlns:adec="http://schemas.microsoft.com/office/drawing/2017/decorative" val="1"/>
              </a:ext>
            </a:extLst>
          </p:cNvPr>
          <p:cNvCxnSpPr/>
          <p:nvPr/>
        </p:nvCxnSpPr>
        <p:spPr>
          <a:xfrm flipH="1">
            <a:off x="2971800" y="3962400"/>
            <a:ext cx="1358900" cy="160655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 name="Slide Number Placeholder 3"/>
          <p:cNvSpPr>
            <a:spLocks noGrp="1"/>
          </p:cNvSpPr>
          <p:nvPr>
            <p:ph type="sldNum" sz="quarter" idx="12"/>
          </p:nvPr>
        </p:nvSpPr>
        <p:spPr/>
        <p:txBody>
          <a:bodyPr/>
          <a:lstStyle/>
          <a:p>
            <a:pPr>
              <a:defRPr/>
            </a:pPr>
            <a:fld id="{1F8AF220-F731-4476-BE4D-47821ACD1D02}" type="slidenum">
              <a:rPr lang="en-US" smtClean="0"/>
              <a:pPr>
                <a:defRPr/>
              </a:pPr>
              <a:t>9</a:t>
            </a:fld>
            <a:endParaRPr lang="en-US"/>
          </a:p>
        </p:txBody>
      </p:sp>
    </p:spTree>
    <p:extLst>
      <p:ext uri="{BB962C8B-B14F-4D97-AF65-F5344CB8AC3E}">
        <p14:creationId xmlns:p14="http://schemas.microsoft.com/office/powerpoint/2010/main" val="97879160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Adjacency">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BlackTie">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ct:contentTypeSchema xmlns:ct="http://schemas.microsoft.com/office/2006/metadata/contentType" xmlns:ma="http://schemas.microsoft.com/office/2006/metadata/properties/metaAttributes" ct:_="" ma:_="" ma:contentTypeName="DHCS Document" ma:contentTypeID="0x010100EEE380F46F125946A8B4C4C90D9FFCDC002BD714A348B448409FBFD44A860871DB" ma:contentTypeVersion="22" ma:contentTypeDescription="This is the Custom Document Type for use by DHCS" ma:contentTypeScope="" ma:versionID="54754345e7a46eefdcce069b4d1cec81">
  <xsd:schema xmlns:xsd="http://www.w3.org/2001/XMLSchema" xmlns:xs="http://www.w3.org/2001/XMLSchema" xmlns:p="http://schemas.microsoft.com/office/2006/metadata/properties" xmlns:ns1="http://schemas.microsoft.com/sharepoint/v3" xmlns:ns2="69bc34b3-1921-46c7-8c7a-d18363374b4b" xmlns:ns3="c1c1dc04-eeda-4b6e-b2df-40979f5da1d3" targetNamespace="http://schemas.microsoft.com/office/2006/metadata/properties" ma:root="true" ma:fieldsID="d6b18e05db21fd7ec08f5784cff6b160" ns1:_="" ns2:_="" ns3:_="">
    <xsd:import namespace="http://schemas.microsoft.com/sharepoint/v3"/>
    <xsd:import namespace="69bc34b3-1921-46c7-8c7a-d18363374b4b"/>
    <xsd:import namespace="c1c1dc04-eeda-4b6e-b2df-40979f5da1d3"/>
    <xsd:element name="properties">
      <xsd:complexType>
        <xsd:sequence>
          <xsd:element name="documentManagement">
            <xsd:complexType>
              <xsd:all>
                <xsd:element ref="ns2:Organization"/>
                <xsd:element ref="ns2:Publication_x0020_Type" minOccurs="0"/>
                <xsd:element ref="ns2:Abstract" minOccurs="0"/>
                <xsd:element ref="ns3:Reading_x0020_Level" minOccurs="0"/>
                <xsd:element ref="ns1:PublishingContactName" minOccurs="0"/>
                <xsd:element ref="ns1:Language" minOccurs="0"/>
                <xsd:element ref="ns2:TAGAge" minOccurs="0"/>
                <xsd:element ref="ns2:TAGBusPart" minOccurs="0"/>
                <xsd:element ref="ns2:TAGender" minOccurs="0"/>
                <xsd:element ref="ns2:TAGEthnicity" minOccurs="0"/>
                <xsd:element ref="ns2:Topics" minOccurs="0"/>
                <xsd:element ref="ns3:SharedWithUsers" minOccurs="0"/>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ContactName" ma:index="6" nillable="true" ma:displayName="Contact Name" ma:description="Contact Name is a site column created by the Publishing feature. It is used on the Page Content Type as the name of the person or group who is the contact person for the page." ma:internalName="PublishingContactName">
      <xsd:simpleType>
        <xsd:restriction base="dms:Text">
          <xsd:maxLength value="255"/>
        </xsd:restriction>
      </xsd:simpleType>
    </xsd:element>
    <xsd:element name="Language" ma:index="8" nillable="true" ma:displayName="Language" ma:default="English" ma:internalName="Language">
      <xsd:simpleType>
        <xsd:union memberTypes="dms:Text">
          <xsd:simpleType>
            <xsd:restriction base="dms:Choice">
              <xsd:enumeration value="Arabic (Saudi Arabia)"/>
              <xsd:enumeration value="Bulgarian (Bulgaria)"/>
              <xsd:enumeration value="Chinese (Hong Kong S.A.R.)"/>
              <xsd:enumeration value="Chinese (People's Republic of China)"/>
              <xsd:enumeration value="Chinese (Taiwan)"/>
              <xsd:enumeration value="Croatian (Croatia)"/>
              <xsd:enumeration value="Czech (Czech Republic)"/>
              <xsd:enumeration value="Danish (Denmark)"/>
              <xsd:enumeration value="Dutch (Netherlands)"/>
              <xsd:enumeration value="English"/>
              <xsd:enumeration value="Estonian (Estonia)"/>
              <xsd:enumeration value="Finnish (Finland)"/>
              <xsd:enumeration value="French (France)"/>
              <xsd:enumeration value="German (Germany)"/>
              <xsd:enumeration value="Greek (Greece)"/>
              <xsd:enumeration value="Hebrew (Israel)"/>
              <xsd:enumeration value="Hindi (India)"/>
              <xsd:enumeration value="Hungarian (Hungary)"/>
              <xsd:enumeration value="Indonesian (Indonesia)"/>
              <xsd:enumeration value="Italian (Italy)"/>
              <xsd:enumeration value="Japanese (Japan)"/>
              <xsd:enumeration value="Korean (Korea)"/>
              <xsd:enumeration value="Latvian (Latvia)"/>
              <xsd:enumeration value="Lithuanian (Lithuania)"/>
              <xsd:enumeration value="Malay (Malaysia)"/>
              <xsd:enumeration value="Norwegian (Bokmal) (Norway)"/>
              <xsd:enumeration value="Polish (Poland)"/>
              <xsd:enumeration value="Portuguese (Brazil)"/>
              <xsd:enumeration value="Portuguese (Portugal)"/>
              <xsd:enumeration value="Romanian (Romania)"/>
              <xsd:enumeration value="Russian (Russia)"/>
              <xsd:enumeration value="Serbian (Latin) (Serbia)"/>
              <xsd:enumeration value="Slovak (Slovakia)"/>
              <xsd:enumeration value="Slovenian (Slovenia)"/>
              <xsd:enumeration value="Spanish (Spain)"/>
              <xsd:enumeration value="Swedish (Sweden)"/>
              <xsd:enumeration value="Thai (Thailand)"/>
              <xsd:enumeration value="Turkish (Turkey)"/>
              <xsd:enumeration value="Ukrainian (Ukraine)"/>
              <xsd:enumeration value="Urdu (Islamic Republic of Pakistan)"/>
              <xsd:enumeration value="Vietnamese (Vietnam)"/>
            </xsd:restriction>
          </xsd:simpleType>
        </xsd:union>
      </xsd:simpleType>
    </xsd:element>
  </xsd:schema>
  <xsd:schema xmlns:xsd="http://www.w3.org/2001/XMLSchema" xmlns:xs="http://www.w3.org/2001/XMLSchema" xmlns:dms="http://schemas.microsoft.com/office/2006/documentManagement/types" xmlns:pc="http://schemas.microsoft.com/office/infopath/2007/PartnerControls" targetNamespace="69bc34b3-1921-46c7-8c7a-d18363374b4b" elementFormDefault="qualified">
    <xsd:import namespace="http://schemas.microsoft.com/office/2006/documentManagement/types"/>
    <xsd:import namespace="http://schemas.microsoft.com/office/infopath/2007/PartnerControls"/>
    <xsd:element name="Organization" ma:index="2" ma:displayName="Organization" ma:list="2ddb1181-b291-4e5e-950b-c2e820c0d208" ma:internalName="Organization" ma:showField="Title" ma:web="69bc34b3-1921-46c7-8c7a-d18363374b4b">
      <xsd:simpleType>
        <xsd:restriction base="dms:Lookup"/>
      </xsd:simpleType>
    </xsd:element>
    <xsd:element name="Publication_x0020_Type" ma:index="3" nillable="true" ma:displayName="Publication Type" ma:list="adfece1d-3b17-431b-8151-7ebe638708da" ma:internalName="Publication_x0020_Type" ma:showField="Title" ma:web="69bc34b3-1921-46c7-8c7a-d18363374b4b">
      <xsd:simpleType>
        <xsd:restriction base="dms:Lookup"/>
      </xsd:simpleType>
    </xsd:element>
    <xsd:element name="Abstract" ma:index="4" nillable="true" ma:displayName="Abstract" ma:internalName="Abstract">
      <xsd:simpleType>
        <xsd:restriction base="dms:Note">
          <xsd:maxLength value="255"/>
        </xsd:restriction>
      </xsd:simpleType>
    </xsd:element>
    <xsd:element name="TAGAge" ma:index="9" nillable="true" ma:displayName="TAGAge" ma:list="379e5c79-d9c3-4952-a067-e05980d12f7d" ma:internalName="TAGAge" ma:showField="Title" ma:web="69bc34b3-1921-46c7-8c7a-d18363374b4b">
      <xsd:simpleType>
        <xsd:restriction base="dms:Lookup"/>
      </xsd:simpleType>
    </xsd:element>
    <xsd:element name="TAGBusPart" ma:index="10" nillable="true" ma:displayName="TAGBusPart" ma:list="e6599d1e-16c4-4dcc-aa83-4b926728b2ff" ma:internalName="TAGBusPart" ma:showField="Title" ma:web="69bc34b3-1921-46c7-8c7a-d18363374b4b">
      <xsd:simpleType>
        <xsd:restriction base="dms:Lookup"/>
      </xsd:simpleType>
    </xsd:element>
    <xsd:element name="TAGender" ma:index="11" nillable="true" ma:displayName="TAGender" ma:list="1fedfd00-9c5a-428a-8fed-99736ec43d80" ma:internalName="TAGender" ma:showField="Title" ma:web="69bc34b3-1921-46c7-8c7a-d18363374b4b">
      <xsd:simpleType>
        <xsd:restriction base="dms:Lookup"/>
      </xsd:simpleType>
    </xsd:element>
    <xsd:element name="TAGEthnicity" ma:index="12" nillable="true" ma:displayName="TAGEthnicity" ma:list="90ba1348-e3b2-4d32-9e12-e8a4f76c577a" ma:internalName="TAGEthnicity" ma:showField="Title" ma:web="69bc34b3-1921-46c7-8c7a-d18363374b4b">
      <xsd:simpleType>
        <xsd:restriction base="dms:Lookup"/>
      </xsd:simpleType>
    </xsd:element>
    <xsd:element name="Topics" ma:index="13" nillable="true" ma:displayName="Topics" ma:list="d882c70e-9a2a-4ac7-bf8a-63d5b11e81e5" ma:internalName="Topics" ma:showField="Title" ma:web="69bc34b3-1921-46c7-8c7a-d18363374b4b">
      <xsd:simpleType>
        <xsd:restriction base="dms:Lookup"/>
      </xsd:simpleType>
    </xsd:element>
    <xsd:element name="_dlc_DocId" ma:index="21" nillable="true" ma:displayName="Document ID Value" ma:description="The value of the document ID assigned to this item." ma:internalName="_dlc_DocId" ma:readOnly="true">
      <xsd:simpleType>
        <xsd:restriction base="dms:Text"/>
      </xsd:simpleType>
    </xsd:element>
    <xsd:element name="_dlc_DocIdUrl" ma:index="22"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3"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c1c1dc04-eeda-4b6e-b2df-40979f5da1d3" elementFormDefault="qualified">
    <xsd:import namespace="http://schemas.microsoft.com/office/2006/documentManagement/types"/>
    <xsd:import namespace="http://schemas.microsoft.com/office/infopath/2007/PartnerControls"/>
    <xsd:element name="Reading_x0020_Level" ma:index="5" nillable="true" ma:displayName="Reading Level" ma:format="Dropdown" ma:internalName="Reading_x0020_Level" ma:readOnly="false">
      <xsd:simpleType>
        <xsd:restriction base="dms:Choice">
          <xsd:enumeration value="1"/>
          <xsd:enumeration value="2"/>
          <xsd:enumeration value="3"/>
          <xsd:enumeration value="4"/>
          <xsd:enumeration value="5"/>
          <xsd:enumeration value="6"/>
          <xsd:enumeration value="7"/>
          <xsd:enumeration value="8"/>
          <xsd:enumeration value="9"/>
          <xsd:enumeration value="10"/>
          <xsd:enumeration value="11"/>
          <xsd:enumeration value="12"/>
          <xsd:enumeration value="12+"/>
        </xsd:restriction>
      </xsd:simple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7" ma:displayName="Content Type"/>
        <xsd:element ref="dc:title" maxOccurs="1" ma:index="1" ma:displayName="Title"/>
        <xsd:element ref="dc:subject" minOccurs="0" maxOccurs="1"/>
        <xsd:element ref="dc:description" minOccurs="0" maxOccurs="1"/>
        <xsd:element name="keywords" minOccurs="0" maxOccurs="1" type="xsd:string" ma:index="7"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HCS Document" ma:contentTypeID="0x010100EEE380F46F125946A8B4C4C90D9FFCDC002BD714A348B448409FBFD44A860871DB" ma:contentTypeVersion="36" ma:contentTypeDescription="This is the Custom Document Type for use by DHCS" ma:contentTypeScope="" ma:versionID="59c3955d1bcefbbb80e389060b879c5e">
  <xsd:schema xmlns:xsd="http://www.w3.org/2001/XMLSchema" xmlns:xs="http://www.w3.org/2001/XMLSchema" xmlns:p="http://schemas.microsoft.com/office/2006/metadata/properties" xmlns:ns1="http://schemas.microsoft.com/sharepoint/v3" xmlns:ns2="69bc34b3-1921-46c7-8c7a-d18363374b4b" xmlns:ns4="c1c1dc04-eeda-4b6e-b2df-40979f5da1d3" targetNamespace="http://schemas.microsoft.com/office/2006/metadata/properties" ma:root="true" ma:fieldsID="8a8688a3e2b5d3a76042e9603a825619" ns1:_="" ns2:_="" ns4:_="">
    <xsd:import namespace="http://schemas.microsoft.com/sharepoint/v3"/>
    <xsd:import namespace="69bc34b3-1921-46c7-8c7a-d18363374b4b"/>
    <xsd:import namespace="c1c1dc04-eeda-4b6e-b2df-40979f5da1d3"/>
    <xsd:element name="properties">
      <xsd:complexType>
        <xsd:sequence>
          <xsd:element name="documentManagement">
            <xsd:complexType>
              <xsd:all>
                <xsd:element ref="ns2:Publication_x0020_Type" minOccurs="0"/>
                <xsd:element ref="ns2:Abstract" minOccurs="0"/>
                <xsd:element ref="ns1:PublishingContactName" minOccurs="0"/>
                <xsd:element ref="ns1:Language" minOccurs="0"/>
                <xsd:element ref="ns2:TAGAge" minOccurs="0"/>
                <xsd:element ref="ns2:TAGBusPart" minOccurs="0"/>
                <xsd:element ref="ns2:TAGender" minOccurs="0"/>
                <xsd:element ref="ns2:TAGEthnicity" minOccurs="0"/>
                <xsd:element ref="ns2:Topics" minOccurs="0"/>
                <xsd:element ref="ns4:SharedWithUsers" minOccurs="0"/>
                <xsd:element ref="ns2:_dlc_DocId" minOccurs="0"/>
                <xsd:element ref="ns2:_dlc_DocIdUrl" minOccurs="0"/>
                <xsd:element ref="ns2:_dlc_DocIdPersistId" minOccurs="0"/>
                <xsd:element ref="ns2:o68eaf9243684232b2418c37bbb152dc" minOccurs="0"/>
                <xsd:element ref="ns2:TaxCatchAll" minOccurs="0"/>
                <xsd:element ref="ns2:TaxCatchAllLabel" minOccurs="0"/>
                <xsd:element ref="ns4:Reading_x0020_Leve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ContactName" ma:index="6" nillable="true" ma:displayName="Contact Name" ma:description="Contact Name is a site column created by the Publishing feature. It is used on the Page Content Type as the name of the person or group who is the contact person for the page." ma:hidden="true" ma:internalName="PublishingContactName" ma:readOnly="false">
      <xsd:simpleType>
        <xsd:restriction base="dms:Text">
          <xsd:maxLength value="255"/>
        </xsd:restriction>
      </xsd:simpleType>
    </xsd:element>
    <xsd:element name="Language" ma:index="7" nillable="true" ma:displayName="Language" ma:default="English" ma:hidden="true" ma:internalName="Language" ma:readOnly="false">
      <xsd:simpleType>
        <xsd:union memberTypes="dms:Text">
          <xsd:simpleType>
            <xsd:restriction base="dms:Choice">
              <xsd:enumeration value="Arabic (Saudi Arabia)"/>
              <xsd:enumeration value="Bulgarian (Bulgaria)"/>
              <xsd:enumeration value="Chinese (Hong Kong S.A.R.)"/>
              <xsd:enumeration value="Chinese (People's Republic of China)"/>
              <xsd:enumeration value="Chinese (Taiwan)"/>
              <xsd:enumeration value="Croatian (Croatia)"/>
              <xsd:enumeration value="Czech (Czech Republic)"/>
              <xsd:enumeration value="Danish (Denmark)"/>
              <xsd:enumeration value="Dutch (Netherlands)"/>
              <xsd:enumeration value="English"/>
              <xsd:enumeration value="Estonian (Estonia)"/>
              <xsd:enumeration value="Finnish (Finland)"/>
              <xsd:enumeration value="French (France)"/>
              <xsd:enumeration value="German (Germany)"/>
              <xsd:enumeration value="Greek (Greece)"/>
              <xsd:enumeration value="Hebrew (Israel)"/>
              <xsd:enumeration value="Hindi (India)"/>
              <xsd:enumeration value="Hungarian (Hungary)"/>
              <xsd:enumeration value="Indonesian (Indonesia)"/>
              <xsd:enumeration value="Italian (Italy)"/>
              <xsd:enumeration value="Japanese (Japan)"/>
              <xsd:enumeration value="Korean (Korea)"/>
              <xsd:enumeration value="Latvian (Latvia)"/>
              <xsd:enumeration value="Lithuanian (Lithuania)"/>
              <xsd:enumeration value="Malay (Malaysia)"/>
              <xsd:enumeration value="Norwegian (Bokmal) (Norway)"/>
              <xsd:enumeration value="Polish (Poland)"/>
              <xsd:enumeration value="Portuguese (Brazil)"/>
              <xsd:enumeration value="Portuguese (Portugal)"/>
              <xsd:enumeration value="Romanian (Romania)"/>
              <xsd:enumeration value="Russian (Russia)"/>
              <xsd:enumeration value="Serbian (Latin) (Serbia)"/>
              <xsd:enumeration value="Slovak (Slovakia)"/>
              <xsd:enumeration value="Slovenian (Slovenia)"/>
              <xsd:enumeration value="Spanish (Spain)"/>
              <xsd:enumeration value="Swedish (Sweden)"/>
              <xsd:enumeration value="Thai (Thailand)"/>
              <xsd:enumeration value="Turkish (Türkiye)"/>
              <xsd:enumeration value="Ukrainian (Ukraine)"/>
              <xsd:enumeration value="Urdu (Islamic Republic of Pakistan)"/>
              <xsd:enumeration value="Vietnamese (Vietnam)"/>
            </xsd:restriction>
          </xsd:simpleType>
        </xsd:union>
      </xsd:simpleType>
    </xsd:element>
  </xsd:schema>
  <xsd:schema xmlns:xsd="http://www.w3.org/2001/XMLSchema" xmlns:xs="http://www.w3.org/2001/XMLSchema" xmlns:dms="http://schemas.microsoft.com/office/2006/documentManagement/types" xmlns:pc="http://schemas.microsoft.com/office/infopath/2007/PartnerControls" targetNamespace="69bc34b3-1921-46c7-8c7a-d18363374b4b" elementFormDefault="qualified">
    <xsd:import namespace="http://schemas.microsoft.com/office/2006/documentManagement/types"/>
    <xsd:import namespace="http://schemas.microsoft.com/office/infopath/2007/PartnerControls"/>
    <xsd:element name="Publication_x0020_Type" ma:index="3" nillable="true" ma:displayName="Publication Type" ma:list="adfece1d-3b17-431b-8151-7ebe638708da" ma:internalName="Publication_x0020_Type" ma:showField="Title" ma:web="69bc34b3-1921-46c7-8c7a-d18363374b4b">
      <xsd:simpleType>
        <xsd:restriction base="dms:Lookup"/>
      </xsd:simpleType>
    </xsd:element>
    <xsd:element name="Abstract" ma:index="4" nillable="true" ma:displayName="Abstract" ma:hidden="true" ma:internalName="Abstract" ma:readOnly="false">
      <xsd:simpleType>
        <xsd:restriction base="dms:Note"/>
      </xsd:simpleType>
    </xsd:element>
    <xsd:element name="TAGAge" ma:index="8" nillable="true" ma:displayName="TAGAge" ma:hidden="true" ma:list="379e5c79-d9c3-4952-a067-e05980d12f7d" ma:internalName="TAGAge" ma:readOnly="false" ma:showField="Title" ma:web="69bc34b3-1921-46c7-8c7a-d18363374b4b">
      <xsd:simpleType>
        <xsd:restriction base="dms:Lookup"/>
      </xsd:simpleType>
    </xsd:element>
    <xsd:element name="TAGBusPart" ma:index="9" nillable="true" ma:displayName="TAGBusPart" ma:hidden="true" ma:list="e6599d1e-16c4-4dcc-aa83-4b926728b2ff" ma:internalName="TAGBusPart" ma:readOnly="false" ma:showField="Title" ma:web="69bc34b3-1921-46c7-8c7a-d18363374b4b">
      <xsd:simpleType>
        <xsd:restriction base="dms:Lookup"/>
      </xsd:simpleType>
    </xsd:element>
    <xsd:element name="TAGender" ma:index="10" nillable="true" ma:displayName="TAGender" ma:hidden="true" ma:list="1fedfd00-9c5a-428a-8fed-99736ec43d80" ma:internalName="TAGender" ma:readOnly="false" ma:showField="Title" ma:web="69bc34b3-1921-46c7-8c7a-d18363374b4b">
      <xsd:simpleType>
        <xsd:restriction base="dms:Lookup"/>
      </xsd:simpleType>
    </xsd:element>
    <xsd:element name="TAGEthnicity" ma:index="11" nillable="true" ma:displayName="TAGEthnicity" ma:hidden="true" ma:list="90ba1348-e3b2-4d32-9e12-e8a4f76c577a" ma:internalName="TAGEthnicity" ma:readOnly="false" ma:showField="Title" ma:web="69bc34b3-1921-46c7-8c7a-d18363374b4b">
      <xsd:simpleType>
        <xsd:restriction base="dms:Lookup"/>
      </xsd:simpleType>
    </xsd:element>
    <xsd:element name="Topics" ma:index="12" nillable="true" ma:displayName="Topics" ma:hidden="true" ma:list="d882c70e-9a2a-4ac7-bf8a-63d5b11e81e5" ma:internalName="Topics" ma:readOnly="false" ma:showField="Title" ma:web="69bc34b3-1921-46c7-8c7a-d18363374b4b">
      <xsd:simpleType>
        <xsd:restriction base="dms:Lookup"/>
      </xsd:simpleType>
    </xsd:element>
    <xsd:element name="_dlc_DocId" ma:index="20" nillable="true" ma:displayName="Document ID Value" ma:description="The value of the document ID assigned to this item." ma:internalName="_dlc_DocId" ma:readOnly="true">
      <xsd:simpleType>
        <xsd:restriction base="dms:Text"/>
      </xsd:simpleType>
    </xsd:element>
    <xsd:element name="_dlc_DocIdUrl" ma:index="21"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2" nillable="true" ma:displayName="Persist ID" ma:description="Keep ID on add." ma:hidden="true" ma:internalName="_dlc_DocIdPersistId" ma:readOnly="true">
      <xsd:simpleType>
        <xsd:restriction base="dms:Boolean"/>
      </xsd:simpleType>
    </xsd:element>
    <xsd:element name="o68eaf9243684232b2418c37bbb152dc" ma:index="23" ma:taxonomy="true" ma:internalName="o68eaf9243684232b2418c37bbb152dc" ma:taxonomyFieldName="Division" ma:displayName="Organization" ma:default="" ma:fieldId="{868eaf92-4368-4232-b241-8c37bbb152dc}" ma:sspId="c5141bb9-a4dc-4ae4-b00f-eda7f03420e3" ma:termSetId="fab399b8-4812-477e-b787-6d88ce91a47f" ma:anchorId="00000000-0000-0000-0000-000000000000" ma:open="false" ma:isKeyword="false">
      <xsd:complexType>
        <xsd:sequence>
          <xsd:element ref="pc:Terms" minOccurs="0" maxOccurs="1"/>
        </xsd:sequence>
      </xsd:complexType>
    </xsd:element>
    <xsd:element name="TaxCatchAll" ma:index="24" nillable="true" ma:displayName="Taxonomy Catch All Column" ma:hidden="true" ma:list="{9f1b1011-fad5-4ab7-8fa2-ac38007fb757}" ma:internalName="TaxCatchAll" ma:showField="CatchAllData" ma:web="69bc34b3-1921-46c7-8c7a-d18363374b4b">
      <xsd:complexType>
        <xsd:complexContent>
          <xsd:extension base="dms:MultiChoiceLookup">
            <xsd:sequence>
              <xsd:element name="Value" type="dms:Lookup" maxOccurs="unbounded" minOccurs="0" nillable="true"/>
            </xsd:sequence>
          </xsd:extension>
        </xsd:complexContent>
      </xsd:complexType>
    </xsd:element>
    <xsd:element name="TaxCatchAllLabel" ma:index="25" nillable="true" ma:displayName="Taxonomy Catch All Column1" ma:hidden="true" ma:list="{9f1b1011-fad5-4ab7-8fa2-ac38007fb757}" ma:internalName="TaxCatchAllLabel" ma:readOnly="true" ma:showField="CatchAllDataLabel" ma:web="69bc34b3-1921-46c7-8c7a-d18363374b4b">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c1c1dc04-eeda-4b6e-b2df-40979f5da1d3"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Reading_x0020_Level" ma:index="26" nillable="true" ma:displayName="Reading Level" ma:format="Dropdown" ma:hidden="true" ma:internalName="Reading_x0020_Level" ma:readOnly="false">
      <xsd:simpleType>
        <xsd:restriction base="dms:Choice">
          <xsd:enumeration value="1"/>
          <xsd:enumeration value="2"/>
          <xsd:enumeration value="3"/>
          <xsd:enumeration value="4"/>
          <xsd:enumeration value="5"/>
          <xsd:enumeration value="6"/>
          <xsd:enumeration value="7"/>
          <xsd:enumeration value="8"/>
          <xsd:enumeration value="9"/>
          <xsd:enumeration value="10"/>
          <xsd:enumeration value="11"/>
          <xsd:enumeration value="12"/>
          <xsd:enumeration value="12+"/>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6" ma:displayName="Content Type"/>
        <xsd:element ref="dc:title" maxOccurs="1" ma:index="1" ma:displayName="Title"/>
        <xsd:element ref="dc:subject" minOccurs="0" maxOccurs="1"/>
        <xsd:element ref="dc:description" minOccurs="0" maxOccurs="1"/>
        <xsd:element name="keywords" minOccurs="0" maxOccurs="1" type="xsd:string" ma:index="5"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p:properties xmlns:p="http://schemas.microsoft.com/office/2006/metadata/properties" xmlns:xsi="http://www.w3.org/2001/XMLSchema-instance" xmlns:pc="http://schemas.microsoft.com/office/infopath/2007/PartnerControls">
  <documentManagement>
    <Language xmlns="http://schemas.microsoft.com/sharepoint/v3">English</Language>
    <TAGBusPart xmlns="69bc34b3-1921-46c7-8c7a-d18363374b4b" xsi:nil="true"/>
    <TAGender xmlns="69bc34b3-1921-46c7-8c7a-d18363374b4b" xsi:nil="true"/>
    <Publication_x0020_Type xmlns="69bc34b3-1921-46c7-8c7a-d18363374b4b" xsi:nil="true"/>
    <Topics xmlns="69bc34b3-1921-46c7-8c7a-d18363374b4b" xsi:nil="true"/>
    <TaxCatchAll xmlns="69bc34b3-1921-46c7-8c7a-d18363374b4b">
      <Value>28</Value>
    </TaxCatchAll>
    <Reading_x0020_Level xmlns="c1c1dc04-eeda-4b6e-b2df-40979f5da1d3">6</Reading_x0020_Level>
    <TAGEthnicity xmlns="69bc34b3-1921-46c7-8c7a-d18363374b4b" xsi:nil="true"/>
    <o68eaf9243684232b2418c37bbb152dc xmlns="69bc34b3-1921-46c7-8c7a-d18363374b4b">
      <Terms xmlns="http://schemas.microsoft.com/office/infopath/2007/PartnerControls">
        <TermInfo xmlns="http://schemas.microsoft.com/office/infopath/2007/PartnerControls">
          <TermName xmlns="http://schemas.microsoft.com/office/infopath/2007/PartnerControls">Local Governmental Financing</TermName>
          <TermId xmlns="http://schemas.microsoft.com/office/infopath/2007/PartnerControls">80c71d1a-be15-484a-88bb-f1f056d69f94</TermId>
        </TermInfo>
      </Terms>
    </o68eaf9243684232b2418c37bbb152dc>
    <Abstract xmlns="69bc34b3-1921-46c7-8c7a-d18363374b4b">PowerPoint Presentation from FY 2012-13 Cost Report Training to include changes in the fiscal year from last year, updates to the current fiscal year and using the Paradox application</Abstract>
    <PublishingContactName xmlns="http://schemas.microsoft.com/sharepoint/v3">SUD_FMAB</PublishingContactName>
    <TAGAge xmlns="69bc34b3-1921-46c7-8c7a-d18363374b4b" xsi:nil="true"/>
    <_dlc_DocId xmlns="69bc34b3-1921-46c7-8c7a-d18363374b4b">DHCSDOC-2129867196-1015</_dlc_DocId>
    <_dlc_DocIdUrl xmlns="69bc34b3-1921-46c7-8c7a-d18363374b4b">
      <Url>http://dhcs2016prod:88/provgovpart/_layouts/15/DocIdRedir.aspx?ID=DHCSDOC-2129867196-1015</Url>
      <Description>DHCSDOC-2129867196-1015</Description>
    </_dlc_DocIdUrl>
  </documentManagement>
</p:properties>
</file>

<file path=customXml/item5.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00845338-F866-4BA0-921B-865659E7E87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69bc34b3-1921-46c7-8c7a-d18363374b4b"/>
    <ds:schemaRef ds:uri="c1c1dc04-eeda-4b6e-b2df-40979f5da1d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7C325D8-AFC5-436C-9DA6-1F62A99D84C8}">
  <ds:schemaRefs>
    <ds:schemaRef ds:uri="http://schemas.microsoft.com/sharepoint/v3/contenttype/forms"/>
  </ds:schemaRefs>
</ds:datastoreItem>
</file>

<file path=customXml/itemProps3.xml><?xml version="1.0" encoding="utf-8"?>
<ds:datastoreItem xmlns:ds="http://schemas.openxmlformats.org/officeDocument/2006/customXml" ds:itemID="{5EB3EC3D-EC49-4AAB-A349-72E6FDC4BF2B}"/>
</file>

<file path=customXml/itemProps4.xml><?xml version="1.0" encoding="utf-8"?>
<ds:datastoreItem xmlns:ds="http://schemas.openxmlformats.org/officeDocument/2006/customXml" ds:itemID="{70DAB4B1-720E-4BFB-8C99-0C573E9FF241}">
  <ds:schemaRefs>
    <ds:schemaRef ds:uri="http://schemas.microsoft.com/office/2006/metadata/properties"/>
    <ds:schemaRef ds:uri="http://schemas.microsoft.com/office/infopath/2007/PartnerControls"/>
    <ds:schemaRef ds:uri="http://schemas.microsoft.com/sharepoint/v3"/>
    <ds:schemaRef ds:uri="69bc34b3-1921-46c7-8c7a-d18363374b4b"/>
    <ds:schemaRef ds:uri="c1c1dc04-eeda-4b6e-b2df-40979f5da1d3"/>
  </ds:schemaRefs>
</ds:datastoreItem>
</file>

<file path=customXml/itemProps5.xml><?xml version="1.0" encoding="utf-8"?>
<ds:datastoreItem xmlns:ds="http://schemas.openxmlformats.org/officeDocument/2006/customXml" ds:itemID="{FE018EF9-6428-4460-99BA-11F7EE3A82DF}"/>
</file>

<file path=docProps/app.xml><?xml version="1.0" encoding="utf-8"?>
<Properties xmlns="http://schemas.openxmlformats.org/officeDocument/2006/extended-properties" xmlns:vt="http://schemas.openxmlformats.org/officeDocument/2006/docPropsVTypes">
  <Template>Adjacency</Template>
  <TotalTime>10162</TotalTime>
  <Words>1993</Words>
  <Application>Microsoft Office PowerPoint</Application>
  <PresentationFormat>On-screen Show (4:3)</PresentationFormat>
  <Paragraphs>513</Paragraphs>
  <Slides>70</Slides>
  <Notes>39</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70</vt:i4>
      </vt:variant>
    </vt:vector>
  </HeadingPairs>
  <TitlesOfParts>
    <vt:vector size="82" baseType="lpstr">
      <vt:lpstr>Arial</vt:lpstr>
      <vt:lpstr>Bell MT</vt:lpstr>
      <vt:lpstr>Calibri</vt:lpstr>
      <vt:lpstr>Franklin Gothic Book</vt:lpstr>
      <vt:lpstr>Garamond</vt:lpstr>
      <vt:lpstr>Gill Sans MT</vt:lpstr>
      <vt:lpstr>Tahoma</vt:lpstr>
      <vt:lpstr>Trebuchet MS</vt:lpstr>
      <vt:lpstr>Verdana</vt:lpstr>
      <vt:lpstr>Wingdings</vt:lpstr>
      <vt:lpstr>Wingdings 2</vt:lpstr>
      <vt:lpstr>Adjacency</vt:lpstr>
      <vt:lpstr>Cost Report Training Fiscal Year 2012-13</vt:lpstr>
      <vt:lpstr>Paradox Information</vt:lpstr>
      <vt:lpstr>The Paradox Application</vt:lpstr>
      <vt:lpstr>Money pools for reporting expenditures</vt:lpstr>
      <vt:lpstr>Money Pool Restrictions</vt:lpstr>
      <vt:lpstr>Cost Reporting with respect to Substance Use Disorder</vt:lpstr>
      <vt:lpstr>First Step, obtaining Paradox</vt:lpstr>
      <vt:lpstr>Providers and Partners Tab</vt:lpstr>
      <vt:lpstr>Providers and Partner’s Tab</vt:lpstr>
      <vt:lpstr>Substance Use Disorder (SUD) Servies</vt:lpstr>
      <vt:lpstr>Paradox is located on the Web</vt:lpstr>
      <vt:lpstr>New this year - .zip file</vt:lpstr>
      <vt:lpstr>Help for Paradox Application</vt:lpstr>
      <vt:lpstr>Recording in Paradox (PDX)</vt:lpstr>
      <vt:lpstr>Paradox and the Cost Report Complex Combination Report</vt:lpstr>
      <vt:lpstr>Gathering field (providers) information</vt:lpstr>
      <vt:lpstr>Help is available</vt:lpstr>
      <vt:lpstr>DMC Settlement Forms Data Entry Form</vt:lpstr>
      <vt:lpstr>Information manually transfers from DMC Forms to PDX -</vt:lpstr>
      <vt:lpstr>When DMC Reimbursement = $0.00</vt:lpstr>
      <vt:lpstr>Sorting a Mixed Group</vt:lpstr>
      <vt:lpstr>How would you report</vt:lpstr>
      <vt:lpstr>Reporting Number of Sessions</vt:lpstr>
      <vt:lpstr>Submit Cost Report to DHCS</vt:lpstr>
      <vt:lpstr>Who says, November 1 </vt:lpstr>
      <vt:lpstr>Submit the Cost Report</vt:lpstr>
      <vt:lpstr>US Mail Address</vt:lpstr>
      <vt:lpstr>Received at DHCS </vt:lpstr>
      <vt:lpstr>The Paradox Past </vt:lpstr>
      <vt:lpstr>Paradox at DHCS / Cost Report</vt:lpstr>
      <vt:lpstr>Paradox Platforms</vt:lpstr>
      <vt:lpstr>Cost Report Information</vt:lpstr>
      <vt:lpstr>Cost Report Support Files</vt:lpstr>
      <vt:lpstr>Paradox Application</vt:lpstr>
      <vt:lpstr>What do you get at download</vt:lpstr>
      <vt:lpstr>How does Paradox work Logic of something true / false</vt:lpstr>
      <vt:lpstr>Framing a Paradox Record</vt:lpstr>
      <vt:lpstr>Fiscal Data Element  Report  - FDER</vt:lpstr>
      <vt:lpstr>Where to find 1213 FDER</vt:lpstr>
      <vt:lpstr>Paradox Make-Up</vt:lpstr>
      <vt:lpstr>Opening Paradox</vt:lpstr>
      <vt:lpstr>Running Reports</vt:lpstr>
      <vt:lpstr>Paradox Navigation and Help</vt:lpstr>
      <vt:lpstr>Moving through Paradox</vt:lpstr>
      <vt:lpstr>Moving around in PDX records</vt:lpstr>
      <vt:lpstr>Selecting Print Targets</vt:lpstr>
      <vt:lpstr>Creating (Editing) a record</vt:lpstr>
      <vt:lpstr>Using the control space bar</vt:lpstr>
      <vt:lpstr>Using the control space bar2</vt:lpstr>
      <vt:lpstr>Using the control space bar3</vt:lpstr>
      <vt:lpstr>Using the control space bar for Program Code look up</vt:lpstr>
      <vt:lpstr>Using the control space bar for funding line information </vt:lpstr>
      <vt:lpstr>Using the control space bar for Funding Line information</vt:lpstr>
      <vt:lpstr>Tying the Non DMC to DMC record  - check box</vt:lpstr>
      <vt:lpstr>A completed DMC record</vt:lpstr>
      <vt:lpstr>Paradox Business Edits</vt:lpstr>
      <vt:lpstr>Paradox Business Edits2</vt:lpstr>
      <vt:lpstr>Paradox Business Edits3</vt:lpstr>
      <vt:lpstr>Fiscal Detail Report</vt:lpstr>
      <vt:lpstr>Fiscal Detail Report2</vt:lpstr>
      <vt:lpstr>Funding Line usage</vt:lpstr>
      <vt:lpstr>Paradox Tools</vt:lpstr>
      <vt:lpstr>Submitting PDX Files to DHCS</vt:lpstr>
      <vt:lpstr>And technology ran away!</vt:lpstr>
      <vt:lpstr>Not all electronic media accepted</vt:lpstr>
      <vt:lpstr>Paradox Submission / 6 Critical Files</vt:lpstr>
      <vt:lpstr>C1213_0 Data Sub-Directory</vt:lpstr>
      <vt:lpstr>Sending in your Paradox files</vt:lpstr>
      <vt:lpstr>Yes we have a new mailbox</vt:lpstr>
      <vt:lpstr>Heave up… a big sigh of relief</vt:lpstr>
    </vt:vector>
  </TitlesOfParts>
  <Company>DHCS and CDPH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Cost Report training PowerPoint for FY 2012-13</dc:title>
  <dc:creator>Jeffrey Trapnell</dc:creator>
  <cp:keywords>cost report,fiscal, paradox, pdx, dmc,</cp:keywords>
  <cp:lastModifiedBy>Jamie Bracht</cp:lastModifiedBy>
  <cp:revision>455</cp:revision>
  <cp:lastPrinted>2013-08-09T20:28:48Z</cp:lastPrinted>
  <dcterms:created xsi:type="dcterms:W3CDTF">2012-07-10T19:18:33Z</dcterms:created>
  <dcterms:modified xsi:type="dcterms:W3CDTF">2020-12-10T04:20:19Z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0x010100EEE380F46F125946A8B4C4C90D9FFCDC002BD714A348B448409FBFD44A860871DB</vt:lpwstr>
  </property>
  <property fmtid="{D5CDD505-2E9C-101B-9397-08002B2CF9AE}" pid="3" name="Order">
    <vt:r8>611900</vt:r8>
  </property>
  <property fmtid="{D5CDD505-2E9C-101B-9397-08002B2CF9AE}" pid="4" name="xd_Signature">
    <vt:bool>false</vt:bool>
  </property>
  <property fmtid="{D5CDD505-2E9C-101B-9397-08002B2CF9AE}" pid="5" name="xd_ProgID">
    <vt:lpwstr/>
  </property>
  <property fmtid="{D5CDD505-2E9C-101B-9397-08002B2CF9AE}" pid="6" name="_SourceUrl">
    <vt:lpwstr/>
  </property>
  <property fmtid="{D5CDD505-2E9C-101B-9397-08002B2CF9AE}" pid="7" name="_SharedFileIndex">
    <vt:lpwstr/>
  </property>
  <property fmtid="{D5CDD505-2E9C-101B-9397-08002B2CF9AE}" pid="8" name="TemplateUrl">
    <vt:lpwstr/>
  </property>
  <property fmtid="{D5CDD505-2E9C-101B-9397-08002B2CF9AE}" pid="9" name="_dlc_DocIdItemGuid">
    <vt:lpwstr>fee63453-4d12-4c0d-a7ce-99d823d6e609</vt:lpwstr>
  </property>
  <property fmtid="{D5CDD505-2E9C-101B-9397-08002B2CF9AE}" pid="10" name="Remediated">
    <vt:bool>false</vt:bool>
  </property>
  <property fmtid="{D5CDD505-2E9C-101B-9397-08002B2CF9AE}" pid="11" name="Organization">
    <vt:lpwstr>105</vt:lpwstr>
  </property>
  <property fmtid="{D5CDD505-2E9C-101B-9397-08002B2CF9AE}" pid="12" name="Division">
    <vt:lpwstr>28;#Local Governmental Financing|80c71d1a-be15-484a-88bb-f1f056d69f94</vt:lpwstr>
  </property>
</Properties>
</file>