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2.xml" ContentType="application/vnd.openxmlformats-officedocument.presentationml.notesSlide+xml"/>
  <Override PartName="/ppt/notesSlides/notesSlide1.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3.xml" ContentType="application/vnd.openxmlformats-officedocument.presentationml.notesSlide+xml"/>
  <Override PartName="/ppt/theme/theme1.xml" ContentType="application/vnd.openxmlformats-officedocument.theme+xml"/>
  <Override PartName="/ppt/theme/theme3.xml" ContentType="application/vnd.openxmlformats-officedocument.theme+xml"/>
  <Override PartName="/ppt/handoutMasters/handoutMaster1.xml" ContentType="application/vnd.openxmlformats-officedocument.presentationml.handoutMaster+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trictFirstAndLastChars="0" saveSubsetFonts="1">
  <p:sldMasterIdLst>
    <p:sldMasterId id="2147483648" r:id="rId5"/>
  </p:sldMasterIdLst>
  <p:notesMasterIdLst>
    <p:notesMasterId r:id="rId26"/>
  </p:notesMasterIdLst>
  <p:handoutMasterIdLst>
    <p:handoutMasterId r:id="rId27"/>
  </p:handoutMasterIdLst>
  <p:sldIdLst>
    <p:sldId id="262" r:id="rId6"/>
    <p:sldId id="480" r:id="rId7"/>
    <p:sldId id="447" r:id="rId8"/>
    <p:sldId id="402" r:id="rId9"/>
    <p:sldId id="448" r:id="rId10"/>
    <p:sldId id="462" r:id="rId11"/>
    <p:sldId id="506" r:id="rId12"/>
    <p:sldId id="502" r:id="rId13"/>
    <p:sldId id="501" r:id="rId14"/>
    <p:sldId id="494" r:id="rId15"/>
    <p:sldId id="461" r:id="rId16"/>
    <p:sldId id="469" r:id="rId17"/>
    <p:sldId id="472" r:id="rId18"/>
    <p:sldId id="475" r:id="rId19"/>
    <p:sldId id="467" r:id="rId20"/>
    <p:sldId id="474" r:id="rId21"/>
    <p:sldId id="507" r:id="rId22"/>
    <p:sldId id="503" r:id="rId23"/>
    <p:sldId id="504" r:id="rId24"/>
    <p:sldId id="505" r:id="rId25"/>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20000"/>
      </a:spcBef>
      <a:spcAft>
        <a:spcPct val="0"/>
      </a:spcAft>
      <a:buClr>
        <a:schemeClr val="bg2"/>
      </a:buClr>
      <a:buSzPct val="100000"/>
      <a:buFont typeface="Times New Roman" panose="02020603050405020304" pitchFamily="18" charset="0"/>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1pPr>
    <a:lvl2pPr marL="457200" algn="l" rtl="0" eaLnBrk="0" fontAlgn="base" hangingPunct="0">
      <a:spcBef>
        <a:spcPct val="20000"/>
      </a:spcBef>
      <a:spcAft>
        <a:spcPct val="0"/>
      </a:spcAft>
      <a:buClr>
        <a:schemeClr val="bg2"/>
      </a:buClr>
      <a:buSzPct val="100000"/>
      <a:buFont typeface="Times New Roman" panose="02020603050405020304" pitchFamily="18" charset="0"/>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2pPr>
    <a:lvl3pPr marL="914400" algn="l" rtl="0" eaLnBrk="0" fontAlgn="base" hangingPunct="0">
      <a:spcBef>
        <a:spcPct val="20000"/>
      </a:spcBef>
      <a:spcAft>
        <a:spcPct val="0"/>
      </a:spcAft>
      <a:buClr>
        <a:schemeClr val="bg2"/>
      </a:buClr>
      <a:buSzPct val="100000"/>
      <a:buFont typeface="Times New Roman" panose="02020603050405020304" pitchFamily="18" charset="0"/>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3pPr>
    <a:lvl4pPr marL="1371600" algn="l" rtl="0" eaLnBrk="0" fontAlgn="base" hangingPunct="0">
      <a:spcBef>
        <a:spcPct val="20000"/>
      </a:spcBef>
      <a:spcAft>
        <a:spcPct val="0"/>
      </a:spcAft>
      <a:buClr>
        <a:schemeClr val="bg2"/>
      </a:buClr>
      <a:buSzPct val="100000"/>
      <a:buFont typeface="Times New Roman" panose="02020603050405020304" pitchFamily="18" charset="0"/>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4pPr>
    <a:lvl5pPr marL="1828800" algn="l" rtl="0" eaLnBrk="0" fontAlgn="base" hangingPunct="0">
      <a:spcBef>
        <a:spcPct val="20000"/>
      </a:spcBef>
      <a:spcAft>
        <a:spcPct val="0"/>
      </a:spcAft>
      <a:buClr>
        <a:schemeClr val="bg2"/>
      </a:buClr>
      <a:buSzPct val="100000"/>
      <a:buFont typeface="Times New Roman" panose="02020603050405020304" pitchFamily="18" charset="0"/>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5pPr>
    <a:lvl6pPr marL="2286000" algn="l" defTabSz="914400" rtl="0" eaLnBrk="1" latinLnBrk="0" hangingPunct="1">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6pPr>
    <a:lvl7pPr marL="2743200" algn="l" defTabSz="914400" rtl="0" eaLnBrk="1" latinLnBrk="0" hangingPunct="1">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7pPr>
    <a:lvl8pPr marL="3200400" algn="l" defTabSz="914400" rtl="0" eaLnBrk="1" latinLnBrk="0" hangingPunct="1">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8pPr>
    <a:lvl9pPr marL="3657600" algn="l" defTabSz="914400" rtl="0" eaLnBrk="1" latinLnBrk="0" hangingPunct="1">
      <a:defRPr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1208">
          <p15:clr>
            <a:srgbClr val="A4A3A4"/>
          </p15:clr>
        </p15:guide>
        <p15:guide id="2" pos="2888">
          <p15:clr>
            <a:srgbClr val="A4A3A4"/>
          </p15:clr>
        </p15:guide>
      </p15:sldGuideLst>
    </p:ext>
    <p:ext uri="{2D200454-40CA-4A62-9FC3-DE9A4176ACB9}">
      <p15:notesGuideLst xmlns:p15="http://schemas.microsoft.com/office/powerpoint/2012/main">
        <p15:guide id="1" orient="horz" pos="2880">
          <p15:clr>
            <a:srgbClr val="A4A3A4"/>
          </p15:clr>
        </p15:guide>
        <p15:guide id="2" pos="216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0F6FD"/>
    <a:srgbClr val="FF00FF"/>
    <a:srgbClr val="C08040"/>
    <a:srgbClr val="800000"/>
    <a:srgbClr val="A50021"/>
    <a:srgbClr val="663300"/>
    <a:srgbClr val="016A87"/>
    <a:srgbClr val="23476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6601" autoAdjust="0"/>
    <p:restoredTop sz="97199" autoAdjust="0"/>
  </p:normalViewPr>
  <p:slideViewPr>
    <p:cSldViewPr snapToGrid="0">
      <p:cViewPr varScale="1">
        <p:scale>
          <a:sx n="54" d="100"/>
          <a:sy n="54" d="100"/>
        </p:scale>
        <p:origin x="90" y="480"/>
      </p:cViewPr>
      <p:guideLst>
        <p:guide orient="horz" pos="1208"/>
        <p:guide pos="288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p:cViewPr varScale="1">
        <p:scale>
          <a:sx n="57" d="100"/>
          <a:sy n="57" d="100"/>
        </p:scale>
        <p:origin x="-1704" y="-90"/>
      </p:cViewPr>
      <p:guideLst>
        <p:guide orient="horz" pos="2880"/>
        <p:guide pos="216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customXml" Target="../customXml/item5.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30" Type="http://schemas.openxmlformats.org/officeDocument/2006/relationships/theme" Target="theme/theme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CCD391E0-D8FA-42C3-BA27-7A538BEEDE2C}"/>
              </a:ext>
            </a:extLst>
          </p:cNvPr>
          <p:cNvSpPr>
            <a:spLocks noGrp="1" noChangeArrowheads="1"/>
          </p:cNvSpPr>
          <p:nvPr>
            <p:ph type="body" sz="quarter" idx="3"/>
          </p:nvPr>
        </p:nvSpPr>
        <p:spPr bwMode="auto">
          <a:xfrm>
            <a:off x="912813" y="4341813"/>
            <a:ext cx="50323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173" tIns="44787" rIns="91173" bIns="44787" numCol="1" anchor="t" anchorCtr="0" compatLnSpc="1">
            <a:prstTxWarp prst="textNoShape">
              <a:avLst/>
            </a:prstTxWarp>
          </a:bodyPr>
          <a:lstStyle/>
          <a:p>
            <a:pPr lvl="0"/>
            <a:r>
              <a:rPr lang="en-US" altLang="en-US"/>
              <a:t>Click to edit Master notes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1" name="Rectangle 3">
            <a:extLst>
              <a:ext uri="{FF2B5EF4-FFF2-40B4-BE49-F238E27FC236}">
                <a16:creationId xmlns:a16="http://schemas.microsoft.com/office/drawing/2014/main" id="{12BC5EE1-92D3-458F-BC5F-6161093F30F4}"/>
              </a:ext>
            </a:extLst>
          </p:cNvPr>
          <p:cNvSpPr>
            <a:spLocks noGrp="1" noRot="1" noChangeAspect="1" noChangeArrowheads="1" noTextEdit="1"/>
          </p:cNvSpPr>
          <p:nvPr>
            <p:ph type="sldImg" idx="2"/>
          </p:nvPr>
        </p:nvSpPr>
        <p:spPr bwMode="auto">
          <a:xfrm>
            <a:off x="1152525" y="693738"/>
            <a:ext cx="4552950" cy="3414712"/>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1BE0CCD8-6C22-4B13-985C-7ADF8B8B321A}"/>
              </a:ext>
            </a:extLst>
          </p:cNvPr>
          <p:cNvSpPr>
            <a:spLocks noGrp="1" noRot="1" noChangeAspect="1" noChangeArrowheads="1" noTextEdit="1"/>
          </p:cNvSpPr>
          <p:nvPr>
            <p:ph type="sldImg"/>
          </p:nvPr>
        </p:nvSpPr>
        <p:spPr>
          <a:ln/>
        </p:spPr>
      </p:sp>
      <p:sp>
        <p:nvSpPr>
          <p:cNvPr id="50179" name="Rectangle 3">
            <a:extLst>
              <a:ext uri="{FF2B5EF4-FFF2-40B4-BE49-F238E27FC236}">
                <a16:creationId xmlns:a16="http://schemas.microsoft.com/office/drawing/2014/main" id="{94BD7C36-032B-452B-9834-23F99CFEC53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a:extLst>
              <a:ext uri="{FF2B5EF4-FFF2-40B4-BE49-F238E27FC236}">
                <a16:creationId xmlns:a16="http://schemas.microsoft.com/office/drawing/2014/main" id="{81D2F3A1-3D03-44D4-B27A-014BA9C7F757}"/>
              </a:ext>
            </a:extLst>
          </p:cNvPr>
          <p:cNvSpPr>
            <a:spLocks noGrp="1" noRot="1" noChangeAspect="1" noChangeArrowheads="1" noTextEdit="1"/>
          </p:cNvSpPr>
          <p:nvPr>
            <p:ph type="sldImg"/>
          </p:nvPr>
        </p:nvSpPr>
        <p:spPr>
          <a:xfrm>
            <a:off x="1143000" y="685800"/>
            <a:ext cx="4572000" cy="3429000"/>
          </a:xfrm>
          <a:ln/>
        </p:spPr>
      </p:sp>
      <p:sp>
        <p:nvSpPr>
          <p:cNvPr id="408579" name="Rectangle 3">
            <a:extLst>
              <a:ext uri="{FF2B5EF4-FFF2-40B4-BE49-F238E27FC236}">
                <a16:creationId xmlns:a16="http://schemas.microsoft.com/office/drawing/2014/main" id="{B99B480F-86D2-43C4-B1B9-1DE059E50A6C}"/>
              </a:ext>
            </a:extLst>
          </p:cNvPr>
          <p:cNvSpPr>
            <a:spLocks noGrp="1" noChangeArrowheads="1"/>
          </p:cNvSpPr>
          <p:nvPr>
            <p:ph type="body" idx="1"/>
          </p:nvPr>
        </p:nvSpPr>
        <p:spPr>
          <a:xfrm>
            <a:off x="685800" y="4341813"/>
            <a:ext cx="5486400" cy="4116387"/>
          </a:xfrm>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Rectangle 2">
            <a:extLst>
              <a:ext uri="{FF2B5EF4-FFF2-40B4-BE49-F238E27FC236}">
                <a16:creationId xmlns:a16="http://schemas.microsoft.com/office/drawing/2014/main" id="{6A193D6E-B58D-4814-BECD-E3E44FCC96C5}"/>
              </a:ext>
            </a:extLst>
          </p:cNvPr>
          <p:cNvSpPr>
            <a:spLocks noGrp="1" noRot="1" noChangeAspect="1" noChangeArrowheads="1" noTextEdit="1"/>
          </p:cNvSpPr>
          <p:nvPr>
            <p:ph type="sldImg"/>
          </p:nvPr>
        </p:nvSpPr>
        <p:spPr>
          <a:xfrm>
            <a:off x="1143000" y="685800"/>
            <a:ext cx="4572000" cy="3429000"/>
          </a:xfrm>
          <a:ln/>
        </p:spPr>
      </p:sp>
      <p:sp>
        <p:nvSpPr>
          <p:cNvPr id="351235" name="Rectangle 3">
            <a:extLst>
              <a:ext uri="{FF2B5EF4-FFF2-40B4-BE49-F238E27FC236}">
                <a16:creationId xmlns:a16="http://schemas.microsoft.com/office/drawing/2014/main" id="{75275263-852A-447C-99AF-01204D4F5CFF}"/>
              </a:ext>
            </a:extLst>
          </p:cNvPr>
          <p:cNvSpPr>
            <a:spLocks noGrp="1" noChangeArrowheads="1"/>
          </p:cNvSpPr>
          <p:nvPr>
            <p:ph type="body" idx="1"/>
          </p:nvPr>
        </p:nvSpPr>
        <p:spPr>
          <a:xfrm>
            <a:off x="685800" y="4341813"/>
            <a:ext cx="5486400" cy="4116387"/>
          </a:xfrm>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a:extLst>
              <a:ext uri="{FF2B5EF4-FFF2-40B4-BE49-F238E27FC236}">
                <a16:creationId xmlns:a16="http://schemas.microsoft.com/office/drawing/2014/main" id="{CFBB85A9-8162-44FA-98D1-CD97B6C49FB4}"/>
              </a:ext>
            </a:extLst>
          </p:cNvPr>
          <p:cNvSpPr>
            <a:spLocks noGrp="1" noRot="1" noChangeAspect="1" noChangeArrowheads="1" noTextEdit="1"/>
          </p:cNvSpPr>
          <p:nvPr>
            <p:ph type="sldImg"/>
          </p:nvPr>
        </p:nvSpPr>
        <p:spPr>
          <a:xfrm>
            <a:off x="1143000" y="685800"/>
            <a:ext cx="4572000" cy="3429000"/>
          </a:xfrm>
          <a:ln/>
        </p:spPr>
      </p:sp>
      <p:sp>
        <p:nvSpPr>
          <p:cNvPr id="286723" name="Rectangle 3">
            <a:extLst>
              <a:ext uri="{FF2B5EF4-FFF2-40B4-BE49-F238E27FC236}">
                <a16:creationId xmlns:a16="http://schemas.microsoft.com/office/drawing/2014/main" id="{12A74940-62E0-46A4-9B7F-AC5831345E74}"/>
              </a:ext>
            </a:extLst>
          </p:cNvPr>
          <p:cNvSpPr>
            <a:spLocks noGrp="1" noChangeArrowheads="1"/>
          </p:cNvSpPr>
          <p:nvPr>
            <p:ph type="body" idx="1"/>
          </p:nvPr>
        </p:nvSpPr>
        <p:spPr>
          <a:xfrm>
            <a:off x="685800" y="4341813"/>
            <a:ext cx="5486400" cy="4116387"/>
          </a:xfrm>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2">
            <a:extLst>
              <a:ext uri="{FF2B5EF4-FFF2-40B4-BE49-F238E27FC236}">
                <a16:creationId xmlns:a16="http://schemas.microsoft.com/office/drawing/2014/main" id="{2D62A057-6DAC-4C9C-BCAE-B207D282C866}"/>
              </a:ext>
            </a:extLst>
          </p:cNvPr>
          <p:cNvSpPr>
            <a:spLocks noGrp="1" noRot="1" noChangeAspect="1" noChangeArrowheads="1" noTextEdit="1"/>
          </p:cNvSpPr>
          <p:nvPr>
            <p:ph type="sldImg"/>
          </p:nvPr>
        </p:nvSpPr>
        <p:spPr>
          <a:xfrm>
            <a:off x="1143000" y="685800"/>
            <a:ext cx="4572000" cy="3429000"/>
          </a:xfrm>
          <a:ln/>
        </p:spPr>
      </p:sp>
      <p:sp>
        <p:nvSpPr>
          <p:cNvPr id="353283" name="Rectangle 3">
            <a:extLst>
              <a:ext uri="{FF2B5EF4-FFF2-40B4-BE49-F238E27FC236}">
                <a16:creationId xmlns:a16="http://schemas.microsoft.com/office/drawing/2014/main" id="{4535A7BF-3112-4BB0-9980-9C9BAB2C7122}"/>
              </a:ext>
            </a:extLst>
          </p:cNvPr>
          <p:cNvSpPr>
            <a:spLocks noGrp="1" noChangeArrowheads="1"/>
          </p:cNvSpPr>
          <p:nvPr>
            <p:ph type="body" idx="1"/>
          </p:nvPr>
        </p:nvSpPr>
        <p:spPr>
          <a:xfrm>
            <a:off x="685800" y="4341813"/>
            <a:ext cx="5486400" cy="4116387"/>
          </a:xfrm>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2">
            <a:extLst>
              <a:ext uri="{FF2B5EF4-FFF2-40B4-BE49-F238E27FC236}">
                <a16:creationId xmlns:a16="http://schemas.microsoft.com/office/drawing/2014/main" id="{0D28AEB9-F1FB-4D8B-9532-BD876BF0680D}"/>
              </a:ext>
            </a:extLst>
          </p:cNvPr>
          <p:cNvSpPr>
            <a:spLocks noGrp="1" noRot="1" noChangeAspect="1" noChangeArrowheads="1" noTextEdit="1"/>
          </p:cNvSpPr>
          <p:nvPr>
            <p:ph type="sldImg"/>
          </p:nvPr>
        </p:nvSpPr>
        <p:spPr>
          <a:ln/>
        </p:spPr>
      </p:sp>
      <p:sp>
        <p:nvSpPr>
          <p:cNvPr id="456707" name="Rectangle 3">
            <a:extLst>
              <a:ext uri="{FF2B5EF4-FFF2-40B4-BE49-F238E27FC236}">
                <a16:creationId xmlns:a16="http://schemas.microsoft.com/office/drawing/2014/main" id="{1412CA24-84A7-4E19-88A3-6CE0CDCD86B5}"/>
              </a:ext>
            </a:extLst>
          </p:cNvPr>
          <p:cNvSpPr>
            <a:spLocks noGrp="1" noChangeArrowheads="1"/>
          </p:cNvSpPr>
          <p:nvPr>
            <p:ph type="body" idx="1"/>
          </p:nvPr>
        </p:nvSpPr>
        <p:spPr/>
        <p:txBody>
          <a:bodyPr/>
          <a:lstStyle/>
          <a:p>
            <a:pPr>
              <a:buFontTx/>
              <a:buChar char="•"/>
            </a:pPr>
            <a:r>
              <a:rPr lang="en-US" altLang="en-US" sz="1800"/>
              <a:t>JVN:  A way to conduct diabetic screening using technology that takes photos of the eye to measure the progression of disease so that any physician can address disease progression in the event that an ophthalmologist is not available, which often is the case at IHS facilities.</a:t>
            </a:r>
          </a:p>
          <a:p>
            <a:pPr>
              <a:buFontTx/>
              <a:buChar char="•"/>
            </a:pPr>
            <a:r>
              <a:rPr lang="en-US" altLang="en-US" sz="1800"/>
              <a:t>Public Health Nurse Visits:  Payment of these visits without a doctor co-signature is intended to maintain the continuity of the disease management processes that initiated by IHS, support the IHS overall processes, and encourage as much culturally appropriate interaction with at-risk members as possible.</a:t>
            </a:r>
          </a:p>
          <a:p>
            <a:pPr>
              <a:buFontTx/>
              <a:buChar char="•"/>
            </a:pPr>
            <a:endParaRPr lang="en-US" altLang="en-US" sz="18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a:extLst>
              <a:ext uri="{FF2B5EF4-FFF2-40B4-BE49-F238E27FC236}">
                <a16:creationId xmlns:a16="http://schemas.microsoft.com/office/drawing/2014/main" id="{3EAE1EFB-153C-4F99-BABF-D348724E3FB1}"/>
              </a:ext>
            </a:extLst>
          </p:cNvPr>
          <p:cNvSpPr>
            <a:spLocks noGrp="1" noRot="1" noChangeAspect="1" noChangeArrowheads="1" noTextEdit="1"/>
          </p:cNvSpPr>
          <p:nvPr>
            <p:ph type="sldImg"/>
          </p:nvPr>
        </p:nvSpPr>
        <p:spPr>
          <a:xfrm>
            <a:off x="1143000" y="685800"/>
            <a:ext cx="4572000" cy="3429000"/>
          </a:xfrm>
          <a:ln/>
        </p:spPr>
      </p:sp>
      <p:sp>
        <p:nvSpPr>
          <p:cNvPr id="453635" name="Rectangle 3">
            <a:extLst>
              <a:ext uri="{FF2B5EF4-FFF2-40B4-BE49-F238E27FC236}">
                <a16:creationId xmlns:a16="http://schemas.microsoft.com/office/drawing/2014/main" id="{9198F85B-AC6A-4E0D-8418-F13E73559216}"/>
              </a:ext>
            </a:extLst>
          </p:cNvPr>
          <p:cNvSpPr>
            <a:spLocks noGrp="1" noChangeArrowheads="1"/>
          </p:cNvSpPr>
          <p:nvPr>
            <p:ph type="body" idx="1"/>
          </p:nvPr>
        </p:nvSpPr>
        <p:spPr>
          <a:xfrm>
            <a:off x="685800" y="4343400"/>
            <a:ext cx="5486400" cy="4114800"/>
          </a:xfrm>
        </p:spPr>
        <p:txBody>
          <a:bodyPr/>
          <a:lstStyle/>
          <a:p>
            <a:pPr>
              <a:buFontTx/>
              <a:buChar char="•"/>
            </a:pPr>
            <a:r>
              <a:rPr lang="en-US" altLang="en-US" sz="1800"/>
              <a:t>Disease management</a:t>
            </a:r>
          </a:p>
          <a:p>
            <a:pPr>
              <a:buFontTx/>
              <a:buChar char="•"/>
            </a:pPr>
            <a:r>
              <a:rPr lang="en-US" altLang="en-US" sz="1800"/>
              <a:t>Coordination of Medicare/Medicaid</a:t>
            </a:r>
          </a:p>
          <a:p>
            <a:pPr lvl="1">
              <a:buFontTx/>
              <a:buChar char="•"/>
            </a:pPr>
            <a:r>
              <a:rPr lang="en-US" altLang="en-US" sz="1800"/>
              <a:t>On one hand dual eligibles have some of the most comprehensive benefits in the US.  On the other hand cause is very fragmented and complicated.  2 different sets of rules and lack of accountability for health outcomes.</a:t>
            </a:r>
          </a:p>
          <a:p>
            <a:pPr>
              <a:buFontTx/>
              <a:buChar char="•"/>
            </a:pPr>
            <a:r>
              <a:rPr lang="en-US" altLang="en-US" sz="1800"/>
              <a:t>Integration presents opportunity to improve care and certain program costs.</a:t>
            </a:r>
          </a:p>
          <a:p>
            <a:pPr lvl="1">
              <a:buFontTx/>
              <a:buChar char="•"/>
            </a:pPr>
            <a:endParaRPr lang="en-US" altLang="en-US" sz="18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a:extLst>
              <a:ext uri="{FF2B5EF4-FFF2-40B4-BE49-F238E27FC236}">
                <a16:creationId xmlns:a16="http://schemas.microsoft.com/office/drawing/2014/main" id="{1B947D2C-967F-4276-BE4A-3EC420931086}"/>
              </a:ext>
            </a:extLst>
          </p:cNvPr>
          <p:cNvSpPr>
            <a:spLocks noGrp="1" noRot="1" noChangeAspect="1" noChangeArrowheads="1" noTextEdit="1"/>
          </p:cNvSpPr>
          <p:nvPr>
            <p:ph type="sldImg"/>
          </p:nvPr>
        </p:nvSpPr>
        <p:spPr>
          <a:ln/>
        </p:spPr>
      </p:sp>
      <p:sp>
        <p:nvSpPr>
          <p:cNvPr id="457731" name="Rectangle 3">
            <a:extLst>
              <a:ext uri="{FF2B5EF4-FFF2-40B4-BE49-F238E27FC236}">
                <a16:creationId xmlns:a16="http://schemas.microsoft.com/office/drawing/2014/main" id="{964F9C74-1959-4B25-B088-AE2B0E55A645}"/>
              </a:ext>
            </a:extLst>
          </p:cNvPr>
          <p:cNvSpPr>
            <a:spLocks noGrp="1" noChangeArrowheads="1"/>
          </p:cNvSpPr>
          <p:nvPr>
            <p:ph type="body" idx="1"/>
          </p:nvPr>
        </p:nvSpPr>
        <p:spPr/>
        <p:txBody>
          <a:bodyPr/>
          <a:lstStyle/>
          <a:p>
            <a:pPr marL="228600" indent="-228600">
              <a:buFontTx/>
              <a:buAutoNum type="arabicPeriod"/>
            </a:pPr>
            <a:r>
              <a:rPr lang="en-US" altLang="en-US" sz="1400"/>
              <a:t>Rate structured incentive to movement to community</a:t>
            </a:r>
          </a:p>
          <a:p>
            <a:pPr marL="228600" indent="-228600">
              <a:buFontTx/>
              <a:buAutoNum type="arabicPeriod"/>
            </a:pPr>
            <a:r>
              <a:rPr lang="en-US" altLang="en-US" sz="1400"/>
              <a:t>Medicaid pays for half of all the LTC in the US.  </a:t>
            </a:r>
          </a:p>
          <a:p>
            <a:pPr marL="685800" lvl="1" indent="-228600">
              <a:buFontTx/>
              <a:buChar char="•"/>
            </a:pPr>
            <a:r>
              <a:rPr lang="en-US" altLang="en-US" sz="1400"/>
              <a:t>The portion of elderly over age 85 is expected to grow.</a:t>
            </a:r>
          </a:p>
          <a:p>
            <a:pPr marL="685800" lvl="1" indent="-228600">
              <a:buFontTx/>
              <a:buChar char="•"/>
            </a:pPr>
            <a:r>
              <a:rPr lang="en-US" altLang="en-US" sz="1400"/>
              <a:t>Demand for HCBS exceeds the available supply.  (Story of Grandma)</a:t>
            </a:r>
          </a:p>
          <a:p>
            <a:pPr marL="228600" indent="-228600">
              <a:buFontTx/>
              <a:buAutoNum type="arabicPeriod"/>
            </a:pPr>
            <a:r>
              <a:rPr lang="en-US" altLang="en-US" sz="1400"/>
              <a:t>SNPs are Special Needs Plans that coordinates care for people who are suffering from a severe or clinical condition.</a:t>
            </a:r>
          </a:p>
          <a:p>
            <a:pPr marL="228600" indent="-228600">
              <a:buFontTx/>
              <a:buAutoNum type="arabicPeriod"/>
            </a:pPr>
            <a:r>
              <a:rPr lang="en-US" altLang="en-US" sz="1400"/>
              <a:t>CoLTS offers some degree of predictability in the Medicaid budget</a:t>
            </a:r>
          </a:p>
          <a:p>
            <a:pPr marL="228600" indent="-228600">
              <a:buFontTx/>
              <a:buAutoNum type="arabicPeriod"/>
            </a:pPr>
            <a:r>
              <a:rPr lang="en-US" altLang="en-US" sz="1400"/>
              <a:t>Cost Savings</a:t>
            </a:r>
          </a:p>
          <a:p>
            <a:pPr marL="685800" lvl="1" indent="-228600">
              <a:buFontTx/>
              <a:buChar char="•"/>
            </a:pPr>
            <a:r>
              <a:rPr lang="en-US" altLang="en-US" sz="1400"/>
              <a:t>Coordination of Medicare/Medicaid</a:t>
            </a:r>
          </a:p>
          <a:p>
            <a:pPr marL="685800" lvl="1" indent="-228600">
              <a:buFontTx/>
              <a:buChar char="•"/>
            </a:pPr>
            <a:r>
              <a:rPr lang="en-US" altLang="en-US" sz="1400"/>
              <a:t>Care Coordination</a:t>
            </a:r>
          </a:p>
          <a:p>
            <a:pPr marL="685800" lvl="1" indent="-228600">
              <a:buFontTx/>
              <a:buChar char="•"/>
            </a:pPr>
            <a:r>
              <a:rPr lang="en-US" altLang="en-US" sz="1400"/>
              <a:t>Moving people into the community</a:t>
            </a:r>
          </a:p>
          <a:p>
            <a:pPr marL="685800" lvl="1" indent="-228600">
              <a:buFontTx/>
              <a:buChar char="•"/>
            </a:pPr>
            <a:r>
              <a:rPr lang="en-US" altLang="en-US" sz="1400"/>
              <a:t>Reduction on duplication of services</a:t>
            </a:r>
          </a:p>
          <a:p>
            <a:pPr marL="228600" indent="-228600">
              <a:buFontTx/>
              <a:buAutoNum type="arabicPeriod"/>
            </a:pPr>
            <a:r>
              <a:rPr lang="en-US" altLang="en-US" sz="1400"/>
              <a:t>Annual estimated $675-700 million for total program costs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a:extLst>
              <a:ext uri="{FF2B5EF4-FFF2-40B4-BE49-F238E27FC236}">
                <a16:creationId xmlns:a16="http://schemas.microsoft.com/office/drawing/2014/main" id="{E1AD8A27-BE9C-4274-A5B4-112332FA3437}"/>
              </a:ext>
            </a:extLst>
          </p:cNvPr>
          <p:cNvSpPr>
            <a:spLocks noGrp="1" noRot="1" noChangeAspect="1" noChangeArrowheads="1" noTextEdit="1"/>
          </p:cNvSpPr>
          <p:nvPr>
            <p:ph type="sldImg"/>
          </p:nvPr>
        </p:nvSpPr>
        <p:spPr>
          <a:ln/>
        </p:spPr>
      </p:sp>
      <p:sp>
        <p:nvSpPr>
          <p:cNvPr id="463875" name="Rectangle 3">
            <a:extLst>
              <a:ext uri="{FF2B5EF4-FFF2-40B4-BE49-F238E27FC236}">
                <a16:creationId xmlns:a16="http://schemas.microsoft.com/office/drawing/2014/main" id="{3312D1E3-1E7E-4FF5-BD2D-0447C62201D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898" name="Rectangle 2">
            <a:extLst>
              <a:ext uri="{FF2B5EF4-FFF2-40B4-BE49-F238E27FC236}">
                <a16:creationId xmlns:a16="http://schemas.microsoft.com/office/drawing/2014/main" id="{EDD6004B-0A47-40B1-AAF6-AC3E44C4AA35}"/>
              </a:ext>
            </a:extLst>
          </p:cNvPr>
          <p:cNvSpPr>
            <a:spLocks noGrp="1" noRot="1" noChangeAspect="1" noChangeArrowheads="1" noTextEdit="1"/>
          </p:cNvSpPr>
          <p:nvPr>
            <p:ph type="sldImg"/>
          </p:nvPr>
        </p:nvSpPr>
        <p:spPr>
          <a:ln/>
        </p:spPr>
      </p:sp>
      <p:sp>
        <p:nvSpPr>
          <p:cNvPr id="464899" name="Rectangle 3">
            <a:extLst>
              <a:ext uri="{FF2B5EF4-FFF2-40B4-BE49-F238E27FC236}">
                <a16:creationId xmlns:a16="http://schemas.microsoft.com/office/drawing/2014/main" id="{2DC4CE82-5CCB-410A-A0AD-E13D528F274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a:extLst>
              <a:ext uri="{FF2B5EF4-FFF2-40B4-BE49-F238E27FC236}">
                <a16:creationId xmlns:a16="http://schemas.microsoft.com/office/drawing/2014/main" id="{FD0A26A4-8EA9-4363-9393-2EE731A7F112}"/>
              </a:ext>
            </a:extLst>
          </p:cNvPr>
          <p:cNvSpPr>
            <a:spLocks noGrp="1" noRot="1" noChangeAspect="1" noChangeArrowheads="1" noTextEdit="1"/>
          </p:cNvSpPr>
          <p:nvPr>
            <p:ph type="sldImg"/>
          </p:nvPr>
        </p:nvSpPr>
        <p:spPr>
          <a:ln/>
        </p:spPr>
      </p:sp>
      <p:sp>
        <p:nvSpPr>
          <p:cNvPr id="462851" name="Rectangle 3">
            <a:extLst>
              <a:ext uri="{FF2B5EF4-FFF2-40B4-BE49-F238E27FC236}">
                <a16:creationId xmlns:a16="http://schemas.microsoft.com/office/drawing/2014/main" id="{4BF27779-A2B5-46BC-81B6-D2A06F0DA92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Rectangle 2">
            <a:extLst>
              <a:ext uri="{FF2B5EF4-FFF2-40B4-BE49-F238E27FC236}">
                <a16:creationId xmlns:a16="http://schemas.microsoft.com/office/drawing/2014/main" id="{6ECB43F6-CD8F-488B-B744-D0EF6940ABBD}"/>
              </a:ext>
            </a:extLst>
          </p:cNvPr>
          <p:cNvSpPr>
            <a:spLocks noGrp="1" noRot="1" noChangeAspect="1" noChangeArrowheads="1" noTextEdit="1"/>
          </p:cNvSpPr>
          <p:nvPr>
            <p:ph type="sldImg"/>
          </p:nvPr>
        </p:nvSpPr>
        <p:spPr>
          <a:ln/>
        </p:spPr>
      </p:sp>
      <p:sp>
        <p:nvSpPr>
          <p:cNvPr id="490499" name="Rectangle 3">
            <a:extLst>
              <a:ext uri="{FF2B5EF4-FFF2-40B4-BE49-F238E27FC236}">
                <a16:creationId xmlns:a16="http://schemas.microsoft.com/office/drawing/2014/main" id="{67C65E99-A131-4F97-A62F-F2AF9130CD7A}"/>
              </a:ext>
            </a:extLst>
          </p:cNvPr>
          <p:cNvSpPr>
            <a:spLocks noGrp="1" noChangeArrowheads="1"/>
          </p:cNvSpPr>
          <p:nvPr>
            <p:ph type="body" idx="1"/>
          </p:nvPr>
        </p:nvSpPr>
        <p:spPr/>
        <p:txBody>
          <a:bodyPr/>
          <a:lstStyle/>
          <a:p>
            <a:pPr>
              <a:buFontTx/>
              <a:buChar char="•"/>
            </a:pPr>
            <a:r>
              <a:rPr lang="en-US" altLang="en-US" sz="1800"/>
              <a:t>We are assessing any issues</a:t>
            </a:r>
          </a:p>
          <a:p>
            <a:pPr>
              <a:buFontTx/>
              <a:buChar char="•"/>
            </a:pPr>
            <a:r>
              <a:rPr lang="en-US" altLang="en-US" sz="1800"/>
              <a:t>We welcome feedback &amp; input to make changes for the next phase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2">
            <a:extLst>
              <a:ext uri="{FF2B5EF4-FFF2-40B4-BE49-F238E27FC236}">
                <a16:creationId xmlns:a16="http://schemas.microsoft.com/office/drawing/2014/main" id="{E2989C29-7B8E-4BBF-9DFF-4498A8A24B36}"/>
              </a:ext>
            </a:extLst>
          </p:cNvPr>
          <p:cNvSpPr>
            <a:spLocks noGrp="1" noRot="1" noChangeAspect="1" noChangeArrowheads="1" noTextEdit="1"/>
          </p:cNvSpPr>
          <p:nvPr>
            <p:ph type="sldImg"/>
          </p:nvPr>
        </p:nvSpPr>
        <p:spPr>
          <a:ln/>
        </p:spPr>
      </p:sp>
      <p:sp>
        <p:nvSpPr>
          <p:cNvPr id="467971" name="Rectangle 3">
            <a:extLst>
              <a:ext uri="{FF2B5EF4-FFF2-40B4-BE49-F238E27FC236}">
                <a16:creationId xmlns:a16="http://schemas.microsoft.com/office/drawing/2014/main" id="{52D5BDFF-83AD-4384-AB51-A3909324FD6B}"/>
              </a:ext>
            </a:extLst>
          </p:cNvPr>
          <p:cNvSpPr>
            <a:spLocks noGrp="1" noChangeArrowheads="1"/>
          </p:cNvSpPr>
          <p:nvPr>
            <p:ph type="body" idx="1"/>
          </p:nvPr>
        </p:nvSpPr>
        <p:spPr/>
        <p:txBody>
          <a:bodyPr/>
          <a:lstStyle/>
          <a:p>
            <a:r>
              <a:rPr lang="en-US" altLang="en-US" sz="1800"/>
              <a:t>1.  Track LOC by putting open ended LTC spent so no one falls off.</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Rectangle 2">
            <a:extLst>
              <a:ext uri="{FF2B5EF4-FFF2-40B4-BE49-F238E27FC236}">
                <a16:creationId xmlns:a16="http://schemas.microsoft.com/office/drawing/2014/main" id="{6F9A3C3C-FB37-4EDC-9D49-4A366C51CFE4}"/>
              </a:ext>
            </a:extLst>
          </p:cNvPr>
          <p:cNvSpPr>
            <a:spLocks noGrp="1" noRot="1" noChangeAspect="1" noChangeArrowheads="1" noTextEdit="1"/>
          </p:cNvSpPr>
          <p:nvPr>
            <p:ph type="sldImg"/>
          </p:nvPr>
        </p:nvSpPr>
        <p:spPr>
          <a:ln/>
        </p:spPr>
      </p:sp>
      <p:sp>
        <p:nvSpPr>
          <p:cNvPr id="470019" name="Rectangle 3">
            <a:extLst>
              <a:ext uri="{FF2B5EF4-FFF2-40B4-BE49-F238E27FC236}">
                <a16:creationId xmlns:a16="http://schemas.microsoft.com/office/drawing/2014/main" id="{F2841ACB-3588-4FCB-932E-9A0D28FD481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2">
            <a:extLst>
              <a:ext uri="{FF2B5EF4-FFF2-40B4-BE49-F238E27FC236}">
                <a16:creationId xmlns:a16="http://schemas.microsoft.com/office/drawing/2014/main" id="{8C08727C-0BA6-48E9-8887-073EA6843CE8}"/>
              </a:ext>
            </a:extLst>
          </p:cNvPr>
          <p:cNvSpPr>
            <a:spLocks noGrp="1" noRot="1" noChangeAspect="1" noChangeArrowheads="1" noTextEdit="1"/>
          </p:cNvSpPr>
          <p:nvPr>
            <p:ph type="sldImg"/>
          </p:nvPr>
        </p:nvSpPr>
        <p:spPr>
          <a:ln/>
        </p:spPr>
      </p:sp>
      <p:sp>
        <p:nvSpPr>
          <p:cNvPr id="472067" name="Rectangle 3">
            <a:extLst>
              <a:ext uri="{FF2B5EF4-FFF2-40B4-BE49-F238E27FC236}">
                <a16:creationId xmlns:a16="http://schemas.microsoft.com/office/drawing/2014/main" id="{65E505AC-98F8-4166-B97D-12E845E0A803}"/>
              </a:ext>
            </a:extLst>
          </p:cNvPr>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65F44-0A73-4F54-9911-B636512C4D4F}"/>
              </a:ext>
            </a:extLst>
          </p:cNvPr>
          <p:cNvSpPr>
            <a:spLocks noGrp="1"/>
          </p:cNvSpPr>
          <p:nvPr>
            <p:ph type="ctrTitle"/>
          </p:nvPr>
        </p:nvSpPr>
        <p:spPr>
          <a:xfrm>
            <a:off x="1143000" y="1122363"/>
            <a:ext cx="6858000" cy="2387600"/>
          </a:xfrm>
        </p:spPr>
        <p:txBody>
          <a:bodyPr/>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4347C0C-DC25-4323-932F-8235DD4AA6F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63233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43D09-22D4-44E0-A400-47BE9EEE7E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FF008C-3700-4E18-9F14-696B80C634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2165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A9AA3-CBB2-4C99-AF3B-0611ED553DE5}"/>
              </a:ext>
            </a:extLst>
          </p:cNvPr>
          <p:cNvSpPr>
            <a:spLocks noGrp="1"/>
          </p:cNvSpPr>
          <p:nvPr>
            <p:ph type="title"/>
          </p:nvPr>
        </p:nvSpPr>
        <p:spPr>
          <a:xfrm>
            <a:off x="623888" y="1709738"/>
            <a:ext cx="7886700" cy="2852737"/>
          </a:xfrm>
        </p:spPr>
        <p:txBody>
          <a:bodyPr/>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ED7C8B7-A150-4E6B-8A7A-AE560CAE8C08}"/>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34346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56B72-87F2-4D9B-86D4-1CFFD87CE2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107907-FF99-4537-A473-29040F423F64}"/>
              </a:ext>
            </a:extLst>
          </p:cNvPr>
          <p:cNvSpPr>
            <a:spLocks noGrp="1"/>
          </p:cNvSpPr>
          <p:nvPr>
            <p:ph sz="half" idx="1"/>
          </p:nvPr>
        </p:nvSpPr>
        <p:spPr>
          <a:xfrm>
            <a:off x="571500" y="1500188"/>
            <a:ext cx="3995738" cy="46434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948EF55-2217-4EB9-8D4F-9C46ABEB59C1}"/>
              </a:ext>
            </a:extLst>
          </p:cNvPr>
          <p:cNvSpPr>
            <a:spLocks noGrp="1"/>
          </p:cNvSpPr>
          <p:nvPr>
            <p:ph sz="half" idx="2"/>
          </p:nvPr>
        </p:nvSpPr>
        <p:spPr>
          <a:xfrm>
            <a:off x="4719638" y="1500188"/>
            <a:ext cx="3995737" cy="46434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39713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76583-F4FF-484D-BF24-803287386AF5}"/>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A8D46B4-DBA5-4702-980A-26F1BD6D5E05}"/>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93E5E35-1069-4CA7-9469-8871BB65F16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C2A4811-150E-47D6-A930-222EC88FE1A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0505885-25A5-4CD5-8AD4-6E260B681934}"/>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6179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33BCB-4F9C-4FB7-A5DA-356FC2CC1C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22163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4390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676C1-ECF7-441B-B5EB-EFFFE2CCEF80}"/>
              </a:ext>
            </a:extLst>
          </p:cNvPr>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0D55180-DA4C-42FC-88A2-BADBB1EF4FC0}"/>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EDB7619-4598-494F-9798-407C3C1B064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00774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C81A0-EC84-4ADE-99DF-0CE8BA5CB982}"/>
              </a:ext>
            </a:extLst>
          </p:cNvPr>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0EDA47E-A298-46A0-8DF2-04424F71C90F}"/>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86401BA-5036-4606-A4E5-6FD52F357D9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720822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2E4D8-6EAE-40E5-9DC6-9BB7C2A7922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12AAED2-F31F-4876-BAD1-0EAB53C364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9250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DDD555-6C55-4162-823E-6D83DB880ED5}"/>
              </a:ext>
            </a:extLst>
          </p:cNvPr>
          <p:cNvSpPr>
            <a:spLocks noGrp="1"/>
          </p:cNvSpPr>
          <p:nvPr>
            <p:ph type="title" orient="vert"/>
          </p:nvPr>
        </p:nvSpPr>
        <p:spPr>
          <a:xfrm>
            <a:off x="6700838" y="190500"/>
            <a:ext cx="2062162" cy="595312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A865A95-00F9-458C-82EB-E626CE725329}"/>
              </a:ext>
            </a:extLst>
          </p:cNvPr>
          <p:cNvSpPr>
            <a:spLocks noGrp="1"/>
          </p:cNvSpPr>
          <p:nvPr>
            <p:ph type="body" orient="vert" idx="1"/>
          </p:nvPr>
        </p:nvSpPr>
        <p:spPr>
          <a:xfrm>
            <a:off x="514350" y="190500"/>
            <a:ext cx="6034088" cy="5953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03399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A4304-BBE3-4BEB-9D5E-E94B9037A28E}"/>
              </a:ext>
            </a:extLst>
          </p:cNvPr>
          <p:cNvSpPr>
            <a:spLocks noGrp="1"/>
          </p:cNvSpPr>
          <p:nvPr>
            <p:ph type="title"/>
          </p:nvPr>
        </p:nvSpPr>
        <p:spPr>
          <a:xfrm>
            <a:off x="514350" y="190500"/>
            <a:ext cx="8248650" cy="1071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46F6DA3-60B3-4F99-B908-E525D4417777}"/>
              </a:ext>
            </a:extLst>
          </p:cNvPr>
          <p:cNvSpPr>
            <a:spLocks noGrp="1"/>
          </p:cNvSpPr>
          <p:nvPr>
            <p:ph type="body" sz="half" idx="1"/>
          </p:nvPr>
        </p:nvSpPr>
        <p:spPr>
          <a:xfrm>
            <a:off x="571500" y="1500188"/>
            <a:ext cx="3995738" cy="46434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0B3FC49-CB70-480C-BA62-B4B3C4A46587}"/>
              </a:ext>
            </a:extLst>
          </p:cNvPr>
          <p:cNvSpPr>
            <a:spLocks noGrp="1"/>
          </p:cNvSpPr>
          <p:nvPr>
            <p:ph sz="half" idx="2"/>
          </p:nvPr>
        </p:nvSpPr>
        <p:spPr>
          <a:xfrm>
            <a:off x="4719638" y="1500188"/>
            <a:ext cx="3995737" cy="46434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47304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387DBED-DCCE-4D99-BF96-4DCA04DC3F76}"/>
              </a:ext>
            </a:extLst>
          </p:cNvPr>
          <p:cNvSpPr>
            <a:spLocks noGrp="1" noChangeArrowheads="1"/>
          </p:cNvSpPr>
          <p:nvPr>
            <p:ph type="title"/>
          </p:nvPr>
        </p:nvSpPr>
        <p:spPr bwMode="auto">
          <a:xfrm>
            <a:off x="514350" y="190500"/>
            <a:ext cx="8248650" cy="1071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80" tIns="44446" rIns="90480" bIns="44446" numCol="1" anchor="b"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E3B233FF-9B40-4641-AD8C-4849A55F99EA}"/>
              </a:ext>
            </a:extLst>
          </p:cNvPr>
          <p:cNvSpPr>
            <a:spLocks noGrp="1" noChangeArrowheads="1"/>
          </p:cNvSpPr>
          <p:nvPr>
            <p:ph type="body" idx="1"/>
          </p:nvPr>
        </p:nvSpPr>
        <p:spPr bwMode="auto">
          <a:xfrm>
            <a:off x="571500" y="1500188"/>
            <a:ext cx="8143875" cy="4643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80" tIns="44446" rIns="90480" bIns="44446"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1" name="Text Box 7">
            <a:extLst>
              <a:ext uri="{FF2B5EF4-FFF2-40B4-BE49-F238E27FC236}">
                <a16:creationId xmlns:a16="http://schemas.microsoft.com/office/drawing/2014/main" id="{086485D2-79BD-4E1F-A160-FF965B7DED5B}"/>
              </a:ext>
            </a:extLst>
          </p:cNvPr>
          <p:cNvSpPr txBox="1">
            <a:spLocks noChangeArrowheads="1"/>
          </p:cNvSpPr>
          <p:nvPr/>
        </p:nvSpPr>
        <p:spPr bwMode="auto">
          <a:xfrm>
            <a:off x="8369300" y="6591300"/>
            <a:ext cx="469900" cy="18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r">
              <a:spcBef>
                <a:spcPct val="50000"/>
              </a:spcBef>
              <a:buClrTx/>
              <a:buSzTx/>
              <a:buFontTx/>
              <a:buNone/>
            </a:pPr>
            <a:fld id="{33A753E1-9C9B-4EEA-BFEF-080174F24244}" type="slidenum">
              <a:rPr lang="en-US" altLang="en-US" sz="1200" b="1">
                <a:effectLst/>
              </a:rPr>
              <a:pPr algn="r">
                <a:spcBef>
                  <a:spcPct val="50000"/>
                </a:spcBef>
                <a:buClrTx/>
                <a:buSzTx/>
                <a:buFontTx/>
                <a:buNone/>
              </a:pPr>
              <a:t>‹#›</a:t>
            </a:fld>
            <a:endParaRPr lang="en-US" altLang="en-US" sz="1200" b="1">
              <a:effectLst/>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eaLnBrk="0" fontAlgn="base" hangingPunct="0">
        <a:spcBef>
          <a:spcPct val="0"/>
        </a:spcBef>
        <a:spcAft>
          <a:spcPct val="0"/>
        </a:spcAft>
        <a:defRPr sz="3000" b="1" kern="1200">
          <a:solidFill>
            <a:schemeClr val="bg2"/>
          </a:solidFill>
          <a:latin typeface="+mj-lt"/>
          <a:ea typeface="+mj-ea"/>
          <a:cs typeface="+mj-cs"/>
        </a:defRPr>
      </a:lvl1pPr>
      <a:lvl2pPr algn="l" rtl="0" eaLnBrk="0" fontAlgn="base" hangingPunct="0">
        <a:spcBef>
          <a:spcPct val="0"/>
        </a:spcBef>
        <a:spcAft>
          <a:spcPct val="0"/>
        </a:spcAft>
        <a:defRPr sz="3000" b="1">
          <a:solidFill>
            <a:schemeClr val="bg2"/>
          </a:solidFill>
          <a:latin typeface="Arial" panose="020B0604020202020204" pitchFamily="34" charset="0"/>
        </a:defRPr>
      </a:lvl2pPr>
      <a:lvl3pPr algn="l" rtl="0" eaLnBrk="0" fontAlgn="base" hangingPunct="0">
        <a:spcBef>
          <a:spcPct val="0"/>
        </a:spcBef>
        <a:spcAft>
          <a:spcPct val="0"/>
        </a:spcAft>
        <a:defRPr sz="3000" b="1">
          <a:solidFill>
            <a:schemeClr val="bg2"/>
          </a:solidFill>
          <a:latin typeface="Arial" panose="020B0604020202020204" pitchFamily="34" charset="0"/>
        </a:defRPr>
      </a:lvl3pPr>
      <a:lvl4pPr algn="l" rtl="0" eaLnBrk="0" fontAlgn="base" hangingPunct="0">
        <a:spcBef>
          <a:spcPct val="0"/>
        </a:spcBef>
        <a:spcAft>
          <a:spcPct val="0"/>
        </a:spcAft>
        <a:defRPr sz="3000" b="1">
          <a:solidFill>
            <a:schemeClr val="bg2"/>
          </a:solidFill>
          <a:latin typeface="Arial" panose="020B0604020202020204" pitchFamily="34" charset="0"/>
        </a:defRPr>
      </a:lvl4pPr>
      <a:lvl5pPr algn="l" rtl="0" eaLnBrk="0" fontAlgn="base" hangingPunct="0">
        <a:spcBef>
          <a:spcPct val="0"/>
        </a:spcBef>
        <a:spcAft>
          <a:spcPct val="0"/>
        </a:spcAft>
        <a:defRPr sz="3000" b="1">
          <a:solidFill>
            <a:schemeClr val="bg2"/>
          </a:solidFill>
          <a:latin typeface="Arial" panose="020B0604020202020204" pitchFamily="34" charset="0"/>
        </a:defRPr>
      </a:lvl5pPr>
      <a:lvl6pPr marL="457200" algn="l" rtl="0" eaLnBrk="0" fontAlgn="base" hangingPunct="0">
        <a:spcBef>
          <a:spcPct val="0"/>
        </a:spcBef>
        <a:spcAft>
          <a:spcPct val="0"/>
        </a:spcAft>
        <a:defRPr sz="3000" b="1">
          <a:solidFill>
            <a:schemeClr val="bg2"/>
          </a:solidFill>
          <a:latin typeface="Arial" panose="020B0604020202020204" pitchFamily="34" charset="0"/>
        </a:defRPr>
      </a:lvl6pPr>
      <a:lvl7pPr marL="914400" algn="l" rtl="0" eaLnBrk="0" fontAlgn="base" hangingPunct="0">
        <a:spcBef>
          <a:spcPct val="0"/>
        </a:spcBef>
        <a:spcAft>
          <a:spcPct val="0"/>
        </a:spcAft>
        <a:defRPr sz="3000" b="1">
          <a:solidFill>
            <a:schemeClr val="bg2"/>
          </a:solidFill>
          <a:latin typeface="Arial" panose="020B0604020202020204" pitchFamily="34" charset="0"/>
        </a:defRPr>
      </a:lvl7pPr>
      <a:lvl8pPr marL="1371600" algn="l" rtl="0" eaLnBrk="0" fontAlgn="base" hangingPunct="0">
        <a:spcBef>
          <a:spcPct val="0"/>
        </a:spcBef>
        <a:spcAft>
          <a:spcPct val="0"/>
        </a:spcAft>
        <a:defRPr sz="3000" b="1">
          <a:solidFill>
            <a:schemeClr val="bg2"/>
          </a:solidFill>
          <a:latin typeface="Arial" panose="020B0604020202020204" pitchFamily="34" charset="0"/>
        </a:defRPr>
      </a:lvl8pPr>
      <a:lvl9pPr marL="1828800" algn="l" rtl="0" eaLnBrk="0" fontAlgn="base" hangingPunct="0">
        <a:spcBef>
          <a:spcPct val="0"/>
        </a:spcBef>
        <a:spcAft>
          <a:spcPct val="0"/>
        </a:spcAft>
        <a:defRPr sz="3000" b="1">
          <a:solidFill>
            <a:schemeClr val="bg2"/>
          </a:solidFill>
          <a:latin typeface="Arial" panose="020B0604020202020204" pitchFamily="34" charset="0"/>
        </a:defRPr>
      </a:lvl9pPr>
    </p:titleStyle>
    <p:bodyStyle>
      <a:lvl1pPr marL="342900" indent="-342900" algn="l" rtl="0" eaLnBrk="0" fontAlgn="base" hangingPunct="0">
        <a:spcBef>
          <a:spcPct val="20000"/>
        </a:spcBef>
        <a:spcAft>
          <a:spcPct val="0"/>
        </a:spcAft>
        <a:buClr>
          <a:schemeClr val="bg2"/>
        </a:buClr>
        <a:buSzPct val="65000"/>
        <a:buFont typeface="Monotype Sorts" panose="01010601010101010101" pitchFamily="2" charset="2"/>
        <a:buChar char="u"/>
        <a:defRPr sz="24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bg2"/>
        </a:buClr>
        <a:buSzPct val="80000"/>
        <a:buFont typeface="Wingdings" panose="05000000000000000000" pitchFamily="2" charset="2"/>
        <a:buChar char="Ø"/>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bg2"/>
        </a:buClr>
        <a:buSzPct val="100000"/>
        <a:buChar char="–"/>
        <a:defRPr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bg2"/>
        </a:buClr>
        <a:buSzPct val="10000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bg2"/>
        </a:buClr>
        <a:buSzPct val="10000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330" name="Rectangle 42">
            <a:extLst>
              <a:ext uri="{FF2B5EF4-FFF2-40B4-BE49-F238E27FC236}">
                <a16:creationId xmlns:a16="http://schemas.microsoft.com/office/drawing/2014/main" id="{BE90196F-6BE8-4D3A-A7BC-00FD47C1A408}"/>
              </a:ext>
            </a:extLst>
          </p:cNvPr>
          <p:cNvSpPr>
            <a:spLocks noGrp="1" noChangeArrowheads="1"/>
          </p:cNvSpPr>
          <p:nvPr>
            <p:ph type="ctrTitle"/>
          </p:nvPr>
        </p:nvSpPr>
        <p:spPr>
          <a:xfrm>
            <a:off x="317500" y="517525"/>
            <a:ext cx="8559800" cy="1470025"/>
          </a:xfrm>
        </p:spPr>
        <p:txBody>
          <a:bodyPr/>
          <a:lstStyle/>
          <a:p>
            <a:r>
              <a:rPr lang="en-US" altLang="en-US" sz="3600" b="0">
                <a:solidFill>
                  <a:schemeClr val="tx1"/>
                </a:solidFill>
                <a:latin typeface="Century Gothic" panose="020B0502020202020204" pitchFamily="34" charset="0"/>
              </a:rPr>
              <a:t>Coordination of Long-Term Services</a:t>
            </a:r>
            <a:br>
              <a:rPr lang="en-US" altLang="en-US" sz="3200" b="0">
                <a:solidFill>
                  <a:srgbClr val="014B5F"/>
                </a:solidFill>
                <a:latin typeface="Antique Olive" panose="020B0603020204030204" pitchFamily="34" charset="0"/>
              </a:rPr>
            </a:br>
            <a:endParaRPr lang="en-US" altLang="en-US" sz="3200" b="0">
              <a:solidFill>
                <a:srgbClr val="014B5F"/>
              </a:solidFill>
              <a:latin typeface="Antique Olive" panose="020B0603020204030204" pitchFamily="34" charset="0"/>
            </a:endParaRPr>
          </a:p>
        </p:txBody>
      </p:sp>
      <p:pic>
        <p:nvPicPr>
          <p:cNvPr id="12355" name="Picture 67" descr="COLTS logo">
            <a:extLst>
              <a:ext uri="{FF2B5EF4-FFF2-40B4-BE49-F238E27FC236}">
                <a16:creationId xmlns:a16="http://schemas.microsoft.com/office/drawing/2014/main" id="{64722540-989B-41E9-85F1-3C8FD73CE7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7800" y="1771650"/>
            <a:ext cx="3708400"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318" name="Rectangle 30">
            <a:extLst>
              <a:ext uri="{FF2B5EF4-FFF2-40B4-BE49-F238E27FC236}">
                <a16:creationId xmlns:a16="http://schemas.microsoft.com/office/drawing/2014/main" id="{04650743-D707-417B-9963-C0A1FB366209}"/>
              </a:ext>
            </a:extLst>
          </p:cNvPr>
          <p:cNvSpPr>
            <a:spLocks noChangeArrowheads="1"/>
          </p:cNvSpPr>
          <p:nvPr/>
        </p:nvSpPr>
        <p:spPr bwMode="auto">
          <a:xfrm>
            <a:off x="382588" y="4029075"/>
            <a:ext cx="8385175" cy="142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0" tIns="44446" rIns="90480" bIns="44446"/>
          <a:lstStyle>
            <a:lvl1pPr algn="ctr">
              <a:buSzPct val="65000"/>
              <a:buFont typeface="Monotype Sorts" panose="01010601010101010101" pitchFamily="2" charset="2"/>
              <a:defRPr sz="2400">
                <a:solidFill>
                  <a:schemeClr val="tx1"/>
                </a:solidFill>
                <a:latin typeface="Book Antiqua" panose="02040602050305030304" pitchFamily="18" charset="0"/>
              </a:defRPr>
            </a:lvl1pPr>
            <a:lvl2pPr algn="ctr">
              <a:buSzPct val="80000"/>
              <a:buFont typeface="Wingdings" panose="05000000000000000000" pitchFamily="2" charset="2"/>
              <a:defRPr sz="2000">
                <a:solidFill>
                  <a:schemeClr val="tx1"/>
                </a:solidFill>
                <a:latin typeface="Book Antiqua" panose="02040602050305030304" pitchFamily="18" charset="0"/>
              </a:defRPr>
            </a:lvl2pPr>
            <a:lvl3pPr algn="ctr">
              <a:defRPr>
                <a:solidFill>
                  <a:schemeClr val="tx1"/>
                </a:solidFill>
                <a:latin typeface="Book Antiqua" panose="02040602050305030304" pitchFamily="18" charset="0"/>
              </a:defRPr>
            </a:lvl3pPr>
            <a:lvl4pPr algn="ctr">
              <a:defRPr>
                <a:solidFill>
                  <a:schemeClr val="tx1"/>
                </a:solidFill>
                <a:latin typeface="Book Antiqua" panose="02040602050305030304" pitchFamily="18" charset="0"/>
              </a:defRPr>
            </a:lvl4pPr>
            <a:lvl5pPr algn="ctr">
              <a:defRPr>
                <a:solidFill>
                  <a:schemeClr val="tx1"/>
                </a:solidFill>
                <a:latin typeface="Book Antiqua" panose="02040602050305030304" pitchFamily="18" charset="0"/>
              </a:defRPr>
            </a:lvl5pPr>
            <a:lvl6pPr algn="ctr" eaLnBrk="0" fontAlgn="base" hangingPunct="0">
              <a:spcBef>
                <a:spcPct val="20000"/>
              </a:spcBef>
              <a:spcAft>
                <a:spcPct val="0"/>
              </a:spcAft>
              <a:buClr>
                <a:schemeClr val="bg2"/>
              </a:buClr>
              <a:buSzPct val="100000"/>
              <a:defRPr>
                <a:solidFill>
                  <a:schemeClr val="tx1"/>
                </a:solidFill>
                <a:latin typeface="Book Antiqua" panose="02040602050305030304" pitchFamily="18" charset="0"/>
              </a:defRPr>
            </a:lvl6pPr>
            <a:lvl7pPr algn="ctr" eaLnBrk="0" fontAlgn="base" hangingPunct="0">
              <a:spcBef>
                <a:spcPct val="20000"/>
              </a:spcBef>
              <a:spcAft>
                <a:spcPct val="0"/>
              </a:spcAft>
              <a:buClr>
                <a:schemeClr val="bg2"/>
              </a:buClr>
              <a:buSzPct val="100000"/>
              <a:defRPr>
                <a:solidFill>
                  <a:schemeClr val="tx1"/>
                </a:solidFill>
                <a:latin typeface="Book Antiqua" panose="02040602050305030304" pitchFamily="18" charset="0"/>
              </a:defRPr>
            </a:lvl7pPr>
            <a:lvl8pPr algn="ctr" eaLnBrk="0" fontAlgn="base" hangingPunct="0">
              <a:spcBef>
                <a:spcPct val="20000"/>
              </a:spcBef>
              <a:spcAft>
                <a:spcPct val="0"/>
              </a:spcAft>
              <a:buClr>
                <a:schemeClr val="bg2"/>
              </a:buClr>
              <a:buSzPct val="100000"/>
              <a:defRPr>
                <a:solidFill>
                  <a:schemeClr val="tx1"/>
                </a:solidFill>
                <a:latin typeface="Book Antiqua" panose="02040602050305030304" pitchFamily="18" charset="0"/>
              </a:defRPr>
            </a:lvl8pPr>
            <a:lvl9pPr algn="ctr" eaLnBrk="0" fontAlgn="base" hangingPunct="0">
              <a:spcBef>
                <a:spcPct val="20000"/>
              </a:spcBef>
              <a:spcAft>
                <a:spcPct val="0"/>
              </a:spcAft>
              <a:buClr>
                <a:schemeClr val="bg2"/>
              </a:buClr>
              <a:buSzPct val="100000"/>
              <a:defRPr>
                <a:solidFill>
                  <a:schemeClr val="tx1"/>
                </a:solidFill>
                <a:latin typeface="Book Antiqua" panose="02040602050305030304" pitchFamily="18" charset="0"/>
              </a:defRPr>
            </a:lvl9pPr>
          </a:lstStyle>
          <a:p>
            <a:pPr algn="r"/>
            <a:r>
              <a:rPr lang="en-US" altLang="en-US" i="1">
                <a:effectLst/>
                <a:latin typeface="Century Gothic" panose="020B0502020202020204" pitchFamily="34" charset="0"/>
              </a:rPr>
              <a:t>CHCS Medicaid Best Buys Webinar</a:t>
            </a:r>
          </a:p>
          <a:p>
            <a:pPr algn="r"/>
            <a:r>
              <a:rPr lang="en-US" altLang="en-US" sz="2000">
                <a:effectLst/>
                <a:latin typeface="Century Gothic" panose="020B0502020202020204" pitchFamily="34" charset="0"/>
              </a:rPr>
              <a:t>December 11, 2008</a:t>
            </a:r>
          </a:p>
        </p:txBody>
      </p:sp>
      <p:sp>
        <p:nvSpPr>
          <p:cNvPr id="12328" name="Text Box 40">
            <a:extLst>
              <a:ext uri="{FF2B5EF4-FFF2-40B4-BE49-F238E27FC236}">
                <a16:creationId xmlns:a16="http://schemas.microsoft.com/office/drawing/2014/main" id="{6A12D870-4848-4DDE-A74A-2E3CC2A8D9E5}"/>
              </a:ext>
            </a:extLst>
          </p:cNvPr>
          <p:cNvSpPr txBox="1">
            <a:spLocks noChangeArrowheads="1"/>
          </p:cNvSpPr>
          <p:nvPr/>
        </p:nvSpPr>
        <p:spPr bwMode="auto">
          <a:xfrm>
            <a:off x="304800" y="5397500"/>
            <a:ext cx="3094038" cy="1263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cmpd="thickThin" algn="ctr">
                <a:solidFill>
                  <a:srgbClr val="016A87"/>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anchor="ctr"/>
          <a:lstStyle/>
          <a:p>
            <a:pPr>
              <a:lnSpc>
                <a:spcPct val="80000"/>
              </a:lnSpc>
              <a:spcBef>
                <a:spcPct val="50000"/>
              </a:spcBef>
              <a:buClrTx/>
              <a:buSzTx/>
              <a:buFontTx/>
              <a:buNone/>
            </a:pPr>
            <a:r>
              <a:rPr lang="en-US" altLang="en-US" sz="1600">
                <a:effectLst/>
                <a:latin typeface="Century Gothic" panose="020B0502020202020204" pitchFamily="34" charset="0"/>
              </a:rPr>
              <a:t>Larry Heyeck, Deputy Director</a:t>
            </a:r>
          </a:p>
          <a:p>
            <a:pPr>
              <a:lnSpc>
                <a:spcPct val="80000"/>
              </a:lnSpc>
              <a:spcBef>
                <a:spcPct val="50000"/>
              </a:spcBef>
              <a:buClrTx/>
              <a:buSzTx/>
              <a:buFontTx/>
              <a:buNone/>
            </a:pPr>
            <a:r>
              <a:rPr lang="en-US" altLang="en-US" sz="1200">
                <a:effectLst/>
                <a:latin typeface="Century Gothic" panose="020B0502020202020204" pitchFamily="34" charset="0"/>
              </a:rPr>
              <a:t>Medical Assistance Division, Human Services Department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7554" name="Rectangle 2">
            <a:extLst>
              <a:ext uri="{FF2B5EF4-FFF2-40B4-BE49-F238E27FC236}">
                <a16:creationId xmlns:a16="http://schemas.microsoft.com/office/drawing/2014/main" id="{6AF4ED75-4439-4200-AC8A-78408F9BF561}"/>
              </a:ext>
            </a:extLst>
          </p:cNvPr>
          <p:cNvSpPr>
            <a:spLocks noGrp="1" noChangeArrowheads="1"/>
          </p:cNvSpPr>
          <p:nvPr>
            <p:ph type="ctrTitle"/>
          </p:nvPr>
        </p:nvSpPr>
        <p:spPr>
          <a:xfrm>
            <a:off x="338138" y="230188"/>
            <a:ext cx="8455025" cy="914400"/>
          </a:xfrm>
          <a:noFill/>
        </p:spPr>
        <p:txBody>
          <a:bodyPr anchor="ctr"/>
          <a:lstStyle/>
          <a:p>
            <a:pPr algn="l"/>
            <a:r>
              <a:rPr lang="en-US" altLang="en-US" sz="4000" b="0">
                <a:solidFill>
                  <a:srgbClr val="014B5F"/>
                </a:solidFill>
                <a:latin typeface="Book Antiqua" panose="02040602050305030304" pitchFamily="18" charset="0"/>
              </a:rPr>
              <a:t>What is CoLTS?</a:t>
            </a:r>
          </a:p>
        </p:txBody>
      </p:sp>
      <p:sp>
        <p:nvSpPr>
          <p:cNvPr id="407555" name="Text Box 3">
            <a:extLst>
              <a:ext uri="{FF2B5EF4-FFF2-40B4-BE49-F238E27FC236}">
                <a16:creationId xmlns:a16="http://schemas.microsoft.com/office/drawing/2014/main" id="{F614362A-9C72-44A5-8CAB-952595413F63}"/>
              </a:ext>
              <a:ext uri="{C183D7F6-B498-43B3-948B-1728B52AA6E4}">
                <adec:decorative xmlns:adec="http://schemas.microsoft.com/office/drawing/2017/decorative" val="1"/>
              </a:ext>
            </a:extLst>
          </p:cNvPr>
          <p:cNvSpPr txBox="1">
            <a:spLocks noChangeArrowheads="1"/>
          </p:cNvSpPr>
          <p:nvPr/>
        </p:nvSpPr>
        <p:spPr bwMode="auto">
          <a:xfrm>
            <a:off x="644525" y="3511550"/>
            <a:ext cx="7669213"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4013" indent="-354013">
              <a:spcBef>
                <a:spcPct val="0"/>
              </a:spcBef>
              <a:defRPr sz="2400">
                <a:solidFill>
                  <a:schemeClr val="tx1"/>
                </a:solidFill>
                <a:latin typeface="Times New Roman" panose="02020603050405020304" pitchFamily="18" charset="0"/>
              </a:defRPr>
            </a:lvl1pPr>
            <a:lvl2pPr marL="571500">
              <a:spcBef>
                <a:spcPct val="0"/>
              </a:spcBef>
              <a:defRPr sz="2400">
                <a:solidFill>
                  <a:schemeClr val="tx1"/>
                </a:solidFill>
                <a:latin typeface="Times New Roman" panose="02020603050405020304" pitchFamily="18" charset="0"/>
              </a:defRPr>
            </a:lvl2pPr>
            <a:lvl3pPr>
              <a:spcBef>
                <a:spcPct val="0"/>
              </a:spcBef>
              <a:defRPr sz="2400">
                <a:solidFill>
                  <a:schemeClr val="tx1"/>
                </a:solidFill>
                <a:latin typeface="Times New Roman" panose="02020603050405020304" pitchFamily="18" charset="0"/>
              </a:defRPr>
            </a:lvl3pPr>
            <a:lvl4pPr>
              <a:spcBef>
                <a:spcPct val="0"/>
              </a:spcBef>
              <a:defRPr sz="2400">
                <a:solidFill>
                  <a:schemeClr val="tx1"/>
                </a:solidFill>
                <a:latin typeface="Times New Roman" panose="02020603050405020304" pitchFamily="18" charset="0"/>
              </a:defRPr>
            </a:lvl4pPr>
            <a:lvl5pPr>
              <a:spcBef>
                <a:spcPct val="0"/>
              </a:spcBef>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buClrTx/>
              <a:buSzTx/>
              <a:buFont typeface="Wingdings" panose="05000000000000000000" pitchFamily="2" charset="2"/>
              <a:buChar char="§"/>
            </a:pPr>
            <a:endParaRPr lang="en-US" altLang="en-US" sz="2200">
              <a:solidFill>
                <a:schemeClr val="folHlink"/>
              </a:solidFill>
              <a:effectLst/>
              <a:latin typeface="Tahoma" panose="020B0604030504040204" pitchFamily="34" charset="0"/>
            </a:endParaRPr>
          </a:p>
        </p:txBody>
      </p:sp>
      <p:sp>
        <p:nvSpPr>
          <p:cNvPr id="407556" name="Rectangle 4">
            <a:extLst>
              <a:ext uri="{FF2B5EF4-FFF2-40B4-BE49-F238E27FC236}">
                <a16:creationId xmlns:a16="http://schemas.microsoft.com/office/drawing/2014/main" id="{3ACE50EF-D4F2-4236-8F3A-7B40EE8D4D1D}"/>
              </a:ext>
            </a:extLst>
          </p:cNvPr>
          <p:cNvSpPr>
            <a:spLocks noGrp="1" noChangeArrowheads="1"/>
          </p:cNvSpPr>
          <p:nvPr>
            <p:ph type="body" idx="1"/>
          </p:nvPr>
        </p:nvSpPr>
        <p:spPr>
          <a:xfrm>
            <a:off x="533400" y="1335088"/>
            <a:ext cx="8143875" cy="4643437"/>
          </a:xfrm>
          <a:noFill/>
          <a:ln/>
        </p:spPr>
        <p:txBody>
          <a:bodyPr lIns="90488" tIns="44450" rIns="90488" bIns="44450"/>
          <a:lstStyle/>
          <a:p>
            <a:pPr marL="457200" indent="-457200" algn="l">
              <a:buFont typeface="Monotype Sorts" panose="01010601010101010101" pitchFamily="2" charset="2"/>
              <a:buChar char="u"/>
            </a:pPr>
            <a:endParaRPr lang="en-US" altLang="en-US"/>
          </a:p>
          <a:p>
            <a:pPr marL="457200" indent="-457200" algn="l">
              <a:buClr>
                <a:srgbClr val="663300"/>
              </a:buClr>
              <a:buFont typeface="Monotype Sorts" panose="01010601010101010101" pitchFamily="2" charset="2"/>
              <a:buChar char="u"/>
            </a:pPr>
            <a:r>
              <a:rPr lang="en-US" altLang="en-US" sz="2600"/>
              <a:t>CoLTS (formerly known as Coordinated Long-Term Services) is a managed long-term services and acute care program that serves certain Medicaid participants</a:t>
            </a:r>
          </a:p>
          <a:p>
            <a:pPr marL="457200" indent="-457200" algn="l">
              <a:buClr>
                <a:srgbClr val="663300"/>
              </a:buClr>
              <a:buFont typeface="Monotype Sorts" panose="01010601010101010101" pitchFamily="2" charset="2"/>
              <a:buChar char="u"/>
            </a:pPr>
            <a:endParaRPr lang="en-US" altLang="en-US" sz="1600"/>
          </a:p>
          <a:p>
            <a:pPr marL="457200" indent="-457200" algn="l">
              <a:buClr>
                <a:srgbClr val="663300"/>
              </a:buClr>
              <a:buFont typeface="Monotype Sorts" panose="01010601010101010101" pitchFamily="2" charset="2"/>
              <a:buChar char="u"/>
            </a:pPr>
            <a:r>
              <a:rPr lang="en-US" altLang="en-US" sz="2600"/>
              <a:t>Covers medical and long-term services in one seamless, coordinated, integrated program</a:t>
            </a:r>
          </a:p>
          <a:p>
            <a:pPr marL="457200" indent="-457200" algn="l">
              <a:buClr>
                <a:srgbClr val="663300"/>
              </a:buClr>
              <a:buFont typeface="Monotype Sorts" panose="01010601010101010101" pitchFamily="2" charset="2"/>
              <a:buChar char="u"/>
            </a:pPr>
            <a:endParaRPr lang="en-US" altLang="en-US" sz="1600"/>
          </a:p>
          <a:p>
            <a:pPr marL="457200" indent="-457200" algn="l">
              <a:buClr>
                <a:srgbClr val="663300"/>
              </a:buClr>
              <a:buFont typeface="Monotype Sorts" panose="01010601010101010101" pitchFamily="2" charset="2"/>
              <a:buChar char="u"/>
            </a:pPr>
            <a:r>
              <a:rPr lang="en-US" altLang="en-US" sz="2600"/>
              <a:t>Estimated number of eligible individuals:   38,000</a:t>
            </a:r>
          </a:p>
        </p:txBody>
      </p:sp>
      <p:sp>
        <p:nvSpPr>
          <p:cNvPr id="407557" name="Line 5">
            <a:extLst>
              <a:ext uri="{FF2B5EF4-FFF2-40B4-BE49-F238E27FC236}">
                <a16:creationId xmlns:a16="http://schemas.microsoft.com/office/drawing/2014/main" id="{2D3BDC86-E356-42D9-895C-2F06617AF491}"/>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A1A4FBE6-C66A-48E6-87FF-649076F45954}"/>
              </a:ext>
            </a:extLst>
          </p:cNvPr>
          <p:cNvSpPr>
            <a:spLocks noGrp="1" noChangeArrowheads="1"/>
          </p:cNvSpPr>
          <p:nvPr>
            <p:ph type="ctrTitle"/>
          </p:nvPr>
        </p:nvSpPr>
        <p:spPr>
          <a:xfrm>
            <a:off x="338138" y="230188"/>
            <a:ext cx="8455025" cy="914400"/>
          </a:xfrm>
          <a:noFill/>
        </p:spPr>
        <p:txBody>
          <a:bodyPr anchor="ctr"/>
          <a:lstStyle/>
          <a:p>
            <a:pPr algn="l"/>
            <a:r>
              <a:rPr lang="en-US" altLang="en-US" sz="4000" b="0">
                <a:solidFill>
                  <a:srgbClr val="014B5F"/>
                </a:solidFill>
                <a:latin typeface="Book Antiqua" panose="02040602050305030304" pitchFamily="18" charset="0"/>
              </a:rPr>
              <a:t>Why coordinate long-term services?</a:t>
            </a:r>
          </a:p>
        </p:txBody>
      </p:sp>
      <p:sp>
        <p:nvSpPr>
          <p:cNvPr id="350211" name="Text Box 3">
            <a:extLst>
              <a:ext uri="{FF2B5EF4-FFF2-40B4-BE49-F238E27FC236}">
                <a16:creationId xmlns:a16="http://schemas.microsoft.com/office/drawing/2014/main" id="{EAAF2670-B8D2-4E72-B811-9A1115F6D8AD}"/>
              </a:ext>
              <a:ext uri="{C183D7F6-B498-43B3-948B-1728B52AA6E4}">
                <adec:decorative xmlns:adec="http://schemas.microsoft.com/office/drawing/2017/decorative" val="1"/>
              </a:ext>
            </a:extLst>
          </p:cNvPr>
          <p:cNvSpPr txBox="1">
            <a:spLocks noChangeArrowheads="1"/>
          </p:cNvSpPr>
          <p:nvPr/>
        </p:nvSpPr>
        <p:spPr bwMode="auto">
          <a:xfrm>
            <a:off x="644525" y="3511550"/>
            <a:ext cx="7669213"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4013" indent="-354013">
              <a:spcBef>
                <a:spcPct val="0"/>
              </a:spcBef>
              <a:defRPr sz="2400">
                <a:solidFill>
                  <a:schemeClr val="tx1"/>
                </a:solidFill>
                <a:latin typeface="Times New Roman" panose="02020603050405020304" pitchFamily="18" charset="0"/>
              </a:defRPr>
            </a:lvl1pPr>
            <a:lvl2pPr marL="571500">
              <a:spcBef>
                <a:spcPct val="0"/>
              </a:spcBef>
              <a:defRPr sz="2400">
                <a:solidFill>
                  <a:schemeClr val="tx1"/>
                </a:solidFill>
                <a:latin typeface="Times New Roman" panose="02020603050405020304" pitchFamily="18" charset="0"/>
              </a:defRPr>
            </a:lvl2pPr>
            <a:lvl3pPr>
              <a:spcBef>
                <a:spcPct val="0"/>
              </a:spcBef>
              <a:defRPr sz="2400">
                <a:solidFill>
                  <a:schemeClr val="tx1"/>
                </a:solidFill>
                <a:latin typeface="Times New Roman" panose="02020603050405020304" pitchFamily="18" charset="0"/>
              </a:defRPr>
            </a:lvl3pPr>
            <a:lvl4pPr>
              <a:spcBef>
                <a:spcPct val="0"/>
              </a:spcBef>
              <a:defRPr sz="2400">
                <a:solidFill>
                  <a:schemeClr val="tx1"/>
                </a:solidFill>
                <a:latin typeface="Times New Roman" panose="02020603050405020304" pitchFamily="18" charset="0"/>
              </a:defRPr>
            </a:lvl4pPr>
            <a:lvl5pPr>
              <a:spcBef>
                <a:spcPct val="0"/>
              </a:spcBef>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buClrTx/>
              <a:buSzTx/>
              <a:buFont typeface="Wingdings" panose="05000000000000000000" pitchFamily="2" charset="2"/>
              <a:buChar char="§"/>
            </a:pPr>
            <a:endParaRPr lang="en-US" altLang="en-US" sz="2200">
              <a:solidFill>
                <a:schemeClr val="folHlink"/>
              </a:solidFill>
              <a:effectLst/>
              <a:latin typeface="Tahoma" panose="020B0604030504040204" pitchFamily="34" charset="0"/>
            </a:endParaRPr>
          </a:p>
        </p:txBody>
      </p:sp>
      <p:sp>
        <p:nvSpPr>
          <p:cNvPr id="350212" name="Rectangle 4">
            <a:extLst>
              <a:ext uri="{FF2B5EF4-FFF2-40B4-BE49-F238E27FC236}">
                <a16:creationId xmlns:a16="http://schemas.microsoft.com/office/drawing/2014/main" id="{E8B70B6A-3F61-4CCB-8DE7-B2F653BAECCE}"/>
              </a:ext>
            </a:extLst>
          </p:cNvPr>
          <p:cNvSpPr>
            <a:spLocks noGrp="1" noChangeArrowheads="1"/>
          </p:cNvSpPr>
          <p:nvPr>
            <p:ph type="body" idx="1"/>
          </p:nvPr>
        </p:nvSpPr>
        <p:spPr>
          <a:xfrm>
            <a:off x="571500" y="1411288"/>
            <a:ext cx="8131175" cy="4910137"/>
          </a:xfrm>
          <a:noFill/>
          <a:ln/>
        </p:spPr>
        <p:txBody>
          <a:bodyPr lIns="90488" tIns="44450" rIns="90488" bIns="44450"/>
          <a:lstStyle/>
          <a:p>
            <a:pPr marL="457200" indent="-457200" algn="l">
              <a:lnSpc>
                <a:spcPct val="95000"/>
              </a:lnSpc>
              <a:buClr>
                <a:srgbClr val="663300"/>
              </a:buClr>
              <a:buSzPct val="55000"/>
              <a:buFont typeface="Monotype Sorts" panose="01010601010101010101" pitchFamily="2" charset="2"/>
              <a:buChar char="u"/>
            </a:pPr>
            <a:r>
              <a:rPr lang="en-US" altLang="en-US" sz="3200"/>
              <a:t>Manage public resources more effectively</a:t>
            </a:r>
          </a:p>
          <a:p>
            <a:pPr marL="457200" indent="-457200" algn="l">
              <a:buClr>
                <a:srgbClr val="663300"/>
              </a:buClr>
              <a:buSzPct val="55000"/>
              <a:buFont typeface="Monotype Sorts" panose="01010601010101010101" pitchFamily="2" charset="2"/>
              <a:buChar char="u"/>
            </a:pPr>
            <a:r>
              <a:rPr lang="en-US" altLang="en-US" sz="3200"/>
              <a:t>Promote home and community-based services </a:t>
            </a:r>
          </a:p>
          <a:p>
            <a:pPr marL="457200" indent="-457200" algn="l">
              <a:buClr>
                <a:srgbClr val="663300"/>
              </a:buClr>
              <a:buSzPct val="55000"/>
              <a:buFont typeface="Monotype Sorts" panose="01010601010101010101" pitchFamily="2" charset="2"/>
              <a:buChar char="u"/>
            </a:pPr>
            <a:r>
              <a:rPr lang="en-US" altLang="en-US" sz="3200"/>
              <a:t>Reduce unnecessary institutional placements</a:t>
            </a:r>
          </a:p>
          <a:p>
            <a:pPr marL="457200" indent="-457200" algn="l">
              <a:buClr>
                <a:srgbClr val="663300"/>
              </a:buClr>
              <a:buSzPct val="55000"/>
              <a:buFont typeface="Monotype Sorts" panose="01010601010101010101" pitchFamily="2" charset="2"/>
              <a:buChar char="u"/>
            </a:pPr>
            <a:r>
              <a:rPr lang="en-US" altLang="en-US" sz="3200"/>
              <a:t>Coordinate and integrate medical and long-term services</a:t>
            </a:r>
          </a:p>
          <a:p>
            <a:pPr marL="457200" indent="-457200" algn="l">
              <a:buClr>
                <a:srgbClr val="663300"/>
              </a:buClr>
              <a:buSzPct val="55000"/>
              <a:buFont typeface="Monotype Sorts" panose="01010601010101010101" pitchFamily="2" charset="2"/>
              <a:buChar char="u"/>
            </a:pPr>
            <a:r>
              <a:rPr lang="en-US" altLang="en-US" sz="3200"/>
              <a:t>Coordinate Medicare and Medicaid funding</a:t>
            </a:r>
          </a:p>
        </p:txBody>
      </p:sp>
      <p:sp>
        <p:nvSpPr>
          <p:cNvPr id="350217" name="Line 9">
            <a:extLst>
              <a:ext uri="{FF2B5EF4-FFF2-40B4-BE49-F238E27FC236}">
                <a16:creationId xmlns:a16="http://schemas.microsoft.com/office/drawing/2014/main" id="{3CC52C19-3F9F-48A4-9E86-8D4CA1F6FBCB}"/>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5698" name="Rectangle 2">
            <a:extLst>
              <a:ext uri="{FF2B5EF4-FFF2-40B4-BE49-F238E27FC236}">
                <a16:creationId xmlns:a16="http://schemas.microsoft.com/office/drawing/2014/main" id="{A3CCC9F7-24E2-459C-BA1C-542E33705A8E}"/>
              </a:ext>
            </a:extLst>
          </p:cNvPr>
          <p:cNvSpPr>
            <a:spLocks noGrp="1" noChangeArrowheads="1"/>
          </p:cNvSpPr>
          <p:nvPr>
            <p:ph type="ctrTitle"/>
          </p:nvPr>
        </p:nvSpPr>
        <p:spPr>
          <a:xfrm>
            <a:off x="338138" y="230188"/>
            <a:ext cx="8455025" cy="914400"/>
          </a:xfrm>
          <a:noFill/>
        </p:spPr>
        <p:txBody>
          <a:bodyPr anchor="ctr"/>
          <a:lstStyle/>
          <a:p>
            <a:pPr algn="l"/>
            <a:r>
              <a:rPr lang="en-US" altLang="en-US" sz="3600" b="0">
                <a:solidFill>
                  <a:srgbClr val="014B5F"/>
                </a:solidFill>
                <a:latin typeface="Book Antiqua" panose="02040602050305030304" pitchFamily="18" charset="0"/>
              </a:rPr>
              <a:t>Why coordinate long-term services? </a:t>
            </a:r>
            <a:r>
              <a:rPr lang="en-US" altLang="en-US" sz="2000" b="0">
                <a:solidFill>
                  <a:srgbClr val="014B5F"/>
                </a:solidFill>
                <a:latin typeface="Book Antiqua" panose="02040602050305030304" pitchFamily="18" charset="0"/>
              </a:rPr>
              <a:t>(continued)</a:t>
            </a:r>
          </a:p>
        </p:txBody>
      </p:sp>
      <p:sp>
        <p:nvSpPr>
          <p:cNvPr id="285700" name="Rectangle 4">
            <a:extLst>
              <a:ext uri="{FF2B5EF4-FFF2-40B4-BE49-F238E27FC236}">
                <a16:creationId xmlns:a16="http://schemas.microsoft.com/office/drawing/2014/main" id="{500360E9-3F8B-41C1-9F78-428F8243B173}"/>
              </a:ext>
            </a:extLst>
          </p:cNvPr>
          <p:cNvSpPr>
            <a:spLocks noGrp="1" noChangeArrowheads="1"/>
          </p:cNvSpPr>
          <p:nvPr>
            <p:ph type="body" idx="1"/>
          </p:nvPr>
        </p:nvSpPr>
        <p:spPr>
          <a:xfrm>
            <a:off x="571500" y="1500188"/>
            <a:ext cx="8143875" cy="4643437"/>
          </a:xfrm>
          <a:noFill/>
          <a:ln/>
        </p:spPr>
        <p:txBody>
          <a:bodyPr lIns="90488" tIns="44450" rIns="90488" bIns="44450"/>
          <a:lstStyle/>
          <a:p>
            <a:pPr marL="342900" indent="-342900" algn="l">
              <a:lnSpc>
                <a:spcPct val="95000"/>
              </a:lnSpc>
              <a:buClr>
                <a:srgbClr val="663300"/>
              </a:buClr>
              <a:buSzPct val="55000"/>
              <a:buFont typeface="Monotype Sorts" panose="01010601010101010101" pitchFamily="2" charset="2"/>
              <a:buChar char="u"/>
            </a:pPr>
            <a:r>
              <a:rPr lang="en-US" altLang="en-US" sz="3200"/>
              <a:t>Improve health status and outcomes</a:t>
            </a:r>
          </a:p>
          <a:p>
            <a:pPr marL="742950" lvl="1" indent="-285750" algn="l">
              <a:lnSpc>
                <a:spcPct val="95000"/>
              </a:lnSpc>
              <a:buClr>
                <a:srgbClr val="663300"/>
              </a:buClr>
              <a:buSzPct val="60000"/>
              <a:buFont typeface="Wingdings" panose="05000000000000000000" pitchFamily="2" charset="2"/>
              <a:buChar char="Ø"/>
            </a:pPr>
            <a:r>
              <a:rPr lang="en-US" altLang="en-US" sz="2400"/>
              <a:t>Identify needs earlier</a:t>
            </a:r>
          </a:p>
          <a:p>
            <a:pPr marL="742950" lvl="1" indent="-285750" algn="l">
              <a:lnSpc>
                <a:spcPct val="95000"/>
              </a:lnSpc>
              <a:buClr>
                <a:srgbClr val="663300"/>
              </a:buClr>
              <a:buSzPct val="60000"/>
              <a:buFont typeface="Wingdings" panose="05000000000000000000" pitchFamily="2" charset="2"/>
              <a:buChar char="Ø"/>
            </a:pPr>
            <a:r>
              <a:rPr lang="en-US" altLang="en-US" sz="2400"/>
              <a:t>Increase early intervention and prevention</a:t>
            </a:r>
          </a:p>
          <a:p>
            <a:pPr marL="342900" indent="-342900" algn="l">
              <a:lnSpc>
                <a:spcPct val="95000"/>
              </a:lnSpc>
              <a:buClr>
                <a:srgbClr val="663300"/>
              </a:buClr>
              <a:buSzPct val="55000"/>
              <a:buFont typeface="Monotype Sorts" panose="01010601010101010101" pitchFamily="2" charset="2"/>
              <a:buChar char="u"/>
            </a:pPr>
            <a:r>
              <a:rPr lang="en-US" altLang="en-US" sz="3200"/>
              <a:t>Increase access to healthcare services in rural and frontier areas</a:t>
            </a:r>
          </a:p>
          <a:p>
            <a:pPr marL="342900" indent="-342900" algn="l">
              <a:lnSpc>
                <a:spcPct val="95000"/>
              </a:lnSpc>
              <a:buClr>
                <a:srgbClr val="663300"/>
              </a:buClr>
              <a:buSzPct val="55000"/>
              <a:buFont typeface="Monotype Sorts" panose="01010601010101010101" pitchFamily="2" charset="2"/>
              <a:buChar char="u"/>
            </a:pPr>
            <a:r>
              <a:rPr lang="en-US" altLang="en-US" sz="3200"/>
              <a:t>Increase quality management and data sharing</a:t>
            </a:r>
          </a:p>
          <a:p>
            <a:pPr marL="342900" indent="-342900" algn="l">
              <a:buClr>
                <a:srgbClr val="663300"/>
              </a:buClr>
              <a:buSzPct val="55000"/>
              <a:buFont typeface="Monotype Sorts" panose="01010601010101010101" pitchFamily="2" charset="2"/>
              <a:buChar char="u"/>
            </a:pPr>
            <a:r>
              <a:rPr lang="en-US" altLang="en-US" sz="3200"/>
              <a:t>Increase participant involvement in long-term planning</a:t>
            </a:r>
          </a:p>
        </p:txBody>
      </p:sp>
      <p:sp>
        <p:nvSpPr>
          <p:cNvPr id="285705" name="Line 9">
            <a:extLst>
              <a:ext uri="{FF2B5EF4-FFF2-40B4-BE49-F238E27FC236}">
                <a16:creationId xmlns:a16="http://schemas.microsoft.com/office/drawing/2014/main" id="{90217024-BED6-451D-B8C5-241BF700191B}"/>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2258" name="Rectangle 2">
            <a:extLst>
              <a:ext uri="{FF2B5EF4-FFF2-40B4-BE49-F238E27FC236}">
                <a16:creationId xmlns:a16="http://schemas.microsoft.com/office/drawing/2014/main" id="{7D60E3A5-3806-4E71-B758-4F2BD5C6BF99}"/>
              </a:ext>
            </a:extLst>
          </p:cNvPr>
          <p:cNvSpPr>
            <a:spLocks noGrp="1" noChangeArrowheads="1"/>
          </p:cNvSpPr>
          <p:nvPr>
            <p:ph type="ctrTitle"/>
          </p:nvPr>
        </p:nvSpPr>
        <p:spPr>
          <a:xfrm>
            <a:off x="338138" y="230188"/>
            <a:ext cx="8455025" cy="914400"/>
          </a:xfrm>
          <a:noFill/>
        </p:spPr>
        <p:txBody>
          <a:bodyPr anchor="ctr"/>
          <a:lstStyle/>
          <a:p>
            <a:pPr algn="l"/>
            <a:r>
              <a:rPr lang="en-US" altLang="en-US" sz="4000" b="0">
                <a:solidFill>
                  <a:srgbClr val="014B5F"/>
                </a:solidFill>
                <a:latin typeface="Book Antiqua" panose="02040602050305030304" pitchFamily="18" charset="0"/>
              </a:rPr>
              <a:t>Who is eligible?</a:t>
            </a:r>
          </a:p>
        </p:txBody>
      </p:sp>
      <p:sp>
        <p:nvSpPr>
          <p:cNvPr id="352259" name="Text Box 3">
            <a:extLst>
              <a:ext uri="{FF2B5EF4-FFF2-40B4-BE49-F238E27FC236}">
                <a16:creationId xmlns:a16="http://schemas.microsoft.com/office/drawing/2014/main" id="{45449D7B-5304-48BC-BA2A-E03B1E4A4CE8}"/>
              </a:ext>
              <a:ext uri="{C183D7F6-B498-43B3-948B-1728B52AA6E4}">
                <adec:decorative xmlns:adec="http://schemas.microsoft.com/office/drawing/2017/decorative" val="1"/>
              </a:ext>
            </a:extLst>
          </p:cNvPr>
          <p:cNvSpPr txBox="1">
            <a:spLocks noChangeArrowheads="1"/>
          </p:cNvSpPr>
          <p:nvPr/>
        </p:nvSpPr>
        <p:spPr bwMode="auto">
          <a:xfrm>
            <a:off x="644525" y="3511550"/>
            <a:ext cx="7669213"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4013" indent="-354013">
              <a:spcBef>
                <a:spcPct val="0"/>
              </a:spcBef>
              <a:defRPr sz="2400">
                <a:solidFill>
                  <a:schemeClr val="tx1"/>
                </a:solidFill>
                <a:latin typeface="Times New Roman" panose="02020603050405020304" pitchFamily="18" charset="0"/>
              </a:defRPr>
            </a:lvl1pPr>
            <a:lvl2pPr marL="571500">
              <a:spcBef>
                <a:spcPct val="0"/>
              </a:spcBef>
              <a:defRPr sz="2400">
                <a:solidFill>
                  <a:schemeClr val="tx1"/>
                </a:solidFill>
                <a:latin typeface="Times New Roman" panose="02020603050405020304" pitchFamily="18" charset="0"/>
              </a:defRPr>
            </a:lvl2pPr>
            <a:lvl3pPr>
              <a:spcBef>
                <a:spcPct val="0"/>
              </a:spcBef>
              <a:defRPr sz="2400">
                <a:solidFill>
                  <a:schemeClr val="tx1"/>
                </a:solidFill>
                <a:latin typeface="Times New Roman" panose="02020603050405020304" pitchFamily="18" charset="0"/>
              </a:defRPr>
            </a:lvl3pPr>
            <a:lvl4pPr>
              <a:spcBef>
                <a:spcPct val="0"/>
              </a:spcBef>
              <a:defRPr sz="2400">
                <a:solidFill>
                  <a:schemeClr val="tx1"/>
                </a:solidFill>
                <a:latin typeface="Times New Roman" panose="02020603050405020304" pitchFamily="18" charset="0"/>
              </a:defRPr>
            </a:lvl4pPr>
            <a:lvl5pPr>
              <a:spcBef>
                <a:spcPct val="0"/>
              </a:spcBef>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buClrTx/>
              <a:buSzTx/>
              <a:buFont typeface="Wingdings" panose="05000000000000000000" pitchFamily="2" charset="2"/>
              <a:buChar char="§"/>
            </a:pPr>
            <a:endParaRPr lang="en-US" altLang="en-US" sz="2200">
              <a:solidFill>
                <a:schemeClr val="folHlink"/>
              </a:solidFill>
              <a:effectLst/>
              <a:latin typeface="Tahoma" panose="020B0604030504040204" pitchFamily="34" charset="0"/>
            </a:endParaRPr>
          </a:p>
        </p:txBody>
      </p:sp>
      <p:sp>
        <p:nvSpPr>
          <p:cNvPr id="352268" name="Line 12">
            <a:extLst>
              <a:ext uri="{FF2B5EF4-FFF2-40B4-BE49-F238E27FC236}">
                <a16:creationId xmlns:a16="http://schemas.microsoft.com/office/drawing/2014/main" id="{E1211B82-5716-43E8-8908-DBF638BB7183}"/>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
        <p:nvSpPr>
          <p:cNvPr id="352271" name="Rectangle 15">
            <a:extLst>
              <a:ext uri="{FF2B5EF4-FFF2-40B4-BE49-F238E27FC236}">
                <a16:creationId xmlns:a16="http://schemas.microsoft.com/office/drawing/2014/main" id="{A5BBEC39-961A-43B2-A620-6ECEFA8D315D}"/>
              </a:ext>
            </a:extLst>
          </p:cNvPr>
          <p:cNvSpPr>
            <a:spLocks noChangeArrowheads="1"/>
          </p:cNvSpPr>
          <p:nvPr/>
        </p:nvSpPr>
        <p:spPr bwMode="auto">
          <a:xfrm>
            <a:off x="469900" y="1600200"/>
            <a:ext cx="8496300" cy="467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buSzPct val="65000"/>
              <a:buFont typeface="Monotype Sorts" panose="01010601010101010101" pitchFamily="2" charset="2"/>
              <a:defRPr sz="2400">
                <a:solidFill>
                  <a:schemeClr val="tx1"/>
                </a:solidFill>
                <a:latin typeface="Book Antiqua" panose="02040602050305030304" pitchFamily="18" charset="0"/>
              </a:defRPr>
            </a:lvl1pPr>
            <a:lvl2pPr algn="ctr">
              <a:buSzPct val="80000"/>
              <a:buFont typeface="Wingdings" panose="05000000000000000000" pitchFamily="2" charset="2"/>
              <a:defRPr sz="2000">
                <a:solidFill>
                  <a:schemeClr val="tx1"/>
                </a:solidFill>
                <a:latin typeface="Book Antiqua" panose="02040602050305030304" pitchFamily="18" charset="0"/>
              </a:defRPr>
            </a:lvl2pPr>
            <a:lvl3pPr algn="ctr">
              <a:defRPr>
                <a:solidFill>
                  <a:schemeClr val="tx1"/>
                </a:solidFill>
                <a:latin typeface="Book Antiqua" panose="02040602050305030304" pitchFamily="18" charset="0"/>
              </a:defRPr>
            </a:lvl3pPr>
            <a:lvl4pPr algn="ctr">
              <a:defRPr>
                <a:solidFill>
                  <a:schemeClr val="tx1"/>
                </a:solidFill>
                <a:latin typeface="Book Antiqua" panose="02040602050305030304" pitchFamily="18" charset="0"/>
              </a:defRPr>
            </a:lvl4pPr>
            <a:lvl5pPr algn="ctr">
              <a:defRPr>
                <a:solidFill>
                  <a:schemeClr val="tx1"/>
                </a:solidFill>
                <a:latin typeface="Book Antiqua" panose="02040602050305030304" pitchFamily="18" charset="0"/>
              </a:defRPr>
            </a:lvl5pPr>
            <a:lvl6pPr algn="ctr" eaLnBrk="0" fontAlgn="base" hangingPunct="0">
              <a:spcBef>
                <a:spcPct val="20000"/>
              </a:spcBef>
              <a:spcAft>
                <a:spcPct val="0"/>
              </a:spcAft>
              <a:buClr>
                <a:schemeClr val="bg2"/>
              </a:buClr>
              <a:buSzPct val="100000"/>
              <a:defRPr>
                <a:solidFill>
                  <a:schemeClr val="tx1"/>
                </a:solidFill>
                <a:latin typeface="Book Antiqua" panose="02040602050305030304" pitchFamily="18" charset="0"/>
              </a:defRPr>
            </a:lvl6pPr>
            <a:lvl7pPr algn="ctr" eaLnBrk="0" fontAlgn="base" hangingPunct="0">
              <a:spcBef>
                <a:spcPct val="20000"/>
              </a:spcBef>
              <a:spcAft>
                <a:spcPct val="0"/>
              </a:spcAft>
              <a:buClr>
                <a:schemeClr val="bg2"/>
              </a:buClr>
              <a:buSzPct val="100000"/>
              <a:defRPr>
                <a:solidFill>
                  <a:schemeClr val="tx1"/>
                </a:solidFill>
                <a:latin typeface="Book Antiqua" panose="02040602050305030304" pitchFamily="18" charset="0"/>
              </a:defRPr>
            </a:lvl7pPr>
            <a:lvl8pPr algn="ctr" eaLnBrk="0" fontAlgn="base" hangingPunct="0">
              <a:spcBef>
                <a:spcPct val="20000"/>
              </a:spcBef>
              <a:spcAft>
                <a:spcPct val="0"/>
              </a:spcAft>
              <a:buClr>
                <a:schemeClr val="bg2"/>
              </a:buClr>
              <a:buSzPct val="100000"/>
              <a:defRPr>
                <a:solidFill>
                  <a:schemeClr val="tx1"/>
                </a:solidFill>
                <a:latin typeface="Book Antiqua" panose="02040602050305030304" pitchFamily="18" charset="0"/>
              </a:defRPr>
            </a:lvl8pPr>
            <a:lvl9pPr algn="ctr" eaLnBrk="0" fontAlgn="base" hangingPunct="0">
              <a:spcBef>
                <a:spcPct val="20000"/>
              </a:spcBef>
              <a:spcAft>
                <a:spcPct val="0"/>
              </a:spcAft>
              <a:buClr>
                <a:schemeClr val="bg2"/>
              </a:buClr>
              <a:buSzPct val="100000"/>
              <a:defRPr>
                <a:solidFill>
                  <a:schemeClr val="tx1"/>
                </a:solidFill>
                <a:latin typeface="Book Antiqua" panose="02040602050305030304" pitchFamily="18" charset="0"/>
              </a:defRPr>
            </a:lvl9pPr>
          </a:lstStyle>
          <a:p>
            <a:pPr algn="l">
              <a:buClr>
                <a:srgbClr val="663300"/>
              </a:buClr>
              <a:buFont typeface="Monotype Sorts" panose="01010601010101010101" pitchFamily="2" charset="2"/>
              <a:buChar char="u"/>
            </a:pPr>
            <a:r>
              <a:rPr lang="en-US" altLang="en-US" sz="2800">
                <a:effectLst/>
              </a:rPr>
              <a:t>  </a:t>
            </a:r>
            <a:r>
              <a:rPr lang="en-US" altLang="en-US" sz="2600">
                <a:effectLst/>
              </a:rPr>
              <a:t>Dual eligibles (individuals with both Medicare     	and Medicaid coverage) who are not 	receiving 	long-term services (called “healthy duals”)</a:t>
            </a:r>
          </a:p>
          <a:p>
            <a:pPr algn="l">
              <a:buClr>
                <a:srgbClr val="663300"/>
              </a:buClr>
              <a:buFont typeface="Monotype Sorts" panose="01010601010101010101" pitchFamily="2" charset="2"/>
              <a:buChar char="u"/>
            </a:pPr>
            <a:endParaRPr lang="en-US" altLang="en-US" sz="1600">
              <a:effectLst/>
            </a:endParaRPr>
          </a:p>
          <a:p>
            <a:pPr algn="l">
              <a:buClr>
                <a:srgbClr val="663300"/>
              </a:buClr>
              <a:buFont typeface="Monotype Sorts" panose="01010601010101010101" pitchFamily="2" charset="2"/>
              <a:buChar char="u"/>
            </a:pPr>
            <a:r>
              <a:rPr lang="en-US" altLang="en-US" sz="2600">
                <a:effectLst/>
              </a:rPr>
              <a:t>  Persons who meet Nursing Home Level of Care </a:t>
            </a:r>
            <a:r>
              <a:rPr lang="en-US" altLang="en-US" sz="2000">
                <a:effectLst/>
              </a:rPr>
              <a:t>(LOC)</a:t>
            </a:r>
          </a:p>
          <a:p>
            <a:pPr lvl="2" algn="l">
              <a:buClr>
                <a:srgbClr val="663300"/>
              </a:buClr>
              <a:buFontTx/>
              <a:buChar char="–"/>
            </a:pPr>
            <a:r>
              <a:rPr lang="en-US" altLang="en-US" sz="2000">
                <a:effectLst/>
              </a:rPr>
              <a:t>  Nursing home residents </a:t>
            </a:r>
          </a:p>
          <a:p>
            <a:pPr lvl="2" algn="l">
              <a:buClr>
                <a:srgbClr val="663300"/>
              </a:buClr>
              <a:buFontTx/>
              <a:buChar char="–"/>
            </a:pPr>
            <a:r>
              <a:rPr lang="en-US" altLang="en-US" sz="2000">
                <a:effectLst/>
              </a:rPr>
              <a:t>  Disabled &amp; Elderly (D&amp;E) waiver individuals </a:t>
            </a:r>
          </a:p>
          <a:p>
            <a:pPr lvl="2" algn="l">
              <a:buClr>
                <a:srgbClr val="663300"/>
              </a:buClr>
              <a:buFontTx/>
              <a:buChar char="–"/>
            </a:pPr>
            <a:r>
              <a:rPr lang="en-US" altLang="en-US" sz="2000">
                <a:effectLst/>
              </a:rPr>
              <a:t>  Adults receiving Personal Care Option (PCO) 	services</a:t>
            </a:r>
          </a:p>
          <a:p>
            <a:pPr lvl="3" algn="l">
              <a:buClr>
                <a:srgbClr val="663300"/>
              </a:buClr>
              <a:buFontTx/>
              <a:buChar char="•"/>
            </a:pPr>
            <a:endParaRPr lang="en-US" altLang="en-US" sz="1600">
              <a:effectLst/>
            </a:endParaRPr>
          </a:p>
          <a:p>
            <a:pPr algn="l">
              <a:buClr>
                <a:srgbClr val="663300"/>
              </a:buClr>
              <a:buFont typeface="Monotype Sorts" panose="01010601010101010101" pitchFamily="2" charset="2"/>
              <a:buChar char="u"/>
            </a:pPr>
            <a:r>
              <a:rPr lang="en-US" altLang="en-US" sz="2600">
                <a:effectLst/>
              </a:rPr>
              <a:t>  Certain individuals with brain injury who meet 	medical and financial eligibility</a:t>
            </a:r>
            <a:r>
              <a:rPr lang="en-US" altLang="en-US" sz="2800">
                <a:effectLst/>
              </a:rPr>
              <a:t> </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5026" name="Rectangle 2">
            <a:extLst>
              <a:ext uri="{FF2B5EF4-FFF2-40B4-BE49-F238E27FC236}">
                <a16:creationId xmlns:a16="http://schemas.microsoft.com/office/drawing/2014/main" id="{28A93440-D162-473C-B2C7-92DE424DCE5F}"/>
              </a:ext>
            </a:extLst>
          </p:cNvPr>
          <p:cNvSpPr>
            <a:spLocks noGrp="1" noChangeArrowheads="1"/>
          </p:cNvSpPr>
          <p:nvPr>
            <p:ph type="title"/>
          </p:nvPr>
        </p:nvSpPr>
        <p:spPr>
          <a:xfrm>
            <a:off x="338138" y="227013"/>
            <a:ext cx="8455025" cy="914400"/>
          </a:xfrm>
          <a:noFill/>
        </p:spPr>
        <p:txBody>
          <a:bodyPr anchor="ctr"/>
          <a:lstStyle/>
          <a:p>
            <a:r>
              <a:rPr lang="en-US" altLang="en-US" sz="4000" b="0">
                <a:solidFill>
                  <a:srgbClr val="014B5F"/>
                </a:solidFill>
                <a:latin typeface="Book Antiqua" panose="02040602050305030304" pitchFamily="18" charset="0"/>
              </a:rPr>
              <a:t>What services are covered?</a:t>
            </a:r>
          </a:p>
        </p:txBody>
      </p:sp>
      <p:sp>
        <p:nvSpPr>
          <p:cNvPr id="385027" name="Rectangle 3">
            <a:extLst>
              <a:ext uri="{FF2B5EF4-FFF2-40B4-BE49-F238E27FC236}">
                <a16:creationId xmlns:a16="http://schemas.microsoft.com/office/drawing/2014/main" id="{2D1C9161-4F39-4261-960C-5EA55DEA1DC8}"/>
              </a:ext>
            </a:extLst>
          </p:cNvPr>
          <p:cNvSpPr>
            <a:spLocks noGrp="1" noChangeArrowheads="1"/>
          </p:cNvSpPr>
          <p:nvPr>
            <p:ph type="body" idx="1"/>
          </p:nvPr>
        </p:nvSpPr>
        <p:spPr/>
        <p:txBody>
          <a:bodyPr/>
          <a:lstStyle/>
          <a:p>
            <a:pPr>
              <a:buClr>
                <a:srgbClr val="663300"/>
              </a:buClr>
            </a:pPr>
            <a:r>
              <a:rPr lang="en-US" altLang="en-US" sz="2600"/>
              <a:t>Medicaid State Plan Services:</a:t>
            </a:r>
          </a:p>
          <a:p>
            <a:pPr>
              <a:buClr>
                <a:srgbClr val="663300"/>
              </a:buClr>
              <a:buFont typeface="Monotype Sorts" panose="01010601010101010101" pitchFamily="2" charset="2"/>
              <a:buNone/>
            </a:pPr>
            <a:r>
              <a:rPr lang="en-US" altLang="en-US" sz="2800"/>
              <a:t>	</a:t>
            </a:r>
            <a:r>
              <a:rPr lang="en-US" altLang="en-US"/>
              <a:t>Nursing facility services, primary and acute care, dental and vision care, transportation, service coordination</a:t>
            </a:r>
          </a:p>
          <a:p>
            <a:pPr>
              <a:buClr>
                <a:srgbClr val="663300"/>
              </a:buClr>
            </a:pPr>
            <a:endParaRPr lang="en-US" altLang="en-US"/>
          </a:p>
          <a:p>
            <a:pPr>
              <a:buClr>
                <a:srgbClr val="663300"/>
              </a:buClr>
            </a:pPr>
            <a:r>
              <a:rPr lang="en-US" altLang="en-US" sz="2600"/>
              <a:t>Home and Community-Based Services (HCBS)</a:t>
            </a:r>
            <a:r>
              <a:rPr lang="en-US" altLang="en-US"/>
              <a:t> </a:t>
            </a:r>
          </a:p>
          <a:p>
            <a:pPr lvl="1">
              <a:buClr>
                <a:srgbClr val="663300"/>
              </a:buClr>
              <a:buFont typeface="Wingdings" panose="05000000000000000000" pitchFamily="2" charset="2"/>
              <a:buNone/>
            </a:pPr>
            <a:r>
              <a:rPr lang="en-US" altLang="en-US" sz="2200"/>
              <a:t>Includes all current D&amp;E Waiver services, such as:</a:t>
            </a:r>
          </a:p>
          <a:p>
            <a:pPr lvl="1">
              <a:buClr>
                <a:srgbClr val="663300"/>
              </a:buClr>
              <a:buFont typeface="Wingdings" panose="05000000000000000000" pitchFamily="2" charset="2"/>
              <a:buNone/>
            </a:pPr>
            <a:r>
              <a:rPr lang="en-US" altLang="en-US"/>
              <a:t>	</a:t>
            </a:r>
            <a:r>
              <a:rPr lang="en-US" altLang="en-US" sz="2200"/>
              <a:t>service coordination, adult day health, respite, assisted living, community transition services, relocation specialists, environmental modifications, private duty nursing for adults, skilled maintenance therapy</a:t>
            </a:r>
          </a:p>
        </p:txBody>
      </p:sp>
      <p:sp>
        <p:nvSpPr>
          <p:cNvPr id="385029" name="Line 5">
            <a:extLst>
              <a:ext uri="{FF2B5EF4-FFF2-40B4-BE49-F238E27FC236}">
                <a16:creationId xmlns:a16="http://schemas.microsoft.com/office/drawing/2014/main" id="{4BF1C0A7-5411-4414-8E8F-764004F27FE2}"/>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a:extLst>
              <a:ext uri="{FF2B5EF4-FFF2-40B4-BE49-F238E27FC236}">
                <a16:creationId xmlns:a16="http://schemas.microsoft.com/office/drawing/2014/main" id="{C0622FBC-78FB-4B2C-8C0E-BB35CCBBD23D}"/>
              </a:ext>
            </a:extLst>
          </p:cNvPr>
          <p:cNvSpPr>
            <a:spLocks noGrp="1" noChangeArrowheads="1"/>
          </p:cNvSpPr>
          <p:nvPr>
            <p:ph type="title"/>
          </p:nvPr>
        </p:nvSpPr>
        <p:spPr>
          <a:xfrm>
            <a:off x="338138" y="227013"/>
            <a:ext cx="8455025" cy="914400"/>
          </a:xfrm>
          <a:noFill/>
        </p:spPr>
        <p:txBody>
          <a:bodyPr anchor="ctr"/>
          <a:lstStyle/>
          <a:p>
            <a:r>
              <a:rPr lang="en-US" altLang="en-US" sz="3200" b="0">
                <a:solidFill>
                  <a:srgbClr val="014B5F"/>
                </a:solidFill>
                <a:latin typeface="Book Antiqua" panose="02040602050305030304" pitchFamily="18" charset="0"/>
              </a:rPr>
              <a:t>How do participants get services?</a:t>
            </a:r>
            <a:br>
              <a:rPr lang="en-US" altLang="en-US" sz="3400" b="0">
                <a:solidFill>
                  <a:srgbClr val="014B5F"/>
                </a:solidFill>
                <a:latin typeface="Book Antiqua" panose="02040602050305030304" pitchFamily="18" charset="0"/>
              </a:rPr>
            </a:br>
            <a:r>
              <a:rPr lang="en-US" altLang="en-US" sz="2000" b="0">
                <a:solidFill>
                  <a:srgbClr val="014B5F"/>
                </a:solidFill>
                <a:latin typeface="Book Antiqua" panose="02040602050305030304" pitchFamily="18" charset="0"/>
              </a:rPr>
              <a:t>Service Coordinators - Continuous Assessment of Participant Needs</a:t>
            </a:r>
          </a:p>
        </p:txBody>
      </p:sp>
      <p:sp>
        <p:nvSpPr>
          <p:cNvPr id="488463" name="Line 15">
            <a:extLst>
              <a:ext uri="{FF2B5EF4-FFF2-40B4-BE49-F238E27FC236}">
                <a16:creationId xmlns:a16="http://schemas.microsoft.com/office/drawing/2014/main" id="{6B7AA9B6-F526-4BE7-A548-ED668FCE8292}"/>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grpSp>
        <p:nvGrpSpPr>
          <p:cNvPr id="2" name="Group 1" descr="Circle diagram">
            <a:extLst>
              <a:ext uri="{FF2B5EF4-FFF2-40B4-BE49-F238E27FC236}">
                <a16:creationId xmlns:a16="http://schemas.microsoft.com/office/drawing/2014/main" id="{557402EF-2626-4A1D-BF58-9D209587611D}"/>
              </a:ext>
            </a:extLst>
          </p:cNvPr>
          <p:cNvGrpSpPr/>
          <p:nvPr/>
        </p:nvGrpSpPr>
        <p:grpSpPr>
          <a:xfrm>
            <a:off x="2082800" y="1479550"/>
            <a:ext cx="4694238" cy="4476750"/>
            <a:chOff x="2082800" y="1479550"/>
            <a:chExt cx="4694238" cy="4476750"/>
          </a:xfrm>
        </p:grpSpPr>
        <p:sp>
          <p:nvSpPr>
            <p:cNvPr id="488452" name="Oval 4">
              <a:extLst>
                <a:ext uri="{FF2B5EF4-FFF2-40B4-BE49-F238E27FC236}">
                  <a16:creationId xmlns:a16="http://schemas.microsoft.com/office/drawing/2014/main" id="{CAA411C5-ABCF-4FF2-AD37-C2EC7C563CB8}"/>
                </a:ext>
              </a:extLst>
            </p:cNvPr>
            <p:cNvSpPr>
              <a:spLocks noChangeArrowheads="1"/>
            </p:cNvSpPr>
            <p:nvPr/>
          </p:nvSpPr>
          <p:spPr bwMode="auto">
            <a:xfrm>
              <a:off x="3549650" y="1479550"/>
              <a:ext cx="1525588" cy="1365250"/>
            </a:xfrm>
            <a:prstGeom prst="ellipse">
              <a:avLst/>
            </a:prstGeom>
            <a:solidFill>
              <a:srgbClr val="FFFF66">
                <a:alpha val="77000"/>
              </a:srgbClr>
            </a:solidFill>
            <a:ln w="12700" algn="ctr">
              <a:solidFill>
                <a:schemeClr val="tx1"/>
              </a:solidFill>
              <a:round/>
              <a:headEnd/>
              <a:tailEnd/>
            </a:ln>
            <a:effectLst/>
            <a:extLs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pPr algn="ctr">
                <a:spcBef>
                  <a:spcPct val="0"/>
                </a:spcBef>
                <a:buClrTx/>
                <a:buSzTx/>
                <a:buFontTx/>
                <a:buNone/>
              </a:pPr>
              <a:r>
                <a:rPr lang="en-US" altLang="en-US" sz="1600" b="1">
                  <a:effectLst/>
                  <a:latin typeface="Book Antiqua" panose="02040602050305030304" pitchFamily="18" charset="0"/>
                </a:rPr>
                <a:t>Review</a:t>
              </a:r>
            </a:p>
            <a:p>
              <a:pPr algn="ctr">
                <a:spcBef>
                  <a:spcPct val="0"/>
                </a:spcBef>
                <a:buClrTx/>
                <a:buSzTx/>
                <a:buFontTx/>
                <a:buNone/>
              </a:pPr>
              <a:r>
                <a:rPr lang="en-US" altLang="en-US" sz="1600" b="1">
                  <a:effectLst/>
                  <a:latin typeface="Book Antiqua" panose="02040602050305030304" pitchFamily="18" charset="0"/>
                </a:rPr>
                <a:t>Participant</a:t>
              </a:r>
            </a:p>
            <a:p>
              <a:pPr algn="ctr">
                <a:spcBef>
                  <a:spcPct val="0"/>
                </a:spcBef>
                <a:buClrTx/>
                <a:buSzTx/>
                <a:buFontTx/>
                <a:buNone/>
              </a:pPr>
              <a:r>
                <a:rPr lang="en-US" altLang="en-US" sz="1600" b="1">
                  <a:effectLst/>
                  <a:latin typeface="Book Antiqua" panose="02040602050305030304" pitchFamily="18" charset="0"/>
                </a:rPr>
                <a:t> Needs</a:t>
              </a:r>
            </a:p>
          </p:txBody>
        </p:sp>
        <p:sp>
          <p:nvSpPr>
            <p:cNvPr id="488453" name="Oval 5">
              <a:extLst>
                <a:ext uri="{FF2B5EF4-FFF2-40B4-BE49-F238E27FC236}">
                  <a16:creationId xmlns:a16="http://schemas.microsoft.com/office/drawing/2014/main" id="{DB136C15-70D2-40C2-8893-5C8C448C849B}"/>
                </a:ext>
              </a:extLst>
            </p:cNvPr>
            <p:cNvSpPr>
              <a:spLocks noChangeArrowheads="1"/>
            </p:cNvSpPr>
            <p:nvPr/>
          </p:nvSpPr>
          <p:spPr bwMode="auto">
            <a:xfrm>
              <a:off x="5340350" y="2992438"/>
              <a:ext cx="1436688" cy="1363662"/>
            </a:xfrm>
            <a:prstGeom prst="ellipse">
              <a:avLst/>
            </a:prstGeom>
            <a:solidFill>
              <a:srgbClr val="FFFF66">
                <a:alpha val="77000"/>
              </a:srgbClr>
            </a:solidFill>
            <a:ln w="12700" algn="ctr">
              <a:solidFill>
                <a:schemeClr val="tx1"/>
              </a:solidFill>
              <a:round/>
              <a:headEnd/>
              <a:tailEnd/>
            </a:ln>
            <a:effectLst/>
            <a:extLs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pPr algn="ctr">
                <a:spcBef>
                  <a:spcPct val="0"/>
                </a:spcBef>
                <a:buClrTx/>
                <a:buSzTx/>
                <a:buFontTx/>
                <a:buNone/>
              </a:pPr>
              <a:r>
                <a:rPr lang="en-US" altLang="en-US" sz="1600" b="1" dirty="0">
                  <a:effectLst/>
                  <a:latin typeface="Book Antiqua" panose="02040602050305030304" pitchFamily="18" charset="0"/>
                </a:rPr>
                <a:t>Identify</a:t>
              </a:r>
            </a:p>
            <a:p>
              <a:pPr algn="ctr">
                <a:spcBef>
                  <a:spcPct val="0"/>
                </a:spcBef>
                <a:buClrTx/>
                <a:buSzTx/>
                <a:buFontTx/>
                <a:buNone/>
              </a:pPr>
              <a:r>
                <a:rPr lang="en-US" altLang="en-US" sz="1600" b="1" dirty="0">
                  <a:effectLst/>
                  <a:latin typeface="Book Antiqua" panose="02040602050305030304" pitchFamily="18" charset="0"/>
                </a:rPr>
                <a:t>Solutions</a:t>
              </a:r>
            </a:p>
          </p:txBody>
        </p:sp>
        <p:sp>
          <p:nvSpPr>
            <p:cNvPr id="488454" name="Oval 6">
              <a:extLst>
                <a:ext uri="{FF2B5EF4-FFF2-40B4-BE49-F238E27FC236}">
                  <a16:creationId xmlns:a16="http://schemas.microsoft.com/office/drawing/2014/main" id="{67AE3CA4-42F0-460C-91D4-1F501DB6A200}"/>
                </a:ext>
              </a:extLst>
            </p:cNvPr>
            <p:cNvSpPr>
              <a:spLocks noChangeArrowheads="1"/>
            </p:cNvSpPr>
            <p:nvPr/>
          </p:nvSpPr>
          <p:spPr bwMode="auto">
            <a:xfrm>
              <a:off x="3619500" y="4533900"/>
              <a:ext cx="1525588" cy="1422400"/>
            </a:xfrm>
            <a:prstGeom prst="ellipse">
              <a:avLst/>
            </a:prstGeom>
            <a:solidFill>
              <a:srgbClr val="FFFF66">
                <a:alpha val="77000"/>
              </a:srgbClr>
            </a:solidFill>
            <a:ln w="12700" algn="ctr">
              <a:solidFill>
                <a:schemeClr val="tx1"/>
              </a:solidFill>
              <a:round/>
              <a:headEnd/>
              <a:tailEnd/>
            </a:ln>
            <a:effectLst/>
            <a:extLs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pPr algn="ctr">
                <a:spcBef>
                  <a:spcPct val="0"/>
                </a:spcBef>
                <a:buClrTx/>
                <a:buSzTx/>
                <a:buFontTx/>
                <a:buNone/>
              </a:pPr>
              <a:r>
                <a:rPr lang="en-US" altLang="en-US" sz="1600" b="1">
                  <a:effectLst/>
                  <a:latin typeface="Book Antiqua" panose="02040602050305030304" pitchFamily="18" charset="0"/>
                </a:rPr>
                <a:t>Plan &amp;</a:t>
              </a:r>
            </a:p>
            <a:p>
              <a:pPr algn="ctr">
                <a:spcBef>
                  <a:spcPct val="0"/>
                </a:spcBef>
                <a:buClrTx/>
                <a:buSzTx/>
                <a:buFontTx/>
                <a:buNone/>
              </a:pPr>
              <a:r>
                <a:rPr lang="en-US" altLang="en-US" sz="1600" b="1">
                  <a:effectLst/>
                  <a:latin typeface="Book Antiqua" panose="02040602050305030304" pitchFamily="18" charset="0"/>
                </a:rPr>
                <a:t>Implement</a:t>
              </a:r>
            </a:p>
          </p:txBody>
        </p:sp>
        <p:sp>
          <p:nvSpPr>
            <p:cNvPr id="488455" name="Oval 7">
              <a:extLst>
                <a:ext uri="{FF2B5EF4-FFF2-40B4-BE49-F238E27FC236}">
                  <a16:creationId xmlns:a16="http://schemas.microsoft.com/office/drawing/2014/main" id="{9731F4D7-1758-4C62-8B6A-9351E62E288F}"/>
                </a:ext>
              </a:extLst>
            </p:cNvPr>
            <p:cNvSpPr>
              <a:spLocks noChangeArrowheads="1"/>
            </p:cNvSpPr>
            <p:nvPr/>
          </p:nvSpPr>
          <p:spPr bwMode="auto">
            <a:xfrm>
              <a:off x="2082800" y="3027363"/>
              <a:ext cx="1450975" cy="1365250"/>
            </a:xfrm>
            <a:prstGeom prst="ellipse">
              <a:avLst/>
            </a:prstGeom>
            <a:solidFill>
              <a:srgbClr val="FFFF66">
                <a:alpha val="77000"/>
              </a:srgbClr>
            </a:solidFill>
            <a:ln w="12700" algn="ctr">
              <a:solidFill>
                <a:schemeClr val="tx1"/>
              </a:solidFill>
              <a:round/>
              <a:headEnd/>
              <a:tailEnd/>
            </a:ln>
            <a:effectLst/>
            <a:extLs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pPr algn="ctr">
                <a:spcBef>
                  <a:spcPct val="0"/>
                </a:spcBef>
                <a:buClrTx/>
                <a:buSzTx/>
                <a:buFontTx/>
                <a:buNone/>
              </a:pPr>
              <a:r>
                <a:rPr lang="en-US" altLang="en-US" sz="1600" b="1">
                  <a:effectLst/>
                  <a:latin typeface="Book Antiqua" panose="02040602050305030304" pitchFamily="18" charset="0"/>
                </a:rPr>
                <a:t>Resolution &amp;</a:t>
              </a:r>
            </a:p>
            <a:p>
              <a:pPr algn="ctr">
                <a:spcBef>
                  <a:spcPct val="0"/>
                </a:spcBef>
                <a:buClrTx/>
                <a:buSzTx/>
                <a:buFontTx/>
                <a:buNone/>
              </a:pPr>
              <a:r>
                <a:rPr lang="en-US" altLang="en-US" sz="1600" b="1">
                  <a:effectLst/>
                  <a:latin typeface="Book Antiqua" panose="02040602050305030304" pitchFamily="18" charset="0"/>
                </a:rPr>
                <a:t>Referral</a:t>
              </a:r>
            </a:p>
          </p:txBody>
        </p:sp>
        <p:sp>
          <p:nvSpPr>
            <p:cNvPr id="488459" name="AutoShape 11">
              <a:extLst>
                <a:ext uri="{FF2B5EF4-FFF2-40B4-BE49-F238E27FC236}">
                  <a16:creationId xmlns:a16="http://schemas.microsoft.com/office/drawing/2014/main" id="{1B7D0C35-AE54-4614-9BB9-44E60E9E2AD8}"/>
                </a:ext>
                <a:ext uri="{C183D7F6-B498-43B3-948B-1728B52AA6E4}">
                  <adec:decorative xmlns:adec="http://schemas.microsoft.com/office/drawing/2017/decorative" val="1"/>
                </a:ext>
              </a:extLst>
            </p:cNvPr>
            <p:cNvSpPr>
              <a:spLocks noChangeArrowheads="1"/>
            </p:cNvSpPr>
            <p:nvPr/>
          </p:nvSpPr>
          <p:spPr bwMode="auto">
            <a:xfrm rot="7777019">
              <a:off x="5262563" y="4648200"/>
              <a:ext cx="660400" cy="266700"/>
            </a:xfrm>
            <a:prstGeom prst="curvedDownArrow">
              <a:avLst>
                <a:gd name="adj1" fmla="val 49524"/>
                <a:gd name="adj2" fmla="val 99048"/>
                <a:gd name="adj3" fmla="val 33333"/>
              </a:avLst>
            </a:prstGeom>
            <a:solidFill>
              <a:srgbClr val="00CC66">
                <a:alpha val="67999"/>
              </a:srgbClr>
            </a:solidFill>
            <a:ln w="15875">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
          <p:nvSpPr>
            <p:cNvPr id="488460" name="AutoShape 12">
              <a:extLst>
                <a:ext uri="{FF2B5EF4-FFF2-40B4-BE49-F238E27FC236}">
                  <a16:creationId xmlns:a16="http://schemas.microsoft.com/office/drawing/2014/main" id="{85926F88-D876-42C7-B5E0-1B0EF2FF4289}"/>
                </a:ext>
                <a:ext uri="{C183D7F6-B498-43B3-948B-1728B52AA6E4}">
                  <adec:decorative xmlns:adec="http://schemas.microsoft.com/office/drawing/2017/decorative" val="1"/>
                </a:ext>
              </a:extLst>
            </p:cNvPr>
            <p:cNvSpPr>
              <a:spLocks noChangeArrowheads="1"/>
            </p:cNvSpPr>
            <p:nvPr/>
          </p:nvSpPr>
          <p:spPr bwMode="auto">
            <a:xfrm rot="13347209">
              <a:off x="2824163" y="4699000"/>
              <a:ext cx="660400" cy="249238"/>
            </a:xfrm>
            <a:prstGeom prst="curvedDownArrow">
              <a:avLst>
                <a:gd name="adj1" fmla="val 52994"/>
                <a:gd name="adj2" fmla="val 105987"/>
                <a:gd name="adj3" fmla="val 33333"/>
              </a:avLst>
            </a:prstGeom>
            <a:solidFill>
              <a:srgbClr val="00CC66">
                <a:alpha val="67999"/>
              </a:srgbClr>
            </a:solidFill>
            <a:ln w="15875">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
          <p:nvSpPr>
            <p:cNvPr id="488461" name="AutoShape 13">
              <a:extLst>
                <a:ext uri="{FF2B5EF4-FFF2-40B4-BE49-F238E27FC236}">
                  <a16:creationId xmlns:a16="http://schemas.microsoft.com/office/drawing/2014/main" id="{602F60F4-E7A7-48E8-B739-0729FA2DC627}"/>
                </a:ext>
                <a:ext uri="{C183D7F6-B498-43B3-948B-1728B52AA6E4}">
                  <adec:decorative xmlns:adec="http://schemas.microsoft.com/office/drawing/2017/decorative" val="1"/>
                </a:ext>
              </a:extLst>
            </p:cNvPr>
            <p:cNvSpPr>
              <a:spLocks noChangeArrowheads="1"/>
            </p:cNvSpPr>
            <p:nvPr/>
          </p:nvSpPr>
          <p:spPr bwMode="auto">
            <a:xfrm rot="2999891">
              <a:off x="5208588" y="2460625"/>
              <a:ext cx="660400" cy="266700"/>
            </a:xfrm>
            <a:prstGeom prst="curvedDownArrow">
              <a:avLst>
                <a:gd name="adj1" fmla="val 49524"/>
                <a:gd name="adj2" fmla="val 99048"/>
                <a:gd name="adj3" fmla="val 33333"/>
              </a:avLst>
            </a:prstGeom>
            <a:solidFill>
              <a:srgbClr val="00CC66">
                <a:alpha val="67999"/>
              </a:srgbClr>
            </a:solidFill>
            <a:ln w="15875">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
          <p:nvSpPr>
            <p:cNvPr id="488462" name="AutoShape 14">
              <a:extLst>
                <a:ext uri="{FF2B5EF4-FFF2-40B4-BE49-F238E27FC236}">
                  <a16:creationId xmlns:a16="http://schemas.microsoft.com/office/drawing/2014/main" id="{59EF2B37-CEE3-46F8-8AA8-24A81CFE988C}"/>
                </a:ext>
                <a:ext uri="{C183D7F6-B498-43B3-948B-1728B52AA6E4}">
                  <adec:decorative xmlns:adec="http://schemas.microsoft.com/office/drawing/2017/decorative" val="1"/>
                </a:ext>
              </a:extLst>
            </p:cNvPr>
            <p:cNvSpPr>
              <a:spLocks noChangeArrowheads="1"/>
            </p:cNvSpPr>
            <p:nvPr/>
          </p:nvSpPr>
          <p:spPr bwMode="auto">
            <a:xfrm rot="-1879485">
              <a:off x="2714625" y="2438400"/>
              <a:ext cx="660400" cy="249238"/>
            </a:xfrm>
            <a:prstGeom prst="curvedDownArrow">
              <a:avLst>
                <a:gd name="adj1" fmla="val 52994"/>
                <a:gd name="adj2" fmla="val 105987"/>
                <a:gd name="adj3" fmla="val 33333"/>
              </a:avLst>
            </a:prstGeom>
            <a:solidFill>
              <a:srgbClr val="00CC66">
                <a:alpha val="67999"/>
              </a:srgbClr>
            </a:solidFill>
            <a:ln w="15875">
              <a:solidFill>
                <a:schemeClr val="tx1"/>
              </a:solidFill>
              <a:miter lim="800000"/>
              <a:headEnd/>
              <a:tailEnd/>
            </a:ln>
            <a:effectLst/>
            <a:extLs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grpSp>
      <p:sp>
        <p:nvSpPr>
          <p:cNvPr id="488464" name="Text Box 16">
            <a:extLst>
              <a:ext uri="{FF2B5EF4-FFF2-40B4-BE49-F238E27FC236}">
                <a16:creationId xmlns:a16="http://schemas.microsoft.com/office/drawing/2014/main" id="{CC26528B-A4A0-40E7-935E-FC56E8638778}"/>
              </a:ext>
            </a:extLst>
          </p:cNvPr>
          <p:cNvSpPr txBox="1">
            <a:spLocks noChangeArrowheads="1"/>
          </p:cNvSpPr>
          <p:nvPr/>
        </p:nvSpPr>
        <p:spPr bwMode="auto">
          <a:xfrm>
            <a:off x="355600" y="1744663"/>
            <a:ext cx="2525713" cy="519112"/>
          </a:xfrm>
          <a:prstGeom prst="rect">
            <a:avLst/>
          </a:prstGeom>
          <a:noFill/>
          <a:ln>
            <a:noFill/>
          </a:ln>
          <a:effectLst/>
          <a:extLst>
            <a:ext uri="{909E8E84-426E-40DD-AFC4-6F175D3DCCD1}">
              <a14:hiddenFill xmlns:a14="http://schemas.microsoft.com/office/drawing/2010/main">
                <a:solidFill>
                  <a:srgbClr val="0066FF">
                    <a:alpha val="28000"/>
                  </a:srgbClr>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lIns="0" rIns="0"/>
          <a:lstStyle/>
          <a:p>
            <a:pPr lvl="1" algn="ctr">
              <a:buClr>
                <a:srgbClr val="663300"/>
              </a:buClr>
              <a:buSzPct val="65000"/>
              <a:buFont typeface="Wingdings" panose="05000000000000000000" pitchFamily="2" charset="2"/>
              <a:buNone/>
            </a:pPr>
            <a:r>
              <a:rPr lang="en-US" altLang="en-US">
                <a:effectLst/>
              </a:rPr>
              <a:t>Keep people in the community</a:t>
            </a:r>
          </a:p>
          <a:p>
            <a:pPr>
              <a:spcBef>
                <a:spcPct val="0"/>
              </a:spcBef>
              <a:buClrTx/>
              <a:buSzTx/>
              <a:buFontTx/>
              <a:buNone/>
            </a:pPr>
            <a:endParaRPr lang="en-US" altLang="en-US">
              <a:effectLst/>
              <a:latin typeface="Book Antiqua" panose="02040602050305030304" pitchFamily="18" charset="0"/>
            </a:endParaRPr>
          </a:p>
        </p:txBody>
      </p:sp>
      <p:sp>
        <p:nvSpPr>
          <p:cNvPr id="488458" name="Text Box 10">
            <a:extLst>
              <a:ext uri="{FF2B5EF4-FFF2-40B4-BE49-F238E27FC236}">
                <a16:creationId xmlns:a16="http://schemas.microsoft.com/office/drawing/2014/main" id="{B8B6329F-8ADC-444B-BD6E-A56D86D0DB33}"/>
              </a:ext>
            </a:extLst>
          </p:cNvPr>
          <p:cNvSpPr txBox="1">
            <a:spLocks noChangeArrowheads="1"/>
          </p:cNvSpPr>
          <p:nvPr/>
        </p:nvSpPr>
        <p:spPr bwMode="auto">
          <a:xfrm>
            <a:off x="112713" y="4614863"/>
            <a:ext cx="2881312" cy="2014537"/>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a:spAutoFit/>
          </a:bodyPr>
          <a:lstStyle/>
          <a:p>
            <a:pPr lvl="1">
              <a:buClr>
                <a:srgbClr val="663300"/>
              </a:buClr>
              <a:buSzPct val="65000"/>
              <a:buFont typeface="Wingdings" panose="05000000000000000000" pitchFamily="2" charset="2"/>
              <a:buNone/>
            </a:pPr>
            <a:r>
              <a:rPr lang="en-US" altLang="en-US">
                <a:effectLst/>
              </a:rPr>
              <a:t>Coordinate Medicaid-covered personal care, non-emergency medical transportation, and other services provided in the community</a:t>
            </a:r>
          </a:p>
          <a:p>
            <a:pPr>
              <a:spcBef>
                <a:spcPct val="0"/>
              </a:spcBef>
              <a:buClrTx/>
              <a:buSzTx/>
              <a:buFontTx/>
              <a:buNone/>
            </a:pPr>
            <a:endParaRPr lang="en-US" altLang="en-US">
              <a:effectLst/>
              <a:latin typeface="Book Antiqua" panose="02040602050305030304" pitchFamily="18" charset="0"/>
            </a:endParaRPr>
          </a:p>
        </p:txBody>
      </p:sp>
      <p:sp>
        <p:nvSpPr>
          <p:cNvPr id="488456" name="Text Box 8">
            <a:extLst>
              <a:ext uri="{FF2B5EF4-FFF2-40B4-BE49-F238E27FC236}">
                <a16:creationId xmlns:a16="http://schemas.microsoft.com/office/drawing/2014/main" id="{9C75C879-A39A-4600-9A3C-8CF1CA91F997}"/>
              </a:ext>
            </a:extLst>
          </p:cNvPr>
          <p:cNvSpPr txBox="1">
            <a:spLocks noChangeArrowheads="1"/>
          </p:cNvSpPr>
          <p:nvPr/>
        </p:nvSpPr>
        <p:spPr bwMode="auto">
          <a:xfrm>
            <a:off x="5624513" y="1690688"/>
            <a:ext cx="2859087" cy="119062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a:spAutoFit/>
          </a:bodyPr>
          <a:lstStyle/>
          <a:p>
            <a:pPr lvl="1"/>
            <a:r>
              <a:rPr lang="en-US" altLang="en-US">
                <a:effectLst/>
              </a:rPr>
              <a:t>Assess  participants and work to establish service plans based upon need</a:t>
            </a:r>
          </a:p>
        </p:txBody>
      </p:sp>
      <p:sp>
        <p:nvSpPr>
          <p:cNvPr id="488457" name="Text Box 9">
            <a:extLst>
              <a:ext uri="{FF2B5EF4-FFF2-40B4-BE49-F238E27FC236}">
                <a16:creationId xmlns:a16="http://schemas.microsoft.com/office/drawing/2014/main" id="{0935E819-127C-42F2-80F7-A092DFC76D14}"/>
              </a:ext>
            </a:extLst>
          </p:cNvPr>
          <p:cNvSpPr txBox="1">
            <a:spLocks noChangeArrowheads="1"/>
          </p:cNvSpPr>
          <p:nvPr/>
        </p:nvSpPr>
        <p:spPr bwMode="auto">
          <a:xfrm>
            <a:off x="5997575" y="4827588"/>
            <a:ext cx="2881313" cy="119062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a:spAutoFit/>
          </a:bodyPr>
          <a:lstStyle/>
          <a:p>
            <a:pPr>
              <a:spcBef>
                <a:spcPct val="0"/>
              </a:spcBef>
              <a:buClrTx/>
              <a:buSzTx/>
              <a:buFontTx/>
              <a:buNone/>
            </a:pPr>
            <a:r>
              <a:rPr lang="en-US" altLang="en-US">
                <a:effectLst/>
              </a:rPr>
              <a:t>Coordinate Medicare-covered physician services, skilled home health services, prescription medications</a:t>
            </a:r>
          </a:p>
        </p:txBody>
      </p:sp>
      <p:sp>
        <p:nvSpPr>
          <p:cNvPr id="488465" name="Text Box 17">
            <a:extLst>
              <a:ext uri="{FF2B5EF4-FFF2-40B4-BE49-F238E27FC236}">
                <a16:creationId xmlns:a16="http://schemas.microsoft.com/office/drawing/2014/main" id="{95797970-321A-4F4D-B30E-32BCD34196C3}"/>
              </a:ext>
            </a:extLst>
          </p:cNvPr>
          <p:cNvSpPr txBox="1">
            <a:spLocks noChangeArrowheads="1"/>
          </p:cNvSpPr>
          <p:nvPr/>
        </p:nvSpPr>
        <p:spPr bwMode="auto">
          <a:xfrm>
            <a:off x="8520113" y="6388100"/>
            <a:ext cx="333375" cy="271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US" altLang="en-US" sz="1200" b="1">
                <a:effectLst/>
              </a:rPr>
              <a:t>11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a:extLst>
              <a:ext uri="{FF2B5EF4-FFF2-40B4-BE49-F238E27FC236}">
                <a16:creationId xmlns:a16="http://schemas.microsoft.com/office/drawing/2014/main" id="{0608F70C-4625-45E1-9432-689945A0E13E}"/>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The program brings the flexibility of </a:t>
            </a:r>
            <a:br>
              <a:rPr lang="en-US" altLang="en-US" sz="3400" b="0">
                <a:solidFill>
                  <a:srgbClr val="014B5F"/>
                </a:solidFill>
                <a:latin typeface="Book Antiqua" panose="02040602050305030304" pitchFamily="18" charset="0"/>
              </a:rPr>
            </a:br>
            <a:r>
              <a:rPr lang="en-US" altLang="en-US" sz="3400" b="0">
                <a:solidFill>
                  <a:srgbClr val="014B5F"/>
                </a:solidFill>
                <a:latin typeface="Book Antiqua" panose="02040602050305030304" pitchFamily="18" charset="0"/>
              </a:rPr>
              <a:t>value-added services</a:t>
            </a:r>
            <a:endParaRPr lang="en-US" altLang="en-US" sz="2600" b="0">
              <a:solidFill>
                <a:srgbClr val="014B5F"/>
              </a:solidFill>
              <a:latin typeface="Book Antiqua" panose="02040602050305030304" pitchFamily="18" charset="0"/>
            </a:endParaRPr>
          </a:p>
        </p:txBody>
      </p:sp>
      <p:sp>
        <p:nvSpPr>
          <p:cNvPr id="454662" name="Rectangle 6">
            <a:extLst>
              <a:ext uri="{FF2B5EF4-FFF2-40B4-BE49-F238E27FC236}">
                <a16:creationId xmlns:a16="http://schemas.microsoft.com/office/drawing/2014/main" id="{89A7EEEA-DCBE-4007-99BD-81D06C1B7A3F}"/>
              </a:ext>
            </a:extLst>
          </p:cNvPr>
          <p:cNvSpPr>
            <a:spLocks noChangeArrowheads="1"/>
          </p:cNvSpPr>
          <p:nvPr/>
        </p:nvSpPr>
        <p:spPr bwMode="auto">
          <a:xfrm>
            <a:off x="571500" y="1500188"/>
            <a:ext cx="3254375" cy="40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a:buSzPct val="65000"/>
              <a:buFont typeface="Monotype Sorts" panose="01010601010101010101" pitchFamily="2" charset="2"/>
              <a:buChar char="u"/>
              <a:defRPr sz="2400">
                <a:solidFill>
                  <a:schemeClr val="tx1"/>
                </a:solidFill>
                <a:latin typeface="Book Antiqua" panose="02040602050305030304" pitchFamily="18" charset="0"/>
              </a:defRPr>
            </a:lvl1pPr>
            <a:lvl2pPr>
              <a:buSzPct val="80000"/>
              <a:buFont typeface="Wingdings" panose="05000000000000000000" pitchFamily="2" charset="2"/>
              <a:buChar char="Ø"/>
              <a:defRPr sz="2000">
                <a:solidFill>
                  <a:schemeClr val="tx1"/>
                </a:solidFill>
                <a:latin typeface="Book Antiqua" panose="02040602050305030304" pitchFamily="18" charset="0"/>
              </a:defRPr>
            </a:lvl2pPr>
            <a:lvl3pPr>
              <a:buChar char="–"/>
              <a:defRPr>
                <a:solidFill>
                  <a:schemeClr val="tx1"/>
                </a:solidFill>
                <a:latin typeface="Book Antiqua" panose="02040602050305030304" pitchFamily="18" charset="0"/>
              </a:defRPr>
            </a:lvl3pPr>
            <a:lvl4pPr>
              <a:buChar char="•"/>
              <a:defRPr>
                <a:solidFill>
                  <a:schemeClr val="tx1"/>
                </a:solidFill>
                <a:latin typeface="Book Antiqua" panose="02040602050305030304" pitchFamily="18" charset="0"/>
              </a:defRPr>
            </a:lvl4pPr>
            <a:lvl5pPr>
              <a:buChar char="–"/>
              <a:defRPr>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9pPr>
          </a:lstStyle>
          <a:p>
            <a:pPr algn="ctr">
              <a:buFont typeface="Monotype Sorts" panose="01010601010101010101" pitchFamily="2" charset="2"/>
              <a:buNone/>
            </a:pPr>
            <a:r>
              <a:rPr lang="en-US" altLang="en-US" sz="2000">
                <a:effectLst/>
              </a:rPr>
              <a:t>AMERIGROUP</a:t>
            </a:r>
          </a:p>
        </p:txBody>
      </p:sp>
      <p:sp>
        <p:nvSpPr>
          <p:cNvPr id="454659" name="Rectangle 3">
            <a:extLst>
              <a:ext uri="{FF2B5EF4-FFF2-40B4-BE49-F238E27FC236}">
                <a16:creationId xmlns:a16="http://schemas.microsoft.com/office/drawing/2014/main" id="{EDC5300B-1E28-4852-B333-828285981C03}"/>
              </a:ext>
            </a:extLst>
          </p:cNvPr>
          <p:cNvSpPr>
            <a:spLocks noGrp="1" noChangeArrowheads="1"/>
          </p:cNvSpPr>
          <p:nvPr>
            <p:ph type="body" sz="half" idx="1"/>
          </p:nvPr>
        </p:nvSpPr>
        <p:spPr>
          <a:xfrm>
            <a:off x="217488" y="2214563"/>
            <a:ext cx="3995737" cy="2103437"/>
          </a:xfrm>
        </p:spPr>
        <p:txBody>
          <a:bodyPr/>
          <a:lstStyle/>
          <a:p>
            <a:pPr lvl="1">
              <a:buClr>
                <a:srgbClr val="800000"/>
              </a:buClr>
              <a:buSzPct val="65000"/>
            </a:pPr>
            <a:r>
              <a:rPr lang="en-US" altLang="en-US" sz="1800"/>
              <a:t>Enhanced transitional services</a:t>
            </a:r>
          </a:p>
          <a:p>
            <a:pPr lvl="1">
              <a:buClr>
                <a:srgbClr val="800000"/>
              </a:buClr>
              <a:buSzPct val="65000"/>
            </a:pPr>
            <a:r>
              <a:rPr lang="en-US" altLang="en-US" sz="1800"/>
              <a:t>Respite care</a:t>
            </a:r>
          </a:p>
          <a:p>
            <a:pPr lvl="1">
              <a:buClr>
                <a:srgbClr val="800000"/>
              </a:buClr>
              <a:buSzPct val="65000"/>
            </a:pPr>
            <a:r>
              <a:rPr lang="en-US" altLang="en-US" sz="1800"/>
              <a:t>Enhanced vision</a:t>
            </a:r>
          </a:p>
          <a:p>
            <a:pPr lvl="1">
              <a:buClr>
                <a:srgbClr val="800000"/>
              </a:buClr>
              <a:buSzPct val="65000"/>
            </a:pPr>
            <a:r>
              <a:rPr lang="en-US" altLang="en-US" sz="1800"/>
              <a:t>Adaptive aids</a:t>
            </a:r>
          </a:p>
          <a:p>
            <a:pPr lvl="1">
              <a:buClr>
                <a:srgbClr val="800000"/>
              </a:buClr>
              <a:buSzPct val="65000"/>
            </a:pPr>
            <a:r>
              <a:rPr lang="en-US" altLang="en-US" sz="1800"/>
              <a:t>Meals on case-by-case basis</a:t>
            </a:r>
          </a:p>
          <a:p>
            <a:pPr lvl="1">
              <a:buFont typeface="Wingdings" panose="05000000000000000000" pitchFamily="2" charset="2"/>
              <a:buNone/>
            </a:pPr>
            <a:endParaRPr lang="en-US" altLang="en-US" sz="1800"/>
          </a:p>
          <a:p>
            <a:endParaRPr lang="en-US" altLang="en-US" sz="1800"/>
          </a:p>
        </p:txBody>
      </p:sp>
      <p:sp>
        <p:nvSpPr>
          <p:cNvPr id="454664" name="Rectangle 8">
            <a:extLst>
              <a:ext uri="{FF2B5EF4-FFF2-40B4-BE49-F238E27FC236}">
                <a16:creationId xmlns:a16="http://schemas.microsoft.com/office/drawing/2014/main" id="{8AE5E583-4083-4B8C-A4AE-B4E39558F34A}"/>
              </a:ext>
            </a:extLst>
          </p:cNvPr>
          <p:cNvSpPr>
            <a:spLocks noChangeArrowheads="1"/>
          </p:cNvSpPr>
          <p:nvPr/>
        </p:nvSpPr>
        <p:spPr bwMode="auto">
          <a:xfrm>
            <a:off x="4978400" y="1512888"/>
            <a:ext cx="3254375" cy="40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a:buSzPct val="65000"/>
              <a:buFont typeface="Monotype Sorts" panose="01010601010101010101" pitchFamily="2" charset="2"/>
              <a:buChar char="u"/>
              <a:defRPr sz="2400">
                <a:solidFill>
                  <a:schemeClr val="tx1"/>
                </a:solidFill>
                <a:latin typeface="Book Antiqua" panose="02040602050305030304" pitchFamily="18" charset="0"/>
              </a:defRPr>
            </a:lvl1pPr>
            <a:lvl2pPr>
              <a:buSzPct val="80000"/>
              <a:buFont typeface="Wingdings" panose="05000000000000000000" pitchFamily="2" charset="2"/>
              <a:buChar char="Ø"/>
              <a:defRPr sz="2000">
                <a:solidFill>
                  <a:schemeClr val="tx1"/>
                </a:solidFill>
                <a:latin typeface="Book Antiqua" panose="02040602050305030304" pitchFamily="18" charset="0"/>
              </a:defRPr>
            </a:lvl2pPr>
            <a:lvl3pPr>
              <a:buChar char="–"/>
              <a:defRPr>
                <a:solidFill>
                  <a:schemeClr val="tx1"/>
                </a:solidFill>
                <a:latin typeface="Book Antiqua" panose="02040602050305030304" pitchFamily="18" charset="0"/>
              </a:defRPr>
            </a:lvl3pPr>
            <a:lvl4pPr>
              <a:buChar char="•"/>
              <a:defRPr>
                <a:solidFill>
                  <a:schemeClr val="tx1"/>
                </a:solidFill>
                <a:latin typeface="Book Antiqua" panose="02040602050305030304" pitchFamily="18" charset="0"/>
              </a:defRPr>
            </a:lvl4pPr>
            <a:lvl5pPr>
              <a:buChar char="–"/>
              <a:defRPr>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9pPr>
          </a:lstStyle>
          <a:p>
            <a:pPr algn="ctr">
              <a:buFont typeface="Monotype Sorts" panose="01010601010101010101" pitchFamily="2" charset="2"/>
              <a:buNone/>
            </a:pPr>
            <a:r>
              <a:rPr lang="en-US" altLang="en-US" sz="2000">
                <a:effectLst/>
              </a:rPr>
              <a:t> Evercare</a:t>
            </a:r>
          </a:p>
        </p:txBody>
      </p:sp>
      <p:sp>
        <p:nvSpPr>
          <p:cNvPr id="454660" name="Rectangle 4">
            <a:extLst>
              <a:ext uri="{FF2B5EF4-FFF2-40B4-BE49-F238E27FC236}">
                <a16:creationId xmlns:a16="http://schemas.microsoft.com/office/drawing/2014/main" id="{F962BF37-276E-44AF-8CC9-F23EDC89038D}"/>
              </a:ext>
            </a:extLst>
          </p:cNvPr>
          <p:cNvSpPr>
            <a:spLocks noGrp="1" noChangeArrowheads="1"/>
          </p:cNvSpPr>
          <p:nvPr>
            <p:ph type="body" sz="half" idx="2"/>
          </p:nvPr>
        </p:nvSpPr>
        <p:spPr>
          <a:xfrm>
            <a:off x="4433888" y="2214563"/>
            <a:ext cx="3995737" cy="2243137"/>
          </a:xfrm>
        </p:spPr>
        <p:txBody>
          <a:bodyPr/>
          <a:lstStyle/>
          <a:p>
            <a:pPr lvl="1">
              <a:buClr>
                <a:srgbClr val="800000"/>
              </a:buClr>
              <a:buSzPct val="65000"/>
            </a:pPr>
            <a:r>
              <a:rPr lang="en-US" altLang="en-US" sz="1800"/>
              <a:t>Adult annual physicals</a:t>
            </a:r>
          </a:p>
          <a:p>
            <a:pPr lvl="1">
              <a:buClr>
                <a:srgbClr val="800000"/>
              </a:buClr>
              <a:buSzPct val="65000"/>
            </a:pPr>
            <a:r>
              <a:rPr lang="en-US" altLang="en-US" sz="1800"/>
              <a:t>Home-delivered meals</a:t>
            </a:r>
          </a:p>
          <a:p>
            <a:pPr lvl="1">
              <a:buClr>
                <a:srgbClr val="800000"/>
              </a:buClr>
              <a:buSzPct val="65000"/>
            </a:pPr>
            <a:r>
              <a:rPr lang="en-US" altLang="en-US" sz="1800"/>
              <a:t>DME supplies for wound care</a:t>
            </a:r>
          </a:p>
          <a:p>
            <a:pPr lvl="1">
              <a:buClr>
                <a:srgbClr val="800000"/>
              </a:buClr>
              <a:buSzPct val="65000"/>
            </a:pPr>
            <a:endParaRPr lang="en-US" altLang="en-US" sz="1600"/>
          </a:p>
        </p:txBody>
      </p:sp>
      <p:sp>
        <p:nvSpPr>
          <p:cNvPr id="454661" name="Line 5">
            <a:extLst>
              <a:ext uri="{FF2B5EF4-FFF2-40B4-BE49-F238E27FC236}">
                <a16:creationId xmlns:a16="http://schemas.microsoft.com/office/drawing/2014/main" id="{076D36C5-263D-4338-9F87-29727C187C62}"/>
              </a:ext>
              <a:ext uri="{C183D7F6-B498-43B3-948B-1728B52AA6E4}">
                <adec:decorative xmlns:adec="http://schemas.microsoft.com/office/drawing/2017/decorative" val="1"/>
              </a:ext>
            </a:extLst>
          </p:cNvPr>
          <p:cNvSpPr>
            <a:spLocks noChangeShapeType="1"/>
          </p:cNvSpPr>
          <p:nvPr/>
        </p:nvSpPr>
        <p:spPr bwMode="auto">
          <a:xfrm>
            <a:off x="4375150" y="2398713"/>
            <a:ext cx="22225" cy="172085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4663" name="Line 7">
            <a:extLst>
              <a:ext uri="{FF2B5EF4-FFF2-40B4-BE49-F238E27FC236}">
                <a16:creationId xmlns:a16="http://schemas.microsoft.com/office/drawing/2014/main" id="{6D57498D-F6A6-4B7D-836F-162CBFCF9B06}"/>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grpSp>
        <p:nvGrpSpPr>
          <p:cNvPr id="454665" name="Group 9" descr="AMERIGROUP contract with Indian Health Services includes additional value added services&#10;  Public health nurse visits (without a doctor co- &#10;    signature)&#10;  Diabetic Retinopathy screens (JVN)">
            <a:extLst>
              <a:ext uri="{FF2B5EF4-FFF2-40B4-BE49-F238E27FC236}">
                <a16:creationId xmlns:a16="http://schemas.microsoft.com/office/drawing/2014/main" id="{6785861B-AAFF-4B71-8783-E5FEF9BA036B}"/>
              </a:ext>
            </a:extLst>
          </p:cNvPr>
          <p:cNvGrpSpPr>
            <a:grpSpLocks/>
          </p:cNvGrpSpPr>
          <p:nvPr/>
        </p:nvGrpSpPr>
        <p:grpSpPr bwMode="auto">
          <a:xfrm>
            <a:off x="493713" y="4602163"/>
            <a:ext cx="5100637" cy="1425575"/>
            <a:chOff x="252" y="2356"/>
            <a:chExt cx="2760" cy="831"/>
          </a:xfrm>
        </p:grpSpPr>
        <p:sp>
          <p:nvSpPr>
            <p:cNvPr id="454666" name="Rectangle 10">
              <a:extLst>
                <a:ext uri="{FF2B5EF4-FFF2-40B4-BE49-F238E27FC236}">
                  <a16:creationId xmlns:a16="http://schemas.microsoft.com/office/drawing/2014/main" id="{E58C8B36-EE99-436A-BBC4-CA7471FF9F26}"/>
                </a:ext>
              </a:extLst>
            </p:cNvPr>
            <p:cNvSpPr>
              <a:spLocks noChangeArrowheads="1"/>
            </p:cNvSpPr>
            <p:nvPr/>
          </p:nvSpPr>
          <p:spPr bwMode="auto">
            <a:xfrm>
              <a:off x="290" y="2363"/>
              <a:ext cx="2722" cy="824"/>
            </a:xfrm>
            <a:prstGeom prst="rect">
              <a:avLst/>
            </a:prstGeom>
            <a:solidFill>
              <a:schemeClr val="bg1"/>
            </a:solidFill>
            <a:ln w="12700">
              <a:solidFill>
                <a:schemeClr val="tx1"/>
              </a:solidFill>
              <a:miter lim="800000"/>
              <a:headEnd/>
              <a:tailEnd/>
            </a:ln>
            <a:effectLst>
              <a:outerShdw dist="107763" dir="2700000" algn="ctr" rotWithShape="0">
                <a:schemeClr val="bg2">
                  <a:alpha val="50000"/>
                </a:schemeClr>
              </a:outerShdw>
            </a:effectLst>
          </p:spPr>
          <p:txBody>
            <a:bodyPr wrap="none" anchor="ctr"/>
            <a:lstStyle/>
            <a:p>
              <a:pPr algn="ctr">
                <a:spcBef>
                  <a:spcPct val="0"/>
                </a:spcBef>
                <a:buClrTx/>
                <a:buSzTx/>
                <a:buFontTx/>
                <a:buNone/>
              </a:pPr>
              <a:endParaRPr lang="en-US" altLang="en-US" sz="1200" b="1">
                <a:effectLst/>
              </a:endParaRPr>
            </a:p>
          </p:txBody>
        </p:sp>
        <p:sp>
          <p:nvSpPr>
            <p:cNvPr id="454667" name="Text Box 11">
              <a:extLst>
                <a:ext uri="{FF2B5EF4-FFF2-40B4-BE49-F238E27FC236}">
                  <a16:creationId xmlns:a16="http://schemas.microsoft.com/office/drawing/2014/main" id="{F6C5A27B-5B3D-4A92-BA3F-45EC61A01BBC}"/>
                </a:ext>
              </a:extLst>
            </p:cNvPr>
            <p:cNvSpPr txBox="1">
              <a:spLocks noChangeArrowheads="1"/>
            </p:cNvSpPr>
            <p:nvPr/>
          </p:nvSpPr>
          <p:spPr bwMode="auto">
            <a:xfrm>
              <a:off x="252" y="2356"/>
              <a:ext cx="2746" cy="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0"/>
                </a:spcBef>
                <a:buClrTx/>
                <a:buSzPct val="65000"/>
                <a:buFontTx/>
                <a:buNone/>
              </a:pPr>
              <a:r>
                <a:rPr lang="en-US" altLang="en-US" sz="1600" b="1" dirty="0">
                  <a:effectLst/>
                  <a:latin typeface="Book Antiqua" panose="02040602050305030304" pitchFamily="18" charset="0"/>
                </a:rPr>
                <a:t>AMERIGROUP contract with Indian Health Services includes additional value added services</a:t>
              </a:r>
            </a:p>
            <a:p>
              <a:pPr eaLnBrk="1" hangingPunct="1">
                <a:spcBef>
                  <a:spcPct val="0"/>
                </a:spcBef>
                <a:buClrTx/>
                <a:buSzPct val="65000"/>
                <a:buFontTx/>
                <a:buChar char="•"/>
              </a:pPr>
              <a:r>
                <a:rPr lang="en-US" altLang="en-US" sz="1600" dirty="0">
                  <a:effectLst/>
                  <a:latin typeface="Book Antiqua" panose="02040602050305030304" pitchFamily="18" charset="0"/>
                </a:rPr>
                <a:t>  Public health nurse visits (without a doctor co- </a:t>
              </a:r>
            </a:p>
            <a:p>
              <a:pPr eaLnBrk="1" hangingPunct="1">
                <a:spcBef>
                  <a:spcPct val="0"/>
                </a:spcBef>
                <a:buClrTx/>
                <a:buSzPct val="65000"/>
                <a:buFontTx/>
                <a:buNone/>
              </a:pPr>
              <a:r>
                <a:rPr lang="en-US" altLang="en-US" sz="1600" dirty="0">
                  <a:effectLst/>
                  <a:latin typeface="Book Antiqua" panose="02040602050305030304" pitchFamily="18" charset="0"/>
                </a:rPr>
                <a:t>    signature)</a:t>
              </a:r>
            </a:p>
            <a:p>
              <a:pPr eaLnBrk="1" hangingPunct="1">
                <a:spcBef>
                  <a:spcPct val="0"/>
                </a:spcBef>
                <a:buClrTx/>
                <a:buSzPct val="65000"/>
                <a:buFontTx/>
                <a:buChar char="•"/>
              </a:pPr>
              <a:r>
                <a:rPr lang="en-US" altLang="en-US" sz="1600" dirty="0">
                  <a:effectLst/>
                  <a:latin typeface="Book Antiqua" panose="02040602050305030304" pitchFamily="18" charset="0"/>
                </a:rPr>
                <a:t>  Diabetic Retinopathy screens (JVN)</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2">
            <a:extLst>
              <a:ext uri="{FF2B5EF4-FFF2-40B4-BE49-F238E27FC236}">
                <a16:creationId xmlns:a16="http://schemas.microsoft.com/office/drawing/2014/main" id="{235C1486-7D11-44E4-942E-3CA160FE89DB}"/>
              </a:ext>
            </a:extLst>
          </p:cNvPr>
          <p:cNvSpPr>
            <a:spLocks noGrp="1" noChangeArrowheads="1"/>
          </p:cNvSpPr>
          <p:nvPr>
            <p:ph type="title"/>
          </p:nvPr>
        </p:nvSpPr>
        <p:spPr>
          <a:xfrm>
            <a:off x="325438" y="163995"/>
            <a:ext cx="8248650" cy="1071563"/>
          </a:xfrm>
        </p:spPr>
        <p:txBody>
          <a:bodyPr/>
          <a:lstStyle/>
          <a:p>
            <a:r>
              <a:rPr lang="en-US" altLang="en-US" sz="3400" b="0">
                <a:solidFill>
                  <a:srgbClr val="016A87"/>
                </a:solidFill>
                <a:latin typeface="Book Antiqua" panose="02040602050305030304" pitchFamily="18" charset="0"/>
              </a:rPr>
              <a:t>Services: FFS vs. CoLTS</a:t>
            </a:r>
          </a:p>
        </p:txBody>
      </p:sp>
      <p:graphicFrame>
        <p:nvGraphicFramePr>
          <p:cNvPr id="452611" name="Group 3">
            <a:extLst>
              <a:ext uri="{FF2B5EF4-FFF2-40B4-BE49-F238E27FC236}">
                <a16:creationId xmlns:a16="http://schemas.microsoft.com/office/drawing/2014/main" id="{34262418-298A-44D0-A098-CE7F1468353B}"/>
              </a:ext>
            </a:extLst>
          </p:cNvPr>
          <p:cNvGraphicFramePr>
            <a:graphicFrameLocks noGrp="1"/>
          </p:cNvGraphicFramePr>
          <p:nvPr>
            <p:extLst>
              <p:ext uri="{D42A27DB-BD31-4B8C-83A1-F6EECF244321}">
                <p14:modId xmlns:p14="http://schemas.microsoft.com/office/powerpoint/2010/main" val="1234489710"/>
              </p:ext>
            </p:extLst>
          </p:nvPr>
        </p:nvGraphicFramePr>
        <p:xfrm>
          <a:off x="1160463" y="1466850"/>
          <a:ext cx="6792912" cy="4988243"/>
        </p:xfrm>
        <a:graphic>
          <a:graphicData uri="http://schemas.openxmlformats.org/drawingml/2006/table">
            <a:tbl>
              <a:tblPr firstRow="1"/>
              <a:tblGrid>
                <a:gridCol w="3470275">
                  <a:extLst>
                    <a:ext uri="{9D8B030D-6E8A-4147-A177-3AD203B41FA5}">
                      <a16:colId xmlns:a16="http://schemas.microsoft.com/office/drawing/2014/main" val="3276874241"/>
                    </a:ext>
                  </a:extLst>
                </a:gridCol>
                <a:gridCol w="1711325">
                  <a:extLst>
                    <a:ext uri="{9D8B030D-6E8A-4147-A177-3AD203B41FA5}">
                      <a16:colId xmlns:a16="http://schemas.microsoft.com/office/drawing/2014/main" val="3682416425"/>
                    </a:ext>
                  </a:extLst>
                </a:gridCol>
                <a:gridCol w="1611312">
                  <a:extLst>
                    <a:ext uri="{9D8B030D-6E8A-4147-A177-3AD203B41FA5}">
                      <a16:colId xmlns:a16="http://schemas.microsoft.com/office/drawing/2014/main" val="4275258848"/>
                    </a:ext>
                  </a:extLst>
                </a:gridCol>
              </a:tblGrid>
              <a:tr h="28733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1" i="0" u="none" strike="noStrike" cap="none" normalizeH="0" baseline="0">
                          <a:ln>
                            <a:noFill/>
                          </a:ln>
                          <a:solidFill>
                            <a:schemeClr val="tx1"/>
                          </a:solidFill>
                          <a:effectLst/>
                          <a:latin typeface="Times New Roman" panose="02020603050405020304" pitchFamily="18" charset="0"/>
                        </a:rPr>
                        <a:t>Service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1" i="0" u="none" strike="noStrike" cap="none" normalizeH="0" baseline="0" dirty="0">
                          <a:ln>
                            <a:noFill/>
                          </a:ln>
                          <a:solidFill>
                            <a:schemeClr val="tx1"/>
                          </a:solidFill>
                          <a:effectLst/>
                          <a:latin typeface="Book Antiqua" panose="02040602050305030304" pitchFamily="18" charset="0"/>
                        </a:rPr>
                        <a:t>FFS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1" i="0" u="none" strike="noStrike" cap="none" normalizeH="0" baseline="0">
                          <a:ln>
                            <a:noFill/>
                          </a:ln>
                          <a:solidFill>
                            <a:schemeClr val="tx1"/>
                          </a:solidFill>
                          <a:effectLst/>
                          <a:latin typeface="Book Antiqua" panose="02040602050305030304" pitchFamily="18" charset="0"/>
                        </a:rPr>
                        <a:t>Managed Care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3271656202"/>
                  </a:ext>
                </a:extLst>
              </a:tr>
              <a:tr h="3190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Claims Processing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150000"/>
                        <a:buFont typeface="Wingdings" panose="05000000000000000000"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1148136529"/>
                  </a:ext>
                </a:extLst>
              </a:tr>
              <a:tr h="2682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Data Reporting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2356457512"/>
                  </a:ext>
                </a:extLst>
              </a:tr>
              <a:tr h="333375">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Utilization Review</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3586234036"/>
                  </a:ext>
                </a:extLst>
              </a:tr>
              <a:tr h="292100">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Complex Case Management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2374272477"/>
                  </a:ext>
                </a:extLst>
              </a:tr>
              <a:tr h="2682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Care Coordination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3700577501"/>
                  </a:ext>
                </a:extLst>
              </a:tr>
              <a:tr h="2682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Customer Service &amp; Member Handbooks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2620724492"/>
                  </a:ext>
                </a:extLst>
              </a:tr>
              <a:tr h="265113">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Provider Services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641211685"/>
                  </a:ext>
                </a:extLst>
              </a:tr>
              <a:tr h="2682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Network Management &amp; Provider Directory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491128510"/>
                  </a:ext>
                </a:extLst>
              </a:tr>
              <a:tr h="2682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Quality Initiatives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1867816166"/>
                  </a:ext>
                </a:extLst>
              </a:tr>
              <a:tr h="342900">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Disease Management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4092598517"/>
                  </a:ext>
                </a:extLst>
              </a:tr>
              <a:tr h="266700">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24-Hour Nurse Advice Line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2910984765"/>
                  </a:ext>
                </a:extLst>
              </a:tr>
              <a:tr h="2682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Coordination of Medicare/Medicaid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1765431153"/>
                  </a:ext>
                </a:extLst>
              </a:tr>
              <a:tr h="2682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Health Education &amp; Health Materials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1751741169"/>
                  </a:ext>
                </a:extLst>
              </a:tr>
              <a:tr h="303213">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Flexibility $ Value Added Benefits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631947996"/>
                  </a:ext>
                </a:extLst>
              </a:tr>
              <a:tr h="268288">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400" b="0" i="0" u="none" strike="noStrike" cap="none" normalizeH="0" baseline="0">
                          <a:ln>
                            <a:noFill/>
                          </a:ln>
                          <a:solidFill>
                            <a:schemeClr val="tx1"/>
                          </a:solidFill>
                          <a:effectLst/>
                          <a:latin typeface="Times New Roman" panose="02020603050405020304" pitchFamily="18" charset="0"/>
                        </a:rPr>
                        <a:t>Certified Language Lines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hlink">
                        <a:alpha val="50000"/>
                      </a:scheme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dirty="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999FF">
                        <a:alpha val="50000"/>
                      </a:srgbClr>
                    </a:solid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endParaRPr kumimoji="0" lang="en-US" altLang="en-US" sz="1400" b="0" i="0" u="none" strike="noStrike" cap="none" normalizeH="0" baseline="0" dirty="0">
                        <a:ln>
                          <a:noFill/>
                        </a:ln>
                        <a:solidFill>
                          <a:schemeClr val="tx1"/>
                        </a:solidFill>
                        <a:effectLst/>
                        <a:latin typeface="Book Antiqua" panose="0204060205030503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900FF">
                        <a:alpha val="50000"/>
                      </a:srgbClr>
                    </a:solidFill>
                  </a:tcPr>
                </a:tc>
                <a:extLst>
                  <a:ext uri="{0D108BD9-81ED-4DB2-BD59-A6C34878D82A}">
                    <a16:rowId xmlns:a16="http://schemas.microsoft.com/office/drawing/2014/main" val="461218109"/>
                  </a:ext>
                </a:extLst>
              </a:tr>
            </a:tbl>
          </a:graphicData>
        </a:graphic>
      </p:graphicFrame>
      <p:sp>
        <p:nvSpPr>
          <p:cNvPr id="452681" name="Rectangle 73">
            <a:extLst>
              <a:ext uri="{FF2B5EF4-FFF2-40B4-BE49-F238E27FC236}">
                <a16:creationId xmlns:a16="http://schemas.microsoft.com/office/drawing/2014/main" id="{E0319374-6FA0-4F37-B36A-98E0AD51FD24}"/>
              </a:ext>
            </a:extLst>
          </p:cNvPr>
          <p:cNvSpPr>
            <a:spLocks noChangeArrowheads="1"/>
          </p:cNvSpPr>
          <p:nvPr/>
        </p:nvSpPr>
        <p:spPr bwMode="auto">
          <a:xfrm>
            <a:off x="5278438" y="1793875"/>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82" name="Rectangle 74">
            <a:extLst>
              <a:ext uri="{FF2B5EF4-FFF2-40B4-BE49-F238E27FC236}">
                <a16:creationId xmlns:a16="http://schemas.microsoft.com/office/drawing/2014/main" id="{88998B3D-642A-4E98-8949-96AE44C0C832}"/>
              </a:ext>
            </a:extLst>
          </p:cNvPr>
          <p:cNvSpPr>
            <a:spLocks noChangeArrowheads="1"/>
          </p:cNvSpPr>
          <p:nvPr/>
        </p:nvSpPr>
        <p:spPr bwMode="auto">
          <a:xfrm>
            <a:off x="6797675" y="1812925"/>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grpSp>
        <p:nvGrpSpPr>
          <p:cNvPr id="2" name="Group 1" descr="Check marks">
            <a:extLst>
              <a:ext uri="{FF2B5EF4-FFF2-40B4-BE49-F238E27FC236}">
                <a16:creationId xmlns:a16="http://schemas.microsoft.com/office/drawing/2014/main" id="{4820BD05-5F2C-446A-9D86-1F0537B14B09}"/>
              </a:ext>
            </a:extLst>
          </p:cNvPr>
          <p:cNvGrpSpPr/>
          <p:nvPr/>
        </p:nvGrpSpPr>
        <p:grpSpPr>
          <a:xfrm>
            <a:off x="5184775" y="2092325"/>
            <a:ext cx="1982788" cy="4414838"/>
            <a:chOff x="5184775" y="2092325"/>
            <a:chExt cx="1982788" cy="4414838"/>
          </a:xfrm>
        </p:grpSpPr>
        <p:sp>
          <p:nvSpPr>
            <p:cNvPr id="452683" name="Rectangle 75">
              <a:extLst>
                <a:ext uri="{FF2B5EF4-FFF2-40B4-BE49-F238E27FC236}">
                  <a16:creationId xmlns:a16="http://schemas.microsoft.com/office/drawing/2014/main" id="{28A85470-5C0A-4FBD-9577-4C91A42BC1E9}"/>
                </a:ext>
              </a:extLst>
            </p:cNvPr>
            <p:cNvSpPr>
              <a:spLocks noChangeArrowheads="1"/>
            </p:cNvSpPr>
            <p:nvPr/>
          </p:nvSpPr>
          <p:spPr bwMode="auto">
            <a:xfrm>
              <a:off x="6797675" y="2092325"/>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84" name="Rectangle 76">
              <a:extLst>
                <a:ext uri="{FF2B5EF4-FFF2-40B4-BE49-F238E27FC236}">
                  <a16:creationId xmlns:a16="http://schemas.microsoft.com/office/drawing/2014/main" id="{4B02D821-C6CD-4B00-8E69-E4FE6790C323}"/>
                </a:ext>
              </a:extLst>
            </p:cNvPr>
            <p:cNvSpPr>
              <a:spLocks noChangeArrowheads="1"/>
            </p:cNvSpPr>
            <p:nvPr/>
          </p:nvSpPr>
          <p:spPr bwMode="auto">
            <a:xfrm>
              <a:off x="6797675" y="2452688"/>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85" name="Rectangle 77">
              <a:extLst>
                <a:ext uri="{FF2B5EF4-FFF2-40B4-BE49-F238E27FC236}">
                  <a16:creationId xmlns:a16="http://schemas.microsoft.com/office/drawing/2014/main" id="{20C03B89-6338-40EE-ABE3-5BCD037CCE6B}"/>
                </a:ext>
              </a:extLst>
            </p:cNvPr>
            <p:cNvSpPr>
              <a:spLocks noChangeArrowheads="1"/>
            </p:cNvSpPr>
            <p:nvPr/>
          </p:nvSpPr>
          <p:spPr bwMode="auto">
            <a:xfrm>
              <a:off x="6813550" y="2743200"/>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86" name="Rectangle 78">
              <a:extLst>
                <a:ext uri="{FF2B5EF4-FFF2-40B4-BE49-F238E27FC236}">
                  <a16:creationId xmlns:a16="http://schemas.microsoft.com/office/drawing/2014/main" id="{0C8A671A-8D8B-48E0-AFC5-C62665F708B4}"/>
                </a:ext>
              </a:extLst>
            </p:cNvPr>
            <p:cNvSpPr>
              <a:spLocks noChangeArrowheads="1"/>
            </p:cNvSpPr>
            <p:nvPr/>
          </p:nvSpPr>
          <p:spPr bwMode="auto">
            <a:xfrm>
              <a:off x="6811963" y="3035300"/>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87" name="Rectangle 79">
              <a:extLst>
                <a:ext uri="{FF2B5EF4-FFF2-40B4-BE49-F238E27FC236}">
                  <a16:creationId xmlns:a16="http://schemas.microsoft.com/office/drawing/2014/main" id="{7636B839-7080-40B5-82BD-29BB4AC76348}"/>
                </a:ext>
              </a:extLst>
            </p:cNvPr>
            <p:cNvSpPr>
              <a:spLocks noChangeArrowheads="1"/>
            </p:cNvSpPr>
            <p:nvPr/>
          </p:nvSpPr>
          <p:spPr bwMode="auto">
            <a:xfrm>
              <a:off x="6811963" y="3325813"/>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88" name="Rectangle 80">
              <a:extLst>
                <a:ext uri="{FF2B5EF4-FFF2-40B4-BE49-F238E27FC236}">
                  <a16:creationId xmlns:a16="http://schemas.microsoft.com/office/drawing/2014/main" id="{47F5AC4C-9B18-4D28-BE11-82F370D3AEB7}"/>
                </a:ext>
              </a:extLst>
            </p:cNvPr>
            <p:cNvSpPr>
              <a:spLocks noChangeArrowheads="1"/>
            </p:cNvSpPr>
            <p:nvPr/>
          </p:nvSpPr>
          <p:spPr bwMode="auto">
            <a:xfrm>
              <a:off x="6811963" y="3644900"/>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89" name="Rectangle 81">
              <a:extLst>
                <a:ext uri="{FF2B5EF4-FFF2-40B4-BE49-F238E27FC236}">
                  <a16:creationId xmlns:a16="http://schemas.microsoft.com/office/drawing/2014/main" id="{81CDD989-C46C-4D95-87E6-859857A6B112}"/>
                </a:ext>
              </a:extLst>
            </p:cNvPr>
            <p:cNvSpPr>
              <a:spLocks noChangeArrowheads="1"/>
            </p:cNvSpPr>
            <p:nvPr/>
          </p:nvSpPr>
          <p:spPr bwMode="auto">
            <a:xfrm>
              <a:off x="6827838" y="3935413"/>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0" name="Rectangle 82">
              <a:extLst>
                <a:ext uri="{FF2B5EF4-FFF2-40B4-BE49-F238E27FC236}">
                  <a16:creationId xmlns:a16="http://schemas.microsoft.com/office/drawing/2014/main" id="{1FE0FEB1-23BA-4256-8B45-DC4DE01EB14C}"/>
                </a:ext>
              </a:extLst>
            </p:cNvPr>
            <p:cNvSpPr>
              <a:spLocks noChangeArrowheads="1"/>
            </p:cNvSpPr>
            <p:nvPr/>
          </p:nvSpPr>
          <p:spPr bwMode="auto">
            <a:xfrm>
              <a:off x="6826250" y="4252913"/>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1" name="Rectangle 83">
              <a:extLst>
                <a:ext uri="{FF2B5EF4-FFF2-40B4-BE49-F238E27FC236}">
                  <a16:creationId xmlns:a16="http://schemas.microsoft.com/office/drawing/2014/main" id="{05D40EF1-15CD-4C9B-BAB9-253DD636DAF9}"/>
                </a:ext>
              </a:extLst>
            </p:cNvPr>
            <p:cNvSpPr>
              <a:spLocks noChangeArrowheads="1"/>
            </p:cNvSpPr>
            <p:nvPr/>
          </p:nvSpPr>
          <p:spPr bwMode="auto">
            <a:xfrm>
              <a:off x="6842125" y="4586288"/>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2" name="Rectangle 84">
              <a:extLst>
                <a:ext uri="{FF2B5EF4-FFF2-40B4-BE49-F238E27FC236}">
                  <a16:creationId xmlns:a16="http://schemas.microsoft.com/office/drawing/2014/main" id="{05B69B3E-B046-49FB-AE34-2155DFCC0C41}"/>
                </a:ext>
              </a:extLst>
            </p:cNvPr>
            <p:cNvSpPr>
              <a:spLocks noChangeArrowheads="1"/>
            </p:cNvSpPr>
            <p:nvPr/>
          </p:nvSpPr>
          <p:spPr bwMode="auto">
            <a:xfrm>
              <a:off x="6842125" y="4906963"/>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3" name="Rectangle 85">
              <a:extLst>
                <a:ext uri="{FF2B5EF4-FFF2-40B4-BE49-F238E27FC236}">
                  <a16:creationId xmlns:a16="http://schemas.microsoft.com/office/drawing/2014/main" id="{4627E987-3318-40AD-A775-E21EFB2D459B}"/>
                </a:ext>
              </a:extLst>
            </p:cNvPr>
            <p:cNvSpPr>
              <a:spLocks noChangeArrowheads="1"/>
            </p:cNvSpPr>
            <p:nvPr/>
          </p:nvSpPr>
          <p:spPr bwMode="auto">
            <a:xfrm>
              <a:off x="6840538" y="5210175"/>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4" name="Rectangle 86">
              <a:extLst>
                <a:ext uri="{FF2B5EF4-FFF2-40B4-BE49-F238E27FC236}">
                  <a16:creationId xmlns:a16="http://schemas.microsoft.com/office/drawing/2014/main" id="{35C51FD8-C6BF-433C-A78D-6C6F5077485B}"/>
                </a:ext>
              </a:extLst>
            </p:cNvPr>
            <p:cNvSpPr>
              <a:spLocks noChangeArrowheads="1"/>
            </p:cNvSpPr>
            <p:nvPr/>
          </p:nvSpPr>
          <p:spPr bwMode="auto">
            <a:xfrm>
              <a:off x="6843713" y="5500688"/>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5" name="Rectangle 87">
              <a:extLst>
                <a:ext uri="{FF2B5EF4-FFF2-40B4-BE49-F238E27FC236}">
                  <a16:creationId xmlns:a16="http://schemas.microsoft.com/office/drawing/2014/main" id="{5209D7AA-FD3E-474D-9683-3C15A65BC179}"/>
                </a:ext>
              </a:extLst>
            </p:cNvPr>
            <p:cNvSpPr>
              <a:spLocks noChangeArrowheads="1"/>
            </p:cNvSpPr>
            <p:nvPr/>
          </p:nvSpPr>
          <p:spPr bwMode="auto">
            <a:xfrm>
              <a:off x="6842125" y="5805488"/>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6" name="Rectangle 88">
              <a:extLst>
                <a:ext uri="{FF2B5EF4-FFF2-40B4-BE49-F238E27FC236}">
                  <a16:creationId xmlns:a16="http://schemas.microsoft.com/office/drawing/2014/main" id="{1BD5AFF6-D941-4ACC-A3D1-0866D9A56F15}"/>
                </a:ext>
              </a:extLst>
            </p:cNvPr>
            <p:cNvSpPr>
              <a:spLocks noChangeArrowheads="1"/>
            </p:cNvSpPr>
            <p:nvPr/>
          </p:nvSpPr>
          <p:spPr bwMode="auto">
            <a:xfrm>
              <a:off x="5184775" y="4240213"/>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7" name="Rectangle 89">
              <a:extLst>
                <a:ext uri="{FF2B5EF4-FFF2-40B4-BE49-F238E27FC236}">
                  <a16:creationId xmlns:a16="http://schemas.microsoft.com/office/drawing/2014/main" id="{6612EFA0-D1C4-4F3A-952B-9C4A708C7FC9}"/>
                </a:ext>
              </a:extLst>
            </p:cNvPr>
            <p:cNvSpPr>
              <a:spLocks noChangeArrowheads="1"/>
            </p:cNvSpPr>
            <p:nvPr/>
          </p:nvSpPr>
          <p:spPr bwMode="auto">
            <a:xfrm>
              <a:off x="5243513" y="2105025"/>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8" name="Rectangle 90">
              <a:extLst>
                <a:ext uri="{FF2B5EF4-FFF2-40B4-BE49-F238E27FC236}">
                  <a16:creationId xmlns:a16="http://schemas.microsoft.com/office/drawing/2014/main" id="{D05F4168-B9B5-4423-8452-E3CF1F634956}"/>
                </a:ext>
              </a:extLst>
            </p:cNvPr>
            <p:cNvSpPr>
              <a:spLocks noChangeArrowheads="1"/>
            </p:cNvSpPr>
            <p:nvPr/>
          </p:nvSpPr>
          <p:spPr bwMode="auto">
            <a:xfrm>
              <a:off x="5227638" y="2425700"/>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699" name="Rectangle 91">
              <a:extLst>
                <a:ext uri="{FF2B5EF4-FFF2-40B4-BE49-F238E27FC236}">
                  <a16:creationId xmlns:a16="http://schemas.microsoft.com/office/drawing/2014/main" id="{FE90B66D-A6DC-4944-9CF1-1769F6E1E14A}"/>
                </a:ext>
              </a:extLst>
            </p:cNvPr>
            <p:cNvSpPr>
              <a:spLocks noChangeArrowheads="1"/>
            </p:cNvSpPr>
            <p:nvPr/>
          </p:nvSpPr>
          <p:spPr bwMode="auto">
            <a:xfrm>
              <a:off x="5219700" y="3649663"/>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sp>
          <p:nvSpPr>
            <p:cNvPr id="452700" name="Rectangle 92">
              <a:extLst>
                <a:ext uri="{FF2B5EF4-FFF2-40B4-BE49-F238E27FC236}">
                  <a16:creationId xmlns:a16="http://schemas.microsoft.com/office/drawing/2014/main" id="{D1EAF7A5-DD1A-4AAA-A2A1-8BFCC81B0248}"/>
                </a:ext>
              </a:extLst>
            </p:cNvPr>
            <p:cNvSpPr>
              <a:spLocks noChangeArrowheads="1"/>
            </p:cNvSpPr>
            <p:nvPr/>
          </p:nvSpPr>
          <p:spPr bwMode="auto">
            <a:xfrm>
              <a:off x="6838950" y="6110288"/>
              <a:ext cx="323850" cy="396875"/>
            </a:xfrm>
            <a:prstGeom prst="rect">
              <a:avLst/>
            </a:prstGeom>
            <a:noFill/>
            <a:ln>
              <a:noFill/>
            </a:ln>
            <a:effectLst/>
            <a:extLst>
              <a:ext uri="{909E8E84-426E-40DD-AFC4-6F175D3DCCD1}">
                <a14:hiddenFill xmlns:a14="http://schemas.microsoft.com/office/drawing/2010/main">
                  <a:gradFill rotWithShape="1">
                    <a:gsLst>
                      <a:gs pos="0">
                        <a:srgbClr val="0066FF">
                          <a:gamma/>
                          <a:shade val="46275"/>
                          <a:invGamma/>
                        </a:srgbClr>
                      </a:gs>
                      <a:gs pos="50000">
                        <a:srgbClr val="0066FF">
                          <a:alpha val="28000"/>
                        </a:srgbClr>
                      </a:gs>
                      <a:gs pos="100000">
                        <a:srgbClr val="0066FF">
                          <a:gamma/>
                          <a:shade val="46275"/>
                          <a:invGamma/>
                        </a:srgbClr>
                      </a:gs>
                    </a:gsLst>
                    <a:lin ang="18900000" scaled="1"/>
                  </a:gra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spAutoFit/>
            </a:bodyPr>
            <a:lstStyle/>
            <a:p>
              <a:pPr>
                <a:spcBef>
                  <a:spcPct val="0"/>
                </a:spcBef>
                <a:buClrTx/>
                <a:buSzTx/>
                <a:buFontTx/>
                <a:buNone/>
              </a:pPr>
              <a:r>
                <a:rPr lang="en-US" altLang="en-US" sz="2000" b="1">
                  <a:effectLst/>
                </a:rPr>
                <a:t>√</a:t>
              </a:r>
            </a:p>
          </p:txBody>
        </p:sp>
      </p:gr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a:extLst>
              <a:ext uri="{FF2B5EF4-FFF2-40B4-BE49-F238E27FC236}">
                <a16:creationId xmlns:a16="http://schemas.microsoft.com/office/drawing/2014/main" id="{F88BCA5A-5042-4847-BADA-653804BFDE1E}"/>
              </a:ext>
            </a:extLst>
          </p:cNvPr>
          <p:cNvSpPr>
            <a:spLocks noGrp="1" noChangeArrowheads="1"/>
          </p:cNvSpPr>
          <p:nvPr>
            <p:ph type="title"/>
          </p:nvPr>
        </p:nvSpPr>
        <p:spPr>
          <a:xfrm>
            <a:off x="338138" y="227013"/>
            <a:ext cx="8455025" cy="914400"/>
          </a:xfrm>
          <a:noFill/>
        </p:spPr>
        <p:txBody>
          <a:bodyPr anchor="ctr"/>
          <a:lstStyle/>
          <a:p>
            <a:r>
              <a:rPr lang="en-US" altLang="en-US" sz="3200" b="0">
                <a:solidFill>
                  <a:srgbClr val="014B5F"/>
                </a:solidFill>
                <a:latin typeface="Book Antiqua" panose="02040602050305030304" pitchFamily="18" charset="0"/>
              </a:rPr>
              <a:t>Reimbursement designed to </a:t>
            </a:r>
            <a:br>
              <a:rPr lang="en-US" altLang="en-US" sz="3200" b="0">
                <a:solidFill>
                  <a:srgbClr val="014B5F"/>
                </a:solidFill>
                <a:latin typeface="Book Antiqua" panose="02040602050305030304" pitchFamily="18" charset="0"/>
              </a:rPr>
            </a:br>
            <a:r>
              <a:rPr lang="en-US" altLang="en-US" sz="3200" b="0">
                <a:solidFill>
                  <a:srgbClr val="014B5F"/>
                </a:solidFill>
                <a:latin typeface="Book Antiqua" panose="02040602050305030304" pitchFamily="18" charset="0"/>
              </a:rPr>
              <a:t>coordinate services</a:t>
            </a:r>
            <a:endParaRPr lang="en-US" altLang="en-US" sz="2600"/>
          </a:p>
        </p:txBody>
      </p:sp>
      <p:sp>
        <p:nvSpPr>
          <p:cNvPr id="434179" name="Rectangle 3">
            <a:extLst>
              <a:ext uri="{FF2B5EF4-FFF2-40B4-BE49-F238E27FC236}">
                <a16:creationId xmlns:a16="http://schemas.microsoft.com/office/drawing/2014/main" id="{931396F8-E60E-42DE-BA1A-EDD47FF5ABEF}"/>
              </a:ext>
            </a:extLst>
          </p:cNvPr>
          <p:cNvSpPr>
            <a:spLocks noGrp="1" noChangeArrowheads="1"/>
          </p:cNvSpPr>
          <p:nvPr>
            <p:ph type="body" idx="1"/>
          </p:nvPr>
        </p:nvSpPr>
        <p:spPr/>
        <p:txBody>
          <a:bodyPr/>
          <a:lstStyle/>
          <a:p>
            <a:pPr>
              <a:buClr>
                <a:srgbClr val="800000"/>
              </a:buClr>
            </a:pPr>
            <a:r>
              <a:rPr lang="en-US" altLang="en-US" sz="2000"/>
              <a:t>Risk-bearing contracts to provide Medicaid benefits</a:t>
            </a:r>
          </a:p>
          <a:p>
            <a:pPr>
              <a:buClr>
                <a:srgbClr val="800000"/>
              </a:buClr>
            </a:pPr>
            <a:r>
              <a:rPr lang="en-US" altLang="en-US" sz="2000"/>
              <a:t>Statewide provider networks capable of providing all covered services</a:t>
            </a:r>
          </a:p>
          <a:p>
            <a:pPr>
              <a:buClr>
                <a:srgbClr val="800000"/>
              </a:buClr>
            </a:pPr>
            <a:r>
              <a:rPr lang="en-US" altLang="en-US" sz="2000"/>
              <a:t>Offer Medicare SNPs or Medicare Advantage Products </a:t>
            </a:r>
          </a:p>
          <a:p>
            <a:pPr>
              <a:buClr>
                <a:srgbClr val="800000"/>
              </a:buClr>
            </a:pPr>
            <a:r>
              <a:rPr lang="en-US" altLang="en-US" sz="2000"/>
              <a:t>MCOs have the greatest opportunity to coordinate services and realize cost efficiencies for services provided to individuals who enroll in their plan for both their Medicare and Medicaid benefits</a:t>
            </a:r>
          </a:p>
        </p:txBody>
      </p:sp>
      <p:sp>
        <p:nvSpPr>
          <p:cNvPr id="434180" name="Line 4">
            <a:extLst>
              <a:ext uri="{FF2B5EF4-FFF2-40B4-BE49-F238E27FC236}">
                <a16:creationId xmlns:a16="http://schemas.microsoft.com/office/drawing/2014/main" id="{EDBD5EC9-15F3-4DA1-AE90-E088028DEE47}"/>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grpSp>
        <p:nvGrpSpPr>
          <p:cNvPr id="434181" name="Group 5" descr="FY09 CoLTS MCO Contracts&#10;$390 million (phase-in year)&#10;MCO administration fee is limited&#10; 5 – 7% depending on cohort&#10;Average per member per month (pmpm) capitation rate&#10;$1,530.00&#10;">
            <a:extLst>
              <a:ext uri="{FF2B5EF4-FFF2-40B4-BE49-F238E27FC236}">
                <a16:creationId xmlns:a16="http://schemas.microsoft.com/office/drawing/2014/main" id="{3EEB8512-D860-4FFA-8355-41EE0D5A437D}"/>
              </a:ext>
            </a:extLst>
          </p:cNvPr>
          <p:cNvGrpSpPr>
            <a:grpSpLocks/>
          </p:cNvGrpSpPr>
          <p:nvPr/>
        </p:nvGrpSpPr>
        <p:grpSpPr bwMode="auto">
          <a:xfrm>
            <a:off x="2092325" y="4265613"/>
            <a:ext cx="6435725" cy="2014537"/>
            <a:chOff x="2954" y="3052"/>
            <a:chExt cx="2578" cy="831"/>
          </a:xfrm>
        </p:grpSpPr>
        <p:sp>
          <p:nvSpPr>
            <p:cNvPr id="434182" name="Rectangle 6">
              <a:extLst>
                <a:ext uri="{FF2B5EF4-FFF2-40B4-BE49-F238E27FC236}">
                  <a16:creationId xmlns:a16="http://schemas.microsoft.com/office/drawing/2014/main" id="{408A8047-B2EC-4911-B54B-F4718F9F23A3}"/>
                </a:ext>
              </a:extLst>
            </p:cNvPr>
            <p:cNvSpPr>
              <a:spLocks noChangeArrowheads="1"/>
            </p:cNvSpPr>
            <p:nvPr/>
          </p:nvSpPr>
          <p:spPr bwMode="auto">
            <a:xfrm>
              <a:off x="2954" y="3059"/>
              <a:ext cx="2578" cy="824"/>
            </a:xfrm>
            <a:prstGeom prst="rect">
              <a:avLst/>
            </a:prstGeom>
            <a:solidFill>
              <a:schemeClr val="bg1"/>
            </a:solidFill>
            <a:ln w="12700">
              <a:solidFill>
                <a:schemeClr val="tx1"/>
              </a:solidFill>
              <a:miter lim="800000"/>
              <a:headEnd/>
              <a:tailEnd/>
            </a:ln>
            <a:effectLst>
              <a:outerShdw dist="107763" dir="2700000" algn="ctr" rotWithShape="0">
                <a:schemeClr val="bg2">
                  <a:alpha val="50000"/>
                </a:schemeClr>
              </a:outerShdw>
            </a:effectLst>
          </p:spPr>
          <p:txBody>
            <a:bodyPr wrap="none" anchor="ctr"/>
            <a:lstStyle/>
            <a:p>
              <a:pPr algn="ctr">
                <a:spcBef>
                  <a:spcPct val="0"/>
                </a:spcBef>
                <a:buClrTx/>
                <a:buSzTx/>
                <a:buFontTx/>
                <a:buNone/>
              </a:pPr>
              <a:endParaRPr lang="en-US" altLang="en-US" sz="1200" b="1">
                <a:effectLst/>
              </a:endParaRPr>
            </a:p>
          </p:txBody>
        </p:sp>
        <p:sp>
          <p:nvSpPr>
            <p:cNvPr id="434183" name="Text Box 7">
              <a:extLst>
                <a:ext uri="{FF2B5EF4-FFF2-40B4-BE49-F238E27FC236}">
                  <a16:creationId xmlns:a16="http://schemas.microsoft.com/office/drawing/2014/main" id="{E8CF3360-8B54-4BDF-ACC3-592562925866}"/>
                </a:ext>
              </a:extLst>
            </p:cNvPr>
            <p:cNvSpPr txBox="1">
              <a:spLocks noChangeArrowheads="1"/>
            </p:cNvSpPr>
            <p:nvPr/>
          </p:nvSpPr>
          <p:spPr bwMode="auto">
            <a:xfrm>
              <a:off x="2996" y="3052"/>
              <a:ext cx="2512" cy="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0"/>
                </a:spcBef>
                <a:buClrTx/>
                <a:buSzPct val="65000"/>
                <a:buFontTx/>
                <a:buChar char="•"/>
              </a:pPr>
              <a:r>
                <a:rPr lang="en-US" altLang="en-US" b="1" dirty="0">
                  <a:effectLst/>
                  <a:latin typeface="Book Antiqua" panose="02040602050305030304" pitchFamily="18" charset="0"/>
                </a:rPr>
                <a:t>FY09 </a:t>
              </a:r>
              <a:r>
                <a:rPr lang="en-US" altLang="en-US" b="1" dirty="0" err="1">
                  <a:effectLst/>
                  <a:latin typeface="Book Antiqua" panose="02040602050305030304" pitchFamily="18" charset="0"/>
                </a:rPr>
                <a:t>CoLTS</a:t>
              </a:r>
              <a:r>
                <a:rPr lang="en-US" altLang="en-US" b="1" dirty="0">
                  <a:effectLst/>
                  <a:latin typeface="Book Antiqua" panose="02040602050305030304" pitchFamily="18" charset="0"/>
                </a:rPr>
                <a:t> MCO Contracts</a:t>
              </a:r>
            </a:p>
            <a:p>
              <a:pPr lvl="1" eaLnBrk="1" hangingPunct="1">
                <a:spcBef>
                  <a:spcPct val="0"/>
                </a:spcBef>
                <a:buClrTx/>
                <a:buSzPct val="65000"/>
                <a:buFontTx/>
                <a:buChar char="•"/>
              </a:pPr>
              <a:r>
                <a:rPr lang="en-US" altLang="en-US" i="1" dirty="0">
                  <a:effectLst/>
                  <a:latin typeface="Book Antiqua" panose="02040602050305030304" pitchFamily="18" charset="0"/>
                </a:rPr>
                <a:t>$390 million (phase-in year)</a:t>
              </a:r>
            </a:p>
            <a:p>
              <a:pPr eaLnBrk="1" hangingPunct="1">
                <a:spcBef>
                  <a:spcPct val="0"/>
                </a:spcBef>
                <a:buClrTx/>
                <a:buSzPct val="65000"/>
                <a:buFontTx/>
                <a:buChar char="•"/>
              </a:pPr>
              <a:r>
                <a:rPr lang="en-US" altLang="en-US" b="1" dirty="0">
                  <a:effectLst/>
                  <a:latin typeface="Book Antiqua" panose="02040602050305030304" pitchFamily="18" charset="0"/>
                </a:rPr>
                <a:t>MCO administration fee is limited</a:t>
              </a:r>
            </a:p>
            <a:p>
              <a:pPr lvl="1" eaLnBrk="1" hangingPunct="1">
                <a:spcBef>
                  <a:spcPct val="0"/>
                </a:spcBef>
                <a:buClrTx/>
                <a:buSzPct val="65000"/>
                <a:buFontTx/>
                <a:buChar char="•"/>
              </a:pPr>
              <a:r>
                <a:rPr lang="en-US" altLang="en-US" i="1" dirty="0">
                  <a:effectLst/>
                  <a:latin typeface="Book Antiqua" panose="02040602050305030304" pitchFamily="18" charset="0"/>
                </a:rPr>
                <a:t> 5 – 7% depending on cohort</a:t>
              </a:r>
            </a:p>
            <a:p>
              <a:pPr eaLnBrk="1" hangingPunct="1">
                <a:spcBef>
                  <a:spcPct val="0"/>
                </a:spcBef>
                <a:buClrTx/>
                <a:buSzPct val="65000"/>
                <a:buFontTx/>
                <a:buChar char="•"/>
              </a:pPr>
              <a:r>
                <a:rPr lang="en-US" altLang="en-US" b="1" dirty="0">
                  <a:effectLst/>
                  <a:latin typeface="Book Antiqua" panose="02040602050305030304" pitchFamily="18" charset="0"/>
                </a:rPr>
                <a:t>Average per member per month (</a:t>
              </a:r>
              <a:r>
                <a:rPr lang="en-US" altLang="en-US" b="1" dirty="0" err="1">
                  <a:effectLst/>
                  <a:latin typeface="Book Antiqua" panose="02040602050305030304" pitchFamily="18" charset="0"/>
                </a:rPr>
                <a:t>pmpm</a:t>
              </a:r>
              <a:r>
                <a:rPr lang="en-US" altLang="en-US" b="1" dirty="0">
                  <a:effectLst/>
                  <a:latin typeface="Book Antiqua" panose="02040602050305030304" pitchFamily="18" charset="0"/>
                </a:rPr>
                <a:t>) capitation rate</a:t>
              </a:r>
            </a:p>
            <a:p>
              <a:pPr lvl="1" eaLnBrk="1" hangingPunct="1">
                <a:spcBef>
                  <a:spcPct val="0"/>
                </a:spcBef>
                <a:buClrTx/>
                <a:buSzPct val="65000"/>
                <a:buFontTx/>
                <a:buChar char="•"/>
              </a:pPr>
              <a:r>
                <a:rPr lang="en-US" altLang="en-US" i="1" dirty="0">
                  <a:effectLst/>
                  <a:latin typeface="Book Antiqua" panose="02040602050305030304" pitchFamily="18" charset="0"/>
                </a:rPr>
                <a:t>$1,530.00</a:t>
              </a:r>
            </a:p>
            <a:p>
              <a:pPr eaLnBrk="1" hangingPunct="1">
                <a:spcBef>
                  <a:spcPct val="0"/>
                </a:spcBef>
                <a:buClrTx/>
                <a:buSzPct val="65000"/>
                <a:buFontTx/>
                <a:buChar char="•"/>
              </a:pPr>
              <a:endParaRPr lang="en-US" altLang="en-US" i="1" dirty="0">
                <a:effectLst/>
                <a:latin typeface="Book Antiqua" panose="02040602050305030304" pitchFamily="18" charset="0"/>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4002" name="Rectangle 2">
            <a:extLst>
              <a:ext uri="{FF2B5EF4-FFF2-40B4-BE49-F238E27FC236}">
                <a16:creationId xmlns:a16="http://schemas.microsoft.com/office/drawing/2014/main" id="{BCD52EF9-56FA-48DB-BB7A-CF0B6C01A2D4}"/>
              </a:ext>
            </a:extLst>
          </p:cNvPr>
          <p:cNvSpPr>
            <a:spLocks noGrp="1" noChangeArrowheads="1"/>
          </p:cNvSpPr>
          <p:nvPr>
            <p:ph type="title"/>
          </p:nvPr>
        </p:nvSpPr>
        <p:spPr>
          <a:xfrm>
            <a:off x="338138" y="227013"/>
            <a:ext cx="8455025" cy="914400"/>
          </a:xfrm>
          <a:noFill/>
        </p:spPr>
        <p:txBody>
          <a:bodyPr anchor="ctr"/>
          <a:lstStyle/>
          <a:p>
            <a:r>
              <a:rPr lang="en-US" altLang="en-US" sz="4000" b="0">
                <a:solidFill>
                  <a:srgbClr val="014B5F"/>
                </a:solidFill>
                <a:latin typeface="Book Antiqua" panose="02040602050305030304" pitchFamily="18" charset="0"/>
              </a:rPr>
              <a:t>The Evolution Toward CoLTS</a:t>
            </a:r>
          </a:p>
        </p:txBody>
      </p:sp>
      <p:sp>
        <p:nvSpPr>
          <p:cNvPr id="384003" name="Rectangle 3">
            <a:extLst>
              <a:ext uri="{FF2B5EF4-FFF2-40B4-BE49-F238E27FC236}">
                <a16:creationId xmlns:a16="http://schemas.microsoft.com/office/drawing/2014/main" id="{0D39B04B-9E0F-41A2-908E-39DFB8EDF450}"/>
              </a:ext>
            </a:extLst>
          </p:cNvPr>
          <p:cNvSpPr>
            <a:spLocks noGrp="1" noChangeArrowheads="1"/>
          </p:cNvSpPr>
          <p:nvPr>
            <p:ph type="body" idx="1"/>
          </p:nvPr>
        </p:nvSpPr>
        <p:spPr>
          <a:xfrm>
            <a:off x="571500" y="1449388"/>
            <a:ext cx="8143875" cy="4643437"/>
          </a:xfrm>
        </p:spPr>
        <p:txBody>
          <a:bodyPr/>
          <a:lstStyle/>
          <a:p>
            <a:pPr>
              <a:buClr>
                <a:srgbClr val="663300"/>
              </a:buClr>
              <a:buSzPct val="60000"/>
            </a:pPr>
            <a:r>
              <a:rPr lang="en-US" altLang="en-US" sz="2600"/>
              <a:t>Request for Proposal (RFP) released in 2004</a:t>
            </a:r>
          </a:p>
          <a:p>
            <a:pPr lvl="1">
              <a:buClr>
                <a:srgbClr val="663300"/>
              </a:buClr>
              <a:buSzPct val="65000"/>
            </a:pPr>
            <a:r>
              <a:rPr lang="en-US" altLang="en-US"/>
              <a:t>3 Bids received</a:t>
            </a:r>
          </a:p>
          <a:p>
            <a:pPr lvl="1">
              <a:buClr>
                <a:srgbClr val="663300"/>
              </a:buClr>
              <a:buSzPct val="65000"/>
            </a:pPr>
            <a:r>
              <a:rPr lang="en-US" altLang="en-US"/>
              <a:t>Awards given to 2 MCOs:</a:t>
            </a:r>
          </a:p>
          <a:p>
            <a:pPr lvl="2">
              <a:buClr>
                <a:srgbClr val="663300"/>
              </a:buClr>
              <a:buSzPct val="65000"/>
            </a:pPr>
            <a:r>
              <a:rPr lang="en-US" altLang="en-US"/>
              <a:t>Evercare</a:t>
            </a:r>
          </a:p>
          <a:p>
            <a:pPr lvl="2">
              <a:buClr>
                <a:srgbClr val="663300"/>
              </a:buClr>
              <a:buSzPct val="65000"/>
            </a:pPr>
            <a:r>
              <a:rPr lang="en-US" altLang="en-US"/>
              <a:t>AMERIGROUP</a:t>
            </a:r>
          </a:p>
          <a:p>
            <a:pPr>
              <a:buClr>
                <a:srgbClr val="663300"/>
              </a:buClr>
              <a:buSzPct val="60000"/>
            </a:pPr>
            <a:r>
              <a:rPr lang="en-US" altLang="en-US" sz="2600"/>
              <a:t>Stakeholder meetings began December 2005</a:t>
            </a:r>
          </a:p>
          <a:p>
            <a:pPr>
              <a:buClr>
                <a:srgbClr val="663300"/>
              </a:buClr>
              <a:buSzPct val="60000"/>
            </a:pPr>
            <a:r>
              <a:rPr lang="en-US" altLang="en-US" sz="2600"/>
              <a:t>Concept Paper released for public input December 2006</a:t>
            </a:r>
          </a:p>
          <a:p>
            <a:pPr>
              <a:buClr>
                <a:srgbClr val="663300"/>
              </a:buClr>
              <a:buSzPct val="60000"/>
            </a:pPr>
            <a:r>
              <a:rPr lang="en-US" altLang="en-US" sz="2600"/>
              <a:t>Extensive Tribal Consultation</a:t>
            </a:r>
          </a:p>
          <a:p>
            <a:pPr>
              <a:buClr>
                <a:srgbClr val="663300"/>
              </a:buClr>
              <a:buSzPct val="60000"/>
            </a:pPr>
            <a:r>
              <a:rPr lang="en-US" altLang="en-US" sz="2600"/>
              <a:t>Waivers approved by the Centers for Medicare and Medicaid Services (CMS) in July 2008</a:t>
            </a:r>
          </a:p>
        </p:txBody>
      </p:sp>
      <p:sp>
        <p:nvSpPr>
          <p:cNvPr id="384005" name="Line 5">
            <a:extLst>
              <a:ext uri="{FF2B5EF4-FFF2-40B4-BE49-F238E27FC236}">
                <a16:creationId xmlns:a16="http://schemas.microsoft.com/office/drawing/2014/main" id="{8F7C7127-4E30-43DA-A5E1-2A9317798DD1}"/>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2194" name="Rectangle 2">
            <a:extLst>
              <a:ext uri="{FF2B5EF4-FFF2-40B4-BE49-F238E27FC236}">
                <a16:creationId xmlns:a16="http://schemas.microsoft.com/office/drawing/2014/main" id="{A2374DF1-26C8-4DCE-A595-D3C96E4B4513}"/>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Transition to CoLTS</a:t>
            </a:r>
            <a:br>
              <a:rPr lang="en-US" altLang="en-US" sz="3200" b="0">
                <a:solidFill>
                  <a:srgbClr val="014B5F"/>
                </a:solidFill>
                <a:latin typeface="Book Antiqua" panose="02040602050305030304" pitchFamily="18" charset="0"/>
              </a:rPr>
            </a:br>
            <a:r>
              <a:rPr lang="en-US" altLang="en-US" sz="2600" b="0">
                <a:solidFill>
                  <a:srgbClr val="014B5F"/>
                </a:solidFill>
                <a:latin typeface="Book Antiqua" panose="02040602050305030304" pitchFamily="18" charset="0"/>
              </a:rPr>
              <a:t>Geographic Phase-in by County</a:t>
            </a:r>
          </a:p>
        </p:txBody>
      </p:sp>
      <p:sp>
        <p:nvSpPr>
          <p:cNvPr id="392245" name="Line 53">
            <a:extLst>
              <a:ext uri="{FF2B5EF4-FFF2-40B4-BE49-F238E27FC236}">
                <a16:creationId xmlns:a16="http://schemas.microsoft.com/office/drawing/2014/main" id="{EB150D3B-676F-4FFD-8DB6-1AF56C159762}"/>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graphicFrame>
        <p:nvGraphicFramePr>
          <p:cNvPr id="392342" name="Group 150">
            <a:extLst>
              <a:ext uri="{FF2B5EF4-FFF2-40B4-BE49-F238E27FC236}">
                <a16:creationId xmlns:a16="http://schemas.microsoft.com/office/drawing/2014/main" id="{38D778BC-5E7E-4D62-A2FA-617E0D764133}"/>
              </a:ext>
            </a:extLst>
          </p:cNvPr>
          <p:cNvGraphicFramePr>
            <a:graphicFrameLocks noGrp="1"/>
          </p:cNvGraphicFramePr>
          <p:nvPr>
            <p:ph sz="half" idx="2"/>
            <p:extLst>
              <p:ext uri="{D42A27DB-BD31-4B8C-83A1-F6EECF244321}">
                <p14:modId xmlns:p14="http://schemas.microsoft.com/office/powerpoint/2010/main" val="231578393"/>
              </p:ext>
            </p:extLst>
          </p:nvPr>
        </p:nvGraphicFramePr>
        <p:xfrm>
          <a:off x="465138" y="1589088"/>
          <a:ext cx="8186737" cy="4411346"/>
        </p:xfrm>
        <a:graphic>
          <a:graphicData uri="http://schemas.openxmlformats.org/drawingml/2006/table">
            <a:tbl>
              <a:tblPr firstRow="1"/>
              <a:tblGrid>
                <a:gridCol w="1033462">
                  <a:extLst>
                    <a:ext uri="{9D8B030D-6E8A-4147-A177-3AD203B41FA5}">
                      <a16:colId xmlns:a16="http://schemas.microsoft.com/office/drawing/2014/main" val="4170262918"/>
                    </a:ext>
                  </a:extLst>
                </a:gridCol>
                <a:gridCol w="3060700">
                  <a:extLst>
                    <a:ext uri="{9D8B030D-6E8A-4147-A177-3AD203B41FA5}">
                      <a16:colId xmlns:a16="http://schemas.microsoft.com/office/drawing/2014/main" val="1672041462"/>
                    </a:ext>
                  </a:extLst>
                </a:gridCol>
                <a:gridCol w="2046288">
                  <a:extLst>
                    <a:ext uri="{9D8B030D-6E8A-4147-A177-3AD203B41FA5}">
                      <a16:colId xmlns:a16="http://schemas.microsoft.com/office/drawing/2014/main" val="3063068162"/>
                    </a:ext>
                  </a:extLst>
                </a:gridCol>
                <a:gridCol w="2046287">
                  <a:extLst>
                    <a:ext uri="{9D8B030D-6E8A-4147-A177-3AD203B41FA5}">
                      <a16:colId xmlns:a16="http://schemas.microsoft.com/office/drawing/2014/main" val="2208130061"/>
                    </a:ext>
                  </a:extLst>
                </a:gridCol>
              </a:tblGrid>
              <a:tr h="760413">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800" b="0" i="0" u="none" strike="noStrike" cap="none" normalizeH="0" baseline="0">
                          <a:ln>
                            <a:noFill/>
                          </a:ln>
                          <a:solidFill>
                            <a:schemeClr val="tx1"/>
                          </a:solidFill>
                          <a:effectLst/>
                          <a:latin typeface="Book Antiqua" panose="02040602050305030304" pitchFamily="18" charset="0"/>
                        </a:rPr>
                        <a:t>Phase</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800" b="0" i="0" u="none" strike="noStrike" cap="none" normalizeH="0" baseline="0">
                          <a:ln>
                            <a:noFill/>
                          </a:ln>
                          <a:solidFill>
                            <a:schemeClr val="tx1"/>
                          </a:solidFill>
                          <a:effectLst/>
                          <a:latin typeface="Book Antiqua" panose="02040602050305030304" pitchFamily="18" charset="0"/>
                        </a:rPr>
                        <a:t>Region (by county)</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800" b="0" i="0" u="none" strike="noStrike" cap="none" normalizeH="0" baseline="0">
                          <a:ln>
                            <a:noFill/>
                          </a:ln>
                          <a:solidFill>
                            <a:schemeClr val="tx1"/>
                          </a:solidFill>
                          <a:effectLst/>
                          <a:latin typeface="Book Antiqua" panose="02040602050305030304" pitchFamily="18" charset="0"/>
                        </a:rPr>
                        <a:t>Go live date</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800" b="0" i="0" u="none" strike="noStrike" cap="none" normalizeH="0" baseline="0">
                          <a:ln>
                            <a:noFill/>
                          </a:ln>
                          <a:solidFill>
                            <a:schemeClr val="tx1"/>
                          </a:solidFill>
                          <a:effectLst/>
                          <a:latin typeface="Book Antiqua" panose="02040602050305030304" pitchFamily="18" charset="0"/>
                        </a:rPr>
                        <a:t>Estimated Enrollment</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02916472"/>
                  </a:ext>
                </a:extLst>
              </a:tr>
              <a:tr h="762000">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1" i="0" u="none" strike="noStrike" cap="none" normalizeH="0" baseline="0">
                          <a:ln>
                            <a:noFill/>
                          </a:ln>
                          <a:solidFill>
                            <a:srgbClr val="A50021"/>
                          </a:solidFill>
                          <a:effectLst/>
                          <a:latin typeface="Book Antiqua" panose="02040602050305030304" pitchFamily="18" charset="0"/>
                        </a:rPr>
                        <a:t>1</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1" i="0" u="none" strike="noStrike" cap="none" normalizeH="0" baseline="0">
                          <a:ln>
                            <a:noFill/>
                          </a:ln>
                          <a:solidFill>
                            <a:srgbClr val="A50021"/>
                          </a:solidFill>
                          <a:effectLst/>
                          <a:latin typeface="Book Antiqua" panose="02040602050305030304" pitchFamily="18" charset="0"/>
                        </a:rPr>
                        <a:t>Bernalillo, Sandoval, Torrance, Valencia, Santa Fe, Los Alamos</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1" i="0" u="none" strike="noStrike" cap="none" normalizeH="0" baseline="0">
                          <a:ln>
                            <a:noFill/>
                          </a:ln>
                          <a:solidFill>
                            <a:srgbClr val="A50021"/>
                          </a:solidFill>
                          <a:effectLst/>
                          <a:latin typeface="Book Antiqua" panose="02040602050305030304" pitchFamily="18" charset="0"/>
                        </a:rPr>
                        <a:t>8/1/2008</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1" i="0" u="none" strike="noStrike" cap="none" normalizeH="0" baseline="0">
                          <a:ln>
                            <a:noFill/>
                          </a:ln>
                          <a:solidFill>
                            <a:srgbClr val="A50021"/>
                          </a:solidFill>
                          <a:effectLst/>
                          <a:latin typeface="Book Antiqua" panose="02040602050305030304" pitchFamily="18" charset="0"/>
                        </a:rPr>
                        <a:t>12,063</a:t>
                      </a:r>
                    </a:p>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1" i="0" u="none" strike="noStrike" cap="none" normalizeH="0" baseline="0">
                          <a:ln>
                            <a:noFill/>
                          </a:ln>
                          <a:solidFill>
                            <a:srgbClr val="A50021"/>
                          </a:solidFill>
                          <a:effectLst/>
                          <a:latin typeface="Book Antiqua" panose="02040602050305030304" pitchFamily="18" charset="0"/>
                        </a:rPr>
                        <a:t>(actual)</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02265564"/>
                  </a:ext>
                </a:extLst>
              </a:tr>
              <a:tr h="760413">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2</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a:ln>
                            <a:noFill/>
                          </a:ln>
                          <a:solidFill>
                            <a:schemeClr val="tx1"/>
                          </a:solidFill>
                          <a:effectLst/>
                          <a:latin typeface="Book Antiqua" panose="02040602050305030304" pitchFamily="18" charset="0"/>
                        </a:rPr>
                        <a:t>Sierra, Dona Ana, Catron, Luna, Grant, Hidalgo, Otero</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11/1/2008</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8,000</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21062753"/>
                  </a:ext>
                </a:extLst>
              </a:tr>
              <a:tr h="762000">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3</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Cibola, McKinley, San Juan, Socorro</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1/1/2009</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6,500</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92658271"/>
                  </a:ext>
                </a:extLst>
              </a:tr>
              <a:tr h="760413">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4 and 5</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a:ln>
                            <a:noFill/>
                          </a:ln>
                          <a:solidFill>
                            <a:schemeClr val="tx1"/>
                          </a:solidFill>
                          <a:effectLst/>
                          <a:latin typeface="Book Antiqua" panose="02040602050305030304" pitchFamily="18" charset="0"/>
                        </a:rPr>
                        <a:t>Curry, De Baca, Lincoln, Chaves, Eddy, Lea, Quay, Roosevelt, San Miguel, Guadalupe, Taos, Rio Arriba, Mora, Colfax, Union, Harding</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a:ln>
                            <a:noFill/>
                          </a:ln>
                          <a:solidFill>
                            <a:schemeClr val="tx1"/>
                          </a:solidFill>
                          <a:effectLst/>
                          <a:latin typeface="Book Antiqua" panose="02040602050305030304" pitchFamily="18" charset="0"/>
                        </a:rPr>
                        <a:t>4/1/2009</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buSzPct val="65000"/>
                        <a:buFont typeface="Monotype Sorts" panose="01010601010101010101" pitchFamily="2" charset="2"/>
                        <a:defRPr sz="2000">
                          <a:solidFill>
                            <a:schemeClr val="tx1"/>
                          </a:solidFill>
                          <a:latin typeface="Book Antiqua" panose="02040602050305030304" pitchFamily="18" charset="0"/>
                        </a:defRPr>
                      </a:lvl1pPr>
                      <a:lvl2pPr>
                        <a:buSzPct val="80000"/>
                        <a:buFont typeface="Wingdings" panose="05000000000000000000" pitchFamily="2" charset="2"/>
                        <a:defRPr>
                          <a:solidFill>
                            <a:schemeClr val="tx1"/>
                          </a:solidFill>
                          <a:latin typeface="Book Antiqua" panose="02040602050305030304" pitchFamily="18" charset="0"/>
                        </a:defRPr>
                      </a:lvl2pPr>
                      <a:lvl3pPr>
                        <a:defRPr sz="1600">
                          <a:solidFill>
                            <a:schemeClr val="tx1"/>
                          </a:solidFill>
                          <a:latin typeface="Book Antiqua" panose="02040602050305030304" pitchFamily="18" charset="0"/>
                        </a:defRPr>
                      </a:lvl3pPr>
                      <a:lvl4pPr>
                        <a:defRPr sz="1600">
                          <a:solidFill>
                            <a:schemeClr val="tx1"/>
                          </a:solidFill>
                          <a:latin typeface="Book Antiqua" panose="02040602050305030304" pitchFamily="18" charset="0"/>
                        </a:defRPr>
                      </a:lvl4pPr>
                      <a:lvl5pPr>
                        <a:defRPr sz="1600">
                          <a:solidFill>
                            <a:schemeClr val="tx1"/>
                          </a:solidFill>
                          <a:latin typeface="Book Antiqua" panose="02040602050305030304" pitchFamily="18" charset="0"/>
                        </a:defRPr>
                      </a:lvl5pPr>
                      <a:lvl6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6pPr>
                      <a:lvl7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7pPr>
                      <a:lvl8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8pPr>
                      <a:lvl9pPr eaLnBrk="0" fontAlgn="base" hangingPunct="0">
                        <a:spcBef>
                          <a:spcPct val="20000"/>
                        </a:spcBef>
                        <a:spcAft>
                          <a:spcPct val="0"/>
                        </a:spcAft>
                        <a:buClr>
                          <a:schemeClr val="bg2"/>
                        </a:buClr>
                        <a:buSzPct val="100000"/>
                        <a:defRPr sz="1600">
                          <a:solidFill>
                            <a:schemeClr val="tx1"/>
                          </a:solidFill>
                          <a:latin typeface="Book Antiqua" panose="02040602050305030304" pitchFamily="18" charset="0"/>
                        </a:defRPr>
                      </a:lvl9pPr>
                    </a:lstStyle>
                    <a:p>
                      <a:pPr marL="0" marR="0" lvl="0" indent="0" algn="ctr" defTabSz="914400" rtl="0" eaLnBrk="0" fontAlgn="base" latinLnBrk="0" hangingPunct="0">
                        <a:lnSpc>
                          <a:spcPct val="100000"/>
                        </a:lnSpc>
                        <a:spcBef>
                          <a:spcPct val="20000"/>
                        </a:spcBef>
                        <a:spcAft>
                          <a:spcPct val="0"/>
                        </a:spcAft>
                        <a:buClr>
                          <a:schemeClr val="bg2"/>
                        </a:buClr>
                        <a:buSzPct val="65000"/>
                        <a:buFont typeface="Monotype Sorts" panose="01010601010101010101" pitchFamily="2" charset="2"/>
                        <a:buNone/>
                        <a:tabLst/>
                      </a:pPr>
                      <a:r>
                        <a:rPr kumimoji="0" lang="en-US" altLang="en-US" sz="1600" b="0" i="0" u="none" strike="noStrike" cap="none" normalizeH="0" baseline="0" dirty="0">
                          <a:ln>
                            <a:noFill/>
                          </a:ln>
                          <a:solidFill>
                            <a:schemeClr val="tx1"/>
                          </a:solidFill>
                          <a:effectLst/>
                          <a:latin typeface="Book Antiqua" panose="02040602050305030304" pitchFamily="18" charset="0"/>
                        </a:rPr>
                        <a:t>10,000</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99459032"/>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5266" name="Rectangle 2">
            <a:extLst>
              <a:ext uri="{FF2B5EF4-FFF2-40B4-BE49-F238E27FC236}">
                <a16:creationId xmlns:a16="http://schemas.microsoft.com/office/drawing/2014/main" id="{84E368C1-6433-4F86-AF9F-E64C6C9917FF}"/>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Transition to CoLTS</a:t>
            </a:r>
            <a:br>
              <a:rPr lang="en-US" altLang="en-US" sz="2600"/>
            </a:br>
            <a:r>
              <a:rPr lang="en-US" altLang="en-US" sz="2600" b="0">
                <a:solidFill>
                  <a:srgbClr val="014B5F"/>
                </a:solidFill>
                <a:latin typeface="Book Antiqua" panose="02040602050305030304" pitchFamily="18" charset="0"/>
              </a:rPr>
              <a:t>Outreach to Participants</a:t>
            </a:r>
          </a:p>
        </p:txBody>
      </p:sp>
      <p:sp>
        <p:nvSpPr>
          <p:cNvPr id="395267" name="Rectangle 3">
            <a:extLst>
              <a:ext uri="{FF2B5EF4-FFF2-40B4-BE49-F238E27FC236}">
                <a16:creationId xmlns:a16="http://schemas.microsoft.com/office/drawing/2014/main" id="{F38DB9A5-7154-48E5-9AB3-79B9682E92D3}"/>
              </a:ext>
            </a:extLst>
          </p:cNvPr>
          <p:cNvSpPr>
            <a:spLocks noGrp="1" noChangeArrowheads="1"/>
          </p:cNvSpPr>
          <p:nvPr>
            <p:ph type="body" idx="1"/>
          </p:nvPr>
        </p:nvSpPr>
        <p:spPr>
          <a:xfrm>
            <a:off x="571500" y="1322388"/>
            <a:ext cx="8143875" cy="5151437"/>
          </a:xfrm>
        </p:spPr>
        <p:txBody>
          <a:bodyPr/>
          <a:lstStyle/>
          <a:p>
            <a:pPr>
              <a:buClr>
                <a:srgbClr val="663300"/>
              </a:buClr>
              <a:buSzPct val="60000"/>
            </a:pPr>
            <a:r>
              <a:rPr lang="en-US" altLang="en-US" sz="2800"/>
              <a:t>State conducted extensive outreach and counseling to CoLTS participants in such locations as Senior Centers, Independent Living Centers, and Nursing Facilities</a:t>
            </a:r>
          </a:p>
          <a:p>
            <a:pPr lvl="1">
              <a:buClr>
                <a:srgbClr val="663300"/>
              </a:buClr>
              <a:buSzPct val="65000"/>
            </a:pPr>
            <a:r>
              <a:rPr lang="en-US" altLang="en-US"/>
              <a:t>May 2008  - Continuing education and enrollment events</a:t>
            </a:r>
          </a:p>
          <a:p>
            <a:pPr lvl="1">
              <a:buClr>
                <a:srgbClr val="663300"/>
              </a:buClr>
              <a:buSzPct val="65000"/>
            </a:pPr>
            <a:r>
              <a:rPr lang="en-US" altLang="en-US"/>
              <a:t>July 2008  - Started ALTSD Benefits Counseling staff provided one-on-one phone counseling as well as home visits to homebound participants</a:t>
            </a:r>
          </a:p>
          <a:p>
            <a:pPr>
              <a:buClr>
                <a:srgbClr val="663300"/>
              </a:buClr>
              <a:buSzPct val="60000"/>
            </a:pPr>
            <a:r>
              <a:rPr lang="en-US" altLang="en-US" sz="2800"/>
              <a:t>Resource Center at ALTSD and Solutions Center at HSD trained and available for answering CoLTS participant questions</a:t>
            </a:r>
          </a:p>
          <a:p>
            <a:pPr>
              <a:buClr>
                <a:srgbClr val="663300"/>
              </a:buClr>
              <a:buFont typeface="Monotype Sorts" panose="01010601010101010101" pitchFamily="2" charset="2"/>
              <a:buNone/>
            </a:pPr>
            <a:endParaRPr lang="en-US" altLang="en-US" sz="2800"/>
          </a:p>
        </p:txBody>
      </p:sp>
      <p:sp>
        <p:nvSpPr>
          <p:cNvPr id="395269" name="Line 5">
            <a:extLst>
              <a:ext uri="{FF2B5EF4-FFF2-40B4-BE49-F238E27FC236}">
                <a16:creationId xmlns:a16="http://schemas.microsoft.com/office/drawing/2014/main" id="{790C1C9D-D467-4214-AD90-78E7CD4ED626}"/>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8338" name="Rectangle 2">
            <a:extLst>
              <a:ext uri="{FF2B5EF4-FFF2-40B4-BE49-F238E27FC236}">
                <a16:creationId xmlns:a16="http://schemas.microsoft.com/office/drawing/2014/main" id="{B03C89AD-22CD-4DBD-B126-DFEC88CFA27B}"/>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Transition to CoLTS</a:t>
            </a:r>
            <a:br>
              <a:rPr lang="en-US" altLang="en-US" sz="2600" b="0">
                <a:solidFill>
                  <a:srgbClr val="014B5F"/>
                </a:solidFill>
                <a:latin typeface="Book Antiqua" panose="02040602050305030304" pitchFamily="18" charset="0"/>
              </a:rPr>
            </a:br>
            <a:r>
              <a:rPr lang="en-US" altLang="en-US" sz="2600" b="0">
                <a:solidFill>
                  <a:srgbClr val="014B5F"/>
                </a:solidFill>
                <a:latin typeface="Book Antiqua" panose="02040602050305030304" pitchFamily="18" charset="0"/>
              </a:rPr>
              <a:t>Ombudsman Program Enrollment Support</a:t>
            </a:r>
          </a:p>
        </p:txBody>
      </p:sp>
      <p:sp>
        <p:nvSpPr>
          <p:cNvPr id="398339" name="Rectangle 3">
            <a:extLst>
              <a:ext uri="{FF2B5EF4-FFF2-40B4-BE49-F238E27FC236}">
                <a16:creationId xmlns:a16="http://schemas.microsoft.com/office/drawing/2014/main" id="{7F5BEE41-9C9C-4E06-BAEE-58016C971119}"/>
              </a:ext>
            </a:extLst>
          </p:cNvPr>
          <p:cNvSpPr>
            <a:spLocks noGrp="1" noChangeArrowheads="1"/>
          </p:cNvSpPr>
          <p:nvPr>
            <p:ph type="body" idx="1"/>
          </p:nvPr>
        </p:nvSpPr>
        <p:spPr>
          <a:xfrm>
            <a:off x="571500" y="1322388"/>
            <a:ext cx="8143875" cy="4821237"/>
          </a:xfrm>
        </p:spPr>
        <p:txBody>
          <a:bodyPr/>
          <a:lstStyle/>
          <a:p>
            <a:pPr>
              <a:buClr>
                <a:srgbClr val="663300"/>
              </a:buClr>
              <a:buSzPct val="60000"/>
            </a:pPr>
            <a:r>
              <a:rPr lang="en-US" altLang="en-US" sz="2600"/>
              <a:t>A resident-centered advocacy program designed to promote and protect the rights of residents in long-term care facilities </a:t>
            </a:r>
          </a:p>
          <a:p>
            <a:pPr>
              <a:buClr>
                <a:srgbClr val="663300"/>
              </a:buClr>
              <a:buSzPct val="60000"/>
            </a:pPr>
            <a:r>
              <a:rPr lang="en-US" altLang="en-US" sz="2600"/>
              <a:t>Ombudsman Program provided CoLTS education to 91 facility staff members from 16 nursing homes and assisted living facilities in the Phase I implementation area</a:t>
            </a:r>
          </a:p>
          <a:p>
            <a:pPr>
              <a:buClr>
                <a:srgbClr val="663300"/>
              </a:buClr>
              <a:buSzPct val="60000"/>
            </a:pPr>
            <a:r>
              <a:rPr lang="en-US" altLang="en-US" sz="2600"/>
              <a:t>Ombudsman staff provided on-site education to nursing facility staff</a:t>
            </a:r>
          </a:p>
          <a:p>
            <a:pPr>
              <a:buClr>
                <a:srgbClr val="663300"/>
              </a:buClr>
              <a:buSzPct val="60000"/>
            </a:pPr>
            <a:r>
              <a:rPr lang="en-US" altLang="en-US" sz="2600"/>
              <a:t>Ombudsman staff provided on-site resident, family, power of attorney and guardian meetings</a:t>
            </a:r>
          </a:p>
        </p:txBody>
      </p:sp>
      <p:sp>
        <p:nvSpPr>
          <p:cNvPr id="398341" name="Line 5">
            <a:extLst>
              <a:ext uri="{FF2B5EF4-FFF2-40B4-BE49-F238E27FC236}">
                <a16:creationId xmlns:a16="http://schemas.microsoft.com/office/drawing/2014/main" id="{6C8ADAD8-F21D-4113-AC32-CF50A777C281}"/>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0146" name="Rectangle 2">
            <a:extLst>
              <a:ext uri="{FF2B5EF4-FFF2-40B4-BE49-F238E27FC236}">
                <a16:creationId xmlns:a16="http://schemas.microsoft.com/office/drawing/2014/main" id="{19C4735A-9D89-4C0F-88F3-0BF46800ACFD}"/>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Transition to CoLTS</a:t>
            </a:r>
            <a:br>
              <a:rPr lang="en-US" altLang="en-US" sz="3600" b="0">
                <a:solidFill>
                  <a:srgbClr val="014B5F"/>
                </a:solidFill>
                <a:latin typeface="Book Antiqua" panose="02040602050305030304" pitchFamily="18" charset="0"/>
              </a:rPr>
            </a:br>
            <a:r>
              <a:rPr lang="en-US" altLang="en-US" sz="2600" b="0">
                <a:solidFill>
                  <a:srgbClr val="014B5F"/>
                </a:solidFill>
                <a:latin typeface="Book Antiqua" panose="02040602050305030304" pitchFamily="18" charset="0"/>
              </a:rPr>
              <a:t>Community Placements</a:t>
            </a:r>
          </a:p>
        </p:txBody>
      </p:sp>
      <p:sp>
        <p:nvSpPr>
          <p:cNvPr id="390147" name="Rectangle 3">
            <a:extLst>
              <a:ext uri="{FF2B5EF4-FFF2-40B4-BE49-F238E27FC236}">
                <a16:creationId xmlns:a16="http://schemas.microsoft.com/office/drawing/2014/main" id="{2E7352D5-9DC8-4A52-9F08-1677ADD74B98}"/>
              </a:ext>
            </a:extLst>
          </p:cNvPr>
          <p:cNvSpPr>
            <a:spLocks noGrp="1" noChangeArrowheads="1"/>
          </p:cNvSpPr>
          <p:nvPr>
            <p:ph type="body" idx="1"/>
          </p:nvPr>
        </p:nvSpPr>
        <p:spPr>
          <a:xfrm>
            <a:off x="571500" y="1614488"/>
            <a:ext cx="8143875" cy="4529137"/>
          </a:xfrm>
        </p:spPr>
        <p:txBody>
          <a:bodyPr/>
          <a:lstStyle/>
          <a:p>
            <a:pPr>
              <a:buClr>
                <a:srgbClr val="663300"/>
              </a:buClr>
              <a:buSzPct val="60000"/>
            </a:pPr>
            <a:r>
              <a:rPr lang="en-US" altLang="en-US" sz="2600"/>
              <a:t>Work with nursing homes to reinvent themselves as community centers</a:t>
            </a:r>
          </a:p>
          <a:p>
            <a:pPr>
              <a:buClr>
                <a:srgbClr val="663300"/>
              </a:buClr>
            </a:pPr>
            <a:endParaRPr lang="en-US" altLang="en-US" sz="2600"/>
          </a:p>
          <a:p>
            <a:pPr>
              <a:buClr>
                <a:srgbClr val="663300"/>
              </a:buClr>
              <a:buSzPct val="60000"/>
            </a:pPr>
            <a:r>
              <a:rPr lang="en-US" altLang="en-US" sz="2600"/>
              <a:t>Incorporates Money Follows the Person</a:t>
            </a:r>
          </a:p>
          <a:p>
            <a:pPr lvl="1">
              <a:buClr>
                <a:srgbClr val="663300"/>
              </a:buClr>
            </a:pPr>
            <a:r>
              <a:rPr lang="en-US" altLang="en-US" sz="2200"/>
              <a:t>Flexibility to serve people in the community </a:t>
            </a:r>
          </a:p>
          <a:p>
            <a:pPr lvl="1">
              <a:buClr>
                <a:srgbClr val="663300"/>
              </a:buClr>
            </a:pPr>
            <a:r>
              <a:rPr lang="en-US" altLang="en-US" sz="2200"/>
              <a:t>Increase access to home and community based services as community capacity is developed</a:t>
            </a:r>
          </a:p>
          <a:p>
            <a:pPr>
              <a:buClr>
                <a:srgbClr val="663300"/>
              </a:buClr>
            </a:pPr>
            <a:endParaRPr lang="en-US" altLang="en-US" sz="1600"/>
          </a:p>
        </p:txBody>
      </p:sp>
      <p:sp>
        <p:nvSpPr>
          <p:cNvPr id="390149" name="Line 5">
            <a:extLst>
              <a:ext uri="{FF2B5EF4-FFF2-40B4-BE49-F238E27FC236}">
                <a16:creationId xmlns:a16="http://schemas.microsoft.com/office/drawing/2014/main" id="{08A27537-65C1-46C0-9F30-9C5236CADAA4}"/>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7314" name="Rectangle 2">
            <a:extLst>
              <a:ext uri="{FF2B5EF4-FFF2-40B4-BE49-F238E27FC236}">
                <a16:creationId xmlns:a16="http://schemas.microsoft.com/office/drawing/2014/main" id="{C44C05A5-5BB1-411A-919B-9C1AA0BB82DB}"/>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Transition to CoLTS</a:t>
            </a:r>
            <a:br>
              <a:rPr lang="en-US" altLang="en-US" sz="2600"/>
            </a:br>
            <a:r>
              <a:rPr lang="en-US" altLang="en-US" sz="2600" b="0">
                <a:solidFill>
                  <a:srgbClr val="014B5F"/>
                </a:solidFill>
                <a:latin typeface="Book Antiqua" panose="02040602050305030304" pitchFamily="18" charset="0"/>
              </a:rPr>
              <a:t>Continued Stakeholder Communication</a:t>
            </a:r>
          </a:p>
        </p:txBody>
      </p:sp>
      <p:sp>
        <p:nvSpPr>
          <p:cNvPr id="397315" name="Rectangle 3">
            <a:extLst>
              <a:ext uri="{FF2B5EF4-FFF2-40B4-BE49-F238E27FC236}">
                <a16:creationId xmlns:a16="http://schemas.microsoft.com/office/drawing/2014/main" id="{DD927FF2-24A7-409A-8A23-3A9B4A3D96AB}"/>
              </a:ext>
            </a:extLst>
          </p:cNvPr>
          <p:cNvSpPr>
            <a:spLocks noGrp="1" noChangeArrowheads="1"/>
          </p:cNvSpPr>
          <p:nvPr>
            <p:ph type="body" idx="1"/>
          </p:nvPr>
        </p:nvSpPr>
        <p:spPr/>
        <p:txBody>
          <a:bodyPr/>
          <a:lstStyle/>
          <a:p>
            <a:pPr>
              <a:buClr>
                <a:srgbClr val="663300"/>
              </a:buClr>
              <a:buSzPct val="60000"/>
            </a:pPr>
            <a:r>
              <a:rPr lang="en-US" altLang="en-US" sz="2800"/>
              <a:t>CoLTS Subcommittee to the Medicaid Advisory Committee (MAC)</a:t>
            </a:r>
          </a:p>
          <a:p>
            <a:pPr lvl="1">
              <a:buClr>
                <a:srgbClr val="663300"/>
              </a:buClr>
              <a:buSzPct val="65000"/>
            </a:pPr>
            <a:r>
              <a:rPr lang="en-US" altLang="en-US" sz="2400"/>
              <a:t>Purpose: Communicate with the MAC, ALTSD and HSD/MAD on key issues important to individuals who are served in the Medicaid CoLTS program</a:t>
            </a:r>
          </a:p>
          <a:p>
            <a:pPr lvl="1">
              <a:buClr>
                <a:srgbClr val="663300"/>
              </a:buClr>
              <a:buSzPct val="65000"/>
            </a:pPr>
            <a:r>
              <a:rPr lang="en-US" altLang="en-US" sz="2400"/>
              <a:t>Charge: Develop a protocol to provide advice in the areas of access, improved quality and accountability</a:t>
            </a:r>
          </a:p>
          <a:p>
            <a:pPr lvl="1">
              <a:buClr>
                <a:srgbClr val="663300"/>
              </a:buClr>
              <a:buSzPct val="65000"/>
            </a:pPr>
            <a:r>
              <a:rPr lang="en-US" altLang="en-US" sz="2400"/>
              <a:t>Appointment letters sent to 11 members representing providers, consumers, and advocates</a:t>
            </a:r>
          </a:p>
          <a:p>
            <a:pPr lvl="1">
              <a:buClr>
                <a:srgbClr val="663300"/>
              </a:buClr>
              <a:buSzPct val="65000"/>
            </a:pPr>
            <a:r>
              <a:rPr lang="en-US" altLang="en-US" sz="2400"/>
              <a:t>Initial Subcommittee meeting </a:t>
            </a:r>
            <a:r>
              <a:rPr lang="en-US" altLang="en-US" sz="2400">
                <a:solidFill>
                  <a:srgbClr val="A50021"/>
                </a:solidFill>
              </a:rPr>
              <a:t>September 2008</a:t>
            </a:r>
          </a:p>
          <a:p>
            <a:endParaRPr lang="en-US" altLang="en-US"/>
          </a:p>
        </p:txBody>
      </p:sp>
      <p:sp>
        <p:nvSpPr>
          <p:cNvPr id="397317" name="Line 5">
            <a:extLst>
              <a:ext uri="{FF2B5EF4-FFF2-40B4-BE49-F238E27FC236}">
                <a16:creationId xmlns:a16="http://schemas.microsoft.com/office/drawing/2014/main" id="{378FC967-41A7-4275-804A-80055EC94D53}"/>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a:extLst>
              <a:ext uri="{FF2B5EF4-FFF2-40B4-BE49-F238E27FC236}">
                <a16:creationId xmlns:a16="http://schemas.microsoft.com/office/drawing/2014/main" id="{B84EA63B-0B2A-471C-9C39-E22773A8FB66}"/>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Multi-Pronged Program Oversight</a:t>
            </a:r>
          </a:p>
        </p:txBody>
      </p:sp>
      <p:sp>
        <p:nvSpPr>
          <p:cNvPr id="489475" name="Rectangle 3">
            <a:extLst>
              <a:ext uri="{FF2B5EF4-FFF2-40B4-BE49-F238E27FC236}">
                <a16:creationId xmlns:a16="http://schemas.microsoft.com/office/drawing/2014/main" id="{311F8957-66AD-4F19-B71D-321AE9CFE8A6}"/>
              </a:ext>
            </a:extLst>
          </p:cNvPr>
          <p:cNvSpPr>
            <a:spLocks noGrp="1" noChangeArrowheads="1"/>
          </p:cNvSpPr>
          <p:nvPr>
            <p:ph type="body" idx="1"/>
          </p:nvPr>
        </p:nvSpPr>
        <p:spPr>
          <a:xfrm>
            <a:off x="444500" y="1500188"/>
            <a:ext cx="8245475" cy="4516437"/>
          </a:xfrm>
        </p:spPr>
        <p:txBody>
          <a:bodyPr/>
          <a:lstStyle/>
          <a:p>
            <a:pPr>
              <a:buClr>
                <a:srgbClr val="800000"/>
              </a:buClr>
              <a:buSzPct val="55000"/>
            </a:pPr>
            <a:r>
              <a:rPr lang="en-US" altLang="en-US" sz="2600"/>
              <a:t>Joint oversight by ALTSD and HSD</a:t>
            </a:r>
            <a:endParaRPr lang="en-US" altLang="en-US" sz="1200"/>
          </a:p>
          <a:p>
            <a:pPr>
              <a:buClr>
                <a:srgbClr val="800000"/>
              </a:buClr>
              <a:buSzPct val="55000"/>
            </a:pPr>
            <a:r>
              <a:rPr lang="en-US" altLang="en-US" sz="2600"/>
              <a:t>Readiness reviews</a:t>
            </a:r>
          </a:p>
          <a:p>
            <a:pPr>
              <a:buClr>
                <a:srgbClr val="800000"/>
              </a:buClr>
              <a:buSzPct val="55000"/>
            </a:pPr>
            <a:r>
              <a:rPr lang="en-US" altLang="en-US" sz="2600"/>
              <a:t>Financial oversight includes solvency monitoring, financial reporting, and audits</a:t>
            </a:r>
          </a:p>
          <a:p>
            <a:pPr>
              <a:buClr>
                <a:srgbClr val="800000"/>
              </a:buClr>
              <a:buSzPct val="55000"/>
            </a:pPr>
            <a:r>
              <a:rPr lang="en-US" altLang="en-US" sz="2600"/>
              <a:t>Program safeguards through numerous federal and state regulations</a:t>
            </a:r>
          </a:p>
          <a:p>
            <a:pPr>
              <a:buClr>
                <a:srgbClr val="800000"/>
              </a:buClr>
              <a:buSzPct val="55000"/>
            </a:pPr>
            <a:r>
              <a:rPr lang="en-US" altLang="en-US" sz="2600"/>
              <a:t>Quality performance measures for MCOs</a:t>
            </a:r>
          </a:p>
          <a:p>
            <a:pPr>
              <a:buClr>
                <a:srgbClr val="800000"/>
              </a:buClr>
              <a:buSzPct val="55000"/>
            </a:pPr>
            <a:r>
              <a:rPr lang="en-US" altLang="en-US"/>
              <a:t>Consumer feedback via MCO consumer advisory boards/bi-annual tribal meetings</a:t>
            </a:r>
          </a:p>
          <a:p>
            <a:pPr>
              <a:buClr>
                <a:srgbClr val="800000"/>
              </a:buClr>
              <a:buSzPct val="55000"/>
            </a:pPr>
            <a:endParaRPr lang="en-US" altLang="en-US" sz="2600"/>
          </a:p>
          <a:p>
            <a:pPr>
              <a:buClr>
                <a:srgbClr val="800000"/>
              </a:buClr>
              <a:buSzPct val="55000"/>
            </a:pPr>
            <a:endParaRPr lang="en-US" altLang="en-US" sz="2600"/>
          </a:p>
          <a:p>
            <a:pPr lvl="1">
              <a:buClr>
                <a:srgbClr val="800000"/>
              </a:buClr>
            </a:pPr>
            <a:endParaRPr lang="en-US" altLang="en-US" sz="2600"/>
          </a:p>
          <a:p>
            <a:pPr lvl="1">
              <a:buClr>
                <a:srgbClr val="800000"/>
              </a:buClr>
            </a:pPr>
            <a:endParaRPr lang="en-US" altLang="en-US"/>
          </a:p>
        </p:txBody>
      </p:sp>
      <p:sp>
        <p:nvSpPr>
          <p:cNvPr id="489476" name="Line 4">
            <a:extLst>
              <a:ext uri="{FF2B5EF4-FFF2-40B4-BE49-F238E27FC236}">
                <a16:creationId xmlns:a16="http://schemas.microsoft.com/office/drawing/2014/main" id="{2FC75135-41C9-427A-B22C-5E0D465F452A}"/>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
        <p:nvSpPr>
          <p:cNvPr id="489477" name="Text Box 5">
            <a:extLst>
              <a:ext uri="{FF2B5EF4-FFF2-40B4-BE49-F238E27FC236}">
                <a16:creationId xmlns:a16="http://schemas.microsoft.com/office/drawing/2014/main" id="{664B772D-F53B-4B7D-94D8-BAFECD046052}"/>
              </a:ext>
              <a:ext uri="{C183D7F6-B498-43B3-948B-1728B52AA6E4}">
                <adec:decorative xmlns:adec="http://schemas.microsoft.com/office/drawing/2017/decorative" val="1"/>
              </a:ext>
            </a:extLst>
          </p:cNvPr>
          <p:cNvSpPr txBox="1">
            <a:spLocks noChangeArrowheads="1"/>
          </p:cNvSpPr>
          <p:nvPr/>
        </p:nvSpPr>
        <p:spPr bwMode="auto">
          <a:xfrm>
            <a:off x="3795713" y="2159000"/>
            <a:ext cx="180975" cy="271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endParaRPr lang="en-US" altLang="en-US" sz="1200">
              <a:effectLst/>
            </a:endParaRPr>
          </a:p>
        </p:txBody>
      </p:sp>
      <p:sp>
        <p:nvSpPr>
          <p:cNvPr id="489478" name="Rectangle 6">
            <a:extLst>
              <a:ext uri="{FF2B5EF4-FFF2-40B4-BE49-F238E27FC236}">
                <a16:creationId xmlns:a16="http://schemas.microsoft.com/office/drawing/2014/main" id="{45D5F41F-A70C-48DD-8EF8-98B905EF829F}"/>
              </a:ext>
              <a:ext uri="{C183D7F6-B498-43B3-948B-1728B52AA6E4}">
                <adec:decorative xmlns:adec="http://schemas.microsoft.com/office/drawing/2017/decorative" val="1"/>
              </a:ext>
            </a:extLst>
          </p:cNvPr>
          <p:cNvSpPr>
            <a:spLocks noChangeArrowheads="1"/>
          </p:cNvSpPr>
          <p:nvPr/>
        </p:nvSpPr>
        <p:spPr bwMode="auto">
          <a:xfrm>
            <a:off x="4965700" y="1576388"/>
            <a:ext cx="3851275" cy="4643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0" tIns="44446" rIns="90480" bIns="44446"/>
          <a:lstStyle>
            <a:lvl1pPr marL="342900" indent="-342900">
              <a:buSzPct val="65000"/>
              <a:buFont typeface="Monotype Sorts" panose="01010601010101010101" pitchFamily="2" charset="2"/>
              <a:buChar char="u"/>
              <a:defRPr sz="2400">
                <a:solidFill>
                  <a:schemeClr val="tx1"/>
                </a:solidFill>
                <a:latin typeface="Book Antiqua" panose="02040602050305030304" pitchFamily="18" charset="0"/>
              </a:defRPr>
            </a:lvl1pPr>
            <a:lvl2pPr marL="742950" indent="-285750">
              <a:buSzPct val="80000"/>
              <a:buFont typeface="Wingdings" panose="05000000000000000000" pitchFamily="2" charset="2"/>
              <a:buChar char="Ø"/>
              <a:defRPr sz="2000">
                <a:solidFill>
                  <a:schemeClr val="tx1"/>
                </a:solidFill>
                <a:latin typeface="Book Antiqua" panose="02040602050305030304" pitchFamily="18" charset="0"/>
              </a:defRPr>
            </a:lvl2pPr>
            <a:lvl3pPr marL="1143000" indent="-228600">
              <a:buChar char="–"/>
              <a:defRPr>
                <a:solidFill>
                  <a:schemeClr val="tx1"/>
                </a:solidFill>
                <a:latin typeface="Book Antiqua" panose="02040602050305030304" pitchFamily="18" charset="0"/>
              </a:defRPr>
            </a:lvl3pPr>
            <a:lvl4pPr marL="1600200" indent="-228600">
              <a:buChar char="•"/>
              <a:defRPr>
                <a:solidFill>
                  <a:schemeClr val="tx1"/>
                </a:solidFill>
                <a:latin typeface="Book Antiqua" panose="02040602050305030304" pitchFamily="18" charset="0"/>
              </a:defRPr>
            </a:lvl4pPr>
            <a:lvl5pPr marL="2057400" indent="-228600">
              <a:buChar char="–"/>
              <a:defRPr>
                <a:solidFill>
                  <a:schemeClr val="tx1"/>
                </a:solidFill>
                <a:latin typeface="Book Antiqua" panose="02040602050305030304" pitchFamily="18" charset="0"/>
              </a:defRPr>
            </a:lvl5pPr>
            <a:lvl6pPr marL="2514600" indent="-228600"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6pPr>
            <a:lvl7pPr marL="2971800" indent="-228600"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7pPr>
            <a:lvl8pPr marL="3429000" indent="-228600"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8pPr>
            <a:lvl9pPr marL="3886200" indent="-228600" eaLnBrk="0" fontAlgn="base" hangingPunct="0">
              <a:spcBef>
                <a:spcPct val="20000"/>
              </a:spcBef>
              <a:spcAft>
                <a:spcPct val="0"/>
              </a:spcAft>
              <a:buClr>
                <a:schemeClr val="bg2"/>
              </a:buClr>
              <a:buSzPct val="100000"/>
              <a:buChar char="–"/>
              <a:defRPr>
                <a:solidFill>
                  <a:schemeClr val="tx1"/>
                </a:solidFill>
                <a:latin typeface="Book Antiqua" panose="02040602050305030304" pitchFamily="18" charset="0"/>
              </a:defRPr>
            </a:lvl9pPr>
          </a:lstStyle>
          <a:p>
            <a:pPr>
              <a:lnSpc>
                <a:spcPct val="80000"/>
              </a:lnSpc>
              <a:buClr>
                <a:srgbClr val="800000"/>
              </a:buClr>
            </a:pPr>
            <a:endParaRPr lang="en-US" altLang="en-US">
              <a:effectLst/>
            </a:endParaRPr>
          </a:p>
          <a:p>
            <a:pPr>
              <a:lnSpc>
                <a:spcPct val="80000"/>
              </a:lnSpc>
            </a:pPr>
            <a:endParaRPr lang="en-US" altLang="en-US" sz="2000">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6946" name="Rectangle 2">
            <a:extLst>
              <a:ext uri="{FF2B5EF4-FFF2-40B4-BE49-F238E27FC236}">
                <a16:creationId xmlns:a16="http://schemas.microsoft.com/office/drawing/2014/main" id="{44B0BE24-FD11-42CF-A3C6-ECFCA7600965}"/>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Lessons Learned from Phase I</a:t>
            </a:r>
            <a:endParaRPr lang="en-US" altLang="en-US" sz="2600" b="0">
              <a:solidFill>
                <a:srgbClr val="014B5F"/>
              </a:solidFill>
              <a:latin typeface="Book Antiqua" panose="02040602050305030304" pitchFamily="18" charset="0"/>
            </a:endParaRPr>
          </a:p>
        </p:txBody>
      </p:sp>
      <p:sp>
        <p:nvSpPr>
          <p:cNvPr id="466947" name="Rectangle 3">
            <a:extLst>
              <a:ext uri="{FF2B5EF4-FFF2-40B4-BE49-F238E27FC236}">
                <a16:creationId xmlns:a16="http://schemas.microsoft.com/office/drawing/2014/main" id="{3B714BCB-2789-4188-9741-76F960E2EC12}"/>
              </a:ext>
            </a:extLst>
          </p:cNvPr>
          <p:cNvSpPr>
            <a:spLocks noGrp="1" noChangeArrowheads="1"/>
          </p:cNvSpPr>
          <p:nvPr>
            <p:ph type="body" idx="1"/>
          </p:nvPr>
        </p:nvSpPr>
        <p:spPr>
          <a:xfrm>
            <a:off x="571500" y="1373188"/>
            <a:ext cx="8143875" cy="4643437"/>
          </a:xfrm>
        </p:spPr>
        <p:txBody>
          <a:bodyPr/>
          <a:lstStyle/>
          <a:p>
            <a:pPr>
              <a:buClr>
                <a:srgbClr val="663300"/>
              </a:buClr>
              <a:buSzPct val="55000"/>
            </a:pPr>
            <a:r>
              <a:rPr lang="en-US" altLang="en-US" sz="2800"/>
              <a:t>Assessing Issues/Receiving Input</a:t>
            </a:r>
          </a:p>
          <a:p>
            <a:pPr lvl="1">
              <a:buClr>
                <a:srgbClr val="663300"/>
              </a:buClr>
              <a:buSzPct val="60000"/>
            </a:pPr>
            <a:r>
              <a:rPr lang="en-US" altLang="en-US" sz="2400"/>
              <a:t>Internal evaluation by staff</a:t>
            </a:r>
          </a:p>
          <a:p>
            <a:pPr lvl="1">
              <a:buClr>
                <a:srgbClr val="663300"/>
              </a:buClr>
              <a:buSzPct val="60000"/>
            </a:pPr>
            <a:r>
              <a:rPr lang="en-US" altLang="en-US" sz="2400"/>
              <a:t>CoLTS Advisory  Subcommittee</a:t>
            </a:r>
          </a:p>
          <a:p>
            <a:pPr>
              <a:buClr>
                <a:srgbClr val="663300"/>
              </a:buClr>
              <a:buSzPct val="55000"/>
            </a:pPr>
            <a:r>
              <a:rPr lang="en-US" altLang="en-US" sz="2800"/>
              <a:t>System Enhancements</a:t>
            </a:r>
          </a:p>
          <a:p>
            <a:pPr lvl="1">
              <a:buClr>
                <a:srgbClr val="663300"/>
              </a:buClr>
              <a:buSzPct val="55000"/>
            </a:pPr>
            <a:r>
              <a:rPr lang="en-US" altLang="en-US" sz="2400"/>
              <a:t>Outreach to client to correct address information</a:t>
            </a:r>
          </a:p>
          <a:p>
            <a:pPr lvl="1">
              <a:buClr>
                <a:srgbClr val="663300"/>
              </a:buClr>
              <a:buSzPct val="55000"/>
            </a:pPr>
            <a:r>
              <a:rPr lang="en-US" altLang="en-US" sz="2400"/>
              <a:t>Nursing Facility Level of Care date spans</a:t>
            </a:r>
          </a:p>
          <a:p>
            <a:pPr>
              <a:buClr>
                <a:srgbClr val="663300"/>
              </a:buClr>
              <a:buSzPct val="55000"/>
            </a:pPr>
            <a:r>
              <a:rPr lang="en-US" altLang="en-US" sz="2800"/>
              <a:t>Continuity of Care</a:t>
            </a:r>
          </a:p>
          <a:p>
            <a:pPr lvl="1">
              <a:buClr>
                <a:srgbClr val="663300"/>
              </a:buClr>
              <a:buSzPct val="55000"/>
            </a:pPr>
            <a:r>
              <a:rPr lang="en-US" altLang="en-US" sz="2400"/>
              <a:t>Extended existing service plan dates</a:t>
            </a:r>
          </a:p>
          <a:p>
            <a:pPr lvl="1">
              <a:buClr>
                <a:srgbClr val="663300"/>
              </a:buClr>
              <a:buSzPct val="55000"/>
            </a:pPr>
            <a:r>
              <a:rPr lang="en-US" altLang="en-US" sz="2400"/>
              <a:t>Provider network continuity</a:t>
            </a:r>
          </a:p>
          <a:p>
            <a:pPr lvl="1">
              <a:buClr>
                <a:srgbClr val="663300"/>
              </a:buClr>
              <a:buSzPct val="55000"/>
            </a:pPr>
            <a:r>
              <a:rPr lang="en-US" altLang="en-US" sz="2400"/>
              <a:t>Ensure no break in pharmacy benefits</a:t>
            </a:r>
          </a:p>
        </p:txBody>
      </p:sp>
      <p:sp>
        <p:nvSpPr>
          <p:cNvPr id="466948" name="Line 4">
            <a:extLst>
              <a:ext uri="{FF2B5EF4-FFF2-40B4-BE49-F238E27FC236}">
                <a16:creationId xmlns:a16="http://schemas.microsoft.com/office/drawing/2014/main" id="{AF8A7E33-BB12-47D1-8256-DE413A267A95}"/>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8994" name="Rectangle 2">
            <a:extLst>
              <a:ext uri="{FF2B5EF4-FFF2-40B4-BE49-F238E27FC236}">
                <a16:creationId xmlns:a16="http://schemas.microsoft.com/office/drawing/2014/main" id="{2A59FAB6-D214-4536-A518-56468ACA530E}"/>
              </a:ext>
            </a:extLst>
          </p:cNvPr>
          <p:cNvSpPr>
            <a:spLocks noGrp="1" noChangeArrowheads="1"/>
          </p:cNvSpPr>
          <p:nvPr>
            <p:ph type="title"/>
          </p:nvPr>
        </p:nvSpPr>
        <p:spPr>
          <a:xfrm>
            <a:off x="338138" y="227013"/>
            <a:ext cx="8455025" cy="914400"/>
          </a:xfrm>
          <a:noFill/>
        </p:spPr>
        <p:txBody>
          <a:bodyPr anchor="ctr"/>
          <a:lstStyle/>
          <a:p>
            <a:r>
              <a:rPr lang="en-US" altLang="en-US" sz="3400" b="0" dirty="0">
                <a:solidFill>
                  <a:srgbClr val="014B5F"/>
                </a:solidFill>
                <a:latin typeface="Book Antiqua" panose="02040602050305030304" pitchFamily="18" charset="0"/>
              </a:rPr>
              <a:t>Lessons Learned from Phase I</a:t>
            </a:r>
            <a:r>
              <a:rPr lang="en-US" altLang="en-US" sz="800" b="0" dirty="0">
                <a:solidFill>
                  <a:srgbClr val="014B5F"/>
                </a:solidFill>
                <a:latin typeface="Book Antiqua" panose="02040602050305030304" pitchFamily="18" charset="0"/>
              </a:rPr>
              <a:t>2</a:t>
            </a:r>
            <a:endParaRPr lang="en-US" altLang="en-US" sz="2600" b="0" dirty="0">
              <a:solidFill>
                <a:srgbClr val="014B5F"/>
              </a:solidFill>
              <a:latin typeface="Book Antiqua" panose="02040602050305030304" pitchFamily="18" charset="0"/>
            </a:endParaRPr>
          </a:p>
        </p:txBody>
      </p:sp>
      <p:sp>
        <p:nvSpPr>
          <p:cNvPr id="468995" name="Rectangle 3">
            <a:extLst>
              <a:ext uri="{FF2B5EF4-FFF2-40B4-BE49-F238E27FC236}">
                <a16:creationId xmlns:a16="http://schemas.microsoft.com/office/drawing/2014/main" id="{881BF721-42B4-4266-A056-EC569C4BE889}"/>
              </a:ext>
            </a:extLst>
          </p:cNvPr>
          <p:cNvSpPr>
            <a:spLocks noGrp="1" noChangeArrowheads="1"/>
          </p:cNvSpPr>
          <p:nvPr>
            <p:ph type="body" idx="1"/>
          </p:nvPr>
        </p:nvSpPr>
        <p:spPr>
          <a:xfrm>
            <a:off x="571500" y="1360488"/>
            <a:ext cx="8143875" cy="4643437"/>
          </a:xfrm>
        </p:spPr>
        <p:txBody>
          <a:bodyPr/>
          <a:lstStyle/>
          <a:p>
            <a:pPr>
              <a:buClr>
                <a:srgbClr val="663300"/>
              </a:buClr>
              <a:buSzPct val="55000"/>
            </a:pPr>
            <a:r>
              <a:rPr lang="en-US" altLang="en-US" sz="2600"/>
              <a:t>Need for different and enhanced provider outreach</a:t>
            </a:r>
          </a:p>
          <a:p>
            <a:pPr lvl="1">
              <a:buClr>
                <a:srgbClr val="663300"/>
              </a:buClr>
              <a:buSzPct val="60000"/>
            </a:pPr>
            <a:r>
              <a:rPr lang="en-US" altLang="en-US" sz="2400"/>
              <a:t>Increased medical provider communication</a:t>
            </a:r>
          </a:p>
          <a:p>
            <a:pPr lvl="1">
              <a:buClr>
                <a:srgbClr val="663300"/>
              </a:buClr>
              <a:buSzPct val="60000"/>
            </a:pPr>
            <a:r>
              <a:rPr lang="en-US" altLang="en-US" sz="2400"/>
              <a:t>Increased number of Provider Education Events</a:t>
            </a:r>
          </a:p>
          <a:p>
            <a:pPr lvl="1">
              <a:buClr>
                <a:srgbClr val="663300"/>
              </a:buClr>
              <a:buSzPct val="60000"/>
            </a:pPr>
            <a:r>
              <a:rPr lang="en-US" altLang="en-US" sz="2400"/>
              <a:t>ACS Training to </a:t>
            </a:r>
            <a:r>
              <a:rPr lang="en-US" altLang="en-US" sz="2400" b="1" i="1"/>
              <a:t>all</a:t>
            </a:r>
            <a:r>
              <a:rPr lang="en-US" altLang="en-US" sz="2400"/>
              <a:t> providers, including Pharmacists</a:t>
            </a:r>
          </a:p>
          <a:p>
            <a:pPr>
              <a:buClr>
                <a:srgbClr val="663300"/>
              </a:buClr>
              <a:buSzPct val="55000"/>
            </a:pPr>
            <a:r>
              <a:rPr lang="en-US" altLang="en-US" sz="2600"/>
              <a:t>Need to enhance participant education</a:t>
            </a:r>
          </a:p>
          <a:p>
            <a:pPr lvl="1">
              <a:buClr>
                <a:srgbClr val="663300"/>
              </a:buClr>
              <a:buSzPct val="55000"/>
            </a:pPr>
            <a:r>
              <a:rPr lang="en-US" altLang="en-US" sz="2400"/>
              <a:t>Consolidated education and enrollment events</a:t>
            </a:r>
          </a:p>
          <a:p>
            <a:pPr lvl="1">
              <a:buClr>
                <a:srgbClr val="663300"/>
              </a:buClr>
              <a:buSzPct val="55000"/>
            </a:pPr>
            <a:r>
              <a:rPr lang="en-US" altLang="en-US" sz="2400"/>
              <a:t>Conducted simultaneous enrollment events in English and Spanish</a:t>
            </a:r>
          </a:p>
          <a:p>
            <a:pPr lvl="1">
              <a:buClr>
                <a:srgbClr val="663300"/>
              </a:buClr>
              <a:buSzPct val="55000"/>
            </a:pPr>
            <a:r>
              <a:rPr lang="en-US" altLang="en-US" sz="2400"/>
              <a:t>Conducted enrollment events in Spanish only</a:t>
            </a:r>
          </a:p>
        </p:txBody>
      </p:sp>
      <p:sp>
        <p:nvSpPr>
          <p:cNvPr id="468996" name="Line 4">
            <a:extLst>
              <a:ext uri="{FF2B5EF4-FFF2-40B4-BE49-F238E27FC236}">
                <a16:creationId xmlns:a16="http://schemas.microsoft.com/office/drawing/2014/main" id="{70FFC07A-8792-47D2-ACB7-3074C57BD855}"/>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42" name="Rectangle 2">
            <a:extLst>
              <a:ext uri="{FF2B5EF4-FFF2-40B4-BE49-F238E27FC236}">
                <a16:creationId xmlns:a16="http://schemas.microsoft.com/office/drawing/2014/main" id="{57F2A508-0FB6-4DBC-8618-1B88B3A547DD}"/>
              </a:ext>
            </a:extLst>
          </p:cNvPr>
          <p:cNvSpPr>
            <a:spLocks noGrp="1" noChangeArrowheads="1"/>
          </p:cNvSpPr>
          <p:nvPr>
            <p:ph type="title"/>
          </p:nvPr>
        </p:nvSpPr>
        <p:spPr>
          <a:xfrm>
            <a:off x="338138" y="227013"/>
            <a:ext cx="8455025" cy="914400"/>
          </a:xfrm>
          <a:noFill/>
        </p:spPr>
        <p:txBody>
          <a:bodyPr anchor="ctr"/>
          <a:lstStyle/>
          <a:p>
            <a:r>
              <a:rPr lang="en-US" altLang="en-US" sz="3400" b="0">
                <a:solidFill>
                  <a:srgbClr val="014B5F"/>
                </a:solidFill>
                <a:latin typeface="Book Antiqua" panose="02040602050305030304" pitchFamily="18" charset="0"/>
              </a:rPr>
              <a:t>Lessons Learned from Phase I</a:t>
            </a:r>
            <a:r>
              <a:rPr lang="en-US" altLang="en-US" sz="800" b="0">
                <a:solidFill>
                  <a:srgbClr val="014B5F"/>
                </a:solidFill>
                <a:latin typeface="Book Antiqua" panose="02040602050305030304" pitchFamily="18" charset="0"/>
              </a:rPr>
              <a:t>3</a:t>
            </a:r>
            <a:endParaRPr lang="en-US" altLang="en-US" sz="2600" b="0">
              <a:solidFill>
                <a:srgbClr val="014B5F"/>
              </a:solidFill>
              <a:latin typeface="Book Antiqua" panose="02040602050305030304" pitchFamily="18" charset="0"/>
            </a:endParaRPr>
          </a:p>
        </p:txBody>
      </p:sp>
      <p:sp>
        <p:nvSpPr>
          <p:cNvPr id="471043" name="Rectangle 3">
            <a:extLst>
              <a:ext uri="{FF2B5EF4-FFF2-40B4-BE49-F238E27FC236}">
                <a16:creationId xmlns:a16="http://schemas.microsoft.com/office/drawing/2014/main" id="{896C5CB7-70E2-4C5A-AFE9-D3FB8A143AF8}"/>
              </a:ext>
            </a:extLst>
          </p:cNvPr>
          <p:cNvSpPr>
            <a:spLocks noGrp="1" noChangeArrowheads="1"/>
          </p:cNvSpPr>
          <p:nvPr>
            <p:ph type="body" idx="1"/>
          </p:nvPr>
        </p:nvSpPr>
        <p:spPr>
          <a:xfrm>
            <a:off x="571500" y="1360488"/>
            <a:ext cx="8143875" cy="4643437"/>
          </a:xfrm>
        </p:spPr>
        <p:txBody>
          <a:bodyPr/>
          <a:lstStyle/>
          <a:p>
            <a:pPr>
              <a:buClr>
                <a:srgbClr val="663300"/>
              </a:buClr>
              <a:buSzPct val="55000"/>
            </a:pPr>
            <a:r>
              <a:rPr lang="en-US" altLang="en-US" sz="2600"/>
              <a:t>Provider networks</a:t>
            </a:r>
          </a:p>
          <a:p>
            <a:pPr lvl="1">
              <a:buClr>
                <a:srgbClr val="663300"/>
              </a:buClr>
              <a:buSzPct val="60000"/>
            </a:pPr>
            <a:r>
              <a:rPr lang="en-US" altLang="en-US" sz="2400"/>
              <a:t>Greater awareness of regional needs </a:t>
            </a:r>
          </a:p>
          <a:p>
            <a:pPr lvl="2">
              <a:buClr>
                <a:srgbClr val="663300"/>
              </a:buClr>
              <a:buSzPct val="60000"/>
            </a:pPr>
            <a:r>
              <a:rPr lang="en-US" altLang="en-US" sz="2000"/>
              <a:t>Culture</a:t>
            </a:r>
          </a:p>
          <a:p>
            <a:pPr lvl="2">
              <a:buClr>
                <a:srgbClr val="663300"/>
              </a:buClr>
              <a:buSzPct val="60000"/>
            </a:pPr>
            <a:r>
              <a:rPr lang="en-US" altLang="en-US" sz="2000"/>
              <a:t>Language</a:t>
            </a:r>
          </a:p>
          <a:p>
            <a:pPr lvl="1">
              <a:buClr>
                <a:srgbClr val="663300"/>
              </a:buClr>
              <a:buSzPct val="60000"/>
            </a:pPr>
            <a:r>
              <a:rPr lang="en-US" altLang="en-US" sz="2400"/>
              <a:t>Improve information and outreach regarding state-owned facilities</a:t>
            </a:r>
          </a:p>
          <a:p>
            <a:pPr lvl="1">
              <a:buClr>
                <a:srgbClr val="663300"/>
              </a:buClr>
              <a:buSzPct val="60000"/>
            </a:pPr>
            <a:r>
              <a:rPr lang="en-US" altLang="en-US" sz="2400"/>
              <a:t>Improve information and outreach with nursing facilities</a:t>
            </a:r>
          </a:p>
          <a:p>
            <a:pPr lvl="1">
              <a:buClr>
                <a:srgbClr val="663300"/>
              </a:buClr>
              <a:buSzPct val="60000"/>
            </a:pPr>
            <a:r>
              <a:rPr lang="en-US" altLang="en-US" sz="2400"/>
              <a:t>Increase relationship-building with other large existing networks</a:t>
            </a:r>
          </a:p>
        </p:txBody>
      </p:sp>
      <p:sp>
        <p:nvSpPr>
          <p:cNvPr id="471044" name="Line 4">
            <a:extLst>
              <a:ext uri="{FF2B5EF4-FFF2-40B4-BE49-F238E27FC236}">
                <a16:creationId xmlns:a16="http://schemas.microsoft.com/office/drawing/2014/main" id="{B08FA898-3EDA-48C9-9DBE-1063B7535317}"/>
              </a:ext>
              <a:ext uri="{C183D7F6-B498-43B3-948B-1728B52AA6E4}">
                <adec:decorative xmlns:adec="http://schemas.microsoft.com/office/drawing/2017/decorative" val="1"/>
              </a:ext>
            </a:extLst>
          </p:cNvPr>
          <p:cNvSpPr>
            <a:spLocks noChangeShapeType="1"/>
          </p:cNvSpPr>
          <p:nvPr/>
        </p:nvSpPr>
        <p:spPr bwMode="auto">
          <a:xfrm flipV="1">
            <a:off x="355600" y="1206500"/>
            <a:ext cx="8356600" cy="12700"/>
          </a:xfrm>
          <a:prstGeom prst="line">
            <a:avLst/>
          </a:prstGeom>
          <a:noFill/>
          <a:ln w="57150" cmpd="thickThin">
            <a:solidFill>
              <a:srgbClr val="016A87"/>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18900000" algn="ctr" rotWithShape="0">
                    <a:schemeClr val="tx1">
                      <a:alpha val="50000"/>
                    </a:schemeClr>
                  </a:outerShdw>
                </a:effectLst>
              </a14:hiddenEffects>
            </a:ext>
          </a:extLst>
        </p:spPr>
        <p:txBody>
          <a:bodyPr wrap="none" anchor="ctr"/>
          <a:lstStyle/>
          <a:p>
            <a:endParaRPr lang="en-US"/>
          </a:p>
        </p:txBody>
      </p:sp>
    </p:spTree>
  </p:cSld>
  <p:clrMapOvr>
    <a:masterClrMapping/>
  </p:clrMapOvr>
</p:sld>
</file>

<file path=ppt/theme/theme1.xml><?xml version="1.0" encoding="utf-8"?>
<a:theme xmlns:a="http://schemas.openxmlformats.org/drawingml/2006/main" name="QLEW Lewin Presentation">
  <a:themeElements>
    <a:clrScheme name="">
      <a:dk1>
        <a:srgbClr val="000000"/>
      </a:dk1>
      <a:lt1>
        <a:srgbClr val="FFFFFF"/>
      </a:lt1>
      <a:dk2>
        <a:srgbClr val="0000FF"/>
      </a:dk2>
      <a:lt2>
        <a:srgbClr val="000080"/>
      </a:lt2>
      <a:accent1>
        <a:srgbClr val="FF00FF"/>
      </a:accent1>
      <a:accent2>
        <a:srgbClr val="FF0000"/>
      </a:accent2>
      <a:accent3>
        <a:srgbClr val="FFFFFF"/>
      </a:accent3>
      <a:accent4>
        <a:srgbClr val="000000"/>
      </a:accent4>
      <a:accent5>
        <a:srgbClr val="FFAAFF"/>
      </a:accent5>
      <a:accent6>
        <a:srgbClr val="E70000"/>
      </a:accent6>
      <a:hlink>
        <a:srgbClr val="00FFFF"/>
      </a:hlink>
      <a:folHlink>
        <a:srgbClr val="C0C0C0"/>
      </a:folHlink>
    </a:clrScheme>
    <a:fontScheme name="QLEW Lewin Presentation">
      <a:majorFont>
        <a:latin typeface="Arial"/>
        <a:ea typeface=""/>
        <a:cs typeface=""/>
      </a:majorFont>
      <a:minorFont>
        <a:latin typeface="Book Antiqu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488" tIns="44450" rIns="90488" bIns="44450" numCol="1" anchor="t" anchorCtr="0" compatLnSpc="1">
        <a:prstTxWarp prst="textNoShape">
          <a:avLst/>
        </a:prstTxWarp>
      </a:bodyPr>
      <a:lstStyle>
        <a:defPPr marL="0" marR="0" indent="0" algn="l" defTabSz="914400" rtl="0" eaLnBrk="0" fontAlgn="base" latinLnBrk="0" hangingPunct="0">
          <a:lnSpc>
            <a:spcPct val="100000"/>
          </a:lnSpc>
          <a:spcBef>
            <a:spcPct val="20000"/>
          </a:spcBef>
          <a:spcAft>
            <a:spcPct val="0"/>
          </a:spcAft>
          <a:buClr>
            <a:schemeClr val="bg2"/>
          </a:buClr>
          <a:buSzPct val="100000"/>
          <a:buFont typeface="Times New Roman" panose="02020603050405020304" pitchFamily="18" charset="0"/>
          <a:buNone/>
          <a:tabLst/>
          <a:defRPr kumimoji="0" lang="en-US" alt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488" tIns="44450" rIns="90488" bIns="44450" numCol="1" anchor="t" anchorCtr="0" compatLnSpc="1">
        <a:prstTxWarp prst="textNoShape">
          <a:avLst/>
        </a:prstTxWarp>
      </a:bodyPr>
      <a:lstStyle>
        <a:defPPr marL="0" marR="0" indent="0" algn="l" defTabSz="914400" rtl="0" eaLnBrk="0" fontAlgn="base" latinLnBrk="0" hangingPunct="0">
          <a:lnSpc>
            <a:spcPct val="100000"/>
          </a:lnSpc>
          <a:spcBef>
            <a:spcPct val="20000"/>
          </a:spcBef>
          <a:spcAft>
            <a:spcPct val="0"/>
          </a:spcAft>
          <a:buClr>
            <a:schemeClr val="bg2"/>
          </a:buClr>
          <a:buSzPct val="100000"/>
          <a:buFont typeface="Times New Roman" panose="02020603050405020304" pitchFamily="18" charset="0"/>
          <a:buNone/>
          <a:tabLst/>
          <a:defRPr kumimoji="0" lang="en-US" alt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defRPr>
        </a:defPPr>
      </a:lstStyle>
    </a:lnDef>
  </a:objectDefaults>
  <a:extraClrSchemeLst>
    <a:extraClrScheme>
      <a:clrScheme name="QLEW Lewin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QLEW Lewin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QLEW Lewin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QLEW Lewin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QLEW Lewin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QLEW Lewin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QLEW Lewin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HCS Document" ma:contentTypeID="0x010100EEE380F46F125946A8B4C4C90D9FFCDC002BD714A348B448409FBFD44A860871DB" ma:contentTypeVersion="22" ma:contentTypeDescription="This is the Custom Document Type for use by DHCS" ma:contentTypeScope="" ma:versionID="54754345e7a46eefdcce069b4d1cec81">
  <xsd:schema xmlns:xsd="http://www.w3.org/2001/XMLSchema" xmlns:xs="http://www.w3.org/2001/XMLSchema" xmlns:p="http://schemas.microsoft.com/office/2006/metadata/properties" xmlns:ns1="http://schemas.microsoft.com/sharepoint/v3" xmlns:ns2="69bc34b3-1921-46c7-8c7a-d18363374b4b" xmlns:ns3="c1c1dc04-eeda-4b6e-b2df-40979f5da1d3" targetNamespace="http://schemas.microsoft.com/office/2006/metadata/properties" ma:root="true" ma:fieldsID="d6b18e05db21fd7ec08f5784cff6b160" ns1:_="" ns2:_="" ns3:_="">
    <xsd:import namespace="http://schemas.microsoft.com/sharepoint/v3"/>
    <xsd:import namespace="69bc34b3-1921-46c7-8c7a-d18363374b4b"/>
    <xsd:import namespace="c1c1dc04-eeda-4b6e-b2df-40979f5da1d3"/>
    <xsd:element name="properties">
      <xsd:complexType>
        <xsd:sequence>
          <xsd:element name="documentManagement">
            <xsd:complexType>
              <xsd:all>
                <xsd:element ref="ns2:Organization"/>
                <xsd:element ref="ns2:Publication_x0020_Type" minOccurs="0"/>
                <xsd:element ref="ns2:Abstract" minOccurs="0"/>
                <xsd:element ref="ns3:Reading_x0020_Level" minOccurs="0"/>
                <xsd:element ref="ns1:PublishingContactName" minOccurs="0"/>
                <xsd:element ref="ns1:Language" minOccurs="0"/>
                <xsd:element ref="ns2:TAGAge" minOccurs="0"/>
                <xsd:element ref="ns2:TAGBusPart" minOccurs="0"/>
                <xsd:element ref="ns2:TAGender" minOccurs="0"/>
                <xsd:element ref="ns2:TAGEthnicity" minOccurs="0"/>
                <xsd:element ref="ns2:Topics" minOccurs="0"/>
                <xsd:element ref="ns3:SharedWithUser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Name" ma:index="6" nillable="true" ma:displayName="Contact Name" ma:description="Contact Name is a site column created by the Publishing feature. It is used on the Page Content Type as the name of the person or group who is the contact person for the page." ma:internalName="PublishingContactName">
      <xsd:simpleType>
        <xsd:restriction base="dms:Text">
          <xsd:maxLength value="255"/>
        </xsd:restriction>
      </xsd:simpleType>
    </xsd:element>
    <xsd:element name="Language" ma:index="8" nillable="true" ma:displayName="Language" ma:default="English" ma:internalName="Language">
      <xsd:simpleType>
        <xsd:union memberTypes="dms:Text">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union>
      </xsd:simpleType>
    </xsd:element>
  </xsd:schema>
  <xsd:schema xmlns:xsd="http://www.w3.org/2001/XMLSchema" xmlns:xs="http://www.w3.org/2001/XMLSchema" xmlns:dms="http://schemas.microsoft.com/office/2006/documentManagement/types" xmlns:pc="http://schemas.microsoft.com/office/infopath/2007/PartnerControls" targetNamespace="69bc34b3-1921-46c7-8c7a-d18363374b4b" elementFormDefault="qualified">
    <xsd:import namespace="http://schemas.microsoft.com/office/2006/documentManagement/types"/>
    <xsd:import namespace="http://schemas.microsoft.com/office/infopath/2007/PartnerControls"/>
    <xsd:element name="Organization" ma:index="2" ma:displayName="Organization" ma:list="2ddb1181-b291-4e5e-950b-c2e820c0d208" ma:internalName="Organization" ma:showField="Title" ma:web="69bc34b3-1921-46c7-8c7a-d18363374b4b">
      <xsd:simpleType>
        <xsd:restriction base="dms:Lookup"/>
      </xsd:simpleType>
    </xsd:element>
    <xsd:element name="Publication_x0020_Type" ma:index="3" nillable="true" ma:displayName="Publication Type" ma:list="adfece1d-3b17-431b-8151-7ebe638708da" ma:internalName="Publication_x0020_Type" ma:showField="Title" ma:web="69bc34b3-1921-46c7-8c7a-d18363374b4b">
      <xsd:simpleType>
        <xsd:restriction base="dms:Lookup"/>
      </xsd:simpleType>
    </xsd:element>
    <xsd:element name="Abstract" ma:index="4" nillable="true" ma:displayName="Abstract" ma:internalName="Abstract">
      <xsd:simpleType>
        <xsd:restriction base="dms:Note">
          <xsd:maxLength value="255"/>
        </xsd:restriction>
      </xsd:simpleType>
    </xsd:element>
    <xsd:element name="TAGAge" ma:index="9" nillable="true" ma:displayName="TAGAge" ma:list="379e5c79-d9c3-4952-a067-e05980d12f7d" ma:internalName="TAGAge" ma:showField="Title" ma:web="69bc34b3-1921-46c7-8c7a-d18363374b4b">
      <xsd:simpleType>
        <xsd:restriction base="dms:Lookup"/>
      </xsd:simpleType>
    </xsd:element>
    <xsd:element name="TAGBusPart" ma:index="10" nillable="true" ma:displayName="TAGBusPart" ma:list="e6599d1e-16c4-4dcc-aa83-4b926728b2ff" ma:internalName="TAGBusPart" ma:showField="Title" ma:web="69bc34b3-1921-46c7-8c7a-d18363374b4b">
      <xsd:simpleType>
        <xsd:restriction base="dms:Lookup"/>
      </xsd:simpleType>
    </xsd:element>
    <xsd:element name="TAGender" ma:index="11" nillable="true" ma:displayName="TAGender" ma:list="1fedfd00-9c5a-428a-8fed-99736ec43d80" ma:internalName="TAGender" ma:showField="Title" ma:web="69bc34b3-1921-46c7-8c7a-d18363374b4b">
      <xsd:simpleType>
        <xsd:restriction base="dms:Lookup"/>
      </xsd:simpleType>
    </xsd:element>
    <xsd:element name="TAGEthnicity" ma:index="12" nillable="true" ma:displayName="TAGEthnicity" ma:list="90ba1348-e3b2-4d32-9e12-e8a4f76c577a" ma:internalName="TAGEthnicity" ma:showField="Title" ma:web="69bc34b3-1921-46c7-8c7a-d18363374b4b">
      <xsd:simpleType>
        <xsd:restriction base="dms:Lookup"/>
      </xsd:simpleType>
    </xsd:element>
    <xsd:element name="Topics" ma:index="13" nillable="true" ma:displayName="Topics" ma:list="d882c70e-9a2a-4ac7-bf8a-63d5b11e81e5" ma:internalName="Topics" ma:showField="Title" ma:web="69bc34b3-1921-46c7-8c7a-d18363374b4b">
      <xsd:simpleType>
        <xsd:restriction base="dms:Lookup"/>
      </xsd:simple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c1dc04-eeda-4b6e-b2df-40979f5da1d3" elementFormDefault="qualified">
    <xsd:import namespace="http://schemas.microsoft.com/office/2006/documentManagement/types"/>
    <xsd:import namespace="http://schemas.microsoft.com/office/infopath/2007/PartnerControls"/>
    <xsd:element name="Reading_x0020_Level" ma:index="5" nillable="true" ma:displayName="Reading Level" ma:format="Dropdown" ma:internalName="Reading_x0020_Level" ma:readOnly="false">
      <xsd:simpleType>
        <xsd:restriction base="dms:Choice">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axOccurs="1" ma:index="1" ma:displayName="Title"/>
        <xsd:element ref="dc:subject" minOccurs="0" maxOccurs="1"/>
        <xsd:element ref="dc:description" minOccurs="0" maxOccurs="1"/>
        <xsd:element name="keywords" minOccurs="0" maxOccurs="1" type="xsd:string" ma:index="7"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E79A0B9-D359-46CB-9D8C-BAB34AFA738A}"/>
</file>

<file path=customXml/itemProps2.xml><?xml version="1.0" encoding="utf-8"?>
<ds:datastoreItem xmlns:ds="http://schemas.openxmlformats.org/officeDocument/2006/customXml" ds:itemID="{69F003EE-E1F5-4868-9502-0BFD04B710C2}">
  <ds:schemaRefs>
    <ds:schemaRef ds:uri="http://schemas.microsoft.com/office/2006/metadata/longProperties"/>
  </ds:schemaRefs>
</ds:datastoreItem>
</file>

<file path=customXml/itemProps3.xml><?xml version="1.0" encoding="utf-8"?>
<ds:datastoreItem xmlns:ds="http://schemas.openxmlformats.org/officeDocument/2006/customXml" ds:itemID="{D8D679F1-63DA-4096-8E4F-383EF95A40DE}">
  <ds:schemaRefs>
    <ds:schemaRef ds:uri="http://schemas.microsoft.com/sharepoint/v3/contenttype/forms"/>
  </ds:schemaRefs>
</ds:datastoreItem>
</file>

<file path=customXml/itemProps4.xml><?xml version="1.0" encoding="utf-8"?>
<ds:datastoreItem xmlns:ds="http://schemas.openxmlformats.org/officeDocument/2006/customXml" ds:itemID="{F1C384F9-992A-48FE-BF68-30CDA3836F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9bc34b3-1921-46c7-8c7a-d18363374b4b"/>
    <ds:schemaRef ds:uri="c1c1dc04-eeda-4b6e-b2df-40979f5da1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EB0E4FD3-15FD-4942-9629-DA94C62D8A1E}"/>
</file>

<file path=docProps/app.xml><?xml version="1.0" encoding="utf-8"?>
<Properties xmlns="http://schemas.openxmlformats.org/officeDocument/2006/extended-properties" xmlns:vt="http://schemas.openxmlformats.org/officeDocument/2006/docPropsVTypes">
  <Template>QLEW Lewin Presentation</Template>
  <TotalTime>7653</TotalTime>
  <Pages>1</Pages>
  <Words>1522</Words>
  <Application>Microsoft Office PowerPoint</Application>
  <PresentationFormat>On-screen Show (4:3)</PresentationFormat>
  <Paragraphs>233</Paragraphs>
  <Slides>20</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Antique Olive</vt:lpstr>
      <vt:lpstr>Arial</vt:lpstr>
      <vt:lpstr>Book Antiqua</vt:lpstr>
      <vt:lpstr>Century Gothic</vt:lpstr>
      <vt:lpstr>Monotype Sorts</vt:lpstr>
      <vt:lpstr>Tahoma</vt:lpstr>
      <vt:lpstr>Times New Roman</vt:lpstr>
      <vt:lpstr>Wingdings</vt:lpstr>
      <vt:lpstr>QLEW Lewin Presentation</vt:lpstr>
      <vt:lpstr>Coordination of Long-Term Services </vt:lpstr>
      <vt:lpstr>What is CoLTS?</vt:lpstr>
      <vt:lpstr>Why coordinate long-term services?</vt:lpstr>
      <vt:lpstr>Why coordinate long-term services? (continued)</vt:lpstr>
      <vt:lpstr>Who is eligible?</vt:lpstr>
      <vt:lpstr>What services are covered?</vt:lpstr>
      <vt:lpstr>How do participants get services? Service Coordinators - Continuous Assessment of Participant Needs</vt:lpstr>
      <vt:lpstr>The program brings the flexibility of  value-added services</vt:lpstr>
      <vt:lpstr>Services: FFS vs. CoLTS</vt:lpstr>
      <vt:lpstr>Reimbursement designed to  coordinate services</vt:lpstr>
      <vt:lpstr>The Evolution Toward CoLTS</vt:lpstr>
      <vt:lpstr>Transition to CoLTS Geographic Phase-in by County</vt:lpstr>
      <vt:lpstr>Transition to CoLTS Outreach to Participants</vt:lpstr>
      <vt:lpstr>Transition to CoLTS Ombudsman Program Enrollment Support</vt:lpstr>
      <vt:lpstr>Transition to CoLTS Community Placements</vt:lpstr>
      <vt:lpstr>Transition to CoLTS Continued Stakeholder Communication</vt:lpstr>
      <vt:lpstr>Multi-Pronged Program Oversight</vt:lpstr>
      <vt:lpstr>Lessons Learned from Phase I</vt:lpstr>
      <vt:lpstr>Lessons Learned from Phase I2</vt:lpstr>
      <vt:lpstr>Lessons Learned from Phase I3</vt:lpstr>
    </vt:vector>
  </TitlesOfParts>
  <Company>The Lewin 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Heyeck_NM1</dc:title>
  <dc:subject/>
  <dc:creator>Jessica Boehm</dc:creator>
  <cp:keywords>Heyeck_NM1</cp:keywords>
  <dc:description/>
  <cp:lastModifiedBy>Jamie Bracht</cp:lastModifiedBy>
  <cp:revision>455</cp:revision>
  <cp:lastPrinted>2001-01-16T21:13:26Z</cp:lastPrinted>
  <dcterms:created xsi:type="dcterms:W3CDTF">2002-10-11T22:05:11Z</dcterms:created>
  <dcterms:modified xsi:type="dcterms:W3CDTF">2020-12-03T20:58:25Z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ender">
    <vt:lpwstr/>
  </property>
  <property fmtid="{D5CDD505-2E9C-101B-9397-08002B2CF9AE}" pid="3" name="TAGEthnicity">
    <vt:lpwstr/>
  </property>
  <property fmtid="{D5CDD505-2E9C-101B-9397-08002B2CF9AE}" pid="4" name="PublishingContactName">
    <vt:lpwstr>Health Care Operations</vt:lpwstr>
  </property>
  <property fmtid="{D5CDD505-2E9C-101B-9397-08002B2CF9AE}" pid="5" name="ContentType">
    <vt:lpwstr>DHCS Document</vt:lpwstr>
  </property>
  <property fmtid="{D5CDD505-2E9C-101B-9397-08002B2CF9AE}" pid="6" name="Abstract">
    <vt:lpwstr>Heyeck_NM1</vt:lpwstr>
  </property>
  <property fmtid="{D5CDD505-2E9C-101B-9397-08002B2CF9AE}" pid="7" name="TAGBusPart">
    <vt:lpwstr/>
  </property>
  <property fmtid="{D5CDD505-2E9C-101B-9397-08002B2CF9AE}" pid="8" name="Topics">
    <vt:lpwstr>58;#;#130;#</vt:lpwstr>
  </property>
  <property fmtid="{D5CDD505-2E9C-101B-9397-08002B2CF9AE}" pid="9" name="Language">
    <vt:lpwstr>English</vt:lpwstr>
  </property>
  <property fmtid="{D5CDD505-2E9C-101B-9397-08002B2CF9AE}" pid="10" name="Organization">
    <vt:lpwstr>92</vt:lpwstr>
  </property>
  <property fmtid="{D5CDD505-2E9C-101B-9397-08002B2CF9AE}" pid="11" name="Reading Level">
    <vt:lpwstr/>
  </property>
  <property fmtid="{D5CDD505-2E9C-101B-9397-08002B2CF9AE}" pid="12" name="TAGAge">
    <vt:lpwstr/>
  </property>
  <property fmtid="{D5CDD505-2E9C-101B-9397-08002B2CF9AE}" pid="13" name="xd_Signature">
    <vt:lpwstr/>
  </property>
  <property fmtid="{D5CDD505-2E9C-101B-9397-08002B2CF9AE}" pid="14" name="TemplateUrl">
    <vt:lpwstr/>
  </property>
  <property fmtid="{D5CDD505-2E9C-101B-9397-08002B2CF9AE}" pid="15" name="Order">
    <vt:lpwstr>160900.000000000</vt:lpwstr>
  </property>
  <property fmtid="{D5CDD505-2E9C-101B-9397-08002B2CF9AE}" pid="16" name="xd_ProgID">
    <vt:lpwstr/>
  </property>
  <property fmtid="{D5CDD505-2E9C-101B-9397-08002B2CF9AE}" pid="17" name="PublishingStartDate">
    <vt:lpwstr/>
  </property>
  <property fmtid="{D5CDD505-2E9C-101B-9397-08002B2CF9AE}" pid="18" name="PublishingExpirationDate">
    <vt:lpwstr/>
  </property>
  <property fmtid="{D5CDD505-2E9C-101B-9397-08002B2CF9AE}" pid="19" name="_SourceUrl">
    <vt:lpwstr/>
  </property>
  <property fmtid="{D5CDD505-2E9C-101B-9397-08002B2CF9AE}" pid="20" name="_SharedFileIndex">
    <vt:lpwstr/>
  </property>
  <property fmtid="{D5CDD505-2E9C-101B-9397-08002B2CF9AE}" pid="21" name="display_urn:schemas-microsoft-com:office:office#Editor">
    <vt:lpwstr>John SS01. Trapper</vt:lpwstr>
  </property>
  <property fmtid="{D5CDD505-2E9C-101B-9397-08002B2CF9AE}" pid="22" name="display_urn:schemas-microsoft-com:office:office#Author">
    <vt:lpwstr>John SS01. Trapper</vt:lpwstr>
  </property>
  <property fmtid="{D5CDD505-2E9C-101B-9397-08002B2CF9AE}" pid="23" name="_dlc_DocId">
    <vt:lpwstr>DHCSDOC-2129867196-1797</vt:lpwstr>
  </property>
  <property fmtid="{D5CDD505-2E9C-101B-9397-08002B2CF9AE}" pid="24" name="_dlc_DocIdItemGuid">
    <vt:lpwstr>af2daa94-d673-4a67-bb9d-a4cc232ee560</vt:lpwstr>
  </property>
  <property fmtid="{D5CDD505-2E9C-101B-9397-08002B2CF9AE}" pid="25" name="_dlc_DocIdUrl">
    <vt:lpwstr>http://dhcs2016prod:88/provgovpart/_layouts/15/DocIdRedir.aspx?ID=DHCSDOC-2129867196-1797, DHCSDOC-2129867196-1797</vt:lpwstr>
  </property>
  <property fmtid="{D5CDD505-2E9C-101B-9397-08002B2CF9AE}" pid="26" name="ContentTypeId">
    <vt:lpwstr>0x0101000DD778A44A894D44A57135C48A267F0A</vt:lpwstr>
  </property>
</Properties>
</file>