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entation.xml" ContentType="application/vnd.openxmlformats-officedocument.presentationml.presentation.main+xml"/>
  <Override PartName="/ppt/diagrams/data2.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43.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1.xml" ContentType="application/vnd.openxmlformats-officedocument.theme+xml"/>
  <Override PartName="/ppt/diagrams/colors1.xml" ContentType="application/vnd.openxmlformats-officedocument.drawingml.diagramColors+xml"/>
  <Override PartName="/ppt/diagrams/colors2.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diagrams/layout2.xml" ContentType="application/vnd.openxmlformats-officedocument.drawingml.diagramLayout+xml"/>
  <Override PartName="/ppt/diagrams/drawing2.xml" ContentType="application/vnd.ms-office.drawingml.diagramDrawing+xml"/>
  <Override PartName="/ppt/diagrams/quickStyle2.xml" ContentType="application/vnd.openxmlformats-officedocument.drawingml.diagramStyle+xml"/>
  <Override PartName="/ppt/authors.xml" ContentType="application/vnd.ms-powerpoint.authors+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21"/>
  </p:notesMasterIdLst>
  <p:handoutMasterIdLst>
    <p:handoutMasterId r:id="rId22"/>
  </p:handoutMasterIdLst>
  <p:sldIdLst>
    <p:sldId id="328" r:id="rId5"/>
    <p:sldId id="453" r:id="rId6"/>
    <p:sldId id="454" r:id="rId7"/>
    <p:sldId id="2145707690" r:id="rId8"/>
    <p:sldId id="2145707703" r:id="rId9"/>
    <p:sldId id="2145707626" r:id="rId10"/>
    <p:sldId id="2145707701" r:id="rId11"/>
    <p:sldId id="537" r:id="rId12"/>
    <p:sldId id="2145707686" r:id="rId13"/>
    <p:sldId id="2145707687" r:id="rId14"/>
    <p:sldId id="2145707622" r:id="rId15"/>
    <p:sldId id="2145707700" r:id="rId16"/>
    <p:sldId id="2145707623" r:id="rId17"/>
    <p:sldId id="2145707624" r:id="rId18"/>
    <p:sldId id="2145707689" r:id="rId19"/>
    <p:sldId id="2145707688"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262B2C-69A1-5D51-CCBA-01C74D9168CA}" name="Dayna Gallagher - Mathematica" initials="DM" userId="S::dgallagher_mathematica-mpr.com#ext#@progresstogether.onmicrosoft.com::37a64c8a-6217-4d42-86de-84bd25e31133" providerId="AD"/>
  <p188:author id="{62FBF92F-B4F2-4649-0B12-007E3E24E6CD}" name="Vu, Carolyn@DHCS" initials="CV" userId="S::Carolyn.Vu@dhcs.ca.gov::633d4dd9-ff06-4956-8ebf-32f0e090c853" providerId="AD"/>
  <p188:author id="{81A98F36-911B-6823-E611-5C0D3FACA9E9}" name="Kathleen Shea - Mathematica" initials="KM" userId="S::kshea_mathematica-mpr.com#ext#@progresstogether.onmicrosoft.com::ac6ea7e3-9a00-4a9a-9cfd-baee01f347b9" providerId="AD"/>
  <p188:author id="{D8CF2C37-30CA-E9E8-22A2-0FFA06889A84}" name="Gabrielle Katz - Mathematica" initials="GK" userId="S::GKatz@mathematica-mpr.com::a6345a7f-3b8e-4cf7-acbe-890c523e86f3"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77CB13AB-79C6-A918-0824-D1D9945A5178}" name="Anna Ostrander" initials="AO" userId="S::aostrander_mathematica-mpr.com#ext#@cadhcs.onmicrosoft.com::10ceab78-0375-4acc-9665-ad3bae6b501e" providerId="AD"/>
  <p188:author id="{0F8B31B0-EB8E-2251-760D-C5983EBCDDA0}" name="Anna Ostrander" initials="AO" userId="S::AOstrander@mathematica-mpr.com::d9c0e0aa-d7cd-4572-bb4d-f7059e06b194"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5050"/>
    <a:srgbClr val="CADCE2"/>
    <a:srgbClr val="FDE9C6"/>
    <a:srgbClr val="CADBE2"/>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BEF3BE-577B-AED7-1060-696AFC688D3F}" v="5" dt="2025-10-08T20:45:05.420"/>
    <p1510:client id="{59D52988-7FCE-46B2-8634-A44E198B16C8}" v="2" dt="2025-10-08T20:50:53.7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 Id="rId30" Type="http://schemas.openxmlformats.org/officeDocument/2006/relationships/customXml" Target="../customXml/item4.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9C0E76-98C8-2149-9223-E4947EC467B2}" type="doc">
      <dgm:prSet loTypeId="urn:microsoft.com/office/officeart/2005/8/layout/hChevron3" loCatId="" qsTypeId="urn:microsoft.com/office/officeart/2005/8/quickstyle/simple1" qsCatId="simple" csTypeId="urn:microsoft.com/office/officeart/2005/8/colors/accent0_3" csCatId="mainScheme" phldr="1"/>
      <dgm:spPr/>
      <dgm:t>
        <a:bodyPr/>
        <a:lstStyle/>
        <a:p>
          <a:endParaRPr lang="en-US"/>
        </a:p>
      </dgm:t>
    </dgm:pt>
    <dgm:pt modelId="{423A976F-6551-FC4C-856C-D26A9F1EFCB3}">
      <dgm:prSet phldrT="[Text]" custT="1"/>
      <dgm:spPr/>
      <dgm:t>
        <a:bodyPr/>
        <a:lstStyle/>
        <a:p>
          <a:pPr rtl="0"/>
          <a:r>
            <a:rPr lang="en-US" sz="1800"/>
            <a:t>May 2025</a:t>
          </a:r>
        </a:p>
      </dgm:t>
    </dgm:pt>
    <dgm:pt modelId="{549EF189-F739-2B46-AE84-59F468921D82}" type="parTrans" cxnId="{AF3F34B0-6854-1D44-8184-9B07391F362D}">
      <dgm:prSet/>
      <dgm:spPr/>
      <dgm:t>
        <a:bodyPr/>
        <a:lstStyle/>
        <a:p>
          <a:endParaRPr lang="en-US" sz="1800"/>
        </a:p>
      </dgm:t>
    </dgm:pt>
    <dgm:pt modelId="{80ED2EBA-083D-AA48-ABF1-E5EC066294DA}" type="sibTrans" cxnId="{AF3F34B0-6854-1D44-8184-9B07391F362D}">
      <dgm:prSet/>
      <dgm:spPr/>
      <dgm:t>
        <a:bodyPr/>
        <a:lstStyle/>
        <a:p>
          <a:endParaRPr lang="en-US" sz="1800"/>
        </a:p>
      </dgm:t>
    </dgm:pt>
    <dgm:pt modelId="{2F05FF33-F1F1-4E4A-9DDF-A50D2F9F1436}">
      <dgm:prSet phldrT="[Text]" custT="1"/>
      <dgm:spPr/>
      <dgm:t>
        <a:bodyPr/>
        <a:lstStyle/>
        <a:p>
          <a:pPr rtl="0"/>
          <a:r>
            <a:rPr lang="en-US" sz="1800" dirty="0"/>
            <a:t>Spring 2026</a:t>
          </a:r>
        </a:p>
      </dgm:t>
    </dgm:pt>
    <dgm:pt modelId="{B21F8807-7B75-9F4C-A87B-787D299A0E40}" type="parTrans" cxnId="{A84BF4FC-6E83-2B4B-B8BB-DCB29182AD75}">
      <dgm:prSet/>
      <dgm:spPr/>
      <dgm:t>
        <a:bodyPr/>
        <a:lstStyle/>
        <a:p>
          <a:endParaRPr lang="en-US" sz="1800"/>
        </a:p>
      </dgm:t>
    </dgm:pt>
    <dgm:pt modelId="{4DF484E7-2C71-C04E-82C7-F1798185E066}" type="sibTrans" cxnId="{A84BF4FC-6E83-2B4B-B8BB-DCB29182AD75}">
      <dgm:prSet/>
      <dgm:spPr/>
      <dgm:t>
        <a:bodyPr/>
        <a:lstStyle/>
        <a:p>
          <a:endParaRPr lang="en-US" sz="1800"/>
        </a:p>
      </dgm:t>
    </dgm:pt>
    <dgm:pt modelId="{75BB381D-1FD0-7A4B-AF22-AAE0057DFA39}">
      <dgm:prSet phldrT="[Text]" custT="1"/>
      <dgm:spPr/>
      <dgm:t>
        <a:bodyPr/>
        <a:lstStyle/>
        <a:p>
          <a:pPr rtl="0"/>
          <a:r>
            <a:rPr lang="en-US" sz="1800"/>
            <a:t>Summer 2026</a:t>
          </a:r>
        </a:p>
      </dgm:t>
    </dgm:pt>
    <dgm:pt modelId="{70B8FCEE-1018-6F4C-8D53-F737EF6ED4C0}" type="parTrans" cxnId="{17E35ABA-9815-D749-B1F7-7DA924B0F0A8}">
      <dgm:prSet/>
      <dgm:spPr/>
      <dgm:t>
        <a:bodyPr/>
        <a:lstStyle/>
        <a:p>
          <a:endParaRPr lang="en-US" sz="1800"/>
        </a:p>
      </dgm:t>
    </dgm:pt>
    <dgm:pt modelId="{CFA252D8-423A-B946-A0F7-C674FC6EEDD1}" type="sibTrans" cxnId="{17E35ABA-9815-D749-B1F7-7DA924B0F0A8}">
      <dgm:prSet/>
      <dgm:spPr/>
      <dgm:t>
        <a:bodyPr/>
        <a:lstStyle/>
        <a:p>
          <a:endParaRPr lang="en-US" sz="1800"/>
        </a:p>
      </dgm:t>
    </dgm:pt>
    <dgm:pt modelId="{5684E1E8-1D1A-894F-9A88-8F7A63A8A535}">
      <dgm:prSet phldrT="[Text]" custT="1"/>
      <dgm:spPr/>
      <dgm:t>
        <a:bodyPr/>
        <a:lstStyle/>
        <a:p>
          <a:pPr rtl="0"/>
          <a:r>
            <a:rPr lang="en-US" sz="1800"/>
            <a:t>Fall 2026 </a:t>
          </a:r>
        </a:p>
      </dgm:t>
    </dgm:pt>
    <dgm:pt modelId="{C8617FF3-93EA-CC4A-8E7D-EB69F80698D5}" type="parTrans" cxnId="{6A277E53-FDA5-254A-9D59-C4983F8BB4F9}">
      <dgm:prSet/>
      <dgm:spPr/>
      <dgm:t>
        <a:bodyPr/>
        <a:lstStyle/>
        <a:p>
          <a:endParaRPr lang="en-US" sz="1800"/>
        </a:p>
      </dgm:t>
    </dgm:pt>
    <dgm:pt modelId="{39D803C7-C9F1-5F42-BD29-AC63B38B8810}" type="sibTrans" cxnId="{6A277E53-FDA5-254A-9D59-C4983F8BB4F9}">
      <dgm:prSet/>
      <dgm:spPr/>
      <dgm:t>
        <a:bodyPr/>
        <a:lstStyle/>
        <a:p>
          <a:endParaRPr lang="en-US" sz="1800"/>
        </a:p>
      </dgm:t>
    </dgm:pt>
    <dgm:pt modelId="{66038B37-5BAD-474F-9005-4C580F8FCE7B}">
      <dgm:prSet phldrT="[Text]" custT="1"/>
      <dgm:spPr/>
      <dgm:t>
        <a:bodyPr/>
        <a:lstStyle/>
        <a:p>
          <a:pPr rtl="0">
            <a:lnSpc>
              <a:spcPct val="70000"/>
            </a:lnSpc>
          </a:pPr>
          <a:r>
            <a:rPr lang="en-US" sz="1800" dirty="0"/>
            <a:t>Winter 2026 and Beyond</a:t>
          </a:r>
        </a:p>
      </dgm:t>
    </dgm:pt>
    <dgm:pt modelId="{8D15A728-B26D-9E4B-88FE-E5685F0C89F4}" type="parTrans" cxnId="{65314BE6-44A8-8543-9CC2-D2F0C24F1F1B}">
      <dgm:prSet/>
      <dgm:spPr/>
      <dgm:t>
        <a:bodyPr/>
        <a:lstStyle/>
        <a:p>
          <a:endParaRPr lang="en-US" sz="1800"/>
        </a:p>
      </dgm:t>
    </dgm:pt>
    <dgm:pt modelId="{8756E15F-3F53-0840-A0FC-8FD02965B6D3}" type="sibTrans" cxnId="{65314BE6-44A8-8543-9CC2-D2F0C24F1F1B}">
      <dgm:prSet/>
      <dgm:spPr/>
      <dgm:t>
        <a:bodyPr/>
        <a:lstStyle/>
        <a:p>
          <a:endParaRPr lang="en-US" sz="1800"/>
        </a:p>
      </dgm:t>
    </dgm:pt>
    <dgm:pt modelId="{21B9C0D1-1CA7-4B2C-A14A-100964C3318D}">
      <dgm:prSet phldrT="[Text]" custT="1"/>
      <dgm:spPr/>
      <dgm:t>
        <a:bodyPr/>
        <a:lstStyle/>
        <a:p>
          <a:pPr rtl="0"/>
          <a:r>
            <a:rPr lang="en-US" sz="1800" dirty="0"/>
            <a:t>Winter 2025</a:t>
          </a:r>
        </a:p>
      </dgm:t>
    </dgm:pt>
    <dgm:pt modelId="{8EFC11C0-7E65-4427-BA81-3E0E1AAA296C}" type="parTrans" cxnId="{25A4D790-B478-49DA-B65E-5BB70EDAF92F}">
      <dgm:prSet/>
      <dgm:spPr/>
      <dgm:t>
        <a:bodyPr/>
        <a:lstStyle/>
        <a:p>
          <a:endParaRPr lang="en-US" sz="1800"/>
        </a:p>
      </dgm:t>
    </dgm:pt>
    <dgm:pt modelId="{430C18A7-0454-4EDE-BF60-2D41675C71DE}" type="sibTrans" cxnId="{25A4D790-B478-49DA-B65E-5BB70EDAF92F}">
      <dgm:prSet/>
      <dgm:spPr/>
      <dgm:t>
        <a:bodyPr/>
        <a:lstStyle/>
        <a:p>
          <a:endParaRPr lang="en-US" sz="1800"/>
        </a:p>
      </dgm:t>
    </dgm:pt>
    <dgm:pt modelId="{5F9640DE-A738-47B6-ADF1-986BFD5EF3C0}">
      <dgm:prSet custT="1"/>
      <dgm:spPr/>
      <dgm:t>
        <a:bodyPr/>
        <a:lstStyle/>
        <a:p>
          <a:r>
            <a:rPr lang="en-US" sz="1800"/>
            <a:t>Mar. 2025</a:t>
          </a:r>
        </a:p>
      </dgm:t>
    </dgm:pt>
    <dgm:pt modelId="{797F871C-AED8-4F47-9A66-B496417D53ED}" type="parTrans" cxnId="{4F05C7A8-F749-482C-BDB1-B5B77ADD5E86}">
      <dgm:prSet/>
      <dgm:spPr/>
      <dgm:t>
        <a:bodyPr/>
        <a:lstStyle/>
        <a:p>
          <a:endParaRPr lang="en-US" sz="1800"/>
        </a:p>
      </dgm:t>
    </dgm:pt>
    <dgm:pt modelId="{A754CA37-EFB7-4BDA-9BC1-D50982EBCD55}" type="sibTrans" cxnId="{4F05C7A8-F749-482C-BDB1-B5B77ADD5E86}">
      <dgm:prSet/>
      <dgm:spPr/>
      <dgm:t>
        <a:bodyPr/>
        <a:lstStyle/>
        <a:p>
          <a:endParaRPr lang="en-US" sz="1800"/>
        </a:p>
      </dgm:t>
    </dgm:pt>
    <dgm:pt modelId="{B91746F7-427D-4F5F-BF5F-427CE07EE8C5}">
      <dgm:prSet custT="1"/>
      <dgm:spPr/>
      <dgm:t>
        <a:bodyPr/>
        <a:lstStyle/>
        <a:p>
          <a:r>
            <a:rPr lang="en-US" sz="1800"/>
            <a:t>Jan. 2025</a:t>
          </a:r>
        </a:p>
      </dgm:t>
    </dgm:pt>
    <dgm:pt modelId="{0AD65C09-6567-4DC6-80F9-7AF9A7C61C34}" type="parTrans" cxnId="{547611E5-7B60-4076-B2C6-122791865F38}">
      <dgm:prSet/>
      <dgm:spPr/>
      <dgm:t>
        <a:bodyPr/>
        <a:lstStyle/>
        <a:p>
          <a:endParaRPr lang="en-US" sz="1800"/>
        </a:p>
      </dgm:t>
    </dgm:pt>
    <dgm:pt modelId="{B315C5FE-1EE4-45AB-8847-53681C55388D}" type="sibTrans" cxnId="{547611E5-7B60-4076-B2C6-122791865F38}">
      <dgm:prSet/>
      <dgm:spPr/>
      <dgm:t>
        <a:bodyPr/>
        <a:lstStyle/>
        <a:p>
          <a:endParaRPr lang="en-US" sz="1800"/>
        </a:p>
      </dgm:t>
    </dgm:pt>
    <dgm:pt modelId="{EE0D1572-33B4-4AD7-ACFA-27B95ECD9D0A}">
      <dgm:prSet custT="1"/>
      <dgm:spPr/>
      <dgm:t>
        <a:bodyPr/>
        <a:lstStyle/>
        <a:p>
          <a:r>
            <a:rPr lang="en-US" sz="1800"/>
            <a:t>Fall 2024</a:t>
          </a:r>
        </a:p>
      </dgm:t>
    </dgm:pt>
    <dgm:pt modelId="{D944E580-3806-4C22-A8F0-2BD8F9C3DFE4}" type="parTrans" cxnId="{AAD9511D-4E57-48D1-A5AE-6F13CD674877}">
      <dgm:prSet/>
      <dgm:spPr/>
      <dgm:t>
        <a:bodyPr/>
        <a:lstStyle/>
        <a:p>
          <a:endParaRPr lang="en-US" sz="1800"/>
        </a:p>
      </dgm:t>
    </dgm:pt>
    <dgm:pt modelId="{BAC439AE-4E85-462A-8A98-C51ECB3A6B66}" type="sibTrans" cxnId="{AAD9511D-4E57-48D1-A5AE-6F13CD674877}">
      <dgm:prSet/>
      <dgm:spPr/>
      <dgm:t>
        <a:bodyPr/>
        <a:lstStyle/>
        <a:p>
          <a:endParaRPr lang="en-US" sz="1800"/>
        </a:p>
      </dgm:t>
    </dgm:pt>
    <dgm:pt modelId="{F43E1C6F-3F5C-4F4A-B9B8-5580CD881E7C}">
      <dgm:prSet custT="1"/>
      <dgm:spPr/>
      <dgm:t>
        <a:bodyPr/>
        <a:lstStyle/>
        <a:p>
          <a:r>
            <a:rPr lang="en-US" sz="1800" dirty="0"/>
            <a:t>2023-2024</a:t>
          </a:r>
        </a:p>
      </dgm:t>
    </dgm:pt>
    <dgm:pt modelId="{4D54E2A1-B170-4476-B779-80FD5D5B4AB6}" type="parTrans" cxnId="{E5D3C96B-EFE2-4E62-AAD1-B1416D4BF17F}">
      <dgm:prSet/>
      <dgm:spPr/>
      <dgm:t>
        <a:bodyPr/>
        <a:lstStyle/>
        <a:p>
          <a:endParaRPr lang="en-US" sz="1800"/>
        </a:p>
      </dgm:t>
    </dgm:pt>
    <dgm:pt modelId="{46A908F1-4E95-4C50-9809-7188049CE958}" type="sibTrans" cxnId="{E5D3C96B-EFE2-4E62-AAD1-B1416D4BF17F}">
      <dgm:prSet/>
      <dgm:spPr/>
      <dgm:t>
        <a:bodyPr/>
        <a:lstStyle/>
        <a:p>
          <a:endParaRPr lang="en-US" sz="1800"/>
        </a:p>
      </dgm:t>
    </dgm:pt>
    <dgm:pt modelId="{0A732133-E426-0342-816E-5ED69626A605}" type="pres">
      <dgm:prSet presAssocID="{1A9C0E76-98C8-2149-9223-E4947EC467B2}" presName="Name0" presStyleCnt="0">
        <dgm:presLayoutVars>
          <dgm:dir/>
          <dgm:resizeHandles val="exact"/>
        </dgm:presLayoutVars>
      </dgm:prSet>
      <dgm:spPr/>
    </dgm:pt>
    <dgm:pt modelId="{D8F99B6B-DEC0-4E91-A3B6-E0FD06F74645}" type="pres">
      <dgm:prSet presAssocID="{F43E1C6F-3F5C-4F4A-B9B8-5580CD881E7C}" presName="parTxOnly" presStyleLbl="node1" presStyleIdx="0" presStyleCnt="10" custScaleX="69660" custScaleY="139320">
        <dgm:presLayoutVars>
          <dgm:bulletEnabled val="1"/>
        </dgm:presLayoutVars>
      </dgm:prSet>
      <dgm:spPr/>
    </dgm:pt>
    <dgm:pt modelId="{792D81F8-A12E-4E9B-912D-C6B724C25CA4}" type="pres">
      <dgm:prSet presAssocID="{46A908F1-4E95-4C50-9809-7188049CE958}" presName="parSpace" presStyleCnt="0"/>
      <dgm:spPr/>
    </dgm:pt>
    <dgm:pt modelId="{FB02EDF4-30AC-4978-9EA8-874739002323}" type="pres">
      <dgm:prSet presAssocID="{EE0D1572-33B4-4AD7-ACFA-27B95ECD9D0A}" presName="parTxOnly" presStyleLbl="node1" presStyleIdx="1" presStyleCnt="10" custScaleX="104482" custScaleY="136200">
        <dgm:presLayoutVars>
          <dgm:bulletEnabled val="1"/>
        </dgm:presLayoutVars>
      </dgm:prSet>
      <dgm:spPr/>
    </dgm:pt>
    <dgm:pt modelId="{A0B13043-E012-44D6-81C2-8562E7BD1F9A}" type="pres">
      <dgm:prSet presAssocID="{BAC439AE-4E85-462A-8A98-C51ECB3A6B66}" presName="parSpace" presStyleCnt="0"/>
      <dgm:spPr/>
    </dgm:pt>
    <dgm:pt modelId="{CA9B1E15-3A12-4AE7-B17E-9F73AAE96A94}" type="pres">
      <dgm:prSet presAssocID="{B91746F7-427D-4F5F-BF5F-427CE07EE8C5}" presName="parTxOnly" presStyleLbl="node1" presStyleIdx="2" presStyleCnt="10" custScaleX="110000" custScaleY="136200">
        <dgm:presLayoutVars>
          <dgm:bulletEnabled val="1"/>
        </dgm:presLayoutVars>
      </dgm:prSet>
      <dgm:spPr/>
    </dgm:pt>
    <dgm:pt modelId="{BD275C9D-67BD-4A48-A866-0F2E517AAC97}" type="pres">
      <dgm:prSet presAssocID="{B315C5FE-1EE4-45AB-8847-53681C55388D}" presName="parSpace" presStyleCnt="0"/>
      <dgm:spPr/>
    </dgm:pt>
    <dgm:pt modelId="{13B5010A-5F0D-49A1-988E-58D7228F0AE9}" type="pres">
      <dgm:prSet presAssocID="{5F9640DE-A738-47B6-ADF1-986BFD5EF3C0}" presName="parTxOnly" presStyleLbl="node1" presStyleIdx="3" presStyleCnt="10" custScaleX="110000" custScaleY="136200">
        <dgm:presLayoutVars>
          <dgm:bulletEnabled val="1"/>
        </dgm:presLayoutVars>
      </dgm:prSet>
      <dgm:spPr/>
    </dgm:pt>
    <dgm:pt modelId="{0D8BFE34-92FC-4A67-9311-6783E720FF04}" type="pres">
      <dgm:prSet presAssocID="{A754CA37-EFB7-4BDA-9BC1-D50982EBCD55}" presName="parSpace" presStyleCnt="0"/>
      <dgm:spPr/>
    </dgm:pt>
    <dgm:pt modelId="{4DE85307-62ED-7647-998E-2BC5716DF50C}" type="pres">
      <dgm:prSet presAssocID="{423A976F-6551-FC4C-856C-D26A9F1EFCB3}" presName="parTxOnly" presStyleLbl="node1" presStyleIdx="4" presStyleCnt="10" custScaleX="110000" custScaleY="136200">
        <dgm:presLayoutVars>
          <dgm:bulletEnabled val="1"/>
        </dgm:presLayoutVars>
      </dgm:prSet>
      <dgm:spPr/>
    </dgm:pt>
    <dgm:pt modelId="{732A61B7-8F07-7949-9819-68289AF12677}" type="pres">
      <dgm:prSet presAssocID="{80ED2EBA-083D-AA48-ABF1-E5EC066294DA}" presName="parSpace" presStyleCnt="0"/>
      <dgm:spPr/>
    </dgm:pt>
    <dgm:pt modelId="{F2233F1C-EBDC-41BB-8F46-55B80603E894}" type="pres">
      <dgm:prSet presAssocID="{21B9C0D1-1CA7-4B2C-A14A-100964C3318D}" presName="parTxOnly" presStyleLbl="node1" presStyleIdx="5" presStyleCnt="10" custScaleX="115779" custScaleY="136200">
        <dgm:presLayoutVars>
          <dgm:bulletEnabled val="1"/>
        </dgm:presLayoutVars>
      </dgm:prSet>
      <dgm:spPr/>
    </dgm:pt>
    <dgm:pt modelId="{83E3687F-4184-48A1-9D89-8F2877872DE1}" type="pres">
      <dgm:prSet presAssocID="{430C18A7-0454-4EDE-BF60-2D41675C71DE}" presName="parSpace" presStyleCnt="0"/>
      <dgm:spPr/>
    </dgm:pt>
    <dgm:pt modelId="{713CA576-5D49-4D47-BFAD-4B41587082E5}" type="pres">
      <dgm:prSet presAssocID="{2F05FF33-F1F1-4E4A-9DDF-A50D2F9F1436}" presName="parTxOnly" presStyleLbl="node1" presStyleIdx="6" presStyleCnt="10" custScaleX="119233" custScaleY="136200">
        <dgm:presLayoutVars>
          <dgm:bulletEnabled val="1"/>
        </dgm:presLayoutVars>
      </dgm:prSet>
      <dgm:spPr/>
    </dgm:pt>
    <dgm:pt modelId="{39E77E05-F43E-E141-8440-3E770BDB8373}" type="pres">
      <dgm:prSet presAssocID="{4DF484E7-2C71-C04E-82C7-F1798185E066}" presName="parSpace" presStyleCnt="0"/>
      <dgm:spPr/>
    </dgm:pt>
    <dgm:pt modelId="{E20ABE00-44FA-D947-A0AD-D72A355063B0}" type="pres">
      <dgm:prSet presAssocID="{75BB381D-1FD0-7A4B-AF22-AAE0057DFA39}" presName="parTxOnly" presStyleLbl="node1" presStyleIdx="7" presStyleCnt="10" custScaleX="127325" custScaleY="136200">
        <dgm:presLayoutVars>
          <dgm:bulletEnabled val="1"/>
        </dgm:presLayoutVars>
      </dgm:prSet>
      <dgm:spPr/>
    </dgm:pt>
    <dgm:pt modelId="{D6A533A9-E317-AC4B-8E32-7F3A5EA15C83}" type="pres">
      <dgm:prSet presAssocID="{CFA252D8-423A-B946-A0F7-C674FC6EEDD1}" presName="parSpace" presStyleCnt="0"/>
      <dgm:spPr/>
    </dgm:pt>
    <dgm:pt modelId="{0BD454B0-B7F5-BB4C-96B7-0CD109E1B3BE}" type="pres">
      <dgm:prSet presAssocID="{5684E1E8-1D1A-894F-9A88-8F7A63A8A535}" presName="parTxOnly" presStyleLbl="node1" presStyleIdx="8" presStyleCnt="10" custScaleX="110350" custScaleY="135837">
        <dgm:presLayoutVars>
          <dgm:bulletEnabled val="1"/>
        </dgm:presLayoutVars>
      </dgm:prSet>
      <dgm:spPr/>
    </dgm:pt>
    <dgm:pt modelId="{6DE4ABBA-D921-7646-8164-B15B41614674}" type="pres">
      <dgm:prSet presAssocID="{39D803C7-C9F1-5F42-BD29-AC63B38B8810}" presName="parSpace" presStyleCnt="0"/>
      <dgm:spPr/>
    </dgm:pt>
    <dgm:pt modelId="{828B6A8A-7A31-0D4C-84FA-D57D209723D4}" type="pres">
      <dgm:prSet presAssocID="{66038B37-5BAD-474F-9005-4C580F8FCE7B}" presName="parTxOnly" presStyleLbl="node1" presStyleIdx="9" presStyleCnt="10" custScaleX="137650" custScaleY="143799">
        <dgm:presLayoutVars>
          <dgm:bulletEnabled val="1"/>
        </dgm:presLayoutVars>
      </dgm:prSet>
      <dgm:spPr/>
    </dgm:pt>
  </dgm:ptLst>
  <dgm:cxnLst>
    <dgm:cxn modelId="{0557D101-45E2-4493-A02C-CD991DAEF147}" type="presOf" srcId="{B91746F7-427D-4F5F-BF5F-427CE07EE8C5}" destId="{CA9B1E15-3A12-4AE7-B17E-9F73AAE96A94}" srcOrd="0" destOrd="0" presId="urn:microsoft.com/office/officeart/2005/8/layout/hChevron3"/>
    <dgm:cxn modelId="{2D0B2E0C-893B-0447-AD3C-44337A1432EE}" type="presOf" srcId="{75BB381D-1FD0-7A4B-AF22-AAE0057DFA39}" destId="{E20ABE00-44FA-D947-A0AD-D72A355063B0}" srcOrd="0" destOrd="0" presId="urn:microsoft.com/office/officeart/2005/8/layout/hChevron3"/>
    <dgm:cxn modelId="{AAD9511D-4E57-48D1-A5AE-6F13CD674877}" srcId="{1A9C0E76-98C8-2149-9223-E4947EC467B2}" destId="{EE0D1572-33B4-4AD7-ACFA-27B95ECD9D0A}" srcOrd="1" destOrd="0" parTransId="{D944E580-3806-4C22-A8F0-2BD8F9C3DFE4}" sibTransId="{BAC439AE-4E85-462A-8A98-C51ECB3A6B66}"/>
    <dgm:cxn modelId="{F0FEA42E-7B79-4842-9EF1-FE778E3D5669}" type="presOf" srcId="{423A976F-6551-FC4C-856C-D26A9F1EFCB3}" destId="{4DE85307-62ED-7647-998E-2BC5716DF50C}" srcOrd="0" destOrd="0" presId="urn:microsoft.com/office/officeart/2005/8/layout/hChevron3"/>
    <dgm:cxn modelId="{13DFC044-204B-4E11-B345-AAC89A7BD69E}" type="presOf" srcId="{21B9C0D1-1CA7-4B2C-A14A-100964C3318D}" destId="{F2233F1C-EBDC-41BB-8F46-55B80603E894}" srcOrd="0" destOrd="0" presId="urn:microsoft.com/office/officeart/2005/8/layout/hChevron3"/>
    <dgm:cxn modelId="{E5D3C96B-EFE2-4E62-AAD1-B1416D4BF17F}" srcId="{1A9C0E76-98C8-2149-9223-E4947EC467B2}" destId="{F43E1C6F-3F5C-4F4A-B9B8-5580CD881E7C}" srcOrd="0" destOrd="0" parTransId="{4D54E2A1-B170-4476-B779-80FD5D5B4AB6}" sibTransId="{46A908F1-4E95-4C50-9809-7188049CE958}"/>
    <dgm:cxn modelId="{3118494E-A674-8A4A-891A-C144E563C9D8}" type="presOf" srcId="{5684E1E8-1D1A-894F-9A88-8F7A63A8A535}" destId="{0BD454B0-B7F5-BB4C-96B7-0CD109E1B3BE}" srcOrd="0" destOrd="0" presId="urn:microsoft.com/office/officeart/2005/8/layout/hChevron3"/>
    <dgm:cxn modelId="{17C82D72-41B6-014D-A68F-0A2DCEA9C10B}" type="presOf" srcId="{1A9C0E76-98C8-2149-9223-E4947EC467B2}" destId="{0A732133-E426-0342-816E-5ED69626A605}" srcOrd="0" destOrd="0" presId="urn:microsoft.com/office/officeart/2005/8/layout/hChevron3"/>
    <dgm:cxn modelId="{2C401673-D965-48AB-84CC-2DBB66C68B5A}" type="presOf" srcId="{F43E1C6F-3F5C-4F4A-B9B8-5580CD881E7C}" destId="{D8F99B6B-DEC0-4E91-A3B6-E0FD06F74645}" srcOrd="0" destOrd="0" presId="urn:microsoft.com/office/officeart/2005/8/layout/hChevron3"/>
    <dgm:cxn modelId="{6A277E53-FDA5-254A-9D59-C4983F8BB4F9}" srcId="{1A9C0E76-98C8-2149-9223-E4947EC467B2}" destId="{5684E1E8-1D1A-894F-9A88-8F7A63A8A535}" srcOrd="8" destOrd="0" parTransId="{C8617FF3-93EA-CC4A-8E7D-EB69F80698D5}" sibTransId="{39D803C7-C9F1-5F42-BD29-AC63B38B8810}"/>
    <dgm:cxn modelId="{27AE7A8F-553C-48AF-932F-E378D3D159B9}" type="presOf" srcId="{5F9640DE-A738-47B6-ADF1-986BFD5EF3C0}" destId="{13B5010A-5F0D-49A1-988E-58D7228F0AE9}" srcOrd="0" destOrd="0" presId="urn:microsoft.com/office/officeart/2005/8/layout/hChevron3"/>
    <dgm:cxn modelId="{25A4D790-B478-49DA-B65E-5BB70EDAF92F}" srcId="{1A9C0E76-98C8-2149-9223-E4947EC467B2}" destId="{21B9C0D1-1CA7-4B2C-A14A-100964C3318D}" srcOrd="5" destOrd="0" parTransId="{8EFC11C0-7E65-4427-BA81-3E0E1AAA296C}" sibTransId="{430C18A7-0454-4EDE-BF60-2D41675C71DE}"/>
    <dgm:cxn modelId="{07934D9C-510A-EF4D-BDAE-5E201C724E55}" type="presOf" srcId="{2F05FF33-F1F1-4E4A-9DDF-A50D2F9F1436}" destId="{713CA576-5D49-4D47-BFAD-4B41587082E5}" srcOrd="0" destOrd="0" presId="urn:microsoft.com/office/officeart/2005/8/layout/hChevron3"/>
    <dgm:cxn modelId="{4F05C7A8-F749-482C-BDB1-B5B77ADD5E86}" srcId="{1A9C0E76-98C8-2149-9223-E4947EC467B2}" destId="{5F9640DE-A738-47B6-ADF1-986BFD5EF3C0}" srcOrd="3" destOrd="0" parTransId="{797F871C-AED8-4F47-9A66-B496417D53ED}" sibTransId="{A754CA37-EFB7-4BDA-9BC1-D50982EBCD55}"/>
    <dgm:cxn modelId="{AF3F34B0-6854-1D44-8184-9B07391F362D}" srcId="{1A9C0E76-98C8-2149-9223-E4947EC467B2}" destId="{423A976F-6551-FC4C-856C-D26A9F1EFCB3}" srcOrd="4" destOrd="0" parTransId="{549EF189-F739-2B46-AE84-59F468921D82}" sibTransId="{80ED2EBA-083D-AA48-ABF1-E5EC066294DA}"/>
    <dgm:cxn modelId="{17E35ABA-9815-D749-B1F7-7DA924B0F0A8}" srcId="{1A9C0E76-98C8-2149-9223-E4947EC467B2}" destId="{75BB381D-1FD0-7A4B-AF22-AAE0057DFA39}" srcOrd="7" destOrd="0" parTransId="{70B8FCEE-1018-6F4C-8D53-F737EF6ED4C0}" sibTransId="{CFA252D8-423A-B946-A0F7-C674FC6EEDD1}"/>
    <dgm:cxn modelId="{E26FEEC5-8E98-D047-B859-10B6BC12F933}" type="presOf" srcId="{66038B37-5BAD-474F-9005-4C580F8FCE7B}" destId="{828B6A8A-7A31-0D4C-84FA-D57D209723D4}" srcOrd="0" destOrd="0" presId="urn:microsoft.com/office/officeart/2005/8/layout/hChevron3"/>
    <dgm:cxn modelId="{DCE638CB-CD27-435E-BA98-DB3848585FD3}" type="presOf" srcId="{EE0D1572-33B4-4AD7-ACFA-27B95ECD9D0A}" destId="{FB02EDF4-30AC-4978-9EA8-874739002323}" srcOrd="0" destOrd="0" presId="urn:microsoft.com/office/officeart/2005/8/layout/hChevron3"/>
    <dgm:cxn modelId="{547611E5-7B60-4076-B2C6-122791865F38}" srcId="{1A9C0E76-98C8-2149-9223-E4947EC467B2}" destId="{B91746F7-427D-4F5F-BF5F-427CE07EE8C5}" srcOrd="2" destOrd="0" parTransId="{0AD65C09-6567-4DC6-80F9-7AF9A7C61C34}" sibTransId="{B315C5FE-1EE4-45AB-8847-53681C55388D}"/>
    <dgm:cxn modelId="{65314BE6-44A8-8543-9CC2-D2F0C24F1F1B}" srcId="{1A9C0E76-98C8-2149-9223-E4947EC467B2}" destId="{66038B37-5BAD-474F-9005-4C580F8FCE7B}" srcOrd="9" destOrd="0" parTransId="{8D15A728-B26D-9E4B-88FE-E5685F0C89F4}" sibTransId="{8756E15F-3F53-0840-A0FC-8FD02965B6D3}"/>
    <dgm:cxn modelId="{A84BF4FC-6E83-2B4B-B8BB-DCB29182AD75}" srcId="{1A9C0E76-98C8-2149-9223-E4947EC467B2}" destId="{2F05FF33-F1F1-4E4A-9DDF-A50D2F9F1436}" srcOrd="6" destOrd="0" parTransId="{B21F8807-7B75-9F4C-A87B-787D299A0E40}" sibTransId="{4DF484E7-2C71-C04E-82C7-F1798185E066}"/>
    <dgm:cxn modelId="{1963749B-CAA2-4117-B688-4604D4F9485C}" type="presParOf" srcId="{0A732133-E426-0342-816E-5ED69626A605}" destId="{D8F99B6B-DEC0-4E91-A3B6-E0FD06F74645}" srcOrd="0" destOrd="0" presId="urn:microsoft.com/office/officeart/2005/8/layout/hChevron3"/>
    <dgm:cxn modelId="{001D2803-B651-4F85-8118-9120C6DEB425}" type="presParOf" srcId="{0A732133-E426-0342-816E-5ED69626A605}" destId="{792D81F8-A12E-4E9B-912D-C6B724C25CA4}" srcOrd="1" destOrd="0" presId="urn:microsoft.com/office/officeart/2005/8/layout/hChevron3"/>
    <dgm:cxn modelId="{FFC5378E-DE69-4002-AF24-7444AB23E3CD}" type="presParOf" srcId="{0A732133-E426-0342-816E-5ED69626A605}" destId="{FB02EDF4-30AC-4978-9EA8-874739002323}" srcOrd="2" destOrd="0" presId="urn:microsoft.com/office/officeart/2005/8/layout/hChevron3"/>
    <dgm:cxn modelId="{BCF52B7A-7D52-4A3A-B3A3-E10FEB561CBA}" type="presParOf" srcId="{0A732133-E426-0342-816E-5ED69626A605}" destId="{A0B13043-E012-44D6-81C2-8562E7BD1F9A}" srcOrd="3" destOrd="0" presId="urn:microsoft.com/office/officeart/2005/8/layout/hChevron3"/>
    <dgm:cxn modelId="{12CA6C19-0CA8-4655-B3C4-AE125CD87655}" type="presParOf" srcId="{0A732133-E426-0342-816E-5ED69626A605}" destId="{CA9B1E15-3A12-4AE7-B17E-9F73AAE96A94}" srcOrd="4" destOrd="0" presId="urn:microsoft.com/office/officeart/2005/8/layout/hChevron3"/>
    <dgm:cxn modelId="{D203529D-100F-461B-B407-419DD54760F9}" type="presParOf" srcId="{0A732133-E426-0342-816E-5ED69626A605}" destId="{BD275C9D-67BD-4A48-A866-0F2E517AAC97}" srcOrd="5" destOrd="0" presId="urn:microsoft.com/office/officeart/2005/8/layout/hChevron3"/>
    <dgm:cxn modelId="{B5ADB682-24FC-4B45-B682-7440AC656466}" type="presParOf" srcId="{0A732133-E426-0342-816E-5ED69626A605}" destId="{13B5010A-5F0D-49A1-988E-58D7228F0AE9}" srcOrd="6" destOrd="0" presId="urn:microsoft.com/office/officeart/2005/8/layout/hChevron3"/>
    <dgm:cxn modelId="{5283099E-1861-453C-89CF-370DF3403235}" type="presParOf" srcId="{0A732133-E426-0342-816E-5ED69626A605}" destId="{0D8BFE34-92FC-4A67-9311-6783E720FF04}" srcOrd="7" destOrd="0" presId="urn:microsoft.com/office/officeart/2005/8/layout/hChevron3"/>
    <dgm:cxn modelId="{FA32C673-D8D9-0A4F-BF22-8CEC4B0C0BB9}" type="presParOf" srcId="{0A732133-E426-0342-816E-5ED69626A605}" destId="{4DE85307-62ED-7647-998E-2BC5716DF50C}" srcOrd="8" destOrd="0" presId="urn:microsoft.com/office/officeart/2005/8/layout/hChevron3"/>
    <dgm:cxn modelId="{03C54A95-0867-1E48-97A3-30411293A62C}" type="presParOf" srcId="{0A732133-E426-0342-816E-5ED69626A605}" destId="{732A61B7-8F07-7949-9819-68289AF12677}" srcOrd="9" destOrd="0" presId="urn:microsoft.com/office/officeart/2005/8/layout/hChevron3"/>
    <dgm:cxn modelId="{309930BA-93D4-4027-849F-FC0D6BE9CF60}" type="presParOf" srcId="{0A732133-E426-0342-816E-5ED69626A605}" destId="{F2233F1C-EBDC-41BB-8F46-55B80603E894}" srcOrd="10" destOrd="0" presId="urn:microsoft.com/office/officeart/2005/8/layout/hChevron3"/>
    <dgm:cxn modelId="{7C9BADA3-D1D6-40DA-A582-ECFD47551940}" type="presParOf" srcId="{0A732133-E426-0342-816E-5ED69626A605}" destId="{83E3687F-4184-48A1-9D89-8F2877872DE1}" srcOrd="11" destOrd="0" presId="urn:microsoft.com/office/officeart/2005/8/layout/hChevron3"/>
    <dgm:cxn modelId="{658CE680-0B62-EA45-8AC6-49E3B013925F}" type="presParOf" srcId="{0A732133-E426-0342-816E-5ED69626A605}" destId="{713CA576-5D49-4D47-BFAD-4B41587082E5}" srcOrd="12" destOrd="0" presId="urn:microsoft.com/office/officeart/2005/8/layout/hChevron3"/>
    <dgm:cxn modelId="{426BD3AE-9B8C-D243-9064-D99FF64DC30F}" type="presParOf" srcId="{0A732133-E426-0342-816E-5ED69626A605}" destId="{39E77E05-F43E-E141-8440-3E770BDB8373}" srcOrd="13" destOrd="0" presId="urn:microsoft.com/office/officeart/2005/8/layout/hChevron3"/>
    <dgm:cxn modelId="{2AB3C8AB-7DBD-3141-ACCF-294B3938CC4F}" type="presParOf" srcId="{0A732133-E426-0342-816E-5ED69626A605}" destId="{E20ABE00-44FA-D947-A0AD-D72A355063B0}" srcOrd="14" destOrd="0" presId="urn:microsoft.com/office/officeart/2005/8/layout/hChevron3"/>
    <dgm:cxn modelId="{C7EC9A5D-AB1F-A841-850C-91794C6D0639}" type="presParOf" srcId="{0A732133-E426-0342-816E-5ED69626A605}" destId="{D6A533A9-E317-AC4B-8E32-7F3A5EA15C83}" srcOrd="15" destOrd="0" presId="urn:microsoft.com/office/officeart/2005/8/layout/hChevron3"/>
    <dgm:cxn modelId="{AB838655-99B6-BC4C-89BC-9D1B16C8B3E7}" type="presParOf" srcId="{0A732133-E426-0342-816E-5ED69626A605}" destId="{0BD454B0-B7F5-BB4C-96B7-0CD109E1B3BE}" srcOrd="16" destOrd="0" presId="urn:microsoft.com/office/officeart/2005/8/layout/hChevron3"/>
    <dgm:cxn modelId="{AAFA4F35-FE19-B447-B1FA-0B8125177376}" type="presParOf" srcId="{0A732133-E426-0342-816E-5ED69626A605}" destId="{6DE4ABBA-D921-7646-8164-B15B41614674}" srcOrd="17" destOrd="0" presId="urn:microsoft.com/office/officeart/2005/8/layout/hChevron3"/>
    <dgm:cxn modelId="{CAB64ACF-6BCA-D841-B6FA-6EC1B9111267}" type="presParOf" srcId="{0A732133-E426-0342-816E-5ED69626A605}" destId="{828B6A8A-7A31-0D4C-84FA-D57D209723D4}" srcOrd="18"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4B631E-236D-4974-99A7-688420846055}" type="doc">
      <dgm:prSet loTypeId="urn:microsoft.com/office/officeart/2005/8/layout/hProcess3" loCatId="process" qsTypeId="urn:microsoft.com/office/officeart/2005/8/quickstyle/simple1" qsCatId="simple" csTypeId="urn:microsoft.com/office/officeart/2005/8/colors/accent1_2" csCatId="accent1" phldr="1"/>
      <dgm:spPr/>
    </dgm:pt>
    <dgm:pt modelId="{2688BA4E-B2F1-42E3-A509-867BEB19E1D6}">
      <dgm:prSet phldrT="[Text]" custT="1"/>
      <dgm:spPr>
        <a:ln>
          <a:noFill/>
        </a:ln>
      </dgm:spPr>
      <dgm:t>
        <a:bodyPr/>
        <a:lstStyle/>
        <a:p>
          <a:r>
            <a:rPr lang="en-US" sz="1800" dirty="0">
              <a:ln>
                <a:noFill/>
              </a:ln>
              <a:solidFill>
                <a:schemeClr val="bg1"/>
              </a:solidFill>
            </a:rPr>
            <a:t>Strategy Committee meets weekly; DHCS provides monthly updates in Public Forums</a:t>
          </a:r>
        </a:p>
      </dgm:t>
    </dgm:pt>
    <dgm:pt modelId="{E5C95AA0-6F26-436F-89C5-760AB03AFB12}" type="parTrans" cxnId="{0E296779-265D-46E1-AB81-063B5146C28A}">
      <dgm:prSet/>
      <dgm:spPr/>
      <dgm:t>
        <a:bodyPr/>
        <a:lstStyle/>
        <a:p>
          <a:endParaRPr lang="en-US"/>
        </a:p>
      </dgm:t>
    </dgm:pt>
    <dgm:pt modelId="{0A853B0A-BECC-4642-8EF3-BDBD93D49ACA}" type="sibTrans" cxnId="{0E296779-265D-46E1-AB81-063B5146C28A}">
      <dgm:prSet/>
      <dgm:spPr/>
      <dgm:t>
        <a:bodyPr/>
        <a:lstStyle/>
        <a:p>
          <a:endParaRPr lang="en-US"/>
        </a:p>
      </dgm:t>
    </dgm:pt>
    <dgm:pt modelId="{1F00E5ED-7B5A-44A4-A1E6-A3964B355FA4}" type="pres">
      <dgm:prSet presAssocID="{1C4B631E-236D-4974-99A7-688420846055}" presName="Name0" presStyleCnt="0">
        <dgm:presLayoutVars>
          <dgm:dir/>
          <dgm:animLvl val="lvl"/>
          <dgm:resizeHandles val="exact"/>
        </dgm:presLayoutVars>
      </dgm:prSet>
      <dgm:spPr/>
    </dgm:pt>
    <dgm:pt modelId="{8B1EF401-BD3B-4B57-81DB-C9ECF8B2BF07}" type="pres">
      <dgm:prSet presAssocID="{1C4B631E-236D-4974-99A7-688420846055}" presName="dummy" presStyleCnt="0"/>
      <dgm:spPr/>
    </dgm:pt>
    <dgm:pt modelId="{2E2FECE6-C234-4251-99FB-E15321E8D879}" type="pres">
      <dgm:prSet presAssocID="{1C4B631E-236D-4974-99A7-688420846055}" presName="linH" presStyleCnt="0"/>
      <dgm:spPr/>
    </dgm:pt>
    <dgm:pt modelId="{0BD730C0-3FEA-48A3-8F0B-BFE7F4E4438C}" type="pres">
      <dgm:prSet presAssocID="{1C4B631E-236D-4974-99A7-688420846055}" presName="padding1" presStyleCnt="0"/>
      <dgm:spPr/>
    </dgm:pt>
    <dgm:pt modelId="{228F84C2-0F38-4ADB-9B1A-D06CF58B4404}" type="pres">
      <dgm:prSet presAssocID="{2688BA4E-B2F1-42E3-A509-867BEB19E1D6}" presName="linV" presStyleCnt="0"/>
      <dgm:spPr/>
    </dgm:pt>
    <dgm:pt modelId="{CDFF65EA-0AF8-4069-BF3A-0BEC1A99EBEB}" type="pres">
      <dgm:prSet presAssocID="{2688BA4E-B2F1-42E3-A509-867BEB19E1D6}" presName="spVertical1" presStyleCnt="0"/>
      <dgm:spPr/>
    </dgm:pt>
    <dgm:pt modelId="{D75381E1-402A-4D06-B843-58CCDE350DD7}" type="pres">
      <dgm:prSet presAssocID="{2688BA4E-B2F1-42E3-A509-867BEB19E1D6}" presName="parTx" presStyleLbl="revTx" presStyleIdx="0" presStyleCnt="1" custScaleX="108115" custScaleY="111125">
        <dgm:presLayoutVars>
          <dgm:chMax val="0"/>
          <dgm:chPref val="0"/>
          <dgm:bulletEnabled val="1"/>
        </dgm:presLayoutVars>
      </dgm:prSet>
      <dgm:spPr/>
    </dgm:pt>
    <dgm:pt modelId="{5746B579-A598-49E1-AE3E-83732EF31D3A}" type="pres">
      <dgm:prSet presAssocID="{2688BA4E-B2F1-42E3-A509-867BEB19E1D6}" presName="spVertical2" presStyleCnt="0"/>
      <dgm:spPr/>
    </dgm:pt>
    <dgm:pt modelId="{E0048674-1F2C-42DB-8C1A-7449B9E5D94C}" type="pres">
      <dgm:prSet presAssocID="{2688BA4E-B2F1-42E3-A509-867BEB19E1D6}" presName="spVertical3" presStyleCnt="0"/>
      <dgm:spPr/>
    </dgm:pt>
    <dgm:pt modelId="{DDCCC6E8-9194-4E79-930D-0AF968708FDF}" type="pres">
      <dgm:prSet presAssocID="{1C4B631E-236D-4974-99A7-688420846055}" presName="padding2" presStyleCnt="0"/>
      <dgm:spPr/>
    </dgm:pt>
    <dgm:pt modelId="{20184B22-BC54-42B7-974B-36598900D4A3}" type="pres">
      <dgm:prSet presAssocID="{1C4B631E-236D-4974-99A7-688420846055}" presName="negArrow" presStyleCnt="0"/>
      <dgm:spPr/>
    </dgm:pt>
    <dgm:pt modelId="{0B706A0B-229D-4127-BF07-81B71556D11C}" type="pres">
      <dgm:prSet presAssocID="{1C4B631E-236D-4974-99A7-688420846055}" presName="backgroundArrow" presStyleLbl="node1" presStyleIdx="0" presStyleCnt="1" custScaleY="308224"/>
      <dgm:spPr/>
    </dgm:pt>
  </dgm:ptLst>
  <dgm:cxnLst>
    <dgm:cxn modelId="{B91D8B52-3B9C-46D5-BCD7-97A64D13702B}" type="presOf" srcId="{2688BA4E-B2F1-42E3-A509-867BEB19E1D6}" destId="{D75381E1-402A-4D06-B843-58CCDE350DD7}" srcOrd="0" destOrd="0" presId="urn:microsoft.com/office/officeart/2005/8/layout/hProcess3"/>
    <dgm:cxn modelId="{0E296779-265D-46E1-AB81-063B5146C28A}" srcId="{1C4B631E-236D-4974-99A7-688420846055}" destId="{2688BA4E-B2F1-42E3-A509-867BEB19E1D6}" srcOrd="0" destOrd="0" parTransId="{E5C95AA0-6F26-436F-89C5-760AB03AFB12}" sibTransId="{0A853B0A-BECC-4642-8EF3-BDBD93D49ACA}"/>
    <dgm:cxn modelId="{AA547AD9-A95C-413B-BA96-9F5A22158993}" type="presOf" srcId="{1C4B631E-236D-4974-99A7-688420846055}" destId="{1F00E5ED-7B5A-44A4-A1E6-A3964B355FA4}" srcOrd="0" destOrd="0" presId="urn:microsoft.com/office/officeart/2005/8/layout/hProcess3"/>
    <dgm:cxn modelId="{60E444C4-2C83-4976-A41A-7DFA572F70DD}" type="presParOf" srcId="{1F00E5ED-7B5A-44A4-A1E6-A3964B355FA4}" destId="{8B1EF401-BD3B-4B57-81DB-C9ECF8B2BF07}" srcOrd="0" destOrd="0" presId="urn:microsoft.com/office/officeart/2005/8/layout/hProcess3"/>
    <dgm:cxn modelId="{3FD7CFFF-52E5-4909-A26A-EB2688DDD080}" type="presParOf" srcId="{1F00E5ED-7B5A-44A4-A1E6-A3964B355FA4}" destId="{2E2FECE6-C234-4251-99FB-E15321E8D879}" srcOrd="1" destOrd="0" presId="urn:microsoft.com/office/officeart/2005/8/layout/hProcess3"/>
    <dgm:cxn modelId="{41D6C709-EFE9-47FF-9EBD-D228627F4E25}" type="presParOf" srcId="{2E2FECE6-C234-4251-99FB-E15321E8D879}" destId="{0BD730C0-3FEA-48A3-8F0B-BFE7F4E4438C}" srcOrd="0" destOrd="0" presId="urn:microsoft.com/office/officeart/2005/8/layout/hProcess3"/>
    <dgm:cxn modelId="{A5D11DE8-6197-472B-A2C6-7B0BE2EE08A6}" type="presParOf" srcId="{2E2FECE6-C234-4251-99FB-E15321E8D879}" destId="{228F84C2-0F38-4ADB-9B1A-D06CF58B4404}" srcOrd="1" destOrd="0" presId="urn:microsoft.com/office/officeart/2005/8/layout/hProcess3"/>
    <dgm:cxn modelId="{9086FA00-6AC1-4E03-BB59-09015401348B}" type="presParOf" srcId="{228F84C2-0F38-4ADB-9B1A-D06CF58B4404}" destId="{CDFF65EA-0AF8-4069-BF3A-0BEC1A99EBEB}" srcOrd="0" destOrd="0" presId="urn:microsoft.com/office/officeart/2005/8/layout/hProcess3"/>
    <dgm:cxn modelId="{E998651C-80B0-42DC-84FB-BF645C46FE5F}" type="presParOf" srcId="{228F84C2-0F38-4ADB-9B1A-D06CF58B4404}" destId="{D75381E1-402A-4D06-B843-58CCDE350DD7}" srcOrd="1" destOrd="0" presId="urn:microsoft.com/office/officeart/2005/8/layout/hProcess3"/>
    <dgm:cxn modelId="{70D6B08D-1D63-4CEF-88BD-C1C3992EF8B1}" type="presParOf" srcId="{228F84C2-0F38-4ADB-9B1A-D06CF58B4404}" destId="{5746B579-A598-49E1-AE3E-83732EF31D3A}" srcOrd="2" destOrd="0" presId="urn:microsoft.com/office/officeart/2005/8/layout/hProcess3"/>
    <dgm:cxn modelId="{D6A3083A-5EC0-47DD-B3BF-7BD387D7CBAE}" type="presParOf" srcId="{228F84C2-0F38-4ADB-9B1A-D06CF58B4404}" destId="{E0048674-1F2C-42DB-8C1A-7449B9E5D94C}" srcOrd="3" destOrd="0" presId="urn:microsoft.com/office/officeart/2005/8/layout/hProcess3"/>
    <dgm:cxn modelId="{3AD37548-8D7A-4A91-BA39-DE8C11247662}" type="presParOf" srcId="{2E2FECE6-C234-4251-99FB-E15321E8D879}" destId="{DDCCC6E8-9194-4E79-930D-0AF968708FDF}" srcOrd="2" destOrd="0" presId="urn:microsoft.com/office/officeart/2005/8/layout/hProcess3"/>
    <dgm:cxn modelId="{9CAACA7C-99D9-4208-B92D-4794534AF026}" type="presParOf" srcId="{2E2FECE6-C234-4251-99FB-E15321E8D879}" destId="{20184B22-BC54-42B7-974B-36598900D4A3}" srcOrd="3" destOrd="0" presId="urn:microsoft.com/office/officeart/2005/8/layout/hProcess3"/>
    <dgm:cxn modelId="{26D9E8D5-DF35-474B-83AC-B6433959378D}" type="presParOf" srcId="{2E2FECE6-C234-4251-99FB-E15321E8D879}" destId="{0B706A0B-229D-4127-BF07-81B71556D11C}" srcOrd="4" destOrd="0" presId="urn:microsoft.com/office/officeart/2005/8/layout/h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99B6B-DEC0-4E91-A3B6-E0FD06F74645}">
      <dsp:nvSpPr>
        <dsp:cNvPr id="0" name=""/>
        <dsp:cNvSpPr/>
      </dsp:nvSpPr>
      <dsp:spPr>
        <a:xfrm>
          <a:off x="4438" y="1882040"/>
          <a:ext cx="908181" cy="726545"/>
        </a:xfrm>
        <a:prstGeom prst="homePlat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dirty="0"/>
            <a:t>2023-2024</a:t>
          </a:r>
        </a:p>
      </dsp:txBody>
      <dsp:txXfrm>
        <a:off x="4438" y="1882040"/>
        <a:ext cx="726545" cy="726545"/>
      </dsp:txXfrm>
    </dsp:sp>
    <dsp:sp modelId="{FB02EDF4-30AC-4978-9EA8-874739002323}">
      <dsp:nvSpPr>
        <dsp:cNvPr id="0" name=""/>
        <dsp:cNvSpPr/>
      </dsp:nvSpPr>
      <dsp:spPr>
        <a:xfrm>
          <a:off x="651872" y="1890175"/>
          <a:ext cx="1362167"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a:t>Fall 2024</a:t>
          </a:r>
        </a:p>
      </dsp:txBody>
      <dsp:txXfrm>
        <a:off x="1007009" y="1890175"/>
        <a:ext cx="651893" cy="710274"/>
      </dsp:txXfrm>
    </dsp:sp>
    <dsp:sp modelId="{CA9B1E15-3A12-4AE7-B17E-9F73AAE96A94}">
      <dsp:nvSpPr>
        <dsp:cNvPr id="0" name=""/>
        <dsp:cNvSpPr/>
      </dsp:nvSpPr>
      <dsp:spPr>
        <a:xfrm>
          <a:off x="1753293" y="1890175"/>
          <a:ext cx="1434107"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a:t>Jan. 2025</a:t>
          </a:r>
        </a:p>
      </dsp:txBody>
      <dsp:txXfrm>
        <a:off x="2108430" y="1890175"/>
        <a:ext cx="723833" cy="710274"/>
      </dsp:txXfrm>
    </dsp:sp>
    <dsp:sp modelId="{13B5010A-5F0D-49A1-988E-58D7228F0AE9}">
      <dsp:nvSpPr>
        <dsp:cNvPr id="0" name=""/>
        <dsp:cNvSpPr/>
      </dsp:nvSpPr>
      <dsp:spPr>
        <a:xfrm>
          <a:off x="2926654" y="1890175"/>
          <a:ext cx="1434107"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a:t>Mar. 2025</a:t>
          </a:r>
        </a:p>
      </dsp:txBody>
      <dsp:txXfrm>
        <a:off x="3281791" y="1890175"/>
        <a:ext cx="723833" cy="710274"/>
      </dsp:txXfrm>
    </dsp:sp>
    <dsp:sp modelId="{4DE85307-62ED-7647-998E-2BC5716DF50C}">
      <dsp:nvSpPr>
        <dsp:cNvPr id="0" name=""/>
        <dsp:cNvSpPr/>
      </dsp:nvSpPr>
      <dsp:spPr>
        <a:xfrm>
          <a:off x="4100015" y="1890175"/>
          <a:ext cx="1434107"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a:t>May 2025</a:t>
          </a:r>
        </a:p>
      </dsp:txBody>
      <dsp:txXfrm>
        <a:off x="4455152" y="1890175"/>
        <a:ext cx="723833" cy="710274"/>
      </dsp:txXfrm>
    </dsp:sp>
    <dsp:sp modelId="{F2233F1C-EBDC-41BB-8F46-55B80603E894}">
      <dsp:nvSpPr>
        <dsp:cNvPr id="0" name=""/>
        <dsp:cNvSpPr/>
      </dsp:nvSpPr>
      <dsp:spPr>
        <a:xfrm>
          <a:off x="5273376" y="1890175"/>
          <a:ext cx="1509450"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dirty="0"/>
            <a:t>Winter 2025</a:t>
          </a:r>
        </a:p>
      </dsp:txBody>
      <dsp:txXfrm>
        <a:off x="5628513" y="1890175"/>
        <a:ext cx="799176" cy="710274"/>
      </dsp:txXfrm>
    </dsp:sp>
    <dsp:sp modelId="{713CA576-5D49-4D47-BFAD-4B41587082E5}">
      <dsp:nvSpPr>
        <dsp:cNvPr id="0" name=""/>
        <dsp:cNvSpPr/>
      </dsp:nvSpPr>
      <dsp:spPr>
        <a:xfrm>
          <a:off x="6522079" y="1890175"/>
          <a:ext cx="1554481"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dirty="0"/>
            <a:t>Spring 2026</a:t>
          </a:r>
        </a:p>
      </dsp:txBody>
      <dsp:txXfrm>
        <a:off x="6877216" y="1890175"/>
        <a:ext cx="844207" cy="710274"/>
      </dsp:txXfrm>
    </dsp:sp>
    <dsp:sp modelId="{E20ABE00-44FA-D947-A0AD-D72A355063B0}">
      <dsp:nvSpPr>
        <dsp:cNvPr id="0" name=""/>
        <dsp:cNvSpPr/>
      </dsp:nvSpPr>
      <dsp:spPr>
        <a:xfrm>
          <a:off x="7815814" y="1890175"/>
          <a:ext cx="1659979"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a:t>Summer 2026</a:t>
          </a:r>
        </a:p>
      </dsp:txBody>
      <dsp:txXfrm>
        <a:off x="8170951" y="1890175"/>
        <a:ext cx="949705" cy="710274"/>
      </dsp:txXfrm>
    </dsp:sp>
    <dsp:sp modelId="{0BD454B0-B7F5-BB4C-96B7-0CD109E1B3BE}">
      <dsp:nvSpPr>
        <dsp:cNvPr id="0" name=""/>
        <dsp:cNvSpPr/>
      </dsp:nvSpPr>
      <dsp:spPr>
        <a:xfrm>
          <a:off x="9215047" y="1891122"/>
          <a:ext cx="1438670" cy="708381"/>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a:t>Fall 2026 </a:t>
          </a:r>
        </a:p>
      </dsp:txBody>
      <dsp:txXfrm>
        <a:off x="9569238" y="1891122"/>
        <a:ext cx="730289" cy="708381"/>
      </dsp:txXfrm>
    </dsp:sp>
    <dsp:sp modelId="{828B6A8A-7A31-0D4C-84FA-D57D209723D4}">
      <dsp:nvSpPr>
        <dsp:cNvPr id="0" name=""/>
        <dsp:cNvSpPr/>
      </dsp:nvSpPr>
      <dsp:spPr>
        <a:xfrm>
          <a:off x="10392971" y="1870361"/>
          <a:ext cx="1794590" cy="749902"/>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70000"/>
            </a:lnSpc>
            <a:spcBef>
              <a:spcPct val="0"/>
            </a:spcBef>
            <a:spcAft>
              <a:spcPct val="35000"/>
            </a:spcAft>
            <a:buNone/>
          </a:pPr>
          <a:r>
            <a:rPr lang="en-US" sz="1800" kern="1200" dirty="0"/>
            <a:t>Winter 2026 and Beyond</a:t>
          </a:r>
        </a:p>
      </dsp:txBody>
      <dsp:txXfrm>
        <a:off x="10767922" y="1870361"/>
        <a:ext cx="1044688" cy="7499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706A0B-229D-4127-BF07-81B71556D11C}">
      <dsp:nvSpPr>
        <dsp:cNvPr id="0" name=""/>
        <dsp:cNvSpPr/>
      </dsp:nvSpPr>
      <dsp:spPr>
        <a:xfrm>
          <a:off x="28393" y="0"/>
          <a:ext cx="11595771" cy="759414"/>
        </a:xfrm>
        <a:prstGeom prst="right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5381E1-402A-4D06-B843-58CCDE350DD7}">
      <dsp:nvSpPr>
        <dsp:cNvPr id="0" name=""/>
        <dsp:cNvSpPr/>
      </dsp:nvSpPr>
      <dsp:spPr>
        <a:xfrm>
          <a:off x="967524" y="179833"/>
          <a:ext cx="10467712" cy="399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82880" rIns="0" bIns="182880" numCol="1" spcCol="1270" anchor="ctr" anchorCtr="0">
          <a:noAutofit/>
        </a:bodyPr>
        <a:lstStyle/>
        <a:p>
          <a:pPr marL="0" lvl="0" indent="0" algn="ctr" defTabSz="800100">
            <a:lnSpc>
              <a:spcPct val="90000"/>
            </a:lnSpc>
            <a:spcBef>
              <a:spcPct val="0"/>
            </a:spcBef>
            <a:spcAft>
              <a:spcPct val="35000"/>
            </a:spcAft>
            <a:buNone/>
          </a:pPr>
          <a:r>
            <a:rPr lang="en-US" sz="1800" kern="1200" dirty="0">
              <a:ln>
                <a:noFill/>
              </a:ln>
              <a:solidFill>
                <a:schemeClr val="bg1"/>
              </a:solidFill>
            </a:rPr>
            <a:t>Strategy Committee meets weekly; DHCS provides monthly updates in Public Forums</a:t>
          </a:r>
        </a:p>
      </dsp:txBody>
      <dsp:txXfrm>
        <a:off x="967524" y="179833"/>
        <a:ext cx="10467712" cy="399680"/>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99333-D7FA-59AF-68A1-A54AF3F92A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28F30E-83F4-9E4F-8557-0E8DE0E525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AB3F08-8BA5-4AA2-A6E3-0AFE3310829C}"/>
              </a:ext>
            </a:extLst>
          </p:cNvPr>
          <p:cNvSpPr>
            <a:spLocks noGrp="1"/>
          </p:cNvSpPr>
          <p:nvPr>
            <p:ph type="body" idx="1"/>
          </p:nvPr>
        </p:nvSpPr>
        <p:spPr/>
        <p:txBody>
          <a:bodyPr/>
          <a:lstStyle/>
          <a:p>
            <a:pPr rtl="0" fontAlgn="base"/>
            <a:endParaRPr lang="en-US">
              <a:ea typeface="Calibri"/>
              <a:cs typeface="Calibri"/>
            </a:endParaRPr>
          </a:p>
        </p:txBody>
      </p:sp>
      <p:sp>
        <p:nvSpPr>
          <p:cNvPr id="4" name="Slide Number Placeholder 3">
            <a:extLst>
              <a:ext uri="{FF2B5EF4-FFF2-40B4-BE49-F238E27FC236}">
                <a16:creationId xmlns:a16="http://schemas.microsoft.com/office/drawing/2014/main" id="{91570D60-AF96-EA87-0B85-9A3F812A1055}"/>
              </a:ext>
            </a:extLst>
          </p:cNvPr>
          <p:cNvSpPr>
            <a:spLocks noGrp="1"/>
          </p:cNvSpPr>
          <p:nvPr>
            <p:ph type="sldNum" sz="quarter" idx="5"/>
          </p:nvPr>
        </p:nvSpPr>
        <p:spPr/>
        <p:txBody>
          <a:bodyPr/>
          <a:lstStyle/>
          <a:p>
            <a:fld id="{D0ECA9DC-8E96-4C18-A0D0-F5C5C0229E3D}" type="slidenum">
              <a:rPr lang="en-US" smtClean="0"/>
              <a:t>12</a:t>
            </a:fld>
            <a:endParaRPr lang="en-US"/>
          </a:p>
        </p:txBody>
      </p:sp>
    </p:spTree>
    <p:extLst>
      <p:ext uri="{BB962C8B-B14F-4D97-AF65-F5344CB8AC3E}">
        <p14:creationId xmlns:p14="http://schemas.microsoft.com/office/powerpoint/2010/main" val="29076926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14</a:t>
            </a:fld>
            <a:endParaRPr lang="en-US"/>
          </a:p>
        </p:txBody>
      </p:sp>
    </p:spTree>
    <p:extLst>
      <p:ext uri="{BB962C8B-B14F-4D97-AF65-F5344CB8AC3E}">
        <p14:creationId xmlns:p14="http://schemas.microsoft.com/office/powerpoint/2010/main" val="3101139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3</a:t>
            </a:fld>
            <a:endParaRPr lang="en-US"/>
          </a:p>
        </p:txBody>
      </p:sp>
    </p:spTree>
    <p:extLst>
      <p:ext uri="{BB962C8B-B14F-4D97-AF65-F5344CB8AC3E}">
        <p14:creationId xmlns:p14="http://schemas.microsoft.com/office/powerpoint/2010/main" val="1951634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4</a:t>
            </a:fld>
            <a:endParaRPr lang="en-US"/>
          </a:p>
        </p:txBody>
      </p:sp>
    </p:spTree>
    <p:extLst>
      <p:ext uri="{BB962C8B-B14F-4D97-AF65-F5344CB8AC3E}">
        <p14:creationId xmlns:p14="http://schemas.microsoft.com/office/powerpoint/2010/main" val="3449901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5</a:t>
            </a:fld>
            <a:endParaRPr lang="en-US"/>
          </a:p>
        </p:txBody>
      </p:sp>
    </p:spTree>
    <p:extLst>
      <p:ext uri="{BB962C8B-B14F-4D97-AF65-F5344CB8AC3E}">
        <p14:creationId xmlns:p14="http://schemas.microsoft.com/office/powerpoint/2010/main" val="1273567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a:p>
        </p:txBody>
      </p:sp>
    </p:spTree>
    <p:extLst>
      <p:ext uri="{BB962C8B-B14F-4D97-AF65-F5344CB8AC3E}">
        <p14:creationId xmlns:p14="http://schemas.microsoft.com/office/powerpoint/2010/main" val="4287843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Source: https://www.dhcs.ca.gov/formsandpubs/Documents/MMCDAPLsandPolicyLetters/APL2022/APL22-013.pdf </a:t>
            </a:r>
          </a:p>
        </p:txBody>
      </p:sp>
      <p:sp>
        <p:nvSpPr>
          <p:cNvPr id="4" name="Slide Number Placeholder 3"/>
          <p:cNvSpPr>
            <a:spLocks noGrp="1"/>
          </p:cNvSpPr>
          <p:nvPr>
            <p:ph type="sldNum" sz="quarter" idx="5"/>
          </p:nvPr>
        </p:nvSpPr>
        <p:spPr/>
        <p:txBody>
          <a:bodyPr/>
          <a:lstStyle/>
          <a:p>
            <a:fld id="{D0ECA9DC-8E96-4C18-A0D0-F5C5C0229E3D}" type="slidenum">
              <a:rPr lang="en-US" smtClean="0"/>
              <a:t>7</a:t>
            </a:fld>
            <a:endParaRPr lang="en-US"/>
          </a:p>
        </p:txBody>
      </p:sp>
    </p:spTree>
    <p:extLst>
      <p:ext uri="{BB962C8B-B14F-4D97-AF65-F5344CB8AC3E}">
        <p14:creationId xmlns:p14="http://schemas.microsoft.com/office/powerpoint/2010/main" val="4118724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8</a:t>
            </a:fld>
            <a:endParaRPr lang="en-US"/>
          </a:p>
        </p:txBody>
      </p:sp>
    </p:spTree>
    <p:extLst>
      <p:ext uri="{BB962C8B-B14F-4D97-AF65-F5344CB8AC3E}">
        <p14:creationId xmlns:p14="http://schemas.microsoft.com/office/powerpoint/2010/main" val="3404776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a:p>
        </p:txBody>
      </p:sp>
    </p:spTree>
    <p:extLst>
      <p:ext uri="{BB962C8B-B14F-4D97-AF65-F5344CB8AC3E}">
        <p14:creationId xmlns:p14="http://schemas.microsoft.com/office/powerpoint/2010/main" val="1044375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17166961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mailto:HCBSmodernization@dhcs.ca.gov"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0.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dhcsgovstaging:88/Documents/Managed-Care-Plan-Transition-Policy-Guide.pdf"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dirty="0"/>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a:lstStyle/>
          <a:p>
            <a:r>
              <a:rPr lang="en-US" dirty="0">
                <a:latin typeface="Segoe UI"/>
                <a:cs typeface="Segoe UI"/>
              </a:rPr>
              <a:t>Session #9: Provider Enrollment &amp; Supports</a:t>
            </a:r>
          </a:p>
        </p:txBody>
      </p:sp>
      <p:sp>
        <p:nvSpPr>
          <p:cNvPr id="5" name="Subtitle 2"/>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dirty="0">
                <a:solidFill>
                  <a:schemeClr val="tx1"/>
                </a:solidFill>
              </a:rPr>
              <a:t>October 2025</a:t>
            </a:r>
          </a:p>
        </p:txBody>
      </p:sp>
    </p:spTree>
    <p:extLst>
      <p:ext uri="{BB962C8B-B14F-4D97-AF65-F5344CB8AC3E}">
        <p14:creationId xmlns:p14="http://schemas.microsoft.com/office/powerpoint/2010/main" val="2253376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7B99DA-5F58-635A-41A6-119EC2912568}"/>
              </a:ext>
            </a:extLst>
          </p:cNvPr>
          <p:cNvSpPr>
            <a:spLocks noGrp="1"/>
          </p:cNvSpPr>
          <p:nvPr>
            <p:ph type="title"/>
          </p:nvPr>
        </p:nvSpPr>
        <p:spPr/>
        <p:txBody>
          <a:bodyPr/>
          <a:lstStyle/>
          <a:p>
            <a:r>
              <a:rPr lang="en-US" sz="3600">
                <a:latin typeface="Segoe UI"/>
                <a:cs typeface="Segoe UI"/>
              </a:rPr>
              <a:t>Operational Considerations: Supports for Provider Contracting Ahead of Transition</a:t>
            </a:r>
          </a:p>
        </p:txBody>
      </p:sp>
      <p:sp>
        <p:nvSpPr>
          <p:cNvPr id="4" name="Content Placeholder 3">
            <a:extLst>
              <a:ext uri="{FF2B5EF4-FFF2-40B4-BE49-F238E27FC236}">
                <a16:creationId xmlns:a16="http://schemas.microsoft.com/office/drawing/2014/main" id="{B9FA5245-2DAB-3BC9-BC6A-183740EA65B9}"/>
              </a:ext>
            </a:extLst>
          </p:cNvPr>
          <p:cNvSpPr>
            <a:spLocks noGrp="1"/>
          </p:cNvSpPr>
          <p:nvPr>
            <p:ph sz="quarter" idx="13"/>
          </p:nvPr>
        </p:nvSpPr>
        <p:spPr/>
        <p:txBody>
          <a:bodyPr vert="horz" lIns="91440" tIns="45720" rIns="91440" bIns="45720" rtlCol="0" anchor="t">
            <a:noAutofit/>
          </a:bodyPr>
          <a:lstStyle/>
          <a:p>
            <a:r>
              <a:rPr lang="en-US" sz="2400">
                <a:latin typeface="Segoe UI"/>
                <a:cs typeface="Segoe UI"/>
              </a:rPr>
              <a:t>Provide ample time to allow MCPs to contract, recredential, and complete testing for providers</a:t>
            </a:r>
          </a:p>
          <a:p>
            <a:pPr lvl="1">
              <a:buFont typeface="Courier New" panose="020B0502040204020203" pitchFamily="34" charset="0"/>
              <a:buChar char="o"/>
            </a:pPr>
            <a:r>
              <a:rPr lang="en-US" sz="2000">
                <a:latin typeface="Segoe UI"/>
                <a:cs typeface="Segoe UI"/>
              </a:rPr>
              <a:t>Ensure providers know about the transition far in advance</a:t>
            </a:r>
          </a:p>
          <a:p>
            <a:pPr lvl="1">
              <a:buFont typeface="Courier New" panose="020B0502040204020203" pitchFamily="34" charset="0"/>
              <a:buChar char="o"/>
            </a:pPr>
            <a:r>
              <a:rPr lang="en-US" sz="2000">
                <a:latin typeface="Segoe UI"/>
                <a:cs typeface="Segoe UI"/>
              </a:rPr>
              <a:t>Amend MCP contracts with DHCS well ahead of transition date</a:t>
            </a:r>
          </a:p>
          <a:p>
            <a:r>
              <a:rPr lang="en-US" sz="2400">
                <a:latin typeface="Segoe UI"/>
                <a:cs typeface="Segoe UI"/>
              </a:rPr>
              <a:t>Develop technical assistance resources for providers to help them navigate contracting</a:t>
            </a:r>
          </a:p>
          <a:p>
            <a:r>
              <a:rPr lang="en-US" sz="2400">
                <a:latin typeface="Segoe UI"/>
                <a:cs typeface="Segoe UI"/>
              </a:rPr>
              <a:t>Allow MCPs flexibility to accept provider attestation for credentialing</a:t>
            </a:r>
          </a:p>
          <a:p>
            <a:r>
              <a:rPr lang="en-US" sz="2400">
                <a:latin typeface="Segoe UI"/>
                <a:cs typeface="Segoe UI"/>
              </a:rPr>
              <a:t>Develop standard templates for MCPs to contract with HCBS providers</a:t>
            </a:r>
          </a:p>
          <a:p>
            <a:pPr marL="0" indent="0">
              <a:buNone/>
            </a:pPr>
            <a:endParaRPr lang="en-US" sz="2400" b="1"/>
          </a:p>
          <a:p>
            <a:pPr marL="0" indent="0">
              <a:buNone/>
            </a:pPr>
            <a:r>
              <a:rPr lang="en-US" sz="2400" b="1"/>
              <a:t>Discussion</a:t>
            </a:r>
            <a:r>
              <a:rPr lang="en-US" sz="2400"/>
              <a:t>: How can DHCS support provider contracting with MCPs ahead of the transition?  </a:t>
            </a:r>
            <a:endParaRPr lang="en-US" sz="2400">
              <a:cs typeface="Segoe UI"/>
            </a:endParaRPr>
          </a:p>
          <a:p>
            <a:endParaRPr lang="en-US" sz="2400">
              <a:latin typeface="Segoe UI"/>
              <a:cs typeface="Segoe UI"/>
            </a:endParaRPr>
          </a:p>
        </p:txBody>
      </p:sp>
      <p:sp>
        <p:nvSpPr>
          <p:cNvPr id="2" name="Slide Number Placeholder 1">
            <a:extLst>
              <a:ext uri="{FF2B5EF4-FFF2-40B4-BE49-F238E27FC236}">
                <a16:creationId xmlns:a16="http://schemas.microsoft.com/office/drawing/2014/main" id="{5BAF2778-2826-0F8D-0837-7EEEE94100B5}"/>
              </a:ext>
            </a:extLst>
          </p:cNvPr>
          <p:cNvSpPr>
            <a:spLocks noGrp="1"/>
          </p:cNvSpPr>
          <p:nvPr>
            <p:ph type="sldNum" sz="quarter" idx="12"/>
          </p:nvPr>
        </p:nvSpPr>
        <p:spPr/>
        <p:txBody>
          <a:bodyPr/>
          <a:lstStyle/>
          <a:p>
            <a:fld id="{EB8090AE-F645-47C1-81A8-D4E28BF03D47}" type="slidenum">
              <a:rPr lang="en-US" smtClean="0"/>
              <a:t>10</a:t>
            </a:fld>
            <a:endParaRPr lang="en-US"/>
          </a:p>
        </p:txBody>
      </p:sp>
    </p:spTree>
    <p:extLst>
      <p:ext uri="{BB962C8B-B14F-4D97-AF65-F5344CB8AC3E}">
        <p14:creationId xmlns:p14="http://schemas.microsoft.com/office/powerpoint/2010/main" val="1251426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3C09B92-3A2D-04F2-AA7B-1CA132332179}"/>
              </a:ext>
            </a:extLst>
          </p:cNvPr>
          <p:cNvSpPr>
            <a:spLocks noGrp="1"/>
          </p:cNvSpPr>
          <p:nvPr>
            <p:ph type="title"/>
          </p:nvPr>
        </p:nvSpPr>
        <p:spPr/>
        <p:txBody>
          <a:bodyPr/>
          <a:lstStyle/>
          <a:p>
            <a:r>
              <a:rPr lang="en-US"/>
              <a:t>Provider Enrollment Arrangements</a:t>
            </a:r>
          </a:p>
        </p:txBody>
      </p:sp>
      <p:sp>
        <p:nvSpPr>
          <p:cNvPr id="2" name="Slide Number Placeholder 1">
            <a:extLst>
              <a:ext uri="{FF2B5EF4-FFF2-40B4-BE49-F238E27FC236}">
                <a16:creationId xmlns:a16="http://schemas.microsoft.com/office/drawing/2014/main" id="{551ADD9C-5A5D-54E0-8E84-9997AF1379B9}"/>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11</a:t>
            </a:fld>
            <a:endParaRPr lang="en-US"/>
          </a:p>
        </p:txBody>
      </p:sp>
    </p:spTree>
    <p:extLst>
      <p:ext uri="{BB962C8B-B14F-4D97-AF65-F5344CB8AC3E}">
        <p14:creationId xmlns:p14="http://schemas.microsoft.com/office/powerpoint/2010/main" val="475183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ED6C7-4486-6DE2-417A-467F02C4EBC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A37233F-F0DF-F31B-FEC6-9D12062A13F2}"/>
              </a:ext>
            </a:extLst>
          </p:cNvPr>
          <p:cNvSpPr>
            <a:spLocks noGrp="1"/>
          </p:cNvSpPr>
          <p:nvPr>
            <p:ph type="title"/>
          </p:nvPr>
        </p:nvSpPr>
        <p:spPr>
          <a:xfrm>
            <a:off x="671464" y="402147"/>
            <a:ext cx="10841892" cy="832757"/>
          </a:xfrm>
        </p:spPr>
        <p:txBody>
          <a:bodyPr/>
          <a:lstStyle/>
          <a:p>
            <a:r>
              <a:rPr lang="en-US">
                <a:latin typeface="Segoe UI"/>
                <a:cs typeface="Segoe UI"/>
              </a:rPr>
              <a:t>Current Models for Waiver Provider Enrollment</a:t>
            </a:r>
          </a:p>
        </p:txBody>
      </p:sp>
      <p:sp>
        <p:nvSpPr>
          <p:cNvPr id="6" name="Content Placeholder 5">
            <a:extLst>
              <a:ext uri="{FF2B5EF4-FFF2-40B4-BE49-F238E27FC236}">
                <a16:creationId xmlns:a16="http://schemas.microsoft.com/office/drawing/2014/main" id="{CC204621-0FE5-8AA3-C81C-E866171D1D4F}"/>
              </a:ext>
            </a:extLst>
          </p:cNvPr>
          <p:cNvSpPr>
            <a:spLocks noGrp="1"/>
          </p:cNvSpPr>
          <p:nvPr>
            <p:ph sz="quarter" idx="18"/>
          </p:nvPr>
        </p:nvSpPr>
        <p:spPr>
          <a:xfrm>
            <a:off x="762178" y="1476972"/>
            <a:ext cx="3124200" cy="4352328"/>
          </a:xfrm>
        </p:spPr>
        <p:txBody>
          <a:bodyPr vert="horz" lIns="182880" tIns="182880" rIns="182880" bIns="45720" rtlCol="0" anchor="t">
            <a:noAutofit/>
          </a:bodyPr>
          <a:lstStyle/>
          <a:p>
            <a:pPr marL="0" indent="0">
              <a:buNone/>
            </a:pPr>
            <a:r>
              <a:rPr lang="en-US" sz="2200" b="1" dirty="0">
                <a:latin typeface="Segoe UI"/>
                <a:cs typeface="Segoe UI"/>
              </a:rPr>
              <a:t>ALW</a:t>
            </a:r>
          </a:p>
          <a:p>
            <a:r>
              <a:rPr lang="en-US" sz="2100" dirty="0">
                <a:latin typeface="Segoe UI"/>
                <a:cs typeface="Segoe UI"/>
              </a:rPr>
              <a:t>Medi-Cal providers bill DHCS directly for providing waiver services</a:t>
            </a:r>
          </a:p>
          <a:p>
            <a:pPr marL="457200" lvl="1">
              <a:buFont typeface="Arial" panose="020B0502040204020203" pitchFamily="34" charset="0"/>
              <a:buChar char="•"/>
            </a:pPr>
            <a:r>
              <a:rPr lang="en-US" sz="1800" dirty="0">
                <a:latin typeface="Segoe UI"/>
                <a:cs typeface="Segoe UI"/>
              </a:rPr>
              <a:t>Providers must also enroll with DHCS as a qualified Medi-Cal provider for ALW</a:t>
            </a:r>
            <a:r>
              <a:rPr lang="en-US" sz="1700" dirty="0">
                <a:latin typeface="Segoe UI"/>
                <a:cs typeface="Segoe UI"/>
              </a:rPr>
              <a:t> </a:t>
            </a:r>
          </a:p>
        </p:txBody>
      </p:sp>
      <p:sp>
        <p:nvSpPr>
          <p:cNvPr id="7" name="Content Placeholder 6">
            <a:extLst>
              <a:ext uri="{FF2B5EF4-FFF2-40B4-BE49-F238E27FC236}">
                <a16:creationId xmlns:a16="http://schemas.microsoft.com/office/drawing/2014/main" id="{DB911353-D2C0-F121-1393-EB317C2E13BB}"/>
              </a:ext>
            </a:extLst>
          </p:cNvPr>
          <p:cNvSpPr>
            <a:spLocks noGrp="1"/>
          </p:cNvSpPr>
          <p:nvPr>
            <p:ph sz="quarter" idx="19"/>
          </p:nvPr>
        </p:nvSpPr>
        <p:spPr>
          <a:xfrm>
            <a:off x="4153078" y="1476972"/>
            <a:ext cx="3581222" cy="4352328"/>
          </a:xfrm>
        </p:spPr>
        <p:txBody>
          <a:bodyPr/>
          <a:lstStyle/>
          <a:p>
            <a:pPr marL="0" indent="0">
              <a:buNone/>
            </a:pPr>
            <a:r>
              <a:rPr lang="en-US" sz="2200" b="1"/>
              <a:t>MSSP, HCBA, MCWP</a:t>
            </a:r>
          </a:p>
          <a:p>
            <a:r>
              <a:rPr lang="en-US" sz="2100"/>
              <a:t>MSSP sites and HCBA and MCWP waiver agencies can subcontract with providers to provide waiver services</a:t>
            </a:r>
          </a:p>
          <a:p>
            <a:pPr marL="457200" lvl="1"/>
            <a:r>
              <a:rPr lang="en-US" sz="1800"/>
              <a:t>HCBA and MCWP only subcontract with Medi-Cal enrolled providers</a:t>
            </a:r>
          </a:p>
          <a:p>
            <a:pPr marL="457200" lvl="1"/>
            <a:r>
              <a:rPr lang="en-US" sz="1800"/>
              <a:t>MSSP sites can subcontract with qualified providers not enrolled in Medi-Cal​</a:t>
            </a:r>
            <a:endParaRPr lang="en-US" sz="2000"/>
          </a:p>
        </p:txBody>
      </p:sp>
      <p:sp>
        <p:nvSpPr>
          <p:cNvPr id="8" name="Content Placeholder 7">
            <a:extLst>
              <a:ext uri="{FF2B5EF4-FFF2-40B4-BE49-F238E27FC236}">
                <a16:creationId xmlns:a16="http://schemas.microsoft.com/office/drawing/2014/main" id="{5B5F93E4-C54A-6C71-94BC-E6B4FC5FE985}"/>
              </a:ext>
            </a:extLst>
          </p:cNvPr>
          <p:cNvSpPr>
            <a:spLocks noGrp="1"/>
          </p:cNvSpPr>
          <p:nvPr>
            <p:ph sz="quarter" idx="20"/>
          </p:nvPr>
        </p:nvSpPr>
        <p:spPr>
          <a:xfrm>
            <a:off x="8001000" y="1476972"/>
            <a:ext cx="3428821" cy="4352328"/>
          </a:xfrm>
        </p:spPr>
        <p:txBody>
          <a:bodyPr vert="horz" lIns="182880" tIns="182880" rIns="182880" bIns="45720" rtlCol="0" anchor="t">
            <a:noAutofit/>
          </a:bodyPr>
          <a:lstStyle/>
          <a:p>
            <a:pPr marL="0" indent="0">
              <a:buNone/>
            </a:pPr>
            <a:r>
              <a:rPr lang="en-US" sz="2200" b="1"/>
              <a:t>Community Supports</a:t>
            </a:r>
          </a:p>
          <a:p>
            <a:r>
              <a:rPr lang="en-US" sz="2100">
                <a:latin typeface="Segoe UI"/>
                <a:cs typeface="Segoe UI"/>
              </a:rPr>
              <a:t>Providers enter into network agreements with MCPs, and bill MCPs directly for providing services</a:t>
            </a:r>
          </a:p>
          <a:p>
            <a:r>
              <a:rPr lang="en-US" sz="2100">
                <a:latin typeface="Segoe UI"/>
                <a:cs typeface="Segoe UI"/>
              </a:rPr>
              <a:t>MCPs and providers can contract with Community Care Hubs, which address barriers to enrollment for  providers</a:t>
            </a:r>
            <a:endParaRPr lang="en-US" sz="1800">
              <a:latin typeface="Segoe UI"/>
              <a:cs typeface="Segoe UI"/>
            </a:endParaRPr>
          </a:p>
        </p:txBody>
      </p:sp>
      <p:sp>
        <p:nvSpPr>
          <p:cNvPr id="2" name="Slide Number Placeholder 1">
            <a:extLst>
              <a:ext uri="{FF2B5EF4-FFF2-40B4-BE49-F238E27FC236}">
                <a16:creationId xmlns:a16="http://schemas.microsoft.com/office/drawing/2014/main" id="{9A34F5CA-4D5B-61DE-4E08-A917D65166F4}"/>
              </a:ext>
            </a:extLst>
          </p:cNvPr>
          <p:cNvSpPr>
            <a:spLocks noGrp="1"/>
          </p:cNvSpPr>
          <p:nvPr>
            <p:ph type="sldNum" sz="quarter" idx="12"/>
          </p:nvPr>
        </p:nvSpPr>
        <p:spPr/>
        <p:txBody>
          <a:bodyPr/>
          <a:lstStyle/>
          <a:p>
            <a:fld id="{EB8090AE-F645-47C1-81A8-D4E28BF03D47}" type="slidenum">
              <a:rPr lang="en-US" smtClean="0"/>
              <a:t>12</a:t>
            </a:fld>
            <a:endParaRPr lang="en-US"/>
          </a:p>
        </p:txBody>
      </p:sp>
    </p:spTree>
    <p:extLst>
      <p:ext uri="{BB962C8B-B14F-4D97-AF65-F5344CB8AC3E}">
        <p14:creationId xmlns:p14="http://schemas.microsoft.com/office/powerpoint/2010/main" val="1439581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8A50E1-D3BA-F405-879A-0B8FC93D4013}"/>
              </a:ext>
            </a:extLst>
          </p:cNvPr>
          <p:cNvSpPr>
            <a:spLocks noGrp="1"/>
          </p:cNvSpPr>
          <p:nvPr>
            <p:ph type="title"/>
          </p:nvPr>
        </p:nvSpPr>
        <p:spPr/>
        <p:txBody>
          <a:bodyPr/>
          <a:lstStyle/>
          <a:p>
            <a:r>
              <a:rPr lang="en-US"/>
              <a:t>Learnings from Gap Analysis</a:t>
            </a:r>
          </a:p>
        </p:txBody>
      </p:sp>
      <p:sp>
        <p:nvSpPr>
          <p:cNvPr id="4" name="Content Placeholder 3">
            <a:extLst>
              <a:ext uri="{FF2B5EF4-FFF2-40B4-BE49-F238E27FC236}">
                <a16:creationId xmlns:a16="http://schemas.microsoft.com/office/drawing/2014/main" id="{B9DC345E-6368-8D33-784F-536955B61000}"/>
              </a:ext>
            </a:extLst>
          </p:cNvPr>
          <p:cNvSpPr>
            <a:spLocks noGrp="1"/>
          </p:cNvSpPr>
          <p:nvPr>
            <p:ph sz="quarter" idx="13"/>
          </p:nvPr>
        </p:nvSpPr>
        <p:spPr/>
        <p:txBody>
          <a:bodyPr vert="horz" lIns="91440" tIns="45720" rIns="91440" bIns="45720" rtlCol="0" anchor="t">
            <a:noAutofit/>
          </a:bodyPr>
          <a:lstStyle/>
          <a:p>
            <a:r>
              <a:rPr lang="en-US">
                <a:latin typeface="Segoe UI"/>
                <a:cs typeface="Segoe UI"/>
              </a:rPr>
              <a:t>Provider and waiver agencies subcontract with other providers to deliver services where service gaps exist, but noted some challenges, including: </a:t>
            </a:r>
          </a:p>
          <a:p>
            <a:pPr lvl="1"/>
            <a:r>
              <a:rPr lang="en-US">
                <a:latin typeface="Segoe UI"/>
                <a:cs typeface="Segoe UI"/>
              </a:rPr>
              <a:t>It can be difficult to find and contract with providers that meet qualifications, especially in rural areas</a:t>
            </a:r>
          </a:p>
          <a:p>
            <a:pPr lvl="1"/>
            <a:r>
              <a:rPr lang="en-US"/>
              <a:t>Contractors for transportation, socialization programs, and in-home repairs most difficult to identify </a:t>
            </a:r>
          </a:p>
          <a:p>
            <a:pPr lvl="1"/>
            <a:r>
              <a:rPr lang="en-US"/>
              <a:t>Concern that relying heavily on contracted services can present a risk to quality of care delivered</a:t>
            </a:r>
          </a:p>
        </p:txBody>
      </p:sp>
      <p:sp>
        <p:nvSpPr>
          <p:cNvPr id="2" name="Slide Number Placeholder 1">
            <a:extLst>
              <a:ext uri="{FF2B5EF4-FFF2-40B4-BE49-F238E27FC236}">
                <a16:creationId xmlns:a16="http://schemas.microsoft.com/office/drawing/2014/main" id="{B120BB79-102F-48AC-DC77-93C9745A821E}"/>
              </a:ext>
            </a:extLst>
          </p:cNvPr>
          <p:cNvSpPr>
            <a:spLocks noGrp="1"/>
          </p:cNvSpPr>
          <p:nvPr>
            <p:ph type="sldNum" sz="quarter" idx="12"/>
          </p:nvPr>
        </p:nvSpPr>
        <p:spPr/>
        <p:txBody>
          <a:bodyPr/>
          <a:lstStyle/>
          <a:p>
            <a:fld id="{EB8090AE-F645-47C1-81A8-D4E28BF03D47}" type="slidenum">
              <a:rPr lang="en-US" smtClean="0"/>
              <a:t>13</a:t>
            </a:fld>
            <a:endParaRPr lang="en-US"/>
          </a:p>
        </p:txBody>
      </p:sp>
    </p:spTree>
    <p:extLst>
      <p:ext uri="{BB962C8B-B14F-4D97-AF65-F5344CB8AC3E}">
        <p14:creationId xmlns:p14="http://schemas.microsoft.com/office/powerpoint/2010/main" val="620318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421F45-5F74-B9E1-F4BE-C4BC6D5BFCA2}"/>
              </a:ext>
            </a:extLst>
          </p:cNvPr>
          <p:cNvSpPr>
            <a:spLocks noGrp="1"/>
          </p:cNvSpPr>
          <p:nvPr>
            <p:ph type="title"/>
          </p:nvPr>
        </p:nvSpPr>
        <p:spPr>
          <a:xfrm>
            <a:off x="728512" y="739022"/>
            <a:ext cx="10720559" cy="832757"/>
          </a:xfrm>
        </p:spPr>
        <p:txBody>
          <a:bodyPr/>
          <a:lstStyle/>
          <a:p>
            <a:r>
              <a:rPr lang="en-US" dirty="0">
                <a:latin typeface="Segoe UI"/>
                <a:cs typeface="Segoe UI"/>
              </a:rPr>
              <a:t>Current Models for Waiver Provider Enrollment </a:t>
            </a:r>
            <a:r>
              <a:rPr lang="en-US" dirty="0">
                <a:solidFill>
                  <a:schemeClr val="bg1"/>
                </a:solidFill>
                <a:latin typeface="Segoe UI"/>
                <a:cs typeface="Segoe UI"/>
              </a:rPr>
              <a:t>2</a:t>
            </a:r>
          </a:p>
        </p:txBody>
      </p:sp>
      <p:sp>
        <p:nvSpPr>
          <p:cNvPr id="17" name="Content Placeholder 5">
            <a:extLst>
              <a:ext uri="{FF2B5EF4-FFF2-40B4-BE49-F238E27FC236}">
                <a16:creationId xmlns:a16="http://schemas.microsoft.com/office/drawing/2014/main" id="{637F754B-8C88-4510-7F00-6031EDA8947A}"/>
              </a:ext>
            </a:extLst>
          </p:cNvPr>
          <p:cNvSpPr>
            <a:spLocks noGrp="1"/>
          </p:cNvSpPr>
          <p:nvPr>
            <p:ph sz="quarter" idx="18"/>
          </p:nvPr>
        </p:nvSpPr>
        <p:spPr>
          <a:xfrm>
            <a:off x="762178" y="1476972"/>
            <a:ext cx="3124200" cy="4352328"/>
          </a:xfrm>
        </p:spPr>
        <p:txBody>
          <a:bodyPr vert="horz" lIns="182880" tIns="182880" rIns="182880" bIns="45720" rtlCol="0" anchor="t">
            <a:noAutofit/>
          </a:bodyPr>
          <a:lstStyle/>
          <a:p>
            <a:pPr marL="0" indent="0">
              <a:buNone/>
            </a:pPr>
            <a:r>
              <a:rPr lang="en-US" sz="2200" b="1">
                <a:latin typeface="Segoe UI"/>
                <a:cs typeface="Segoe UI"/>
              </a:rPr>
              <a:t>ALW</a:t>
            </a:r>
          </a:p>
          <a:p>
            <a:r>
              <a:rPr lang="en-US" sz="2100">
                <a:latin typeface="Segoe UI"/>
                <a:cs typeface="Segoe UI"/>
              </a:rPr>
              <a:t>Medi-Cal providers bill DHCS directly for providing waiver services</a:t>
            </a:r>
          </a:p>
          <a:p>
            <a:pPr marL="457200" lvl="1">
              <a:buFont typeface="Arial" panose="020B0502040204020203" pitchFamily="34" charset="0"/>
              <a:buChar char="•"/>
            </a:pPr>
            <a:r>
              <a:rPr lang="en-US" sz="1800">
                <a:latin typeface="Segoe UI"/>
                <a:cs typeface="Segoe UI"/>
              </a:rPr>
              <a:t>Providers must also enroll with DHCS as a qualified Medi-Cal provider for ALW</a:t>
            </a:r>
            <a:r>
              <a:rPr lang="en-US" sz="1700">
                <a:latin typeface="Segoe UI"/>
                <a:cs typeface="Segoe UI"/>
              </a:rPr>
              <a:t> </a:t>
            </a:r>
          </a:p>
        </p:txBody>
      </p:sp>
      <p:sp>
        <p:nvSpPr>
          <p:cNvPr id="18" name="Content Placeholder 6">
            <a:extLst>
              <a:ext uri="{FF2B5EF4-FFF2-40B4-BE49-F238E27FC236}">
                <a16:creationId xmlns:a16="http://schemas.microsoft.com/office/drawing/2014/main" id="{BAD26FA0-EAB8-E40E-DF25-68DDC76DDBC0}"/>
              </a:ext>
            </a:extLst>
          </p:cNvPr>
          <p:cNvSpPr>
            <a:spLocks noGrp="1"/>
          </p:cNvSpPr>
          <p:nvPr>
            <p:ph sz="quarter" idx="19"/>
          </p:nvPr>
        </p:nvSpPr>
        <p:spPr>
          <a:xfrm>
            <a:off x="4153078" y="1476972"/>
            <a:ext cx="3581222" cy="4352328"/>
          </a:xfrm>
        </p:spPr>
        <p:txBody>
          <a:bodyPr/>
          <a:lstStyle/>
          <a:p>
            <a:pPr marL="0" indent="0">
              <a:buNone/>
            </a:pPr>
            <a:r>
              <a:rPr lang="en-US" sz="2200" b="1"/>
              <a:t>MSSP, HCBA, MCWP</a:t>
            </a:r>
          </a:p>
          <a:p>
            <a:r>
              <a:rPr lang="en-US" sz="2100"/>
              <a:t>MSSP sites and HCBA and MCWP waiver agencies can subcontract with providers to provide waiver services</a:t>
            </a:r>
          </a:p>
          <a:p>
            <a:pPr marL="457200" lvl="1"/>
            <a:r>
              <a:rPr lang="en-US" sz="1800"/>
              <a:t>HCBA and MCWP only subcontract with Medi-Cal enrolled providers</a:t>
            </a:r>
          </a:p>
          <a:p>
            <a:pPr marL="457200" lvl="1"/>
            <a:r>
              <a:rPr lang="en-US" sz="1800"/>
              <a:t>MSSP sites can subcontract with qualified providers not enrolled in Medi-Cal​</a:t>
            </a:r>
            <a:endParaRPr lang="en-US" sz="2000"/>
          </a:p>
        </p:txBody>
      </p:sp>
      <p:sp>
        <p:nvSpPr>
          <p:cNvPr id="19" name="Content Placeholder 7">
            <a:extLst>
              <a:ext uri="{FF2B5EF4-FFF2-40B4-BE49-F238E27FC236}">
                <a16:creationId xmlns:a16="http://schemas.microsoft.com/office/drawing/2014/main" id="{2E7F1EC1-D239-AF76-0630-260A0F2A1A7F}"/>
              </a:ext>
            </a:extLst>
          </p:cNvPr>
          <p:cNvSpPr>
            <a:spLocks noGrp="1"/>
          </p:cNvSpPr>
          <p:nvPr>
            <p:ph sz="quarter" idx="20"/>
          </p:nvPr>
        </p:nvSpPr>
        <p:spPr>
          <a:xfrm>
            <a:off x="8001000" y="1476972"/>
            <a:ext cx="3428821" cy="4352328"/>
          </a:xfrm>
        </p:spPr>
        <p:txBody>
          <a:bodyPr vert="horz" lIns="182880" tIns="182880" rIns="182880" bIns="45720" rtlCol="0" anchor="t">
            <a:noAutofit/>
          </a:bodyPr>
          <a:lstStyle/>
          <a:p>
            <a:pPr marL="0" indent="0">
              <a:buNone/>
            </a:pPr>
            <a:r>
              <a:rPr lang="en-US" sz="2200" b="1"/>
              <a:t>Community Supports</a:t>
            </a:r>
          </a:p>
          <a:p>
            <a:r>
              <a:rPr lang="en-US" sz="2100">
                <a:latin typeface="Segoe UI"/>
                <a:cs typeface="Segoe UI"/>
              </a:rPr>
              <a:t>Providers enter into network agreements with MCPs, and bill MCPs directly for providing services</a:t>
            </a:r>
          </a:p>
          <a:p>
            <a:r>
              <a:rPr lang="en-US" sz="2100">
                <a:latin typeface="Segoe UI"/>
                <a:cs typeface="Segoe UI"/>
              </a:rPr>
              <a:t>MCPs and providers can contract with Community Care Hubs, which address barriers to enrollment for  providers</a:t>
            </a:r>
            <a:endParaRPr lang="en-US" sz="1800">
              <a:latin typeface="Segoe UI"/>
              <a:cs typeface="Segoe UI"/>
            </a:endParaRPr>
          </a:p>
        </p:txBody>
      </p:sp>
      <p:sp>
        <p:nvSpPr>
          <p:cNvPr id="9" name="TextBox 8">
            <a:extLst>
              <a:ext uri="{FF2B5EF4-FFF2-40B4-BE49-F238E27FC236}">
                <a16:creationId xmlns:a16="http://schemas.microsoft.com/office/drawing/2014/main" id="{A9C21E46-FF6B-5834-6DB2-7BCD570C2E13}"/>
              </a:ext>
            </a:extLst>
          </p:cNvPr>
          <p:cNvSpPr txBox="1"/>
          <p:nvPr/>
        </p:nvSpPr>
        <p:spPr>
          <a:xfrm>
            <a:off x="841789" y="5938000"/>
            <a:ext cx="10508421" cy="702512"/>
          </a:xfrm>
          <a:prstGeom prst="rect">
            <a:avLst/>
          </a:prstGeom>
        </p:spPr>
        <p:txBody>
          <a:bodyPr wrap="square" rtlCol="0">
            <a:noAutofit/>
          </a:bodyPr>
          <a:lstStyle/>
          <a:p>
            <a:pPr algn="l">
              <a:buClr>
                <a:schemeClr val="accent5"/>
              </a:buClr>
            </a:pPr>
            <a:r>
              <a:rPr lang="en-US" sz="2200" b="1"/>
              <a:t>Discussion</a:t>
            </a:r>
            <a:r>
              <a:rPr lang="en-US" sz="2200"/>
              <a:t>: What advantages or disadvantages do the different models have for providers, waiver enrollees, and plans?  </a:t>
            </a:r>
          </a:p>
        </p:txBody>
      </p:sp>
      <p:sp>
        <p:nvSpPr>
          <p:cNvPr id="2" name="Slide Number Placeholder 1">
            <a:extLst>
              <a:ext uri="{FF2B5EF4-FFF2-40B4-BE49-F238E27FC236}">
                <a16:creationId xmlns:a16="http://schemas.microsoft.com/office/drawing/2014/main" id="{2C2DD4DB-73EE-95DC-ED23-DA33FE2B9EA8}"/>
              </a:ext>
            </a:extLst>
          </p:cNvPr>
          <p:cNvSpPr>
            <a:spLocks noGrp="1"/>
          </p:cNvSpPr>
          <p:nvPr>
            <p:ph type="sldNum" sz="quarter" idx="12"/>
          </p:nvPr>
        </p:nvSpPr>
        <p:spPr/>
        <p:txBody>
          <a:bodyPr/>
          <a:lstStyle/>
          <a:p>
            <a:fld id="{EB8090AE-F645-47C1-81A8-D4E28BF03D47}" type="slidenum">
              <a:rPr lang="en-US" smtClean="0"/>
              <a:t>14</a:t>
            </a:fld>
            <a:endParaRPr lang="en-US"/>
          </a:p>
        </p:txBody>
      </p:sp>
    </p:spTree>
    <p:extLst>
      <p:ext uri="{BB962C8B-B14F-4D97-AF65-F5344CB8AC3E}">
        <p14:creationId xmlns:p14="http://schemas.microsoft.com/office/powerpoint/2010/main" val="2496426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1352F-0CE5-8096-D325-8C7CEA321A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69BE80-68D3-7F8A-CEEE-62EC8093704E}"/>
              </a:ext>
            </a:extLst>
          </p:cNvPr>
          <p:cNvSpPr>
            <a:spLocks noGrp="1"/>
          </p:cNvSpPr>
          <p:nvPr>
            <p:ph type="title"/>
          </p:nvPr>
        </p:nvSpPr>
        <p:spPr/>
        <p:txBody>
          <a:bodyPr/>
          <a:lstStyle/>
          <a:p>
            <a:r>
              <a:rPr lang="en-US"/>
              <a:t>Next Steps and Wrap Up</a:t>
            </a:r>
          </a:p>
        </p:txBody>
      </p:sp>
      <p:sp>
        <p:nvSpPr>
          <p:cNvPr id="2" name="Slide Number Placeholder 1">
            <a:extLst>
              <a:ext uri="{FF2B5EF4-FFF2-40B4-BE49-F238E27FC236}">
                <a16:creationId xmlns:a16="http://schemas.microsoft.com/office/drawing/2014/main" id="{A22EFC07-6366-A2BC-932A-810E1D99B279}"/>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15</a:t>
            </a:fld>
            <a:endParaRPr lang="en-US"/>
          </a:p>
        </p:txBody>
      </p:sp>
    </p:spTree>
    <p:extLst>
      <p:ext uri="{BB962C8B-B14F-4D97-AF65-F5344CB8AC3E}">
        <p14:creationId xmlns:p14="http://schemas.microsoft.com/office/powerpoint/2010/main" val="4184226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4BD7B8-9CEE-2398-C703-171D629B373C}"/>
              </a:ext>
            </a:extLst>
          </p:cNvPr>
          <p:cNvSpPr>
            <a:spLocks noGrp="1"/>
          </p:cNvSpPr>
          <p:nvPr>
            <p:ph type="title"/>
          </p:nvPr>
        </p:nvSpPr>
        <p:spPr/>
        <p:txBody>
          <a:bodyPr/>
          <a:lstStyle/>
          <a:p>
            <a:r>
              <a:rPr lang="en-US"/>
              <a:t>Next Steps</a:t>
            </a:r>
          </a:p>
        </p:txBody>
      </p:sp>
      <p:sp>
        <p:nvSpPr>
          <p:cNvPr id="5" name="Content Placeholder 4">
            <a:extLst>
              <a:ext uri="{FF2B5EF4-FFF2-40B4-BE49-F238E27FC236}">
                <a16:creationId xmlns:a16="http://schemas.microsoft.com/office/drawing/2014/main" id="{E76A2974-A55C-0F2C-6278-EBC4708707BB}"/>
              </a:ext>
            </a:extLst>
          </p:cNvPr>
          <p:cNvSpPr>
            <a:spLocks noGrp="1"/>
          </p:cNvSpPr>
          <p:nvPr>
            <p:ph sz="quarter" idx="13"/>
          </p:nvPr>
        </p:nvSpPr>
        <p:spPr/>
        <p:txBody>
          <a:bodyPr vert="horz" lIns="91440" tIns="45720" rIns="91440" bIns="45720" rtlCol="0" anchor="t">
            <a:noAutofit/>
          </a:bodyPr>
          <a:lstStyle/>
          <a:p>
            <a:r>
              <a:rPr lang="en-US">
                <a:latin typeface="Segoe UI"/>
                <a:cs typeface="Times New Roman"/>
              </a:rPr>
              <a:t>HCBS Integration Planning Workgroup Session #10: Friday, November 7, 2025, from 9:00-10:30 am PT</a:t>
            </a:r>
          </a:p>
          <a:p>
            <a:r>
              <a:rPr lang="en-US">
                <a:latin typeface="Segoe UI"/>
                <a:cs typeface="Times New Roman"/>
              </a:rPr>
              <a:t>Contact the team with questions, suggested topics for discussion, or other input at </a:t>
            </a:r>
            <a:r>
              <a:rPr lang="en-US">
                <a:latin typeface="Segoe UI"/>
                <a:cs typeface="Times New Roman"/>
                <a:hlinkClick r:id="rId2"/>
              </a:rPr>
              <a:t>HCBSIntegration@dhcs.ca.gov</a:t>
            </a:r>
            <a:r>
              <a:rPr lang="en-US">
                <a:latin typeface="Segoe UI"/>
                <a:cs typeface="Times New Roman"/>
              </a:rPr>
              <a:t> </a:t>
            </a:r>
          </a:p>
          <a:p>
            <a:endParaRPr lang="en-US"/>
          </a:p>
        </p:txBody>
      </p:sp>
      <p:sp>
        <p:nvSpPr>
          <p:cNvPr id="2" name="Slide Number Placeholder 1">
            <a:extLst>
              <a:ext uri="{FF2B5EF4-FFF2-40B4-BE49-F238E27FC236}">
                <a16:creationId xmlns:a16="http://schemas.microsoft.com/office/drawing/2014/main" id="{4CD189C2-D7B1-F0B5-5E33-4E88283D23D4}"/>
              </a:ext>
            </a:extLst>
          </p:cNvPr>
          <p:cNvSpPr>
            <a:spLocks noGrp="1"/>
          </p:cNvSpPr>
          <p:nvPr>
            <p:ph type="sldNum" sz="quarter" idx="12"/>
          </p:nvPr>
        </p:nvSpPr>
        <p:spPr/>
        <p:txBody>
          <a:bodyPr/>
          <a:lstStyle/>
          <a:p>
            <a:fld id="{EB8090AE-F645-47C1-81A8-D4E28BF03D47}" type="slidenum">
              <a:rPr lang="en-US" smtClean="0"/>
              <a:t>16</a:t>
            </a:fld>
            <a:endParaRPr lang="en-US"/>
          </a:p>
        </p:txBody>
      </p:sp>
    </p:spTree>
    <p:extLst>
      <p:ext uri="{BB962C8B-B14F-4D97-AF65-F5344CB8AC3E}">
        <p14:creationId xmlns:p14="http://schemas.microsoft.com/office/powerpoint/2010/main" val="3108984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B28A5B-06EC-AEA7-9403-FA4EDD73A199}"/>
              </a:ext>
            </a:extLst>
          </p:cNvPr>
          <p:cNvSpPr>
            <a:spLocks noGrp="1"/>
          </p:cNvSpPr>
          <p:nvPr>
            <p:ph type="title"/>
          </p:nvPr>
        </p:nvSpPr>
        <p:spPr/>
        <p:txBody>
          <a:bodyPr/>
          <a:lstStyle/>
          <a:p>
            <a:r>
              <a:rPr lang="en-US" dirty="0"/>
              <a:t>Meeting #9 Purpose and Agenda</a:t>
            </a:r>
          </a:p>
        </p:txBody>
      </p:sp>
      <p:sp>
        <p:nvSpPr>
          <p:cNvPr id="7" name="Content Placeholder 6">
            <a:extLst>
              <a:ext uri="{FF2B5EF4-FFF2-40B4-BE49-F238E27FC236}">
                <a16:creationId xmlns:a16="http://schemas.microsoft.com/office/drawing/2014/main" id="{616C7188-17D1-0AB5-8DAC-613A4F32E26E}"/>
              </a:ext>
            </a:extLst>
          </p:cNvPr>
          <p:cNvSpPr>
            <a:spLocks noGrp="1"/>
          </p:cNvSpPr>
          <p:nvPr>
            <p:ph sz="quarter" idx="13"/>
          </p:nvPr>
        </p:nvSpPr>
        <p:spPr/>
        <p:txBody>
          <a:bodyPr/>
          <a:lstStyle/>
          <a:p>
            <a:pPr marL="0" indent="0">
              <a:buNone/>
            </a:pPr>
            <a:r>
              <a:rPr lang="en-US" sz="2400" b="1" dirty="0"/>
              <a:t>Purpose</a:t>
            </a:r>
            <a:r>
              <a:rPr lang="en-US" sz="2400" dirty="0"/>
              <a:t>: Identify opportunities to support providers in contracting with managed care plans. Discuss benefits and limitations of models for waiver provider enrollment. </a:t>
            </a:r>
          </a:p>
          <a:p>
            <a:pPr marL="0" indent="0">
              <a:buNone/>
            </a:pPr>
            <a:endParaRPr lang="en-US" sz="1400" dirty="0"/>
          </a:p>
          <a:p>
            <a:pPr marL="0" indent="0">
              <a:buNone/>
            </a:pPr>
            <a:r>
              <a:rPr lang="en-US" sz="2400" dirty="0"/>
              <a:t>Today’s Agenda: </a:t>
            </a:r>
          </a:p>
        </p:txBody>
      </p:sp>
      <p:graphicFrame>
        <p:nvGraphicFramePr>
          <p:cNvPr id="9" name="Content Placeholder 8">
            <a:extLst>
              <a:ext uri="{FF2B5EF4-FFF2-40B4-BE49-F238E27FC236}">
                <a16:creationId xmlns:a16="http://schemas.microsoft.com/office/drawing/2014/main" id="{EDF82ACE-04A5-7070-2BF5-668AD0A6E12F}"/>
              </a:ext>
            </a:extLst>
          </p:cNvPr>
          <p:cNvGraphicFramePr>
            <a:graphicFrameLocks noGrp="1"/>
          </p:cNvGraphicFramePr>
          <p:nvPr>
            <p:ph sz="quarter" idx="4294967295"/>
            <p:extLst>
              <p:ext uri="{D42A27DB-BD31-4B8C-83A1-F6EECF244321}">
                <p14:modId xmlns:p14="http://schemas.microsoft.com/office/powerpoint/2010/main" val="99823021"/>
              </p:ext>
            </p:extLst>
          </p:nvPr>
        </p:nvGraphicFramePr>
        <p:xfrm>
          <a:off x="924342" y="3861976"/>
          <a:ext cx="10212087" cy="2563900"/>
        </p:xfrm>
        <a:graphic>
          <a:graphicData uri="http://schemas.openxmlformats.org/drawingml/2006/table">
            <a:tbl>
              <a:tblPr firstRow="1" bandRow="1">
                <a:tableStyleId>{69012ECD-51FC-41F1-AA8D-1B2483CD663E}</a:tableStyleId>
              </a:tblPr>
              <a:tblGrid>
                <a:gridCol w="2534476">
                  <a:extLst>
                    <a:ext uri="{9D8B030D-6E8A-4147-A177-3AD203B41FA5}">
                      <a16:colId xmlns:a16="http://schemas.microsoft.com/office/drawing/2014/main" val="3649468935"/>
                    </a:ext>
                  </a:extLst>
                </a:gridCol>
                <a:gridCol w="7677611">
                  <a:extLst>
                    <a:ext uri="{9D8B030D-6E8A-4147-A177-3AD203B41FA5}">
                      <a16:colId xmlns:a16="http://schemas.microsoft.com/office/drawing/2014/main" val="1989646861"/>
                    </a:ext>
                  </a:extLst>
                </a:gridCol>
              </a:tblGrid>
              <a:tr h="512780">
                <a:tc>
                  <a:txBody>
                    <a:bodyPr/>
                    <a:lstStyle/>
                    <a:p>
                      <a:r>
                        <a:rPr lang="en-US" sz="2400" dirty="0">
                          <a:latin typeface="+mj-lt"/>
                          <a:cs typeface="Segoe UI Semilight" panose="020B0402040204020203" pitchFamily="34" charset="0"/>
                        </a:rPr>
                        <a:t>Time</a:t>
                      </a:r>
                    </a:p>
                  </a:txBody>
                  <a:tcPr/>
                </a:tc>
                <a:tc>
                  <a:txBody>
                    <a:bodyPr/>
                    <a:lstStyle/>
                    <a:p>
                      <a:r>
                        <a:rPr lang="en-US" sz="2400" dirty="0">
                          <a:latin typeface="+mj-lt"/>
                          <a:cs typeface="Segoe UI Semilight" panose="020B0402040204020203" pitchFamily="34" charset="0"/>
                        </a:rPr>
                        <a:t>Topic</a:t>
                      </a:r>
                    </a:p>
                  </a:txBody>
                  <a:tcPr/>
                </a:tc>
                <a:extLst>
                  <a:ext uri="{0D108BD9-81ED-4DB2-BD59-A6C34878D82A}">
                    <a16:rowId xmlns:a16="http://schemas.microsoft.com/office/drawing/2014/main" val="2702157041"/>
                  </a:ext>
                </a:extLst>
              </a:tr>
              <a:tr h="512780">
                <a:tc>
                  <a:txBody>
                    <a:bodyPr/>
                    <a:lstStyle/>
                    <a:p>
                      <a:r>
                        <a:rPr lang="en-US" sz="2400" dirty="0">
                          <a:latin typeface="Segoe UI" panose="020B0502040204020203" pitchFamily="34" charset="0"/>
                          <a:cs typeface="Segoe UI" panose="020B0502040204020203" pitchFamily="34" charset="0"/>
                        </a:rPr>
                        <a:t>9:00-9:10am</a:t>
                      </a:r>
                    </a:p>
                  </a:txBody>
                  <a:tcPr/>
                </a:tc>
                <a:tc>
                  <a:txBody>
                    <a:bodyPr/>
                    <a:lstStyle/>
                    <a:p>
                      <a:r>
                        <a:rPr lang="en-US" sz="2400" dirty="0">
                          <a:latin typeface="Segoe UI" panose="020B0502040204020203" pitchFamily="34" charset="0"/>
                          <a:cs typeface="Segoe UI" panose="020B0502040204020203" pitchFamily="34" charset="0"/>
                        </a:rPr>
                        <a:t>Welcome and Workgroup Updates</a:t>
                      </a:r>
                    </a:p>
                  </a:txBody>
                  <a:tcPr/>
                </a:tc>
                <a:extLst>
                  <a:ext uri="{0D108BD9-81ED-4DB2-BD59-A6C34878D82A}">
                    <a16:rowId xmlns:a16="http://schemas.microsoft.com/office/drawing/2014/main" val="2107740011"/>
                  </a:ext>
                </a:extLst>
              </a:tr>
              <a:tr h="512780">
                <a:tc>
                  <a:txBody>
                    <a:bodyPr/>
                    <a:lstStyle/>
                    <a:p>
                      <a:r>
                        <a:rPr lang="en-US" sz="2400" dirty="0">
                          <a:latin typeface="Segoe UI" panose="020B0502040204020203" pitchFamily="34" charset="0"/>
                          <a:cs typeface="Segoe UI" panose="020B0502040204020203" pitchFamily="34" charset="0"/>
                        </a:rPr>
                        <a:t>9:10-9:50am</a:t>
                      </a:r>
                    </a:p>
                  </a:txBody>
                  <a:tcPr/>
                </a:tc>
                <a:tc>
                  <a:txBody>
                    <a:bodyPr/>
                    <a:lstStyle/>
                    <a:p>
                      <a:r>
                        <a:rPr lang="en-US" sz="2400" dirty="0">
                          <a:latin typeface="Segoe UI" panose="020B0502040204020203" pitchFamily="34" charset="0"/>
                          <a:cs typeface="Segoe UI" panose="020B0502040204020203" pitchFamily="34" charset="0"/>
                        </a:rPr>
                        <a:t>Provider Supports for Network Contracting</a:t>
                      </a:r>
                    </a:p>
                  </a:txBody>
                  <a:tcPr/>
                </a:tc>
                <a:extLst>
                  <a:ext uri="{0D108BD9-81ED-4DB2-BD59-A6C34878D82A}">
                    <a16:rowId xmlns:a16="http://schemas.microsoft.com/office/drawing/2014/main" val="3202846302"/>
                  </a:ext>
                </a:extLst>
              </a:tr>
              <a:tr h="512780">
                <a:tc>
                  <a:txBody>
                    <a:bodyPr/>
                    <a:lstStyle/>
                    <a:p>
                      <a:r>
                        <a:rPr lang="en-US" sz="2400" dirty="0">
                          <a:latin typeface="Segoe UI" panose="020B0502040204020203" pitchFamily="34" charset="0"/>
                          <a:cs typeface="Segoe UI" panose="020B0502040204020203" pitchFamily="34" charset="0"/>
                        </a:rPr>
                        <a:t>9:50-10:25am</a:t>
                      </a:r>
                    </a:p>
                  </a:txBody>
                  <a:tcPr/>
                </a:tc>
                <a:tc>
                  <a:txBody>
                    <a:bodyPr/>
                    <a:lstStyle/>
                    <a:p>
                      <a:r>
                        <a:rPr lang="en-US" sz="2400">
                          <a:latin typeface="Segoe UI" panose="020B0502040204020203" pitchFamily="34" charset="0"/>
                          <a:cs typeface="Segoe UI" panose="020B0502040204020203" pitchFamily="34" charset="0"/>
                        </a:rPr>
                        <a:t>Provider Enrollment Arrangements</a:t>
                      </a:r>
                    </a:p>
                  </a:txBody>
                  <a:tcPr/>
                </a:tc>
                <a:extLst>
                  <a:ext uri="{0D108BD9-81ED-4DB2-BD59-A6C34878D82A}">
                    <a16:rowId xmlns:a16="http://schemas.microsoft.com/office/drawing/2014/main" val="1860723575"/>
                  </a:ext>
                </a:extLst>
              </a:tr>
              <a:tr h="512780">
                <a:tc>
                  <a:txBody>
                    <a:bodyPr/>
                    <a:lstStyle/>
                    <a:p>
                      <a:r>
                        <a:rPr lang="en-US" sz="2400" dirty="0">
                          <a:latin typeface="Segoe UI" panose="020B0502040204020203" pitchFamily="34" charset="0"/>
                          <a:cs typeface="Segoe UI" panose="020B0502040204020203" pitchFamily="34" charset="0"/>
                        </a:rPr>
                        <a:t>10:25-10:30am</a:t>
                      </a:r>
                    </a:p>
                  </a:txBody>
                  <a:tcPr/>
                </a:tc>
                <a:tc>
                  <a:txBody>
                    <a:bodyPr/>
                    <a:lstStyle/>
                    <a:p>
                      <a:r>
                        <a:rPr lang="en-US" sz="2400" dirty="0">
                          <a:latin typeface="Segoe UI" panose="020B0502040204020203" pitchFamily="34" charset="0"/>
                          <a:cs typeface="Segoe UI" panose="020B0502040204020203" pitchFamily="34" charset="0"/>
                        </a:rPr>
                        <a:t>Next Steps and Wrap Up</a:t>
                      </a:r>
                    </a:p>
                  </a:txBody>
                  <a:tcPr/>
                </a:tc>
                <a:extLst>
                  <a:ext uri="{0D108BD9-81ED-4DB2-BD59-A6C34878D82A}">
                    <a16:rowId xmlns:a16="http://schemas.microsoft.com/office/drawing/2014/main" val="4094367787"/>
                  </a:ext>
                </a:extLst>
              </a:tr>
            </a:tbl>
          </a:graphicData>
        </a:graphic>
      </p:graphicFrame>
    </p:spTree>
    <p:extLst>
      <p:ext uri="{BB962C8B-B14F-4D97-AF65-F5344CB8AC3E}">
        <p14:creationId xmlns:p14="http://schemas.microsoft.com/office/powerpoint/2010/main" val="499223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3C45EF9-C4B1-4870-0768-6EC3ADA63D2D}"/>
              </a:ext>
            </a:extLst>
          </p:cNvPr>
          <p:cNvSpPr>
            <a:spLocks noGrp="1"/>
          </p:cNvSpPr>
          <p:nvPr>
            <p:ph type="title"/>
          </p:nvPr>
        </p:nvSpPr>
        <p:spPr/>
        <p:txBody>
          <a:bodyPr/>
          <a:lstStyle/>
          <a:p>
            <a:r>
              <a:rPr lang="en-US"/>
              <a:t>Workgroup Updates</a:t>
            </a:r>
          </a:p>
        </p:txBody>
      </p:sp>
      <p:sp>
        <p:nvSpPr>
          <p:cNvPr id="7" name="Content Placeholder 6">
            <a:extLst>
              <a:ext uri="{FF2B5EF4-FFF2-40B4-BE49-F238E27FC236}">
                <a16:creationId xmlns:a16="http://schemas.microsoft.com/office/drawing/2014/main" id="{E8DCE517-BC59-3C94-4A3D-8386C299697D}"/>
              </a:ext>
            </a:extLst>
          </p:cNvPr>
          <p:cNvSpPr>
            <a:spLocks noGrp="1"/>
          </p:cNvSpPr>
          <p:nvPr>
            <p:ph sz="quarter" idx="13"/>
          </p:nvPr>
        </p:nvSpPr>
        <p:spPr/>
        <p:txBody>
          <a:bodyPr/>
          <a:lstStyle/>
          <a:p>
            <a:r>
              <a:rPr lang="en-US" dirty="0"/>
              <a:t>New Workgroup member</a:t>
            </a:r>
            <a:endParaRPr lang="en-US" strike="sngStrike" dirty="0"/>
          </a:p>
          <a:p>
            <a:r>
              <a:rPr lang="en-US" dirty="0"/>
              <a:t>Updates from August Pulse Check</a:t>
            </a:r>
          </a:p>
          <a:p>
            <a:pPr lvl="1"/>
            <a:r>
              <a:rPr lang="en-US" dirty="0"/>
              <a:t>Focus of discussion topics</a:t>
            </a:r>
          </a:p>
          <a:p>
            <a:pPr lvl="1"/>
            <a:r>
              <a:rPr lang="en-US" dirty="0"/>
              <a:t>Small group sessions</a:t>
            </a:r>
          </a:p>
          <a:p>
            <a:pPr lvl="1"/>
            <a:r>
              <a:rPr lang="en-US" dirty="0"/>
              <a:t>Greater transparency </a:t>
            </a:r>
          </a:p>
          <a:p>
            <a:pPr lvl="1"/>
            <a:r>
              <a:rPr lang="en-US" dirty="0"/>
              <a:t>Use of workgroup input</a:t>
            </a:r>
          </a:p>
          <a:p>
            <a:pPr lvl="1"/>
            <a:r>
              <a:rPr lang="en-US" dirty="0"/>
              <a:t>Update on timeline</a:t>
            </a:r>
          </a:p>
        </p:txBody>
      </p:sp>
      <p:sp>
        <p:nvSpPr>
          <p:cNvPr id="2" name="Slide Number Placeholder 1">
            <a:extLst>
              <a:ext uri="{FF2B5EF4-FFF2-40B4-BE49-F238E27FC236}">
                <a16:creationId xmlns:a16="http://schemas.microsoft.com/office/drawing/2014/main" id="{4C8A7AE3-036D-0BF0-7357-228825885EA7}"/>
              </a:ext>
            </a:extLst>
          </p:cNvPr>
          <p:cNvSpPr>
            <a:spLocks noGrp="1"/>
          </p:cNvSpPr>
          <p:nvPr>
            <p:ph type="sldNum" sz="quarter" idx="12"/>
          </p:nvPr>
        </p:nvSpPr>
        <p:spPr/>
        <p:txBody>
          <a:bodyPr/>
          <a:lstStyle/>
          <a:p>
            <a:fld id="{EB8090AE-F645-47C1-81A8-D4E28BF03D47}" type="slidenum">
              <a:rPr lang="en-US" smtClean="0"/>
              <a:t>3</a:t>
            </a:fld>
            <a:endParaRPr lang="en-US"/>
          </a:p>
        </p:txBody>
      </p:sp>
    </p:spTree>
    <p:extLst>
      <p:ext uri="{BB962C8B-B14F-4D97-AF65-F5344CB8AC3E}">
        <p14:creationId xmlns:p14="http://schemas.microsoft.com/office/powerpoint/2010/main" val="2019276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4549F-B5A1-51CF-D512-1E4D7769588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B76B6A9-F402-7D45-26FA-C2E17CE44649}"/>
              </a:ext>
            </a:extLst>
          </p:cNvPr>
          <p:cNvSpPr>
            <a:spLocks noGrp="1"/>
          </p:cNvSpPr>
          <p:nvPr>
            <p:ph type="title"/>
          </p:nvPr>
        </p:nvSpPr>
        <p:spPr/>
        <p:txBody>
          <a:bodyPr/>
          <a:lstStyle/>
          <a:p>
            <a:r>
              <a:rPr lang="en-US"/>
              <a:t>Roadmap Updates</a:t>
            </a:r>
          </a:p>
        </p:txBody>
      </p:sp>
      <p:sp>
        <p:nvSpPr>
          <p:cNvPr id="7" name="Content Placeholder 6">
            <a:extLst>
              <a:ext uri="{FF2B5EF4-FFF2-40B4-BE49-F238E27FC236}">
                <a16:creationId xmlns:a16="http://schemas.microsoft.com/office/drawing/2014/main" id="{50F15222-3CF4-9309-D317-15BE1FBF038B}"/>
              </a:ext>
            </a:extLst>
          </p:cNvPr>
          <p:cNvSpPr>
            <a:spLocks noGrp="1"/>
          </p:cNvSpPr>
          <p:nvPr>
            <p:ph sz="quarter" idx="13"/>
          </p:nvPr>
        </p:nvSpPr>
        <p:spPr/>
        <p:txBody>
          <a:bodyPr/>
          <a:lstStyle/>
          <a:p>
            <a:r>
              <a:rPr lang="en-US"/>
              <a:t>DHCS Updates</a:t>
            </a:r>
          </a:p>
          <a:p>
            <a:r>
              <a:rPr lang="en-US"/>
              <a:t>Results of fiscal analysis will be available in November</a:t>
            </a:r>
          </a:p>
          <a:p>
            <a:pPr lvl="1"/>
            <a:r>
              <a:rPr lang="en-US"/>
              <a:t>Fiscal analysis will shape decision on moving forward with de novo waivers or transitioning the four existing waivers into managed care</a:t>
            </a:r>
          </a:p>
          <a:p>
            <a:r>
              <a:rPr lang="en-US"/>
              <a:t>DHCS making progress on topics relevant to either approach </a:t>
            </a:r>
          </a:p>
          <a:p>
            <a:pPr lvl="1"/>
            <a:r>
              <a:rPr lang="en-US"/>
              <a:t>Overlap between community supports and waivers</a:t>
            </a:r>
          </a:p>
          <a:p>
            <a:pPr lvl="1"/>
            <a:r>
              <a:rPr lang="en-US"/>
              <a:t>Roles and responsibilities for state agencies, case management entities, and managed care plans</a:t>
            </a:r>
          </a:p>
          <a:p>
            <a:pPr lvl="1"/>
            <a:r>
              <a:rPr lang="en-US"/>
              <a:t>Provider types and enrollment</a:t>
            </a:r>
          </a:p>
          <a:p>
            <a:pPr lvl="1"/>
            <a:endParaRPr lang="en-US"/>
          </a:p>
        </p:txBody>
      </p:sp>
      <p:sp>
        <p:nvSpPr>
          <p:cNvPr id="2" name="Slide Number Placeholder 1">
            <a:extLst>
              <a:ext uri="{FF2B5EF4-FFF2-40B4-BE49-F238E27FC236}">
                <a16:creationId xmlns:a16="http://schemas.microsoft.com/office/drawing/2014/main" id="{902F7A3C-822E-AC48-6AD0-BBE152531096}"/>
              </a:ext>
            </a:extLst>
          </p:cNvPr>
          <p:cNvSpPr>
            <a:spLocks noGrp="1"/>
          </p:cNvSpPr>
          <p:nvPr>
            <p:ph type="sldNum" sz="quarter" idx="12"/>
          </p:nvPr>
        </p:nvSpPr>
        <p:spPr/>
        <p:txBody>
          <a:bodyPr/>
          <a:lstStyle/>
          <a:p>
            <a:fld id="{EB8090AE-F645-47C1-81A8-D4E28BF03D47}" type="slidenum">
              <a:rPr lang="en-US" smtClean="0"/>
              <a:t>4</a:t>
            </a:fld>
            <a:endParaRPr lang="en-US"/>
          </a:p>
        </p:txBody>
      </p:sp>
    </p:spTree>
    <p:extLst>
      <p:ext uri="{BB962C8B-B14F-4D97-AF65-F5344CB8AC3E}">
        <p14:creationId xmlns:p14="http://schemas.microsoft.com/office/powerpoint/2010/main" val="3731944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98B9C-7871-7173-05E9-EBDE7A0455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ABAE02B-6743-CC53-B83E-154085560CC6}"/>
              </a:ext>
            </a:extLst>
          </p:cNvPr>
          <p:cNvSpPr>
            <a:spLocks noGrp="1"/>
          </p:cNvSpPr>
          <p:nvPr>
            <p:ph type="title"/>
          </p:nvPr>
        </p:nvSpPr>
        <p:spPr/>
        <p:txBody>
          <a:bodyPr/>
          <a:lstStyle/>
          <a:p>
            <a:r>
              <a:rPr lang="en-US">
                <a:latin typeface="Segoe UI"/>
                <a:cs typeface="Segoe UI"/>
              </a:rPr>
              <a:t>HCBS Integration Planning: Key Milestones</a:t>
            </a:r>
          </a:p>
        </p:txBody>
      </p:sp>
      <p:graphicFrame>
        <p:nvGraphicFramePr>
          <p:cNvPr id="5" name="Content Placeholder 4" descr="In 2023 through 2024, conduct Gap Analysis research and stakeholder engagement. In Fall 2024 DHCS, CDA, and CDPH initiate HCBS Integration Planning. In January 2025 DHCS Leadership Summit on preliminary direction. In March 2025 there is the Call for Nominations for the HCBS Integration Planning Workgroup. In May 2025 the HCBS Integration Planning Workgroup meetings and public forum updates begin. In Winter 2025 there is a DHCS Leadership Summit on design decisions. In Spring 2026 there is a draft Concept Paper. In Summer 2026 there is the Workgroup review of the Concept Paper. In Fall 2026 there is a Release of Concept Paper for public comment and submission to CMS. In Winter 2026 and Beyond DHCS will finalize the HCBS Integration Roadmap and begin waiver applications or amendments.">
            <a:extLst>
              <a:ext uri="{FF2B5EF4-FFF2-40B4-BE49-F238E27FC236}">
                <a16:creationId xmlns:a16="http://schemas.microsoft.com/office/drawing/2014/main" id="{9522C68D-089A-422A-362B-0CA27384C417}"/>
              </a:ext>
              <a:ext uri="{C183D7F6-B498-43B3-948B-1728B52AA6E4}">
                <adec:decorative xmlns:adec="http://schemas.microsoft.com/office/drawing/2017/decorative" val="0"/>
              </a:ext>
            </a:extLst>
          </p:cNvPr>
          <p:cNvGraphicFramePr>
            <a:graphicFrameLocks noGrp="1"/>
          </p:cNvGraphicFramePr>
          <p:nvPr>
            <p:ph sz="quarter" idx="4294967295"/>
            <p:extLst>
              <p:ext uri="{D42A27DB-BD31-4B8C-83A1-F6EECF244321}">
                <p14:modId xmlns:p14="http://schemas.microsoft.com/office/powerpoint/2010/main" val="3496629211"/>
              </p:ext>
            </p:extLst>
          </p:nvPr>
        </p:nvGraphicFramePr>
        <p:xfrm>
          <a:off x="0" y="1509291"/>
          <a:ext cx="12192000" cy="44906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5" name="Table 14">
            <a:extLst>
              <a:ext uri="{FF2B5EF4-FFF2-40B4-BE49-F238E27FC236}">
                <a16:creationId xmlns:a16="http://schemas.microsoft.com/office/drawing/2014/main" id="{D557140A-10DF-5149-FC71-ABF2E22486B9}"/>
              </a:ext>
              <a:ext uri="{C183D7F6-B498-43B3-948B-1728B52AA6E4}">
                <adec:decorative xmlns:adec="http://schemas.microsoft.com/office/drawing/2017/decorative" val="1"/>
              </a:ext>
            </a:extLst>
          </p:cNvPr>
          <p:cNvGraphicFramePr>
            <a:graphicFrameLocks noGrp="1"/>
          </p:cNvGraphicFramePr>
          <p:nvPr/>
        </p:nvGraphicFramePr>
        <p:xfrm>
          <a:off x="4145241" y="1796353"/>
          <a:ext cx="2341488" cy="1584960"/>
        </p:xfrm>
        <a:graphic>
          <a:graphicData uri="http://schemas.openxmlformats.org/drawingml/2006/table">
            <a:tbl>
              <a:tblPr firstRow="1" bandRow="1">
                <a:tableStyleId>{5C22544A-7EE6-4342-B048-85BDC9FD1C3A}</a:tableStyleId>
              </a:tblPr>
              <a:tblGrid>
                <a:gridCol w="2341488">
                  <a:extLst>
                    <a:ext uri="{9D8B030D-6E8A-4147-A177-3AD203B41FA5}">
                      <a16:colId xmlns:a16="http://schemas.microsoft.com/office/drawing/2014/main" val="1761256571"/>
                    </a:ext>
                  </a:extLst>
                </a:gridCol>
              </a:tblGrid>
              <a:tr h="1467900">
                <a:tc>
                  <a:txBody>
                    <a:bodyPr/>
                    <a:lstStyle/>
                    <a:p>
                      <a:pPr marL="0" lvl="0" indent="0" algn="l">
                        <a:lnSpc>
                          <a:spcPct val="100000"/>
                        </a:lnSpc>
                        <a:buNone/>
                      </a:pPr>
                      <a:r>
                        <a:rPr lang="en-US" sz="1800" b="0" i="0" u="none" strike="noStrike" baseline="0" noProof="0">
                          <a:solidFill>
                            <a:srgbClr val="000000"/>
                          </a:solidFill>
                          <a:latin typeface="Segoe UI"/>
                        </a:rPr>
                        <a:t>Began HCBS Integration Planning Workgroup meetings and public forum updates </a:t>
                      </a:r>
                    </a:p>
                    <a:p>
                      <a:pPr marL="0" lvl="0" indent="0" algn="l">
                        <a:lnSpc>
                          <a:spcPct val="100000"/>
                        </a:lnSpc>
                        <a:buNone/>
                      </a:pPr>
                      <a:endParaRPr lang="en-US" sz="800" b="0" i="0" u="none" strike="noStrike" baseline="0" noProof="0">
                        <a:solidFill>
                          <a:srgbClr val="000000"/>
                        </a:solidFill>
                        <a:latin typeface="Segoe UI"/>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3" name="Table 12">
            <a:extLst>
              <a:ext uri="{FF2B5EF4-FFF2-40B4-BE49-F238E27FC236}">
                <a16:creationId xmlns:a16="http://schemas.microsoft.com/office/drawing/2014/main" id="{C5B7E1F1-431C-1213-2124-954603E0F922}"/>
              </a:ext>
              <a:ext uri="{C183D7F6-B498-43B3-948B-1728B52AA6E4}">
                <adec:decorative xmlns:adec="http://schemas.microsoft.com/office/drawing/2017/decorative" val="1"/>
              </a:ext>
            </a:extLst>
          </p:cNvPr>
          <p:cNvGraphicFramePr>
            <a:graphicFrameLocks noGrp="1"/>
          </p:cNvGraphicFramePr>
          <p:nvPr/>
        </p:nvGraphicFramePr>
        <p:xfrm>
          <a:off x="5315983" y="4143398"/>
          <a:ext cx="1981699" cy="1155456"/>
        </p:xfrm>
        <a:graphic>
          <a:graphicData uri="http://schemas.openxmlformats.org/drawingml/2006/table">
            <a:tbl>
              <a:tblPr firstRow="1" bandRow="1">
                <a:tableStyleId>{5C22544A-7EE6-4342-B048-85BDC9FD1C3A}</a:tableStyleId>
              </a:tblPr>
              <a:tblGrid>
                <a:gridCol w="1981699">
                  <a:extLst>
                    <a:ext uri="{9D8B030D-6E8A-4147-A177-3AD203B41FA5}">
                      <a16:colId xmlns:a16="http://schemas.microsoft.com/office/drawing/2014/main" val="1761256571"/>
                    </a:ext>
                  </a:extLst>
                </a:gridCol>
              </a:tblGrid>
              <a:tr h="1155456">
                <a:tc>
                  <a:txBody>
                    <a:bodyPr/>
                    <a:lstStyle/>
                    <a:p>
                      <a:pPr lvl="0">
                        <a:buNone/>
                      </a:pPr>
                      <a:endParaRPr lang="en-US" sz="800" b="0" i="0">
                        <a:solidFill>
                          <a:schemeClr val="tx1"/>
                        </a:solidFill>
                        <a:latin typeface="Segoe UI"/>
                        <a:cs typeface="Segoe UI"/>
                      </a:endParaRPr>
                    </a:p>
                    <a:p>
                      <a:pPr lvl="0">
                        <a:buNone/>
                      </a:pPr>
                      <a:r>
                        <a:rPr lang="en-US" sz="1800" b="0" i="0">
                          <a:solidFill>
                            <a:schemeClr val="tx1"/>
                          </a:solidFill>
                          <a:latin typeface="Segoe UI"/>
                          <a:cs typeface="Segoe UI"/>
                        </a:rPr>
                        <a:t>DHCS Leadership Summit on design decisions</a:t>
                      </a:r>
                      <a:endParaRPr lang="en-US" sz="1800" b="0"/>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2" name="Table 1">
            <a:extLst>
              <a:ext uri="{FF2B5EF4-FFF2-40B4-BE49-F238E27FC236}">
                <a16:creationId xmlns:a16="http://schemas.microsoft.com/office/drawing/2014/main" id="{5CA2A061-F17D-C9C1-52D4-AC7728F5F09E}"/>
              </a:ext>
              <a:ext uri="{C183D7F6-B498-43B3-948B-1728B52AA6E4}">
                <adec:decorative xmlns:adec="http://schemas.microsoft.com/office/drawing/2017/decorative" val="1"/>
              </a:ext>
            </a:extLst>
          </p:cNvPr>
          <p:cNvGraphicFramePr>
            <a:graphicFrameLocks noGrp="1"/>
          </p:cNvGraphicFramePr>
          <p:nvPr/>
        </p:nvGraphicFramePr>
        <p:xfrm>
          <a:off x="6654295" y="2451196"/>
          <a:ext cx="1722546" cy="930117"/>
        </p:xfrm>
        <a:graphic>
          <a:graphicData uri="http://schemas.openxmlformats.org/drawingml/2006/table">
            <a:tbl>
              <a:tblPr firstRow="1" bandRow="1">
                <a:tableStyleId>{5C22544A-7EE6-4342-B048-85BDC9FD1C3A}</a:tableStyleId>
              </a:tblPr>
              <a:tblGrid>
                <a:gridCol w="1722546">
                  <a:extLst>
                    <a:ext uri="{9D8B030D-6E8A-4147-A177-3AD203B41FA5}">
                      <a16:colId xmlns:a16="http://schemas.microsoft.com/office/drawing/2014/main" val="1761256571"/>
                    </a:ext>
                  </a:extLst>
                </a:gridCol>
              </a:tblGrid>
              <a:tr h="930117">
                <a:tc>
                  <a:txBody>
                    <a:bodyPr/>
                    <a:lstStyle/>
                    <a:p>
                      <a:pPr lvl="0">
                        <a:buNone/>
                      </a:pPr>
                      <a:r>
                        <a:rPr lang="en-US" sz="1800" b="0" i="0" dirty="0">
                          <a:solidFill>
                            <a:schemeClr val="tx1"/>
                          </a:solidFill>
                          <a:latin typeface="Segoe UI"/>
                          <a:cs typeface="Segoe UI"/>
                        </a:rPr>
                        <a:t>Draft Concept Paper</a:t>
                      </a:r>
                    </a:p>
                    <a:p>
                      <a:pPr lvl="0">
                        <a:buNone/>
                      </a:pPr>
                      <a:endParaRPr lang="en-US" sz="800" b="0" i="0" dirty="0">
                        <a:solidFill>
                          <a:schemeClr val="tx1"/>
                        </a:solidFill>
                        <a:latin typeface="Segoe UI"/>
                        <a:cs typeface="Segoe UI"/>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6" name="Table 15">
            <a:extLst>
              <a:ext uri="{FF2B5EF4-FFF2-40B4-BE49-F238E27FC236}">
                <a16:creationId xmlns:a16="http://schemas.microsoft.com/office/drawing/2014/main" id="{99E9C654-8270-B849-788F-407ABB084484}"/>
              </a:ext>
              <a:ext uri="{C183D7F6-B498-43B3-948B-1728B52AA6E4}">
                <adec:decorative xmlns:adec="http://schemas.microsoft.com/office/drawing/2017/decorative" val="1"/>
              </a:ext>
            </a:extLst>
          </p:cNvPr>
          <p:cNvGraphicFramePr>
            <a:graphicFrameLocks noGrp="1"/>
          </p:cNvGraphicFramePr>
          <p:nvPr/>
        </p:nvGraphicFramePr>
        <p:xfrm>
          <a:off x="7920235" y="4140002"/>
          <a:ext cx="1722545" cy="1036320"/>
        </p:xfrm>
        <a:graphic>
          <a:graphicData uri="http://schemas.openxmlformats.org/drawingml/2006/table">
            <a:tbl>
              <a:tblPr firstRow="1" bandRow="1">
                <a:tableStyleId>{5C22544A-7EE6-4342-B048-85BDC9FD1C3A}</a:tableStyleId>
              </a:tblPr>
              <a:tblGrid>
                <a:gridCol w="1722545">
                  <a:extLst>
                    <a:ext uri="{9D8B030D-6E8A-4147-A177-3AD203B41FA5}">
                      <a16:colId xmlns:a16="http://schemas.microsoft.com/office/drawing/2014/main" val="1761256571"/>
                    </a:ext>
                  </a:extLst>
                </a:gridCol>
              </a:tblGrid>
              <a:tr h="370840">
                <a:tc>
                  <a:txBody>
                    <a:bodyPr/>
                    <a:lstStyle/>
                    <a:p>
                      <a:pPr lvl="0"/>
                      <a:endParaRPr lang="en-US" sz="800" b="0" i="0" dirty="0">
                        <a:solidFill>
                          <a:schemeClr val="tx1"/>
                        </a:solidFill>
                        <a:latin typeface="Segoe UI" panose="020B0502040204020203" pitchFamily="34" charset="0"/>
                        <a:cs typeface="Segoe UI" panose="020B0502040204020203" pitchFamily="34" charset="0"/>
                      </a:endParaRPr>
                    </a:p>
                    <a:p>
                      <a:pPr lvl="0">
                        <a:buNone/>
                      </a:pPr>
                      <a:r>
                        <a:rPr lang="en-US" sz="1800" b="0" i="0" dirty="0">
                          <a:solidFill>
                            <a:schemeClr val="tx1"/>
                          </a:solidFill>
                          <a:latin typeface="Segoe UI"/>
                          <a:cs typeface="Segoe UI"/>
                        </a:rPr>
                        <a:t>Workgroup review of Concept Paper</a:t>
                      </a: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7" name="Table 16">
            <a:extLst>
              <a:ext uri="{FF2B5EF4-FFF2-40B4-BE49-F238E27FC236}">
                <a16:creationId xmlns:a16="http://schemas.microsoft.com/office/drawing/2014/main" id="{55A4C26B-41D8-E448-5CE0-E81DA1CAC38D}"/>
              </a:ext>
              <a:ext uri="{C183D7F6-B498-43B3-948B-1728B52AA6E4}">
                <adec:decorative xmlns:adec="http://schemas.microsoft.com/office/drawing/2017/decorative" val="1"/>
              </a:ext>
            </a:extLst>
          </p:cNvPr>
          <p:cNvGraphicFramePr>
            <a:graphicFrameLocks noGrp="1"/>
          </p:cNvGraphicFramePr>
          <p:nvPr/>
        </p:nvGraphicFramePr>
        <p:xfrm>
          <a:off x="9269838" y="2053145"/>
          <a:ext cx="2252789" cy="1323457"/>
        </p:xfrm>
        <a:graphic>
          <a:graphicData uri="http://schemas.openxmlformats.org/drawingml/2006/table">
            <a:tbl>
              <a:tblPr firstRow="1" bandRow="1">
                <a:tableStyleId>{5C22544A-7EE6-4342-B048-85BDC9FD1C3A}</a:tableStyleId>
              </a:tblPr>
              <a:tblGrid>
                <a:gridCol w="2252789">
                  <a:extLst>
                    <a:ext uri="{9D8B030D-6E8A-4147-A177-3AD203B41FA5}">
                      <a16:colId xmlns:a16="http://schemas.microsoft.com/office/drawing/2014/main" val="1761256571"/>
                    </a:ext>
                  </a:extLst>
                </a:gridCol>
              </a:tblGrid>
              <a:tr h="1323457">
                <a:tc>
                  <a:txBody>
                    <a:bodyPr/>
                    <a:lstStyle/>
                    <a:p>
                      <a:pPr lvl="0">
                        <a:buNone/>
                      </a:pPr>
                      <a:r>
                        <a:rPr lang="en-US" sz="1800" b="0" i="0" dirty="0">
                          <a:solidFill>
                            <a:schemeClr val="tx1"/>
                          </a:solidFill>
                          <a:latin typeface="+mn-lt"/>
                          <a:cs typeface="Segoe UI"/>
                        </a:rPr>
                        <a:t>Release of Concept Paper for public comment and submission to CMS</a:t>
                      </a:r>
                      <a:endParaRPr lang="en-US" sz="1800" b="0" dirty="0">
                        <a:latin typeface="+mn-lt"/>
                      </a:endParaRPr>
                    </a:p>
                    <a:p>
                      <a:pPr lvl="0"/>
                      <a:endParaRPr lang="en-US" sz="800" b="0" i="0" dirty="0">
                        <a:solidFill>
                          <a:schemeClr val="tx1"/>
                        </a:solidFill>
                        <a:latin typeface="Segoe UI Semilight" panose="020B0402040204020203" pitchFamily="34" charset="0"/>
                        <a:cs typeface="Segoe UI Semilight" panose="020B0402040204020203" pitchFamily="34" charset="0"/>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8" name="Table 17">
            <a:extLst>
              <a:ext uri="{FF2B5EF4-FFF2-40B4-BE49-F238E27FC236}">
                <a16:creationId xmlns:a16="http://schemas.microsoft.com/office/drawing/2014/main" id="{C50736EA-D654-6F0B-C675-644C72811EBA}"/>
              </a:ext>
              <a:ext uri="{C183D7F6-B498-43B3-948B-1728B52AA6E4}">
                <adec:decorative xmlns:adec="http://schemas.microsoft.com/office/drawing/2017/decorative" val="1"/>
              </a:ext>
            </a:extLst>
          </p:cNvPr>
          <p:cNvGraphicFramePr>
            <a:graphicFrameLocks noGrp="1"/>
          </p:cNvGraphicFramePr>
          <p:nvPr/>
        </p:nvGraphicFramePr>
        <p:xfrm>
          <a:off x="10485867" y="4157174"/>
          <a:ext cx="1706133" cy="1859280"/>
        </p:xfrm>
        <a:graphic>
          <a:graphicData uri="http://schemas.openxmlformats.org/drawingml/2006/table">
            <a:tbl>
              <a:tblPr firstRow="1" bandRow="1">
                <a:tableStyleId>{5C22544A-7EE6-4342-B048-85BDC9FD1C3A}</a:tableStyleId>
              </a:tblPr>
              <a:tblGrid>
                <a:gridCol w="1706133">
                  <a:extLst>
                    <a:ext uri="{9D8B030D-6E8A-4147-A177-3AD203B41FA5}">
                      <a16:colId xmlns:a16="http://schemas.microsoft.com/office/drawing/2014/main" val="1761256571"/>
                    </a:ext>
                  </a:extLst>
                </a:gridCol>
              </a:tblGrid>
              <a:tr h="1267318">
                <a:tc>
                  <a:txBody>
                    <a:bodyPr/>
                    <a:lstStyle/>
                    <a:p>
                      <a:pPr lvl="0"/>
                      <a:endParaRPr lang="en-US" sz="800" b="0" i="0" dirty="0">
                        <a:solidFill>
                          <a:schemeClr val="tx1"/>
                        </a:solidFill>
                        <a:latin typeface="Segoe UI" panose="020B0502040204020203" pitchFamily="34" charset="0"/>
                        <a:cs typeface="Segoe UI" panose="020B0502040204020203" pitchFamily="34" charset="0"/>
                      </a:endParaRPr>
                    </a:p>
                    <a:p>
                      <a:pPr lvl="0"/>
                      <a:r>
                        <a:rPr lang="en-US" sz="1800" b="0" i="0" dirty="0">
                          <a:solidFill>
                            <a:schemeClr val="tx1"/>
                          </a:solidFill>
                          <a:latin typeface="Segoe UI"/>
                          <a:cs typeface="Segoe UI"/>
                        </a:rPr>
                        <a:t>Finalize HCBS Integration </a:t>
                      </a:r>
                    </a:p>
                    <a:p>
                      <a:pPr lvl="0">
                        <a:buNone/>
                      </a:pPr>
                      <a:r>
                        <a:rPr lang="en-US" sz="1800" b="0" i="0" dirty="0">
                          <a:solidFill>
                            <a:schemeClr val="tx1"/>
                          </a:solidFill>
                          <a:latin typeface="Segoe UI"/>
                          <a:cs typeface="Segoe UI"/>
                        </a:rPr>
                        <a:t>Roadmap and begin waiver applications or amendments</a:t>
                      </a:r>
                      <a:endParaRPr lang="en-US" sz="1800" b="0" dirty="0"/>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6" name="Table 5">
            <a:extLst>
              <a:ext uri="{FF2B5EF4-FFF2-40B4-BE49-F238E27FC236}">
                <a16:creationId xmlns:a16="http://schemas.microsoft.com/office/drawing/2014/main" id="{217C61EA-727E-9A8A-B659-50CE57527893}"/>
              </a:ext>
              <a:ext uri="{C183D7F6-B498-43B3-948B-1728B52AA6E4}">
                <adec:decorative xmlns:adec="http://schemas.microsoft.com/office/drawing/2017/decorative" val="1"/>
              </a:ext>
            </a:extLst>
          </p:cNvPr>
          <p:cNvGraphicFramePr>
            <a:graphicFrameLocks noGrp="1"/>
          </p:cNvGraphicFramePr>
          <p:nvPr/>
        </p:nvGraphicFramePr>
        <p:xfrm>
          <a:off x="48313" y="2050597"/>
          <a:ext cx="1579774" cy="1310640"/>
        </p:xfrm>
        <a:graphic>
          <a:graphicData uri="http://schemas.openxmlformats.org/drawingml/2006/table">
            <a:tbl>
              <a:tblPr firstRow="1" bandRow="1">
                <a:tableStyleId>{5C22544A-7EE6-4342-B048-85BDC9FD1C3A}</a:tableStyleId>
              </a:tblPr>
              <a:tblGrid>
                <a:gridCol w="1579774">
                  <a:extLst>
                    <a:ext uri="{9D8B030D-6E8A-4147-A177-3AD203B41FA5}">
                      <a16:colId xmlns:a16="http://schemas.microsoft.com/office/drawing/2014/main" val="1761256571"/>
                    </a:ext>
                  </a:extLst>
                </a:gridCol>
              </a:tblGrid>
              <a:tr h="1122623">
                <a:tc>
                  <a:txBody>
                    <a:bodyPr/>
                    <a:lstStyle/>
                    <a:p>
                      <a:pPr marL="0" lvl="0" indent="0" algn="l">
                        <a:lnSpc>
                          <a:spcPct val="100000"/>
                        </a:lnSpc>
                        <a:buNone/>
                      </a:pPr>
                      <a:r>
                        <a:rPr lang="en-US" sz="1800" b="0" i="0" u="none" strike="noStrike" baseline="0" noProof="0" dirty="0">
                          <a:solidFill>
                            <a:srgbClr val="000000"/>
                          </a:solidFill>
                          <a:latin typeface="+mn-lt"/>
                        </a:rPr>
                        <a:t>Gap Analysis research &amp; stakeholder engagement</a:t>
                      </a:r>
                    </a:p>
                    <a:p>
                      <a:pPr marL="0" lvl="0" indent="0" algn="l">
                        <a:lnSpc>
                          <a:spcPct val="100000"/>
                        </a:lnSpc>
                        <a:buNone/>
                      </a:pPr>
                      <a:endParaRPr lang="en-US" sz="800" b="0" i="0" u="none" strike="noStrike" baseline="0" noProof="0" dirty="0">
                        <a:solidFill>
                          <a:srgbClr val="000000"/>
                        </a:solidFill>
                        <a:latin typeface="Segoe UI"/>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7" name="Table 6">
            <a:extLst>
              <a:ext uri="{FF2B5EF4-FFF2-40B4-BE49-F238E27FC236}">
                <a16:creationId xmlns:a16="http://schemas.microsoft.com/office/drawing/2014/main" id="{5A057EFB-36F0-1365-BF40-204A65A2D9D5}"/>
              </a:ext>
              <a:ext uri="{C183D7F6-B498-43B3-948B-1728B52AA6E4}">
                <adec:decorative xmlns:adec="http://schemas.microsoft.com/office/drawing/2017/decorative" val="1"/>
              </a:ext>
            </a:extLst>
          </p:cNvPr>
          <p:cNvGraphicFramePr>
            <a:graphicFrameLocks noGrp="1"/>
          </p:cNvGraphicFramePr>
          <p:nvPr/>
        </p:nvGraphicFramePr>
        <p:xfrm>
          <a:off x="736216" y="4118228"/>
          <a:ext cx="1579774" cy="1676400"/>
        </p:xfrm>
        <a:graphic>
          <a:graphicData uri="http://schemas.openxmlformats.org/drawingml/2006/table">
            <a:tbl>
              <a:tblPr firstRow="1" bandRow="1">
                <a:tableStyleId>{5C22544A-7EE6-4342-B048-85BDC9FD1C3A}</a:tableStyleId>
              </a:tblPr>
              <a:tblGrid>
                <a:gridCol w="1579774">
                  <a:extLst>
                    <a:ext uri="{9D8B030D-6E8A-4147-A177-3AD203B41FA5}">
                      <a16:colId xmlns:a16="http://schemas.microsoft.com/office/drawing/2014/main" val="1761256571"/>
                    </a:ext>
                  </a:extLst>
                </a:gridCol>
              </a:tblGrid>
              <a:tr h="1325563">
                <a:tc>
                  <a:txBody>
                    <a:bodyPr/>
                    <a:lstStyle/>
                    <a:p>
                      <a:pPr marL="0" lvl="0" indent="0" algn="l">
                        <a:lnSpc>
                          <a:spcPct val="100000"/>
                        </a:lnSpc>
                        <a:buNone/>
                      </a:pPr>
                      <a:endParaRPr lang="en-US" sz="1400" b="0" i="0" u="none" strike="noStrike" baseline="0" noProof="0">
                        <a:solidFill>
                          <a:srgbClr val="000000"/>
                        </a:solidFill>
                        <a:latin typeface="Segoe UI"/>
                      </a:endParaRPr>
                    </a:p>
                    <a:p>
                      <a:pPr marL="0" lvl="0" indent="0" algn="l">
                        <a:lnSpc>
                          <a:spcPct val="100000"/>
                        </a:lnSpc>
                        <a:buNone/>
                      </a:pPr>
                      <a:r>
                        <a:rPr lang="en-US" sz="1800" b="0" i="0" u="none" strike="noStrike" baseline="0" noProof="0">
                          <a:solidFill>
                            <a:srgbClr val="000000"/>
                          </a:solidFill>
                          <a:latin typeface="Segoe UI"/>
                        </a:rPr>
                        <a:t>DHCS, CDA, and CDPH initiate HCBS Integration Planning</a:t>
                      </a: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8" name="Table 7">
            <a:extLst>
              <a:ext uri="{FF2B5EF4-FFF2-40B4-BE49-F238E27FC236}">
                <a16:creationId xmlns:a16="http://schemas.microsoft.com/office/drawing/2014/main" id="{20437E1F-2120-53F8-EBF3-B98715F01326}"/>
              </a:ext>
              <a:ext uri="{C183D7F6-B498-43B3-948B-1728B52AA6E4}">
                <adec:decorative xmlns:adec="http://schemas.microsoft.com/office/drawing/2017/decorative" val="1"/>
              </a:ext>
            </a:extLst>
          </p:cNvPr>
          <p:cNvGraphicFramePr>
            <a:graphicFrameLocks noGrp="1"/>
          </p:cNvGraphicFramePr>
          <p:nvPr/>
        </p:nvGraphicFramePr>
        <p:xfrm>
          <a:off x="1773953" y="1796353"/>
          <a:ext cx="1457246" cy="1584960"/>
        </p:xfrm>
        <a:graphic>
          <a:graphicData uri="http://schemas.openxmlformats.org/drawingml/2006/table">
            <a:tbl>
              <a:tblPr firstRow="1" bandRow="1">
                <a:tableStyleId>{5C22544A-7EE6-4342-B048-85BDC9FD1C3A}</a:tableStyleId>
              </a:tblPr>
              <a:tblGrid>
                <a:gridCol w="1457246">
                  <a:extLst>
                    <a:ext uri="{9D8B030D-6E8A-4147-A177-3AD203B41FA5}">
                      <a16:colId xmlns:a16="http://schemas.microsoft.com/office/drawing/2014/main" val="1761256571"/>
                    </a:ext>
                  </a:extLst>
                </a:gridCol>
              </a:tblGrid>
              <a:tr h="1467900">
                <a:tc>
                  <a:txBody>
                    <a:bodyPr/>
                    <a:lstStyle/>
                    <a:p>
                      <a:pPr marL="0" lvl="0" indent="0" algn="l">
                        <a:lnSpc>
                          <a:spcPct val="100000"/>
                        </a:lnSpc>
                        <a:buNone/>
                      </a:pPr>
                      <a:r>
                        <a:rPr lang="en-US" sz="1800" b="0" i="0" u="none" strike="noStrike" baseline="0" noProof="0">
                          <a:solidFill>
                            <a:srgbClr val="000000"/>
                          </a:solidFill>
                          <a:latin typeface="Segoe UI"/>
                        </a:rPr>
                        <a:t>DHCS Leadership Summit on preliminary direction</a:t>
                      </a:r>
                    </a:p>
                    <a:p>
                      <a:pPr marL="0" lvl="0" indent="0" algn="l">
                        <a:lnSpc>
                          <a:spcPct val="100000"/>
                        </a:lnSpc>
                        <a:buNone/>
                      </a:pPr>
                      <a:endParaRPr lang="en-US" sz="800" b="0" i="0" u="none" strike="noStrike" baseline="0" noProof="0">
                        <a:solidFill>
                          <a:srgbClr val="000000"/>
                        </a:solidFill>
                        <a:latin typeface="Segoe UI"/>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9" name="Table 8">
            <a:extLst>
              <a:ext uri="{FF2B5EF4-FFF2-40B4-BE49-F238E27FC236}">
                <a16:creationId xmlns:a16="http://schemas.microsoft.com/office/drawing/2014/main" id="{7ADE4E47-CA68-6A65-72E0-702E9742761B}"/>
              </a:ext>
              <a:ext uri="{C183D7F6-B498-43B3-948B-1728B52AA6E4}">
                <adec:decorative xmlns:adec="http://schemas.microsoft.com/office/drawing/2017/decorative" val="1"/>
              </a:ext>
            </a:extLst>
          </p:cNvPr>
          <p:cNvGraphicFramePr>
            <a:graphicFrameLocks noGrp="1"/>
          </p:cNvGraphicFramePr>
          <p:nvPr/>
        </p:nvGraphicFramePr>
        <p:xfrm>
          <a:off x="2977707" y="4143398"/>
          <a:ext cx="1981699" cy="1584960"/>
        </p:xfrm>
        <a:graphic>
          <a:graphicData uri="http://schemas.openxmlformats.org/drawingml/2006/table">
            <a:tbl>
              <a:tblPr firstRow="1" bandRow="1">
                <a:tableStyleId>{5C22544A-7EE6-4342-B048-85BDC9FD1C3A}</a:tableStyleId>
              </a:tblPr>
              <a:tblGrid>
                <a:gridCol w="1981699">
                  <a:extLst>
                    <a:ext uri="{9D8B030D-6E8A-4147-A177-3AD203B41FA5}">
                      <a16:colId xmlns:a16="http://schemas.microsoft.com/office/drawing/2014/main" val="1761256571"/>
                    </a:ext>
                  </a:extLst>
                </a:gridCol>
              </a:tblGrid>
              <a:tr h="1467900">
                <a:tc>
                  <a:txBody>
                    <a:bodyPr/>
                    <a:lstStyle/>
                    <a:p>
                      <a:pPr marL="0" lvl="0" indent="0" algn="l">
                        <a:lnSpc>
                          <a:spcPct val="100000"/>
                        </a:lnSpc>
                        <a:buNone/>
                      </a:pPr>
                      <a:endParaRPr lang="en-US" sz="800" b="0" i="0" u="none" strike="noStrike" baseline="0" noProof="0">
                        <a:solidFill>
                          <a:srgbClr val="000000"/>
                        </a:solidFill>
                        <a:latin typeface="Segoe UI"/>
                      </a:endParaRPr>
                    </a:p>
                    <a:p>
                      <a:pPr marL="0" lvl="0" indent="0" algn="l">
                        <a:lnSpc>
                          <a:spcPct val="100000"/>
                        </a:lnSpc>
                        <a:buNone/>
                      </a:pPr>
                      <a:r>
                        <a:rPr lang="en-US" sz="1800" b="0" i="0" u="none" strike="noStrike" baseline="0" noProof="0">
                          <a:solidFill>
                            <a:srgbClr val="000000"/>
                          </a:solidFill>
                          <a:latin typeface="Segoe UI"/>
                        </a:rPr>
                        <a:t>Call for Nominations for HCBS Integration Planning Workgroup</a:t>
                      </a: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0" name="Diagram 9" descr="The Strategy Committee meets weekly. DHCS provides monthly updates in public forums.">
            <a:extLst>
              <a:ext uri="{FF2B5EF4-FFF2-40B4-BE49-F238E27FC236}">
                <a16:creationId xmlns:a16="http://schemas.microsoft.com/office/drawing/2014/main" id="{EAD81A0C-6436-A131-FB62-0F653A00F292}"/>
              </a:ext>
            </a:extLst>
          </p:cNvPr>
          <p:cNvGraphicFramePr/>
          <p:nvPr/>
        </p:nvGraphicFramePr>
        <p:xfrm>
          <a:off x="182863" y="6102353"/>
          <a:ext cx="11652558" cy="75941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Slide Number Placeholder 1">
            <a:extLst>
              <a:ext uri="{FF2B5EF4-FFF2-40B4-BE49-F238E27FC236}">
                <a16:creationId xmlns:a16="http://schemas.microsoft.com/office/drawing/2014/main" id="{6BD5DFB8-8B4C-5185-A6F5-131E9031CE64}"/>
              </a:ext>
              <a:ext uri="{C183D7F6-B498-43B3-948B-1728B52AA6E4}">
                <adec:decorative xmlns:adec="http://schemas.microsoft.com/office/drawing/2017/decorative" val="0"/>
              </a:ext>
            </a:extLst>
          </p:cNvPr>
          <p:cNvSpPr>
            <a:spLocks noGrp="1"/>
          </p:cNvSpPr>
          <p:nvPr>
            <p:ph type="sldNum" sz="quarter" idx="12"/>
          </p:nvPr>
        </p:nvSpPr>
        <p:spPr>
          <a:xfrm>
            <a:off x="9322443" y="6356350"/>
            <a:ext cx="2743200" cy="365125"/>
          </a:xfrm>
        </p:spPr>
        <p:txBody>
          <a:bodyPr/>
          <a:lstStyle/>
          <a:p>
            <a:fld id="{62FA1D74-E0B3-442D-B5C2-01049F868D37}" type="slidenum">
              <a:rPr lang="en-US" sz="1800" dirty="0">
                <a:latin typeface="Segoe UI Semilight"/>
                <a:cs typeface="Segoe UI Semilight"/>
              </a:rPr>
              <a:t>5</a:t>
            </a:fld>
            <a:endParaRPr lang="en-US" sz="1800"/>
          </a:p>
        </p:txBody>
      </p:sp>
    </p:spTree>
    <p:extLst>
      <p:ext uri="{BB962C8B-B14F-4D97-AF65-F5344CB8AC3E}">
        <p14:creationId xmlns:p14="http://schemas.microsoft.com/office/powerpoint/2010/main" val="3798998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2692DD9-4AC3-FE2A-AD61-A240EEACC0E1}"/>
              </a:ext>
            </a:extLst>
          </p:cNvPr>
          <p:cNvSpPr>
            <a:spLocks noGrp="1"/>
          </p:cNvSpPr>
          <p:nvPr>
            <p:ph type="title"/>
          </p:nvPr>
        </p:nvSpPr>
        <p:spPr/>
        <p:txBody>
          <a:bodyPr/>
          <a:lstStyle/>
          <a:p>
            <a:r>
              <a:rPr lang="en-US"/>
              <a:t>Provider Supports for Network Contracting</a:t>
            </a:r>
          </a:p>
        </p:txBody>
      </p:sp>
      <p:sp>
        <p:nvSpPr>
          <p:cNvPr id="2" name="Slide Number Placeholder 1">
            <a:extLst>
              <a:ext uri="{FF2B5EF4-FFF2-40B4-BE49-F238E27FC236}">
                <a16:creationId xmlns:a16="http://schemas.microsoft.com/office/drawing/2014/main" id="{A5DD30CF-25D1-1B91-8E1D-EA31788AF5CD}"/>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6</a:t>
            </a:fld>
            <a:endParaRPr lang="en-US"/>
          </a:p>
        </p:txBody>
      </p:sp>
    </p:spTree>
    <p:extLst>
      <p:ext uri="{BB962C8B-B14F-4D97-AF65-F5344CB8AC3E}">
        <p14:creationId xmlns:p14="http://schemas.microsoft.com/office/powerpoint/2010/main" val="2514356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D035D0-5869-F225-2FF6-ECB9CEF18A01}"/>
              </a:ext>
            </a:extLst>
          </p:cNvPr>
          <p:cNvSpPr>
            <a:spLocks noGrp="1"/>
          </p:cNvSpPr>
          <p:nvPr>
            <p:ph type="title"/>
          </p:nvPr>
        </p:nvSpPr>
        <p:spPr/>
        <p:txBody>
          <a:bodyPr/>
          <a:lstStyle/>
          <a:p>
            <a:r>
              <a:rPr lang="en-US"/>
              <a:t>Defining Key Terms</a:t>
            </a:r>
          </a:p>
        </p:txBody>
      </p:sp>
      <p:sp>
        <p:nvSpPr>
          <p:cNvPr id="4" name="Content Placeholder 3">
            <a:extLst>
              <a:ext uri="{FF2B5EF4-FFF2-40B4-BE49-F238E27FC236}">
                <a16:creationId xmlns:a16="http://schemas.microsoft.com/office/drawing/2014/main" id="{726716E5-C0C4-AE85-BDE0-A12F7F79BE32}"/>
              </a:ext>
            </a:extLst>
          </p:cNvPr>
          <p:cNvSpPr>
            <a:spLocks noGrp="1"/>
          </p:cNvSpPr>
          <p:nvPr>
            <p:ph sz="quarter" idx="13"/>
          </p:nvPr>
        </p:nvSpPr>
        <p:spPr/>
        <p:txBody>
          <a:bodyPr vert="horz" lIns="91440" tIns="45720" rIns="91440" bIns="45720" rtlCol="0" anchor="t">
            <a:noAutofit/>
          </a:bodyPr>
          <a:lstStyle/>
          <a:p>
            <a:r>
              <a:rPr lang="en-US"/>
              <a:t>To receive Medi-Cal reimbursement, providers must first </a:t>
            </a:r>
            <a:r>
              <a:rPr lang="en-US" b="1" u="sng"/>
              <a:t>enroll</a:t>
            </a:r>
            <a:r>
              <a:rPr lang="en-US"/>
              <a:t> as qualified providers by entering into a </a:t>
            </a:r>
            <a:r>
              <a:rPr lang="en-US" b="1"/>
              <a:t>Medi-Cal provider agreement </a:t>
            </a:r>
            <a:r>
              <a:rPr lang="en-US"/>
              <a:t>with DHCS</a:t>
            </a:r>
          </a:p>
          <a:p>
            <a:r>
              <a:rPr lang="en-US" b="1"/>
              <a:t>Network providers</a:t>
            </a:r>
            <a:r>
              <a:rPr lang="en-US"/>
              <a:t> </a:t>
            </a:r>
            <a:r>
              <a:rPr lang="en-US" b="1" u="sng"/>
              <a:t>contract</a:t>
            </a:r>
            <a:r>
              <a:rPr lang="en-US"/>
              <a:t> with managed care plans (MCPs) by entering into a </a:t>
            </a:r>
            <a:r>
              <a:rPr lang="en-US" b="1"/>
              <a:t>network provider agreement</a:t>
            </a:r>
            <a:r>
              <a:rPr lang="en-US"/>
              <a:t> with the MCP</a:t>
            </a:r>
          </a:p>
          <a:p>
            <a:pPr lvl="1"/>
            <a:r>
              <a:rPr lang="en-US">
                <a:cs typeface="Segoe UI"/>
              </a:rPr>
              <a:t>Generally, MCP network providers must also be enrolled as qualified Medi-Cal providers</a:t>
            </a:r>
          </a:p>
          <a:p>
            <a:r>
              <a:rPr lang="en-US">
                <a:latin typeface="Segoe UI"/>
                <a:cs typeface="Segoe UI"/>
              </a:rPr>
              <a:t>Medi-Cal providers may </a:t>
            </a:r>
            <a:r>
              <a:rPr lang="en-US" b="1">
                <a:latin typeface="Segoe UI"/>
                <a:cs typeface="Segoe UI"/>
              </a:rPr>
              <a:t>subcontract </a:t>
            </a:r>
            <a:r>
              <a:rPr lang="en-US">
                <a:latin typeface="Segoe UI"/>
                <a:cs typeface="Segoe UI"/>
              </a:rPr>
              <a:t>with other providers to deliver services, under certain arrangements</a:t>
            </a:r>
            <a:endParaRPr lang="en-US" b="1"/>
          </a:p>
        </p:txBody>
      </p:sp>
      <p:sp>
        <p:nvSpPr>
          <p:cNvPr id="2" name="Slide Number Placeholder 1">
            <a:extLst>
              <a:ext uri="{FF2B5EF4-FFF2-40B4-BE49-F238E27FC236}">
                <a16:creationId xmlns:a16="http://schemas.microsoft.com/office/drawing/2014/main" id="{859F1537-058D-0102-561C-B37DC2C4D0D8}"/>
              </a:ext>
            </a:extLst>
          </p:cNvPr>
          <p:cNvSpPr>
            <a:spLocks noGrp="1"/>
          </p:cNvSpPr>
          <p:nvPr>
            <p:ph type="sldNum" sz="quarter" idx="12"/>
          </p:nvPr>
        </p:nvSpPr>
        <p:spPr>
          <a:xfrm>
            <a:off x="9322443" y="6356350"/>
            <a:ext cx="2743200" cy="365125"/>
          </a:xfrm>
        </p:spPr>
        <p:txBody>
          <a:bodyPr/>
          <a:lstStyle/>
          <a:p>
            <a:fld id="{EB8090AE-F645-47C1-81A8-D4E28BF03D47}" type="slidenum">
              <a:rPr lang="en-US" smtClean="0"/>
              <a:t>7</a:t>
            </a:fld>
            <a:endParaRPr lang="en-US" dirty="0"/>
          </a:p>
        </p:txBody>
      </p:sp>
    </p:spTree>
    <p:extLst>
      <p:ext uri="{BB962C8B-B14F-4D97-AF65-F5344CB8AC3E}">
        <p14:creationId xmlns:p14="http://schemas.microsoft.com/office/powerpoint/2010/main" val="157904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0321DE-563C-D0BF-72E4-53039CB86852}"/>
              </a:ext>
            </a:extLst>
          </p:cNvPr>
          <p:cNvSpPr>
            <a:spLocks noGrp="1"/>
          </p:cNvSpPr>
          <p:nvPr>
            <p:ph type="title"/>
          </p:nvPr>
        </p:nvSpPr>
        <p:spPr/>
        <p:txBody>
          <a:bodyPr/>
          <a:lstStyle/>
          <a:p>
            <a:r>
              <a:rPr lang="en-US" sz="3500"/>
              <a:t>Reminder: DHCS Enhanced Continuity of Care Policy</a:t>
            </a:r>
          </a:p>
        </p:txBody>
      </p:sp>
      <p:sp>
        <p:nvSpPr>
          <p:cNvPr id="4" name="Content Placeholder 3">
            <a:extLst>
              <a:ext uri="{FF2B5EF4-FFF2-40B4-BE49-F238E27FC236}">
                <a16:creationId xmlns:a16="http://schemas.microsoft.com/office/drawing/2014/main" id="{3A75BAB0-480F-A63A-467E-9828D0A04825}"/>
              </a:ext>
            </a:extLst>
          </p:cNvPr>
          <p:cNvSpPr>
            <a:spLocks noGrp="1"/>
          </p:cNvSpPr>
          <p:nvPr>
            <p:ph sz="quarter" idx="13"/>
          </p:nvPr>
        </p:nvSpPr>
        <p:spPr/>
        <p:txBody>
          <a:bodyPr vert="horz" lIns="91440" tIns="45720" rIns="91440" bIns="45720" rtlCol="0" anchor="t">
            <a:noAutofit/>
          </a:bodyPr>
          <a:lstStyle/>
          <a:p>
            <a:r>
              <a:rPr lang="en-US" sz="2400" dirty="0">
                <a:latin typeface="Segoe UI"/>
                <a:cs typeface="Segoe UI"/>
              </a:rPr>
              <a:t>DHCS will implement Enhanced Continuity of Care requirements for current ALW, HCBA, MCWP, and MSSP enrollees to maintain their current waiver services during the transition period to managed care</a:t>
            </a:r>
          </a:p>
          <a:p>
            <a:pPr lvl="1"/>
            <a:r>
              <a:rPr lang="en-US" sz="2000" dirty="0">
                <a:latin typeface="Segoe UI"/>
                <a:cs typeface="Segoe UI"/>
              </a:rPr>
              <a:t>Enrollees in 1915(c) waiver programs are considered Special Populations in the </a:t>
            </a:r>
            <a:r>
              <a:rPr lang="en-US" sz="2000" dirty="0">
                <a:latin typeface="Segoe UI"/>
                <a:cs typeface="Segoe UI"/>
                <a:hlinkClick r:id="rId3"/>
              </a:rPr>
              <a:t>2024 Managed Care Transition Policy Guide</a:t>
            </a:r>
            <a:r>
              <a:rPr lang="en-US" sz="2000" dirty="0">
                <a:latin typeface="Segoe UI"/>
                <a:cs typeface="Segoe UI"/>
              </a:rPr>
              <a:t> and will need enhanced protections to minimize the risk of harm from care transitions </a:t>
            </a:r>
          </a:p>
          <a:p>
            <a:r>
              <a:rPr lang="en-US" sz="2400" dirty="0">
                <a:latin typeface="Segoe UI"/>
                <a:cs typeface="Segoe UI"/>
              </a:rPr>
              <a:t>Enhanced Continuity of Care includes:</a:t>
            </a:r>
          </a:p>
          <a:p>
            <a:pPr lvl="1"/>
            <a:r>
              <a:rPr lang="en-US" sz="2000" dirty="0">
                <a:latin typeface="Segoe UI"/>
                <a:cs typeface="Segoe UI"/>
              </a:rPr>
              <a:t>Requiring MCPs to contact non-contracted providers prior to the transition to achieve a timebound CoC agreement (Enhanced Continuity of Care for provider)</a:t>
            </a:r>
          </a:p>
          <a:p>
            <a:pPr lvl="1"/>
            <a:r>
              <a:rPr lang="en-US" sz="2000" dirty="0">
                <a:latin typeface="Segoe UI"/>
                <a:cs typeface="Segoe UI"/>
              </a:rPr>
              <a:t>Requiring MCPs to automatically continue authorized services (Enhanced Continuity of Care for services) for a set period of time (for example, 12 months)</a:t>
            </a:r>
          </a:p>
        </p:txBody>
      </p:sp>
      <p:sp>
        <p:nvSpPr>
          <p:cNvPr id="2" name="Slide Number Placeholder 1">
            <a:extLst>
              <a:ext uri="{FF2B5EF4-FFF2-40B4-BE49-F238E27FC236}">
                <a16:creationId xmlns:a16="http://schemas.microsoft.com/office/drawing/2014/main" id="{A8558C3E-9B47-6212-E08C-CACDE89616CF}"/>
              </a:ext>
            </a:extLst>
          </p:cNvPr>
          <p:cNvSpPr>
            <a:spLocks noGrp="1"/>
          </p:cNvSpPr>
          <p:nvPr>
            <p:ph type="sldNum" sz="quarter" idx="12"/>
          </p:nvPr>
        </p:nvSpPr>
        <p:spPr/>
        <p:txBody>
          <a:bodyPr/>
          <a:lstStyle/>
          <a:p>
            <a:fld id="{EB8090AE-F645-47C1-81A8-D4E28BF03D47}" type="slidenum">
              <a:rPr lang="en-US" smtClean="0"/>
              <a:t>8</a:t>
            </a:fld>
            <a:endParaRPr lang="en-US" dirty="0"/>
          </a:p>
        </p:txBody>
      </p:sp>
    </p:spTree>
    <p:extLst>
      <p:ext uri="{BB962C8B-B14F-4D97-AF65-F5344CB8AC3E}">
        <p14:creationId xmlns:p14="http://schemas.microsoft.com/office/powerpoint/2010/main" val="156348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D14FC59-B7B3-0DB8-C509-75AD0B774E2A}"/>
              </a:ext>
            </a:extLst>
          </p:cNvPr>
          <p:cNvSpPr>
            <a:spLocks noGrp="1"/>
          </p:cNvSpPr>
          <p:nvPr>
            <p:ph type="title"/>
          </p:nvPr>
        </p:nvSpPr>
        <p:spPr/>
        <p:txBody>
          <a:bodyPr/>
          <a:lstStyle/>
          <a:p>
            <a:r>
              <a:rPr lang="en-US">
                <a:latin typeface="Segoe UI"/>
                <a:cs typeface="Segoe UI"/>
              </a:rPr>
              <a:t>Provider Contracting </a:t>
            </a:r>
            <a:r>
              <a:rPr lang="en-US">
                <a:solidFill>
                  <a:schemeClr val="accent2"/>
                </a:solidFill>
                <a:latin typeface="Segoe UI"/>
                <a:cs typeface="Segoe UI"/>
              </a:rPr>
              <a:t>Challenges Identified as Part of the Gap Analysis</a:t>
            </a:r>
          </a:p>
        </p:txBody>
      </p:sp>
      <p:sp>
        <p:nvSpPr>
          <p:cNvPr id="4" name="Content Placeholder 3">
            <a:extLst>
              <a:ext uri="{FF2B5EF4-FFF2-40B4-BE49-F238E27FC236}">
                <a16:creationId xmlns:a16="http://schemas.microsoft.com/office/drawing/2014/main" id="{A451EA5B-02E5-6170-F516-E819484ABFE6}"/>
              </a:ext>
            </a:extLst>
          </p:cNvPr>
          <p:cNvSpPr>
            <a:spLocks noGrp="1"/>
          </p:cNvSpPr>
          <p:nvPr>
            <p:ph sz="quarter" idx="13"/>
          </p:nvPr>
        </p:nvSpPr>
        <p:spPr>
          <a:xfrm>
            <a:off x="838200" y="1822126"/>
            <a:ext cx="10515600" cy="3864299"/>
          </a:xfrm>
        </p:spPr>
        <p:txBody>
          <a:bodyPr/>
          <a:lstStyle/>
          <a:p>
            <a:r>
              <a:rPr lang="en-US" sz="2200" dirty="0"/>
              <a:t>MCPs reported that small HCBS providers experience barriers to obtaining the necessary documentation and meeting regulatory requirements to enter into MCP contracts</a:t>
            </a:r>
          </a:p>
          <a:p>
            <a:r>
              <a:rPr lang="en-US" sz="2200" dirty="0"/>
              <a:t>Some providers may have limited administrative resources for contracting with MCPs</a:t>
            </a:r>
          </a:p>
          <a:p>
            <a:r>
              <a:rPr lang="en-US" sz="2200" dirty="0"/>
              <a:t>Providers reported challenges negotiating rates for Community Supports with MCPs that are sufficient to cover their costs</a:t>
            </a:r>
          </a:p>
          <a:p>
            <a:r>
              <a:rPr lang="en-US" sz="2200" dirty="0"/>
              <a:t>Providers reported that it is not always clear how to initiate conversations with MCPs to begin contracting</a:t>
            </a:r>
          </a:p>
          <a:p>
            <a:endParaRPr lang="en-US" sz="2200" dirty="0"/>
          </a:p>
          <a:p>
            <a:pPr marL="0" indent="0">
              <a:buNone/>
            </a:pPr>
            <a:r>
              <a:rPr lang="en-US" sz="2200" b="1" dirty="0"/>
              <a:t>Discussion</a:t>
            </a:r>
            <a:r>
              <a:rPr lang="en-US" sz="2200" dirty="0"/>
              <a:t>: Are these findings consistent with your experience? What other challenges might providers experience contracting with managed care plans?   </a:t>
            </a:r>
          </a:p>
          <a:p>
            <a:endParaRPr lang="en-US" sz="2200" dirty="0"/>
          </a:p>
          <a:p>
            <a:endParaRPr lang="en-US" sz="2200" dirty="0"/>
          </a:p>
        </p:txBody>
      </p:sp>
      <p:sp>
        <p:nvSpPr>
          <p:cNvPr id="5" name="TextBox 4" descr="Discussion: Are these findings consistent with your experience? What other challenges might providers experience contracting with managed care plans?   ">
            <a:extLst>
              <a:ext uri="{FF2B5EF4-FFF2-40B4-BE49-F238E27FC236}">
                <a16:creationId xmlns:a16="http://schemas.microsoft.com/office/drawing/2014/main" id="{72FDE7D1-7FE2-311A-C698-D2F2F95617CB}"/>
              </a:ext>
            </a:extLst>
          </p:cNvPr>
          <p:cNvSpPr txBox="1"/>
          <p:nvPr/>
        </p:nvSpPr>
        <p:spPr>
          <a:xfrm>
            <a:off x="845379" y="5541125"/>
            <a:ext cx="10508421" cy="702512"/>
          </a:xfrm>
          <a:prstGeom prst="rect">
            <a:avLst/>
          </a:prstGeom>
        </p:spPr>
        <p:txBody>
          <a:bodyPr wrap="square" rtlCol="0">
            <a:noAutofit/>
          </a:bodyPr>
          <a:lstStyle/>
          <a:p>
            <a:pPr algn="l">
              <a:buClr>
                <a:schemeClr val="accent5"/>
              </a:buClr>
            </a:pPr>
            <a:endParaRPr lang="en-US" sz="2200" dirty="0"/>
          </a:p>
        </p:txBody>
      </p:sp>
      <p:sp>
        <p:nvSpPr>
          <p:cNvPr id="2" name="Slide Number Placeholder 1">
            <a:extLst>
              <a:ext uri="{FF2B5EF4-FFF2-40B4-BE49-F238E27FC236}">
                <a16:creationId xmlns:a16="http://schemas.microsoft.com/office/drawing/2014/main" id="{C41B5BD3-52BB-4090-62BD-2D1534AD5EFB}"/>
              </a:ext>
            </a:extLst>
          </p:cNvPr>
          <p:cNvSpPr>
            <a:spLocks noGrp="1"/>
          </p:cNvSpPr>
          <p:nvPr>
            <p:ph type="sldNum" sz="quarter" idx="12"/>
          </p:nvPr>
        </p:nvSpPr>
        <p:spPr>
          <a:xfrm>
            <a:off x="9322443" y="6356350"/>
            <a:ext cx="2743200" cy="365125"/>
          </a:xfrm>
        </p:spPr>
        <p:txBody>
          <a:bodyPr/>
          <a:lstStyle/>
          <a:p>
            <a:fld id="{EB8090AE-F645-47C1-81A8-D4E28BF03D47}" type="slidenum">
              <a:rPr lang="en-US" smtClean="0"/>
              <a:t>9</a:t>
            </a:fld>
            <a:endParaRPr lang="en-US" dirty="0"/>
          </a:p>
        </p:txBody>
      </p:sp>
    </p:spTree>
    <p:extLst>
      <p:ext uri="{BB962C8B-B14F-4D97-AF65-F5344CB8AC3E}">
        <p14:creationId xmlns:p14="http://schemas.microsoft.com/office/powerpoint/2010/main" val="220159222"/>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DHCSDOC-1060609964-1951</_dlc_DocId>
    <_dlc_DocIdUrl xmlns="69bc34b3-1921-46c7-8c7a-d18363374b4b">
      <Url>http://dhcsgovstaging:88/services/ltc/_layouts/15/DocIdRedir.aspx?ID=DHCSDOC-1060609964-1951</Url>
      <Description>DHCSDOC-1060609964-1951</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schemas.openxmlformats.org/package/2006/metadata/core-properties"/>
    <ds:schemaRef ds:uri="http://schemas.microsoft.com/office/2006/documentManagement/types"/>
    <ds:schemaRef ds:uri="http://schemas.microsoft.com/office/2006/metadata/properties"/>
    <ds:schemaRef ds:uri="9ae2ffe6-4eb7-45fc-b306-24e903d1f2d9"/>
    <ds:schemaRef ds:uri="http://purl.org/dc/terms/"/>
    <ds:schemaRef ds:uri="http://www.w3.org/XML/1998/namespace"/>
    <ds:schemaRef ds:uri="http://purl.org/dc/elements/1.1/"/>
    <ds:schemaRef ds:uri="http://schemas.microsoft.com/office/infopath/2007/PartnerControls"/>
    <ds:schemaRef ds:uri="bdb48ccc-979a-46dd-ae47-062c3839ce77"/>
    <ds:schemaRef ds:uri="http://purl.org/dc/dcmitype/"/>
  </ds:schemaRefs>
</ds:datastoreItem>
</file>

<file path=customXml/itemProps2.xml><?xml version="1.0" encoding="utf-8"?>
<ds:datastoreItem xmlns:ds="http://schemas.openxmlformats.org/officeDocument/2006/customXml" ds:itemID="{8CE5C848-99D2-4A7C-B3DD-D9C143ABB39B}"/>
</file>

<file path=customXml/itemProps3.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4.xml><?xml version="1.0" encoding="utf-8"?>
<ds:datastoreItem xmlns:ds="http://schemas.openxmlformats.org/officeDocument/2006/customXml" ds:itemID="{E9D4326B-49F5-4A57-A953-E0B79B1A55D6}"/>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19</TotalTime>
  <Words>1085</Words>
  <Application>Microsoft Office PowerPoint</Application>
  <PresentationFormat>Widescreen</PresentationFormat>
  <Paragraphs>148</Paragraphs>
  <Slides>16</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Courier New</vt:lpstr>
      <vt:lpstr>Segoe UI</vt:lpstr>
      <vt:lpstr>Segoe UI Semibold</vt:lpstr>
      <vt:lpstr>Segoe UI Semilight</vt:lpstr>
      <vt:lpstr>DHCS</vt:lpstr>
      <vt:lpstr>Medi-Cal HCBS Managed Care Integration Workgroup</vt:lpstr>
      <vt:lpstr>Meeting #9 Purpose and Agenda</vt:lpstr>
      <vt:lpstr>Workgroup Updates</vt:lpstr>
      <vt:lpstr>Roadmap Updates</vt:lpstr>
      <vt:lpstr>HCBS Integration Planning: Key Milestones</vt:lpstr>
      <vt:lpstr>Provider Supports for Network Contracting</vt:lpstr>
      <vt:lpstr>Defining Key Terms</vt:lpstr>
      <vt:lpstr>Reminder: DHCS Enhanced Continuity of Care Policy</vt:lpstr>
      <vt:lpstr>Provider Contracting Challenges Identified as Part of the Gap Analysis</vt:lpstr>
      <vt:lpstr>Operational Considerations: Supports for Provider Contracting Ahead of Transition</vt:lpstr>
      <vt:lpstr>Provider Enrollment Arrangements</vt:lpstr>
      <vt:lpstr>Current Models for Waiver Provider Enrollment</vt:lpstr>
      <vt:lpstr>Learnings from Gap Analysis</vt:lpstr>
      <vt:lpstr>Current Models for Waiver Provider Enrollment 2</vt:lpstr>
      <vt:lpstr>Next Steps and Wrap Up</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Nine Slide Deck</dc:title>
  <dc:creator>Integrated Systems of Care</dc:creator>
  <cp:keywords/>
  <cp:lastModifiedBy>Moses, Randy@DHCS</cp:lastModifiedBy>
  <cp:revision>13</cp:revision>
  <cp:lastPrinted>2019-09-18T16:04:03Z</cp:lastPrinted>
  <dcterms:created xsi:type="dcterms:W3CDTF">2018-04-04T17:42:31Z</dcterms:created>
  <dcterms:modified xsi:type="dcterms:W3CDTF">2026-01-06T18:37:52Z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7f73c0ab-5fc1-4dfc-b5d1-8b3eec2ed96c</vt:lpwstr>
  </property>
  <property fmtid="{D5CDD505-2E9C-101B-9397-08002B2CF9AE}" pid="5" name="Division">
    <vt:lpwstr>22;#Integrated Systems of Care|6fd1b75e-be80-4bfc-8514-f354fda71f41</vt:lpwstr>
  </property>
</Properties>
</file>