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6.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handoutMasters/handoutMaster1.xml" ContentType="application/vnd.openxmlformats-officedocument.presentationml.handoutMaster+xml"/>
  <Override PartName="/ppt/theme/theme1.xml" ContentType="application/vnd.openxmlformats-officedocument.theme+xml"/>
  <Override PartName="/ppt/authors.xml" ContentType="application/vnd.ms-powerpoint.authors+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8"/>
  </p:notesMasterIdLst>
  <p:handoutMasterIdLst>
    <p:handoutMasterId r:id="rId19"/>
  </p:handoutMasterIdLst>
  <p:sldIdLst>
    <p:sldId id="509" r:id="rId5"/>
    <p:sldId id="327" r:id="rId6"/>
    <p:sldId id="2145707686" r:id="rId7"/>
    <p:sldId id="2145707701" r:id="rId8"/>
    <p:sldId id="2145707691" r:id="rId9"/>
    <p:sldId id="2145707685" r:id="rId10"/>
    <p:sldId id="2145707688" r:id="rId11"/>
    <p:sldId id="2145707702" r:id="rId12"/>
    <p:sldId id="2145707687" r:id="rId13"/>
    <p:sldId id="2145707704" r:id="rId14"/>
    <p:sldId id="413" r:id="rId15"/>
    <p:sldId id="346" r:id="rId16"/>
    <p:sldId id="458"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customXml" Target="../customXml/item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1134959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344D4-F106-0C70-EB42-40CC6C79B3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0B1623-3827-CFEA-5585-13C3DD24C0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7E393B-2605-DA62-54B1-85A62F204253}"/>
              </a:ext>
            </a:extLst>
          </p:cNvPr>
          <p:cNvSpPr>
            <a:spLocks noGrp="1"/>
          </p:cNvSpPr>
          <p:nvPr>
            <p:ph type="body" idx="1"/>
          </p:nvPr>
        </p:nvSpPr>
        <p:spPr/>
        <p:txBody>
          <a:bodyPr/>
          <a:lstStyle/>
          <a:p>
            <a:r>
              <a:rPr lang="en-US"/>
              <a:t>Strength 2 TP: </a:t>
            </a:r>
            <a:r>
              <a:rPr lang="en-US" sz="1200">
                <a:solidFill>
                  <a:schemeClr val="tx1"/>
                </a:solidFill>
                <a:latin typeface="+mn-lt"/>
              </a:rPr>
              <a:t>and requires fewer DHCS resources to operate parallel programs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latin typeface="+mn-lt"/>
              </a:rPr>
              <a:t> MCPs negotiating short-term contracts with non-contracted providers</a:t>
            </a:r>
            <a:endParaRPr lang="en-US" sz="1200" b="0" i="0">
              <a:solidFill>
                <a:schemeClr val="tx1"/>
              </a:solidFill>
              <a:effectLst/>
              <a:latin typeface="+mn-lt"/>
            </a:endParaRPr>
          </a:p>
          <a:p>
            <a:endParaRPr lang="en-US"/>
          </a:p>
        </p:txBody>
      </p:sp>
      <p:sp>
        <p:nvSpPr>
          <p:cNvPr id="4" name="Slide Number Placeholder 3">
            <a:extLst>
              <a:ext uri="{FF2B5EF4-FFF2-40B4-BE49-F238E27FC236}">
                <a16:creationId xmlns:a16="http://schemas.microsoft.com/office/drawing/2014/main" id="{7708457B-44F9-B11A-D2D3-476D24D5975C}"/>
              </a:ext>
            </a:extLst>
          </p:cNvPr>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4477360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1516770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13</a:t>
            </a:fld>
            <a:endParaRPr lang="en-US"/>
          </a:p>
        </p:txBody>
      </p:sp>
    </p:spTree>
    <p:extLst>
      <p:ext uri="{BB962C8B-B14F-4D97-AF65-F5344CB8AC3E}">
        <p14:creationId xmlns:p14="http://schemas.microsoft.com/office/powerpoint/2010/main" val="8608057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HCBSImplementation@dhcs.ca.gov"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mailto:HCBSImplementation@dhcs.ca.gov"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dhcsgovstaging:88/CalAIM/Pages/Goals.aspx"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3: Considerations for Statewide Implementation</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rPr>
              <a:t>June 18,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27B0E24-686C-5628-331F-16D95B24B296}"/>
              </a:ext>
            </a:extLst>
          </p:cNvPr>
          <p:cNvSpPr>
            <a:spLocks noGrp="1"/>
          </p:cNvSpPr>
          <p:nvPr>
            <p:ph type="title"/>
          </p:nvPr>
        </p:nvSpPr>
        <p:spPr/>
        <p:txBody>
          <a:bodyPr/>
          <a:lstStyle/>
          <a:p>
            <a:r>
              <a:rPr lang="en-US" dirty="0">
                <a:solidFill>
                  <a:schemeClr val="accent2"/>
                </a:solidFill>
              </a:rPr>
              <a:t>Risks and Mitigation Strategies of Statewide Implementation of De Novo Waivers, </a:t>
            </a:r>
            <a:r>
              <a:rPr lang="en-US" i="1" dirty="0">
                <a:solidFill>
                  <a:schemeClr val="accent2"/>
                </a:solidFill>
              </a:rPr>
              <a:t>cont.</a:t>
            </a:r>
            <a:endParaRPr lang="en-US" i="1" dirty="0"/>
          </a:p>
        </p:txBody>
      </p:sp>
      <p:sp>
        <p:nvSpPr>
          <p:cNvPr id="4" name="Content Placeholder 3">
            <a:extLst>
              <a:ext uri="{FF2B5EF4-FFF2-40B4-BE49-F238E27FC236}">
                <a16:creationId xmlns:a16="http://schemas.microsoft.com/office/drawing/2014/main" id="{F5267796-5931-A114-C3B8-BC18E13E31C3}"/>
              </a:ext>
            </a:extLst>
          </p:cNvPr>
          <p:cNvSpPr>
            <a:spLocks noGrp="1"/>
          </p:cNvSpPr>
          <p:nvPr>
            <p:ph sz="quarter" idx="13"/>
          </p:nvPr>
        </p:nvSpPr>
        <p:spPr/>
        <p:txBody>
          <a:bodyPr/>
          <a:lstStyle/>
          <a:p>
            <a:r>
              <a:rPr lang="en-US" b="1" dirty="0"/>
              <a:t>Discussion Questions: </a:t>
            </a:r>
          </a:p>
          <a:p>
            <a:pPr lvl="1"/>
            <a:r>
              <a:rPr lang="en-US" dirty="0"/>
              <a:t>Are there additional risks for statewide implementation? </a:t>
            </a:r>
          </a:p>
          <a:p>
            <a:pPr lvl="1"/>
            <a:r>
              <a:rPr lang="en-US" dirty="0"/>
              <a:t>Are there other strategies to mitigate these risks? </a:t>
            </a:r>
          </a:p>
          <a:p>
            <a:pPr lvl="1"/>
            <a:r>
              <a:rPr lang="en-US" dirty="0"/>
              <a:t>What does MCP oversight and readiness need to look like for successful statewide implementation?</a:t>
            </a:r>
          </a:p>
          <a:p>
            <a:endParaRPr lang="en-US" dirty="0"/>
          </a:p>
        </p:txBody>
      </p:sp>
      <p:sp>
        <p:nvSpPr>
          <p:cNvPr id="2" name="Slide Number Placeholder 1">
            <a:extLst>
              <a:ext uri="{FF2B5EF4-FFF2-40B4-BE49-F238E27FC236}">
                <a16:creationId xmlns:a16="http://schemas.microsoft.com/office/drawing/2014/main" id="{427B9DF0-7C9F-BF24-00FA-25C7ABB945F2}"/>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3370071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Segoe UI"/>
                <a:cs typeface="Segoe UI"/>
              </a:rPr>
              <a:t>Upcoming Workgroup Sessions </a:t>
            </a:r>
          </a:p>
        </p:txBody>
      </p:sp>
      <p:graphicFrame>
        <p:nvGraphicFramePr>
          <p:cNvPr id="13" name="Content Placeholder 5">
            <a:extLst>
              <a:ext uri="{FF2B5EF4-FFF2-40B4-BE49-F238E27FC236}">
                <a16:creationId xmlns:a16="http://schemas.microsoft.com/office/drawing/2014/main" id="{7D51772A-BEB2-2C7E-C6A8-E0C1732464ED}"/>
              </a:ext>
            </a:extLst>
          </p:cNvPr>
          <p:cNvGraphicFramePr>
            <a:graphicFrameLocks/>
          </p:cNvGraphicFramePr>
          <p:nvPr>
            <p:extLst>
              <p:ext uri="{D42A27DB-BD31-4B8C-83A1-F6EECF244321}">
                <p14:modId xmlns:p14="http://schemas.microsoft.com/office/powerpoint/2010/main" val="87190464"/>
              </p:ext>
            </p:extLst>
          </p:nvPr>
        </p:nvGraphicFramePr>
        <p:xfrm>
          <a:off x="838200" y="2216503"/>
          <a:ext cx="10515600" cy="292608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4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June 20,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0257702"/>
                  </a:ext>
                </a:extLst>
              </a:tr>
              <a:tr h="0">
                <a:tc>
                  <a:txBody>
                    <a:bodyPr/>
                    <a:lstStyle/>
                    <a:p>
                      <a:pPr marL="0" marR="0" algn="l"/>
                      <a:r>
                        <a:rPr lang="en-US" sz="2000" b="0" i="0" dirty="0">
                          <a:solidFill>
                            <a:schemeClr val="tx1"/>
                          </a:solidFill>
                          <a:effectLst/>
                          <a:latin typeface="Segoe UI" panose="020B0502040204020203" pitchFamily="34" charset="0"/>
                          <a:cs typeface="Segoe UI" panose="020B0502040204020203" pitchFamily="34" charset="0"/>
                        </a:rPr>
                        <a:t>Session 5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16,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32892865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1199268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Next Steps</a:t>
            </a:r>
          </a:p>
        </p:txBody>
      </p:sp>
      <p:sp>
        <p:nvSpPr>
          <p:cNvPr id="3" name="Content Placeholder 2"/>
          <p:cNvSpPr>
            <a:spLocks noGrp="1"/>
          </p:cNvSpPr>
          <p:nvPr>
            <p:ph sz="quarter" idx="13"/>
          </p:nvPr>
        </p:nvSpPr>
        <p:spPr>
          <a:xfrm>
            <a:off x="838200" y="2194560"/>
            <a:ext cx="10706100" cy="4099878"/>
          </a:xfrm>
        </p:spPr>
        <p:txBody>
          <a:bodyPr vert="horz" lIns="91440" tIns="45720" rIns="91440" bIns="45720" rtlCol="0" anchor="t">
            <a:noAutofit/>
          </a:bodyPr>
          <a:lstStyle/>
          <a:p>
            <a:r>
              <a:rPr lang="en-US" dirty="0">
                <a:latin typeface="+mn-lt"/>
                <a:cs typeface="Times New Roman"/>
              </a:rPr>
              <a:t>HCBS Integration Planning Workgroup Session #4: June 20, 2025 from 1:00 – 2:00 pm PT</a:t>
            </a:r>
          </a:p>
          <a:p>
            <a:r>
              <a:rPr lang="en-US" dirty="0">
                <a:latin typeface="+mn-lt"/>
                <a:cs typeface="Times New Roman"/>
              </a:rPr>
              <a:t>HCBS Integration Planning Workgroup Session #5: July 16, 2025</a:t>
            </a:r>
          </a:p>
          <a:p>
            <a:pPr marL="0" indent="0">
              <a:buNone/>
            </a:pPr>
            <a:r>
              <a:rPr lang="en-US" dirty="0">
                <a:latin typeface="+mn-lt"/>
                <a:cs typeface="Times New Roman"/>
              </a:rPr>
              <a:t>   from 10:00-11:30 am PT</a:t>
            </a:r>
          </a:p>
          <a:p>
            <a:r>
              <a:rPr lang="en-US" dirty="0">
                <a:latin typeface="+mn-lt"/>
                <a:cs typeface="Times New Roman"/>
              </a:rPr>
              <a:t>Contact the team with questions, suggested topics for discussion, or other input at </a:t>
            </a:r>
            <a:r>
              <a:rPr lang="en-US" b="1" dirty="0">
                <a:latin typeface="+mn-lt"/>
                <a:cs typeface="Times New Roman"/>
                <a:hlinkClick r:id="rId3"/>
              </a:rPr>
              <a:t>HCBSIntegration@dhcs.ca.gov</a:t>
            </a:r>
            <a:r>
              <a:rPr lang="en-US" b="1" dirty="0">
                <a:latin typeface="+mn-lt"/>
                <a:cs typeface="Times New Roman"/>
              </a:rPr>
              <a:t> </a:t>
            </a:r>
          </a:p>
        </p:txBody>
      </p:sp>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13</a:t>
            </a:fld>
            <a:endParaRPr lang="en-US"/>
          </a:p>
        </p:txBody>
      </p:sp>
    </p:spTree>
    <p:extLst>
      <p:ext uri="{BB962C8B-B14F-4D97-AF65-F5344CB8AC3E}">
        <p14:creationId xmlns:p14="http://schemas.microsoft.com/office/powerpoint/2010/main" val="1926320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sp>
        <p:nvSpPr>
          <p:cNvPr id="2" name="Title 1"/>
          <p:cNvSpPr>
            <a:spLocks noGrp="1"/>
          </p:cNvSpPr>
          <p:nvPr>
            <p:ph type="title"/>
          </p:nvPr>
        </p:nvSpPr>
        <p:spPr/>
        <p:txBody>
          <a:bodyPr>
            <a:normAutofit/>
          </a:bodyPr>
          <a:lstStyle/>
          <a:p>
            <a:r>
              <a:rPr lang="en-US" dirty="0"/>
              <a:t>Meeting Purpose and Agenda</a:t>
            </a:r>
          </a:p>
        </p:txBody>
      </p:sp>
      <p:sp>
        <p:nvSpPr>
          <p:cNvPr id="3" name="Content Placeholder 2"/>
          <p:cNvSpPr>
            <a:spLocks noGrp="1"/>
          </p:cNvSpPr>
          <p:nvPr>
            <p:ph sz="quarter" idx="13"/>
          </p:nvPr>
        </p:nvSpPr>
        <p:spPr>
          <a:xfrm>
            <a:off x="838200" y="2570331"/>
            <a:ext cx="10515600" cy="3968581"/>
          </a:xfrm>
        </p:spPr>
        <p:txBody>
          <a:bodyPr>
            <a:normAutofit/>
          </a:bodyPr>
          <a:lstStyle/>
          <a:p>
            <a:r>
              <a:rPr lang="en-US" sz="2400" dirty="0"/>
              <a:t>Today’s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0291" y="1571024"/>
            <a:ext cx="10511418" cy="95327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statewide implementation of the de novo waivers and integration into managed care, including potential strengths and risks. </a:t>
            </a:r>
          </a:p>
        </p:txBody>
      </p:sp>
      <p:graphicFrame>
        <p:nvGraphicFramePr>
          <p:cNvPr id="5" name="Content Placeholder 5">
            <a:extLst>
              <a:ext uri="{FF2B5EF4-FFF2-40B4-BE49-F238E27FC236}">
                <a16:creationId xmlns:a16="http://schemas.microsoft.com/office/drawing/2014/main" id="{4348BCA8-B70D-B130-F9F0-DB9AE4256E54}"/>
              </a:ext>
            </a:extLst>
          </p:cNvPr>
          <p:cNvGraphicFramePr>
            <a:graphicFrameLocks/>
          </p:cNvGraphicFramePr>
          <p:nvPr>
            <p:extLst>
              <p:ext uri="{D42A27DB-BD31-4B8C-83A1-F6EECF244321}">
                <p14:modId xmlns:p14="http://schemas.microsoft.com/office/powerpoint/2010/main" val="1958169876"/>
              </p:ext>
            </p:extLst>
          </p:nvPr>
        </p:nvGraphicFramePr>
        <p:xfrm>
          <a:off x="1002188" y="3146195"/>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10:05-10:10am </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dirty="0">
                          <a:solidFill>
                            <a:schemeClr val="tx1"/>
                          </a:solidFill>
                          <a:latin typeface="Segoe UI" panose="020B0502040204020203" pitchFamily="34" charset="0"/>
                          <a:cs typeface="Segoe UI" panose="020B0502040204020203" pitchFamily="34" charset="0"/>
                        </a:rPr>
                        <a:t>Supplemental Discussions Moving Forward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3450422"/>
                  </a:ext>
                </a:extLst>
              </a:tr>
              <a:tr h="556414">
                <a:tc>
                  <a:txBody>
                    <a:bodyPr/>
                    <a:lstStyle/>
                    <a:p>
                      <a:r>
                        <a:rPr lang="en-US">
                          <a:solidFill>
                            <a:schemeClr val="tx1"/>
                          </a:solidFill>
                          <a:latin typeface="Segoe UI" panose="020B0502040204020203" pitchFamily="34" charset="0"/>
                          <a:cs typeface="Segoe UI" panose="020B0502040204020203" pitchFamily="34" charset="0"/>
                        </a:rPr>
                        <a:t>10:10-11:25am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Statewide Implementation Considerations and Discussion</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Tree>
    <p:extLst>
      <p:ext uri="{BB962C8B-B14F-4D97-AF65-F5344CB8AC3E}">
        <p14:creationId xmlns:p14="http://schemas.microsoft.com/office/powerpoint/2010/main" val="1369403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F3225-4843-955B-A384-B2C758D4F37B}"/>
              </a:ext>
            </a:extLst>
          </p:cNvPr>
          <p:cNvSpPr>
            <a:spLocks noGrp="1"/>
          </p:cNvSpPr>
          <p:nvPr>
            <p:ph type="title"/>
          </p:nvPr>
        </p:nvSpPr>
        <p:spPr/>
        <p:txBody>
          <a:bodyPr/>
          <a:lstStyle/>
          <a:p>
            <a:r>
              <a:rPr lang="en-US"/>
              <a:t>Supplemental Discussions Moving Forward</a:t>
            </a:r>
          </a:p>
        </p:txBody>
      </p:sp>
    </p:spTree>
    <p:extLst>
      <p:ext uri="{BB962C8B-B14F-4D97-AF65-F5344CB8AC3E}">
        <p14:creationId xmlns:p14="http://schemas.microsoft.com/office/powerpoint/2010/main" val="9269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D2909A7-0513-39D0-CE4C-634FB42DA9A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3" name="Title 2">
            <a:extLst>
              <a:ext uri="{FF2B5EF4-FFF2-40B4-BE49-F238E27FC236}">
                <a16:creationId xmlns:a16="http://schemas.microsoft.com/office/drawing/2014/main" id="{6DBC3A32-0B6A-01FC-EE66-0FB8EB8ACD38}"/>
              </a:ext>
            </a:extLst>
          </p:cNvPr>
          <p:cNvSpPr>
            <a:spLocks noGrp="1"/>
          </p:cNvSpPr>
          <p:nvPr>
            <p:ph type="title"/>
          </p:nvPr>
        </p:nvSpPr>
        <p:spPr>
          <a:xfrm>
            <a:off x="838199" y="365125"/>
            <a:ext cx="10773697" cy="1325563"/>
          </a:xfrm>
        </p:spPr>
        <p:txBody>
          <a:bodyPr/>
          <a:lstStyle/>
          <a:p>
            <a:r>
              <a:rPr lang="en-US"/>
              <a:t>Supplemental Discussions Moving Forward </a:t>
            </a:r>
            <a:r>
              <a:rPr lang="en-US">
                <a:solidFill>
                  <a:schemeClr val="bg1"/>
                </a:solidFill>
              </a:rPr>
              <a:t>2</a:t>
            </a:r>
          </a:p>
        </p:txBody>
      </p:sp>
      <p:sp>
        <p:nvSpPr>
          <p:cNvPr id="4" name="Content Placeholder 3">
            <a:extLst>
              <a:ext uri="{FF2B5EF4-FFF2-40B4-BE49-F238E27FC236}">
                <a16:creationId xmlns:a16="http://schemas.microsoft.com/office/drawing/2014/main" id="{074EA069-5233-39FB-2120-BC3FAAEAB88A}"/>
              </a:ext>
            </a:extLst>
          </p:cNvPr>
          <p:cNvSpPr>
            <a:spLocks noGrp="1"/>
          </p:cNvSpPr>
          <p:nvPr>
            <p:ph sz="quarter" idx="13"/>
          </p:nvPr>
        </p:nvSpPr>
        <p:spPr>
          <a:xfrm>
            <a:off x="838200" y="1884038"/>
            <a:ext cx="10515600" cy="4472312"/>
          </a:xfrm>
        </p:spPr>
        <p:txBody>
          <a:bodyPr vert="horz" lIns="91440" tIns="45720" rIns="91440" bIns="45720" rtlCol="0" anchor="t">
            <a:noAutofit/>
          </a:bodyPr>
          <a:lstStyle/>
          <a:p>
            <a:r>
              <a:rPr lang="en-US" dirty="0">
                <a:latin typeface="Segoe UI"/>
                <a:cs typeface="Segoe UI"/>
              </a:rPr>
              <a:t>Thank you for your thoughtful and honest feedback thus far!</a:t>
            </a:r>
          </a:p>
          <a:p>
            <a:r>
              <a:rPr lang="en-US" dirty="0">
                <a:latin typeface="Segoe UI"/>
                <a:cs typeface="Segoe UI"/>
              </a:rPr>
              <a:t>To ensure that 1) meetings are not cut short and 2) DHCS can hear perspectives from all stakeholders, we are going to use supplemental discussions to present new content </a:t>
            </a:r>
          </a:p>
          <a:p>
            <a:pPr lvl="1"/>
            <a:r>
              <a:rPr lang="en-US" dirty="0">
                <a:latin typeface="Segoe UI"/>
                <a:cs typeface="Segoe UI"/>
              </a:rPr>
              <a:t>We will limit items for discussion to one topic per meeting to maximize discussion time</a:t>
            </a:r>
          </a:p>
          <a:p>
            <a:r>
              <a:rPr lang="en-US" dirty="0">
                <a:latin typeface="Segoe UI"/>
                <a:cs typeface="Segoe UI"/>
              </a:rPr>
              <a:t>We hope you can make the supplemental discussions work with your calendar</a:t>
            </a:r>
          </a:p>
          <a:p>
            <a:pPr lvl="1"/>
            <a:r>
              <a:rPr lang="en-US" dirty="0">
                <a:latin typeface="Segoe UI"/>
                <a:cs typeface="Segoe UI"/>
              </a:rPr>
              <a:t>Please email </a:t>
            </a:r>
            <a:r>
              <a:rPr lang="en-US" dirty="0">
                <a:latin typeface="Segoe UI"/>
                <a:cs typeface="Segoe UI"/>
                <a:hlinkClick r:id="rId2"/>
              </a:rPr>
              <a:t>HCBSImplementation@dhcs.ca.gov</a:t>
            </a:r>
            <a:r>
              <a:rPr lang="en-US" dirty="0">
                <a:latin typeface="Segoe UI"/>
                <a:cs typeface="Segoe UI"/>
              </a:rPr>
              <a:t> if you cannot attend </a:t>
            </a:r>
          </a:p>
        </p:txBody>
      </p:sp>
    </p:spTree>
    <p:extLst>
      <p:ext uri="{BB962C8B-B14F-4D97-AF65-F5344CB8AC3E}">
        <p14:creationId xmlns:p14="http://schemas.microsoft.com/office/powerpoint/2010/main" val="450308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t>Considerations for Statewide Implementation</a:t>
            </a:r>
          </a:p>
        </p:txBody>
      </p:sp>
    </p:spTree>
    <p:extLst>
      <p:ext uri="{BB962C8B-B14F-4D97-AF65-F5344CB8AC3E}">
        <p14:creationId xmlns:p14="http://schemas.microsoft.com/office/powerpoint/2010/main" val="3344104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7EC9F1-5A31-8D06-C6C4-CBC8485CBC99}"/>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6</a:t>
            </a:fld>
            <a:endParaRPr lang="en-US"/>
          </a:p>
        </p:txBody>
      </p:sp>
      <p:sp>
        <p:nvSpPr>
          <p:cNvPr id="3" name="Title 2">
            <a:extLst>
              <a:ext uri="{FF2B5EF4-FFF2-40B4-BE49-F238E27FC236}">
                <a16:creationId xmlns:a16="http://schemas.microsoft.com/office/drawing/2014/main" id="{87CA317D-F28B-65BD-53FC-22B4CD89609D}"/>
              </a:ext>
            </a:extLst>
          </p:cNvPr>
          <p:cNvSpPr>
            <a:spLocks noGrp="1"/>
          </p:cNvSpPr>
          <p:nvPr>
            <p:ph type="title"/>
          </p:nvPr>
        </p:nvSpPr>
        <p:spPr/>
        <p:txBody>
          <a:bodyPr/>
          <a:lstStyle/>
          <a:p>
            <a:r>
              <a:rPr lang="en-US">
                <a:latin typeface="Segoe UI"/>
                <a:cs typeface="Segoe UI"/>
              </a:rPr>
              <a:t>Considerations for Implementation of HCBS Managed Care Integration</a:t>
            </a:r>
            <a:endParaRPr lang="en-US"/>
          </a:p>
        </p:txBody>
      </p:sp>
      <p:sp>
        <p:nvSpPr>
          <p:cNvPr id="4" name="Content Placeholder 3">
            <a:extLst>
              <a:ext uri="{FF2B5EF4-FFF2-40B4-BE49-F238E27FC236}">
                <a16:creationId xmlns:a16="http://schemas.microsoft.com/office/drawing/2014/main" id="{A65FF8E1-144A-2CF2-0776-94053571823B}"/>
              </a:ext>
            </a:extLst>
          </p:cNvPr>
          <p:cNvSpPr>
            <a:spLocks noGrp="1"/>
          </p:cNvSpPr>
          <p:nvPr>
            <p:ph sz="quarter" idx="13"/>
          </p:nvPr>
        </p:nvSpPr>
        <p:spPr>
          <a:xfrm>
            <a:off x="838199" y="1822126"/>
            <a:ext cx="10515600" cy="4472312"/>
          </a:xfrm>
        </p:spPr>
        <p:txBody>
          <a:bodyPr vert="horz" lIns="91440" tIns="45720" rIns="91440" bIns="45720" rtlCol="0" anchor="t">
            <a:noAutofit/>
          </a:bodyPr>
          <a:lstStyle/>
          <a:p>
            <a:r>
              <a:rPr lang="en-US" sz="2400" dirty="0">
                <a:latin typeface="Segoe UI"/>
                <a:cs typeface="Segoe UI"/>
              </a:rPr>
              <a:t>Overarching </a:t>
            </a:r>
            <a:r>
              <a:rPr lang="en-US" sz="2400" dirty="0">
                <a:latin typeface="Segoe UI"/>
                <a:cs typeface="Segoe UI"/>
                <a:hlinkClick r:id="rId2"/>
              </a:rPr>
              <a:t>goal of </a:t>
            </a:r>
            <a:r>
              <a:rPr lang="en-US" sz="2400" dirty="0" err="1">
                <a:latin typeface="Segoe UI"/>
                <a:cs typeface="Segoe UI"/>
                <a:hlinkClick r:id="rId2"/>
              </a:rPr>
              <a:t>CalAIM</a:t>
            </a:r>
            <a:r>
              <a:rPr lang="en-US" sz="2400" dirty="0">
                <a:latin typeface="Segoe UI"/>
                <a:cs typeface="Segoe UI"/>
                <a:hlinkClick r:id="rId2"/>
              </a:rPr>
              <a:t> </a:t>
            </a:r>
            <a:r>
              <a:rPr lang="en-US" sz="2400" dirty="0">
                <a:latin typeface="Segoe UI"/>
                <a:cs typeface="Segoe UI"/>
              </a:rPr>
              <a:t>is to “standardize, simplify, and streamline how members across the state access health care, no matter where they live”</a:t>
            </a:r>
          </a:p>
          <a:p>
            <a:pPr lvl="1"/>
            <a:r>
              <a:rPr lang="en-US" sz="2000" dirty="0">
                <a:latin typeface="Segoe UI"/>
                <a:cs typeface="Segoe UI"/>
              </a:rPr>
              <a:t>DHCS has a goal of expanding access to HCBS services statewide for programs that are currently more limited </a:t>
            </a:r>
          </a:p>
          <a:p>
            <a:r>
              <a:rPr lang="en-US" sz="2400" dirty="0">
                <a:latin typeface="Segoe UI"/>
                <a:cs typeface="Segoe UI"/>
              </a:rPr>
              <a:t>Gap Analysis found that members struggle to navigate the current HCBS system </a:t>
            </a:r>
          </a:p>
          <a:p>
            <a:pPr lvl="1"/>
            <a:r>
              <a:rPr lang="en-US" sz="2000" dirty="0">
                <a:latin typeface="Segoe UI"/>
                <a:cs typeface="Segoe UI"/>
              </a:rPr>
              <a:t>Providers and waiver agencies also discussed challenges with different systems for assessments, information sharing, etc.</a:t>
            </a:r>
          </a:p>
          <a:p>
            <a:r>
              <a:rPr lang="en-US" sz="2400" dirty="0">
                <a:latin typeface="Segoe UI"/>
                <a:cs typeface="Segoe UI"/>
              </a:rPr>
              <a:t>Adult and youth de novo waivers create opportunities to address gaps </a:t>
            </a:r>
          </a:p>
          <a:p>
            <a:pPr marL="0" indent="0">
              <a:spcBef>
                <a:spcPts val="1200"/>
              </a:spcBef>
              <a:buNone/>
            </a:pPr>
            <a:r>
              <a:rPr lang="en-US" sz="2000" i="1" dirty="0"/>
              <a:t>“People with disabilities want to be included and part of life like anyone else would want. The system of care is not set up in a way that allows for easy access to find out what’s available to help us live independently. It’s sad.” – </a:t>
            </a:r>
            <a:r>
              <a:rPr lang="en-US" sz="2000" dirty="0"/>
              <a:t>Medi-Cal member during a listening session </a:t>
            </a:r>
          </a:p>
          <a:p>
            <a:endParaRPr lang="en-US" sz="2400" dirty="0">
              <a:latin typeface="Segoe UI"/>
              <a:cs typeface="Segoe UI"/>
            </a:endParaRPr>
          </a:p>
        </p:txBody>
      </p:sp>
      <p:sp>
        <p:nvSpPr>
          <p:cNvPr id="6" name="TextBox 5">
            <a:extLst>
              <a:ext uri="{FF2B5EF4-FFF2-40B4-BE49-F238E27FC236}">
                <a16:creationId xmlns:a16="http://schemas.microsoft.com/office/drawing/2014/main" id="{412ACB60-828B-8B4C-326A-010272360D5C}"/>
              </a:ext>
              <a:ext uri="{C183D7F6-B498-43B3-948B-1728B52AA6E4}">
                <adec:decorative xmlns:adec="http://schemas.microsoft.com/office/drawing/2017/decorative" val="1"/>
              </a:ext>
            </a:extLst>
          </p:cNvPr>
          <p:cNvSpPr txBox="1"/>
          <p:nvPr/>
        </p:nvSpPr>
        <p:spPr>
          <a:xfrm>
            <a:off x="8084193" y="1934514"/>
            <a:ext cx="3183882" cy="4028136"/>
          </a:xfrm>
          <a:prstGeom prst="rect">
            <a:avLst/>
          </a:prstGeom>
        </p:spPr>
        <p:txBody>
          <a:bodyPr wrap="square" rtlCol="0">
            <a:normAutofit/>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70694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DCC88E-D323-6779-1F38-B8C977D15DA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D658EC-A9E8-9A0D-D580-3D8DCBF2578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7</a:t>
            </a:fld>
            <a:endParaRPr lang="en-US"/>
          </a:p>
        </p:txBody>
      </p:sp>
      <p:sp>
        <p:nvSpPr>
          <p:cNvPr id="3" name="Title 2">
            <a:extLst>
              <a:ext uri="{FF2B5EF4-FFF2-40B4-BE49-F238E27FC236}">
                <a16:creationId xmlns:a16="http://schemas.microsoft.com/office/drawing/2014/main" id="{2E05E033-3203-ADC9-588A-6D7FE4AE4850}"/>
              </a:ext>
            </a:extLst>
          </p:cNvPr>
          <p:cNvSpPr>
            <a:spLocks noGrp="1"/>
          </p:cNvSpPr>
          <p:nvPr>
            <p:ph type="title"/>
          </p:nvPr>
        </p:nvSpPr>
        <p:spPr/>
        <p:txBody>
          <a:bodyPr/>
          <a:lstStyle/>
          <a:p>
            <a:r>
              <a:rPr lang="en-US" dirty="0">
                <a:solidFill>
                  <a:schemeClr val="accent2"/>
                </a:solidFill>
              </a:rPr>
              <a:t>Strengths of Statewide Implementation of De Novo Waivers</a:t>
            </a:r>
          </a:p>
        </p:txBody>
      </p:sp>
      <p:graphicFrame>
        <p:nvGraphicFramePr>
          <p:cNvPr id="5" name="Table 4">
            <a:extLst>
              <a:ext uri="{FF2B5EF4-FFF2-40B4-BE49-F238E27FC236}">
                <a16:creationId xmlns:a16="http://schemas.microsoft.com/office/drawing/2014/main" id="{9B043B86-71D6-569C-67BA-9D723C33C2BF}"/>
              </a:ext>
            </a:extLst>
          </p:cNvPr>
          <p:cNvGraphicFramePr>
            <a:graphicFrameLocks noGrp="1"/>
          </p:cNvGraphicFramePr>
          <p:nvPr>
            <p:extLst>
              <p:ext uri="{D42A27DB-BD31-4B8C-83A1-F6EECF244321}">
                <p14:modId xmlns:p14="http://schemas.microsoft.com/office/powerpoint/2010/main" val="3090758586"/>
              </p:ext>
            </p:extLst>
          </p:nvPr>
        </p:nvGraphicFramePr>
        <p:xfrm>
          <a:off x="838200" y="1967230"/>
          <a:ext cx="10515601" cy="3840480"/>
        </p:xfrm>
        <a:graphic>
          <a:graphicData uri="http://schemas.openxmlformats.org/drawingml/2006/table">
            <a:tbl>
              <a:tblPr firstRow="1" bandRow="1">
                <a:tableStyleId>{5C22544A-7EE6-4342-B048-85BDC9FD1C3A}</a:tableStyleId>
              </a:tblPr>
              <a:tblGrid>
                <a:gridCol w="4311317">
                  <a:extLst>
                    <a:ext uri="{9D8B030D-6E8A-4147-A177-3AD203B41FA5}">
                      <a16:colId xmlns:a16="http://schemas.microsoft.com/office/drawing/2014/main" val="3946639628"/>
                    </a:ext>
                  </a:extLst>
                </a:gridCol>
                <a:gridCol w="6204284">
                  <a:extLst>
                    <a:ext uri="{9D8B030D-6E8A-4147-A177-3AD203B41FA5}">
                      <a16:colId xmlns:a16="http://schemas.microsoft.com/office/drawing/2014/main" val="2372145279"/>
                    </a:ext>
                  </a:extLst>
                </a:gridCol>
              </a:tblGrid>
              <a:tr h="319038">
                <a:tc>
                  <a:txBody>
                    <a:bodyPr/>
                    <a:lstStyle/>
                    <a:p>
                      <a:r>
                        <a:rPr lang="en-US" sz="1800" dirty="0">
                          <a:latin typeface="Segoe UI Bold" panose="020B0802040204020203" pitchFamily="34" charset="0"/>
                          <a:cs typeface="Segoe UI Bold" panose="020B0802040204020203" pitchFamily="34" charset="0"/>
                        </a:rPr>
                        <a:t>Strengths of Statewide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Segoe UI Bold" panose="020B0802040204020203" pitchFamily="34" charset="0"/>
                          <a:cs typeface="Segoe UI Bold" panose="020B0802040204020203" pitchFamily="34" charset="0"/>
                        </a:rPr>
                        <a:t>Opportunities for Effective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65404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800" dirty="0">
                          <a:solidFill>
                            <a:schemeClr val="tx1"/>
                          </a:solidFill>
                          <a:latin typeface="Segoe UI" panose="020B0502040204020203" pitchFamily="34" charset="0"/>
                          <a:cs typeface="Segoe UI" panose="020B0502040204020203" pitchFamily="34" charset="0"/>
                        </a:rPr>
                        <a:t>Longer timeline for implementation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Allows more time to implement a robust MCP readiness approach</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Provides time for MCPs to contract with new HCBS providers, where needed</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Attempts to smooth members’ transition experience and avoid interruption in services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6865963"/>
                  </a:ext>
                </a:extLst>
              </a:tr>
              <a:tr h="868680">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1800" dirty="0">
                          <a:solidFill>
                            <a:schemeClr val="tx1"/>
                          </a:solidFill>
                          <a:latin typeface="Segoe UI" panose="020B0502040204020203" pitchFamily="34" charset="0"/>
                          <a:cs typeface="Segoe UI" panose="020B0502040204020203" pitchFamily="34" charset="0"/>
                        </a:rPr>
                        <a:t>More standardized policies, operations, and monitoring requirements (including guidelines for supporting member enhanced Continuity of Care (CoC) period)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Simplifies Medi-Cal provider enrollment and MCP provider certification processes due to consistent approach across counties</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Avoids ongoing changes to policy, operations, monitoring, and rate setting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1803166"/>
                  </a:ext>
                </a:extLst>
              </a:tr>
            </a:tbl>
          </a:graphicData>
        </a:graphic>
      </p:graphicFrame>
    </p:spTree>
    <p:extLst>
      <p:ext uri="{BB962C8B-B14F-4D97-AF65-F5344CB8AC3E}">
        <p14:creationId xmlns:p14="http://schemas.microsoft.com/office/powerpoint/2010/main" val="3572195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B76EA-2472-880D-3175-445F7A8985F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E7D962-169D-0D01-094E-42549AC6275E}"/>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43ACEAAD-F3D3-A3AA-5106-1B5F5FDC61D5}"/>
              </a:ext>
            </a:extLst>
          </p:cNvPr>
          <p:cNvSpPr>
            <a:spLocks noGrp="1"/>
          </p:cNvSpPr>
          <p:nvPr>
            <p:ph type="title"/>
          </p:nvPr>
        </p:nvSpPr>
        <p:spPr/>
        <p:txBody>
          <a:bodyPr/>
          <a:lstStyle/>
          <a:p>
            <a:r>
              <a:rPr lang="en-US" dirty="0">
                <a:solidFill>
                  <a:schemeClr val="accent2"/>
                </a:solidFill>
                <a:latin typeface="Segoe UI"/>
                <a:cs typeface="Segoe UI"/>
              </a:rPr>
              <a:t>Strengths of Statewide Implementation of De Novo Waivers, </a:t>
            </a:r>
            <a:r>
              <a:rPr lang="en-US" i="1" dirty="0">
                <a:solidFill>
                  <a:schemeClr val="accent2"/>
                </a:solidFill>
                <a:latin typeface="Segoe UI"/>
                <a:cs typeface="Segoe UI"/>
              </a:rPr>
              <a:t>cont.</a:t>
            </a:r>
            <a:endParaRPr lang="en-US" i="1" dirty="0">
              <a:solidFill>
                <a:schemeClr val="accent2"/>
              </a:solidFill>
            </a:endParaRPr>
          </a:p>
        </p:txBody>
      </p:sp>
      <p:graphicFrame>
        <p:nvGraphicFramePr>
          <p:cNvPr id="5" name="Table 4">
            <a:extLst>
              <a:ext uri="{FF2B5EF4-FFF2-40B4-BE49-F238E27FC236}">
                <a16:creationId xmlns:a16="http://schemas.microsoft.com/office/drawing/2014/main" id="{1044EEED-29FB-7672-B47A-9D50C96AAADE}"/>
              </a:ext>
            </a:extLst>
          </p:cNvPr>
          <p:cNvGraphicFramePr>
            <a:graphicFrameLocks noGrp="1"/>
          </p:cNvGraphicFramePr>
          <p:nvPr>
            <p:extLst>
              <p:ext uri="{D42A27DB-BD31-4B8C-83A1-F6EECF244321}">
                <p14:modId xmlns:p14="http://schemas.microsoft.com/office/powerpoint/2010/main" val="2693908821"/>
              </p:ext>
            </p:extLst>
          </p:nvPr>
        </p:nvGraphicFramePr>
        <p:xfrm>
          <a:off x="838199" y="2172132"/>
          <a:ext cx="10515601" cy="2468880"/>
        </p:xfrm>
        <a:graphic>
          <a:graphicData uri="http://schemas.openxmlformats.org/drawingml/2006/table">
            <a:tbl>
              <a:tblPr firstRow="1" bandRow="1">
                <a:tableStyleId>{5C22544A-7EE6-4342-B048-85BDC9FD1C3A}</a:tableStyleId>
              </a:tblPr>
              <a:tblGrid>
                <a:gridCol w="4311317">
                  <a:extLst>
                    <a:ext uri="{9D8B030D-6E8A-4147-A177-3AD203B41FA5}">
                      <a16:colId xmlns:a16="http://schemas.microsoft.com/office/drawing/2014/main" val="3946639628"/>
                    </a:ext>
                  </a:extLst>
                </a:gridCol>
                <a:gridCol w="6204284">
                  <a:extLst>
                    <a:ext uri="{9D8B030D-6E8A-4147-A177-3AD203B41FA5}">
                      <a16:colId xmlns:a16="http://schemas.microsoft.com/office/drawing/2014/main" val="2372145279"/>
                    </a:ext>
                  </a:extLst>
                </a:gridCol>
              </a:tblGrid>
              <a:tr h="319038">
                <a:tc>
                  <a:txBody>
                    <a:bodyPr/>
                    <a:lstStyle/>
                    <a:p>
                      <a:r>
                        <a:rPr lang="en-US" sz="1800" dirty="0">
                          <a:latin typeface="+mn-lt"/>
                        </a:rPr>
                        <a:t>Strengths of Statewide Implementation</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mn-lt"/>
                        </a:rPr>
                        <a:t>Opportunities for Effective Implementation</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63880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3"/>
                        <a:tabLst/>
                        <a:defRPr/>
                      </a:pPr>
                      <a:r>
                        <a:rPr lang="en-US" sz="1800" dirty="0">
                          <a:solidFill>
                            <a:schemeClr val="tx1"/>
                          </a:solidFill>
                          <a:latin typeface="Segoe UI Semilight" panose="020B0402040204020203" pitchFamily="34" charset="0"/>
                          <a:cs typeface="Segoe UI Semilight" panose="020B0402040204020203" pitchFamily="34" charset="0"/>
                        </a:rPr>
                        <a:t>Easier for members, providers, MCPs, and other key stakeholders to understand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Facilitates a simpler communication strategy</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US" sz="1800" b="0" i="0" dirty="0">
                        <a:solidFill>
                          <a:schemeClr val="tx1"/>
                        </a:solidFill>
                        <a:effectLst/>
                        <a:latin typeface="Segoe UI Semilight" panose="020B0402040204020203" pitchFamily="34" charset="0"/>
                        <a:cs typeface="Segoe UI Semilight" panose="020B04020402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327615"/>
                  </a:ext>
                </a:extLst>
              </a:tr>
              <a:tr h="497839">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4"/>
                        <a:tabLst/>
                        <a:defRPr/>
                      </a:pPr>
                      <a:r>
                        <a:rPr lang="en-US" sz="1800" dirty="0">
                          <a:solidFill>
                            <a:schemeClr val="tx1"/>
                          </a:solidFill>
                          <a:latin typeface="Segoe UI Semilight" panose="020B0402040204020203" pitchFamily="34" charset="0"/>
                          <a:cs typeface="Segoe UI Semilight" panose="020B0402040204020203" pitchFamily="34" charset="0"/>
                        </a:rPr>
                        <a:t>Less variation in services by location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Supports a consistent member experience accessing waivers regardless of location</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Semilight" panose="020B0402040204020203" pitchFamily="34" charset="0"/>
                          <a:cs typeface="Segoe UI Semilight" panose="020B0402040204020203" pitchFamily="34" charset="0"/>
                        </a:rPr>
                        <a:t>Maintains CoC for members throughout the transition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5480310"/>
                  </a:ext>
                </a:extLst>
              </a:tr>
            </a:tbl>
          </a:graphicData>
        </a:graphic>
      </p:graphicFrame>
      <p:sp>
        <p:nvSpPr>
          <p:cNvPr id="6" name="TextBox 5">
            <a:extLst>
              <a:ext uri="{FF2B5EF4-FFF2-40B4-BE49-F238E27FC236}">
                <a16:creationId xmlns:a16="http://schemas.microsoft.com/office/drawing/2014/main" id="{49951CCA-1508-5483-6092-E52CF0D975CB}"/>
              </a:ext>
            </a:extLst>
          </p:cNvPr>
          <p:cNvSpPr txBox="1"/>
          <p:nvPr/>
        </p:nvSpPr>
        <p:spPr>
          <a:xfrm>
            <a:off x="838200" y="4894540"/>
            <a:ext cx="10515600" cy="707886"/>
          </a:xfrm>
          <a:prstGeom prst="rect">
            <a:avLst/>
          </a:prstGeom>
          <a:solidFill>
            <a:schemeClr val="bg1"/>
          </a:solidFill>
        </p:spPr>
        <p:txBody>
          <a:bodyPr wrap="square">
            <a:spAutoFit/>
          </a:bodyPr>
          <a:lstStyle/>
          <a:p>
            <a:r>
              <a:rPr lang="en-US" sz="2000" b="1" dirty="0">
                <a:latin typeface="Segoe UI" panose="020B0502040204020203" pitchFamily="34" charset="0"/>
              </a:rPr>
              <a:t>Discussion Question: </a:t>
            </a:r>
            <a:r>
              <a:rPr lang="en-US" sz="2000" dirty="0">
                <a:latin typeface="Segoe UI" panose="020B0502040204020203" pitchFamily="34" charset="0"/>
              </a:rPr>
              <a:t>Are there other considerations for de novo waivers that create opportunities for effective implementation that we missed?</a:t>
            </a:r>
          </a:p>
        </p:txBody>
      </p:sp>
    </p:spTree>
    <p:extLst>
      <p:ext uri="{BB962C8B-B14F-4D97-AF65-F5344CB8AC3E}">
        <p14:creationId xmlns:p14="http://schemas.microsoft.com/office/powerpoint/2010/main" val="754821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7890D-7C48-B473-206C-29B546D903C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3F08180-8251-E145-118C-158E9B6F21E5}"/>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9</a:t>
            </a:fld>
            <a:endParaRPr lang="en-US"/>
          </a:p>
        </p:txBody>
      </p:sp>
      <p:sp>
        <p:nvSpPr>
          <p:cNvPr id="3" name="Title 2">
            <a:extLst>
              <a:ext uri="{FF2B5EF4-FFF2-40B4-BE49-F238E27FC236}">
                <a16:creationId xmlns:a16="http://schemas.microsoft.com/office/drawing/2014/main" id="{84C828E6-8FC3-2B7A-B87D-D038885CD2AF}"/>
              </a:ext>
            </a:extLst>
          </p:cNvPr>
          <p:cNvSpPr>
            <a:spLocks noGrp="1"/>
          </p:cNvSpPr>
          <p:nvPr>
            <p:ph type="title"/>
          </p:nvPr>
        </p:nvSpPr>
        <p:spPr/>
        <p:txBody>
          <a:bodyPr/>
          <a:lstStyle/>
          <a:p>
            <a:r>
              <a:rPr lang="en-US" dirty="0">
                <a:solidFill>
                  <a:schemeClr val="accent2"/>
                </a:solidFill>
              </a:rPr>
              <a:t>Risks and Mitigation Strategies of Statewide Implementation of De Novo Waivers</a:t>
            </a:r>
          </a:p>
        </p:txBody>
      </p:sp>
      <p:graphicFrame>
        <p:nvGraphicFramePr>
          <p:cNvPr id="5" name="Table 4">
            <a:extLst>
              <a:ext uri="{FF2B5EF4-FFF2-40B4-BE49-F238E27FC236}">
                <a16:creationId xmlns:a16="http://schemas.microsoft.com/office/drawing/2014/main" id="{A1AA0206-C199-8B3B-F0C1-545F3D309137}"/>
              </a:ext>
            </a:extLst>
          </p:cNvPr>
          <p:cNvGraphicFramePr>
            <a:graphicFrameLocks noGrp="1"/>
          </p:cNvGraphicFramePr>
          <p:nvPr>
            <p:extLst>
              <p:ext uri="{D42A27DB-BD31-4B8C-83A1-F6EECF244321}">
                <p14:modId xmlns:p14="http://schemas.microsoft.com/office/powerpoint/2010/main" val="4288653246"/>
              </p:ext>
            </p:extLst>
          </p:nvPr>
        </p:nvGraphicFramePr>
        <p:xfrm>
          <a:off x="838199" y="1950720"/>
          <a:ext cx="10515601" cy="4114800"/>
        </p:xfrm>
        <a:graphic>
          <a:graphicData uri="http://schemas.openxmlformats.org/drawingml/2006/table">
            <a:tbl>
              <a:tblPr firstRow="1" bandRow="1">
                <a:tableStyleId>{5C22544A-7EE6-4342-B048-85BDC9FD1C3A}</a:tableStyleId>
              </a:tblPr>
              <a:tblGrid>
                <a:gridCol w="3634948">
                  <a:extLst>
                    <a:ext uri="{9D8B030D-6E8A-4147-A177-3AD203B41FA5}">
                      <a16:colId xmlns:a16="http://schemas.microsoft.com/office/drawing/2014/main" val="3946639628"/>
                    </a:ext>
                  </a:extLst>
                </a:gridCol>
                <a:gridCol w="6880653">
                  <a:extLst>
                    <a:ext uri="{9D8B030D-6E8A-4147-A177-3AD203B41FA5}">
                      <a16:colId xmlns:a16="http://schemas.microsoft.com/office/drawing/2014/main" val="2372145279"/>
                    </a:ext>
                  </a:extLst>
                </a:gridCol>
              </a:tblGrid>
              <a:tr h="322580">
                <a:tc>
                  <a:txBody>
                    <a:bodyPr/>
                    <a:lstStyle/>
                    <a:p>
                      <a:r>
                        <a:rPr lang="en-US" sz="1800" dirty="0">
                          <a:latin typeface="+mn-lt"/>
                        </a:rPr>
                        <a:t>Risks of Statewide Implementation</a:t>
                      </a:r>
                    </a:p>
                  </a:txBody>
                  <a:tcPr>
                    <a:lnB w="12700" cap="flat" cmpd="sng" algn="ctr">
                      <a:solidFill>
                        <a:schemeClr val="tx1"/>
                      </a:solidFill>
                      <a:prstDash val="solid"/>
                      <a:round/>
                      <a:headEnd type="none" w="med" len="med"/>
                      <a:tailEnd type="none" w="med" len="med"/>
                    </a:lnB>
                    <a:solidFill>
                      <a:schemeClr val="accent1"/>
                    </a:solidFill>
                  </a:tcPr>
                </a:tc>
                <a:tc>
                  <a:txBody>
                    <a:bodyPr/>
                    <a:lstStyle/>
                    <a:p>
                      <a:r>
                        <a:rPr lang="en-US" sz="1800" dirty="0">
                          <a:latin typeface="+mn-lt"/>
                        </a:rPr>
                        <a:t>Strategies to Mitigate Risks</a:t>
                      </a:r>
                    </a:p>
                  </a:txBody>
                  <a:tcPr>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2646840"/>
                  </a:ext>
                </a:extLst>
              </a:tr>
              <a:tr h="1060726">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800" dirty="0">
                          <a:latin typeface="Segoe UI" panose="020B0502040204020203" pitchFamily="34" charset="0"/>
                          <a:cs typeface="Segoe UI" panose="020B0502040204020203" pitchFamily="34" charset="0"/>
                        </a:rPr>
                        <a:t>Any adjustments needed after rollout would be more costly and have a greater impact on members and providers</a:t>
                      </a:r>
                      <a:endParaRPr lang="en-US" sz="1800" dirty="0">
                        <a:solidFill>
                          <a:schemeClr val="tx1"/>
                        </a:solidFill>
                        <a:latin typeface="Segoe UI" panose="020B0502040204020203" pitchFamily="34" charset="0"/>
                        <a:cs typeface="Segoe UI" panose="020B0502040204020203"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continue soliciting feedback from stakeholders throughout the implementation</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seek to reduce provider burden by streamlining MCP processes, where possible (e.g., develop clear MCP guidance and oversight processes, consider provider enrollment flexibilities)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96865963"/>
                  </a:ext>
                </a:extLst>
              </a:tr>
              <a:tr h="1474775">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startAt="2"/>
                        <a:tabLst/>
                        <a:defRPr/>
                      </a:pPr>
                      <a:r>
                        <a:rPr lang="en-US" sz="1800" dirty="0">
                          <a:solidFill>
                            <a:schemeClr val="tx1"/>
                          </a:solidFill>
                          <a:latin typeface="Segoe UI" panose="020B0502040204020203" pitchFamily="34" charset="0"/>
                          <a:cs typeface="Segoe UI" panose="020B0502040204020203" pitchFamily="34" charset="0"/>
                        </a:rPr>
                        <a:t>More resources needed upfront for coordination, training, contract management, and communication with providers and MCPs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provide technical assistance to providers and MCPs throughout the transition, based on successful strategies from previous managed care integrations </a:t>
                      </a:r>
                    </a:p>
                    <a:p>
                      <a:pPr marL="342900" marR="0" lvl="0" indent="-342900" algn="l" defTabSz="914400" rtl="0" eaLnBrk="1" fontAlgn="auto" latinLnBrk="0" hangingPunct="1">
                        <a:lnSpc>
                          <a:spcPct val="100000"/>
                        </a:lnSpc>
                        <a:spcBef>
                          <a:spcPts val="0"/>
                        </a:spcBef>
                        <a:spcAft>
                          <a:spcPts val="0"/>
                        </a:spcAft>
                        <a:buClrTx/>
                        <a:buSzTx/>
                        <a:buFont typeface="+mj-lt"/>
                        <a:buAutoNum type="alphaLcPeriod"/>
                        <a:tabLst/>
                        <a:defRPr/>
                      </a:pPr>
                      <a:r>
                        <a:rPr lang="en-US" sz="1800" b="0" i="0" dirty="0">
                          <a:solidFill>
                            <a:schemeClr val="tx1"/>
                          </a:solidFill>
                          <a:effectLst/>
                          <a:latin typeface="Segoe UI" panose="020B0502040204020203" pitchFamily="34" charset="0"/>
                          <a:cs typeface="Segoe UI" panose="020B0502040204020203" pitchFamily="34" charset="0"/>
                        </a:rPr>
                        <a:t>DHCS will establish a regular feedback loop with providers and MCPs—including by providing and receiving timely data—in advance of and during the transition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31803166"/>
                  </a:ext>
                </a:extLst>
              </a:tr>
            </a:tbl>
          </a:graphicData>
        </a:graphic>
      </p:graphicFrame>
    </p:spTree>
    <p:extLst>
      <p:ext uri="{BB962C8B-B14F-4D97-AF65-F5344CB8AC3E}">
        <p14:creationId xmlns:p14="http://schemas.microsoft.com/office/powerpoint/2010/main" val="1073393505"/>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DHCSDOC-1060609964-1945</_dlc_DocId>
    <_dlc_DocIdUrl xmlns="69bc34b3-1921-46c7-8c7a-d18363374b4b">
      <Url>http://dhcsgovstaging:88/services/ltc/_layouts/15/DocIdRedir.aspx?ID=DHCSDOC-1060609964-1945</Url>
      <Description>DHCSDOC-1060609964-1945</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2006/metadata/properties"/>
    <ds:schemaRef ds:uri="http://purl.org/dc/terms/"/>
    <ds:schemaRef ds:uri="19f46fa8-46e6-4f44-b650-fa30e3595f70"/>
    <ds:schemaRef ds:uri="http://purl.org/dc/elements/1.1/"/>
    <ds:schemaRef ds:uri="96bd95d3-c0c0-465f-a671-a01ac6800dcb"/>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2.xml><?xml version="1.0" encoding="utf-8"?>
<ds:datastoreItem xmlns:ds="http://schemas.openxmlformats.org/officeDocument/2006/customXml" ds:itemID="{837A946C-B85E-46A7-8D53-7D7E8871DD57}"/>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9600D107-5D11-4121-8870-E33F1DD9B03B}"/>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16</TotalTime>
  <Words>872</Words>
  <Application>Microsoft Office PowerPoint</Application>
  <PresentationFormat>Widescreen</PresentationFormat>
  <Paragraphs>107</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Segoe UI</vt:lpstr>
      <vt:lpstr>Segoe UI Bold</vt:lpstr>
      <vt:lpstr>Segoe UI Semibold</vt:lpstr>
      <vt:lpstr>Segoe UI Semilight</vt:lpstr>
      <vt:lpstr>DHCS</vt:lpstr>
      <vt:lpstr>Medi-Cal HCBS Managed Care Integration</vt:lpstr>
      <vt:lpstr>Meeting Purpose and Agenda</vt:lpstr>
      <vt:lpstr>Supplemental Discussions Moving Forward</vt:lpstr>
      <vt:lpstr>Supplemental Discussions Moving Forward 2</vt:lpstr>
      <vt:lpstr>Considerations for Statewide Implementation</vt:lpstr>
      <vt:lpstr>Considerations for Implementation of HCBS Managed Care Integration</vt:lpstr>
      <vt:lpstr>Strengths of Statewide Implementation of De Novo Waivers</vt:lpstr>
      <vt:lpstr>Strengths of Statewide Implementation of De Novo Waivers, cont.</vt:lpstr>
      <vt:lpstr>Risks and Mitigation Strategies of Statewide Implementation of De Novo Waivers</vt:lpstr>
      <vt:lpstr>Risks and Mitigation Strategies of Statewide Implementation of De Novo Waivers, cont.</vt:lpstr>
      <vt:lpstr>Next Steps and Wrap Up</vt:lpstr>
      <vt:lpstr>Upcoming Workgroup Sessions </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Three Slide Deck</dc:title>
  <dc:creator>Integrated Systems of Care</dc:creator>
  <cp:keywords/>
  <cp:lastModifiedBy>Moses, Randy@DHCS</cp:lastModifiedBy>
  <cp:revision>10</cp:revision>
  <cp:lastPrinted>2019-09-18T16:04:03Z</cp:lastPrinted>
  <dcterms:created xsi:type="dcterms:W3CDTF">2018-04-04T17:42:31Z</dcterms:created>
  <dcterms:modified xsi:type="dcterms:W3CDTF">2026-01-06T18:30:27Z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48478566-23cf-4caa-a5c4-944cff8bf299</vt:lpwstr>
  </property>
  <property fmtid="{D5CDD505-2E9C-101B-9397-08002B2CF9AE}" pid="5" name="Division">
    <vt:lpwstr>22;#Integrated Systems of Care|6fd1b75e-be80-4bfc-8514-f354fda71f41</vt:lpwstr>
  </property>
</Properties>
</file>