
<file path=[Content_Types].xml><?xml version="1.0" encoding="utf-8"?>
<Types xmlns="http://schemas.openxmlformats.org/package/2006/content-types">
  <Default Extension="bin" ContentType="application/vnd.openxmlformats-officedocument.spreadsheetml.printerSettings"/>
  <Default Extension="png"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mc:AlternateContent xmlns:mc="http://schemas.openxmlformats.org/markup-compatibility/2006">
    <mc:Choice Requires="x15">
      <x15ac:absPath xmlns:x15ac="http://schemas.microsoft.com/office/spreadsheetml/2010/11/ac" url="C:\Users\jgomez\Desktop\"/>
    </mc:Choice>
  </mc:AlternateContent>
  <xr:revisionPtr revIDLastSave="0" documentId="13_ncr:1_{4E297018-768B-42E1-949E-32B962DCDAE0}" xr6:coauthVersionLast="47" xr6:coauthVersionMax="47" xr10:uidLastSave="{00000000-0000-0000-0000-000000000000}"/>
  <workbookProtection workbookAlgorithmName="SHA-512" workbookHashValue="Q0rYyF7EjVkwiglG5GVPmoi/rdyx3A2NkzaNQVxFT9cqwW8Uw82jv8FgjFGuWcxinRi9MLW9N3H0ky9pTg/Pmg==" workbookSaltValue="lXId1PJmuyhljhW2wHqCJA==" workbookSpinCount="100000" lockStructure="1"/>
  <bookViews>
    <workbookView xWindow="-110" yWindow="-110" windowWidth="19420" windowHeight="10300" tabRatio="474" activeTab="2" xr2:uid="{00000000-000D-0000-FFFF-FFFF00000000}"/>
  </bookViews>
  <sheets>
    <sheet name="Instructions" sheetId="14" r:id="rId1"/>
    <sheet name="Authority" sheetId="13" r:id="rId2"/>
    <sheet name="Q1 GMC" sheetId="5" r:id="rId3"/>
    <sheet name="Q1 PHP" sheetId="24" r:id="rId4"/>
    <sheet name="Q2 GMC" sheetId="26" r:id="rId5"/>
    <sheet name="Q2 PHP" sheetId="27" r:id="rId6"/>
    <sheet name="Q3 GMC" sheetId="28" r:id="rId7"/>
    <sheet name="Q3 PHP" sheetId="29" r:id="rId8"/>
    <sheet name="Q4 GMC" sheetId="30" r:id="rId9"/>
    <sheet name="Q4 PHP" sheetId="31" r:id="rId10"/>
    <sheet name="Self-Reporting" sheetId="15" r:id="rId11"/>
  </sheets>
  <definedNames>
    <definedName name="TitleRegion1.a5.j8.1" localSheetId="3">'Q1 PHP'!$A$6</definedName>
    <definedName name="TitleRegion1.a5.j8.1" localSheetId="4">'Q2 GMC'!$A$6</definedName>
    <definedName name="TitleRegion1.a5.j8.1" localSheetId="5">'Q2 PHP'!$A$6</definedName>
    <definedName name="TitleRegion1.a5.j8.1" localSheetId="6">'Q3 GMC'!$A$6</definedName>
    <definedName name="TitleRegion1.a5.j8.1" localSheetId="7">'Q3 PHP'!$A$6</definedName>
    <definedName name="TitleRegion1.a5.j8.1" localSheetId="8">'Q4 GMC'!$A$6</definedName>
    <definedName name="TitleRegion1.a5.j8.1" localSheetId="9">'Q4 PHP'!$A$6</definedName>
    <definedName name="TitleRegion1.a5.j8.1">'Q1 GMC'!$A$6</definedName>
    <definedName name="TitleRegion10.a26.j27.1" localSheetId="3">'Q1 PHP'!#REF!</definedName>
    <definedName name="TitleRegion10.a26.j27.1" localSheetId="4">'Q2 GMC'!#REF!</definedName>
    <definedName name="TitleRegion10.a26.j27.1" localSheetId="5">'Q2 PHP'!#REF!</definedName>
    <definedName name="TitleRegion10.a26.j27.1" localSheetId="6">'Q3 GMC'!#REF!</definedName>
    <definedName name="TitleRegion10.a26.j27.1" localSheetId="7">'Q3 PHP'!#REF!</definedName>
    <definedName name="TitleRegion10.a26.j27.1" localSheetId="8">'Q4 GMC'!#REF!</definedName>
    <definedName name="TitleRegion10.a26.j27.1" localSheetId="9">'Q4 PHP'!#REF!</definedName>
    <definedName name="TitleRegion10.a26.j27.1">'Q1 GMC'!#REF!</definedName>
    <definedName name="TitleRegion11.l26.u27.1" localSheetId="3">'Q1 PHP'!#REF!</definedName>
    <definedName name="TitleRegion11.l26.u27.1" localSheetId="4">'Q2 GMC'!#REF!</definedName>
    <definedName name="TitleRegion11.l26.u27.1" localSheetId="5">'Q2 PHP'!#REF!</definedName>
    <definedName name="TitleRegion11.l26.u27.1" localSheetId="6">'Q3 GMC'!#REF!</definedName>
    <definedName name="TitleRegion11.l26.u27.1" localSheetId="7">'Q3 PHP'!#REF!</definedName>
    <definedName name="TitleRegion11.l26.u27.1" localSheetId="8">'Q4 GMC'!#REF!</definedName>
    <definedName name="TitleRegion11.l26.u27.1" localSheetId="9">'Q4 PHP'!#REF!</definedName>
    <definedName name="TitleRegion11.l26.u27.1">'Q1 GMC'!#REF!</definedName>
    <definedName name="TitleRegion12.w26.af27.1" localSheetId="3">'Q1 PHP'!#REF!</definedName>
    <definedName name="TitleRegion12.w26.af27.1" localSheetId="4">'Q2 GMC'!#REF!</definedName>
    <definedName name="TitleRegion12.w26.af27.1" localSheetId="5">'Q2 PHP'!#REF!</definedName>
    <definedName name="TitleRegion12.w26.af27.1" localSheetId="6">'Q3 GMC'!#REF!</definedName>
    <definedName name="TitleRegion12.w26.af27.1" localSheetId="7">'Q3 PHP'!#REF!</definedName>
    <definedName name="TitleRegion12.w26.af27.1" localSheetId="8">'Q4 GMC'!#REF!</definedName>
    <definedName name="TitleRegion12.w26.af27.1" localSheetId="9">'Q4 PHP'!#REF!</definedName>
    <definedName name="TitleRegion12.w26.af27.1">'Q1 GMC'!#REF!</definedName>
    <definedName name="TitleRegion13.a31.j32.1" localSheetId="3">'Q1 PHP'!#REF!</definedName>
    <definedName name="TitleRegion13.a31.j32.1" localSheetId="4">'Q2 GMC'!#REF!</definedName>
    <definedName name="TitleRegion13.a31.j32.1" localSheetId="5">'Q2 PHP'!#REF!</definedName>
    <definedName name="TitleRegion13.a31.j32.1" localSheetId="6">'Q3 GMC'!#REF!</definedName>
    <definedName name="TitleRegion13.a31.j32.1" localSheetId="7">'Q3 PHP'!#REF!</definedName>
    <definedName name="TitleRegion13.a31.j32.1" localSheetId="8">'Q4 GMC'!#REF!</definedName>
    <definedName name="TitleRegion13.a31.j32.1" localSheetId="9">'Q4 PHP'!#REF!</definedName>
    <definedName name="TitleRegion13.a31.j32.1">'Q1 GMC'!#REF!</definedName>
    <definedName name="TitleRegion14.l31.u32.1" localSheetId="3">'Q1 PHP'!#REF!</definedName>
    <definedName name="TitleRegion14.l31.u32.1" localSheetId="4">'Q2 GMC'!#REF!</definedName>
    <definedName name="TitleRegion14.l31.u32.1" localSheetId="5">'Q2 PHP'!#REF!</definedName>
    <definedName name="TitleRegion14.l31.u32.1" localSheetId="6">'Q3 GMC'!#REF!</definedName>
    <definedName name="TitleRegion14.l31.u32.1" localSheetId="7">'Q3 PHP'!#REF!</definedName>
    <definedName name="TitleRegion14.l31.u32.1" localSheetId="8">'Q4 GMC'!#REF!</definedName>
    <definedName name="TitleRegion14.l31.u32.1" localSheetId="9">'Q4 PHP'!#REF!</definedName>
    <definedName name="TitleRegion14.l31.u32.1">'Q1 GMC'!#REF!</definedName>
    <definedName name="TitleRegion15.w31.af32.1" localSheetId="3">'Q1 PHP'!#REF!</definedName>
    <definedName name="TitleRegion15.w31.af32.1" localSheetId="4">'Q2 GMC'!#REF!</definedName>
    <definedName name="TitleRegion15.w31.af32.1" localSheetId="5">'Q2 PHP'!#REF!</definedName>
    <definedName name="TitleRegion15.w31.af32.1" localSheetId="6">'Q3 GMC'!#REF!</definedName>
    <definedName name="TitleRegion15.w31.af32.1" localSheetId="7">'Q3 PHP'!#REF!</definedName>
    <definedName name="TitleRegion15.w31.af32.1" localSheetId="8">'Q4 GMC'!#REF!</definedName>
    <definedName name="TitleRegion15.w31.af32.1" localSheetId="9">'Q4 PHP'!#REF!</definedName>
    <definedName name="TitleRegion15.w31.af32.1">'Q1 GMC'!#REF!</definedName>
    <definedName name="TitleRegion16.a36.j39.1" localSheetId="3">'Q1 PHP'!#REF!</definedName>
    <definedName name="TitleRegion16.a36.j39.1" localSheetId="4">'Q2 GMC'!#REF!</definedName>
    <definedName name="TitleRegion16.a36.j39.1" localSheetId="5">'Q2 PHP'!#REF!</definedName>
    <definedName name="TitleRegion16.a36.j39.1" localSheetId="6">'Q3 GMC'!#REF!</definedName>
    <definedName name="TitleRegion16.a36.j39.1" localSheetId="7">'Q3 PHP'!#REF!</definedName>
    <definedName name="TitleRegion16.a36.j39.1" localSheetId="8">'Q4 GMC'!#REF!</definedName>
    <definedName name="TitleRegion16.a36.j39.1" localSheetId="9">'Q4 PHP'!#REF!</definedName>
    <definedName name="TitleRegion16.a36.j39.1">'Q1 GMC'!#REF!</definedName>
    <definedName name="TitleRegion17.l36.u39.1" localSheetId="3">'Q1 PHP'!#REF!</definedName>
    <definedName name="TitleRegion17.l36.u39.1" localSheetId="4">'Q2 GMC'!#REF!</definedName>
    <definedName name="TitleRegion17.l36.u39.1" localSheetId="5">'Q2 PHP'!#REF!</definedName>
    <definedName name="TitleRegion17.l36.u39.1" localSheetId="6">'Q3 GMC'!#REF!</definedName>
    <definedName name="TitleRegion17.l36.u39.1" localSheetId="7">'Q3 PHP'!#REF!</definedName>
    <definedName name="TitleRegion17.l36.u39.1" localSheetId="8">'Q4 GMC'!#REF!</definedName>
    <definedName name="TitleRegion17.l36.u39.1" localSheetId="9">'Q4 PHP'!#REF!</definedName>
    <definedName name="TitleRegion17.l36.u39.1">'Q1 GMC'!#REF!</definedName>
    <definedName name="TitleRegion18.w36.af39.1" localSheetId="3">'Q1 PHP'!#REF!</definedName>
    <definedName name="TitleRegion18.w36.af39.1" localSheetId="4">'Q2 GMC'!#REF!</definedName>
    <definedName name="TitleRegion18.w36.af39.1" localSheetId="5">'Q2 PHP'!#REF!</definedName>
    <definedName name="TitleRegion18.w36.af39.1" localSheetId="6">'Q3 GMC'!#REF!</definedName>
    <definedName name="TitleRegion18.w36.af39.1" localSheetId="7">'Q3 PHP'!#REF!</definedName>
    <definedName name="TitleRegion18.w36.af39.1" localSheetId="8">'Q4 GMC'!#REF!</definedName>
    <definedName name="TitleRegion18.w36.af39.1" localSheetId="9">'Q4 PHP'!#REF!</definedName>
    <definedName name="TitleRegion18.w36.af39.1">'Q1 GMC'!#REF!</definedName>
    <definedName name="TitleRegion19.a43.j46.1" localSheetId="3">'Q1 PHP'!$A$84</definedName>
    <definedName name="TitleRegion19.a43.j46.1" localSheetId="4">'Q2 GMC'!$A$84</definedName>
    <definedName name="TitleRegion19.a43.j46.1" localSheetId="5">'Q2 PHP'!$A$84</definedName>
    <definedName name="TitleRegion19.a43.j46.1" localSheetId="6">'Q3 GMC'!$A$84</definedName>
    <definedName name="TitleRegion19.a43.j46.1" localSheetId="7">'Q3 PHP'!$A$84</definedName>
    <definedName name="TitleRegion19.a43.j46.1" localSheetId="8">'Q4 GMC'!$A$84</definedName>
    <definedName name="TitleRegion19.a43.j46.1" localSheetId="9">'Q4 PHP'!$A$84</definedName>
    <definedName name="TitleRegion19.a43.j46.1">'Q1 GMC'!$A$84</definedName>
    <definedName name="TitleRegion2.l5.u8.1" localSheetId="3">'Q1 PHP'!#REF!</definedName>
    <definedName name="TitleRegion2.l5.u8.1" localSheetId="4">'Q2 GMC'!#REF!</definedName>
    <definedName name="TitleRegion2.l5.u8.1" localSheetId="5">'Q2 PHP'!#REF!</definedName>
    <definedName name="TitleRegion2.l5.u8.1" localSheetId="6">'Q3 GMC'!#REF!</definedName>
    <definedName name="TitleRegion2.l5.u8.1" localSheetId="7">'Q3 PHP'!#REF!</definedName>
    <definedName name="TitleRegion2.l5.u8.1" localSheetId="8">'Q4 GMC'!#REF!</definedName>
    <definedName name="TitleRegion2.l5.u8.1" localSheetId="9">'Q4 PHP'!#REF!</definedName>
    <definedName name="TitleRegion2.l5.u8.1">'Q1 GMC'!#REF!</definedName>
    <definedName name="TitleRegion20.l43.u46.1" localSheetId="3">'Q1 PHP'!#REF!</definedName>
    <definedName name="TitleRegion20.l43.u46.1" localSheetId="4">'Q2 GMC'!#REF!</definedName>
    <definedName name="TitleRegion20.l43.u46.1" localSheetId="5">'Q2 PHP'!#REF!</definedName>
    <definedName name="TitleRegion20.l43.u46.1" localSheetId="6">'Q3 GMC'!#REF!</definedName>
    <definedName name="TitleRegion20.l43.u46.1" localSheetId="7">'Q3 PHP'!#REF!</definedName>
    <definedName name="TitleRegion20.l43.u46.1" localSheetId="8">'Q4 GMC'!#REF!</definedName>
    <definedName name="TitleRegion20.l43.u46.1" localSheetId="9">'Q4 PHP'!#REF!</definedName>
    <definedName name="TitleRegion20.l43.u46.1">'Q1 GMC'!#REF!</definedName>
    <definedName name="TitleRegion21.w43.af46.1" localSheetId="3">'Q1 PHP'!#REF!</definedName>
    <definedName name="TitleRegion21.w43.af46.1" localSheetId="4">'Q2 GMC'!#REF!</definedName>
    <definedName name="TitleRegion21.w43.af46.1" localSheetId="5">'Q2 PHP'!#REF!</definedName>
    <definedName name="TitleRegion21.w43.af46.1" localSheetId="6">'Q3 GMC'!#REF!</definedName>
    <definedName name="TitleRegion21.w43.af46.1" localSheetId="7">'Q3 PHP'!#REF!</definedName>
    <definedName name="TitleRegion21.w43.af46.1" localSheetId="8">'Q4 GMC'!#REF!</definedName>
    <definedName name="TitleRegion21.w43.af46.1" localSheetId="9">'Q4 PHP'!#REF!</definedName>
    <definedName name="TitleRegion21.w43.af46.1">'Q1 GMC'!#REF!</definedName>
    <definedName name="TitleRegion22.a50.j53.1" localSheetId="3">'Q1 PHP'!$A$90</definedName>
    <definedName name="TitleRegion22.a50.j53.1" localSheetId="4">'Q2 GMC'!$A$90</definedName>
    <definedName name="TitleRegion22.a50.j53.1" localSheetId="5">'Q2 PHP'!$A$90</definedName>
    <definedName name="TitleRegion22.a50.j53.1" localSheetId="6">'Q3 GMC'!$A$90</definedName>
    <definedName name="TitleRegion22.a50.j53.1" localSheetId="7">'Q3 PHP'!$A$90</definedName>
    <definedName name="TitleRegion22.a50.j53.1" localSheetId="8">'Q4 GMC'!$A$90</definedName>
    <definedName name="TitleRegion22.a50.j53.1" localSheetId="9">'Q4 PHP'!$A$90</definedName>
    <definedName name="TitleRegion22.a50.j53.1">'Q1 GMC'!$A$90</definedName>
    <definedName name="TitleRegion23.l50.u53.1" localSheetId="3">'Q1 PHP'!#REF!</definedName>
    <definedName name="TitleRegion23.l50.u53.1" localSheetId="4">'Q2 GMC'!#REF!</definedName>
    <definedName name="TitleRegion23.l50.u53.1" localSheetId="5">'Q2 PHP'!#REF!</definedName>
    <definedName name="TitleRegion23.l50.u53.1" localSheetId="6">'Q3 GMC'!#REF!</definedName>
    <definedName name="TitleRegion23.l50.u53.1" localSheetId="7">'Q3 PHP'!#REF!</definedName>
    <definedName name="TitleRegion23.l50.u53.1" localSheetId="8">'Q4 GMC'!#REF!</definedName>
    <definedName name="TitleRegion23.l50.u53.1" localSheetId="9">'Q4 PHP'!#REF!</definedName>
    <definedName name="TitleRegion23.l50.u53.1">'Q1 GMC'!#REF!</definedName>
    <definedName name="TitleRegion24.w50.af53.1" localSheetId="3">'Q1 PHP'!#REF!</definedName>
    <definedName name="TitleRegion24.w50.af53.1" localSheetId="4">'Q2 GMC'!#REF!</definedName>
    <definedName name="TitleRegion24.w50.af53.1" localSheetId="5">'Q2 PHP'!#REF!</definedName>
    <definedName name="TitleRegion24.w50.af53.1" localSheetId="6">'Q3 GMC'!#REF!</definedName>
    <definedName name="TitleRegion24.w50.af53.1" localSheetId="7">'Q3 PHP'!#REF!</definedName>
    <definedName name="TitleRegion24.w50.af53.1" localSheetId="8">'Q4 GMC'!#REF!</definedName>
    <definedName name="TitleRegion24.w50.af53.1" localSheetId="9">'Q4 PHP'!#REF!</definedName>
    <definedName name="TitleRegion24.w50.af53.1">'Q1 GMC'!#REF!</definedName>
    <definedName name="TitleRegion25.a57.j60.1" localSheetId="3">'Q1 PHP'!$A$96</definedName>
    <definedName name="TitleRegion25.a57.j60.1" localSheetId="4">'Q2 GMC'!$A$96</definedName>
    <definedName name="TitleRegion25.a57.j60.1" localSheetId="5">'Q2 PHP'!$A$96</definedName>
    <definedName name="TitleRegion25.a57.j60.1" localSheetId="6">'Q3 GMC'!$A$96</definedName>
    <definedName name="TitleRegion25.a57.j60.1" localSheetId="7">'Q3 PHP'!$A$96</definedName>
    <definedName name="TitleRegion25.a57.j60.1" localSheetId="8">'Q4 GMC'!$A$96</definedName>
    <definedName name="TitleRegion25.a57.j60.1" localSheetId="9">'Q4 PHP'!$A$96</definedName>
    <definedName name="TitleRegion25.a57.j60.1">'Q1 GMC'!$A$96</definedName>
    <definedName name="TitleRegion26.l57.u60.1" localSheetId="3">'Q1 PHP'!#REF!</definedName>
    <definedName name="TitleRegion26.l57.u60.1" localSheetId="4">'Q2 GMC'!#REF!</definedName>
    <definedName name="TitleRegion26.l57.u60.1" localSheetId="5">'Q2 PHP'!#REF!</definedName>
    <definedName name="TitleRegion26.l57.u60.1" localSheetId="6">'Q3 GMC'!#REF!</definedName>
    <definedName name="TitleRegion26.l57.u60.1" localSheetId="7">'Q3 PHP'!#REF!</definedName>
    <definedName name="TitleRegion26.l57.u60.1" localSheetId="8">'Q4 GMC'!#REF!</definedName>
    <definedName name="TitleRegion26.l57.u60.1" localSheetId="9">'Q4 PHP'!#REF!</definedName>
    <definedName name="TitleRegion26.l57.u60.1">'Q1 GMC'!#REF!</definedName>
    <definedName name="TitleRegion27.w57.af60.1" localSheetId="3">'Q1 PHP'!#REF!</definedName>
    <definedName name="TitleRegion27.w57.af60.1" localSheetId="4">'Q2 GMC'!#REF!</definedName>
    <definedName name="TitleRegion27.w57.af60.1" localSheetId="5">'Q2 PHP'!#REF!</definedName>
    <definedName name="TitleRegion27.w57.af60.1" localSheetId="6">'Q3 GMC'!#REF!</definedName>
    <definedName name="TitleRegion27.w57.af60.1" localSheetId="7">'Q3 PHP'!#REF!</definedName>
    <definedName name="TitleRegion27.w57.af60.1" localSheetId="8">'Q4 GMC'!#REF!</definedName>
    <definedName name="TitleRegion27.w57.af60.1" localSheetId="9">'Q4 PHP'!#REF!</definedName>
    <definedName name="TitleRegion27.w57.af60.1">'Q1 GMC'!#REF!</definedName>
    <definedName name="TitleRegion28.a64.j67.1" localSheetId="3">'Q1 PHP'!$A$102</definedName>
    <definedName name="TitleRegion28.a64.j67.1" localSheetId="4">'Q2 GMC'!$A$102</definedName>
    <definedName name="TitleRegion28.a64.j67.1" localSheetId="5">'Q2 PHP'!$A$102</definedName>
    <definedName name="TitleRegion28.a64.j67.1" localSheetId="6">'Q3 GMC'!$A$102</definedName>
    <definedName name="TitleRegion28.a64.j67.1" localSheetId="7">'Q3 PHP'!$A$102</definedName>
    <definedName name="TitleRegion28.a64.j67.1" localSheetId="8">'Q4 GMC'!$A$102</definedName>
    <definedName name="TitleRegion28.a64.j67.1" localSheetId="9">'Q4 PHP'!$A$102</definedName>
    <definedName name="TitleRegion28.a64.j67.1">'Q1 GMC'!$A$102</definedName>
    <definedName name="TitleRegion29.l64.u67.1" localSheetId="3">'Q1 PHP'!#REF!</definedName>
    <definedName name="TitleRegion29.l64.u67.1" localSheetId="4">'Q2 GMC'!#REF!</definedName>
    <definedName name="TitleRegion29.l64.u67.1" localSheetId="5">'Q2 PHP'!#REF!</definedName>
    <definedName name="TitleRegion29.l64.u67.1" localSheetId="6">'Q3 GMC'!#REF!</definedName>
    <definedName name="TitleRegion29.l64.u67.1" localSheetId="7">'Q3 PHP'!#REF!</definedName>
    <definedName name="TitleRegion29.l64.u67.1" localSheetId="8">'Q4 GMC'!#REF!</definedName>
    <definedName name="TitleRegion29.l64.u67.1" localSheetId="9">'Q4 PHP'!#REF!</definedName>
    <definedName name="TitleRegion29.l64.u67.1">'Q1 GMC'!#REF!</definedName>
    <definedName name="TitleRegion3.w5.af8.1" localSheetId="3">'Q1 PHP'!#REF!</definedName>
    <definedName name="TitleRegion3.w5.af8.1" localSheetId="4">'Q2 GMC'!#REF!</definedName>
    <definedName name="TitleRegion3.w5.af8.1" localSheetId="5">'Q2 PHP'!#REF!</definedName>
    <definedName name="TitleRegion3.w5.af8.1" localSheetId="6">'Q3 GMC'!#REF!</definedName>
    <definedName name="TitleRegion3.w5.af8.1" localSheetId="7">'Q3 PHP'!#REF!</definedName>
    <definedName name="TitleRegion3.w5.af8.1" localSheetId="8">'Q4 GMC'!#REF!</definedName>
    <definedName name="TitleRegion3.w5.af8.1" localSheetId="9">'Q4 PHP'!#REF!</definedName>
    <definedName name="TitleRegion3.w5.af8.1">'Q1 GMC'!#REF!</definedName>
    <definedName name="TitleRegion30.w64.af67.1" localSheetId="3">'Q1 PHP'!#REF!</definedName>
    <definedName name="TitleRegion30.w64.af67.1" localSheetId="4">'Q2 GMC'!#REF!</definedName>
    <definedName name="TitleRegion30.w64.af67.1" localSheetId="5">'Q2 PHP'!#REF!</definedName>
    <definedName name="TitleRegion30.w64.af67.1" localSheetId="6">'Q3 GMC'!#REF!</definedName>
    <definedName name="TitleRegion30.w64.af67.1" localSheetId="7">'Q3 PHP'!#REF!</definedName>
    <definedName name="TitleRegion30.w64.af67.1" localSheetId="8">'Q4 GMC'!#REF!</definedName>
    <definedName name="TitleRegion30.w64.af67.1" localSheetId="9">'Q4 PHP'!#REF!</definedName>
    <definedName name="TitleRegion30.w64.af67.1">'Q1 GMC'!#REF!</definedName>
    <definedName name="TitleRegion31.a71.j74.1" localSheetId="3">'Q1 PHP'!$A$108</definedName>
    <definedName name="TitleRegion31.a71.j74.1" localSheetId="4">'Q2 GMC'!$A$108</definedName>
    <definedName name="TitleRegion31.a71.j74.1" localSheetId="5">'Q2 PHP'!$A$108</definedName>
    <definedName name="TitleRegion31.a71.j74.1" localSheetId="6">'Q3 GMC'!$A$108</definedName>
    <definedName name="TitleRegion31.a71.j74.1" localSheetId="7">'Q3 PHP'!$A$108</definedName>
    <definedName name="TitleRegion31.a71.j74.1" localSheetId="8">'Q4 GMC'!$A$108</definedName>
    <definedName name="TitleRegion31.a71.j74.1" localSheetId="9">'Q4 PHP'!$A$108</definedName>
    <definedName name="TitleRegion31.a71.j74.1">'Q1 GMC'!$A$108</definedName>
    <definedName name="TitleRegion32.l71.u74.1" localSheetId="3">'Q1 PHP'!#REF!</definedName>
    <definedName name="TitleRegion32.l71.u74.1" localSheetId="4">'Q2 GMC'!#REF!</definedName>
    <definedName name="TitleRegion32.l71.u74.1" localSheetId="5">'Q2 PHP'!#REF!</definedName>
    <definedName name="TitleRegion32.l71.u74.1" localSheetId="6">'Q3 GMC'!#REF!</definedName>
    <definedName name="TitleRegion32.l71.u74.1" localSheetId="7">'Q3 PHP'!#REF!</definedName>
    <definedName name="TitleRegion32.l71.u74.1" localSheetId="8">'Q4 GMC'!#REF!</definedName>
    <definedName name="TitleRegion32.l71.u74.1" localSheetId="9">'Q4 PHP'!#REF!</definedName>
    <definedName name="TitleRegion32.l71.u74.1">'Q1 GMC'!#REF!</definedName>
    <definedName name="TitleRegion33.w71.af74.1" localSheetId="3">'Q1 PHP'!#REF!</definedName>
    <definedName name="TitleRegion33.w71.af74.1" localSheetId="4">'Q2 GMC'!#REF!</definedName>
    <definedName name="TitleRegion33.w71.af74.1" localSheetId="5">'Q2 PHP'!#REF!</definedName>
    <definedName name="TitleRegion33.w71.af74.1" localSheetId="6">'Q3 GMC'!#REF!</definedName>
    <definedName name="TitleRegion33.w71.af74.1" localSheetId="7">'Q3 PHP'!#REF!</definedName>
    <definedName name="TitleRegion33.w71.af74.1" localSheetId="8">'Q4 GMC'!#REF!</definedName>
    <definedName name="TitleRegion33.w71.af74.1" localSheetId="9">'Q4 PHP'!#REF!</definedName>
    <definedName name="TitleRegion33.w71.af74.1">'Q1 GMC'!#REF!</definedName>
    <definedName name="TitleRegion34.a78.j81.1" localSheetId="3">'Q1 PHP'!#REF!</definedName>
    <definedName name="TitleRegion34.a78.j81.1" localSheetId="4">'Q2 GMC'!#REF!</definedName>
    <definedName name="TitleRegion34.a78.j81.1" localSheetId="5">'Q2 PHP'!#REF!</definedName>
    <definedName name="TitleRegion34.a78.j81.1" localSheetId="6">'Q3 GMC'!#REF!</definedName>
    <definedName name="TitleRegion34.a78.j81.1" localSheetId="7">'Q3 PHP'!#REF!</definedName>
    <definedName name="TitleRegion34.a78.j81.1" localSheetId="8">'Q4 GMC'!#REF!</definedName>
    <definedName name="TitleRegion34.a78.j81.1" localSheetId="9">'Q4 PHP'!#REF!</definedName>
    <definedName name="TitleRegion34.a78.j81.1">'Q1 GMC'!#REF!</definedName>
    <definedName name="TitleRegion35.l78.u81.1" localSheetId="3">'Q1 PHP'!#REF!</definedName>
    <definedName name="TitleRegion35.l78.u81.1" localSheetId="4">'Q2 GMC'!#REF!</definedName>
    <definedName name="TitleRegion35.l78.u81.1" localSheetId="5">'Q2 PHP'!#REF!</definedName>
    <definedName name="TitleRegion35.l78.u81.1" localSheetId="6">'Q3 GMC'!#REF!</definedName>
    <definedName name="TitleRegion35.l78.u81.1" localSheetId="7">'Q3 PHP'!#REF!</definedName>
    <definedName name="TitleRegion35.l78.u81.1" localSheetId="8">'Q4 GMC'!#REF!</definedName>
    <definedName name="TitleRegion35.l78.u81.1" localSheetId="9">'Q4 PHP'!#REF!</definedName>
    <definedName name="TitleRegion35.l78.u81.1">'Q1 GMC'!#REF!</definedName>
    <definedName name="TitleRegion36.w78.af81.1" localSheetId="3">'Q1 PHP'!#REF!</definedName>
    <definedName name="TitleRegion36.w78.af81.1" localSheetId="4">'Q2 GMC'!#REF!</definedName>
    <definedName name="TitleRegion36.w78.af81.1" localSheetId="5">'Q2 PHP'!#REF!</definedName>
    <definedName name="TitleRegion36.w78.af81.1" localSheetId="6">'Q3 GMC'!#REF!</definedName>
    <definedName name="TitleRegion36.w78.af81.1" localSheetId="7">'Q3 PHP'!#REF!</definedName>
    <definedName name="TitleRegion36.w78.af81.1" localSheetId="8">'Q4 GMC'!#REF!</definedName>
    <definedName name="TitleRegion36.w78.af81.1" localSheetId="9">'Q4 PHP'!#REF!</definedName>
    <definedName name="TitleRegion36.w78.af81.1">'Q1 GMC'!#REF!</definedName>
    <definedName name="TitleRegion37.a85.j88.1" localSheetId="3">'Q1 PHP'!#REF!</definedName>
    <definedName name="TitleRegion37.a85.j88.1" localSheetId="4">'Q2 GMC'!#REF!</definedName>
    <definedName name="TitleRegion37.a85.j88.1" localSheetId="5">'Q2 PHP'!#REF!</definedName>
    <definedName name="TitleRegion37.a85.j88.1" localSheetId="6">'Q3 GMC'!#REF!</definedName>
    <definedName name="TitleRegion37.a85.j88.1" localSheetId="7">'Q3 PHP'!#REF!</definedName>
    <definedName name="TitleRegion37.a85.j88.1" localSheetId="8">'Q4 GMC'!#REF!</definedName>
    <definedName name="TitleRegion37.a85.j88.1" localSheetId="9">'Q4 PHP'!#REF!</definedName>
    <definedName name="TitleRegion37.a85.j88.1">'Q1 GMC'!#REF!</definedName>
    <definedName name="TitleRegion38.l85.u88.1" localSheetId="3">'Q1 PHP'!#REF!</definedName>
    <definedName name="TitleRegion38.l85.u88.1" localSheetId="4">'Q2 GMC'!#REF!</definedName>
    <definedName name="TitleRegion38.l85.u88.1" localSheetId="5">'Q2 PHP'!#REF!</definedName>
    <definedName name="TitleRegion38.l85.u88.1" localSheetId="6">'Q3 GMC'!#REF!</definedName>
    <definedName name="TitleRegion38.l85.u88.1" localSheetId="7">'Q3 PHP'!#REF!</definedName>
    <definedName name="TitleRegion38.l85.u88.1" localSheetId="8">'Q4 GMC'!#REF!</definedName>
    <definedName name="TitleRegion38.l85.u88.1" localSheetId="9">'Q4 PHP'!#REF!</definedName>
    <definedName name="TitleRegion38.l85.u88.1">'Q1 GMC'!#REF!</definedName>
    <definedName name="TitleRegion39.w85.af88.1" localSheetId="3">'Q1 PHP'!#REF!</definedName>
    <definedName name="TitleRegion39.w85.af88.1" localSheetId="4">'Q2 GMC'!#REF!</definedName>
    <definedName name="TitleRegion39.w85.af88.1" localSheetId="5">'Q2 PHP'!#REF!</definedName>
    <definedName name="TitleRegion39.w85.af88.1" localSheetId="6">'Q3 GMC'!#REF!</definedName>
    <definedName name="TitleRegion39.w85.af88.1" localSheetId="7">'Q3 PHP'!#REF!</definedName>
    <definedName name="TitleRegion39.w85.af88.1" localSheetId="8">'Q4 GMC'!#REF!</definedName>
    <definedName name="TitleRegion39.w85.af88.1" localSheetId="9">'Q4 PHP'!#REF!</definedName>
    <definedName name="TitleRegion39.w85.af88.1">'Q1 GMC'!#REF!</definedName>
    <definedName name="TitleRegion4.a12.j15.1" localSheetId="3">'Q1 PHP'!$A$12</definedName>
    <definedName name="TitleRegion4.a12.j15.1" localSheetId="4">'Q2 GMC'!$A$12</definedName>
    <definedName name="TitleRegion4.a12.j15.1" localSheetId="5">'Q2 PHP'!$A$12</definedName>
    <definedName name="TitleRegion4.a12.j15.1" localSheetId="6">'Q3 GMC'!$A$12</definedName>
    <definedName name="TitleRegion4.a12.j15.1" localSheetId="7">'Q3 PHP'!$A$12</definedName>
    <definedName name="TitleRegion4.a12.j15.1" localSheetId="8">'Q4 GMC'!$A$12</definedName>
    <definedName name="TitleRegion4.a12.j15.1" localSheetId="9">'Q4 PHP'!$A$12</definedName>
    <definedName name="TitleRegion4.a12.j15.1">'Q1 GMC'!$A$12</definedName>
    <definedName name="TitleRegion40.a92.j95.1" localSheetId="3">'Q1 PHP'!#REF!</definedName>
    <definedName name="TitleRegion40.a92.j95.1" localSheetId="4">'Q2 GMC'!#REF!</definedName>
    <definedName name="TitleRegion40.a92.j95.1" localSheetId="5">'Q2 PHP'!#REF!</definedName>
    <definedName name="TitleRegion40.a92.j95.1" localSheetId="6">'Q3 GMC'!#REF!</definedName>
    <definedName name="TitleRegion40.a92.j95.1" localSheetId="7">'Q3 PHP'!#REF!</definedName>
    <definedName name="TitleRegion40.a92.j95.1" localSheetId="8">'Q4 GMC'!#REF!</definedName>
    <definedName name="TitleRegion40.a92.j95.1" localSheetId="9">'Q4 PHP'!#REF!</definedName>
    <definedName name="TitleRegion40.a92.j95.1">'Q1 GMC'!#REF!</definedName>
    <definedName name="TitleRegion41.l92.u95.1" localSheetId="3">'Q1 PHP'!#REF!</definedName>
    <definedName name="TitleRegion41.l92.u95.1" localSheetId="4">'Q2 GMC'!#REF!</definedName>
    <definedName name="TitleRegion41.l92.u95.1" localSheetId="5">'Q2 PHP'!#REF!</definedName>
    <definedName name="TitleRegion41.l92.u95.1" localSheetId="6">'Q3 GMC'!#REF!</definedName>
    <definedName name="TitleRegion41.l92.u95.1" localSheetId="7">'Q3 PHP'!#REF!</definedName>
    <definedName name="TitleRegion41.l92.u95.1" localSheetId="8">'Q4 GMC'!#REF!</definedName>
    <definedName name="TitleRegion41.l92.u95.1" localSheetId="9">'Q4 PHP'!#REF!</definedName>
    <definedName name="TitleRegion41.l92.u95.1">'Q1 GMC'!#REF!</definedName>
    <definedName name="TitleRegion42.w92.af95.1" localSheetId="3">'Q1 PHP'!#REF!</definedName>
    <definedName name="TitleRegion42.w92.af95.1" localSheetId="4">'Q2 GMC'!#REF!</definedName>
    <definedName name="TitleRegion42.w92.af95.1" localSheetId="5">'Q2 PHP'!#REF!</definedName>
    <definedName name="TitleRegion42.w92.af95.1" localSheetId="6">'Q3 GMC'!#REF!</definedName>
    <definedName name="TitleRegion42.w92.af95.1" localSheetId="7">'Q3 PHP'!#REF!</definedName>
    <definedName name="TitleRegion42.w92.af95.1" localSheetId="8">'Q4 GMC'!#REF!</definedName>
    <definedName name="TitleRegion42.w92.af95.1" localSheetId="9">'Q4 PHP'!#REF!</definedName>
    <definedName name="TitleRegion42.w92.af95.1">'Q1 GMC'!#REF!</definedName>
    <definedName name="TitleRegion43.a99.j102.1" localSheetId="3">'Q1 PHP'!$A$120</definedName>
    <definedName name="TitleRegion43.a99.j102.1" localSheetId="4">'Q2 GMC'!$A$120</definedName>
    <definedName name="TitleRegion43.a99.j102.1" localSheetId="5">'Q2 PHP'!$A$120</definedName>
    <definedName name="TitleRegion43.a99.j102.1" localSheetId="6">'Q3 GMC'!$A$120</definedName>
    <definedName name="TitleRegion43.a99.j102.1" localSheetId="7">'Q3 PHP'!$A$120</definedName>
    <definedName name="TitleRegion43.a99.j102.1" localSheetId="8">'Q4 GMC'!$A$120</definedName>
    <definedName name="TitleRegion43.a99.j102.1" localSheetId="9">'Q4 PHP'!$A$120</definedName>
    <definedName name="TitleRegion43.a99.j102.1">'Q1 GMC'!$A$120</definedName>
    <definedName name="TitleRegion44.l99.u102.1" localSheetId="3">'Q1 PHP'!#REF!</definedName>
    <definedName name="TitleRegion44.l99.u102.1" localSheetId="4">'Q2 GMC'!#REF!</definedName>
    <definedName name="TitleRegion44.l99.u102.1" localSheetId="5">'Q2 PHP'!#REF!</definedName>
    <definedName name="TitleRegion44.l99.u102.1" localSheetId="6">'Q3 GMC'!#REF!</definedName>
    <definedName name="TitleRegion44.l99.u102.1" localSheetId="7">'Q3 PHP'!#REF!</definedName>
    <definedName name="TitleRegion44.l99.u102.1" localSheetId="8">'Q4 GMC'!#REF!</definedName>
    <definedName name="TitleRegion44.l99.u102.1" localSheetId="9">'Q4 PHP'!#REF!</definedName>
    <definedName name="TitleRegion44.l99.u102.1">'Q1 GMC'!#REF!</definedName>
    <definedName name="TitleRegion45.w99.af102.1" localSheetId="3">'Q1 PHP'!#REF!</definedName>
    <definedName name="TitleRegion45.w99.af102.1" localSheetId="4">'Q2 GMC'!#REF!</definedName>
    <definedName name="TitleRegion45.w99.af102.1" localSheetId="5">'Q2 PHP'!#REF!</definedName>
    <definedName name="TitleRegion45.w99.af102.1" localSheetId="6">'Q3 GMC'!#REF!</definedName>
    <definedName name="TitleRegion45.w99.af102.1" localSheetId="7">'Q3 PHP'!#REF!</definedName>
    <definedName name="TitleRegion45.w99.af102.1" localSheetId="8">'Q4 GMC'!#REF!</definedName>
    <definedName name="TitleRegion45.w99.af102.1" localSheetId="9">'Q4 PHP'!#REF!</definedName>
    <definedName name="TitleRegion45.w99.af102.1">'Q1 GMC'!#REF!</definedName>
    <definedName name="TitleRegion5.l12.u15.1" localSheetId="3">'Q1 PHP'!#REF!</definedName>
    <definedName name="TitleRegion5.l12.u15.1" localSheetId="4">'Q2 GMC'!#REF!</definedName>
    <definedName name="TitleRegion5.l12.u15.1" localSheetId="5">'Q2 PHP'!#REF!</definedName>
    <definedName name="TitleRegion5.l12.u15.1" localSheetId="6">'Q3 GMC'!#REF!</definedName>
    <definedName name="TitleRegion5.l12.u15.1" localSheetId="7">'Q3 PHP'!#REF!</definedName>
    <definedName name="TitleRegion5.l12.u15.1" localSheetId="8">'Q4 GMC'!#REF!</definedName>
    <definedName name="TitleRegion5.l12.u15.1" localSheetId="9">'Q4 PHP'!#REF!</definedName>
    <definedName name="TitleRegion5.l12.u15.1">'Q1 GMC'!#REF!</definedName>
    <definedName name="TitleRegion6.w12.af15.1" localSheetId="3">'Q1 PHP'!#REF!</definedName>
    <definedName name="TitleRegion6.w12.af15.1" localSheetId="4">'Q2 GMC'!#REF!</definedName>
    <definedName name="TitleRegion6.w12.af15.1" localSheetId="5">'Q2 PHP'!#REF!</definedName>
    <definedName name="TitleRegion6.w12.af15.1" localSheetId="6">'Q3 GMC'!#REF!</definedName>
    <definedName name="TitleRegion6.w12.af15.1" localSheetId="7">'Q3 PHP'!#REF!</definedName>
    <definedName name="TitleRegion6.w12.af15.1" localSheetId="8">'Q4 GMC'!#REF!</definedName>
    <definedName name="TitleRegion6.w12.af15.1" localSheetId="9">'Q4 PHP'!#REF!</definedName>
    <definedName name="TitleRegion6.w12.af15.1">'Q1 GMC'!#REF!</definedName>
    <definedName name="TitleRegion7.a19.j22.1" localSheetId="3">'Q1 PHP'!$A$78</definedName>
    <definedName name="TitleRegion7.a19.j22.1" localSheetId="4">'Q2 GMC'!$A$78</definedName>
    <definedName name="TitleRegion7.a19.j22.1" localSheetId="5">'Q2 PHP'!$A$78</definedName>
    <definedName name="TitleRegion7.a19.j22.1" localSheetId="6">'Q3 GMC'!$A$78</definedName>
    <definedName name="TitleRegion7.a19.j22.1" localSheetId="7">'Q3 PHP'!$A$78</definedName>
    <definedName name="TitleRegion7.a19.j22.1" localSheetId="8">'Q4 GMC'!$A$78</definedName>
    <definedName name="TitleRegion7.a19.j22.1" localSheetId="9">'Q4 PHP'!$A$78</definedName>
    <definedName name="TitleRegion7.a19.j22.1">'Q1 GMC'!$A$78</definedName>
    <definedName name="TitleRegion8.l19.u22.1" localSheetId="3">'Q1 PHP'!#REF!</definedName>
    <definedName name="TitleRegion8.l19.u22.1" localSheetId="4">'Q2 GMC'!#REF!</definedName>
    <definedName name="TitleRegion8.l19.u22.1" localSheetId="5">'Q2 PHP'!#REF!</definedName>
    <definedName name="TitleRegion8.l19.u22.1" localSheetId="6">'Q3 GMC'!#REF!</definedName>
    <definedName name="TitleRegion8.l19.u22.1" localSheetId="7">'Q3 PHP'!#REF!</definedName>
    <definedName name="TitleRegion8.l19.u22.1" localSheetId="8">'Q4 GMC'!#REF!</definedName>
    <definedName name="TitleRegion8.l19.u22.1" localSheetId="9">'Q4 PHP'!#REF!</definedName>
    <definedName name="TitleRegion8.l19.u22.1">'Q1 GMC'!#REF!</definedName>
    <definedName name="TitleRegion9.w19..af22.1" localSheetId="3">'Q1 PHP'!#REF!</definedName>
    <definedName name="TitleRegion9.w19..af22.1" localSheetId="4">'Q2 GMC'!#REF!</definedName>
    <definedName name="TitleRegion9.w19..af22.1" localSheetId="5">'Q2 PHP'!#REF!</definedName>
    <definedName name="TitleRegion9.w19..af22.1" localSheetId="6">'Q3 GMC'!#REF!</definedName>
    <definedName name="TitleRegion9.w19..af22.1" localSheetId="7">'Q3 PHP'!#REF!</definedName>
    <definedName name="TitleRegion9.w19..af22.1" localSheetId="8">'Q4 GMC'!#REF!</definedName>
    <definedName name="TitleRegion9.w19..af22.1" localSheetId="9">'Q4 PHP'!#REF!</definedName>
    <definedName name="TitleRegion9.w19..af22.1">'Q1 GMC'!#REF!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345" uniqueCount="108">
  <si>
    <t>Performance Measures Instructions</t>
  </si>
  <si>
    <t>Enter the data utilizing the methodology listed below the tables.</t>
  </si>
  <si>
    <t xml:space="preserve">Self-Reporting
Utilize the Authority tab to determine if the deliverable submission meets all state/federal and contract requirements. If all requirements are not met, use the Self Reporting tab to provide the following information:
1. Contract citation or state/federal code where the deficiency occurred
2. Plan's proposed Plan of Action to remediate the deficiency
3. Timeline for remediating the deficiency
</t>
  </si>
  <si>
    <t>Performance Measures Authority</t>
  </si>
  <si>
    <t>Exhibit A18</t>
  </si>
  <si>
    <t>APL 18-006</t>
  </si>
  <si>
    <t xml:space="preserve">Exhibit A6, Section 1.1a
</t>
  </si>
  <si>
    <t>DHCS has established performance measures and quality metrics for evaluation of dental health plan performance. These performance measures will be used to monitor plan utilization and services of Members. DHCS will establish baselines and benchmarks to monitor annual utilization rates for each measure.</t>
  </si>
  <si>
    <t>Exhibit A6, Section 2.2</t>
  </si>
  <si>
    <t xml:space="preserve">DHCS will monitor the performance measures and quality metrics on a monthly basis. Contractor will be notified if DHCS identifies a problem with Contractor's performance or feels that Contractor is in jeopardy of not achieving the benchmark at their annual review. </t>
  </si>
  <si>
    <t>Exhibit A6, Section 3</t>
  </si>
  <si>
    <t>DHCS will establish quality benchmarks for each performance measure and quality metric. DHCS will notify Contractor of approved quality benchmarks through All Plan Letters (APLs). Contractor shall meet or exceed the quality benchmark for each measure and/or any other performance measure established by DHCS. These performance measures, quality metrics and benchmarks will be reevaluated each year. DHCS will notify Contractor of new performance measures and quality metrics, or any changes to performance measures and quality metrics through APLs.</t>
  </si>
  <si>
    <t>Dental Managed Care Performance Measures</t>
  </si>
  <si>
    <t>Plan Name:</t>
  </si>
  <si>
    <t>Reporting Year:</t>
  </si>
  <si>
    <t xml:space="preserve">Report Period:  Quarter 1    Plan Name:  GMC       </t>
  </si>
  <si>
    <t>Annual Dental Visits</t>
  </si>
  <si>
    <t>Age Group</t>
  </si>
  <si>
    <t>&lt;1</t>
  </si>
  <si>
    <t>1-2</t>
  </si>
  <si>
    <t>3-5</t>
  </si>
  <si>
    <t>6-9</t>
  </si>
  <si>
    <t>10-14</t>
  </si>
  <si>
    <t>15-18</t>
  </si>
  <si>
    <t>19-20</t>
  </si>
  <si>
    <t>0-20</t>
  </si>
  <si>
    <t>21+</t>
  </si>
  <si>
    <t>Numerator</t>
  </si>
  <si>
    <t>Denominator</t>
  </si>
  <si>
    <t>Utilization</t>
  </si>
  <si>
    <t>Preventive Services</t>
  </si>
  <si>
    <t>Use of Sealants</t>
  </si>
  <si>
    <t>Caries Risk Documentation and Education Bundle</t>
  </si>
  <si>
    <t>Fluoride Applications within Reporting Year in Dental Office</t>
  </si>
  <si>
    <t>Fluoride Application within Reporting Year in Medical Office (Not Weighted)</t>
  </si>
  <si>
    <t>Dental Office Visit Following Annual Physical or Medical Fluoride Application</t>
  </si>
  <si>
    <t>Care Continuity for Two or More Consecutive Years</t>
  </si>
  <si>
    <t>Emergency Visits (Under Threshold)</t>
  </si>
  <si>
    <t>Emergency Visits Follow-Up Services</t>
  </si>
  <si>
    <t>At Least One Flouride Application within Reporting Year</t>
  </si>
  <si>
    <t>Primary Care Provider's Office Follow-Up Services</t>
  </si>
  <si>
    <t>Sealant to Restoration Ratio (Surfaces)</t>
  </si>
  <si>
    <t>Treatment/Prevention of Caries</t>
  </si>
  <si>
    <t>Exams/Oral Health Evaluations</t>
  </si>
  <si>
    <t>Use of Dental Treatment Services</t>
  </si>
  <si>
    <t>Preventive Services to Fillings Ratio</t>
  </si>
  <si>
    <t>Ratio</t>
  </si>
  <si>
    <t>Overall Utilization of Dental Services - One Year</t>
  </si>
  <si>
    <t>Usual Source of Care</t>
  </si>
  <si>
    <t>General Anesthesia</t>
  </si>
  <si>
    <t>Annual Dental Visits - Children</t>
  </si>
  <si>
    <t>Annual Dental Visits - Adult</t>
  </si>
  <si>
    <t>Preventive Services - Children and Adult</t>
  </si>
  <si>
    <t>Use of Sealants - Children</t>
  </si>
  <si>
    <t>Caries Risk Documentation and Education Bundle - Children</t>
  </si>
  <si>
    <t>Fluoride Application within Reporting Year in Dental Office - Children</t>
  </si>
  <si>
    <t>Fluoride Application within Reporting Year in Medical Office (Not Weighted) - Children</t>
  </si>
  <si>
    <t>Care Continuity for Two or More Consecutive Years - Children and Adult</t>
  </si>
  <si>
    <t>Emergency Visits (Under Threshold) - Children and Adult</t>
  </si>
  <si>
    <t>Emergency Visits Follow-Up Services - Children</t>
  </si>
  <si>
    <t>Emergency Visits Follow-Up Services - Adult</t>
  </si>
  <si>
    <t>At Least One Fluoride Application within Reporting Year - Adult</t>
  </si>
  <si>
    <t>Dental Office Visit Following Annual Physical or Medical Fluoride Application - Children</t>
  </si>
  <si>
    <t>Primary Care Provider's Office Follow-Up Services - Adult</t>
  </si>
  <si>
    <t>Use of Diagnostic Services</t>
  </si>
  <si>
    <t>Preventive Services to Fillings</t>
  </si>
  <si>
    <t>Overall Utilization of Dental Services 1 year</t>
  </si>
  <si>
    <t xml:space="preserve">Report Period:  Quarter 1    Plan Name:  PHP      </t>
  </si>
  <si>
    <t xml:space="preserve">Report Period:  Quarter 2    Plan Name:  GMC      </t>
  </si>
  <si>
    <t xml:space="preserve">Report Period:  Quarter 2    Plan Name:  PHP      </t>
  </si>
  <si>
    <t xml:space="preserve">Report Period:  Quarter 3    Plan Name:  GMC      </t>
  </si>
  <si>
    <t xml:space="preserve">Report Period:  Quarter 3    Plan Name:  PHP      </t>
  </si>
  <si>
    <t xml:space="preserve">Report Period:  Quarter 4    Plan Name:  GMC      </t>
  </si>
  <si>
    <t xml:space="preserve">Report Period:  Quarter 4    Plan Name:  PHP      </t>
  </si>
  <si>
    <t>Date</t>
  </si>
  <si>
    <t>Authority</t>
  </si>
  <si>
    <t>DMC Plan Deficiency</t>
  </si>
  <si>
    <t>Plan of Action</t>
  </si>
  <si>
    <t>Timeline</t>
  </si>
  <si>
    <t>Resolution Date</t>
  </si>
  <si>
    <r>
      <t xml:space="preserve">Performance Measure Report is due to </t>
    </r>
    <r>
      <rPr>
        <b/>
        <sz val="12"/>
        <color rgb="FF000000"/>
        <rFont val="Segoe UI"/>
        <family val="2"/>
      </rPr>
      <t>DHCS (DMCdeliverables@dhcs.ca.gov) sixty (60) days after the end of the Calendar quarter (30 days contractually and an additional 30 days for administrative processing).</t>
    </r>
    <r>
      <rPr>
        <sz val="12"/>
        <color rgb="FF000000"/>
        <rFont val="Segoe UI"/>
        <family val="2"/>
      </rPr>
      <t xml:space="preserve"> Please include</t>
    </r>
    <r>
      <rPr>
        <b/>
        <sz val="12"/>
        <color rgb="FF000000"/>
        <rFont val="Segoe UI"/>
        <family val="2"/>
      </rPr>
      <t xml:space="preserve"> [Deliverable] </t>
    </r>
    <r>
      <rPr>
        <sz val="12"/>
        <color rgb="FF000000"/>
        <rFont val="Segoe UI"/>
        <family val="2"/>
      </rPr>
      <t>in the subject line with the report submission, upon which the Plan will receive an auto-reply confirmation.</t>
    </r>
  </si>
  <si>
    <r>
      <t xml:space="preserve">The Performance Measures deliverable is due to </t>
    </r>
    <r>
      <rPr>
        <b/>
        <sz val="12"/>
        <color rgb="FF000000"/>
        <rFont val="Segoe UI"/>
        <family val="2"/>
      </rPr>
      <t xml:space="preserve">DHCS (DMCdeliverables@dhcs.ca.gov) sixty (60) days after the Calendar Year Quarter; 30 days contractually and an additional 30 days for administrative processing. </t>
    </r>
  </si>
  <si>
    <r>
      <rPr>
        <u/>
        <sz val="12"/>
        <color rgb="FF000000"/>
        <rFont val="Segoe UI"/>
        <family val="2"/>
      </rPr>
      <t xml:space="preserve">Performance Measures 
</t>
    </r>
    <r>
      <rPr>
        <sz val="12"/>
        <color rgb="FF000000"/>
        <rFont val="Segoe UI"/>
        <family val="2"/>
      </rPr>
      <t xml:space="preserve">The definition for the Preventive Services to Fillings measure is expanded to include dental code D1208, to be consistent with the definition of its calculation.
The description on the template for the Overall Utilization of Dental Services measure is updated to refer to the number of members continuously enrolled for one (1) year with no gap in coverage instead of the number of members enrolled at least 90 days continuously. This corrects an inconsistency between the description of the measure and the definition of its calculation. 
The description on the template for the Usual Source of Care measure has been updated to refer to the number of members continuously enrolled for two (2) years with no gap in coverage instead of the number of members enrolled at least 90 days 
continuously. This corrects an inconsistency between the description of the measure and the definition of its calculation. </t>
    </r>
  </si>
  <si>
    <r>
      <rPr>
        <u/>
        <sz val="12"/>
        <color indexed="8"/>
        <rFont val="Segoe UI"/>
        <family val="2"/>
      </rPr>
      <t xml:space="preserve">Age Stratifications </t>
    </r>
    <r>
      <rPr>
        <sz val="12"/>
        <color indexed="8"/>
        <rFont val="Segoe UI"/>
        <family val="2"/>
      </rPr>
      <t xml:space="preserve">
The template age stratifications are increased from a total of seven stratifications to eight. The new, additional age stratification expands the age range to include adults age 21 and above, consistent with the restoration of adult dental benefits, effective January 1, 2018. 
The existing age stratifications are as follows: 
• Ages less than one 
• Ages one through two; 
• Ages three through five; 
• Ages six through nine; 
• Ages 10 through 14; 
• Ages 15-18; and 
• Ages 19-20 
The new, additional age stratification is as follows: 
• Ages 21+. </t>
    </r>
  </si>
  <si>
    <r>
      <rPr>
        <u/>
        <sz val="12"/>
        <color rgb="FF000000"/>
        <rFont val="Segoe UI"/>
        <family val="2"/>
      </rPr>
      <t xml:space="preserve">Reporting Period 
</t>
    </r>
    <r>
      <rPr>
        <sz val="12"/>
        <color rgb="FF000000"/>
        <rFont val="Segoe UI"/>
        <family val="2"/>
      </rPr>
      <t xml:space="preserve">The prior performance measure instructions called for cumulative quarterly reports within a given contract year (PHP in fiscal year and GMC in calendar year). The first quarterly report contained data for three months, the second quarterly report contained
data for six months, etc. To provide ongoing, consistent comparisons over time, and comparable data reporting for Dental Fee-for-Service and federal reporting, the reporting period will be updated to a rolling 12-month basis. Every quarterly report will contain data from the most recent quarter and the previous three quarters. </t>
    </r>
  </si>
  <si>
    <r>
      <rPr>
        <u/>
        <sz val="12"/>
        <color rgb="FF000000"/>
        <rFont val="Segoe UI"/>
        <family val="2"/>
      </rPr>
      <t>Numerator</t>
    </r>
    <r>
      <rPr>
        <sz val="12"/>
        <color rgb="FF000000"/>
        <rFont val="Segoe UI"/>
        <family val="2"/>
      </rPr>
      <t xml:space="preserve">: Number of Members in the denominator who received any dental service (Current Dental Terminology (CDT)) D0100-D9999 or Current Procedural Terminology (CPT) 99188, including dental encounters at Safety Net Clinics (SNCs). 
</t>
    </r>
    <r>
      <rPr>
        <u/>
        <sz val="12"/>
        <color rgb="FF000000"/>
        <rFont val="Segoe UI"/>
        <family val="2"/>
      </rPr>
      <t>Denominator</t>
    </r>
    <r>
      <rPr>
        <sz val="12"/>
        <color rgb="FF000000"/>
        <rFont val="Segoe UI"/>
        <family val="2"/>
      </rPr>
      <t xml:space="preserve">: Number of Members ages 0-20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any dental service (Current Dental Terminology (CDT) D0100-D9999), including dental encounters at SNCs.  
</t>
    </r>
    <r>
      <rPr>
        <u/>
        <sz val="12"/>
        <color rgb="FF000000"/>
        <rFont val="Segoe UI"/>
        <family val="2"/>
      </rPr>
      <t>Denominator</t>
    </r>
    <r>
      <rPr>
        <sz val="12"/>
        <color rgb="FF000000"/>
        <rFont val="Segoe UI"/>
        <family val="2"/>
      </rPr>
      <t>: Number of Members ages 21 and older with at least 90 days continuous enrollment in the same plan during the measurement period.</t>
    </r>
  </si>
  <si>
    <r>
      <rPr>
        <u/>
        <sz val="12"/>
        <color rgb="FF000000"/>
        <rFont val="Segoe UI"/>
        <family val="2"/>
      </rPr>
      <t>Numerator</t>
    </r>
    <r>
      <rPr>
        <sz val="12"/>
        <color rgb="FF000000"/>
        <rFont val="Segoe UI"/>
        <family val="2"/>
      </rPr>
      <t xml:space="preserve">: Number of Members in the denominator who received any preventive dental service (CDT D1000-D1999 or CPT Code 99188), including dental encounters at SNCs. 
</t>
    </r>
    <r>
      <rPr>
        <u/>
        <sz val="12"/>
        <color rgb="FF000000"/>
        <rFont val="Segoe UI"/>
        <family val="2"/>
      </rPr>
      <t>Denominator</t>
    </r>
    <r>
      <rPr>
        <sz val="12"/>
        <color rgb="FF000000"/>
        <rFont val="Segoe UI"/>
        <family val="2"/>
      </rPr>
      <t>: Number of Members ages 0-20 and 21 and older with at least 90 days continuous enrollment in the same plan during the measurement period.</t>
    </r>
  </si>
  <si>
    <r>
      <rPr>
        <u/>
        <sz val="12"/>
        <color rgb="FF000000"/>
        <rFont val="Segoe UI"/>
        <family val="2"/>
      </rPr>
      <t>Numerator</t>
    </r>
    <r>
      <rPr>
        <sz val="12"/>
        <color rgb="FF000000"/>
        <rFont val="Segoe UI"/>
        <family val="2"/>
      </rPr>
      <t xml:space="preserve">: Number of Members in the denominator who received a dental sealant (D1351) on a permanent first molar, including dental encounters at SNCs. 
</t>
    </r>
    <r>
      <rPr>
        <u/>
        <sz val="12"/>
        <color rgb="FF000000"/>
        <rFont val="Segoe UI"/>
        <family val="2"/>
      </rPr>
      <t>Denominator</t>
    </r>
    <r>
      <rPr>
        <sz val="12"/>
        <color rgb="FF000000"/>
        <rFont val="Segoe UI"/>
        <family val="2"/>
      </rPr>
      <t xml:space="preserve">: Number of Members ages 6-9 and 10-14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one of the following dental services: D0601, D0602 and D0603. CRA D0601, D0602, and D0603 (low, medium or high risk) is bundled with nutritional counseling (D1310); thus, a query for the CRA codes would capture the bundle of services including SNCs. 
</t>
    </r>
    <r>
      <rPr>
        <u/>
        <sz val="12"/>
        <color rgb="FF000000"/>
        <rFont val="Segoe UI"/>
        <family val="2"/>
      </rPr>
      <t>Denominator</t>
    </r>
    <r>
      <rPr>
        <sz val="12"/>
        <color rgb="FF000000"/>
        <rFont val="Segoe UI"/>
        <family val="2"/>
      </rPr>
      <t xml:space="preserve">: Number of Members ages 0-6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at least one application of fluoride varnishes (CDT Codes D1206, D1208) rendered by an enrolled dental provider or dental encounter including at an SNC with ICD10: K036 or Z293.  
</t>
    </r>
    <r>
      <rPr>
        <u/>
        <sz val="12"/>
        <color rgb="FF000000"/>
        <rFont val="Segoe UI"/>
        <family val="2"/>
      </rPr>
      <t>Denominator</t>
    </r>
    <r>
      <rPr>
        <sz val="12"/>
        <color rgb="FF000000"/>
        <rFont val="Segoe UI"/>
        <family val="2"/>
      </rPr>
      <t xml:space="preserve">: Number of Members ages 0-20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at least one application of fluoride varnish (CPT Code 99188) rendered by an enrolled medical provider encounter including at an SNC.
</t>
    </r>
    <r>
      <rPr>
        <u/>
        <sz val="12"/>
        <color rgb="FF000000"/>
        <rFont val="Segoe UI"/>
        <family val="2"/>
      </rPr>
      <t>Denominator</t>
    </r>
    <r>
      <rPr>
        <sz val="12"/>
        <color rgb="FF000000"/>
        <rFont val="Segoe UI"/>
        <family val="2"/>
      </rPr>
      <t xml:space="preserve">: Number of Members ages 0-20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any dental service (CDT D0100-D9999), including dental encounters at SNCs, for two consecutive years. 
</t>
    </r>
    <r>
      <rPr>
        <u/>
        <sz val="12"/>
        <color rgb="FF000000"/>
        <rFont val="Segoe UI"/>
        <family val="2"/>
      </rPr>
      <t>Denominator</t>
    </r>
    <r>
      <rPr>
        <sz val="12"/>
        <color rgb="FF000000"/>
        <rFont val="Segoe UI"/>
        <family val="2"/>
      </rPr>
      <t xml:space="preserve">: Number of Members ages 0-20 and 21 and older with at least two years continuous enrollment in the same plan during the measurement period. </t>
    </r>
  </si>
  <si>
    <r>
      <t xml:space="preserve">
</t>
    </r>
    <r>
      <rPr>
        <u/>
        <sz val="12"/>
        <color rgb="FF000000"/>
        <rFont val="Segoe UI"/>
        <family val="2"/>
      </rPr>
      <t>Numerator</t>
    </r>
    <r>
      <rPr>
        <sz val="12"/>
        <color rgb="FF000000"/>
        <rFont val="Segoe UI"/>
        <family val="2"/>
      </rPr>
      <t xml:space="preserve">: Number of Members in the denominator who had an ER visit.*
</t>
    </r>
    <r>
      <rPr>
        <u/>
        <sz val="12"/>
        <color rgb="FF000000"/>
        <rFont val="Segoe UI"/>
        <family val="2"/>
      </rPr>
      <t>Denominator</t>
    </r>
    <r>
      <rPr>
        <sz val="12"/>
        <color rgb="FF000000"/>
        <rFont val="Segoe UI"/>
        <family val="2"/>
      </rPr>
      <t xml:space="preserve">: Number of Members ages 0-20 and 21 and older with at least 90 days continuous enrollment in the same plan during the measurement period.  
* The criteria would be all that have: Place of Service as "0" and at least one of the following codes: A690; A691; K00; K000; K001; K002; K004; K005; K006; K007; K008; K009; K01; K010; K011; K023; K0251; K0261; K0262; K0263; K027; K029; K030; K031; K032; K033; K034; K035; K036; K037; K0381; K0389; K039; K040; K0402; K041; K043; K044; K045; K046; K047; K048; K049; K0490; K0499; K0500; K0501; K0510; K0511; K0520; K0521; K0522; K0530; K0531; K0532; K0540; K055; K056; K060; K061; K062; K0601; K0602; K063; K068; K069; K08; K080; K08101; K08102; K08103; K08104; K08109; K082; K0820; K0821; K0822; K0823; K0824; K0825; K0826; K083; K08401; K08402; K08403; K08404; K08409; K08419; K08429; K08439; K08499; K0850; K0851; K0852; K08530; K08531; K0854; K0855; K0856; K0859; K088; K089; K09; K090; K091; K098; K099; K11; K110; K111; K112; K1120; K1121; K1122; K1123; K113; K114; K115; K116; K117; K118; K119; K12; K120; K121; K122; K123; K1230; K1231; K1232; K1233; K1239; K13; K130; K131; K132; K1321; K1322; K1323; K1324; K1329; K133; K134; K135; K136; K137; K1370; K1379; K14; K140; K141; K142; K143; K144; K145; K146; K148; K149; M26; M260; M2600; M2601; M2602; M2603; M2604; M2605; M2606; M2607; M2609; M261; M2610; M2611; M2612; M2619; M262; M2620; M2621; M26211; M26212; M26213; M26219; M2622; M26220; M26221; M2623; M2624; M2625; M2629; M263; M2630; M2631; M2632; M2633; M2634; M2635; M2636; M2637; M2639; M264; M265; M2650; M2651; M2652; M2653; M2654; M2655; M2656; M2657; M2659; M266; M2660; M26601; M26602; M26603; M26609; M2661; M26611; M26612; M26613; M26619; M2662; M26621; M26622; M26623; M26629; M2663; M26631; M26632; M26633; M26639; M2664; M26641; M26642; M26643; M26649; M2665; M26651; M26652; M26653; M26659; M2669; M267; M2670; M2671; M2672; M2673; M2674; M2679; M268; M2681; M2682; M2689; M269; M27; M270; M271; M272; M273; M274; M2761; M2762; M2763; M2769; M2740; M2749; M275; M276; M278; M279; M7911; R682. </t>
    </r>
  </si>
  <si>
    <r>
      <t xml:space="preserve">
</t>
    </r>
    <r>
      <rPr>
        <u/>
        <sz val="12"/>
        <color rgb="FF000000"/>
        <rFont val="Segoe UI"/>
        <family val="2"/>
      </rPr>
      <t>Numerator</t>
    </r>
    <r>
      <rPr>
        <sz val="12"/>
        <color rgb="FF000000"/>
        <rFont val="Segoe UI"/>
        <family val="2"/>
      </rPr>
      <t xml:space="preserve">: Number of Members in the denominator who received any dental service (Current Dental Terminology (CDT) D0100-D9999) within 365 days after the date of service for claims closing within 90 days, including SNC encounters.  
</t>
    </r>
    <r>
      <rPr>
        <u/>
        <sz val="12"/>
        <color rgb="FF000000"/>
        <rFont val="Segoe UI"/>
        <family val="2"/>
      </rPr>
      <t>Denominator</t>
    </r>
    <r>
      <rPr>
        <sz val="12"/>
        <color rgb="FF000000"/>
        <rFont val="Segoe UI"/>
        <family val="2"/>
      </rPr>
      <t>: Number of Members ages 0-20 that have had a qualifying emergency room visit (related to dental emergency) with at least 90 days continuous enrollment in the same plan during the measurement period for claims closing within 90 days and eligible on the claim close date. </t>
    </r>
  </si>
  <si>
    <r>
      <t>Numerator</t>
    </r>
    <r>
      <rPr>
        <sz val="12"/>
        <color rgb="FF000000"/>
        <rFont val="Segoe UI"/>
        <family val="2"/>
      </rPr>
      <t xml:space="preserve">: Number of Members in the denominator who received any dental service (CDT D0100-D9999) within 365 days after the date of service for claims closing within 90 days including SNC dental encounters.
</t>
    </r>
    <r>
      <rPr>
        <u/>
        <sz val="12"/>
        <color rgb="FF000000"/>
        <rFont val="Segoe UI"/>
        <family val="2"/>
      </rPr>
      <t>Denominator</t>
    </r>
    <r>
      <rPr>
        <sz val="12"/>
        <color rgb="FF000000"/>
        <rFont val="Segoe UI"/>
        <family val="2"/>
      </rPr>
      <t>: Number of Members in the numberator of the "Adults: Emergency Visits" measure for claims closing within 90 days and eligible on the claim close date.</t>
    </r>
  </si>
  <si>
    <r>
      <rPr>
        <u/>
        <sz val="12"/>
        <color rgb="FF000000"/>
        <rFont val="Segoe UI"/>
        <family val="2"/>
      </rPr>
      <t>Numerator</t>
    </r>
    <r>
      <rPr>
        <sz val="12"/>
        <color rgb="FF000000"/>
        <rFont val="Segoe UI"/>
        <family val="2"/>
      </rPr>
      <t xml:space="preserve">: Number of Members in the denominator who have had at least one application of fluoride varnish (CDT Codes D1206, D1208, CPT 99188) rendered by an enrolled dental or medical provider or dental encounter including at an SNC with ICD10: K036 or Z293.  
</t>
    </r>
    <r>
      <rPr>
        <u/>
        <sz val="12"/>
        <color rgb="FF000000"/>
        <rFont val="Segoe UI"/>
        <family val="2"/>
      </rPr>
      <t>Denominator</t>
    </r>
    <r>
      <rPr>
        <sz val="12"/>
        <color rgb="FF000000"/>
        <rFont val="Segoe UI"/>
        <family val="2"/>
      </rPr>
      <t xml:space="preserve">: Number of Members ages 21 and older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had an ADV within 180 days of the medical visit Date of Service for claims closing within 90 days. 
</t>
    </r>
    <r>
      <rPr>
        <u/>
        <sz val="12"/>
        <color rgb="FF000000"/>
        <rFont val="Segoe UI"/>
        <family val="2"/>
      </rPr>
      <t>Denominator</t>
    </r>
    <r>
      <rPr>
        <sz val="12"/>
        <color rgb="FF000000"/>
        <rFont val="Segoe UI"/>
        <family val="2"/>
      </rPr>
      <t>: Number of Members ages 0-20 with at least 90 days continuous enrollment in the same plan during the measurement period and eligible on the claims close date, AND CPT for annual physical rendered by an enrolled medical provider encounter (CPT Codes 99381, 99382, 99383, 99834, 99385, 99188) including at an SNC. ICD10 Codes Z00.129 (Child health examination no abnormal findings), Z00.121 (Child health examination - abnormal findings), Z01.20 (Encounter for dental examination and cleaning without abnormal findings), Z01.21 (Encounter for dental examination and cleaning with abnormal findings), Z29.3, Z00.000, Z00.001.</t>
    </r>
  </si>
  <si>
    <r>
      <rPr>
        <u/>
        <sz val="12"/>
        <color rgb="FF000000"/>
        <rFont val="Segoe UI"/>
        <family val="2"/>
      </rPr>
      <t>Numerator</t>
    </r>
    <r>
      <rPr>
        <sz val="12"/>
        <color rgb="FF000000"/>
        <rFont val="Segoe UI"/>
        <family val="2"/>
      </rPr>
      <t xml:space="preserve">: Number of Members in the denominator who had an ADV (CDT D0100-D9999 or CPT 99188), including dental encounters at SNCs, in an office or SNC within 180 days of a medical exams.
</t>
    </r>
    <r>
      <rPr>
        <u/>
        <sz val="12"/>
        <color rgb="FF000000"/>
        <rFont val="Segoe UI"/>
        <family val="2"/>
      </rPr>
      <t>Denominator</t>
    </r>
    <r>
      <rPr>
        <sz val="12"/>
        <color rgb="FF000000"/>
        <rFont val="Segoe UI"/>
        <family val="2"/>
      </rPr>
      <t>: Number of Members ages 21 and older with at least 90 days continuous enrollment in the same plan during the measurement period who have had a qualifying primary care provider visit (CPT 99384-99386 and 99395).</t>
    </r>
  </si>
  <si>
    <r>
      <t xml:space="preserve">The ratio of occlusal surfaces of permanent first and second molars receiving dental sealants to those receiving restoration among members ages 6-9 and 10-14 continuously enrolled in the same plan during the measurement period with no more than one-month gap in eligibility.
</t>
    </r>
    <r>
      <rPr>
        <u/>
        <sz val="12"/>
        <color rgb="FF000000"/>
        <rFont val="Segoe UI"/>
        <family val="2"/>
      </rPr>
      <t>Numerator</t>
    </r>
    <r>
      <rPr>
        <sz val="12"/>
        <color rgb="FF000000"/>
        <rFont val="Segoe UI"/>
        <family val="2"/>
      </rPr>
      <t xml:space="preserve">: Number of occlusal surfaces of permanent first molars (tooth number = 3, 14, 19, 30) in 6-9 and 10-14 year olds of permanent second molars (tooth number = 2, 15, 18, 31) in 10-14 year olds receiving dental sealant (D1351) among members in those age groups continuously enrolled in the same plan during the measurement period at least 90 days continously within the last year. 
</t>
    </r>
    <r>
      <rPr>
        <u/>
        <sz val="12"/>
        <color rgb="FF000000"/>
        <rFont val="Segoe UI"/>
        <family val="2"/>
      </rPr>
      <t>Denominator</t>
    </r>
    <r>
      <rPr>
        <sz val="12"/>
        <color rgb="FF000000"/>
        <rFont val="Segoe UI"/>
        <family val="2"/>
      </rPr>
      <t xml:space="preserve">: Number of occlusal surfaces of permanent first molars (tooth number - 3, 14, 19, 30) in 6-9 and 10-14 year olds and of permanent second molars (tooth number 2, 15, 18, 31) in 10-14 year olds receiving a restoration (D2000-D2999) among members in those age groups enrolled at least 90 days continously within the last year in the plan. </t>
    </r>
  </si>
  <si>
    <r>
      <t xml:space="preserve">Percentage of Members who received any diagnostic dental service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any diagnostic dental service (D0100-D0999) in the measurement period.
</t>
    </r>
    <r>
      <rPr>
        <u/>
        <sz val="12"/>
        <color rgb="FF000000"/>
        <rFont val="Segoe UI"/>
        <family val="2"/>
      </rPr>
      <t>Denominator</t>
    </r>
    <r>
      <rPr>
        <sz val="12"/>
        <color rgb="FF000000"/>
        <rFont val="Segoe UI"/>
        <family val="2"/>
      </rPr>
      <t xml:space="preserve">: Number of Members with at least 90 days continuous enrollment in the same plan within the measurement year. </t>
    </r>
  </si>
  <si>
    <r>
      <t xml:space="preserve">Percentage of Members who received either treatment for caries or a caries-preventive procedure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 treatment for caries (D2000-D2999) or a caries-preventive procedure (D1203-D1208, D1310, D1330, D1351) during the measurement period.
</t>
    </r>
    <r>
      <rPr>
        <u/>
        <sz val="12"/>
        <color rgb="FF000000"/>
        <rFont val="Segoe UI"/>
        <family val="2"/>
      </rPr>
      <t>Denominator</t>
    </r>
    <r>
      <rPr>
        <sz val="12"/>
        <color rgb="FF000000"/>
        <rFont val="Segoe UI"/>
        <family val="2"/>
      </rPr>
      <t xml:space="preserve">: Number of Members with at least 90 days continuous enrollment in the same plan within the measurement year. </t>
    </r>
  </si>
  <si>
    <r>
      <t xml:space="preserve">The percentage of Members who received a comprehensive or periodic oral health evaluation or, for Members under 3 years of age, who received an oral evaluation and counseling with the primary caregiver,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 comprehensive or period exam (D0120 or D0150) or, for Members under three (3) years of age, who received an oral evaluation and counseling with the primary caregiver (D0145), during the measurement period.
</t>
    </r>
    <r>
      <rPr>
        <u/>
        <sz val="12"/>
        <color rgb="FF000000"/>
        <rFont val="Segoe UI"/>
        <family val="2"/>
      </rPr>
      <t>Denominator</t>
    </r>
    <r>
      <rPr>
        <sz val="12"/>
        <color rgb="FF000000"/>
        <rFont val="Segoe UI"/>
        <family val="2"/>
      </rPr>
      <t>: Number of Members with at least 90 days continuous enrollment in the same plan within the measurement year.</t>
    </r>
  </si>
  <si>
    <r>
      <t xml:space="preserve">Percentage of Members who received any dental treatment service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any dental treatment service (D2000-D9999) in the measurement period.
</t>
    </r>
    <r>
      <rPr>
        <u/>
        <sz val="12"/>
        <color rgb="FF000000"/>
        <rFont val="Segoe UI"/>
        <family val="2"/>
      </rPr>
      <t>Denominator</t>
    </r>
    <r>
      <rPr>
        <sz val="12"/>
        <color rgb="FF000000"/>
        <rFont val="Segoe UI"/>
        <family val="2"/>
      </rPr>
      <t>: Number of Members with at least 90 days continuous enrollment in the same plan within the measurement year.</t>
    </r>
  </si>
  <si>
    <r>
      <t xml:space="preserve">Percentage of Members who received one (1) or more fillings in the measurement period who also received preventive services (topical fluoride application, sealant, preventive resin restoration, education)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one (1) or more fillings (D2000-D2999) in the measurement period and who also received one (1) or more topical fluoride applications (D1203, D1204, D1206, or D1208), dental sealants (D1351), preventive resin restorations (D1352) or education to prevent caries (D1310 or D1330) in the measurement period.
</t>
    </r>
    <r>
      <rPr>
        <u/>
        <sz val="12"/>
        <color rgb="FF000000"/>
        <rFont val="Segoe UI"/>
        <family val="2"/>
      </rPr>
      <t>Denominator</t>
    </r>
    <r>
      <rPr>
        <sz val="12"/>
        <color rgb="FF000000"/>
        <rFont val="Segoe UI"/>
        <family val="2"/>
      </rPr>
      <t>: Number of Members with at least 90 days continuous enrollment in the same plan within the measurement year, who received one (1) or more fillings (D2000-D2999) in the measurement period.</t>
    </r>
  </si>
  <si>
    <r>
      <t xml:space="preserve">Percentage of Members continuously enrolled for the measurement period who received any dental service during that period.
</t>
    </r>
    <r>
      <rPr>
        <u/>
        <sz val="12"/>
        <color rgb="FF000000"/>
        <rFont val="Segoe UI"/>
        <family val="2"/>
      </rPr>
      <t>Numerator</t>
    </r>
    <r>
      <rPr>
        <sz val="12"/>
        <color rgb="FF000000"/>
        <rFont val="Segoe UI"/>
        <family val="2"/>
      </rPr>
      <t xml:space="preserve">: Number of Members continuously enrolled for one (1) year with no gap in coverage who received any dental service (D0100-D9999) during that period.
</t>
    </r>
    <r>
      <rPr>
        <u/>
        <sz val="12"/>
        <color rgb="FF000000"/>
        <rFont val="Segoe UI"/>
        <family val="2"/>
      </rPr>
      <t>Denominator</t>
    </r>
    <r>
      <rPr>
        <sz val="12"/>
        <color rgb="FF000000"/>
        <rFont val="Segoe UI"/>
        <family val="2"/>
      </rPr>
      <t xml:space="preserve">: Number of Members continuously enrolled for one (1) year with no gap in coverage. </t>
    </r>
  </si>
  <si>
    <r>
      <t xml:space="preserve">The percentage of Members who received any dental service each year for two (2) consecutive years.
</t>
    </r>
    <r>
      <rPr>
        <u/>
        <sz val="12"/>
        <color rgb="FF000000"/>
        <rFont val="Segoe UI"/>
        <family val="2"/>
      </rPr>
      <t>Numerator</t>
    </r>
    <r>
      <rPr>
        <sz val="12"/>
        <color rgb="FF000000"/>
        <rFont val="Segoe UI"/>
        <family val="2"/>
      </rPr>
      <t xml:space="preserve">: Number of Members in the same plan for two years during the measurement period with no gap who received at least one (1) dental service in each of those years.
</t>
    </r>
    <r>
      <rPr>
        <u/>
        <sz val="12"/>
        <color rgb="FF000000"/>
        <rFont val="Segoe UI"/>
        <family val="2"/>
      </rPr>
      <t>Denominator</t>
    </r>
    <r>
      <rPr>
        <sz val="12"/>
        <color rgb="FF000000"/>
        <rFont val="Segoe UI"/>
        <family val="2"/>
      </rPr>
      <t>: Number of Members continuously enrolled for two (2) years with no gap in coverage.</t>
    </r>
  </si>
  <si>
    <r>
      <t xml:space="preserve">Percentage of Members who requested and received general anesthesia or intravenous sedation service.
</t>
    </r>
    <r>
      <rPr>
        <u/>
        <sz val="12"/>
        <color rgb="FF000000"/>
        <rFont val="Segoe UI"/>
        <family val="2"/>
      </rPr>
      <t>Numerator</t>
    </r>
    <r>
      <rPr>
        <sz val="12"/>
        <color rgb="FF000000"/>
        <rFont val="Segoe UI"/>
        <family val="2"/>
      </rPr>
      <t xml:space="preserve">: Number of Members in the same plan during the measurement period enrolled at least 90 days continuosuly within the last year who received general anesthesia or intravenous sedation services.
</t>
    </r>
    <r>
      <rPr>
        <u/>
        <sz val="12"/>
        <color rgb="FF000000"/>
        <rFont val="Segoe UI"/>
        <family val="2"/>
      </rPr>
      <t>Denominator</t>
    </r>
    <r>
      <rPr>
        <sz val="12"/>
        <color rgb="FF000000"/>
        <rFont val="Segoe UI"/>
        <family val="2"/>
      </rPr>
      <t>: Number of Members continuously enrolled at least 90 days continuously within the last year who requested general anesthesia or intravenous sedation services.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quot;$&quot;* #,##0.00_);_(&quot;$&quot;* \(#,##0.00\);_(&quot;$&quot;* &quot;-&quot;??_);_(@_)"/>
    <numFmt numFmtId="43" formatCode="_(* #,##0.00_);_(* \(#,##0.00\);_(* &quot;-&quot;??_);_(@_)"/>
    <numFmt numFmtId="164" formatCode="0.0"/>
    <numFmt numFmtId="165" formatCode="0.0%"/>
  </numFmts>
  <fonts count="45" x14ac:knownFonts="1">
    <font>
      <sz val="11"/>
      <color theme="1"/>
      <name val="Calibri"/>
      <family val="2"/>
      <scheme val="minor"/>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sz val="10"/>
      <name val="Arial"/>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sz val="11"/>
      <color theme="1"/>
      <name val="Calibri"/>
      <family val="2"/>
      <scheme val="minor"/>
    </font>
    <font>
      <u/>
      <sz val="11"/>
      <color theme="10"/>
      <name val="Calibri"/>
      <family val="2"/>
      <scheme val="minor"/>
    </font>
    <font>
      <sz val="10"/>
      <color rgb="FF000000"/>
      <name val="Arial"/>
      <family val="2"/>
    </font>
    <font>
      <sz val="10"/>
      <color rgb="FF000000"/>
      <name val="Times New Roman"/>
      <family val="1"/>
    </font>
    <font>
      <sz val="12"/>
      <color theme="1"/>
      <name val="Arial"/>
      <family val="2"/>
    </font>
    <font>
      <b/>
      <sz val="14"/>
      <color rgb="FFFFFFFF"/>
      <name val="Segoe UI"/>
      <family val="2"/>
    </font>
    <font>
      <sz val="11"/>
      <name val="Segoe UI"/>
      <family val="2"/>
    </font>
    <font>
      <sz val="11"/>
      <color theme="1"/>
      <name val="Segoe UI"/>
      <family val="2"/>
    </font>
    <font>
      <sz val="12"/>
      <color rgb="FF000000"/>
      <name val="Segoe UI"/>
      <family val="2"/>
    </font>
    <font>
      <b/>
      <sz val="12"/>
      <color rgb="FF000000"/>
      <name val="Segoe UI"/>
      <family val="2"/>
    </font>
    <font>
      <sz val="12"/>
      <color theme="1"/>
      <name val="Segoe UI"/>
      <family val="2"/>
    </font>
    <font>
      <u/>
      <sz val="12"/>
      <color theme="2" tint="-0.499984740745262"/>
      <name val="Segoe UI"/>
      <family val="2"/>
    </font>
    <font>
      <u/>
      <sz val="12"/>
      <color rgb="FF000000"/>
      <name val="Segoe UI"/>
      <family val="2"/>
    </font>
    <font>
      <sz val="12"/>
      <color indexed="8"/>
      <name val="Segoe UI"/>
      <family val="2"/>
    </font>
    <font>
      <u/>
      <sz val="12"/>
      <color indexed="8"/>
      <name val="Segoe UI"/>
      <family val="2"/>
    </font>
    <font>
      <b/>
      <sz val="12"/>
      <color theme="1"/>
      <name val="Segoe UI"/>
      <family val="2"/>
    </font>
    <font>
      <sz val="14"/>
      <color rgb="FF000000"/>
      <name val="Segoe UI"/>
      <family val="2"/>
    </font>
    <font>
      <b/>
      <i/>
      <sz val="12"/>
      <name val="Segoe UI"/>
      <family val="2"/>
    </font>
    <font>
      <b/>
      <sz val="14"/>
      <color theme="0"/>
      <name val="Segoe UI"/>
      <family val="2"/>
    </font>
    <font>
      <sz val="14"/>
      <name val="Segoe UI"/>
      <family val="2"/>
    </font>
    <font>
      <b/>
      <sz val="14"/>
      <color rgb="FFECEEF0"/>
      <name val="Segoe UI"/>
      <family val="2"/>
    </font>
    <font>
      <b/>
      <sz val="14"/>
      <name val="Segoe UI"/>
      <family val="2"/>
    </font>
    <font>
      <b/>
      <sz val="14"/>
      <color theme="1"/>
      <name val="Segoe UI"/>
      <family val="2"/>
    </font>
    <font>
      <b/>
      <u/>
      <sz val="12"/>
      <name val="Segoe UI"/>
      <family val="2"/>
    </font>
    <font>
      <strike/>
      <sz val="12"/>
      <color rgb="FF000000"/>
      <name val="Segoe UI"/>
      <family val="2"/>
    </font>
    <font>
      <b/>
      <sz val="12"/>
      <color rgb="FFFFFFFF"/>
      <name val="Segoe UI"/>
      <family val="2"/>
    </font>
  </fonts>
  <fills count="32">
    <fill>
      <patternFill patternType="none"/>
    </fill>
    <fill>
      <patternFill patternType="gray125"/>
    </fill>
    <fill>
      <patternFill patternType="solid">
        <fgColor indexed="27"/>
      </patternFill>
    </fill>
    <fill>
      <patternFill patternType="solid">
        <fgColor indexed="31"/>
      </patternFill>
    </fill>
    <fill>
      <patternFill patternType="solid">
        <fgColor indexed="44"/>
      </patternFill>
    </fill>
    <fill>
      <patternFill patternType="solid">
        <fgColor indexed="45"/>
      </patternFill>
    </fill>
    <fill>
      <patternFill patternType="solid">
        <fgColor indexed="42"/>
      </patternFill>
    </fill>
    <fill>
      <patternFill patternType="solid">
        <fgColor indexed="46"/>
      </patternFill>
    </fill>
    <fill>
      <patternFill patternType="solid">
        <fgColor indexed="47"/>
      </patternFill>
    </fill>
    <fill>
      <patternFill patternType="solid">
        <fgColor indexed="29"/>
      </patternFill>
    </fill>
    <fill>
      <patternFill patternType="solid">
        <fgColor indexed="22"/>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5"/>
      </patternFill>
    </fill>
    <fill>
      <patternFill patternType="solid">
        <fgColor indexed="53"/>
      </patternFill>
    </fill>
    <fill>
      <patternFill patternType="solid">
        <fgColor indexed="43"/>
      </patternFill>
    </fill>
    <fill>
      <patternFill patternType="solid">
        <fgColor indexed="26"/>
      </patternFill>
    </fill>
    <fill>
      <patternFill patternType="solid">
        <fgColor theme="5" tint="0.79998168889431442"/>
        <bgColor indexed="65"/>
      </patternFill>
    </fill>
    <fill>
      <patternFill patternType="solid">
        <fgColor theme="0" tint="-4.9989318521683403E-2"/>
        <bgColor indexed="64"/>
      </patternFill>
    </fill>
    <fill>
      <patternFill patternType="solid">
        <fgColor rgb="FF17315A"/>
        <bgColor indexed="64"/>
      </patternFill>
    </fill>
    <fill>
      <patternFill patternType="solid">
        <fgColor rgb="FF2D6E8D"/>
        <bgColor indexed="64"/>
      </patternFill>
    </fill>
    <fill>
      <patternFill patternType="solid">
        <fgColor rgb="FFECEEF0"/>
        <bgColor indexed="64"/>
      </patternFill>
    </fill>
    <fill>
      <patternFill patternType="solid">
        <fgColor rgb="FFF9A71C"/>
        <bgColor indexed="64"/>
      </patternFill>
    </fill>
    <fill>
      <patternFill patternType="solid">
        <fgColor theme="0"/>
        <bgColor indexed="64"/>
      </patternFill>
    </fill>
    <fill>
      <patternFill patternType="solid">
        <fgColor rgb="FFECEEEF"/>
        <bgColor indexed="64"/>
      </patternFill>
    </fill>
  </fills>
  <borders count="30">
    <border>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right/>
      <top style="thin">
        <color indexed="64"/>
      </top>
      <bottom/>
      <diagonal/>
    </border>
    <border>
      <left style="thin">
        <color indexed="64"/>
      </left>
      <right/>
      <top/>
      <bottom style="thin">
        <color indexed="64"/>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medium">
        <color rgb="FF000000"/>
      </left>
      <right style="thin">
        <color indexed="64"/>
      </right>
      <top/>
      <bottom/>
      <diagonal/>
    </border>
    <border>
      <left style="thin">
        <color indexed="64"/>
      </left>
      <right style="medium">
        <color rgb="FF000000"/>
      </right>
      <top/>
      <bottom/>
      <diagonal/>
    </border>
    <border>
      <left style="thin">
        <color rgb="FF000000"/>
      </left>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rgb="FF000000"/>
      </bottom>
      <diagonal/>
    </border>
  </borders>
  <cellStyleXfs count="62">
    <xf numFmtId="0" fontId="0" fillId="0" borderId="0"/>
    <xf numFmtId="0" fontId="1" fillId="3" borderId="0" applyNumberFormat="0" applyBorder="0" applyAlignment="0" applyProtection="0"/>
    <xf numFmtId="0" fontId="19" fillId="24" borderId="0" applyNumberFormat="0" applyBorder="0" applyAlignment="0" applyProtection="0"/>
    <xf numFmtId="0" fontId="1" fillId="5" borderId="0" applyNumberFormat="0" applyBorder="0" applyAlignment="0" applyProtection="0"/>
    <xf numFmtId="0" fontId="1" fillId="6" borderId="0" applyNumberFormat="0" applyBorder="0" applyAlignment="0" applyProtection="0"/>
    <xf numFmtId="0" fontId="1" fillId="7" borderId="0" applyNumberFormat="0" applyBorder="0" applyAlignment="0" applyProtection="0"/>
    <xf numFmtId="0" fontId="1" fillId="2" borderId="0" applyNumberFormat="0" applyBorder="0" applyAlignment="0" applyProtection="0"/>
    <xf numFmtId="0" fontId="1" fillId="8" borderId="0" applyNumberFormat="0" applyBorder="0" applyAlignment="0" applyProtection="0"/>
    <xf numFmtId="0" fontId="1" fillId="4" borderId="0" applyNumberFormat="0" applyBorder="0" applyAlignment="0" applyProtection="0"/>
    <xf numFmtId="0" fontId="1" fillId="9" borderId="0" applyNumberFormat="0" applyBorder="0" applyAlignment="0" applyProtection="0"/>
    <xf numFmtId="0" fontId="1" fillId="11" borderId="0" applyNumberFormat="0" applyBorder="0" applyAlignment="0" applyProtection="0"/>
    <xf numFmtId="0" fontId="1" fillId="7" borderId="0" applyNumberFormat="0" applyBorder="0" applyAlignment="0" applyProtection="0"/>
    <xf numFmtId="0" fontId="1" fillId="4" borderId="0" applyNumberFormat="0" applyBorder="0" applyAlignment="0" applyProtection="0"/>
    <xf numFmtId="0" fontId="1" fillId="12" borderId="0" applyNumberFormat="0" applyBorder="0" applyAlignment="0" applyProtection="0"/>
    <xf numFmtId="0" fontId="2" fillId="13" borderId="0" applyNumberFormat="0" applyBorder="0" applyAlignment="0" applyProtection="0"/>
    <xf numFmtId="0" fontId="2" fillId="9" borderId="0" applyNumberFormat="0" applyBorder="0" applyAlignment="0" applyProtection="0"/>
    <xf numFmtId="0" fontId="2" fillId="11" borderId="0" applyNumberFormat="0" applyBorder="0" applyAlignment="0" applyProtection="0"/>
    <xf numFmtId="0" fontId="2" fillId="14" borderId="0" applyNumberFormat="0" applyBorder="0" applyAlignment="0" applyProtection="0"/>
    <xf numFmtId="0" fontId="2" fillId="15" borderId="0" applyNumberFormat="0" applyBorder="0" applyAlignment="0" applyProtection="0"/>
    <xf numFmtId="0" fontId="2" fillId="16" borderId="0" applyNumberFormat="0" applyBorder="0" applyAlignment="0" applyProtection="0"/>
    <xf numFmtId="0" fontId="2" fillId="17" borderId="0" applyNumberFormat="0" applyBorder="0" applyAlignment="0" applyProtection="0"/>
    <xf numFmtId="0" fontId="2" fillId="18" borderId="0" applyNumberFormat="0" applyBorder="0" applyAlignment="0" applyProtection="0"/>
    <xf numFmtId="0" fontId="2" fillId="19" borderId="0" applyNumberFormat="0" applyBorder="0" applyAlignment="0" applyProtection="0"/>
    <xf numFmtId="0" fontId="2" fillId="14" borderId="0" applyNumberFormat="0" applyBorder="0" applyAlignment="0" applyProtection="0"/>
    <xf numFmtId="0" fontId="2" fillId="15" borderId="0" applyNumberFormat="0" applyBorder="0" applyAlignment="0" applyProtection="0"/>
    <xf numFmtId="0" fontId="2" fillId="21" borderId="0" applyNumberFormat="0" applyBorder="0" applyAlignment="0" applyProtection="0"/>
    <xf numFmtId="0" fontId="3" fillId="5" borderId="0" applyNumberFormat="0" applyBorder="0" applyAlignment="0" applyProtection="0"/>
    <xf numFmtId="0" fontId="4" fillId="10" borderId="1" applyNumberFormat="0" applyAlignment="0" applyProtection="0"/>
    <xf numFmtId="0" fontId="5" fillId="20" borderId="2" applyNumberFormat="0" applyAlignment="0" applyProtection="0"/>
    <xf numFmtId="43" fontId="1"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4" fontId="6" fillId="0" borderId="0" applyFont="0" applyFill="0" applyBorder="0" applyAlignment="0" applyProtection="0">
      <alignment wrapText="1"/>
    </xf>
    <xf numFmtId="0" fontId="7" fillId="0" borderId="0" applyNumberFormat="0" applyFill="0" applyBorder="0" applyAlignment="0" applyProtection="0"/>
    <xf numFmtId="0" fontId="8" fillId="6" borderId="0" applyNumberFormat="0" applyBorder="0" applyAlignment="0" applyProtection="0"/>
    <xf numFmtId="0" fontId="9" fillId="0" borderId="3" applyNumberFormat="0" applyFill="0" applyAlignment="0" applyProtection="0"/>
    <xf numFmtId="0" fontId="10" fillId="0" borderId="4" applyNumberFormat="0" applyFill="0" applyAlignment="0" applyProtection="0"/>
    <xf numFmtId="0" fontId="11" fillId="0" borderId="5" applyNumberFormat="0" applyFill="0" applyAlignment="0" applyProtection="0"/>
    <xf numFmtId="0" fontId="11" fillId="0" borderId="0" applyNumberFormat="0" applyFill="0" applyBorder="0" applyAlignment="0" applyProtection="0"/>
    <xf numFmtId="0" fontId="20" fillId="0" borderId="0" applyNumberFormat="0" applyFill="0" applyBorder="0" applyAlignment="0" applyProtection="0"/>
    <xf numFmtId="0" fontId="12" fillId="8" borderId="1" applyNumberFormat="0" applyAlignment="0" applyProtection="0"/>
    <xf numFmtId="0" fontId="13" fillId="0" borderId="6" applyNumberFormat="0" applyFill="0" applyAlignment="0" applyProtection="0"/>
    <xf numFmtId="0" fontId="14" fillId="22" borderId="0" applyNumberFormat="0" applyBorder="0" applyAlignment="0" applyProtection="0"/>
    <xf numFmtId="0" fontId="21" fillId="0" borderId="0"/>
    <xf numFmtId="0" fontId="21" fillId="0" borderId="0"/>
    <xf numFmtId="0" fontId="21" fillId="0" borderId="0"/>
    <xf numFmtId="0" fontId="6" fillId="0" borderId="0"/>
    <xf numFmtId="0" fontId="6" fillId="0" borderId="0"/>
    <xf numFmtId="0" fontId="6" fillId="0" borderId="0"/>
    <xf numFmtId="0" fontId="6" fillId="0" borderId="0">
      <alignment wrapText="1"/>
    </xf>
    <xf numFmtId="0" fontId="6" fillId="0" borderId="0">
      <alignment wrapText="1"/>
    </xf>
    <xf numFmtId="0" fontId="22" fillId="0" borderId="0"/>
    <xf numFmtId="0" fontId="1" fillId="23" borderId="7" applyNumberFormat="0" applyFont="0" applyAlignment="0" applyProtection="0"/>
    <xf numFmtId="0" fontId="15" fillId="10" borderId="8" applyNumberFormat="0" applyAlignment="0" applyProtection="0"/>
    <xf numFmtId="9" fontId="19"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0" fontId="16" fillId="0" borderId="0" applyNumberFormat="0" applyFill="0" applyBorder="0" applyAlignment="0" applyProtection="0"/>
    <xf numFmtId="0" fontId="17" fillId="0" borderId="9" applyNumberFormat="0" applyFill="0" applyAlignment="0" applyProtection="0"/>
    <xf numFmtId="0" fontId="18" fillId="0" borderId="0" applyNumberFormat="0" applyFill="0" applyBorder="0" applyAlignment="0" applyProtection="0"/>
  </cellStyleXfs>
  <cellXfs count="104">
    <xf numFmtId="0" fontId="0" fillId="0" borderId="0" xfId="0"/>
    <xf numFmtId="0" fontId="0" fillId="0" borderId="0" xfId="0" applyProtection="1">
      <protection locked="0" hidden="1"/>
    </xf>
    <xf numFmtId="0" fontId="25" fillId="0" borderId="0" xfId="0" applyFont="1" applyProtection="1">
      <protection locked="0" hidden="1"/>
    </xf>
    <xf numFmtId="0" fontId="26" fillId="0" borderId="0" xfId="0" applyFont="1" applyProtection="1">
      <protection locked="0" hidden="1"/>
    </xf>
    <xf numFmtId="0" fontId="26" fillId="0" borderId="0" xfId="0" applyFont="1"/>
    <xf numFmtId="0" fontId="35" fillId="0" borderId="0" xfId="0" applyFont="1" applyAlignment="1" applyProtection="1">
      <alignment horizontal="center" vertical="center"/>
      <protection locked="0"/>
    </xf>
    <xf numFmtId="0" fontId="38" fillId="0" borderId="0" xfId="0" applyFont="1" applyAlignment="1" applyProtection="1">
      <alignment horizontal="center"/>
      <protection locked="0"/>
    </xf>
    <xf numFmtId="164" fontId="34" fillId="31" borderId="10" xfId="2" applyNumberFormat="1" applyFont="1" applyFill="1" applyBorder="1" applyAlignment="1" applyProtection="1">
      <alignment horizontal="center" vertical="center" wrapText="1"/>
      <protection locked="0"/>
    </xf>
    <xf numFmtId="164" fontId="34" fillId="31" borderId="11" xfId="2" applyNumberFormat="1" applyFont="1" applyFill="1" applyBorder="1" applyAlignment="1" applyProtection="1">
      <alignment horizontal="center" vertical="center" wrapText="1"/>
      <protection locked="0"/>
    </xf>
    <xf numFmtId="0" fontId="27" fillId="0" borderId="0" xfId="0" applyFont="1" applyAlignment="1" applyProtection="1">
      <alignment horizontal="center" vertical="center"/>
      <protection locked="0"/>
    </xf>
    <xf numFmtId="3" fontId="28" fillId="30" borderId="10" xfId="0" applyNumberFormat="1" applyFont="1" applyFill="1" applyBorder="1" applyAlignment="1" applyProtection="1">
      <alignment horizontal="center" vertical="center" wrapText="1"/>
      <protection locked="0"/>
    </xf>
    <xf numFmtId="3" fontId="28" fillId="0" borderId="10" xfId="0" applyNumberFormat="1" applyFont="1" applyBorder="1" applyAlignment="1" applyProtection="1">
      <alignment horizontal="center" vertical="center" wrapText="1"/>
      <protection locked="0"/>
    </xf>
    <xf numFmtId="3" fontId="28" fillId="0" borderId="11" xfId="0" applyNumberFormat="1" applyFont="1" applyBorder="1" applyAlignment="1" applyProtection="1">
      <alignment horizontal="center" vertical="center" wrapText="1"/>
      <protection locked="0"/>
    </xf>
    <xf numFmtId="165" fontId="28" fillId="0" borderId="10" xfId="0" applyNumberFormat="1" applyFont="1" applyBorder="1" applyAlignment="1" applyProtection="1">
      <alignment horizontal="center" vertical="center" wrapText="1"/>
      <protection locked="0"/>
    </xf>
    <xf numFmtId="165" fontId="28" fillId="0" borderId="11" xfId="0" applyNumberFormat="1" applyFont="1" applyBorder="1" applyAlignment="1" applyProtection="1">
      <alignment horizontal="center" vertical="center" wrapText="1"/>
      <protection locked="0"/>
    </xf>
    <xf numFmtId="165" fontId="28" fillId="0" borderId="10" xfId="55" applyNumberFormat="1" applyFont="1" applyFill="1" applyBorder="1" applyAlignment="1" applyProtection="1">
      <alignment horizontal="center" vertical="center" wrapText="1"/>
      <protection locked="0"/>
    </xf>
    <xf numFmtId="3" fontId="35" fillId="25" borderId="10" xfId="0" applyNumberFormat="1" applyFont="1" applyFill="1" applyBorder="1" applyAlignment="1" applyProtection="1">
      <alignment horizontal="center" vertical="center" wrapText="1"/>
      <protection locked="0"/>
    </xf>
    <xf numFmtId="1" fontId="35" fillId="25" borderId="10" xfId="0" applyNumberFormat="1" applyFont="1" applyFill="1" applyBorder="1" applyAlignment="1" applyProtection="1">
      <alignment horizontal="center" vertical="center" wrapText="1"/>
      <protection locked="0"/>
    </xf>
    <xf numFmtId="1" fontId="35" fillId="0" borderId="10" xfId="0" applyNumberFormat="1" applyFont="1" applyBorder="1" applyAlignment="1" applyProtection="1">
      <alignment horizontal="center" vertical="center" wrapText="1"/>
      <protection locked="0"/>
    </xf>
    <xf numFmtId="3" fontId="35" fillId="0" borderId="10" xfId="0" applyNumberFormat="1" applyFont="1" applyBorder="1" applyAlignment="1" applyProtection="1">
      <alignment horizontal="center" vertical="center" wrapText="1"/>
      <protection locked="0"/>
    </xf>
    <xf numFmtId="164" fontId="34" fillId="0" borderId="15" xfId="2" applyNumberFormat="1" applyFont="1" applyFill="1" applyBorder="1" applyAlignment="1" applyProtection="1">
      <alignment horizontal="center" vertical="center" wrapText="1"/>
      <protection locked="0"/>
    </xf>
    <xf numFmtId="1" fontId="35" fillId="25" borderId="16" xfId="0" applyNumberFormat="1" applyFont="1" applyFill="1" applyBorder="1" applyAlignment="1" applyProtection="1">
      <alignment horizontal="center" vertical="center" wrapText="1"/>
      <protection locked="0"/>
    </xf>
    <xf numFmtId="3" fontId="35" fillId="25" borderId="16" xfId="0" applyNumberFormat="1" applyFont="1" applyFill="1" applyBorder="1" applyAlignment="1" applyProtection="1">
      <alignment horizontal="center" vertical="center" wrapText="1"/>
      <protection locked="0"/>
    </xf>
    <xf numFmtId="165" fontId="28" fillId="0" borderId="16" xfId="0" applyNumberFormat="1" applyFont="1" applyBorder="1" applyAlignment="1" applyProtection="1">
      <alignment horizontal="center" vertical="center" wrapText="1"/>
      <protection locked="0"/>
    </xf>
    <xf numFmtId="1" fontId="35" fillId="25" borderId="14" xfId="0" applyNumberFormat="1" applyFont="1" applyFill="1" applyBorder="1" applyAlignment="1" applyProtection="1">
      <alignment horizontal="center" vertical="center" wrapText="1"/>
      <protection locked="0"/>
    </xf>
    <xf numFmtId="1" fontId="35" fillId="31" borderId="10" xfId="0" applyNumberFormat="1" applyFont="1" applyFill="1" applyBorder="1" applyAlignment="1" applyProtection="1">
      <alignment horizontal="center" vertical="center" wrapText="1"/>
      <protection locked="0"/>
    </xf>
    <xf numFmtId="164" fontId="34" fillId="28" borderId="10" xfId="2" applyNumberFormat="1" applyFont="1" applyFill="1" applyBorder="1" applyAlignment="1" applyProtection="1">
      <alignment horizontal="center" vertical="center" wrapText="1"/>
      <protection locked="0"/>
    </xf>
    <xf numFmtId="3" fontId="35" fillId="31" borderId="10" xfId="0" applyNumberFormat="1" applyFont="1" applyFill="1" applyBorder="1" applyAlignment="1" applyProtection="1">
      <alignment horizontal="center" vertical="center" wrapText="1"/>
      <protection locked="0"/>
    </xf>
    <xf numFmtId="3" fontId="28" fillId="31" borderId="10" xfId="0" applyNumberFormat="1" applyFont="1" applyFill="1" applyBorder="1" applyAlignment="1" applyProtection="1">
      <alignment horizontal="center" vertical="center" wrapText="1"/>
      <protection locked="0"/>
    </xf>
    <xf numFmtId="165" fontId="28" fillId="31" borderId="10" xfId="0" applyNumberFormat="1" applyFont="1" applyFill="1" applyBorder="1" applyAlignment="1" applyProtection="1">
      <alignment horizontal="center" vertical="center" wrapText="1"/>
      <protection locked="0"/>
    </xf>
    <xf numFmtId="164" fontId="29" fillId="0" borderId="0" xfId="0" applyNumberFormat="1" applyFont="1" applyAlignment="1" applyProtection="1">
      <alignment horizontal="left" vertical="center" wrapText="1"/>
      <protection locked="0"/>
    </xf>
    <xf numFmtId="164" fontId="29" fillId="0" borderId="0" xfId="0" applyNumberFormat="1" applyFont="1" applyAlignment="1" applyProtection="1">
      <alignment vertical="center" wrapText="1"/>
      <protection locked="0"/>
    </xf>
    <xf numFmtId="0" fontId="43" fillId="0" borderId="0" xfId="0" applyFont="1" applyAlignment="1" applyProtection="1">
      <alignment horizontal="center" vertical="center"/>
      <protection locked="0"/>
    </xf>
    <xf numFmtId="0" fontId="44" fillId="26" borderId="24" xfId="0" applyFont="1" applyFill="1" applyBorder="1" applyAlignment="1">
      <alignment horizontal="center" vertical="center"/>
    </xf>
    <xf numFmtId="0" fontId="44" fillId="26" borderId="23" xfId="0" applyFont="1" applyFill="1" applyBorder="1" applyAlignment="1">
      <alignment horizontal="center" vertical="center"/>
    </xf>
    <xf numFmtId="0" fontId="44" fillId="26" borderId="25" xfId="0" applyFont="1" applyFill="1" applyBorder="1" applyAlignment="1">
      <alignment horizontal="center" vertical="center"/>
    </xf>
    <xf numFmtId="0" fontId="25" fillId="0" borderId="18" xfId="0" applyFont="1" applyBorder="1"/>
    <xf numFmtId="0" fontId="25" fillId="0" borderId="0" xfId="0" applyFont="1"/>
    <xf numFmtId="0" fontId="27" fillId="0" borderId="12" xfId="0" applyFont="1" applyBorder="1" applyAlignment="1" applyProtection="1">
      <alignment horizontal="center" vertical="center"/>
      <protection locked="0"/>
    </xf>
    <xf numFmtId="0" fontId="27" fillId="0" borderId="13" xfId="0" applyFont="1" applyBorder="1" applyAlignment="1" applyProtection="1">
      <alignment horizontal="left" vertical="center" wrapText="1"/>
      <protection locked="0"/>
    </xf>
    <xf numFmtId="0" fontId="26" fillId="0" borderId="0" xfId="0" applyFont="1" applyProtection="1">
      <protection locked="0"/>
    </xf>
    <xf numFmtId="0" fontId="27" fillId="0" borderId="10" xfId="0" applyFont="1" applyBorder="1" applyAlignment="1" applyProtection="1">
      <alignment horizontal="center" vertical="center"/>
      <protection locked="0"/>
    </xf>
    <xf numFmtId="0" fontId="27" fillId="0" borderId="10" xfId="0" applyFont="1" applyBorder="1" applyAlignment="1" applyProtection="1">
      <alignment horizontal="left" vertical="center"/>
      <protection locked="0"/>
    </xf>
    <xf numFmtId="0" fontId="29" fillId="0" borderId="10" xfId="0" applyFont="1" applyBorder="1" applyAlignment="1" applyProtection="1">
      <alignment horizontal="center" vertical="center"/>
      <protection locked="0"/>
    </xf>
    <xf numFmtId="0" fontId="29" fillId="0" borderId="10" xfId="0" applyFont="1" applyBorder="1" applyAlignment="1" applyProtection="1">
      <alignment vertical="top" wrapText="1"/>
      <protection locked="0"/>
    </xf>
    <xf numFmtId="0" fontId="29" fillId="0" borderId="0" xfId="0" applyFont="1" applyProtection="1">
      <protection locked="0"/>
    </xf>
    <xf numFmtId="164" fontId="34" fillId="0" borderId="0" xfId="2" applyNumberFormat="1" applyFont="1" applyFill="1" applyBorder="1" applyAlignment="1" applyProtection="1">
      <alignment horizontal="center" vertical="center" wrapText="1"/>
      <protection locked="0"/>
    </xf>
    <xf numFmtId="165" fontId="28" fillId="0" borderId="0" xfId="0" applyNumberFormat="1" applyFont="1" applyAlignment="1" applyProtection="1">
      <alignment horizontal="center" vertical="center" wrapText="1"/>
      <protection locked="0"/>
    </xf>
    <xf numFmtId="165" fontId="28" fillId="0" borderId="0" xfId="55" applyNumberFormat="1" applyFont="1" applyFill="1" applyBorder="1" applyAlignment="1" applyProtection="1">
      <alignment horizontal="center" vertical="center" wrapText="1"/>
      <protection locked="0"/>
    </xf>
    <xf numFmtId="0" fontId="27" fillId="0" borderId="10" xfId="40" applyFont="1" applyBorder="1" applyAlignment="1" applyProtection="1">
      <alignment horizontal="left" vertical="center" wrapText="1"/>
      <protection locked="0"/>
    </xf>
    <xf numFmtId="0" fontId="27" fillId="0" borderId="10" xfId="0" applyFont="1" applyBorder="1" applyAlignment="1" applyProtection="1">
      <alignment horizontal="left" vertical="top" wrapText="1"/>
      <protection locked="0"/>
    </xf>
    <xf numFmtId="0" fontId="32" fillId="0" borderId="10" xfId="0" applyFont="1" applyBorder="1" applyAlignment="1" applyProtection="1">
      <alignment horizontal="left" vertical="top" wrapText="1"/>
      <protection locked="0"/>
    </xf>
    <xf numFmtId="0" fontId="27" fillId="0" borderId="10" xfId="0" applyFont="1" applyBorder="1" applyAlignment="1" applyProtection="1">
      <alignment vertical="top" wrapText="1"/>
      <protection locked="0"/>
    </xf>
    <xf numFmtId="0" fontId="27" fillId="0" borderId="10" xfId="0" applyFont="1" applyBorder="1" applyAlignment="1" applyProtection="1">
      <alignment horizontal="left" vertical="center" wrapText="1"/>
      <protection locked="0"/>
    </xf>
    <xf numFmtId="0" fontId="29" fillId="0" borderId="10" xfId="0" applyFont="1" applyBorder="1" applyAlignment="1" applyProtection="1">
      <alignment horizontal="left" vertical="center" wrapText="1"/>
      <protection locked="0"/>
    </xf>
    <xf numFmtId="0" fontId="29" fillId="0" borderId="10" xfId="0" applyFont="1" applyBorder="1" applyAlignment="1" applyProtection="1">
      <alignment wrapText="1"/>
      <protection locked="0"/>
    </xf>
    <xf numFmtId="0" fontId="29" fillId="0" borderId="10" xfId="0" applyFont="1" applyBorder="1" applyAlignment="1" applyProtection="1">
      <alignment horizontal="left" vertical="center"/>
      <protection locked="0"/>
    </xf>
    <xf numFmtId="0" fontId="23" fillId="0" borderId="0" xfId="0" applyFont="1" applyAlignment="1" applyProtection="1">
      <alignment horizontal="left" vertical="center"/>
      <protection locked="0"/>
    </xf>
    <xf numFmtId="0" fontId="23" fillId="0" borderId="0" xfId="0" applyFont="1" applyProtection="1">
      <protection locked="0"/>
    </xf>
    <xf numFmtId="0" fontId="24" fillId="26" borderId="18" xfId="0" applyFont="1" applyFill="1" applyBorder="1" applyAlignment="1" applyProtection="1">
      <alignment horizontal="center" vertical="center"/>
      <protection locked="0"/>
    </xf>
    <xf numFmtId="0" fontId="0" fillId="0" borderId="0" xfId="0" applyAlignment="1" applyProtection="1">
      <alignment horizontal="center"/>
      <protection locked="0"/>
    </xf>
    <xf numFmtId="0" fontId="30" fillId="0" borderId="22" xfId="40" applyFont="1" applyBorder="1" applyAlignment="1" applyProtection="1">
      <alignment horizontal="left" vertical="top"/>
      <protection locked="0"/>
    </xf>
    <xf numFmtId="0" fontId="30" fillId="0" borderId="23" xfId="40" applyFont="1" applyBorder="1" applyAlignment="1" applyProtection="1">
      <alignment horizontal="left" vertical="top"/>
      <protection locked="0"/>
    </xf>
    <xf numFmtId="0" fontId="27" fillId="0" borderId="10" xfId="0" applyFont="1" applyBorder="1" applyAlignment="1" applyProtection="1">
      <alignment horizontal="left" vertical="top" wrapText="1"/>
      <protection locked="0"/>
    </xf>
    <xf numFmtId="0" fontId="29" fillId="0" borderId="10" xfId="0" applyFont="1" applyBorder="1" applyAlignment="1" applyProtection="1">
      <alignment horizontal="left" vertical="top" wrapText="1"/>
      <protection locked="0"/>
    </xf>
    <xf numFmtId="0" fontId="24" fillId="26" borderId="26" xfId="0" applyFont="1" applyFill="1" applyBorder="1" applyAlignment="1" applyProtection="1">
      <alignment horizontal="center" vertical="center"/>
      <protection locked="0"/>
    </xf>
    <xf numFmtId="0" fontId="24" fillId="26" borderId="12" xfId="0" applyFont="1" applyFill="1" applyBorder="1" applyAlignment="1" applyProtection="1">
      <alignment horizontal="center" vertical="center"/>
      <protection locked="0"/>
    </xf>
    <xf numFmtId="0" fontId="26" fillId="0" borderId="0" xfId="0" applyFont="1" applyAlignment="1" applyProtection="1">
      <alignment horizontal="center"/>
      <protection locked="0"/>
    </xf>
    <xf numFmtId="164" fontId="37" fillId="27" borderId="15" xfId="0" applyNumberFormat="1" applyFont="1" applyFill="1" applyBorder="1" applyAlignment="1" applyProtection="1">
      <alignment horizontal="left" vertical="center"/>
      <protection locked="0"/>
    </xf>
    <xf numFmtId="164" fontId="37" fillId="27" borderId="16" xfId="0" applyNumberFormat="1" applyFont="1" applyFill="1" applyBorder="1" applyAlignment="1" applyProtection="1">
      <alignment horizontal="left" vertical="center"/>
      <protection locked="0"/>
    </xf>
    <xf numFmtId="164" fontId="37" fillId="27" borderId="14" xfId="0" applyNumberFormat="1" applyFont="1" applyFill="1" applyBorder="1" applyAlignment="1" applyProtection="1">
      <alignment horizontal="left" vertical="center"/>
      <protection locked="0"/>
    </xf>
    <xf numFmtId="0" fontId="28" fillId="30" borderId="10" xfId="0" applyFont="1" applyFill="1" applyBorder="1" applyAlignment="1" applyProtection="1">
      <alignment horizontal="left" vertical="center"/>
      <protection locked="0"/>
    </xf>
    <xf numFmtId="0" fontId="34" fillId="30" borderId="10" xfId="0" applyFont="1" applyFill="1" applyBorder="1" applyAlignment="1" applyProtection="1">
      <alignment horizontal="left" vertical="center"/>
      <protection locked="0"/>
    </xf>
    <xf numFmtId="0" fontId="36" fillId="29" borderId="17" xfId="0" applyFont="1" applyFill="1" applyBorder="1" applyAlignment="1" applyProtection="1">
      <alignment horizontal="center" vertical="center"/>
      <protection locked="0"/>
    </xf>
    <xf numFmtId="0" fontId="36" fillId="29" borderId="12" xfId="0" applyFont="1" applyFill="1" applyBorder="1" applyAlignment="1" applyProtection="1">
      <alignment horizontal="center" vertical="center"/>
      <protection locked="0"/>
    </xf>
    <xf numFmtId="0" fontId="36" fillId="29" borderId="13" xfId="0" applyFont="1" applyFill="1" applyBorder="1" applyAlignment="1" applyProtection="1">
      <alignment horizontal="center" vertical="center"/>
      <protection locked="0"/>
    </xf>
    <xf numFmtId="164" fontId="27" fillId="0" borderId="0" xfId="0" applyNumberFormat="1" applyFont="1" applyAlignment="1" applyProtection="1">
      <alignment horizontal="left" vertical="center" wrapText="1"/>
      <protection locked="0"/>
    </xf>
    <xf numFmtId="164" fontId="29" fillId="0" borderId="0" xfId="0" applyNumberFormat="1" applyFont="1" applyAlignment="1" applyProtection="1">
      <alignment horizontal="left" vertical="center" wrapText="1"/>
      <protection locked="0"/>
    </xf>
    <xf numFmtId="164" fontId="40" fillId="0" borderId="0" xfId="0" applyNumberFormat="1" applyFont="1" applyAlignment="1" applyProtection="1">
      <alignment horizontal="left" vertical="center"/>
      <protection locked="0"/>
    </xf>
    <xf numFmtId="164" fontId="39" fillId="27" borderId="15" xfId="0" applyNumberFormat="1" applyFont="1" applyFill="1" applyBorder="1" applyAlignment="1" applyProtection="1">
      <alignment horizontal="left" vertical="center"/>
      <protection locked="0"/>
    </xf>
    <xf numFmtId="164" fontId="39" fillId="27" borderId="16" xfId="0" applyNumberFormat="1" applyFont="1" applyFill="1" applyBorder="1" applyAlignment="1" applyProtection="1">
      <alignment horizontal="left" vertical="center"/>
      <protection locked="0"/>
    </xf>
    <xf numFmtId="164" fontId="39" fillId="27" borderId="14" xfId="0" applyNumberFormat="1" applyFont="1" applyFill="1" applyBorder="1" applyAlignment="1" applyProtection="1">
      <alignment horizontal="left" vertical="center"/>
      <protection locked="0"/>
    </xf>
    <xf numFmtId="164" fontId="41" fillId="0" borderId="0" xfId="0" applyNumberFormat="1" applyFont="1" applyAlignment="1" applyProtection="1">
      <alignment horizontal="left" vertical="center" wrapText="1"/>
      <protection locked="0"/>
    </xf>
    <xf numFmtId="164" fontId="31" fillId="0" borderId="0" xfId="0" applyNumberFormat="1" applyFont="1" applyAlignment="1" applyProtection="1">
      <alignment horizontal="left" vertical="center" wrapText="1"/>
      <protection locked="0"/>
    </xf>
    <xf numFmtId="164" fontId="42" fillId="0" borderId="0" xfId="0" applyNumberFormat="1" applyFont="1" applyAlignment="1" applyProtection="1">
      <alignment horizontal="left" vertical="center" wrapText="1"/>
      <protection locked="0"/>
    </xf>
    <xf numFmtId="164" fontId="37" fillId="27" borderId="11" xfId="0" applyNumberFormat="1" applyFont="1" applyFill="1" applyBorder="1" applyAlignment="1" applyProtection="1">
      <alignment horizontal="left" vertical="center"/>
      <protection locked="0"/>
    </xf>
    <xf numFmtId="164" fontId="37" fillId="27" borderId="27" xfId="0" applyNumberFormat="1" applyFont="1" applyFill="1" applyBorder="1" applyAlignment="1" applyProtection="1">
      <alignment horizontal="left" vertical="center"/>
      <protection locked="0"/>
    </xf>
    <xf numFmtId="164" fontId="37" fillId="27" borderId="28" xfId="0" applyNumberFormat="1" applyFont="1" applyFill="1" applyBorder="1" applyAlignment="1" applyProtection="1">
      <alignment horizontal="left" vertical="center"/>
      <protection locked="0"/>
    </xf>
    <xf numFmtId="0" fontId="28" fillId="30" borderId="11" xfId="0" applyFont="1" applyFill="1" applyBorder="1" applyAlignment="1" applyProtection="1">
      <alignment horizontal="left" vertical="center"/>
      <protection locked="0"/>
    </xf>
    <xf numFmtId="0" fontId="28" fillId="30" borderId="27" xfId="0" applyFont="1" applyFill="1" applyBorder="1" applyAlignment="1" applyProtection="1">
      <alignment horizontal="left" vertical="center"/>
      <protection locked="0"/>
    </xf>
    <xf numFmtId="0" fontId="28" fillId="30" borderId="28" xfId="0" applyFont="1" applyFill="1" applyBorder="1" applyAlignment="1" applyProtection="1">
      <alignment horizontal="left" vertical="center"/>
      <protection locked="0"/>
    </xf>
    <xf numFmtId="0" fontId="29" fillId="30" borderId="27" xfId="0" applyFont="1" applyFill="1" applyBorder="1" applyAlignment="1" applyProtection="1">
      <alignment horizontal="left" vertical="center"/>
      <protection locked="0"/>
    </xf>
    <xf numFmtId="0" fontId="29" fillId="30" borderId="28" xfId="0" applyFont="1" applyFill="1" applyBorder="1" applyAlignment="1" applyProtection="1">
      <alignment horizontal="left" vertical="center"/>
      <protection locked="0"/>
    </xf>
    <xf numFmtId="0" fontId="36" fillId="29" borderId="11" xfId="0" applyFont="1" applyFill="1" applyBorder="1" applyAlignment="1" applyProtection="1">
      <alignment horizontal="center" vertical="center"/>
      <protection locked="0"/>
    </xf>
    <xf numFmtId="0" fontId="36" fillId="29" borderId="27" xfId="0" applyFont="1" applyFill="1" applyBorder="1" applyAlignment="1" applyProtection="1">
      <alignment horizontal="center" vertical="center"/>
      <protection locked="0"/>
    </xf>
    <xf numFmtId="0" fontId="36" fillId="29" borderId="28" xfId="0" applyFont="1" applyFill="1" applyBorder="1" applyAlignment="1" applyProtection="1">
      <alignment horizontal="center" vertical="center"/>
      <protection locked="0"/>
    </xf>
    <xf numFmtId="164" fontId="39" fillId="27" borderId="11" xfId="0" applyNumberFormat="1" applyFont="1" applyFill="1" applyBorder="1" applyAlignment="1" applyProtection="1">
      <alignment horizontal="left" vertical="center"/>
      <protection locked="0"/>
    </xf>
    <xf numFmtId="164" fontId="39" fillId="27" borderId="27" xfId="0" applyNumberFormat="1" applyFont="1" applyFill="1" applyBorder="1" applyAlignment="1" applyProtection="1">
      <alignment horizontal="left" vertical="center"/>
      <protection locked="0"/>
    </xf>
    <xf numFmtId="164" fontId="39" fillId="27" borderId="28" xfId="0" applyNumberFormat="1" applyFont="1" applyFill="1" applyBorder="1" applyAlignment="1" applyProtection="1">
      <alignment horizontal="left" vertical="center"/>
      <protection locked="0"/>
    </xf>
    <xf numFmtId="0" fontId="29" fillId="30" borderId="10" xfId="0" applyFont="1" applyFill="1" applyBorder="1" applyAlignment="1" applyProtection="1">
      <alignment horizontal="left" vertical="center"/>
      <protection locked="0"/>
    </xf>
    <xf numFmtId="0" fontId="28" fillId="0" borderId="19" xfId="0" applyFont="1" applyBorder="1" applyAlignment="1">
      <alignment horizontal="left" vertical="top"/>
    </xf>
    <xf numFmtId="0" fontId="28" fillId="0" borderId="20" xfId="0" applyFont="1" applyBorder="1" applyAlignment="1">
      <alignment horizontal="left" vertical="top"/>
    </xf>
    <xf numFmtId="0" fontId="28" fillId="0" borderId="21" xfId="0" applyFont="1" applyBorder="1" applyAlignment="1">
      <alignment horizontal="left" vertical="top"/>
    </xf>
    <xf numFmtId="0" fontId="26" fillId="0" borderId="29" xfId="0" applyFont="1" applyBorder="1" applyAlignment="1">
      <alignment horizontal="center"/>
    </xf>
  </cellXfs>
  <cellStyles count="62">
    <cellStyle name="20% - Accent1 2" xfId="1" xr:uid="{00000000-0005-0000-0000-000000000000}"/>
    <cellStyle name="20% - Accent2" xfId="2" builtinId="34"/>
    <cellStyle name="20% - Accent2 2" xfId="3" xr:uid="{00000000-0005-0000-0000-000002000000}"/>
    <cellStyle name="20% - Accent3 2" xfId="4" xr:uid="{00000000-0005-0000-0000-000003000000}"/>
    <cellStyle name="20% - Accent4 2" xfId="5" xr:uid="{00000000-0005-0000-0000-000004000000}"/>
    <cellStyle name="20% - Accent5 2" xfId="6" xr:uid="{00000000-0005-0000-0000-000005000000}"/>
    <cellStyle name="20% - Accent6 2" xfId="7" xr:uid="{00000000-0005-0000-0000-000006000000}"/>
    <cellStyle name="40% - Accent1 2" xfId="8" xr:uid="{00000000-0005-0000-0000-000007000000}"/>
    <cellStyle name="40% - Accent2 2" xfId="9" xr:uid="{00000000-0005-0000-0000-000008000000}"/>
    <cellStyle name="40% - Accent3 2" xfId="10" xr:uid="{00000000-0005-0000-0000-000009000000}"/>
    <cellStyle name="40% - Accent4 2" xfId="11" xr:uid="{00000000-0005-0000-0000-00000A000000}"/>
    <cellStyle name="40% - Accent5 2" xfId="12" xr:uid="{00000000-0005-0000-0000-00000B000000}"/>
    <cellStyle name="40% - Accent6 2" xfId="13" xr:uid="{00000000-0005-0000-0000-00000C000000}"/>
    <cellStyle name="60% - Accent1 2" xfId="14" xr:uid="{00000000-0005-0000-0000-00000D000000}"/>
    <cellStyle name="60% - Accent2 2" xfId="15" xr:uid="{00000000-0005-0000-0000-00000E000000}"/>
    <cellStyle name="60% - Accent3 2" xfId="16" xr:uid="{00000000-0005-0000-0000-00000F000000}"/>
    <cellStyle name="60% - Accent4 2" xfId="17" xr:uid="{00000000-0005-0000-0000-000010000000}"/>
    <cellStyle name="60% - Accent5 2" xfId="18" xr:uid="{00000000-0005-0000-0000-000011000000}"/>
    <cellStyle name="60% - Accent6 2" xfId="19" xr:uid="{00000000-0005-0000-0000-000012000000}"/>
    <cellStyle name="Accent1 2" xfId="20" xr:uid="{00000000-0005-0000-0000-000013000000}"/>
    <cellStyle name="Accent2 2" xfId="21" xr:uid="{00000000-0005-0000-0000-000014000000}"/>
    <cellStyle name="Accent3 2" xfId="22" xr:uid="{00000000-0005-0000-0000-000015000000}"/>
    <cellStyle name="Accent4 2" xfId="23" xr:uid="{00000000-0005-0000-0000-000016000000}"/>
    <cellStyle name="Accent5 2" xfId="24" xr:uid="{00000000-0005-0000-0000-000017000000}"/>
    <cellStyle name="Accent6 2" xfId="25" xr:uid="{00000000-0005-0000-0000-000018000000}"/>
    <cellStyle name="Bad 2" xfId="26" xr:uid="{00000000-0005-0000-0000-000019000000}"/>
    <cellStyle name="Calculation 2" xfId="27" xr:uid="{00000000-0005-0000-0000-00001A000000}"/>
    <cellStyle name="Check Cell 2" xfId="28" xr:uid="{00000000-0005-0000-0000-00001B000000}"/>
    <cellStyle name="Comma 2" xfId="29" xr:uid="{00000000-0005-0000-0000-00001C000000}"/>
    <cellStyle name="Comma 3" xfId="30" xr:uid="{00000000-0005-0000-0000-00001D000000}"/>
    <cellStyle name="Comma 4" xfId="31" xr:uid="{00000000-0005-0000-0000-00001E000000}"/>
    <cellStyle name="Comma 4 2" xfId="32" xr:uid="{00000000-0005-0000-0000-00001F000000}"/>
    <cellStyle name="Currency 2" xfId="33" xr:uid="{00000000-0005-0000-0000-000020000000}"/>
    <cellStyle name="Explanatory Text 2" xfId="34" xr:uid="{00000000-0005-0000-0000-000021000000}"/>
    <cellStyle name="Good 2" xfId="35" xr:uid="{00000000-0005-0000-0000-000022000000}"/>
    <cellStyle name="Heading 1 2" xfId="36" xr:uid="{00000000-0005-0000-0000-000023000000}"/>
    <cellStyle name="Heading 2 2" xfId="37" xr:uid="{00000000-0005-0000-0000-000024000000}"/>
    <cellStyle name="Heading 3 2" xfId="38" xr:uid="{00000000-0005-0000-0000-000025000000}"/>
    <cellStyle name="Heading 4 2" xfId="39" xr:uid="{00000000-0005-0000-0000-000026000000}"/>
    <cellStyle name="Hyperlink" xfId="40" builtinId="8"/>
    <cellStyle name="Input 2" xfId="41" xr:uid="{00000000-0005-0000-0000-000028000000}"/>
    <cellStyle name="Linked Cell 2" xfId="42" xr:uid="{00000000-0005-0000-0000-000029000000}"/>
    <cellStyle name="Neutral 2" xfId="43" xr:uid="{00000000-0005-0000-0000-00002A000000}"/>
    <cellStyle name="Normal" xfId="0" builtinId="0"/>
    <cellStyle name="Normal 2" xfId="44" xr:uid="{00000000-0005-0000-0000-00002C000000}"/>
    <cellStyle name="Normal 2 2" xfId="45" xr:uid="{00000000-0005-0000-0000-00002D000000}"/>
    <cellStyle name="Normal 2 2 2" xfId="46" xr:uid="{00000000-0005-0000-0000-00002E000000}"/>
    <cellStyle name="Normal 3" xfId="47" xr:uid="{00000000-0005-0000-0000-00002F000000}"/>
    <cellStyle name="Normal 4" xfId="48" xr:uid="{00000000-0005-0000-0000-000030000000}"/>
    <cellStyle name="Normal 4 2" xfId="49" xr:uid="{00000000-0005-0000-0000-000031000000}"/>
    <cellStyle name="Normal 5" xfId="50" xr:uid="{00000000-0005-0000-0000-000032000000}"/>
    <cellStyle name="Normal 6" xfId="51" xr:uid="{00000000-0005-0000-0000-000033000000}"/>
    <cellStyle name="Normal 7" xfId="52" xr:uid="{00000000-0005-0000-0000-000034000000}"/>
    <cellStyle name="Note 2" xfId="53" xr:uid="{00000000-0005-0000-0000-000035000000}"/>
    <cellStyle name="Output 2" xfId="54" xr:uid="{00000000-0005-0000-0000-000036000000}"/>
    <cellStyle name="Percent" xfId="55" builtinId="5"/>
    <cellStyle name="Percent 2" xfId="56" xr:uid="{00000000-0005-0000-0000-000038000000}"/>
    <cellStyle name="Percent 3" xfId="57" xr:uid="{00000000-0005-0000-0000-000039000000}"/>
    <cellStyle name="Percent 3 2" xfId="58" xr:uid="{00000000-0005-0000-0000-00003A000000}"/>
    <cellStyle name="Title 2" xfId="59" xr:uid="{00000000-0005-0000-0000-00003B000000}"/>
    <cellStyle name="Total 2" xfId="60" xr:uid="{00000000-0005-0000-0000-00003C000000}"/>
    <cellStyle name="Warning Text 2" xfId="61" xr:uid="{00000000-0005-0000-0000-00003D000000}"/>
  </cellStyles>
  <dxfs count="0"/>
  <tableStyles count="0" defaultTableStyle="TableStyleMedium2" defaultPivotStyle="PivotStyleLight16"/>
  <colors>
    <mruColors>
      <color rgb="FFECEEEF"/>
      <color rgb="FFF9A71C"/>
      <color rgb="FF17315A"/>
      <color rgb="FFECEEF0"/>
      <color rgb="FF2D6E8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2.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3.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4.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5.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6.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7.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8.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838200</xdr:colOff>
      <xdr:row>0</xdr:row>
      <xdr:rowOff>704850</xdr:rowOff>
    </xdr:to>
    <xdr:pic>
      <xdr:nvPicPr>
        <xdr:cNvPr id="3" name="Picture 2" descr="d h c s logo&#10;">
          <a:extLst>
            <a:ext uri="{FF2B5EF4-FFF2-40B4-BE49-F238E27FC236}">
              <a16:creationId xmlns:a16="http://schemas.microsoft.com/office/drawing/2014/main" id="{92F33446-1337-4958-B64B-8E06C770375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0</xdr:row>
      <xdr:rowOff>704850</xdr:rowOff>
    </xdr:to>
    <xdr:pic>
      <xdr:nvPicPr>
        <xdr:cNvPr id="2" name="Picture 2" descr="d h c s logo">
          <a:extLst>
            <a:ext uri="{FF2B5EF4-FFF2-40B4-BE49-F238E27FC236}">
              <a16:creationId xmlns:a16="http://schemas.microsoft.com/office/drawing/2014/main" id="{7ADA4AC4-7846-47A0-A501-8EF513C85EF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0</xdr:row>
      <xdr:rowOff>704850</xdr:rowOff>
    </xdr:to>
    <xdr:pic>
      <xdr:nvPicPr>
        <xdr:cNvPr id="2" name="Picture 2" descr="d h c s logo">
          <a:extLst>
            <a:ext uri="{FF2B5EF4-FFF2-40B4-BE49-F238E27FC236}">
              <a16:creationId xmlns:a16="http://schemas.microsoft.com/office/drawing/2014/main" id="{03B00CE8-A8C9-4835-AA7D-925C21C138F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4AD8A204-4926-43CE-8CEA-079886D6EC3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739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9C09822D-C7C7-4CB5-BFF7-DE06870934C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7E15F049-825B-438B-AF62-17FC19C7CC4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FBB24AF4-B5CE-4BBF-948D-2EDD3FBE33A2}"/>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82FB43EB-5F7F-4E70-A82A-1B1370339262}"/>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4E3F55C3-5BA7-4F74-93F5-A82189989218}"/>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75748718-483A-4B55-8F94-3C1DC5F1CA4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619125</xdr:colOff>
      <xdr:row>0</xdr:row>
      <xdr:rowOff>704850</xdr:rowOff>
    </xdr:to>
    <xdr:pic>
      <xdr:nvPicPr>
        <xdr:cNvPr id="2" name="Picture 1" descr="d h c s logo">
          <a:extLst>
            <a:ext uri="{FF2B5EF4-FFF2-40B4-BE49-F238E27FC236}">
              <a16:creationId xmlns:a16="http://schemas.microsoft.com/office/drawing/2014/main" id="{BB0A7FB7-9611-421D-B886-1608E7B2866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6"/>
  <sheetViews>
    <sheetView workbookViewId="0">
      <selection activeCell="B4" sqref="B4"/>
    </sheetView>
  </sheetViews>
  <sheetFormatPr defaultColWidth="0" defaultRowHeight="16.5" zeroHeight="1" x14ac:dyDescent="0.45"/>
  <cols>
    <col min="1" max="1" width="8.7265625" style="40" customWidth="1"/>
    <col min="2" max="2" width="182.1796875" style="40" customWidth="1"/>
    <col min="3" max="3" width="0" style="40" hidden="1" customWidth="1"/>
    <col min="4" max="16384" width="8.7265625" style="40" hidden="1"/>
  </cols>
  <sheetData>
    <row r="1" spans="1:3" s="1" customFormat="1" ht="56.25" customHeight="1" x14ac:dyDescent="0.35">
      <c r="A1" s="60"/>
      <c r="B1" s="60"/>
    </row>
    <row r="2" spans="1:3" s="3" customFormat="1" ht="24" customHeight="1" x14ac:dyDescent="0.45">
      <c r="A2" s="59" t="s">
        <v>0</v>
      </c>
      <c r="B2" s="59"/>
      <c r="C2" s="2"/>
    </row>
    <row r="3" spans="1:3" ht="48" customHeight="1" x14ac:dyDescent="0.45">
      <c r="A3" s="38">
        <v>1</v>
      </c>
      <c r="B3" s="39" t="s">
        <v>80</v>
      </c>
    </row>
    <row r="4" spans="1:3" ht="48" customHeight="1" x14ac:dyDescent="0.45">
      <c r="A4" s="41">
        <v>2</v>
      </c>
      <c r="B4" s="42" t="s">
        <v>1</v>
      </c>
    </row>
    <row r="5" spans="1:3" ht="126.65" customHeight="1" x14ac:dyDescent="0.45">
      <c r="A5" s="43">
        <v>3</v>
      </c>
      <c r="B5" s="44" t="s">
        <v>2</v>
      </c>
    </row>
    <row r="6" spans="1:3" ht="17.5" hidden="1" x14ac:dyDescent="0.45">
      <c r="A6" s="45"/>
      <c r="B6" s="45"/>
    </row>
  </sheetData>
  <mergeCells count="2">
    <mergeCell ref="A2:B2"/>
    <mergeCell ref="A1:B1"/>
  </mergeCells>
  <pageMargins left="0.7" right="0.7" top="0.75" bottom="0.75" header="0.3" footer="0.3"/>
  <pageSetup orientation="portrait" verticalDpi="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C10"/>
  <sheetViews>
    <sheetView zoomScale="104" zoomScaleNormal="104" workbookViewId="0">
      <selection activeCell="B4" sqref="B4:B5"/>
    </sheetView>
  </sheetViews>
  <sheetFormatPr defaultColWidth="0" defaultRowHeight="15.5" zeroHeight="1" x14ac:dyDescent="0.35"/>
  <cols>
    <col min="1" max="1" width="25.1796875" style="57" customWidth="1"/>
    <col min="2" max="2" width="131.1796875" style="58" customWidth="1"/>
    <col min="3" max="3" width="0" style="58" hidden="1" customWidth="1"/>
    <col min="4" max="16384" width="8.81640625" style="58" hidden="1"/>
  </cols>
  <sheetData>
    <row r="1" spans="1:3" s="1" customFormat="1" ht="56.25" customHeight="1" x14ac:dyDescent="0.35">
      <c r="A1" s="60"/>
      <c r="B1" s="60"/>
    </row>
    <row r="2" spans="1:3" s="3" customFormat="1" ht="24" customHeight="1" x14ac:dyDescent="0.45">
      <c r="A2" s="59" t="s">
        <v>3</v>
      </c>
      <c r="B2" s="59"/>
      <c r="C2" s="2"/>
    </row>
    <row r="3" spans="1:3" s="45" customFormat="1" ht="36" customHeight="1" x14ac:dyDescent="0.45">
      <c r="A3" s="49" t="s">
        <v>4</v>
      </c>
      <c r="B3" s="50" t="s">
        <v>81</v>
      </c>
    </row>
    <row r="4" spans="1:3" s="45" customFormat="1" ht="17.5" x14ac:dyDescent="0.45">
      <c r="A4" s="61" t="s">
        <v>5</v>
      </c>
      <c r="B4" s="63" t="s">
        <v>82</v>
      </c>
    </row>
    <row r="5" spans="1:3" s="45" customFormat="1" ht="159.75" customHeight="1" x14ac:dyDescent="0.45">
      <c r="A5" s="62"/>
      <c r="B5" s="64"/>
    </row>
    <row r="6" spans="1:3" s="45" customFormat="1" ht="229.5" customHeight="1" x14ac:dyDescent="0.45">
      <c r="A6" s="62"/>
      <c r="B6" s="51" t="s">
        <v>83</v>
      </c>
    </row>
    <row r="7" spans="1:3" s="45" customFormat="1" ht="117" customHeight="1" x14ac:dyDescent="0.45">
      <c r="A7" s="62"/>
      <c r="B7" s="52" t="s">
        <v>84</v>
      </c>
    </row>
    <row r="8" spans="1:3" s="45" customFormat="1" ht="52.5" x14ac:dyDescent="0.45">
      <c r="A8" s="53" t="s">
        <v>6</v>
      </c>
      <c r="B8" s="50" t="s">
        <v>7</v>
      </c>
    </row>
    <row r="9" spans="1:3" s="45" customFormat="1" ht="50.25" customHeight="1" x14ac:dyDescent="0.45">
      <c r="A9" s="54" t="s">
        <v>8</v>
      </c>
      <c r="B9" s="55" t="s">
        <v>9</v>
      </c>
    </row>
    <row r="10" spans="1:3" s="45" customFormat="1" ht="79.5" customHeight="1" x14ac:dyDescent="0.45">
      <c r="A10" s="56" t="s">
        <v>10</v>
      </c>
      <c r="B10" s="55" t="s">
        <v>11</v>
      </c>
    </row>
  </sheetData>
  <mergeCells count="4">
    <mergeCell ref="A4:A7"/>
    <mergeCell ref="B4:B5"/>
    <mergeCell ref="A1:B1"/>
    <mergeCell ref="A2:B2"/>
  </mergeCell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IV333"/>
  <sheetViews>
    <sheetView tabSelected="1" zoomScaleNormal="100" zoomScaleSheetLayoutView="100" zoomScalePageLayoutView="25" workbookViewId="0">
      <selection activeCell="F8" sqref="F8"/>
    </sheetView>
  </sheetViews>
  <sheetFormatPr defaultColWidth="0" defaultRowHeight="2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2" t="s">
        <v>14</v>
      </c>
      <c r="G3" s="72"/>
      <c r="H3" s="72"/>
      <c r="I3" s="72"/>
      <c r="J3" s="72"/>
    </row>
    <row r="4" spans="1:10" ht="19.5" customHeight="1" x14ac:dyDescent="0.35">
      <c r="A4" s="73" t="s">
        <v>15</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ht="17.5"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10" s="9" customFormat="1" ht="57.75" customHeight="1" x14ac:dyDescent="0.35">
      <c r="A193" s="77"/>
      <c r="B193" s="77"/>
      <c r="C193" s="77"/>
      <c r="D193" s="77"/>
      <c r="E193" s="77"/>
      <c r="F193" s="77"/>
      <c r="G193" s="77"/>
      <c r="H193" s="77"/>
      <c r="I193" s="77"/>
      <c r="J193" s="77"/>
    </row>
    <row r="194" spans="1:10" s="9" customFormat="1" ht="18.75" customHeight="1" x14ac:dyDescent="0.35">
      <c r="A194" s="82" t="s">
        <v>63</v>
      </c>
      <c r="B194" s="82"/>
      <c r="C194" s="82"/>
      <c r="D194" s="82"/>
      <c r="E194" s="82"/>
      <c r="F194" s="82"/>
      <c r="G194" s="82"/>
      <c r="H194" s="82"/>
      <c r="I194" s="82"/>
      <c r="J194" s="82"/>
    </row>
    <row r="195" spans="1:10" s="9" customFormat="1" ht="11.25" customHeight="1" x14ac:dyDescent="0.35">
      <c r="A195" s="76" t="s">
        <v>98</v>
      </c>
      <c r="B195" s="77"/>
      <c r="C195" s="77"/>
      <c r="D195" s="77"/>
      <c r="E195" s="77"/>
      <c r="F195" s="77"/>
      <c r="G195" s="77"/>
      <c r="H195" s="77"/>
      <c r="I195" s="77"/>
      <c r="J195" s="77"/>
    </row>
    <row r="196" spans="1:10" s="9" customFormat="1" ht="11.25" customHeight="1" x14ac:dyDescent="0.35">
      <c r="A196" s="77"/>
      <c r="B196" s="77"/>
      <c r="C196" s="77"/>
      <c r="D196" s="77"/>
      <c r="E196" s="77"/>
      <c r="F196" s="77"/>
      <c r="G196" s="77"/>
      <c r="H196" s="77"/>
      <c r="I196" s="77"/>
      <c r="J196" s="77"/>
    </row>
    <row r="197" spans="1:10" s="9" customFormat="1" ht="11.25" customHeight="1" x14ac:dyDescent="0.35">
      <c r="A197" s="77"/>
      <c r="B197" s="77"/>
      <c r="C197" s="77"/>
      <c r="D197" s="77"/>
      <c r="E197" s="77"/>
      <c r="F197" s="77"/>
      <c r="G197" s="77"/>
      <c r="H197" s="77"/>
      <c r="I197" s="77"/>
      <c r="J197" s="77"/>
    </row>
    <row r="198" spans="1:10" s="9" customFormat="1" ht="11.25" customHeight="1" x14ac:dyDescent="0.35">
      <c r="A198" s="77"/>
      <c r="B198" s="77"/>
      <c r="C198" s="77"/>
      <c r="D198" s="77"/>
      <c r="E198" s="77"/>
      <c r="F198" s="77"/>
      <c r="G198" s="77"/>
      <c r="H198" s="77"/>
      <c r="I198" s="77"/>
      <c r="J198" s="77"/>
    </row>
    <row r="199" spans="1:10" s="9" customFormat="1" ht="28.5" customHeight="1" x14ac:dyDescent="0.35">
      <c r="A199" s="77"/>
      <c r="B199" s="77"/>
      <c r="C199" s="77"/>
      <c r="D199" s="77"/>
      <c r="E199" s="77"/>
      <c r="F199" s="77"/>
      <c r="G199" s="77"/>
      <c r="H199" s="77"/>
      <c r="I199" s="77"/>
      <c r="J199" s="77"/>
    </row>
    <row r="200" spans="1:10" s="9" customFormat="1" ht="22.5" customHeight="1" x14ac:dyDescent="0.35">
      <c r="A200" s="78" t="s">
        <v>41</v>
      </c>
      <c r="B200" s="78"/>
      <c r="C200" s="78"/>
      <c r="D200" s="78"/>
      <c r="E200" s="78"/>
      <c r="F200" s="78"/>
      <c r="G200" s="78"/>
      <c r="H200" s="78"/>
      <c r="I200" s="78"/>
      <c r="J200" s="78"/>
    </row>
    <row r="201" spans="1:10" s="9" customFormat="1" ht="25.5" customHeight="1" x14ac:dyDescent="0.35">
      <c r="A201" s="76" t="s">
        <v>99</v>
      </c>
      <c r="B201" s="77"/>
      <c r="C201" s="77"/>
      <c r="D201" s="77"/>
      <c r="E201" s="77"/>
      <c r="F201" s="77"/>
      <c r="G201" s="77"/>
      <c r="H201" s="77"/>
      <c r="I201" s="77"/>
      <c r="J201" s="77"/>
    </row>
    <row r="202" spans="1:10" s="9" customFormat="1" ht="27.75" customHeight="1" x14ac:dyDescent="0.35">
      <c r="A202" s="77"/>
      <c r="B202" s="77"/>
      <c r="C202" s="77"/>
      <c r="D202" s="77"/>
      <c r="E202" s="77"/>
      <c r="F202" s="77"/>
      <c r="G202" s="77"/>
      <c r="H202" s="77"/>
      <c r="I202" s="77"/>
      <c r="J202" s="77"/>
    </row>
    <row r="203" spans="1:10" s="9" customFormat="1" ht="24.75" customHeight="1" x14ac:dyDescent="0.35">
      <c r="A203" s="77"/>
      <c r="B203" s="77"/>
      <c r="C203" s="77"/>
      <c r="D203" s="77"/>
      <c r="E203" s="77"/>
      <c r="F203" s="77"/>
      <c r="G203" s="77"/>
      <c r="H203" s="77"/>
      <c r="I203" s="77"/>
      <c r="J203" s="77"/>
    </row>
    <row r="204" spans="1:10" s="9" customFormat="1" ht="24" customHeight="1" x14ac:dyDescent="0.35">
      <c r="A204" s="77"/>
      <c r="B204" s="77"/>
      <c r="C204" s="77"/>
      <c r="D204" s="77"/>
      <c r="E204" s="77"/>
      <c r="F204" s="77"/>
      <c r="G204" s="77"/>
      <c r="H204" s="77"/>
      <c r="I204" s="77"/>
      <c r="J204" s="77"/>
    </row>
    <row r="205" spans="1:10" s="9" customFormat="1" ht="34" customHeight="1" x14ac:dyDescent="0.35">
      <c r="A205" s="77"/>
      <c r="B205" s="77"/>
      <c r="C205" s="77"/>
      <c r="D205" s="77"/>
      <c r="E205" s="77"/>
      <c r="F205" s="77"/>
      <c r="G205" s="77"/>
      <c r="H205" s="77"/>
      <c r="I205" s="77"/>
      <c r="J205" s="77"/>
    </row>
    <row r="206" spans="1:10" s="9" customFormat="1" ht="22.5" customHeight="1" x14ac:dyDescent="0.35">
      <c r="A206" s="78" t="s">
        <v>64</v>
      </c>
      <c r="B206" s="78"/>
      <c r="C206" s="78"/>
      <c r="D206" s="78"/>
      <c r="E206" s="78"/>
      <c r="F206" s="78"/>
      <c r="G206" s="78"/>
      <c r="H206" s="78"/>
      <c r="I206" s="78"/>
      <c r="J206" s="78"/>
    </row>
    <row r="207" spans="1:10" s="9" customFormat="1" ht="24" customHeight="1" x14ac:dyDescent="0.35">
      <c r="A207" s="76" t="s">
        <v>100</v>
      </c>
      <c r="B207" s="77"/>
      <c r="C207" s="77"/>
      <c r="D207" s="77"/>
      <c r="E207" s="77"/>
      <c r="F207" s="77"/>
      <c r="G207" s="77"/>
      <c r="H207" s="77"/>
      <c r="I207" s="77"/>
      <c r="J207" s="77"/>
    </row>
    <row r="208" spans="1:10" s="9" customFormat="1" ht="24" customHeight="1" x14ac:dyDescent="0.35">
      <c r="A208" s="77"/>
      <c r="B208" s="77"/>
      <c r="C208" s="77"/>
      <c r="D208" s="77"/>
      <c r="E208" s="77"/>
      <c r="F208" s="77"/>
      <c r="G208" s="77"/>
      <c r="H208" s="77"/>
      <c r="I208" s="77"/>
      <c r="J208" s="77"/>
    </row>
    <row r="209" spans="1:10" s="9" customFormat="1" ht="24" customHeight="1" x14ac:dyDescent="0.35">
      <c r="A209" s="77"/>
      <c r="B209" s="77"/>
      <c r="C209" s="77"/>
      <c r="D209" s="77"/>
      <c r="E209" s="77"/>
      <c r="F209" s="77"/>
      <c r="G209" s="77"/>
      <c r="H209" s="77"/>
      <c r="I209" s="77"/>
      <c r="J209" s="77"/>
    </row>
    <row r="210" spans="1:10" s="9" customFormat="1" ht="22.5" customHeight="1" x14ac:dyDescent="0.35">
      <c r="A210" s="78" t="s">
        <v>42</v>
      </c>
      <c r="B210" s="78"/>
      <c r="C210" s="78"/>
      <c r="D210" s="78"/>
      <c r="E210" s="78"/>
      <c r="F210" s="78"/>
      <c r="G210" s="78"/>
      <c r="H210" s="78"/>
      <c r="I210" s="78"/>
      <c r="J210" s="78"/>
    </row>
    <row r="211" spans="1:10" s="9" customFormat="1" ht="23.25" customHeight="1" x14ac:dyDescent="0.35">
      <c r="A211" s="76" t="s">
        <v>101</v>
      </c>
      <c r="B211" s="77"/>
      <c r="C211" s="77"/>
      <c r="D211" s="77"/>
      <c r="E211" s="77"/>
      <c r="F211" s="77"/>
      <c r="G211" s="77"/>
      <c r="H211" s="77"/>
      <c r="I211" s="77"/>
      <c r="J211" s="77"/>
    </row>
    <row r="212" spans="1:10" s="9" customFormat="1" ht="23.25" customHeight="1" x14ac:dyDescent="0.35">
      <c r="A212" s="77"/>
      <c r="B212" s="77"/>
      <c r="C212" s="77"/>
      <c r="D212" s="77"/>
      <c r="E212" s="77"/>
      <c r="F212" s="77"/>
      <c r="G212" s="77"/>
      <c r="H212" s="77"/>
      <c r="I212" s="77"/>
      <c r="J212" s="77"/>
    </row>
    <row r="213" spans="1:10" s="9" customFormat="1" ht="23.25" customHeight="1" x14ac:dyDescent="0.35">
      <c r="A213" s="77"/>
      <c r="B213" s="77"/>
      <c r="C213" s="77"/>
      <c r="D213" s="77"/>
      <c r="E213" s="77"/>
      <c r="F213" s="77"/>
      <c r="G213" s="77"/>
      <c r="H213" s="77"/>
      <c r="I213" s="77"/>
      <c r="J213" s="77"/>
    </row>
    <row r="214" spans="1:10" s="9" customFormat="1" ht="22.5" customHeight="1" x14ac:dyDescent="0.35">
      <c r="A214" s="78" t="s">
        <v>43</v>
      </c>
      <c r="B214" s="78"/>
      <c r="C214" s="78"/>
      <c r="D214" s="78"/>
      <c r="E214" s="78"/>
      <c r="F214" s="78"/>
      <c r="G214" s="78"/>
      <c r="H214" s="78"/>
      <c r="I214" s="78"/>
      <c r="J214" s="78"/>
    </row>
    <row r="215" spans="1:10" s="77" customFormat="1" ht="23.25" customHeight="1" x14ac:dyDescent="0.35">
      <c r="A215" s="76" t="s">
        <v>102</v>
      </c>
    </row>
    <row r="216" spans="1:10" s="77" customFormat="1" ht="23.25" customHeight="1" x14ac:dyDescent="0.35"/>
    <row r="217" spans="1:10" s="77" customFormat="1" ht="23.25" customHeight="1" x14ac:dyDescent="0.35"/>
    <row r="218" spans="1:10" s="77" customFormat="1" ht="36.65" customHeight="1" x14ac:dyDescent="0.35"/>
    <row r="219" spans="1:10" s="9" customFormat="1" ht="22.5" customHeight="1" x14ac:dyDescent="0.35">
      <c r="A219" s="78" t="s">
        <v>44</v>
      </c>
      <c r="B219" s="78"/>
      <c r="C219" s="78"/>
      <c r="D219" s="78"/>
      <c r="E219" s="78"/>
      <c r="F219" s="78"/>
      <c r="G219" s="78"/>
      <c r="H219" s="78"/>
      <c r="I219" s="78"/>
      <c r="J219" s="78"/>
    </row>
    <row r="220" spans="1:10" s="9" customFormat="1" ht="24" customHeight="1" x14ac:dyDescent="0.35">
      <c r="A220" s="76" t="s">
        <v>103</v>
      </c>
      <c r="B220" s="77"/>
      <c r="C220" s="77"/>
      <c r="D220" s="77"/>
      <c r="E220" s="77"/>
      <c r="F220" s="77"/>
      <c r="G220" s="77"/>
      <c r="H220" s="77"/>
      <c r="I220" s="77"/>
      <c r="J220" s="77"/>
    </row>
    <row r="221" spans="1:10" s="9" customFormat="1" ht="24" customHeight="1" x14ac:dyDescent="0.35">
      <c r="A221" s="77"/>
      <c r="B221" s="77"/>
      <c r="C221" s="77"/>
      <c r="D221" s="77"/>
      <c r="E221" s="77"/>
      <c r="F221" s="77"/>
      <c r="G221" s="77"/>
      <c r="H221" s="77"/>
      <c r="I221" s="77"/>
      <c r="J221" s="77"/>
    </row>
    <row r="222" spans="1:10" s="9" customFormat="1" ht="20.25" customHeight="1" x14ac:dyDescent="0.35">
      <c r="A222" s="77"/>
      <c r="B222" s="77"/>
      <c r="C222" s="77"/>
      <c r="D222" s="77"/>
      <c r="E222" s="77"/>
      <c r="F222" s="77"/>
      <c r="G222" s="77"/>
      <c r="H222" s="77"/>
      <c r="I222" s="77"/>
      <c r="J222" s="77"/>
    </row>
    <row r="223" spans="1:10" s="9" customFormat="1" ht="22.5" customHeight="1" x14ac:dyDescent="0.35">
      <c r="A223" s="78" t="s">
        <v>65</v>
      </c>
      <c r="B223" s="78"/>
      <c r="C223" s="78"/>
      <c r="D223" s="78"/>
      <c r="E223" s="78"/>
      <c r="F223" s="78"/>
      <c r="G223" s="78"/>
      <c r="H223" s="78"/>
      <c r="I223" s="78"/>
      <c r="J223" s="78"/>
    </row>
    <row r="224" spans="1:10" s="77" customFormat="1" ht="21" customHeight="1" x14ac:dyDescent="0.35">
      <c r="A224" s="76" t="s">
        <v>104</v>
      </c>
    </row>
    <row r="225" spans="1:256" s="77" customFormat="1" ht="21" customHeight="1" x14ac:dyDescent="0.35"/>
    <row r="226" spans="1:256" s="77" customFormat="1" ht="20.25" customHeight="1" x14ac:dyDescent="0.35"/>
    <row r="227" spans="1:256" s="77" customFormat="1" ht="21" customHeight="1" x14ac:dyDescent="0.35"/>
    <row r="228" spans="1:256" s="77" customFormat="1" ht="37" customHeight="1" x14ac:dyDescent="0.35"/>
    <row r="229" spans="1:256" s="9" customFormat="1" ht="22.5" customHeight="1" x14ac:dyDescent="0.35">
      <c r="A229" s="78" t="s">
        <v>66</v>
      </c>
      <c r="B229" s="78"/>
      <c r="C229" s="78"/>
      <c r="D229" s="78"/>
      <c r="E229" s="78"/>
      <c r="F229" s="78"/>
      <c r="G229" s="78"/>
      <c r="H229" s="78"/>
      <c r="I229" s="78"/>
      <c r="J229" s="78"/>
    </row>
    <row r="230" spans="1:256" s="30" customFormat="1" ht="24"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4"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0.25"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9" customFormat="1" ht="22.5" customHeight="1" x14ac:dyDescent="0.35">
      <c r="A233" s="78" t="s">
        <v>48</v>
      </c>
      <c r="B233" s="78"/>
      <c r="C233" s="78"/>
      <c r="D233" s="78"/>
      <c r="E233" s="78"/>
      <c r="F233" s="78"/>
      <c r="G233" s="78"/>
      <c r="H233" s="78"/>
      <c r="I233" s="78"/>
      <c r="J233" s="78"/>
    </row>
    <row r="234" spans="1:256" s="9" customFormat="1" ht="18.75" customHeight="1" x14ac:dyDescent="0.35">
      <c r="A234" s="76" t="s">
        <v>106</v>
      </c>
      <c r="B234" s="77"/>
      <c r="C234" s="77"/>
      <c r="D234" s="77"/>
      <c r="E234" s="77"/>
      <c r="F234" s="77"/>
      <c r="G234" s="77"/>
      <c r="H234" s="77"/>
      <c r="I234" s="77"/>
      <c r="J234" s="77"/>
    </row>
    <row r="235" spans="1:256" s="9" customFormat="1" ht="20.25" customHeight="1" x14ac:dyDescent="0.35">
      <c r="A235" s="77"/>
      <c r="B235" s="77"/>
      <c r="C235" s="77"/>
      <c r="D235" s="77"/>
      <c r="E235" s="77"/>
      <c r="F235" s="77"/>
      <c r="G235" s="77"/>
      <c r="H235" s="77"/>
      <c r="I235" s="77"/>
      <c r="J235" s="77"/>
    </row>
    <row r="236" spans="1:256" s="9" customFormat="1" ht="36.65" customHeight="1" x14ac:dyDescent="0.35">
      <c r="A236" s="77"/>
      <c r="B236" s="77"/>
      <c r="C236" s="77"/>
      <c r="D236" s="77"/>
      <c r="E236" s="77"/>
      <c r="F236" s="77"/>
      <c r="G236" s="77"/>
      <c r="H236" s="77"/>
      <c r="I236" s="77"/>
      <c r="J236" s="77"/>
    </row>
    <row r="237" spans="1:256" s="9" customFormat="1" ht="22.5" customHeight="1" x14ac:dyDescent="0.35">
      <c r="A237" s="78" t="s">
        <v>49</v>
      </c>
      <c r="B237" s="78"/>
      <c r="C237" s="78"/>
      <c r="D237" s="78"/>
      <c r="E237" s="78"/>
      <c r="F237" s="78"/>
      <c r="G237" s="78"/>
      <c r="H237" s="78"/>
      <c r="I237" s="78"/>
      <c r="J237" s="78"/>
    </row>
    <row r="238" spans="1:256" s="9" customFormat="1" ht="24" customHeight="1" x14ac:dyDescent="0.35">
      <c r="A238" s="76" t="s">
        <v>107</v>
      </c>
      <c r="B238" s="77"/>
      <c r="C238" s="77"/>
      <c r="D238" s="77"/>
      <c r="E238" s="77"/>
      <c r="F238" s="77"/>
      <c r="G238" s="77"/>
      <c r="H238" s="77"/>
      <c r="I238" s="77"/>
      <c r="J238" s="77"/>
    </row>
    <row r="239" spans="1:256" s="9" customFormat="1" ht="24" customHeight="1" x14ac:dyDescent="0.35">
      <c r="A239" s="77"/>
      <c r="B239" s="77"/>
      <c r="C239" s="77"/>
      <c r="D239" s="77"/>
      <c r="E239" s="77"/>
      <c r="F239" s="77"/>
      <c r="G239" s="77"/>
      <c r="H239" s="77"/>
      <c r="I239" s="77"/>
      <c r="J239" s="77"/>
    </row>
    <row r="240" spans="1:256" s="9" customFormat="1" ht="33" customHeight="1" x14ac:dyDescent="0.35">
      <c r="A240" s="77"/>
      <c r="B240" s="77"/>
      <c r="C240" s="77"/>
      <c r="D240" s="77"/>
      <c r="E240" s="77"/>
      <c r="F240" s="77"/>
      <c r="G240" s="77"/>
      <c r="H240" s="77"/>
      <c r="I240" s="77"/>
      <c r="J240" s="77"/>
    </row>
    <row r="333" s="5" customFormat="1" ht="5.25" hidden="1" customHeight="1" x14ac:dyDescent="0.35"/>
  </sheetData>
  <sheetProtection selectLockedCells="1"/>
  <mergeCells count="71">
    <mergeCell ref="A65:J65"/>
    <mergeCell ref="A189:J193"/>
    <mergeCell ref="A194:J194"/>
    <mergeCell ref="A214:J214"/>
    <mergeCell ref="A142:J142"/>
    <mergeCell ref="A143:J147"/>
    <mergeCell ref="A148:J148"/>
    <mergeCell ref="A149:J153"/>
    <mergeCell ref="A154:J154"/>
    <mergeCell ref="A155:J159"/>
    <mergeCell ref="A160:J160"/>
    <mergeCell ref="A161:J165"/>
    <mergeCell ref="A166:J166"/>
    <mergeCell ref="A167:J171"/>
    <mergeCell ref="A172:J172"/>
    <mergeCell ref="A188:J188"/>
    <mergeCell ref="A195:J199"/>
    <mergeCell ref="A113:J113"/>
    <mergeCell ref="A134:J136"/>
    <mergeCell ref="A77:J77"/>
    <mergeCell ref="A83:J83"/>
    <mergeCell ref="A95:J95"/>
    <mergeCell ref="A126:J128"/>
    <mergeCell ref="A129:J129"/>
    <mergeCell ref="A130:J132"/>
    <mergeCell ref="A137:J137"/>
    <mergeCell ref="A183:J187"/>
    <mergeCell ref="A182:J182"/>
    <mergeCell ref="A173:J177"/>
    <mergeCell ref="A178:J178"/>
    <mergeCell ref="A179:J181"/>
    <mergeCell ref="A233:J233"/>
    <mergeCell ref="A223:J223"/>
    <mergeCell ref="A201:J205"/>
    <mergeCell ref="A211:J213"/>
    <mergeCell ref="A220:J222"/>
    <mergeCell ref="A206:J206"/>
    <mergeCell ref="A207:J209"/>
    <mergeCell ref="A210:J210"/>
    <mergeCell ref="A238:J240"/>
    <mergeCell ref="A89:J89"/>
    <mergeCell ref="A101:J101"/>
    <mergeCell ref="A107:J107"/>
    <mergeCell ref="A119:J119"/>
    <mergeCell ref="A133:J133"/>
    <mergeCell ref="A125:J125"/>
    <mergeCell ref="A200:J200"/>
    <mergeCell ref="A230:J232"/>
    <mergeCell ref="A229:J229"/>
    <mergeCell ref="A138:J141"/>
    <mergeCell ref="A234:J236"/>
    <mergeCell ref="A237:J237"/>
    <mergeCell ref="A215:XFD218"/>
    <mergeCell ref="A224:XFD228"/>
    <mergeCell ref="A219:J219"/>
    <mergeCell ref="A2:J2"/>
    <mergeCell ref="A1:J1"/>
    <mergeCell ref="A23:J23"/>
    <mergeCell ref="A71:J71"/>
    <mergeCell ref="A3:E3"/>
    <mergeCell ref="F3:J3"/>
    <mergeCell ref="A29:J29"/>
    <mergeCell ref="A35:J35"/>
    <mergeCell ref="A47:J47"/>
    <mergeCell ref="A11:J11"/>
    <mergeCell ref="A5:J5"/>
    <mergeCell ref="A41:J41"/>
    <mergeCell ref="A4:J4"/>
    <mergeCell ref="A17:J17"/>
    <mergeCell ref="A53:J53"/>
    <mergeCell ref="A59:J59"/>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4D255C-9024-4713-9098-1645A017B7A8}">
  <dimension ref="A1:IV351"/>
  <sheetViews>
    <sheetView zoomScaleNormal="100" zoomScaleSheetLayoutView="100" zoomScalePageLayoutView="25" workbookViewId="0">
      <selection activeCell="B37" sqref="B37"/>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88" t="s">
        <v>13</v>
      </c>
      <c r="B3" s="89"/>
      <c r="C3" s="89"/>
      <c r="D3" s="89"/>
      <c r="E3" s="90"/>
      <c r="F3" s="88" t="s">
        <v>14</v>
      </c>
      <c r="G3" s="91"/>
      <c r="H3" s="91"/>
      <c r="I3" s="91"/>
      <c r="J3" s="92"/>
    </row>
    <row r="4" spans="1:10" ht="19.5" customHeight="1" x14ac:dyDescent="0.35">
      <c r="A4" s="93" t="s">
        <v>67</v>
      </c>
      <c r="B4" s="94"/>
      <c r="C4" s="94"/>
      <c r="D4" s="94"/>
      <c r="E4" s="94"/>
      <c r="F4" s="94"/>
      <c r="G4" s="94"/>
      <c r="H4" s="94"/>
      <c r="I4" s="94"/>
      <c r="J4" s="95"/>
    </row>
    <row r="5" spans="1:10" s="6" customFormat="1" ht="22.5" customHeight="1" x14ac:dyDescent="0.55000000000000004">
      <c r="A5" s="85" t="s">
        <v>16</v>
      </c>
      <c r="B5" s="86"/>
      <c r="C5" s="86"/>
      <c r="D5" s="86"/>
      <c r="E5" s="86"/>
      <c r="F5" s="86"/>
      <c r="G5" s="86"/>
      <c r="H5" s="86"/>
      <c r="I5" s="86"/>
      <c r="J5" s="87"/>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85" t="s">
        <v>30</v>
      </c>
      <c r="B11" s="86"/>
      <c r="C11" s="86"/>
      <c r="D11" s="86"/>
      <c r="E11" s="86"/>
      <c r="F11" s="86"/>
      <c r="G11" s="86"/>
      <c r="H11" s="86"/>
      <c r="I11" s="86"/>
      <c r="J11" s="87"/>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85" t="s">
        <v>31</v>
      </c>
      <c r="B17" s="86"/>
      <c r="C17" s="86"/>
      <c r="D17" s="86"/>
      <c r="E17" s="86"/>
      <c r="F17" s="86"/>
      <c r="G17" s="86"/>
      <c r="H17" s="86"/>
      <c r="I17" s="86"/>
      <c r="J17" s="87"/>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85" t="s">
        <v>32</v>
      </c>
      <c r="B23" s="86"/>
      <c r="C23" s="86"/>
      <c r="D23" s="86"/>
      <c r="E23" s="86"/>
      <c r="F23" s="86"/>
      <c r="G23" s="86"/>
      <c r="H23" s="86"/>
      <c r="I23" s="86"/>
      <c r="J23" s="87"/>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85" t="s">
        <v>33</v>
      </c>
      <c r="B29" s="86"/>
      <c r="C29" s="86"/>
      <c r="D29" s="86"/>
      <c r="E29" s="86"/>
      <c r="F29" s="86"/>
      <c r="G29" s="86"/>
      <c r="H29" s="86"/>
      <c r="I29" s="86"/>
      <c r="J29" s="87"/>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85" t="s">
        <v>34</v>
      </c>
      <c r="B35" s="86"/>
      <c r="C35" s="86"/>
      <c r="D35" s="86"/>
      <c r="E35" s="86"/>
      <c r="F35" s="86"/>
      <c r="G35" s="86"/>
      <c r="H35" s="86"/>
      <c r="I35" s="86"/>
      <c r="J35" s="87"/>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85" t="s">
        <v>35</v>
      </c>
      <c r="B41" s="86"/>
      <c r="C41" s="86"/>
      <c r="D41" s="86"/>
      <c r="E41" s="86"/>
      <c r="F41" s="86"/>
      <c r="G41" s="86"/>
      <c r="H41" s="86"/>
      <c r="I41" s="86"/>
      <c r="J41" s="87"/>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85" t="s">
        <v>36</v>
      </c>
      <c r="B47" s="86"/>
      <c r="C47" s="86"/>
      <c r="D47" s="86"/>
      <c r="E47" s="86"/>
      <c r="F47" s="86"/>
      <c r="G47" s="86"/>
      <c r="H47" s="86"/>
      <c r="I47" s="86"/>
      <c r="J47" s="87"/>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85" t="s">
        <v>37</v>
      </c>
      <c r="B53" s="86"/>
      <c r="C53" s="86"/>
      <c r="D53" s="86"/>
      <c r="E53" s="86"/>
      <c r="F53" s="86"/>
      <c r="G53" s="86"/>
      <c r="H53" s="86"/>
      <c r="I53" s="86"/>
      <c r="J53" s="87"/>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85" t="s">
        <v>38</v>
      </c>
      <c r="B59" s="86"/>
      <c r="C59" s="86"/>
      <c r="D59" s="86"/>
      <c r="E59" s="86"/>
      <c r="F59" s="86"/>
      <c r="G59" s="86"/>
      <c r="H59" s="86"/>
      <c r="I59" s="86"/>
      <c r="J59" s="87"/>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85" t="s">
        <v>39</v>
      </c>
      <c r="B65" s="86"/>
      <c r="C65" s="86"/>
      <c r="D65" s="86"/>
      <c r="E65" s="86"/>
      <c r="F65" s="86"/>
      <c r="G65" s="86"/>
      <c r="H65" s="86"/>
      <c r="I65" s="86"/>
      <c r="J65" s="87"/>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85" t="s">
        <v>40</v>
      </c>
      <c r="B71" s="86"/>
      <c r="C71" s="86"/>
      <c r="D71" s="86"/>
      <c r="E71" s="86"/>
      <c r="F71" s="86"/>
      <c r="G71" s="86"/>
      <c r="H71" s="86"/>
      <c r="I71" s="86"/>
      <c r="J71" s="87"/>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96" t="s">
        <v>41</v>
      </c>
      <c r="B77" s="97"/>
      <c r="C77" s="97"/>
      <c r="D77" s="97"/>
      <c r="E77" s="97"/>
      <c r="F77" s="97"/>
      <c r="G77" s="97"/>
      <c r="H77" s="97"/>
      <c r="I77" s="97"/>
      <c r="J77" s="98"/>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85" t="s">
        <v>42</v>
      </c>
      <c r="B83" s="86"/>
      <c r="C83" s="86"/>
      <c r="D83" s="86"/>
      <c r="E83" s="86"/>
      <c r="F83" s="86"/>
      <c r="G83" s="86"/>
      <c r="H83" s="86"/>
      <c r="I83" s="86"/>
      <c r="J83" s="87"/>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85" t="s">
        <v>43</v>
      </c>
      <c r="B89" s="86"/>
      <c r="C89" s="86"/>
      <c r="D89" s="86"/>
      <c r="E89" s="86"/>
      <c r="F89" s="86"/>
      <c r="G89" s="86"/>
      <c r="H89" s="86"/>
      <c r="I89" s="86"/>
      <c r="J89" s="87"/>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85" t="s">
        <v>44</v>
      </c>
      <c r="B95" s="86"/>
      <c r="C95" s="86"/>
      <c r="D95" s="86"/>
      <c r="E95" s="86"/>
      <c r="F95" s="86"/>
      <c r="G95" s="86"/>
      <c r="H95" s="86"/>
      <c r="I95" s="86"/>
      <c r="J95" s="87"/>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85" t="s">
        <v>45</v>
      </c>
      <c r="B101" s="86"/>
      <c r="C101" s="86"/>
      <c r="D101" s="86"/>
      <c r="E101" s="86"/>
      <c r="F101" s="86"/>
      <c r="G101" s="86"/>
      <c r="H101" s="86"/>
      <c r="I101" s="86"/>
      <c r="J101" s="87"/>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85" t="s">
        <v>47</v>
      </c>
      <c r="B107" s="86"/>
      <c r="C107" s="86"/>
      <c r="D107" s="86"/>
      <c r="E107" s="86"/>
      <c r="F107" s="86"/>
      <c r="G107" s="86"/>
      <c r="H107" s="86"/>
      <c r="I107" s="86"/>
      <c r="J107" s="87"/>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85" t="s">
        <v>48</v>
      </c>
      <c r="B113" s="86"/>
      <c r="C113" s="86"/>
      <c r="D113" s="86"/>
      <c r="E113" s="86"/>
      <c r="F113" s="86"/>
      <c r="G113" s="86"/>
      <c r="H113" s="86"/>
      <c r="I113" s="86"/>
      <c r="J113" s="87"/>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85" t="s">
        <v>49</v>
      </c>
      <c r="B119" s="86"/>
      <c r="C119" s="86"/>
      <c r="D119" s="86"/>
      <c r="E119" s="86"/>
      <c r="F119" s="86"/>
      <c r="G119" s="86"/>
      <c r="H119" s="86"/>
      <c r="I119" s="86"/>
      <c r="J119" s="87"/>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2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37.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7"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39" customHeight="1" x14ac:dyDescent="0.35">
      <c r="A240" s="77"/>
      <c r="B240" s="77"/>
      <c r="C240" s="77"/>
      <c r="D240" s="77"/>
      <c r="E240" s="77"/>
      <c r="F240" s="77"/>
      <c r="G240" s="77"/>
      <c r="H240" s="77"/>
      <c r="I240" s="77"/>
      <c r="J240" s="77"/>
    </row>
    <row r="243" s="5" customFormat="1" ht="21" hidden="1" x14ac:dyDescent="0.35"/>
    <row r="244" s="5" customFormat="1" ht="21" hidden="1" x14ac:dyDescent="0.35"/>
    <row r="245" s="5" customFormat="1" ht="21" hidden="1" x14ac:dyDescent="0.35"/>
    <row r="246" s="5" customFormat="1" ht="21" hidden="1" x14ac:dyDescent="0.35"/>
    <row r="247" s="5" customFormat="1" ht="21" hidden="1" x14ac:dyDescent="0.35"/>
    <row r="248" s="5" customFormat="1" ht="21" hidden="1" x14ac:dyDescent="0.35"/>
    <row r="249" s="5" customFormat="1" ht="21" hidden="1" x14ac:dyDescent="0.35"/>
    <row r="250" s="5" customFormat="1" ht="21" hidden="1" x14ac:dyDescent="0.35"/>
    <row r="251" s="5" customFormat="1" ht="21" hidden="1" x14ac:dyDescent="0.35"/>
    <row r="252" s="5" customFormat="1" ht="21" hidden="1" x14ac:dyDescent="0.35"/>
    <row r="253" s="5" customFormat="1" ht="21" hidden="1" x14ac:dyDescent="0.35"/>
    <row r="254" s="5" customFormat="1" ht="21" hidden="1" x14ac:dyDescent="0.35"/>
    <row r="255" s="5" customFormat="1" ht="21" hidden="1" x14ac:dyDescent="0.35"/>
    <row r="256" s="5" customFormat="1" ht="21" hidden="1" x14ac:dyDescent="0.35"/>
    <row r="257" s="5" customFormat="1" ht="21" hidden="1" x14ac:dyDescent="0.35"/>
    <row r="259" s="5" customFormat="1" ht="21" hidden="1" x14ac:dyDescent="0.35"/>
    <row r="260" s="5" customFormat="1" ht="21" hidden="1" x14ac:dyDescent="0.35"/>
    <row r="261" s="5" customFormat="1" ht="21" hidden="1" x14ac:dyDescent="0.35"/>
    <row r="262" s="5" customFormat="1" ht="21" hidden="1" x14ac:dyDescent="0.35"/>
    <row r="263" s="5" customFormat="1" ht="21" hidden="1" x14ac:dyDescent="0.35"/>
    <row r="265" s="5" customFormat="1" ht="21" hidden="1" x14ac:dyDescent="0.35"/>
    <row r="268" s="5" customFormat="1" ht="17.5" hidden="1" customHeight="1" x14ac:dyDescent="0.35"/>
    <row r="269" s="5" customFormat="1" ht="21" hidden="1" x14ac:dyDescent="0.35"/>
    <row r="270" s="5" customFormat="1" ht="21" hidden="1" x14ac:dyDescent="0.35"/>
    <row r="271" s="5" customFormat="1" ht="21" hidden="1" x14ac:dyDescent="0.35"/>
    <row r="272" s="5" customFormat="1" ht="21" hidden="1" x14ac:dyDescent="0.35"/>
    <row r="273" s="5" customFormat="1" ht="21" hidden="1" x14ac:dyDescent="0.35"/>
    <row r="275" s="5" customFormat="1" ht="21" hidden="1" x14ac:dyDescent="0.35"/>
    <row r="276" s="5" customFormat="1" ht="21" hidden="1" x14ac:dyDescent="0.35"/>
    <row r="277" s="5" customFormat="1" ht="21" hidden="1" x14ac:dyDescent="0.35"/>
    <row r="278" s="5" customFormat="1" ht="21" hidden="1" x14ac:dyDescent="0.35"/>
    <row r="279" s="5" customFormat="1" ht="21" hidden="1" x14ac:dyDescent="0.35"/>
    <row r="281" s="5" customFormat="1" ht="21" hidden="1" x14ac:dyDescent="0.35"/>
    <row r="285" s="5" customFormat="1" ht="21" hidden="1" x14ac:dyDescent="0.35"/>
    <row r="286" s="5" customFormat="1" ht="21" hidden="1" x14ac:dyDescent="0.35"/>
    <row r="287" s="5" customFormat="1" ht="21" hidden="1" x14ac:dyDescent="0.35"/>
    <row r="288" s="5" customFormat="1" ht="21" hidden="1" x14ac:dyDescent="0.35"/>
    <row r="289" s="5" customFormat="1" ht="21" hidden="1" x14ac:dyDescent="0.35"/>
    <row r="291" s="5" customFormat="1" ht="21" hidden="1" x14ac:dyDescent="0.35"/>
    <row r="292" s="5" customFormat="1" ht="21" hidden="1" x14ac:dyDescent="0.35"/>
    <row r="293" s="5" customFormat="1" ht="21" hidden="1" x14ac:dyDescent="0.35"/>
    <row r="294" s="5" customFormat="1" ht="21" hidden="1" x14ac:dyDescent="0.35"/>
    <row r="295" s="5" customFormat="1" ht="21" hidden="1" x14ac:dyDescent="0.35"/>
    <row r="297" s="5" customFormat="1" ht="21" hidden="1" x14ac:dyDescent="0.35"/>
    <row r="301" s="5" customFormat="1" ht="21" hidden="1" x14ac:dyDescent="0.35"/>
    <row r="302" s="5" customFormat="1" ht="21" hidden="1" x14ac:dyDescent="0.35"/>
    <row r="303" s="5" customFormat="1" ht="21" hidden="1" x14ac:dyDescent="0.35"/>
    <row r="304" s="5" customFormat="1" ht="21" hidden="1" x14ac:dyDescent="0.35"/>
    <row r="305" s="5" customFormat="1" ht="21" hidden="1" x14ac:dyDescent="0.35"/>
    <row r="307" s="5" customFormat="1" ht="21" hidden="1" x14ac:dyDescent="0.35"/>
    <row r="308" s="5" customFormat="1" ht="21" hidden="1" x14ac:dyDescent="0.35"/>
    <row r="309" s="5" customFormat="1" ht="21" hidden="1" x14ac:dyDescent="0.35"/>
    <row r="310" s="5" customFormat="1" ht="21" hidden="1" x14ac:dyDescent="0.35"/>
    <row r="311" s="5" customFormat="1" ht="21" hidden="1" x14ac:dyDescent="0.35"/>
    <row r="313" s="5" customFormat="1" ht="21" hidden="1" x14ac:dyDescent="0.35"/>
    <row r="317" s="5" customFormat="1" ht="21" hidden="1" x14ac:dyDescent="0.35"/>
    <row r="318" s="5" customFormat="1" ht="21" hidden="1" x14ac:dyDescent="0.35"/>
    <row r="319" s="5" customFormat="1" ht="21" hidden="1" x14ac:dyDescent="0.35"/>
    <row r="320" s="5" customFormat="1" ht="21" hidden="1" x14ac:dyDescent="0.35"/>
    <row r="321" s="5" customFormat="1" ht="21" hidden="1" x14ac:dyDescent="0.35"/>
    <row r="323" s="5" customFormat="1" ht="21" hidden="1" x14ac:dyDescent="0.35"/>
    <row r="324" s="5" customFormat="1" ht="21" hidden="1" x14ac:dyDescent="0.35"/>
    <row r="325" s="5" customFormat="1" ht="21" hidden="1" x14ac:dyDescent="0.35"/>
    <row r="326" s="5" customFormat="1" ht="21" hidden="1" x14ac:dyDescent="0.35"/>
    <row r="327" s="5" customFormat="1" ht="21" hidden="1" x14ac:dyDescent="0.35"/>
    <row r="329" s="5" customFormat="1" ht="21" hidden="1" x14ac:dyDescent="0.35"/>
    <row r="332" s="5" customFormat="1" ht="21" hidden="1" x14ac:dyDescent="0.35"/>
    <row r="333" s="5" customFormat="1" ht="5.25" hidden="1" customHeight="1" x14ac:dyDescent="0.35"/>
    <row r="334" s="5" customFormat="1" ht="21" hidden="1" x14ac:dyDescent="0.35"/>
    <row r="335" s="5" customFormat="1" ht="21" hidden="1" x14ac:dyDescent="0.35"/>
    <row r="336" s="5" customFormat="1" ht="21" hidden="1" x14ac:dyDescent="0.35"/>
    <row r="337" s="5" customFormat="1" ht="21" hidden="1" x14ac:dyDescent="0.35"/>
    <row r="338" s="5" customFormat="1" ht="21" hidden="1" x14ac:dyDescent="0.35"/>
    <row r="340" s="5" customFormat="1" ht="21" hidden="1" x14ac:dyDescent="0.35"/>
    <row r="344" s="5" customFormat="1" ht="21" hidden="1" x14ac:dyDescent="0.35"/>
    <row r="345" s="5" customFormat="1" ht="21" hidden="1" x14ac:dyDescent="0.35"/>
    <row r="346" s="5" customFormat="1" ht="21" hidden="1" x14ac:dyDescent="0.35"/>
    <row r="347" s="5" customFormat="1" ht="17.5" hidden="1" customHeight="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20:J222"/>
    <mergeCell ref="A223:J223"/>
    <mergeCell ref="A229:J229"/>
    <mergeCell ref="A215:IV218"/>
    <mergeCell ref="A224:IV228"/>
    <mergeCell ref="A230:J232"/>
    <mergeCell ref="A233:J233"/>
    <mergeCell ref="A234:J236"/>
    <mergeCell ref="A237:J237"/>
    <mergeCell ref="A238:J240"/>
    <mergeCell ref="A201:J205"/>
    <mergeCell ref="A206:J206"/>
    <mergeCell ref="A219:J219"/>
    <mergeCell ref="A207:J209"/>
    <mergeCell ref="A210:J210"/>
    <mergeCell ref="A211:J213"/>
    <mergeCell ref="A214:J214"/>
    <mergeCell ref="A200:J200"/>
    <mergeCell ref="A167:J171"/>
    <mergeCell ref="A172:J172"/>
    <mergeCell ref="A173:J177"/>
    <mergeCell ref="A178:J178"/>
    <mergeCell ref="A179:J181"/>
    <mergeCell ref="A182:J182"/>
    <mergeCell ref="A183:J187"/>
    <mergeCell ref="A188:J188"/>
    <mergeCell ref="A189:J193"/>
    <mergeCell ref="A194:J194"/>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4969A4-1C12-4E86-8448-35BACBEFE5A2}">
  <dimension ref="A1:IV351"/>
  <sheetViews>
    <sheetView zoomScaleNormal="100" zoomScaleSheetLayoutView="100" zoomScalePageLayoutView="25" workbookViewId="0">
      <selection activeCell="C7" sqref="C7"/>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68</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55.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36"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33.6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0" customHeight="1" x14ac:dyDescent="0.35">
      <c r="A240" s="77"/>
      <c r="B240" s="77"/>
      <c r="C240" s="77"/>
      <c r="D240" s="77"/>
      <c r="E240" s="77"/>
      <c r="F240" s="77"/>
      <c r="G240" s="77"/>
      <c r="H240" s="77"/>
      <c r="I240" s="77"/>
      <c r="J240" s="77"/>
    </row>
    <row r="241" s="5" customFormat="1" ht="48" hidden="1" customHeight="1" x14ac:dyDescent="0.35"/>
    <row r="242" s="5" customFormat="1" ht="48" hidden="1" customHeight="1" x14ac:dyDescent="0.35"/>
    <row r="243" s="5" customFormat="1" ht="48" hidden="1" customHeight="1" x14ac:dyDescent="0.35"/>
    <row r="244" s="5" customFormat="1" ht="48" hidden="1" customHeight="1" x14ac:dyDescent="0.35"/>
    <row r="245" s="5" customFormat="1" ht="48" hidden="1" customHeight="1" x14ac:dyDescent="0.35"/>
    <row r="246" s="5" customFormat="1" ht="21" hidden="1" x14ac:dyDescent="0.35"/>
    <row r="247" s="5" customFormat="1" ht="21" hidden="1" x14ac:dyDescent="0.35"/>
    <row r="248" s="5" customFormat="1" ht="21" hidden="1" x14ac:dyDescent="0.35"/>
    <row r="249" s="5" customFormat="1" ht="21" hidden="1" x14ac:dyDescent="0.35"/>
    <row r="250" s="5" customFormat="1" ht="21" hidden="1" x14ac:dyDescent="0.35"/>
    <row r="251" s="5" customFormat="1" ht="21" hidden="1" x14ac:dyDescent="0.35"/>
    <row r="252" s="5" customFormat="1" ht="21" hidden="1" x14ac:dyDescent="0.35"/>
    <row r="253" s="5" customFormat="1" ht="21" hidden="1" x14ac:dyDescent="0.35"/>
    <row r="254" s="5" customFormat="1" ht="21" hidden="1" x14ac:dyDescent="0.35"/>
    <row r="255" s="5" customFormat="1" ht="21" hidden="1" x14ac:dyDescent="0.35"/>
    <row r="256" s="5" customFormat="1" ht="21" hidden="1" x14ac:dyDescent="0.35"/>
    <row r="257" s="5" customFormat="1" ht="21" hidden="1" x14ac:dyDescent="0.35"/>
    <row r="258" s="5" customFormat="1" ht="48" hidden="1" customHeight="1" x14ac:dyDescent="0.35"/>
    <row r="259" s="5" customFormat="1" ht="21" hidden="1" x14ac:dyDescent="0.35"/>
    <row r="260" s="5" customFormat="1" ht="21" hidden="1" x14ac:dyDescent="0.35"/>
    <row r="261" s="5" customFormat="1" ht="21" hidden="1" x14ac:dyDescent="0.35"/>
    <row r="262" s="5" customFormat="1" ht="21" hidden="1" x14ac:dyDescent="0.35"/>
    <row r="263" s="5" customFormat="1" ht="21" hidden="1" x14ac:dyDescent="0.35"/>
    <row r="264" s="5" customFormat="1" ht="48" hidden="1" customHeight="1" x14ac:dyDescent="0.35"/>
    <row r="265" s="5" customFormat="1" ht="21" hidden="1" x14ac:dyDescent="0.35"/>
    <row r="266" s="5" customFormat="1" ht="48" hidden="1" customHeight="1" x14ac:dyDescent="0.35"/>
    <row r="267" s="5" customFormat="1" ht="48" hidden="1" customHeight="1" x14ac:dyDescent="0.35"/>
    <row r="268" s="5" customFormat="1" ht="48" hidden="1" customHeight="1" x14ac:dyDescent="0.35"/>
    <row r="269" s="5" customFormat="1" ht="21" hidden="1" x14ac:dyDescent="0.35"/>
    <row r="270" s="5" customFormat="1" ht="21" hidden="1" x14ac:dyDescent="0.35"/>
    <row r="271" s="5" customFormat="1" ht="21" hidden="1" x14ac:dyDescent="0.35"/>
    <row r="272" s="5" customFormat="1" ht="21" hidden="1" x14ac:dyDescent="0.35"/>
    <row r="273" s="5" customFormat="1" ht="21" hidden="1" x14ac:dyDescent="0.35"/>
    <row r="274" s="5" customFormat="1" ht="48" hidden="1" customHeight="1" x14ac:dyDescent="0.35"/>
    <row r="275" s="5" customFormat="1" ht="21" hidden="1" x14ac:dyDescent="0.35"/>
    <row r="276" s="5" customFormat="1" ht="21" hidden="1" x14ac:dyDescent="0.35"/>
    <row r="277" s="5" customFormat="1" ht="21" hidden="1" x14ac:dyDescent="0.35"/>
    <row r="278" s="5" customFormat="1" ht="21" hidden="1" x14ac:dyDescent="0.35"/>
    <row r="279" s="5" customFormat="1" ht="21" hidden="1" x14ac:dyDescent="0.35"/>
    <row r="280" s="5" customFormat="1" ht="48" hidden="1" customHeight="1" x14ac:dyDescent="0.35"/>
    <row r="281" s="5" customFormat="1" ht="21" hidden="1" x14ac:dyDescent="0.35"/>
    <row r="282" s="5" customFormat="1" ht="48" hidden="1" customHeight="1" x14ac:dyDescent="0.35"/>
    <row r="283" s="5" customFormat="1" ht="48" hidden="1" customHeight="1" x14ac:dyDescent="0.35"/>
    <row r="284" s="5" customFormat="1" ht="48" hidden="1" customHeight="1" x14ac:dyDescent="0.35"/>
    <row r="285" s="5" customFormat="1" ht="21" hidden="1" x14ac:dyDescent="0.35"/>
    <row r="286" s="5" customFormat="1" ht="21" hidden="1" x14ac:dyDescent="0.35"/>
    <row r="287" s="5" customFormat="1" ht="21" hidden="1" x14ac:dyDescent="0.35"/>
    <row r="288" s="5" customFormat="1" ht="21" hidden="1" x14ac:dyDescent="0.35"/>
    <row r="289" s="5" customFormat="1" ht="21" hidden="1" x14ac:dyDescent="0.35"/>
    <row r="290" s="5" customFormat="1" ht="48" hidden="1" customHeight="1" x14ac:dyDescent="0.35"/>
    <row r="291" s="5" customFormat="1" ht="21" hidden="1" x14ac:dyDescent="0.35"/>
    <row r="292" s="5" customFormat="1" ht="21" hidden="1" x14ac:dyDescent="0.35"/>
    <row r="293" s="5" customFormat="1" ht="21" hidden="1" x14ac:dyDescent="0.35"/>
    <row r="294" s="5" customFormat="1" ht="21" hidden="1" x14ac:dyDescent="0.35"/>
    <row r="295" s="5" customFormat="1" ht="21" hidden="1" x14ac:dyDescent="0.35"/>
    <row r="296" s="5" customFormat="1" ht="48" hidden="1" customHeight="1" x14ac:dyDescent="0.35"/>
    <row r="297" s="5" customFormat="1" ht="21" hidden="1" x14ac:dyDescent="0.35"/>
    <row r="298" s="5" customFormat="1" ht="48" hidden="1" customHeight="1" x14ac:dyDescent="0.35"/>
    <row r="299" s="5" customFormat="1" ht="48" hidden="1" customHeight="1" x14ac:dyDescent="0.35"/>
    <row r="300" s="5" customFormat="1" ht="48" hidden="1" customHeight="1" x14ac:dyDescent="0.35"/>
    <row r="301" s="5" customFormat="1" ht="21" hidden="1" x14ac:dyDescent="0.35"/>
    <row r="302" s="5" customFormat="1" ht="21" hidden="1" x14ac:dyDescent="0.35"/>
    <row r="303" s="5" customFormat="1" ht="21" hidden="1" x14ac:dyDescent="0.35"/>
    <row r="304" s="5" customFormat="1" ht="21" hidden="1" x14ac:dyDescent="0.35"/>
    <row r="305" s="5" customFormat="1" ht="21" hidden="1" x14ac:dyDescent="0.35"/>
    <row r="306" s="5" customFormat="1" ht="48" hidden="1" customHeight="1" x14ac:dyDescent="0.35"/>
    <row r="307" s="5" customFormat="1" ht="21" hidden="1" x14ac:dyDescent="0.35"/>
    <row r="308" s="5" customFormat="1" ht="21" hidden="1" x14ac:dyDescent="0.35"/>
    <row r="309" s="5" customFormat="1" ht="21" hidden="1" x14ac:dyDescent="0.35"/>
    <row r="310" s="5" customFormat="1" ht="21" hidden="1" x14ac:dyDescent="0.35"/>
    <row r="311" s="5" customFormat="1" ht="21" hidden="1" x14ac:dyDescent="0.35"/>
    <row r="312" s="5" customFormat="1" ht="48" hidden="1" customHeight="1" x14ac:dyDescent="0.35"/>
    <row r="313" s="5" customFormat="1" ht="21" hidden="1" x14ac:dyDescent="0.35"/>
    <row r="314" s="5" customFormat="1" ht="48" hidden="1" customHeight="1" x14ac:dyDescent="0.35"/>
    <row r="315" s="5" customFormat="1" ht="48" hidden="1" customHeight="1" x14ac:dyDescent="0.35"/>
    <row r="316" s="5" customFormat="1" ht="48" hidden="1" customHeight="1" x14ac:dyDescent="0.35"/>
    <row r="317" s="5" customFormat="1" ht="21" hidden="1" x14ac:dyDescent="0.35"/>
    <row r="318" s="5" customFormat="1" ht="21" hidden="1" x14ac:dyDescent="0.35"/>
    <row r="319" s="5" customFormat="1" ht="21" hidden="1" x14ac:dyDescent="0.35"/>
    <row r="320" s="5" customFormat="1" ht="21" hidden="1" x14ac:dyDescent="0.35"/>
    <row r="321" s="5" customFormat="1" ht="21" hidden="1" x14ac:dyDescent="0.35"/>
    <row r="322" s="5" customFormat="1" ht="48" hidden="1" customHeight="1" x14ac:dyDescent="0.35"/>
    <row r="323" s="5" customFormat="1" ht="21" hidden="1" x14ac:dyDescent="0.35"/>
    <row r="324" s="5" customFormat="1" ht="21" hidden="1" x14ac:dyDescent="0.35"/>
    <row r="325" s="5" customFormat="1" ht="21" hidden="1" x14ac:dyDescent="0.35"/>
    <row r="326" s="5" customFormat="1" ht="21" hidden="1" x14ac:dyDescent="0.35"/>
    <row r="327" s="5" customFormat="1" ht="21" hidden="1" x14ac:dyDescent="0.35"/>
    <row r="328" s="5" customFormat="1" ht="48" hidden="1" customHeight="1" x14ac:dyDescent="0.35"/>
    <row r="329" s="5" customFormat="1" ht="21" hidden="1" x14ac:dyDescent="0.35"/>
    <row r="330" s="5" customFormat="1" ht="48" hidden="1" customHeight="1" x14ac:dyDescent="0.35"/>
    <row r="331" s="5" customFormat="1" ht="48" hidden="1" customHeight="1" x14ac:dyDescent="0.35"/>
    <row r="332" s="5" customFormat="1" ht="21" hidden="1" x14ac:dyDescent="0.35"/>
    <row r="333" s="5" customFormat="1" ht="48" hidden="1" customHeight="1" x14ac:dyDescent="0.35"/>
    <row r="334" s="5" customFormat="1" ht="21" hidden="1" x14ac:dyDescent="0.35"/>
    <row r="335" s="5" customFormat="1" ht="21" hidden="1" x14ac:dyDescent="0.35"/>
    <row r="336" s="5" customFormat="1" ht="21" hidden="1" x14ac:dyDescent="0.35"/>
    <row r="337" s="5" customFormat="1" ht="21" hidden="1" x14ac:dyDescent="0.35"/>
    <row r="338" s="5" customFormat="1" ht="21" hidden="1" x14ac:dyDescent="0.35"/>
    <row r="339" s="5" customFormat="1" ht="48" hidden="1" customHeight="1" x14ac:dyDescent="0.35"/>
    <row r="340" s="5" customFormat="1" ht="21" hidden="1" x14ac:dyDescent="0.35"/>
    <row r="341" s="5" customFormat="1" ht="48" hidden="1" customHeight="1" x14ac:dyDescent="0.35"/>
    <row r="342" s="5" customFormat="1" ht="48" hidden="1" customHeight="1" x14ac:dyDescent="0.35"/>
    <row r="343" s="5" customFormat="1" ht="48" hidden="1" customHeight="1" x14ac:dyDescent="0.35"/>
    <row r="344" s="5" customFormat="1" ht="21" hidden="1" x14ac:dyDescent="0.35"/>
    <row r="345" s="5" customFormat="1" ht="21" hidden="1" x14ac:dyDescent="0.35"/>
    <row r="346" s="5" customFormat="1" ht="21" hidden="1" x14ac:dyDescent="0.35"/>
    <row r="347" s="5" customFormat="1" ht="48" hidden="1" customHeight="1" x14ac:dyDescent="0.35"/>
    <row r="348" s="5" customFormat="1" ht="48" hidden="1" customHeight="1" x14ac:dyDescent="0.35"/>
    <row r="349" s="5" customFormat="1" ht="48" hidden="1" customHeight="1" x14ac:dyDescent="0.35"/>
    <row r="350" s="5" customFormat="1" ht="48" hidden="1" customHeight="1" x14ac:dyDescent="0.35"/>
    <row r="351" s="5" customFormat="1" ht="48"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AFF2-BA30-4C62-ADCE-1FF47F6AB27B}">
  <dimension ref="A1:IV351"/>
  <sheetViews>
    <sheetView zoomScaleNormal="100" zoomScaleSheetLayoutView="100" zoomScalePageLayoutView="25" workbookViewId="0">
      <selection activeCell="C43" sqref="C43"/>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69</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0.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60DD49-9C88-404C-8B88-DF36B21A9AD2}">
  <dimension ref="A1:IV351"/>
  <sheetViews>
    <sheetView zoomScaleNormal="100" zoomScaleSheetLayoutView="100" zoomScalePageLayoutView="25" workbookViewId="0">
      <selection sqref="A1:XFD1048576"/>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70</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39"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F86F27-9DCE-453C-8E20-F5864D4A605C}">
  <dimension ref="A1:IV351"/>
  <sheetViews>
    <sheetView zoomScaleNormal="100" zoomScaleSheetLayoutView="100" zoomScalePageLayoutView="25" workbookViewId="0">
      <selection sqref="A1:XFD1048576"/>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71</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21D277-68A2-4AF6-BB1D-E87C8DF30BD7}">
  <dimension ref="A1:IV351"/>
  <sheetViews>
    <sheetView zoomScaleNormal="100" zoomScaleSheetLayoutView="100" zoomScalePageLayoutView="25" workbookViewId="0">
      <selection sqref="A1:XFD1048576"/>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72</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0.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913835-6500-4840-B40D-2A99C714F3D0}">
  <dimension ref="A1:IV344"/>
  <sheetViews>
    <sheetView zoomScaleNormal="100" zoomScaleSheetLayoutView="100" zoomScalePageLayoutView="25" workbookViewId="0">
      <selection activeCell="E7" sqref="E7"/>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73</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50.2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2" spans="1:10" ht="21" hidden="1" x14ac:dyDescent="0.35"/>
    <row r="243" spans="1:10" ht="21" hidden="1" x14ac:dyDescent="0.35"/>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7" s="5" customFormat="1" ht="21" hidden="1" x14ac:dyDescent="0.35"/>
    <row r="258" s="5" customFormat="1" ht="21" hidden="1" x14ac:dyDescent="0.35"/>
    <row r="259" s="5" customFormat="1" ht="21" hidden="1" x14ac:dyDescent="0.35"/>
    <row r="260" s="5" customFormat="1" ht="21" hidden="1" x14ac:dyDescent="0.35"/>
    <row r="261" s="5" customFormat="1" ht="21" hidden="1" x14ac:dyDescent="0.35"/>
    <row r="263" s="5" customFormat="1" ht="21" hidden="1" x14ac:dyDescent="0.35"/>
    <row r="267" s="5" customFormat="1" ht="21" hidden="1" x14ac:dyDescent="0.35"/>
    <row r="268" s="5" customFormat="1" ht="21" hidden="1" x14ac:dyDescent="0.35"/>
    <row r="269" s="5" customFormat="1" ht="21" hidden="1" x14ac:dyDescent="0.35"/>
    <row r="270" s="5" customFormat="1" ht="21" hidden="1" x14ac:dyDescent="0.35"/>
    <row r="271" s="5" customFormat="1" ht="21" hidden="1" x14ac:dyDescent="0.35"/>
    <row r="273" s="5" customFormat="1" ht="21" hidden="1" x14ac:dyDescent="0.35"/>
    <row r="274" s="5" customFormat="1" ht="21" hidden="1" x14ac:dyDescent="0.35"/>
    <row r="275" s="5" customFormat="1" ht="21" hidden="1" x14ac:dyDescent="0.35"/>
    <row r="276" s="5" customFormat="1" ht="21" hidden="1" x14ac:dyDescent="0.35"/>
    <row r="277" s="5" customFormat="1" ht="21" hidden="1" x14ac:dyDescent="0.35"/>
    <row r="279" s="5" customFormat="1" ht="21" hidden="1" x14ac:dyDescent="0.35"/>
    <row r="283" s="5" customFormat="1" ht="21" hidden="1" x14ac:dyDescent="0.35"/>
    <row r="284" s="5" customFormat="1" ht="21" hidden="1" x14ac:dyDescent="0.35"/>
    <row r="285" s="5" customFormat="1" ht="21" hidden="1" x14ac:dyDescent="0.35"/>
    <row r="286" s="5" customFormat="1" ht="21" hidden="1" x14ac:dyDescent="0.35"/>
    <row r="287" s="5" customFormat="1" ht="21" hidden="1" x14ac:dyDescent="0.35"/>
    <row r="289" s="5" customFormat="1" ht="21" hidden="1" x14ac:dyDescent="0.35"/>
    <row r="290" s="5" customFormat="1" ht="21" hidden="1" x14ac:dyDescent="0.35"/>
    <row r="291" s="5" customFormat="1" ht="21" hidden="1" x14ac:dyDescent="0.35"/>
    <row r="292" s="5" customFormat="1" ht="21" hidden="1" x14ac:dyDescent="0.35"/>
    <row r="293" s="5" customFormat="1" ht="21" hidden="1" x14ac:dyDescent="0.35"/>
    <row r="295" s="5" customFormat="1" ht="21" hidden="1" x14ac:dyDescent="0.35"/>
    <row r="299" s="5" customFormat="1" ht="21" hidden="1" x14ac:dyDescent="0.35"/>
    <row r="300" s="5" customFormat="1" ht="21" hidden="1" x14ac:dyDescent="0.35"/>
    <row r="301" s="5" customFormat="1" ht="21" hidden="1" x14ac:dyDescent="0.35"/>
    <row r="302" s="5" customFormat="1" ht="21" hidden="1" x14ac:dyDescent="0.35"/>
    <row r="303" s="5" customFormat="1" ht="21" hidden="1" x14ac:dyDescent="0.35"/>
    <row r="305" s="5" customFormat="1" ht="21" hidden="1" x14ac:dyDescent="0.35"/>
    <row r="306" s="5" customFormat="1" ht="21" hidden="1" x14ac:dyDescent="0.35"/>
    <row r="307" s="5" customFormat="1" ht="21" hidden="1" x14ac:dyDescent="0.35"/>
    <row r="308" s="5" customFormat="1" ht="21" hidden="1" x14ac:dyDescent="0.35"/>
    <row r="309" s="5" customFormat="1" ht="21" hidden="1" x14ac:dyDescent="0.35"/>
    <row r="311" s="5" customFormat="1" ht="21" hidden="1" x14ac:dyDescent="0.35"/>
    <row r="315" s="5" customFormat="1" ht="21" hidden="1" x14ac:dyDescent="0.35"/>
    <row r="316" s="5" customFormat="1" ht="21" hidden="1" x14ac:dyDescent="0.35"/>
    <row r="317" s="5" customFormat="1" ht="21" hidden="1" x14ac:dyDescent="0.35"/>
    <row r="318" s="5" customFormat="1" ht="21" hidden="1" x14ac:dyDescent="0.35"/>
    <row r="319" s="5" customFormat="1" ht="21" hidden="1" x14ac:dyDescent="0.35"/>
    <row r="321" s="5" customFormat="1" ht="21" hidden="1" x14ac:dyDescent="0.35"/>
    <row r="322" s="5" customFormat="1" ht="21" hidden="1" x14ac:dyDescent="0.35"/>
    <row r="323" s="5" customFormat="1" ht="21" hidden="1" x14ac:dyDescent="0.35"/>
    <row r="324" s="5" customFormat="1" ht="21" hidden="1" x14ac:dyDescent="0.35"/>
    <row r="325" s="5" customFormat="1" ht="21" hidden="1" x14ac:dyDescent="0.35"/>
    <row r="327" s="5" customFormat="1" ht="21" hidden="1" x14ac:dyDescent="0.35"/>
    <row r="330" s="5" customFormat="1" ht="21" hidden="1" x14ac:dyDescent="0.35"/>
    <row r="331" s="5" customFormat="1" ht="5.25" hidden="1" customHeight="1" x14ac:dyDescent="0.35"/>
    <row r="332" s="5" customFormat="1" ht="21" hidden="1" x14ac:dyDescent="0.35"/>
    <row r="333" s="5" customFormat="1" ht="21" hidden="1" x14ac:dyDescent="0.35"/>
    <row r="334" s="5" customFormat="1" ht="21" hidden="1" x14ac:dyDescent="0.35"/>
    <row r="335" s="5" customFormat="1" ht="21" hidden="1" x14ac:dyDescent="0.35"/>
    <row r="336" s="5" customFormat="1" ht="21" hidden="1" x14ac:dyDescent="0.35"/>
    <row r="338" s="5" customFormat="1" ht="21" hidden="1" x14ac:dyDescent="0.35"/>
    <row r="342" s="5" customFormat="1" ht="21" hidden="1" x14ac:dyDescent="0.35"/>
    <row r="343" s="5" customFormat="1" ht="21" hidden="1" x14ac:dyDescent="0.35"/>
    <row r="344" s="5" customFormat="1" ht="21" hidden="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F19"/>
  <sheetViews>
    <sheetView workbookViewId="0">
      <selection sqref="A1:F1"/>
    </sheetView>
  </sheetViews>
  <sheetFormatPr defaultColWidth="0" defaultRowHeight="16.5" zeroHeight="1" x14ac:dyDescent="0.45"/>
  <cols>
    <col min="1" max="1" width="12.453125" style="4" customWidth="1"/>
    <col min="2" max="2" width="18.1796875" style="4" customWidth="1"/>
    <col min="3" max="3" width="31.1796875" style="4" customWidth="1"/>
    <col min="4" max="4" width="26.54296875" style="4" customWidth="1"/>
    <col min="5" max="5" width="23.81640625" style="4" customWidth="1"/>
    <col min="6" max="6" width="20.453125" style="4" customWidth="1"/>
    <col min="7" max="16384" width="8.7265625" style="4" hidden="1"/>
  </cols>
  <sheetData>
    <row r="1" spans="1:6" ht="56.25" customHeight="1" x14ac:dyDescent="0.45">
      <c r="A1" s="103"/>
      <c r="B1" s="103"/>
      <c r="C1" s="103"/>
      <c r="D1" s="103"/>
      <c r="E1" s="103"/>
      <c r="F1" s="103"/>
    </row>
    <row r="2" spans="1:6" ht="21" customHeight="1" x14ac:dyDescent="0.45">
      <c r="A2" s="100" t="s">
        <v>13</v>
      </c>
      <c r="B2" s="101"/>
      <c r="C2" s="101"/>
      <c r="D2" s="100" t="s">
        <v>14</v>
      </c>
      <c r="E2" s="101"/>
      <c r="F2" s="102"/>
    </row>
    <row r="3" spans="1:6" ht="27.75" customHeight="1" x14ac:dyDescent="0.45">
      <c r="A3" s="33" t="s">
        <v>74</v>
      </c>
      <c r="B3" s="34" t="s">
        <v>75</v>
      </c>
      <c r="C3" s="34" t="s">
        <v>76</v>
      </c>
      <c r="D3" s="34" t="s">
        <v>77</v>
      </c>
      <c r="E3" s="34" t="s">
        <v>78</v>
      </c>
      <c r="F3" s="35" t="s">
        <v>79</v>
      </c>
    </row>
    <row r="4" spans="1:6" x14ac:dyDescent="0.45">
      <c r="A4" s="36"/>
      <c r="B4" s="36"/>
      <c r="C4" s="36"/>
      <c r="D4" s="36"/>
      <c r="E4" s="36"/>
      <c r="F4" s="36"/>
    </row>
    <row r="5" spans="1:6" x14ac:dyDescent="0.45">
      <c r="A5" s="36"/>
      <c r="B5" s="36"/>
      <c r="C5" s="36"/>
      <c r="D5" s="36"/>
      <c r="E5" s="36"/>
      <c r="F5" s="36"/>
    </row>
    <row r="6" spans="1:6" x14ac:dyDescent="0.45">
      <c r="A6" s="36"/>
      <c r="B6" s="36"/>
      <c r="C6" s="36"/>
      <c r="D6" s="36"/>
      <c r="E6" s="36"/>
      <c r="F6" s="36"/>
    </row>
    <row r="7" spans="1:6" x14ac:dyDescent="0.45">
      <c r="A7" s="36"/>
      <c r="B7" s="36"/>
      <c r="C7" s="36"/>
      <c r="D7" s="36"/>
      <c r="E7" s="36"/>
      <c r="F7" s="36"/>
    </row>
    <row r="8" spans="1:6" x14ac:dyDescent="0.45">
      <c r="A8" s="36"/>
      <c r="B8" s="36"/>
      <c r="C8" s="36"/>
      <c r="D8" s="36"/>
      <c r="E8" s="36"/>
      <c r="F8" s="36"/>
    </row>
    <row r="9" spans="1:6" x14ac:dyDescent="0.45">
      <c r="A9" s="36"/>
      <c r="B9" s="36"/>
      <c r="C9" s="36"/>
      <c r="D9" s="36"/>
      <c r="E9" s="36"/>
      <c r="F9" s="36"/>
    </row>
    <row r="10" spans="1:6" x14ac:dyDescent="0.45">
      <c r="A10" s="36"/>
      <c r="B10" s="36"/>
      <c r="C10" s="36"/>
      <c r="D10" s="36"/>
      <c r="E10" s="36"/>
      <c r="F10" s="36"/>
    </row>
    <row r="11" spans="1:6" x14ac:dyDescent="0.45">
      <c r="A11" s="36"/>
      <c r="B11" s="36"/>
      <c r="C11" s="36"/>
      <c r="D11" s="36"/>
      <c r="E11" s="36"/>
      <c r="F11" s="36"/>
    </row>
    <row r="12" spans="1:6" x14ac:dyDescent="0.45">
      <c r="A12" s="36"/>
      <c r="B12" s="36"/>
      <c r="C12" s="36"/>
      <c r="D12" s="36"/>
      <c r="E12" s="36"/>
      <c r="F12" s="36"/>
    </row>
    <row r="13" spans="1:6" x14ac:dyDescent="0.45">
      <c r="A13" s="36"/>
      <c r="B13" s="36"/>
      <c r="C13" s="36"/>
      <c r="D13" s="36"/>
      <c r="E13" s="36"/>
      <c r="F13" s="36"/>
    </row>
    <row r="14" spans="1:6" x14ac:dyDescent="0.45">
      <c r="A14" s="36"/>
      <c r="B14" s="36"/>
      <c r="C14" s="36"/>
      <c r="D14" s="36"/>
      <c r="E14" s="36"/>
      <c r="F14" s="36"/>
    </row>
    <row r="15" spans="1:6" x14ac:dyDescent="0.45">
      <c r="A15" s="36"/>
      <c r="B15" s="36"/>
      <c r="C15" s="36"/>
      <c r="D15" s="36"/>
      <c r="E15" s="36"/>
      <c r="F15" s="36"/>
    </row>
    <row r="16" spans="1:6" x14ac:dyDescent="0.45">
      <c r="A16" s="36"/>
      <c r="B16" s="36"/>
      <c r="C16" s="36"/>
      <c r="D16" s="36"/>
      <c r="E16" s="36"/>
      <c r="F16" s="36"/>
    </row>
    <row r="17" spans="1:6" x14ac:dyDescent="0.45">
      <c r="A17" s="36"/>
      <c r="B17" s="36"/>
      <c r="C17" s="36"/>
      <c r="D17" s="36"/>
      <c r="E17" s="36"/>
      <c r="F17" s="36"/>
    </row>
    <row r="18" spans="1:6" x14ac:dyDescent="0.45">
      <c r="A18" s="36"/>
      <c r="B18" s="36"/>
      <c r="C18" s="36"/>
      <c r="D18" s="36"/>
      <c r="E18" s="36"/>
      <c r="F18" s="36"/>
    </row>
    <row r="19" spans="1:6" hidden="1" x14ac:dyDescent="0.45">
      <c r="A19" s="37"/>
      <c r="B19" s="37"/>
      <c r="C19" s="37"/>
      <c r="D19" s="37"/>
      <c r="E19" s="37"/>
      <c r="F19" s="37"/>
    </row>
  </sheetData>
  <mergeCells count="3">
    <mergeCell ref="A2:C2"/>
    <mergeCell ref="D2:F2"/>
    <mergeCell ref="A1:F1"/>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12</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Dental Services</TermName>
          <TermId xmlns="http://schemas.microsoft.com/office/infopath/2007/PartnerControls">af3875a3-6e7e-4cf7-99fc-8e11a8b4112c</TermId>
        </TermInfo>
      </Terms>
    </o68eaf9243684232b2418c37bbb152dc>
    <Abstract xmlns="69bc34b3-1921-46c7-8c7a-d18363374b4b">Copy of APL 18-006 DMC PM Deliverable Template</Abstract>
    <PublishingContactName xmlns="http://schemas.microsoft.com/sharepoint/v3">Ashneil Shergill</PublishingContactName>
    <TAGAge xmlns="69bc34b3-1921-46c7-8c7a-d18363374b4b" xsi:nil="true"/>
    <_dlc_DocId xmlns="69bc34b3-1921-46c7-8c7a-d18363374b4b">DHCSDOC-1832079576-5679</_dlc_DocId>
    <_dlc_DocIdUrl xmlns="69bc34b3-1921-46c7-8c7a-d18363374b4b">
      <Url>https://dhcscagovauthoring/services/_layouts/15/DocIdRedir.aspx?ID=DHCSDOC-1832079576-5679</Url>
      <Description>DHCSDOC-1832079576-5679</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EF7B5F1A49D6C44F9EF3E441EAB6FA91" ma:contentTypeVersion="36" ma:contentTypeDescription="This is the Custom Document Type for use by DHCS" ma:contentTypeScope="" ma:versionID="c5718c021251c1cb5d6208daaf6c1b3d">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95F8E39-C59F-48E2-A916-E620C760DA2A}">
  <ds:schemaRefs>
    <ds:schemaRef ds:uri="http://schemas.microsoft.com/office/2006/metadata/properties"/>
    <ds:schemaRef ds:uri="http://schemas.microsoft.com/office/infopath/2007/PartnerControls"/>
    <ds:schemaRef ds:uri="3cc184d0-d6d8-4b3e-81f9-14a1aa919e07"/>
    <ds:schemaRef ds:uri="e45a020c-1bbc-4654-8392-c1e1f5f61492"/>
  </ds:schemaRefs>
</ds:datastoreItem>
</file>

<file path=customXml/itemProps2.xml><?xml version="1.0" encoding="utf-8"?>
<ds:datastoreItem xmlns:ds="http://schemas.openxmlformats.org/officeDocument/2006/customXml" ds:itemID="{AB5D5CBB-E416-482D-BE94-6B6E91D941E9}"/>
</file>

<file path=customXml/itemProps3.xml><?xml version="1.0" encoding="utf-8"?>
<ds:datastoreItem xmlns:ds="http://schemas.openxmlformats.org/officeDocument/2006/customXml" ds:itemID="{9D3DB428-00F0-47C7-BF3A-AA5A1C454759}">
  <ds:schemaRefs>
    <ds:schemaRef ds:uri="http://schemas.microsoft.com/sharepoint/v3/contenttype/forms"/>
  </ds:schemaRefs>
</ds:datastoreItem>
</file>

<file path=customXml/itemProps4.xml><?xml version="1.0" encoding="utf-8"?>
<ds:datastoreItem xmlns:ds="http://schemas.openxmlformats.org/officeDocument/2006/customXml" ds:itemID="{9D544DC2-F5D4-4460-B28F-474FEE98E880}">
  <ds:schemaRefs>
    <ds:schemaRef ds:uri="http://schemas.microsoft.com/office/2006/metadata/longProperties"/>
  </ds:schemaRefs>
</ds:datastoreItem>
</file>

<file path=customXml/itemProps5.xml><?xml version="1.0" encoding="utf-8"?>
<ds:datastoreItem xmlns:ds="http://schemas.openxmlformats.org/officeDocument/2006/customXml" ds:itemID="{09534672-7399-4B27-A6D7-B12D3A6F644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72</vt:i4>
      </vt:variant>
    </vt:vector>
  </HeadingPairs>
  <TitlesOfParts>
    <vt:vector size="83" baseType="lpstr">
      <vt:lpstr>Instructions</vt:lpstr>
      <vt:lpstr>Authority</vt:lpstr>
      <vt:lpstr>Q1 GMC</vt:lpstr>
      <vt:lpstr>Q1 PHP</vt:lpstr>
      <vt:lpstr>Q2 GMC</vt:lpstr>
      <vt:lpstr>Q2 PHP</vt:lpstr>
      <vt:lpstr>Q3 GMC</vt:lpstr>
      <vt:lpstr>Q3 PHP</vt:lpstr>
      <vt:lpstr>Q4 GMC</vt:lpstr>
      <vt:lpstr>Q4 PHP</vt:lpstr>
      <vt:lpstr>Self-Reporting</vt:lpstr>
      <vt:lpstr>'Q1 PHP'!TitleRegion1.a5.j8.1</vt:lpstr>
      <vt:lpstr>'Q2 GMC'!TitleRegion1.a5.j8.1</vt:lpstr>
      <vt:lpstr>'Q2 PHP'!TitleRegion1.a5.j8.1</vt:lpstr>
      <vt:lpstr>'Q3 GMC'!TitleRegion1.a5.j8.1</vt:lpstr>
      <vt:lpstr>'Q3 PHP'!TitleRegion1.a5.j8.1</vt:lpstr>
      <vt:lpstr>'Q4 GMC'!TitleRegion1.a5.j8.1</vt:lpstr>
      <vt:lpstr>'Q4 PHP'!TitleRegion1.a5.j8.1</vt:lpstr>
      <vt:lpstr>TitleRegion1.a5.j8.1</vt:lpstr>
      <vt:lpstr>'Q1 PHP'!TitleRegion19.a43.j46.1</vt:lpstr>
      <vt:lpstr>'Q2 GMC'!TitleRegion19.a43.j46.1</vt:lpstr>
      <vt:lpstr>'Q2 PHP'!TitleRegion19.a43.j46.1</vt:lpstr>
      <vt:lpstr>'Q3 GMC'!TitleRegion19.a43.j46.1</vt:lpstr>
      <vt:lpstr>'Q3 PHP'!TitleRegion19.a43.j46.1</vt:lpstr>
      <vt:lpstr>'Q4 GMC'!TitleRegion19.a43.j46.1</vt:lpstr>
      <vt:lpstr>'Q4 PHP'!TitleRegion19.a43.j46.1</vt:lpstr>
      <vt:lpstr>TitleRegion19.a43.j46.1</vt:lpstr>
      <vt:lpstr>'Q1 PHP'!TitleRegion22.a50.j53.1</vt:lpstr>
      <vt:lpstr>'Q2 GMC'!TitleRegion22.a50.j53.1</vt:lpstr>
      <vt:lpstr>'Q2 PHP'!TitleRegion22.a50.j53.1</vt:lpstr>
      <vt:lpstr>'Q3 GMC'!TitleRegion22.a50.j53.1</vt:lpstr>
      <vt:lpstr>'Q3 PHP'!TitleRegion22.a50.j53.1</vt:lpstr>
      <vt:lpstr>'Q4 GMC'!TitleRegion22.a50.j53.1</vt:lpstr>
      <vt:lpstr>'Q4 PHP'!TitleRegion22.a50.j53.1</vt:lpstr>
      <vt:lpstr>TitleRegion22.a50.j53.1</vt:lpstr>
      <vt:lpstr>'Q1 PHP'!TitleRegion25.a57.j60.1</vt:lpstr>
      <vt:lpstr>'Q2 GMC'!TitleRegion25.a57.j60.1</vt:lpstr>
      <vt:lpstr>'Q2 PHP'!TitleRegion25.a57.j60.1</vt:lpstr>
      <vt:lpstr>'Q3 GMC'!TitleRegion25.a57.j60.1</vt:lpstr>
      <vt:lpstr>'Q3 PHP'!TitleRegion25.a57.j60.1</vt:lpstr>
      <vt:lpstr>'Q4 GMC'!TitleRegion25.a57.j60.1</vt:lpstr>
      <vt:lpstr>'Q4 PHP'!TitleRegion25.a57.j60.1</vt:lpstr>
      <vt:lpstr>TitleRegion25.a57.j60.1</vt:lpstr>
      <vt:lpstr>'Q1 PHP'!TitleRegion28.a64.j67.1</vt:lpstr>
      <vt:lpstr>'Q2 GMC'!TitleRegion28.a64.j67.1</vt:lpstr>
      <vt:lpstr>'Q2 PHP'!TitleRegion28.a64.j67.1</vt:lpstr>
      <vt:lpstr>'Q3 GMC'!TitleRegion28.a64.j67.1</vt:lpstr>
      <vt:lpstr>'Q3 PHP'!TitleRegion28.a64.j67.1</vt:lpstr>
      <vt:lpstr>'Q4 GMC'!TitleRegion28.a64.j67.1</vt:lpstr>
      <vt:lpstr>'Q4 PHP'!TitleRegion28.a64.j67.1</vt:lpstr>
      <vt:lpstr>TitleRegion28.a64.j67.1</vt:lpstr>
      <vt:lpstr>'Q1 PHP'!TitleRegion31.a71.j74.1</vt:lpstr>
      <vt:lpstr>'Q2 GMC'!TitleRegion31.a71.j74.1</vt:lpstr>
      <vt:lpstr>'Q2 PHP'!TitleRegion31.a71.j74.1</vt:lpstr>
      <vt:lpstr>'Q3 GMC'!TitleRegion31.a71.j74.1</vt:lpstr>
      <vt:lpstr>'Q3 PHP'!TitleRegion31.a71.j74.1</vt:lpstr>
      <vt:lpstr>'Q4 GMC'!TitleRegion31.a71.j74.1</vt:lpstr>
      <vt:lpstr>'Q4 PHP'!TitleRegion31.a71.j74.1</vt:lpstr>
      <vt:lpstr>TitleRegion31.a71.j74.1</vt:lpstr>
      <vt:lpstr>'Q1 PHP'!TitleRegion4.a12.j15.1</vt:lpstr>
      <vt:lpstr>'Q2 GMC'!TitleRegion4.a12.j15.1</vt:lpstr>
      <vt:lpstr>'Q2 PHP'!TitleRegion4.a12.j15.1</vt:lpstr>
      <vt:lpstr>'Q3 GMC'!TitleRegion4.a12.j15.1</vt:lpstr>
      <vt:lpstr>'Q3 PHP'!TitleRegion4.a12.j15.1</vt:lpstr>
      <vt:lpstr>'Q4 GMC'!TitleRegion4.a12.j15.1</vt:lpstr>
      <vt:lpstr>'Q4 PHP'!TitleRegion4.a12.j15.1</vt:lpstr>
      <vt:lpstr>TitleRegion4.a12.j15.1</vt:lpstr>
      <vt:lpstr>'Q1 PHP'!TitleRegion43.a99.j102.1</vt:lpstr>
      <vt:lpstr>'Q2 GMC'!TitleRegion43.a99.j102.1</vt:lpstr>
      <vt:lpstr>'Q2 PHP'!TitleRegion43.a99.j102.1</vt:lpstr>
      <vt:lpstr>'Q3 GMC'!TitleRegion43.a99.j102.1</vt:lpstr>
      <vt:lpstr>'Q3 PHP'!TitleRegion43.a99.j102.1</vt:lpstr>
      <vt:lpstr>'Q4 GMC'!TitleRegion43.a99.j102.1</vt:lpstr>
      <vt:lpstr>'Q4 PHP'!TitleRegion43.a99.j102.1</vt:lpstr>
      <vt:lpstr>TitleRegion43.a99.j102.1</vt:lpstr>
      <vt:lpstr>'Q1 PHP'!TitleRegion7.a19.j22.1</vt:lpstr>
      <vt:lpstr>'Q2 GMC'!TitleRegion7.a19.j22.1</vt:lpstr>
      <vt:lpstr>'Q2 PHP'!TitleRegion7.a19.j22.1</vt:lpstr>
      <vt:lpstr>'Q3 GMC'!TitleRegion7.a19.j22.1</vt:lpstr>
      <vt:lpstr>'Q3 PHP'!TitleRegion7.a19.j22.1</vt:lpstr>
      <vt:lpstr>'Q4 GMC'!TitleRegion7.a19.j22.1</vt:lpstr>
      <vt:lpstr>'Q4 PHP'!TitleRegion7.a19.j22.1</vt:lpstr>
      <vt:lpstr>TitleRegion7.a19.j22.1</vt:lpstr>
    </vt:vector>
  </TitlesOfParts>
  <Manager/>
  <Company>DHCS and CDPH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DMC Performance Measures Template</dc:title>
  <dc:subject/>
  <dc:creator>Department of Health Care Services</dc:creator>
  <cp:keywords>Dental, Denti-Cal, DMC, APL</cp:keywords>
  <dc:description/>
  <cp:lastModifiedBy>Gomez, Jasmine@DHCS</cp:lastModifiedBy>
  <cp:revision/>
  <dcterms:created xsi:type="dcterms:W3CDTF">2015-01-29T23:32:06Z</dcterms:created>
  <dcterms:modified xsi:type="dcterms:W3CDTF">2025-10-24T22:01:26Z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0x010100EEE380F46F125946A8B4C4C90D9FFCDC00EF7B5F1A49D6C44F9EF3E441EAB6FA91</vt:lpwstr>
  </property>
  <property fmtid="{D5CDD505-2E9C-101B-9397-08002B2CF9AE}" pid="3" name="TAGender">
    <vt:lpwstr/>
  </property>
  <property fmtid="{D5CDD505-2E9C-101B-9397-08002B2CF9AE}" pid="4" name="TAGEthnicity">
    <vt:lpwstr/>
  </property>
  <property fmtid="{D5CDD505-2E9C-101B-9397-08002B2CF9AE}" pid="5" name="Publication Type">
    <vt:lpwstr/>
  </property>
  <property fmtid="{D5CDD505-2E9C-101B-9397-08002B2CF9AE}" pid="6" name="PublishingContactName">
    <vt:lpwstr>Ashneil Shergill</vt:lpwstr>
  </property>
  <property fmtid="{D5CDD505-2E9C-101B-9397-08002B2CF9AE}" pid="7" name="Abstract">
    <vt:lpwstr>Copy of APL 18-006 DMC PM Deliverable Template</vt:lpwstr>
  </property>
  <property fmtid="{D5CDD505-2E9C-101B-9397-08002B2CF9AE}" pid="8" name="TAGBusPart">
    <vt:lpwstr/>
  </property>
  <property fmtid="{D5CDD505-2E9C-101B-9397-08002B2CF9AE}" pid="9" name="Topics">
    <vt:lpwstr>23;#;#24;#;#65;#</vt:lpwstr>
  </property>
  <property fmtid="{D5CDD505-2E9C-101B-9397-08002B2CF9AE}" pid="10" name="Language">
    <vt:lpwstr>English</vt:lpwstr>
  </property>
  <property fmtid="{D5CDD505-2E9C-101B-9397-08002B2CF9AE}" pid="11" name="Organization">
    <vt:lpwstr>36</vt:lpwstr>
  </property>
  <property fmtid="{D5CDD505-2E9C-101B-9397-08002B2CF9AE}" pid="12" name="Reading Level">
    <vt:lpwstr/>
  </property>
  <property fmtid="{D5CDD505-2E9C-101B-9397-08002B2CF9AE}" pid="13" name="TAGAge">
    <vt:lpwstr/>
  </property>
  <property fmtid="{D5CDD505-2E9C-101B-9397-08002B2CF9AE}" pid="14" name="xd_Signature">
    <vt:lpwstr/>
  </property>
  <property fmtid="{D5CDD505-2E9C-101B-9397-08002B2CF9AE}" pid="15" name="display_urn:schemas-microsoft-com:office:office#Editor">
    <vt:lpwstr>System Account</vt:lpwstr>
  </property>
  <property fmtid="{D5CDD505-2E9C-101B-9397-08002B2CF9AE}" pid="16" name="Order">
    <vt:lpwstr>276400.000000000</vt:lpwstr>
  </property>
  <property fmtid="{D5CDD505-2E9C-101B-9397-08002B2CF9AE}" pid="17" name="TemplateUrl">
    <vt:lpwstr/>
  </property>
  <property fmtid="{D5CDD505-2E9C-101B-9397-08002B2CF9AE}" pid="18" name="xd_ProgID">
    <vt:lpwstr/>
  </property>
  <property fmtid="{D5CDD505-2E9C-101B-9397-08002B2CF9AE}" pid="19" name="PublishingStartDate">
    <vt:lpwstr/>
  </property>
  <property fmtid="{D5CDD505-2E9C-101B-9397-08002B2CF9AE}" pid="20" name="PublishingExpirationDate">
    <vt:lpwstr/>
  </property>
  <property fmtid="{D5CDD505-2E9C-101B-9397-08002B2CF9AE}" pid="21" name="display_urn:schemas-microsoft-com:office:office#Author">
    <vt:lpwstr>System Account</vt:lpwstr>
  </property>
  <property fmtid="{D5CDD505-2E9C-101B-9397-08002B2CF9AE}" pid="22" name="TaxCatchAll">
    <vt:lpwstr/>
  </property>
  <property fmtid="{D5CDD505-2E9C-101B-9397-08002B2CF9AE}" pid="23" name="lcf76f155ced4ddcb4097134ff3c332f">
    <vt:lpwstr/>
  </property>
  <property fmtid="{D5CDD505-2E9C-101B-9397-08002B2CF9AE}" pid="24" name="MediaServiceImageTags">
    <vt:lpwstr/>
  </property>
  <property fmtid="{D5CDD505-2E9C-101B-9397-08002B2CF9AE}" pid="25" name="ComplianceAssetId">
    <vt:lpwstr/>
  </property>
  <property fmtid="{D5CDD505-2E9C-101B-9397-08002B2CF9AE}" pid="26" name="_ExtendedDescription">
    <vt:lpwstr/>
  </property>
  <property fmtid="{D5CDD505-2E9C-101B-9397-08002B2CF9AE}" pid="27" name="TriggerFlowInfo">
    <vt:lpwstr/>
  </property>
  <property fmtid="{D5CDD505-2E9C-101B-9397-08002B2CF9AE}" pid="28" name="_dlc_DocIdItemGuid">
    <vt:lpwstr>6686482b-b2bc-4933-9ead-fc2fa9834fe1</vt:lpwstr>
  </property>
  <property fmtid="{D5CDD505-2E9C-101B-9397-08002B2CF9AE}" pid="29" name="Division">
    <vt:lpwstr>12;#Medi-Cal Dental Services|af3875a3-6e7e-4cf7-99fc-8e11a8b4112c</vt:lpwstr>
  </property>
</Properties>
</file>