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19.xml" ContentType="application/vnd.openxmlformats-officedocument.presentationml.tags+xml"/>
  <Override PartName="/ppt/tags/tag222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18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17.xml" ContentType="application/vnd.openxmlformats-officedocument.presentationml.tags+xml"/>
  <Override PartName="/ppt/tags/tag232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16.xml" ContentType="application/vnd.openxmlformats-officedocument.presentationml.tags+xml"/>
  <Override PartName="/ppt/tags/tag233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15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21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23.xml" ContentType="application/vnd.openxmlformats-officedocument.presentationml.tags+xml"/>
  <Override PartName="/ppt/tags/tag246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14.xml" ContentType="application/vnd.openxmlformats-officedocument.presentationml.tags+xml"/>
  <Override PartName="/ppt/tags/tag24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213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24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212.xml" ContentType="application/vnd.openxmlformats-officedocument.presentationml.tags+xml"/>
  <Override PartName="/ppt/tags/tag225.xml" ContentType="application/vnd.openxmlformats-officedocument.presentationml.tags+xml"/>
  <Override PartName="/ppt/tags/tag330.xml" ContentType="application/vnd.openxmlformats-officedocument.presentationml.tags+xml"/>
  <Override PartName="/ppt/tags/tag21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210.xml" ContentType="application/vnd.openxmlformats-officedocument.presentationml.tags+xml"/>
  <Override PartName="/ppt/tags/tag260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209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22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208.xml" ContentType="application/vnd.openxmlformats-officedocument.presentationml.tags+xml"/>
  <Override PartName="/ppt/tags/tag264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207.xml" ContentType="application/vnd.openxmlformats-officedocument.presentationml.tags+xml"/>
  <Override PartName="/ppt/tags/tag265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220.xml" ContentType="application/vnd.openxmlformats-officedocument.presentationml.tags+xml"/>
  <Override PartName="/ppt/tags/tag227.xml" ContentType="application/vnd.openxmlformats-officedocument.presentationml.tags+xml"/>
  <Override PartName="/ppt/tags/tag402.xml" ContentType="application/vnd.openxmlformats-officedocument.presentationml.tags+xml"/>
  <Override PartName="/ppt/tags/tag206.xml" ContentType="application/vnd.openxmlformats-officedocument.presentationml.tags+xml"/>
  <Override PartName="/ppt/tags/tag22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05.xml" ContentType="application/vnd.openxmlformats-officedocument.presentationml.tags+xml"/>
  <Override PartName="/ppt/tags/tag204.xml" ContentType="application/vnd.openxmlformats-officedocument.presentationml.tags+xml"/>
  <Override PartName="/ppt/tags/tag203.xml" ContentType="application/vnd.openxmlformats-officedocument.presentationml.tags+xml"/>
  <Override PartName="/ppt/tags/tag202.xml" ContentType="application/vnd.openxmlformats-officedocument.presentationml.tags+xml"/>
  <Override PartName="/ppt/tags/tag201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198.xml" ContentType="application/vnd.openxmlformats-officedocument.presentationml.tags+xml"/>
  <Override PartName="/ppt/tags/tag197.xml" ContentType="application/vnd.openxmlformats-officedocument.presentationml.tags+xml"/>
  <Override PartName="/ppt/tags/tag196.xml" ContentType="application/vnd.openxmlformats-officedocument.presentationml.tags+xml"/>
  <Override PartName="/ppt/tags/tag195.xml" ContentType="application/vnd.openxmlformats-officedocument.presentationml.tags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tags/tag188.xml" ContentType="application/vnd.openxmlformats-officedocument.presentationml.tags+xml"/>
  <Override PartName="/ppt/tags/tag187.xml" ContentType="application/vnd.openxmlformats-officedocument.presentationml.tags+xml"/>
  <Override PartName="/ppt/tags/tag229.xml" ContentType="application/vnd.openxmlformats-officedocument.presentationml.tags+xml"/>
  <Override PartName="/ppt/tags/tag266.xml" ContentType="application/vnd.openxmlformats-officedocument.presentationml.tags+xml"/>
  <Override PartName="/ppt/tags/tag186.xml" ContentType="application/vnd.openxmlformats-officedocument.presentationml.tags+xml"/>
  <Override PartName="/ppt/tags/tag185.xml" ContentType="application/vnd.openxmlformats-officedocument.presentationml.tags+xml"/>
  <Override PartName="/ppt/tags/tag184.xml" ContentType="application/vnd.openxmlformats-officedocument.presentationml.tags+xml"/>
  <Override PartName="/ppt/tags/tag183.xml" ContentType="application/vnd.openxmlformats-officedocument.presentationml.tags+xml"/>
  <Override PartName="/ppt/tags/tag182.xml" ContentType="application/vnd.openxmlformats-officedocument.presentationml.tags+xml"/>
  <Override PartName="/ppt/tags/tag181.xml" ContentType="application/vnd.openxmlformats-officedocument.presentationml.tags+xml"/>
  <Override PartName="/ppt/tags/tag180.xml" ContentType="application/vnd.openxmlformats-officedocument.presentationml.tags+xml"/>
  <Override PartName="/ppt/tags/tag179.xml" ContentType="application/vnd.openxmlformats-officedocument.presentationml.tags+xml"/>
  <Override PartName="/ppt/tags/tag178.xml" ContentType="application/vnd.openxmlformats-officedocument.presentationml.tags+xml"/>
  <Override PartName="/ppt/tags/tag177.xml" ContentType="application/vnd.openxmlformats-officedocument.presentationml.tags+xml"/>
  <Override PartName="/ppt/tags/tag176.xml" ContentType="application/vnd.openxmlformats-officedocument.presentationml.tags+xml"/>
  <Override PartName="/ppt/tags/tag175.xml" ContentType="application/vnd.openxmlformats-officedocument.presentationml.tags+xml"/>
  <Override PartName="/ppt/tags/tag174.xml" ContentType="application/vnd.openxmlformats-officedocument.presentationml.tags+xml"/>
  <Override PartName="/ppt/tags/tag173.xml" ContentType="application/vnd.openxmlformats-officedocument.presentationml.tags+xml"/>
  <Override PartName="/ppt/tags/tag172.xml" ContentType="application/vnd.openxmlformats-officedocument.presentationml.tags+xml"/>
  <Override PartName="/ppt/tags/tag17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65.xml" ContentType="application/vnd.openxmlformats-officedocument.presentationml.tags+xml"/>
  <Override PartName="/ppt/tags/tag164.xml" ContentType="application/vnd.openxmlformats-officedocument.presentationml.tags+xml"/>
  <Override PartName="/ppt/tags/tag163.xml" ContentType="application/vnd.openxmlformats-officedocument.presentationml.tags+xml"/>
  <Override PartName="/ppt/tags/tag162.xml" ContentType="application/vnd.openxmlformats-officedocument.presentationml.tags+xml"/>
  <Override PartName="/ppt/tags/tag161.xml" ContentType="application/vnd.openxmlformats-officedocument.presentationml.tags+xml"/>
  <Override PartName="/ppt/tags/tag160.xml" ContentType="application/vnd.openxmlformats-officedocument.presentationml.tags+xml"/>
  <Override PartName="/ppt/tags/tag159.xml" ContentType="application/vnd.openxmlformats-officedocument.presentationml.tags+xml"/>
  <Override PartName="/ppt/tags/tag158.xml" ContentType="application/vnd.openxmlformats-officedocument.presentationml.tags+xml"/>
  <Override PartName="/ppt/tags/tag157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48.xml" ContentType="application/vnd.openxmlformats-officedocument.presentationml.tags+xml"/>
  <Override PartName="/ppt/tags/tag147.xml" ContentType="application/vnd.openxmlformats-officedocument.presentationml.tags+xml"/>
  <Override PartName="/ppt/tags/tag146.xml" ContentType="application/vnd.openxmlformats-officedocument.presentationml.tags+xml"/>
  <Override PartName="/ppt/tags/tag145.xml" ContentType="application/vnd.openxmlformats-officedocument.presentationml.tags+xml"/>
  <Override PartName="/ppt/tags/tag144.xml" ContentType="application/vnd.openxmlformats-officedocument.presentationml.tags+xml"/>
  <Override PartName="/ppt/tags/tag143.xml" ContentType="application/vnd.openxmlformats-officedocument.presentationml.tags+xml"/>
  <Override PartName="/ppt/tags/tag142.xml" ContentType="application/vnd.openxmlformats-officedocument.presentationml.tags+xml"/>
  <Override PartName="/ppt/tags/tag141.xml" ContentType="application/vnd.openxmlformats-officedocument.presentationml.tags+xml"/>
  <Override PartName="/ppt/tags/tag140.xml" ContentType="application/vnd.openxmlformats-officedocument.presentationml.tags+xml"/>
  <Override PartName="/ppt/tags/tag139.xml" ContentType="application/vnd.openxmlformats-officedocument.presentationml.tags+xml"/>
  <Override PartName="/ppt/tags/tag138.xml" ContentType="application/vnd.openxmlformats-officedocument.presentationml.tags+xml"/>
  <Override PartName="/ppt/tags/tag331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864" r:id="rId5"/>
  </p:sldMasterIdLst>
  <p:notesMasterIdLst>
    <p:notesMasterId r:id="rId21"/>
  </p:notesMasterIdLst>
  <p:handoutMasterIdLst>
    <p:handoutMasterId r:id="rId22"/>
  </p:handoutMasterIdLst>
  <p:sldIdLst>
    <p:sldId id="2147473188" r:id="rId6"/>
    <p:sldId id="2147472974" r:id="rId7"/>
    <p:sldId id="2147474024" r:id="rId8"/>
    <p:sldId id="2147473833" r:id="rId9"/>
    <p:sldId id="2147472972" r:id="rId10"/>
    <p:sldId id="2147474045" r:id="rId11"/>
    <p:sldId id="2147473280" r:id="rId12"/>
    <p:sldId id="2147473889" r:id="rId13"/>
    <p:sldId id="2147474043" r:id="rId14"/>
    <p:sldId id="2147473955" r:id="rId15"/>
    <p:sldId id="2147474044" r:id="rId16"/>
    <p:sldId id="2147474014" r:id="rId17"/>
    <p:sldId id="2147474036" r:id="rId18"/>
    <p:sldId id="2147474038" r:id="rId19"/>
    <p:sldId id="2147473828" r:id="rId20"/>
  </p:sldIdLst>
  <p:sldSz cx="12192000" cy="6858000"/>
  <p:notesSz cx="68580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SWG 2" id="{FA39675D-F9FB-43C4-85CF-F811D982F0D8}">
          <p14:sldIdLst>
            <p14:sldId id="2147473188"/>
            <p14:sldId id="2147472974"/>
            <p14:sldId id="2147474024"/>
            <p14:sldId id="2147473833"/>
            <p14:sldId id="2147472972"/>
            <p14:sldId id="2147474045"/>
            <p14:sldId id="2147473280"/>
            <p14:sldId id="2147473889"/>
            <p14:sldId id="2147474043"/>
            <p14:sldId id="2147473955"/>
            <p14:sldId id="2147474044"/>
            <p14:sldId id="2147474014"/>
            <p14:sldId id="2147474036"/>
            <p14:sldId id="2147474038"/>
            <p14:sldId id="21474738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8FAFC"/>
    <a:srgbClr val="2487BE"/>
    <a:srgbClr val="17315A"/>
    <a:srgbClr val="F7E5F0"/>
    <a:srgbClr val="F4F4F4"/>
    <a:srgbClr val="12A4DD"/>
    <a:srgbClr val="BFBFBF"/>
    <a:srgbClr val="A6A6A6"/>
    <a:srgbClr val="D7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C7C67-7C47-4EAF-B7B8-F01C9FA213C4}" v="1878" dt="2022-12-02T11:07:41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 autoAdjust="0"/>
    <p:restoredTop sz="86307" autoAdjust="0"/>
  </p:normalViewPr>
  <p:slideViewPr>
    <p:cSldViewPr snapToGrid="0" snapToObjects="1">
      <p:cViewPr varScale="1">
        <p:scale>
          <a:sx n="74" d="100"/>
          <a:sy n="74" d="100"/>
        </p:scale>
        <p:origin x="288" y="86"/>
      </p:cViewPr>
      <p:guideLst/>
    </p:cSldViewPr>
  </p:slideViewPr>
  <p:outlineViewPr>
    <p:cViewPr>
      <p:scale>
        <a:sx n="33" d="100"/>
        <a:sy n="33" d="100"/>
      </p:scale>
      <p:origin x="0" y="-16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0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5 March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259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00775" tIns="46412" rIns="92825" bIns="46412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25" tIns="46412" rIns="900775" bIns="46412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557213"/>
            <a:ext cx="5578475" cy="3138487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2825" tIns="46412" rIns="92825" bIns="46412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00775" tIns="46412" rIns="92825" bIns="46412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25" tIns="46412" rIns="900775" bIns="46412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713" y="4473715"/>
            <a:ext cx="5438575" cy="100680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557213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7"/>
            <a:ext cx="5438575" cy="170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7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3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5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0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1D0605-F733-4CAC-8E9C-28A8FB5D0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</p:spTree>
    <p:extLst>
      <p:ext uri="{BB962C8B-B14F-4D97-AF65-F5344CB8AC3E}">
        <p14:creationId xmlns:p14="http://schemas.microsoft.com/office/powerpoint/2010/main" val="56702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2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A0250FF-D792-40A8-B2C6-2770C05D1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1D0605-F733-4CAC-8E9C-28A8FB5D0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2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1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3.svg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3.sv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.png"/><Relationship Id="rId5" Type="http://schemas.openxmlformats.org/officeDocument/2006/relationships/tags" Target="../tags/tag87.xml"/><Relationship Id="rId10" Type="http://schemas.openxmlformats.org/officeDocument/2006/relationships/image" Target="../media/image8.emf"/><Relationship Id="rId4" Type="http://schemas.openxmlformats.org/officeDocument/2006/relationships/tags" Target="../tags/tag86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3.sv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.svg"/><Relationship Id="rId5" Type="http://schemas.openxmlformats.org/officeDocument/2006/relationships/tags" Target="../tags/tag102.xml"/><Relationship Id="rId10" Type="http://schemas.openxmlformats.org/officeDocument/2006/relationships/image" Target="../media/image2.png"/><Relationship Id="rId4" Type="http://schemas.openxmlformats.org/officeDocument/2006/relationships/tags" Target="../tags/tag101.xml"/><Relationship Id="rId9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4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0.sv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9.png"/><Relationship Id="rId5" Type="http://schemas.openxmlformats.org/officeDocument/2006/relationships/tags" Target="../tags/tag124.xml"/><Relationship Id="rId10" Type="http://schemas.openxmlformats.org/officeDocument/2006/relationships/image" Target="../media/image4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0.sv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4.emf"/><Relationship Id="rId5" Type="http://schemas.openxmlformats.org/officeDocument/2006/relationships/tags" Target="../tags/tag131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30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8.xml"/><Relationship Id="rId7" Type="http://schemas.openxmlformats.org/officeDocument/2006/relationships/image" Target="../media/image4.em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13.jpeg"/><Relationship Id="rId4" Type="http://schemas.openxmlformats.org/officeDocument/2006/relationships/tags" Target="../tags/tag159.xml"/><Relationship Id="rId9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6.png"/><Relationship Id="rId5" Type="http://schemas.openxmlformats.org/officeDocument/2006/relationships/tags" Target="../tags/tag31.xml"/><Relationship Id="rId10" Type="http://schemas.openxmlformats.org/officeDocument/2006/relationships/image" Target="../media/image1.emf"/><Relationship Id="rId4" Type="http://schemas.openxmlformats.org/officeDocument/2006/relationships/tags" Target="../tags/tag30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image" Target="../media/image1.emf"/><Relationship Id="rId4" Type="http://schemas.openxmlformats.org/officeDocument/2006/relationships/tags" Target="../tags/tag163.xml"/><Relationship Id="rId9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7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81.xml"/><Relationship Id="rId7" Type="http://schemas.openxmlformats.org/officeDocument/2006/relationships/slideMaster" Target="../slideMasters/slideMaster2.xml"/><Relationship Id="rId12" Type="http://schemas.openxmlformats.org/officeDocument/2006/relationships/image" Target="../media/image10.sv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9.png"/><Relationship Id="rId5" Type="http://schemas.openxmlformats.org/officeDocument/2006/relationships/tags" Target="../tags/tag183.xml"/><Relationship Id="rId10" Type="http://schemas.openxmlformats.org/officeDocument/2006/relationships/image" Target="../media/image14.jpeg"/><Relationship Id="rId4" Type="http://schemas.openxmlformats.org/officeDocument/2006/relationships/tags" Target="../tags/tag182.xml"/><Relationship Id="rId9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4.emf"/><Relationship Id="rId4" Type="http://schemas.openxmlformats.org/officeDocument/2006/relationships/tags" Target="../tags/tag188.xml"/><Relationship Id="rId9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0.sv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9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1.emf"/><Relationship Id="rId5" Type="http://schemas.openxmlformats.org/officeDocument/2006/relationships/tags" Target="../tags/tag196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9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.sv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9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1.emf"/><Relationship Id="rId5" Type="http://schemas.openxmlformats.org/officeDocument/2006/relationships/tags" Target="../tags/tag204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10.sv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9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4.emf"/><Relationship Id="rId5" Type="http://schemas.openxmlformats.org/officeDocument/2006/relationships/tags" Target="../tags/tag212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211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10.sv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9.png"/><Relationship Id="rId5" Type="http://schemas.openxmlformats.org/officeDocument/2006/relationships/tags" Target="../tags/tag220.xml"/><Relationship Id="rId10" Type="http://schemas.openxmlformats.org/officeDocument/2006/relationships/image" Target="../media/image1.emf"/><Relationship Id="rId4" Type="http://schemas.openxmlformats.org/officeDocument/2006/relationships/tags" Target="../tags/tag219.xml"/><Relationship Id="rId9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0.sv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9.png"/><Relationship Id="rId5" Type="http://schemas.openxmlformats.org/officeDocument/2006/relationships/tags" Target="../tags/tag227.xml"/><Relationship Id="rId10" Type="http://schemas.openxmlformats.org/officeDocument/2006/relationships/image" Target="../media/image4.emf"/><Relationship Id="rId4" Type="http://schemas.openxmlformats.org/officeDocument/2006/relationships/tags" Target="../tags/tag226.xml"/><Relationship Id="rId9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6.png"/><Relationship Id="rId4" Type="http://schemas.openxmlformats.org/officeDocument/2006/relationships/tags" Target="../tags/tag37.xml"/><Relationship Id="rId9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3.sv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2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4.emf"/><Relationship Id="rId5" Type="http://schemas.openxmlformats.org/officeDocument/2006/relationships/tags" Target="../tags/tag234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33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3.sv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2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1.emf"/><Relationship Id="rId5" Type="http://schemas.openxmlformats.org/officeDocument/2006/relationships/tags" Target="../tags/tag242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4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3.sv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2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4.emf"/><Relationship Id="rId5" Type="http://schemas.openxmlformats.org/officeDocument/2006/relationships/tags" Target="../tags/tag250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49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10.svg"/><Relationship Id="rId5" Type="http://schemas.openxmlformats.org/officeDocument/2006/relationships/tags" Target="../tags/tag258.xml"/><Relationship Id="rId10" Type="http://schemas.openxmlformats.org/officeDocument/2006/relationships/image" Target="../media/image9.png"/><Relationship Id="rId4" Type="http://schemas.openxmlformats.org/officeDocument/2006/relationships/tags" Target="../tags/tag257.xml"/><Relationship Id="rId9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4.emf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sv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6.png"/><Relationship Id="rId4" Type="http://schemas.openxmlformats.org/officeDocument/2006/relationships/tags" Target="../tags/tag43.xml"/><Relationship Id="rId9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3.sv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png"/><Relationship Id="rId5" Type="http://schemas.openxmlformats.org/officeDocument/2006/relationships/tags" Target="../tags/tag50.xml"/><Relationship Id="rId10" Type="http://schemas.openxmlformats.org/officeDocument/2006/relationships/image" Target="../media/image7.jpeg"/><Relationship Id="rId4" Type="http://schemas.openxmlformats.org/officeDocument/2006/relationships/tags" Target="../tags/tag49.xml"/><Relationship Id="rId9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6.png"/><Relationship Id="rId5" Type="http://schemas.openxmlformats.org/officeDocument/2006/relationships/tags" Target="../tags/tag56.xml"/><Relationship Id="rId10" Type="http://schemas.openxmlformats.org/officeDocument/2006/relationships/image" Target="../media/image4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.sv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3.sv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3.sv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085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BB6CD89-90EC-45D5-996D-D6FB21B80E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242672-50A8-42A2-A936-934359A3E9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4B7D16-F9CB-48BF-B022-C328FD720C03}"/>
              </a:ext>
            </a:extLst>
          </p:cNvPr>
          <p:cNvSpPr txBox="1">
            <a:spLocks/>
          </p:cNvSpPr>
          <p:nvPr userDrawn="1"/>
        </p:nvSpPr>
        <p:spPr>
          <a:xfrm>
            <a:off x="4221659" y="6126733"/>
            <a:ext cx="6055936" cy="551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/>
              <a:t>Information contained in this file is confidential, preliminary, and pre-decisional</a:t>
            </a:r>
          </a:p>
        </p:txBody>
      </p:sp>
      <p:pic>
        <p:nvPicPr>
          <p:cNvPr id="2320" name="Picture 272" descr="California Department of Managed Health Care">
            <a:extLst>
              <a:ext uri="{FF2B5EF4-FFF2-40B4-BE49-F238E27FC236}">
                <a16:creationId xmlns:a16="http://schemas.microsoft.com/office/drawing/2014/main" id="{98A1E969-9501-40BB-9EA9-AB2B8859E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93" y="6170501"/>
            <a:ext cx="1337627" cy="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713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BC5DE0-E8FA-4605-B9F1-E2DF6DF8AD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8F7185-B4F7-4891-B9A0-87F3829F06C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DC99B189-4C7D-438F-A2B5-BD4F9C986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899DAE-FDD8-41A1-B3AF-06A7AFDD8A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2329CE-3A80-4369-B611-12FA03262821}"/>
              </a:ext>
            </a:extLst>
          </p:cNvPr>
          <p:cNvSpPr txBox="1">
            <a:spLocks/>
          </p:cNvSpPr>
          <p:nvPr userDrawn="1"/>
        </p:nvSpPr>
        <p:spPr>
          <a:xfrm>
            <a:off x="9001125" y="14070"/>
            <a:ext cx="3046207" cy="342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19E7D630-3299-4C1F-B1DB-043F696B0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161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F7D0E2-8EC9-4356-978B-43DCAF603E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619DC-3CD9-482F-895D-04013D02B972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5F0ADF0B-4C3A-4CE9-A55E-421D7099C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F0EE-C174-4547-9060-8D9AC528BC73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235B75-4199-4DDB-9667-D1EE9E546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26416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0663-6832-4D28-91AD-3485AA0F5642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7" name="Picture 272" descr="California Department of Managed Health Care">
            <a:extLst>
              <a:ext uri="{FF2B5EF4-FFF2-40B4-BE49-F238E27FC236}">
                <a16:creationId xmlns:a16="http://schemas.microsoft.com/office/drawing/2014/main" id="{8C27A034-EC8C-4CD0-A154-A87B1F57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13" y="3799840"/>
            <a:ext cx="2163574" cy="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1371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4142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72331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203B8CB-2D66-4A87-97BE-C075F9B2DD8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565412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Random">
            <a:extLst>
              <a:ext uri="{FF2B5EF4-FFF2-40B4-BE49-F238E27FC236}">
                <a16:creationId xmlns:a16="http://schemas.microsoft.com/office/drawing/2014/main" id="{548EE0E5-BA36-48EB-9B6F-392B9606B40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6166"/>
            <a:ext cx="45765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en-US" sz="700" i="0" dirty="0">
                <a:solidFill>
                  <a:schemeClr val="bg2"/>
                </a:solidFill>
              </a:rPr>
              <a:t>Preliminary, proprietary, and pre-decisional. Any use of this material without specific permission is </a:t>
            </a:r>
            <a:r>
              <a:rPr lang="en-US" sz="700" i="0" dirty="0">
                <a:solidFill>
                  <a:schemeClr val="tx1"/>
                </a:solidFill>
              </a:rPr>
              <a:t>strictly prohibited</a:t>
            </a:r>
          </a:p>
        </p:txBody>
      </p:sp>
      <p:sp>
        <p:nvSpPr>
          <p:cNvPr id="19" name="Random">
            <a:extLst>
              <a:ext uri="{FF2B5EF4-FFF2-40B4-BE49-F238E27FC236}">
                <a16:creationId xmlns:a16="http://schemas.microsoft.com/office/drawing/2014/main" id="{5893EF8F-B9A5-472B-907A-571580CFBC3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6523685" y="26166"/>
            <a:ext cx="5113579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7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Document intended to provide insight on currently available information for consideration and not specific advice</a:t>
            </a:r>
            <a:endParaRPr lang="en-US" sz="700" i="0" baseline="0" dirty="0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BA5D50-CF6A-4806-92F0-77BC55172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0666" y="169103"/>
            <a:ext cx="1386598" cy="10772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lang="en-US" sz="700" baseline="0" smtClean="0"/>
            </a:lvl1pPr>
          </a:lstStyle>
          <a:p>
            <a:r>
              <a:rPr lang="en-US"/>
              <a:t>Current as of September 12,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2" descr="California Department of Managed Health Care">
            <a:extLst>
              <a:ext uri="{FF2B5EF4-FFF2-40B4-BE49-F238E27FC236}">
                <a16:creationId xmlns:a16="http://schemas.microsoft.com/office/drawing/2014/main" id="{8E65BF38-05E2-4089-81FD-277346EEA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783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6723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335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cumenttype">
            <a:extLst>
              <a:ext uri="{FF2B5EF4-FFF2-40B4-BE49-F238E27FC236}">
                <a16:creationId xmlns:a16="http://schemas.microsoft.com/office/drawing/2014/main" id="{58B297AB-9048-4535-ABC7-E966C42814F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736C79BE-C481-48E4-A594-4A5445BFF375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D75830C-ADDA-4DD0-BBE5-8B2A38752E0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73829D-6AB9-40E5-9804-2276B8D8A9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B1497-05AE-4D06-B056-D78C79B0A3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6194B482-7CBB-4DD9-9F16-DA7A11E90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82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76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2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83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831930FD-85A5-45AB-85ED-463F038CA09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8530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0B4CE2CC-5184-4B6F-982F-E72FABAC162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7EAB60-47B4-4E4D-8F5D-ABC71B4874E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D4E485-D760-4715-9B84-C1CEB4C66F84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19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0518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4DFA43-2262-4411-932B-1B7E149F82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8EF8E1-338E-425C-87D9-FB179FEA512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318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FC4671-488F-44E2-B31C-5AE57B505F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59D40D-F3EC-403F-9B19-49A668FC68D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3011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2DE9A0B-B1FE-475B-8F48-D21FF5B632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4AD3E1-0673-488E-9F9F-5052C43B4723}"/>
              </a:ext>
            </a:extLst>
          </p:cNvPr>
          <p:cNvSpPr txBox="1">
            <a:spLocks/>
          </p:cNvSpPr>
          <p:nvPr userDrawn="1"/>
        </p:nvSpPr>
        <p:spPr>
          <a:xfrm>
            <a:off x="256351" y="-4229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Picture 272" descr="California Department of Managed Health Care">
            <a:extLst>
              <a:ext uri="{FF2B5EF4-FFF2-40B4-BE49-F238E27FC236}">
                <a16:creationId xmlns:a16="http://schemas.microsoft.com/office/drawing/2014/main" id="{E6CB4072-149D-4EBA-96B3-9E9CFFF97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5064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E8220A-B538-497F-81DC-59D66473F05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A3D229-3AA6-400D-8773-5E5C127F93B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1787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657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A34FCF-BCC6-47D1-BE41-A0A8B5DC37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B52C24-434B-4C83-A224-201C1B0AB301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7199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93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0CCA75F-D3E5-43CA-AB23-447E3CE1BA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5F6D3-65A6-4C71-B9AD-006B53C26F5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08058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54BEC5-1EAB-4917-B7E5-CEE62E6B7E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B8EFBB-4991-4A15-854B-B114E42A303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08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EF144-4600-4644-8D1D-18D3CCD6F41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5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5DD6DE-F6F5-4E02-920B-E6104AF03A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30988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756B9-56A0-4EFD-A8A8-3FE09773170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ED6C3170-E680-4106-B057-D799D7C6E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775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4F43695-9F0E-4C56-B7A8-36CD464D14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6954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8A3406-CE6D-40A5-93DD-B953650788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40CAD7-27D9-4A54-829C-B04BFB124616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37046C99-DC87-4129-8CB6-EA6042A6D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73" y="6181272"/>
            <a:ext cx="1116535" cy="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739664BA-663B-41C7-B25C-6C1B3FFB2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F57BDD-BFA7-46FF-B4D4-AD215F5C67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A470C0-D46F-43EF-B605-BCE376C0453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A42E1A3C-00F2-44DC-BA20-2DF1441BC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7EC0DE-D740-4324-AD71-1C3918C119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091206-CD62-4F7D-83A0-B0402E7F1B0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6073E42F-55F5-4F1C-9C16-890205B6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D6E592-6C3D-4269-BEE5-73A9245689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3B0194-655C-43BE-AD22-637FC38A35B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C6F1EE74-332E-4F41-82B9-B59FA3712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26" Type="http://schemas.openxmlformats.org/officeDocument/2006/relationships/tags" Target="../tags/tag142.xml"/><Relationship Id="rId39" Type="http://schemas.openxmlformats.org/officeDocument/2006/relationships/tags" Target="../tags/tag155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2" Type="http://schemas.openxmlformats.org/officeDocument/2006/relationships/image" Target="../media/image9.png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oleObject" Target="../embeddings/oleObject19.bin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3" Type="http://schemas.openxmlformats.org/officeDocument/2006/relationships/image" Target="../media/image10.sv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3391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92F86925-355C-457B-9245-0CBDC22F59A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71" name="LegendLines" hidden="1">
            <a:extLst>
              <a:ext uri="{FF2B5EF4-FFF2-40B4-BE49-F238E27FC236}">
                <a16:creationId xmlns:a16="http://schemas.microsoft.com/office/drawing/2014/main" id="{1054614A-A3C1-4D9B-BD86-3F1C5B895858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2" name="Legend1" hidden="1">
              <a:extLst>
                <a:ext uri="{FF2B5EF4-FFF2-40B4-BE49-F238E27FC236}">
                  <a16:creationId xmlns:a16="http://schemas.microsoft.com/office/drawing/2014/main" id="{5F05BFF8-0E36-4525-82FB-C0DB271711C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2" hidden="1">
              <a:extLst>
                <a:ext uri="{FF2B5EF4-FFF2-40B4-BE49-F238E27FC236}">
                  <a16:creationId xmlns:a16="http://schemas.microsoft.com/office/drawing/2014/main" id="{C4BFE4AE-4935-4712-A5A3-3D6BB7C2281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egend3" hidden="1">
              <a:extLst>
                <a:ext uri="{FF2B5EF4-FFF2-40B4-BE49-F238E27FC236}">
                  <a16:creationId xmlns:a16="http://schemas.microsoft.com/office/drawing/2014/main" id="{BC0DEE17-1B5F-44A9-8DB1-EA91FBD292D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5" name="LineLegend3" hidden="1">
              <a:extLst>
                <a:ext uri="{FF2B5EF4-FFF2-40B4-BE49-F238E27FC236}">
                  <a16:creationId xmlns:a16="http://schemas.microsoft.com/office/drawing/2014/main" id="{06FF7A1E-E2DB-46CB-85D7-9DADC08AD8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2" hidden="1">
              <a:extLst>
                <a:ext uri="{FF2B5EF4-FFF2-40B4-BE49-F238E27FC236}">
                  <a16:creationId xmlns:a16="http://schemas.microsoft.com/office/drawing/2014/main" id="{24EEE0E2-0809-4AB3-932A-64DB15008C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7" name="LineLegend1" hidden="1">
              <a:extLst>
                <a:ext uri="{FF2B5EF4-FFF2-40B4-BE49-F238E27FC236}">
                  <a16:creationId xmlns:a16="http://schemas.microsoft.com/office/drawing/2014/main" id="{E860D888-9332-44BA-9B7F-8711D55F43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8" name="LegendMoons" hidden="1">
            <a:extLst>
              <a:ext uri="{FF2B5EF4-FFF2-40B4-BE49-F238E27FC236}">
                <a16:creationId xmlns:a16="http://schemas.microsoft.com/office/drawing/2014/main" id="{621DEDD5-3C57-4F0A-A6FC-CBD71B7AA2C9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86" name="Legend1" hidden="1">
              <a:extLst>
                <a:ext uri="{FF2B5EF4-FFF2-40B4-BE49-F238E27FC236}">
                  <a16:creationId xmlns:a16="http://schemas.microsoft.com/office/drawing/2014/main" id="{1311D37A-152B-46FC-AA28-D6AE6629899E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2" hidden="1">
              <a:extLst>
                <a:ext uri="{FF2B5EF4-FFF2-40B4-BE49-F238E27FC236}">
                  <a16:creationId xmlns:a16="http://schemas.microsoft.com/office/drawing/2014/main" id="{0E991E79-FB59-41F6-9AAE-449A6B50AFA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3" hidden="1">
              <a:extLst>
                <a:ext uri="{FF2B5EF4-FFF2-40B4-BE49-F238E27FC236}">
                  <a16:creationId xmlns:a16="http://schemas.microsoft.com/office/drawing/2014/main" id="{D4E02365-F0D8-4BCF-B43F-7847ACD3BE88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4" hidden="1">
              <a:extLst>
                <a:ext uri="{FF2B5EF4-FFF2-40B4-BE49-F238E27FC236}">
                  <a16:creationId xmlns:a16="http://schemas.microsoft.com/office/drawing/2014/main" id="{ECE75F4A-41BA-49D1-9F1F-2D782485ED1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1" name="Legend5" hidden="1">
              <a:extLst>
                <a:ext uri="{FF2B5EF4-FFF2-40B4-BE49-F238E27FC236}">
                  <a16:creationId xmlns:a16="http://schemas.microsoft.com/office/drawing/2014/main" id="{8CF605C6-3947-4B0D-AAFC-8C738C8FFF7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2" name="MoonLegend1" hidden="1">
              <a:extLst>
                <a:ext uri="{FF2B5EF4-FFF2-40B4-BE49-F238E27FC236}">
                  <a16:creationId xmlns:a16="http://schemas.microsoft.com/office/drawing/2014/main" id="{49F12AA8-8E2A-4FE6-AD99-0BA47E63A47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A0578D7F-08C7-494F-AF97-0BFED0898BE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862F0F6-9DCB-46C7-BC3E-CBF2DFC63C02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2" hidden="1">
              <a:extLst>
                <a:ext uri="{FF2B5EF4-FFF2-40B4-BE49-F238E27FC236}">
                  <a16:creationId xmlns:a16="http://schemas.microsoft.com/office/drawing/2014/main" id="{D33FE3D8-86AF-44AB-AF52-F76D4375733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87AB2A00-8FE9-4FF4-8941-4FE8820E21A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32BD222C-2FC9-4354-B27A-53FD410DA23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3" hidden="1">
              <a:extLst>
                <a:ext uri="{FF2B5EF4-FFF2-40B4-BE49-F238E27FC236}">
                  <a16:creationId xmlns:a16="http://schemas.microsoft.com/office/drawing/2014/main" id="{2AF91613-617A-46B8-A89A-4666EBA0942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 hidden="1">
                <a:extLst>
                  <a:ext uri="{FF2B5EF4-FFF2-40B4-BE49-F238E27FC236}">
                    <a16:creationId xmlns:a16="http://schemas.microsoft.com/office/drawing/2014/main" id="{79C5B356-EDC2-4FE0-842E-C2ADD9D617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 hidden="1">
                <a:extLst>
                  <a:ext uri="{FF2B5EF4-FFF2-40B4-BE49-F238E27FC236}">
                    <a16:creationId xmlns:a16="http://schemas.microsoft.com/office/drawing/2014/main" id="{8D1B1718-C7B8-41B8-868C-570A712DCFA2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4" hidden="1">
              <a:extLst>
                <a:ext uri="{FF2B5EF4-FFF2-40B4-BE49-F238E27FC236}">
                  <a16:creationId xmlns:a16="http://schemas.microsoft.com/office/drawing/2014/main" id="{CDD2571D-158A-4EFB-879D-3A8482439C4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9" name="Oval 208" hidden="1">
                <a:extLst>
                  <a:ext uri="{FF2B5EF4-FFF2-40B4-BE49-F238E27FC236}">
                    <a16:creationId xmlns:a16="http://schemas.microsoft.com/office/drawing/2014/main" id="{E2250974-B8E8-4054-9FCF-12F3414A55E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Arc 209" hidden="1">
                <a:extLst>
                  <a:ext uri="{FF2B5EF4-FFF2-40B4-BE49-F238E27FC236}">
                    <a16:creationId xmlns:a16="http://schemas.microsoft.com/office/drawing/2014/main" id="{3B9A02BE-C54F-4D38-88BF-28760580009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6" name="MoonLegend5" hidden="1">
              <a:extLst>
                <a:ext uri="{FF2B5EF4-FFF2-40B4-BE49-F238E27FC236}">
                  <a16:creationId xmlns:a16="http://schemas.microsoft.com/office/drawing/2014/main" id="{FEBC2E7A-592F-45FA-9DFD-D5F91EC249C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7" name="Oval 206" hidden="1">
                <a:extLst>
                  <a:ext uri="{FF2B5EF4-FFF2-40B4-BE49-F238E27FC236}">
                    <a16:creationId xmlns:a16="http://schemas.microsoft.com/office/drawing/2014/main" id="{3D6216D1-37F7-4823-BB9A-A100A1DC972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Arc 207" hidden="1">
                <a:extLst>
                  <a:ext uri="{FF2B5EF4-FFF2-40B4-BE49-F238E27FC236}">
                    <a16:creationId xmlns:a16="http://schemas.microsoft.com/office/drawing/2014/main" id="{8AB7AF33-F327-40AC-87FE-259466EF298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7" name="LegendBoxes" hidden="1">
            <a:extLst>
              <a:ext uri="{FF2B5EF4-FFF2-40B4-BE49-F238E27FC236}">
                <a16:creationId xmlns:a16="http://schemas.microsoft.com/office/drawing/2014/main" id="{5E3FC199-EA6E-4FEB-91C7-5F76440E6A0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8" name="RectangleLegend1" hidden="1">
              <a:extLst>
                <a:ext uri="{FF2B5EF4-FFF2-40B4-BE49-F238E27FC236}">
                  <a16:creationId xmlns:a16="http://schemas.microsoft.com/office/drawing/2014/main" id="{178FE2FF-81E7-4C00-ABE2-96EF9909DBC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2" hidden="1">
              <a:extLst>
                <a:ext uri="{FF2B5EF4-FFF2-40B4-BE49-F238E27FC236}">
                  <a16:creationId xmlns:a16="http://schemas.microsoft.com/office/drawing/2014/main" id="{F34914BE-905C-4A9C-BD11-15A7C72706A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3" hidden="1">
              <a:extLst>
                <a:ext uri="{FF2B5EF4-FFF2-40B4-BE49-F238E27FC236}">
                  <a16:creationId xmlns:a16="http://schemas.microsoft.com/office/drawing/2014/main" id="{5EDFBD5A-B3F3-48F6-8DD1-BBF4D958835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4" hidden="1">
              <a:extLst>
                <a:ext uri="{FF2B5EF4-FFF2-40B4-BE49-F238E27FC236}">
                  <a16:creationId xmlns:a16="http://schemas.microsoft.com/office/drawing/2014/main" id="{87877211-3B46-41D7-BE85-C3B1EBA103F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Legend5" hidden="1">
              <a:extLst>
                <a:ext uri="{FF2B5EF4-FFF2-40B4-BE49-F238E27FC236}">
                  <a16:creationId xmlns:a16="http://schemas.microsoft.com/office/drawing/2014/main" id="{8153A1CB-0712-4573-B877-003B400C9725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3" name="Legend1" hidden="1">
              <a:extLst>
                <a:ext uri="{FF2B5EF4-FFF2-40B4-BE49-F238E27FC236}">
                  <a16:creationId xmlns:a16="http://schemas.microsoft.com/office/drawing/2014/main" id="{6EB64EAC-3BFF-4B3F-A267-EA4695C6A57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2" hidden="1">
              <a:extLst>
                <a:ext uri="{FF2B5EF4-FFF2-40B4-BE49-F238E27FC236}">
                  <a16:creationId xmlns:a16="http://schemas.microsoft.com/office/drawing/2014/main" id="{2FBE0256-A918-4839-9D7A-F0C334E4E9E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3" hidden="1">
              <a:extLst>
                <a:ext uri="{FF2B5EF4-FFF2-40B4-BE49-F238E27FC236}">
                  <a16:creationId xmlns:a16="http://schemas.microsoft.com/office/drawing/2014/main" id="{299CBFF8-583F-44B3-A0BA-B04159FAFAA5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4" hidden="1">
              <a:extLst>
                <a:ext uri="{FF2B5EF4-FFF2-40B4-BE49-F238E27FC236}">
                  <a16:creationId xmlns:a16="http://schemas.microsoft.com/office/drawing/2014/main" id="{CFD63DE7-D99A-456F-BEFD-14D6CD47616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7" name="Legend5" hidden="1">
              <a:extLst>
                <a:ext uri="{FF2B5EF4-FFF2-40B4-BE49-F238E27FC236}">
                  <a16:creationId xmlns:a16="http://schemas.microsoft.com/office/drawing/2014/main" id="{B4266643-6398-4764-A804-9146F9245AA3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sp>
        <p:nvSpPr>
          <p:cNvPr id="148" name="Slide Number Placeholder 5">
            <a:extLst>
              <a:ext uri="{FF2B5EF4-FFF2-40B4-BE49-F238E27FC236}">
                <a16:creationId xmlns:a16="http://schemas.microsoft.com/office/drawing/2014/main" id="{576B8152-C816-4056-A453-8EF32B94761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897" r:id="rId15"/>
    <p:sldLayoutId id="2147483898" r:id="rId16"/>
    <p:sldLayoutId id="2147483899" r:id="rId17"/>
    <p:sldLayoutId id="2147483900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73258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592" imgH="591" progId="TCLayout.ActiveDocument.1">
                  <p:embed/>
                </p:oleObj>
              </mc:Choice>
              <mc:Fallback>
                <p:oleObj name="think-cell Slide" r:id="rId4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A8AF2266-515E-46C7-9FF9-132E72F7409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47" name="LegendBoxes" hidden="1">
            <a:extLst>
              <a:ext uri="{FF2B5EF4-FFF2-40B4-BE49-F238E27FC236}">
                <a16:creationId xmlns:a16="http://schemas.microsoft.com/office/drawing/2014/main" id="{009C7EE0-DFE9-49CE-8545-5630A84E2FDB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8" name="RectangleLegend1" hidden="1">
              <a:extLst>
                <a:ext uri="{FF2B5EF4-FFF2-40B4-BE49-F238E27FC236}">
                  <a16:creationId xmlns:a16="http://schemas.microsoft.com/office/drawing/2014/main" id="{89623DDA-B554-4962-9B99-029CD88B3CA3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2" hidden="1">
              <a:extLst>
                <a:ext uri="{FF2B5EF4-FFF2-40B4-BE49-F238E27FC236}">
                  <a16:creationId xmlns:a16="http://schemas.microsoft.com/office/drawing/2014/main" id="{8AE54479-722D-4E05-AF3C-DF18E48BBDAA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3" hidden="1">
              <a:extLst>
                <a:ext uri="{FF2B5EF4-FFF2-40B4-BE49-F238E27FC236}">
                  <a16:creationId xmlns:a16="http://schemas.microsoft.com/office/drawing/2014/main" id="{74788FA5-A445-4938-A6AC-BA6C9832E522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4" hidden="1">
              <a:extLst>
                <a:ext uri="{FF2B5EF4-FFF2-40B4-BE49-F238E27FC236}">
                  <a16:creationId xmlns:a16="http://schemas.microsoft.com/office/drawing/2014/main" id="{1DC76EE0-0124-4582-80C2-1398D5DDEB04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Legend5" hidden="1">
              <a:extLst>
                <a:ext uri="{FF2B5EF4-FFF2-40B4-BE49-F238E27FC236}">
                  <a16:creationId xmlns:a16="http://schemas.microsoft.com/office/drawing/2014/main" id="{CC927712-6AF7-4583-AE37-EFAB685E376E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3" name="Legend1" hidden="1">
              <a:extLst>
                <a:ext uri="{FF2B5EF4-FFF2-40B4-BE49-F238E27FC236}">
                  <a16:creationId xmlns:a16="http://schemas.microsoft.com/office/drawing/2014/main" id="{81975170-A40E-4061-B0FE-84368D8ED9FB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2" hidden="1">
              <a:extLst>
                <a:ext uri="{FF2B5EF4-FFF2-40B4-BE49-F238E27FC236}">
                  <a16:creationId xmlns:a16="http://schemas.microsoft.com/office/drawing/2014/main" id="{1C1E341C-86D3-48C8-A410-CE5B93435688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5" name="Legend3" hidden="1">
              <a:extLst>
                <a:ext uri="{FF2B5EF4-FFF2-40B4-BE49-F238E27FC236}">
                  <a16:creationId xmlns:a16="http://schemas.microsoft.com/office/drawing/2014/main" id="{3992F8A8-6D50-46B1-9A54-6A8A2020DD9C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6" name="Legend4" hidden="1">
              <a:extLst>
                <a:ext uri="{FF2B5EF4-FFF2-40B4-BE49-F238E27FC236}">
                  <a16:creationId xmlns:a16="http://schemas.microsoft.com/office/drawing/2014/main" id="{41812876-7930-4509-903B-A0F6212FA1BD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7" name="Legend5" hidden="1">
              <a:extLst>
                <a:ext uri="{FF2B5EF4-FFF2-40B4-BE49-F238E27FC236}">
                  <a16:creationId xmlns:a16="http://schemas.microsoft.com/office/drawing/2014/main" id="{22909584-AE35-4358-B130-0B50AC875E89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58" name="LegendLines" hidden="1">
            <a:extLst>
              <a:ext uri="{FF2B5EF4-FFF2-40B4-BE49-F238E27FC236}">
                <a16:creationId xmlns:a16="http://schemas.microsoft.com/office/drawing/2014/main" id="{49CA0085-3297-429A-AE21-4D0DE3E6B05E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E0FECF6F-E0B6-4D3F-8B6A-8E0F92ACFA5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370B96CC-0A11-450F-9D00-15FC7084692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E0C36126-5E37-4CDE-867D-A0BC519B146E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2" name="LineLegend3" hidden="1">
              <a:extLst>
                <a:ext uri="{FF2B5EF4-FFF2-40B4-BE49-F238E27FC236}">
                  <a16:creationId xmlns:a16="http://schemas.microsoft.com/office/drawing/2014/main" id="{62426CC7-FADF-43F7-B84A-4C45D4F53C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2" hidden="1">
              <a:extLst>
                <a:ext uri="{FF2B5EF4-FFF2-40B4-BE49-F238E27FC236}">
                  <a16:creationId xmlns:a16="http://schemas.microsoft.com/office/drawing/2014/main" id="{EA00976D-80DC-45EA-A7FB-7D147216A4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4" name="LineLegend1" hidden="1">
              <a:extLst>
                <a:ext uri="{FF2B5EF4-FFF2-40B4-BE49-F238E27FC236}">
                  <a16:creationId xmlns:a16="http://schemas.microsoft.com/office/drawing/2014/main" id="{F4E740E7-A88D-4C7D-96AB-FF718C7887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5" name="LegendMoons" hidden="1">
            <a:extLst>
              <a:ext uri="{FF2B5EF4-FFF2-40B4-BE49-F238E27FC236}">
                <a16:creationId xmlns:a16="http://schemas.microsoft.com/office/drawing/2014/main" id="{169B4043-7051-4C3A-BE86-9E80F867A9BE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6" name="Legend1" hidden="1">
              <a:extLst>
                <a:ext uri="{FF2B5EF4-FFF2-40B4-BE49-F238E27FC236}">
                  <a16:creationId xmlns:a16="http://schemas.microsoft.com/office/drawing/2014/main" id="{15677A01-8D33-4F46-A4CF-DE8F0D6FD146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7" name="Legend2" hidden="1">
              <a:extLst>
                <a:ext uri="{FF2B5EF4-FFF2-40B4-BE49-F238E27FC236}">
                  <a16:creationId xmlns:a16="http://schemas.microsoft.com/office/drawing/2014/main" id="{C54B23EF-89D1-4EAF-8696-F5EF5434C1DC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8" name="Legend3" hidden="1">
              <a:extLst>
                <a:ext uri="{FF2B5EF4-FFF2-40B4-BE49-F238E27FC236}">
                  <a16:creationId xmlns:a16="http://schemas.microsoft.com/office/drawing/2014/main" id="{C759AD13-4A55-4FD4-B4CF-B57B10CBD882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9" name="Legend4" hidden="1">
              <a:extLst>
                <a:ext uri="{FF2B5EF4-FFF2-40B4-BE49-F238E27FC236}">
                  <a16:creationId xmlns:a16="http://schemas.microsoft.com/office/drawing/2014/main" id="{0B21D2B9-41F2-40CE-9252-65257005BD45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10" name="Legend5" hidden="1">
              <a:extLst>
                <a:ext uri="{FF2B5EF4-FFF2-40B4-BE49-F238E27FC236}">
                  <a16:creationId xmlns:a16="http://schemas.microsoft.com/office/drawing/2014/main" id="{06F32FBD-9EAB-477E-9962-5A39A9F86E41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11" name="MoonLegend1" hidden="1">
              <a:extLst>
                <a:ext uri="{FF2B5EF4-FFF2-40B4-BE49-F238E27FC236}">
                  <a16:creationId xmlns:a16="http://schemas.microsoft.com/office/drawing/2014/main" id="{7B9C2F43-ACFC-4717-AB87-52F0B1FAF92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4" name="Oval 223" hidden="1">
                <a:extLst>
                  <a:ext uri="{FF2B5EF4-FFF2-40B4-BE49-F238E27FC236}">
                    <a16:creationId xmlns:a16="http://schemas.microsoft.com/office/drawing/2014/main" id="{13FAF0AE-F693-4CB6-9319-BA221ADB898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Arc 224" hidden="1">
                <a:extLst>
                  <a:ext uri="{FF2B5EF4-FFF2-40B4-BE49-F238E27FC236}">
                    <a16:creationId xmlns:a16="http://schemas.microsoft.com/office/drawing/2014/main" id="{B143041A-7616-4B91-8109-8892A8D0C34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2" name="MoonLegend2" hidden="1">
              <a:extLst>
                <a:ext uri="{FF2B5EF4-FFF2-40B4-BE49-F238E27FC236}">
                  <a16:creationId xmlns:a16="http://schemas.microsoft.com/office/drawing/2014/main" id="{F454E58E-CCC9-4978-A8A3-69C52F519A2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2" name="Oval 221" hidden="1">
                <a:extLst>
                  <a:ext uri="{FF2B5EF4-FFF2-40B4-BE49-F238E27FC236}">
                    <a16:creationId xmlns:a16="http://schemas.microsoft.com/office/drawing/2014/main" id="{D5519E33-10B2-4E20-B080-939412C46F0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Arc 222" hidden="1">
                <a:extLst>
                  <a:ext uri="{FF2B5EF4-FFF2-40B4-BE49-F238E27FC236}">
                    <a16:creationId xmlns:a16="http://schemas.microsoft.com/office/drawing/2014/main" id="{2FFFDE80-B7AB-4DE1-A4A0-3979069A452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3" name="MoonLegend3" hidden="1">
              <a:extLst>
                <a:ext uri="{FF2B5EF4-FFF2-40B4-BE49-F238E27FC236}">
                  <a16:creationId xmlns:a16="http://schemas.microsoft.com/office/drawing/2014/main" id="{63E21ABC-FFA9-4E3C-A9E0-6039CCFB9EC6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20" name="Oval 219" hidden="1">
                <a:extLst>
                  <a:ext uri="{FF2B5EF4-FFF2-40B4-BE49-F238E27FC236}">
                    <a16:creationId xmlns:a16="http://schemas.microsoft.com/office/drawing/2014/main" id="{B048D9D8-DE90-48E1-A687-65DBDFACD93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Arc 220" hidden="1">
                <a:extLst>
                  <a:ext uri="{FF2B5EF4-FFF2-40B4-BE49-F238E27FC236}">
                    <a16:creationId xmlns:a16="http://schemas.microsoft.com/office/drawing/2014/main" id="{01E2CC66-FA9D-40AF-A064-E03839C09C4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4" name="MoonLegend4" hidden="1">
              <a:extLst>
                <a:ext uri="{FF2B5EF4-FFF2-40B4-BE49-F238E27FC236}">
                  <a16:creationId xmlns:a16="http://schemas.microsoft.com/office/drawing/2014/main" id="{AEBC6E20-C6D4-48E0-963A-25B78945DE2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8" name="Oval 217" hidden="1">
                <a:extLst>
                  <a:ext uri="{FF2B5EF4-FFF2-40B4-BE49-F238E27FC236}">
                    <a16:creationId xmlns:a16="http://schemas.microsoft.com/office/drawing/2014/main" id="{7CF0AD25-237B-4AE6-8F58-7B086228A4B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Arc 218" hidden="1">
                <a:extLst>
                  <a:ext uri="{FF2B5EF4-FFF2-40B4-BE49-F238E27FC236}">
                    <a16:creationId xmlns:a16="http://schemas.microsoft.com/office/drawing/2014/main" id="{416CB543-1344-482C-AB9F-FF31F039DB5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5" name="MoonLegend5" hidden="1">
              <a:extLst>
                <a:ext uri="{FF2B5EF4-FFF2-40B4-BE49-F238E27FC236}">
                  <a16:creationId xmlns:a16="http://schemas.microsoft.com/office/drawing/2014/main" id="{FFB4FC8D-D0B1-4A54-B1E8-D795D7CAF233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6" name="Oval 215" hidden="1">
                <a:extLst>
                  <a:ext uri="{FF2B5EF4-FFF2-40B4-BE49-F238E27FC236}">
                    <a16:creationId xmlns:a16="http://schemas.microsoft.com/office/drawing/2014/main" id="{AD57097C-5110-4857-B0FF-2E9B938E9F6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Arc 216" hidden="1">
                <a:extLst>
                  <a:ext uri="{FF2B5EF4-FFF2-40B4-BE49-F238E27FC236}">
                    <a16:creationId xmlns:a16="http://schemas.microsoft.com/office/drawing/2014/main" id="{52768CE6-12DF-4C92-8E17-2D9BF9C9D12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44" name="Slide Number Placeholder 5">
            <a:extLst>
              <a:ext uri="{FF2B5EF4-FFF2-40B4-BE49-F238E27FC236}">
                <a16:creationId xmlns:a16="http://schemas.microsoft.com/office/drawing/2014/main" id="{8EBB17C1-31EC-44CE-9815-39F1D36F517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  <p:sldLayoutId id="2147483895" r:id="rId13"/>
    <p:sldLayoutId id="2147483896" r:id="rId14"/>
    <p:sldLayoutId id="2147483893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68.xml"/><Relationship Id="rId7" Type="http://schemas.openxmlformats.org/officeDocument/2006/relationships/oleObject" Target="../embeddings/oleObject37.bin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tags" Target="../tags/tag37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3.svg"/><Relationship Id="rId5" Type="http://schemas.openxmlformats.org/officeDocument/2006/relationships/tags" Target="../tags/tag381.xml"/><Relationship Id="rId10" Type="http://schemas.openxmlformats.org/officeDocument/2006/relationships/image" Target="../media/image42.png"/><Relationship Id="rId4" Type="http://schemas.openxmlformats.org/officeDocument/2006/relationships/tags" Target="../tags/tag380.xml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84.xml"/><Relationship Id="rId7" Type="http://schemas.openxmlformats.org/officeDocument/2006/relationships/oleObject" Target="../embeddings/oleObject47.bin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6.xml"/><Relationship Id="rId10" Type="http://schemas.openxmlformats.org/officeDocument/2006/relationships/image" Target="../media/image43.svg"/><Relationship Id="rId4" Type="http://schemas.openxmlformats.org/officeDocument/2006/relationships/tags" Target="../tags/tag385.xml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389.xml"/><Relationship Id="rId7" Type="http://schemas.openxmlformats.org/officeDocument/2006/relationships/slideLayout" Target="../slideLayouts/slideLayout11.xml"/><Relationship Id="rId12" Type="http://schemas.openxmlformats.org/officeDocument/2006/relationships/hyperlink" Target="https://www.chhs.ca.gov/home/children-and-youth-behavioral-health-initiative/" TargetMode="Externa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hyperlink" Target="https://leginfo.legislature.ca.gov/faces/codes_displayText.xhtml?lawCode=WIC&amp;division=5.&amp;title=&amp;part=7.&amp;chapter=2.&amp;article=" TargetMode="External"/><Relationship Id="rId5" Type="http://schemas.openxmlformats.org/officeDocument/2006/relationships/tags" Target="../tags/tag391.xml"/><Relationship Id="rId10" Type="http://schemas.openxmlformats.org/officeDocument/2006/relationships/image" Target="../media/image15.emf"/><Relationship Id="rId4" Type="http://schemas.openxmlformats.org/officeDocument/2006/relationships/tags" Target="../tags/tag390.xml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95.xml"/><Relationship Id="rId7" Type="http://schemas.openxmlformats.org/officeDocument/2006/relationships/oleObject" Target="../embeddings/oleObject49.bin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svg"/><Relationship Id="rId4" Type="http://schemas.openxmlformats.org/officeDocument/2006/relationships/tags" Target="../tags/tag396.xml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tags" Target="../tags/tag39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3.svg"/><Relationship Id="rId5" Type="http://schemas.openxmlformats.org/officeDocument/2006/relationships/tags" Target="../tags/tag401.xml"/><Relationship Id="rId10" Type="http://schemas.openxmlformats.org/officeDocument/2006/relationships/image" Target="../media/image42.png"/><Relationship Id="rId4" Type="http://schemas.openxmlformats.org/officeDocument/2006/relationships/tags" Target="../tags/tag400.xml"/><Relationship Id="rId9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7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10" Type="http://schemas.openxmlformats.org/officeDocument/2006/relationships/image" Target="../media/image15.emf"/><Relationship Id="rId4" Type="http://schemas.openxmlformats.org/officeDocument/2006/relationships/tags" Target="../tags/tag273.xml"/><Relationship Id="rId9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27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83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image" Target="../media/image15.emf"/><Relationship Id="rId4" Type="http://schemas.openxmlformats.org/officeDocument/2006/relationships/tags" Target="../tags/tag284.xml"/><Relationship Id="rId9" Type="http://schemas.openxmlformats.org/officeDocument/2006/relationships/oleObject" Target="../embeddings/oleObject4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tags" Target="../tags/tag289.xml"/><Relationship Id="rId21" Type="http://schemas.openxmlformats.org/officeDocument/2006/relationships/image" Target="../media/image25.svg"/><Relationship Id="rId7" Type="http://schemas.openxmlformats.org/officeDocument/2006/relationships/tags" Target="../tags/tag293.xml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tags" Target="../tags/tag28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5.emf"/><Relationship Id="rId24" Type="http://schemas.openxmlformats.org/officeDocument/2006/relationships/image" Target="../media/image28.png"/><Relationship Id="rId5" Type="http://schemas.openxmlformats.org/officeDocument/2006/relationships/tags" Target="../tags/tag291.xml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23.svg"/><Relationship Id="rId4" Type="http://schemas.openxmlformats.org/officeDocument/2006/relationships/tags" Target="../tags/tag290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96.xml"/><Relationship Id="rId7" Type="http://schemas.openxmlformats.org/officeDocument/2006/relationships/oleObject" Target="../embeddings/oleObject42.bin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tags" Target="../tags/tag323.xml"/><Relationship Id="rId39" Type="http://schemas.openxmlformats.org/officeDocument/2006/relationships/image" Target="../media/image37.svg"/><Relationship Id="rId21" Type="http://schemas.openxmlformats.org/officeDocument/2006/relationships/tags" Target="../tags/tag318.xml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tags" Target="../tags/tag30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notesSlide" Target="../notesSlides/notesSlide7.xml"/><Relationship Id="rId41" Type="http://schemas.openxmlformats.org/officeDocument/2006/relationships/image" Target="../media/image39.sv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4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15.emf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8" Type="http://schemas.openxmlformats.org/officeDocument/2006/relationships/tags" Target="../tags/tag305.xml"/><Relationship Id="rId3" Type="http://schemas.openxmlformats.org/officeDocument/2006/relationships/tags" Target="../tags/tag300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image" Target="../media/image31.svg"/><Relationship Id="rId38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tags" Target="../tags/tag327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9" Type="http://schemas.openxmlformats.org/officeDocument/2006/relationships/tags" Target="../tags/tag368.xml"/><Relationship Id="rId21" Type="http://schemas.openxmlformats.org/officeDocument/2006/relationships/tags" Target="../tags/tag350.xml"/><Relationship Id="rId34" Type="http://schemas.openxmlformats.org/officeDocument/2006/relationships/tags" Target="../tags/tag363.xml"/><Relationship Id="rId42" Type="http://schemas.openxmlformats.org/officeDocument/2006/relationships/tags" Target="../tags/tag371.xml"/><Relationship Id="rId47" Type="http://schemas.openxmlformats.org/officeDocument/2006/relationships/tags" Target="../tags/tag376.xml"/><Relationship Id="rId50" Type="http://schemas.openxmlformats.org/officeDocument/2006/relationships/oleObject" Target="../embeddings/oleObject45.bin"/><Relationship Id="rId7" Type="http://schemas.openxmlformats.org/officeDocument/2006/relationships/tags" Target="../tags/tag336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9" Type="http://schemas.openxmlformats.org/officeDocument/2006/relationships/tags" Target="../tags/tag358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tags" Target="../tags/tag361.xml"/><Relationship Id="rId37" Type="http://schemas.openxmlformats.org/officeDocument/2006/relationships/tags" Target="../tags/tag366.xml"/><Relationship Id="rId40" Type="http://schemas.openxmlformats.org/officeDocument/2006/relationships/tags" Target="../tags/tag369.xml"/><Relationship Id="rId45" Type="http://schemas.openxmlformats.org/officeDocument/2006/relationships/tags" Target="../tags/tag374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36" Type="http://schemas.openxmlformats.org/officeDocument/2006/relationships/tags" Target="../tags/tag365.xml"/><Relationship Id="rId49" Type="http://schemas.openxmlformats.org/officeDocument/2006/relationships/notesSlide" Target="../notesSlides/notesSlide9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4" Type="http://schemas.openxmlformats.org/officeDocument/2006/relationships/tags" Target="../tags/tag373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Relationship Id="rId35" Type="http://schemas.openxmlformats.org/officeDocument/2006/relationships/tags" Target="../tags/tag364.xml"/><Relationship Id="rId43" Type="http://schemas.openxmlformats.org/officeDocument/2006/relationships/tags" Target="../tags/tag37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37.xml"/><Relationship Id="rId51" Type="http://schemas.openxmlformats.org/officeDocument/2006/relationships/image" Target="../media/image15.emf"/><Relationship Id="rId3" Type="http://schemas.openxmlformats.org/officeDocument/2006/relationships/tags" Target="../tags/tag332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33" Type="http://schemas.openxmlformats.org/officeDocument/2006/relationships/tags" Target="../tags/tag362.xml"/><Relationship Id="rId38" Type="http://schemas.openxmlformats.org/officeDocument/2006/relationships/tags" Target="../tags/tag367.xml"/><Relationship Id="rId46" Type="http://schemas.openxmlformats.org/officeDocument/2006/relationships/tags" Target="../tags/tag375.xml"/><Relationship Id="rId20" Type="http://schemas.openxmlformats.org/officeDocument/2006/relationships/tags" Target="../tags/tag349.xml"/><Relationship Id="rId41" Type="http://schemas.openxmlformats.org/officeDocument/2006/relationships/tags" Target="../tags/tag370.xml"/><Relationship Id="rId1" Type="http://schemas.openxmlformats.org/officeDocument/2006/relationships/tags" Target="../tags/tag330.xml"/><Relationship Id="rId6" Type="http://schemas.openxmlformats.org/officeDocument/2006/relationships/tags" Target="../tags/tag3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1E145E2-6552-4993-A21D-63D5F5E2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4057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1E145E2-6552-4993-A21D-63D5F5E25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D2A37EB0-5092-4046-9ED7-4901CAF9BE1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1941" y="1565112"/>
            <a:ext cx="9726795" cy="13542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Children and Youth Behavioral </a:t>
            </a:r>
            <a:br>
              <a:rPr lang="en-US" dirty="0"/>
            </a:br>
            <a:r>
              <a:rPr lang="en-US" dirty="0"/>
              <a:t>Health Initiative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4332D7C-B166-4C1D-9C1D-E4C892D049A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</p:spPr>
        <p:txBody>
          <a:bodyPr/>
          <a:lstStyle/>
          <a:p>
            <a:r>
              <a:rPr lang="en-US" dirty="0"/>
              <a:t>Fee schedule working group session 2</a:t>
            </a:r>
          </a:p>
        </p:txBody>
      </p:sp>
      <p:sp>
        <p:nvSpPr>
          <p:cNvPr id="2" name="Documenttype">
            <a:extLst>
              <a:ext uri="{FF2B5EF4-FFF2-40B4-BE49-F238E27FC236}">
                <a16:creationId xmlns:a16="http://schemas.microsoft.com/office/drawing/2014/main" id="{B585D5DC-7024-48D2-9894-780F1DC4A7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50800" y="3587268"/>
            <a:ext cx="9726795" cy="276999"/>
          </a:xfrm>
        </p:spPr>
        <p:txBody>
          <a:bodyPr/>
          <a:lstStyle/>
          <a:p>
            <a:r>
              <a:rPr lang="en-US" sz="1800" dirty="0"/>
              <a:t>December 5, 2022</a:t>
            </a:r>
          </a:p>
        </p:txBody>
      </p:sp>
    </p:spTree>
    <p:extLst>
      <p:ext uri="{BB962C8B-B14F-4D97-AF65-F5344CB8AC3E}">
        <p14:creationId xmlns:p14="http://schemas.microsoft.com/office/powerpoint/2010/main" val="386090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5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4927"/>
            <a:ext cx="2514600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2. Scope of services breakout group discussions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082C8FA4-B53B-4758-B1F8-A74068F2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Draft AS OF 11/29/22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15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C366B5-6966-4832-911F-4ED6A9F80A6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81120" y="845207"/>
            <a:ext cx="7753668" cy="54810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800" b="1" dirty="0">
                <a:cs typeface="Arial"/>
              </a:rPr>
              <a:t>Workgroup members will now split up into four breakout groups to discuss specific services that may be added to the potential scope of the fee schedule. Breakout topics are: </a:t>
            </a:r>
            <a:endParaRPr lang="en-US" sz="1800" b="1" dirty="0"/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Family &amp; dyadic services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Case management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SUD services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Medication management</a:t>
            </a:r>
            <a:endParaRPr lang="en-US" sz="1800" b="1" dirty="0"/>
          </a:p>
          <a:p>
            <a:pPr>
              <a:spcBef>
                <a:spcPts val="500"/>
              </a:spcBef>
            </a:pPr>
            <a:r>
              <a:rPr lang="en-US" sz="1800" b="1" dirty="0"/>
              <a:t>Each breakout group has the following tasks: 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Select one member to report out at the end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800" dirty="0"/>
              <a:t>For the group’s assigned service, use </a:t>
            </a:r>
            <a:r>
              <a:rPr lang="en-US" sz="1800" dirty="0" err="1"/>
              <a:t>Jamboard</a:t>
            </a:r>
            <a:r>
              <a:rPr lang="en-US" sz="1800" dirty="0"/>
              <a:t> stickies to answer the following questions: </a:t>
            </a:r>
          </a:p>
          <a:p>
            <a:pPr marL="781812" lvl="2" indent="-342900">
              <a:spcBef>
                <a:spcPts val="125"/>
              </a:spcBef>
              <a:buFont typeface="+mj-lt"/>
              <a:buAutoNum type="alphaUcPeriod"/>
            </a:pPr>
            <a:r>
              <a:rPr lang="en-US" sz="1800" dirty="0"/>
              <a:t>Is this service suitable and appropriate to provide in school settings?</a:t>
            </a:r>
          </a:p>
          <a:p>
            <a:pPr marL="781812" lvl="2" indent="-342900">
              <a:spcBef>
                <a:spcPts val="125"/>
              </a:spcBef>
              <a:buFont typeface="+mj-lt"/>
              <a:buAutoNum type="alphaUcPeriod"/>
            </a:pPr>
            <a:r>
              <a:rPr lang="en-US" sz="1800" dirty="0"/>
              <a:t>What are other considerations around delivery and reimbursement for this service in school settings?</a:t>
            </a:r>
          </a:p>
          <a:p>
            <a:pPr>
              <a:spcBef>
                <a:spcPts val="500"/>
              </a:spcBef>
              <a:buNone/>
            </a:pPr>
            <a:r>
              <a:rPr lang="en-US" sz="1800" b="1" dirty="0"/>
              <a:t>DHCS and DMHC facilitators will provide additional instructions and prompts in your breakouts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D01E91FE-60C1-4700-9B33-3F4F346BE8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202619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4172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4927"/>
            <a:ext cx="2514600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2. Scope of services breakout group readouts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72C8AA2E-59D7-449E-9E90-F804FCE5A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Draft AS OF 11/29/22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10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3FA863-DC25-40AE-B00D-C29E77786B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90999" y="2744369"/>
            <a:ext cx="7277861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2000" b="1" dirty="0"/>
              <a:t>Each breakout group’s designated reporter should share: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Brief overview of the group’s topic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1-2 key takeaways from the discussion</a:t>
            </a:r>
          </a:p>
        </p:txBody>
      </p:sp>
      <p:sp>
        <p:nvSpPr>
          <p:cNvPr id="13" name="5. Source">
            <a:extLst>
              <a:ext uri="{FF2B5EF4-FFF2-40B4-BE49-F238E27FC236}">
                <a16:creationId xmlns:a16="http://schemas.microsoft.com/office/drawing/2014/main" id="{A2932FD3-4311-408C-974E-C22913D4D1B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283566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070C8F82-15B4-423B-A499-A58B4649D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750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5" progId="TCLayout.ActiveDocument.1">
                  <p:embed/>
                </p:oleObj>
              </mc:Choice>
              <mc:Fallback>
                <p:oleObj name="think-cell Slide" r:id="rId9" imgW="592" imgH="595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070C8F82-15B4-423B-A499-A58B4649D5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F2076C63-D8FB-481B-9626-130E260EED7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7918704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Overview of CYBHI grants for K-12 and higher ed in support of the fee schedule</a:t>
            </a:r>
          </a:p>
        </p:txBody>
      </p:sp>
      <p:sp>
        <p:nvSpPr>
          <p:cNvPr id="49" name="Sticker">
            <a:extLst>
              <a:ext uri="{FF2B5EF4-FFF2-40B4-BE49-F238E27FC236}">
                <a16:creationId xmlns:a16="http://schemas.microsoft.com/office/drawing/2014/main" id="{B81D574F-FC8D-4B93-A79E-80DA3DDEE04E}"/>
              </a:ext>
            </a:extLst>
          </p:cNvPr>
          <p:cNvSpPr txBox="1"/>
          <p:nvPr/>
        </p:nvSpPr>
        <p:spPr>
          <a:xfrm>
            <a:off x="554736" y="961890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AS OF 11/15/22</a:t>
            </a:r>
          </a:p>
        </p:txBody>
      </p:sp>
      <p:sp>
        <p:nvSpPr>
          <p:cNvPr id="48" name="Sticker">
            <a:extLst>
              <a:ext uri="{FF2B5EF4-FFF2-40B4-BE49-F238E27FC236}">
                <a16:creationId xmlns:a16="http://schemas.microsoft.com/office/drawing/2014/main" id="{7F844626-4357-445F-A387-A74F1155EB1F}"/>
              </a:ext>
            </a:extLst>
          </p:cNvPr>
          <p:cNvSpPr txBox="1"/>
          <p:nvPr/>
        </p:nvSpPr>
        <p:spPr>
          <a:xfrm>
            <a:off x="1948530" y="961890"/>
            <a:ext cx="838371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DISCUSSION</a:t>
            </a:r>
          </a:p>
        </p:txBody>
      </p:sp>
      <p:sp>
        <p:nvSpPr>
          <p:cNvPr id="19" name="Sticker">
            <a:extLst>
              <a:ext uri="{FF2B5EF4-FFF2-40B4-BE49-F238E27FC236}">
                <a16:creationId xmlns:a16="http://schemas.microsoft.com/office/drawing/2014/main" id="{E67439ED-5818-41A1-B722-5F0AA88F47D0}"/>
              </a:ext>
            </a:extLst>
          </p:cNvPr>
          <p:cNvSpPr txBox="1"/>
          <p:nvPr/>
        </p:nvSpPr>
        <p:spPr>
          <a:xfrm>
            <a:off x="3132836" y="961890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878433-8F26-48B1-ADA7-10B57250F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12033" y="972367"/>
            <a:ext cx="2020861" cy="153888"/>
            <a:chOff x="8338391" y="1008333"/>
            <a:chExt cx="2020861" cy="1538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90D899-52E5-4CEA-A4BE-DD55A42C0F09}"/>
                </a:ext>
              </a:extLst>
            </p:cNvPr>
            <p:cNvSpPr/>
            <p:nvPr/>
          </p:nvSpPr>
          <p:spPr>
            <a:xfrm>
              <a:off x="8338391" y="1008334"/>
              <a:ext cx="150740" cy="15333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A16A53-7A3E-49E7-90F8-4FCA1B01FCFB}"/>
                </a:ext>
              </a:extLst>
            </p:cNvPr>
            <p:cNvSpPr txBox="1"/>
            <p:nvPr/>
          </p:nvSpPr>
          <p:spPr>
            <a:xfrm>
              <a:off x="8556342" y="1008333"/>
              <a:ext cx="1802910" cy="153888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000" dirty="0"/>
                <a:t>Focus for today’s discussion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A948C4D-22F2-48B8-B297-F4702D849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54736" y="2261619"/>
            <a:ext cx="7791554" cy="773019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D259C2-3FFA-48BE-BC77-A9161F1C308F}"/>
              </a:ext>
            </a:extLst>
          </p:cNvPr>
          <p:cNvSpPr txBox="1">
            <a:spLocks/>
          </p:cNvSpPr>
          <p:nvPr/>
        </p:nvSpPr>
        <p:spPr>
          <a:xfrm>
            <a:off x="681886" y="1337522"/>
            <a:ext cx="7791554" cy="9295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The CYBHI includes $600M+ in one-time grants </a:t>
            </a:r>
            <a:r>
              <a:rPr lang="en-US" sz="1800" dirty="0"/>
              <a:t>to strengthen school-linked behavioral health services and provide California public K-12 and higher education institutions with resources to support:</a:t>
            </a:r>
            <a:r>
              <a:rPr lang="en-US" sz="1800" baseline="30000" dirty="0"/>
              <a:t>1,2</a:t>
            </a:r>
            <a:r>
              <a:rPr lang="en-US" sz="1800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E78828-C2B8-4119-B26E-C4FCD8BAA08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1886" y="2294486"/>
            <a:ext cx="7791554" cy="9553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K-12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3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(~$400M)</a:t>
            </a:r>
            <a:endParaRPr lang="en-US" sz="1800" b="1" dirty="0">
              <a:latin typeface="Segoe UI (Body)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Higher education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4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(~$150M)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Mindfulness and wellbeing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5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(~$65M)</a:t>
            </a:r>
            <a:endParaRPr lang="en-US" sz="1800" b="1" dirty="0">
              <a:latin typeface="Segoe UI (Body)"/>
              <a:ea typeface="Times New Roman" panose="02020603050405020304" pitchFamily="18" charset="0"/>
            </a:endParaRPr>
          </a:p>
        </p:txBody>
      </p:sp>
      <p:cxnSp>
        <p:nvCxnSpPr>
          <p:cNvPr id="20" name="LineBasicImpact 10">
            <a:extLst>
              <a:ext uri="{FF2B5EF4-FFF2-40B4-BE49-F238E27FC236}">
                <a16:creationId xmlns:a16="http://schemas.microsoft.com/office/drawing/2014/main" id="{7D7974AE-488A-4E88-B2C5-0FD85060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3622502"/>
            <a:ext cx="7791554" cy="0"/>
          </a:xfrm>
          <a:prstGeom prst="straightConnector1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D4C5C2-4549-4D25-B93A-F092FEEB4F1E}"/>
              </a:ext>
            </a:extLst>
          </p:cNvPr>
          <p:cNvSpPr txBox="1">
            <a:spLocks/>
          </p:cNvSpPr>
          <p:nvPr/>
        </p:nvSpPr>
        <p:spPr>
          <a:xfrm>
            <a:off x="554736" y="3694500"/>
            <a:ext cx="7791554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en-US" sz="1800" dirty="0">
                <a:latin typeface="Segoe UI"/>
              </a:rPr>
              <a:t>One goal of the grants is to support </a:t>
            </a:r>
            <a:r>
              <a:rPr lang="en-US" sz="1800" b="1" dirty="0" err="1">
                <a:latin typeface="Segoe UI"/>
              </a:rPr>
              <a:t>i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nstitutional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 readiness for the fee schedule,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 including, e.g.: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098A-F7D3-41DE-A36A-A9454FE1B11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4736" y="4366593"/>
            <a:ext cx="7791554" cy="18671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Infrastructure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 that provides mechanisms and technology to regulate billing and reimbursement for behavioral health services at or near school locations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Capacity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for staff to manage billing and reimbursement processes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Partnerships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with organizations that facilitate efficient billing and reimbursement for schools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91BF2-95A1-4642-9B89-BF0CA4F03CA6}"/>
              </a:ext>
            </a:extLst>
          </p:cNvPr>
          <p:cNvSpPr txBox="1"/>
          <p:nvPr/>
        </p:nvSpPr>
        <p:spPr>
          <a:xfrm>
            <a:off x="9067800" y="1337522"/>
            <a:ext cx="2702442" cy="377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400" dirty="0"/>
              <a:t>Discussion today will focus on some of the </a:t>
            </a:r>
            <a:r>
              <a:rPr lang="en-US" sz="2400" b="1" dirty="0"/>
              <a:t>specific mechanisms to support educational institutions </a:t>
            </a:r>
            <a:r>
              <a:rPr lang="en-US" sz="2400" dirty="0"/>
              <a:t>in billing under the fee schedule</a:t>
            </a:r>
          </a:p>
          <a:p>
            <a:endParaRPr lang="en-US" sz="2400" b="1" dirty="0"/>
          </a:p>
        </p:txBody>
      </p:sp>
      <p:sp>
        <p:nvSpPr>
          <p:cNvPr id="17" name="5. Source">
            <a:extLst>
              <a:ext uri="{FF2B5EF4-FFF2-40B4-BE49-F238E27FC236}">
                <a16:creationId xmlns:a16="http://schemas.microsoft.com/office/drawing/2014/main" id="{FA4E5523-A170-4FE2-856D-79E89AF24BA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4736" y="6297910"/>
            <a:ext cx="7791554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/>
              <a:t>Sources: (1) See </a:t>
            </a:r>
            <a:r>
              <a:rPr lang="en-US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 and Youth Behavioral Health Initiative Act</a:t>
            </a:r>
            <a:r>
              <a:rPr lang="en-US" dirty="0"/>
              <a:t>, § 5961.4 (a) (1) – (4); refer to the Act for official text;  (2) </a:t>
            </a:r>
            <a:r>
              <a:rPr lang="en-US" dirty="0">
                <a:cs typeface="Calibri" panose="020F0502020204030204" pitchFamily="34" charset="0"/>
                <a:hlinkClick r:id="rId12"/>
              </a:rPr>
              <a:t>California Health and Human Services Agency</a:t>
            </a:r>
            <a:r>
              <a:rPr lang="en-US" dirty="0">
                <a:cs typeface="Calibri" panose="020F0502020204030204" pitchFamily="34" charset="0"/>
              </a:rPr>
              <a:t>; (3) For publicly funded schools, charter schools, California School for the Deaf, California School for the Blind, and Bureau of Indian Education schools; (4) For publicly funded higher education institutions: University of California system, California State University system, and California Community Colleges; (5) Partnership with </a:t>
            </a:r>
            <a:r>
              <a:rPr lang="en-US" dirty="0" err="1">
                <a:cs typeface="Calibri" panose="020F0502020204030204" pitchFamily="34" charset="0"/>
              </a:rPr>
              <a:t>CalHOPE</a:t>
            </a:r>
            <a:r>
              <a:rPr lang="en-US" dirty="0">
                <a:cs typeface="Calibri" panose="020F0502020204030204" pitchFamily="34" charset="0"/>
              </a:rPr>
              <a:t> and Sacramento County Office of Education to support student mindfulness and wellbeing</a:t>
            </a:r>
          </a:p>
        </p:txBody>
      </p:sp>
    </p:spTree>
    <p:extLst>
      <p:ext uri="{BB962C8B-B14F-4D97-AF65-F5344CB8AC3E}">
        <p14:creationId xmlns:p14="http://schemas.microsoft.com/office/powerpoint/2010/main" val="92988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7880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590206"/>
            <a:ext cx="2514600" cy="1923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Fee schedule supporting  mechanisms breakout group discussions</a:t>
            </a:r>
          </a:p>
        </p:txBody>
      </p:sp>
      <p:sp>
        <p:nvSpPr>
          <p:cNvPr id="12" name="Sticker">
            <a:extLst>
              <a:ext uri="{FF2B5EF4-FFF2-40B4-BE49-F238E27FC236}">
                <a16:creationId xmlns:a16="http://schemas.microsoft.com/office/drawing/2014/main" id="{15E1C334-1FCE-41C6-88BE-1EA03ECC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25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3FA863-DC25-40AE-B00D-C29E77786BC6}"/>
              </a:ext>
            </a:extLst>
          </p:cNvPr>
          <p:cNvSpPr txBox="1"/>
          <p:nvPr/>
        </p:nvSpPr>
        <p:spPr>
          <a:xfrm>
            <a:off x="4190999" y="1713360"/>
            <a:ext cx="7277861" cy="34317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cs typeface="Arial"/>
              </a:rPr>
              <a:t>Workgroup members will now split up into breakout groups with the following tasks: 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Select one member to report out at the end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Brainstorm potential supporting mechanisms for educational institutions to participate in billing for services under the fee schedule (15 mins)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Discuss the brainstormed services and group them into 3-4 overarching categories (10 mins)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>
              <a:buNone/>
            </a:pPr>
            <a:r>
              <a:rPr lang="en-US" sz="1800" b="1" dirty="0"/>
              <a:t>DHCS and DMHC facilitators will provide additional instructions in your breakouts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1410DDCF-A70E-4EAC-B793-5DFAD6E4320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88641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2923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590206"/>
            <a:ext cx="2514600" cy="1923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anchor="b" anchorCtr="0">
            <a:spAutoFit/>
          </a:bodyPr>
          <a:lstStyle/>
          <a:p>
            <a:r>
              <a:rPr lang="en-US" dirty="0"/>
              <a:t>3. Fee schedule supporting mechanisms breakout group readouts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C9E4F721-10BB-49A3-AFA1-C99817BE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Draft AS OF 11/29/22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4462094"/>
            <a:ext cx="2514600" cy="246221"/>
          </a:xfrm>
        </p:spPr>
        <p:txBody>
          <a:bodyPr/>
          <a:lstStyle/>
          <a:p>
            <a:r>
              <a:rPr lang="en-US" i="1" dirty="0"/>
              <a:t>15 min</a:t>
            </a:r>
          </a:p>
        </p:txBody>
      </p:sp>
      <p:pic>
        <p:nvPicPr>
          <p:cNvPr id="11" name="CustomIcon">
            <a:extLst>
              <a:ext uri="{FF2B5EF4-FFF2-40B4-BE49-F238E27FC236}">
                <a16:creationId xmlns:a16="http://schemas.microsoft.com/office/drawing/2014/main" id="{70AB9E62-E654-4996-A95F-7A56FE8F0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4736" y="3688321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3FA863-DC25-40AE-B00D-C29E77786B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90999" y="1665568"/>
            <a:ext cx="7277861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2000" b="1" dirty="0"/>
              <a:t>Each breakout group’s designated reporter should share: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The 3-4 categories of support mechanisms identified by the group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1 theme or takeaway from the discussion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C5FD2A0E-0BB7-4DCA-82DC-4A9ED16716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</p:spTree>
    <p:extLst>
      <p:ext uri="{BB962C8B-B14F-4D97-AF65-F5344CB8AC3E}">
        <p14:creationId xmlns:p14="http://schemas.microsoft.com/office/powerpoint/2010/main" val="425904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2E19A37-5A90-46AF-8FC1-75674DE62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4929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2E19A37-5A90-46AF-8FC1-75674DE62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2DAAB7-8D7C-1A19-054F-9851A8FC5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736" y="-731520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End page</a:t>
            </a:r>
          </a:p>
        </p:txBody>
      </p:sp>
    </p:spTree>
    <p:extLst>
      <p:ext uri="{BB962C8B-B14F-4D97-AF65-F5344CB8AC3E}">
        <p14:creationId xmlns:p14="http://schemas.microsoft.com/office/powerpoint/2010/main" val="423728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C835960-55B1-47E1-BE35-E436D413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344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C835960-55B1-47E1-BE35-E436D4139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2. Slide Title">
            <a:extLst>
              <a:ext uri="{FF2B5EF4-FFF2-40B4-BE49-F238E27FC236}">
                <a16:creationId xmlns:a16="http://schemas.microsoft.com/office/drawing/2014/main" id="{D9C59B59-86E5-48C7-AC5C-8E98EE16065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889819"/>
            <a:ext cx="2514600" cy="8617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kumimoji="0" lang="en-US" sz="2800" strike="noStrike" kern="1200" spc="0" normalizeH="0" noProof="0" dirty="0">
                <a:ln w="6350" cap="flat">
                  <a:noFill/>
                  <a:miter lim="800000"/>
                </a:ln>
                <a:effectLst/>
                <a:uLnTx/>
                <a:uFillTx/>
              </a:rPr>
              <a:t>Today’s Agenda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9661D-901B-46AC-A3D5-CED10515A2B9}"/>
              </a:ext>
            </a:extLst>
          </p:cNvPr>
          <p:cNvSpPr txBox="1">
            <a:spLocks/>
          </p:cNvSpPr>
          <p:nvPr/>
        </p:nvSpPr>
        <p:spPr>
          <a:xfrm>
            <a:off x="3725059" y="707231"/>
            <a:ext cx="1876158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  <a:cs typeface="+mn-cs"/>
              </a:rPr>
              <a:t>Topic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5BB173-9261-43A5-AC6F-5CCD4D85A3F1}"/>
              </a:ext>
            </a:extLst>
          </p:cNvPr>
          <p:cNvSpPr txBox="1">
            <a:spLocks/>
          </p:cNvSpPr>
          <p:nvPr/>
        </p:nvSpPr>
        <p:spPr>
          <a:xfrm>
            <a:off x="6380547" y="707231"/>
            <a:ext cx="3770450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  <a:cs typeface="+mn-cs"/>
              </a:rPr>
              <a:t>Activities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038B9-CE61-426A-9FEA-332D498E5E01}"/>
              </a:ext>
            </a:extLst>
          </p:cNvPr>
          <p:cNvSpPr txBox="1">
            <a:spLocks/>
          </p:cNvSpPr>
          <p:nvPr/>
        </p:nvSpPr>
        <p:spPr>
          <a:xfrm>
            <a:off x="10498194" y="707231"/>
            <a:ext cx="1136594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  <a:cs typeface="+mn-cs"/>
              </a:rPr>
              <a:t>Time              </a:t>
            </a:r>
          </a:p>
        </p:txBody>
      </p:sp>
      <p:grpSp>
        <p:nvGrpSpPr>
          <p:cNvPr id="4" name="Group 3" descr="Session overview and review of last Fee Schedule Workgroup session">
            <a:extLst>
              <a:ext uri="{FF2B5EF4-FFF2-40B4-BE49-F238E27FC236}">
                <a16:creationId xmlns:a16="http://schemas.microsoft.com/office/drawing/2014/main" id="{2616C7BB-DB53-4BC5-8B41-763BDF6A92C4}"/>
              </a:ext>
            </a:extLst>
          </p:cNvPr>
          <p:cNvGrpSpPr/>
          <p:nvPr/>
        </p:nvGrpSpPr>
        <p:grpSpPr>
          <a:xfrm>
            <a:off x="3725059" y="1285655"/>
            <a:ext cx="7955312" cy="1384995"/>
            <a:chOff x="3725059" y="1637393"/>
            <a:chExt cx="7909729" cy="1384995"/>
          </a:xfrm>
        </p:grpSpPr>
        <p:sp>
          <p:nvSpPr>
            <p:cNvPr id="40" name="TrackerNumBlue 7">
              <a:extLst>
                <a:ext uri="{FF2B5EF4-FFF2-40B4-BE49-F238E27FC236}">
                  <a16:creationId xmlns:a16="http://schemas.microsoft.com/office/drawing/2014/main" id="{9EA1A469-895E-416B-B0F0-6520CFF8F7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25059" y="1637393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B8C89E-2D80-429C-80F3-CF0D08E2541A}"/>
                </a:ext>
              </a:extLst>
            </p:cNvPr>
            <p:cNvSpPr txBox="1">
              <a:spLocks/>
            </p:cNvSpPr>
            <p:nvPr/>
          </p:nvSpPr>
          <p:spPr>
            <a:xfrm>
              <a:off x="4170828" y="1637393"/>
              <a:ext cx="1897379" cy="138499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Session overview and review of last Fee Schedule Workgroup session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CD54D6-1997-424E-95FE-54831F37BD0F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1637393"/>
              <a:ext cx="1136594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20 mins                           </a:t>
              </a:r>
              <a:endParaRPr lang="ja-JP" altLang="en-US" sz="1800" dirty="0">
                <a:latin typeface="Segoe UI" panose="020B0502040204020203" pitchFamily="34" charset="0"/>
                <a:ea typeface="Arial Unicode MS" panose="020B0604020202020204"/>
                <a:sym typeface="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92EEF-BE07-4C09-9D28-175A48106A43}"/>
                </a:ext>
              </a:extLst>
            </p:cNvPr>
            <p:cNvSpPr txBox="1">
              <a:spLocks/>
            </p:cNvSpPr>
            <p:nvPr/>
          </p:nvSpPr>
          <p:spPr>
            <a:xfrm>
              <a:off x="6380547" y="1637393"/>
              <a:ext cx="3770450" cy="81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Align on today’s objectives</a:t>
              </a:r>
            </a:p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Review key topics from Workgroup session 1</a:t>
              </a:r>
            </a:p>
          </p:txBody>
        </p:sp>
      </p:grpSp>
      <p:grpSp>
        <p:nvGrpSpPr>
          <p:cNvPr id="12" name="Group 11" descr="Scope of services in the Fee Schedule">
            <a:extLst>
              <a:ext uri="{FF2B5EF4-FFF2-40B4-BE49-F238E27FC236}">
                <a16:creationId xmlns:a16="http://schemas.microsoft.com/office/drawing/2014/main" id="{98953C1D-D27C-4836-8483-36448674893F}"/>
              </a:ext>
            </a:extLst>
          </p:cNvPr>
          <p:cNvGrpSpPr/>
          <p:nvPr/>
        </p:nvGrpSpPr>
        <p:grpSpPr>
          <a:xfrm>
            <a:off x="3725059" y="2923784"/>
            <a:ext cx="8009741" cy="1461939"/>
            <a:chOff x="3725059" y="3057156"/>
            <a:chExt cx="7909729" cy="1461939"/>
          </a:xfrm>
        </p:grpSpPr>
        <p:sp>
          <p:nvSpPr>
            <p:cNvPr id="70" name="TrackerNumBlue 7">
              <a:extLst>
                <a:ext uri="{FF2B5EF4-FFF2-40B4-BE49-F238E27FC236}">
                  <a16:creationId xmlns:a16="http://schemas.microsoft.com/office/drawing/2014/main" id="{BA5B036A-0E1C-4B7E-AB0A-3B80EF8EC28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725059" y="3057156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1327BBF-9D93-4FB5-8719-5D81545B4181}"/>
                </a:ext>
              </a:extLst>
            </p:cNvPr>
            <p:cNvSpPr txBox="1">
              <a:spLocks/>
            </p:cNvSpPr>
            <p:nvPr/>
          </p:nvSpPr>
          <p:spPr>
            <a:xfrm>
              <a:off x="4170829" y="3057156"/>
              <a:ext cx="1772242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Scope of services in the Fee Schedule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88B44F-CCE8-417B-A7B4-FA2D891F3002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3057156"/>
              <a:ext cx="1136594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40 mins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E7DEF38-3B40-4C38-8330-7FC40D427A43}"/>
                </a:ext>
              </a:extLst>
            </p:cNvPr>
            <p:cNvSpPr txBox="1">
              <a:spLocks/>
            </p:cNvSpPr>
            <p:nvPr/>
          </p:nvSpPr>
          <p:spPr>
            <a:xfrm>
              <a:off x="6380548" y="3057156"/>
              <a:ext cx="3770450" cy="146193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Share current hypothesis on scope of services</a:t>
              </a:r>
            </a:p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Discuss services which may be included in the scope of the fee schedule</a:t>
              </a:r>
            </a:p>
          </p:txBody>
        </p:sp>
      </p:grpSp>
      <p:grpSp>
        <p:nvGrpSpPr>
          <p:cNvPr id="6" name="Group 5" descr="Break">
            <a:extLst>
              <a:ext uri="{FF2B5EF4-FFF2-40B4-BE49-F238E27FC236}">
                <a16:creationId xmlns:a16="http://schemas.microsoft.com/office/drawing/2014/main" id="{E0942197-3862-4250-B45C-9002D0DC05D9}"/>
              </a:ext>
            </a:extLst>
          </p:cNvPr>
          <p:cNvGrpSpPr/>
          <p:nvPr/>
        </p:nvGrpSpPr>
        <p:grpSpPr>
          <a:xfrm>
            <a:off x="4170829" y="4638857"/>
            <a:ext cx="7463959" cy="276999"/>
            <a:chOff x="4170829" y="4532539"/>
            <a:chExt cx="7463959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F7D1AE-6606-42A1-9E0F-AF8E26FB521E}"/>
                </a:ext>
              </a:extLst>
            </p:cNvPr>
            <p:cNvSpPr txBox="1">
              <a:spLocks/>
            </p:cNvSpPr>
            <p:nvPr/>
          </p:nvSpPr>
          <p:spPr>
            <a:xfrm>
              <a:off x="4170829" y="4532539"/>
              <a:ext cx="1391504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i="1" dirty="0"/>
                <a:t>Break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ABDD44-9AB3-43DB-8FF6-0492D5217F21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4532539"/>
              <a:ext cx="1136594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/>
                <a:t>5 mins</a:t>
              </a:r>
            </a:p>
          </p:txBody>
        </p:sp>
      </p:grpSp>
      <p:grpSp>
        <p:nvGrpSpPr>
          <p:cNvPr id="7" name="Group 6" descr="Potential support needed for schools">
            <a:extLst>
              <a:ext uri="{FF2B5EF4-FFF2-40B4-BE49-F238E27FC236}">
                <a16:creationId xmlns:a16="http://schemas.microsoft.com/office/drawing/2014/main" id="{394D21EF-7BEA-464B-9F51-4B119A0646F6}"/>
              </a:ext>
            </a:extLst>
          </p:cNvPr>
          <p:cNvGrpSpPr/>
          <p:nvPr/>
        </p:nvGrpSpPr>
        <p:grpSpPr>
          <a:xfrm>
            <a:off x="3725059" y="5168993"/>
            <a:ext cx="7909729" cy="830997"/>
            <a:chOff x="3725059" y="5168993"/>
            <a:chExt cx="7909729" cy="830997"/>
          </a:xfrm>
        </p:grpSpPr>
        <p:sp>
          <p:nvSpPr>
            <p:cNvPr id="42" name="TrackerNumBlue 7">
              <a:extLst>
                <a:ext uri="{FF2B5EF4-FFF2-40B4-BE49-F238E27FC236}">
                  <a16:creationId xmlns:a16="http://schemas.microsoft.com/office/drawing/2014/main" id="{82F43979-8FE1-4D4F-9C58-9AC352975B3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25059" y="5168993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0236BA-350A-407B-B21B-67CC552DDC01}"/>
                </a:ext>
              </a:extLst>
            </p:cNvPr>
            <p:cNvSpPr txBox="1">
              <a:spLocks/>
            </p:cNvSpPr>
            <p:nvPr/>
          </p:nvSpPr>
          <p:spPr>
            <a:xfrm>
              <a:off x="4170829" y="5168993"/>
              <a:ext cx="1772242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Potential support needed for schools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363576-C06E-4CD5-AF6A-20CD1644D5C8}"/>
                </a:ext>
              </a:extLst>
            </p:cNvPr>
            <p:cNvSpPr txBox="1">
              <a:spLocks/>
            </p:cNvSpPr>
            <p:nvPr/>
          </p:nvSpPr>
          <p:spPr>
            <a:xfrm>
              <a:off x="10498194" y="5168993"/>
              <a:ext cx="1136594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55 mins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43ADCB-4554-4720-B666-D7CEA8FEBDD4}"/>
                </a:ext>
              </a:extLst>
            </p:cNvPr>
            <p:cNvSpPr txBox="1">
              <a:spLocks/>
            </p:cNvSpPr>
            <p:nvPr/>
          </p:nvSpPr>
          <p:spPr>
            <a:xfrm>
              <a:off x="6380547" y="5168993"/>
              <a:ext cx="3770450" cy="73866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Discuss the potential support which schools may need to utilize the fee schedule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52C8ED-271E-49BC-A213-FA7B42E4A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1126386"/>
            <a:ext cx="7909729" cy="0"/>
          </a:xfrm>
          <a:prstGeom prst="straightConnector1">
            <a:avLst/>
          </a:prstGeom>
          <a:ln w="1270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F8C5D8-747E-440F-952D-F344E1885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4512290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EBD0917-D7D5-4C0C-9780-578399FA7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2797217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D8A479B-FBCA-4C6C-95F9-81DE631BB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5042423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. Source">
            <a:extLst>
              <a:ext uri="{FF2B5EF4-FFF2-40B4-BE49-F238E27FC236}">
                <a16:creationId xmlns:a16="http://schemas.microsoft.com/office/drawing/2014/main" id="{A0254AFD-5977-4569-B51D-7E89B7F3AB2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11/19/22</a:t>
            </a:r>
          </a:p>
        </p:txBody>
      </p:sp>
      <p:sp>
        <p:nvSpPr>
          <p:cNvPr id="37" name="Sticker">
            <a:extLst>
              <a:ext uri="{FF2B5EF4-FFF2-40B4-BE49-F238E27FC236}">
                <a16:creationId xmlns:a16="http://schemas.microsoft.com/office/drawing/2014/main" id="{AEE76F0D-F03E-4789-8A9D-40D49C89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149814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D5AD956C-82D4-4DDB-BEBC-D290D9C9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1796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D5AD956C-82D4-4DDB-BEBC-D290D9C9A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2. Slide Title">
            <a:extLst>
              <a:ext uri="{FF2B5EF4-FFF2-40B4-BE49-F238E27FC236}">
                <a16:creationId xmlns:a16="http://schemas.microsoft.com/office/drawing/2014/main" id="{71C36FB6-CC42-4DC0-A81D-C4798D8355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4927"/>
            <a:ext cx="3465576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pPr>
              <a:defRPr/>
            </a:pPr>
            <a:r>
              <a:rPr lang="en-US" dirty="0"/>
              <a:t>1. Recap: Vision for a future-state all-payer school-linked fee schedule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B23F0-6E09-4BA4-801A-4E6A88B1601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68770" y="2180563"/>
            <a:ext cx="6868494" cy="34202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>
                <a:cs typeface="Times New Roman" panose="02020603050405020304" pitchFamily="18" charset="0"/>
              </a:rPr>
              <a:t>To leverage the CYBHI fee schedule as a </a:t>
            </a:r>
            <a:r>
              <a:rPr lang="en-US" sz="2200" b="1" dirty="0"/>
              <a:t>sustainable funding source for school-linked BH services</a:t>
            </a:r>
            <a:r>
              <a:rPr lang="en-US" sz="2200" dirty="0">
                <a:cs typeface="Times New Roman" panose="02020603050405020304" pitchFamily="18" charset="0"/>
              </a:rPr>
              <a:t> that: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Increases access to school-linked BH services </a:t>
            </a:r>
            <a:r>
              <a:rPr lang="en-US" sz="2000" dirty="0">
                <a:cs typeface="Times New Roman" panose="02020603050405020304" pitchFamily="18" charset="0"/>
              </a:rPr>
              <a:t>for children and youth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</a:rPr>
              <a:t>Creates a more </a:t>
            </a:r>
            <a:r>
              <a:rPr lang="en-US" sz="2000" b="1" dirty="0">
                <a:cs typeface="Times New Roman" panose="02020603050405020304" pitchFamily="18" charset="0"/>
              </a:rPr>
              <a:t>approachable billing model for schools </a:t>
            </a:r>
            <a:r>
              <a:rPr lang="en-US" sz="2000" dirty="0">
                <a:cs typeface="Times New Roman" panose="02020603050405020304" pitchFamily="18" charset="0"/>
              </a:rPr>
              <a:t>and local educational agencies (LEAs)</a:t>
            </a:r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Eases burdens</a:t>
            </a:r>
            <a:r>
              <a:rPr lang="en-US" sz="2000" dirty="0">
                <a:cs typeface="Times New Roman" panose="02020603050405020304" pitchFamily="18" charset="0"/>
              </a:rPr>
              <a:t> related to contracting, rate negotiation, and navigation across delivery systems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Reduces uncertainty </a:t>
            </a:r>
            <a:r>
              <a:rPr lang="en-US" sz="2000" dirty="0">
                <a:cs typeface="Times New Roman" panose="02020603050405020304" pitchFamily="18" charset="0"/>
              </a:rPr>
              <a:t>around students’ coverage </a:t>
            </a:r>
          </a:p>
        </p:txBody>
      </p:sp>
      <p:sp>
        <p:nvSpPr>
          <p:cNvPr id="40" name="4. Footnote">
            <a:extLst>
              <a:ext uri="{FF2B5EF4-FFF2-40B4-BE49-F238E27FC236}">
                <a16:creationId xmlns:a16="http://schemas.microsoft.com/office/drawing/2014/main" id="{936B640A-F46C-4F15-9E6B-550233CB0FA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5662847"/>
            <a:ext cx="3465576" cy="738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Additional definitions of organizations included as payers in the all-payer, school-linked fee schedule to be provided by DHCS.</a:t>
            </a:r>
          </a:p>
          <a:p>
            <a:pPr lvl="0"/>
            <a:r>
              <a:rPr lang="en-US" dirty="0"/>
              <a:t>2.	According to California Health and Safety Code section 1374.22, a “local educational agency” means a school district, county office of education, charter school, the California Schools for the Deaf, and the California School for the Blind.</a:t>
            </a:r>
          </a:p>
        </p:txBody>
      </p:sp>
      <p:sp>
        <p:nvSpPr>
          <p:cNvPr id="19" name="5. Source">
            <a:extLst>
              <a:ext uri="{FF2B5EF4-FFF2-40B4-BE49-F238E27FC236}">
                <a16:creationId xmlns:a16="http://schemas.microsoft.com/office/drawing/2014/main" id="{AE88C6B2-8323-4F08-B6ED-B8D0B63C06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DHCS 2022 stakeholder engagement sessions</a:t>
            </a:r>
          </a:p>
        </p:txBody>
      </p:sp>
      <p:sp>
        <p:nvSpPr>
          <p:cNvPr id="15" name="Sticker">
            <a:extLst>
              <a:ext uri="{FF2B5EF4-FFF2-40B4-BE49-F238E27FC236}">
                <a16:creationId xmlns:a16="http://schemas.microsoft.com/office/drawing/2014/main" id="{D81B36AD-E093-445B-A000-AC44F714B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29977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D80E2A-7416-4F17-9766-1068BB5BC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1909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D80E2A-7416-4F17-9766-1068BB5BC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EB747456-6D3A-4E94-8EE0-526C764A5A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39793"/>
            <a:ext cx="7918704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Recap: Fee schedule working group charter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FC0E0E-1687-4659-AD9D-F0C7DEE8F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919250"/>
            <a:ext cx="7918704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sz="1800" dirty="0"/>
              <a:t>Objectives and scope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E1CAC1-0D97-4013-B2D6-75935C1958BF}"/>
              </a:ext>
            </a:extLst>
          </p:cNvPr>
          <p:cNvSpPr txBox="1">
            <a:spLocks/>
          </p:cNvSpPr>
          <p:nvPr/>
        </p:nvSpPr>
        <p:spPr>
          <a:xfrm>
            <a:off x="554736" y="1802918"/>
            <a:ext cx="4352929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The Workgroup will: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5106-A3C7-4039-941A-6F5DCEAEA53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2338819"/>
            <a:ext cx="4352929" cy="3793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</a:pPr>
            <a:r>
              <a:rPr lang="en-US" sz="1800" dirty="0"/>
              <a:t>Provide </a:t>
            </a:r>
            <a:r>
              <a:rPr lang="en-US" sz="1800" b="1" dirty="0"/>
              <a:t>perspectives on current-state processes </a:t>
            </a:r>
            <a:r>
              <a:rPr lang="en-US" sz="1800" dirty="0"/>
              <a:t>for</a:t>
            </a:r>
            <a:r>
              <a:rPr lang="en-US" sz="1800" b="1" dirty="0"/>
              <a:t> </a:t>
            </a:r>
            <a:r>
              <a:rPr lang="en-US" sz="1800" dirty="0"/>
              <a:t>school-linked BH services billing / reimbursement / contracting, including potential challenges </a:t>
            </a:r>
            <a:endParaRPr lang="en-US" sz="1800" dirty="0">
              <a:cs typeface="Segoe UI"/>
            </a:endParaRPr>
          </a:p>
          <a:p>
            <a:pPr lvl="1">
              <a:spcBef>
                <a:spcPct val="0"/>
              </a:spcBef>
            </a:pPr>
            <a:r>
              <a:rPr lang="en-US" sz="1800" dirty="0"/>
              <a:t>Offer </a:t>
            </a:r>
            <a:r>
              <a:rPr lang="en-US" sz="1800" b="1" dirty="0"/>
              <a:t>perspectives on select design decisions</a:t>
            </a:r>
            <a:r>
              <a:rPr lang="en-US" sz="1800" dirty="0"/>
              <a:t>, including (not exhaustive):</a:t>
            </a:r>
          </a:p>
          <a:p>
            <a:pPr lvl="2">
              <a:spcBef>
                <a:spcPct val="0"/>
              </a:spcBef>
            </a:pPr>
            <a:r>
              <a:rPr lang="en-US" sz="1800" b="1" dirty="0">
                <a:cs typeface="+mn-cs"/>
              </a:rPr>
              <a:t>What </a:t>
            </a:r>
            <a:r>
              <a:rPr lang="en-US" sz="1800" dirty="0">
                <a:cs typeface="+mn-cs"/>
              </a:rPr>
              <a:t>services are included in the fee schedule?</a:t>
            </a:r>
            <a:endParaRPr lang="en-US" sz="1800" baseline="30000" dirty="0"/>
          </a:p>
          <a:p>
            <a:pPr lvl="2">
              <a:spcBef>
                <a:spcPct val="0"/>
              </a:spcBef>
            </a:pPr>
            <a:r>
              <a:rPr lang="en-US" sz="1800" b="1" dirty="0">
                <a:cs typeface="+mn-cs"/>
              </a:rPr>
              <a:t>Who </a:t>
            </a:r>
            <a:r>
              <a:rPr lang="en-US" sz="1800" dirty="0">
                <a:cs typeface="+mn-cs"/>
              </a:rPr>
              <a:t>is eligible to provide services?</a:t>
            </a:r>
          </a:p>
          <a:p>
            <a:pPr lvl="2">
              <a:spcBef>
                <a:spcPct val="0"/>
              </a:spcBef>
            </a:pPr>
            <a:r>
              <a:rPr lang="en-US" sz="1800" b="1" dirty="0">
                <a:cs typeface="+mn-cs"/>
              </a:rPr>
              <a:t>How </a:t>
            </a:r>
            <a:r>
              <a:rPr lang="en-US" sz="1800" dirty="0">
                <a:cs typeface="+mn-cs"/>
              </a:rPr>
              <a:t>are payments made through the fee schedule?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Discuss the fee schedule implementation plan</a:t>
            </a:r>
            <a:endParaRPr lang="en-US" sz="1100" b="1" dirty="0"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43A74B-83FC-45B0-9FF3-E51FBDF74C41}"/>
              </a:ext>
            </a:extLst>
          </p:cNvPr>
          <p:cNvSpPr txBox="1">
            <a:spLocks/>
          </p:cNvSpPr>
          <p:nvPr/>
        </p:nvSpPr>
        <p:spPr>
          <a:xfrm>
            <a:off x="5497334" y="1802918"/>
            <a:ext cx="2976106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The Workgroup will not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EAEFB-58DC-43FF-99C0-A63717EBC90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97334" y="2338819"/>
            <a:ext cx="2976106" cy="318035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1300"/>
              </a:spcBef>
            </a:pPr>
            <a:r>
              <a:rPr lang="en-US" sz="1800" b="1" dirty="0"/>
              <a:t>Make final design decisions</a:t>
            </a:r>
            <a:r>
              <a:rPr lang="en-US" sz="1800" dirty="0"/>
              <a:t> (DHCS and DMHC will decide)</a:t>
            </a:r>
          </a:p>
          <a:p>
            <a:pPr lvl="1">
              <a:spcBef>
                <a:spcPts val="1300"/>
              </a:spcBef>
            </a:pPr>
            <a:r>
              <a:rPr lang="en-US" sz="1800" b="1" dirty="0"/>
              <a:t>Provide input on rates </a:t>
            </a:r>
            <a:r>
              <a:rPr lang="en-US" sz="1800" dirty="0"/>
              <a:t>for services in the fee schedule</a:t>
            </a:r>
          </a:p>
          <a:p>
            <a:pPr lvl="1">
              <a:spcBef>
                <a:spcPts val="1300"/>
              </a:spcBef>
            </a:pPr>
            <a:r>
              <a:rPr lang="en-US" sz="1800" dirty="0"/>
              <a:t>Directly shape </a:t>
            </a:r>
            <a:r>
              <a:rPr lang="en-US" sz="1800" b="1" dirty="0"/>
              <a:t>decisions around changing or replacing other billing programs </a:t>
            </a:r>
            <a:r>
              <a:rPr lang="en-US" sz="1800" dirty="0"/>
              <a:t>(e.g., LEA BOP)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C6446-33F6-4BAB-96C9-977913B63BCB}"/>
              </a:ext>
            </a:extLst>
          </p:cNvPr>
          <p:cNvSpPr txBox="1">
            <a:spLocks/>
          </p:cNvSpPr>
          <p:nvPr/>
        </p:nvSpPr>
        <p:spPr>
          <a:xfrm>
            <a:off x="9015346" y="1833696"/>
            <a:ext cx="26219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Member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28A6D-A71E-438E-AF4B-CBA6BB764D09}"/>
              </a:ext>
            </a:extLst>
          </p:cNvPr>
          <p:cNvSpPr txBox="1"/>
          <p:nvPr/>
        </p:nvSpPr>
        <p:spPr>
          <a:xfrm>
            <a:off x="9132425" y="2338819"/>
            <a:ext cx="2502363" cy="32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r>
              <a:rPr lang="en-US" sz="1800" dirty="0"/>
              <a:t>Complete all pre-work and pre-reading before sessions as needed</a:t>
            </a:r>
          </a:p>
          <a:p>
            <a:pPr lvl="1"/>
            <a:r>
              <a:rPr lang="en-US" sz="1800" dirty="0"/>
              <a:t>Join all Workgroup sessions on-time</a:t>
            </a:r>
          </a:p>
          <a:p>
            <a:pPr lvl="1"/>
            <a:r>
              <a:rPr lang="en-US" sz="1800" dirty="0"/>
              <a:t>Do not multi-task during sessions</a:t>
            </a:r>
          </a:p>
          <a:p>
            <a:pPr lvl="1"/>
            <a:r>
              <a:rPr lang="en-US" sz="1800" dirty="0"/>
              <a:t>Maintain confidentiality</a:t>
            </a:r>
          </a:p>
          <a:p>
            <a:endParaRPr lang="en-US" dirty="0">
              <a:cs typeface="Segoe UI" panose="020B0502040204020203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93516B-A289-4F6C-A93C-13A78CA44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2184787"/>
            <a:ext cx="7918704" cy="0"/>
          </a:xfrm>
          <a:prstGeom prst="line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BasicVerticalDefault 32">
            <a:extLst>
              <a:ext uri="{FF2B5EF4-FFF2-40B4-BE49-F238E27FC236}">
                <a16:creationId xmlns:a16="http://schemas.microsoft.com/office/drawing/2014/main" id="{2B541952-0C66-4517-A3B2-763BB9B54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202499" y="2338819"/>
            <a:ext cx="0" cy="3871481"/>
          </a:xfrm>
          <a:prstGeom prst="straightConnector1">
            <a:avLst/>
          </a:prstGeom>
          <a:ln w="12700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>
            <a:extLst>
              <a:ext uri="{FF2B5EF4-FFF2-40B4-BE49-F238E27FC236}">
                <a16:creationId xmlns:a16="http://schemas.microsoft.com/office/drawing/2014/main" id="{0AABBA3B-4F63-44C3-B2F1-77332D83B6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Discussion with OSP, 09/07/2022; 08/17/2022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0393DC-55BC-4414-859F-53A3A2B5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15346" y="2184787"/>
            <a:ext cx="2621920" cy="0"/>
          </a:xfrm>
          <a:prstGeom prst="line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ticker">
            <a:extLst>
              <a:ext uri="{FF2B5EF4-FFF2-40B4-BE49-F238E27FC236}">
                <a16:creationId xmlns:a16="http://schemas.microsoft.com/office/drawing/2014/main" id="{7664456D-4250-4FC8-9DC0-F21A4AC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203200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91F6B2B-F5EB-4766-91AA-C888E1314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1983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91F6B2B-F5EB-4766-91AA-C888E13141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342BBC-DA40-4A6A-9ED7-AB8835208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2223323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ED53E53-4B9C-4B6D-B543-73F60C87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2928091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EC0C2A-1234-46F8-8967-8DAAD7220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3632859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. Slide Title">
            <a:extLst>
              <a:ext uri="{FF2B5EF4-FFF2-40B4-BE49-F238E27FC236}">
                <a16:creationId xmlns:a16="http://schemas.microsoft.com/office/drawing/2014/main" id="{79D3DD65-6378-4A09-9142-2E4C794BAB8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Recap: Fee schedule working group norms and values</a:t>
            </a:r>
          </a:p>
        </p:txBody>
      </p:sp>
      <p:grpSp>
        <p:nvGrpSpPr>
          <p:cNvPr id="17" name="Group 16" descr="Participatory">
            <a:extLst>
              <a:ext uri="{FF2B5EF4-FFF2-40B4-BE49-F238E27FC236}">
                <a16:creationId xmlns:a16="http://schemas.microsoft.com/office/drawing/2014/main" id="{22D9704B-843B-4738-9C07-D76622AFE2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14350" y="1593940"/>
            <a:ext cx="11122913" cy="553998"/>
            <a:chOff x="554736" y="1433920"/>
            <a:chExt cx="11082527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BC78F5-BD03-47D8-9EF1-0F33A57B30F7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1433920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Participatory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15EEC6-AD5A-48F6-8269-945BB53A0CD6}"/>
                </a:ext>
              </a:extLst>
            </p:cNvPr>
            <p:cNvGrpSpPr/>
            <p:nvPr/>
          </p:nvGrpSpPr>
          <p:grpSpPr>
            <a:xfrm>
              <a:off x="554736" y="1433920"/>
              <a:ext cx="411519" cy="422870"/>
              <a:chOff x="2322144" y="1448897"/>
              <a:chExt cx="411519" cy="42287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69BA517-ED4F-4FD9-9C5E-100EF2D88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1448897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21BFA92-6EFC-4FBD-BE8B-1B8EE621B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385425" y="1530948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54846F-FBB0-4F02-9865-13C13BED8CA2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1433920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latin typeface="Segoe UI"/>
                </a:rPr>
                <a:t>Commit to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participating in discussions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, completing “pre-work”, and joining potential follow-up sessions</a:t>
              </a:r>
            </a:p>
          </p:txBody>
        </p:sp>
      </p:grpSp>
      <p:grpSp>
        <p:nvGrpSpPr>
          <p:cNvPr id="18" name="Group 17" descr="Collaborative">
            <a:extLst>
              <a:ext uri="{FF2B5EF4-FFF2-40B4-BE49-F238E27FC236}">
                <a16:creationId xmlns:a16="http://schemas.microsoft.com/office/drawing/2014/main" id="{90B89447-BC6F-495D-B28D-D5FC0072D7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2298708"/>
            <a:ext cx="11082527" cy="553998"/>
            <a:chOff x="554736" y="2141605"/>
            <a:chExt cx="11082527" cy="5539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FA3CED-7B4D-4F71-9860-A0AFB9CE04C5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2141605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Collaborative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6E3757-DF39-400F-953E-5615648925A4}"/>
                </a:ext>
              </a:extLst>
            </p:cNvPr>
            <p:cNvGrpSpPr/>
            <p:nvPr/>
          </p:nvGrpSpPr>
          <p:grpSpPr>
            <a:xfrm>
              <a:off x="554736" y="2141605"/>
              <a:ext cx="411519" cy="422870"/>
              <a:chOff x="2322144" y="2147141"/>
              <a:chExt cx="411519" cy="42287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5ECBCB-4CA1-4EF9-9267-48C496DE74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2147141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434EDD75-78A7-4775-822F-4E364655D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85425" y="2229193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43" name="TextBox 42" descr="Collaborative">
              <a:extLst>
                <a:ext uri="{FF2B5EF4-FFF2-40B4-BE49-F238E27FC236}">
                  <a16:creationId xmlns:a16="http://schemas.microsoft.com/office/drawing/2014/main" id="{A5A6F403-3CCF-4CD6-A0C3-8258215089F8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2141605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Work together to facilitate the program design 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by welcoming others’ perspectives and championing CYBHI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 descr="Solution-oriented">
            <a:extLst>
              <a:ext uri="{FF2B5EF4-FFF2-40B4-BE49-F238E27FC236}">
                <a16:creationId xmlns:a16="http://schemas.microsoft.com/office/drawing/2014/main" id="{AF8CC892-7C82-4FEC-98AC-9D4F708B01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3003476"/>
            <a:ext cx="11082527" cy="553998"/>
            <a:chOff x="554736" y="2823965"/>
            <a:chExt cx="11082527" cy="5539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06A52-DC08-4F67-867D-600E286DB718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2823965"/>
              <a:ext cx="167163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Solution-oriented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1A6264-4AA5-4B02-8E12-CB418AB2816C}"/>
                </a:ext>
              </a:extLst>
            </p:cNvPr>
            <p:cNvGrpSpPr/>
            <p:nvPr/>
          </p:nvGrpSpPr>
          <p:grpSpPr>
            <a:xfrm>
              <a:off x="554736" y="2823965"/>
              <a:ext cx="411519" cy="422870"/>
              <a:chOff x="2322144" y="2842603"/>
              <a:chExt cx="411519" cy="42287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EDC2B9A-19F7-40F3-AEE5-E1A230911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2842603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2A74F5A0-4F64-4D06-AC47-8C2F18C12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385425" y="2909677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AEA4FE-8CE4-4119-AFB2-8356EB3DC17F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034044" y="2823965"/>
              <a:ext cx="8603219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 kumimoji="0" sz="14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60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Anchor discussion on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problem solving and brainstorming 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potential solutions</a:t>
              </a:r>
            </a:p>
          </p:txBody>
        </p:sp>
      </p:grpSp>
      <p:grpSp>
        <p:nvGrpSpPr>
          <p:cNvPr id="21" name="Group 20" descr="Open and exploratory">
            <a:extLst>
              <a:ext uri="{FF2B5EF4-FFF2-40B4-BE49-F238E27FC236}">
                <a16:creationId xmlns:a16="http://schemas.microsoft.com/office/drawing/2014/main" id="{2EA0F212-688A-43CC-9C9D-E961684B71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3708244"/>
            <a:ext cx="11082527" cy="553998"/>
            <a:chOff x="554736" y="3594338"/>
            <a:chExt cx="11082527" cy="5539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66F89D-5B44-4B95-BF0A-448C9CF78331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3594338"/>
              <a:ext cx="167163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</a:rPr>
                <a:t>Open and exploratory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176476-11BC-4B2F-96BF-49F4CEB90783}"/>
                </a:ext>
              </a:extLst>
            </p:cNvPr>
            <p:cNvGrpSpPr/>
            <p:nvPr/>
          </p:nvGrpSpPr>
          <p:grpSpPr>
            <a:xfrm>
              <a:off x="554736" y="3594338"/>
              <a:ext cx="411519" cy="422870"/>
              <a:chOff x="2322144" y="3594338"/>
              <a:chExt cx="411519" cy="42287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316F8EB-1551-400A-85BF-8C40D35E09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3594338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5362F1B3-879C-41E0-A3D3-91BE2D9E7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385425" y="3668901"/>
                <a:ext cx="281072" cy="288825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B6465B-249C-4A13-8DB6-5FD0D168105C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3594338"/>
              <a:ext cx="8603219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dirty="0">
                  <a:latin typeface="Segoe UI"/>
                </a:rPr>
                <a:t>Maintain a </a:t>
              </a:r>
              <a:r>
                <a:rPr lang="en-US" sz="1800" b="1" dirty="0">
                  <a:latin typeface="Segoe UI"/>
                </a:rPr>
                <a:t>safe space for discussion</a:t>
              </a:r>
              <a:r>
                <a:rPr lang="en-US" sz="1800" dirty="0">
                  <a:latin typeface="Segoe UI"/>
                </a:rPr>
                <a:t>, debate, questions, and risk-taking</a:t>
              </a:r>
              <a:endPara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 descr="Health impact-focused">
            <a:extLst>
              <a:ext uri="{FF2B5EF4-FFF2-40B4-BE49-F238E27FC236}">
                <a16:creationId xmlns:a16="http://schemas.microsoft.com/office/drawing/2014/main" id="{D4937D6B-9F10-44E8-A5D5-4B1027B718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4413012"/>
            <a:ext cx="11082527" cy="553998"/>
            <a:chOff x="554736" y="4303135"/>
            <a:chExt cx="11082527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DE2D8E-8B12-4E44-BEBA-168F63074C5D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4303135"/>
              <a:ext cx="1671630" cy="5539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  <a:cs typeface="Arial"/>
                </a:rPr>
                <a:t>Health impact-focused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E3FB25-327F-46BF-B94F-984C84FB51EF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4303135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/>
                </a:rPr>
                <a:t>Center around the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/>
                </a:rPr>
                <a:t>impact and outcomes of design decisions for children, youth, and families 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/>
                </a:rPr>
                <a:t>in California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cs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03E10E-7EF8-444B-A6A7-97B8DD771DFD}"/>
                </a:ext>
              </a:extLst>
            </p:cNvPr>
            <p:cNvGrpSpPr/>
            <p:nvPr/>
          </p:nvGrpSpPr>
          <p:grpSpPr>
            <a:xfrm>
              <a:off x="554736" y="4303135"/>
              <a:ext cx="411519" cy="422870"/>
              <a:chOff x="2322144" y="4303135"/>
              <a:chExt cx="411519" cy="42287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FA214D8-9383-46D3-B604-BE7E818A5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4303135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CustomIcon">
                <a:extLst>
                  <a:ext uri="{FF2B5EF4-FFF2-40B4-BE49-F238E27FC236}">
                    <a16:creationId xmlns:a16="http://schemas.microsoft.com/office/drawing/2014/main" id="{4E68C1CA-6711-4BCE-982E-FD2EDE8D0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/>
              </p:cNvPicPr>
              <p:nvPr>
                <p:custDataLst>
                  <p:tags r:id="rId6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2385425" y="4385187"/>
                <a:ext cx="281072" cy="28882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 descr="Inclusive">
            <a:extLst>
              <a:ext uri="{FF2B5EF4-FFF2-40B4-BE49-F238E27FC236}">
                <a16:creationId xmlns:a16="http://schemas.microsoft.com/office/drawing/2014/main" id="{025DCF45-0824-4373-99D4-1ED236EF6E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5117780"/>
            <a:ext cx="11082527" cy="553998"/>
            <a:chOff x="554736" y="5107939"/>
            <a:chExt cx="11082527" cy="5539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6FA127-9DEE-4524-BBED-0C09C3C6E25C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5107939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  <a:cs typeface="Arial"/>
                </a:rPr>
                <a:t>Inclusive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AB4DBE-A343-4862-A97C-614D6396FC16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5107939"/>
              <a:ext cx="8603219" cy="5539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500"/>
                </a:spcBef>
                <a:buNone/>
              </a:pPr>
              <a:r>
                <a:rPr lang="en-US" sz="1800" dirty="0">
                  <a:cs typeface="+mn-cs"/>
                </a:rPr>
                <a:t>Celebrate each other’s lived experience </a:t>
              </a:r>
              <a:r>
                <a:rPr lang="en-US" sz="1800" b="1" dirty="0">
                  <a:cs typeface="+mn-cs"/>
                </a:rPr>
                <a:t>and ensure all groups feel comfortable engaging</a:t>
              </a:r>
              <a:r>
                <a:rPr lang="en-US" sz="1800" dirty="0">
                  <a:cs typeface="+mn-cs"/>
                </a:rPr>
                <a:t> (e.g., by avoiding acronyms)</a:t>
              </a:r>
              <a:endParaRPr lang="en-US" sz="1800" b="1" dirty="0"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6C24687-B677-4F52-9662-7BA8A3AEB839}"/>
                </a:ext>
              </a:extLst>
            </p:cNvPr>
            <p:cNvGrpSpPr/>
            <p:nvPr/>
          </p:nvGrpSpPr>
          <p:grpSpPr>
            <a:xfrm>
              <a:off x="554736" y="5107939"/>
              <a:ext cx="411519" cy="422870"/>
              <a:chOff x="2322144" y="5140212"/>
              <a:chExt cx="411519" cy="42287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E4C29DB-BBD3-4352-8487-032262D8A1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5140212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5" name="CustomIcon">
                <a:extLst>
                  <a:ext uri="{FF2B5EF4-FFF2-40B4-BE49-F238E27FC236}">
                    <a16:creationId xmlns:a16="http://schemas.microsoft.com/office/drawing/2014/main" id="{2DA36BB5-92A6-4512-932D-2B8B23E2008A}"/>
                  </a:ext>
                </a:extLst>
              </p:cNvPr>
              <p:cNvPicPr>
                <a:picLocks/>
              </p:cNvPicPr>
              <p:nvPr>
                <p:custDataLst>
                  <p:tags r:id="rId5"/>
                </p:custDataLst>
              </p:nvPr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385425" y="5223979"/>
                <a:ext cx="281072" cy="28882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 descr="Data-driven">
            <a:extLst>
              <a:ext uri="{FF2B5EF4-FFF2-40B4-BE49-F238E27FC236}">
                <a16:creationId xmlns:a16="http://schemas.microsoft.com/office/drawing/2014/main" id="{5BADEE8C-121A-4EA2-8627-B4AC6DC76A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54736" y="5822544"/>
            <a:ext cx="11082527" cy="422870"/>
            <a:chOff x="554736" y="5822544"/>
            <a:chExt cx="11082527" cy="42287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3BD2F8D-5215-4C4B-AD43-B7C447E2EFD6}"/>
                </a:ext>
              </a:extLst>
            </p:cNvPr>
            <p:cNvSpPr txBox="1">
              <a:spLocks/>
            </p:cNvSpPr>
            <p:nvPr/>
          </p:nvSpPr>
          <p:spPr>
            <a:xfrm>
              <a:off x="1164335" y="5822544"/>
              <a:ext cx="1671630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Segoe UI"/>
                  <a:cs typeface="Arial"/>
                </a:rPr>
                <a:t>Data-driven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13D718-96ED-43C3-9623-32E673EAE531}"/>
                </a:ext>
              </a:extLst>
            </p:cNvPr>
            <p:cNvSpPr txBox="1">
              <a:spLocks/>
            </p:cNvSpPr>
            <p:nvPr/>
          </p:nvSpPr>
          <p:spPr>
            <a:xfrm>
              <a:off x="3034044" y="5822544"/>
              <a:ext cx="8603219" cy="2769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/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500"/>
                </a:spcBef>
                <a:buNone/>
              </a:pPr>
              <a:r>
                <a:rPr lang="en-US" sz="1800" dirty="0">
                  <a:cs typeface="+mn-cs"/>
                </a:rPr>
                <a:t>Consider pathways </a:t>
              </a:r>
              <a:r>
                <a:rPr lang="en-US" sz="1800" b="1" dirty="0">
                  <a:cs typeface="+mn-cs"/>
                </a:rPr>
                <a:t>to measuring success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5C3FFF-BFCF-47A1-8EE6-0A91F212AF08}"/>
                </a:ext>
              </a:extLst>
            </p:cNvPr>
            <p:cNvGrpSpPr/>
            <p:nvPr/>
          </p:nvGrpSpPr>
          <p:grpSpPr>
            <a:xfrm>
              <a:off x="554736" y="5822544"/>
              <a:ext cx="411519" cy="422870"/>
              <a:chOff x="2322144" y="5822544"/>
              <a:chExt cx="411519" cy="42287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4A66900-DE97-4EC4-8FAB-7CD6DF4C4F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144" y="5822544"/>
                <a:ext cx="411519" cy="42287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" name="CustomIcon">
                <a:extLst>
                  <a:ext uri="{FF2B5EF4-FFF2-40B4-BE49-F238E27FC236}">
                    <a16:creationId xmlns:a16="http://schemas.microsoft.com/office/drawing/2014/main" id="{9E3E986B-6354-4ABD-B045-95615CED7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/>
              </p:cNvPicPr>
              <p:nvPr>
                <p:custDataLst>
                  <p:tags r:id="rId4"/>
                </p:custDataLst>
              </p:nvPr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2385425" y="5888616"/>
                <a:ext cx="281072" cy="288825"/>
              </a:xfrm>
              <a:prstGeom prst="rect">
                <a:avLst/>
              </a:prstGeom>
            </p:spPr>
          </p:pic>
        </p:grp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8B4BAC7-C316-4015-8B46-9E59F8F44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4337627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82099FC-F4B5-43C5-8916-1B9597B77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5042395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D372B0F-8C97-4F84-BEFC-1917570C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736" y="5747163"/>
            <a:ext cx="11082528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ticker">
            <a:extLst>
              <a:ext uri="{FF2B5EF4-FFF2-40B4-BE49-F238E27FC236}">
                <a16:creationId xmlns:a16="http://schemas.microsoft.com/office/drawing/2014/main" id="{A73671EA-AAD7-405F-B5A5-B5C8A22E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42" name="5. Source">
            <a:extLst>
              <a:ext uri="{FF2B5EF4-FFF2-40B4-BE49-F238E27FC236}">
                <a16:creationId xmlns:a16="http://schemas.microsoft.com/office/drawing/2014/main" id="{520724DE-6892-4D44-8C83-410D2651E4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Think Tank sessions</a:t>
            </a:r>
          </a:p>
        </p:txBody>
      </p:sp>
    </p:spTree>
    <p:extLst>
      <p:ext uri="{BB962C8B-B14F-4D97-AF65-F5344CB8AC3E}">
        <p14:creationId xmlns:p14="http://schemas.microsoft.com/office/powerpoint/2010/main" val="309401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5AD956C-82D4-4DDB-BEBC-D290D9C9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8100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5AD956C-82D4-4DDB-BEBC-D290D9C9A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2. Slide Title">
            <a:extLst>
              <a:ext uri="{FF2B5EF4-FFF2-40B4-BE49-F238E27FC236}">
                <a16:creationId xmlns:a16="http://schemas.microsoft.com/office/drawing/2014/main" id="{71C36FB6-CC42-4DC0-A81D-C4798D8355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pPr>
              <a:defRPr/>
            </a:pPr>
            <a:r>
              <a:rPr lang="en-US" kern="0" dirty="0">
                <a:cs typeface="Arial" panose="020B0604020202020204" pitchFamily="34" charset="0"/>
              </a:rPr>
              <a:t>Fee Schedule Workgroup session 1 discussion topics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9F7F4-50DD-427D-A0C6-75EF9B496214}"/>
              </a:ext>
            </a:extLst>
          </p:cNvPr>
          <p:cNvSpPr txBox="1">
            <a:spLocks/>
          </p:cNvSpPr>
          <p:nvPr/>
        </p:nvSpPr>
        <p:spPr>
          <a:xfrm>
            <a:off x="554736" y="1738258"/>
            <a:ext cx="11082528" cy="65056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Workgroup discussed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opportunities for a fee schedule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improve behavioral health services and systems and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considerations around policy and operational considerations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including: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EAE79-3B6D-4900-A427-B557D5D4CC4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2645793"/>
            <a:ext cx="11082528" cy="296658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Expanding accessibility and quality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behavioral health services for students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Increasing sustainability of funding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behavioral health services in schools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Streamlining administration and billing process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schools that provide behavioral services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Increasing the volume of funding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 for behavioral health services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Encouraging lasting partnerships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between schools and behavioral health providers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Simplifying credentialin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and enrollment mechanisms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. Source">
            <a:extLst>
              <a:ext uri="{FF2B5EF4-FFF2-40B4-BE49-F238E27FC236}">
                <a16:creationId xmlns:a16="http://schemas.microsoft.com/office/drawing/2014/main" id="{AE88C6B2-8323-4F08-B6ED-B8D0B63C06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 dirty="0">
                <a:ln>
                  <a:noFill/>
                </a:ln>
                <a:effectLst/>
                <a:uLnTx/>
                <a:uFillTx/>
              </a:rPr>
              <a:t>Source: DHCS </a:t>
            </a:r>
            <a:r>
              <a:rPr lang="en-US" dirty="0"/>
              <a:t>&amp; DMHC Fee Schedule Workgroup meeting, 10/24/2022</a:t>
            </a:r>
            <a:endParaRPr kumimoji="0" lang="en-US" strike="noStrike" kern="1200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1A6699A6-FF09-4758-A370-16A317842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273880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FAA7B7-1B5A-40F9-A905-628368DB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9461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73" imgH="476" progId="TCLayout.ActiveDocument.1">
                  <p:embed/>
                </p:oleObj>
              </mc:Choice>
              <mc:Fallback>
                <p:oleObj name="think-cell Slide" r:id="rId3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FAA7B7-1B5A-40F9-A905-628368DBF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313655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Current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hypothesis for future-state school-linked fee schedule process flow</a:t>
            </a:r>
          </a:p>
        </p:txBody>
      </p:sp>
      <p:grpSp>
        <p:nvGrpSpPr>
          <p:cNvPr id="23" name="Group 22" descr="LEA, IHE, or BH provider enrolls in school-linked provider network">
            <a:extLst>
              <a:ext uri="{FF2B5EF4-FFF2-40B4-BE49-F238E27FC236}">
                <a16:creationId xmlns:a16="http://schemas.microsoft.com/office/drawing/2014/main" id="{75E66C90-2C55-4665-B039-5E8CA668C0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54736" y="1186197"/>
            <a:ext cx="2224832" cy="1372141"/>
            <a:chOff x="554736" y="1186197"/>
            <a:chExt cx="2224832" cy="1372141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E6A6E9F-616F-45F5-812D-32070973C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4736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36AC82-ECAF-4E68-BF16-49644D389631}"/>
                </a:ext>
              </a:extLst>
            </p:cNvPr>
            <p:cNvSpPr txBox="1"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619447" y="1281484"/>
              <a:ext cx="1931307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LEA, IHE, or BH provider enrolls in school-linked provider network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EE7B1C1-5C45-474E-8D29-ECC08D9F692B}"/>
              </a:ext>
            </a:extLst>
          </p:cNvPr>
          <p:cNvSpPr txBox="1">
            <a:spLocks/>
          </p:cNvSpPr>
          <p:nvPr/>
        </p:nvSpPr>
        <p:spPr>
          <a:xfrm>
            <a:off x="619447" y="3070592"/>
            <a:ext cx="1931307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enrolls as a school-linked network provider </a:t>
            </a:r>
            <a:r>
              <a:rPr lang="en-US" sz="1800" dirty="0">
                <a:latin typeface="+mj-lt"/>
              </a:rPr>
              <a:t>and hires eligible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BH practitioners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61F315-1077-477D-AAAC-35BE93EDD8A4}"/>
              </a:ext>
            </a:extLst>
          </p:cNvPr>
          <p:cNvSpPr txBox="1">
            <a:spLocks/>
          </p:cNvSpPr>
          <p:nvPr/>
        </p:nvSpPr>
        <p:spPr>
          <a:xfrm>
            <a:off x="619447" y="4566876"/>
            <a:ext cx="213307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contracts with BH providers, which enroll separately </a:t>
            </a:r>
            <a:r>
              <a:rPr lang="en-US" sz="1800" dirty="0">
                <a:latin typeface="+mj-lt"/>
              </a:rPr>
              <a:t>as network providers</a:t>
            </a:r>
          </a:p>
        </p:txBody>
      </p:sp>
      <p:grpSp>
        <p:nvGrpSpPr>
          <p:cNvPr id="22" name="Group 21" descr="Provider delivers services at or near school site">
            <a:extLst>
              <a:ext uri="{FF2B5EF4-FFF2-40B4-BE49-F238E27FC236}">
                <a16:creationId xmlns:a16="http://schemas.microsoft.com/office/drawing/2014/main" id="{D8BE00ED-798E-47BE-B308-9B9C1347EF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69160" y="1186197"/>
            <a:ext cx="2224832" cy="1372141"/>
            <a:chOff x="2769160" y="1186197"/>
            <a:chExt cx="2224832" cy="13721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974E-4707-4E1C-859F-657C0E8E324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69160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65D496-16EB-4522-BA77-387E0E5B3C7D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3049742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Provider delivers services at or near school site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323247F-B158-40D2-96ED-69D9114DE204}"/>
              </a:ext>
            </a:extLst>
          </p:cNvPr>
          <p:cNvSpPr txBox="1">
            <a:spLocks/>
          </p:cNvSpPr>
          <p:nvPr/>
        </p:nvSpPr>
        <p:spPr>
          <a:xfrm>
            <a:off x="2994444" y="3070591"/>
            <a:ext cx="1714274" cy="2695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latin typeface="+mj-lt"/>
              </a:rPr>
              <a:t>LEA or IHE </a:t>
            </a:r>
            <a:r>
              <a:rPr lang="en-US" sz="1800" b="1" dirty="0">
                <a:latin typeface="+mj-lt"/>
              </a:rPr>
              <a:t>provides or arranges for the provision </a:t>
            </a:r>
            <a:r>
              <a:rPr lang="en-US" sz="1800" dirty="0">
                <a:latin typeface="+mj-lt"/>
              </a:rPr>
              <a:t>of eligible medically necessary services – on or near campus, mobile, etc.</a:t>
            </a:r>
          </a:p>
        </p:txBody>
      </p:sp>
      <p:grpSp>
        <p:nvGrpSpPr>
          <p:cNvPr id="21" name="Group 20" descr="Responsible party submits claim for reimbursement">
            <a:extLst>
              <a:ext uri="{FF2B5EF4-FFF2-40B4-BE49-F238E27FC236}">
                <a16:creationId xmlns:a16="http://schemas.microsoft.com/office/drawing/2014/main" id="{B1D2C92D-B0DB-4137-8DC3-C7A2A9DBCA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83584" y="1186197"/>
            <a:ext cx="2224832" cy="1372141"/>
            <a:chOff x="4983584" y="1186197"/>
            <a:chExt cx="2224832" cy="1372141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825F12-6661-4E96-88D3-C336C3AB0E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83584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DF1281-914C-49D1-BB9D-C872C3432BA6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5264166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Responsible party submits claim for reimbursement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AA9596-2057-4139-829D-40201ABE128E}"/>
              </a:ext>
            </a:extLst>
          </p:cNvPr>
          <p:cNvSpPr txBox="1">
            <a:spLocks/>
          </p:cNvSpPr>
          <p:nvPr/>
        </p:nvSpPr>
        <p:spPr>
          <a:xfrm>
            <a:off x="5643495" y="2588907"/>
            <a:ext cx="1408028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LEA, IHE or contracted BH provider bills directly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for services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6876F6-7119-4E64-8B5E-60E83CA99873}"/>
              </a:ext>
            </a:extLst>
          </p:cNvPr>
          <p:cNvSpPr txBox="1">
            <a:spLocks/>
          </p:cNvSpPr>
          <p:nvPr/>
        </p:nvSpPr>
        <p:spPr>
          <a:xfrm>
            <a:off x="5634675" y="4455586"/>
            <a:ext cx="1498411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 or IHE uses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third party administrator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to bill  for services</a:t>
            </a:r>
          </a:p>
        </p:txBody>
      </p:sp>
      <p:pic>
        <p:nvPicPr>
          <p:cNvPr id="46" name="CustomIcon">
            <a:extLst>
              <a:ext uri="{FF2B5EF4-FFF2-40B4-BE49-F238E27FC236}">
                <a16:creationId xmlns:a16="http://schemas.microsoft.com/office/drawing/2014/main" id="{5DC6DAF4-4EBC-4EA8-BEF4-941235C4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04592" y="2634714"/>
            <a:ext cx="380614" cy="439013"/>
          </a:xfrm>
          <a:prstGeom prst="rect">
            <a:avLst/>
          </a:prstGeom>
        </p:spPr>
      </p:pic>
      <p:pic>
        <p:nvPicPr>
          <p:cNvPr id="48" name="CustomIcon">
            <a:extLst>
              <a:ext uri="{FF2B5EF4-FFF2-40B4-BE49-F238E27FC236}">
                <a16:creationId xmlns:a16="http://schemas.microsoft.com/office/drawing/2014/main" id="{6683A5BF-F6F8-49D2-AEFB-DFBC4948C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582082" y="2634714"/>
            <a:ext cx="380614" cy="439013"/>
          </a:xfrm>
          <a:prstGeom prst="rect">
            <a:avLst/>
          </a:prstGeom>
        </p:spPr>
      </p:pic>
      <p:pic>
        <p:nvPicPr>
          <p:cNvPr id="59" name="CustomIcon">
            <a:extLst>
              <a:ext uri="{FF2B5EF4-FFF2-40B4-BE49-F238E27FC236}">
                <a16:creationId xmlns:a16="http://schemas.microsoft.com/office/drawing/2014/main" id="{E321CB60-B228-4881-A8B7-A1020B6A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207026" y="2634714"/>
            <a:ext cx="380614" cy="439013"/>
          </a:xfrm>
          <a:prstGeom prst="rect">
            <a:avLst/>
          </a:prstGeom>
        </p:spPr>
      </p:pic>
      <p:pic>
        <p:nvPicPr>
          <p:cNvPr id="15" name="CustomIcon">
            <a:extLst>
              <a:ext uri="{FF2B5EF4-FFF2-40B4-BE49-F238E27FC236}">
                <a16:creationId xmlns:a16="http://schemas.microsoft.com/office/drawing/2014/main" id="{87721367-8698-4E83-9214-ACDA5A6AD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484696" y="2634714"/>
            <a:ext cx="380614" cy="439013"/>
          </a:xfrm>
          <a:prstGeom prst="rect">
            <a:avLst/>
          </a:prstGeom>
        </p:spPr>
      </p:pic>
      <p:grpSp>
        <p:nvGrpSpPr>
          <p:cNvPr id="20" name="Group 19" descr="Plan remits payment at the established rates">
            <a:extLst>
              <a:ext uri="{FF2B5EF4-FFF2-40B4-BE49-F238E27FC236}">
                <a16:creationId xmlns:a16="http://schemas.microsoft.com/office/drawing/2014/main" id="{1DC08FB0-FC25-48CC-92FE-3D9C03887D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198008" y="1186197"/>
            <a:ext cx="2224832" cy="1372141"/>
            <a:chOff x="7198008" y="1186197"/>
            <a:chExt cx="2224832" cy="137214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D35D447-A159-4BAD-9E44-E6C098D5186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98008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D3FB4C9-C1CF-476E-9699-52C7A46F52B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7478590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Plan remits payment at the established rates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A1F13F8A-A159-4D60-959E-53928293ED3A}"/>
              </a:ext>
            </a:extLst>
          </p:cNvPr>
          <p:cNvSpPr txBox="1">
            <a:spLocks/>
          </p:cNvSpPr>
          <p:nvPr/>
        </p:nvSpPr>
        <p:spPr>
          <a:xfrm>
            <a:off x="7419234" y="3070592"/>
            <a:ext cx="2020245" cy="193899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  <a:cs typeface="Arial"/>
              </a:rPr>
              <a:t>Relevant payer</a:t>
            </a:r>
            <a:r>
              <a:rPr lang="en-US" sz="1800" b="1" baseline="30000" dirty="0">
                <a:latin typeface="+mj-lt"/>
                <a:cs typeface="Arial"/>
              </a:rPr>
              <a:t>1</a:t>
            </a:r>
            <a:r>
              <a:rPr lang="en-US" sz="1800" b="1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remits payment the established all-payer rates </a:t>
            </a:r>
            <a:endParaRPr lang="en-US" sz="1800" dirty="0">
              <a:latin typeface="+mj-lt"/>
            </a:endParaRPr>
          </a:p>
        </p:txBody>
      </p:sp>
      <p:grpSp>
        <p:nvGrpSpPr>
          <p:cNvPr id="24" name="Group 23" descr="State conducts ongoing audit and accountability">
            <a:extLst>
              <a:ext uri="{FF2B5EF4-FFF2-40B4-BE49-F238E27FC236}">
                <a16:creationId xmlns:a16="http://schemas.microsoft.com/office/drawing/2014/main" id="{D1A84661-75AB-4D22-8061-49DFEAC8BA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9412432" y="1186197"/>
            <a:ext cx="2224832" cy="1372141"/>
            <a:chOff x="9412432" y="1186197"/>
            <a:chExt cx="2224832" cy="137214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72D2EE-F83B-4E97-B57A-D32C19C2A1F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412432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25779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25779" y="0"/>
                  </a:lnTo>
                  <a:lnTo>
                    <a:pt x="1828800" y="457200"/>
                  </a:lnTo>
                  <a:lnTo>
                    <a:pt x="1625779" y="914400"/>
                  </a:lnTo>
                  <a:lnTo>
                    <a:pt x="0" y="914400"/>
                  </a:lnTo>
                  <a:lnTo>
                    <a:pt x="20302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100406-00AD-4AB3-AAC3-7568C4B3CB87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9710217" y="1281484"/>
              <a:ext cx="1680061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State conducts ongoing audit and accountability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7E44FD-45D1-4271-A7AD-F982F4B5FF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807190" y="3070592"/>
            <a:ext cx="1882591" cy="7201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State monitors for appropriate and timely reimbursement </a:t>
            </a:r>
            <a:r>
              <a:rPr lang="en-US" sz="1800" dirty="0">
                <a:latin typeface="+mj-lt"/>
              </a:rPr>
              <a:t>and fraud, waste, and abuse</a:t>
            </a:r>
          </a:p>
        </p:txBody>
      </p:sp>
      <p:cxnSp>
        <p:nvCxnSpPr>
          <p:cNvPr id="42" name="LineSpecialityArrow 61">
            <a:extLst>
              <a:ext uri="{FF2B5EF4-FFF2-40B4-BE49-F238E27FC236}">
                <a16:creationId xmlns:a16="http://schemas.microsoft.com/office/drawing/2014/main" id="{8BADD596-C3E6-426E-B33F-65025A56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777862" y="2775853"/>
            <a:ext cx="1443208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ustomIcon">
            <a:extLst>
              <a:ext uri="{FF2B5EF4-FFF2-40B4-BE49-F238E27FC236}">
                <a16:creationId xmlns:a16="http://schemas.microsoft.com/office/drawing/2014/main" id="{4E2AFE65-0AF5-4DA3-A3E5-89D15FFD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177566" y="4465262"/>
            <a:ext cx="380614" cy="439013"/>
          </a:xfrm>
          <a:prstGeom prst="rect">
            <a:avLst/>
          </a:prstGeom>
        </p:spPr>
      </p:pic>
      <p:pic>
        <p:nvPicPr>
          <p:cNvPr id="39" name="CustomIcon">
            <a:extLst>
              <a:ext uri="{FF2B5EF4-FFF2-40B4-BE49-F238E27FC236}">
                <a16:creationId xmlns:a16="http://schemas.microsoft.com/office/drawing/2014/main" id="{8DE2D576-A569-4224-96A4-2321094E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177565" y="2634714"/>
            <a:ext cx="380614" cy="43901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BD4D68A-EF93-4B67-869F-CB7666A8F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4090" y="2760446"/>
            <a:ext cx="418675" cy="1823419"/>
            <a:chOff x="6889274" y="3031241"/>
            <a:chExt cx="473491" cy="893143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CB415A92-C484-4459-B814-EF27B1EFAD8C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FB1B47AF-4486-470D-9F95-C006CCA1A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D04DA-C703-421D-BB9F-147308367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96980" y="2827577"/>
            <a:ext cx="979449" cy="1758875"/>
            <a:chOff x="4096980" y="2827577"/>
            <a:chExt cx="1081257" cy="1758875"/>
          </a:xfrm>
        </p:grpSpPr>
        <p:cxnSp>
          <p:nvCxnSpPr>
            <p:cNvPr id="51" name="LineSpecialityArrow 61">
              <a:extLst>
                <a:ext uri="{FF2B5EF4-FFF2-40B4-BE49-F238E27FC236}">
                  <a16:creationId xmlns:a16="http://schemas.microsoft.com/office/drawing/2014/main" id="{47152BEA-CE6B-468F-964D-57F1CF22803F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>
              <a:off x="4096980" y="2827579"/>
              <a:ext cx="1072692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7305A0AD-853B-4162-9107-B04ACF242B7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32541" y="3540757"/>
              <a:ext cx="1758875" cy="332516"/>
            </a:xfrm>
            <a:prstGeom prst="bentConnector2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7B7BE7-D932-4DD9-8AB7-50E09D47C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11714" y="2827576"/>
            <a:ext cx="337578" cy="2938831"/>
            <a:chOff x="6889274" y="3031241"/>
            <a:chExt cx="473491" cy="893143"/>
          </a:xfrm>
        </p:grpSpPr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18BCE3E5-2D4F-44E1-AA8C-A409BA6D8FE9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E3DADCC1-2049-454B-BF5E-C3C2DF981F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4. Footnote">
            <a:extLst>
              <a:ext uri="{FF2B5EF4-FFF2-40B4-BE49-F238E27FC236}">
                <a16:creationId xmlns:a16="http://schemas.microsoft.com/office/drawing/2014/main" id="{85653059-2E0C-4473-AA0A-256239EC2BB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53972" y="6155290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E.g., Managed Care Organizations (MCOs), County BH, Commercial plans</a:t>
            </a:r>
          </a:p>
          <a:p>
            <a:pPr lvl="0"/>
            <a:r>
              <a:rPr lang="en-US" dirty="0"/>
              <a:t>2.	Eligible providers for reimbursement for specific services will be included in the scope of services of the fee schedule.</a:t>
            </a:r>
          </a:p>
        </p:txBody>
      </p:sp>
      <p:sp>
        <p:nvSpPr>
          <p:cNvPr id="41" name="5. Source">
            <a:extLst>
              <a:ext uri="{FF2B5EF4-FFF2-40B4-BE49-F238E27FC236}">
                <a16:creationId xmlns:a16="http://schemas.microsoft.com/office/drawing/2014/main" id="{716E64B6-C436-426E-A94D-96578341FE1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input as of 11/02/2022</a:t>
            </a:r>
          </a:p>
        </p:txBody>
      </p:sp>
      <p:sp>
        <p:nvSpPr>
          <p:cNvPr id="75" name="Sticker">
            <a:extLst>
              <a:ext uri="{FF2B5EF4-FFF2-40B4-BE49-F238E27FC236}">
                <a16:creationId xmlns:a16="http://schemas.microsoft.com/office/drawing/2014/main" id="{D5773FFB-8DB2-4DC4-B6A7-F036F63B1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513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</p:spTree>
    <p:extLst>
      <p:ext uri="{BB962C8B-B14F-4D97-AF65-F5344CB8AC3E}">
        <p14:creationId xmlns:p14="http://schemas.microsoft.com/office/powerpoint/2010/main" val="332115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6933BA5B-EE61-4B33-B5ED-26418844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7152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6933BA5B-EE61-4B33-B5ED-26418844F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D776CB53-CF4F-45BB-A88A-7FC41947AC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r>
              <a:rPr lang="en-US" dirty="0">
                <a:latin typeface="Segoe UI" panose="020B0502040204020203" pitchFamily="34" charset="0"/>
              </a:rPr>
              <a:t>2. Guiding principles for services included in the fee schedule</a:t>
            </a:r>
          </a:p>
        </p:txBody>
      </p:sp>
      <p:sp>
        <p:nvSpPr>
          <p:cNvPr id="8" name="Sticker">
            <a:extLst>
              <a:ext uri="{FF2B5EF4-FFF2-40B4-BE49-F238E27FC236}">
                <a16:creationId xmlns:a16="http://schemas.microsoft.com/office/drawing/2014/main" id="{4B50285D-6653-4171-ACD2-2655CA00EF34}"/>
              </a:ext>
            </a:extLst>
          </p:cNvPr>
          <p:cNvSpPr txBox="1"/>
          <p:nvPr/>
        </p:nvSpPr>
        <p:spPr>
          <a:xfrm>
            <a:off x="5547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11/02/22</a:t>
            </a:r>
          </a:p>
        </p:txBody>
      </p:sp>
      <p:sp>
        <p:nvSpPr>
          <p:cNvPr id="11" name="Sticker">
            <a:extLst>
              <a:ext uri="{FF2B5EF4-FFF2-40B4-BE49-F238E27FC236}">
                <a16:creationId xmlns:a16="http://schemas.microsoft.com/office/drawing/2014/main" id="{7A443FAF-60FC-4BFF-BC3C-84DC0D3D3AFD}"/>
              </a:ext>
            </a:extLst>
          </p:cNvPr>
          <p:cNvSpPr txBox="1"/>
          <p:nvPr/>
        </p:nvSpPr>
        <p:spPr>
          <a:xfrm>
            <a:off x="2027936" y="128927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1109D-E958-4F3D-815A-2B6E4957B7F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695895"/>
            <a:ext cx="11082528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  <a:buNone/>
            </a:pPr>
            <a:r>
              <a:rPr lang="en-US" sz="2400" b="1" dirty="0"/>
              <a:t>Guiding principles: </a:t>
            </a:r>
            <a:r>
              <a:rPr lang="en-US" sz="2400" dirty="0"/>
              <a:t>Services included in the state-wide, all-payer school-linked fee schedule are meant to directly impact or enable student health outcomes. Services in the fee schedule: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  <a:endParaRPr lang="en-US" sz="2400" b="1" dirty="0"/>
          </a:p>
          <a:p>
            <a:pPr lvl="1">
              <a:spcBef>
                <a:spcPct val="50000"/>
              </a:spcBef>
            </a:pPr>
            <a:r>
              <a:rPr lang="en-US" sz="2000" dirty="0"/>
              <a:t>Are</a:t>
            </a:r>
            <a:r>
              <a:rPr lang="en-US" sz="2000" b="1" dirty="0"/>
              <a:t> currently reimbursed or reimbursable </a:t>
            </a:r>
            <a:r>
              <a:rPr lang="en-US" sz="2000" dirty="0"/>
              <a:t>under existing State or Federal authorities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Are sufficiently </a:t>
            </a:r>
            <a:r>
              <a:rPr lang="en-US" sz="2000" b="1" dirty="0"/>
              <a:t>suitable to provide </a:t>
            </a:r>
            <a:r>
              <a:rPr lang="en-US" sz="2000" dirty="0"/>
              <a:t>to students in school settings and additive to services provided elsewhere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</a:t>
            </a:r>
            <a:r>
              <a:rPr lang="en-US" sz="2000" b="1" dirty="0"/>
              <a:t> NOT involve </a:t>
            </a:r>
            <a:r>
              <a:rPr lang="en-US" sz="2000" dirty="0"/>
              <a:t>classroom-based services delivered by an </a:t>
            </a:r>
            <a:r>
              <a:rPr lang="en-US" sz="2000" b="1" dirty="0"/>
              <a:t>ineligible practitioner type </a:t>
            </a:r>
            <a:r>
              <a:rPr lang="en-US" sz="2000" dirty="0"/>
              <a:t>(e.g., teachers)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 </a:t>
            </a:r>
            <a:r>
              <a:rPr lang="en-US" sz="2000" b="1" dirty="0"/>
              <a:t>NOT duplicate </a:t>
            </a:r>
            <a:r>
              <a:rPr lang="en-US" sz="2000" dirty="0"/>
              <a:t>services which schools are </a:t>
            </a:r>
            <a:r>
              <a:rPr lang="en-US" sz="2000" b="1" dirty="0"/>
              <a:t>currently required to provide</a:t>
            </a:r>
            <a:r>
              <a:rPr lang="en-US" sz="2000" dirty="0"/>
              <a:t> under State or Federal authorities</a:t>
            </a:r>
          </a:p>
        </p:txBody>
      </p:sp>
      <p:sp>
        <p:nvSpPr>
          <p:cNvPr id="17" name="4. Footnote">
            <a:extLst>
              <a:ext uri="{FF2B5EF4-FFF2-40B4-BE49-F238E27FC236}">
                <a16:creationId xmlns:a16="http://schemas.microsoft.com/office/drawing/2014/main" id="{890761C7-4462-402E-B538-153A55AB32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>
              <a:buClr>
                <a:schemeClr val="tx1"/>
              </a:buClr>
            </a:pPr>
            <a:r>
              <a:rPr lang="en-US" dirty="0"/>
              <a:t>1.	Guiding principles were developed based on a DHCS OSP working session held on 10.26.2022</a:t>
            </a:r>
          </a:p>
        </p:txBody>
      </p:sp>
      <p:sp>
        <p:nvSpPr>
          <p:cNvPr id="12" name="5. Source">
            <a:extLst>
              <a:ext uri="{FF2B5EF4-FFF2-40B4-BE49-F238E27FC236}">
                <a16:creationId xmlns:a16="http://schemas.microsoft.com/office/drawing/2014/main" id="{27BFAA98-F912-462C-AEE0-9AC52B45FE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working sessions on 10/18/2022 and 10/26/2022; DHCS leadership offline input 10/17/2022</a:t>
            </a:r>
          </a:p>
        </p:txBody>
      </p:sp>
    </p:spTree>
    <p:extLst>
      <p:ext uri="{BB962C8B-B14F-4D97-AF65-F5344CB8AC3E}">
        <p14:creationId xmlns:p14="http://schemas.microsoft.com/office/powerpoint/2010/main" val="43376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 hidden="1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3490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473" imgH="476" progId="TCLayout.ActiveDocument.1">
                  <p:embed/>
                </p:oleObj>
              </mc:Choice>
              <mc:Fallback>
                <p:oleObj name="think-cell Slide" r:id="rId50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2. Overview of potential scope of services which may be included in the fee schedule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</p:txBody>
      </p:sp>
      <p:sp>
        <p:nvSpPr>
          <p:cNvPr id="65" name="Sticker">
            <a:extLst>
              <a:ext uri="{FF2B5EF4-FFF2-40B4-BE49-F238E27FC236}">
                <a16:creationId xmlns:a16="http://schemas.microsoft.com/office/drawing/2014/main" id="{BA8D61EC-0841-417A-9AF0-6CA7B551CC5E}"/>
              </a:ext>
            </a:extLst>
          </p:cNvPr>
          <p:cNvSpPr txBox="1"/>
          <p:nvPr/>
        </p:nvSpPr>
        <p:spPr>
          <a:xfrm>
            <a:off x="554736" y="9641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11/29/22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11081764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cs typeface="Arial"/>
              </a:rPr>
              <a:t>The current, preliminary hypothesis from DHCS and DMHC is that the following services may be included in the fee schedule</a:t>
            </a:r>
            <a:endParaRPr lang="en-US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98F9D3-59F2-4BFA-8A11-2DBA2876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53972" y="2138566"/>
            <a:ext cx="5920299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9123F9-C2C9-4ED3-9B69-1953D4AEB9B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1814870"/>
            <a:ext cx="1183221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33C276-48F7-4A0B-8D22-D0060C8214C7}"/>
              </a:ext>
            </a:extLst>
          </p:cNvPr>
          <p:cNvSpPr>
            <a:spLocks/>
          </p:cNvSpPr>
          <p:nvPr/>
        </p:nvSpPr>
        <p:spPr>
          <a:xfrm>
            <a:off x="553972" y="2168424"/>
            <a:ext cx="1353897" cy="83099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Prevention / early       intervention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88DD7-5050-44BB-ABAE-CDBFF4268D0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050879" y="1814870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Potential service</a:t>
            </a:r>
            <a:r>
              <a:rPr lang="en-US" sz="1800" b="1" baseline="30000" dirty="0"/>
              <a:t>2</a:t>
            </a:r>
            <a:r>
              <a:rPr lang="en-US" sz="1800" b="1" dirty="0"/>
              <a:t> 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8EEB024-7237-44A0-8210-5F39E0E191E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050879" y="2176991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Family-based behavioral health education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596A4DF-B029-43E8-B0C8-AEA2B1E1A8F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050879" y="2516628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SUD screenings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8F428B4-105B-44D3-970E-8222885E93FF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050879" y="2856265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/ individual peer services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2DD2C46-D532-43AA-B2B6-79D8A0A50EB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050879" y="3195902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wellness education and skill-building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EB69455-67B5-4D15-82D5-7A49866348F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050879" y="3535539"/>
            <a:ext cx="442339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Health education by Community Health Workers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3E2C6C1-923C-4704-9FA0-18DF8B2F9B2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050879" y="4152175"/>
            <a:ext cx="442339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Individual preventative wellness and skill-building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170DA20-7A84-4B41-823C-6E3E2348888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050879" y="4768811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Pre-clinical SUD intervention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A0C95AC-A311-4B59-A947-42DAD6E5A25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050879" y="5108448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Screenings (initial)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4CF3092-6FA5-424A-BAA0-90508BBF869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2050879" y="5448085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Screenings (secondary)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D6CD4EF-C47A-49B0-A8DD-D85E81B6056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050879" y="5787721"/>
            <a:ext cx="442339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Student discussion/ support groups</a:t>
            </a:r>
          </a:p>
        </p:txBody>
      </p:sp>
      <p:cxnSp>
        <p:nvCxnSpPr>
          <p:cNvPr id="403" name="LineBasicDefault 26">
            <a:extLst>
              <a:ext uri="{FF2B5EF4-FFF2-40B4-BE49-F238E27FC236}">
                <a16:creationId xmlns:a16="http://schemas.microsoft.com/office/drawing/2014/main" id="{9C126213-55D8-4977-ABE1-201801BFA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6755589" y="5207541"/>
            <a:ext cx="4880911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LineBasicDefault 26">
            <a:extLst>
              <a:ext uri="{FF2B5EF4-FFF2-40B4-BE49-F238E27FC236}">
                <a16:creationId xmlns:a16="http://schemas.microsoft.com/office/drawing/2014/main" id="{CFCA648C-4AC1-47C6-847E-0A5F128E3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8341364" y="2545532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LineBasicDefault 26">
            <a:extLst>
              <a:ext uri="{FF2B5EF4-FFF2-40B4-BE49-F238E27FC236}">
                <a16:creationId xmlns:a16="http://schemas.microsoft.com/office/drawing/2014/main" id="{36013EC7-BE21-4780-9964-DD3B11B8B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8341364" y="3306106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BasicDefault 26">
            <a:extLst>
              <a:ext uri="{FF2B5EF4-FFF2-40B4-BE49-F238E27FC236}">
                <a16:creationId xmlns:a16="http://schemas.microsoft.com/office/drawing/2014/main" id="{935A8874-2ECC-4F03-9434-38007EB5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8341364" y="4066680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LineBasicDefault 26">
            <a:extLst>
              <a:ext uri="{FF2B5EF4-FFF2-40B4-BE49-F238E27FC236}">
                <a16:creationId xmlns:a16="http://schemas.microsoft.com/office/drawing/2014/main" id="{8D6F253A-9CF8-4A1A-9DDC-9AAAACFE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8341364" y="4446967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LineBasicDefault 26">
            <a:extLst>
              <a:ext uri="{FF2B5EF4-FFF2-40B4-BE49-F238E27FC236}">
                <a16:creationId xmlns:a16="http://schemas.microsoft.com/office/drawing/2014/main" id="{4D6365AF-127F-40C0-98FA-6336E65E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8341364" y="4827254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BasicDefault 26">
            <a:extLst>
              <a:ext uri="{FF2B5EF4-FFF2-40B4-BE49-F238E27FC236}">
                <a16:creationId xmlns:a16="http://schemas.microsoft.com/office/drawing/2014/main" id="{32E12CB1-1A13-452B-8A8C-4CE0E62B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8341364" y="3686393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BasicDefault 26">
            <a:extLst>
              <a:ext uri="{FF2B5EF4-FFF2-40B4-BE49-F238E27FC236}">
                <a16:creationId xmlns:a16="http://schemas.microsoft.com/office/drawing/2014/main" id="{9C23CA81-204C-4138-974F-534FFEC9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8341364" y="2925819"/>
            <a:ext cx="3295136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id="{8EB9CC2E-9052-4652-B1DC-08442CA781B8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6755589" y="1814870"/>
            <a:ext cx="144276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8C7B354C-70B6-444E-AF17-7C6E651C9296}"/>
              </a:ext>
            </a:extLst>
          </p:cNvPr>
          <p:cNvSpPr>
            <a:spLocks/>
          </p:cNvSpPr>
          <p:nvPr/>
        </p:nvSpPr>
        <p:spPr>
          <a:xfrm>
            <a:off x="6755589" y="2212220"/>
            <a:ext cx="1442768" cy="276999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12937F6-4B90-433A-A7D9-8652E0B1F2ED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8341364" y="181487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Potential service</a:t>
            </a:r>
            <a:r>
              <a:rPr lang="en-US" sz="1800" b="1" baseline="30000" dirty="0"/>
              <a:t>2</a:t>
            </a:r>
            <a:endParaRPr lang="en-US" sz="18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50B6608-0BDD-4A05-BF8A-BFD10B34FC7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8341364" y="2216889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Assessments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AA8E9B5-DFB8-47A9-A435-13DEB2B09BA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8341364" y="2597176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Evidence-based therapy, CBT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D110877-5002-4AF4-9268-AF25930B45E8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8341364" y="2977463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therapy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7CDDA3-6808-4D01-B30F-7707E3C84A95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8341364" y="335775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Individual therapy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0E530E3-7957-4441-A79F-61F85A16AE3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8341364" y="3738037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Group counseling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D1CF4E1-9E08-483E-AF6C-2ED4D76B59F8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8341364" y="411832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Individual counseling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879A46F-7DC9-4B03-9CF0-8B64173662D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8341364" y="4498611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Physician consultation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379488-E33C-4DEE-8A0C-E07555B9A627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8341364" y="487889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Team consultation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F4A31B2-A1F7-4BF2-B9AA-8AA0FB57580E}"/>
              </a:ext>
            </a:extLst>
          </p:cNvPr>
          <p:cNvSpPr>
            <a:spLocks/>
          </p:cNvSpPr>
          <p:nvPr/>
        </p:nvSpPr>
        <p:spPr>
          <a:xfrm>
            <a:off x="6755589" y="5259180"/>
            <a:ext cx="1442768" cy="553998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Care coordination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7659FBB-4CBA-4E38-9B5C-23E5E0547ED5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8341364" y="525918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Case consultation</a:t>
            </a:r>
          </a:p>
        </p:txBody>
      </p:sp>
      <p:cxnSp>
        <p:nvCxnSpPr>
          <p:cNvPr id="25" name="LineBasicDefault 26">
            <a:extLst>
              <a:ext uri="{FF2B5EF4-FFF2-40B4-BE49-F238E27FC236}">
                <a16:creationId xmlns:a16="http://schemas.microsoft.com/office/drawing/2014/main" id="{85C799AC-8A72-4334-9E25-9DDFBFA4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>
          <a:xfrm>
            <a:off x="2050879" y="5756403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LineBasicDefault 26">
            <a:extLst>
              <a:ext uri="{FF2B5EF4-FFF2-40B4-BE49-F238E27FC236}">
                <a16:creationId xmlns:a16="http://schemas.microsoft.com/office/drawing/2014/main" id="{3B799A40-3AD6-4C75-82B0-89BEA727E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>
          <a:xfrm>
            <a:off x="2050879" y="3164583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LineBasicDefault 26">
            <a:extLst>
              <a:ext uri="{FF2B5EF4-FFF2-40B4-BE49-F238E27FC236}">
                <a16:creationId xmlns:a16="http://schemas.microsoft.com/office/drawing/2014/main" id="{5FD3749F-9B65-4750-BC48-2B7CACE4A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>
          <a:xfrm>
            <a:off x="2050879" y="3504220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LineBasicDefault 26">
            <a:extLst>
              <a:ext uri="{FF2B5EF4-FFF2-40B4-BE49-F238E27FC236}">
                <a16:creationId xmlns:a16="http://schemas.microsoft.com/office/drawing/2014/main" id="{D4719F60-1429-4481-A5E8-48043B95D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>
          <a:xfrm>
            <a:off x="2050879" y="4120856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LineBasicDefault 26">
            <a:extLst>
              <a:ext uri="{FF2B5EF4-FFF2-40B4-BE49-F238E27FC236}">
                <a16:creationId xmlns:a16="http://schemas.microsoft.com/office/drawing/2014/main" id="{35AE2EA3-F897-42F1-9395-6AC79AB7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>
          <a:xfrm>
            <a:off x="2050879" y="4737492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LineBasicDefault 26">
            <a:extLst>
              <a:ext uri="{FF2B5EF4-FFF2-40B4-BE49-F238E27FC236}">
                <a16:creationId xmlns:a16="http://schemas.microsoft.com/office/drawing/2014/main" id="{85F1DC6D-0BEF-4FDD-83BB-AF660CB1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>
          <a:xfrm>
            <a:off x="2050879" y="5077129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LineBasicDefault 26">
            <a:extLst>
              <a:ext uri="{FF2B5EF4-FFF2-40B4-BE49-F238E27FC236}">
                <a16:creationId xmlns:a16="http://schemas.microsoft.com/office/drawing/2014/main" id="{C3FA9866-9B0A-4092-92BD-99FF5B1BE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>
          <a:xfrm>
            <a:off x="2050879" y="5416766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LineBasicDefault 26">
            <a:extLst>
              <a:ext uri="{FF2B5EF4-FFF2-40B4-BE49-F238E27FC236}">
                <a16:creationId xmlns:a16="http://schemas.microsoft.com/office/drawing/2014/main" id="{E64CC4C5-F17C-43AC-862C-B0EE4D4C9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>
          <a:xfrm>
            <a:off x="2050879" y="2824946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BasicDefault 26">
            <a:extLst>
              <a:ext uri="{FF2B5EF4-FFF2-40B4-BE49-F238E27FC236}">
                <a16:creationId xmlns:a16="http://schemas.microsoft.com/office/drawing/2014/main" id="{7C872422-59C3-447B-A38A-B72BCB21F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>
          <a:xfrm>
            <a:off x="2050879" y="2485309"/>
            <a:ext cx="4423392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726C142-3241-457D-97E8-4876FCA19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>
          <a:xfrm>
            <a:off x="6755589" y="2138566"/>
            <a:ext cx="4880911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BasicVerticalDefault 10">
            <a:extLst>
              <a:ext uri="{FF2B5EF4-FFF2-40B4-BE49-F238E27FC236}">
                <a16:creationId xmlns:a16="http://schemas.microsoft.com/office/drawing/2014/main" id="{E3A42B24-47DA-4E19-95D7-946D6C1F6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>
          <a:xfrm>
            <a:off x="6614930" y="1845350"/>
            <a:ext cx="0" cy="421937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4. Footnote">
            <a:extLst>
              <a:ext uri="{FF2B5EF4-FFF2-40B4-BE49-F238E27FC236}">
                <a16:creationId xmlns:a16="http://schemas.microsoft.com/office/drawing/2014/main" id="{5FACEED2-591A-4CB0-ACA9-5A21D0631DE6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553972" y="6155290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0" lvl="0" indent="0">
              <a:buFont typeface="+mj-lt"/>
              <a:buAutoNum type="arabicPeriod"/>
            </a:pPr>
            <a:r>
              <a:rPr lang="en-US" dirty="0"/>
              <a:t>Based on input from DHCS leadership received 10/17/2022</a:t>
            </a:r>
          </a:p>
          <a:p>
            <a:pPr marL="0" lvl="0" indent="0">
              <a:buFont typeface="+mj-lt"/>
              <a:buAutoNum type="arabicPeriod"/>
            </a:pPr>
            <a:r>
              <a:rPr lang="en-US" dirty="0"/>
              <a:t>The overall list of potential services is based on the scope of services spreadsheet sent by Manatt on 10/5/2022</a:t>
            </a: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DMHC stakeholder conversations ; Expert interviews ; Agency for Healthcare Research and Quality (AHRQ)</a:t>
            </a:r>
          </a:p>
        </p:txBody>
      </p:sp>
    </p:spTree>
    <p:extLst>
      <p:ext uri="{BB962C8B-B14F-4D97-AF65-F5344CB8AC3E}">
        <p14:creationId xmlns:p14="http://schemas.microsoft.com/office/powerpoint/2010/main" val="1489312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SCLIENT" val="True"/>
  <p:tag name="TCCONTRASTACCENTS" val="4|5|6|7|8|9"/>
  <p:tag name="TCLIGHTACCENTS" val="4|5|6|7|8|9"/>
  <p:tag name="TEMPLATELASTEDITED" val="2022-01-28 01:14 PM"/>
  <p:tag name="THINKCELLPRESENTATIONDONOTDELETE" val="&lt;?xml version=&quot;1.0&quot; encoding=&quot;UTF-16&quot; standalone=&quot;yes&quot;?&gt;&lt;root reqver=&quot;27037&quot;&gt;&lt;version val=&quot;326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5.15465669038575047267E+00&quot;&gt;&lt;m_msothmcolidx val=&quot;0&quot;/&gt;&lt;m_rgb r=&quot;D2&quot; g=&quot;D2&quot; b=&quot;D2&quot;/&gt;&lt;/elem&gt;&lt;elem m_fUsage=&quot;1.89999999999999991118E+00&quot;&gt;&lt;m_msothmcolidx val=&quot;0&quot;/&gt;&lt;m_rgb r=&quot;FF&quot; g=&quot;CC&quot; b=&quot;99&quot;/&gt;&lt;/elem&gt;&lt;elem m_fUsage=&quot;1.44439695664425937771E+00&quot;&gt;&lt;m_msothmcolidx val=&quot;0&quot;/&gt;&lt;m_rgb r=&quot;7C&quot; g=&quot;E0&quot; b=&quot;BB&quot;/&gt;&lt;/elem&gt;&lt;/m_vecMRU&gt;&lt;/m_mruColor&gt;&lt;m_eweekdayFirstOfWeek val=&quot;2&quot;/&gt;&lt;m_eweekdayFirstOfWorkweek val=&quot;2&quot;/&gt;&lt;m_eweekdayFirstOfWeekend val=&quot;7&quot;/&gt;&lt;/CPresentation&gt;&lt;/root&gt;"/>
  <p:tag name="DSS_ID" val="0bd7bc8f-f8d0-4df0-b16c-e8b1c873a1cd"/>
  <p:tag name="ICONFILLBACKGROUND" val="Color [A=255, R=23, G=49, B=90]"/>
  <p:tag name="ICONFILLBACKGROUNDTHEME" val="Accent 1"/>
  <p:tag name="ICONENCLOSURE" val="False"/>
  <p:tag name="ICONLINEFILL" val="Color [A=255, R=23, G=49, B=90]"/>
  <p:tag name="ICONLINEFILLTHEME" val="Accent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2"/>
  <p:tag name="2LEVEL" val="6"/>
  <p:tag name="3LEVEL" val="3"/>
  <p:tag name="4LEVEL" val="1.5"/>
  <p:tag name="5LEVEL" val="0.7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6"/>
  <p:tag name="2LEVEL" val="13"/>
  <p:tag name="3LEVEL" val="6.5"/>
  <p:tag name="4LEVEL" val="3.25"/>
  <p:tag name="5LEVEL" val="1.6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13.7037"/>
  <p:tag name="HEIGHT" val="0"/>
  <p:tag name="WIDTH" val="128.33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10"/>
  <p:tag name="HEIGHT" val="0"/>
  <p:tag name="WIDTH" val="128.33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58.1482"/>
  <p:tag name="HEIGHT" val="0"/>
  <p:tag name="WIDTH" val="128.333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84.0741"/>
  <p:tag name="HEIGHT" val="0"/>
  <p:tag name="WIDTH" val="128.33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28.5185"/>
  <p:tag name="HEIGHT" val="0"/>
  <p:tag name="WIDTH" val="128.33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98.8889"/>
  <p:tag name="HEIGHT" val="0"/>
  <p:tag name="WIDTH" val="128.333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69.2593"/>
  <p:tag name="HEIGHT" val="0"/>
  <p:tag name="WIDTH" val="128.333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39.6296"/>
  <p:tag name="HEIGHT" val="0"/>
  <p:tag name="WIDTH" val="128.333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154.4444"/>
  <p:tag name="HEIGHT" val="0"/>
  <p:tag name="WIDTH" val="128.333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43.3333"/>
  <p:tag name="HEIGHT" val="0"/>
  <p:tag name="WIDTH" val="128.333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06.2963"/>
  <p:tag name="HEIGHT" val="0"/>
  <p:tag name="WIDTH" val="128.333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87.7778"/>
  <p:tag name="HEIGHT" val="0"/>
  <p:tag name="WIDTH" val="128.333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76.6667"/>
  <p:tag name="HEIGHT" val="0"/>
  <p:tag name="WIDTH" val="128.33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47.037"/>
  <p:tag name="HEIGHT" val="0"/>
  <p:tag name="WIDTH" val="128.333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95.1852"/>
  <p:tag name="HEIGHT" val="0"/>
  <p:tag name="WIDTH" val="128.33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5"/>
  <p:tag name="2LEVEL" val="2.5"/>
  <p:tag name="3LEVEL" val="1.25"/>
  <p:tag name="4LEVEL" val="0.62"/>
  <p:tag name="5LEVEL" val="0.3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0"/>
  <p:tag name="2LEVEL" val="10"/>
  <p:tag name="3LEVEL" val="5"/>
  <p:tag name="4LEVEL" val="2.5"/>
  <p:tag name="5LEVEL" val="1.2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7315A"/>
      </a:accent1>
      <a:accent2>
        <a:srgbClr val="2487BE"/>
      </a:accent2>
      <a:accent3>
        <a:srgbClr val="9CCFEC"/>
      </a:accent3>
      <a:accent4>
        <a:srgbClr val="95368E"/>
      </a:accent4>
      <a:accent5>
        <a:srgbClr val="DFA1C8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7315A"/>
        </a:accent1>
        <a:accent2>
          <a:srgbClr val="2487BE"/>
        </a:accent2>
        <a:accent3>
          <a:srgbClr val="9CCFEC"/>
        </a:accent3>
        <a:accent4>
          <a:srgbClr val="95368E"/>
        </a:accent4>
        <a:accent5>
          <a:srgbClr val="DFA1C8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542071E7-C956-455F-A6AB-6058DA1BD166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7315A"/>
      </a:lt1>
      <a:dk2>
        <a:srgbClr val="000000"/>
      </a:dk2>
      <a:lt2>
        <a:srgbClr val="000000"/>
      </a:lt2>
      <a:accent1>
        <a:srgbClr val="FFFFFF"/>
      </a:accent1>
      <a:accent2>
        <a:srgbClr val="95368E"/>
      </a:accent2>
      <a:accent3>
        <a:srgbClr val="DFA1C8"/>
      </a:accent3>
      <a:accent4>
        <a:srgbClr val="2487BE"/>
      </a:accent4>
      <a:accent5>
        <a:srgbClr val="9CCFEC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7315A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95368E"/>
        </a:accent2>
        <a:accent3>
          <a:srgbClr val="DFA1C8"/>
        </a:accent3>
        <a:accent4>
          <a:srgbClr val="2487BE"/>
        </a:accent4>
        <a:accent5>
          <a:srgbClr val="9CCFEC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D2626708-C47D-44F6-8CAD-C02F0FE7B6EE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6BD25E0E6A74A903FB946C2929DDC" ma:contentTypeVersion="2" ma:contentTypeDescription="Create a new document." ma:contentTypeScope="" ma:versionID="3306bdadb6130c3dd80fa4130f08482a">
  <xsd:schema xmlns:xsd="http://www.w3.org/2001/XMLSchema" xmlns:xs="http://www.w3.org/2001/XMLSchema" xmlns:p="http://schemas.microsoft.com/office/2006/metadata/properties" xmlns:ns1="http://schemas.microsoft.com/sharepoint/v3" xmlns:ns2="69bc34b3-1921-46c7-8c7a-d18363374b4b" xmlns:ns3="c1c1dc04-eeda-4b6e-b2df-40979f5da1d3" targetNamespace="http://schemas.microsoft.com/office/2006/metadata/properties" ma:root="true" ma:fieldsID="06c11ddece272518d1f6e241fc032406" ns1:_="" ns2:_="" ns3:_="">
    <xsd:import namespace="http://schemas.microsoft.com/sharepoint/v3"/>
    <xsd:import namespace="69bc34b3-1921-46c7-8c7a-d18363374b4b"/>
    <xsd:import namespace="c1c1dc04-eeda-4b6e-b2df-40979f5da1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o68eaf9243684232b2418c37bbb152dc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34b3-1921-46c7-8c7a-d18363374b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68eaf9243684232b2418c37bbb152dc" ma:index="11" ma:taxonomy="true" ma:internalName="o68eaf9243684232b2418c37bbb152dc" ma:taxonomyFieldName="Division" ma:displayName="Organization" ma:default="" ma:fieldId="{868eaf92-4368-4232-b241-8c37bbb152dc}" ma:sspId="c5141bb9-a4dc-4ae4-b00f-eda7f03420e3" ma:termSetId="fab399b8-4812-477e-b787-6d88ce91a4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9f1b1011-fad5-4ab7-8fa2-ac38007fb757}" ma:internalName="TaxCatchAll" ma:showField="CatchAllData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9f1b1011-fad5-4ab7-8fa2-ac38007fb757}" ma:internalName="TaxCatchAllLabel" ma:readOnly="true" ma:showField="CatchAllDataLabel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1dc04-eeda-4b6e-b2df-40979f5d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bc34b3-1921-46c7-8c7a-d18363374b4b">
      <Value>50</Value>
    </TaxCatchAll>
    <o68eaf9243684232b2418c37bbb152dc xmlns="69bc34b3-1921-46c7-8c7a-d18363374b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Strategic Partnerships</TermName>
          <TermId xmlns="http://schemas.microsoft.com/office/infopath/2007/PartnerControls">e54a2f2f-8bbe-4121-82ed-a1c5a6e41bb1</TermId>
        </TermInfo>
      </Terms>
    </o68eaf9243684232b2418c37bbb152dc>
    <PublishingExpirationDate xmlns="http://schemas.microsoft.com/sharepoint/v3" xsi:nil="true"/>
    <PublishingStartDate xmlns="http://schemas.microsoft.com/sharepoint/v3" xsi:nil="true"/>
    <_dlc_DocId xmlns="69bc34b3-1921-46c7-8c7a-d18363374b4b">DHCSDOC-840983250-22</_dlc_DocId>
    <_dlc_DocIdUrl xmlns="69bc34b3-1921-46c7-8c7a-d18363374b4b">
      <Url>https://dhcscagovauthoring/CYBHI/_layouts/15/DocIdRedir.aspx?ID=DHCSDOC-840983250-22</Url>
      <Description>DHCSDOC-840983250-22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0601FE6-1071-4644-A5DB-E6A3EC231A0F}"/>
</file>

<file path=customXml/itemProps2.xml><?xml version="1.0" encoding="utf-8"?>
<ds:datastoreItem xmlns:ds="http://schemas.openxmlformats.org/officeDocument/2006/customXml" ds:itemID="{F5BC4388-1E13-48FC-AE6B-02D40D50EE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6107F1-3BEF-4070-88C7-5720BC303D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237138-66C1-41C6-B1B1-5FED2FD4CE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1783</Words>
  <Application>Microsoft Office PowerPoint</Application>
  <PresentationFormat>Widescreen</PresentationFormat>
  <Paragraphs>218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Segoe UI</vt:lpstr>
      <vt:lpstr>Segoe UI (Body)</vt:lpstr>
      <vt:lpstr>Slack-Lato</vt:lpstr>
      <vt:lpstr>Symbol</vt:lpstr>
      <vt:lpstr>Wingdings</vt:lpstr>
      <vt:lpstr>White</vt:lpstr>
      <vt:lpstr>Contrast</vt:lpstr>
      <vt:lpstr>think-cell Slide</vt:lpstr>
      <vt:lpstr>Children and Youth Behavioral  Health Initiative</vt:lpstr>
      <vt:lpstr>Today’s Agenda</vt:lpstr>
      <vt:lpstr>1. Recap: Vision for a future-state all-payer school-linked fee schedule1 </vt:lpstr>
      <vt:lpstr>1. Recap: Fee schedule working group charter</vt:lpstr>
      <vt:lpstr>1. Recap: Fee schedule working group norms and values</vt:lpstr>
      <vt:lpstr>Fee Schedule Workgroup session 1 discussion topics</vt:lpstr>
      <vt:lpstr>1. Current hypothesis for future-state school-linked fee schedule process flow</vt:lpstr>
      <vt:lpstr>2. Guiding principles for services included in the fee schedule</vt:lpstr>
      <vt:lpstr>2. Overview of potential scope of services which may be included in the fee schedule1 </vt:lpstr>
      <vt:lpstr>2. Scope of services breakout group discussions</vt:lpstr>
      <vt:lpstr>2. Scope of services breakout group readouts</vt:lpstr>
      <vt:lpstr>3. Overview of CYBHI grants for K-12 and higher ed in support of the fee schedule</vt:lpstr>
      <vt:lpstr>3. Fee schedule supporting  mechanisms breakout group discussions</vt:lpstr>
      <vt:lpstr>3. Fee schedule supporting mechanisms breakout group readouts</vt:lpstr>
      <vt:lpstr>End page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 Schedule Working Group Session 2 Slides</dc:title>
  <dc:subject/>
  <dc:creator/>
  <cp:keywords/>
  <dc:description/>
  <cp:lastModifiedBy/>
  <cp:revision>1</cp:revision>
  <dcterms:created xsi:type="dcterms:W3CDTF">2022-09-23T15:24:28Z</dcterms:created>
  <dcterms:modified xsi:type="dcterms:W3CDTF">2023-03-06T06:21:00Z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0x010100AA36BD25E0E6A74A903FB946C2929DDC</vt:lpwstr>
  </property>
  <property fmtid="{D5CDD505-2E9C-101B-9397-08002B2CF9AE}" pid="3" name="_dlc_DocIdItemGuid">
    <vt:lpwstr>80829c93-fdab-4208-a34a-e891ad9aa21a</vt:lpwstr>
  </property>
  <property fmtid="{D5CDD505-2E9C-101B-9397-08002B2CF9AE}" pid="4" name="Division">
    <vt:lpwstr>50;#Office of Strategic Partnerships|e54a2f2f-8bbe-4121-82ed-a1c5a6e41bb1</vt:lpwstr>
  </property>
</Properties>
</file>