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57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1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2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4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5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20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473.xml" ContentType="application/vnd.openxmlformats-officedocument.presentationml.tags+xml"/>
  <Override PartName="/ppt/tags/tag52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71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7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95.xml" ContentType="application/vnd.openxmlformats-officedocument.presentationml.tags+xml"/>
  <Override PartName="/ppt/tags/tag657.xml" ContentType="application/vnd.openxmlformats-officedocument.presentationml.tags+xml"/>
  <Override PartName="/ppt/tags/tag557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663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658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864" r:id="rId2"/>
    <p:sldMasterId id="2147483901" r:id="rId3"/>
  </p:sldMasterIdLst>
  <p:notesMasterIdLst>
    <p:notesMasterId r:id="rId36"/>
  </p:notesMasterIdLst>
  <p:handoutMasterIdLst>
    <p:handoutMasterId r:id="rId37"/>
  </p:handoutMasterIdLst>
  <p:sldIdLst>
    <p:sldId id="2147473188" r:id="rId4"/>
    <p:sldId id="2147472974" r:id="rId5"/>
    <p:sldId id="2147474115" r:id="rId6"/>
    <p:sldId id="2147474122" r:id="rId7"/>
    <p:sldId id="2147474100" r:id="rId8"/>
    <p:sldId id="2147474024" r:id="rId9"/>
    <p:sldId id="2147474133" r:id="rId10"/>
    <p:sldId id="2147473280" r:id="rId11"/>
    <p:sldId id="2147474129" r:id="rId12"/>
    <p:sldId id="2147474136" r:id="rId13"/>
    <p:sldId id="2147474127" r:id="rId14"/>
    <p:sldId id="2147474124" r:id="rId15"/>
    <p:sldId id="2147474113" r:id="rId16"/>
    <p:sldId id="2147474137" r:id="rId17"/>
    <p:sldId id="2147474103" r:id="rId18"/>
    <p:sldId id="2147474082" r:id="rId19"/>
    <p:sldId id="2147474043" r:id="rId20"/>
    <p:sldId id="2147474134" r:id="rId21"/>
    <p:sldId id="2147474135" r:id="rId22"/>
    <p:sldId id="2147474106" r:id="rId23"/>
    <p:sldId id="2147474138" r:id="rId24"/>
    <p:sldId id="2147474117" r:id="rId25"/>
    <p:sldId id="2147474140" r:id="rId26"/>
    <p:sldId id="2147474104" r:id="rId27"/>
    <p:sldId id="2147474080" r:id="rId28"/>
    <p:sldId id="2147474076" r:id="rId29"/>
    <p:sldId id="2147474110" r:id="rId30"/>
    <p:sldId id="2147474077" r:id="rId31"/>
    <p:sldId id="2147474130" r:id="rId32"/>
    <p:sldId id="2147474088" r:id="rId33"/>
    <p:sldId id="2147474084" r:id="rId34"/>
    <p:sldId id="2147473828" r:id="rId35"/>
  </p:sldIdLst>
  <p:sldSz cx="12192000" cy="6858000"/>
  <p:notesSz cx="68580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ee Schedule Workgroup Session 3" id="{FA39675D-F9FB-43C4-85CF-F811D982F0D8}">
          <p14:sldIdLst>
            <p14:sldId id="2147473188"/>
            <p14:sldId id="2147472974"/>
            <p14:sldId id="2147474115"/>
            <p14:sldId id="2147474122"/>
            <p14:sldId id="2147474100"/>
            <p14:sldId id="2147474024"/>
            <p14:sldId id="2147474133"/>
            <p14:sldId id="2147473280"/>
            <p14:sldId id="2147474129"/>
            <p14:sldId id="2147474136"/>
            <p14:sldId id="2147474127"/>
            <p14:sldId id="2147474124"/>
            <p14:sldId id="2147474113"/>
            <p14:sldId id="2147474137"/>
            <p14:sldId id="2147474103"/>
            <p14:sldId id="2147474082"/>
            <p14:sldId id="2147474043"/>
            <p14:sldId id="2147474134"/>
            <p14:sldId id="2147474135"/>
            <p14:sldId id="2147474106"/>
            <p14:sldId id="2147474138"/>
            <p14:sldId id="2147474117"/>
            <p14:sldId id="2147474140"/>
            <p14:sldId id="2147474104"/>
            <p14:sldId id="2147474080"/>
            <p14:sldId id="2147474076"/>
            <p14:sldId id="2147474110"/>
            <p14:sldId id="2147474077"/>
            <p14:sldId id="2147474130"/>
            <p14:sldId id="2147474088"/>
            <p14:sldId id="2147474084"/>
            <p14:sldId id="214747382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A"/>
    <a:srgbClr val="CFE8F6"/>
    <a:srgbClr val="F7E5F0"/>
    <a:srgbClr val="D9D9D9"/>
    <a:srgbClr val="FFDD71"/>
    <a:srgbClr val="F8FAFC"/>
    <a:srgbClr val="2487BE"/>
    <a:srgbClr val="F4F4F4"/>
    <a:srgbClr val="12A4D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9" autoAdjust="0"/>
    <p:restoredTop sz="93844" autoAdjust="0"/>
  </p:normalViewPr>
  <p:slideViewPr>
    <p:cSldViewPr snapToGrid="0" snapToObjects="1">
      <p:cViewPr varScale="1">
        <p:scale>
          <a:sx n="80" d="100"/>
          <a:sy n="80" d="100"/>
        </p:scale>
        <p:origin x="653" y="48"/>
      </p:cViewPr>
      <p:guideLst/>
    </p:cSldViewPr>
  </p:slideViewPr>
  <p:outlineViewPr>
    <p:cViewPr>
      <p:scale>
        <a:sx n="33" d="100"/>
        <a:sy n="33" d="100"/>
      </p:scale>
      <p:origin x="0" y="-40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309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4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gs" Target="tags/tag1.xml"/><Relationship Id="rId46" Type="http://schemas.openxmlformats.org/officeDocument/2006/relationships/customXml" Target="../customXml/item2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259" y="0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5 March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109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259" y="8831109"/>
            <a:ext cx="2972209" cy="465291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00775" tIns="46412" rIns="92825" bIns="46412" rtlCol="0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25" tIns="46412" rIns="900775" bIns="46412" rtlCol="0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557213"/>
            <a:ext cx="5578475" cy="3138487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2825" tIns="46412" rIns="92825" bIns="46412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00775" tIns="46412" rIns="92825" bIns="46412" rtlCol="0" anchor="b"/>
          <a:lstStyle>
            <a:lvl1pPr algn="l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25" tIns="46412" rIns="900775" bIns="46412" rtlCol="0" anchor="b"/>
          <a:lstStyle>
            <a:lvl1pPr algn="r" rtl="0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713" y="4473715"/>
            <a:ext cx="5438575" cy="100680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9763" y="557213"/>
            <a:ext cx="5578475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7"/>
            <a:ext cx="5438575" cy="1703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7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9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7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85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08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34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06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26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 March 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54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7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91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94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46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686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00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7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0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91D0605-F733-4CAC-8E9C-28A8FB5D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2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3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1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8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713" y="4473715"/>
            <a:ext cx="5438575" cy="169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5 March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3.svg"/><Relationship Id="rId5" Type="http://schemas.openxmlformats.org/officeDocument/2006/relationships/tags" Target="../tags/tag26.xml"/><Relationship Id="rId10" Type="http://schemas.openxmlformats.org/officeDocument/2006/relationships/image" Target="../media/image2.png"/><Relationship Id="rId4" Type="http://schemas.openxmlformats.org/officeDocument/2006/relationships/tags" Target="../tags/tag25.xml"/><Relationship Id="rId9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6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3.sv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2.png"/><Relationship Id="rId5" Type="http://schemas.openxmlformats.org/officeDocument/2006/relationships/tags" Target="../tags/tag87.xml"/><Relationship Id="rId10" Type="http://schemas.openxmlformats.org/officeDocument/2006/relationships/image" Target="../media/image8.emf"/><Relationship Id="rId4" Type="http://schemas.openxmlformats.org/officeDocument/2006/relationships/tags" Target="../tags/tag86.xml"/><Relationship Id="rId9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3.sv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2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.emf"/><Relationship Id="rId5" Type="http://schemas.openxmlformats.org/officeDocument/2006/relationships/tags" Target="../tags/tag94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6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3.svg"/><Relationship Id="rId5" Type="http://schemas.openxmlformats.org/officeDocument/2006/relationships/tags" Target="../tags/tag102.xml"/><Relationship Id="rId10" Type="http://schemas.openxmlformats.org/officeDocument/2006/relationships/image" Target="../media/image2.png"/><Relationship Id="rId4" Type="http://schemas.openxmlformats.org/officeDocument/2006/relationships/tags" Target="../tags/tag101.xml"/><Relationship Id="rId9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4.emf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7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1.emf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0.sv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9.png"/><Relationship Id="rId5" Type="http://schemas.openxmlformats.org/officeDocument/2006/relationships/tags" Target="../tags/tag124.xml"/><Relationship Id="rId10" Type="http://schemas.openxmlformats.org/officeDocument/2006/relationships/image" Target="../media/image4.emf"/><Relationship Id="rId4" Type="http://schemas.openxmlformats.org/officeDocument/2006/relationships/tags" Target="../tags/tag123.xml"/><Relationship Id="rId9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10.sv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9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4.emf"/><Relationship Id="rId5" Type="http://schemas.openxmlformats.org/officeDocument/2006/relationships/tags" Target="../tags/tag131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130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8.xml"/><Relationship Id="rId7" Type="http://schemas.openxmlformats.org/officeDocument/2006/relationships/image" Target="../media/image4.emf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13.jpeg"/><Relationship Id="rId4" Type="http://schemas.openxmlformats.org/officeDocument/2006/relationships/tags" Target="../tags/tag159.xml"/><Relationship Id="rId9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1.emf"/><Relationship Id="rId4" Type="http://schemas.openxmlformats.org/officeDocument/2006/relationships/tags" Target="../tags/tag30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10" Type="http://schemas.openxmlformats.org/officeDocument/2006/relationships/image" Target="../media/image1.emf"/><Relationship Id="rId4" Type="http://schemas.openxmlformats.org/officeDocument/2006/relationships/tags" Target="../tags/tag163.xml"/><Relationship Id="rId9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7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81.xml"/><Relationship Id="rId7" Type="http://schemas.openxmlformats.org/officeDocument/2006/relationships/slideMaster" Target="../slideMasters/slideMaster2.xml"/><Relationship Id="rId12" Type="http://schemas.openxmlformats.org/officeDocument/2006/relationships/image" Target="../media/image10.sv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9.png"/><Relationship Id="rId5" Type="http://schemas.openxmlformats.org/officeDocument/2006/relationships/tags" Target="../tags/tag183.xml"/><Relationship Id="rId10" Type="http://schemas.openxmlformats.org/officeDocument/2006/relationships/image" Target="../media/image14.jpeg"/><Relationship Id="rId4" Type="http://schemas.openxmlformats.org/officeDocument/2006/relationships/tags" Target="../tags/tag182.xml"/><Relationship Id="rId9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10" Type="http://schemas.openxmlformats.org/officeDocument/2006/relationships/image" Target="../media/image4.emf"/><Relationship Id="rId4" Type="http://schemas.openxmlformats.org/officeDocument/2006/relationships/tags" Target="../tags/tag188.xml"/><Relationship Id="rId9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10.sv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image" Target="../media/image9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image" Target="../media/image1.emf"/><Relationship Id="rId5" Type="http://schemas.openxmlformats.org/officeDocument/2006/relationships/tags" Target="../tags/tag196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95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0.svg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9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1.emf"/><Relationship Id="rId5" Type="http://schemas.openxmlformats.org/officeDocument/2006/relationships/tags" Target="../tags/tag204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20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image" Target="../media/image10.svg"/><Relationship Id="rId3" Type="http://schemas.openxmlformats.org/officeDocument/2006/relationships/tags" Target="../tags/tag210.xml"/><Relationship Id="rId7" Type="http://schemas.openxmlformats.org/officeDocument/2006/relationships/tags" Target="../tags/tag214.xml"/><Relationship Id="rId12" Type="http://schemas.openxmlformats.org/officeDocument/2006/relationships/image" Target="../media/image9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image" Target="../media/image4.emf"/><Relationship Id="rId5" Type="http://schemas.openxmlformats.org/officeDocument/2006/relationships/tags" Target="../tags/tag212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211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10.sv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9.png"/><Relationship Id="rId5" Type="http://schemas.openxmlformats.org/officeDocument/2006/relationships/tags" Target="../tags/tag220.xml"/><Relationship Id="rId10" Type="http://schemas.openxmlformats.org/officeDocument/2006/relationships/image" Target="../media/image1.emf"/><Relationship Id="rId4" Type="http://schemas.openxmlformats.org/officeDocument/2006/relationships/tags" Target="../tags/tag219.xml"/><Relationship Id="rId9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image" Target="../media/image10.sv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image" Target="../media/image9.png"/><Relationship Id="rId5" Type="http://schemas.openxmlformats.org/officeDocument/2006/relationships/tags" Target="../tags/tag227.xml"/><Relationship Id="rId10" Type="http://schemas.openxmlformats.org/officeDocument/2006/relationships/image" Target="../media/image4.emf"/><Relationship Id="rId4" Type="http://schemas.openxmlformats.org/officeDocument/2006/relationships/tags" Target="../tags/tag226.xml"/><Relationship Id="rId9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6.png"/><Relationship Id="rId4" Type="http://schemas.openxmlformats.org/officeDocument/2006/relationships/tags" Target="../tags/tag37.xml"/><Relationship Id="rId9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image" Target="../media/image3.svg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image" Target="../media/image2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4.emf"/><Relationship Id="rId5" Type="http://schemas.openxmlformats.org/officeDocument/2006/relationships/tags" Target="../tags/tag234.xml"/><Relationship Id="rId10" Type="http://schemas.openxmlformats.org/officeDocument/2006/relationships/oleObject" Target="../embeddings/oleObject31.bin"/><Relationship Id="rId4" Type="http://schemas.openxmlformats.org/officeDocument/2006/relationships/tags" Target="../tags/tag233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image" Target="../media/image3.sv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2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1.emf"/><Relationship Id="rId5" Type="http://schemas.openxmlformats.org/officeDocument/2006/relationships/tags" Target="../tags/tag242.xml"/><Relationship Id="rId10" Type="http://schemas.openxmlformats.org/officeDocument/2006/relationships/oleObject" Target="../embeddings/oleObject32.bin"/><Relationship Id="rId4" Type="http://schemas.openxmlformats.org/officeDocument/2006/relationships/tags" Target="../tags/tag241.xml"/><Relationship Id="rId9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3.svg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image" Target="../media/image2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4.emf"/><Relationship Id="rId5" Type="http://schemas.openxmlformats.org/officeDocument/2006/relationships/tags" Target="../tags/tag250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49.xml"/><Relationship Id="rId9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2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image" Target="../media/image10.svg"/><Relationship Id="rId5" Type="http://schemas.openxmlformats.org/officeDocument/2006/relationships/tags" Target="../tags/tag258.xml"/><Relationship Id="rId10" Type="http://schemas.openxmlformats.org/officeDocument/2006/relationships/image" Target="../media/image9.png"/><Relationship Id="rId4" Type="http://schemas.openxmlformats.org/officeDocument/2006/relationships/tags" Target="../tags/tag257.xml"/><Relationship Id="rId9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4.emf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6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sv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88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.png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3.svg"/><Relationship Id="rId5" Type="http://schemas.openxmlformats.org/officeDocument/2006/relationships/tags" Target="../tags/tag290.xml"/><Relationship Id="rId10" Type="http://schemas.openxmlformats.org/officeDocument/2006/relationships/image" Target="../media/image2.png"/><Relationship Id="rId4" Type="http://schemas.openxmlformats.org/officeDocument/2006/relationships/tags" Target="../tags/tag289.xml"/><Relationship Id="rId9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image" Target="../media/image6.png"/><Relationship Id="rId5" Type="http://schemas.openxmlformats.org/officeDocument/2006/relationships/tags" Target="../tags/tag295.xml"/><Relationship Id="rId10" Type="http://schemas.openxmlformats.org/officeDocument/2006/relationships/image" Target="../media/image1.emf"/><Relationship Id="rId4" Type="http://schemas.openxmlformats.org/officeDocument/2006/relationships/tags" Target="../tags/tag294.xml"/><Relationship Id="rId9" Type="http://schemas.openxmlformats.org/officeDocument/2006/relationships/oleObject" Target="../embeddings/oleObject39.bin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30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10" Type="http://schemas.openxmlformats.org/officeDocument/2006/relationships/image" Target="../media/image6.png"/><Relationship Id="rId4" Type="http://schemas.openxmlformats.org/officeDocument/2006/relationships/tags" Target="../tags/tag301.xml"/><Relationship Id="rId9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30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10" Type="http://schemas.openxmlformats.org/officeDocument/2006/relationships/image" Target="../media/image6.png"/><Relationship Id="rId4" Type="http://schemas.openxmlformats.org/officeDocument/2006/relationships/tags" Target="../tags/tag307.xml"/><Relationship Id="rId9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6.png"/><Relationship Id="rId4" Type="http://schemas.openxmlformats.org/officeDocument/2006/relationships/tags" Target="../tags/tag43.xml"/><Relationship Id="rId9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6.png"/><Relationship Id="rId3" Type="http://schemas.openxmlformats.org/officeDocument/2006/relationships/tags" Target="../tags/tag312.xml"/><Relationship Id="rId7" Type="http://schemas.openxmlformats.org/officeDocument/2006/relationships/slideMaster" Target="../slideMasters/slideMaster3.xml"/><Relationship Id="rId12" Type="http://schemas.openxmlformats.org/officeDocument/2006/relationships/image" Target="../media/image3.sv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image" Target="../media/image2.png"/><Relationship Id="rId5" Type="http://schemas.openxmlformats.org/officeDocument/2006/relationships/tags" Target="../tags/tag314.xml"/><Relationship Id="rId10" Type="http://schemas.openxmlformats.org/officeDocument/2006/relationships/image" Target="../media/image7.jpeg"/><Relationship Id="rId4" Type="http://schemas.openxmlformats.org/officeDocument/2006/relationships/tags" Target="../tags/tag313.xml"/><Relationship Id="rId9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image" Target="../media/image6.png"/><Relationship Id="rId5" Type="http://schemas.openxmlformats.org/officeDocument/2006/relationships/tags" Target="../tags/tag320.xml"/><Relationship Id="rId10" Type="http://schemas.openxmlformats.org/officeDocument/2006/relationships/image" Target="../media/image4.emf"/><Relationship Id="rId4" Type="http://schemas.openxmlformats.org/officeDocument/2006/relationships/tags" Target="../tags/tag319.xml"/><Relationship Id="rId9" Type="http://schemas.openxmlformats.org/officeDocument/2006/relationships/oleObject" Target="../embeddings/oleObject43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image" Target="../media/image3.svg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image" Target="../media/image2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image" Target="../media/image1.emf"/><Relationship Id="rId5" Type="http://schemas.openxmlformats.org/officeDocument/2006/relationships/tags" Target="../tags/tag327.xml"/><Relationship Id="rId10" Type="http://schemas.openxmlformats.org/officeDocument/2006/relationships/oleObject" Target="../embeddings/oleObject44.bin"/><Relationship Id="rId4" Type="http://schemas.openxmlformats.org/officeDocument/2006/relationships/tags" Target="../tags/tag326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image" Target="../media/image3.svg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image" Target="../media/image2.png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image" Target="../media/image1.emf"/><Relationship Id="rId5" Type="http://schemas.openxmlformats.org/officeDocument/2006/relationships/tags" Target="../tags/tag335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334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image" Target="../media/image3.svg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12" Type="http://schemas.openxmlformats.org/officeDocument/2006/relationships/image" Target="../media/image2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image" Target="../media/image1.emf"/><Relationship Id="rId5" Type="http://schemas.openxmlformats.org/officeDocument/2006/relationships/tags" Target="../tags/tag343.xml"/><Relationship Id="rId10" Type="http://schemas.openxmlformats.org/officeDocument/2006/relationships/oleObject" Target="../embeddings/oleObject46.bin"/><Relationship Id="rId4" Type="http://schemas.openxmlformats.org/officeDocument/2006/relationships/tags" Target="../tags/tag342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13" Type="http://schemas.openxmlformats.org/officeDocument/2006/relationships/image" Target="../media/image6.png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12" Type="http://schemas.openxmlformats.org/officeDocument/2006/relationships/image" Target="../media/image3.svg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2.png"/><Relationship Id="rId5" Type="http://schemas.openxmlformats.org/officeDocument/2006/relationships/tags" Target="../tags/tag351.xml"/><Relationship Id="rId10" Type="http://schemas.openxmlformats.org/officeDocument/2006/relationships/image" Target="../media/image8.emf"/><Relationship Id="rId4" Type="http://schemas.openxmlformats.org/officeDocument/2006/relationships/tags" Target="../tags/tag350.xml"/><Relationship Id="rId9" Type="http://schemas.openxmlformats.org/officeDocument/2006/relationships/oleObject" Target="../embeddings/oleObject47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image" Target="../media/image3.svg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12" Type="http://schemas.openxmlformats.org/officeDocument/2006/relationships/image" Target="../media/image2.png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image" Target="../media/image1.emf"/><Relationship Id="rId5" Type="http://schemas.openxmlformats.org/officeDocument/2006/relationships/tags" Target="../tags/tag358.xml"/><Relationship Id="rId10" Type="http://schemas.openxmlformats.org/officeDocument/2006/relationships/oleObject" Target="../embeddings/oleObject48.bin"/><Relationship Id="rId4" Type="http://schemas.openxmlformats.org/officeDocument/2006/relationships/tags" Target="../tags/tag357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364.xml"/><Relationship Id="rId7" Type="http://schemas.openxmlformats.org/officeDocument/2006/relationships/slideMaster" Target="../slideMasters/slideMaster3.xml"/><Relationship Id="rId12" Type="http://schemas.openxmlformats.org/officeDocument/2006/relationships/image" Target="../media/image6.png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image" Target="../media/image3.svg"/><Relationship Id="rId5" Type="http://schemas.openxmlformats.org/officeDocument/2006/relationships/tags" Target="../tags/tag366.xml"/><Relationship Id="rId10" Type="http://schemas.openxmlformats.org/officeDocument/2006/relationships/image" Target="../media/image2.png"/><Relationship Id="rId4" Type="http://schemas.openxmlformats.org/officeDocument/2006/relationships/tags" Target="../tags/tag365.xml"/><Relationship Id="rId9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7" Type="http://schemas.openxmlformats.org/officeDocument/2006/relationships/image" Target="../media/image4.emf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6" Type="http://schemas.openxmlformats.org/officeDocument/2006/relationships/oleObject" Target="../embeddings/oleObject50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7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svg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1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6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3.sv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.png"/><Relationship Id="rId5" Type="http://schemas.openxmlformats.org/officeDocument/2006/relationships/tags" Target="../tags/tag50.xml"/><Relationship Id="rId10" Type="http://schemas.openxmlformats.org/officeDocument/2006/relationships/image" Target="../media/image7.jpeg"/><Relationship Id="rId4" Type="http://schemas.openxmlformats.org/officeDocument/2006/relationships/tags" Target="../tags/tag49.xml"/><Relationship Id="rId9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image" Target="../media/image1.emf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12" Type="http://schemas.openxmlformats.org/officeDocument/2006/relationships/oleObject" Target="../embeddings/oleObject52.bin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78.xml"/><Relationship Id="rId10" Type="http://schemas.openxmlformats.org/officeDocument/2006/relationships/tags" Target="../tags/tag383.xml"/><Relationship Id="rId4" Type="http://schemas.openxmlformats.org/officeDocument/2006/relationships/tags" Target="../tags/tag377.xml"/><Relationship Id="rId9" Type="http://schemas.openxmlformats.org/officeDocument/2006/relationships/tags" Target="../tags/tag38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12" Type="http://schemas.openxmlformats.org/officeDocument/2006/relationships/image" Target="../media/image10.svg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image" Target="../media/image9.png"/><Relationship Id="rId5" Type="http://schemas.openxmlformats.org/officeDocument/2006/relationships/tags" Target="../tags/tag388.xml"/><Relationship Id="rId10" Type="http://schemas.openxmlformats.org/officeDocument/2006/relationships/image" Target="../media/image4.emf"/><Relationship Id="rId4" Type="http://schemas.openxmlformats.org/officeDocument/2006/relationships/tags" Target="../tags/tag387.xml"/><Relationship Id="rId9" Type="http://schemas.openxmlformats.org/officeDocument/2006/relationships/oleObject" Target="../embeddings/oleObject53.bin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image" Target="../media/image10.svg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image" Target="../media/image9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image" Target="../media/image4.emf"/><Relationship Id="rId5" Type="http://schemas.openxmlformats.org/officeDocument/2006/relationships/tags" Target="../tags/tag395.xml"/><Relationship Id="rId10" Type="http://schemas.openxmlformats.org/officeDocument/2006/relationships/oleObject" Target="../embeddings/oleObject54.bin"/><Relationship Id="rId4" Type="http://schemas.openxmlformats.org/officeDocument/2006/relationships/tags" Target="../tags/tag394.xml"/><Relationship Id="rId9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6.png"/><Relationship Id="rId5" Type="http://schemas.openxmlformats.org/officeDocument/2006/relationships/tags" Target="../tags/tag56.xml"/><Relationship Id="rId10" Type="http://schemas.openxmlformats.org/officeDocument/2006/relationships/image" Target="../media/image4.emf"/><Relationship Id="rId4" Type="http://schemas.openxmlformats.org/officeDocument/2006/relationships/tags" Target="../tags/tag55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3.sv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3.sv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1.emf"/><Relationship Id="rId5" Type="http://schemas.openxmlformats.org/officeDocument/2006/relationships/tags" Target="../tags/tag71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3.sv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1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085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BB6CD89-90EC-45D5-996D-D6FB21B80E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ltGray">
          <a:xfrm>
            <a:off x="0" y="0"/>
            <a:ext cx="12192000" cy="62484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358726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309941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1941" y="1565112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242672-50A8-42A2-A936-934359A3E9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4B7D16-F9CB-48BF-B022-C328FD720C03}"/>
              </a:ext>
            </a:extLst>
          </p:cNvPr>
          <p:cNvSpPr txBox="1">
            <a:spLocks/>
          </p:cNvSpPr>
          <p:nvPr userDrawn="1"/>
        </p:nvSpPr>
        <p:spPr>
          <a:xfrm>
            <a:off x="4221659" y="6126733"/>
            <a:ext cx="6055936" cy="551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/>
              <a:t>Information contained in this file is confidential, preliminary, and pre-decisional</a:t>
            </a:r>
          </a:p>
        </p:txBody>
      </p:sp>
      <p:pic>
        <p:nvPicPr>
          <p:cNvPr id="2320" name="Picture 272" descr="California Department of Managed Health Care">
            <a:extLst>
              <a:ext uri="{FF2B5EF4-FFF2-40B4-BE49-F238E27FC236}">
                <a16:creationId xmlns:a16="http://schemas.microsoft.com/office/drawing/2014/main" id="{98A1E969-9501-40BB-9EA9-AB2B8859E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93" y="6170501"/>
            <a:ext cx="1337627" cy="4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8713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BC5DE0-E8FA-4605-B9F1-E2DF6DF8AD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8F7185-B4F7-4891-B9A0-87F3829F06C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DC99B189-4C7D-438F-A2B5-BD4F9C986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8899DAE-FDD8-41A1-B3AF-06A7AFDD8A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2329CE-3A80-4369-B611-12FA03262821}"/>
              </a:ext>
            </a:extLst>
          </p:cNvPr>
          <p:cNvSpPr txBox="1">
            <a:spLocks/>
          </p:cNvSpPr>
          <p:nvPr userDrawn="1"/>
        </p:nvSpPr>
        <p:spPr>
          <a:xfrm>
            <a:off x="9001125" y="14070"/>
            <a:ext cx="3046207" cy="342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19E7D630-3299-4C1F-B1DB-043F696B0D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161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41653"/>
            <a:ext cx="110825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F7D0E2-8EC9-4356-978B-43DCAF603EF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B619DC-3CD9-482F-895D-04013D02B972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2" name="Picture 272" descr="California Department of Managed Health Care">
            <a:extLst>
              <a:ext uri="{FF2B5EF4-FFF2-40B4-BE49-F238E27FC236}">
                <a16:creationId xmlns:a16="http://schemas.microsoft.com/office/drawing/2014/main" id="{5F0ADF0B-4C3A-4CE9-A55E-421D7099C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F0EE-C174-4547-9060-8D9AC528BC73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893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A235B75-4199-4DDB-9667-D1EE9E546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4521197" y="2641600"/>
            <a:ext cx="3149606" cy="660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30663-6832-4D28-91AD-3485AA0F5642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7" name="Picture 272" descr="California Department of Managed Health Care">
            <a:extLst>
              <a:ext uri="{FF2B5EF4-FFF2-40B4-BE49-F238E27FC236}">
                <a16:creationId xmlns:a16="http://schemas.microsoft.com/office/drawing/2014/main" id="{8C27A034-EC8C-4CD0-A154-A87B1F571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13" y="3799840"/>
            <a:ext cx="2163574" cy="7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1371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14142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172331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203B8CB-2D66-4A87-97BE-C075F9B2DD8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498754"/>
            <a:ext cx="565412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4" name="Random">
            <a:extLst>
              <a:ext uri="{FF2B5EF4-FFF2-40B4-BE49-F238E27FC236}">
                <a16:creationId xmlns:a16="http://schemas.microsoft.com/office/drawing/2014/main" id="{548EE0E5-BA36-48EB-9B6F-392B9606B40D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6" y="26166"/>
            <a:ext cx="45765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l">
              <a:buNone/>
            </a:pPr>
            <a:r>
              <a:rPr lang="en-US" sz="700" i="0" dirty="0">
                <a:solidFill>
                  <a:schemeClr val="bg2"/>
                </a:solidFill>
              </a:rPr>
              <a:t>Preliminary, proprietary, and pre-decisional. Any use of this material without specific permission is </a:t>
            </a:r>
            <a:r>
              <a:rPr lang="en-US" sz="700" i="0" dirty="0">
                <a:solidFill>
                  <a:schemeClr val="tx1"/>
                </a:solidFill>
              </a:rPr>
              <a:t>strictly prohibited</a:t>
            </a:r>
          </a:p>
        </p:txBody>
      </p:sp>
      <p:sp>
        <p:nvSpPr>
          <p:cNvPr id="19" name="Random">
            <a:extLst>
              <a:ext uri="{FF2B5EF4-FFF2-40B4-BE49-F238E27FC236}">
                <a16:creationId xmlns:a16="http://schemas.microsoft.com/office/drawing/2014/main" id="{5893EF8F-B9A5-472B-907A-571580CFBC3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6523685" y="26166"/>
            <a:ext cx="5113579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7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Document intended to provide insight on currently available information for consideration and not specific advice</a:t>
            </a:r>
            <a:endParaRPr lang="en-US" sz="700" i="0" baseline="0" dirty="0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CBA5D50-CF6A-4806-92F0-77BC55172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50666" y="169103"/>
            <a:ext cx="1386598" cy="10772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lang="en-US" sz="700" baseline="0" smtClean="0"/>
            </a:lvl1pPr>
          </a:lstStyle>
          <a:p>
            <a:r>
              <a:rPr lang="en-US"/>
              <a:t>Current as of September 12,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8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2" descr="California Department of Managed Health Care">
            <a:extLst>
              <a:ext uri="{FF2B5EF4-FFF2-40B4-BE49-F238E27FC236}">
                <a16:creationId xmlns:a16="http://schemas.microsoft.com/office/drawing/2014/main" id="{8E65BF38-05E2-4089-81FD-277346EEA5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77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5E773-A959-4C56-8D45-3F0ACDC142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6D99D-8154-4FB3-8380-91CDD7ACEEF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783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35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30629-41A4-44D2-ADFA-0CBF157E66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CE109B-9012-4BFE-B447-E3445B77FA29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26723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335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cumenttype">
            <a:extLst>
              <a:ext uri="{FF2B5EF4-FFF2-40B4-BE49-F238E27FC236}">
                <a16:creationId xmlns:a16="http://schemas.microsoft.com/office/drawing/2014/main" id="{58B297AB-9048-4535-ABC7-E966C42814F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0800" y="358726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736C79BE-C481-48E4-A594-4A5445BFF375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09941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D75830C-ADDA-4DD0-BBE5-8B2A38752E0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1941" y="1565112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73829D-6AB9-40E5-9804-2276B8D8A95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B1497-05AE-4D06-B056-D78C79B0A3E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63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828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764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9295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83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831930FD-85A5-45AB-85ED-463F038CA09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3285304"/>
            <a:ext cx="12192000" cy="17678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0B4CE2CC-5184-4B6F-982F-E72FABAC162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4736" y="1577910"/>
            <a:ext cx="11082528" cy="1354217"/>
          </a:xfrm>
        </p:spPr>
        <p:txBody>
          <a:bodyPr vert="horz" anchor="b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7EAB60-47B4-4E4D-8F5D-ABC71B4874E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D4E485-D760-4715-9B84-C1CEB4C66F84}"/>
              </a:ext>
            </a:extLst>
          </p:cNvPr>
          <p:cNvSpPr/>
          <p:nvPr userDrawn="1"/>
        </p:nvSpPr>
        <p:spPr bwMode="ltGray">
          <a:xfrm>
            <a:off x="9622971" y="5979886"/>
            <a:ext cx="1799772" cy="73961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7719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05183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4DFA43-2262-4411-932B-1B7E149F826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78EF8E1-338E-425C-87D9-FB179FEA5120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3181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BFC4671-488F-44E2-B31C-5AE57B505F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59D40D-F3EC-403F-9B19-49A668FC68D5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35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30629-41A4-44D2-ADFA-0CBF157E66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CE109B-9012-4BFE-B447-E3445B77FA29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3011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2DE9A0B-B1FE-475B-8F48-D21FF5B632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4AD3E1-0673-488E-9F9F-5052C43B4723}"/>
              </a:ext>
            </a:extLst>
          </p:cNvPr>
          <p:cNvSpPr txBox="1">
            <a:spLocks/>
          </p:cNvSpPr>
          <p:nvPr userDrawn="1"/>
        </p:nvSpPr>
        <p:spPr>
          <a:xfrm>
            <a:off x="256351" y="-4229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5E773-A959-4C56-8D45-3F0ACDC142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6D99D-8154-4FB3-8380-91CDD7ACEEF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61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8" name="Picture 272" descr="California Department of Managed Health Care">
            <a:extLst>
              <a:ext uri="{FF2B5EF4-FFF2-40B4-BE49-F238E27FC236}">
                <a16:creationId xmlns:a16="http://schemas.microsoft.com/office/drawing/2014/main" id="{E6CB4072-149D-4EBA-96B3-9E9CFFF97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5064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E8220A-B538-497F-81DC-59D66473F05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A3D229-3AA6-400D-8773-5E5C127F93B8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617873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657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A34FCF-BCC6-47D1-BE41-A0A8B5DC37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B52C24-434B-4C83-A224-201C1B0AB301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271994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7936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0CCA75F-D3E5-43CA-AB23-447E3CE1BA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565F6D3-65A6-4C71-B9AD-006B53C26F50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08058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41653"/>
            <a:ext cx="110825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454BEC5-1EAB-4917-B7E5-CEE62E6B7EE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B8EFBB-4991-4A15-854B-B114E42A3038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085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6EF144-4600-4644-8D1D-18D3CCD6F41A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8582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5DD6DE-F6F5-4E02-920B-E6104AF03A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4521197" y="3098800"/>
            <a:ext cx="3149606" cy="660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756B9-56A0-4EFD-A8A8-3FE09773170A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085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BB6CD89-90EC-45D5-996D-D6FB21B80E3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ltGray">
          <a:xfrm>
            <a:off x="0" y="0"/>
            <a:ext cx="12192000" cy="62484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3587268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309941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1941" y="1565112"/>
            <a:ext cx="9726795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242672-50A8-42A2-A936-934359A3E9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4B7D16-F9CB-48BF-B022-C328FD720C03}"/>
              </a:ext>
            </a:extLst>
          </p:cNvPr>
          <p:cNvSpPr txBox="1">
            <a:spLocks/>
          </p:cNvSpPr>
          <p:nvPr userDrawn="1"/>
        </p:nvSpPr>
        <p:spPr>
          <a:xfrm>
            <a:off x="4221659" y="6126733"/>
            <a:ext cx="6055936" cy="551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dirty="0"/>
              <a:t>Information contained in this file is confidential, preliminary, and pre-decisional</a:t>
            </a:r>
          </a:p>
        </p:txBody>
      </p:sp>
      <p:pic>
        <p:nvPicPr>
          <p:cNvPr id="2320" name="Picture 272" descr="California Department of Managed Health Care">
            <a:extLst>
              <a:ext uri="{FF2B5EF4-FFF2-40B4-BE49-F238E27FC236}">
                <a16:creationId xmlns:a16="http://schemas.microsoft.com/office/drawing/2014/main" id="{98A1E969-9501-40BB-9EA9-AB2B8859E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93" y="6170501"/>
            <a:ext cx="1337627" cy="4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36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63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72" descr="California Department of Managed Health Care">
            <a:extLst>
              <a:ext uri="{FF2B5EF4-FFF2-40B4-BE49-F238E27FC236}">
                <a16:creationId xmlns:a16="http://schemas.microsoft.com/office/drawing/2014/main" id="{6194B482-7CBB-4DD9-9F16-DA7A11E90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47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60611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8" name="Picture 272" descr="California Department of Managed Health Care">
            <a:extLst>
              <a:ext uri="{FF2B5EF4-FFF2-40B4-BE49-F238E27FC236}">
                <a16:creationId xmlns:a16="http://schemas.microsoft.com/office/drawing/2014/main" id="{E6CB4072-149D-4EBA-96B3-9E9CFFF97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04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6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ED6C3170-E680-4106-B057-D799D7C6E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7661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ED6C3170-E680-4106-B057-D799D7C6E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4775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A4F43695-9F0E-4C56-B7A8-36CD464D143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3269544"/>
            <a:ext cx="12192000" cy="17678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577910"/>
            <a:ext cx="11082528" cy="1354217"/>
          </a:xfrm>
        </p:spPr>
        <p:txBody>
          <a:bodyPr vert="horz" anchor="b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58A3406-CE6D-40A5-93DD-B953650788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840CAD7-27D9-4A54-829C-B04BFB124616}"/>
              </a:ext>
            </a:extLst>
          </p:cNvPr>
          <p:cNvSpPr/>
          <p:nvPr userDrawn="1"/>
        </p:nvSpPr>
        <p:spPr bwMode="ltGray">
          <a:xfrm>
            <a:off x="9622971" y="5979886"/>
            <a:ext cx="1799772" cy="73961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37046C99-DC87-4129-8CB6-EA6042A6D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73" y="6181272"/>
            <a:ext cx="1116535" cy="3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56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6805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739664BA-663B-41C7-B25C-6C1B3FFB2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61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9915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3F57BDD-BFA7-46FF-B4D4-AD215F5C67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A470C0-D46F-43EF-B605-BCE376C04535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A42E1A3C-00F2-44DC-BA20-2DF1441BC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92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7EC0DE-D740-4324-AD71-1C3918C119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091206-CD62-4F7D-83A0-B0402E7F1B07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6073E42F-55F5-4F1C-9C16-890205B688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3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6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D6E592-6C3D-4269-BEE5-73A9245689E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3B0194-655C-43BE-AD22-637FC38A35B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C6F1EE74-332E-4F41-82B9-B59FA37127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33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8713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tx1"/>
                </a:solidFill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CBC5DE0-E8FA-4605-B9F1-E2DF6DF8AD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8F7185-B4F7-4891-B9A0-87F3829F06C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DC99B189-4C7D-438F-A2B5-BD4F9C986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084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9129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8899DAE-FDD8-41A1-B3AF-06A7AFDD8A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2329CE-3A80-4369-B611-12FA03262821}"/>
              </a:ext>
            </a:extLst>
          </p:cNvPr>
          <p:cNvSpPr txBox="1">
            <a:spLocks/>
          </p:cNvSpPr>
          <p:nvPr userDrawn="1"/>
        </p:nvSpPr>
        <p:spPr>
          <a:xfrm>
            <a:off x="9001125" y="14070"/>
            <a:ext cx="3046207" cy="342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19E7D630-3299-4C1F-B1DB-043F696B0D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65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161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941653"/>
            <a:ext cx="110825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FF7D0E2-8EC9-4356-978B-43DCAF603EF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B619DC-3CD9-482F-895D-04013D02B972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2" name="Picture 272" descr="California Department of Managed Health Care">
            <a:extLst>
              <a:ext uri="{FF2B5EF4-FFF2-40B4-BE49-F238E27FC236}">
                <a16:creationId xmlns:a16="http://schemas.microsoft.com/office/drawing/2014/main" id="{5F0ADF0B-4C3A-4CE9-A55E-421D7099C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3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9640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DF0EE-C174-4547-9060-8D9AC528BC73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690954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8931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A235B75-4199-4DDB-9667-D1EE9E546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ltGray">
          <a:xfrm>
            <a:off x="4521197" y="2641600"/>
            <a:ext cx="3149606" cy="660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30663-6832-4D28-91AD-3485AA0F5642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7" name="Picture 272" descr="California Department of Managed Health Care">
            <a:extLst>
              <a:ext uri="{FF2B5EF4-FFF2-40B4-BE49-F238E27FC236}">
                <a16:creationId xmlns:a16="http://schemas.microsoft.com/office/drawing/2014/main" id="{8C27A034-EC8C-4CD0-A154-A87B1F571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13" y="3799840"/>
            <a:ext cx="2163574" cy="7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4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4775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A4F43695-9F0E-4C56-B7A8-36CD464D143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ltGray">
          <a:xfrm>
            <a:off x="0" y="3269544"/>
            <a:ext cx="12192000" cy="176784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577910"/>
            <a:ext cx="11082528" cy="1354217"/>
          </a:xfrm>
        </p:spPr>
        <p:txBody>
          <a:bodyPr vert="horz" anchor="b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58A3406-CE6D-40A5-93DD-B953650788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551941" y="6181272"/>
            <a:ext cx="1845724" cy="3870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840CAD7-27D9-4A54-829C-B04BFB124616}"/>
              </a:ext>
            </a:extLst>
          </p:cNvPr>
          <p:cNvSpPr/>
          <p:nvPr userDrawn="1"/>
        </p:nvSpPr>
        <p:spPr bwMode="ltGray">
          <a:xfrm>
            <a:off x="9622971" y="5979886"/>
            <a:ext cx="1799772" cy="73961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37046C99-DC87-4129-8CB6-EA6042A6D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73" y="6181272"/>
            <a:ext cx="1116535" cy="3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1371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14142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172331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203B8CB-2D66-4A87-97BE-C075F9B2DD8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498754"/>
            <a:ext cx="5654122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4" name="Random">
            <a:extLst>
              <a:ext uri="{FF2B5EF4-FFF2-40B4-BE49-F238E27FC236}">
                <a16:creationId xmlns:a16="http://schemas.microsoft.com/office/drawing/2014/main" id="{548EE0E5-BA36-48EB-9B6F-392B9606B40D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6" y="26166"/>
            <a:ext cx="4576574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l">
              <a:buNone/>
            </a:pPr>
            <a:r>
              <a:rPr lang="en-US" sz="700" i="0" dirty="0">
                <a:solidFill>
                  <a:schemeClr val="bg2"/>
                </a:solidFill>
              </a:rPr>
              <a:t>Preliminary, proprietary, and pre-decisional. Any use of this material without specific permission is </a:t>
            </a:r>
            <a:r>
              <a:rPr lang="en-US" sz="700" i="0" dirty="0">
                <a:solidFill>
                  <a:schemeClr val="tx1"/>
                </a:solidFill>
              </a:rPr>
              <a:t>strictly prohibited</a:t>
            </a:r>
          </a:p>
        </p:txBody>
      </p:sp>
      <p:sp>
        <p:nvSpPr>
          <p:cNvPr id="19" name="Random">
            <a:extLst>
              <a:ext uri="{FF2B5EF4-FFF2-40B4-BE49-F238E27FC236}">
                <a16:creationId xmlns:a16="http://schemas.microsoft.com/office/drawing/2014/main" id="{5893EF8F-B9A5-472B-907A-571580CFBC3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6523685" y="26166"/>
            <a:ext cx="5113579" cy="10772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7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Document intended to provide insight on currently available information for consideration and not specific advice</a:t>
            </a:r>
            <a:endParaRPr lang="en-US" sz="700" i="0" baseline="0" dirty="0">
              <a:solidFill>
                <a:schemeClr val="tx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CBA5D50-CF6A-4806-92F0-77BC55172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50666" y="169103"/>
            <a:ext cx="1386598" cy="10772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lang="en-US" sz="700" baseline="0" smtClean="0"/>
            </a:lvl1pPr>
          </a:lstStyle>
          <a:p>
            <a:r>
              <a:rPr lang="en-US"/>
              <a:t>Current as of September 12,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13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2" descr="California Department of Managed Health Care">
            <a:extLst>
              <a:ext uri="{FF2B5EF4-FFF2-40B4-BE49-F238E27FC236}">
                <a16:creationId xmlns:a16="http://schemas.microsoft.com/office/drawing/2014/main" id="{8E65BF38-05E2-4089-81FD-277346EEA5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97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6735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95E773-A959-4C56-8D45-3F0ACDC142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46D99D-8154-4FB3-8380-91CDD7ACEEF7}"/>
              </a:ext>
            </a:extLst>
          </p:cNvPr>
          <p:cNvSpPr txBox="1">
            <a:spLocks/>
          </p:cNvSpPr>
          <p:nvPr userDrawn="1"/>
        </p:nvSpPr>
        <p:spPr>
          <a:xfrm>
            <a:off x="256351" y="-30800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>
                <a:solidFill>
                  <a:schemeClr val="tx2"/>
                </a:solidFill>
              </a:rPr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625062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3357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130629-41A4-44D2-ADFA-0CBF157E66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0CE109B-9012-4BFE-B447-E3445B77FA29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22463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6805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72" descr="California Department of Managed Health Care">
            <a:extLst>
              <a:ext uri="{FF2B5EF4-FFF2-40B4-BE49-F238E27FC236}">
                <a16:creationId xmlns:a16="http://schemas.microsoft.com/office/drawing/2014/main" id="{739664BA-663B-41C7-B25C-6C1B3FFB2D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9915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3F57BDD-BFA7-46FF-B4D4-AD215F5C67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A470C0-D46F-43EF-B605-BCE376C04535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A42E1A3C-00F2-44DC-BA20-2DF1441BC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7EC0DE-D740-4324-AD71-1C3918C119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2091206-CD62-4F7D-83A0-B0402E7F1B07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6073E42F-55F5-4F1C-9C16-890205B688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346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7E5F0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D6E592-6C3D-4269-BEE5-73A9245689E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3B0194-655C-43BE-AD22-637FC38A35B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  <p:pic>
        <p:nvPicPr>
          <p:cNvPr id="13" name="Picture 272" descr="California Department of Managed Health Care">
            <a:extLst>
              <a:ext uri="{FF2B5EF4-FFF2-40B4-BE49-F238E27FC236}">
                <a16:creationId xmlns:a16="http://schemas.microsoft.com/office/drawing/2014/main" id="{C6F1EE74-332E-4F41-82B9-B59FA37127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3" y="6420860"/>
            <a:ext cx="728027" cy="2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9" Type="http://schemas.openxmlformats.org/officeDocument/2006/relationships/tags" Target="../tags/tag21.xml"/><Relationship Id="rId21" Type="http://schemas.openxmlformats.org/officeDocument/2006/relationships/tags" Target="../tags/tag3.xml"/><Relationship Id="rId34" Type="http://schemas.openxmlformats.org/officeDocument/2006/relationships/tags" Target="../tags/tag16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tags" Target="../tags/tag11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32" Type="http://schemas.openxmlformats.org/officeDocument/2006/relationships/tags" Target="../tags/tag14.xml"/><Relationship Id="rId37" Type="http://schemas.openxmlformats.org/officeDocument/2006/relationships/tags" Target="../tags/tag19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36" Type="http://schemas.openxmlformats.org/officeDocument/2006/relationships/tags" Target="../tags/tag18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tags" Target="../tags/tag1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Relationship Id="rId30" Type="http://schemas.openxmlformats.org/officeDocument/2006/relationships/tags" Target="../tags/tag12.xml"/><Relationship Id="rId35" Type="http://schemas.openxmlformats.org/officeDocument/2006/relationships/tags" Target="../tags/tag17.xml"/><Relationship Id="rId43" Type="http://schemas.openxmlformats.org/officeDocument/2006/relationships/image" Target="../media/image3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33" Type="http://schemas.openxmlformats.org/officeDocument/2006/relationships/tags" Target="../tags/tag15.xml"/><Relationship Id="rId38" Type="http://schemas.openxmlformats.org/officeDocument/2006/relationships/tags" Target="../tags/tag2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26" Type="http://schemas.openxmlformats.org/officeDocument/2006/relationships/tags" Target="../tags/tag142.xml"/><Relationship Id="rId39" Type="http://schemas.openxmlformats.org/officeDocument/2006/relationships/tags" Target="../tags/tag155.xml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42" Type="http://schemas.openxmlformats.org/officeDocument/2006/relationships/image" Target="../media/image9.png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40" Type="http://schemas.openxmlformats.org/officeDocument/2006/relationships/oleObject" Target="../embeddings/oleObject19.bin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10" Type="http://schemas.openxmlformats.org/officeDocument/2006/relationships/slideLayout" Target="../slideLayouts/slideLayout28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43" Type="http://schemas.openxmlformats.org/officeDocument/2006/relationships/image" Target="../media/image10.sv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tags" Target="../tags/tag15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ags" Target="../tags/tag272.xml"/><Relationship Id="rId39" Type="http://schemas.openxmlformats.org/officeDocument/2006/relationships/tags" Target="../tags/tag285.xml"/><Relationship Id="rId21" Type="http://schemas.openxmlformats.org/officeDocument/2006/relationships/tags" Target="../tags/tag267.xml"/><Relationship Id="rId34" Type="http://schemas.openxmlformats.org/officeDocument/2006/relationships/tags" Target="../tags/tag280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tags" Target="../tags/tag266.xml"/><Relationship Id="rId29" Type="http://schemas.openxmlformats.org/officeDocument/2006/relationships/tags" Target="../tags/tag275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ags" Target="../tags/tag270.xml"/><Relationship Id="rId32" Type="http://schemas.openxmlformats.org/officeDocument/2006/relationships/tags" Target="../tags/tag278.xml"/><Relationship Id="rId37" Type="http://schemas.openxmlformats.org/officeDocument/2006/relationships/tags" Target="../tags/tag283.xml"/><Relationship Id="rId40" Type="http://schemas.openxmlformats.org/officeDocument/2006/relationships/oleObject" Target="../embeddings/oleObject37.bin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tags" Target="../tags/tag269.xml"/><Relationship Id="rId28" Type="http://schemas.openxmlformats.org/officeDocument/2006/relationships/tags" Target="../tags/tag274.xml"/><Relationship Id="rId36" Type="http://schemas.openxmlformats.org/officeDocument/2006/relationships/tags" Target="../tags/tag282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31" Type="http://schemas.openxmlformats.org/officeDocument/2006/relationships/tags" Target="../tags/tag277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ags" Target="../tags/tag268.xml"/><Relationship Id="rId27" Type="http://schemas.openxmlformats.org/officeDocument/2006/relationships/tags" Target="../tags/tag273.xml"/><Relationship Id="rId30" Type="http://schemas.openxmlformats.org/officeDocument/2006/relationships/tags" Target="../tags/tag276.xml"/><Relationship Id="rId35" Type="http://schemas.openxmlformats.org/officeDocument/2006/relationships/tags" Target="../tags/tag281.xml"/><Relationship Id="rId43" Type="http://schemas.openxmlformats.org/officeDocument/2006/relationships/image" Target="../media/image3.svg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tags" Target="../tags/tag271.xml"/><Relationship Id="rId33" Type="http://schemas.openxmlformats.org/officeDocument/2006/relationships/tags" Target="../tags/tag279.xml"/><Relationship Id="rId38" Type="http://schemas.openxmlformats.org/officeDocument/2006/relationships/tags" Target="../tags/tag2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733917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03957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91765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0" name="Graphic 169">
            <a:extLst>
              <a:ext uri="{FF2B5EF4-FFF2-40B4-BE49-F238E27FC236}">
                <a16:creationId xmlns:a16="http://schemas.microsoft.com/office/drawing/2014/main" id="{92F86925-355C-457B-9245-0CBDC22F59AF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grpSp>
        <p:nvGrpSpPr>
          <p:cNvPr id="171" name="LegendLines" hidden="1">
            <a:extLst>
              <a:ext uri="{FF2B5EF4-FFF2-40B4-BE49-F238E27FC236}">
                <a16:creationId xmlns:a16="http://schemas.microsoft.com/office/drawing/2014/main" id="{1054614A-A3C1-4D9B-BD86-3F1C5B895858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2" name="Legend1" hidden="1">
              <a:extLst>
                <a:ext uri="{FF2B5EF4-FFF2-40B4-BE49-F238E27FC236}">
                  <a16:creationId xmlns:a16="http://schemas.microsoft.com/office/drawing/2014/main" id="{5F05BFF8-0E36-4525-82FB-C0DB271711C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2" hidden="1">
              <a:extLst>
                <a:ext uri="{FF2B5EF4-FFF2-40B4-BE49-F238E27FC236}">
                  <a16:creationId xmlns:a16="http://schemas.microsoft.com/office/drawing/2014/main" id="{C4BFE4AE-4935-4712-A5A3-3D6BB7C2281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egend3" hidden="1">
              <a:extLst>
                <a:ext uri="{FF2B5EF4-FFF2-40B4-BE49-F238E27FC236}">
                  <a16:creationId xmlns:a16="http://schemas.microsoft.com/office/drawing/2014/main" id="{BC0DEE17-1B5F-44A9-8DB1-EA91FBD292D5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5" name="LineLegend3" hidden="1">
              <a:extLst>
                <a:ext uri="{FF2B5EF4-FFF2-40B4-BE49-F238E27FC236}">
                  <a16:creationId xmlns:a16="http://schemas.microsoft.com/office/drawing/2014/main" id="{06FF7A1E-E2DB-46CB-85D7-9DADC08AD8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2" hidden="1">
              <a:extLst>
                <a:ext uri="{FF2B5EF4-FFF2-40B4-BE49-F238E27FC236}">
                  <a16:creationId xmlns:a16="http://schemas.microsoft.com/office/drawing/2014/main" id="{24EEE0E2-0809-4AB3-932A-64DB15008C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7" name="LineLegend1" hidden="1">
              <a:extLst>
                <a:ext uri="{FF2B5EF4-FFF2-40B4-BE49-F238E27FC236}">
                  <a16:creationId xmlns:a16="http://schemas.microsoft.com/office/drawing/2014/main" id="{E860D888-9332-44BA-9B7F-8711D55F43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8" name="LegendMoons" hidden="1">
            <a:extLst>
              <a:ext uri="{FF2B5EF4-FFF2-40B4-BE49-F238E27FC236}">
                <a16:creationId xmlns:a16="http://schemas.microsoft.com/office/drawing/2014/main" id="{621DEDD5-3C57-4F0A-A6FC-CBD71B7AA2C9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86" name="Legend1" hidden="1">
              <a:extLst>
                <a:ext uri="{FF2B5EF4-FFF2-40B4-BE49-F238E27FC236}">
                  <a16:creationId xmlns:a16="http://schemas.microsoft.com/office/drawing/2014/main" id="{1311D37A-152B-46FC-AA28-D6AE6629899E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2" hidden="1">
              <a:extLst>
                <a:ext uri="{FF2B5EF4-FFF2-40B4-BE49-F238E27FC236}">
                  <a16:creationId xmlns:a16="http://schemas.microsoft.com/office/drawing/2014/main" id="{0E991E79-FB59-41F6-9AAE-449A6B50AFA2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3" hidden="1">
              <a:extLst>
                <a:ext uri="{FF2B5EF4-FFF2-40B4-BE49-F238E27FC236}">
                  <a16:creationId xmlns:a16="http://schemas.microsoft.com/office/drawing/2014/main" id="{D4E02365-F0D8-4BCF-B43F-7847ACD3BE88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4" hidden="1">
              <a:extLst>
                <a:ext uri="{FF2B5EF4-FFF2-40B4-BE49-F238E27FC236}">
                  <a16:creationId xmlns:a16="http://schemas.microsoft.com/office/drawing/2014/main" id="{ECE75F4A-41BA-49D1-9F1F-2D782485ED1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1" name="Legend5" hidden="1">
              <a:extLst>
                <a:ext uri="{FF2B5EF4-FFF2-40B4-BE49-F238E27FC236}">
                  <a16:creationId xmlns:a16="http://schemas.microsoft.com/office/drawing/2014/main" id="{8CF605C6-3947-4B0D-AAFC-8C738C8FFF7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2" name="MoonLegend1" hidden="1">
              <a:extLst>
                <a:ext uri="{FF2B5EF4-FFF2-40B4-BE49-F238E27FC236}">
                  <a16:creationId xmlns:a16="http://schemas.microsoft.com/office/drawing/2014/main" id="{49F12AA8-8E2A-4FE6-AD99-0BA47E63A47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A0578D7F-08C7-494F-AF97-0BFED0898BE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862F0F6-9DCB-46C7-BC3E-CBF2DFC63C02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3" name="MoonLegend2" hidden="1">
              <a:extLst>
                <a:ext uri="{FF2B5EF4-FFF2-40B4-BE49-F238E27FC236}">
                  <a16:creationId xmlns:a16="http://schemas.microsoft.com/office/drawing/2014/main" id="{D33FE3D8-86AF-44AB-AF52-F76D4375733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 hidden="1">
                <a:extLst>
                  <a:ext uri="{FF2B5EF4-FFF2-40B4-BE49-F238E27FC236}">
                    <a16:creationId xmlns:a16="http://schemas.microsoft.com/office/drawing/2014/main" id="{87AB2A00-8FE9-4FF4-8941-4FE8820E21A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 hidden="1">
                <a:extLst>
                  <a:ext uri="{FF2B5EF4-FFF2-40B4-BE49-F238E27FC236}">
                    <a16:creationId xmlns:a16="http://schemas.microsoft.com/office/drawing/2014/main" id="{32BD222C-2FC9-4354-B27A-53FD410DA23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4" name="MoonLegend3" hidden="1">
              <a:extLst>
                <a:ext uri="{FF2B5EF4-FFF2-40B4-BE49-F238E27FC236}">
                  <a16:creationId xmlns:a16="http://schemas.microsoft.com/office/drawing/2014/main" id="{2AF91613-617A-46B8-A89A-4666EBA0942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 hidden="1">
                <a:extLst>
                  <a:ext uri="{FF2B5EF4-FFF2-40B4-BE49-F238E27FC236}">
                    <a16:creationId xmlns:a16="http://schemas.microsoft.com/office/drawing/2014/main" id="{79C5B356-EDC2-4FE0-842E-C2ADD9D6178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 hidden="1">
                <a:extLst>
                  <a:ext uri="{FF2B5EF4-FFF2-40B4-BE49-F238E27FC236}">
                    <a16:creationId xmlns:a16="http://schemas.microsoft.com/office/drawing/2014/main" id="{8D1B1718-C7B8-41B8-868C-570A712DCFA2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5" name="MoonLegend4" hidden="1">
              <a:extLst>
                <a:ext uri="{FF2B5EF4-FFF2-40B4-BE49-F238E27FC236}">
                  <a16:creationId xmlns:a16="http://schemas.microsoft.com/office/drawing/2014/main" id="{CDD2571D-158A-4EFB-879D-3A8482439C4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9" name="Oval 208" hidden="1">
                <a:extLst>
                  <a:ext uri="{FF2B5EF4-FFF2-40B4-BE49-F238E27FC236}">
                    <a16:creationId xmlns:a16="http://schemas.microsoft.com/office/drawing/2014/main" id="{E2250974-B8E8-4054-9FCF-12F3414A55E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Arc 209" hidden="1">
                <a:extLst>
                  <a:ext uri="{FF2B5EF4-FFF2-40B4-BE49-F238E27FC236}">
                    <a16:creationId xmlns:a16="http://schemas.microsoft.com/office/drawing/2014/main" id="{3B9A02BE-C54F-4D38-88BF-28760580009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6" name="MoonLegend5" hidden="1">
              <a:extLst>
                <a:ext uri="{FF2B5EF4-FFF2-40B4-BE49-F238E27FC236}">
                  <a16:creationId xmlns:a16="http://schemas.microsoft.com/office/drawing/2014/main" id="{FEBC2E7A-592F-45FA-9DFD-D5F91EC249C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7" name="Oval 206" hidden="1">
                <a:extLst>
                  <a:ext uri="{FF2B5EF4-FFF2-40B4-BE49-F238E27FC236}">
                    <a16:creationId xmlns:a16="http://schemas.microsoft.com/office/drawing/2014/main" id="{3D6216D1-37F7-4823-BB9A-A100A1DC972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Arc 207" hidden="1">
                <a:extLst>
                  <a:ext uri="{FF2B5EF4-FFF2-40B4-BE49-F238E27FC236}">
                    <a16:creationId xmlns:a16="http://schemas.microsoft.com/office/drawing/2014/main" id="{8AB7AF33-F327-40AC-87FE-259466EF298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217" name="LegendBoxes" hidden="1">
            <a:extLst>
              <a:ext uri="{FF2B5EF4-FFF2-40B4-BE49-F238E27FC236}">
                <a16:creationId xmlns:a16="http://schemas.microsoft.com/office/drawing/2014/main" id="{5E3FC199-EA6E-4FEB-91C7-5F76440E6A0F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8" name="RectangleLegend1" hidden="1">
              <a:extLst>
                <a:ext uri="{FF2B5EF4-FFF2-40B4-BE49-F238E27FC236}">
                  <a16:creationId xmlns:a16="http://schemas.microsoft.com/office/drawing/2014/main" id="{178FE2FF-81E7-4C00-ABE2-96EF9909DBC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2" hidden="1">
              <a:extLst>
                <a:ext uri="{FF2B5EF4-FFF2-40B4-BE49-F238E27FC236}">
                  <a16:creationId xmlns:a16="http://schemas.microsoft.com/office/drawing/2014/main" id="{F34914BE-905C-4A9C-BD11-15A7C72706A2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3" hidden="1">
              <a:extLst>
                <a:ext uri="{FF2B5EF4-FFF2-40B4-BE49-F238E27FC236}">
                  <a16:creationId xmlns:a16="http://schemas.microsoft.com/office/drawing/2014/main" id="{5EDFBD5A-B3F3-48F6-8DD1-BBF4D958835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4" hidden="1">
              <a:extLst>
                <a:ext uri="{FF2B5EF4-FFF2-40B4-BE49-F238E27FC236}">
                  <a16:creationId xmlns:a16="http://schemas.microsoft.com/office/drawing/2014/main" id="{87877211-3B46-41D7-BE85-C3B1EBA103F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Legend5" hidden="1">
              <a:extLst>
                <a:ext uri="{FF2B5EF4-FFF2-40B4-BE49-F238E27FC236}">
                  <a16:creationId xmlns:a16="http://schemas.microsoft.com/office/drawing/2014/main" id="{8153A1CB-0712-4573-B877-003B400C9725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3" name="Legend1" hidden="1">
              <a:extLst>
                <a:ext uri="{FF2B5EF4-FFF2-40B4-BE49-F238E27FC236}">
                  <a16:creationId xmlns:a16="http://schemas.microsoft.com/office/drawing/2014/main" id="{6EB64EAC-3BFF-4B3F-A267-EA4695C6A575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2" hidden="1">
              <a:extLst>
                <a:ext uri="{FF2B5EF4-FFF2-40B4-BE49-F238E27FC236}">
                  <a16:creationId xmlns:a16="http://schemas.microsoft.com/office/drawing/2014/main" id="{2FBE0256-A918-4839-9D7A-F0C334E4E9E5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3" hidden="1">
              <a:extLst>
                <a:ext uri="{FF2B5EF4-FFF2-40B4-BE49-F238E27FC236}">
                  <a16:creationId xmlns:a16="http://schemas.microsoft.com/office/drawing/2014/main" id="{299CBFF8-583F-44B3-A0BA-B04159FAFAA5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4" hidden="1">
              <a:extLst>
                <a:ext uri="{FF2B5EF4-FFF2-40B4-BE49-F238E27FC236}">
                  <a16:creationId xmlns:a16="http://schemas.microsoft.com/office/drawing/2014/main" id="{CFD63DE7-D99A-456F-BEFD-14D6CD47616B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7" name="Legend5" hidden="1">
              <a:extLst>
                <a:ext uri="{FF2B5EF4-FFF2-40B4-BE49-F238E27FC236}">
                  <a16:creationId xmlns:a16="http://schemas.microsoft.com/office/drawing/2014/main" id="{B4266643-6398-4764-A804-9146F9245AA3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sp>
        <p:nvSpPr>
          <p:cNvPr id="148" name="Slide Number Placeholder 5">
            <a:extLst>
              <a:ext uri="{FF2B5EF4-FFF2-40B4-BE49-F238E27FC236}">
                <a16:creationId xmlns:a16="http://schemas.microsoft.com/office/drawing/2014/main" id="{576B8152-C816-4056-A453-8EF32B94761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706" r:id="rId13"/>
    <p:sldLayoutId id="2147483718" r:id="rId14"/>
    <p:sldLayoutId id="2147483897" r:id="rId15"/>
    <p:sldLayoutId id="2147483898" r:id="rId16"/>
    <p:sldLayoutId id="2147483899" r:id="rId17"/>
    <p:sldLayoutId id="2147483900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873258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592" imgH="591" progId="TCLayout.ActiveDocument.1">
                  <p:embed/>
                </p:oleObj>
              </mc:Choice>
              <mc:Fallback>
                <p:oleObj name="think-cell Slide" r:id="rId4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2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289273"/>
            <a:ext cx="403957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917658" cy="1384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6" name="Graphic 145">
            <a:extLst>
              <a:ext uri="{FF2B5EF4-FFF2-40B4-BE49-F238E27FC236}">
                <a16:creationId xmlns:a16="http://schemas.microsoft.com/office/drawing/2014/main" id="{A8AF2266-515E-46C7-9FF9-132E72F7409B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grpSp>
        <p:nvGrpSpPr>
          <p:cNvPr id="147" name="LegendBoxes" hidden="1">
            <a:extLst>
              <a:ext uri="{FF2B5EF4-FFF2-40B4-BE49-F238E27FC236}">
                <a16:creationId xmlns:a16="http://schemas.microsoft.com/office/drawing/2014/main" id="{009C7EE0-DFE9-49CE-8545-5630A84E2FDB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554770" y="4322824"/>
            <a:chExt cx="922463" cy="1717282"/>
          </a:xfrm>
        </p:grpSpPr>
        <p:sp>
          <p:nvSpPr>
            <p:cNvPr id="148" name="RectangleLegend1" hidden="1">
              <a:extLst>
                <a:ext uri="{FF2B5EF4-FFF2-40B4-BE49-F238E27FC236}">
                  <a16:creationId xmlns:a16="http://schemas.microsoft.com/office/drawing/2014/main" id="{89623DDA-B554-4962-9B99-029CD88B3CA3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2" hidden="1">
              <a:extLst>
                <a:ext uri="{FF2B5EF4-FFF2-40B4-BE49-F238E27FC236}">
                  <a16:creationId xmlns:a16="http://schemas.microsoft.com/office/drawing/2014/main" id="{8AE54479-722D-4E05-AF3C-DF18E48BBDAA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3" hidden="1">
              <a:extLst>
                <a:ext uri="{FF2B5EF4-FFF2-40B4-BE49-F238E27FC236}">
                  <a16:creationId xmlns:a16="http://schemas.microsoft.com/office/drawing/2014/main" id="{74788FA5-A445-4938-A6AC-BA6C9832E522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4" hidden="1">
              <a:extLst>
                <a:ext uri="{FF2B5EF4-FFF2-40B4-BE49-F238E27FC236}">
                  <a16:creationId xmlns:a16="http://schemas.microsoft.com/office/drawing/2014/main" id="{1DC76EE0-0124-4582-80C2-1398D5DDEB04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Legend5" hidden="1">
              <a:extLst>
                <a:ext uri="{FF2B5EF4-FFF2-40B4-BE49-F238E27FC236}">
                  <a16:creationId xmlns:a16="http://schemas.microsoft.com/office/drawing/2014/main" id="{CC927712-6AF7-4583-AE37-EFAB685E376E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3" name="Legend1" hidden="1">
              <a:extLst>
                <a:ext uri="{FF2B5EF4-FFF2-40B4-BE49-F238E27FC236}">
                  <a16:creationId xmlns:a16="http://schemas.microsoft.com/office/drawing/2014/main" id="{81975170-A40E-4061-B0FE-84368D8ED9FB}"/>
                </a:ext>
              </a:extLst>
            </p:cNvPr>
            <p:cNvSpPr txBox="1"/>
            <p:nvPr/>
          </p:nvSpPr>
          <p:spPr>
            <a:xfrm>
              <a:off x="1088091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2" hidden="1">
              <a:extLst>
                <a:ext uri="{FF2B5EF4-FFF2-40B4-BE49-F238E27FC236}">
                  <a16:creationId xmlns:a16="http://schemas.microsoft.com/office/drawing/2014/main" id="{1C1E341C-86D3-48C8-A410-CE5B93435688}"/>
                </a:ext>
              </a:extLst>
            </p:cNvPr>
            <p:cNvSpPr txBox="1"/>
            <p:nvPr/>
          </p:nvSpPr>
          <p:spPr>
            <a:xfrm>
              <a:off x="1088091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5" name="Legend3" hidden="1">
              <a:extLst>
                <a:ext uri="{FF2B5EF4-FFF2-40B4-BE49-F238E27FC236}">
                  <a16:creationId xmlns:a16="http://schemas.microsoft.com/office/drawing/2014/main" id="{3992F8A8-6D50-46B1-9A54-6A8A2020DD9C}"/>
                </a:ext>
              </a:extLst>
            </p:cNvPr>
            <p:cNvSpPr txBox="1"/>
            <p:nvPr/>
          </p:nvSpPr>
          <p:spPr>
            <a:xfrm>
              <a:off x="1088091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6" name="Legend4" hidden="1">
              <a:extLst>
                <a:ext uri="{FF2B5EF4-FFF2-40B4-BE49-F238E27FC236}">
                  <a16:creationId xmlns:a16="http://schemas.microsoft.com/office/drawing/2014/main" id="{41812876-7930-4509-903B-A0F6212FA1BD}"/>
                </a:ext>
              </a:extLst>
            </p:cNvPr>
            <p:cNvSpPr txBox="1"/>
            <p:nvPr/>
          </p:nvSpPr>
          <p:spPr>
            <a:xfrm>
              <a:off x="1088091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7" name="Legend5" hidden="1">
              <a:extLst>
                <a:ext uri="{FF2B5EF4-FFF2-40B4-BE49-F238E27FC236}">
                  <a16:creationId xmlns:a16="http://schemas.microsoft.com/office/drawing/2014/main" id="{22909584-AE35-4358-B130-0B50AC875E89}"/>
                </a:ext>
              </a:extLst>
            </p:cNvPr>
            <p:cNvSpPr txBox="1"/>
            <p:nvPr/>
          </p:nvSpPr>
          <p:spPr>
            <a:xfrm>
              <a:off x="1088091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grpSp>
        <p:nvGrpSpPr>
          <p:cNvPr id="158" name="LegendLines" hidden="1">
            <a:extLst>
              <a:ext uri="{FF2B5EF4-FFF2-40B4-BE49-F238E27FC236}">
                <a16:creationId xmlns:a16="http://schemas.microsoft.com/office/drawing/2014/main" id="{49CA0085-3297-429A-AE21-4D0DE3E6B05E}"/>
              </a:ext>
            </a:extLst>
          </p:cNvPr>
          <p:cNvGrpSpPr/>
          <p:nvPr userDrawn="1"/>
        </p:nvGrpSpPr>
        <p:grpSpPr>
          <a:xfrm>
            <a:off x="10317304" y="3150831"/>
            <a:ext cx="1319960" cy="958286"/>
            <a:chOff x="10162879" y="3243772"/>
            <a:chExt cx="1319960" cy="958286"/>
          </a:xfrm>
        </p:grpSpPr>
        <p:sp>
          <p:nvSpPr>
            <p:cNvPr id="159" name="Legend1" hidden="1">
              <a:extLst>
                <a:ext uri="{FF2B5EF4-FFF2-40B4-BE49-F238E27FC236}">
                  <a16:creationId xmlns:a16="http://schemas.microsoft.com/office/drawing/2014/main" id="{E0FECF6F-E0B6-4D3F-8B6A-8E0F92ACFA5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0" name="Legend2" hidden="1">
              <a:extLst>
                <a:ext uri="{FF2B5EF4-FFF2-40B4-BE49-F238E27FC236}">
                  <a16:creationId xmlns:a16="http://schemas.microsoft.com/office/drawing/2014/main" id="{370B96CC-0A11-450F-9D00-15FC7084692D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1" name="Legend3" hidden="1">
              <a:extLst>
                <a:ext uri="{FF2B5EF4-FFF2-40B4-BE49-F238E27FC236}">
                  <a16:creationId xmlns:a16="http://schemas.microsoft.com/office/drawing/2014/main" id="{E0C36126-5E37-4CDE-867D-A0BC519B146E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2" name="LineLegend3" hidden="1">
              <a:extLst>
                <a:ext uri="{FF2B5EF4-FFF2-40B4-BE49-F238E27FC236}">
                  <a16:creationId xmlns:a16="http://schemas.microsoft.com/office/drawing/2014/main" id="{62426CC7-FADF-43F7-B84A-4C45D4F53C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2" hidden="1">
              <a:extLst>
                <a:ext uri="{FF2B5EF4-FFF2-40B4-BE49-F238E27FC236}">
                  <a16:creationId xmlns:a16="http://schemas.microsoft.com/office/drawing/2014/main" id="{EA00976D-80DC-45EA-A7FB-7D147216A4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4" name="LineLegend1" hidden="1">
              <a:extLst>
                <a:ext uri="{FF2B5EF4-FFF2-40B4-BE49-F238E27FC236}">
                  <a16:creationId xmlns:a16="http://schemas.microsoft.com/office/drawing/2014/main" id="{F4E740E7-A88D-4C7D-96AB-FF718C7887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5" name="LegendMoons" hidden="1">
            <a:extLst>
              <a:ext uri="{FF2B5EF4-FFF2-40B4-BE49-F238E27FC236}">
                <a16:creationId xmlns:a16="http://schemas.microsoft.com/office/drawing/2014/main" id="{169B4043-7051-4C3A-BE86-9E80F867A9BE}"/>
              </a:ext>
            </a:extLst>
          </p:cNvPr>
          <p:cNvGrpSpPr/>
          <p:nvPr userDrawn="1"/>
        </p:nvGrpSpPr>
        <p:grpSpPr>
          <a:xfrm>
            <a:off x="10684859" y="1146588"/>
            <a:ext cx="948949" cy="1731859"/>
            <a:chOff x="7716535" y="2630582"/>
            <a:chExt cx="948949" cy="1731859"/>
          </a:xfrm>
        </p:grpSpPr>
        <p:sp>
          <p:nvSpPr>
            <p:cNvPr id="166" name="Legend1" hidden="1">
              <a:extLst>
                <a:ext uri="{FF2B5EF4-FFF2-40B4-BE49-F238E27FC236}">
                  <a16:creationId xmlns:a16="http://schemas.microsoft.com/office/drawing/2014/main" id="{15677A01-8D33-4F46-A4CF-DE8F0D6FD146}"/>
                </a:ext>
              </a:extLst>
            </p:cNvPr>
            <p:cNvSpPr txBox="1"/>
            <p:nvPr/>
          </p:nvSpPr>
          <p:spPr>
            <a:xfrm>
              <a:off x="8069167" y="26379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67" name="Legend2" hidden="1">
              <a:extLst>
                <a:ext uri="{FF2B5EF4-FFF2-40B4-BE49-F238E27FC236}">
                  <a16:creationId xmlns:a16="http://schemas.microsoft.com/office/drawing/2014/main" id="{C54B23EF-89D1-4EAF-8696-F5EF5434C1DC}"/>
                </a:ext>
              </a:extLst>
            </p:cNvPr>
            <p:cNvSpPr txBox="1"/>
            <p:nvPr/>
          </p:nvSpPr>
          <p:spPr>
            <a:xfrm>
              <a:off x="8069167" y="301340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8" name="Legend3" hidden="1">
              <a:extLst>
                <a:ext uri="{FF2B5EF4-FFF2-40B4-BE49-F238E27FC236}">
                  <a16:creationId xmlns:a16="http://schemas.microsoft.com/office/drawing/2014/main" id="{C759AD13-4A55-4FD4-B4CF-B57B10CBD882}"/>
                </a:ext>
              </a:extLst>
            </p:cNvPr>
            <p:cNvSpPr txBox="1"/>
            <p:nvPr/>
          </p:nvSpPr>
          <p:spPr>
            <a:xfrm>
              <a:off x="8069167" y="338885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9" name="Legend4" hidden="1">
              <a:extLst>
                <a:ext uri="{FF2B5EF4-FFF2-40B4-BE49-F238E27FC236}">
                  <a16:creationId xmlns:a16="http://schemas.microsoft.com/office/drawing/2014/main" id="{0B21D2B9-41F2-40CE-9252-65257005BD45}"/>
                </a:ext>
              </a:extLst>
            </p:cNvPr>
            <p:cNvSpPr txBox="1"/>
            <p:nvPr/>
          </p:nvSpPr>
          <p:spPr>
            <a:xfrm>
              <a:off x="8069167" y="3764318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10" name="Legend5" hidden="1">
              <a:extLst>
                <a:ext uri="{FF2B5EF4-FFF2-40B4-BE49-F238E27FC236}">
                  <a16:creationId xmlns:a16="http://schemas.microsoft.com/office/drawing/2014/main" id="{06F32FBD-9EAB-477E-9962-5A39A9F86E41}"/>
                </a:ext>
              </a:extLst>
            </p:cNvPr>
            <p:cNvSpPr txBox="1"/>
            <p:nvPr/>
          </p:nvSpPr>
          <p:spPr>
            <a:xfrm>
              <a:off x="8069167" y="413977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11" name="MoonLegend1" hidden="1">
              <a:extLst>
                <a:ext uri="{FF2B5EF4-FFF2-40B4-BE49-F238E27FC236}">
                  <a16:creationId xmlns:a16="http://schemas.microsoft.com/office/drawing/2014/main" id="{7B9C2F43-ACFC-4717-AB87-52F0B1FAF92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4" name="Oval 223" hidden="1">
                <a:extLst>
                  <a:ext uri="{FF2B5EF4-FFF2-40B4-BE49-F238E27FC236}">
                    <a16:creationId xmlns:a16="http://schemas.microsoft.com/office/drawing/2014/main" id="{13FAF0AE-F693-4CB6-9319-BA221ADB898C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Arc 224" hidden="1">
                <a:extLst>
                  <a:ext uri="{FF2B5EF4-FFF2-40B4-BE49-F238E27FC236}">
                    <a16:creationId xmlns:a16="http://schemas.microsoft.com/office/drawing/2014/main" id="{B143041A-7616-4B91-8109-8892A8D0C34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2" name="MoonLegend2" hidden="1">
              <a:extLst>
                <a:ext uri="{FF2B5EF4-FFF2-40B4-BE49-F238E27FC236}">
                  <a16:creationId xmlns:a16="http://schemas.microsoft.com/office/drawing/2014/main" id="{F454E58E-CCC9-4978-A8A3-69C52F519A2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2" name="Oval 221" hidden="1">
                <a:extLst>
                  <a:ext uri="{FF2B5EF4-FFF2-40B4-BE49-F238E27FC236}">
                    <a16:creationId xmlns:a16="http://schemas.microsoft.com/office/drawing/2014/main" id="{D5519E33-10B2-4E20-B080-939412C46F0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Arc 222" hidden="1">
                <a:extLst>
                  <a:ext uri="{FF2B5EF4-FFF2-40B4-BE49-F238E27FC236}">
                    <a16:creationId xmlns:a16="http://schemas.microsoft.com/office/drawing/2014/main" id="{2FFFDE80-B7AB-4DE1-A4A0-3979069A452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3" name="MoonLegend3" hidden="1">
              <a:extLst>
                <a:ext uri="{FF2B5EF4-FFF2-40B4-BE49-F238E27FC236}">
                  <a16:creationId xmlns:a16="http://schemas.microsoft.com/office/drawing/2014/main" id="{63E21ABC-FFA9-4E3C-A9E0-6039CCFB9EC6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20" name="Oval 219" hidden="1">
                <a:extLst>
                  <a:ext uri="{FF2B5EF4-FFF2-40B4-BE49-F238E27FC236}">
                    <a16:creationId xmlns:a16="http://schemas.microsoft.com/office/drawing/2014/main" id="{B048D9D8-DE90-48E1-A687-65DBDFACD93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Arc 220" hidden="1">
                <a:extLst>
                  <a:ext uri="{FF2B5EF4-FFF2-40B4-BE49-F238E27FC236}">
                    <a16:creationId xmlns:a16="http://schemas.microsoft.com/office/drawing/2014/main" id="{01E2CC66-FA9D-40AF-A064-E03839C09C4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4" name="MoonLegend4" hidden="1">
              <a:extLst>
                <a:ext uri="{FF2B5EF4-FFF2-40B4-BE49-F238E27FC236}">
                  <a16:creationId xmlns:a16="http://schemas.microsoft.com/office/drawing/2014/main" id="{AEBC6E20-C6D4-48E0-963A-25B78945DE2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8" name="Oval 217" hidden="1">
                <a:extLst>
                  <a:ext uri="{FF2B5EF4-FFF2-40B4-BE49-F238E27FC236}">
                    <a16:creationId xmlns:a16="http://schemas.microsoft.com/office/drawing/2014/main" id="{7CF0AD25-237B-4AE6-8F58-7B086228A4B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Arc 218" hidden="1">
                <a:extLst>
                  <a:ext uri="{FF2B5EF4-FFF2-40B4-BE49-F238E27FC236}">
                    <a16:creationId xmlns:a16="http://schemas.microsoft.com/office/drawing/2014/main" id="{416CB543-1344-482C-AB9F-FF31F039DB5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15" name="MoonLegend5" hidden="1">
              <a:extLst>
                <a:ext uri="{FF2B5EF4-FFF2-40B4-BE49-F238E27FC236}">
                  <a16:creationId xmlns:a16="http://schemas.microsoft.com/office/drawing/2014/main" id="{FFB4FC8D-D0B1-4A54-B1E8-D795D7CAF233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6" name="Oval 215" hidden="1">
                <a:extLst>
                  <a:ext uri="{FF2B5EF4-FFF2-40B4-BE49-F238E27FC236}">
                    <a16:creationId xmlns:a16="http://schemas.microsoft.com/office/drawing/2014/main" id="{AD57097C-5110-4857-B0FF-2E9B938E9F6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Arc 216" hidden="1">
                <a:extLst>
                  <a:ext uri="{FF2B5EF4-FFF2-40B4-BE49-F238E27FC236}">
                    <a16:creationId xmlns:a16="http://schemas.microsoft.com/office/drawing/2014/main" id="{52768CE6-12DF-4C92-8E17-2D9BF9C9D12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sp>
        <p:nvSpPr>
          <p:cNvPr id="144" name="Slide Number Placeholder 5">
            <a:extLst>
              <a:ext uri="{FF2B5EF4-FFF2-40B4-BE49-F238E27FC236}">
                <a16:creationId xmlns:a16="http://schemas.microsoft.com/office/drawing/2014/main" id="{8EBB17C1-31EC-44CE-9815-39F1D36F5177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4" r:id="rId12"/>
    <p:sldLayoutId id="2147483895" r:id="rId13"/>
    <p:sldLayoutId id="2147483896" r:id="rId14"/>
    <p:sldLayoutId id="2147483893" r:id="rId15"/>
    <p:sldLayoutId id="2147483877" r:id="rId16"/>
    <p:sldLayoutId id="2147483878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733917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03957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  <a:br>
              <a:rPr lang="en-US" dirty="0"/>
            </a:br>
            <a:r>
              <a:rPr lang="en-US" sz="1400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91765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0" name="Graphic 169">
            <a:extLst>
              <a:ext uri="{FF2B5EF4-FFF2-40B4-BE49-F238E27FC236}">
                <a16:creationId xmlns:a16="http://schemas.microsoft.com/office/drawing/2014/main" id="{92F86925-355C-457B-9245-0CBDC22F59AF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 bwMode="ltGray">
          <a:xfrm>
            <a:off x="10339910" y="6428490"/>
            <a:ext cx="999194" cy="209508"/>
          </a:xfrm>
          <a:prstGeom prst="rect">
            <a:avLst/>
          </a:prstGeom>
        </p:spPr>
      </p:pic>
      <p:grpSp>
        <p:nvGrpSpPr>
          <p:cNvPr id="171" name="LegendLines" hidden="1">
            <a:extLst>
              <a:ext uri="{FF2B5EF4-FFF2-40B4-BE49-F238E27FC236}">
                <a16:creationId xmlns:a16="http://schemas.microsoft.com/office/drawing/2014/main" id="{1054614A-A3C1-4D9B-BD86-3F1C5B895858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2" name="Legend1" hidden="1">
              <a:extLst>
                <a:ext uri="{FF2B5EF4-FFF2-40B4-BE49-F238E27FC236}">
                  <a16:creationId xmlns:a16="http://schemas.microsoft.com/office/drawing/2014/main" id="{5F05BFF8-0E36-4525-82FB-C0DB271711C9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2" hidden="1">
              <a:extLst>
                <a:ext uri="{FF2B5EF4-FFF2-40B4-BE49-F238E27FC236}">
                  <a16:creationId xmlns:a16="http://schemas.microsoft.com/office/drawing/2014/main" id="{C4BFE4AE-4935-4712-A5A3-3D6BB7C2281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egend3" hidden="1">
              <a:extLst>
                <a:ext uri="{FF2B5EF4-FFF2-40B4-BE49-F238E27FC236}">
                  <a16:creationId xmlns:a16="http://schemas.microsoft.com/office/drawing/2014/main" id="{BC0DEE17-1B5F-44A9-8DB1-EA91FBD292D5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5" name="LineLegend3" hidden="1">
              <a:extLst>
                <a:ext uri="{FF2B5EF4-FFF2-40B4-BE49-F238E27FC236}">
                  <a16:creationId xmlns:a16="http://schemas.microsoft.com/office/drawing/2014/main" id="{06FF7A1E-E2DB-46CB-85D7-9DADC08AD8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2" hidden="1">
              <a:extLst>
                <a:ext uri="{FF2B5EF4-FFF2-40B4-BE49-F238E27FC236}">
                  <a16:creationId xmlns:a16="http://schemas.microsoft.com/office/drawing/2014/main" id="{24EEE0E2-0809-4AB3-932A-64DB15008CE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7" name="LineLegend1" hidden="1">
              <a:extLst>
                <a:ext uri="{FF2B5EF4-FFF2-40B4-BE49-F238E27FC236}">
                  <a16:creationId xmlns:a16="http://schemas.microsoft.com/office/drawing/2014/main" id="{E860D888-9332-44BA-9B7F-8711D55F43B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8" name="LegendMoons" hidden="1">
            <a:extLst>
              <a:ext uri="{FF2B5EF4-FFF2-40B4-BE49-F238E27FC236}">
                <a16:creationId xmlns:a16="http://schemas.microsoft.com/office/drawing/2014/main" id="{621DEDD5-3C57-4F0A-A6FC-CBD71B7AA2C9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86" name="Legend1" hidden="1">
              <a:extLst>
                <a:ext uri="{FF2B5EF4-FFF2-40B4-BE49-F238E27FC236}">
                  <a16:creationId xmlns:a16="http://schemas.microsoft.com/office/drawing/2014/main" id="{1311D37A-152B-46FC-AA28-D6AE6629899E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8" name="Legend2" hidden="1">
              <a:extLst>
                <a:ext uri="{FF2B5EF4-FFF2-40B4-BE49-F238E27FC236}">
                  <a16:creationId xmlns:a16="http://schemas.microsoft.com/office/drawing/2014/main" id="{0E991E79-FB59-41F6-9AAE-449A6B50AFA2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99" name="Legend3" hidden="1">
              <a:extLst>
                <a:ext uri="{FF2B5EF4-FFF2-40B4-BE49-F238E27FC236}">
                  <a16:creationId xmlns:a16="http://schemas.microsoft.com/office/drawing/2014/main" id="{D4E02365-F0D8-4BCF-B43F-7847ACD3BE88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0" name="Legend4" hidden="1">
              <a:extLst>
                <a:ext uri="{FF2B5EF4-FFF2-40B4-BE49-F238E27FC236}">
                  <a16:creationId xmlns:a16="http://schemas.microsoft.com/office/drawing/2014/main" id="{ECE75F4A-41BA-49D1-9F1F-2D782485ED1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01" name="Legend5" hidden="1">
              <a:extLst>
                <a:ext uri="{FF2B5EF4-FFF2-40B4-BE49-F238E27FC236}">
                  <a16:creationId xmlns:a16="http://schemas.microsoft.com/office/drawing/2014/main" id="{8CF605C6-3947-4B0D-AAFC-8C738C8FFF7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02" name="MoonLegend1" hidden="1">
              <a:extLst>
                <a:ext uri="{FF2B5EF4-FFF2-40B4-BE49-F238E27FC236}">
                  <a16:creationId xmlns:a16="http://schemas.microsoft.com/office/drawing/2014/main" id="{49F12AA8-8E2A-4FE6-AD99-0BA47E63A47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A0578D7F-08C7-494F-AF97-0BFED0898BEF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F862F0F6-9DCB-46C7-BC3E-CBF2DFC63C02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3" name="MoonLegend2" hidden="1">
              <a:extLst>
                <a:ext uri="{FF2B5EF4-FFF2-40B4-BE49-F238E27FC236}">
                  <a16:creationId xmlns:a16="http://schemas.microsoft.com/office/drawing/2014/main" id="{D33FE3D8-86AF-44AB-AF52-F76D4375733B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 hidden="1">
                <a:extLst>
                  <a:ext uri="{FF2B5EF4-FFF2-40B4-BE49-F238E27FC236}">
                    <a16:creationId xmlns:a16="http://schemas.microsoft.com/office/drawing/2014/main" id="{87AB2A00-8FE9-4FF4-8941-4FE8820E21A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 hidden="1">
                <a:extLst>
                  <a:ext uri="{FF2B5EF4-FFF2-40B4-BE49-F238E27FC236}">
                    <a16:creationId xmlns:a16="http://schemas.microsoft.com/office/drawing/2014/main" id="{32BD222C-2FC9-4354-B27A-53FD410DA23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4" name="MoonLegend3" hidden="1">
              <a:extLst>
                <a:ext uri="{FF2B5EF4-FFF2-40B4-BE49-F238E27FC236}">
                  <a16:creationId xmlns:a16="http://schemas.microsoft.com/office/drawing/2014/main" id="{2AF91613-617A-46B8-A89A-4666EBA0942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 hidden="1">
                <a:extLst>
                  <a:ext uri="{FF2B5EF4-FFF2-40B4-BE49-F238E27FC236}">
                    <a16:creationId xmlns:a16="http://schemas.microsoft.com/office/drawing/2014/main" id="{79C5B356-EDC2-4FE0-842E-C2ADD9D61787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 hidden="1">
                <a:extLst>
                  <a:ext uri="{FF2B5EF4-FFF2-40B4-BE49-F238E27FC236}">
                    <a16:creationId xmlns:a16="http://schemas.microsoft.com/office/drawing/2014/main" id="{8D1B1718-C7B8-41B8-868C-570A712DCFA2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5" name="MoonLegend4" hidden="1">
              <a:extLst>
                <a:ext uri="{FF2B5EF4-FFF2-40B4-BE49-F238E27FC236}">
                  <a16:creationId xmlns:a16="http://schemas.microsoft.com/office/drawing/2014/main" id="{CDD2571D-158A-4EFB-879D-3A8482439C41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9" name="Oval 208" hidden="1">
                <a:extLst>
                  <a:ext uri="{FF2B5EF4-FFF2-40B4-BE49-F238E27FC236}">
                    <a16:creationId xmlns:a16="http://schemas.microsoft.com/office/drawing/2014/main" id="{E2250974-B8E8-4054-9FCF-12F3414A55EE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Arc 209" hidden="1">
                <a:extLst>
                  <a:ext uri="{FF2B5EF4-FFF2-40B4-BE49-F238E27FC236}">
                    <a16:creationId xmlns:a16="http://schemas.microsoft.com/office/drawing/2014/main" id="{3B9A02BE-C54F-4D38-88BF-28760580009B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06" name="MoonLegend5" hidden="1">
              <a:extLst>
                <a:ext uri="{FF2B5EF4-FFF2-40B4-BE49-F238E27FC236}">
                  <a16:creationId xmlns:a16="http://schemas.microsoft.com/office/drawing/2014/main" id="{FEBC2E7A-592F-45FA-9DFD-D5F91EC249C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7" name="Oval 206" hidden="1">
                <a:extLst>
                  <a:ext uri="{FF2B5EF4-FFF2-40B4-BE49-F238E27FC236}">
                    <a16:creationId xmlns:a16="http://schemas.microsoft.com/office/drawing/2014/main" id="{3D6216D1-37F7-4823-BB9A-A100A1DC972B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Arc 207" hidden="1">
                <a:extLst>
                  <a:ext uri="{FF2B5EF4-FFF2-40B4-BE49-F238E27FC236}">
                    <a16:creationId xmlns:a16="http://schemas.microsoft.com/office/drawing/2014/main" id="{8AB7AF33-F327-40AC-87FE-259466EF2985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217" name="LegendBoxes" hidden="1">
            <a:extLst>
              <a:ext uri="{FF2B5EF4-FFF2-40B4-BE49-F238E27FC236}">
                <a16:creationId xmlns:a16="http://schemas.microsoft.com/office/drawing/2014/main" id="{5E3FC199-EA6E-4FEB-91C7-5F76440E6A0F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8" name="RectangleLegend1" hidden="1">
              <a:extLst>
                <a:ext uri="{FF2B5EF4-FFF2-40B4-BE49-F238E27FC236}">
                  <a16:creationId xmlns:a16="http://schemas.microsoft.com/office/drawing/2014/main" id="{178FE2FF-81E7-4C00-ABE2-96EF9909DBC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2" hidden="1">
              <a:extLst>
                <a:ext uri="{FF2B5EF4-FFF2-40B4-BE49-F238E27FC236}">
                  <a16:creationId xmlns:a16="http://schemas.microsoft.com/office/drawing/2014/main" id="{F34914BE-905C-4A9C-BD11-15A7C72706A2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3" hidden="1">
              <a:extLst>
                <a:ext uri="{FF2B5EF4-FFF2-40B4-BE49-F238E27FC236}">
                  <a16:creationId xmlns:a16="http://schemas.microsoft.com/office/drawing/2014/main" id="{5EDFBD5A-B3F3-48F6-8DD1-BBF4D9588350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4" hidden="1">
              <a:extLst>
                <a:ext uri="{FF2B5EF4-FFF2-40B4-BE49-F238E27FC236}">
                  <a16:creationId xmlns:a16="http://schemas.microsoft.com/office/drawing/2014/main" id="{87877211-3B46-41D7-BE85-C3B1EBA103F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2" name="RectangleLegend5" hidden="1">
              <a:extLst>
                <a:ext uri="{FF2B5EF4-FFF2-40B4-BE49-F238E27FC236}">
                  <a16:creationId xmlns:a16="http://schemas.microsoft.com/office/drawing/2014/main" id="{8153A1CB-0712-4573-B877-003B400C9725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3" name="Legend1" hidden="1">
              <a:extLst>
                <a:ext uri="{FF2B5EF4-FFF2-40B4-BE49-F238E27FC236}">
                  <a16:creationId xmlns:a16="http://schemas.microsoft.com/office/drawing/2014/main" id="{6EB64EAC-3BFF-4B3F-A267-EA4695C6A575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4" name="Legend2" hidden="1">
              <a:extLst>
                <a:ext uri="{FF2B5EF4-FFF2-40B4-BE49-F238E27FC236}">
                  <a16:creationId xmlns:a16="http://schemas.microsoft.com/office/drawing/2014/main" id="{2FBE0256-A918-4839-9D7A-F0C334E4E9E5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5" name="Legend3" hidden="1">
              <a:extLst>
                <a:ext uri="{FF2B5EF4-FFF2-40B4-BE49-F238E27FC236}">
                  <a16:creationId xmlns:a16="http://schemas.microsoft.com/office/drawing/2014/main" id="{299CBFF8-583F-44B3-A0BA-B04159FAFAA5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6" name="Legend4" hidden="1">
              <a:extLst>
                <a:ext uri="{FF2B5EF4-FFF2-40B4-BE49-F238E27FC236}">
                  <a16:creationId xmlns:a16="http://schemas.microsoft.com/office/drawing/2014/main" id="{CFD63DE7-D99A-456F-BEFD-14D6CD47616B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27" name="Legend5" hidden="1">
              <a:extLst>
                <a:ext uri="{FF2B5EF4-FFF2-40B4-BE49-F238E27FC236}">
                  <a16:creationId xmlns:a16="http://schemas.microsoft.com/office/drawing/2014/main" id="{B4266643-6398-4764-A804-9146F9245AA3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sp>
        <p:nvSpPr>
          <p:cNvPr id="148" name="Slide Number Placeholder 5">
            <a:extLst>
              <a:ext uri="{FF2B5EF4-FFF2-40B4-BE49-F238E27FC236}">
                <a16:creationId xmlns:a16="http://schemas.microsoft.com/office/drawing/2014/main" id="{576B8152-C816-4056-A453-8EF32B94761D}"/>
              </a:ext>
            </a:extLst>
          </p:cNvPr>
          <p:cNvSpPr txBox="1">
            <a:spLocks/>
          </p:cNvSpPr>
          <p:nvPr userDrawn="1"/>
        </p:nvSpPr>
        <p:spPr>
          <a:xfrm>
            <a:off x="6918602" y="-18711"/>
            <a:ext cx="5004905" cy="233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0" dirty="0"/>
              <a:t>Information contained in this file is confidential, preliminary,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39371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  <p:sldLayoutId id="2147483919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01.xml"/><Relationship Id="rId7" Type="http://schemas.openxmlformats.org/officeDocument/2006/relationships/oleObject" Target="../embeddings/oleObject55.bin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3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tags" Target="../tags/tag491.xml"/><Relationship Id="rId3" Type="http://schemas.openxmlformats.org/officeDocument/2006/relationships/tags" Target="../tags/tag47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tags" Target="../tags/tag490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20" Type="http://schemas.openxmlformats.org/officeDocument/2006/relationships/tags" Target="../tags/tag493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24" Type="http://schemas.openxmlformats.org/officeDocument/2006/relationships/image" Target="../media/image15.emf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23" Type="http://schemas.openxmlformats.org/officeDocument/2006/relationships/oleObject" Target="../embeddings/oleObject65.bin"/><Relationship Id="rId10" Type="http://schemas.openxmlformats.org/officeDocument/2006/relationships/tags" Target="../tags/tag483.xml"/><Relationship Id="rId19" Type="http://schemas.openxmlformats.org/officeDocument/2006/relationships/tags" Target="../tags/tag492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Relationship Id="rId2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tags" Target="../tags/tag506.xml"/><Relationship Id="rId18" Type="http://schemas.openxmlformats.org/officeDocument/2006/relationships/tags" Target="../tags/tag511.xml"/><Relationship Id="rId3" Type="http://schemas.openxmlformats.org/officeDocument/2006/relationships/tags" Target="../tags/tag49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17" Type="http://schemas.openxmlformats.org/officeDocument/2006/relationships/tags" Target="../tags/tag510.xml"/><Relationship Id="rId2" Type="http://schemas.openxmlformats.org/officeDocument/2006/relationships/tags" Target="../tags/tag495.xml"/><Relationship Id="rId16" Type="http://schemas.openxmlformats.org/officeDocument/2006/relationships/tags" Target="../tags/tag509.xml"/><Relationship Id="rId20" Type="http://schemas.openxmlformats.org/officeDocument/2006/relationships/tags" Target="../tags/tag513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image" Target="../media/image15.emf"/><Relationship Id="rId5" Type="http://schemas.openxmlformats.org/officeDocument/2006/relationships/tags" Target="../tags/tag498.xml"/><Relationship Id="rId15" Type="http://schemas.openxmlformats.org/officeDocument/2006/relationships/tags" Target="../tags/tag508.xml"/><Relationship Id="rId23" Type="http://schemas.openxmlformats.org/officeDocument/2006/relationships/oleObject" Target="../embeddings/oleObject66.bin"/><Relationship Id="rId10" Type="http://schemas.openxmlformats.org/officeDocument/2006/relationships/tags" Target="../tags/tag503.xml"/><Relationship Id="rId19" Type="http://schemas.openxmlformats.org/officeDocument/2006/relationships/tags" Target="../tags/tag512.xml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Relationship Id="rId2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516.xml"/><Relationship Id="rId7" Type="http://schemas.openxmlformats.org/officeDocument/2006/relationships/oleObject" Target="../embeddings/oleObject67.bin"/><Relationship Id="rId2" Type="http://schemas.openxmlformats.org/officeDocument/2006/relationships/tags" Target="../tags/tag515.xml"/><Relationship Id="rId1" Type="http://schemas.openxmlformats.org/officeDocument/2006/relationships/tags" Target="../tags/tag51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tags" Target="../tags/tag520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7" Type="http://schemas.openxmlformats.org/officeDocument/2006/relationships/image" Target="../media/image15.emf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38.xml"/><Relationship Id="rId18" Type="http://schemas.openxmlformats.org/officeDocument/2006/relationships/tags" Target="../tags/tag543.xml"/><Relationship Id="rId26" Type="http://schemas.openxmlformats.org/officeDocument/2006/relationships/tags" Target="../tags/tag551.xml"/><Relationship Id="rId3" Type="http://schemas.openxmlformats.org/officeDocument/2006/relationships/tags" Target="../tags/tag528.xml"/><Relationship Id="rId21" Type="http://schemas.openxmlformats.org/officeDocument/2006/relationships/tags" Target="../tags/tag546.xml"/><Relationship Id="rId34" Type="http://schemas.openxmlformats.org/officeDocument/2006/relationships/oleObject" Target="../embeddings/oleObject70.bin"/><Relationship Id="rId7" Type="http://schemas.openxmlformats.org/officeDocument/2006/relationships/tags" Target="../tags/tag532.xml"/><Relationship Id="rId12" Type="http://schemas.openxmlformats.org/officeDocument/2006/relationships/tags" Target="../tags/tag537.xml"/><Relationship Id="rId17" Type="http://schemas.openxmlformats.org/officeDocument/2006/relationships/tags" Target="../tags/tag542.xml"/><Relationship Id="rId25" Type="http://schemas.openxmlformats.org/officeDocument/2006/relationships/tags" Target="../tags/tag550.xml"/><Relationship Id="rId33" Type="http://schemas.openxmlformats.org/officeDocument/2006/relationships/notesSlide" Target="../notesSlides/notesSlide14.xml"/><Relationship Id="rId2" Type="http://schemas.openxmlformats.org/officeDocument/2006/relationships/tags" Target="../tags/tag527.xml"/><Relationship Id="rId16" Type="http://schemas.openxmlformats.org/officeDocument/2006/relationships/tags" Target="../tags/tag541.xml"/><Relationship Id="rId20" Type="http://schemas.openxmlformats.org/officeDocument/2006/relationships/tags" Target="../tags/tag545.xml"/><Relationship Id="rId29" Type="http://schemas.openxmlformats.org/officeDocument/2006/relationships/tags" Target="../tags/tag554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11" Type="http://schemas.openxmlformats.org/officeDocument/2006/relationships/tags" Target="../tags/tag536.xml"/><Relationship Id="rId24" Type="http://schemas.openxmlformats.org/officeDocument/2006/relationships/tags" Target="../tags/tag549.xml"/><Relationship Id="rId32" Type="http://schemas.openxmlformats.org/officeDocument/2006/relationships/slideLayout" Target="../slideLayouts/slideLayout10.xml"/><Relationship Id="rId5" Type="http://schemas.openxmlformats.org/officeDocument/2006/relationships/tags" Target="../tags/tag530.xml"/><Relationship Id="rId15" Type="http://schemas.openxmlformats.org/officeDocument/2006/relationships/tags" Target="../tags/tag540.xml"/><Relationship Id="rId23" Type="http://schemas.openxmlformats.org/officeDocument/2006/relationships/tags" Target="../tags/tag548.xml"/><Relationship Id="rId28" Type="http://schemas.openxmlformats.org/officeDocument/2006/relationships/tags" Target="../tags/tag553.xml"/><Relationship Id="rId10" Type="http://schemas.openxmlformats.org/officeDocument/2006/relationships/tags" Target="../tags/tag535.xml"/><Relationship Id="rId19" Type="http://schemas.openxmlformats.org/officeDocument/2006/relationships/tags" Target="../tags/tag544.xml"/><Relationship Id="rId31" Type="http://schemas.openxmlformats.org/officeDocument/2006/relationships/tags" Target="../tags/tag556.xml"/><Relationship Id="rId4" Type="http://schemas.openxmlformats.org/officeDocument/2006/relationships/tags" Target="../tags/tag529.xml"/><Relationship Id="rId9" Type="http://schemas.openxmlformats.org/officeDocument/2006/relationships/tags" Target="../tags/tag534.xml"/><Relationship Id="rId14" Type="http://schemas.openxmlformats.org/officeDocument/2006/relationships/tags" Target="../tags/tag539.xml"/><Relationship Id="rId22" Type="http://schemas.openxmlformats.org/officeDocument/2006/relationships/tags" Target="../tags/tag547.xml"/><Relationship Id="rId27" Type="http://schemas.openxmlformats.org/officeDocument/2006/relationships/tags" Target="../tags/tag552.xml"/><Relationship Id="rId30" Type="http://schemas.openxmlformats.org/officeDocument/2006/relationships/tags" Target="../tags/tag555.xml"/><Relationship Id="rId35" Type="http://schemas.openxmlformats.org/officeDocument/2006/relationships/image" Target="../media/image15.emf"/><Relationship Id="rId8" Type="http://schemas.openxmlformats.org/officeDocument/2006/relationships/tags" Target="../tags/tag53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69.xml"/><Relationship Id="rId18" Type="http://schemas.openxmlformats.org/officeDocument/2006/relationships/tags" Target="../tags/tag574.xml"/><Relationship Id="rId26" Type="http://schemas.openxmlformats.org/officeDocument/2006/relationships/tags" Target="../tags/tag582.xml"/><Relationship Id="rId3" Type="http://schemas.openxmlformats.org/officeDocument/2006/relationships/tags" Target="../tags/tag559.xml"/><Relationship Id="rId21" Type="http://schemas.openxmlformats.org/officeDocument/2006/relationships/tags" Target="../tags/tag577.xml"/><Relationship Id="rId34" Type="http://schemas.openxmlformats.org/officeDocument/2006/relationships/image" Target="../media/image15.emf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5" Type="http://schemas.openxmlformats.org/officeDocument/2006/relationships/tags" Target="../tags/tag581.xml"/><Relationship Id="rId33" Type="http://schemas.openxmlformats.org/officeDocument/2006/relationships/oleObject" Target="../embeddings/oleObject71.bin"/><Relationship Id="rId2" Type="http://schemas.openxmlformats.org/officeDocument/2006/relationships/tags" Target="../tags/tag558.xml"/><Relationship Id="rId16" Type="http://schemas.openxmlformats.org/officeDocument/2006/relationships/tags" Target="../tags/tag572.xml"/><Relationship Id="rId20" Type="http://schemas.openxmlformats.org/officeDocument/2006/relationships/tags" Target="../tags/tag576.xml"/><Relationship Id="rId29" Type="http://schemas.openxmlformats.org/officeDocument/2006/relationships/tags" Target="../tags/tag585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24" Type="http://schemas.openxmlformats.org/officeDocument/2006/relationships/tags" Target="../tags/tag580.xml"/><Relationship Id="rId32" Type="http://schemas.openxmlformats.org/officeDocument/2006/relationships/notesSlide" Target="../notesSlides/notesSlide15.xml"/><Relationship Id="rId5" Type="http://schemas.openxmlformats.org/officeDocument/2006/relationships/tags" Target="../tags/tag561.xml"/><Relationship Id="rId15" Type="http://schemas.openxmlformats.org/officeDocument/2006/relationships/tags" Target="../tags/tag571.xml"/><Relationship Id="rId23" Type="http://schemas.openxmlformats.org/officeDocument/2006/relationships/tags" Target="../tags/tag579.xml"/><Relationship Id="rId28" Type="http://schemas.openxmlformats.org/officeDocument/2006/relationships/tags" Target="../tags/tag584.xml"/><Relationship Id="rId10" Type="http://schemas.openxmlformats.org/officeDocument/2006/relationships/tags" Target="../tags/tag566.xml"/><Relationship Id="rId19" Type="http://schemas.openxmlformats.org/officeDocument/2006/relationships/tags" Target="../tags/tag575.xml"/><Relationship Id="rId31" Type="http://schemas.openxmlformats.org/officeDocument/2006/relationships/slideLayout" Target="../slideLayouts/slideLayout10.xml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Relationship Id="rId22" Type="http://schemas.openxmlformats.org/officeDocument/2006/relationships/tags" Target="../tags/tag578.xml"/><Relationship Id="rId27" Type="http://schemas.openxmlformats.org/officeDocument/2006/relationships/tags" Target="../tags/tag583.xml"/><Relationship Id="rId30" Type="http://schemas.openxmlformats.org/officeDocument/2006/relationships/tags" Target="../tags/tag586.xml"/><Relationship Id="rId8" Type="http://schemas.openxmlformats.org/officeDocument/2006/relationships/tags" Target="../tags/tag5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05.xml"/><Relationship Id="rId7" Type="http://schemas.openxmlformats.org/officeDocument/2006/relationships/image" Target="../media/image15.emf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589.xml"/><Relationship Id="rId7" Type="http://schemas.openxmlformats.org/officeDocument/2006/relationships/oleObject" Target="../embeddings/oleObject72.bin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93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3.bin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26" Type="http://schemas.openxmlformats.org/officeDocument/2006/relationships/notesSlide" Target="../notesSlides/notesSlide17.xml"/><Relationship Id="rId39" Type="http://schemas.openxmlformats.org/officeDocument/2006/relationships/image" Target="../media/image24.png"/><Relationship Id="rId21" Type="http://schemas.openxmlformats.org/officeDocument/2006/relationships/tags" Target="../tags/tag614.xml"/><Relationship Id="rId34" Type="http://schemas.openxmlformats.org/officeDocument/2006/relationships/image" Target="../media/image21.svg"/><Relationship Id="rId7" Type="http://schemas.openxmlformats.org/officeDocument/2006/relationships/tags" Target="../tags/tag600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25" Type="http://schemas.openxmlformats.org/officeDocument/2006/relationships/slideLayout" Target="../slideLayouts/slideLayout10.xml"/><Relationship Id="rId33" Type="http://schemas.openxmlformats.org/officeDocument/2006/relationships/image" Target="../media/image20.png"/><Relationship Id="rId38" Type="http://schemas.openxmlformats.org/officeDocument/2006/relationships/image" Target="../media/image23.svg"/><Relationship Id="rId2" Type="http://schemas.openxmlformats.org/officeDocument/2006/relationships/tags" Target="../tags/tag595.xml"/><Relationship Id="rId16" Type="http://schemas.openxmlformats.org/officeDocument/2006/relationships/tags" Target="../tags/tag609.xml"/><Relationship Id="rId20" Type="http://schemas.openxmlformats.org/officeDocument/2006/relationships/tags" Target="../tags/tag613.xml"/><Relationship Id="rId29" Type="http://schemas.openxmlformats.org/officeDocument/2006/relationships/image" Target="../media/image16.png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1" Type="http://schemas.openxmlformats.org/officeDocument/2006/relationships/tags" Target="../tags/tag604.xml"/><Relationship Id="rId24" Type="http://schemas.openxmlformats.org/officeDocument/2006/relationships/tags" Target="../tags/tag617.xml"/><Relationship Id="rId32" Type="http://schemas.openxmlformats.org/officeDocument/2006/relationships/image" Target="../media/image19.svg"/><Relationship Id="rId37" Type="http://schemas.openxmlformats.org/officeDocument/2006/relationships/image" Target="../media/image22.png"/><Relationship Id="rId40" Type="http://schemas.openxmlformats.org/officeDocument/2006/relationships/image" Target="../media/image25.svg"/><Relationship Id="rId5" Type="http://schemas.openxmlformats.org/officeDocument/2006/relationships/tags" Target="../tags/tag598.xml"/><Relationship Id="rId15" Type="http://schemas.openxmlformats.org/officeDocument/2006/relationships/tags" Target="../tags/tag608.xml"/><Relationship Id="rId23" Type="http://schemas.openxmlformats.org/officeDocument/2006/relationships/tags" Target="../tags/tag616.xml"/><Relationship Id="rId28" Type="http://schemas.openxmlformats.org/officeDocument/2006/relationships/image" Target="../media/image15.emf"/><Relationship Id="rId36" Type="http://schemas.openxmlformats.org/officeDocument/2006/relationships/image" Target="../media/image29.svg"/><Relationship Id="rId10" Type="http://schemas.openxmlformats.org/officeDocument/2006/relationships/tags" Target="../tags/tag603.xml"/><Relationship Id="rId19" Type="http://schemas.openxmlformats.org/officeDocument/2006/relationships/tags" Target="../tags/tag612.xml"/><Relationship Id="rId31" Type="http://schemas.openxmlformats.org/officeDocument/2006/relationships/image" Target="../media/image18.png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4" Type="http://schemas.openxmlformats.org/officeDocument/2006/relationships/tags" Target="../tags/tag607.xml"/><Relationship Id="rId22" Type="http://schemas.openxmlformats.org/officeDocument/2006/relationships/tags" Target="../tags/tag615.xml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17.svg"/><Relationship Id="rId35" Type="http://schemas.openxmlformats.org/officeDocument/2006/relationships/image" Target="../media/image28.png"/><Relationship Id="rId8" Type="http://schemas.openxmlformats.org/officeDocument/2006/relationships/tags" Target="../tags/tag601.xml"/><Relationship Id="rId3" Type="http://schemas.openxmlformats.org/officeDocument/2006/relationships/tags" Target="../tags/tag59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620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5" Type="http://schemas.openxmlformats.org/officeDocument/2006/relationships/tags" Target="../tags/tag622.xml"/><Relationship Id="rId10" Type="http://schemas.openxmlformats.org/officeDocument/2006/relationships/image" Target="../media/image4.emf"/><Relationship Id="rId4" Type="http://schemas.openxmlformats.org/officeDocument/2006/relationships/tags" Target="../tags/tag621.xml"/><Relationship Id="rId9" Type="http://schemas.openxmlformats.org/officeDocument/2006/relationships/oleObject" Target="../embeddings/oleObject7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6.bin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7.svg"/><Relationship Id="rId3" Type="http://schemas.openxmlformats.org/officeDocument/2006/relationships/tags" Target="../tags/tag629.xml"/><Relationship Id="rId7" Type="http://schemas.openxmlformats.org/officeDocument/2006/relationships/tags" Target="../tags/tag633.xml"/><Relationship Id="rId12" Type="http://schemas.openxmlformats.org/officeDocument/2006/relationships/image" Target="../media/image16.png"/><Relationship Id="rId2" Type="http://schemas.openxmlformats.org/officeDocument/2006/relationships/tags" Target="../tags/tag628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image" Target="../media/image15.emf"/><Relationship Id="rId5" Type="http://schemas.openxmlformats.org/officeDocument/2006/relationships/tags" Target="../tags/tag631.xml"/><Relationship Id="rId15" Type="http://schemas.openxmlformats.org/officeDocument/2006/relationships/hyperlink" Target="https://www.chhs.ca.gov/home/children-and-youth-behavioral-health-initiative/" TargetMode="External"/><Relationship Id="rId10" Type="http://schemas.openxmlformats.org/officeDocument/2006/relationships/oleObject" Target="../embeddings/oleObject77.bin"/><Relationship Id="rId4" Type="http://schemas.openxmlformats.org/officeDocument/2006/relationships/tags" Target="../tags/tag630.xml"/><Relationship Id="rId9" Type="http://schemas.openxmlformats.org/officeDocument/2006/relationships/notesSlide" Target="../notesSlides/notesSlide19.xml"/><Relationship Id="rId14" Type="http://schemas.openxmlformats.org/officeDocument/2006/relationships/hyperlink" Target="https://leginfo.legislature.ca.gov/faces/codes_displayText.xhtml?lawCode=WIC&amp;division=5.&amp;title=&amp;part=7.&amp;chapter=2.&amp;article=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44.svg"/><Relationship Id="rId3" Type="http://schemas.openxmlformats.org/officeDocument/2006/relationships/tags" Target="../tags/tag636.xml"/><Relationship Id="rId21" Type="http://schemas.openxmlformats.org/officeDocument/2006/relationships/image" Target="../media/image47.png"/><Relationship Id="rId7" Type="http://schemas.openxmlformats.org/officeDocument/2006/relationships/tags" Target="../tags/tag640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43.png"/><Relationship Id="rId2" Type="http://schemas.openxmlformats.org/officeDocument/2006/relationships/tags" Target="../tags/tag635.xml"/><Relationship Id="rId16" Type="http://schemas.openxmlformats.org/officeDocument/2006/relationships/image" Target="../media/image42.svg"/><Relationship Id="rId20" Type="http://schemas.openxmlformats.org/officeDocument/2006/relationships/image" Target="../media/image46.svg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50.svg"/><Relationship Id="rId5" Type="http://schemas.openxmlformats.org/officeDocument/2006/relationships/tags" Target="../tags/tag638.xml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tags" Target="../tags/tag643.xml"/><Relationship Id="rId19" Type="http://schemas.openxmlformats.org/officeDocument/2006/relationships/image" Target="../media/image45.png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image" Target="../media/image15.emf"/><Relationship Id="rId22" Type="http://schemas.openxmlformats.org/officeDocument/2006/relationships/image" Target="../media/image4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tags" Target="../tags/tag646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8.xml"/><Relationship Id="rId4" Type="http://schemas.openxmlformats.org/officeDocument/2006/relationships/tags" Target="../tags/tag647.xml"/><Relationship Id="rId9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tags" Target="../tags/tag651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650.xml"/><Relationship Id="rId1" Type="http://schemas.openxmlformats.org/officeDocument/2006/relationships/tags" Target="../tags/tag6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3.xml"/><Relationship Id="rId4" Type="http://schemas.openxmlformats.org/officeDocument/2006/relationships/tags" Target="../tags/tag652.xml"/><Relationship Id="rId9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56.xml"/><Relationship Id="rId2" Type="http://schemas.openxmlformats.org/officeDocument/2006/relationships/tags" Target="../tags/tag655.xml"/><Relationship Id="rId1" Type="http://schemas.openxmlformats.org/officeDocument/2006/relationships/tags" Target="../tags/tag654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1.bin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image" Target="../media/image15.emf"/><Relationship Id="rId5" Type="http://schemas.openxmlformats.org/officeDocument/2006/relationships/tags" Target="../tags/tag410.xml"/><Relationship Id="rId10" Type="http://schemas.openxmlformats.org/officeDocument/2006/relationships/oleObject" Target="../embeddings/oleObject57.bin"/><Relationship Id="rId4" Type="http://schemas.openxmlformats.org/officeDocument/2006/relationships/tags" Target="../tags/tag409.xml"/><Relationship Id="rId9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659.xml"/><Relationship Id="rId7" Type="http://schemas.openxmlformats.org/officeDocument/2006/relationships/oleObject" Target="../embeddings/oleObject82.bin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62.xml"/><Relationship Id="rId1" Type="http://schemas.openxmlformats.org/officeDocument/2006/relationships/tags" Target="../tags/tag66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3.bin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63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7.svg"/><Relationship Id="rId3" Type="http://schemas.openxmlformats.org/officeDocument/2006/relationships/tags" Target="../tags/tag415.xml"/><Relationship Id="rId7" Type="http://schemas.openxmlformats.org/officeDocument/2006/relationships/tags" Target="../tags/tag419.xml"/><Relationship Id="rId12" Type="http://schemas.openxmlformats.org/officeDocument/2006/relationships/image" Target="../media/image16.png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image" Target="../media/image15.emf"/><Relationship Id="rId5" Type="http://schemas.openxmlformats.org/officeDocument/2006/relationships/tags" Target="../tags/tag417.xml"/><Relationship Id="rId10" Type="http://schemas.openxmlformats.org/officeDocument/2006/relationships/oleObject" Target="../embeddings/oleObject58.bin"/><Relationship Id="rId4" Type="http://schemas.openxmlformats.org/officeDocument/2006/relationships/tags" Target="../tags/tag416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424.xml"/><Relationship Id="rId7" Type="http://schemas.openxmlformats.org/officeDocument/2006/relationships/oleObject" Target="../embeddings/oleObject60.bin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1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440.xml"/><Relationship Id="rId18" Type="http://schemas.openxmlformats.org/officeDocument/2006/relationships/tags" Target="../tags/tag445.xml"/><Relationship Id="rId26" Type="http://schemas.openxmlformats.org/officeDocument/2006/relationships/tags" Target="../tags/tag453.xml"/><Relationship Id="rId39" Type="http://schemas.openxmlformats.org/officeDocument/2006/relationships/image" Target="../media/image26.png"/><Relationship Id="rId21" Type="http://schemas.openxmlformats.org/officeDocument/2006/relationships/tags" Target="../tags/tag448.xml"/><Relationship Id="rId34" Type="http://schemas.openxmlformats.org/officeDocument/2006/relationships/image" Target="../media/image21.svg"/><Relationship Id="rId42" Type="http://schemas.openxmlformats.org/officeDocument/2006/relationships/image" Target="../media/image29.svg"/><Relationship Id="rId7" Type="http://schemas.openxmlformats.org/officeDocument/2006/relationships/tags" Target="../tags/tag434.xml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20" Type="http://schemas.openxmlformats.org/officeDocument/2006/relationships/tags" Target="../tags/tag447.xml"/><Relationship Id="rId29" Type="http://schemas.openxmlformats.org/officeDocument/2006/relationships/oleObject" Target="../embeddings/oleObject62.bin"/><Relationship Id="rId41" Type="http://schemas.openxmlformats.org/officeDocument/2006/relationships/image" Target="../media/image28.png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24" Type="http://schemas.openxmlformats.org/officeDocument/2006/relationships/tags" Target="../tags/tag451.xml"/><Relationship Id="rId32" Type="http://schemas.openxmlformats.org/officeDocument/2006/relationships/image" Target="../media/image19.svg"/><Relationship Id="rId37" Type="http://schemas.openxmlformats.org/officeDocument/2006/relationships/image" Target="../media/image24.png"/><Relationship Id="rId40" Type="http://schemas.openxmlformats.org/officeDocument/2006/relationships/image" Target="../media/image27.svg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23" Type="http://schemas.openxmlformats.org/officeDocument/2006/relationships/tags" Target="../tags/tag450.xml"/><Relationship Id="rId28" Type="http://schemas.openxmlformats.org/officeDocument/2006/relationships/notesSlide" Target="../notesSlides/notesSlide7.xml"/><Relationship Id="rId36" Type="http://schemas.openxmlformats.org/officeDocument/2006/relationships/image" Target="../media/image23.svg"/><Relationship Id="rId10" Type="http://schemas.openxmlformats.org/officeDocument/2006/relationships/tags" Target="../tags/tag437.xml"/><Relationship Id="rId19" Type="http://schemas.openxmlformats.org/officeDocument/2006/relationships/tags" Target="../tags/tag446.xml"/><Relationship Id="rId31" Type="http://schemas.openxmlformats.org/officeDocument/2006/relationships/image" Target="../media/image18.png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Relationship Id="rId22" Type="http://schemas.openxmlformats.org/officeDocument/2006/relationships/tags" Target="../tags/tag44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5.emf"/><Relationship Id="rId35" Type="http://schemas.openxmlformats.org/officeDocument/2006/relationships/image" Target="../media/image22.png"/><Relationship Id="rId8" Type="http://schemas.openxmlformats.org/officeDocument/2006/relationships/tags" Target="../tags/tag435.xml"/><Relationship Id="rId3" Type="http://schemas.openxmlformats.org/officeDocument/2006/relationships/tags" Target="../tags/tag430.xml"/><Relationship Id="rId12" Type="http://schemas.openxmlformats.org/officeDocument/2006/relationships/tags" Target="../tags/tag439.xml"/><Relationship Id="rId17" Type="http://schemas.openxmlformats.org/officeDocument/2006/relationships/tags" Target="../tags/tag444.xml"/><Relationship Id="rId25" Type="http://schemas.openxmlformats.org/officeDocument/2006/relationships/tags" Target="../tags/tag452.xml"/><Relationship Id="rId33" Type="http://schemas.openxmlformats.org/officeDocument/2006/relationships/image" Target="../media/image20.png"/><Relationship Id="rId38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image" Target="../media/image31.png"/><Relationship Id="rId3" Type="http://schemas.openxmlformats.org/officeDocument/2006/relationships/tags" Target="../tags/tag456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39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slideLayout" Target="../slideLayouts/slideLayout11.xml"/><Relationship Id="rId29" Type="http://schemas.openxmlformats.org/officeDocument/2006/relationships/image" Target="../media/image34.sv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16.png"/><Relationship Id="rId32" Type="http://schemas.openxmlformats.org/officeDocument/2006/relationships/image" Target="../media/image37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15.emf"/><Relationship Id="rId28" Type="http://schemas.openxmlformats.org/officeDocument/2006/relationships/image" Target="../media/image33.png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image" Target="../media/image36.sv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8" Type="http://schemas.openxmlformats.org/officeDocument/2006/relationships/tags" Target="../tags/tag4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1E145E2-6552-4993-A21D-63D5F5E2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093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3" progId="TCLayout.ActiveDocument.1">
                  <p:embed/>
                </p:oleObj>
              </mc:Choice>
              <mc:Fallback>
                <p:oleObj name="think-cell Slide" r:id="rId7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81E145E2-6552-4993-A21D-63D5F5E25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">
            <a:extLst>
              <a:ext uri="{FF2B5EF4-FFF2-40B4-BE49-F238E27FC236}">
                <a16:creationId xmlns:a16="http://schemas.microsoft.com/office/drawing/2014/main" id="{D2A37EB0-5092-4046-9ED7-4901CAF9BE1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1941" y="1565112"/>
            <a:ext cx="9726795" cy="13542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Children and Youth Behavioral </a:t>
            </a:r>
            <a:br>
              <a:rPr lang="en-US" dirty="0"/>
            </a:br>
            <a:r>
              <a:rPr lang="en-US" dirty="0"/>
              <a:t>Health Initiative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4332D7C-B166-4C1D-9C1D-E4C892D049A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099410"/>
            <a:ext cx="9726795" cy="307777"/>
          </a:xfrm>
        </p:spPr>
        <p:txBody>
          <a:bodyPr/>
          <a:lstStyle/>
          <a:p>
            <a:r>
              <a:rPr lang="en-US" dirty="0"/>
              <a:t>Fee schedule workgroup session 3</a:t>
            </a:r>
          </a:p>
        </p:txBody>
      </p:sp>
      <p:sp>
        <p:nvSpPr>
          <p:cNvPr id="2" name="Documenttype">
            <a:extLst>
              <a:ext uri="{FF2B5EF4-FFF2-40B4-BE49-F238E27FC236}">
                <a16:creationId xmlns:a16="http://schemas.microsoft.com/office/drawing/2014/main" id="{B585D5DC-7024-48D2-9894-780F1DC4A7D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50800" y="3587268"/>
            <a:ext cx="9726795" cy="276999"/>
          </a:xfrm>
        </p:spPr>
        <p:txBody>
          <a:bodyPr/>
          <a:lstStyle/>
          <a:p>
            <a:r>
              <a:rPr lang="en-US" sz="1800" dirty="0">
                <a:cs typeface="Arial"/>
              </a:rPr>
              <a:t>February 15, 2023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090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F51EA-D1EB-5614-DEE6-7D119A56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255019"/>
            <a:ext cx="11082528" cy="677108"/>
          </a:xfrm>
        </p:spPr>
        <p:txBody>
          <a:bodyPr/>
          <a:lstStyle/>
          <a:p>
            <a:r>
              <a:rPr lang="en-US" dirty="0"/>
              <a:t>Workgroup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393609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63685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5" y="3044280"/>
            <a:ext cx="7674865" cy="769441"/>
          </a:xfrm>
        </p:spPr>
        <p:txBody>
          <a:bodyPr vert="horz"/>
          <a:lstStyle/>
          <a:p>
            <a:r>
              <a:rPr lang="en-US" sz="3200" dirty="0"/>
              <a:t>2. Fee schedule implementation timeline </a:t>
            </a:r>
          </a:p>
        </p:txBody>
      </p:sp>
      <p:sp>
        <p:nvSpPr>
          <p:cNvPr id="9" name="Sticker">
            <a:extLst>
              <a:ext uri="{FF2B5EF4-FFF2-40B4-BE49-F238E27FC236}">
                <a16:creationId xmlns:a16="http://schemas.microsoft.com/office/drawing/2014/main" id="{0B047ADC-B7F7-43B4-B8D4-18DDA0EE8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4100757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229628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100D8D92-9F48-434F-ABB0-5B8B08CCB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822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73" imgH="476" progId="TCLayout.ActiveDocument.1">
                  <p:embed/>
                </p:oleObj>
              </mc:Choice>
              <mc:Fallback>
                <p:oleObj name="think-cell Slide" r:id="rId23" imgW="473" imgH="476" progId="TCLayout.ActiveDocument.1">
                  <p:embed/>
                  <p:pic>
                    <p:nvPicPr>
                      <p:cNvPr id="27" name="Object 6" hidden="1">
                        <a:extLst>
                          <a:ext uri="{FF2B5EF4-FFF2-40B4-BE49-F238E27FC236}">
                            <a16:creationId xmlns:a16="http://schemas.microsoft.com/office/drawing/2014/main" id="{100D8D92-9F48-434F-ABB0-5B8B08CCB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2421365-8F1F-4D64-BF37-68667354872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96467"/>
            <a:ext cx="11082528" cy="731520"/>
          </a:xfrm>
        </p:spPr>
        <p:txBody>
          <a:bodyPr vert="horz"/>
          <a:lstStyle/>
          <a:p>
            <a:r>
              <a:rPr lang="en-US" dirty="0"/>
              <a:t>2. Due to the complexity of fee schedule implementation, and based on feedback from key partners, DHCS proposes a phased approach to fee schedule implementation</a:t>
            </a:r>
          </a:p>
        </p:txBody>
      </p:sp>
      <p:sp>
        <p:nvSpPr>
          <p:cNvPr id="28" name="Sticker">
            <a:extLst>
              <a:ext uri="{FF2B5EF4-FFF2-40B4-BE49-F238E27FC236}">
                <a16:creationId xmlns:a16="http://schemas.microsoft.com/office/drawing/2014/main" id="{EE1EA922-B9EB-435F-956E-082BEECC92EE}"/>
              </a:ext>
            </a:extLst>
          </p:cNvPr>
          <p:cNvSpPr txBox="1"/>
          <p:nvPr/>
        </p:nvSpPr>
        <p:spPr>
          <a:xfrm>
            <a:off x="554736" y="1340786"/>
            <a:ext cx="5879174" cy="2769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TIMELINE – FOR DISCUSSION | Preliminary</a:t>
            </a:r>
          </a:p>
        </p:txBody>
      </p:sp>
      <p:sp>
        <p:nvSpPr>
          <p:cNvPr id="31" name="5. Source">
            <a:extLst>
              <a:ext uri="{FF2B5EF4-FFF2-40B4-BE49-F238E27FC236}">
                <a16:creationId xmlns:a16="http://schemas.microsoft.com/office/drawing/2014/main" id="{4F978816-DFCC-4AED-B394-56B5A0CA9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71500" y="6362176"/>
            <a:ext cx="7277861" cy="284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1. Local education agency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2. Institutions of higher education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23DE97-EE0E-403D-876B-094362ED58D3}"/>
              </a:ext>
            </a:extLst>
          </p:cNvPr>
          <p:cNvSpPr txBox="1"/>
          <p:nvPr/>
        </p:nvSpPr>
        <p:spPr>
          <a:xfrm>
            <a:off x="554736" y="1882935"/>
            <a:ext cx="144735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Preliminary, non-exhaustive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CBA358-B2A7-4D2C-8C1B-FB097CCDCC0A}"/>
              </a:ext>
            </a:extLst>
          </p:cNvPr>
          <p:cNvSpPr txBox="1"/>
          <p:nvPr/>
        </p:nvSpPr>
        <p:spPr>
          <a:xfrm>
            <a:off x="571500" y="2877221"/>
            <a:ext cx="12757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Cohort Participants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478B6-BD6C-2551-BF24-F58DC7BD64A8}"/>
              </a:ext>
            </a:extLst>
          </p:cNvPr>
          <p:cNvSpPr txBox="1"/>
          <p:nvPr/>
        </p:nvSpPr>
        <p:spPr>
          <a:xfrm>
            <a:off x="512261" y="3605419"/>
            <a:ext cx="1421602" cy="246139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17315A"/>
                </a:solidFill>
              </a:rPr>
              <a:t>All proposed cohorts include associated commercial plans, MCPs and County BH partners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F08A5-0A3C-4E44-925D-C0B2D420DD0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72659" y="1680027"/>
            <a:ext cx="95968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016790-F341-4FB5-8AF9-1C7CA82D57C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106443" y="1969803"/>
            <a:ext cx="29809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B81DDC-2A0B-4E1C-B461-3F270DE5700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106443" y="2374811"/>
            <a:ext cx="29809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Phase 1–Early Adopters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7315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E0EDEB-9368-4117-95F8-9CFC2B90E1AC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217953" y="2877221"/>
            <a:ext cx="2680344" cy="333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Segoe UI"/>
              </a:rPr>
              <a:t>K-12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Small group of LEAs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existing billing infrastructure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enrolled in LEA-BOP</a:t>
            </a:r>
          </a:p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sz="1800" b="1" dirty="0">
                <a:solidFill>
                  <a:srgbClr val="17315A"/>
                </a:solidFill>
                <a:latin typeface="Segoe UI"/>
              </a:rPr>
              <a:t>AND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Higher Ed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Segoe UI"/>
              </a:rPr>
              <a:t>Campuses from the </a:t>
            </a:r>
            <a:r>
              <a:rPr lang="en-US" sz="1800" b="1" dirty="0">
                <a:solidFill>
                  <a:srgbClr val="000000"/>
                </a:solidFill>
                <a:latin typeface="Segoe UI"/>
              </a:rPr>
              <a:t>California Community Colleges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B5724-37CB-4D27-8E1B-10693E7D4AE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379002" y="1969803"/>
            <a:ext cx="2980935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~July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00A4C-6E3B-4577-9FE0-4C3E91785F8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292430" y="2374811"/>
            <a:ext cx="30675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Phase 2–Regional Expansion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2B9F85-40F0-4BCE-97B3-9A2FF9237F4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490511" y="2877221"/>
            <a:ext cx="2680344" cy="3824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Expansion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additional districts and/or </a:t>
            </a:r>
            <a:r>
              <a:rPr lang="en-US" sz="1800" b="1" dirty="0">
                <a:solidFill>
                  <a:srgbClr val="000000"/>
                </a:solidFill>
                <a:latin typeface="Segoe UI"/>
              </a:rPr>
              <a:t>school sites </a:t>
            </a:r>
            <a:r>
              <a:rPr lang="en-US" sz="1800" dirty="0">
                <a:solidFill>
                  <a:srgbClr val="000000"/>
                </a:solidFill>
                <a:latin typeface="Segoe UI"/>
              </a:rPr>
              <a:t>in Phase I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counties</a:t>
            </a:r>
          </a:p>
          <a:p>
            <a:pPr marL="0" marR="0" lvl="1" indent="0" fontAlgn="auto">
              <a:buClr>
                <a:srgbClr val="000000"/>
              </a:buClr>
              <a:buNone/>
              <a:tabLst/>
              <a:defRPr/>
            </a:pPr>
            <a:r>
              <a:rPr lang="en-US" sz="1800" b="1" dirty="0">
                <a:solidFill>
                  <a:srgbClr val="17315A"/>
                </a:solidFill>
                <a:latin typeface="Segoe UI"/>
              </a:rPr>
              <a:t>AND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Expansion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additional counties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within the same region</a:t>
            </a:r>
          </a:p>
          <a:p>
            <a:pPr marL="0" lvl="1" indent="0">
              <a:buClr>
                <a:srgbClr val="000000"/>
              </a:buClr>
              <a:buNone/>
              <a:defRPr/>
            </a:pPr>
            <a:r>
              <a:rPr lang="en-US" sz="1800" b="1" dirty="0">
                <a:solidFill>
                  <a:srgbClr val="17315A"/>
                </a:solidFill>
                <a:latin typeface="Segoe UI"/>
              </a:rPr>
              <a:t>AND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latin typeface="Segoe UI"/>
              </a:rPr>
              <a:t>Select </a:t>
            </a:r>
            <a:r>
              <a:rPr lang="en-US" sz="1800" dirty="0">
                <a:solidFill>
                  <a:srgbClr val="000000"/>
                </a:solidFill>
                <a:latin typeface="Segoe UI"/>
              </a:rPr>
              <a:t>higher ed </a:t>
            </a:r>
            <a:r>
              <a:rPr lang="en-US" sz="1800" b="1" dirty="0">
                <a:solidFill>
                  <a:srgbClr val="000000"/>
                </a:solidFill>
                <a:latin typeface="Segoe UI"/>
              </a:rPr>
              <a:t>campuses </a:t>
            </a:r>
            <a:r>
              <a:rPr lang="en-US" sz="1800" dirty="0">
                <a:solidFill>
                  <a:srgbClr val="000000"/>
                </a:solidFill>
                <a:latin typeface="Segoe UI"/>
              </a:rPr>
              <a:t>within</a:t>
            </a:r>
            <a:r>
              <a:rPr lang="en-US" sz="1800" b="1" dirty="0">
                <a:solidFill>
                  <a:srgbClr val="000000"/>
                </a:solidFill>
                <a:latin typeface="Segoe UI"/>
              </a:rPr>
              <a:t> CSU and UC systems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BFB99-87A3-423E-B87D-D00875FEDC3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694830" y="1680027"/>
            <a:ext cx="1270219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8599E-2952-4BAF-85FC-CB4C56F964E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694830" y="1969803"/>
            <a:ext cx="295142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~Jan onwards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8D2D73-42DB-4807-ADCC-A1382CD9DCC4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8694831" y="2374811"/>
            <a:ext cx="298093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315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Phase 3-Rolling Opt-In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7315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FF447-61A4-421C-A195-E00B0B194195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8806340" y="2877221"/>
            <a:ext cx="2680344" cy="2911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All California IHE campuses, LEAs, charter schools, California Schools for the Deaf and California Schools for the Blind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 a rolling opt-in basis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Note: Ongoing opportunities to register / enroll every 6 months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EB00BC-213D-472E-B420-EA8B0CA5C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571500" y="2701345"/>
            <a:ext cx="11031480" cy="0"/>
          </a:xfrm>
          <a:prstGeom prst="line">
            <a:avLst/>
          </a:prstGeom>
          <a:ln w="28575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626084-155B-4304-92B1-B960E898B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2072659" y="1932637"/>
            <a:ext cx="6287278" cy="0"/>
          </a:xfrm>
          <a:prstGeom prst="line">
            <a:avLst/>
          </a:prstGeom>
          <a:ln w="6350" cap="flat">
            <a:solidFill>
              <a:schemeClr val="tx1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ContentSeparatorDefaultVertical 11">
            <a:extLst>
              <a:ext uri="{FF2B5EF4-FFF2-40B4-BE49-F238E27FC236}">
                <a16:creationId xmlns:a16="http://schemas.microsoft.com/office/drawing/2014/main" id="{544BB4F0-DC43-4249-BE42-236FE094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1993102" y="1994192"/>
            <a:ext cx="0" cy="2963086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ContentSeparatorDefaultVertical 11">
            <a:extLst>
              <a:ext uri="{FF2B5EF4-FFF2-40B4-BE49-F238E27FC236}">
                <a16:creationId xmlns:a16="http://schemas.microsoft.com/office/drawing/2014/main" id="{17F254C0-55DB-4EAC-BD64-BDB6FE884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5233190" y="1994191"/>
            <a:ext cx="0" cy="2963086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neContentSeparatorDefaultVertical 11">
            <a:extLst>
              <a:ext uri="{FF2B5EF4-FFF2-40B4-BE49-F238E27FC236}">
                <a16:creationId xmlns:a16="http://schemas.microsoft.com/office/drawing/2014/main" id="{FD50D7C7-F509-4EB4-9D12-B2F6F1143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8489780" y="1994190"/>
            <a:ext cx="0" cy="2963086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26A0DF-FA28-4D22-A334-E16983F71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8694830" y="1932637"/>
            <a:ext cx="2908150" cy="0"/>
          </a:xfrm>
          <a:prstGeom prst="line">
            <a:avLst/>
          </a:prstGeom>
          <a:ln w="6350" cap="flat">
            <a:solidFill>
              <a:schemeClr val="tx1"/>
            </a:solidFill>
            <a:prstDash val="solid"/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7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00D8D92-9F48-434F-ABB0-5B8B08CCB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5298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73" imgH="476" progId="TCLayout.ActiveDocument.1">
                  <p:embed/>
                </p:oleObj>
              </mc:Choice>
              <mc:Fallback>
                <p:oleObj name="think-cell Slide" r:id="rId23" imgW="473" imgH="476" progId="TCLayout.ActiveDocument.1">
                  <p:embed/>
                  <p:pic>
                    <p:nvPicPr>
                      <p:cNvPr id="27" name="Object 26" hidden="1">
                        <a:extLst>
                          <a:ext uri="{FF2B5EF4-FFF2-40B4-BE49-F238E27FC236}">
                            <a16:creationId xmlns:a16="http://schemas.microsoft.com/office/drawing/2014/main" id="{100D8D92-9F48-434F-ABB0-5B8B08CCB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. On-page tracker">
            <a:extLst>
              <a:ext uri="{FF2B5EF4-FFF2-40B4-BE49-F238E27FC236}">
                <a16:creationId xmlns:a16="http://schemas.microsoft.com/office/drawing/2014/main" id="{3610FE21-4558-4C49-8660-8F27EB36C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B2421365-8F1F-4D64-BF37-68667354872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5749" y="90040"/>
            <a:ext cx="11082528" cy="731520"/>
          </a:xfrm>
        </p:spPr>
        <p:txBody>
          <a:bodyPr vert="horz"/>
          <a:lstStyle/>
          <a:p>
            <a:r>
              <a:rPr lang="en-US" dirty="0"/>
              <a:t>2. Timeline and examples of key milestones for each phase of implementation </a:t>
            </a:r>
          </a:p>
        </p:txBody>
      </p:sp>
      <p:sp>
        <p:nvSpPr>
          <p:cNvPr id="28" name="Sticker">
            <a:extLst>
              <a:ext uri="{FF2B5EF4-FFF2-40B4-BE49-F238E27FC236}">
                <a16:creationId xmlns:a16="http://schemas.microsoft.com/office/drawing/2014/main" id="{EE1EA922-B9EB-435F-956E-082BEECC92EE}"/>
              </a:ext>
            </a:extLst>
          </p:cNvPr>
          <p:cNvSpPr txBox="1"/>
          <p:nvPr/>
        </p:nvSpPr>
        <p:spPr>
          <a:xfrm>
            <a:off x="554736" y="1122924"/>
            <a:ext cx="5879174" cy="2769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SAMPLE TIMELINE – FOR DISCUSSION | Preliminary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ED1A4F-D24B-4803-BAFC-32BD6860F514}"/>
              </a:ext>
            </a:extLst>
          </p:cNvPr>
          <p:cNvSpPr txBox="1"/>
          <p:nvPr/>
        </p:nvSpPr>
        <p:spPr>
          <a:xfrm>
            <a:off x="545749" y="1497298"/>
            <a:ext cx="144735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i="1" dirty="0"/>
              <a:t>Preliminary, non-exhaustive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EB00BC-213D-472E-B420-EA8B0CA5C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71500" y="2331716"/>
            <a:ext cx="11031480" cy="0"/>
          </a:xfrm>
          <a:prstGeom prst="line">
            <a:avLst/>
          </a:prstGeom>
          <a:ln w="28575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B4D582-5E6D-4FBF-9514-02881EA9EA6C}"/>
              </a:ext>
            </a:extLst>
          </p:cNvPr>
          <p:cNvSpPr txBox="1">
            <a:spLocks/>
          </p:cNvSpPr>
          <p:nvPr/>
        </p:nvSpPr>
        <p:spPr>
          <a:xfrm>
            <a:off x="571501" y="2374890"/>
            <a:ext cx="1275790" cy="21236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What decisions need to be made prior to launch</a:t>
            </a:r>
            <a:endParaRPr lang="en-US" sz="1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620104-D7E5-DB8B-8F65-0DEF038B281A}"/>
              </a:ext>
            </a:extLst>
          </p:cNvPr>
          <p:cNvSpPr txBox="1"/>
          <p:nvPr/>
        </p:nvSpPr>
        <p:spPr>
          <a:xfrm>
            <a:off x="500869" y="4087665"/>
            <a:ext cx="1366365" cy="203132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300"/>
              </a:spcAft>
              <a:buNone/>
            </a:pPr>
            <a:r>
              <a:rPr lang="en-US" b="1" dirty="0"/>
              <a:t>Note: </a:t>
            </a:r>
            <a:r>
              <a:rPr lang="en-US" dirty="0"/>
              <a:t>Elements to be finalized ~3-6 months prior to “go live”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F08A5-0A3C-4E44-925D-C0B2D420DD0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72659" y="1414825"/>
            <a:ext cx="95968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sz="1800" b="1" dirty="0">
                <a:solidFill>
                  <a:srgbClr val="17315A"/>
                </a:solidFill>
              </a:rPr>
              <a:t>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016790-F341-4FB5-8AF9-1C7CA82D57C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106443" y="1704601"/>
            <a:ext cx="29809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sz="1800" b="1" u="sng" dirty="0">
                <a:solidFill>
                  <a:srgbClr val="17315A"/>
                </a:solidFill>
              </a:rPr>
              <a:t>~Jan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B81DDC-2A0B-4E1C-B461-3F270DE5700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106443" y="2014359"/>
            <a:ext cx="29809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ts val="800"/>
              </a:spcBef>
              <a:buNone/>
            </a:pPr>
            <a:r>
              <a:rPr lang="en-US" sz="1800" b="1" dirty="0">
                <a:solidFill>
                  <a:srgbClr val="17315A"/>
                </a:solidFill>
              </a:rPr>
              <a:t>Phase 1-Early Adopters</a:t>
            </a:r>
            <a:endParaRPr lang="en-US" sz="1800" dirty="0">
              <a:solidFill>
                <a:srgbClr val="17315A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C809B-CA78-4133-90B4-A77F1DDA7837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106443" y="2374890"/>
            <a:ext cx="2980936" cy="401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Final </a:t>
            </a:r>
            <a:r>
              <a:rPr lang="en-US" sz="1800" b="1" dirty="0">
                <a:solidFill>
                  <a:schemeClr val="tx1"/>
                </a:solidFill>
              </a:rPr>
              <a:t>scope of services and published FFS rates</a:t>
            </a:r>
          </a:p>
          <a:p>
            <a:pPr marL="285750" indent="-2857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School-linked </a:t>
            </a:r>
            <a:r>
              <a:rPr lang="en-US" sz="1800" dirty="0">
                <a:solidFill>
                  <a:schemeClr val="tx1"/>
                </a:solidFill>
              </a:rPr>
              <a:t>provider </a:t>
            </a:r>
            <a:r>
              <a:rPr lang="en-US" sz="1800" b="1" dirty="0">
                <a:solidFill>
                  <a:schemeClr val="tx1"/>
                </a:solidFill>
              </a:rPr>
              <a:t>network guidance and Medi-Cal enrollment </a:t>
            </a:r>
            <a:r>
              <a:rPr lang="en-US" sz="1800" dirty="0">
                <a:solidFill>
                  <a:schemeClr val="tx1"/>
                </a:solidFill>
              </a:rPr>
              <a:t>for Phase I counties</a:t>
            </a:r>
          </a:p>
          <a:p>
            <a:pPr marL="285750" indent="-2857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Billing and reimbursement </a:t>
            </a:r>
            <a:r>
              <a:rPr lang="en-US" sz="1800" dirty="0"/>
              <a:t>guidance for Phase I counties 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P</a:t>
            </a:r>
            <a:r>
              <a:rPr lang="en-US" sz="1800" b="1" dirty="0">
                <a:solidFill>
                  <a:schemeClr val="tx1"/>
                </a:solidFill>
              </a:rPr>
              <a:t>olicy </a:t>
            </a:r>
            <a:r>
              <a:rPr lang="en-US" sz="1800" b="1" dirty="0"/>
              <a:t>guidance </a:t>
            </a:r>
            <a:r>
              <a:rPr lang="en-US" sz="1800" dirty="0">
                <a:solidFill>
                  <a:schemeClr val="tx1"/>
                </a:solidFill>
              </a:rPr>
              <a:t>for Phase I counties</a:t>
            </a:r>
          </a:p>
          <a:p>
            <a:pPr marL="285750" indent="-285750"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Implementation TA toolkits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B5724-37CB-4D27-8E1B-10693E7D4A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379002" y="1704601"/>
            <a:ext cx="2980935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sz="1800" b="1" dirty="0">
                <a:solidFill>
                  <a:srgbClr val="17315A"/>
                </a:solidFill>
              </a:rPr>
              <a:t>~July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C00A4C-6E3B-4577-9FE0-4C3E91785F8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363034" y="2014359"/>
            <a:ext cx="302962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ts val="800"/>
              </a:spcBef>
              <a:buNone/>
            </a:pPr>
            <a:r>
              <a:rPr lang="en-US" sz="1800" b="1" dirty="0">
                <a:solidFill>
                  <a:srgbClr val="17315A"/>
                </a:solidFill>
              </a:rPr>
              <a:t>Phase 2-Regional Expansion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8B43D-2E41-41DF-8209-D28D00BE6007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314347" y="2383068"/>
            <a:ext cx="3094277" cy="26209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40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40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Revised guidance for Phase II </a:t>
            </a:r>
            <a:r>
              <a:rPr lang="en-US" sz="1800" dirty="0"/>
              <a:t>based on feedback from early adopters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P</a:t>
            </a:r>
            <a:r>
              <a:rPr lang="en-US" sz="1800" b="1" dirty="0">
                <a:solidFill>
                  <a:schemeClr val="tx1"/>
                </a:solidFill>
              </a:rPr>
              <a:t>rovider network management (e.g., enrollment, credentialing, oversight/monitoring) </a:t>
            </a:r>
            <a:r>
              <a:rPr lang="en-US" sz="1800" dirty="0">
                <a:solidFill>
                  <a:schemeClr val="tx1"/>
                </a:solidFill>
              </a:rPr>
              <a:t>processes and policy guidance 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BFB99-87A3-423E-B87D-D00875FEDC3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694830" y="1414825"/>
            <a:ext cx="1270219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sz="1800" b="1" dirty="0">
                <a:solidFill>
                  <a:srgbClr val="17315A"/>
                </a:solidFill>
              </a:rPr>
              <a:t>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8599E-2952-4BAF-85FC-CB4C56F964E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694830" y="1704601"/>
            <a:ext cx="295142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buNone/>
            </a:pPr>
            <a:r>
              <a:rPr lang="en-US" sz="1800" b="1" dirty="0">
                <a:solidFill>
                  <a:srgbClr val="17315A"/>
                </a:solidFill>
              </a:rPr>
              <a:t>~Jan onwards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8D2D73-42DB-4807-ADCC-A1382CD9DCC4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8694831" y="2014359"/>
            <a:ext cx="298093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ts val="800"/>
              </a:spcBef>
              <a:buNone/>
            </a:pPr>
            <a:r>
              <a:rPr lang="en-US" sz="1800" b="1" dirty="0">
                <a:solidFill>
                  <a:srgbClr val="17315A"/>
                </a:solidFill>
              </a:rPr>
              <a:t>Phase 3 – Rolling Opt-In</a:t>
            </a:r>
            <a:endParaRPr lang="en-US" sz="1800" dirty="0">
              <a:solidFill>
                <a:srgbClr val="17315A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8E6F4B-7777-4697-998C-79882E8F7288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8694830" y="2374890"/>
            <a:ext cx="3344767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Billing infrastructure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U</a:t>
            </a:r>
            <a:r>
              <a:rPr lang="en-US" sz="1800" b="1" dirty="0">
                <a:solidFill>
                  <a:schemeClr val="tx1"/>
                </a:solidFill>
              </a:rPr>
              <a:t>pdated guidance materials </a:t>
            </a:r>
            <a:r>
              <a:rPr lang="en-US" sz="1800" dirty="0">
                <a:solidFill>
                  <a:schemeClr val="tx1"/>
                </a:solidFill>
              </a:rPr>
              <a:t>for schools, including: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-"/>
            </a:pPr>
            <a:r>
              <a:rPr lang="en-US" sz="1800" b="1" dirty="0">
                <a:solidFill>
                  <a:schemeClr val="tx1"/>
                </a:solidFill>
              </a:rPr>
              <a:t>Policy guide &amp; i</a:t>
            </a:r>
            <a:r>
              <a:rPr lang="en-US" sz="1800" b="1" dirty="0"/>
              <a:t>mplementation TA toolkits </a:t>
            </a:r>
            <a:r>
              <a:rPr lang="en-US" sz="1800" dirty="0"/>
              <a:t>(revised)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-"/>
            </a:pPr>
            <a:r>
              <a:rPr lang="en-US" sz="1800" b="1" dirty="0">
                <a:solidFill>
                  <a:schemeClr val="tx1"/>
                </a:solidFill>
              </a:rPr>
              <a:t>Provider manual </a:t>
            </a:r>
            <a:r>
              <a:rPr lang="en-US" sz="1800" dirty="0">
                <a:solidFill>
                  <a:schemeClr val="tx1"/>
                </a:solidFill>
              </a:rPr>
              <a:t>and enrollment processes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-"/>
            </a:pPr>
            <a:r>
              <a:rPr lang="en-US" sz="1800" dirty="0">
                <a:solidFill>
                  <a:schemeClr val="tx1"/>
                </a:solidFill>
              </a:rPr>
              <a:t>Conditions for LEA/ IHE </a:t>
            </a:r>
            <a:r>
              <a:rPr lang="en-US" sz="1800" b="1" dirty="0">
                <a:solidFill>
                  <a:schemeClr val="tx1"/>
                </a:solidFill>
              </a:rPr>
              <a:t>network participation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628449F6-9162-4EB1-AC48-9F3BCB9D9DBD}"/>
              </a:ext>
            </a:extLst>
          </p:cNvPr>
          <p:cNvSpPr>
            <a:spLocks/>
          </p:cNvSpPr>
          <p:nvPr/>
        </p:nvSpPr>
        <p:spPr>
          <a:xfrm>
            <a:off x="4555327" y="5675664"/>
            <a:ext cx="6598447" cy="1108384"/>
          </a:xfrm>
          <a:prstGeom prst="homePlate">
            <a:avLst/>
          </a:prstGeom>
          <a:solidFill>
            <a:srgbClr val="D9D9D9">
              <a:alpha val="76863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Gather feedback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fee schedule Phase I and </a:t>
            </a:r>
            <a:r>
              <a:rPr lang="en-US" dirty="0">
                <a:solidFill>
                  <a:schemeClr val="tx1"/>
                </a:solidFill>
                <a:latin typeface="Segoe UI"/>
              </a:rPr>
              <a:t>II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early </a:t>
            </a:r>
            <a:r>
              <a:rPr lang="en-US" dirty="0">
                <a:solidFill>
                  <a:schemeClr val="tx1"/>
                </a:solidFill>
                <a:latin typeface="Segoe UI"/>
              </a:rPr>
              <a:t>adopters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Revise policy, processes, and guidance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based on lessons learned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626084-155B-4304-92B1-B960E898B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2072659" y="1667435"/>
            <a:ext cx="6287278" cy="0"/>
          </a:xfrm>
          <a:prstGeom prst="line">
            <a:avLst/>
          </a:prstGeom>
          <a:ln w="6350" cap="flat">
            <a:solidFill>
              <a:schemeClr val="tx1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ContentSeparatorDefaultVertical 11">
            <a:extLst>
              <a:ext uri="{FF2B5EF4-FFF2-40B4-BE49-F238E27FC236}">
                <a16:creationId xmlns:a16="http://schemas.microsoft.com/office/drawing/2014/main" id="{544BB4F0-DC43-4249-BE42-236FE094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7"/>
            </p:custDataLst>
          </p:nvPr>
        </p:nvCxnSpPr>
        <p:spPr>
          <a:xfrm>
            <a:off x="1993102" y="1728990"/>
            <a:ext cx="0" cy="4132952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ContentSeparatorDefaultVertical 11">
            <a:extLst>
              <a:ext uri="{FF2B5EF4-FFF2-40B4-BE49-F238E27FC236}">
                <a16:creationId xmlns:a16="http://schemas.microsoft.com/office/drawing/2014/main" id="{17F254C0-55DB-4EAC-BD64-BDB6FE884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5233190" y="1728989"/>
            <a:ext cx="0" cy="3700260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neContentSeparatorDefaultVertical 11">
            <a:extLst>
              <a:ext uri="{FF2B5EF4-FFF2-40B4-BE49-F238E27FC236}">
                <a16:creationId xmlns:a16="http://schemas.microsoft.com/office/drawing/2014/main" id="{FD50D7C7-F509-4EB4-9D12-B2F6F1143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8489780" y="1728988"/>
            <a:ext cx="0" cy="3700260"/>
          </a:xfrm>
          <a:prstGeom prst="straightConnector1">
            <a:avLst/>
          </a:prstGeom>
          <a:ln w="6350" cap="flat">
            <a:solidFill>
              <a:srgbClr val="B3B3B3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26A0DF-FA28-4D22-A334-E16983F71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8694830" y="1667435"/>
            <a:ext cx="2908150" cy="0"/>
          </a:xfrm>
          <a:prstGeom prst="line">
            <a:avLst/>
          </a:prstGeom>
          <a:ln w="6350" cap="flat">
            <a:solidFill>
              <a:schemeClr val="tx1"/>
            </a:solidFill>
            <a:prstDash val="solid"/>
            <a:miter lim="800000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icker">
            <a:extLst>
              <a:ext uri="{FF2B5EF4-FFF2-40B4-BE49-F238E27FC236}">
                <a16:creationId xmlns:a16="http://schemas.microsoft.com/office/drawing/2014/main" id="{3BC9A55B-D367-3CF5-E6CA-3C6BB8F56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7" name="Sticker">
            <a:extLst>
              <a:ext uri="{FF2B5EF4-FFF2-40B4-BE49-F238E27FC236}">
                <a16:creationId xmlns:a16="http://schemas.microsoft.com/office/drawing/2014/main" id="{079E81D0-6B76-28AE-5D53-A42D1AD9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4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F51EA-D1EB-5614-DEE6-7D119A56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255019"/>
            <a:ext cx="11082528" cy="677108"/>
          </a:xfrm>
        </p:spPr>
        <p:txBody>
          <a:bodyPr/>
          <a:lstStyle/>
          <a:p>
            <a:r>
              <a:rPr lang="en-US" dirty="0"/>
              <a:t>Workgroup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AFAD86-0F5E-D3A4-B002-A84EFB62B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4983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8" name="Object 3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sz="3200" dirty="0"/>
              <a:t>3. Fee schedule scope of services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17F144DA-6B81-4CB3-8822-2F24DF66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3085E1FF-E3B4-4D73-A743-27DB34E8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1/5/2023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4D6DC649-333F-4B74-900D-89C7EB96F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4100757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69041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6933BA5B-EE61-4B33-B5ED-26418844F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5817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5" name="Object 6" hidden="1">
                        <a:extLst>
                          <a:ext uri="{FF2B5EF4-FFF2-40B4-BE49-F238E27FC236}">
                            <a16:creationId xmlns:a16="http://schemas.microsoft.com/office/drawing/2014/main" id="{6933BA5B-EE61-4B33-B5ED-26418844F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D776CB53-CF4F-45BB-A88A-7FC41947AC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noAutofit/>
          </a:bodyPr>
          <a:lstStyle/>
          <a:p>
            <a:r>
              <a:rPr lang="en-US" dirty="0">
                <a:latin typeface="Segoe UI" panose="020B0502040204020203" pitchFamily="34" charset="0"/>
              </a:rPr>
              <a:t>3. Recap: Guiding principles for services included in the fee schedule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41109D-E958-4F3D-815A-2B6E4957B7F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695895"/>
            <a:ext cx="11082528" cy="40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ct val="50000"/>
              </a:spcBef>
              <a:buNone/>
            </a:pPr>
            <a:r>
              <a:rPr lang="en-US" sz="2400" b="1" dirty="0"/>
              <a:t>Guiding principles: </a:t>
            </a:r>
            <a:r>
              <a:rPr lang="en-US" sz="2400" dirty="0"/>
              <a:t>Services included in the state-wide, all-payer school-linked fee schedule are meant to directly impact or enable student health outcomes. Services in the fee schedule</a:t>
            </a:r>
            <a:r>
              <a:rPr lang="en-US" sz="2400" baseline="30000" dirty="0"/>
              <a:t>1</a:t>
            </a:r>
            <a:r>
              <a:rPr lang="en-US" sz="2400" dirty="0"/>
              <a:t>… </a:t>
            </a:r>
            <a:endParaRPr lang="en-US" sz="2400" b="1" dirty="0"/>
          </a:p>
          <a:p>
            <a:pPr lvl="1">
              <a:spcBef>
                <a:spcPct val="50000"/>
              </a:spcBef>
            </a:pPr>
            <a:r>
              <a:rPr lang="en-US" sz="2000" dirty="0"/>
              <a:t>Are</a:t>
            </a:r>
            <a:r>
              <a:rPr lang="en-US" sz="2000" b="1" dirty="0"/>
              <a:t> currently reimbursed or reimbursable </a:t>
            </a:r>
            <a:r>
              <a:rPr lang="en-US" sz="2000" dirty="0"/>
              <a:t>under existing State or Federal authorities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Are sufficiently </a:t>
            </a:r>
            <a:r>
              <a:rPr lang="en-US" sz="2000" b="1" dirty="0"/>
              <a:t>suitable to provide </a:t>
            </a:r>
            <a:r>
              <a:rPr lang="en-US" sz="2000" dirty="0"/>
              <a:t>to students in school settings and additive to services provided elsewhere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Will</a:t>
            </a:r>
            <a:r>
              <a:rPr lang="en-US" sz="2000" b="1" dirty="0"/>
              <a:t> NOT involve </a:t>
            </a:r>
            <a:r>
              <a:rPr lang="en-US" sz="2000" dirty="0"/>
              <a:t>classroom-based services delivered by an </a:t>
            </a:r>
            <a:r>
              <a:rPr lang="en-US" sz="2000" b="1" dirty="0"/>
              <a:t>ineligible practitioner type </a:t>
            </a:r>
            <a:r>
              <a:rPr lang="en-US" sz="2000" dirty="0"/>
              <a:t>(e.g., teachers)</a:t>
            </a:r>
          </a:p>
          <a:p>
            <a:pPr lvl="1">
              <a:spcBef>
                <a:spcPct val="50000"/>
              </a:spcBef>
            </a:pPr>
            <a:r>
              <a:rPr lang="en-US" sz="2000" dirty="0"/>
              <a:t>Will </a:t>
            </a:r>
            <a:r>
              <a:rPr lang="en-US" sz="2000" b="1" dirty="0"/>
              <a:t>NOT duplicate </a:t>
            </a:r>
            <a:r>
              <a:rPr lang="en-US" sz="2000" dirty="0"/>
              <a:t>services which schools are </a:t>
            </a:r>
            <a:r>
              <a:rPr lang="en-US" sz="2000" b="1" dirty="0"/>
              <a:t>currently required to provide</a:t>
            </a:r>
            <a:r>
              <a:rPr lang="en-US" sz="2000" dirty="0"/>
              <a:t> under State or Federal authorities</a:t>
            </a:r>
          </a:p>
        </p:txBody>
      </p:sp>
      <p:sp>
        <p:nvSpPr>
          <p:cNvPr id="17" name="4. Footnote">
            <a:extLst>
              <a:ext uri="{FF2B5EF4-FFF2-40B4-BE49-F238E27FC236}">
                <a16:creationId xmlns:a16="http://schemas.microsoft.com/office/drawing/2014/main" id="{890761C7-4462-402E-B538-153A55AB3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>
              <a:buClr>
                <a:schemeClr val="tx1"/>
              </a:buClr>
            </a:pPr>
            <a:r>
              <a:rPr lang="en-US" dirty="0"/>
              <a:t>1.	Guiding principles were developed based on a DHCS OSP working session held on 10.26.2022</a:t>
            </a:r>
          </a:p>
        </p:txBody>
      </p:sp>
      <p:sp>
        <p:nvSpPr>
          <p:cNvPr id="12" name="5. Source">
            <a:extLst>
              <a:ext uri="{FF2B5EF4-FFF2-40B4-BE49-F238E27FC236}">
                <a16:creationId xmlns:a16="http://schemas.microsoft.com/office/drawing/2014/main" id="{27BFAA98-F912-462C-AEE0-9AC52B45F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OSP working sessions on 10/18/2022 and 10/26/2022; DHCS leadership offline input 10/17/2022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2E55C430-AF6F-4CE0-D841-1BFBBE0B4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4" name="Sticker">
            <a:extLst>
              <a:ext uri="{FF2B5EF4-FFF2-40B4-BE49-F238E27FC236}">
                <a16:creationId xmlns:a16="http://schemas.microsoft.com/office/drawing/2014/main" id="{DBD50FA4-7D50-3E89-34B9-263B4C1CC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7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4CB1BD9-EA96-4DC8-A694-C5D124A0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85786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44CB1BD9-EA96-4DC8-A694-C5D124A05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DD7B90A-DC52-4F25-9BC6-C85B1F53F7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Overview of scope of services included in the fee schedule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BEC1-0E98-4F6F-8CD5-785DBBA7B766}"/>
              </a:ext>
            </a:extLst>
          </p:cNvPr>
          <p:cNvSpPr txBox="1"/>
          <p:nvPr/>
        </p:nvSpPr>
        <p:spPr>
          <a:xfrm>
            <a:off x="554736" y="1148949"/>
            <a:ext cx="11081764" cy="3077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dirty="0">
                <a:cs typeface="Arial"/>
              </a:rPr>
              <a:t>Services included in the fee schedule will fall into the following categories: </a:t>
            </a:r>
            <a:endParaRPr lang="en-US" sz="2000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2D1A1E6-FBD9-4776-8DE2-8CD34DCB8617}"/>
              </a:ext>
            </a:extLst>
          </p:cNvPr>
          <p:cNvSpPr/>
          <p:nvPr/>
        </p:nvSpPr>
        <p:spPr>
          <a:xfrm>
            <a:off x="1107897" y="2202301"/>
            <a:ext cx="2845941" cy="2453398"/>
          </a:xfrm>
          <a:prstGeom prst="hexagon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</a:rPr>
              <a:t>A. Psycho-education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03F7A149-6B76-4DE3-89D9-B956D7A80C88}"/>
              </a:ext>
            </a:extLst>
          </p:cNvPr>
          <p:cNvSpPr/>
          <p:nvPr/>
        </p:nvSpPr>
        <p:spPr>
          <a:xfrm>
            <a:off x="3488076" y="3526055"/>
            <a:ext cx="2845941" cy="2453398"/>
          </a:xfrm>
          <a:prstGeom prst="hexagon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</a:rPr>
              <a:t>B. Screenings and Assessments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755DB606-9632-48B3-9B1E-CCE986C51C60}"/>
              </a:ext>
            </a:extLst>
          </p:cNvPr>
          <p:cNvSpPr/>
          <p:nvPr/>
        </p:nvSpPr>
        <p:spPr>
          <a:xfrm>
            <a:off x="5868255" y="2202301"/>
            <a:ext cx="2845941" cy="2453398"/>
          </a:xfrm>
          <a:prstGeom prst="hexagon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</a:rPr>
              <a:t>C. Treatment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216D60AA-38FA-48C6-9116-18EEEE2164B5}"/>
              </a:ext>
            </a:extLst>
          </p:cNvPr>
          <p:cNvSpPr/>
          <p:nvPr/>
        </p:nvSpPr>
        <p:spPr>
          <a:xfrm>
            <a:off x="8248435" y="3526055"/>
            <a:ext cx="2845941" cy="2453398"/>
          </a:xfrm>
          <a:prstGeom prst="hexagon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</a:rPr>
              <a:t>D. Care coordination</a:t>
            </a:r>
          </a:p>
        </p:txBody>
      </p:sp>
      <p:sp>
        <p:nvSpPr>
          <p:cNvPr id="2" name="Sticker">
            <a:extLst>
              <a:ext uri="{FF2B5EF4-FFF2-40B4-BE49-F238E27FC236}">
                <a16:creationId xmlns:a16="http://schemas.microsoft.com/office/drawing/2014/main" id="{9585F92E-056F-7F17-2C05-DD73CE247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A7E14862-6441-5CA9-9426-7D2F64E1F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7" name="5. Source">
            <a:extLst>
              <a:ext uri="{FF2B5EF4-FFF2-40B4-BE49-F238E27FC236}">
                <a16:creationId xmlns:a16="http://schemas.microsoft.com/office/drawing/2014/main" id="{879AB900-36EE-4F5F-96C6-8E164CBB858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Fee Schedule Workgroup session on 12/5/2022; DHCS OSP Working Session on 12/15/2022; Manatt research as of 12/19/2022</a:t>
            </a:r>
          </a:p>
        </p:txBody>
      </p:sp>
    </p:spTree>
    <p:extLst>
      <p:ext uri="{BB962C8B-B14F-4D97-AF65-F5344CB8AC3E}">
        <p14:creationId xmlns:p14="http://schemas.microsoft.com/office/powerpoint/2010/main" val="1489312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44CB1BD9-EA96-4DC8-A694-C5D124A0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1212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473" imgH="476" progId="TCLayout.ActiveDocument.1">
                  <p:embed/>
                </p:oleObj>
              </mc:Choice>
              <mc:Fallback>
                <p:oleObj name="think-cell Slide" r:id="rId34" imgW="473" imgH="476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44CB1BD9-EA96-4DC8-A694-C5D124A05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DD7B90A-DC52-4F25-9BC6-C85B1F53F7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34291"/>
            <a:ext cx="69677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Updated services included in the scope of the fee schedule (1/2)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BEC1-0E98-4F6F-8CD5-785DBBA7B766}"/>
              </a:ext>
            </a:extLst>
          </p:cNvPr>
          <p:cNvSpPr txBox="1"/>
          <p:nvPr/>
        </p:nvSpPr>
        <p:spPr>
          <a:xfrm>
            <a:off x="554736" y="1148949"/>
            <a:ext cx="7150268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>
                <a:cs typeface="Arial"/>
              </a:rPr>
              <a:t>Using input from the FSWG, the refined the fee schedule scope of services includes the following service categories: </a:t>
            </a:r>
            <a:endParaRPr lang="en-US" sz="1800" dirty="0"/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8EB9CC2E-9052-4652-B1DC-08442CA781B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5" y="1887314"/>
            <a:ext cx="1442768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None/>
            </a:pPr>
            <a:r>
              <a:rPr lang="en-US" sz="1800" b="1" dirty="0"/>
              <a:t>Category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B12937F6-4B90-433A-A7D9-8652E0B1F2E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85326" y="188731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None/>
            </a:pPr>
            <a:r>
              <a:rPr lang="en-US" sz="1800" b="1" dirty="0"/>
              <a:t>Service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8C7B354C-70B6-444E-AF17-7C6E651C9296}"/>
              </a:ext>
            </a:extLst>
          </p:cNvPr>
          <p:cNvSpPr>
            <a:spLocks/>
          </p:cNvSpPr>
          <p:nvPr/>
        </p:nvSpPr>
        <p:spPr>
          <a:xfrm>
            <a:off x="554735" y="2278247"/>
            <a:ext cx="1442768" cy="262233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b="1" dirty="0">
                <a:solidFill>
                  <a:schemeClr val="tx1"/>
                </a:solidFill>
              </a:rPr>
              <a:t>Psycho-education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0C98EA-0E58-4F0D-B32E-68A0A70F3C0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885326" y="2206954"/>
            <a:ext cx="5126214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Family-based behavioral health education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99531D4-5E91-46E3-8044-BC013347A75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885326" y="2529059"/>
            <a:ext cx="563713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Individual preventative wellness and skill-building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AA8E9B5-DFB8-47A9-A435-13DEB2B09BA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885326" y="285116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Group / individual peer services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D110877-5002-4AF4-9268-AF25930B45E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885326" y="3173269"/>
            <a:ext cx="55627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Group wellness education and skill-building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17CDDA3-6808-4D01-B30F-7707E3C84A95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885325" y="3503839"/>
            <a:ext cx="5329291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Health education by Community Health Workers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0E530E3-7957-4441-A79F-61F85A16AE3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885326" y="3817479"/>
            <a:ext cx="563713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Health education by Wellness Coaches*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D1CF4E1-9E08-483E-AF6C-2ED4D76B59F8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885326" y="4139584"/>
            <a:ext cx="58196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None/>
            </a:pPr>
            <a:r>
              <a:rPr lang="en-US" sz="1800" dirty="0"/>
              <a:t>Pre-clinical SUD intervention counseling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3281155-8246-4B95-8FAE-DBA6CD8A5645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885325" y="4454709"/>
            <a:ext cx="5819678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Student discussion/ support groups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AF4A31B2-A1F7-4BF2-B9AA-8AA0FB57580E}"/>
              </a:ext>
            </a:extLst>
          </p:cNvPr>
          <p:cNvSpPr>
            <a:spLocks/>
          </p:cNvSpPr>
          <p:nvPr/>
        </p:nvSpPr>
        <p:spPr>
          <a:xfrm>
            <a:off x="554735" y="4764835"/>
            <a:ext cx="1442768" cy="52446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b="1" dirty="0">
                <a:solidFill>
                  <a:schemeClr val="tx1"/>
                </a:solidFill>
              </a:rPr>
              <a:t>Screenings and assess-</a:t>
            </a:r>
            <a:r>
              <a:rPr lang="en-US" b="1" dirty="0" err="1">
                <a:solidFill>
                  <a:schemeClr val="tx1"/>
                </a:solidFill>
              </a:rPr>
              <a:t>ments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0265284-DD88-4698-BF8C-884B1B5BE16E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885326" y="4764835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Screenings (initial)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77659FBB-4CBA-4E38-9B5C-23E5E0547ED5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885326" y="5086940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1800" dirty="0"/>
              <a:t>Screenings (secondary)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636377F-F3E0-489C-B51D-89085B30ED80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1885326" y="5387618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screenings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B01A179-0B6C-4A4C-B503-B9FC71A3A660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885326" y="569797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None/>
            </a:pPr>
            <a:r>
              <a:rPr lang="en-US" sz="1800" dirty="0"/>
              <a:t>Brief interventions (SUD)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2BCAE70-AFEB-45BE-8BE3-3218145A6939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885325" y="6020298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Assessments</a:t>
            </a:r>
          </a:p>
        </p:txBody>
      </p:sp>
      <p:cxnSp>
        <p:nvCxnSpPr>
          <p:cNvPr id="403" name="LineBasicDefault 26">
            <a:extLst>
              <a:ext uri="{FF2B5EF4-FFF2-40B4-BE49-F238E27FC236}">
                <a16:creationId xmlns:a16="http://schemas.microsoft.com/office/drawing/2014/main" id="{9C126213-55D8-4977-ABE1-201801BFA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554735" y="4734899"/>
            <a:ext cx="7150269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726C142-3241-457D-97E8-4876FCA19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554735" y="2208520"/>
            <a:ext cx="7150269" cy="0"/>
          </a:xfrm>
          <a:prstGeom prst="line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LineBasicDefault 26">
            <a:extLst>
              <a:ext uri="{FF2B5EF4-FFF2-40B4-BE49-F238E27FC236}">
                <a16:creationId xmlns:a16="http://schemas.microsoft.com/office/drawing/2014/main" id="{36013EC7-BE21-4780-9964-DD3B11B8B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1885326" y="3465438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LineBasicDefault 26">
            <a:extLst>
              <a:ext uri="{FF2B5EF4-FFF2-40B4-BE49-F238E27FC236}">
                <a16:creationId xmlns:a16="http://schemas.microsoft.com/office/drawing/2014/main" id="{935A8874-2ECC-4F03-9434-38007EB5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1885326" y="4109649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LineBasicDefault 26">
            <a:extLst>
              <a:ext uri="{FF2B5EF4-FFF2-40B4-BE49-F238E27FC236}">
                <a16:creationId xmlns:a16="http://schemas.microsoft.com/office/drawing/2014/main" id="{4D6365AF-127F-40C0-98FA-6336E65E7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1885326" y="4404458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LineBasicDefault 26">
            <a:extLst>
              <a:ext uri="{FF2B5EF4-FFF2-40B4-BE49-F238E27FC236}">
                <a16:creationId xmlns:a16="http://schemas.microsoft.com/office/drawing/2014/main" id="{32E12CB1-1A13-452B-8A8C-4CE0E62B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1885326" y="3800919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LineBasicDefault 26">
            <a:extLst>
              <a:ext uri="{FF2B5EF4-FFF2-40B4-BE49-F238E27FC236}">
                <a16:creationId xmlns:a16="http://schemas.microsoft.com/office/drawing/2014/main" id="{9C23CA81-204C-4138-974F-534FFEC97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1885326" y="3143333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neBasicDefault 26">
            <a:extLst>
              <a:ext uri="{FF2B5EF4-FFF2-40B4-BE49-F238E27FC236}">
                <a16:creationId xmlns:a16="http://schemas.microsoft.com/office/drawing/2014/main" id="{00171975-4430-4198-94A6-BE61E546D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1885326" y="2821228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BasicDefault 26">
            <a:extLst>
              <a:ext uri="{FF2B5EF4-FFF2-40B4-BE49-F238E27FC236}">
                <a16:creationId xmlns:a16="http://schemas.microsoft.com/office/drawing/2014/main" id="{3A5D3741-0089-4DC2-8BE0-CEB28BA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>
            <a:off x="1885326" y="2499123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BasicDefault 26">
            <a:extLst>
              <a:ext uri="{FF2B5EF4-FFF2-40B4-BE49-F238E27FC236}">
                <a16:creationId xmlns:a16="http://schemas.microsoft.com/office/drawing/2014/main" id="{BC656DCA-38B2-40E8-89A0-D0326C63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>
            <a:off x="1885326" y="5057004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BasicDefault 26">
            <a:extLst>
              <a:ext uri="{FF2B5EF4-FFF2-40B4-BE49-F238E27FC236}">
                <a16:creationId xmlns:a16="http://schemas.microsoft.com/office/drawing/2014/main" id="{2391F7F5-1C53-4452-B122-E288A9CB4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>
          <a:xfrm>
            <a:off x="1885326" y="5379109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BasicDefault 26">
            <a:extLst>
              <a:ext uri="{FF2B5EF4-FFF2-40B4-BE49-F238E27FC236}">
                <a16:creationId xmlns:a16="http://schemas.microsoft.com/office/drawing/2014/main" id="{AA85E909-9E87-48C3-A07C-A7458433C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>
            <a:off x="1885326" y="5662523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icker">
            <a:extLst>
              <a:ext uri="{FF2B5EF4-FFF2-40B4-BE49-F238E27FC236}">
                <a16:creationId xmlns:a16="http://schemas.microsoft.com/office/drawing/2014/main" id="{DD1D63B2-90EC-4233-66E5-A73C40EB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9" name="Sticker">
            <a:extLst>
              <a:ext uri="{FF2B5EF4-FFF2-40B4-BE49-F238E27FC236}">
                <a16:creationId xmlns:a16="http://schemas.microsoft.com/office/drawing/2014/main" id="{AA3F0BC3-7475-BF88-88C0-0AA966272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31" name="LineBasicDefault 26">
            <a:extLst>
              <a:ext uri="{FF2B5EF4-FFF2-40B4-BE49-F238E27FC236}">
                <a16:creationId xmlns:a16="http://schemas.microsoft.com/office/drawing/2014/main" id="{77C59809-4A8E-43EB-87DC-5D565F957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>
          <a:xfrm>
            <a:off x="1885326" y="5983161"/>
            <a:ext cx="581967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. Source">
            <a:extLst>
              <a:ext uri="{FF2B5EF4-FFF2-40B4-BE49-F238E27FC236}">
                <a16:creationId xmlns:a16="http://schemas.microsoft.com/office/drawing/2014/main" id="{825DC422-A863-4875-AF2F-B8449BA48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554735" y="644488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*Pending State Plan Amendment for addition of Wellness Coaches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7F2112-3A86-7345-BB60-084107EF1F7B}"/>
              </a:ext>
            </a:extLst>
          </p:cNvPr>
          <p:cNvSpPr txBox="1">
            <a:spLocks/>
          </p:cNvSpPr>
          <p:nvPr/>
        </p:nvSpPr>
        <p:spPr>
          <a:xfrm>
            <a:off x="8262886" y="962697"/>
            <a:ext cx="3672172" cy="426274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Future guidance will specify the </a:t>
            </a:r>
            <a:r>
              <a:rPr lang="en-US" sz="1800" b="1" dirty="0"/>
              <a:t>circumstances under which these services may be billed across settings and payers</a:t>
            </a:r>
          </a:p>
        </p:txBody>
      </p:sp>
    </p:spTree>
    <p:extLst>
      <p:ext uri="{BB962C8B-B14F-4D97-AF65-F5344CB8AC3E}">
        <p14:creationId xmlns:p14="http://schemas.microsoft.com/office/powerpoint/2010/main" val="2178622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44CB1BD9-EA96-4DC8-A694-C5D124A0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3324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473" imgH="476" progId="TCLayout.ActiveDocument.1">
                  <p:embed/>
                </p:oleObj>
              </mc:Choice>
              <mc:Fallback>
                <p:oleObj name="think-cell Slide" r:id="rId33" imgW="473" imgH="476" progId="TCLayout.ActiveDocument.1">
                  <p:embed/>
                  <p:pic>
                    <p:nvPicPr>
                      <p:cNvPr id="8" name="Object 2" hidden="1">
                        <a:extLst>
                          <a:ext uri="{FF2B5EF4-FFF2-40B4-BE49-F238E27FC236}">
                            <a16:creationId xmlns:a16="http://schemas.microsoft.com/office/drawing/2014/main" id="{44CB1BD9-EA96-4DC8-A694-C5D124A05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DD7B90A-DC52-4F25-9BC6-C85B1F53F7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34291"/>
            <a:ext cx="69677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Updated services included in the scope of the fee schedule (2/2)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BEC1-0E98-4F6F-8CD5-785DBBA7B766}"/>
              </a:ext>
            </a:extLst>
          </p:cNvPr>
          <p:cNvSpPr txBox="1"/>
          <p:nvPr/>
        </p:nvSpPr>
        <p:spPr>
          <a:xfrm>
            <a:off x="554736" y="1148949"/>
            <a:ext cx="7150268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>
                <a:cs typeface="Arial"/>
              </a:rPr>
              <a:t>Using input from the FSWG, DHCS and DMHC refined the fee schedule scope of services to include the following: </a:t>
            </a:r>
            <a:endParaRPr lang="en-US" sz="1800" dirty="0"/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8EB9CC2E-9052-4652-B1DC-08442CA781B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5" y="1718508"/>
            <a:ext cx="1442768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Category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B12937F6-4B90-433A-A7D9-8652E0B1F2E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142236" y="1718508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Service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8C7B354C-70B6-444E-AF17-7C6E651C9296}"/>
              </a:ext>
            </a:extLst>
          </p:cNvPr>
          <p:cNvSpPr>
            <a:spLocks/>
          </p:cNvSpPr>
          <p:nvPr/>
        </p:nvSpPr>
        <p:spPr>
          <a:xfrm>
            <a:off x="554735" y="2072014"/>
            <a:ext cx="1442768" cy="262233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99531D4-5E91-46E3-8044-BC013347A75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142236" y="2070761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Evidence-based therapies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AA8E9B5-DFB8-47A9-A435-13DEB2B09BA3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142236" y="2363690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Family therapy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D110877-5002-4AF4-9268-AF25930B45E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142236" y="266576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Group therapy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17CDDA3-6808-4D01-B30F-7707E3C84A9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2142236" y="3031561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Individual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DF7CD-BDA0-492F-F857-78003B1EEFEC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142236" y="3325093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Crisis intervention</a:t>
            </a:r>
            <a:r>
              <a:rPr lang="en-US" sz="1800" baseline="20000" dirty="0"/>
              <a:t>1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0E530E3-7957-4441-A79F-61F85A16AE3D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142236" y="364229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Group counseling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DD1CF4E1-9E08-483E-AF6C-2ED4D76B59F8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2142236" y="3977076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Individual counseling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F6379488-E33C-4DEE-8A0C-E07555B9A627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2142236" y="4290107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intervention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87DBE21-DFF5-4357-BB6C-BE56286A7514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142236" y="462946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Crisis intervention </a:t>
            </a:r>
          </a:p>
        </p:txBody>
      </p:sp>
      <p:cxnSp>
        <p:nvCxnSpPr>
          <p:cNvPr id="403" name="LineBasicDefault 26">
            <a:extLst>
              <a:ext uri="{FF2B5EF4-FFF2-40B4-BE49-F238E27FC236}">
                <a16:creationId xmlns:a16="http://schemas.microsoft.com/office/drawing/2014/main" id="{9C126213-55D8-4977-ABE1-201801BFA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>
          <a:xfrm>
            <a:off x="554735" y="5008250"/>
            <a:ext cx="7150269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726C142-3241-457D-97E8-4876FCA19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554735" y="2039714"/>
            <a:ext cx="7150269" cy="0"/>
          </a:xfrm>
          <a:prstGeom prst="line">
            <a:avLst/>
          </a:prstGeom>
          <a:ln w="1270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Rectangle 358">
            <a:extLst>
              <a:ext uri="{FF2B5EF4-FFF2-40B4-BE49-F238E27FC236}">
                <a16:creationId xmlns:a16="http://schemas.microsoft.com/office/drawing/2014/main" id="{AF4A31B2-A1F7-4BF2-B9AA-8AA0FB57580E}"/>
              </a:ext>
            </a:extLst>
          </p:cNvPr>
          <p:cNvSpPr>
            <a:spLocks/>
          </p:cNvSpPr>
          <p:nvPr/>
        </p:nvSpPr>
        <p:spPr>
          <a:xfrm>
            <a:off x="554735" y="5220528"/>
            <a:ext cx="1442768" cy="52446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Care coordination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0265284-DD88-4698-BF8C-884B1B5BE16E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2142236" y="5187609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Case consultation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B01A179-0B6C-4A4C-B503-B9FC71A3A660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2142236" y="5548994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Case management</a:t>
            </a:r>
            <a:r>
              <a:rPr lang="en-US" sz="1800" baseline="20000" dirty="0"/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A905EA0-E6C4-4610-9724-6DB58B22CD16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2142236" y="5845688"/>
            <a:ext cx="3295136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/>
              <a:t>SUD – physician consultation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96EAAF3-C36C-47C8-905E-3EE7C589A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46222" y="4700467"/>
            <a:ext cx="349027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endParaRPr lang="en-US" sz="1800" dirty="0"/>
          </a:p>
        </p:txBody>
      </p:sp>
      <p:cxnSp>
        <p:nvCxnSpPr>
          <p:cNvPr id="399" name="LineBasicDefault 26">
            <a:extLst>
              <a:ext uri="{FF2B5EF4-FFF2-40B4-BE49-F238E27FC236}">
                <a16:creationId xmlns:a16="http://schemas.microsoft.com/office/drawing/2014/main" id="{36013EC7-BE21-4780-9964-DD3B11B8B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>
          <a:xfrm>
            <a:off x="2142236" y="3293606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LineBasicDefault 26">
            <a:extLst>
              <a:ext uri="{FF2B5EF4-FFF2-40B4-BE49-F238E27FC236}">
                <a16:creationId xmlns:a16="http://schemas.microsoft.com/office/drawing/2014/main" id="{935A8874-2ECC-4F03-9434-38007EB5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2142236" y="4248791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LineBasicDefault 26">
            <a:extLst>
              <a:ext uri="{FF2B5EF4-FFF2-40B4-BE49-F238E27FC236}">
                <a16:creationId xmlns:a16="http://schemas.microsoft.com/office/drawing/2014/main" id="{4D6365AF-127F-40C0-98FA-6336E65E7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>
          <a:xfrm>
            <a:off x="2142236" y="4562264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LineBasicDefault 26">
            <a:extLst>
              <a:ext uri="{FF2B5EF4-FFF2-40B4-BE49-F238E27FC236}">
                <a16:creationId xmlns:a16="http://schemas.microsoft.com/office/drawing/2014/main" id="{32E12CB1-1A13-452B-8A8C-4CE0E62B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>
          <a:xfrm>
            <a:off x="2142236" y="3909698"/>
            <a:ext cx="5562768" cy="2562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LineBasicDefault 26">
            <a:extLst>
              <a:ext uri="{FF2B5EF4-FFF2-40B4-BE49-F238E27FC236}">
                <a16:creationId xmlns:a16="http://schemas.microsoft.com/office/drawing/2014/main" id="{9C23CA81-204C-4138-974F-534FFEC97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2142236" y="2980133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neBasicDefault 26">
            <a:extLst>
              <a:ext uri="{FF2B5EF4-FFF2-40B4-BE49-F238E27FC236}">
                <a16:creationId xmlns:a16="http://schemas.microsoft.com/office/drawing/2014/main" id="{00171975-4430-4198-94A6-BE61E546D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>
          <a:xfrm>
            <a:off x="2142236" y="2655806"/>
            <a:ext cx="5562768" cy="10854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BasicDefault 26">
            <a:extLst>
              <a:ext uri="{FF2B5EF4-FFF2-40B4-BE49-F238E27FC236}">
                <a16:creationId xmlns:a16="http://schemas.microsoft.com/office/drawing/2014/main" id="{3A5D3741-0089-4DC2-8BE0-CEB28BA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>
          <a:xfrm>
            <a:off x="2142236" y="2353187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BasicDefault 26">
            <a:extLst>
              <a:ext uri="{FF2B5EF4-FFF2-40B4-BE49-F238E27FC236}">
                <a16:creationId xmlns:a16="http://schemas.microsoft.com/office/drawing/2014/main" id="{BC656DCA-38B2-40E8-89A0-D0326C63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>
          <a:xfrm flipV="1">
            <a:off x="2142236" y="5506595"/>
            <a:ext cx="5562768" cy="2562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BasicDefault 26">
            <a:extLst>
              <a:ext uri="{FF2B5EF4-FFF2-40B4-BE49-F238E27FC236}">
                <a16:creationId xmlns:a16="http://schemas.microsoft.com/office/drawing/2014/main" id="{2391F7F5-1C53-4452-B122-E288A9CB4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>
          <a:xfrm flipV="1">
            <a:off x="2142236" y="5820068"/>
            <a:ext cx="5562768" cy="2562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BasicDefault 26">
            <a:extLst>
              <a:ext uri="{FF2B5EF4-FFF2-40B4-BE49-F238E27FC236}">
                <a16:creationId xmlns:a16="http://schemas.microsoft.com/office/drawing/2014/main" id="{AA85E909-9E87-48C3-A07C-A7458433C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>
          <a:xfrm flipV="1">
            <a:off x="2142236" y="6133541"/>
            <a:ext cx="5562768" cy="25619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icker">
            <a:extLst>
              <a:ext uri="{FF2B5EF4-FFF2-40B4-BE49-F238E27FC236}">
                <a16:creationId xmlns:a16="http://schemas.microsoft.com/office/drawing/2014/main" id="{DD1D63B2-90EC-4233-66E5-A73C40EB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9" name="Sticker">
            <a:extLst>
              <a:ext uri="{FF2B5EF4-FFF2-40B4-BE49-F238E27FC236}">
                <a16:creationId xmlns:a16="http://schemas.microsoft.com/office/drawing/2014/main" id="{AA3F0BC3-7475-BF88-88C0-0AA966272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7" name="LineBasicDefault 26">
            <a:extLst>
              <a:ext uri="{FF2B5EF4-FFF2-40B4-BE49-F238E27FC236}">
                <a16:creationId xmlns:a16="http://schemas.microsoft.com/office/drawing/2014/main" id="{7506D650-F6E9-5263-3DBA-E7A55F0C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29"/>
            </p:custDataLst>
          </p:nvPr>
        </p:nvCxnSpPr>
        <p:spPr>
          <a:xfrm>
            <a:off x="2142236" y="3607079"/>
            <a:ext cx="5562768" cy="0"/>
          </a:xfrm>
          <a:prstGeom prst="straightConnector1">
            <a:avLst/>
          </a:prstGeom>
          <a:ln w="6350" cap="flat">
            <a:solidFill>
              <a:srgbClr val="7F7F7F"/>
            </a:solidFill>
            <a:prstDash val="solid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78213F-27CA-C5BE-E40C-8907A8E49150}"/>
              </a:ext>
            </a:extLst>
          </p:cNvPr>
          <p:cNvSpPr txBox="1">
            <a:spLocks/>
          </p:cNvSpPr>
          <p:nvPr/>
        </p:nvSpPr>
        <p:spPr>
          <a:xfrm>
            <a:off x="8262886" y="1005191"/>
            <a:ext cx="3672172" cy="426274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Future guidance will specify the </a:t>
            </a:r>
            <a:r>
              <a:rPr lang="en-US" sz="1800" b="1" dirty="0"/>
              <a:t>circumstances under which these services may be billed across settings and payers</a:t>
            </a:r>
          </a:p>
        </p:txBody>
      </p:sp>
      <p:sp>
        <p:nvSpPr>
          <p:cNvPr id="197" name="5. Source">
            <a:extLst>
              <a:ext uri="{FF2B5EF4-FFF2-40B4-BE49-F238E27FC236}">
                <a16:creationId xmlns:a16="http://schemas.microsoft.com/office/drawing/2014/main" id="{879AB900-36EE-4F5F-96C6-8E164CBB858F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554737" y="6366951"/>
            <a:ext cx="715026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1. Crisis intervention when provided by school-based providers; following appropriate escalation protocols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2. Case management services provided to students with commercial coverage. Case management for Medi-Cal is the responsibility of Medi-Cal MCPs</a:t>
            </a:r>
          </a:p>
        </p:txBody>
      </p:sp>
    </p:spTree>
    <p:extLst>
      <p:ext uri="{BB962C8B-B14F-4D97-AF65-F5344CB8AC3E}">
        <p14:creationId xmlns:p14="http://schemas.microsoft.com/office/powerpoint/2010/main" val="234232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2. Slide Title">
            <a:extLst>
              <a:ext uri="{FF2B5EF4-FFF2-40B4-BE49-F238E27FC236}">
                <a16:creationId xmlns:a16="http://schemas.microsoft.com/office/drawing/2014/main" id="{D9C59B59-86E5-48C7-AC5C-8E98EE16065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2331991"/>
            <a:ext cx="2514600" cy="1292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sz="2800" dirty="0"/>
              <a:t>Objectives</a:t>
            </a:r>
            <a:r>
              <a:rPr kumimoji="0" lang="en-US" sz="2800" strike="noStrike" kern="1200" spc="0" normalizeH="0" noProof="0" dirty="0">
                <a:ln w="6350" cap="flat">
                  <a:noFill/>
                  <a:miter lim="800000"/>
                </a:ln>
                <a:effectLst/>
                <a:uLnTx/>
                <a:uFillTx/>
              </a:rPr>
              <a:t> for today’s conversation</a:t>
            </a:r>
            <a:endParaRPr lang="en-US" sz="2800" dirty="0"/>
          </a:p>
        </p:txBody>
      </p:sp>
      <p:grpSp>
        <p:nvGrpSpPr>
          <p:cNvPr id="18" name="Group 17" descr="Headings objective, detail and time.">
            <a:extLst>
              <a:ext uri="{FF2B5EF4-FFF2-40B4-BE49-F238E27FC236}">
                <a16:creationId xmlns:a16="http://schemas.microsoft.com/office/drawing/2014/main" id="{D974BBA2-671D-4C22-9725-007ED7C158A7}"/>
              </a:ext>
            </a:extLst>
          </p:cNvPr>
          <p:cNvGrpSpPr/>
          <p:nvPr/>
        </p:nvGrpSpPr>
        <p:grpSpPr>
          <a:xfrm>
            <a:off x="3725059" y="350001"/>
            <a:ext cx="7909729" cy="307777"/>
            <a:chOff x="3725059" y="414624"/>
            <a:chExt cx="7909729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19661D-901B-46AC-A3D5-CED10515A2B9}"/>
                </a:ext>
              </a:extLst>
            </p:cNvPr>
            <p:cNvSpPr txBox="1">
              <a:spLocks/>
            </p:cNvSpPr>
            <p:nvPr/>
          </p:nvSpPr>
          <p:spPr>
            <a:xfrm>
              <a:off x="3725059" y="414624"/>
              <a:ext cx="1876158" cy="30777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2000" b="1" dirty="0">
                  <a:cs typeface="+mn-cs"/>
                </a:rPr>
                <a:t>Objective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9038B9-CE61-426A-9FEA-332D498E5E01}"/>
                </a:ext>
              </a:extLst>
            </p:cNvPr>
            <p:cNvSpPr txBox="1">
              <a:spLocks/>
            </p:cNvSpPr>
            <p:nvPr/>
          </p:nvSpPr>
          <p:spPr>
            <a:xfrm>
              <a:off x="10875650" y="414624"/>
              <a:ext cx="759138" cy="30777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2000" b="1" dirty="0">
                  <a:cs typeface="+mn-cs"/>
                </a:rPr>
                <a:t>Time           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5BB173-9261-43A5-AC6F-5CCD4D85A3F1}"/>
                </a:ext>
              </a:extLst>
            </p:cNvPr>
            <p:cNvSpPr txBox="1">
              <a:spLocks/>
            </p:cNvSpPr>
            <p:nvPr/>
          </p:nvSpPr>
          <p:spPr>
            <a:xfrm>
              <a:off x="5937718" y="414624"/>
              <a:ext cx="3627474" cy="307777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2000" b="1" dirty="0">
                  <a:cs typeface="+mn-cs"/>
                </a:rPr>
                <a:t>Detail</a:t>
              </a:r>
            </a:p>
          </p:txBody>
        </p:sp>
      </p:grpSp>
      <p:grpSp>
        <p:nvGrpSpPr>
          <p:cNvPr id="16" name="Group 15" descr="Recap vision and objectives">
            <a:extLst>
              <a:ext uri="{FF2B5EF4-FFF2-40B4-BE49-F238E27FC236}">
                <a16:creationId xmlns:a16="http://schemas.microsoft.com/office/drawing/2014/main" id="{F92806DE-7BAE-B788-D68C-95AA4DDEACD6}"/>
              </a:ext>
            </a:extLst>
          </p:cNvPr>
          <p:cNvGrpSpPr/>
          <p:nvPr/>
        </p:nvGrpSpPr>
        <p:grpSpPr>
          <a:xfrm>
            <a:off x="3811970" y="775018"/>
            <a:ext cx="8237156" cy="907941"/>
            <a:chOff x="3976254" y="946755"/>
            <a:chExt cx="7684643" cy="9079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7F2597-D068-4765-96B2-A796F7E48085}"/>
                </a:ext>
              </a:extLst>
            </p:cNvPr>
            <p:cNvSpPr txBox="1">
              <a:spLocks/>
            </p:cNvSpPr>
            <p:nvPr/>
          </p:nvSpPr>
          <p:spPr>
            <a:xfrm>
              <a:off x="3976254" y="946755"/>
              <a:ext cx="1744581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1. Recap vision and objectives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8C06E7-0A1A-4C7C-B372-5F702031E948}"/>
                </a:ext>
              </a:extLst>
            </p:cNvPr>
            <p:cNvSpPr txBox="1">
              <a:spLocks/>
            </p:cNvSpPr>
            <p:nvPr/>
          </p:nvSpPr>
          <p:spPr>
            <a:xfrm>
              <a:off x="10897384" y="946755"/>
              <a:ext cx="763513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10 mins</a:t>
              </a:r>
              <a:endParaRPr lang="ja-JP" altLang="en-US" sz="1800" dirty="0">
                <a:latin typeface="Segoe UI" panose="020B0502040204020203" pitchFamily="34" charset="0"/>
                <a:ea typeface="Arial Unicode MS" panose="020B0604020202020204"/>
                <a:sym typeface="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5870BE-B258-4A7A-B445-6B18FF35F8ED}"/>
                </a:ext>
              </a:extLst>
            </p:cNvPr>
            <p:cNvSpPr txBox="1">
              <a:spLocks/>
            </p:cNvSpPr>
            <p:nvPr/>
          </p:nvSpPr>
          <p:spPr>
            <a:xfrm>
              <a:off x="6002548" y="946755"/>
              <a:ext cx="4720855" cy="90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Recap fee schedule vision and progress to date</a:t>
              </a:r>
            </a:p>
            <a:p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Review roles for each stakeholder type in future-state process for school-linked BH services</a:t>
              </a:r>
            </a:p>
          </p:txBody>
        </p:sp>
      </p:grpSp>
      <p:grpSp>
        <p:nvGrpSpPr>
          <p:cNvPr id="14" name="Group 13" descr="Discuss implementation timeline">
            <a:extLst>
              <a:ext uri="{FF2B5EF4-FFF2-40B4-BE49-F238E27FC236}">
                <a16:creationId xmlns:a16="http://schemas.microsoft.com/office/drawing/2014/main" id="{CA758E47-9379-1FC3-AB1A-687280B2C660}"/>
              </a:ext>
            </a:extLst>
          </p:cNvPr>
          <p:cNvGrpSpPr/>
          <p:nvPr/>
        </p:nvGrpSpPr>
        <p:grpSpPr>
          <a:xfrm>
            <a:off x="3817426" y="1795296"/>
            <a:ext cx="8231699" cy="843665"/>
            <a:chOff x="4134132" y="1900668"/>
            <a:chExt cx="7516182" cy="84366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B8C89E-2D80-429C-80F3-CF0D08E2541A}"/>
                </a:ext>
              </a:extLst>
            </p:cNvPr>
            <p:cNvSpPr txBox="1">
              <a:spLocks/>
            </p:cNvSpPr>
            <p:nvPr/>
          </p:nvSpPr>
          <p:spPr>
            <a:xfrm>
              <a:off x="4134132" y="1913336"/>
              <a:ext cx="1671584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2. Discuss implementation timeline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CD54D6-1997-424E-95FE-54831F37BD0F}"/>
                </a:ext>
              </a:extLst>
            </p:cNvPr>
            <p:cNvSpPr txBox="1">
              <a:spLocks/>
            </p:cNvSpPr>
            <p:nvPr/>
          </p:nvSpPr>
          <p:spPr>
            <a:xfrm>
              <a:off x="10886801" y="1913336"/>
              <a:ext cx="763513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30 mins                           </a:t>
              </a:r>
              <a:endParaRPr lang="ja-JP" altLang="en-US" sz="1800" dirty="0">
                <a:latin typeface="Segoe UI" panose="020B0502040204020203" pitchFamily="34" charset="0"/>
                <a:ea typeface="Arial Unicode MS" panose="020B0604020202020204"/>
                <a:sym typeface="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D92EEF-BE07-4C09-9D28-175A48106A43}"/>
                </a:ext>
              </a:extLst>
            </p:cNvPr>
            <p:cNvSpPr txBox="1">
              <a:spLocks/>
            </p:cNvSpPr>
            <p:nvPr/>
          </p:nvSpPr>
          <p:spPr>
            <a:xfrm>
              <a:off x="6112338" y="1900668"/>
              <a:ext cx="4720855" cy="553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Share potential phases and timelines for the fee schedule release / implementation </a:t>
              </a:r>
            </a:p>
          </p:txBody>
        </p:sp>
      </p:grpSp>
      <p:grpSp>
        <p:nvGrpSpPr>
          <p:cNvPr id="12" name="Group 11" descr="Review fee schedule scope of services">
            <a:extLst>
              <a:ext uri="{FF2B5EF4-FFF2-40B4-BE49-F238E27FC236}">
                <a16:creationId xmlns:a16="http://schemas.microsoft.com/office/drawing/2014/main" id="{E1877F15-F4A3-72D7-AB41-D4D6EBDA862D}"/>
              </a:ext>
            </a:extLst>
          </p:cNvPr>
          <p:cNvGrpSpPr/>
          <p:nvPr/>
        </p:nvGrpSpPr>
        <p:grpSpPr>
          <a:xfrm>
            <a:off x="3811970" y="2715026"/>
            <a:ext cx="8237157" cy="741176"/>
            <a:chOff x="4143841" y="2878103"/>
            <a:chExt cx="7517058" cy="74117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1327BBF-9D93-4FB5-8719-5D81545B4181}"/>
                </a:ext>
              </a:extLst>
            </p:cNvPr>
            <p:cNvSpPr txBox="1">
              <a:spLocks/>
            </p:cNvSpPr>
            <p:nvPr/>
          </p:nvSpPr>
          <p:spPr>
            <a:xfrm>
              <a:off x="4143841" y="2927043"/>
              <a:ext cx="1662613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</a:rPr>
                <a:t>3. Review fee schedule </a:t>
              </a:r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scope of services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388B44F-CCE8-417B-A7B4-FA2D891F3002}"/>
                </a:ext>
              </a:extLst>
            </p:cNvPr>
            <p:cNvSpPr txBox="1">
              <a:spLocks/>
            </p:cNvSpPr>
            <p:nvPr/>
          </p:nvSpPr>
          <p:spPr>
            <a:xfrm>
              <a:off x="10892161" y="2927043"/>
              <a:ext cx="768738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 mins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E7DEF38-3B40-4C38-8330-7FC40D427A43}"/>
                </a:ext>
              </a:extLst>
            </p:cNvPr>
            <p:cNvSpPr txBox="1">
              <a:spLocks/>
            </p:cNvSpPr>
            <p:nvPr/>
          </p:nvSpPr>
          <p:spPr>
            <a:xfrm>
              <a:off x="6111024" y="2878103"/>
              <a:ext cx="4748119" cy="74117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Review scope of services included in the fee schedule, discussing variations for TK-12 and higher education</a:t>
              </a:r>
            </a:p>
          </p:txBody>
        </p:sp>
      </p:grpSp>
      <p:grpSp>
        <p:nvGrpSpPr>
          <p:cNvPr id="11" name="Group 10" descr="Discuss TA and Support Needs">
            <a:extLst>
              <a:ext uri="{FF2B5EF4-FFF2-40B4-BE49-F238E27FC236}">
                <a16:creationId xmlns:a16="http://schemas.microsoft.com/office/drawing/2014/main" id="{6FCDAD87-9E3F-D685-FE33-3009CD4A39C7}"/>
              </a:ext>
            </a:extLst>
          </p:cNvPr>
          <p:cNvGrpSpPr/>
          <p:nvPr/>
        </p:nvGrpSpPr>
        <p:grpSpPr>
          <a:xfrm>
            <a:off x="3817426" y="3700642"/>
            <a:ext cx="8231701" cy="830997"/>
            <a:chOff x="4145006" y="3789314"/>
            <a:chExt cx="7489782" cy="83099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0236BA-350A-407B-B21B-67CC552DDC01}"/>
                </a:ext>
              </a:extLst>
            </p:cNvPr>
            <p:cNvSpPr txBox="1">
              <a:spLocks/>
            </p:cNvSpPr>
            <p:nvPr/>
          </p:nvSpPr>
          <p:spPr>
            <a:xfrm>
              <a:off x="4145006" y="3789314"/>
              <a:ext cx="1397611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</a:rPr>
                <a:t>4. Discuss </a:t>
              </a:r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TA and Support Needs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363576-C06E-4CD5-AF6A-20CD1644D5C8}"/>
                </a:ext>
              </a:extLst>
            </p:cNvPr>
            <p:cNvSpPr txBox="1">
              <a:spLocks/>
            </p:cNvSpPr>
            <p:nvPr/>
          </p:nvSpPr>
          <p:spPr>
            <a:xfrm>
              <a:off x="10875650" y="3978465"/>
              <a:ext cx="759138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15 mins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43ADCB-4554-4720-B666-D7CEA8FEBDD4}"/>
                </a:ext>
              </a:extLst>
            </p:cNvPr>
            <p:cNvSpPr txBox="1">
              <a:spLocks/>
            </p:cNvSpPr>
            <p:nvPr/>
          </p:nvSpPr>
          <p:spPr>
            <a:xfrm>
              <a:off x="6087293" y="3978465"/>
              <a:ext cx="4748119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IN" altLang="ja-JP" sz="1800" dirty="0" err="1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Jamboard</a:t>
              </a:r>
              <a:r>
                <a:rPr lang="en-IN" altLang="ja-JP" sz="1800" dirty="0">
                  <a:latin typeface="Segoe UI" panose="020B0502040204020203" pitchFamily="34" charset="0"/>
                  <a:ea typeface="Arial Unicode MS" panose="020B0604020202020204"/>
                  <a:sym typeface=""/>
                </a:rPr>
                <a:t> activity: Discuss potential support for fee schedule implementation </a:t>
              </a:r>
            </a:p>
          </p:txBody>
        </p:sp>
      </p:grpSp>
      <p:grpSp>
        <p:nvGrpSpPr>
          <p:cNvPr id="9" name="Group 8" descr="Discuss school-linked grants design">
            <a:extLst>
              <a:ext uri="{FF2B5EF4-FFF2-40B4-BE49-F238E27FC236}">
                <a16:creationId xmlns:a16="http://schemas.microsoft.com/office/drawing/2014/main" id="{9F051EDC-CE3E-6E84-D10A-D9ECB8E0EEE8}"/>
              </a:ext>
            </a:extLst>
          </p:cNvPr>
          <p:cNvGrpSpPr/>
          <p:nvPr/>
        </p:nvGrpSpPr>
        <p:grpSpPr>
          <a:xfrm>
            <a:off x="3811970" y="4632316"/>
            <a:ext cx="8229929" cy="830997"/>
            <a:chOff x="3962399" y="4858483"/>
            <a:chExt cx="7665657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C23B03-33FB-AF12-7A67-68B03EDA5A43}"/>
                </a:ext>
              </a:extLst>
            </p:cNvPr>
            <p:cNvSpPr txBox="1">
              <a:spLocks/>
            </p:cNvSpPr>
            <p:nvPr/>
          </p:nvSpPr>
          <p:spPr>
            <a:xfrm>
              <a:off x="3962399" y="4858483"/>
              <a:ext cx="1556367" cy="83099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</a:rPr>
                <a:t>5. Discuss </a:t>
              </a:r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school-linked grants design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1FD884-DFFF-B9DA-45A0-928F02765A9B}"/>
                </a:ext>
              </a:extLst>
            </p:cNvPr>
            <p:cNvSpPr txBox="1">
              <a:spLocks/>
            </p:cNvSpPr>
            <p:nvPr/>
          </p:nvSpPr>
          <p:spPr>
            <a:xfrm>
              <a:off x="5985462" y="4904649"/>
              <a:ext cx="4748119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Share updates on the administration structure for the school-linked grants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5AA84D-5DE4-19CF-06F1-E6B888562104}"/>
                </a:ext>
              </a:extLst>
            </p:cNvPr>
            <p:cNvSpPr txBox="1">
              <a:spLocks/>
            </p:cNvSpPr>
            <p:nvPr/>
          </p:nvSpPr>
          <p:spPr>
            <a:xfrm>
              <a:off x="10875650" y="4904649"/>
              <a:ext cx="752406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10 mins</a:t>
              </a:r>
            </a:p>
          </p:txBody>
        </p:sp>
      </p:grpSp>
      <p:grpSp>
        <p:nvGrpSpPr>
          <p:cNvPr id="7" name="Group 6" descr="Outline next steps and address questions">
            <a:extLst>
              <a:ext uri="{FF2B5EF4-FFF2-40B4-BE49-F238E27FC236}">
                <a16:creationId xmlns:a16="http://schemas.microsoft.com/office/drawing/2014/main" id="{3CB6B995-7EE6-8C6A-F22E-A1E1E6BBA754}"/>
              </a:ext>
            </a:extLst>
          </p:cNvPr>
          <p:cNvGrpSpPr/>
          <p:nvPr/>
        </p:nvGrpSpPr>
        <p:grpSpPr>
          <a:xfrm>
            <a:off x="3817426" y="5634487"/>
            <a:ext cx="8231700" cy="1107996"/>
            <a:chOff x="3924988" y="5824827"/>
            <a:chExt cx="773590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24AF1C-5AE2-4093-BA52-95399CDB8666}"/>
                </a:ext>
              </a:extLst>
            </p:cNvPr>
            <p:cNvSpPr txBox="1">
              <a:spLocks/>
            </p:cNvSpPr>
            <p:nvPr/>
          </p:nvSpPr>
          <p:spPr>
            <a:xfrm>
              <a:off x="3924988" y="5824827"/>
              <a:ext cx="1558913" cy="110799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6. Outline next steps and address questions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061519-1E48-4B56-8260-44E70193CC88}"/>
                </a:ext>
              </a:extLst>
            </p:cNvPr>
            <p:cNvSpPr txBox="1">
              <a:spLocks/>
            </p:cNvSpPr>
            <p:nvPr/>
          </p:nvSpPr>
          <p:spPr>
            <a:xfrm>
              <a:off x="10901759" y="5824827"/>
              <a:ext cx="759138" cy="27699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 mins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58F330-9DF9-4C3E-A0CD-F3AB24C1C013}"/>
                </a:ext>
              </a:extLst>
            </p:cNvPr>
            <p:cNvSpPr txBox="1">
              <a:spLocks/>
            </p:cNvSpPr>
            <p:nvPr/>
          </p:nvSpPr>
          <p:spPr>
            <a:xfrm>
              <a:off x="5945194" y="5824827"/>
              <a:ext cx="4748119" cy="90794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Review next steps and upcoming FSWG meetings</a:t>
              </a:r>
            </a:p>
            <a:p>
              <a:r>
                <a:rPr lang="en-US" sz="180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Discuss updates and design decisions shared </a:t>
              </a:r>
            </a:p>
          </p:txBody>
        </p:sp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C835960-55B1-47E1-BE35-E436D413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4219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C835960-55B1-47E1-BE35-E436D4139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52C8ED-271E-49BC-A213-FA7B42E4A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699938"/>
            <a:ext cx="7909729" cy="0"/>
          </a:xfrm>
          <a:prstGeom prst="straightConnector1">
            <a:avLst/>
          </a:prstGeom>
          <a:ln w="1270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F8C5D8-747E-440F-952D-F344E1885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3613811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EBD0917-D7D5-4C0C-9780-578399FA7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85536" y="2655297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. Source">
            <a:extLst>
              <a:ext uri="{FF2B5EF4-FFF2-40B4-BE49-F238E27FC236}">
                <a16:creationId xmlns:a16="http://schemas.microsoft.com/office/drawing/2014/main" id="{A0254AFD-5977-4569-B51D-7E89B7F3A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offline input as of 02/06/23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44AB4F0-1ED3-4D0B-A089-88A373659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25059" y="5525815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ticker">
            <a:extLst>
              <a:ext uri="{FF2B5EF4-FFF2-40B4-BE49-F238E27FC236}">
                <a16:creationId xmlns:a16="http://schemas.microsoft.com/office/drawing/2014/main" id="{67A03110-B7CD-4EBB-8121-C9399B241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3878179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C62734D-9F15-4742-A324-C54514EA3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34658" y="1699295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65C049B-62C5-5395-6604-8EE203EBE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85536" y="4569813"/>
            <a:ext cx="7909729" cy="0"/>
          </a:xfrm>
          <a:prstGeom prst="straightConnector1">
            <a:avLst/>
          </a:prstGeom>
          <a:ln w="6350">
            <a:solidFill>
              <a:srgbClr val="7F7F7F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4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4CB1BD9-EA96-4DC8-A694-C5D124A05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3472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44CB1BD9-EA96-4DC8-A694-C5D124A05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. Slide Title">
            <a:extLst>
              <a:ext uri="{FF2B5EF4-FFF2-40B4-BE49-F238E27FC236}">
                <a16:creationId xmlns:a16="http://schemas.microsoft.com/office/drawing/2014/main" id="{9DD7B90A-DC52-4F25-9BC6-C85B1F53F73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3. Next steps for the fee schedule scope of services</a:t>
            </a:r>
          </a:p>
        </p:txBody>
      </p:sp>
      <p:sp>
        <p:nvSpPr>
          <p:cNvPr id="197" name="5. Source">
            <a:extLst>
              <a:ext uri="{FF2B5EF4-FFF2-40B4-BE49-F238E27FC236}">
                <a16:creationId xmlns:a16="http://schemas.microsoft.com/office/drawing/2014/main" id="{879AB900-36EE-4F5F-96C6-8E164CBB8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63424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Fee Schedule Workgroup session on 12/5/2022; DHCS Working Session on 12/15/2022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BEC1-0E98-4F6F-8CD5-785DBBA7B76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6" y="1603413"/>
            <a:ext cx="11081764" cy="24416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2100"/>
              </a:spcBef>
              <a:buNone/>
            </a:pPr>
            <a:r>
              <a:rPr lang="en-US" sz="2400" dirty="0">
                <a:cs typeface="Arial"/>
              </a:rPr>
              <a:t>For each of the services included in the fee schedule, DHCS will publish:</a:t>
            </a:r>
          </a:p>
          <a:p>
            <a:pPr lvl="1">
              <a:spcBef>
                <a:spcPts val="105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Relevant </a:t>
            </a:r>
            <a:r>
              <a:rPr lang="en-US" sz="2200" b="1" dirty="0">
                <a:cs typeface="Arial"/>
              </a:rPr>
              <a:t>CPT / HCPCS codes</a:t>
            </a:r>
          </a:p>
          <a:p>
            <a:pPr lvl="1">
              <a:spcBef>
                <a:spcPts val="105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cs typeface="Arial"/>
              </a:rPr>
              <a:t>Eligible provider types </a:t>
            </a:r>
            <a:r>
              <a:rPr lang="en-US" sz="2200" dirty="0">
                <a:cs typeface="Arial"/>
              </a:rPr>
              <a:t>to deliver service</a:t>
            </a:r>
          </a:p>
          <a:p>
            <a:pPr lvl="1">
              <a:spcBef>
                <a:spcPts val="105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cs typeface="Arial"/>
              </a:rPr>
              <a:t>Reimbursement rates</a:t>
            </a:r>
          </a:p>
          <a:p>
            <a:pPr lvl="1">
              <a:spcBef>
                <a:spcPts val="105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cs typeface="Arial"/>
              </a:rPr>
              <a:t>Additional rate modifiers </a:t>
            </a:r>
            <a:r>
              <a:rPr lang="en-US" sz="2200" dirty="0">
                <a:cs typeface="Arial"/>
              </a:rPr>
              <a:t>(e.g., for telehealth), as appropriate</a:t>
            </a:r>
            <a:endParaRPr lang="en-US" sz="2200" dirty="0"/>
          </a:p>
        </p:txBody>
      </p:sp>
      <p:sp>
        <p:nvSpPr>
          <p:cNvPr id="2" name="Sticker">
            <a:extLst>
              <a:ext uri="{FF2B5EF4-FFF2-40B4-BE49-F238E27FC236}">
                <a16:creationId xmlns:a16="http://schemas.microsoft.com/office/drawing/2014/main" id="{48929D1B-E41A-CCFF-4F08-DA4BB93DC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895A8F6E-19D9-6659-BF41-9168FEC94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2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2278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8" name="Object 3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sz="3200" dirty="0"/>
              <a:t>4. Fee schedule technical assistance/support needs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4D6DC649-333F-4B74-900D-89C7EB96F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452409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3085E1FF-E3B4-4D73-A743-27DB34E8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1/5/2023</a:t>
            </a:r>
          </a:p>
        </p:txBody>
      </p:sp>
    </p:spTree>
    <p:extLst>
      <p:ext uri="{BB962C8B-B14F-4D97-AF65-F5344CB8AC3E}">
        <p14:creationId xmlns:p14="http://schemas.microsoft.com/office/powerpoint/2010/main" val="361920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8BCE8AB-B374-42F4-A004-7DCAD3D7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08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95" imgH="396" progId="TCLayout.ActiveDocument.1">
                  <p:embed/>
                </p:oleObj>
              </mc:Choice>
              <mc:Fallback>
                <p:oleObj name="think-cell Slide" r:id="rId27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BCE8AB-B374-42F4-A004-7DCAD3D77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059946B7-BC24-40D2-9C38-CA1433FDC48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4. For discussion: What technical assistance or support structures would be most helpful?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B0BE3-13C4-46C7-AAB1-53FA319F981A}"/>
              </a:ext>
            </a:extLst>
          </p:cNvPr>
          <p:cNvSpPr txBox="1"/>
          <p:nvPr/>
        </p:nvSpPr>
        <p:spPr>
          <a:xfrm>
            <a:off x="554736" y="1105244"/>
            <a:ext cx="19775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Process step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6C2C9-64B1-49BB-BF7C-1C87C7FF344F}"/>
              </a:ext>
            </a:extLst>
          </p:cNvPr>
          <p:cNvSpPr txBox="1"/>
          <p:nvPr/>
        </p:nvSpPr>
        <p:spPr>
          <a:xfrm>
            <a:off x="2617307" y="1105244"/>
            <a:ext cx="509555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Potential technical assistance topics </a:t>
            </a:r>
            <a:r>
              <a:rPr lang="en-US" sz="1100" i="1" dirty="0"/>
              <a:t>(non exhaustive)</a:t>
            </a:r>
            <a:endParaRPr lang="en-US" b="1" i="1" dirty="0"/>
          </a:p>
        </p:txBody>
      </p:sp>
      <p:cxnSp>
        <p:nvCxnSpPr>
          <p:cNvPr id="20" name="LineBasicDefault 20">
            <a:extLst>
              <a:ext uri="{FF2B5EF4-FFF2-40B4-BE49-F238E27FC236}">
                <a16:creationId xmlns:a16="http://schemas.microsoft.com/office/drawing/2014/main" id="{524E6C9D-3650-45A9-81EF-E12F4AC21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54735" y="1370687"/>
            <a:ext cx="7073947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ChevronBlue 26">
            <a:extLst>
              <a:ext uri="{FF2B5EF4-FFF2-40B4-BE49-F238E27FC236}">
                <a16:creationId xmlns:a16="http://schemas.microsoft.com/office/drawing/2014/main" id="{FA89B508-A035-49D9-AF4E-FAD14562D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136033" y="1176995"/>
            <a:ext cx="396228" cy="396228"/>
            <a:chOff x="1016000" y="1016000"/>
            <a:chExt cx="396228" cy="3962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6CDC5F-BB79-446B-8A06-886842FBA18F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5A3FA17-448C-4B98-86C1-8A9C1042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cxnSp>
        <p:nvCxnSpPr>
          <p:cNvPr id="44" name="LineBasicDefault 20">
            <a:extLst>
              <a:ext uri="{FF2B5EF4-FFF2-40B4-BE49-F238E27FC236}">
                <a16:creationId xmlns:a16="http://schemas.microsoft.com/office/drawing/2014/main" id="{D0BA2842-4E0D-4F85-8B6A-337319888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54735" y="2534366"/>
            <a:ext cx="7073947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BasicDefault 20">
            <a:extLst>
              <a:ext uri="{FF2B5EF4-FFF2-40B4-BE49-F238E27FC236}">
                <a16:creationId xmlns:a16="http://schemas.microsoft.com/office/drawing/2014/main" id="{55FF69B0-3E20-4F03-8045-2A037EE6B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54735" y="3492565"/>
            <a:ext cx="7073947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BasicDefault 20">
            <a:extLst>
              <a:ext uri="{FF2B5EF4-FFF2-40B4-BE49-F238E27FC236}">
                <a16:creationId xmlns:a16="http://schemas.microsoft.com/office/drawing/2014/main" id="{17B4C725-4B56-4906-B3B7-3C691F4F8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54735" y="4553504"/>
            <a:ext cx="7073947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BasicDefault 20">
            <a:extLst>
              <a:ext uri="{FF2B5EF4-FFF2-40B4-BE49-F238E27FC236}">
                <a16:creationId xmlns:a16="http://schemas.microsoft.com/office/drawing/2014/main" id="{A5D79925-B10C-4BE1-A895-CD59E33E3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554735" y="5614443"/>
            <a:ext cx="7073947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 descr="Provider Enrollment">
            <a:extLst>
              <a:ext uri="{FF2B5EF4-FFF2-40B4-BE49-F238E27FC236}">
                <a16:creationId xmlns:a16="http://schemas.microsoft.com/office/drawing/2014/main" id="{D2D42E79-350F-5087-E897-A04CA2BF8DEF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54734" y="1408077"/>
            <a:ext cx="7500751" cy="1107996"/>
            <a:chOff x="554736" y="1445664"/>
            <a:chExt cx="6695069" cy="1192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55C9B6-29C9-471A-A106-0BACFEBBE762}"/>
                </a:ext>
              </a:extLst>
            </p:cNvPr>
            <p:cNvSpPr txBox="1"/>
            <p:nvPr/>
          </p:nvSpPr>
          <p:spPr>
            <a:xfrm>
              <a:off x="1054930" y="1445664"/>
              <a:ext cx="1155145" cy="596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/>
                <a:t>Provider enrollment</a:t>
              </a:r>
            </a:p>
          </p:txBody>
        </p:sp>
        <p:pic>
          <p:nvPicPr>
            <p:cNvPr id="33" name="CustomIcon">
              <a:extLst>
                <a:ext uri="{FF2B5EF4-FFF2-40B4-BE49-F238E27FC236}">
                  <a16:creationId xmlns:a16="http://schemas.microsoft.com/office/drawing/2014/main" id="{79A0147D-2CFF-4EC7-B324-445FF878519D}"/>
                </a:ext>
              </a:extLst>
            </p:cNvPr>
            <p:cNvPicPr>
              <a:picLocks/>
            </p:cNvPicPr>
            <p:nvPr>
              <p:custDataLst>
                <p:tags r:id="rId23"/>
              </p:custDataLst>
            </p:nvPr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554736" y="1445664"/>
              <a:ext cx="425057" cy="48291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9081F5-E5C8-4B6E-954E-0D948B1E9079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2406946" y="1445664"/>
              <a:ext cx="4842859" cy="11926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Understanding provider enrollment process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Relationships between LEA and health plans or counties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Contracting or hiring BH providers including PPS</a:t>
              </a:r>
            </a:p>
          </p:txBody>
        </p:sp>
      </p:grpSp>
      <p:grpSp>
        <p:nvGrpSpPr>
          <p:cNvPr id="13" name="Group 12" descr="Delivery of services">
            <a:extLst>
              <a:ext uri="{FF2B5EF4-FFF2-40B4-BE49-F238E27FC236}">
                <a16:creationId xmlns:a16="http://schemas.microsoft.com/office/drawing/2014/main" id="{74CD83C8-A10B-9234-1F00-3BE2751F7B3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54736" y="2603216"/>
            <a:ext cx="6905430" cy="830997"/>
            <a:chOff x="554736" y="2634364"/>
            <a:chExt cx="6905430" cy="893245"/>
          </a:xfrm>
        </p:grpSpPr>
        <p:pic>
          <p:nvPicPr>
            <p:cNvPr id="34" name="CustomIcon">
              <a:extLst>
                <a:ext uri="{FF2B5EF4-FFF2-40B4-BE49-F238E27FC236}">
                  <a16:creationId xmlns:a16="http://schemas.microsoft.com/office/drawing/2014/main" id="{C51AE91F-5671-4D1D-817F-01B977F745FF}"/>
                </a:ext>
              </a:extLst>
            </p:cNvPr>
            <p:cNvPicPr>
              <a:picLocks/>
            </p:cNvPicPr>
            <p:nvPr>
              <p:custDataLst>
                <p:tags r:id="rId21"/>
              </p:custDataLst>
            </p:nvPr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54736" y="2634364"/>
              <a:ext cx="425057" cy="482914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23D3AA-5248-7527-29EC-9F8C69268801}"/>
                </a:ext>
              </a:extLst>
            </p:cNvPr>
            <p:cNvGrpSpPr/>
            <p:nvPr/>
          </p:nvGrpSpPr>
          <p:grpSpPr>
            <a:xfrm>
              <a:off x="1054931" y="2634364"/>
              <a:ext cx="6405235" cy="893245"/>
              <a:chOff x="1054931" y="2634364"/>
              <a:chExt cx="6405235" cy="89324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D8850E7-547B-40D8-AFF1-B2C372B93C0C}"/>
                  </a:ext>
                </a:extLst>
              </p:cNvPr>
              <p:cNvSpPr txBox="1"/>
              <p:nvPr/>
            </p:nvSpPr>
            <p:spPr>
              <a:xfrm>
                <a:off x="1054931" y="2634364"/>
                <a:ext cx="992530" cy="8932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Delivery of services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6D2DDE-051B-427E-BCCF-730CC804EEB5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617307" y="2634364"/>
                <a:ext cx="4842859" cy="8932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Ensuring infrastructure support for expansion of services (e.g., physical space)</a:t>
                </a:r>
              </a:p>
              <a:p>
                <a:pPr marL="28575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Understanding student eligibility for services</a:t>
                </a:r>
              </a:p>
            </p:txBody>
          </p:sp>
        </p:grpSp>
      </p:grpSp>
      <p:grpSp>
        <p:nvGrpSpPr>
          <p:cNvPr id="7" name="Group 6" descr="Claims submission">
            <a:extLst>
              <a:ext uri="{FF2B5EF4-FFF2-40B4-BE49-F238E27FC236}">
                <a16:creationId xmlns:a16="http://schemas.microsoft.com/office/drawing/2014/main" id="{6538FF4C-26E2-D375-1185-88013FF75516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54736" y="3530594"/>
            <a:ext cx="6905430" cy="830997"/>
            <a:chOff x="554736" y="3810240"/>
            <a:chExt cx="6905430" cy="8932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228FFE-0FA5-490F-BB44-5ED9BDFFBC4E}"/>
                </a:ext>
              </a:extLst>
            </p:cNvPr>
            <p:cNvSpPr txBox="1"/>
            <p:nvPr/>
          </p:nvSpPr>
          <p:spPr>
            <a:xfrm>
              <a:off x="1054930" y="3810240"/>
              <a:ext cx="1354345" cy="595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/>
                <a:t>Claims submission</a:t>
              </a:r>
            </a:p>
          </p:txBody>
        </p:sp>
        <p:pic>
          <p:nvPicPr>
            <p:cNvPr id="37" name="CustomIcon">
              <a:extLst>
                <a:ext uri="{FF2B5EF4-FFF2-40B4-BE49-F238E27FC236}">
                  <a16:creationId xmlns:a16="http://schemas.microsoft.com/office/drawing/2014/main" id="{F2436186-8A4F-4744-9705-030E448D5C68}"/>
                </a:ext>
              </a:extLst>
            </p:cNvPr>
            <p:cNvPicPr>
              <a:picLocks/>
            </p:cNvPicPr>
            <p:nvPr>
              <p:custDataLst>
                <p:tags r:id="rId19"/>
              </p:custDataLst>
            </p:nvPr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554736" y="3810240"/>
              <a:ext cx="425057" cy="48291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F67BD6-F236-4AD2-AFFE-F6F8A7B6E672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2617307" y="3810240"/>
              <a:ext cx="4842859" cy="8932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Understanding billing requirements across funding sources (e.g., IDEA)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Submitting claims documentation</a:t>
              </a:r>
              <a:endParaRPr lang="en-US" sz="1800" baseline="30000" dirty="0"/>
            </a:p>
          </p:txBody>
        </p:sp>
      </p:grpSp>
      <p:grpSp>
        <p:nvGrpSpPr>
          <p:cNvPr id="5" name="Group 4" descr="Payment">
            <a:extLst>
              <a:ext uri="{FF2B5EF4-FFF2-40B4-BE49-F238E27FC236}">
                <a16:creationId xmlns:a16="http://schemas.microsoft.com/office/drawing/2014/main" id="{8267B7B4-4DE3-ECC8-18DF-127EE70BF4EE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554736" y="4591529"/>
            <a:ext cx="7312661" cy="830997"/>
            <a:chOff x="554736" y="4786061"/>
            <a:chExt cx="7312661" cy="8944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B6CA64-EC73-4FA0-8D8D-3B653F3FB9AB}"/>
                </a:ext>
              </a:extLst>
            </p:cNvPr>
            <p:cNvSpPr txBox="1"/>
            <p:nvPr/>
          </p:nvSpPr>
          <p:spPr>
            <a:xfrm>
              <a:off x="1054931" y="4904409"/>
              <a:ext cx="992530" cy="2981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/>
                <a:t>Payment</a:t>
              </a:r>
            </a:p>
          </p:txBody>
        </p:sp>
        <p:pic>
          <p:nvPicPr>
            <p:cNvPr id="35" name="CustomIcon">
              <a:extLst>
                <a:ext uri="{FF2B5EF4-FFF2-40B4-BE49-F238E27FC236}">
                  <a16:creationId xmlns:a16="http://schemas.microsoft.com/office/drawing/2014/main" id="{262EA83D-DE10-4759-8E5F-AFB8F9C1E45B}"/>
                </a:ext>
              </a:extLst>
            </p:cNvPr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554736" y="4786061"/>
              <a:ext cx="425057" cy="48291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69D19C-7116-409B-B411-A33FA71CD4D6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617307" y="4786061"/>
              <a:ext cx="5250090" cy="8944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Interacting with billing vendor / resolving issues Receiving and reconciling reimbursement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Paying provider contractors (as needed)</a:t>
              </a:r>
            </a:p>
          </p:txBody>
        </p:sp>
      </p:grpSp>
      <p:grpSp>
        <p:nvGrpSpPr>
          <p:cNvPr id="4" name="Group 3" descr="Reporting">
            <a:extLst>
              <a:ext uri="{FF2B5EF4-FFF2-40B4-BE49-F238E27FC236}">
                <a16:creationId xmlns:a16="http://schemas.microsoft.com/office/drawing/2014/main" id="{BC2069C3-2F07-4327-54C2-EEA264D23B8C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554736" y="5652471"/>
            <a:ext cx="6905430" cy="1107996"/>
            <a:chOff x="554736" y="5774704"/>
            <a:chExt cx="6905430" cy="1190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A50B13-AA02-4DEF-A5E8-29AB0BB6EF06}"/>
                </a:ext>
              </a:extLst>
            </p:cNvPr>
            <p:cNvSpPr txBox="1"/>
            <p:nvPr/>
          </p:nvSpPr>
          <p:spPr>
            <a:xfrm>
              <a:off x="1054931" y="5893051"/>
              <a:ext cx="1189946" cy="2977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800" b="1" dirty="0"/>
                <a:t>Reporting</a:t>
              </a:r>
              <a:r>
                <a:rPr lang="en-US" b="1" dirty="0"/>
                <a:t> </a:t>
              </a:r>
            </a:p>
          </p:txBody>
        </p:sp>
        <p:pic>
          <p:nvPicPr>
            <p:cNvPr id="36" name="CustomIcon">
              <a:extLst>
                <a:ext uri="{FF2B5EF4-FFF2-40B4-BE49-F238E27FC236}">
                  <a16:creationId xmlns:a16="http://schemas.microsoft.com/office/drawing/2014/main" id="{6E856B0A-CA9A-48B5-916B-9851B56D9A34}"/>
                </a:ext>
              </a:extLst>
            </p:cNvPr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554736" y="5774704"/>
              <a:ext cx="425057" cy="482914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3786BA-033E-40A2-8044-394EE8E61177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617307" y="5774704"/>
              <a:ext cx="4842859" cy="11909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Identifying and tracking performance indicators (e.g., range of services provided, students reached)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/>
                <a:t>Understanding compliance requirements  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2E30C60-A6CF-485B-AB58-27B4EC3E75AE}"/>
              </a:ext>
            </a:extLst>
          </p:cNvPr>
          <p:cNvSpPr txBox="1"/>
          <p:nvPr/>
        </p:nvSpPr>
        <p:spPr>
          <a:xfrm>
            <a:off x="7867397" y="828132"/>
            <a:ext cx="4097038" cy="538301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228600" lvl="1">
              <a:spcBef>
                <a:spcPct val="70000"/>
              </a:spcBef>
            </a:pPr>
            <a:r>
              <a:rPr lang="en-US" dirty="0"/>
              <a:t>The </a:t>
            </a:r>
            <a:r>
              <a:rPr lang="en-US" b="1" dirty="0"/>
              <a:t>need for potential technical assistance will likely vary by implementation partner </a:t>
            </a:r>
            <a:r>
              <a:rPr lang="en-US" dirty="0"/>
              <a:t>(e.g., K-12, Higher Ed, health plans, CBOs)</a:t>
            </a:r>
          </a:p>
          <a:p>
            <a:pPr marL="228600" lvl="1">
              <a:spcBef>
                <a:spcPct val="70000"/>
              </a:spcBef>
            </a:pPr>
            <a:r>
              <a:rPr lang="en-US" b="1" dirty="0"/>
              <a:t>Based your current role, please reflect on</a:t>
            </a:r>
            <a:r>
              <a:rPr lang="en-US" dirty="0"/>
              <a:t> the following: </a:t>
            </a:r>
          </a:p>
          <a:p>
            <a:pPr marL="571500" lvl="1" indent="-342900">
              <a:spcBef>
                <a:spcPct val="70000"/>
              </a:spcBef>
              <a:buFont typeface="+mj-lt"/>
              <a:buAutoNum type="arabicPeriod"/>
            </a:pPr>
            <a:r>
              <a:rPr lang="en-US" dirty="0"/>
              <a:t>For </a:t>
            </a:r>
            <a:r>
              <a:rPr lang="en-US" b="1" dirty="0"/>
              <a:t>what parts of the process are you most in need of technical assistance, </a:t>
            </a:r>
            <a:r>
              <a:rPr lang="en-US" dirty="0"/>
              <a:t>given your role in the process and the open topics for discussion?</a:t>
            </a:r>
          </a:p>
          <a:p>
            <a:pPr marL="571500" lvl="1" indent="-342900">
              <a:spcBef>
                <a:spcPct val="70000"/>
              </a:spcBef>
              <a:buFont typeface="+mj-lt"/>
              <a:buAutoNum type="arabicPeriod"/>
            </a:pPr>
            <a:r>
              <a:rPr lang="en-US" b="1" dirty="0"/>
              <a:t>What specific topics would you want technical assistance on and how might that best be delivered </a:t>
            </a:r>
            <a:r>
              <a:rPr lang="en-US" dirty="0"/>
              <a:t>(e.g., guidance documents, webinars, office hours, communities of learning)? </a:t>
            </a: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44CB10F8-1190-4271-9BCB-1E8433EAAFC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54735" y="659093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</a:pPr>
            <a:r>
              <a:rPr lang="en-US" dirty="0"/>
              <a:t>1. Third party claims administrator</a:t>
            </a:r>
          </a:p>
        </p:txBody>
      </p:sp>
    </p:spTree>
    <p:extLst>
      <p:ext uri="{BB962C8B-B14F-4D97-AF65-F5344CB8AC3E}">
        <p14:creationId xmlns:p14="http://schemas.microsoft.com/office/powerpoint/2010/main" val="404143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257A943-BA83-472F-A6EB-66B0F84E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144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57A943-BA83-472F-A6EB-66B0F84EC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2. Discussion: Technical assistance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9690E72-014A-4C00-B3B0-53D3DA85F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5" y="3602280"/>
            <a:ext cx="3465575" cy="630942"/>
          </a:xfrm>
        </p:spPr>
        <p:txBody>
          <a:bodyPr>
            <a:spAutoFit/>
          </a:bodyPr>
          <a:lstStyle/>
          <a:p>
            <a:r>
              <a:rPr lang="en-US" sz="1800" i="1" dirty="0"/>
              <a:t>~10 mins Jamboard activity </a:t>
            </a:r>
          </a:p>
          <a:p>
            <a:r>
              <a:rPr lang="en-US" sz="1800" i="1" dirty="0"/>
              <a:t>~10 mins discussion </a:t>
            </a:r>
          </a:p>
        </p:txBody>
      </p:sp>
      <p:grpSp>
        <p:nvGrpSpPr>
          <p:cNvPr id="12" name="Group 11" descr="Sticky notes">
            <a:extLst>
              <a:ext uri="{FF2B5EF4-FFF2-40B4-BE49-F238E27FC236}">
                <a16:creationId xmlns:a16="http://schemas.microsoft.com/office/drawing/2014/main" id="{477240BA-EE84-CD92-C0E3-91AD929F6080}"/>
              </a:ext>
            </a:extLst>
          </p:cNvPr>
          <p:cNvGrpSpPr/>
          <p:nvPr/>
        </p:nvGrpSpPr>
        <p:grpSpPr>
          <a:xfrm>
            <a:off x="4713043" y="1242060"/>
            <a:ext cx="7355985" cy="4957850"/>
            <a:chOff x="4713043" y="1242060"/>
            <a:chExt cx="7355985" cy="4957850"/>
          </a:xfrm>
        </p:grpSpPr>
        <p:cxnSp>
          <p:nvCxnSpPr>
            <p:cNvPr id="16" name="LineBasicDefault 20">
              <a:extLst>
                <a:ext uri="{FF2B5EF4-FFF2-40B4-BE49-F238E27FC236}">
                  <a16:creationId xmlns:a16="http://schemas.microsoft.com/office/drawing/2014/main" id="{174FC0F9-27BB-8206-A5EA-ED94F88E776A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4713045" y="5506504"/>
              <a:ext cx="7237117" cy="0"/>
            </a:xfrm>
            <a:prstGeom prst="straightConnector1">
              <a:avLst/>
            </a:prstGeom>
            <a:ln w="190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44062-D318-EDEE-F339-55F7D57DC1C0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4713045" y="5584357"/>
              <a:ext cx="7237117" cy="61555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After everyone has an opportunity to add notes to the </a:t>
              </a:r>
              <a:r>
                <a:rPr lang="en-US" sz="2000" b="1" i="1" dirty="0">
                  <a:solidFill>
                    <a:srgbClr val="000000"/>
                  </a:solidFill>
                  <a:latin typeface="Segoe UI"/>
                  <a:cs typeface="Arial"/>
                </a:rPr>
                <a:t>J</a:t>
              </a:r>
              <a:r>
                <a:rPr kumimoji="0" lang="en-US" sz="2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amboard</a:t>
              </a: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, ideas we will be discussed as a full group</a:t>
              </a:r>
              <a:endPara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04BEC7-F267-3364-2C45-B78589BB58AB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4713045" y="1242060"/>
              <a:ext cx="7237117" cy="366767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Please use the “sticky notes” to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denote topical areas where technical assistance (TA) may be most needed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Color the “sticky note”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/>
                </a:rPr>
                <a:t>based on your stakeholder group: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  <a:p>
              <a:pPr marL="594360" marR="0" lvl="3" indent="-155448" algn="l" defTabSz="914400" rtl="0" eaLnBrk="1" fontAlgn="auto" latinLnBrk="0" hangingPunct="1">
                <a:lnSpc>
                  <a:spcPct val="100000"/>
                </a:lnSpc>
                <a:spcBef>
                  <a:spcPts val="7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E216BB7-1553-3A40-48BD-AD97C4D3A85B}"/>
                </a:ext>
              </a:extLst>
            </p:cNvPr>
            <p:cNvGrpSpPr/>
            <p:nvPr/>
          </p:nvGrpSpPr>
          <p:grpSpPr>
            <a:xfrm>
              <a:off x="4713044" y="2453625"/>
              <a:ext cx="3632018" cy="307777"/>
              <a:chOff x="4713044" y="2453625"/>
              <a:chExt cx="3632018" cy="307777"/>
            </a:xfrm>
          </p:grpSpPr>
          <p:sp>
            <p:nvSpPr>
              <p:cNvPr id="46" name="RectangleLegend1">
                <a:extLst>
                  <a:ext uri="{FF2B5EF4-FFF2-40B4-BE49-F238E27FC236}">
                    <a16:creationId xmlns:a16="http://schemas.microsoft.com/office/drawing/2014/main" id="{0DEC2B8C-F057-6A0D-66D2-09BD2678AE8B}"/>
                  </a:ext>
                </a:extLst>
              </p:cNvPr>
              <p:cNvSpPr/>
              <p:nvPr/>
            </p:nvSpPr>
            <p:spPr>
              <a:xfrm>
                <a:off x="4713044" y="2470353"/>
                <a:ext cx="274320" cy="274320"/>
              </a:xfrm>
              <a:prstGeom prst="rect">
                <a:avLst/>
              </a:prstGeom>
              <a:solidFill>
                <a:srgbClr val="FFEB3A"/>
              </a:solidFill>
              <a:ln w="6350" cap="sq">
                <a:solidFill>
                  <a:schemeClr val="bg1">
                    <a:lumMod val="8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Legend1">
                <a:extLst>
                  <a:ext uri="{FF2B5EF4-FFF2-40B4-BE49-F238E27FC236}">
                    <a16:creationId xmlns:a16="http://schemas.microsoft.com/office/drawing/2014/main" id="{A9B0F49A-B008-C782-F45D-F7B82C116B04}"/>
                  </a:ext>
                </a:extLst>
              </p:cNvPr>
              <p:cNvSpPr txBox="1"/>
              <p:nvPr/>
            </p:nvSpPr>
            <p:spPr>
              <a:xfrm>
                <a:off x="5126873" y="2453625"/>
                <a:ext cx="3218189" cy="30777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spcBef>
                    <a:spcPts val="700"/>
                  </a:spcBef>
                </a:pPr>
                <a:r>
                  <a:rPr lang="en-US" sz="2000" dirty="0"/>
                  <a:t>K-12 COEs and LEAs (Yellow)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E62A5B-1518-B736-529C-C1EBACC016A6}"/>
                </a:ext>
              </a:extLst>
            </p:cNvPr>
            <p:cNvGrpSpPr/>
            <p:nvPr/>
          </p:nvGrpSpPr>
          <p:grpSpPr>
            <a:xfrm>
              <a:off x="4713043" y="3055770"/>
              <a:ext cx="3612718" cy="307777"/>
              <a:chOff x="4713043" y="3013112"/>
              <a:chExt cx="3612718" cy="307777"/>
            </a:xfrm>
          </p:grpSpPr>
          <p:sp>
            <p:nvSpPr>
              <p:cNvPr id="44" name="RectangleLegend2">
                <a:extLst>
                  <a:ext uri="{FF2B5EF4-FFF2-40B4-BE49-F238E27FC236}">
                    <a16:creationId xmlns:a16="http://schemas.microsoft.com/office/drawing/2014/main" id="{7CA2E35D-40FB-6E7F-7651-DB74A03C8CA6}"/>
                  </a:ext>
                </a:extLst>
              </p:cNvPr>
              <p:cNvSpPr/>
              <p:nvPr/>
            </p:nvSpPr>
            <p:spPr>
              <a:xfrm>
                <a:off x="4713043" y="3029840"/>
                <a:ext cx="274320" cy="274320"/>
              </a:xfrm>
              <a:prstGeom prst="rect">
                <a:avLst/>
              </a:prstGeom>
              <a:solidFill>
                <a:srgbClr val="FFC000"/>
              </a:solidFill>
              <a:ln w="6350" cap="sq">
                <a:solidFill>
                  <a:schemeClr val="bg1">
                    <a:lumMod val="8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Legend2">
                <a:extLst>
                  <a:ext uri="{FF2B5EF4-FFF2-40B4-BE49-F238E27FC236}">
                    <a16:creationId xmlns:a16="http://schemas.microsoft.com/office/drawing/2014/main" id="{1431163E-ACE4-E9FF-DBA3-E04664F789A1}"/>
                  </a:ext>
                </a:extLst>
              </p:cNvPr>
              <p:cNvSpPr txBox="1"/>
              <p:nvPr/>
            </p:nvSpPr>
            <p:spPr>
              <a:xfrm>
                <a:off x="5126872" y="3013112"/>
                <a:ext cx="3198889" cy="30777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spcBef>
                    <a:spcPts val="700"/>
                  </a:spcBef>
                </a:pPr>
                <a:r>
                  <a:rPr lang="en-US" sz="2000" dirty="0"/>
                  <a:t>Higher Ed partners (Orange)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F581F4-1363-24C6-0553-C97C33C8C26C}"/>
                </a:ext>
              </a:extLst>
            </p:cNvPr>
            <p:cNvGrpSpPr/>
            <p:nvPr/>
          </p:nvGrpSpPr>
          <p:grpSpPr>
            <a:xfrm>
              <a:off x="4713043" y="3657915"/>
              <a:ext cx="5253102" cy="307777"/>
              <a:chOff x="4713043" y="3426160"/>
              <a:chExt cx="5253102" cy="307777"/>
            </a:xfrm>
          </p:grpSpPr>
          <p:sp>
            <p:nvSpPr>
              <p:cNvPr id="36" name="RectangleLegend3">
                <a:extLst>
                  <a:ext uri="{FF2B5EF4-FFF2-40B4-BE49-F238E27FC236}">
                    <a16:creationId xmlns:a16="http://schemas.microsoft.com/office/drawing/2014/main" id="{3E0EF178-F155-D40C-948C-78C29CC7B48D}"/>
                  </a:ext>
                </a:extLst>
              </p:cNvPr>
              <p:cNvSpPr/>
              <p:nvPr/>
            </p:nvSpPr>
            <p:spPr>
              <a:xfrm>
                <a:off x="4713043" y="3442888"/>
                <a:ext cx="274320" cy="274320"/>
              </a:xfrm>
              <a:prstGeom prst="rect">
                <a:avLst/>
              </a:prstGeom>
              <a:solidFill>
                <a:srgbClr val="FF80AB"/>
              </a:solidFill>
              <a:ln w="6350" cap="sq">
                <a:solidFill>
                  <a:schemeClr val="bg1">
                    <a:lumMod val="8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Legend3">
                <a:extLst>
                  <a:ext uri="{FF2B5EF4-FFF2-40B4-BE49-F238E27FC236}">
                    <a16:creationId xmlns:a16="http://schemas.microsoft.com/office/drawing/2014/main" id="{D633387E-194F-F5A0-5FC2-F654D665D715}"/>
                  </a:ext>
                </a:extLst>
              </p:cNvPr>
              <p:cNvSpPr txBox="1"/>
              <p:nvPr/>
            </p:nvSpPr>
            <p:spPr>
              <a:xfrm>
                <a:off x="5126872" y="3426160"/>
                <a:ext cx="4839273" cy="30777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spcBef>
                    <a:spcPts val="700"/>
                  </a:spcBef>
                </a:pPr>
                <a:r>
                  <a:rPr lang="en-US" sz="2000" dirty="0"/>
                  <a:t>Health Plans (Medi-Cal, Commercial) (Pink)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4784967-E74F-8A28-9B46-76E84E65B4B6}"/>
                </a:ext>
              </a:extLst>
            </p:cNvPr>
            <p:cNvGrpSpPr/>
            <p:nvPr/>
          </p:nvGrpSpPr>
          <p:grpSpPr>
            <a:xfrm>
              <a:off x="4713043" y="4260060"/>
              <a:ext cx="5550620" cy="307777"/>
              <a:chOff x="4713043" y="3843247"/>
              <a:chExt cx="5550620" cy="307777"/>
            </a:xfrm>
          </p:grpSpPr>
          <p:sp>
            <p:nvSpPr>
              <p:cNvPr id="33" name="RectangleLegend4">
                <a:extLst>
                  <a:ext uri="{FF2B5EF4-FFF2-40B4-BE49-F238E27FC236}">
                    <a16:creationId xmlns:a16="http://schemas.microsoft.com/office/drawing/2014/main" id="{097A4D1F-8E5A-1DA4-3489-C697074F274E}"/>
                  </a:ext>
                </a:extLst>
              </p:cNvPr>
              <p:cNvSpPr/>
              <p:nvPr/>
            </p:nvSpPr>
            <p:spPr>
              <a:xfrm>
                <a:off x="4713043" y="3859975"/>
                <a:ext cx="274320" cy="274320"/>
              </a:xfrm>
              <a:prstGeom prst="rect">
                <a:avLst/>
              </a:prstGeom>
              <a:solidFill>
                <a:srgbClr val="80DEEA"/>
              </a:solidFill>
              <a:ln w="6350" cap="sq">
                <a:solidFill>
                  <a:schemeClr val="bg1">
                    <a:lumMod val="8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Legend4">
                <a:extLst>
                  <a:ext uri="{FF2B5EF4-FFF2-40B4-BE49-F238E27FC236}">
                    <a16:creationId xmlns:a16="http://schemas.microsoft.com/office/drawing/2014/main" id="{A5D82D8F-BD0E-5DCF-6FBD-B3778A6CA301}"/>
                  </a:ext>
                </a:extLst>
              </p:cNvPr>
              <p:cNvSpPr txBox="1"/>
              <p:nvPr/>
            </p:nvSpPr>
            <p:spPr>
              <a:xfrm>
                <a:off x="5126872" y="3843247"/>
                <a:ext cx="5136791" cy="30777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spcBef>
                    <a:spcPts val="700"/>
                  </a:spcBef>
                </a:pPr>
                <a:r>
                  <a:rPr lang="en-US" sz="2000" dirty="0"/>
                  <a:t>County behavioral health departments (Blue)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201BD88-B543-9ED9-AF12-5530BFBD65B8}"/>
                </a:ext>
              </a:extLst>
            </p:cNvPr>
            <p:cNvGrpSpPr/>
            <p:nvPr/>
          </p:nvGrpSpPr>
          <p:grpSpPr>
            <a:xfrm>
              <a:off x="4713043" y="4862205"/>
              <a:ext cx="7355985" cy="307777"/>
              <a:chOff x="4713043" y="4260333"/>
              <a:chExt cx="7355985" cy="307777"/>
            </a:xfrm>
          </p:grpSpPr>
          <p:sp>
            <p:nvSpPr>
              <p:cNvPr id="30" name="RectangleLegend5">
                <a:extLst>
                  <a:ext uri="{FF2B5EF4-FFF2-40B4-BE49-F238E27FC236}">
                    <a16:creationId xmlns:a16="http://schemas.microsoft.com/office/drawing/2014/main" id="{635CA37D-6DF0-BC03-8427-66EF714BD1D9}"/>
                  </a:ext>
                </a:extLst>
              </p:cNvPr>
              <p:cNvSpPr/>
              <p:nvPr/>
            </p:nvSpPr>
            <p:spPr>
              <a:xfrm>
                <a:off x="4713043" y="4277061"/>
                <a:ext cx="274320" cy="274320"/>
              </a:xfrm>
              <a:prstGeom prst="rect">
                <a:avLst/>
              </a:prstGeom>
              <a:solidFill>
                <a:srgbClr val="AEEA00"/>
              </a:solidFill>
              <a:ln w="6350" cap="sq">
                <a:solidFill>
                  <a:schemeClr val="bg1">
                    <a:lumMod val="8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Legend5">
                <a:extLst>
                  <a:ext uri="{FF2B5EF4-FFF2-40B4-BE49-F238E27FC236}">
                    <a16:creationId xmlns:a16="http://schemas.microsoft.com/office/drawing/2014/main" id="{B84E7057-C3A0-5CAF-7E56-5E0A19958415}"/>
                  </a:ext>
                </a:extLst>
              </p:cNvPr>
              <p:cNvSpPr txBox="1"/>
              <p:nvPr/>
            </p:nvSpPr>
            <p:spPr>
              <a:xfrm>
                <a:off x="5126871" y="4260333"/>
                <a:ext cx="6942157" cy="30777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>
                  <a:spcBef>
                    <a:spcPts val="700"/>
                  </a:spcBef>
                </a:pPr>
                <a:r>
                  <a:rPr lang="en-US" sz="2000" dirty="0"/>
                  <a:t>CBOs, providers, and other community organizations (Green) </a:t>
                </a:r>
              </a:p>
            </p:txBody>
          </p:sp>
        </p:grpSp>
      </p:grpSp>
      <p:sp>
        <p:nvSpPr>
          <p:cNvPr id="10" name="Sticker">
            <a:extLst>
              <a:ext uri="{FF2B5EF4-FFF2-40B4-BE49-F238E27FC236}">
                <a16:creationId xmlns:a16="http://schemas.microsoft.com/office/drawing/2014/main" id="{082C8FA4-B53B-4758-B1F8-A74068F2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468895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AS OF 02/14/23</a:t>
            </a:r>
          </a:p>
        </p:txBody>
      </p:sp>
      <p:sp>
        <p:nvSpPr>
          <p:cNvPr id="9" name="5. Source">
            <a:extLst>
              <a:ext uri="{FF2B5EF4-FFF2-40B4-BE49-F238E27FC236}">
                <a16:creationId xmlns:a16="http://schemas.microsoft.com/office/drawing/2014/main" id="{D01E91FE-60C1-4700-9B33-3F4F346BE8A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3061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Source: DHCS working session, 01/19/23</a:t>
            </a:r>
          </a:p>
        </p:txBody>
      </p:sp>
    </p:spTree>
    <p:extLst>
      <p:ext uri="{BB962C8B-B14F-4D97-AF65-F5344CB8AC3E}">
        <p14:creationId xmlns:p14="http://schemas.microsoft.com/office/powerpoint/2010/main" val="420028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6203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8" name="Object 3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5. School-linked grants design</a:t>
            </a: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4271F87A-9119-44FC-BE58-45F364B4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1/5/2023</a:t>
            </a:r>
          </a:p>
        </p:txBody>
      </p:sp>
      <p:sp>
        <p:nvSpPr>
          <p:cNvPr id="2" name="Sticker">
            <a:extLst>
              <a:ext uri="{FF2B5EF4-FFF2-40B4-BE49-F238E27FC236}">
                <a16:creationId xmlns:a16="http://schemas.microsoft.com/office/drawing/2014/main" id="{35E4D379-E29E-7206-866A-7814D20E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3752165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3458428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EBB0F8B2-683C-4A9E-B748-C50AD621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2139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95" imgH="396" progId="TCLayout.ActiveDocument.1">
                  <p:embed/>
                </p:oleObj>
              </mc:Choice>
              <mc:Fallback>
                <p:oleObj name="think-cell Slide" r:id="rId10" imgW="395" imgH="396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EBB0F8B2-683C-4A9E-B748-C50AD6215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C160002-29D5-4911-B0F8-8DF557F073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5. Support for schools in building fee schedule readiness capabilities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EA0CC-EC74-49D7-A493-3B514F3B374F}"/>
              </a:ext>
            </a:extLst>
          </p:cNvPr>
          <p:cNvSpPr txBox="1">
            <a:spLocks/>
          </p:cNvSpPr>
          <p:nvPr/>
        </p:nvSpPr>
        <p:spPr>
          <a:xfrm>
            <a:off x="554735" y="1292481"/>
            <a:ext cx="374081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Stakeholders have identified </a:t>
            </a:r>
            <a:r>
              <a:rPr lang="en-US" sz="1800" b="1" dirty="0"/>
              <a:t>needs in building capabilities to bill to a fee schedule,</a:t>
            </a:r>
            <a:r>
              <a:rPr lang="en-US" sz="1800" dirty="0"/>
              <a:t> including:</a:t>
            </a:r>
            <a:r>
              <a:rPr lang="en-US" sz="1800" baseline="30000" dirty="0"/>
              <a:t>1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86E88-F454-46BD-A0D1-A8A7CB6E399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4" y="2353677"/>
            <a:ext cx="3740818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285750" indent="-285750" algn="l" rtl="0" fontAlgn="base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+mj-lt"/>
              </a:rPr>
              <a:t>Workforce capacity to provide services,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j-lt"/>
              </a:rPr>
              <a:t> especially those requiring licensed providers</a:t>
            </a:r>
          </a:p>
          <a:p>
            <a:pPr marL="285750" indent="-285750" algn="l" rtl="0" fontAlgn="base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Dedicated physical space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for schools to provide services</a:t>
            </a:r>
          </a:p>
          <a:p>
            <a:pPr marL="285750" indent="-285750" algn="l" rtl="0" fontAlgn="base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+mj-lt"/>
              </a:rPr>
              <a:t>Expertise on managing patient data, </a:t>
            </a:r>
            <a:r>
              <a:rPr lang="en-US" sz="1800" i="0" dirty="0">
                <a:solidFill>
                  <a:srgbClr val="000000"/>
                </a:solidFill>
                <a:effectLst/>
                <a:latin typeface="+mj-lt"/>
              </a:rPr>
              <a:t>privacy,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and consent</a:t>
            </a:r>
          </a:p>
          <a:p>
            <a:pPr marL="285750" indent="-285750" algn="l" rtl="0" fontAlgn="base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Sustainable partnerships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with external behavioral health providers</a:t>
            </a:r>
          </a:p>
        </p:txBody>
      </p:sp>
      <p:cxnSp>
        <p:nvCxnSpPr>
          <p:cNvPr id="12" name="LineBasicDefault 50">
            <a:extLst>
              <a:ext uri="{FF2B5EF4-FFF2-40B4-BE49-F238E27FC236}">
                <a16:creationId xmlns:a16="http://schemas.microsoft.com/office/drawing/2014/main" id="{06866E29-7FC7-473C-8BF5-B7D33AFA9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54736" y="2269752"/>
            <a:ext cx="11082528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032CA91-3D46-43F6-A768-6495D06A9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4393" y="2071638"/>
            <a:ext cx="396228" cy="396228"/>
          </a:xfrm>
          <a:prstGeom prst="ellipse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9B92B2F-2810-426D-9573-AA0826B6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32007" y="2079252"/>
            <a:ext cx="381000" cy="381000"/>
          </a:xfrm>
          <a:prstGeom prst="rect">
            <a:avLst/>
          </a:prstGeom>
        </p:spPr>
      </p:pic>
      <p:sp>
        <p:nvSpPr>
          <p:cNvPr id="2" name="Sticker">
            <a:extLst>
              <a:ext uri="{FF2B5EF4-FFF2-40B4-BE49-F238E27FC236}">
                <a16:creationId xmlns:a16="http://schemas.microsoft.com/office/drawing/2014/main" id="{482C9B54-6C11-E3C8-1FF4-A76AD8706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5" name="Sticker">
            <a:extLst>
              <a:ext uri="{FF2B5EF4-FFF2-40B4-BE49-F238E27FC236}">
                <a16:creationId xmlns:a16="http://schemas.microsoft.com/office/drawing/2014/main" id="{56727E0B-9AE4-20AA-2155-43BDC485B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932B0-106D-E12A-BC85-E6E232C91F3F}"/>
              </a:ext>
            </a:extLst>
          </p:cNvPr>
          <p:cNvSpPr txBox="1">
            <a:spLocks/>
          </p:cNvSpPr>
          <p:nvPr/>
        </p:nvSpPr>
        <p:spPr>
          <a:xfrm>
            <a:off x="5061098" y="1292481"/>
            <a:ext cx="657616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dirty="0"/>
              <a:t>DHCS will disburse $550M in grants, with a goal to support </a:t>
            </a:r>
            <a:r>
              <a:rPr lang="en-US" sz="1800" b="1" dirty="0"/>
              <a:t>capacity, infrastructure, and partnerships</a:t>
            </a:r>
            <a:r>
              <a:rPr lang="en-US" sz="1800" dirty="0"/>
              <a:t> necessary for </a:t>
            </a:r>
            <a:r>
              <a:rPr lang="en-US" sz="1800" b="1" dirty="0"/>
              <a:t>fee schedule readiness</a:t>
            </a:r>
            <a:r>
              <a:rPr lang="en-US" sz="1800" baseline="30000" dirty="0"/>
              <a:t>2,3</a:t>
            </a:r>
            <a:endParaRPr 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EB19F-AC97-247E-7AB2-6C688B3E1C4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051250" y="2353677"/>
            <a:ext cx="514066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The school-linked grants program will include: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K-12 grants</a:t>
            </a:r>
            <a:r>
              <a:rPr lang="en-US" sz="1800" b="1" baseline="30000" dirty="0">
                <a:latin typeface="Segoe UI (Body)"/>
                <a:ea typeface="Times New Roman" panose="02020603050405020304" pitchFamily="18" charset="0"/>
              </a:rPr>
              <a:t>4</a:t>
            </a: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(~$400M)</a:t>
            </a:r>
            <a:endParaRPr lang="en-US" sz="1800" b="1" dirty="0">
              <a:latin typeface="Segoe UI (Body)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Higher education grants</a:t>
            </a:r>
            <a:r>
              <a:rPr lang="en-US" sz="1800" b="1" baseline="30000" dirty="0">
                <a:latin typeface="Segoe UI (Body)"/>
                <a:ea typeface="Times New Roman" panose="02020603050405020304" pitchFamily="18" charset="0"/>
              </a:rPr>
              <a:t>5</a:t>
            </a:r>
            <a:r>
              <a:rPr lang="en-US" sz="1800" b="1" dirty="0">
                <a:latin typeface="Segoe UI (Body)"/>
                <a:ea typeface="Times New Roman" panose="02020603050405020304" pitchFamily="18" charset="0"/>
              </a:rPr>
              <a:t> </a:t>
            </a:r>
            <a:r>
              <a:rPr lang="en-US" sz="1800" dirty="0">
                <a:latin typeface="Segoe UI (Body)"/>
                <a:ea typeface="Times New Roman" panose="02020603050405020304" pitchFamily="18" charset="0"/>
              </a:rPr>
              <a:t>(~$150M)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33DF3-60FC-F06A-CB9C-246925746E3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61098" y="3574622"/>
            <a:ext cx="6576166" cy="2195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ct val="35000"/>
              </a:spcBef>
              <a:buNone/>
            </a:pPr>
            <a:r>
              <a:rPr lang="en-US" sz="1800" dirty="0">
                <a:latin typeface="Segoe UI (Body)"/>
              </a:rPr>
              <a:t>Examples of </a:t>
            </a:r>
            <a:r>
              <a:rPr lang="en-US" sz="1800" b="1" dirty="0">
                <a:latin typeface="Segoe UI (Body)"/>
              </a:rPr>
              <a:t>fee schedule readiness expenditures</a:t>
            </a:r>
            <a:r>
              <a:rPr lang="en-US" sz="1800" dirty="0">
                <a:latin typeface="Segoe UI (Body)"/>
              </a:rPr>
              <a:t> may include:</a:t>
            </a:r>
          </a:p>
          <a:p>
            <a:pPr lvl="2">
              <a:spcBef>
                <a:spcPct val="17000"/>
              </a:spcBef>
            </a:pPr>
            <a:r>
              <a:rPr lang="en-US" sz="1800" b="1" dirty="0">
                <a:latin typeface="Segoe UI (Body)"/>
              </a:rPr>
              <a:t>Interoperable data exchange/collection infrastructure </a:t>
            </a:r>
            <a:r>
              <a:rPr lang="en-US" sz="1800" dirty="0">
                <a:latin typeface="Segoe UI (Body)"/>
              </a:rPr>
              <a:t>for the management of BH care</a:t>
            </a:r>
            <a:endParaRPr lang="en-US" sz="1800" b="1" dirty="0">
              <a:latin typeface="Segoe UI (Body)"/>
            </a:endParaRPr>
          </a:p>
          <a:p>
            <a:pPr lvl="2">
              <a:spcBef>
                <a:spcPct val="17000"/>
              </a:spcBef>
            </a:pPr>
            <a:r>
              <a:rPr lang="en-US" sz="1800" b="1" dirty="0">
                <a:latin typeface="Segoe UI (Body)"/>
              </a:rPr>
              <a:t>Partnership with a third-party claims administrator </a:t>
            </a:r>
            <a:r>
              <a:rPr lang="en-US" sz="1800" dirty="0">
                <a:latin typeface="Segoe UI (Body)"/>
              </a:rPr>
              <a:t>to process BH claims</a:t>
            </a:r>
          </a:p>
          <a:p>
            <a:pPr lvl="2">
              <a:spcBef>
                <a:spcPct val="17000"/>
              </a:spcBef>
            </a:pPr>
            <a:r>
              <a:rPr lang="en-US" sz="1800" b="1" dirty="0">
                <a:latin typeface="Segoe UI (Body)"/>
              </a:rPr>
              <a:t>Administrative capacity </a:t>
            </a:r>
            <a:r>
              <a:rPr lang="en-US" sz="1800" dirty="0">
                <a:latin typeface="Segoe UI (Body)"/>
              </a:rPr>
              <a:t>to facilitate the billing and claims process</a:t>
            </a:r>
          </a:p>
        </p:txBody>
      </p:sp>
      <p:sp>
        <p:nvSpPr>
          <p:cNvPr id="18" name="5. Source">
            <a:extLst>
              <a:ext uri="{FF2B5EF4-FFF2-40B4-BE49-F238E27FC236}">
                <a16:creationId xmlns:a16="http://schemas.microsoft.com/office/drawing/2014/main" id="{1871C7B0-0FFB-4EBA-84EE-11C832AE634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255448"/>
            <a:ext cx="9637184" cy="369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/>
              <a:t>Sources: (1) Fee Schedule Workgroup session on 12/5/2022; (2) See </a:t>
            </a:r>
            <a:r>
              <a:rPr lang="en-US" dirty="0">
                <a:hlinkClick r:id="rId14"/>
              </a:rPr>
              <a:t>Children and Youth Behavioral Health Initiative Act</a:t>
            </a:r>
            <a:r>
              <a:rPr lang="en-US" dirty="0"/>
              <a:t>, § 5961.4 (a) (1) – (4); refer to the Act for official text;  (3) </a:t>
            </a:r>
            <a:r>
              <a:rPr lang="en-US" dirty="0">
                <a:cs typeface="Calibri" panose="020F0502020204030204" pitchFamily="34" charset="0"/>
                <a:hlinkClick r:id="rId15"/>
              </a:rPr>
              <a:t>California Health and Human Services Agency</a:t>
            </a:r>
            <a:r>
              <a:rPr lang="en-US" dirty="0">
                <a:cs typeface="Calibri" panose="020F0502020204030204" pitchFamily="34" charset="0"/>
              </a:rPr>
              <a:t>; (4) For publicly funded schools, charter schools, California School for the Deaf, California School for the Blind, and Bureau of Indian Education schools; (5) For publicly funded higher education institutions: University of California system, California State University system, and California Community Colleges;</a:t>
            </a:r>
          </a:p>
        </p:txBody>
      </p:sp>
    </p:spTree>
    <p:extLst>
      <p:ext uri="{BB962C8B-B14F-4D97-AF65-F5344CB8AC3E}">
        <p14:creationId xmlns:p14="http://schemas.microsoft.com/office/powerpoint/2010/main" val="994919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EBB0F8B2-683C-4A9E-B748-C50AD621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854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6" progId="TCLayout.ActiveDocument.1">
                  <p:embed/>
                </p:oleObj>
              </mc:Choice>
              <mc:Fallback>
                <p:oleObj name="think-cell Slide" r:id="rId13" imgW="395" imgH="396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EBB0F8B2-683C-4A9E-B748-C50AD6215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C160002-29D5-4911-B0F8-8DF557F073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5. Grant administration guiding principles</a:t>
            </a:r>
          </a:p>
        </p:txBody>
      </p:sp>
      <p:sp>
        <p:nvSpPr>
          <p:cNvPr id="30" name="3. Subtitle">
            <a:extLst>
              <a:ext uri="{FF2B5EF4-FFF2-40B4-BE49-F238E27FC236}">
                <a16:creationId xmlns:a16="http://schemas.microsoft.com/office/drawing/2014/main" id="{40057C0D-E281-44FD-93DB-B2CEA58E8D1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1131079"/>
            <a:ext cx="506577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lang="en-US" sz="1600" b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000" dirty="0"/>
              <a:t>To ensure grant dollars are impactful, </a:t>
            </a:r>
            <a:r>
              <a:rPr lang="en-US" sz="2000" b="1" dirty="0"/>
              <a:t>DHCS has engaged with education stakeholders throughout 2022, </a:t>
            </a:r>
            <a:r>
              <a:rPr lang="en-US" sz="2000" dirty="0"/>
              <a:t>including: </a:t>
            </a:r>
          </a:p>
        </p:txBody>
      </p:sp>
      <p:grpSp>
        <p:nvGrpSpPr>
          <p:cNvPr id="18" name="Group 17" descr="Stakeholder Engagemetn in 2022">
            <a:extLst>
              <a:ext uri="{FF2B5EF4-FFF2-40B4-BE49-F238E27FC236}">
                <a16:creationId xmlns:a16="http://schemas.microsoft.com/office/drawing/2014/main" id="{12301E40-127D-46CE-B68B-2BFE098C2F32}"/>
              </a:ext>
            </a:extLst>
          </p:cNvPr>
          <p:cNvGrpSpPr/>
          <p:nvPr/>
        </p:nvGrpSpPr>
        <p:grpSpPr>
          <a:xfrm>
            <a:off x="554736" y="2225644"/>
            <a:ext cx="5325968" cy="4005641"/>
            <a:chOff x="6464596" y="1634333"/>
            <a:chExt cx="5448840" cy="4501256"/>
          </a:xfrm>
        </p:grpSpPr>
        <p:sp>
          <p:nvSpPr>
            <p:cNvPr id="13" name="Flowchart: Preparation 12">
              <a:extLst>
                <a:ext uri="{FF2B5EF4-FFF2-40B4-BE49-F238E27FC236}">
                  <a16:creationId xmlns:a16="http://schemas.microsoft.com/office/drawing/2014/main" id="{B2CE4D40-D52F-4A68-89F1-421C5D4A1DE1}"/>
                </a:ext>
              </a:extLst>
            </p:cNvPr>
            <p:cNvSpPr/>
            <p:nvPr/>
          </p:nvSpPr>
          <p:spPr>
            <a:xfrm>
              <a:off x="6464596" y="1634333"/>
              <a:ext cx="2983798" cy="1453350"/>
            </a:xfrm>
            <a:prstGeom prst="flowChartPreparation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8 listening tours </a:t>
              </a:r>
              <a:r>
                <a:rPr lang="en-US" dirty="0">
                  <a:solidFill>
                    <a:schemeClr val="bg1"/>
                  </a:solidFill>
                </a:rPr>
                <a:t>in TK-12 and Higher Ed with 350+ attendees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Flowchart: Preparation 41">
              <a:extLst>
                <a:ext uri="{FF2B5EF4-FFF2-40B4-BE49-F238E27FC236}">
                  <a16:creationId xmlns:a16="http://schemas.microsoft.com/office/drawing/2014/main" id="{77E65C8B-324C-4566-BEE0-C7EA4BBF2853}"/>
                </a:ext>
              </a:extLst>
            </p:cNvPr>
            <p:cNvSpPr/>
            <p:nvPr/>
          </p:nvSpPr>
          <p:spPr>
            <a:xfrm>
              <a:off x="8929638" y="2396309"/>
              <a:ext cx="2983798" cy="1453350"/>
            </a:xfrm>
            <a:prstGeom prst="flowChartPreparation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10+ Interviews </a:t>
              </a:r>
              <a:r>
                <a:rPr lang="en-US" dirty="0">
                  <a:solidFill>
                    <a:schemeClr val="bg1"/>
                  </a:solidFill>
                </a:rPr>
                <a:t>with education experts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Flowchart: Preparation 42">
              <a:extLst>
                <a:ext uri="{FF2B5EF4-FFF2-40B4-BE49-F238E27FC236}">
                  <a16:creationId xmlns:a16="http://schemas.microsoft.com/office/drawing/2014/main" id="{C5A83707-27F7-4A2C-A54B-FFE5D2880F74}"/>
                </a:ext>
              </a:extLst>
            </p:cNvPr>
            <p:cNvSpPr/>
            <p:nvPr/>
          </p:nvSpPr>
          <p:spPr>
            <a:xfrm>
              <a:off x="6464596" y="3158285"/>
              <a:ext cx="2983798" cy="1453350"/>
            </a:xfrm>
            <a:prstGeom prst="flowChartPreparation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IHE Roundtable discussion </a:t>
              </a:r>
              <a:r>
                <a:rPr lang="en-US" dirty="0">
                  <a:solidFill>
                    <a:schemeClr val="bg1"/>
                  </a:solidFill>
                </a:rPr>
                <a:t>with 30+ members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Flowchart: Preparation 43">
              <a:extLst>
                <a:ext uri="{FF2B5EF4-FFF2-40B4-BE49-F238E27FC236}">
                  <a16:creationId xmlns:a16="http://schemas.microsoft.com/office/drawing/2014/main" id="{01C68ED6-A12B-4B68-ADFF-B56D64C19E4C}"/>
                </a:ext>
              </a:extLst>
            </p:cNvPr>
            <p:cNvSpPr/>
            <p:nvPr/>
          </p:nvSpPr>
          <p:spPr>
            <a:xfrm>
              <a:off x="8929638" y="3920261"/>
              <a:ext cx="2983798" cy="1453350"/>
            </a:xfrm>
            <a:prstGeom prst="flowChartPreparation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2 FSWG </a:t>
              </a:r>
              <a:r>
                <a:rPr lang="en-US" dirty="0">
                  <a:solidFill>
                    <a:schemeClr val="bg1"/>
                  </a:solidFill>
                </a:rPr>
                <a:t>meetings with 60+ members</a:t>
              </a:r>
            </a:p>
          </p:txBody>
        </p:sp>
        <p:sp>
          <p:nvSpPr>
            <p:cNvPr id="45" name="Flowchart: Preparation 44">
              <a:extLst>
                <a:ext uri="{FF2B5EF4-FFF2-40B4-BE49-F238E27FC236}">
                  <a16:creationId xmlns:a16="http://schemas.microsoft.com/office/drawing/2014/main" id="{4909F40A-00A8-4481-995C-D1F730A4EFCD}"/>
                </a:ext>
              </a:extLst>
            </p:cNvPr>
            <p:cNvSpPr/>
            <p:nvPr/>
          </p:nvSpPr>
          <p:spPr>
            <a:xfrm>
              <a:off x="6464596" y="4682239"/>
              <a:ext cx="2983798" cy="1453350"/>
            </a:xfrm>
            <a:prstGeom prst="flowChartPreparation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b="1" dirty="0">
                  <a:solidFill>
                    <a:schemeClr val="bg1"/>
                  </a:solidFill>
                </a:rPr>
                <a:t>Engagement with County BH Directors </a:t>
              </a:r>
              <a:r>
                <a:rPr lang="en-US" dirty="0">
                  <a:solidFill>
                    <a:schemeClr val="bg1"/>
                  </a:solidFill>
                </a:rPr>
                <a:t>on FS impact</a:t>
              </a:r>
            </a:p>
          </p:txBody>
        </p:sp>
      </p:grpSp>
      <p:grpSp>
        <p:nvGrpSpPr>
          <p:cNvPr id="101" name="CustomIcon">
            <a:extLst>
              <a:ext uri="{FF2B5EF4-FFF2-40B4-BE49-F238E27FC236}">
                <a16:creationId xmlns:a16="http://schemas.microsoft.com/office/drawing/2014/main" id="{1E31BA19-7B07-4821-8F08-569E0E9B1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6464596" y="3716206"/>
            <a:ext cx="553998" cy="553998"/>
            <a:chOff x="-205105" y="-205105"/>
            <a:chExt cx="1019810" cy="101981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17A0D27-8BF2-47AD-9A73-C955C9366D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065341C4-4B7F-47E4-B267-87F5FC877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105" name="CustomIcon">
            <a:extLst>
              <a:ext uri="{FF2B5EF4-FFF2-40B4-BE49-F238E27FC236}">
                <a16:creationId xmlns:a16="http://schemas.microsoft.com/office/drawing/2014/main" id="{3DACAC6B-8EB2-49FF-8053-A3A38206D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6464596" y="2839786"/>
            <a:ext cx="553998" cy="553998"/>
            <a:chOff x="-205105" y="-205105"/>
            <a:chExt cx="1019810" cy="101981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39E271E-AFB1-4911-97EC-159D2D0B41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5761294C-C28E-4B98-B718-4D88B5299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109" name="CustomIcon">
            <a:extLst>
              <a:ext uri="{FF2B5EF4-FFF2-40B4-BE49-F238E27FC236}">
                <a16:creationId xmlns:a16="http://schemas.microsoft.com/office/drawing/2014/main" id="{BE218C28-72C3-4E43-8B7C-C66293FE2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>
          <a:xfrm>
            <a:off x="6464596" y="4408690"/>
            <a:ext cx="553998" cy="553998"/>
            <a:chOff x="-205105" y="-205105"/>
            <a:chExt cx="1019810" cy="101981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F0500CE5-5ACA-4F30-A4C7-288E429056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08" name="Graphic 107">
              <a:extLst>
                <a:ext uri="{FF2B5EF4-FFF2-40B4-BE49-F238E27FC236}">
                  <a16:creationId xmlns:a16="http://schemas.microsoft.com/office/drawing/2014/main" id="{E9FA236A-08FF-4B55-AF14-F702400C8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113" name="CustomIcon">
            <a:extLst>
              <a:ext uri="{FF2B5EF4-FFF2-40B4-BE49-F238E27FC236}">
                <a16:creationId xmlns:a16="http://schemas.microsoft.com/office/drawing/2014/main" id="{93893340-2480-4C57-B665-ED86EE8B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custDataLst>
              <p:tags r:id="rId7"/>
            </p:custDataLst>
          </p:nvPr>
        </p:nvGrpSpPr>
        <p:grpSpPr>
          <a:xfrm>
            <a:off x="6464596" y="2147302"/>
            <a:ext cx="553998" cy="553998"/>
            <a:chOff x="-205105" y="-205105"/>
            <a:chExt cx="1019810" cy="101981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A40C9AA-197E-4906-A6D4-3DA11186F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622D4A96-9730-43FD-8D73-D1B767DC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117" name="CustomIcon">
            <a:extLst>
              <a:ext uri="{FF2B5EF4-FFF2-40B4-BE49-F238E27FC236}">
                <a16:creationId xmlns:a16="http://schemas.microsoft.com/office/drawing/2014/main" id="{52D43339-4EC6-4526-B465-1937477E7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>
            <p:custDataLst>
              <p:tags r:id="rId8"/>
            </p:custDataLst>
          </p:nvPr>
        </p:nvGrpSpPr>
        <p:grpSpPr>
          <a:xfrm>
            <a:off x="6464596" y="5101173"/>
            <a:ext cx="553998" cy="553998"/>
            <a:chOff x="-205105" y="-205105"/>
            <a:chExt cx="1019810" cy="101981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EAC9DA-27C3-4B49-82A1-4E40EF37B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024263D7-3280-420E-BEDE-5884DA1F8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33" name="3. Subtitle">
            <a:extLst>
              <a:ext uri="{FF2B5EF4-FFF2-40B4-BE49-F238E27FC236}">
                <a16:creationId xmlns:a16="http://schemas.microsoft.com/office/drawing/2014/main" id="{B5779A94-90D2-4029-BF8A-1FFCAA4CE605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6464596" y="1131079"/>
            <a:ext cx="52583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lang="en-US" sz="1600" b="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Key themes </a:t>
            </a:r>
            <a:r>
              <a:rPr lang="en-US" sz="1800" dirty="0"/>
              <a:t>that stakeholders voiced as important to the grants program design include: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D53686D-A400-4CEC-91B4-6843530D8D4B}"/>
              </a:ext>
            </a:extLst>
          </p:cNvPr>
          <p:cNvSpPr txBox="1"/>
          <p:nvPr/>
        </p:nvSpPr>
        <p:spPr>
          <a:xfrm>
            <a:off x="7203942" y="2129948"/>
            <a:ext cx="42965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Accessible funding </a:t>
            </a:r>
            <a:r>
              <a:rPr lang="en-US" sz="1800" dirty="0"/>
              <a:t>potentially available to all qualified applicants</a:t>
            </a:r>
            <a:endParaRPr lang="en-US" sz="18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B9DB69-CA35-45C1-8B8B-91C608F035A1}"/>
              </a:ext>
            </a:extLst>
          </p:cNvPr>
          <p:cNvSpPr txBox="1"/>
          <p:nvPr/>
        </p:nvSpPr>
        <p:spPr>
          <a:xfrm>
            <a:off x="7203942" y="2826770"/>
            <a:ext cx="42965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Robust technical assistance </a:t>
            </a:r>
            <a:r>
              <a:rPr lang="en-US" sz="1800" dirty="0"/>
              <a:t>from peer leaders or a third-party available to those that need it</a:t>
            </a:r>
            <a:endParaRPr lang="en-US" sz="1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2DDD3-6643-42EB-86CD-761F34B1B6A4}"/>
              </a:ext>
            </a:extLst>
          </p:cNvPr>
          <p:cNvSpPr txBox="1"/>
          <p:nvPr/>
        </p:nvSpPr>
        <p:spPr>
          <a:xfrm>
            <a:off x="7203942" y="3707528"/>
            <a:ext cx="42965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County/system involvement </a:t>
            </a:r>
            <a:r>
              <a:rPr lang="en-US" sz="1800" dirty="0"/>
              <a:t>to support network providers at a local level</a:t>
            </a:r>
            <a:endParaRPr lang="en-US" sz="1800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8D0FBDC-51EC-4949-A96A-2D52DF061E40}"/>
              </a:ext>
            </a:extLst>
          </p:cNvPr>
          <p:cNvSpPr txBox="1"/>
          <p:nvPr/>
        </p:nvSpPr>
        <p:spPr>
          <a:xfrm>
            <a:off x="7203942" y="4404350"/>
            <a:ext cx="42965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/>
              <a:t>Tailored grant expenditures </a:t>
            </a:r>
            <a:r>
              <a:rPr lang="en-US" sz="1800" dirty="0"/>
              <a:t>to meet the individual needs of LEAs and IHEs</a:t>
            </a:r>
            <a:endParaRPr lang="en-US" sz="180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936C937-1795-4A24-B778-DA4F03BDC236}"/>
              </a:ext>
            </a:extLst>
          </p:cNvPr>
          <p:cNvSpPr txBox="1"/>
          <p:nvPr/>
        </p:nvSpPr>
        <p:spPr>
          <a:xfrm>
            <a:off x="7203942" y="5101173"/>
            <a:ext cx="429653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/>
              <a:t>Simplified, regular reporting </a:t>
            </a:r>
            <a:r>
              <a:rPr lang="en-US" sz="1800" dirty="0"/>
              <a:t>to minimize administrative burden while tracking fee schedule readiness</a:t>
            </a:r>
            <a:endParaRPr lang="en-US" sz="1800" b="1" dirty="0"/>
          </a:p>
        </p:txBody>
      </p:sp>
      <p:sp>
        <p:nvSpPr>
          <p:cNvPr id="2" name="Sticker">
            <a:extLst>
              <a:ext uri="{FF2B5EF4-FFF2-40B4-BE49-F238E27FC236}">
                <a16:creationId xmlns:a16="http://schemas.microsoft.com/office/drawing/2014/main" id="{0649AC5B-34F8-3063-1E92-D33712ADB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49AE675A-57E8-F013-578F-829AA023A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4" name="5. Source">
            <a:extLst>
              <a:ext uri="{FF2B5EF4-FFF2-40B4-BE49-F238E27FC236}">
                <a16:creationId xmlns:a16="http://schemas.microsoft.com/office/drawing/2014/main" id="{89279305-2439-4581-81CA-39E8883E586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1/10/2023; DHCS meeting with COE stakeholders on 1/4/2023</a:t>
            </a:r>
          </a:p>
        </p:txBody>
      </p:sp>
    </p:spTree>
    <p:extLst>
      <p:ext uri="{BB962C8B-B14F-4D97-AF65-F5344CB8AC3E}">
        <p14:creationId xmlns:p14="http://schemas.microsoft.com/office/powerpoint/2010/main" val="3834726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11" name="Object 6">
            <a:extLst>
              <a:ext uri="{FF2B5EF4-FFF2-40B4-BE49-F238E27FC236}">
                <a16:creationId xmlns:a16="http://schemas.microsoft.com/office/drawing/2014/main" id="{A2CB3DA8-2C62-48FB-9103-CE000EF4C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6519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6" progId="TCLayout.ActiveDocument.1">
                  <p:embed/>
                </p:oleObj>
              </mc:Choice>
              <mc:Fallback>
                <p:oleObj name="think-cell Slide" r:id="rId8" imgW="395" imgH="396" progId="TCLayout.ActiveDocument.1">
                  <p:embed/>
                  <p:pic>
                    <p:nvPicPr>
                      <p:cNvPr id="98311" name="Object 6" hidden="1">
                        <a:extLst>
                          <a:ext uri="{FF2B5EF4-FFF2-40B4-BE49-F238E27FC236}">
                            <a16:creationId xmlns:a16="http://schemas.microsoft.com/office/drawing/2014/main" id="{A2CB3DA8-2C62-48FB-9103-CE000EF4C6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5C496A2-69FD-46D5-B3E5-95B0892DF71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5. Illustrative grant administration approach for TK-12</a:t>
            </a:r>
          </a:p>
        </p:txBody>
      </p:sp>
      <p:sp>
        <p:nvSpPr>
          <p:cNvPr id="44" name="3. Subtitle">
            <a:extLst>
              <a:ext uri="{FF2B5EF4-FFF2-40B4-BE49-F238E27FC236}">
                <a16:creationId xmlns:a16="http://schemas.microsoft.com/office/drawing/2014/main" id="{D1F10C9C-FF5F-4EA2-99A0-FF594951C980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76999"/>
          </a:xfrm>
        </p:spPr>
        <p:txBody>
          <a:bodyPr/>
          <a:lstStyle/>
          <a:p>
            <a:r>
              <a:rPr lang="en-US" sz="1800" dirty="0"/>
              <a:t>A similar model for higher education grant administration is currently being developed.</a:t>
            </a:r>
          </a:p>
        </p:txBody>
      </p:sp>
      <p:grpSp>
        <p:nvGrpSpPr>
          <p:cNvPr id="5" name="Group 4" descr="Grant administration approach for TK-12">
            <a:extLst>
              <a:ext uri="{FF2B5EF4-FFF2-40B4-BE49-F238E27FC236}">
                <a16:creationId xmlns:a16="http://schemas.microsoft.com/office/drawing/2014/main" id="{EED46F0E-0500-D6F2-DAF2-66B9F446E574}"/>
              </a:ext>
            </a:extLst>
          </p:cNvPr>
          <p:cNvGrpSpPr/>
          <p:nvPr/>
        </p:nvGrpSpPr>
        <p:grpSpPr>
          <a:xfrm>
            <a:off x="554736" y="1449862"/>
            <a:ext cx="11082528" cy="4733239"/>
            <a:chOff x="554736" y="1449862"/>
            <a:chExt cx="11082528" cy="473323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697E92-AE8A-484C-866E-759D54A84610}"/>
                </a:ext>
              </a:extLst>
            </p:cNvPr>
            <p:cNvSpPr txBox="1">
              <a:spLocks/>
            </p:cNvSpPr>
            <p:nvPr/>
          </p:nvSpPr>
          <p:spPr>
            <a:xfrm>
              <a:off x="2256781" y="1752339"/>
              <a:ext cx="7678434" cy="82225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dirty="0"/>
                <a:t>DHCS</a:t>
              </a:r>
            </a:p>
          </p:txBody>
        </p:sp>
        <p:cxnSp>
          <p:nvCxnSpPr>
            <p:cNvPr id="57" name="Connector: Elbow 39">
              <a:extLst>
                <a:ext uri="{FF2B5EF4-FFF2-40B4-BE49-F238E27FC236}">
                  <a16:creationId xmlns:a16="http://schemas.microsoft.com/office/drawing/2014/main" id="{3E2F2114-7FC6-43CC-9009-58FF3FD5C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56" idx="2"/>
              <a:endCxn id="68" idx="0"/>
            </p:cNvCxnSpPr>
            <p:nvPr/>
          </p:nvCxnSpPr>
          <p:spPr>
            <a:xfrm>
              <a:off x="6095998" y="2574597"/>
              <a:ext cx="0" cy="380577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918745-4965-4C7F-A470-DD9A0A9A9452}"/>
                </a:ext>
              </a:extLst>
            </p:cNvPr>
            <p:cNvSpPr txBox="1">
              <a:spLocks/>
            </p:cNvSpPr>
            <p:nvPr/>
          </p:nvSpPr>
          <p:spPr>
            <a:xfrm>
              <a:off x="3124029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School District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E042E5-0E06-4D30-9C11-1C0CC6F20ACE}"/>
                </a:ext>
              </a:extLst>
            </p:cNvPr>
            <p:cNvSpPr txBox="1">
              <a:spLocks/>
            </p:cNvSpPr>
            <p:nvPr/>
          </p:nvSpPr>
          <p:spPr>
            <a:xfrm>
              <a:off x="2256781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400" dirty="0"/>
                <a:t>State Special</a:t>
              </a:r>
              <a:endParaRPr lang="en-US" sz="1400" baseline="300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9F18BC1-66B3-44D1-9629-B3147C91B8BA}"/>
                </a:ext>
              </a:extLst>
            </p:cNvPr>
            <p:cNvSpPr txBox="1">
              <a:spLocks/>
            </p:cNvSpPr>
            <p:nvPr/>
          </p:nvSpPr>
          <p:spPr>
            <a:xfrm>
              <a:off x="3991276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Charter school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2FEB1A-9A37-486F-AED4-380306F56D8C}"/>
                </a:ext>
              </a:extLst>
            </p:cNvPr>
            <p:cNvSpPr txBox="1">
              <a:spLocks/>
            </p:cNvSpPr>
            <p:nvPr/>
          </p:nvSpPr>
          <p:spPr>
            <a:xfrm>
              <a:off x="4858525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400" dirty="0"/>
                <a:t>State Special</a:t>
              </a:r>
              <a:endParaRPr lang="en-US" sz="1400" baseline="30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118204E-1678-4BB3-9B75-2C8C02A89F49}"/>
                </a:ext>
              </a:extLst>
            </p:cNvPr>
            <p:cNvSpPr txBox="1">
              <a:spLocks/>
            </p:cNvSpPr>
            <p:nvPr/>
          </p:nvSpPr>
          <p:spPr>
            <a:xfrm>
              <a:off x="5725773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School District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125FF61-3B23-46DB-8281-28D3A9D2A37A}"/>
                </a:ext>
              </a:extLst>
            </p:cNvPr>
            <p:cNvSpPr txBox="1">
              <a:spLocks/>
            </p:cNvSpPr>
            <p:nvPr/>
          </p:nvSpPr>
          <p:spPr>
            <a:xfrm>
              <a:off x="6593022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Charter school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139A6E4-6FF9-45EF-BB74-80AE8E712049}"/>
                </a:ext>
              </a:extLst>
            </p:cNvPr>
            <p:cNvSpPr txBox="1">
              <a:spLocks/>
            </p:cNvSpPr>
            <p:nvPr/>
          </p:nvSpPr>
          <p:spPr>
            <a:xfrm>
              <a:off x="7460269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400" dirty="0"/>
                <a:t>State Special</a:t>
              </a:r>
              <a:endParaRPr lang="en-US" sz="1400" baseline="30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5BA53CA-43A9-48D2-9A7A-6749A713285D}"/>
                </a:ext>
              </a:extLst>
            </p:cNvPr>
            <p:cNvSpPr txBox="1">
              <a:spLocks/>
            </p:cNvSpPr>
            <p:nvPr/>
          </p:nvSpPr>
          <p:spPr>
            <a:xfrm>
              <a:off x="8327517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School District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7204195-C984-407A-9B36-735F26609E5A}"/>
                </a:ext>
              </a:extLst>
            </p:cNvPr>
            <p:cNvSpPr txBox="1">
              <a:spLocks/>
            </p:cNvSpPr>
            <p:nvPr/>
          </p:nvSpPr>
          <p:spPr>
            <a:xfrm>
              <a:off x="9194766" y="5360843"/>
              <a:ext cx="740449" cy="822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40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dirty="0"/>
                <a:t>Charter school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D18ECD-E53F-45D4-925B-F632E8E306EB}"/>
                </a:ext>
              </a:extLst>
            </p:cNvPr>
            <p:cNvSpPr txBox="1">
              <a:spLocks/>
            </p:cNvSpPr>
            <p:nvPr/>
          </p:nvSpPr>
          <p:spPr>
            <a:xfrm>
              <a:off x="2256781" y="2955174"/>
              <a:ext cx="7678434" cy="8222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dirty="0"/>
                <a:t>Statewide Lead COE</a:t>
              </a:r>
              <a:endParaRPr lang="en-US" sz="1800" b="1" baseline="30000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1EA2EC5-0D8C-489E-A972-89CB01B578E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256781" y="4158009"/>
              <a:ext cx="7678434" cy="822258"/>
              <a:chOff x="2823808" y="4261572"/>
              <a:chExt cx="6544383" cy="526858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7F5F46B-0907-4C4C-9482-5B2E91DEA0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808" y="4261572"/>
                <a:ext cx="2109413" cy="526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5"/>
                </a:solidFill>
              </a:ln>
            </p:spPr>
            <p:txBody>
              <a:bodyPr vert="horz" wrap="square" lIns="76200" tIns="76200" rIns="76200" bIns="7620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800" b="1" dirty="0"/>
                  <a:t>Local COE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BF826AF-29ED-45C9-AD8F-DCED538649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41293" y="4261572"/>
                <a:ext cx="2109413" cy="526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5"/>
                </a:solidFill>
              </a:ln>
            </p:spPr>
            <p:txBody>
              <a:bodyPr vert="horz" wrap="square" lIns="76200" tIns="76200" rIns="76200" bIns="7620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800" b="1" dirty="0"/>
                  <a:t>Local COE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3B60CF4-C734-49DF-8124-CB28F64FDB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58778" y="4261572"/>
                <a:ext cx="2109413" cy="5268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5"/>
                </a:solidFill>
              </a:ln>
            </p:spPr>
            <p:txBody>
              <a:bodyPr vert="horz" wrap="square" lIns="76200" tIns="76200" rIns="76200" bIns="7620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sz="1800" b="1" dirty="0"/>
                  <a:t>Local COE</a:t>
                </a:r>
              </a:p>
            </p:txBody>
          </p:sp>
        </p:grp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A41293C5-47F7-4CFC-8429-6EFBE2CDC85F}"/>
                </a:ext>
              </a:extLst>
            </p:cNvPr>
            <p:cNvCxnSpPr>
              <a:cxnSpLocks/>
              <a:stCxn id="70" idx="2"/>
              <a:endCxn id="59" idx="0"/>
            </p:cNvCxnSpPr>
            <p:nvPr/>
          </p:nvCxnSpPr>
          <p:spPr>
            <a:xfrm rot="5400000">
              <a:off x="2870342" y="4736931"/>
              <a:ext cx="380576" cy="867248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Elbow 55">
              <a:extLst>
                <a:ext uri="{FF2B5EF4-FFF2-40B4-BE49-F238E27FC236}">
                  <a16:creationId xmlns:a16="http://schemas.microsoft.com/office/drawing/2014/main" id="{5503585E-21E0-4D8C-8879-92A7333FBBD7}"/>
                </a:ext>
              </a:extLst>
            </p:cNvPr>
            <p:cNvCxnSpPr>
              <a:cxnSpLocks/>
              <a:stCxn id="70" idx="2"/>
              <a:endCxn id="58" idx="0"/>
            </p:cNvCxnSpPr>
            <p:nvPr/>
          </p:nvCxnSpPr>
          <p:spPr>
            <a:xfrm>
              <a:off x="3494254" y="4980267"/>
              <a:ext cx="0" cy="380576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Elbow 75">
              <a:extLst>
                <a:ext uri="{FF2B5EF4-FFF2-40B4-BE49-F238E27FC236}">
                  <a16:creationId xmlns:a16="http://schemas.microsoft.com/office/drawing/2014/main" id="{FAB5CE98-6168-4EFD-B1FC-1FF6C0BC4EB6}"/>
                </a:ext>
              </a:extLst>
            </p:cNvPr>
            <p:cNvCxnSpPr>
              <a:cxnSpLocks/>
              <a:stCxn id="70" idx="2"/>
              <a:endCxn id="60" idx="0"/>
            </p:cNvCxnSpPr>
            <p:nvPr/>
          </p:nvCxnSpPr>
          <p:spPr>
            <a:xfrm rot="16200000" flipH="1">
              <a:off x="3737589" y="4736931"/>
              <a:ext cx="380576" cy="867247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A7732CE3-B2B4-422C-87B6-84801BF6BD90}"/>
                </a:ext>
              </a:extLst>
            </p:cNvPr>
            <p:cNvCxnSpPr>
              <a:stCxn id="71" idx="2"/>
              <a:endCxn id="62" idx="0"/>
            </p:cNvCxnSpPr>
            <p:nvPr/>
          </p:nvCxnSpPr>
          <p:spPr>
            <a:xfrm rot="5400000">
              <a:off x="5472086" y="4736931"/>
              <a:ext cx="380576" cy="867248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61">
              <a:extLst>
                <a:ext uri="{FF2B5EF4-FFF2-40B4-BE49-F238E27FC236}">
                  <a16:creationId xmlns:a16="http://schemas.microsoft.com/office/drawing/2014/main" id="{D6727708-E149-4269-9080-49DDBFAC261D}"/>
                </a:ext>
              </a:extLst>
            </p:cNvPr>
            <p:cNvCxnSpPr>
              <a:stCxn id="71" idx="2"/>
              <a:endCxn id="63" idx="0"/>
            </p:cNvCxnSpPr>
            <p:nvPr/>
          </p:nvCxnSpPr>
          <p:spPr>
            <a:xfrm>
              <a:off x="6095998" y="4980267"/>
              <a:ext cx="0" cy="380576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73A7A661-7C6D-4711-A247-9B503E303B06}"/>
                </a:ext>
              </a:extLst>
            </p:cNvPr>
            <p:cNvCxnSpPr>
              <a:stCxn id="71" idx="2"/>
              <a:endCxn id="64" idx="0"/>
            </p:cNvCxnSpPr>
            <p:nvPr/>
          </p:nvCxnSpPr>
          <p:spPr>
            <a:xfrm rot="16200000" flipH="1">
              <a:off x="6339334" y="4736930"/>
              <a:ext cx="380576" cy="867249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9B12B666-29E7-4C7D-8848-56707CA68DDA}"/>
                </a:ext>
              </a:extLst>
            </p:cNvPr>
            <p:cNvCxnSpPr>
              <a:stCxn id="72" idx="2"/>
              <a:endCxn id="65" idx="0"/>
            </p:cNvCxnSpPr>
            <p:nvPr/>
          </p:nvCxnSpPr>
          <p:spPr>
            <a:xfrm rot="5400000">
              <a:off x="8073831" y="4736931"/>
              <a:ext cx="380576" cy="867249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or: Elbow 67">
              <a:extLst>
                <a:ext uri="{FF2B5EF4-FFF2-40B4-BE49-F238E27FC236}">
                  <a16:creationId xmlns:a16="http://schemas.microsoft.com/office/drawing/2014/main" id="{942243D7-E2B6-4FBD-B809-EA0A0C4DAE83}"/>
                </a:ext>
              </a:extLst>
            </p:cNvPr>
            <p:cNvCxnSpPr>
              <a:stCxn id="72" idx="2"/>
              <a:endCxn id="66" idx="0"/>
            </p:cNvCxnSpPr>
            <p:nvPr/>
          </p:nvCxnSpPr>
          <p:spPr>
            <a:xfrm flipH="1">
              <a:off x="8697742" y="4980267"/>
              <a:ext cx="1" cy="380576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7292F4F2-7ADA-4D9A-B0F8-AFE3AF412517}"/>
                </a:ext>
              </a:extLst>
            </p:cNvPr>
            <p:cNvCxnSpPr>
              <a:stCxn id="72" idx="2"/>
              <a:endCxn id="67" idx="0"/>
            </p:cNvCxnSpPr>
            <p:nvPr/>
          </p:nvCxnSpPr>
          <p:spPr>
            <a:xfrm rot="16200000" flipH="1">
              <a:off x="8941079" y="4736931"/>
              <a:ext cx="380576" cy="867248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or: Elbow 44">
              <a:extLst>
                <a:ext uri="{FF2B5EF4-FFF2-40B4-BE49-F238E27FC236}">
                  <a16:creationId xmlns:a16="http://schemas.microsoft.com/office/drawing/2014/main" id="{2DB7B774-3657-4EA8-809A-3E8EF6D97A8B}"/>
                </a:ext>
              </a:extLst>
            </p:cNvPr>
            <p:cNvCxnSpPr>
              <a:cxnSpLocks/>
              <a:stCxn id="68" idx="2"/>
              <a:endCxn id="71" idx="0"/>
            </p:cNvCxnSpPr>
            <p:nvPr/>
          </p:nvCxnSpPr>
          <p:spPr>
            <a:xfrm>
              <a:off x="6095998" y="3777432"/>
              <a:ext cx="0" cy="380577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E9F07AF4-D7A5-47F5-B64D-204A64D3F671}"/>
                </a:ext>
              </a:extLst>
            </p:cNvPr>
            <p:cNvCxnSpPr>
              <a:cxnSpLocks/>
              <a:stCxn id="68" idx="2"/>
              <a:endCxn id="72" idx="0"/>
            </p:cNvCxnSpPr>
            <p:nvPr/>
          </p:nvCxnSpPr>
          <p:spPr>
            <a:xfrm rot="16200000" flipH="1">
              <a:off x="7206582" y="2666847"/>
              <a:ext cx="380577" cy="2601745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5C8B07AD-F37A-4306-9C80-614C9B04A35C}"/>
                </a:ext>
              </a:extLst>
            </p:cNvPr>
            <p:cNvCxnSpPr>
              <a:cxnSpLocks/>
              <a:stCxn id="68" idx="2"/>
              <a:endCxn id="70" idx="0"/>
            </p:cNvCxnSpPr>
            <p:nvPr/>
          </p:nvCxnSpPr>
          <p:spPr>
            <a:xfrm rot="5400000">
              <a:off x="4604838" y="2666848"/>
              <a:ext cx="380577" cy="2601744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CE7B4C6-8141-4EFC-8F6E-A7F60CDC1985}"/>
                </a:ext>
              </a:extLst>
            </p:cNvPr>
            <p:cNvSpPr txBox="1">
              <a:spLocks/>
            </p:cNvSpPr>
            <p:nvPr/>
          </p:nvSpPr>
          <p:spPr>
            <a:xfrm>
              <a:off x="554736" y="2955174"/>
              <a:ext cx="1560888" cy="20250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  <a:prstDash val="dash"/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dirty="0"/>
                <a:t>Supporting COE</a:t>
              </a:r>
              <a:endParaRPr lang="en-US" sz="1800" b="1" baseline="300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0A662FA-E01E-4BD8-99D2-C51609042B0D}"/>
                </a:ext>
              </a:extLst>
            </p:cNvPr>
            <p:cNvSpPr txBox="1">
              <a:spLocks/>
            </p:cNvSpPr>
            <p:nvPr/>
          </p:nvSpPr>
          <p:spPr>
            <a:xfrm>
              <a:off x="10076376" y="2955174"/>
              <a:ext cx="1560888" cy="20250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/>
              </a:solidFill>
              <a:prstDash val="dash"/>
            </a:ln>
          </p:spPr>
          <p:txBody>
            <a:bodyPr vert="horz" wrap="square" lIns="76200" tIns="76200" rIns="76200" bIns="7620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1800" b="1" dirty="0"/>
                <a:t>Supporting COE</a:t>
              </a:r>
              <a:endParaRPr lang="en-US" sz="1800" b="1" baseline="30000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87199F5-38DD-453D-BDCE-CAB516409E11}"/>
                </a:ext>
              </a:extLst>
            </p:cNvPr>
            <p:cNvGrpSpPr/>
            <p:nvPr/>
          </p:nvGrpSpPr>
          <p:grpSpPr>
            <a:xfrm>
              <a:off x="9753030" y="1449862"/>
              <a:ext cx="1884234" cy="215444"/>
              <a:chOff x="8468961" y="1247244"/>
              <a:chExt cx="1884234" cy="215444"/>
            </a:xfrm>
          </p:grpSpPr>
          <p:cxnSp>
            <p:nvCxnSpPr>
              <p:cNvPr id="89" name="LineSpecialityArrow 4">
                <a:extLst>
                  <a:ext uri="{FF2B5EF4-FFF2-40B4-BE49-F238E27FC236}">
                    <a16:creationId xmlns:a16="http://schemas.microsoft.com/office/drawing/2014/main" id="{6B640204-73B2-4B02-93F5-D548CC0588CD}"/>
                  </a:ext>
                </a:extLst>
              </p:cNvPr>
              <p:cNvCxnSpPr>
                <a:cxnSpLocks/>
              </p:cNvCxnSpPr>
              <p:nvPr>
                <p:custDataLst>
                  <p:tags r:id="rId5"/>
                </p:custDataLst>
              </p:nvPr>
            </p:nvCxnSpPr>
            <p:spPr>
              <a:xfrm>
                <a:off x="8468961" y="1354966"/>
                <a:ext cx="267954" cy="0"/>
              </a:xfrm>
              <a:prstGeom prst="straightConnector1">
                <a:avLst/>
              </a:prstGeom>
              <a:ln w="6350" cap="flat">
                <a:solidFill>
                  <a:schemeClr val="tx1"/>
                </a:solidFill>
                <a:miter lim="800000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6322CE0B-EC88-4B31-8E5D-1F69410640F2}"/>
                  </a:ext>
                </a:extLst>
              </p:cNvPr>
              <p:cNvSpPr txBox="1"/>
              <p:nvPr/>
            </p:nvSpPr>
            <p:spPr>
              <a:xfrm>
                <a:off x="8815979" y="1247244"/>
                <a:ext cx="1537216" cy="215444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r>
                  <a:rPr lang="en-US" sz="1400" dirty="0"/>
                  <a:t>Flow of grant funds</a:t>
                </a:r>
              </a:p>
            </p:txBody>
          </p:sp>
        </p:grpSp>
      </p:grpSp>
      <p:sp>
        <p:nvSpPr>
          <p:cNvPr id="39" name="5. Source">
            <a:extLst>
              <a:ext uri="{FF2B5EF4-FFF2-40B4-BE49-F238E27FC236}">
                <a16:creationId xmlns:a16="http://schemas.microsoft.com/office/drawing/2014/main" id="{614D6BE1-FBE7-48A4-B6A5-23E27E3882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OSP leadership input as of 1/5/2023</a:t>
            </a:r>
          </a:p>
        </p:txBody>
      </p:sp>
      <p:sp>
        <p:nvSpPr>
          <p:cNvPr id="2" name="Sticker">
            <a:extLst>
              <a:ext uri="{FF2B5EF4-FFF2-40B4-BE49-F238E27FC236}">
                <a16:creationId xmlns:a16="http://schemas.microsoft.com/office/drawing/2014/main" id="{BB44B093-C2D2-3B4A-0ABD-B22149289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229490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7844F5D6-2767-B85D-3313-EF6CA57E6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1229490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141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EBB0F8B2-683C-4A9E-B748-C50AD621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1968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6" progId="TCLayout.ActiveDocument.1">
                  <p:embed/>
                </p:oleObj>
              </mc:Choice>
              <mc:Fallback>
                <p:oleObj name="think-cell Slide" r:id="rId8" imgW="395" imgH="396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EBB0F8B2-683C-4A9E-B748-C50AD6215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C160002-29D5-4911-B0F8-8DF557F073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>
            <a:spAutoFit/>
          </a:bodyPr>
          <a:lstStyle/>
          <a:p>
            <a:r>
              <a:rPr lang="en-US" dirty="0"/>
              <a:t>5. Next steps and anticipated timeline for school-linked grants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6AD25F-9F87-4E37-A2BC-1DC05FAE1C80}"/>
              </a:ext>
            </a:extLst>
          </p:cNvPr>
          <p:cNvSpPr txBox="1">
            <a:spLocks/>
          </p:cNvSpPr>
          <p:nvPr/>
        </p:nvSpPr>
        <p:spPr>
          <a:xfrm>
            <a:off x="554736" y="1693650"/>
            <a:ext cx="1092106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b="1" dirty="0"/>
              <a:t>Anticipated timeline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F99E95-17D5-498B-85D0-D36BCAA7AEE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54736" y="2329248"/>
            <a:ext cx="11082524" cy="25468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n-US" sz="1800" b="1" dirty="0">
                <a:latin typeface="Segoe UI (Body)"/>
              </a:rPr>
              <a:t>March 2023: </a:t>
            </a:r>
            <a:r>
              <a:rPr lang="en-US" sz="1800" dirty="0">
                <a:latin typeface="Segoe UI (Body)"/>
              </a:rPr>
              <a:t>Finalize grant administration model and application process</a:t>
            </a:r>
            <a:endParaRPr lang="en-US" sz="1800" b="1" dirty="0">
              <a:latin typeface="Segoe UI (Body)"/>
            </a:endParaRPr>
          </a:p>
          <a:p>
            <a:pPr lvl="1">
              <a:spcBef>
                <a:spcPct val="50000"/>
              </a:spcBef>
            </a:pPr>
            <a:r>
              <a:rPr lang="en-US" sz="1800" b="1" dirty="0">
                <a:latin typeface="Segoe UI (Body)"/>
              </a:rPr>
              <a:t>April/May 2023: </a:t>
            </a:r>
            <a:r>
              <a:rPr lang="en-US" sz="1800" dirty="0">
                <a:latin typeface="Segoe UI (Body)"/>
              </a:rPr>
              <a:t>Finalize application process for LEAs and IHEs</a:t>
            </a:r>
          </a:p>
          <a:p>
            <a:pPr lvl="1">
              <a:spcBef>
                <a:spcPct val="50000"/>
              </a:spcBef>
            </a:pPr>
            <a:r>
              <a:rPr lang="en-US" sz="1800" b="1" dirty="0">
                <a:latin typeface="Segoe UI (Body)"/>
              </a:rPr>
              <a:t>June 2023: </a:t>
            </a:r>
            <a:r>
              <a:rPr lang="en-US" sz="1800" dirty="0">
                <a:latin typeface="Segoe UI (Body)"/>
              </a:rPr>
              <a:t>Begin disseminating planning funds on a rolling basis based on applications received/approved</a:t>
            </a:r>
          </a:p>
          <a:p>
            <a:pPr lvl="1">
              <a:spcBef>
                <a:spcPct val="50000"/>
              </a:spcBef>
            </a:pPr>
            <a:r>
              <a:rPr lang="en-US" sz="1800" b="1" dirty="0">
                <a:latin typeface="Segoe UI (Body)"/>
              </a:rPr>
              <a:t>Early Fall 2023: </a:t>
            </a:r>
            <a:r>
              <a:rPr lang="en-US" sz="1800" dirty="0">
                <a:latin typeface="Segoe UI (Body)"/>
              </a:rPr>
              <a:t>First progress report on grant implementation submitted to DHCS</a:t>
            </a:r>
          </a:p>
          <a:p>
            <a:pPr lvl="1">
              <a:spcBef>
                <a:spcPct val="50000"/>
              </a:spcBef>
            </a:pPr>
            <a:r>
              <a:rPr lang="en-US" sz="1800" b="1" dirty="0">
                <a:latin typeface="Segoe UI (Body)"/>
              </a:rPr>
              <a:t>Ongoing: </a:t>
            </a:r>
            <a:r>
              <a:rPr lang="en-US" sz="1800" dirty="0">
                <a:latin typeface="Segoe UI (Body)"/>
              </a:rPr>
              <a:t>Completion of grant deliverables and payments in accordance with payment schedule</a:t>
            </a:r>
          </a:p>
          <a:p>
            <a:pPr lvl="1">
              <a:spcBef>
                <a:spcPct val="50000"/>
              </a:spcBef>
            </a:pPr>
            <a:endParaRPr lang="en-US" sz="1800" b="1" dirty="0">
              <a:latin typeface="Segoe UI (Body)"/>
            </a:endParaRPr>
          </a:p>
        </p:txBody>
      </p:sp>
      <p:cxnSp>
        <p:nvCxnSpPr>
          <p:cNvPr id="47" name="LineBasicDefault 50">
            <a:extLst>
              <a:ext uri="{FF2B5EF4-FFF2-40B4-BE49-F238E27FC236}">
                <a16:creationId xmlns:a16="http://schemas.microsoft.com/office/drawing/2014/main" id="{8E4A4A60-8BED-4017-AF86-1540D0DF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54736" y="2060664"/>
            <a:ext cx="10921063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icker">
            <a:extLst>
              <a:ext uri="{FF2B5EF4-FFF2-40B4-BE49-F238E27FC236}">
                <a16:creationId xmlns:a16="http://schemas.microsoft.com/office/drawing/2014/main" id="{2A1C0210-07BF-5A3E-C761-0B2C929BD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5" name="Sticker">
            <a:extLst>
              <a:ext uri="{FF2B5EF4-FFF2-40B4-BE49-F238E27FC236}">
                <a16:creationId xmlns:a16="http://schemas.microsoft.com/office/drawing/2014/main" id="{381E9389-966D-8574-F647-4C1BB570D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EC37A96F-6B99-4536-ADFF-7ACCFA54F63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OSP leadership input as of 1/5/2023</a:t>
            </a:r>
          </a:p>
        </p:txBody>
      </p:sp>
    </p:spTree>
    <p:extLst>
      <p:ext uri="{BB962C8B-B14F-4D97-AF65-F5344CB8AC3E}">
        <p14:creationId xmlns:p14="http://schemas.microsoft.com/office/powerpoint/2010/main" val="1015379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5560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8" name="Object 3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6. Next steps and Q&amp;A</a:t>
            </a: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4271F87A-9119-44FC-BE58-45F364B4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Source: DHCS and stakeholder conversations as of 1/5/2023</a:t>
            </a:r>
          </a:p>
        </p:txBody>
      </p:sp>
      <p:sp>
        <p:nvSpPr>
          <p:cNvPr id="3" name="Sticker">
            <a:extLst>
              <a:ext uri="{FF2B5EF4-FFF2-40B4-BE49-F238E27FC236}">
                <a16:creationId xmlns:a16="http://schemas.microsoft.com/office/drawing/2014/main" id="{188A69F4-61B2-DAD5-5657-3769D3038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3752165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128810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595B391-19E5-4B2D-B7C4-FDE30891C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9160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38" imgH="340" progId="TCLayout.ActiveDocument.1">
                  <p:embed/>
                </p:oleObj>
              </mc:Choice>
              <mc:Fallback>
                <p:oleObj name="think-cell Slide" r:id="rId10" imgW="338" imgH="340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E595B391-19E5-4B2D-B7C4-FDE30891C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5EA2B224-9D29-43D0-A53E-C56AE4EA91B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>
            <a:noAutofit/>
          </a:bodyPr>
          <a:lstStyle/>
          <a:p>
            <a:r>
              <a:rPr lang="en-US" dirty="0"/>
              <a:t>Fee schedule workgroup progress to date </a:t>
            </a:r>
          </a:p>
        </p:txBody>
      </p:sp>
      <p:sp>
        <p:nvSpPr>
          <p:cNvPr id="41" name="Subtitle 40">
            <a:extLst>
              <a:ext uri="{FF2B5EF4-FFF2-40B4-BE49-F238E27FC236}">
                <a16:creationId xmlns:a16="http://schemas.microsoft.com/office/drawing/2014/main" id="{7411BCD3-B785-4A7C-B369-D1BF8DEB4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636" y="997877"/>
            <a:ext cx="11082528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sz="1800" i="1" dirty="0"/>
              <a:t>To date, each fee schedule working group session has addressed a set of design and operational topics</a:t>
            </a:r>
            <a:endParaRPr lang="en-US" sz="1800" i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1DF03B-0D4B-43D2-87C3-16475FA40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7275" y="1850804"/>
            <a:ext cx="10571934" cy="0"/>
          </a:xfrm>
          <a:prstGeom prst="straightConnector1">
            <a:avLst/>
          </a:prstGeom>
          <a:ln w="28575" cap="flat">
            <a:solidFill>
              <a:schemeClr val="accent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descr="Vision and Overview&#10;">
            <a:extLst>
              <a:ext uri="{FF2B5EF4-FFF2-40B4-BE49-F238E27FC236}">
                <a16:creationId xmlns:a16="http://schemas.microsoft.com/office/drawing/2014/main" id="{50BD0D0F-753D-4770-9C35-4FDC7D3DC1D6}"/>
              </a:ext>
            </a:extLst>
          </p:cNvPr>
          <p:cNvGrpSpPr/>
          <p:nvPr/>
        </p:nvGrpSpPr>
        <p:grpSpPr>
          <a:xfrm>
            <a:off x="710850" y="1543028"/>
            <a:ext cx="2355736" cy="4064190"/>
            <a:chOff x="710850" y="1915520"/>
            <a:chExt cx="2355736" cy="40641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F98DCD-1F17-4784-BB66-69489227F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710850" y="1915520"/>
              <a:ext cx="615553" cy="615553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9AED0B-4D3D-492C-9DA8-F514F466EB5E}"/>
                </a:ext>
              </a:extLst>
            </p:cNvPr>
            <p:cNvSpPr txBox="1">
              <a:spLocks/>
            </p:cNvSpPr>
            <p:nvPr/>
          </p:nvSpPr>
          <p:spPr>
            <a:xfrm>
              <a:off x="710850" y="2604401"/>
              <a:ext cx="2355734" cy="95410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chemeClr val="accent1"/>
                  </a:solidFill>
                </a:rPr>
                <a:t>OCTOBER 2022: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accent1"/>
                  </a:solidFill>
                </a:rPr>
                <a:t>Vision and overview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9A716F-3308-4F71-B254-479222BA1B6B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710852" y="3676515"/>
              <a:ext cx="2355734" cy="230319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000"/>
                </a:spcBef>
                <a:buNone/>
              </a:pPr>
              <a:r>
                <a:rPr lang="en-US" dirty="0"/>
                <a:t>A</a:t>
              </a:r>
              <a:r>
                <a:rPr lang="en-US" sz="1800" dirty="0"/>
                <a:t>lign on </a:t>
              </a:r>
              <a:r>
                <a:rPr lang="en-US" sz="1800" b="1" dirty="0"/>
                <a:t>goals for the working group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b="1" dirty="0"/>
                <a:t>Discuss vision </a:t>
              </a:r>
              <a:r>
                <a:rPr lang="en-US" sz="1800" dirty="0"/>
                <a:t>for the fee schedule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Understand </a:t>
              </a:r>
              <a:r>
                <a:rPr lang="en-US" sz="1800" b="1" dirty="0"/>
                <a:t>potential design and operational considerations </a:t>
              </a:r>
              <a:r>
                <a:rPr lang="en-US" sz="1800" dirty="0"/>
                <a:t>to support implementation</a:t>
              </a:r>
            </a:p>
          </p:txBody>
        </p:sp>
      </p:grpSp>
      <p:grpSp>
        <p:nvGrpSpPr>
          <p:cNvPr id="34" name="Group 33" descr="Scope of Services">
            <a:extLst>
              <a:ext uri="{FF2B5EF4-FFF2-40B4-BE49-F238E27FC236}">
                <a16:creationId xmlns:a16="http://schemas.microsoft.com/office/drawing/2014/main" id="{F149CD54-4D52-4FA1-9D15-98E5222DB066}"/>
              </a:ext>
            </a:extLst>
          </p:cNvPr>
          <p:cNvGrpSpPr/>
          <p:nvPr/>
        </p:nvGrpSpPr>
        <p:grpSpPr>
          <a:xfrm>
            <a:off x="3389875" y="1543028"/>
            <a:ext cx="2355736" cy="4389920"/>
            <a:chOff x="3290500" y="1915520"/>
            <a:chExt cx="2355736" cy="43899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82D1BD-EBDF-4306-B683-8B7DBE74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3290502" y="1915520"/>
              <a:ext cx="615553" cy="615553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4A0A2F-D7CD-4272-A1A1-815B31184583}"/>
                </a:ext>
              </a:extLst>
            </p:cNvPr>
            <p:cNvSpPr txBox="1">
              <a:spLocks/>
            </p:cNvSpPr>
            <p:nvPr/>
          </p:nvSpPr>
          <p:spPr>
            <a:xfrm>
              <a:off x="3290500" y="2620229"/>
              <a:ext cx="2355734" cy="95410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chemeClr val="accent1"/>
                  </a:solidFill>
                </a:rPr>
                <a:t>DECEMBER 2022: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accent1"/>
                  </a:solidFill>
                </a:rPr>
                <a:t>Scope of services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C792F7-79E3-4580-97EB-9B90C3484D0C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3290502" y="3676515"/>
              <a:ext cx="2355734" cy="26289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Discuss </a:t>
              </a:r>
              <a:r>
                <a:rPr lang="en-US" sz="1800" b="1" dirty="0"/>
                <a:t>potential scope of services </a:t>
              </a:r>
              <a:r>
                <a:rPr lang="en-US" sz="1800" dirty="0"/>
                <a:t>which may be included in the fee schedule 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b="1" dirty="0"/>
                <a:t>Brainstorm potential support options for schools</a:t>
              </a:r>
              <a:r>
                <a:rPr lang="en-US" sz="1800" dirty="0"/>
                <a:t>, including use of one-time grants which will be administered as part of CYBHI </a:t>
              </a:r>
            </a:p>
          </p:txBody>
        </p:sp>
      </p:grpSp>
      <p:grpSp>
        <p:nvGrpSpPr>
          <p:cNvPr id="33" name="Group 32" descr="Implementation Planning">
            <a:extLst>
              <a:ext uri="{FF2B5EF4-FFF2-40B4-BE49-F238E27FC236}">
                <a16:creationId xmlns:a16="http://schemas.microsoft.com/office/drawing/2014/main" id="{0322BD36-47C6-4098-9E81-FA3541873E7A}"/>
              </a:ext>
            </a:extLst>
          </p:cNvPr>
          <p:cNvGrpSpPr/>
          <p:nvPr/>
        </p:nvGrpSpPr>
        <p:grpSpPr>
          <a:xfrm>
            <a:off x="6068900" y="1526211"/>
            <a:ext cx="2808912" cy="5331789"/>
            <a:chOff x="5870151" y="1898703"/>
            <a:chExt cx="2355735" cy="533178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6DF5A96-66EC-4B5F-912E-3D76E983C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5870152" y="1898703"/>
              <a:ext cx="615553" cy="649188"/>
            </a:xfrm>
            <a:prstGeom prst="ellipse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38F8EB-AABA-4169-B50C-C6EED22123D7}"/>
                </a:ext>
              </a:extLst>
            </p:cNvPr>
            <p:cNvSpPr txBox="1">
              <a:spLocks/>
            </p:cNvSpPr>
            <p:nvPr/>
          </p:nvSpPr>
          <p:spPr>
            <a:xfrm>
              <a:off x="5870151" y="2555084"/>
              <a:ext cx="2355734" cy="12926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accent1"/>
                  </a:solidFill>
                </a:rPr>
                <a:t>FEBRUARY 2023: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/>
                <a:t>(Where we are today)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accent1"/>
                  </a:solidFill>
                </a:rPr>
                <a:t>Implementation planning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966138-FC8F-4AEF-8DAD-FA1DEDE36FD4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5870152" y="3850079"/>
              <a:ext cx="2355734" cy="33804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Discuss </a:t>
              </a:r>
              <a:r>
                <a:rPr lang="en-US" sz="1800" b="1" dirty="0"/>
                <a:t>preliminary plans for phased implementation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Review </a:t>
              </a:r>
              <a:r>
                <a:rPr lang="en-US" sz="1800" b="1" dirty="0"/>
                <a:t>progress on defining the scope of services and payers of responsibility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b="1" dirty="0"/>
                <a:t>Share grant opportunities </a:t>
              </a:r>
              <a:r>
                <a:rPr lang="en-US" sz="1800" dirty="0"/>
                <a:t>for educational partners to support fee schedule readiness</a:t>
              </a:r>
            </a:p>
          </p:txBody>
        </p:sp>
      </p:grpSp>
      <p:grpSp>
        <p:nvGrpSpPr>
          <p:cNvPr id="51" name="Group 50" descr="Provider Network">
            <a:extLst>
              <a:ext uri="{FF2B5EF4-FFF2-40B4-BE49-F238E27FC236}">
                <a16:creationId xmlns:a16="http://schemas.microsoft.com/office/drawing/2014/main" id="{B94DB099-753E-FAC2-9E3B-F637F4C7DE3B}"/>
              </a:ext>
            </a:extLst>
          </p:cNvPr>
          <p:cNvGrpSpPr/>
          <p:nvPr/>
        </p:nvGrpSpPr>
        <p:grpSpPr>
          <a:xfrm>
            <a:off x="8934100" y="1344419"/>
            <a:ext cx="3257900" cy="4869928"/>
            <a:chOff x="8747927" y="1781479"/>
            <a:chExt cx="2977911" cy="48699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86B127-5F76-D0BA-01A4-8B7C74F5C714}"/>
                </a:ext>
              </a:extLst>
            </p:cNvPr>
            <p:cNvSpPr>
              <a:spLocks/>
            </p:cNvSpPr>
            <p:nvPr/>
          </p:nvSpPr>
          <p:spPr>
            <a:xfrm>
              <a:off x="8747927" y="1781479"/>
              <a:ext cx="615553" cy="615553"/>
            </a:xfrm>
            <a:prstGeom prst="ellipse">
              <a:avLst/>
            </a:prstGeom>
            <a:solidFill>
              <a:schemeClr val="bg1"/>
            </a:solidFill>
            <a:ln w="28575" cap="sq">
              <a:solidFill>
                <a:srgbClr val="17315A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F394EB-634B-AD8E-930A-0B2F1CEDC8D7}"/>
                </a:ext>
              </a:extLst>
            </p:cNvPr>
            <p:cNvSpPr txBox="1">
              <a:spLocks/>
            </p:cNvSpPr>
            <p:nvPr/>
          </p:nvSpPr>
          <p:spPr>
            <a:xfrm>
              <a:off x="8838273" y="2619095"/>
              <a:ext cx="2887565" cy="95410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17315A"/>
                  </a:solidFill>
                </a:rPr>
                <a:t>MARCH 2023: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/>
                <a:t>(Preliminary plan; to be refined with input from this group)</a:t>
              </a:r>
              <a:endParaRPr lang="en-US" sz="1800" b="1" dirty="0">
                <a:solidFill>
                  <a:srgbClr val="17315A"/>
                </a:solidFill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17315A"/>
                  </a:solidFill>
                </a:rPr>
                <a:t>Provider network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813B03-1776-18AB-DE11-D4F8E9F5BFCB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8838271" y="4022482"/>
              <a:ext cx="2887565" cy="262892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Discuss </a:t>
              </a:r>
              <a:r>
                <a:rPr lang="en-US" sz="1800" b="1" dirty="0"/>
                <a:t>potential process for LEAs/IHEs </a:t>
              </a:r>
              <a:r>
                <a:rPr lang="en-US" sz="1800" dirty="0"/>
                <a:t>to become part of the school-linked provider network </a:t>
              </a:r>
              <a:r>
                <a:rPr lang="en-US" sz="1800" b="1" dirty="0"/>
                <a:t> </a:t>
              </a:r>
            </a:p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Review plans for </a:t>
              </a:r>
              <a:r>
                <a:rPr lang="en-US" sz="1800" b="1" dirty="0"/>
                <a:t>provider network oversight and quality assurance </a:t>
              </a:r>
              <a:endParaRPr lang="en-US" sz="1800" dirty="0"/>
            </a:p>
            <a:p>
              <a:pPr>
                <a:spcBef>
                  <a:spcPts val="1000"/>
                </a:spcBef>
                <a:buNone/>
              </a:pPr>
              <a:r>
                <a:rPr lang="en-US" sz="1800" dirty="0"/>
                <a:t>Further discuss </a:t>
              </a:r>
              <a:r>
                <a:rPr lang="en-US" sz="1800" b="1" dirty="0"/>
                <a:t>opportunities for technical assistance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8FADF5-A16C-451C-9936-37A23C521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54736" y="1138395"/>
            <a:ext cx="7918704" cy="6155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endParaRPr lang="en-US" sz="2000" b="1" dirty="0"/>
          </a:p>
        </p:txBody>
      </p:sp>
      <p:sp>
        <p:nvSpPr>
          <p:cNvPr id="25" name="5. Source">
            <a:extLst>
              <a:ext uri="{FF2B5EF4-FFF2-40B4-BE49-F238E27FC236}">
                <a16:creationId xmlns:a16="http://schemas.microsoft.com/office/drawing/2014/main" id="{20F2DD0D-8CB8-4BA4-A3C9-DA5F5B8F3FA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494420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Fee schedule workgroups on 10/24/22 and 12/05/2022 </a:t>
            </a:r>
          </a:p>
        </p:txBody>
      </p:sp>
      <p:sp>
        <p:nvSpPr>
          <p:cNvPr id="37" name="Sticker">
            <a:extLst>
              <a:ext uri="{FF2B5EF4-FFF2-40B4-BE49-F238E27FC236}">
                <a16:creationId xmlns:a16="http://schemas.microsoft.com/office/drawing/2014/main" id="{1AAF7FFF-7A4D-1DA4-5EC7-F4749EA23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5" y="136091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38" name="Sticker">
            <a:extLst>
              <a:ext uri="{FF2B5EF4-FFF2-40B4-BE49-F238E27FC236}">
                <a16:creationId xmlns:a16="http://schemas.microsoft.com/office/drawing/2014/main" id="{75F635ED-8E67-1F93-A878-9946FE418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1344419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26A67B5-C200-B375-310D-67E3B674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20010" y="1436992"/>
            <a:ext cx="961596" cy="794714"/>
            <a:chOff x="10285255" y="1640384"/>
            <a:chExt cx="961596" cy="79471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59964F7-1E0C-6214-AADC-87346D4A1012}"/>
                </a:ext>
              </a:extLst>
            </p:cNvPr>
            <p:cNvSpPr>
              <a:spLocks/>
            </p:cNvSpPr>
            <p:nvPr/>
          </p:nvSpPr>
          <p:spPr>
            <a:xfrm>
              <a:off x="10285255" y="1640384"/>
              <a:ext cx="615553" cy="615553"/>
            </a:xfrm>
            <a:prstGeom prst="ellipse">
              <a:avLst/>
            </a:prstGeom>
            <a:solidFill>
              <a:schemeClr val="bg1"/>
            </a:solidFill>
            <a:ln w="28575" cap="sq">
              <a:solidFill>
                <a:srgbClr val="17315A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en-US" sz="24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9AA438A-7EB2-684D-C9F6-14FB6A7CBA31}"/>
                </a:ext>
              </a:extLst>
            </p:cNvPr>
            <p:cNvSpPr>
              <a:spLocks/>
            </p:cNvSpPr>
            <p:nvPr/>
          </p:nvSpPr>
          <p:spPr>
            <a:xfrm>
              <a:off x="10463260" y="1729964"/>
              <a:ext cx="615553" cy="615553"/>
            </a:xfrm>
            <a:prstGeom prst="ellipse">
              <a:avLst/>
            </a:prstGeom>
            <a:solidFill>
              <a:schemeClr val="bg1"/>
            </a:solidFill>
            <a:ln w="28575" cap="sq">
              <a:solidFill>
                <a:srgbClr val="17315A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6F01F6-3449-01CA-18AE-5C252E5FA2AB}"/>
                </a:ext>
              </a:extLst>
            </p:cNvPr>
            <p:cNvSpPr>
              <a:spLocks/>
            </p:cNvSpPr>
            <p:nvPr/>
          </p:nvSpPr>
          <p:spPr>
            <a:xfrm>
              <a:off x="10631298" y="1819545"/>
              <a:ext cx="615553" cy="615553"/>
            </a:xfrm>
            <a:prstGeom prst="ellipse">
              <a:avLst/>
            </a:prstGeom>
            <a:solidFill>
              <a:schemeClr val="bg1"/>
            </a:solidFill>
            <a:ln w="28575" cap="sq">
              <a:solidFill>
                <a:srgbClr val="17315A"/>
              </a:solidFill>
              <a:prstDash val="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en-US" sz="24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317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FFE237D5-EF54-416D-B3A5-5B2788732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2039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9" name="Object 6" hidden="1">
                        <a:extLst>
                          <a:ext uri="{FF2B5EF4-FFF2-40B4-BE49-F238E27FC236}">
                            <a16:creationId xmlns:a16="http://schemas.microsoft.com/office/drawing/2014/main" id="{FFE237D5-EF54-416D-B3A5-5B2788732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43A44D8B-DBCF-4BBF-96E1-77C2F3E231B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6. Timeline and topics for next FSWG meeting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7F9CB-61F9-4BF8-A5CB-2110C975E6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6" y="1647782"/>
            <a:ext cx="10646664" cy="335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29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Next FSWG session: </a:t>
            </a:r>
            <a:r>
              <a:rPr lang="en-US" sz="2400" dirty="0">
                <a:solidFill>
                  <a:schemeClr val="accent1"/>
                </a:solidFill>
              </a:rPr>
              <a:t>March 2023 (tentative)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ts val="29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Potential discussion topics:</a:t>
            </a:r>
            <a:endParaRPr lang="en-US" sz="2400" dirty="0">
              <a:solidFill>
                <a:schemeClr val="accent1"/>
              </a:solidFill>
            </a:endParaRPr>
          </a:p>
          <a:p>
            <a:pPr lvl="2">
              <a:spcBef>
                <a:spcPts val="725"/>
              </a:spcBef>
            </a:pPr>
            <a:r>
              <a:rPr lang="en-US" sz="2200" dirty="0">
                <a:solidFill>
                  <a:schemeClr val="accent1"/>
                </a:solidFill>
              </a:rPr>
              <a:t>Discuss potential process for LEAs/IHEs to become part of the school-linked provider network  </a:t>
            </a:r>
          </a:p>
          <a:p>
            <a:pPr lvl="2">
              <a:spcBef>
                <a:spcPts val="725"/>
              </a:spcBef>
            </a:pPr>
            <a:r>
              <a:rPr lang="en-US" sz="2200" dirty="0">
                <a:solidFill>
                  <a:schemeClr val="accent1"/>
                </a:solidFill>
              </a:rPr>
              <a:t>Review plans for provider network oversight and quality assurance </a:t>
            </a:r>
          </a:p>
          <a:p>
            <a:pPr lvl="2">
              <a:spcBef>
                <a:spcPts val="725"/>
              </a:spcBef>
            </a:pPr>
            <a:r>
              <a:rPr lang="en-US" sz="2200" dirty="0">
                <a:solidFill>
                  <a:schemeClr val="accent1"/>
                </a:solidFill>
              </a:rPr>
              <a:t>Further discuss opportunities for technical assistance </a:t>
            </a:r>
          </a:p>
          <a:p>
            <a:pPr marL="0" lvl="1" indent="0">
              <a:spcBef>
                <a:spcPts val="725"/>
              </a:spcBef>
              <a:buNone/>
            </a:pP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19" name="5. Source">
            <a:extLst>
              <a:ext uri="{FF2B5EF4-FFF2-40B4-BE49-F238E27FC236}">
                <a16:creationId xmlns:a16="http://schemas.microsoft.com/office/drawing/2014/main" id="{FDCCAA75-A77A-4EF1-A6E8-C5B3A7A4ED5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OSP offline input and Working session as of 12/15/2022 </a:t>
            </a:r>
          </a:p>
        </p:txBody>
      </p:sp>
      <p:sp>
        <p:nvSpPr>
          <p:cNvPr id="8" name="Sticker">
            <a:extLst>
              <a:ext uri="{FF2B5EF4-FFF2-40B4-BE49-F238E27FC236}">
                <a16:creationId xmlns:a16="http://schemas.microsoft.com/office/drawing/2014/main" id="{6C97701B-75E7-5124-518F-C216527EC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1798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11" name="Sticker">
            <a:extLst>
              <a:ext uri="{FF2B5EF4-FFF2-40B4-BE49-F238E27FC236}">
                <a16:creationId xmlns:a16="http://schemas.microsoft.com/office/drawing/2014/main" id="{82021593-3C6C-19ED-78FD-102C4A8A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42236" y="917981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Non-exhaustive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10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BB0F8B2-683C-4A9E-B748-C50AD621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3558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6" name="Object 2" hidden="1">
                        <a:extLst>
                          <a:ext uri="{FF2B5EF4-FFF2-40B4-BE49-F238E27FC236}">
                            <a16:creationId xmlns:a16="http://schemas.microsoft.com/office/drawing/2014/main" id="{EBB0F8B2-683C-4A9E-B748-C50AD6215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9097941-FE71-43AE-9E40-8D65CF28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4400" dirty="0"/>
              <a:t>6. Q&amp;A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29029F-2AC4-400B-8139-9A660536FC4A}"/>
              </a:ext>
            </a:extLst>
          </p:cNvPr>
          <p:cNvSpPr txBox="1"/>
          <p:nvPr/>
        </p:nvSpPr>
        <p:spPr>
          <a:xfrm>
            <a:off x="5095914" y="2698202"/>
            <a:ext cx="638032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800" dirty="0"/>
              <a:t>Please use the ‘raise hand’ feature or write your questions in the chat</a:t>
            </a:r>
          </a:p>
        </p:txBody>
      </p:sp>
      <p:sp>
        <p:nvSpPr>
          <p:cNvPr id="7" name="Sticker">
            <a:extLst>
              <a:ext uri="{FF2B5EF4-FFF2-40B4-BE49-F238E27FC236}">
                <a16:creationId xmlns:a16="http://schemas.microsoft.com/office/drawing/2014/main" id="{3E6117F9-8A21-43CD-81E9-F41428AA0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3696721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48" name="5. Source">
            <a:extLst>
              <a:ext uri="{FF2B5EF4-FFF2-40B4-BE49-F238E27FC236}">
                <a16:creationId xmlns:a16="http://schemas.microsoft.com/office/drawing/2014/main" id="{A4BB8A4F-8533-4F3C-AC10-D2FA663325C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1/5/2023</a:t>
            </a:r>
          </a:p>
        </p:txBody>
      </p:sp>
    </p:spTree>
    <p:extLst>
      <p:ext uri="{BB962C8B-B14F-4D97-AF65-F5344CB8AC3E}">
        <p14:creationId xmlns:p14="http://schemas.microsoft.com/office/powerpoint/2010/main" val="2435563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2E19A37-5A90-46AF-8FC1-75674DE62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888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2E19A37-5A90-46AF-8FC1-75674DE62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AEA4620-0B52-EB96-30BD-448FB4C4E6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4736" y="-731520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3728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EBB0F8B2-683C-4A9E-B748-C50AD621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1163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95" imgH="396" progId="TCLayout.ActiveDocument.1">
                  <p:embed/>
                </p:oleObj>
              </mc:Choice>
              <mc:Fallback>
                <p:oleObj name="think-cell Slide" r:id="rId10" imgW="395" imgH="396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EBB0F8B2-683C-4A9E-B748-C50AD6215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BC160002-29D5-4911-B0F8-8DF557F073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2212"/>
            <a:ext cx="5444848" cy="731520"/>
          </a:xfrm>
        </p:spPr>
        <p:txBody>
          <a:bodyPr vert="horz"/>
          <a:lstStyle/>
          <a:p>
            <a:r>
              <a:rPr lang="en-US" dirty="0">
                <a:solidFill>
                  <a:schemeClr val="tx1"/>
                </a:solidFill>
              </a:rPr>
              <a:t>Recap: Learnings from workgroup and partner to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FB62C-3FE9-4136-9F71-ACE5FD156CAA}"/>
              </a:ext>
            </a:extLst>
          </p:cNvPr>
          <p:cNvSpPr txBox="1"/>
          <p:nvPr/>
        </p:nvSpPr>
        <p:spPr>
          <a:xfrm>
            <a:off x="554736" y="1218789"/>
            <a:ext cx="50657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b="1" dirty="0"/>
              <a:t>What DHCS and DMHC have heard from this workgroup and stakeholders to 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31FB9-965A-4419-8DC9-63160E46E195}"/>
              </a:ext>
            </a:extLst>
          </p:cNvPr>
          <p:cNvSpPr txBox="1">
            <a:spLocks/>
          </p:cNvSpPr>
          <p:nvPr/>
        </p:nvSpPr>
        <p:spPr>
          <a:xfrm>
            <a:off x="6590370" y="1218789"/>
            <a:ext cx="5065775" cy="6155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000" b="1" dirty="0"/>
              <a:t>Implications for DHCS and DMHC in fee schedule implementation</a:t>
            </a:r>
          </a:p>
        </p:txBody>
      </p:sp>
      <p:sp>
        <p:nvSpPr>
          <p:cNvPr id="14" name="Sticker">
            <a:extLst>
              <a:ext uri="{FF2B5EF4-FFF2-40B4-BE49-F238E27FC236}">
                <a16:creationId xmlns:a16="http://schemas.microsoft.com/office/drawing/2014/main" id="{DA6E18FD-27C0-4382-A648-CADC0EBB3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6415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cxnSp>
        <p:nvCxnSpPr>
          <p:cNvPr id="2" name="LineBasicDefault 2">
            <a:extLst>
              <a:ext uri="{FF2B5EF4-FFF2-40B4-BE49-F238E27FC236}">
                <a16:creationId xmlns:a16="http://schemas.microsoft.com/office/drawing/2014/main" id="{2241ACFD-9A2D-48B2-96D2-5199D22C2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92836" y="1855501"/>
            <a:ext cx="11227689" cy="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ChevronBlue 56">
            <a:extLst>
              <a:ext uri="{FF2B5EF4-FFF2-40B4-BE49-F238E27FC236}">
                <a16:creationId xmlns:a16="http://schemas.microsoft.com/office/drawing/2014/main" id="{6D6F1BE1-91C0-4728-9BF6-A0447A1A0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897886" y="1667885"/>
            <a:ext cx="396228" cy="396228"/>
            <a:chOff x="1016000" y="1016000"/>
            <a:chExt cx="396228" cy="39622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1DDE20-A7CA-4684-BA0C-78210E8C11A9}"/>
                </a:ext>
              </a:extLst>
            </p:cNvPr>
            <p:cNvSpPr/>
            <p:nvPr/>
          </p:nvSpPr>
          <p:spPr>
            <a:xfrm>
              <a:off x="1016000" y="1016000"/>
              <a:ext cx="396228" cy="396228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60F6905-9A57-4770-9D6D-27A16E949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23614" y="1023614"/>
              <a:ext cx="381000" cy="381000"/>
            </a:xfrm>
            <a:prstGeom prst="rect">
              <a:avLst/>
            </a:prstGeom>
          </p:spPr>
        </p:pic>
      </p:grpSp>
      <p:grpSp>
        <p:nvGrpSpPr>
          <p:cNvPr id="27" name="Group 26" descr="New processes will likely take time to operationalize, and there is an opportunity to learn from the experiences of early fee schedule users&#10;">
            <a:extLst>
              <a:ext uri="{FF2B5EF4-FFF2-40B4-BE49-F238E27FC236}">
                <a16:creationId xmlns:a16="http://schemas.microsoft.com/office/drawing/2014/main" id="{38D41F67-2863-6E5E-B4FD-6F6D782140D1}"/>
              </a:ext>
            </a:extLst>
          </p:cNvPr>
          <p:cNvGrpSpPr/>
          <p:nvPr/>
        </p:nvGrpSpPr>
        <p:grpSpPr>
          <a:xfrm>
            <a:off x="554736" y="2073935"/>
            <a:ext cx="11101409" cy="1107996"/>
            <a:chOff x="554736" y="3422940"/>
            <a:chExt cx="1110140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D8F2B8-5A25-157C-9C35-23F761145281}"/>
                </a:ext>
              </a:extLst>
            </p:cNvPr>
            <p:cNvSpPr txBox="1"/>
            <p:nvPr/>
          </p:nvSpPr>
          <p:spPr>
            <a:xfrm>
              <a:off x="554736" y="3422940"/>
              <a:ext cx="5065775" cy="110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dirty="0">
                  <a:latin typeface="Segoe UI" panose="020B0502040204020203" pitchFamily="34" charset="0"/>
                  <a:sym typeface=""/>
                </a:rPr>
                <a:t>New processes will likely take time to operationalize, and there is an opportunity to </a:t>
              </a:r>
              <a:r>
                <a:rPr lang="en-US" sz="1800" b="1" dirty="0">
                  <a:latin typeface="Segoe UI" panose="020B0502040204020203" pitchFamily="34" charset="0"/>
                  <a:sym typeface=""/>
                </a:rPr>
                <a:t>learn from the experiences of early fee schedule users</a:t>
              </a:r>
              <a:endParaRPr lang="en-US" sz="1800" dirty="0">
                <a:latin typeface="Segoe UI" panose="020B0502040204020203" pitchFamily="34" charset="0"/>
                <a:sym typeface="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0FEF11-DD5F-1D3A-F858-022C0DA62287}"/>
                </a:ext>
              </a:extLst>
            </p:cNvPr>
            <p:cNvSpPr txBox="1"/>
            <p:nvPr/>
          </p:nvSpPr>
          <p:spPr>
            <a:xfrm>
              <a:off x="6590370" y="3422940"/>
              <a:ext cx="5065775" cy="83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sz="1800" dirty="0">
                  <a:latin typeface="Segoe UI" panose="020B0502040204020203" pitchFamily="34" charset="0"/>
                  <a:sym typeface=""/>
                </a:rPr>
                <a:t>Build time into implementation plan to </a:t>
              </a:r>
              <a:r>
                <a:rPr lang="en-US" sz="1800" b="1" dirty="0">
                  <a:latin typeface="Segoe UI" panose="020B0502040204020203" pitchFamily="34" charset="0"/>
                  <a:sym typeface=""/>
                </a:rPr>
                <a:t>listen to early adopters and incorporate feedback </a:t>
              </a:r>
              <a:r>
                <a:rPr lang="en-US" sz="1800" dirty="0">
                  <a:latin typeface="Segoe UI" panose="020B0502040204020203" pitchFamily="34" charset="0"/>
                  <a:sym typeface=""/>
                </a:rPr>
                <a:t>into design of future phases</a:t>
              </a:r>
            </a:p>
          </p:txBody>
        </p:sp>
      </p:grpSp>
      <p:grpSp>
        <p:nvGrpSpPr>
          <p:cNvPr id="30" name="Group 29" descr="TK-12 and higher education have different needs in terms of the behavioral health services that are suitable to provide in schools&#10;">
            <a:extLst>
              <a:ext uri="{FF2B5EF4-FFF2-40B4-BE49-F238E27FC236}">
                <a16:creationId xmlns:a16="http://schemas.microsoft.com/office/drawing/2014/main" id="{18429B18-EE0A-B380-86BA-B3F6AE01C536}"/>
              </a:ext>
            </a:extLst>
          </p:cNvPr>
          <p:cNvGrpSpPr/>
          <p:nvPr/>
        </p:nvGrpSpPr>
        <p:grpSpPr>
          <a:xfrm>
            <a:off x="554736" y="3618799"/>
            <a:ext cx="11101409" cy="830997"/>
            <a:chOff x="554736" y="5372513"/>
            <a:chExt cx="11101409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5EF9BF-2CA7-CD99-FA71-F6CC4B8E9A11}"/>
                </a:ext>
              </a:extLst>
            </p:cNvPr>
            <p:cNvSpPr txBox="1"/>
            <p:nvPr/>
          </p:nvSpPr>
          <p:spPr>
            <a:xfrm>
              <a:off x="554736" y="5372513"/>
              <a:ext cx="5065775" cy="83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latin typeface="Segoe UI" panose="020B0502040204020203" pitchFamily="34" charset="0"/>
                  <a:sym typeface=""/>
                </a:rPr>
                <a:t>TK-12 and higher education have different needs </a:t>
              </a:r>
              <a:r>
                <a:rPr lang="en-US" sz="1800" dirty="0">
                  <a:latin typeface="Segoe UI" panose="020B0502040204020203" pitchFamily="34" charset="0"/>
                  <a:sym typeface=""/>
                </a:rPr>
                <a:t>in terms of the behavioral health services that are suitable to provide in schools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1D6286-3C48-2F41-E630-74CE056BDDE3}"/>
                </a:ext>
              </a:extLst>
            </p:cNvPr>
            <p:cNvSpPr txBox="1"/>
            <p:nvPr/>
          </p:nvSpPr>
          <p:spPr>
            <a:xfrm>
              <a:off x="6590370" y="5372513"/>
              <a:ext cx="5065775" cy="83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sz="1800" b="1" dirty="0">
                  <a:latin typeface="Segoe UI" panose="020B0502040204020203" pitchFamily="34" charset="0"/>
                  <a:sym typeface=""/>
                </a:rPr>
                <a:t>Refine scope of services </a:t>
              </a:r>
              <a:r>
                <a:rPr lang="en-US" sz="1800" dirty="0">
                  <a:latin typeface="Segoe UI" panose="020B0502040204020203" pitchFamily="34" charset="0"/>
                  <a:sym typeface=""/>
                </a:rPr>
                <a:t>to include guidance around appropriateness of each setting and different needs of various student populations</a:t>
              </a:r>
            </a:p>
          </p:txBody>
        </p:sp>
      </p:grpSp>
      <p:grpSp>
        <p:nvGrpSpPr>
          <p:cNvPr id="29" name="Group 28" descr="Schools may need additional infrastructure, capacity and partnerships in order to take advantage of the fee schedule">
            <a:extLst>
              <a:ext uri="{FF2B5EF4-FFF2-40B4-BE49-F238E27FC236}">
                <a16:creationId xmlns:a16="http://schemas.microsoft.com/office/drawing/2014/main" id="{B4A5B2E4-9AB6-E9F5-5BAD-BB444BB4EC35}"/>
              </a:ext>
            </a:extLst>
          </p:cNvPr>
          <p:cNvGrpSpPr/>
          <p:nvPr/>
        </p:nvGrpSpPr>
        <p:grpSpPr>
          <a:xfrm>
            <a:off x="554736" y="4886662"/>
            <a:ext cx="11101409" cy="1107996"/>
            <a:chOff x="554736" y="4541516"/>
            <a:chExt cx="1110140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FD7144-F88D-AD9B-F3E7-7A606E909BA7}"/>
                </a:ext>
              </a:extLst>
            </p:cNvPr>
            <p:cNvSpPr txBox="1"/>
            <p:nvPr/>
          </p:nvSpPr>
          <p:spPr>
            <a:xfrm>
              <a:off x="554736" y="4541516"/>
              <a:ext cx="5065775" cy="83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r>
                <a:rPr lang="en-US" sz="1800" b="1" dirty="0">
                  <a:latin typeface="Segoe UI" panose="020B0502040204020203" pitchFamily="34" charset="0"/>
                  <a:sym typeface=""/>
                </a:rPr>
                <a:t>Schools may need additional infrastructure,</a:t>
              </a:r>
              <a:r>
                <a:rPr lang="en-US" sz="1800" dirty="0">
                  <a:latin typeface="Segoe UI" panose="020B0502040204020203" pitchFamily="34" charset="0"/>
                  <a:sym typeface=""/>
                </a:rPr>
                <a:t> capacity and partnerships in order to take advantage of the fee schedule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A2815C-A048-C7E7-7F35-6F3250AA872A}"/>
                </a:ext>
              </a:extLst>
            </p:cNvPr>
            <p:cNvSpPr txBox="1"/>
            <p:nvPr/>
          </p:nvSpPr>
          <p:spPr>
            <a:xfrm>
              <a:off x="6590370" y="4541516"/>
              <a:ext cx="5065775" cy="110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buNone/>
              </a:pPr>
              <a:r>
                <a:rPr lang="en-US" sz="1800" b="1" dirty="0">
                  <a:latin typeface="Segoe UI" panose="020B0502040204020203" pitchFamily="34" charset="0"/>
                  <a:sym typeface=""/>
                </a:rPr>
                <a:t>Support schools in building needed capabilities </a:t>
              </a:r>
              <a:r>
                <a:rPr lang="en-US" sz="1800" dirty="0">
                  <a:latin typeface="Segoe UI" panose="020B0502040204020203" pitchFamily="34" charset="0"/>
                  <a:sym typeface=""/>
                </a:rPr>
                <a:t>for fee schedule readiness through the school-linked grants program, technical assistance, etc.</a:t>
              </a:r>
            </a:p>
          </p:txBody>
        </p:sp>
      </p:grpSp>
      <p:cxnSp>
        <p:nvCxnSpPr>
          <p:cNvPr id="26" name="LineBasicDefault 2">
            <a:extLst>
              <a:ext uri="{FF2B5EF4-FFF2-40B4-BE49-F238E27FC236}">
                <a16:creationId xmlns:a16="http://schemas.microsoft.com/office/drawing/2014/main" id="{22F98745-DBD2-9B02-0EA3-CA279599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92836" y="3400365"/>
            <a:ext cx="112276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neBasicDefault 2">
            <a:extLst>
              <a:ext uri="{FF2B5EF4-FFF2-40B4-BE49-F238E27FC236}">
                <a16:creationId xmlns:a16="http://schemas.microsoft.com/office/drawing/2014/main" id="{8C40E1B0-707A-2E9F-7D26-5C34FEF54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92836" y="4668230"/>
            <a:ext cx="112276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. Source">
            <a:extLst>
              <a:ext uri="{FF2B5EF4-FFF2-40B4-BE49-F238E27FC236}">
                <a16:creationId xmlns:a16="http://schemas.microsoft.com/office/drawing/2014/main" id="{5C60D8BF-282E-43D7-84D3-F8591601B7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Fee Schedule Workgroup session on 12/5/2022; DHCS working session on 12/15/2022</a:t>
            </a:r>
          </a:p>
        </p:txBody>
      </p:sp>
    </p:spTree>
    <p:extLst>
      <p:ext uri="{BB962C8B-B14F-4D97-AF65-F5344CB8AC3E}">
        <p14:creationId xmlns:p14="http://schemas.microsoft.com/office/powerpoint/2010/main" val="130505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52B89A-49C7-413B-AFD6-A1A5EC1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5136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C52B89A-49C7-413B-AFD6-A1A5EC170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1F69DDC2-992B-4048-8E21-BA4A4CD4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5" y="3044280"/>
            <a:ext cx="5360289" cy="769441"/>
          </a:xfrm>
        </p:spPr>
        <p:txBody>
          <a:bodyPr vert="horz"/>
          <a:lstStyle/>
          <a:p>
            <a:r>
              <a:rPr lang="en-US" sz="3200" dirty="0"/>
              <a:t>1. Vision and objectives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F144DA-6B81-4CB3-8822-2F24DF66B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ticker">
            <a:extLst>
              <a:ext uri="{FF2B5EF4-FFF2-40B4-BE49-F238E27FC236}">
                <a16:creationId xmlns:a16="http://schemas.microsoft.com/office/drawing/2014/main" id="{F00715E5-A116-4D77-ACE1-8BA31522F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4100757"/>
            <a:ext cx="124072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02/14/2023</a:t>
            </a:r>
          </a:p>
        </p:txBody>
      </p:sp>
      <p:sp>
        <p:nvSpPr>
          <p:cNvPr id="10" name="5. Source">
            <a:extLst>
              <a:ext uri="{FF2B5EF4-FFF2-40B4-BE49-F238E27FC236}">
                <a16:creationId xmlns:a16="http://schemas.microsoft.com/office/drawing/2014/main" id="{8F505130-9893-47F3-B516-BD6691EBC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4735" y="6491036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DHCS and stakeholder conversations as of 1/5/2023</a:t>
            </a:r>
          </a:p>
        </p:txBody>
      </p:sp>
    </p:spTree>
    <p:extLst>
      <p:ext uri="{BB962C8B-B14F-4D97-AF65-F5344CB8AC3E}">
        <p14:creationId xmlns:p14="http://schemas.microsoft.com/office/powerpoint/2010/main" val="58401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2. Slide Title">
            <a:extLst>
              <a:ext uri="{FF2B5EF4-FFF2-40B4-BE49-F238E27FC236}">
                <a16:creationId xmlns:a16="http://schemas.microsoft.com/office/drawing/2014/main" id="{71C36FB6-CC42-4DC0-A81D-C4798D83558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974927"/>
            <a:ext cx="3465576" cy="1538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noAutofit/>
          </a:bodyPr>
          <a:lstStyle/>
          <a:p>
            <a:pPr>
              <a:defRPr/>
            </a:pPr>
            <a:r>
              <a:rPr lang="en-US" dirty="0"/>
              <a:t>1. Recap: Vision for an all-payer school-linked fee schedule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B23F0-6E09-4BA4-801A-4E6A88B160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68770" y="2180563"/>
            <a:ext cx="6868494" cy="342020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200" dirty="0">
                <a:cs typeface="Times New Roman" panose="02020603050405020304" pitchFamily="18" charset="0"/>
              </a:rPr>
              <a:t>To leverage the CYBHI fee schedule as a </a:t>
            </a:r>
            <a:r>
              <a:rPr lang="en-US" sz="2200" b="1" dirty="0"/>
              <a:t>sustainable funding source for school-linked BH services</a:t>
            </a:r>
            <a:r>
              <a:rPr lang="en-US" sz="2200" dirty="0">
                <a:cs typeface="Times New Roman" panose="02020603050405020304" pitchFamily="18" charset="0"/>
              </a:rPr>
              <a:t> that: 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Increases access to school-linked BH services </a:t>
            </a:r>
            <a:r>
              <a:rPr lang="en-US" sz="2000" dirty="0">
                <a:cs typeface="Times New Roman" panose="02020603050405020304" pitchFamily="18" charset="0"/>
              </a:rPr>
              <a:t>for children and youth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cs typeface="Times New Roman" panose="02020603050405020304" pitchFamily="18" charset="0"/>
              </a:rPr>
              <a:t>Creates a more </a:t>
            </a:r>
            <a:r>
              <a:rPr lang="en-US" sz="2000" b="1" dirty="0">
                <a:cs typeface="Times New Roman" panose="02020603050405020304" pitchFamily="18" charset="0"/>
              </a:rPr>
              <a:t>approachable billing model for schools </a:t>
            </a:r>
            <a:r>
              <a:rPr lang="en-US" sz="2000" dirty="0">
                <a:cs typeface="Times New Roman" panose="02020603050405020304" pitchFamily="18" charset="0"/>
              </a:rPr>
              <a:t>and local educational agencies (LEAs)</a:t>
            </a:r>
            <a:r>
              <a:rPr lang="en-US" sz="2000" baseline="30000" dirty="0">
                <a:cs typeface="Times New Roman" panose="02020603050405020304" pitchFamily="18" charset="0"/>
              </a:rPr>
              <a:t>2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Eases burdens</a:t>
            </a:r>
            <a:r>
              <a:rPr lang="en-US" sz="2000" dirty="0">
                <a:cs typeface="Times New Roman" panose="02020603050405020304" pitchFamily="18" charset="0"/>
              </a:rPr>
              <a:t> related to contracting, rate negotiation, and navigation across delivery systems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cs typeface="Times New Roman" panose="02020603050405020304" pitchFamily="18" charset="0"/>
              </a:rPr>
              <a:t>Reduces uncertainty </a:t>
            </a:r>
            <a:r>
              <a:rPr lang="en-US" sz="2000" dirty="0">
                <a:cs typeface="Times New Roman" panose="02020603050405020304" pitchFamily="18" charset="0"/>
              </a:rPr>
              <a:t>around students’ coverage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D5AD956C-82D4-4DDB-BEBC-D290D9C9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28222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5AD956C-82D4-4DDB-BEBC-D290D9C9A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4. Footnote">
            <a:extLst>
              <a:ext uri="{FF2B5EF4-FFF2-40B4-BE49-F238E27FC236}">
                <a16:creationId xmlns:a16="http://schemas.microsoft.com/office/drawing/2014/main" id="{936B640A-F46C-4F15-9E6B-550233CB0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4736" y="5662847"/>
            <a:ext cx="3465576" cy="738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1.	Additional definitions of organizations included as payers in the all-payer, school-linked fee schedule to be provided by DHCS.</a:t>
            </a:r>
          </a:p>
          <a:p>
            <a:pPr lvl="0"/>
            <a:r>
              <a:rPr lang="en-US" dirty="0"/>
              <a:t>2.	According to California Health and Safety Code section 1374.22, a “local educational agency” means a school district, county office of education, charter school, the California Schools for the Deaf, and the California School for the Blind.</a:t>
            </a:r>
          </a:p>
        </p:txBody>
      </p:sp>
      <p:sp>
        <p:nvSpPr>
          <p:cNvPr id="10" name="Sticker">
            <a:extLst>
              <a:ext uri="{FF2B5EF4-FFF2-40B4-BE49-F238E27FC236}">
                <a16:creationId xmlns:a16="http://schemas.microsoft.com/office/drawing/2014/main" id="{22C31AC6-11AC-468C-9CFC-76D38D3A8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3721198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29977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5EA34A03-2BD3-A9E6-5FBC-B7171CBB4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9460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EA34A03-2BD3-A9E6-5FBC-B7171CBB4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72354003-944C-20C8-0747-00CD620F07B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/>
          <a:lstStyle/>
          <a:p>
            <a:r>
              <a:rPr lang="en-US" dirty="0"/>
              <a:t>1. The fee schedule will be one part of a broader delivery system supporting coverage for students across California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43FD45-0A3B-74EA-5AA1-E8D395614801}"/>
              </a:ext>
            </a:extLst>
          </p:cNvPr>
          <p:cNvSpPr/>
          <p:nvPr/>
        </p:nvSpPr>
        <p:spPr>
          <a:xfrm>
            <a:off x="554734" y="1216674"/>
            <a:ext cx="7597019" cy="1469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Contracts </a:t>
            </a:r>
            <a:r>
              <a:rPr lang="en-US" dirty="0">
                <a:solidFill>
                  <a:schemeClr val="tx1"/>
                </a:solidFill>
              </a:rPr>
              <a:t>with managed care plans (MCPs), county behavioral health, or commercial or self-insured plans </a:t>
            </a:r>
            <a:r>
              <a:rPr lang="en-US" b="1" dirty="0">
                <a:solidFill>
                  <a:schemeClr val="tx1"/>
                </a:solidFill>
              </a:rPr>
              <a:t>for additional behavioral health services beyond the scope of the fee schedule </a:t>
            </a:r>
            <a:r>
              <a:rPr lang="en-US" dirty="0">
                <a:solidFill>
                  <a:schemeClr val="tx1"/>
                </a:solidFill>
              </a:rPr>
              <a:t>(e.g., Enhanced Care Management, Specialty Mental Health Services)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BDBC9A-2EE2-E8C2-F2D7-FFD0842703C1}"/>
              </a:ext>
            </a:extLst>
          </p:cNvPr>
          <p:cNvSpPr/>
          <p:nvPr/>
        </p:nvSpPr>
        <p:spPr>
          <a:xfrm>
            <a:off x="572619" y="2762250"/>
            <a:ext cx="7597019" cy="21812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Statewide all-payer fee schedule for reimbursement of school-linked behavioral health services from (as applicable):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Commercial plans, </a:t>
            </a:r>
            <a:r>
              <a:rPr lang="en-US" b="1" dirty="0">
                <a:solidFill>
                  <a:schemeClr val="tx1"/>
                </a:solidFill>
              </a:rPr>
              <a:t>for all included services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Medi-Cal MCPs, </a:t>
            </a:r>
            <a:r>
              <a:rPr lang="en-US" b="1" dirty="0">
                <a:solidFill>
                  <a:schemeClr val="tx1"/>
                </a:solidFill>
              </a:rPr>
              <a:t>for included mental health services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Medi-Cal County BH Plans, </a:t>
            </a:r>
            <a:r>
              <a:rPr lang="en-US" b="1" dirty="0">
                <a:solidFill>
                  <a:schemeClr val="tx1"/>
                </a:solidFill>
              </a:rPr>
              <a:t>for included SUD services</a:t>
            </a:r>
          </a:p>
          <a:p>
            <a:pPr lvl="1"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(Future State)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95338-3ABE-F6A0-5BBB-7A77D2DFD19B}"/>
              </a:ext>
            </a:extLst>
          </p:cNvPr>
          <p:cNvSpPr/>
          <p:nvPr/>
        </p:nvSpPr>
        <p:spPr>
          <a:xfrm>
            <a:off x="572619" y="5019386"/>
            <a:ext cx="7597019" cy="1204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Individuals with Disabilities Education Act (IDEA) </a:t>
            </a:r>
            <a:r>
              <a:rPr lang="en-US" dirty="0">
                <a:solidFill>
                  <a:schemeClr val="tx1"/>
                </a:solidFill>
              </a:rPr>
              <a:t>funding for students with special needs, including Educationally-Related Mental Health Services (ERMHS)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493260-C220-4406-6CAA-304607A364B8}"/>
              </a:ext>
            </a:extLst>
          </p:cNvPr>
          <p:cNvSpPr>
            <a:spLocks/>
          </p:cNvSpPr>
          <p:nvPr/>
        </p:nvSpPr>
        <p:spPr>
          <a:xfrm>
            <a:off x="8289560" y="1216674"/>
            <a:ext cx="3329819" cy="2442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LEA-BOP funding </a:t>
            </a:r>
            <a:r>
              <a:rPr lang="en-US" dirty="0">
                <a:solidFill>
                  <a:schemeClr val="tx1"/>
                </a:solidFill>
              </a:rPr>
              <a:t>for approved health-related services provided by qualified health service practitioners to Medi-Cal eligible students​​​​​​​​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10969F-D20D-7B35-933A-90612A8751AE}"/>
              </a:ext>
            </a:extLst>
          </p:cNvPr>
          <p:cNvSpPr>
            <a:spLocks/>
          </p:cNvSpPr>
          <p:nvPr/>
        </p:nvSpPr>
        <p:spPr>
          <a:xfrm>
            <a:off x="8289559" y="3781038"/>
            <a:ext cx="3329819" cy="2442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b="1" dirty="0">
                <a:solidFill>
                  <a:schemeClr val="tx1"/>
                </a:solidFill>
              </a:rPr>
              <a:t>Other existing education funding </a:t>
            </a:r>
            <a:r>
              <a:rPr lang="en-US" dirty="0">
                <a:solidFill>
                  <a:schemeClr val="tx1"/>
                </a:solidFill>
              </a:rPr>
              <a:t>for mental health -  Community Schools,  Multi-Tiered System Support (MTSS), Positive Behavior Intervention and Supports (PBIS), etc.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Sticker">
            <a:extLst>
              <a:ext uri="{FF2B5EF4-FFF2-40B4-BE49-F238E27FC236}">
                <a16:creationId xmlns:a16="http://schemas.microsoft.com/office/drawing/2014/main" id="{BB8817D0-E8B1-D355-6F58-708C1DB6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976897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  <p:sp>
        <p:nvSpPr>
          <p:cNvPr id="14" name="Sticker">
            <a:extLst>
              <a:ext uri="{FF2B5EF4-FFF2-40B4-BE49-F238E27FC236}">
                <a16:creationId xmlns:a16="http://schemas.microsoft.com/office/drawing/2014/main" id="{AAB119C4-C7CD-F503-D9A4-0AC19DFDF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5353" y="976897"/>
            <a:ext cx="90409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NON-EXHAUSTIVE</a:t>
            </a:r>
          </a:p>
        </p:txBody>
      </p:sp>
      <p:sp>
        <p:nvSpPr>
          <p:cNvPr id="15" name="Sticker">
            <a:extLst>
              <a:ext uri="{FF2B5EF4-FFF2-40B4-BE49-F238E27FC236}">
                <a16:creationId xmlns:a16="http://schemas.microsoft.com/office/drawing/2014/main" id="{AE6AC986-D4CE-28DA-2608-04A6B270F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57910" y="976897"/>
            <a:ext cx="714939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ILLUSTRATIVE </a:t>
            </a:r>
          </a:p>
        </p:txBody>
      </p:sp>
    </p:spTree>
    <p:extLst>
      <p:ext uri="{BB962C8B-B14F-4D97-AF65-F5344CB8AC3E}">
        <p14:creationId xmlns:p14="http://schemas.microsoft.com/office/powerpoint/2010/main" val="43166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AFFAA7B7-1B5A-40F9-A905-628368DBF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5006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73" imgH="476" progId="TCLayout.ActiveDocument.1">
                  <p:embed/>
                </p:oleObj>
              </mc:Choice>
              <mc:Fallback>
                <p:oleObj name="think-cell Slide" r:id="rId29" imgW="473" imgH="47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AFFAA7B7-1B5A-40F9-A905-628368DBF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2. Slide Title">
            <a:extLst>
              <a:ext uri="{FF2B5EF4-FFF2-40B4-BE49-F238E27FC236}">
                <a16:creationId xmlns:a16="http://schemas.microsoft.com/office/drawing/2014/main" id="{015E69FB-49E9-4802-8601-954D7DA0143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313655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1. The fee schedule will be centered on the LEA or IHE, enabling them seek reimbursement for school-linked BH services </a:t>
            </a:r>
          </a:p>
        </p:txBody>
      </p:sp>
      <p:grpSp>
        <p:nvGrpSpPr>
          <p:cNvPr id="23" name="Group 22" descr="LEA, IHE, or BH provider enrolls in school-linked provider network">
            <a:extLst>
              <a:ext uri="{FF2B5EF4-FFF2-40B4-BE49-F238E27FC236}">
                <a16:creationId xmlns:a16="http://schemas.microsoft.com/office/drawing/2014/main" id="{75E66C90-2C55-4665-B039-5E8CA668C00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54736" y="1186197"/>
            <a:ext cx="2224832" cy="1372141"/>
            <a:chOff x="554736" y="1186197"/>
            <a:chExt cx="2224832" cy="1372141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E6A6E9F-616F-45F5-812D-32070973CDA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4736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40478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22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2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F36AC82-ECAF-4E68-BF16-49644D389631}"/>
                </a:ext>
              </a:extLst>
            </p:cNvPr>
            <p:cNvSpPr txBox="1">
              <a:spLocks/>
            </p:cNvSpPr>
            <p:nvPr>
              <p:custDataLst>
                <p:tags r:id="rId26"/>
              </p:custDataLst>
            </p:nvPr>
          </p:nvSpPr>
          <p:spPr>
            <a:xfrm>
              <a:off x="619447" y="1281484"/>
              <a:ext cx="1931307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LEA, IHE, or BH provider enrolls in school-linked provider network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EE7B1C1-5C45-474E-8D29-ECC08D9F692B}"/>
              </a:ext>
            </a:extLst>
          </p:cNvPr>
          <p:cNvSpPr txBox="1">
            <a:spLocks/>
          </p:cNvSpPr>
          <p:nvPr/>
        </p:nvSpPr>
        <p:spPr>
          <a:xfrm>
            <a:off x="619447" y="3070592"/>
            <a:ext cx="1931307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LEA or IHE enrolls as a school-linked network provider </a:t>
            </a:r>
            <a:r>
              <a:rPr lang="en-US" sz="1800" dirty="0">
                <a:latin typeface="+mj-lt"/>
              </a:rPr>
              <a:t>and hires eligible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BH practitioners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61F315-1077-477D-AAAC-35BE93EDD8A4}"/>
              </a:ext>
            </a:extLst>
          </p:cNvPr>
          <p:cNvSpPr txBox="1">
            <a:spLocks/>
          </p:cNvSpPr>
          <p:nvPr/>
        </p:nvSpPr>
        <p:spPr>
          <a:xfrm>
            <a:off x="619447" y="4566876"/>
            <a:ext cx="213307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LEA or IHE contracts with BH providers, which enroll separately </a:t>
            </a:r>
            <a:r>
              <a:rPr lang="en-US" sz="1800" dirty="0">
                <a:latin typeface="+mj-lt"/>
              </a:rPr>
              <a:t>as network providers</a:t>
            </a:r>
          </a:p>
        </p:txBody>
      </p:sp>
      <p:grpSp>
        <p:nvGrpSpPr>
          <p:cNvPr id="22" name="Group 21" descr="Provider delivers services at or near school site">
            <a:extLst>
              <a:ext uri="{FF2B5EF4-FFF2-40B4-BE49-F238E27FC236}">
                <a16:creationId xmlns:a16="http://schemas.microsoft.com/office/drawing/2014/main" id="{D8BE00ED-798E-47BE-B308-9B9C1347EF3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769160" y="1186197"/>
            <a:ext cx="2224832" cy="1372141"/>
            <a:chOff x="2769160" y="1186197"/>
            <a:chExt cx="2224832" cy="137214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974E-4707-4E1C-859F-657C0E8E324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769160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7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7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65D496-16EB-4522-BA77-387E0E5B3C7D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3049742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Provider delivers services at or near school site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323247F-B158-40D2-96ED-69D9114DE204}"/>
              </a:ext>
            </a:extLst>
          </p:cNvPr>
          <p:cNvSpPr txBox="1">
            <a:spLocks/>
          </p:cNvSpPr>
          <p:nvPr/>
        </p:nvSpPr>
        <p:spPr>
          <a:xfrm>
            <a:off x="2994444" y="3070591"/>
            <a:ext cx="1714274" cy="27201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dirty="0">
                <a:latin typeface="+mj-lt"/>
              </a:rPr>
              <a:t>LEA or IHE </a:t>
            </a:r>
            <a:r>
              <a:rPr lang="en-US" sz="1800" b="1" dirty="0">
                <a:solidFill>
                  <a:srgbClr val="17315A"/>
                </a:solidFill>
                <a:latin typeface="+mj-lt"/>
              </a:rPr>
              <a:t>provides or arranges for the provision </a:t>
            </a:r>
            <a:r>
              <a:rPr lang="en-US" sz="1800" dirty="0">
                <a:latin typeface="+mj-lt"/>
              </a:rPr>
              <a:t>of eligible medically necessary services – on or near campus, mobile, etc.</a:t>
            </a:r>
          </a:p>
        </p:txBody>
      </p:sp>
      <p:grpSp>
        <p:nvGrpSpPr>
          <p:cNvPr id="21" name="Group 20" descr="Responsible party submits claim for reimbursement">
            <a:extLst>
              <a:ext uri="{FF2B5EF4-FFF2-40B4-BE49-F238E27FC236}">
                <a16:creationId xmlns:a16="http://schemas.microsoft.com/office/drawing/2014/main" id="{B1D2C92D-B0DB-4137-8DC3-C7A2A9DBCA4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983584" y="1186197"/>
            <a:ext cx="2224832" cy="1372141"/>
            <a:chOff x="4983584" y="1186197"/>
            <a:chExt cx="2224832" cy="1372141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825F12-6661-4E96-88D3-C336C3AB0E6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83584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53415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53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7753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26915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885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8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40462 w 1828800"/>
                <a:gd name="connsiteY5" fmla="*/ 457200 h 914400"/>
                <a:gd name="connsiteX0" fmla="*/ 0 w 1828800"/>
                <a:gd name="connsiteY0" fmla="*/ 0 h 914400"/>
                <a:gd name="connsiteX1" fmla="*/ 1788339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8833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8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8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8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DF1281-914C-49D1-BB9D-C872C3432BA6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5264166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Responsible party submits claim for reimbursement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9AA9596-2057-4139-829D-40201ABE128E}"/>
              </a:ext>
            </a:extLst>
          </p:cNvPr>
          <p:cNvSpPr txBox="1">
            <a:spLocks/>
          </p:cNvSpPr>
          <p:nvPr/>
        </p:nvSpPr>
        <p:spPr>
          <a:xfrm>
            <a:off x="5643495" y="2719335"/>
            <a:ext cx="1408028" cy="1107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LEA, IHE or contracted BH provider bills directly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for services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6876F6-7119-4E64-8B5E-60E83CA99873}"/>
              </a:ext>
            </a:extLst>
          </p:cNvPr>
          <p:cNvSpPr txBox="1">
            <a:spLocks/>
          </p:cNvSpPr>
          <p:nvPr/>
        </p:nvSpPr>
        <p:spPr>
          <a:xfrm>
            <a:off x="5634675" y="4455586"/>
            <a:ext cx="1498411" cy="1107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LEA or IHE uses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third party administrator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to bill  for services</a:t>
            </a:r>
          </a:p>
        </p:txBody>
      </p:sp>
      <p:grpSp>
        <p:nvGrpSpPr>
          <p:cNvPr id="20" name="Group 19" descr="Plan remits payment at the established rates">
            <a:extLst>
              <a:ext uri="{FF2B5EF4-FFF2-40B4-BE49-F238E27FC236}">
                <a16:creationId xmlns:a16="http://schemas.microsoft.com/office/drawing/2014/main" id="{1DC08FB0-FC25-48CC-92FE-3D9C03887D99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198008" y="1186197"/>
            <a:ext cx="2224832" cy="1372141"/>
            <a:chOff x="7198008" y="1186197"/>
            <a:chExt cx="2224832" cy="137214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D35D447-A159-4BAD-9E44-E6C098D5186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198008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40716" y="0"/>
                  </a:lnTo>
                  <a:lnTo>
                    <a:pt x="1828800" y="457200"/>
                  </a:lnTo>
                  <a:lnTo>
                    <a:pt x="1640716" y="914400"/>
                  </a:lnTo>
                  <a:lnTo>
                    <a:pt x="0" y="914400"/>
                  </a:lnTo>
                  <a:lnTo>
                    <a:pt x="188084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D3FB4C9-C1CF-476E-9699-52C7A46F52BB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7478590" y="1281484"/>
              <a:ext cx="1715436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Plan remits payment at the established rates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A1F13F8A-A159-4D60-959E-53928293ED3A}"/>
              </a:ext>
            </a:extLst>
          </p:cNvPr>
          <p:cNvSpPr txBox="1">
            <a:spLocks/>
          </p:cNvSpPr>
          <p:nvPr/>
        </p:nvSpPr>
        <p:spPr>
          <a:xfrm>
            <a:off x="7419234" y="3070592"/>
            <a:ext cx="2020245" cy="193899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  <a:cs typeface="Arial"/>
              </a:rPr>
              <a:t>Relevant payer</a:t>
            </a:r>
            <a:r>
              <a:rPr lang="en-US" sz="1800" b="1" baseline="30000" dirty="0">
                <a:latin typeface="+mj-lt"/>
                <a:cs typeface="Arial"/>
              </a:rPr>
              <a:t>1</a:t>
            </a:r>
            <a:r>
              <a:rPr lang="en-US" sz="1800" b="1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remits payment the established all-payer rates </a:t>
            </a:r>
            <a:endParaRPr lang="en-US" sz="1800" dirty="0">
              <a:latin typeface="+mj-lt"/>
            </a:endParaRPr>
          </a:p>
        </p:txBody>
      </p:sp>
      <p:grpSp>
        <p:nvGrpSpPr>
          <p:cNvPr id="24" name="Group 23" descr="State conducts ongoing audit and accountability">
            <a:extLst>
              <a:ext uri="{FF2B5EF4-FFF2-40B4-BE49-F238E27FC236}">
                <a16:creationId xmlns:a16="http://schemas.microsoft.com/office/drawing/2014/main" id="{D1A84661-75AB-4D22-8061-49DFEAC8BA3F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412432" y="1186197"/>
            <a:ext cx="2224832" cy="1372141"/>
            <a:chOff x="9412432" y="1186197"/>
            <a:chExt cx="2224832" cy="137214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672D2EE-F83B-4E97-B57A-D32C19C2A1F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412432" y="1186197"/>
              <a:ext cx="2224832" cy="1372141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8216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2821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52388 w 1828800"/>
                <a:gd name="connsiteY5" fmla="*/ 457200 h 914400"/>
                <a:gd name="connsiteX0" fmla="*/ 0 w 1828800"/>
                <a:gd name="connsiteY0" fmla="*/ 0 h 914400"/>
                <a:gd name="connsiteX1" fmla="*/ 1776413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776413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26894 w 1828800"/>
                <a:gd name="connsiteY5" fmla="*/ 457200 h 914400"/>
                <a:gd name="connsiteX0" fmla="*/ 0 w 1828800"/>
                <a:gd name="connsiteY0" fmla="*/ 0 h 914400"/>
                <a:gd name="connsiteX1" fmla="*/ 180190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80190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954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8846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8846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39703 w 1828800"/>
                <a:gd name="connsiteY5" fmla="*/ 457200 h 914400"/>
                <a:gd name="connsiteX0" fmla="*/ 0 w 1828800"/>
                <a:gd name="connsiteY0" fmla="*/ 0 h 914400"/>
                <a:gd name="connsiteX1" fmla="*/ 1789097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89097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52782 w 1828800"/>
                <a:gd name="connsiteY5" fmla="*/ 457200 h 914400"/>
                <a:gd name="connsiteX0" fmla="*/ 0 w 1828800"/>
                <a:gd name="connsiteY0" fmla="*/ 0 h 914400"/>
                <a:gd name="connsiteX1" fmla="*/ 1776019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76019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65317 w 1828800"/>
                <a:gd name="connsiteY5" fmla="*/ 457200 h 914400"/>
                <a:gd name="connsiteX0" fmla="*/ 0 w 1828800"/>
                <a:gd name="connsiteY0" fmla="*/ 0 h 914400"/>
                <a:gd name="connsiteX1" fmla="*/ 1763482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348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67737 w 1828800"/>
                <a:gd name="connsiteY5" fmla="*/ 457200 h 914400"/>
                <a:gd name="connsiteX0" fmla="*/ 0 w 1828800"/>
                <a:gd name="connsiteY0" fmla="*/ 0 h 914400"/>
                <a:gd name="connsiteX1" fmla="*/ 1761063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6106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70343 w 1828800"/>
                <a:gd name="connsiteY5" fmla="*/ 457200 h 914400"/>
                <a:gd name="connsiteX0" fmla="*/ 0 w 1828800"/>
                <a:gd name="connsiteY0" fmla="*/ 0 h 914400"/>
                <a:gd name="connsiteX1" fmla="*/ 1758458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758458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188084 w 1828800"/>
                <a:gd name="connsiteY5" fmla="*/ 457200 h 914400"/>
                <a:gd name="connsiteX0" fmla="*/ 0 w 1828800"/>
                <a:gd name="connsiteY0" fmla="*/ 0 h 914400"/>
                <a:gd name="connsiteX1" fmla="*/ 1640716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  <a:gd name="connsiteX0" fmla="*/ 0 w 1828800"/>
                <a:gd name="connsiteY0" fmla="*/ 0 h 914400"/>
                <a:gd name="connsiteX1" fmla="*/ 1625779 w 1828800"/>
                <a:gd name="connsiteY1" fmla="*/ 0 h 914400"/>
                <a:gd name="connsiteX2" fmla="*/ 1828800 w 1828800"/>
                <a:gd name="connsiteY2" fmla="*/ 457200 h 914400"/>
                <a:gd name="connsiteX3" fmla="*/ 1640716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  <a:gd name="connsiteX0" fmla="*/ 0 w 1828800"/>
                <a:gd name="connsiteY0" fmla="*/ 0 h 914400"/>
                <a:gd name="connsiteX1" fmla="*/ 1625779 w 1828800"/>
                <a:gd name="connsiteY1" fmla="*/ 0 h 914400"/>
                <a:gd name="connsiteX2" fmla="*/ 1828800 w 1828800"/>
                <a:gd name="connsiteY2" fmla="*/ 457200 h 914400"/>
                <a:gd name="connsiteX3" fmla="*/ 1625779 w 1828800"/>
                <a:gd name="connsiteY3" fmla="*/ 914400 h 914400"/>
                <a:gd name="connsiteX4" fmla="*/ 0 w 1828800"/>
                <a:gd name="connsiteY4" fmla="*/ 914400 h 914400"/>
                <a:gd name="connsiteX5" fmla="*/ 20302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25779" y="0"/>
                  </a:lnTo>
                  <a:lnTo>
                    <a:pt x="1828800" y="457200"/>
                  </a:lnTo>
                  <a:lnTo>
                    <a:pt x="1625779" y="914400"/>
                  </a:lnTo>
                  <a:lnTo>
                    <a:pt x="0" y="914400"/>
                  </a:lnTo>
                  <a:lnTo>
                    <a:pt x="203020" y="457200"/>
                  </a:lnTo>
                  <a:close/>
                </a:path>
              </a:pathLst>
            </a:custGeom>
            <a:solidFill>
              <a:schemeClr val="accent1"/>
            </a:solidFill>
            <a:ln w="6350" cap="sq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100406-00AD-4AB3-AAC3-7568C4B3CB87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9710217" y="1281484"/>
              <a:ext cx="1680061" cy="1181566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0" tIns="0" rIns="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515938" lvl="2" indent="-2873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—"/>
                <a:defRPr sz="1600">
                  <a:cs typeface="Arial" panose="020B0604020202020204" pitchFamily="34" charset="0"/>
                </a:defRPr>
              </a:lvl3pPr>
              <a:lvl4pPr marL="742950" lvl="3" indent="-18256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600">
                  <a:cs typeface="Arial" panose="020B0604020202020204" pitchFamily="34" charset="0"/>
                </a:defRPr>
              </a:lvl4pPr>
              <a:lvl5pPr marL="914400" lvl="4" indent="-1365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›"/>
                <a:defRPr sz="1600">
                  <a:cs typeface="Arial" panose="020B0604020202020204" pitchFamily="34" charset="0"/>
                </a:defRPr>
              </a:lvl5pPr>
              <a:lvl6pPr marL="1085850" lvl="5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lvl="6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lvl="7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lvl="8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800" b="1" dirty="0">
                  <a:solidFill>
                    <a:schemeClr val="bg1"/>
                  </a:solidFill>
                </a:rPr>
                <a:t>State conducts ongoing audit and accountability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37E44FD-45D1-4271-A7AD-F982F4B5FFA5}"/>
              </a:ext>
            </a:extLst>
          </p:cNvPr>
          <p:cNvSpPr txBox="1">
            <a:spLocks/>
          </p:cNvSpPr>
          <p:nvPr/>
        </p:nvSpPr>
        <p:spPr>
          <a:xfrm>
            <a:off x="9807190" y="3070592"/>
            <a:ext cx="1882591" cy="17071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800" b="1" dirty="0">
                <a:latin typeface="+mj-lt"/>
              </a:rPr>
              <a:t>State monitors for appropriate and timely reimbursement </a:t>
            </a:r>
            <a:r>
              <a:rPr lang="en-US" sz="1800" dirty="0">
                <a:latin typeface="+mj-lt"/>
              </a:rPr>
              <a:t>and fraud, waste, and abuse</a:t>
            </a:r>
          </a:p>
        </p:txBody>
      </p:sp>
      <p:pic>
        <p:nvPicPr>
          <p:cNvPr id="46" name="CustomIcon">
            <a:extLst>
              <a:ext uri="{FF2B5EF4-FFF2-40B4-BE49-F238E27FC236}">
                <a16:creationId xmlns:a16="http://schemas.microsoft.com/office/drawing/2014/main" id="{5DC6DAF4-4EBC-4EA8-BEF4-941235C4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204592" y="2634714"/>
            <a:ext cx="380614" cy="439013"/>
          </a:xfrm>
          <a:prstGeom prst="rect">
            <a:avLst/>
          </a:prstGeom>
        </p:spPr>
      </p:pic>
      <p:pic>
        <p:nvPicPr>
          <p:cNvPr id="48" name="CustomIcon">
            <a:extLst>
              <a:ext uri="{FF2B5EF4-FFF2-40B4-BE49-F238E27FC236}">
                <a16:creationId xmlns:a16="http://schemas.microsoft.com/office/drawing/2014/main" id="{6683A5BF-F6F8-49D2-AEFB-DFBC4948C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582082" y="2634714"/>
            <a:ext cx="380614" cy="439013"/>
          </a:xfrm>
          <a:prstGeom prst="rect">
            <a:avLst/>
          </a:prstGeom>
        </p:spPr>
      </p:pic>
      <p:pic>
        <p:nvPicPr>
          <p:cNvPr id="59" name="CustomIcon">
            <a:extLst>
              <a:ext uri="{FF2B5EF4-FFF2-40B4-BE49-F238E27FC236}">
                <a16:creationId xmlns:a16="http://schemas.microsoft.com/office/drawing/2014/main" id="{E321CB60-B228-4881-A8B7-A1020B6A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029537" y="2634714"/>
            <a:ext cx="380614" cy="439013"/>
          </a:xfrm>
          <a:prstGeom prst="rect">
            <a:avLst/>
          </a:prstGeom>
        </p:spPr>
      </p:pic>
      <p:pic>
        <p:nvPicPr>
          <p:cNvPr id="15" name="CustomIcon">
            <a:extLst>
              <a:ext uri="{FF2B5EF4-FFF2-40B4-BE49-F238E27FC236}">
                <a16:creationId xmlns:a16="http://schemas.microsoft.com/office/drawing/2014/main" id="{87721367-8698-4E83-9214-ACDA5A6AD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484696" y="2634714"/>
            <a:ext cx="380614" cy="439013"/>
          </a:xfrm>
          <a:prstGeom prst="rect">
            <a:avLst/>
          </a:prstGeom>
        </p:spPr>
      </p:pic>
      <p:cxnSp>
        <p:nvCxnSpPr>
          <p:cNvPr id="42" name="LineSpecialityArrow 61">
            <a:extLst>
              <a:ext uri="{FF2B5EF4-FFF2-40B4-BE49-F238E27FC236}">
                <a16:creationId xmlns:a16="http://schemas.microsoft.com/office/drawing/2014/main" id="{8BADD596-C3E6-426E-B33F-65025A568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8593494" y="2775853"/>
            <a:ext cx="1627576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. Footnote">
            <a:extLst>
              <a:ext uri="{FF2B5EF4-FFF2-40B4-BE49-F238E27FC236}">
                <a16:creationId xmlns:a16="http://schemas.microsoft.com/office/drawing/2014/main" id="{85653059-2E0C-4473-AA0A-256239EC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53972" y="6155290"/>
            <a:ext cx="7278624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1.	E.g., Managed Care Organizations (MCOs), County BH, Commercial plans</a:t>
            </a:r>
          </a:p>
          <a:p>
            <a:pPr lvl="0"/>
            <a:r>
              <a:rPr lang="en-US" dirty="0"/>
              <a:t>2.	Eligible providers for reimbursement for specific services will be included in the scope of services of the fee schedule.</a:t>
            </a:r>
          </a:p>
        </p:txBody>
      </p:sp>
      <p:pic>
        <p:nvPicPr>
          <p:cNvPr id="38" name="CustomIcon">
            <a:extLst>
              <a:ext uri="{FF2B5EF4-FFF2-40B4-BE49-F238E27FC236}">
                <a16:creationId xmlns:a16="http://schemas.microsoft.com/office/drawing/2014/main" id="{4E2AFE65-0AF5-4DA3-A3E5-89D15FFD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177566" y="4465262"/>
            <a:ext cx="380614" cy="439013"/>
          </a:xfrm>
          <a:prstGeom prst="rect">
            <a:avLst/>
          </a:prstGeom>
        </p:spPr>
      </p:pic>
      <p:pic>
        <p:nvPicPr>
          <p:cNvPr id="39" name="CustomIcon">
            <a:extLst>
              <a:ext uri="{FF2B5EF4-FFF2-40B4-BE49-F238E27FC236}">
                <a16:creationId xmlns:a16="http://schemas.microsoft.com/office/drawing/2014/main" id="{8DE2D576-A569-4224-96A4-2321094E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>
            <p:custDataLst>
              <p:tags r:id="rId15"/>
            </p:custDataLst>
          </p:nvPr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177565" y="2765142"/>
            <a:ext cx="380614" cy="43901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BD4D68A-EF93-4B67-869F-CB7666A8F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4090" y="3008837"/>
            <a:ext cx="418675" cy="1575028"/>
            <a:chOff x="6889274" y="3031241"/>
            <a:chExt cx="473491" cy="893143"/>
          </a:xfrm>
        </p:grpSpPr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CB415A92-C484-4459-B814-EF27B1EFAD8C}"/>
                </a:ext>
              </a:extLst>
            </p:cNvPr>
            <p:cNvCxnSpPr>
              <a:cxnSpLocks/>
            </p:cNvCxnSpPr>
            <p:nvPr/>
          </p:nvCxnSpPr>
          <p:spPr>
            <a:xfrm>
              <a:off x="6889274" y="3031241"/>
              <a:ext cx="473491" cy="426075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FB1B47AF-4486-470D-9F95-C006CCA1A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9274" y="3457316"/>
              <a:ext cx="473491" cy="467068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DD04DA-C703-421D-BB9F-147308367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96980" y="2827577"/>
            <a:ext cx="979449" cy="1758875"/>
            <a:chOff x="4096980" y="2827577"/>
            <a:chExt cx="1081257" cy="1758875"/>
          </a:xfrm>
        </p:grpSpPr>
        <p:cxnSp>
          <p:nvCxnSpPr>
            <p:cNvPr id="51" name="LineSpecialityArrow 61">
              <a:extLst>
                <a:ext uri="{FF2B5EF4-FFF2-40B4-BE49-F238E27FC236}">
                  <a16:creationId xmlns:a16="http://schemas.microsoft.com/office/drawing/2014/main" id="{47152BEA-CE6B-468F-964D-57F1CF22803F}"/>
                </a:ext>
              </a:extLst>
            </p:cNvPr>
            <p:cNvCxnSpPr>
              <a:cxnSpLocks/>
            </p:cNvCxnSpPr>
            <p:nvPr>
              <p:custDataLst>
                <p:tags r:id="rId16"/>
              </p:custDataLst>
            </p:nvPr>
          </p:nvCxnSpPr>
          <p:spPr>
            <a:xfrm>
              <a:off x="4096980" y="2827579"/>
              <a:ext cx="1072692" cy="0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7305A0AD-853B-4162-9107-B04ACF242B7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132541" y="3540757"/>
              <a:ext cx="1758875" cy="332516"/>
            </a:xfrm>
            <a:prstGeom prst="bentConnector2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7B7BE7-D932-4DD9-8AB7-50E09D47C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11714" y="2827576"/>
            <a:ext cx="337578" cy="2938831"/>
            <a:chOff x="6889274" y="3031241"/>
            <a:chExt cx="473491" cy="893143"/>
          </a:xfrm>
        </p:grpSpPr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18BCE3E5-2D4F-44E1-AA8C-A409BA6D8FE9}"/>
                </a:ext>
              </a:extLst>
            </p:cNvPr>
            <p:cNvCxnSpPr>
              <a:cxnSpLocks/>
            </p:cNvCxnSpPr>
            <p:nvPr/>
          </p:nvCxnSpPr>
          <p:spPr>
            <a:xfrm>
              <a:off x="6889274" y="3031241"/>
              <a:ext cx="473491" cy="426075"/>
            </a:xfrm>
            <a:prstGeom prst="bentConnector3">
              <a:avLst/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E3DADCC1-2049-454B-BF5E-C3C2DF981F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9274" y="3457316"/>
              <a:ext cx="473491" cy="467068"/>
            </a:xfrm>
            <a:prstGeom prst="bentConnector3">
              <a:avLst>
                <a:gd name="adj1" fmla="val 50000"/>
              </a:avLst>
            </a:prstGeom>
            <a:ln w="6350" cap="flat">
              <a:solidFill>
                <a:srgbClr val="7F7F7F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Sticker">
            <a:extLst>
              <a:ext uri="{FF2B5EF4-FFF2-40B4-BE49-F238E27FC236}">
                <a16:creationId xmlns:a16="http://schemas.microsoft.com/office/drawing/2014/main" id="{D5773FFB-8DB2-4DC4-B6A7-F036F63B1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736" y="151353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332115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07166D7-2509-C55E-E635-F23D05F70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7144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95" imgH="396" progId="TCLayout.ActiveDocument.1">
                  <p:embed/>
                </p:oleObj>
              </mc:Choice>
              <mc:Fallback>
                <p:oleObj name="think-cell Slide" r:id="rId22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>
            <a:extLst>
              <a:ext uri="{FF2B5EF4-FFF2-40B4-BE49-F238E27FC236}">
                <a16:creationId xmlns:a16="http://schemas.microsoft.com/office/drawing/2014/main" id="{0A89A7C9-023D-281E-5B2A-5DFCD1E5A15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1209" y="94300"/>
            <a:ext cx="7918704" cy="731520"/>
          </a:xfrm>
        </p:spPr>
        <p:txBody>
          <a:bodyPr vert="horz"/>
          <a:lstStyle/>
          <a:p>
            <a:r>
              <a:rPr lang="en-US" dirty="0"/>
              <a:t>1. Implementing the statewide fee schedule requires continued engagement with implementing partners</a:t>
            </a:r>
          </a:p>
        </p:txBody>
      </p:sp>
      <p:grpSp>
        <p:nvGrpSpPr>
          <p:cNvPr id="63" name="Group 62" descr="Implementing Partner&#10;Role(s) and responsibilites">
            <a:extLst>
              <a:ext uri="{FF2B5EF4-FFF2-40B4-BE49-F238E27FC236}">
                <a16:creationId xmlns:a16="http://schemas.microsoft.com/office/drawing/2014/main" id="{1209DDB4-F770-4E9C-FD15-31107591E93C}"/>
              </a:ext>
            </a:extLst>
          </p:cNvPr>
          <p:cNvGrpSpPr/>
          <p:nvPr/>
        </p:nvGrpSpPr>
        <p:grpSpPr>
          <a:xfrm>
            <a:off x="571500" y="857083"/>
            <a:ext cx="7916989" cy="725286"/>
            <a:chOff x="571500" y="1036049"/>
            <a:chExt cx="7916989" cy="72528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CC3FEFD-CB93-8208-566C-A6EFE9FE77D4}"/>
                </a:ext>
              </a:extLst>
            </p:cNvPr>
            <p:cNvGrpSpPr/>
            <p:nvPr/>
          </p:nvGrpSpPr>
          <p:grpSpPr>
            <a:xfrm>
              <a:off x="571500" y="1036049"/>
              <a:ext cx="7916989" cy="553998"/>
              <a:chOff x="571500" y="1036049"/>
              <a:chExt cx="7916989" cy="55399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19955D-8001-E6AE-F316-EF63FA616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587" y="1036049"/>
                <a:ext cx="1663274" cy="5539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latin typeface="Segoe UI"/>
                  </a:rPr>
                  <a:t>Implementing Partner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CA852D-E674-3A6D-4392-01EFDC637F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2976" y="1226608"/>
                <a:ext cx="4547644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UI"/>
                    <a:ea typeface="+mn-ea"/>
                    <a:cs typeface="Arial" panose="020B0604020202020204" pitchFamily="34" charset="0"/>
                  </a:rPr>
                  <a:t>Role(s) and responsibilities </a:t>
                </a:r>
              </a:p>
            </p:txBody>
          </p:sp>
          <p:cxnSp>
            <p:nvCxnSpPr>
              <p:cNvPr id="11" name="LineBasicDefault 11">
                <a:extLst>
                  <a:ext uri="{FF2B5EF4-FFF2-40B4-BE49-F238E27FC236}">
                    <a16:creationId xmlns:a16="http://schemas.microsoft.com/office/drawing/2014/main" id="{D26240A7-01F3-A8B8-C0D7-6C15120F2F74}"/>
                  </a:ext>
                </a:extLst>
              </p:cNvPr>
              <p:cNvCxnSpPr>
                <a:cxnSpLocks/>
              </p:cNvCxnSpPr>
              <p:nvPr>
                <p:custDataLst>
                  <p:tags r:id="rId19"/>
                </p:custDataLst>
              </p:nvPr>
            </p:nvCxnSpPr>
            <p:spPr>
              <a:xfrm>
                <a:off x="571500" y="1563221"/>
                <a:ext cx="7916989" cy="0"/>
              </a:xfrm>
              <a:prstGeom prst="straightConnector1">
                <a:avLst/>
              </a:prstGeom>
              <a:ln w="6350" cap="flat">
                <a:solidFill>
                  <a:schemeClr val="tx1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ChevronBlue 9">
              <a:extLst>
                <a:ext uri="{FF2B5EF4-FFF2-40B4-BE49-F238E27FC236}">
                  <a16:creationId xmlns:a16="http://schemas.microsoft.com/office/drawing/2014/main" id="{298B015B-431B-A2AA-CB5F-6CA43895F6E3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2034843" y="1365107"/>
              <a:ext cx="396228" cy="396228"/>
              <a:chOff x="1016000" y="1016000"/>
              <a:chExt cx="396228" cy="39622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6A1B18-146F-A6F8-2A77-AB164720F2F1}"/>
                  </a:ext>
                </a:extLst>
              </p:cNvPr>
              <p:cNvSpPr/>
              <p:nvPr/>
            </p:nvSpPr>
            <p:spPr>
              <a:xfrm>
                <a:off x="1016000" y="1016000"/>
                <a:ext cx="396228" cy="396228"/>
              </a:xfrm>
              <a:prstGeom prst="ellipse">
                <a:avLst/>
              </a:prstGeom>
              <a:solidFill>
                <a:schemeClr val="accent1"/>
              </a:solidFill>
              <a:ln w="6350" cap="sq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 err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EDC99B79-3051-9A01-F93D-0D01F71F3D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1023614" y="1023614"/>
                <a:ext cx="381000" cy="381000"/>
              </a:xfrm>
              <a:prstGeom prst="rect">
                <a:avLst/>
              </a:prstGeom>
            </p:spPr>
          </p:pic>
        </p:grpSp>
      </p:grpSp>
      <p:grpSp>
        <p:nvGrpSpPr>
          <p:cNvPr id="39" name="Group 38" descr="LEA s and IHEs">
            <a:extLst>
              <a:ext uri="{FF2B5EF4-FFF2-40B4-BE49-F238E27FC236}">
                <a16:creationId xmlns:a16="http://schemas.microsoft.com/office/drawing/2014/main" id="{AEB94C84-F272-E28A-64A7-3F5B2FE16A93}"/>
              </a:ext>
            </a:extLst>
          </p:cNvPr>
          <p:cNvGrpSpPr/>
          <p:nvPr/>
        </p:nvGrpSpPr>
        <p:grpSpPr>
          <a:xfrm>
            <a:off x="135775" y="1449716"/>
            <a:ext cx="9127768" cy="1338828"/>
            <a:chOff x="460343" y="1449716"/>
            <a:chExt cx="8878477" cy="13388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C6DE42-58F4-56B0-E060-2D71C8E0EE83}"/>
                </a:ext>
              </a:extLst>
            </p:cNvPr>
            <p:cNvSpPr txBox="1">
              <a:spLocks/>
            </p:cNvSpPr>
            <p:nvPr/>
          </p:nvSpPr>
          <p:spPr>
            <a:xfrm>
              <a:off x="1026313" y="1486933"/>
              <a:ext cx="1252556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LEAs and IHEs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091EDF-6F09-C96A-1A13-AD1AAB94B028}"/>
                </a:ext>
              </a:extLst>
            </p:cNvPr>
            <p:cNvSpPr txBox="1">
              <a:spLocks/>
            </p:cNvSpPr>
            <p:nvPr>
              <p:custDataLst>
                <p:tags r:id="rId16"/>
              </p:custDataLst>
            </p:nvPr>
          </p:nvSpPr>
          <p:spPr>
            <a:xfrm>
              <a:off x="2579632" y="1449716"/>
              <a:ext cx="6759188" cy="13388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spcBef>
                  <a:spcPts val="300"/>
                </a:spcBef>
                <a:buClr>
                  <a:srgbClr val="000000"/>
                </a:buClr>
                <a:buNone/>
                <a:defRPr/>
              </a:pPr>
              <a:r>
                <a: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Meet enrollment requirements </a:t>
              </a:r>
              <a:r>
                <a: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for state and federal funding </a:t>
              </a:r>
            </a:p>
            <a:p>
              <a:pPr marL="0" lvl="1" indent="0">
                <a:spcBef>
                  <a:spcPts val="300"/>
                </a:spcBef>
                <a:buClr>
                  <a:srgbClr val="000000"/>
                </a:buClr>
                <a:buNone/>
                <a:defRPr/>
              </a:pPr>
              <a:r>
                <a: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Register as a provider </a:t>
              </a:r>
              <a:r>
                <a:rPr kumimoji="0" lang="en-US" sz="18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in school-linked network</a:t>
              </a:r>
              <a:endParaRPr lang="en-US" sz="1800" noProof="0" dirty="0">
                <a:solidFill>
                  <a:srgbClr val="000000"/>
                </a:solidFill>
                <a:latin typeface="Segoe UI"/>
              </a:endParaRPr>
            </a:p>
            <a:p>
              <a:pPr marL="0" lvl="1" indent="0">
                <a:spcBef>
                  <a:spcPts val="300"/>
                </a:spcBef>
                <a:buClr>
                  <a:srgbClr val="000000"/>
                </a:buClr>
                <a:buNone/>
                <a:defRPr/>
              </a:pPr>
              <a:r>
                <a: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Hire and/or contract with providers to deliver services</a:t>
              </a:r>
              <a:endPara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  <a:p>
              <a:pPr marL="0" lvl="1" indent="0">
                <a:spcBef>
                  <a:spcPts val="300"/>
                </a:spcBef>
                <a:buClr>
                  <a:srgbClr val="000000"/>
                </a:buClr>
                <a:buNone/>
                <a:defRPr/>
              </a:pPr>
              <a:r>
                <a: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Submit reimbursement claims (potentially with third party support)</a:t>
              </a:r>
            </a:p>
          </p:txBody>
        </p:sp>
        <p:pic>
          <p:nvPicPr>
            <p:cNvPr id="13" name="CustomIcon">
              <a:extLst>
                <a:ext uri="{FF2B5EF4-FFF2-40B4-BE49-F238E27FC236}">
                  <a16:creationId xmlns:a16="http://schemas.microsoft.com/office/drawing/2014/main" id="{25BFF54F-A5AC-BF6E-94FA-FDB67955A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60343" y="1486933"/>
              <a:ext cx="378514" cy="37851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E84C73-A099-969B-7FCE-4A18BA75C655}"/>
              </a:ext>
            </a:extLst>
          </p:cNvPr>
          <p:cNvSpPr txBox="1"/>
          <p:nvPr/>
        </p:nvSpPr>
        <p:spPr>
          <a:xfrm>
            <a:off x="717636" y="2824634"/>
            <a:ext cx="1767817" cy="544187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/>
              <a:t>Commercial plans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FB00E-A7C5-D293-D257-A32555BCEBF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13072" y="3671330"/>
            <a:ext cx="6131534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lvl="1" indent="0">
              <a:spcBef>
                <a:spcPts val="300"/>
              </a:spcBef>
              <a:buClr>
                <a:srgbClr val="000000"/>
              </a:buClr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Segoe UI"/>
                <a:cs typeface="Arial" panose="020B0604020202020204" pitchFamily="34" charset="0"/>
              </a:rPr>
              <a:t>Reimburse,</a:t>
            </a:r>
            <a:r>
              <a:rPr lang="en-US" sz="1800" baseline="30000" dirty="0">
                <a:solidFill>
                  <a:srgbClr val="000000"/>
                </a:solidFill>
                <a:latin typeface="Segoe UI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Segoe UI"/>
                <a:cs typeface="Arial" panose="020B0604020202020204" pitchFamily="34" charset="0"/>
              </a:rPr>
              <a:t> as applicable, school-linked providers for non-specialty mental health services included in the fee schedule, if provided or arranged by schools/districts</a:t>
            </a:r>
          </a:p>
        </p:txBody>
      </p:sp>
      <p:grpSp>
        <p:nvGrpSpPr>
          <p:cNvPr id="38" name="Group 37" descr="Commercial plans &amp; Medi-Cal managed care plans">
            <a:extLst>
              <a:ext uri="{FF2B5EF4-FFF2-40B4-BE49-F238E27FC236}">
                <a16:creationId xmlns:a16="http://schemas.microsoft.com/office/drawing/2014/main" id="{B279FDD0-BAE2-244B-ADDA-93EAA3241C99}"/>
              </a:ext>
            </a:extLst>
          </p:cNvPr>
          <p:cNvGrpSpPr/>
          <p:nvPr/>
        </p:nvGrpSpPr>
        <p:grpSpPr>
          <a:xfrm>
            <a:off x="146145" y="2792870"/>
            <a:ext cx="8274180" cy="1511860"/>
            <a:chOff x="412593" y="1746736"/>
            <a:chExt cx="8101977" cy="17912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65D63A-0EC1-7BEF-B00F-7C884B003DBA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2551378" y="1746736"/>
              <a:ext cx="5963192" cy="98453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spcBef>
                  <a:spcPts val="300"/>
                </a:spcBef>
                <a:buClr>
                  <a:srgbClr val="000000"/>
                </a:buClr>
                <a:buNone/>
                <a:defRPr/>
              </a:pPr>
              <a:r>
                <a:rPr lang="en-US" sz="1800" dirty="0">
                  <a:solidFill>
                    <a:srgbClr val="000000"/>
                  </a:solidFill>
                  <a:latin typeface="Segoe UI"/>
                  <a:cs typeface="Arial" panose="020B0604020202020204" pitchFamily="34" charset="0"/>
                </a:rPr>
                <a:t>Reimburse</a:t>
              </a:r>
              <a:r>
                <a:rPr lang="en-US" sz="1800" baseline="30000" dirty="0">
                  <a:solidFill>
                    <a:srgbClr val="000000"/>
                  </a:solidFill>
                  <a:latin typeface="Segoe UI"/>
                  <a:cs typeface="Arial" panose="020B0604020202020204" pitchFamily="34" charset="0"/>
                </a:rPr>
                <a:t>1</a:t>
              </a:r>
              <a:r>
                <a:rPr lang="en-US" sz="1800" dirty="0">
                  <a:solidFill>
                    <a:srgbClr val="000000"/>
                  </a:solidFill>
                  <a:latin typeface="Segoe UI"/>
                  <a:cs typeface="Arial" panose="020B0604020202020204" pitchFamily="34" charset="0"/>
                </a:rPr>
                <a:t> school-linked providers for outpatient mental health and SUD services included in the fee schedule, if provided or arranged by schools/districts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403266-CC2A-73FE-F2F7-4E26B3C6C33B}"/>
                </a:ext>
              </a:extLst>
            </p:cNvPr>
            <p:cNvSpPr txBox="1">
              <a:spLocks/>
            </p:cNvSpPr>
            <p:nvPr/>
          </p:nvSpPr>
          <p:spPr>
            <a:xfrm>
              <a:off x="914488" y="2799275"/>
              <a:ext cx="1598822" cy="73866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Medi-Cal managed care plans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4" name="CustomIcon">
              <a:extLst>
                <a:ext uri="{FF2B5EF4-FFF2-40B4-BE49-F238E27FC236}">
                  <a16:creationId xmlns:a16="http://schemas.microsoft.com/office/drawing/2014/main" id="{F32F65AF-6F58-604D-BC9B-8CFB120CB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12593" y="1905686"/>
              <a:ext cx="378514" cy="378514"/>
            </a:xfrm>
            <a:prstGeom prst="rect">
              <a:avLst/>
            </a:prstGeom>
          </p:spPr>
        </p:pic>
      </p:grpSp>
      <p:grpSp>
        <p:nvGrpSpPr>
          <p:cNvPr id="33" name="Group 32" descr="County BH Departments">
            <a:extLst>
              <a:ext uri="{FF2B5EF4-FFF2-40B4-BE49-F238E27FC236}">
                <a16:creationId xmlns:a16="http://schemas.microsoft.com/office/drawing/2014/main" id="{1B9C32B7-519A-C613-74F1-B04F69FF032E}"/>
              </a:ext>
            </a:extLst>
          </p:cNvPr>
          <p:cNvGrpSpPr/>
          <p:nvPr/>
        </p:nvGrpSpPr>
        <p:grpSpPr>
          <a:xfrm>
            <a:off x="135775" y="4524171"/>
            <a:ext cx="8725008" cy="1184940"/>
            <a:chOff x="554736" y="3603114"/>
            <a:chExt cx="8375728" cy="11849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242013-60AA-AEBB-FF7C-357C4E2728BF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2644871" y="3603114"/>
              <a:ext cx="6285593" cy="118494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lvl="1" indent="0">
                <a:spcBef>
                  <a:spcPts val="300"/>
                </a:spcBef>
                <a:buNone/>
                <a:defRPr/>
              </a:pPr>
              <a:r>
                <a:rPr lang="en-US" sz="1800" dirty="0">
                  <a:latin typeface="Segoe UI"/>
                  <a:cs typeface="Arial" panose="020B0604020202020204" pitchFamily="34" charset="0"/>
                </a:rPr>
                <a:t>Reimburse,</a:t>
              </a:r>
              <a:r>
                <a:rPr lang="en-US" sz="1800" baseline="30000" dirty="0">
                  <a:solidFill>
                    <a:srgbClr val="000000"/>
                  </a:solidFill>
                  <a:latin typeface="Segoe UI"/>
                  <a:cs typeface="Arial" panose="020B0604020202020204" pitchFamily="34" charset="0"/>
                </a:rPr>
                <a:t> 2</a:t>
              </a:r>
              <a:r>
                <a:rPr lang="en-US" sz="1800" dirty="0">
                  <a:latin typeface="Segoe UI"/>
                  <a:cs typeface="Arial" panose="020B0604020202020204" pitchFamily="34" charset="0"/>
                </a:rPr>
                <a:t> as applicable, school-linked providers for SUD services </a:t>
              </a:r>
              <a:r>
                <a:rPr lang="en-US" sz="1800" dirty="0">
                  <a:solidFill>
                    <a:srgbClr val="000000"/>
                  </a:solidFill>
                  <a:latin typeface="Segoe UI"/>
                  <a:cs typeface="Arial" panose="020B0604020202020204" pitchFamily="34" charset="0"/>
                </a:rPr>
                <a:t>included in the fee schedule, if provided or arranged by schools/districts </a:t>
              </a:r>
            </a:p>
            <a:p>
              <a:pPr marL="0" lvl="1" indent="0">
                <a:spcBef>
                  <a:spcPts val="300"/>
                </a:spcBef>
                <a:buNone/>
                <a:defRPr/>
              </a:pPr>
              <a:r>
                <a:rPr lang="en-US" sz="1800" dirty="0">
                  <a:latin typeface="Segoe UI"/>
                  <a:cs typeface="Arial" panose="020B0604020202020204" pitchFamily="34" charset="0"/>
                </a:rPr>
                <a:t>Contract or partner with LEAs/IHEs as a school-based provider</a:t>
              </a:r>
              <a:endParaRPr lang="en-US" sz="1800" i="1" dirty="0">
                <a:latin typeface="Segoe UI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086D85-A6F0-FDD0-2339-66FDDB0E8597}"/>
                </a:ext>
              </a:extLst>
            </p:cNvPr>
            <p:cNvSpPr txBox="1">
              <a:spLocks/>
            </p:cNvSpPr>
            <p:nvPr/>
          </p:nvSpPr>
          <p:spPr>
            <a:xfrm>
              <a:off x="1041486" y="3649582"/>
              <a:ext cx="1363100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County BH Departments</a:t>
              </a:r>
              <a:endParaRPr kumimoji="0" lang="en-US" sz="1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9" name="CustomIcon">
              <a:extLst>
                <a:ext uri="{FF2B5EF4-FFF2-40B4-BE49-F238E27FC236}">
                  <a16:creationId xmlns:a16="http://schemas.microsoft.com/office/drawing/2014/main" id="{C07CA06B-649E-44F4-B29B-6D0B2062C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54736" y="3649582"/>
              <a:ext cx="378514" cy="378514"/>
            </a:xfrm>
            <a:prstGeom prst="rect">
              <a:avLst/>
            </a:prstGeom>
          </p:spPr>
        </p:pic>
      </p:grpSp>
      <p:grpSp>
        <p:nvGrpSpPr>
          <p:cNvPr id="36" name="Group 35" descr="CBOs and providers">
            <a:extLst>
              <a:ext uri="{FF2B5EF4-FFF2-40B4-BE49-F238E27FC236}">
                <a16:creationId xmlns:a16="http://schemas.microsoft.com/office/drawing/2014/main" id="{2E059799-2283-6EB7-C456-E495B400BD52}"/>
              </a:ext>
            </a:extLst>
          </p:cNvPr>
          <p:cNvGrpSpPr/>
          <p:nvPr/>
        </p:nvGrpSpPr>
        <p:grpSpPr>
          <a:xfrm>
            <a:off x="204099" y="5774416"/>
            <a:ext cx="8342158" cy="634002"/>
            <a:chOff x="547220" y="4791874"/>
            <a:chExt cx="7980814" cy="63400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E6A05D-A9E8-AD22-5691-D4CEFC2327A6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2564842" y="4871878"/>
              <a:ext cx="5963192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1" indent="0" fontAlgn="auto">
                <a:spcBef>
                  <a:spcPts val="300"/>
                </a:spcBef>
                <a:buNone/>
                <a:tabLst/>
                <a:defRPr/>
              </a:pPr>
              <a:r>
                <a:rPr lang="en-US" sz="1800" dirty="0">
                  <a:latin typeface="Segoe UI"/>
                  <a:cs typeface="Arial" panose="020B0604020202020204" pitchFamily="34" charset="0"/>
                </a:rPr>
                <a:t>Contract or partner with LEAs/IHEs to increase access to school-linked services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EF8DF7-5636-E927-439B-D28ABC16E4E2}"/>
                </a:ext>
              </a:extLst>
            </p:cNvPr>
            <p:cNvSpPr txBox="1">
              <a:spLocks/>
            </p:cNvSpPr>
            <p:nvPr/>
          </p:nvSpPr>
          <p:spPr>
            <a:xfrm>
              <a:off x="1007852" y="4791874"/>
              <a:ext cx="1252556" cy="49244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CBOs</a:t>
              </a:r>
              <a:r>
                <a:rPr lang="en-US" sz="1800" b="1" dirty="0">
                  <a:latin typeface="Segoe UI"/>
                </a:rPr>
                <a:t> and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egoe UI"/>
                  <a:ea typeface="+mn-ea"/>
                  <a:cs typeface="Arial" panose="020B0604020202020204" pitchFamily="34" charset="0"/>
                </a:rPr>
                <a:t>providers</a:t>
              </a:r>
            </a:p>
          </p:txBody>
        </p:sp>
        <p:pic>
          <p:nvPicPr>
            <p:cNvPr id="26" name="CustomIcon">
              <a:extLst>
                <a:ext uri="{FF2B5EF4-FFF2-40B4-BE49-F238E27FC236}">
                  <a16:creationId xmlns:a16="http://schemas.microsoft.com/office/drawing/2014/main" id="{2741461C-3F1D-245F-515E-2B543FDED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47220" y="4815545"/>
              <a:ext cx="378514" cy="378514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05D3EFA-5AE2-74F0-AC06-4391AC8B894E}"/>
              </a:ext>
            </a:extLst>
          </p:cNvPr>
          <p:cNvSpPr txBox="1">
            <a:spLocks/>
          </p:cNvSpPr>
          <p:nvPr/>
        </p:nvSpPr>
        <p:spPr>
          <a:xfrm>
            <a:off x="9296161" y="663277"/>
            <a:ext cx="2760064" cy="532737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lang="en-US" sz="1800" b="1" dirty="0">
                <a:latin typeface="Segoe UI"/>
              </a:rPr>
              <a:t>Key questions to address prior to implementation: 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Segoe UI"/>
              </a:rPr>
              <a:t>What will be the requirements/process for LEAs/IHEs, and their providers, to participate in the provider network?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Segoe UI"/>
              </a:rPr>
              <a:t>What will be the relationships between plans and school-linked providers (e.g., MOUs, contracts)?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How will billing and claiming work (e.g., claims processing)?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How will technical assistance be provided?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How will oversight and quality monitoring be structured?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LineBasicDefault 11">
            <a:extLst>
              <a:ext uri="{FF2B5EF4-FFF2-40B4-BE49-F238E27FC236}">
                <a16:creationId xmlns:a16="http://schemas.microsoft.com/office/drawing/2014/main" id="{B533B1E3-58D1-4953-645F-48A05DDA2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71500" y="2795151"/>
            <a:ext cx="79169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neBasicDefault 11">
            <a:extLst>
              <a:ext uri="{FF2B5EF4-FFF2-40B4-BE49-F238E27FC236}">
                <a16:creationId xmlns:a16="http://schemas.microsoft.com/office/drawing/2014/main" id="{4D436CBC-3789-8AA3-BC20-BFAFC462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91875" y="3697878"/>
            <a:ext cx="79169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neBasicDefault 11">
            <a:extLst>
              <a:ext uri="{FF2B5EF4-FFF2-40B4-BE49-F238E27FC236}">
                <a16:creationId xmlns:a16="http://schemas.microsoft.com/office/drawing/2014/main" id="{BBD9D571-DB06-342C-229A-AE76728F7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71500" y="4490827"/>
            <a:ext cx="79169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BasicDefault 11">
            <a:extLst>
              <a:ext uri="{FF2B5EF4-FFF2-40B4-BE49-F238E27FC236}">
                <a16:creationId xmlns:a16="http://schemas.microsoft.com/office/drawing/2014/main" id="{ACB25008-5E71-0E11-E7C9-25FD212F6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56451" y="5712861"/>
            <a:ext cx="7916989" cy="0"/>
          </a:xfrm>
          <a:prstGeom prst="straightConnector1">
            <a:avLst/>
          </a:prstGeom>
          <a:ln w="6350" cap="flat">
            <a:solidFill>
              <a:schemeClr val="bg1">
                <a:lumMod val="6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ustomIcon">
            <a:extLst>
              <a:ext uri="{FF2B5EF4-FFF2-40B4-BE49-F238E27FC236}">
                <a16:creationId xmlns:a16="http://schemas.microsoft.com/office/drawing/2014/main" id="{DC8236AE-4DB8-027F-DF54-62FBB3727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50000" y="3746376"/>
            <a:ext cx="378514" cy="378514"/>
          </a:xfrm>
          <a:prstGeom prst="rect">
            <a:avLst/>
          </a:prstGeom>
        </p:spPr>
      </p:pic>
      <p:sp>
        <p:nvSpPr>
          <p:cNvPr id="15" name="4. Footnote">
            <a:extLst>
              <a:ext uri="{FF2B5EF4-FFF2-40B4-BE49-F238E27FC236}">
                <a16:creationId xmlns:a16="http://schemas.microsoft.com/office/drawing/2014/main" id="{06BD6CEC-7813-CEF2-A6A6-3DE6F6FC4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5482" y="6464486"/>
            <a:ext cx="7278624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1.	See H&amp;S Code </a:t>
            </a:r>
          </a:p>
          <a:p>
            <a:pPr lvl="0"/>
            <a:r>
              <a:rPr lang="en-US" dirty="0"/>
              <a:t>2.	See W&amp;I Code, section 5961.3</a:t>
            </a:r>
          </a:p>
        </p:txBody>
      </p:sp>
      <p:sp>
        <p:nvSpPr>
          <p:cNvPr id="40" name="Sticker">
            <a:extLst>
              <a:ext uri="{FF2B5EF4-FFF2-40B4-BE49-F238E27FC236}">
                <a16:creationId xmlns:a16="http://schemas.microsoft.com/office/drawing/2014/main" id="{21A16019-7989-4238-984B-8664B599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2704" y="800002"/>
            <a:ext cx="1122102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Draft AS OF 02/14/23</a:t>
            </a:r>
          </a:p>
        </p:txBody>
      </p:sp>
    </p:spTree>
    <p:extLst>
      <p:ext uri="{BB962C8B-B14F-4D97-AF65-F5344CB8AC3E}">
        <p14:creationId xmlns:p14="http://schemas.microsoft.com/office/powerpoint/2010/main" val="2519626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SCLIENT" val="True"/>
  <p:tag name="TCCONTRASTACCENTS" val="4|5|6|7|8|9"/>
  <p:tag name="TCLIGHTACCENTS" val="4|5|6|7|8|9"/>
  <p:tag name="TEMPLATELASTEDITED" val="2022-01-28 01:14 PM"/>
  <p:tag name="THINKCELLPRESENTATIONDONOTDELETE" val="&lt;?xml version=&quot;1.0&quot; encoding=&quot;UTF-16&quot; standalone=&quot;yes&quot;?&gt;&lt;root reqver=&quot;27037&quot;&gt;&lt;version val=&quot;32650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5.15465669038575047267E+00&quot;&gt;&lt;m_msothmcolidx val=&quot;0&quot;/&gt;&lt;m_rgb r=&quot;D2&quot; g=&quot;D2&quot; b=&quot;D2&quot;/&gt;&lt;/elem&gt;&lt;elem m_fUsage=&quot;1.89999999999999991118E+00&quot;&gt;&lt;m_msothmcolidx val=&quot;0&quot;/&gt;&lt;m_rgb r=&quot;FF&quot; g=&quot;CC&quot; b=&quot;99&quot;/&gt;&lt;/elem&gt;&lt;elem m_fUsage=&quot;1.44439695664425937771E+00&quot;&gt;&lt;m_msothmcolidx val=&quot;0&quot;/&gt;&lt;m_rgb r=&quot;7C&quot; g=&quot;E0&quot; b=&quot;BB&quot;/&gt;&lt;/elem&gt;&lt;/m_vecMRU&gt;&lt;/m_mruColor&gt;&lt;m_eweekdayFirstOfWeek val=&quot;2&quot;/&gt;&lt;m_eweekdayFirstOfWorkweek val=&quot;2&quot;/&gt;&lt;m_eweekdayFirstOfWeekend val=&quot;7&quot;/&gt;&lt;/CPresentation&gt;&lt;/root&gt;"/>
  <p:tag name="DSS_ID" val="0bd7bc8f-f8d0-4df0-b16c-e8b1c873a1cd"/>
  <p:tag name="ICONFILLBACKGROUND" val="Color [A=255, R=23, G=49, B=90]"/>
  <p:tag name="ICONFILLBACKGROUNDTHEME" val="Accent 1"/>
  <p:tag name="ICONENCLOSURE" val="False"/>
  <p:tag name="ICONLINEFILL" val="Color [A=255, R=23, G=49, B=90]"/>
  <p:tag name="ICONLINEFILLTHEME" val="Accent 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0"/>
  <p:tag name="2LEVEL" val="5"/>
  <p:tag name="3LEVEL" val="2.5"/>
  <p:tag name="4LEVEL" val="1.25"/>
  <p:tag name="5LEVEL" val="0.6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CIRCLESTATUS" val="Blue"/>
  <p:tag name="NAME" val="ChevronBl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2"/>
  <p:tag name="2LEVEL" val="6"/>
  <p:tag name="3LEVEL" val="3"/>
  <p:tag name="4LEVEL" val="1.5"/>
  <p:tag name="5LEVEL" val="0.7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lo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6"/>
  <p:tag name="2LEVEL" val="3"/>
  <p:tag name="3LEVEL" val="1.5"/>
  <p:tag name="4LEVEL" val="0.75"/>
  <p:tag name="5LEVEL" val="0.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CIRCLESTATUS" val="Blue"/>
  <p:tag name="NAME" val="ChevronBl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  <p:tag name="1LEVEL" val="0"/>
  <p:tag name="2LEVEL" val="0"/>
  <p:tag name="3LEVEL" val="0"/>
  <p:tag name="4LEVEL" val="0"/>
  <p:tag name="5LEVEL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579"/>
  <p:tag name="WIDTH" val="158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5"/>
  <p:tag name="2LEVEL" val="2.5"/>
  <p:tag name="3LEVEL" val="1.25"/>
  <p:tag name="4LEVEL" val="0.62"/>
  <p:tag name="5LEVEL" val="0.3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579"/>
  <p:tag name="WIDTH" val="15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410325185121188"/>
  <p:tag name="TOP" val="110"/>
  <p:tag name="HEIGHT" val="30"/>
  <p:tag name="LEFT" val="223"/>
  <p:tag name="WIDTH" val="15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6"/>
  <p:tag name="2LEVEL" val="8"/>
  <p:tag name="3LEVEL" val="4"/>
  <p:tag name="4LEVEL" val="2"/>
  <p:tag name="5LEVEL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41032518512118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87.7778"/>
  <p:tag name="HEIGHT" val="0"/>
  <p:tag name="WIDTH" val="128.333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72.963"/>
  <p:tag name="HEIGHT" val="0"/>
  <p:tag name="WIDTH" val="128.333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76.6667"/>
  <p:tag name="HEIGHT" val="0"/>
  <p:tag name="WIDTH" val="128.3333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61.8519"/>
  <p:tag name="HEIGHT" val="0"/>
  <p:tag name="WIDTH" val="128.333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61.8519"/>
  <p:tag name="HEIGHT" val="0"/>
  <p:tag name="WIDTH" val="128.333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47.037"/>
  <p:tag name="HEIGHT" val="0"/>
  <p:tag name="WIDTH" val="128.333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95.1852"/>
  <p:tag name="HEIGHT" val="0"/>
  <p:tag name="WIDTH" val="128.33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95.1852"/>
  <p:tag name="HEIGHT" val="0"/>
  <p:tag name="WIDTH" val="128.333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0027702469391609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00277024693916098"/>
  <p:tag name="LEFT" val="45"/>
  <p:tag name="WIDTH" val="202.5"/>
  <p:tag name="HEIGHT" val="19.38748"/>
  <p:tag name="TOP" val="11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32.2222"/>
  <p:tag name="HEIGHT" val="0"/>
  <p:tag name="WIDTH" val="128.333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87.7778"/>
  <p:tag name="HEIGHT" val="0"/>
  <p:tag name="WIDTH" val="128.333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72.963"/>
  <p:tag name="HEIGHT" val="0"/>
  <p:tag name="WIDTH" val="128.333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272.963"/>
  <p:tag name="HEIGHT" val="0"/>
  <p:tag name="WIDTH" val="128.3333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76.6667"/>
  <p:tag name="HEIGHT" val="0"/>
  <p:tag name="WIDTH" val="128.333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61.8519"/>
  <p:tag name="HEIGHT" val="0"/>
  <p:tag name="WIDTH" val="128.333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0027702469391609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347.037"/>
  <p:tag name="HEIGHT" val="0"/>
  <p:tag name="WIDTH" val="128.333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798212160262"/>
  <p:tag name="LEFT" val="193.3333"/>
  <p:tag name="TOP" val="421.1111"/>
  <p:tag name="HEIGHT" val="0"/>
  <p:tag name="WIDTH" val="128.333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1"/>
  <p:tag name="2LEVEL" val="10.5"/>
  <p:tag name="3LEVEL" val="5.25"/>
  <p:tag name="4LEVEL" val="2.62"/>
  <p:tag name="5LEVEL" val="1.3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MBOLNAME" val="Chevron"/>
  <p:tag name="CIRCLESTATUS" val="Blue"/>
  <p:tag name="NAME" val="ChevronBl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  <p:tag name="1LEVEL" val="0"/>
  <p:tag name="2LEVEL" val="0"/>
  <p:tag name="3LEVEL" val="0"/>
  <p:tag name="4LEVEL" val="0"/>
  <p:tag name="5LEVEL" val="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7"/>
  <p:tag name="2LEVEL" val="3.5"/>
  <p:tag name="3LEVEL" val="1.75"/>
  <p:tag name="4LEVEL" val="0.88"/>
  <p:tag name="5LEVEL" val="0.44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7"/>
  <p:tag name="2LEVEL" val="3.5"/>
  <p:tag name="3LEVEL" val="1.75"/>
  <p:tag name="4LEVEL" val="0.88"/>
  <p:tag name="5LEVEL" val="0.4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7"/>
  <p:tag name="2LEVEL" val="0.35"/>
  <p:tag name="3LEVEL" val="0.17"/>
  <p:tag name="4LEVEL" val="0.09"/>
  <p:tag name="5LEVEL" val="0.0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SpecialityArrow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9"/>
  <p:tag name="2LEVEL" val="14.5"/>
  <p:tag name="3LEVEL" val="7.25"/>
  <p:tag name="4LEVEL" val="3.62"/>
  <p:tag name="5LEVEL" val="1.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7315A"/>
      </a:accent1>
      <a:accent2>
        <a:srgbClr val="2487BE"/>
      </a:accent2>
      <a:accent3>
        <a:srgbClr val="9CCFEC"/>
      </a:accent3>
      <a:accent4>
        <a:srgbClr val="95368E"/>
      </a:accent4>
      <a:accent5>
        <a:srgbClr val="DFA1C8"/>
      </a:accent5>
      <a:accent6>
        <a:srgbClr val="E9E9E9"/>
      </a:accent6>
      <a:hlink>
        <a:srgbClr val="0000FF"/>
      </a:hlink>
      <a:folHlink>
        <a:srgbClr val="800080"/>
      </a:folHlink>
    </a:clrScheme>
    <a:fontScheme name="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7315A"/>
        </a:accent1>
        <a:accent2>
          <a:srgbClr val="2487BE"/>
        </a:accent2>
        <a:accent3>
          <a:srgbClr val="9CCFEC"/>
        </a:accent3>
        <a:accent4>
          <a:srgbClr val="95368E"/>
        </a:accent4>
        <a:accent5>
          <a:srgbClr val="DFA1C8"/>
        </a:accent5>
        <a:accent6>
          <a:srgbClr val="E9E9E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239_Template.potx" id="{596E5085-260A-4672-8541-C574267DB355}" vid="{542071E7-C956-455F-A6AB-6058DA1BD166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17315A"/>
      </a:lt1>
      <a:dk2>
        <a:srgbClr val="000000"/>
      </a:dk2>
      <a:lt2>
        <a:srgbClr val="000000"/>
      </a:lt2>
      <a:accent1>
        <a:srgbClr val="FFFFFF"/>
      </a:accent1>
      <a:accent2>
        <a:srgbClr val="95368E"/>
      </a:accent2>
      <a:accent3>
        <a:srgbClr val="DFA1C8"/>
      </a:accent3>
      <a:accent4>
        <a:srgbClr val="2487BE"/>
      </a:accent4>
      <a:accent5>
        <a:srgbClr val="9CCFEC"/>
      </a:accent5>
      <a:accent6>
        <a:srgbClr val="E9E9E9"/>
      </a:accent6>
      <a:hlink>
        <a:srgbClr val="0000FF"/>
      </a:hlink>
      <a:folHlink>
        <a:srgbClr val="800080"/>
      </a:folHlink>
    </a:clrScheme>
    <a:fontScheme name="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17315A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95368E"/>
        </a:accent2>
        <a:accent3>
          <a:srgbClr val="DFA1C8"/>
        </a:accent3>
        <a:accent4>
          <a:srgbClr val="2487BE"/>
        </a:accent4>
        <a:accent5>
          <a:srgbClr val="9CCFEC"/>
        </a:accent5>
        <a:accent6>
          <a:srgbClr val="E9E9E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239_Template.potx" id="{596E5085-260A-4672-8541-C574267DB355}" vid="{D2626708-C47D-44F6-8CAD-C02F0FE7B6EE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7315A"/>
      </a:accent1>
      <a:accent2>
        <a:srgbClr val="2487BE"/>
      </a:accent2>
      <a:accent3>
        <a:srgbClr val="9CCFEC"/>
      </a:accent3>
      <a:accent4>
        <a:srgbClr val="95368E"/>
      </a:accent4>
      <a:accent5>
        <a:srgbClr val="DFA1C8"/>
      </a:accent5>
      <a:accent6>
        <a:srgbClr val="E9E9E9"/>
      </a:accent6>
      <a:hlink>
        <a:srgbClr val="0000FF"/>
      </a:hlink>
      <a:folHlink>
        <a:srgbClr val="800080"/>
      </a:folHlink>
    </a:clrScheme>
    <a:fontScheme name="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7315A"/>
        </a:accent1>
        <a:accent2>
          <a:srgbClr val="2487BE"/>
        </a:accent2>
        <a:accent3>
          <a:srgbClr val="9CCFEC"/>
        </a:accent3>
        <a:accent4>
          <a:srgbClr val="95368E"/>
        </a:accent4>
        <a:accent5>
          <a:srgbClr val="DFA1C8"/>
        </a:accent5>
        <a:accent6>
          <a:srgbClr val="E9E9E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239_Template.potx" id="{596E5085-260A-4672-8541-C574267DB355}" vid="{542071E7-C956-455F-A6AB-6058DA1BD166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6BD25E0E6A74A903FB946C2929DDC" ma:contentTypeVersion="2" ma:contentTypeDescription="Create a new document." ma:contentTypeScope="" ma:versionID="3306bdadb6130c3dd80fa4130f08482a">
  <xsd:schema xmlns:xsd="http://www.w3.org/2001/XMLSchema" xmlns:xs="http://www.w3.org/2001/XMLSchema" xmlns:p="http://schemas.microsoft.com/office/2006/metadata/properties" xmlns:ns1="http://schemas.microsoft.com/sharepoint/v3" xmlns:ns2="69bc34b3-1921-46c7-8c7a-d18363374b4b" xmlns:ns3="c1c1dc04-eeda-4b6e-b2df-40979f5da1d3" targetNamespace="http://schemas.microsoft.com/office/2006/metadata/properties" ma:root="true" ma:fieldsID="06c11ddece272518d1f6e241fc032406" ns1:_="" ns2:_="" ns3:_="">
    <xsd:import namespace="http://schemas.microsoft.com/sharepoint/v3"/>
    <xsd:import namespace="69bc34b3-1921-46c7-8c7a-d18363374b4b"/>
    <xsd:import namespace="c1c1dc04-eeda-4b6e-b2df-40979f5da1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o68eaf9243684232b2418c37bbb152dc" minOccurs="0"/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34b3-1921-46c7-8c7a-d18363374b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68eaf9243684232b2418c37bbb152dc" ma:index="11" ma:taxonomy="true" ma:internalName="o68eaf9243684232b2418c37bbb152dc" ma:taxonomyFieldName="Division" ma:displayName="Organization" ma:default="" ma:fieldId="{868eaf92-4368-4232-b241-8c37bbb152dc}" ma:sspId="c5141bb9-a4dc-4ae4-b00f-eda7f03420e3" ma:termSetId="fab399b8-4812-477e-b787-6d88ce91a4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9f1b1011-fad5-4ab7-8fa2-ac38007fb757}" ma:internalName="TaxCatchAll" ma:showField="CatchAllData" ma:web="69bc34b3-1921-46c7-8c7a-d18363374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9f1b1011-fad5-4ab7-8fa2-ac38007fb757}" ma:internalName="TaxCatchAllLabel" ma:readOnly="true" ma:showField="CatchAllDataLabel" ma:web="69bc34b3-1921-46c7-8c7a-d18363374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1dc04-eeda-4b6e-b2df-40979f5d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bc34b3-1921-46c7-8c7a-d18363374b4b">
      <Value>50</Value>
    </TaxCatchAll>
    <o68eaf9243684232b2418c37bbb152dc xmlns="69bc34b3-1921-46c7-8c7a-d18363374b4b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Strategic Partnerships</TermName>
          <TermId xmlns="http://schemas.microsoft.com/office/infopath/2007/PartnerControls">e54a2f2f-8bbe-4121-82ed-a1c5a6e41bb1</TermId>
        </TermInfo>
      </Terms>
    </o68eaf9243684232b2418c37bbb152dc>
    <PublishingExpirationDate xmlns="http://schemas.microsoft.com/sharepoint/v3" xsi:nil="true"/>
    <PublishingStartDate xmlns="http://schemas.microsoft.com/sharepoint/v3" xsi:nil="true"/>
    <_dlc_DocId xmlns="69bc34b3-1921-46c7-8c7a-d18363374b4b">DHCSDOC-840983250-23</_dlc_DocId>
    <_dlc_DocIdUrl xmlns="69bc34b3-1921-46c7-8c7a-d18363374b4b">
      <Url>https://dhcscagovauthoring/CYBHI/_layouts/15/DocIdRedir.aspx?ID=DHCSDOC-840983250-23</Url>
      <Description>DHCSDOC-840983250-23</Description>
    </_dlc_DocIdUrl>
  </documentManagement>
</p:properties>
</file>

<file path=customXml/itemProps1.xml><?xml version="1.0" encoding="utf-8"?>
<ds:datastoreItem xmlns:ds="http://schemas.openxmlformats.org/officeDocument/2006/customXml" ds:itemID="{4E76EC8E-13F5-47B7-81B9-C46EB277DA6F}"/>
</file>

<file path=customXml/itemProps2.xml><?xml version="1.0" encoding="utf-8"?>
<ds:datastoreItem xmlns:ds="http://schemas.openxmlformats.org/officeDocument/2006/customXml" ds:itemID="{460D3553-AFAD-4732-82CF-93E9AF53B66F}"/>
</file>

<file path=customXml/itemProps3.xml><?xml version="1.0" encoding="utf-8"?>
<ds:datastoreItem xmlns:ds="http://schemas.openxmlformats.org/officeDocument/2006/customXml" ds:itemID="{C85656BD-E1CF-4992-A9A6-F98E9598ADE2}"/>
</file>

<file path=customXml/itemProps4.xml><?xml version="1.0" encoding="utf-8"?>
<ds:datastoreItem xmlns:ds="http://schemas.openxmlformats.org/officeDocument/2006/customXml" ds:itemID="{A8597433-78CD-4E48-B425-002FF5712F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3454</Words>
  <Application>Microsoft Office PowerPoint</Application>
  <PresentationFormat>Widescreen</PresentationFormat>
  <Paragraphs>448</Paragraphs>
  <Slides>32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Segoe UI</vt:lpstr>
      <vt:lpstr>Segoe UI (Body)</vt:lpstr>
      <vt:lpstr>Wingdings</vt:lpstr>
      <vt:lpstr>White</vt:lpstr>
      <vt:lpstr>Contrast</vt:lpstr>
      <vt:lpstr>1_White</vt:lpstr>
      <vt:lpstr>think-cell Slide</vt:lpstr>
      <vt:lpstr>Children and Youth Behavioral  Health Initiative</vt:lpstr>
      <vt:lpstr>Objectives for today’s conversation</vt:lpstr>
      <vt:lpstr>Fee schedule workgroup progress to date </vt:lpstr>
      <vt:lpstr>Recap: Learnings from workgroup and partner to date</vt:lpstr>
      <vt:lpstr>1. Vision and objectives</vt:lpstr>
      <vt:lpstr>1. Recap: Vision for an all-payer school-linked fee schedule1 </vt:lpstr>
      <vt:lpstr>1. The fee schedule will be one part of a broader delivery system supporting coverage for students across California</vt:lpstr>
      <vt:lpstr>1. The fee schedule will be centered on the LEA or IHE, enabling them seek reimbursement for school-linked BH services </vt:lpstr>
      <vt:lpstr>1. Implementing the statewide fee schedule requires continued engagement with implementing partners</vt:lpstr>
      <vt:lpstr>Workgroup Discussion</vt:lpstr>
      <vt:lpstr>2. Fee schedule implementation timeline </vt:lpstr>
      <vt:lpstr>2. Due to the complexity of fee schedule implementation, and based on feedback from key partners, DHCS proposes a phased approach to fee schedule implementation</vt:lpstr>
      <vt:lpstr>2. Timeline and examples of key milestones for each phase of implementation </vt:lpstr>
      <vt:lpstr>Workgroup Discussion</vt:lpstr>
      <vt:lpstr>3. Fee schedule scope of services</vt:lpstr>
      <vt:lpstr>3. Recap: Guiding principles for services included in the fee schedule</vt:lpstr>
      <vt:lpstr>3. Overview of scope of services included in the fee schedule</vt:lpstr>
      <vt:lpstr>3. Updated services included in the scope of the fee schedule (1/2)</vt:lpstr>
      <vt:lpstr>3. Updated services included in the scope of the fee schedule (2/2)</vt:lpstr>
      <vt:lpstr>3. Next steps for the fee schedule scope of services</vt:lpstr>
      <vt:lpstr>4. Fee schedule technical assistance/support needs</vt:lpstr>
      <vt:lpstr>4. For discussion: What technical assistance or support structures would be most helpful? </vt:lpstr>
      <vt:lpstr>2. Discussion: Technical assistance</vt:lpstr>
      <vt:lpstr>5. School-linked grants design</vt:lpstr>
      <vt:lpstr>5. Support for schools in building fee schedule readiness capabilities</vt:lpstr>
      <vt:lpstr>5. Grant administration guiding principles</vt:lpstr>
      <vt:lpstr>5. Illustrative grant administration approach for TK-12</vt:lpstr>
      <vt:lpstr>5. Next steps and anticipated timeline for school-linked grants</vt:lpstr>
      <vt:lpstr>6. Next steps and Q&amp;A</vt:lpstr>
      <vt:lpstr>6. Timeline and topics for next FSWG meeting</vt:lpstr>
      <vt:lpstr>6. Q&amp;A</vt:lpstr>
      <vt:lpstr>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 Schedule Working Group Session 3 Slides</dc:title>
  <dc:subject/>
  <dc:creator/>
  <cp:keywords/>
  <dc:description/>
  <cp:lastModifiedBy/>
  <cp:revision>1</cp:revision>
  <dcterms:created xsi:type="dcterms:W3CDTF">2023-02-08T07:00:58Z</dcterms:created>
  <dcterms:modified xsi:type="dcterms:W3CDTF">2023-03-06T06:21:40Z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0x010100AA36BD25E0E6A74A903FB946C2929DDC</vt:lpwstr>
  </property>
  <property fmtid="{D5CDD505-2E9C-101B-9397-08002B2CF9AE}" pid="3" name="_dlc_DocIdItemGuid">
    <vt:lpwstr>eac1bf6b-0050-4670-a0e3-35a9bdf84ce6</vt:lpwstr>
  </property>
  <property fmtid="{D5CDD505-2E9C-101B-9397-08002B2CF9AE}" pid="4" name="Division">
    <vt:lpwstr>50;#Office of Strategic Partnerships|e54a2f2f-8bbe-4121-82ed-a1c5a6e41bb1</vt:lpwstr>
  </property>
</Properties>
</file>