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6.xml" ContentType="application/vnd.openxmlformats-officedocument.presentationml.slide+xml"/>
  <Override PartName="/ppt/slides/slide35.xml" ContentType="application/vnd.openxmlformats-officedocument.presentationml.slide+xml"/>
  <Override PartName="/ppt/diagrams/data1.xml" ContentType="application/vnd.openxmlformats-officedocument.drawingml.diagramData+xml"/>
  <Override PartName="/ppt/slides/slide33.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24.xml" ContentType="application/vnd.openxmlformats-officedocument.presentationml.slide+xml"/>
  <Override PartName="/ppt/slides/slide34.xml" ContentType="application/vnd.openxmlformats-officedocument.presentationml.slide+xml"/>
  <Override PartName="/ppt/slides/slide26.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32.xml" ContentType="application/vnd.openxmlformats-officedocument.presentationml.slide+xml"/>
  <Override PartName="/ppt/slides/slide25.xml" ContentType="application/vnd.openxmlformats-officedocument.presentationml.slide+xml"/>
  <Override PartName="/ppt/notesSlides/notesSlide11.xml" ContentType="application/vnd.openxmlformats-officedocument.presentationml.notesSlide+xml"/>
  <Override PartName="/ppt/slideMasters/slideMaster1.xml" ContentType="application/vnd.openxmlformats-officedocument.presentationml.slideMaster+xml"/>
  <Override PartName="/ppt/notesSlides/notesSlide10.xml" ContentType="application/vnd.openxmlformats-officedocument.presentationml.notesSlide+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slideLayouts/slideLayout9.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12.xml" ContentType="application/vnd.openxmlformats-officedocument.presentationml.notesSlide+xml"/>
  <Override PartName="/ppt/notesSlides/notesSlide9.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diagrams/drawing1.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theme/theme3.xml" ContentType="application/vnd.openxmlformats-officedocument.theme+xml"/>
  <Override PartName="/ppt/handoutMasters/handoutMaster1.xml" ContentType="application/vnd.openxmlformats-officedocument.presentationml.handoutMaster+xml"/>
  <Override PartName="/ppt/theme/theme1.xml" ContentType="application/vnd.openxmlformats-officedocument.theme+xml"/>
  <Override PartName="/ppt/commentAuthors.xml" ContentType="application/vnd.openxmlformats-officedocument.presentationml.commentAuthors+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customXml/itemProps2.xml" ContentType="application/vnd.openxmlformats-officedocument.customXmlProperties+xml"/>
  <Override PartName="/customXml/itemProps3.xml" ContentType="application/vnd.openxmlformats-officedocument.customXmlProperties+xml"/>
  <Override PartName="/customXml/itemProps1.xml" ContentType="application/vnd.openxmlformats-officedocument.customXmlProperties+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Override PartName="/ppt/authors.xml" ContentType="application/vnd.ms-powerpoint.author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1"/>
  </p:notesMasterIdLst>
  <p:handoutMasterIdLst>
    <p:handoutMasterId r:id="rId42"/>
  </p:handoutMasterIdLst>
  <p:sldIdLst>
    <p:sldId id="349" r:id="rId5"/>
    <p:sldId id="605" r:id="rId6"/>
    <p:sldId id="606" r:id="rId7"/>
    <p:sldId id="367" r:id="rId8"/>
    <p:sldId id="362" r:id="rId9"/>
    <p:sldId id="607" r:id="rId10"/>
    <p:sldId id="617" r:id="rId11"/>
    <p:sldId id="618" r:id="rId12"/>
    <p:sldId id="619" r:id="rId13"/>
    <p:sldId id="620" r:id="rId14"/>
    <p:sldId id="608" r:id="rId15"/>
    <p:sldId id="611" r:id="rId16"/>
    <p:sldId id="614" r:id="rId17"/>
    <p:sldId id="615" r:id="rId18"/>
    <p:sldId id="616" r:id="rId19"/>
    <p:sldId id="621" r:id="rId20"/>
    <p:sldId id="622" r:id="rId21"/>
    <p:sldId id="609" r:id="rId22"/>
    <p:sldId id="623" r:id="rId23"/>
    <p:sldId id="641" r:id="rId24"/>
    <p:sldId id="635" r:id="rId25"/>
    <p:sldId id="636" r:id="rId26"/>
    <p:sldId id="638" r:id="rId27"/>
    <p:sldId id="639" r:id="rId28"/>
    <p:sldId id="627" r:id="rId29"/>
    <p:sldId id="631" r:id="rId30"/>
    <p:sldId id="633" r:id="rId31"/>
    <p:sldId id="632" r:id="rId32"/>
    <p:sldId id="630" r:id="rId33"/>
    <p:sldId id="629" r:id="rId34"/>
    <p:sldId id="634" r:id="rId35"/>
    <p:sldId id="628" r:id="rId36"/>
    <p:sldId id="640" r:id="rId37"/>
    <p:sldId id="624" r:id="rId38"/>
    <p:sldId id="625" r:id="rId39"/>
    <p:sldId id="368" r:id="rId4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887956E-A3F6-32DE-D786-A021C3173B99}" name="Ali Marzolf" initials="AM" userId="S::Ali@aurrerahealth.com::e8a147d7-7a4d-427a-b636-02a3b7ee3a08" providerId="AD"/>
  <p188:author id="{287F8B8F-1FED-47A9-98FE-5C37F790E929}" name="Cristo, Erika@DHCS" initials="CE" userId="S::erika.cristo@dhcs.ca.gov::a764e7f8-feb8-419c-99c1-3f98c1ced51d" providerId="AD"/>
  <p188:author id="{B529BDE5-72D7-4DA7-01B3-C8C984DC2909}" name="Mia Nafziger" initials="MN" userId="S::Mia@aurrerahealth.com::e5b92a82-e2c5-4111-9f9e-db1da2727aa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Tkachuk, Katie (DIR-OC)@DHCS" initials="TK(" lastIdx="7" clrIdx="0">
    <p:extLst>
      <p:ext uri="{19B8F6BF-5375-455C-9EA6-DF929625EA0E}">
        <p15:presenceInfo xmlns:p15="http://schemas.microsoft.com/office/powerpoint/2012/main" userId="S-1-5-21-746137067-1767777339-682003330-231562" providerId="AD"/>
      </p:ext>
    </p:extLst>
  </p:cmAuthor>
  <p:cmAuthor id="2" name="Limon, Nellie (OC)@DHCS" initials="LN(" lastIdx="5" clrIdx="1">
    <p:extLst>
      <p:ext uri="{19B8F6BF-5375-455C-9EA6-DF929625EA0E}">
        <p15:presenceInfo xmlns:p15="http://schemas.microsoft.com/office/powerpoint/2012/main" userId="S-1-5-21-746137067-1767777339-682003330-218914" providerId="AD"/>
      </p:ext>
    </p:extLst>
  </p:cmAuthor>
  <p:cmAuthor id="3" name="Weiner, Mitchell (OC)@DHCS" initials="WM(" lastIdx="1" clrIdx="2">
    <p:extLst>
      <p:ext uri="{19B8F6BF-5375-455C-9EA6-DF929625EA0E}">
        <p15:presenceInfo xmlns:p15="http://schemas.microsoft.com/office/powerpoint/2012/main" userId="S-1-5-21-746137067-1767777339-682003330-171837" providerId="AD"/>
      </p:ext>
    </p:extLst>
  </p:cmAuthor>
  <p:cmAuthor id="4" name="Williams, Norman (OC)@DHCS" initials="WN(" lastIdx="9" clrIdx="3">
    <p:extLst>
      <p:ext uri="{19B8F6BF-5375-455C-9EA6-DF929625EA0E}">
        <p15:presenceInfo xmlns:p15="http://schemas.microsoft.com/office/powerpoint/2012/main" userId="S-1-5-21-746137067-1767777339-682003330-101805" providerId="AD"/>
      </p:ext>
    </p:extLst>
  </p:cmAuthor>
  <p:cmAuthor id="5" name="Matamoros, Jennifer (OC)@DHCS" initials="MJ(" lastIdx="4" clrIdx="4">
    <p:extLst>
      <p:ext uri="{19B8F6BF-5375-455C-9EA6-DF929625EA0E}">
        <p15:presenceInfo xmlns:p15="http://schemas.microsoft.com/office/powerpoint/2012/main" userId="S-1-5-21-746137067-1767777339-682003330-2002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4315A"/>
    <a:srgbClr val="97388E"/>
    <a:srgbClr val="EAEDF2"/>
    <a:srgbClr val="782B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8" d="100"/>
          <a:sy n="48" d="100"/>
        </p:scale>
        <p:origin x="60" y="400"/>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handoutMaster" Target="handoutMasters/handoutMaster1.xml"/><Relationship Id="rId47" Type="http://schemas.openxmlformats.org/officeDocument/2006/relationships/tableStyles" Target="tableStyles.xml"/><Relationship Id="rId50" Type="http://schemas.openxmlformats.org/officeDocument/2006/relationships/customXml" Target="../customXml/item4.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commentAuthors" Target="commentAuthor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FBC5ED-C03F-4359-B8C5-804DBC097AD5}" type="doc">
      <dgm:prSet loTypeId="urn:microsoft.com/office/officeart/2008/layout/HalfCircleOrganizationChart" loCatId="hierarchy" qsTypeId="urn:microsoft.com/office/officeart/2005/8/quickstyle/simple1" qsCatId="simple" csTypeId="urn:microsoft.com/office/officeart/2005/8/colors/colorful4" csCatId="colorful" phldr="1"/>
      <dgm:spPr/>
      <dgm:t>
        <a:bodyPr/>
        <a:lstStyle/>
        <a:p>
          <a:endParaRPr lang="en-US"/>
        </a:p>
      </dgm:t>
    </dgm:pt>
    <dgm:pt modelId="{37359A04-D9EE-4B1A-8E17-E0C2F25EAAA5}">
      <dgm:prSet phldrT="[Text]" custT="1"/>
      <dgm:spPr/>
      <dgm:t>
        <a:bodyPr/>
        <a:lstStyle/>
        <a:p>
          <a:r>
            <a:rPr lang="en-US" sz="1800" dirty="0">
              <a:latin typeface="Segoe UI" panose="020B0502040204020203" pitchFamily="34" charset="0"/>
              <a:cs typeface="Segoe UI" panose="020B0502040204020203" pitchFamily="34" charset="0"/>
            </a:rPr>
            <a:t>SB803</a:t>
          </a:r>
        </a:p>
      </dgm:t>
    </dgm:pt>
    <dgm:pt modelId="{B68C6689-48E8-473B-99F8-FAAC9F482911}" type="parTrans" cxnId="{FB106906-097A-4E5F-B568-7372E3D81D81}">
      <dgm:prSet/>
      <dgm:spPr/>
      <dgm:t>
        <a:bodyPr/>
        <a:lstStyle/>
        <a:p>
          <a:endParaRPr lang="en-US"/>
        </a:p>
      </dgm:t>
    </dgm:pt>
    <dgm:pt modelId="{9E9CEE12-6522-49BC-AB9C-BAF860124933}" type="sibTrans" cxnId="{FB106906-097A-4E5F-B568-7372E3D81D81}">
      <dgm:prSet/>
      <dgm:spPr/>
      <dgm:t>
        <a:bodyPr/>
        <a:lstStyle/>
        <a:p>
          <a:endParaRPr lang="en-US"/>
        </a:p>
      </dgm:t>
    </dgm:pt>
    <dgm:pt modelId="{4F5D3DFD-6C90-4FB3-A409-657BBD806CFA}" type="asst">
      <dgm:prSet phldrT="[Text]" custT="1"/>
      <dgm:spPr/>
      <dgm:t>
        <a:bodyPr/>
        <a:lstStyle/>
        <a:p>
          <a:r>
            <a:rPr lang="en-US" sz="1800" dirty="0">
              <a:latin typeface="Segoe UI" panose="020B0502040204020203" pitchFamily="34" charset="0"/>
              <a:cs typeface="Segoe UI" panose="020B0502040204020203" pitchFamily="34" charset="0"/>
            </a:rPr>
            <a:t>DHCS </a:t>
          </a:r>
        </a:p>
      </dgm:t>
    </dgm:pt>
    <dgm:pt modelId="{B7082160-61E7-4228-B667-D58606871BF2}" type="parTrans" cxnId="{8EF5957F-DD96-4B24-A1A4-A18C46098861}">
      <dgm:prSet/>
      <dgm:spPr/>
      <dgm:t>
        <a:bodyPr/>
        <a:lstStyle/>
        <a:p>
          <a:endParaRPr lang="en-US"/>
        </a:p>
      </dgm:t>
    </dgm:pt>
    <dgm:pt modelId="{C1DB63FD-99BD-437E-9A79-65361FCFD642}" type="sibTrans" cxnId="{8EF5957F-DD96-4B24-A1A4-A18C46098861}">
      <dgm:prSet/>
      <dgm:spPr/>
      <dgm:t>
        <a:bodyPr/>
        <a:lstStyle/>
        <a:p>
          <a:endParaRPr lang="en-US"/>
        </a:p>
      </dgm:t>
    </dgm:pt>
    <dgm:pt modelId="{499FCD5E-D068-4EF3-891B-E2959C89311F}">
      <dgm:prSet phldrT="[Text]" custT="1"/>
      <dgm:spPr/>
      <dgm:t>
        <a:bodyPr/>
        <a:lstStyle/>
        <a:p>
          <a:r>
            <a:rPr lang="en-US" sz="1800" dirty="0">
              <a:latin typeface="Segoe UI" panose="020B0502040204020203" pitchFamily="34" charset="0"/>
              <a:cs typeface="Segoe UI" panose="020B0502040204020203" pitchFamily="34" charset="0"/>
            </a:rPr>
            <a:t>Counties Opt-In to this benefit</a:t>
          </a:r>
        </a:p>
      </dgm:t>
    </dgm:pt>
    <dgm:pt modelId="{6FD156C8-F20C-4021-AD3C-40897DD11E01}" type="parTrans" cxnId="{2B75AC91-D336-4B61-B650-D1DCF0ACB636}">
      <dgm:prSet/>
      <dgm:spPr/>
      <dgm:t>
        <a:bodyPr/>
        <a:lstStyle/>
        <a:p>
          <a:endParaRPr lang="en-US"/>
        </a:p>
      </dgm:t>
    </dgm:pt>
    <dgm:pt modelId="{DE12EBD5-DB94-4E76-8994-DAD552CC417B}" type="sibTrans" cxnId="{2B75AC91-D336-4B61-B650-D1DCF0ACB636}">
      <dgm:prSet/>
      <dgm:spPr/>
      <dgm:t>
        <a:bodyPr/>
        <a:lstStyle/>
        <a:p>
          <a:endParaRPr lang="en-US"/>
        </a:p>
      </dgm:t>
    </dgm:pt>
    <dgm:pt modelId="{F877924C-78F6-42DF-9625-FA8219EBE37F}">
      <dgm:prSet phldrT="[Text]" custT="1"/>
      <dgm:spPr/>
      <dgm:t>
        <a:bodyPr/>
        <a:lstStyle/>
        <a:p>
          <a:r>
            <a:rPr lang="en-US" sz="1800" dirty="0">
              <a:latin typeface="Segoe UI" panose="020B0502040204020203" pitchFamily="34" charset="0"/>
              <a:cs typeface="Segoe UI" panose="020B0502040204020203" pitchFamily="34" charset="0"/>
            </a:rPr>
            <a:t>CalMHSA Certifying Entity</a:t>
          </a:r>
        </a:p>
      </dgm:t>
    </dgm:pt>
    <dgm:pt modelId="{3033EAD7-6C6A-4733-9061-7A4A9789AEEB}" type="parTrans" cxnId="{78256C44-F875-43B7-9BC6-1535F24A8270}">
      <dgm:prSet/>
      <dgm:spPr/>
      <dgm:t>
        <a:bodyPr/>
        <a:lstStyle/>
        <a:p>
          <a:endParaRPr lang="en-US"/>
        </a:p>
      </dgm:t>
    </dgm:pt>
    <dgm:pt modelId="{BD8298E5-E989-471D-B4EF-BFCD311ED6D8}" type="sibTrans" cxnId="{78256C44-F875-43B7-9BC6-1535F24A8270}">
      <dgm:prSet/>
      <dgm:spPr/>
      <dgm:t>
        <a:bodyPr/>
        <a:lstStyle/>
        <a:p>
          <a:endParaRPr lang="en-US"/>
        </a:p>
      </dgm:t>
    </dgm:pt>
    <dgm:pt modelId="{F7B7DC84-AE4D-4D21-BE81-20DAD7C35007}">
      <dgm:prSet phldrT="[Text]" custT="1"/>
      <dgm:spPr/>
      <dgm:t>
        <a:bodyPr/>
        <a:lstStyle/>
        <a:p>
          <a:r>
            <a:rPr lang="en-US" sz="1800" dirty="0">
              <a:latin typeface="Segoe UI" panose="020B0502040204020203" pitchFamily="34" charset="0"/>
              <a:cs typeface="Segoe UI" panose="020B0502040204020203" pitchFamily="34" charset="0"/>
            </a:rPr>
            <a:t>Peers – Individuals that meet requirement for certification </a:t>
          </a:r>
        </a:p>
      </dgm:t>
    </dgm:pt>
    <dgm:pt modelId="{DAF482C0-BCDC-4873-AA4C-80C2BB4B567E}" type="parTrans" cxnId="{C488DED0-F684-47E5-8100-B1855C321918}">
      <dgm:prSet/>
      <dgm:spPr/>
      <dgm:t>
        <a:bodyPr/>
        <a:lstStyle/>
        <a:p>
          <a:endParaRPr lang="en-US"/>
        </a:p>
      </dgm:t>
    </dgm:pt>
    <dgm:pt modelId="{AAD984FA-3312-4BFA-9D03-44DBFE8E0E61}" type="sibTrans" cxnId="{C488DED0-F684-47E5-8100-B1855C321918}">
      <dgm:prSet/>
      <dgm:spPr/>
      <dgm:t>
        <a:bodyPr/>
        <a:lstStyle/>
        <a:p>
          <a:endParaRPr lang="en-US"/>
        </a:p>
      </dgm:t>
    </dgm:pt>
    <dgm:pt modelId="{C541A5CF-959A-4A35-9659-01E57665F22B}" type="pres">
      <dgm:prSet presAssocID="{50FBC5ED-C03F-4359-B8C5-804DBC097AD5}" presName="Name0" presStyleCnt="0">
        <dgm:presLayoutVars>
          <dgm:orgChart val="1"/>
          <dgm:chPref val="1"/>
          <dgm:dir/>
          <dgm:animOne val="branch"/>
          <dgm:animLvl val="lvl"/>
          <dgm:resizeHandles/>
        </dgm:presLayoutVars>
      </dgm:prSet>
      <dgm:spPr/>
      <dgm:t>
        <a:bodyPr/>
        <a:lstStyle/>
        <a:p>
          <a:endParaRPr lang="en-US"/>
        </a:p>
      </dgm:t>
    </dgm:pt>
    <dgm:pt modelId="{5CF75BBF-3447-426A-885B-1BC69367BE38}" type="pres">
      <dgm:prSet presAssocID="{37359A04-D9EE-4B1A-8E17-E0C2F25EAAA5}" presName="hierRoot1" presStyleCnt="0">
        <dgm:presLayoutVars>
          <dgm:hierBranch val="init"/>
        </dgm:presLayoutVars>
      </dgm:prSet>
      <dgm:spPr/>
    </dgm:pt>
    <dgm:pt modelId="{8D9438B3-625B-4558-94F3-F5C01803712A}" type="pres">
      <dgm:prSet presAssocID="{37359A04-D9EE-4B1A-8E17-E0C2F25EAAA5}" presName="rootComposite1" presStyleCnt="0"/>
      <dgm:spPr/>
    </dgm:pt>
    <dgm:pt modelId="{3FF240BC-3371-494C-834A-E50AD60CDFA0}" type="pres">
      <dgm:prSet presAssocID="{37359A04-D9EE-4B1A-8E17-E0C2F25EAAA5}" presName="rootText1" presStyleLbl="alignAcc1" presStyleIdx="0" presStyleCnt="0">
        <dgm:presLayoutVars>
          <dgm:chPref val="3"/>
        </dgm:presLayoutVars>
      </dgm:prSet>
      <dgm:spPr/>
      <dgm:t>
        <a:bodyPr/>
        <a:lstStyle/>
        <a:p>
          <a:endParaRPr lang="en-US"/>
        </a:p>
      </dgm:t>
    </dgm:pt>
    <dgm:pt modelId="{9AFC9121-AE90-4AC8-8A46-65FD464ABF01}" type="pres">
      <dgm:prSet presAssocID="{37359A04-D9EE-4B1A-8E17-E0C2F25EAAA5}" presName="topArc1" presStyleLbl="parChTrans1D1" presStyleIdx="0" presStyleCnt="10"/>
      <dgm:spPr/>
    </dgm:pt>
    <dgm:pt modelId="{EB743041-B264-4EB2-B5C9-AA52839755AE}" type="pres">
      <dgm:prSet presAssocID="{37359A04-D9EE-4B1A-8E17-E0C2F25EAAA5}" presName="bottomArc1" presStyleLbl="parChTrans1D1" presStyleIdx="1" presStyleCnt="10"/>
      <dgm:spPr/>
    </dgm:pt>
    <dgm:pt modelId="{108BE9B4-7E6A-47A4-94DC-17A0F32C5427}" type="pres">
      <dgm:prSet presAssocID="{37359A04-D9EE-4B1A-8E17-E0C2F25EAAA5}" presName="topConnNode1" presStyleLbl="node1" presStyleIdx="0" presStyleCnt="0"/>
      <dgm:spPr/>
      <dgm:t>
        <a:bodyPr/>
        <a:lstStyle/>
        <a:p>
          <a:endParaRPr lang="en-US"/>
        </a:p>
      </dgm:t>
    </dgm:pt>
    <dgm:pt modelId="{64A95086-E87E-407E-B5F8-FF742AFB43F6}" type="pres">
      <dgm:prSet presAssocID="{37359A04-D9EE-4B1A-8E17-E0C2F25EAAA5}" presName="hierChild2" presStyleCnt="0"/>
      <dgm:spPr/>
    </dgm:pt>
    <dgm:pt modelId="{4E3BF766-DF86-4312-8668-45148EB0F9EB}" type="pres">
      <dgm:prSet presAssocID="{6FD156C8-F20C-4021-AD3C-40897DD11E01}" presName="Name28" presStyleLbl="parChTrans1D2" presStyleIdx="0" presStyleCnt="4"/>
      <dgm:spPr/>
      <dgm:t>
        <a:bodyPr/>
        <a:lstStyle/>
        <a:p>
          <a:endParaRPr lang="en-US"/>
        </a:p>
      </dgm:t>
    </dgm:pt>
    <dgm:pt modelId="{AB986527-79E3-4AB3-9CFB-5F2CE743789F}" type="pres">
      <dgm:prSet presAssocID="{499FCD5E-D068-4EF3-891B-E2959C89311F}" presName="hierRoot2" presStyleCnt="0">
        <dgm:presLayoutVars>
          <dgm:hierBranch val="init"/>
        </dgm:presLayoutVars>
      </dgm:prSet>
      <dgm:spPr/>
    </dgm:pt>
    <dgm:pt modelId="{1F5F3A68-6B3F-473C-9694-E906A41B2969}" type="pres">
      <dgm:prSet presAssocID="{499FCD5E-D068-4EF3-891B-E2959C89311F}" presName="rootComposite2" presStyleCnt="0"/>
      <dgm:spPr/>
    </dgm:pt>
    <dgm:pt modelId="{726CD72A-8A9A-49CA-A1D0-E3C409CEFD05}" type="pres">
      <dgm:prSet presAssocID="{499FCD5E-D068-4EF3-891B-E2959C89311F}" presName="rootText2" presStyleLbl="alignAcc1" presStyleIdx="0" presStyleCnt="0">
        <dgm:presLayoutVars>
          <dgm:chPref val="3"/>
        </dgm:presLayoutVars>
      </dgm:prSet>
      <dgm:spPr/>
      <dgm:t>
        <a:bodyPr/>
        <a:lstStyle/>
        <a:p>
          <a:endParaRPr lang="en-US"/>
        </a:p>
      </dgm:t>
    </dgm:pt>
    <dgm:pt modelId="{D484E46B-0339-4D5A-8D65-242481830317}" type="pres">
      <dgm:prSet presAssocID="{499FCD5E-D068-4EF3-891B-E2959C89311F}" presName="topArc2" presStyleLbl="parChTrans1D1" presStyleIdx="2" presStyleCnt="10"/>
      <dgm:spPr/>
    </dgm:pt>
    <dgm:pt modelId="{8018C8E2-00DF-4927-B5B9-F3E379799114}" type="pres">
      <dgm:prSet presAssocID="{499FCD5E-D068-4EF3-891B-E2959C89311F}" presName="bottomArc2" presStyleLbl="parChTrans1D1" presStyleIdx="3" presStyleCnt="10"/>
      <dgm:spPr/>
    </dgm:pt>
    <dgm:pt modelId="{361D79EF-572A-429C-966A-6D9FB7B62233}" type="pres">
      <dgm:prSet presAssocID="{499FCD5E-D068-4EF3-891B-E2959C89311F}" presName="topConnNode2" presStyleLbl="node2" presStyleIdx="0" presStyleCnt="0"/>
      <dgm:spPr/>
      <dgm:t>
        <a:bodyPr/>
        <a:lstStyle/>
        <a:p>
          <a:endParaRPr lang="en-US"/>
        </a:p>
      </dgm:t>
    </dgm:pt>
    <dgm:pt modelId="{7201B163-DF36-487F-818A-7256347D743C}" type="pres">
      <dgm:prSet presAssocID="{499FCD5E-D068-4EF3-891B-E2959C89311F}" presName="hierChild4" presStyleCnt="0"/>
      <dgm:spPr/>
    </dgm:pt>
    <dgm:pt modelId="{60BD2BD4-9A11-4B8C-ABE1-B2C3A1446927}" type="pres">
      <dgm:prSet presAssocID="{499FCD5E-D068-4EF3-891B-E2959C89311F}" presName="hierChild5" presStyleCnt="0"/>
      <dgm:spPr/>
    </dgm:pt>
    <dgm:pt modelId="{A76F2364-30EC-4B77-B928-313FC7B394A7}" type="pres">
      <dgm:prSet presAssocID="{3033EAD7-6C6A-4733-9061-7A4A9789AEEB}" presName="Name28" presStyleLbl="parChTrans1D2" presStyleIdx="1" presStyleCnt="4"/>
      <dgm:spPr/>
      <dgm:t>
        <a:bodyPr/>
        <a:lstStyle/>
        <a:p>
          <a:endParaRPr lang="en-US"/>
        </a:p>
      </dgm:t>
    </dgm:pt>
    <dgm:pt modelId="{B74CC2D2-45B9-4587-AEBB-D285D9053A34}" type="pres">
      <dgm:prSet presAssocID="{F877924C-78F6-42DF-9625-FA8219EBE37F}" presName="hierRoot2" presStyleCnt="0">
        <dgm:presLayoutVars>
          <dgm:hierBranch val="init"/>
        </dgm:presLayoutVars>
      </dgm:prSet>
      <dgm:spPr/>
    </dgm:pt>
    <dgm:pt modelId="{3901B30A-8AE2-4F20-823F-32E60106646C}" type="pres">
      <dgm:prSet presAssocID="{F877924C-78F6-42DF-9625-FA8219EBE37F}" presName="rootComposite2" presStyleCnt="0"/>
      <dgm:spPr/>
    </dgm:pt>
    <dgm:pt modelId="{7D69A837-BDBD-4096-A415-4E082240E159}" type="pres">
      <dgm:prSet presAssocID="{F877924C-78F6-42DF-9625-FA8219EBE37F}" presName="rootText2" presStyleLbl="alignAcc1" presStyleIdx="0" presStyleCnt="0">
        <dgm:presLayoutVars>
          <dgm:chPref val="3"/>
        </dgm:presLayoutVars>
      </dgm:prSet>
      <dgm:spPr/>
      <dgm:t>
        <a:bodyPr/>
        <a:lstStyle/>
        <a:p>
          <a:endParaRPr lang="en-US"/>
        </a:p>
      </dgm:t>
    </dgm:pt>
    <dgm:pt modelId="{18A9E569-9265-4A50-AF47-F73E85353BD9}" type="pres">
      <dgm:prSet presAssocID="{F877924C-78F6-42DF-9625-FA8219EBE37F}" presName="topArc2" presStyleLbl="parChTrans1D1" presStyleIdx="4" presStyleCnt="10"/>
      <dgm:spPr/>
    </dgm:pt>
    <dgm:pt modelId="{EA4AA2B5-B705-413B-8078-12ED7126B5E1}" type="pres">
      <dgm:prSet presAssocID="{F877924C-78F6-42DF-9625-FA8219EBE37F}" presName="bottomArc2" presStyleLbl="parChTrans1D1" presStyleIdx="5" presStyleCnt="10"/>
      <dgm:spPr/>
    </dgm:pt>
    <dgm:pt modelId="{641ADF95-8BAF-476D-BF9E-B5419E628D13}" type="pres">
      <dgm:prSet presAssocID="{F877924C-78F6-42DF-9625-FA8219EBE37F}" presName="topConnNode2" presStyleLbl="node2" presStyleIdx="0" presStyleCnt="0"/>
      <dgm:spPr/>
      <dgm:t>
        <a:bodyPr/>
        <a:lstStyle/>
        <a:p>
          <a:endParaRPr lang="en-US"/>
        </a:p>
      </dgm:t>
    </dgm:pt>
    <dgm:pt modelId="{50950E3C-877E-421C-BA18-9D183C4AC043}" type="pres">
      <dgm:prSet presAssocID="{F877924C-78F6-42DF-9625-FA8219EBE37F}" presName="hierChild4" presStyleCnt="0"/>
      <dgm:spPr/>
    </dgm:pt>
    <dgm:pt modelId="{2374181B-31CA-4083-B2B4-F6B3AEF83059}" type="pres">
      <dgm:prSet presAssocID="{F877924C-78F6-42DF-9625-FA8219EBE37F}" presName="hierChild5" presStyleCnt="0"/>
      <dgm:spPr/>
    </dgm:pt>
    <dgm:pt modelId="{60352D7B-AE32-4C3B-B728-BAE64FD3D663}" type="pres">
      <dgm:prSet presAssocID="{DAF482C0-BCDC-4873-AA4C-80C2BB4B567E}" presName="Name28" presStyleLbl="parChTrans1D2" presStyleIdx="2" presStyleCnt="4"/>
      <dgm:spPr/>
      <dgm:t>
        <a:bodyPr/>
        <a:lstStyle/>
        <a:p>
          <a:endParaRPr lang="en-US"/>
        </a:p>
      </dgm:t>
    </dgm:pt>
    <dgm:pt modelId="{9413D082-A4C0-4679-BD7D-55A4D6EA32C5}" type="pres">
      <dgm:prSet presAssocID="{F7B7DC84-AE4D-4D21-BE81-20DAD7C35007}" presName="hierRoot2" presStyleCnt="0">
        <dgm:presLayoutVars>
          <dgm:hierBranch val="init"/>
        </dgm:presLayoutVars>
      </dgm:prSet>
      <dgm:spPr/>
    </dgm:pt>
    <dgm:pt modelId="{C6210B9A-1AFE-42B1-9BB8-5CA0370B9344}" type="pres">
      <dgm:prSet presAssocID="{F7B7DC84-AE4D-4D21-BE81-20DAD7C35007}" presName="rootComposite2" presStyleCnt="0"/>
      <dgm:spPr/>
    </dgm:pt>
    <dgm:pt modelId="{5803F84C-DFA0-4FB1-A5B1-4752726FFC1C}" type="pres">
      <dgm:prSet presAssocID="{F7B7DC84-AE4D-4D21-BE81-20DAD7C35007}" presName="rootText2" presStyleLbl="alignAcc1" presStyleIdx="0" presStyleCnt="0">
        <dgm:presLayoutVars>
          <dgm:chPref val="3"/>
        </dgm:presLayoutVars>
      </dgm:prSet>
      <dgm:spPr/>
      <dgm:t>
        <a:bodyPr/>
        <a:lstStyle/>
        <a:p>
          <a:endParaRPr lang="en-US"/>
        </a:p>
      </dgm:t>
    </dgm:pt>
    <dgm:pt modelId="{7E5A1D28-8859-4652-BCA7-4FC18AEB6ABD}" type="pres">
      <dgm:prSet presAssocID="{F7B7DC84-AE4D-4D21-BE81-20DAD7C35007}" presName="topArc2" presStyleLbl="parChTrans1D1" presStyleIdx="6" presStyleCnt="10"/>
      <dgm:spPr/>
    </dgm:pt>
    <dgm:pt modelId="{7AA391D0-DA7F-4798-B59C-4F63232E800F}" type="pres">
      <dgm:prSet presAssocID="{F7B7DC84-AE4D-4D21-BE81-20DAD7C35007}" presName="bottomArc2" presStyleLbl="parChTrans1D1" presStyleIdx="7" presStyleCnt="10"/>
      <dgm:spPr/>
    </dgm:pt>
    <dgm:pt modelId="{1D3D5ACF-6CBF-4719-A72D-EBBCD9F3391F}" type="pres">
      <dgm:prSet presAssocID="{F7B7DC84-AE4D-4D21-BE81-20DAD7C35007}" presName="topConnNode2" presStyleLbl="node2" presStyleIdx="0" presStyleCnt="0"/>
      <dgm:spPr/>
      <dgm:t>
        <a:bodyPr/>
        <a:lstStyle/>
        <a:p>
          <a:endParaRPr lang="en-US"/>
        </a:p>
      </dgm:t>
    </dgm:pt>
    <dgm:pt modelId="{4D48CF70-7E06-4DEC-AB69-D3D5F8B6A136}" type="pres">
      <dgm:prSet presAssocID="{F7B7DC84-AE4D-4D21-BE81-20DAD7C35007}" presName="hierChild4" presStyleCnt="0"/>
      <dgm:spPr/>
    </dgm:pt>
    <dgm:pt modelId="{7CDB5D5D-1CE2-4139-AE1B-98F517DA859B}" type="pres">
      <dgm:prSet presAssocID="{F7B7DC84-AE4D-4D21-BE81-20DAD7C35007}" presName="hierChild5" presStyleCnt="0"/>
      <dgm:spPr/>
    </dgm:pt>
    <dgm:pt modelId="{E2BFB9F5-F781-430E-966E-5A6386C93A57}" type="pres">
      <dgm:prSet presAssocID="{37359A04-D9EE-4B1A-8E17-E0C2F25EAAA5}" presName="hierChild3" presStyleCnt="0"/>
      <dgm:spPr/>
    </dgm:pt>
    <dgm:pt modelId="{C9C2FD36-4E98-4A84-94B6-A228817DEFE7}" type="pres">
      <dgm:prSet presAssocID="{B7082160-61E7-4228-B667-D58606871BF2}" presName="Name101" presStyleLbl="parChTrans1D2" presStyleIdx="3" presStyleCnt="4"/>
      <dgm:spPr/>
      <dgm:t>
        <a:bodyPr/>
        <a:lstStyle/>
        <a:p>
          <a:endParaRPr lang="en-US"/>
        </a:p>
      </dgm:t>
    </dgm:pt>
    <dgm:pt modelId="{617D0421-842C-4A67-963A-BD0C67A9530A}" type="pres">
      <dgm:prSet presAssocID="{4F5D3DFD-6C90-4FB3-A409-657BBD806CFA}" presName="hierRoot3" presStyleCnt="0">
        <dgm:presLayoutVars>
          <dgm:hierBranch val="init"/>
        </dgm:presLayoutVars>
      </dgm:prSet>
      <dgm:spPr/>
    </dgm:pt>
    <dgm:pt modelId="{6D736BDE-10E0-4375-B994-2E7D6F148BB5}" type="pres">
      <dgm:prSet presAssocID="{4F5D3DFD-6C90-4FB3-A409-657BBD806CFA}" presName="rootComposite3" presStyleCnt="0"/>
      <dgm:spPr/>
    </dgm:pt>
    <dgm:pt modelId="{32E7F595-FCE6-4B92-9146-7D5F4C0FD3B7}" type="pres">
      <dgm:prSet presAssocID="{4F5D3DFD-6C90-4FB3-A409-657BBD806CFA}" presName="rootText3" presStyleLbl="alignAcc1" presStyleIdx="0" presStyleCnt="0">
        <dgm:presLayoutVars>
          <dgm:chPref val="3"/>
        </dgm:presLayoutVars>
      </dgm:prSet>
      <dgm:spPr/>
      <dgm:t>
        <a:bodyPr/>
        <a:lstStyle/>
        <a:p>
          <a:endParaRPr lang="en-US"/>
        </a:p>
      </dgm:t>
    </dgm:pt>
    <dgm:pt modelId="{4E03D2FE-12B4-488C-97A1-4185EE7E1CE6}" type="pres">
      <dgm:prSet presAssocID="{4F5D3DFD-6C90-4FB3-A409-657BBD806CFA}" presName="topArc3" presStyleLbl="parChTrans1D1" presStyleIdx="8" presStyleCnt="10"/>
      <dgm:spPr/>
    </dgm:pt>
    <dgm:pt modelId="{D02D352E-D0B8-4173-8E1E-A1A166E7FA57}" type="pres">
      <dgm:prSet presAssocID="{4F5D3DFD-6C90-4FB3-A409-657BBD806CFA}" presName="bottomArc3" presStyleLbl="parChTrans1D1" presStyleIdx="9" presStyleCnt="10"/>
      <dgm:spPr/>
    </dgm:pt>
    <dgm:pt modelId="{3BCE1E0E-43C3-425A-B15D-8A6E0BBD366C}" type="pres">
      <dgm:prSet presAssocID="{4F5D3DFD-6C90-4FB3-A409-657BBD806CFA}" presName="topConnNode3" presStyleLbl="asst1" presStyleIdx="0" presStyleCnt="0"/>
      <dgm:spPr/>
      <dgm:t>
        <a:bodyPr/>
        <a:lstStyle/>
        <a:p>
          <a:endParaRPr lang="en-US"/>
        </a:p>
      </dgm:t>
    </dgm:pt>
    <dgm:pt modelId="{2964DAEF-559A-4247-BDCD-058AE39D2F9B}" type="pres">
      <dgm:prSet presAssocID="{4F5D3DFD-6C90-4FB3-A409-657BBD806CFA}" presName="hierChild6" presStyleCnt="0"/>
      <dgm:spPr/>
    </dgm:pt>
    <dgm:pt modelId="{77DC2180-32EC-4A7D-95B8-30571CF3A858}" type="pres">
      <dgm:prSet presAssocID="{4F5D3DFD-6C90-4FB3-A409-657BBD806CFA}" presName="hierChild7" presStyleCnt="0"/>
      <dgm:spPr/>
    </dgm:pt>
  </dgm:ptLst>
  <dgm:cxnLst>
    <dgm:cxn modelId="{8EF5957F-DD96-4B24-A1A4-A18C46098861}" srcId="{37359A04-D9EE-4B1A-8E17-E0C2F25EAAA5}" destId="{4F5D3DFD-6C90-4FB3-A409-657BBD806CFA}" srcOrd="0" destOrd="0" parTransId="{B7082160-61E7-4228-B667-D58606871BF2}" sibTransId="{C1DB63FD-99BD-437E-9A79-65361FCFD642}"/>
    <dgm:cxn modelId="{C43543A2-F794-4BBB-97E6-987E1EDF9283}" type="presOf" srcId="{F7B7DC84-AE4D-4D21-BE81-20DAD7C35007}" destId="{5803F84C-DFA0-4FB1-A5B1-4752726FFC1C}" srcOrd="0" destOrd="0" presId="urn:microsoft.com/office/officeart/2008/layout/HalfCircleOrganizationChart"/>
    <dgm:cxn modelId="{5319567D-4FE3-44B5-A68E-F31A932EE9A7}" type="presOf" srcId="{B7082160-61E7-4228-B667-D58606871BF2}" destId="{C9C2FD36-4E98-4A84-94B6-A228817DEFE7}" srcOrd="0" destOrd="0" presId="urn:microsoft.com/office/officeart/2008/layout/HalfCircleOrganizationChart"/>
    <dgm:cxn modelId="{0F53A352-E087-4051-97CA-6B7BF488E55D}" type="presOf" srcId="{4F5D3DFD-6C90-4FB3-A409-657BBD806CFA}" destId="{3BCE1E0E-43C3-425A-B15D-8A6E0BBD366C}" srcOrd="1" destOrd="0" presId="urn:microsoft.com/office/officeart/2008/layout/HalfCircleOrganizationChart"/>
    <dgm:cxn modelId="{FB106906-097A-4E5F-B568-7372E3D81D81}" srcId="{50FBC5ED-C03F-4359-B8C5-804DBC097AD5}" destId="{37359A04-D9EE-4B1A-8E17-E0C2F25EAAA5}" srcOrd="0" destOrd="0" parTransId="{B68C6689-48E8-473B-99F8-FAAC9F482911}" sibTransId="{9E9CEE12-6522-49BC-AB9C-BAF860124933}"/>
    <dgm:cxn modelId="{3A9A47B9-AA7C-48E4-8EAF-838673FCE307}" type="presOf" srcId="{6FD156C8-F20C-4021-AD3C-40897DD11E01}" destId="{4E3BF766-DF86-4312-8668-45148EB0F9EB}" srcOrd="0" destOrd="0" presId="urn:microsoft.com/office/officeart/2008/layout/HalfCircleOrganizationChart"/>
    <dgm:cxn modelId="{78256C44-F875-43B7-9BC6-1535F24A8270}" srcId="{37359A04-D9EE-4B1A-8E17-E0C2F25EAAA5}" destId="{F877924C-78F6-42DF-9625-FA8219EBE37F}" srcOrd="2" destOrd="0" parTransId="{3033EAD7-6C6A-4733-9061-7A4A9789AEEB}" sibTransId="{BD8298E5-E989-471D-B4EF-BFCD311ED6D8}"/>
    <dgm:cxn modelId="{2B75AC91-D336-4B61-B650-D1DCF0ACB636}" srcId="{37359A04-D9EE-4B1A-8E17-E0C2F25EAAA5}" destId="{499FCD5E-D068-4EF3-891B-E2959C89311F}" srcOrd="1" destOrd="0" parTransId="{6FD156C8-F20C-4021-AD3C-40897DD11E01}" sibTransId="{DE12EBD5-DB94-4E76-8994-DAD552CC417B}"/>
    <dgm:cxn modelId="{28ABFA55-55E6-4D42-A429-3CEF1CEF8294}" type="presOf" srcId="{F877924C-78F6-42DF-9625-FA8219EBE37F}" destId="{641ADF95-8BAF-476D-BF9E-B5419E628D13}" srcOrd="1" destOrd="0" presId="urn:microsoft.com/office/officeart/2008/layout/HalfCircleOrganizationChart"/>
    <dgm:cxn modelId="{E74C1AFD-0931-4500-A110-84A5F232FF1E}" type="presOf" srcId="{DAF482C0-BCDC-4873-AA4C-80C2BB4B567E}" destId="{60352D7B-AE32-4C3B-B728-BAE64FD3D663}" srcOrd="0" destOrd="0" presId="urn:microsoft.com/office/officeart/2008/layout/HalfCircleOrganizationChart"/>
    <dgm:cxn modelId="{D950F87B-1AA9-484E-A3E6-425DC758F664}" type="presOf" srcId="{3033EAD7-6C6A-4733-9061-7A4A9789AEEB}" destId="{A76F2364-30EC-4B77-B928-313FC7B394A7}" srcOrd="0" destOrd="0" presId="urn:microsoft.com/office/officeart/2008/layout/HalfCircleOrganizationChart"/>
    <dgm:cxn modelId="{3834CEAB-FD8D-43AA-9272-CCAE85940861}" type="presOf" srcId="{37359A04-D9EE-4B1A-8E17-E0C2F25EAAA5}" destId="{108BE9B4-7E6A-47A4-94DC-17A0F32C5427}" srcOrd="1" destOrd="0" presId="urn:microsoft.com/office/officeart/2008/layout/HalfCircleOrganizationChart"/>
    <dgm:cxn modelId="{EC00DEA9-0C14-4840-B1C0-8F923F71B12E}" type="presOf" srcId="{499FCD5E-D068-4EF3-891B-E2959C89311F}" destId="{361D79EF-572A-429C-966A-6D9FB7B62233}" srcOrd="1" destOrd="0" presId="urn:microsoft.com/office/officeart/2008/layout/HalfCircleOrganizationChart"/>
    <dgm:cxn modelId="{C488DED0-F684-47E5-8100-B1855C321918}" srcId="{37359A04-D9EE-4B1A-8E17-E0C2F25EAAA5}" destId="{F7B7DC84-AE4D-4D21-BE81-20DAD7C35007}" srcOrd="3" destOrd="0" parTransId="{DAF482C0-BCDC-4873-AA4C-80C2BB4B567E}" sibTransId="{AAD984FA-3312-4BFA-9D03-44DBFE8E0E61}"/>
    <dgm:cxn modelId="{74750FFA-9D21-416E-BD74-8B5714C11127}" type="presOf" srcId="{F7B7DC84-AE4D-4D21-BE81-20DAD7C35007}" destId="{1D3D5ACF-6CBF-4719-A72D-EBBCD9F3391F}" srcOrd="1" destOrd="0" presId="urn:microsoft.com/office/officeart/2008/layout/HalfCircleOrganizationChart"/>
    <dgm:cxn modelId="{5E8D3C75-AEAF-4A3E-AD3F-78451665034D}" type="presOf" srcId="{F877924C-78F6-42DF-9625-FA8219EBE37F}" destId="{7D69A837-BDBD-4096-A415-4E082240E159}" srcOrd="0" destOrd="0" presId="urn:microsoft.com/office/officeart/2008/layout/HalfCircleOrganizationChart"/>
    <dgm:cxn modelId="{CB53E364-3620-481F-9A3A-5C2E7775BA9C}" type="presOf" srcId="{4F5D3DFD-6C90-4FB3-A409-657BBD806CFA}" destId="{32E7F595-FCE6-4B92-9146-7D5F4C0FD3B7}" srcOrd="0" destOrd="0" presId="urn:microsoft.com/office/officeart/2008/layout/HalfCircleOrganizationChart"/>
    <dgm:cxn modelId="{BE779DF4-2D21-48F9-B490-2128B4E56349}" type="presOf" srcId="{37359A04-D9EE-4B1A-8E17-E0C2F25EAAA5}" destId="{3FF240BC-3371-494C-834A-E50AD60CDFA0}" srcOrd="0" destOrd="0" presId="urn:microsoft.com/office/officeart/2008/layout/HalfCircleOrganizationChart"/>
    <dgm:cxn modelId="{889EDE6E-6EB9-492A-AA40-FE66B9774AD5}" type="presOf" srcId="{499FCD5E-D068-4EF3-891B-E2959C89311F}" destId="{726CD72A-8A9A-49CA-A1D0-E3C409CEFD05}" srcOrd="0" destOrd="0" presId="urn:microsoft.com/office/officeart/2008/layout/HalfCircleOrganizationChart"/>
    <dgm:cxn modelId="{ABAE996B-EE93-4BCB-85FB-96E3DA775503}" type="presOf" srcId="{50FBC5ED-C03F-4359-B8C5-804DBC097AD5}" destId="{C541A5CF-959A-4A35-9659-01E57665F22B}" srcOrd="0" destOrd="0" presId="urn:microsoft.com/office/officeart/2008/layout/HalfCircleOrganizationChart"/>
    <dgm:cxn modelId="{907333F7-3824-4FE1-8D7B-983E8A2BFD80}" type="presParOf" srcId="{C541A5CF-959A-4A35-9659-01E57665F22B}" destId="{5CF75BBF-3447-426A-885B-1BC69367BE38}" srcOrd="0" destOrd="0" presId="urn:microsoft.com/office/officeart/2008/layout/HalfCircleOrganizationChart"/>
    <dgm:cxn modelId="{3A134D9D-7A40-41C8-950C-D7AAB3F07BC6}" type="presParOf" srcId="{5CF75BBF-3447-426A-885B-1BC69367BE38}" destId="{8D9438B3-625B-4558-94F3-F5C01803712A}" srcOrd="0" destOrd="0" presId="urn:microsoft.com/office/officeart/2008/layout/HalfCircleOrganizationChart"/>
    <dgm:cxn modelId="{364192F0-4916-4E44-8DDF-F4AA201E01F4}" type="presParOf" srcId="{8D9438B3-625B-4558-94F3-F5C01803712A}" destId="{3FF240BC-3371-494C-834A-E50AD60CDFA0}" srcOrd="0" destOrd="0" presId="urn:microsoft.com/office/officeart/2008/layout/HalfCircleOrganizationChart"/>
    <dgm:cxn modelId="{63819B40-F104-4780-9552-558E9556FCA0}" type="presParOf" srcId="{8D9438B3-625B-4558-94F3-F5C01803712A}" destId="{9AFC9121-AE90-4AC8-8A46-65FD464ABF01}" srcOrd="1" destOrd="0" presId="urn:microsoft.com/office/officeart/2008/layout/HalfCircleOrganizationChart"/>
    <dgm:cxn modelId="{5141D1B0-0351-455F-B938-B241488A0620}" type="presParOf" srcId="{8D9438B3-625B-4558-94F3-F5C01803712A}" destId="{EB743041-B264-4EB2-B5C9-AA52839755AE}" srcOrd="2" destOrd="0" presId="urn:microsoft.com/office/officeart/2008/layout/HalfCircleOrganizationChart"/>
    <dgm:cxn modelId="{A2120F5E-2FFC-47F7-8A89-FA012C4D95D4}" type="presParOf" srcId="{8D9438B3-625B-4558-94F3-F5C01803712A}" destId="{108BE9B4-7E6A-47A4-94DC-17A0F32C5427}" srcOrd="3" destOrd="0" presId="urn:microsoft.com/office/officeart/2008/layout/HalfCircleOrganizationChart"/>
    <dgm:cxn modelId="{5AF7FD81-7F50-4219-8DC9-5E6DEAB4A293}" type="presParOf" srcId="{5CF75BBF-3447-426A-885B-1BC69367BE38}" destId="{64A95086-E87E-407E-B5F8-FF742AFB43F6}" srcOrd="1" destOrd="0" presId="urn:microsoft.com/office/officeart/2008/layout/HalfCircleOrganizationChart"/>
    <dgm:cxn modelId="{BD7A6055-F5BF-46DA-B13A-AA5E8B1CAEFA}" type="presParOf" srcId="{64A95086-E87E-407E-B5F8-FF742AFB43F6}" destId="{4E3BF766-DF86-4312-8668-45148EB0F9EB}" srcOrd="0" destOrd="0" presId="urn:microsoft.com/office/officeart/2008/layout/HalfCircleOrganizationChart"/>
    <dgm:cxn modelId="{ABD9E599-04D0-4246-A6AD-4C080868D36E}" type="presParOf" srcId="{64A95086-E87E-407E-B5F8-FF742AFB43F6}" destId="{AB986527-79E3-4AB3-9CFB-5F2CE743789F}" srcOrd="1" destOrd="0" presId="urn:microsoft.com/office/officeart/2008/layout/HalfCircleOrganizationChart"/>
    <dgm:cxn modelId="{94945F79-3AD5-4FA0-8C67-BF016417F95C}" type="presParOf" srcId="{AB986527-79E3-4AB3-9CFB-5F2CE743789F}" destId="{1F5F3A68-6B3F-473C-9694-E906A41B2969}" srcOrd="0" destOrd="0" presId="urn:microsoft.com/office/officeart/2008/layout/HalfCircleOrganizationChart"/>
    <dgm:cxn modelId="{CF3F2D85-427F-460E-81DB-AA008C774B8E}" type="presParOf" srcId="{1F5F3A68-6B3F-473C-9694-E906A41B2969}" destId="{726CD72A-8A9A-49CA-A1D0-E3C409CEFD05}" srcOrd="0" destOrd="0" presId="urn:microsoft.com/office/officeart/2008/layout/HalfCircleOrganizationChart"/>
    <dgm:cxn modelId="{E83BBE3A-15B2-47DE-AF79-B8B8673C906C}" type="presParOf" srcId="{1F5F3A68-6B3F-473C-9694-E906A41B2969}" destId="{D484E46B-0339-4D5A-8D65-242481830317}" srcOrd="1" destOrd="0" presId="urn:microsoft.com/office/officeart/2008/layout/HalfCircleOrganizationChart"/>
    <dgm:cxn modelId="{8875EC1C-3DB1-469A-B97C-A3BB01DF829E}" type="presParOf" srcId="{1F5F3A68-6B3F-473C-9694-E906A41B2969}" destId="{8018C8E2-00DF-4927-B5B9-F3E379799114}" srcOrd="2" destOrd="0" presId="urn:microsoft.com/office/officeart/2008/layout/HalfCircleOrganizationChart"/>
    <dgm:cxn modelId="{B7F47896-D754-4E07-9523-CA46D42BBCB7}" type="presParOf" srcId="{1F5F3A68-6B3F-473C-9694-E906A41B2969}" destId="{361D79EF-572A-429C-966A-6D9FB7B62233}" srcOrd="3" destOrd="0" presId="urn:microsoft.com/office/officeart/2008/layout/HalfCircleOrganizationChart"/>
    <dgm:cxn modelId="{AB51974C-5E68-4B49-A64A-59E9DDDA69B5}" type="presParOf" srcId="{AB986527-79E3-4AB3-9CFB-5F2CE743789F}" destId="{7201B163-DF36-487F-818A-7256347D743C}" srcOrd="1" destOrd="0" presId="urn:microsoft.com/office/officeart/2008/layout/HalfCircleOrganizationChart"/>
    <dgm:cxn modelId="{570D788A-B453-438F-A194-926DA2B6FFF9}" type="presParOf" srcId="{AB986527-79E3-4AB3-9CFB-5F2CE743789F}" destId="{60BD2BD4-9A11-4B8C-ABE1-B2C3A1446927}" srcOrd="2" destOrd="0" presId="urn:microsoft.com/office/officeart/2008/layout/HalfCircleOrganizationChart"/>
    <dgm:cxn modelId="{E9FC0CC2-8020-456D-A276-5778A9D87ADB}" type="presParOf" srcId="{64A95086-E87E-407E-B5F8-FF742AFB43F6}" destId="{A76F2364-30EC-4B77-B928-313FC7B394A7}" srcOrd="2" destOrd="0" presId="urn:microsoft.com/office/officeart/2008/layout/HalfCircleOrganizationChart"/>
    <dgm:cxn modelId="{C4D7D160-00DD-44E0-A0F4-A898C514A041}" type="presParOf" srcId="{64A95086-E87E-407E-B5F8-FF742AFB43F6}" destId="{B74CC2D2-45B9-4587-AEBB-D285D9053A34}" srcOrd="3" destOrd="0" presId="urn:microsoft.com/office/officeart/2008/layout/HalfCircleOrganizationChart"/>
    <dgm:cxn modelId="{DACBBAAD-61DA-499C-9D28-0818BA8C45BF}" type="presParOf" srcId="{B74CC2D2-45B9-4587-AEBB-D285D9053A34}" destId="{3901B30A-8AE2-4F20-823F-32E60106646C}" srcOrd="0" destOrd="0" presId="urn:microsoft.com/office/officeart/2008/layout/HalfCircleOrganizationChart"/>
    <dgm:cxn modelId="{66AAC4BC-A13C-488D-B5E4-B80E22D92293}" type="presParOf" srcId="{3901B30A-8AE2-4F20-823F-32E60106646C}" destId="{7D69A837-BDBD-4096-A415-4E082240E159}" srcOrd="0" destOrd="0" presId="urn:microsoft.com/office/officeart/2008/layout/HalfCircleOrganizationChart"/>
    <dgm:cxn modelId="{F24B0A70-1E55-481A-8C04-9CF6A714A41E}" type="presParOf" srcId="{3901B30A-8AE2-4F20-823F-32E60106646C}" destId="{18A9E569-9265-4A50-AF47-F73E85353BD9}" srcOrd="1" destOrd="0" presId="urn:microsoft.com/office/officeart/2008/layout/HalfCircleOrganizationChart"/>
    <dgm:cxn modelId="{E4A25DFD-1A37-462E-97EF-3A25E4683B74}" type="presParOf" srcId="{3901B30A-8AE2-4F20-823F-32E60106646C}" destId="{EA4AA2B5-B705-413B-8078-12ED7126B5E1}" srcOrd="2" destOrd="0" presId="urn:microsoft.com/office/officeart/2008/layout/HalfCircleOrganizationChart"/>
    <dgm:cxn modelId="{276DCA93-1E31-48BB-919E-0BB93123E6EB}" type="presParOf" srcId="{3901B30A-8AE2-4F20-823F-32E60106646C}" destId="{641ADF95-8BAF-476D-BF9E-B5419E628D13}" srcOrd="3" destOrd="0" presId="urn:microsoft.com/office/officeart/2008/layout/HalfCircleOrganizationChart"/>
    <dgm:cxn modelId="{039F47B6-CD64-4428-AABD-1836FAD77DB9}" type="presParOf" srcId="{B74CC2D2-45B9-4587-AEBB-D285D9053A34}" destId="{50950E3C-877E-421C-BA18-9D183C4AC043}" srcOrd="1" destOrd="0" presId="urn:microsoft.com/office/officeart/2008/layout/HalfCircleOrganizationChart"/>
    <dgm:cxn modelId="{618EB79A-B7E9-4EA8-8ED7-D616AE967C74}" type="presParOf" srcId="{B74CC2D2-45B9-4587-AEBB-D285D9053A34}" destId="{2374181B-31CA-4083-B2B4-F6B3AEF83059}" srcOrd="2" destOrd="0" presId="urn:microsoft.com/office/officeart/2008/layout/HalfCircleOrganizationChart"/>
    <dgm:cxn modelId="{1A7559FF-7EED-49A4-9CD8-F656EFA4EAD8}" type="presParOf" srcId="{64A95086-E87E-407E-B5F8-FF742AFB43F6}" destId="{60352D7B-AE32-4C3B-B728-BAE64FD3D663}" srcOrd="4" destOrd="0" presId="urn:microsoft.com/office/officeart/2008/layout/HalfCircleOrganizationChart"/>
    <dgm:cxn modelId="{77D04610-9596-40A7-8F96-DFA3EADD17B8}" type="presParOf" srcId="{64A95086-E87E-407E-B5F8-FF742AFB43F6}" destId="{9413D082-A4C0-4679-BD7D-55A4D6EA32C5}" srcOrd="5" destOrd="0" presId="urn:microsoft.com/office/officeart/2008/layout/HalfCircleOrganizationChart"/>
    <dgm:cxn modelId="{87A68745-C18C-48EF-A158-61AE8E090D80}" type="presParOf" srcId="{9413D082-A4C0-4679-BD7D-55A4D6EA32C5}" destId="{C6210B9A-1AFE-42B1-9BB8-5CA0370B9344}" srcOrd="0" destOrd="0" presId="urn:microsoft.com/office/officeart/2008/layout/HalfCircleOrganizationChart"/>
    <dgm:cxn modelId="{94EEE145-DF5B-4FE7-AD10-163210DB6AB4}" type="presParOf" srcId="{C6210B9A-1AFE-42B1-9BB8-5CA0370B9344}" destId="{5803F84C-DFA0-4FB1-A5B1-4752726FFC1C}" srcOrd="0" destOrd="0" presId="urn:microsoft.com/office/officeart/2008/layout/HalfCircleOrganizationChart"/>
    <dgm:cxn modelId="{C1DCDF95-7B87-4BC9-8FBE-26B0A1A6CA1A}" type="presParOf" srcId="{C6210B9A-1AFE-42B1-9BB8-5CA0370B9344}" destId="{7E5A1D28-8859-4652-BCA7-4FC18AEB6ABD}" srcOrd="1" destOrd="0" presId="urn:microsoft.com/office/officeart/2008/layout/HalfCircleOrganizationChart"/>
    <dgm:cxn modelId="{05FFDB30-B5D7-4DE0-AAB4-21F08C402BD2}" type="presParOf" srcId="{C6210B9A-1AFE-42B1-9BB8-5CA0370B9344}" destId="{7AA391D0-DA7F-4798-B59C-4F63232E800F}" srcOrd="2" destOrd="0" presId="urn:microsoft.com/office/officeart/2008/layout/HalfCircleOrganizationChart"/>
    <dgm:cxn modelId="{A73B20ED-FD12-49A4-9C46-0FAACA12B498}" type="presParOf" srcId="{C6210B9A-1AFE-42B1-9BB8-5CA0370B9344}" destId="{1D3D5ACF-6CBF-4719-A72D-EBBCD9F3391F}" srcOrd="3" destOrd="0" presId="urn:microsoft.com/office/officeart/2008/layout/HalfCircleOrganizationChart"/>
    <dgm:cxn modelId="{8DC408DE-CDA8-4526-A9AC-B7228BCB8629}" type="presParOf" srcId="{9413D082-A4C0-4679-BD7D-55A4D6EA32C5}" destId="{4D48CF70-7E06-4DEC-AB69-D3D5F8B6A136}" srcOrd="1" destOrd="0" presId="urn:microsoft.com/office/officeart/2008/layout/HalfCircleOrganizationChart"/>
    <dgm:cxn modelId="{3CF72E4D-B7C0-45AD-B15F-644C254FF73B}" type="presParOf" srcId="{9413D082-A4C0-4679-BD7D-55A4D6EA32C5}" destId="{7CDB5D5D-1CE2-4139-AE1B-98F517DA859B}" srcOrd="2" destOrd="0" presId="urn:microsoft.com/office/officeart/2008/layout/HalfCircleOrganizationChart"/>
    <dgm:cxn modelId="{598B15DB-0773-437E-B713-ACE93D35FD84}" type="presParOf" srcId="{5CF75BBF-3447-426A-885B-1BC69367BE38}" destId="{E2BFB9F5-F781-430E-966E-5A6386C93A57}" srcOrd="2" destOrd="0" presId="urn:microsoft.com/office/officeart/2008/layout/HalfCircleOrganizationChart"/>
    <dgm:cxn modelId="{673560CF-2CCE-4729-BD0C-E3D443B15E11}" type="presParOf" srcId="{E2BFB9F5-F781-430E-966E-5A6386C93A57}" destId="{C9C2FD36-4E98-4A84-94B6-A228817DEFE7}" srcOrd="0" destOrd="0" presId="urn:microsoft.com/office/officeart/2008/layout/HalfCircleOrganizationChart"/>
    <dgm:cxn modelId="{F26B6160-EAD8-4FDA-BF70-6CDC8B914F11}" type="presParOf" srcId="{E2BFB9F5-F781-430E-966E-5A6386C93A57}" destId="{617D0421-842C-4A67-963A-BD0C67A9530A}" srcOrd="1" destOrd="0" presId="urn:microsoft.com/office/officeart/2008/layout/HalfCircleOrganizationChart"/>
    <dgm:cxn modelId="{B09784E3-E2B5-4DF3-B9E7-2ACFD53A97DA}" type="presParOf" srcId="{617D0421-842C-4A67-963A-BD0C67A9530A}" destId="{6D736BDE-10E0-4375-B994-2E7D6F148BB5}" srcOrd="0" destOrd="0" presId="urn:microsoft.com/office/officeart/2008/layout/HalfCircleOrganizationChart"/>
    <dgm:cxn modelId="{C8210971-A3A2-489A-96A1-BFC3AEDE8AAB}" type="presParOf" srcId="{6D736BDE-10E0-4375-B994-2E7D6F148BB5}" destId="{32E7F595-FCE6-4B92-9146-7D5F4C0FD3B7}" srcOrd="0" destOrd="0" presId="urn:microsoft.com/office/officeart/2008/layout/HalfCircleOrganizationChart"/>
    <dgm:cxn modelId="{2EF4DDEF-133E-4722-8E2F-3FE00DA6F543}" type="presParOf" srcId="{6D736BDE-10E0-4375-B994-2E7D6F148BB5}" destId="{4E03D2FE-12B4-488C-97A1-4185EE7E1CE6}" srcOrd="1" destOrd="0" presId="urn:microsoft.com/office/officeart/2008/layout/HalfCircleOrganizationChart"/>
    <dgm:cxn modelId="{F665AFB9-75D1-40AE-9C21-7146DBAB0C19}" type="presParOf" srcId="{6D736BDE-10E0-4375-B994-2E7D6F148BB5}" destId="{D02D352E-D0B8-4173-8E1E-A1A166E7FA57}" srcOrd="2" destOrd="0" presId="urn:microsoft.com/office/officeart/2008/layout/HalfCircleOrganizationChart"/>
    <dgm:cxn modelId="{DACF2253-6185-4C68-99B4-9F2AD701EAEF}" type="presParOf" srcId="{6D736BDE-10E0-4375-B994-2E7D6F148BB5}" destId="{3BCE1E0E-43C3-425A-B15D-8A6E0BBD366C}" srcOrd="3" destOrd="0" presId="urn:microsoft.com/office/officeart/2008/layout/HalfCircleOrganizationChart"/>
    <dgm:cxn modelId="{8253F98D-55B3-4BA7-A806-5242037492BE}" type="presParOf" srcId="{617D0421-842C-4A67-963A-BD0C67A9530A}" destId="{2964DAEF-559A-4247-BDCD-058AE39D2F9B}" srcOrd="1" destOrd="0" presId="urn:microsoft.com/office/officeart/2008/layout/HalfCircleOrganizationChart"/>
    <dgm:cxn modelId="{DAA63EBC-35AD-4327-9BE8-2B574ED8F2E6}" type="presParOf" srcId="{617D0421-842C-4A67-963A-BD0C67A9530A}" destId="{77DC2180-32EC-4A7D-95B8-30571CF3A858}"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C2FD36-4E98-4A84-94B6-A228817DEFE7}">
      <dsp:nvSpPr>
        <dsp:cNvPr id="0" name=""/>
        <dsp:cNvSpPr/>
      </dsp:nvSpPr>
      <dsp:spPr>
        <a:xfrm>
          <a:off x="3077840" y="1616240"/>
          <a:ext cx="986159" cy="712886"/>
        </a:xfrm>
        <a:custGeom>
          <a:avLst/>
          <a:gdLst/>
          <a:ahLst/>
          <a:cxnLst/>
          <a:rect l="0" t="0" r="0" b="0"/>
          <a:pathLst>
            <a:path>
              <a:moveTo>
                <a:pt x="986159" y="0"/>
              </a:moveTo>
              <a:lnTo>
                <a:pt x="986159" y="712886"/>
              </a:lnTo>
              <a:lnTo>
                <a:pt x="0" y="71288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0352D7B-AE32-4C3B-B728-BAE64FD3D663}">
      <dsp:nvSpPr>
        <dsp:cNvPr id="0" name=""/>
        <dsp:cNvSpPr/>
      </dsp:nvSpPr>
      <dsp:spPr>
        <a:xfrm>
          <a:off x="4063999" y="1616240"/>
          <a:ext cx="2875309" cy="2186185"/>
        </a:xfrm>
        <a:custGeom>
          <a:avLst/>
          <a:gdLst/>
          <a:ahLst/>
          <a:cxnLst/>
          <a:rect l="0" t="0" r="0" b="0"/>
          <a:pathLst>
            <a:path>
              <a:moveTo>
                <a:pt x="0" y="0"/>
              </a:moveTo>
              <a:lnTo>
                <a:pt x="0" y="1936675"/>
              </a:lnTo>
              <a:lnTo>
                <a:pt x="2875309" y="1936675"/>
              </a:lnTo>
              <a:lnTo>
                <a:pt x="2875309" y="218618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76F2364-30EC-4B77-B928-313FC7B394A7}">
      <dsp:nvSpPr>
        <dsp:cNvPr id="0" name=""/>
        <dsp:cNvSpPr/>
      </dsp:nvSpPr>
      <dsp:spPr>
        <a:xfrm>
          <a:off x="4018279" y="1616240"/>
          <a:ext cx="91440" cy="2186185"/>
        </a:xfrm>
        <a:custGeom>
          <a:avLst/>
          <a:gdLst/>
          <a:ahLst/>
          <a:cxnLst/>
          <a:rect l="0" t="0" r="0" b="0"/>
          <a:pathLst>
            <a:path>
              <a:moveTo>
                <a:pt x="45720" y="0"/>
              </a:moveTo>
              <a:lnTo>
                <a:pt x="45720" y="218618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E3BF766-DF86-4312-8668-45148EB0F9EB}">
      <dsp:nvSpPr>
        <dsp:cNvPr id="0" name=""/>
        <dsp:cNvSpPr/>
      </dsp:nvSpPr>
      <dsp:spPr>
        <a:xfrm>
          <a:off x="1188690" y="1616240"/>
          <a:ext cx="2875309" cy="2186185"/>
        </a:xfrm>
        <a:custGeom>
          <a:avLst/>
          <a:gdLst/>
          <a:ahLst/>
          <a:cxnLst/>
          <a:rect l="0" t="0" r="0" b="0"/>
          <a:pathLst>
            <a:path>
              <a:moveTo>
                <a:pt x="2875309" y="0"/>
              </a:moveTo>
              <a:lnTo>
                <a:pt x="2875309" y="1936675"/>
              </a:lnTo>
              <a:lnTo>
                <a:pt x="0" y="1936675"/>
              </a:lnTo>
              <a:lnTo>
                <a:pt x="0" y="218618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AFC9121-AE90-4AC8-8A46-65FD464ABF01}">
      <dsp:nvSpPr>
        <dsp:cNvPr id="0" name=""/>
        <dsp:cNvSpPr/>
      </dsp:nvSpPr>
      <dsp:spPr>
        <a:xfrm>
          <a:off x="3469927" y="428096"/>
          <a:ext cx="1188144" cy="1188144"/>
        </a:xfrm>
        <a:prstGeom prst="arc">
          <a:avLst>
            <a:gd name="adj1" fmla="val 13200000"/>
            <a:gd name="adj2" fmla="val 19200000"/>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B743041-B264-4EB2-B5C9-AA52839755AE}">
      <dsp:nvSpPr>
        <dsp:cNvPr id="0" name=""/>
        <dsp:cNvSpPr/>
      </dsp:nvSpPr>
      <dsp:spPr>
        <a:xfrm>
          <a:off x="3469927" y="428096"/>
          <a:ext cx="1188144" cy="1188144"/>
        </a:xfrm>
        <a:prstGeom prst="arc">
          <a:avLst>
            <a:gd name="adj1" fmla="val 2400000"/>
            <a:gd name="adj2" fmla="val 8400000"/>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FF240BC-3371-494C-834A-E50AD60CDFA0}">
      <dsp:nvSpPr>
        <dsp:cNvPr id="0" name=""/>
        <dsp:cNvSpPr/>
      </dsp:nvSpPr>
      <dsp:spPr>
        <a:xfrm>
          <a:off x="2875855" y="641962"/>
          <a:ext cx="2376289" cy="760412"/>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latin typeface="Segoe UI" panose="020B0502040204020203" pitchFamily="34" charset="0"/>
              <a:cs typeface="Segoe UI" panose="020B0502040204020203" pitchFamily="34" charset="0"/>
            </a:rPr>
            <a:t>SB803</a:t>
          </a:r>
        </a:p>
      </dsp:txBody>
      <dsp:txXfrm>
        <a:off x="2875855" y="641962"/>
        <a:ext cx="2376289" cy="760412"/>
      </dsp:txXfrm>
    </dsp:sp>
    <dsp:sp modelId="{D484E46B-0339-4D5A-8D65-242481830317}">
      <dsp:nvSpPr>
        <dsp:cNvPr id="0" name=""/>
        <dsp:cNvSpPr/>
      </dsp:nvSpPr>
      <dsp:spPr>
        <a:xfrm>
          <a:off x="594617" y="3802426"/>
          <a:ext cx="1188144" cy="1188144"/>
        </a:xfrm>
        <a:prstGeom prst="arc">
          <a:avLst>
            <a:gd name="adj1" fmla="val 13200000"/>
            <a:gd name="adj2" fmla="val 19200000"/>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018C8E2-00DF-4927-B5B9-F3E379799114}">
      <dsp:nvSpPr>
        <dsp:cNvPr id="0" name=""/>
        <dsp:cNvSpPr/>
      </dsp:nvSpPr>
      <dsp:spPr>
        <a:xfrm>
          <a:off x="594617" y="3802426"/>
          <a:ext cx="1188144" cy="1188144"/>
        </a:xfrm>
        <a:prstGeom prst="arc">
          <a:avLst>
            <a:gd name="adj1" fmla="val 2400000"/>
            <a:gd name="adj2" fmla="val 8400000"/>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26CD72A-8A9A-49CA-A1D0-E3C409CEFD05}">
      <dsp:nvSpPr>
        <dsp:cNvPr id="0" name=""/>
        <dsp:cNvSpPr/>
      </dsp:nvSpPr>
      <dsp:spPr>
        <a:xfrm>
          <a:off x="545" y="4016292"/>
          <a:ext cx="2376289" cy="760412"/>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latin typeface="Segoe UI" panose="020B0502040204020203" pitchFamily="34" charset="0"/>
              <a:cs typeface="Segoe UI" panose="020B0502040204020203" pitchFamily="34" charset="0"/>
            </a:rPr>
            <a:t>Counties Opt-In to this benefit</a:t>
          </a:r>
        </a:p>
      </dsp:txBody>
      <dsp:txXfrm>
        <a:off x="545" y="4016292"/>
        <a:ext cx="2376289" cy="760412"/>
      </dsp:txXfrm>
    </dsp:sp>
    <dsp:sp modelId="{18A9E569-9265-4A50-AF47-F73E85353BD9}">
      <dsp:nvSpPr>
        <dsp:cNvPr id="0" name=""/>
        <dsp:cNvSpPr/>
      </dsp:nvSpPr>
      <dsp:spPr>
        <a:xfrm>
          <a:off x="3469927" y="3802426"/>
          <a:ext cx="1188144" cy="1188144"/>
        </a:xfrm>
        <a:prstGeom prst="arc">
          <a:avLst>
            <a:gd name="adj1" fmla="val 13200000"/>
            <a:gd name="adj2" fmla="val 19200000"/>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A4AA2B5-B705-413B-8078-12ED7126B5E1}">
      <dsp:nvSpPr>
        <dsp:cNvPr id="0" name=""/>
        <dsp:cNvSpPr/>
      </dsp:nvSpPr>
      <dsp:spPr>
        <a:xfrm>
          <a:off x="3469927" y="3802426"/>
          <a:ext cx="1188144" cy="1188144"/>
        </a:xfrm>
        <a:prstGeom prst="arc">
          <a:avLst>
            <a:gd name="adj1" fmla="val 2400000"/>
            <a:gd name="adj2" fmla="val 8400000"/>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D69A837-BDBD-4096-A415-4E082240E159}">
      <dsp:nvSpPr>
        <dsp:cNvPr id="0" name=""/>
        <dsp:cNvSpPr/>
      </dsp:nvSpPr>
      <dsp:spPr>
        <a:xfrm>
          <a:off x="2875855" y="4016292"/>
          <a:ext cx="2376289" cy="760412"/>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latin typeface="Segoe UI" panose="020B0502040204020203" pitchFamily="34" charset="0"/>
              <a:cs typeface="Segoe UI" panose="020B0502040204020203" pitchFamily="34" charset="0"/>
            </a:rPr>
            <a:t>CalMHSA Certifying Entity</a:t>
          </a:r>
        </a:p>
      </dsp:txBody>
      <dsp:txXfrm>
        <a:off x="2875855" y="4016292"/>
        <a:ext cx="2376289" cy="760412"/>
      </dsp:txXfrm>
    </dsp:sp>
    <dsp:sp modelId="{7E5A1D28-8859-4652-BCA7-4FC18AEB6ABD}">
      <dsp:nvSpPr>
        <dsp:cNvPr id="0" name=""/>
        <dsp:cNvSpPr/>
      </dsp:nvSpPr>
      <dsp:spPr>
        <a:xfrm>
          <a:off x="6345237" y="3802426"/>
          <a:ext cx="1188144" cy="1188144"/>
        </a:xfrm>
        <a:prstGeom prst="arc">
          <a:avLst>
            <a:gd name="adj1" fmla="val 13200000"/>
            <a:gd name="adj2" fmla="val 19200000"/>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AA391D0-DA7F-4798-B59C-4F63232E800F}">
      <dsp:nvSpPr>
        <dsp:cNvPr id="0" name=""/>
        <dsp:cNvSpPr/>
      </dsp:nvSpPr>
      <dsp:spPr>
        <a:xfrm>
          <a:off x="6345237" y="3802426"/>
          <a:ext cx="1188144" cy="1188144"/>
        </a:xfrm>
        <a:prstGeom prst="arc">
          <a:avLst>
            <a:gd name="adj1" fmla="val 2400000"/>
            <a:gd name="adj2" fmla="val 8400000"/>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803F84C-DFA0-4FB1-A5B1-4752726FFC1C}">
      <dsp:nvSpPr>
        <dsp:cNvPr id="0" name=""/>
        <dsp:cNvSpPr/>
      </dsp:nvSpPr>
      <dsp:spPr>
        <a:xfrm>
          <a:off x="5751165" y="4016292"/>
          <a:ext cx="2376289" cy="760412"/>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latin typeface="Segoe UI" panose="020B0502040204020203" pitchFamily="34" charset="0"/>
              <a:cs typeface="Segoe UI" panose="020B0502040204020203" pitchFamily="34" charset="0"/>
            </a:rPr>
            <a:t>Peers – Individuals that meet requirement for certification </a:t>
          </a:r>
        </a:p>
      </dsp:txBody>
      <dsp:txXfrm>
        <a:off x="5751165" y="4016292"/>
        <a:ext cx="2376289" cy="760412"/>
      </dsp:txXfrm>
    </dsp:sp>
    <dsp:sp modelId="{4E03D2FE-12B4-488C-97A1-4185EE7E1CE6}">
      <dsp:nvSpPr>
        <dsp:cNvPr id="0" name=""/>
        <dsp:cNvSpPr/>
      </dsp:nvSpPr>
      <dsp:spPr>
        <a:xfrm>
          <a:off x="2032272" y="2115261"/>
          <a:ext cx="1188144" cy="1188144"/>
        </a:xfrm>
        <a:prstGeom prst="arc">
          <a:avLst>
            <a:gd name="adj1" fmla="val 13200000"/>
            <a:gd name="adj2" fmla="val 19200000"/>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02D352E-D0B8-4173-8E1E-A1A166E7FA57}">
      <dsp:nvSpPr>
        <dsp:cNvPr id="0" name=""/>
        <dsp:cNvSpPr/>
      </dsp:nvSpPr>
      <dsp:spPr>
        <a:xfrm>
          <a:off x="2032272" y="2115261"/>
          <a:ext cx="1188144" cy="1188144"/>
        </a:xfrm>
        <a:prstGeom prst="arc">
          <a:avLst>
            <a:gd name="adj1" fmla="val 2400000"/>
            <a:gd name="adj2" fmla="val 8400000"/>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2E7F595-FCE6-4B92-9146-7D5F4C0FD3B7}">
      <dsp:nvSpPr>
        <dsp:cNvPr id="0" name=""/>
        <dsp:cNvSpPr/>
      </dsp:nvSpPr>
      <dsp:spPr>
        <a:xfrm>
          <a:off x="1438200" y="2329127"/>
          <a:ext cx="2376289" cy="760412"/>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a:latin typeface="Segoe UI" panose="020B0502040204020203" pitchFamily="34" charset="0"/>
              <a:cs typeface="Segoe UI" panose="020B0502040204020203" pitchFamily="34" charset="0"/>
            </a:rPr>
            <a:t>DHCS </a:t>
          </a:r>
        </a:p>
      </dsp:txBody>
      <dsp:txXfrm>
        <a:off x="1438200" y="2329127"/>
        <a:ext cx="2376289" cy="760412"/>
      </dsp:txXfrm>
    </dsp:sp>
  </dsp:spTree>
</dsp:drawing>
</file>

<file path=ppt/diagrams/layout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73B4C319-6D69-4629-A11E-3F322A084010}" type="datetimeFigureOut">
              <a:rPr lang="en-US" smtClean="0"/>
              <a:t>6/17/2022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FD3F05A-801B-440F-8252-3FD3A151B55C}" type="slidenum">
              <a:rPr lang="en-US" smtClean="0"/>
              <a:t>‹#›</a:t>
            </a:fld>
            <a:endParaRPr lang="en-US"/>
          </a:p>
        </p:txBody>
      </p:sp>
    </p:spTree>
    <p:extLst>
      <p:ext uri="{BB962C8B-B14F-4D97-AF65-F5344CB8AC3E}">
        <p14:creationId xmlns:p14="http://schemas.microsoft.com/office/powerpoint/2010/main" val="6481083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7C6EC111-66C1-4EE5-A06C-ED37731955D0}" type="datetimeFigureOut">
              <a:rPr lang="en-US" smtClean="0"/>
              <a:t>6/17/2022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0ECA9DC-8E96-4C18-A0D0-F5C5C0229E3D}" type="slidenum">
              <a:rPr lang="en-US" smtClean="0"/>
              <a:t>‹#›</a:t>
            </a:fld>
            <a:endParaRPr lang="en-US"/>
          </a:p>
        </p:txBody>
      </p:sp>
    </p:spTree>
    <p:extLst>
      <p:ext uri="{BB962C8B-B14F-4D97-AF65-F5344CB8AC3E}">
        <p14:creationId xmlns:p14="http://schemas.microsoft.com/office/powerpoint/2010/main" val="2452518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dhcs.ca.gov/toolkits/Pages/PHE-Outreach-Toolkit.aspx"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a:latin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0"/>
          </p:nvPr>
        </p:nvSpPr>
        <p:spPr/>
        <p:txBody>
          <a:bodyPr/>
          <a:lstStyle/>
          <a:p>
            <a:fld id="{D0ECA9DC-8E96-4C18-A0D0-F5C5C0229E3D}" type="slidenum">
              <a:rPr lang="en-US" smtClean="0"/>
              <a:t>1</a:t>
            </a:fld>
            <a:endParaRPr lang="en-US"/>
          </a:p>
        </p:txBody>
      </p:sp>
    </p:spTree>
    <p:extLst>
      <p:ext uri="{BB962C8B-B14F-4D97-AF65-F5344CB8AC3E}">
        <p14:creationId xmlns:p14="http://schemas.microsoft.com/office/powerpoint/2010/main" val="35327093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12</a:t>
            </a:fld>
            <a:endParaRPr lang="en-US" dirty="0"/>
          </a:p>
        </p:txBody>
      </p:sp>
    </p:spTree>
    <p:extLst>
      <p:ext uri="{BB962C8B-B14F-4D97-AF65-F5344CB8AC3E}">
        <p14:creationId xmlns:p14="http://schemas.microsoft.com/office/powerpoint/2010/main" val="30711439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13</a:t>
            </a:fld>
            <a:endParaRPr lang="en-US" dirty="0"/>
          </a:p>
        </p:txBody>
      </p:sp>
    </p:spTree>
    <p:extLst>
      <p:ext uri="{BB962C8B-B14F-4D97-AF65-F5344CB8AC3E}">
        <p14:creationId xmlns:p14="http://schemas.microsoft.com/office/powerpoint/2010/main" val="3472471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Certification standard have been set by DHCS and DHCS has identified 4 areas of specialization</a:t>
            </a:r>
          </a:p>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24</a:t>
            </a:fld>
            <a:endParaRPr lang="en-US"/>
          </a:p>
        </p:txBody>
      </p:sp>
    </p:spTree>
    <p:extLst>
      <p:ext uri="{BB962C8B-B14F-4D97-AF65-F5344CB8AC3E}">
        <p14:creationId xmlns:p14="http://schemas.microsoft.com/office/powerpoint/2010/main" val="29139556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050" kern="1200">
                <a:solidFill>
                  <a:schemeClr val="tx1"/>
                </a:solidFill>
                <a:effectLst/>
                <a:latin typeface="+mn-lt"/>
                <a:ea typeface="+mn-ea"/>
                <a:cs typeface="+mn-cs"/>
              </a:rPr>
              <a:t>The end of the COVID-19 PHE and the Medi-Cal continuous coverage requirements necessitates a coordinated, phased communication campaign to reach beneficiaries with messages across multiple channels using trusted partners called </a:t>
            </a:r>
            <a:r>
              <a:rPr lang="en-US" sz="1050" b="1" i="1" u="sng" kern="1200">
                <a:solidFill>
                  <a:schemeClr val="tx1"/>
                </a:solidFill>
                <a:effectLst/>
                <a:latin typeface="+mn-lt"/>
                <a:ea typeface="+mn-ea"/>
                <a:cs typeface="+mn-cs"/>
                <a:hlinkClick r:id="rId3"/>
              </a:rPr>
              <a:t>DHCS Coverage Ambassadors.</a:t>
            </a:r>
            <a:r>
              <a:rPr lang="en-US" sz="1050" kern="1200">
                <a:solidFill>
                  <a:schemeClr val="tx1"/>
                </a:solidFill>
                <a:effectLst/>
                <a:latin typeface="+mn-lt"/>
                <a:ea typeface="+mn-ea"/>
                <a:cs typeface="+mn-cs"/>
              </a:rPr>
              <a:t> As California plans to resume normal Medi-Cal eligibility operations, beneficiaries will need to know what to expect and what they need to do to keep their health coverage. Most beneficiaries will either remain eligible for Medi-Cal or qualify for tax subsidies that allow them to buy affordable Covered California coverage. </a:t>
            </a:r>
            <a:br>
              <a:rPr lang="en-US" sz="1050" kern="1200">
                <a:solidFill>
                  <a:schemeClr val="tx1"/>
                </a:solidFill>
                <a:effectLst/>
                <a:latin typeface="+mn-lt"/>
                <a:ea typeface="+mn-ea"/>
                <a:cs typeface="+mn-cs"/>
              </a:rPr>
            </a:br>
            <a:endParaRPr lang="en-US" sz="1050" kern="1200">
              <a:solidFill>
                <a:schemeClr val="tx1"/>
              </a:solidFill>
              <a:effectLst/>
              <a:latin typeface="+mn-lt"/>
              <a:ea typeface="+mn-ea"/>
              <a:cs typeface="+mn-cs"/>
            </a:endParaRPr>
          </a:p>
          <a:p>
            <a:pPr marL="171450" indent="-171450">
              <a:buFont typeface="Arial" panose="020B0604020202020204" pitchFamily="34" charset="0"/>
              <a:buChar char="•"/>
            </a:pPr>
            <a:r>
              <a:rPr lang="en-US" sz="1200" kern="1200">
                <a:solidFill>
                  <a:schemeClr val="tx1"/>
                </a:solidFill>
                <a:effectLst/>
                <a:latin typeface="+mn-lt"/>
                <a:ea typeface="+mn-ea"/>
                <a:cs typeface="+mn-cs"/>
              </a:rPr>
              <a:t>DHCS will engage community partners to serve as </a:t>
            </a:r>
            <a:r>
              <a:rPr lang="en-US" sz="1200" i="1" u="sng" kern="1200">
                <a:solidFill>
                  <a:schemeClr val="tx1"/>
                </a:solidFill>
                <a:effectLst/>
                <a:latin typeface="+mn-lt"/>
                <a:ea typeface="+mn-ea"/>
                <a:cs typeface="+mn-cs"/>
                <a:hlinkClick r:id="rId3"/>
              </a:rPr>
              <a:t>DHCS Coverage Ambassadors</a:t>
            </a:r>
            <a:r>
              <a:rPr lang="en-US" sz="1200" kern="1200">
                <a:solidFill>
                  <a:schemeClr val="tx1"/>
                </a:solidFill>
                <a:effectLst/>
                <a:latin typeface="+mn-lt"/>
                <a:ea typeface="+mn-ea"/>
                <a:cs typeface="+mn-cs"/>
              </a:rPr>
              <a:t> to deliver important messages to Medi-Cal beneficiaries about maintaining Medi-Cal coverage after the COVID-19 PHE ends. The </a:t>
            </a:r>
            <a:r>
              <a:rPr lang="en-US" sz="1200" i="1" u="sng" kern="1200">
                <a:solidFill>
                  <a:schemeClr val="tx1"/>
                </a:solidFill>
                <a:effectLst/>
                <a:latin typeface="+mn-lt"/>
                <a:ea typeface="+mn-ea"/>
                <a:cs typeface="+mn-cs"/>
                <a:hlinkClick r:id="rId3"/>
              </a:rPr>
              <a:t>DHCS Coverage Ambassadors!</a:t>
            </a:r>
            <a:r>
              <a:rPr lang="en-US" sz="1200" kern="1200">
                <a:solidFill>
                  <a:schemeClr val="tx1"/>
                </a:solidFill>
                <a:effectLst/>
                <a:latin typeface="+mn-lt"/>
                <a:ea typeface="+mn-ea"/>
                <a:cs typeface="+mn-cs"/>
              </a:rPr>
              <a:t> will be trusted messengers made up of diverse organizations that can reach beneficiaries in culturally and linguistically appropriate ways. Additionally, </a:t>
            </a:r>
            <a:r>
              <a:rPr lang="en-US" sz="1200" i="1" u="sng" kern="1200">
                <a:solidFill>
                  <a:schemeClr val="tx1"/>
                </a:solidFill>
                <a:effectLst/>
                <a:latin typeface="+mn-lt"/>
                <a:ea typeface="+mn-ea"/>
                <a:cs typeface="+mn-cs"/>
                <a:hlinkClick r:id="rId3"/>
              </a:rPr>
              <a:t>DHCS Coverage Ambassadors</a:t>
            </a:r>
            <a:r>
              <a:rPr lang="en-US" sz="1200" kern="1200">
                <a:solidFill>
                  <a:schemeClr val="tx1"/>
                </a:solidFill>
                <a:effectLst/>
                <a:latin typeface="+mn-lt"/>
                <a:ea typeface="+mn-ea"/>
                <a:cs typeface="+mn-cs"/>
              </a:rPr>
              <a:t> will connect Medi-Cal beneficiaries at the local level with targeted and impactful communication. </a:t>
            </a:r>
            <a:endParaRPr lang="en-US" sz="1050" kern="1200">
              <a:solidFill>
                <a:schemeClr val="tx1"/>
              </a:solidFill>
              <a:effectLst/>
              <a:latin typeface="+mn-lt"/>
              <a:ea typeface="+mn-ea"/>
              <a:cs typeface="+mn-cs"/>
            </a:endParaRPr>
          </a:p>
          <a:p>
            <a:pPr marL="171450" indent="-171450">
              <a:buFont typeface="Arial" panose="020B0604020202020204" pitchFamily="34" charset="0"/>
              <a:buChar char="•"/>
            </a:pPr>
            <a:r>
              <a:rPr lang="en-US" sz="1200" kern="1200">
                <a:solidFill>
                  <a:schemeClr val="tx1"/>
                </a:solidFill>
                <a:effectLst/>
                <a:latin typeface="+mn-lt"/>
                <a:ea typeface="+mn-ea"/>
                <a:cs typeface="+mn-cs"/>
              </a:rPr>
              <a:t>Ambassadors may include, but are not limited to:</a:t>
            </a:r>
          </a:p>
          <a:p>
            <a:pPr marL="628650" lvl="1" indent="-171450">
              <a:buFont typeface="Arial" panose="020B0604020202020204" pitchFamily="34" charset="0"/>
              <a:buChar char="•"/>
            </a:pPr>
            <a:r>
              <a:rPr lang="en-US" sz="1200" kern="1200">
                <a:solidFill>
                  <a:schemeClr val="tx1"/>
                </a:solidFill>
                <a:effectLst/>
                <a:latin typeface="+mn-lt"/>
                <a:ea typeface="+mn-ea"/>
                <a:cs typeface="+mn-cs"/>
              </a:rPr>
              <a:t>Local County Offices</a:t>
            </a:r>
          </a:p>
          <a:p>
            <a:pPr marL="628650" lvl="1" indent="-171450">
              <a:buFont typeface="Arial" panose="020B0604020202020204" pitchFamily="34" charset="0"/>
              <a:buChar char="•"/>
            </a:pPr>
            <a:r>
              <a:rPr lang="en-US" sz="1200" kern="1200">
                <a:solidFill>
                  <a:schemeClr val="tx1"/>
                </a:solidFill>
                <a:effectLst/>
                <a:latin typeface="+mn-lt"/>
                <a:ea typeface="+mn-ea"/>
                <a:cs typeface="+mn-cs"/>
              </a:rPr>
              <a:t>Health Navigators</a:t>
            </a:r>
          </a:p>
          <a:p>
            <a:pPr marL="628650" lvl="1" indent="-171450">
              <a:buFont typeface="Arial" panose="020B0604020202020204" pitchFamily="34" charset="0"/>
              <a:buChar char="•"/>
            </a:pPr>
            <a:r>
              <a:rPr lang="en-US" sz="1200" kern="1200">
                <a:solidFill>
                  <a:schemeClr val="tx1"/>
                </a:solidFill>
                <a:effectLst/>
                <a:latin typeface="+mn-lt"/>
                <a:ea typeface="+mn-ea"/>
                <a:cs typeface="+mn-cs"/>
              </a:rPr>
              <a:t>Managed Care Plans</a:t>
            </a:r>
          </a:p>
          <a:p>
            <a:pPr marL="628650" lvl="1" indent="-171450">
              <a:buFont typeface="Arial" panose="020B0604020202020204" pitchFamily="34" charset="0"/>
              <a:buChar char="•"/>
            </a:pPr>
            <a:r>
              <a:rPr lang="en-US" sz="1200" kern="1200">
                <a:solidFill>
                  <a:schemeClr val="tx1"/>
                </a:solidFill>
                <a:effectLst/>
                <a:latin typeface="+mn-lt"/>
                <a:ea typeface="+mn-ea"/>
                <a:cs typeface="+mn-cs"/>
              </a:rPr>
              <a:t>Community Organizations</a:t>
            </a:r>
          </a:p>
          <a:p>
            <a:pPr marL="628650" lvl="1" indent="-171450">
              <a:buFont typeface="Arial" panose="020B0604020202020204" pitchFamily="34" charset="0"/>
              <a:buChar char="•"/>
            </a:pPr>
            <a:r>
              <a:rPr lang="en-US" sz="1200" kern="1200">
                <a:solidFill>
                  <a:schemeClr val="tx1"/>
                </a:solidFill>
                <a:effectLst/>
                <a:latin typeface="+mn-lt"/>
                <a:ea typeface="+mn-ea"/>
                <a:cs typeface="+mn-cs"/>
              </a:rPr>
              <a:t>Advocates</a:t>
            </a:r>
          </a:p>
          <a:p>
            <a:pPr marL="628650" lvl="1" indent="-171450">
              <a:buFont typeface="Arial" panose="020B0604020202020204" pitchFamily="34" charset="0"/>
              <a:buChar char="•"/>
            </a:pPr>
            <a:r>
              <a:rPr lang="en-US" sz="1200" kern="1200">
                <a:solidFill>
                  <a:schemeClr val="tx1"/>
                </a:solidFill>
                <a:effectLst/>
                <a:latin typeface="+mn-lt"/>
                <a:ea typeface="+mn-ea"/>
                <a:cs typeface="+mn-cs"/>
              </a:rPr>
              <a:t>Stakeholders</a:t>
            </a:r>
          </a:p>
          <a:p>
            <a:pPr marL="628650" lvl="1" indent="-171450">
              <a:buFont typeface="Arial" panose="020B0604020202020204" pitchFamily="34" charset="0"/>
              <a:buChar char="•"/>
            </a:pPr>
            <a:r>
              <a:rPr lang="en-US" sz="1200" kern="1200">
                <a:solidFill>
                  <a:schemeClr val="tx1"/>
                </a:solidFill>
                <a:effectLst/>
                <a:latin typeface="+mn-lt"/>
                <a:ea typeface="+mn-ea"/>
                <a:cs typeface="+mn-cs"/>
              </a:rPr>
              <a:t>Providers</a:t>
            </a:r>
          </a:p>
          <a:p>
            <a:pPr marL="628650" lvl="1" indent="-171450">
              <a:buFont typeface="Arial" panose="020B0604020202020204" pitchFamily="34" charset="0"/>
              <a:buChar char="•"/>
            </a:pPr>
            <a:r>
              <a:rPr lang="en-US" sz="1200" kern="1200">
                <a:solidFill>
                  <a:schemeClr val="tx1"/>
                </a:solidFill>
                <a:effectLst/>
                <a:latin typeface="+mn-lt"/>
                <a:ea typeface="+mn-ea"/>
                <a:cs typeface="+mn-cs"/>
              </a:rPr>
              <a:t>Clinics/Healthcare Facilities</a:t>
            </a:r>
          </a:p>
          <a:p>
            <a:pPr marL="628650" lvl="1" indent="-171450">
              <a:buFont typeface="Arial" panose="020B0604020202020204" pitchFamily="34" charset="0"/>
              <a:buChar char="•"/>
            </a:pPr>
            <a:r>
              <a:rPr lang="en-US" sz="1200" kern="1200">
                <a:solidFill>
                  <a:schemeClr val="tx1"/>
                </a:solidFill>
                <a:effectLst/>
                <a:latin typeface="+mn-lt"/>
                <a:ea typeface="+mn-ea"/>
                <a:cs typeface="+mn-cs"/>
              </a:rPr>
              <a:t>Legislative Offices/Other State Agencies</a:t>
            </a:r>
          </a:p>
          <a:p>
            <a:pPr marL="171450" indent="-171450">
              <a:buFont typeface="Arial" panose="020B0604020202020204" pitchFamily="34" charset="0"/>
              <a:buChar char="•"/>
            </a:pPr>
            <a:endParaRPr lang="en-US" sz="1050" kern="1200">
              <a:solidFill>
                <a:schemeClr val="tx1"/>
              </a:solidFill>
              <a:effectLst/>
              <a:latin typeface="+mn-lt"/>
              <a:ea typeface="+mn-ea"/>
              <a:cs typeface="+mn-cs"/>
            </a:endParaRPr>
          </a:p>
          <a:p>
            <a:r>
              <a:rPr lang="en-US" sz="1200" b="1" i="1" kern="1200">
                <a:solidFill>
                  <a:schemeClr val="tx1"/>
                </a:solidFill>
                <a:effectLst/>
                <a:latin typeface="+mn-lt"/>
                <a:ea typeface="+mn-ea"/>
                <a:cs typeface="+mn-cs"/>
              </a:rPr>
              <a:t> </a:t>
            </a:r>
            <a:endParaRPr lang="en-US" sz="1200" kern="1200">
              <a:solidFill>
                <a:schemeClr val="tx1"/>
              </a:solidFill>
              <a:effectLst/>
              <a:latin typeface="+mn-lt"/>
              <a:ea typeface="+mn-ea"/>
              <a:cs typeface="+mn-cs"/>
            </a:endParaRPr>
          </a:p>
          <a:p>
            <a:endParaRPr lang="en-US"/>
          </a:p>
        </p:txBody>
      </p:sp>
      <p:sp>
        <p:nvSpPr>
          <p:cNvPr id="4" name="Slide Number Placeholder 3"/>
          <p:cNvSpPr>
            <a:spLocks noGrp="1"/>
          </p:cNvSpPr>
          <p:nvPr>
            <p:ph type="sldNum" sz="quarter" idx="10"/>
          </p:nvPr>
        </p:nvSpPr>
        <p:spPr/>
        <p:txBody>
          <a:bodyPr/>
          <a:lstStyle/>
          <a:p>
            <a:fld id="{D0ECA9DC-8E96-4C18-A0D0-F5C5C0229E3D}" type="slidenum">
              <a:rPr lang="en-US" smtClean="0"/>
              <a:t>2</a:t>
            </a:fld>
            <a:endParaRPr lang="en-US"/>
          </a:p>
        </p:txBody>
      </p:sp>
    </p:spTree>
    <p:extLst>
      <p:ext uri="{BB962C8B-B14F-4D97-AF65-F5344CB8AC3E}">
        <p14:creationId xmlns:p14="http://schemas.microsoft.com/office/powerpoint/2010/main" val="1273271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a:solidFill>
                  <a:schemeClr val="tx1"/>
                </a:solidFill>
                <a:effectLst/>
                <a:latin typeface="+mn-lt"/>
                <a:ea typeface="+mn-ea"/>
                <a:cs typeface="+mn-cs"/>
              </a:rPr>
              <a:t>Two-Phased Approach.</a:t>
            </a:r>
            <a:r>
              <a:rPr lang="en-US" sz="1200" b="1" kern="1200">
                <a:solidFill>
                  <a:schemeClr val="tx1"/>
                </a:solidFill>
                <a:effectLst/>
                <a:latin typeface="+mn-lt"/>
                <a:ea typeface="+mn-ea"/>
                <a:cs typeface="+mn-cs"/>
              </a:rPr>
              <a:t> </a:t>
            </a:r>
            <a:r>
              <a:rPr lang="en-US" sz="1200" kern="1200">
                <a:solidFill>
                  <a:schemeClr val="tx1"/>
                </a:solidFill>
                <a:effectLst/>
                <a:latin typeface="+mn-lt"/>
                <a:ea typeface="+mn-ea"/>
                <a:cs typeface="+mn-cs"/>
              </a:rPr>
              <a:t>A PHE Unwind Communication and Outreach Campaign is currently rolling out in two phases to prioritize and sequence strategies, tactics, and messages across the state to prepare for the resumption of normal eligibility operations.</a:t>
            </a:r>
          </a:p>
          <a:p>
            <a:pPr marL="171450" lvl="0" indent="-171450">
              <a:buFont typeface="Arial" panose="020B0604020202020204" pitchFamily="34" charset="0"/>
              <a:buChar char="•"/>
            </a:pPr>
            <a:r>
              <a:rPr lang="en-US" sz="1200" b="1" kern="1200">
                <a:solidFill>
                  <a:schemeClr val="tx1"/>
                </a:solidFill>
                <a:effectLst/>
                <a:latin typeface="+mn-lt"/>
                <a:ea typeface="+mn-ea"/>
                <a:cs typeface="+mn-cs"/>
              </a:rPr>
              <a:t>Phase 1.0</a:t>
            </a:r>
            <a:r>
              <a:rPr lang="en-US" sz="1200" kern="1200">
                <a:solidFill>
                  <a:schemeClr val="tx1"/>
                </a:solidFill>
                <a:effectLst/>
                <a:latin typeface="+mn-lt"/>
                <a:ea typeface="+mn-ea"/>
                <a:cs typeface="+mn-cs"/>
              </a:rPr>
              <a:t> – This phase is designed to encourage beneficiaries to provide updated contact information such as: name, address, phone number, and email in order to be able to contact beneficiaries with important information about keeping their Medi-Cal. This phase is underway.</a:t>
            </a:r>
            <a:r>
              <a:rPr lang="en-US" sz="1200" b="1" kern="1200">
                <a:solidFill>
                  <a:schemeClr val="tx1"/>
                </a:solidFill>
                <a:effectLst/>
                <a:latin typeface="+mn-lt"/>
                <a:ea typeface="+mn-ea"/>
                <a:cs typeface="+mn-cs"/>
              </a:rPr>
              <a:t> </a:t>
            </a:r>
            <a:br>
              <a:rPr lang="en-US" sz="1200" b="1" kern="1200">
                <a:solidFill>
                  <a:schemeClr val="tx1"/>
                </a:solidFill>
                <a:effectLst/>
                <a:latin typeface="+mn-lt"/>
                <a:ea typeface="+mn-ea"/>
                <a:cs typeface="+mn-cs"/>
              </a:rPr>
            </a:br>
            <a:endParaRPr lang="en-US" sz="1200" b="1" kern="1200">
              <a:solidFill>
                <a:schemeClr val="tx1"/>
              </a:solidFill>
              <a:effectLst/>
              <a:latin typeface="+mn-lt"/>
              <a:ea typeface="+mn-ea"/>
              <a:cs typeface="+mn-cs"/>
            </a:endParaRPr>
          </a:p>
          <a:p>
            <a:pPr marL="171450" lvl="0" indent="-171450">
              <a:buFont typeface="Arial" panose="020B0604020202020204" pitchFamily="34" charset="0"/>
              <a:buChar char="•"/>
            </a:pPr>
            <a:r>
              <a:rPr lang="en-US" sz="1200" b="1" kern="1200">
                <a:solidFill>
                  <a:schemeClr val="tx1"/>
                </a:solidFill>
                <a:effectLst/>
                <a:latin typeface="+mn-lt"/>
                <a:ea typeface="+mn-ea"/>
                <a:cs typeface="+mn-cs"/>
              </a:rPr>
              <a:t>Phase 2.0</a:t>
            </a:r>
            <a:r>
              <a:rPr lang="en-US" sz="1200" kern="1200">
                <a:solidFill>
                  <a:schemeClr val="tx1"/>
                </a:solidFill>
                <a:effectLst/>
                <a:latin typeface="+mn-lt"/>
                <a:ea typeface="+mn-ea"/>
                <a:cs typeface="+mn-cs"/>
              </a:rPr>
              <a:t> – This phase is designed to encourage beneficiaries to continue to update contact information, report any change in circumstances, as well as check for upcoming renewal packets. Phase 2.0 will begin 60 days prior to the end of the PHE. A Phase 2.0 Outreach Toolkit will be released in the future.</a:t>
            </a:r>
          </a:p>
          <a:p>
            <a:endParaRPr lang="en-US"/>
          </a:p>
        </p:txBody>
      </p:sp>
      <p:sp>
        <p:nvSpPr>
          <p:cNvPr id="4" name="Slide Number Placeholder 3"/>
          <p:cNvSpPr>
            <a:spLocks noGrp="1"/>
          </p:cNvSpPr>
          <p:nvPr>
            <p:ph type="sldNum" sz="quarter" idx="10"/>
          </p:nvPr>
        </p:nvSpPr>
        <p:spPr/>
        <p:txBody>
          <a:bodyPr/>
          <a:lstStyle/>
          <a:p>
            <a:fld id="{D0ECA9DC-8E96-4C18-A0D0-F5C5C0229E3D}" type="slidenum">
              <a:rPr lang="en-US" smtClean="0"/>
              <a:t>3</a:t>
            </a:fld>
            <a:endParaRPr lang="en-US"/>
          </a:p>
        </p:txBody>
      </p:sp>
    </p:spTree>
    <p:extLst>
      <p:ext uri="{BB962C8B-B14F-4D97-AF65-F5344CB8AC3E}">
        <p14:creationId xmlns:p14="http://schemas.microsoft.com/office/powerpoint/2010/main" val="30665872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0ECA9DC-8E96-4C18-A0D0-F5C5C0229E3D}" type="slidenum">
              <a:rPr lang="en-US" smtClean="0"/>
              <a:t>4</a:t>
            </a:fld>
            <a:endParaRPr lang="en-US"/>
          </a:p>
        </p:txBody>
      </p:sp>
    </p:spTree>
    <p:extLst>
      <p:ext uri="{BB962C8B-B14F-4D97-AF65-F5344CB8AC3E}">
        <p14:creationId xmlns:p14="http://schemas.microsoft.com/office/powerpoint/2010/main" val="3925975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0ECA9DC-8E96-4C18-A0D0-F5C5C0229E3D}" type="slidenum">
              <a:rPr lang="en-US" smtClean="0"/>
              <a:t>5</a:t>
            </a:fld>
            <a:endParaRPr lang="en-US"/>
          </a:p>
        </p:txBody>
      </p:sp>
    </p:spTree>
    <p:extLst>
      <p:ext uri="{BB962C8B-B14F-4D97-AF65-F5344CB8AC3E}">
        <p14:creationId xmlns:p14="http://schemas.microsoft.com/office/powerpoint/2010/main" val="3190350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0ECA9DC-8E96-4C18-A0D0-F5C5C0229E3D}" type="slidenum">
              <a:rPr lang="en-US" smtClean="0"/>
              <a:t>7</a:t>
            </a:fld>
            <a:endParaRPr lang="en-US"/>
          </a:p>
        </p:txBody>
      </p:sp>
    </p:spTree>
    <p:extLst>
      <p:ext uri="{BB962C8B-B14F-4D97-AF65-F5344CB8AC3E}">
        <p14:creationId xmlns:p14="http://schemas.microsoft.com/office/powerpoint/2010/main" val="1598593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a:t>POLICY: SB 803 created the statutory authority for DHCS to establish Medi-Cal statewide certification program standards while counties, or county-contracted entities, are responsible for implementing the programs at the local level. (W&amp;I Code Section 14045.14) </a:t>
            </a:r>
            <a:r>
              <a:rPr lang="en-US" b="1" i="1"/>
              <a:t>By July 1, 2022, DHCS must:</a:t>
            </a:r>
            <a:r>
              <a:rPr lang="en-US" i="1"/>
              <a:t> </a:t>
            </a:r>
            <a:endParaRPr lang="en-US"/>
          </a:p>
          <a:p>
            <a:r>
              <a:rPr lang="en-US" i="1"/>
              <a:t>1. Establish statewide requirements to use in developing certification programs </a:t>
            </a:r>
            <a:endParaRPr lang="en-US"/>
          </a:p>
          <a:p>
            <a:r>
              <a:rPr lang="en-US" i="1"/>
              <a:t>2. Define the qualifications, range of responsibilities, practice guidelines, and supervision standards for peer support specialists </a:t>
            </a:r>
            <a:endParaRPr lang="en-US"/>
          </a:p>
          <a:p>
            <a:r>
              <a:rPr lang="en-US" i="1"/>
              <a:t>3. Determine the process for initial certification </a:t>
            </a:r>
            <a:endParaRPr lang="en-US"/>
          </a:p>
          <a:p>
            <a:r>
              <a:rPr lang="en-US" i="1"/>
              <a:t>4. Determine curriculum and core competencies required for certification, including areas of specialization </a:t>
            </a:r>
            <a:endParaRPr lang="en-US"/>
          </a:p>
          <a:p>
            <a:r>
              <a:rPr lang="en-US" i="1"/>
              <a:t>5. Specify peer support specialist employment training requirements </a:t>
            </a:r>
            <a:endParaRPr lang="en-US"/>
          </a:p>
          <a:p>
            <a:r>
              <a:rPr lang="en-US" i="1"/>
              <a:t>6. Establish a code of ethics </a:t>
            </a:r>
            <a:endParaRPr lang="en-US"/>
          </a:p>
          <a:p>
            <a:r>
              <a:rPr lang="en-US" i="1"/>
              <a:t>7. Determine a biennial certification renewal process, including continuing education requirements </a:t>
            </a:r>
            <a:endParaRPr lang="en-US"/>
          </a:p>
          <a:p>
            <a:r>
              <a:rPr lang="en-US" i="1"/>
              <a:t>8. Determine a process for investigation of complaints and corrective action</a:t>
            </a:r>
            <a:r>
              <a:rPr lang="en-US"/>
              <a:t> </a:t>
            </a:r>
            <a:endParaRPr lang="en-US">
              <a:cs typeface="Calibri"/>
            </a:endParaRPr>
          </a:p>
        </p:txBody>
      </p:sp>
      <p:sp>
        <p:nvSpPr>
          <p:cNvPr id="4" name="Slide Number Placeholder 3"/>
          <p:cNvSpPr>
            <a:spLocks noGrp="1"/>
          </p:cNvSpPr>
          <p:nvPr>
            <p:ph type="sldNum" sz="quarter" idx="5"/>
          </p:nvPr>
        </p:nvSpPr>
        <p:spPr/>
        <p:txBody>
          <a:bodyPr/>
          <a:lstStyle/>
          <a:p>
            <a:fld id="{D0ECA9DC-8E96-4C18-A0D0-F5C5C0229E3D}" type="slidenum">
              <a:rPr lang="en-US" smtClean="0"/>
              <a:t>8</a:t>
            </a:fld>
            <a:endParaRPr lang="en-US"/>
          </a:p>
        </p:txBody>
      </p:sp>
    </p:spTree>
    <p:extLst>
      <p:ext uri="{BB962C8B-B14F-4D97-AF65-F5344CB8AC3E}">
        <p14:creationId xmlns:p14="http://schemas.microsoft.com/office/powerpoint/2010/main" val="23515964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0ECA9DC-8E96-4C18-A0D0-F5C5C0229E3D}" type="slidenum">
              <a:rPr lang="en-US" smtClean="0"/>
              <a:t>9</a:t>
            </a:fld>
            <a:endParaRPr lang="en-US"/>
          </a:p>
        </p:txBody>
      </p:sp>
    </p:spTree>
    <p:extLst>
      <p:ext uri="{BB962C8B-B14F-4D97-AF65-F5344CB8AC3E}">
        <p14:creationId xmlns:p14="http://schemas.microsoft.com/office/powerpoint/2010/main" val="832106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a:t>Provide data to federal partners as specified in the California 1115 Demonstration Waiver Evaluation Design Plan (42 CFR § 431.424)</a:t>
            </a:r>
          </a:p>
        </p:txBody>
      </p:sp>
      <p:sp>
        <p:nvSpPr>
          <p:cNvPr id="4" name="Slide Number Placeholder 3"/>
          <p:cNvSpPr>
            <a:spLocks noGrp="1"/>
          </p:cNvSpPr>
          <p:nvPr>
            <p:ph type="sldNum" sz="quarter" idx="5"/>
          </p:nvPr>
        </p:nvSpPr>
        <p:spPr/>
        <p:txBody>
          <a:bodyPr/>
          <a:lstStyle/>
          <a:p>
            <a:fld id="{D0ECA9DC-8E96-4C18-A0D0-F5C5C0229E3D}" type="slidenum">
              <a:rPr lang="en-US" smtClean="0"/>
              <a:t>10</a:t>
            </a:fld>
            <a:endParaRPr lang="en-US"/>
          </a:p>
        </p:txBody>
      </p:sp>
    </p:spTree>
    <p:extLst>
      <p:ext uri="{BB962C8B-B14F-4D97-AF65-F5344CB8AC3E}">
        <p14:creationId xmlns:p14="http://schemas.microsoft.com/office/powerpoint/2010/main" val="348920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31808"/>
            <a:ext cx="12191013" cy="6858555"/>
          </a:xfrm>
          <a:prstGeom prst="rect">
            <a:avLst/>
          </a:prstGeom>
        </p:spPr>
      </p:pic>
      <p:sp>
        <p:nvSpPr>
          <p:cNvPr id="2" name="Title 1"/>
          <p:cNvSpPr>
            <a:spLocks noGrp="1"/>
          </p:cNvSpPr>
          <p:nvPr>
            <p:ph type="ctrTitle" hasCustomPrompt="1"/>
          </p:nvPr>
        </p:nvSpPr>
        <p:spPr>
          <a:xfrm>
            <a:off x="1524000" y="607219"/>
            <a:ext cx="9144000" cy="2387600"/>
          </a:xfrm>
        </p:spPr>
        <p:txBody>
          <a:bodyPr anchor="b">
            <a:normAutofit/>
          </a:bodyPr>
          <a:lstStyle>
            <a:lvl1pPr algn="ctr">
              <a:defRPr sz="5400" b="1" baseline="0">
                <a:solidFill>
                  <a:schemeClr val="bg1"/>
                </a:solidFill>
                <a:latin typeface="Segoe UI" panose="020B0502040204020203" pitchFamily="34" charset="0"/>
                <a:cs typeface="Segoe UI" panose="020B0502040204020203" pitchFamily="34" charset="0"/>
              </a:defRPr>
            </a:lvl1pPr>
          </a:lstStyle>
          <a:p>
            <a:r>
              <a:rPr lang="en-US"/>
              <a:t>LONG, INTERESTING TITLE</a:t>
            </a:r>
          </a:p>
        </p:txBody>
      </p:sp>
      <p:sp>
        <p:nvSpPr>
          <p:cNvPr id="3" name="Subtitle 2"/>
          <p:cNvSpPr>
            <a:spLocks noGrp="1"/>
          </p:cNvSpPr>
          <p:nvPr>
            <p:ph type="subTitle" idx="1" hasCustomPrompt="1"/>
          </p:nvPr>
        </p:nvSpPr>
        <p:spPr>
          <a:xfrm>
            <a:off x="1524000" y="3192735"/>
            <a:ext cx="9144000" cy="1655762"/>
          </a:xfrm>
        </p:spPr>
        <p:txBody>
          <a:bodyPr>
            <a:normAutofit/>
          </a:bodyPr>
          <a:lstStyle>
            <a:lvl1pPr marL="0" indent="0" algn="ctr">
              <a:buNone/>
              <a:defRPr sz="3200" baseline="0">
                <a:solidFill>
                  <a:schemeClr val="bg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AND A SUBTITLE, IF NEEDED</a:t>
            </a:r>
          </a:p>
        </p:txBody>
      </p:sp>
      <p:sp>
        <p:nvSpPr>
          <p:cNvPr id="6" name="Slide Number Placeholder 5"/>
          <p:cNvSpPr>
            <a:spLocks noGrp="1"/>
          </p:cNvSpPr>
          <p:nvPr>
            <p:ph type="sldNum" sz="quarter" idx="12"/>
          </p:nvPr>
        </p:nvSpPr>
        <p:spPr/>
        <p:txBody>
          <a:bodyPr/>
          <a:lstStyle>
            <a:lvl1pPr>
              <a:defRPr>
                <a:solidFill>
                  <a:schemeClr val="tx1"/>
                </a:solidFill>
              </a:defRPr>
            </a:lvl1pPr>
          </a:lstStyle>
          <a:p>
            <a:r>
              <a:rPr lang="en-US"/>
              <a:t>4/15/2019</a:t>
            </a:r>
          </a:p>
        </p:txBody>
      </p:sp>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2124" y="6146260"/>
            <a:ext cx="1981285" cy="420180"/>
          </a:xfrm>
          <a:prstGeom prst="rect">
            <a:avLst/>
          </a:prstGeom>
        </p:spPr>
      </p:pic>
    </p:spTree>
    <p:extLst>
      <p:ext uri="{BB962C8B-B14F-4D97-AF65-F5344CB8AC3E}">
        <p14:creationId xmlns:p14="http://schemas.microsoft.com/office/powerpoint/2010/main" val="3845653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258C0A-392C-4A8B-9007-135A2DC939C1}" type="datetimeFigureOut">
              <a:rPr lang="en-US" smtClean="0"/>
              <a:t>6/17/2022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1768262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258C0A-392C-4A8B-9007-135A2DC939C1}" type="datetimeFigureOut">
              <a:rPr lang="en-US" smtClean="0"/>
              <a:t>6/17/2022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852661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549501"/>
            <a:ext cx="10515600" cy="1325563"/>
          </a:xfrm>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a:t>Click to edit Master title style</a:t>
            </a:r>
          </a:p>
        </p:txBody>
      </p:sp>
      <p:sp>
        <p:nvSpPr>
          <p:cNvPr id="3" name="Content Placeholder 2"/>
          <p:cNvSpPr>
            <a:spLocks noGrp="1"/>
          </p:cNvSpPr>
          <p:nvPr>
            <p:ph idx="1"/>
          </p:nvPr>
        </p:nvSpPr>
        <p:spPr>
          <a:xfrm>
            <a:off x="849086" y="2114550"/>
            <a:ext cx="10515600" cy="4351338"/>
          </a:xfrm>
        </p:spPr>
        <p:txBody>
          <a:bodyPr/>
          <a:lstStyle>
            <a:lvl1pPr marL="320040" indent="-320040">
              <a:lnSpc>
                <a:spcPct val="120000"/>
              </a:lnSpc>
              <a:buClr>
                <a:srgbClr val="782B8B"/>
              </a:buClr>
              <a:buSzPct val="125000"/>
              <a:buFont typeface="Segoe UI" panose="020B0502040204020203" pitchFamily="34" charset="0"/>
              <a:buChar char="»"/>
              <a:defRPr>
                <a:latin typeface="Segoe UI" panose="020B0502040204020203" pitchFamily="34" charset="0"/>
                <a:cs typeface="Segoe UI" panose="020B0502040204020203" pitchFamily="34" charset="0"/>
              </a:defRPr>
            </a:lvl1pPr>
            <a:lvl2pPr marL="6858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2pPr>
            <a:lvl3pPr marL="11430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3pPr>
            <a:lvl4pPr marL="16002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4pPr>
            <a:lvl5pPr marL="20574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258C0A-392C-4A8B-9007-135A2DC939C1}" type="datetimeFigureOut">
              <a:rPr lang="en-US" smtClean="0"/>
              <a:t>6/17/2022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3987711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077686"/>
            <a:ext cx="10515600" cy="1698171"/>
          </a:xfrm>
        </p:spPr>
        <p:txBody>
          <a:bodyPr anchor="b"/>
          <a:lstStyle>
            <a:lvl1pPr>
              <a:defRPr sz="6000" b="1">
                <a:solidFill>
                  <a:srgbClr val="14315A"/>
                </a:solidFill>
                <a:latin typeface="Segoe UI" panose="020B0502040204020203" pitchFamily="34" charset="0"/>
                <a:cs typeface="Segoe UI" panose="020B0502040204020203" pitchFamily="34" charset="0"/>
              </a:defRPr>
            </a:lvl1pPr>
          </a:lstStyle>
          <a:p>
            <a:r>
              <a:rPr lang="en-US"/>
              <a:t>CLICK TO EDIT TITLE</a:t>
            </a:r>
          </a:p>
        </p:txBody>
      </p:sp>
      <p:sp>
        <p:nvSpPr>
          <p:cNvPr id="4" name="Date Placeholder 3"/>
          <p:cNvSpPr>
            <a:spLocks noGrp="1"/>
          </p:cNvSpPr>
          <p:nvPr>
            <p:ph type="dt" sz="half" idx="10"/>
          </p:nvPr>
        </p:nvSpPr>
        <p:spPr/>
        <p:txBody>
          <a:bodyPr/>
          <a:lstStyle/>
          <a:p>
            <a:fld id="{69258C0A-392C-4A8B-9007-135A2DC939C1}" type="datetimeFigureOut">
              <a:rPr lang="en-US" smtClean="0"/>
              <a:t>6/17/2022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3174654"/>
            <a:ext cx="12192000" cy="2068801"/>
          </a:xfrm>
          <a:prstGeom prst="rect">
            <a:avLst/>
          </a:prstGeom>
        </p:spPr>
      </p:pic>
    </p:spTree>
    <p:extLst>
      <p:ext uri="{BB962C8B-B14F-4D97-AF65-F5344CB8AC3E}">
        <p14:creationId xmlns:p14="http://schemas.microsoft.com/office/powerpoint/2010/main" val="1427120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9258C0A-392C-4A8B-9007-135A2DC939C1}" type="datetimeFigureOut">
              <a:rPr lang="en-US" smtClean="0"/>
              <a:t>6/17/2022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2302147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atin typeface="Segoe UI" panose="020B0502040204020203" pitchFamily="34" charset="0"/>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atin typeface="Segoe UI" panose="020B0502040204020203" pitchFamily="34" charset="0"/>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9258C0A-392C-4A8B-9007-135A2DC939C1}" type="datetimeFigureOut">
              <a:rPr lang="en-US" smtClean="0"/>
              <a:t>6/17/2022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2258680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a:t>Click to edit Master title style</a:t>
            </a:r>
          </a:p>
        </p:txBody>
      </p:sp>
      <p:sp>
        <p:nvSpPr>
          <p:cNvPr id="3" name="Date Placeholder 2"/>
          <p:cNvSpPr>
            <a:spLocks noGrp="1"/>
          </p:cNvSpPr>
          <p:nvPr>
            <p:ph type="dt" sz="half" idx="10"/>
          </p:nvPr>
        </p:nvSpPr>
        <p:spPr/>
        <p:txBody>
          <a:bodyPr/>
          <a:lstStyle/>
          <a:p>
            <a:fld id="{69258C0A-392C-4A8B-9007-135A2DC939C1}" type="datetimeFigureOut">
              <a:rPr lang="en-US" smtClean="0"/>
              <a:t>6/17/2022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1014485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258C0A-392C-4A8B-9007-135A2DC939C1}" type="datetimeFigureOut">
              <a:rPr lang="en-US" smtClean="0"/>
              <a:t>6/17/2022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652909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atin typeface="Segoe UI" panose="020B0502040204020203" pitchFamily="34" charset="0"/>
                <a:cs typeface="Segoe UI" panose="020B0502040204020203" pitchFamily="34" charset="0"/>
              </a:defRPr>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atin typeface="Segoe UI" panose="020B0502040204020203" pitchFamily="34" charset="0"/>
                <a:cs typeface="Segoe UI" panose="020B0502040204020203" pitchFamily="34" charset="0"/>
              </a:defRPr>
            </a:lvl1pPr>
            <a:lvl2pPr>
              <a:defRPr sz="2800">
                <a:latin typeface="Segoe UI" panose="020B0502040204020203" pitchFamily="34" charset="0"/>
                <a:cs typeface="Segoe UI" panose="020B0502040204020203" pitchFamily="34" charset="0"/>
              </a:defRPr>
            </a:lvl2pPr>
            <a:lvl3pPr>
              <a:defRPr sz="2400">
                <a:latin typeface="Segoe UI" panose="020B0502040204020203" pitchFamily="34" charset="0"/>
                <a:cs typeface="Segoe UI" panose="020B0502040204020203" pitchFamily="34" charset="0"/>
              </a:defRPr>
            </a:lvl3pPr>
            <a:lvl4pPr>
              <a:defRPr sz="2000">
                <a:latin typeface="Segoe UI" panose="020B0502040204020203" pitchFamily="34" charset="0"/>
                <a:cs typeface="Segoe UI" panose="020B0502040204020203" pitchFamily="34" charset="0"/>
              </a:defRPr>
            </a:lvl4pPr>
            <a:lvl5pPr>
              <a:defRPr sz="2000">
                <a:latin typeface="Segoe UI" panose="020B0502040204020203" pitchFamily="34" charset="0"/>
                <a:cs typeface="Segoe UI" panose="020B0502040204020203" pitchFamily="34" charset="0"/>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atin typeface="Segoe UI" panose="020B0502040204020203" pitchFamily="34" charset="0"/>
                <a:cs typeface="Segoe UI" panose="020B0502040204020203"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9258C0A-392C-4A8B-9007-135A2DC939C1}" type="datetimeFigureOut">
              <a:rPr lang="en-US" smtClean="0"/>
              <a:t>6/17/2022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2368549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9258C0A-392C-4A8B-9007-135A2DC939C1}" type="datetimeFigureOut">
              <a:rPr lang="en-US" smtClean="0"/>
              <a:t>6/17/2022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453568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Segoe UI" panose="020B0502040204020203" pitchFamily="34" charset="0"/>
                <a:cs typeface="Segoe UI" panose="020B0502040204020203" pitchFamily="34" charset="0"/>
              </a:defRPr>
            </a:lvl1pPr>
          </a:lstStyle>
          <a:p>
            <a:fld id="{69258C0A-392C-4A8B-9007-135A2DC939C1}" type="datetimeFigureOut">
              <a:rPr lang="en-US" smtClean="0"/>
              <a:pPr/>
              <a:t>6/17/2022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Segoe UI" panose="020B0502040204020203" pitchFamily="34" charset="0"/>
                <a:cs typeface="Segoe UI" panose="020B0502040204020203" pitchFamily="34" charset="0"/>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Segoe UI" panose="020B0502040204020203" pitchFamily="34" charset="0"/>
                <a:cs typeface="Segoe UI" panose="020B0502040204020203" pitchFamily="34" charset="0"/>
              </a:defRPr>
            </a:lvl1pPr>
          </a:lstStyle>
          <a:p>
            <a:fld id="{EB8090AE-F645-47C1-81A8-D4E28BF03D47}" type="slidenum">
              <a:rPr lang="en-US" smtClean="0"/>
              <a:pPr/>
              <a:t>‹#›</a:t>
            </a:fld>
            <a:endParaRPr lang="en-US"/>
          </a:p>
        </p:txBody>
      </p:sp>
    </p:spTree>
    <p:extLst>
      <p:ext uri="{BB962C8B-B14F-4D97-AF65-F5344CB8AC3E}">
        <p14:creationId xmlns:p14="http://schemas.microsoft.com/office/powerpoint/2010/main" val="4074263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14315A"/>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DBH-PeerCertification@dbh.sbcounty.gov"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dhcs.ca.gov/toolkits/Pages/PHE-Outreach-Toolkit.asp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apps.dhcs.ca.gov/listsubscribe/default.aspx?list=ambassadors" TargetMode="Externa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capeercertification.org/"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calmhsa.org/peer-certification/" TargetMode="Externa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www.capeercertification.org/"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mailto:PeerCertification@calmhsa.org"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dhcs.ca.gov/Documents/CA-20-0006-A-Approval-Package.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dhcs.ca.gov/Documents/CA-21-0058-Approval-Package.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81225"/>
            <a:ext cx="9144000" cy="1630763"/>
          </a:xfrm>
        </p:spPr>
        <p:txBody>
          <a:bodyPr>
            <a:noAutofit/>
          </a:bodyPr>
          <a:lstStyle/>
          <a:p>
            <a:r>
              <a:rPr lang="en-US" sz="4000">
                <a:latin typeface="Segoe UI"/>
                <a:cs typeface="Segoe UI"/>
              </a:rPr>
              <a:t>Medi-Cal Peer Support Specialists:</a:t>
            </a:r>
            <a:br>
              <a:rPr lang="en-US" sz="4000">
                <a:latin typeface="Segoe UI"/>
                <a:cs typeface="Segoe UI"/>
              </a:rPr>
            </a:br>
            <a:r>
              <a:rPr lang="en-US" sz="4000">
                <a:latin typeface="Segoe UI"/>
                <a:cs typeface="Segoe UI"/>
              </a:rPr>
              <a:t>Roles and Responsibilities</a:t>
            </a:r>
            <a:endParaRPr lang="en-US" sz="4000"/>
          </a:p>
        </p:txBody>
      </p:sp>
      <p:sp>
        <p:nvSpPr>
          <p:cNvPr id="7" name="Subtitle 6">
            <a:extLst>
              <a:ext uri="{FF2B5EF4-FFF2-40B4-BE49-F238E27FC236}">
                <a16:creationId xmlns:a16="http://schemas.microsoft.com/office/drawing/2014/main" id="{DBD2808B-C8DD-4EEC-B1BC-719DD245B637}"/>
              </a:ext>
            </a:extLst>
          </p:cNvPr>
          <p:cNvSpPr>
            <a:spLocks noGrp="1"/>
          </p:cNvSpPr>
          <p:nvPr>
            <p:ph type="subTitle" idx="1"/>
          </p:nvPr>
        </p:nvSpPr>
        <p:spPr/>
        <p:txBody>
          <a:bodyPr/>
          <a:lstStyle/>
          <a:p>
            <a:r>
              <a:rPr lang="en-US"/>
              <a:t>Tuesday, June 7, 2022</a:t>
            </a:r>
          </a:p>
          <a:p>
            <a:r>
              <a:rPr lang="en-US"/>
              <a:t>3:00 p.m. – 4:00 p.m.</a:t>
            </a:r>
          </a:p>
        </p:txBody>
      </p:sp>
    </p:spTree>
    <p:extLst>
      <p:ext uri="{BB962C8B-B14F-4D97-AF65-F5344CB8AC3E}">
        <p14:creationId xmlns:p14="http://schemas.microsoft.com/office/powerpoint/2010/main" val="2765544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C9D2F816-4CDF-4257-92EA-147EA14F1710}"/>
              </a:ext>
            </a:extLst>
          </p:cNvPr>
          <p:cNvSpPr txBox="1">
            <a:spLocks/>
          </p:cNvSpPr>
          <p:nvPr/>
        </p:nvSpPr>
        <p:spPr>
          <a:xfrm>
            <a:off x="5710990" y="1873202"/>
            <a:ext cx="4652211" cy="4351338"/>
          </a:xfrm>
          <a:prstGeom prst="rect">
            <a:avLst/>
          </a:prstGeom>
        </p:spPr>
        <p:txBody>
          <a:bodyPr vert="horz" lIns="91440" tIns="45720" rIns="91440" bIns="45720" rtlCol="0" anchor="t">
            <a:normAutofit/>
          </a:bodyPr>
          <a:lstStyle>
            <a:lvl1pPr marL="320040" indent="-320040" algn="l" defTabSz="914400" rtl="0" eaLnBrk="1" latinLnBrk="0" hangingPunct="1">
              <a:lnSpc>
                <a:spcPct val="120000"/>
              </a:lnSpc>
              <a:spcBef>
                <a:spcPts val="1000"/>
              </a:spcBef>
              <a:buClr>
                <a:srgbClr val="782B8B"/>
              </a:buClr>
              <a:buSzPct val="125000"/>
              <a:buFont typeface="Segoe UI" panose="020B0502040204020203"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Clr>
                <a:srgbClr val="782B8B"/>
              </a:buClr>
              <a:buFont typeface="Segoe UI" panose="020B0502040204020203"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Clr>
                <a:srgbClr val="782B8B"/>
              </a:buClr>
              <a:buFont typeface="Segoe UI" panose="020B0502040204020203"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Clr>
                <a:srgbClr val="782B8B"/>
              </a:buClr>
              <a:buFont typeface="Segoe UI" panose="020B0502040204020203"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Clr>
                <a:srgbClr val="782B8B"/>
              </a:buClr>
              <a:buFont typeface="Segoe UI" panose="020B0502040204020203"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atin typeface="Segoe UI"/>
                <a:cs typeface="Segoe UI"/>
              </a:rPr>
              <a:t>Provide data to federal partners as specified in the 1115 Demonstration Waiver Evaluation Design Plan (42 CFR§ 431.424) </a:t>
            </a:r>
            <a:endParaRPr lang="en-US"/>
          </a:p>
        </p:txBody>
      </p:sp>
      <p:sp>
        <p:nvSpPr>
          <p:cNvPr id="3" name="Content Placeholder 2">
            <a:extLst>
              <a:ext uri="{FF2B5EF4-FFF2-40B4-BE49-F238E27FC236}">
                <a16:creationId xmlns:a16="http://schemas.microsoft.com/office/drawing/2014/main" id="{C9D2F816-4CDF-4257-92EA-147EA14F1710}"/>
              </a:ext>
            </a:extLst>
          </p:cNvPr>
          <p:cNvSpPr>
            <a:spLocks noGrp="1"/>
          </p:cNvSpPr>
          <p:nvPr>
            <p:ph idx="1"/>
          </p:nvPr>
        </p:nvSpPr>
        <p:spPr>
          <a:xfrm>
            <a:off x="1054769" y="1897265"/>
            <a:ext cx="4383505" cy="4351338"/>
          </a:xfrm>
        </p:spPr>
        <p:txBody>
          <a:bodyPr/>
          <a:lstStyle/>
          <a:p>
            <a:r>
              <a:rPr lang="en-US" dirty="0"/>
              <a:t>Monitor the Peer Support Services Benefit through regular reviews</a:t>
            </a:r>
          </a:p>
        </p:txBody>
      </p:sp>
      <p:sp>
        <p:nvSpPr>
          <p:cNvPr id="2" name="Title 1">
            <a:extLst>
              <a:ext uri="{FF2B5EF4-FFF2-40B4-BE49-F238E27FC236}">
                <a16:creationId xmlns:a16="http://schemas.microsoft.com/office/drawing/2014/main" id="{EBB80097-21A7-4D03-8E5C-19F31C9FA4B4}"/>
              </a:ext>
            </a:extLst>
          </p:cNvPr>
          <p:cNvSpPr>
            <a:spLocks noGrp="1"/>
          </p:cNvSpPr>
          <p:nvPr>
            <p:ph type="title"/>
          </p:nvPr>
        </p:nvSpPr>
        <p:spPr/>
        <p:txBody>
          <a:bodyPr/>
          <a:lstStyle/>
          <a:p>
            <a:r>
              <a:rPr lang="en-US" dirty="0"/>
              <a:t>Program Integrity and Reporting</a:t>
            </a:r>
          </a:p>
        </p:txBody>
      </p:sp>
    </p:spTree>
    <p:extLst>
      <p:ext uri="{BB962C8B-B14F-4D97-AF65-F5344CB8AC3E}">
        <p14:creationId xmlns:p14="http://schemas.microsoft.com/office/powerpoint/2010/main" val="2639178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5C8CE24-09F5-9BF9-E2A2-26DE33C1B21C}"/>
              </a:ext>
            </a:extLst>
          </p:cNvPr>
          <p:cNvSpPr txBox="1"/>
          <p:nvPr/>
        </p:nvSpPr>
        <p:spPr>
          <a:xfrm>
            <a:off x="5362575" y="5027164"/>
            <a:ext cx="5991225" cy="923330"/>
          </a:xfrm>
          <a:prstGeom prst="rect">
            <a:avLst/>
          </a:prstGeom>
          <a:noFill/>
        </p:spPr>
        <p:txBody>
          <a:bodyPr wrap="square">
            <a:spAutoFit/>
          </a:bodyPr>
          <a:lstStyle/>
          <a:p>
            <a:r>
              <a:rPr lang="en-US" b="1" dirty="0">
                <a:latin typeface="Segoe UI" panose="020B0502040204020203" pitchFamily="34" charset="0"/>
                <a:cs typeface="Segoe UI" panose="020B0502040204020203" pitchFamily="34" charset="0"/>
              </a:rPr>
              <a:t>Kristen Mungcal, Program Manager </a:t>
            </a:r>
          </a:p>
          <a:p>
            <a:r>
              <a:rPr lang="en-US" dirty="0">
                <a:latin typeface="Segoe UI" panose="020B0502040204020203" pitchFamily="34" charset="0"/>
                <a:cs typeface="Segoe UI" panose="020B0502040204020203" pitchFamily="34" charset="0"/>
              </a:rPr>
              <a:t>Department of Behavioral Health, San Bernardino County</a:t>
            </a:r>
          </a:p>
          <a:p>
            <a:r>
              <a:rPr lang="en-US" dirty="0">
                <a:latin typeface="Segoe UI" panose="020B0502040204020203" pitchFamily="34" charset="0"/>
                <a:cs typeface="Segoe UI" panose="020B0502040204020203" pitchFamily="34" charset="0"/>
              </a:rPr>
              <a:t>Clubhouse and Community Connections</a:t>
            </a:r>
          </a:p>
        </p:txBody>
      </p:sp>
      <p:sp>
        <p:nvSpPr>
          <p:cNvPr id="2" name="Title 1">
            <a:extLst>
              <a:ext uri="{FF2B5EF4-FFF2-40B4-BE49-F238E27FC236}">
                <a16:creationId xmlns:a16="http://schemas.microsoft.com/office/drawing/2014/main" id="{FB01831E-EDBB-9105-A24F-1DCC80DF7A9E}"/>
              </a:ext>
            </a:extLst>
          </p:cNvPr>
          <p:cNvSpPr>
            <a:spLocks noGrp="1"/>
          </p:cNvSpPr>
          <p:nvPr>
            <p:ph type="title"/>
          </p:nvPr>
        </p:nvSpPr>
        <p:spPr/>
        <p:txBody>
          <a:bodyPr/>
          <a:lstStyle/>
          <a:p>
            <a:r>
              <a:rPr lang="en-US" dirty="0"/>
              <a:t>County</a:t>
            </a:r>
          </a:p>
        </p:txBody>
      </p:sp>
    </p:spTree>
    <p:extLst>
      <p:ext uri="{BB962C8B-B14F-4D97-AF65-F5344CB8AC3E}">
        <p14:creationId xmlns:p14="http://schemas.microsoft.com/office/powerpoint/2010/main" val="1741405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86AED75E-74A4-48BF-A21C-CB09A81914C4}"/>
              </a:ext>
            </a:extLst>
          </p:cNvPr>
          <p:cNvSpPr txBox="1">
            <a:spLocks/>
          </p:cNvSpPr>
          <p:nvPr/>
        </p:nvSpPr>
        <p:spPr>
          <a:xfrm>
            <a:off x="559675" y="1440180"/>
            <a:ext cx="10938641" cy="5337811"/>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spcAft>
                <a:spcPts val="1200"/>
              </a:spcAft>
              <a:buClr>
                <a:srgbClr val="782B8B"/>
              </a:buClr>
              <a:buSzPct val="125000"/>
              <a:buFont typeface="Segoe UI" panose="020B0502040204020203" pitchFamily="34" charset="0"/>
              <a:buChar char="»"/>
            </a:pPr>
            <a:r>
              <a:rPr lang="en-US" sz="3100" dirty="0"/>
              <a:t>Collaboration with all parts of the system as early as possible.</a:t>
            </a:r>
          </a:p>
          <a:p>
            <a:pPr>
              <a:lnSpc>
                <a:spcPct val="120000"/>
              </a:lnSpc>
              <a:spcAft>
                <a:spcPts val="1200"/>
              </a:spcAft>
              <a:buClr>
                <a:srgbClr val="782B8B"/>
              </a:buClr>
              <a:buSzPct val="125000"/>
              <a:buFont typeface="Segoe UI" panose="020B0502040204020203" pitchFamily="34" charset="0"/>
              <a:buChar char="»"/>
            </a:pPr>
            <a:r>
              <a:rPr lang="en-US" sz="3100" dirty="0"/>
              <a:t>Inclusion of Quality Management, Compliance, Information Technology, Workforce Education and Training, Human Resources, and any other divisions applicable to your system.</a:t>
            </a:r>
          </a:p>
          <a:p>
            <a:pPr>
              <a:lnSpc>
                <a:spcPct val="120000"/>
              </a:lnSpc>
              <a:spcAft>
                <a:spcPts val="1200"/>
              </a:spcAft>
              <a:buClr>
                <a:srgbClr val="782B8B"/>
              </a:buClr>
              <a:buSzPct val="125000"/>
              <a:buFont typeface="Segoe UI" panose="020B0502040204020203" pitchFamily="34" charset="0"/>
              <a:buChar char="»"/>
            </a:pPr>
            <a:r>
              <a:rPr lang="en-US" sz="3100" dirty="0"/>
              <a:t>Address topics such as:</a:t>
            </a:r>
          </a:p>
          <a:p>
            <a:pPr lvl="1">
              <a:lnSpc>
                <a:spcPct val="120000"/>
              </a:lnSpc>
              <a:spcAft>
                <a:spcPts val="1200"/>
              </a:spcAft>
              <a:buClr>
                <a:srgbClr val="782B8B"/>
              </a:buClr>
              <a:buSzPct val="125000"/>
              <a:buFont typeface="Segoe UI" panose="020B0502040204020203" pitchFamily="34" charset="0"/>
              <a:buChar char="»"/>
            </a:pPr>
            <a:r>
              <a:rPr lang="en-US" sz="2900" dirty="0"/>
              <a:t>Determine DMC-ODS rates for DHCS approval</a:t>
            </a:r>
          </a:p>
          <a:p>
            <a:pPr lvl="1">
              <a:lnSpc>
                <a:spcPct val="120000"/>
              </a:lnSpc>
              <a:spcAft>
                <a:spcPts val="1200"/>
              </a:spcAft>
              <a:buClr>
                <a:srgbClr val="782B8B"/>
              </a:buClr>
              <a:buSzPct val="125000"/>
              <a:buFont typeface="Segoe UI" panose="020B0502040204020203" pitchFamily="34" charset="0"/>
              <a:buChar char="»"/>
            </a:pPr>
            <a:r>
              <a:rPr lang="en-US" sz="2900" dirty="0"/>
              <a:t>Administer utilization controls to ensure program integrity of reimbursed Peer Support Services</a:t>
            </a:r>
          </a:p>
          <a:p>
            <a:pPr lvl="1">
              <a:lnSpc>
                <a:spcPct val="120000"/>
              </a:lnSpc>
              <a:spcAft>
                <a:spcPts val="1200"/>
              </a:spcAft>
              <a:buClr>
                <a:srgbClr val="782B8B"/>
              </a:buClr>
              <a:buSzPct val="125000"/>
              <a:buFont typeface="Segoe UI" panose="020B0502040204020203" pitchFamily="34" charset="0"/>
              <a:buChar char="»"/>
            </a:pPr>
            <a:r>
              <a:rPr lang="en-US" sz="2900" dirty="0"/>
              <a:t>Verify Medi-Cal eligibility of each beneficiary for each month of service prior to billing for services</a:t>
            </a:r>
          </a:p>
          <a:p>
            <a:pPr lvl="1">
              <a:lnSpc>
                <a:spcPct val="120000"/>
              </a:lnSpc>
              <a:spcAft>
                <a:spcPts val="1200"/>
              </a:spcAft>
              <a:buClr>
                <a:srgbClr val="782B8B"/>
              </a:buClr>
              <a:buSzPct val="125000"/>
              <a:buFont typeface="Segoe UI" panose="020B0502040204020203" pitchFamily="34" charset="0"/>
              <a:buChar char="»"/>
            </a:pPr>
            <a:r>
              <a:rPr lang="en-US" sz="2900" dirty="0"/>
              <a:t>Report any overpayments made for Peer Support Services</a:t>
            </a:r>
          </a:p>
          <a:p>
            <a:pPr lvl="1">
              <a:lnSpc>
                <a:spcPct val="120000"/>
              </a:lnSpc>
              <a:spcAft>
                <a:spcPts val="1200"/>
              </a:spcAft>
              <a:buClr>
                <a:srgbClr val="782B8B"/>
              </a:buClr>
              <a:buSzPct val="125000"/>
              <a:buFont typeface="Segoe UI" panose="020B0502040204020203" pitchFamily="34" charset="0"/>
              <a:buChar char="»"/>
            </a:pPr>
            <a:r>
              <a:rPr lang="en-US" sz="2900" dirty="0"/>
              <a:t>Maintain and report billing and employment data to the state as appropriate</a:t>
            </a:r>
          </a:p>
        </p:txBody>
      </p:sp>
      <p:sp>
        <p:nvSpPr>
          <p:cNvPr id="2" name="Title 1">
            <a:extLst>
              <a:ext uri="{FF2B5EF4-FFF2-40B4-BE49-F238E27FC236}">
                <a16:creationId xmlns:a16="http://schemas.microsoft.com/office/drawing/2014/main" id="{A59BE841-0CC1-12FB-F3F0-446DD3CEC779}"/>
              </a:ext>
            </a:extLst>
          </p:cNvPr>
          <p:cNvSpPr>
            <a:spLocks noGrp="1"/>
          </p:cNvSpPr>
          <p:nvPr>
            <p:ph type="title"/>
          </p:nvPr>
        </p:nvSpPr>
        <p:spPr/>
        <p:txBody>
          <a:bodyPr>
            <a:normAutofit/>
          </a:bodyPr>
          <a:lstStyle/>
          <a:p>
            <a:r>
              <a:rPr lang="en-US" dirty="0"/>
              <a:t>Benefit: Peer Support Services</a:t>
            </a:r>
          </a:p>
        </p:txBody>
      </p:sp>
    </p:spTree>
    <p:extLst>
      <p:ext uri="{BB962C8B-B14F-4D97-AF65-F5344CB8AC3E}">
        <p14:creationId xmlns:p14="http://schemas.microsoft.com/office/powerpoint/2010/main" val="41664886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5204E-5727-DA5A-1E1B-6BA554F23F5C}"/>
              </a:ext>
            </a:extLst>
          </p:cNvPr>
          <p:cNvSpPr>
            <a:spLocks noGrp="1"/>
          </p:cNvSpPr>
          <p:nvPr>
            <p:ph type="title"/>
          </p:nvPr>
        </p:nvSpPr>
        <p:spPr/>
        <p:txBody>
          <a:bodyPr/>
          <a:lstStyle/>
          <a:p>
            <a:r>
              <a:rPr lang="en-US" dirty="0"/>
              <a:t>Provider: Peer Support Specialists</a:t>
            </a:r>
          </a:p>
        </p:txBody>
      </p:sp>
      <p:sp>
        <p:nvSpPr>
          <p:cNvPr id="3" name="Content Placeholder 2">
            <a:extLst>
              <a:ext uri="{FF2B5EF4-FFF2-40B4-BE49-F238E27FC236}">
                <a16:creationId xmlns:a16="http://schemas.microsoft.com/office/drawing/2014/main" id="{F7465E5E-79A0-53EE-B7B7-7976A43F764F}"/>
              </a:ext>
            </a:extLst>
          </p:cNvPr>
          <p:cNvSpPr>
            <a:spLocks noGrp="1"/>
          </p:cNvSpPr>
          <p:nvPr>
            <p:ph sz="half" idx="1"/>
          </p:nvPr>
        </p:nvSpPr>
        <p:spPr>
          <a:xfrm>
            <a:off x="838200" y="1825625"/>
            <a:ext cx="10082048" cy="4351338"/>
          </a:xfrm>
        </p:spPr>
        <p:txBody>
          <a:bodyPr>
            <a:normAutofit fontScale="92500" lnSpcReduction="20000"/>
          </a:bodyPr>
          <a:lstStyle/>
          <a:p>
            <a:pPr>
              <a:lnSpc>
                <a:spcPct val="110000"/>
              </a:lnSpc>
              <a:spcAft>
                <a:spcPts val="1200"/>
              </a:spcAft>
              <a:buClr>
                <a:srgbClr val="782B8B"/>
              </a:buClr>
              <a:buSzPct val="125000"/>
              <a:buFont typeface="Segoe UI" panose="020B0502040204020203" pitchFamily="34" charset="0"/>
              <a:buChar char="»"/>
            </a:pPr>
            <a:r>
              <a:rPr lang="en-US" sz="2800" dirty="0"/>
              <a:t>Provide implementation assistance for existing peer workforce</a:t>
            </a:r>
          </a:p>
          <a:p>
            <a:pPr>
              <a:lnSpc>
                <a:spcPct val="110000"/>
              </a:lnSpc>
              <a:spcAft>
                <a:spcPts val="1200"/>
              </a:spcAft>
              <a:buClr>
                <a:srgbClr val="782B8B"/>
              </a:buClr>
              <a:buSzPct val="125000"/>
              <a:buFont typeface="Segoe UI" panose="020B0502040204020203" pitchFamily="34" charset="0"/>
              <a:buChar char="»"/>
            </a:pPr>
            <a:r>
              <a:rPr lang="en-US" sz="2800" dirty="0"/>
              <a:t>Complete hiring </a:t>
            </a:r>
            <a:r>
              <a:rPr lang="en-US" dirty="0"/>
              <a:t>and training </a:t>
            </a:r>
            <a:r>
              <a:rPr lang="en-US" sz="2800" dirty="0"/>
              <a:t>of additional Medi-Cal Peer Support Specialists in order to participate in the new benefit</a:t>
            </a:r>
          </a:p>
          <a:p>
            <a:pPr>
              <a:lnSpc>
                <a:spcPct val="110000"/>
              </a:lnSpc>
              <a:spcAft>
                <a:spcPts val="1200"/>
              </a:spcAft>
              <a:buClr>
                <a:srgbClr val="782B8B"/>
              </a:buClr>
              <a:buSzPct val="125000"/>
              <a:buFont typeface="Segoe UI" panose="020B0502040204020203" pitchFamily="34" charset="0"/>
              <a:buChar char="»"/>
            </a:pPr>
            <a:r>
              <a:rPr lang="en-US" sz="2800" dirty="0"/>
              <a:t>Determine appropriate staffing levels for supervision of Medi-Cal Peer Support Specialists</a:t>
            </a:r>
          </a:p>
          <a:p>
            <a:pPr>
              <a:lnSpc>
                <a:spcPct val="110000"/>
              </a:lnSpc>
              <a:spcAft>
                <a:spcPts val="1200"/>
              </a:spcAft>
              <a:buClr>
                <a:srgbClr val="782B8B"/>
              </a:buClr>
              <a:buSzPct val="125000"/>
              <a:buFont typeface="Segoe UI" panose="020B0502040204020203" pitchFamily="34" charset="0"/>
              <a:buChar char="»"/>
            </a:pPr>
            <a:r>
              <a:rPr lang="en-US" dirty="0"/>
              <a:t>Set peer workforce expectations for all staff upon integration of Peer Support Specialists into the workforce</a:t>
            </a:r>
          </a:p>
          <a:p>
            <a:pPr>
              <a:lnSpc>
                <a:spcPct val="110000"/>
              </a:lnSpc>
              <a:spcAft>
                <a:spcPts val="1200"/>
              </a:spcAft>
              <a:buClr>
                <a:srgbClr val="782B8B"/>
              </a:buClr>
              <a:buSzPct val="125000"/>
              <a:buFont typeface="Segoe UI" panose="020B0502040204020203" pitchFamily="34" charset="0"/>
              <a:buChar char="»"/>
            </a:pPr>
            <a:r>
              <a:rPr lang="en-US" dirty="0"/>
              <a:t>Establish formal ongoing support structure to avoid peer drift</a:t>
            </a:r>
          </a:p>
          <a:p>
            <a:pPr>
              <a:buClr>
                <a:srgbClr val="782B8B"/>
              </a:buClr>
              <a:buSzPct val="125000"/>
              <a:buFont typeface="Segoe UI" panose="020B0502040204020203" pitchFamily="34" charset="0"/>
              <a:buChar char="»"/>
            </a:pPr>
            <a:endParaRPr lang="en-US" dirty="0"/>
          </a:p>
        </p:txBody>
      </p:sp>
    </p:spTree>
    <p:extLst>
      <p:ext uri="{BB962C8B-B14F-4D97-AF65-F5344CB8AC3E}">
        <p14:creationId xmlns:p14="http://schemas.microsoft.com/office/powerpoint/2010/main" val="1098838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B6C2F-3019-A71C-E7EB-8FEB445E6130}"/>
              </a:ext>
            </a:extLst>
          </p:cNvPr>
          <p:cNvSpPr>
            <a:spLocks noGrp="1"/>
          </p:cNvSpPr>
          <p:nvPr>
            <p:ph type="title"/>
          </p:nvPr>
        </p:nvSpPr>
        <p:spPr/>
        <p:txBody>
          <a:bodyPr/>
          <a:lstStyle/>
          <a:p>
            <a:r>
              <a:rPr lang="en-US" dirty="0"/>
              <a:t>Contractors: Peer Support Services	</a:t>
            </a:r>
          </a:p>
        </p:txBody>
      </p:sp>
      <p:sp>
        <p:nvSpPr>
          <p:cNvPr id="3" name="Content Placeholder 2">
            <a:extLst>
              <a:ext uri="{FF2B5EF4-FFF2-40B4-BE49-F238E27FC236}">
                <a16:creationId xmlns:a16="http://schemas.microsoft.com/office/drawing/2014/main" id="{22E49D97-06FC-DBDF-3066-7486D3085C6F}"/>
              </a:ext>
            </a:extLst>
          </p:cNvPr>
          <p:cNvSpPr>
            <a:spLocks noGrp="1"/>
          </p:cNvSpPr>
          <p:nvPr>
            <p:ph sz="half" idx="1"/>
          </p:nvPr>
        </p:nvSpPr>
        <p:spPr>
          <a:xfrm>
            <a:off x="838200" y="1600200"/>
            <a:ext cx="10515600" cy="4576763"/>
          </a:xfrm>
        </p:spPr>
        <p:txBody>
          <a:bodyPr>
            <a:normAutofit fontScale="92500" lnSpcReduction="20000"/>
          </a:bodyPr>
          <a:lstStyle/>
          <a:p>
            <a:pPr>
              <a:lnSpc>
                <a:spcPct val="120000"/>
              </a:lnSpc>
              <a:spcAft>
                <a:spcPts val="1200"/>
              </a:spcAft>
              <a:buClr>
                <a:srgbClr val="782B8B"/>
              </a:buClr>
              <a:buSzPct val="125000"/>
              <a:buFont typeface="Segoe UI" panose="020B0502040204020203" pitchFamily="34" charset="0"/>
              <a:buChar char="»"/>
            </a:pPr>
            <a:r>
              <a:rPr lang="en-US" sz="2400" dirty="0"/>
              <a:t>Communicate certification timelines with contract providers</a:t>
            </a:r>
          </a:p>
          <a:p>
            <a:pPr>
              <a:lnSpc>
                <a:spcPct val="120000"/>
              </a:lnSpc>
              <a:spcAft>
                <a:spcPts val="1200"/>
              </a:spcAft>
              <a:buClr>
                <a:srgbClr val="782B8B"/>
              </a:buClr>
              <a:buSzPct val="125000"/>
              <a:buFont typeface="Segoe UI" panose="020B0502040204020203" pitchFamily="34" charset="0"/>
              <a:buChar char="»"/>
            </a:pPr>
            <a:r>
              <a:rPr lang="en-US" sz="2400" dirty="0"/>
              <a:t>Update contracts with contracted providers that provide Peer Support Services to include:</a:t>
            </a:r>
          </a:p>
          <a:p>
            <a:pPr lvl="1">
              <a:lnSpc>
                <a:spcPct val="120000"/>
              </a:lnSpc>
              <a:spcAft>
                <a:spcPts val="1200"/>
              </a:spcAft>
              <a:buClr>
                <a:srgbClr val="782B8B"/>
              </a:buClr>
              <a:buSzPct val="125000"/>
              <a:buFont typeface="Segoe UI" panose="020B0502040204020203" pitchFamily="34" charset="0"/>
              <a:buChar char="»"/>
            </a:pPr>
            <a:r>
              <a:rPr lang="en-US" sz="1900" dirty="0"/>
              <a:t>Peer Support Specialists as a new Medi-Cal provider type and Medi-Cal Peer Support Services as a new benefit</a:t>
            </a:r>
          </a:p>
          <a:p>
            <a:pPr lvl="1">
              <a:lnSpc>
                <a:spcPct val="120000"/>
              </a:lnSpc>
              <a:spcAft>
                <a:spcPts val="1200"/>
              </a:spcAft>
              <a:buClr>
                <a:srgbClr val="782B8B"/>
              </a:buClr>
              <a:buSzPct val="125000"/>
              <a:buFont typeface="Segoe UI" panose="020B0502040204020203" pitchFamily="34" charset="0"/>
              <a:buChar char="»"/>
            </a:pPr>
            <a:r>
              <a:rPr lang="en-US" sz="1900" dirty="0"/>
              <a:t>The rate of reimbursement for State Plan DMC, DMC-ODS, and/or SMHS services</a:t>
            </a:r>
          </a:p>
          <a:p>
            <a:pPr lvl="1">
              <a:lnSpc>
                <a:spcPct val="120000"/>
              </a:lnSpc>
              <a:spcAft>
                <a:spcPts val="1200"/>
              </a:spcAft>
              <a:buClr>
                <a:srgbClr val="782B8B"/>
              </a:buClr>
              <a:buSzPct val="125000"/>
              <a:buFont typeface="Segoe UI" panose="020B0502040204020203" pitchFamily="34" charset="0"/>
              <a:buChar char="»"/>
            </a:pPr>
            <a:r>
              <a:rPr lang="en-US" sz="1900" dirty="0"/>
              <a:t>Requirements for data reporting</a:t>
            </a:r>
          </a:p>
          <a:p>
            <a:pPr lvl="1">
              <a:lnSpc>
                <a:spcPct val="120000"/>
              </a:lnSpc>
              <a:spcAft>
                <a:spcPts val="1200"/>
              </a:spcAft>
              <a:buClr>
                <a:srgbClr val="782B8B"/>
              </a:buClr>
              <a:buSzPct val="125000"/>
              <a:buFont typeface="Segoe UI" panose="020B0502040204020203" pitchFamily="34" charset="0"/>
              <a:buChar char="»"/>
            </a:pPr>
            <a:r>
              <a:rPr lang="en-US" sz="1900" dirty="0"/>
              <a:t>Quality Assurance, Quality Improvement, Utilization Management, and/or Utilization Review standards if applicable</a:t>
            </a:r>
          </a:p>
          <a:p>
            <a:pPr>
              <a:lnSpc>
                <a:spcPct val="120000"/>
              </a:lnSpc>
              <a:spcAft>
                <a:spcPts val="1200"/>
              </a:spcAft>
              <a:buClr>
                <a:srgbClr val="782B8B"/>
              </a:buClr>
              <a:buSzPct val="125000"/>
              <a:buFont typeface="Segoe UI" panose="020B0502040204020203" pitchFamily="34" charset="0"/>
              <a:buChar char="»"/>
            </a:pPr>
            <a:r>
              <a:rPr lang="en-US" sz="2400" dirty="0"/>
              <a:t>Provide implementation support for those new to Peer Support Services</a:t>
            </a:r>
          </a:p>
        </p:txBody>
      </p:sp>
    </p:spTree>
    <p:extLst>
      <p:ext uri="{BB962C8B-B14F-4D97-AF65-F5344CB8AC3E}">
        <p14:creationId xmlns:p14="http://schemas.microsoft.com/office/powerpoint/2010/main" val="35381813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4D077-6C0A-EA3D-BA0B-39FE6F95474D}"/>
              </a:ext>
            </a:extLst>
          </p:cNvPr>
          <p:cNvSpPr>
            <a:spLocks noGrp="1"/>
          </p:cNvSpPr>
          <p:nvPr>
            <p:ph type="title"/>
          </p:nvPr>
        </p:nvSpPr>
        <p:spPr/>
        <p:txBody>
          <a:bodyPr/>
          <a:lstStyle/>
          <a:p>
            <a:r>
              <a:rPr lang="en-US" dirty="0"/>
              <a:t>External Stakeholders: Peer Support Services</a:t>
            </a:r>
          </a:p>
        </p:txBody>
      </p:sp>
      <p:sp>
        <p:nvSpPr>
          <p:cNvPr id="3" name="Content Placeholder 2">
            <a:extLst>
              <a:ext uri="{FF2B5EF4-FFF2-40B4-BE49-F238E27FC236}">
                <a16:creationId xmlns:a16="http://schemas.microsoft.com/office/drawing/2014/main" id="{BF251BF0-5489-231F-7431-4EA914705951}"/>
              </a:ext>
            </a:extLst>
          </p:cNvPr>
          <p:cNvSpPr>
            <a:spLocks noGrp="1"/>
          </p:cNvSpPr>
          <p:nvPr>
            <p:ph idx="1"/>
          </p:nvPr>
        </p:nvSpPr>
        <p:spPr/>
        <p:txBody>
          <a:bodyPr>
            <a:normAutofit fontScale="92500"/>
          </a:bodyPr>
          <a:lstStyle/>
          <a:p>
            <a:r>
              <a:rPr lang="en-US" dirty="0"/>
              <a:t>Communicate certification requirements, process, and future efforts</a:t>
            </a:r>
          </a:p>
          <a:p>
            <a:r>
              <a:rPr lang="en-US" dirty="0"/>
              <a:t>Incorporate into existing community program planning efforts and/or create a dedicated plan</a:t>
            </a:r>
          </a:p>
          <a:p>
            <a:r>
              <a:rPr lang="en-US" dirty="0"/>
              <a:t>Ensure that external stakeholders have technical assistance on navigating the contract process, if desired</a:t>
            </a:r>
          </a:p>
          <a:p>
            <a:r>
              <a:rPr lang="en-US" dirty="0"/>
              <a:t>SB-803 is the result of decades of advocacy by peers and grass-roots peer run organizations. It is important to continue to partner with them throughout implementation</a:t>
            </a:r>
          </a:p>
        </p:txBody>
      </p:sp>
    </p:spTree>
    <p:extLst>
      <p:ext uri="{BB962C8B-B14F-4D97-AF65-F5344CB8AC3E}">
        <p14:creationId xmlns:p14="http://schemas.microsoft.com/office/powerpoint/2010/main" val="41247265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4D077-6C0A-EA3D-BA0B-39FE6F95474D}"/>
              </a:ext>
            </a:extLst>
          </p:cNvPr>
          <p:cNvSpPr>
            <a:spLocks noGrp="1"/>
          </p:cNvSpPr>
          <p:nvPr>
            <p:ph type="title"/>
          </p:nvPr>
        </p:nvSpPr>
        <p:spPr/>
        <p:txBody>
          <a:bodyPr/>
          <a:lstStyle/>
          <a:p>
            <a:r>
              <a:rPr lang="en-US" dirty="0"/>
              <a:t>Beneficiaries: Peer Support Services</a:t>
            </a:r>
          </a:p>
        </p:txBody>
      </p:sp>
      <p:sp>
        <p:nvSpPr>
          <p:cNvPr id="3" name="Content Placeholder 2">
            <a:extLst>
              <a:ext uri="{FF2B5EF4-FFF2-40B4-BE49-F238E27FC236}">
                <a16:creationId xmlns:a16="http://schemas.microsoft.com/office/drawing/2014/main" id="{BF251BF0-5489-231F-7431-4EA914705951}"/>
              </a:ext>
            </a:extLst>
          </p:cNvPr>
          <p:cNvSpPr>
            <a:spLocks noGrp="1"/>
          </p:cNvSpPr>
          <p:nvPr>
            <p:ph idx="1"/>
          </p:nvPr>
        </p:nvSpPr>
        <p:spPr/>
        <p:txBody>
          <a:bodyPr/>
          <a:lstStyle/>
          <a:p>
            <a:r>
              <a:rPr lang="en-US" dirty="0"/>
              <a:t>Inform clients of the new benefit</a:t>
            </a:r>
          </a:p>
          <a:p>
            <a:r>
              <a:rPr lang="en-US" dirty="0"/>
              <a:t>Educate clients on the purpose and utility of Peer Support Services</a:t>
            </a:r>
          </a:p>
          <a:p>
            <a:r>
              <a:rPr lang="en-US" dirty="0"/>
              <a:t>Involve clients in the implementation and roles of Peer Support Services</a:t>
            </a:r>
          </a:p>
          <a:p>
            <a:r>
              <a:rPr lang="en-US" dirty="0"/>
              <a:t>Advise interested beneficiaries on the various pathways to employment in the Peer Support Services field</a:t>
            </a:r>
          </a:p>
        </p:txBody>
      </p:sp>
    </p:spTree>
    <p:extLst>
      <p:ext uri="{BB962C8B-B14F-4D97-AF65-F5344CB8AC3E}">
        <p14:creationId xmlns:p14="http://schemas.microsoft.com/office/powerpoint/2010/main" val="42837385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4D077-6C0A-EA3D-BA0B-39FE6F95474D}"/>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id="{BF251BF0-5489-231F-7431-4EA914705951}"/>
              </a:ext>
            </a:extLst>
          </p:cNvPr>
          <p:cNvSpPr>
            <a:spLocks noGrp="1"/>
          </p:cNvSpPr>
          <p:nvPr>
            <p:ph idx="1"/>
          </p:nvPr>
        </p:nvSpPr>
        <p:spPr/>
        <p:txBody>
          <a:bodyPr/>
          <a:lstStyle/>
          <a:p>
            <a:pPr marL="0" indent="0">
              <a:buNone/>
            </a:pPr>
            <a:r>
              <a:rPr lang="en-US" sz="2400" b="1" dirty="0"/>
              <a:t>Kristen Mungcal, </a:t>
            </a:r>
            <a:r>
              <a:rPr lang="en-US" sz="2400" dirty="0"/>
              <a:t>Program Manager</a:t>
            </a:r>
          </a:p>
          <a:p>
            <a:r>
              <a:rPr lang="en-US" sz="2400" dirty="0"/>
              <a:t>Email: </a:t>
            </a:r>
            <a:r>
              <a:rPr lang="en-US" sz="2400" dirty="0">
                <a:hlinkClick r:id="rId2"/>
              </a:rPr>
              <a:t>DBH-PeerCertification@dbh.sbcounty.gov</a:t>
            </a:r>
            <a:r>
              <a:rPr lang="en-US" sz="2400" dirty="0"/>
              <a:t> </a:t>
            </a:r>
          </a:p>
          <a:p>
            <a:r>
              <a:rPr lang="en-US" sz="2400" dirty="0"/>
              <a:t>Phone Number</a:t>
            </a:r>
            <a:r>
              <a:rPr lang="en-US" sz="2400"/>
              <a:t>: (909) 458-1527</a:t>
            </a:r>
            <a:endParaRPr lang="en-US" sz="2400" dirty="0"/>
          </a:p>
          <a:p>
            <a:endParaRPr lang="en-US" dirty="0"/>
          </a:p>
        </p:txBody>
      </p:sp>
    </p:spTree>
    <p:extLst>
      <p:ext uri="{BB962C8B-B14F-4D97-AF65-F5344CB8AC3E}">
        <p14:creationId xmlns:p14="http://schemas.microsoft.com/office/powerpoint/2010/main" val="25946487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A624DE1-F63F-C138-16CA-E93899E76F6B}"/>
              </a:ext>
            </a:extLst>
          </p:cNvPr>
          <p:cNvSpPr txBox="1"/>
          <p:nvPr/>
        </p:nvSpPr>
        <p:spPr>
          <a:xfrm>
            <a:off x="5094514" y="5133983"/>
            <a:ext cx="6096000" cy="923330"/>
          </a:xfrm>
          <a:prstGeom prst="rect">
            <a:avLst/>
          </a:prstGeom>
          <a:noFill/>
        </p:spPr>
        <p:txBody>
          <a:bodyPr wrap="square">
            <a:spAutoFit/>
          </a:bodyPr>
          <a:lstStyle/>
          <a:p>
            <a:r>
              <a:rPr lang="en-US" b="1" dirty="0"/>
              <a:t>Lucero Robles, LCSW</a:t>
            </a:r>
          </a:p>
          <a:p>
            <a:r>
              <a:rPr lang="en-US" dirty="0"/>
              <a:t>Quality Assurance Director, California Mental Health Services Authority (</a:t>
            </a:r>
            <a:r>
              <a:rPr lang="en-US" dirty="0" err="1"/>
              <a:t>CalMHSA</a:t>
            </a:r>
            <a:r>
              <a:rPr lang="en-US" dirty="0"/>
              <a:t>)</a:t>
            </a:r>
          </a:p>
        </p:txBody>
      </p:sp>
      <p:sp>
        <p:nvSpPr>
          <p:cNvPr id="2" name="Title 1">
            <a:extLst>
              <a:ext uri="{FF2B5EF4-FFF2-40B4-BE49-F238E27FC236}">
                <a16:creationId xmlns:a16="http://schemas.microsoft.com/office/drawing/2014/main" id="{7B772962-27AA-C207-E3BE-CC478954F9A0}"/>
              </a:ext>
            </a:extLst>
          </p:cNvPr>
          <p:cNvSpPr>
            <a:spLocks noGrp="1"/>
          </p:cNvSpPr>
          <p:nvPr>
            <p:ph type="title"/>
          </p:nvPr>
        </p:nvSpPr>
        <p:spPr/>
        <p:txBody>
          <a:bodyPr/>
          <a:lstStyle/>
          <a:p>
            <a:r>
              <a:rPr lang="en-US"/>
              <a:t>Certification Entity</a:t>
            </a:r>
          </a:p>
        </p:txBody>
      </p:sp>
    </p:spTree>
    <p:extLst>
      <p:ext uri="{BB962C8B-B14F-4D97-AF65-F5344CB8AC3E}">
        <p14:creationId xmlns:p14="http://schemas.microsoft.com/office/powerpoint/2010/main" val="38855614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0F466-958F-036A-DE20-40EC34DA2F0F}"/>
              </a:ext>
            </a:extLst>
          </p:cNvPr>
          <p:cNvSpPr>
            <a:spLocks noGrp="1"/>
          </p:cNvSpPr>
          <p:nvPr>
            <p:ph type="title"/>
          </p:nvPr>
        </p:nvSpPr>
        <p:spPr/>
        <p:txBody>
          <a:bodyPr/>
          <a:lstStyle/>
          <a:p>
            <a:r>
              <a:rPr lang="en-US" dirty="0"/>
              <a:t>CalMHSA</a:t>
            </a:r>
          </a:p>
        </p:txBody>
      </p:sp>
      <p:sp>
        <p:nvSpPr>
          <p:cNvPr id="3" name="Content Placeholder 2">
            <a:extLst>
              <a:ext uri="{FF2B5EF4-FFF2-40B4-BE49-F238E27FC236}">
                <a16:creationId xmlns:a16="http://schemas.microsoft.com/office/drawing/2014/main" id="{6376C841-0CEF-5A2B-EF54-404916CE84E4}"/>
              </a:ext>
            </a:extLst>
          </p:cNvPr>
          <p:cNvSpPr>
            <a:spLocks noGrp="1"/>
          </p:cNvSpPr>
          <p:nvPr>
            <p:ph idx="1"/>
          </p:nvPr>
        </p:nvSpPr>
        <p:spPr/>
        <p:txBody>
          <a:bodyPr>
            <a:normAutofit/>
          </a:bodyPr>
          <a:lstStyle/>
          <a:p>
            <a:r>
              <a:rPr lang="en-US" dirty="0"/>
              <a:t>California Mental Health Services Authority</a:t>
            </a:r>
          </a:p>
          <a:p>
            <a:r>
              <a:rPr lang="en-US" dirty="0"/>
              <a:t>Experience in the development and implementation of local, regional, and state-wide mental health services and programs. </a:t>
            </a:r>
          </a:p>
        </p:txBody>
      </p:sp>
    </p:spTree>
    <p:extLst>
      <p:ext uri="{BB962C8B-B14F-4D97-AF65-F5344CB8AC3E}">
        <p14:creationId xmlns:p14="http://schemas.microsoft.com/office/powerpoint/2010/main" val="2687027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1075" y="282801"/>
            <a:ext cx="10515600" cy="1325563"/>
          </a:xfrm>
        </p:spPr>
        <p:txBody>
          <a:bodyPr>
            <a:normAutofit/>
          </a:bodyPr>
          <a:lstStyle/>
          <a:p>
            <a:r>
              <a:rPr lang="en-US" sz="4000"/>
              <a:t>Public Health Emergency (PHE) Unwinding</a:t>
            </a:r>
          </a:p>
        </p:txBody>
      </p:sp>
      <p:sp>
        <p:nvSpPr>
          <p:cNvPr id="3" name="Content Placeholder 2"/>
          <p:cNvSpPr>
            <a:spLocks noGrp="1"/>
          </p:cNvSpPr>
          <p:nvPr>
            <p:ph idx="1"/>
          </p:nvPr>
        </p:nvSpPr>
        <p:spPr>
          <a:xfrm>
            <a:off x="914400" y="1390649"/>
            <a:ext cx="10515600" cy="4613275"/>
          </a:xfrm>
        </p:spPr>
        <p:txBody>
          <a:bodyPr>
            <a:normAutofit lnSpcReduction="10000"/>
          </a:bodyPr>
          <a:lstStyle/>
          <a:p>
            <a:r>
              <a:rPr lang="en-US" b="1" dirty="0"/>
              <a:t>The COVID-19 PHE will end soon and millions of </a:t>
            </a:r>
            <a:br>
              <a:rPr lang="en-US" b="1" dirty="0"/>
            </a:br>
            <a:r>
              <a:rPr lang="en-US" b="1" dirty="0"/>
              <a:t>Medi-Cal beneficiaries may lose their coverage. </a:t>
            </a:r>
          </a:p>
          <a:p>
            <a:r>
              <a:rPr lang="en-US" b="1" dirty="0"/>
              <a:t>Top Goal of DHCS: </a:t>
            </a:r>
            <a:r>
              <a:rPr lang="en-US" dirty="0"/>
              <a:t>Minimize beneficiary burden and promote continuity of coverage for our beneficiaries.</a:t>
            </a:r>
            <a:endParaRPr lang="en-US" b="1" dirty="0"/>
          </a:p>
          <a:p>
            <a:r>
              <a:rPr lang="en-US" b="1" dirty="0"/>
              <a:t>How you can help:</a:t>
            </a:r>
          </a:p>
          <a:p>
            <a:pPr lvl="1"/>
            <a:r>
              <a:rPr lang="en-US" dirty="0"/>
              <a:t>Become</a:t>
            </a:r>
            <a:r>
              <a:rPr lang="en-US" dirty="0">
                <a:solidFill>
                  <a:srgbClr val="FF0000"/>
                </a:solidFill>
              </a:rPr>
              <a:t> </a:t>
            </a:r>
            <a:r>
              <a:rPr lang="en-US" dirty="0"/>
              <a:t>a </a:t>
            </a:r>
            <a:r>
              <a:rPr lang="en-US" b="1" dirty="0"/>
              <a:t>DHCS Coverage Ambassador</a:t>
            </a:r>
          </a:p>
          <a:p>
            <a:pPr lvl="1"/>
            <a:r>
              <a:rPr lang="en-US" dirty="0"/>
              <a:t>Download the Outreach Toolkit on the </a:t>
            </a:r>
            <a:r>
              <a:rPr lang="en-US" dirty="0">
                <a:hlinkClick r:id="rId3"/>
              </a:rPr>
              <a:t>DHCS Coverage Ambassador webpage</a:t>
            </a:r>
            <a:endParaRPr lang="en-US" dirty="0"/>
          </a:p>
          <a:p>
            <a:pPr lvl="1"/>
            <a:r>
              <a:rPr lang="en-US" dirty="0">
                <a:hlinkClick r:id="rId4"/>
              </a:rPr>
              <a:t>Join the DHCS Coverage Ambassador mailing list </a:t>
            </a:r>
            <a:r>
              <a:rPr lang="en-US" dirty="0"/>
              <a:t>to receive updated toolkits as they become available</a:t>
            </a:r>
          </a:p>
        </p:txBody>
      </p:sp>
      <p:sp>
        <p:nvSpPr>
          <p:cNvPr id="4" name="Slide Number Placeholder 3"/>
          <p:cNvSpPr>
            <a:spLocks noGrp="1"/>
          </p:cNvSpPr>
          <p:nvPr>
            <p:ph type="sldNum" sz="quarter" idx="12"/>
          </p:nvPr>
        </p:nvSpPr>
        <p:spPr/>
        <p:txBody>
          <a:bodyPr/>
          <a:lstStyle/>
          <a:p>
            <a:fld id="{EB8090AE-F645-47C1-81A8-D4E28BF03D47}" type="slidenum">
              <a:rPr lang="en-US" smtClean="0"/>
              <a:t>2</a:t>
            </a:fld>
            <a:endParaRPr lang="en-US"/>
          </a:p>
        </p:txBody>
      </p:sp>
    </p:spTree>
    <p:extLst>
      <p:ext uri="{BB962C8B-B14F-4D97-AF65-F5344CB8AC3E}">
        <p14:creationId xmlns:p14="http://schemas.microsoft.com/office/powerpoint/2010/main" val="14591358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hidden="1">
            <a:extLst>
              <a:ext uri="{FF2B5EF4-FFF2-40B4-BE49-F238E27FC236}">
                <a16:creationId xmlns:a16="http://schemas.microsoft.com/office/drawing/2014/main" id="{09EFB51C-3928-4105-8F47-9316970860A3}"/>
              </a:ext>
            </a:extLst>
          </p:cNvPr>
          <p:cNvSpPr>
            <a:spLocks noGrp="1"/>
          </p:cNvSpPr>
          <p:nvPr>
            <p:ph type="sldNum" sz="quarter" idx="12"/>
          </p:nvPr>
        </p:nvSpPr>
        <p:spPr/>
        <p:txBody>
          <a:bodyPr/>
          <a:lstStyle/>
          <a:p>
            <a:fld id="{00000000-1234-1234-1234-123412341234}" type="slidenum">
              <a:rPr lang="en" smtClean="0"/>
              <a:pPr/>
              <a:t>20</a:t>
            </a:fld>
            <a:endParaRPr lang="en"/>
          </a:p>
        </p:txBody>
      </p:sp>
      <p:sp>
        <p:nvSpPr>
          <p:cNvPr id="13" name="TextBox 12">
            <a:extLst>
              <a:ext uri="{FF2B5EF4-FFF2-40B4-BE49-F238E27FC236}">
                <a16:creationId xmlns:a16="http://schemas.microsoft.com/office/drawing/2014/main" id="{F9B7FC73-C3F0-46BD-AB5D-5C91D740442F}"/>
              </a:ext>
            </a:extLst>
          </p:cNvPr>
          <p:cNvSpPr txBox="1"/>
          <p:nvPr/>
        </p:nvSpPr>
        <p:spPr>
          <a:xfrm>
            <a:off x="8139868" y="5010407"/>
            <a:ext cx="3375590" cy="1754326"/>
          </a:xfrm>
          <a:prstGeom prst="rect">
            <a:avLst/>
          </a:prstGeom>
          <a:solidFill>
            <a:schemeClr val="tx2">
              <a:lumMod val="90000"/>
              <a:alpha val="50196"/>
            </a:schemeClr>
          </a:solidFill>
        </p:spPr>
        <p:txBody>
          <a:bodyPr wrap="square" rtlCol="0">
            <a:spAutoFit/>
          </a:bodyPr>
          <a:lstStyle/>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Once certified, individuals can move across counites as part of certified workforce	</a:t>
            </a:r>
          </a:p>
          <a:p>
            <a:pPr marL="285750" indent="-285750">
              <a:buFont typeface="Arial" panose="020B0604020202020204" pitchFamily="34" charset="0"/>
              <a:buChar char="•"/>
            </a:pPr>
            <a:endParaRPr lang="en-US"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dirty="0">
              <a:latin typeface="Segoe UI" panose="020B0502040204020203" pitchFamily="34" charset="0"/>
              <a:cs typeface="Segoe UI" panose="020B0502040204020203" pitchFamily="34" charset="0"/>
            </a:endParaRPr>
          </a:p>
        </p:txBody>
      </p:sp>
      <p:sp>
        <p:nvSpPr>
          <p:cNvPr id="12" name="TextBox 11">
            <a:extLst>
              <a:ext uri="{FF2B5EF4-FFF2-40B4-BE49-F238E27FC236}">
                <a16:creationId xmlns:a16="http://schemas.microsoft.com/office/drawing/2014/main" id="{002BFA38-6A64-44D9-AC37-51D603C9ECEE}"/>
              </a:ext>
            </a:extLst>
          </p:cNvPr>
          <p:cNvSpPr txBox="1"/>
          <p:nvPr/>
        </p:nvSpPr>
        <p:spPr>
          <a:xfrm>
            <a:off x="4312545" y="5038437"/>
            <a:ext cx="3627688" cy="1754326"/>
          </a:xfrm>
          <a:prstGeom prst="rect">
            <a:avLst/>
          </a:prstGeom>
          <a:solidFill>
            <a:schemeClr val="tx2">
              <a:lumMod val="90000"/>
              <a:alpha val="50196"/>
            </a:schemeClr>
          </a:solidFill>
        </p:spPr>
        <p:txBody>
          <a:bodyPr wrap="square" rtlCol="0">
            <a:spAutoFit/>
          </a:bodyPr>
          <a:lstStyle/>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Certifies Individuals</a:t>
            </a:r>
          </a:p>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Approves Training Entities</a:t>
            </a:r>
          </a:p>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Develops all “Board” functions, Exam, registration lookup, investigations, etc. </a:t>
            </a:r>
          </a:p>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Evaluates outcomes	</a:t>
            </a:r>
          </a:p>
        </p:txBody>
      </p:sp>
      <p:sp>
        <p:nvSpPr>
          <p:cNvPr id="10" name="TextBox 9">
            <a:extLst>
              <a:ext uri="{FF2B5EF4-FFF2-40B4-BE49-F238E27FC236}">
                <a16:creationId xmlns:a16="http://schemas.microsoft.com/office/drawing/2014/main" id="{1D6ACDAE-D278-426B-9E07-F53F1E21EEFB}"/>
              </a:ext>
            </a:extLst>
          </p:cNvPr>
          <p:cNvSpPr txBox="1"/>
          <p:nvPr/>
        </p:nvSpPr>
        <p:spPr>
          <a:xfrm>
            <a:off x="676542" y="5038437"/>
            <a:ext cx="3375590" cy="1754326"/>
          </a:xfrm>
          <a:prstGeom prst="rect">
            <a:avLst/>
          </a:prstGeom>
          <a:solidFill>
            <a:schemeClr val="tx2">
              <a:lumMod val="90000"/>
              <a:alpha val="50196"/>
            </a:schemeClr>
          </a:solidFill>
        </p:spPr>
        <p:txBody>
          <a:bodyPr wrap="square" rtlCol="0">
            <a:spAutoFit/>
          </a:bodyPr>
          <a:lstStyle/>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Opt-In to Peer Benefit</a:t>
            </a:r>
          </a:p>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Select Certifying Entity</a:t>
            </a:r>
          </a:p>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Update contracts/billing system for reimbursement</a:t>
            </a:r>
          </a:p>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Has employer &amp; contract oversight role	</a:t>
            </a:r>
          </a:p>
        </p:txBody>
      </p:sp>
      <p:sp>
        <p:nvSpPr>
          <p:cNvPr id="9" name="TextBox 8">
            <a:extLst>
              <a:ext uri="{FF2B5EF4-FFF2-40B4-BE49-F238E27FC236}">
                <a16:creationId xmlns:a16="http://schemas.microsoft.com/office/drawing/2014/main" id="{AC279E2E-5DA2-4609-BBCB-A52C02A27A34}"/>
              </a:ext>
            </a:extLst>
          </p:cNvPr>
          <p:cNvSpPr txBox="1"/>
          <p:nvPr/>
        </p:nvSpPr>
        <p:spPr>
          <a:xfrm>
            <a:off x="6348099" y="1895625"/>
            <a:ext cx="3932491" cy="1200329"/>
          </a:xfrm>
          <a:prstGeom prst="rect">
            <a:avLst/>
          </a:prstGeom>
          <a:solidFill>
            <a:schemeClr val="tx2">
              <a:lumMod val="90000"/>
              <a:alpha val="50196"/>
            </a:schemeClr>
          </a:solidFill>
        </p:spPr>
        <p:txBody>
          <a:bodyPr wrap="square" rtlCol="0">
            <a:spAutoFit/>
          </a:bodyPr>
          <a:lstStyle/>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Oversees Peer Services benefit</a:t>
            </a:r>
          </a:p>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Updates state waivers</a:t>
            </a:r>
          </a:p>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Sets reimbursement rates</a:t>
            </a:r>
          </a:p>
          <a:p>
            <a:pPr marL="285750" indent="-285750">
              <a:buFont typeface="Arial" panose="020B0604020202020204" pitchFamily="34" charset="0"/>
              <a:buChar char="•"/>
            </a:pPr>
            <a:r>
              <a:rPr lang="en-US" dirty="0">
                <a:latin typeface="Segoe UI" panose="020B0502040204020203" pitchFamily="34" charset="0"/>
                <a:cs typeface="Segoe UI" panose="020B0502040204020203" pitchFamily="34" charset="0"/>
              </a:rPr>
              <a:t>Set standards for certification</a:t>
            </a:r>
          </a:p>
        </p:txBody>
      </p:sp>
      <p:sp>
        <p:nvSpPr>
          <p:cNvPr id="7" name="TextBox 6">
            <a:extLst>
              <a:ext uri="{FF2B5EF4-FFF2-40B4-BE49-F238E27FC236}">
                <a16:creationId xmlns:a16="http://schemas.microsoft.com/office/drawing/2014/main" id="{9B16CE83-4786-48DE-8583-D666B906CBD7}"/>
              </a:ext>
            </a:extLst>
          </p:cNvPr>
          <p:cNvSpPr txBox="1"/>
          <p:nvPr/>
        </p:nvSpPr>
        <p:spPr>
          <a:xfrm>
            <a:off x="6905001" y="295686"/>
            <a:ext cx="3375590" cy="923330"/>
          </a:xfrm>
          <a:prstGeom prst="rect">
            <a:avLst/>
          </a:prstGeom>
          <a:solidFill>
            <a:schemeClr val="tx2">
              <a:lumMod val="90000"/>
              <a:alpha val="50196"/>
            </a:schemeClr>
          </a:solidFill>
        </p:spPr>
        <p:txBody>
          <a:bodyPr wrap="square" rtlCol="0">
            <a:spAutoFit/>
          </a:bodyPr>
          <a:lstStyle/>
          <a:p>
            <a:r>
              <a:rPr lang="en-US" dirty="0">
                <a:latin typeface="Segoe UI" panose="020B0502040204020203" pitchFamily="34" charset="0"/>
                <a:cs typeface="Segoe UI" panose="020B0502040204020203" pitchFamily="34" charset="0"/>
              </a:rPr>
              <a:t>Law that makes billing for Peer services a new Medi-Cal benefit for counties that opt-in</a:t>
            </a:r>
          </a:p>
        </p:txBody>
      </p:sp>
      <p:graphicFrame>
        <p:nvGraphicFramePr>
          <p:cNvPr id="6" name="Diagram 5" descr="Diagram showing peers certification implementation. From SB 803 to DHCS to either 1. Counties opt-in to this benefit, 2. CalMHSA Certifying Entity, or 3. Peers - Individuals that meet requirement for certification" title="Peers Diagram">
            <a:extLst>
              <a:ext uri="{FF2B5EF4-FFF2-40B4-BE49-F238E27FC236}">
                <a16:creationId xmlns:a16="http://schemas.microsoft.com/office/drawing/2014/main" id="{C338ABB5-5B71-4740-ACFC-D2BA865FEF28}"/>
              </a:ext>
            </a:extLst>
          </p:cNvPr>
          <p:cNvGraphicFramePr/>
          <p:nvPr>
            <p:extLst>
              <p:ext uri="{D42A27DB-BD31-4B8C-83A1-F6EECF244321}">
                <p14:modId xmlns:p14="http://schemas.microsoft.com/office/powerpoint/2010/main" val="4114818127"/>
              </p:ext>
            </p:extLst>
          </p:nvPr>
        </p:nvGraphicFramePr>
        <p:xfrm>
          <a:off x="2032000" y="-100730"/>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a:extLst>
              <a:ext uri="{FF2B5EF4-FFF2-40B4-BE49-F238E27FC236}">
                <a16:creationId xmlns:a16="http://schemas.microsoft.com/office/drawing/2014/main" id="{7F59E639-4913-442D-876A-B730AB5FF0AB}"/>
              </a:ext>
            </a:extLst>
          </p:cNvPr>
          <p:cNvSpPr>
            <a:spLocks noGrp="1"/>
          </p:cNvSpPr>
          <p:nvPr>
            <p:ph type="title"/>
          </p:nvPr>
        </p:nvSpPr>
        <p:spPr>
          <a:xfrm>
            <a:off x="838200" y="365125"/>
            <a:ext cx="4711343" cy="1325563"/>
          </a:xfrm>
        </p:spPr>
        <p:txBody>
          <a:bodyPr>
            <a:normAutofit fontScale="90000"/>
          </a:bodyPr>
          <a:lstStyle/>
          <a:p>
            <a:r>
              <a:rPr lang="en-US" dirty="0"/>
              <a:t>Peers Certification </a:t>
            </a:r>
            <a:br>
              <a:rPr lang="en-US" dirty="0"/>
            </a:br>
            <a:r>
              <a:rPr lang="en-US" dirty="0"/>
              <a:t>Implementation </a:t>
            </a:r>
          </a:p>
        </p:txBody>
      </p:sp>
    </p:spTree>
    <p:extLst>
      <p:ext uri="{BB962C8B-B14F-4D97-AF65-F5344CB8AC3E}">
        <p14:creationId xmlns:p14="http://schemas.microsoft.com/office/powerpoint/2010/main" val="36254762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95B1F-B433-35FF-DEDF-0309759DC95D}"/>
              </a:ext>
            </a:extLst>
          </p:cNvPr>
          <p:cNvSpPr>
            <a:spLocks noGrp="1"/>
          </p:cNvSpPr>
          <p:nvPr>
            <p:ph type="title"/>
          </p:nvPr>
        </p:nvSpPr>
        <p:spPr/>
        <p:txBody>
          <a:bodyPr/>
          <a:lstStyle/>
          <a:p>
            <a:r>
              <a:rPr lang="en-US" dirty="0"/>
              <a:t>Certifying Entity</a:t>
            </a:r>
          </a:p>
        </p:txBody>
      </p:sp>
      <p:sp>
        <p:nvSpPr>
          <p:cNvPr id="3" name="Content Placeholder 2">
            <a:extLst>
              <a:ext uri="{FF2B5EF4-FFF2-40B4-BE49-F238E27FC236}">
                <a16:creationId xmlns:a16="http://schemas.microsoft.com/office/drawing/2014/main" id="{0FA64EEF-215C-B170-44FB-C847738A5419}"/>
              </a:ext>
            </a:extLst>
          </p:cNvPr>
          <p:cNvSpPr>
            <a:spLocks noGrp="1"/>
          </p:cNvSpPr>
          <p:nvPr>
            <p:ph idx="1"/>
          </p:nvPr>
        </p:nvSpPr>
        <p:spPr/>
        <p:txBody>
          <a:bodyPr/>
          <a:lstStyle/>
          <a:p>
            <a:r>
              <a:rPr lang="en-US" dirty="0"/>
              <a:t>CalMHSA was selected by county Behavioral Health Plans as the Certifying Entity for Medi-Cal Peer Support Specialists</a:t>
            </a:r>
          </a:p>
          <a:p>
            <a:pPr lvl="1"/>
            <a:r>
              <a:rPr lang="en-US" dirty="0"/>
              <a:t>Responsible for certification, examination, and enforcement of professional standards for Medi-Cal Peer Support Specialists in California. All applicants seeking certification are required to successfully pass an exam ensuring any individual holding a certification has met the minimum educational requirements. </a:t>
            </a:r>
          </a:p>
          <a:p>
            <a:pPr lvl="1"/>
            <a:r>
              <a:rPr lang="en-US" dirty="0"/>
              <a:t>CalMHSA investigates consumer complaints and imposes disciplinary actions against a Certificant who violates the Code of Ethics.</a:t>
            </a:r>
          </a:p>
          <a:p>
            <a:endParaRPr lang="en-US" dirty="0"/>
          </a:p>
        </p:txBody>
      </p:sp>
    </p:spTree>
    <p:extLst>
      <p:ext uri="{BB962C8B-B14F-4D97-AF65-F5344CB8AC3E}">
        <p14:creationId xmlns:p14="http://schemas.microsoft.com/office/powerpoint/2010/main" val="3201772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75597-4642-0D0A-14AB-E5CF651B03B3}"/>
              </a:ext>
            </a:extLst>
          </p:cNvPr>
          <p:cNvSpPr>
            <a:spLocks noGrp="1"/>
          </p:cNvSpPr>
          <p:nvPr>
            <p:ph type="title"/>
          </p:nvPr>
        </p:nvSpPr>
        <p:spPr/>
        <p:txBody>
          <a:bodyPr/>
          <a:lstStyle/>
          <a:p>
            <a:r>
              <a:rPr lang="en-US" dirty="0"/>
              <a:t>Certifying Entity</a:t>
            </a:r>
          </a:p>
        </p:txBody>
      </p:sp>
      <p:sp>
        <p:nvSpPr>
          <p:cNvPr id="3" name="Content Placeholder 2">
            <a:extLst>
              <a:ext uri="{FF2B5EF4-FFF2-40B4-BE49-F238E27FC236}">
                <a16:creationId xmlns:a16="http://schemas.microsoft.com/office/drawing/2014/main" id="{FB04140A-2EEF-81B8-9587-B226E0F92A67}"/>
              </a:ext>
            </a:extLst>
          </p:cNvPr>
          <p:cNvSpPr>
            <a:spLocks noGrp="1"/>
          </p:cNvSpPr>
          <p:nvPr>
            <p:ph idx="1"/>
          </p:nvPr>
        </p:nvSpPr>
        <p:spPr>
          <a:xfrm>
            <a:off x="838200" y="1957161"/>
            <a:ext cx="10515600" cy="4351338"/>
          </a:xfrm>
        </p:spPr>
        <p:txBody>
          <a:bodyPr>
            <a:normAutofit fontScale="85000" lnSpcReduction="10000"/>
          </a:bodyPr>
          <a:lstStyle/>
          <a:p>
            <a:r>
              <a:rPr lang="en-US" sz="2800" dirty="0"/>
              <a:t>Supporting the standardization of Medi-Cal Peer Support Specialist certification across counties, based on DHCS standards. Single DHCS-approved examination for certification to best enhance the workforce. </a:t>
            </a:r>
            <a:endParaRPr lang="en-US" sz="2800" kern="0" dirty="0"/>
          </a:p>
          <a:p>
            <a:r>
              <a:rPr lang="en-US" sz="2800" kern="0" dirty="0"/>
              <a:t>Held 13 community listening session in October 2021</a:t>
            </a:r>
          </a:p>
          <a:p>
            <a:r>
              <a:rPr lang="en-US" sz="2800" kern="0" dirty="0"/>
              <a:t>Peer Certification program Stakeholder Advisory Council  </a:t>
            </a:r>
          </a:p>
          <a:p>
            <a:r>
              <a:rPr lang="en-US" sz="2800" kern="0" dirty="0"/>
              <a:t>We have 1 full time manager, 1 Supervisor, and 3 full-time Peer Specialists </a:t>
            </a:r>
          </a:p>
          <a:p>
            <a:r>
              <a:rPr lang="en-US" sz="2800" kern="0" dirty="0"/>
              <a:t>Single exam under development; input from subject matter experts. </a:t>
            </a:r>
          </a:p>
          <a:p>
            <a:r>
              <a:rPr lang="en-US" sz="2800" kern="0" dirty="0"/>
              <a:t>Implemented an all-inclusive certification website </a:t>
            </a:r>
            <a:r>
              <a:rPr lang="en-US" sz="2800" kern="0" dirty="0" smtClean="0">
                <a:hlinkClick r:id="rId2" tooltip="California Peer Certification"/>
              </a:rPr>
              <a:t>www.CAPeerCertification.org</a:t>
            </a:r>
            <a:r>
              <a:rPr lang="en-US" sz="2800" kern="0" dirty="0" smtClean="0"/>
              <a:t> </a:t>
            </a:r>
            <a:endParaRPr lang="en-US" sz="2800" kern="0" dirty="0"/>
          </a:p>
          <a:p>
            <a:endParaRPr lang="en-US" dirty="0"/>
          </a:p>
        </p:txBody>
      </p:sp>
    </p:spTree>
    <p:extLst>
      <p:ext uri="{BB962C8B-B14F-4D97-AF65-F5344CB8AC3E}">
        <p14:creationId xmlns:p14="http://schemas.microsoft.com/office/powerpoint/2010/main" val="9813567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897DC-EAD5-B79E-AF2A-F15ECD8F1D77}"/>
              </a:ext>
            </a:extLst>
          </p:cNvPr>
          <p:cNvSpPr>
            <a:spLocks noGrp="1"/>
          </p:cNvSpPr>
          <p:nvPr>
            <p:ph type="title"/>
          </p:nvPr>
        </p:nvSpPr>
        <p:spPr/>
        <p:txBody>
          <a:bodyPr/>
          <a:lstStyle/>
          <a:p>
            <a:r>
              <a:rPr lang="en-US" dirty="0"/>
              <a:t>Peer Voice</a:t>
            </a:r>
          </a:p>
        </p:txBody>
      </p:sp>
      <p:sp>
        <p:nvSpPr>
          <p:cNvPr id="5" name="Text Placeholder 4">
            <a:extLst>
              <a:ext uri="{FF2B5EF4-FFF2-40B4-BE49-F238E27FC236}">
                <a16:creationId xmlns:a16="http://schemas.microsoft.com/office/drawing/2014/main" id="{32190C51-2BCD-899E-0BF8-6A3C808DE9E4}"/>
              </a:ext>
            </a:extLst>
          </p:cNvPr>
          <p:cNvSpPr>
            <a:spLocks noGrp="1"/>
          </p:cNvSpPr>
          <p:nvPr>
            <p:ph type="body" idx="1"/>
          </p:nvPr>
        </p:nvSpPr>
        <p:spPr/>
        <p:txBody>
          <a:bodyPr/>
          <a:lstStyle/>
          <a:p>
            <a:r>
              <a:rPr lang="en-US" dirty="0"/>
              <a:t>Stakeholder Advisory Council</a:t>
            </a:r>
          </a:p>
        </p:txBody>
      </p:sp>
      <p:sp>
        <p:nvSpPr>
          <p:cNvPr id="3" name="Content Placeholder 2">
            <a:extLst>
              <a:ext uri="{FF2B5EF4-FFF2-40B4-BE49-F238E27FC236}">
                <a16:creationId xmlns:a16="http://schemas.microsoft.com/office/drawing/2014/main" id="{53210A70-DC30-4E2E-4A16-FDFC0AA6AC2F}"/>
              </a:ext>
            </a:extLst>
          </p:cNvPr>
          <p:cNvSpPr>
            <a:spLocks noGrp="1"/>
          </p:cNvSpPr>
          <p:nvPr>
            <p:ph sz="half" idx="2"/>
          </p:nvPr>
        </p:nvSpPr>
        <p:spPr/>
        <p:txBody>
          <a:bodyPr>
            <a:normAutofit fontScale="70000" lnSpcReduction="20000"/>
          </a:bodyPr>
          <a:lstStyle/>
          <a:p>
            <a:pPr>
              <a:buClr>
                <a:srgbClr val="782B8B"/>
              </a:buClr>
              <a:buFont typeface="Segoe UI" panose="020B0502040204020203" pitchFamily="34" charset="0"/>
              <a:buChar char="»"/>
            </a:pPr>
            <a:r>
              <a:rPr lang="en-US" dirty="0"/>
              <a:t>18 members across counties</a:t>
            </a:r>
          </a:p>
          <a:p>
            <a:pPr>
              <a:buClr>
                <a:srgbClr val="782B8B"/>
              </a:buClr>
              <a:buFont typeface="Segoe UI" panose="020B0502040204020203" pitchFamily="34" charset="0"/>
              <a:buChar char="»"/>
            </a:pPr>
            <a:r>
              <a:rPr lang="en-US" dirty="0"/>
              <a:t>Input into the development of certification program</a:t>
            </a:r>
          </a:p>
          <a:p>
            <a:pPr>
              <a:buClr>
                <a:srgbClr val="782B8B"/>
              </a:buClr>
              <a:buFont typeface="Segoe UI" panose="020B0502040204020203" pitchFamily="34" charset="0"/>
              <a:buChar char="»"/>
            </a:pPr>
            <a:r>
              <a:rPr lang="en-US" dirty="0"/>
              <a:t>Input on policy</a:t>
            </a:r>
          </a:p>
          <a:p>
            <a:pPr>
              <a:buClr>
                <a:srgbClr val="782B8B"/>
              </a:buClr>
              <a:buFont typeface="Segoe UI" panose="020B0502040204020203" pitchFamily="34" charset="0"/>
              <a:buChar char="»"/>
            </a:pPr>
            <a:r>
              <a:rPr lang="en-US" dirty="0"/>
              <a:t>Input on the identification of curriculum competencies for specializations</a:t>
            </a:r>
          </a:p>
          <a:p>
            <a:pPr>
              <a:buClr>
                <a:srgbClr val="782B8B"/>
              </a:buClr>
              <a:buFont typeface="Segoe UI" panose="020B0502040204020203" pitchFamily="34" charset="0"/>
              <a:buChar char="»"/>
            </a:pPr>
            <a:r>
              <a:rPr lang="en-US" dirty="0"/>
              <a:t>Meeting is open with opportunity for community input/feedback</a:t>
            </a:r>
          </a:p>
          <a:p>
            <a:pPr>
              <a:buClr>
                <a:srgbClr val="782B8B"/>
              </a:buClr>
              <a:buFont typeface="Segoe UI" panose="020B0502040204020203" pitchFamily="34" charset="0"/>
              <a:buChar char="»"/>
            </a:pPr>
            <a:r>
              <a:rPr lang="en-US" dirty="0"/>
              <a:t>Meeting notes and agendas posted on website</a:t>
            </a:r>
          </a:p>
          <a:p>
            <a:pPr>
              <a:buClr>
                <a:srgbClr val="782B8B"/>
              </a:buClr>
              <a:buFont typeface="Segoe UI" panose="020B0502040204020203" pitchFamily="34" charset="0"/>
              <a:buChar char="»"/>
            </a:pPr>
            <a:r>
              <a:rPr lang="en-US" dirty="0">
                <a:hlinkClick r:id="rId2" tooltip="CalMHSA Peer Certification"/>
              </a:rPr>
              <a:t>https://www.calmhsa.org/peer-certification/</a:t>
            </a:r>
            <a:endParaRPr lang="en-US" dirty="0"/>
          </a:p>
          <a:p>
            <a:pPr>
              <a:buClr>
                <a:srgbClr val="782B8B"/>
              </a:buClr>
              <a:buFont typeface="Segoe UI" panose="020B0502040204020203" pitchFamily="34" charset="0"/>
              <a:buChar char="»"/>
            </a:pPr>
            <a:endParaRPr lang="en-US" dirty="0"/>
          </a:p>
          <a:p>
            <a:endParaRPr lang="en-US" dirty="0"/>
          </a:p>
          <a:p>
            <a:endParaRPr lang="en-US" dirty="0"/>
          </a:p>
        </p:txBody>
      </p:sp>
      <p:sp>
        <p:nvSpPr>
          <p:cNvPr id="6" name="Text Placeholder 5">
            <a:extLst>
              <a:ext uri="{FF2B5EF4-FFF2-40B4-BE49-F238E27FC236}">
                <a16:creationId xmlns:a16="http://schemas.microsoft.com/office/drawing/2014/main" id="{F9C9177E-78AC-C9D5-1432-BBC470E4B2AF}"/>
              </a:ext>
            </a:extLst>
          </p:cNvPr>
          <p:cNvSpPr>
            <a:spLocks noGrp="1"/>
          </p:cNvSpPr>
          <p:nvPr>
            <p:ph type="body" sz="quarter" idx="3"/>
          </p:nvPr>
        </p:nvSpPr>
        <p:spPr/>
        <p:txBody>
          <a:bodyPr/>
          <a:lstStyle/>
          <a:p>
            <a:r>
              <a:rPr lang="en-US" dirty="0"/>
              <a:t>Subject Matter Experts</a:t>
            </a:r>
          </a:p>
        </p:txBody>
      </p:sp>
      <p:sp>
        <p:nvSpPr>
          <p:cNvPr id="4" name="Content Placeholder 3">
            <a:extLst>
              <a:ext uri="{FF2B5EF4-FFF2-40B4-BE49-F238E27FC236}">
                <a16:creationId xmlns:a16="http://schemas.microsoft.com/office/drawing/2014/main" id="{9B378AA2-50E8-F78E-67DA-287688A6BE3A}"/>
              </a:ext>
            </a:extLst>
          </p:cNvPr>
          <p:cNvSpPr>
            <a:spLocks noGrp="1"/>
          </p:cNvSpPr>
          <p:nvPr>
            <p:ph sz="quarter" idx="4"/>
          </p:nvPr>
        </p:nvSpPr>
        <p:spPr/>
        <p:txBody>
          <a:bodyPr>
            <a:normAutofit/>
          </a:bodyPr>
          <a:lstStyle/>
          <a:p>
            <a:pPr>
              <a:buClr>
                <a:srgbClr val="782B8B"/>
              </a:buClr>
              <a:buFont typeface="Segoe UI" panose="020B0502040204020203" pitchFamily="34" charset="0"/>
              <a:buChar char="»"/>
            </a:pPr>
            <a:r>
              <a:rPr lang="en-US" dirty="0"/>
              <a:t>Examination Development</a:t>
            </a:r>
          </a:p>
          <a:p>
            <a:pPr>
              <a:buClr>
                <a:srgbClr val="782B8B"/>
              </a:buClr>
              <a:buFont typeface="Segoe UI" panose="020B0502040204020203" pitchFamily="34" charset="0"/>
              <a:buChar char="»"/>
            </a:pPr>
            <a:r>
              <a:rPr lang="en-US" dirty="0"/>
              <a:t>Identification of curricula for specializations</a:t>
            </a:r>
          </a:p>
          <a:p>
            <a:pPr>
              <a:buClr>
                <a:srgbClr val="782B8B"/>
              </a:buClr>
              <a:buFont typeface="Segoe UI" panose="020B0502040204020203" pitchFamily="34" charset="0"/>
              <a:buChar char="»"/>
            </a:pPr>
            <a:r>
              <a:rPr lang="en-US" dirty="0"/>
              <a:t>Support with informing material</a:t>
            </a:r>
          </a:p>
          <a:p>
            <a:pPr>
              <a:buClr>
                <a:srgbClr val="782B8B"/>
              </a:buClr>
              <a:buFont typeface="Segoe UI" panose="020B0502040204020203" pitchFamily="34" charset="0"/>
              <a:buChar char="»"/>
            </a:pPr>
            <a:r>
              <a:rPr lang="en-US" dirty="0"/>
              <a:t>Program staff</a:t>
            </a:r>
          </a:p>
          <a:p>
            <a:pPr>
              <a:buClr>
                <a:srgbClr val="782B8B"/>
              </a:buClr>
              <a:buFont typeface="Segoe UI" panose="020B0502040204020203" pitchFamily="34" charset="0"/>
              <a:buChar char="»"/>
            </a:pPr>
            <a:endParaRPr lang="en-US" dirty="0"/>
          </a:p>
          <a:p>
            <a:endParaRPr lang="en-US" dirty="0"/>
          </a:p>
        </p:txBody>
      </p:sp>
    </p:spTree>
    <p:extLst>
      <p:ext uri="{BB962C8B-B14F-4D97-AF65-F5344CB8AC3E}">
        <p14:creationId xmlns:p14="http://schemas.microsoft.com/office/powerpoint/2010/main" val="24373144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22093-D6E4-F43C-AF16-366D48D82511}"/>
              </a:ext>
            </a:extLst>
          </p:cNvPr>
          <p:cNvSpPr>
            <a:spLocks noGrp="1"/>
          </p:cNvSpPr>
          <p:nvPr>
            <p:ph type="title"/>
          </p:nvPr>
        </p:nvSpPr>
        <p:spPr/>
        <p:txBody>
          <a:bodyPr/>
          <a:lstStyle/>
          <a:p>
            <a:r>
              <a:rPr lang="en-US" dirty="0"/>
              <a:t>Certification and Specializations</a:t>
            </a:r>
          </a:p>
        </p:txBody>
      </p:sp>
      <p:sp>
        <p:nvSpPr>
          <p:cNvPr id="3" name="Content Placeholder 2">
            <a:extLst>
              <a:ext uri="{FF2B5EF4-FFF2-40B4-BE49-F238E27FC236}">
                <a16:creationId xmlns:a16="http://schemas.microsoft.com/office/drawing/2014/main" id="{5F265DD1-F117-15BE-1823-3BA0505931E9}"/>
              </a:ext>
            </a:extLst>
          </p:cNvPr>
          <p:cNvSpPr>
            <a:spLocks noGrp="1"/>
          </p:cNvSpPr>
          <p:nvPr>
            <p:ph sz="half" idx="1"/>
          </p:nvPr>
        </p:nvSpPr>
        <p:spPr/>
        <p:txBody>
          <a:bodyPr>
            <a:normAutofit fontScale="77500" lnSpcReduction="20000"/>
          </a:bodyPr>
          <a:lstStyle/>
          <a:p>
            <a:pPr marL="0" indent="0">
              <a:buClr>
                <a:srgbClr val="782B8B"/>
              </a:buClr>
              <a:buNone/>
            </a:pPr>
            <a:r>
              <a:rPr lang="en-US" u="sng" dirty="0"/>
              <a:t>CERTIFICATION</a:t>
            </a:r>
          </a:p>
          <a:p>
            <a:pPr>
              <a:buClr>
                <a:srgbClr val="782B8B"/>
              </a:buClr>
              <a:buFont typeface="Segoe UI" panose="020B0502040204020203" pitchFamily="34" charset="0"/>
              <a:buChar char="»"/>
            </a:pPr>
            <a:r>
              <a:rPr lang="en-US" dirty="0"/>
              <a:t>One general certification for Medi-Cal Peer support Specialists</a:t>
            </a:r>
          </a:p>
          <a:p>
            <a:pPr>
              <a:buClr>
                <a:srgbClr val="782B8B"/>
              </a:buClr>
              <a:buFont typeface="Segoe UI" panose="020B0502040204020203" pitchFamily="34" charset="0"/>
              <a:buChar char="»"/>
            </a:pPr>
            <a:r>
              <a:rPr lang="en-US" dirty="0"/>
              <a:t>Encompasses working with individuals in mental health and/or substance use disorders programs</a:t>
            </a:r>
          </a:p>
          <a:p>
            <a:pPr>
              <a:buClr>
                <a:srgbClr val="782B8B"/>
              </a:buClr>
              <a:buFont typeface="Segoe UI" panose="020B0502040204020203" pitchFamily="34" charset="0"/>
              <a:buChar char="»"/>
            </a:pPr>
            <a:r>
              <a:rPr lang="en-US" dirty="0"/>
              <a:t>Self identify as a person having personal lived experience or lived experience as a parent, caregiver, family member in mental health and/or substance use disorders. </a:t>
            </a:r>
          </a:p>
          <a:p>
            <a:pPr>
              <a:buClr>
                <a:srgbClr val="782B8B"/>
              </a:buClr>
              <a:buFont typeface="Segoe UI" panose="020B0502040204020203" pitchFamily="34" charset="0"/>
              <a:buChar char="»"/>
            </a:pPr>
            <a:r>
              <a:rPr lang="en-US" dirty="0"/>
              <a:t>Medi-Cal Peer support services are geared towards supporting the peer in care.</a:t>
            </a:r>
          </a:p>
          <a:p>
            <a:endParaRPr lang="en-US" dirty="0"/>
          </a:p>
        </p:txBody>
      </p:sp>
      <p:sp>
        <p:nvSpPr>
          <p:cNvPr id="4" name="Content Placeholder 3">
            <a:extLst>
              <a:ext uri="{FF2B5EF4-FFF2-40B4-BE49-F238E27FC236}">
                <a16:creationId xmlns:a16="http://schemas.microsoft.com/office/drawing/2014/main" id="{6678B2C8-AB06-348C-B15D-9A7F0287403D}"/>
              </a:ext>
            </a:extLst>
          </p:cNvPr>
          <p:cNvSpPr>
            <a:spLocks noGrp="1"/>
          </p:cNvSpPr>
          <p:nvPr>
            <p:ph sz="half" idx="2"/>
          </p:nvPr>
        </p:nvSpPr>
        <p:spPr/>
        <p:txBody>
          <a:bodyPr>
            <a:normAutofit fontScale="77500" lnSpcReduction="20000"/>
          </a:bodyPr>
          <a:lstStyle/>
          <a:p>
            <a:pPr marL="0" indent="0">
              <a:buNone/>
            </a:pPr>
            <a:r>
              <a:rPr lang="en-US" u="sng" dirty="0"/>
              <a:t>SPECIALIZATIONS</a:t>
            </a:r>
          </a:p>
          <a:p>
            <a:pPr marL="514350" indent="-514350">
              <a:buAutoNum type="arabicPeriod"/>
            </a:pPr>
            <a:r>
              <a:rPr lang="en-US" dirty="0"/>
              <a:t>Parent, Caregiver, Family Member </a:t>
            </a:r>
          </a:p>
          <a:p>
            <a:pPr marL="514350" indent="-514350">
              <a:buAutoNum type="arabicPeriod"/>
            </a:pPr>
            <a:r>
              <a:rPr lang="en-US" dirty="0"/>
              <a:t>Working with persons who are unhoused</a:t>
            </a:r>
          </a:p>
          <a:p>
            <a:pPr marL="514350" indent="-514350">
              <a:buAutoNum type="arabicPeriod"/>
            </a:pPr>
            <a:r>
              <a:rPr lang="en-US" dirty="0"/>
              <a:t>Working with persons who are involved in the criminal justice system</a:t>
            </a:r>
          </a:p>
          <a:p>
            <a:pPr marL="514350" indent="-514350">
              <a:buAutoNum type="arabicPeriod"/>
            </a:pPr>
            <a:r>
              <a:rPr lang="en-US" dirty="0"/>
              <a:t>Working with person who are in crisis</a:t>
            </a:r>
          </a:p>
          <a:p>
            <a:pPr marL="0" indent="0">
              <a:buNone/>
            </a:pPr>
            <a:endParaRPr lang="en-US" dirty="0"/>
          </a:p>
          <a:p>
            <a:pPr marL="0" indent="0">
              <a:buNone/>
            </a:pPr>
            <a:r>
              <a:rPr lang="en-US" dirty="0"/>
              <a:t>Specialization are additional training in area of expertise. These are not additional certifications. Trainings provided by approved training entities.   </a:t>
            </a:r>
          </a:p>
        </p:txBody>
      </p:sp>
    </p:spTree>
    <p:extLst>
      <p:ext uri="{BB962C8B-B14F-4D97-AF65-F5344CB8AC3E}">
        <p14:creationId xmlns:p14="http://schemas.microsoft.com/office/powerpoint/2010/main" val="33820916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8D8CD-9394-7901-54B9-09AD9C6BA456}"/>
              </a:ext>
            </a:extLst>
          </p:cNvPr>
          <p:cNvSpPr>
            <a:spLocks noGrp="1"/>
          </p:cNvSpPr>
          <p:nvPr>
            <p:ph type="title"/>
          </p:nvPr>
        </p:nvSpPr>
        <p:spPr/>
        <p:txBody>
          <a:bodyPr/>
          <a:lstStyle/>
          <a:p>
            <a:r>
              <a:rPr lang="en-US" dirty="0"/>
              <a:t>Specializations</a:t>
            </a:r>
          </a:p>
        </p:txBody>
      </p:sp>
      <p:sp>
        <p:nvSpPr>
          <p:cNvPr id="3" name="Content Placeholder 2">
            <a:extLst>
              <a:ext uri="{FF2B5EF4-FFF2-40B4-BE49-F238E27FC236}">
                <a16:creationId xmlns:a16="http://schemas.microsoft.com/office/drawing/2014/main" id="{054D2052-AFAA-6786-8D32-5523E91B4C07}"/>
              </a:ext>
            </a:extLst>
          </p:cNvPr>
          <p:cNvSpPr>
            <a:spLocks noGrp="1"/>
          </p:cNvSpPr>
          <p:nvPr>
            <p:ph idx="1"/>
          </p:nvPr>
        </p:nvSpPr>
        <p:spPr/>
        <p:txBody>
          <a:bodyPr/>
          <a:lstStyle/>
          <a:p>
            <a:r>
              <a:rPr lang="en-US" dirty="0"/>
              <a:t>CalMHSA will identify curriculum and requirements </a:t>
            </a:r>
          </a:p>
          <a:p>
            <a:r>
              <a:rPr lang="en-US" dirty="0"/>
              <a:t>Parent, Caregiver, Family Member Peer competencies have been identified via third party facilitator with subject matter experts participating in focus group </a:t>
            </a:r>
          </a:p>
          <a:p>
            <a:r>
              <a:rPr lang="en-US" dirty="0"/>
              <a:t>The other three specializations will follow the same format </a:t>
            </a:r>
          </a:p>
        </p:txBody>
      </p:sp>
    </p:spTree>
    <p:extLst>
      <p:ext uri="{BB962C8B-B14F-4D97-AF65-F5344CB8AC3E}">
        <p14:creationId xmlns:p14="http://schemas.microsoft.com/office/powerpoint/2010/main" val="26652873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644E5-74BD-D1A8-B532-20D131220E4C}"/>
              </a:ext>
            </a:extLst>
          </p:cNvPr>
          <p:cNvSpPr>
            <a:spLocks noGrp="1"/>
          </p:cNvSpPr>
          <p:nvPr>
            <p:ph type="title"/>
          </p:nvPr>
        </p:nvSpPr>
        <p:spPr/>
        <p:txBody>
          <a:bodyPr/>
          <a:lstStyle/>
          <a:p>
            <a:r>
              <a:rPr lang="en-US" dirty="0"/>
              <a:t>Training Entities</a:t>
            </a:r>
          </a:p>
        </p:txBody>
      </p:sp>
      <p:sp>
        <p:nvSpPr>
          <p:cNvPr id="3" name="Content Placeholder 2">
            <a:extLst>
              <a:ext uri="{FF2B5EF4-FFF2-40B4-BE49-F238E27FC236}">
                <a16:creationId xmlns:a16="http://schemas.microsoft.com/office/drawing/2014/main" id="{FCE8E909-889E-D324-492A-F4CD98E0F635}"/>
              </a:ext>
            </a:extLst>
          </p:cNvPr>
          <p:cNvSpPr>
            <a:spLocks noGrp="1"/>
          </p:cNvSpPr>
          <p:nvPr>
            <p:ph idx="1"/>
          </p:nvPr>
        </p:nvSpPr>
        <p:spPr/>
        <p:txBody>
          <a:bodyPr/>
          <a:lstStyle/>
          <a:p>
            <a:r>
              <a:rPr lang="en-US" dirty="0"/>
              <a:t>Approve training entities meet minimum training requirements</a:t>
            </a:r>
          </a:p>
          <a:p>
            <a:r>
              <a:rPr lang="en-US" dirty="0"/>
              <a:t>Maintain list of approved training entities on Certification website</a:t>
            </a:r>
          </a:p>
          <a:p>
            <a:r>
              <a:rPr lang="en-US" dirty="0"/>
              <a:t>Perform quality assurance activities of training entities</a:t>
            </a:r>
          </a:p>
        </p:txBody>
      </p:sp>
    </p:spTree>
    <p:extLst>
      <p:ext uri="{BB962C8B-B14F-4D97-AF65-F5344CB8AC3E}">
        <p14:creationId xmlns:p14="http://schemas.microsoft.com/office/powerpoint/2010/main" val="13562668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5ADD1-F873-C152-106D-ECA4BA83256E}"/>
              </a:ext>
            </a:extLst>
          </p:cNvPr>
          <p:cNvSpPr>
            <a:spLocks noGrp="1"/>
          </p:cNvSpPr>
          <p:nvPr>
            <p:ph type="title"/>
          </p:nvPr>
        </p:nvSpPr>
        <p:spPr/>
        <p:txBody>
          <a:bodyPr/>
          <a:lstStyle/>
          <a:p>
            <a:r>
              <a:rPr lang="en-US" dirty="0"/>
              <a:t>Supervisor Training</a:t>
            </a:r>
          </a:p>
        </p:txBody>
      </p:sp>
      <p:sp>
        <p:nvSpPr>
          <p:cNvPr id="3" name="Content Placeholder 2">
            <a:extLst>
              <a:ext uri="{FF2B5EF4-FFF2-40B4-BE49-F238E27FC236}">
                <a16:creationId xmlns:a16="http://schemas.microsoft.com/office/drawing/2014/main" id="{24B6C907-1550-D0B1-E683-C224BB211BFC}"/>
              </a:ext>
            </a:extLst>
          </p:cNvPr>
          <p:cNvSpPr>
            <a:spLocks noGrp="1"/>
          </p:cNvSpPr>
          <p:nvPr>
            <p:ph idx="1"/>
          </p:nvPr>
        </p:nvSpPr>
        <p:spPr/>
        <p:txBody>
          <a:bodyPr/>
          <a:lstStyle/>
          <a:p>
            <a:r>
              <a:rPr lang="en-US" dirty="0"/>
              <a:t>Develop e-learning course with best practice guidelines from the Substance Abuse and Mental Health Services Administration, </a:t>
            </a:r>
            <a:r>
              <a:rPr lang="en-US" i="1" dirty="0"/>
              <a:t>Supervision of Peer Workers</a:t>
            </a:r>
            <a:endParaRPr lang="en-US" dirty="0"/>
          </a:p>
        </p:txBody>
      </p:sp>
    </p:spTree>
    <p:extLst>
      <p:ext uri="{BB962C8B-B14F-4D97-AF65-F5344CB8AC3E}">
        <p14:creationId xmlns:p14="http://schemas.microsoft.com/office/powerpoint/2010/main" val="16676452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6F310-3C10-2FEF-8669-4BB702647CF2}"/>
              </a:ext>
            </a:extLst>
          </p:cNvPr>
          <p:cNvSpPr>
            <a:spLocks noGrp="1"/>
          </p:cNvSpPr>
          <p:nvPr>
            <p:ph type="title"/>
          </p:nvPr>
        </p:nvSpPr>
        <p:spPr/>
        <p:txBody>
          <a:bodyPr/>
          <a:lstStyle/>
          <a:p>
            <a:r>
              <a:rPr lang="en-US" dirty="0"/>
              <a:t>Exam Development</a:t>
            </a:r>
          </a:p>
        </p:txBody>
      </p:sp>
      <p:sp>
        <p:nvSpPr>
          <p:cNvPr id="3" name="Content Placeholder 2">
            <a:extLst>
              <a:ext uri="{FF2B5EF4-FFF2-40B4-BE49-F238E27FC236}">
                <a16:creationId xmlns:a16="http://schemas.microsoft.com/office/drawing/2014/main" id="{F8E66CD6-1108-718B-1114-73F7B512D1BC}"/>
              </a:ext>
            </a:extLst>
          </p:cNvPr>
          <p:cNvSpPr>
            <a:spLocks noGrp="1"/>
          </p:cNvSpPr>
          <p:nvPr>
            <p:ph idx="1"/>
          </p:nvPr>
        </p:nvSpPr>
        <p:spPr/>
        <p:txBody>
          <a:bodyPr>
            <a:normAutofit lnSpcReduction="10000"/>
          </a:bodyPr>
          <a:lstStyle/>
          <a:p>
            <a:r>
              <a:rPr lang="en-US" dirty="0"/>
              <a:t>Through a competitive bid process, CalMHSA contracted with the Human Resources Research Organization (HumRRO) for the development of a fair, reliable, and defensible exam</a:t>
            </a:r>
          </a:p>
          <a:p>
            <a:r>
              <a:rPr lang="en-US" dirty="0"/>
              <a:t>Development of single exam for certification</a:t>
            </a:r>
          </a:p>
          <a:p>
            <a:r>
              <a:rPr lang="en-US" dirty="0"/>
              <a:t>CalMHSA identified subject matter experts for the development of exam items/questions</a:t>
            </a:r>
          </a:p>
          <a:p>
            <a:r>
              <a:rPr lang="en-US" dirty="0"/>
              <a:t>Exam blueprint containing categories of focus on the exam will be publicly available June 2022</a:t>
            </a:r>
          </a:p>
        </p:txBody>
      </p:sp>
    </p:spTree>
    <p:extLst>
      <p:ext uri="{BB962C8B-B14F-4D97-AF65-F5344CB8AC3E}">
        <p14:creationId xmlns:p14="http://schemas.microsoft.com/office/powerpoint/2010/main" val="41430709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AC8DA-901D-5ADE-C637-4263CF39A9DC}"/>
              </a:ext>
            </a:extLst>
          </p:cNvPr>
          <p:cNvSpPr>
            <a:spLocks noGrp="1"/>
          </p:cNvSpPr>
          <p:nvPr>
            <p:ph type="title"/>
          </p:nvPr>
        </p:nvSpPr>
        <p:spPr/>
        <p:txBody>
          <a:bodyPr/>
          <a:lstStyle/>
          <a:p>
            <a:r>
              <a:rPr lang="en-US" dirty="0"/>
              <a:t>Issue Certifications</a:t>
            </a:r>
          </a:p>
        </p:txBody>
      </p:sp>
      <p:sp>
        <p:nvSpPr>
          <p:cNvPr id="3" name="Content Placeholder 2">
            <a:extLst>
              <a:ext uri="{FF2B5EF4-FFF2-40B4-BE49-F238E27FC236}">
                <a16:creationId xmlns:a16="http://schemas.microsoft.com/office/drawing/2014/main" id="{18932CA1-6249-B087-3282-FBD369C44F51}"/>
              </a:ext>
            </a:extLst>
          </p:cNvPr>
          <p:cNvSpPr>
            <a:spLocks noGrp="1"/>
          </p:cNvSpPr>
          <p:nvPr>
            <p:ph idx="1"/>
          </p:nvPr>
        </p:nvSpPr>
        <p:spPr/>
        <p:txBody>
          <a:bodyPr/>
          <a:lstStyle/>
          <a:p>
            <a:r>
              <a:rPr lang="en-US" dirty="0"/>
              <a:t>Review all applicants seeking certification meet requirement</a:t>
            </a:r>
          </a:p>
          <a:p>
            <a:r>
              <a:rPr lang="en-US" dirty="0"/>
              <a:t>Issue certification for Medi-Cal Peer Support Specialists </a:t>
            </a:r>
          </a:p>
          <a:p>
            <a:r>
              <a:rPr lang="en-US" dirty="0"/>
              <a:t>Review applications for biennial renewal</a:t>
            </a:r>
          </a:p>
          <a:p>
            <a:endParaRPr lang="en-US" dirty="0"/>
          </a:p>
        </p:txBody>
      </p:sp>
    </p:spTree>
    <p:extLst>
      <p:ext uri="{BB962C8B-B14F-4D97-AF65-F5344CB8AC3E}">
        <p14:creationId xmlns:p14="http://schemas.microsoft.com/office/powerpoint/2010/main" val="3063333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DHCS PHE Unwind Communications Strategy</a:t>
            </a:r>
          </a:p>
        </p:txBody>
      </p:sp>
      <p:sp>
        <p:nvSpPr>
          <p:cNvPr id="3" name="Content Placeholder 2"/>
          <p:cNvSpPr>
            <a:spLocks noGrp="1"/>
          </p:cNvSpPr>
          <p:nvPr>
            <p:ph idx="1"/>
          </p:nvPr>
        </p:nvSpPr>
        <p:spPr>
          <a:xfrm>
            <a:off x="838200" y="2005012"/>
            <a:ext cx="10515600" cy="4351338"/>
          </a:xfrm>
        </p:spPr>
        <p:txBody>
          <a:bodyPr>
            <a:normAutofit/>
          </a:bodyPr>
          <a:lstStyle/>
          <a:p>
            <a:pPr>
              <a:buFont typeface="Wingdings" panose="05000000000000000000" pitchFamily="2" charset="2"/>
              <a:buChar char="§"/>
            </a:pPr>
            <a:r>
              <a:rPr lang="en-US" sz="2400" b="1" dirty="0"/>
              <a:t>Phase One: Encourage Beneficiaries to Update Contact Information</a:t>
            </a:r>
          </a:p>
          <a:p>
            <a:pPr lvl="1">
              <a:buFont typeface="Wingdings" panose="05000000000000000000" pitchFamily="2" charset="2"/>
              <a:buChar char="§"/>
            </a:pPr>
            <a:r>
              <a:rPr lang="en-US" sz="2200" b="1" dirty="0"/>
              <a:t>Launch </a:t>
            </a:r>
            <a:r>
              <a:rPr lang="en-US" sz="2200" b="1"/>
              <a:t>immediately. </a:t>
            </a:r>
            <a:endParaRPr lang="en-US" sz="2200" b="1" dirty="0"/>
          </a:p>
          <a:p>
            <a:pPr lvl="1">
              <a:buFont typeface="Wingdings" panose="05000000000000000000" pitchFamily="2" charset="2"/>
              <a:buChar char="§"/>
            </a:pPr>
            <a:r>
              <a:rPr lang="en-US" sz="2200" dirty="0"/>
              <a:t>Multi-channel communication campaign to encourage beneficiaries to update contact information with county offices.</a:t>
            </a:r>
          </a:p>
          <a:p>
            <a:pPr lvl="1"/>
            <a:r>
              <a:rPr lang="en-US" sz="2200" dirty="0"/>
              <a:t>Flyers in provider/clinic offices, social media, call scripts, website banners.</a:t>
            </a:r>
          </a:p>
          <a:p>
            <a:pPr>
              <a:buFont typeface="Wingdings" panose="05000000000000000000" pitchFamily="2" charset="2"/>
              <a:buChar char="§"/>
            </a:pPr>
            <a:r>
              <a:rPr lang="en-US" sz="2400" b="1" dirty="0"/>
              <a:t>Phase Two: Watch for Renewal Packets in the mail. Remember to update your contact information!</a:t>
            </a:r>
          </a:p>
          <a:p>
            <a:pPr lvl="1">
              <a:buFont typeface="Wingdings" panose="05000000000000000000" pitchFamily="2" charset="2"/>
              <a:buChar char="§"/>
            </a:pPr>
            <a:r>
              <a:rPr lang="en-US" sz="2200" b="1" dirty="0"/>
              <a:t>Launch 60 days prior to COVID-19 PHE termination.  </a:t>
            </a:r>
          </a:p>
          <a:p>
            <a:pPr lvl="1">
              <a:buFont typeface="Wingdings" panose="05000000000000000000" pitchFamily="2" charset="2"/>
              <a:buChar char="§"/>
            </a:pPr>
            <a:r>
              <a:rPr lang="en-US" sz="2200" dirty="0"/>
              <a:t>Remind beneficiaries to watch for renewal packets in the mail and update contact information with county office if they have not done so yet.</a:t>
            </a:r>
          </a:p>
          <a:p>
            <a:endParaRPr lang="en-US" sz="2400" dirty="0"/>
          </a:p>
          <a:p>
            <a:endParaRPr lang="en-US" sz="2400" dirty="0"/>
          </a:p>
        </p:txBody>
      </p:sp>
      <p:sp>
        <p:nvSpPr>
          <p:cNvPr id="4" name="Slide Number Placeholder 3"/>
          <p:cNvSpPr>
            <a:spLocks noGrp="1"/>
          </p:cNvSpPr>
          <p:nvPr>
            <p:ph type="sldNum" sz="quarter" idx="12"/>
          </p:nvPr>
        </p:nvSpPr>
        <p:spPr/>
        <p:txBody>
          <a:bodyPr/>
          <a:lstStyle/>
          <a:p>
            <a:fld id="{EB8090AE-F645-47C1-81A8-D4E28BF03D47}" type="slidenum">
              <a:rPr lang="en-US" smtClean="0"/>
              <a:t>3</a:t>
            </a:fld>
            <a:endParaRPr lang="en-US"/>
          </a:p>
        </p:txBody>
      </p:sp>
    </p:spTree>
    <p:extLst>
      <p:ext uri="{BB962C8B-B14F-4D97-AF65-F5344CB8AC3E}">
        <p14:creationId xmlns:p14="http://schemas.microsoft.com/office/powerpoint/2010/main" val="31417611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D63E1-29F1-E85E-5367-24ECEE1D4546}"/>
              </a:ext>
            </a:extLst>
          </p:cNvPr>
          <p:cNvSpPr>
            <a:spLocks noGrp="1"/>
          </p:cNvSpPr>
          <p:nvPr>
            <p:ph type="title"/>
          </p:nvPr>
        </p:nvSpPr>
        <p:spPr/>
        <p:txBody>
          <a:bodyPr/>
          <a:lstStyle/>
          <a:p>
            <a:r>
              <a:rPr lang="en-US" dirty="0"/>
              <a:t>Data Collection</a:t>
            </a:r>
          </a:p>
        </p:txBody>
      </p:sp>
      <p:sp>
        <p:nvSpPr>
          <p:cNvPr id="3" name="Content Placeholder 2">
            <a:extLst>
              <a:ext uri="{FF2B5EF4-FFF2-40B4-BE49-F238E27FC236}">
                <a16:creationId xmlns:a16="http://schemas.microsoft.com/office/drawing/2014/main" id="{7E77645C-AF77-B4B1-1486-BC85D551A307}"/>
              </a:ext>
            </a:extLst>
          </p:cNvPr>
          <p:cNvSpPr>
            <a:spLocks noGrp="1"/>
          </p:cNvSpPr>
          <p:nvPr>
            <p:ph idx="1"/>
          </p:nvPr>
        </p:nvSpPr>
        <p:spPr/>
        <p:txBody>
          <a:bodyPr/>
          <a:lstStyle/>
          <a:p>
            <a:r>
              <a:rPr lang="en-US" dirty="0"/>
              <a:t>Collect and maintain records of Certificants</a:t>
            </a:r>
          </a:p>
          <a:p>
            <a:r>
              <a:rPr lang="en-US" dirty="0"/>
              <a:t>Collect and maintain records of persons taking Supervisor training </a:t>
            </a:r>
          </a:p>
          <a:p>
            <a:r>
              <a:rPr lang="en-US" dirty="0"/>
              <a:t>Submit yearly reports to DHCS</a:t>
            </a:r>
          </a:p>
        </p:txBody>
      </p:sp>
    </p:spTree>
    <p:extLst>
      <p:ext uri="{BB962C8B-B14F-4D97-AF65-F5344CB8AC3E}">
        <p14:creationId xmlns:p14="http://schemas.microsoft.com/office/powerpoint/2010/main" val="2460273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77037-5B25-BD52-87A2-9DE14771347B}"/>
              </a:ext>
            </a:extLst>
          </p:cNvPr>
          <p:cNvSpPr>
            <a:spLocks noGrp="1"/>
          </p:cNvSpPr>
          <p:nvPr>
            <p:ph type="title"/>
          </p:nvPr>
        </p:nvSpPr>
        <p:spPr/>
        <p:txBody>
          <a:bodyPr/>
          <a:lstStyle/>
          <a:p>
            <a:r>
              <a:rPr lang="en-US" dirty="0"/>
              <a:t>Certificant Registry</a:t>
            </a:r>
          </a:p>
        </p:txBody>
      </p:sp>
      <p:sp>
        <p:nvSpPr>
          <p:cNvPr id="3" name="Content Placeholder 2">
            <a:extLst>
              <a:ext uri="{FF2B5EF4-FFF2-40B4-BE49-F238E27FC236}">
                <a16:creationId xmlns:a16="http://schemas.microsoft.com/office/drawing/2014/main" id="{2BA33BAB-CB35-75A5-B9EE-831BE07D0861}"/>
              </a:ext>
            </a:extLst>
          </p:cNvPr>
          <p:cNvSpPr>
            <a:spLocks noGrp="1"/>
          </p:cNvSpPr>
          <p:nvPr>
            <p:ph idx="1"/>
          </p:nvPr>
        </p:nvSpPr>
        <p:spPr/>
        <p:txBody>
          <a:bodyPr/>
          <a:lstStyle/>
          <a:p>
            <a:r>
              <a:rPr lang="en-US" dirty="0"/>
              <a:t>Develop and Maintain Certificant Registry</a:t>
            </a:r>
          </a:p>
          <a:p>
            <a:r>
              <a:rPr lang="en-US" dirty="0"/>
              <a:t>Public-facing</a:t>
            </a:r>
          </a:p>
          <a:p>
            <a:r>
              <a:rPr lang="en-US" dirty="0"/>
              <a:t>Searchable</a:t>
            </a:r>
          </a:p>
          <a:p>
            <a:r>
              <a:rPr lang="en-US" dirty="0"/>
              <a:t>Information on status of certification </a:t>
            </a:r>
          </a:p>
          <a:p>
            <a:endParaRPr lang="en-US" dirty="0"/>
          </a:p>
        </p:txBody>
      </p:sp>
    </p:spTree>
    <p:extLst>
      <p:ext uri="{BB962C8B-B14F-4D97-AF65-F5344CB8AC3E}">
        <p14:creationId xmlns:p14="http://schemas.microsoft.com/office/powerpoint/2010/main" val="17532074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2CF5D-C3E9-11C4-F0FE-C4C5284D8ECB}"/>
              </a:ext>
            </a:extLst>
          </p:cNvPr>
          <p:cNvSpPr>
            <a:spLocks noGrp="1"/>
          </p:cNvSpPr>
          <p:nvPr>
            <p:ph type="title"/>
          </p:nvPr>
        </p:nvSpPr>
        <p:spPr/>
        <p:txBody>
          <a:bodyPr/>
          <a:lstStyle/>
          <a:p>
            <a:r>
              <a:rPr lang="en-US" dirty="0"/>
              <a:t>Complaints, Investigations, Actions, &amp; Appeals</a:t>
            </a:r>
          </a:p>
        </p:txBody>
      </p:sp>
      <p:sp>
        <p:nvSpPr>
          <p:cNvPr id="3" name="Content Placeholder 2">
            <a:extLst>
              <a:ext uri="{FF2B5EF4-FFF2-40B4-BE49-F238E27FC236}">
                <a16:creationId xmlns:a16="http://schemas.microsoft.com/office/drawing/2014/main" id="{E1A06452-727D-F7E7-0347-1706FC0B1610}"/>
              </a:ext>
            </a:extLst>
          </p:cNvPr>
          <p:cNvSpPr>
            <a:spLocks noGrp="1"/>
          </p:cNvSpPr>
          <p:nvPr>
            <p:ph idx="1"/>
          </p:nvPr>
        </p:nvSpPr>
        <p:spPr/>
        <p:txBody>
          <a:bodyPr/>
          <a:lstStyle/>
          <a:p>
            <a:r>
              <a:rPr lang="en-US" dirty="0"/>
              <a:t>In accordance with Code of Ethics for Medi-Cal Peer Support Specialists</a:t>
            </a:r>
          </a:p>
          <a:p>
            <a:r>
              <a:rPr lang="en-US" dirty="0"/>
              <a:t>Review all complaints made against a certified Medi-Cal Peer Support Specialist</a:t>
            </a:r>
          </a:p>
          <a:p>
            <a:r>
              <a:rPr lang="en-US" dirty="0"/>
              <a:t>Take actions against an individual’s certification </a:t>
            </a:r>
          </a:p>
        </p:txBody>
      </p:sp>
    </p:spTree>
    <p:extLst>
      <p:ext uri="{BB962C8B-B14F-4D97-AF65-F5344CB8AC3E}">
        <p14:creationId xmlns:p14="http://schemas.microsoft.com/office/powerpoint/2010/main" val="20598435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2E48A-0FA5-353F-4C6A-EF07DFC55FB1}"/>
              </a:ext>
            </a:extLst>
          </p:cNvPr>
          <p:cNvSpPr>
            <a:spLocks noGrp="1"/>
          </p:cNvSpPr>
          <p:nvPr>
            <p:ph type="title"/>
          </p:nvPr>
        </p:nvSpPr>
        <p:spPr/>
        <p:txBody>
          <a:bodyPr/>
          <a:lstStyle/>
          <a:p>
            <a:r>
              <a:rPr lang="en-US" dirty="0"/>
              <a:t>Program Evaluation</a:t>
            </a:r>
          </a:p>
        </p:txBody>
      </p:sp>
      <p:sp>
        <p:nvSpPr>
          <p:cNvPr id="3" name="Content Placeholder 2">
            <a:extLst>
              <a:ext uri="{FF2B5EF4-FFF2-40B4-BE49-F238E27FC236}">
                <a16:creationId xmlns:a16="http://schemas.microsoft.com/office/drawing/2014/main" id="{5A5C48A3-7D0C-F789-229A-C32F102FFBC6}"/>
              </a:ext>
            </a:extLst>
          </p:cNvPr>
          <p:cNvSpPr>
            <a:spLocks noGrp="1"/>
          </p:cNvSpPr>
          <p:nvPr>
            <p:ph idx="1"/>
          </p:nvPr>
        </p:nvSpPr>
        <p:spPr/>
        <p:txBody>
          <a:bodyPr/>
          <a:lstStyle/>
          <a:p>
            <a:r>
              <a:rPr lang="en-US" dirty="0"/>
              <a:t>Evaluate outcomes for persons who received Peer support services by a certified Medi-Cal Peer Support Specialist</a:t>
            </a:r>
          </a:p>
          <a:p>
            <a:r>
              <a:rPr lang="en-US" dirty="0"/>
              <a:t>Evaluate outcomes and impact on workforce</a:t>
            </a:r>
          </a:p>
        </p:txBody>
      </p:sp>
    </p:spTree>
    <p:extLst>
      <p:ext uri="{BB962C8B-B14F-4D97-AF65-F5344CB8AC3E}">
        <p14:creationId xmlns:p14="http://schemas.microsoft.com/office/powerpoint/2010/main" val="32196462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318B3-EAF5-C72D-F154-1D6D274712B5}"/>
              </a:ext>
            </a:extLst>
          </p:cNvPr>
          <p:cNvSpPr>
            <a:spLocks noGrp="1"/>
          </p:cNvSpPr>
          <p:nvPr>
            <p:ph type="title"/>
          </p:nvPr>
        </p:nvSpPr>
        <p:spPr/>
        <p:txBody>
          <a:bodyPr/>
          <a:lstStyle/>
          <a:p>
            <a:r>
              <a:rPr lang="en-US" dirty="0"/>
              <a:t>How to Apply	</a:t>
            </a:r>
          </a:p>
        </p:txBody>
      </p:sp>
      <p:sp>
        <p:nvSpPr>
          <p:cNvPr id="3" name="Content Placeholder 2">
            <a:extLst>
              <a:ext uri="{FF2B5EF4-FFF2-40B4-BE49-F238E27FC236}">
                <a16:creationId xmlns:a16="http://schemas.microsoft.com/office/drawing/2014/main" id="{59CF91FF-BEA1-69A9-B174-7F80A6EA1DFB}"/>
              </a:ext>
            </a:extLst>
          </p:cNvPr>
          <p:cNvSpPr>
            <a:spLocks noGrp="1"/>
          </p:cNvSpPr>
          <p:nvPr>
            <p:ph idx="1"/>
          </p:nvPr>
        </p:nvSpPr>
        <p:spPr/>
        <p:txBody>
          <a:bodyPr/>
          <a:lstStyle/>
          <a:p>
            <a:r>
              <a:rPr lang="en-US" dirty="0"/>
              <a:t>Go to </a:t>
            </a:r>
            <a:r>
              <a:rPr lang="en-US" dirty="0">
                <a:hlinkClick r:id="rId2" tooltip="California Peer Certification"/>
              </a:rPr>
              <a:t>www.CAPeerCertification.org</a:t>
            </a:r>
            <a:r>
              <a:rPr lang="en-US" dirty="0"/>
              <a:t> for information and registration </a:t>
            </a:r>
          </a:p>
          <a:p>
            <a:r>
              <a:rPr lang="en-US" dirty="0"/>
              <a:t>Fees are currently under development</a:t>
            </a:r>
          </a:p>
          <a:p>
            <a:pPr lvl="1"/>
            <a:r>
              <a:rPr lang="en-US" dirty="0"/>
              <a:t>Anticipated fees, include: 1) application, 2) examination &amp; reexamination, 3) training for certification, 4) renewal of certification</a:t>
            </a:r>
          </a:p>
          <a:p>
            <a:pPr lvl="1"/>
            <a:endParaRPr lang="en-US" dirty="0"/>
          </a:p>
          <a:p>
            <a:endParaRPr lang="en-US" dirty="0"/>
          </a:p>
        </p:txBody>
      </p:sp>
    </p:spTree>
    <p:extLst>
      <p:ext uri="{BB962C8B-B14F-4D97-AF65-F5344CB8AC3E}">
        <p14:creationId xmlns:p14="http://schemas.microsoft.com/office/powerpoint/2010/main" val="3327877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9E4D7-CEBA-D68A-099A-CD50CE7FB029}"/>
              </a:ext>
            </a:extLst>
          </p:cNvPr>
          <p:cNvSpPr>
            <a:spLocks noGrp="1"/>
          </p:cNvSpPr>
          <p:nvPr>
            <p:ph type="title"/>
          </p:nvPr>
        </p:nvSpPr>
        <p:spPr/>
        <p:txBody>
          <a:bodyPr/>
          <a:lstStyle/>
          <a:p>
            <a:r>
              <a:rPr lang="en-US" dirty="0"/>
              <a:t>Contact CalMHSA </a:t>
            </a:r>
          </a:p>
        </p:txBody>
      </p:sp>
      <p:sp>
        <p:nvSpPr>
          <p:cNvPr id="3" name="Content Placeholder 2">
            <a:extLst>
              <a:ext uri="{FF2B5EF4-FFF2-40B4-BE49-F238E27FC236}">
                <a16:creationId xmlns:a16="http://schemas.microsoft.com/office/drawing/2014/main" id="{B164E1FA-0EAD-BB9F-7DB0-12841D1F3AC9}"/>
              </a:ext>
            </a:extLst>
          </p:cNvPr>
          <p:cNvSpPr>
            <a:spLocks noGrp="1"/>
          </p:cNvSpPr>
          <p:nvPr>
            <p:ph idx="1"/>
          </p:nvPr>
        </p:nvSpPr>
        <p:spPr/>
        <p:txBody>
          <a:bodyPr/>
          <a:lstStyle/>
          <a:p>
            <a:r>
              <a:rPr lang="en-US" dirty="0"/>
              <a:t>Email: </a:t>
            </a:r>
            <a:r>
              <a:rPr lang="en-US" dirty="0">
                <a:hlinkClick r:id="rId2"/>
              </a:rPr>
              <a:t>PeerCertification@calmhsa.org</a:t>
            </a:r>
            <a:endParaRPr lang="en-US" dirty="0"/>
          </a:p>
          <a:p>
            <a:r>
              <a:rPr lang="en-US" dirty="0"/>
              <a:t>Thank you  </a:t>
            </a:r>
          </a:p>
        </p:txBody>
      </p:sp>
    </p:spTree>
    <p:extLst>
      <p:ext uri="{BB962C8B-B14F-4D97-AF65-F5344CB8AC3E}">
        <p14:creationId xmlns:p14="http://schemas.microsoft.com/office/powerpoint/2010/main" val="14435377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shot of where questions can be entered in Go To Webinar" title="Go To Webinar">
            <a:extLst>
              <a:ext uri="{FF2B5EF4-FFF2-40B4-BE49-F238E27FC236}">
                <a16:creationId xmlns:a16="http://schemas.microsoft.com/office/drawing/2014/main" id="{C65E9C2D-0CE5-4EDA-936B-8E8CB92C0466}"/>
              </a:ext>
            </a:extLst>
          </p:cNvPr>
          <p:cNvPicPr>
            <a:picLocks noChangeAspect="1"/>
          </p:cNvPicPr>
          <p:nvPr/>
        </p:nvPicPr>
        <p:blipFill>
          <a:blip r:embed="rId2"/>
          <a:stretch>
            <a:fillRect/>
          </a:stretch>
        </p:blipFill>
        <p:spPr>
          <a:xfrm>
            <a:off x="7224082" y="480637"/>
            <a:ext cx="3781948" cy="6274787"/>
          </a:xfrm>
          <a:prstGeom prst="rect">
            <a:avLst/>
          </a:prstGeom>
        </p:spPr>
      </p:pic>
      <p:sp>
        <p:nvSpPr>
          <p:cNvPr id="6" name="Arrow: Right 5" descr="Blue arrow directing to questions box" title="Blue arrow">
            <a:extLst>
              <a:ext uri="{FF2B5EF4-FFF2-40B4-BE49-F238E27FC236}">
                <a16:creationId xmlns:a16="http://schemas.microsoft.com/office/drawing/2014/main" id="{541B77B6-5920-4706-BAF4-1FB49F66E35D}"/>
              </a:ext>
            </a:extLst>
          </p:cNvPr>
          <p:cNvSpPr/>
          <p:nvPr/>
        </p:nvSpPr>
        <p:spPr>
          <a:xfrm>
            <a:off x="5025189" y="4642685"/>
            <a:ext cx="2141621"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3C38895-299D-4BED-AA4A-45F0B68F26F7}"/>
              </a:ext>
            </a:extLst>
          </p:cNvPr>
          <p:cNvSpPr>
            <a:spLocks noGrp="1"/>
          </p:cNvSpPr>
          <p:nvPr>
            <p:ph idx="1"/>
          </p:nvPr>
        </p:nvSpPr>
        <p:spPr>
          <a:xfrm>
            <a:off x="849086" y="2114550"/>
            <a:ext cx="5246914" cy="4262187"/>
          </a:xfrm>
        </p:spPr>
        <p:txBody>
          <a:bodyPr>
            <a:normAutofit lnSpcReduction="10000"/>
          </a:bodyPr>
          <a:lstStyle/>
          <a:p>
            <a:r>
              <a:rPr lang="en-US" dirty="0"/>
              <a:t>Please submit your questions through the </a:t>
            </a:r>
            <a:r>
              <a:rPr lang="en-US" dirty="0" err="1"/>
              <a:t>GoToWebinar</a:t>
            </a:r>
            <a:r>
              <a:rPr lang="en-US" dirty="0"/>
              <a:t> portal.</a:t>
            </a:r>
          </a:p>
          <a:p>
            <a:r>
              <a:rPr lang="en-US" dirty="0"/>
              <a:t>Questions after the presentation regarding the peers benefit may be submitted to your County Support Liaison.</a:t>
            </a:r>
          </a:p>
        </p:txBody>
      </p:sp>
      <p:sp>
        <p:nvSpPr>
          <p:cNvPr id="2" name="Title 1">
            <a:extLst>
              <a:ext uri="{FF2B5EF4-FFF2-40B4-BE49-F238E27FC236}">
                <a16:creationId xmlns:a16="http://schemas.microsoft.com/office/drawing/2014/main" id="{BE281966-0BEE-40FD-8291-B35001128E76}"/>
              </a:ext>
            </a:extLst>
          </p:cNvPr>
          <p:cNvSpPr>
            <a:spLocks noGrp="1"/>
          </p:cNvSpPr>
          <p:nvPr>
            <p:ph type="title"/>
          </p:nvPr>
        </p:nvSpPr>
        <p:spPr/>
        <p:txBody>
          <a:bodyPr/>
          <a:lstStyle/>
          <a:p>
            <a:r>
              <a:rPr lang="en-US"/>
              <a:t>Questions</a:t>
            </a:r>
          </a:p>
        </p:txBody>
      </p:sp>
    </p:spTree>
    <p:extLst>
      <p:ext uri="{BB962C8B-B14F-4D97-AF65-F5344CB8AC3E}">
        <p14:creationId xmlns:p14="http://schemas.microsoft.com/office/powerpoint/2010/main" val="2496306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91AC8-048B-473C-BDF9-69A62B76E932}"/>
              </a:ext>
            </a:extLst>
          </p:cNvPr>
          <p:cNvSpPr>
            <a:spLocks noGrp="1"/>
          </p:cNvSpPr>
          <p:nvPr>
            <p:ph type="title"/>
          </p:nvPr>
        </p:nvSpPr>
        <p:spPr/>
        <p:txBody>
          <a:bodyPr/>
          <a:lstStyle/>
          <a:p>
            <a:r>
              <a:rPr lang="en-US"/>
              <a:t>Featured Presenters</a:t>
            </a:r>
          </a:p>
        </p:txBody>
      </p:sp>
      <p:sp>
        <p:nvSpPr>
          <p:cNvPr id="3" name="Content Placeholder 2">
            <a:extLst>
              <a:ext uri="{FF2B5EF4-FFF2-40B4-BE49-F238E27FC236}">
                <a16:creationId xmlns:a16="http://schemas.microsoft.com/office/drawing/2014/main" id="{10DDDDB4-6F31-47FA-8E90-6C3DE8B25FB0}"/>
              </a:ext>
            </a:extLst>
          </p:cNvPr>
          <p:cNvSpPr>
            <a:spLocks noGrp="1"/>
          </p:cNvSpPr>
          <p:nvPr>
            <p:ph idx="1"/>
          </p:nvPr>
        </p:nvSpPr>
        <p:spPr>
          <a:xfrm>
            <a:off x="838200" y="2209799"/>
            <a:ext cx="10515600" cy="4020879"/>
          </a:xfrm>
        </p:spPr>
        <p:txBody>
          <a:bodyPr vert="horz" lIns="91440" tIns="45720" rIns="91440" bIns="45720" numCol="1" rtlCol="0" anchor="t">
            <a:normAutofit fontScale="85000" lnSpcReduction="20000"/>
          </a:bodyPr>
          <a:lstStyle/>
          <a:p>
            <a:r>
              <a:rPr lang="en-US" sz="3300" b="1" dirty="0">
                <a:latin typeface="Segoe UI"/>
                <a:cs typeface="Segoe UI"/>
              </a:rPr>
              <a:t>Ali Marzolf</a:t>
            </a:r>
            <a:r>
              <a:rPr lang="en-US" sz="3300" dirty="0">
                <a:latin typeface="Segoe UI"/>
                <a:cs typeface="Segoe UI"/>
              </a:rPr>
              <a:t>, </a:t>
            </a:r>
            <a:r>
              <a:rPr lang="en-US" sz="3300" i="1" dirty="0">
                <a:latin typeface="Segoe UI"/>
                <a:cs typeface="Segoe UI"/>
              </a:rPr>
              <a:t>Senior Policy Consultant, </a:t>
            </a:r>
            <a:r>
              <a:rPr lang="en-US" sz="3300" dirty="0">
                <a:latin typeface="Segoe UI"/>
                <a:cs typeface="Segoe UI"/>
              </a:rPr>
              <a:t>Integrated Care</a:t>
            </a:r>
            <a:r>
              <a:rPr lang="en-US" sz="3300" i="1" dirty="0">
                <a:latin typeface="Segoe UI"/>
                <a:cs typeface="Segoe UI"/>
              </a:rPr>
              <a:t>, </a:t>
            </a:r>
            <a:r>
              <a:rPr lang="en-US" sz="3300" dirty="0">
                <a:latin typeface="Segoe UI"/>
                <a:cs typeface="Segoe UI"/>
              </a:rPr>
              <a:t>Aurrera Health Group</a:t>
            </a:r>
          </a:p>
          <a:p>
            <a:r>
              <a:rPr lang="en-US" sz="3300" b="1" dirty="0">
                <a:latin typeface="Segoe UI"/>
                <a:cs typeface="Segoe UI"/>
              </a:rPr>
              <a:t>Kristen </a:t>
            </a:r>
            <a:r>
              <a:rPr lang="en-US" sz="3300" b="1" dirty="0" err="1">
                <a:latin typeface="Segoe UI"/>
                <a:cs typeface="Segoe UI"/>
              </a:rPr>
              <a:t>Mungcal</a:t>
            </a:r>
            <a:r>
              <a:rPr lang="en-US" sz="3300" b="1" dirty="0">
                <a:latin typeface="Segoe UI"/>
                <a:cs typeface="Segoe UI"/>
              </a:rPr>
              <a:t>, </a:t>
            </a:r>
            <a:r>
              <a:rPr lang="en-US" sz="3300" i="1" dirty="0">
                <a:latin typeface="Segoe UI"/>
                <a:cs typeface="Segoe UI"/>
              </a:rPr>
              <a:t>Program Manager, </a:t>
            </a:r>
            <a:r>
              <a:rPr lang="en-US" sz="3300" dirty="0">
                <a:latin typeface="Segoe UI"/>
                <a:cs typeface="Segoe UI"/>
              </a:rPr>
              <a:t>Department of Behavioral Health, San Bernardino County</a:t>
            </a:r>
            <a:endParaRPr lang="en-US" sz="3300" b="1" dirty="0">
              <a:latin typeface="Segoe UI"/>
              <a:cs typeface="Segoe UI"/>
            </a:endParaRPr>
          </a:p>
          <a:p>
            <a:r>
              <a:rPr lang="en-US" sz="3300" b="1" dirty="0">
                <a:latin typeface="Segoe UI"/>
                <a:cs typeface="Segoe UI"/>
              </a:rPr>
              <a:t>Lucero Robles, </a:t>
            </a:r>
            <a:r>
              <a:rPr lang="en-US" sz="3300" dirty="0">
                <a:latin typeface="Segoe UI"/>
                <a:cs typeface="Segoe UI"/>
              </a:rPr>
              <a:t>LCSW, </a:t>
            </a:r>
            <a:r>
              <a:rPr lang="en-US" sz="3300" i="1" dirty="0">
                <a:latin typeface="Segoe UI"/>
                <a:cs typeface="Segoe UI"/>
              </a:rPr>
              <a:t>Quality Assurance Director, </a:t>
            </a:r>
            <a:r>
              <a:rPr lang="en-US" sz="3300" dirty="0">
                <a:latin typeface="Segoe UI"/>
                <a:cs typeface="Segoe UI"/>
              </a:rPr>
              <a:t>California Mental Health Services Authority (</a:t>
            </a:r>
            <a:r>
              <a:rPr lang="en-US" sz="3300" dirty="0" err="1">
                <a:latin typeface="Segoe UI"/>
                <a:cs typeface="Segoe UI"/>
              </a:rPr>
              <a:t>CalMHSA</a:t>
            </a:r>
            <a:r>
              <a:rPr lang="en-US" sz="3300" dirty="0">
                <a:latin typeface="Segoe UI"/>
                <a:cs typeface="Segoe UI"/>
              </a:rPr>
              <a:t>)</a:t>
            </a:r>
          </a:p>
          <a:p>
            <a:r>
              <a:rPr lang="en-US" sz="3300" b="1" dirty="0">
                <a:latin typeface="Segoe UI"/>
                <a:cs typeface="Segoe UI"/>
              </a:rPr>
              <a:t>Alexandria Simpson, </a:t>
            </a:r>
            <a:r>
              <a:rPr lang="en-US" sz="3300" i="1" dirty="0">
                <a:latin typeface="Segoe UI"/>
                <a:cs typeface="Segoe UI"/>
              </a:rPr>
              <a:t>Program Implementation Section Manager, </a:t>
            </a:r>
            <a:r>
              <a:rPr lang="en-US" sz="3300" dirty="0">
                <a:latin typeface="Segoe UI"/>
                <a:cs typeface="Segoe UI"/>
              </a:rPr>
              <a:t>Department of Health Care Services (DHCS)</a:t>
            </a:r>
            <a:endParaRPr lang="en-US" sz="3300" b="1" dirty="0">
              <a:latin typeface="Segoe UI"/>
              <a:cs typeface="Segoe UI"/>
            </a:endParaRPr>
          </a:p>
          <a:p>
            <a:endParaRPr lang="en-US" sz="2400" dirty="0">
              <a:latin typeface="Segoe UI"/>
              <a:cs typeface="Segoe UI"/>
            </a:endParaRPr>
          </a:p>
          <a:p>
            <a:endParaRPr lang="en-US" sz="2400" dirty="0"/>
          </a:p>
          <a:p>
            <a:pPr marL="0" indent="0">
              <a:buNone/>
            </a:pPr>
            <a:endParaRPr lang="en-US" sz="3300" dirty="0">
              <a:latin typeface="Segoe UI"/>
              <a:cs typeface="Segoe UI"/>
            </a:endParaRPr>
          </a:p>
          <a:p>
            <a:endParaRPr lang="en-US" sz="2800" dirty="0">
              <a:latin typeface="Segoe UI"/>
              <a:cs typeface="Segoe UI"/>
            </a:endParaRPr>
          </a:p>
          <a:p>
            <a:endParaRPr lang="en-US" dirty="0"/>
          </a:p>
        </p:txBody>
      </p:sp>
    </p:spTree>
    <p:extLst>
      <p:ext uri="{BB962C8B-B14F-4D97-AF65-F5344CB8AC3E}">
        <p14:creationId xmlns:p14="http://schemas.microsoft.com/office/powerpoint/2010/main" val="1799184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4CB04-C3E8-4C74-B963-E3568A9DCA3E}"/>
              </a:ext>
            </a:extLst>
          </p:cNvPr>
          <p:cNvSpPr>
            <a:spLocks noGrp="1"/>
          </p:cNvSpPr>
          <p:nvPr>
            <p:ph type="title"/>
          </p:nvPr>
        </p:nvSpPr>
        <p:spPr/>
        <p:txBody>
          <a:bodyPr/>
          <a:lstStyle/>
          <a:p>
            <a:r>
              <a:rPr lang="en-US"/>
              <a:t>Agenda</a:t>
            </a:r>
          </a:p>
        </p:txBody>
      </p:sp>
      <p:sp>
        <p:nvSpPr>
          <p:cNvPr id="3" name="Content Placeholder 2">
            <a:extLst>
              <a:ext uri="{FF2B5EF4-FFF2-40B4-BE49-F238E27FC236}">
                <a16:creationId xmlns:a16="http://schemas.microsoft.com/office/drawing/2014/main" id="{F41B5E75-60DB-4991-BED6-0A4883A875A9}"/>
              </a:ext>
            </a:extLst>
          </p:cNvPr>
          <p:cNvSpPr>
            <a:spLocks noGrp="1"/>
          </p:cNvSpPr>
          <p:nvPr>
            <p:ph idx="1"/>
          </p:nvPr>
        </p:nvSpPr>
        <p:spPr/>
        <p:txBody>
          <a:bodyPr>
            <a:normAutofit/>
          </a:bodyPr>
          <a:lstStyle/>
          <a:p>
            <a:r>
              <a:rPr lang="en-US" dirty="0"/>
              <a:t>Department of Health Care Services (DHCS)</a:t>
            </a:r>
          </a:p>
          <a:p>
            <a:r>
              <a:rPr lang="en-US" dirty="0"/>
              <a:t>County</a:t>
            </a:r>
          </a:p>
          <a:p>
            <a:r>
              <a:rPr lang="en-US" dirty="0"/>
              <a:t>Certification Entity (</a:t>
            </a:r>
            <a:r>
              <a:rPr lang="en-US" dirty="0" err="1"/>
              <a:t>CalMHSA</a:t>
            </a:r>
            <a:r>
              <a:rPr lang="en-US" dirty="0"/>
              <a:t>)</a:t>
            </a:r>
          </a:p>
          <a:p>
            <a:r>
              <a:rPr lang="en-US" dirty="0"/>
              <a:t>Questions</a:t>
            </a:r>
          </a:p>
          <a:p>
            <a:endParaRPr lang="en-US" dirty="0"/>
          </a:p>
          <a:p>
            <a:endParaRPr lang="en-US" dirty="0"/>
          </a:p>
        </p:txBody>
      </p:sp>
    </p:spTree>
    <p:extLst>
      <p:ext uri="{BB962C8B-B14F-4D97-AF65-F5344CB8AC3E}">
        <p14:creationId xmlns:p14="http://schemas.microsoft.com/office/powerpoint/2010/main" val="3243507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D46EFAC-B367-7CC2-A679-2F5BD99C28E1}"/>
              </a:ext>
            </a:extLst>
          </p:cNvPr>
          <p:cNvSpPr txBox="1"/>
          <p:nvPr/>
        </p:nvSpPr>
        <p:spPr>
          <a:xfrm>
            <a:off x="4648200" y="5065264"/>
            <a:ext cx="7067551" cy="646331"/>
          </a:xfrm>
          <a:prstGeom prst="rect">
            <a:avLst/>
          </a:prstGeom>
          <a:noFill/>
        </p:spPr>
        <p:txBody>
          <a:bodyPr wrap="square" lIns="91440" tIns="45720" rIns="91440" bIns="45720" anchor="t">
            <a:spAutoFit/>
          </a:bodyPr>
          <a:lstStyle/>
          <a:p>
            <a:r>
              <a:rPr lang="en-US" b="1" dirty="0">
                <a:latin typeface="Segoe UI" panose="020B0502040204020203" pitchFamily="34" charset="0"/>
                <a:cs typeface="Segoe UI" panose="020B0502040204020203" pitchFamily="34" charset="0"/>
              </a:rPr>
              <a:t>Alexandria Simpson, Program Implementation Section Manager </a:t>
            </a:r>
          </a:p>
          <a:p>
            <a:r>
              <a:rPr lang="en-US" dirty="0">
                <a:latin typeface="Segoe UI" panose="020B0502040204020203" pitchFamily="34" charset="0"/>
                <a:cs typeface="Segoe UI" panose="020B0502040204020203" pitchFamily="34" charset="0"/>
              </a:rPr>
              <a:t>Department of Health Care Services (DHCS)</a:t>
            </a:r>
            <a:endParaRPr lang="en-US" b="1" dirty="0">
              <a:latin typeface="Segoe UI" panose="020B0502040204020203" pitchFamily="34" charset="0"/>
              <a:cs typeface="Segoe UI" panose="020B0502040204020203" pitchFamily="34" charset="0"/>
            </a:endParaRPr>
          </a:p>
        </p:txBody>
      </p:sp>
      <p:sp>
        <p:nvSpPr>
          <p:cNvPr id="2" name="Title 1">
            <a:extLst>
              <a:ext uri="{FF2B5EF4-FFF2-40B4-BE49-F238E27FC236}">
                <a16:creationId xmlns:a16="http://schemas.microsoft.com/office/drawing/2014/main" id="{BDA67183-23E5-14E2-BFD8-FEEA1A31C612}"/>
              </a:ext>
            </a:extLst>
          </p:cNvPr>
          <p:cNvSpPr>
            <a:spLocks noGrp="1"/>
          </p:cNvSpPr>
          <p:nvPr>
            <p:ph type="title"/>
          </p:nvPr>
        </p:nvSpPr>
        <p:spPr/>
        <p:txBody>
          <a:bodyPr>
            <a:normAutofit fontScale="90000"/>
          </a:bodyPr>
          <a:lstStyle/>
          <a:p>
            <a:r>
              <a:rPr lang="en-US" dirty="0">
                <a:latin typeface="Segoe UI"/>
                <a:cs typeface="Segoe UI"/>
              </a:rPr>
              <a:t>Department of Health Care Services (DHCS)</a:t>
            </a:r>
          </a:p>
        </p:txBody>
      </p:sp>
    </p:spTree>
    <p:extLst>
      <p:ext uri="{BB962C8B-B14F-4D97-AF65-F5344CB8AC3E}">
        <p14:creationId xmlns:p14="http://schemas.microsoft.com/office/powerpoint/2010/main" val="3487141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80097-21A7-4D03-8E5C-19F31C9FA4B4}"/>
              </a:ext>
            </a:extLst>
          </p:cNvPr>
          <p:cNvSpPr>
            <a:spLocks noGrp="1"/>
          </p:cNvSpPr>
          <p:nvPr>
            <p:ph type="title"/>
          </p:nvPr>
        </p:nvSpPr>
        <p:spPr/>
        <p:txBody>
          <a:bodyPr/>
          <a:lstStyle/>
          <a:p>
            <a:r>
              <a:rPr lang="en-US"/>
              <a:t>Senate Bill 803</a:t>
            </a:r>
          </a:p>
        </p:txBody>
      </p:sp>
      <p:sp>
        <p:nvSpPr>
          <p:cNvPr id="3" name="Content Placeholder 2">
            <a:extLst>
              <a:ext uri="{FF2B5EF4-FFF2-40B4-BE49-F238E27FC236}">
                <a16:creationId xmlns:a16="http://schemas.microsoft.com/office/drawing/2014/main" id="{C9D2F816-4CDF-4257-92EA-147EA14F1710}"/>
              </a:ext>
            </a:extLst>
          </p:cNvPr>
          <p:cNvSpPr>
            <a:spLocks noGrp="1"/>
          </p:cNvSpPr>
          <p:nvPr>
            <p:ph idx="1"/>
          </p:nvPr>
        </p:nvSpPr>
        <p:spPr>
          <a:xfrm>
            <a:off x="726256" y="1691470"/>
            <a:ext cx="10515600" cy="4351338"/>
          </a:xfrm>
        </p:spPr>
        <p:txBody>
          <a:bodyPr vert="horz" lIns="91440" tIns="45720" rIns="91440" bIns="45720" rtlCol="0" anchor="t">
            <a:noAutofit/>
          </a:bodyPr>
          <a:lstStyle/>
          <a:p>
            <a:r>
              <a:rPr lang="en-US" sz="2000" dirty="0">
                <a:latin typeface="Segoe UI"/>
                <a:cs typeface="Segoe UI"/>
              </a:rPr>
              <a:t>Senate Bill 803 (SB 803) (Beall, Chapter 150, Statutes of 2020) authorized DHCS to request federal approvals to add peer support specialists as a Medi-Cal provider type and peer support services as a distinct Medi-Cal benefit in counties opting to implement the service</a:t>
            </a:r>
          </a:p>
          <a:p>
            <a:r>
              <a:rPr lang="en-US" sz="2000" dirty="0">
                <a:latin typeface="Segoe UI"/>
                <a:cs typeface="Segoe UI"/>
              </a:rPr>
              <a:t>Accordingly, DHCS requested federal approvals through the State Plan Amendment (SPA) process and received approvals from CMS in December 2021</a:t>
            </a:r>
          </a:p>
          <a:p>
            <a:pPr lvl="1"/>
            <a:r>
              <a:rPr lang="en-US" sz="1800" dirty="0">
                <a:solidFill>
                  <a:srgbClr val="0000FF"/>
                </a:solidFill>
                <a:latin typeface="Segoe UI"/>
                <a:cs typeface="Segoe UI"/>
                <a:hlinkClick r:id="rId3"/>
              </a:rPr>
              <a:t>SPA 20-0006-A</a:t>
            </a:r>
            <a:endParaRPr lang="en-US" sz="1800" dirty="0">
              <a:solidFill>
                <a:srgbClr val="0000FF"/>
              </a:solidFill>
              <a:latin typeface="Segoe UI"/>
              <a:cs typeface="Segoe UI"/>
            </a:endParaRPr>
          </a:p>
          <a:p>
            <a:pPr lvl="1"/>
            <a:r>
              <a:rPr lang="en-US" sz="1800" dirty="0">
                <a:solidFill>
                  <a:srgbClr val="0000FF"/>
                </a:solidFill>
                <a:latin typeface="Segoe UI"/>
                <a:cs typeface="Segoe UI"/>
                <a:hlinkClick r:id="rId4"/>
              </a:rPr>
              <a:t>SPA 21-0058</a:t>
            </a:r>
            <a:endParaRPr lang="en-US" sz="1800" dirty="0">
              <a:solidFill>
                <a:srgbClr val="0000FF"/>
              </a:solidFill>
              <a:latin typeface="Segoe UI"/>
              <a:cs typeface="Segoe UI"/>
            </a:endParaRPr>
          </a:p>
          <a:p>
            <a:pPr lvl="1"/>
            <a:r>
              <a:rPr lang="en-US" sz="1800" dirty="0">
                <a:solidFill>
                  <a:srgbClr val="0000FF"/>
                </a:solidFill>
                <a:latin typeface="Segoe UI"/>
                <a:cs typeface="Segoe UI"/>
                <a:hlinkClick r:id="rId4"/>
              </a:rPr>
              <a:t>SPA 21-0051</a:t>
            </a:r>
            <a:endParaRPr lang="en-US" sz="1800" dirty="0">
              <a:solidFill>
                <a:srgbClr val="0000FF"/>
              </a:solidFill>
              <a:latin typeface="Segoe UI"/>
              <a:cs typeface="Segoe UI"/>
            </a:endParaRPr>
          </a:p>
          <a:p>
            <a:r>
              <a:rPr lang="en-US" sz="2000" dirty="0">
                <a:latin typeface="Segoe UI"/>
                <a:cs typeface="Segoe UI"/>
              </a:rPr>
              <a:t>Effective July 1, 2022, peer support specialist services will be an optional behavioral health Medi-Cal benefit in California that can be implemented within DMC, DMC-ODS, and/or the SMHS delivery systems</a:t>
            </a:r>
          </a:p>
        </p:txBody>
      </p:sp>
    </p:spTree>
    <p:extLst>
      <p:ext uri="{BB962C8B-B14F-4D97-AF65-F5344CB8AC3E}">
        <p14:creationId xmlns:p14="http://schemas.microsoft.com/office/powerpoint/2010/main" val="2061554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80097-21A7-4D03-8E5C-19F31C9FA4B4}"/>
              </a:ext>
            </a:extLst>
          </p:cNvPr>
          <p:cNvSpPr>
            <a:spLocks noGrp="1"/>
          </p:cNvSpPr>
          <p:nvPr>
            <p:ph type="title"/>
          </p:nvPr>
        </p:nvSpPr>
        <p:spPr/>
        <p:txBody>
          <a:bodyPr/>
          <a:lstStyle/>
          <a:p>
            <a:r>
              <a:rPr lang="en-US"/>
              <a:t>Peer Support Specialist Certification</a:t>
            </a:r>
          </a:p>
        </p:txBody>
      </p:sp>
      <p:sp>
        <p:nvSpPr>
          <p:cNvPr id="3" name="Content Placeholder 2">
            <a:extLst>
              <a:ext uri="{FF2B5EF4-FFF2-40B4-BE49-F238E27FC236}">
                <a16:creationId xmlns:a16="http://schemas.microsoft.com/office/drawing/2014/main" id="{C9D2F816-4CDF-4257-92EA-147EA14F1710}"/>
              </a:ext>
            </a:extLst>
          </p:cNvPr>
          <p:cNvSpPr>
            <a:spLocks noGrp="1"/>
          </p:cNvSpPr>
          <p:nvPr>
            <p:ph idx="1"/>
          </p:nvPr>
        </p:nvSpPr>
        <p:spPr>
          <a:xfrm>
            <a:off x="838200" y="1527697"/>
            <a:ext cx="10515600" cy="4351338"/>
          </a:xfrm>
        </p:spPr>
        <p:txBody>
          <a:bodyPr/>
          <a:lstStyle/>
          <a:p>
            <a:r>
              <a:rPr lang="en-US" dirty="0"/>
              <a:t>Review and approve certification, supervision, and continuing education curriculum submitted by counties or designated entity. </a:t>
            </a:r>
          </a:p>
          <a:p>
            <a:r>
              <a:rPr lang="en-US" dirty="0"/>
              <a:t>Review and approve implementation plan for Medi-Cal Peer Support Specialist Certification Program.</a:t>
            </a:r>
          </a:p>
        </p:txBody>
      </p:sp>
    </p:spTree>
    <p:extLst>
      <p:ext uri="{BB962C8B-B14F-4D97-AF65-F5344CB8AC3E}">
        <p14:creationId xmlns:p14="http://schemas.microsoft.com/office/powerpoint/2010/main" val="1505483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80097-21A7-4D03-8E5C-19F31C9FA4B4}"/>
              </a:ext>
            </a:extLst>
          </p:cNvPr>
          <p:cNvSpPr>
            <a:spLocks noGrp="1"/>
          </p:cNvSpPr>
          <p:nvPr>
            <p:ph type="title"/>
          </p:nvPr>
        </p:nvSpPr>
        <p:spPr/>
        <p:txBody>
          <a:bodyPr/>
          <a:lstStyle/>
          <a:p>
            <a:r>
              <a:rPr lang="en-US"/>
              <a:t>Peer Support Services Benefit</a:t>
            </a:r>
          </a:p>
        </p:txBody>
      </p:sp>
      <p:sp>
        <p:nvSpPr>
          <p:cNvPr id="3" name="Content Placeholder 2">
            <a:extLst>
              <a:ext uri="{FF2B5EF4-FFF2-40B4-BE49-F238E27FC236}">
                <a16:creationId xmlns:a16="http://schemas.microsoft.com/office/drawing/2014/main" id="{C9D2F816-4CDF-4257-92EA-147EA14F1710}"/>
              </a:ext>
            </a:extLst>
          </p:cNvPr>
          <p:cNvSpPr>
            <a:spLocks noGrp="1"/>
          </p:cNvSpPr>
          <p:nvPr>
            <p:ph idx="1"/>
          </p:nvPr>
        </p:nvSpPr>
        <p:spPr>
          <a:xfrm>
            <a:off x="838200" y="1527697"/>
            <a:ext cx="10515600" cy="4351338"/>
          </a:xfrm>
        </p:spPr>
        <p:txBody>
          <a:bodyPr/>
          <a:lstStyle/>
          <a:p>
            <a:r>
              <a:rPr lang="en-US" dirty="0"/>
              <a:t>Ensure that appropriate federal authorities are in place for reimbursement of Medi-Cal Peer Support Services</a:t>
            </a:r>
          </a:p>
          <a:p>
            <a:r>
              <a:rPr lang="en-US" dirty="0"/>
              <a:t>Determine rates for DMC</a:t>
            </a:r>
          </a:p>
          <a:p>
            <a:r>
              <a:rPr lang="en-US" dirty="0"/>
              <a:t>Review and approve DMC-ODS rates</a:t>
            </a:r>
          </a:p>
        </p:txBody>
      </p:sp>
    </p:spTree>
    <p:extLst>
      <p:ext uri="{BB962C8B-B14F-4D97-AF65-F5344CB8AC3E}">
        <p14:creationId xmlns:p14="http://schemas.microsoft.com/office/powerpoint/2010/main" val="35512733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c1c1dc04-eeda-4b6e-b2df-40979f5da1d3">
      <UserInfo>
        <DisplayName>Cristo, Erika@DHCS</DisplayName>
        <AccountId>27</AccountId>
        <AccountType/>
      </UserInfo>
      <UserInfo>
        <DisplayName>Raynak, Jesse@DHCS</DisplayName>
        <AccountId>13</AccountId>
        <AccountType/>
      </UserInfo>
    </SharedWithUsers>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11</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Community Services</TermName>
          <TermId xmlns="http://schemas.microsoft.com/office/infopath/2007/PartnerControls">c23dee46-a4de-4c29-8bbc-79830d9e7d7c</TermId>
        </TermInfo>
      </Terms>
    </o68eaf9243684232b2418c37bbb152dc>
    <Abstract xmlns="69bc34b3-1921-46c7-8c7a-d18363374b4b" xsi:nil="true"/>
    <PublishingContactName xmlns="http://schemas.microsoft.com/sharepoint/v3" xsi:nil="true"/>
    <TAGAge xmlns="69bc34b3-1921-46c7-8c7a-d18363374b4b" xsi:nil="true"/>
    <_dlc_DocId xmlns="69bc34b3-1921-46c7-8c7a-d18363374b4b">DHCSDOC-1797567310-5461</_dlc_DocId>
    <_dlc_DocIdUrl xmlns="69bc34b3-1921-46c7-8c7a-d18363374b4b">
      <Url>https://dhcscagovauthoring/_layouts/15/DocIdRedir.aspx?ID=DHCSDOC-1797567310-5461</Url>
      <Description>DHCSDOC-1797567310-5461</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DHCS Document" ma:contentTypeID="0x010100EEE380F46F125946A8B4C4C90D9FFCDC005D6794E1005A074DB3CDA58DCE25DF47" ma:contentTypeVersion="36" ma:contentTypeDescription="This is the Custom Document Type for use by DHCS" ma:contentTypeScope="" ma:versionID="e010d2b10ad45bd5e3805be7a36056ef">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d15d598dc21e39b185848f333fe21660"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c5141bb9-a4dc-4ae4-b00f-eda7f03420e3"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2347612E-CB06-47F2-9D32-531367606F56}">
  <ds:schemaRefs>
    <ds:schemaRef ds:uri="http://schemas.microsoft.com/sharepoint/v3/contenttype/forms"/>
  </ds:schemaRefs>
</ds:datastoreItem>
</file>

<file path=customXml/itemProps2.xml><?xml version="1.0" encoding="utf-8"?>
<ds:datastoreItem xmlns:ds="http://schemas.openxmlformats.org/officeDocument/2006/customXml" ds:itemID="{3C6F0427-294D-43F6-9A26-27064C807C14}">
  <ds:schemaRefs>
    <ds:schemaRef ds:uri="http://purl.org/dc/elements/1.1/"/>
    <ds:schemaRef ds:uri="http://schemas.microsoft.com/office/2006/documentManagement/types"/>
    <ds:schemaRef ds:uri="704b5b87-0fa9-4c87-95e5-f1c831798f2e"/>
    <ds:schemaRef ds:uri="42921964-0bfe-4de0-8e77-9d8ca6921961"/>
    <ds:schemaRef ds:uri="http://purl.org/dc/terms/"/>
    <ds:schemaRef ds:uri="http://schemas.openxmlformats.org/package/2006/metadata/core-properties"/>
    <ds:schemaRef ds:uri="http://purl.org/dc/dcmitype/"/>
    <ds:schemaRef ds:uri="http://schemas.microsoft.com/office/infopath/2007/PartnerControl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80B070DE-6362-4C0C-90B0-79D6D02096AB}"/>
</file>

<file path=customXml/itemProps4.xml><?xml version="1.0" encoding="utf-8"?>
<ds:datastoreItem xmlns:ds="http://schemas.openxmlformats.org/officeDocument/2006/customXml" ds:itemID="{93816EA1-DBA4-44CA-BF4D-75BBCBAF5A7B}"/>
</file>

<file path=docProps/app.xml><?xml version="1.0" encoding="utf-8"?>
<Properties xmlns="http://schemas.openxmlformats.org/officeDocument/2006/extended-properties" xmlns:vt="http://schemas.openxmlformats.org/officeDocument/2006/docPropsVTypes">
  <Template/>
  <TotalTime>64</TotalTime>
  <Words>2292</Words>
  <Application>Microsoft Office PowerPoint</Application>
  <PresentationFormat>Widescreen</PresentationFormat>
  <Paragraphs>245</Paragraphs>
  <Slides>36</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Calibri</vt:lpstr>
      <vt:lpstr>Segoe UI</vt:lpstr>
      <vt:lpstr>Wingdings</vt:lpstr>
      <vt:lpstr>Office Theme</vt:lpstr>
      <vt:lpstr>Medi-Cal Peer Support Specialists: Roles and Responsibilities</vt:lpstr>
      <vt:lpstr>Public Health Emergency (PHE) Unwinding</vt:lpstr>
      <vt:lpstr>DHCS PHE Unwind Communications Strategy</vt:lpstr>
      <vt:lpstr>Featured Presenters</vt:lpstr>
      <vt:lpstr>Agenda</vt:lpstr>
      <vt:lpstr>Department of Health Care Services (DHCS)</vt:lpstr>
      <vt:lpstr>Senate Bill 803</vt:lpstr>
      <vt:lpstr>Peer Support Specialist Certification</vt:lpstr>
      <vt:lpstr>Peer Support Services Benefit</vt:lpstr>
      <vt:lpstr>Program Integrity and Reporting</vt:lpstr>
      <vt:lpstr>County</vt:lpstr>
      <vt:lpstr>Benefit: Peer Support Services</vt:lpstr>
      <vt:lpstr>Provider: Peer Support Specialists</vt:lpstr>
      <vt:lpstr>Contractors: Peer Support Services </vt:lpstr>
      <vt:lpstr>External Stakeholders: Peer Support Services</vt:lpstr>
      <vt:lpstr>Beneficiaries: Peer Support Services</vt:lpstr>
      <vt:lpstr>Contact Information</vt:lpstr>
      <vt:lpstr>Certification Entity</vt:lpstr>
      <vt:lpstr>CalMHSA</vt:lpstr>
      <vt:lpstr>Peers Certification  Implementation </vt:lpstr>
      <vt:lpstr>Certifying Entity</vt:lpstr>
      <vt:lpstr>Certifying Entity</vt:lpstr>
      <vt:lpstr>Peer Voice</vt:lpstr>
      <vt:lpstr>Certification and Specializations</vt:lpstr>
      <vt:lpstr>Specializations</vt:lpstr>
      <vt:lpstr>Training Entities</vt:lpstr>
      <vt:lpstr>Supervisor Training</vt:lpstr>
      <vt:lpstr>Exam Development</vt:lpstr>
      <vt:lpstr>Issue Certifications</vt:lpstr>
      <vt:lpstr>Data Collection</vt:lpstr>
      <vt:lpstr>Certificant Registry</vt:lpstr>
      <vt:lpstr>Complaints, Investigations, Actions, &amp; Appeals</vt:lpstr>
      <vt:lpstr>Program Evaluation</vt:lpstr>
      <vt:lpstr>How to Apply </vt:lpstr>
      <vt:lpstr>Contact CalMHSA </vt:lpstr>
      <vt:lpstr>Questions</vt:lpstr>
    </vt:vector>
  </TitlesOfParts>
  <Company>DHCS &amp; CDPH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Peers-Roles-and-Responsibilities-webinar-06-07-22</dc:title>
  <dc:creator>Tkachuk, Katie (DIR-OC) @ DHCS</dc:creator>
  <cp:keywords/>
  <cp:lastModifiedBy>Liu, Becky@DHCS</cp:lastModifiedBy>
  <cp:revision>11</cp:revision>
  <cp:lastPrinted>2019-09-18T16:04:03Z</cp:lastPrinted>
  <dcterms:created xsi:type="dcterms:W3CDTF">2018-04-04T17:42:31Z</dcterms:created>
  <dcterms:modified xsi:type="dcterms:W3CDTF">2022-06-17T18:38:47Z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0x010100EEE380F46F125946A8B4C4C90D9FFCDC005D6794E1005A074DB3CDA58DCE25DF47</vt:lpwstr>
  </property>
  <property fmtid="{D5CDD505-2E9C-101B-9397-08002B2CF9AE}" pid="3" name="_dlc_DocIdItemGuid">
    <vt:lpwstr>f8e4fd84-8f77-46f4-89cd-5130f6787d02</vt:lpwstr>
  </property>
  <property fmtid="{D5CDD505-2E9C-101B-9397-08002B2CF9AE}" pid="4" name="Division">
    <vt:lpwstr>11;#Community Services|c23dee46-a4de-4c29-8bbc-79830d9e7d7c</vt:lpwstr>
  </property>
</Properties>
</file>