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theme/theme1.xml" ContentType="application/vnd.openxmlformats-officedocument.theme+xml"/>
  <Override PartName="/ppt/commentAuthors.xml" ContentType="application/vnd.openxmlformats-officedocument.presentationml.commentAuthors+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docProps/app.xml" ContentType="application/vnd.openxmlformats-officedocument.extended-properties+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49" r:id="rId5"/>
    <p:sldId id="605" r:id="rId6"/>
    <p:sldId id="606" r:id="rId7"/>
    <p:sldId id="367" r:id="rId8"/>
    <p:sldId id="362" r:id="rId9"/>
    <p:sldId id="638" r:id="rId10"/>
    <p:sldId id="639" r:id="rId11"/>
    <p:sldId id="641" r:id="rId12"/>
    <p:sldId id="640" r:id="rId13"/>
    <p:sldId id="642" r:id="rId14"/>
    <p:sldId id="643" r:id="rId15"/>
    <p:sldId id="614" r:id="rId16"/>
    <p:sldId id="644" r:id="rId17"/>
    <p:sldId id="645" r:id="rId18"/>
    <p:sldId id="336" r:id="rId19"/>
    <p:sldId id="629" r:id="rId20"/>
    <p:sldId id="630" r:id="rId21"/>
    <p:sldId id="611" r:id="rId22"/>
    <p:sldId id="628" r:id="rId23"/>
    <p:sldId id="646" r:id="rId24"/>
    <p:sldId id="647" r:id="rId25"/>
    <p:sldId id="648" r:id="rId26"/>
    <p:sldId id="649" r:id="rId27"/>
    <p:sldId id="632" r:id="rId28"/>
    <p:sldId id="637" r:id="rId29"/>
    <p:sldId id="650" r:id="rId30"/>
    <p:sldId id="633" r:id="rId31"/>
    <p:sldId id="651" r:id="rId32"/>
    <p:sldId id="652" r:id="rId33"/>
    <p:sldId id="653" r:id="rId34"/>
    <p:sldId id="634" r:id="rId35"/>
    <p:sldId id="368"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87956E-A3F6-32DE-D786-A021C3173B99}" name="Ali Marzolf" initials="AM" userId="S::Ali@aurrerahealth.com::e8a147d7-7a4d-427a-b636-02a3b7ee3a08" providerId="AD"/>
  <p188:author id="{B529BDE5-72D7-4DA7-01B3-C8C984DC2909}" name="Mia Nafziger" initials="MN" userId="S::Mia@aurrerahealth.com::e5b92a82-e2c5-4111-9f9e-db1da2727a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kachuk, Katie (DIR-OC)@DHCS" initials="TK(" lastIdx="7" clrIdx="0">
    <p:extLst>
      <p:ext uri="{19B8F6BF-5375-455C-9EA6-DF929625EA0E}">
        <p15:presenceInfo xmlns:p15="http://schemas.microsoft.com/office/powerpoint/2012/main" userId="S-1-5-21-746137067-1767777339-682003330-231562"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F7F3"/>
    <a:srgbClr val="62DE80"/>
    <a:srgbClr val="FCF888"/>
    <a:srgbClr val="F28172"/>
    <a:srgbClr val="869DFD"/>
    <a:srgbClr val="97388E"/>
    <a:srgbClr val="C81C45"/>
    <a:srgbClr val="14315A"/>
    <a:srgbClr val="EAE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3341" autoAdjust="0"/>
  </p:normalViewPr>
  <p:slideViewPr>
    <p:cSldViewPr snapToGrid="0">
      <p:cViewPr varScale="1">
        <p:scale>
          <a:sx n="107" d="100"/>
          <a:sy n="107" d="100"/>
        </p:scale>
        <p:origin x="366" y="15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57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dhcs.ca.gov/Documents/CSD_BL/BHIN-21-041.pdf"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hyperlink" Target="https://www.dhcs.ca.gov/Documents/CSD_BL/BHIN-21-041.pdf"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A42EF-5B28-4094-AAA3-6D5E3B81D1B7}"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CC2FCAB4-7E9E-4F7C-92E3-5167E57CA97B}">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SB803 </a:t>
          </a:r>
        </a:p>
        <a:p>
          <a:r>
            <a:rPr lang="en-US" sz="1800" dirty="0">
              <a:solidFill>
                <a:schemeClr val="tx1"/>
              </a:solidFill>
              <a:latin typeface="Segoe UI" panose="020B0502040204020203" pitchFamily="34" charset="0"/>
              <a:cs typeface="Segoe UI" panose="020B0502040204020203" pitchFamily="34" charset="0"/>
            </a:rPr>
            <a:t>Signed Sept. 2020</a:t>
          </a:r>
        </a:p>
      </dgm:t>
      <dgm:extLst>
        <a:ext uri="{E40237B7-FDA0-4F09-8148-C483321AD2D9}">
          <dgm14:cNvPr xmlns:dgm14="http://schemas.microsoft.com/office/drawing/2010/diagram" id="0" name="" descr="Box Graphic 1: &#10;SB803 Signed September 2020. " title="SB803"/>
        </a:ext>
      </dgm:extLst>
    </dgm:pt>
    <dgm:pt modelId="{C910C63A-3248-43F7-B6C9-0399AC35D6E9}" type="parTrans" cxnId="{7F752E9A-6A8F-4219-AE71-5D4194592415}">
      <dgm:prSet/>
      <dgm:spPr/>
      <dgm:t>
        <a:bodyPr/>
        <a:lstStyle/>
        <a:p>
          <a:endParaRPr lang="en-US"/>
        </a:p>
      </dgm:t>
    </dgm:pt>
    <dgm:pt modelId="{C6516ED8-9DF7-469C-AA3B-5A9ACA4D0D4D}" type="sibTrans" cxnId="{7F752E9A-6A8F-4219-AE71-5D4194592415}">
      <dgm:prSet/>
      <dgm:spPr>
        <a:ln>
          <a:solidFill>
            <a:srgbClr val="000000"/>
          </a:solidFill>
        </a:ln>
      </dgm:spPr>
      <dgm:t>
        <a:bodyPr/>
        <a:lstStyle/>
        <a:p>
          <a:endParaRPr lang="en-US"/>
        </a:p>
      </dgm:t>
    </dgm:pt>
    <dgm:pt modelId="{826D5F0A-25E3-4B8E-825B-2197BF82790F}">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CalMHSA elected by counties as the Agency Representing Counties and as Certifying Entity </a:t>
          </a:r>
        </a:p>
      </dgm:t>
      <dgm:extLst>
        <a:ext uri="{E40237B7-FDA0-4F09-8148-C483321AD2D9}">
          <dgm14:cNvPr xmlns:dgm14="http://schemas.microsoft.com/office/drawing/2010/diagram" id="0" name="" descr="Box Graphic 4: &#10;&#10;CalMHSA elected by counties as the Agency Representing Counties and as Certifying Entity. " title="Certifying "/>
        </a:ext>
      </dgm:extLst>
    </dgm:pt>
    <dgm:pt modelId="{1947437D-5463-428B-BBE0-302170CAEE4E}" type="parTrans" cxnId="{2A611FE4-4751-404A-AAC6-DF7AC542E0D4}">
      <dgm:prSet/>
      <dgm:spPr/>
      <dgm:t>
        <a:bodyPr/>
        <a:lstStyle/>
        <a:p>
          <a:endParaRPr lang="en-US"/>
        </a:p>
      </dgm:t>
    </dgm:pt>
    <dgm:pt modelId="{D02083FA-1499-47E4-BF92-671196534DFC}" type="sibTrans" cxnId="{2A611FE4-4751-404A-AAC6-DF7AC542E0D4}">
      <dgm:prSet/>
      <dgm:spPr>
        <a:ln>
          <a:solidFill>
            <a:srgbClr val="000000"/>
          </a:solidFill>
        </a:ln>
      </dgm:spPr>
      <dgm:t>
        <a:bodyPr/>
        <a:lstStyle/>
        <a:p>
          <a:endParaRPr lang="en-US"/>
        </a:p>
      </dgm:t>
    </dgm:pt>
    <dgm:pt modelId="{C3D69522-144B-49CA-BFAC-38B4BE74DEC5}">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CalMHSA Stakeholder Advisory Council</a:t>
          </a:r>
        </a:p>
      </dgm:t>
      <dgm:extLst>
        <a:ext uri="{E40237B7-FDA0-4F09-8148-C483321AD2D9}">
          <dgm14:cNvPr xmlns:dgm14="http://schemas.microsoft.com/office/drawing/2010/diagram" id="0" name="" descr="Box Graphic 5: &#10;&#10;CalMHSA Stakeholder Advisory Council. " title="Council"/>
        </a:ext>
      </dgm:extLst>
    </dgm:pt>
    <dgm:pt modelId="{C840B8BB-42E7-4699-B243-D1AFAE4D81AB}" type="parTrans" cxnId="{61D82605-0F0E-49E6-BC1B-AC6FD0DA9EC8}">
      <dgm:prSet/>
      <dgm:spPr/>
      <dgm:t>
        <a:bodyPr/>
        <a:lstStyle/>
        <a:p>
          <a:endParaRPr lang="en-US"/>
        </a:p>
      </dgm:t>
    </dgm:pt>
    <dgm:pt modelId="{62DD6932-CBD5-4F5B-BA2C-3E911093205F}" type="sibTrans" cxnId="{61D82605-0F0E-49E6-BC1B-AC6FD0DA9EC8}">
      <dgm:prSet/>
      <dgm:spPr>
        <a:ln>
          <a:solidFill>
            <a:srgbClr val="000000"/>
          </a:solidFill>
        </a:ln>
      </dgm:spPr>
      <dgm:t>
        <a:bodyPr/>
        <a:lstStyle/>
        <a:p>
          <a:endParaRPr lang="en-US"/>
        </a:p>
      </dgm:t>
    </dgm:pt>
    <dgm:pt modelId="{2359B3C8-9CD1-46C6-8301-082EC50D8426}">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RFPs (CalMHSA certification program) and BHINs (DHCS guidance)</a:t>
          </a:r>
        </a:p>
        <a:p>
          <a:endParaRPr lang="en-US" sz="1600" dirty="0"/>
        </a:p>
      </dgm:t>
      <dgm:extLst>
        <a:ext uri="{E40237B7-FDA0-4F09-8148-C483321AD2D9}">
          <dgm14:cNvPr xmlns:dgm14="http://schemas.microsoft.com/office/drawing/2010/diagram" id="0" name="" descr="Box Graphic 6: &#10;&#10;RFPs (CalMHSA certification program) and BHINs (DHCs guidance). " title="RFPs and BHINs"/>
        </a:ext>
      </dgm:extLst>
    </dgm:pt>
    <dgm:pt modelId="{D7801F42-9E59-48D6-AF76-1C616301D7C4}" type="parTrans" cxnId="{EDBA5FF7-4F3B-41D6-9ED4-E208E712D8D3}">
      <dgm:prSet/>
      <dgm:spPr/>
      <dgm:t>
        <a:bodyPr/>
        <a:lstStyle/>
        <a:p>
          <a:endParaRPr lang="en-US"/>
        </a:p>
      </dgm:t>
    </dgm:pt>
    <dgm:pt modelId="{A1F2EDCF-86AC-4DB7-AB22-F76EE580F458}" type="sibTrans" cxnId="{EDBA5FF7-4F3B-41D6-9ED4-E208E712D8D3}">
      <dgm:prSet/>
      <dgm:spPr/>
      <dgm:t>
        <a:bodyPr/>
        <a:lstStyle/>
        <a:p>
          <a:endParaRPr lang="en-US"/>
        </a:p>
      </dgm:t>
    </dgm:pt>
    <dgm:pt modelId="{5E4B7650-7743-43A1-8A1A-CAA03B45D91D}">
      <dgm:prSe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Recommendations from CAMHPRO, CBHDA, </a:t>
          </a:r>
          <a:r>
            <a:rPr lang="en-US" sz="1800" dirty="0" err="1">
              <a:solidFill>
                <a:schemeClr val="tx1"/>
              </a:solidFill>
              <a:latin typeface="Segoe UI" panose="020B0502040204020203" pitchFamily="34" charset="0"/>
              <a:cs typeface="Segoe UI" panose="020B0502040204020203" pitchFamily="34" charset="0"/>
            </a:rPr>
            <a:t>CalBHB</a:t>
          </a:r>
          <a:r>
            <a:rPr lang="en-US" sz="1800" dirty="0">
              <a:solidFill>
                <a:schemeClr val="tx1"/>
              </a:solidFill>
              <a:latin typeface="Segoe UI" panose="020B0502040204020203" pitchFamily="34" charset="0"/>
              <a:cs typeface="Segoe UI" panose="020B0502040204020203" pitchFamily="34" charset="0"/>
            </a:rPr>
            <a:t>/C, Stakeholder Meetings</a:t>
          </a:r>
        </a:p>
      </dgm:t>
      <dgm:extLst>
        <a:ext uri="{E40237B7-FDA0-4F09-8148-C483321AD2D9}">
          <dgm14:cNvPr xmlns:dgm14="http://schemas.microsoft.com/office/drawing/2010/diagram" id="0" name="" descr="Box Graphic 2: &#10;&#10;Recommendations from CAMHPRO, CBHDA, CalBHB/C, Stakeholders Meetings. " title="Recommendations"/>
        </a:ext>
      </dgm:extLst>
    </dgm:pt>
    <dgm:pt modelId="{0D426DBF-7768-4026-A90C-2B93F4A4C80E}" type="parTrans" cxnId="{BB3F0651-D97A-4F51-989C-5CAEE5123F7F}">
      <dgm:prSet/>
      <dgm:spPr/>
      <dgm:t>
        <a:bodyPr/>
        <a:lstStyle/>
        <a:p>
          <a:endParaRPr lang="en-US"/>
        </a:p>
      </dgm:t>
    </dgm:pt>
    <dgm:pt modelId="{0309E9F2-FB53-48C1-932B-223153C4B9FE}" type="sibTrans" cxnId="{BB3F0651-D97A-4F51-989C-5CAEE5123F7F}">
      <dgm:prSet/>
      <dgm:spPr>
        <a:solidFill>
          <a:srgbClr val="000000"/>
        </a:solidFill>
        <a:ln>
          <a:solidFill>
            <a:srgbClr val="000000"/>
          </a:solidFill>
        </a:ln>
      </dgm:spPr>
      <dgm:t>
        <a:bodyPr/>
        <a:lstStyle/>
        <a:p>
          <a:endParaRPr lang="en-US"/>
        </a:p>
      </dgm:t>
    </dgm:pt>
    <dgm:pt modelId="{C3FD5E65-A53B-42D5-95A4-6BC82EC9738D}">
      <dgm:prSe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DHCS Created Guidelines for Counties BH Plans </a:t>
          </a:r>
        </a:p>
        <a:p>
          <a:r>
            <a:rPr lang="en-US" sz="1800" dirty="0">
              <a:latin typeface="Segoe UI" panose="020B0502040204020203" pitchFamily="34" charset="0"/>
              <a:cs typeface="Segoe UI" panose="020B0502040204020203" pitchFamily="34" charset="0"/>
              <a:hlinkClick xmlns:r="http://schemas.openxmlformats.org/officeDocument/2006/relationships" r:id="rId1"/>
            </a:rPr>
            <a:t>(BHIN 21-041)</a:t>
          </a:r>
          <a:endParaRPr lang="en-US" sz="1800" dirty="0">
            <a:latin typeface="Segoe UI" panose="020B0502040204020203" pitchFamily="34" charset="0"/>
            <a:cs typeface="Segoe UI" panose="020B0502040204020203" pitchFamily="34" charset="0"/>
          </a:endParaRPr>
        </a:p>
      </dgm:t>
      <dgm:extLst>
        <a:ext uri="{E40237B7-FDA0-4F09-8148-C483321AD2D9}">
          <dgm14:cNvPr xmlns:dgm14="http://schemas.microsoft.com/office/drawing/2010/diagram" id="0" name="" descr="Box Graphic 3: &#10;&#10;DHCS Created guidelines for Counties BH Plans. " title="Guidelines"/>
        </a:ext>
      </dgm:extLst>
    </dgm:pt>
    <dgm:pt modelId="{DD6D3F12-B9B1-4FCD-96B5-8A5E52F89D5F}" type="parTrans" cxnId="{9D0E10EE-9963-4474-8E52-0D8F4CA9244B}">
      <dgm:prSet/>
      <dgm:spPr/>
      <dgm:t>
        <a:bodyPr/>
        <a:lstStyle/>
        <a:p>
          <a:endParaRPr lang="en-US"/>
        </a:p>
      </dgm:t>
    </dgm:pt>
    <dgm:pt modelId="{AA080E3D-EAF0-4011-9012-1EE2601FBD28}" type="sibTrans" cxnId="{9D0E10EE-9963-4474-8E52-0D8F4CA9244B}">
      <dgm:prSet/>
      <dgm:spPr>
        <a:ln>
          <a:solidFill>
            <a:srgbClr val="000000"/>
          </a:solidFill>
        </a:ln>
      </dgm:spPr>
      <dgm:t>
        <a:bodyPr/>
        <a:lstStyle/>
        <a:p>
          <a:endParaRPr lang="en-US"/>
        </a:p>
      </dgm:t>
    </dgm:pt>
    <dgm:pt modelId="{F1CCFC88-245D-4DB1-B05F-C0CFA8B565A9}" type="pres">
      <dgm:prSet presAssocID="{143A42EF-5B28-4094-AAA3-6D5E3B81D1B7}" presName="Name0" presStyleCnt="0">
        <dgm:presLayoutVars>
          <dgm:dir/>
          <dgm:resizeHandles val="exact"/>
        </dgm:presLayoutVars>
      </dgm:prSet>
      <dgm:spPr/>
      <dgm:t>
        <a:bodyPr/>
        <a:lstStyle/>
        <a:p>
          <a:endParaRPr lang="en-US"/>
        </a:p>
      </dgm:t>
    </dgm:pt>
    <dgm:pt modelId="{CC6BFFF7-C869-4BBA-9BE3-DF49FB4E00C1}" type="pres">
      <dgm:prSet presAssocID="{CC2FCAB4-7E9E-4F7C-92E3-5167E57CA97B}" presName="node" presStyleLbl="node1" presStyleIdx="0" presStyleCnt="6" custLinFactNeighborX="-41837" custLinFactNeighborY="-40">
        <dgm:presLayoutVars>
          <dgm:bulletEnabled val="1"/>
        </dgm:presLayoutVars>
      </dgm:prSet>
      <dgm:spPr/>
      <dgm:t>
        <a:bodyPr/>
        <a:lstStyle/>
        <a:p>
          <a:endParaRPr lang="en-US"/>
        </a:p>
      </dgm:t>
    </dgm:pt>
    <dgm:pt modelId="{EA3B55EF-95C5-42DD-8769-54B59119CC7F}" type="pres">
      <dgm:prSet presAssocID="{C6516ED8-9DF7-469C-AA3B-5A9ACA4D0D4D}" presName="sibTrans" presStyleLbl="sibTrans1D1" presStyleIdx="0" presStyleCnt="5"/>
      <dgm:spPr/>
      <dgm:t>
        <a:bodyPr/>
        <a:lstStyle/>
        <a:p>
          <a:endParaRPr lang="en-US"/>
        </a:p>
      </dgm:t>
    </dgm:pt>
    <dgm:pt modelId="{14FBC498-0629-4437-82E5-D748C541E376}" type="pres">
      <dgm:prSet presAssocID="{C6516ED8-9DF7-469C-AA3B-5A9ACA4D0D4D}" presName="connectorText" presStyleLbl="sibTrans1D1" presStyleIdx="0" presStyleCnt="5"/>
      <dgm:spPr/>
      <dgm:t>
        <a:bodyPr/>
        <a:lstStyle/>
        <a:p>
          <a:endParaRPr lang="en-US"/>
        </a:p>
      </dgm:t>
    </dgm:pt>
    <dgm:pt modelId="{8B919BB6-07F4-4F64-93FB-5EB9D953F303}" type="pres">
      <dgm:prSet presAssocID="{5E4B7650-7743-43A1-8A1A-CAA03B45D91D}" presName="node" presStyleLbl="node1" presStyleIdx="1" presStyleCnt="6" custLinFactNeighborX="-11500" custLinFactNeighborY="-40">
        <dgm:presLayoutVars>
          <dgm:bulletEnabled val="1"/>
        </dgm:presLayoutVars>
      </dgm:prSet>
      <dgm:spPr/>
      <dgm:t>
        <a:bodyPr/>
        <a:lstStyle/>
        <a:p>
          <a:endParaRPr lang="en-US"/>
        </a:p>
      </dgm:t>
    </dgm:pt>
    <dgm:pt modelId="{86161309-5F77-436C-87C9-D48D68655888}" type="pres">
      <dgm:prSet presAssocID="{0309E9F2-FB53-48C1-932B-223153C4B9FE}" presName="sibTrans" presStyleLbl="sibTrans1D1" presStyleIdx="1" presStyleCnt="5"/>
      <dgm:spPr/>
      <dgm:t>
        <a:bodyPr/>
        <a:lstStyle/>
        <a:p>
          <a:endParaRPr lang="en-US"/>
        </a:p>
      </dgm:t>
    </dgm:pt>
    <dgm:pt modelId="{40E1D794-DC37-42DB-BE04-E1D34BA21BD3}" type="pres">
      <dgm:prSet presAssocID="{0309E9F2-FB53-48C1-932B-223153C4B9FE}" presName="connectorText" presStyleLbl="sibTrans1D1" presStyleIdx="1" presStyleCnt="5"/>
      <dgm:spPr/>
      <dgm:t>
        <a:bodyPr/>
        <a:lstStyle/>
        <a:p>
          <a:endParaRPr lang="en-US"/>
        </a:p>
      </dgm:t>
    </dgm:pt>
    <dgm:pt modelId="{48BD1B3E-1CA9-4E8E-8D3A-44482C9A1D33}" type="pres">
      <dgm:prSet presAssocID="{C3FD5E65-A53B-42D5-95A4-6BC82EC9738D}" presName="node" presStyleLbl="node1" presStyleIdx="2" presStyleCnt="6" custLinFactNeighborX="-9024">
        <dgm:presLayoutVars>
          <dgm:bulletEnabled val="1"/>
        </dgm:presLayoutVars>
      </dgm:prSet>
      <dgm:spPr/>
      <dgm:t>
        <a:bodyPr/>
        <a:lstStyle/>
        <a:p>
          <a:endParaRPr lang="en-US"/>
        </a:p>
      </dgm:t>
    </dgm:pt>
    <dgm:pt modelId="{E13BE727-A8FE-40B6-B3AD-E5AB5F0B7763}" type="pres">
      <dgm:prSet presAssocID="{AA080E3D-EAF0-4011-9012-1EE2601FBD28}" presName="sibTrans" presStyleLbl="sibTrans1D1" presStyleIdx="2" presStyleCnt="5"/>
      <dgm:spPr/>
      <dgm:t>
        <a:bodyPr/>
        <a:lstStyle/>
        <a:p>
          <a:endParaRPr lang="en-US"/>
        </a:p>
      </dgm:t>
    </dgm:pt>
    <dgm:pt modelId="{E48DF210-89B4-4C02-B1FE-0985040316DC}" type="pres">
      <dgm:prSet presAssocID="{AA080E3D-EAF0-4011-9012-1EE2601FBD28}" presName="connectorText" presStyleLbl="sibTrans1D1" presStyleIdx="2" presStyleCnt="5"/>
      <dgm:spPr/>
      <dgm:t>
        <a:bodyPr/>
        <a:lstStyle/>
        <a:p>
          <a:endParaRPr lang="en-US"/>
        </a:p>
      </dgm:t>
    </dgm:pt>
    <dgm:pt modelId="{D70F0FEE-828A-4C32-98D1-250885FEE695}" type="pres">
      <dgm:prSet presAssocID="{826D5F0A-25E3-4B8E-825B-2197BF82790F}" presName="node" presStyleLbl="node1" presStyleIdx="3" presStyleCnt="6" custLinFactNeighborX="22149">
        <dgm:presLayoutVars>
          <dgm:bulletEnabled val="1"/>
        </dgm:presLayoutVars>
      </dgm:prSet>
      <dgm:spPr/>
      <dgm:t>
        <a:bodyPr/>
        <a:lstStyle/>
        <a:p>
          <a:endParaRPr lang="en-US"/>
        </a:p>
      </dgm:t>
    </dgm:pt>
    <dgm:pt modelId="{0159C6BC-92F2-48BF-850E-5AB5A1892E4E}" type="pres">
      <dgm:prSet presAssocID="{D02083FA-1499-47E4-BF92-671196534DFC}" presName="sibTrans" presStyleLbl="sibTrans1D1" presStyleIdx="3" presStyleCnt="5"/>
      <dgm:spPr/>
      <dgm:t>
        <a:bodyPr/>
        <a:lstStyle/>
        <a:p>
          <a:endParaRPr lang="en-US"/>
        </a:p>
      </dgm:t>
    </dgm:pt>
    <dgm:pt modelId="{02137049-FD07-4763-92A7-BCC2A7B1CE33}" type="pres">
      <dgm:prSet presAssocID="{D02083FA-1499-47E4-BF92-671196534DFC}" presName="connectorText" presStyleLbl="sibTrans1D1" presStyleIdx="3" presStyleCnt="5"/>
      <dgm:spPr/>
      <dgm:t>
        <a:bodyPr/>
        <a:lstStyle/>
        <a:p>
          <a:endParaRPr lang="en-US"/>
        </a:p>
      </dgm:t>
    </dgm:pt>
    <dgm:pt modelId="{036CC33D-3522-418C-87AF-869FB1D7A76B}" type="pres">
      <dgm:prSet presAssocID="{C3D69522-144B-49CA-BFAC-38B4BE74DEC5}" presName="node" presStyleLbl="node1" presStyleIdx="4" presStyleCnt="6">
        <dgm:presLayoutVars>
          <dgm:bulletEnabled val="1"/>
        </dgm:presLayoutVars>
      </dgm:prSet>
      <dgm:spPr/>
      <dgm:t>
        <a:bodyPr/>
        <a:lstStyle/>
        <a:p>
          <a:endParaRPr lang="en-US"/>
        </a:p>
      </dgm:t>
    </dgm:pt>
    <dgm:pt modelId="{58B0EEF4-F7A2-4358-9F03-2F46B9EC7A27}" type="pres">
      <dgm:prSet presAssocID="{62DD6932-CBD5-4F5B-BA2C-3E911093205F}" presName="sibTrans" presStyleLbl="sibTrans1D1" presStyleIdx="4" presStyleCnt="5"/>
      <dgm:spPr/>
      <dgm:t>
        <a:bodyPr/>
        <a:lstStyle/>
        <a:p>
          <a:endParaRPr lang="en-US"/>
        </a:p>
      </dgm:t>
    </dgm:pt>
    <dgm:pt modelId="{F80F74B1-4733-4ED6-ADCC-E5AE817B3E6A}" type="pres">
      <dgm:prSet presAssocID="{62DD6932-CBD5-4F5B-BA2C-3E911093205F}" presName="connectorText" presStyleLbl="sibTrans1D1" presStyleIdx="4" presStyleCnt="5"/>
      <dgm:spPr/>
      <dgm:t>
        <a:bodyPr/>
        <a:lstStyle/>
        <a:p>
          <a:endParaRPr lang="en-US"/>
        </a:p>
      </dgm:t>
    </dgm:pt>
    <dgm:pt modelId="{3CFA1358-22C9-402D-A2C7-B60D36B8BC43}" type="pres">
      <dgm:prSet presAssocID="{2359B3C8-9CD1-46C6-8301-082EC50D8426}" presName="node" presStyleLbl="node1" presStyleIdx="5" presStyleCnt="6" custLinFactNeighborX="43478" custLinFactNeighborY="12306">
        <dgm:presLayoutVars>
          <dgm:bulletEnabled val="1"/>
        </dgm:presLayoutVars>
      </dgm:prSet>
      <dgm:spPr/>
      <dgm:t>
        <a:bodyPr/>
        <a:lstStyle/>
        <a:p>
          <a:endParaRPr lang="en-US"/>
        </a:p>
      </dgm:t>
    </dgm:pt>
  </dgm:ptLst>
  <dgm:cxnLst>
    <dgm:cxn modelId="{2A611FE4-4751-404A-AAC6-DF7AC542E0D4}" srcId="{143A42EF-5B28-4094-AAA3-6D5E3B81D1B7}" destId="{826D5F0A-25E3-4B8E-825B-2197BF82790F}" srcOrd="3" destOrd="0" parTransId="{1947437D-5463-428B-BBE0-302170CAEE4E}" sibTransId="{D02083FA-1499-47E4-BF92-671196534DFC}"/>
    <dgm:cxn modelId="{6C2E7EA1-6F48-4B87-A1CF-BEDB5B13E222}" type="presOf" srcId="{826D5F0A-25E3-4B8E-825B-2197BF82790F}" destId="{D70F0FEE-828A-4C32-98D1-250885FEE695}" srcOrd="0" destOrd="0" presId="urn:microsoft.com/office/officeart/2005/8/layout/bProcess3"/>
    <dgm:cxn modelId="{23A3596F-629C-4DFD-9B46-40E82794AFAC}" type="presOf" srcId="{D02083FA-1499-47E4-BF92-671196534DFC}" destId="{0159C6BC-92F2-48BF-850E-5AB5A1892E4E}" srcOrd="0" destOrd="0" presId="urn:microsoft.com/office/officeart/2005/8/layout/bProcess3"/>
    <dgm:cxn modelId="{1E88E7A2-F45D-4D7E-9E2A-FCEB49677689}" type="presOf" srcId="{62DD6932-CBD5-4F5B-BA2C-3E911093205F}" destId="{F80F74B1-4733-4ED6-ADCC-E5AE817B3E6A}" srcOrd="1" destOrd="0" presId="urn:microsoft.com/office/officeart/2005/8/layout/bProcess3"/>
    <dgm:cxn modelId="{371D94CB-B434-4046-97ED-DA57033A3EF9}" type="presOf" srcId="{AA080E3D-EAF0-4011-9012-1EE2601FBD28}" destId="{E13BE727-A8FE-40B6-B3AD-E5AB5F0B7763}" srcOrd="0" destOrd="0" presId="urn:microsoft.com/office/officeart/2005/8/layout/bProcess3"/>
    <dgm:cxn modelId="{F5FF3317-32D8-4244-B69D-C27888902222}" type="presOf" srcId="{C6516ED8-9DF7-469C-AA3B-5A9ACA4D0D4D}" destId="{EA3B55EF-95C5-42DD-8769-54B59119CC7F}" srcOrd="0" destOrd="0" presId="urn:microsoft.com/office/officeart/2005/8/layout/bProcess3"/>
    <dgm:cxn modelId="{A4DAC473-64FB-4067-8317-CDEF2243B73A}" type="presOf" srcId="{5E4B7650-7743-43A1-8A1A-CAA03B45D91D}" destId="{8B919BB6-07F4-4F64-93FB-5EB9D953F303}" srcOrd="0" destOrd="0" presId="urn:microsoft.com/office/officeart/2005/8/layout/bProcess3"/>
    <dgm:cxn modelId="{61D82605-0F0E-49E6-BC1B-AC6FD0DA9EC8}" srcId="{143A42EF-5B28-4094-AAA3-6D5E3B81D1B7}" destId="{C3D69522-144B-49CA-BFAC-38B4BE74DEC5}" srcOrd="4" destOrd="0" parTransId="{C840B8BB-42E7-4699-B243-D1AFAE4D81AB}" sibTransId="{62DD6932-CBD5-4F5B-BA2C-3E911093205F}"/>
    <dgm:cxn modelId="{2BDEEFD4-A7AB-4E83-B8E0-D215351FCE01}" type="presOf" srcId="{C3FD5E65-A53B-42D5-95A4-6BC82EC9738D}" destId="{48BD1B3E-1CA9-4E8E-8D3A-44482C9A1D33}" srcOrd="0" destOrd="0" presId="urn:microsoft.com/office/officeart/2005/8/layout/bProcess3"/>
    <dgm:cxn modelId="{EDBA5FF7-4F3B-41D6-9ED4-E208E712D8D3}" srcId="{143A42EF-5B28-4094-AAA3-6D5E3B81D1B7}" destId="{2359B3C8-9CD1-46C6-8301-082EC50D8426}" srcOrd="5" destOrd="0" parTransId="{D7801F42-9E59-48D6-AF76-1C616301D7C4}" sibTransId="{A1F2EDCF-86AC-4DB7-AB22-F76EE580F458}"/>
    <dgm:cxn modelId="{1CE0399B-6285-438A-B108-D12105ABB0EE}" type="presOf" srcId="{D02083FA-1499-47E4-BF92-671196534DFC}" destId="{02137049-FD07-4763-92A7-BCC2A7B1CE33}" srcOrd="1" destOrd="0" presId="urn:microsoft.com/office/officeart/2005/8/layout/bProcess3"/>
    <dgm:cxn modelId="{E8DE8E4A-0873-4D97-AA74-61ACD61292E8}" type="presOf" srcId="{2359B3C8-9CD1-46C6-8301-082EC50D8426}" destId="{3CFA1358-22C9-402D-A2C7-B60D36B8BC43}" srcOrd="0" destOrd="0" presId="urn:microsoft.com/office/officeart/2005/8/layout/bProcess3"/>
    <dgm:cxn modelId="{ED3B9737-2F8B-4AB6-B9E0-5B3D08461F5B}" type="presOf" srcId="{0309E9F2-FB53-48C1-932B-223153C4B9FE}" destId="{86161309-5F77-436C-87C9-D48D68655888}" srcOrd="0" destOrd="0" presId="urn:microsoft.com/office/officeart/2005/8/layout/bProcess3"/>
    <dgm:cxn modelId="{3C2F30C9-C23F-45C3-8951-DEAC86CB72A0}" type="presOf" srcId="{AA080E3D-EAF0-4011-9012-1EE2601FBD28}" destId="{E48DF210-89B4-4C02-B1FE-0985040316DC}" srcOrd="1" destOrd="0" presId="urn:microsoft.com/office/officeart/2005/8/layout/bProcess3"/>
    <dgm:cxn modelId="{BB3F0651-D97A-4F51-989C-5CAEE5123F7F}" srcId="{143A42EF-5B28-4094-AAA3-6D5E3B81D1B7}" destId="{5E4B7650-7743-43A1-8A1A-CAA03B45D91D}" srcOrd="1" destOrd="0" parTransId="{0D426DBF-7768-4026-A90C-2B93F4A4C80E}" sibTransId="{0309E9F2-FB53-48C1-932B-223153C4B9FE}"/>
    <dgm:cxn modelId="{7F752E9A-6A8F-4219-AE71-5D4194592415}" srcId="{143A42EF-5B28-4094-AAA3-6D5E3B81D1B7}" destId="{CC2FCAB4-7E9E-4F7C-92E3-5167E57CA97B}" srcOrd="0" destOrd="0" parTransId="{C910C63A-3248-43F7-B6C9-0399AC35D6E9}" sibTransId="{C6516ED8-9DF7-469C-AA3B-5A9ACA4D0D4D}"/>
    <dgm:cxn modelId="{3F25F567-88DD-4AFD-A0DC-074EE6009E3B}" type="presOf" srcId="{C3D69522-144B-49CA-BFAC-38B4BE74DEC5}" destId="{036CC33D-3522-418C-87AF-869FB1D7A76B}" srcOrd="0" destOrd="0" presId="urn:microsoft.com/office/officeart/2005/8/layout/bProcess3"/>
    <dgm:cxn modelId="{C381A825-1D1D-477C-AA8F-0EDC2F696C09}" type="presOf" srcId="{0309E9F2-FB53-48C1-932B-223153C4B9FE}" destId="{40E1D794-DC37-42DB-BE04-E1D34BA21BD3}" srcOrd="1" destOrd="0" presId="urn:microsoft.com/office/officeart/2005/8/layout/bProcess3"/>
    <dgm:cxn modelId="{1F878EF1-571D-4F32-B342-F1108EABF4B8}" type="presOf" srcId="{CC2FCAB4-7E9E-4F7C-92E3-5167E57CA97B}" destId="{CC6BFFF7-C869-4BBA-9BE3-DF49FB4E00C1}" srcOrd="0" destOrd="0" presId="urn:microsoft.com/office/officeart/2005/8/layout/bProcess3"/>
    <dgm:cxn modelId="{5D899F23-E5D7-4AF9-8AAA-0355141C84DC}" type="presOf" srcId="{62DD6932-CBD5-4F5B-BA2C-3E911093205F}" destId="{58B0EEF4-F7A2-4358-9F03-2F46B9EC7A27}" srcOrd="0" destOrd="0" presId="urn:microsoft.com/office/officeart/2005/8/layout/bProcess3"/>
    <dgm:cxn modelId="{9D0E10EE-9963-4474-8E52-0D8F4CA9244B}" srcId="{143A42EF-5B28-4094-AAA3-6D5E3B81D1B7}" destId="{C3FD5E65-A53B-42D5-95A4-6BC82EC9738D}" srcOrd="2" destOrd="0" parTransId="{DD6D3F12-B9B1-4FCD-96B5-8A5E52F89D5F}" sibTransId="{AA080E3D-EAF0-4011-9012-1EE2601FBD28}"/>
    <dgm:cxn modelId="{4046B245-E0A3-4024-A317-45432FBA3EEA}" type="presOf" srcId="{C6516ED8-9DF7-469C-AA3B-5A9ACA4D0D4D}" destId="{14FBC498-0629-4437-82E5-D748C541E376}" srcOrd="1" destOrd="0" presId="urn:microsoft.com/office/officeart/2005/8/layout/bProcess3"/>
    <dgm:cxn modelId="{D020E86B-D731-43D6-B293-E8157625080A}" type="presOf" srcId="{143A42EF-5B28-4094-AAA3-6D5E3B81D1B7}" destId="{F1CCFC88-245D-4DB1-B05F-C0CFA8B565A9}" srcOrd="0" destOrd="0" presId="urn:microsoft.com/office/officeart/2005/8/layout/bProcess3"/>
    <dgm:cxn modelId="{E00B80F3-7990-4F8B-88CB-36925BF65F33}" type="presParOf" srcId="{F1CCFC88-245D-4DB1-B05F-C0CFA8B565A9}" destId="{CC6BFFF7-C869-4BBA-9BE3-DF49FB4E00C1}" srcOrd="0" destOrd="0" presId="urn:microsoft.com/office/officeart/2005/8/layout/bProcess3"/>
    <dgm:cxn modelId="{4BB0C31A-29EC-420B-BCD1-D718B4194EF5}" type="presParOf" srcId="{F1CCFC88-245D-4DB1-B05F-C0CFA8B565A9}" destId="{EA3B55EF-95C5-42DD-8769-54B59119CC7F}" srcOrd="1" destOrd="0" presId="urn:microsoft.com/office/officeart/2005/8/layout/bProcess3"/>
    <dgm:cxn modelId="{2A4F7496-2C2B-49A6-AE80-C9C32A0A4349}" type="presParOf" srcId="{EA3B55EF-95C5-42DD-8769-54B59119CC7F}" destId="{14FBC498-0629-4437-82E5-D748C541E376}" srcOrd="0" destOrd="0" presId="urn:microsoft.com/office/officeart/2005/8/layout/bProcess3"/>
    <dgm:cxn modelId="{C2F1DC1F-B40B-4ED9-922B-A0DBE324B62E}" type="presParOf" srcId="{F1CCFC88-245D-4DB1-B05F-C0CFA8B565A9}" destId="{8B919BB6-07F4-4F64-93FB-5EB9D953F303}" srcOrd="2" destOrd="0" presId="urn:microsoft.com/office/officeart/2005/8/layout/bProcess3"/>
    <dgm:cxn modelId="{6A5FA946-21FE-44C3-BD0C-7F99533B6F16}" type="presParOf" srcId="{F1CCFC88-245D-4DB1-B05F-C0CFA8B565A9}" destId="{86161309-5F77-436C-87C9-D48D68655888}" srcOrd="3" destOrd="0" presId="urn:microsoft.com/office/officeart/2005/8/layout/bProcess3"/>
    <dgm:cxn modelId="{AAF921DE-5359-4EA6-8234-A8632C60DCEC}" type="presParOf" srcId="{86161309-5F77-436C-87C9-D48D68655888}" destId="{40E1D794-DC37-42DB-BE04-E1D34BA21BD3}" srcOrd="0" destOrd="0" presId="urn:microsoft.com/office/officeart/2005/8/layout/bProcess3"/>
    <dgm:cxn modelId="{20FC39FD-619E-4ECC-8671-94E4E8752F02}" type="presParOf" srcId="{F1CCFC88-245D-4DB1-B05F-C0CFA8B565A9}" destId="{48BD1B3E-1CA9-4E8E-8D3A-44482C9A1D33}" srcOrd="4" destOrd="0" presId="urn:microsoft.com/office/officeart/2005/8/layout/bProcess3"/>
    <dgm:cxn modelId="{D71B25DE-4AA2-4A5B-88C6-977A9DEFB52B}" type="presParOf" srcId="{F1CCFC88-245D-4DB1-B05F-C0CFA8B565A9}" destId="{E13BE727-A8FE-40B6-B3AD-E5AB5F0B7763}" srcOrd="5" destOrd="0" presId="urn:microsoft.com/office/officeart/2005/8/layout/bProcess3"/>
    <dgm:cxn modelId="{1AD4CEDB-9AFE-4C57-A18F-E79F6E6DA8BD}" type="presParOf" srcId="{E13BE727-A8FE-40B6-B3AD-E5AB5F0B7763}" destId="{E48DF210-89B4-4C02-B1FE-0985040316DC}" srcOrd="0" destOrd="0" presId="urn:microsoft.com/office/officeart/2005/8/layout/bProcess3"/>
    <dgm:cxn modelId="{2547E0F5-1DFD-4757-BC90-2D59CDE40DF8}" type="presParOf" srcId="{F1CCFC88-245D-4DB1-B05F-C0CFA8B565A9}" destId="{D70F0FEE-828A-4C32-98D1-250885FEE695}" srcOrd="6" destOrd="0" presId="urn:microsoft.com/office/officeart/2005/8/layout/bProcess3"/>
    <dgm:cxn modelId="{A32745F7-822C-4AF1-AAD3-3FAE09EFA76F}" type="presParOf" srcId="{F1CCFC88-245D-4DB1-B05F-C0CFA8B565A9}" destId="{0159C6BC-92F2-48BF-850E-5AB5A1892E4E}" srcOrd="7" destOrd="0" presId="urn:microsoft.com/office/officeart/2005/8/layout/bProcess3"/>
    <dgm:cxn modelId="{0A829D5D-DAB7-4BDC-B0F8-1F3F16B6362F}" type="presParOf" srcId="{0159C6BC-92F2-48BF-850E-5AB5A1892E4E}" destId="{02137049-FD07-4763-92A7-BCC2A7B1CE33}" srcOrd="0" destOrd="0" presId="urn:microsoft.com/office/officeart/2005/8/layout/bProcess3"/>
    <dgm:cxn modelId="{4F3FD910-31CE-410F-85CE-B234CEDFE592}" type="presParOf" srcId="{F1CCFC88-245D-4DB1-B05F-C0CFA8B565A9}" destId="{036CC33D-3522-418C-87AF-869FB1D7A76B}" srcOrd="8" destOrd="0" presId="urn:microsoft.com/office/officeart/2005/8/layout/bProcess3"/>
    <dgm:cxn modelId="{927A40EE-7649-4AA6-A0A8-B19448CA1981}" type="presParOf" srcId="{F1CCFC88-245D-4DB1-B05F-C0CFA8B565A9}" destId="{58B0EEF4-F7A2-4358-9F03-2F46B9EC7A27}" srcOrd="9" destOrd="0" presId="urn:microsoft.com/office/officeart/2005/8/layout/bProcess3"/>
    <dgm:cxn modelId="{3A43C076-8295-468E-9CF1-C2AE6C0FE4C7}" type="presParOf" srcId="{58B0EEF4-F7A2-4358-9F03-2F46B9EC7A27}" destId="{F80F74B1-4733-4ED6-ADCC-E5AE817B3E6A}" srcOrd="0" destOrd="0" presId="urn:microsoft.com/office/officeart/2005/8/layout/bProcess3"/>
    <dgm:cxn modelId="{FA4CB716-8507-4A9D-83DF-01E5EDC1992B}" type="presParOf" srcId="{F1CCFC88-245D-4DB1-B05F-C0CFA8B565A9}" destId="{3CFA1358-22C9-402D-A2C7-B60D36B8BC43}"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FBC5ED-C03F-4359-B8C5-804DBC097AD5}" type="doc">
      <dgm:prSet loTypeId="urn:microsoft.com/office/officeart/2008/layout/HalfCircleOrganizationChart" loCatId="hierarchy" qsTypeId="urn:microsoft.com/office/officeart/2005/8/quickstyle/simple1" qsCatId="simple" csTypeId="urn:microsoft.com/office/officeart/2005/8/colors/colorful4" csCatId="colorful" phldr="1"/>
      <dgm:spPr/>
      <dgm:t>
        <a:bodyPr/>
        <a:lstStyle/>
        <a:p>
          <a:endParaRPr lang="en-US"/>
        </a:p>
      </dgm:t>
    </dgm:pt>
    <dgm:pt modelId="{37359A04-D9EE-4B1A-8E17-E0C2F25EAAA5}">
      <dgm:prSet phldrT="[Text]"/>
      <dgm:spPr/>
      <dgm:t>
        <a:bodyPr/>
        <a:lstStyle/>
        <a:p>
          <a:r>
            <a:rPr lang="en-US" dirty="0">
              <a:latin typeface="Segoe UI" panose="020B0502040204020203" pitchFamily="34" charset="0"/>
              <a:cs typeface="Segoe UI" panose="020B0502040204020203" pitchFamily="34" charset="0"/>
            </a:rPr>
            <a:t>SB803</a:t>
          </a:r>
        </a:p>
      </dgm:t>
    </dgm:pt>
    <dgm:pt modelId="{B68C6689-48E8-473B-99F8-FAAC9F482911}" type="parTrans" cxnId="{FB106906-097A-4E5F-B568-7372E3D81D81}">
      <dgm:prSet/>
      <dgm:spPr/>
      <dgm:t>
        <a:bodyPr/>
        <a:lstStyle/>
        <a:p>
          <a:endParaRPr lang="en-US"/>
        </a:p>
      </dgm:t>
    </dgm:pt>
    <dgm:pt modelId="{9E9CEE12-6522-49BC-AB9C-BAF860124933}" type="sibTrans" cxnId="{FB106906-097A-4E5F-B568-7372E3D81D81}">
      <dgm:prSet/>
      <dgm:spPr/>
      <dgm:t>
        <a:bodyPr/>
        <a:lstStyle/>
        <a:p>
          <a:endParaRPr lang="en-US"/>
        </a:p>
      </dgm:t>
    </dgm:pt>
    <dgm:pt modelId="{4F5D3DFD-6C90-4FB3-A409-657BBD806CFA}" type="asst">
      <dgm:prSet phldrT="[Text]"/>
      <dgm:spPr/>
      <dgm:t>
        <a:bodyPr/>
        <a:lstStyle/>
        <a:p>
          <a:r>
            <a:rPr lang="en-US" dirty="0">
              <a:latin typeface="Segoe UI" panose="020B0502040204020203" pitchFamily="34" charset="0"/>
              <a:cs typeface="Segoe UI" panose="020B0502040204020203" pitchFamily="34" charset="0"/>
            </a:rPr>
            <a:t>DHCS </a:t>
          </a:r>
        </a:p>
      </dgm:t>
    </dgm:pt>
    <dgm:pt modelId="{B7082160-61E7-4228-B667-D58606871BF2}" type="parTrans" cxnId="{8EF5957F-DD96-4B24-A1A4-A18C46098861}">
      <dgm:prSet/>
      <dgm:spPr>
        <a:ln>
          <a:solidFill>
            <a:schemeClr val="tx1"/>
          </a:solidFill>
        </a:ln>
      </dgm:spPr>
      <dgm:t>
        <a:bodyPr/>
        <a:lstStyle/>
        <a:p>
          <a:endParaRPr lang="en-US"/>
        </a:p>
      </dgm:t>
    </dgm:pt>
    <dgm:pt modelId="{C1DB63FD-99BD-437E-9A79-65361FCFD642}" type="sibTrans" cxnId="{8EF5957F-DD96-4B24-A1A4-A18C46098861}">
      <dgm:prSet/>
      <dgm:spPr/>
      <dgm:t>
        <a:bodyPr/>
        <a:lstStyle/>
        <a:p>
          <a:endParaRPr lang="en-US"/>
        </a:p>
      </dgm:t>
    </dgm:pt>
    <dgm:pt modelId="{499FCD5E-D068-4EF3-891B-E2959C89311F}">
      <dgm:prSet phldrT="[Text]"/>
      <dgm:spPr/>
      <dgm:t>
        <a:bodyPr/>
        <a:lstStyle/>
        <a:p>
          <a:r>
            <a:rPr lang="en-US" dirty="0">
              <a:latin typeface="Segoe UI" panose="020B0502040204020203" pitchFamily="34" charset="0"/>
              <a:cs typeface="Segoe UI" panose="020B0502040204020203" pitchFamily="34" charset="0"/>
            </a:rPr>
            <a:t>Counties Opt-In to this work</a:t>
          </a:r>
        </a:p>
      </dgm:t>
    </dgm:pt>
    <dgm:pt modelId="{6FD156C8-F20C-4021-AD3C-40897DD11E01}" type="parTrans" cxnId="{2B75AC91-D336-4B61-B650-D1DCF0ACB636}">
      <dgm:prSet/>
      <dgm:spPr>
        <a:ln>
          <a:solidFill>
            <a:schemeClr val="tx1"/>
          </a:solidFill>
        </a:ln>
      </dgm:spPr>
      <dgm:t>
        <a:bodyPr/>
        <a:lstStyle/>
        <a:p>
          <a:endParaRPr lang="en-US"/>
        </a:p>
      </dgm:t>
    </dgm:pt>
    <dgm:pt modelId="{DE12EBD5-DB94-4E76-8994-DAD552CC417B}" type="sibTrans" cxnId="{2B75AC91-D336-4B61-B650-D1DCF0ACB636}">
      <dgm:prSet/>
      <dgm:spPr/>
      <dgm:t>
        <a:bodyPr/>
        <a:lstStyle/>
        <a:p>
          <a:endParaRPr lang="en-US"/>
        </a:p>
      </dgm:t>
    </dgm:pt>
    <dgm:pt modelId="{F877924C-78F6-42DF-9625-FA8219EBE37F}">
      <dgm:prSet phldrT="[Text]"/>
      <dgm:spPr/>
      <dgm:t>
        <a:bodyPr/>
        <a:lstStyle/>
        <a:p>
          <a:r>
            <a:rPr lang="en-US" dirty="0">
              <a:latin typeface="Segoe UI" panose="020B0502040204020203" pitchFamily="34" charset="0"/>
              <a:cs typeface="Segoe UI" panose="020B0502040204020203" pitchFamily="34" charset="0"/>
            </a:rPr>
            <a:t>CalMHSA Certifying Entity</a:t>
          </a:r>
        </a:p>
      </dgm:t>
    </dgm:pt>
    <dgm:pt modelId="{3033EAD7-6C6A-4733-9061-7A4A9789AEEB}" type="parTrans" cxnId="{78256C44-F875-43B7-9BC6-1535F24A8270}">
      <dgm:prSet/>
      <dgm:spPr>
        <a:ln>
          <a:solidFill>
            <a:schemeClr val="tx1"/>
          </a:solidFill>
        </a:ln>
      </dgm:spPr>
      <dgm:t>
        <a:bodyPr/>
        <a:lstStyle/>
        <a:p>
          <a:endParaRPr lang="en-US"/>
        </a:p>
      </dgm:t>
    </dgm:pt>
    <dgm:pt modelId="{BD8298E5-E989-471D-B4EF-BFCD311ED6D8}" type="sibTrans" cxnId="{78256C44-F875-43B7-9BC6-1535F24A8270}">
      <dgm:prSet/>
      <dgm:spPr/>
      <dgm:t>
        <a:bodyPr/>
        <a:lstStyle/>
        <a:p>
          <a:endParaRPr lang="en-US"/>
        </a:p>
      </dgm:t>
    </dgm:pt>
    <dgm:pt modelId="{F7B7DC84-AE4D-4D21-BE81-20DAD7C35007}">
      <dgm:prSet phldrT="[Text]"/>
      <dgm:spPr/>
      <dgm:t>
        <a:bodyPr/>
        <a:lstStyle/>
        <a:p>
          <a:r>
            <a:rPr lang="en-US" dirty="0">
              <a:latin typeface="Segoe UI" panose="020B0502040204020203" pitchFamily="34" charset="0"/>
              <a:cs typeface="Segoe UI" panose="020B0502040204020203" pitchFamily="34" charset="0"/>
            </a:rPr>
            <a:t>Peers – People with a certification </a:t>
          </a:r>
        </a:p>
      </dgm:t>
    </dgm:pt>
    <dgm:pt modelId="{DAF482C0-BCDC-4873-AA4C-80C2BB4B567E}" type="parTrans" cxnId="{C488DED0-F684-47E5-8100-B1855C321918}">
      <dgm:prSet/>
      <dgm:spPr>
        <a:ln>
          <a:solidFill>
            <a:schemeClr val="tx1"/>
          </a:solidFill>
        </a:ln>
      </dgm:spPr>
      <dgm:t>
        <a:bodyPr/>
        <a:lstStyle/>
        <a:p>
          <a:endParaRPr lang="en-US"/>
        </a:p>
      </dgm:t>
    </dgm:pt>
    <dgm:pt modelId="{AAD984FA-3312-4BFA-9D03-44DBFE8E0E61}" type="sibTrans" cxnId="{C488DED0-F684-47E5-8100-B1855C321918}">
      <dgm:prSet/>
      <dgm:spPr/>
      <dgm:t>
        <a:bodyPr/>
        <a:lstStyle/>
        <a:p>
          <a:endParaRPr lang="en-US"/>
        </a:p>
      </dgm:t>
    </dgm:pt>
    <dgm:pt modelId="{C541A5CF-959A-4A35-9659-01E57665F22B}" type="pres">
      <dgm:prSet presAssocID="{50FBC5ED-C03F-4359-B8C5-804DBC097AD5}" presName="Name0" presStyleCnt="0">
        <dgm:presLayoutVars>
          <dgm:orgChart val="1"/>
          <dgm:chPref val="1"/>
          <dgm:dir/>
          <dgm:animOne val="branch"/>
          <dgm:animLvl val="lvl"/>
          <dgm:resizeHandles/>
        </dgm:presLayoutVars>
      </dgm:prSet>
      <dgm:spPr/>
      <dgm:t>
        <a:bodyPr/>
        <a:lstStyle/>
        <a:p>
          <a:endParaRPr lang="en-US"/>
        </a:p>
      </dgm:t>
    </dgm:pt>
    <dgm:pt modelId="{5CF75BBF-3447-426A-885B-1BC69367BE38}" type="pres">
      <dgm:prSet presAssocID="{37359A04-D9EE-4B1A-8E17-E0C2F25EAAA5}" presName="hierRoot1" presStyleCnt="0">
        <dgm:presLayoutVars>
          <dgm:hierBranch val="init"/>
        </dgm:presLayoutVars>
      </dgm:prSet>
      <dgm:spPr/>
    </dgm:pt>
    <dgm:pt modelId="{8D9438B3-625B-4558-94F3-F5C01803712A}" type="pres">
      <dgm:prSet presAssocID="{37359A04-D9EE-4B1A-8E17-E0C2F25EAAA5}" presName="rootComposite1" presStyleCnt="0"/>
      <dgm:spPr/>
    </dgm:pt>
    <dgm:pt modelId="{3FF240BC-3371-494C-834A-E50AD60CDFA0}" type="pres">
      <dgm:prSet presAssocID="{37359A04-D9EE-4B1A-8E17-E0C2F25EAAA5}" presName="rootText1" presStyleLbl="alignAcc1" presStyleIdx="0" presStyleCnt="0">
        <dgm:presLayoutVars>
          <dgm:chPref val="3"/>
        </dgm:presLayoutVars>
      </dgm:prSet>
      <dgm:spPr/>
      <dgm:t>
        <a:bodyPr/>
        <a:lstStyle/>
        <a:p>
          <a:endParaRPr lang="en-US"/>
        </a:p>
      </dgm:t>
    </dgm:pt>
    <dgm:pt modelId="{9AFC9121-AE90-4AC8-8A46-65FD464ABF01}" type="pres">
      <dgm:prSet presAssocID="{37359A04-D9EE-4B1A-8E17-E0C2F25EAAA5}" presName="topArc1" presStyleLbl="parChTrans1D1" presStyleIdx="0" presStyleCnt="10"/>
      <dgm:spPr>
        <a:ln>
          <a:solidFill>
            <a:schemeClr val="tx1"/>
          </a:solidFill>
        </a:ln>
      </dgm:spPr>
      <dgm:t>
        <a:bodyPr/>
        <a:lstStyle/>
        <a:p>
          <a:endParaRPr lang="en-US"/>
        </a:p>
      </dgm:t>
    </dgm:pt>
    <dgm:pt modelId="{EB743041-B264-4EB2-B5C9-AA52839755AE}" type="pres">
      <dgm:prSet presAssocID="{37359A04-D9EE-4B1A-8E17-E0C2F25EAAA5}" presName="bottomArc1" presStyleLbl="parChTrans1D1" presStyleIdx="1" presStyleCnt="10"/>
      <dgm:spPr>
        <a:ln>
          <a:solidFill>
            <a:schemeClr val="tx1"/>
          </a:solidFill>
        </a:ln>
      </dgm:spPr>
      <dgm:t>
        <a:bodyPr/>
        <a:lstStyle/>
        <a:p>
          <a:endParaRPr lang="en-US"/>
        </a:p>
      </dgm:t>
    </dgm:pt>
    <dgm:pt modelId="{108BE9B4-7E6A-47A4-94DC-17A0F32C5427}" type="pres">
      <dgm:prSet presAssocID="{37359A04-D9EE-4B1A-8E17-E0C2F25EAAA5}" presName="topConnNode1" presStyleLbl="node1" presStyleIdx="0" presStyleCnt="0"/>
      <dgm:spPr/>
      <dgm:t>
        <a:bodyPr/>
        <a:lstStyle/>
        <a:p>
          <a:endParaRPr lang="en-US"/>
        </a:p>
      </dgm:t>
    </dgm:pt>
    <dgm:pt modelId="{64A95086-E87E-407E-B5F8-FF742AFB43F6}" type="pres">
      <dgm:prSet presAssocID="{37359A04-D9EE-4B1A-8E17-E0C2F25EAAA5}" presName="hierChild2" presStyleCnt="0"/>
      <dgm:spPr/>
    </dgm:pt>
    <dgm:pt modelId="{4E3BF766-DF86-4312-8668-45148EB0F9EB}" type="pres">
      <dgm:prSet presAssocID="{6FD156C8-F20C-4021-AD3C-40897DD11E01}" presName="Name28" presStyleLbl="parChTrans1D2" presStyleIdx="0" presStyleCnt="4"/>
      <dgm:spPr/>
      <dgm:t>
        <a:bodyPr/>
        <a:lstStyle/>
        <a:p>
          <a:endParaRPr lang="en-US"/>
        </a:p>
      </dgm:t>
    </dgm:pt>
    <dgm:pt modelId="{AB986527-79E3-4AB3-9CFB-5F2CE743789F}" type="pres">
      <dgm:prSet presAssocID="{499FCD5E-D068-4EF3-891B-E2959C89311F}" presName="hierRoot2" presStyleCnt="0">
        <dgm:presLayoutVars>
          <dgm:hierBranch val="init"/>
        </dgm:presLayoutVars>
      </dgm:prSet>
      <dgm:spPr/>
    </dgm:pt>
    <dgm:pt modelId="{1F5F3A68-6B3F-473C-9694-E906A41B2969}" type="pres">
      <dgm:prSet presAssocID="{499FCD5E-D068-4EF3-891B-E2959C89311F}" presName="rootComposite2" presStyleCnt="0"/>
      <dgm:spPr/>
    </dgm:pt>
    <dgm:pt modelId="{726CD72A-8A9A-49CA-A1D0-E3C409CEFD05}" type="pres">
      <dgm:prSet presAssocID="{499FCD5E-D068-4EF3-891B-E2959C89311F}" presName="rootText2" presStyleLbl="alignAcc1" presStyleIdx="0" presStyleCnt="0">
        <dgm:presLayoutVars>
          <dgm:chPref val="3"/>
        </dgm:presLayoutVars>
      </dgm:prSet>
      <dgm:spPr/>
      <dgm:t>
        <a:bodyPr/>
        <a:lstStyle/>
        <a:p>
          <a:endParaRPr lang="en-US"/>
        </a:p>
      </dgm:t>
    </dgm:pt>
    <dgm:pt modelId="{D484E46B-0339-4D5A-8D65-242481830317}" type="pres">
      <dgm:prSet presAssocID="{499FCD5E-D068-4EF3-891B-E2959C89311F}" presName="topArc2" presStyleLbl="parChTrans1D1" presStyleIdx="2" presStyleCnt="10"/>
      <dgm:spPr>
        <a:ln>
          <a:solidFill>
            <a:schemeClr val="tx1"/>
          </a:solidFill>
        </a:ln>
      </dgm:spPr>
      <dgm:t>
        <a:bodyPr/>
        <a:lstStyle/>
        <a:p>
          <a:endParaRPr lang="en-US"/>
        </a:p>
      </dgm:t>
    </dgm:pt>
    <dgm:pt modelId="{8018C8E2-00DF-4927-B5B9-F3E379799114}" type="pres">
      <dgm:prSet presAssocID="{499FCD5E-D068-4EF3-891B-E2959C89311F}" presName="bottomArc2" presStyleLbl="parChTrans1D1" presStyleIdx="3" presStyleCnt="10"/>
      <dgm:spPr>
        <a:ln>
          <a:solidFill>
            <a:schemeClr val="tx1"/>
          </a:solidFill>
        </a:ln>
      </dgm:spPr>
      <dgm:t>
        <a:bodyPr/>
        <a:lstStyle/>
        <a:p>
          <a:endParaRPr lang="en-US"/>
        </a:p>
      </dgm:t>
    </dgm:pt>
    <dgm:pt modelId="{361D79EF-572A-429C-966A-6D9FB7B62233}" type="pres">
      <dgm:prSet presAssocID="{499FCD5E-D068-4EF3-891B-E2959C89311F}" presName="topConnNode2" presStyleLbl="node2" presStyleIdx="0" presStyleCnt="0"/>
      <dgm:spPr/>
      <dgm:t>
        <a:bodyPr/>
        <a:lstStyle/>
        <a:p>
          <a:endParaRPr lang="en-US"/>
        </a:p>
      </dgm:t>
    </dgm:pt>
    <dgm:pt modelId="{7201B163-DF36-487F-818A-7256347D743C}" type="pres">
      <dgm:prSet presAssocID="{499FCD5E-D068-4EF3-891B-E2959C89311F}" presName="hierChild4" presStyleCnt="0"/>
      <dgm:spPr/>
    </dgm:pt>
    <dgm:pt modelId="{60BD2BD4-9A11-4B8C-ABE1-B2C3A1446927}" type="pres">
      <dgm:prSet presAssocID="{499FCD5E-D068-4EF3-891B-E2959C89311F}" presName="hierChild5" presStyleCnt="0"/>
      <dgm:spPr/>
    </dgm:pt>
    <dgm:pt modelId="{A76F2364-30EC-4B77-B928-313FC7B394A7}" type="pres">
      <dgm:prSet presAssocID="{3033EAD7-6C6A-4733-9061-7A4A9789AEEB}" presName="Name28" presStyleLbl="parChTrans1D2" presStyleIdx="1" presStyleCnt="4"/>
      <dgm:spPr/>
      <dgm:t>
        <a:bodyPr/>
        <a:lstStyle/>
        <a:p>
          <a:endParaRPr lang="en-US"/>
        </a:p>
      </dgm:t>
    </dgm:pt>
    <dgm:pt modelId="{B74CC2D2-45B9-4587-AEBB-D285D9053A34}" type="pres">
      <dgm:prSet presAssocID="{F877924C-78F6-42DF-9625-FA8219EBE37F}" presName="hierRoot2" presStyleCnt="0">
        <dgm:presLayoutVars>
          <dgm:hierBranch val="init"/>
        </dgm:presLayoutVars>
      </dgm:prSet>
      <dgm:spPr/>
    </dgm:pt>
    <dgm:pt modelId="{3901B30A-8AE2-4F20-823F-32E60106646C}" type="pres">
      <dgm:prSet presAssocID="{F877924C-78F6-42DF-9625-FA8219EBE37F}" presName="rootComposite2" presStyleCnt="0"/>
      <dgm:spPr/>
    </dgm:pt>
    <dgm:pt modelId="{7D69A837-BDBD-4096-A415-4E082240E159}" type="pres">
      <dgm:prSet presAssocID="{F877924C-78F6-42DF-9625-FA8219EBE37F}" presName="rootText2" presStyleLbl="alignAcc1" presStyleIdx="0" presStyleCnt="0">
        <dgm:presLayoutVars>
          <dgm:chPref val="3"/>
        </dgm:presLayoutVars>
      </dgm:prSet>
      <dgm:spPr/>
      <dgm:t>
        <a:bodyPr/>
        <a:lstStyle/>
        <a:p>
          <a:endParaRPr lang="en-US"/>
        </a:p>
      </dgm:t>
    </dgm:pt>
    <dgm:pt modelId="{18A9E569-9265-4A50-AF47-F73E85353BD9}" type="pres">
      <dgm:prSet presAssocID="{F877924C-78F6-42DF-9625-FA8219EBE37F}" presName="topArc2" presStyleLbl="parChTrans1D1" presStyleIdx="4" presStyleCnt="10"/>
      <dgm:spPr>
        <a:ln>
          <a:solidFill>
            <a:schemeClr val="tx1"/>
          </a:solidFill>
        </a:ln>
      </dgm:spPr>
      <dgm:t>
        <a:bodyPr/>
        <a:lstStyle/>
        <a:p>
          <a:endParaRPr lang="en-US"/>
        </a:p>
      </dgm:t>
    </dgm:pt>
    <dgm:pt modelId="{EA4AA2B5-B705-413B-8078-12ED7126B5E1}" type="pres">
      <dgm:prSet presAssocID="{F877924C-78F6-42DF-9625-FA8219EBE37F}" presName="bottomArc2" presStyleLbl="parChTrans1D1" presStyleIdx="5" presStyleCnt="10"/>
      <dgm:spPr>
        <a:ln>
          <a:solidFill>
            <a:schemeClr val="tx1"/>
          </a:solidFill>
        </a:ln>
      </dgm:spPr>
      <dgm:t>
        <a:bodyPr/>
        <a:lstStyle/>
        <a:p>
          <a:endParaRPr lang="en-US"/>
        </a:p>
      </dgm:t>
    </dgm:pt>
    <dgm:pt modelId="{641ADF95-8BAF-476D-BF9E-B5419E628D13}" type="pres">
      <dgm:prSet presAssocID="{F877924C-78F6-42DF-9625-FA8219EBE37F}" presName="topConnNode2" presStyleLbl="node2" presStyleIdx="0" presStyleCnt="0"/>
      <dgm:spPr/>
      <dgm:t>
        <a:bodyPr/>
        <a:lstStyle/>
        <a:p>
          <a:endParaRPr lang="en-US"/>
        </a:p>
      </dgm:t>
    </dgm:pt>
    <dgm:pt modelId="{50950E3C-877E-421C-BA18-9D183C4AC043}" type="pres">
      <dgm:prSet presAssocID="{F877924C-78F6-42DF-9625-FA8219EBE37F}" presName="hierChild4" presStyleCnt="0"/>
      <dgm:spPr/>
    </dgm:pt>
    <dgm:pt modelId="{2374181B-31CA-4083-B2B4-F6B3AEF83059}" type="pres">
      <dgm:prSet presAssocID="{F877924C-78F6-42DF-9625-FA8219EBE37F}" presName="hierChild5" presStyleCnt="0"/>
      <dgm:spPr/>
    </dgm:pt>
    <dgm:pt modelId="{60352D7B-AE32-4C3B-B728-BAE64FD3D663}" type="pres">
      <dgm:prSet presAssocID="{DAF482C0-BCDC-4873-AA4C-80C2BB4B567E}" presName="Name28" presStyleLbl="parChTrans1D2" presStyleIdx="2" presStyleCnt="4"/>
      <dgm:spPr/>
      <dgm:t>
        <a:bodyPr/>
        <a:lstStyle/>
        <a:p>
          <a:endParaRPr lang="en-US"/>
        </a:p>
      </dgm:t>
    </dgm:pt>
    <dgm:pt modelId="{9413D082-A4C0-4679-BD7D-55A4D6EA32C5}" type="pres">
      <dgm:prSet presAssocID="{F7B7DC84-AE4D-4D21-BE81-20DAD7C35007}" presName="hierRoot2" presStyleCnt="0">
        <dgm:presLayoutVars>
          <dgm:hierBranch val="init"/>
        </dgm:presLayoutVars>
      </dgm:prSet>
      <dgm:spPr/>
    </dgm:pt>
    <dgm:pt modelId="{C6210B9A-1AFE-42B1-9BB8-5CA0370B9344}" type="pres">
      <dgm:prSet presAssocID="{F7B7DC84-AE4D-4D21-BE81-20DAD7C35007}" presName="rootComposite2" presStyleCnt="0"/>
      <dgm:spPr/>
    </dgm:pt>
    <dgm:pt modelId="{5803F84C-DFA0-4FB1-A5B1-4752726FFC1C}" type="pres">
      <dgm:prSet presAssocID="{F7B7DC84-AE4D-4D21-BE81-20DAD7C35007}" presName="rootText2" presStyleLbl="alignAcc1" presStyleIdx="0" presStyleCnt="0">
        <dgm:presLayoutVars>
          <dgm:chPref val="3"/>
        </dgm:presLayoutVars>
      </dgm:prSet>
      <dgm:spPr/>
      <dgm:t>
        <a:bodyPr/>
        <a:lstStyle/>
        <a:p>
          <a:endParaRPr lang="en-US"/>
        </a:p>
      </dgm:t>
    </dgm:pt>
    <dgm:pt modelId="{7E5A1D28-8859-4652-BCA7-4FC18AEB6ABD}" type="pres">
      <dgm:prSet presAssocID="{F7B7DC84-AE4D-4D21-BE81-20DAD7C35007}" presName="topArc2" presStyleLbl="parChTrans1D1" presStyleIdx="6" presStyleCnt="10"/>
      <dgm:spPr>
        <a:ln>
          <a:solidFill>
            <a:schemeClr val="tx1"/>
          </a:solidFill>
        </a:ln>
      </dgm:spPr>
      <dgm:t>
        <a:bodyPr/>
        <a:lstStyle/>
        <a:p>
          <a:endParaRPr lang="en-US"/>
        </a:p>
      </dgm:t>
    </dgm:pt>
    <dgm:pt modelId="{7AA391D0-DA7F-4798-B59C-4F63232E800F}" type="pres">
      <dgm:prSet presAssocID="{F7B7DC84-AE4D-4D21-BE81-20DAD7C35007}" presName="bottomArc2" presStyleLbl="parChTrans1D1" presStyleIdx="7" presStyleCnt="10"/>
      <dgm:spPr>
        <a:ln>
          <a:solidFill>
            <a:schemeClr val="tx1"/>
          </a:solidFill>
        </a:ln>
      </dgm:spPr>
      <dgm:t>
        <a:bodyPr/>
        <a:lstStyle/>
        <a:p>
          <a:endParaRPr lang="en-US"/>
        </a:p>
      </dgm:t>
    </dgm:pt>
    <dgm:pt modelId="{1D3D5ACF-6CBF-4719-A72D-EBBCD9F3391F}" type="pres">
      <dgm:prSet presAssocID="{F7B7DC84-AE4D-4D21-BE81-20DAD7C35007}" presName="topConnNode2" presStyleLbl="node2" presStyleIdx="0" presStyleCnt="0"/>
      <dgm:spPr/>
      <dgm:t>
        <a:bodyPr/>
        <a:lstStyle/>
        <a:p>
          <a:endParaRPr lang="en-US"/>
        </a:p>
      </dgm:t>
    </dgm:pt>
    <dgm:pt modelId="{4D48CF70-7E06-4DEC-AB69-D3D5F8B6A136}" type="pres">
      <dgm:prSet presAssocID="{F7B7DC84-AE4D-4D21-BE81-20DAD7C35007}" presName="hierChild4" presStyleCnt="0"/>
      <dgm:spPr/>
    </dgm:pt>
    <dgm:pt modelId="{7CDB5D5D-1CE2-4139-AE1B-98F517DA859B}" type="pres">
      <dgm:prSet presAssocID="{F7B7DC84-AE4D-4D21-BE81-20DAD7C35007}" presName="hierChild5" presStyleCnt="0"/>
      <dgm:spPr/>
    </dgm:pt>
    <dgm:pt modelId="{E2BFB9F5-F781-430E-966E-5A6386C93A57}" type="pres">
      <dgm:prSet presAssocID="{37359A04-D9EE-4B1A-8E17-E0C2F25EAAA5}" presName="hierChild3" presStyleCnt="0"/>
      <dgm:spPr/>
    </dgm:pt>
    <dgm:pt modelId="{C9C2FD36-4E98-4A84-94B6-A228817DEFE7}" type="pres">
      <dgm:prSet presAssocID="{B7082160-61E7-4228-B667-D58606871BF2}" presName="Name101" presStyleLbl="parChTrans1D2" presStyleIdx="3" presStyleCnt="4"/>
      <dgm:spPr/>
      <dgm:t>
        <a:bodyPr/>
        <a:lstStyle/>
        <a:p>
          <a:endParaRPr lang="en-US"/>
        </a:p>
      </dgm:t>
    </dgm:pt>
    <dgm:pt modelId="{617D0421-842C-4A67-963A-BD0C67A9530A}" type="pres">
      <dgm:prSet presAssocID="{4F5D3DFD-6C90-4FB3-A409-657BBD806CFA}" presName="hierRoot3" presStyleCnt="0">
        <dgm:presLayoutVars>
          <dgm:hierBranch val="init"/>
        </dgm:presLayoutVars>
      </dgm:prSet>
      <dgm:spPr/>
    </dgm:pt>
    <dgm:pt modelId="{6D736BDE-10E0-4375-B994-2E7D6F148BB5}" type="pres">
      <dgm:prSet presAssocID="{4F5D3DFD-6C90-4FB3-A409-657BBD806CFA}" presName="rootComposite3" presStyleCnt="0"/>
      <dgm:spPr/>
    </dgm:pt>
    <dgm:pt modelId="{32E7F595-FCE6-4B92-9146-7D5F4C0FD3B7}" type="pres">
      <dgm:prSet presAssocID="{4F5D3DFD-6C90-4FB3-A409-657BBD806CFA}" presName="rootText3" presStyleLbl="alignAcc1" presStyleIdx="0" presStyleCnt="0">
        <dgm:presLayoutVars>
          <dgm:chPref val="3"/>
        </dgm:presLayoutVars>
      </dgm:prSet>
      <dgm:spPr/>
      <dgm:t>
        <a:bodyPr/>
        <a:lstStyle/>
        <a:p>
          <a:endParaRPr lang="en-US"/>
        </a:p>
      </dgm:t>
    </dgm:pt>
    <dgm:pt modelId="{4E03D2FE-12B4-488C-97A1-4185EE7E1CE6}" type="pres">
      <dgm:prSet presAssocID="{4F5D3DFD-6C90-4FB3-A409-657BBD806CFA}" presName="topArc3" presStyleLbl="parChTrans1D1" presStyleIdx="8" presStyleCnt="10"/>
      <dgm:spPr>
        <a:ln>
          <a:solidFill>
            <a:schemeClr val="tx1"/>
          </a:solidFill>
        </a:ln>
      </dgm:spPr>
      <dgm:t>
        <a:bodyPr/>
        <a:lstStyle/>
        <a:p>
          <a:endParaRPr lang="en-US"/>
        </a:p>
      </dgm:t>
    </dgm:pt>
    <dgm:pt modelId="{D02D352E-D0B8-4173-8E1E-A1A166E7FA57}" type="pres">
      <dgm:prSet presAssocID="{4F5D3DFD-6C90-4FB3-A409-657BBD806CFA}" presName="bottomArc3" presStyleLbl="parChTrans1D1" presStyleIdx="9" presStyleCnt="10"/>
      <dgm:spPr>
        <a:ln>
          <a:solidFill>
            <a:schemeClr val="tx1"/>
          </a:solidFill>
        </a:ln>
      </dgm:spPr>
      <dgm:t>
        <a:bodyPr/>
        <a:lstStyle/>
        <a:p>
          <a:endParaRPr lang="en-US"/>
        </a:p>
      </dgm:t>
    </dgm:pt>
    <dgm:pt modelId="{3BCE1E0E-43C3-425A-B15D-8A6E0BBD366C}" type="pres">
      <dgm:prSet presAssocID="{4F5D3DFD-6C90-4FB3-A409-657BBD806CFA}" presName="topConnNode3" presStyleLbl="asst1" presStyleIdx="0" presStyleCnt="0"/>
      <dgm:spPr/>
      <dgm:t>
        <a:bodyPr/>
        <a:lstStyle/>
        <a:p>
          <a:endParaRPr lang="en-US"/>
        </a:p>
      </dgm:t>
    </dgm:pt>
    <dgm:pt modelId="{2964DAEF-559A-4247-BDCD-058AE39D2F9B}" type="pres">
      <dgm:prSet presAssocID="{4F5D3DFD-6C90-4FB3-A409-657BBD806CFA}" presName="hierChild6" presStyleCnt="0"/>
      <dgm:spPr/>
    </dgm:pt>
    <dgm:pt modelId="{77DC2180-32EC-4A7D-95B8-30571CF3A858}" type="pres">
      <dgm:prSet presAssocID="{4F5D3DFD-6C90-4FB3-A409-657BBD806CFA}" presName="hierChild7" presStyleCnt="0"/>
      <dgm:spPr/>
    </dgm:pt>
  </dgm:ptLst>
  <dgm:cxnLst>
    <dgm:cxn modelId="{8EF5957F-DD96-4B24-A1A4-A18C46098861}" srcId="{37359A04-D9EE-4B1A-8E17-E0C2F25EAAA5}" destId="{4F5D3DFD-6C90-4FB3-A409-657BBD806CFA}" srcOrd="0" destOrd="0" parTransId="{B7082160-61E7-4228-B667-D58606871BF2}" sibTransId="{C1DB63FD-99BD-437E-9A79-65361FCFD642}"/>
    <dgm:cxn modelId="{C43543A2-F794-4BBB-97E6-987E1EDF9283}" type="presOf" srcId="{F7B7DC84-AE4D-4D21-BE81-20DAD7C35007}" destId="{5803F84C-DFA0-4FB1-A5B1-4752726FFC1C}" srcOrd="0" destOrd="0" presId="urn:microsoft.com/office/officeart/2008/layout/HalfCircleOrganizationChart"/>
    <dgm:cxn modelId="{5319567D-4FE3-44B5-A68E-F31A932EE9A7}" type="presOf" srcId="{B7082160-61E7-4228-B667-D58606871BF2}" destId="{C9C2FD36-4E98-4A84-94B6-A228817DEFE7}" srcOrd="0" destOrd="0" presId="urn:microsoft.com/office/officeart/2008/layout/HalfCircleOrganizationChart"/>
    <dgm:cxn modelId="{0F53A352-E087-4051-97CA-6B7BF488E55D}" type="presOf" srcId="{4F5D3DFD-6C90-4FB3-A409-657BBD806CFA}" destId="{3BCE1E0E-43C3-425A-B15D-8A6E0BBD366C}" srcOrd="1" destOrd="0" presId="urn:microsoft.com/office/officeart/2008/layout/HalfCircleOrganizationChart"/>
    <dgm:cxn modelId="{FB106906-097A-4E5F-B568-7372E3D81D81}" srcId="{50FBC5ED-C03F-4359-B8C5-804DBC097AD5}" destId="{37359A04-D9EE-4B1A-8E17-E0C2F25EAAA5}" srcOrd="0" destOrd="0" parTransId="{B68C6689-48E8-473B-99F8-FAAC9F482911}" sibTransId="{9E9CEE12-6522-49BC-AB9C-BAF860124933}"/>
    <dgm:cxn modelId="{3A9A47B9-AA7C-48E4-8EAF-838673FCE307}" type="presOf" srcId="{6FD156C8-F20C-4021-AD3C-40897DD11E01}" destId="{4E3BF766-DF86-4312-8668-45148EB0F9EB}" srcOrd="0" destOrd="0" presId="urn:microsoft.com/office/officeart/2008/layout/HalfCircleOrganizationChart"/>
    <dgm:cxn modelId="{78256C44-F875-43B7-9BC6-1535F24A8270}" srcId="{37359A04-D9EE-4B1A-8E17-E0C2F25EAAA5}" destId="{F877924C-78F6-42DF-9625-FA8219EBE37F}" srcOrd="2" destOrd="0" parTransId="{3033EAD7-6C6A-4733-9061-7A4A9789AEEB}" sibTransId="{BD8298E5-E989-471D-B4EF-BFCD311ED6D8}"/>
    <dgm:cxn modelId="{2B75AC91-D336-4B61-B650-D1DCF0ACB636}" srcId="{37359A04-D9EE-4B1A-8E17-E0C2F25EAAA5}" destId="{499FCD5E-D068-4EF3-891B-E2959C89311F}" srcOrd="1" destOrd="0" parTransId="{6FD156C8-F20C-4021-AD3C-40897DD11E01}" sibTransId="{DE12EBD5-DB94-4E76-8994-DAD552CC417B}"/>
    <dgm:cxn modelId="{28ABFA55-55E6-4D42-A429-3CEF1CEF8294}" type="presOf" srcId="{F877924C-78F6-42DF-9625-FA8219EBE37F}" destId="{641ADF95-8BAF-476D-BF9E-B5419E628D13}" srcOrd="1" destOrd="0" presId="urn:microsoft.com/office/officeart/2008/layout/HalfCircleOrganizationChart"/>
    <dgm:cxn modelId="{E74C1AFD-0931-4500-A110-84A5F232FF1E}" type="presOf" srcId="{DAF482C0-BCDC-4873-AA4C-80C2BB4B567E}" destId="{60352D7B-AE32-4C3B-B728-BAE64FD3D663}" srcOrd="0" destOrd="0" presId="urn:microsoft.com/office/officeart/2008/layout/HalfCircleOrganizationChart"/>
    <dgm:cxn modelId="{D950F87B-1AA9-484E-A3E6-425DC758F664}" type="presOf" srcId="{3033EAD7-6C6A-4733-9061-7A4A9789AEEB}" destId="{A76F2364-30EC-4B77-B928-313FC7B394A7}" srcOrd="0" destOrd="0" presId="urn:microsoft.com/office/officeart/2008/layout/HalfCircleOrganizationChart"/>
    <dgm:cxn modelId="{3834CEAB-FD8D-43AA-9272-CCAE85940861}" type="presOf" srcId="{37359A04-D9EE-4B1A-8E17-E0C2F25EAAA5}" destId="{108BE9B4-7E6A-47A4-94DC-17A0F32C5427}" srcOrd="1" destOrd="0" presId="urn:microsoft.com/office/officeart/2008/layout/HalfCircleOrganizationChart"/>
    <dgm:cxn modelId="{EC00DEA9-0C14-4840-B1C0-8F923F71B12E}" type="presOf" srcId="{499FCD5E-D068-4EF3-891B-E2959C89311F}" destId="{361D79EF-572A-429C-966A-6D9FB7B62233}" srcOrd="1" destOrd="0" presId="urn:microsoft.com/office/officeart/2008/layout/HalfCircleOrganizationChart"/>
    <dgm:cxn modelId="{C488DED0-F684-47E5-8100-B1855C321918}" srcId="{37359A04-D9EE-4B1A-8E17-E0C2F25EAAA5}" destId="{F7B7DC84-AE4D-4D21-BE81-20DAD7C35007}" srcOrd="3" destOrd="0" parTransId="{DAF482C0-BCDC-4873-AA4C-80C2BB4B567E}" sibTransId="{AAD984FA-3312-4BFA-9D03-44DBFE8E0E61}"/>
    <dgm:cxn modelId="{74750FFA-9D21-416E-BD74-8B5714C11127}" type="presOf" srcId="{F7B7DC84-AE4D-4D21-BE81-20DAD7C35007}" destId="{1D3D5ACF-6CBF-4719-A72D-EBBCD9F3391F}" srcOrd="1" destOrd="0" presId="urn:microsoft.com/office/officeart/2008/layout/HalfCircleOrganizationChart"/>
    <dgm:cxn modelId="{5E8D3C75-AEAF-4A3E-AD3F-78451665034D}" type="presOf" srcId="{F877924C-78F6-42DF-9625-FA8219EBE37F}" destId="{7D69A837-BDBD-4096-A415-4E082240E159}" srcOrd="0" destOrd="0" presId="urn:microsoft.com/office/officeart/2008/layout/HalfCircleOrganizationChart"/>
    <dgm:cxn modelId="{CB53E364-3620-481F-9A3A-5C2E7775BA9C}" type="presOf" srcId="{4F5D3DFD-6C90-4FB3-A409-657BBD806CFA}" destId="{32E7F595-FCE6-4B92-9146-7D5F4C0FD3B7}" srcOrd="0" destOrd="0" presId="urn:microsoft.com/office/officeart/2008/layout/HalfCircleOrganizationChart"/>
    <dgm:cxn modelId="{BE779DF4-2D21-48F9-B490-2128B4E56349}" type="presOf" srcId="{37359A04-D9EE-4B1A-8E17-E0C2F25EAAA5}" destId="{3FF240BC-3371-494C-834A-E50AD60CDFA0}" srcOrd="0" destOrd="0" presId="urn:microsoft.com/office/officeart/2008/layout/HalfCircleOrganizationChart"/>
    <dgm:cxn modelId="{889EDE6E-6EB9-492A-AA40-FE66B9774AD5}" type="presOf" srcId="{499FCD5E-D068-4EF3-891B-E2959C89311F}" destId="{726CD72A-8A9A-49CA-A1D0-E3C409CEFD05}" srcOrd="0" destOrd="0" presId="urn:microsoft.com/office/officeart/2008/layout/HalfCircleOrganizationChart"/>
    <dgm:cxn modelId="{ABAE996B-EE93-4BCB-85FB-96E3DA775503}" type="presOf" srcId="{50FBC5ED-C03F-4359-B8C5-804DBC097AD5}" destId="{C541A5CF-959A-4A35-9659-01E57665F22B}" srcOrd="0" destOrd="0" presId="urn:microsoft.com/office/officeart/2008/layout/HalfCircleOrganizationChart"/>
    <dgm:cxn modelId="{907333F7-3824-4FE1-8D7B-983E8A2BFD80}" type="presParOf" srcId="{C541A5CF-959A-4A35-9659-01E57665F22B}" destId="{5CF75BBF-3447-426A-885B-1BC69367BE38}" srcOrd="0" destOrd="0" presId="urn:microsoft.com/office/officeart/2008/layout/HalfCircleOrganizationChart"/>
    <dgm:cxn modelId="{3A134D9D-7A40-41C8-950C-D7AAB3F07BC6}" type="presParOf" srcId="{5CF75BBF-3447-426A-885B-1BC69367BE38}" destId="{8D9438B3-625B-4558-94F3-F5C01803712A}" srcOrd="0" destOrd="0" presId="urn:microsoft.com/office/officeart/2008/layout/HalfCircleOrganizationChart"/>
    <dgm:cxn modelId="{364192F0-4916-4E44-8DDF-F4AA201E01F4}" type="presParOf" srcId="{8D9438B3-625B-4558-94F3-F5C01803712A}" destId="{3FF240BC-3371-494C-834A-E50AD60CDFA0}" srcOrd="0" destOrd="0" presId="urn:microsoft.com/office/officeart/2008/layout/HalfCircleOrganizationChart"/>
    <dgm:cxn modelId="{63819B40-F104-4780-9552-558E9556FCA0}" type="presParOf" srcId="{8D9438B3-625B-4558-94F3-F5C01803712A}" destId="{9AFC9121-AE90-4AC8-8A46-65FD464ABF01}" srcOrd="1" destOrd="0" presId="urn:microsoft.com/office/officeart/2008/layout/HalfCircleOrganizationChart"/>
    <dgm:cxn modelId="{5141D1B0-0351-455F-B938-B241488A0620}" type="presParOf" srcId="{8D9438B3-625B-4558-94F3-F5C01803712A}" destId="{EB743041-B264-4EB2-B5C9-AA52839755AE}" srcOrd="2" destOrd="0" presId="urn:microsoft.com/office/officeart/2008/layout/HalfCircleOrganizationChart"/>
    <dgm:cxn modelId="{A2120F5E-2FFC-47F7-8A89-FA012C4D95D4}" type="presParOf" srcId="{8D9438B3-625B-4558-94F3-F5C01803712A}" destId="{108BE9B4-7E6A-47A4-94DC-17A0F32C5427}" srcOrd="3" destOrd="0" presId="urn:microsoft.com/office/officeart/2008/layout/HalfCircleOrganizationChart"/>
    <dgm:cxn modelId="{5AF7FD81-7F50-4219-8DC9-5E6DEAB4A293}" type="presParOf" srcId="{5CF75BBF-3447-426A-885B-1BC69367BE38}" destId="{64A95086-E87E-407E-B5F8-FF742AFB43F6}" srcOrd="1" destOrd="0" presId="urn:microsoft.com/office/officeart/2008/layout/HalfCircleOrganizationChart"/>
    <dgm:cxn modelId="{BD7A6055-F5BF-46DA-B13A-AA5E8B1CAEFA}" type="presParOf" srcId="{64A95086-E87E-407E-B5F8-FF742AFB43F6}" destId="{4E3BF766-DF86-4312-8668-45148EB0F9EB}" srcOrd="0" destOrd="0" presId="urn:microsoft.com/office/officeart/2008/layout/HalfCircleOrganizationChart"/>
    <dgm:cxn modelId="{ABD9E599-04D0-4246-A6AD-4C080868D36E}" type="presParOf" srcId="{64A95086-E87E-407E-B5F8-FF742AFB43F6}" destId="{AB986527-79E3-4AB3-9CFB-5F2CE743789F}" srcOrd="1" destOrd="0" presId="urn:microsoft.com/office/officeart/2008/layout/HalfCircleOrganizationChart"/>
    <dgm:cxn modelId="{94945F79-3AD5-4FA0-8C67-BF016417F95C}" type="presParOf" srcId="{AB986527-79E3-4AB3-9CFB-5F2CE743789F}" destId="{1F5F3A68-6B3F-473C-9694-E906A41B2969}" srcOrd="0" destOrd="0" presId="urn:microsoft.com/office/officeart/2008/layout/HalfCircleOrganizationChart"/>
    <dgm:cxn modelId="{CF3F2D85-427F-460E-81DB-AA008C774B8E}" type="presParOf" srcId="{1F5F3A68-6B3F-473C-9694-E906A41B2969}" destId="{726CD72A-8A9A-49CA-A1D0-E3C409CEFD05}" srcOrd="0" destOrd="0" presId="urn:microsoft.com/office/officeart/2008/layout/HalfCircleOrganizationChart"/>
    <dgm:cxn modelId="{E83BBE3A-15B2-47DE-AF79-B8B8673C906C}" type="presParOf" srcId="{1F5F3A68-6B3F-473C-9694-E906A41B2969}" destId="{D484E46B-0339-4D5A-8D65-242481830317}" srcOrd="1" destOrd="0" presId="urn:microsoft.com/office/officeart/2008/layout/HalfCircleOrganizationChart"/>
    <dgm:cxn modelId="{8875EC1C-3DB1-469A-B97C-A3BB01DF829E}" type="presParOf" srcId="{1F5F3A68-6B3F-473C-9694-E906A41B2969}" destId="{8018C8E2-00DF-4927-B5B9-F3E379799114}" srcOrd="2" destOrd="0" presId="urn:microsoft.com/office/officeart/2008/layout/HalfCircleOrganizationChart"/>
    <dgm:cxn modelId="{B7F47896-D754-4E07-9523-CA46D42BBCB7}" type="presParOf" srcId="{1F5F3A68-6B3F-473C-9694-E906A41B2969}" destId="{361D79EF-572A-429C-966A-6D9FB7B62233}" srcOrd="3" destOrd="0" presId="urn:microsoft.com/office/officeart/2008/layout/HalfCircleOrganizationChart"/>
    <dgm:cxn modelId="{AB51974C-5E68-4B49-A64A-59E9DDDA69B5}" type="presParOf" srcId="{AB986527-79E3-4AB3-9CFB-5F2CE743789F}" destId="{7201B163-DF36-487F-818A-7256347D743C}" srcOrd="1" destOrd="0" presId="urn:microsoft.com/office/officeart/2008/layout/HalfCircleOrganizationChart"/>
    <dgm:cxn modelId="{570D788A-B453-438F-A194-926DA2B6FFF9}" type="presParOf" srcId="{AB986527-79E3-4AB3-9CFB-5F2CE743789F}" destId="{60BD2BD4-9A11-4B8C-ABE1-B2C3A1446927}" srcOrd="2" destOrd="0" presId="urn:microsoft.com/office/officeart/2008/layout/HalfCircleOrganizationChart"/>
    <dgm:cxn modelId="{E9FC0CC2-8020-456D-A276-5778A9D87ADB}" type="presParOf" srcId="{64A95086-E87E-407E-B5F8-FF742AFB43F6}" destId="{A76F2364-30EC-4B77-B928-313FC7B394A7}" srcOrd="2" destOrd="0" presId="urn:microsoft.com/office/officeart/2008/layout/HalfCircleOrganizationChart"/>
    <dgm:cxn modelId="{C4D7D160-00DD-44E0-A0F4-A898C514A041}" type="presParOf" srcId="{64A95086-E87E-407E-B5F8-FF742AFB43F6}" destId="{B74CC2D2-45B9-4587-AEBB-D285D9053A34}" srcOrd="3" destOrd="0" presId="urn:microsoft.com/office/officeart/2008/layout/HalfCircleOrganizationChart"/>
    <dgm:cxn modelId="{DACBBAAD-61DA-499C-9D28-0818BA8C45BF}" type="presParOf" srcId="{B74CC2D2-45B9-4587-AEBB-D285D9053A34}" destId="{3901B30A-8AE2-4F20-823F-32E60106646C}" srcOrd="0" destOrd="0" presId="urn:microsoft.com/office/officeart/2008/layout/HalfCircleOrganizationChart"/>
    <dgm:cxn modelId="{66AAC4BC-A13C-488D-B5E4-B80E22D92293}" type="presParOf" srcId="{3901B30A-8AE2-4F20-823F-32E60106646C}" destId="{7D69A837-BDBD-4096-A415-4E082240E159}" srcOrd="0" destOrd="0" presId="urn:microsoft.com/office/officeart/2008/layout/HalfCircleOrganizationChart"/>
    <dgm:cxn modelId="{F24B0A70-1E55-481A-8C04-9CF6A714A41E}" type="presParOf" srcId="{3901B30A-8AE2-4F20-823F-32E60106646C}" destId="{18A9E569-9265-4A50-AF47-F73E85353BD9}" srcOrd="1" destOrd="0" presId="urn:microsoft.com/office/officeart/2008/layout/HalfCircleOrganizationChart"/>
    <dgm:cxn modelId="{E4A25DFD-1A37-462E-97EF-3A25E4683B74}" type="presParOf" srcId="{3901B30A-8AE2-4F20-823F-32E60106646C}" destId="{EA4AA2B5-B705-413B-8078-12ED7126B5E1}" srcOrd="2" destOrd="0" presId="urn:microsoft.com/office/officeart/2008/layout/HalfCircleOrganizationChart"/>
    <dgm:cxn modelId="{276DCA93-1E31-48BB-919E-0BB93123E6EB}" type="presParOf" srcId="{3901B30A-8AE2-4F20-823F-32E60106646C}" destId="{641ADF95-8BAF-476D-BF9E-B5419E628D13}" srcOrd="3" destOrd="0" presId="urn:microsoft.com/office/officeart/2008/layout/HalfCircleOrganizationChart"/>
    <dgm:cxn modelId="{039F47B6-CD64-4428-AABD-1836FAD77DB9}" type="presParOf" srcId="{B74CC2D2-45B9-4587-AEBB-D285D9053A34}" destId="{50950E3C-877E-421C-BA18-9D183C4AC043}" srcOrd="1" destOrd="0" presId="urn:microsoft.com/office/officeart/2008/layout/HalfCircleOrganizationChart"/>
    <dgm:cxn modelId="{618EB79A-B7E9-4EA8-8ED7-D616AE967C74}" type="presParOf" srcId="{B74CC2D2-45B9-4587-AEBB-D285D9053A34}" destId="{2374181B-31CA-4083-B2B4-F6B3AEF83059}" srcOrd="2" destOrd="0" presId="urn:microsoft.com/office/officeart/2008/layout/HalfCircleOrganizationChart"/>
    <dgm:cxn modelId="{1A7559FF-7EED-49A4-9CD8-F656EFA4EAD8}" type="presParOf" srcId="{64A95086-E87E-407E-B5F8-FF742AFB43F6}" destId="{60352D7B-AE32-4C3B-B728-BAE64FD3D663}" srcOrd="4" destOrd="0" presId="urn:microsoft.com/office/officeart/2008/layout/HalfCircleOrganizationChart"/>
    <dgm:cxn modelId="{77D04610-9596-40A7-8F96-DFA3EADD17B8}" type="presParOf" srcId="{64A95086-E87E-407E-B5F8-FF742AFB43F6}" destId="{9413D082-A4C0-4679-BD7D-55A4D6EA32C5}" srcOrd="5" destOrd="0" presId="urn:microsoft.com/office/officeart/2008/layout/HalfCircleOrganizationChart"/>
    <dgm:cxn modelId="{87A68745-C18C-48EF-A158-61AE8E090D80}" type="presParOf" srcId="{9413D082-A4C0-4679-BD7D-55A4D6EA32C5}" destId="{C6210B9A-1AFE-42B1-9BB8-5CA0370B9344}" srcOrd="0" destOrd="0" presId="urn:microsoft.com/office/officeart/2008/layout/HalfCircleOrganizationChart"/>
    <dgm:cxn modelId="{94EEE145-DF5B-4FE7-AD10-163210DB6AB4}" type="presParOf" srcId="{C6210B9A-1AFE-42B1-9BB8-5CA0370B9344}" destId="{5803F84C-DFA0-4FB1-A5B1-4752726FFC1C}" srcOrd="0" destOrd="0" presId="urn:microsoft.com/office/officeart/2008/layout/HalfCircleOrganizationChart"/>
    <dgm:cxn modelId="{C1DCDF95-7B87-4BC9-8FBE-26B0A1A6CA1A}" type="presParOf" srcId="{C6210B9A-1AFE-42B1-9BB8-5CA0370B9344}" destId="{7E5A1D28-8859-4652-BCA7-4FC18AEB6ABD}" srcOrd="1" destOrd="0" presId="urn:microsoft.com/office/officeart/2008/layout/HalfCircleOrganizationChart"/>
    <dgm:cxn modelId="{05FFDB30-B5D7-4DE0-AAB4-21F08C402BD2}" type="presParOf" srcId="{C6210B9A-1AFE-42B1-9BB8-5CA0370B9344}" destId="{7AA391D0-DA7F-4798-B59C-4F63232E800F}" srcOrd="2" destOrd="0" presId="urn:microsoft.com/office/officeart/2008/layout/HalfCircleOrganizationChart"/>
    <dgm:cxn modelId="{A73B20ED-FD12-49A4-9C46-0FAACA12B498}" type="presParOf" srcId="{C6210B9A-1AFE-42B1-9BB8-5CA0370B9344}" destId="{1D3D5ACF-6CBF-4719-A72D-EBBCD9F3391F}" srcOrd="3" destOrd="0" presId="urn:microsoft.com/office/officeart/2008/layout/HalfCircleOrganizationChart"/>
    <dgm:cxn modelId="{8DC408DE-CDA8-4526-A9AC-B7228BCB8629}" type="presParOf" srcId="{9413D082-A4C0-4679-BD7D-55A4D6EA32C5}" destId="{4D48CF70-7E06-4DEC-AB69-D3D5F8B6A136}" srcOrd="1" destOrd="0" presId="urn:microsoft.com/office/officeart/2008/layout/HalfCircleOrganizationChart"/>
    <dgm:cxn modelId="{3CF72E4D-B7C0-45AD-B15F-644C254FF73B}" type="presParOf" srcId="{9413D082-A4C0-4679-BD7D-55A4D6EA32C5}" destId="{7CDB5D5D-1CE2-4139-AE1B-98F517DA859B}" srcOrd="2" destOrd="0" presId="urn:microsoft.com/office/officeart/2008/layout/HalfCircleOrganizationChart"/>
    <dgm:cxn modelId="{598B15DB-0773-437E-B713-ACE93D35FD84}" type="presParOf" srcId="{5CF75BBF-3447-426A-885B-1BC69367BE38}" destId="{E2BFB9F5-F781-430E-966E-5A6386C93A57}" srcOrd="2" destOrd="0" presId="urn:microsoft.com/office/officeart/2008/layout/HalfCircleOrganizationChart"/>
    <dgm:cxn modelId="{673560CF-2CCE-4729-BD0C-E3D443B15E11}" type="presParOf" srcId="{E2BFB9F5-F781-430E-966E-5A6386C93A57}" destId="{C9C2FD36-4E98-4A84-94B6-A228817DEFE7}" srcOrd="0" destOrd="0" presId="urn:microsoft.com/office/officeart/2008/layout/HalfCircleOrganizationChart"/>
    <dgm:cxn modelId="{F26B6160-EAD8-4FDA-BF70-6CDC8B914F11}" type="presParOf" srcId="{E2BFB9F5-F781-430E-966E-5A6386C93A57}" destId="{617D0421-842C-4A67-963A-BD0C67A9530A}" srcOrd="1" destOrd="0" presId="urn:microsoft.com/office/officeart/2008/layout/HalfCircleOrganizationChart"/>
    <dgm:cxn modelId="{B09784E3-E2B5-4DF3-B9E7-2ACFD53A97DA}" type="presParOf" srcId="{617D0421-842C-4A67-963A-BD0C67A9530A}" destId="{6D736BDE-10E0-4375-B994-2E7D6F148BB5}" srcOrd="0" destOrd="0" presId="urn:microsoft.com/office/officeart/2008/layout/HalfCircleOrganizationChart"/>
    <dgm:cxn modelId="{C8210971-A3A2-489A-96A1-BFC3AEDE8AAB}" type="presParOf" srcId="{6D736BDE-10E0-4375-B994-2E7D6F148BB5}" destId="{32E7F595-FCE6-4B92-9146-7D5F4C0FD3B7}" srcOrd="0" destOrd="0" presId="urn:microsoft.com/office/officeart/2008/layout/HalfCircleOrganizationChart"/>
    <dgm:cxn modelId="{2EF4DDEF-133E-4722-8E2F-3FE00DA6F543}" type="presParOf" srcId="{6D736BDE-10E0-4375-B994-2E7D6F148BB5}" destId="{4E03D2FE-12B4-488C-97A1-4185EE7E1CE6}" srcOrd="1" destOrd="0" presId="urn:microsoft.com/office/officeart/2008/layout/HalfCircleOrganizationChart"/>
    <dgm:cxn modelId="{F665AFB9-75D1-40AE-9C21-7146DBAB0C19}" type="presParOf" srcId="{6D736BDE-10E0-4375-B994-2E7D6F148BB5}" destId="{D02D352E-D0B8-4173-8E1E-A1A166E7FA57}" srcOrd="2" destOrd="0" presId="urn:microsoft.com/office/officeart/2008/layout/HalfCircleOrganizationChart"/>
    <dgm:cxn modelId="{DACF2253-6185-4C68-99B4-9F2AD701EAEF}" type="presParOf" srcId="{6D736BDE-10E0-4375-B994-2E7D6F148BB5}" destId="{3BCE1E0E-43C3-425A-B15D-8A6E0BBD366C}" srcOrd="3" destOrd="0" presId="urn:microsoft.com/office/officeart/2008/layout/HalfCircleOrganizationChart"/>
    <dgm:cxn modelId="{8253F98D-55B3-4BA7-A806-5242037492BE}" type="presParOf" srcId="{617D0421-842C-4A67-963A-BD0C67A9530A}" destId="{2964DAEF-559A-4247-BDCD-058AE39D2F9B}" srcOrd="1" destOrd="0" presId="urn:microsoft.com/office/officeart/2008/layout/HalfCircleOrganizationChart"/>
    <dgm:cxn modelId="{DAA63EBC-35AD-4327-9BE8-2B574ED8F2E6}" type="presParOf" srcId="{617D0421-842C-4A67-963A-BD0C67A9530A}" destId="{77DC2180-32EC-4A7D-95B8-30571CF3A858}"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9153B-8EEE-424F-8F5E-0D710E96AFCC}" type="doc">
      <dgm:prSet loTypeId="urn:microsoft.com/office/officeart/2005/8/layout/pList2" loCatId="list" qsTypeId="urn:microsoft.com/office/officeart/2005/8/quickstyle/simple1" qsCatId="simple" csTypeId="urn:microsoft.com/office/officeart/2005/8/colors/accent1_2" csCatId="accent1" phldr="1"/>
      <dgm:spPr/>
    </dgm:pt>
    <dgm:pt modelId="{8356E727-58BA-4E0E-816E-35A8B0DD0721}">
      <dgm:prSet phldrT="[Text]"/>
      <dgm:spPr/>
      <dgm:t>
        <a:bodyPr/>
        <a:lstStyle/>
        <a:p>
          <a:r>
            <a:rPr lang="en-US" dirty="0">
              <a:latin typeface="Segoe UI" panose="020B0502040204020203" pitchFamily="34" charset="0"/>
              <a:cs typeface="Segoe UI" panose="020B0502040204020203" pitchFamily="34" charset="0"/>
            </a:rPr>
            <a:t>Supervisor</a:t>
          </a:r>
        </a:p>
      </dgm:t>
      <dgm:extLst>
        <a:ext uri="{E40237B7-FDA0-4F09-8148-C483321AD2D9}">
          <dgm14:cNvPr xmlns:dgm14="http://schemas.microsoft.com/office/drawing/2010/diagram" id="0" name="" descr="Blue box with word Supervisor " title="Supervisor "/>
        </a:ext>
      </dgm:extLst>
    </dgm:pt>
    <dgm:pt modelId="{6557240E-5B82-4A99-B5CE-C2D8DC75C538}" type="parTrans" cxnId="{3AA935A6-B41D-4C65-A404-5279814E3D3B}">
      <dgm:prSet/>
      <dgm:spPr/>
      <dgm:t>
        <a:bodyPr/>
        <a:lstStyle/>
        <a:p>
          <a:endParaRPr lang="en-US"/>
        </a:p>
      </dgm:t>
    </dgm:pt>
    <dgm:pt modelId="{BC66444F-EE6D-48BB-897C-28384B0CB16B}" type="sibTrans" cxnId="{3AA935A6-B41D-4C65-A404-5279814E3D3B}">
      <dgm:prSet/>
      <dgm:spPr/>
      <dgm:t>
        <a:bodyPr/>
        <a:lstStyle/>
        <a:p>
          <a:endParaRPr lang="en-US"/>
        </a:p>
      </dgm:t>
    </dgm:pt>
    <dgm:pt modelId="{F5ADC2C8-8378-42CF-B371-209CE4ADA149}">
      <dgm:prSet phldrT="[Text]"/>
      <dgm:spPr/>
      <dgm:t>
        <a:bodyPr/>
        <a:lstStyle/>
        <a:p>
          <a:r>
            <a:rPr lang="en-US" dirty="0">
              <a:latin typeface="Segoe UI" panose="020B0502040204020203" pitchFamily="34" charset="0"/>
              <a:cs typeface="Segoe UI" panose="020B0502040204020203" pitchFamily="34" charset="0"/>
            </a:rPr>
            <a:t>Colleague or Professional</a:t>
          </a:r>
        </a:p>
      </dgm:t>
      <dgm:extLst>
        <a:ext uri="{E40237B7-FDA0-4F09-8148-C483321AD2D9}">
          <dgm14:cNvPr xmlns:dgm14="http://schemas.microsoft.com/office/drawing/2010/diagram" id="0" name="" descr="Blue box with words Colleague or Professional. " title="Colleague "/>
        </a:ext>
      </dgm:extLst>
    </dgm:pt>
    <dgm:pt modelId="{FCEB5031-3B33-4C0E-A1E2-A4BF39B19BDD}" type="parTrans" cxnId="{846553EA-2B0A-48A0-B951-4C5D6F9A4282}">
      <dgm:prSet/>
      <dgm:spPr/>
      <dgm:t>
        <a:bodyPr/>
        <a:lstStyle/>
        <a:p>
          <a:endParaRPr lang="en-US"/>
        </a:p>
      </dgm:t>
    </dgm:pt>
    <dgm:pt modelId="{06B5998F-45C1-4729-8B7B-683F167EC81B}" type="sibTrans" cxnId="{846553EA-2B0A-48A0-B951-4C5D6F9A4282}">
      <dgm:prSet/>
      <dgm:spPr/>
      <dgm:t>
        <a:bodyPr/>
        <a:lstStyle/>
        <a:p>
          <a:endParaRPr lang="en-US"/>
        </a:p>
      </dgm:t>
    </dgm:pt>
    <dgm:pt modelId="{577E9ED4-3BAA-4427-ADED-101BBA0E548A}">
      <dgm:prSet phldrT="[Text]" custT="1"/>
      <dgm:spPr/>
      <dgm:t>
        <a:bodyPr/>
        <a:lstStyle/>
        <a:p>
          <a:r>
            <a:rPr lang="en-US" sz="2800" dirty="0">
              <a:latin typeface="Segoe UI" panose="020B0502040204020203" pitchFamily="34" charset="0"/>
              <a:cs typeface="Segoe UI" panose="020B0502040204020203" pitchFamily="34" charset="0"/>
            </a:rPr>
            <a:t>Self</a:t>
          </a:r>
        </a:p>
        <a:p>
          <a:endParaRPr lang="en-US" sz="900" i="1" dirty="0">
            <a:latin typeface="Segoe UI" panose="020B0502040204020203" pitchFamily="34" charset="0"/>
            <a:cs typeface="Segoe UI" panose="020B0502040204020203" pitchFamily="34" charset="0"/>
          </a:endParaRPr>
        </a:p>
        <a:p>
          <a:r>
            <a:rPr lang="en-US" sz="1800" b="1" i="1" dirty="0">
              <a:solidFill>
                <a:schemeClr val="tx1"/>
              </a:solidFill>
              <a:latin typeface="Segoe UI" panose="020B0502040204020203" pitchFamily="34" charset="0"/>
              <a:cs typeface="Segoe UI" panose="020B0502040204020203" pitchFamily="34" charset="0"/>
            </a:rPr>
            <a:t>Describing your role and responsibilities as a Peer Support Specialist</a:t>
          </a:r>
        </a:p>
      </dgm:t>
      <dgm:extLst>
        <a:ext uri="{E40237B7-FDA0-4F09-8148-C483321AD2D9}">
          <dgm14:cNvPr xmlns:dgm14="http://schemas.microsoft.com/office/drawing/2010/diagram" id="0" name="" descr="Blue box with word Self.&#10;&#10;Describing your role and responsibilities as a Peer Support Specialist. " title="Self "/>
        </a:ext>
      </dgm:extLst>
    </dgm:pt>
    <dgm:pt modelId="{E4E4FC58-D1F2-4B03-8EE0-6A16DA6DF91A}" type="parTrans" cxnId="{36DB4A69-1C56-4226-BC4B-200B216707D6}">
      <dgm:prSet/>
      <dgm:spPr/>
      <dgm:t>
        <a:bodyPr/>
        <a:lstStyle/>
        <a:p>
          <a:endParaRPr lang="en-US"/>
        </a:p>
      </dgm:t>
    </dgm:pt>
    <dgm:pt modelId="{9231BDB2-6521-44DE-AF4A-F5831CBFC38D}" type="sibTrans" cxnId="{36DB4A69-1C56-4226-BC4B-200B216707D6}">
      <dgm:prSet/>
      <dgm:spPr/>
      <dgm:t>
        <a:bodyPr/>
        <a:lstStyle/>
        <a:p>
          <a:endParaRPr lang="en-US"/>
        </a:p>
      </dgm:t>
    </dgm:pt>
    <dgm:pt modelId="{7451B0F7-468A-4FEF-8A19-7999F32A6A95}" type="pres">
      <dgm:prSet presAssocID="{97D9153B-8EEE-424F-8F5E-0D710E96AFCC}" presName="Name0" presStyleCnt="0">
        <dgm:presLayoutVars>
          <dgm:dir/>
          <dgm:resizeHandles val="exact"/>
        </dgm:presLayoutVars>
      </dgm:prSet>
      <dgm:spPr/>
    </dgm:pt>
    <dgm:pt modelId="{D192999F-B1BA-4362-AD6D-8BDE991F8192}" type="pres">
      <dgm:prSet presAssocID="{97D9153B-8EEE-424F-8F5E-0D710E96AFCC}" presName="bkgdShp" presStyleLbl="alignAccFollowNode1" presStyleIdx="0" presStyleCnt="1" custLinFactNeighborY="6048"/>
      <dgm:spPr/>
    </dgm:pt>
    <dgm:pt modelId="{2DF298D8-611D-4DD1-97FD-ABB18142214B}" type="pres">
      <dgm:prSet presAssocID="{97D9153B-8EEE-424F-8F5E-0D710E96AFCC}" presName="linComp" presStyleCnt="0"/>
      <dgm:spPr/>
    </dgm:pt>
    <dgm:pt modelId="{8B763531-1444-4C3B-A339-1EB643BE3CD5}" type="pres">
      <dgm:prSet presAssocID="{8356E727-58BA-4E0E-816E-35A8B0DD0721}" presName="compNode" presStyleCnt="0"/>
      <dgm:spPr/>
    </dgm:pt>
    <dgm:pt modelId="{DAA1C26B-4585-45EA-88E9-CED5E005DC37}" type="pres">
      <dgm:prSet presAssocID="{8356E727-58BA-4E0E-816E-35A8B0DD0721}" presName="node" presStyleLbl="node1" presStyleIdx="0" presStyleCnt="3" custLinFactNeighborX="-2495" custLinFactNeighborY="666">
        <dgm:presLayoutVars>
          <dgm:bulletEnabled val="1"/>
        </dgm:presLayoutVars>
      </dgm:prSet>
      <dgm:spPr/>
      <dgm:t>
        <a:bodyPr/>
        <a:lstStyle/>
        <a:p>
          <a:endParaRPr lang="en-US"/>
        </a:p>
      </dgm:t>
    </dgm:pt>
    <dgm:pt modelId="{419A261F-7FD9-47FF-8D1F-2EE50FA771E2}" type="pres">
      <dgm:prSet presAssocID="{8356E727-58BA-4E0E-816E-35A8B0DD0721}" presName="invisiNode" presStyleLbl="node1" presStyleIdx="0" presStyleCnt="3"/>
      <dgm:spPr/>
    </dgm:pt>
    <dgm:pt modelId="{C3403A0B-36FE-42DA-A7A3-A14B3B286072}" type="pres">
      <dgm:prSet presAssocID="{8356E727-58BA-4E0E-816E-35A8B0DD0721}" presName="imagNode" presStyleLbl="fgImgPlace1" presStyleIdx="0" presStyleCnt="3"/>
      <dgm:spPr>
        <a:blipFill rotWithShape="1">
          <a:blip xmlns:r="http://schemas.openxmlformats.org/officeDocument/2006/relationships" r:embed="rId1"/>
          <a:srcRect/>
          <a:stretch>
            <a:fillRect l="-8000" r="-8000"/>
          </a:stretch>
        </a:blipFill>
      </dgm:spPr>
      <dgm:extLst>
        <a:ext uri="{E40237B7-FDA0-4F09-8148-C483321AD2D9}">
          <dgm14:cNvPr xmlns:dgm14="http://schemas.microsoft.com/office/drawing/2010/diagram" id="0" name="" descr="Graphic of man dipicted as a supervisor. " title="Supervisor "/>
        </a:ext>
      </dgm:extLst>
    </dgm:pt>
    <dgm:pt modelId="{D7CAF108-06E5-4EFF-B2C5-BF3F2714AC32}" type="pres">
      <dgm:prSet presAssocID="{BC66444F-EE6D-48BB-897C-28384B0CB16B}" presName="sibTrans" presStyleLbl="sibTrans2D1" presStyleIdx="0" presStyleCnt="0"/>
      <dgm:spPr/>
      <dgm:t>
        <a:bodyPr/>
        <a:lstStyle/>
        <a:p>
          <a:endParaRPr lang="en-US"/>
        </a:p>
      </dgm:t>
    </dgm:pt>
    <dgm:pt modelId="{93D56DB6-601C-4825-B03A-01F02E5392D7}" type="pres">
      <dgm:prSet presAssocID="{F5ADC2C8-8378-42CF-B371-209CE4ADA149}" presName="compNode" presStyleCnt="0"/>
      <dgm:spPr/>
    </dgm:pt>
    <dgm:pt modelId="{E81EACB9-7FA6-443D-A934-AE766BDA2404}" type="pres">
      <dgm:prSet presAssocID="{F5ADC2C8-8378-42CF-B371-209CE4ADA149}" presName="node" presStyleLbl="node1" presStyleIdx="1" presStyleCnt="3">
        <dgm:presLayoutVars>
          <dgm:bulletEnabled val="1"/>
        </dgm:presLayoutVars>
      </dgm:prSet>
      <dgm:spPr/>
      <dgm:t>
        <a:bodyPr/>
        <a:lstStyle/>
        <a:p>
          <a:endParaRPr lang="en-US"/>
        </a:p>
      </dgm:t>
    </dgm:pt>
    <dgm:pt modelId="{A2BA4FE0-2786-48BE-BC34-0F76A78B1034}" type="pres">
      <dgm:prSet presAssocID="{F5ADC2C8-8378-42CF-B371-209CE4ADA149}" presName="invisiNode" presStyleLbl="node1" presStyleIdx="1" presStyleCnt="3"/>
      <dgm:spPr/>
    </dgm:pt>
    <dgm:pt modelId="{8F9183E6-1A59-4940-B892-9D22FCD11599}" type="pres">
      <dgm:prSet presAssocID="{F5ADC2C8-8378-42CF-B371-209CE4ADA149}"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extLst>
        <a:ext uri="{E40237B7-FDA0-4F09-8148-C483321AD2D9}">
          <dgm14:cNvPr xmlns:dgm14="http://schemas.microsoft.com/office/drawing/2010/diagram" id="0" name="" descr="Two people shaking hands. " title="Hand shake "/>
        </a:ext>
      </dgm:extLst>
    </dgm:pt>
    <dgm:pt modelId="{09A2EA1F-6EDD-4BF6-AF63-B99CE57DE0BB}" type="pres">
      <dgm:prSet presAssocID="{06B5998F-45C1-4729-8B7B-683F167EC81B}" presName="sibTrans" presStyleLbl="sibTrans2D1" presStyleIdx="0" presStyleCnt="0"/>
      <dgm:spPr/>
      <dgm:t>
        <a:bodyPr/>
        <a:lstStyle/>
        <a:p>
          <a:endParaRPr lang="en-US"/>
        </a:p>
      </dgm:t>
    </dgm:pt>
    <dgm:pt modelId="{9ADCCAFB-B4D3-4F50-87CA-882D2B556563}" type="pres">
      <dgm:prSet presAssocID="{577E9ED4-3BAA-4427-ADED-101BBA0E548A}" presName="compNode" presStyleCnt="0"/>
      <dgm:spPr/>
    </dgm:pt>
    <dgm:pt modelId="{07E560C4-5795-4E93-AEC3-9A47B4490A3F}" type="pres">
      <dgm:prSet presAssocID="{577E9ED4-3BAA-4427-ADED-101BBA0E548A}" presName="node" presStyleLbl="node1" presStyleIdx="2" presStyleCnt="3">
        <dgm:presLayoutVars>
          <dgm:bulletEnabled val="1"/>
        </dgm:presLayoutVars>
      </dgm:prSet>
      <dgm:spPr/>
      <dgm:t>
        <a:bodyPr/>
        <a:lstStyle/>
        <a:p>
          <a:endParaRPr lang="en-US"/>
        </a:p>
      </dgm:t>
    </dgm:pt>
    <dgm:pt modelId="{F4877123-3D97-4B74-BF89-4C6FC3F7C2C0}" type="pres">
      <dgm:prSet presAssocID="{577E9ED4-3BAA-4427-ADED-101BBA0E548A}" presName="invisiNode" presStyleLbl="node1" presStyleIdx="2" presStyleCnt="3"/>
      <dgm:spPr/>
    </dgm:pt>
    <dgm:pt modelId="{96374903-555D-4F40-A878-E82ED2E67854}" type="pres">
      <dgm:prSet presAssocID="{577E9ED4-3BAA-4427-ADED-101BBA0E548A}" presName="imagNode" presStyleLbl="fgImgPlace1" presStyleIdx="2" presStyleCnt="3" custLinFactNeighborY="3044"/>
      <dgm:spPr>
        <a:blipFill rotWithShape="1">
          <a:blip xmlns:r="http://schemas.openxmlformats.org/officeDocument/2006/relationships" r:embed="rId3"/>
          <a:srcRect/>
          <a:stretch>
            <a:fillRect t="-17000" b="-17000"/>
          </a:stretch>
        </a:blipFill>
      </dgm:spPr>
      <dgm:extLst>
        <a:ext uri="{E40237B7-FDA0-4F09-8148-C483321AD2D9}">
          <dgm14:cNvPr xmlns:dgm14="http://schemas.microsoft.com/office/drawing/2010/diagram" id="0" name="" descr="Man looking into a mirror. " title="Self "/>
        </a:ext>
      </dgm:extLst>
    </dgm:pt>
  </dgm:ptLst>
  <dgm:cxnLst>
    <dgm:cxn modelId="{E4F2152B-DD2A-4BED-8BB7-1C5FC5804AC6}" type="presOf" srcId="{577E9ED4-3BAA-4427-ADED-101BBA0E548A}" destId="{07E560C4-5795-4E93-AEC3-9A47B4490A3F}" srcOrd="0" destOrd="0" presId="urn:microsoft.com/office/officeart/2005/8/layout/pList2"/>
    <dgm:cxn modelId="{846553EA-2B0A-48A0-B951-4C5D6F9A4282}" srcId="{97D9153B-8EEE-424F-8F5E-0D710E96AFCC}" destId="{F5ADC2C8-8378-42CF-B371-209CE4ADA149}" srcOrd="1" destOrd="0" parTransId="{FCEB5031-3B33-4C0E-A1E2-A4BF39B19BDD}" sibTransId="{06B5998F-45C1-4729-8B7B-683F167EC81B}"/>
    <dgm:cxn modelId="{36DB4A69-1C56-4226-BC4B-200B216707D6}" srcId="{97D9153B-8EEE-424F-8F5E-0D710E96AFCC}" destId="{577E9ED4-3BAA-4427-ADED-101BBA0E548A}" srcOrd="2" destOrd="0" parTransId="{E4E4FC58-D1F2-4B03-8EE0-6A16DA6DF91A}" sibTransId="{9231BDB2-6521-44DE-AF4A-F5831CBFC38D}"/>
    <dgm:cxn modelId="{BA79D0AC-584A-40AB-8530-2CAA91FDE22A}" type="presOf" srcId="{8356E727-58BA-4E0E-816E-35A8B0DD0721}" destId="{DAA1C26B-4585-45EA-88E9-CED5E005DC37}" srcOrd="0" destOrd="0" presId="urn:microsoft.com/office/officeart/2005/8/layout/pList2"/>
    <dgm:cxn modelId="{49573B24-3179-46F1-AADC-020A0E997899}" type="presOf" srcId="{97D9153B-8EEE-424F-8F5E-0D710E96AFCC}" destId="{7451B0F7-468A-4FEF-8A19-7999F32A6A95}" srcOrd="0" destOrd="0" presId="urn:microsoft.com/office/officeart/2005/8/layout/pList2"/>
    <dgm:cxn modelId="{9FA188C1-6DD7-4009-BAF4-7E3D0D85EB4A}" type="presOf" srcId="{F5ADC2C8-8378-42CF-B371-209CE4ADA149}" destId="{E81EACB9-7FA6-443D-A934-AE766BDA2404}" srcOrd="0" destOrd="0" presId="urn:microsoft.com/office/officeart/2005/8/layout/pList2"/>
    <dgm:cxn modelId="{3AA935A6-B41D-4C65-A404-5279814E3D3B}" srcId="{97D9153B-8EEE-424F-8F5E-0D710E96AFCC}" destId="{8356E727-58BA-4E0E-816E-35A8B0DD0721}" srcOrd="0" destOrd="0" parTransId="{6557240E-5B82-4A99-B5CE-C2D8DC75C538}" sibTransId="{BC66444F-EE6D-48BB-897C-28384B0CB16B}"/>
    <dgm:cxn modelId="{3A943BE7-5083-4BB1-9300-4E2BA05824E5}" type="presOf" srcId="{BC66444F-EE6D-48BB-897C-28384B0CB16B}" destId="{D7CAF108-06E5-4EFF-B2C5-BF3F2714AC32}" srcOrd="0" destOrd="0" presId="urn:microsoft.com/office/officeart/2005/8/layout/pList2"/>
    <dgm:cxn modelId="{207F147D-3E76-42DC-B34A-BF472BD40CB2}" type="presOf" srcId="{06B5998F-45C1-4729-8B7B-683F167EC81B}" destId="{09A2EA1F-6EDD-4BF6-AF63-B99CE57DE0BB}" srcOrd="0" destOrd="0" presId="urn:microsoft.com/office/officeart/2005/8/layout/pList2"/>
    <dgm:cxn modelId="{96113C99-17DD-4283-9E4F-E755D8D35E8E}" type="presParOf" srcId="{7451B0F7-468A-4FEF-8A19-7999F32A6A95}" destId="{D192999F-B1BA-4362-AD6D-8BDE991F8192}" srcOrd="0" destOrd="0" presId="urn:microsoft.com/office/officeart/2005/8/layout/pList2"/>
    <dgm:cxn modelId="{0D4AD05B-823D-4E28-A6A1-A8F00DAF354D}" type="presParOf" srcId="{7451B0F7-468A-4FEF-8A19-7999F32A6A95}" destId="{2DF298D8-611D-4DD1-97FD-ABB18142214B}" srcOrd="1" destOrd="0" presId="urn:microsoft.com/office/officeart/2005/8/layout/pList2"/>
    <dgm:cxn modelId="{E20C1286-F01F-413B-93F6-9C7C8D9A9122}" type="presParOf" srcId="{2DF298D8-611D-4DD1-97FD-ABB18142214B}" destId="{8B763531-1444-4C3B-A339-1EB643BE3CD5}" srcOrd="0" destOrd="0" presId="urn:microsoft.com/office/officeart/2005/8/layout/pList2"/>
    <dgm:cxn modelId="{F5BBC04D-3C8E-47F5-8729-4E4F99C64DF3}" type="presParOf" srcId="{8B763531-1444-4C3B-A339-1EB643BE3CD5}" destId="{DAA1C26B-4585-45EA-88E9-CED5E005DC37}" srcOrd="0" destOrd="0" presId="urn:microsoft.com/office/officeart/2005/8/layout/pList2"/>
    <dgm:cxn modelId="{73B837F5-FA42-49E2-B979-A8B181D6BC06}" type="presParOf" srcId="{8B763531-1444-4C3B-A339-1EB643BE3CD5}" destId="{419A261F-7FD9-47FF-8D1F-2EE50FA771E2}" srcOrd="1" destOrd="0" presId="urn:microsoft.com/office/officeart/2005/8/layout/pList2"/>
    <dgm:cxn modelId="{C8F6AFE6-C1C5-4487-8126-96DCDC4CC89C}" type="presParOf" srcId="{8B763531-1444-4C3B-A339-1EB643BE3CD5}" destId="{C3403A0B-36FE-42DA-A7A3-A14B3B286072}" srcOrd="2" destOrd="0" presId="urn:microsoft.com/office/officeart/2005/8/layout/pList2"/>
    <dgm:cxn modelId="{D628C577-9B95-4005-8BAB-33E97138A80A}" type="presParOf" srcId="{2DF298D8-611D-4DD1-97FD-ABB18142214B}" destId="{D7CAF108-06E5-4EFF-B2C5-BF3F2714AC32}" srcOrd="1" destOrd="0" presId="urn:microsoft.com/office/officeart/2005/8/layout/pList2"/>
    <dgm:cxn modelId="{A958F6E2-DB26-4CED-B839-C63A2CE31E3A}" type="presParOf" srcId="{2DF298D8-611D-4DD1-97FD-ABB18142214B}" destId="{93D56DB6-601C-4825-B03A-01F02E5392D7}" srcOrd="2" destOrd="0" presId="urn:microsoft.com/office/officeart/2005/8/layout/pList2"/>
    <dgm:cxn modelId="{8157718C-F168-4909-A7B3-E138D0407EA3}" type="presParOf" srcId="{93D56DB6-601C-4825-B03A-01F02E5392D7}" destId="{E81EACB9-7FA6-443D-A934-AE766BDA2404}" srcOrd="0" destOrd="0" presId="urn:microsoft.com/office/officeart/2005/8/layout/pList2"/>
    <dgm:cxn modelId="{F424AD90-7C32-4056-899B-C97C20D8E821}" type="presParOf" srcId="{93D56DB6-601C-4825-B03A-01F02E5392D7}" destId="{A2BA4FE0-2786-48BE-BC34-0F76A78B1034}" srcOrd="1" destOrd="0" presId="urn:microsoft.com/office/officeart/2005/8/layout/pList2"/>
    <dgm:cxn modelId="{9AE16637-9734-4351-956B-066BAE0C0772}" type="presParOf" srcId="{93D56DB6-601C-4825-B03A-01F02E5392D7}" destId="{8F9183E6-1A59-4940-B892-9D22FCD11599}" srcOrd="2" destOrd="0" presId="urn:microsoft.com/office/officeart/2005/8/layout/pList2"/>
    <dgm:cxn modelId="{D8A8E31D-036F-409E-AAF9-2535952802D2}" type="presParOf" srcId="{2DF298D8-611D-4DD1-97FD-ABB18142214B}" destId="{09A2EA1F-6EDD-4BF6-AF63-B99CE57DE0BB}" srcOrd="3" destOrd="0" presId="urn:microsoft.com/office/officeart/2005/8/layout/pList2"/>
    <dgm:cxn modelId="{67FD97EB-318A-4454-AC28-4C10423244BA}" type="presParOf" srcId="{2DF298D8-611D-4DD1-97FD-ABB18142214B}" destId="{9ADCCAFB-B4D3-4F50-87CA-882D2B556563}" srcOrd="4" destOrd="0" presId="urn:microsoft.com/office/officeart/2005/8/layout/pList2"/>
    <dgm:cxn modelId="{82696C4E-2034-4E5A-A3C7-C6599B1D0E41}" type="presParOf" srcId="{9ADCCAFB-B4D3-4F50-87CA-882D2B556563}" destId="{07E560C4-5795-4E93-AEC3-9A47B4490A3F}" srcOrd="0" destOrd="0" presId="urn:microsoft.com/office/officeart/2005/8/layout/pList2"/>
    <dgm:cxn modelId="{33F46E07-E4A9-4B1A-8987-03516FFC43FE}" type="presParOf" srcId="{9ADCCAFB-B4D3-4F50-87CA-882D2B556563}" destId="{F4877123-3D97-4B74-BF89-4C6FC3F7C2C0}" srcOrd="1" destOrd="0" presId="urn:microsoft.com/office/officeart/2005/8/layout/pList2"/>
    <dgm:cxn modelId="{946C03AF-2751-4C65-BA8D-89668999EEBE}" type="presParOf" srcId="{9ADCCAFB-B4D3-4F50-87CA-882D2B556563}" destId="{96374903-555D-4F40-A878-E82ED2E6785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B55EF-95C5-42DD-8769-54B59119CC7F}">
      <dsp:nvSpPr>
        <dsp:cNvPr id="0" name=""/>
        <dsp:cNvSpPr/>
      </dsp:nvSpPr>
      <dsp:spPr>
        <a:xfrm>
          <a:off x="2471432" y="667528"/>
          <a:ext cx="1230554" cy="91440"/>
        </a:xfrm>
        <a:custGeom>
          <a:avLst/>
          <a:gdLst/>
          <a:ahLst/>
          <a:cxnLst/>
          <a:rect l="0" t="0" r="0" b="0"/>
          <a:pathLst>
            <a:path>
              <a:moveTo>
                <a:pt x="0" y="45720"/>
              </a:moveTo>
              <a:lnTo>
                <a:pt x="1230554" y="45720"/>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55180" y="710526"/>
        <a:ext cx="63057" cy="5443"/>
      </dsp:txXfrm>
    </dsp:sp>
    <dsp:sp modelId="{CC6BFFF7-C869-4BBA-9BE3-DF49FB4E00C1}">
      <dsp:nvSpPr>
        <dsp:cNvPr id="0" name=""/>
        <dsp:cNvSpPr/>
      </dsp:nvSpPr>
      <dsp:spPr>
        <a:xfrm>
          <a:off x="108730" y="3897"/>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SB803 </a:t>
          </a:r>
        </a:p>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Signed Sept. 2020</a:t>
          </a:r>
        </a:p>
      </dsp:txBody>
      <dsp:txXfrm>
        <a:off x="108730" y="3897"/>
        <a:ext cx="2364502" cy="1418701"/>
      </dsp:txXfrm>
    </dsp:sp>
    <dsp:sp modelId="{86161309-5F77-436C-87C9-D48D68655888}">
      <dsp:nvSpPr>
        <dsp:cNvPr id="0" name=""/>
        <dsp:cNvSpPr/>
      </dsp:nvSpPr>
      <dsp:spPr>
        <a:xfrm>
          <a:off x="2066845" y="1420798"/>
          <a:ext cx="2849792" cy="513803"/>
        </a:xfrm>
        <a:custGeom>
          <a:avLst/>
          <a:gdLst/>
          <a:ahLst/>
          <a:cxnLst/>
          <a:rect l="0" t="0" r="0" b="0"/>
          <a:pathLst>
            <a:path>
              <a:moveTo>
                <a:pt x="2849792" y="0"/>
              </a:moveTo>
              <a:lnTo>
                <a:pt x="2849792" y="274001"/>
              </a:lnTo>
              <a:lnTo>
                <a:pt x="0" y="274001"/>
              </a:lnTo>
              <a:lnTo>
                <a:pt x="0" y="513803"/>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19208" y="1674978"/>
        <a:ext cx="145066" cy="5443"/>
      </dsp:txXfrm>
    </dsp:sp>
    <dsp:sp modelId="{8B919BB6-07F4-4F64-93FB-5EB9D953F303}">
      <dsp:nvSpPr>
        <dsp:cNvPr id="0" name=""/>
        <dsp:cNvSpPr/>
      </dsp:nvSpPr>
      <dsp:spPr>
        <a:xfrm>
          <a:off x="3734387" y="3897"/>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Recommendations from CAMHPRO, CBHDA, </a:t>
          </a:r>
          <a:r>
            <a:rPr lang="en-US" sz="1800" kern="1200" dirty="0" err="1">
              <a:solidFill>
                <a:schemeClr val="tx1"/>
              </a:solidFill>
              <a:latin typeface="Segoe UI" panose="020B0502040204020203" pitchFamily="34" charset="0"/>
              <a:cs typeface="Segoe UI" panose="020B0502040204020203" pitchFamily="34" charset="0"/>
            </a:rPr>
            <a:t>CalBHB</a:t>
          </a:r>
          <a:r>
            <a:rPr lang="en-US" sz="1800" kern="1200" dirty="0">
              <a:solidFill>
                <a:schemeClr val="tx1"/>
              </a:solidFill>
              <a:latin typeface="Segoe UI" panose="020B0502040204020203" pitchFamily="34" charset="0"/>
              <a:cs typeface="Segoe UI" panose="020B0502040204020203" pitchFamily="34" charset="0"/>
            </a:rPr>
            <a:t>/C, Stakeholder Meetings</a:t>
          </a:r>
        </a:p>
      </dsp:txBody>
      <dsp:txXfrm>
        <a:off x="3734387" y="3897"/>
        <a:ext cx="2364502" cy="1418701"/>
      </dsp:txXfrm>
    </dsp:sp>
    <dsp:sp modelId="{E13BE727-A8FE-40B6-B3AD-E5AB5F0B7763}">
      <dsp:nvSpPr>
        <dsp:cNvPr id="0" name=""/>
        <dsp:cNvSpPr/>
      </dsp:nvSpPr>
      <dsp:spPr>
        <a:xfrm>
          <a:off x="3247296" y="2630632"/>
          <a:ext cx="1250321" cy="91440"/>
        </a:xfrm>
        <a:custGeom>
          <a:avLst/>
          <a:gdLst/>
          <a:ahLst/>
          <a:cxnLst/>
          <a:rect l="0" t="0" r="0" b="0"/>
          <a:pathLst>
            <a:path>
              <a:moveTo>
                <a:pt x="0" y="45720"/>
              </a:moveTo>
              <a:lnTo>
                <a:pt x="1250321" y="45720"/>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40434" y="2673630"/>
        <a:ext cx="64046" cy="5443"/>
      </dsp:txXfrm>
    </dsp:sp>
    <dsp:sp modelId="{48BD1B3E-1CA9-4E8E-8D3A-44482C9A1D33}">
      <dsp:nvSpPr>
        <dsp:cNvPr id="0" name=""/>
        <dsp:cNvSpPr/>
      </dsp:nvSpPr>
      <dsp:spPr>
        <a:xfrm>
          <a:off x="884594" y="1967001"/>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DHCS Created Guidelines for Counties BH Plans </a:t>
          </a:r>
        </a:p>
        <a:p>
          <a:pPr lvl="0" algn="ctr" defTabSz="800100">
            <a:lnSpc>
              <a:spcPct val="90000"/>
            </a:lnSpc>
            <a:spcBef>
              <a:spcPct val="0"/>
            </a:spcBef>
            <a:spcAft>
              <a:spcPct val="35000"/>
            </a:spcAft>
          </a:pPr>
          <a:r>
            <a:rPr lang="en-US" sz="1800" kern="1200" dirty="0">
              <a:latin typeface="Segoe UI" panose="020B0502040204020203" pitchFamily="34" charset="0"/>
              <a:cs typeface="Segoe UI" panose="020B0502040204020203" pitchFamily="34" charset="0"/>
              <a:hlinkClick xmlns:r="http://schemas.openxmlformats.org/officeDocument/2006/relationships" r:id="rId1"/>
            </a:rPr>
            <a:t>(BHIN 21-041)</a:t>
          </a:r>
          <a:endParaRPr lang="en-US" sz="1800" kern="1200" dirty="0">
            <a:latin typeface="Segoe UI" panose="020B0502040204020203" pitchFamily="34" charset="0"/>
            <a:cs typeface="Segoe UI" panose="020B0502040204020203" pitchFamily="34" charset="0"/>
          </a:endParaRPr>
        </a:p>
      </dsp:txBody>
      <dsp:txXfrm>
        <a:off x="884594" y="1967001"/>
        <a:ext cx="2364502" cy="1418701"/>
      </dsp:txXfrm>
    </dsp:sp>
    <dsp:sp modelId="{0159C6BC-92F2-48BF-850E-5AB5A1892E4E}">
      <dsp:nvSpPr>
        <dsp:cNvPr id="0" name=""/>
        <dsp:cNvSpPr/>
      </dsp:nvSpPr>
      <dsp:spPr>
        <a:xfrm>
          <a:off x="2280218" y="3383903"/>
          <a:ext cx="3432051" cy="513235"/>
        </a:xfrm>
        <a:custGeom>
          <a:avLst/>
          <a:gdLst/>
          <a:ahLst/>
          <a:cxnLst/>
          <a:rect l="0" t="0" r="0" b="0"/>
          <a:pathLst>
            <a:path>
              <a:moveTo>
                <a:pt x="3432051" y="0"/>
              </a:moveTo>
              <a:lnTo>
                <a:pt x="3432051" y="273717"/>
              </a:lnTo>
              <a:lnTo>
                <a:pt x="0" y="273717"/>
              </a:lnTo>
              <a:lnTo>
                <a:pt x="0" y="513235"/>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09372" y="3637799"/>
        <a:ext cx="173743" cy="5443"/>
      </dsp:txXfrm>
    </dsp:sp>
    <dsp:sp modelId="{D70F0FEE-828A-4C32-98D1-250885FEE695}">
      <dsp:nvSpPr>
        <dsp:cNvPr id="0" name=""/>
        <dsp:cNvSpPr/>
      </dsp:nvSpPr>
      <dsp:spPr>
        <a:xfrm>
          <a:off x="4530018" y="1967001"/>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CalMHSA elected by counties as the Agency Representing Counties and as Certifying Entity </a:t>
          </a:r>
        </a:p>
      </dsp:txBody>
      <dsp:txXfrm>
        <a:off x="4530018" y="1967001"/>
        <a:ext cx="2364502" cy="1418701"/>
      </dsp:txXfrm>
    </dsp:sp>
    <dsp:sp modelId="{58B0EEF4-F7A2-4358-9F03-2F46B9EC7A27}">
      <dsp:nvSpPr>
        <dsp:cNvPr id="0" name=""/>
        <dsp:cNvSpPr/>
      </dsp:nvSpPr>
      <dsp:spPr>
        <a:xfrm>
          <a:off x="3460669" y="4593169"/>
          <a:ext cx="1541273" cy="91440"/>
        </a:xfrm>
        <a:custGeom>
          <a:avLst/>
          <a:gdLst/>
          <a:ahLst/>
          <a:cxnLst/>
          <a:rect l="0" t="0" r="0" b="0"/>
          <a:pathLst>
            <a:path>
              <a:moveTo>
                <a:pt x="0" y="45720"/>
              </a:moveTo>
              <a:lnTo>
                <a:pt x="787736" y="45720"/>
              </a:lnTo>
              <a:lnTo>
                <a:pt x="787736" y="50184"/>
              </a:lnTo>
              <a:lnTo>
                <a:pt x="1541273" y="50184"/>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2009" y="4636167"/>
        <a:ext cx="78594" cy="5443"/>
      </dsp:txXfrm>
    </dsp:sp>
    <dsp:sp modelId="{036CC33D-3522-418C-87AF-869FB1D7A76B}">
      <dsp:nvSpPr>
        <dsp:cNvPr id="0" name=""/>
        <dsp:cNvSpPr/>
      </dsp:nvSpPr>
      <dsp:spPr>
        <a:xfrm>
          <a:off x="1097966" y="3929538"/>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CalMHSA Stakeholder Advisory Council</a:t>
          </a:r>
        </a:p>
      </dsp:txBody>
      <dsp:txXfrm>
        <a:off x="1097966" y="3929538"/>
        <a:ext cx="2364502" cy="1418701"/>
      </dsp:txXfrm>
    </dsp:sp>
    <dsp:sp modelId="{3CFA1358-22C9-402D-A2C7-B60D36B8BC43}">
      <dsp:nvSpPr>
        <dsp:cNvPr id="0" name=""/>
        <dsp:cNvSpPr/>
      </dsp:nvSpPr>
      <dsp:spPr>
        <a:xfrm>
          <a:off x="5034343" y="3934003"/>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RFPs (CalMHSA certification program) and BHINs (DHCS guidance)</a:t>
          </a:r>
        </a:p>
        <a:p>
          <a:pPr lvl="0" algn="ctr" defTabSz="800100">
            <a:lnSpc>
              <a:spcPct val="90000"/>
            </a:lnSpc>
            <a:spcBef>
              <a:spcPct val="0"/>
            </a:spcBef>
            <a:spcAft>
              <a:spcPct val="35000"/>
            </a:spcAft>
          </a:pPr>
          <a:endParaRPr lang="en-US" sz="1600" kern="1200" dirty="0"/>
        </a:p>
      </dsp:txBody>
      <dsp:txXfrm>
        <a:off x="5034343" y="3934003"/>
        <a:ext cx="2364502" cy="1418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2FD36-4E98-4A84-94B6-A228817DEFE7}">
      <dsp:nvSpPr>
        <dsp:cNvPr id="0" name=""/>
        <dsp:cNvSpPr/>
      </dsp:nvSpPr>
      <dsp:spPr>
        <a:xfrm>
          <a:off x="2951993" y="1162644"/>
          <a:ext cx="945838" cy="683738"/>
        </a:xfrm>
        <a:custGeom>
          <a:avLst/>
          <a:gdLst/>
          <a:ahLst/>
          <a:cxnLst/>
          <a:rect l="0" t="0" r="0" b="0"/>
          <a:pathLst>
            <a:path>
              <a:moveTo>
                <a:pt x="945838" y="0"/>
              </a:moveTo>
              <a:lnTo>
                <a:pt x="945838" y="683738"/>
              </a:lnTo>
              <a:lnTo>
                <a:pt x="0" y="6837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0352D7B-AE32-4C3B-B728-BAE64FD3D663}">
      <dsp:nvSpPr>
        <dsp:cNvPr id="0" name=""/>
        <dsp:cNvSpPr/>
      </dsp:nvSpPr>
      <dsp:spPr>
        <a:xfrm>
          <a:off x="3897832" y="1162644"/>
          <a:ext cx="2757744" cy="2096797"/>
        </a:xfrm>
        <a:custGeom>
          <a:avLst/>
          <a:gdLst/>
          <a:ahLst/>
          <a:cxnLst/>
          <a:rect l="0" t="0" r="0" b="0"/>
          <a:pathLst>
            <a:path>
              <a:moveTo>
                <a:pt x="0" y="0"/>
              </a:moveTo>
              <a:lnTo>
                <a:pt x="0" y="1857489"/>
              </a:lnTo>
              <a:lnTo>
                <a:pt x="2757744" y="1857489"/>
              </a:lnTo>
              <a:lnTo>
                <a:pt x="2757744" y="209679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76F2364-30EC-4B77-B928-313FC7B394A7}">
      <dsp:nvSpPr>
        <dsp:cNvPr id="0" name=""/>
        <dsp:cNvSpPr/>
      </dsp:nvSpPr>
      <dsp:spPr>
        <a:xfrm>
          <a:off x="3852112" y="1162644"/>
          <a:ext cx="91440" cy="2096797"/>
        </a:xfrm>
        <a:custGeom>
          <a:avLst/>
          <a:gdLst/>
          <a:ahLst/>
          <a:cxnLst/>
          <a:rect l="0" t="0" r="0" b="0"/>
          <a:pathLst>
            <a:path>
              <a:moveTo>
                <a:pt x="45720" y="0"/>
              </a:moveTo>
              <a:lnTo>
                <a:pt x="45720" y="209679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E3BF766-DF86-4312-8668-45148EB0F9EB}">
      <dsp:nvSpPr>
        <dsp:cNvPr id="0" name=""/>
        <dsp:cNvSpPr/>
      </dsp:nvSpPr>
      <dsp:spPr>
        <a:xfrm>
          <a:off x="1140087" y="1162644"/>
          <a:ext cx="2757744" cy="2096797"/>
        </a:xfrm>
        <a:custGeom>
          <a:avLst/>
          <a:gdLst/>
          <a:ahLst/>
          <a:cxnLst/>
          <a:rect l="0" t="0" r="0" b="0"/>
          <a:pathLst>
            <a:path>
              <a:moveTo>
                <a:pt x="2757744" y="0"/>
              </a:moveTo>
              <a:lnTo>
                <a:pt x="2757744" y="1857489"/>
              </a:lnTo>
              <a:lnTo>
                <a:pt x="0" y="1857489"/>
              </a:lnTo>
              <a:lnTo>
                <a:pt x="0" y="209679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AFC9121-AE90-4AC8-8A46-65FD464ABF01}">
      <dsp:nvSpPr>
        <dsp:cNvPr id="0" name=""/>
        <dsp:cNvSpPr/>
      </dsp:nvSpPr>
      <dsp:spPr>
        <a:xfrm>
          <a:off x="3328050" y="23080"/>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B743041-B264-4EB2-B5C9-AA52839755AE}">
      <dsp:nvSpPr>
        <dsp:cNvPr id="0" name=""/>
        <dsp:cNvSpPr/>
      </dsp:nvSpPr>
      <dsp:spPr>
        <a:xfrm>
          <a:off x="3328050" y="23080"/>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FF240BC-3371-494C-834A-E50AD60CDFA0}">
      <dsp:nvSpPr>
        <dsp:cNvPr id="0" name=""/>
        <dsp:cNvSpPr/>
      </dsp:nvSpPr>
      <dsp:spPr>
        <a:xfrm>
          <a:off x="2758268" y="228201"/>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SB803</a:t>
          </a:r>
        </a:p>
      </dsp:txBody>
      <dsp:txXfrm>
        <a:off x="2758268" y="228201"/>
        <a:ext cx="2279127" cy="729320"/>
      </dsp:txXfrm>
    </dsp:sp>
    <dsp:sp modelId="{D484E46B-0339-4D5A-8D65-242481830317}">
      <dsp:nvSpPr>
        <dsp:cNvPr id="0" name=""/>
        <dsp:cNvSpPr/>
      </dsp:nvSpPr>
      <dsp:spPr>
        <a:xfrm>
          <a:off x="570305" y="325944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018C8E2-00DF-4927-B5B9-F3E379799114}">
      <dsp:nvSpPr>
        <dsp:cNvPr id="0" name=""/>
        <dsp:cNvSpPr/>
      </dsp:nvSpPr>
      <dsp:spPr>
        <a:xfrm>
          <a:off x="570305" y="325944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26CD72A-8A9A-49CA-A1D0-E3C409CEFD05}">
      <dsp:nvSpPr>
        <dsp:cNvPr id="0" name=""/>
        <dsp:cNvSpPr/>
      </dsp:nvSpPr>
      <dsp:spPr>
        <a:xfrm>
          <a:off x="523" y="3464563"/>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Counties Opt-In to this work</a:t>
          </a:r>
        </a:p>
      </dsp:txBody>
      <dsp:txXfrm>
        <a:off x="523" y="3464563"/>
        <a:ext cx="2279127" cy="729320"/>
      </dsp:txXfrm>
    </dsp:sp>
    <dsp:sp modelId="{18A9E569-9265-4A50-AF47-F73E85353BD9}">
      <dsp:nvSpPr>
        <dsp:cNvPr id="0" name=""/>
        <dsp:cNvSpPr/>
      </dsp:nvSpPr>
      <dsp:spPr>
        <a:xfrm>
          <a:off x="3328050" y="325944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A4AA2B5-B705-413B-8078-12ED7126B5E1}">
      <dsp:nvSpPr>
        <dsp:cNvPr id="0" name=""/>
        <dsp:cNvSpPr/>
      </dsp:nvSpPr>
      <dsp:spPr>
        <a:xfrm>
          <a:off x="3328050" y="325944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D69A837-BDBD-4096-A415-4E082240E159}">
      <dsp:nvSpPr>
        <dsp:cNvPr id="0" name=""/>
        <dsp:cNvSpPr/>
      </dsp:nvSpPr>
      <dsp:spPr>
        <a:xfrm>
          <a:off x="2758268" y="3464563"/>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CalMHSA Certifying Entity</a:t>
          </a:r>
        </a:p>
      </dsp:txBody>
      <dsp:txXfrm>
        <a:off x="2758268" y="3464563"/>
        <a:ext cx="2279127" cy="729320"/>
      </dsp:txXfrm>
    </dsp:sp>
    <dsp:sp modelId="{7E5A1D28-8859-4652-BCA7-4FC18AEB6ABD}">
      <dsp:nvSpPr>
        <dsp:cNvPr id="0" name=""/>
        <dsp:cNvSpPr/>
      </dsp:nvSpPr>
      <dsp:spPr>
        <a:xfrm>
          <a:off x="6085794" y="325944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AA391D0-DA7F-4798-B59C-4F63232E800F}">
      <dsp:nvSpPr>
        <dsp:cNvPr id="0" name=""/>
        <dsp:cNvSpPr/>
      </dsp:nvSpPr>
      <dsp:spPr>
        <a:xfrm>
          <a:off x="6085794" y="325944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803F84C-DFA0-4FB1-A5B1-4752726FFC1C}">
      <dsp:nvSpPr>
        <dsp:cNvPr id="0" name=""/>
        <dsp:cNvSpPr/>
      </dsp:nvSpPr>
      <dsp:spPr>
        <a:xfrm>
          <a:off x="5516012" y="3464563"/>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Peers – People with a certification </a:t>
          </a:r>
        </a:p>
      </dsp:txBody>
      <dsp:txXfrm>
        <a:off x="5516012" y="3464563"/>
        <a:ext cx="2279127" cy="729320"/>
      </dsp:txXfrm>
    </dsp:sp>
    <dsp:sp modelId="{4E03D2FE-12B4-488C-97A1-4185EE7E1CE6}">
      <dsp:nvSpPr>
        <dsp:cNvPr id="0" name=""/>
        <dsp:cNvSpPr/>
      </dsp:nvSpPr>
      <dsp:spPr>
        <a:xfrm>
          <a:off x="1949177" y="164126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02D352E-D0B8-4173-8E1E-A1A166E7FA57}">
      <dsp:nvSpPr>
        <dsp:cNvPr id="0" name=""/>
        <dsp:cNvSpPr/>
      </dsp:nvSpPr>
      <dsp:spPr>
        <a:xfrm>
          <a:off x="1949177" y="164126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2E7F595-FCE6-4B92-9146-7D5F4C0FD3B7}">
      <dsp:nvSpPr>
        <dsp:cNvPr id="0" name=""/>
        <dsp:cNvSpPr/>
      </dsp:nvSpPr>
      <dsp:spPr>
        <a:xfrm>
          <a:off x="1379395" y="1846382"/>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DHCS </a:t>
          </a:r>
        </a:p>
      </dsp:txBody>
      <dsp:txXfrm>
        <a:off x="1379395" y="1846382"/>
        <a:ext cx="2279127" cy="729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999F-B1BA-4362-AD6D-8BDE991F8192}">
      <dsp:nvSpPr>
        <dsp:cNvPr id="0" name=""/>
        <dsp:cNvSpPr/>
      </dsp:nvSpPr>
      <dsp:spPr>
        <a:xfrm>
          <a:off x="0" y="138679"/>
          <a:ext cx="7678057" cy="229298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403A0B-36FE-42DA-A7A3-A14B3B286072}">
      <dsp:nvSpPr>
        <dsp:cNvPr id="0" name=""/>
        <dsp:cNvSpPr/>
      </dsp:nvSpPr>
      <dsp:spPr>
        <a:xfrm>
          <a:off x="230341" y="305730"/>
          <a:ext cx="2255429" cy="1681519"/>
        </a:xfrm>
        <a:prstGeom prst="roundRect">
          <a:avLst>
            <a:gd name="adj" fmla="val 10000"/>
          </a:avLst>
        </a:prstGeom>
        <a:blipFill rotWithShape="1">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A1C26B-4585-45EA-88E9-CED5E005DC37}">
      <dsp:nvSpPr>
        <dsp:cNvPr id="0" name=""/>
        <dsp:cNvSpPr/>
      </dsp:nvSpPr>
      <dsp:spPr>
        <a:xfrm rot="10800000">
          <a:off x="174068" y="2292981"/>
          <a:ext cx="2255429" cy="28025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kern="1200" dirty="0">
              <a:latin typeface="Segoe UI" panose="020B0502040204020203" pitchFamily="34" charset="0"/>
              <a:cs typeface="Segoe UI" panose="020B0502040204020203" pitchFamily="34" charset="0"/>
            </a:rPr>
            <a:t>Supervisor</a:t>
          </a:r>
        </a:p>
      </dsp:txBody>
      <dsp:txXfrm rot="10800000">
        <a:off x="243430" y="2292981"/>
        <a:ext cx="2116705" cy="2733171"/>
      </dsp:txXfrm>
    </dsp:sp>
    <dsp:sp modelId="{8F9183E6-1A59-4940-B892-9D22FCD11599}">
      <dsp:nvSpPr>
        <dsp:cNvPr id="0" name=""/>
        <dsp:cNvSpPr/>
      </dsp:nvSpPr>
      <dsp:spPr>
        <a:xfrm>
          <a:off x="2711313" y="305730"/>
          <a:ext cx="2255429" cy="168151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EACB9-7FA6-443D-A934-AE766BDA2404}">
      <dsp:nvSpPr>
        <dsp:cNvPr id="0" name=""/>
        <dsp:cNvSpPr/>
      </dsp:nvSpPr>
      <dsp:spPr>
        <a:xfrm rot="10800000">
          <a:off x="2711313" y="2292981"/>
          <a:ext cx="2255429" cy="28025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kern="1200" dirty="0">
              <a:latin typeface="Segoe UI" panose="020B0502040204020203" pitchFamily="34" charset="0"/>
              <a:cs typeface="Segoe UI" panose="020B0502040204020203" pitchFamily="34" charset="0"/>
            </a:rPr>
            <a:t>Colleague or Professional</a:t>
          </a:r>
        </a:p>
      </dsp:txBody>
      <dsp:txXfrm rot="10800000">
        <a:off x="2780675" y="2292981"/>
        <a:ext cx="2116705" cy="2733171"/>
      </dsp:txXfrm>
    </dsp:sp>
    <dsp:sp modelId="{96374903-555D-4F40-A878-E82ED2E67854}">
      <dsp:nvSpPr>
        <dsp:cNvPr id="0" name=""/>
        <dsp:cNvSpPr/>
      </dsp:nvSpPr>
      <dsp:spPr>
        <a:xfrm>
          <a:off x="5192286" y="356916"/>
          <a:ext cx="2255429" cy="1681519"/>
        </a:xfrm>
        <a:prstGeom prst="roundRect">
          <a:avLst>
            <a:gd name="adj" fmla="val 10000"/>
          </a:avLst>
        </a:prstGeom>
        <a:blipFill rotWithShape="1">
          <a:blip xmlns:r="http://schemas.openxmlformats.org/officeDocument/2006/relationships" r:embed="rId3"/>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560C4-5795-4E93-AEC3-9A47B4490A3F}">
      <dsp:nvSpPr>
        <dsp:cNvPr id="0" name=""/>
        <dsp:cNvSpPr/>
      </dsp:nvSpPr>
      <dsp:spPr>
        <a:xfrm rot="10800000">
          <a:off x="5192286" y="2292981"/>
          <a:ext cx="2255429" cy="28025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a:latin typeface="Segoe UI" panose="020B0502040204020203" pitchFamily="34" charset="0"/>
              <a:cs typeface="Segoe UI" panose="020B0502040204020203" pitchFamily="34" charset="0"/>
            </a:rPr>
            <a:t>Self</a:t>
          </a:r>
        </a:p>
        <a:p>
          <a:pPr lvl="0" algn="ctr" defTabSz="1244600">
            <a:lnSpc>
              <a:spcPct val="90000"/>
            </a:lnSpc>
            <a:spcBef>
              <a:spcPct val="0"/>
            </a:spcBef>
            <a:spcAft>
              <a:spcPct val="35000"/>
            </a:spcAft>
          </a:pPr>
          <a:endParaRPr lang="en-US" sz="900" i="1" kern="1200" dirty="0">
            <a:latin typeface="Segoe UI" panose="020B0502040204020203" pitchFamily="34" charset="0"/>
            <a:cs typeface="Segoe UI" panose="020B0502040204020203" pitchFamily="34" charset="0"/>
          </a:endParaRPr>
        </a:p>
        <a:p>
          <a:pPr lvl="0" algn="ctr" defTabSz="1244600">
            <a:lnSpc>
              <a:spcPct val="90000"/>
            </a:lnSpc>
            <a:spcBef>
              <a:spcPct val="0"/>
            </a:spcBef>
            <a:spcAft>
              <a:spcPct val="35000"/>
            </a:spcAft>
          </a:pPr>
          <a:r>
            <a:rPr lang="en-US" sz="1800" b="1" i="1" kern="1200" dirty="0">
              <a:solidFill>
                <a:schemeClr val="tx1"/>
              </a:solidFill>
              <a:latin typeface="Segoe UI" panose="020B0502040204020203" pitchFamily="34" charset="0"/>
              <a:cs typeface="Segoe UI" panose="020B0502040204020203" pitchFamily="34" charset="0"/>
            </a:rPr>
            <a:t>Describing your role and responsibilities as a Peer Support Specialist</a:t>
          </a:r>
        </a:p>
      </dsp:txBody>
      <dsp:txXfrm rot="10800000">
        <a:off x="5261648" y="2292981"/>
        <a:ext cx="2116705" cy="273317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5/13/2022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5/13/2022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hcs.ca.gov/toolkits/Pages/PHE-Outreach-Toolkit.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53270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kern="1200" dirty="0">
                <a:solidFill>
                  <a:schemeClr val="tx1"/>
                </a:solidFill>
                <a:effectLst/>
                <a:latin typeface="+mn-lt"/>
                <a:ea typeface="+mn-ea"/>
                <a:cs typeface="+mn-cs"/>
              </a:rPr>
              <a:t>The end of the COVID-19 PHE and the Medi-Cal continuous coverage requirements necessitates a coordinated, phased communication campaign to reach beneficiaries with messages across multiple channels using trusted partners called </a:t>
            </a:r>
            <a:r>
              <a:rPr lang="en-US" sz="1050" b="1" i="1" u="sng" kern="1200" dirty="0">
                <a:solidFill>
                  <a:schemeClr val="tx1"/>
                </a:solidFill>
                <a:effectLst/>
                <a:latin typeface="+mn-lt"/>
                <a:ea typeface="+mn-ea"/>
                <a:cs typeface="+mn-cs"/>
                <a:hlinkClick r:id="rId3"/>
              </a:rPr>
              <a:t>DHCS Coverage Ambassadors.</a:t>
            </a:r>
            <a:r>
              <a:rPr lang="en-US" sz="1050" kern="1200" dirty="0">
                <a:solidFill>
                  <a:schemeClr val="tx1"/>
                </a:solidFill>
                <a:effectLst/>
                <a:latin typeface="+mn-lt"/>
                <a:ea typeface="+mn-ea"/>
                <a:cs typeface="+mn-cs"/>
              </a:rPr>
              <a:t> As California plans to resume normal Medi-Cal eligibility operations, beneficiaries will need to know what to expect and what they need to do to keep their health coverage. Most beneficiaries will either remain eligible for Medi-Cal or qualify for tax subsidies that allow them to buy affordable Covered California coverage. </a:t>
            </a:r>
            <a:br>
              <a:rPr lang="en-US" sz="1050" kern="1200" dirty="0">
                <a:solidFill>
                  <a:schemeClr val="tx1"/>
                </a:solidFill>
                <a:effectLst/>
                <a:latin typeface="+mn-lt"/>
                <a:ea typeface="+mn-ea"/>
                <a:cs typeface="+mn-cs"/>
              </a:rPr>
            </a:br>
            <a:endParaRPr lang="en-US" sz="105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DHCS will engage community partners to serve as </a:t>
            </a:r>
            <a:r>
              <a:rPr lang="en-US" sz="1200" i="1" u="sng" kern="1200" dirty="0">
                <a:solidFill>
                  <a:schemeClr val="tx1"/>
                </a:solidFill>
                <a:effectLst/>
                <a:latin typeface="+mn-lt"/>
                <a:ea typeface="+mn-ea"/>
                <a:cs typeface="+mn-cs"/>
                <a:hlinkClick r:id="rId3"/>
              </a:rPr>
              <a:t>DHCS Coverage Ambassadors</a:t>
            </a:r>
            <a:r>
              <a:rPr lang="en-US" sz="1200" kern="1200" dirty="0">
                <a:solidFill>
                  <a:schemeClr val="tx1"/>
                </a:solidFill>
                <a:effectLst/>
                <a:latin typeface="+mn-lt"/>
                <a:ea typeface="+mn-ea"/>
                <a:cs typeface="+mn-cs"/>
              </a:rPr>
              <a:t> to deliver important messages to Medi-Cal beneficiaries about maintaining Medi-Cal coverage after the COVID-19 PHE ends. The </a:t>
            </a:r>
            <a:r>
              <a:rPr lang="en-US" sz="1200" i="1" u="sng" kern="1200" dirty="0">
                <a:solidFill>
                  <a:schemeClr val="tx1"/>
                </a:solidFill>
                <a:effectLst/>
                <a:latin typeface="+mn-lt"/>
                <a:ea typeface="+mn-ea"/>
                <a:cs typeface="+mn-cs"/>
                <a:hlinkClick r:id="rId3"/>
              </a:rPr>
              <a:t>DHCS Coverage Ambassadors!</a:t>
            </a:r>
            <a:r>
              <a:rPr lang="en-US" sz="1200" kern="1200" dirty="0">
                <a:solidFill>
                  <a:schemeClr val="tx1"/>
                </a:solidFill>
                <a:effectLst/>
                <a:latin typeface="+mn-lt"/>
                <a:ea typeface="+mn-ea"/>
                <a:cs typeface="+mn-cs"/>
              </a:rPr>
              <a:t> will be trusted messengers made up of diverse organizations that can reach beneficiaries in culturally and linguistically appropriate ways. Additionally, </a:t>
            </a:r>
            <a:r>
              <a:rPr lang="en-US" sz="1200" i="1" u="sng" kern="1200" dirty="0">
                <a:solidFill>
                  <a:schemeClr val="tx1"/>
                </a:solidFill>
                <a:effectLst/>
                <a:latin typeface="+mn-lt"/>
                <a:ea typeface="+mn-ea"/>
                <a:cs typeface="+mn-cs"/>
                <a:hlinkClick r:id="rId3"/>
              </a:rPr>
              <a:t>DHCS </a:t>
            </a:r>
            <a:r>
              <a:rPr lang="en-US" sz="1200" i="1" u="sng" kern="1200">
                <a:solidFill>
                  <a:schemeClr val="tx1"/>
                </a:solidFill>
                <a:effectLst/>
                <a:latin typeface="+mn-lt"/>
                <a:ea typeface="+mn-ea"/>
                <a:cs typeface="+mn-cs"/>
                <a:hlinkClick r:id="rId3"/>
              </a:rPr>
              <a:t>Coverage Ambassadors</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will connect Medi-Cal beneficiaries at the local level with targeted and impactful communication. </a:t>
            </a:r>
            <a:endParaRPr lang="en-US" sz="105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Ambassadors may include, but are not limited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Local County Offices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 Navigators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Managed Care Plans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Community Organizations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Advocates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Stakeholders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Clinics/Healthcare Facilities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Legislative Offices/Other State Agencies</a:t>
            </a:r>
          </a:p>
          <a:p>
            <a:pPr marL="171450" indent="-171450">
              <a:buFont typeface="Arial" panose="020B0604020202020204" pitchFamily="34" charset="0"/>
              <a:buChar char="•"/>
            </a:pPr>
            <a:endParaRPr lang="en-US" sz="105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2</a:t>
            </a:fld>
            <a:endParaRPr lang="en-US"/>
          </a:p>
        </p:txBody>
      </p:sp>
    </p:spTree>
    <p:extLst>
      <p:ext uri="{BB962C8B-B14F-4D97-AF65-F5344CB8AC3E}">
        <p14:creationId xmlns:p14="http://schemas.microsoft.com/office/powerpoint/2010/main" val="127327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Two-Phased Approach.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PHE Unwind Communication and Outreach Campaign is currently rolling out in two phases to prioritize and sequence strategies, tactics, and messages across the state to prepare for the resumption of normal eligibility operations.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Phase 1.0</a:t>
            </a:r>
            <a:r>
              <a:rPr lang="en-US" sz="1200" kern="1200" dirty="0">
                <a:solidFill>
                  <a:schemeClr val="tx1"/>
                </a:solidFill>
                <a:effectLst/>
                <a:latin typeface="+mn-lt"/>
                <a:ea typeface="+mn-ea"/>
                <a:cs typeface="+mn-cs"/>
              </a:rPr>
              <a:t> – This phase is designed to encourage beneficiaries to provide updated contact information such as: name, address, phone number, and email in order to be able to contact beneficiaries with important information about keeping their Medi-Cal. This phase is underway</a:t>
            </a:r>
            <a:r>
              <a:rPr lang="en-US" sz="1200" kern="1200">
                <a:solidFill>
                  <a:schemeClr val="tx1"/>
                </a:solidFill>
                <a:effectLst/>
                <a:latin typeface="+mn-lt"/>
                <a:ea typeface="+mn-ea"/>
                <a:cs typeface="+mn-cs"/>
              </a:rPr>
              <a:t>.</a:t>
            </a:r>
            <a:r>
              <a:rPr lang="en-US" sz="1200" b="1" kern="1200">
                <a:solidFill>
                  <a:schemeClr val="tx1"/>
                </a:solidFill>
                <a:effectLst/>
                <a:latin typeface="+mn-lt"/>
                <a:ea typeface="+mn-ea"/>
                <a:cs typeface="+mn-cs"/>
              </a:rPr>
              <a:t> </a:t>
            </a:r>
            <a:br>
              <a:rPr lang="en-US" sz="1200" b="1" kern="1200">
                <a:solidFill>
                  <a:schemeClr val="tx1"/>
                </a:solidFill>
                <a:effectLst/>
                <a:latin typeface="+mn-lt"/>
                <a:ea typeface="+mn-ea"/>
                <a:cs typeface="+mn-cs"/>
              </a:rPr>
            </a:br>
            <a:endParaRPr lang="en-US"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Phase 2.0</a:t>
            </a:r>
            <a:r>
              <a:rPr lang="en-US" sz="1200" kern="1200" dirty="0">
                <a:solidFill>
                  <a:schemeClr val="tx1"/>
                </a:solidFill>
                <a:effectLst/>
                <a:latin typeface="+mn-lt"/>
                <a:ea typeface="+mn-ea"/>
                <a:cs typeface="+mn-cs"/>
              </a:rPr>
              <a:t> – This phase is designed to encourage beneficiaries to continue to update contact information, report any change in circumstances, as well as check for upcoming renewal packets. Phase 2.0 will begin 60 days prior to the end of the PHE. A Phase 2.0 Outreach Toolkit will be released in the future.</a:t>
            </a:r>
          </a:p>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3</a:t>
            </a:fld>
            <a:endParaRPr lang="en-US"/>
          </a:p>
        </p:txBody>
      </p:sp>
    </p:spTree>
    <p:extLst>
      <p:ext uri="{BB962C8B-B14F-4D97-AF65-F5344CB8AC3E}">
        <p14:creationId xmlns:p14="http://schemas.microsoft.com/office/powerpoint/2010/main" val="306658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a:p>
        </p:txBody>
      </p:sp>
    </p:spTree>
    <p:extLst>
      <p:ext uri="{BB962C8B-B14F-4D97-AF65-F5344CB8AC3E}">
        <p14:creationId xmlns:p14="http://schemas.microsoft.com/office/powerpoint/2010/main" val="392597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5</a:t>
            </a:fld>
            <a:endParaRPr lang="en-US"/>
          </a:p>
        </p:txBody>
      </p:sp>
    </p:spTree>
    <p:extLst>
      <p:ext uri="{BB962C8B-B14F-4D97-AF65-F5344CB8AC3E}">
        <p14:creationId xmlns:p14="http://schemas.microsoft.com/office/powerpoint/2010/main" val="319035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 can be in relevant professional competencies obtained via relevant in-state, out of state or national educational forums.</a:t>
            </a:r>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a:p>
        </p:txBody>
      </p:sp>
    </p:spTree>
    <p:extLst>
      <p:ext uri="{BB962C8B-B14F-4D97-AF65-F5344CB8AC3E}">
        <p14:creationId xmlns:p14="http://schemas.microsoft.com/office/powerpoint/2010/main" val="205915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dirty="0"/>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595423" y="477851"/>
            <a:ext cx="11001155"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solidFill>
                  <a:schemeClr val="tx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dirty="0"/>
              <a:t>Click to edit Master title style</a:t>
            </a:r>
            <a:endParaRPr dirty="0"/>
          </a:p>
        </p:txBody>
      </p:sp>
      <p:sp>
        <p:nvSpPr>
          <p:cNvPr id="33" name="Google Shape;33;p5"/>
          <p:cNvSpPr txBox="1">
            <a:spLocks noGrp="1"/>
          </p:cNvSpPr>
          <p:nvPr>
            <p:ph type="body" idx="1"/>
          </p:nvPr>
        </p:nvSpPr>
        <p:spPr>
          <a:xfrm>
            <a:off x="595423" y="1831451"/>
            <a:ext cx="11001155"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pPr lvl="0"/>
            <a:r>
              <a:rPr lang="en-US"/>
              <a:t>Click to edit Master text styles</a:t>
            </a:r>
          </a:p>
        </p:txBody>
      </p:sp>
      <p:sp>
        <p:nvSpPr>
          <p:cNvPr id="34" name="Google Shape;34;p5"/>
          <p:cNvSpPr/>
          <p:nvPr/>
        </p:nvSpPr>
        <p:spPr>
          <a:xfrm>
            <a:off x="9808488"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1000416" y="6755100"/>
            <a:ext cx="1191600" cy="102800"/>
          </a:xfrm>
          <a:prstGeom prst="rect">
            <a:avLst/>
          </a:prstGeom>
          <a:solidFill>
            <a:srgbClr val="B1C95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0" y="6755100"/>
            <a:ext cx="11916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1191613" y="6755100"/>
            <a:ext cx="86168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6834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dirty="0"/>
              <a:t>CLICK TO EDIT TITLE</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5/13/2022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dirty="0"/>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dhcs.ca.gov/Documents/CSD_BL/MediCal-Code-of-Ethics-for-Peer-Support-Specialists-in-California.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dhcs.ca.gov/toolkits/Pages/PHE-Outreach-Toolki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pps.dhcs.ca.gov/listsubscribe/default.aspx?list=ambassador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lmhsa.org/peer-certifica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hcs.ca.gov/services/Pages/Peer-Support-Services.aspx" TargetMode="External"/><Relationship Id="rId2" Type="http://schemas.openxmlformats.org/officeDocument/2006/relationships/hyperlink" Target="https://www.calmhsa.org/peer-certific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orinita.camhpro@gmail.com" TargetMode="External"/><Relationship Id="rId2" Type="http://schemas.openxmlformats.org/officeDocument/2006/relationships/hyperlink" Target="mailto:Mary.camhpro@gmail.com"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Daniel.camhpro@gmail.com"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PeerCertification@calmhsa.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1225"/>
            <a:ext cx="9144000" cy="1630763"/>
          </a:xfrm>
        </p:spPr>
        <p:txBody>
          <a:bodyPr>
            <a:noAutofit/>
          </a:bodyPr>
          <a:lstStyle/>
          <a:p>
            <a:r>
              <a:rPr lang="en-US" sz="4000" dirty="0">
                <a:latin typeface="Segoe UI"/>
                <a:cs typeface="Segoe UI"/>
              </a:rPr>
              <a:t>How to Become a Medi-Cal Peer Support Specialist</a:t>
            </a:r>
            <a:endParaRPr lang="en-US" sz="4000" dirty="0"/>
          </a:p>
        </p:txBody>
      </p:sp>
      <p:sp>
        <p:nvSpPr>
          <p:cNvPr id="7" name="Subtitle 6">
            <a:extLst>
              <a:ext uri="{FF2B5EF4-FFF2-40B4-BE49-F238E27FC236}">
                <a16:creationId xmlns:a16="http://schemas.microsoft.com/office/drawing/2014/main" id="{DBD2808B-C8DD-4EEC-B1BC-719DD245B637}"/>
              </a:ext>
            </a:extLst>
          </p:cNvPr>
          <p:cNvSpPr>
            <a:spLocks noGrp="1"/>
          </p:cNvSpPr>
          <p:nvPr>
            <p:ph type="subTitle" idx="1"/>
          </p:nvPr>
        </p:nvSpPr>
        <p:spPr/>
        <p:txBody>
          <a:bodyPr/>
          <a:lstStyle/>
          <a:p>
            <a:r>
              <a:rPr lang="en-US" dirty="0"/>
              <a:t>Tuesday, May 10, 2022</a:t>
            </a:r>
          </a:p>
          <a:p>
            <a:r>
              <a:rPr lang="en-US" dirty="0"/>
              <a:t>3:00 p.m. – 4:00 p.m.</a:t>
            </a:r>
          </a:p>
        </p:txBody>
      </p:sp>
    </p:spTree>
    <p:extLst>
      <p:ext uri="{BB962C8B-B14F-4D97-AF65-F5344CB8AC3E}">
        <p14:creationId xmlns:p14="http://schemas.microsoft.com/office/powerpoint/2010/main" val="276554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of </a:t>
            </a:r>
            <a:r>
              <a:rPr lang="en-US" dirty="0" smtClean="0"/>
              <a:t>Ethics</a:t>
            </a:r>
            <a:endParaRPr lang="en-US" dirty="0"/>
          </a:p>
        </p:txBody>
      </p:sp>
      <p:sp>
        <p:nvSpPr>
          <p:cNvPr id="3" name="Content Placeholder 2"/>
          <p:cNvSpPr>
            <a:spLocks noGrp="1"/>
          </p:cNvSpPr>
          <p:nvPr>
            <p:ph idx="1"/>
          </p:nvPr>
        </p:nvSpPr>
        <p:spPr>
          <a:xfrm>
            <a:off x="849086" y="2114550"/>
            <a:ext cx="10515600" cy="409989"/>
          </a:xfrm>
        </p:spPr>
        <p:txBody>
          <a:bodyPr/>
          <a:lstStyle/>
          <a:p>
            <a:pPr marL="0" lvl="0" indent="0">
              <a:lnSpc>
                <a:spcPct val="100000"/>
              </a:lnSpc>
              <a:spcBef>
                <a:spcPts val="0"/>
              </a:spcBef>
              <a:buClrTx/>
              <a:buSzTx/>
              <a:buNone/>
            </a:pPr>
            <a:r>
              <a:rPr lang="en-US" sz="2000" dirty="0">
                <a:solidFill>
                  <a:prstClr val="black"/>
                </a:solidFill>
              </a:rPr>
              <a:t>Derived from extensive peer stakeholder </a:t>
            </a:r>
            <a:r>
              <a:rPr lang="en-US" sz="2000" dirty="0" smtClean="0">
                <a:solidFill>
                  <a:prstClr val="black"/>
                </a:solidFill>
              </a:rPr>
              <a:t>development</a:t>
            </a:r>
          </a:p>
          <a:p>
            <a:pPr marL="0" lvl="0" indent="0">
              <a:lnSpc>
                <a:spcPct val="100000"/>
              </a:lnSpc>
              <a:spcBef>
                <a:spcPts val="0"/>
              </a:spcBef>
              <a:buClrTx/>
              <a:buSzTx/>
              <a:buNone/>
            </a:pPr>
            <a:endParaRPr lang="en-US" sz="2000" dirty="0">
              <a:solidFill>
                <a:prstClr val="black"/>
              </a:solidFill>
            </a:endParaRPr>
          </a:p>
          <a:p>
            <a:endParaRPr lang="en-US" dirty="0"/>
          </a:p>
        </p:txBody>
      </p:sp>
      <p:graphicFrame>
        <p:nvGraphicFramePr>
          <p:cNvPr id="7" name="Table 6" descr=". Hope&#10;.Person-Driven&#10;.Family Driven and Child-Centered&#10;.Holistic Welness&#10;.Authenticity&#10;. Cultural responsiveness &amp; Humilty&#10;. Integrity&#10;.Advocacy&#10;.Confidentiality&#10;.Safety &amp; Protection&#10;.Education&#10;.Mutuality&#10;.Reciprocity&#10;.Strengths-based&#10;.Wellness, Recovery, and Resilency" title="Stakeholder Development List "/>
          <p:cNvGraphicFramePr>
            <a:graphicFrameLocks noGrp="1"/>
          </p:cNvGraphicFramePr>
          <p:nvPr>
            <p:extLst>
              <p:ext uri="{D42A27DB-BD31-4B8C-83A1-F6EECF244321}">
                <p14:modId xmlns:p14="http://schemas.microsoft.com/office/powerpoint/2010/main" val="3330423250"/>
              </p:ext>
            </p:extLst>
          </p:nvPr>
        </p:nvGraphicFramePr>
        <p:xfrm>
          <a:off x="970500" y="2524539"/>
          <a:ext cx="9724004" cy="2529840"/>
        </p:xfrm>
        <a:graphic>
          <a:graphicData uri="http://schemas.openxmlformats.org/drawingml/2006/table">
            <a:tbl>
              <a:tblPr firstRow="1" bandRow="1">
                <a:tableStyleId>{5C22544A-7EE6-4342-B048-85BDC9FD1C3A}</a:tableStyleId>
              </a:tblPr>
              <a:tblGrid>
                <a:gridCol w="4862002">
                  <a:extLst>
                    <a:ext uri="{9D8B030D-6E8A-4147-A177-3AD203B41FA5}">
                      <a16:colId xmlns:a16="http://schemas.microsoft.com/office/drawing/2014/main" val="760625365"/>
                    </a:ext>
                  </a:extLst>
                </a:gridCol>
                <a:gridCol w="4862002">
                  <a:extLst>
                    <a:ext uri="{9D8B030D-6E8A-4147-A177-3AD203B41FA5}">
                      <a16:colId xmlns:a16="http://schemas.microsoft.com/office/drawing/2014/main" val="3927611320"/>
                    </a:ext>
                  </a:extLst>
                </a:gridCol>
              </a:tblGrid>
              <a:tr h="370840">
                <a:tc>
                  <a:txBody>
                    <a:bodyPr/>
                    <a:lstStyle/>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Hope</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Person-driven</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Family Driven</a:t>
                      </a:r>
                      <a:r>
                        <a:rPr lang="en-US" sz="2000" b="0" baseline="0" dirty="0" smtClean="0">
                          <a:solidFill>
                            <a:schemeClr val="tx1"/>
                          </a:solidFill>
                          <a:latin typeface="Segoe UI" panose="020B0502040204020203" pitchFamily="34" charset="0"/>
                          <a:cs typeface="Segoe UI" panose="020B0502040204020203" pitchFamily="34" charset="0"/>
                        </a:rPr>
                        <a:t> and Child-Centered</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Holistic Wellness</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Authenticity</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Cultural Responsiveness &amp; Humility</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Respect</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Integrity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Advocacy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Confidentiality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Safety &amp; Protection</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Education</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Mutuality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Reciprocity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Strengths-Based</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Wellness, Recovery, and Resiliency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346379"/>
                  </a:ext>
                </a:extLst>
              </a:tr>
            </a:tbl>
          </a:graphicData>
        </a:graphic>
      </p:graphicFrame>
      <p:sp>
        <p:nvSpPr>
          <p:cNvPr id="10" name="TextBox 9"/>
          <p:cNvSpPr txBox="1"/>
          <p:nvPr/>
        </p:nvSpPr>
        <p:spPr>
          <a:xfrm>
            <a:off x="970500" y="5486400"/>
            <a:ext cx="9724004" cy="830997"/>
          </a:xfrm>
          <a:prstGeom prst="rect">
            <a:avLst/>
          </a:prstGeom>
          <a:noFill/>
        </p:spPr>
        <p:txBody>
          <a:bodyPr wrap="square" rtlCol="0">
            <a:spAutoFit/>
          </a:bodyPr>
          <a:lstStyle/>
          <a:p>
            <a:pPr lvl="0" algn="ctr"/>
            <a:r>
              <a:rPr lang="en-US" sz="2400" b="1" i="1" dirty="0">
                <a:solidFill>
                  <a:prstClr val="black"/>
                </a:solidFill>
                <a:latin typeface="Segoe UI" panose="020B0502040204020203" pitchFamily="34" charset="0"/>
                <a:cs typeface="Segoe UI" panose="020B0502040204020203" pitchFamily="34" charset="0"/>
              </a:rPr>
              <a:t>Peer Support Specialists agree to uphold the Code of Ethics for </a:t>
            </a:r>
          </a:p>
          <a:p>
            <a:pPr lvl="0" algn="ctr"/>
            <a:r>
              <a:rPr lang="en-US" sz="2400" b="1" i="1" dirty="0" err="1">
                <a:solidFill>
                  <a:prstClr val="black"/>
                </a:solidFill>
                <a:latin typeface="Segoe UI" panose="020B0502040204020203" pitchFamily="34" charset="0"/>
                <a:cs typeface="Segoe UI" panose="020B0502040204020203" pitchFamily="34" charset="0"/>
              </a:rPr>
              <a:t>Medi</a:t>
            </a:r>
            <a:r>
              <a:rPr lang="en-US" sz="2400" b="1" i="1" dirty="0">
                <a:solidFill>
                  <a:prstClr val="black"/>
                </a:solidFill>
                <a:latin typeface="Segoe UI" panose="020B0502040204020203" pitchFamily="34" charset="0"/>
                <a:cs typeface="Segoe UI" panose="020B0502040204020203" pitchFamily="34" charset="0"/>
              </a:rPr>
              <a:t>-Cal Peer Support Specialists.</a:t>
            </a:r>
          </a:p>
        </p:txBody>
      </p:sp>
      <p:sp>
        <p:nvSpPr>
          <p:cNvPr id="11" name="TextBox 10" descr="Says: Enclosure 3-BHIN-22-041" title="BHIN 22-041"/>
          <p:cNvSpPr txBox="1"/>
          <p:nvPr/>
        </p:nvSpPr>
        <p:spPr>
          <a:xfrm>
            <a:off x="71562" y="6480313"/>
            <a:ext cx="3593989" cy="377687"/>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3 – BHIN-22-041</a:t>
            </a:r>
          </a:p>
        </p:txBody>
      </p:sp>
    </p:spTree>
    <p:extLst>
      <p:ext uri="{BB962C8B-B14F-4D97-AF65-F5344CB8AC3E}">
        <p14:creationId xmlns:p14="http://schemas.microsoft.com/office/powerpoint/2010/main" val="253559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lnSpcReduction="10000"/>
          </a:bodyPr>
          <a:lstStyle/>
          <a:p>
            <a:pPr marL="0" lvl="0" indent="0">
              <a:lnSpc>
                <a:spcPct val="100000"/>
              </a:lnSpc>
              <a:spcBef>
                <a:spcPts val="0"/>
              </a:spcBef>
              <a:buClrTx/>
              <a:buSzTx/>
              <a:buNone/>
            </a:pPr>
            <a:r>
              <a:rPr lang="en-US" sz="2000" dirty="0">
                <a:solidFill>
                  <a:prstClr val="black"/>
                </a:solidFill>
              </a:rPr>
              <a:t>Core Competencies:</a:t>
            </a:r>
          </a:p>
          <a:p>
            <a:pPr marL="742950" lvl="1" indent="-285750">
              <a:lnSpc>
                <a:spcPct val="100000"/>
              </a:lnSpc>
              <a:spcBef>
                <a:spcPts val="0"/>
              </a:spcBef>
              <a:buClrTx/>
              <a:buFont typeface="Arial" panose="020B0604020202020204" pitchFamily="34" charset="0"/>
              <a:buChar char="•"/>
            </a:pPr>
            <a:r>
              <a:rPr lang="en-US" sz="2000" dirty="0">
                <a:solidFill>
                  <a:prstClr val="black"/>
                </a:solidFill>
              </a:rPr>
              <a:t>17 areas of focus for training </a:t>
            </a:r>
            <a:r>
              <a:rPr lang="en-US" sz="2000" dirty="0" err="1">
                <a:solidFill>
                  <a:prstClr val="black"/>
                </a:solidFill>
              </a:rPr>
              <a:t>Medi</a:t>
            </a:r>
            <a:r>
              <a:rPr lang="en-US" sz="2000" dirty="0">
                <a:solidFill>
                  <a:prstClr val="black"/>
                </a:solidFill>
              </a:rPr>
              <a:t>-Cal Peer Support Specialists</a:t>
            </a:r>
          </a:p>
          <a:p>
            <a:pPr marL="0" lvl="0" indent="0">
              <a:lnSpc>
                <a:spcPct val="100000"/>
              </a:lnSpc>
              <a:spcBef>
                <a:spcPts val="0"/>
              </a:spcBef>
              <a:buClrTx/>
              <a:buSzTx/>
              <a:buNone/>
            </a:pPr>
            <a:endParaRPr lang="en-US" sz="2000" dirty="0">
              <a:solidFill>
                <a:prstClr val="black"/>
              </a:solidFill>
            </a:endParaRPr>
          </a:p>
          <a:p>
            <a:pPr marL="0" lvl="0" indent="0">
              <a:lnSpc>
                <a:spcPct val="100000"/>
              </a:lnSpc>
              <a:spcBef>
                <a:spcPts val="0"/>
              </a:spcBef>
              <a:buClrTx/>
              <a:buSzTx/>
              <a:buNone/>
            </a:pPr>
            <a:r>
              <a:rPr lang="en-US" sz="2000" dirty="0">
                <a:solidFill>
                  <a:prstClr val="black"/>
                </a:solidFill>
              </a:rPr>
              <a:t>Four areas of specializations: </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Parent, Caregiver, Family Member Peer</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Peers working with persons in crisis</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Peers working with persons who are experiencing homelessness</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Peers working with person with justice involvement</a:t>
            </a:r>
          </a:p>
          <a:p>
            <a:pPr marL="0" lvl="0" indent="0">
              <a:lnSpc>
                <a:spcPct val="100000"/>
              </a:lnSpc>
              <a:spcBef>
                <a:spcPts val="0"/>
              </a:spcBef>
              <a:buClrTx/>
              <a:buSzTx/>
              <a:buNone/>
            </a:pPr>
            <a:endParaRPr lang="en-US" sz="2000" dirty="0">
              <a:solidFill>
                <a:prstClr val="black"/>
              </a:solidFill>
            </a:endParaRPr>
          </a:p>
          <a:p>
            <a:pPr marL="0" lvl="0" indent="0">
              <a:lnSpc>
                <a:spcPct val="100000"/>
              </a:lnSpc>
              <a:spcBef>
                <a:spcPts val="0"/>
              </a:spcBef>
              <a:buClrTx/>
              <a:buSzTx/>
              <a:buNone/>
            </a:pPr>
            <a:r>
              <a:rPr lang="en-US" sz="2000" dirty="0">
                <a:solidFill>
                  <a:prstClr val="black"/>
                </a:solidFill>
              </a:rPr>
              <a:t>Supervisors</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Supervisors required to complete </a:t>
            </a:r>
            <a:r>
              <a:rPr lang="en-US" sz="2000" dirty="0" smtClean="0">
                <a:solidFill>
                  <a:prstClr val="black"/>
                </a:solidFill>
              </a:rPr>
              <a:t>training</a:t>
            </a:r>
          </a:p>
          <a:p>
            <a:pPr marL="800100" lvl="1" indent="-342900">
              <a:buClrTx/>
              <a:buFont typeface="Arial" panose="020B0604020202020204" pitchFamily="34" charset="0"/>
              <a:buChar char="•"/>
            </a:pPr>
            <a:r>
              <a:rPr lang="en-US" sz="2000" dirty="0"/>
              <a:t>CalMHSA will make standardized training available</a:t>
            </a:r>
          </a:p>
          <a:p>
            <a:pPr marL="800100" lvl="1" indent="-342900">
              <a:buClrTx/>
              <a:buFont typeface="Arial" panose="020B0604020202020204" pitchFamily="34" charset="0"/>
              <a:buChar char="•"/>
            </a:pPr>
            <a:r>
              <a:rPr lang="en-US" sz="2000" dirty="0"/>
              <a:t>Counties not using CalMHSA supervisor training must submit supervisor training course for approval by DHCS</a:t>
            </a:r>
            <a:r>
              <a:rPr lang="en-US" sz="2000" dirty="0" smtClean="0"/>
              <a:t>.</a:t>
            </a:r>
            <a:endParaRPr lang="en-US" sz="2000" dirty="0"/>
          </a:p>
        </p:txBody>
      </p:sp>
      <p:pic>
        <p:nvPicPr>
          <p:cNvPr id="4" name="Picture 3" descr="A small group sitting in a classroom setting looking at poster that says Connecting with the World. " title="Connecting with the World ">
            <a:extLst>
              <a:ext uri="{FF2B5EF4-FFF2-40B4-BE49-F238E27FC236}">
                <a16:creationId xmlns:a16="http://schemas.microsoft.com/office/drawing/2014/main" id="{00C4BFAB-2A0B-48F8-ADCD-41619B059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222" y="2641820"/>
            <a:ext cx="3041348" cy="2938600"/>
          </a:xfrm>
          <a:prstGeom prst="rect">
            <a:avLst/>
          </a:prstGeom>
        </p:spPr>
      </p:pic>
      <p:sp>
        <p:nvSpPr>
          <p:cNvPr id="5" name="TextBox 4"/>
          <p:cNvSpPr txBox="1"/>
          <p:nvPr/>
        </p:nvSpPr>
        <p:spPr>
          <a:xfrm>
            <a:off x="95416" y="6465888"/>
            <a:ext cx="592372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1(B) &amp; Enclosure 2 – BHIN-22-041</a:t>
            </a:r>
            <a:endParaRPr lang="en-US" dirty="0"/>
          </a:p>
        </p:txBody>
      </p:sp>
    </p:spTree>
    <p:extLst>
      <p:ext uri="{BB962C8B-B14F-4D97-AF65-F5344CB8AC3E}">
        <p14:creationId xmlns:p14="http://schemas.microsoft.com/office/powerpoint/2010/main" val="109355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rple lines.  " title="Purple Design">
            <a:extLst>
              <a:ext uri="{FF2B5EF4-FFF2-40B4-BE49-F238E27FC236}">
                <a16:creationId xmlns:a16="http://schemas.microsoft.com/office/drawing/2014/main" id="{2A48814D-B2ED-4E06-8054-916ED2DAE8BD}"/>
              </a:ext>
            </a:extLst>
          </p:cNvPr>
          <p:cNvPicPr>
            <a:picLocks noChangeAspect="1"/>
          </p:cNvPicPr>
          <p:nvPr/>
        </p:nvPicPr>
        <p:blipFill>
          <a:blip r:embed="rId2"/>
          <a:stretch>
            <a:fillRect/>
          </a:stretch>
        </p:blipFill>
        <p:spPr>
          <a:xfrm rot="4200781">
            <a:off x="5588724" y="2242971"/>
            <a:ext cx="8869013" cy="2372056"/>
          </a:xfrm>
          <a:prstGeom prst="rect">
            <a:avLst/>
          </a:prstGeom>
        </p:spPr>
      </p:pic>
      <p:sp>
        <p:nvSpPr>
          <p:cNvPr id="3" name="TextBox 2">
            <a:extLst>
              <a:ext uri="{FF2B5EF4-FFF2-40B4-BE49-F238E27FC236}">
                <a16:creationId xmlns:a16="http://schemas.microsoft.com/office/drawing/2014/main" id="{82806C91-B71E-40F0-8C0F-047BB72A1F17}"/>
              </a:ext>
            </a:extLst>
          </p:cNvPr>
          <p:cNvSpPr txBox="1"/>
          <p:nvPr/>
        </p:nvSpPr>
        <p:spPr>
          <a:xfrm>
            <a:off x="-1" y="6488668"/>
            <a:ext cx="574357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1 (C) &amp; Enclosure 2– BHIN-22-041</a:t>
            </a:r>
          </a:p>
        </p:txBody>
      </p:sp>
      <p:sp>
        <p:nvSpPr>
          <p:cNvPr id="8" name="Title 7"/>
          <p:cNvSpPr>
            <a:spLocks noGrp="1"/>
          </p:cNvSpPr>
          <p:nvPr>
            <p:ph type="title"/>
          </p:nvPr>
        </p:nvSpPr>
        <p:spPr/>
        <p:txBody>
          <a:bodyPr/>
          <a:lstStyle/>
          <a:p>
            <a:r>
              <a:rPr lang="en-US" dirty="0" smtClean="0"/>
              <a:t>Certification Exam</a:t>
            </a:r>
            <a:endParaRPr lang="en-US" dirty="0"/>
          </a:p>
        </p:txBody>
      </p:sp>
      <p:sp>
        <p:nvSpPr>
          <p:cNvPr id="9" name="Content Placeholder 8"/>
          <p:cNvSpPr>
            <a:spLocks noGrp="1"/>
          </p:cNvSpPr>
          <p:nvPr>
            <p:ph idx="1"/>
          </p:nvPr>
        </p:nvSpPr>
        <p:spPr>
          <a:xfrm>
            <a:off x="849086" y="1979876"/>
            <a:ext cx="9169557" cy="4486012"/>
          </a:xfrm>
        </p:spPr>
        <p:txBody>
          <a:bodyPr/>
          <a:lstStyle/>
          <a:p>
            <a:pPr marL="0" lvl="0" indent="0">
              <a:lnSpc>
                <a:spcPct val="100000"/>
              </a:lnSpc>
              <a:spcBef>
                <a:spcPts val="0"/>
              </a:spcBef>
              <a:buClrTx/>
              <a:buSzTx/>
              <a:buNone/>
            </a:pPr>
            <a:r>
              <a:rPr lang="en-US" sz="2400" dirty="0">
                <a:solidFill>
                  <a:prstClr val="black"/>
                </a:solidFill>
              </a:rPr>
              <a:t>DHCS approved exam</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a:solidFill>
                  <a:prstClr val="black"/>
                </a:solidFill>
              </a:rPr>
              <a:t>Must successfully pass exam to receive certification</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a:solidFill>
                  <a:prstClr val="black"/>
                </a:solidFill>
              </a:rPr>
              <a:t>Must include reasonable accommodations, as needed, including verbal testing and testing in prevalent languages</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328262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smtClean="0"/>
              <a:t>Guidelines</a:t>
            </a:r>
            <a:endParaRPr lang="en-US" dirty="0"/>
          </a:p>
        </p:txBody>
      </p:sp>
      <p:sp>
        <p:nvSpPr>
          <p:cNvPr id="3" name="Content Placeholder 2"/>
          <p:cNvSpPr>
            <a:spLocks noGrp="1"/>
          </p:cNvSpPr>
          <p:nvPr>
            <p:ph idx="1"/>
          </p:nvPr>
        </p:nvSpPr>
        <p:spPr/>
        <p:txBody>
          <a:bodyPr>
            <a:normAutofit/>
          </a:bodyPr>
          <a:lstStyle/>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Certification renewals- every two years; 20 hours of continuing education and re-affirm the most recent Code of Ethics</a:t>
            </a:r>
          </a:p>
          <a:p>
            <a:pPr marL="285750" lvl="0" indent="-285750">
              <a:lnSpc>
                <a:spcPct val="100000"/>
              </a:lnSpc>
              <a:spcBef>
                <a:spcPts val="0"/>
              </a:spcBef>
              <a:buClrTx/>
              <a:buSzTx/>
              <a:buFont typeface="Arial" panose="020B0604020202020204" pitchFamily="34" charset="0"/>
              <a:buChar char="•"/>
            </a:pPr>
            <a:endParaRPr lang="en-US" sz="1800" dirty="0">
              <a:solidFill>
                <a:prstClr val="black"/>
              </a:solidFill>
            </a:endParaRPr>
          </a:p>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Recertification for lapsed certifications- may request renewal within 4 years of when renewal was due; requires 40 hours of refresher training, </a:t>
            </a:r>
          </a:p>
          <a:p>
            <a:pPr marL="742950" lvl="1" indent="-285750">
              <a:lnSpc>
                <a:spcPct val="100000"/>
              </a:lnSpc>
              <a:spcBef>
                <a:spcPts val="0"/>
              </a:spcBef>
              <a:buClrTx/>
              <a:buFont typeface="Arial" panose="020B0604020202020204" pitchFamily="34" charset="0"/>
              <a:buChar char="•"/>
            </a:pPr>
            <a:r>
              <a:rPr lang="en-US" sz="1800" dirty="0">
                <a:solidFill>
                  <a:prstClr val="black"/>
                </a:solidFill>
              </a:rPr>
              <a:t>Recertification for lapsed certification beyond 4 years of when renewal was due require person to apply through the initial certification process (80-hour training &amp; pass the exam)</a:t>
            </a:r>
          </a:p>
          <a:p>
            <a:pPr marL="285750" lvl="0" indent="-285750">
              <a:lnSpc>
                <a:spcPct val="100000"/>
              </a:lnSpc>
              <a:spcBef>
                <a:spcPts val="0"/>
              </a:spcBef>
              <a:buClrTx/>
              <a:buSzTx/>
              <a:buFont typeface="Arial" panose="020B0604020202020204" pitchFamily="34" charset="0"/>
              <a:buChar char="•"/>
            </a:pPr>
            <a:endParaRPr lang="en-US" sz="1800" dirty="0">
              <a:solidFill>
                <a:prstClr val="black"/>
              </a:solidFill>
            </a:endParaRPr>
          </a:p>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Availability of specializations </a:t>
            </a:r>
          </a:p>
          <a:p>
            <a:pPr marL="457200" lvl="1" indent="0">
              <a:lnSpc>
                <a:spcPct val="100000"/>
              </a:lnSpc>
              <a:spcBef>
                <a:spcPts val="0"/>
              </a:spcBef>
              <a:buClrTx/>
              <a:buNone/>
            </a:pPr>
            <a:r>
              <a:rPr lang="en-US" sz="1800" b="1" dirty="0">
                <a:solidFill>
                  <a:prstClr val="black"/>
                </a:solidFill>
              </a:rPr>
              <a:t>First year </a:t>
            </a:r>
            <a:r>
              <a:rPr lang="en-US" sz="1800" dirty="0">
                <a:solidFill>
                  <a:prstClr val="black"/>
                </a:solidFill>
              </a:rPr>
              <a:t>– Parent, Caregiver and Family Member Peer</a:t>
            </a:r>
          </a:p>
          <a:p>
            <a:pPr marL="457200" lvl="1" indent="0">
              <a:lnSpc>
                <a:spcPct val="100000"/>
              </a:lnSpc>
              <a:spcBef>
                <a:spcPts val="0"/>
              </a:spcBef>
              <a:buClrTx/>
              <a:buNone/>
            </a:pPr>
            <a:r>
              <a:rPr lang="en-US" sz="1800" b="1" dirty="0">
                <a:solidFill>
                  <a:prstClr val="black"/>
                </a:solidFill>
              </a:rPr>
              <a:t>By Jan. 1, 2023 </a:t>
            </a:r>
            <a:r>
              <a:rPr lang="en-US" sz="1800" dirty="0">
                <a:solidFill>
                  <a:prstClr val="black"/>
                </a:solidFill>
              </a:rPr>
              <a:t>– Crisis Services, Justice Involved, and Persons Experiencing Homelessness</a:t>
            </a:r>
          </a:p>
          <a:p>
            <a:pPr marL="285750" lvl="0" indent="-285750">
              <a:lnSpc>
                <a:spcPct val="100000"/>
              </a:lnSpc>
              <a:spcBef>
                <a:spcPts val="0"/>
              </a:spcBef>
              <a:buClrTx/>
              <a:buSzTx/>
              <a:buFont typeface="Arial" panose="020B0604020202020204" pitchFamily="34" charset="0"/>
              <a:buChar char="•"/>
            </a:pPr>
            <a:endParaRPr lang="en-US" sz="1800" dirty="0">
              <a:solidFill>
                <a:prstClr val="black"/>
              </a:solidFill>
            </a:endParaRPr>
          </a:p>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Other areas of specialization may be added later if approved by </a:t>
            </a:r>
            <a:r>
              <a:rPr lang="en-US" sz="1800" dirty="0" smtClean="0">
                <a:solidFill>
                  <a:prstClr val="black"/>
                </a:solidFill>
              </a:rPr>
              <a:t>DHCS</a:t>
            </a:r>
            <a:endParaRPr lang="en-US" sz="1800" dirty="0">
              <a:solidFill>
                <a:prstClr val="black"/>
              </a:solidFill>
            </a:endParaRPr>
          </a:p>
        </p:txBody>
      </p:sp>
      <p:sp>
        <p:nvSpPr>
          <p:cNvPr id="4" name="TextBox 3"/>
          <p:cNvSpPr txBox="1"/>
          <p:nvPr/>
        </p:nvSpPr>
        <p:spPr>
          <a:xfrm>
            <a:off x="0" y="6465888"/>
            <a:ext cx="4882101" cy="369332"/>
          </a:xfrm>
          <a:prstGeom prst="rect">
            <a:avLst/>
          </a:prstGeom>
          <a:noFill/>
        </p:spPr>
        <p:txBody>
          <a:bodyPr wrap="square" rtlCol="0">
            <a:spAutoFit/>
          </a:bodyPr>
          <a:lstStyle/>
          <a:p>
            <a:r>
              <a:rPr lang="en-US">
                <a:latin typeface="Segoe UI" panose="020B0502040204020203" pitchFamily="34" charset="0"/>
                <a:cs typeface="Segoe UI" panose="020B0502040204020203" pitchFamily="34" charset="0"/>
              </a:rPr>
              <a:t>Enclosure 1 – Parts 2, 3, 4 – BHIN-22-041</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098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graphic design. " title="Purple Design">
            <a:extLst>
              <a:ext uri="{FF2B5EF4-FFF2-40B4-BE49-F238E27FC236}">
                <a16:creationId xmlns:a16="http://schemas.microsoft.com/office/drawing/2014/main" id="{2CD8BBEC-F264-4CD4-8040-9C37AAA4762C}"/>
              </a:ext>
            </a:extLst>
          </p:cNvPr>
          <p:cNvPicPr>
            <a:picLocks noChangeAspect="1"/>
          </p:cNvPicPr>
          <p:nvPr/>
        </p:nvPicPr>
        <p:blipFill>
          <a:blip r:embed="rId2"/>
          <a:stretch>
            <a:fillRect/>
          </a:stretch>
        </p:blipFill>
        <p:spPr>
          <a:xfrm rot="17418923">
            <a:off x="5518386" y="2641558"/>
            <a:ext cx="8869013" cy="2372056"/>
          </a:xfrm>
          <a:prstGeom prst="rect">
            <a:avLst/>
          </a:prstGeom>
        </p:spPr>
      </p:pic>
      <p:sp>
        <p:nvSpPr>
          <p:cNvPr id="5" name="TextBox 4">
            <a:extLst>
              <a:ext uri="{FF2B5EF4-FFF2-40B4-BE49-F238E27FC236}">
                <a16:creationId xmlns:a16="http://schemas.microsoft.com/office/drawing/2014/main" id="{DB4F8CD0-5706-4DC1-977B-F6F0813003F6}"/>
              </a:ext>
            </a:extLst>
          </p:cNvPr>
          <p:cNvSpPr txBox="1"/>
          <p:nvPr/>
        </p:nvSpPr>
        <p:spPr>
          <a:xfrm>
            <a:off x="0" y="6488668"/>
            <a:ext cx="507609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6 – BHIN-22-041</a:t>
            </a:r>
          </a:p>
        </p:txBody>
      </p:sp>
      <p:sp>
        <p:nvSpPr>
          <p:cNvPr id="8" name="Title 7"/>
          <p:cNvSpPr>
            <a:spLocks noGrp="1"/>
          </p:cNvSpPr>
          <p:nvPr>
            <p:ph type="title"/>
          </p:nvPr>
        </p:nvSpPr>
        <p:spPr/>
        <p:txBody>
          <a:bodyPr/>
          <a:lstStyle/>
          <a:p>
            <a:r>
              <a:rPr lang="en-US" dirty="0"/>
              <a:t>County </a:t>
            </a:r>
            <a:r>
              <a:rPr lang="en-US" dirty="0" smtClean="0"/>
              <a:t>Reciprocity</a:t>
            </a:r>
            <a:endParaRPr lang="en-US" dirty="0"/>
          </a:p>
        </p:txBody>
      </p:sp>
      <p:sp>
        <p:nvSpPr>
          <p:cNvPr id="9" name="Content Placeholder 8"/>
          <p:cNvSpPr>
            <a:spLocks noGrp="1"/>
          </p:cNvSpPr>
          <p:nvPr>
            <p:ph idx="1"/>
          </p:nvPr>
        </p:nvSpPr>
        <p:spPr>
          <a:xfrm>
            <a:off x="849086" y="2114550"/>
            <a:ext cx="8089431" cy="4351338"/>
          </a:xfrm>
        </p:spPr>
        <p:txBody>
          <a:bodyPr/>
          <a:lstStyle/>
          <a:p>
            <a:pPr marL="0" lvl="0" indent="0">
              <a:lnSpc>
                <a:spcPct val="100000"/>
              </a:lnSpc>
              <a:spcBef>
                <a:spcPts val="0"/>
              </a:spcBef>
              <a:buClrTx/>
              <a:buSzTx/>
              <a:buNone/>
            </a:pPr>
            <a:r>
              <a:rPr lang="en-US" sz="2400" dirty="0" err="1">
                <a:solidFill>
                  <a:prstClr val="black"/>
                </a:solidFill>
              </a:rPr>
              <a:t>Medi</a:t>
            </a:r>
            <a:r>
              <a:rPr lang="en-US" sz="2400" dirty="0">
                <a:solidFill>
                  <a:prstClr val="black"/>
                </a:solidFill>
              </a:rPr>
              <a:t>-Cal Peer Support Specialist certification is recognized and accepted by all California counties</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err="1">
                <a:solidFill>
                  <a:prstClr val="black"/>
                </a:solidFill>
              </a:rPr>
              <a:t>Medi</a:t>
            </a:r>
            <a:r>
              <a:rPr lang="en-US" sz="2400" dirty="0">
                <a:solidFill>
                  <a:prstClr val="black"/>
                </a:solidFill>
              </a:rPr>
              <a:t>-Cal Peer Support Specialists become part of a certified workforce</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a:solidFill>
                  <a:prstClr val="black"/>
                </a:solidFill>
              </a:rPr>
              <a:t>Certification affirms an individual has met the minimum training requirements  </a:t>
            </a:r>
          </a:p>
        </p:txBody>
      </p:sp>
    </p:spTree>
    <p:extLst>
      <p:ext uri="{BB962C8B-B14F-4D97-AF65-F5344CB8AC3E}">
        <p14:creationId xmlns:p14="http://schemas.microsoft.com/office/powerpoint/2010/main" val="104515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E639-4913-442D-876A-B730AB5FF0AB}"/>
              </a:ext>
            </a:extLst>
          </p:cNvPr>
          <p:cNvSpPr>
            <a:spLocks noGrp="1"/>
          </p:cNvSpPr>
          <p:nvPr>
            <p:ph type="title"/>
          </p:nvPr>
        </p:nvSpPr>
        <p:spPr>
          <a:xfrm>
            <a:off x="595423" y="185797"/>
            <a:ext cx="11001155" cy="1326069"/>
          </a:xfrm>
        </p:spPr>
        <p:txBody>
          <a:bodyPr/>
          <a:lstStyle/>
          <a:p>
            <a:r>
              <a:rPr lang="en-US" dirty="0"/>
              <a:t>Medi-Cal Peer Support Specialist Implementation </a:t>
            </a:r>
          </a:p>
        </p:txBody>
      </p:sp>
      <p:sp>
        <p:nvSpPr>
          <p:cNvPr id="4" name="Slide Number Placeholder 3">
            <a:extLst>
              <a:ext uri="{FF2B5EF4-FFF2-40B4-BE49-F238E27FC236}">
                <a16:creationId xmlns:a16="http://schemas.microsoft.com/office/drawing/2014/main" id="{09EFB51C-3928-4105-8F47-9316970860A3}"/>
              </a:ext>
            </a:extLst>
          </p:cNvPr>
          <p:cNvSpPr>
            <a:spLocks noGrp="1"/>
          </p:cNvSpPr>
          <p:nvPr>
            <p:ph type="sldNum" idx="12"/>
          </p:nvPr>
        </p:nvSpPr>
        <p:spPr/>
        <p:txBody>
          <a:bodyPr/>
          <a:lstStyle/>
          <a:p>
            <a:fld id="{00000000-1234-1234-1234-123412341234}" type="slidenum">
              <a:rPr lang="en" smtClean="0"/>
              <a:pPr/>
              <a:t>15</a:t>
            </a:fld>
            <a:endParaRPr lang="en"/>
          </a:p>
        </p:txBody>
      </p:sp>
      <p:graphicFrame>
        <p:nvGraphicFramePr>
          <p:cNvPr id="6" name="Diagram 5" descr="A white box around words.  " title="White Box ">
            <a:extLst>
              <a:ext uri="{FF2B5EF4-FFF2-40B4-BE49-F238E27FC236}">
                <a16:creationId xmlns:a16="http://schemas.microsoft.com/office/drawing/2014/main" id="{C338ABB5-5B71-4740-ACFC-D2BA865FEF28}"/>
              </a:ext>
            </a:extLst>
          </p:cNvPr>
          <p:cNvGraphicFramePr/>
          <p:nvPr>
            <p:extLst>
              <p:ext uri="{D42A27DB-BD31-4B8C-83A1-F6EECF244321}">
                <p14:modId xmlns:p14="http://schemas.microsoft.com/office/powerpoint/2010/main" val="3961190461"/>
              </p:ext>
            </p:extLst>
          </p:nvPr>
        </p:nvGraphicFramePr>
        <p:xfrm>
          <a:off x="2032000" y="895851"/>
          <a:ext cx="7795664" cy="4422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descr="Box Graphic 1: &#10;&#10;Law that makes allows DHCS to apply to CMS for a new Peer Support Specialist Med-Cal provider type and Peer Support Services Medi-Cal benefit&#10;" title="SB803 ">
            <a:extLst>
              <a:ext uri="{FF2B5EF4-FFF2-40B4-BE49-F238E27FC236}">
                <a16:creationId xmlns:a16="http://schemas.microsoft.com/office/drawing/2014/main" id="{9B16CE83-4786-48DE-8583-D666B906CBD7}"/>
              </a:ext>
            </a:extLst>
          </p:cNvPr>
          <p:cNvSpPr txBox="1"/>
          <p:nvPr/>
        </p:nvSpPr>
        <p:spPr>
          <a:xfrm>
            <a:off x="6546077" y="970804"/>
            <a:ext cx="3837444" cy="1477328"/>
          </a:xfrm>
          <a:prstGeom prst="rect">
            <a:avLst/>
          </a:prstGeom>
          <a:solidFill>
            <a:schemeClr val="bg1">
              <a:lumMod val="75000"/>
              <a:alpha val="50196"/>
            </a:schemeClr>
          </a:solidFill>
        </p:spPr>
        <p:txBody>
          <a:bodyPr wrap="square" rtlCol="0">
            <a:spAutoFit/>
          </a:bodyPr>
          <a:lstStyle/>
          <a:p>
            <a:r>
              <a:rPr lang="en-US" dirty="0">
                <a:latin typeface="Segoe UI" panose="020B0502040204020203" pitchFamily="34" charset="0"/>
                <a:cs typeface="Segoe UI" panose="020B0502040204020203" pitchFamily="34" charset="0"/>
              </a:rPr>
              <a:t>Law that makes allows DHCS to apply to CMS for a new Peer Support Specialist Med-Cal provider type and Peer Support Services Medi-Cal benefit</a:t>
            </a:r>
          </a:p>
        </p:txBody>
      </p:sp>
      <p:sp>
        <p:nvSpPr>
          <p:cNvPr id="9" name="TextBox 8" descr="Box Graphic 2: &#10;Oversees benefit.&#10;Updates the federal waiver.&#10;Work with counties to set reimbursement rates&#10;" title="DHCS ">
            <a:extLst>
              <a:ext uri="{FF2B5EF4-FFF2-40B4-BE49-F238E27FC236}">
                <a16:creationId xmlns:a16="http://schemas.microsoft.com/office/drawing/2014/main" id="{AC279E2E-5DA2-4609-BBCB-A52C02A27A34}"/>
              </a:ext>
            </a:extLst>
          </p:cNvPr>
          <p:cNvSpPr txBox="1"/>
          <p:nvPr/>
        </p:nvSpPr>
        <p:spPr>
          <a:xfrm>
            <a:off x="6023359" y="2682705"/>
            <a:ext cx="3375590" cy="1200329"/>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Oversees benefit</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Updates the federal waiver</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Work with counties to set reimbursement rates</a:t>
            </a:r>
          </a:p>
        </p:txBody>
      </p:sp>
      <p:sp>
        <p:nvSpPr>
          <p:cNvPr id="10" name="TextBox 9" descr="Box Graphic 3: &#10;&#10;Counties Opt-in to this work. &#10;&#10;Select Certifying Entity. &#10;Update contracts/billing system. &#10;Has employer/contract oversight role. " title="Counties ">
            <a:extLst>
              <a:ext uri="{FF2B5EF4-FFF2-40B4-BE49-F238E27FC236}">
                <a16:creationId xmlns:a16="http://schemas.microsoft.com/office/drawing/2014/main" id="{1D6ACDAE-D278-426B-9E07-F53F1E21EEFB}"/>
              </a:ext>
            </a:extLst>
          </p:cNvPr>
          <p:cNvSpPr txBox="1"/>
          <p:nvPr/>
        </p:nvSpPr>
        <p:spPr>
          <a:xfrm>
            <a:off x="595423" y="5346134"/>
            <a:ext cx="3393164" cy="1477328"/>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Select Certifying Entity</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Update contracts/billing system</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Has employer/contract oversight role	</a:t>
            </a:r>
          </a:p>
        </p:txBody>
      </p:sp>
      <p:sp>
        <p:nvSpPr>
          <p:cNvPr id="12" name="TextBox 11" descr="Box Graphic 4: &#10;CalMHSA Certifying Intity. &#10;Certifies Training Entities.&#10;Develops all “Board” functions: exam, registration lookup, investigations, etc. &#10;Evaluates outcomes &#10;" title="CalMHSA Certifying ">
            <a:extLst>
              <a:ext uri="{FF2B5EF4-FFF2-40B4-BE49-F238E27FC236}">
                <a16:creationId xmlns:a16="http://schemas.microsoft.com/office/drawing/2014/main" id="{002BFA38-6A64-44D9-AC37-51D603C9ECEE}"/>
              </a:ext>
            </a:extLst>
          </p:cNvPr>
          <p:cNvSpPr txBox="1"/>
          <p:nvPr/>
        </p:nvSpPr>
        <p:spPr>
          <a:xfrm>
            <a:off x="4479438" y="5346134"/>
            <a:ext cx="3513993" cy="1477328"/>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Certifies Training Entities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Develops all “Board” functions: exam, registration lookup, investigations, etc.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Evaluates outcomes	</a:t>
            </a:r>
          </a:p>
        </p:txBody>
      </p:sp>
      <p:sp>
        <p:nvSpPr>
          <p:cNvPr id="13" name="TextBox 12" descr="Box Graphic 5: &#10;&#10;Peer - People with a certification. &#10;&#10;Once certified, Peers can move across counites as part of certified workforce &#10;" title="Certification ">
            <a:extLst>
              <a:ext uri="{FF2B5EF4-FFF2-40B4-BE49-F238E27FC236}">
                <a16:creationId xmlns:a16="http://schemas.microsoft.com/office/drawing/2014/main" id="{F9B7FC73-C3F0-46BD-AB5D-5C91D740442F}"/>
              </a:ext>
            </a:extLst>
          </p:cNvPr>
          <p:cNvSpPr txBox="1"/>
          <p:nvPr/>
        </p:nvSpPr>
        <p:spPr>
          <a:xfrm>
            <a:off x="8435886" y="5346134"/>
            <a:ext cx="2947112" cy="1477328"/>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Once certified, Peers can move across counites as part of certified workforce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3124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49E9-8B72-42BF-91D1-F20327EC51A0}"/>
              </a:ext>
            </a:extLst>
          </p:cNvPr>
          <p:cNvSpPr>
            <a:spLocks noGrp="1"/>
          </p:cNvSpPr>
          <p:nvPr>
            <p:ph type="title"/>
          </p:nvPr>
        </p:nvSpPr>
        <p:spPr/>
        <p:txBody>
          <a:bodyPr/>
          <a:lstStyle/>
          <a:p>
            <a:r>
              <a:rPr lang="en-US" dirty="0"/>
              <a:t>Certification Requirements</a:t>
            </a:r>
          </a:p>
        </p:txBody>
      </p:sp>
    </p:spTree>
    <p:extLst>
      <p:ext uri="{BB962C8B-B14F-4D97-AF65-F5344CB8AC3E}">
        <p14:creationId xmlns:p14="http://schemas.microsoft.com/office/powerpoint/2010/main" val="114482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349B-993E-44B3-B5A3-757073AD8278}"/>
              </a:ext>
            </a:extLst>
          </p:cNvPr>
          <p:cNvSpPr>
            <a:spLocks noGrp="1"/>
          </p:cNvSpPr>
          <p:nvPr>
            <p:ph type="title"/>
          </p:nvPr>
        </p:nvSpPr>
        <p:spPr/>
        <p:txBody>
          <a:bodyPr/>
          <a:lstStyle/>
          <a:p>
            <a:r>
              <a:rPr lang="en-US" dirty="0"/>
              <a:t>Requirements for Certification</a:t>
            </a:r>
          </a:p>
        </p:txBody>
      </p:sp>
      <p:sp>
        <p:nvSpPr>
          <p:cNvPr id="3" name="Content Placeholder 2">
            <a:extLst>
              <a:ext uri="{FF2B5EF4-FFF2-40B4-BE49-F238E27FC236}">
                <a16:creationId xmlns:a16="http://schemas.microsoft.com/office/drawing/2014/main" id="{7A91D743-B1F6-43E7-A1CC-40A403E9FC82}"/>
              </a:ext>
            </a:extLst>
          </p:cNvPr>
          <p:cNvSpPr>
            <a:spLocks noGrp="1"/>
          </p:cNvSpPr>
          <p:nvPr>
            <p:ph sz="half" idx="1"/>
          </p:nvPr>
        </p:nvSpPr>
        <p:spPr>
          <a:xfrm>
            <a:off x="838200" y="1825625"/>
            <a:ext cx="5453743" cy="4351338"/>
          </a:xfrm>
        </p:spPr>
        <p:txBody>
          <a:bodyPr>
            <a:normAutofit fontScale="77500" lnSpcReduction="20000"/>
          </a:bodyPr>
          <a:lstStyle/>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Calibri" panose="020F0502020204030204" pitchFamily="34" charset="0"/>
              </a:rPr>
              <a:t>Submit application on the CalMHSA Certification website. </a:t>
            </a:r>
          </a:p>
          <a:p>
            <a:pPr marR="0" algn="l" rtl="0" eaLnBrk="1" fontAlgn="t" latinLnBrk="0" hangingPunct="1">
              <a:lnSpc>
                <a:spcPct val="115000"/>
              </a:lnSpc>
              <a:spcBef>
                <a:spcPts val="0"/>
              </a:spcBef>
              <a:spcAft>
                <a:spcPts val="0"/>
              </a:spcAft>
              <a:buFont typeface="Wingdings" panose="05000000000000000000" pitchFamily="2" charset="2"/>
              <a:buChar char="§"/>
            </a:pPr>
            <a:endParaRPr lang="en-US" dirty="0"/>
          </a:p>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Must be at least 18 years of age or older.</a:t>
            </a:r>
            <a:endParaRPr lang="en-US" dirty="0"/>
          </a:p>
          <a:p>
            <a:pPr marR="0" algn="l" rtl="0" eaLnBrk="1" fontAlgn="t" latinLnBrk="0" hangingPunct="1">
              <a:lnSpc>
                <a:spcPct val="115000"/>
              </a:lnSpc>
              <a:spcBef>
                <a:spcPts val="0"/>
              </a:spcBef>
              <a:spcAft>
                <a:spcPts val="0"/>
              </a:spcAft>
              <a:buFont typeface="Wingdings" panose="05000000000000000000" pitchFamily="2" charset="2"/>
              <a:buChar char="§"/>
            </a:pPr>
            <a:endParaRPr lang="en-AU" b="0" i="0" u="none" strike="noStrike" kern="1200" dirty="0">
              <a:solidFill>
                <a:srgbClr val="000000"/>
              </a:solidFill>
              <a:effectLst/>
              <a:ea typeface="Times New Roman" panose="02020603050405020304" pitchFamily="18" charset="0"/>
            </a:endParaRPr>
          </a:p>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Possess a high school diploma or equivalent degree.</a:t>
            </a:r>
            <a:endParaRPr lang="en-US" dirty="0"/>
          </a:p>
          <a:p>
            <a:pPr marR="0" algn="l" rtl="0" eaLnBrk="1" fontAlgn="t" latinLnBrk="0" hangingPunct="1">
              <a:lnSpc>
                <a:spcPct val="115000"/>
              </a:lnSpc>
              <a:spcBef>
                <a:spcPts val="0"/>
              </a:spcBef>
              <a:spcAft>
                <a:spcPts val="0"/>
              </a:spcAft>
              <a:buFont typeface="Wingdings" panose="05000000000000000000" pitchFamily="2" charset="2"/>
              <a:buChar char="§"/>
            </a:pPr>
            <a:endParaRPr lang="en-AU" b="0" i="0" u="none" strike="noStrike" kern="1200" dirty="0">
              <a:solidFill>
                <a:srgbClr val="000000"/>
              </a:solidFill>
              <a:effectLst/>
              <a:ea typeface="Times New Roman" panose="02020603050405020304" pitchFamily="18" charset="0"/>
            </a:endParaRPr>
          </a:p>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Self-identify as an individual with lived experience, Peer. </a:t>
            </a:r>
          </a:p>
          <a:p>
            <a:pPr marR="0" algn="l" rtl="0" eaLnBrk="1" fontAlgn="t" latinLnBrk="0" hangingPunct="1">
              <a:lnSpc>
                <a:spcPct val="115000"/>
              </a:lnSpc>
              <a:spcBef>
                <a:spcPts val="0"/>
              </a:spcBef>
              <a:spcAft>
                <a:spcPts val="0"/>
              </a:spcAft>
              <a:buFont typeface="Wingdings" panose="05000000000000000000" pitchFamily="2" charset="2"/>
              <a:buChar char="§"/>
            </a:pPr>
            <a:endParaRPr lang="en-AU" dirty="0">
              <a:solidFill>
                <a:srgbClr val="000000"/>
              </a:solidFill>
            </a:endParaRPr>
          </a:p>
          <a:p>
            <a:pPr marR="0" algn="l" rtl="0" eaLnBrk="1" fontAlgn="t" latinLnBrk="0" hangingPunct="1">
              <a:lnSpc>
                <a:spcPct val="115000"/>
              </a:lnSpc>
              <a:spcBef>
                <a:spcPts val="0"/>
              </a:spcBef>
              <a:spcAft>
                <a:spcPts val="0"/>
              </a:spcAft>
              <a:buFont typeface="Wingdings" panose="05000000000000000000" pitchFamily="2" charset="2"/>
              <a:buChar char="§"/>
            </a:pPr>
            <a:r>
              <a:rPr lang="en-AU" dirty="0">
                <a:solidFill>
                  <a:srgbClr val="000000"/>
                </a:solidFill>
              </a:rPr>
              <a:t>Be willing to share own experience of recovery to help others.</a:t>
            </a:r>
            <a:endParaRPr lang="en-US" b="0" i="0" u="none" strike="noStrike" dirty="0">
              <a:effectLst/>
            </a:endParaRPr>
          </a:p>
          <a:p>
            <a:endParaRPr lang="en-US" dirty="0"/>
          </a:p>
        </p:txBody>
      </p:sp>
      <p:sp>
        <p:nvSpPr>
          <p:cNvPr id="4" name="Content Placeholder 3">
            <a:extLst>
              <a:ext uri="{FF2B5EF4-FFF2-40B4-BE49-F238E27FC236}">
                <a16:creationId xmlns:a16="http://schemas.microsoft.com/office/drawing/2014/main" id="{584985D6-06DF-44D5-9EE8-5794A7F219F8}"/>
              </a:ext>
            </a:extLst>
          </p:cNvPr>
          <p:cNvSpPr>
            <a:spLocks noGrp="1"/>
          </p:cNvSpPr>
          <p:nvPr>
            <p:ph sz="half" idx="2"/>
          </p:nvPr>
        </p:nvSpPr>
        <p:spPr>
          <a:xfrm>
            <a:off x="6651172" y="1825625"/>
            <a:ext cx="5181600" cy="4351338"/>
          </a:xfrm>
        </p:spPr>
        <p:txBody>
          <a:bodyPr>
            <a:normAutofit fontScale="77500" lnSpcReduction="20000"/>
          </a:bodyPr>
          <a:lstStyle/>
          <a:p>
            <a:pPr fontAlgn="t">
              <a:lnSpc>
                <a:spcPct val="115000"/>
              </a:lnSpc>
              <a:spcBef>
                <a:spcPts val="1200"/>
              </a:spcBef>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Have a strong dedication to recovery.</a:t>
            </a:r>
            <a:endParaRPr lang="en-US" b="0" i="0" u="none" strike="noStrike" dirty="0">
              <a:effectLst/>
            </a:endParaRPr>
          </a:p>
          <a:p>
            <a:pPr marR="0" algn="l" rtl="0" eaLnBrk="1" fontAlgn="t" latinLnBrk="0" hangingPunct="1">
              <a:lnSpc>
                <a:spcPct val="150000"/>
              </a:lnSpc>
              <a:spcBef>
                <a:spcPts val="120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Agree to adhere to the </a:t>
            </a:r>
            <a:r>
              <a:rPr lang="en-AU" b="0" i="0" u="none" strike="noStrike" kern="1200" dirty="0">
                <a:solidFill>
                  <a:srgbClr val="000000"/>
                </a:solidFill>
                <a:effectLst/>
                <a:ea typeface="Times New Roman" panose="02020603050405020304" pitchFamily="18" charset="0"/>
                <a:hlinkClick r:id="rId2"/>
              </a:rPr>
              <a:t>Medi-Cal Code of Ethics for Peer Support Specialists in California</a:t>
            </a:r>
            <a:r>
              <a:rPr lang="en-AU" b="0" i="0" u="none" strike="noStrike" kern="1200" dirty="0">
                <a:solidFill>
                  <a:srgbClr val="000000"/>
                </a:solidFill>
                <a:effectLst/>
                <a:ea typeface="Times New Roman" panose="02020603050405020304" pitchFamily="18" charset="0"/>
              </a:rPr>
              <a:t>.</a:t>
            </a:r>
            <a:endParaRPr lang="en-US" b="0" i="0" u="none" strike="noStrike" dirty="0">
              <a:effectLst/>
            </a:endParaRPr>
          </a:p>
          <a:p>
            <a:pPr marR="0" algn="l" rtl="0" eaLnBrk="1" fontAlgn="t" latinLnBrk="0" hangingPunct="1">
              <a:lnSpc>
                <a:spcPct val="150000"/>
              </a:lnSpc>
              <a:spcBef>
                <a:spcPts val="120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Meet training requirement.</a:t>
            </a:r>
            <a:endParaRPr lang="en-US" b="0" i="0" u="none" strike="noStrike" dirty="0">
              <a:effectLst/>
            </a:endParaRPr>
          </a:p>
          <a:p>
            <a:pPr marR="0" algn="l" rtl="0" eaLnBrk="1" fontAlgn="t" latinLnBrk="0" hangingPunct="1">
              <a:lnSpc>
                <a:spcPct val="150000"/>
              </a:lnSpc>
              <a:spcBef>
                <a:spcPts val="120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Successfully pass the exam.</a:t>
            </a:r>
            <a:endParaRPr lang="en-US" b="0" i="0" u="none" strike="noStrike" dirty="0">
              <a:effectLst/>
            </a:endParaRPr>
          </a:p>
        </p:txBody>
      </p:sp>
    </p:spTree>
    <p:extLst>
      <p:ext uri="{BB962C8B-B14F-4D97-AF65-F5344CB8AC3E}">
        <p14:creationId xmlns:p14="http://schemas.microsoft.com/office/powerpoint/2010/main" val="264777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B59C-FC8A-499F-A138-81DAB7B93D83}"/>
              </a:ext>
            </a:extLst>
          </p:cNvPr>
          <p:cNvSpPr>
            <a:spLocks noGrp="1"/>
          </p:cNvSpPr>
          <p:nvPr>
            <p:ph type="title"/>
          </p:nvPr>
        </p:nvSpPr>
        <p:spPr/>
        <p:txBody>
          <a:bodyPr>
            <a:normAutofit fontScale="90000"/>
          </a:bodyPr>
          <a:lstStyle/>
          <a:p>
            <a:r>
              <a:rPr lang="en-US" dirty="0"/>
              <a:t/>
            </a:r>
            <a:br>
              <a:rPr lang="en-US" dirty="0"/>
            </a:br>
            <a:r>
              <a:rPr lang="en-US" dirty="0"/>
              <a:t>Grandparenting/Legacy</a:t>
            </a:r>
            <a:br>
              <a:rPr lang="en-US" dirty="0"/>
            </a:br>
            <a:r>
              <a:rPr lang="en-US" sz="3600" i="1" dirty="0"/>
              <a:t>The first wave of certification</a:t>
            </a:r>
            <a:endParaRPr lang="en-US" i="1" dirty="0"/>
          </a:p>
        </p:txBody>
      </p:sp>
    </p:spTree>
    <p:extLst>
      <p:ext uri="{BB962C8B-B14F-4D97-AF65-F5344CB8AC3E}">
        <p14:creationId xmlns:p14="http://schemas.microsoft.com/office/powerpoint/2010/main" val="190695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A8E5-A0C8-48EE-9444-8684D5006EB0}"/>
              </a:ext>
            </a:extLst>
          </p:cNvPr>
          <p:cNvSpPr>
            <a:spLocks noGrp="1"/>
          </p:cNvSpPr>
          <p:nvPr>
            <p:ph type="title"/>
          </p:nvPr>
        </p:nvSpPr>
        <p:spPr/>
        <p:txBody>
          <a:bodyPr/>
          <a:lstStyle/>
          <a:p>
            <a:r>
              <a:rPr lang="en-US" dirty="0"/>
              <a:t>Grandparenting/Legacy Process</a:t>
            </a:r>
          </a:p>
        </p:txBody>
      </p:sp>
      <p:sp>
        <p:nvSpPr>
          <p:cNvPr id="6" name="Text Placeholder 5">
            <a:extLst>
              <a:ext uri="{FF2B5EF4-FFF2-40B4-BE49-F238E27FC236}">
                <a16:creationId xmlns:a16="http://schemas.microsoft.com/office/drawing/2014/main" id="{8C11943F-44CD-4EC1-85B5-770901F43079}"/>
              </a:ext>
            </a:extLst>
          </p:cNvPr>
          <p:cNvSpPr>
            <a:spLocks noGrp="1"/>
          </p:cNvSpPr>
          <p:nvPr>
            <p:ph type="body" sz="quarter" idx="3"/>
          </p:nvPr>
        </p:nvSpPr>
        <p:spPr>
          <a:xfrm>
            <a:off x="839788" y="1269207"/>
            <a:ext cx="11178041" cy="823912"/>
          </a:xfrm>
        </p:spPr>
        <p:txBody>
          <a:bodyPr>
            <a:normAutofit/>
          </a:bodyPr>
          <a:lstStyle/>
          <a:p>
            <a:r>
              <a:rPr lang="en-US" sz="2000" dirty="0"/>
              <a:t>For grandparenting/legacy process, must also:</a:t>
            </a:r>
          </a:p>
        </p:txBody>
      </p:sp>
      <p:sp>
        <p:nvSpPr>
          <p:cNvPr id="7" name="Content Placeholder 6">
            <a:extLst>
              <a:ext uri="{FF2B5EF4-FFF2-40B4-BE49-F238E27FC236}">
                <a16:creationId xmlns:a16="http://schemas.microsoft.com/office/drawing/2014/main" id="{E1D876CF-1DD5-4B37-84FA-60A2DD6CEC68}"/>
              </a:ext>
            </a:extLst>
          </p:cNvPr>
          <p:cNvSpPr>
            <a:spLocks noGrp="1"/>
          </p:cNvSpPr>
          <p:nvPr>
            <p:ph sz="quarter" idx="4"/>
          </p:nvPr>
        </p:nvSpPr>
        <p:spPr>
          <a:xfrm>
            <a:off x="839788" y="2102644"/>
            <a:ext cx="10775269" cy="4548527"/>
          </a:xfrm>
        </p:spPr>
        <p:txBody>
          <a:bodyPr>
            <a:normAutofit fontScale="92500" lnSpcReduction="10000"/>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0" i="0" strike="noStrike" kern="1200" cap="none" spc="0" normalizeH="0" baseline="0" noProof="0" dirty="0">
                <a:ln>
                  <a:noFill/>
                </a:ln>
                <a:solidFill>
                  <a:prstClr val="black"/>
                </a:solidFill>
                <a:effectLst/>
                <a:uLnTx/>
                <a:uFillTx/>
                <a:ea typeface="Calibri" panose="020F0502020204030204" pitchFamily="34" charset="0"/>
              </a:rPr>
              <a:t>Employed in a Peer role as of January 1, 2022, AND</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1900" b="0" i="0"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0" i="0" u="sng" strike="noStrike" kern="1200" cap="none" spc="0" normalizeH="0" baseline="0" noProof="0" dirty="0">
                <a:ln>
                  <a:noFill/>
                </a:ln>
                <a:solidFill>
                  <a:prstClr val="black"/>
                </a:solidFill>
                <a:effectLst/>
                <a:uLnTx/>
                <a:uFillTx/>
                <a:ea typeface="Calibri" panose="020F0502020204030204" pitchFamily="34" charset="0"/>
              </a:rPr>
              <a:t>Meet at least ONE of the following:</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1900" b="0" i="0" u="sng"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1" i="0" u="none" strike="noStrike" kern="1200" cap="none" spc="0" normalizeH="0" baseline="0" noProof="0" dirty="0">
                <a:ln>
                  <a:noFill/>
                </a:ln>
                <a:solidFill>
                  <a:prstClr val="black"/>
                </a:solidFill>
                <a:effectLst/>
                <a:uLnTx/>
                <a:uFillTx/>
                <a:ea typeface="Calibri" panose="020F0502020204030204" pitchFamily="34" charset="0"/>
              </a:rPr>
              <a:t>Option 1: </a:t>
            </a:r>
            <a:r>
              <a:rPr kumimoji="0" lang="en-US" sz="1900" b="0" i="0" u="none" strike="noStrike" kern="1200" cap="none" spc="0" normalizeH="0" baseline="0" noProof="0" dirty="0">
                <a:ln>
                  <a:noFill/>
                </a:ln>
                <a:solidFill>
                  <a:prstClr val="black"/>
                </a:solidFill>
                <a:effectLst/>
                <a:uLnTx/>
                <a:uFillTx/>
                <a:ea typeface="Calibri" panose="020F0502020204030204" pitchFamily="34" charset="0"/>
              </a:rPr>
              <a:t>One (1) year paid or unpaid work experience with a minimum accumulation of 1550 hours of experience in a peer role.</a:t>
            </a:r>
          </a:p>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1" i="0" u="none" strike="noStrike" kern="1200" cap="none" spc="0" normalizeH="0" baseline="0" noProof="0" dirty="0">
                <a:ln>
                  <a:noFill/>
                </a:ln>
                <a:solidFill>
                  <a:prstClr val="black"/>
                </a:solidFill>
                <a:effectLst/>
                <a:uLnTx/>
                <a:uFillTx/>
                <a:ea typeface="Calibri" panose="020F0502020204030204" pitchFamily="34" charset="0"/>
              </a:rPr>
              <a:t>Option 2</a:t>
            </a:r>
            <a:r>
              <a:rPr kumimoji="0" lang="en-US" sz="1900" b="0" i="0" u="none" strike="noStrike" kern="1200" cap="none" spc="0" normalizeH="0" baseline="0" noProof="0" dirty="0">
                <a:ln>
                  <a:noFill/>
                </a:ln>
                <a:solidFill>
                  <a:prstClr val="black"/>
                </a:solidFill>
                <a:effectLst/>
                <a:uLnTx/>
                <a:uFillTx/>
                <a:ea typeface="Calibri" panose="020F0502020204030204" pitchFamily="34" charset="0"/>
              </a:rPr>
              <a:t>: Minimum of 1550 hours in 3-years with 500 hours completed within the last 12-months, working in a peer role.</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kumimoji="0" lang="en-US" sz="1900" b="0" i="0" u="sng" strike="noStrike" kern="1200" cap="none" spc="0" normalizeH="0" baseline="0" noProof="0" dirty="0">
                <a:ln>
                  <a:noFill/>
                </a:ln>
                <a:solidFill>
                  <a:prstClr val="black"/>
                </a:solidFill>
                <a:effectLst/>
                <a:uLnTx/>
                <a:uFillTx/>
                <a:ea typeface="Calibri" panose="020F0502020204030204" pitchFamily="34" charset="0"/>
              </a:rPr>
              <a:t>And ALL the following: </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1900" dirty="0">
                <a:solidFill>
                  <a:prstClr val="black"/>
                </a:solidFill>
              </a:rPr>
              <a:t>1. </a:t>
            </a:r>
            <a:r>
              <a:rPr kumimoji="0" lang="en-US" sz="1900" b="0" i="0" u="none" strike="noStrike" kern="1200" cap="none" spc="0" normalizeH="0" baseline="0" noProof="0" dirty="0">
                <a:ln>
                  <a:noFill/>
                </a:ln>
                <a:solidFill>
                  <a:prstClr val="black"/>
                </a:solidFill>
                <a:effectLst/>
                <a:uLnTx/>
                <a:uFillTx/>
              </a:rPr>
              <a:t>Complete 20 hours of continuing education (CEs), including 6 hours of law and ethics. CE course training shall have been taken in the last 2 years.</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1900" dirty="0">
                <a:solidFill>
                  <a:prstClr val="black"/>
                </a:solidFill>
              </a:rPr>
              <a:t>2. </a:t>
            </a:r>
            <a:r>
              <a:rPr kumimoji="0" lang="en-US" sz="1900" b="0" i="0" u="none" strike="noStrike" kern="1200" cap="none" spc="0" normalizeH="0" baseline="0" noProof="0" dirty="0">
                <a:ln>
                  <a:noFill/>
                </a:ln>
                <a:solidFill>
                  <a:prstClr val="black"/>
                </a:solidFill>
                <a:effectLst/>
                <a:uLnTx/>
                <a:uFillTx/>
              </a:rPr>
              <a:t>Completion of a Peer training. Peer training is defined as training focused on concepts of peer recovery and resiliency. Proof of completion is required.</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1900" dirty="0">
                <a:solidFill>
                  <a:prstClr val="black"/>
                </a:solidFill>
              </a:rPr>
              <a:t>3. </a:t>
            </a:r>
            <a:r>
              <a:rPr kumimoji="0" lang="en-US" sz="1900" b="0" i="0" u="none" strike="noStrike" kern="1200" cap="none" spc="0" normalizeH="0" baseline="0" noProof="0" dirty="0">
                <a:ln>
                  <a:noFill/>
                </a:ln>
                <a:solidFill>
                  <a:prstClr val="black"/>
                </a:solidFill>
                <a:effectLst/>
                <a:uLnTx/>
                <a:uFillTx/>
              </a:rPr>
              <a:t>Three (3) letters of recommendation (supervisor, colleague or professional, &amp; Self).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endParaRPr>
          </a:p>
          <a:p>
            <a:endParaRPr lang="en-US" dirty="0"/>
          </a:p>
        </p:txBody>
      </p:sp>
    </p:spTree>
    <p:extLst>
      <p:ext uri="{BB962C8B-B14F-4D97-AF65-F5344CB8AC3E}">
        <p14:creationId xmlns:p14="http://schemas.microsoft.com/office/powerpoint/2010/main" val="232858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82801"/>
            <a:ext cx="10515600" cy="1325563"/>
          </a:xfrm>
        </p:spPr>
        <p:txBody>
          <a:bodyPr>
            <a:normAutofit/>
          </a:bodyPr>
          <a:lstStyle/>
          <a:p>
            <a:r>
              <a:rPr lang="en-US" sz="4000" dirty="0"/>
              <a:t>Public Health Emergency (PHE) Unwinding</a:t>
            </a:r>
          </a:p>
        </p:txBody>
      </p:sp>
      <p:sp>
        <p:nvSpPr>
          <p:cNvPr id="3" name="Content Placeholder 2"/>
          <p:cNvSpPr>
            <a:spLocks noGrp="1"/>
          </p:cNvSpPr>
          <p:nvPr>
            <p:ph idx="1"/>
          </p:nvPr>
        </p:nvSpPr>
        <p:spPr>
          <a:xfrm>
            <a:off x="914400" y="1390649"/>
            <a:ext cx="10515600" cy="4613275"/>
          </a:xfrm>
        </p:spPr>
        <p:txBody>
          <a:bodyPr>
            <a:normAutofit lnSpcReduction="10000"/>
          </a:bodyPr>
          <a:lstStyle/>
          <a:p>
            <a:r>
              <a:rPr lang="en-US" b="1" dirty="0"/>
              <a:t>The COVID-19 PHE will end soon and millions of </a:t>
            </a:r>
            <a:br>
              <a:rPr lang="en-US" b="1" dirty="0"/>
            </a:br>
            <a:r>
              <a:rPr lang="en-US" b="1" dirty="0"/>
              <a:t>Medi-Cal beneficiaries may lose their coverage. </a:t>
            </a:r>
          </a:p>
          <a:p>
            <a:r>
              <a:rPr lang="en-US" b="1" dirty="0"/>
              <a:t>Top Goal of DHCS: </a:t>
            </a:r>
            <a:r>
              <a:rPr lang="en-US" dirty="0"/>
              <a:t>Minimize beneficiary burden and promote continuity of coverage for our beneficiaries.</a:t>
            </a:r>
            <a:endParaRPr lang="en-US" b="1" dirty="0"/>
          </a:p>
          <a:p>
            <a:r>
              <a:rPr lang="en-US" b="1" dirty="0"/>
              <a:t>How you can help:</a:t>
            </a:r>
          </a:p>
          <a:p>
            <a:pPr lvl="1"/>
            <a:r>
              <a:rPr lang="en-US" dirty="0"/>
              <a:t>Become</a:t>
            </a:r>
            <a:r>
              <a:rPr lang="en-US" dirty="0">
                <a:solidFill>
                  <a:srgbClr val="FF0000"/>
                </a:solidFill>
              </a:rPr>
              <a:t> </a:t>
            </a:r>
            <a:r>
              <a:rPr lang="en-US" dirty="0"/>
              <a:t>a </a:t>
            </a:r>
            <a:r>
              <a:rPr lang="en-US" b="1" dirty="0"/>
              <a:t>DHCS Coverage Ambassador</a:t>
            </a:r>
          </a:p>
          <a:p>
            <a:pPr lvl="1"/>
            <a:r>
              <a:rPr lang="en-US" dirty="0"/>
              <a:t>Download the Outreach Toolkit on the </a:t>
            </a:r>
            <a:r>
              <a:rPr lang="en-US" dirty="0">
                <a:hlinkClick r:id="rId3"/>
              </a:rPr>
              <a:t>DHCS Coverage Ambassador webpage</a:t>
            </a:r>
            <a:endParaRPr lang="en-US" dirty="0"/>
          </a:p>
          <a:p>
            <a:pPr lvl="1"/>
            <a:r>
              <a:rPr lang="en-US" dirty="0">
                <a:hlinkClick r:id="rId4"/>
              </a:rPr>
              <a:t>Join the DHCS Coverage Ambassador mailing list </a:t>
            </a:r>
            <a:r>
              <a:rPr lang="en-US" dirty="0"/>
              <a:t>to receive updated toolkits as they become available</a:t>
            </a:r>
          </a:p>
        </p:txBody>
      </p:sp>
      <p:sp>
        <p:nvSpPr>
          <p:cNvPr id="4" name="Slide Number Placeholder 3"/>
          <p:cNvSpPr>
            <a:spLocks noGrp="1"/>
          </p:cNvSpPr>
          <p:nvPr>
            <p:ph type="sldNum" sz="quarter" idx="12"/>
          </p:nvPr>
        </p:nvSpPr>
        <p:spPr/>
        <p:txBody>
          <a:bodyPr/>
          <a:lstStyle/>
          <a:p>
            <a:fld id="{EB8090AE-F645-47C1-81A8-D4E28BF03D47}" type="slidenum">
              <a:rPr lang="en-US" smtClean="0"/>
              <a:t>2</a:t>
            </a:fld>
            <a:endParaRPr lang="en-US"/>
          </a:p>
        </p:txBody>
      </p:sp>
    </p:spTree>
    <p:extLst>
      <p:ext uri="{BB962C8B-B14F-4D97-AF65-F5344CB8AC3E}">
        <p14:creationId xmlns:p14="http://schemas.microsoft.com/office/powerpoint/2010/main" val="145913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me Card graphic. Monday through Sunday. Time in and time out and hours worked. " title="Weekly Timesheet">
            <a:extLst>
              <a:ext uri="{FF2B5EF4-FFF2-40B4-BE49-F238E27FC236}">
                <a16:creationId xmlns:a16="http://schemas.microsoft.com/office/drawing/2014/main" id="{D68DF1DD-58BB-4482-A2F2-D17B4C513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5829300" cy="58293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Work Experience</a:t>
            </a:r>
            <a:endParaRPr lang="en-US" dirty="0"/>
          </a:p>
        </p:txBody>
      </p:sp>
      <p:sp>
        <p:nvSpPr>
          <p:cNvPr id="5" name="Content Placeholder 4"/>
          <p:cNvSpPr>
            <a:spLocks noGrp="1"/>
          </p:cNvSpPr>
          <p:nvPr>
            <p:ph idx="1"/>
          </p:nvPr>
        </p:nvSpPr>
        <p:spPr>
          <a:xfrm>
            <a:off x="5829300" y="2114550"/>
            <a:ext cx="5535386" cy="4351338"/>
          </a:xfrm>
        </p:spPr>
        <p:txBody>
          <a:bodyPr>
            <a:normAutofit lnSpcReduction="10000"/>
          </a:bodyPr>
          <a:lstStyle/>
          <a:p>
            <a:pPr marL="0" lvl="0" indent="0">
              <a:lnSpc>
                <a:spcPct val="115000"/>
              </a:lnSpc>
              <a:spcBef>
                <a:spcPts val="0"/>
              </a:spcBef>
              <a:buClrTx/>
              <a:buSzTx/>
              <a:buNone/>
              <a:defRPr/>
            </a:pPr>
            <a:r>
              <a:rPr lang="en-US" sz="2400" u="sng" dirty="0">
                <a:solidFill>
                  <a:prstClr val="black"/>
                </a:solidFill>
                <a:ea typeface="Calibri" panose="020F0502020204030204" pitchFamily="34" charset="0"/>
              </a:rPr>
              <a:t>Meet at least ONE of the following:</a:t>
            </a:r>
          </a:p>
          <a:p>
            <a:pPr marL="0" lvl="0" indent="0">
              <a:lnSpc>
                <a:spcPct val="115000"/>
              </a:lnSpc>
              <a:spcBef>
                <a:spcPts val="0"/>
              </a:spcBef>
              <a:buClrTx/>
              <a:buSzTx/>
              <a:buNone/>
              <a:defRPr/>
            </a:pPr>
            <a:endParaRPr lang="en-US" sz="2400" u="sng" dirty="0">
              <a:solidFill>
                <a:prstClr val="black"/>
              </a:solidFill>
              <a:ea typeface="Calibri" panose="020F0502020204030204" pitchFamily="34" charset="0"/>
            </a:endParaRPr>
          </a:p>
          <a:p>
            <a:pPr marL="0" lvl="0" indent="0">
              <a:lnSpc>
                <a:spcPct val="115000"/>
              </a:lnSpc>
              <a:spcBef>
                <a:spcPts val="0"/>
              </a:spcBef>
              <a:buClrTx/>
              <a:buSzTx/>
              <a:buNone/>
              <a:defRPr/>
            </a:pPr>
            <a:r>
              <a:rPr lang="en-US" sz="2400" b="1" dirty="0">
                <a:solidFill>
                  <a:prstClr val="black"/>
                </a:solidFill>
                <a:ea typeface="Calibri" panose="020F0502020204030204" pitchFamily="34" charset="0"/>
              </a:rPr>
              <a:t>Option 1: </a:t>
            </a:r>
            <a:r>
              <a:rPr lang="en-US" sz="2400" dirty="0">
                <a:solidFill>
                  <a:prstClr val="black"/>
                </a:solidFill>
                <a:ea typeface="Calibri" panose="020F0502020204030204" pitchFamily="34" charset="0"/>
              </a:rPr>
              <a:t>One (1) year paid or unpaid work experience with a minimum accumulation of 1550 hours of experience in a peer role.</a:t>
            </a:r>
          </a:p>
          <a:p>
            <a:pPr marL="0" lvl="0" indent="0">
              <a:lnSpc>
                <a:spcPct val="115000"/>
              </a:lnSpc>
              <a:spcBef>
                <a:spcPts val="0"/>
              </a:spcBef>
              <a:buClrTx/>
              <a:buSzTx/>
              <a:buNone/>
              <a:defRPr/>
            </a:pPr>
            <a:endParaRPr lang="en-US" sz="2400" b="1" dirty="0">
              <a:solidFill>
                <a:prstClr val="black"/>
              </a:solidFill>
              <a:ea typeface="Calibri" panose="020F0502020204030204" pitchFamily="34" charset="0"/>
            </a:endParaRPr>
          </a:p>
          <a:p>
            <a:pPr marL="0" lvl="0" indent="0">
              <a:lnSpc>
                <a:spcPct val="115000"/>
              </a:lnSpc>
              <a:spcBef>
                <a:spcPts val="0"/>
              </a:spcBef>
              <a:buClrTx/>
              <a:buSzTx/>
              <a:buNone/>
              <a:defRPr/>
            </a:pPr>
            <a:r>
              <a:rPr lang="en-US" sz="2400" b="1" dirty="0">
                <a:solidFill>
                  <a:prstClr val="black"/>
                </a:solidFill>
                <a:ea typeface="Calibri" panose="020F0502020204030204" pitchFamily="34" charset="0"/>
              </a:rPr>
              <a:t>Option 2</a:t>
            </a:r>
            <a:r>
              <a:rPr lang="en-US" sz="2400" dirty="0">
                <a:solidFill>
                  <a:prstClr val="black"/>
                </a:solidFill>
                <a:ea typeface="Calibri" panose="020F0502020204030204" pitchFamily="34" charset="0"/>
              </a:rPr>
              <a:t>: Minimum of 1550 hours in 3-years with 500 hours completed within the last 12-months, working in a peer role.</a:t>
            </a:r>
          </a:p>
          <a:p>
            <a:endParaRPr lang="en-US" dirty="0"/>
          </a:p>
        </p:txBody>
      </p:sp>
    </p:spTree>
    <p:extLst>
      <p:ext uri="{BB962C8B-B14F-4D97-AF65-F5344CB8AC3E}">
        <p14:creationId xmlns:p14="http://schemas.microsoft.com/office/powerpoint/2010/main" val="50936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F3FAF8-3DD2-4A91-A39A-5E39A7CC1F17}"/>
              </a:ext>
            </a:extLst>
          </p:cNvPr>
          <p:cNvSpPr txBox="1"/>
          <p:nvPr/>
        </p:nvSpPr>
        <p:spPr>
          <a:xfrm>
            <a:off x="937846" y="1320730"/>
            <a:ext cx="10524811" cy="421653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800" u="sng" dirty="0">
                <a:solidFill>
                  <a:prstClr val="black"/>
                </a:solidFill>
                <a:latin typeface="Segoe UI" panose="020B0502040204020203" pitchFamily="34" charset="0"/>
                <a:ea typeface="Calibri" panose="020F0502020204030204" pitchFamily="34" charset="0"/>
                <a:cs typeface="Segoe UI" panose="020B0502040204020203" pitchFamily="34" charset="0"/>
              </a:rPr>
              <a:t>Meet </a:t>
            </a:r>
            <a:r>
              <a:rPr kumimoji="0" lang="en-US" sz="2800" b="0" i="0" u="sng"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rPr>
              <a:t>ALL the following: </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400" dirty="0">
                <a:solidFill>
                  <a:prstClr val="black"/>
                </a:solidFill>
                <a:latin typeface="Segoe UI" panose="020B0502040204020203" pitchFamily="34" charset="0"/>
                <a:cs typeface="Segoe UI" panose="020B0502040204020203" pitchFamily="34" charset="0"/>
              </a:rPr>
              <a:t>1.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Complete 20 hours of continuing education (CEs), including 6 hours of law and ethics. CE course training shall have been taken in the last 2 years.</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400" dirty="0">
                <a:solidFill>
                  <a:prstClr val="black"/>
                </a:solidFill>
                <a:latin typeface="Segoe UI" panose="020B0502040204020203" pitchFamily="34" charset="0"/>
                <a:cs typeface="Segoe UI" panose="020B0502040204020203" pitchFamily="34" charset="0"/>
              </a:rPr>
              <a:t>2.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Completion of a Peer training. Peer training is defined as training focused on concepts of peer recovery and resiliency. Proof of completion is required.</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400" dirty="0">
                <a:solidFill>
                  <a:prstClr val="black"/>
                </a:solidFill>
                <a:latin typeface="Segoe UI" panose="020B0502040204020203" pitchFamily="34" charset="0"/>
                <a:cs typeface="Segoe UI" panose="020B0502040204020203" pitchFamily="34" charset="0"/>
              </a:rPr>
              <a:t>3.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Three (3) letters of recommendation </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en-US" sz="2400" dirty="0">
                <a:solidFill>
                  <a:prstClr val="black"/>
                </a:solidFill>
                <a:latin typeface="Segoe UI" panose="020B0502040204020203" pitchFamily="34" charset="0"/>
                <a:cs typeface="Segoe UI" panose="020B0502040204020203" pitchFamily="34" charset="0"/>
              </a:rPr>
              <a:t>Supervisor</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Colleague or professional</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Self</a:t>
            </a:r>
          </a:p>
        </p:txBody>
      </p:sp>
      <p:sp>
        <p:nvSpPr>
          <p:cNvPr id="4" name="TextBox 3">
            <a:extLst>
              <a:ext uri="{FF2B5EF4-FFF2-40B4-BE49-F238E27FC236}">
                <a16:creationId xmlns:a16="http://schemas.microsoft.com/office/drawing/2014/main" id="{FE8470A3-8F51-40BD-A893-C445C726CAED}"/>
              </a:ext>
            </a:extLst>
          </p:cNvPr>
          <p:cNvSpPr txBox="1"/>
          <p:nvPr/>
        </p:nvSpPr>
        <p:spPr>
          <a:xfrm>
            <a:off x="1263580" y="5617029"/>
            <a:ext cx="9664840" cy="954107"/>
          </a:xfrm>
          <a:prstGeom prst="rect">
            <a:avLst/>
          </a:prstGeom>
          <a:gradFill flip="none" rotWithShape="1">
            <a:gsLst>
              <a:gs pos="0">
                <a:srgbClr val="97388E">
                  <a:tint val="66000"/>
                  <a:satMod val="160000"/>
                </a:srgbClr>
              </a:gs>
              <a:gs pos="50000">
                <a:srgbClr val="97388E">
                  <a:tint val="44500"/>
                  <a:satMod val="160000"/>
                </a:srgbClr>
              </a:gs>
              <a:gs pos="100000">
                <a:srgbClr val="97388E">
                  <a:tint val="23500"/>
                  <a:satMod val="160000"/>
                </a:srgbClr>
              </a:gs>
            </a:gsLst>
            <a:path path="circle">
              <a:fillToRect l="50000" t="50000" r="50000" b="50000"/>
            </a:path>
            <a:tileRect/>
          </a:gradFill>
        </p:spPr>
        <p:txBody>
          <a:bodyPr wrap="square">
            <a:spAutoFit/>
          </a:bodyPr>
          <a:lstStyle/>
          <a:p>
            <a:pPr algn="ctr"/>
            <a:r>
              <a:rPr lang="en-US" sz="2800" i="1" dirty="0">
                <a:latin typeface="Segoe UI" panose="020B0502040204020203" pitchFamily="34" charset="0"/>
                <a:cs typeface="Segoe UI" panose="020B0502040204020203" pitchFamily="34" charset="0"/>
              </a:rPr>
              <a:t>A list of acceptable trainings and documentation is available on the </a:t>
            </a:r>
            <a:r>
              <a:rPr lang="en-US" sz="2800" i="1" dirty="0">
                <a:latin typeface="Segoe UI" panose="020B0502040204020203" pitchFamily="34" charset="0"/>
                <a:cs typeface="Segoe UI" panose="020B0502040204020203" pitchFamily="34" charset="0"/>
                <a:hlinkClick r:id="rId3"/>
              </a:rPr>
              <a:t>CalMHSA website</a:t>
            </a:r>
            <a:r>
              <a:rPr lang="en-US" sz="2800" i="1" dirty="0">
                <a:latin typeface="Segoe UI" panose="020B0502040204020203" pitchFamily="34" charset="0"/>
                <a:cs typeface="Segoe UI" panose="020B0502040204020203" pitchFamily="34" charset="0"/>
              </a:rPr>
              <a:t>. </a:t>
            </a:r>
          </a:p>
        </p:txBody>
      </p:sp>
      <p:sp>
        <p:nvSpPr>
          <p:cNvPr id="3" name="Title 2"/>
          <p:cNvSpPr>
            <a:spLocks noGrp="1"/>
          </p:cNvSpPr>
          <p:nvPr>
            <p:ph type="title"/>
          </p:nvPr>
        </p:nvSpPr>
        <p:spPr/>
        <p:txBody>
          <a:bodyPr/>
          <a:lstStyle/>
          <a:p>
            <a:r>
              <a:rPr lang="en-US" dirty="0" smtClean="0"/>
              <a:t>Training Requirements</a:t>
            </a:r>
            <a:endParaRPr lang="en-US" dirty="0"/>
          </a:p>
        </p:txBody>
      </p:sp>
    </p:spTree>
    <p:extLst>
      <p:ext uri="{BB962C8B-B14F-4D97-AF65-F5344CB8AC3E}">
        <p14:creationId xmlns:p14="http://schemas.microsoft.com/office/powerpoint/2010/main" val="299465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White box around 3 graphics." title="White box ">
            <a:extLst>
              <a:ext uri="{FF2B5EF4-FFF2-40B4-BE49-F238E27FC236}">
                <a16:creationId xmlns:a16="http://schemas.microsoft.com/office/drawing/2014/main" id="{79C8ACA7-5263-42A9-A511-8151893AEB5E}"/>
              </a:ext>
            </a:extLst>
          </p:cNvPr>
          <p:cNvGraphicFramePr/>
          <p:nvPr>
            <p:extLst>
              <p:ext uri="{D42A27DB-BD31-4B8C-83A1-F6EECF244321}">
                <p14:modId xmlns:p14="http://schemas.microsoft.com/office/powerpoint/2010/main" val="2780769774"/>
              </p:ext>
            </p:extLst>
          </p:nvPr>
        </p:nvGraphicFramePr>
        <p:xfrm>
          <a:off x="2481942" y="1436914"/>
          <a:ext cx="7678057" cy="509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Three Letters of Recommendation</a:t>
            </a:r>
            <a:endParaRPr lang="en-US" dirty="0"/>
          </a:p>
        </p:txBody>
      </p:sp>
    </p:spTree>
    <p:extLst>
      <p:ext uri="{BB962C8B-B14F-4D97-AF65-F5344CB8AC3E}">
        <p14:creationId xmlns:p14="http://schemas.microsoft.com/office/powerpoint/2010/main" val="231600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Initial Certification</a:t>
            </a:r>
            <a:r>
              <a:rPr lang="en-US" dirty="0" smtClean="0"/>
              <a:t/>
            </a:r>
            <a:br>
              <a:rPr lang="en-US" dirty="0" smtClean="0"/>
            </a:br>
            <a:r>
              <a:rPr lang="en-US" sz="3200" i="1" dirty="0" smtClean="0"/>
              <a:t>The second wave of certification</a:t>
            </a:r>
            <a:endParaRPr lang="en-US" sz="3200" i="1" dirty="0"/>
          </a:p>
        </p:txBody>
      </p:sp>
    </p:spTree>
    <p:extLst>
      <p:ext uri="{BB962C8B-B14F-4D97-AF65-F5344CB8AC3E}">
        <p14:creationId xmlns:p14="http://schemas.microsoft.com/office/powerpoint/2010/main" val="757143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A8E5-A0C8-48EE-9444-8684D5006EB0}"/>
              </a:ext>
            </a:extLst>
          </p:cNvPr>
          <p:cNvSpPr>
            <a:spLocks noGrp="1"/>
          </p:cNvSpPr>
          <p:nvPr>
            <p:ph type="title"/>
          </p:nvPr>
        </p:nvSpPr>
        <p:spPr>
          <a:xfrm>
            <a:off x="838200" y="295316"/>
            <a:ext cx="10515600" cy="1325563"/>
          </a:xfrm>
        </p:spPr>
        <p:txBody>
          <a:bodyPr/>
          <a:lstStyle/>
          <a:p>
            <a:r>
              <a:rPr lang="en-US" dirty="0"/>
              <a:t>Initial Certification</a:t>
            </a:r>
          </a:p>
        </p:txBody>
      </p:sp>
      <p:sp>
        <p:nvSpPr>
          <p:cNvPr id="4" name="Text Placeholder 3">
            <a:extLst>
              <a:ext uri="{FF2B5EF4-FFF2-40B4-BE49-F238E27FC236}">
                <a16:creationId xmlns:a16="http://schemas.microsoft.com/office/drawing/2014/main" id="{FD6938B1-8CAA-4492-95DE-04ACDBE3BD19}"/>
              </a:ext>
            </a:extLst>
          </p:cNvPr>
          <p:cNvSpPr>
            <a:spLocks noGrp="1"/>
          </p:cNvSpPr>
          <p:nvPr>
            <p:ph type="body" idx="1"/>
          </p:nvPr>
        </p:nvSpPr>
        <p:spPr>
          <a:xfrm>
            <a:off x="838200" y="1208923"/>
            <a:ext cx="5157787" cy="823912"/>
          </a:xfrm>
        </p:spPr>
        <p:txBody>
          <a:bodyPr>
            <a:normAutofit/>
          </a:bodyPr>
          <a:lstStyle/>
          <a:p>
            <a:r>
              <a:rPr lang="en-US" dirty="0"/>
              <a:t>Certification Requirements </a:t>
            </a:r>
          </a:p>
        </p:txBody>
      </p:sp>
      <p:sp>
        <p:nvSpPr>
          <p:cNvPr id="3" name="TextBox 2"/>
          <p:cNvSpPr txBox="1"/>
          <p:nvPr/>
        </p:nvSpPr>
        <p:spPr>
          <a:xfrm>
            <a:off x="838200" y="2287907"/>
            <a:ext cx="10515600" cy="3754874"/>
          </a:xfrm>
          <a:prstGeom prst="rect">
            <a:avLst/>
          </a:prstGeom>
          <a:noFill/>
        </p:spPr>
        <p:txBody>
          <a:bodyPr wrap="square" rtlCol="0">
            <a:spAutoFit/>
          </a:bodyPr>
          <a:lstStyle/>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Submit application on the CalMHSA Certification website.</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Must be at least 18 years age or older.</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Possess a high school diploma, General Education Development (GED) or equivalent, or college degree.</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Self-identify as an individual with lived experience, Peer.</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Be willing to share own experience as a person with lived experience.</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Have a strong dedication to recovery.</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Agree, in writing, to adhere to the California Department of Health Care Services </a:t>
            </a:r>
            <a:r>
              <a:rPr lang="en-US" dirty="0" err="1" smtClean="0">
                <a:latin typeface="Segoe UI" panose="020B0502040204020203" pitchFamily="34" charset="0"/>
                <a:cs typeface="Segoe UI" panose="020B0502040204020203" pitchFamily="34" charset="0"/>
              </a:rPr>
              <a:t>Medi</a:t>
            </a:r>
            <a:r>
              <a:rPr lang="en-US" dirty="0" smtClean="0">
                <a:latin typeface="Segoe UI" panose="020B0502040204020203" pitchFamily="34" charset="0"/>
                <a:cs typeface="Segoe UI" panose="020B0502040204020203" pitchFamily="34" charset="0"/>
              </a:rPr>
              <a:t>-Cal Code of Ethics for Peer Support Specialists in California.</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Meet training requirement.</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Successfully pass the exam.</a:t>
            </a:r>
          </a:p>
        </p:txBody>
      </p:sp>
    </p:spTree>
    <p:extLst>
      <p:ext uri="{BB962C8B-B14F-4D97-AF65-F5344CB8AC3E}">
        <p14:creationId xmlns:p14="http://schemas.microsoft.com/office/powerpoint/2010/main" val="921075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Certification Continued</a:t>
            </a:r>
          </a:p>
        </p:txBody>
      </p:sp>
      <p:sp>
        <p:nvSpPr>
          <p:cNvPr id="3" name="Text Placeholder 2"/>
          <p:cNvSpPr>
            <a:spLocks noGrp="1"/>
          </p:cNvSpPr>
          <p:nvPr>
            <p:ph type="body" idx="1"/>
          </p:nvPr>
        </p:nvSpPr>
        <p:spPr/>
        <p:txBody>
          <a:bodyPr/>
          <a:lstStyle/>
          <a:p>
            <a:r>
              <a:rPr lang="en-US" dirty="0"/>
              <a:t>Training Requirements </a:t>
            </a:r>
          </a:p>
          <a:p>
            <a:endParaRPr lang="en-US" dirty="0"/>
          </a:p>
        </p:txBody>
      </p:sp>
      <p:sp>
        <p:nvSpPr>
          <p:cNvPr id="4" name="Content Placeholder 3"/>
          <p:cNvSpPr>
            <a:spLocks noGrp="1"/>
          </p:cNvSpPr>
          <p:nvPr>
            <p:ph sz="half" idx="2"/>
          </p:nvPr>
        </p:nvSpPr>
        <p:spPr>
          <a:xfrm>
            <a:off x="839788" y="2505075"/>
            <a:ext cx="10515600" cy="3684588"/>
          </a:xfrm>
        </p:spPr>
        <p:txBody>
          <a:bodyPr>
            <a:normAutofit/>
          </a:bodyPr>
          <a:lstStyle/>
          <a:p>
            <a:pPr marL="274320" indent="-274320">
              <a:lnSpc>
                <a:spcPct val="100000"/>
              </a:lnSpc>
              <a:spcBef>
                <a:spcPts val="0"/>
              </a:spcBef>
              <a:spcAft>
                <a:spcPts val="600"/>
              </a:spcAft>
              <a:defRPr/>
            </a:pPr>
            <a:r>
              <a:rPr lang="en-US" sz="1800" dirty="0">
                <a:solidFill>
                  <a:prstClr val="black"/>
                </a:solidFill>
                <a:ea typeface="Calibri" panose="020F0502020204030204" pitchFamily="34" charset="0"/>
              </a:rPr>
              <a:t>CalMHSA approves all training entities</a:t>
            </a:r>
          </a:p>
          <a:p>
            <a:pPr marL="274320" indent="-274320">
              <a:lnSpc>
                <a:spcPct val="100000"/>
              </a:lnSpc>
              <a:spcBef>
                <a:spcPts val="0"/>
              </a:spcBef>
              <a:spcAft>
                <a:spcPts val="600"/>
              </a:spcAft>
              <a:defRPr/>
            </a:pPr>
            <a:r>
              <a:rPr lang="en-US" sz="1800" dirty="0">
                <a:solidFill>
                  <a:prstClr val="black"/>
                </a:solidFill>
                <a:ea typeface="Calibri" panose="020F0502020204030204" pitchFamily="34" charset="0"/>
              </a:rPr>
              <a:t>Requires evidence of completing an 80-hour Peer Support Specialist training from an approved training entity</a:t>
            </a:r>
          </a:p>
          <a:p>
            <a:pPr marL="274320" indent="-274320">
              <a:lnSpc>
                <a:spcPct val="100000"/>
              </a:lnSpc>
              <a:spcBef>
                <a:spcPts val="0"/>
              </a:spcBef>
              <a:spcAft>
                <a:spcPts val="600"/>
              </a:spcAft>
              <a:defRPr/>
            </a:pPr>
            <a:r>
              <a:rPr lang="en-US" sz="1800" dirty="0">
                <a:solidFill>
                  <a:prstClr val="black"/>
                </a:solidFill>
                <a:ea typeface="Calibri" panose="020F0502020204030204" pitchFamily="34" charset="0"/>
              </a:rPr>
              <a:t>Training entities approved to begin training on July 1, </a:t>
            </a:r>
            <a:r>
              <a:rPr lang="en-US" sz="1800" dirty="0" smtClean="0">
                <a:solidFill>
                  <a:prstClr val="black"/>
                </a:solidFill>
                <a:ea typeface="Calibri" panose="020F0502020204030204" pitchFamily="34" charset="0"/>
              </a:rPr>
              <a:t>2022</a:t>
            </a:r>
          </a:p>
        </p:txBody>
      </p:sp>
    </p:spTree>
    <p:extLst>
      <p:ext uri="{BB962C8B-B14F-4D97-AF65-F5344CB8AC3E}">
        <p14:creationId xmlns:p14="http://schemas.microsoft.com/office/powerpoint/2010/main" val="2268698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Approved Training Entities with Intended </a:t>
            </a:r>
            <a:r>
              <a:rPr lang="en-US" dirty="0" smtClean="0"/>
              <a:t>Contracts</a:t>
            </a:r>
            <a:endParaRPr lang="en-US" dirty="0"/>
          </a:p>
        </p:txBody>
      </p:sp>
      <p:sp>
        <p:nvSpPr>
          <p:cNvPr id="3" name="Content Placeholder 2"/>
          <p:cNvSpPr>
            <a:spLocks noGrp="1"/>
          </p:cNvSpPr>
          <p:nvPr>
            <p:ph sz="half" idx="1"/>
          </p:nvPr>
        </p:nvSpPr>
        <p:spPr>
          <a:xfrm>
            <a:off x="838200" y="1825625"/>
            <a:ext cx="10596937" cy="4351338"/>
          </a:xfrm>
        </p:spPr>
        <p:txBody>
          <a:bodyPr numCol="2">
            <a:normAutofit fontScale="92500" lnSpcReduction="20000"/>
          </a:bodyPr>
          <a:lstStyle/>
          <a:p>
            <a:pPr marL="342900" lvl="0" indent="-342900">
              <a:lnSpc>
                <a:spcPct val="100000"/>
              </a:lnSpc>
              <a:spcBef>
                <a:spcPts val="0"/>
              </a:spcBef>
              <a:spcAft>
                <a:spcPts val="600"/>
              </a:spcAft>
              <a:buFont typeface="+mj-lt"/>
              <a:buAutoNum type="arabicPeriod"/>
            </a:pPr>
            <a:r>
              <a:rPr lang="en-US" sz="1900" dirty="0">
                <a:solidFill>
                  <a:prstClr val="black"/>
                </a:solidFill>
              </a:rPr>
              <a:t>Alameda County Network of Mental Health Clients</a:t>
            </a:r>
          </a:p>
          <a:p>
            <a:pPr marL="342900" lvl="0" indent="-342900">
              <a:lnSpc>
                <a:spcPct val="100000"/>
              </a:lnSpc>
              <a:spcBef>
                <a:spcPts val="0"/>
              </a:spcBef>
              <a:spcAft>
                <a:spcPts val="600"/>
              </a:spcAft>
              <a:buFont typeface="+mj-lt"/>
              <a:buAutoNum type="arabicPeriod"/>
            </a:pPr>
            <a:r>
              <a:rPr lang="en-US" sz="1900" dirty="0">
                <a:solidFill>
                  <a:prstClr val="black"/>
                </a:solidFill>
              </a:rPr>
              <a:t>Cal Voices</a:t>
            </a:r>
          </a:p>
          <a:p>
            <a:pPr marL="342900" lvl="0" indent="-342900">
              <a:lnSpc>
                <a:spcPct val="100000"/>
              </a:lnSpc>
              <a:spcBef>
                <a:spcPts val="0"/>
              </a:spcBef>
              <a:spcAft>
                <a:spcPts val="600"/>
              </a:spcAft>
              <a:buFont typeface="+mj-lt"/>
              <a:buAutoNum type="arabicPeriod"/>
            </a:pPr>
            <a:r>
              <a:rPr lang="en-US" sz="1900" dirty="0">
                <a:solidFill>
                  <a:prstClr val="black"/>
                </a:solidFill>
              </a:rPr>
              <a:t>City College of San Francisco</a:t>
            </a:r>
          </a:p>
          <a:p>
            <a:pPr marL="342900" lvl="0" indent="-342900">
              <a:lnSpc>
                <a:spcPct val="100000"/>
              </a:lnSpc>
              <a:spcBef>
                <a:spcPts val="0"/>
              </a:spcBef>
              <a:spcAft>
                <a:spcPts val="600"/>
              </a:spcAft>
              <a:buFont typeface="+mj-lt"/>
              <a:buAutoNum type="arabicPeriod"/>
            </a:pPr>
            <a:r>
              <a:rPr lang="en-US" sz="1900" dirty="0">
                <a:solidFill>
                  <a:prstClr val="black"/>
                </a:solidFill>
              </a:rPr>
              <a:t>Community Action Marin</a:t>
            </a:r>
          </a:p>
          <a:p>
            <a:pPr marL="342900" lvl="0" indent="-342900">
              <a:lnSpc>
                <a:spcPct val="100000"/>
              </a:lnSpc>
              <a:spcBef>
                <a:spcPts val="0"/>
              </a:spcBef>
              <a:spcAft>
                <a:spcPts val="600"/>
              </a:spcAft>
              <a:buFont typeface="+mj-lt"/>
              <a:buAutoNum type="arabicPeriod"/>
            </a:pPr>
            <a:r>
              <a:rPr lang="en-US" sz="1900" dirty="0">
                <a:solidFill>
                  <a:prstClr val="black"/>
                </a:solidFill>
              </a:rPr>
              <a:t>Copeland Center for Wellness and Recovery Inc.</a:t>
            </a:r>
          </a:p>
          <a:p>
            <a:pPr marL="342900" lvl="0" indent="-342900">
              <a:lnSpc>
                <a:spcPct val="100000"/>
              </a:lnSpc>
              <a:spcBef>
                <a:spcPts val="0"/>
              </a:spcBef>
              <a:spcAft>
                <a:spcPts val="600"/>
              </a:spcAft>
              <a:buFont typeface="+mj-lt"/>
              <a:buAutoNum type="arabicPeriod"/>
            </a:pPr>
            <a:r>
              <a:rPr lang="en-US" sz="1900" dirty="0">
                <a:solidFill>
                  <a:prstClr val="black"/>
                </a:solidFill>
              </a:rPr>
              <a:t>Crestwood Behavioral Health, Inc.</a:t>
            </a:r>
          </a:p>
          <a:p>
            <a:pPr marL="342900" lvl="0" indent="-342900">
              <a:lnSpc>
                <a:spcPct val="100000"/>
              </a:lnSpc>
              <a:spcBef>
                <a:spcPts val="0"/>
              </a:spcBef>
              <a:spcAft>
                <a:spcPts val="600"/>
              </a:spcAft>
              <a:buFont typeface="+mj-lt"/>
              <a:buAutoNum type="arabicPeriod"/>
            </a:pPr>
            <a:r>
              <a:rPr lang="en-US" sz="1900" dirty="0">
                <a:solidFill>
                  <a:prstClr val="black"/>
                </a:solidFill>
              </a:rPr>
              <a:t>Depression and Bipolar Support Alliance (DBSA)</a:t>
            </a:r>
          </a:p>
          <a:p>
            <a:pPr marL="342900" lvl="0" indent="-342900">
              <a:lnSpc>
                <a:spcPct val="100000"/>
              </a:lnSpc>
              <a:spcBef>
                <a:spcPts val="0"/>
              </a:spcBef>
              <a:spcAft>
                <a:spcPts val="600"/>
              </a:spcAft>
              <a:buFont typeface="+mj-lt"/>
              <a:buAutoNum type="arabicPeriod"/>
            </a:pPr>
            <a:r>
              <a:rPr lang="en-US" sz="1900" dirty="0">
                <a:solidFill>
                  <a:prstClr val="black"/>
                </a:solidFill>
              </a:rPr>
              <a:t>Emotional Health Association/SHARE!</a:t>
            </a:r>
          </a:p>
          <a:p>
            <a:pPr marL="342900" lvl="0" indent="-342900">
              <a:lnSpc>
                <a:spcPct val="100000"/>
              </a:lnSpc>
              <a:spcBef>
                <a:spcPts val="0"/>
              </a:spcBef>
              <a:spcAft>
                <a:spcPts val="600"/>
              </a:spcAft>
              <a:buFont typeface="+mj-lt"/>
              <a:buAutoNum type="arabicPeriod"/>
            </a:pPr>
            <a:r>
              <a:rPr lang="en-US" sz="1900" dirty="0" err="1">
                <a:solidFill>
                  <a:prstClr val="black"/>
                </a:solidFill>
              </a:rPr>
              <a:t>Futuro</a:t>
            </a:r>
            <a:r>
              <a:rPr lang="en-US" sz="1900" dirty="0">
                <a:solidFill>
                  <a:prstClr val="black"/>
                </a:solidFill>
              </a:rPr>
              <a:t> Health</a:t>
            </a:r>
          </a:p>
          <a:p>
            <a:pPr marL="342900" lvl="0" indent="-342900">
              <a:lnSpc>
                <a:spcPct val="100000"/>
              </a:lnSpc>
              <a:spcBef>
                <a:spcPts val="0"/>
              </a:spcBef>
              <a:spcAft>
                <a:spcPts val="600"/>
              </a:spcAft>
              <a:buFont typeface="+mj-lt"/>
              <a:buAutoNum type="arabicPeriod"/>
            </a:pPr>
            <a:r>
              <a:rPr lang="en-US" sz="1900" dirty="0">
                <a:solidFill>
                  <a:prstClr val="black"/>
                </a:solidFill>
              </a:rPr>
              <a:t>Integrated Community Services</a:t>
            </a:r>
          </a:p>
          <a:p>
            <a:pPr marL="342900" lvl="0" indent="-342900">
              <a:lnSpc>
                <a:spcPct val="100000"/>
              </a:lnSpc>
              <a:spcBef>
                <a:spcPts val="0"/>
              </a:spcBef>
              <a:spcAft>
                <a:spcPts val="600"/>
              </a:spcAft>
              <a:buFont typeface="+mj-lt"/>
              <a:buAutoNum type="arabicPeriod"/>
            </a:pPr>
            <a:r>
              <a:rPr lang="en-US" sz="1900" dirty="0">
                <a:solidFill>
                  <a:prstClr val="black"/>
                </a:solidFill>
              </a:rPr>
              <a:t>Los Angeles Centers for Alcohol and Drug Abuse (L.A. CADA)</a:t>
            </a:r>
          </a:p>
          <a:p>
            <a:pPr marL="342900" lvl="0" indent="-342900">
              <a:lnSpc>
                <a:spcPct val="100000"/>
              </a:lnSpc>
              <a:spcBef>
                <a:spcPts val="0"/>
              </a:spcBef>
              <a:spcAft>
                <a:spcPts val="600"/>
              </a:spcAft>
              <a:buFont typeface="+mj-lt"/>
              <a:buAutoNum type="arabicPeriod"/>
            </a:pPr>
            <a:r>
              <a:rPr lang="en-US" sz="1900" dirty="0">
                <a:solidFill>
                  <a:prstClr val="black"/>
                </a:solidFill>
              </a:rPr>
              <a:t>Loyola Marymount University</a:t>
            </a:r>
          </a:p>
          <a:p>
            <a:pPr marL="342900" lvl="0" indent="-342900">
              <a:lnSpc>
                <a:spcPct val="100000"/>
              </a:lnSpc>
              <a:spcBef>
                <a:spcPts val="0"/>
              </a:spcBef>
              <a:spcAft>
                <a:spcPts val="600"/>
              </a:spcAft>
              <a:buFont typeface="+mj-lt"/>
              <a:buAutoNum type="arabicPeriod"/>
            </a:pPr>
            <a:r>
              <a:rPr lang="en-US" sz="1900" dirty="0">
                <a:solidFill>
                  <a:prstClr val="black"/>
                </a:solidFill>
              </a:rPr>
              <a:t>Mental Health Client </a:t>
            </a:r>
            <a:r>
              <a:rPr lang="en-US" sz="1900" dirty="0" smtClean="0">
                <a:solidFill>
                  <a:prstClr val="black"/>
                </a:solidFill>
              </a:rPr>
              <a:t>Network</a:t>
            </a:r>
            <a:endParaRPr lang="en-US" sz="1900" dirty="0">
              <a:solidFill>
                <a:prstClr val="black"/>
              </a:solidFill>
            </a:endParaRPr>
          </a:p>
          <a:p>
            <a:pPr marL="342900" lvl="0" indent="-342900">
              <a:lnSpc>
                <a:spcPct val="100000"/>
              </a:lnSpc>
              <a:spcBef>
                <a:spcPts val="0"/>
              </a:spcBef>
              <a:spcAft>
                <a:spcPts val="600"/>
              </a:spcAft>
              <a:buFont typeface="+mj-lt"/>
              <a:buAutoNum type="arabicPeriod"/>
            </a:pPr>
            <a:r>
              <a:rPr lang="en-US" sz="1900" dirty="0">
                <a:solidFill>
                  <a:prstClr val="black"/>
                </a:solidFill>
              </a:rPr>
              <a:t>Mental Health Association of San Francisco</a:t>
            </a:r>
          </a:p>
          <a:p>
            <a:pPr marL="342900" lvl="0" indent="-342900">
              <a:lnSpc>
                <a:spcPct val="100000"/>
              </a:lnSpc>
              <a:spcBef>
                <a:spcPts val="0"/>
              </a:spcBef>
              <a:spcAft>
                <a:spcPts val="600"/>
              </a:spcAft>
              <a:buFont typeface="+mj-lt"/>
              <a:buAutoNum type="arabicPeriod"/>
            </a:pPr>
            <a:r>
              <a:rPr lang="en-US" sz="1900" dirty="0">
                <a:solidFill>
                  <a:prstClr val="black"/>
                </a:solidFill>
              </a:rPr>
              <a:t>NAMI California</a:t>
            </a:r>
          </a:p>
          <a:p>
            <a:pPr marL="342900" lvl="0" indent="-342900">
              <a:lnSpc>
                <a:spcPct val="100000"/>
              </a:lnSpc>
              <a:spcBef>
                <a:spcPts val="0"/>
              </a:spcBef>
              <a:spcAft>
                <a:spcPts val="600"/>
              </a:spcAft>
              <a:buFont typeface="+mj-lt"/>
              <a:buAutoNum type="arabicPeriod"/>
            </a:pPr>
            <a:r>
              <a:rPr lang="en-US" sz="1900" dirty="0">
                <a:solidFill>
                  <a:prstClr val="black"/>
                </a:solidFill>
              </a:rPr>
              <a:t>Pacific Clinics</a:t>
            </a:r>
          </a:p>
          <a:p>
            <a:pPr marL="342900" lvl="0" indent="-342900">
              <a:lnSpc>
                <a:spcPct val="100000"/>
              </a:lnSpc>
              <a:spcBef>
                <a:spcPts val="0"/>
              </a:spcBef>
              <a:spcAft>
                <a:spcPts val="600"/>
              </a:spcAft>
              <a:buFont typeface="+mj-lt"/>
              <a:buAutoNum type="arabicPeriod"/>
            </a:pPr>
            <a:r>
              <a:rPr lang="en-US" sz="1900" dirty="0">
                <a:solidFill>
                  <a:prstClr val="black"/>
                </a:solidFill>
              </a:rPr>
              <a:t>Painted Brain</a:t>
            </a:r>
          </a:p>
          <a:p>
            <a:pPr marL="342900" lvl="0" indent="-342900">
              <a:lnSpc>
                <a:spcPct val="100000"/>
              </a:lnSpc>
              <a:spcBef>
                <a:spcPts val="0"/>
              </a:spcBef>
              <a:spcAft>
                <a:spcPts val="600"/>
              </a:spcAft>
              <a:buFont typeface="+mj-lt"/>
              <a:buAutoNum type="arabicPeriod"/>
            </a:pPr>
            <a:r>
              <a:rPr lang="en-US" sz="1900" dirty="0">
                <a:solidFill>
                  <a:prstClr val="black"/>
                </a:solidFill>
              </a:rPr>
              <a:t>Parents Anonymous Inc.</a:t>
            </a:r>
          </a:p>
          <a:p>
            <a:pPr marL="342900" lvl="0" indent="-342900">
              <a:lnSpc>
                <a:spcPct val="100000"/>
              </a:lnSpc>
              <a:spcBef>
                <a:spcPts val="0"/>
              </a:spcBef>
              <a:spcAft>
                <a:spcPts val="600"/>
              </a:spcAft>
              <a:buFont typeface="+mj-lt"/>
              <a:buAutoNum type="arabicPeriod"/>
            </a:pPr>
            <a:r>
              <a:rPr lang="en-US" sz="1900" dirty="0">
                <a:solidFill>
                  <a:prstClr val="black"/>
                </a:solidFill>
              </a:rPr>
              <a:t>RI International a DBA for Recovery Innovations</a:t>
            </a:r>
          </a:p>
          <a:p>
            <a:pPr marL="342900" lvl="0" indent="-342900">
              <a:lnSpc>
                <a:spcPct val="100000"/>
              </a:lnSpc>
              <a:spcBef>
                <a:spcPts val="0"/>
              </a:spcBef>
              <a:spcAft>
                <a:spcPts val="600"/>
              </a:spcAft>
              <a:buFont typeface="+mj-lt"/>
              <a:buAutoNum type="arabicPeriod"/>
            </a:pPr>
            <a:r>
              <a:rPr lang="en-US" sz="1900" dirty="0">
                <a:solidFill>
                  <a:prstClr val="black"/>
                </a:solidFill>
              </a:rPr>
              <a:t>Richmond Area Multi-Services, Inc.</a:t>
            </a:r>
          </a:p>
          <a:p>
            <a:pPr marL="342900" lvl="0" indent="-342900">
              <a:lnSpc>
                <a:spcPct val="100000"/>
              </a:lnSpc>
              <a:spcBef>
                <a:spcPts val="0"/>
              </a:spcBef>
              <a:spcAft>
                <a:spcPts val="600"/>
              </a:spcAft>
              <a:buFont typeface="+mj-lt"/>
              <a:buAutoNum type="arabicPeriod"/>
            </a:pPr>
            <a:r>
              <a:rPr lang="en-US" sz="1900" dirty="0">
                <a:solidFill>
                  <a:prstClr val="black"/>
                </a:solidFill>
              </a:rPr>
              <a:t>RUHS – Behavioral Health</a:t>
            </a:r>
          </a:p>
          <a:p>
            <a:pPr marL="342900" lvl="0" indent="-342900">
              <a:lnSpc>
                <a:spcPct val="100000"/>
              </a:lnSpc>
              <a:spcBef>
                <a:spcPts val="0"/>
              </a:spcBef>
              <a:spcAft>
                <a:spcPts val="600"/>
              </a:spcAft>
              <a:buFont typeface="+mj-lt"/>
              <a:buAutoNum type="arabicPeriod"/>
            </a:pPr>
            <a:r>
              <a:rPr lang="en-US" sz="1900" dirty="0">
                <a:solidFill>
                  <a:prstClr val="black"/>
                </a:solidFill>
              </a:rPr>
              <a:t>San Jose City College</a:t>
            </a:r>
          </a:p>
          <a:p>
            <a:pPr marL="342900" lvl="0" indent="-342900">
              <a:lnSpc>
                <a:spcPct val="100000"/>
              </a:lnSpc>
              <a:spcBef>
                <a:spcPts val="0"/>
              </a:spcBef>
              <a:spcAft>
                <a:spcPts val="600"/>
              </a:spcAft>
              <a:buFont typeface="+mj-lt"/>
              <a:buAutoNum type="arabicPeriod"/>
            </a:pPr>
            <a:r>
              <a:rPr lang="en-US" sz="1900" dirty="0">
                <a:solidFill>
                  <a:prstClr val="black"/>
                </a:solidFill>
              </a:rPr>
              <a:t>Tarzana Treatment Centers, Inc.</a:t>
            </a:r>
          </a:p>
          <a:p>
            <a:pPr marL="342900" lvl="0" indent="-342900">
              <a:lnSpc>
                <a:spcPct val="100000"/>
              </a:lnSpc>
              <a:spcBef>
                <a:spcPts val="0"/>
              </a:spcBef>
              <a:spcAft>
                <a:spcPts val="600"/>
              </a:spcAft>
              <a:buFont typeface="+mj-lt"/>
              <a:buAutoNum type="arabicPeriod"/>
            </a:pPr>
            <a:r>
              <a:rPr lang="en-US" sz="1900" dirty="0">
                <a:solidFill>
                  <a:prstClr val="black"/>
                </a:solidFill>
              </a:rPr>
              <a:t>The Wildflower Collective</a:t>
            </a:r>
          </a:p>
          <a:p>
            <a:pPr marL="342900" lvl="0" indent="-342900">
              <a:lnSpc>
                <a:spcPct val="100000"/>
              </a:lnSpc>
              <a:spcBef>
                <a:spcPts val="0"/>
              </a:spcBef>
              <a:spcAft>
                <a:spcPts val="600"/>
              </a:spcAft>
              <a:buFont typeface="+mj-lt"/>
              <a:buAutoNum type="arabicPeriod"/>
            </a:pPr>
            <a:r>
              <a:rPr lang="en-US" sz="1900" dirty="0">
                <a:solidFill>
                  <a:prstClr val="black"/>
                </a:solidFill>
              </a:rPr>
              <a:t>Worker Education and Resource Center</a:t>
            </a:r>
          </a:p>
          <a:p>
            <a:endParaRPr lang="en-US" dirty="0"/>
          </a:p>
        </p:txBody>
      </p:sp>
    </p:spTree>
    <p:extLst>
      <p:ext uri="{BB962C8B-B14F-4D97-AF65-F5344CB8AC3E}">
        <p14:creationId xmlns:p14="http://schemas.microsoft.com/office/powerpoint/2010/main" val="2838194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121B3-BF84-49F8-9F0A-44A9F3DBAAF0}"/>
              </a:ext>
            </a:extLst>
          </p:cNvPr>
          <p:cNvSpPr>
            <a:spLocks noGrp="1"/>
          </p:cNvSpPr>
          <p:nvPr>
            <p:ph type="title"/>
          </p:nvPr>
        </p:nvSpPr>
        <p:spPr>
          <a:xfrm>
            <a:off x="839788" y="457200"/>
            <a:ext cx="3932237" cy="1198880"/>
          </a:xfrm>
        </p:spPr>
        <p:txBody>
          <a:bodyPr/>
          <a:lstStyle/>
          <a:p>
            <a:r>
              <a:rPr lang="en-US" dirty="0"/>
              <a:t>Exam</a:t>
            </a:r>
          </a:p>
        </p:txBody>
      </p:sp>
      <p:sp>
        <p:nvSpPr>
          <p:cNvPr id="4" name="Content Placeholder 3">
            <a:extLst>
              <a:ext uri="{FF2B5EF4-FFF2-40B4-BE49-F238E27FC236}">
                <a16:creationId xmlns:a16="http://schemas.microsoft.com/office/drawing/2014/main" id="{6B52DE09-8871-473A-8F8B-8027C168B17E}"/>
              </a:ext>
            </a:extLst>
          </p:cNvPr>
          <p:cNvSpPr>
            <a:spLocks noGrp="1"/>
          </p:cNvSpPr>
          <p:nvPr>
            <p:ph idx="1"/>
          </p:nvPr>
        </p:nvSpPr>
        <p:spPr/>
        <p:txBody>
          <a:bodyPr/>
          <a:lstStyle/>
          <a:p>
            <a:pPr marL="0" indent="0">
              <a:buNone/>
            </a:pPr>
            <a:r>
              <a:rPr lang="en-US" dirty="0"/>
              <a:t>All persons must successfully pass the exam to receive certification for Medi-Cal Peer Support Specialist </a:t>
            </a:r>
          </a:p>
        </p:txBody>
      </p:sp>
      <p:sp>
        <p:nvSpPr>
          <p:cNvPr id="5" name="Text Placeholder 4">
            <a:extLst>
              <a:ext uri="{FF2B5EF4-FFF2-40B4-BE49-F238E27FC236}">
                <a16:creationId xmlns:a16="http://schemas.microsoft.com/office/drawing/2014/main" id="{646710C7-3EC2-4B9C-9DB8-8FA2C7A4489C}"/>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sz="1800" dirty="0"/>
              <a:t>Presently under development by the Human Resource Research Organization (HumRRO)</a:t>
            </a:r>
          </a:p>
          <a:p>
            <a:pPr marL="285750" indent="-285750">
              <a:buFont typeface="Arial" panose="020B0604020202020204" pitchFamily="34" charset="0"/>
              <a:buChar char="•"/>
            </a:pPr>
            <a:r>
              <a:rPr lang="en-US" sz="1800" dirty="0"/>
              <a:t>Use of Subject Matter Experts identified by CalMHSA (local and national SMEs)</a:t>
            </a:r>
          </a:p>
          <a:p>
            <a:pPr marL="285750" indent="-285750">
              <a:buFont typeface="Arial" panose="020B0604020202020204" pitchFamily="34" charset="0"/>
              <a:buChar char="•"/>
            </a:pPr>
            <a:r>
              <a:rPr lang="en-US" sz="1800" dirty="0"/>
              <a:t>Exam expected to be available in October 2022</a:t>
            </a:r>
          </a:p>
          <a:p>
            <a:pPr marL="285750" indent="-285750">
              <a:buFont typeface="Arial" panose="020B0604020202020204" pitchFamily="34" charset="0"/>
              <a:buChar char="•"/>
            </a:pPr>
            <a:r>
              <a:rPr lang="en-US" sz="1800" dirty="0"/>
              <a:t>Available in English, followed by 16 other languages </a:t>
            </a:r>
          </a:p>
          <a:p>
            <a:pPr marL="285750" indent="-285750">
              <a:buFont typeface="Arial" panose="020B0604020202020204" pitchFamily="34" charset="0"/>
              <a:buChar char="•"/>
            </a:pPr>
            <a:r>
              <a:rPr lang="en-US" sz="1800" dirty="0"/>
              <a:t>Exam administered on-line</a:t>
            </a:r>
          </a:p>
          <a:p>
            <a:pPr marL="285750" indent="-285750">
              <a:buFont typeface="Arial" panose="020B0604020202020204" pitchFamily="34" charset="0"/>
              <a:buChar char="•"/>
            </a:pPr>
            <a:r>
              <a:rPr lang="en-US" sz="1800" dirty="0"/>
              <a:t>Number of questions and format under development</a:t>
            </a:r>
          </a:p>
        </p:txBody>
      </p:sp>
    </p:spTree>
    <p:extLst>
      <p:ext uri="{BB962C8B-B14F-4D97-AF65-F5344CB8AC3E}">
        <p14:creationId xmlns:p14="http://schemas.microsoft.com/office/powerpoint/2010/main" val="375213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a:t>
            </a:r>
            <a:endParaRPr lang="en-US" dirty="0"/>
          </a:p>
        </p:txBody>
      </p:sp>
      <p:sp>
        <p:nvSpPr>
          <p:cNvPr id="3" name="Content Placeholder 2"/>
          <p:cNvSpPr>
            <a:spLocks noGrp="1"/>
          </p:cNvSpPr>
          <p:nvPr>
            <p:ph idx="1"/>
          </p:nvPr>
        </p:nvSpPr>
        <p:spPr>
          <a:xfrm>
            <a:off x="849086" y="2114550"/>
            <a:ext cx="8109979" cy="4351338"/>
          </a:xfrm>
        </p:spPr>
        <p:txBody>
          <a:bodyPr/>
          <a:lstStyle/>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Watch the </a:t>
            </a:r>
            <a:r>
              <a:rPr lang="en-US" sz="2400" dirty="0" err="1">
                <a:solidFill>
                  <a:prstClr val="black"/>
                </a:solidFill>
              </a:rPr>
              <a:t>Medi</a:t>
            </a:r>
            <a:r>
              <a:rPr lang="en-US" sz="2400" dirty="0">
                <a:solidFill>
                  <a:prstClr val="black"/>
                </a:solidFill>
              </a:rPr>
              <a:t>-Cal Peer Support Specialist Orientation and Self-Assessment Video (30 minutes)</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Submit application on the CalMHSA Certification website</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Upload documents for evidence is required</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Sign the Code of Ethics</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Take the </a:t>
            </a:r>
            <a:r>
              <a:rPr lang="en-US" sz="2400" dirty="0" smtClean="0">
                <a:solidFill>
                  <a:prstClr val="black"/>
                </a:solidFill>
              </a:rPr>
              <a:t>exam</a:t>
            </a:r>
            <a:endParaRPr lang="en-US" sz="2400" dirty="0">
              <a:solidFill>
                <a:prstClr val="black"/>
              </a:solidFill>
            </a:endParaRPr>
          </a:p>
        </p:txBody>
      </p:sp>
      <p:pic>
        <p:nvPicPr>
          <p:cNvPr id="4" name="Picture 3" descr="Person on laptop with headphones on. " title="Person on laptop">
            <a:extLst>
              <a:ext uri="{FF2B5EF4-FFF2-40B4-BE49-F238E27FC236}">
                <a16:creationId xmlns:a16="http://schemas.microsoft.com/office/drawing/2014/main" id="{286DC6D8-8F3B-49AB-9B7D-F0CF6BCEC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943" y="-312621"/>
            <a:ext cx="3496826" cy="3630696"/>
          </a:xfrm>
          <a:prstGeom prst="rect">
            <a:avLst/>
          </a:prstGeom>
        </p:spPr>
      </p:pic>
    </p:spTree>
    <p:extLst>
      <p:ext uri="{BB962C8B-B14F-4D97-AF65-F5344CB8AC3E}">
        <p14:creationId xmlns:p14="http://schemas.microsoft.com/office/powerpoint/2010/main" val="60210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Last Few Words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ClrTx/>
              <a:buSzTx/>
              <a:buNone/>
            </a:pPr>
            <a:r>
              <a:rPr lang="en-US" dirty="0">
                <a:solidFill>
                  <a:prstClr val="black"/>
                </a:solidFill>
              </a:rPr>
              <a:t>Continue to check the CalMHSA Certification website for updates: </a:t>
            </a:r>
            <a:r>
              <a:rPr lang="en-US" dirty="0">
                <a:solidFill>
                  <a:prstClr val="black"/>
                </a:solidFill>
                <a:hlinkClick r:id="rId2"/>
              </a:rPr>
              <a:t>https://www.calmhsa.org/peer-certification/</a:t>
            </a:r>
            <a:endParaRPr lang="en-US" dirty="0">
              <a:solidFill>
                <a:prstClr val="black"/>
              </a:solidFill>
            </a:endParaRPr>
          </a:p>
          <a:p>
            <a:pPr marL="0" lvl="0" indent="0">
              <a:lnSpc>
                <a:spcPct val="100000"/>
              </a:lnSpc>
              <a:spcBef>
                <a:spcPts val="0"/>
              </a:spcBef>
              <a:buClrTx/>
              <a:buSzTx/>
              <a:buNone/>
            </a:pPr>
            <a:endParaRPr lang="en-US" dirty="0">
              <a:solidFill>
                <a:prstClr val="black"/>
              </a:solidFill>
            </a:endParaRPr>
          </a:p>
          <a:p>
            <a:pPr marL="0" lvl="0" indent="0">
              <a:lnSpc>
                <a:spcPct val="100000"/>
              </a:lnSpc>
              <a:spcBef>
                <a:spcPts val="0"/>
              </a:spcBef>
              <a:buClrTx/>
              <a:buSzTx/>
              <a:buNone/>
            </a:pPr>
            <a:r>
              <a:rPr lang="en-US" dirty="0">
                <a:solidFill>
                  <a:prstClr val="black"/>
                </a:solidFill>
              </a:rPr>
              <a:t>Resources also available on the DHCS website: </a:t>
            </a:r>
            <a:r>
              <a:rPr lang="en-US" dirty="0">
                <a:solidFill>
                  <a:prstClr val="black"/>
                </a:solidFill>
                <a:hlinkClick r:id="rId3"/>
              </a:rPr>
              <a:t>Peer Support Services (ca.gov)</a:t>
            </a:r>
            <a:endParaRPr lang="en-US" dirty="0">
              <a:solidFill>
                <a:prstClr val="black"/>
              </a:solidFill>
            </a:endParaRPr>
          </a:p>
          <a:p>
            <a:pPr marL="0" lvl="0" indent="0">
              <a:lnSpc>
                <a:spcPct val="100000"/>
              </a:lnSpc>
              <a:spcBef>
                <a:spcPts val="0"/>
              </a:spcBef>
              <a:buClrTx/>
              <a:buSzTx/>
              <a:buNone/>
            </a:pPr>
            <a:endParaRPr lang="en-US" dirty="0">
              <a:solidFill>
                <a:prstClr val="black"/>
              </a:solidFill>
            </a:endParaRPr>
          </a:p>
          <a:p>
            <a:pPr marL="0" lvl="0" indent="0">
              <a:lnSpc>
                <a:spcPct val="100000"/>
              </a:lnSpc>
              <a:spcBef>
                <a:spcPts val="0"/>
              </a:spcBef>
              <a:buClrTx/>
              <a:buSzTx/>
              <a:buNone/>
            </a:pPr>
            <a:r>
              <a:rPr lang="en-US" dirty="0">
                <a:solidFill>
                  <a:prstClr val="black"/>
                </a:solidFill>
              </a:rPr>
              <a:t>Attend a Peer Support Specialist Stakeholder Advisory Council Meeting hosted by CalMHSA and CAMPRO (information on the CalMHSA website</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70756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DHCS PHE Unwind Communications Strategy</a:t>
            </a:r>
          </a:p>
        </p:txBody>
      </p:sp>
      <p:sp>
        <p:nvSpPr>
          <p:cNvPr id="3" name="Content Placeholder 2"/>
          <p:cNvSpPr>
            <a:spLocks noGrp="1"/>
          </p:cNvSpPr>
          <p:nvPr>
            <p:ph idx="1"/>
          </p:nvPr>
        </p:nvSpPr>
        <p:spPr>
          <a:xfrm>
            <a:off x="838200" y="2005012"/>
            <a:ext cx="10515600" cy="4351338"/>
          </a:xfrm>
        </p:spPr>
        <p:txBody>
          <a:bodyPr>
            <a:normAutofit/>
          </a:bodyPr>
          <a:lstStyle/>
          <a:p>
            <a:pPr>
              <a:buFont typeface="Wingdings" panose="05000000000000000000" pitchFamily="2" charset="2"/>
              <a:buChar char="§"/>
            </a:pPr>
            <a:r>
              <a:rPr lang="en-US" sz="2400" b="1" dirty="0"/>
              <a:t>Phase One: Encourage Beneficiaries to Update Contact Information</a:t>
            </a:r>
          </a:p>
          <a:p>
            <a:pPr lvl="1">
              <a:buFont typeface="Wingdings" panose="05000000000000000000" pitchFamily="2" charset="2"/>
              <a:buChar char="§"/>
            </a:pPr>
            <a:r>
              <a:rPr lang="en-US" sz="2200" b="1" dirty="0"/>
              <a:t>Launch immediately </a:t>
            </a:r>
          </a:p>
          <a:p>
            <a:pPr lvl="1">
              <a:buFont typeface="Wingdings" panose="05000000000000000000" pitchFamily="2" charset="2"/>
              <a:buChar char="§"/>
            </a:pPr>
            <a:r>
              <a:rPr lang="en-US" sz="2200" dirty="0"/>
              <a:t>Multi-channel communication campaign to encourage beneficiaries to update contact information with county offices.</a:t>
            </a:r>
          </a:p>
          <a:p>
            <a:pPr lvl="1"/>
            <a:r>
              <a:rPr lang="en-US" sz="2200" dirty="0"/>
              <a:t>Flyers in provider/clinic offices, social media, call scripts, website banners</a:t>
            </a:r>
          </a:p>
          <a:p>
            <a:pPr>
              <a:buFont typeface="Wingdings" panose="05000000000000000000" pitchFamily="2" charset="2"/>
              <a:buChar char="§"/>
            </a:pPr>
            <a:r>
              <a:rPr lang="en-US" sz="2400" b="1" dirty="0"/>
              <a:t>Phase Two: Watch for Renewal Packets in the mail.  Remember to update your contact information!</a:t>
            </a:r>
          </a:p>
          <a:p>
            <a:pPr lvl="1">
              <a:buFont typeface="Wingdings" panose="05000000000000000000" pitchFamily="2" charset="2"/>
              <a:buChar char="§"/>
            </a:pPr>
            <a:r>
              <a:rPr lang="en-US" sz="2200" b="1" dirty="0"/>
              <a:t>Launch 60 days prior to COVID-19 PHE termination.  </a:t>
            </a:r>
          </a:p>
          <a:p>
            <a:pPr lvl="1">
              <a:buFont typeface="Wingdings" panose="05000000000000000000" pitchFamily="2" charset="2"/>
              <a:buChar char="§"/>
            </a:pPr>
            <a:r>
              <a:rPr lang="en-US" sz="2200" dirty="0"/>
              <a:t>Remind beneficiaries to watch for renewal packets in the mail and update contact information with county office if they have not done so yet.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EB8090AE-F645-47C1-81A8-D4E28BF03D47}" type="slidenum">
              <a:rPr lang="en-US" smtClean="0"/>
              <a:t>3</a:t>
            </a:fld>
            <a:endParaRPr lang="en-US"/>
          </a:p>
        </p:txBody>
      </p:sp>
    </p:spTree>
    <p:extLst>
      <p:ext uri="{BB962C8B-B14F-4D97-AF65-F5344CB8AC3E}">
        <p14:creationId xmlns:p14="http://schemas.microsoft.com/office/powerpoint/2010/main" val="314176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Peer Empowerment Partnership Regional Trainers</a:t>
            </a:r>
            <a:endParaRPr lang="en-US" dirty="0"/>
          </a:p>
        </p:txBody>
      </p:sp>
      <p:sp>
        <p:nvSpPr>
          <p:cNvPr id="3" name="Content Placeholder 2"/>
          <p:cNvSpPr>
            <a:spLocks noGrp="1"/>
          </p:cNvSpPr>
          <p:nvPr>
            <p:ph idx="1"/>
          </p:nvPr>
        </p:nvSpPr>
        <p:spPr>
          <a:xfrm>
            <a:off x="6400800" y="2114550"/>
            <a:ext cx="4963885" cy="4351338"/>
          </a:xfrm>
        </p:spPr>
        <p:txBody>
          <a:bodyPr/>
          <a:lstStyle/>
          <a:p>
            <a:pPr marL="0" lvl="0" indent="0" algn="ctr">
              <a:lnSpc>
                <a:spcPct val="100000"/>
              </a:lnSpc>
              <a:spcBef>
                <a:spcPts val="0"/>
              </a:spcBef>
              <a:buClrTx/>
              <a:buSzTx/>
              <a:buNone/>
            </a:pPr>
            <a:r>
              <a:rPr lang="en-US" sz="2400" b="1" dirty="0">
                <a:solidFill>
                  <a:prstClr val="black"/>
                </a:solidFill>
              </a:rPr>
              <a:t>Mary McQueen</a:t>
            </a:r>
          </a:p>
          <a:p>
            <a:pPr marL="0" lvl="0" indent="0" algn="ctr">
              <a:lnSpc>
                <a:spcPct val="100000"/>
              </a:lnSpc>
              <a:spcBef>
                <a:spcPts val="0"/>
              </a:spcBef>
              <a:buClrTx/>
              <a:buSzTx/>
              <a:buNone/>
            </a:pPr>
            <a:r>
              <a:rPr lang="en-US" sz="2400" b="1" dirty="0">
                <a:solidFill>
                  <a:prstClr val="black"/>
                </a:solidFill>
                <a:effectLst>
                  <a:outerShdw blurRad="38100" dist="38100" dir="2700000" algn="tl">
                    <a:srgbClr val="000000">
                      <a:alpha val="43137"/>
                    </a:srgbClr>
                  </a:outerShdw>
                </a:effectLst>
              </a:rPr>
              <a:t>Southern</a:t>
            </a:r>
            <a:r>
              <a:rPr lang="en-US" sz="2400" dirty="0">
                <a:solidFill>
                  <a:prstClr val="black"/>
                </a:solidFill>
              </a:rPr>
              <a:t> &amp; </a:t>
            </a:r>
            <a:r>
              <a:rPr lang="en-US" sz="2400" dirty="0">
                <a:solidFill>
                  <a:prstClr val="black"/>
                </a:solidFill>
                <a:effectLst>
                  <a:outerShdw blurRad="38100" dist="38100" dir="2700000" algn="tl">
                    <a:srgbClr val="000000">
                      <a:alpha val="43137"/>
                    </a:srgbClr>
                  </a:outerShdw>
                </a:effectLst>
              </a:rPr>
              <a:t>Los Angeles </a:t>
            </a:r>
            <a:r>
              <a:rPr lang="en-US" sz="2400" dirty="0">
                <a:solidFill>
                  <a:prstClr val="black"/>
                </a:solidFill>
              </a:rPr>
              <a:t>Regions</a:t>
            </a:r>
          </a:p>
          <a:p>
            <a:pPr marL="0" lvl="0" indent="0" algn="ctr">
              <a:lnSpc>
                <a:spcPct val="100000"/>
              </a:lnSpc>
              <a:spcBef>
                <a:spcPts val="0"/>
              </a:spcBef>
              <a:buClrTx/>
              <a:buSzTx/>
              <a:buNone/>
            </a:pPr>
            <a:r>
              <a:rPr lang="en-US" sz="2400" i="1" dirty="0">
                <a:solidFill>
                  <a:prstClr val="black"/>
                </a:solidFill>
                <a:hlinkClick r:id="rId2">
                  <a:extLst>
                    <a:ext uri="{A12FA001-AC4F-418D-AE19-62706E023703}">
                      <ahyp:hlinkClr xmlns:lc="http://schemas.openxmlformats.org/drawingml/2006/lockedCanvas" xmlns="" xmlns:ahyp="http://schemas.microsoft.com/office/drawing/2018/hyperlinkcolor" val="tx"/>
                    </a:ext>
                  </a:extLst>
                </a:hlinkClick>
              </a:rPr>
              <a:t>Mary.camhpro@gmail.com</a:t>
            </a:r>
            <a:endParaRPr lang="en-US" sz="2400" i="1" dirty="0">
              <a:solidFill>
                <a:prstClr val="black"/>
              </a:solidFill>
            </a:endParaRPr>
          </a:p>
          <a:p>
            <a:pPr marL="0" lvl="0" indent="0">
              <a:lnSpc>
                <a:spcPct val="100000"/>
              </a:lnSpc>
              <a:spcBef>
                <a:spcPts val="600"/>
              </a:spcBef>
              <a:buClrTx/>
              <a:buSzTx/>
              <a:buNone/>
            </a:pPr>
            <a:endParaRPr lang="en-US" sz="2400" dirty="0">
              <a:solidFill>
                <a:prstClr val="black"/>
              </a:solidFill>
            </a:endParaRPr>
          </a:p>
          <a:p>
            <a:pPr marL="0" lvl="0" indent="0" algn="ctr">
              <a:lnSpc>
                <a:spcPct val="100000"/>
              </a:lnSpc>
              <a:spcBef>
                <a:spcPts val="0"/>
              </a:spcBef>
              <a:buClrTx/>
              <a:buSzTx/>
              <a:buNone/>
            </a:pPr>
            <a:r>
              <a:rPr lang="en-US" sz="2400" b="1" dirty="0" err="1">
                <a:solidFill>
                  <a:prstClr val="black"/>
                </a:solidFill>
              </a:rPr>
              <a:t>Corinita</a:t>
            </a:r>
            <a:r>
              <a:rPr lang="en-US" sz="2400" b="1" dirty="0">
                <a:solidFill>
                  <a:prstClr val="black"/>
                </a:solidFill>
              </a:rPr>
              <a:t> Reyes</a:t>
            </a:r>
          </a:p>
          <a:p>
            <a:pPr marL="0" lvl="0" indent="0" algn="ctr">
              <a:lnSpc>
                <a:spcPct val="100000"/>
              </a:lnSpc>
              <a:spcBef>
                <a:spcPts val="0"/>
              </a:spcBef>
              <a:buClrTx/>
              <a:buSzTx/>
              <a:buNone/>
            </a:pPr>
            <a:r>
              <a:rPr lang="en-US" sz="2400" b="1" dirty="0">
                <a:solidFill>
                  <a:prstClr val="black"/>
                </a:solidFill>
                <a:effectLst>
                  <a:outerShdw blurRad="38100" dist="38100" dir="2700000" algn="tl">
                    <a:srgbClr val="000000">
                      <a:alpha val="43137"/>
                    </a:srgbClr>
                  </a:outerShdw>
                </a:effectLst>
              </a:rPr>
              <a:t>Bay Area </a:t>
            </a:r>
            <a:r>
              <a:rPr lang="en-US" sz="2400" dirty="0">
                <a:solidFill>
                  <a:prstClr val="black"/>
                </a:solidFill>
              </a:rPr>
              <a:t>Region</a:t>
            </a:r>
          </a:p>
          <a:p>
            <a:pPr marL="0" lvl="0" indent="0" algn="ctr">
              <a:lnSpc>
                <a:spcPct val="100000"/>
              </a:lnSpc>
              <a:spcBef>
                <a:spcPts val="0"/>
              </a:spcBef>
              <a:buClrTx/>
              <a:buSzTx/>
              <a:buNone/>
            </a:pPr>
            <a:r>
              <a:rPr lang="en-US" sz="2400" dirty="0">
                <a:solidFill>
                  <a:prstClr val="black"/>
                </a:solidFill>
                <a:hlinkClick r:id="rId3">
                  <a:extLst>
                    <a:ext uri="{A12FA001-AC4F-418D-AE19-62706E023703}">
                      <ahyp:hlinkClr xmlns:lc="http://schemas.openxmlformats.org/drawingml/2006/lockedCanvas" xmlns="" xmlns:ahyp="http://schemas.microsoft.com/office/drawing/2018/hyperlinkcolor" val="tx"/>
                    </a:ext>
                  </a:extLst>
                </a:hlinkClick>
              </a:rPr>
              <a:t>Corinita.camhpro@gmail.com</a:t>
            </a:r>
            <a:endParaRPr lang="en-US" sz="2400" dirty="0">
              <a:solidFill>
                <a:prstClr val="black"/>
              </a:solidFill>
            </a:endParaRPr>
          </a:p>
          <a:p>
            <a:pPr marL="0" lvl="0" indent="0">
              <a:lnSpc>
                <a:spcPct val="100000"/>
              </a:lnSpc>
              <a:spcBef>
                <a:spcPts val="600"/>
              </a:spcBef>
              <a:buClrTx/>
              <a:buSzTx/>
              <a:buNone/>
            </a:pPr>
            <a:endParaRPr lang="en-US" sz="2400" dirty="0">
              <a:solidFill>
                <a:prstClr val="black"/>
              </a:solidFill>
            </a:endParaRPr>
          </a:p>
          <a:p>
            <a:pPr marL="0" lvl="0" indent="0" algn="ctr">
              <a:lnSpc>
                <a:spcPct val="100000"/>
              </a:lnSpc>
              <a:spcBef>
                <a:spcPts val="0"/>
              </a:spcBef>
              <a:buClrTx/>
              <a:buSzTx/>
              <a:buNone/>
            </a:pPr>
            <a:r>
              <a:rPr lang="en-US" sz="2400" b="1" dirty="0">
                <a:solidFill>
                  <a:prstClr val="black"/>
                </a:solidFill>
              </a:rPr>
              <a:t>Daniel Medina</a:t>
            </a:r>
          </a:p>
          <a:p>
            <a:pPr marL="0" lvl="0" indent="0" algn="ctr">
              <a:lnSpc>
                <a:spcPct val="100000"/>
              </a:lnSpc>
              <a:spcBef>
                <a:spcPts val="0"/>
              </a:spcBef>
              <a:buClrTx/>
              <a:buSzTx/>
              <a:buNone/>
            </a:pPr>
            <a:r>
              <a:rPr lang="en-US" sz="2400" b="1" dirty="0">
                <a:solidFill>
                  <a:prstClr val="black"/>
                </a:solidFill>
                <a:effectLst>
                  <a:outerShdw blurRad="38100" dist="38100" dir="2700000" algn="tl">
                    <a:srgbClr val="000000">
                      <a:alpha val="43137"/>
                    </a:srgbClr>
                  </a:outerShdw>
                </a:effectLst>
              </a:rPr>
              <a:t>Superior</a:t>
            </a:r>
            <a:r>
              <a:rPr lang="en-US" sz="2400" dirty="0">
                <a:solidFill>
                  <a:prstClr val="black"/>
                </a:solidFill>
              </a:rPr>
              <a:t> &amp; </a:t>
            </a:r>
            <a:r>
              <a:rPr lang="en-US" sz="2400" b="1" dirty="0">
                <a:solidFill>
                  <a:prstClr val="black"/>
                </a:solidFill>
                <a:effectLst>
                  <a:outerShdw blurRad="38100" dist="38100" dir="2700000" algn="tl">
                    <a:srgbClr val="000000">
                      <a:alpha val="43137"/>
                    </a:srgbClr>
                  </a:outerShdw>
                </a:effectLst>
              </a:rPr>
              <a:t>Central </a:t>
            </a:r>
            <a:r>
              <a:rPr lang="en-US" sz="2400" dirty="0">
                <a:solidFill>
                  <a:prstClr val="black"/>
                </a:solidFill>
              </a:rPr>
              <a:t>Regions</a:t>
            </a:r>
          </a:p>
          <a:p>
            <a:pPr marL="0" lvl="0" indent="0" algn="ctr">
              <a:lnSpc>
                <a:spcPct val="100000"/>
              </a:lnSpc>
              <a:spcBef>
                <a:spcPts val="0"/>
              </a:spcBef>
              <a:buClrTx/>
              <a:buSzTx/>
              <a:buNone/>
            </a:pPr>
            <a:r>
              <a:rPr lang="en-US" sz="2400" dirty="0">
                <a:solidFill>
                  <a:prstClr val="black"/>
                </a:solidFill>
                <a:hlinkClick r:id="rId4">
                  <a:extLst>
                    <a:ext uri="{A12FA001-AC4F-418D-AE19-62706E023703}">
                      <ahyp:hlinkClr xmlns:lc="http://schemas.openxmlformats.org/drawingml/2006/lockedCanvas" xmlns="" xmlns:ahyp="http://schemas.microsoft.com/office/drawing/2018/hyperlinkcolor" val="tx"/>
                    </a:ext>
                  </a:extLst>
                </a:hlinkClick>
              </a:rPr>
              <a:t>Daniel.camhpro@gmail.com</a:t>
            </a:r>
            <a:endParaRPr lang="en-US" sz="2400" dirty="0">
              <a:solidFill>
                <a:prstClr val="black"/>
              </a:solidFill>
            </a:endParaRPr>
          </a:p>
          <a:p>
            <a:endParaRPr lang="en-US" dirty="0"/>
          </a:p>
        </p:txBody>
      </p:sp>
      <p:pic>
        <p:nvPicPr>
          <p:cNvPr id="6" name="Picture 5" descr="Map of California. Broken down in five counties by Mental Health Region. &#10;&#10;" title="California Counties Map ">
            <a:extLst>
              <a:ext uri="{FF2B5EF4-FFF2-40B4-BE49-F238E27FC236}">
                <a16:creationId xmlns:a16="http://schemas.microsoft.com/office/drawing/2014/main" id="{BEB58BA8-7AD2-453A-9EB9-CA38F97D9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877" y="1875064"/>
            <a:ext cx="3924515" cy="4675239"/>
          </a:xfrm>
          <a:prstGeom prst="rect">
            <a:avLst/>
          </a:prstGeom>
        </p:spPr>
      </p:pic>
    </p:spTree>
    <p:extLst>
      <p:ext uri="{BB962C8B-B14F-4D97-AF65-F5344CB8AC3E}">
        <p14:creationId xmlns:p14="http://schemas.microsoft.com/office/powerpoint/2010/main" val="191888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5595-C120-46FB-9DE8-0A3D3A5427E7}"/>
              </a:ext>
            </a:extLst>
          </p:cNvPr>
          <p:cNvSpPr>
            <a:spLocks noGrp="1"/>
          </p:cNvSpPr>
          <p:nvPr>
            <p:ph type="title"/>
          </p:nvPr>
        </p:nvSpPr>
        <p:spPr/>
        <p:txBody>
          <a:bodyPr/>
          <a:lstStyle/>
          <a:p>
            <a:r>
              <a:rPr lang="en-US" dirty="0"/>
              <a:t>CalMHSA	</a:t>
            </a:r>
          </a:p>
        </p:txBody>
      </p:sp>
      <p:sp>
        <p:nvSpPr>
          <p:cNvPr id="3" name="Content Placeholder 2">
            <a:extLst>
              <a:ext uri="{FF2B5EF4-FFF2-40B4-BE49-F238E27FC236}">
                <a16:creationId xmlns:a16="http://schemas.microsoft.com/office/drawing/2014/main" id="{3F6C1342-F0F4-4E02-9D46-947554ACB753}"/>
              </a:ext>
            </a:extLst>
          </p:cNvPr>
          <p:cNvSpPr>
            <a:spLocks noGrp="1"/>
          </p:cNvSpPr>
          <p:nvPr>
            <p:ph idx="1"/>
          </p:nvPr>
        </p:nvSpPr>
        <p:spPr/>
        <p:txBody>
          <a:bodyPr/>
          <a:lstStyle/>
          <a:p>
            <a:r>
              <a:rPr lang="en-US" dirty="0"/>
              <a:t>Email: </a:t>
            </a:r>
            <a:r>
              <a:rPr lang="en-US" dirty="0">
                <a:hlinkClick r:id="rId2"/>
              </a:rPr>
              <a:t>PeerCertification@calmhsa.org</a:t>
            </a:r>
            <a:endParaRPr lang="en-US" dirty="0"/>
          </a:p>
          <a:p>
            <a:endParaRPr lang="en-US" dirty="0"/>
          </a:p>
        </p:txBody>
      </p:sp>
    </p:spTree>
    <p:extLst>
      <p:ext uri="{BB962C8B-B14F-4D97-AF65-F5344CB8AC3E}">
        <p14:creationId xmlns:p14="http://schemas.microsoft.com/office/powerpoint/2010/main" val="358766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1966-0BEE-40FD-8291-B35001128E7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3C38895-299D-4BED-AA4A-45F0B68F26F7}"/>
              </a:ext>
            </a:extLst>
          </p:cNvPr>
          <p:cNvSpPr>
            <a:spLocks noGrp="1"/>
          </p:cNvSpPr>
          <p:nvPr>
            <p:ph idx="1"/>
          </p:nvPr>
        </p:nvSpPr>
        <p:spPr>
          <a:xfrm>
            <a:off x="849086" y="2114550"/>
            <a:ext cx="5246914" cy="4262187"/>
          </a:xfrm>
        </p:spPr>
        <p:txBody>
          <a:bodyPr>
            <a:normAutofit lnSpcReduction="10000"/>
          </a:bodyPr>
          <a:lstStyle/>
          <a:p>
            <a:r>
              <a:rPr lang="en-US" dirty="0"/>
              <a:t>Please submit your questions through the </a:t>
            </a:r>
            <a:r>
              <a:rPr lang="en-US" dirty="0" err="1"/>
              <a:t>GoToWebinar</a:t>
            </a:r>
            <a:r>
              <a:rPr lang="en-US" dirty="0"/>
              <a:t> portal.</a:t>
            </a:r>
          </a:p>
          <a:p>
            <a:r>
              <a:rPr lang="en-US" dirty="0"/>
              <a:t>Questions after the presentation regarding the peers benefit may be submitted to your County Support Liaison.</a:t>
            </a:r>
          </a:p>
        </p:txBody>
      </p:sp>
      <p:pic>
        <p:nvPicPr>
          <p:cNvPr id="5" name="Picture 4" descr="GoToWebinar graphic. " title="GoToWebinar graphic">
            <a:extLst>
              <a:ext uri="{FF2B5EF4-FFF2-40B4-BE49-F238E27FC236}">
                <a16:creationId xmlns:a16="http://schemas.microsoft.com/office/drawing/2014/main" id="{C65E9C2D-0CE5-4EDA-936B-8E8CB92C0466}"/>
              </a:ext>
            </a:extLst>
          </p:cNvPr>
          <p:cNvPicPr>
            <a:picLocks noChangeAspect="1"/>
          </p:cNvPicPr>
          <p:nvPr/>
        </p:nvPicPr>
        <p:blipFill>
          <a:blip r:embed="rId2"/>
          <a:stretch>
            <a:fillRect/>
          </a:stretch>
        </p:blipFill>
        <p:spPr>
          <a:xfrm>
            <a:off x="7224082" y="480637"/>
            <a:ext cx="3781948" cy="6274787"/>
          </a:xfrm>
          <a:prstGeom prst="rect">
            <a:avLst/>
          </a:prstGeom>
        </p:spPr>
      </p:pic>
      <p:sp>
        <p:nvSpPr>
          <p:cNvPr id="6" name="Arrow: Right 5" descr="Blue Arrow pointing to GoToWebinar graphic. " title="Arrow ">
            <a:extLst>
              <a:ext uri="{FF2B5EF4-FFF2-40B4-BE49-F238E27FC236}">
                <a16:creationId xmlns:a16="http://schemas.microsoft.com/office/drawing/2014/main" id="{541B77B6-5920-4706-BAF4-1FB49F66E35D}"/>
              </a:ext>
            </a:extLst>
          </p:cNvPr>
          <p:cNvSpPr/>
          <p:nvPr/>
        </p:nvSpPr>
        <p:spPr>
          <a:xfrm>
            <a:off x="5025189" y="4642685"/>
            <a:ext cx="2141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30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AC8-048B-473C-BDF9-69A62B76E932}"/>
              </a:ext>
            </a:extLst>
          </p:cNvPr>
          <p:cNvSpPr>
            <a:spLocks noGrp="1"/>
          </p:cNvSpPr>
          <p:nvPr>
            <p:ph type="title"/>
          </p:nvPr>
        </p:nvSpPr>
        <p:spPr/>
        <p:txBody>
          <a:bodyPr/>
          <a:lstStyle/>
          <a:p>
            <a:r>
              <a:rPr lang="en-US" dirty="0"/>
              <a:t>Featured Presenters</a:t>
            </a:r>
          </a:p>
        </p:txBody>
      </p:sp>
      <p:sp>
        <p:nvSpPr>
          <p:cNvPr id="3" name="Content Placeholder 2">
            <a:extLst>
              <a:ext uri="{FF2B5EF4-FFF2-40B4-BE49-F238E27FC236}">
                <a16:creationId xmlns:a16="http://schemas.microsoft.com/office/drawing/2014/main" id="{10DDDDB4-6F31-47FA-8E90-6C3DE8B25FB0}"/>
              </a:ext>
            </a:extLst>
          </p:cNvPr>
          <p:cNvSpPr>
            <a:spLocks noGrp="1"/>
          </p:cNvSpPr>
          <p:nvPr>
            <p:ph idx="1"/>
          </p:nvPr>
        </p:nvSpPr>
        <p:spPr>
          <a:xfrm>
            <a:off x="838200" y="2209800"/>
            <a:ext cx="10515600" cy="3816350"/>
          </a:xfrm>
        </p:spPr>
        <p:txBody>
          <a:bodyPr numCol="1">
            <a:normAutofit lnSpcReduction="10000"/>
          </a:bodyPr>
          <a:lstStyle/>
          <a:p>
            <a:r>
              <a:rPr lang="en-US" sz="3300" b="1" dirty="0">
                <a:latin typeface="Segoe UI"/>
                <a:cs typeface="Segoe UI"/>
              </a:rPr>
              <a:t>Lucero Robles</a:t>
            </a:r>
            <a:r>
              <a:rPr lang="en-US" sz="3300" dirty="0">
                <a:latin typeface="Segoe UI"/>
                <a:cs typeface="Segoe UI"/>
              </a:rPr>
              <a:t>, LCSW, </a:t>
            </a:r>
            <a:r>
              <a:rPr lang="en-US" sz="3300" i="1" dirty="0">
                <a:latin typeface="Segoe UI"/>
                <a:cs typeface="Segoe UI"/>
              </a:rPr>
              <a:t>Quality Assurance Director, </a:t>
            </a:r>
            <a:r>
              <a:rPr lang="en-US" sz="3300" dirty="0">
                <a:latin typeface="Segoe UI"/>
                <a:cs typeface="Segoe UI"/>
              </a:rPr>
              <a:t>California Mental Health Services Authority (CalMHSA)</a:t>
            </a:r>
            <a:endParaRPr lang="en-US" sz="3300" b="1" dirty="0">
              <a:latin typeface="Segoe UI"/>
              <a:cs typeface="Segoe UI"/>
            </a:endParaRPr>
          </a:p>
          <a:p>
            <a:r>
              <a:rPr lang="en-US" sz="3300" b="1" dirty="0">
                <a:latin typeface="Segoe UI"/>
                <a:cs typeface="Segoe UI"/>
              </a:rPr>
              <a:t>Andrea Wagner</a:t>
            </a:r>
            <a:r>
              <a:rPr lang="en-US" sz="3300" dirty="0">
                <a:latin typeface="Segoe UI"/>
                <a:cs typeface="Segoe UI"/>
              </a:rPr>
              <a:t>, </a:t>
            </a:r>
            <a:r>
              <a:rPr lang="en-US" sz="3300" i="1" dirty="0">
                <a:latin typeface="Segoe UI"/>
                <a:cs typeface="Segoe UI"/>
              </a:rPr>
              <a:t>Interim Executive Director</a:t>
            </a:r>
            <a:r>
              <a:rPr lang="en-US" sz="3300" dirty="0">
                <a:latin typeface="Segoe UI"/>
                <a:cs typeface="Segoe UI"/>
              </a:rPr>
              <a:t>, California Association of Mental Health Peer-Run Organizations (CAMHPRO)</a:t>
            </a:r>
            <a:endParaRPr lang="en-US" sz="2400" dirty="0">
              <a:latin typeface="Segoe UI"/>
              <a:cs typeface="Segoe UI"/>
            </a:endParaRPr>
          </a:p>
          <a:p>
            <a:endParaRPr lang="en-US" sz="2400" dirty="0"/>
          </a:p>
          <a:p>
            <a:pPr marL="0" indent="0">
              <a:buNone/>
            </a:pPr>
            <a:endParaRPr lang="en-US" sz="3300" dirty="0">
              <a:latin typeface="Segoe UI"/>
              <a:cs typeface="Segoe UI"/>
            </a:endParaRPr>
          </a:p>
          <a:p>
            <a:endParaRPr lang="en-US" sz="2800" dirty="0">
              <a:latin typeface="Segoe UI"/>
              <a:cs typeface="Segoe UI"/>
            </a:endParaRPr>
          </a:p>
          <a:p>
            <a:endParaRPr lang="en-US" dirty="0"/>
          </a:p>
        </p:txBody>
      </p:sp>
    </p:spTree>
    <p:extLst>
      <p:ext uri="{BB962C8B-B14F-4D97-AF65-F5344CB8AC3E}">
        <p14:creationId xmlns:p14="http://schemas.microsoft.com/office/powerpoint/2010/main" val="179918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CB04-C3E8-4C74-B963-E3568A9DCA3E}"/>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F41B5E75-60DB-4991-BED6-0A4883A875A9}"/>
              </a:ext>
            </a:extLst>
          </p:cNvPr>
          <p:cNvSpPr>
            <a:spLocks noGrp="1"/>
          </p:cNvSpPr>
          <p:nvPr>
            <p:ph idx="1"/>
          </p:nvPr>
        </p:nvSpPr>
        <p:spPr/>
        <p:txBody>
          <a:bodyPr>
            <a:normAutofit/>
          </a:bodyPr>
          <a:lstStyle/>
          <a:p>
            <a:r>
              <a:rPr lang="en-US" dirty="0"/>
              <a:t>Timeline of SB803</a:t>
            </a:r>
          </a:p>
          <a:p>
            <a:r>
              <a:rPr lang="en-US" dirty="0"/>
              <a:t>What is Peer Empowerment Partnership?</a:t>
            </a:r>
          </a:p>
          <a:p>
            <a:r>
              <a:rPr lang="en-US" dirty="0"/>
              <a:t>County Behavioral Health Plan Guidelines in BHIN 22-041</a:t>
            </a:r>
          </a:p>
          <a:p>
            <a:r>
              <a:rPr lang="en-US" dirty="0"/>
              <a:t>Requirements for certification for Medi-Cal Peer Support Specialist Certification in California</a:t>
            </a:r>
          </a:p>
          <a:p>
            <a:r>
              <a:rPr lang="en-US" dirty="0"/>
              <a:t>How to apply for Certification</a:t>
            </a:r>
          </a:p>
          <a:p>
            <a:r>
              <a:rPr lang="en-US" dirty="0"/>
              <a:t>Q &amp; A</a:t>
            </a:r>
          </a:p>
          <a:p>
            <a:endParaRPr lang="en-US" dirty="0"/>
          </a:p>
          <a:p>
            <a:endParaRPr lang="en-US" dirty="0"/>
          </a:p>
        </p:txBody>
      </p:sp>
    </p:spTree>
    <p:extLst>
      <p:ext uri="{BB962C8B-B14F-4D97-AF65-F5344CB8AC3E}">
        <p14:creationId xmlns:p14="http://schemas.microsoft.com/office/powerpoint/2010/main" val="324350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Recent Timeline for  Senate Bill 803 (SB803)</a:t>
            </a:r>
            <a:endParaRPr lang="en-US" dirty="0"/>
          </a:p>
        </p:txBody>
      </p:sp>
      <p:graphicFrame>
        <p:nvGraphicFramePr>
          <p:cNvPr id="4" name="Content Placeholder 3" descr="White box. " title="Timeline SB 803 ">
            <a:extLst>
              <a:ext uri="{FF2B5EF4-FFF2-40B4-BE49-F238E27FC236}">
                <a16:creationId xmlns:a16="http://schemas.microsoft.com/office/drawing/2014/main" id="{CBD54742-A474-4F97-A4CD-091B7650DF60}"/>
              </a:ext>
            </a:extLst>
          </p:cNvPr>
          <p:cNvGraphicFramePr>
            <a:graphicFrameLocks noGrp="1"/>
          </p:cNvGraphicFramePr>
          <p:nvPr>
            <p:ph idx="1"/>
            <p:extLst>
              <p:ext uri="{D42A27DB-BD31-4B8C-83A1-F6EECF244321}">
                <p14:modId xmlns:p14="http://schemas.microsoft.com/office/powerpoint/2010/main" val="3654836669"/>
              </p:ext>
            </p:extLst>
          </p:nvPr>
        </p:nvGraphicFramePr>
        <p:xfrm>
          <a:off x="3896139" y="1113183"/>
          <a:ext cx="7468774" cy="535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52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Empowerment </a:t>
            </a:r>
            <a:r>
              <a:rPr lang="en-US" dirty="0" smtClean="0"/>
              <a:t>Partnership</a:t>
            </a:r>
            <a:endParaRPr lang="en-US" dirty="0"/>
          </a:p>
        </p:txBody>
      </p:sp>
      <p:sp>
        <p:nvSpPr>
          <p:cNvPr id="3" name="Content Placeholder 2"/>
          <p:cNvSpPr>
            <a:spLocks noGrp="1"/>
          </p:cNvSpPr>
          <p:nvPr>
            <p:ph sz="half" idx="1"/>
          </p:nvPr>
        </p:nvSpPr>
        <p:spPr>
          <a:xfrm>
            <a:off x="838200" y="1825625"/>
            <a:ext cx="8027504" cy="4351338"/>
          </a:xfrm>
        </p:spPr>
        <p:txBody>
          <a:bodyPr>
            <a:normAutofit fontScale="92500" lnSpcReduction="20000"/>
          </a:bodyPr>
          <a:lstStyle/>
          <a:p>
            <a:r>
              <a:rPr lang="en-US" dirty="0"/>
              <a:t>Created by a DHCS grant to CAMHPRO as a 17-month program to assist in the implementation of SB803: Peer Support Specialist Certification Act</a:t>
            </a:r>
          </a:p>
          <a:p>
            <a:endParaRPr lang="en-US" dirty="0"/>
          </a:p>
          <a:p>
            <a:r>
              <a:rPr lang="en-US" dirty="0"/>
              <a:t>Providing training and assistance with the peer perspective with Department of Health Care Services (DHCS), CalMHSA, county-level administration, peer organizations, and individuals</a:t>
            </a:r>
          </a:p>
          <a:p>
            <a:endParaRPr lang="en-US" dirty="0"/>
          </a:p>
          <a:p>
            <a:r>
              <a:rPr lang="en-US" dirty="0"/>
              <a:t>Includes Parent/Caregiver and Substance Use peer supporters, along with mental health peer </a:t>
            </a:r>
            <a:r>
              <a:rPr lang="en-US" dirty="0" smtClean="0"/>
              <a:t>supporters</a:t>
            </a:r>
            <a:endParaRPr lang="en-US" dirty="0"/>
          </a:p>
        </p:txBody>
      </p:sp>
      <p:pic>
        <p:nvPicPr>
          <p:cNvPr id="5" name="Picture 4" descr="Camhpra Logo" title="Camhpra">
            <a:extLst>
              <a:ext uri="{FF2B5EF4-FFF2-40B4-BE49-F238E27FC236}">
                <a16:creationId xmlns:a16="http://schemas.microsoft.com/office/drawing/2014/main" id="{2702A43A-C355-4FA2-80A6-DED48EDD1ED5}"/>
              </a:ext>
            </a:extLst>
          </p:cNvPr>
          <p:cNvPicPr>
            <a:picLocks noChangeAspect="1"/>
          </p:cNvPicPr>
          <p:nvPr/>
        </p:nvPicPr>
        <p:blipFill>
          <a:blip r:embed="rId2"/>
          <a:stretch>
            <a:fillRect/>
          </a:stretch>
        </p:blipFill>
        <p:spPr>
          <a:xfrm>
            <a:off x="9033233" y="1576864"/>
            <a:ext cx="2303360" cy="1252452"/>
          </a:xfrm>
          <a:prstGeom prst="rect">
            <a:avLst/>
          </a:prstGeom>
        </p:spPr>
      </p:pic>
      <p:pic>
        <p:nvPicPr>
          <p:cNvPr id="6" name="Picture 5" descr="Behavioral Health Workforce Development Logo.&#10;&#10;Five arrows pointing up. " title="BHWD">
            <a:extLst>
              <a:ext uri="{FF2B5EF4-FFF2-40B4-BE49-F238E27FC236}">
                <a16:creationId xmlns:a16="http://schemas.microsoft.com/office/drawing/2014/main" id="{8418BB46-BEF3-40A0-AD5C-905551FEAA7B}"/>
              </a:ext>
            </a:extLst>
          </p:cNvPr>
          <p:cNvPicPr>
            <a:picLocks noChangeAspect="1"/>
          </p:cNvPicPr>
          <p:nvPr/>
        </p:nvPicPr>
        <p:blipFill>
          <a:blip r:embed="rId3"/>
          <a:stretch>
            <a:fillRect/>
          </a:stretch>
        </p:blipFill>
        <p:spPr>
          <a:xfrm>
            <a:off x="8985377" y="3059668"/>
            <a:ext cx="2399071" cy="1872693"/>
          </a:xfrm>
          <a:prstGeom prst="rect">
            <a:avLst/>
          </a:prstGeom>
        </p:spPr>
      </p:pic>
    </p:spTree>
    <p:extLst>
      <p:ext uri="{BB962C8B-B14F-4D97-AF65-F5344CB8AC3E}">
        <p14:creationId xmlns:p14="http://schemas.microsoft.com/office/powerpoint/2010/main" val="13924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a:t>
            </a:r>
            <a:r>
              <a:rPr lang="en-US" dirty="0" err="1"/>
              <a:t>Medi</a:t>
            </a:r>
            <a:r>
              <a:rPr lang="en-US" dirty="0"/>
              <a:t>-Cal Peer Support Specialist Certification </a:t>
            </a:r>
            <a:r>
              <a:rPr lang="en-US" dirty="0" smtClean="0"/>
              <a:t>Program</a:t>
            </a:r>
            <a:endParaRPr lang="en-US" dirty="0"/>
          </a:p>
        </p:txBody>
      </p:sp>
      <p:sp>
        <p:nvSpPr>
          <p:cNvPr id="3" name="Content Placeholder 2"/>
          <p:cNvSpPr>
            <a:spLocks noGrp="1"/>
          </p:cNvSpPr>
          <p:nvPr>
            <p:ph idx="1"/>
          </p:nvPr>
        </p:nvSpPr>
        <p:spPr/>
        <p:txBody>
          <a:bodyPr>
            <a:normAutofit fontScale="92500" lnSpcReduction="10000"/>
          </a:bodyPr>
          <a:lstStyle/>
          <a:p>
            <a:pPr marL="0" lvl="0" indent="0">
              <a:lnSpc>
                <a:spcPct val="100000"/>
              </a:lnSpc>
              <a:spcBef>
                <a:spcPts val="0"/>
              </a:spcBef>
              <a:spcAft>
                <a:spcPts val="600"/>
              </a:spcAft>
              <a:buClrTx/>
              <a:buSzTx/>
              <a:buNone/>
            </a:pPr>
            <a:r>
              <a:rPr lang="en-US" sz="2200" b="1" dirty="0">
                <a:solidFill>
                  <a:prstClr val="black"/>
                </a:solidFill>
              </a:rPr>
              <a:t>BHIN 21-041 </a:t>
            </a:r>
            <a:r>
              <a:rPr lang="en-US" sz="2200" dirty="0">
                <a:solidFill>
                  <a:prstClr val="black"/>
                </a:solidFill>
              </a:rPr>
              <a:t>– Established guidelines for county Behavioral Health Departments for the development of </a:t>
            </a:r>
            <a:r>
              <a:rPr lang="en-US" sz="2200" dirty="0" err="1">
                <a:solidFill>
                  <a:prstClr val="black"/>
                </a:solidFill>
              </a:rPr>
              <a:t>Medi</a:t>
            </a:r>
            <a:r>
              <a:rPr lang="en-US" sz="2200" dirty="0">
                <a:solidFill>
                  <a:prstClr val="black"/>
                </a:solidFill>
              </a:rPr>
              <a:t>-Cal Peer Support Specialist (PSS) certification. County Behavioral Health Departments who elect to implement the PSS benefit must follow standards established in the information notice. </a:t>
            </a:r>
          </a:p>
          <a:p>
            <a:pPr marL="800100" lvl="1" indent="-342900">
              <a:lnSpc>
                <a:spcPct val="100000"/>
              </a:lnSpc>
              <a:spcBef>
                <a:spcPts val="0"/>
              </a:spcBef>
              <a:spcAft>
                <a:spcPts val="1200"/>
              </a:spcAft>
              <a:buClrTx/>
              <a:buFont typeface="Arial" panose="020B0604020202020204" pitchFamily="34" charset="0"/>
              <a:buChar char="•"/>
            </a:pPr>
            <a:r>
              <a:rPr lang="en-US" sz="2200" dirty="0">
                <a:solidFill>
                  <a:prstClr val="black"/>
                </a:solidFill>
              </a:rPr>
              <a:t>Provided option for self-representation by counties</a:t>
            </a:r>
          </a:p>
          <a:p>
            <a:pPr marL="800100" lvl="1" indent="-342900">
              <a:lnSpc>
                <a:spcPct val="100000"/>
              </a:lnSpc>
              <a:spcBef>
                <a:spcPts val="0"/>
              </a:spcBef>
              <a:spcAft>
                <a:spcPts val="600"/>
              </a:spcAft>
              <a:buClrTx/>
              <a:buFont typeface="Arial" panose="020B0604020202020204" pitchFamily="34" charset="0"/>
              <a:buChar char="•"/>
            </a:pPr>
            <a:r>
              <a:rPr lang="en-US" sz="2200" dirty="0">
                <a:solidFill>
                  <a:prstClr val="black"/>
                </a:solidFill>
              </a:rPr>
              <a:t>Attached five enclosures: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Standards for initial certification, renewal, lapsed certification, areas of specialization, </a:t>
            </a:r>
            <a:r>
              <a:rPr lang="en-US" sz="2200" dirty="0" err="1">
                <a:solidFill>
                  <a:prstClr val="black"/>
                </a:solidFill>
              </a:rPr>
              <a:t>grandparenting</a:t>
            </a:r>
            <a:r>
              <a:rPr lang="en-US" sz="2200" dirty="0">
                <a:solidFill>
                  <a:prstClr val="black"/>
                </a:solidFill>
              </a:rPr>
              <a:t>, reciprocity, and complaints/corrective actions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Plan submission requirements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Code of Ethics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Practice Guidelines and Supervision Standards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Reporting </a:t>
            </a:r>
            <a:r>
              <a:rPr lang="en-US" sz="2200" dirty="0" smtClean="0">
                <a:solidFill>
                  <a:prstClr val="black"/>
                </a:solidFill>
              </a:rPr>
              <a:t>Requirements</a:t>
            </a:r>
            <a:endParaRPr lang="en-US" sz="2200" dirty="0">
              <a:solidFill>
                <a:prstClr val="black"/>
              </a:solidFill>
            </a:endParaRPr>
          </a:p>
        </p:txBody>
      </p:sp>
    </p:spTree>
    <p:extLst>
      <p:ext uri="{BB962C8B-B14F-4D97-AF65-F5344CB8AC3E}">
        <p14:creationId xmlns:p14="http://schemas.microsoft.com/office/powerpoint/2010/main" val="266743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Basic </a:t>
            </a:r>
            <a:r>
              <a:rPr lang="en-US" dirty="0" smtClean="0"/>
              <a:t>Elements</a:t>
            </a:r>
            <a:endParaRPr lang="en-US" dirty="0"/>
          </a:p>
        </p:txBody>
      </p:sp>
      <p:sp>
        <p:nvSpPr>
          <p:cNvPr id="3" name="Content Placeholder 2"/>
          <p:cNvSpPr>
            <a:spLocks noGrp="1"/>
          </p:cNvSpPr>
          <p:nvPr>
            <p:ph idx="1"/>
          </p:nvPr>
        </p:nvSpPr>
        <p:spPr>
          <a:xfrm>
            <a:off x="849086" y="2114550"/>
            <a:ext cx="7281123" cy="4351338"/>
          </a:xfrm>
        </p:spPr>
        <p:txBody>
          <a:bodyPr/>
          <a:lstStyle/>
          <a:p>
            <a:pPr marL="1257300" lvl="2" indent="-342900">
              <a:buClr>
                <a:schemeClr val="tx1">
                  <a:lumMod val="85000"/>
                  <a:lumOff val="15000"/>
                </a:schemeClr>
              </a:buClr>
              <a:buAutoNum type="arabicPeriod"/>
            </a:pPr>
            <a:r>
              <a:rPr lang="en-US" sz="3600" dirty="0"/>
              <a:t>Established a Code of Ethics</a:t>
            </a:r>
          </a:p>
          <a:p>
            <a:pPr marL="1257300" lvl="2" indent="-342900">
              <a:buAutoNum type="arabicPeriod"/>
            </a:pPr>
            <a:endParaRPr lang="en-US" sz="3600" dirty="0"/>
          </a:p>
          <a:p>
            <a:pPr marL="1257300" lvl="2" indent="-342900">
              <a:buClrTx/>
              <a:buAutoNum type="arabicPeriod"/>
            </a:pPr>
            <a:r>
              <a:rPr lang="en-US" sz="3600" dirty="0"/>
              <a:t>Training Requirements</a:t>
            </a:r>
          </a:p>
          <a:p>
            <a:pPr marL="1257300" lvl="2" indent="-342900">
              <a:buAutoNum type="arabicPeriod"/>
            </a:pPr>
            <a:endParaRPr lang="en-US" sz="3600" dirty="0"/>
          </a:p>
          <a:p>
            <a:pPr marL="1257300" lvl="2" indent="-342900">
              <a:buClrTx/>
              <a:buAutoNum type="arabicPeriod"/>
            </a:pPr>
            <a:r>
              <a:rPr lang="en-US" sz="3600" dirty="0"/>
              <a:t>Certification </a:t>
            </a:r>
            <a:r>
              <a:rPr lang="en-US" sz="3600" dirty="0" smtClean="0"/>
              <a:t>Exam</a:t>
            </a:r>
            <a:endParaRPr lang="en-US" sz="3600" dirty="0"/>
          </a:p>
        </p:txBody>
      </p:sp>
      <p:pic>
        <p:nvPicPr>
          <p:cNvPr id="4" name="Picture 3" descr="Man figure with a stack of five stones adding sixth stone to the stack. &#10;&#10;" title="Figure standing by stack of stones">
            <a:extLst>
              <a:ext uri="{FF2B5EF4-FFF2-40B4-BE49-F238E27FC236}">
                <a16:creationId xmlns:a16="http://schemas.microsoft.com/office/drawing/2014/main" id="{7841FED9-FC8D-4256-AABC-43BBE50EB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487" y="849028"/>
            <a:ext cx="6858000" cy="6858000"/>
          </a:xfrm>
          <a:prstGeom prst="rect">
            <a:avLst/>
          </a:prstGeom>
        </p:spPr>
      </p:pic>
      <p:sp>
        <p:nvSpPr>
          <p:cNvPr id="5" name="TextBox 4"/>
          <p:cNvSpPr txBox="1"/>
          <p:nvPr/>
        </p:nvSpPr>
        <p:spPr>
          <a:xfrm>
            <a:off x="178904" y="6465888"/>
            <a:ext cx="4651513"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1 – BHIN-22-041</a:t>
            </a:r>
          </a:p>
        </p:txBody>
      </p:sp>
    </p:spTree>
    <p:extLst>
      <p:ext uri="{BB962C8B-B14F-4D97-AF65-F5344CB8AC3E}">
        <p14:creationId xmlns:p14="http://schemas.microsoft.com/office/powerpoint/2010/main" val="2908466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bc34b3-1921-46c7-8c7a-d18363374b4b">
      <Value>11</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Community Services</TermName>
          <TermId xmlns="http://schemas.microsoft.com/office/infopath/2007/PartnerControls">c23dee46-a4de-4c29-8bbc-79830d9e7d7c</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DHCSDOC-1797567310-5191</_dlc_DocId>
    <_dlc_DocIdUrl xmlns="69bc34b3-1921-46c7-8c7a-d18363374b4b">
      <Url>https://dhcscagovauthoring/_layouts/15/DocIdRedir.aspx?ID=DHCSDOC-1797567310-5191</Url>
      <Description>DHCSDOC-1797567310-5191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e010d2b10ad45bd5e3805be7a36056ef">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0D0E51D-0E84-4BC2-A0D3-496D6720043A}">
  <ds:schemaRefs>
    <ds:schemaRef ds:uri="http://www.w3.org/XML/1998/namespace"/>
    <ds:schemaRef ds:uri="http://schemas.microsoft.com/office/infopath/2007/PartnerControls"/>
    <ds:schemaRef ds:uri="08b51a6c-15c5-468c-9d03-3812a6e79002"/>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bdde9dca-b655-4c82-9756-0719d4cc3ad5"/>
    <ds:schemaRef ds:uri="http://purl.org/dc/dcmitype/"/>
    <ds:schemaRef ds:uri="http://purl.org/dc/terms/"/>
  </ds:schemaRefs>
</ds:datastoreItem>
</file>

<file path=customXml/itemProps2.xml><?xml version="1.0" encoding="utf-8"?>
<ds:datastoreItem xmlns:ds="http://schemas.openxmlformats.org/officeDocument/2006/customXml" ds:itemID="{965E1706-F84D-4615-A472-EE023170AB7F}">
  <ds:schemaRefs>
    <ds:schemaRef ds:uri="http://schemas.microsoft.com/sharepoint/v3/contenttype/forms"/>
  </ds:schemaRefs>
</ds:datastoreItem>
</file>

<file path=customXml/itemProps3.xml><?xml version="1.0" encoding="utf-8"?>
<ds:datastoreItem xmlns:ds="http://schemas.openxmlformats.org/officeDocument/2006/customXml" ds:itemID="{FFD85821-B4A5-49C2-8147-BF91EAB3A8E6}"/>
</file>

<file path=customXml/itemProps4.xml><?xml version="1.0" encoding="utf-8"?>
<ds:datastoreItem xmlns:ds="http://schemas.openxmlformats.org/officeDocument/2006/customXml" ds:itemID="{5B3F94A8-CD61-4799-9D6D-3A85F7D5BFCF}"/>
</file>

<file path=docProps/app.xml><?xml version="1.0" encoding="utf-8"?>
<Properties xmlns="http://schemas.openxmlformats.org/officeDocument/2006/extended-properties" xmlns:vt="http://schemas.openxmlformats.org/officeDocument/2006/docPropsVTypes">
  <Template/>
  <TotalTime>24716</TotalTime>
  <Words>2268</Words>
  <Application>Microsoft Office PowerPoint</Application>
  <PresentationFormat>Widescreen</PresentationFormat>
  <Paragraphs>296</Paragraphs>
  <Slides>32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Segoe UI</vt:lpstr>
      <vt:lpstr>Times New Roman</vt:lpstr>
      <vt:lpstr>Wingdings</vt:lpstr>
      <vt:lpstr>Office Theme</vt:lpstr>
      <vt:lpstr>How to Become a Medi-Cal Peer Support Specialist</vt:lpstr>
      <vt:lpstr>Public Health Emergency (PHE) Unwinding</vt:lpstr>
      <vt:lpstr>DHCS PHE Unwind Communications Strategy</vt:lpstr>
      <vt:lpstr>Featured Presenters</vt:lpstr>
      <vt:lpstr>Agenda</vt:lpstr>
      <vt:lpstr>Recent Timeline for  Senate Bill 803 (SB803)</vt:lpstr>
      <vt:lpstr>Peer Empowerment Partnership</vt:lpstr>
      <vt:lpstr>Guidelines for Medi-Cal Peer Support Specialist Certification Program</vt:lpstr>
      <vt:lpstr>Three Basic Elements</vt:lpstr>
      <vt:lpstr>Code of Ethics</vt:lpstr>
      <vt:lpstr>Training</vt:lpstr>
      <vt:lpstr>Certification Exam</vt:lpstr>
      <vt:lpstr>Other Guidelines</vt:lpstr>
      <vt:lpstr>County Reciprocity</vt:lpstr>
      <vt:lpstr>Medi-Cal Peer Support Specialist Implementation </vt:lpstr>
      <vt:lpstr>Certification Requirements</vt:lpstr>
      <vt:lpstr>Requirements for Certification</vt:lpstr>
      <vt:lpstr> Grandparenting/Legacy The first wave of certification</vt:lpstr>
      <vt:lpstr>Grandparenting/Legacy Process</vt:lpstr>
      <vt:lpstr>Work Experience</vt:lpstr>
      <vt:lpstr>Training Requirements</vt:lpstr>
      <vt:lpstr>Three Letters of Recommendation</vt:lpstr>
      <vt:lpstr>Initial Certification The second wave of certification</vt:lpstr>
      <vt:lpstr>Initial Certification</vt:lpstr>
      <vt:lpstr>Initial Certification Continued</vt:lpstr>
      <vt:lpstr>Approved Training Entities with Intended Contracts</vt:lpstr>
      <vt:lpstr>Exam</vt:lpstr>
      <vt:lpstr>How to Apply</vt:lpstr>
      <vt:lpstr>A Last Few Words</vt:lpstr>
      <vt:lpstr>Peer Empowerment Partnership Regional Trainers</vt:lpstr>
      <vt:lpstr>CalMHSA </vt:lpstr>
      <vt:lpstr>Questions</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How-to-Become-a-Medi-Cal-Peer-Suppor-Specialists-5-10-22</dc:title>
  <dc:creator>Tkachuk, Katie (DIR-OC) @ DHCS</dc:creator>
  <cp:keywords/>
  <cp:lastModifiedBy>Vue, Yee@DHCS</cp:lastModifiedBy>
  <cp:revision>459</cp:revision>
  <cp:lastPrinted>2019-09-18T16:04:03Z</cp:lastPrinted>
  <dcterms:created xsi:type="dcterms:W3CDTF">2018-04-04T17:42:31Z</dcterms:created>
  <dcterms:modified xsi:type="dcterms:W3CDTF">2022-05-13T20:18:41Z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_dlc_DocIdItemGuid">
    <vt:lpwstr>b1a845c0-56b7-406e-bd45-84e64bada767</vt:lpwstr>
  </property>
  <property fmtid="{D5CDD505-2E9C-101B-9397-08002B2CF9AE}" pid="4" name="Division">
    <vt:lpwstr>11;#Community Services|c23dee46-a4de-4c29-8bbc-79830d9e7d7c</vt:lpwstr>
  </property>
</Properties>
</file>