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diagrams/data7.xml" ContentType="application/vnd.openxmlformats-officedocument.drawingml.diagramData+xml"/>
  <Override PartName="/ppt/diagrams/data2.xml" ContentType="application/vnd.openxmlformats-officedocument.drawingml.diagramData+xml"/>
  <Override PartName="/ppt/diagrams/data8.xml" ContentType="application/vnd.openxmlformats-officedocument.drawingml.diagramData+xml"/>
  <Override PartName="/ppt/diagrams/data9.xml" ContentType="application/vnd.openxmlformats-officedocument.drawingml.diagramData+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diagrams/data10.xml" ContentType="application/vnd.openxmlformats-officedocument.drawingml.diagramData+xml"/>
  <Override PartName="/ppt/diagrams/data11.xml" ContentType="application/vnd.openxmlformats-officedocument.drawingml.diagramData+xml"/>
  <Override PartName="/ppt/diagrams/data12.xml" ContentType="application/vnd.openxmlformats-officedocument.drawingml.diagramData+xml"/>
  <Override PartName="/ppt/diagrams/data3.xml" ContentType="application/vnd.openxmlformats-officedocument.drawingml.diagramData+xml"/>
  <Override PartName="/ppt/diagrams/data1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ata1.xml" ContentType="application/vnd.openxmlformats-officedocument.drawingml.diagramData+xml"/>
  <Override PartName="/ppt/slideLayouts/slideLayout1.xml" ContentType="application/vnd.openxmlformats-officedocument.presentationml.slideLayou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slideMasters/slideMaster1.xml" ContentType="application/vnd.openxmlformats-officedocument.presentationml.slideMaster+xml"/>
  <Override PartName="/ppt/notesSlides/notesSlide12.xml" ContentType="application/vnd.openxmlformats-officedocument.presentationml.notesSlide+xml"/>
  <Override PartName="/ppt/notesSlides/notesSlide18.xml" ContentType="application/vnd.openxmlformats-officedocument.presentationml.notesSlide+xml"/>
  <Override PartName="/ppt/notesSlides/notesSlide13.xml" ContentType="application/vnd.openxmlformats-officedocument.presentationml.notesSlide+xml"/>
  <Override PartName="/ppt/notesSlides/notesSlide2.xml" ContentType="application/vnd.openxmlformats-officedocument.presentationml.notesSlid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xml" ContentType="application/vnd.openxmlformats-officedocument.presentationml.notesSlide+xml"/>
  <Override PartName="/ppt/notesSlides/notesSlide11.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17.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ommentAuthors.xml" ContentType="application/vnd.openxmlformats-officedocument.presentationml.commentAuthors+xml"/>
  <Override PartName="/ppt/diagrams/layout10.xml" ContentType="application/vnd.openxmlformats-officedocument.drawingml.diagramLayout+xml"/>
  <Override PartName="/ppt/diagrams/colors10.xml" ContentType="application/vnd.openxmlformats-officedocument.drawingml.diagramColors+xml"/>
  <Override PartName="/ppt/diagrams/drawing10.xml" ContentType="application/vnd.ms-office.drawingml.diagramDrawing+xml"/>
  <Override PartName="/ppt/diagrams/drawing13.xml" ContentType="application/vnd.ms-office.drawingml.diagramDrawing+xml"/>
  <Override PartName="/ppt/diagrams/colors8.xml" ContentType="application/vnd.openxmlformats-officedocument.drawingml.diagramColors+xml"/>
  <Override PartName="/ppt/diagrams/layout11.xml" ContentType="application/vnd.openxmlformats-officedocument.drawingml.diagram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diagrams/quickStyle11.xml" ContentType="application/vnd.openxmlformats-officedocument.drawingml.diagramStyle+xml"/>
  <Override PartName="/ppt/diagrams/quickStyle6.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theme/theme1.xml" ContentType="application/vnd.openxmlformats-officedocument.theme+xml"/>
  <Override PartName="/ppt/diagrams/layout13.xml" ContentType="application/vnd.openxmlformats-officedocument.drawingml.diagramLayout+xml"/>
  <Override PartName="/ppt/theme/theme2.xml" ContentType="application/vnd.openxmlformats-officedocument.theme+xml"/>
  <Override PartName="/ppt/theme/theme3.xml" ContentType="application/vnd.openxmlformats-officedocument.theme+xml"/>
  <Override PartName="/ppt/diagrams/drawing8.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layout6.xml" ContentType="application/vnd.openxmlformats-officedocument.drawingml.diagramLayout+xml"/>
  <Override PartName="/ppt/diagrams/quickStyle10.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layout7.xml" ContentType="application/vnd.openxmlformats-officedocument.drawingml.diagramLayout+xml"/>
  <Override PartName="/ppt/diagrams/quickStyle7.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layout12.xml" ContentType="application/vnd.openxmlformats-officedocument.drawingml.diagramLayout+xml"/>
  <Override PartName="/ppt/diagrams/quickStyle12.xml" ContentType="application/vnd.openxmlformats-officedocument.drawingml.diagramStyle+xml"/>
  <Override PartName="/ppt/diagrams/drawing7.xml" ContentType="application/vnd.ms-office.drawingml.diagramDrawing+xml"/>
  <Override PartName="/ppt/diagrams/layout8.xml" ContentType="application/vnd.openxmlformats-officedocument.drawingml.diagramLayout+xml"/>
  <Override PartName="/ppt/diagrams/drawing4.xml" ContentType="application/vnd.ms-office.drawingml.diagramDrawing+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colors7.xml" ContentType="application/vnd.openxmlformats-officedocument.drawingml.diagramColors+xml"/>
  <Override PartName="/ppt/diagrams/drawing9.xml" ContentType="application/vnd.ms-office.drawingml.diagramDrawing+xml"/>
  <Override PartName="/ppt/diagrams/quickStyle13.xml" ContentType="application/vnd.openxmlformats-officedocument.drawingml.diagramStyle+xml"/>
  <Override PartName="/ppt/diagrams/colors13.xml" ContentType="application/vnd.openxmlformats-officedocument.drawingml.diagramColors+xml"/>
  <Override PartName="/ppt/diagrams/quickStyle8.xml" ContentType="application/vnd.openxmlformats-officedocument.drawingml.diagramStyl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tags/tag1.xml" ContentType="application/vnd.openxmlformats-officedocument.presentationml.tags+xml"/>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4514" r:id="rId5"/>
  </p:sldMasterIdLst>
  <p:notesMasterIdLst>
    <p:notesMasterId r:id="rId28"/>
  </p:notesMasterIdLst>
  <p:handoutMasterIdLst>
    <p:handoutMasterId r:id="rId29"/>
  </p:handoutMasterIdLst>
  <p:sldIdLst>
    <p:sldId id="346" r:id="rId6"/>
    <p:sldId id="348" r:id="rId7"/>
    <p:sldId id="377" r:id="rId8"/>
    <p:sldId id="347" r:id="rId9"/>
    <p:sldId id="349" r:id="rId10"/>
    <p:sldId id="352" r:id="rId11"/>
    <p:sldId id="370" r:id="rId12"/>
    <p:sldId id="374" r:id="rId13"/>
    <p:sldId id="375" r:id="rId14"/>
    <p:sldId id="368" r:id="rId15"/>
    <p:sldId id="354" r:id="rId16"/>
    <p:sldId id="355" r:id="rId17"/>
    <p:sldId id="382" r:id="rId18"/>
    <p:sldId id="383" r:id="rId19"/>
    <p:sldId id="384" r:id="rId20"/>
    <p:sldId id="385" r:id="rId21"/>
    <p:sldId id="369" r:id="rId22"/>
    <p:sldId id="371" r:id="rId23"/>
    <p:sldId id="372" r:id="rId24"/>
    <p:sldId id="350" r:id="rId25"/>
    <p:sldId id="351" r:id="rId26"/>
    <p:sldId id="373" r:id="rId27"/>
  </p:sldIdLst>
  <p:sldSz cx="9144000" cy="6858000" type="screen4x3"/>
  <p:notesSz cx="6881813" cy="9296400"/>
  <p:custDataLst>
    <p:tags r:id="rId30"/>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Section 1115 Waiver Renewal" id="{69C436AD-AE60-4AAE-9C98-23D787D11460}">
          <p14:sldIdLst>
            <p14:sldId id="346"/>
            <p14:sldId id="348"/>
            <p14:sldId id="377"/>
            <p14:sldId id="347"/>
            <p14:sldId id="349"/>
            <p14:sldId id="352"/>
            <p14:sldId id="370"/>
            <p14:sldId id="374"/>
            <p14:sldId id="375"/>
            <p14:sldId id="368"/>
            <p14:sldId id="354"/>
            <p14:sldId id="355"/>
            <p14:sldId id="382"/>
            <p14:sldId id="383"/>
            <p14:sldId id="384"/>
            <p14:sldId id="385"/>
            <p14:sldId id="369"/>
            <p14:sldId id="371"/>
            <p14:sldId id="372"/>
            <p14:sldId id="350"/>
            <p14:sldId id="351"/>
            <p14:sldId id="37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5">
          <p15:clr>
            <a:srgbClr val="A4A3A4"/>
          </p15:clr>
        </p15:guide>
        <p15:guide id="2" pos="2199">
          <p15:clr>
            <a:srgbClr val="A4A3A4"/>
          </p15:clr>
        </p15:guide>
        <p15:guide id="3" orient="horz" pos="2929">
          <p15:clr>
            <a:srgbClr val="A4A3A4"/>
          </p15:clr>
        </p15:guide>
        <p15:guide id="4" pos="2167">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4E80"/>
    <a:srgbClr val="806081"/>
    <a:srgbClr val="845789"/>
    <a:srgbClr val="33CC33"/>
    <a:srgbClr val="A185FB"/>
    <a:srgbClr val="CCFFCC"/>
    <a:srgbClr val="CCCCFF"/>
    <a:srgbClr val="99CC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56" autoAdjust="0"/>
    <p:restoredTop sz="74847" autoAdjust="0"/>
  </p:normalViewPr>
  <p:slideViewPr>
    <p:cSldViewPr>
      <p:cViewPr varScale="1">
        <p:scale>
          <a:sx n="54" d="100"/>
          <a:sy n="54" d="100"/>
        </p:scale>
        <p:origin x="732" y="72"/>
      </p:cViewPr>
      <p:guideLst>
        <p:guide orient="horz" pos="2160"/>
        <p:guide pos="2880"/>
      </p:guideLst>
    </p:cSldViewPr>
  </p:slideViewPr>
  <p:outlineViewPr>
    <p:cViewPr>
      <p:scale>
        <a:sx n="33" d="100"/>
        <a:sy n="33" d="100"/>
      </p:scale>
      <p:origin x="0" y="1962"/>
    </p:cViewPr>
  </p:outlineViewPr>
  <p:notesTextViewPr>
    <p:cViewPr>
      <p:scale>
        <a:sx n="100" d="100"/>
        <a:sy n="100" d="100"/>
      </p:scale>
      <p:origin x="0" y="0"/>
    </p:cViewPr>
  </p:notesTextViewPr>
  <p:sorterViewPr>
    <p:cViewPr>
      <p:scale>
        <a:sx n="90" d="100"/>
        <a:sy n="90" d="100"/>
      </p:scale>
      <p:origin x="0" y="234"/>
    </p:cViewPr>
  </p:sorterViewPr>
  <p:notesViewPr>
    <p:cSldViewPr>
      <p:cViewPr varScale="1">
        <p:scale>
          <a:sx n="81" d="100"/>
          <a:sy n="81" d="100"/>
        </p:scale>
        <p:origin x="-2082" y="-96"/>
      </p:cViewPr>
      <p:guideLst>
        <p:guide orient="horz" pos="2925"/>
        <p:guide pos="2199"/>
        <p:guide orient="horz" pos="2929"/>
        <p:guide pos="2167"/>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36" Type="http://schemas.openxmlformats.org/officeDocument/2006/relationships/customXml" Target="../customXml/item5.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commentAuthors" Target="commentAuthors.xml"/><Relationship Id="rId35" Type="http://schemas.openxmlformats.org/officeDocument/2006/relationships/tableStyles" Target="tableStyles.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tags" Target="tags/tag1.xml"/><Relationship Id="rId8"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B554F5-0537-4203-985A-5CCF15CF2116}" type="doc">
      <dgm:prSet loTypeId="urn:microsoft.com/office/officeart/2008/layout/LinedList" loCatId="list" qsTypeId="urn:microsoft.com/office/officeart/2005/8/quickstyle/simple1" qsCatId="simple" csTypeId="urn:microsoft.com/office/officeart/2005/8/colors/accent6_5" csCatId="accent6" phldr="1"/>
      <dgm:spPr/>
      <dgm:t>
        <a:bodyPr/>
        <a:lstStyle/>
        <a:p>
          <a:endParaRPr lang="en-US"/>
        </a:p>
      </dgm:t>
    </dgm:pt>
    <dgm:pt modelId="{41CD5984-C015-4BBE-9FD0-F2EC98D9F43E}">
      <dgm:prSet/>
      <dgm:spPr/>
      <dgm:t>
        <a:bodyPr/>
        <a:lstStyle/>
        <a:p>
          <a:pPr rtl="0"/>
          <a:r>
            <a:rPr lang="en-US" dirty="0"/>
            <a:t>Allow states flexibility to design demonstration projects that promote the objectives of the Medicaid program</a:t>
          </a:r>
        </a:p>
      </dgm:t>
      <dgm:extLst>
        <a:ext uri="{E40237B7-FDA0-4F09-8148-C483321AD2D9}">
          <dgm14:cNvPr xmlns:dgm14="http://schemas.microsoft.com/office/drawing/2010/diagram" id="0" name="" descr="Allow states flexibility to design demonstration projects that promote the objectives of the Medicaid program&#10;Demonstrations are typically approved for five years; states may submit request for renewal for 3 -5 years&#10;Must be budget neutral &#10;" title="1115 Waivers"/>
        </a:ext>
      </dgm:extLst>
    </dgm:pt>
    <dgm:pt modelId="{B35FFD42-E175-4046-A176-E62592AFC961}" type="parTrans" cxnId="{A180AB18-28FA-46DF-B5C9-0234BDFE168F}">
      <dgm:prSet/>
      <dgm:spPr/>
      <dgm:t>
        <a:bodyPr/>
        <a:lstStyle/>
        <a:p>
          <a:endParaRPr lang="en-US"/>
        </a:p>
      </dgm:t>
    </dgm:pt>
    <dgm:pt modelId="{BF6CB45A-49D3-44B2-AE8D-4AE0D62E85D5}" type="sibTrans" cxnId="{A180AB18-28FA-46DF-B5C9-0234BDFE168F}">
      <dgm:prSet/>
      <dgm:spPr/>
      <dgm:t>
        <a:bodyPr/>
        <a:lstStyle/>
        <a:p>
          <a:endParaRPr lang="en-US"/>
        </a:p>
      </dgm:t>
    </dgm:pt>
    <dgm:pt modelId="{7D72C7E6-C729-44E1-B7DE-AA203FA00A86}">
      <dgm:prSet/>
      <dgm:spPr/>
      <dgm:t>
        <a:bodyPr/>
        <a:lstStyle/>
        <a:p>
          <a:pPr rtl="0"/>
          <a:r>
            <a:rPr lang="en-US" dirty="0"/>
            <a:t>Demonstrations are typically approved for five years; states may submit request for renewal for 3 -5 years</a:t>
          </a:r>
        </a:p>
      </dgm:t>
      <dgm:extLst>
        <a:ext uri="{E40237B7-FDA0-4F09-8148-C483321AD2D9}">
          <dgm14:cNvPr xmlns:dgm14="http://schemas.microsoft.com/office/drawing/2010/diagram" id="0" name="" descr="Allow states flexibility to design demonstration projects that promote the objectives of the Medicaid program&#10;Demonstrations are typically approved for five years; states may submit request for renewal for 3 -5 years&#10;Must be budget neutral &#10;" title="1115 Waivers"/>
        </a:ext>
      </dgm:extLst>
    </dgm:pt>
    <dgm:pt modelId="{1BEABF93-F719-44F2-8A6E-C333C946FD1F}" type="parTrans" cxnId="{0D5948D8-253B-4127-A723-EBA7EE4A1DC2}">
      <dgm:prSet/>
      <dgm:spPr/>
      <dgm:t>
        <a:bodyPr/>
        <a:lstStyle/>
        <a:p>
          <a:endParaRPr lang="en-US"/>
        </a:p>
      </dgm:t>
    </dgm:pt>
    <dgm:pt modelId="{7620B293-B9DB-4C48-A0CB-95382A438EB2}" type="sibTrans" cxnId="{0D5948D8-253B-4127-A723-EBA7EE4A1DC2}">
      <dgm:prSet/>
      <dgm:spPr/>
      <dgm:t>
        <a:bodyPr/>
        <a:lstStyle/>
        <a:p>
          <a:endParaRPr lang="en-US"/>
        </a:p>
      </dgm:t>
    </dgm:pt>
    <dgm:pt modelId="{32E34E12-2B70-4F7A-A7A4-633A542D77C3}">
      <dgm:prSet/>
      <dgm:spPr/>
      <dgm:t>
        <a:bodyPr/>
        <a:lstStyle/>
        <a:p>
          <a:pPr rtl="0"/>
          <a:r>
            <a:rPr lang="en-US" dirty="0"/>
            <a:t>Must be budget neutral </a:t>
          </a:r>
        </a:p>
      </dgm:t>
      <dgm:extLst>
        <a:ext uri="{E40237B7-FDA0-4F09-8148-C483321AD2D9}">
          <dgm14:cNvPr xmlns:dgm14="http://schemas.microsoft.com/office/drawing/2010/diagram" id="0" name="" descr="Allow states flexibility to design demonstration projects that promote the objectives of the Medicaid program&#10;Demonstrations are typically approved for five years; states may submit request for renewal for 3 -5 years&#10;Must be budget neutral &#10;" title="1115 Waivers"/>
        </a:ext>
      </dgm:extLst>
    </dgm:pt>
    <dgm:pt modelId="{3948D072-3387-4E51-AAC7-705127BB7A61}" type="parTrans" cxnId="{073A3C44-43CE-442B-9D85-68FD16763C51}">
      <dgm:prSet/>
      <dgm:spPr/>
      <dgm:t>
        <a:bodyPr/>
        <a:lstStyle/>
        <a:p>
          <a:endParaRPr lang="en-US"/>
        </a:p>
      </dgm:t>
    </dgm:pt>
    <dgm:pt modelId="{0D5B616E-BA3C-4BD1-8DF4-B0A34F86C93E}" type="sibTrans" cxnId="{073A3C44-43CE-442B-9D85-68FD16763C51}">
      <dgm:prSet/>
      <dgm:spPr/>
      <dgm:t>
        <a:bodyPr/>
        <a:lstStyle/>
        <a:p>
          <a:endParaRPr lang="en-US"/>
        </a:p>
      </dgm:t>
    </dgm:pt>
    <dgm:pt modelId="{1FD4A372-C1F4-49CA-8880-BD7125FEC7CB}" type="pres">
      <dgm:prSet presAssocID="{71B554F5-0537-4203-985A-5CCF15CF2116}" presName="vert0" presStyleCnt="0">
        <dgm:presLayoutVars>
          <dgm:dir/>
          <dgm:animOne val="branch"/>
          <dgm:animLvl val="lvl"/>
        </dgm:presLayoutVars>
      </dgm:prSet>
      <dgm:spPr/>
    </dgm:pt>
    <dgm:pt modelId="{FADA2001-03F7-4564-B22A-98D4F911031B}" type="pres">
      <dgm:prSet presAssocID="{41CD5984-C015-4BBE-9FD0-F2EC98D9F43E}" presName="thickLine" presStyleLbl="alignNode1" presStyleIdx="0" presStyleCnt="3"/>
      <dgm:spPr/>
    </dgm:pt>
    <dgm:pt modelId="{6B487661-CA31-4E3B-A253-FBC28E889042}" type="pres">
      <dgm:prSet presAssocID="{41CD5984-C015-4BBE-9FD0-F2EC98D9F43E}" presName="horz1" presStyleCnt="0"/>
      <dgm:spPr/>
    </dgm:pt>
    <dgm:pt modelId="{A708A900-FE12-4474-96C5-58EE2488E581}" type="pres">
      <dgm:prSet presAssocID="{41CD5984-C015-4BBE-9FD0-F2EC98D9F43E}" presName="tx1" presStyleLbl="revTx" presStyleIdx="0" presStyleCnt="3"/>
      <dgm:spPr/>
    </dgm:pt>
    <dgm:pt modelId="{17910171-C34A-41F0-9BEC-A63AC95B14EA}" type="pres">
      <dgm:prSet presAssocID="{41CD5984-C015-4BBE-9FD0-F2EC98D9F43E}" presName="vert1" presStyleCnt="0"/>
      <dgm:spPr/>
    </dgm:pt>
    <dgm:pt modelId="{2F772030-94BC-4B93-B2A3-13463650E144}" type="pres">
      <dgm:prSet presAssocID="{7D72C7E6-C729-44E1-B7DE-AA203FA00A86}" presName="thickLine" presStyleLbl="alignNode1" presStyleIdx="1" presStyleCnt="3"/>
      <dgm:spPr/>
    </dgm:pt>
    <dgm:pt modelId="{1A3453B8-2B4F-4A9C-BDF9-3B342767861D}" type="pres">
      <dgm:prSet presAssocID="{7D72C7E6-C729-44E1-B7DE-AA203FA00A86}" presName="horz1" presStyleCnt="0"/>
      <dgm:spPr/>
    </dgm:pt>
    <dgm:pt modelId="{E65160AA-44F0-4F19-A2E8-DA0421343CEA}" type="pres">
      <dgm:prSet presAssocID="{7D72C7E6-C729-44E1-B7DE-AA203FA00A86}" presName="tx1" presStyleLbl="revTx" presStyleIdx="1" presStyleCnt="3"/>
      <dgm:spPr/>
    </dgm:pt>
    <dgm:pt modelId="{E84E381C-FDB3-4EC2-8EDA-2E3E39675D1E}" type="pres">
      <dgm:prSet presAssocID="{7D72C7E6-C729-44E1-B7DE-AA203FA00A86}" presName="vert1" presStyleCnt="0"/>
      <dgm:spPr/>
    </dgm:pt>
    <dgm:pt modelId="{590CE8E6-63FD-4A63-9E34-B7A2AFC284A2}" type="pres">
      <dgm:prSet presAssocID="{32E34E12-2B70-4F7A-A7A4-633A542D77C3}" presName="thickLine" presStyleLbl="alignNode1" presStyleIdx="2" presStyleCnt="3"/>
      <dgm:spPr/>
    </dgm:pt>
    <dgm:pt modelId="{F7D01EDE-6838-495E-BF61-87D5804348CB}" type="pres">
      <dgm:prSet presAssocID="{32E34E12-2B70-4F7A-A7A4-633A542D77C3}" presName="horz1" presStyleCnt="0"/>
      <dgm:spPr/>
    </dgm:pt>
    <dgm:pt modelId="{63F8C246-9D88-4670-A09D-F07C7597CD75}" type="pres">
      <dgm:prSet presAssocID="{32E34E12-2B70-4F7A-A7A4-633A542D77C3}" presName="tx1" presStyleLbl="revTx" presStyleIdx="2" presStyleCnt="3"/>
      <dgm:spPr/>
    </dgm:pt>
    <dgm:pt modelId="{55B5CAAE-E6E6-4C98-91BF-381CD4FDCA89}" type="pres">
      <dgm:prSet presAssocID="{32E34E12-2B70-4F7A-A7A4-633A542D77C3}" presName="vert1" presStyleCnt="0"/>
      <dgm:spPr/>
    </dgm:pt>
  </dgm:ptLst>
  <dgm:cxnLst>
    <dgm:cxn modelId="{A180AB18-28FA-46DF-B5C9-0234BDFE168F}" srcId="{71B554F5-0537-4203-985A-5CCF15CF2116}" destId="{41CD5984-C015-4BBE-9FD0-F2EC98D9F43E}" srcOrd="0" destOrd="0" parTransId="{B35FFD42-E175-4046-A176-E62592AFC961}" sibTransId="{BF6CB45A-49D3-44B2-AE8D-4AE0D62E85D5}"/>
    <dgm:cxn modelId="{17703E63-F495-4BF0-8ADA-CF83BA7F723A}" type="presOf" srcId="{41CD5984-C015-4BBE-9FD0-F2EC98D9F43E}" destId="{A708A900-FE12-4474-96C5-58EE2488E581}" srcOrd="0" destOrd="0" presId="urn:microsoft.com/office/officeart/2008/layout/LinedList"/>
    <dgm:cxn modelId="{073A3C44-43CE-442B-9D85-68FD16763C51}" srcId="{71B554F5-0537-4203-985A-5CCF15CF2116}" destId="{32E34E12-2B70-4F7A-A7A4-633A542D77C3}" srcOrd="2" destOrd="0" parTransId="{3948D072-3387-4E51-AAC7-705127BB7A61}" sibTransId="{0D5B616E-BA3C-4BD1-8DF4-B0A34F86C93E}"/>
    <dgm:cxn modelId="{3F346D51-5E38-4B68-8F76-2E3229A602BA}" type="presOf" srcId="{7D72C7E6-C729-44E1-B7DE-AA203FA00A86}" destId="{E65160AA-44F0-4F19-A2E8-DA0421343CEA}" srcOrd="0" destOrd="0" presId="urn:microsoft.com/office/officeart/2008/layout/LinedList"/>
    <dgm:cxn modelId="{032D955A-233A-407F-B23F-3417A9A6F3B2}" type="presOf" srcId="{32E34E12-2B70-4F7A-A7A4-633A542D77C3}" destId="{63F8C246-9D88-4670-A09D-F07C7597CD75}" srcOrd="0" destOrd="0" presId="urn:microsoft.com/office/officeart/2008/layout/LinedList"/>
    <dgm:cxn modelId="{0D5948D8-253B-4127-A723-EBA7EE4A1DC2}" srcId="{71B554F5-0537-4203-985A-5CCF15CF2116}" destId="{7D72C7E6-C729-44E1-B7DE-AA203FA00A86}" srcOrd="1" destOrd="0" parTransId="{1BEABF93-F719-44F2-8A6E-C333C946FD1F}" sibTransId="{7620B293-B9DB-4C48-A0CB-95382A438EB2}"/>
    <dgm:cxn modelId="{FE11FEEE-B730-45C3-BD73-174B5C94312B}" type="presOf" srcId="{71B554F5-0537-4203-985A-5CCF15CF2116}" destId="{1FD4A372-C1F4-49CA-8880-BD7125FEC7CB}" srcOrd="0" destOrd="0" presId="urn:microsoft.com/office/officeart/2008/layout/LinedList"/>
    <dgm:cxn modelId="{E1F1A529-5A30-42E7-B8AA-22EB0044AD8E}" type="presParOf" srcId="{1FD4A372-C1F4-49CA-8880-BD7125FEC7CB}" destId="{FADA2001-03F7-4564-B22A-98D4F911031B}" srcOrd="0" destOrd="0" presId="urn:microsoft.com/office/officeart/2008/layout/LinedList"/>
    <dgm:cxn modelId="{36E80F55-3B1B-4259-8279-65ABC58A41C7}" type="presParOf" srcId="{1FD4A372-C1F4-49CA-8880-BD7125FEC7CB}" destId="{6B487661-CA31-4E3B-A253-FBC28E889042}" srcOrd="1" destOrd="0" presId="urn:microsoft.com/office/officeart/2008/layout/LinedList"/>
    <dgm:cxn modelId="{E601D7E0-8AFB-4D6F-884A-AD0956C0DB08}" type="presParOf" srcId="{6B487661-CA31-4E3B-A253-FBC28E889042}" destId="{A708A900-FE12-4474-96C5-58EE2488E581}" srcOrd="0" destOrd="0" presId="urn:microsoft.com/office/officeart/2008/layout/LinedList"/>
    <dgm:cxn modelId="{52DA99E4-5CC2-4716-B8C4-56F94C9DFC93}" type="presParOf" srcId="{6B487661-CA31-4E3B-A253-FBC28E889042}" destId="{17910171-C34A-41F0-9BEC-A63AC95B14EA}" srcOrd="1" destOrd="0" presId="urn:microsoft.com/office/officeart/2008/layout/LinedList"/>
    <dgm:cxn modelId="{52758268-E542-4DBA-BDBF-5D9052FFA571}" type="presParOf" srcId="{1FD4A372-C1F4-49CA-8880-BD7125FEC7CB}" destId="{2F772030-94BC-4B93-B2A3-13463650E144}" srcOrd="2" destOrd="0" presId="urn:microsoft.com/office/officeart/2008/layout/LinedList"/>
    <dgm:cxn modelId="{9785D034-B92F-49DF-8C91-5F83558D62E4}" type="presParOf" srcId="{1FD4A372-C1F4-49CA-8880-BD7125FEC7CB}" destId="{1A3453B8-2B4F-4A9C-BDF9-3B342767861D}" srcOrd="3" destOrd="0" presId="urn:microsoft.com/office/officeart/2008/layout/LinedList"/>
    <dgm:cxn modelId="{772ADF89-6C60-4D8A-93E3-340EE47FCC6A}" type="presParOf" srcId="{1A3453B8-2B4F-4A9C-BDF9-3B342767861D}" destId="{E65160AA-44F0-4F19-A2E8-DA0421343CEA}" srcOrd="0" destOrd="0" presId="urn:microsoft.com/office/officeart/2008/layout/LinedList"/>
    <dgm:cxn modelId="{F5CD972B-57DC-405F-8D47-01304BA9B876}" type="presParOf" srcId="{1A3453B8-2B4F-4A9C-BDF9-3B342767861D}" destId="{E84E381C-FDB3-4EC2-8EDA-2E3E39675D1E}" srcOrd="1" destOrd="0" presId="urn:microsoft.com/office/officeart/2008/layout/LinedList"/>
    <dgm:cxn modelId="{F8AC7816-0B4B-42BE-9D10-BD63478F0FDE}" type="presParOf" srcId="{1FD4A372-C1F4-49CA-8880-BD7125FEC7CB}" destId="{590CE8E6-63FD-4A63-9E34-B7A2AFC284A2}" srcOrd="4" destOrd="0" presId="urn:microsoft.com/office/officeart/2008/layout/LinedList"/>
    <dgm:cxn modelId="{1FB0570F-469F-4518-86F5-6EC83E93884F}" type="presParOf" srcId="{1FD4A372-C1F4-49CA-8880-BD7125FEC7CB}" destId="{F7D01EDE-6838-495E-BF61-87D5804348CB}" srcOrd="5" destOrd="0" presId="urn:microsoft.com/office/officeart/2008/layout/LinedList"/>
    <dgm:cxn modelId="{BC14DD06-699B-4045-83DA-24DF8F4DDB5A}" type="presParOf" srcId="{F7D01EDE-6838-495E-BF61-87D5804348CB}" destId="{63F8C246-9D88-4670-A09D-F07C7597CD75}" srcOrd="0" destOrd="0" presId="urn:microsoft.com/office/officeart/2008/layout/LinedList"/>
    <dgm:cxn modelId="{85299F6A-9198-4786-B381-51BC22116656}" type="presParOf" srcId="{F7D01EDE-6838-495E-BF61-87D5804348CB}" destId="{55B5CAAE-E6E6-4C98-91BF-381CD4FDCA89}"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A3F07A0-DFA0-495A-841A-26592CF76114}" type="doc">
      <dgm:prSet loTypeId="urn:microsoft.com/office/officeart/2005/8/layout/vList2" loCatId="list" qsTypeId="urn:microsoft.com/office/officeart/2005/8/quickstyle/simple1" qsCatId="simple" csTypeId="urn:microsoft.com/office/officeart/2005/8/colors/accent6_1" csCatId="accent6" phldr="1"/>
      <dgm:spPr/>
      <dgm:t>
        <a:bodyPr/>
        <a:lstStyle/>
        <a:p>
          <a:endParaRPr lang="en-US"/>
        </a:p>
      </dgm:t>
    </dgm:pt>
    <dgm:pt modelId="{76DC3787-A0FE-463A-AFEF-201FA6D93F66}">
      <dgm:prSet/>
      <dgm:spPr>
        <a:solidFill>
          <a:schemeClr val="bg2">
            <a:lumMod val="40000"/>
            <a:lumOff val="60000"/>
          </a:schemeClr>
        </a:solidFill>
      </dgm:spPr>
      <dgm:t>
        <a:bodyPr/>
        <a:lstStyle/>
        <a:p>
          <a:pPr rtl="0"/>
          <a:r>
            <a:rPr lang="en-US" b="1" dirty="0"/>
            <a:t>Federal-State Shared Savings</a:t>
          </a:r>
          <a:endParaRPr lang="en-US" dirty="0"/>
        </a:p>
      </dgm:t>
      <dgm:extLst>
        <a:ext uri="{E40237B7-FDA0-4F09-8148-C483321AD2D9}">
          <dgm14:cNvPr xmlns:dgm14="http://schemas.microsoft.com/office/drawing/2010/diagram" id="0" name="" title="Federal State Shared Savings"/>
        </a:ext>
      </dgm:extLst>
    </dgm:pt>
    <dgm:pt modelId="{48E5CD80-3517-4034-82CD-FD6866B26357}" type="parTrans" cxnId="{BDFDD891-6105-4BC3-A64A-5020E1A67BFD}">
      <dgm:prSet/>
      <dgm:spPr/>
      <dgm:t>
        <a:bodyPr/>
        <a:lstStyle/>
        <a:p>
          <a:endParaRPr lang="en-US"/>
        </a:p>
      </dgm:t>
    </dgm:pt>
    <dgm:pt modelId="{23B77AEB-30DE-4C65-B74A-B5CE12E522B8}" type="sibTrans" cxnId="{BDFDD891-6105-4BC3-A64A-5020E1A67BFD}">
      <dgm:prSet/>
      <dgm:spPr/>
      <dgm:t>
        <a:bodyPr/>
        <a:lstStyle/>
        <a:p>
          <a:endParaRPr lang="en-US"/>
        </a:p>
      </dgm:t>
    </dgm:pt>
    <dgm:pt modelId="{F72BFE30-599A-4F7D-BD68-448F809A7A14}">
      <dgm:prSet/>
      <dgm:spPr/>
      <dgm:t>
        <a:bodyPr/>
        <a:lstStyle/>
        <a:p>
          <a:pPr rtl="0"/>
          <a:r>
            <a:rPr lang="en-US" dirty="0"/>
            <a:t>One all-day stakeholder meeting for the Department to present the savings model and solicit input from a broad, impacted stakeholder group </a:t>
          </a:r>
        </a:p>
      </dgm:t>
    </dgm:pt>
    <dgm:pt modelId="{79269197-02AD-403A-9A31-FCE0DBB458DC}" type="parTrans" cxnId="{43B98624-5DD5-48AA-863C-007A07E824C9}">
      <dgm:prSet/>
      <dgm:spPr/>
      <dgm:t>
        <a:bodyPr/>
        <a:lstStyle/>
        <a:p>
          <a:endParaRPr lang="en-US"/>
        </a:p>
      </dgm:t>
    </dgm:pt>
    <dgm:pt modelId="{244B8893-9DE3-4A18-83AC-80F6486245FC}" type="sibTrans" cxnId="{43B98624-5DD5-48AA-863C-007A07E824C9}">
      <dgm:prSet/>
      <dgm:spPr/>
      <dgm:t>
        <a:bodyPr/>
        <a:lstStyle/>
        <a:p>
          <a:endParaRPr lang="en-US"/>
        </a:p>
      </dgm:t>
    </dgm:pt>
    <dgm:pt modelId="{E9D0BFB2-14D7-44D5-BCB6-65F1814EE8CE}" type="pres">
      <dgm:prSet presAssocID="{9A3F07A0-DFA0-495A-841A-26592CF76114}" presName="linear" presStyleCnt="0">
        <dgm:presLayoutVars>
          <dgm:animLvl val="lvl"/>
          <dgm:resizeHandles val="exact"/>
        </dgm:presLayoutVars>
      </dgm:prSet>
      <dgm:spPr/>
    </dgm:pt>
    <dgm:pt modelId="{64D62195-B813-4DE1-953E-38FECC58EA9C}" type="pres">
      <dgm:prSet presAssocID="{76DC3787-A0FE-463A-AFEF-201FA6D93F66}" presName="parentText" presStyleLbl="node1" presStyleIdx="0" presStyleCnt="1">
        <dgm:presLayoutVars>
          <dgm:chMax val="0"/>
          <dgm:bulletEnabled val="1"/>
        </dgm:presLayoutVars>
      </dgm:prSet>
      <dgm:spPr/>
    </dgm:pt>
    <dgm:pt modelId="{B8B8D903-5B68-4A60-B696-95C723CEB9AD}" type="pres">
      <dgm:prSet presAssocID="{76DC3787-A0FE-463A-AFEF-201FA6D93F66}" presName="childText" presStyleLbl="revTx" presStyleIdx="0" presStyleCnt="1">
        <dgm:presLayoutVars>
          <dgm:bulletEnabled val="1"/>
        </dgm:presLayoutVars>
      </dgm:prSet>
      <dgm:spPr/>
    </dgm:pt>
  </dgm:ptLst>
  <dgm:cxnLst>
    <dgm:cxn modelId="{43B98624-5DD5-48AA-863C-007A07E824C9}" srcId="{76DC3787-A0FE-463A-AFEF-201FA6D93F66}" destId="{F72BFE30-599A-4F7D-BD68-448F809A7A14}" srcOrd="0" destOrd="0" parTransId="{79269197-02AD-403A-9A31-FCE0DBB458DC}" sibTransId="{244B8893-9DE3-4A18-83AC-80F6486245FC}"/>
    <dgm:cxn modelId="{92B27E7E-F8A8-4AD4-80A6-10FCBC748377}" type="presOf" srcId="{9A3F07A0-DFA0-495A-841A-26592CF76114}" destId="{E9D0BFB2-14D7-44D5-BCB6-65F1814EE8CE}" srcOrd="0" destOrd="0" presId="urn:microsoft.com/office/officeart/2005/8/layout/vList2"/>
    <dgm:cxn modelId="{BDFDD891-6105-4BC3-A64A-5020E1A67BFD}" srcId="{9A3F07A0-DFA0-495A-841A-26592CF76114}" destId="{76DC3787-A0FE-463A-AFEF-201FA6D93F66}" srcOrd="0" destOrd="0" parTransId="{48E5CD80-3517-4034-82CD-FD6866B26357}" sibTransId="{23B77AEB-30DE-4C65-B74A-B5CE12E522B8}"/>
    <dgm:cxn modelId="{B9E684D4-FF64-464F-BC10-AD925167AD24}" type="presOf" srcId="{F72BFE30-599A-4F7D-BD68-448F809A7A14}" destId="{B8B8D903-5B68-4A60-B696-95C723CEB9AD}" srcOrd="0" destOrd="0" presId="urn:microsoft.com/office/officeart/2005/8/layout/vList2"/>
    <dgm:cxn modelId="{93F6E9DC-DF2B-490B-AF33-677CAA6DAF27}" type="presOf" srcId="{76DC3787-A0FE-463A-AFEF-201FA6D93F66}" destId="{64D62195-B813-4DE1-953E-38FECC58EA9C}" srcOrd="0" destOrd="0" presId="urn:microsoft.com/office/officeart/2005/8/layout/vList2"/>
    <dgm:cxn modelId="{D3AFB9A6-8A25-4B0B-AA74-5250FC37F6F1}" type="presParOf" srcId="{E9D0BFB2-14D7-44D5-BCB6-65F1814EE8CE}" destId="{64D62195-B813-4DE1-953E-38FECC58EA9C}" srcOrd="0" destOrd="0" presId="urn:microsoft.com/office/officeart/2005/8/layout/vList2"/>
    <dgm:cxn modelId="{5A8F64CF-3B29-4DAF-80C3-EAC278682B25}" type="presParOf" srcId="{E9D0BFB2-14D7-44D5-BCB6-65F1814EE8CE}" destId="{B8B8D903-5B68-4A60-B696-95C723CEB9AD}"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C235E8E-7C6B-40E9-BA8B-0A31036290DB}" type="doc">
      <dgm:prSet loTypeId="urn:microsoft.com/office/officeart/2005/8/layout/vList2" loCatId="list" qsTypeId="urn:microsoft.com/office/officeart/2005/8/quickstyle/simple1" qsCatId="simple" csTypeId="urn:microsoft.com/office/officeart/2005/8/colors/accent6_1" csCatId="accent6" phldr="1"/>
      <dgm:spPr/>
      <dgm:t>
        <a:bodyPr/>
        <a:lstStyle/>
        <a:p>
          <a:endParaRPr lang="en-US"/>
        </a:p>
      </dgm:t>
    </dgm:pt>
    <dgm:pt modelId="{1521C57A-949E-4A31-BFB4-A76E4B93ACDC}">
      <dgm:prSet custT="1"/>
      <dgm:spPr>
        <a:solidFill>
          <a:schemeClr val="bg2">
            <a:lumMod val="40000"/>
            <a:lumOff val="60000"/>
          </a:schemeClr>
        </a:solidFill>
      </dgm:spPr>
      <dgm:t>
        <a:bodyPr/>
        <a:lstStyle/>
        <a:p>
          <a:pPr rtl="0"/>
          <a:r>
            <a:rPr lang="en-US" sz="2400" b="1" dirty="0"/>
            <a:t>Medicaid-Funded Shelter</a:t>
          </a:r>
        </a:p>
      </dgm:t>
    </dgm:pt>
    <dgm:pt modelId="{60D473F9-C35B-4914-9746-AA815B9914C5}" type="parTrans" cxnId="{F29B0A86-F1BA-4F9F-8CE7-78BE5FA57596}">
      <dgm:prSet/>
      <dgm:spPr/>
      <dgm:t>
        <a:bodyPr/>
        <a:lstStyle/>
        <a:p>
          <a:endParaRPr lang="en-US"/>
        </a:p>
      </dgm:t>
    </dgm:pt>
    <dgm:pt modelId="{6125C7EF-C7E5-45FA-8A93-CD9455F03D1A}" type="sibTrans" cxnId="{F29B0A86-F1BA-4F9F-8CE7-78BE5FA57596}">
      <dgm:prSet/>
      <dgm:spPr/>
      <dgm:t>
        <a:bodyPr/>
        <a:lstStyle/>
        <a:p>
          <a:endParaRPr lang="en-US"/>
        </a:p>
      </dgm:t>
    </dgm:pt>
    <dgm:pt modelId="{3D70B95F-D12D-440F-BB0D-57D860CB1300}">
      <dgm:prSet custT="1"/>
      <dgm:spPr/>
      <dgm:t>
        <a:bodyPr/>
        <a:lstStyle/>
        <a:p>
          <a:pPr rtl="0"/>
          <a:r>
            <a:rPr lang="en-US" sz="3200" dirty="0"/>
            <a:t>Four targeted workgroup sessions</a:t>
          </a:r>
        </a:p>
      </dgm:t>
    </dgm:pt>
    <dgm:pt modelId="{97A60313-2C4E-4091-8CA5-4DA78CD71DC9}" type="parTrans" cxnId="{22924A92-7FA0-4F1B-A0A2-36B4F4464E31}">
      <dgm:prSet/>
      <dgm:spPr/>
      <dgm:t>
        <a:bodyPr/>
        <a:lstStyle/>
        <a:p>
          <a:endParaRPr lang="en-US"/>
        </a:p>
      </dgm:t>
    </dgm:pt>
    <dgm:pt modelId="{426D4F9A-8B79-4587-B2B2-8B23B99545A8}" type="sibTrans" cxnId="{22924A92-7FA0-4F1B-A0A2-36B4F4464E31}">
      <dgm:prSet/>
      <dgm:spPr/>
      <dgm:t>
        <a:bodyPr/>
        <a:lstStyle/>
        <a:p>
          <a:endParaRPr lang="en-US"/>
        </a:p>
      </dgm:t>
    </dgm:pt>
    <dgm:pt modelId="{A7A4835F-4AB2-4D12-9E2F-B37801BDF18D}">
      <dgm:prSet custT="1"/>
      <dgm:spPr/>
      <dgm:t>
        <a:bodyPr/>
        <a:lstStyle/>
        <a:p>
          <a:pPr rtl="0"/>
          <a:r>
            <a:rPr lang="en-US" sz="3200" dirty="0"/>
            <a:t>Meeting 1: Kick-off to establish evidence, best practices, other states’ experiences</a:t>
          </a:r>
        </a:p>
      </dgm:t>
    </dgm:pt>
    <dgm:pt modelId="{CA725A7D-7B77-4030-B46C-F727B42EF623}" type="parTrans" cxnId="{3E4CBD16-E0E5-4433-9BD6-3A7B0CED8FAA}">
      <dgm:prSet/>
      <dgm:spPr/>
      <dgm:t>
        <a:bodyPr/>
        <a:lstStyle/>
        <a:p>
          <a:endParaRPr lang="en-US"/>
        </a:p>
      </dgm:t>
    </dgm:pt>
    <dgm:pt modelId="{B33D54AF-5143-4504-B874-DE58C1FB278E}" type="sibTrans" cxnId="{3E4CBD16-E0E5-4433-9BD6-3A7B0CED8FAA}">
      <dgm:prSet/>
      <dgm:spPr/>
      <dgm:t>
        <a:bodyPr/>
        <a:lstStyle/>
        <a:p>
          <a:endParaRPr lang="en-US"/>
        </a:p>
      </dgm:t>
    </dgm:pt>
    <dgm:pt modelId="{1167B323-10B8-48E4-BF16-7F388B0864E5}">
      <dgm:prSet custT="1"/>
      <dgm:spPr/>
      <dgm:t>
        <a:bodyPr/>
        <a:lstStyle/>
        <a:p>
          <a:pPr rtl="0"/>
          <a:r>
            <a:rPr lang="en-US" sz="3200" dirty="0"/>
            <a:t>Meetings 2-4: identify demonstration options potentially focusing on different target populations</a:t>
          </a:r>
        </a:p>
      </dgm:t>
    </dgm:pt>
    <dgm:pt modelId="{B398FAA1-8E96-46D0-B979-9C8C81E335AB}" type="parTrans" cxnId="{84D41616-D0E2-4AB2-813E-7D6A022EE785}">
      <dgm:prSet/>
      <dgm:spPr/>
      <dgm:t>
        <a:bodyPr/>
        <a:lstStyle/>
        <a:p>
          <a:endParaRPr lang="en-US"/>
        </a:p>
      </dgm:t>
    </dgm:pt>
    <dgm:pt modelId="{8E10B37C-953D-4D7B-A826-A9C0F59C6F56}" type="sibTrans" cxnId="{84D41616-D0E2-4AB2-813E-7D6A022EE785}">
      <dgm:prSet/>
      <dgm:spPr/>
      <dgm:t>
        <a:bodyPr/>
        <a:lstStyle/>
        <a:p>
          <a:endParaRPr lang="en-US"/>
        </a:p>
      </dgm:t>
    </dgm:pt>
    <dgm:pt modelId="{E71596CD-2C10-4565-8CCF-690391D88743}" type="pres">
      <dgm:prSet presAssocID="{7C235E8E-7C6B-40E9-BA8B-0A31036290DB}" presName="linear" presStyleCnt="0">
        <dgm:presLayoutVars>
          <dgm:animLvl val="lvl"/>
          <dgm:resizeHandles val="exact"/>
        </dgm:presLayoutVars>
      </dgm:prSet>
      <dgm:spPr/>
    </dgm:pt>
    <dgm:pt modelId="{32D4A29D-908F-4A21-BE50-807B3EBC2A1C}" type="pres">
      <dgm:prSet presAssocID="{1521C57A-949E-4A31-BFB4-A76E4B93ACDC}" presName="parentText" presStyleLbl="node1" presStyleIdx="0" presStyleCnt="1" custLinFactNeighborY="-54657">
        <dgm:presLayoutVars>
          <dgm:chMax val="0"/>
          <dgm:bulletEnabled val="1"/>
        </dgm:presLayoutVars>
      </dgm:prSet>
      <dgm:spPr/>
    </dgm:pt>
    <dgm:pt modelId="{BB88FB80-41F5-4779-B7C5-2FB8F0FE7D58}" type="pres">
      <dgm:prSet presAssocID="{1521C57A-949E-4A31-BFB4-A76E4B93ACDC}" presName="childText" presStyleLbl="revTx" presStyleIdx="0" presStyleCnt="1" custAng="0" custScaleY="189730">
        <dgm:presLayoutVars>
          <dgm:bulletEnabled val="1"/>
        </dgm:presLayoutVars>
      </dgm:prSet>
      <dgm:spPr/>
    </dgm:pt>
  </dgm:ptLst>
  <dgm:cxnLst>
    <dgm:cxn modelId="{84D41616-D0E2-4AB2-813E-7D6A022EE785}" srcId="{1521C57A-949E-4A31-BFB4-A76E4B93ACDC}" destId="{1167B323-10B8-48E4-BF16-7F388B0864E5}" srcOrd="2" destOrd="0" parTransId="{B398FAA1-8E96-46D0-B979-9C8C81E335AB}" sibTransId="{8E10B37C-953D-4D7B-A826-A9C0F59C6F56}"/>
    <dgm:cxn modelId="{3E4CBD16-E0E5-4433-9BD6-3A7B0CED8FAA}" srcId="{1521C57A-949E-4A31-BFB4-A76E4B93ACDC}" destId="{A7A4835F-4AB2-4D12-9E2F-B37801BDF18D}" srcOrd="1" destOrd="0" parTransId="{CA725A7D-7B77-4030-B46C-F727B42EF623}" sibTransId="{B33D54AF-5143-4504-B874-DE58C1FB278E}"/>
    <dgm:cxn modelId="{AE3CED73-E5A2-4D75-8497-D2F50574DC6C}" type="presOf" srcId="{7C235E8E-7C6B-40E9-BA8B-0A31036290DB}" destId="{E71596CD-2C10-4565-8CCF-690391D88743}" srcOrd="0" destOrd="0" presId="urn:microsoft.com/office/officeart/2005/8/layout/vList2"/>
    <dgm:cxn modelId="{F29B0A86-F1BA-4F9F-8CE7-78BE5FA57596}" srcId="{7C235E8E-7C6B-40E9-BA8B-0A31036290DB}" destId="{1521C57A-949E-4A31-BFB4-A76E4B93ACDC}" srcOrd="0" destOrd="0" parTransId="{60D473F9-C35B-4914-9746-AA815B9914C5}" sibTransId="{6125C7EF-C7E5-45FA-8A93-CD9455F03D1A}"/>
    <dgm:cxn modelId="{22924A92-7FA0-4F1B-A0A2-36B4F4464E31}" srcId="{1521C57A-949E-4A31-BFB4-A76E4B93ACDC}" destId="{3D70B95F-D12D-440F-BB0D-57D860CB1300}" srcOrd="0" destOrd="0" parTransId="{97A60313-2C4E-4091-8CA5-4DA78CD71DC9}" sibTransId="{426D4F9A-8B79-4587-B2B2-8B23B99545A8}"/>
    <dgm:cxn modelId="{E7DEA9B6-32A2-433C-BC45-E5934E6BAD3C}" type="presOf" srcId="{1521C57A-949E-4A31-BFB4-A76E4B93ACDC}" destId="{32D4A29D-908F-4A21-BE50-807B3EBC2A1C}" srcOrd="0" destOrd="0" presId="urn:microsoft.com/office/officeart/2005/8/layout/vList2"/>
    <dgm:cxn modelId="{17F58CD6-31B7-45DF-9649-55D1F97E8ABB}" type="presOf" srcId="{3D70B95F-D12D-440F-BB0D-57D860CB1300}" destId="{BB88FB80-41F5-4779-B7C5-2FB8F0FE7D58}" srcOrd="0" destOrd="0" presId="urn:microsoft.com/office/officeart/2005/8/layout/vList2"/>
    <dgm:cxn modelId="{243FE1D9-99F8-44F1-87B2-793F06125754}" type="presOf" srcId="{A7A4835F-4AB2-4D12-9E2F-B37801BDF18D}" destId="{BB88FB80-41F5-4779-B7C5-2FB8F0FE7D58}" srcOrd="0" destOrd="1" presId="urn:microsoft.com/office/officeart/2005/8/layout/vList2"/>
    <dgm:cxn modelId="{86EA16F7-2C0A-4227-8C83-EFEEFE1223CF}" type="presOf" srcId="{1167B323-10B8-48E4-BF16-7F388B0864E5}" destId="{BB88FB80-41F5-4779-B7C5-2FB8F0FE7D58}" srcOrd="0" destOrd="2" presId="urn:microsoft.com/office/officeart/2005/8/layout/vList2"/>
    <dgm:cxn modelId="{F34C23BF-70A5-4952-885B-F6E802DE2898}" type="presParOf" srcId="{E71596CD-2C10-4565-8CCF-690391D88743}" destId="{32D4A29D-908F-4A21-BE50-807B3EBC2A1C}" srcOrd="0" destOrd="0" presId="urn:microsoft.com/office/officeart/2005/8/layout/vList2"/>
    <dgm:cxn modelId="{53CC6F1E-1D0A-4005-A715-FD1F4BEF413E}" type="presParOf" srcId="{E71596CD-2C10-4565-8CCF-690391D88743}" destId="{BB88FB80-41F5-4779-B7C5-2FB8F0FE7D58}"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FF68660-AF46-4CE4-8E2C-5809EDDCCEB5}" type="doc">
      <dgm:prSet loTypeId="urn:microsoft.com/office/officeart/2005/8/layout/hierarchy2" loCatId="hierarchy" qsTypeId="urn:microsoft.com/office/officeart/2005/8/quickstyle/simple1" qsCatId="simple" csTypeId="urn:microsoft.com/office/officeart/2005/8/colors/accent6_1" csCatId="accent6" phldr="1"/>
      <dgm:spPr/>
      <dgm:t>
        <a:bodyPr/>
        <a:lstStyle/>
        <a:p>
          <a:endParaRPr lang="en-US"/>
        </a:p>
      </dgm:t>
    </dgm:pt>
    <dgm:pt modelId="{CEF468FD-0328-4B8A-9733-1741653F91FC}">
      <dgm:prSet/>
      <dgm:spPr/>
      <dgm:t>
        <a:bodyPr/>
        <a:lstStyle/>
        <a:p>
          <a:pPr rtl="0"/>
          <a:r>
            <a:rPr lang="en-US" dirty="0"/>
            <a:t>DHCS is seeking funding support for stakeholder process and technical assistance from </a:t>
          </a:r>
        </a:p>
        <a:p>
          <a:pPr rtl="0"/>
          <a:r>
            <a:rPr lang="en-US" dirty="0"/>
            <a:t>The Blue Shield of California Foundation, </a:t>
          </a:r>
        </a:p>
        <a:p>
          <a:pPr rtl="0"/>
          <a:r>
            <a:rPr lang="en-US" dirty="0"/>
            <a:t>the California Endowment, and </a:t>
          </a:r>
        </a:p>
        <a:p>
          <a:pPr rtl="0"/>
          <a:r>
            <a:rPr lang="en-US" dirty="0"/>
            <a:t>the California Health Care Foundation</a:t>
          </a:r>
        </a:p>
      </dgm:t>
    </dgm:pt>
    <dgm:pt modelId="{B4FCB8E0-B1F8-4855-98CB-809CAA3598E0}" type="parTrans" cxnId="{1B5D2B52-AC97-499B-9CC0-C059D8983C3A}">
      <dgm:prSet/>
      <dgm:spPr/>
      <dgm:t>
        <a:bodyPr/>
        <a:lstStyle/>
        <a:p>
          <a:endParaRPr lang="en-US"/>
        </a:p>
      </dgm:t>
    </dgm:pt>
    <dgm:pt modelId="{AB74849C-7A25-4F80-974B-EE8A252727F3}" type="sibTrans" cxnId="{1B5D2B52-AC97-499B-9CC0-C059D8983C3A}">
      <dgm:prSet/>
      <dgm:spPr/>
      <dgm:t>
        <a:bodyPr/>
        <a:lstStyle/>
        <a:p>
          <a:endParaRPr lang="en-US"/>
        </a:p>
      </dgm:t>
    </dgm:pt>
    <dgm:pt modelId="{AF342E00-E27B-48E7-A35C-95346E76C995}">
      <dgm:prSet/>
      <dgm:spPr/>
      <dgm:t>
        <a:bodyPr/>
        <a:lstStyle/>
        <a:p>
          <a:pPr rtl="0"/>
          <a:r>
            <a:rPr lang="en-US" dirty="0"/>
            <a:t>Stakeholder workgroup efforts</a:t>
          </a:r>
        </a:p>
      </dgm:t>
    </dgm:pt>
    <dgm:pt modelId="{E1AE63CC-B672-4467-A4DB-E815B5DF2E4A}" type="parTrans" cxnId="{E4E647F4-E8DD-4C67-BED4-1BF2614E839C}">
      <dgm:prSet/>
      <dgm:spPr/>
      <dgm:t>
        <a:bodyPr/>
        <a:lstStyle/>
        <a:p>
          <a:endParaRPr lang="en-US"/>
        </a:p>
      </dgm:t>
    </dgm:pt>
    <dgm:pt modelId="{2F32E3BD-01D0-4CE4-A1C4-277F7D999849}" type="sibTrans" cxnId="{E4E647F4-E8DD-4C67-BED4-1BF2614E839C}">
      <dgm:prSet/>
      <dgm:spPr/>
      <dgm:t>
        <a:bodyPr/>
        <a:lstStyle/>
        <a:p>
          <a:endParaRPr lang="en-US"/>
        </a:p>
      </dgm:t>
    </dgm:pt>
    <dgm:pt modelId="{A5E088E5-0E43-4187-BA50-B681D3CA4D82}">
      <dgm:prSet/>
      <dgm:spPr/>
      <dgm:t>
        <a:bodyPr/>
        <a:lstStyle/>
        <a:p>
          <a:pPr rtl="0"/>
          <a:r>
            <a:rPr lang="en-US" dirty="0"/>
            <a:t>Technical assistance on concept development including linkage to subject matter experts</a:t>
          </a:r>
        </a:p>
      </dgm:t>
    </dgm:pt>
    <dgm:pt modelId="{6205ECB2-0950-46F5-9918-E8FF49DD841D}" type="parTrans" cxnId="{DA27C26A-5D1B-4908-A616-C924F9BE8A34}">
      <dgm:prSet/>
      <dgm:spPr/>
      <dgm:t>
        <a:bodyPr/>
        <a:lstStyle/>
        <a:p>
          <a:endParaRPr lang="en-US"/>
        </a:p>
      </dgm:t>
    </dgm:pt>
    <dgm:pt modelId="{8B07478D-1E9A-4298-B563-B62615A8C4F9}" type="sibTrans" cxnId="{DA27C26A-5D1B-4908-A616-C924F9BE8A34}">
      <dgm:prSet/>
      <dgm:spPr/>
      <dgm:t>
        <a:bodyPr/>
        <a:lstStyle/>
        <a:p>
          <a:endParaRPr lang="en-US"/>
        </a:p>
      </dgm:t>
    </dgm:pt>
    <dgm:pt modelId="{4423DF26-BCE0-4E71-918E-4506087C1969}">
      <dgm:prSet/>
      <dgm:spPr/>
      <dgm:t>
        <a:bodyPr/>
        <a:lstStyle/>
        <a:p>
          <a:pPr rtl="0"/>
          <a:r>
            <a:rPr lang="en-US" dirty="0"/>
            <a:t>Development of Special Terms and Conditions (STCs)</a:t>
          </a:r>
        </a:p>
      </dgm:t>
    </dgm:pt>
    <dgm:pt modelId="{D19BBB35-9675-4C29-A462-B10A765D8D5F}" type="parTrans" cxnId="{76CE5DDA-9217-4668-B3B9-787D496F7C75}">
      <dgm:prSet/>
      <dgm:spPr/>
      <dgm:t>
        <a:bodyPr/>
        <a:lstStyle/>
        <a:p>
          <a:endParaRPr lang="en-US"/>
        </a:p>
      </dgm:t>
    </dgm:pt>
    <dgm:pt modelId="{2D570A56-C42D-4429-B590-83A149096897}" type="sibTrans" cxnId="{76CE5DDA-9217-4668-B3B9-787D496F7C75}">
      <dgm:prSet/>
      <dgm:spPr/>
      <dgm:t>
        <a:bodyPr/>
        <a:lstStyle/>
        <a:p>
          <a:endParaRPr lang="en-US"/>
        </a:p>
      </dgm:t>
    </dgm:pt>
    <dgm:pt modelId="{AA48E82D-69B3-4CBB-916A-3C6ECF12A3BA}" type="pres">
      <dgm:prSet presAssocID="{9FF68660-AF46-4CE4-8E2C-5809EDDCCEB5}" presName="diagram" presStyleCnt="0">
        <dgm:presLayoutVars>
          <dgm:chPref val="1"/>
          <dgm:dir/>
          <dgm:animOne val="branch"/>
          <dgm:animLvl val="lvl"/>
          <dgm:resizeHandles val="exact"/>
        </dgm:presLayoutVars>
      </dgm:prSet>
      <dgm:spPr/>
    </dgm:pt>
    <dgm:pt modelId="{E6B4CEF1-1FBF-45BB-BFEC-5BCD9F0DDEC9}" type="pres">
      <dgm:prSet presAssocID="{CEF468FD-0328-4B8A-9733-1741653F91FC}" presName="root1" presStyleCnt="0"/>
      <dgm:spPr/>
    </dgm:pt>
    <dgm:pt modelId="{4A53E4B8-42E0-48FB-8017-99B012FF166A}" type="pres">
      <dgm:prSet presAssocID="{CEF468FD-0328-4B8A-9733-1741653F91FC}" presName="LevelOneTextNode" presStyleLbl="node0" presStyleIdx="0" presStyleCnt="1" custScaleX="127672" custScaleY="219095" custLinFactNeighborX="-61298" custLinFactNeighborY="-8120">
        <dgm:presLayoutVars>
          <dgm:chPref val="3"/>
        </dgm:presLayoutVars>
      </dgm:prSet>
      <dgm:spPr/>
    </dgm:pt>
    <dgm:pt modelId="{66DBFE92-936A-4696-997E-26F802F81527}" type="pres">
      <dgm:prSet presAssocID="{CEF468FD-0328-4B8A-9733-1741653F91FC}" presName="level2hierChild" presStyleCnt="0"/>
      <dgm:spPr/>
    </dgm:pt>
    <dgm:pt modelId="{56858C62-1840-4776-BBFC-7A36C93CE036}" type="pres">
      <dgm:prSet presAssocID="{E1AE63CC-B672-4467-A4DB-E815B5DF2E4A}" presName="conn2-1" presStyleLbl="parChTrans1D2" presStyleIdx="0" presStyleCnt="3"/>
      <dgm:spPr/>
    </dgm:pt>
    <dgm:pt modelId="{995E1091-A80A-43E3-991B-BB316861144B}" type="pres">
      <dgm:prSet presAssocID="{E1AE63CC-B672-4467-A4DB-E815B5DF2E4A}" presName="connTx" presStyleLbl="parChTrans1D2" presStyleIdx="0" presStyleCnt="3"/>
      <dgm:spPr/>
    </dgm:pt>
    <dgm:pt modelId="{B478FDDB-11CD-4D4A-8FA9-070592BBB47A}" type="pres">
      <dgm:prSet presAssocID="{AF342E00-E27B-48E7-A35C-95346E76C995}" presName="root2" presStyleCnt="0"/>
      <dgm:spPr/>
    </dgm:pt>
    <dgm:pt modelId="{09F4FA0A-4869-4327-B573-9247A9D478E3}" type="pres">
      <dgm:prSet presAssocID="{AF342E00-E27B-48E7-A35C-95346E76C995}" presName="LevelTwoTextNode" presStyleLbl="node2" presStyleIdx="0" presStyleCnt="3" custScaleX="99274">
        <dgm:presLayoutVars>
          <dgm:chPref val="3"/>
        </dgm:presLayoutVars>
      </dgm:prSet>
      <dgm:spPr/>
    </dgm:pt>
    <dgm:pt modelId="{EC355573-1183-4A54-B7E5-0CE9B9591FEC}" type="pres">
      <dgm:prSet presAssocID="{AF342E00-E27B-48E7-A35C-95346E76C995}" presName="level3hierChild" presStyleCnt="0"/>
      <dgm:spPr/>
    </dgm:pt>
    <dgm:pt modelId="{45B1A57C-22BF-47E7-BD8B-B1CBBE5D3C15}" type="pres">
      <dgm:prSet presAssocID="{6205ECB2-0950-46F5-9918-E8FF49DD841D}" presName="conn2-1" presStyleLbl="parChTrans1D2" presStyleIdx="1" presStyleCnt="3"/>
      <dgm:spPr/>
    </dgm:pt>
    <dgm:pt modelId="{D04AC906-FF7C-47BC-9AB6-70B02CE8CA12}" type="pres">
      <dgm:prSet presAssocID="{6205ECB2-0950-46F5-9918-E8FF49DD841D}" presName="connTx" presStyleLbl="parChTrans1D2" presStyleIdx="1" presStyleCnt="3"/>
      <dgm:spPr/>
    </dgm:pt>
    <dgm:pt modelId="{E551B74E-4925-45A4-9E9B-C3BC9C891B3D}" type="pres">
      <dgm:prSet presAssocID="{A5E088E5-0E43-4187-BA50-B681D3CA4D82}" presName="root2" presStyleCnt="0"/>
      <dgm:spPr/>
    </dgm:pt>
    <dgm:pt modelId="{4ABCA4CE-0780-4FD6-9942-3504DF8C81D7}" type="pres">
      <dgm:prSet presAssocID="{A5E088E5-0E43-4187-BA50-B681D3CA4D82}" presName="LevelTwoTextNode" presStyleLbl="node2" presStyleIdx="1" presStyleCnt="3">
        <dgm:presLayoutVars>
          <dgm:chPref val="3"/>
        </dgm:presLayoutVars>
      </dgm:prSet>
      <dgm:spPr/>
    </dgm:pt>
    <dgm:pt modelId="{A049A412-A7EC-4290-9FC2-EBE4940BB7A1}" type="pres">
      <dgm:prSet presAssocID="{A5E088E5-0E43-4187-BA50-B681D3CA4D82}" presName="level3hierChild" presStyleCnt="0"/>
      <dgm:spPr/>
    </dgm:pt>
    <dgm:pt modelId="{1D7955B9-353A-4985-A838-D37250A75D79}" type="pres">
      <dgm:prSet presAssocID="{D19BBB35-9675-4C29-A462-B10A765D8D5F}" presName="conn2-1" presStyleLbl="parChTrans1D2" presStyleIdx="2" presStyleCnt="3"/>
      <dgm:spPr/>
    </dgm:pt>
    <dgm:pt modelId="{C17E5C27-5794-4B80-823C-3A47FE12B6A6}" type="pres">
      <dgm:prSet presAssocID="{D19BBB35-9675-4C29-A462-B10A765D8D5F}" presName="connTx" presStyleLbl="parChTrans1D2" presStyleIdx="2" presStyleCnt="3"/>
      <dgm:spPr/>
    </dgm:pt>
    <dgm:pt modelId="{BF3A6777-BCB2-44AE-97BF-84515BED5981}" type="pres">
      <dgm:prSet presAssocID="{4423DF26-BCE0-4E71-918E-4506087C1969}" presName="root2" presStyleCnt="0"/>
      <dgm:spPr/>
    </dgm:pt>
    <dgm:pt modelId="{8C3A72C1-408B-48E5-B483-FDB69BCF6BE5}" type="pres">
      <dgm:prSet presAssocID="{4423DF26-BCE0-4E71-918E-4506087C1969}" presName="LevelTwoTextNode" presStyleLbl="node2" presStyleIdx="2" presStyleCnt="3">
        <dgm:presLayoutVars>
          <dgm:chPref val="3"/>
        </dgm:presLayoutVars>
      </dgm:prSet>
      <dgm:spPr/>
    </dgm:pt>
    <dgm:pt modelId="{DB42C4EB-8F03-47EE-8426-9EC5982D025A}" type="pres">
      <dgm:prSet presAssocID="{4423DF26-BCE0-4E71-918E-4506087C1969}" presName="level3hierChild" presStyleCnt="0"/>
      <dgm:spPr/>
    </dgm:pt>
  </dgm:ptLst>
  <dgm:cxnLst>
    <dgm:cxn modelId="{8100F419-85C6-4E4B-9D98-53CE18B65322}" type="presOf" srcId="{A5E088E5-0E43-4187-BA50-B681D3CA4D82}" destId="{4ABCA4CE-0780-4FD6-9942-3504DF8C81D7}" srcOrd="0" destOrd="0" presId="urn:microsoft.com/office/officeart/2005/8/layout/hierarchy2"/>
    <dgm:cxn modelId="{C31EB11C-B57D-4CFE-82BA-499DCCBCBA4E}" type="presOf" srcId="{6205ECB2-0950-46F5-9918-E8FF49DD841D}" destId="{45B1A57C-22BF-47E7-BD8B-B1CBBE5D3C15}" srcOrd="0" destOrd="0" presId="urn:microsoft.com/office/officeart/2005/8/layout/hierarchy2"/>
    <dgm:cxn modelId="{6D88B326-1AB6-459C-BD9C-211D931EF6EE}" type="presOf" srcId="{D19BBB35-9675-4C29-A462-B10A765D8D5F}" destId="{C17E5C27-5794-4B80-823C-3A47FE12B6A6}" srcOrd="1" destOrd="0" presId="urn:microsoft.com/office/officeart/2005/8/layout/hierarchy2"/>
    <dgm:cxn modelId="{3AF6F737-EC1A-4968-B088-769842AF85C6}" type="presOf" srcId="{6205ECB2-0950-46F5-9918-E8FF49DD841D}" destId="{D04AC906-FF7C-47BC-9AB6-70B02CE8CA12}" srcOrd="1" destOrd="0" presId="urn:microsoft.com/office/officeart/2005/8/layout/hierarchy2"/>
    <dgm:cxn modelId="{0705585C-7EAC-40A1-807A-16E33E3B2120}" type="presOf" srcId="{AF342E00-E27B-48E7-A35C-95346E76C995}" destId="{09F4FA0A-4869-4327-B573-9247A9D478E3}" srcOrd="0" destOrd="0" presId="urn:microsoft.com/office/officeart/2005/8/layout/hierarchy2"/>
    <dgm:cxn modelId="{6CA20243-126D-4A89-B27A-BEFD075A664C}" type="presOf" srcId="{CEF468FD-0328-4B8A-9733-1741653F91FC}" destId="{4A53E4B8-42E0-48FB-8017-99B012FF166A}" srcOrd="0" destOrd="0" presId="urn:microsoft.com/office/officeart/2005/8/layout/hierarchy2"/>
    <dgm:cxn modelId="{DA27C26A-5D1B-4908-A616-C924F9BE8A34}" srcId="{CEF468FD-0328-4B8A-9733-1741653F91FC}" destId="{A5E088E5-0E43-4187-BA50-B681D3CA4D82}" srcOrd="1" destOrd="0" parTransId="{6205ECB2-0950-46F5-9918-E8FF49DD841D}" sibTransId="{8B07478D-1E9A-4298-B563-B62615A8C4F9}"/>
    <dgm:cxn modelId="{4236C670-A0AD-401A-94E6-22AED573D589}" type="presOf" srcId="{D19BBB35-9675-4C29-A462-B10A765D8D5F}" destId="{1D7955B9-353A-4985-A838-D37250A75D79}" srcOrd="0" destOrd="0" presId="urn:microsoft.com/office/officeart/2005/8/layout/hierarchy2"/>
    <dgm:cxn modelId="{1B5D2B52-AC97-499B-9CC0-C059D8983C3A}" srcId="{9FF68660-AF46-4CE4-8E2C-5809EDDCCEB5}" destId="{CEF468FD-0328-4B8A-9733-1741653F91FC}" srcOrd="0" destOrd="0" parTransId="{B4FCB8E0-B1F8-4855-98CB-809CAA3598E0}" sibTransId="{AB74849C-7A25-4F80-974B-EE8A252727F3}"/>
    <dgm:cxn modelId="{CE5E337E-2738-4322-9069-4645359821DD}" type="presOf" srcId="{E1AE63CC-B672-4467-A4DB-E815B5DF2E4A}" destId="{995E1091-A80A-43E3-991B-BB316861144B}" srcOrd="1" destOrd="0" presId="urn:microsoft.com/office/officeart/2005/8/layout/hierarchy2"/>
    <dgm:cxn modelId="{F5F29092-5AB2-4827-A4FA-DC84CBBEE382}" type="presOf" srcId="{9FF68660-AF46-4CE4-8E2C-5809EDDCCEB5}" destId="{AA48E82D-69B3-4CBB-916A-3C6ECF12A3BA}" srcOrd="0" destOrd="0" presId="urn:microsoft.com/office/officeart/2005/8/layout/hierarchy2"/>
    <dgm:cxn modelId="{7554E5A1-16D4-4FEF-B69A-794CC2968723}" type="presOf" srcId="{E1AE63CC-B672-4467-A4DB-E815B5DF2E4A}" destId="{56858C62-1840-4776-BBFC-7A36C93CE036}" srcOrd="0" destOrd="0" presId="urn:microsoft.com/office/officeart/2005/8/layout/hierarchy2"/>
    <dgm:cxn modelId="{1D9F66A9-7C9F-4AD3-9F27-AFF953840CFB}" type="presOf" srcId="{4423DF26-BCE0-4E71-918E-4506087C1969}" destId="{8C3A72C1-408B-48E5-B483-FDB69BCF6BE5}" srcOrd="0" destOrd="0" presId="urn:microsoft.com/office/officeart/2005/8/layout/hierarchy2"/>
    <dgm:cxn modelId="{76CE5DDA-9217-4668-B3B9-787D496F7C75}" srcId="{CEF468FD-0328-4B8A-9733-1741653F91FC}" destId="{4423DF26-BCE0-4E71-918E-4506087C1969}" srcOrd="2" destOrd="0" parTransId="{D19BBB35-9675-4C29-A462-B10A765D8D5F}" sibTransId="{2D570A56-C42D-4429-B590-83A149096897}"/>
    <dgm:cxn modelId="{E4E647F4-E8DD-4C67-BED4-1BF2614E839C}" srcId="{CEF468FD-0328-4B8A-9733-1741653F91FC}" destId="{AF342E00-E27B-48E7-A35C-95346E76C995}" srcOrd="0" destOrd="0" parTransId="{E1AE63CC-B672-4467-A4DB-E815B5DF2E4A}" sibTransId="{2F32E3BD-01D0-4CE4-A1C4-277F7D999849}"/>
    <dgm:cxn modelId="{E2EC4FFF-440F-4FC4-9903-64077F622913}" type="presParOf" srcId="{AA48E82D-69B3-4CBB-916A-3C6ECF12A3BA}" destId="{E6B4CEF1-1FBF-45BB-BFEC-5BCD9F0DDEC9}" srcOrd="0" destOrd="0" presId="urn:microsoft.com/office/officeart/2005/8/layout/hierarchy2"/>
    <dgm:cxn modelId="{A7238191-1446-4C35-A4A7-A0E98CDC004A}" type="presParOf" srcId="{E6B4CEF1-1FBF-45BB-BFEC-5BCD9F0DDEC9}" destId="{4A53E4B8-42E0-48FB-8017-99B012FF166A}" srcOrd="0" destOrd="0" presId="urn:microsoft.com/office/officeart/2005/8/layout/hierarchy2"/>
    <dgm:cxn modelId="{FD92536A-E3F5-4750-8AA1-F8327CD265F0}" type="presParOf" srcId="{E6B4CEF1-1FBF-45BB-BFEC-5BCD9F0DDEC9}" destId="{66DBFE92-936A-4696-997E-26F802F81527}" srcOrd="1" destOrd="0" presId="urn:microsoft.com/office/officeart/2005/8/layout/hierarchy2"/>
    <dgm:cxn modelId="{8EA9DD91-1939-4704-9DD5-FED4FBF0D8A4}" type="presParOf" srcId="{66DBFE92-936A-4696-997E-26F802F81527}" destId="{56858C62-1840-4776-BBFC-7A36C93CE036}" srcOrd="0" destOrd="0" presId="urn:microsoft.com/office/officeart/2005/8/layout/hierarchy2"/>
    <dgm:cxn modelId="{70EE6C82-D192-4B57-823E-A4625DA1E145}" type="presParOf" srcId="{56858C62-1840-4776-BBFC-7A36C93CE036}" destId="{995E1091-A80A-43E3-991B-BB316861144B}" srcOrd="0" destOrd="0" presId="urn:microsoft.com/office/officeart/2005/8/layout/hierarchy2"/>
    <dgm:cxn modelId="{B91F8ABA-0DBD-44D8-BF1E-0BA25C636DF1}" type="presParOf" srcId="{66DBFE92-936A-4696-997E-26F802F81527}" destId="{B478FDDB-11CD-4D4A-8FA9-070592BBB47A}" srcOrd="1" destOrd="0" presId="urn:microsoft.com/office/officeart/2005/8/layout/hierarchy2"/>
    <dgm:cxn modelId="{7D543BD1-B08D-4E19-BB50-6E0690321470}" type="presParOf" srcId="{B478FDDB-11CD-4D4A-8FA9-070592BBB47A}" destId="{09F4FA0A-4869-4327-B573-9247A9D478E3}" srcOrd="0" destOrd="0" presId="urn:microsoft.com/office/officeart/2005/8/layout/hierarchy2"/>
    <dgm:cxn modelId="{8263EA7B-E8BF-47B1-92E7-357C7DC738B3}" type="presParOf" srcId="{B478FDDB-11CD-4D4A-8FA9-070592BBB47A}" destId="{EC355573-1183-4A54-B7E5-0CE9B9591FEC}" srcOrd="1" destOrd="0" presId="urn:microsoft.com/office/officeart/2005/8/layout/hierarchy2"/>
    <dgm:cxn modelId="{D3A04B86-AA8E-4BAD-A891-54E96F7A6E8A}" type="presParOf" srcId="{66DBFE92-936A-4696-997E-26F802F81527}" destId="{45B1A57C-22BF-47E7-BD8B-B1CBBE5D3C15}" srcOrd="2" destOrd="0" presId="urn:microsoft.com/office/officeart/2005/8/layout/hierarchy2"/>
    <dgm:cxn modelId="{6EA7975E-82FC-4CA6-ACF7-2109DBAE0DE3}" type="presParOf" srcId="{45B1A57C-22BF-47E7-BD8B-B1CBBE5D3C15}" destId="{D04AC906-FF7C-47BC-9AB6-70B02CE8CA12}" srcOrd="0" destOrd="0" presId="urn:microsoft.com/office/officeart/2005/8/layout/hierarchy2"/>
    <dgm:cxn modelId="{D2C51DB8-652D-48E8-90EE-F5E5492EC128}" type="presParOf" srcId="{66DBFE92-936A-4696-997E-26F802F81527}" destId="{E551B74E-4925-45A4-9E9B-C3BC9C891B3D}" srcOrd="3" destOrd="0" presId="urn:microsoft.com/office/officeart/2005/8/layout/hierarchy2"/>
    <dgm:cxn modelId="{2E28BC4A-DCC3-47C1-A409-4B92A7054E6A}" type="presParOf" srcId="{E551B74E-4925-45A4-9E9B-C3BC9C891B3D}" destId="{4ABCA4CE-0780-4FD6-9942-3504DF8C81D7}" srcOrd="0" destOrd="0" presId="urn:microsoft.com/office/officeart/2005/8/layout/hierarchy2"/>
    <dgm:cxn modelId="{1A0B704B-F9A0-4C58-B0AE-7DFE7C69BB90}" type="presParOf" srcId="{E551B74E-4925-45A4-9E9B-C3BC9C891B3D}" destId="{A049A412-A7EC-4290-9FC2-EBE4940BB7A1}" srcOrd="1" destOrd="0" presId="urn:microsoft.com/office/officeart/2005/8/layout/hierarchy2"/>
    <dgm:cxn modelId="{44395B78-3863-4446-BCB0-CAB37B07746E}" type="presParOf" srcId="{66DBFE92-936A-4696-997E-26F802F81527}" destId="{1D7955B9-353A-4985-A838-D37250A75D79}" srcOrd="4" destOrd="0" presId="urn:microsoft.com/office/officeart/2005/8/layout/hierarchy2"/>
    <dgm:cxn modelId="{7EA8277F-DC9F-46AA-AA1D-BE36F5A849C4}" type="presParOf" srcId="{1D7955B9-353A-4985-A838-D37250A75D79}" destId="{C17E5C27-5794-4B80-823C-3A47FE12B6A6}" srcOrd="0" destOrd="0" presId="urn:microsoft.com/office/officeart/2005/8/layout/hierarchy2"/>
    <dgm:cxn modelId="{E800D521-3F52-4249-8684-18F623286939}" type="presParOf" srcId="{66DBFE92-936A-4696-997E-26F802F81527}" destId="{BF3A6777-BCB2-44AE-97BF-84515BED5981}" srcOrd="5" destOrd="0" presId="urn:microsoft.com/office/officeart/2005/8/layout/hierarchy2"/>
    <dgm:cxn modelId="{B25F296E-1419-492A-AC6F-70C77C978746}" type="presParOf" srcId="{BF3A6777-BCB2-44AE-97BF-84515BED5981}" destId="{8C3A72C1-408B-48E5-B483-FDB69BCF6BE5}" srcOrd="0" destOrd="0" presId="urn:microsoft.com/office/officeart/2005/8/layout/hierarchy2"/>
    <dgm:cxn modelId="{57EBB10A-4EBC-4AAC-9F91-E686131AECEB}" type="presParOf" srcId="{BF3A6777-BCB2-44AE-97BF-84515BED5981}" destId="{DB42C4EB-8F03-47EE-8426-9EC5982D025A}"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45E75B9B-27D6-4667-90A4-111FE0D92B4D}" type="doc">
      <dgm:prSet loTypeId="urn:microsoft.com/office/officeart/2005/8/layout/chevron2" loCatId="process" qsTypeId="urn:microsoft.com/office/officeart/2005/8/quickstyle/simple1" qsCatId="simple" csTypeId="urn:microsoft.com/office/officeart/2005/8/colors/accent6_4" csCatId="accent6" phldr="1"/>
      <dgm:spPr/>
      <dgm:t>
        <a:bodyPr/>
        <a:lstStyle/>
        <a:p>
          <a:endParaRPr lang="en-US"/>
        </a:p>
      </dgm:t>
    </dgm:pt>
    <dgm:pt modelId="{015ACAC9-3391-46A9-998C-B934F0293455}">
      <dgm:prSet phldrT="[Text]" custT="1"/>
      <dgm:spPr/>
      <dgm:t>
        <a:bodyPr/>
        <a:lstStyle/>
        <a:p>
          <a:r>
            <a:rPr lang="en-US" sz="1800" b="1" dirty="0">
              <a:solidFill>
                <a:schemeClr val="bg1"/>
              </a:solidFill>
            </a:rPr>
            <a:t>Summer 2014</a:t>
          </a:r>
        </a:p>
      </dgm:t>
    </dgm:pt>
    <dgm:pt modelId="{277E91AD-D4E3-40CE-B985-51E05E531188}" type="parTrans" cxnId="{70FF3056-7038-4D47-AB47-AD51AD8B4F11}">
      <dgm:prSet/>
      <dgm:spPr/>
      <dgm:t>
        <a:bodyPr/>
        <a:lstStyle/>
        <a:p>
          <a:endParaRPr lang="en-US"/>
        </a:p>
      </dgm:t>
    </dgm:pt>
    <dgm:pt modelId="{C0A0EAC2-575A-4229-B71D-E62AC9C2F64B}" type="sibTrans" cxnId="{70FF3056-7038-4D47-AB47-AD51AD8B4F11}">
      <dgm:prSet/>
      <dgm:spPr/>
      <dgm:t>
        <a:bodyPr/>
        <a:lstStyle/>
        <a:p>
          <a:endParaRPr lang="en-US"/>
        </a:p>
      </dgm:t>
    </dgm:pt>
    <dgm:pt modelId="{5340E911-9E74-4180-95EE-D1C50CCCC553}">
      <dgm:prSet phldrT="[Text]" custT="1"/>
      <dgm:spPr/>
      <dgm:t>
        <a:bodyPr/>
        <a:lstStyle/>
        <a:p>
          <a:r>
            <a:rPr lang="en-US" sz="1600" b="1" dirty="0"/>
            <a:t>             </a:t>
          </a:r>
          <a:r>
            <a:rPr lang="en-US" sz="1600" b="1" dirty="0">
              <a:solidFill>
                <a:schemeClr val="tx1"/>
              </a:solidFill>
            </a:rPr>
            <a:t>Fall/ </a:t>
          </a:r>
          <a:r>
            <a:rPr lang="en-US" sz="1800" b="1" dirty="0">
              <a:solidFill>
                <a:schemeClr val="tx1"/>
              </a:solidFill>
            </a:rPr>
            <a:t>Winter</a:t>
          </a:r>
          <a:r>
            <a:rPr lang="en-US" sz="1600" b="1" dirty="0">
              <a:solidFill>
                <a:schemeClr val="tx1"/>
              </a:solidFill>
            </a:rPr>
            <a:t> 2014</a:t>
          </a:r>
        </a:p>
      </dgm:t>
    </dgm:pt>
    <dgm:pt modelId="{02E9D854-AF7B-4DAA-B6F6-7C626B04492A}" type="parTrans" cxnId="{9E17A404-FA5D-404D-AB0D-6F4E36D9C83E}">
      <dgm:prSet/>
      <dgm:spPr/>
      <dgm:t>
        <a:bodyPr/>
        <a:lstStyle/>
        <a:p>
          <a:endParaRPr lang="en-US"/>
        </a:p>
      </dgm:t>
    </dgm:pt>
    <dgm:pt modelId="{92C2BA40-BDA4-476E-9D49-AFD675DA1CB0}" type="sibTrans" cxnId="{9E17A404-FA5D-404D-AB0D-6F4E36D9C83E}">
      <dgm:prSet/>
      <dgm:spPr/>
      <dgm:t>
        <a:bodyPr/>
        <a:lstStyle/>
        <a:p>
          <a:endParaRPr lang="en-US"/>
        </a:p>
      </dgm:t>
    </dgm:pt>
    <dgm:pt modelId="{1F939105-F761-4EC1-B118-340BD9ECD1E0}">
      <dgm:prSet phldrT="[Text]" custT="1"/>
      <dgm:spPr/>
      <dgm:t>
        <a:bodyPr/>
        <a:lstStyle/>
        <a:p>
          <a:r>
            <a:rPr lang="en-US" sz="1600" b="1" dirty="0">
              <a:solidFill>
                <a:schemeClr val="tx1"/>
              </a:solidFill>
            </a:rPr>
            <a:t>         Winter / Spring </a:t>
          </a:r>
          <a:r>
            <a:rPr lang="en-US" sz="1800" b="1" dirty="0">
              <a:solidFill>
                <a:schemeClr val="tx1"/>
              </a:solidFill>
            </a:rPr>
            <a:t>2015</a:t>
          </a:r>
        </a:p>
      </dgm:t>
    </dgm:pt>
    <dgm:pt modelId="{3C085080-A57B-46DD-8961-186C7952508F}" type="parTrans" cxnId="{F6D9B9D4-501D-47AC-B5CE-DC96CFE75A08}">
      <dgm:prSet/>
      <dgm:spPr/>
      <dgm:t>
        <a:bodyPr/>
        <a:lstStyle/>
        <a:p>
          <a:endParaRPr lang="en-US"/>
        </a:p>
      </dgm:t>
    </dgm:pt>
    <dgm:pt modelId="{B9CA45FE-D974-4BEB-BA2F-C1BFB3C973D3}" type="sibTrans" cxnId="{F6D9B9D4-501D-47AC-B5CE-DC96CFE75A08}">
      <dgm:prSet/>
      <dgm:spPr/>
      <dgm:t>
        <a:bodyPr/>
        <a:lstStyle/>
        <a:p>
          <a:endParaRPr lang="en-US"/>
        </a:p>
      </dgm:t>
    </dgm:pt>
    <dgm:pt modelId="{BE9E099B-1AFB-47CA-8A0D-2BB5FA7EC5B3}">
      <dgm:prSet phldrT="[Text]" custT="1"/>
      <dgm:spPr/>
      <dgm:t>
        <a:bodyPr/>
        <a:lstStyle/>
        <a:p>
          <a:r>
            <a:rPr lang="en-US" sz="1800" dirty="0"/>
            <a:t>Submission of Waiver renewal to CMS anticipated for February 2015 </a:t>
          </a:r>
        </a:p>
      </dgm:t>
    </dgm:pt>
    <dgm:pt modelId="{74F2CC5D-89EC-4088-9208-74E00DD167F0}" type="parTrans" cxnId="{97E2BD29-691A-45E2-9C96-1442230E08EF}">
      <dgm:prSet/>
      <dgm:spPr/>
      <dgm:t>
        <a:bodyPr/>
        <a:lstStyle/>
        <a:p>
          <a:endParaRPr lang="en-US"/>
        </a:p>
      </dgm:t>
    </dgm:pt>
    <dgm:pt modelId="{B09C62E7-3EF3-4554-BC29-1EE9EFA9A688}" type="sibTrans" cxnId="{97E2BD29-691A-45E2-9C96-1442230E08EF}">
      <dgm:prSet/>
      <dgm:spPr/>
      <dgm:t>
        <a:bodyPr/>
        <a:lstStyle/>
        <a:p>
          <a:endParaRPr lang="en-US"/>
        </a:p>
      </dgm:t>
    </dgm:pt>
    <dgm:pt modelId="{725B83D9-4B83-476C-9339-E9D7E647ACA3}">
      <dgm:prSet custT="1"/>
      <dgm:spPr/>
      <dgm:t>
        <a:bodyPr/>
        <a:lstStyle/>
        <a:p>
          <a:r>
            <a:rPr lang="en-US" sz="1800" dirty="0"/>
            <a:t>July 25, 2014: Webinar on initial DHCS concept paper</a:t>
          </a:r>
        </a:p>
      </dgm:t>
    </dgm:pt>
    <dgm:pt modelId="{11584FFF-AC27-4C41-A0BD-AE7A6A056A36}" type="parTrans" cxnId="{5EDAB893-D5B9-4855-BA6D-51358257E86D}">
      <dgm:prSet/>
      <dgm:spPr/>
      <dgm:t>
        <a:bodyPr/>
        <a:lstStyle/>
        <a:p>
          <a:endParaRPr lang="en-US"/>
        </a:p>
      </dgm:t>
    </dgm:pt>
    <dgm:pt modelId="{9CFF544F-1F62-4D75-8FAF-C8F6F6F530D1}" type="sibTrans" cxnId="{5EDAB893-D5B9-4855-BA6D-51358257E86D}">
      <dgm:prSet/>
      <dgm:spPr/>
      <dgm:t>
        <a:bodyPr/>
        <a:lstStyle/>
        <a:p>
          <a:endParaRPr lang="en-US"/>
        </a:p>
      </dgm:t>
    </dgm:pt>
    <dgm:pt modelId="{4C8C57E1-4B1E-4FC6-B015-454048363DD4}">
      <dgm:prSet custT="1"/>
      <dgm:spPr/>
      <dgm:t>
        <a:bodyPr/>
        <a:lstStyle/>
        <a:p>
          <a:r>
            <a:rPr lang="en-US" sz="1800" dirty="0"/>
            <a:t>Solicit input on Waiver concepts and stakeholder process</a:t>
          </a:r>
        </a:p>
      </dgm:t>
    </dgm:pt>
    <dgm:pt modelId="{B6425359-BACE-409E-8B29-055F5A08BA9F}" type="parTrans" cxnId="{F31E50E3-4AAD-4392-8B7D-9F25BC6E525F}">
      <dgm:prSet/>
      <dgm:spPr/>
      <dgm:t>
        <a:bodyPr/>
        <a:lstStyle/>
        <a:p>
          <a:endParaRPr lang="en-US"/>
        </a:p>
      </dgm:t>
    </dgm:pt>
    <dgm:pt modelId="{FE3F382C-DAFA-4933-9BA4-CED2A7CCC567}" type="sibTrans" cxnId="{F31E50E3-4AAD-4392-8B7D-9F25BC6E525F}">
      <dgm:prSet/>
      <dgm:spPr/>
      <dgm:t>
        <a:bodyPr/>
        <a:lstStyle/>
        <a:p>
          <a:endParaRPr lang="en-US"/>
        </a:p>
      </dgm:t>
    </dgm:pt>
    <dgm:pt modelId="{5A0E05DD-62F9-410D-8921-682C4AAC925F}">
      <dgm:prSet phldrT="[Text]" custT="1"/>
      <dgm:spPr/>
      <dgm:t>
        <a:bodyPr/>
        <a:lstStyle/>
        <a:p>
          <a:r>
            <a:rPr lang="en-US" sz="1800" dirty="0"/>
            <a:t>Stakeholder discussions and concept development</a:t>
          </a:r>
        </a:p>
      </dgm:t>
    </dgm:pt>
    <dgm:pt modelId="{565E688B-657C-48B6-B695-561CD044181D}" type="sibTrans" cxnId="{A371DD38-5BEE-470C-9789-F3BB39E31689}">
      <dgm:prSet/>
      <dgm:spPr/>
      <dgm:t>
        <a:bodyPr/>
        <a:lstStyle/>
        <a:p>
          <a:endParaRPr lang="en-US"/>
        </a:p>
      </dgm:t>
    </dgm:pt>
    <dgm:pt modelId="{CCC2E5E4-F329-4F7F-8318-FCCB1FD4D58F}" type="parTrans" cxnId="{A371DD38-5BEE-470C-9789-F3BB39E31689}">
      <dgm:prSet/>
      <dgm:spPr/>
      <dgm:t>
        <a:bodyPr/>
        <a:lstStyle/>
        <a:p>
          <a:endParaRPr lang="en-US"/>
        </a:p>
      </dgm:t>
    </dgm:pt>
    <dgm:pt modelId="{89E35FD0-41B9-4E21-895B-B1ADD50B1E7B}">
      <dgm:prSet phldrT="[Text]" custT="1"/>
      <dgm:spPr/>
      <dgm:t>
        <a:bodyPr/>
        <a:lstStyle/>
        <a:p>
          <a:r>
            <a:rPr lang="en-US" sz="1800" b="1" dirty="0"/>
            <a:t>Spring/ Fall 2015</a:t>
          </a:r>
        </a:p>
      </dgm:t>
    </dgm:pt>
    <dgm:pt modelId="{FC17495B-CB40-473A-970A-190BB655ED73}" type="parTrans" cxnId="{9FF7045A-1CFA-447B-B522-5E37DD208690}">
      <dgm:prSet/>
      <dgm:spPr/>
      <dgm:t>
        <a:bodyPr/>
        <a:lstStyle/>
        <a:p>
          <a:endParaRPr lang="en-US"/>
        </a:p>
      </dgm:t>
    </dgm:pt>
    <dgm:pt modelId="{4835301F-FEC0-4B7C-AFF2-FC5B97F1D99D}" type="sibTrans" cxnId="{9FF7045A-1CFA-447B-B522-5E37DD208690}">
      <dgm:prSet/>
      <dgm:spPr/>
      <dgm:t>
        <a:bodyPr/>
        <a:lstStyle/>
        <a:p>
          <a:endParaRPr lang="en-US"/>
        </a:p>
      </dgm:t>
    </dgm:pt>
    <dgm:pt modelId="{B0512B8F-1C71-49A8-896E-D1E09668A534}">
      <dgm:prSet custT="1"/>
      <dgm:spPr/>
      <dgm:t>
        <a:bodyPr/>
        <a:lstStyle/>
        <a:p>
          <a:r>
            <a:rPr lang="en-US" sz="1800" dirty="0"/>
            <a:t>Development of Special Terms and Conditions (CMS)</a:t>
          </a:r>
        </a:p>
      </dgm:t>
    </dgm:pt>
    <dgm:pt modelId="{4DA62321-788F-495D-8073-5616B448E15D}" type="parTrans" cxnId="{E34F1581-4F2D-41E2-8C15-8C76998BCDCB}">
      <dgm:prSet/>
      <dgm:spPr/>
      <dgm:t>
        <a:bodyPr/>
        <a:lstStyle/>
        <a:p>
          <a:endParaRPr lang="en-US"/>
        </a:p>
      </dgm:t>
    </dgm:pt>
    <dgm:pt modelId="{B388C0B5-157F-456E-B6C8-62D74F33CD3B}" type="sibTrans" cxnId="{E34F1581-4F2D-41E2-8C15-8C76998BCDCB}">
      <dgm:prSet/>
      <dgm:spPr/>
      <dgm:t>
        <a:bodyPr/>
        <a:lstStyle/>
        <a:p>
          <a:endParaRPr lang="en-US"/>
        </a:p>
      </dgm:t>
    </dgm:pt>
    <dgm:pt modelId="{9016930F-3FFB-436F-8A21-00C2DEDFA58D}" type="pres">
      <dgm:prSet presAssocID="{45E75B9B-27D6-4667-90A4-111FE0D92B4D}" presName="linearFlow" presStyleCnt="0">
        <dgm:presLayoutVars>
          <dgm:dir/>
          <dgm:animLvl val="lvl"/>
          <dgm:resizeHandles val="exact"/>
        </dgm:presLayoutVars>
      </dgm:prSet>
      <dgm:spPr/>
    </dgm:pt>
    <dgm:pt modelId="{5024ABEB-E2B7-4412-B648-9FA9583FEF53}" type="pres">
      <dgm:prSet presAssocID="{015ACAC9-3391-46A9-998C-B934F0293455}" presName="composite" presStyleCnt="0"/>
      <dgm:spPr/>
    </dgm:pt>
    <dgm:pt modelId="{0B86D268-6EB2-4A8D-9183-FA27FDF9F8EE}" type="pres">
      <dgm:prSet presAssocID="{015ACAC9-3391-46A9-998C-B934F0293455}" presName="parentText" presStyleLbl="alignNode1" presStyleIdx="0" presStyleCnt="4">
        <dgm:presLayoutVars>
          <dgm:chMax val="1"/>
          <dgm:bulletEnabled val="1"/>
        </dgm:presLayoutVars>
      </dgm:prSet>
      <dgm:spPr/>
    </dgm:pt>
    <dgm:pt modelId="{38BACAD4-C6D8-4127-99AA-CC8F5A830582}" type="pres">
      <dgm:prSet presAssocID="{015ACAC9-3391-46A9-998C-B934F0293455}" presName="descendantText" presStyleLbl="alignAcc1" presStyleIdx="0" presStyleCnt="4">
        <dgm:presLayoutVars>
          <dgm:bulletEnabled val="1"/>
        </dgm:presLayoutVars>
      </dgm:prSet>
      <dgm:spPr/>
    </dgm:pt>
    <dgm:pt modelId="{FAF371DA-7C4E-4FBA-91C6-785AB2863621}" type="pres">
      <dgm:prSet presAssocID="{C0A0EAC2-575A-4229-B71D-E62AC9C2F64B}" presName="sp" presStyleCnt="0"/>
      <dgm:spPr/>
    </dgm:pt>
    <dgm:pt modelId="{BEC9BE9F-F08C-4268-84BF-E8C41E27546B}" type="pres">
      <dgm:prSet presAssocID="{5340E911-9E74-4180-95EE-D1C50CCCC553}" presName="composite" presStyleCnt="0"/>
      <dgm:spPr/>
    </dgm:pt>
    <dgm:pt modelId="{2D8D2C2E-C9AD-4640-801F-10439163E08D}" type="pres">
      <dgm:prSet presAssocID="{5340E911-9E74-4180-95EE-D1C50CCCC553}" presName="parentText" presStyleLbl="alignNode1" presStyleIdx="1" presStyleCnt="4">
        <dgm:presLayoutVars>
          <dgm:chMax val="1"/>
          <dgm:bulletEnabled val="1"/>
        </dgm:presLayoutVars>
      </dgm:prSet>
      <dgm:spPr/>
    </dgm:pt>
    <dgm:pt modelId="{CEDB7A8D-B6B4-4604-A8F4-7F972B595E30}" type="pres">
      <dgm:prSet presAssocID="{5340E911-9E74-4180-95EE-D1C50CCCC553}" presName="descendantText" presStyleLbl="alignAcc1" presStyleIdx="1" presStyleCnt="4">
        <dgm:presLayoutVars>
          <dgm:bulletEnabled val="1"/>
        </dgm:presLayoutVars>
      </dgm:prSet>
      <dgm:spPr/>
    </dgm:pt>
    <dgm:pt modelId="{CE5D1E72-CFF3-4DB8-A6EE-D46103F7D173}" type="pres">
      <dgm:prSet presAssocID="{92C2BA40-BDA4-476E-9D49-AFD675DA1CB0}" presName="sp" presStyleCnt="0"/>
      <dgm:spPr/>
    </dgm:pt>
    <dgm:pt modelId="{2835EB4E-E878-4942-9103-DBB2295BBA2D}" type="pres">
      <dgm:prSet presAssocID="{1F939105-F761-4EC1-B118-340BD9ECD1E0}" presName="composite" presStyleCnt="0"/>
      <dgm:spPr/>
    </dgm:pt>
    <dgm:pt modelId="{41C4E1D9-1B7B-40D6-ABED-CACA2670FFBB}" type="pres">
      <dgm:prSet presAssocID="{1F939105-F761-4EC1-B118-340BD9ECD1E0}" presName="parentText" presStyleLbl="alignNode1" presStyleIdx="2" presStyleCnt="4" custLinFactNeighborX="-7981" custLinFactNeighborY="-261">
        <dgm:presLayoutVars>
          <dgm:chMax val="1"/>
          <dgm:bulletEnabled val="1"/>
        </dgm:presLayoutVars>
      </dgm:prSet>
      <dgm:spPr/>
    </dgm:pt>
    <dgm:pt modelId="{95179D3A-F86C-47DC-9F31-DC92B9130408}" type="pres">
      <dgm:prSet presAssocID="{1F939105-F761-4EC1-B118-340BD9ECD1E0}" presName="descendantText" presStyleLbl="alignAcc1" presStyleIdx="2" presStyleCnt="4">
        <dgm:presLayoutVars>
          <dgm:bulletEnabled val="1"/>
        </dgm:presLayoutVars>
      </dgm:prSet>
      <dgm:spPr/>
    </dgm:pt>
    <dgm:pt modelId="{E158DD59-8EC7-4257-B68A-9BA70F374D3D}" type="pres">
      <dgm:prSet presAssocID="{B9CA45FE-D974-4BEB-BA2F-C1BFB3C973D3}" presName="sp" presStyleCnt="0"/>
      <dgm:spPr/>
    </dgm:pt>
    <dgm:pt modelId="{B3219A4E-82F5-4FE7-8F20-B882E931F9F9}" type="pres">
      <dgm:prSet presAssocID="{89E35FD0-41B9-4E21-895B-B1ADD50B1E7B}" presName="composite" presStyleCnt="0"/>
      <dgm:spPr/>
    </dgm:pt>
    <dgm:pt modelId="{44CB8BCD-401E-44E1-B15B-A5EC9C91B04C}" type="pres">
      <dgm:prSet presAssocID="{89E35FD0-41B9-4E21-895B-B1ADD50B1E7B}" presName="parentText" presStyleLbl="alignNode1" presStyleIdx="3" presStyleCnt="4" custLinFactNeighborX="-15961" custLinFactNeighborY="-226">
        <dgm:presLayoutVars>
          <dgm:chMax val="1"/>
          <dgm:bulletEnabled val="1"/>
        </dgm:presLayoutVars>
      </dgm:prSet>
      <dgm:spPr/>
    </dgm:pt>
    <dgm:pt modelId="{14E7F076-46E0-4DC1-B5B3-DB90E953608F}" type="pres">
      <dgm:prSet presAssocID="{89E35FD0-41B9-4E21-895B-B1ADD50B1E7B}" presName="descendantText" presStyleLbl="alignAcc1" presStyleIdx="3" presStyleCnt="4">
        <dgm:presLayoutVars>
          <dgm:bulletEnabled val="1"/>
        </dgm:presLayoutVars>
      </dgm:prSet>
      <dgm:spPr/>
    </dgm:pt>
  </dgm:ptLst>
  <dgm:cxnLst>
    <dgm:cxn modelId="{9E17A404-FA5D-404D-AB0D-6F4E36D9C83E}" srcId="{45E75B9B-27D6-4667-90A4-111FE0D92B4D}" destId="{5340E911-9E74-4180-95EE-D1C50CCCC553}" srcOrd="1" destOrd="0" parTransId="{02E9D854-AF7B-4DAA-B6F6-7C626B04492A}" sibTransId="{92C2BA40-BDA4-476E-9D49-AFD675DA1CB0}"/>
    <dgm:cxn modelId="{97E2BD29-691A-45E2-9C96-1442230E08EF}" srcId="{1F939105-F761-4EC1-B118-340BD9ECD1E0}" destId="{BE9E099B-1AFB-47CA-8A0D-2BB5FA7EC5B3}" srcOrd="0" destOrd="0" parTransId="{74F2CC5D-89EC-4088-9208-74E00DD167F0}" sibTransId="{B09C62E7-3EF3-4554-BC29-1EE9EFA9A688}"/>
    <dgm:cxn modelId="{CCC9D635-8069-4173-865A-25ABEF2C2C10}" type="presOf" srcId="{5340E911-9E74-4180-95EE-D1C50CCCC553}" destId="{2D8D2C2E-C9AD-4640-801F-10439163E08D}" srcOrd="0" destOrd="0" presId="urn:microsoft.com/office/officeart/2005/8/layout/chevron2"/>
    <dgm:cxn modelId="{A371DD38-5BEE-470C-9789-F3BB39E31689}" srcId="{5340E911-9E74-4180-95EE-D1C50CCCC553}" destId="{5A0E05DD-62F9-410D-8921-682C4AAC925F}" srcOrd="0" destOrd="0" parTransId="{CCC2E5E4-F329-4F7F-8318-FCCB1FD4D58F}" sibTransId="{565E688B-657C-48B6-B695-561CD044181D}"/>
    <dgm:cxn modelId="{4F805440-07EB-44BF-BC4A-EF0E2CA28C8D}" type="presOf" srcId="{B0512B8F-1C71-49A8-896E-D1E09668A534}" destId="{14E7F076-46E0-4DC1-B5B3-DB90E953608F}" srcOrd="0" destOrd="0" presId="urn:microsoft.com/office/officeart/2005/8/layout/chevron2"/>
    <dgm:cxn modelId="{DC1E4363-7003-4829-894F-4C1E3EDC7AF9}" type="presOf" srcId="{89E35FD0-41B9-4E21-895B-B1ADD50B1E7B}" destId="{44CB8BCD-401E-44E1-B15B-A5EC9C91B04C}" srcOrd="0" destOrd="0" presId="urn:microsoft.com/office/officeart/2005/8/layout/chevron2"/>
    <dgm:cxn modelId="{847F8667-5E62-45D2-A3BC-490E60BD336E}" type="presOf" srcId="{BE9E099B-1AFB-47CA-8A0D-2BB5FA7EC5B3}" destId="{95179D3A-F86C-47DC-9F31-DC92B9130408}" srcOrd="0" destOrd="0" presId="urn:microsoft.com/office/officeart/2005/8/layout/chevron2"/>
    <dgm:cxn modelId="{0023494F-4B44-449F-B43B-524F612AAFB2}" type="presOf" srcId="{4C8C57E1-4B1E-4FC6-B015-454048363DD4}" destId="{38BACAD4-C6D8-4127-99AA-CC8F5A830582}" srcOrd="0" destOrd="1" presId="urn:microsoft.com/office/officeart/2005/8/layout/chevron2"/>
    <dgm:cxn modelId="{AADD8554-9EB8-4782-9C74-C03830AAA45B}" type="presOf" srcId="{015ACAC9-3391-46A9-998C-B934F0293455}" destId="{0B86D268-6EB2-4A8D-9183-FA27FDF9F8EE}" srcOrd="0" destOrd="0" presId="urn:microsoft.com/office/officeart/2005/8/layout/chevron2"/>
    <dgm:cxn modelId="{70FF3056-7038-4D47-AB47-AD51AD8B4F11}" srcId="{45E75B9B-27D6-4667-90A4-111FE0D92B4D}" destId="{015ACAC9-3391-46A9-998C-B934F0293455}" srcOrd="0" destOrd="0" parTransId="{277E91AD-D4E3-40CE-B985-51E05E531188}" sibTransId="{C0A0EAC2-575A-4229-B71D-E62AC9C2F64B}"/>
    <dgm:cxn modelId="{1BB0EF58-8000-4659-B44B-922CC8952490}" type="presOf" srcId="{1F939105-F761-4EC1-B118-340BD9ECD1E0}" destId="{41C4E1D9-1B7B-40D6-ABED-CACA2670FFBB}" srcOrd="0" destOrd="0" presId="urn:microsoft.com/office/officeart/2005/8/layout/chevron2"/>
    <dgm:cxn modelId="{9FF7045A-1CFA-447B-B522-5E37DD208690}" srcId="{45E75B9B-27D6-4667-90A4-111FE0D92B4D}" destId="{89E35FD0-41B9-4E21-895B-B1ADD50B1E7B}" srcOrd="3" destOrd="0" parTransId="{FC17495B-CB40-473A-970A-190BB655ED73}" sibTransId="{4835301F-FEC0-4B7C-AFF2-FC5B97F1D99D}"/>
    <dgm:cxn modelId="{E34F1581-4F2D-41E2-8C15-8C76998BCDCB}" srcId="{89E35FD0-41B9-4E21-895B-B1ADD50B1E7B}" destId="{B0512B8F-1C71-49A8-896E-D1E09668A534}" srcOrd="0" destOrd="0" parTransId="{4DA62321-788F-495D-8073-5616B448E15D}" sibTransId="{B388C0B5-157F-456E-B6C8-62D74F33CD3B}"/>
    <dgm:cxn modelId="{5EDAB893-D5B9-4855-BA6D-51358257E86D}" srcId="{015ACAC9-3391-46A9-998C-B934F0293455}" destId="{725B83D9-4B83-476C-9339-E9D7E647ACA3}" srcOrd="0" destOrd="0" parTransId="{11584FFF-AC27-4C41-A0BD-AE7A6A056A36}" sibTransId="{9CFF544F-1F62-4D75-8FAF-C8F6F6F530D1}"/>
    <dgm:cxn modelId="{C96014C3-F0B6-4446-9233-72ED901A6130}" type="presOf" srcId="{725B83D9-4B83-476C-9339-E9D7E647ACA3}" destId="{38BACAD4-C6D8-4127-99AA-CC8F5A830582}" srcOrd="0" destOrd="0" presId="urn:microsoft.com/office/officeart/2005/8/layout/chevron2"/>
    <dgm:cxn modelId="{F6D9B9D4-501D-47AC-B5CE-DC96CFE75A08}" srcId="{45E75B9B-27D6-4667-90A4-111FE0D92B4D}" destId="{1F939105-F761-4EC1-B118-340BD9ECD1E0}" srcOrd="2" destOrd="0" parTransId="{3C085080-A57B-46DD-8961-186C7952508F}" sibTransId="{B9CA45FE-D974-4BEB-BA2F-C1BFB3C973D3}"/>
    <dgm:cxn modelId="{F31E50E3-4AAD-4392-8B7D-9F25BC6E525F}" srcId="{015ACAC9-3391-46A9-998C-B934F0293455}" destId="{4C8C57E1-4B1E-4FC6-B015-454048363DD4}" srcOrd="1" destOrd="0" parTransId="{B6425359-BACE-409E-8B29-055F5A08BA9F}" sibTransId="{FE3F382C-DAFA-4933-9BA4-CED2A7CCC567}"/>
    <dgm:cxn modelId="{7DCBE7F0-C552-4897-890B-7972B024E770}" type="presOf" srcId="{5A0E05DD-62F9-410D-8921-682C4AAC925F}" destId="{CEDB7A8D-B6B4-4604-A8F4-7F972B595E30}" srcOrd="0" destOrd="0" presId="urn:microsoft.com/office/officeart/2005/8/layout/chevron2"/>
    <dgm:cxn modelId="{E5F556F2-EAE2-40A1-9B4B-60975FA8CE8E}" type="presOf" srcId="{45E75B9B-27D6-4667-90A4-111FE0D92B4D}" destId="{9016930F-3FFB-436F-8A21-00C2DEDFA58D}" srcOrd="0" destOrd="0" presId="urn:microsoft.com/office/officeart/2005/8/layout/chevron2"/>
    <dgm:cxn modelId="{A92AD701-7A6F-4BA6-A82C-CCED4F2AFFDE}" type="presParOf" srcId="{9016930F-3FFB-436F-8A21-00C2DEDFA58D}" destId="{5024ABEB-E2B7-4412-B648-9FA9583FEF53}" srcOrd="0" destOrd="0" presId="urn:microsoft.com/office/officeart/2005/8/layout/chevron2"/>
    <dgm:cxn modelId="{8F6D81CE-4F4B-4AA1-9AF8-5BFEB08E6D37}" type="presParOf" srcId="{5024ABEB-E2B7-4412-B648-9FA9583FEF53}" destId="{0B86D268-6EB2-4A8D-9183-FA27FDF9F8EE}" srcOrd="0" destOrd="0" presId="urn:microsoft.com/office/officeart/2005/8/layout/chevron2"/>
    <dgm:cxn modelId="{BACEA845-1B59-4C95-9FBC-BB83DA88BD88}" type="presParOf" srcId="{5024ABEB-E2B7-4412-B648-9FA9583FEF53}" destId="{38BACAD4-C6D8-4127-99AA-CC8F5A830582}" srcOrd="1" destOrd="0" presId="urn:microsoft.com/office/officeart/2005/8/layout/chevron2"/>
    <dgm:cxn modelId="{5C89BA74-83F7-4DFD-98FD-2FA742FCD89F}" type="presParOf" srcId="{9016930F-3FFB-436F-8A21-00C2DEDFA58D}" destId="{FAF371DA-7C4E-4FBA-91C6-785AB2863621}" srcOrd="1" destOrd="0" presId="urn:microsoft.com/office/officeart/2005/8/layout/chevron2"/>
    <dgm:cxn modelId="{30669763-D220-4A4B-AB56-9A4D6DD10C1A}" type="presParOf" srcId="{9016930F-3FFB-436F-8A21-00C2DEDFA58D}" destId="{BEC9BE9F-F08C-4268-84BF-E8C41E27546B}" srcOrd="2" destOrd="0" presId="urn:microsoft.com/office/officeart/2005/8/layout/chevron2"/>
    <dgm:cxn modelId="{691AB171-F10F-41D1-A622-C76155ACB17A}" type="presParOf" srcId="{BEC9BE9F-F08C-4268-84BF-E8C41E27546B}" destId="{2D8D2C2E-C9AD-4640-801F-10439163E08D}" srcOrd="0" destOrd="0" presId="urn:microsoft.com/office/officeart/2005/8/layout/chevron2"/>
    <dgm:cxn modelId="{58D0AFB7-DB21-475D-B21F-FAA4C2D3C1FC}" type="presParOf" srcId="{BEC9BE9F-F08C-4268-84BF-E8C41E27546B}" destId="{CEDB7A8D-B6B4-4604-A8F4-7F972B595E30}" srcOrd="1" destOrd="0" presId="urn:microsoft.com/office/officeart/2005/8/layout/chevron2"/>
    <dgm:cxn modelId="{9FD7B0DC-D845-4BC5-B989-D0A7E2669E3F}" type="presParOf" srcId="{9016930F-3FFB-436F-8A21-00C2DEDFA58D}" destId="{CE5D1E72-CFF3-4DB8-A6EE-D46103F7D173}" srcOrd="3" destOrd="0" presId="urn:microsoft.com/office/officeart/2005/8/layout/chevron2"/>
    <dgm:cxn modelId="{009C86F6-D0BB-41C9-898C-E91EDB8381CD}" type="presParOf" srcId="{9016930F-3FFB-436F-8A21-00C2DEDFA58D}" destId="{2835EB4E-E878-4942-9103-DBB2295BBA2D}" srcOrd="4" destOrd="0" presId="urn:microsoft.com/office/officeart/2005/8/layout/chevron2"/>
    <dgm:cxn modelId="{B980BFBF-1F53-4B36-8EA1-EC71F4C9AE59}" type="presParOf" srcId="{2835EB4E-E878-4942-9103-DBB2295BBA2D}" destId="{41C4E1D9-1B7B-40D6-ABED-CACA2670FFBB}" srcOrd="0" destOrd="0" presId="urn:microsoft.com/office/officeart/2005/8/layout/chevron2"/>
    <dgm:cxn modelId="{D45BD07A-DD89-4FDE-BFA4-4ADDE452A367}" type="presParOf" srcId="{2835EB4E-E878-4942-9103-DBB2295BBA2D}" destId="{95179D3A-F86C-47DC-9F31-DC92B9130408}" srcOrd="1" destOrd="0" presId="urn:microsoft.com/office/officeart/2005/8/layout/chevron2"/>
    <dgm:cxn modelId="{921AAF4E-201A-4749-8B86-E375D2ECE6BA}" type="presParOf" srcId="{9016930F-3FFB-436F-8A21-00C2DEDFA58D}" destId="{E158DD59-8EC7-4257-B68A-9BA70F374D3D}" srcOrd="5" destOrd="0" presId="urn:microsoft.com/office/officeart/2005/8/layout/chevron2"/>
    <dgm:cxn modelId="{10F1AE49-F572-4159-8D6E-079BDD9FF24D}" type="presParOf" srcId="{9016930F-3FFB-436F-8A21-00C2DEDFA58D}" destId="{B3219A4E-82F5-4FE7-8F20-B882E931F9F9}" srcOrd="6" destOrd="0" presId="urn:microsoft.com/office/officeart/2005/8/layout/chevron2"/>
    <dgm:cxn modelId="{F2ECCE9E-89AF-48F4-B05B-CF237DCE8351}" type="presParOf" srcId="{B3219A4E-82F5-4FE7-8F20-B882E931F9F9}" destId="{44CB8BCD-401E-44E1-B15B-A5EC9C91B04C}" srcOrd="0" destOrd="0" presId="urn:microsoft.com/office/officeart/2005/8/layout/chevron2"/>
    <dgm:cxn modelId="{DB5E67F6-FFAC-40E0-B9D6-237352B53CBF}" type="presParOf" srcId="{B3219A4E-82F5-4FE7-8F20-B882E931F9F9}" destId="{14E7F076-46E0-4DC1-B5B3-DB90E953608F}"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E648E3C-2E11-4C27-9CDC-5C359EBE070E}" type="doc">
      <dgm:prSet loTypeId="urn:microsoft.com/office/officeart/2008/layout/LinedList" loCatId="list" qsTypeId="urn:microsoft.com/office/officeart/2005/8/quickstyle/simple1" qsCatId="simple" csTypeId="urn:microsoft.com/office/officeart/2005/8/colors/accent6_1" csCatId="accent6" phldr="1"/>
      <dgm:spPr/>
      <dgm:t>
        <a:bodyPr/>
        <a:lstStyle/>
        <a:p>
          <a:endParaRPr lang="en-US"/>
        </a:p>
      </dgm:t>
    </dgm:pt>
    <dgm:pt modelId="{2C995453-BC0A-4728-A4B2-1A6DFF954823}">
      <dgm:prSet custT="1"/>
      <dgm:spPr/>
      <dgm:t>
        <a:bodyPr/>
        <a:lstStyle/>
        <a:p>
          <a:pPr rtl="0"/>
          <a:endParaRPr lang="en-US" sz="3500" dirty="0"/>
        </a:p>
        <a:p>
          <a:pPr rtl="0"/>
          <a:r>
            <a:rPr lang="en-US" sz="3200" dirty="0"/>
            <a:t>Current Waiver demonstration sunsets October 31, 2015</a:t>
          </a:r>
        </a:p>
      </dgm:t>
      <dgm:extLst>
        <a:ext uri="{E40237B7-FDA0-4F09-8148-C483321AD2D9}">
          <dgm14:cNvPr xmlns:dgm14="http://schemas.microsoft.com/office/drawing/2010/diagram" id="0" name="" descr="Current Waiver demonstration sunsets October 31, 2015&#10;Waiver renewal request must be submitted to the Centers for Medicare and Medicaid Services (CMS) at lest 6 months before the end of the current Demonstration&#10;"/>
        </a:ext>
      </dgm:extLst>
    </dgm:pt>
    <dgm:pt modelId="{F42A6EF8-64E9-46BB-899F-16307C84C129}" type="parTrans" cxnId="{393D6ECF-41AD-4293-BB4E-4B95BDB4FCE1}">
      <dgm:prSet/>
      <dgm:spPr/>
      <dgm:t>
        <a:bodyPr/>
        <a:lstStyle/>
        <a:p>
          <a:endParaRPr lang="en-US"/>
        </a:p>
      </dgm:t>
    </dgm:pt>
    <dgm:pt modelId="{8807D894-5C2F-49B9-BF7F-081D649C37F5}" type="sibTrans" cxnId="{393D6ECF-41AD-4293-BB4E-4B95BDB4FCE1}">
      <dgm:prSet/>
      <dgm:spPr/>
      <dgm:t>
        <a:bodyPr/>
        <a:lstStyle/>
        <a:p>
          <a:endParaRPr lang="en-US"/>
        </a:p>
      </dgm:t>
    </dgm:pt>
    <dgm:pt modelId="{53B115F1-E6F9-4058-B9AD-61BCEA85FA82}">
      <dgm:prSet custT="1"/>
      <dgm:spPr/>
      <dgm:t>
        <a:bodyPr/>
        <a:lstStyle/>
        <a:p>
          <a:pPr rtl="0"/>
          <a:r>
            <a:rPr lang="en-US" sz="3200" dirty="0"/>
            <a:t>Waiver renewal request must be submitted to the Centers for Medicare and Medicaid Services (CMS) at lest 6 months before the end of the current Demonstration</a:t>
          </a:r>
        </a:p>
      </dgm:t>
      <dgm:extLst>
        <a:ext uri="{E40237B7-FDA0-4F09-8148-C483321AD2D9}">
          <dgm14:cNvPr xmlns:dgm14="http://schemas.microsoft.com/office/drawing/2010/diagram" id="0" name="" descr="Current Waiver demonstration sunsets October 31, 2015&#10;Waiver renewal request must be submitted to the Centers for Medicare and Medicaid Services (CMS) at lest 6 months before the end of the current Demonstration&#10;"/>
        </a:ext>
      </dgm:extLst>
    </dgm:pt>
    <dgm:pt modelId="{13D7B30D-05E4-48EB-8320-05E0DA1C8918}" type="parTrans" cxnId="{9CAD2EA2-8114-4884-B9E3-47F5283726E4}">
      <dgm:prSet/>
      <dgm:spPr/>
      <dgm:t>
        <a:bodyPr/>
        <a:lstStyle/>
        <a:p>
          <a:endParaRPr lang="en-US"/>
        </a:p>
      </dgm:t>
    </dgm:pt>
    <dgm:pt modelId="{AE4CF10E-9983-43B4-AC18-9A55139AF210}" type="sibTrans" cxnId="{9CAD2EA2-8114-4884-B9E3-47F5283726E4}">
      <dgm:prSet/>
      <dgm:spPr/>
      <dgm:t>
        <a:bodyPr/>
        <a:lstStyle/>
        <a:p>
          <a:endParaRPr lang="en-US"/>
        </a:p>
      </dgm:t>
    </dgm:pt>
    <dgm:pt modelId="{98E74C11-4022-4A20-B060-AAC01B70B611}" type="pres">
      <dgm:prSet presAssocID="{3E648E3C-2E11-4C27-9CDC-5C359EBE070E}" presName="vert0" presStyleCnt="0">
        <dgm:presLayoutVars>
          <dgm:dir/>
          <dgm:animOne val="branch"/>
          <dgm:animLvl val="lvl"/>
        </dgm:presLayoutVars>
      </dgm:prSet>
      <dgm:spPr/>
    </dgm:pt>
    <dgm:pt modelId="{0CDFF0C9-85DA-4408-967F-C6AC32470A66}" type="pres">
      <dgm:prSet presAssocID="{2C995453-BC0A-4728-A4B2-1A6DFF954823}" presName="thickLine" presStyleLbl="alignNode1" presStyleIdx="0" presStyleCnt="2"/>
      <dgm:spPr/>
    </dgm:pt>
    <dgm:pt modelId="{78712C4F-660F-40A6-B908-AC4658ACB6DC}" type="pres">
      <dgm:prSet presAssocID="{2C995453-BC0A-4728-A4B2-1A6DFF954823}" presName="horz1" presStyleCnt="0"/>
      <dgm:spPr/>
    </dgm:pt>
    <dgm:pt modelId="{3A0CAA67-6B08-4AEA-BB77-EA88ABA5ED6C}" type="pres">
      <dgm:prSet presAssocID="{2C995453-BC0A-4728-A4B2-1A6DFF954823}" presName="tx1" presStyleLbl="revTx" presStyleIdx="0" presStyleCnt="2"/>
      <dgm:spPr/>
    </dgm:pt>
    <dgm:pt modelId="{0BF57A5B-B2AF-42D4-9AA3-987ADDF7985F}" type="pres">
      <dgm:prSet presAssocID="{2C995453-BC0A-4728-A4B2-1A6DFF954823}" presName="vert1" presStyleCnt="0"/>
      <dgm:spPr/>
    </dgm:pt>
    <dgm:pt modelId="{A527C248-A555-4404-8C3F-05AE554ABE2D}" type="pres">
      <dgm:prSet presAssocID="{53B115F1-E6F9-4058-B9AD-61BCEA85FA82}" presName="thickLine" presStyleLbl="alignNode1" presStyleIdx="1" presStyleCnt="2"/>
      <dgm:spPr/>
    </dgm:pt>
    <dgm:pt modelId="{D5060C72-F088-4696-8E2E-F30A0D03F8B9}" type="pres">
      <dgm:prSet presAssocID="{53B115F1-E6F9-4058-B9AD-61BCEA85FA82}" presName="horz1" presStyleCnt="0"/>
      <dgm:spPr/>
    </dgm:pt>
    <dgm:pt modelId="{7C685599-E480-4F49-9FA9-03B32EA50598}" type="pres">
      <dgm:prSet presAssocID="{53B115F1-E6F9-4058-B9AD-61BCEA85FA82}" presName="tx1" presStyleLbl="revTx" presStyleIdx="1" presStyleCnt="2"/>
      <dgm:spPr/>
    </dgm:pt>
    <dgm:pt modelId="{A803B2C1-D4F0-4BBA-879D-86B1C5FAEBD8}" type="pres">
      <dgm:prSet presAssocID="{53B115F1-E6F9-4058-B9AD-61BCEA85FA82}" presName="vert1" presStyleCnt="0"/>
      <dgm:spPr/>
    </dgm:pt>
  </dgm:ptLst>
  <dgm:cxnLst>
    <dgm:cxn modelId="{6B1A0916-15E8-40C1-A3B6-DA2D402F67DC}" type="presOf" srcId="{2C995453-BC0A-4728-A4B2-1A6DFF954823}" destId="{3A0CAA67-6B08-4AEA-BB77-EA88ABA5ED6C}" srcOrd="0" destOrd="0" presId="urn:microsoft.com/office/officeart/2008/layout/LinedList"/>
    <dgm:cxn modelId="{32483B52-4AF5-46D6-88F0-0CFEF58DCAAB}" type="presOf" srcId="{3E648E3C-2E11-4C27-9CDC-5C359EBE070E}" destId="{98E74C11-4022-4A20-B060-AAC01B70B611}" srcOrd="0" destOrd="0" presId="urn:microsoft.com/office/officeart/2008/layout/LinedList"/>
    <dgm:cxn modelId="{40FA168D-CB15-4B6F-8F23-3005914BA565}" type="presOf" srcId="{53B115F1-E6F9-4058-B9AD-61BCEA85FA82}" destId="{7C685599-E480-4F49-9FA9-03B32EA50598}" srcOrd="0" destOrd="0" presId="urn:microsoft.com/office/officeart/2008/layout/LinedList"/>
    <dgm:cxn modelId="{9CAD2EA2-8114-4884-B9E3-47F5283726E4}" srcId="{3E648E3C-2E11-4C27-9CDC-5C359EBE070E}" destId="{53B115F1-E6F9-4058-B9AD-61BCEA85FA82}" srcOrd="1" destOrd="0" parTransId="{13D7B30D-05E4-48EB-8320-05E0DA1C8918}" sibTransId="{AE4CF10E-9983-43B4-AC18-9A55139AF210}"/>
    <dgm:cxn modelId="{393D6ECF-41AD-4293-BB4E-4B95BDB4FCE1}" srcId="{3E648E3C-2E11-4C27-9CDC-5C359EBE070E}" destId="{2C995453-BC0A-4728-A4B2-1A6DFF954823}" srcOrd="0" destOrd="0" parTransId="{F42A6EF8-64E9-46BB-899F-16307C84C129}" sibTransId="{8807D894-5C2F-49B9-BF7F-081D649C37F5}"/>
    <dgm:cxn modelId="{6B5ECFC9-6B1F-4559-B690-2DC80A9278FA}" type="presParOf" srcId="{98E74C11-4022-4A20-B060-AAC01B70B611}" destId="{0CDFF0C9-85DA-4408-967F-C6AC32470A66}" srcOrd="0" destOrd="0" presId="urn:microsoft.com/office/officeart/2008/layout/LinedList"/>
    <dgm:cxn modelId="{82659400-0D2C-442A-9507-09CC59479514}" type="presParOf" srcId="{98E74C11-4022-4A20-B060-AAC01B70B611}" destId="{78712C4F-660F-40A6-B908-AC4658ACB6DC}" srcOrd="1" destOrd="0" presId="urn:microsoft.com/office/officeart/2008/layout/LinedList"/>
    <dgm:cxn modelId="{5E8C91C3-D76C-4CAC-A98A-16421CAD8288}" type="presParOf" srcId="{78712C4F-660F-40A6-B908-AC4658ACB6DC}" destId="{3A0CAA67-6B08-4AEA-BB77-EA88ABA5ED6C}" srcOrd="0" destOrd="0" presId="urn:microsoft.com/office/officeart/2008/layout/LinedList"/>
    <dgm:cxn modelId="{399CA023-7519-40AB-B844-A668616C8093}" type="presParOf" srcId="{78712C4F-660F-40A6-B908-AC4658ACB6DC}" destId="{0BF57A5B-B2AF-42D4-9AA3-987ADDF7985F}" srcOrd="1" destOrd="0" presId="urn:microsoft.com/office/officeart/2008/layout/LinedList"/>
    <dgm:cxn modelId="{01F4B194-FDB7-466E-A032-D9BD581DE1FC}" type="presParOf" srcId="{98E74C11-4022-4A20-B060-AAC01B70B611}" destId="{A527C248-A555-4404-8C3F-05AE554ABE2D}" srcOrd="2" destOrd="0" presId="urn:microsoft.com/office/officeart/2008/layout/LinedList"/>
    <dgm:cxn modelId="{A1C44F3D-721C-4AA7-BB21-6D4D5CE75B52}" type="presParOf" srcId="{98E74C11-4022-4A20-B060-AAC01B70B611}" destId="{D5060C72-F088-4696-8E2E-F30A0D03F8B9}" srcOrd="3" destOrd="0" presId="urn:microsoft.com/office/officeart/2008/layout/LinedList"/>
    <dgm:cxn modelId="{F165D5C7-805B-4AED-A6BC-C85C62D9989B}" type="presParOf" srcId="{D5060C72-F088-4696-8E2E-F30A0D03F8B9}" destId="{7C685599-E480-4F49-9FA9-03B32EA50598}" srcOrd="0" destOrd="0" presId="urn:microsoft.com/office/officeart/2008/layout/LinedList"/>
    <dgm:cxn modelId="{5C916124-5F4A-4E92-86FB-46983DECF5D4}" type="presParOf" srcId="{D5060C72-F088-4696-8E2E-F30A0D03F8B9}" destId="{A803B2C1-D4F0-4BBA-879D-86B1C5FAEBD8}"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45759ED-C6FF-403E-9718-4CEA735FCC9A}" type="doc">
      <dgm:prSet loTypeId="urn:microsoft.com/office/officeart/2008/layout/LinedList" loCatId="list" qsTypeId="urn:microsoft.com/office/officeart/2005/8/quickstyle/simple1" qsCatId="simple" csTypeId="urn:microsoft.com/office/officeart/2005/8/colors/accent6_2" csCatId="accent6" phldr="1"/>
      <dgm:spPr/>
      <dgm:t>
        <a:bodyPr/>
        <a:lstStyle/>
        <a:p>
          <a:endParaRPr lang="en-US"/>
        </a:p>
      </dgm:t>
    </dgm:pt>
    <dgm:pt modelId="{9D6A1F1B-15F9-4170-862A-0F390E431590}">
      <dgm:prSet phldrT="[Text]" custT="1"/>
      <dgm:spPr/>
      <dgm:t>
        <a:bodyPr/>
        <a:lstStyle/>
        <a:p>
          <a:r>
            <a:rPr lang="en-US" sz="2800" dirty="0"/>
            <a:t>Six Primary Goals</a:t>
          </a:r>
        </a:p>
      </dgm:t>
      <dgm:extLst>
        <a:ext uri="{E40237B7-FDA0-4F09-8148-C483321AD2D9}">
          <dgm14:cNvPr xmlns:dgm14="http://schemas.microsoft.com/office/drawing/2010/diagram" id="0" name="" descr="Six Primary Goals&#10; Strengthen California’s health care safety net&#10; Maximize opportunities to reduce the number of uninsured individuals&#10; Optimize opportunities to increase federal financial participation and maximize financial resources to address uncompensated care&#10; Promote long-term, efficient, and effective use of state and local funds&#10; Improve health care quality and outcomes&#10; Promote home-and community-based care&#10;" title="BTR Waiver"/>
        </a:ext>
      </dgm:extLst>
    </dgm:pt>
    <dgm:pt modelId="{332E8C18-C0A3-45AC-B2A7-9A5211BF907D}" type="parTrans" cxnId="{26189AFE-3C9F-4448-9A93-84AFFA9AF14A}">
      <dgm:prSet/>
      <dgm:spPr/>
      <dgm:t>
        <a:bodyPr/>
        <a:lstStyle/>
        <a:p>
          <a:endParaRPr lang="en-US"/>
        </a:p>
      </dgm:t>
    </dgm:pt>
    <dgm:pt modelId="{E45A9536-1F2D-4CE1-BDF6-9F2AECA4AA9C}" type="sibTrans" cxnId="{26189AFE-3C9F-4448-9A93-84AFFA9AF14A}">
      <dgm:prSet/>
      <dgm:spPr/>
      <dgm:t>
        <a:bodyPr/>
        <a:lstStyle/>
        <a:p>
          <a:endParaRPr lang="en-US"/>
        </a:p>
      </dgm:t>
    </dgm:pt>
    <dgm:pt modelId="{BE1D43F1-A997-489A-8601-4A4C249DE687}">
      <dgm:prSet phldrT="[Text]" custT="1"/>
      <dgm:spPr/>
      <dgm:t>
        <a:bodyPr/>
        <a:lstStyle/>
        <a:p>
          <a:r>
            <a:rPr lang="en-US" sz="2000" dirty="0"/>
            <a:t>Strengthen California’s health care safety net</a:t>
          </a:r>
        </a:p>
      </dgm:t>
      <dgm:extLst>
        <a:ext uri="{E40237B7-FDA0-4F09-8148-C483321AD2D9}">
          <dgm14:cNvPr xmlns:dgm14="http://schemas.microsoft.com/office/drawing/2010/diagram" id="0" name="" descr="Six Primary Goals&#10; Strengthen California’s health care safety net&#10; Maximize opportunities to reduce the number of uninsured individuals&#10; Optimize opportunities to increase federal financial participation and maximize financial resources to address uncompensated care&#10; Promote long-term, efficient, and effective use of state and local funds&#10; Improve health care quality and outcomes&#10; Promote home-and community-based care&#10;" title="BTR Waiver"/>
        </a:ext>
      </dgm:extLst>
    </dgm:pt>
    <dgm:pt modelId="{A1080026-7794-43A1-9996-A5831E2F39FB}" type="parTrans" cxnId="{FFB2342D-DBA5-49AB-9382-AF0A8D46B3F4}">
      <dgm:prSet/>
      <dgm:spPr/>
      <dgm:t>
        <a:bodyPr/>
        <a:lstStyle/>
        <a:p>
          <a:endParaRPr lang="en-US"/>
        </a:p>
      </dgm:t>
    </dgm:pt>
    <dgm:pt modelId="{E9C933CD-D3A3-4BB0-AC59-D41054D04064}" type="sibTrans" cxnId="{FFB2342D-DBA5-49AB-9382-AF0A8D46B3F4}">
      <dgm:prSet/>
      <dgm:spPr/>
      <dgm:t>
        <a:bodyPr/>
        <a:lstStyle/>
        <a:p>
          <a:endParaRPr lang="en-US"/>
        </a:p>
      </dgm:t>
    </dgm:pt>
    <dgm:pt modelId="{E8437E1A-8AC4-4795-8530-BC1CB4E9C33C}">
      <dgm:prSet custT="1"/>
      <dgm:spPr/>
      <dgm:t>
        <a:bodyPr/>
        <a:lstStyle/>
        <a:p>
          <a:r>
            <a:rPr lang="en-US" sz="2000" dirty="0"/>
            <a:t>Maximize opportunities to reduce the number of uninsured individuals</a:t>
          </a:r>
        </a:p>
      </dgm:t>
      <dgm:extLst>
        <a:ext uri="{E40237B7-FDA0-4F09-8148-C483321AD2D9}">
          <dgm14:cNvPr xmlns:dgm14="http://schemas.microsoft.com/office/drawing/2010/diagram" id="0" name="" descr="Six Primary Goals&#10; Strengthen California’s health care safety net&#10; Maximize opportunities to reduce the number of uninsured individuals&#10; Optimize opportunities to increase federal financial participation and maximize financial resources to address uncompensated care&#10; Promote long-term, efficient, and effective use of state and local funds&#10; Improve health care quality and outcomes&#10; Promote home-and community-based care&#10;" title="BTR Waiver"/>
        </a:ext>
      </dgm:extLst>
    </dgm:pt>
    <dgm:pt modelId="{98463357-82EE-49E5-9E64-EBFA29870583}" type="parTrans" cxnId="{F43F3C6A-6CEF-40AB-9125-D763B04CC27C}">
      <dgm:prSet/>
      <dgm:spPr/>
      <dgm:t>
        <a:bodyPr/>
        <a:lstStyle/>
        <a:p>
          <a:endParaRPr lang="en-US"/>
        </a:p>
      </dgm:t>
    </dgm:pt>
    <dgm:pt modelId="{B0C648F9-3A9F-4995-91BF-9575C29051CC}" type="sibTrans" cxnId="{F43F3C6A-6CEF-40AB-9125-D763B04CC27C}">
      <dgm:prSet/>
      <dgm:spPr/>
      <dgm:t>
        <a:bodyPr/>
        <a:lstStyle/>
        <a:p>
          <a:endParaRPr lang="en-US"/>
        </a:p>
      </dgm:t>
    </dgm:pt>
    <dgm:pt modelId="{67E15CD0-4712-485E-ACAD-EB7B3FC09185}">
      <dgm:prSet custT="1"/>
      <dgm:spPr/>
      <dgm:t>
        <a:bodyPr/>
        <a:lstStyle/>
        <a:p>
          <a:r>
            <a:rPr lang="en-US" sz="2000" dirty="0"/>
            <a:t>Optimize opportunities to increase federal financial participation and maximize financial resources to address uncompensated care</a:t>
          </a:r>
        </a:p>
      </dgm:t>
      <dgm:extLst>
        <a:ext uri="{E40237B7-FDA0-4F09-8148-C483321AD2D9}">
          <dgm14:cNvPr xmlns:dgm14="http://schemas.microsoft.com/office/drawing/2010/diagram" id="0" name="" descr="Six Primary Goals&#10; Strengthen California’s health care safety net&#10; Maximize opportunities to reduce the number of uninsured individuals&#10; Optimize opportunities to increase federal financial participation and maximize financial resources to address uncompensated care&#10; Promote long-term, efficient, and effective use of state and local funds&#10; Improve health care quality and outcomes&#10; Promote home-and community-based care&#10;" title="BTR Waiver"/>
        </a:ext>
      </dgm:extLst>
    </dgm:pt>
    <dgm:pt modelId="{A51CBEBA-D239-434F-A62C-5E93FF335F0C}" type="parTrans" cxnId="{918E9ADD-6953-46BE-91FA-66FBBB3B6312}">
      <dgm:prSet/>
      <dgm:spPr/>
      <dgm:t>
        <a:bodyPr/>
        <a:lstStyle/>
        <a:p>
          <a:endParaRPr lang="en-US"/>
        </a:p>
      </dgm:t>
    </dgm:pt>
    <dgm:pt modelId="{529645CC-481A-462F-9A01-3A76700E63D8}" type="sibTrans" cxnId="{918E9ADD-6953-46BE-91FA-66FBBB3B6312}">
      <dgm:prSet/>
      <dgm:spPr/>
      <dgm:t>
        <a:bodyPr/>
        <a:lstStyle/>
        <a:p>
          <a:endParaRPr lang="en-US"/>
        </a:p>
      </dgm:t>
    </dgm:pt>
    <dgm:pt modelId="{3753510F-E552-4D82-B07F-6DB45F40874B}">
      <dgm:prSet custT="1"/>
      <dgm:spPr/>
      <dgm:t>
        <a:bodyPr/>
        <a:lstStyle/>
        <a:p>
          <a:r>
            <a:rPr lang="en-US" sz="2000" dirty="0"/>
            <a:t>Promote long-term, efficient, and effective use of state and local funds</a:t>
          </a:r>
        </a:p>
      </dgm:t>
      <dgm:extLst>
        <a:ext uri="{E40237B7-FDA0-4F09-8148-C483321AD2D9}">
          <dgm14:cNvPr xmlns:dgm14="http://schemas.microsoft.com/office/drawing/2010/diagram" id="0" name="" descr="Six Primary Goals&#10; Strengthen California’s health care safety net&#10; Maximize opportunities to reduce the number of uninsured individuals&#10; Optimize opportunities to increase federal financial participation and maximize financial resources to address uncompensated care&#10; Promote long-term, efficient, and effective use of state and local funds&#10; Improve health care quality and outcomes&#10; Promote home-and community-based care&#10;" title="BTR Waiver"/>
        </a:ext>
      </dgm:extLst>
    </dgm:pt>
    <dgm:pt modelId="{042AC600-321E-4EBE-927F-CC3FF8EE15A9}" type="parTrans" cxnId="{DED4092B-1493-4920-B375-4DBA38F41822}">
      <dgm:prSet/>
      <dgm:spPr/>
      <dgm:t>
        <a:bodyPr/>
        <a:lstStyle/>
        <a:p>
          <a:endParaRPr lang="en-US"/>
        </a:p>
      </dgm:t>
    </dgm:pt>
    <dgm:pt modelId="{4DAB0C24-7C67-4F8A-8C7B-C4F5F6411E5F}" type="sibTrans" cxnId="{DED4092B-1493-4920-B375-4DBA38F41822}">
      <dgm:prSet/>
      <dgm:spPr/>
      <dgm:t>
        <a:bodyPr/>
        <a:lstStyle/>
        <a:p>
          <a:endParaRPr lang="en-US"/>
        </a:p>
      </dgm:t>
    </dgm:pt>
    <dgm:pt modelId="{7FCEF49A-B2FE-42E6-8742-A6D0AD189EDC}">
      <dgm:prSet custT="1"/>
      <dgm:spPr/>
      <dgm:t>
        <a:bodyPr/>
        <a:lstStyle/>
        <a:p>
          <a:r>
            <a:rPr lang="en-US" sz="2000" dirty="0"/>
            <a:t>Improve health care quality and outcomes</a:t>
          </a:r>
        </a:p>
      </dgm:t>
      <dgm:extLst>
        <a:ext uri="{E40237B7-FDA0-4F09-8148-C483321AD2D9}">
          <dgm14:cNvPr xmlns:dgm14="http://schemas.microsoft.com/office/drawing/2010/diagram" id="0" name="" descr="Six Primary Goals&#10; Strengthen California’s health care safety net&#10; Maximize opportunities to reduce the number of uninsured individuals&#10; Optimize opportunities to increase federal financial participation and maximize financial resources to address uncompensated care&#10; Promote long-term, efficient, and effective use of state and local funds&#10; Improve health care quality and outcomes&#10; Promote home-and community-based care&#10;" title="BTR Waiver"/>
        </a:ext>
      </dgm:extLst>
    </dgm:pt>
    <dgm:pt modelId="{101C054B-476A-401E-9056-C0489598F834}" type="parTrans" cxnId="{B53F4B9E-CE74-49E9-88D4-87CAD0227230}">
      <dgm:prSet/>
      <dgm:spPr/>
      <dgm:t>
        <a:bodyPr/>
        <a:lstStyle/>
        <a:p>
          <a:endParaRPr lang="en-US"/>
        </a:p>
      </dgm:t>
    </dgm:pt>
    <dgm:pt modelId="{908259C6-5D7F-48D8-B7C5-7021948B7FD9}" type="sibTrans" cxnId="{B53F4B9E-CE74-49E9-88D4-87CAD0227230}">
      <dgm:prSet/>
      <dgm:spPr/>
      <dgm:t>
        <a:bodyPr/>
        <a:lstStyle/>
        <a:p>
          <a:endParaRPr lang="en-US"/>
        </a:p>
      </dgm:t>
    </dgm:pt>
    <dgm:pt modelId="{F0F126BA-CC7B-4560-B0EE-D63AF6FD3167}">
      <dgm:prSet custT="1"/>
      <dgm:spPr/>
      <dgm:t>
        <a:bodyPr/>
        <a:lstStyle/>
        <a:p>
          <a:r>
            <a:rPr lang="en-US" sz="2000" dirty="0"/>
            <a:t>Promote home-and community-based care</a:t>
          </a:r>
        </a:p>
      </dgm:t>
      <dgm:extLst>
        <a:ext uri="{E40237B7-FDA0-4F09-8148-C483321AD2D9}">
          <dgm14:cNvPr xmlns:dgm14="http://schemas.microsoft.com/office/drawing/2010/diagram" id="0" name="" descr="Six Primary Goals&#10; Strengthen California’s health care safety net&#10; Maximize opportunities to reduce the number of uninsured individuals&#10; Optimize opportunities to increase federal financial participation and maximize financial resources to address uncompensated care&#10; Promote long-term, efficient, and effective use of state and local funds&#10; Improve health care quality and outcomes&#10; Promote home-and community-based care&#10;" title="BTR Waiver"/>
        </a:ext>
      </dgm:extLst>
    </dgm:pt>
    <dgm:pt modelId="{9E69B460-7D50-4FB5-82A2-903DE80233D7}" type="parTrans" cxnId="{B4207567-89EB-4820-9217-EE6FEED18F9E}">
      <dgm:prSet/>
      <dgm:spPr/>
      <dgm:t>
        <a:bodyPr/>
        <a:lstStyle/>
        <a:p>
          <a:endParaRPr lang="en-US"/>
        </a:p>
      </dgm:t>
    </dgm:pt>
    <dgm:pt modelId="{9DD4BB88-B911-4AE0-8961-351DC7B9B8DC}" type="sibTrans" cxnId="{B4207567-89EB-4820-9217-EE6FEED18F9E}">
      <dgm:prSet/>
      <dgm:spPr/>
      <dgm:t>
        <a:bodyPr/>
        <a:lstStyle/>
        <a:p>
          <a:endParaRPr lang="en-US"/>
        </a:p>
      </dgm:t>
    </dgm:pt>
    <dgm:pt modelId="{23436A4A-E880-42BD-A668-2466AECD4F21}" type="pres">
      <dgm:prSet presAssocID="{145759ED-C6FF-403E-9718-4CEA735FCC9A}" presName="vert0" presStyleCnt="0">
        <dgm:presLayoutVars>
          <dgm:dir/>
          <dgm:animOne val="branch"/>
          <dgm:animLvl val="lvl"/>
        </dgm:presLayoutVars>
      </dgm:prSet>
      <dgm:spPr/>
    </dgm:pt>
    <dgm:pt modelId="{7736962F-BB73-488D-A8BF-F1D4FE326471}" type="pres">
      <dgm:prSet presAssocID="{9D6A1F1B-15F9-4170-862A-0F390E431590}" presName="thickLine" presStyleLbl="alignNode1" presStyleIdx="0" presStyleCnt="1"/>
      <dgm:spPr/>
    </dgm:pt>
    <dgm:pt modelId="{F645BD9D-68DD-4365-9BF5-182A9FEEBBCF}" type="pres">
      <dgm:prSet presAssocID="{9D6A1F1B-15F9-4170-862A-0F390E431590}" presName="horz1" presStyleCnt="0"/>
      <dgm:spPr/>
    </dgm:pt>
    <dgm:pt modelId="{B6B9FE9E-C75D-486F-9AB6-D6835584E338}" type="pres">
      <dgm:prSet presAssocID="{9D6A1F1B-15F9-4170-862A-0F390E431590}" presName="tx1" presStyleLbl="revTx" presStyleIdx="0" presStyleCnt="7"/>
      <dgm:spPr/>
    </dgm:pt>
    <dgm:pt modelId="{D8A9B4AA-CC62-4343-8B31-EA245005BBCB}" type="pres">
      <dgm:prSet presAssocID="{9D6A1F1B-15F9-4170-862A-0F390E431590}" presName="vert1" presStyleCnt="0"/>
      <dgm:spPr/>
    </dgm:pt>
    <dgm:pt modelId="{15927435-5EFC-4392-AD50-B47DE91BF7CC}" type="pres">
      <dgm:prSet presAssocID="{BE1D43F1-A997-489A-8601-4A4C249DE687}" presName="vertSpace2a" presStyleCnt="0"/>
      <dgm:spPr/>
    </dgm:pt>
    <dgm:pt modelId="{6FA3939C-B31A-4DB3-84DB-FEA59E92E11E}" type="pres">
      <dgm:prSet presAssocID="{BE1D43F1-A997-489A-8601-4A4C249DE687}" presName="horz2" presStyleCnt="0"/>
      <dgm:spPr/>
    </dgm:pt>
    <dgm:pt modelId="{109B5102-21E3-4481-A58B-82B591566F5A}" type="pres">
      <dgm:prSet presAssocID="{BE1D43F1-A997-489A-8601-4A4C249DE687}" presName="horzSpace2" presStyleCnt="0"/>
      <dgm:spPr/>
    </dgm:pt>
    <dgm:pt modelId="{622B24D3-D847-475D-9806-464AFE3765E0}" type="pres">
      <dgm:prSet presAssocID="{BE1D43F1-A997-489A-8601-4A4C249DE687}" presName="tx2" presStyleLbl="revTx" presStyleIdx="1" presStyleCnt="7" custScaleY="57240"/>
      <dgm:spPr/>
    </dgm:pt>
    <dgm:pt modelId="{00D3B2AA-B7B2-4D7C-B6CE-7E335C412C81}" type="pres">
      <dgm:prSet presAssocID="{BE1D43F1-A997-489A-8601-4A4C249DE687}" presName="vert2" presStyleCnt="0"/>
      <dgm:spPr/>
    </dgm:pt>
    <dgm:pt modelId="{544EB68B-0ED5-413C-B6FD-3042933AE1E1}" type="pres">
      <dgm:prSet presAssocID="{BE1D43F1-A997-489A-8601-4A4C249DE687}" presName="thinLine2b" presStyleLbl="callout" presStyleIdx="0" presStyleCnt="6"/>
      <dgm:spPr/>
    </dgm:pt>
    <dgm:pt modelId="{2CA6DFA2-79E5-4C64-8FC8-565C7BF9FDEE}" type="pres">
      <dgm:prSet presAssocID="{BE1D43F1-A997-489A-8601-4A4C249DE687}" presName="vertSpace2b" presStyleCnt="0"/>
      <dgm:spPr/>
    </dgm:pt>
    <dgm:pt modelId="{3647BC2E-B44C-4051-A0C5-B91D07C1DC7A}" type="pres">
      <dgm:prSet presAssocID="{E8437E1A-8AC4-4795-8530-BC1CB4E9C33C}" presName="horz2" presStyleCnt="0"/>
      <dgm:spPr/>
    </dgm:pt>
    <dgm:pt modelId="{BF9F66EE-547C-47DE-9773-D0DED4F87202}" type="pres">
      <dgm:prSet presAssocID="{E8437E1A-8AC4-4795-8530-BC1CB4E9C33C}" presName="horzSpace2" presStyleCnt="0"/>
      <dgm:spPr/>
    </dgm:pt>
    <dgm:pt modelId="{DEA8E815-C4CD-4B23-83E6-C163E261F312}" type="pres">
      <dgm:prSet presAssocID="{E8437E1A-8AC4-4795-8530-BC1CB4E9C33C}" presName="tx2" presStyleLbl="revTx" presStyleIdx="2" presStyleCnt="7" custScaleY="60839"/>
      <dgm:spPr/>
    </dgm:pt>
    <dgm:pt modelId="{692F8196-09E9-42C7-98D2-FDBD296EA8F7}" type="pres">
      <dgm:prSet presAssocID="{E8437E1A-8AC4-4795-8530-BC1CB4E9C33C}" presName="vert2" presStyleCnt="0"/>
      <dgm:spPr/>
    </dgm:pt>
    <dgm:pt modelId="{F38CEB79-4FD7-434A-96B4-0465FCA5D4D9}" type="pres">
      <dgm:prSet presAssocID="{E8437E1A-8AC4-4795-8530-BC1CB4E9C33C}" presName="thinLine2b" presStyleLbl="callout" presStyleIdx="1" presStyleCnt="6"/>
      <dgm:spPr/>
    </dgm:pt>
    <dgm:pt modelId="{3887AE28-0CF5-421F-AA2A-6130F488F2A9}" type="pres">
      <dgm:prSet presAssocID="{E8437E1A-8AC4-4795-8530-BC1CB4E9C33C}" presName="vertSpace2b" presStyleCnt="0"/>
      <dgm:spPr/>
    </dgm:pt>
    <dgm:pt modelId="{8682570E-3841-4CB5-B8B9-E18231A9FC15}" type="pres">
      <dgm:prSet presAssocID="{67E15CD0-4712-485E-ACAD-EB7B3FC09185}" presName="horz2" presStyleCnt="0"/>
      <dgm:spPr/>
    </dgm:pt>
    <dgm:pt modelId="{C2B962B2-C5A1-47F4-8909-002E58DAFDA3}" type="pres">
      <dgm:prSet presAssocID="{67E15CD0-4712-485E-ACAD-EB7B3FC09185}" presName="horzSpace2" presStyleCnt="0"/>
      <dgm:spPr/>
    </dgm:pt>
    <dgm:pt modelId="{64292CEA-8467-4360-AB8E-B737AF059A4F}" type="pres">
      <dgm:prSet presAssocID="{67E15CD0-4712-485E-ACAD-EB7B3FC09185}" presName="tx2" presStyleLbl="revTx" presStyleIdx="3" presStyleCnt="7" custScaleY="87611"/>
      <dgm:spPr/>
    </dgm:pt>
    <dgm:pt modelId="{C278EF50-8545-4A17-8270-B529A3C38737}" type="pres">
      <dgm:prSet presAssocID="{67E15CD0-4712-485E-ACAD-EB7B3FC09185}" presName="vert2" presStyleCnt="0"/>
      <dgm:spPr/>
    </dgm:pt>
    <dgm:pt modelId="{38F1DD54-D29D-45FB-BD9A-B34C57E62040}" type="pres">
      <dgm:prSet presAssocID="{67E15CD0-4712-485E-ACAD-EB7B3FC09185}" presName="thinLine2b" presStyleLbl="callout" presStyleIdx="2" presStyleCnt="6"/>
      <dgm:spPr/>
    </dgm:pt>
    <dgm:pt modelId="{83E6C37C-5581-43AB-8AE2-C7CA64D32393}" type="pres">
      <dgm:prSet presAssocID="{67E15CD0-4712-485E-ACAD-EB7B3FC09185}" presName="vertSpace2b" presStyleCnt="0"/>
      <dgm:spPr/>
    </dgm:pt>
    <dgm:pt modelId="{7CC5988F-1FAB-4663-850A-BD76AB633140}" type="pres">
      <dgm:prSet presAssocID="{3753510F-E552-4D82-B07F-6DB45F40874B}" presName="horz2" presStyleCnt="0"/>
      <dgm:spPr/>
    </dgm:pt>
    <dgm:pt modelId="{27D9A624-F62D-4D6F-B835-B4C065170515}" type="pres">
      <dgm:prSet presAssocID="{3753510F-E552-4D82-B07F-6DB45F40874B}" presName="horzSpace2" presStyleCnt="0"/>
      <dgm:spPr/>
    </dgm:pt>
    <dgm:pt modelId="{217524A8-15D8-4BE7-885C-4EFEB5C96D3E}" type="pres">
      <dgm:prSet presAssocID="{3753510F-E552-4D82-B07F-6DB45F40874B}" presName="tx2" presStyleLbl="revTx" presStyleIdx="4" presStyleCnt="7" custScaleY="61858"/>
      <dgm:spPr/>
    </dgm:pt>
    <dgm:pt modelId="{937ECB41-72AD-46E9-9D16-7955BF6AA174}" type="pres">
      <dgm:prSet presAssocID="{3753510F-E552-4D82-B07F-6DB45F40874B}" presName="vert2" presStyleCnt="0"/>
      <dgm:spPr/>
    </dgm:pt>
    <dgm:pt modelId="{F6385366-0641-45A4-9FAF-F43130E31948}" type="pres">
      <dgm:prSet presAssocID="{3753510F-E552-4D82-B07F-6DB45F40874B}" presName="thinLine2b" presStyleLbl="callout" presStyleIdx="3" presStyleCnt="6"/>
      <dgm:spPr/>
    </dgm:pt>
    <dgm:pt modelId="{A6D69E3B-0DB4-4E5B-832B-C66398C82E45}" type="pres">
      <dgm:prSet presAssocID="{3753510F-E552-4D82-B07F-6DB45F40874B}" presName="vertSpace2b" presStyleCnt="0"/>
      <dgm:spPr/>
    </dgm:pt>
    <dgm:pt modelId="{D89B450D-750D-47D1-AC0F-D204ADF4D917}" type="pres">
      <dgm:prSet presAssocID="{7FCEF49A-B2FE-42E6-8742-A6D0AD189EDC}" presName="horz2" presStyleCnt="0"/>
      <dgm:spPr/>
    </dgm:pt>
    <dgm:pt modelId="{4E409FF3-4B6F-4826-B251-5EEB45AD9656}" type="pres">
      <dgm:prSet presAssocID="{7FCEF49A-B2FE-42E6-8742-A6D0AD189EDC}" presName="horzSpace2" presStyleCnt="0"/>
      <dgm:spPr/>
    </dgm:pt>
    <dgm:pt modelId="{7BBD9CBA-93CD-419D-B2DD-458B65092969}" type="pres">
      <dgm:prSet presAssocID="{7FCEF49A-B2FE-42E6-8742-A6D0AD189EDC}" presName="tx2" presStyleLbl="revTx" presStyleIdx="5" presStyleCnt="7" custScaleY="47394"/>
      <dgm:spPr/>
    </dgm:pt>
    <dgm:pt modelId="{C29FC044-46C2-4D6F-8443-B793205F46FE}" type="pres">
      <dgm:prSet presAssocID="{7FCEF49A-B2FE-42E6-8742-A6D0AD189EDC}" presName="vert2" presStyleCnt="0"/>
      <dgm:spPr/>
    </dgm:pt>
    <dgm:pt modelId="{0126E2BC-3239-4422-BE61-CF6D7E1303B6}" type="pres">
      <dgm:prSet presAssocID="{7FCEF49A-B2FE-42E6-8742-A6D0AD189EDC}" presName="thinLine2b" presStyleLbl="callout" presStyleIdx="4" presStyleCnt="6"/>
      <dgm:spPr/>
    </dgm:pt>
    <dgm:pt modelId="{C1BD8E43-BC58-4DD1-BB8E-1AC6E2BBC0E1}" type="pres">
      <dgm:prSet presAssocID="{7FCEF49A-B2FE-42E6-8742-A6D0AD189EDC}" presName="vertSpace2b" presStyleCnt="0"/>
      <dgm:spPr/>
    </dgm:pt>
    <dgm:pt modelId="{B40A1A18-DE01-4747-B999-5F7C9863987B}" type="pres">
      <dgm:prSet presAssocID="{F0F126BA-CC7B-4560-B0EE-D63AF6FD3167}" presName="horz2" presStyleCnt="0"/>
      <dgm:spPr/>
    </dgm:pt>
    <dgm:pt modelId="{B3C059A1-946E-4C26-8BF3-4C8AAD8D7955}" type="pres">
      <dgm:prSet presAssocID="{F0F126BA-CC7B-4560-B0EE-D63AF6FD3167}" presName="horzSpace2" presStyleCnt="0"/>
      <dgm:spPr/>
    </dgm:pt>
    <dgm:pt modelId="{5041CB39-8F96-4218-943F-8BB32ABB79DF}" type="pres">
      <dgm:prSet presAssocID="{F0F126BA-CC7B-4560-B0EE-D63AF6FD3167}" presName="tx2" presStyleLbl="revTx" presStyleIdx="6" presStyleCnt="7" custScaleY="47822"/>
      <dgm:spPr/>
    </dgm:pt>
    <dgm:pt modelId="{E5D45A92-66AA-46CD-804C-E20CF4C4BBA4}" type="pres">
      <dgm:prSet presAssocID="{F0F126BA-CC7B-4560-B0EE-D63AF6FD3167}" presName="vert2" presStyleCnt="0"/>
      <dgm:spPr/>
    </dgm:pt>
    <dgm:pt modelId="{BA8AD577-D5F0-4205-920E-DA29B1E51EF8}" type="pres">
      <dgm:prSet presAssocID="{F0F126BA-CC7B-4560-B0EE-D63AF6FD3167}" presName="thinLine2b" presStyleLbl="callout" presStyleIdx="5" presStyleCnt="6"/>
      <dgm:spPr/>
    </dgm:pt>
    <dgm:pt modelId="{9EFC89E5-8C1A-44AC-92C9-1052327BA591}" type="pres">
      <dgm:prSet presAssocID="{F0F126BA-CC7B-4560-B0EE-D63AF6FD3167}" presName="vertSpace2b" presStyleCnt="0"/>
      <dgm:spPr/>
    </dgm:pt>
  </dgm:ptLst>
  <dgm:cxnLst>
    <dgm:cxn modelId="{DED4092B-1493-4920-B375-4DBA38F41822}" srcId="{9D6A1F1B-15F9-4170-862A-0F390E431590}" destId="{3753510F-E552-4D82-B07F-6DB45F40874B}" srcOrd="3" destOrd="0" parTransId="{042AC600-321E-4EBE-927F-CC3FF8EE15A9}" sibTransId="{4DAB0C24-7C67-4F8A-8C7B-C4F5F6411E5F}"/>
    <dgm:cxn modelId="{FFB2342D-DBA5-49AB-9382-AF0A8D46B3F4}" srcId="{9D6A1F1B-15F9-4170-862A-0F390E431590}" destId="{BE1D43F1-A997-489A-8601-4A4C249DE687}" srcOrd="0" destOrd="0" parTransId="{A1080026-7794-43A1-9996-A5831E2F39FB}" sibTransId="{E9C933CD-D3A3-4BB0-AC59-D41054D04064}"/>
    <dgm:cxn modelId="{22124F34-4776-4EBD-AE72-678E0923B89C}" type="presOf" srcId="{67E15CD0-4712-485E-ACAD-EB7B3FC09185}" destId="{64292CEA-8467-4360-AB8E-B737AF059A4F}" srcOrd="0" destOrd="0" presId="urn:microsoft.com/office/officeart/2008/layout/LinedList"/>
    <dgm:cxn modelId="{B4207567-89EB-4820-9217-EE6FEED18F9E}" srcId="{9D6A1F1B-15F9-4170-862A-0F390E431590}" destId="{F0F126BA-CC7B-4560-B0EE-D63AF6FD3167}" srcOrd="5" destOrd="0" parTransId="{9E69B460-7D50-4FB5-82A2-903DE80233D7}" sibTransId="{9DD4BB88-B911-4AE0-8961-351DC7B9B8DC}"/>
    <dgm:cxn modelId="{F43F3C6A-6CEF-40AB-9125-D763B04CC27C}" srcId="{9D6A1F1B-15F9-4170-862A-0F390E431590}" destId="{E8437E1A-8AC4-4795-8530-BC1CB4E9C33C}" srcOrd="1" destOrd="0" parTransId="{98463357-82EE-49E5-9E64-EBFA29870583}" sibTransId="{B0C648F9-3A9F-4995-91BF-9575C29051CC}"/>
    <dgm:cxn modelId="{1617CB4B-671B-4C4D-B753-4B70C80D39DA}" type="presOf" srcId="{145759ED-C6FF-403E-9718-4CEA735FCC9A}" destId="{23436A4A-E880-42BD-A668-2466AECD4F21}" srcOrd="0" destOrd="0" presId="urn:microsoft.com/office/officeart/2008/layout/LinedList"/>
    <dgm:cxn modelId="{19F2EF82-4C0D-4DE5-AE7C-3154E271CBBE}" type="presOf" srcId="{3753510F-E552-4D82-B07F-6DB45F40874B}" destId="{217524A8-15D8-4BE7-885C-4EFEB5C96D3E}" srcOrd="0" destOrd="0" presId="urn:microsoft.com/office/officeart/2008/layout/LinedList"/>
    <dgm:cxn modelId="{4ED02C9C-6023-4C16-86C3-6600BF6FC334}" type="presOf" srcId="{E8437E1A-8AC4-4795-8530-BC1CB4E9C33C}" destId="{DEA8E815-C4CD-4B23-83E6-C163E261F312}" srcOrd="0" destOrd="0" presId="urn:microsoft.com/office/officeart/2008/layout/LinedList"/>
    <dgm:cxn modelId="{B53F4B9E-CE74-49E9-88D4-87CAD0227230}" srcId="{9D6A1F1B-15F9-4170-862A-0F390E431590}" destId="{7FCEF49A-B2FE-42E6-8742-A6D0AD189EDC}" srcOrd="4" destOrd="0" parTransId="{101C054B-476A-401E-9056-C0489598F834}" sibTransId="{908259C6-5D7F-48D8-B7C5-7021948B7FD9}"/>
    <dgm:cxn modelId="{F37BD2B2-B561-4D30-8971-E11973583448}" type="presOf" srcId="{7FCEF49A-B2FE-42E6-8742-A6D0AD189EDC}" destId="{7BBD9CBA-93CD-419D-B2DD-458B65092969}" srcOrd="0" destOrd="0" presId="urn:microsoft.com/office/officeart/2008/layout/LinedList"/>
    <dgm:cxn modelId="{BBDB71BB-B8CD-4B0E-A336-B187057CE93B}" type="presOf" srcId="{9D6A1F1B-15F9-4170-862A-0F390E431590}" destId="{B6B9FE9E-C75D-486F-9AB6-D6835584E338}" srcOrd="0" destOrd="0" presId="urn:microsoft.com/office/officeart/2008/layout/LinedList"/>
    <dgm:cxn modelId="{0699D0C7-1D95-4E7D-8DA7-41AED29CBB79}" type="presOf" srcId="{F0F126BA-CC7B-4560-B0EE-D63AF6FD3167}" destId="{5041CB39-8F96-4218-943F-8BB32ABB79DF}" srcOrd="0" destOrd="0" presId="urn:microsoft.com/office/officeart/2008/layout/LinedList"/>
    <dgm:cxn modelId="{6D7AA3D4-EAA4-4E41-B80C-396B9A69B805}" type="presOf" srcId="{BE1D43F1-A997-489A-8601-4A4C249DE687}" destId="{622B24D3-D847-475D-9806-464AFE3765E0}" srcOrd="0" destOrd="0" presId="urn:microsoft.com/office/officeart/2008/layout/LinedList"/>
    <dgm:cxn modelId="{918E9ADD-6953-46BE-91FA-66FBBB3B6312}" srcId="{9D6A1F1B-15F9-4170-862A-0F390E431590}" destId="{67E15CD0-4712-485E-ACAD-EB7B3FC09185}" srcOrd="2" destOrd="0" parTransId="{A51CBEBA-D239-434F-A62C-5E93FF335F0C}" sibTransId="{529645CC-481A-462F-9A01-3A76700E63D8}"/>
    <dgm:cxn modelId="{26189AFE-3C9F-4448-9A93-84AFFA9AF14A}" srcId="{145759ED-C6FF-403E-9718-4CEA735FCC9A}" destId="{9D6A1F1B-15F9-4170-862A-0F390E431590}" srcOrd="0" destOrd="0" parTransId="{332E8C18-C0A3-45AC-B2A7-9A5211BF907D}" sibTransId="{E45A9536-1F2D-4CE1-BDF6-9F2AECA4AA9C}"/>
    <dgm:cxn modelId="{BBB9A5A7-7574-48AB-917B-2D54A159C6A2}" type="presParOf" srcId="{23436A4A-E880-42BD-A668-2466AECD4F21}" destId="{7736962F-BB73-488D-A8BF-F1D4FE326471}" srcOrd="0" destOrd="0" presId="urn:microsoft.com/office/officeart/2008/layout/LinedList"/>
    <dgm:cxn modelId="{C41FCC49-6070-4D42-8475-FB08926FEA0E}" type="presParOf" srcId="{23436A4A-E880-42BD-A668-2466AECD4F21}" destId="{F645BD9D-68DD-4365-9BF5-182A9FEEBBCF}" srcOrd="1" destOrd="0" presId="urn:microsoft.com/office/officeart/2008/layout/LinedList"/>
    <dgm:cxn modelId="{3FF64D61-5231-4ABB-9EC1-AF0DCB9BA88C}" type="presParOf" srcId="{F645BD9D-68DD-4365-9BF5-182A9FEEBBCF}" destId="{B6B9FE9E-C75D-486F-9AB6-D6835584E338}" srcOrd="0" destOrd="0" presId="urn:microsoft.com/office/officeart/2008/layout/LinedList"/>
    <dgm:cxn modelId="{7A0378A3-BFF4-473E-8989-ED88BB8C4CBB}" type="presParOf" srcId="{F645BD9D-68DD-4365-9BF5-182A9FEEBBCF}" destId="{D8A9B4AA-CC62-4343-8B31-EA245005BBCB}" srcOrd="1" destOrd="0" presId="urn:microsoft.com/office/officeart/2008/layout/LinedList"/>
    <dgm:cxn modelId="{DB43053C-F73F-4817-9020-A811FB896AF4}" type="presParOf" srcId="{D8A9B4AA-CC62-4343-8B31-EA245005BBCB}" destId="{15927435-5EFC-4392-AD50-B47DE91BF7CC}" srcOrd="0" destOrd="0" presId="urn:microsoft.com/office/officeart/2008/layout/LinedList"/>
    <dgm:cxn modelId="{C8DEFA8F-B496-4066-95BA-471195F34F1D}" type="presParOf" srcId="{D8A9B4AA-CC62-4343-8B31-EA245005BBCB}" destId="{6FA3939C-B31A-4DB3-84DB-FEA59E92E11E}" srcOrd="1" destOrd="0" presId="urn:microsoft.com/office/officeart/2008/layout/LinedList"/>
    <dgm:cxn modelId="{1FCBFF85-AD45-4DDE-85C4-5BF9000053E4}" type="presParOf" srcId="{6FA3939C-B31A-4DB3-84DB-FEA59E92E11E}" destId="{109B5102-21E3-4481-A58B-82B591566F5A}" srcOrd="0" destOrd="0" presId="urn:microsoft.com/office/officeart/2008/layout/LinedList"/>
    <dgm:cxn modelId="{A27BCFAF-3E15-4393-8D39-99650A871C68}" type="presParOf" srcId="{6FA3939C-B31A-4DB3-84DB-FEA59E92E11E}" destId="{622B24D3-D847-475D-9806-464AFE3765E0}" srcOrd="1" destOrd="0" presId="urn:microsoft.com/office/officeart/2008/layout/LinedList"/>
    <dgm:cxn modelId="{F138CFA3-F86C-4AD4-8FF1-467204034FBB}" type="presParOf" srcId="{6FA3939C-B31A-4DB3-84DB-FEA59E92E11E}" destId="{00D3B2AA-B7B2-4D7C-B6CE-7E335C412C81}" srcOrd="2" destOrd="0" presId="urn:microsoft.com/office/officeart/2008/layout/LinedList"/>
    <dgm:cxn modelId="{34034CBF-4853-476E-ABA8-1CC67C12716E}" type="presParOf" srcId="{D8A9B4AA-CC62-4343-8B31-EA245005BBCB}" destId="{544EB68B-0ED5-413C-B6FD-3042933AE1E1}" srcOrd="2" destOrd="0" presId="urn:microsoft.com/office/officeart/2008/layout/LinedList"/>
    <dgm:cxn modelId="{F09E39FA-174E-4F69-AD64-C0988605C6CC}" type="presParOf" srcId="{D8A9B4AA-CC62-4343-8B31-EA245005BBCB}" destId="{2CA6DFA2-79E5-4C64-8FC8-565C7BF9FDEE}" srcOrd="3" destOrd="0" presId="urn:microsoft.com/office/officeart/2008/layout/LinedList"/>
    <dgm:cxn modelId="{DD7D982D-DA2B-4641-9C99-A4D1CAE470BB}" type="presParOf" srcId="{D8A9B4AA-CC62-4343-8B31-EA245005BBCB}" destId="{3647BC2E-B44C-4051-A0C5-B91D07C1DC7A}" srcOrd="4" destOrd="0" presId="urn:microsoft.com/office/officeart/2008/layout/LinedList"/>
    <dgm:cxn modelId="{78919C20-BEAE-4F57-A782-577995415D1E}" type="presParOf" srcId="{3647BC2E-B44C-4051-A0C5-B91D07C1DC7A}" destId="{BF9F66EE-547C-47DE-9773-D0DED4F87202}" srcOrd="0" destOrd="0" presId="urn:microsoft.com/office/officeart/2008/layout/LinedList"/>
    <dgm:cxn modelId="{48DCE5F3-0073-4E82-9D85-E898FEC80D35}" type="presParOf" srcId="{3647BC2E-B44C-4051-A0C5-B91D07C1DC7A}" destId="{DEA8E815-C4CD-4B23-83E6-C163E261F312}" srcOrd="1" destOrd="0" presId="urn:microsoft.com/office/officeart/2008/layout/LinedList"/>
    <dgm:cxn modelId="{9842844F-F71D-44B1-9CF7-D2A466D48511}" type="presParOf" srcId="{3647BC2E-B44C-4051-A0C5-B91D07C1DC7A}" destId="{692F8196-09E9-42C7-98D2-FDBD296EA8F7}" srcOrd="2" destOrd="0" presId="urn:microsoft.com/office/officeart/2008/layout/LinedList"/>
    <dgm:cxn modelId="{45265170-7362-4CB2-AB6C-9881D2D711A9}" type="presParOf" srcId="{D8A9B4AA-CC62-4343-8B31-EA245005BBCB}" destId="{F38CEB79-4FD7-434A-96B4-0465FCA5D4D9}" srcOrd="5" destOrd="0" presId="urn:microsoft.com/office/officeart/2008/layout/LinedList"/>
    <dgm:cxn modelId="{622F85F5-1153-46B9-9C33-C053D9DC64DD}" type="presParOf" srcId="{D8A9B4AA-CC62-4343-8B31-EA245005BBCB}" destId="{3887AE28-0CF5-421F-AA2A-6130F488F2A9}" srcOrd="6" destOrd="0" presId="urn:microsoft.com/office/officeart/2008/layout/LinedList"/>
    <dgm:cxn modelId="{960C9BFA-E5BE-4399-AE06-41C8BAC14107}" type="presParOf" srcId="{D8A9B4AA-CC62-4343-8B31-EA245005BBCB}" destId="{8682570E-3841-4CB5-B8B9-E18231A9FC15}" srcOrd="7" destOrd="0" presId="urn:microsoft.com/office/officeart/2008/layout/LinedList"/>
    <dgm:cxn modelId="{CE88750D-56EE-4B95-A745-4B4E82072F0C}" type="presParOf" srcId="{8682570E-3841-4CB5-B8B9-E18231A9FC15}" destId="{C2B962B2-C5A1-47F4-8909-002E58DAFDA3}" srcOrd="0" destOrd="0" presId="urn:microsoft.com/office/officeart/2008/layout/LinedList"/>
    <dgm:cxn modelId="{6CBB0044-150D-4325-B62B-C080DDEEDCD8}" type="presParOf" srcId="{8682570E-3841-4CB5-B8B9-E18231A9FC15}" destId="{64292CEA-8467-4360-AB8E-B737AF059A4F}" srcOrd="1" destOrd="0" presId="urn:microsoft.com/office/officeart/2008/layout/LinedList"/>
    <dgm:cxn modelId="{CFD5512B-CA11-4CA6-8928-30C2A762A748}" type="presParOf" srcId="{8682570E-3841-4CB5-B8B9-E18231A9FC15}" destId="{C278EF50-8545-4A17-8270-B529A3C38737}" srcOrd="2" destOrd="0" presId="urn:microsoft.com/office/officeart/2008/layout/LinedList"/>
    <dgm:cxn modelId="{80835AF5-BF5D-46B3-967C-E6E2908C703B}" type="presParOf" srcId="{D8A9B4AA-CC62-4343-8B31-EA245005BBCB}" destId="{38F1DD54-D29D-45FB-BD9A-B34C57E62040}" srcOrd="8" destOrd="0" presId="urn:microsoft.com/office/officeart/2008/layout/LinedList"/>
    <dgm:cxn modelId="{2EC2F47D-CECF-441A-A329-8205A5ECF3B7}" type="presParOf" srcId="{D8A9B4AA-CC62-4343-8B31-EA245005BBCB}" destId="{83E6C37C-5581-43AB-8AE2-C7CA64D32393}" srcOrd="9" destOrd="0" presId="urn:microsoft.com/office/officeart/2008/layout/LinedList"/>
    <dgm:cxn modelId="{4CDDF7C2-A84C-4861-8F1C-6F0A35E1F75A}" type="presParOf" srcId="{D8A9B4AA-CC62-4343-8B31-EA245005BBCB}" destId="{7CC5988F-1FAB-4663-850A-BD76AB633140}" srcOrd="10" destOrd="0" presId="urn:microsoft.com/office/officeart/2008/layout/LinedList"/>
    <dgm:cxn modelId="{955F80A1-E5D7-4C54-91BF-8C274E402DC0}" type="presParOf" srcId="{7CC5988F-1FAB-4663-850A-BD76AB633140}" destId="{27D9A624-F62D-4D6F-B835-B4C065170515}" srcOrd="0" destOrd="0" presId="urn:microsoft.com/office/officeart/2008/layout/LinedList"/>
    <dgm:cxn modelId="{E78462A2-1E5A-4B6A-8883-D928236D843E}" type="presParOf" srcId="{7CC5988F-1FAB-4663-850A-BD76AB633140}" destId="{217524A8-15D8-4BE7-885C-4EFEB5C96D3E}" srcOrd="1" destOrd="0" presId="urn:microsoft.com/office/officeart/2008/layout/LinedList"/>
    <dgm:cxn modelId="{35FEF438-E97F-4C4B-8650-924B8631CFDC}" type="presParOf" srcId="{7CC5988F-1FAB-4663-850A-BD76AB633140}" destId="{937ECB41-72AD-46E9-9D16-7955BF6AA174}" srcOrd="2" destOrd="0" presId="urn:microsoft.com/office/officeart/2008/layout/LinedList"/>
    <dgm:cxn modelId="{F410E612-5833-4836-8F85-7C5D45E9BC4E}" type="presParOf" srcId="{D8A9B4AA-CC62-4343-8B31-EA245005BBCB}" destId="{F6385366-0641-45A4-9FAF-F43130E31948}" srcOrd="11" destOrd="0" presId="urn:microsoft.com/office/officeart/2008/layout/LinedList"/>
    <dgm:cxn modelId="{BFC7BFEB-4A36-4B71-B9A4-29BB545EEFFF}" type="presParOf" srcId="{D8A9B4AA-CC62-4343-8B31-EA245005BBCB}" destId="{A6D69E3B-0DB4-4E5B-832B-C66398C82E45}" srcOrd="12" destOrd="0" presId="urn:microsoft.com/office/officeart/2008/layout/LinedList"/>
    <dgm:cxn modelId="{C83D570B-41FF-4725-9657-6F675BD8DB50}" type="presParOf" srcId="{D8A9B4AA-CC62-4343-8B31-EA245005BBCB}" destId="{D89B450D-750D-47D1-AC0F-D204ADF4D917}" srcOrd="13" destOrd="0" presId="urn:microsoft.com/office/officeart/2008/layout/LinedList"/>
    <dgm:cxn modelId="{86185704-54A1-445E-BF32-2D37045CB43C}" type="presParOf" srcId="{D89B450D-750D-47D1-AC0F-D204ADF4D917}" destId="{4E409FF3-4B6F-4826-B251-5EEB45AD9656}" srcOrd="0" destOrd="0" presId="urn:microsoft.com/office/officeart/2008/layout/LinedList"/>
    <dgm:cxn modelId="{2D4AC22B-94AB-4BD3-9F20-2E747461F3EF}" type="presParOf" srcId="{D89B450D-750D-47D1-AC0F-D204ADF4D917}" destId="{7BBD9CBA-93CD-419D-B2DD-458B65092969}" srcOrd="1" destOrd="0" presId="urn:microsoft.com/office/officeart/2008/layout/LinedList"/>
    <dgm:cxn modelId="{0ECDFBF4-404F-4C38-821C-21D934DF56DA}" type="presParOf" srcId="{D89B450D-750D-47D1-AC0F-D204ADF4D917}" destId="{C29FC044-46C2-4D6F-8443-B793205F46FE}" srcOrd="2" destOrd="0" presId="urn:microsoft.com/office/officeart/2008/layout/LinedList"/>
    <dgm:cxn modelId="{114E64E4-D93E-46E6-BB49-AFA1899C454A}" type="presParOf" srcId="{D8A9B4AA-CC62-4343-8B31-EA245005BBCB}" destId="{0126E2BC-3239-4422-BE61-CF6D7E1303B6}" srcOrd="14" destOrd="0" presId="urn:microsoft.com/office/officeart/2008/layout/LinedList"/>
    <dgm:cxn modelId="{1B124911-67CB-46AC-B8B1-D164294DBDEC}" type="presParOf" srcId="{D8A9B4AA-CC62-4343-8B31-EA245005BBCB}" destId="{C1BD8E43-BC58-4DD1-BB8E-1AC6E2BBC0E1}" srcOrd="15" destOrd="0" presId="urn:microsoft.com/office/officeart/2008/layout/LinedList"/>
    <dgm:cxn modelId="{0ED9E466-D937-4870-89DC-3C00BDCE2A4A}" type="presParOf" srcId="{D8A9B4AA-CC62-4343-8B31-EA245005BBCB}" destId="{B40A1A18-DE01-4747-B999-5F7C9863987B}" srcOrd="16" destOrd="0" presId="urn:microsoft.com/office/officeart/2008/layout/LinedList"/>
    <dgm:cxn modelId="{B0BA9AED-CCA8-4649-95C1-7A5FE510EE63}" type="presParOf" srcId="{B40A1A18-DE01-4747-B999-5F7C9863987B}" destId="{B3C059A1-946E-4C26-8BF3-4C8AAD8D7955}" srcOrd="0" destOrd="0" presId="urn:microsoft.com/office/officeart/2008/layout/LinedList"/>
    <dgm:cxn modelId="{9851FF63-2600-4804-B92C-D3F98E835034}" type="presParOf" srcId="{B40A1A18-DE01-4747-B999-5F7C9863987B}" destId="{5041CB39-8F96-4218-943F-8BB32ABB79DF}" srcOrd="1" destOrd="0" presId="urn:microsoft.com/office/officeart/2008/layout/LinedList"/>
    <dgm:cxn modelId="{43992E29-2BE9-4651-A86A-D3CB04DCE5B2}" type="presParOf" srcId="{B40A1A18-DE01-4747-B999-5F7C9863987B}" destId="{E5D45A92-66AA-46CD-804C-E20CF4C4BBA4}" srcOrd="2" destOrd="0" presId="urn:microsoft.com/office/officeart/2008/layout/LinedList"/>
    <dgm:cxn modelId="{60F0C9A6-D848-4162-920A-CCEDAED85532}" type="presParOf" srcId="{D8A9B4AA-CC62-4343-8B31-EA245005BBCB}" destId="{BA8AD577-D5F0-4205-920E-DA29B1E51EF8}" srcOrd="17" destOrd="0" presId="urn:microsoft.com/office/officeart/2008/layout/LinedList"/>
    <dgm:cxn modelId="{14840480-9E1F-430E-908F-7EE10F5A686B}" type="presParOf" srcId="{D8A9B4AA-CC62-4343-8B31-EA245005BBCB}" destId="{9EFC89E5-8C1A-44AC-92C9-1052327BA591}" srcOrd="18"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A7B9F7C-E5E5-402D-8A9E-9E2AE925E612}" type="doc">
      <dgm:prSet loTypeId="urn:diagrams.loki3.com/VaryingWidthList+Icon" loCatId="officeonline" qsTypeId="urn:microsoft.com/office/officeart/2005/8/quickstyle/simple1" qsCatId="simple" csTypeId="urn:microsoft.com/office/officeart/2005/8/colors/accent6_1" csCatId="accent6" phldr="1"/>
      <dgm:spPr/>
      <dgm:t>
        <a:bodyPr/>
        <a:lstStyle/>
        <a:p>
          <a:endParaRPr lang="en-US"/>
        </a:p>
      </dgm:t>
    </dgm:pt>
    <dgm:pt modelId="{157795D4-73FD-48A8-8BB8-1DE6C82865F6}">
      <dgm:prSet phldrT="[Text]" custT="1"/>
      <dgm:spPr/>
      <dgm:t>
        <a:bodyPr/>
        <a:lstStyle/>
        <a:p>
          <a:r>
            <a:rPr lang="en-US" sz="1600" b="1" dirty="0"/>
            <a:t>Low Income Health Program (LIHP)</a:t>
          </a:r>
        </a:p>
      </dgm:t>
    </dgm:pt>
    <dgm:pt modelId="{046C0C87-DC72-40AD-8C84-FB296AC4C98E}" type="parTrans" cxnId="{1C329A95-6355-4208-9A18-CEFC0F1F55A7}">
      <dgm:prSet/>
      <dgm:spPr/>
      <dgm:t>
        <a:bodyPr/>
        <a:lstStyle/>
        <a:p>
          <a:endParaRPr lang="en-US"/>
        </a:p>
      </dgm:t>
    </dgm:pt>
    <dgm:pt modelId="{10A6BE4C-5747-4A6E-91B6-E6EA8D9ECF47}" type="sibTrans" cxnId="{1C329A95-6355-4208-9A18-CEFC0F1F55A7}">
      <dgm:prSet/>
      <dgm:spPr/>
      <dgm:t>
        <a:bodyPr/>
        <a:lstStyle/>
        <a:p>
          <a:endParaRPr lang="en-US"/>
        </a:p>
      </dgm:t>
    </dgm:pt>
    <dgm:pt modelId="{24339C3E-BE44-482F-BDE8-AB5E02A8A168}">
      <dgm:prSet custT="1"/>
      <dgm:spPr/>
      <dgm:t>
        <a:bodyPr/>
        <a:lstStyle/>
        <a:p>
          <a:r>
            <a:rPr lang="en-US" sz="1600" b="1" dirty="0"/>
            <a:t>Delivery System Reform Incentive Pool (DSRIP) + Category 5 HIV Transition Projects</a:t>
          </a:r>
        </a:p>
      </dgm:t>
    </dgm:pt>
    <dgm:pt modelId="{126C18EB-0283-44E6-80A2-3290F2B20421}" type="parTrans" cxnId="{DF81947D-55BF-4F76-85FF-93394921444B}">
      <dgm:prSet/>
      <dgm:spPr/>
      <dgm:t>
        <a:bodyPr/>
        <a:lstStyle/>
        <a:p>
          <a:endParaRPr lang="en-US"/>
        </a:p>
      </dgm:t>
    </dgm:pt>
    <dgm:pt modelId="{DF74AB6C-14C2-411D-B853-663A30AB34A1}" type="sibTrans" cxnId="{DF81947D-55BF-4F76-85FF-93394921444B}">
      <dgm:prSet/>
      <dgm:spPr/>
      <dgm:t>
        <a:bodyPr/>
        <a:lstStyle/>
        <a:p>
          <a:endParaRPr lang="en-US"/>
        </a:p>
      </dgm:t>
    </dgm:pt>
    <dgm:pt modelId="{E20E474D-285C-4D37-A295-1D2421091C66}">
      <dgm:prSet custT="1"/>
      <dgm:spPr/>
      <dgm:t>
        <a:bodyPr/>
        <a:lstStyle/>
        <a:p>
          <a:r>
            <a:rPr lang="en-US" sz="1600" b="1" dirty="0"/>
            <a:t>Transition of Seniors and Persons with Disabilities (SPDs) into Mandatory Managed Care </a:t>
          </a:r>
        </a:p>
      </dgm:t>
    </dgm:pt>
    <dgm:pt modelId="{FB1B64B6-321B-4143-829B-2CBBC6061C25}" type="parTrans" cxnId="{38309947-FA35-421D-BDEC-645AB2DEE961}">
      <dgm:prSet/>
      <dgm:spPr/>
      <dgm:t>
        <a:bodyPr/>
        <a:lstStyle/>
        <a:p>
          <a:endParaRPr lang="en-US"/>
        </a:p>
      </dgm:t>
    </dgm:pt>
    <dgm:pt modelId="{4257D6E3-F1E5-45C8-ABEB-AEA72AA5C0CF}" type="sibTrans" cxnId="{38309947-FA35-421D-BDEC-645AB2DEE961}">
      <dgm:prSet/>
      <dgm:spPr/>
      <dgm:t>
        <a:bodyPr/>
        <a:lstStyle/>
        <a:p>
          <a:endParaRPr lang="en-US"/>
        </a:p>
      </dgm:t>
    </dgm:pt>
    <dgm:pt modelId="{884199C4-18DA-40B3-9597-BFC781A382DB}">
      <dgm:prSet custT="1"/>
      <dgm:spPr/>
      <dgm:t>
        <a:bodyPr/>
        <a:lstStyle/>
        <a:p>
          <a:r>
            <a:rPr lang="en-US" sz="1600" b="1" dirty="0"/>
            <a:t>California Children’s Services (CCS) Pilots</a:t>
          </a:r>
        </a:p>
      </dgm:t>
    </dgm:pt>
    <dgm:pt modelId="{E3128C6B-F8C0-48C0-9CE8-FB9BD6759092}" type="parTrans" cxnId="{84B8C035-59FD-42C2-90DC-0E49EF150B76}">
      <dgm:prSet/>
      <dgm:spPr/>
      <dgm:t>
        <a:bodyPr/>
        <a:lstStyle/>
        <a:p>
          <a:endParaRPr lang="en-US"/>
        </a:p>
      </dgm:t>
    </dgm:pt>
    <dgm:pt modelId="{6DCF9EDA-F241-424D-92CD-B9F6493560D0}" type="sibTrans" cxnId="{84B8C035-59FD-42C2-90DC-0E49EF150B76}">
      <dgm:prSet/>
      <dgm:spPr/>
      <dgm:t>
        <a:bodyPr/>
        <a:lstStyle/>
        <a:p>
          <a:endParaRPr lang="en-US"/>
        </a:p>
      </dgm:t>
    </dgm:pt>
    <dgm:pt modelId="{A0F5C2CF-B55B-4730-8446-7FA2556DD4B8}">
      <dgm:prSet custT="1"/>
      <dgm:spPr/>
      <dgm:t>
        <a:bodyPr/>
        <a:lstStyle/>
        <a:p>
          <a:r>
            <a:rPr lang="en-US" sz="1600" b="1" dirty="0"/>
            <a:t>Health Families Program (HFP) Transition</a:t>
          </a:r>
        </a:p>
      </dgm:t>
    </dgm:pt>
    <dgm:pt modelId="{90024543-5153-4E23-A025-F10225ED87FE}" type="parTrans" cxnId="{429EB423-F339-4793-8046-C3C718E66813}">
      <dgm:prSet/>
      <dgm:spPr/>
      <dgm:t>
        <a:bodyPr/>
        <a:lstStyle/>
        <a:p>
          <a:endParaRPr lang="en-US"/>
        </a:p>
      </dgm:t>
    </dgm:pt>
    <dgm:pt modelId="{D11C95CB-1056-4BC8-96A8-ADF52F1B87F4}" type="sibTrans" cxnId="{429EB423-F339-4793-8046-C3C718E66813}">
      <dgm:prSet/>
      <dgm:spPr/>
      <dgm:t>
        <a:bodyPr/>
        <a:lstStyle/>
        <a:p>
          <a:endParaRPr lang="en-US"/>
        </a:p>
      </dgm:t>
    </dgm:pt>
    <dgm:pt modelId="{A69DB633-B6F8-4B06-9522-AACB517B82F8}">
      <dgm:prSet custT="1"/>
      <dgm:spPr/>
      <dgm:t>
        <a:bodyPr/>
        <a:lstStyle/>
        <a:p>
          <a:r>
            <a:rPr lang="en-US" sz="1600" b="1" dirty="0"/>
            <a:t>Rural Managed Care Expansion</a:t>
          </a:r>
        </a:p>
      </dgm:t>
    </dgm:pt>
    <dgm:pt modelId="{A3BC7522-D154-4BBF-9B11-FF84AB6B5A34}" type="parTrans" cxnId="{A23104DC-D698-4E2C-A6F1-61142C32DABD}">
      <dgm:prSet/>
      <dgm:spPr/>
      <dgm:t>
        <a:bodyPr/>
        <a:lstStyle/>
        <a:p>
          <a:endParaRPr lang="en-US"/>
        </a:p>
      </dgm:t>
    </dgm:pt>
    <dgm:pt modelId="{24830C33-46D2-4D88-86A8-A8D9C545D5EE}" type="sibTrans" cxnId="{A23104DC-D698-4E2C-A6F1-61142C32DABD}">
      <dgm:prSet/>
      <dgm:spPr/>
      <dgm:t>
        <a:bodyPr/>
        <a:lstStyle/>
        <a:p>
          <a:endParaRPr lang="en-US"/>
        </a:p>
      </dgm:t>
    </dgm:pt>
    <dgm:pt modelId="{4ACABCFE-CEF0-438A-9861-668E3711874F}">
      <dgm:prSet custT="1"/>
      <dgm:spPr/>
      <dgm:t>
        <a:bodyPr/>
        <a:lstStyle/>
        <a:p>
          <a:r>
            <a:rPr lang="en-US" sz="1600" b="1" dirty="0"/>
            <a:t>Indian Health Services Uncompensated Care claiming</a:t>
          </a:r>
        </a:p>
      </dgm:t>
    </dgm:pt>
    <dgm:pt modelId="{83A19C10-8099-4AE3-9E41-D23958A4B0EE}" type="parTrans" cxnId="{02F111CD-8F02-4309-826B-9D92A8C537C4}">
      <dgm:prSet/>
      <dgm:spPr/>
      <dgm:t>
        <a:bodyPr/>
        <a:lstStyle/>
        <a:p>
          <a:endParaRPr lang="en-US"/>
        </a:p>
      </dgm:t>
    </dgm:pt>
    <dgm:pt modelId="{57DC9886-7CDB-4289-8842-A67553FB4A23}" type="sibTrans" cxnId="{02F111CD-8F02-4309-826B-9D92A8C537C4}">
      <dgm:prSet/>
      <dgm:spPr/>
      <dgm:t>
        <a:bodyPr/>
        <a:lstStyle/>
        <a:p>
          <a:endParaRPr lang="en-US"/>
        </a:p>
      </dgm:t>
    </dgm:pt>
    <dgm:pt modelId="{B68D1FC0-C45E-4223-A2DC-3AEA529032BB}">
      <dgm:prSet custT="1"/>
      <dgm:spPr/>
      <dgm:t>
        <a:bodyPr/>
        <a:lstStyle/>
        <a:p>
          <a:r>
            <a:rPr lang="en-US" sz="1600" b="1" dirty="0"/>
            <a:t>ACA Optional Medi-Cal Expansion</a:t>
          </a:r>
        </a:p>
      </dgm:t>
    </dgm:pt>
    <dgm:pt modelId="{8C569EF3-A284-4CCD-97AF-1156B4CCC1B3}" type="parTrans" cxnId="{925B3E08-EE36-4B87-8E5E-965CF88198F3}">
      <dgm:prSet/>
      <dgm:spPr/>
      <dgm:t>
        <a:bodyPr/>
        <a:lstStyle/>
        <a:p>
          <a:endParaRPr lang="en-US"/>
        </a:p>
      </dgm:t>
    </dgm:pt>
    <dgm:pt modelId="{9D94D05E-C952-4DF3-ADD2-6023B3CE3465}" type="sibTrans" cxnId="{925B3E08-EE36-4B87-8E5E-965CF88198F3}">
      <dgm:prSet/>
      <dgm:spPr/>
      <dgm:t>
        <a:bodyPr/>
        <a:lstStyle/>
        <a:p>
          <a:endParaRPr lang="en-US"/>
        </a:p>
      </dgm:t>
    </dgm:pt>
    <dgm:pt modelId="{132C4073-C4DB-4CC9-A685-6D8EA4129054}">
      <dgm:prSet custT="1"/>
      <dgm:spPr/>
      <dgm:t>
        <a:bodyPr/>
        <a:lstStyle/>
        <a:p>
          <a:r>
            <a:rPr lang="en-US" sz="1600" b="1" dirty="0"/>
            <a:t>Community-Based Adult Services (CBAS)</a:t>
          </a:r>
        </a:p>
      </dgm:t>
    </dgm:pt>
    <dgm:pt modelId="{8133E659-2889-4A0C-B643-2D012E12F858}" type="parTrans" cxnId="{1CEA7D68-0061-47D1-8B43-389EEF2B213F}">
      <dgm:prSet/>
      <dgm:spPr/>
      <dgm:t>
        <a:bodyPr/>
        <a:lstStyle/>
        <a:p>
          <a:endParaRPr lang="en-US"/>
        </a:p>
      </dgm:t>
    </dgm:pt>
    <dgm:pt modelId="{5DDCA158-5892-4F13-9E16-B15AE9A6C631}" type="sibTrans" cxnId="{1CEA7D68-0061-47D1-8B43-389EEF2B213F}">
      <dgm:prSet/>
      <dgm:spPr/>
      <dgm:t>
        <a:bodyPr/>
        <a:lstStyle/>
        <a:p>
          <a:endParaRPr lang="en-US"/>
        </a:p>
      </dgm:t>
    </dgm:pt>
    <dgm:pt modelId="{176E814E-8A42-47DE-A57F-11AD146D3E13}">
      <dgm:prSet custT="1"/>
      <dgm:spPr/>
      <dgm:t>
        <a:bodyPr/>
        <a:lstStyle/>
        <a:p>
          <a:r>
            <a:rPr lang="en-US" sz="1600" b="1" dirty="0"/>
            <a:t>Integration of Outpatient Mental Health Services</a:t>
          </a:r>
        </a:p>
      </dgm:t>
    </dgm:pt>
    <dgm:pt modelId="{C945F502-035A-42E1-833E-69A016B93FC7}" type="parTrans" cxnId="{13D68CB7-C17E-409F-8D6A-84122DD0EF34}">
      <dgm:prSet/>
      <dgm:spPr/>
      <dgm:t>
        <a:bodyPr/>
        <a:lstStyle/>
        <a:p>
          <a:endParaRPr lang="en-US"/>
        </a:p>
      </dgm:t>
    </dgm:pt>
    <dgm:pt modelId="{ACACA422-2D10-4119-B216-C2B8CC828CF2}" type="sibTrans" cxnId="{13D68CB7-C17E-409F-8D6A-84122DD0EF34}">
      <dgm:prSet/>
      <dgm:spPr/>
      <dgm:t>
        <a:bodyPr/>
        <a:lstStyle/>
        <a:p>
          <a:endParaRPr lang="en-US"/>
        </a:p>
      </dgm:t>
    </dgm:pt>
    <dgm:pt modelId="{7EAF22FC-1B5C-4D1F-93CB-7DE5B5AAA69B}">
      <dgm:prSet custT="1"/>
      <dgm:spPr/>
      <dgm:t>
        <a:bodyPr/>
        <a:lstStyle/>
        <a:p>
          <a:r>
            <a:rPr lang="en-US" sz="1600" b="1" dirty="0"/>
            <a:t>Safety Net Care Pool / Designated State Health Programs </a:t>
          </a:r>
        </a:p>
      </dgm:t>
    </dgm:pt>
    <dgm:pt modelId="{BC788066-40F1-489B-8FCD-6BCC63F0FF48}" type="parTrans" cxnId="{60100622-D30D-4C41-B095-334BD5232D10}">
      <dgm:prSet/>
      <dgm:spPr/>
      <dgm:t>
        <a:bodyPr/>
        <a:lstStyle/>
        <a:p>
          <a:endParaRPr lang="en-US"/>
        </a:p>
      </dgm:t>
    </dgm:pt>
    <dgm:pt modelId="{EA62CBA7-551A-476A-BF1E-DF4FCE567759}" type="sibTrans" cxnId="{60100622-D30D-4C41-B095-334BD5232D10}">
      <dgm:prSet/>
      <dgm:spPr/>
      <dgm:t>
        <a:bodyPr/>
        <a:lstStyle/>
        <a:p>
          <a:endParaRPr lang="en-US"/>
        </a:p>
      </dgm:t>
    </dgm:pt>
    <dgm:pt modelId="{B6941082-E289-4023-9FF4-DE90AAF89F5E}">
      <dgm:prSet custT="1"/>
      <dgm:spPr/>
      <dgm:t>
        <a:bodyPr/>
        <a:lstStyle/>
        <a:p>
          <a:r>
            <a:rPr lang="en-US" sz="1600" b="1" dirty="0"/>
            <a:t>Coordinated Care Initiative (CCI) </a:t>
          </a:r>
        </a:p>
      </dgm:t>
    </dgm:pt>
    <dgm:pt modelId="{C144CFE5-4B55-4EEA-B9DA-E9130DE962A2}" type="parTrans" cxnId="{FDDCE8A4-8630-4874-B7A4-DE5BAB257840}">
      <dgm:prSet/>
      <dgm:spPr/>
      <dgm:t>
        <a:bodyPr/>
        <a:lstStyle/>
        <a:p>
          <a:endParaRPr lang="en-US"/>
        </a:p>
      </dgm:t>
    </dgm:pt>
    <dgm:pt modelId="{D57F77B0-EE1B-4806-81E1-1E8235A8A25A}" type="sibTrans" cxnId="{FDDCE8A4-8630-4874-B7A4-DE5BAB257840}">
      <dgm:prSet/>
      <dgm:spPr/>
      <dgm:t>
        <a:bodyPr/>
        <a:lstStyle/>
        <a:p>
          <a:endParaRPr lang="en-US"/>
        </a:p>
      </dgm:t>
    </dgm:pt>
    <dgm:pt modelId="{1A8FD3E9-D9D8-4611-9CD5-D142B57FF26C}">
      <dgm:prSet custT="1"/>
      <dgm:spPr/>
      <dgm:t>
        <a:bodyPr/>
        <a:lstStyle/>
        <a:p>
          <a:r>
            <a:rPr lang="en-US" sz="1600" b="1" dirty="0"/>
            <a:t>Organized Delivery System Waiver for the Drug Medi-Cal (DMC) Program (pending)</a:t>
          </a:r>
        </a:p>
      </dgm:t>
    </dgm:pt>
    <dgm:pt modelId="{D9EEC67C-035D-4A9E-A77E-3E1F4AA7E702}" type="parTrans" cxnId="{AAA11C81-A91F-4FC4-8942-011E5E4AB20F}">
      <dgm:prSet/>
      <dgm:spPr/>
      <dgm:t>
        <a:bodyPr/>
        <a:lstStyle/>
        <a:p>
          <a:endParaRPr lang="en-US"/>
        </a:p>
      </dgm:t>
    </dgm:pt>
    <dgm:pt modelId="{7CA2522E-04B8-428F-B2EB-CD5FA0248A52}" type="sibTrans" cxnId="{AAA11C81-A91F-4FC4-8942-011E5E4AB20F}">
      <dgm:prSet/>
      <dgm:spPr/>
      <dgm:t>
        <a:bodyPr/>
        <a:lstStyle/>
        <a:p>
          <a:endParaRPr lang="en-US"/>
        </a:p>
      </dgm:t>
    </dgm:pt>
    <dgm:pt modelId="{5FD96F41-89C6-4807-90BB-646CB846F828}">
      <dgm:prSet custT="1"/>
      <dgm:spPr/>
      <dgm:t>
        <a:bodyPr/>
        <a:lstStyle/>
        <a:p>
          <a:r>
            <a:rPr lang="en-US" sz="1600" b="1" dirty="0"/>
            <a:t>Full Scope Medi-Cal for Pregnant Women 109-138% FPL (pending)</a:t>
          </a:r>
        </a:p>
      </dgm:t>
    </dgm:pt>
    <dgm:pt modelId="{72F6BBDB-203A-43CA-8319-BAEE03D383E0}" type="parTrans" cxnId="{2F563280-690A-44C5-9297-A92D2CB4121D}">
      <dgm:prSet/>
      <dgm:spPr/>
      <dgm:t>
        <a:bodyPr/>
        <a:lstStyle/>
        <a:p>
          <a:endParaRPr lang="en-US"/>
        </a:p>
      </dgm:t>
    </dgm:pt>
    <dgm:pt modelId="{C7FFE88B-BDED-4F39-9F58-D04B683BBE77}" type="sibTrans" cxnId="{2F563280-690A-44C5-9297-A92D2CB4121D}">
      <dgm:prSet/>
      <dgm:spPr/>
      <dgm:t>
        <a:bodyPr/>
        <a:lstStyle/>
        <a:p>
          <a:endParaRPr lang="en-US"/>
        </a:p>
      </dgm:t>
    </dgm:pt>
    <dgm:pt modelId="{A2611964-96F7-45F9-9563-21617F743F4F}" type="pres">
      <dgm:prSet presAssocID="{9A7B9F7C-E5E5-402D-8A9E-9E2AE925E612}" presName="Name0" presStyleCnt="0">
        <dgm:presLayoutVars>
          <dgm:resizeHandles/>
        </dgm:presLayoutVars>
      </dgm:prSet>
      <dgm:spPr/>
    </dgm:pt>
    <dgm:pt modelId="{D335F57E-3BF4-4146-9C15-EDCA51FF31DA}" type="pres">
      <dgm:prSet presAssocID="{157795D4-73FD-48A8-8BB8-1DE6C82865F6}" presName="text" presStyleLbl="node1" presStyleIdx="0" presStyleCnt="14">
        <dgm:presLayoutVars>
          <dgm:bulletEnabled val="1"/>
        </dgm:presLayoutVars>
      </dgm:prSet>
      <dgm:spPr/>
    </dgm:pt>
    <dgm:pt modelId="{A989CD9C-F3DE-4C17-AAC4-DAFCDF800008}" type="pres">
      <dgm:prSet presAssocID="{10A6BE4C-5747-4A6E-91B6-E6EA8D9ECF47}" presName="space" presStyleCnt="0"/>
      <dgm:spPr/>
    </dgm:pt>
    <dgm:pt modelId="{5D9EAFF6-56EC-4A67-A42F-0D4F20EE9A76}" type="pres">
      <dgm:prSet presAssocID="{24339C3E-BE44-482F-BDE8-AB5E02A8A168}" presName="text" presStyleLbl="node1" presStyleIdx="1" presStyleCnt="14">
        <dgm:presLayoutVars>
          <dgm:bulletEnabled val="1"/>
        </dgm:presLayoutVars>
      </dgm:prSet>
      <dgm:spPr/>
    </dgm:pt>
    <dgm:pt modelId="{8FE233B3-1AA9-46D5-B73B-AC86D44CC419}" type="pres">
      <dgm:prSet presAssocID="{DF74AB6C-14C2-411D-B853-663A30AB34A1}" presName="space" presStyleCnt="0"/>
      <dgm:spPr/>
    </dgm:pt>
    <dgm:pt modelId="{3414FE56-76F6-4100-B7DD-4B259B3548B4}" type="pres">
      <dgm:prSet presAssocID="{E20E474D-285C-4D37-A295-1D2421091C66}" presName="text" presStyleLbl="node1" presStyleIdx="2" presStyleCnt="14">
        <dgm:presLayoutVars>
          <dgm:bulletEnabled val="1"/>
        </dgm:presLayoutVars>
      </dgm:prSet>
      <dgm:spPr/>
    </dgm:pt>
    <dgm:pt modelId="{31C3462C-9139-4E94-ABCA-AEE2039F5D3A}" type="pres">
      <dgm:prSet presAssocID="{4257D6E3-F1E5-45C8-ABEB-AEA72AA5C0CF}" presName="space" presStyleCnt="0"/>
      <dgm:spPr/>
    </dgm:pt>
    <dgm:pt modelId="{99CAD773-22FF-42B3-9CCA-A5072E3D5450}" type="pres">
      <dgm:prSet presAssocID="{884199C4-18DA-40B3-9597-BFC781A382DB}" presName="text" presStyleLbl="node1" presStyleIdx="3" presStyleCnt="14">
        <dgm:presLayoutVars>
          <dgm:bulletEnabled val="1"/>
        </dgm:presLayoutVars>
      </dgm:prSet>
      <dgm:spPr/>
    </dgm:pt>
    <dgm:pt modelId="{89BD412C-8AD4-4CEC-A5AE-8C08827B51F4}" type="pres">
      <dgm:prSet presAssocID="{6DCF9EDA-F241-424D-92CD-B9F6493560D0}" presName="space" presStyleCnt="0"/>
      <dgm:spPr/>
    </dgm:pt>
    <dgm:pt modelId="{C5CDE416-E385-4022-B9F5-2DBEB721DD6F}" type="pres">
      <dgm:prSet presAssocID="{A0F5C2CF-B55B-4730-8446-7FA2556DD4B8}" presName="text" presStyleLbl="node1" presStyleIdx="4" presStyleCnt="14">
        <dgm:presLayoutVars>
          <dgm:bulletEnabled val="1"/>
        </dgm:presLayoutVars>
      </dgm:prSet>
      <dgm:spPr/>
    </dgm:pt>
    <dgm:pt modelId="{244F1FDD-405D-40BB-A7A2-1CCC13D02445}" type="pres">
      <dgm:prSet presAssocID="{D11C95CB-1056-4BC8-96A8-ADF52F1B87F4}" presName="space" presStyleCnt="0"/>
      <dgm:spPr/>
    </dgm:pt>
    <dgm:pt modelId="{1E4BDD86-066E-4719-8BF4-840F723C34FA}" type="pres">
      <dgm:prSet presAssocID="{A69DB633-B6F8-4B06-9522-AACB517B82F8}" presName="text" presStyleLbl="node1" presStyleIdx="5" presStyleCnt="14">
        <dgm:presLayoutVars>
          <dgm:bulletEnabled val="1"/>
        </dgm:presLayoutVars>
      </dgm:prSet>
      <dgm:spPr/>
    </dgm:pt>
    <dgm:pt modelId="{619378BB-489F-449C-956A-F123EEAB025C}" type="pres">
      <dgm:prSet presAssocID="{24830C33-46D2-4D88-86A8-A8D9C545D5EE}" presName="space" presStyleCnt="0"/>
      <dgm:spPr/>
    </dgm:pt>
    <dgm:pt modelId="{C3A669C0-5894-45A7-81A6-A9E0D7685DC5}" type="pres">
      <dgm:prSet presAssocID="{4ACABCFE-CEF0-438A-9861-668E3711874F}" presName="text" presStyleLbl="node1" presStyleIdx="6" presStyleCnt="14">
        <dgm:presLayoutVars>
          <dgm:bulletEnabled val="1"/>
        </dgm:presLayoutVars>
      </dgm:prSet>
      <dgm:spPr/>
    </dgm:pt>
    <dgm:pt modelId="{E93E0F16-DD3C-4B65-AA0A-A9C309EB5AB4}" type="pres">
      <dgm:prSet presAssocID="{57DC9886-7CDB-4289-8842-A67553FB4A23}" presName="space" presStyleCnt="0"/>
      <dgm:spPr/>
    </dgm:pt>
    <dgm:pt modelId="{83F25725-413D-4DD4-9272-4968690186BC}" type="pres">
      <dgm:prSet presAssocID="{B68D1FC0-C45E-4223-A2DC-3AEA529032BB}" presName="text" presStyleLbl="node1" presStyleIdx="7" presStyleCnt="14">
        <dgm:presLayoutVars>
          <dgm:bulletEnabled val="1"/>
        </dgm:presLayoutVars>
      </dgm:prSet>
      <dgm:spPr/>
    </dgm:pt>
    <dgm:pt modelId="{11582337-D8A7-401E-94E3-B49AF63ADABC}" type="pres">
      <dgm:prSet presAssocID="{9D94D05E-C952-4DF3-ADD2-6023B3CE3465}" presName="space" presStyleCnt="0"/>
      <dgm:spPr/>
    </dgm:pt>
    <dgm:pt modelId="{976B0BD5-780E-4AAA-8A71-49B769BFA658}" type="pres">
      <dgm:prSet presAssocID="{132C4073-C4DB-4CC9-A685-6D8EA4129054}" presName="text" presStyleLbl="node1" presStyleIdx="8" presStyleCnt="14">
        <dgm:presLayoutVars>
          <dgm:bulletEnabled val="1"/>
        </dgm:presLayoutVars>
      </dgm:prSet>
      <dgm:spPr/>
    </dgm:pt>
    <dgm:pt modelId="{E24FE531-E1BC-4B82-9BEB-C4690BA9F163}" type="pres">
      <dgm:prSet presAssocID="{5DDCA158-5892-4F13-9E16-B15AE9A6C631}" presName="space" presStyleCnt="0"/>
      <dgm:spPr/>
    </dgm:pt>
    <dgm:pt modelId="{FB8AB0FA-059F-43CB-8E86-F7D30CCBBE0E}" type="pres">
      <dgm:prSet presAssocID="{176E814E-8A42-47DE-A57F-11AD146D3E13}" presName="text" presStyleLbl="node1" presStyleIdx="9" presStyleCnt="14">
        <dgm:presLayoutVars>
          <dgm:bulletEnabled val="1"/>
        </dgm:presLayoutVars>
      </dgm:prSet>
      <dgm:spPr/>
    </dgm:pt>
    <dgm:pt modelId="{3555606F-45CE-4740-8772-57806B6E49D7}" type="pres">
      <dgm:prSet presAssocID="{ACACA422-2D10-4119-B216-C2B8CC828CF2}" presName="space" presStyleCnt="0"/>
      <dgm:spPr/>
    </dgm:pt>
    <dgm:pt modelId="{F3305DE6-A712-40CF-A018-70D7E2B43CE0}" type="pres">
      <dgm:prSet presAssocID="{7EAF22FC-1B5C-4D1F-93CB-7DE5B5AAA69B}" presName="text" presStyleLbl="node1" presStyleIdx="10" presStyleCnt="14">
        <dgm:presLayoutVars>
          <dgm:bulletEnabled val="1"/>
        </dgm:presLayoutVars>
      </dgm:prSet>
      <dgm:spPr/>
    </dgm:pt>
    <dgm:pt modelId="{C8617070-4CED-45D6-B3DE-FE5C01A88908}" type="pres">
      <dgm:prSet presAssocID="{EA62CBA7-551A-476A-BF1E-DF4FCE567759}" presName="space" presStyleCnt="0"/>
      <dgm:spPr/>
    </dgm:pt>
    <dgm:pt modelId="{881168B5-2CD9-4C11-AF29-7977D3C5AFD0}" type="pres">
      <dgm:prSet presAssocID="{B6941082-E289-4023-9FF4-DE90AAF89F5E}" presName="text" presStyleLbl="node1" presStyleIdx="11" presStyleCnt="14">
        <dgm:presLayoutVars>
          <dgm:bulletEnabled val="1"/>
        </dgm:presLayoutVars>
      </dgm:prSet>
      <dgm:spPr/>
    </dgm:pt>
    <dgm:pt modelId="{20338C67-E053-4C1F-8974-81580DC1E832}" type="pres">
      <dgm:prSet presAssocID="{D57F77B0-EE1B-4806-81E1-1E8235A8A25A}" presName="space" presStyleCnt="0"/>
      <dgm:spPr/>
    </dgm:pt>
    <dgm:pt modelId="{2CDF265D-85A4-4477-A778-01458C0D1C41}" type="pres">
      <dgm:prSet presAssocID="{1A8FD3E9-D9D8-4611-9CD5-D142B57FF26C}" presName="text" presStyleLbl="node1" presStyleIdx="12" presStyleCnt="14">
        <dgm:presLayoutVars>
          <dgm:bulletEnabled val="1"/>
        </dgm:presLayoutVars>
      </dgm:prSet>
      <dgm:spPr/>
    </dgm:pt>
    <dgm:pt modelId="{18677F32-A7AB-4A2E-9E4F-9A23F9D89156}" type="pres">
      <dgm:prSet presAssocID="{7CA2522E-04B8-428F-B2EB-CD5FA0248A52}" presName="space" presStyleCnt="0"/>
      <dgm:spPr/>
    </dgm:pt>
    <dgm:pt modelId="{6240D75F-CAC8-4978-84B6-CDC79D50E532}" type="pres">
      <dgm:prSet presAssocID="{5FD96F41-89C6-4807-90BB-646CB846F828}" presName="text" presStyleLbl="node1" presStyleIdx="13" presStyleCnt="14">
        <dgm:presLayoutVars>
          <dgm:bulletEnabled val="1"/>
        </dgm:presLayoutVars>
      </dgm:prSet>
      <dgm:spPr/>
    </dgm:pt>
  </dgm:ptLst>
  <dgm:cxnLst>
    <dgm:cxn modelId="{925B3E08-EE36-4B87-8E5E-965CF88198F3}" srcId="{9A7B9F7C-E5E5-402D-8A9E-9E2AE925E612}" destId="{B68D1FC0-C45E-4223-A2DC-3AEA529032BB}" srcOrd="7" destOrd="0" parTransId="{8C569EF3-A284-4CCD-97AF-1156B4CCC1B3}" sibTransId="{9D94D05E-C952-4DF3-ADD2-6023B3CE3465}"/>
    <dgm:cxn modelId="{7C04B809-958F-419E-95A2-629D88EB4271}" type="presOf" srcId="{9A7B9F7C-E5E5-402D-8A9E-9E2AE925E612}" destId="{A2611964-96F7-45F9-9563-21617F743F4F}" srcOrd="0" destOrd="0" presId="urn:diagrams.loki3.com/VaryingWidthList+Icon"/>
    <dgm:cxn modelId="{60100622-D30D-4C41-B095-334BD5232D10}" srcId="{9A7B9F7C-E5E5-402D-8A9E-9E2AE925E612}" destId="{7EAF22FC-1B5C-4D1F-93CB-7DE5B5AAA69B}" srcOrd="10" destOrd="0" parTransId="{BC788066-40F1-489B-8FCD-6BCC63F0FF48}" sibTransId="{EA62CBA7-551A-476A-BF1E-DF4FCE567759}"/>
    <dgm:cxn modelId="{429EB423-F339-4793-8046-C3C718E66813}" srcId="{9A7B9F7C-E5E5-402D-8A9E-9E2AE925E612}" destId="{A0F5C2CF-B55B-4730-8446-7FA2556DD4B8}" srcOrd="4" destOrd="0" parTransId="{90024543-5153-4E23-A025-F10225ED87FE}" sibTransId="{D11C95CB-1056-4BC8-96A8-ADF52F1B87F4}"/>
    <dgm:cxn modelId="{C6BEE22E-A699-40DF-A5C4-4037A7CF5E08}" type="presOf" srcId="{B6941082-E289-4023-9FF4-DE90AAF89F5E}" destId="{881168B5-2CD9-4C11-AF29-7977D3C5AFD0}" srcOrd="0" destOrd="0" presId="urn:diagrams.loki3.com/VaryingWidthList+Icon"/>
    <dgm:cxn modelId="{84B8C035-59FD-42C2-90DC-0E49EF150B76}" srcId="{9A7B9F7C-E5E5-402D-8A9E-9E2AE925E612}" destId="{884199C4-18DA-40B3-9597-BFC781A382DB}" srcOrd="3" destOrd="0" parTransId="{E3128C6B-F8C0-48C0-9CE8-FB9BD6759092}" sibTransId="{6DCF9EDA-F241-424D-92CD-B9F6493560D0}"/>
    <dgm:cxn modelId="{38309947-FA35-421D-BDEC-645AB2DEE961}" srcId="{9A7B9F7C-E5E5-402D-8A9E-9E2AE925E612}" destId="{E20E474D-285C-4D37-A295-1D2421091C66}" srcOrd="2" destOrd="0" parTransId="{FB1B64B6-321B-4143-829B-2CBBC6061C25}" sibTransId="{4257D6E3-F1E5-45C8-ABEB-AEA72AA5C0CF}"/>
    <dgm:cxn modelId="{1CEA7D68-0061-47D1-8B43-389EEF2B213F}" srcId="{9A7B9F7C-E5E5-402D-8A9E-9E2AE925E612}" destId="{132C4073-C4DB-4CC9-A685-6D8EA4129054}" srcOrd="8" destOrd="0" parTransId="{8133E659-2889-4A0C-B643-2D012E12F858}" sibTransId="{5DDCA158-5892-4F13-9E16-B15AE9A6C631}"/>
    <dgm:cxn modelId="{7811E96B-FD4B-40D2-952A-309263598FA6}" type="presOf" srcId="{157795D4-73FD-48A8-8BB8-1DE6C82865F6}" destId="{D335F57E-3BF4-4146-9C15-EDCA51FF31DA}" srcOrd="0" destOrd="0" presId="urn:diagrams.loki3.com/VaryingWidthList+Icon"/>
    <dgm:cxn modelId="{38F5564F-30EC-4A57-BB74-90B5FC0D5076}" type="presOf" srcId="{176E814E-8A42-47DE-A57F-11AD146D3E13}" destId="{FB8AB0FA-059F-43CB-8E86-F7D30CCBBE0E}" srcOrd="0" destOrd="0" presId="urn:diagrams.loki3.com/VaryingWidthList+Icon"/>
    <dgm:cxn modelId="{0B3B7D7C-39C0-4807-9BD6-8476DC0F02DD}" type="presOf" srcId="{1A8FD3E9-D9D8-4611-9CD5-D142B57FF26C}" destId="{2CDF265D-85A4-4477-A778-01458C0D1C41}" srcOrd="0" destOrd="0" presId="urn:diagrams.loki3.com/VaryingWidthList+Icon"/>
    <dgm:cxn modelId="{DF81947D-55BF-4F76-85FF-93394921444B}" srcId="{9A7B9F7C-E5E5-402D-8A9E-9E2AE925E612}" destId="{24339C3E-BE44-482F-BDE8-AB5E02A8A168}" srcOrd="1" destOrd="0" parTransId="{126C18EB-0283-44E6-80A2-3290F2B20421}" sibTransId="{DF74AB6C-14C2-411D-B853-663A30AB34A1}"/>
    <dgm:cxn modelId="{2F563280-690A-44C5-9297-A92D2CB4121D}" srcId="{9A7B9F7C-E5E5-402D-8A9E-9E2AE925E612}" destId="{5FD96F41-89C6-4807-90BB-646CB846F828}" srcOrd="13" destOrd="0" parTransId="{72F6BBDB-203A-43CA-8319-BAEE03D383E0}" sibTransId="{C7FFE88B-BDED-4F39-9F58-D04B683BBE77}"/>
    <dgm:cxn modelId="{AAA11C81-A91F-4FC4-8942-011E5E4AB20F}" srcId="{9A7B9F7C-E5E5-402D-8A9E-9E2AE925E612}" destId="{1A8FD3E9-D9D8-4611-9CD5-D142B57FF26C}" srcOrd="12" destOrd="0" parTransId="{D9EEC67C-035D-4A9E-A77E-3E1F4AA7E702}" sibTransId="{7CA2522E-04B8-428F-B2EB-CD5FA0248A52}"/>
    <dgm:cxn modelId="{1C329A95-6355-4208-9A18-CEFC0F1F55A7}" srcId="{9A7B9F7C-E5E5-402D-8A9E-9E2AE925E612}" destId="{157795D4-73FD-48A8-8BB8-1DE6C82865F6}" srcOrd="0" destOrd="0" parTransId="{046C0C87-DC72-40AD-8C84-FB296AC4C98E}" sibTransId="{10A6BE4C-5747-4A6E-91B6-E6EA8D9ECF47}"/>
    <dgm:cxn modelId="{E626109A-5FC4-421E-BBDB-A2704EC39934}" type="presOf" srcId="{A0F5C2CF-B55B-4730-8446-7FA2556DD4B8}" destId="{C5CDE416-E385-4022-B9F5-2DBEB721DD6F}" srcOrd="0" destOrd="0" presId="urn:diagrams.loki3.com/VaryingWidthList+Icon"/>
    <dgm:cxn modelId="{FDDCE8A4-8630-4874-B7A4-DE5BAB257840}" srcId="{9A7B9F7C-E5E5-402D-8A9E-9E2AE925E612}" destId="{B6941082-E289-4023-9FF4-DE90AAF89F5E}" srcOrd="11" destOrd="0" parTransId="{C144CFE5-4B55-4EEA-B9DA-E9130DE962A2}" sibTransId="{D57F77B0-EE1B-4806-81E1-1E8235A8A25A}"/>
    <dgm:cxn modelId="{2DCA7FA7-6F1F-4357-9EB7-915D96C1A8C2}" type="presOf" srcId="{A69DB633-B6F8-4B06-9522-AACB517B82F8}" destId="{1E4BDD86-066E-4719-8BF4-840F723C34FA}" srcOrd="0" destOrd="0" presId="urn:diagrams.loki3.com/VaryingWidthList+Icon"/>
    <dgm:cxn modelId="{FA1D79AE-2555-4F6D-AFE9-5226A283365A}" type="presOf" srcId="{4ACABCFE-CEF0-438A-9861-668E3711874F}" destId="{C3A669C0-5894-45A7-81A6-A9E0D7685DC5}" srcOrd="0" destOrd="0" presId="urn:diagrams.loki3.com/VaryingWidthList+Icon"/>
    <dgm:cxn modelId="{F30528AF-2F70-432A-AD1C-7B8F02C7E548}" type="presOf" srcId="{884199C4-18DA-40B3-9597-BFC781A382DB}" destId="{99CAD773-22FF-42B3-9CCA-A5072E3D5450}" srcOrd="0" destOrd="0" presId="urn:diagrams.loki3.com/VaryingWidthList+Icon"/>
    <dgm:cxn modelId="{EEF0EFB6-ACDC-47E2-B683-3A2F1FDEEF0B}" type="presOf" srcId="{5FD96F41-89C6-4807-90BB-646CB846F828}" destId="{6240D75F-CAC8-4978-84B6-CDC79D50E532}" srcOrd="0" destOrd="0" presId="urn:diagrams.loki3.com/VaryingWidthList+Icon"/>
    <dgm:cxn modelId="{13D68CB7-C17E-409F-8D6A-84122DD0EF34}" srcId="{9A7B9F7C-E5E5-402D-8A9E-9E2AE925E612}" destId="{176E814E-8A42-47DE-A57F-11AD146D3E13}" srcOrd="9" destOrd="0" parTransId="{C945F502-035A-42E1-833E-69A016B93FC7}" sibTransId="{ACACA422-2D10-4119-B216-C2B8CC828CF2}"/>
    <dgm:cxn modelId="{2E86DFC2-5876-4D3C-9880-CE027703563B}" type="presOf" srcId="{7EAF22FC-1B5C-4D1F-93CB-7DE5B5AAA69B}" destId="{F3305DE6-A712-40CF-A018-70D7E2B43CE0}" srcOrd="0" destOrd="0" presId="urn:diagrams.loki3.com/VaryingWidthList+Icon"/>
    <dgm:cxn modelId="{02F111CD-8F02-4309-826B-9D92A8C537C4}" srcId="{9A7B9F7C-E5E5-402D-8A9E-9E2AE925E612}" destId="{4ACABCFE-CEF0-438A-9861-668E3711874F}" srcOrd="6" destOrd="0" parTransId="{83A19C10-8099-4AE3-9E41-D23958A4B0EE}" sibTransId="{57DC9886-7CDB-4289-8842-A67553FB4A23}"/>
    <dgm:cxn modelId="{F2EE9AD0-5A32-416C-8B3C-E1919F355998}" type="presOf" srcId="{B68D1FC0-C45E-4223-A2DC-3AEA529032BB}" destId="{83F25725-413D-4DD4-9272-4968690186BC}" srcOrd="0" destOrd="0" presId="urn:diagrams.loki3.com/VaryingWidthList+Icon"/>
    <dgm:cxn modelId="{A23104DC-D698-4E2C-A6F1-61142C32DABD}" srcId="{9A7B9F7C-E5E5-402D-8A9E-9E2AE925E612}" destId="{A69DB633-B6F8-4B06-9522-AACB517B82F8}" srcOrd="5" destOrd="0" parTransId="{A3BC7522-D154-4BBF-9B11-FF84AB6B5A34}" sibTransId="{24830C33-46D2-4D88-86A8-A8D9C545D5EE}"/>
    <dgm:cxn modelId="{BC3A92EE-0C7B-4508-B1FF-8A06E376DE28}" type="presOf" srcId="{24339C3E-BE44-482F-BDE8-AB5E02A8A168}" destId="{5D9EAFF6-56EC-4A67-A42F-0D4F20EE9A76}" srcOrd="0" destOrd="0" presId="urn:diagrams.loki3.com/VaryingWidthList+Icon"/>
    <dgm:cxn modelId="{CD4CB9F0-5F8E-4B07-BD9D-0355FA607753}" type="presOf" srcId="{132C4073-C4DB-4CC9-A685-6D8EA4129054}" destId="{976B0BD5-780E-4AAA-8A71-49B769BFA658}" srcOrd="0" destOrd="0" presId="urn:diagrams.loki3.com/VaryingWidthList+Icon"/>
    <dgm:cxn modelId="{99F48AFD-C24B-4233-80B3-E55A9C207050}" type="presOf" srcId="{E20E474D-285C-4D37-A295-1D2421091C66}" destId="{3414FE56-76F6-4100-B7DD-4B259B3548B4}" srcOrd="0" destOrd="0" presId="urn:diagrams.loki3.com/VaryingWidthList+Icon"/>
    <dgm:cxn modelId="{986BE751-987C-4C2F-84AC-FA35F86282CD}" type="presParOf" srcId="{A2611964-96F7-45F9-9563-21617F743F4F}" destId="{D335F57E-3BF4-4146-9C15-EDCA51FF31DA}" srcOrd="0" destOrd="0" presId="urn:diagrams.loki3.com/VaryingWidthList+Icon"/>
    <dgm:cxn modelId="{3B86F691-AF06-4A6E-AC8A-6446B04F9D76}" type="presParOf" srcId="{A2611964-96F7-45F9-9563-21617F743F4F}" destId="{A989CD9C-F3DE-4C17-AAC4-DAFCDF800008}" srcOrd="1" destOrd="0" presId="urn:diagrams.loki3.com/VaryingWidthList+Icon"/>
    <dgm:cxn modelId="{D15D59CF-F512-4459-AB94-7FB204BB18AD}" type="presParOf" srcId="{A2611964-96F7-45F9-9563-21617F743F4F}" destId="{5D9EAFF6-56EC-4A67-A42F-0D4F20EE9A76}" srcOrd="2" destOrd="0" presId="urn:diagrams.loki3.com/VaryingWidthList+Icon"/>
    <dgm:cxn modelId="{F61DD2F1-7BC3-413E-828B-DC26C400EDE3}" type="presParOf" srcId="{A2611964-96F7-45F9-9563-21617F743F4F}" destId="{8FE233B3-1AA9-46D5-B73B-AC86D44CC419}" srcOrd="3" destOrd="0" presId="urn:diagrams.loki3.com/VaryingWidthList+Icon"/>
    <dgm:cxn modelId="{7226DB34-F633-4291-B78D-A155A170D20E}" type="presParOf" srcId="{A2611964-96F7-45F9-9563-21617F743F4F}" destId="{3414FE56-76F6-4100-B7DD-4B259B3548B4}" srcOrd="4" destOrd="0" presId="urn:diagrams.loki3.com/VaryingWidthList+Icon"/>
    <dgm:cxn modelId="{78A6F064-E876-4AB9-99CB-25E075943C83}" type="presParOf" srcId="{A2611964-96F7-45F9-9563-21617F743F4F}" destId="{31C3462C-9139-4E94-ABCA-AEE2039F5D3A}" srcOrd="5" destOrd="0" presId="urn:diagrams.loki3.com/VaryingWidthList+Icon"/>
    <dgm:cxn modelId="{B2253960-2CC4-46FB-A91D-404097008009}" type="presParOf" srcId="{A2611964-96F7-45F9-9563-21617F743F4F}" destId="{99CAD773-22FF-42B3-9CCA-A5072E3D5450}" srcOrd="6" destOrd="0" presId="urn:diagrams.loki3.com/VaryingWidthList+Icon"/>
    <dgm:cxn modelId="{993D804D-5772-4359-9804-CF0E832D5AFD}" type="presParOf" srcId="{A2611964-96F7-45F9-9563-21617F743F4F}" destId="{89BD412C-8AD4-4CEC-A5AE-8C08827B51F4}" srcOrd="7" destOrd="0" presId="urn:diagrams.loki3.com/VaryingWidthList+Icon"/>
    <dgm:cxn modelId="{2BE0E052-7661-454E-ABAE-B1EABA087013}" type="presParOf" srcId="{A2611964-96F7-45F9-9563-21617F743F4F}" destId="{C5CDE416-E385-4022-B9F5-2DBEB721DD6F}" srcOrd="8" destOrd="0" presId="urn:diagrams.loki3.com/VaryingWidthList+Icon"/>
    <dgm:cxn modelId="{F53AD809-AD69-44FA-88A3-262806C3A930}" type="presParOf" srcId="{A2611964-96F7-45F9-9563-21617F743F4F}" destId="{244F1FDD-405D-40BB-A7A2-1CCC13D02445}" srcOrd="9" destOrd="0" presId="urn:diagrams.loki3.com/VaryingWidthList+Icon"/>
    <dgm:cxn modelId="{A73A4DF1-9073-4821-B7A4-9154E137633C}" type="presParOf" srcId="{A2611964-96F7-45F9-9563-21617F743F4F}" destId="{1E4BDD86-066E-4719-8BF4-840F723C34FA}" srcOrd="10" destOrd="0" presId="urn:diagrams.loki3.com/VaryingWidthList+Icon"/>
    <dgm:cxn modelId="{262B949D-9F85-43AF-B35A-B73870D451F9}" type="presParOf" srcId="{A2611964-96F7-45F9-9563-21617F743F4F}" destId="{619378BB-489F-449C-956A-F123EEAB025C}" srcOrd="11" destOrd="0" presId="urn:diagrams.loki3.com/VaryingWidthList+Icon"/>
    <dgm:cxn modelId="{2891DA94-3151-450A-A9B9-2BFE0DE4A85E}" type="presParOf" srcId="{A2611964-96F7-45F9-9563-21617F743F4F}" destId="{C3A669C0-5894-45A7-81A6-A9E0D7685DC5}" srcOrd="12" destOrd="0" presId="urn:diagrams.loki3.com/VaryingWidthList+Icon"/>
    <dgm:cxn modelId="{493AD08F-0A05-4E0D-83F3-34B6916F3B94}" type="presParOf" srcId="{A2611964-96F7-45F9-9563-21617F743F4F}" destId="{E93E0F16-DD3C-4B65-AA0A-A9C309EB5AB4}" srcOrd="13" destOrd="0" presId="urn:diagrams.loki3.com/VaryingWidthList+Icon"/>
    <dgm:cxn modelId="{18CEDF4C-A59F-41BC-B57E-F5467B08F4C1}" type="presParOf" srcId="{A2611964-96F7-45F9-9563-21617F743F4F}" destId="{83F25725-413D-4DD4-9272-4968690186BC}" srcOrd="14" destOrd="0" presId="urn:diagrams.loki3.com/VaryingWidthList+Icon"/>
    <dgm:cxn modelId="{072BD01F-DA4D-432D-B008-D8E269292D25}" type="presParOf" srcId="{A2611964-96F7-45F9-9563-21617F743F4F}" destId="{11582337-D8A7-401E-94E3-B49AF63ADABC}" srcOrd="15" destOrd="0" presId="urn:diagrams.loki3.com/VaryingWidthList+Icon"/>
    <dgm:cxn modelId="{700B6C2B-AB07-4009-BE3A-F34234235651}" type="presParOf" srcId="{A2611964-96F7-45F9-9563-21617F743F4F}" destId="{976B0BD5-780E-4AAA-8A71-49B769BFA658}" srcOrd="16" destOrd="0" presId="urn:diagrams.loki3.com/VaryingWidthList+Icon"/>
    <dgm:cxn modelId="{69A86FFA-DBDC-457D-BF7C-B0E13EEE4EB4}" type="presParOf" srcId="{A2611964-96F7-45F9-9563-21617F743F4F}" destId="{E24FE531-E1BC-4B82-9BEB-C4690BA9F163}" srcOrd="17" destOrd="0" presId="urn:diagrams.loki3.com/VaryingWidthList+Icon"/>
    <dgm:cxn modelId="{AE7D5973-0E42-4D17-873D-3F271B5D50BA}" type="presParOf" srcId="{A2611964-96F7-45F9-9563-21617F743F4F}" destId="{FB8AB0FA-059F-43CB-8E86-F7D30CCBBE0E}" srcOrd="18" destOrd="0" presId="urn:diagrams.loki3.com/VaryingWidthList+Icon"/>
    <dgm:cxn modelId="{909321B5-D66E-4621-8145-E7071C97A3BE}" type="presParOf" srcId="{A2611964-96F7-45F9-9563-21617F743F4F}" destId="{3555606F-45CE-4740-8772-57806B6E49D7}" srcOrd="19" destOrd="0" presId="urn:diagrams.loki3.com/VaryingWidthList+Icon"/>
    <dgm:cxn modelId="{EC7B172D-E1AE-4852-A329-95E6371B51B8}" type="presParOf" srcId="{A2611964-96F7-45F9-9563-21617F743F4F}" destId="{F3305DE6-A712-40CF-A018-70D7E2B43CE0}" srcOrd="20" destOrd="0" presId="urn:diagrams.loki3.com/VaryingWidthList+Icon"/>
    <dgm:cxn modelId="{F5210C50-6FE3-4CA9-BE23-BF46CDF8DCE1}" type="presParOf" srcId="{A2611964-96F7-45F9-9563-21617F743F4F}" destId="{C8617070-4CED-45D6-B3DE-FE5C01A88908}" srcOrd="21" destOrd="0" presId="urn:diagrams.loki3.com/VaryingWidthList+Icon"/>
    <dgm:cxn modelId="{DCBFC614-7547-49D5-8839-F9FCF8D426B7}" type="presParOf" srcId="{A2611964-96F7-45F9-9563-21617F743F4F}" destId="{881168B5-2CD9-4C11-AF29-7977D3C5AFD0}" srcOrd="22" destOrd="0" presId="urn:diagrams.loki3.com/VaryingWidthList+Icon"/>
    <dgm:cxn modelId="{8C98ACD3-7AEA-428D-874D-6E8170E9668C}" type="presParOf" srcId="{A2611964-96F7-45F9-9563-21617F743F4F}" destId="{20338C67-E053-4C1F-8974-81580DC1E832}" srcOrd="23" destOrd="0" presId="urn:diagrams.loki3.com/VaryingWidthList+Icon"/>
    <dgm:cxn modelId="{C0B5C9EA-4144-4DFE-89F5-6B024ED4599B}" type="presParOf" srcId="{A2611964-96F7-45F9-9563-21617F743F4F}" destId="{2CDF265D-85A4-4477-A778-01458C0D1C41}" srcOrd="24" destOrd="0" presId="urn:diagrams.loki3.com/VaryingWidthList+Icon"/>
    <dgm:cxn modelId="{BDE82A23-D10F-4E70-85DD-EE2869C4A415}" type="presParOf" srcId="{A2611964-96F7-45F9-9563-21617F743F4F}" destId="{18677F32-A7AB-4A2E-9E4F-9A23F9D89156}" srcOrd="25" destOrd="0" presId="urn:diagrams.loki3.com/VaryingWidthList+Icon"/>
    <dgm:cxn modelId="{1DCACCB3-A9B0-47A4-8423-C8D7CEB09D75}" type="presParOf" srcId="{A2611964-96F7-45F9-9563-21617F743F4F}" destId="{6240D75F-CAC8-4978-84B6-CDC79D50E532}" srcOrd="26" destOrd="0" presId="urn:diagrams.loki3.com/VaryingWidthList+Icon"/>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42A5541-30B0-4A96-8EEC-13661E8217B0}" type="doc">
      <dgm:prSet loTypeId="urn:microsoft.com/office/officeart/2008/layout/LinedList" loCatId="list" qsTypeId="urn:microsoft.com/office/officeart/2005/8/quickstyle/simple1" qsCatId="simple" csTypeId="urn:microsoft.com/office/officeart/2005/8/colors/accent6_2" csCatId="accent6" phldr="1"/>
      <dgm:spPr/>
      <dgm:t>
        <a:bodyPr/>
        <a:lstStyle/>
        <a:p>
          <a:endParaRPr lang="en-US"/>
        </a:p>
      </dgm:t>
    </dgm:pt>
    <dgm:pt modelId="{3FC00116-6A32-4C55-B169-0931523722A1}">
      <dgm:prSet phldrT="[Text]" custT="1"/>
      <dgm:spPr/>
      <dgm:t>
        <a:bodyPr/>
        <a:lstStyle/>
        <a:p>
          <a:r>
            <a:rPr lang="en-US" sz="2800" b="1" dirty="0"/>
            <a:t>Shared Goals with CMS</a:t>
          </a:r>
        </a:p>
      </dgm:t>
    </dgm:pt>
    <dgm:pt modelId="{19336FEC-C1D9-436F-868A-DA8D973D2D1C}" type="parTrans" cxnId="{80EA0FDE-4DF9-4745-8FDB-4787AE82A381}">
      <dgm:prSet/>
      <dgm:spPr/>
      <dgm:t>
        <a:bodyPr/>
        <a:lstStyle/>
        <a:p>
          <a:endParaRPr lang="en-US"/>
        </a:p>
      </dgm:t>
    </dgm:pt>
    <dgm:pt modelId="{61B6ED04-6E97-40D0-89B5-F6943E36109D}" type="sibTrans" cxnId="{80EA0FDE-4DF9-4745-8FDB-4787AE82A381}">
      <dgm:prSet/>
      <dgm:spPr/>
      <dgm:t>
        <a:bodyPr/>
        <a:lstStyle/>
        <a:p>
          <a:endParaRPr lang="en-US"/>
        </a:p>
      </dgm:t>
    </dgm:pt>
    <dgm:pt modelId="{5103347E-40C5-4076-88DF-4D794C077B96}">
      <dgm:prSet phldrT="[Text]"/>
      <dgm:spPr/>
      <dgm:t>
        <a:bodyPr/>
        <a:lstStyle/>
        <a:p>
          <a:r>
            <a:rPr lang="en-US" dirty="0"/>
            <a:t>To further delivery of high quality and cost efficient care for our beneficiaries</a:t>
          </a:r>
        </a:p>
      </dgm:t>
    </dgm:pt>
    <dgm:pt modelId="{F170A412-77A2-47A3-9E9B-333C0B2D109D}" type="parTrans" cxnId="{2AE4B89F-C78E-413F-9D76-0F7745F7E0AC}">
      <dgm:prSet/>
      <dgm:spPr/>
      <dgm:t>
        <a:bodyPr/>
        <a:lstStyle/>
        <a:p>
          <a:endParaRPr lang="en-US"/>
        </a:p>
      </dgm:t>
    </dgm:pt>
    <dgm:pt modelId="{96ECBA92-3205-4F41-B9D1-D8379D3D9DEC}" type="sibTrans" cxnId="{2AE4B89F-C78E-413F-9D76-0F7745F7E0AC}">
      <dgm:prSet/>
      <dgm:spPr/>
      <dgm:t>
        <a:bodyPr/>
        <a:lstStyle/>
        <a:p>
          <a:endParaRPr lang="en-US"/>
        </a:p>
      </dgm:t>
    </dgm:pt>
    <dgm:pt modelId="{7EBD7BF0-A6EB-49EB-A5C3-9F5A8B1467AE}">
      <dgm:prSet phldrT="[Text]"/>
      <dgm:spPr/>
      <dgm:t>
        <a:bodyPr/>
        <a:lstStyle/>
        <a:p>
          <a:r>
            <a:rPr lang="en-US" dirty="0"/>
            <a:t>To ensure long-term viability of the delivery system post-ACA expansion</a:t>
          </a:r>
        </a:p>
      </dgm:t>
    </dgm:pt>
    <dgm:pt modelId="{81C4D3D3-D559-48A7-B25C-58AEB55077EE}" type="parTrans" cxnId="{08AE0667-072D-4A14-80ED-57795E32A1A8}">
      <dgm:prSet/>
      <dgm:spPr/>
      <dgm:t>
        <a:bodyPr/>
        <a:lstStyle/>
        <a:p>
          <a:endParaRPr lang="en-US"/>
        </a:p>
      </dgm:t>
    </dgm:pt>
    <dgm:pt modelId="{A4F3FE13-C886-4442-A415-E88139F7C998}" type="sibTrans" cxnId="{08AE0667-072D-4A14-80ED-57795E32A1A8}">
      <dgm:prSet/>
      <dgm:spPr/>
      <dgm:t>
        <a:bodyPr/>
        <a:lstStyle/>
        <a:p>
          <a:endParaRPr lang="en-US"/>
        </a:p>
      </dgm:t>
    </dgm:pt>
    <dgm:pt modelId="{9F73BF4E-EDDA-454F-8DF9-79136FEB3922}">
      <dgm:prSet phldrT="[Text]"/>
      <dgm:spPr/>
      <dgm:t>
        <a:bodyPr/>
        <a:lstStyle/>
        <a:p>
          <a:r>
            <a:rPr lang="en-US" dirty="0"/>
            <a:t>To continue California’s momentum and successes in innovation achieved under the “Bridge to Reform” Waiver</a:t>
          </a:r>
        </a:p>
      </dgm:t>
    </dgm:pt>
    <dgm:pt modelId="{5898769D-625F-4A49-B5AF-4D301605CF65}" type="parTrans" cxnId="{11AF1F79-A390-4A52-B386-A0F682E2AE73}">
      <dgm:prSet/>
      <dgm:spPr/>
      <dgm:t>
        <a:bodyPr/>
        <a:lstStyle/>
        <a:p>
          <a:endParaRPr lang="en-US"/>
        </a:p>
      </dgm:t>
    </dgm:pt>
    <dgm:pt modelId="{0FA2BFBF-628C-4D65-AD75-F67F22EEB725}" type="sibTrans" cxnId="{11AF1F79-A390-4A52-B386-A0F682E2AE73}">
      <dgm:prSet/>
      <dgm:spPr/>
      <dgm:t>
        <a:bodyPr/>
        <a:lstStyle/>
        <a:p>
          <a:endParaRPr lang="en-US"/>
        </a:p>
      </dgm:t>
    </dgm:pt>
    <dgm:pt modelId="{F9F9D54A-FC32-4992-A174-F4D322240A70}" type="pres">
      <dgm:prSet presAssocID="{442A5541-30B0-4A96-8EEC-13661E8217B0}" presName="vert0" presStyleCnt="0">
        <dgm:presLayoutVars>
          <dgm:dir/>
          <dgm:animOne val="branch"/>
          <dgm:animLvl val="lvl"/>
        </dgm:presLayoutVars>
      </dgm:prSet>
      <dgm:spPr/>
    </dgm:pt>
    <dgm:pt modelId="{C1E158A5-8F82-44B6-BE26-3468CCB4FEC4}" type="pres">
      <dgm:prSet presAssocID="{3FC00116-6A32-4C55-B169-0931523722A1}" presName="thickLine" presStyleLbl="alignNode1" presStyleIdx="0" presStyleCnt="1"/>
      <dgm:spPr/>
    </dgm:pt>
    <dgm:pt modelId="{9BAB95F8-E98C-4623-A5CF-306CA0E1A45D}" type="pres">
      <dgm:prSet presAssocID="{3FC00116-6A32-4C55-B169-0931523722A1}" presName="horz1" presStyleCnt="0"/>
      <dgm:spPr/>
    </dgm:pt>
    <dgm:pt modelId="{0989DDA2-2823-4C13-9E3B-ED5AB2065350}" type="pres">
      <dgm:prSet presAssocID="{3FC00116-6A32-4C55-B169-0931523722A1}" presName="tx1" presStyleLbl="revTx" presStyleIdx="0" presStyleCnt="4"/>
      <dgm:spPr/>
    </dgm:pt>
    <dgm:pt modelId="{14B99DE6-A73A-4227-8E16-66FA968B4B51}" type="pres">
      <dgm:prSet presAssocID="{3FC00116-6A32-4C55-B169-0931523722A1}" presName="vert1" presStyleCnt="0"/>
      <dgm:spPr/>
    </dgm:pt>
    <dgm:pt modelId="{48F78A36-01BC-4495-BD0A-EF9495AFAB37}" type="pres">
      <dgm:prSet presAssocID="{5103347E-40C5-4076-88DF-4D794C077B96}" presName="vertSpace2a" presStyleCnt="0"/>
      <dgm:spPr/>
    </dgm:pt>
    <dgm:pt modelId="{4A3148B2-94C9-4DD7-A483-DE712F3998FC}" type="pres">
      <dgm:prSet presAssocID="{5103347E-40C5-4076-88DF-4D794C077B96}" presName="horz2" presStyleCnt="0"/>
      <dgm:spPr/>
    </dgm:pt>
    <dgm:pt modelId="{3C47D5D6-A593-4003-9537-E50FE5941764}" type="pres">
      <dgm:prSet presAssocID="{5103347E-40C5-4076-88DF-4D794C077B96}" presName="horzSpace2" presStyleCnt="0"/>
      <dgm:spPr/>
    </dgm:pt>
    <dgm:pt modelId="{A1A11FAF-6BF7-4AB4-9495-FDC9C6C8FBC9}" type="pres">
      <dgm:prSet presAssocID="{5103347E-40C5-4076-88DF-4D794C077B96}" presName="tx2" presStyleLbl="revTx" presStyleIdx="1" presStyleCnt="4"/>
      <dgm:spPr/>
    </dgm:pt>
    <dgm:pt modelId="{EAB7CC4A-D2BB-46B4-8E73-A142BD411ECF}" type="pres">
      <dgm:prSet presAssocID="{5103347E-40C5-4076-88DF-4D794C077B96}" presName="vert2" presStyleCnt="0"/>
      <dgm:spPr/>
    </dgm:pt>
    <dgm:pt modelId="{382810DA-14F2-428A-A017-CFE4F3E6A180}" type="pres">
      <dgm:prSet presAssocID="{5103347E-40C5-4076-88DF-4D794C077B96}" presName="thinLine2b" presStyleLbl="callout" presStyleIdx="0" presStyleCnt="3"/>
      <dgm:spPr/>
    </dgm:pt>
    <dgm:pt modelId="{B0DA10F1-A557-44BD-8BC4-73C58233AA95}" type="pres">
      <dgm:prSet presAssocID="{5103347E-40C5-4076-88DF-4D794C077B96}" presName="vertSpace2b" presStyleCnt="0"/>
      <dgm:spPr/>
    </dgm:pt>
    <dgm:pt modelId="{1F558277-3B08-4495-B3F4-8AFAD2F21618}" type="pres">
      <dgm:prSet presAssocID="{7EBD7BF0-A6EB-49EB-A5C3-9F5A8B1467AE}" presName="horz2" presStyleCnt="0"/>
      <dgm:spPr/>
    </dgm:pt>
    <dgm:pt modelId="{1B406495-6B02-4371-B42A-694F14B2150C}" type="pres">
      <dgm:prSet presAssocID="{7EBD7BF0-A6EB-49EB-A5C3-9F5A8B1467AE}" presName="horzSpace2" presStyleCnt="0"/>
      <dgm:spPr/>
    </dgm:pt>
    <dgm:pt modelId="{2D820812-B2FC-4B2B-948A-DFE5EC04EB10}" type="pres">
      <dgm:prSet presAssocID="{7EBD7BF0-A6EB-49EB-A5C3-9F5A8B1467AE}" presName="tx2" presStyleLbl="revTx" presStyleIdx="2" presStyleCnt="4"/>
      <dgm:spPr/>
    </dgm:pt>
    <dgm:pt modelId="{695F3F83-CEF6-49A0-9177-7AD94EE35BBB}" type="pres">
      <dgm:prSet presAssocID="{7EBD7BF0-A6EB-49EB-A5C3-9F5A8B1467AE}" presName="vert2" presStyleCnt="0"/>
      <dgm:spPr/>
    </dgm:pt>
    <dgm:pt modelId="{EB89E543-4ED6-43C4-A14E-FCB21A332285}" type="pres">
      <dgm:prSet presAssocID="{7EBD7BF0-A6EB-49EB-A5C3-9F5A8B1467AE}" presName="thinLine2b" presStyleLbl="callout" presStyleIdx="1" presStyleCnt="3"/>
      <dgm:spPr/>
    </dgm:pt>
    <dgm:pt modelId="{B6A4FE66-BFF4-43FE-B914-AFAE3D75DE18}" type="pres">
      <dgm:prSet presAssocID="{7EBD7BF0-A6EB-49EB-A5C3-9F5A8B1467AE}" presName="vertSpace2b" presStyleCnt="0"/>
      <dgm:spPr/>
    </dgm:pt>
    <dgm:pt modelId="{1671A2B4-5C41-4BDA-85A5-86F4E6C9633D}" type="pres">
      <dgm:prSet presAssocID="{9F73BF4E-EDDA-454F-8DF9-79136FEB3922}" presName="horz2" presStyleCnt="0"/>
      <dgm:spPr/>
    </dgm:pt>
    <dgm:pt modelId="{AAB0D796-5D09-4012-A1D5-52C30C32D292}" type="pres">
      <dgm:prSet presAssocID="{9F73BF4E-EDDA-454F-8DF9-79136FEB3922}" presName="horzSpace2" presStyleCnt="0"/>
      <dgm:spPr/>
    </dgm:pt>
    <dgm:pt modelId="{0C66D639-7A5C-430D-8F3C-7E453549CA96}" type="pres">
      <dgm:prSet presAssocID="{9F73BF4E-EDDA-454F-8DF9-79136FEB3922}" presName="tx2" presStyleLbl="revTx" presStyleIdx="3" presStyleCnt="4"/>
      <dgm:spPr/>
    </dgm:pt>
    <dgm:pt modelId="{B165EC61-D9EB-47ED-8879-49BC16EAEA0C}" type="pres">
      <dgm:prSet presAssocID="{9F73BF4E-EDDA-454F-8DF9-79136FEB3922}" presName="vert2" presStyleCnt="0"/>
      <dgm:spPr/>
    </dgm:pt>
    <dgm:pt modelId="{9A0A4687-4B32-4342-966B-0E4B20777451}" type="pres">
      <dgm:prSet presAssocID="{9F73BF4E-EDDA-454F-8DF9-79136FEB3922}" presName="thinLine2b" presStyleLbl="callout" presStyleIdx="2" presStyleCnt="3"/>
      <dgm:spPr/>
    </dgm:pt>
    <dgm:pt modelId="{81F08C5B-8098-4DA9-97BA-314772EF5B56}" type="pres">
      <dgm:prSet presAssocID="{9F73BF4E-EDDA-454F-8DF9-79136FEB3922}" presName="vertSpace2b" presStyleCnt="0"/>
      <dgm:spPr/>
    </dgm:pt>
  </dgm:ptLst>
  <dgm:cxnLst>
    <dgm:cxn modelId="{08AE0667-072D-4A14-80ED-57795E32A1A8}" srcId="{3FC00116-6A32-4C55-B169-0931523722A1}" destId="{7EBD7BF0-A6EB-49EB-A5C3-9F5A8B1467AE}" srcOrd="1" destOrd="0" parTransId="{81C4D3D3-D559-48A7-B25C-58AEB55077EE}" sibTransId="{A4F3FE13-C886-4442-A415-E88139F7C998}"/>
    <dgm:cxn modelId="{FDE89850-7D96-42B2-8D94-F04CE30D5CAF}" type="presOf" srcId="{3FC00116-6A32-4C55-B169-0931523722A1}" destId="{0989DDA2-2823-4C13-9E3B-ED5AB2065350}" srcOrd="0" destOrd="0" presId="urn:microsoft.com/office/officeart/2008/layout/LinedList"/>
    <dgm:cxn modelId="{11AF1F79-A390-4A52-B386-A0F682E2AE73}" srcId="{3FC00116-6A32-4C55-B169-0931523722A1}" destId="{9F73BF4E-EDDA-454F-8DF9-79136FEB3922}" srcOrd="2" destOrd="0" parTransId="{5898769D-625F-4A49-B5AF-4D301605CF65}" sibTransId="{0FA2BFBF-628C-4D65-AD75-F67F22EEB725}"/>
    <dgm:cxn modelId="{323C107D-88BC-4518-9E41-5130C2D129FC}" type="presOf" srcId="{442A5541-30B0-4A96-8EEC-13661E8217B0}" destId="{F9F9D54A-FC32-4992-A174-F4D322240A70}" srcOrd="0" destOrd="0" presId="urn:microsoft.com/office/officeart/2008/layout/LinedList"/>
    <dgm:cxn modelId="{33A8E780-6C52-4E3F-8C05-32478C7450D4}" type="presOf" srcId="{7EBD7BF0-A6EB-49EB-A5C3-9F5A8B1467AE}" destId="{2D820812-B2FC-4B2B-948A-DFE5EC04EB10}" srcOrd="0" destOrd="0" presId="urn:microsoft.com/office/officeart/2008/layout/LinedList"/>
    <dgm:cxn modelId="{2AE4B89F-C78E-413F-9D76-0F7745F7E0AC}" srcId="{3FC00116-6A32-4C55-B169-0931523722A1}" destId="{5103347E-40C5-4076-88DF-4D794C077B96}" srcOrd="0" destOrd="0" parTransId="{F170A412-77A2-47A3-9E9B-333C0B2D109D}" sibTransId="{96ECBA92-3205-4F41-B9D1-D8379D3D9DEC}"/>
    <dgm:cxn modelId="{C74FCDB9-380B-4B91-BF43-1B002694D3A9}" type="presOf" srcId="{9F73BF4E-EDDA-454F-8DF9-79136FEB3922}" destId="{0C66D639-7A5C-430D-8F3C-7E453549CA96}" srcOrd="0" destOrd="0" presId="urn:microsoft.com/office/officeart/2008/layout/LinedList"/>
    <dgm:cxn modelId="{659E4ED7-82FA-4216-90EA-27DA1E15DF10}" type="presOf" srcId="{5103347E-40C5-4076-88DF-4D794C077B96}" destId="{A1A11FAF-6BF7-4AB4-9495-FDC9C6C8FBC9}" srcOrd="0" destOrd="0" presId="urn:microsoft.com/office/officeart/2008/layout/LinedList"/>
    <dgm:cxn modelId="{80EA0FDE-4DF9-4745-8FDB-4787AE82A381}" srcId="{442A5541-30B0-4A96-8EEC-13661E8217B0}" destId="{3FC00116-6A32-4C55-B169-0931523722A1}" srcOrd="0" destOrd="0" parTransId="{19336FEC-C1D9-436F-868A-DA8D973D2D1C}" sibTransId="{61B6ED04-6E97-40D0-89B5-F6943E36109D}"/>
    <dgm:cxn modelId="{EF48F2B9-1B0B-47AC-90CF-37BCBEE3504D}" type="presParOf" srcId="{F9F9D54A-FC32-4992-A174-F4D322240A70}" destId="{C1E158A5-8F82-44B6-BE26-3468CCB4FEC4}" srcOrd="0" destOrd="0" presId="urn:microsoft.com/office/officeart/2008/layout/LinedList"/>
    <dgm:cxn modelId="{105A03CE-D473-4A89-B14D-BDE0BE1983A5}" type="presParOf" srcId="{F9F9D54A-FC32-4992-A174-F4D322240A70}" destId="{9BAB95F8-E98C-4623-A5CF-306CA0E1A45D}" srcOrd="1" destOrd="0" presId="urn:microsoft.com/office/officeart/2008/layout/LinedList"/>
    <dgm:cxn modelId="{8D1B1067-8F82-454C-B256-0213B85FCB29}" type="presParOf" srcId="{9BAB95F8-E98C-4623-A5CF-306CA0E1A45D}" destId="{0989DDA2-2823-4C13-9E3B-ED5AB2065350}" srcOrd="0" destOrd="0" presId="urn:microsoft.com/office/officeart/2008/layout/LinedList"/>
    <dgm:cxn modelId="{B7569398-A4E7-428A-91DC-FADF70DFC848}" type="presParOf" srcId="{9BAB95F8-E98C-4623-A5CF-306CA0E1A45D}" destId="{14B99DE6-A73A-4227-8E16-66FA968B4B51}" srcOrd="1" destOrd="0" presId="urn:microsoft.com/office/officeart/2008/layout/LinedList"/>
    <dgm:cxn modelId="{A407292D-5C75-499E-9487-E3BB7AD08D13}" type="presParOf" srcId="{14B99DE6-A73A-4227-8E16-66FA968B4B51}" destId="{48F78A36-01BC-4495-BD0A-EF9495AFAB37}" srcOrd="0" destOrd="0" presId="urn:microsoft.com/office/officeart/2008/layout/LinedList"/>
    <dgm:cxn modelId="{D7804791-EC0B-4DAC-BE33-CD1971B1D431}" type="presParOf" srcId="{14B99DE6-A73A-4227-8E16-66FA968B4B51}" destId="{4A3148B2-94C9-4DD7-A483-DE712F3998FC}" srcOrd="1" destOrd="0" presId="urn:microsoft.com/office/officeart/2008/layout/LinedList"/>
    <dgm:cxn modelId="{DFA0839B-416C-4206-96C0-E5B87C8356F0}" type="presParOf" srcId="{4A3148B2-94C9-4DD7-A483-DE712F3998FC}" destId="{3C47D5D6-A593-4003-9537-E50FE5941764}" srcOrd="0" destOrd="0" presId="urn:microsoft.com/office/officeart/2008/layout/LinedList"/>
    <dgm:cxn modelId="{FD781F6D-3C65-4A70-BECB-62629E1BA753}" type="presParOf" srcId="{4A3148B2-94C9-4DD7-A483-DE712F3998FC}" destId="{A1A11FAF-6BF7-4AB4-9495-FDC9C6C8FBC9}" srcOrd="1" destOrd="0" presId="urn:microsoft.com/office/officeart/2008/layout/LinedList"/>
    <dgm:cxn modelId="{779EF3D5-BEE8-4FFF-8CC7-3952FD07B540}" type="presParOf" srcId="{4A3148B2-94C9-4DD7-A483-DE712F3998FC}" destId="{EAB7CC4A-D2BB-46B4-8E73-A142BD411ECF}" srcOrd="2" destOrd="0" presId="urn:microsoft.com/office/officeart/2008/layout/LinedList"/>
    <dgm:cxn modelId="{854E3A47-CDDD-45C3-857C-985EC41ED280}" type="presParOf" srcId="{14B99DE6-A73A-4227-8E16-66FA968B4B51}" destId="{382810DA-14F2-428A-A017-CFE4F3E6A180}" srcOrd="2" destOrd="0" presId="urn:microsoft.com/office/officeart/2008/layout/LinedList"/>
    <dgm:cxn modelId="{5D5EC0B6-CC1F-4A6F-86DE-F7764E4628D2}" type="presParOf" srcId="{14B99DE6-A73A-4227-8E16-66FA968B4B51}" destId="{B0DA10F1-A557-44BD-8BC4-73C58233AA95}" srcOrd="3" destOrd="0" presId="urn:microsoft.com/office/officeart/2008/layout/LinedList"/>
    <dgm:cxn modelId="{3888264C-79BA-4259-9E15-0F6EC25C5EA6}" type="presParOf" srcId="{14B99DE6-A73A-4227-8E16-66FA968B4B51}" destId="{1F558277-3B08-4495-B3F4-8AFAD2F21618}" srcOrd="4" destOrd="0" presId="urn:microsoft.com/office/officeart/2008/layout/LinedList"/>
    <dgm:cxn modelId="{EE7E8CC2-2741-43D9-A0C0-0CEABDC6EFDE}" type="presParOf" srcId="{1F558277-3B08-4495-B3F4-8AFAD2F21618}" destId="{1B406495-6B02-4371-B42A-694F14B2150C}" srcOrd="0" destOrd="0" presId="urn:microsoft.com/office/officeart/2008/layout/LinedList"/>
    <dgm:cxn modelId="{4C2B6C64-EFC1-483F-B565-0A477457295D}" type="presParOf" srcId="{1F558277-3B08-4495-B3F4-8AFAD2F21618}" destId="{2D820812-B2FC-4B2B-948A-DFE5EC04EB10}" srcOrd="1" destOrd="0" presId="urn:microsoft.com/office/officeart/2008/layout/LinedList"/>
    <dgm:cxn modelId="{62BE18A6-EA2A-421B-8E4B-45EA6B5FF6A4}" type="presParOf" srcId="{1F558277-3B08-4495-B3F4-8AFAD2F21618}" destId="{695F3F83-CEF6-49A0-9177-7AD94EE35BBB}" srcOrd="2" destOrd="0" presId="urn:microsoft.com/office/officeart/2008/layout/LinedList"/>
    <dgm:cxn modelId="{45776E6D-36B1-4950-AEF2-54007DEE27FA}" type="presParOf" srcId="{14B99DE6-A73A-4227-8E16-66FA968B4B51}" destId="{EB89E543-4ED6-43C4-A14E-FCB21A332285}" srcOrd="5" destOrd="0" presId="urn:microsoft.com/office/officeart/2008/layout/LinedList"/>
    <dgm:cxn modelId="{F931D2C0-A2FE-4480-AD8B-A4A8476F20DB}" type="presParOf" srcId="{14B99DE6-A73A-4227-8E16-66FA968B4B51}" destId="{B6A4FE66-BFF4-43FE-B914-AFAE3D75DE18}" srcOrd="6" destOrd="0" presId="urn:microsoft.com/office/officeart/2008/layout/LinedList"/>
    <dgm:cxn modelId="{1C194C3E-A755-44CB-B1CD-44CC572799EA}" type="presParOf" srcId="{14B99DE6-A73A-4227-8E16-66FA968B4B51}" destId="{1671A2B4-5C41-4BDA-85A5-86F4E6C9633D}" srcOrd="7" destOrd="0" presId="urn:microsoft.com/office/officeart/2008/layout/LinedList"/>
    <dgm:cxn modelId="{94553366-4706-4918-9C68-756991500665}" type="presParOf" srcId="{1671A2B4-5C41-4BDA-85A5-86F4E6C9633D}" destId="{AAB0D796-5D09-4012-A1D5-52C30C32D292}" srcOrd="0" destOrd="0" presId="urn:microsoft.com/office/officeart/2008/layout/LinedList"/>
    <dgm:cxn modelId="{831F4455-58CA-4407-B5E5-A1BFCE60F3B5}" type="presParOf" srcId="{1671A2B4-5C41-4BDA-85A5-86F4E6C9633D}" destId="{0C66D639-7A5C-430D-8F3C-7E453549CA96}" srcOrd="1" destOrd="0" presId="urn:microsoft.com/office/officeart/2008/layout/LinedList"/>
    <dgm:cxn modelId="{8382C0A6-1F2D-4F3A-941A-4EF109B2D4EE}" type="presParOf" srcId="{1671A2B4-5C41-4BDA-85A5-86F4E6C9633D}" destId="{B165EC61-D9EB-47ED-8879-49BC16EAEA0C}" srcOrd="2" destOrd="0" presId="urn:microsoft.com/office/officeart/2008/layout/LinedList"/>
    <dgm:cxn modelId="{ADACAD28-4834-4502-B5C9-7E45DF7F5A9C}" type="presParOf" srcId="{14B99DE6-A73A-4227-8E16-66FA968B4B51}" destId="{9A0A4687-4B32-4342-966B-0E4B20777451}" srcOrd="8" destOrd="0" presId="urn:microsoft.com/office/officeart/2008/layout/LinedList"/>
    <dgm:cxn modelId="{4B75E3B9-EC4E-4E55-9390-A3F258C25658}" type="presParOf" srcId="{14B99DE6-A73A-4227-8E16-66FA968B4B51}" destId="{81F08C5B-8098-4DA9-97BA-314772EF5B56}" srcOrd="9"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B130B3E-8FC9-4E76-9084-F3D1C7E1F346}" type="doc">
      <dgm:prSet loTypeId="urn:microsoft.com/office/officeart/2008/layout/VerticalCurvedList" loCatId="list" qsTypeId="urn:microsoft.com/office/officeart/2005/8/quickstyle/simple1" qsCatId="simple" csTypeId="urn:microsoft.com/office/officeart/2005/8/colors/accent6_1" csCatId="accent6" phldr="1"/>
      <dgm:spPr/>
      <dgm:t>
        <a:bodyPr/>
        <a:lstStyle/>
        <a:p>
          <a:endParaRPr lang="en-US"/>
        </a:p>
      </dgm:t>
    </dgm:pt>
    <dgm:pt modelId="{A703D3FA-CF80-48ED-AFA4-627D99E62EC3}">
      <dgm:prSet phldrT="[Text]" custT="1"/>
      <dgm:spPr/>
      <dgm:t>
        <a:bodyPr/>
        <a:lstStyle/>
        <a:p>
          <a:r>
            <a:rPr lang="en-US" sz="1700" dirty="0"/>
            <a:t>Strengthen primary care delivery and access</a:t>
          </a:r>
        </a:p>
      </dgm:t>
    </dgm:pt>
    <dgm:pt modelId="{182F44C0-7332-4FC2-B74C-FBC31C17D4C5}" type="parTrans" cxnId="{40CD9D27-F322-4953-A275-715D6E81CA12}">
      <dgm:prSet/>
      <dgm:spPr/>
      <dgm:t>
        <a:bodyPr/>
        <a:lstStyle/>
        <a:p>
          <a:endParaRPr lang="en-US"/>
        </a:p>
      </dgm:t>
    </dgm:pt>
    <dgm:pt modelId="{8C522A44-03AD-4947-BCF3-5CB084043820}" type="sibTrans" cxnId="{40CD9D27-F322-4953-A275-715D6E81CA12}">
      <dgm:prSet/>
      <dgm:spPr/>
      <dgm:t>
        <a:bodyPr/>
        <a:lstStyle/>
        <a:p>
          <a:endParaRPr lang="en-US"/>
        </a:p>
      </dgm:t>
    </dgm:pt>
    <dgm:pt modelId="{D4C30304-C3AE-48A9-AE26-BAD61DDCC46D}">
      <dgm:prSet phldrT="[Text]" custT="1"/>
      <dgm:spPr/>
      <dgm:t>
        <a:bodyPr/>
        <a:lstStyle/>
        <a:p>
          <a:r>
            <a:rPr lang="en-US" sz="1700" dirty="0"/>
            <a:t>Avoid unnecessary institutionalization and services by building the foundation for an integrated health care delivery system that incentivizes quality and efficiency </a:t>
          </a:r>
        </a:p>
      </dgm:t>
    </dgm:pt>
    <dgm:pt modelId="{57C39BE6-ED52-4300-B6B1-D7AB12E73112}" type="parTrans" cxnId="{C291629E-A3D9-43CF-ADF9-D0EFAF62EC99}">
      <dgm:prSet/>
      <dgm:spPr/>
      <dgm:t>
        <a:bodyPr/>
        <a:lstStyle/>
        <a:p>
          <a:endParaRPr lang="en-US"/>
        </a:p>
      </dgm:t>
    </dgm:pt>
    <dgm:pt modelId="{DF15F8F4-DF1F-442B-B486-D8F9F4CF4494}" type="sibTrans" cxnId="{C291629E-A3D9-43CF-ADF9-D0EFAF62EC99}">
      <dgm:prSet/>
      <dgm:spPr/>
      <dgm:t>
        <a:bodyPr/>
        <a:lstStyle/>
        <a:p>
          <a:endParaRPr lang="en-US"/>
        </a:p>
      </dgm:t>
    </dgm:pt>
    <dgm:pt modelId="{913A19BE-BD12-491A-9EEA-09BB21E1B3A9}">
      <dgm:prSet phldrT="[Text]" custT="1"/>
      <dgm:spPr/>
      <dgm:t>
        <a:bodyPr/>
        <a:lstStyle/>
        <a:p>
          <a:r>
            <a:rPr lang="en-US" sz="1700" dirty="0"/>
            <a:t>Address social determinants of health</a:t>
          </a:r>
        </a:p>
      </dgm:t>
    </dgm:pt>
    <dgm:pt modelId="{F5DBF8BD-571C-4A60-B46B-2F70B8489EDE}" type="parTrans" cxnId="{BFB06FF9-E905-461B-857B-024C0C021489}">
      <dgm:prSet/>
      <dgm:spPr/>
      <dgm:t>
        <a:bodyPr/>
        <a:lstStyle/>
        <a:p>
          <a:endParaRPr lang="en-US"/>
        </a:p>
      </dgm:t>
    </dgm:pt>
    <dgm:pt modelId="{6051836B-F5A9-43D1-9081-8D1CAC01A538}" type="sibTrans" cxnId="{BFB06FF9-E905-461B-857B-024C0C021489}">
      <dgm:prSet/>
      <dgm:spPr/>
      <dgm:t>
        <a:bodyPr/>
        <a:lstStyle/>
        <a:p>
          <a:endParaRPr lang="en-US"/>
        </a:p>
      </dgm:t>
    </dgm:pt>
    <dgm:pt modelId="{C1359517-C4DD-4508-A7A3-C749EC4D8ABB}">
      <dgm:prSet phldrT="[Text]" custT="1"/>
      <dgm:spPr/>
      <dgm:t>
        <a:bodyPr/>
        <a:lstStyle/>
        <a:p>
          <a:r>
            <a:rPr lang="en-US" sz="1700" dirty="0"/>
            <a:t>Use California’s sophisticated Medicaid program as an incubator to test innovative approaches to whole-person care</a:t>
          </a:r>
        </a:p>
      </dgm:t>
    </dgm:pt>
    <dgm:pt modelId="{7F6F9F65-095A-4281-800A-BA418B8D6A78}" type="parTrans" cxnId="{1E04861B-D716-47F9-BDAB-70B3DC405151}">
      <dgm:prSet/>
      <dgm:spPr/>
      <dgm:t>
        <a:bodyPr/>
        <a:lstStyle/>
        <a:p>
          <a:endParaRPr lang="en-US"/>
        </a:p>
      </dgm:t>
    </dgm:pt>
    <dgm:pt modelId="{F8561904-107C-4328-B05D-F7EEB4B31746}" type="sibTrans" cxnId="{1E04861B-D716-47F9-BDAB-70B3DC405151}">
      <dgm:prSet/>
      <dgm:spPr/>
      <dgm:t>
        <a:bodyPr/>
        <a:lstStyle/>
        <a:p>
          <a:endParaRPr lang="en-US"/>
        </a:p>
      </dgm:t>
    </dgm:pt>
    <dgm:pt modelId="{2A038CFE-4055-4AD5-B40A-E07B9281EC05}" type="pres">
      <dgm:prSet presAssocID="{AB130B3E-8FC9-4E76-9084-F3D1C7E1F346}" presName="Name0" presStyleCnt="0">
        <dgm:presLayoutVars>
          <dgm:chMax val="7"/>
          <dgm:chPref val="7"/>
          <dgm:dir/>
        </dgm:presLayoutVars>
      </dgm:prSet>
      <dgm:spPr/>
    </dgm:pt>
    <dgm:pt modelId="{803E0154-BEEE-487A-8396-CD702B33F72F}" type="pres">
      <dgm:prSet presAssocID="{AB130B3E-8FC9-4E76-9084-F3D1C7E1F346}" presName="Name1" presStyleCnt="0"/>
      <dgm:spPr/>
    </dgm:pt>
    <dgm:pt modelId="{F47C07E0-29DF-4DD1-BE49-EAE91C04D0A5}" type="pres">
      <dgm:prSet presAssocID="{AB130B3E-8FC9-4E76-9084-F3D1C7E1F346}" presName="cycle" presStyleCnt="0"/>
      <dgm:spPr/>
    </dgm:pt>
    <dgm:pt modelId="{A3DCDD59-EBF2-45C3-B65D-A919AC711177}" type="pres">
      <dgm:prSet presAssocID="{AB130B3E-8FC9-4E76-9084-F3D1C7E1F346}" presName="srcNode" presStyleLbl="node1" presStyleIdx="0" presStyleCnt="4"/>
      <dgm:spPr/>
    </dgm:pt>
    <dgm:pt modelId="{F63EA962-1D53-4B1D-BE0A-EC8656E5215E}" type="pres">
      <dgm:prSet presAssocID="{AB130B3E-8FC9-4E76-9084-F3D1C7E1F346}" presName="conn" presStyleLbl="parChTrans1D2" presStyleIdx="0" presStyleCnt="1"/>
      <dgm:spPr/>
    </dgm:pt>
    <dgm:pt modelId="{BB5C14F9-65BC-4503-B6AD-FDC1BEE01D96}" type="pres">
      <dgm:prSet presAssocID="{AB130B3E-8FC9-4E76-9084-F3D1C7E1F346}" presName="extraNode" presStyleLbl="node1" presStyleIdx="0" presStyleCnt="4"/>
      <dgm:spPr/>
    </dgm:pt>
    <dgm:pt modelId="{996155A4-0688-44C4-ACE8-1E5F739AE46E}" type="pres">
      <dgm:prSet presAssocID="{AB130B3E-8FC9-4E76-9084-F3D1C7E1F346}" presName="dstNode" presStyleLbl="node1" presStyleIdx="0" presStyleCnt="4"/>
      <dgm:spPr/>
    </dgm:pt>
    <dgm:pt modelId="{7C38362D-111A-4C3F-A9A5-6F7F2F44C4DB}" type="pres">
      <dgm:prSet presAssocID="{A703D3FA-CF80-48ED-AFA4-627D99E62EC3}" presName="text_1" presStyleLbl="node1" presStyleIdx="0" presStyleCnt="4">
        <dgm:presLayoutVars>
          <dgm:bulletEnabled val="1"/>
        </dgm:presLayoutVars>
      </dgm:prSet>
      <dgm:spPr/>
    </dgm:pt>
    <dgm:pt modelId="{56E052B1-2E25-4CC0-98CA-A2391B9C12EA}" type="pres">
      <dgm:prSet presAssocID="{A703D3FA-CF80-48ED-AFA4-627D99E62EC3}" presName="accent_1" presStyleCnt="0"/>
      <dgm:spPr/>
    </dgm:pt>
    <dgm:pt modelId="{8325CF4F-5DAC-4F65-9038-516836ABD603}" type="pres">
      <dgm:prSet presAssocID="{A703D3FA-CF80-48ED-AFA4-627D99E62EC3}" presName="accentRepeatNode" presStyleLbl="solidFgAcc1" presStyleIdx="0" presStyleCnt="4"/>
      <dgm:spPr/>
    </dgm:pt>
    <dgm:pt modelId="{A189CD0D-E5EC-48ED-8690-34C5D8010BEE}" type="pres">
      <dgm:prSet presAssocID="{D4C30304-C3AE-48A9-AE26-BAD61DDCC46D}" presName="text_2" presStyleLbl="node1" presStyleIdx="1" presStyleCnt="4">
        <dgm:presLayoutVars>
          <dgm:bulletEnabled val="1"/>
        </dgm:presLayoutVars>
      </dgm:prSet>
      <dgm:spPr/>
    </dgm:pt>
    <dgm:pt modelId="{0558CF72-769E-40E6-9D9E-7EB9DAC35548}" type="pres">
      <dgm:prSet presAssocID="{D4C30304-C3AE-48A9-AE26-BAD61DDCC46D}" presName="accent_2" presStyleCnt="0"/>
      <dgm:spPr/>
    </dgm:pt>
    <dgm:pt modelId="{8507B2B2-57D3-4E95-A997-4B73A3DA7BCC}" type="pres">
      <dgm:prSet presAssocID="{D4C30304-C3AE-48A9-AE26-BAD61DDCC46D}" presName="accentRepeatNode" presStyleLbl="solidFgAcc1" presStyleIdx="1" presStyleCnt="4"/>
      <dgm:spPr/>
    </dgm:pt>
    <dgm:pt modelId="{4CD2A1D1-C398-4864-A6A3-0A41635808B5}" type="pres">
      <dgm:prSet presAssocID="{913A19BE-BD12-491A-9EEA-09BB21E1B3A9}" presName="text_3" presStyleLbl="node1" presStyleIdx="2" presStyleCnt="4">
        <dgm:presLayoutVars>
          <dgm:bulletEnabled val="1"/>
        </dgm:presLayoutVars>
      </dgm:prSet>
      <dgm:spPr/>
    </dgm:pt>
    <dgm:pt modelId="{BB9E34FE-5D26-4786-9639-BDC6045DBC44}" type="pres">
      <dgm:prSet presAssocID="{913A19BE-BD12-491A-9EEA-09BB21E1B3A9}" presName="accent_3" presStyleCnt="0"/>
      <dgm:spPr/>
    </dgm:pt>
    <dgm:pt modelId="{F29CE4F2-6122-4C17-822F-7343B1825888}" type="pres">
      <dgm:prSet presAssocID="{913A19BE-BD12-491A-9EEA-09BB21E1B3A9}" presName="accentRepeatNode" presStyleLbl="solidFgAcc1" presStyleIdx="2" presStyleCnt="4"/>
      <dgm:spPr/>
    </dgm:pt>
    <dgm:pt modelId="{79F21E3A-30D6-4422-85CB-8B3A859B886B}" type="pres">
      <dgm:prSet presAssocID="{C1359517-C4DD-4508-A7A3-C749EC4D8ABB}" presName="text_4" presStyleLbl="node1" presStyleIdx="3" presStyleCnt="4">
        <dgm:presLayoutVars>
          <dgm:bulletEnabled val="1"/>
        </dgm:presLayoutVars>
      </dgm:prSet>
      <dgm:spPr/>
    </dgm:pt>
    <dgm:pt modelId="{0E7641E8-5C1F-4745-B031-4F0A13DB8290}" type="pres">
      <dgm:prSet presAssocID="{C1359517-C4DD-4508-A7A3-C749EC4D8ABB}" presName="accent_4" presStyleCnt="0"/>
      <dgm:spPr/>
    </dgm:pt>
    <dgm:pt modelId="{56E5B142-0C2B-456B-8B46-0351C09C44D0}" type="pres">
      <dgm:prSet presAssocID="{C1359517-C4DD-4508-A7A3-C749EC4D8ABB}" presName="accentRepeatNode" presStyleLbl="solidFgAcc1" presStyleIdx="3" presStyleCnt="4"/>
      <dgm:spPr/>
    </dgm:pt>
  </dgm:ptLst>
  <dgm:cxnLst>
    <dgm:cxn modelId="{1E04861B-D716-47F9-BDAB-70B3DC405151}" srcId="{AB130B3E-8FC9-4E76-9084-F3D1C7E1F346}" destId="{C1359517-C4DD-4508-A7A3-C749EC4D8ABB}" srcOrd="3" destOrd="0" parTransId="{7F6F9F65-095A-4281-800A-BA418B8D6A78}" sibTransId="{F8561904-107C-4328-B05D-F7EEB4B31746}"/>
    <dgm:cxn modelId="{54A0F620-F759-47C3-B355-60B9123ED9B3}" type="presOf" srcId="{C1359517-C4DD-4508-A7A3-C749EC4D8ABB}" destId="{79F21E3A-30D6-4422-85CB-8B3A859B886B}" srcOrd="0" destOrd="0" presId="urn:microsoft.com/office/officeart/2008/layout/VerticalCurvedList"/>
    <dgm:cxn modelId="{40CD9D27-F322-4953-A275-715D6E81CA12}" srcId="{AB130B3E-8FC9-4E76-9084-F3D1C7E1F346}" destId="{A703D3FA-CF80-48ED-AFA4-627D99E62EC3}" srcOrd="0" destOrd="0" parTransId="{182F44C0-7332-4FC2-B74C-FBC31C17D4C5}" sibTransId="{8C522A44-03AD-4947-BCF3-5CB084043820}"/>
    <dgm:cxn modelId="{D1F15936-FE08-4C34-9861-6E1A331A48C7}" type="presOf" srcId="{AB130B3E-8FC9-4E76-9084-F3D1C7E1F346}" destId="{2A038CFE-4055-4AD5-B40A-E07B9281EC05}" srcOrd="0" destOrd="0" presId="urn:microsoft.com/office/officeart/2008/layout/VerticalCurvedList"/>
    <dgm:cxn modelId="{4D95F262-8941-4BB5-975D-CCD2BE03F338}" type="presOf" srcId="{D4C30304-C3AE-48A9-AE26-BAD61DDCC46D}" destId="{A189CD0D-E5EC-48ED-8690-34C5D8010BEE}" srcOrd="0" destOrd="0" presId="urn:microsoft.com/office/officeart/2008/layout/VerticalCurvedList"/>
    <dgm:cxn modelId="{FCAC8D95-7D64-4F1C-9F62-81BD5732EB61}" type="presOf" srcId="{913A19BE-BD12-491A-9EEA-09BB21E1B3A9}" destId="{4CD2A1D1-C398-4864-A6A3-0A41635808B5}" srcOrd="0" destOrd="0" presId="urn:microsoft.com/office/officeart/2008/layout/VerticalCurvedList"/>
    <dgm:cxn modelId="{C291629E-A3D9-43CF-ADF9-D0EFAF62EC99}" srcId="{AB130B3E-8FC9-4E76-9084-F3D1C7E1F346}" destId="{D4C30304-C3AE-48A9-AE26-BAD61DDCC46D}" srcOrd="1" destOrd="0" parTransId="{57C39BE6-ED52-4300-B6B1-D7AB12E73112}" sibTransId="{DF15F8F4-DF1F-442B-B486-D8F9F4CF4494}"/>
    <dgm:cxn modelId="{F61890CE-A4E6-49D4-8389-B5DB6354013E}" type="presOf" srcId="{A703D3FA-CF80-48ED-AFA4-627D99E62EC3}" destId="{7C38362D-111A-4C3F-A9A5-6F7F2F44C4DB}" srcOrd="0" destOrd="0" presId="urn:microsoft.com/office/officeart/2008/layout/VerticalCurvedList"/>
    <dgm:cxn modelId="{5A0AB1D2-916A-4377-BFF9-2384393F5444}" type="presOf" srcId="{8C522A44-03AD-4947-BCF3-5CB084043820}" destId="{F63EA962-1D53-4B1D-BE0A-EC8656E5215E}" srcOrd="0" destOrd="0" presId="urn:microsoft.com/office/officeart/2008/layout/VerticalCurvedList"/>
    <dgm:cxn modelId="{BFB06FF9-E905-461B-857B-024C0C021489}" srcId="{AB130B3E-8FC9-4E76-9084-F3D1C7E1F346}" destId="{913A19BE-BD12-491A-9EEA-09BB21E1B3A9}" srcOrd="2" destOrd="0" parTransId="{F5DBF8BD-571C-4A60-B46B-2F70B8489EDE}" sibTransId="{6051836B-F5A9-43D1-9081-8D1CAC01A538}"/>
    <dgm:cxn modelId="{30ECF0E6-916E-444E-A9F3-591AD28351FE}" type="presParOf" srcId="{2A038CFE-4055-4AD5-B40A-E07B9281EC05}" destId="{803E0154-BEEE-487A-8396-CD702B33F72F}" srcOrd="0" destOrd="0" presId="urn:microsoft.com/office/officeart/2008/layout/VerticalCurvedList"/>
    <dgm:cxn modelId="{072574B8-926E-49DB-AB7E-C98067A1154D}" type="presParOf" srcId="{803E0154-BEEE-487A-8396-CD702B33F72F}" destId="{F47C07E0-29DF-4DD1-BE49-EAE91C04D0A5}" srcOrd="0" destOrd="0" presId="urn:microsoft.com/office/officeart/2008/layout/VerticalCurvedList"/>
    <dgm:cxn modelId="{47D67CF0-6FF0-4504-9960-DD6412CA70D6}" type="presParOf" srcId="{F47C07E0-29DF-4DD1-BE49-EAE91C04D0A5}" destId="{A3DCDD59-EBF2-45C3-B65D-A919AC711177}" srcOrd="0" destOrd="0" presId="urn:microsoft.com/office/officeart/2008/layout/VerticalCurvedList"/>
    <dgm:cxn modelId="{7082FF4D-0739-436C-BDC1-DC950F2F99FE}" type="presParOf" srcId="{F47C07E0-29DF-4DD1-BE49-EAE91C04D0A5}" destId="{F63EA962-1D53-4B1D-BE0A-EC8656E5215E}" srcOrd="1" destOrd="0" presId="urn:microsoft.com/office/officeart/2008/layout/VerticalCurvedList"/>
    <dgm:cxn modelId="{C069187E-0A60-48E9-8554-0E004F677C81}" type="presParOf" srcId="{F47C07E0-29DF-4DD1-BE49-EAE91C04D0A5}" destId="{BB5C14F9-65BC-4503-B6AD-FDC1BEE01D96}" srcOrd="2" destOrd="0" presId="urn:microsoft.com/office/officeart/2008/layout/VerticalCurvedList"/>
    <dgm:cxn modelId="{A0F4691D-A333-46BF-83A7-E284349D512C}" type="presParOf" srcId="{F47C07E0-29DF-4DD1-BE49-EAE91C04D0A5}" destId="{996155A4-0688-44C4-ACE8-1E5F739AE46E}" srcOrd="3" destOrd="0" presId="urn:microsoft.com/office/officeart/2008/layout/VerticalCurvedList"/>
    <dgm:cxn modelId="{546CFFFA-CBA7-457C-BA9B-3A098DA21B80}" type="presParOf" srcId="{803E0154-BEEE-487A-8396-CD702B33F72F}" destId="{7C38362D-111A-4C3F-A9A5-6F7F2F44C4DB}" srcOrd="1" destOrd="0" presId="urn:microsoft.com/office/officeart/2008/layout/VerticalCurvedList"/>
    <dgm:cxn modelId="{16AAC793-63B7-4D3D-B776-A8CDBFDF761D}" type="presParOf" srcId="{803E0154-BEEE-487A-8396-CD702B33F72F}" destId="{56E052B1-2E25-4CC0-98CA-A2391B9C12EA}" srcOrd="2" destOrd="0" presId="urn:microsoft.com/office/officeart/2008/layout/VerticalCurvedList"/>
    <dgm:cxn modelId="{43C8B163-D5AD-4281-87B0-F13B684FCAC3}" type="presParOf" srcId="{56E052B1-2E25-4CC0-98CA-A2391B9C12EA}" destId="{8325CF4F-5DAC-4F65-9038-516836ABD603}" srcOrd="0" destOrd="0" presId="urn:microsoft.com/office/officeart/2008/layout/VerticalCurvedList"/>
    <dgm:cxn modelId="{B334A24F-4E66-45B5-A09C-C174D2B74E19}" type="presParOf" srcId="{803E0154-BEEE-487A-8396-CD702B33F72F}" destId="{A189CD0D-E5EC-48ED-8690-34C5D8010BEE}" srcOrd="3" destOrd="0" presId="urn:microsoft.com/office/officeart/2008/layout/VerticalCurvedList"/>
    <dgm:cxn modelId="{BDA8A6F7-B9B3-420B-827A-567B2E6F71ED}" type="presParOf" srcId="{803E0154-BEEE-487A-8396-CD702B33F72F}" destId="{0558CF72-769E-40E6-9D9E-7EB9DAC35548}" srcOrd="4" destOrd="0" presId="urn:microsoft.com/office/officeart/2008/layout/VerticalCurvedList"/>
    <dgm:cxn modelId="{2E4F16EA-F04A-4D83-8FEE-50DD26AB1E90}" type="presParOf" srcId="{0558CF72-769E-40E6-9D9E-7EB9DAC35548}" destId="{8507B2B2-57D3-4E95-A997-4B73A3DA7BCC}" srcOrd="0" destOrd="0" presId="urn:microsoft.com/office/officeart/2008/layout/VerticalCurvedList"/>
    <dgm:cxn modelId="{8485DABD-7B12-47CE-9D2E-3F3982C319D1}" type="presParOf" srcId="{803E0154-BEEE-487A-8396-CD702B33F72F}" destId="{4CD2A1D1-C398-4864-A6A3-0A41635808B5}" srcOrd="5" destOrd="0" presId="urn:microsoft.com/office/officeart/2008/layout/VerticalCurvedList"/>
    <dgm:cxn modelId="{1DB58AFC-099E-4915-BF01-4EBBD0A26E69}" type="presParOf" srcId="{803E0154-BEEE-487A-8396-CD702B33F72F}" destId="{BB9E34FE-5D26-4786-9639-BDC6045DBC44}" srcOrd="6" destOrd="0" presId="urn:microsoft.com/office/officeart/2008/layout/VerticalCurvedList"/>
    <dgm:cxn modelId="{6C7A88B6-C12D-44B5-B34D-4D0F68730C56}" type="presParOf" srcId="{BB9E34FE-5D26-4786-9639-BDC6045DBC44}" destId="{F29CE4F2-6122-4C17-822F-7343B1825888}" srcOrd="0" destOrd="0" presId="urn:microsoft.com/office/officeart/2008/layout/VerticalCurvedList"/>
    <dgm:cxn modelId="{E7751B5D-0F9C-4EEF-9DFD-25B2827A8194}" type="presParOf" srcId="{803E0154-BEEE-487A-8396-CD702B33F72F}" destId="{79F21E3A-30D6-4422-85CB-8B3A859B886B}" srcOrd="7" destOrd="0" presId="urn:microsoft.com/office/officeart/2008/layout/VerticalCurvedList"/>
    <dgm:cxn modelId="{0E3436AB-DFB7-4F82-AFEB-C9474C21E92A}" type="presParOf" srcId="{803E0154-BEEE-487A-8396-CD702B33F72F}" destId="{0E7641E8-5C1F-4745-B031-4F0A13DB8290}" srcOrd="8" destOrd="0" presId="urn:microsoft.com/office/officeart/2008/layout/VerticalCurvedList"/>
    <dgm:cxn modelId="{52CB300A-BB74-4E99-96A9-7A4D6CD43779}" type="presParOf" srcId="{0E7641E8-5C1F-4745-B031-4F0A13DB8290}" destId="{56E5B142-0C2B-456B-8B46-0351C09C44D0}"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7A408D5-8DCC-4BAC-A0CA-1DF27E738286}" type="doc">
      <dgm:prSet loTypeId="urn:microsoft.com/office/officeart/2005/8/layout/radial6" loCatId="relationship" qsTypeId="urn:microsoft.com/office/officeart/2005/8/quickstyle/simple2" qsCatId="simple" csTypeId="urn:microsoft.com/office/officeart/2005/8/colors/accent6_1" csCatId="accent6" phldr="1"/>
      <dgm:spPr/>
      <dgm:t>
        <a:bodyPr/>
        <a:lstStyle/>
        <a:p>
          <a:endParaRPr lang="en-US"/>
        </a:p>
      </dgm:t>
    </dgm:pt>
    <dgm:pt modelId="{4976027C-073F-4585-B31B-687B014E7D6A}">
      <dgm:prSet phldrT="[Text]" custT="1"/>
      <dgm:spPr/>
      <dgm:t>
        <a:bodyPr/>
        <a:lstStyle/>
        <a:p>
          <a:r>
            <a:rPr lang="en-US" sz="2800" dirty="0"/>
            <a:t>Initial Waiver Concepts</a:t>
          </a:r>
        </a:p>
      </dgm:t>
    </dgm:pt>
    <dgm:pt modelId="{C9F5B773-0863-439F-A79E-4BF9A60C980E}" type="parTrans" cxnId="{F33BE893-9CF5-4322-A864-6158F8AF45CD}">
      <dgm:prSet/>
      <dgm:spPr/>
      <dgm:t>
        <a:bodyPr/>
        <a:lstStyle/>
        <a:p>
          <a:endParaRPr lang="en-US"/>
        </a:p>
      </dgm:t>
    </dgm:pt>
    <dgm:pt modelId="{78C2BE3C-9105-4EF8-B146-8F5D46A3C07C}" type="sibTrans" cxnId="{F33BE893-9CF5-4322-A864-6158F8AF45CD}">
      <dgm:prSet/>
      <dgm:spPr/>
      <dgm:t>
        <a:bodyPr/>
        <a:lstStyle/>
        <a:p>
          <a:endParaRPr lang="en-US"/>
        </a:p>
      </dgm:t>
    </dgm:pt>
    <dgm:pt modelId="{B2FD1C68-BB36-4C4B-B78C-5ECF6D4EE69D}">
      <dgm:prSet phldrT="[Text]" custT="1"/>
      <dgm:spPr/>
      <dgm:t>
        <a:bodyPr/>
        <a:lstStyle/>
        <a:p>
          <a:r>
            <a:rPr lang="en-US" sz="1800" dirty="0"/>
            <a:t>Safety Net Payment Reforms</a:t>
          </a:r>
        </a:p>
      </dgm:t>
    </dgm:pt>
    <dgm:pt modelId="{F010B740-1715-4671-B22F-A6C4B5656FCD}" type="parTrans" cxnId="{5F16E4FE-A31F-4909-A29C-57764F19CF31}">
      <dgm:prSet/>
      <dgm:spPr/>
      <dgm:t>
        <a:bodyPr/>
        <a:lstStyle/>
        <a:p>
          <a:endParaRPr lang="en-US"/>
        </a:p>
      </dgm:t>
    </dgm:pt>
    <dgm:pt modelId="{F0A7006B-0998-4248-A182-757BA7062DA9}" type="sibTrans" cxnId="{5F16E4FE-A31F-4909-A29C-57764F19CF31}">
      <dgm:prSet/>
      <dgm:spPr/>
      <dgm:t>
        <a:bodyPr/>
        <a:lstStyle/>
        <a:p>
          <a:endParaRPr lang="en-US"/>
        </a:p>
      </dgm:t>
    </dgm:pt>
    <dgm:pt modelId="{5FAE6D10-0F35-4042-B2F0-6122F0EDA8A1}">
      <dgm:prSet phldrT="[Text]" custT="1"/>
      <dgm:spPr/>
      <dgm:t>
        <a:bodyPr/>
        <a:lstStyle/>
        <a:p>
          <a:r>
            <a:rPr lang="en-US" sz="1800" dirty="0"/>
            <a:t>FQHC Payment/ Delivery Reform</a:t>
          </a:r>
        </a:p>
      </dgm:t>
    </dgm:pt>
    <dgm:pt modelId="{99806745-6D7A-4932-9348-759CC7F228CF}" type="parTrans" cxnId="{99365FC3-FA29-45E7-AF2B-C477968BF3D6}">
      <dgm:prSet/>
      <dgm:spPr/>
      <dgm:t>
        <a:bodyPr/>
        <a:lstStyle/>
        <a:p>
          <a:endParaRPr lang="en-US"/>
        </a:p>
      </dgm:t>
    </dgm:pt>
    <dgm:pt modelId="{A9229483-B4E9-40B0-8F2F-84B3576FE020}" type="sibTrans" cxnId="{99365FC3-FA29-45E7-AF2B-C477968BF3D6}">
      <dgm:prSet/>
      <dgm:spPr/>
      <dgm:t>
        <a:bodyPr/>
        <a:lstStyle/>
        <a:p>
          <a:endParaRPr lang="en-US"/>
        </a:p>
      </dgm:t>
    </dgm:pt>
    <dgm:pt modelId="{DE8135FA-4188-4D6E-9A07-65039D62F570}">
      <dgm:prSet phldrT="[Text]" custT="1"/>
      <dgm:spPr/>
      <dgm:t>
        <a:bodyPr/>
        <a:lstStyle/>
        <a:p>
          <a:r>
            <a:rPr lang="en-US" sz="1800" dirty="0"/>
            <a:t>CCS Program Redesign</a:t>
          </a:r>
        </a:p>
      </dgm:t>
    </dgm:pt>
    <dgm:pt modelId="{77AA662C-78C6-4414-9117-47C5879252DA}" type="parTrans" cxnId="{EF421FED-EB64-445F-83BE-DB189AE9EA93}">
      <dgm:prSet/>
      <dgm:spPr/>
      <dgm:t>
        <a:bodyPr/>
        <a:lstStyle/>
        <a:p>
          <a:endParaRPr lang="en-US"/>
        </a:p>
      </dgm:t>
    </dgm:pt>
    <dgm:pt modelId="{CE4E67FE-CA88-4504-A69C-A5B3A73BE761}" type="sibTrans" cxnId="{EF421FED-EB64-445F-83BE-DB189AE9EA93}">
      <dgm:prSet/>
      <dgm:spPr/>
      <dgm:t>
        <a:bodyPr/>
        <a:lstStyle/>
        <a:p>
          <a:endParaRPr lang="en-US"/>
        </a:p>
      </dgm:t>
    </dgm:pt>
    <dgm:pt modelId="{C003B25B-B27D-4678-A753-FA4A39B39FBE}">
      <dgm:prSet phldrT="[Text]" custT="1"/>
      <dgm:spPr/>
      <dgm:t>
        <a:bodyPr/>
        <a:lstStyle/>
        <a:p>
          <a:r>
            <a:rPr lang="en-US" sz="1800" dirty="0"/>
            <a:t>Shelter for Vulnerable Populations</a:t>
          </a:r>
        </a:p>
      </dgm:t>
    </dgm:pt>
    <dgm:pt modelId="{7A9A06FE-A830-4912-9684-7950BC158CEE}" type="parTrans" cxnId="{3EEB8F3F-042F-4F6F-BD51-022496782F4D}">
      <dgm:prSet/>
      <dgm:spPr/>
      <dgm:t>
        <a:bodyPr/>
        <a:lstStyle/>
        <a:p>
          <a:endParaRPr lang="en-US"/>
        </a:p>
      </dgm:t>
    </dgm:pt>
    <dgm:pt modelId="{D205D25E-6160-4B70-8F56-525E6E2E4CFC}" type="sibTrans" cxnId="{3EEB8F3F-042F-4F6F-BD51-022496782F4D}">
      <dgm:prSet/>
      <dgm:spPr/>
      <dgm:t>
        <a:bodyPr/>
        <a:lstStyle/>
        <a:p>
          <a:endParaRPr lang="en-US"/>
        </a:p>
      </dgm:t>
    </dgm:pt>
    <dgm:pt modelId="{D4099A99-97AA-4B56-AAA8-53B80B79DB99}">
      <dgm:prSet phldrT="[Text]" custT="1"/>
      <dgm:spPr/>
      <dgm:t>
        <a:bodyPr/>
        <a:lstStyle/>
        <a:p>
          <a:r>
            <a:rPr lang="en-US" sz="1600" dirty="0"/>
            <a:t>Payment/ Delivery Reform Incentive Payments</a:t>
          </a:r>
        </a:p>
      </dgm:t>
    </dgm:pt>
    <dgm:pt modelId="{C45D7DAB-7585-469B-992E-EC2F034BE5F5}" type="parTrans" cxnId="{580ABD75-41E2-4F93-A5E8-7F8B0822C2CC}">
      <dgm:prSet/>
      <dgm:spPr/>
      <dgm:t>
        <a:bodyPr/>
        <a:lstStyle/>
        <a:p>
          <a:endParaRPr lang="en-US"/>
        </a:p>
      </dgm:t>
    </dgm:pt>
    <dgm:pt modelId="{5668CBA8-A4D2-482A-AA82-A3F0DCD83C13}" type="sibTrans" cxnId="{580ABD75-41E2-4F93-A5E8-7F8B0822C2CC}">
      <dgm:prSet/>
      <dgm:spPr/>
      <dgm:t>
        <a:bodyPr/>
        <a:lstStyle/>
        <a:p>
          <a:endParaRPr lang="en-US"/>
        </a:p>
      </dgm:t>
    </dgm:pt>
    <dgm:pt modelId="{6122B399-1D2E-46EE-B043-4EC39937EDC2}">
      <dgm:prSet phldrT="[Text]" custT="1"/>
      <dgm:spPr/>
      <dgm:t>
        <a:bodyPr/>
        <a:lstStyle/>
        <a:p>
          <a:r>
            <a:rPr lang="en-US" sz="1800" dirty="0"/>
            <a:t>Successor DSRIP</a:t>
          </a:r>
        </a:p>
      </dgm:t>
    </dgm:pt>
    <dgm:pt modelId="{A1BC88A4-3934-4307-A447-7D74E81E634F}" type="parTrans" cxnId="{A2BEA66B-976F-426F-A10C-278651315DA8}">
      <dgm:prSet/>
      <dgm:spPr/>
      <dgm:t>
        <a:bodyPr/>
        <a:lstStyle/>
        <a:p>
          <a:endParaRPr lang="en-US"/>
        </a:p>
      </dgm:t>
    </dgm:pt>
    <dgm:pt modelId="{2FFBD0A1-5489-4FD8-9F68-9F1074726B31}" type="sibTrans" cxnId="{A2BEA66B-976F-426F-A10C-278651315DA8}">
      <dgm:prSet/>
      <dgm:spPr/>
      <dgm:t>
        <a:bodyPr/>
        <a:lstStyle/>
        <a:p>
          <a:endParaRPr lang="en-US"/>
        </a:p>
      </dgm:t>
    </dgm:pt>
    <dgm:pt modelId="{8BB112DD-2463-4E24-8968-899BF5EBCE4C}">
      <dgm:prSet phldrT="[Text]" custT="1"/>
      <dgm:spPr/>
      <dgm:t>
        <a:bodyPr/>
        <a:lstStyle/>
        <a:p>
          <a:r>
            <a:rPr lang="en-US" sz="1600" dirty="0"/>
            <a:t>Workforce Development</a:t>
          </a:r>
        </a:p>
      </dgm:t>
    </dgm:pt>
    <dgm:pt modelId="{73D74160-7ADE-4CC5-B006-893B5FB563D6}" type="parTrans" cxnId="{B95CE2F9-29FE-46C3-81BC-F80D90DB3E2D}">
      <dgm:prSet/>
      <dgm:spPr/>
      <dgm:t>
        <a:bodyPr/>
        <a:lstStyle/>
        <a:p>
          <a:endParaRPr lang="en-US"/>
        </a:p>
      </dgm:t>
    </dgm:pt>
    <dgm:pt modelId="{8B9798FB-9255-470B-B766-5C6264E62316}" type="sibTrans" cxnId="{B95CE2F9-29FE-46C3-81BC-F80D90DB3E2D}">
      <dgm:prSet/>
      <dgm:spPr/>
      <dgm:t>
        <a:bodyPr/>
        <a:lstStyle/>
        <a:p>
          <a:endParaRPr lang="en-US"/>
        </a:p>
      </dgm:t>
    </dgm:pt>
    <dgm:pt modelId="{3A72CC49-7C10-42CC-BC9E-510FC58C6175}">
      <dgm:prSet phldrT="[Text]" custT="1"/>
      <dgm:spPr/>
      <dgm:t>
        <a:bodyPr/>
        <a:lstStyle/>
        <a:p>
          <a:r>
            <a:rPr lang="en-US" sz="1800" dirty="0"/>
            <a:t>Federal/ State Shared Savings</a:t>
          </a:r>
        </a:p>
      </dgm:t>
    </dgm:pt>
    <dgm:pt modelId="{A376C67C-28A9-4B18-AA21-E37EE03BE1B1}" type="parTrans" cxnId="{7F105994-A85C-4079-9F3F-D4222D839798}">
      <dgm:prSet/>
      <dgm:spPr/>
      <dgm:t>
        <a:bodyPr/>
        <a:lstStyle/>
        <a:p>
          <a:endParaRPr lang="en-US"/>
        </a:p>
      </dgm:t>
    </dgm:pt>
    <dgm:pt modelId="{5D3F33AB-4EDC-4B01-B610-E1928FCBBDD5}" type="sibTrans" cxnId="{7F105994-A85C-4079-9F3F-D4222D839798}">
      <dgm:prSet/>
      <dgm:spPr/>
      <dgm:t>
        <a:bodyPr/>
        <a:lstStyle/>
        <a:p>
          <a:endParaRPr lang="en-US"/>
        </a:p>
      </dgm:t>
    </dgm:pt>
    <dgm:pt modelId="{BAE2F67D-5159-4D7A-9870-1610966460EA}" type="pres">
      <dgm:prSet presAssocID="{57A408D5-8DCC-4BAC-A0CA-1DF27E738286}" presName="Name0" presStyleCnt="0">
        <dgm:presLayoutVars>
          <dgm:chMax val="1"/>
          <dgm:dir/>
          <dgm:animLvl val="ctr"/>
          <dgm:resizeHandles val="exact"/>
        </dgm:presLayoutVars>
      </dgm:prSet>
      <dgm:spPr/>
    </dgm:pt>
    <dgm:pt modelId="{DA2218A0-BBE5-4A40-AEA6-06A65BEECBE5}" type="pres">
      <dgm:prSet presAssocID="{4976027C-073F-4585-B31B-687B014E7D6A}" presName="centerShape" presStyleLbl="node0" presStyleIdx="0" presStyleCnt="1" custScaleX="131850" custScaleY="136443"/>
      <dgm:spPr/>
    </dgm:pt>
    <dgm:pt modelId="{A5FF89D4-5038-4187-A872-5232F023CF0E}" type="pres">
      <dgm:prSet presAssocID="{3A72CC49-7C10-42CC-BC9E-510FC58C6175}" presName="node" presStyleLbl="node1" presStyleIdx="0" presStyleCnt="8" custScaleX="140775" custScaleY="140775">
        <dgm:presLayoutVars>
          <dgm:bulletEnabled val="1"/>
        </dgm:presLayoutVars>
      </dgm:prSet>
      <dgm:spPr/>
    </dgm:pt>
    <dgm:pt modelId="{FDB71008-A121-48A4-94E2-062720CC7E58}" type="pres">
      <dgm:prSet presAssocID="{3A72CC49-7C10-42CC-BC9E-510FC58C6175}" presName="dummy" presStyleCnt="0"/>
      <dgm:spPr/>
    </dgm:pt>
    <dgm:pt modelId="{BD425E8E-F577-4202-AB80-851580801059}" type="pres">
      <dgm:prSet presAssocID="{5D3F33AB-4EDC-4B01-B610-E1928FCBBDD5}" presName="sibTrans" presStyleLbl="sibTrans2D1" presStyleIdx="0" presStyleCnt="8"/>
      <dgm:spPr/>
    </dgm:pt>
    <dgm:pt modelId="{1461BFD2-A759-48BD-820C-1CF083B6026C}" type="pres">
      <dgm:prSet presAssocID="{D4099A99-97AA-4B56-AAA8-53B80B79DB99}" presName="node" presStyleLbl="node1" presStyleIdx="1" presStyleCnt="8" custScaleX="140775" custScaleY="140775">
        <dgm:presLayoutVars>
          <dgm:bulletEnabled val="1"/>
        </dgm:presLayoutVars>
      </dgm:prSet>
      <dgm:spPr/>
    </dgm:pt>
    <dgm:pt modelId="{286E8795-F4B7-4501-BF70-887FA6CC714D}" type="pres">
      <dgm:prSet presAssocID="{D4099A99-97AA-4B56-AAA8-53B80B79DB99}" presName="dummy" presStyleCnt="0"/>
      <dgm:spPr/>
    </dgm:pt>
    <dgm:pt modelId="{F760CA15-FABA-4386-8323-25933E23FA46}" type="pres">
      <dgm:prSet presAssocID="{5668CBA8-A4D2-482A-AA82-A3F0DCD83C13}" presName="sibTrans" presStyleLbl="sibTrans2D1" presStyleIdx="1" presStyleCnt="8"/>
      <dgm:spPr/>
    </dgm:pt>
    <dgm:pt modelId="{74604742-B1E0-4E4D-828D-F4E4C7D77C77}" type="pres">
      <dgm:prSet presAssocID="{B2FD1C68-BB36-4C4B-B78C-5ECF6D4EE69D}" presName="node" presStyleLbl="node1" presStyleIdx="2" presStyleCnt="8" custScaleX="140775" custScaleY="140775">
        <dgm:presLayoutVars>
          <dgm:bulletEnabled val="1"/>
        </dgm:presLayoutVars>
      </dgm:prSet>
      <dgm:spPr/>
    </dgm:pt>
    <dgm:pt modelId="{D4F4DA53-8C1F-4B03-831F-4489490EE762}" type="pres">
      <dgm:prSet presAssocID="{B2FD1C68-BB36-4C4B-B78C-5ECF6D4EE69D}" presName="dummy" presStyleCnt="0"/>
      <dgm:spPr/>
    </dgm:pt>
    <dgm:pt modelId="{2704BF18-FDD5-4AF9-9928-EF1D34C0E7E6}" type="pres">
      <dgm:prSet presAssocID="{F0A7006B-0998-4248-A182-757BA7062DA9}" presName="sibTrans" presStyleLbl="sibTrans2D1" presStyleIdx="2" presStyleCnt="8"/>
      <dgm:spPr/>
    </dgm:pt>
    <dgm:pt modelId="{A7EC717C-7656-44D9-A73F-173624F1136D}" type="pres">
      <dgm:prSet presAssocID="{5FAE6D10-0F35-4042-B2F0-6122F0EDA8A1}" presName="node" presStyleLbl="node1" presStyleIdx="3" presStyleCnt="8" custScaleX="140775" custScaleY="140775">
        <dgm:presLayoutVars>
          <dgm:bulletEnabled val="1"/>
        </dgm:presLayoutVars>
      </dgm:prSet>
      <dgm:spPr/>
    </dgm:pt>
    <dgm:pt modelId="{416AB0AE-A5BB-488D-9154-9B370988CF19}" type="pres">
      <dgm:prSet presAssocID="{5FAE6D10-0F35-4042-B2F0-6122F0EDA8A1}" presName="dummy" presStyleCnt="0"/>
      <dgm:spPr/>
    </dgm:pt>
    <dgm:pt modelId="{E60E0446-041E-4631-828F-27D2054FF1C5}" type="pres">
      <dgm:prSet presAssocID="{A9229483-B4E9-40B0-8F2F-84B3576FE020}" presName="sibTrans" presStyleLbl="sibTrans2D1" presStyleIdx="3" presStyleCnt="8"/>
      <dgm:spPr/>
    </dgm:pt>
    <dgm:pt modelId="{70ED53D8-8E68-4BC0-A2A6-B552347E2B61}" type="pres">
      <dgm:prSet presAssocID="{6122B399-1D2E-46EE-B043-4EC39937EDC2}" presName="node" presStyleLbl="node1" presStyleIdx="4" presStyleCnt="8" custScaleX="140775" custScaleY="140775">
        <dgm:presLayoutVars>
          <dgm:bulletEnabled val="1"/>
        </dgm:presLayoutVars>
      </dgm:prSet>
      <dgm:spPr/>
    </dgm:pt>
    <dgm:pt modelId="{859A6090-0ADE-4394-B146-3BC0E2485E88}" type="pres">
      <dgm:prSet presAssocID="{6122B399-1D2E-46EE-B043-4EC39937EDC2}" presName="dummy" presStyleCnt="0"/>
      <dgm:spPr/>
    </dgm:pt>
    <dgm:pt modelId="{2E9C1A6D-6A45-4665-A04F-005EC91735DC}" type="pres">
      <dgm:prSet presAssocID="{2FFBD0A1-5489-4FD8-9F68-9F1074726B31}" presName="sibTrans" presStyleLbl="sibTrans2D1" presStyleIdx="4" presStyleCnt="8"/>
      <dgm:spPr/>
    </dgm:pt>
    <dgm:pt modelId="{C0C6F19B-2A99-4868-8F52-DFC21D4C46AD}" type="pres">
      <dgm:prSet presAssocID="{DE8135FA-4188-4D6E-9A07-65039D62F570}" presName="node" presStyleLbl="node1" presStyleIdx="5" presStyleCnt="8" custScaleX="149882" custScaleY="149882">
        <dgm:presLayoutVars>
          <dgm:bulletEnabled val="1"/>
        </dgm:presLayoutVars>
      </dgm:prSet>
      <dgm:spPr/>
    </dgm:pt>
    <dgm:pt modelId="{8402DEED-63D1-45F1-9172-DB9ACE5EE0BB}" type="pres">
      <dgm:prSet presAssocID="{DE8135FA-4188-4D6E-9A07-65039D62F570}" presName="dummy" presStyleCnt="0"/>
      <dgm:spPr/>
    </dgm:pt>
    <dgm:pt modelId="{F8B2282F-1E33-40A8-B7F7-84844F3662C3}" type="pres">
      <dgm:prSet presAssocID="{CE4E67FE-CA88-4504-A69C-A5B3A73BE761}" presName="sibTrans" presStyleLbl="sibTrans2D1" presStyleIdx="5" presStyleCnt="8"/>
      <dgm:spPr/>
    </dgm:pt>
    <dgm:pt modelId="{163B2D85-8891-4167-B4E4-691BC3697900}" type="pres">
      <dgm:prSet presAssocID="{C003B25B-B27D-4678-A753-FA4A39B39FBE}" presName="node" presStyleLbl="node1" presStyleIdx="6" presStyleCnt="8" custScaleX="140775" custScaleY="140775">
        <dgm:presLayoutVars>
          <dgm:bulletEnabled val="1"/>
        </dgm:presLayoutVars>
      </dgm:prSet>
      <dgm:spPr/>
    </dgm:pt>
    <dgm:pt modelId="{81F75385-BFEC-462A-87D7-976E1A6B5190}" type="pres">
      <dgm:prSet presAssocID="{C003B25B-B27D-4678-A753-FA4A39B39FBE}" presName="dummy" presStyleCnt="0"/>
      <dgm:spPr/>
    </dgm:pt>
    <dgm:pt modelId="{CA65EF9D-73AB-49D9-84AC-4201C66F498B}" type="pres">
      <dgm:prSet presAssocID="{D205D25E-6160-4B70-8F56-525E6E2E4CFC}" presName="sibTrans" presStyleLbl="sibTrans2D1" presStyleIdx="6" presStyleCnt="8"/>
      <dgm:spPr/>
    </dgm:pt>
    <dgm:pt modelId="{9E29A693-97E5-4A1A-9091-45D515A685E9}" type="pres">
      <dgm:prSet presAssocID="{8BB112DD-2463-4E24-8968-899BF5EBCE4C}" presName="node" presStyleLbl="node1" presStyleIdx="7" presStyleCnt="8" custScaleX="140775" custScaleY="140775">
        <dgm:presLayoutVars>
          <dgm:bulletEnabled val="1"/>
        </dgm:presLayoutVars>
      </dgm:prSet>
      <dgm:spPr/>
    </dgm:pt>
    <dgm:pt modelId="{F3AD29D5-379C-44EB-B076-7759E2FDD0F0}" type="pres">
      <dgm:prSet presAssocID="{8BB112DD-2463-4E24-8968-899BF5EBCE4C}" presName="dummy" presStyleCnt="0"/>
      <dgm:spPr/>
    </dgm:pt>
    <dgm:pt modelId="{295CEC2F-FEBD-4E75-97F0-75FDD41B23E8}" type="pres">
      <dgm:prSet presAssocID="{8B9798FB-9255-470B-B766-5C6264E62316}" presName="sibTrans" presStyleLbl="sibTrans2D1" presStyleIdx="7" presStyleCnt="8"/>
      <dgm:spPr/>
    </dgm:pt>
  </dgm:ptLst>
  <dgm:cxnLst>
    <dgm:cxn modelId="{31C7A31D-9BD0-47C3-9766-76C68C03537A}" type="presOf" srcId="{CE4E67FE-CA88-4504-A69C-A5B3A73BE761}" destId="{F8B2282F-1E33-40A8-B7F7-84844F3662C3}" srcOrd="0" destOrd="0" presId="urn:microsoft.com/office/officeart/2005/8/layout/radial6"/>
    <dgm:cxn modelId="{AC8DBD23-D87F-4AEE-8554-1375EF645DF9}" type="presOf" srcId="{C003B25B-B27D-4678-A753-FA4A39B39FBE}" destId="{163B2D85-8891-4167-B4E4-691BC3697900}" srcOrd="0" destOrd="0" presId="urn:microsoft.com/office/officeart/2005/8/layout/radial6"/>
    <dgm:cxn modelId="{6579C129-B73E-4EAC-9A46-F7F0592EFB0D}" type="presOf" srcId="{6122B399-1D2E-46EE-B043-4EC39937EDC2}" destId="{70ED53D8-8E68-4BC0-A2A6-B552347E2B61}" srcOrd="0" destOrd="0" presId="urn:microsoft.com/office/officeart/2005/8/layout/radial6"/>
    <dgm:cxn modelId="{A4739F33-4A1D-4DC1-9BDE-5A038BD78221}" type="presOf" srcId="{B2FD1C68-BB36-4C4B-B78C-5ECF6D4EE69D}" destId="{74604742-B1E0-4E4D-828D-F4E4C7D77C77}" srcOrd="0" destOrd="0" presId="urn:microsoft.com/office/officeart/2005/8/layout/radial6"/>
    <dgm:cxn modelId="{07210736-5BB6-421F-B253-AF43746453D0}" type="presOf" srcId="{5668CBA8-A4D2-482A-AA82-A3F0DCD83C13}" destId="{F760CA15-FABA-4386-8323-25933E23FA46}" srcOrd="0" destOrd="0" presId="urn:microsoft.com/office/officeart/2005/8/layout/radial6"/>
    <dgm:cxn modelId="{2C1D433A-569E-4356-A491-349C4ADCB2F8}" type="presOf" srcId="{3A72CC49-7C10-42CC-BC9E-510FC58C6175}" destId="{A5FF89D4-5038-4187-A872-5232F023CF0E}" srcOrd="0" destOrd="0" presId="urn:microsoft.com/office/officeart/2005/8/layout/radial6"/>
    <dgm:cxn modelId="{3EEB8F3F-042F-4F6F-BD51-022496782F4D}" srcId="{4976027C-073F-4585-B31B-687B014E7D6A}" destId="{C003B25B-B27D-4678-A753-FA4A39B39FBE}" srcOrd="6" destOrd="0" parTransId="{7A9A06FE-A830-4912-9684-7950BC158CEE}" sibTransId="{D205D25E-6160-4B70-8F56-525E6E2E4CFC}"/>
    <dgm:cxn modelId="{53A75966-DF70-44C2-A1E3-842D728224D7}" type="presOf" srcId="{8BB112DD-2463-4E24-8968-899BF5EBCE4C}" destId="{9E29A693-97E5-4A1A-9091-45D515A685E9}" srcOrd="0" destOrd="0" presId="urn:microsoft.com/office/officeart/2005/8/layout/radial6"/>
    <dgm:cxn modelId="{A2BEA66B-976F-426F-A10C-278651315DA8}" srcId="{4976027C-073F-4585-B31B-687B014E7D6A}" destId="{6122B399-1D2E-46EE-B043-4EC39937EDC2}" srcOrd="4" destOrd="0" parTransId="{A1BC88A4-3934-4307-A447-7D74E81E634F}" sibTransId="{2FFBD0A1-5489-4FD8-9F68-9F1074726B31}"/>
    <dgm:cxn modelId="{00085E6E-7388-4F93-A87E-91A46D38C8C1}" type="presOf" srcId="{5FAE6D10-0F35-4042-B2F0-6122F0EDA8A1}" destId="{A7EC717C-7656-44D9-A73F-173624F1136D}" srcOrd="0" destOrd="0" presId="urn:microsoft.com/office/officeart/2005/8/layout/radial6"/>
    <dgm:cxn modelId="{580ABD75-41E2-4F93-A5E8-7F8B0822C2CC}" srcId="{4976027C-073F-4585-B31B-687B014E7D6A}" destId="{D4099A99-97AA-4B56-AAA8-53B80B79DB99}" srcOrd="1" destOrd="0" parTransId="{C45D7DAB-7585-469B-992E-EC2F034BE5F5}" sibTransId="{5668CBA8-A4D2-482A-AA82-A3F0DCD83C13}"/>
    <dgm:cxn modelId="{89248376-F5D2-460C-8B1B-365F80A74236}" type="presOf" srcId="{57A408D5-8DCC-4BAC-A0CA-1DF27E738286}" destId="{BAE2F67D-5159-4D7A-9870-1610966460EA}" srcOrd="0" destOrd="0" presId="urn:microsoft.com/office/officeart/2005/8/layout/radial6"/>
    <dgm:cxn modelId="{B03D5583-06DB-426E-89F8-E2EEECC8FC79}" type="presOf" srcId="{DE8135FA-4188-4D6E-9A07-65039D62F570}" destId="{C0C6F19B-2A99-4868-8F52-DFC21D4C46AD}" srcOrd="0" destOrd="0" presId="urn:microsoft.com/office/officeart/2005/8/layout/radial6"/>
    <dgm:cxn modelId="{6FBAF190-E2EF-4375-9656-0D1AB9F57259}" type="presOf" srcId="{4976027C-073F-4585-B31B-687B014E7D6A}" destId="{DA2218A0-BBE5-4A40-AEA6-06A65BEECBE5}" srcOrd="0" destOrd="0" presId="urn:microsoft.com/office/officeart/2005/8/layout/radial6"/>
    <dgm:cxn modelId="{F33BE893-9CF5-4322-A864-6158F8AF45CD}" srcId="{57A408D5-8DCC-4BAC-A0CA-1DF27E738286}" destId="{4976027C-073F-4585-B31B-687B014E7D6A}" srcOrd="0" destOrd="0" parTransId="{C9F5B773-0863-439F-A79E-4BF9A60C980E}" sibTransId="{78C2BE3C-9105-4EF8-B146-8F5D46A3C07C}"/>
    <dgm:cxn modelId="{7F105994-A85C-4079-9F3F-D4222D839798}" srcId="{4976027C-073F-4585-B31B-687B014E7D6A}" destId="{3A72CC49-7C10-42CC-BC9E-510FC58C6175}" srcOrd="0" destOrd="0" parTransId="{A376C67C-28A9-4B18-AA21-E37EE03BE1B1}" sibTransId="{5D3F33AB-4EDC-4B01-B610-E1928FCBBDD5}"/>
    <dgm:cxn modelId="{78C4C8A0-F4CC-4416-A172-85748D50CCDC}" type="presOf" srcId="{A9229483-B4E9-40B0-8F2F-84B3576FE020}" destId="{E60E0446-041E-4631-828F-27D2054FF1C5}" srcOrd="0" destOrd="0" presId="urn:microsoft.com/office/officeart/2005/8/layout/radial6"/>
    <dgm:cxn modelId="{2C4A2CB8-DFEA-47D4-94F0-FAE71D6E3D92}" type="presOf" srcId="{2FFBD0A1-5489-4FD8-9F68-9F1074726B31}" destId="{2E9C1A6D-6A45-4665-A04F-005EC91735DC}" srcOrd="0" destOrd="0" presId="urn:microsoft.com/office/officeart/2005/8/layout/radial6"/>
    <dgm:cxn modelId="{99365FC3-FA29-45E7-AF2B-C477968BF3D6}" srcId="{4976027C-073F-4585-B31B-687B014E7D6A}" destId="{5FAE6D10-0F35-4042-B2F0-6122F0EDA8A1}" srcOrd="3" destOrd="0" parTransId="{99806745-6D7A-4932-9348-759CC7F228CF}" sibTransId="{A9229483-B4E9-40B0-8F2F-84B3576FE020}"/>
    <dgm:cxn modelId="{4F459BCA-9F3A-4FDB-92ED-38B3943C334C}" type="presOf" srcId="{8B9798FB-9255-470B-B766-5C6264E62316}" destId="{295CEC2F-FEBD-4E75-97F0-75FDD41B23E8}" srcOrd="0" destOrd="0" presId="urn:microsoft.com/office/officeart/2005/8/layout/radial6"/>
    <dgm:cxn modelId="{DB46EECA-458D-460B-A3C6-56216534FC42}" type="presOf" srcId="{F0A7006B-0998-4248-A182-757BA7062DA9}" destId="{2704BF18-FDD5-4AF9-9928-EF1D34C0E7E6}" srcOrd="0" destOrd="0" presId="urn:microsoft.com/office/officeart/2005/8/layout/radial6"/>
    <dgm:cxn modelId="{EF421FED-EB64-445F-83BE-DB189AE9EA93}" srcId="{4976027C-073F-4585-B31B-687B014E7D6A}" destId="{DE8135FA-4188-4D6E-9A07-65039D62F570}" srcOrd="5" destOrd="0" parTransId="{77AA662C-78C6-4414-9117-47C5879252DA}" sibTransId="{CE4E67FE-CA88-4504-A69C-A5B3A73BE761}"/>
    <dgm:cxn modelId="{EDDBC6F2-DC43-4995-999B-C4685010ED56}" type="presOf" srcId="{5D3F33AB-4EDC-4B01-B610-E1928FCBBDD5}" destId="{BD425E8E-F577-4202-AB80-851580801059}" srcOrd="0" destOrd="0" presId="urn:microsoft.com/office/officeart/2005/8/layout/radial6"/>
    <dgm:cxn modelId="{300493F6-0851-48CD-A284-9876CB4B60B6}" type="presOf" srcId="{D4099A99-97AA-4B56-AAA8-53B80B79DB99}" destId="{1461BFD2-A759-48BD-820C-1CF083B6026C}" srcOrd="0" destOrd="0" presId="urn:microsoft.com/office/officeart/2005/8/layout/radial6"/>
    <dgm:cxn modelId="{B95CE2F9-29FE-46C3-81BC-F80D90DB3E2D}" srcId="{4976027C-073F-4585-B31B-687B014E7D6A}" destId="{8BB112DD-2463-4E24-8968-899BF5EBCE4C}" srcOrd="7" destOrd="0" parTransId="{73D74160-7ADE-4CC5-B006-893B5FB563D6}" sibTransId="{8B9798FB-9255-470B-B766-5C6264E62316}"/>
    <dgm:cxn modelId="{5F16E4FE-A31F-4909-A29C-57764F19CF31}" srcId="{4976027C-073F-4585-B31B-687B014E7D6A}" destId="{B2FD1C68-BB36-4C4B-B78C-5ECF6D4EE69D}" srcOrd="2" destOrd="0" parTransId="{F010B740-1715-4671-B22F-A6C4B5656FCD}" sibTransId="{F0A7006B-0998-4248-A182-757BA7062DA9}"/>
    <dgm:cxn modelId="{6C7A59FF-394F-4DE2-9EA8-C27FFF7116D6}" type="presOf" srcId="{D205D25E-6160-4B70-8F56-525E6E2E4CFC}" destId="{CA65EF9D-73AB-49D9-84AC-4201C66F498B}" srcOrd="0" destOrd="0" presId="urn:microsoft.com/office/officeart/2005/8/layout/radial6"/>
    <dgm:cxn modelId="{CAF1F578-E710-459C-BC0D-CDFC6BA17E6A}" type="presParOf" srcId="{BAE2F67D-5159-4D7A-9870-1610966460EA}" destId="{DA2218A0-BBE5-4A40-AEA6-06A65BEECBE5}" srcOrd="0" destOrd="0" presId="urn:microsoft.com/office/officeart/2005/8/layout/radial6"/>
    <dgm:cxn modelId="{4613E732-BAAA-45DC-BC59-2266C9951348}" type="presParOf" srcId="{BAE2F67D-5159-4D7A-9870-1610966460EA}" destId="{A5FF89D4-5038-4187-A872-5232F023CF0E}" srcOrd="1" destOrd="0" presId="urn:microsoft.com/office/officeart/2005/8/layout/radial6"/>
    <dgm:cxn modelId="{D8A947D0-A34C-4D91-92E3-51081354D12E}" type="presParOf" srcId="{BAE2F67D-5159-4D7A-9870-1610966460EA}" destId="{FDB71008-A121-48A4-94E2-062720CC7E58}" srcOrd="2" destOrd="0" presId="urn:microsoft.com/office/officeart/2005/8/layout/radial6"/>
    <dgm:cxn modelId="{77290A4E-07FD-41D9-863D-A69AED6A3CD8}" type="presParOf" srcId="{BAE2F67D-5159-4D7A-9870-1610966460EA}" destId="{BD425E8E-F577-4202-AB80-851580801059}" srcOrd="3" destOrd="0" presId="urn:microsoft.com/office/officeart/2005/8/layout/radial6"/>
    <dgm:cxn modelId="{8CB12139-3465-4FC4-89B3-0BB7250A97B2}" type="presParOf" srcId="{BAE2F67D-5159-4D7A-9870-1610966460EA}" destId="{1461BFD2-A759-48BD-820C-1CF083B6026C}" srcOrd="4" destOrd="0" presId="urn:microsoft.com/office/officeart/2005/8/layout/radial6"/>
    <dgm:cxn modelId="{78DCCFBF-47C9-4168-9D4F-DDCEB1E3F149}" type="presParOf" srcId="{BAE2F67D-5159-4D7A-9870-1610966460EA}" destId="{286E8795-F4B7-4501-BF70-887FA6CC714D}" srcOrd="5" destOrd="0" presId="urn:microsoft.com/office/officeart/2005/8/layout/radial6"/>
    <dgm:cxn modelId="{6DFB65ED-615F-47E0-A1D4-A7A85E15F320}" type="presParOf" srcId="{BAE2F67D-5159-4D7A-9870-1610966460EA}" destId="{F760CA15-FABA-4386-8323-25933E23FA46}" srcOrd="6" destOrd="0" presId="urn:microsoft.com/office/officeart/2005/8/layout/radial6"/>
    <dgm:cxn modelId="{D30AF94D-4889-486B-9B35-213A961360B2}" type="presParOf" srcId="{BAE2F67D-5159-4D7A-9870-1610966460EA}" destId="{74604742-B1E0-4E4D-828D-F4E4C7D77C77}" srcOrd="7" destOrd="0" presId="urn:microsoft.com/office/officeart/2005/8/layout/radial6"/>
    <dgm:cxn modelId="{0220CD3B-C1CC-429D-B574-04D5C6F2DC3B}" type="presParOf" srcId="{BAE2F67D-5159-4D7A-9870-1610966460EA}" destId="{D4F4DA53-8C1F-4B03-831F-4489490EE762}" srcOrd="8" destOrd="0" presId="urn:microsoft.com/office/officeart/2005/8/layout/radial6"/>
    <dgm:cxn modelId="{9EE3CC57-5CBE-49AC-9E2B-529A4DE9FC82}" type="presParOf" srcId="{BAE2F67D-5159-4D7A-9870-1610966460EA}" destId="{2704BF18-FDD5-4AF9-9928-EF1D34C0E7E6}" srcOrd="9" destOrd="0" presId="urn:microsoft.com/office/officeart/2005/8/layout/radial6"/>
    <dgm:cxn modelId="{0EC56391-CCD1-407C-B02B-AB65C34A9017}" type="presParOf" srcId="{BAE2F67D-5159-4D7A-9870-1610966460EA}" destId="{A7EC717C-7656-44D9-A73F-173624F1136D}" srcOrd="10" destOrd="0" presId="urn:microsoft.com/office/officeart/2005/8/layout/radial6"/>
    <dgm:cxn modelId="{E549D1D4-9576-479E-B373-2BD3F5A21D10}" type="presParOf" srcId="{BAE2F67D-5159-4D7A-9870-1610966460EA}" destId="{416AB0AE-A5BB-488D-9154-9B370988CF19}" srcOrd="11" destOrd="0" presId="urn:microsoft.com/office/officeart/2005/8/layout/radial6"/>
    <dgm:cxn modelId="{6720E944-C8AC-47CE-AA31-6116C67C78A9}" type="presParOf" srcId="{BAE2F67D-5159-4D7A-9870-1610966460EA}" destId="{E60E0446-041E-4631-828F-27D2054FF1C5}" srcOrd="12" destOrd="0" presId="urn:microsoft.com/office/officeart/2005/8/layout/radial6"/>
    <dgm:cxn modelId="{F5007C8D-A20B-46F2-8E08-6B018C93700E}" type="presParOf" srcId="{BAE2F67D-5159-4D7A-9870-1610966460EA}" destId="{70ED53D8-8E68-4BC0-A2A6-B552347E2B61}" srcOrd="13" destOrd="0" presId="urn:microsoft.com/office/officeart/2005/8/layout/radial6"/>
    <dgm:cxn modelId="{C590582A-AFDF-47CF-86B5-8715732DB9D2}" type="presParOf" srcId="{BAE2F67D-5159-4D7A-9870-1610966460EA}" destId="{859A6090-0ADE-4394-B146-3BC0E2485E88}" srcOrd="14" destOrd="0" presId="urn:microsoft.com/office/officeart/2005/8/layout/radial6"/>
    <dgm:cxn modelId="{FCAB1E5D-CF9C-4A1F-B9B8-0515922D09D6}" type="presParOf" srcId="{BAE2F67D-5159-4D7A-9870-1610966460EA}" destId="{2E9C1A6D-6A45-4665-A04F-005EC91735DC}" srcOrd="15" destOrd="0" presId="urn:microsoft.com/office/officeart/2005/8/layout/radial6"/>
    <dgm:cxn modelId="{2F134BE8-40A4-4E0A-A329-B1C17B69E6EB}" type="presParOf" srcId="{BAE2F67D-5159-4D7A-9870-1610966460EA}" destId="{C0C6F19B-2A99-4868-8F52-DFC21D4C46AD}" srcOrd="16" destOrd="0" presId="urn:microsoft.com/office/officeart/2005/8/layout/radial6"/>
    <dgm:cxn modelId="{95DA2003-094D-4D6E-8E0C-7245FF581DB4}" type="presParOf" srcId="{BAE2F67D-5159-4D7A-9870-1610966460EA}" destId="{8402DEED-63D1-45F1-9172-DB9ACE5EE0BB}" srcOrd="17" destOrd="0" presId="urn:microsoft.com/office/officeart/2005/8/layout/radial6"/>
    <dgm:cxn modelId="{5CFAD782-8B3C-442A-AEFA-D7C52E4DE6CF}" type="presParOf" srcId="{BAE2F67D-5159-4D7A-9870-1610966460EA}" destId="{F8B2282F-1E33-40A8-B7F7-84844F3662C3}" srcOrd="18" destOrd="0" presId="urn:microsoft.com/office/officeart/2005/8/layout/radial6"/>
    <dgm:cxn modelId="{1FA9B1F9-2C1C-4862-822C-23677E648F62}" type="presParOf" srcId="{BAE2F67D-5159-4D7A-9870-1610966460EA}" destId="{163B2D85-8891-4167-B4E4-691BC3697900}" srcOrd="19" destOrd="0" presId="urn:microsoft.com/office/officeart/2005/8/layout/radial6"/>
    <dgm:cxn modelId="{F5319F21-9F6F-44F3-B64A-92C04C740315}" type="presParOf" srcId="{BAE2F67D-5159-4D7A-9870-1610966460EA}" destId="{81F75385-BFEC-462A-87D7-976E1A6B5190}" srcOrd="20" destOrd="0" presId="urn:microsoft.com/office/officeart/2005/8/layout/radial6"/>
    <dgm:cxn modelId="{AB1D63E2-8008-4CF9-9D19-AF67EBEFBD6D}" type="presParOf" srcId="{BAE2F67D-5159-4D7A-9870-1610966460EA}" destId="{CA65EF9D-73AB-49D9-84AC-4201C66F498B}" srcOrd="21" destOrd="0" presId="urn:microsoft.com/office/officeart/2005/8/layout/radial6"/>
    <dgm:cxn modelId="{31DE35AF-12E5-46D4-B6D8-4EE113BE000B}" type="presParOf" srcId="{BAE2F67D-5159-4D7A-9870-1610966460EA}" destId="{9E29A693-97E5-4A1A-9091-45D515A685E9}" srcOrd="22" destOrd="0" presId="urn:microsoft.com/office/officeart/2005/8/layout/radial6"/>
    <dgm:cxn modelId="{67992387-38A5-407B-9C8B-9CB69092060F}" type="presParOf" srcId="{BAE2F67D-5159-4D7A-9870-1610966460EA}" destId="{F3AD29D5-379C-44EB-B076-7759E2FDD0F0}" srcOrd="23" destOrd="0" presId="urn:microsoft.com/office/officeart/2005/8/layout/radial6"/>
    <dgm:cxn modelId="{835197EE-D5E0-4687-9A39-45C6E9E552B3}" type="presParOf" srcId="{BAE2F67D-5159-4D7A-9870-1610966460EA}" destId="{295CEC2F-FEBD-4E75-97F0-75FDD41B23E8}" srcOrd="24"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64506FC-F1E1-4328-81DE-560A2FCEB26F}" type="doc">
      <dgm:prSet loTypeId="urn:microsoft.com/office/officeart/2008/layout/VerticalCurvedList" loCatId="list" qsTypeId="urn:microsoft.com/office/officeart/2005/8/quickstyle/simple1" qsCatId="simple" csTypeId="urn:microsoft.com/office/officeart/2005/8/colors/accent6_1" csCatId="accent6" phldr="1"/>
      <dgm:spPr/>
      <dgm:t>
        <a:bodyPr/>
        <a:lstStyle/>
        <a:p>
          <a:endParaRPr lang="en-US"/>
        </a:p>
      </dgm:t>
    </dgm:pt>
    <dgm:pt modelId="{D79A0314-B99F-4A72-A5FC-3B46F1B433F5}">
      <dgm:prSet phldrT="[Text]" custT="1"/>
      <dgm:spPr/>
      <dgm:t>
        <a:bodyPr/>
        <a:lstStyle/>
        <a:p>
          <a:r>
            <a:rPr lang="en-US" sz="1600" dirty="0"/>
            <a:t>      </a:t>
          </a:r>
          <a:r>
            <a:rPr lang="en-US" sz="1600" b="1" dirty="0"/>
            <a:t>Related Objective: </a:t>
          </a:r>
          <a:r>
            <a:rPr lang="en-US" sz="1600" dirty="0"/>
            <a:t>Use California’s sophisticated Medicaid Program as an incubator to test</a:t>
          </a:r>
        </a:p>
        <a:p>
          <a:r>
            <a:rPr lang="en-US" sz="1600" dirty="0"/>
            <a:t>       innovative approaches to whole-person care</a:t>
          </a:r>
        </a:p>
      </dgm:t>
    </dgm:pt>
    <dgm:pt modelId="{6915DAC3-7549-484D-89B4-01125FFB02D4}" type="parTrans" cxnId="{14D75DD3-0797-4E48-A0C3-C0875F57369C}">
      <dgm:prSet/>
      <dgm:spPr/>
      <dgm:t>
        <a:bodyPr/>
        <a:lstStyle/>
        <a:p>
          <a:endParaRPr lang="en-US"/>
        </a:p>
      </dgm:t>
    </dgm:pt>
    <dgm:pt modelId="{D60D89C2-DBE1-432B-87C5-FFCD91A139B7}" type="sibTrans" cxnId="{14D75DD3-0797-4E48-A0C3-C0875F57369C}">
      <dgm:prSet/>
      <dgm:spPr/>
      <dgm:t>
        <a:bodyPr/>
        <a:lstStyle/>
        <a:p>
          <a:endParaRPr lang="en-US"/>
        </a:p>
      </dgm:t>
    </dgm:pt>
    <dgm:pt modelId="{141B49DA-7155-42BF-9A54-F5D5F2D41F0D}" type="pres">
      <dgm:prSet presAssocID="{664506FC-F1E1-4328-81DE-560A2FCEB26F}" presName="Name0" presStyleCnt="0">
        <dgm:presLayoutVars>
          <dgm:chMax val="7"/>
          <dgm:chPref val="7"/>
          <dgm:dir/>
        </dgm:presLayoutVars>
      </dgm:prSet>
      <dgm:spPr/>
    </dgm:pt>
    <dgm:pt modelId="{5A5DF775-4081-4D19-89A1-6E72981DFC07}" type="pres">
      <dgm:prSet presAssocID="{664506FC-F1E1-4328-81DE-560A2FCEB26F}" presName="Name1" presStyleCnt="0"/>
      <dgm:spPr/>
    </dgm:pt>
    <dgm:pt modelId="{3D182EAF-C4E3-420C-8B6A-1B0F46FD7BE7}" type="pres">
      <dgm:prSet presAssocID="{664506FC-F1E1-4328-81DE-560A2FCEB26F}" presName="cycle" presStyleCnt="0"/>
      <dgm:spPr/>
    </dgm:pt>
    <dgm:pt modelId="{432BD597-AE84-46E7-9629-30C74145C05A}" type="pres">
      <dgm:prSet presAssocID="{664506FC-F1E1-4328-81DE-560A2FCEB26F}" presName="srcNode" presStyleLbl="node1" presStyleIdx="0" presStyleCnt="1"/>
      <dgm:spPr/>
    </dgm:pt>
    <dgm:pt modelId="{0F643DF6-F4B4-477A-B555-4CBBE4D9FC32}" type="pres">
      <dgm:prSet presAssocID="{664506FC-F1E1-4328-81DE-560A2FCEB26F}" presName="conn" presStyleLbl="parChTrans1D2" presStyleIdx="0" presStyleCnt="1"/>
      <dgm:spPr/>
    </dgm:pt>
    <dgm:pt modelId="{EDE7A57D-E0A1-4934-AE56-C440BEC4D9D0}" type="pres">
      <dgm:prSet presAssocID="{664506FC-F1E1-4328-81DE-560A2FCEB26F}" presName="extraNode" presStyleLbl="node1" presStyleIdx="0" presStyleCnt="1"/>
      <dgm:spPr/>
    </dgm:pt>
    <dgm:pt modelId="{E54C2DBC-10EB-48D1-A180-8DFDEAA720FB}" type="pres">
      <dgm:prSet presAssocID="{664506FC-F1E1-4328-81DE-560A2FCEB26F}" presName="dstNode" presStyleLbl="node1" presStyleIdx="0" presStyleCnt="1"/>
      <dgm:spPr/>
    </dgm:pt>
    <dgm:pt modelId="{A07CE563-9E06-46D6-9AFF-2FEE738E8A91}" type="pres">
      <dgm:prSet presAssocID="{D79A0314-B99F-4A72-A5FC-3B46F1B433F5}" presName="text_1" presStyleLbl="node1" presStyleIdx="0" presStyleCnt="1" custScaleX="106135">
        <dgm:presLayoutVars>
          <dgm:bulletEnabled val="1"/>
        </dgm:presLayoutVars>
      </dgm:prSet>
      <dgm:spPr/>
    </dgm:pt>
    <dgm:pt modelId="{E90D3AD5-2B79-47C9-9466-A2A68ED58A85}" type="pres">
      <dgm:prSet presAssocID="{D79A0314-B99F-4A72-A5FC-3B46F1B433F5}" presName="accent_1" presStyleCnt="0"/>
      <dgm:spPr/>
    </dgm:pt>
    <dgm:pt modelId="{B92BD1DF-9662-490E-A0E4-272B62DC4F1E}" type="pres">
      <dgm:prSet presAssocID="{D79A0314-B99F-4A72-A5FC-3B46F1B433F5}" presName="accentRepeatNode" presStyleLbl="solidFgAcc1" presStyleIdx="0" presStyleCnt="1"/>
      <dgm:spPr/>
    </dgm:pt>
  </dgm:ptLst>
  <dgm:cxnLst>
    <dgm:cxn modelId="{0D793363-0F41-49B4-8DBE-B089DFCC99DE}" type="presOf" srcId="{D79A0314-B99F-4A72-A5FC-3B46F1B433F5}" destId="{A07CE563-9E06-46D6-9AFF-2FEE738E8A91}" srcOrd="0" destOrd="0" presId="urn:microsoft.com/office/officeart/2008/layout/VerticalCurvedList"/>
    <dgm:cxn modelId="{8F096550-B0EE-4CCA-8E87-0536F5627183}" type="presOf" srcId="{D60D89C2-DBE1-432B-87C5-FFCD91A139B7}" destId="{0F643DF6-F4B4-477A-B555-4CBBE4D9FC32}" srcOrd="0" destOrd="0" presId="urn:microsoft.com/office/officeart/2008/layout/VerticalCurvedList"/>
    <dgm:cxn modelId="{14D75DD3-0797-4E48-A0C3-C0875F57369C}" srcId="{664506FC-F1E1-4328-81DE-560A2FCEB26F}" destId="{D79A0314-B99F-4A72-A5FC-3B46F1B433F5}" srcOrd="0" destOrd="0" parTransId="{6915DAC3-7549-484D-89B4-01125FFB02D4}" sibTransId="{D60D89C2-DBE1-432B-87C5-FFCD91A139B7}"/>
    <dgm:cxn modelId="{2D1821F8-8F20-48AF-9D55-5093A13A17BD}" type="presOf" srcId="{664506FC-F1E1-4328-81DE-560A2FCEB26F}" destId="{141B49DA-7155-42BF-9A54-F5D5F2D41F0D}" srcOrd="0" destOrd="0" presId="urn:microsoft.com/office/officeart/2008/layout/VerticalCurvedList"/>
    <dgm:cxn modelId="{B255D10C-121D-4EF4-95C5-D32059D32460}" type="presParOf" srcId="{141B49DA-7155-42BF-9A54-F5D5F2D41F0D}" destId="{5A5DF775-4081-4D19-89A1-6E72981DFC07}" srcOrd="0" destOrd="0" presId="urn:microsoft.com/office/officeart/2008/layout/VerticalCurvedList"/>
    <dgm:cxn modelId="{B9882FE9-F4AB-40E6-9BA4-EF0F168FF002}" type="presParOf" srcId="{5A5DF775-4081-4D19-89A1-6E72981DFC07}" destId="{3D182EAF-C4E3-420C-8B6A-1B0F46FD7BE7}" srcOrd="0" destOrd="0" presId="urn:microsoft.com/office/officeart/2008/layout/VerticalCurvedList"/>
    <dgm:cxn modelId="{0574AA97-2A9C-4ECF-AD6F-D4C723769E6D}" type="presParOf" srcId="{3D182EAF-C4E3-420C-8B6A-1B0F46FD7BE7}" destId="{432BD597-AE84-46E7-9629-30C74145C05A}" srcOrd="0" destOrd="0" presId="urn:microsoft.com/office/officeart/2008/layout/VerticalCurvedList"/>
    <dgm:cxn modelId="{9A7C1690-2184-499B-B788-E14F1244275A}" type="presParOf" srcId="{3D182EAF-C4E3-420C-8B6A-1B0F46FD7BE7}" destId="{0F643DF6-F4B4-477A-B555-4CBBE4D9FC32}" srcOrd="1" destOrd="0" presId="urn:microsoft.com/office/officeart/2008/layout/VerticalCurvedList"/>
    <dgm:cxn modelId="{96E55967-EAAF-449E-9C5A-5CCF0EB057B6}" type="presParOf" srcId="{3D182EAF-C4E3-420C-8B6A-1B0F46FD7BE7}" destId="{EDE7A57D-E0A1-4934-AE56-C440BEC4D9D0}" srcOrd="2" destOrd="0" presId="urn:microsoft.com/office/officeart/2008/layout/VerticalCurvedList"/>
    <dgm:cxn modelId="{5F88C064-C7D8-4B8F-8D67-0FAB6B1CB5EC}" type="presParOf" srcId="{3D182EAF-C4E3-420C-8B6A-1B0F46FD7BE7}" destId="{E54C2DBC-10EB-48D1-A180-8DFDEAA720FB}" srcOrd="3" destOrd="0" presId="urn:microsoft.com/office/officeart/2008/layout/VerticalCurvedList"/>
    <dgm:cxn modelId="{3EAD7840-6E94-4D72-949E-D230BAF4A920}" type="presParOf" srcId="{5A5DF775-4081-4D19-89A1-6E72981DFC07}" destId="{A07CE563-9E06-46D6-9AFF-2FEE738E8A91}" srcOrd="1" destOrd="0" presId="urn:microsoft.com/office/officeart/2008/layout/VerticalCurvedList"/>
    <dgm:cxn modelId="{781EC364-4373-4D3F-9F70-E9CC849A9CE2}" type="presParOf" srcId="{5A5DF775-4081-4D19-89A1-6E72981DFC07}" destId="{E90D3AD5-2B79-47C9-9466-A2A68ED58A85}" srcOrd="2" destOrd="0" presId="urn:microsoft.com/office/officeart/2008/layout/VerticalCurvedList"/>
    <dgm:cxn modelId="{9C41BF67-77D9-46F7-A660-3E8FFFD82BB3}" type="presParOf" srcId="{E90D3AD5-2B79-47C9-9466-A2A68ED58A85}" destId="{B92BD1DF-9662-490E-A0E4-272B62DC4F1E}"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64506FC-F1E1-4328-81DE-560A2FCEB26F}" type="doc">
      <dgm:prSet loTypeId="urn:microsoft.com/office/officeart/2008/layout/VerticalCurvedList" loCatId="list" qsTypeId="urn:microsoft.com/office/officeart/2005/8/quickstyle/simple1" qsCatId="simple" csTypeId="urn:microsoft.com/office/officeart/2005/8/colors/accent6_1" csCatId="accent6" phldr="1"/>
      <dgm:spPr/>
      <dgm:t>
        <a:bodyPr/>
        <a:lstStyle/>
        <a:p>
          <a:endParaRPr lang="en-US"/>
        </a:p>
      </dgm:t>
    </dgm:pt>
    <dgm:pt modelId="{D79A0314-B99F-4A72-A5FC-3B46F1B433F5}">
      <dgm:prSet phldrT="[Text]" custT="1"/>
      <dgm:spPr/>
      <dgm:t>
        <a:bodyPr/>
        <a:lstStyle/>
        <a:p>
          <a:r>
            <a:rPr lang="en-US" sz="1600" b="1" dirty="0"/>
            <a:t>Related Objective: </a:t>
          </a:r>
          <a:r>
            <a:rPr lang="en-US" sz="1600" dirty="0"/>
            <a:t>Address social determinants of health </a:t>
          </a:r>
        </a:p>
      </dgm:t>
    </dgm:pt>
    <dgm:pt modelId="{6915DAC3-7549-484D-89B4-01125FFB02D4}" type="parTrans" cxnId="{14D75DD3-0797-4E48-A0C3-C0875F57369C}">
      <dgm:prSet/>
      <dgm:spPr/>
      <dgm:t>
        <a:bodyPr/>
        <a:lstStyle/>
        <a:p>
          <a:endParaRPr lang="en-US"/>
        </a:p>
      </dgm:t>
    </dgm:pt>
    <dgm:pt modelId="{D60D89C2-DBE1-432B-87C5-FFCD91A139B7}" type="sibTrans" cxnId="{14D75DD3-0797-4E48-A0C3-C0875F57369C}">
      <dgm:prSet/>
      <dgm:spPr/>
      <dgm:t>
        <a:bodyPr/>
        <a:lstStyle/>
        <a:p>
          <a:endParaRPr lang="en-US"/>
        </a:p>
      </dgm:t>
    </dgm:pt>
    <dgm:pt modelId="{81793EBA-6631-4817-ACA7-E48E6BBAA661}">
      <dgm:prSet phldrT="[Text]" custT="1"/>
      <dgm:spPr/>
      <dgm:t>
        <a:bodyPr/>
        <a:lstStyle/>
        <a:p>
          <a:r>
            <a:rPr lang="en-US" sz="1600" b="1" dirty="0"/>
            <a:t>Related Objective: </a:t>
          </a:r>
          <a:r>
            <a:rPr lang="en-US" sz="1600" dirty="0"/>
            <a:t>Use California’s sophisticated Medicaid Program as an incubator to test innovative approaches to whole-person care</a:t>
          </a:r>
        </a:p>
      </dgm:t>
    </dgm:pt>
    <dgm:pt modelId="{D945C2C2-22E2-407F-BEC7-1006E66F0852}" type="parTrans" cxnId="{F1167073-47D0-4BF7-B54E-D35BC033B64E}">
      <dgm:prSet/>
      <dgm:spPr/>
      <dgm:t>
        <a:bodyPr/>
        <a:lstStyle/>
        <a:p>
          <a:endParaRPr lang="en-US"/>
        </a:p>
      </dgm:t>
    </dgm:pt>
    <dgm:pt modelId="{628F8F2D-6B04-4996-9D99-42778408E7E0}" type="sibTrans" cxnId="{F1167073-47D0-4BF7-B54E-D35BC033B64E}">
      <dgm:prSet/>
      <dgm:spPr/>
      <dgm:t>
        <a:bodyPr/>
        <a:lstStyle/>
        <a:p>
          <a:endParaRPr lang="en-US"/>
        </a:p>
      </dgm:t>
    </dgm:pt>
    <dgm:pt modelId="{141B49DA-7155-42BF-9A54-F5D5F2D41F0D}" type="pres">
      <dgm:prSet presAssocID="{664506FC-F1E1-4328-81DE-560A2FCEB26F}" presName="Name0" presStyleCnt="0">
        <dgm:presLayoutVars>
          <dgm:chMax val="7"/>
          <dgm:chPref val="7"/>
          <dgm:dir/>
        </dgm:presLayoutVars>
      </dgm:prSet>
      <dgm:spPr/>
    </dgm:pt>
    <dgm:pt modelId="{5A5DF775-4081-4D19-89A1-6E72981DFC07}" type="pres">
      <dgm:prSet presAssocID="{664506FC-F1E1-4328-81DE-560A2FCEB26F}" presName="Name1" presStyleCnt="0"/>
      <dgm:spPr/>
    </dgm:pt>
    <dgm:pt modelId="{3D182EAF-C4E3-420C-8B6A-1B0F46FD7BE7}" type="pres">
      <dgm:prSet presAssocID="{664506FC-F1E1-4328-81DE-560A2FCEB26F}" presName="cycle" presStyleCnt="0"/>
      <dgm:spPr/>
    </dgm:pt>
    <dgm:pt modelId="{432BD597-AE84-46E7-9629-30C74145C05A}" type="pres">
      <dgm:prSet presAssocID="{664506FC-F1E1-4328-81DE-560A2FCEB26F}" presName="srcNode" presStyleLbl="node1" presStyleIdx="0" presStyleCnt="2"/>
      <dgm:spPr/>
    </dgm:pt>
    <dgm:pt modelId="{0F643DF6-F4B4-477A-B555-4CBBE4D9FC32}" type="pres">
      <dgm:prSet presAssocID="{664506FC-F1E1-4328-81DE-560A2FCEB26F}" presName="conn" presStyleLbl="parChTrans1D2" presStyleIdx="0" presStyleCnt="1"/>
      <dgm:spPr/>
    </dgm:pt>
    <dgm:pt modelId="{EDE7A57D-E0A1-4934-AE56-C440BEC4D9D0}" type="pres">
      <dgm:prSet presAssocID="{664506FC-F1E1-4328-81DE-560A2FCEB26F}" presName="extraNode" presStyleLbl="node1" presStyleIdx="0" presStyleCnt="2"/>
      <dgm:spPr/>
    </dgm:pt>
    <dgm:pt modelId="{E54C2DBC-10EB-48D1-A180-8DFDEAA720FB}" type="pres">
      <dgm:prSet presAssocID="{664506FC-F1E1-4328-81DE-560A2FCEB26F}" presName="dstNode" presStyleLbl="node1" presStyleIdx="0" presStyleCnt="2"/>
      <dgm:spPr/>
    </dgm:pt>
    <dgm:pt modelId="{A07CE563-9E06-46D6-9AFF-2FEE738E8A91}" type="pres">
      <dgm:prSet presAssocID="{D79A0314-B99F-4A72-A5FC-3B46F1B433F5}" presName="text_1" presStyleLbl="node1" presStyleIdx="0" presStyleCnt="2" custScaleX="98682">
        <dgm:presLayoutVars>
          <dgm:bulletEnabled val="1"/>
        </dgm:presLayoutVars>
      </dgm:prSet>
      <dgm:spPr/>
    </dgm:pt>
    <dgm:pt modelId="{E90D3AD5-2B79-47C9-9466-A2A68ED58A85}" type="pres">
      <dgm:prSet presAssocID="{D79A0314-B99F-4A72-A5FC-3B46F1B433F5}" presName="accent_1" presStyleCnt="0"/>
      <dgm:spPr/>
    </dgm:pt>
    <dgm:pt modelId="{B92BD1DF-9662-490E-A0E4-272B62DC4F1E}" type="pres">
      <dgm:prSet presAssocID="{D79A0314-B99F-4A72-A5FC-3B46F1B433F5}" presName="accentRepeatNode" presStyleLbl="solidFgAcc1" presStyleIdx="0" presStyleCnt="2"/>
      <dgm:spPr/>
    </dgm:pt>
    <dgm:pt modelId="{AC9AC687-0385-416E-B8D7-235029420714}" type="pres">
      <dgm:prSet presAssocID="{81793EBA-6631-4817-ACA7-E48E6BBAA661}" presName="text_2" presStyleLbl="node1" presStyleIdx="1" presStyleCnt="2" custScaleX="98293" custScaleY="122024">
        <dgm:presLayoutVars>
          <dgm:bulletEnabled val="1"/>
        </dgm:presLayoutVars>
      </dgm:prSet>
      <dgm:spPr/>
    </dgm:pt>
    <dgm:pt modelId="{7C10B244-A289-4783-A12E-A188500433AC}" type="pres">
      <dgm:prSet presAssocID="{81793EBA-6631-4817-ACA7-E48E6BBAA661}" presName="accent_2" presStyleCnt="0"/>
      <dgm:spPr/>
    </dgm:pt>
    <dgm:pt modelId="{9F3F5217-D629-49C7-913A-16F7C7410F50}" type="pres">
      <dgm:prSet presAssocID="{81793EBA-6631-4817-ACA7-E48E6BBAA661}" presName="accentRepeatNode" presStyleLbl="solidFgAcc1" presStyleIdx="1" presStyleCnt="2"/>
      <dgm:spPr/>
    </dgm:pt>
  </dgm:ptLst>
  <dgm:cxnLst>
    <dgm:cxn modelId="{34B79C0D-2436-446D-A8FD-06CFEDFCFF59}" type="presOf" srcId="{D79A0314-B99F-4A72-A5FC-3B46F1B433F5}" destId="{A07CE563-9E06-46D6-9AFF-2FEE738E8A91}" srcOrd="0" destOrd="0" presId="urn:microsoft.com/office/officeart/2008/layout/VerticalCurvedList"/>
    <dgm:cxn modelId="{F1167073-47D0-4BF7-B54E-D35BC033B64E}" srcId="{664506FC-F1E1-4328-81DE-560A2FCEB26F}" destId="{81793EBA-6631-4817-ACA7-E48E6BBAA661}" srcOrd="1" destOrd="0" parTransId="{D945C2C2-22E2-407F-BEC7-1006E66F0852}" sibTransId="{628F8F2D-6B04-4996-9D99-42778408E7E0}"/>
    <dgm:cxn modelId="{903C9F81-E132-446E-B20B-46D7F309CAA3}" type="presOf" srcId="{81793EBA-6631-4817-ACA7-E48E6BBAA661}" destId="{AC9AC687-0385-416E-B8D7-235029420714}" srcOrd="0" destOrd="0" presId="urn:microsoft.com/office/officeart/2008/layout/VerticalCurvedList"/>
    <dgm:cxn modelId="{7B396A8A-2C5B-4947-B579-542157A2743C}" type="presOf" srcId="{D60D89C2-DBE1-432B-87C5-FFCD91A139B7}" destId="{0F643DF6-F4B4-477A-B555-4CBBE4D9FC32}" srcOrd="0" destOrd="0" presId="urn:microsoft.com/office/officeart/2008/layout/VerticalCurvedList"/>
    <dgm:cxn modelId="{1F1E00AC-235C-4219-86AB-5C4F5629A24D}" type="presOf" srcId="{664506FC-F1E1-4328-81DE-560A2FCEB26F}" destId="{141B49DA-7155-42BF-9A54-F5D5F2D41F0D}" srcOrd="0" destOrd="0" presId="urn:microsoft.com/office/officeart/2008/layout/VerticalCurvedList"/>
    <dgm:cxn modelId="{14D75DD3-0797-4E48-A0C3-C0875F57369C}" srcId="{664506FC-F1E1-4328-81DE-560A2FCEB26F}" destId="{D79A0314-B99F-4A72-A5FC-3B46F1B433F5}" srcOrd="0" destOrd="0" parTransId="{6915DAC3-7549-484D-89B4-01125FFB02D4}" sibTransId="{D60D89C2-DBE1-432B-87C5-FFCD91A139B7}"/>
    <dgm:cxn modelId="{EA6DEAD4-2D9C-41CE-8DCC-8350061F558F}" type="presParOf" srcId="{141B49DA-7155-42BF-9A54-F5D5F2D41F0D}" destId="{5A5DF775-4081-4D19-89A1-6E72981DFC07}" srcOrd="0" destOrd="0" presId="urn:microsoft.com/office/officeart/2008/layout/VerticalCurvedList"/>
    <dgm:cxn modelId="{F18336C7-EDB0-458E-B1EE-6CA7ACB30049}" type="presParOf" srcId="{5A5DF775-4081-4D19-89A1-6E72981DFC07}" destId="{3D182EAF-C4E3-420C-8B6A-1B0F46FD7BE7}" srcOrd="0" destOrd="0" presId="urn:microsoft.com/office/officeart/2008/layout/VerticalCurvedList"/>
    <dgm:cxn modelId="{D49EFE49-427D-446C-9119-5851D125E73A}" type="presParOf" srcId="{3D182EAF-C4E3-420C-8B6A-1B0F46FD7BE7}" destId="{432BD597-AE84-46E7-9629-30C74145C05A}" srcOrd="0" destOrd="0" presId="urn:microsoft.com/office/officeart/2008/layout/VerticalCurvedList"/>
    <dgm:cxn modelId="{E0170E11-BF48-460E-8D98-EBD86F3A6C17}" type="presParOf" srcId="{3D182EAF-C4E3-420C-8B6A-1B0F46FD7BE7}" destId="{0F643DF6-F4B4-477A-B555-4CBBE4D9FC32}" srcOrd="1" destOrd="0" presId="urn:microsoft.com/office/officeart/2008/layout/VerticalCurvedList"/>
    <dgm:cxn modelId="{AF34548C-0672-4FE4-8C5E-1AF2149797F3}" type="presParOf" srcId="{3D182EAF-C4E3-420C-8B6A-1B0F46FD7BE7}" destId="{EDE7A57D-E0A1-4934-AE56-C440BEC4D9D0}" srcOrd="2" destOrd="0" presId="urn:microsoft.com/office/officeart/2008/layout/VerticalCurvedList"/>
    <dgm:cxn modelId="{D518C0B8-F091-4E6A-B87B-3A4B38A28F10}" type="presParOf" srcId="{3D182EAF-C4E3-420C-8B6A-1B0F46FD7BE7}" destId="{E54C2DBC-10EB-48D1-A180-8DFDEAA720FB}" srcOrd="3" destOrd="0" presId="urn:microsoft.com/office/officeart/2008/layout/VerticalCurvedList"/>
    <dgm:cxn modelId="{974312E8-B707-45E3-A7D9-7815C691D356}" type="presParOf" srcId="{5A5DF775-4081-4D19-89A1-6E72981DFC07}" destId="{A07CE563-9E06-46D6-9AFF-2FEE738E8A91}" srcOrd="1" destOrd="0" presId="urn:microsoft.com/office/officeart/2008/layout/VerticalCurvedList"/>
    <dgm:cxn modelId="{194C7301-C357-4531-88DE-4CAB4FFF655E}" type="presParOf" srcId="{5A5DF775-4081-4D19-89A1-6E72981DFC07}" destId="{E90D3AD5-2B79-47C9-9466-A2A68ED58A85}" srcOrd="2" destOrd="0" presId="urn:microsoft.com/office/officeart/2008/layout/VerticalCurvedList"/>
    <dgm:cxn modelId="{602F0D00-507C-495A-81FD-17196CE3B7B0}" type="presParOf" srcId="{E90D3AD5-2B79-47C9-9466-A2A68ED58A85}" destId="{B92BD1DF-9662-490E-A0E4-272B62DC4F1E}" srcOrd="0" destOrd="0" presId="urn:microsoft.com/office/officeart/2008/layout/VerticalCurvedList"/>
    <dgm:cxn modelId="{320F633A-1AD8-43EE-A762-4D53B2E3F6DF}" type="presParOf" srcId="{5A5DF775-4081-4D19-89A1-6E72981DFC07}" destId="{AC9AC687-0385-416E-B8D7-235029420714}" srcOrd="3" destOrd="0" presId="urn:microsoft.com/office/officeart/2008/layout/VerticalCurvedList"/>
    <dgm:cxn modelId="{9B6CAEB0-016B-4CB0-AC2D-381654F3EA56}" type="presParOf" srcId="{5A5DF775-4081-4D19-89A1-6E72981DFC07}" destId="{7C10B244-A289-4783-A12E-A188500433AC}" srcOrd="4" destOrd="0" presId="urn:microsoft.com/office/officeart/2008/layout/VerticalCurvedList"/>
    <dgm:cxn modelId="{C7A3D64F-D47A-4E85-8351-313B60808D0E}" type="presParOf" srcId="{7C10B244-A289-4783-A12E-A188500433AC}" destId="{9F3F5217-D629-49C7-913A-16F7C7410F50}"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DA2001-03F7-4564-B22A-98D4F911031B}">
      <dsp:nvSpPr>
        <dsp:cNvPr id="0" name=""/>
        <dsp:cNvSpPr/>
      </dsp:nvSpPr>
      <dsp:spPr>
        <a:xfrm>
          <a:off x="0" y="2269"/>
          <a:ext cx="8534400" cy="0"/>
        </a:xfrm>
        <a:prstGeom prst="line">
          <a:avLst/>
        </a:prstGeom>
        <a:solidFill>
          <a:schemeClr val="accent6">
            <a:alpha val="90000"/>
            <a:hueOff val="0"/>
            <a:satOff val="0"/>
            <a:lumOff val="0"/>
            <a:alphaOff val="0"/>
          </a:schemeClr>
        </a:solidFill>
        <a:ln w="25400" cap="flat" cmpd="sng" algn="ctr">
          <a:solidFill>
            <a:schemeClr val="accent6">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708A900-FE12-4474-96C5-58EE2488E581}">
      <dsp:nvSpPr>
        <dsp:cNvPr id="0" name=""/>
        <dsp:cNvSpPr/>
      </dsp:nvSpPr>
      <dsp:spPr>
        <a:xfrm>
          <a:off x="0" y="2269"/>
          <a:ext cx="8534400" cy="15478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rtl="0">
            <a:lnSpc>
              <a:spcPct val="90000"/>
            </a:lnSpc>
            <a:spcBef>
              <a:spcPct val="0"/>
            </a:spcBef>
            <a:spcAft>
              <a:spcPct val="35000"/>
            </a:spcAft>
            <a:buNone/>
          </a:pPr>
          <a:r>
            <a:rPr lang="en-US" sz="3100" kern="1200" dirty="0"/>
            <a:t>Allow states flexibility to design demonstration projects that promote the objectives of the Medicaid program</a:t>
          </a:r>
        </a:p>
      </dsp:txBody>
      <dsp:txXfrm>
        <a:off x="0" y="2269"/>
        <a:ext cx="8534400" cy="1547886"/>
      </dsp:txXfrm>
    </dsp:sp>
    <dsp:sp modelId="{2F772030-94BC-4B93-B2A3-13463650E144}">
      <dsp:nvSpPr>
        <dsp:cNvPr id="0" name=""/>
        <dsp:cNvSpPr/>
      </dsp:nvSpPr>
      <dsp:spPr>
        <a:xfrm>
          <a:off x="0" y="1550156"/>
          <a:ext cx="8534400" cy="0"/>
        </a:xfrm>
        <a:prstGeom prst="line">
          <a:avLst/>
        </a:prstGeom>
        <a:solidFill>
          <a:schemeClr val="accent6">
            <a:alpha val="90000"/>
            <a:hueOff val="0"/>
            <a:satOff val="0"/>
            <a:lumOff val="0"/>
            <a:alphaOff val="-20000"/>
          </a:schemeClr>
        </a:solidFill>
        <a:ln w="25400" cap="flat" cmpd="sng" algn="ctr">
          <a:solidFill>
            <a:schemeClr val="accent6">
              <a:alpha val="90000"/>
              <a:hueOff val="0"/>
              <a:satOff val="0"/>
              <a:lumOff val="0"/>
              <a:alphaOff val="-20000"/>
            </a:schemeClr>
          </a:solidFill>
          <a:prstDash val="solid"/>
        </a:ln>
        <a:effectLst/>
      </dsp:spPr>
      <dsp:style>
        <a:lnRef idx="2">
          <a:scrgbClr r="0" g="0" b="0"/>
        </a:lnRef>
        <a:fillRef idx="1">
          <a:scrgbClr r="0" g="0" b="0"/>
        </a:fillRef>
        <a:effectRef idx="0">
          <a:scrgbClr r="0" g="0" b="0"/>
        </a:effectRef>
        <a:fontRef idx="minor">
          <a:schemeClr val="lt1"/>
        </a:fontRef>
      </dsp:style>
    </dsp:sp>
    <dsp:sp modelId="{E65160AA-44F0-4F19-A2E8-DA0421343CEA}">
      <dsp:nvSpPr>
        <dsp:cNvPr id="0" name=""/>
        <dsp:cNvSpPr/>
      </dsp:nvSpPr>
      <dsp:spPr>
        <a:xfrm>
          <a:off x="0" y="1550156"/>
          <a:ext cx="8534400" cy="15478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rtl="0">
            <a:lnSpc>
              <a:spcPct val="90000"/>
            </a:lnSpc>
            <a:spcBef>
              <a:spcPct val="0"/>
            </a:spcBef>
            <a:spcAft>
              <a:spcPct val="35000"/>
            </a:spcAft>
            <a:buNone/>
          </a:pPr>
          <a:r>
            <a:rPr lang="en-US" sz="3100" kern="1200" dirty="0"/>
            <a:t>Demonstrations are typically approved for five years; states may submit request for renewal for 3 -5 years</a:t>
          </a:r>
        </a:p>
      </dsp:txBody>
      <dsp:txXfrm>
        <a:off x="0" y="1550156"/>
        <a:ext cx="8534400" cy="1547886"/>
      </dsp:txXfrm>
    </dsp:sp>
    <dsp:sp modelId="{590CE8E6-63FD-4A63-9E34-B7A2AFC284A2}">
      <dsp:nvSpPr>
        <dsp:cNvPr id="0" name=""/>
        <dsp:cNvSpPr/>
      </dsp:nvSpPr>
      <dsp:spPr>
        <a:xfrm>
          <a:off x="0" y="3098043"/>
          <a:ext cx="8534400" cy="0"/>
        </a:xfrm>
        <a:prstGeom prst="line">
          <a:avLst/>
        </a:prstGeom>
        <a:solidFill>
          <a:schemeClr val="accent6">
            <a:alpha val="90000"/>
            <a:hueOff val="0"/>
            <a:satOff val="0"/>
            <a:lumOff val="0"/>
            <a:alphaOff val="-40000"/>
          </a:schemeClr>
        </a:solidFill>
        <a:ln w="25400" cap="flat" cmpd="sng" algn="ctr">
          <a:solidFill>
            <a:schemeClr val="accent6">
              <a:alpha val="90000"/>
              <a:hueOff val="0"/>
              <a:satOff val="0"/>
              <a:lumOff val="0"/>
              <a:alphaOff val="-40000"/>
            </a:schemeClr>
          </a:solidFill>
          <a:prstDash val="solid"/>
        </a:ln>
        <a:effectLst/>
      </dsp:spPr>
      <dsp:style>
        <a:lnRef idx="2">
          <a:scrgbClr r="0" g="0" b="0"/>
        </a:lnRef>
        <a:fillRef idx="1">
          <a:scrgbClr r="0" g="0" b="0"/>
        </a:fillRef>
        <a:effectRef idx="0">
          <a:scrgbClr r="0" g="0" b="0"/>
        </a:effectRef>
        <a:fontRef idx="minor">
          <a:schemeClr val="lt1"/>
        </a:fontRef>
      </dsp:style>
    </dsp:sp>
    <dsp:sp modelId="{63F8C246-9D88-4670-A09D-F07C7597CD75}">
      <dsp:nvSpPr>
        <dsp:cNvPr id="0" name=""/>
        <dsp:cNvSpPr/>
      </dsp:nvSpPr>
      <dsp:spPr>
        <a:xfrm>
          <a:off x="0" y="3098043"/>
          <a:ext cx="8534400" cy="15478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rtl="0">
            <a:lnSpc>
              <a:spcPct val="90000"/>
            </a:lnSpc>
            <a:spcBef>
              <a:spcPct val="0"/>
            </a:spcBef>
            <a:spcAft>
              <a:spcPct val="35000"/>
            </a:spcAft>
            <a:buNone/>
          </a:pPr>
          <a:r>
            <a:rPr lang="en-US" sz="3100" kern="1200" dirty="0"/>
            <a:t>Must be budget neutral </a:t>
          </a:r>
        </a:p>
      </dsp:txBody>
      <dsp:txXfrm>
        <a:off x="0" y="3098043"/>
        <a:ext cx="8534400" cy="154788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D62195-B813-4DE1-953E-38FECC58EA9C}">
      <dsp:nvSpPr>
        <dsp:cNvPr id="0" name=""/>
        <dsp:cNvSpPr/>
      </dsp:nvSpPr>
      <dsp:spPr>
        <a:xfrm>
          <a:off x="0" y="33321"/>
          <a:ext cx="8382000" cy="1127295"/>
        </a:xfrm>
        <a:prstGeom prst="roundRect">
          <a:avLst/>
        </a:prstGeom>
        <a:solidFill>
          <a:schemeClr val="bg2">
            <a:lumMod val="40000"/>
            <a:lumOff val="6000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l" defTabSz="2089150" rtl="0">
            <a:lnSpc>
              <a:spcPct val="90000"/>
            </a:lnSpc>
            <a:spcBef>
              <a:spcPct val="0"/>
            </a:spcBef>
            <a:spcAft>
              <a:spcPct val="35000"/>
            </a:spcAft>
            <a:buNone/>
          </a:pPr>
          <a:r>
            <a:rPr lang="en-US" sz="4700" b="1" kern="1200" dirty="0"/>
            <a:t>Federal-State Shared Savings</a:t>
          </a:r>
          <a:endParaRPr lang="en-US" sz="4700" kern="1200" dirty="0"/>
        </a:p>
      </dsp:txBody>
      <dsp:txXfrm>
        <a:off x="55030" y="88351"/>
        <a:ext cx="8271940" cy="1017235"/>
      </dsp:txXfrm>
    </dsp:sp>
    <dsp:sp modelId="{B8B8D903-5B68-4A60-B696-95C723CEB9AD}">
      <dsp:nvSpPr>
        <dsp:cNvPr id="0" name=""/>
        <dsp:cNvSpPr/>
      </dsp:nvSpPr>
      <dsp:spPr>
        <a:xfrm>
          <a:off x="0" y="1160616"/>
          <a:ext cx="8382000" cy="21890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129" tIns="59690" rIns="334264" bIns="59690" numCol="1" spcCol="1270" anchor="t" anchorCtr="0">
          <a:noAutofit/>
        </a:bodyPr>
        <a:lstStyle/>
        <a:p>
          <a:pPr marL="285750" lvl="1" indent="-285750" algn="l" defTabSz="1644650" rtl="0">
            <a:lnSpc>
              <a:spcPct val="90000"/>
            </a:lnSpc>
            <a:spcBef>
              <a:spcPct val="0"/>
            </a:spcBef>
            <a:spcAft>
              <a:spcPct val="20000"/>
            </a:spcAft>
            <a:buChar char="•"/>
          </a:pPr>
          <a:r>
            <a:rPr lang="en-US" sz="3700" kern="1200" dirty="0"/>
            <a:t>One all-day stakeholder meeting for the Department to present the savings model and solicit input from a broad, impacted stakeholder group </a:t>
          </a:r>
        </a:p>
      </dsp:txBody>
      <dsp:txXfrm>
        <a:off x="0" y="1160616"/>
        <a:ext cx="8382000" cy="218902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D4A29D-908F-4A21-BE50-807B3EBC2A1C}">
      <dsp:nvSpPr>
        <dsp:cNvPr id="0" name=""/>
        <dsp:cNvSpPr/>
      </dsp:nvSpPr>
      <dsp:spPr>
        <a:xfrm>
          <a:off x="0" y="0"/>
          <a:ext cx="8229600" cy="517587"/>
        </a:xfrm>
        <a:prstGeom prst="roundRect">
          <a:avLst/>
        </a:prstGeom>
        <a:solidFill>
          <a:schemeClr val="bg2">
            <a:lumMod val="40000"/>
            <a:lumOff val="6000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US" sz="2400" b="1" kern="1200" dirty="0"/>
            <a:t>Medicaid-Funded Shelter</a:t>
          </a:r>
        </a:p>
      </dsp:txBody>
      <dsp:txXfrm>
        <a:off x="25267" y="25267"/>
        <a:ext cx="8179066" cy="467053"/>
      </dsp:txXfrm>
    </dsp:sp>
    <dsp:sp modelId="{BB88FB80-41F5-4779-B7C5-2FB8F0FE7D58}">
      <dsp:nvSpPr>
        <dsp:cNvPr id="0" name=""/>
        <dsp:cNvSpPr/>
      </dsp:nvSpPr>
      <dsp:spPr>
        <a:xfrm>
          <a:off x="0" y="519567"/>
          <a:ext cx="8229600" cy="40044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40640" rIns="227584" bIns="40640" numCol="1" spcCol="1270" anchor="t" anchorCtr="0">
          <a:noAutofit/>
        </a:bodyPr>
        <a:lstStyle/>
        <a:p>
          <a:pPr marL="285750" lvl="1" indent="-285750" algn="l" defTabSz="1422400" rtl="0">
            <a:lnSpc>
              <a:spcPct val="90000"/>
            </a:lnSpc>
            <a:spcBef>
              <a:spcPct val="0"/>
            </a:spcBef>
            <a:spcAft>
              <a:spcPct val="20000"/>
            </a:spcAft>
            <a:buChar char="•"/>
          </a:pPr>
          <a:r>
            <a:rPr lang="en-US" sz="3200" kern="1200" dirty="0"/>
            <a:t>Four targeted workgroup sessions</a:t>
          </a:r>
        </a:p>
        <a:p>
          <a:pPr marL="285750" lvl="1" indent="-285750" algn="l" defTabSz="1422400" rtl="0">
            <a:lnSpc>
              <a:spcPct val="90000"/>
            </a:lnSpc>
            <a:spcBef>
              <a:spcPct val="0"/>
            </a:spcBef>
            <a:spcAft>
              <a:spcPct val="20000"/>
            </a:spcAft>
            <a:buChar char="•"/>
          </a:pPr>
          <a:r>
            <a:rPr lang="en-US" sz="3200" kern="1200" dirty="0"/>
            <a:t>Meeting 1: Kick-off to establish evidence, best practices, other states’ experiences</a:t>
          </a:r>
        </a:p>
        <a:p>
          <a:pPr marL="285750" lvl="1" indent="-285750" algn="l" defTabSz="1422400" rtl="0">
            <a:lnSpc>
              <a:spcPct val="90000"/>
            </a:lnSpc>
            <a:spcBef>
              <a:spcPct val="0"/>
            </a:spcBef>
            <a:spcAft>
              <a:spcPct val="20000"/>
            </a:spcAft>
            <a:buChar char="•"/>
          </a:pPr>
          <a:r>
            <a:rPr lang="en-US" sz="3200" kern="1200" dirty="0"/>
            <a:t>Meetings 2-4: identify demonstration options potentially focusing on different target populations</a:t>
          </a:r>
        </a:p>
      </dsp:txBody>
      <dsp:txXfrm>
        <a:off x="0" y="519567"/>
        <a:ext cx="8229600" cy="400441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53E4B8-42E0-48FB-8017-99B012FF166A}">
      <dsp:nvSpPr>
        <dsp:cNvPr id="0" name=""/>
        <dsp:cNvSpPr/>
      </dsp:nvSpPr>
      <dsp:spPr>
        <a:xfrm>
          <a:off x="0" y="650743"/>
          <a:ext cx="3498633" cy="3001962"/>
        </a:xfrm>
        <a:prstGeom prst="roundRect">
          <a:avLst>
            <a:gd name="adj" fmla="val 10000"/>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rtl="0">
            <a:lnSpc>
              <a:spcPct val="90000"/>
            </a:lnSpc>
            <a:spcBef>
              <a:spcPct val="0"/>
            </a:spcBef>
            <a:spcAft>
              <a:spcPct val="35000"/>
            </a:spcAft>
            <a:buNone/>
          </a:pPr>
          <a:r>
            <a:rPr lang="en-US" sz="1900" kern="1200" dirty="0"/>
            <a:t>DHCS is seeking funding support for stakeholder process and technical assistance from </a:t>
          </a:r>
        </a:p>
        <a:p>
          <a:pPr marL="0" lvl="0" indent="0" algn="ctr" defTabSz="844550" rtl="0">
            <a:lnSpc>
              <a:spcPct val="90000"/>
            </a:lnSpc>
            <a:spcBef>
              <a:spcPct val="0"/>
            </a:spcBef>
            <a:spcAft>
              <a:spcPct val="35000"/>
            </a:spcAft>
            <a:buNone/>
          </a:pPr>
          <a:r>
            <a:rPr lang="en-US" sz="1900" kern="1200" dirty="0"/>
            <a:t>The Blue Shield of California Foundation, </a:t>
          </a:r>
        </a:p>
        <a:p>
          <a:pPr marL="0" lvl="0" indent="0" algn="ctr" defTabSz="844550" rtl="0">
            <a:lnSpc>
              <a:spcPct val="90000"/>
            </a:lnSpc>
            <a:spcBef>
              <a:spcPct val="0"/>
            </a:spcBef>
            <a:spcAft>
              <a:spcPct val="35000"/>
            </a:spcAft>
            <a:buNone/>
          </a:pPr>
          <a:r>
            <a:rPr lang="en-US" sz="1900" kern="1200" dirty="0"/>
            <a:t>the California Endowment, and </a:t>
          </a:r>
        </a:p>
        <a:p>
          <a:pPr marL="0" lvl="0" indent="0" algn="ctr" defTabSz="844550" rtl="0">
            <a:lnSpc>
              <a:spcPct val="90000"/>
            </a:lnSpc>
            <a:spcBef>
              <a:spcPct val="0"/>
            </a:spcBef>
            <a:spcAft>
              <a:spcPct val="35000"/>
            </a:spcAft>
            <a:buNone/>
          </a:pPr>
          <a:r>
            <a:rPr lang="en-US" sz="1900" kern="1200" dirty="0"/>
            <a:t>the California Health Care Foundation</a:t>
          </a:r>
        </a:p>
      </dsp:txBody>
      <dsp:txXfrm>
        <a:off x="87924" y="738667"/>
        <a:ext cx="3322785" cy="2826114"/>
      </dsp:txXfrm>
    </dsp:sp>
    <dsp:sp modelId="{56858C62-1840-4776-BBFC-7A36C93CE036}">
      <dsp:nvSpPr>
        <dsp:cNvPr id="0" name=""/>
        <dsp:cNvSpPr/>
      </dsp:nvSpPr>
      <dsp:spPr>
        <a:xfrm rot="19072803">
          <a:off x="3216681" y="1392262"/>
          <a:ext cx="2183487" cy="54492"/>
        </a:xfrm>
        <a:custGeom>
          <a:avLst/>
          <a:gdLst/>
          <a:ahLst/>
          <a:cxnLst/>
          <a:rect l="0" t="0" r="0" b="0"/>
          <a:pathLst>
            <a:path>
              <a:moveTo>
                <a:pt x="0" y="27246"/>
              </a:moveTo>
              <a:lnTo>
                <a:pt x="2183487" y="27246"/>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a:off x="4253838" y="1364921"/>
        <a:ext cx="109174" cy="109174"/>
      </dsp:txXfrm>
    </dsp:sp>
    <dsp:sp modelId="{09F4FA0A-4869-4327-B573-9247A9D478E3}">
      <dsp:nvSpPr>
        <dsp:cNvPr id="0" name=""/>
        <dsp:cNvSpPr/>
      </dsp:nvSpPr>
      <dsp:spPr>
        <a:xfrm>
          <a:off x="5118217" y="2209"/>
          <a:ext cx="2720434" cy="1370164"/>
        </a:xfrm>
        <a:prstGeom prst="roundRect">
          <a:avLst>
            <a:gd name="adj" fmla="val 10000"/>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rtl="0">
            <a:lnSpc>
              <a:spcPct val="90000"/>
            </a:lnSpc>
            <a:spcBef>
              <a:spcPct val="0"/>
            </a:spcBef>
            <a:spcAft>
              <a:spcPct val="35000"/>
            </a:spcAft>
            <a:buNone/>
          </a:pPr>
          <a:r>
            <a:rPr lang="en-US" sz="1900" kern="1200" dirty="0"/>
            <a:t>Stakeholder workgroup efforts</a:t>
          </a:r>
        </a:p>
      </dsp:txBody>
      <dsp:txXfrm>
        <a:off x="5158348" y="42340"/>
        <a:ext cx="2640172" cy="1289902"/>
      </dsp:txXfrm>
    </dsp:sp>
    <dsp:sp modelId="{45B1A57C-22BF-47E7-BD8B-B1CBBE5D3C15}">
      <dsp:nvSpPr>
        <dsp:cNvPr id="0" name=""/>
        <dsp:cNvSpPr/>
      </dsp:nvSpPr>
      <dsp:spPr>
        <a:xfrm rot="235786">
          <a:off x="3496724" y="2180106"/>
          <a:ext cx="1623401" cy="54492"/>
        </a:xfrm>
        <a:custGeom>
          <a:avLst/>
          <a:gdLst/>
          <a:ahLst/>
          <a:cxnLst/>
          <a:rect l="0" t="0" r="0" b="0"/>
          <a:pathLst>
            <a:path>
              <a:moveTo>
                <a:pt x="0" y="27246"/>
              </a:moveTo>
              <a:lnTo>
                <a:pt x="1623401" y="27246"/>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267840" y="2166767"/>
        <a:ext cx="81170" cy="81170"/>
      </dsp:txXfrm>
    </dsp:sp>
    <dsp:sp modelId="{4ABCA4CE-0780-4FD6-9942-3504DF8C81D7}">
      <dsp:nvSpPr>
        <dsp:cNvPr id="0" name=""/>
        <dsp:cNvSpPr/>
      </dsp:nvSpPr>
      <dsp:spPr>
        <a:xfrm>
          <a:off x="5118217" y="1577899"/>
          <a:ext cx="2740329" cy="1370164"/>
        </a:xfrm>
        <a:prstGeom prst="roundRect">
          <a:avLst>
            <a:gd name="adj" fmla="val 10000"/>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rtl="0">
            <a:lnSpc>
              <a:spcPct val="90000"/>
            </a:lnSpc>
            <a:spcBef>
              <a:spcPct val="0"/>
            </a:spcBef>
            <a:spcAft>
              <a:spcPct val="35000"/>
            </a:spcAft>
            <a:buNone/>
          </a:pPr>
          <a:r>
            <a:rPr lang="en-US" sz="1900" kern="1200" dirty="0"/>
            <a:t>Technical assistance on concept development including linkage to subject matter experts</a:t>
          </a:r>
        </a:p>
      </dsp:txBody>
      <dsp:txXfrm>
        <a:off x="5158348" y="1618030"/>
        <a:ext cx="2660067" cy="1289902"/>
      </dsp:txXfrm>
    </dsp:sp>
    <dsp:sp modelId="{1D7955B9-353A-4985-A838-D37250A75D79}">
      <dsp:nvSpPr>
        <dsp:cNvPr id="0" name=""/>
        <dsp:cNvSpPr/>
      </dsp:nvSpPr>
      <dsp:spPr>
        <a:xfrm rot="2770025">
          <a:off x="3139147" y="2967951"/>
          <a:ext cx="2338555" cy="54492"/>
        </a:xfrm>
        <a:custGeom>
          <a:avLst/>
          <a:gdLst/>
          <a:ahLst/>
          <a:cxnLst/>
          <a:rect l="0" t="0" r="0" b="0"/>
          <a:pathLst>
            <a:path>
              <a:moveTo>
                <a:pt x="0" y="27246"/>
              </a:moveTo>
              <a:lnTo>
                <a:pt x="2338555" y="27246"/>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a:off x="4249961" y="2936733"/>
        <a:ext cx="116927" cy="116927"/>
      </dsp:txXfrm>
    </dsp:sp>
    <dsp:sp modelId="{8C3A72C1-408B-48E5-B483-FDB69BCF6BE5}">
      <dsp:nvSpPr>
        <dsp:cNvPr id="0" name=""/>
        <dsp:cNvSpPr/>
      </dsp:nvSpPr>
      <dsp:spPr>
        <a:xfrm>
          <a:off x="5118217" y="3153588"/>
          <a:ext cx="2740329" cy="1370164"/>
        </a:xfrm>
        <a:prstGeom prst="roundRect">
          <a:avLst>
            <a:gd name="adj" fmla="val 10000"/>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rtl="0">
            <a:lnSpc>
              <a:spcPct val="90000"/>
            </a:lnSpc>
            <a:spcBef>
              <a:spcPct val="0"/>
            </a:spcBef>
            <a:spcAft>
              <a:spcPct val="35000"/>
            </a:spcAft>
            <a:buNone/>
          </a:pPr>
          <a:r>
            <a:rPr lang="en-US" sz="1900" kern="1200" dirty="0"/>
            <a:t>Development of Special Terms and Conditions (STCs)</a:t>
          </a:r>
        </a:p>
      </dsp:txBody>
      <dsp:txXfrm>
        <a:off x="5158348" y="3193719"/>
        <a:ext cx="2660067" cy="128990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86D268-6EB2-4A8D-9183-FA27FDF9F8EE}">
      <dsp:nvSpPr>
        <dsp:cNvPr id="0" name=""/>
        <dsp:cNvSpPr/>
      </dsp:nvSpPr>
      <dsp:spPr>
        <a:xfrm rot="5400000">
          <a:off x="-204602" y="209100"/>
          <a:ext cx="1364015" cy="954811"/>
        </a:xfrm>
        <a:prstGeom prst="chevron">
          <a:avLst/>
        </a:prstGeom>
        <a:solidFill>
          <a:schemeClr val="accent6">
            <a:shade val="50000"/>
            <a:hueOff val="0"/>
            <a:satOff val="0"/>
            <a:lumOff val="0"/>
            <a:alphaOff val="0"/>
          </a:schemeClr>
        </a:solidFill>
        <a:ln w="25400" cap="flat" cmpd="sng" algn="ctr">
          <a:solidFill>
            <a:schemeClr val="accent6">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chemeClr val="bg1"/>
              </a:solidFill>
            </a:rPr>
            <a:t>Summer 2014</a:t>
          </a:r>
        </a:p>
      </dsp:txBody>
      <dsp:txXfrm rot="-5400000">
        <a:off x="1" y="481904"/>
        <a:ext cx="954811" cy="409204"/>
      </dsp:txXfrm>
    </dsp:sp>
    <dsp:sp modelId="{38BACAD4-C6D8-4127-99AA-CC8F5A830582}">
      <dsp:nvSpPr>
        <dsp:cNvPr id="0" name=""/>
        <dsp:cNvSpPr/>
      </dsp:nvSpPr>
      <dsp:spPr>
        <a:xfrm rot="5400000">
          <a:off x="3691467" y="-2732157"/>
          <a:ext cx="887076" cy="6360388"/>
        </a:xfrm>
        <a:prstGeom prst="round2SameRect">
          <a:avLst/>
        </a:prstGeom>
        <a:solidFill>
          <a:schemeClr val="lt1">
            <a:alpha val="90000"/>
            <a:hueOff val="0"/>
            <a:satOff val="0"/>
            <a:lumOff val="0"/>
            <a:alphaOff val="0"/>
          </a:schemeClr>
        </a:solidFill>
        <a:ln w="25400" cap="flat" cmpd="sng" algn="ctr">
          <a:solidFill>
            <a:schemeClr val="accent6">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July 25, 2014: Webinar on initial DHCS concept paper</a:t>
          </a:r>
        </a:p>
        <a:p>
          <a:pPr marL="171450" lvl="1" indent="-171450" algn="l" defTabSz="800100">
            <a:lnSpc>
              <a:spcPct val="90000"/>
            </a:lnSpc>
            <a:spcBef>
              <a:spcPct val="0"/>
            </a:spcBef>
            <a:spcAft>
              <a:spcPct val="15000"/>
            </a:spcAft>
            <a:buChar char="•"/>
          </a:pPr>
          <a:r>
            <a:rPr lang="en-US" sz="1800" kern="1200" dirty="0"/>
            <a:t>Solicit input on Waiver concepts and stakeholder process</a:t>
          </a:r>
        </a:p>
      </dsp:txBody>
      <dsp:txXfrm rot="-5400000">
        <a:off x="954812" y="47801"/>
        <a:ext cx="6317085" cy="800470"/>
      </dsp:txXfrm>
    </dsp:sp>
    <dsp:sp modelId="{2D8D2C2E-C9AD-4640-801F-10439163E08D}">
      <dsp:nvSpPr>
        <dsp:cNvPr id="0" name=""/>
        <dsp:cNvSpPr/>
      </dsp:nvSpPr>
      <dsp:spPr>
        <a:xfrm rot="5400000">
          <a:off x="-204602" y="1427829"/>
          <a:ext cx="1364015" cy="954811"/>
        </a:xfrm>
        <a:prstGeom prst="chevron">
          <a:avLst/>
        </a:prstGeom>
        <a:solidFill>
          <a:schemeClr val="accent6">
            <a:shade val="50000"/>
            <a:hueOff val="-81258"/>
            <a:satOff val="2216"/>
            <a:lumOff val="19003"/>
            <a:alphaOff val="0"/>
          </a:schemeClr>
        </a:solidFill>
        <a:ln w="25400" cap="flat" cmpd="sng" algn="ctr">
          <a:solidFill>
            <a:schemeClr val="accent6">
              <a:shade val="50000"/>
              <a:hueOff val="-81258"/>
              <a:satOff val="2216"/>
              <a:lumOff val="1900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t>             </a:t>
          </a:r>
          <a:r>
            <a:rPr lang="en-US" sz="1600" b="1" kern="1200" dirty="0">
              <a:solidFill>
                <a:schemeClr val="tx1"/>
              </a:solidFill>
            </a:rPr>
            <a:t>Fall/ </a:t>
          </a:r>
          <a:r>
            <a:rPr lang="en-US" sz="1800" b="1" kern="1200" dirty="0">
              <a:solidFill>
                <a:schemeClr val="tx1"/>
              </a:solidFill>
            </a:rPr>
            <a:t>Winter</a:t>
          </a:r>
          <a:r>
            <a:rPr lang="en-US" sz="1600" b="1" kern="1200" dirty="0">
              <a:solidFill>
                <a:schemeClr val="tx1"/>
              </a:solidFill>
            </a:rPr>
            <a:t> 2014</a:t>
          </a:r>
        </a:p>
      </dsp:txBody>
      <dsp:txXfrm rot="-5400000">
        <a:off x="1" y="1700633"/>
        <a:ext cx="954811" cy="409204"/>
      </dsp:txXfrm>
    </dsp:sp>
    <dsp:sp modelId="{CEDB7A8D-B6B4-4604-A8F4-7F972B595E30}">
      <dsp:nvSpPr>
        <dsp:cNvPr id="0" name=""/>
        <dsp:cNvSpPr/>
      </dsp:nvSpPr>
      <dsp:spPr>
        <a:xfrm rot="5400000">
          <a:off x="3691700" y="-1513661"/>
          <a:ext cx="886610" cy="6360388"/>
        </a:xfrm>
        <a:prstGeom prst="round2SameRect">
          <a:avLst/>
        </a:prstGeom>
        <a:solidFill>
          <a:schemeClr val="lt1">
            <a:alpha val="90000"/>
            <a:hueOff val="0"/>
            <a:satOff val="0"/>
            <a:lumOff val="0"/>
            <a:alphaOff val="0"/>
          </a:schemeClr>
        </a:solidFill>
        <a:ln w="25400" cap="flat" cmpd="sng" algn="ctr">
          <a:solidFill>
            <a:schemeClr val="accent6">
              <a:shade val="50000"/>
              <a:hueOff val="-81258"/>
              <a:satOff val="2216"/>
              <a:lumOff val="1900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Stakeholder discussions and concept development</a:t>
          </a:r>
        </a:p>
      </dsp:txBody>
      <dsp:txXfrm rot="-5400000">
        <a:off x="954812" y="1266508"/>
        <a:ext cx="6317107" cy="800048"/>
      </dsp:txXfrm>
    </dsp:sp>
    <dsp:sp modelId="{41C4E1D9-1B7B-40D6-ABED-CACA2670FFBB}">
      <dsp:nvSpPr>
        <dsp:cNvPr id="0" name=""/>
        <dsp:cNvSpPr/>
      </dsp:nvSpPr>
      <dsp:spPr>
        <a:xfrm rot="5400000">
          <a:off x="-204602" y="2642998"/>
          <a:ext cx="1364015" cy="954811"/>
        </a:xfrm>
        <a:prstGeom prst="chevron">
          <a:avLst/>
        </a:prstGeom>
        <a:solidFill>
          <a:schemeClr val="accent6">
            <a:shade val="50000"/>
            <a:hueOff val="-162515"/>
            <a:satOff val="4432"/>
            <a:lumOff val="38006"/>
            <a:alphaOff val="0"/>
          </a:schemeClr>
        </a:solidFill>
        <a:ln w="25400" cap="flat" cmpd="sng" algn="ctr">
          <a:solidFill>
            <a:schemeClr val="accent6">
              <a:shade val="50000"/>
              <a:hueOff val="-162515"/>
              <a:satOff val="4432"/>
              <a:lumOff val="3800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tx1"/>
              </a:solidFill>
            </a:rPr>
            <a:t>         Winter / Spring </a:t>
          </a:r>
          <a:r>
            <a:rPr lang="en-US" sz="1800" b="1" kern="1200" dirty="0">
              <a:solidFill>
                <a:schemeClr val="tx1"/>
              </a:solidFill>
            </a:rPr>
            <a:t>2015</a:t>
          </a:r>
        </a:p>
      </dsp:txBody>
      <dsp:txXfrm rot="-5400000">
        <a:off x="1" y="2915802"/>
        <a:ext cx="954811" cy="409204"/>
      </dsp:txXfrm>
    </dsp:sp>
    <dsp:sp modelId="{95179D3A-F86C-47DC-9F31-DC92B9130408}">
      <dsp:nvSpPr>
        <dsp:cNvPr id="0" name=""/>
        <dsp:cNvSpPr/>
      </dsp:nvSpPr>
      <dsp:spPr>
        <a:xfrm rot="5400000">
          <a:off x="3691700" y="-294932"/>
          <a:ext cx="886610" cy="6360388"/>
        </a:xfrm>
        <a:prstGeom prst="round2SameRect">
          <a:avLst/>
        </a:prstGeom>
        <a:solidFill>
          <a:schemeClr val="lt1">
            <a:alpha val="90000"/>
            <a:hueOff val="0"/>
            <a:satOff val="0"/>
            <a:lumOff val="0"/>
            <a:alphaOff val="0"/>
          </a:schemeClr>
        </a:solidFill>
        <a:ln w="25400" cap="flat" cmpd="sng" algn="ctr">
          <a:solidFill>
            <a:schemeClr val="accent6">
              <a:shade val="50000"/>
              <a:hueOff val="-162515"/>
              <a:satOff val="4432"/>
              <a:lumOff val="3800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Submission of Waiver renewal to CMS anticipated for February 2015 </a:t>
          </a:r>
        </a:p>
      </dsp:txBody>
      <dsp:txXfrm rot="-5400000">
        <a:off x="954812" y="2485237"/>
        <a:ext cx="6317107" cy="800048"/>
      </dsp:txXfrm>
    </dsp:sp>
    <dsp:sp modelId="{44CB8BCD-401E-44E1-B15B-A5EC9C91B04C}">
      <dsp:nvSpPr>
        <dsp:cNvPr id="0" name=""/>
        <dsp:cNvSpPr/>
      </dsp:nvSpPr>
      <dsp:spPr>
        <a:xfrm rot="5400000">
          <a:off x="-204602" y="3862205"/>
          <a:ext cx="1364015" cy="954811"/>
        </a:xfrm>
        <a:prstGeom prst="chevron">
          <a:avLst/>
        </a:prstGeom>
        <a:solidFill>
          <a:schemeClr val="accent6">
            <a:shade val="50000"/>
            <a:hueOff val="-81258"/>
            <a:satOff val="2216"/>
            <a:lumOff val="19003"/>
            <a:alphaOff val="0"/>
          </a:schemeClr>
        </a:solidFill>
        <a:ln w="25400" cap="flat" cmpd="sng" algn="ctr">
          <a:solidFill>
            <a:schemeClr val="accent6">
              <a:shade val="50000"/>
              <a:hueOff val="-81258"/>
              <a:satOff val="2216"/>
              <a:lumOff val="1900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kern="1200" dirty="0"/>
            <a:t>Spring/ Fall 2015</a:t>
          </a:r>
        </a:p>
      </dsp:txBody>
      <dsp:txXfrm rot="-5400000">
        <a:off x="1" y="4135009"/>
        <a:ext cx="954811" cy="409204"/>
      </dsp:txXfrm>
    </dsp:sp>
    <dsp:sp modelId="{14E7F076-46E0-4DC1-B5B3-DB90E953608F}">
      <dsp:nvSpPr>
        <dsp:cNvPr id="0" name=""/>
        <dsp:cNvSpPr/>
      </dsp:nvSpPr>
      <dsp:spPr>
        <a:xfrm rot="5400000">
          <a:off x="3691700" y="923796"/>
          <a:ext cx="886610" cy="6360388"/>
        </a:xfrm>
        <a:prstGeom prst="round2SameRect">
          <a:avLst/>
        </a:prstGeom>
        <a:solidFill>
          <a:schemeClr val="lt1">
            <a:alpha val="90000"/>
            <a:hueOff val="0"/>
            <a:satOff val="0"/>
            <a:lumOff val="0"/>
            <a:alphaOff val="0"/>
          </a:schemeClr>
        </a:solidFill>
        <a:ln w="25400" cap="flat" cmpd="sng" algn="ctr">
          <a:solidFill>
            <a:schemeClr val="accent6">
              <a:shade val="50000"/>
              <a:hueOff val="-81258"/>
              <a:satOff val="2216"/>
              <a:lumOff val="1900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Development of Special Terms and Conditions (CMS)</a:t>
          </a:r>
        </a:p>
      </dsp:txBody>
      <dsp:txXfrm rot="-5400000">
        <a:off x="954812" y="3703966"/>
        <a:ext cx="6317107" cy="8000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DFF0C9-85DA-4408-967F-C6AC32470A66}">
      <dsp:nvSpPr>
        <dsp:cNvPr id="0" name=""/>
        <dsp:cNvSpPr/>
      </dsp:nvSpPr>
      <dsp:spPr>
        <a:xfrm>
          <a:off x="0" y="0"/>
          <a:ext cx="8229600" cy="0"/>
        </a:xfrm>
        <a:prstGeom prst="line">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0CAA67-6B08-4AEA-BB77-EA88ABA5ED6C}">
      <dsp:nvSpPr>
        <dsp:cNvPr id="0" name=""/>
        <dsp:cNvSpPr/>
      </dsp:nvSpPr>
      <dsp:spPr>
        <a:xfrm>
          <a:off x="0" y="0"/>
          <a:ext cx="8229600" cy="22629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rtl="0">
            <a:lnSpc>
              <a:spcPct val="90000"/>
            </a:lnSpc>
            <a:spcBef>
              <a:spcPct val="0"/>
            </a:spcBef>
            <a:spcAft>
              <a:spcPct val="35000"/>
            </a:spcAft>
            <a:buNone/>
          </a:pPr>
          <a:endParaRPr lang="en-US" sz="3500" kern="1200" dirty="0"/>
        </a:p>
        <a:p>
          <a:pPr marL="0" lvl="0" indent="0" algn="l" defTabSz="1555750" rtl="0">
            <a:lnSpc>
              <a:spcPct val="90000"/>
            </a:lnSpc>
            <a:spcBef>
              <a:spcPct val="0"/>
            </a:spcBef>
            <a:spcAft>
              <a:spcPct val="35000"/>
            </a:spcAft>
            <a:buNone/>
          </a:pPr>
          <a:r>
            <a:rPr lang="en-US" sz="3200" kern="1200" dirty="0"/>
            <a:t>Current Waiver demonstration sunsets October 31, 2015</a:t>
          </a:r>
        </a:p>
      </dsp:txBody>
      <dsp:txXfrm>
        <a:off x="0" y="0"/>
        <a:ext cx="8229600" cy="2262981"/>
      </dsp:txXfrm>
    </dsp:sp>
    <dsp:sp modelId="{A527C248-A555-4404-8C3F-05AE554ABE2D}">
      <dsp:nvSpPr>
        <dsp:cNvPr id="0" name=""/>
        <dsp:cNvSpPr/>
      </dsp:nvSpPr>
      <dsp:spPr>
        <a:xfrm>
          <a:off x="0" y="2262981"/>
          <a:ext cx="8229600" cy="0"/>
        </a:xfrm>
        <a:prstGeom prst="line">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685599-E480-4F49-9FA9-03B32EA50598}">
      <dsp:nvSpPr>
        <dsp:cNvPr id="0" name=""/>
        <dsp:cNvSpPr/>
      </dsp:nvSpPr>
      <dsp:spPr>
        <a:xfrm>
          <a:off x="0" y="2262981"/>
          <a:ext cx="8229600" cy="22629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rtl="0">
            <a:lnSpc>
              <a:spcPct val="90000"/>
            </a:lnSpc>
            <a:spcBef>
              <a:spcPct val="0"/>
            </a:spcBef>
            <a:spcAft>
              <a:spcPct val="35000"/>
            </a:spcAft>
            <a:buNone/>
          </a:pPr>
          <a:r>
            <a:rPr lang="en-US" sz="3200" kern="1200" dirty="0"/>
            <a:t>Waiver renewal request must be submitted to the Centers for Medicare and Medicaid Services (CMS) at lest 6 months before the end of the current Demonstration</a:t>
          </a:r>
        </a:p>
      </dsp:txBody>
      <dsp:txXfrm>
        <a:off x="0" y="2262981"/>
        <a:ext cx="8229600" cy="226298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36962F-BB73-488D-A8BF-F1D4FE326471}">
      <dsp:nvSpPr>
        <dsp:cNvPr id="0" name=""/>
        <dsp:cNvSpPr/>
      </dsp:nvSpPr>
      <dsp:spPr>
        <a:xfrm>
          <a:off x="0" y="2269"/>
          <a:ext cx="7467600" cy="0"/>
        </a:xfrm>
        <a:prstGeom prst="line">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6B9FE9E-C75D-486F-9AB6-D6835584E338}">
      <dsp:nvSpPr>
        <dsp:cNvPr id="0" name=""/>
        <dsp:cNvSpPr/>
      </dsp:nvSpPr>
      <dsp:spPr>
        <a:xfrm>
          <a:off x="0" y="2269"/>
          <a:ext cx="1493520" cy="4643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Six Primary Goals</a:t>
          </a:r>
        </a:p>
      </dsp:txBody>
      <dsp:txXfrm>
        <a:off x="0" y="2269"/>
        <a:ext cx="1493520" cy="4643660"/>
      </dsp:txXfrm>
    </dsp:sp>
    <dsp:sp modelId="{622B24D3-D847-475D-9806-464AFE3765E0}">
      <dsp:nvSpPr>
        <dsp:cNvPr id="0" name=""/>
        <dsp:cNvSpPr/>
      </dsp:nvSpPr>
      <dsp:spPr>
        <a:xfrm>
          <a:off x="1605533" y="60542"/>
          <a:ext cx="5862066" cy="6671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Strengthen California’s health care safety net</a:t>
          </a:r>
        </a:p>
      </dsp:txBody>
      <dsp:txXfrm>
        <a:off x="1605533" y="60542"/>
        <a:ext cx="5862066" cy="667103"/>
      </dsp:txXfrm>
    </dsp:sp>
    <dsp:sp modelId="{544EB68B-0ED5-413C-B6FD-3042933AE1E1}">
      <dsp:nvSpPr>
        <dsp:cNvPr id="0" name=""/>
        <dsp:cNvSpPr/>
      </dsp:nvSpPr>
      <dsp:spPr>
        <a:xfrm>
          <a:off x="1493520" y="727645"/>
          <a:ext cx="5974080" cy="0"/>
        </a:xfrm>
        <a:prstGeom prst="line">
          <a:avLst/>
        </a:prstGeom>
        <a:solidFill>
          <a:schemeClr val="accent6">
            <a:hueOff val="0"/>
            <a:satOff val="0"/>
            <a:lumOff val="0"/>
            <a:alphaOff val="0"/>
          </a:schemeClr>
        </a:solidFill>
        <a:ln w="25400" cap="flat" cmpd="sng" algn="ctr">
          <a:solidFill>
            <a:schemeClr val="accent6">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EA8E815-C4CD-4B23-83E6-C163E261F312}">
      <dsp:nvSpPr>
        <dsp:cNvPr id="0" name=""/>
        <dsp:cNvSpPr/>
      </dsp:nvSpPr>
      <dsp:spPr>
        <a:xfrm>
          <a:off x="1605533" y="785918"/>
          <a:ext cx="5862066" cy="7090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Maximize opportunities to reduce the number of uninsured individuals</a:t>
          </a:r>
        </a:p>
      </dsp:txBody>
      <dsp:txXfrm>
        <a:off x="1605533" y="785918"/>
        <a:ext cx="5862066" cy="709048"/>
      </dsp:txXfrm>
    </dsp:sp>
    <dsp:sp modelId="{F38CEB79-4FD7-434A-96B4-0465FCA5D4D9}">
      <dsp:nvSpPr>
        <dsp:cNvPr id="0" name=""/>
        <dsp:cNvSpPr/>
      </dsp:nvSpPr>
      <dsp:spPr>
        <a:xfrm>
          <a:off x="1493520" y="1494966"/>
          <a:ext cx="5974080" cy="0"/>
        </a:xfrm>
        <a:prstGeom prst="line">
          <a:avLst/>
        </a:prstGeom>
        <a:solidFill>
          <a:schemeClr val="accent6">
            <a:hueOff val="0"/>
            <a:satOff val="0"/>
            <a:lumOff val="0"/>
            <a:alphaOff val="0"/>
          </a:schemeClr>
        </a:solidFill>
        <a:ln w="25400" cap="flat" cmpd="sng" algn="ctr">
          <a:solidFill>
            <a:schemeClr val="accent6">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4292CEA-8467-4360-AB8E-B737AF059A4F}">
      <dsp:nvSpPr>
        <dsp:cNvPr id="0" name=""/>
        <dsp:cNvSpPr/>
      </dsp:nvSpPr>
      <dsp:spPr>
        <a:xfrm>
          <a:off x="1605533" y="1553238"/>
          <a:ext cx="5862066" cy="1021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Optimize opportunities to increase federal financial participation and maximize financial resources to address uncompensated care</a:t>
          </a:r>
        </a:p>
      </dsp:txBody>
      <dsp:txXfrm>
        <a:off x="1605533" y="1553238"/>
        <a:ext cx="5862066" cy="1021062"/>
      </dsp:txXfrm>
    </dsp:sp>
    <dsp:sp modelId="{38F1DD54-D29D-45FB-BD9A-B34C57E62040}">
      <dsp:nvSpPr>
        <dsp:cNvPr id="0" name=""/>
        <dsp:cNvSpPr/>
      </dsp:nvSpPr>
      <dsp:spPr>
        <a:xfrm>
          <a:off x="1493520" y="2574301"/>
          <a:ext cx="5974080" cy="0"/>
        </a:xfrm>
        <a:prstGeom prst="line">
          <a:avLst/>
        </a:prstGeom>
        <a:solidFill>
          <a:schemeClr val="accent6">
            <a:hueOff val="0"/>
            <a:satOff val="0"/>
            <a:lumOff val="0"/>
            <a:alphaOff val="0"/>
          </a:schemeClr>
        </a:solidFill>
        <a:ln w="25400" cap="flat" cmpd="sng" algn="ctr">
          <a:solidFill>
            <a:schemeClr val="accent6">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17524A8-15D8-4BE7-885C-4EFEB5C96D3E}">
      <dsp:nvSpPr>
        <dsp:cNvPr id="0" name=""/>
        <dsp:cNvSpPr/>
      </dsp:nvSpPr>
      <dsp:spPr>
        <a:xfrm>
          <a:off x="1605533" y="2632573"/>
          <a:ext cx="5862066" cy="7209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Promote long-term, efficient, and effective use of state and local funds</a:t>
          </a:r>
        </a:p>
      </dsp:txBody>
      <dsp:txXfrm>
        <a:off x="1605533" y="2632573"/>
        <a:ext cx="5862066" cy="720924"/>
      </dsp:txXfrm>
    </dsp:sp>
    <dsp:sp modelId="{F6385366-0641-45A4-9FAF-F43130E31948}">
      <dsp:nvSpPr>
        <dsp:cNvPr id="0" name=""/>
        <dsp:cNvSpPr/>
      </dsp:nvSpPr>
      <dsp:spPr>
        <a:xfrm>
          <a:off x="1493520" y="3353497"/>
          <a:ext cx="5974080" cy="0"/>
        </a:xfrm>
        <a:prstGeom prst="line">
          <a:avLst/>
        </a:prstGeom>
        <a:solidFill>
          <a:schemeClr val="accent6">
            <a:hueOff val="0"/>
            <a:satOff val="0"/>
            <a:lumOff val="0"/>
            <a:alphaOff val="0"/>
          </a:schemeClr>
        </a:solidFill>
        <a:ln w="25400" cap="flat" cmpd="sng" algn="ctr">
          <a:solidFill>
            <a:schemeClr val="accent6">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BBD9CBA-93CD-419D-B2DD-458B65092969}">
      <dsp:nvSpPr>
        <dsp:cNvPr id="0" name=""/>
        <dsp:cNvSpPr/>
      </dsp:nvSpPr>
      <dsp:spPr>
        <a:xfrm>
          <a:off x="1605533" y="3411770"/>
          <a:ext cx="5862066" cy="552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Improve health care quality and outcomes</a:t>
          </a:r>
        </a:p>
      </dsp:txBody>
      <dsp:txXfrm>
        <a:off x="1605533" y="3411770"/>
        <a:ext cx="5862066" cy="552353"/>
      </dsp:txXfrm>
    </dsp:sp>
    <dsp:sp modelId="{0126E2BC-3239-4422-BE61-CF6D7E1303B6}">
      <dsp:nvSpPr>
        <dsp:cNvPr id="0" name=""/>
        <dsp:cNvSpPr/>
      </dsp:nvSpPr>
      <dsp:spPr>
        <a:xfrm>
          <a:off x="1493520" y="3964123"/>
          <a:ext cx="5974080" cy="0"/>
        </a:xfrm>
        <a:prstGeom prst="line">
          <a:avLst/>
        </a:prstGeom>
        <a:solidFill>
          <a:schemeClr val="accent6">
            <a:hueOff val="0"/>
            <a:satOff val="0"/>
            <a:lumOff val="0"/>
            <a:alphaOff val="0"/>
          </a:schemeClr>
        </a:solidFill>
        <a:ln w="25400" cap="flat" cmpd="sng" algn="ctr">
          <a:solidFill>
            <a:schemeClr val="accent6">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041CB39-8F96-4218-943F-8BB32ABB79DF}">
      <dsp:nvSpPr>
        <dsp:cNvPr id="0" name=""/>
        <dsp:cNvSpPr/>
      </dsp:nvSpPr>
      <dsp:spPr>
        <a:xfrm>
          <a:off x="1605533" y="4022396"/>
          <a:ext cx="5862066" cy="5573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Promote home-and community-based care</a:t>
          </a:r>
        </a:p>
      </dsp:txBody>
      <dsp:txXfrm>
        <a:off x="1605533" y="4022396"/>
        <a:ext cx="5862066" cy="557341"/>
      </dsp:txXfrm>
    </dsp:sp>
    <dsp:sp modelId="{BA8AD577-D5F0-4205-920E-DA29B1E51EF8}">
      <dsp:nvSpPr>
        <dsp:cNvPr id="0" name=""/>
        <dsp:cNvSpPr/>
      </dsp:nvSpPr>
      <dsp:spPr>
        <a:xfrm>
          <a:off x="1493520" y="4579737"/>
          <a:ext cx="5974080" cy="0"/>
        </a:xfrm>
        <a:prstGeom prst="line">
          <a:avLst/>
        </a:prstGeom>
        <a:solidFill>
          <a:schemeClr val="accent6">
            <a:hueOff val="0"/>
            <a:satOff val="0"/>
            <a:lumOff val="0"/>
            <a:alphaOff val="0"/>
          </a:schemeClr>
        </a:solidFill>
        <a:ln w="25400" cap="flat" cmpd="sng" algn="ctr">
          <a:solidFill>
            <a:schemeClr val="accent6">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35F57E-3BF4-4146-9C15-EDCA51FF31DA}">
      <dsp:nvSpPr>
        <dsp:cNvPr id="0" name=""/>
        <dsp:cNvSpPr/>
      </dsp:nvSpPr>
      <dsp:spPr>
        <a:xfrm>
          <a:off x="2737200" y="788"/>
          <a:ext cx="3060000" cy="33277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kern="1200" dirty="0"/>
            <a:t>Low Income Health Program (LIHP)</a:t>
          </a:r>
        </a:p>
      </dsp:txBody>
      <dsp:txXfrm>
        <a:off x="2737200" y="788"/>
        <a:ext cx="3060000" cy="332779"/>
      </dsp:txXfrm>
    </dsp:sp>
    <dsp:sp modelId="{5D9EAFF6-56EC-4A67-A42F-0D4F20EE9A76}">
      <dsp:nvSpPr>
        <dsp:cNvPr id="0" name=""/>
        <dsp:cNvSpPr/>
      </dsp:nvSpPr>
      <dsp:spPr>
        <a:xfrm>
          <a:off x="713615" y="350207"/>
          <a:ext cx="7107168" cy="33277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kern="1200" dirty="0"/>
            <a:t>Delivery System Reform Incentive Pool (DSRIP) + Category 5 HIV Transition Projects</a:t>
          </a:r>
        </a:p>
      </dsp:txBody>
      <dsp:txXfrm>
        <a:off x="713615" y="350207"/>
        <a:ext cx="7107168" cy="332779"/>
      </dsp:txXfrm>
    </dsp:sp>
    <dsp:sp modelId="{3414FE56-76F6-4100-B7DD-4B259B3548B4}">
      <dsp:nvSpPr>
        <dsp:cNvPr id="0" name=""/>
        <dsp:cNvSpPr/>
      </dsp:nvSpPr>
      <dsp:spPr>
        <a:xfrm>
          <a:off x="487199" y="699626"/>
          <a:ext cx="7560000" cy="33277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kern="1200" dirty="0"/>
            <a:t>Transition of Seniors and Persons with Disabilities (SPDs) into Mandatory Managed Care </a:t>
          </a:r>
        </a:p>
      </dsp:txBody>
      <dsp:txXfrm>
        <a:off x="487199" y="699626"/>
        <a:ext cx="7560000" cy="332779"/>
      </dsp:txXfrm>
    </dsp:sp>
    <dsp:sp modelId="{99CAD773-22FF-42B3-9CCA-A5072E3D5450}">
      <dsp:nvSpPr>
        <dsp:cNvPr id="0" name=""/>
        <dsp:cNvSpPr/>
      </dsp:nvSpPr>
      <dsp:spPr>
        <a:xfrm>
          <a:off x="2512200" y="1049044"/>
          <a:ext cx="3510000" cy="33277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kern="1200" dirty="0"/>
            <a:t>California Children’s Services (CCS) Pilots</a:t>
          </a:r>
        </a:p>
      </dsp:txBody>
      <dsp:txXfrm>
        <a:off x="2512200" y="1049044"/>
        <a:ext cx="3510000" cy="332779"/>
      </dsp:txXfrm>
    </dsp:sp>
    <dsp:sp modelId="{C5CDE416-E385-4022-B9F5-2DBEB721DD6F}">
      <dsp:nvSpPr>
        <dsp:cNvPr id="0" name=""/>
        <dsp:cNvSpPr/>
      </dsp:nvSpPr>
      <dsp:spPr>
        <a:xfrm>
          <a:off x="2497654" y="1398463"/>
          <a:ext cx="3539090" cy="33277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kern="1200" dirty="0"/>
            <a:t>Health Families Program (HFP) Transition</a:t>
          </a:r>
        </a:p>
      </dsp:txBody>
      <dsp:txXfrm>
        <a:off x="2497654" y="1398463"/>
        <a:ext cx="3539090" cy="332779"/>
      </dsp:txXfrm>
    </dsp:sp>
    <dsp:sp modelId="{1E4BDD86-066E-4719-8BF4-840F723C34FA}">
      <dsp:nvSpPr>
        <dsp:cNvPr id="0" name=""/>
        <dsp:cNvSpPr/>
      </dsp:nvSpPr>
      <dsp:spPr>
        <a:xfrm>
          <a:off x="2917200" y="1747882"/>
          <a:ext cx="2700000" cy="33277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kern="1200" dirty="0"/>
            <a:t>Rural Managed Care Expansion</a:t>
          </a:r>
        </a:p>
      </dsp:txBody>
      <dsp:txXfrm>
        <a:off x="2917200" y="1747882"/>
        <a:ext cx="2700000" cy="332779"/>
      </dsp:txXfrm>
    </dsp:sp>
    <dsp:sp modelId="{C3A669C0-5894-45A7-81A6-A9E0D7685DC5}">
      <dsp:nvSpPr>
        <dsp:cNvPr id="0" name=""/>
        <dsp:cNvSpPr/>
      </dsp:nvSpPr>
      <dsp:spPr>
        <a:xfrm>
          <a:off x="1982643" y="2097300"/>
          <a:ext cx="4569112" cy="33277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kern="1200" dirty="0"/>
            <a:t>Indian Health Services Uncompensated Care claiming</a:t>
          </a:r>
        </a:p>
      </dsp:txBody>
      <dsp:txXfrm>
        <a:off x="1982643" y="2097300"/>
        <a:ext cx="4569112" cy="332779"/>
      </dsp:txXfrm>
    </dsp:sp>
    <dsp:sp modelId="{83F25725-413D-4DD4-9272-4968690186BC}">
      <dsp:nvSpPr>
        <dsp:cNvPr id="0" name=""/>
        <dsp:cNvSpPr/>
      </dsp:nvSpPr>
      <dsp:spPr>
        <a:xfrm>
          <a:off x="2782200" y="2446719"/>
          <a:ext cx="2970000" cy="33277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kern="1200" dirty="0"/>
            <a:t>ACA Optional Medi-Cal Expansion</a:t>
          </a:r>
        </a:p>
      </dsp:txBody>
      <dsp:txXfrm>
        <a:off x="2782200" y="2446719"/>
        <a:ext cx="2970000" cy="332779"/>
      </dsp:txXfrm>
    </dsp:sp>
    <dsp:sp modelId="{976B0BD5-780E-4AAA-8A71-49B769BFA658}">
      <dsp:nvSpPr>
        <dsp:cNvPr id="0" name=""/>
        <dsp:cNvSpPr/>
      </dsp:nvSpPr>
      <dsp:spPr>
        <a:xfrm>
          <a:off x="2512200" y="2796138"/>
          <a:ext cx="3510000" cy="33277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kern="1200" dirty="0"/>
            <a:t>Community-Based Adult Services (CBAS)</a:t>
          </a:r>
        </a:p>
      </dsp:txBody>
      <dsp:txXfrm>
        <a:off x="2512200" y="2796138"/>
        <a:ext cx="3510000" cy="332779"/>
      </dsp:txXfrm>
    </dsp:sp>
    <dsp:sp modelId="{FB8AB0FA-059F-43CB-8E86-F7D30CCBBE0E}">
      <dsp:nvSpPr>
        <dsp:cNvPr id="0" name=""/>
        <dsp:cNvSpPr/>
      </dsp:nvSpPr>
      <dsp:spPr>
        <a:xfrm>
          <a:off x="2152200" y="3145556"/>
          <a:ext cx="4230000" cy="33277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kern="1200" dirty="0"/>
            <a:t>Integration of Outpatient Mental Health Services</a:t>
          </a:r>
        </a:p>
      </dsp:txBody>
      <dsp:txXfrm>
        <a:off x="2152200" y="3145556"/>
        <a:ext cx="4230000" cy="332779"/>
      </dsp:txXfrm>
    </dsp:sp>
    <dsp:sp modelId="{F3305DE6-A712-40CF-A018-70D7E2B43CE0}">
      <dsp:nvSpPr>
        <dsp:cNvPr id="0" name=""/>
        <dsp:cNvSpPr/>
      </dsp:nvSpPr>
      <dsp:spPr>
        <a:xfrm>
          <a:off x="1837200" y="3494975"/>
          <a:ext cx="4860000" cy="33277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kern="1200" dirty="0"/>
            <a:t>Safety Net Care Pool / Designated State Health Programs </a:t>
          </a:r>
        </a:p>
      </dsp:txBody>
      <dsp:txXfrm>
        <a:off x="1837200" y="3494975"/>
        <a:ext cx="4860000" cy="332779"/>
      </dsp:txXfrm>
    </dsp:sp>
    <dsp:sp modelId="{881168B5-2CD9-4C11-AF29-7977D3C5AFD0}">
      <dsp:nvSpPr>
        <dsp:cNvPr id="0" name=""/>
        <dsp:cNvSpPr/>
      </dsp:nvSpPr>
      <dsp:spPr>
        <a:xfrm>
          <a:off x="2872200" y="3844394"/>
          <a:ext cx="2790000" cy="33277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kern="1200" dirty="0"/>
            <a:t>Coordinated Care Initiative (CCI) </a:t>
          </a:r>
        </a:p>
      </dsp:txBody>
      <dsp:txXfrm>
        <a:off x="2872200" y="3844394"/>
        <a:ext cx="2790000" cy="332779"/>
      </dsp:txXfrm>
    </dsp:sp>
    <dsp:sp modelId="{2CDF265D-85A4-4477-A778-01458C0D1C41}">
      <dsp:nvSpPr>
        <dsp:cNvPr id="0" name=""/>
        <dsp:cNvSpPr/>
      </dsp:nvSpPr>
      <dsp:spPr>
        <a:xfrm>
          <a:off x="711506" y="4193812"/>
          <a:ext cx="7111387" cy="33277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kern="1200" dirty="0"/>
            <a:t>Organized Delivery System Waiver for the Drug Medi-Cal (DMC) Program (pending)</a:t>
          </a:r>
        </a:p>
      </dsp:txBody>
      <dsp:txXfrm>
        <a:off x="711506" y="4193812"/>
        <a:ext cx="7111387" cy="332779"/>
      </dsp:txXfrm>
    </dsp:sp>
    <dsp:sp modelId="{6240D75F-CAC8-4978-84B6-CDC79D50E532}">
      <dsp:nvSpPr>
        <dsp:cNvPr id="0" name=""/>
        <dsp:cNvSpPr/>
      </dsp:nvSpPr>
      <dsp:spPr>
        <a:xfrm>
          <a:off x="1432200" y="4543231"/>
          <a:ext cx="5670000" cy="33277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b="1" kern="1200" dirty="0"/>
            <a:t>Full Scope Medi-Cal for Pregnant Women 109-138% FPL (pending)</a:t>
          </a:r>
        </a:p>
      </dsp:txBody>
      <dsp:txXfrm>
        <a:off x="1432200" y="4543231"/>
        <a:ext cx="5670000" cy="33277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E158A5-8F82-44B6-BE26-3468CCB4FEC4}">
      <dsp:nvSpPr>
        <dsp:cNvPr id="0" name=""/>
        <dsp:cNvSpPr/>
      </dsp:nvSpPr>
      <dsp:spPr>
        <a:xfrm>
          <a:off x="0" y="0"/>
          <a:ext cx="8229600" cy="0"/>
        </a:xfrm>
        <a:prstGeom prst="line">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989DDA2-2823-4C13-9E3B-ED5AB2065350}">
      <dsp:nvSpPr>
        <dsp:cNvPr id="0" name=""/>
        <dsp:cNvSpPr/>
      </dsp:nvSpPr>
      <dsp:spPr>
        <a:xfrm>
          <a:off x="0" y="0"/>
          <a:ext cx="1645920" cy="45259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b="1" kern="1200" dirty="0"/>
            <a:t>Shared Goals with CMS</a:t>
          </a:r>
        </a:p>
      </dsp:txBody>
      <dsp:txXfrm>
        <a:off x="0" y="0"/>
        <a:ext cx="1645920" cy="4525963"/>
      </dsp:txXfrm>
    </dsp:sp>
    <dsp:sp modelId="{A1A11FAF-6BF7-4AB4-9495-FDC9C6C8FBC9}">
      <dsp:nvSpPr>
        <dsp:cNvPr id="0" name=""/>
        <dsp:cNvSpPr/>
      </dsp:nvSpPr>
      <dsp:spPr>
        <a:xfrm>
          <a:off x="1769364" y="70718"/>
          <a:ext cx="6460236" cy="14143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To further delivery of high quality and cost efficient care for our beneficiaries</a:t>
          </a:r>
        </a:p>
      </dsp:txBody>
      <dsp:txXfrm>
        <a:off x="1769364" y="70718"/>
        <a:ext cx="6460236" cy="1414363"/>
      </dsp:txXfrm>
    </dsp:sp>
    <dsp:sp modelId="{382810DA-14F2-428A-A017-CFE4F3E6A180}">
      <dsp:nvSpPr>
        <dsp:cNvPr id="0" name=""/>
        <dsp:cNvSpPr/>
      </dsp:nvSpPr>
      <dsp:spPr>
        <a:xfrm>
          <a:off x="1645920" y="1485081"/>
          <a:ext cx="6583680" cy="0"/>
        </a:xfrm>
        <a:prstGeom prst="line">
          <a:avLst/>
        </a:prstGeom>
        <a:solidFill>
          <a:schemeClr val="accent6">
            <a:hueOff val="0"/>
            <a:satOff val="0"/>
            <a:lumOff val="0"/>
            <a:alphaOff val="0"/>
          </a:schemeClr>
        </a:solidFill>
        <a:ln w="25400" cap="flat" cmpd="sng" algn="ctr">
          <a:solidFill>
            <a:schemeClr val="accent6">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D820812-B2FC-4B2B-948A-DFE5EC04EB10}">
      <dsp:nvSpPr>
        <dsp:cNvPr id="0" name=""/>
        <dsp:cNvSpPr/>
      </dsp:nvSpPr>
      <dsp:spPr>
        <a:xfrm>
          <a:off x="1769364" y="1555799"/>
          <a:ext cx="6460236" cy="14143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To ensure long-term viability of the delivery system post-ACA expansion</a:t>
          </a:r>
        </a:p>
      </dsp:txBody>
      <dsp:txXfrm>
        <a:off x="1769364" y="1555799"/>
        <a:ext cx="6460236" cy="1414363"/>
      </dsp:txXfrm>
    </dsp:sp>
    <dsp:sp modelId="{EB89E543-4ED6-43C4-A14E-FCB21A332285}">
      <dsp:nvSpPr>
        <dsp:cNvPr id="0" name=""/>
        <dsp:cNvSpPr/>
      </dsp:nvSpPr>
      <dsp:spPr>
        <a:xfrm>
          <a:off x="1645920" y="2970163"/>
          <a:ext cx="6583680" cy="0"/>
        </a:xfrm>
        <a:prstGeom prst="line">
          <a:avLst/>
        </a:prstGeom>
        <a:solidFill>
          <a:schemeClr val="accent6">
            <a:hueOff val="0"/>
            <a:satOff val="0"/>
            <a:lumOff val="0"/>
            <a:alphaOff val="0"/>
          </a:schemeClr>
        </a:solidFill>
        <a:ln w="25400" cap="flat" cmpd="sng" algn="ctr">
          <a:solidFill>
            <a:schemeClr val="accent6">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C66D639-7A5C-430D-8F3C-7E453549CA96}">
      <dsp:nvSpPr>
        <dsp:cNvPr id="0" name=""/>
        <dsp:cNvSpPr/>
      </dsp:nvSpPr>
      <dsp:spPr>
        <a:xfrm>
          <a:off x="1769364" y="3040881"/>
          <a:ext cx="6460236" cy="14143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To continue California’s momentum and successes in innovation achieved under the “Bridge to Reform” Waiver</a:t>
          </a:r>
        </a:p>
      </dsp:txBody>
      <dsp:txXfrm>
        <a:off x="1769364" y="3040881"/>
        <a:ext cx="6460236" cy="1414363"/>
      </dsp:txXfrm>
    </dsp:sp>
    <dsp:sp modelId="{9A0A4687-4B32-4342-966B-0E4B20777451}">
      <dsp:nvSpPr>
        <dsp:cNvPr id="0" name=""/>
        <dsp:cNvSpPr/>
      </dsp:nvSpPr>
      <dsp:spPr>
        <a:xfrm>
          <a:off x="1645920" y="4455244"/>
          <a:ext cx="6583680" cy="0"/>
        </a:xfrm>
        <a:prstGeom prst="line">
          <a:avLst/>
        </a:prstGeom>
        <a:solidFill>
          <a:schemeClr val="accent6">
            <a:hueOff val="0"/>
            <a:satOff val="0"/>
            <a:lumOff val="0"/>
            <a:alphaOff val="0"/>
          </a:schemeClr>
        </a:solidFill>
        <a:ln w="25400" cap="flat" cmpd="sng" algn="ctr">
          <a:solidFill>
            <a:schemeClr val="accent6">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3EA962-1D53-4B1D-BE0A-EC8656E5215E}">
      <dsp:nvSpPr>
        <dsp:cNvPr id="0" name=""/>
        <dsp:cNvSpPr/>
      </dsp:nvSpPr>
      <dsp:spPr>
        <a:xfrm>
          <a:off x="-5461837" y="-836291"/>
          <a:ext cx="6503345" cy="6503345"/>
        </a:xfrm>
        <a:prstGeom prst="blockArc">
          <a:avLst>
            <a:gd name="adj1" fmla="val 18900000"/>
            <a:gd name="adj2" fmla="val 2700000"/>
            <a:gd name="adj3" fmla="val 332"/>
          </a:avLst>
        </a:pr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38362D-111A-4C3F-A9A5-6F7F2F44C4DB}">
      <dsp:nvSpPr>
        <dsp:cNvPr id="0" name=""/>
        <dsp:cNvSpPr/>
      </dsp:nvSpPr>
      <dsp:spPr>
        <a:xfrm>
          <a:off x="545243" y="371389"/>
          <a:ext cx="7921859" cy="743164"/>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9887" tIns="43180" rIns="43180" bIns="43180" numCol="1" spcCol="1270" anchor="ctr" anchorCtr="0">
          <a:noAutofit/>
        </a:bodyPr>
        <a:lstStyle/>
        <a:p>
          <a:pPr marL="0" lvl="0" indent="0" algn="l" defTabSz="755650">
            <a:lnSpc>
              <a:spcPct val="90000"/>
            </a:lnSpc>
            <a:spcBef>
              <a:spcPct val="0"/>
            </a:spcBef>
            <a:spcAft>
              <a:spcPct val="35000"/>
            </a:spcAft>
            <a:buNone/>
          </a:pPr>
          <a:r>
            <a:rPr lang="en-US" sz="1700" kern="1200" dirty="0"/>
            <a:t>Strengthen primary care delivery and access</a:t>
          </a:r>
        </a:p>
      </dsp:txBody>
      <dsp:txXfrm>
        <a:off x="545243" y="371389"/>
        <a:ext cx="7921859" cy="743164"/>
      </dsp:txXfrm>
    </dsp:sp>
    <dsp:sp modelId="{8325CF4F-5DAC-4F65-9038-516836ABD603}">
      <dsp:nvSpPr>
        <dsp:cNvPr id="0" name=""/>
        <dsp:cNvSpPr/>
      </dsp:nvSpPr>
      <dsp:spPr>
        <a:xfrm>
          <a:off x="80766" y="278493"/>
          <a:ext cx="928955" cy="928955"/>
        </a:xfrm>
        <a:prstGeom prst="ellipse">
          <a:avLst/>
        </a:prstGeom>
        <a:solidFill>
          <a:schemeClr val="lt1">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189CD0D-E5EC-48ED-8690-34C5D8010BEE}">
      <dsp:nvSpPr>
        <dsp:cNvPr id="0" name=""/>
        <dsp:cNvSpPr/>
      </dsp:nvSpPr>
      <dsp:spPr>
        <a:xfrm>
          <a:off x="971317" y="1486329"/>
          <a:ext cx="7495785" cy="743164"/>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9887" tIns="43180" rIns="43180" bIns="43180" numCol="1" spcCol="1270" anchor="ctr" anchorCtr="0">
          <a:noAutofit/>
        </a:bodyPr>
        <a:lstStyle/>
        <a:p>
          <a:pPr marL="0" lvl="0" indent="0" algn="l" defTabSz="755650">
            <a:lnSpc>
              <a:spcPct val="90000"/>
            </a:lnSpc>
            <a:spcBef>
              <a:spcPct val="0"/>
            </a:spcBef>
            <a:spcAft>
              <a:spcPct val="35000"/>
            </a:spcAft>
            <a:buNone/>
          </a:pPr>
          <a:r>
            <a:rPr lang="en-US" sz="1700" kern="1200" dirty="0"/>
            <a:t>Avoid unnecessary institutionalization and services by building the foundation for an integrated health care delivery system that incentivizes quality and efficiency </a:t>
          </a:r>
        </a:p>
      </dsp:txBody>
      <dsp:txXfrm>
        <a:off x="971317" y="1486329"/>
        <a:ext cx="7495785" cy="743164"/>
      </dsp:txXfrm>
    </dsp:sp>
    <dsp:sp modelId="{8507B2B2-57D3-4E95-A997-4B73A3DA7BCC}">
      <dsp:nvSpPr>
        <dsp:cNvPr id="0" name=""/>
        <dsp:cNvSpPr/>
      </dsp:nvSpPr>
      <dsp:spPr>
        <a:xfrm>
          <a:off x="506839" y="1393433"/>
          <a:ext cx="928955" cy="928955"/>
        </a:xfrm>
        <a:prstGeom prst="ellipse">
          <a:avLst/>
        </a:prstGeom>
        <a:solidFill>
          <a:schemeClr val="lt1">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CD2A1D1-C398-4864-A6A3-0A41635808B5}">
      <dsp:nvSpPr>
        <dsp:cNvPr id="0" name=""/>
        <dsp:cNvSpPr/>
      </dsp:nvSpPr>
      <dsp:spPr>
        <a:xfrm>
          <a:off x="971317" y="2601269"/>
          <a:ext cx="7495785" cy="743164"/>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9887" tIns="43180" rIns="43180" bIns="43180" numCol="1" spcCol="1270" anchor="ctr" anchorCtr="0">
          <a:noAutofit/>
        </a:bodyPr>
        <a:lstStyle/>
        <a:p>
          <a:pPr marL="0" lvl="0" indent="0" algn="l" defTabSz="755650">
            <a:lnSpc>
              <a:spcPct val="90000"/>
            </a:lnSpc>
            <a:spcBef>
              <a:spcPct val="0"/>
            </a:spcBef>
            <a:spcAft>
              <a:spcPct val="35000"/>
            </a:spcAft>
            <a:buNone/>
          </a:pPr>
          <a:r>
            <a:rPr lang="en-US" sz="1700" kern="1200" dirty="0"/>
            <a:t>Address social determinants of health</a:t>
          </a:r>
        </a:p>
      </dsp:txBody>
      <dsp:txXfrm>
        <a:off x="971317" y="2601269"/>
        <a:ext cx="7495785" cy="743164"/>
      </dsp:txXfrm>
    </dsp:sp>
    <dsp:sp modelId="{F29CE4F2-6122-4C17-822F-7343B1825888}">
      <dsp:nvSpPr>
        <dsp:cNvPr id="0" name=""/>
        <dsp:cNvSpPr/>
      </dsp:nvSpPr>
      <dsp:spPr>
        <a:xfrm>
          <a:off x="506839" y="2508373"/>
          <a:ext cx="928955" cy="928955"/>
        </a:xfrm>
        <a:prstGeom prst="ellipse">
          <a:avLst/>
        </a:prstGeom>
        <a:solidFill>
          <a:schemeClr val="lt1">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9F21E3A-30D6-4422-85CB-8B3A859B886B}">
      <dsp:nvSpPr>
        <dsp:cNvPr id="0" name=""/>
        <dsp:cNvSpPr/>
      </dsp:nvSpPr>
      <dsp:spPr>
        <a:xfrm>
          <a:off x="545243" y="3716209"/>
          <a:ext cx="7921859" cy="743164"/>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9887" tIns="43180" rIns="43180" bIns="43180" numCol="1" spcCol="1270" anchor="ctr" anchorCtr="0">
          <a:noAutofit/>
        </a:bodyPr>
        <a:lstStyle/>
        <a:p>
          <a:pPr marL="0" lvl="0" indent="0" algn="l" defTabSz="755650">
            <a:lnSpc>
              <a:spcPct val="90000"/>
            </a:lnSpc>
            <a:spcBef>
              <a:spcPct val="0"/>
            </a:spcBef>
            <a:spcAft>
              <a:spcPct val="35000"/>
            </a:spcAft>
            <a:buNone/>
          </a:pPr>
          <a:r>
            <a:rPr lang="en-US" sz="1700" kern="1200" dirty="0"/>
            <a:t>Use California’s sophisticated Medicaid program as an incubator to test innovative approaches to whole-person care</a:t>
          </a:r>
        </a:p>
      </dsp:txBody>
      <dsp:txXfrm>
        <a:off x="545243" y="3716209"/>
        <a:ext cx="7921859" cy="743164"/>
      </dsp:txXfrm>
    </dsp:sp>
    <dsp:sp modelId="{56E5B142-0C2B-456B-8B46-0351C09C44D0}">
      <dsp:nvSpPr>
        <dsp:cNvPr id="0" name=""/>
        <dsp:cNvSpPr/>
      </dsp:nvSpPr>
      <dsp:spPr>
        <a:xfrm>
          <a:off x="80766" y="3623313"/>
          <a:ext cx="928955" cy="928955"/>
        </a:xfrm>
        <a:prstGeom prst="ellipse">
          <a:avLst/>
        </a:prstGeom>
        <a:solidFill>
          <a:schemeClr val="lt1">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5CEC2F-FEBD-4E75-97F0-75FDD41B23E8}">
      <dsp:nvSpPr>
        <dsp:cNvPr id="0" name=""/>
        <dsp:cNvSpPr/>
      </dsp:nvSpPr>
      <dsp:spPr>
        <a:xfrm>
          <a:off x="2070278" y="546278"/>
          <a:ext cx="4927242" cy="4927242"/>
        </a:xfrm>
        <a:prstGeom prst="blockArc">
          <a:avLst>
            <a:gd name="adj1" fmla="val 13500000"/>
            <a:gd name="adj2" fmla="val 16200000"/>
            <a:gd name="adj3" fmla="val 3433"/>
          </a:avLst>
        </a:prstGeom>
        <a:solidFill>
          <a:schemeClr val="accent6">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CA65EF9D-73AB-49D9-84AC-4201C66F498B}">
      <dsp:nvSpPr>
        <dsp:cNvPr id="0" name=""/>
        <dsp:cNvSpPr/>
      </dsp:nvSpPr>
      <dsp:spPr>
        <a:xfrm>
          <a:off x="2070278" y="546278"/>
          <a:ext cx="4927242" cy="4927242"/>
        </a:xfrm>
        <a:prstGeom prst="blockArc">
          <a:avLst>
            <a:gd name="adj1" fmla="val 10800000"/>
            <a:gd name="adj2" fmla="val 13500000"/>
            <a:gd name="adj3" fmla="val 3433"/>
          </a:avLst>
        </a:prstGeom>
        <a:solidFill>
          <a:schemeClr val="accent6">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F8B2282F-1E33-40A8-B7F7-84844F3662C3}">
      <dsp:nvSpPr>
        <dsp:cNvPr id="0" name=""/>
        <dsp:cNvSpPr/>
      </dsp:nvSpPr>
      <dsp:spPr>
        <a:xfrm>
          <a:off x="2070278" y="546278"/>
          <a:ext cx="4927242" cy="4927242"/>
        </a:xfrm>
        <a:prstGeom prst="blockArc">
          <a:avLst>
            <a:gd name="adj1" fmla="val 8100000"/>
            <a:gd name="adj2" fmla="val 10800000"/>
            <a:gd name="adj3" fmla="val 3433"/>
          </a:avLst>
        </a:prstGeom>
        <a:solidFill>
          <a:schemeClr val="accent6">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2E9C1A6D-6A45-4665-A04F-005EC91735DC}">
      <dsp:nvSpPr>
        <dsp:cNvPr id="0" name=""/>
        <dsp:cNvSpPr/>
      </dsp:nvSpPr>
      <dsp:spPr>
        <a:xfrm>
          <a:off x="2070278" y="546278"/>
          <a:ext cx="4927242" cy="4927242"/>
        </a:xfrm>
        <a:prstGeom prst="blockArc">
          <a:avLst>
            <a:gd name="adj1" fmla="val 5400000"/>
            <a:gd name="adj2" fmla="val 8100000"/>
            <a:gd name="adj3" fmla="val 3433"/>
          </a:avLst>
        </a:prstGeom>
        <a:solidFill>
          <a:schemeClr val="accent6">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E60E0446-041E-4631-828F-27D2054FF1C5}">
      <dsp:nvSpPr>
        <dsp:cNvPr id="0" name=""/>
        <dsp:cNvSpPr/>
      </dsp:nvSpPr>
      <dsp:spPr>
        <a:xfrm>
          <a:off x="2070278" y="546278"/>
          <a:ext cx="4927242" cy="4927242"/>
        </a:xfrm>
        <a:prstGeom prst="blockArc">
          <a:avLst>
            <a:gd name="adj1" fmla="val 2700000"/>
            <a:gd name="adj2" fmla="val 5400000"/>
            <a:gd name="adj3" fmla="val 3433"/>
          </a:avLst>
        </a:prstGeom>
        <a:solidFill>
          <a:schemeClr val="accent6">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2704BF18-FDD5-4AF9-9928-EF1D34C0E7E6}">
      <dsp:nvSpPr>
        <dsp:cNvPr id="0" name=""/>
        <dsp:cNvSpPr/>
      </dsp:nvSpPr>
      <dsp:spPr>
        <a:xfrm>
          <a:off x="2070278" y="546278"/>
          <a:ext cx="4927242" cy="4927242"/>
        </a:xfrm>
        <a:prstGeom prst="blockArc">
          <a:avLst>
            <a:gd name="adj1" fmla="val 0"/>
            <a:gd name="adj2" fmla="val 2700000"/>
            <a:gd name="adj3" fmla="val 3433"/>
          </a:avLst>
        </a:prstGeom>
        <a:solidFill>
          <a:schemeClr val="accent6">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F760CA15-FABA-4386-8323-25933E23FA46}">
      <dsp:nvSpPr>
        <dsp:cNvPr id="0" name=""/>
        <dsp:cNvSpPr/>
      </dsp:nvSpPr>
      <dsp:spPr>
        <a:xfrm>
          <a:off x="2070278" y="546278"/>
          <a:ext cx="4927242" cy="4927242"/>
        </a:xfrm>
        <a:prstGeom prst="blockArc">
          <a:avLst>
            <a:gd name="adj1" fmla="val 18900000"/>
            <a:gd name="adj2" fmla="val 0"/>
            <a:gd name="adj3" fmla="val 3433"/>
          </a:avLst>
        </a:prstGeom>
        <a:solidFill>
          <a:schemeClr val="accent6">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BD425E8E-F577-4202-AB80-851580801059}">
      <dsp:nvSpPr>
        <dsp:cNvPr id="0" name=""/>
        <dsp:cNvSpPr/>
      </dsp:nvSpPr>
      <dsp:spPr>
        <a:xfrm>
          <a:off x="2070278" y="546278"/>
          <a:ext cx="4927242" cy="4927242"/>
        </a:xfrm>
        <a:prstGeom prst="blockArc">
          <a:avLst>
            <a:gd name="adj1" fmla="val 16200000"/>
            <a:gd name="adj2" fmla="val 18900000"/>
            <a:gd name="adj3" fmla="val 3433"/>
          </a:avLst>
        </a:prstGeom>
        <a:solidFill>
          <a:schemeClr val="accent6">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DA2218A0-BBE5-4A40-AEA6-06A65BEECBE5}">
      <dsp:nvSpPr>
        <dsp:cNvPr id="0" name=""/>
        <dsp:cNvSpPr/>
      </dsp:nvSpPr>
      <dsp:spPr>
        <a:xfrm>
          <a:off x="3427629" y="1865092"/>
          <a:ext cx="2212540" cy="2289614"/>
        </a:xfrm>
        <a:prstGeom prst="ellipse">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dirty="0"/>
            <a:t>Initial Waiver Concepts</a:t>
          </a:r>
        </a:p>
      </dsp:txBody>
      <dsp:txXfrm>
        <a:off x="3751648" y="2200398"/>
        <a:ext cx="1564502" cy="1619002"/>
      </dsp:txXfrm>
    </dsp:sp>
    <dsp:sp modelId="{A5FF89D4-5038-4187-A872-5232F023CF0E}">
      <dsp:nvSpPr>
        <dsp:cNvPr id="0" name=""/>
        <dsp:cNvSpPr/>
      </dsp:nvSpPr>
      <dsp:spPr>
        <a:xfrm>
          <a:off x="3707091" y="-238242"/>
          <a:ext cx="1653616" cy="1653616"/>
        </a:xfrm>
        <a:prstGeom prst="ellipse">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Federal/ State Shared Savings</a:t>
          </a:r>
        </a:p>
      </dsp:txBody>
      <dsp:txXfrm>
        <a:off x="3949257" y="3924"/>
        <a:ext cx="1169284" cy="1169284"/>
      </dsp:txXfrm>
    </dsp:sp>
    <dsp:sp modelId="{1461BFD2-A759-48BD-820C-1CF083B6026C}">
      <dsp:nvSpPr>
        <dsp:cNvPr id="0" name=""/>
        <dsp:cNvSpPr/>
      </dsp:nvSpPr>
      <dsp:spPr>
        <a:xfrm>
          <a:off x="5419233" y="470950"/>
          <a:ext cx="1653616" cy="1653616"/>
        </a:xfrm>
        <a:prstGeom prst="ellipse">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Payment/ Delivery Reform Incentive Payments</a:t>
          </a:r>
        </a:p>
      </dsp:txBody>
      <dsp:txXfrm>
        <a:off x="5661399" y="713116"/>
        <a:ext cx="1169284" cy="1169284"/>
      </dsp:txXfrm>
    </dsp:sp>
    <dsp:sp modelId="{74604742-B1E0-4E4D-828D-F4E4C7D77C77}">
      <dsp:nvSpPr>
        <dsp:cNvPr id="0" name=""/>
        <dsp:cNvSpPr/>
      </dsp:nvSpPr>
      <dsp:spPr>
        <a:xfrm>
          <a:off x="6128425" y="2183091"/>
          <a:ext cx="1653616" cy="1653616"/>
        </a:xfrm>
        <a:prstGeom prst="ellipse">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Safety Net Payment Reforms</a:t>
          </a:r>
        </a:p>
      </dsp:txBody>
      <dsp:txXfrm>
        <a:off x="6370591" y="2425257"/>
        <a:ext cx="1169284" cy="1169284"/>
      </dsp:txXfrm>
    </dsp:sp>
    <dsp:sp modelId="{A7EC717C-7656-44D9-A73F-173624F1136D}">
      <dsp:nvSpPr>
        <dsp:cNvPr id="0" name=""/>
        <dsp:cNvSpPr/>
      </dsp:nvSpPr>
      <dsp:spPr>
        <a:xfrm>
          <a:off x="5419233" y="3895233"/>
          <a:ext cx="1653616" cy="1653616"/>
        </a:xfrm>
        <a:prstGeom prst="ellipse">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FQHC Payment/ Delivery Reform</a:t>
          </a:r>
        </a:p>
      </dsp:txBody>
      <dsp:txXfrm>
        <a:off x="5661399" y="4137399"/>
        <a:ext cx="1169284" cy="1169284"/>
      </dsp:txXfrm>
    </dsp:sp>
    <dsp:sp modelId="{70ED53D8-8E68-4BC0-A2A6-B552347E2B61}">
      <dsp:nvSpPr>
        <dsp:cNvPr id="0" name=""/>
        <dsp:cNvSpPr/>
      </dsp:nvSpPr>
      <dsp:spPr>
        <a:xfrm>
          <a:off x="3707091" y="4604425"/>
          <a:ext cx="1653616" cy="1653616"/>
        </a:xfrm>
        <a:prstGeom prst="ellipse">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Successor DSRIP</a:t>
          </a:r>
        </a:p>
      </dsp:txBody>
      <dsp:txXfrm>
        <a:off x="3949257" y="4846591"/>
        <a:ext cx="1169284" cy="1169284"/>
      </dsp:txXfrm>
    </dsp:sp>
    <dsp:sp modelId="{C0C6F19B-2A99-4868-8F52-DFC21D4C46AD}">
      <dsp:nvSpPr>
        <dsp:cNvPr id="0" name=""/>
        <dsp:cNvSpPr/>
      </dsp:nvSpPr>
      <dsp:spPr>
        <a:xfrm>
          <a:off x="1941462" y="3841745"/>
          <a:ext cx="1760591" cy="1760591"/>
        </a:xfrm>
        <a:prstGeom prst="ellipse">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CCS Program Redesign</a:t>
          </a:r>
        </a:p>
      </dsp:txBody>
      <dsp:txXfrm>
        <a:off x="2199295" y="4099578"/>
        <a:ext cx="1244925" cy="1244925"/>
      </dsp:txXfrm>
    </dsp:sp>
    <dsp:sp modelId="{163B2D85-8891-4167-B4E4-691BC3697900}">
      <dsp:nvSpPr>
        <dsp:cNvPr id="0" name=""/>
        <dsp:cNvSpPr/>
      </dsp:nvSpPr>
      <dsp:spPr>
        <a:xfrm>
          <a:off x="1285757" y="2183091"/>
          <a:ext cx="1653616" cy="1653616"/>
        </a:xfrm>
        <a:prstGeom prst="ellipse">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Shelter for Vulnerable Populations</a:t>
          </a:r>
        </a:p>
      </dsp:txBody>
      <dsp:txXfrm>
        <a:off x="1527923" y="2425257"/>
        <a:ext cx="1169284" cy="1169284"/>
      </dsp:txXfrm>
    </dsp:sp>
    <dsp:sp modelId="{9E29A693-97E5-4A1A-9091-45D515A685E9}">
      <dsp:nvSpPr>
        <dsp:cNvPr id="0" name=""/>
        <dsp:cNvSpPr/>
      </dsp:nvSpPr>
      <dsp:spPr>
        <a:xfrm>
          <a:off x="1994950" y="470950"/>
          <a:ext cx="1653616" cy="1653616"/>
        </a:xfrm>
        <a:prstGeom prst="ellipse">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Workforce Development</a:t>
          </a:r>
        </a:p>
      </dsp:txBody>
      <dsp:txXfrm>
        <a:off x="2237116" y="713116"/>
        <a:ext cx="1169284" cy="116928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643DF6-F4B4-477A-B555-4CBBE4D9FC32}">
      <dsp:nvSpPr>
        <dsp:cNvPr id="0" name=""/>
        <dsp:cNvSpPr/>
      </dsp:nvSpPr>
      <dsp:spPr>
        <a:xfrm>
          <a:off x="-1600170" y="-250052"/>
          <a:ext cx="1922505" cy="1922505"/>
        </a:xfrm>
        <a:prstGeom prst="blockArc">
          <a:avLst>
            <a:gd name="adj1" fmla="val 18900000"/>
            <a:gd name="adj2" fmla="val 2700000"/>
            <a:gd name="adj3" fmla="val 1124"/>
          </a:avLst>
        </a:pr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7CE563-9E06-46D6-9AFF-2FEE738E8A91}">
      <dsp:nvSpPr>
        <dsp:cNvPr id="0" name=""/>
        <dsp:cNvSpPr/>
      </dsp:nvSpPr>
      <dsp:spPr>
        <a:xfrm>
          <a:off x="55255" y="360562"/>
          <a:ext cx="8835424" cy="701274"/>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4515" tIns="40640" rIns="40640" bIns="40640" numCol="1" spcCol="1270" anchor="ctr" anchorCtr="0">
          <a:noAutofit/>
        </a:bodyPr>
        <a:lstStyle/>
        <a:p>
          <a:pPr marL="0" lvl="0" indent="0" algn="l" defTabSz="711200">
            <a:lnSpc>
              <a:spcPct val="90000"/>
            </a:lnSpc>
            <a:spcBef>
              <a:spcPct val="0"/>
            </a:spcBef>
            <a:spcAft>
              <a:spcPct val="35000"/>
            </a:spcAft>
            <a:buNone/>
          </a:pPr>
          <a:r>
            <a:rPr lang="en-US" sz="1600" kern="1200" dirty="0"/>
            <a:t>      </a:t>
          </a:r>
          <a:r>
            <a:rPr lang="en-US" sz="1600" b="1" kern="1200" dirty="0"/>
            <a:t>Related Objective: </a:t>
          </a:r>
          <a:r>
            <a:rPr lang="en-US" sz="1600" kern="1200" dirty="0"/>
            <a:t>Use California’s sophisticated Medicaid Program as an incubator to test</a:t>
          </a:r>
        </a:p>
        <a:p>
          <a:pPr marL="0" lvl="0" indent="0" algn="l" defTabSz="711200">
            <a:lnSpc>
              <a:spcPct val="90000"/>
            </a:lnSpc>
            <a:spcBef>
              <a:spcPct val="0"/>
            </a:spcBef>
            <a:spcAft>
              <a:spcPct val="35000"/>
            </a:spcAft>
            <a:buNone/>
          </a:pPr>
          <a:r>
            <a:rPr lang="en-US" sz="1600" kern="1200" dirty="0"/>
            <a:t>       innovative approaches to whole-person care</a:t>
          </a:r>
        </a:p>
      </dsp:txBody>
      <dsp:txXfrm>
        <a:off x="55255" y="360562"/>
        <a:ext cx="8835424" cy="701274"/>
      </dsp:txXfrm>
    </dsp:sp>
    <dsp:sp modelId="{B92BD1DF-9662-490E-A0E4-272B62DC4F1E}">
      <dsp:nvSpPr>
        <dsp:cNvPr id="0" name=""/>
        <dsp:cNvSpPr/>
      </dsp:nvSpPr>
      <dsp:spPr>
        <a:xfrm>
          <a:off x="-127680" y="272903"/>
          <a:ext cx="876592" cy="876592"/>
        </a:xfrm>
        <a:prstGeom prst="ellipse">
          <a:avLst/>
        </a:prstGeom>
        <a:solidFill>
          <a:schemeClr val="lt1">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643DF6-F4B4-477A-B555-4CBBE4D9FC32}">
      <dsp:nvSpPr>
        <dsp:cNvPr id="0" name=""/>
        <dsp:cNvSpPr/>
      </dsp:nvSpPr>
      <dsp:spPr>
        <a:xfrm>
          <a:off x="-2198413" y="-346166"/>
          <a:ext cx="2673532" cy="2673532"/>
        </a:xfrm>
        <a:prstGeom prst="blockArc">
          <a:avLst>
            <a:gd name="adj1" fmla="val 18900000"/>
            <a:gd name="adj2" fmla="val 2700000"/>
            <a:gd name="adj3" fmla="val 808"/>
          </a:avLst>
        </a:pr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7CE563-9E06-46D6-9AFF-2FEE738E8A91}">
      <dsp:nvSpPr>
        <dsp:cNvPr id="0" name=""/>
        <dsp:cNvSpPr/>
      </dsp:nvSpPr>
      <dsp:spPr>
        <a:xfrm>
          <a:off x="447112" y="283034"/>
          <a:ext cx="8277796" cy="565989"/>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9254" tIns="40640" rIns="40640" bIns="40640" numCol="1" spcCol="1270" anchor="ctr" anchorCtr="0">
          <a:noAutofit/>
        </a:bodyPr>
        <a:lstStyle/>
        <a:p>
          <a:pPr marL="0" lvl="0" indent="0" algn="l" defTabSz="711200">
            <a:lnSpc>
              <a:spcPct val="90000"/>
            </a:lnSpc>
            <a:spcBef>
              <a:spcPct val="0"/>
            </a:spcBef>
            <a:spcAft>
              <a:spcPct val="35000"/>
            </a:spcAft>
            <a:buNone/>
          </a:pPr>
          <a:r>
            <a:rPr lang="en-US" sz="1600" b="1" kern="1200" dirty="0"/>
            <a:t>Related Objective: </a:t>
          </a:r>
          <a:r>
            <a:rPr lang="en-US" sz="1600" kern="1200" dirty="0"/>
            <a:t>Address social determinants of health </a:t>
          </a:r>
        </a:p>
      </dsp:txBody>
      <dsp:txXfrm>
        <a:off x="447112" y="283034"/>
        <a:ext cx="8277796" cy="565989"/>
      </dsp:txXfrm>
    </dsp:sp>
    <dsp:sp modelId="{B92BD1DF-9662-490E-A0E4-272B62DC4F1E}">
      <dsp:nvSpPr>
        <dsp:cNvPr id="0" name=""/>
        <dsp:cNvSpPr/>
      </dsp:nvSpPr>
      <dsp:spPr>
        <a:xfrm>
          <a:off x="38090" y="212285"/>
          <a:ext cx="707486" cy="707486"/>
        </a:xfrm>
        <a:prstGeom prst="ellipse">
          <a:avLst/>
        </a:prstGeom>
        <a:solidFill>
          <a:schemeClr val="lt1">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C9AC687-0385-416E-B8D7-235029420714}">
      <dsp:nvSpPr>
        <dsp:cNvPr id="0" name=""/>
        <dsp:cNvSpPr/>
      </dsp:nvSpPr>
      <dsp:spPr>
        <a:xfrm>
          <a:off x="463428" y="1069849"/>
          <a:ext cx="8245165" cy="690642"/>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9254" tIns="40640" rIns="40640" bIns="40640" numCol="1" spcCol="1270" anchor="ctr" anchorCtr="0">
          <a:noAutofit/>
        </a:bodyPr>
        <a:lstStyle/>
        <a:p>
          <a:pPr marL="0" lvl="0" indent="0" algn="l" defTabSz="711200">
            <a:lnSpc>
              <a:spcPct val="90000"/>
            </a:lnSpc>
            <a:spcBef>
              <a:spcPct val="0"/>
            </a:spcBef>
            <a:spcAft>
              <a:spcPct val="35000"/>
            </a:spcAft>
            <a:buNone/>
          </a:pPr>
          <a:r>
            <a:rPr lang="en-US" sz="1600" b="1" kern="1200" dirty="0"/>
            <a:t>Related Objective: </a:t>
          </a:r>
          <a:r>
            <a:rPr lang="en-US" sz="1600" kern="1200" dirty="0"/>
            <a:t>Use California’s sophisticated Medicaid Program as an incubator to test innovative approaches to whole-person care</a:t>
          </a:r>
        </a:p>
      </dsp:txBody>
      <dsp:txXfrm>
        <a:off x="463428" y="1069849"/>
        <a:ext cx="8245165" cy="690642"/>
      </dsp:txXfrm>
    </dsp:sp>
    <dsp:sp modelId="{9F3F5217-D629-49C7-913A-16F7C7410F50}">
      <dsp:nvSpPr>
        <dsp:cNvPr id="0" name=""/>
        <dsp:cNvSpPr/>
      </dsp:nvSpPr>
      <dsp:spPr>
        <a:xfrm>
          <a:off x="38090" y="1061427"/>
          <a:ext cx="707486" cy="707486"/>
        </a:xfrm>
        <a:prstGeom prst="ellipse">
          <a:avLst/>
        </a:prstGeom>
        <a:solidFill>
          <a:schemeClr val="lt1">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diagrams.loki3.com/VaryingWidthList+Icon">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82742" cy="465138"/>
          </a:xfrm>
          <a:prstGeom prst="rect">
            <a:avLst/>
          </a:prstGeom>
        </p:spPr>
        <p:txBody>
          <a:bodyPr vert="horz" lIns="92945" tIns="46472" rIns="92945" bIns="46472" rtlCol="0"/>
          <a:lstStyle>
            <a:lvl1pPr algn="l">
              <a:defRPr sz="1100">
                <a:latin typeface="Arial" charset="0"/>
              </a:defRPr>
            </a:lvl1pPr>
          </a:lstStyle>
          <a:p>
            <a:pPr>
              <a:defRPr/>
            </a:pPr>
            <a:endParaRPr lang="en-US" dirty="0"/>
          </a:p>
        </p:txBody>
      </p:sp>
      <p:sp>
        <p:nvSpPr>
          <p:cNvPr id="3" name="Date Placeholder 2"/>
          <p:cNvSpPr>
            <a:spLocks noGrp="1"/>
          </p:cNvSpPr>
          <p:nvPr>
            <p:ph type="dt" sz="quarter" idx="1"/>
          </p:nvPr>
        </p:nvSpPr>
        <p:spPr>
          <a:xfrm>
            <a:off x="3897514" y="1"/>
            <a:ext cx="2982742" cy="465138"/>
          </a:xfrm>
          <a:prstGeom prst="rect">
            <a:avLst/>
          </a:prstGeom>
        </p:spPr>
        <p:txBody>
          <a:bodyPr vert="horz" lIns="92945" tIns="46472" rIns="92945" bIns="46472" rtlCol="0"/>
          <a:lstStyle>
            <a:lvl1pPr algn="r">
              <a:defRPr sz="1100">
                <a:latin typeface="Arial" charset="0"/>
              </a:defRPr>
            </a:lvl1pPr>
          </a:lstStyle>
          <a:p>
            <a:pPr>
              <a:defRPr/>
            </a:pPr>
            <a:fld id="{C02EC334-52E8-4A16-BF48-EC2F82E782F4}" type="datetimeFigureOut">
              <a:rPr lang="en-US"/>
              <a:pPr>
                <a:defRPr/>
              </a:pPr>
              <a:t>12/4/2020</a:t>
            </a:fld>
            <a:endParaRPr lang="en-US" dirty="0"/>
          </a:p>
        </p:txBody>
      </p:sp>
      <p:sp>
        <p:nvSpPr>
          <p:cNvPr id="4" name="Footer Placeholder 3"/>
          <p:cNvSpPr>
            <a:spLocks noGrp="1"/>
          </p:cNvSpPr>
          <p:nvPr>
            <p:ph type="ftr" sz="quarter" idx="2"/>
          </p:nvPr>
        </p:nvSpPr>
        <p:spPr>
          <a:xfrm>
            <a:off x="1" y="8829675"/>
            <a:ext cx="2982742" cy="465138"/>
          </a:xfrm>
          <a:prstGeom prst="rect">
            <a:avLst/>
          </a:prstGeom>
        </p:spPr>
        <p:txBody>
          <a:bodyPr vert="horz" lIns="92945" tIns="46472" rIns="92945" bIns="46472" rtlCol="0" anchor="b"/>
          <a:lstStyle>
            <a:lvl1pPr algn="l">
              <a:defRPr sz="1100">
                <a:latin typeface="Arial" charset="0"/>
              </a:defRPr>
            </a:lvl1pPr>
          </a:lstStyle>
          <a:p>
            <a:pPr>
              <a:defRPr/>
            </a:pPr>
            <a:endParaRPr lang="en-US" dirty="0"/>
          </a:p>
        </p:txBody>
      </p:sp>
      <p:sp>
        <p:nvSpPr>
          <p:cNvPr id="5" name="Slide Number Placeholder 4"/>
          <p:cNvSpPr>
            <a:spLocks noGrp="1"/>
          </p:cNvSpPr>
          <p:nvPr>
            <p:ph type="sldNum" sz="quarter" idx="3"/>
          </p:nvPr>
        </p:nvSpPr>
        <p:spPr>
          <a:xfrm>
            <a:off x="3897514" y="8829675"/>
            <a:ext cx="2982742" cy="465138"/>
          </a:xfrm>
          <a:prstGeom prst="rect">
            <a:avLst/>
          </a:prstGeom>
        </p:spPr>
        <p:txBody>
          <a:bodyPr vert="horz" lIns="92945" tIns="46472" rIns="92945" bIns="46472" rtlCol="0" anchor="b"/>
          <a:lstStyle>
            <a:lvl1pPr algn="r">
              <a:defRPr sz="1100">
                <a:latin typeface="Arial" charset="0"/>
              </a:defRPr>
            </a:lvl1pPr>
          </a:lstStyle>
          <a:p>
            <a:pPr>
              <a:defRPr/>
            </a:pPr>
            <a:fld id="{BE31AAFF-C51A-4294-B66A-A3626583EC7D}" type="slidenum">
              <a:rPr lang="en-US"/>
              <a:pPr>
                <a:defRPr/>
              </a:pPr>
              <a:t>‹#›</a:t>
            </a:fld>
            <a:endParaRPr lang="en-US" dirty="0"/>
          </a:p>
        </p:txBody>
      </p:sp>
    </p:spTree>
    <p:extLst>
      <p:ext uri="{BB962C8B-B14F-4D97-AF65-F5344CB8AC3E}">
        <p14:creationId xmlns:p14="http://schemas.microsoft.com/office/powerpoint/2010/main" val="41433425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82742" cy="465138"/>
          </a:xfrm>
          <a:prstGeom prst="rect">
            <a:avLst/>
          </a:prstGeom>
        </p:spPr>
        <p:txBody>
          <a:bodyPr vert="horz" lIns="92945" tIns="46472" rIns="92945" bIns="46472" rtlCol="0"/>
          <a:lstStyle>
            <a:lvl1pPr algn="l">
              <a:defRPr sz="1100">
                <a:latin typeface="Arial" charset="0"/>
              </a:defRPr>
            </a:lvl1pPr>
          </a:lstStyle>
          <a:p>
            <a:pPr>
              <a:defRPr/>
            </a:pPr>
            <a:endParaRPr lang="en-US" dirty="0"/>
          </a:p>
        </p:txBody>
      </p:sp>
      <p:sp>
        <p:nvSpPr>
          <p:cNvPr id="3" name="Date Placeholder 2"/>
          <p:cNvSpPr>
            <a:spLocks noGrp="1"/>
          </p:cNvSpPr>
          <p:nvPr>
            <p:ph type="dt" idx="1"/>
          </p:nvPr>
        </p:nvSpPr>
        <p:spPr>
          <a:xfrm>
            <a:off x="3897514" y="1"/>
            <a:ext cx="2982742" cy="465138"/>
          </a:xfrm>
          <a:prstGeom prst="rect">
            <a:avLst/>
          </a:prstGeom>
        </p:spPr>
        <p:txBody>
          <a:bodyPr vert="horz" lIns="92945" tIns="46472" rIns="92945" bIns="46472" rtlCol="0"/>
          <a:lstStyle>
            <a:lvl1pPr algn="r">
              <a:defRPr sz="1100">
                <a:latin typeface="Arial" charset="0"/>
              </a:defRPr>
            </a:lvl1pPr>
          </a:lstStyle>
          <a:p>
            <a:pPr>
              <a:defRPr/>
            </a:pPr>
            <a:fld id="{3E0863DE-CE4D-4E1B-96D4-F6409EC5427F}" type="datetimeFigureOut">
              <a:rPr lang="en-US"/>
              <a:pPr>
                <a:defRPr/>
              </a:pPr>
              <a:t>12/4/2020</a:t>
            </a:fld>
            <a:endParaRPr lang="en-US" dirty="0"/>
          </a:p>
        </p:txBody>
      </p:sp>
      <p:sp>
        <p:nvSpPr>
          <p:cNvPr id="4" name="Slide Image Placeholder 3"/>
          <p:cNvSpPr>
            <a:spLocks noGrp="1" noRot="1" noChangeAspect="1"/>
          </p:cNvSpPr>
          <p:nvPr>
            <p:ph type="sldImg" idx="2"/>
          </p:nvPr>
        </p:nvSpPr>
        <p:spPr>
          <a:xfrm>
            <a:off x="1570038" y="696913"/>
            <a:ext cx="3741737" cy="2808287"/>
          </a:xfrm>
          <a:prstGeom prst="rect">
            <a:avLst/>
          </a:prstGeom>
          <a:noFill/>
          <a:ln w="12700">
            <a:solidFill>
              <a:prstClr val="black"/>
            </a:solidFill>
          </a:ln>
        </p:spPr>
        <p:txBody>
          <a:bodyPr vert="horz" lIns="92945" tIns="46472" rIns="92945" bIns="46472" rtlCol="0" anchor="ctr"/>
          <a:lstStyle/>
          <a:p>
            <a:pPr lvl="0"/>
            <a:endParaRPr lang="en-US" noProof="0" dirty="0"/>
          </a:p>
        </p:txBody>
      </p:sp>
      <p:sp>
        <p:nvSpPr>
          <p:cNvPr id="5" name="Notes Placeholder 4"/>
          <p:cNvSpPr>
            <a:spLocks noGrp="1"/>
          </p:cNvSpPr>
          <p:nvPr>
            <p:ph type="body" sz="quarter" idx="3"/>
          </p:nvPr>
        </p:nvSpPr>
        <p:spPr>
          <a:xfrm>
            <a:off x="688805" y="3657600"/>
            <a:ext cx="5504203" cy="4941888"/>
          </a:xfrm>
          <a:prstGeom prst="rect">
            <a:avLst/>
          </a:prstGeom>
        </p:spPr>
        <p:txBody>
          <a:bodyPr vert="horz" lIns="92945" tIns="46472" rIns="92945" bIns="46472"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8829675"/>
            <a:ext cx="2982742" cy="465138"/>
          </a:xfrm>
          <a:prstGeom prst="rect">
            <a:avLst/>
          </a:prstGeom>
        </p:spPr>
        <p:txBody>
          <a:bodyPr vert="horz" lIns="92945" tIns="46472" rIns="92945" bIns="46472" rtlCol="0" anchor="b"/>
          <a:lstStyle>
            <a:lvl1pPr algn="l">
              <a:defRPr sz="1100">
                <a:latin typeface="Arial" charset="0"/>
              </a:defRPr>
            </a:lvl1pPr>
          </a:lstStyle>
          <a:p>
            <a:pPr>
              <a:defRPr/>
            </a:pPr>
            <a:endParaRPr lang="en-US" dirty="0"/>
          </a:p>
        </p:txBody>
      </p:sp>
      <p:sp>
        <p:nvSpPr>
          <p:cNvPr id="7" name="Slide Number Placeholder 6"/>
          <p:cNvSpPr>
            <a:spLocks noGrp="1"/>
          </p:cNvSpPr>
          <p:nvPr>
            <p:ph type="sldNum" sz="quarter" idx="5"/>
          </p:nvPr>
        </p:nvSpPr>
        <p:spPr>
          <a:xfrm>
            <a:off x="3897514" y="8829675"/>
            <a:ext cx="2982742" cy="465138"/>
          </a:xfrm>
          <a:prstGeom prst="rect">
            <a:avLst/>
          </a:prstGeom>
        </p:spPr>
        <p:txBody>
          <a:bodyPr vert="horz" lIns="92945" tIns="46472" rIns="92945" bIns="46472" rtlCol="0" anchor="b"/>
          <a:lstStyle>
            <a:lvl1pPr algn="r">
              <a:defRPr sz="1100">
                <a:latin typeface="Arial" charset="0"/>
              </a:defRPr>
            </a:lvl1pPr>
          </a:lstStyle>
          <a:p>
            <a:pPr>
              <a:defRPr/>
            </a:pPr>
            <a:fld id="{AE95DB40-7F5B-43E4-A926-C26F34DFD230}" type="slidenum">
              <a:rPr lang="en-US"/>
              <a:pPr>
                <a:defRPr/>
              </a:pPr>
              <a:t>‹#›</a:t>
            </a:fld>
            <a:endParaRPr lang="en-US" dirty="0"/>
          </a:p>
        </p:txBody>
      </p:sp>
    </p:spTree>
    <p:extLst>
      <p:ext uri="{BB962C8B-B14F-4D97-AF65-F5344CB8AC3E}">
        <p14:creationId xmlns:p14="http://schemas.microsoft.com/office/powerpoint/2010/main" val="40263687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z="1000" dirty="0">
              <a:latin typeface="Arial" charset="0"/>
              <a:cs typeface="Arial" charset="0"/>
            </a:endParaRPr>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1099" indent="-285038">
              <a:defRPr>
                <a:solidFill>
                  <a:schemeClr val="tx1"/>
                </a:solidFill>
                <a:latin typeface="Arial" charset="0"/>
              </a:defRPr>
            </a:lvl2pPr>
            <a:lvl3pPr marL="1140152" indent="-228030">
              <a:defRPr>
                <a:solidFill>
                  <a:schemeClr val="tx1"/>
                </a:solidFill>
                <a:latin typeface="Arial" charset="0"/>
              </a:defRPr>
            </a:lvl3pPr>
            <a:lvl4pPr marL="1596212" indent="-228030">
              <a:defRPr>
                <a:solidFill>
                  <a:schemeClr val="tx1"/>
                </a:solidFill>
                <a:latin typeface="Arial" charset="0"/>
              </a:defRPr>
            </a:lvl4pPr>
            <a:lvl5pPr marL="2052273" indent="-228030">
              <a:defRPr>
                <a:solidFill>
                  <a:schemeClr val="tx1"/>
                </a:solidFill>
                <a:latin typeface="Arial" charset="0"/>
              </a:defRPr>
            </a:lvl5pPr>
            <a:lvl6pPr marL="2508334" indent="-228030" eaLnBrk="0" fontAlgn="base" hangingPunct="0">
              <a:spcBef>
                <a:spcPct val="0"/>
              </a:spcBef>
              <a:spcAft>
                <a:spcPct val="0"/>
              </a:spcAft>
              <a:defRPr>
                <a:solidFill>
                  <a:schemeClr val="tx1"/>
                </a:solidFill>
                <a:latin typeface="Arial" charset="0"/>
              </a:defRPr>
            </a:lvl6pPr>
            <a:lvl7pPr marL="2964394" indent="-228030" eaLnBrk="0" fontAlgn="base" hangingPunct="0">
              <a:spcBef>
                <a:spcPct val="0"/>
              </a:spcBef>
              <a:spcAft>
                <a:spcPct val="0"/>
              </a:spcAft>
              <a:defRPr>
                <a:solidFill>
                  <a:schemeClr val="tx1"/>
                </a:solidFill>
                <a:latin typeface="Arial" charset="0"/>
              </a:defRPr>
            </a:lvl7pPr>
            <a:lvl8pPr marL="3420455" indent="-228030" eaLnBrk="0" fontAlgn="base" hangingPunct="0">
              <a:spcBef>
                <a:spcPct val="0"/>
              </a:spcBef>
              <a:spcAft>
                <a:spcPct val="0"/>
              </a:spcAft>
              <a:defRPr>
                <a:solidFill>
                  <a:schemeClr val="tx1"/>
                </a:solidFill>
                <a:latin typeface="Arial" charset="0"/>
              </a:defRPr>
            </a:lvl8pPr>
            <a:lvl9pPr marL="3876515" indent="-228030" eaLnBrk="0" fontAlgn="base" hangingPunct="0">
              <a:spcBef>
                <a:spcPct val="0"/>
              </a:spcBef>
              <a:spcAft>
                <a:spcPct val="0"/>
              </a:spcAft>
              <a:defRPr>
                <a:solidFill>
                  <a:schemeClr val="tx1"/>
                </a:solidFill>
                <a:latin typeface="Arial" charset="0"/>
              </a:defRPr>
            </a:lvl9pPr>
          </a:lstStyle>
          <a:p>
            <a:fld id="{4AFE67D9-0735-4066-8AA9-B5B11799B2C7}" type="slidenum">
              <a:rPr lang="en-US" smtClean="0"/>
              <a:pPr/>
              <a:t>1</a:t>
            </a:fld>
            <a:endParaRPr lang="en-US" dirty="0"/>
          </a:p>
        </p:txBody>
      </p:sp>
    </p:spTree>
    <p:extLst>
      <p:ext uri="{BB962C8B-B14F-4D97-AF65-F5344CB8AC3E}">
        <p14:creationId xmlns:p14="http://schemas.microsoft.com/office/powerpoint/2010/main" val="40733063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10</a:t>
            </a:fld>
            <a:endParaRPr lang="en-US" dirty="0"/>
          </a:p>
        </p:txBody>
      </p:sp>
    </p:spTree>
    <p:extLst>
      <p:ext uri="{BB962C8B-B14F-4D97-AF65-F5344CB8AC3E}">
        <p14:creationId xmlns:p14="http://schemas.microsoft.com/office/powerpoint/2010/main" val="1971968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11</a:t>
            </a:fld>
            <a:endParaRPr lang="en-US" dirty="0"/>
          </a:p>
        </p:txBody>
      </p:sp>
    </p:spTree>
    <p:extLst>
      <p:ext uri="{BB962C8B-B14F-4D97-AF65-F5344CB8AC3E}">
        <p14:creationId xmlns:p14="http://schemas.microsoft.com/office/powerpoint/2010/main" val="11623052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12</a:t>
            </a:fld>
            <a:endParaRPr lang="en-US" dirty="0"/>
          </a:p>
        </p:txBody>
      </p:sp>
    </p:spTree>
    <p:extLst>
      <p:ext uri="{BB962C8B-B14F-4D97-AF65-F5344CB8AC3E}">
        <p14:creationId xmlns:p14="http://schemas.microsoft.com/office/powerpoint/2010/main" val="33021707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17</a:t>
            </a:fld>
            <a:endParaRPr lang="en-US" dirty="0"/>
          </a:p>
        </p:txBody>
      </p:sp>
    </p:spTree>
    <p:extLst>
      <p:ext uri="{BB962C8B-B14F-4D97-AF65-F5344CB8AC3E}">
        <p14:creationId xmlns:p14="http://schemas.microsoft.com/office/powerpoint/2010/main" val="2947556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CCS and FQHC processes happening on</a:t>
            </a:r>
            <a:r>
              <a:rPr lang="en-US" baseline="0" dirty="0"/>
              <a:t> separate track for concept development</a:t>
            </a:r>
          </a:p>
          <a:p>
            <a:endParaRPr lang="en-US" dirty="0"/>
          </a:p>
          <a:p>
            <a:r>
              <a:rPr lang="en-US" dirty="0"/>
              <a:t>Shared Savings concept:</a:t>
            </a:r>
            <a:r>
              <a:rPr lang="en-US" baseline="0" dirty="0"/>
              <a:t> </a:t>
            </a:r>
            <a:r>
              <a:rPr lang="en-US" dirty="0"/>
              <a:t>Broad impacted stakeholder group</a:t>
            </a:r>
          </a:p>
          <a:p>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18</a:t>
            </a:fld>
            <a:endParaRPr lang="en-US" dirty="0"/>
          </a:p>
        </p:txBody>
      </p:sp>
    </p:spTree>
    <p:extLst>
      <p:ext uri="{BB962C8B-B14F-4D97-AF65-F5344CB8AC3E}">
        <p14:creationId xmlns:p14="http://schemas.microsoft.com/office/powerpoint/2010/main" val="8186024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Shelter:</a:t>
            </a:r>
            <a:r>
              <a:rPr lang="en-US" baseline="0" dirty="0"/>
              <a:t> </a:t>
            </a:r>
            <a:r>
              <a:rPr lang="en-US" dirty="0"/>
              <a:t>Corporation for Supportive Housing</a:t>
            </a:r>
            <a:r>
              <a:rPr lang="en-US" baseline="0" dirty="0"/>
              <a:t> as possible TA consultant </a:t>
            </a:r>
          </a:p>
          <a:p>
            <a:endParaRPr lang="en-US" dirty="0"/>
          </a:p>
          <a:p>
            <a:r>
              <a:rPr lang="en-US" dirty="0"/>
              <a:t>Workforce:</a:t>
            </a:r>
            <a:r>
              <a:rPr lang="en-US" baseline="0" dirty="0"/>
              <a:t> </a:t>
            </a:r>
            <a:r>
              <a:rPr lang="en-US" dirty="0"/>
              <a:t>LHPC, CAHP, CMA, CAP-G, OSPHD, UCSF,</a:t>
            </a:r>
            <a:r>
              <a:rPr lang="en-US" baseline="0" dirty="0"/>
              <a:t> SEIU</a:t>
            </a:r>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19</a:t>
            </a:fld>
            <a:endParaRPr lang="en-US" dirty="0"/>
          </a:p>
        </p:txBody>
      </p:sp>
    </p:spTree>
    <p:extLst>
      <p:ext uri="{BB962C8B-B14F-4D97-AF65-F5344CB8AC3E}">
        <p14:creationId xmlns:p14="http://schemas.microsoft.com/office/powerpoint/2010/main" val="29941279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20</a:t>
            </a:fld>
            <a:endParaRPr lang="en-US" dirty="0"/>
          </a:p>
        </p:txBody>
      </p:sp>
    </p:spTree>
    <p:extLst>
      <p:ext uri="{BB962C8B-B14F-4D97-AF65-F5344CB8AC3E}">
        <p14:creationId xmlns:p14="http://schemas.microsoft.com/office/powerpoint/2010/main" val="17371201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21</a:t>
            </a:fld>
            <a:endParaRPr lang="en-US" dirty="0"/>
          </a:p>
        </p:txBody>
      </p:sp>
    </p:spTree>
    <p:extLst>
      <p:ext uri="{BB962C8B-B14F-4D97-AF65-F5344CB8AC3E}">
        <p14:creationId xmlns:p14="http://schemas.microsoft.com/office/powerpoint/2010/main" val="36526783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***Please</a:t>
            </a:r>
            <a:r>
              <a:rPr lang="en-US" baseline="0"/>
              <a:t> </a:t>
            </a:r>
            <a:r>
              <a:rPr lang="en-US" baseline="0" dirty="0"/>
              <a:t>invite input </a:t>
            </a:r>
            <a:r>
              <a:rPr lang="en-US" baseline="0"/>
              <a:t>into this inbox!</a:t>
            </a:r>
            <a:endParaRPr lang="en-US"/>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22</a:t>
            </a:fld>
            <a:endParaRPr lang="en-US" dirty="0"/>
          </a:p>
        </p:txBody>
      </p:sp>
    </p:spTree>
    <p:extLst>
      <p:ext uri="{BB962C8B-B14F-4D97-AF65-F5344CB8AC3E}">
        <p14:creationId xmlns:p14="http://schemas.microsoft.com/office/powerpoint/2010/main" val="27403988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Flexibilities of an 1115:</a:t>
            </a:r>
          </a:p>
          <a:p>
            <a:r>
              <a:rPr lang="en-US" dirty="0"/>
              <a:t>Can be used to expand eligibility to individuals who are not otherwise Medicaid or CHIP eligible </a:t>
            </a:r>
          </a:p>
          <a:p>
            <a:endParaRPr lang="en-US" dirty="0"/>
          </a:p>
          <a:p>
            <a:r>
              <a:rPr lang="en-US" dirty="0"/>
              <a:t>Used to provide services not typically covered by Medicaid </a:t>
            </a:r>
          </a:p>
          <a:p>
            <a:endParaRPr lang="en-US" dirty="0"/>
          </a:p>
          <a:p>
            <a:r>
              <a:rPr lang="en-US" dirty="0"/>
              <a:t>Demonstrate innovative service delivery systems that improve care, increase efficiency, and reduce costs</a:t>
            </a:r>
          </a:p>
          <a:p>
            <a:endParaRPr lang="en-US" dirty="0"/>
          </a:p>
          <a:p>
            <a:r>
              <a:rPr lang="en-US" dirty="0"/>
              <a:t>Must be budget neutral</a:t>
            </a:r>
          </a:p>
          <a:p>
            <a:endParaRPr lang="en-US" dirty="0"/>
          </a:p>
          <a:p>
            <a:r>
              <a:rPr lang="en-US" dirty="0"/>
              <a:t>(from CMS.gov)</a:t>
            </a:r>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2</a:t>
            </a:fld>
            <a:endParaRPr lang="en-US" dirty="0"/>
          </a:p>
        </p:txBody>
      </p:sp>
    </p:spTree>
    <p:extLst>
      <p:ext uri="{BB962C8B-B14F-4D97-AF65-F5344CB8AC3E}">
        <p14:creationId xmlns:p14="http://schemas.microsoft.com/office/powerpoint/2010/main" val="30161097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3</a:t>
            </a:fld>
            <a:endParaRPr lang="en-US" dirty="0"/>
          </a:p>
        </p:txBody>
      </p:sp>
    </p:spTree>
    <p:extLst>
      <p:ext uri="{BB962C8B-B14F-4D97-AF65-F5344CB8AC3E}">
        <p14:creationId xmlns:p14="http://schemas.microsoft.com/office/powerpoint/2010/main" val="12039938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Goal is to</a:t>
            </a:r>
            <a:r>
              <a:rPr lang="en-US" baseline="0" dirty="0"/>
              <a:t> submit Waiver Renewal Request in the Winter/Spring 2015. No later than April 30</a:t>
            </a:r>
            <a:r>
              <a:rPr lang="en-US" baseline="30000" dirty="0"/>
              <a:t>th</a:t>
            </a:r>
            <a:r>
              <a:rPr lang="en-US" baseline="0" dirty="0"/>
              <a:t> to meet 6 month deadline. </a:t>
            </a:r>
          </a:p>
          <a:p>
            <a:endParaRPr lang="en-US" baseline="0" dirty="0"/>
          </a:p>
          <a:p>
            <a:r>
              <a:rPr lang="en-US" baseline="0" dirty="0"/>
              <a:t>STC development and negotiations will start in spring and continue on post submission of request/concept to CMS.</a:t>
            </a:r>
          </a:p>
          <a:p>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4</a:t>
            </a:fld>
            <a:endParaRPr lang="en-US" dirty="0"/>
          </a:p>
        </p:txBody>
      </p:sp>
    </p:spTree>
    <p:extLst>
      <p:ext uri="{BB962C8B-B14F-4D97-AF65-F5344CB8AC3E}">
        <p14:creationId xmlns:p14="http://schemas.microsoft.com/office/powerpoint/2010/main" val="1362390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5</a:t>
            </a:fld>
            <a:endParaRPr lang="en-US" dirty="0"/>
          </a:p>
        </p:txBody>
      </p:sp>
    </p:spTree>
    <p:extLst>
      <p:ext uri="{BB962C8B-B14F-4D97-AF65-F5344CB8AC3E}">
        <p14:creationId xmlns:p14="http://schemas.microsoft.com/office/powerpoint/2010/main" val="7630873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LIHP coverage expansion</a:t>
            </a:r>
          </a:p>
          <a:p>
            <a:pPr marL="628650" lvl="1" indent="-171450">
              <a:buFont typeface="Arial" panose="020B0604020202020204" pitchFamily="34" charset="0"/>
              <a:buChar char="•"/>
            </a:pPr>
            <a:r>
              <a:rPr lang="en-US" baseline="0" dirty="0"/>
              <a:t>Enrolled over 600K individuals into coverage for smooth transition in 2014</a:t>
            </a:r>
          </a:p>
          <a:p>
            <a:r>
              <a:rPr lang="en-US" baseline="0" dirty="0"/>
              <a:t>Managed care expansion</a:t>
            </a:r>
          </a:p>
          <a:p>
            <a:pPr marL="628650" lvl="1" indent="-171450">
              <a:buFont typeface="Arial" panose="020B0604020202020204" pitchFamily="34" charset="0"/>
              <a:buChar char="•"/>
            </a:pPr>
            <a:r>
              <a:rPr lang="en-US" baseline="0" dirty="0"/>
              <a:t>Expansion in two-plan and GMC counties</a:t>
            </a:r>
          </a:p>
          <a:p>
            <a:pPr marL="628650" lvl="1" indent="-171450">
              <a:buFont typeface="Arial" panose="020B0604020202020204" pitchFamily="34" charset="0"/>
              <a:buChar char="•"/>
            </a:pPr>
            <a:r>
              <a:rPr lang="en-US" baseline="0" dirty="0"/>
              <a:t>Expansion into rural counties in 2013</a:t>
            </a:r>
          </a:p>
          <a:p>
            <a:r>
              <a:rPr lang="en-US" baseline="0" dirty="0"/>
              <a:t>Coordinated/integrated care</a:t>
            </a:r>
          </a:p>
          <a:p>
            <a:pPr marL="628650" lvl="1" indent="-171450">
              <a:buFont typeface="Arial" panose="020B0604020202020204" pitchFamily="34" charset="0"/>
              <a:buChar char="•"/>
            </a:pPr>
            <a:r>
              <a:rPr lang="en-US" baseline="0" dirty="0"/>
              <a:t>CCI implemented in 5 counties currently, will be 8</a:t>
            </a:r>
          </a:p>
          <a:p>
            <a:pPr marL="628650" lvl="1" indent="-171450">
              <a:buFont typeface="Arial" panose="020B0604020202020204" pitchFamily="34" charset="0"/>
              <a:buChar char="•"/>
            </a:pPr>
            <a:r>
              <a:rPr lang="en-US" baseline="0" dirty="0"/>
              <a:t>Over 42,000 enrolled in 5 counties as of August 2014	</a:t>
            </a:r>
          </a:p>
          <a:p>
            <a:r>
              <a:rPr lang="en-US" baseline="0" dirty="0"/>
              <a:t>DSRIP</a:t>
            </a:r>
          </a:p>
          <a:p>
            <a:pPr marL="628650" lvl="1" indent="-171450">
              <a:buFont typeface="Arial" panose="020B0604020202020204" pitchFamily="34" charset="0"/>
              <a:buChar char="•"/>
            </a:pPr>
            <a:r>
              <a:rPr lang="en-US" baseline="0" dirty="0"/>
              <a:t>21 public hospital systems</a:t>
            </a:r>
          </a:p>
          <a:p>
            <a:r>
              <a:rPr lang="en-US" baseline="0" dirty="0"/>
              <a:t>Maximizing FFP</a:t>
            </a:r>
          </a:p>
          <a:p>
            <a:pPr marL="628650" lvl="1" indent="-171450">
              <a:buFont typeface="Arial" panose="020B0604020202020204" pitchFamily="34" charset="0"/>
              <a:buChar char="•"/>
            </a:pPr>
            <a:r>
              <a:rPr lang="en-US" baseline="0" dirty="0"/>
              <a:t>Uncompensated care pool</a:t>
            </a:r>
          </a:p>
          <a:p>
            <a:pPr marL="628650" lvl="1" indent="-171450">
              <a:buFont typeface="Arial" panose="020B0604020202020204" pitchFamily="34" charset="0"/>
              <a:buChar char="•"/>
            </a:pPr>
            <a:r>
              <a:rPr lang="en-US" baseline="0" dirty="0"/>
              <a:t>State only programs</a:t>
            </a:r>
          </a:p>
          <a:p>
            <a:pPr marL="0" lvl="0" indent="0">
              <a:buFont typeface="Arial" panose="020B0604020202020204" pitchFamily="34" charset="0"/>
              <a:buNone/>
            </a:pPr>
            <a:r>
              <a:rPr lang="en-US" baseline="0" dirty="0"/>
              <a:t>-Rural managed care expansion in 2013 to 28 counties</a:t>
            </a:r>
          </a:p>
          <a:p>
            <a:pPr marL="0" lvl="0" indent="0">
              <a:buFont typeface="Arial" panose="020B0604020202020204" pitchFamily="34" charset="0"/>
              <a:buNone/>
            </a:pPr>
            <a:r>
              <a:rPr lang="en-US" baseline="0" dirty="0"/>
              <a:t>-ACA optional expansion – now serving over 11M </a:t>
            </a:r>
          </a:p>
          <a:p>
            <a:pPr marL="0" lvl="0" indent="0">
              <a:buFont typeface="Arial" panose="020B0604020202020204" pitchFamily="34" charset="0"/>
              <a:buNone/>
            </a:pPr>
            <a:r>
              <a:rPr lang="en-US" baseline="0" dirty="0"/>
              <a:t>-Integrated mild to moderate outpatient mental health, along with efforts under CCI and DMC Waiver, working towards a truly integrated system</a:t>
            </a:r>
          </a:p>
          <a:p>
            <a:pPr marL="0" lvl="0" indent="0">
              <a:buFont typeface="Arial" panose="020B0604020202020204" pitchFamily="34" charset="0"/>
              <a:buNone/>
            </a:pPr>
            <a:endParaRPr lang="en-US" dirty="0"/>
          </a:p>
          <a:p>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6</a:t>
            </a:fld>
            <a:endParaRPr lang="en-US" dirty="0"/>
          </a:p>
        </p:txBody>
      </p:sp>
    </p:spTree>
    <p:extLst>
      <p:ext uri="{BB962C8B-B14F-4D97-AF65-F5344CB8AC3E}">
        <p14:creationId xmlns:p14="http://schemas.microsoft.com/office/powerpoint/2010/main" val="17972901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7</a:t>
            </a:fld>
            <a:endParaRPr lang="en-US" dirty="0"/>
          </a:p>
        </p:txBody>
      </p:sp>
    </p:spTree>
    <p:extLst>
      <p:ext uri="{BB962C8B-B14F-4D97-AF65-F5344CB8AC3E}">
        <p14:creationId xmlns:p14="http://schemas.microsoft.com/office/powerpoint/2010/main" val="33114687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baseline="0" dirty="0">
                <a:solidFill>
                  <a:schemeClr val="tx1"/>
                </a:solidFill>
                <a:effectLst/>
                <a:latin typeface="+mn-lt"/>
                <a:ea typeface="+mn-ea"/>
                <a:cs typeface="+mn-cs"/>
              </a:rPr>
              <a:t>In thinking about the new Waiver, try to find shared goals with CMS on what the Waiver could achieve.</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baseline="0" dirty="0">
                <a:solidFill>
                  <a:schemeClr val="tx1"/>
                </a:solidFill>
                <a:effectLst/>
                <a:latin typeface="+mn-lt"/>
                <a:ea typeface="+mn-ea"/>
                <a:cs typeface="+mn-cs"/>
              </a:rPr>
              <a:t>The state now needs to making sure we can ensure access for the increased number of beneficiaries, providing  the right care, achieving the Triple Aim.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kern="1200" baseline="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8</a:t>
            </a:fld>
            <a:endParaRPr lang="en-US" dirty="0"/>
          </a:p>
        </p:txBody>
      </p:sp>
    </p:spTree>
    <p:extLst>
      <p:ext uri="{BB962C8B-B14F-4D97-AF65-F5344CB8AC3E}">
        <p14:creationId xmlns:p14="http://schemas.microsoft.com/office/powerpoint/2010/main" val="3097554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a:t>
            </a:r>
            <a:r>
              <a:rPr lang="en-US" baseline="0" dirty="0"/>
              <a:t> initial concepts for the Waiver are built around these core objectives</a:t>
            </a:r>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9</a:t>
            </a:fld>
            <a:endParaRPr lang="en-US" dirty="0"/>
          </a:p>
        </p:txBody>
      </p:sp>
    </p:spTree>
    <p:extLst>
      <p:ext uri="{BB962C8B-B14F-4D97-AF65-F5344CB8AC3E}">
        <p14:creationId xmlns:p14="http://schemas.microsoft.com/office/powerpoint/2010/main" val="203105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DBA4A5C7-838A-49B3-8472-6D52FA1066D1}" type="slidenum">
              <a:rPr lang="en-US" smtClean="0"/>
              <a:pPr>
                <a:defRPr/>
              </a:pPr>
              <a:t>‹#›</a:t>
            </a:fld>
            <a:endParaRPr lang="en-US" dirty="0"/>
          </a:p>
        </p:txBody>
      </p:sp>
      <p:pic>
        <p:nvPicPr>
          <p:cNvPr id="7" name="Picture 21" descr="dhcs_logo_color_v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12750"/>
            <a:ext cx="125095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2C5C73DC-0507-4138-9647-9D479E916DE2}"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7A7F78E-FD66-4CCF-8580-F544805D71A6}"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9E94128-A514-417B-A16A-83B9062380EA}"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B4B74B46-001A-414A-9872-125E25B9C48F}"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C72D57C5-3181-4FEE-B4EA-CACA96936D63}"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624DBB2A-596A-471F-8673-D9AA46F9AA62}"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5CC070D9-43EE-438F-9348-EFE1FC55E766}"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E573C821-6BF7-40DF-9773-3C5024DC2169}"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0E583A1B-6345-42C5-9529-FC5A055ABF2B}"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C3610507-85EB-4738-AEED-C403B8BBA5AA}"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6119E701-5686-4A8C-9AD0-5340147A1F7A}" type="slidenum">
              <a:rPr lang="en-US" smtClean="0"/>
              <a:pPr>
                <a:defRPr/>
              </a:pPr>
              <a:t>‹#›</a:t>
            </a:fld>
            <a:endParaRPr lang="en-US" dirty="0"/>
          </a:p>
        </p:txBody>
      </p:sp>
      <p:pic>
        <p:nvPicPr>
          <p:cNvPr id="7" name="Picture 17" descr="dhcs_logo_color_v1"/>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7848600" y="304800"/>
            <a:ext cx="833438"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515" r:id="rId1"/>
    <p:sldLayoutId id="2147484516" r:id="rId2"/>
    <p:sldLayoutId id="2147484517" r:id="rId3"/>
    <p:sldLayoutId id="2147484518" r:id="rId4"/>
    <p:sldLayoutId id="2147484519" r:id="rId5"/>
    <p:sldLayoutId id="2147484520" r:id="rId6"/>
    <p:sldLayoutId id="2147484521" r:id="rId7"/>
    <p:sldLayoutId id="2147484522" r:id="rId8"/>
    <p:sldLayoutId id="2147484523" r:id="rId9"/>
    <p:sldLayoutId id="2147484524" r:id="rId10"/>
    <p:sldLayoutId id="214748452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22.xml.rels><?xml version="1.0" encoding="UTF-8" standalone="yes"?>
<Relationships xmlns="http://schemas.openxmlformats.org/package/2006/relationships"><Relationship Id="rId3" Type="http://schemas.openxmlformats.org/officeDocument/2006/relationships/hyperlink" Target="mailto:WaiverRenewal@dhcs.ca.gov"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762000" y="1447800"/>
            <a:ext cx="7772400" cy="2362200"/>
          </a:xfrm>
        </p:spPr>
        <p:txBody>
          <a:bodyPr>
            <a:noAutofit/>
          </a:bodyPr>
          <a:lstStyle/>
          <a:p>
            <a:pPr algn="ctr" eaLnBrk="1" hangingPunct="1"/>
            <a:r>
              <a:rPr lang="en-US" b="1" u="sng" dirty="0"/>
              <a:t>Section 1115 Waiver Renewal</a:t>
            </a:r>
            <a:br>
              <a:rPr lang="en-US" sz="4800" b="1" u="sng" dirty="0"/>
            </a:br>
            <a:r>
              <a:rPr lang="en-US" sz="5400" b="1" u="sng" dirty="0"/>
              <a:t> </a:t>
            </a:r>
            <a:r>
              <a:rPr lang="en-US" sz="4000" b="1" u="sng" dirty="0"/>
              <a:t>Housing/Shelter Expert Work Group</a:t>
            </a:r>
            <a:br>
              <a:rPr lang="en-US" sz="4000" b="1" u="sng" dirty="0"/>
            </a:br>
            <a:r>
              <a:rPr lang="en-US" b="1" dirty="0"/>
              <a:t>Framing Our Discussion</a:t>
            </a:r>
          </a:p>
        </p:txBody>
      </p:sp>
      <p:sp>
        <p:nvSpPr>
          <p:cNvPr id="7171" name="Rectangle 3"/>
          <p:cNvSpPr>
            <a:spLocks noGrp="1" noChangeArrowheads="1"/>
          </p:cNvSpPr>
          <p:nvPr>
            <p:ph type="subTitle" idx="1"/>
          </p:nvPr>
        </p:nvSpPr>
        <p:spPr>
          <a:xfrm>
            <a:off x="0" y="4648200"/>
            <a:ext cx="9144000" cy="914400"/>
          </a:xfrm>
        </p:spPr>
        <p:txBody>
          <a:bodyPr>
            <a:noAutofit/>
          </a:bodyPr>
          <a:lstStyle/>
          <a:p>
            <a:pPr algn="ctr" eaLnBrk="1" hangingPunct="1"/>
            <a:r>
              <a:rPr lang="en-US" sz="2400" b="1" dirty="0">
                <a:solidFill>
                  <a:schemeClr val="tx1">
                    <a:lumMod val="95000"/>
                    <a:lumOff val="5000"/>
                  </a:schemeClr>
                </a:solidFill>
              </a:rPr>
              <a:t>John Shen</a:t>
            </a:r>
          </a:p>
          <a:p>
            <a:pPr algn="ctr" eaLnBrk="1" hangingPunct="1"/>
            <a:r>
              <a:rPr lang="en-US" sz="2400" b="1" dirty="0">
                <a:solidFill>
                  <a:schemeClr val="tx1">
                    <a:lumMod val="95000"/>
                    <a:lumOff val="5000"/>
                  </a:schemeClr>
                </a:solidFill>
              </a:rPr>
              <a:t>Chief, Long-Term Care Division, Health Care Programs</a:t>
            </a:r>
          </a:p>
          <a:p>
            <a:pPr algn="ctr" eaLnBrk="1" hangingPunct="1"/>
            <a:r>
              <a:rPr lang="en-US" sz="2400" b="1" dirty="0">
                <a:solidFill>
                  <a:schemeClr val="tx1">
                    <a:lumMod val="95000"/>
                    <a:lumOff val="5000"/>
                  </a:schemeClr>
                </a:solidFill>
              </a:rPr>
              <a:t>Department of Health Care Services</a:t>
            </a:r>
          </a:p>
          <a:p>
            <a:pPr algn="ctr" eaLnBrk="1" hangingPunct="1"/>
            <a:r>
              <a:rPr lang="en-US" sz="2400" b="1" dirty="0">
                <a:solidFill>
                  <a:schemeClr val="tx1">
                    <a:lumMod val="95000"/>
                    <a:lumOff val="5000"/>
                  </a:schemeClr>
                </a:solidFill>
              </a:rPr>
              <a:t>November 4, 2014</a:t>
            </a:r>
          </a:p>
        </p:txBody>
      </p:sp>
    </p:spTree>
    <p:extLst>
      <p:ext uri="{BB962C8B-B14F-4D97-AF65-F5344CB8AC3E}">
        <p14:creationId xmlns:p14="http://schemas.microsoft.com/office/powerpoint/2010/main" val="3950554185"/>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chemeClr val="bg1"/>
                </a:solidFill>
              </a:rPr>
              <a:t>Initial Waiver Concepts</a:t>
            </a:r>
          </a:p>
        </p:txBody>
      </p:sp>
      <p:graphicFrame>
        <p:nvGraphicFramePr>
          <p:cNvPr id="6" name="Content Placeholder 4" descr="Initial Waiver Concepts&#10; Federal/ State Shared Savings&#10; Payment/ Delivery Reform Incentive Payments&#10; Safety Net Payment Reforms&#10; FQHC Payment/ Delivery Reform&#10; Successor DSRIP&#10; CCS Program Redesign&#10; Shelter for Vulnerable Populations&#10; Workforce Development&#10;" title="Initial Waiver Concepts"/>
          <p:cNvGraphicFramePr>
            <a:graphicFrameLocks/>
          </p:cNvGraphicFramePr>
          <p:nvPr>
            <p:extLst>
              <p:ext uri="{D42A27DB-BD31-4B8C-83A1-F6EECF244321}">
                <p14:modId xmlns:p14="http://schemas.microsoft.com/office/powerpoint/2010/main" val="1284126644"/>
              </p:ext>
            </p:extLst>
          </p:nvPr>
        </p:nvGraphicFramePr>
        <p:xfrm>
          <a:off x="0" y="457200"/>
          <a:ext cx="9067800" cy="6019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Content Placeholder 8"/>
          <p:cNvSpPr>
            <a:spLocks noGrp="1"/>
          </p:cNvSpPr>
          <p:nvPr>
            <p:ph idx="1"/>
          </p:nvPr>
        </p:nvSpPr>
        <p:spPr/>
        <p:txBody>
          <a:bodyPr/>
          <a:lstStyle/>
          <a:p>
            <a:r>
              <a:rPr lang="en-US" dirty="0">
                <a:solidFill>
                  <a:schemeClr val="bg1"/>
                </a:solidFill>
              </a:rPr>
              <a:t>8 Groups</a:t>
            </a:r>
          </a:p>
        </p:txBody>
      </p:sp>
      <p:sp>
        <p:nvSpPr>
          <p:cNvPr id="4" name="Slide Number Placeholder 3"/>
          <p:cNvSpPr>
            <a:spLocks noGrp="1"/>
          </p:cNvSpPr>
          <p:nvPr>
            <p:ph type="sldNum" sz="quarter" idx="12"/>
          </p:nvPr>
        </p:nvSpPr>
        <p:spPr/>
        <p:txBody>
          <a:bodyPr/>
          <a:lstStyle/>
          <a:p>
            <a:fld id="{49E94128-A514-417B-A16A-83B9062380EA}" type="slidenum">
              <a:rPr lang="en-US" smtClean="0"/>
              <a:pPr/>
              <a:t>10</a:t>
            </a:fld>
            <a:endParaRPr lang="en-US" dirty="0"/>
          </a:p>
        </p:txBody>
      </p:sp>
    </p:spTree>
    <p:extLst>
      <p:ext uri="{BB962C8B-B14F-4D97-AF65-F5344CB8AC3E}">
        <p14:creationId xmlns:p14="http://schemas.microsoft.com/office/powerpoint/2010/main" val="4169357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Federal/State Shared Savings</a:t>
            </a:r>
          </a:p>
        </p:txBody>
      </p:sp>
      <p:sp>
        <p:nvSpPr>
          <p:cNvPr id="3" name="Content Placeholder 2"/>
          <p:cNvSpPr>
            <a:spLocks noGrp="1"/>
          </p:cNvSpPr>
          <p:nvPr>
            <p:ph idx="1"/>
          </p:nvPr>
        </p:nvSpPr>
        <p:spPr/>
        <p:txBody>
          <a:bodyPr>
            <a:noAutofit/>
          </a:bodyPr>
          <a:lstStyle/>
          <a:p>
            <a:r>
              <a:rPr lang="en-US" sz="2000" dirty="0"/>
              <a:t>Under the Waiver, a per-beneficiary-per-year cost amount would be established based on predicted costs for those beneficiaries absent the waiver</a:t>
            </a:r>
          </a:p>
          <a:p>
            <a:r>
              <a:rPr lang="en-US" sz="2000" dirty="0"/>
              <a:t>The state would retain federal funding for the difference between actual expenditures and pre-established per beneficiary amounts </a:t>
            </a:r>
          </a:p>
          <a:p>
            <a:r>
              <a:rPr lang="en-US" sz="2000" dirty="0"/>
              <a:t>The savings serve as key component that will allow CA to implement many of the other waiver initiatives</a:t>
            </a:r>
          </a:p>
          <a:p>
            <a:r>
              <a:rPr lang="en-US" sz="2000" dirty="0"/>
              <a:t>Concept is not a per-capita cap that limits entitlement spending; any excess spending over the anticipated per-beneficiary cost would count against budget neutrality margin </a:t>
            </a:r>
          </a:p>
        </p:txBody>
      </p:sp>
      <p:graphicFrame>
        <p:nvGraphicFramePr>
          <p:cNvPr id="5" name="Diagram 4" descr="      Related Objective: Use California’s sophisticated Medicaid Program as an incubator to test&#10;       innovative approaches to whole-person care&#10;" title="Related Objective"/>
          <p:cNvGraphicFramePr/>
          <p:nvPr>
            <p:extLst>
              <p:ext uri="{D42A27DB-BD31-4B8C-83A1-F6EECF244321}">
                <p14:modId xmlns:p14="http://schemas.microsoft.com/office/powerpoint/2010/main" val="430548262"/>
              </p:ext>
            </p:extLst>
          </p:nvPr>
        </p:nvGraphicFramePr>
        <p:xfrm>
          <a:off x="228600" y="4953000"/>
          <a:ext cx="8763000" cy="142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a:xfrm>
            <a:off x="7010400" y="6172200"/>
            <a:ext cx="2133600" cy="365125"/>
          </a:xfrm>
        </p:spPr>
        <p:txBody>
          <a:bodyPr/>
          <a:lstStyle/>
          <a:p>
            <a:pPr>
              <a:defRPr/>
            </a:pPr>
            <a:fld id="{49E94128-A514-417B-A16A-83B9062380EA}" type="slidenum">
              <a:rPr lang="en-US" smtClean="0">
                <a:latin typeface="+mj-lt"/>
              </a:rPr>
              <a:pPr>
                <a:defRPr/>
              </a:pPr>
              <a:t>11</a:t>
            </a:fld>
            <a:endParaRPr lang="en-US" dirty="0">
              <a:latin typeface="+mj-lt"/>
            </a:endParaRPr>
          </a:p>
        </p:txBody>
      </p:sp>
    </p:spTree>
    <p:extLst>
      <p:ext uri="{BB962C8B-B14F-4D97-AF65-F5344CB8AC3E}">
        <p14:creationId xmlns:p14="http://schemas.microsoft.com/office/powerpoint/2010/main" val="42661161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Medicaid-Funded Shelter</a:t>
            </a:r>
          </a:p>
        </p:txBody>
      </p:sp>
      <p:sp>
        <p:nvSpPr>
          <p:cNvPr id="3" name="Content Placeholder 2"/>
          <p:cNvSpPr>
            <a:spLocks noGrp="1"/>
          </p:cNvSpPr>
          <p:nvPr>
            <p:ph idx="1"/>
          </p:nvPr>
        </p:nvSpPr>
        <p:spPr/>
        <p:txBody>
          <a:bodyPr/>
          <a:lstStyle/>
          <a:p>
            <a:r>
              <a:rPr lang="en-US" sz="2400" dirty="0"/>
              <a:t>Potential to test ways in which Medicaid-funded shelter can contribute to better health outcomes and reduced total cost of care for beneficiaries</a:t>
            </a:r>
          </a:p>
          <a:p>
            <a:endParaRPr lang="en-US" sz="2400" dirty="0"/>
          </a:p>
          <a:p>
            <a:r>
              <a:rPr lang="en-US" sz="2400" dirty="0"/>
              <a:t>Ideas, such as subsidized housing, can support the goal of a whole-person approach to care for vulnerable populations </a:t>
            </a:r>
          </a:p>
          <a:p>
            <a:endParaRPr lang="en-US" dirty="0">
              <a:solidFill>
                <a:srgbClr val="FF0000"/>
              </a:solidFill>
            </a:endParaRPr>
          </a:p>
          <a:p>
            <a:endParaRPr lang="en-US" dirty="0">
              <a:solidFill>
                <a:srgbClr val="FF0000"/>
              </a:solidFill>
            </a:endParaRPr>
          </a:p>
        </p:txBody>
      </p:sp>
      <p:graphicFrame>
        <p:nvGraphicFramePr>
          <p:cNvPr id="5" name="Diagram 4" descr="Related Objective: Address social determinants of health &#10;Related Objective: Use California’s sophisticated Medicaid Program as an incubator to test innovative approaches to whole-person care&#10;" title="Related Objective"/>
          <p:cNvGraphicFramePr/>
          <p:nvPr>
            <p:extLst>
              <p:ext uri="{D42A27DB-BD31-4B8C-83A1-F6EECF244321}">
                <p14:modId xmlns:p14="http://schemas.microsoft.com/office/powerpoint/2010/main" val="2248983862"/>
              </p:ext>
            </p:extLst>
          </p:nvPr>
        </p:nvGraphicFramePr>
        <p:xfrm>
          <a:off x="228600" y="4419600"/>
          <a:ext cx="8763000" cy="1981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a:xfrm>
            <a:off x="7010400" y="6172200"/>
            <a:ext cx="2133600" cy="365125"/>
          </a:xfrm>
        </p:spPr>
        <p:txBody>
          <a:bodyPr/>
          <a:lstStyle/>
          <a:p>
            <a:pPr>
              <a:defRPr/>
            </a:pPr>
            <a:fld id="{49E94128-A514-417B-A16A-83B9062380EA}" type="slidenum">
              <a:rPr lang="en-US" smtClean="0">
                <a:latin typeface="+mj-lt"/>
              </a:rPr>
              <a:pPr>
                <a:defRPr/>
              </a:pPr>
              <a:t>12</a:t>
            </a:fld>
            <a:endParaRPr lang="en-US" dirty="0">
              <a:latin typeface="+mj-lt"/>
            </a:endParaRPr>
          </a:p>
        </p:txBody>
      </p:sp>
    </p:spTree>
    <p:extLst>
      <p:ext uri="{BB962C8B-B14F-4D97-AF65-F5344CB8AC3E}">
        <p14:creationId xmlns:p14="http://schemas.microsoft.com/office/powerpoint/2010/main" val="15348335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Who would be</a:t>
            </a:r>
            <a:br>
              <a:rPr lang="en-US" sz="3200" b="1" dirty="0"/>
            </a:br>
            <a:r>
              <a:rPr lang="en-US" sz="3200" b="1" dirty="0"/>
              <a:t>the potential target populations?</a:t>
            </a:r>
          </a:p>
        </p:txBody>
      </p:sp>
      <p:sp>
        <p:nvSpPr>
          <p:cNvPr id="3" name="Content Placeholder 2"/>
          <p:cNvSpPr>
            <a:spLocks noGrp="1"/>
          </p:cNvSpPr>
          <p:nvPr>
            <p:ph idx="1"/>
          </p:nvPr>
        </p:nvSpPr>
        <p:spPr>
          <a:xfrm>
            <a:off x="457200" y="1447800"/>
            <a:ext cx="8229600" cy="5181600"/>
          </a:xfrm>
        </p:spPr>
        <p:txBody>
          <a:bodyPr>
            <a:normAutofit fontScale="77500" lnSpcReduction="20000"/>
          </a:bodyPr>
          <a:lstStyle/>
          <a:p>
            <a:r>
              <a:rPr lang="en-US" dirty="0"/>
              <a:t>Two populations are of particular interest to DHCS</a:t>
            </a:r>
          </a:p>
          <a:p>
            <a:pPr lvl="1"/>
            <a:r>
              <a:rPr lang="en-US" dirty="0"/>
              <a:t>Homeless individuals who utilize local ER and hospitals</a:t>
            </a:r>
          </a:p>
          <a:p>
            <a:pPr lvl="1"/>
            <a:r>
              <a:rPr lang="en-US" dirty="0"/>
              <a:t>Nursing Facility residents who can be cared for in community settings.  They may include those who were homeless prior to placement or lost their home upon extended stay.</a:t>
            </a:r>
          </a:p>
          <a:p>
            <a:r>
              <a:rPr lang="en-US" dirty="0"/>
              <a:t>Both populations share some common characteristics</a:t>
            </a:r>
          </a:p>
          <a:p>
            <a:pPr lvl="1"/>
            <a:r>
              <a:rPr lang="en-US" dirty="0"/>
              <a:t>They rely on SSI as primary source of income;</a:t>
            </a:r>
          </a:p>
          <a:p>
            <a:pPr lvl="1"/>
            <a:r>
              <a:rPr lang="en-US" dirty="0"/>
              <a:t>They have some combination of chronic conditions, disabilities, mental illness and/or substance abuse; </a:t>
            </a:r>
          </a:p>
          <a:p>
            <a:pPr lvl="1"/>
            <a:r>
              <a:rPr lang="en-US" dirty="0"/>
              <a:t>They need substantial amount of care management, habilitation, primary care intervention, and ongoing intervention from various service providers.</a:t>
            </a:r>
          </a:p>
          <a:p>
            <a:r>
              <a:rPr lang="en-US" dirty="0"/>
              <a:t>Within these two populations, there are distinct needs as defined by their age, gender, clinical profiles, and service needs.</a:t>
            </a:r>
          </a:p>
          <a:p>
            <a:endParaRPr lang="en-US" dirty="0"/>
          </a:p>
          <a:p>
            <a:endParaRPr lang="en-US" dirty="0"/>
          </a:p>
        </p:txBody>
      </p:sp>
      <p:sp>
        <p:nvSpPr>
          <p:cNvPr id="4" name="Slide Number Placeholder 3"/>
          <p:cNvSpPr>
            <a:spLocks noGrp="1"/>
          </p:cNvSpPr>
          <p:nvPr>
            <p:ph type="sldNum" sz="quarter" idx="12"/>
          </p:nvPr>
        </p:nvSpPr>
        <p:spPr/>
        <p:txBody>
          <a:bodyPr/>
          <a:lstStyle/>
          <a:p>
            <a:pPr>
              <a:defRPr/>
            </a:pPr>
            <a:fld id="{49E94128-A514-417B-A16A-83B9062380EA}" type="slidenum">
              <a:rPr lang="en-US" smtClean="0"/>
              <a:pPr>
                <a:defRPr/>
              </a:pPr>
              <a:t>13</a:t>
            </a:fld>
            <a:endParaRPr lang="en-US" dirty="0"/>
          </a:p>
        </p:txBody>
      </p:sp>
    </p:spTree>
    <p:extLst>
      <p:ext uri="{BB962C8B-B14F-4D97-AF65-F5344CB8AC3E}">
        <p14:creationId xmlns:p14="http://schemas.microsoft.com/office/powerpoint/2010/main" val="5478763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What is Medicaid funded Shelter?</a:t>
            </a:r>
          </a:p>
        </p:txBody>
      </p:sp>
      <p:sp>
        <p:nvSpPr>
          <p:cNvPr id="3" name="Content Placeholder 2"/>
          <p:cNvSpPr>
            <a:spLocks noGrp="1"/>
          </p:cNvSpPr>
          <p:nvPr>
            <p:ph idx="1"/>
          </p:nvPr>
        </p:nvSpPr>
        <p:spPr>
          <a:xfrm>
            <a:off x="457200" y="1371600"/>
            <a:ext cx="8229600" cy="4754563"/>
          </a:xfrm>
        </p:spPr>
        <p:txBody>
          <a:bodyPr>
            <a:normAutofit fontScale="92500" lnSpcReduction="20000"/>
          </a:bodyPr>
          <a:lstStyle/>
          <a:p>
            <a:r>
              <a:rPr lang="en-US" dirty="0"/>
              <a:t>“Shelter”: </a:t>
            </a:r>
          </a:p>
          <a:p>
            <a:pPr lvl="1"/>
            <a:r>
              <a:rPr lang="en-US" dirty="0"/>
              <a:t>Rationale that Medicaid needs to be involved in addition to existing housing financing infrastructure</a:t>
            </a:r>
          </a:p>
          <a:p>
            <a:r>
              <a:rPr lang="en-US" dirty="0"/>
              <a:t>Funding of “Shelter”</a:t>
            </a:r>
          </a:p>
          <a:p>
            <a:pPr lvl="1"/>
            <a:r>
              <a:rPr lang="en-US" dirty="0"/>
              <a:t>Capital for new buildings;</a:t>
            </a:r>
          </a:p>
          <a:p>
            <a:pPr lvl="1"/>
            <a:r>
              <a:rPr lang="en-US" dirty="0"/>
              <a:t>Funding in the form of rental subsidies or operational funding; and/or</a:t>
            </a:r>
          </a:p>
          <a:p>
            <a:pPr lvl="1"/>
            <a:r>
              <a:rPr lang="en-US" dirty="0"/>
              <a:t>“Shelter” based services</a:t>
            </a:r>
          </a:p>
          <a:p>
            <a:r>
              <a:rPr lang="en-US" dirty="0"/>
              <a:t>DHCS is interested in how funding of the subsidies and services would stimulate developer interests and access to capital for buildings</a:t>
            </a:r>
          </a:p>
          <a:p>
            <a:pPr marL="457200" lvl="1" indent="0">
              <a:buNone/>
            </a:pPr>
            <a:endParaRPr lang="en-US" dirty="0"/>
          </a:p>
          <a:p>
            <a:pPr marL="457200" lvl="1" indent="0">
              <a:buNone/>
            </a:pPr>
            <a:endParaRPr lang="en-US" dirty="0"/>
          </a:p>
          <a:p>
            <a:endParaRPr lang="en-US" dirty="0"/>
          </a:p>
          <a:p>
            <a:pPr lvl="1"/>
            <a:endParaRPr lang="en-US" dirty="0"/>
          </a:p>
        </p:txBody>
      </p:sp>
      <p:sp>
        <p:nvSpPr>
          <p:cNvPr id="4" name="Slide Number Placeholder 3"/>
          <p:cNvSpPr>
            <a:spLocks noGrp="1"/>
          </p:cNvSpPr>
          <p:nvPr>
            <p:ph type="sldNum" sz="quarter" idx="12"/>
          </p:nvPr>
        </p:nvSpPr>
        <p:spPr/>
        <p:txBody>
          <a:bodyPr/>
          <a:lstStyle/>
          <a:p>
            <a:pPr>
              <a:defRPr/>
            </a:pPr>
            <a:fld id="{49E94128-A514-417B-A16A-83B9062380EA}" type="slidenum">
              <a:rPr lang="en-US" smtClean="0"/>
              <a:pPr>
                <a:defRPr/>
              </a:pPr>
              <a:t>14</a:t>
            </a:fld>
            <a:endParaRPr lang="en-US" dirty="0"/>
          </a:p>
        </p:txBody>
      </p:sp>
    </p:spTree>
    <p:extLst>
      <p:ext uri="{BB962C8B-B14F-4D97-AF65-F5344CB8AC3E}">
        <p14:creationId xmlns:p14="http://schemas.microsoft.com/office/powerpoint/2010/main" val="884131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What would be the funding levels and arrangements?</a:t>
            </a:r>
          </a:p>
        </p:txBody>
      </p:sp>
      <p:sp>
        <p:nvSpPr>
          <p:cNvPr id="3" name="Content Placeholder 2"/>
          <p:cNvSpPr>
            <a:spLocks noGrp="1"/>
          </p:cNvSpPr>
          <p:nvPr>
            <p:ph idx="1"/>
          </p:nvPr>
        </p:nvSpPr>
        <p:spPr>
          <a:xfrm>
            <a:off x="457200" y="1371600"/>
            <a:ext cx="8229600" cy="4754563"/>
          </a:xfrm>
        </p:spPr>
        <p:txBody>
          <a:bodyPr>
            <a:normAutofit fontScale="85000" lnSpcReduction="20000"/>
          </a:bodyPr>
          <a:lstStyle/>
          <a:p>
            <a:r>
              <a:rPr lang="en-US" dirty="0"/>
              <a:t>Funding level for “shelter” units</a:t>
            </a:r>
          </a:p>
          <a:p>
            <a:pPr lvl="1"/>
            <a:r>
              <a:rPr lang="en-US" dirty="0"/>
              <a:t>Guidelines for developing level of funding for rental subsidies or housing operational subsidies</a:t>
            </a:r>
          </a:p>
          <a:p>
            <a:pPr lvl="1"/>
            <a:r>
              <a:rPr lang="en-US" dirty="0"/>
              <a:t>Guidelines on “transitional” versus “permanent”;  “congregate” versus “community integrated” or other types of “shelter” </a:t>
            </a:r>
          </a:p>
          <a:p>
            <a:pPr lvl="1"/>
            <a:r>
              <a:rPr lang="en-US" dirty="0"/>
              <a:t>Roles of DSRIP and managed care plan</a:t>
            </a:r>
          </a:p>
          <a:p>
            <a:pPr lvl="1"/>
            <a:endParaRPr lang="en-US" dirty="0"/>
          </a:p>
          <a:p>
            <a:r>
              <a:rPr lang="en-US" dirty="0"/>
              <a:t>Funding for “shelter” based services</a:t>
            </a:r>
          </a:p>
          <a:p>
            <a:pPr lvl="1"/>
            <a:r>
              <a:rPr lang="en-US" dirty="0"/>
              <a:t>Guidelines on defining intensive care management and habilitative services;</a:t>
            </a:r>
          </a:p>
          <a:p>
            <a:pPr lvl="1"/>
            <a:r>
              <a:rPr lang="en-US" dirty="0"/>
              <a:t>Inclusion of other Medicaid covered or uncovered services</a:t>
            </a:r>
          </a:p>
          <a:p>
            <a:pPr lvl="1"/>
            <a:r>
              <a:rPr lang="en-US" dirty="0"/>
              <a:t>Guideline on Provider-Housing partnership</a:t>
            </a:r>
          </a:p>
        </p:txBody>
      </p:sp>
      <p:sp>
        <p:nvSpPr>
          <p:cNvPr id="4" name="Slide Number Placeholder 3"/>
          <p:cNvSpPr>
            <a:spLocks noGrp="1"/>
          </p:cNvSpPr>
          <p:nvPr>
            <p:ph type="sldNum" sz="quarter" idx="12"/>
          </p:nvPr>
        </p:nvSpPr>
        <p:spPr/>
        <p:txBody>
          <a:bodyPr/>
          <a:lstStyle/>
          <a:p>
            <a:pPr>
              <a:defRPr/>
            </a:pPr>
            <a:fld id="{49E94128-A514-417B-A16A-83B9062380EA}" type="slidenum">
              <a:rPr lang="en-US" smtClean="0"/>
              <a:pPr>
                <a:defRPr/>
              </a:pPr>
              <a:t>15</a:t>
            </a:fld>
            <a:endParaRPr lang="en-US" dirty="0"/>
          </a:p>
        </p:txBody>
      </p:sp>
    </p:spTree>
    <p:extLst>
      <p:ext uri="{BB962C8B-B14F-4D97-AF65-F5344CB8AC3E}">
        <p14:creationId xmlns:p14="http://schemas.microsoft.com/office/powerpoint/2010/main" val="35895575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Options, scale, feasibility, cost benefits?</a:t>
            </a:r>
          </a:p>
        </p:txBody>
      </p:sp>
      <p:sp>
        <p:nvSpPr>
          <p:cNvPr id="3" name="Content Placeholder 2"/>
          <p:cNvSpPr>
            <a:spLocks noGrp="1"/>
          </p:cNvSpPr>
          <p:nvPr>
            <p:ph idx="1"/>
          </p:nvPr>
        </p:nvSpPr>
        <p:spPr/>
        <p:txBody>
          <a:bodyPr>
            <a:normAutofit fontScale="85000" lnSpcReduction="20000"/>
          </a:bodyPr>
          <a:lstStyle/>
          <a:p>
            <a:r>
              <a:rPr lang="en-US" dirty="0"/>
              <a:t>Identification of options</a:t>
            </a:r>
          </a:p>
          <a:p>
            <a:r>
              <a:rPr lang="en-US" dirty="0"/>
              <a:t>Scale and selection of geographical locations for pilots</a:t>
            </a:r>
          </a:p>
          <a:p>
            <a:r>
              <a:rPr lang="en-US" dirty="0"/>
              <a:t>Feasibility</a:t>
            </a:r>
          </a:p>
          <a:p>
            <a:pPr lvl="1"/>
            <a:r>
              <a:rPr lang="en-US" dirty="0"/>
              <a:t>Medicaid laws and regulations and CMS financial participation;</a:t>
            </a:r>
          </a:p>
          <a:p>
            <a:pPr lvl="1"/>
            <a:r>
              <a:rPr lang="en-US" dirty="0"/>
              <a:t>Housing developer/operator interest;</a:t>
            </a:r>
          </a:p>
          <a:p>
            <a:pPr lvl="1"/>
            <a:r>
              <a:rPr lang="en-US" dirty="0"/>
              <a:t>Provider and managed care plan interest and readiness;</a:t>
            </a:r>
          </a:p>
          <a:p>
            <a:pPr lvl="1"/>
            <a:r>
              <a:rPr lang="en-US" dirty="0"/>
              <a:t>federal, state and local laws and regulations related to funding and operation of affordable housing.</a:t>
            </a:r>
          </a:p>
          <a:p>
            <a:r>
              <a:rPr lang="en-US" dirty="0"/>
              <a:t>Anticipated outcomes and cost benefits</a:t>
            </a:r>
          </a:p>
          <a:p>
            <a:r>
              <a:rPr lang="en-US" dirty="0"/>
              <a:t>Evaluation</a:t>
            </a:r>
          </a:p>
          <a:p>
            <a:endParaRPr lang="en-US" dirty="0"/>
          </a:p>
          <a:p>
            <a:endParaRPr lang="en-US" dirty="0"/>
          </a:p>
        </p:txBody>
      </p:sp>
      <p:sp>
        <p:nvSpPr>
          <p:cNvPr id="4" name="Slide Number Placeholder 3"/>
          <p:cNvSpPr>
            <a:spLocks noGrp="1"/>
          </p:cNvSpPr>
          <p:nvPr>
            <p:ph type="sldNum" sz="quarter" idx="12"/>
          </p:nvPr>
        </p:nvSpPr>
        <p:spPr/>
        <p:txBody>
          <a:bodyPr/>
          <a:lstStyle/>
          <a:p>
            <a:pPr>
              <a:defRPr/>
            </a:pPr>
            <a:fld id="{49E94128-A514-417B-A16A-83B9062380EA}" type="slidenum">
              <a:rPr lang="en-US" smtClean="0"/>
              <a:pPr>
                <a:defRPr/>
              </a:pPr>
              <a:t>16</a:t>
            </a:fld>
            <a:endParaRPr lang="en-US" dirty="0"/>
          </a:p>
        </p:txBody>
      </p:sp>
    </p:spTree>
    <p:extLst>
      <p:ext uri="{BB962C8B-B14F-4D97-AF65-F5344CB8AC3E}">
        <p14:creationId xmlns:p14="http://schemas.microsoft.com/office/powerpoint/2010/main" val="26205220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895600"/>
            <a:ext cx="8229600" cy="1143000"/>
          </a:xfrm>
        </p:spPr>
        <p:txBody>
          <a:bodyPr>
            <a:normAutofit fontScale="90000"/>
          </a:bodyPr>
          <a:lstStyle/>
          <a:p>
            <a:r>
              <a:rPr lang="en-US" dirty="0"/>
              <a:t>Stakeholder Process</a:t>
            </a:r>
            <a:br>
              <a:rPr lang="en-US" dirty="0"/>
            </a:br>
            <a:endParaRPr lang="en-US" dirty="0"/>
          </a:p>
        </p:txBody>
      </p:sp>
      <p:sp>
        <p:nvSpPr>
          <p:cNvPr id="4" name="Slide Number Placeholder 3"/>
          <p:cNvSpPr>
            <a:spLocks noGrp="1"/>
          </p:cNvSpPr>
          <p:nvPr>
            <p:ph type="sldNum" sz="quarter" idx="12"/>
          </p:nvPr>
        </p:nvSpPr>
        <p:spPr/>
        <p:txBody>
          <a:bodyPr/>
          <a:lstStyle/>
          <a:p>
            <a:fld id="{49E94128-A514-417B-A16A-83B9062380EA}" type="slidenum">
              <a:rPr lang="en-US" smtClean="0"/>
              <a:pPr/>
              <a:t>17</a:t>
            </a:fld>
            <a:endParaRPr lang="en-US" dirty="0"/>
          </a:p>
        </p:txBody>
      </p:sp>
      <p:sp>
        <p:nvSpPr>
          <p:cNvPr id="7" name="Content Placeholder 6"/>
          <p:cNvSpPr>
            <a:spLocks noGrp="1"/>
          </p:cNvSpPr>
          <p:nvPr>
            <p:ph idx="1"/>
          </p:nvPr>
        </p:nvSpPr>
        <p:spPr/>
        <p:txBody>
          <a:bodyPr/>
          <a:lstStyle/>
          <a:p>
            <a:r>
              <a:rPr lang="en-US" dirty="0">
                <a:solidFill>
                  <a:schemeClr val="bg1"/>
                </a:solidFill>
              </a:rPr>
              <a:t>Stakeholder Process</a:t>
            </a:r>
          </a:p>
        </p:txBody>
      </p:sp>
    </p:spTree>
    <p:extLst>
      <p:ext uri="{BB962C8B-B14F-4D97-AF65-F5344CB8AC3E}">
        <p14:creationId xmlns:p14="http://schemas.microsoft.com/office/powerpoint/2010/main" val="12736114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Stakeholder Engagement </a:t>
            </a:r>
          </a:p>
        </p:txBody>
      </p:sp>
      <p:graphicFrame>
        <p:nvGraphicFramePr>
          <p:cNvPr id="5" name="Diagram 4" descr="Federal-State Shared Savings&#10; &#10;One all-day stakeholder meeting for the Department to present the savings model and solicit input from a broad, impacted stakeholder group &#10;" title="Federal State Shared Savings"/>
          <p:cNvGraphicFramePr/>
          <p:nvPr>
            <p:extLst>
              <p:ext uri="{D42A27DB-BD31-4B8C-83A1-F6EECF244321}">
                <p14:modId xmlns:p14="http://schemas.microsoft.com/office/powerpoint/2010/main" val="3951130576"/>
              </p:ext>
            </p:extLst>
          </p:nvPr>
        </p:nvGraphicFramePr>
        <p:xfrm>
          <a:off x="381000" y="1752600"/>
          <a:ext cx="8382000" cy="3382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a:xfrm>
            <a:off x="7010400" y="6172200"/>
            <a:ext cx="2133600" cy="365125"/>
          </a:xfrm>
        </p:spPr>
        <p:txBody>
          <a:bodyPr/>
          <a:lstStyle/>
          <a:p>
            <a:pPr>
              <a:defRPr/>
            </a:pPr>
            <a:fld id="{49E94128-A514-417B-A16A-83B9062380EA}" type="slidenum">
              <a:rPr lang="en-US" smtClean="0">
                <a:latin typeface="+mj-lt"/>
              </a:rPr>
              <a:pPr>
                <a:defRPr/>
              </a:pPr>
              <a:t>18</a:t>
            </a:fld>
            <a:endParaRPr lang="en-US" dirty="0">
              <a:latin typeface="+mj-lt"/>
            </a:endParaRPr>
          </a:p>
        </p:txBody>
      </p:sp>
    </p:spTree>
    <p:extLst>
      <p:ext uri="{BB962C8B-B14F-4D97-AF65-F5344CB8AC3E}">
        <p14:creationId xmlns:p14="http://schemas.microsoft.com/office/powerpoint/2010/main" val="19969710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Stakeholder Engagement</a:t>
            </a:r>
          </a:p>
        </p:txBody>
      </p:sp>
      <p:sp>
        <p:nvSpPr>
          <p:cNvPr id="4" name="Slide Number Placeholder 3"/>
          <p:cNvSpPr>
            <a:spLocks noGrp="1"/>
          </p:cNvSpPr>
          <p:nvPr>
            <p:ph type="sldNum" sz="quarter" idx="12"/>
          </p:nvPr>
        </p:nvSpPr>
        <p:spPr>
          <a:xfrm>
            <a:off x="7010400" y="6172200"/>
            <a:ext cx="2133600" cy="365125"/>
          </a:xfrm>
        </p:spPr>
        <p:txBody>
          <a:bodyPr/>
          <a:lstStyle/>
          <a:p>
            <a:pPr>
              <a:defRPr/>
            </a:pPr>
            <a:fld id="{49E94128-A514-417B-A16A-83B9062380EA}" type="slidenum">
              <a:rPr lang="en-US" smtClean="0">
                <a:latin typeface="+mj-lt"/>
              </a:rPr>
              <a:pPr>
                <a:defRPr/>
              </a:pPr>
              <a:t>19</a:t>
            </a:fld>
            <a:endParaRPr lang="en-US" dirty="0">
              <a:latin typeface="+mj-lt"/>
            </a:endParaRPr>
          </a:p>
        </p:txBody>
      </p:sp>
      <p:graphicFrame>
        <p:nvGraphicFramePr>
          <p:cNvPr id="6" name="Content Placeholder 4" descr="Medicaid-Funded Shelter&#10; Four targeted workgroup sessions&#10; Meeting 1: Kick-off to establish evidence, best practices, other states’ experiences&#10; Meetings 2-4: identify demonstration options potentially focusing on different target populations&#10;" title="Medicaid Funded SHelter"/>
          <p:cNvGraphicFramePr>
            <a:graphicFrameLocks noGrp="1"/>
          </p:cNvGraphicFramePr>
          <p:nvPr>
            <p:ph idx="1"/>
            <p:extLst>
              <p:ext uri="{D42A27DB-BD31-4B8C-83A1-F6EECF244321}">
                <p14:modId xmlns:p14="http://schemas.microsoft.com/office/powerpoint/2010/main" val="2178608130"/>
              </p:ext>
            </p:extLst>
          </p:nvPr>
        </p:nvGraphicFramePr>
        <p:xfrm>
          <a:off x="381000" y="14478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9653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1115 Waivers</a:t>
            </a:r>
          </a:p>
        </p:txBody>
      </p:sp>
      <p:graphicFrame>
        <p:nvGraphicFramePr>
          <p:cNvPr id="5" name="Content Placeholder 4" descr="Allow states flexibility to design demonstration projects that promote the objectives of the Medicaid program&#10;Demonstrations are typically approved for five years; states may submit request for renewal for 3 -5 years&#10;Must be budget neutral &#10;" title="1115 Waivers"/>
          <p:cNvGraphicFramePr>
            <a:graphicFrameLocks noGrp="1"/>
          </p:cNvGraphicFramePr>
          <p:nvPr>
            <p:ph idx="1"/>
            <p:extLst>
              <p:ext uri="{D42A27DB-BD31-4B8C-83A1-F6EECF244321}">
                <p14:modId xmlns:p14="http://schemas.microsoft.com/office/powerpoint/2010/main" val="517550249"/>
              </p:ext>
            </p:extLst>
          </p:nvPr>
        </p:nvGraphicFramePr>
        <p:xfrm>
          <a:off x="304800" y="1600200"/>
          <a:ext cx="8534400"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a:xfrm>
            <a:off x="7010400" y="6172200"/>
            <a:ext cx="2133600" cy="365125"/>
          </a:xfrm>
        </p:spPr>
        <p:txBody>
          <a:bodyPr/>
          <a:lstStyle/>
          <a:p>
            <a:pPr>
              <a:defRPr/>
            </a:pPr>
            <a:fld id="{49E94128-A514-417B-A16A-83B9062380EA}" type="slidenum">
              <a:rPr lang="en-US" smtClean="0">
                <a:latin typeface="+mj-lt"/>
              </a:rPr>
              <a:pPr>
                <a:defRPr/>
              </a:pPr>
              <a:t>2</a:t>
            </a:fld>
            <a:endParaRPr lang="en-US" dirty="0">
              <a:latin typeface="+mj-lt"/>
            </a:endParaRPr>
          </a:p>
        </p:txBody>
      </p:sp>
    </p:spTree>
    <p:extLst>
      <p:ext uri="{BB962C8B-B14F-4D97-AF65-F5344CB8AC3E}">
        <p14:creationId xmlns:p14="http://schemas.microsoft.com/office/powerpoint/2010/main" val="2823087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Foundation Support </a:t>
            </a:r>
          </a:p>
        </p:txBody>
      </p:sp>
      <p:sp>
        <p:nvSpPr>
          <p:cNvPr id="4" name="Slide Number Placeholder 3"/>
          <p:cNvSpPr>
            <a:spLocks noGrp="1"/>
          </p:cNvSpPr>
          <p:nvPr>
            <p:ph type="sldNum" sz="quarter" idx="12"/>
          </p:nvPr>
        </p:nvSpPr>
        <p:spPr>
          <a:xfrm>
            <a:off x="7010400" y="6172200"/>
            <a:ext cx="2133600" cy="365125"/>
          </a:xfrm>
        </p:spPr>
        <p:txBody>
          <a:bodyPr/>
          <a:lstStyle/>
          <a:p>
            <a:pPr>
              <a:defRPr/>
            </a:pPr>
            <a:fld id="{49E94128-A514-417B-A16A-83B9062380EA}" type="slidenum">
              <a:rPr lang="en-US" smtClean="0">
                <a:latin typeface="+mj-lt"/>
              </a:rPr>
              <a:pPr>
                <a:defRPr/>
              </a:pPr>
              <a:t>20</a:t>
            </a:fld>
            <a:endParaRPr lang="en-US" dirty="0">
              <a:latin typeface="+mj-lt"/>
            </a:endParaRPr>
          </a:p>
        </p:txBody>
      </p:sp>
      <p:graphicFrame>
        <p:nvGraphicFramePr>
          <p:cNvPr id="6" name="Content Placeholder 4" descr="DHCS is seeking funding support for stakeholder process and technical assistance from &#10;The Blue Shield of California Foundation, &#10;the California Endowment, and &#10;the California Health Care Foundation&#10; Stakeholder workgroup efforts&#10; Technical assistance on concept development including linkage to subject matter experts&#10; Development of Special Terms and Conditions (STCs&#10;" title="Foundation Support"/>
          <p:cNvGraphicFramePr>
            <a:graphicFrameLocks noGrp="1"/>
          </p:cNvGraphicFramePr>
          <p:nvPr>
            <p:ph idx="1"/>
            <p:extLst>
              <p:ext uri="{D42A27DB-BD31-4B8C-83A1-F6EECF244321}">
                <p14:modId xmlns:p14="http://schemas.microsoft.com/office/powerpoint/2010/main" val="1312458578"/>
              </p:ext>
            </p:extLst>
          </p:nvPr>
        </p:nvGraphicFramePr>
        <p:xfrm>
          <a:off x="304800" y="1600200"/>
          <a:ext cx="83820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987909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Stakeholder Process: Timing</a:t>
            </a:r>
          </a:p>
        </p:txBody>
      </p:sp>
      <p:graphicFrame>
        <p:nvGraphicFramePr>
          <p:cNvPr id="5" name="Diagram 4" descr="Summer 2014&#10; July 25, 2014: Webinar on initial DHCS concept paper&#10; Solicit input on Waiver concepts and stakeholder process&#10;             Fall/ Winter 2014&#10; Stakeholder discussions and concept development&#10;         Winter / Spring 2015&#10; Submission of Waiver renewal to CMS anticipated for February 2015 &#10;Spring/ Fall 2015&#10; Development of Special Terms and Conditions (CMS)&#10;" title="Stakeholder Process: Timing"/>
          <p:cNvGraphicFramePr/>
          <p:nvPr>
            <p:extLst>
              <p:ext uri="{D42A27DB-BD31-4B8C-83A1-F6EECF244321}">
                <p14:modId xmlns:p14="http://schemas.microsoft.com/office/powerpoint/2010/main" val="2334112481"/>
              </p:ext>
            </p:extLst>
          </p:nvPr>
        </p:nvGraphicFramePr>
        <p:xfrm>
          <a:off x="762000" y="1219200"/>
          <a:ext cx="73152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a:xfrm>
            <a:off x="7010400" y="6172200"/>
            <a:ext cx="2133600" cy="365125"/>
          </a:xfrm>
        </p:spPr>
        <p:txBody>
          <a:bodyPr/>
          <a:lstStyle/>
          <a:p>
            <a:pPr>
              <a:defRPr/>
            </a:pPr>
            <a:fld id="{49E94128-A514-417B-A16A-83B9062380EA}" type="slidenum">
              <a:rPr lang="en-US" smtClean="0">
                <a:latin typeface="+mn-lt"/>
              </a:rPr>
              <a:pPr>
                <a:defRPr/>
              </a:pPr>
              <a:t>21</a:t>
            </a:fld>
            <a:endParaRPr lang="en-US" dirty="0">
              <a:latin typeface="+mn-lt"/>
            </a:endParaRPr>
          </a:p>
        </p:txBody>
      </p:sp>
    </p:spTree>
    <p:extLst>
      <p:ext uri="{BB962C8B-B14F-4D97-AF65-F5344CB8AC3E}">
        <p14:creationId xmlns:p14="http://schemas.microsoft.com/office/powerpoint/2010/main" val="19316923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143000"/>
          </a:xfrm>
        </p:spPr>
        <p:txBody>
          <a:bodyPr>
            <a:normAutofit fontScale="90000"/>
          </a:bodyPr>
          <a:lstStyle/>
          <a:p>
            <a:r>
              <a:rPr lang="en-US" dirty="0"/>
              <a:t>Questions / Comments:</a:t>
            </a:r>
            <a:br>
              <a:rPr lang="en-US" dirty="0"/>
            </a:br>
            <a:br>
              <a:rPr lang="en-US" dirty="0"/>
            </a:br>
            <a:r>
              <a:rPr lang="en-US" dirty="0">
                <a:hlinkClick r:id="rId3"/>
              </a:rPr>
              <a:t>WaiverRenewal@dhcs.ca.gov</a:t>
            </a:r>
            <a:r>
              <a:rPr lang="en-US" dirty="0"/>
              <a:t>    </a:t>
            </a:r>
          </a:p>
        </p:txBody>
      </p:sp>
      <p:sp>
        <p:nvSpPr>
          <p:cNvPr id="4" name="Slide Number Placeholder 3"/>
          <p:cNvSpPr>
            <a:spLocks noGrp="1"/>
          </p:cNvSpPr>
          <p:nvPr>
            <p:ph type="sldNum" sz="quarter" idx="12"/>
          </p:nvPr>
        </p:nvSpPr>
        <p:spPr/>
        <p:txBody>
          <a:bodyPr/>
          <a:lstStyle/>
          <a:p>
            <a:pPr>
              <a:defRPr/>
            </a:pPr>
            <a:fld id="{49E94128-A514-417B-A16A-83B9062380EA}" type="slidenum">
              <a:rPr lang="en-US" smtClean="0"/>
              <a:pPr>
                <a:defRPr/>
              </a:pPr>
              <a:t>22</a:t>
            </a:fld>
            <a:endParaRPr lang="en-US" dirty="0"/>
          </a:p>
        </p:txBody>
      </p:sp>
    </p:spTree>
    <p:extLst>
      <p:ext uri="{BB962C8B-B14F-4D97-AF65-F5344CB8AC3E}">
        <p14:creationId xmlns:p14="http://schemas.microsoft.com/office/powerpoint/2010/main" val="1582889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67000"/>
            <a:ext cx="8229600" cy="1143000"/>
          </a:xfrm>
        </p:spPr>
        <p:txBody>
          <a:bodyPr>
            <a:normAutofit/>
          </a:bodyPr>
          <a:lstStyle/>
          <a:p>
            <a:r>
              <a:rPr lang="en-US" sz="5400" b="1" dirty="0"/>
              <a:t>2010-2015 Bridge to Reform</a:t>
            </a:r>
          </a:p>
        </p:txBody>
      </p:sp>
      <p:sp>
        <p:nvSpPr>
          <p:cNvPr id="4" name="Slide Number Placeholder 3"/>
          <p:cNvSpPr>
            <a:spLocks noGrp="1"/>
          </p:cNvSpPr>
          <p:nvPr>
            <p:ph type="sldNum" sz="quarter" idx="12"/>
          </p:nvPr>
        </p:nvSpPr>
        <p:spPr>
          <a:xfrm>
            <a:off x="7010400" y="6248400"/>
            <a:ext cx="2133600" cy="365125"/>
          </a:xfrm>
        </p:spPr>
        <p:txBody>
          <a:bodyPr/>
          <a:lstStyle/>
          <a:p>
            <a:pPr>
              <a:defRPr/>
            </a:pPr>
            <a:fld id="{49E94128-A514-417B-A16A-83B9062380EA}" type="slidenum">
              <a:rPr lang="en-US" smtClean="0">
                <a:latin typeface="+mj-lt"/>
              </a:rPr>
              <a:pPr>
                <a:defRPr/>
              </a:pPr>
              <a:t>3</a:t>
            </a:fld>
            <a:endParaRPr lang="en-US" dirty="0">
              <a:latin typeface="+mj-lt"/>
            </a:endParaRPr>
          </a:p>
        </p:txBody>
      </p:sp>
    </p:spTree>
    <p:extLst>
      <p:ext uri="{BB962C8B-B14F-4D97-AF65-F5344CB8AC3E}">
        <p14:creationId xmlns:p14="http://schemas.microsoft.com/office/powerpoint/2010/main" val="3382239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sz="4000" b="1" dirty="0"/>
              <a:t>“Bridge to Reform” Waiver </a:t>
            </a:r>
            <a:br>
              <a:rPr lang="en-US" sz="4000" b="1" dirty="0"/>
            </a:br>
            <a:r>
              <a:rPr lang="en-US" sz="4000" b="1" dirty="0"/>
              <a:t>2010-2015</a:t>
            </a:r>
            <a:endParaRPr lang="en-US" b="1" dirty="0"/>
          </a:p>
        </p:txBody>
      </p:sp>
      <p:sp>
        <p:nvSpPr>
          <p:cNvPr id="4" name="Slide Number Placeholder 3"/>
          <p:cNvSpPr>
            <a:spLocks noGrp="1"/>
          </p:cNvSpPr>
          <p:nvPr>
            <p:ph type="sldNum" sz="quarter" idx="12"/>
          </p:nvPr>
        </p:nvSpPr>
        <p:spPr>
          <a:xfrm>
            <a:off x="7010400" y="6172200"/>
            <a:ext cx="2133600" cy="365125"/>
          </a:xfrm>
        </p:spPr>
        <p:txBody>
          <a:bodyPr/>
          <a:lstStyle/>
          <a:p>
            <a:pPr>
              <a:defRPr/>
            </a:pPr>
            <a:fld id="{49E94128-A514-417B-A16A-83B9062380EA}" type="slidenum">
              <a:rPr lang="en-US" smtClean="0">
                <a:latin typeface="+mj-lt"/>
              </a:rPr>
              <a:pPr>
                <a:defRPr/>
              </a:pPr>
              <a:t>4</a:t>
            </a:fld>
            <a:endParaRPr lang="en-US" dirty="0">
              <a:latin typeface="+mj-lt"/>
            </a:endParaRPr>
          </a:p>
        </p:txBody>
      </p:sp>
      <p:graphicFrame>
        <p:nvGraphicFramePr>
          <p:cNvPr id="3" name="Content Placeholder 2" title="BTR Waiver"/>
          <p:cNvGraphicFramePr>
            <a:graphicFrameLocks noGrp="1"/>
          </p:cNvGraphicFramePr>
          <p:nvPr>
            <p:ph idx="1"/>
            <p:extLst>
              <p:ext uri="{D42A27DB-BD31-4B8C-83A1-F6EECF244321}">
                <p14:modId xmlns:p14="http://schemas.microsoft.com/office/powerpoint/2010/main" val="497349213"/>
              </p:ext>
            </p:extLst>
          </p:nvPr>
        </p:nvGraphicFramePr>
        <p:xfrm>
          <a:off x="457200" y="17526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23620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924800" cy="1143000"/>
          </a:xfrm>
        </p:spPr>
        <p:txBody>
          <a:bodyPr>
            <a:noAutofit/>
          </a:bodyPr>
          <a:lstStyle/>
          <a:p>
            <a:r>
              <a:rPr lang="en-US" sz="3600" b="1" dirty="0"/>
              <a:t>“Bridge to Reform” Waiver</a:t>
            </a:r>
            <a:br>
              <a:rPr lang="en-US" sz="3600" b="1" dirty="0"/>
            </a:br>
            <a:r>
              <a:rPr lang="en-US" sz="3600" b="1" dirty="0"/>
              <a:t>2010 - 2015</a:t>
            </a:r>
          </a:p>
        </p:txBody>
      </p:sp>
      <p:graphicFrame>
        <p:nvGraphicFramePr>
          <p:cNvPr id="5" name="Diagram 4" descr="Six Primary Goals&#10; Strengthen California’s health care safety net&#10; Maximize opportunities to reduce the number of uninsured individuals&#10; Optimize opportunities to increase federal financial participation and maximize financial resources to address uncompensated care&#10; Promote long-term, efficient, and effective use of state and local funds&#10; Improve health care quality and outcomes&#10; Promote home-and community-based care&#10;" title="BTR Waiver 2010-2015"/>
          <p:cNvGraphicFramePr/>
          <p:nvPr>
            <p:extLst>
              <p:ext uri="{D42A27DB-BD31-4B8C-83A1-F6EECF244321}">
                <p14:modId xmlns:p14="http://schemas.microsoft.com/office/powerpoint/2010/main" val="416110953"/>
              </p:ext>
            </p:extLst>
          </p:nvPr>
        </p:nvGraphicFramePr>
        <p:xfrm>
          <a:off x="685800" y="1676400"/>
          <a:ext cx="7467600"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a:xfrm>
            <a:off x="8458200" y="6172200"/>
            <a:ext cx="685800" cy="365125"/>
          </a:xfrm>
        </p:spPr>
        <p:txBody>
          <a:bodyPr/>
          <a:lstStyle/>
          <a:p>
            <a:pPr>
              <a:defRPr/>
            </a:pPr>
            <a:fld id="{49E94128-A514-417B-A16A-83B9062380EA}" type="slidenum">
              <a:rPr lang="en-US" smtClean="0">
                <a:latin typeface="+mj-lt"/>
              </a:rPr>
              <a:pPr>
                <a:defRPr/>
              </a:pPr>
              <a:t>5</a:t>
            </a:fld>
            <a:endParaRPr lang="en-US" dirty="0">
              <a:latin typeface="+mj-lt"/>
            </a:endParaRPr>
          </a:p>
        </p:txBody>
      </p:sp>
    </p:spTree>
    <p:extLst>
      <p:ext uri="{BB962C8B-B14F-4D97-AF65-F5344CB8AC3E}">
        <p14:creationId xmlns:p14="http://schemas.microsoft.com/office/powerpoint/2010/main" val="1992673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71" y="304800"/>
            <a:ext cx="8229600" cy="1143000"/>
          </a:xfrm>
        </p:spPr>
        <p:txBody>
          <a:bodyPr>
            <a:normAutofit/>
          </a:bodyPr>
          <a:lstStyle/>
          <a:p>
            <a:r>
              <a:rPr lang="en-US" sz="3600" b="1" dirty="0"/>
              <a:t>Successes of “Bridge to Reform”</a:t>
            </a:r>
          </a:p>
        </p:txBody>
      </p:sp>
      <p:graphicFrame>
        <p:nvGraphicFramePr>
          <p:cNvPr id="5" name="Diagram 4" descr="Low Income Health Program (LIHP)&#10;Delivery System Reform Incentive Pool (DSRIP) + Category 5 HIV Transition Projects&#10;Transition of Seniors and Persons with Disabilities (SPDs) into Mandatory Managed Care &#10;California Children’s Services (CCS) Pilots&#10;Health Families Program (HFP) Transition&#10;Rural Managed Care Expansion&#10;Indian Health Services Uncompensated Care claiming&#10;ACA Optional Medi-Cal Expansion&#10;Community-Based Adult Services (CBAS)&#10;Integration of Outpatient Mental Health Services&#10;Safety Net Care Pool / Designated State Health Programs &#10;Coordinated Care Initiative (CCI) &#10;Organized Delivery System Waiver for the Drug Medi-Cal (DMC) Program (pending)&#10;Full Scope Medi-Cal for Pregnant Women 109-138% FPL (pending)&#10;" title="Successes of BTR"/>
          <p:cNvGraphicFramePr/>
          <p:nvPr>
            <p:extLst>
              <p:ext uri="{D42A27DB-BD31-4B8C-83A1-F6EECF244321}">
                <p14:modId xmlns:p14="http://schemas.microsoft.com/office/powerpoint/2010/main" val="3199093824"/>
              </p:ext>
            </p:extLst>
          </p:nvPr>
        </p:nvGraphicFramePr>
        <p:xfrm>
          <a:off x="381000" y="1295400"/>
          <a:ext cx="85344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a:xfrm>
            <a:off x="7022275" y="6172200"/>
            <a:ext cx="2133600" cy="365125"/>
          </a:xfrm>
        </p:spPr>
        <p:txBody>
          <a:bodyPr/>
          <a:lstStyle/>
          <a:p>
            <a:pPr>
              <a:defRPr/>
            </a:pPr>
            <a:fld id="{49E94128-A514-417B-A16A-83B9062380EA}" type="slidenum">
              <a:rPr lang="en-US" smtClean="0">
                <a:latin typeface="+mj-lt"/>
              </a:rPr>
              <a:pPr>
                <a:defRPr/>
              </a:pPr>
              <a:t>6</a:t>
            </a:fld>
            <a:endParaRPr lang="en-US" dirty="0">
              <a:latin typeface="+mj-lt"/>
            </a:endParaRPr>
          </a:p>
        </p:txBody>
      </p:sp>
    </p:spTree>
    <p:extLst>
      <p:ext uri="{BB962C8B-B14F-4D97-AF65-F5344CB8AC3E}">
        <p14:creationId xmlns:p14="http://schemas.microsoft.com/office/powerpoint/2010/main" val="770563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67000"/>
            <a:ext cx="9144000" cy="1143000"/>
          </a:xfrm>
        </p:spPr>
        <p:txBody>
          <a:bodyPr>
            <a:noAutofit/>
          </a:bodyPr>
          <a:lstStyle/>
          <a:p>
            <a:r>
              <a:rPr lang="en-US" sz="5400" b="1" dirty="0"/>
              <a:t>2015 Waiver Renewal </a:t>
            </a:r>
            <a:br>
              <a:rPr lang="en-US" sz="5400" b="1" dirty="0"/>
            </a:br>
            <a:r>
              <a:rPr lang="en-US" sz="5400" b="1" dirty="0"/>
              <a:t>Initial Concepts</a:t>
            </a:r>
            <a:endParaRPr lang="en-US" sz="5400" dirty="0"/>
          </a:p>
        </p:txBody>
      </p:sp>
      <p:sp>
        <p:nvSpPr>
          <p:cNvPr id="3" name="Slide Number Placeholder 2"/>
          <p:cNvSpPr>
            <a:spLocks noGrp="1"/>
          </p:cNvSpPr>
          <p:nvPr>
            <p:ph type="sldNum" sz="quarter" idx="12"/>
          </p:nvPr>
        </p:nvSpPr>
        <p:spPr>
          <a:xfrm>
            <a:off x="7010400" y="6172200"/>
            <a:ext cx="2133600" cy="365125"/>
          </a:xfrm>
        </p:spPr>
        <p:txBody>
          <a:bodyPr/>
          <a:lstStyle/>
          <a:p>
            <a:pPr>
              <a:defRPr/>
            </a:pPr>
            <a:fld id="{5CC070D9-43EE-438F-9348-EFE1FC55E766}" type="slidenum">
              <a:rPr lang="en-US" smtClean="0">
                <a:latin typeface="+mj-lt"/>
              </a:rPr>
              <a:pPr>
                <a:defRPr/>
              </a:pPr>
              <a:t>7</a:t>
            </a:fld>
            <a:endParaRPr lang="en-US" dirty="0">
              <a:latin typeface="+mj-lt"/>
            </a:endParaRPr>
          </a:p>
        </p:txBody>
      </p:sp>
    </p:spTree>
    <p:extLst>
      <p:ext uri="{BB962C8B-B14F-4D97-AF65-F5344CB8AC3E}">
        <p14:creationId xmlns:p14="http://schemas.microsoft.com/office/powerpoint/2010/main" val="3375957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Purpose of 1115 Waiver Renewal</a:t>
            </a:r>
          </a:p>
        </p:txBody>
      </p:sp>
      <p:graphicFrame>
        <p:nvGraphicFramePr>
          <p:cNvPr id="5" name="Content Placeholder 4" descr="Shared Goals with CMS&#10; To further delivery of high quality and cost efficient care for our beneficiaries&#10; To ensure long-term viability of the delivery system post-ACA expansion&#10; To continue California’s momentum and successes in innovation achieved under the “Bridge to Reform” Waiver&#10;" title="Purpose of 1115 Waiver Renewal"/>
          <p:cNvGraphicFramePr>
            <a:graphicFrameLocks noGrp="1"/>
          </p:cNvGraphicFramePr>
          <p:nvPr>
            <p:ph idx="1"/>
            <p:extLst>
              <p:ext uri="{D42A27DB-BD31-4B8C-83A1-F6EECF244321}">
                <p14:modId xmlns:p14="http://schemas.microsoft.com/office/powerpoint/2010/main" val="208869752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a:xfrm>
            <a:off x="7010400" y="6248400"/>
            <a:ext cx="2133600" cy="365125"/>
          </a:xfrm>
        </p:spPr>
        <p:txBody>
          <a:bodyPr/>
          <a:lstStyle/>
          <a:p>
            <a:pPr>
              <a:defRPr/>
            </a:pPr>
            <a:fld id="{49E94128-A514-417B-A16A-83B9062380EA}" type="slidenum">
              <a:rPr lang="en-US" smtClean="0">
                <a:latin typeface="+mn-lt"/>
              </a:rPr>
              <a:pPr>
                <a:defRPr/>
              </a:pPr>
              <a:t>8</a:t>
            </a:fld>
            <a:endParaRPr lang="en-US" dirty="0">
              <a:latin typeface="+mn-lt"/>
            </a:endParaRPr>
          </a:p>
        </p:txBody>
      </p:sp>
    </p:spTree>
    <p:extLst>
      <p:ext uri="{BB962C8B-B14F-4D97-AF65-F5344CB8AC3E}">
        <p14:creationId xmlns:p14="http://schemas.microsoft.com/office/powerpoint/2010/main" val="1518259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Objectives</a:t>
            </a:r>
          </a:p>
        </p:txBody>
      </p:sp>
      <p:graphicFrame>
        <p:nvGraphicFramePr>
          <p:cNvPr id="5" name="Content Placeholder 4" descr="Strengthen primary care delivery and access&#10;Avoid unnecessary institutionalization and services by building the foundation for an integrated health care delivery system that incentivizes quality and efficiency &#10;Address social determinants of health&#10;Use California’s sophisticated Medicaid program as an incubator to test innovative approaches to whole-person care&#10;" title="Objectives"/>
          <p:cNvGraphicFramePr>
            <a:graphicFrameLocks noGrp="1"/>
          </p:cNvGraphicFramePr>
          <p:nvPr>
            <p:ph idx="1"/>
            <p:extLst>
              <p:ext uri="{D42A27DB-BD31-4B8C-83A1-F6EECF244321}">
                <p14:modId xmlns:p14="http://schemas.microsoft.com/office/powerpoint/2010/main" val="2414351410"/>
              </p:ext>
            </p:extLst>
          </p:nvPr>
        </p:nvGraphicFramePr>
        <p:xfrm>
          <a:off x="152400" y="1295400"/>
          <a:ext cx="8534400" cy="48307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a:xfrm>
            <a:off x="6977743" y="6172200"/>
            <a:ext cx="2133600" cy="365125"/>
          </a:xfrm>
        </p:spPr>
        <p:txBody>
          <a:bodyPr/>
          <a:lstStyle/>
          <a:p>
            <a:pPr>
              <a:defRPr/>
            </a:pPr>
            <a:fld id="{49E94128-A514-417B-A16A-83B9062380EA}" type="slidenum">
              <a:rPr lang="en-US" smtClean="0">
                <a:latin typeface="+mn-lt"/>
              </a:rPr>
              <a:pPr>
                <a:defRPr/>
              </a:pPr>
              <a:t>9</a:t>
            </a:fld>
            <a:endParaRPr lang="en-US" dirty="0">
              <a:latin typeface="+mn-lt"/>
            </a:endParaRPr>
          </a:p>
        </p:txBody>
      </p:sp>
    </p:spTree>
    <p:extLst>
      <p:ext uri="{BB962C8B-B14F-4D97-AF65-F5344CB8AC3E}">
        <p14:creationId xmlns:p14="http://schemas.microsoft.com/office/powerpoint/2010/main" val="409329394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d4ce751e46aee27b221ff7191f0e82e219583ec"/>
</p:tagLst>
</file>

<file path=ppt/theme/theme1.xml><?xml version="1.0" encoding="utf-8"?>
<a:theme xmlns:a="http://schemas.openxmlformats.org/drawingml/2006/main" name="Office Theme">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HCS Document" ma:contentTypeID="0x010100EEE380F46F125946A8B4C4C90D9FFCDC002BD714A348B448409FBFD44A860871DB" ma:contentTypeVersion="36" ma:contentTypeDescription="This is the Custom Document Type for use by DHCS" ma:contentTypeScope="" ma:versionID="14cdebee284c5e9c52b438d1c9dce75e">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d15d598dc21e39b185848f333fe21660"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c5141bb9-a4dc-4ae4-b00f-eda7f03420e3"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http://schemas.microsoft.com/sharepoint/v3">English</Language>
    <TAGBusPart xmlns="69bc34b3-1921-46c7-8c7a-d18363374b4b" xsi:nil="true"/>
    <TAGender xmlns="69bc34b3-1921-46c7-8c7a-d18363374b4b" xsi:nil="true"/>
    <Publication_x0020_Type xmlns="69bc34b3-1921-46c7-8c7a-d18363374b4b" xsi:nil="true"/>
    <Topics xmlns="69bc34b3-1921-46c7-8c7a-d18363374b4b" xsi:nil="true"/>
    <TaxCatchAll xmlns="69bc34b3-1921-46c7-8c7a-d18363374b4b">
      <Value>62</Value>
    </TaxCatchAll>
    <Reading_x0020_Level xmlns="c1c1dc04-eeda-4b6e-b2df-40979f5da1d3" xsi:nil="true"/>
    <TAGEthnicity xmlns="69bc34b3-1921-46c7-8c7a-d18363374b4b" xsi:nil="true"/>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Directors Office</TermName>
          <TermId xmlns="http://schemas.microsoft.com/office/infopath/2007/PartnerControls">e4872da7-61d4-4c7f-a711-33e1928ea746</TermId>
        </TermInfo>
      </Terms>
    </o68eaf9243684232b2418c37bbb152dc>
    <Abstract xmlns="69bc34b3-1921-46c7-8c7a-d18363374b4b">Hosuing Meeting 1 Presentation John Shen for expert stakeholder workgroups.</Abstract>
    <PublishingContactName xmlns="http://schemas.microsoft.com/sharepoint/v3">Jonathan Palisoc</PublishingContactName>
    <TAGAge xmlns="69bc34b3-1921-46c7-8c7a-d18363374b4b" xsi:nil="true"/>
    <_dlc_DocId xmlns="69bc34b3-1921-46c7-8c7a-d18363374b4b">DHCSDOC-2129867196-1806</_dlc_DocId>
    <_dlc_DocIdUrl xmlns="69bc34b3-1921-46c7-8c7a-d18363374b4b">
      <Url>http://dhcs2016prod:88/provgovpart/_layouts/15/DocIdRedir.aspx?ID=DHCSDOC-2129867196-1806</Url>
      <Description>DHCSDOC-2129867196-1806</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A86161CC-BF6B-48AB-A9B0-ACE51E014C30}"/>
</file>

<file path=customXml/itemProps2.xml><?xml version="1.0" encoding="utf-8"?>
<ds:datastoreItem xmlns:ds="http://schemas.openxmlformats.org/officeDocument/2006/customXml" ds:itemID="{793BF2A4-6246-4555-A477-DF8F48C41894}">
  <ds:schemaRefs>
    <ds:schemaRef ds:uri="http://schemas.microsoft.com/office/2006/metadata/properties"/>
    <ds:schemaRef ds:uri="http://schemas.microsoft.com/office/infopath/2007/PartnerControls"/>
    <ds:schemaRef ds:uri="http://schemas.microsoft.com/sharepoint/v3"/>
    <ds:schemaRef ds:uri="69bc34b3-1921-46c7-8c7a-d18363374b4b"/>
    <ds:schemaRef ds:uri="c1c1dc04-eeda-4b6e-b2df-40979f5da1d3"/>
  </ds:schemaRefs>
</ds:datastoreItem>
</file>

<file path=customXml/itemProps3.xml><?xml version="1.0" encoding="utf-8"?>
<ds:datastoreItem xmlns:ds="http://schemas.openxmlformats.org/officeDocument/2006/customXml" ds:itemID="{A98A5DAE-8FCD-4BBF-AD46-452C0FA13311}">
  <ds:schemaRefs>
    <ds:schemaRef ds:uri="http://schemas.microsoft.com/sharepoint/v3/contenttype/forms"/>
  </ds:schemaRefs>
</ds:datastoreItem>
</file>

<file path=customXml/itemProps4.xml><?xml version="1.0" encoding="utf-8"?>
<ds:datastoreItem xmlns:ds="http://schemas.openxmlformats.org/officeDocument/2006/customXml" ds:itemID="{7935C781-3CFB-44FF-B0DB-2182A2A49DE7}">
  <ds:schemaRefs>
    <ds:schemaRef ds:uri="http://schemas.microsoft.com/sharepoint/events"/>
  </ds:schemaRefs>
</ds:datastoreItem>
</file>

<file path=customXml/itemProps5.xml><?xml version="1.0" encoding="utf-8"?>
<ds:datastoreItem xmlns:ds="http://schemas.openxmlformats.org/officeDocument/2006/customXml" ds:itemID="{2BAC34F1-9BD7-4D57-ADC9-DF47B54377CC}"/>
</file>

<file path=docProps/app.xml><?xml version="1.0" encoding="utf-8"?>
<Properties xmlns="http://schemas.openxmlformats.org/officeDocument/2006/extended-properties" xmlns:vt="http://schemas.openxmlformats.org/officeDocument/2006/docPropsVTypes">
  <Template/>
  <TotalTime>0</TotalTime>
  <Words>1557</Words>
  <Application>Microsoft Office PowerPoint</Application>
  <PresentationFormat>On-screen Show (4:3)</PresentationFormat>
  <Paragraphs>220</Paragraphs>
  <Slides>22</Slides>
  <Notes>18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Calibri</vt:lpstr>
      <vt:lpstr>Office Theme</vt:lpstr>
      <vt:lpstr>Section 1115 Waiver Renewal  Housing/Shelter Expert Work Group Framing Our Discussion</vt:lpstr>
      <vt:lpstr>1115 Waivers</vt:lpstr>
      <vt:lpstr>2010-2015 Bridge to Reform</vt:lpstr>
      <vt:lpstr>“Bridge to Reform” Waiver  2010-2015</vt:lpstr>
      <vt:lpstr>“Bridge to Reform” Waiver 2010 - 2015</vt:lpstr>
      <vt:lpstr>Successes of “Bridge to Reform”</vt:lpstr>
      <vt:lpstr>2015 Waiver Renewal  Initial Concepts</vt:lpstr>
      <vt:lpstr>Purpose of 1115 Waiver Renewal</vt:lpstr>
      <vt:lpstr>Objectives</vt:lpstr>
      <vt:lpstr>Initial Waiver Concepts</vt:lpstr>
      <vt:lpstr>Federal/State Shared Savings</vt:lpstr>
      <vt:lpstr>Medicaid-Funded Shelter</vt:lpstr>
      <vt:lpstr>Who would be the potential target populations?</vt:lpstr>
      <vt:lpstr>What is Medicaid funded Shelter?</vt:lpstr>
      <vt:lpstr>What would be the funding levels and arrangements?</vt:lpstr>
      <vt:lpstr>Options, scale, feasibility, cost benefits?</vt:lpstr>
      <vt:lpstr>Stakeholder Process </vt:lpstr>
      <vt:lpstr>Stakeholder Engagement </vt:lpstr>
      <vt:lpstr>Stakeholder Engagement</vt:lpstr>
      <vt:lpstr>Foundation Support </vt:lpstr>
      <vt:lpstr>Stakeholder Process: Timing</vt:lpstr>
      <vt:lpstr>Questions / Comments:  WaiverRenewal@dhcs.ca.gov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Hosuing Meeting 1 Presentation John Shen</dc:title>
  <dc:creator/>
  <cp:keywords>waiver, renewal, stakeholder, workgroup, housing</cp:keywords>
  <cp:lastModifiedBy/>
  <cp:revision>1</cp:revision>
  <dcterms:created xsi:type="dcterms:W3CDTF">2013-02-13T19:39:50Z</dcterms:created>
  <dcterms:modified xsi:type="dcterms:W3CDTF">2020-12-05T04:09:39Z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0x010100EEE380F46F125946A8B4C4C90D9FFCDC002BD714A348B448409FBFD44A860871DB</vt:lpwstr>
  </property>
  <property fmtid="{D5CDD505-2E9C-101B-9397-08002B2CF9AE}" pid="3" name="xd_Signature">
    <vt:bool>false</vt:bool>
  </property>
  <property fmtid="{D5CDD505-2E9C-101B-9397-08002B2CF9AE}" pid="4" name="xd_ProgID">
    <vt:lpwstr/>
  </property>
  <property fmtid="{D5CDD505-2E9C-101B-9397-08002B2CF9AE}" pid="5" name="_SourceUrl">
    <vt:lpwstr/>
  </property>
  <property fmtid="{D5CDD505-2E9C-101B-9397-08002B2CF9AE}" pid="6" name="_SharedFileIndex">
    <vt:lpwstr/>
  </property>
  <property fmtid="{D5CDD505-2E9C-101B-9397-08002B2CF9AE}" pid="7" name="TemplateUrl">
    <vt:lpwstr/>
  </property>
  <property fmtid="{D5CDD505-2E9C-101B-9397-08002B2CF9AE}" pid="8" name="_dlc_DocIdItemGuid">
    <vt:lpwstr>2f27d70d-2189-4ff4-9a23-6d785f3ef8ec</vt:lpwstr>
  </property>
  <property fmtid="{D5CDD505-2E9C-101B-9397-08002B2CF9AE}" pid="9" name="Remediated">
    <vt:bool>false</vt:bool>
  </property>
  <property fmtid="{D5CDD505-2E9C-101B-9397-08002B2CF9AE}" pid="10" name="Organization">
    <vt:lpwstr>76</vt:lpwstr>
  </property>
  <property fmtid="{D5CDD505-2E9C-101B-9397-08002B2CF9AE}" pid="11" name="Division">
    <vt:lpwstr>62;#Directors Office|e4872da7-61d4-4c7f-a711-33e1928ea746</vt:lpwstr>
  </property>
</Properties>
</file>