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sldIdLst>
    <p:sldId id="299" r:id="rId6"/>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6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ustomXml" Target="../customXml/item5.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08DE86-81D1-43F5-B7BA-FE8B6377D3A8}"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1582293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8DE86-81D1-43F5-B7BA-FE8B6377D3A8}"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2324089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8DE86-81D1-43F5-B7BA-FE8B6377D3A8}"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1570392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8DE86-81D1-43F5-B7BA-FE8B6377D3A8}"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98847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8DE86-81D1-43F5-B7BA-FE8B6377D3A8}"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8793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08DE86-81D1-43F5-B7BA-FE8B6377D3A8}" type="datetimeFigureOut">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159828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08DE86-81D1-43F5-B7BA-FE8B6377D3A8}" type="datetimeFigureOut">
              <a:rPr lang="en-US" smtClean="0"/>
              <a:t>12/10/2020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1261451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08DE86-81D1-43F5-B7BA-FE8B6377D3A8}" type="datetimeFigureOut">
              <a:rPr lang="en-US" smtClean="0"/>
              <a:t>12/10/2020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212416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8DE86-81D1-43F5-B7BA-FE8B6377D3A8}" type="datetimeFigureOut">
              <a:rPr lang="en-US" smtClean="0"/>
              <a:t>12/10/2020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152277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08DE86-81D1-43F5-B7BA-FE8B6377D3A8}" type="datetimeFigureOut">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131522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08DE86-81D1-43F5-B7BA-FE8B6377D3A8}" type="datetimeFigureOut">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00E25-3BBE-43AC-BEEB-A52D736CD153}" type="slidenum">
              <a:rPr lang="en-US" smtClean="0"/>
              <a:t>‹#›</a:t>
            </a:fld>
            <a:endParaRPr lang="en-US"/>
          </a:p>
        </p:txBody>
      </p:sp>
    </p:spTree>
    <p:extLst>
      <p:ext uri="{BB962C8B-B14F-4D97-AF65-F5344CB8AC3E}">
        <p14:creationId xmlns:p14="http://schemas.microsoft.com/office/powerpoint/2010/main" val="202452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8DE86-81D1-43F5-B7BA-FE8B6377D3A8}" type="datetimeFigureOut">
              <a:rPr lang="en-US" smtClean="0"/>
              <a:t>12/10/2020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00E25-3BBE-43AC-BEEB-A52D736CD153}" type="slidenum">
              <a:rPr lang="en-US" smtClean="0"/>
              <a:t>‹#›</a:t>
            </a:fld>
            <a:endParaRPr lang="en-US"/>
          </a:p>
        </p:txBody>
      </p:sp>
    </p:spTree>
    <p:extLst>
      <p:ext uri="{BB962C8B-B14F-4D97-AF65-F5344CB8AC3E}">
        <p14:creationId xmlns:p14="http://schemas.microsoft.com/office/powerpoint/2010/main" val="21370614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spcBef>
                <a:spcPct val="20000"/>
              </a:spcBef>
            </a:pPr>
            <a:r>
              <a:rPr lang="en-US" sz="3200" dirty="0">
                <a:latin typeface="+mn-lt"/>
                <a:ea typeface="+mn-ea"/>
                <a:cs typeface="+mn-cs"/>
              </a:rPr>
              <a:t>Defining Housing and Housing-Based Services</a:t>
            </a:r>
          </a:p>
        </p:txBody>
      </p:sp>
      <p:sp>
        <p:nvSpPr>
          <p:cNvPr id="3" name="Content Placeholder 2"/>
          <p:cNvSpPr>
            <a:spLocks noGrp="1"/>
          </p:cNvSpPr>
          <p:nvPr>
            <p:ph idx="1"/>
          </p:nvPr>
        </p:nvSpPr>
        <p:spPr/>
        <p:txBody>
          <a:bodyPr/>
          <a:lstStyle/>
          <a:p>
            <a:pPr marL="0" indent="0">
              <a:buNone/>
            </a:pPr>
            <a:r>
              <a:rPr lang="en-US" dirty="0"/>
              <a:t>Sharon Rapport, </a:t>
            </a:r>
          </a:p>
          <a:p>
            <a:pPr marL="0" indent="0">
              <a:buNone/>
            </a:pPr>
            <a:r>
              <a:rPr lang="en-US" dirty="0"/>
              <a:t>Associate Director, California Policy, CSH</a:t>
            </a:r>
          </a:p>
          <a:p>
            <a:pPr marL="0" indent="0">
              <a:buNone/>
            </a:pPr>
            <a:endParaRPr lang="en-US" dirty="0"/>
          </a:p>
          <a:p>
            <a:pPr marL="0" indent="0">
              <a:buNone/>
            </a:pPr>
            <a:r>
              <a:rPr lang="en-US" dirty="0"/>
              <a:t>November 4, 2014</a:t>
            </a:r>
          </a:p>
          <a:p>
            <a:pPr marL="0" indent="0">
              <a:buNone/>
            </a:pPr>
            <a:endParaRPr lang="en-US" dirty="0"/>
          </a:p>
        </p:txBody>
      </p:sp>
    </p:spTree>
    <p:extLst>
      <p:ext uri="{BB962C8B-B14F-4D97-AF65-F5344CB8AC3E}">
        <p14:creationId xmlns:p14="http://schemas.microsoft.com/office/powerpoint/2010/main" val="688636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Housing Continuum for Vulnerable / Expensive Medicaid Populations</a:t>
            </a:r>
          </a:p>
        </p:txBody>
      </p:sp>
      <p:sp>
        <p:nvSpPr>
          <p:cNvPr id="3" name="Content Placeholder 2"/>
          <p:cNvSpPr>
            <a:spLocks noGrp="1"/>
          </p:cNvSpPr>
          <p:nvPr>
            <p:ph idx="1"/>
          </p:nvPr>
        </p:nvSpPr>
        <p:spPr/>
        <p:txBody>
          <a:bodyPr/>
          <a:lstStyle/>
          <a:p>
            <a:r>
              <a:rPr lang="en-US" dirty="0"/>
              <a:t>No Wrong Door</a:t>
            </a:r>
          </a:p>
          <a:p>
            <a:r>
              <a:rPr lang="en-US" dirty="0"/>
              <a:t>Assessment</a:t>
            </a:r>
          </a:p>
          <a:p>
            <a:r>
              <a:rPr lang="en-US" dirty="0"/>
              <a:t>Rapid Re-Housing: Housing Location</a:t>
            </a:r>
          </a:p>
          <a:p>
            <a:pPr lvl="1"/>
            <a:r>
              <a:rPr lang="en-US" dirty="0"/>
              <a:t>Need Affordable Place to Live</a:t>
            </a:r>
          </a:p>
          <a:p>
            <a:pPr lvl="1"/>
            <a:r>
              <a:rPr lang="en-US" dirty="0"/>
              <a:t>Need SH</a:t>
            </a:r>
          </a:p>
          <a:p>
            <a:pPr marL="342900" lvl="1" indent="-342900">
              <a:buFont typeface="Arial" panose="020B0604020202020204" pitchFamily="34" charset="0"/>
              <a:buChar char="•"/>
            </a:pPr>
            <a:r>
              <a:rPr lang="en-US" sz="3200" dirty="0"/>
              <a:t>Bridge Housing/Respite Until Locate Available Supportive Housing</a:t>
            </a:r>
          </a:p>
          <a:p>
            <a:pPr marL="342900" lvl="1" indent="-342900">
              <a:buFont typeface="Arial" panose="020B0604020202020204" pitchFamily="34" charset="0"/>
              <a:buChar char="•"/>
            </a:pPr>
            <a:r>
              <a:rPr lang="en-US" sz="3200" dirty="0"/>
              <a:t>Moving toward until recently</a:t>
            </a:r>
          </a:p>
          <a:p>
            <a:pPr marL="342900" lvl="1" indent="-342900">
              <a:buFont typeface="Arial" panose="020B0604020202020204" pitchFamily="34" charset="0"/>
              <a:buChar char="•"/>
            </a:pPr>
            <a:endParaRPr lang="en-US" sz="3200" dirty="0"/>
          </a:p>
          <a:p>
            <a:pPr lvl="1"/>
            <a:endParaRPr lang="en-US" dirty="0"/>
          </a:p>
          <a:p>
            <a:pPr lvl="1"/>
            <a:endParaRPr lang="en-US" dirty="0"/>
          </a:p>
        </p:txBody>
      </p:sp>
    </p:spTree>
    <p:extLst>
      <p:ext uri="{BB962C8B-B14F-4D97-AF65-F5344CB8AC3E}">
        <p14:creationId xmlns:p14="http://schemas.microsoft.com/office/powerpoint/2010/main" val="688636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1143000"/>
          </a:xfrm>
        </p:spPr>
        <p:txBody>
          <a:bodyPr>
            <a:normAutofit fontScale="90000"/>
          </a:bodyPr>
          <a:lstStyle/>
          <a:p>
            <a:r>
              <a:rPr lang="en-US" dirty="0"/>
              <a:t> Percent of People Achieving Housing Stability After Moving Into . . .</a:t>
            </a:r>
            <a:br>
              <a:rPr lang="en-US" dirty="0"/>
            </a:br>
            <a:endParaRPr lang="en-US" dirty="0"/>
          </a:p>
        </p:txBody>
      </p:sp>
      <p:pic>
        <p:nvPicPr>
          <p:cNvPr id="2050" name="Picture 2" title="Permanently Housed Categorie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3748" y="1600200"/>
            <a:ext cx="807650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63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Supportive Housing Reduces Health Care Costs</a:t>
            </a:r>
          </a:p>
        </p:txBody>
      </p:sp>
      <p:sp>
        <p:nvSpPr>
          <p:cNvPr id="3" name="Content Placeholder 2"/>
          <p:cNvSpPr>
            <a:spLocks noGrp="1"/>
          </p:cNvSpPr>
          <p:nvPr>
            <p:ph idx="1"/>
          </p:nvPr>
        </p:nvSpPr>
        <p:spPr/>
        <p:txBody>
          <a:bodyPr>
            <a:normAutofit fontScale="85000" lnSpcReduction="10000"/>
          </a:bodyPr>
          <a:lstStyle/>
          <a:p>
            <a:r>
              <a:rPr lang="en-US" dirty="0"/>
              <a:t>California: 40% decrease in public costs among homeless GR recipients after moving into supportive housing (taking into consideration costs of housing).</a:t>
            </a:r>
          </a:p>
          <a:p>
            <a:r>
              <a:rPr lang="en-US" dirty="0"/>
              <a:t>Chicago: $6,307 reduction in costs per year, compared to control group.</a:t>
            </a:r>
          </a:p>
          <a:p>
            <a:r>
              <a:rPr lang="en-US" dirty="0"/>
              <a:t>Seattle: $2,449 less in Medicaid costs per month among formerly chronically homeless alcoholics, compared to control group.</a:t>
            </a:r>
          </a:p>
          <a:p>
            <a:r>
              <a:rPr lang="en-US" dirty="0"/>
              <a:t>Los Angeles: 81% decrease in inpatient days and total hospital costs among 10% highest-cost homeless people.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Quality Matters</a:t>
            </a:r>
          </a:p>
        </p:txBody>
      </p:sp>
      <p:pic>
        <p:nvPicPr>
          <p:cNvPr id="3074" name="Picture 2" title="Death Rates Amoung SFDPH Projec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2643" y="1371600"/>
            <a:ext cx="8229600" cy="4319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title="Death Rates Amoung SFDPH Proje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45" y="1828800"/>
            <a:ext cx="9401176"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636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Housing-Based Services</a:t>
            </a:r>
          </a:p>
        </p:txBody>
      </p:sp>
      <p:pic>
        <p:nvPicPr>
          <p:cNvPr id="4098" name="Picture 2" descr="Tenancy Supports and Housing Case Management" title="Housing Based Service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13554" y="1600200"/>
            <a:ext cx="731689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636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Recuperative Care &amp; Medical Respite</a:t>
            </a:r>
          </a:p>
        </p:txBody>
      </p:sp>
      <p:sp>
        <p:nvSpPr>
          <p:cNvPr id="3" name="Content Placeholder 2"/>
          <p:cNvSpPr>
            <a:spLocks noGrp="1"/>
          </p:cNvSpPr>
          <p:nvPr>
            <p:ph idx="1"/>
          </p:nvPr>
        </p:nvSpPr>
        <p:spPr/>
        <p:txBody>
          <a:bodyPr>
            <a:normAutofit lnSpcReduction="10000"/>
          </a:bodyPr>
          <a:lstStyle/>
          <a:p>
            <a:r>
              <a:rPr lang="en-US" dirty="0"/>
              <a:t>Specialized shelter for people not sick enough to be in the hospital, too sick to be on the streets or in shelter:</a:t>
            </a:r>
          </a:p>
          <a:p>
            <a:r>
              <a:rPr lang="en-US" dirty="0"/>
              <a:t>Discharged or diverted from hospital.</a:t>
            </a:r>
          </a:p>
          <a:p>
            <a:r>
              <a:rPr lang="en-US" dirty="0"/>
              <a:t>On-site or visiting nurse services.</a:t>
            </a:r>
          </a:p>
          <a:p>
            <a:r>
              <a:rPr lang="en-US" dirty="0"/>
              <a:t>Designated facilities or beds within a shelter or transitional housing (not licensed).</a:t>
            </a:r>
          </a:p>
          <a:p>
            <a:r>
              <a:rPr lang="en-US" dirty="0"/>
              <a:t>Short-term stays or stabilization until case manager connects to permanent housing.</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normAutofit fontScale="90000"/>
          </a:bodyPr>
          <a:lstStyle/>
          <a:p>
            <a:r>
              <a:rPr lang="en-US" dirty="0"/>
              <a:t>Role of Housing &amp; Housing-Based Services in Other States’ Medicaid Programs</a:t>
            </a:r>
          </a:p>
        </p:txBody>
      </p:sp>
      <p:sp>
        <p:nvSpPr>
          <p:cNvPr id="3" name="Content Placeholder 2"/>
          <p:cNvSpPr>
            <a:spLocks noGrp="1"/>
          </p:cNvSpPr>
          <p:nvPr>
            <p:ph idx="1"/>
          </p:nvPr>
        </p:nvSpPr>
        <p:spPr>
          <a:xfrm>
            <a:off x="457200" y="4419600"/>
            <a:ext cx="8229600" cy="1706563"/>
          </a:xfrm>
        </p:spPr>
        <p:txBody>
          <a:bodyPr>
            <a:normAutofit fontScale="85000" lnSpcReduction="20000"/>
          </a:bodyPr>
          <a:lstStyle/>
          <a:p>
            <a:pPr marL="0" indent="0">
              <a:buNone/>
            </a:pPr>
            <a:r>
              <a:rPr lang="en-US" dirty="0"/>
              <a:t>Sharon Rapport, </a:t>
            </a:r>
          </a:p>
          <a:p>
            <a:pPr marL="0" indent="0">
              <a:buNone/>
            </a:pPr>
            <a:r>
              <a:rPr lang="en-US" dirty="0"/>
              <a:t>Associate Director, California Policy, CSH</a:t>
            </a:r>
          </a:p>
          <a:p>
            <a:pPr marL="0" indent="0">
              <a:buNone/>
            </a:pPr>
            <a:endParaRPr lang="en-US" dirty="0"/>
          </a:p>
          <a:p>
            <a:pPr marL="0" indent="0">
              <a:buNone/>
            </a:pPr>
            <a:r>
              <a:rPr lang="en-US" dirty="0"/>
              <a:t>November 4, 2014</a:t>
            </a:r>
          </a:p>
          <a:p>
            <a:pPr marL="0" indent="0">
              <a:buNone/>
            </a:pPr>
            <a:endParaRPr lang="en-US" dirty="0"/>
          </a:p>
        </p:txBody>
      </p:sp>
    </p:spTree>
    <p:extLst>
      <p:ext uri="{BB962C8B-B14F-4D97-AF65-F5344CB8AC3E}">
        <p14:creationId xmlns:p14="http://schemas.microsoft.com/office/powerpoint/2010/main" val="688636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Funding for Housing</a:t>
            </a:r>
          </a:p>
        </p:txBody>
      </p:sp>
      <p:sp>
        <p:nvSpPr>
          <p:cNvPr id="3" name="Content Placeholder 2"/>
          <p:cNvSpPr>
            <a:spLocks noGrp="1"/>
          </p:cNvSpPr>
          <p:nvPr>
            <p:ph idx="1"/>
          </p:nvPr>
        </p:nvSpPr>
        <p:spPr/>
        <p:txBody>
          <a:bodyPr/>
          <a:lstStyle/>
          <a:p>
            <a:r>
              <a:rPr lang="en-US" b="1" dirty="0">
                <a:latin typeface="Perpetua" panose="02020502060401020303" pitchFamily="18" charset="0"/>
              </a:rPr>
              <a:t>Capital</a:t>
            </a:r>
          </a:p>
          <a:p>
            <a:r>
              <a:rPr lang="en-US" b="1" dirty="0">
                <a:latin typeface="Perpetua" panose="02020502060401020303" pitchFamily="18" charset="0"/>
              </a:rPr>
              <a:t>Operating/Rental Subsidies</a:t>
            </a:r>
          </a:p>
          <a:p>
            <a:r>
              <a:rPr lang="en-US" b="1" dirty="0">
                <a:latin typeface="Perpetua" panose="02020502060401020303" pitchFamily="18" charset="0"/>
              </a:rPr>
              <a:t>Services</a:t>
            </a:r>
          </a:p>
          <a:p>
            <a:endParaRPr lang="en-US" b="1" dirty="0">
              <a:latin typeface="Perpetua" panose="02020502060401020303" pitchFamily="18" charset="0"/>
            </a:endParaRP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States’ Approach to Funding Housing: New York</a:t>
            </a:r>
          </a:p>
        </p:txBody>
      </p:sp>
      <p:sp>
        <p:nvSpPr>
          <p:cNvPr id="3" name="Content Placeholder 2"/>
          <p:cNvSpPr>
            <a:spLocks noGrp="1"/>
          </p:cNvSpPr>
          <p:nvPr>
            <p:ph idx="1"/>
          </p:nvPr>
        </p:nvSpPr>
        <p:spPr/>
        <p:txBody>
          <a:bodyPr>
            <a:normAutofit fontScale="70000" lnSpcReduction="20000"/>
          </a:bodyPr>
          <a:lstStyle/>
          <a:p>
            <a:r>
              <a:rPr lang="en-US" dirty="0"/>
              <a:t>1115 Waiver</a:t>
            </a:r>
          </a:p>
          <a:p>
            <a:r>
              <a:rPr lang="en-US" dirty="0"/>
              <a:t>$750 million: reinvestment of projected Medicaid cost savings from creating supportive housing for chronically homeless beneficiaries. Reinvestment in—</a:t>
            </a:r>
          </a:p>
          <a:p>
            <a:r>
              <a:rPr lang="en-US" dirty="0"/>
              <a:t>Capital to build new apartments</a:t>
            </a:r>
          </a:p>
          <a:p>
            <a:r>
              <a:rPr lang="en-US" dirty="0"/>
              <a:t>Operating to fund operations of buildings</a:t>
            </a:r>
          </a:p>
          <a:p>
            <a:r>
              <a:rPr lang="en-US" dirty="0"/>
              <a:t>Services offered to tenants</a:t>
            </a:r>
          </a:p>
          <a:p>
            <a:endParaRPr lang="en-US" dirty="0"/>
          </a:p>
          <a:p>
            <a:r>
              <a:rPr lang="en-US" dirty="0"/>
              <a:t>CMS:</a:t>
            </a:r>
          </a:p>
          <a:p>
            <a:r>
              <a:rPr lang="en-US" dirty="0"/>
              <a:t>Denied use of federal dollars for capital &amp; operating</a:t>
            </a:r>
          </a:p>
          <a:p>
            <a:r>
              <a:rPr lang="en-US" dirty="0"/>
              <a:t>Approved use of federal &amp; state Medicaid money for housing-based services</a:t>
            </a:r>
          </a:p>
          <a:p>
            <a:r>
              <a:rPr lang="en-US" dirty="0"/>
              <a:t>Approved use of state Medicaid savings for capital &amp; operating</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States’ Approach to Funding Housing: New York (cont.)</a:t>
            </a:r>
          </a:p>
        </p:txBody>
      </p:sp>
      <p:sp>
        <p:nvSpPr>
          <p:cNvPr id="3" name="Content Placeholder 2"/>
          <p:cNvSpPr>
            <a:spLocks noGrp="1"/>
          </p:cNvSpPr>
          <p:nvPr>
            <p:ph idx="1"/>
          </p:nvPr>
        </p:nvSpPr>
        <p:spPr/>
        <p:txBody>
          <a:bodyPr>
            <a:normAutofit fontScale="70000" lnSpcReduction="20000"/>
          </a:bodyPr>
          <a:lstStyle/>
          <a:p>
            <a:r>
              <a:rPr lang="en-US" dirty="0"/>
              <a:t>CMS also approved—</a:t>
            </a:r>
          </a:p>
          <a:p>
            <a:r>
              <a:rPr lang="en-US" dirty="0"/>
              <a:t>Reinvestment of overall savings from waiver ($8 billion) into new payment models, including Delivery System Reform Incentive Payments (DSRIP):</a:t>
            </a:r>
          </a:p>
          <a:p>
            <a:r>
              <a:rPr lang="en-US" dirty="0"/>
              <a:t>Grants, workforce programs, &amp; incentive payments to reduce avoidable hospital use by 25% over 5 years</a:t>
            </a:r>
          </a:p>
          <a:p>
            <a:r>
              <a:rPr lang="en-US" dirty="0"/>
              <a:t>Available to  public hospitals, Federally-Qualified Health Centers, nursing homes</a:t>
            </a:r>
          </a:p>
          <a:p>
            <a:r>
              <a:rPr lang="en-US" dirty="0"/>
              <a:t>Partnerships with housing providers for respite care:</a:t>
            </a:r>
          </a:p>
          <a:p>
            <a:r>
              <a:rPr lang="en-US" dirty="0"/>
              <a:t>Rehabilitation. stabilization, case management</a:t>
            </a:r>
          </a:p>
          <a:p>
            <a:r>
              <a:rPr lang="en-US" dirty="0"/>
              <a:t>Link to permanent housing</a:t>
            </a:r>
          </a:p>
          <a:p>
            <a:endParaRPr lang="en-US" dirty="0"/>
          </a:p>
          <a:p>
            <a:r>
              <a:rPr lang="en-US" dirty="0"/>
              <a:t>State Medicaid Savings Investment: $256 million in capital &amp; operating support for supportive housing FY2012/13 to 2014/15</a:t>
            </a:r>
          </a:p>
        </p:txBody>
      </p:sp>
    </p:spTree>
    <p:extLst>
      <p:ext uri="{BB962C8B-B14F-4D97-AF65-F5344CB8AC3E}">
        <p14:creationId xmlns:p14="http://schemas.microsoft.com/office/powerpoint/2010/main" val="688636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Our Mission</a:t>
            </a:r>
          </a:p>
        </p:txBody>
      </p:sp>
      <p:sp>
        <p:nvSpPr>
          <p:cNvPr id="3" name="Subtitle 2"/>
          <p:cNvSpPr>
            <a:spLocks noGrp="1"/>
          </p:cNvSpPr>
          <p:nvPr>
            <p:ph type="subTitle" idx="1"/>
          </p:nvPr>
        </p:nvSpPr>
        <p:spPr/>
        <p:txBody>
          <a:bodyPr>
            <a:noAutofit/>
          </a:bodyPr>
          <a:lstStyle/>
          <a:p>
            <a:pPr>
              <a:spcBef>
                <a:spcPct val="0"/>
              </a:spcBef>
            </a:pPr>
            <a:r>
              <a:rPr lang="en-US" sz="2400" dirty="0">
                <a:solidFill>
                  <a:schemeClr val="tx1"/>
                </a:solidFill>
                <a:latin typeface="+mj-lt"/>
                <a:ea typeface="+mj-ea"/>
                <a:cs typeface="+mj-cs"/>
              </a:rPr>
              <a:t>Advancing housing solutions that:</a:t>
            </a:r>
          </a:p>
          <a:p>
            <a:pPr>
              <a:spcBef>
                <a:spcPct val="0"/>
              </a:spcBef>
            </a:pPr>
            <a:r>
              <a:rPr lang="en-US" sz="2400" dirty="0">
                <a:solidFill>
                  <a:schemeClr val="tx1"/>
                </a:solidFill>
                <a:latin typeface="+mj-lt"/>
                <a:ea typeface="+mj-ea"/>
                <a:cs typeface="+mj-cs"/>
              </a:rPr>
              <a:t>Improve lives of vulnerable people</a:t>
            </a:r>
          </a:p>
          <a:p>
            <a:pPr>
              <a:spcBef>
                <a:spcPct val="0"/>
              </a:spcBef>
            </a:pPr>
            <a:r>
              <a:rPr lang="en-US" sz="2400" dirty="0">
                <a:solidFill>
                  <a:schemeClr val="tx1"/>
                </a:solidFill>
                <a:latin typeface="+mj-lt"/>
                <a:ea typeface="+mj-ea"/>
                <a:cs typeface="+mj-cs"/>
              </a:rPr>
              <a:t>Maximize public resources</a:t>
            </a:r>
          </a:p>
          <a:p>
            <a:pPr>
              <a:spcBef>
                <a:spcPct val="0"/>
              </a:spcBef>
            </a:pPr>
            <a:r>
              <a:rPr lang="en-US" sz="2400" dirty="0">
                <a:solidFill>
                  <a:schemeClr val="tx1"/>
                </a:solidFill>
                <a:latin typeface="+mj-lt"/>
                <a:ea typeface="+mj-ea"/>
                <a:cs typeface="+mj-cs"/>
              </a:rPr>
              <a:t>Build strong, healthy communities</a:t>
            </a:r>
          </a:p>
          <a:p>
            <a:pPr>
              <a:spcBef>
                <a:spcPct val="0"/>
              </a:spcBef>
            </a:pPr>
            <a:endParaRPr lang="en-US" sz="2400" dirty="0">
              <a:solidFill>
                <a:schemeClr val="tx1"/>
              </a:solidFill>
              <a:latin typeface="+mj-lt"/>
              <a:ea typeface="+mj-ea"/>
              <a:cs typeface="+mj-cs"/>
            </a:endParaRPr>
          </a:p>
        </p:txBody>
      </p:sp>
    </p:spTree>
    <p:extLst>
      <p:ext uri="{BB962C8B-B14F-4D97-AF65-F5344CB8AC3E}">
        <p14:creationId xmlns:p14="http://schemas.microsoft.com/office/powerpoint/2010/main" val="3794355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States’ Approach to Funding Housing: Illinois</a:t>
            </a:r>
          </a:p>
        </p:txBody>
      </p:sp>
      <p:sp>
        <p:nvSpPr>
          <p:cNvPr id="3" name="Content Placeholder 2"/>
          <p:cNvSpPr>
            <a:spLocks noGrp="1"/>
          </p:cNvSpPr>
          <p:nvPr>
            <p:ph idx="1"/>
          </p:nvPr>
        </p:nvSpPr>
        <p:spPr/>
        <p:txBody>
          <a:bodyPr>
            <a:normAutofit fontScale="70000" lnSpcReduction="20000"/>
          </a:bodyPr>
          <a:lstStyle/>
          <a:p>
            <a:r>
              <a:rPr lang="en-US" dirty="0"/>
              <a:t>1115 Waiver</a:t>
            </a:r>
          </a:p>
          <a:p>
            <a:r>
              <a:rPr lang="en-US" dirty="0"/>
              <a:t>Made IL a mandatory managed care state</a:t>
            </a:r>
          </a:p>
          <a:p>
            <a:r>
              <a:rPr lang="en-US" dirty="0"/>
              <a:t>Improvements in targeting highly vulnerable, high-cost populations</a:t>
            </a:r>
          </a:p>
          <a:p>
            <a:r>
              <a:rPr lang="en-US" dirty="0"/>
              <a:t>Incentive payments based on performance measures</a:t>
            </a:r>
          </a:p>
          <a:p>
            <a:r>
              <a:rPr lang="en-US" dirty="0"/>
              <a:t>Allow managed care organizations to re-invest incentive payments into—</a:t>
            </a:r>
          </a:p>
          <a:p>
            <a:r>
              <a:rPr lang="en-US" dirty="0"/>
              <a:t>Rental assistance</a:t>
            </a:r>
          </a:p>
          <a:p>
            <a:r>
              <a:rPr lang="en-US" dirty="0"/>
              <a:t>Capital investment</a:t>
            </a:r>
          </a:p>
          <a:p>
            <a:r>
              <a:rPr lang="en-US" dirty="0"/>
              <a:t>Supportive housing services</a:t>
            </a:r>
          </a:p>
          <a:p>
            <a:endParaRPr lang="en-US" dirty="0"/>
          </a:p>
          <a:p>
            <a:r>
              <a:rPr lang="en-US" dirty="0"/>
              <a:t>Submitted in June 2014, in negotiations with CMS on budget neutrality</a:t>
            </a:r>
          </a:p>
          <a:p>
            <a:endParaRPr lang="en-US" dirty="0"/>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States’ Approach to Funding Housing-Based Services: Texas</a:t>
            </a:r>
          </a:p>
        </p:txBody>
      </p:sp>
      <p:sp>
        <p:nvSpPr>
          <p:cNvPr id="3" name="Content Placeholder 2"/>
          <p:cNvSpPr>
            <a:spLocks noGrp="1"/>
          </p:cNvSpPr>
          <p:nvPr>
            <p:ph idx="1"/>
          </p:nvPr>
        </p:nvSpPr>
        <p:spPr/>
        <p:txBody>
          <a:bodyPr>
            <a:normAutofit fontScale="92500" lnSpcReduction="10000"/>
          </a:bodyPr>
          <a:lstStyle/>
          <a:p>
            <a:r>
              <a:rPr lang="en-US" dirty="0"/>
              <a:t>1115 Waiver</a:t>
            </a:r>
          </a:p>
          <a:p>
            <a:endParaRPr lang="en-US" dirty="0"/>
          </a:p>
          <a:p>
            <a:r>
              <a:rPr lang="en-US" dirty="0"/>
              <a:t>Delivery System Reform Incentive Payments (DSRIP):</a:t>
            </a:r>
          </a:p>
          <a:p>
            <a:r>
              <a:rPr lang="en-US" dirty="0"/>
              <a:t>Enhanced access in 20 Regional Health Plan areas</a:t>
            </a:r>
          </a:p>
          <a:p>
            <a:r>
              <a:rPr lang="en-US" dirty="0"/>
              <a:t>Two regions (Travis County &amp; Harris County) fund comprehensive services in supportive housing</a:t>
            </a:r>
          </a:p>
          <a:p>
            <a:r>
              <a:rPr lang="en-US" dirty="0"/>
              <a:t>Coupled with locally-committed housing vouchers</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States’ Approach to Funding Housing-Based Services: Rhode Island</a:t>
            </a:r>
          </a:p>
        </p:txBody>
      </p:sp>
      <p:sp>
        <p:nvSpPr>
          <p:cNvPr id="3" name="Content Placeholder 2"/>
          <p:cNvSpPr>
            <a:spLocks noGrp="1"/>
          </p:cNvSpPr>
          <p:nvPr>
            <p:ph idx="1"/>
          </p:nvPr>
        </p:nvSpPr>
        <p:spPr/>
        <p:txBody>
          <a:bodyPr>
            <a:normAutofit fontScale="70000" lnSpcReduction="20000"/>
          </a:bodyPr>
          <a:lstStyle/>
          <a:p>
            <a:r>
              <a:rPr lang="en-US" dirty="0"/>
              <a:t>1115 Waiver</a:t>
            </a:r>
          </a:p>
          <a:p>
            <a:endParaRPr lang="en-US" dirty="0"/>
          </a:p>
          <a:p>
            <a:r>
              <a:rPr lang="en-US" dirty="0"/>
              <a:t>Estimated savings of over $2 million by investing in supportive housing services</a:t>
            </a:r>
          </a:p>
          <a:p>
            <a:r>
              <a:rPr lang="en-US" dirty="0"/>
              <a:t>Benefits package included bundled/case rate payment to supportive housing service providers who offer services in housing to high-acuity beneficiaries</a:t>
            </a:r>
          </a:p>
          <a:p>
            <a:r>
              <a:rPr lang="en-US" dirty="0"/>
              <a:t>Outreach &amp; engagement</a:t>
            </a:r>
          </a:p>
          <a:p>
            <a:r>
              <a:rPr lang="en-US" dirty="0"/>
              <a:t>Tenancy supports</a:t>
            </a:r>
          </a:p>
          <a:p>
            <a:r>
              <a:rPr lang="en-US" dirty="0"/>
              <a:t>Case management</a:t>
            </a:r>
          </a:p>
          <a:p>
            <a:r>
              <a:rPr lang="en-US" dirty="0"/>
              <a:t>Behavioral health counseling</a:t>
            </a:r>
          </a:p>
          <a:p>
            <a:r>
              <a:rPr lang="en-US" dirty="0"/>
              <a:t>Transportation</a:t>
            </a:r>
          </a:p>
          <a:p>
            <a:r>
              <a:rPr lang="en-US" dirty="0"/>
              <a:t>State withdrew this part of their waiver</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States’ Approach to Funding Housing-Based Services: Illinois</a:t>
            </a:r>
          </a:p>
        </p:txBody>
      </p:sp>
      <p:sp>
        <p:nvSpPr>
          <p:cNvPr id="3" name="Content Placeholder 2"/>
          <p:cNvSpPr>
            <a:spLocks noGrp="1"/>
          </p:cNvSpPr>
          <p:nvPr>
            <p:ph idx="1"/>
          </p:nvPr>
        </p:nvSpPr>
        <p:spPr/>
        <p:txBody>
          <a:bodyPr>
            <a:normAutofit fontScale="77500" lnSpcReduction="20000"/>
          </a:bodyPr>
          <a:lstStyle/>
          <a:p>
            <a:r>
              <a:rPr lang="en-US" dirty="0"/>
              <a:t>Accountable Care Organizations</a:t>
            </a:r>
          </a:p>
          <a:p>
            <a:r>
              <a:rPr lang="en-US" dirty="0"/>
              <a:t>Payment &amp; delivery reform model for assigned patient population</a:t>
            </a:r>
          </a:p>
          <a:p>
            <a:r>
              <a:rPr lang="en-US" dirty="0"/>
              <a:t>Coordinated health care providers offer care coordination</a:t>
            </a:r>
          </a:p>
          <a:p>
            <a:endParaRPr lang="en-US" dirty="0"/>
          </a:p>
          <a:p>
            <a:r>
              <a:rPr lang="en-US" dirty="0"/>
              <a:t>Chicago Together for Health ACO manages Coordinated Care Entity (CCE)</a:t>
            </a:r>
          </a:p>
          <a:p>
            <a:r>
              <a:rPr lang="en-US" dirty="0"/>
              <a:t>Targets beneficiaries with chronic conditions</a:t>
            </a:r>
          </a:p>
          <a:p>
            <a:r>
              <a:rPr lang="en-US" dirty="0"/>
              <a:t>Provider network includes supportive housing programs</a:t>
            </a:r>
          </a:p>
          <a:p>
            <a:r>
              <a:rPr lang="en-US" dirty="0"/>
              <a:t>Funds services in housing</a:t>
            </a:r>
          </a:p>
          <a:p>
            <a:r>
              <a:rPr lang="en-US" dirty="0"/>
              <a:t>Tracks costs among beneficiaries</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States’ Approach to Funding Housing-Based Services: Oregon</a:t>
            </a:r>
          </a:p>
        </p:txBody>
      </p:sp>
      <p:sp>
        <p:nvSpPr>
          <p:cNvPr id="3" name="Content Placeholder 2"/>
          <p:cNvSpPr>
            <a:spLocks noGrp="1"/>
          </p:cNvSpPr>
          <p:nvPr>
            <p:ph idx="1"/>
          </p:nvPr>
        </p:nvSpPr>
        <p:spPr/>
        <p:txBody>
          <a:bodyPr>
            <a:normAutofit fontScale="77500" lnSpcReduction="20000"/>
          </a:bodyPr>
          <a:lstStyle/>
          <a:p>
            <a:r>
              <a:rPr lang="en-US" dirty="0"/>
              <a:t>Accountable Care Organizations</a:t>
            </a:r>
          </a:p>
          <a:p>
            <a:endParaRPr lang="en-US" dirty="0"/>
          </a:p>
          <a:p>
            <a:r>
              <a:rPr lang="en-US" dirty="0"/>
              <a:t>CMS-approved Medicaid funding for Coordinated Care Organizations in Oregon</a:t>
            </a:r>
          </a:p>
          <a:p>
            <a:r>
              <a:rPr lang="en-US" dirty="0"/>
              <a:t>Coordinated health care providers offer full-range of care, at risk for whole-person care</a:t>
            </a:r>
          </a:p>
          <a:p>
            <a:endParaRPr lang="en-US" dirty="0"/>
          </a:p>
          <a:p>
            <a:r>
              <a:rPr lang="en-US" dirty="0"/>
              <a:t>Tri-City Medicaid Collaborative (Portland/Multnomah County): </a:t>
            </a:r>
          </a:p>
          <a:p>
            <a:r>
              <a:rPr lang="en-US" dirty="0"/>
              <a:t>Provider network includes supportive housing programs</a:t>
            </a:r>
          </a:p>
          <a:p>
            <a:r>
              <a:rPr lang="en-US" dirty="0"/>
              <a:t>Use savings to fund services in housing</a:t>
            </a:r>
          </a:p>
          <a:p>
            <a:endParaRPr lang="en-US" dirty="0"/>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States’ Approach to Funding Housing-Based Services: Louisiana</a:t>
            </a:r>
          </a:p>
        </p:txBody>
      </p:sp>
      <p:sp>
        <p:nvSpPr>
          <p:cNvPr id="3" name="Content Placeholder 2"/>
          <p:cNvSpPr>
            <a:spLocks noGrp="1"/>
          </p:cNvSpPr>
          <p:nvPr>
            <p:ph idx="1"/>
          </p:nvPr>
        </p:nvSpPr>
        <p:spPr/>
        <p:txBody>
          <a:bodyPr>
            <a:normAutofit fontScale="77500" lnSpcReduction="20000"/>
          </a:bodyPr>
          <a:lstStyle/>
          <a:p>
            <a:r>
              <a:rPr lang="en-US" dirty="0"/>
              <a:t>Home &amp; Community-Based Services Waivers</a:t>
            </a:r>
          </a:p>
          <a:p>
            <a:r>
              <a:rPr lang="en-US" dirty="0"/>
              <a:t>Managed through behavioral health managed care organization (MCO)</a:t>
            </a:r>
          </a:p>
          <a:p>
            <a:r>
              <a:rPr lang="en-US" dirty="0"/>
              <a:t>MCO tracks availability of housing units, &amp; funds supportive housing service providers for services in housing</a:t>
            </a:r>
          </a:p>
          <a:p>
            <a:r>
              <a:rPr lang="en-US" dirty="0"/>
              <a:t>Goals</a:t>
            </a:r>
          </a:p>
          <a:p>
            <a:r>
              <a:rPr lang="en-US" dirty="0"/>
              <a:t>Reducing chronic homelessness</a:t>
            </a:r>
          </a:p>
          <a:p>
            <a:r>
              <a:rPr lang="en-US" dirty="0"/>
              <a:t>Reducing number of people residing in institutional care</a:t>
            </a:r>
          </a:p>
          <a:p>
            <a:r>
              <a:rPr lang="en-US" dirty="0"/>
              <a:t>Improving integration of care</a:t>
            </a:r>
          </a:p>
          <a:p>
            <a:r>
              <a:rPr lang="en-US" dirty="0"/>
              <a:t>Eligibility</a:t>
            </a:r>
          </a:p>
          <a:p>
            <a:r>
              <a:rPr lang="en-US" dirty="0"/>
              <a:t>Beneficiaries with significant long-term disability in need of housing and services</a:t>
            </a:r>
          </a:p>
        </p:txBody>
      </p:sp>
    </p:spTree>
    <p:extLst>
      <p:ext uri="{BB962C8B-B14F-4D97-AF65-F5344CB8AC3E}">
        <p14:creationId xmlns:p14="http://schemas.microsoft.com/office/powerpoint/2010/main" val="688636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States’ Approach to Funding Housing-Based Services: Washington</a:t>
            </a:r>
          </a:p>
        </p:txBody>
      </p:sp>
      <p:sp>
        <p:nvSpPr>
          <p:cNvPr id="3" name="Content Placeholder 2"/>
          <p:cNvSpPr>
            <a:spLocks noGrp="1"/>
          </p:cNvSpPr>
          <p:nvPr>
            <p:ph idx="1"/>
          </p:nvPr>
        </p:nvSpPr>
        <p:spPr/>
        <p:txBody>
          <a:bodyPr/>
          <a:lstStyle/>
          <a:p>
            <a:r>
              <a:rPr lang="en-US" dirty="0"/>
              <a:t>Work in Progress</a:t>
            </a:r>
          </a:p>
          <a:p>
            <a:endParaRPr lang="en-US" dirty="0"/>
          </a:p>
          <a:p>
            <a:r>
              <a:rPr lang="en-US" dirty="0"/>
              <a:t>Developing plans to seek approval for a “supportive housing benefit”</a:t>
            </a:r>
          </a:p>
          <a:p>
            <a:endParaRPr lang="en-US" dirty="0"/>
          </a:p>
          <a:p>
            <a:r>
              <a:rPr lang="en-US" dirty="0"/>
              <a:t>Services in supportive housing </a:t>
            </a:r>
          </a:p>
          <a:p>
            <a:r>
              <a:rPr lang="en-US" dirty="0"/>
              <a:t>For people who are chronically homeless or people in long-term institutional care</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Managed Care Specific Initiatives</a:t>
            </a:r>
          </a:p>
        </p:txBody>
      </p:sp>
      <p:sp>
        <p:nvSpPr>
          <p:cNvPr id="3" name="Content Placeholder 2"/>
          <p:cNvSpPr>
            <a:spLocks noGrp="1"/>
          </p:cNvSpPr>
          <p:nvPr>
            <p:ph idx="1"/>
          </p:nvPr>
        </p:nvSpPr>
        <p:spPr/>
        <p:txBody>
          <a:bodyPr>
            <a:normAutofit fontScale="62500" lnSpcReduction="20000"/>
          </a:bodyPr>
          <a:lstStyle/>
          <a:p>
            <a:pPr lvl="0"/>
            <a:r>
              <a:rPr lang="en-US" dirty="0"/>
              <a:t>Massachusetts Behavioral Health Partnership</a:t>
            </a:r>
          </a:p>
          <a:p>
            <a:pPr lvl="1"/>
            <a:r>
              <a:rPr lang="en-US" dirty="0"/>
              <a:t>Chronically Homeless Beneficiaries</a:t>
            </a:r>
          </a:p>
          <a:p>
            <a:pPr lvl="1"/>
            <a:r>
              <a:rPr lang="en-US" dirty="0"/>
              <a:t>Uses behavioral health benefit</a:t>
            </a:r>
          </a:p>
          <a:p>
            <a:pPr lvl="1"/>
            <a:r>
              <a:rPr lang="en-US" dirty="0"/>
              <a:t>Pays $17 per day, per member</a:t>
            </a:r>
          </a:p>
          <a:p>
            <a:pPr lvl="1"/>
            <a:r>
              <a:rPr lang="en-US" dirty="0"/>
              <a:t>Supportive housing providers must place beneficiary in housing w/in 60 days</a:t>
            </a:r>
          </a:p>
          <a:p>
            <a:r>
              <a:rPr lang="en-US" dirty="0" err="1"/>
              <a:t>Medica</a:t>
            </a:r>
            <a:r>
              <a:rPr lang="en-US" dirty="0"/>
              <a:t> in Minnesota</a:t>
            </a:r>
          </a:p>
          <a:p>
            <a:pPr lvl="1"/>
            <a:r>
              <a:rPr lang="en-US" dirty="0"/>
              <a:t>Demonstration Project: 85 high-cost users</a:t>
            </a:r>
          </a:p>
          <a:p>
            <a:pPr lvl="1"/>
            <a:r>
              <a:rPr lang="en-US" dirty="0"/>
              <a:t>MCO funds services and operating costs of supportive housing (i.e., rental assistance)</a:t>
            </a:r>
          </a:p>
          <a:p>
            <a:pPr lvl="1"/>
            <a:r>
              <a:rPr lang="en-US" dirty="0"/>
              <a:t>Coordinated by Hearth Connection, </a:t>
            </a:r>
            <a:r>
              <a:rPr lang="en-US" dirty="0" err="1"/>
              <a:t>Inc</a:t>
            </a:r>
            <a:r>
              <a:rPr lang="en-US" dirty="0"/>
              <a:t> </a:t>
            </a:r>
          </a:p>
          <a:p>
            <a:pPr lvl="0"/>
            <a:r>
              <a:rPr lang="en-US" dirty="0"/>
              <a:t>Others</a:t>
            </a:r>
          </a:p>
          <a:p>
            <a:pPr lvl="1"/>
            <a:r>
              <a:rPr lang="en-US" dirty="0"/>
              <a:t>Philadelphia: City-Run MCO funds operating through projected savings &amp; uses Medicaid for services</a:t>
            </a:r>
          </a:p>
          <a:p>
            <a:pPr lvl="1"/>
            <a:r>
              <a:rPr lang="en-US" dirty="0"/>
              <a:t>LA Care, Anthem in LA investing in pilots</a:t>
            </a:r>
          </a:p>
          <a:p>
            <a:pPr lvl="1"/>
            <a:r>
              <a:rPr lang="en-US" dirty="0"/>
              <a:t>UnitedHealth Care/</a:t>
            </a:r>
            <a:r>
              <a:rPr lang="en-US" dirty="0" err="1"/>
              <a:t>OptumHealth</a:t>
            </a:r>
            <a:r>
              <a:rPr lang="en-US" dirty="0"/>
              <a:t> &amp; WellPoint/ </a:t>
            </a:r>
            <a:r>
              <a:rPr lang="en-US" dirty="0" err="1"/>
              <a:t>Amerigroup</a:t>
            </a:r>
            <a:r>
              <a:rPr lang="en-US" dirty="0"/>
              <a:t> exploring</a:t>
            </a:r>
          </a:p>
          <a:p>
            <a:endParaRPr lang="en-US" dirty="0">
              <a:latin typeface="Century Schoolbook" panose="02040604050505020304" pitchFamily="18" charset="0"/>
            </a:endParaRPr>
          </a:p>
          <a:p>
            <a:pPr marL="457200" lvl="1" indent="0">
              <a:buNone/>
            </a:pPr>
            <a:endParaRPr lang="en-US" dirty="0"/>
          </a:p>
        </p:txBody>
      </p:sp>
    </p:spTree>
    <p:extLst>
      <p:ext uri="{BB962C8B-B14F-4D97-AF65-F5344CB8AC3E}">
        <p14:creationId xmlns:p14="http://schemas.microsoft.com/office/powerpoint/2010/main" val="688636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0"/>
            <a:ext cx="8229600" cy="1143000"/>
          </a:xfrm>
        </p:spPr>
        <p:txBody>
          <a:bodyPr>
            <a:normAutofit fontScale="90000"/>
          </a:bodyPr>
          <a:lstStyle/>
          <a:p>
            <a:r>
              <a:rPr lang="en-US" dirty="0"/>
              <a:t>Issues &amp; Ideas for Housing Component in 1115 Waiver</a:t>
            </a:r>
            <a:br>
              <a:rPr lang="en-US" dirty="0"/>
            </a:br>
            <a:endParaRPr lang="en-US" dirty="0"/>
          </a:p>
        </p:txBody>
      </p:sp>
      <p:sp>
        <p:nvSpPr>
          <p:cNvPr id="3" name="Content Placeholder 2"/>
          <p:cNvSpPr>
            <a:spLocks noGrp="1"/>
          </p:cNvSpPr>
          <p:nvPr>
            <p:ph idx="1"/>
          </p:nvPr>
        </p:nvSpPr>
        <p:spPr>
          <a:xfrm>
            <a:off x="457200" y="4495800"/>
            <a:ext cx="8229600" cy="1630363"/>
          </a:xfrm>
        </p:spPr>
        <p:txBody>
          <a:bodyPr>
            <a:normAutofit fontScale="77500" lnSpcReduction="20000"/>
          </a:bodyPr>
          <a:lstStyle/>
          <a:p>
            <a:pPr marL="0" indent="0">
              <a:buNone/>
            </a:pPr>
            <a:r>
              <a:rPr lang="en-US" dirty="0"/>
              <a:t>Sharon Rapport, </a:t>
            </a:r>
          </a:p>
          <a:p>
            <a:pPr marL="0" indent="0">
              <a:buNone/>
            </a:pPr>
            <a:r>
              <a:rPr lang="en-US" dirty="0"/>
              <a:t>Associate Director, California Policy, CSH</a:t>
            </a:r>
          </a:p>
          <a:p>
            <a:endParaRPr lang="en-US" dirty="0"/>
          </a:p>
          <a:p>
            <a:pPr marL="0" indent="0">
              <a:buNone/>
            </a:pPr>
            <a:r>
              <a:rPr lang="en-US" dirty="0"/>
              <a:t>November 4, 2014</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to be Decided</a:t>
            </a:r>
          </a:p>
        </p:txBody>
      </p:sp>
      <p:sp>
        <p:nvSpPr>
          <p:cNvPr id="3" name="Content Placeholder 2"/>
          <p:cNvSpPr>
            <a:spLocks noGrp="1"/>
          </p:cNvSpPr>
          <p:nvPr>
            <p:ph idx="1"/>
          </p:nvPr>
        </p:nvSpPr>
        <p:spPr/>
        <p:txBody>
          <a:bodyPr>
            <a:normAutofit fontScale="77500" lnSpcReduction="20000"/>
          </a:bodyPr>
          <a:lstStyle/>
          <a:p>
            <a:r>
              <a:rPr lang="en-US" dirty="0"/>
              <a:t>Who to Serve</a:t>
            </a:r>
          </a:p>
          <a:p>
            <a:pPr lvl="1"/>
            <a:r>
              <a:rPr lang="en-US" dirty="0"/>
              <a:t>Identifying populations to be targeted.</a:t>
            </a:r>
          </a:p>
          <a:p>
            <a:pPr lvl="1"/>
            <a:r>
              <a:rPr lang="en-US" dirty="0"/>
              <a:t>Defining eligibility criteria. </a:t>
            </a:r>
          </a:p>
          <a:p>
            <a:r>
              <a:rPr lang="en-US" dirty="0"/>
              <a:t>What to Fund</a:t>
            </a:r>
          </a:p>
          <a:p>
            <a:pPr lvl="1"/>
            <a:r>
              <a:rPr lang="en-US" dirty="0"/>
              <a:t>Identifying appropriate housing options.</a:t>
            </a:r>
          </a:p>
          <a:p>
            <a:pPr lvl="1"/>
            <a:r>
              <a:rPr lang="en-US" dirty="0"/>
              <a:t>Establishing categories of services.</a:t>
            </a:r>
          </a:p>
          <a:p>
            <a:pPr lvl="1"/>
            <a:r>
              <a:rPr lang="en-US" dirty="0"/>
              <a:t>Enumerating &amp; defining services models for each population. </a:t>
            </a:r>
          </a:p>
          <a:p>
            <a:pPr lvl="1"/>
            <a:r>
              <a:rPr lang="en-US" dirty="0"/>
              <a:t>Defining services not otherwise covered.</a:t>
            </a:r>
          </a:p>
          <a:p>
            <a:r>
              <a:rPr lang="en-US" dirty="0"/>
              <a:t>How to Fund</a:t>
            </a:r>
          </a:p>
          <a:p>
            <a:pPr lvl="1"/>
            <a:r>
              <a:rPr lang="en-US" dirty="0"/>
              <a:t>Identifying viable options for CMS approval. </a:t>
            </a:r>
          </a:p>
          <a:p>
            <a:pPr lvl="1"/>
            <a:r>
              <a:rPr lang="en-US" dirty="0"/>
              <a:t>Assessing options for oversight &amp; payment.</a:t>
            </a:r>
          </a:p>
          <a:p>
            <a:pPr lvl="1"/>
            <a:r>
              <a:rPr lang="en-US" dirty="0"/>
              <a:t>Determining costs to set rate.</a:t>
            </a:r>
          </a:p>
          <a:p>
            <a:pPr lvl="1"/>
            <a:r>
              <a:rPr lang="en-US" dirty="0"/>
              <a:t>Identifying mechanisms for administering housing vouchers.</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Building Strong, Healthy Communities</a:t>
            </a:r>
          </a:p>
        </p:txBody>
      </p:sp>
      <p:pic>
        <p:nvPicPr>
          <p:cNvPr id="1026" name="Picture 2" descr="CSH Staff and Project Map" title="CSH Staff and Project Ma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769413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8" name="Oval 257" title="N/A"/>
          <p:cNvSpPr/>
          <p:nvPr/>
        </p:nvSpPr>
        <p:spPr bwMode="auto">
          <a:xfrm>
            <a:off x="1674015" y="6355897"/>
            <a:ext cx="255735" cy="255735"/>
          </a:xfrm>
          <a:prstGeom prst="ellipse">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defTabSz="914400" eaLnBrk="0" fontAlgn="base" hangingPunct="0">
              <a:spcBef>
                <a:spcPct val="0"/>
              </a:spcBef>
              <a:spcAft>
                <a:spcPct val="0"/>
              </a:spcAft>
            </a:pPr>
            <a:endParaRPr lang="en-US" sz="2400">
              <a:solidFill>
                <a:srgbClr val="FFFFFF"/>
              </a:solidFill>
              <a:latin typeface="Times" charset="0"/>
            </a:endParaRPr>
          </a:p>
        </p:txBody>
      </p:sp>
      <p:pic>
        <p:nvPicPr>
          <p:cNvPr id="259" name="Picture 2" descr="C:\Users\jessica.robinson\AppData\Local\Microsoft\Windows\Temporary Internet Files\Content.IE5\YEVH6C35\MC900391160[1].wmf" title="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8756" y="6015182"/>
            <a:ext cx="269789" cy="2988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N/A" title="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545" y="6019800"/>
            <a:ext cx="425608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N/A" title="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9750" y="6337300"/>
            <a:ext cx="52736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490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to be Decided (cont.)</a:t>
            </a:r>
          </a:p>
        </p:txBody>
      </p:sp>
      <p:sp>
        <p:nvSpPr>
          <p:cNvPr id="3" name="Content Placeholder 2"/>
          <p:cNvSpPr>
            <a:spLocks noGrp="1"/>
          </p:cNvSpPr>
          <p:nvPr>
            <p:ph idx="1"/>
          </p:nvPr>
        </p:nvSpPr>
        <p:spPr/>
        <p:txBody>
          <a:bodyPr/>
          <a:lstStyle/>
          <a:p>
            <a:r>
              <a:rPr lang="en-US" dirty="0"/>
              <a:t>How to Achieve Budget Neutrality</a:t>
            </a:r>
          </a:p>
          <a:p>
            <a:pPr lvl="1"/>
            <a:r>
              <a:rPr lang="en-US" dirty="0"/>
              <a:t>Identifying Medicaid costs saved.</a:t>
            </a:r>
          </a:p>
          <a:p>
            <a:pPr lvl="1"/>
            <a:r>
              <a:rPr lang="en-US" dirty="0"/>
              <a:t>Comparing Medicaid costs populations currently incur to costs saved.</a:t>
            </a:r>
          </a:p>
          <a:p>
            <a:pPr lvl="1"/>
            <a:r>
              <a:rPr lang="en-US" dirty="0"/>
              <a:t>Determining a threshold of potential savings to establish federal budget neutrality.</a:t>
            </a:r>
          </a:p>
          <a:p>
            <a:r>
              <a:rPr lang="en-US" dirty="0"/>
              <a:t>Others</a:t>
            </a:r>
          </a:p>
          <a:p>
            <a:pPr lvl="1"/>
            <a:r>
              <a:rPr lang="en-US" dirty="0"/>
              <a:t>???</a:t>
            </a:r>
          </a:p>
        </p:txBody>
      </p:sp>
    </p:spTree>
    <p:extLst>
      <p:ext uri="{BB962C8B-B14F-4D97-AF65-F5344CB8AC3E}">
        <p14:creationId xmlns:p14="http://schemas.microsoft.com/office/powerpoint/2010/main" val="688636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Identifying &amp; Targeting Eligible Populations</a:t>
            </a:r>
          </a:p>
        </p:txBody>
      </p:sp>
      <p:sp>
        <p:nvSpPr>
          <p:cNvPr id="3" name="Content Placeholder 2"/>
          <p:cNvSpPr>
            <a:spLocks noGrp="1"/>
          </p:cNvSpPr>
          <p:nvPr>
            <p:ph idx="1"/>
          </p:nvPr>
        </p:nvSpPr>
        <p:spPr/>
        <p:txBody>
          <a:bodyPr>
            <a:normAutofit/>
          </a:bodyPr>
          <a:lstStyle/>
          <a:p>
            <a:r>
              <a:rPr lang="en-US" dirty="0"/>
              <a:t>Overlap between:</a:t>
            </a:r>
          </a:p>
          <a:p>
            <a:pPr lvl="1"/>
            <a:r>
              <a:rPr lang="en-US" dirty="0"/>
              <a:t>39,250 chronically homeless people live on the streets or in shelters on any given night in California.</a:t>
            </a:r>
          </a:p>
          <a:p>
            <a:pPr lvl="2"/>
            <a:r>
              <a:rPr lang="en-US" dirty="0"/>
              <a:t>Average Health Care Costs: &gt;$1,854/month</a:t>
            </a:r>
          </a:p>
          <a:p>
            <a:pPr lvl="1"/>
            <a:r>
              <a:rPr lang="en-US" dirty="0"/>
              <a:t>11.4% (10,727) of nursing home residents have “low care needs.”</a:t>
            </a:r>
          </a:p>
          <a:p>
            <a:pPr lvl="2"/>
            <a:r>
              <a:rPr lang="en-US" dirty="0"/>
              <a:t>Seniors &amp; adults with disabilities</a:t>
            </a:r>
          </a:p>
          <a:p>
            <a:pPr lvl="2"/>
            <a:r>
              <a:rPr lang="en-US" dirty="0"/>
              <a:t>Average Health Care Costs: &gt;$4,580/month</a:t>
            </a:r>
          </a:p>
          <a:p>
            <a:endParaRPr lang="en-US" dirty="0"/>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Overlap: Homeless People are Aging &amp; Have Greater Risk of Nursing Home Placement</a:t>
            </a:r>
          </a:p>
        </p:txBody>
      </p:sp>
      <p:sp>
        <p:nvSpPr>
          <p:cNvPr id="3" name="Content Placeholder 2"/>
          <p:cNvSpPr>
            <a:spLocks noGrp="1"/>
          </p:cNvSpPr>
          <p:nvPr>
            <p:ph idx="1"/>
          </p:nvPr>
        </p:nvSpPr>
        <p:spPr/>
        <p:txBody>
          <a:bodyPr>
            <a:normAutofit lnSpcReduction="10000"/>
          </a:bodyPr>
          <a:lstStyle/>
          <a:p>
            <a:r>
              <a:rPr lang="en-US" dirty="0"/>
              <a:t>32% increase in number of homeless persons 51-61 between 2007 and 2013.</a:t>
            </a:r>
          </a:p>
          <a:p>
            <a:r>
              <a:rPr lang="en-US" dirty="0"/>
              <a:t>People experiencing homelessness use 9.8 more nursing home days on average per year than formerly homeless people living in supportive housing</a:t>
            </a:r>
          </a:p>
          <a:p>
            <a:r>
              <a:rPr lang="en-US" dirty="0"/>
              <a:t>Homeless people over 50 disproportionately exit homelessness to SNFs &amp; board &amp; care.</a:t>
            </a:r>
          </a:p>
          <a:p>
            <a:r>
              <a:rPr lang="en-US" dirty="0"/>
              <a:t>Growing number of older homeless adults.</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Overlap in Populations: Poverty &amp; Housing Unaffordability Cause Homelessness</a:t>
            </a:r>
          </a:p>
        </p:txBody>
      </p:sp>
      <p:sp>
        <p:nvSpPr>
          <p:cNvPr id="3" name="Content Placeholder 2"/>
          <p:cNvSpPr>
            <a:spLocks noGrp="1"/>
          </p:cNvSpPr>
          <p:nvPr>
            <p:ph idx="1"/>
          </p:nvPr>
        </p:nvSpPr>
        <p:spPr/>
        <p:txBody>
          <a:bodyPr/>
          <a:lstStyle/>
          <a:p>
            <a:r>
              <a:rPr lang="en-US" dirty="0"/>
              <a:t>Admitting beneficiaries, already in poverty, to nursing homes often leads to loss of their affordable place to live.</a:t>
            </a:r>
          </a:p>
          <a:p>
            <a:endParaRPr lang="en-US" dirty="0"/>
          </a:p>
          <a:p>
            <a:r>
              <a:rPr lang="en-US" dirty="0"/>
              <a:t>Institutionalization and homelessness among people in deep poverty who cannot a afford an apartment.</a:t>
            </a:r>
          </a:p>
          <a:p>
            <a:r>
              <a:rPr lang="en-US" dirty="0"/>
              <a:t>Poverty rates still on the rise in California</a:t>
            </a:r>
          </a:p>
        </p:txBody>
      </p:sp>
    </p:spTree>
    <p:extLst>
      <p:ext uri="{BB962C8B-B14F-4D97-AF65-F5344CB8AC3E}">
        <p14:creationId xmlns:p14="http://schemas.microsoft.com/office/powerpoint/2010/main" val="688636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Fund</a:t>
            </a:r>
          </a:p>
        </p:txBody>
      </p:sp>
      <p:sp>
        <p:nvSpPr>
          <p:cNvPr id="3" name="Content Placeholder 2"/>
          <p:cNvSpPr>
            <a:spLocks noGrp="1"/>
          </p:cNvSpPr>
          <p:nvPr>
            <p:ph idx="1"/>
          </p:nvPr>
        </p:nvSpPr>
        <p:spPr/>
        <p:txBody>
          <a:bodyPr/>
          <a:lstStyle/>
          <a:p>
            <a:r>
              <a:rPr lang="en-US" dirty="0"/>
              <a:t>Capital</a:t>
            </a:r>
          </a:p>
          <a:p>
            <a:pPr lvl="1"/>
            <a:r>
              <a:rPr lang="en-US" dirty="0"/>
              <a:t>Medicaid</a:t>
            </a:r>
          </a:p>
          <a:p>
            <a:r>
              <a:rPr lang="en-US" dirty="0"/>
              <a:t>Operating/Rental Subsidies</a:t>
            </a:r>
          </a:p>
          <a:p>
            <a:r>
              <a:rPr lang="en-US" dirty="0"/>
              <a:t>Services</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Bridge Housing/Respite Care</a:t>
            </a:r>
          </a:p>
        </p:txBody>
      </p:sp>
      <p:sp>
        <p:nvSpPr>
          <p:cNvPr id="3" name="Content Placeholder 2"/>
          <p:cNvSpPr>
            <a:spLocks noGrp="1"/>
          </p:cNvSpPr>
          <p:nvPr>
            <p:ph idx="1"/>
          </p:nvPr>
        </p:nvSpPr>
        <p:spPr/>
        <p:txBody>
          <a:bodyPr/>
          <a:lstStyle/>
          <a:p>
            <a:r>
              <a:rPr lang="en-US" dirty="0"/>
              <a:t>Bridge Subsidies: short to medium term rental payments</a:t>
            </a:r>
          </a:p>
          <a:p>
            <a:r>
              <a:rPr lang="en-US" dirty="0"/>
              <a:t>Bridge Subsidy </a:t>
            </a:r>
            <a:r>
              <a:rPr lang="en-US" dirty="0">
                <a:sym typeface="Wingdings" panose="05000000000000000000" pitchFamily="2" charset="2"/>
              </a:rPr>
              <a:t> Long-term subsidy</a:t>
            </a:r>
          </a:p>
          <a:p>
            <a:r>
              <a:rPr lang="en-US" dirty="0"/>
              <a:t>Respite/Recuperative Care</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Permanent Housing</a:t>
            </a:r>
          </a:p>
        </p:txBody>
      </p:sp>
      <p:sp>
        <p:nvSpPr>
          <p:cNvPr id="3" name="Content Placeholder 2"/>
          <p:cNvSpPr>
            <a:spLocks noGrp="1"/>
          </p:cNvSpPr>
          <p:nvPr>
            <p:ph idx="1"/>
          </p:nvPr>
        </p:nvSpPr>
        <p:spPr/>
        <p:txBody>
          <a:bodyPr/>
          <a:lstStyle/>
          <a:p>
            <a:r>
              <a:rPr lang="en-US" dirty="0"/>
              <a:t>Operating/Rental Subsidies</a:t>
            </a:r>
          </a:p>
          <a:p>
            <a:pPr lvl="1"/>
            <a:r>
              <a:rPr lang="en-US" dirty="0"/>
              <a:t>Tenant Choice</a:t>
            </a:r>
          </a:p>
          <a:p>
            <a:pPr lvl="1"/>
            <a:r>
              <a:rPr lang="en-US" dirty="0"/>
              <a:t>Nature of Benefits</a:t>
            </a:r>
          </a:p>
          <a:p>
            <a:pPr lvl="1"/>
            <a:r>
              <a:rPr lang="en-US" dirty="0"/>
              <a:t>Qualified Housing Providers</a:t>
            </a:r>
          </a:p>
          <a:p>
            <a:pPr lvl="1"/>
            <a:endParaRPr lang="en-US" dirty="0"/>
          </a:p>
          <a:p>
            <a:pPr lvl="1"/>
            <a:r>
              <a:rPr lang="en-US" dirty="0"/>
              <a:t>Use for:</a:t>
            </a:r>
          </a:p>
          <a:p>
            <a:pPr lvl="2"/>
            <a:r>
              <a:rPr lang="en-US" dirty="0"/>
              <a:t>Single Site</a:t>
            </a:r>
          </a:p>
          <a:p>
            <a:pPr lvl="2"/>
            <a:r>
              <a:rPr lang="en-US" dirty="0"/>
              <a:t>Master Leased</a:t>
            </a:r>
          </a:p>
          <a:p>
            <a:pPr lvl="2"/>
            <a:r>
              <a:rPr lang="en-US" dirty="0"/>
              <a:t>Scattered Site</a:t>
            </a:r>
          </a:p>
          <a:p>
            <a:pPr lvl="2"/>
            <a:endParaRPr lang="en-US" dirty="0"/>
          </a:p>
          <a:p>
            <a:endParaRPr lang="en-US" dirty="0"/>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Medicaid-Funded Housing</a:t>
            </a:r>
          </a:p>
        </p:txBody>
      </p:sp>
      <p:sp>
        <p:nvSpPr>
          <p:cNvPr id="3" name="Content Placeholder 2"/>
          <p:cNvSpPr>
            <a:spLocks noGrp="1"/>
          </p:cNvSpPr>
          <p:nvPr>
            <p:ph idx="1"/>
          </p:nvPr>
        </p:nvSpPr>
        <p:spPr/>
        <p:txBody>
          <a:bodyPr/>
          <a:lstStyle/>
          <a:p>
            <a:r>
              <a:rPr lang="en-US" dirty="0"/>
              <a:t>HUD: Housing</a:t>
            </a:r>
          </a:p>
          <a:p>
            <a:r>
              <a:rPr lang="en-US" dirty="0"/>
              <a:t>HHS: Services</a:t>
            </a:r>
          </a:p>
          <a:p>
            <a:r>
              <a:rPr lang="en-US" dirty="0"/>
              <a:t>“How can Medicaid support people connecting to housing without becoming a permanent affordable housing subsidizer?”</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Based Services</a:t>
            </a:r>
          </a:p>
        </p:txBody>
      </p:sp>
      <p:pic>
        <p:nvPicPr>
          <p:cNvPr id="1026" name="Picture 2" title="Tenancy Supports and Housing Case Managemen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71055" y="1600200"/>
            <a:ext cx="740188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636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Medicaid-Funded Housing-Based Services</a:t>
            </a:r>
          </a:p>
        </p:txBody>
      </p:sp>
      <p:sp>
        <p:nvSpPr>
          <p:cNvPr id="3" name="Content Placeholder 2"/>
          <p:cNvSpPr>
            <a:spLocks noGrp="1"/>
          </p:cNvSpPr>
          <p:nvPr>
            <p:ph idx="1"/>
          </p:nvPr>
        </p:nvSpPr>
        <p:spPr/>
        <p:txBody>
          <a:bodyPr>
            <a:normAutofit fontScale="92500"/>
          </a:bodyPr>
          <a:lstStyle/>
          <a:p>
            <a:r>
              <a:rPr lang="en-US" dirty="0"/>
              <a:t>CMS &amp; HHS have recognized services in supportive housing as Medicaid reimbursable</a:t>
            </a:r>
          </a:p>
          <a:p>
            <a:endParaRPr lang="en-US" dirty="0"/>
          </a:p>
          <a:p>
            <a:r>
              <a:rPr lang="en-US" dirty="0"/>
              <a:t>Comprehensive range of flexible services already covered in many state Medicaid programs </a:t>
            </a:r>
          </a:p>
          <a:p>
            <a:r>
              <a:rPr lang="en-US" dirty="0"/>
              <a:t>Pre-tenancy services </a:t>
            </a:r>
          </a:p>
          <a:p>
            <a:r>
              <a:rPr lang="en-US" dirty="0"/>
              <a:t>Move-in services </a:t>
            </a:r>
          </a:p>
          <a:p>
            <a:r>
              <a:rPr lang="en-US" dirty="0"/>
              <a:t>Tenancy services </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Maximizing Public Resources</a:t>
            </a:r>
          </a:p>
        </p:txBody>
      </p:sp>
      <p:sp>
        <p:nvSpPr>
          <p:cNvPr id="3" name="Content Placeholder 2"/>
          <p:cNvSpPr>
            <a:spLocks noGrp="1"/>
          </p:cNvSpPr>
          <p:nvPr>
            <p:ph idx="1"/>
          </p:nvPr>
        </p:nvSpPr>
        <p:spPr/>
        <p:txBody>
          <a:bodyPr/>
          <a:lstStyle/>
          <a:p>
            <a:r>
              <a:rPr lang="en-US" dirty="0"/>
              <a:t>CSH collaborates with communities to introduce housing solutions that promote integration among public service systems, leading to strengthened partnerships and maximized resources. </a:t>
            </a:r>
          </a:p>
          <a:p>
            <a:r>
              <a:rPr lang="en-US" dirty="0"/>
              <a:t>Public Systems (Housing, Health Care, Criminal Justice, Welfare) </a:t>
            </a:r>
            <a:r>
              <a:rPr lang="en-US" dirty="0">
                <a:sym typeface="Wingdings" panose="05000000000000000000" pitchFamily="2" charset="2"/>
              </a:rPr>
              <a:t> CSH  Maximized Resources</a:t>
            </a:r>
            <a:endParaRPr lang="en-US" dirty="0"/>
          </a:p>
        </p:txBody>
      </p:sp>
    </p:spTree>
    <p:extLst>
      <p:ext uri="{BB962C8B-B14F-4D97-AF65-F5344CB8AC3E}">
        <p14:creationId xmlns:p14="http://schemas.microsoft.com/office/powerpoint/2010/main" val="688636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Fund </a:t>
            </a:r>
          </a:p>
        </p:txBody>
      </p:sp>
      <p:sp>
        <p:nvSpPr>
          <p:cNvPr id="3" name="Content Placeholder 2"/>
          <p:cNvSpPr>
            <a:spLocks noGrp="1"/>
          </p:cNvSpPr>
          <p:nvPr>
            <p:ph idx="1"/>
          </p:nvPr>
        </p:nvSpPr>
        <p:spPr/>
        <p:txBody>
          <a:bodyPr>
            <a:normAutofit fontScale="77500" lnSpcReduction="20000"/>
          </a:bodyPr>
          <a:lstStyle/>
          <a:p>
            <a:r>
              <a:rPr lang="en-US" dirty="0" err="1"/>
              <a:t>Medi</a:t>
            </a:r>
            <a:r>
              <a:rPr lang="en-US" dirty="0"/>
              <a:t>-Cal Managed Care</a:t>
            </a:r>
          </a:p>
          <a:p>
            <a:pPr lvl="1"/>
            <a:r>
              <a:rPr lang="en-US" dirty="0"/>
              <a:t>MCO rates include housing &amp; services for defined populations.</a:t>
            </a:r>
          </a:p>
          <a:p>
            <a:pPr lvl="1"/>
            <a:r>
              <a:rPr lang="en-US" dirty="0"/>
              <a:t>Incentive payments.</a:t>
            </a:r>
          </a:p>
          <a:p>
            <a:pPr lvl="1"/>
            <a:r>
              <a:rPr lang="en-US" dirty="0"/>
              <a:t>Case rate for “housing-based services,” including rental payments, nurse care in housing/respite.</a:t>
            </a:r>
          </a:p>
          <a:p>
            <a:r>
              <a:rPr lang="en-US" dirty="0"/>
              <a:t>DSRIP</a:t>
            </a:r>
          </a:p>
          <a:p>
            <a:pPr lvl="1"/>
            <a:r>
              <a:rPr lang="en-US" dirty="0"/>
              <a:t>Pool of funds to offer incentives for reducing high-cost care (hospitalizations, nursing home stays, etc.).</a:t>
            </a:r>
          </a:p>
          <a:p>
            <a:pPr lvl="1"/>
            <a:r>
              <a:rPr lang="en-US" dirty="0"/>
              <a:t>Hospitals, nursing homes, clinics, MCOs.</a:t>
            </a:r>
          </a:p>
          <a:p>
            <a:r>
              <a:rPr lang="en-US" dirty="0"/>
              <a:t>Separate Benefit</a:t>
            </a:r>
          </a:p>
          <a:p>
            <a:pPr lvl="1"/>
            <a:r>
              <a:rPr lang="en-US" dirty="0"/>
              <a:t>Case rate for “housing-based services,” incl. rental payment.</a:t>
            </a:r>
          </a:p>
          <a:p>
            <a:pPr lvl="1"/>
            <a:r>
              <a:rPr lang="en-US" dirty="0"/>
              <a:t>MCOs, counties, or State administer.</a:t>
            </a:r>
          </a:p>
          <a:p>
            <a:pPr lvl="1"/>
            <a:r>
              <a:rPr lang="en-US" dirty="0"/>
              <a:t>Network of providers.</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Budget Neutrality</a:t>
            </a:r>
            <a:br>
              <a:rPr lang="en-US" dirty="0"/>
            </a:br>
            <a:endParaRPr lang="en-US" dirty="0"/>
          </a:p>
        </p:txBody>
      </p:sp>
      <p:sp>
        <p:nvSpPr>
          <p:cNvPr id="3" name="Content Placeholder 2"/>
          <p:cNvSpPr>
            <a:spLocks noGrp="1"/>
          </p:cNvSpPr>
          <p:nvPr>
            <p:ph idx="1"/>
          </p:nvPr>
        </p:nvSpPr>
        <p:spPr/>
        <p:txBody>
          <a:bodyPr/>
          <a:lstStyle/>
          <a:p>
            <a:r>
              <a:rPr lang="en-US" dirty="0"/>
              <a:t>Cost data for low-care need populations: housing &amp; services in community vs. skilled nursing facilities</a:t>
            </a:r>
          </a:p>
          <a:p>
            <a:r>
              <a:rPr lang="en-US" dirty="0"/>
              <a:t>Targeting of high-cost populations:</a:t>
            </a:r>
          </a:p>
          <a:p>
            <a:r>
              <a:rPr lang="en-US" dirty="0"/>
              <a:t>Monthly costs of $6,529, Annual cost: $78,348</a:t>
            </a:r>
          </a:p>
          <a:p>
            <a:r>
              <a:rPr lang="en-US" dirty="0"/>
              <a:t>Hospitals: $3,452 per month annual cost: $41,424</a:t>
            </a:r>
          </a:p>
          <a:p>
            <a:r>
              <a:rPr lang="en-US" dirty="0"/>
              <a:t>More with jail medical &amp; mental health. </a:t>
            </a:r>
          </a:p>
          <a:p>
            <a:endParaRPr lang="en-US" dirty="0"/>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818356"/>
            <a:ext cx="8229600" cy="1143000"/>
          </a:xfrm>
        </p:spPr>
        <p:txBody>
          <a:bodyPr>
            <a:normAutofit fontScale="90000"/>
          </a:bodyPr>
          <a:lstStyle/>
          <a:p>
            <a:r>
              <a:rPr lang="en-US" dirty="0"/>
              <a:t>Research Data: Affordable Housing &amp; Housing-Based Services Reduces Medicaid Costs</a:t>
            </a:r>
            <a:br>
              <a:rPr lang="en-US" dirty="0"/>
            </a:br>
            <a:endParaRPr lang="en-US" dirty="0"/>
          </a:p>
        </p:txBody>
      </p:sp>
      <p:pic>
        <p:nvPicPr>
          <p:cNvPr id="2053" name="Picture 5" title="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24881"/>
            <a:ext cx="2682875" cy="395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title="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525" y="2224881"/>
            <a:ext cx="2921000"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title="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362200"/>
            <a:ext cx="3121025" cy="414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title="Pape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69509" y="2459831"/>
            <a:ext cx="2870981" cy="3742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title="Pap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3437" y="2397918"/>
            <a:ext cx="3055757" cy="382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636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Data</a:t>
            </a:r>
          </a:p>
        </p:txBody>
      </p:sp>
      <p:sp>
        <p:nvSpPr>
          <p:cNvPr id="3" name="Content Placeholder 2"/>
          <p:cNvSpPr>
            <a:spLocks noGrp="1"/>
          </p:cNvSpPr>
          <p:nvPr>
            <p:ph idx="1"/>
          </p:nvPr>
        </p:nvSpPr>
        <p:spPr/>
        <p:txBody>
          <a:bodyPr/>
          <a:lstStyle/>
          <a:p>
            <a:r>
              <a:rPr lang="en-US" dirty="0"/>
              <a:t>Other States</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rmAutofit fontScale="90000"/>
          </a:bodyPr>
          <a:lstStyle/>
          <a:p>
            <a:r>
              <a:rPr lang="pt-BR" dirty="0"/>
              <a:t>Sharon.Rapport@csh.org</a:t>
            </a:r>
            <a:br>
              <a:rPr lang="pt-BR" dirty="0"/>
            </a:br>
            <a:r>
              <a:rPr lang="pt-BR" dirty="0"/>
              <a:t>(323) 243-7424 (c)</a:t>
            </a:r>
            <a:br>
              <a:rPr lang="pt-BR" dirty="0"/>
            </a:br>
            <a:r>
              <a:rPr lang="pt-BR" dirty="0"/>
              <a:t>(213) 623-4342, x18 (o)</a:t>
            </a:r>
            <a:br>
              <a:rPr lang="pt-BR" dirty="0"/>
            </a:br>
            <a:endParaRPr lang="en-US" dirty="0"/>
          </a:p>
        </p:txBody>
      </p:sp>
    </p:spTree>
    <p:extLst>
      <p:ext uri="{BB962C8B-B14F-4D97-AF65-F5344CB8AC3E}">
        <p14:creationId xmlns:p14="http://schemas.microsoft.com/office/powerpoint/2010/main" val="688636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Housing is Health Care</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a:t>Randomized trial showed people remaining homeless had 1/3 higher hospitalizations &amp; hospital days, 1/4 higher ED visits than formerly chronically homeless, chronically ill housing tenants. Journal of American Medical Association.</a:t>
            </a:r>
          </a:p>
          <a:p>
            <a:r>
              <a:rPr lang="en-US" dirty="0"/>
              <a:t>Premature death rates for people experiencing homelessness are 3.5-5 times higher than general population. New England Journal of Medicine, Annals of Internal Medicine.</a:t>
            </a:r>
          </a:p>
          <a:p>
            <a:r>
              <a:rPr lang="en-US" dirty="0"/>
              <a:t>Survival rates among HIV patients still homeless are 62% higher than people living in supportive housing, despite receiving same care. Tenants showed intact immunity, decreased viral load. American Journal of Public Health.</a:t>
            </a:r>
          </a:p>
          <a:p>
            <a:r>
              <a:rPr lang="en-US" dirty="0"/>
              <a:t>After 2 years in supportive housing, 100% reduction in hypertension crises, 30% decrease in rates of obesity, over 19% decrease in alcohol consumption. </a:t>
            </a:r>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Housing Models: 1980’s-’90’s (not subject to licensure)</a:t>
            </a:r>
          </a:p>
        </p:txBody>
      </p:sp>
      <p:graphicFrame>
        <p:nvGraphicFramePr>
          <p:cNvPr id="4" name="Content Placeholder 3" title="80s 90s Housing Models"/>
          <p:cNvGraphicFramePr>
            <a:graphicFrameLocks noGrp="1"/>
          </p:cNvGraphicFramePr>
          <p:nvPr>
            <p:ph idx="1"/>
            <p:extLst>
              <p:ext uri="{D42A27DB-BD31-4B8C-83A1-F6EECF244321}">
                <p14:modId xmlns:p14="http://schemas.microsoft.com/office/powerpoint/2010/main" val="1587137930"/>
              </p:ext>
            </p:extLst>
          </p:nvPr>
        </p:nvGraphicFramePr>
        <p:xfrm>
          <a:off x="1143000" y="1828800"/>
          <a:ext cx="6553200" cy="4153511"/>
        </p:xfrm>
        <a:graphic>
          <a:graphicData uri="http://schemas.openxmlformats.org/drawingml/2006/table">
            <a:tbl>
              <a:tblPr firstRow="1" bandRow="1">
                <a:tableStyleId>{5C22544A-7EE6-4342-B048-85BDC9FD1C3A}</a:tableStyleId>
              </a:tblPr>
              <a:tblGrid>
                <a:gridCol w="16383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638300">
                  <a:extLst>
                    <a:ext uri="{9D8B030D-6E8A-4147-A177-3AD203B41FA5}">
                      <a16:colId xmlns:a16="http://schemas.microsoft.com/office/drawing/2014/main" val="20002"/>
                    </a:ext>
                  </a:extLst>
                </a:gridCol>
                <a:gridCol w="1638300">
                  <a:extLst>
                    <a:ext uri="{9D8B030D-6E8A-4147-A177-3AD203B41FA5}">
                      <a16:colId xmlns:a16="http://schemas.microsoft.com/office/drawing/2014/main" val="20003"/>
                    </a:ext>
                  </a:extLst>
                </a:gridCol>
              </a:tblGrid>
              <a:tr h="343857">
                <a:tc>
                  <a:txBody>
                    <a:bodyPr/>
                    <a:lstStyle/>
                    <a:p>
                      <a:pPr marL="0" marR="0" algn="ctr">
                        <a:lnSpc>
                          <a:spcPct val="115000"/>
                        </a:lnSpc>
                        <a:spcBef>
                          <a:spcPts val="0"/>
                        </a:spcBef>
                        <a:spcAft>
                          <a:spcPts val="0"/>
                        </a:spcAft>
                      </a:pPr>
                      <a:r>
                        <a:rPr lang="en-US" sz="1400" dirty="0">
                          <a:solidFill>
                            <a:schemeClr val="tx1"/>
                          </a:solidFill>
                          <a:effectLst/>
                          <a:latin typeface="Perpetua"/>
                          <a:ea typeface="Calibri"/>
                          <a:cs typeface="Times New Roman"/>
                        </a:rPr>
                        <a:t>Model</a:t>
                      </a:r>
                      <a:endParaRPr lang="en-US" sz="1400" dirty="0">
                        <a:solidFill>
                          <a:schemeClr val="tx1"/>
                        </a:solidFill>
                        <a:effectLst/>
                        <a:latin typeface="Calibri"/>
                        <a:ea typeface="Calibri"/>
                        <a:cs typeface="Times New Roman"/>
                      </a:endParaRPr>
                    </a:p>
                  </a:txBody>
                  <a:tcPr marL="68378" marR="68378" marT="0" marB="0"/>
                </a:tc>
                <a:tc>
                  <a:txBody>
                    <a:bodyPr/>
                    <a:lstStyle/>
                    <a:p>
                      <a:pPr marL="0" marR="0" algn="ctr">
                        <a:lnSpc>
                          <a:spcPct val="115000"/>
                        </a:lnSpc>
                        <a:spcBef>
                          <a:spcPts val="0"/>
                        </a:spcBef>
                        <a:spcAft>
                          <a:spcPts val="0"/>
                        </a:spcAft>
                      </a:pPr>
                      <a:r>
                        <a:rPr lang="en-US" sz="1200" dirty="0">
                          <a:solidFill>
                            <a:schemeClr val="tx1"/>
                          </a:solidFill>
                          <a:effectLst/>
                          <a:latin typeface="Perpetua"/>
                          <a:ea typeface="Calibri"/>
                          <a:cs typeface="Times New Roman"/>
                        </a:rPr>
                        <a:t>Emergency Shelter</a:t>
                      </a:r>
                      <a:endParaRPr lang="en-US" sz="1200" dirty="0">
                        <a:solidFill>
                          <a:schemeClr val="tx1"/>
                        </a:solidFill>
                        <a:effectLst/>
                        <a:latin typeface="Calibri"/>
                        <a:ea typeface="Calibri"/>
                        <a:cs typeface="Times New Roman"/>
                      </a:endParaRPr>
                    </a:p>
                  </a:txBody>
                  <a:tcPr marL="68378" marR="68378" marT="0" marB="0"/>
                </a:tc>
                <a:tc>
                  <a:txBody>
                    <a:bodyPr/>
                    <a:lstStyle/>
                    <a:p>
                      <a:pPr marL="0" marR="0" algn="ctr">
                        <a:lnSpc>
                          <a:spcPct val="115000"/>
                        </a:lnSpc>
                        <a:spcBef>
                          <a:spcPts val="0"/>
                        </a:spcBef>
                        <a:spcAft>
                          <a:spcPts val="0"/>
                        </a:spcAft>
                      </a:pPr>
                      <a:r>
                        <a:rPr lang="en-US" sz="1200" dirty="0">
                          <a:solidFill>
                            <a:schemeClr val="tx1"/>
                          </a:solidFill>
                          <a:effectLst/>
                          <a:latin typeface="Perpetua"/>
                          <a:ea typeface="Calibri"/>
                          <a:cs typeface="Times New Roman"/>
                        </a:rPr>
                        <a:t>Transitional Housing</a:t>
                      </a:r>
                      <a:endParaRPr lang="en-US" sz="1200" dirty="0">
                        <a:solidFill>
                          <a:schemeClr val="tx1"/>
                        </a:solidFill>
                        <a:effectLst/>
                        <a:latin typeface="Calibri"/>
                        <a:ea typeface="Calibri"/>
                        <a:cs typeface="Times New Roman"/>
                      </a:endParaRPr>
                    </a:p>
                  </a:txBody>
                  <a:tcPr marL="68378" marR="68378" marT="0" marB="0"/>
                </a:tc>
                <a:tc>
                  <a:txBody>
                    <a:bodyPr/>
                    <a:lstStyle/>
                    <a:p>
                      <a:pPr marL="0" marR="0" algn="ctr">
                        <a:lnSpc>
                          <a:spcPct val="115000"/>
                        </a:lnSpc>
                        <a:spcBef>
                          <a:spcPts val="0"/>
                        </a:spcBef>
                        <a:spcAft>
                          <a:spcPts val="0"/>
                        </a:spcAft>
                      </a:pPr>
                      <a:r>
                        <a:rPr lang="en-US" sz="1200" dirty="0">
                          <a:solidFill>
                            <a:schemeClr val="tx1"/>
                          </a:solidFill>
                          <a:effectLst/>
                          <a:latin typeface="Perpetua"/>
                          <a:ea typeface="Calibri"/>
                          <a:cs typeface="Times New Roman"/>
                        </a:rPr>
                        <a:t>Affordable Housing</a:t>
                      </a:r>
                      <a:endParaRPr lang="en-US" sz="1200" dirty="0">
                        <a:solidFill>
                          <a:schemeClr val="tx1"/>
                        </a:solidFill>
                        <a:effectLst/>
                        <a:latin typeface="Calibri"/>
                        <a:ea typeface="Calibri"/>
                        <a:cs typeface="Times New Roman"/>
                      </a:endParaRPr>
                    </a:p>
                  </a:txBody>
                  <a:tcPr marL="68378" marR="68378" marT="0" marB="0"/>
                </a:tc>
                <a:extLst>
                  <a:ext uri="{0D108BD9-81ED-4DB2-BD59-A6C34878D82A}">
                    <a16:rowId xmlns:a16="http://schemas.microsoft.com/office/drawing/2014/main" val="10000"/>
                  </a:ext>
                </a:extLst>
              </a:tr>
              <a:tr h="191032">
                <a:tc>
                  <a:txBody>
                    <a:bodyPr/>
                    <a:lstStyle/>
                    <a:p>
                      <a:pPr marL="0" marR="0" algn="ctr">
                        <a:lnSpc>
                          <a:spcPct val="115000"/>
                        </a:lnSpc>
                        <a:spcBef>
                          <a:spcPts val="0"/>
                        </a:spcBef>
                        <a:spcAft>
                          <a:spcPts val="0"/>
                        </a:spcAft>
                      </a:pPr>
                      <a:r>
                        <a:rPr lang="en-US" sz="1400" dirty="0">
                          <a:solidFill>
                            <a:schemeClr val="tx1"/>
                          </a:solidFill>
                          <a:effectLst/>
                          <a:latin typeface="Perpetua"/>
                          <a:ea typeface="Calibri"/>
                          <a:cs typeface="Times New Roman"/>
                        </a:rPr>
                        <a:t>Cost</a:t>
                      </a:r>
                      <a:endParaRPr lang="en-US" sz="1400" dirty="0">
                        <a:solidFill>
                          <a:schemeClr val="tx1"/>
                        </a:solidFill>
                        <a:effectLst/>
                        <a:latin typeface="Calibri"/>
                        <a:ea typeface="Calibri"/>
                        <a:cs typeface="Times New Roman"/>
                      </a:endParaRPr>
                    </a:p>
                  </a:txBody>
                  <a:tcPr marL="68378" marR="68378" marT="0" marB="0"/>
                </a:tc>
                <a:tc>
                  <a:txBody>
                    <a:bodyPr/>
                    <a:lstStyle/>
                    <a:p>
                      <a:pPr marL="0" marR="0">
                        <a:lnSpc>
                          <a:spcPct val="115000"/>
                        </a:lnSpc>
                        <a:spcBef>
                          <a:spcPts val="0"/>
                        </a:spcBef>
                        <a:spcAft>
                          <a:spcPts val="0"/>
                        </a:spcAft>
                      </a:pPr>
                      <a:r>
                        <a:rPr lang="en-US" sz="1200" dirty="0">
                          <a:solidFill>
                            <a:schemeClr val="tx1"/>
                          </a:solidFill>
                          <a:effectLst/>
                          <a:latin typeface="Perpetua" panose="02020502060401020303" pitchFamily="18" charset="0"/>
                          <a:ea typeface="Calibri"/>
                          <a:cs typeface="Times New Roman"/>
                        </a:rPr>
                        <a:t>$$$$</a:t>
                      </a:r>
                    </a:p>
                  </a:txBody>
                  <a:tcPr marL="68378" marR="68378" marT="0" marB="0"/>
                </a:tc>
                <a:tc>
                  <a:txBody>
                    <a:bodyPr/>
                    <a:lstStyle/>
                    <a:p>
                      <a:pPr marL="0" marR="0">
                        <a:lnSpc>
                          <a:spcPct val="115000"/>
                        </a:lnSpc>
                        <a:spcBef>
                          <a:spcPts val="0"/>
                        </a:spcBef>
                        <a:spcAft>
                          <a:spcPts val="0"/>
                        </a:spcAft>
                      </a:pPr>
                      <a:r>
                        <a:rPr lang="en-US" sz="1200" dirty="0">
                          <a:solidFill>
                            <a:schemeClr val="tx1"/>
                          </a:solidFill>
                          <a:effectLst/>
                          <a:latin typeface="Perpetua" panose="02020502060401020303" pitchFamily="18" charset="0"/>
                          <a:ea typeface="Calibri"/>
                          <a:cs typeface="Times New Roman"/>
                        </a:rPr>
                        <a:t>$$$</a:t>
                      </a:r>
                    </a:p>
                  </a:txBody>
                  <a:tcPr marL="68378" marR="68378" marT="0" marB="0"/>
                </a:tc>
                <a:tc>
                  <a:txBody>
                    <a:bodyPr/>
                    <a:lstStyle/>
                    <a:p>
                      <a:pPr marL="0" marR="0">
                        <a:lnSpc>
                          <a:spcPct val="115000"/>
                        </a:lnSpc>
                        <a:spcBef>
                          <a:spcPts val="0"/>
                        </a:spcBef>
                        <a:spcAft>
                          <a:spcPts val="0"/>
                        </a:spcAft>
                      </a:pPr>
                      <a:r>
                        <a:rPr lang="en-US" sz="1200" dirty="0">
                          <a:solidFill>
                            <a:schemeClr val="tx1"/>
                          </a:solidFill>
                          <a:effectLst/>
                          <a:latin typeface="Perpetua" panose="02020502060401020303" pitchFamily="18" charset="0"/>
                          <a:ea typeface="Calibri"/>
                          <a:cs typeface="Times New Roman"/>
                        </a:rPr>
                        <a:t>$$</a:t>
                      </a:r>
                    </a:p>
                  </a:txBody>
                  <a:tcPr marL="68378" marR="68378" marT="0" marB="0"/>
                </a:tc>
                <a:extLst>
                  <a:ext uri="{0D108BD9-81ED-4DB2-BD59-A6C34878D82A}">
                    <a16:rowId xmlns:a16="http://schemas.microsoft.com/office/drawing/2014/main" val="10001"/>
                  </a:ext>
                </a:extLst>
              </a:tr>
              <a:tr h="811884">
                <a:tc>
                  <a:txBody>
                    <a:bodyPr/>
                    <a:lstStyle/>
                    <a:p>
                      <a:pPr marL="0" marR="0" algn="ctr">
                        <a:lnSpc>
                          <a:spcPct val="115000"/>
                        </a:lnSpc>
                        <a:spcBef>
                          <a:spcPts val="0"/>
                        </a:spcBef>
                        <a:spcAft>
                          <a:spcPts val="0"/>
                        </a:spcAft>
                      </a:pPr>
                      <a:r>
                        <a:rPr lang="en-US" sz="1400" dirty="0">
                          <a:solidFill>
                            <a:schemeClr val="tx1"/>
                          </a:solidFill>
                          <a:effectLst/>
                          <a:latin typeface="Perpetua"/>
                          <a:ea typeface="Calibri"/>
                          <a:cs typeface="Times New Roman"/>
                        </a:rPr>
                        <a:t>Duration</a:t>
                      </a:r>
                      <a:endParaRPr lang="en-US" sz="1400" dirty="0">
                        <a:solidFill>
                          <a:schemeClr val="tx1"/>
                        </a:solidFill>
                        <a:effectLst/>
                        <a:latin typeface="Calibri"/>
                        <a:ea typeface="Calibri"/>
                        <a:cs typeface="Times New Roman"/>
                      </a:endParaRPr>
                    </a:p>
                  </a:txBody>
                  <a:tcPr marL="68378" marR="68378" marT="0" marB="0"/>
                </a:tc>
                <a:tc>
                  <a:txBody>
                    <a:bodyPr/>
                    <a:lstStyle/>
                    <a:p>
                      <a:pPr marL="0" marR="0">
                        <a:lnSpc>
                          <a:spcPct val="115000"/>
                        </a:lnSpc>
                        <a:spcBef>
                          <a:spcPts val="0"/>
                        </a:spcBef>
                        <a:spcAft>
                          <a:spcPts val="0"/>
                        </a:spcAft>
                      </a:pPr>
                      <a:r>
                        <a:rPr lang="en-US" sz="1200" dirty="0">
                          <a:solidFill>
                            <a:schemeClr val="tx1"/>
                          </a:solidFill>
                          <a:effectLst/>
                          <a:latin typeface="Perpetua" panose="02020502060401020303" pitchFamily="18" charset="0"/>
                          <a:ea typeface="Calibri"/>
                          <a:cs typeface="Times New Roman"/>
                        </a:rPr>
                        <a:t>Short-Term (1-180 Days)</a:t>
                      </a:r>
                    </a:p>
                  </a:txBody>
                  <a:tcPr marL="68378" marR="68378" marT="0" marB="0"/>
                </a:tc>
                <a:tc>
                  <a:txBody>
                    <a:bodyPr/>
                    <a:lstStyle/>
                    <a:p>
                      <a:pPr marL="0" marR="0">
                        <a:lnSpc>
                          <a:spcPct val="115000"/>
                        </a:lnSpc>
                        <a:spcBef>
                          <a:spcPts val="0"/>
                        </a:spcBef>
                        <a:spcAft>
                          <a:spcPts val="0"/>
                        </a:spcAft>
                      </a:pPr>
                      <a:r>
                        <a:rPr lang="en-US" sz="1200" dirty="0">
                          <a:solidFill>
                            <a:schemeClr val="tx1"/>
                          </a:solidFill>
                          <a:effectLst/>
                          <a:latin typeface="Perpetua" panose="02020502060401020303" pitchFamily="18" charset="0"/>
                          <a:ea typeface="Calibri"/>
                          <a:cs typeface="Times New Roman"/>
                        </a:rPr>
                        <a:t>Medium-Term Subsidy, Length of Stay in Housing Limited to 6-24 Months</a:t>
                      </a:r>
                    </a:p>
                  </a:txBody>
                  <a:tcPr marL="68378" marR="68378" marT="0" marB="0"/>
                </a:tc>
                <a:tc>
                  <a:txBody>
                    <a:bodyPr/>
                    <a:lstStyle/>
                    <a:p>
                      <a:pPr marL="0" marR="0">
                        <a:lnSpc>
                          <a:spcPct val="115000"/>
                        </a:lnSpc>
                        <a:spcBef>
                          <a:spcPts val="0"/>
                        </a:spcBef>
                        <a:spcAft>
                          <a:spcPts val="0"/>
                        </a:spcAft>
                      </a:pPr>
                      <a:r>
                        <a:rPr lang="en-US" sz="1200" dirty="0">
                          <a:solidFill>
                            <a:schemeClr val="tx1"/>
                          </a:solidFill>
                          <a:effectLst/>
                          <a:latin typeface="Perpetua" panose="02020502060401020303" pitchFamily="18" charset="0"/>
                          <a:ea typeface="Calibri"/>
                          <a:cs typeface="Times New Roman"/>
                        </a:rPr>
                        <a:t>Long-Term Subsidy, No Limit on Length of Stay in Housing</a:t>
                      </a:r>
                    </a:p>
                  </a:txBody>
                  <a:tcPr marL="68378" marR="68378" marT="0" marB="0"/>
                </a:tc>
                <a:extLst>
                  <a:ext uri="{0D108BD9-81ED-4DB2-BD59-A6C34878D82A}">
                    <a16:rowId xmlns:a16="http://schemas.microsoft.com/office/drawing/2014/main" val="10002"/>
                  </a:ext>
                </a:extLst>
              </a:tr>
              <a:tr h="2760407">
                <a:tc>
                  <a:txBody>
                    <a:bodyPr/>
                    <a:lstStyle/>
                    <a:p>
                      <a:pPr marL="0" marR="0" algn="ctr">
                        <a:lnSpc>
                          <a:spcPct val="115000"/>
                        </a:lnSpc>
                        <a:spcBef>
                          <a:spcPts val="0"/>
                        </a:spcBef>
                        <a:spcAft>
                          <a:spcPts val="0"/>
                        </a:spcAft>
                      </a:pPr>
                      <a:r>
                        <a:rPr lang="en-US" sz="1400" dirty="0">
                          <a:solidFill>
                            <a:schemeClr val="tx1"/>
                          </a:solidFill>
                          <a:effectLst/>
                          <a:latin typeface="Perpetua"/>
                          <a:ea typeface="Calibri"/>
                          <a:cs typeface="Times New Roman"/>
                        </a:rPr>
                        <a:t>Features</a:t>
                      </a:r>
                      <a:endParaRPr lang="en-US" sz="1400" dirty="0">
                        <a:solidFill>
                          <a:schemeClr val="tx1"/>
                        </a:solidFill>
                        <a:effectLst/>
                        <a:latin typeface="Calibri"/>
                        <a:ea typeface="Calibri"/>
                        <a:cs typeface="Times New Roman"/>
                      </a:endParaRPr>
                    </a:p>
                  </a:txBody>
                  <a:tcPr marL="68378" marR="68378" marT="0" marB="0"/>
                </a:tc>
                <a:tc>
                  <a:txBody>
                    <a:bodyPr/>
                    <a:lstStyle/>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Site-Based</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Immediate Access</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High-Barriers, Particularly for People with SUD</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Services Vary Greatly</a:t>
                      </a:r>
                    </a:p>
                    <a:p>
                      <a:pPr marL="274320" marR="0">
                        <a:lnSpc>
                          <a:spcPct val="115000"/>
                        </a:lnSpc>
                        <a:spcBef>
                          <a:spcPts val="0"/>
                        </a:spcBef>
                        <a:spcAft>
                          <a:spcPts val="0"/>
                        </a:spcAft>
                      </a:pPr>
                      <a:r>
                        <a:rPr lang="en-US" sz="1200" dirty="0">
                          <a:solidFill>
                            <a:schemeClr val="tx1"/>
                          </a:solidFill>
                          <a:effectLst/>
                          <a:latin typeface="Perpetua" panose="02020502060401020303" pitchFamily="18" charset="0"/>
                          <a:ea typeface="Calibri"/>
                          <a:cs typeface="Times New Roman"/>
                        </a:rPr>
                        <a:t> </a:t>
                      </a:r>
                    </a:p>
                  </a:txBody>
                  <a:tcPr marL="68378" marR="68378" marT="0" marB="0"/>
                </a:tc>
                <a:tc>
                  <a:txBody>
                    <a:bodyPr/>
                    <a:lstStyle/>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Site-Based</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Must be “Ready”</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No High-Need Populations</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No Lease</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Housing Contingent on Participation in Services</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Services: Job Training, Abstinence-Based</a:t>
                      </a:r>
                      <a:r>
                        <a:rPr lang="en-US" sz="1200" baseline="0" dirty="0">
                          <a:solidFill>
                            <a:schemeClr val="tx1"/>
                          </a:solidFill>
                          <a:effectLst/>
                          <a:latin typeface="Perpetua" panose="02020502060401020303" pitchFamily="18" charset="0"/>
                          <a:ea typeface="Calibri"/>
                          <a:cs typeface="Times New Roman"/>
                        </a:rPr>
                        <a:t> SUD Treatment</a:t>
                      </a:r>
                      <a:endParaRPr lang="en-US" sz="1200" dirty="0">
                        <a:solidFill>
                          <a:schemeClr val="tx1"/>
                        </a:solidFill>
                        <a:effectLst/>
                        <a:latin typeface="Perpetua" panose="02020502060401020303" pitchFamily="18" charset="0"/>
                        <a:ea typeface="Calibri"/>
                        <a:cs typeface="Times New Roman"/>
                      </a:endParaRPr>
                    </a:p>
                  </a:txBody>
                  <a:tcPr marL="68378" marR="68378" marT="0" marB="0"/>
                </a:tc>
                <a:tc>
                  <a:txBody>
                    <a:bodyPr/>
                    <a:lstStyle/>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Site-Based (i.e.,</a:t>
                      </a:r>
                      <a:r>
                        <a:rPr lang="en-US" sz="1200" baseline="0" dirty="0">
                          <a:solidFill>
                            <a:schemeClr val="tx1"/>
                          </a:solidFill>
                          <a:effectLst/>
                          <a:latin typeface="Perpetua" panose="02020502060401020303" pitchFamily="18" charset="0"/>
                          <a:ea typeface="Calibri"/>
                          <a:cs typeface="Times New Roman"/>
                        </a:rPr>
                        <a:t> </a:t>
                      </a:r>
                      <a:r>
                        <a:rPr lang="en-US" sz="1200" dirty="0">
                          <a:solidFill>
                            <a:schemeClr val="tx1"/>
                          </a:solidFill>
                          <a:effectLst/>
                          <a:latin typeface="Perpetua" panose="02020502060401020303" pitchFamily="18" charset="0"/>
                          <a:ea typeface="Calibri"/>
                          <a:cs typeface="Times New Roman"/>
                        </a:rPr>
                        <a:t>tax credits) &amp; Scattered Site (HUD</a:t>
                      </a:r>
                      <a:r>
                        <a:rPr lang="en-US" sz="1200" baseline="0" dirty="0">
                          <a:solidFill>
                            <a:schemeClr val="tx1"/>
                          </a:solidFill>
                          <a:effectLst/>
                          <a:latin typeface="Perpetua" panose="02020502060401020303" pitchFamily="18" charset="0"/>
                          <a:ea typeface="Calibri"/>
                          <a:cs typeface="Times New Roman"/>
                        </a:rPr>
                        <a:t> §§ 8, 811, 202</a:t>
                      </a:r>
                      <a:r>
                        <a:rPr lang="en-US" sz="1200" dirty="0">
                          <a:solidFill>
                            <a:schemeClr val="tx1"/>
                          </a:solidFill>
                          <a:effectLst/>
                          <a:latin typeface="Perpetua" panose="02020502060401020303" pitchFamily="18" charset="0"/>
                          <a:ea typeface="Calibri"/>
                          <a:cs typeface="Times New Roman"/>
                        </a:rPr>
                        <a:t>)</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Lease</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Apply, Meet Background Check, Waiting List</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Services: Site Amenities</a:t>
                      </a:r>
                    </a:p>
                    <a:p>
                      <a:pPr marL="342900" marR="0" lvl="0" indent="-342900">
                        <a:lnSpc>
                          <a:spcPct val="115000"/>
                        </a:lnSpc>
                        <a:spcBef>
                          <a:spcPts val="0"/>
                        </a:spcBef>
                        <a:spcAft>
                          <a:spcPts val="0"/>
                        </a:spcAft>
                        <a:buFont typeface="Symbol"/>
                        <a:buChar char=""/>
                      </a:pPr>
                      <a:r>
                        <a:rPr lang="en-US" sz="1200" dirty="0">
                          <a:solidFill>
                            <a:schemeClr val="tx1"/>
                          </a:solidFill>
                          <a:effectLst/>
                          <a:latin typeface="Perpetua" panose="02020502060401020303" pitchFamily="18" charset="0"/>
                          <a:ea typeface="Calibri"/>
                          <a:cs typeface="Times New Roman"/>
                        </a:rPr>
                        <a:t>Income Targeting for Site Based Often Above Poverty</a:t>
                      </a:r>
                    </a:p>
                  </a:txBody>
                  <a:tcPr marL="68378" marR="68378"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88636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Housing Models: 1990’s-Present (evolving)</a:t>
            </a:r>
          </a:p>
        </p:txBody>
      </p:sp>
      <p:graphicFrame>
        <p:nvGraphicFramePr>
          <p:cNvPr id="4" name="Content Placeholder 3" title="Current Housing Models"/>
          <p:cNvGraphicFramePr>
            <a:graphicFrameLocks noGrp="1"/>
          </p:cNvGraphicFramePr>
          <p:nvPr>
            <p:ph idx="1"/>
            <p:extLst>
              <p:ext uri="{D42A27DB-BD31-4B8C-83A1-F6EECF244321}">
                <p14:modId xmlns:p14="http://schemas.microsoft.com/office/powerpoint/2010/main" val="3080605181"/>
              </p:ext>
            </p:extLst>
          </p:nvPr>
        </p:nvGraphicFramePr>
        <p:xfrm>
          <a:off x="457200" y="1600200"/>
          <a:ext cx="8229600" cy="4542028"/>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pPr marL="0" marR="0" algn="ctr">
                        <a:lnSpc>
                          <a:spcPct val="115000"/>
                        </a:lnSpc>
                        <a:spcBef>
                          <a:spcPts val="0"/>
                        </a:spcBef>
                        <a:spcAft>
                          <a:spcPts val="0"/>
                        </a:spcAft>
                      </a:pPr>
                      <a:r>
                        <a:rPr lang="en-US" sz="1600" dirty="0">
                          <a:solidFill>
                            <a:schemeClr val="tx1"/>
                          </a:solidFill>
                          <a:effectLst/>
                          <a:latin typeface="Perpetua"/>
                          <a:ea typeface="Calibri"/>
                          <a:cs typeface="Times New Roman"/>
                        </a:rPr>
                        <a:t>Model</a:t>
                      </a:r>
                      <a:endParaRPr lang="en-US" sz="1600" dirty="0">
                        <a:solidFill>
                          <a:schemeClr val="tx1"/>
                        </a:solidFill>
                        <a:effectLst/>
                        <a:latin typeface="Calibri"/>
                        <a:ea typeface="Calibri"/>
                        <a:cs typeface="Times New Roman"/>
                      </a:endParaRPr>
                    </a:p>
                  </a:txBody>
                  <a:tcPr marL="68378" marR="68378" marT="0" marB="0"/>
                </a:tc>
                <a:tc>
                  <a:txBody>
                    <a:bodyPr/>
                    <a:lstStyle/>
                    <a:p>
                      <a:pPr marL="0" marR="0" algn="ctr">
                        <a:lnSpc>
                          <a:spcPct val="115000"/>
                        </a:lnSpc>
                        <a:spcBef>
                          <a:spcPts val="0"/>
                        </a:spcBef>
                        <a:spcAft>
                          <a:spcPts val="0"/>
                        </a:spcAft>
                      </a:pPr>
                      <a:r>
                        <a:rPr lang="en-US" sz="1400" dirty="0">
                          <a:solidFill>
                            <a:schemeClr val="tx1"/>
                          </a:solidFill>
                          <a:effectLst/>
                          <a:latin typeface="Perpetua" panose="02020502060401020303" pitchFamily="18" charset="0"/>
                          <a:ea typeface="Calibri"/>
                          <a:cs typeface="Times New Roman"/>
                        </a:rPr>
                        <a:t>Rapid Re-Housing</a:t>
                      </a:r>
                    </a:p>
                  </a:txBody>
                  <a:tcPr marL="68580" marR="68580" marT="0" marB="0"/>
                </a:tc>
                <a:tc>
                  <a:txBody>
                    <a:bodyPr/>
                    <a:lstStyle/>
                    <a:p>
                      <a:pPr marL="0" marR="0" algn="ctr">
                        <a:lnSpc>
                          <a:spcPct val="115000"/>
                        </a:lnSpc>
                        <a:spcBef>
                          <a:spcPts val="0"/>
                        </a:spcBef>
                        <a:spcAft>
                          <a:spcPts val="0"/>
                        </a:spcAft>
                      </a:pPr>
                      <a:r>
                        <a:rPr lang="en-US" sz="1400" dirty="0">
                          <a:solidFill>
                            <a:schemeClr val="tx1"/>
                          </a:solidFill>
                          <a:effectLst/>
                          <a:latin typeface="Perpetua" panose="02020502060401020303" pitchFamily="18" charset="0"/>
                          <a:ea typeface="Calibri"/>
                          <a:cs typeface="Times New Roman"/>
                        </a:rPr>
                        <a:t>Permanent Supportive Housing</a:t>
                      </a:r>
                    </a:p>
                  </a:txBody>
                  <a:tcPr marL="68580" marR="68580" marT="0" marB="0"/>
                </a:tc>
                <a:tc>
                  <a:txBody>
                    <a:bodyPr/>
                    <a:lstStyle/>
                    <a:p>
                      <a:pPr marL="0" marR="0" algn="ctr">
                        <a:lnSpc>
                          <a:spcPct val="115000"/>
                        </a:lnSpc>
                        <a:spcBef>
                          <a:spcPts val="0"/>
                        </a:spcBef>
                        <a:spcAft>
                          <a:spcPts val="0"/>
                        </a:spcAft>
                      </a:pPr>
                      <a:r>
                        <a:rPr lang="en-US" sz="1400" dirty="0">
                          <a:solidFill>
                            <a:schemeClr val="tx1"/>
                          </a:solidFill>
                          <a:effectLst/>
                          <a:latin typeface="Perpetua"/>
                          <a:ea typeface="Calibri"/>
                          <a:cs typeface="Times New Roman"/>
                        </a:rPr>
                        <a:t>Affordable Housing</a:t>
                      </a:r>
                      <a:endParaRPr lang="en-US" sz="1400" dirty="0">
                        <a:solidFill>
                          <a:schemeClr val="tx1"/>
                        </a:solidFill>
                        <a:effectLst/>
                        <a:latin typeface="Calibri"/>
                        <a:ea typeface="Calibri"/>
                        <a:cs typeface="Times New Roman"/>
                      </a:endParaRPr>
                    </a:p>
                  </a:txBody>
                  <a:tcPr marL="68378" marR="68378" marT="0" marB="0"/>
                </a:tc>
                <a:extLst>
                  <a:ext uri="{0D108BD9-81ED-4DB2-BD59-A6C34878D82A}">
                    <a16:rowId xmlns:a16="http://schemas.microsoft.com/office/drawing/2014/main" val="10000"/>
                  </a:ext>
                </a:extLst>
              </a:tr>
              <a:tr h="370840">
                <a:tc>
                  <a:txBody>
                    <a:bodyPr/>
                    <a:lstStyle/>
                    <a:p>
                      <a:pPr marL="0" marR="0" algn="ctr">
                        <a:lnSpc>
                          <a:spcPct val="115000"/>
                        </a:lnSpc>
                        <a:spcBef>
                          <a:spcPts val="0"/>
                        </a:spcBef>
                        <a:spcAft>
                          <a:spcPts val="0"/>
                        </a:spcAft>
                      </a:pPr>
                      <a:r>
                        <a:rPr lang="en-US" sz="1600" dirty="0">
                          <a:solidFill>
                            <a:schemeClr val="tx1"/>
                          </a:solidFill>
                          <a:effectLst/>
                          <a:latin typeface="Perpetua"/>
                          <a:ea typeface="Calibri"/>
                          <a:cs typeface="Times New Roman"/>
                        </a:rPr>
                        <a:t>Cost</a:t>
                      </a:r>
                      <a:endParaRPr lang="en-US" sz="1600" dirty="0">
                        <a:solidFill>
                          <a:schemeClr val="tx1"/>
                        </a:solidFill>
                        <a:effectLst/>
                        <a:latin typeface="Calibri"/>
                        <a:ea typeface="Calibri"/>
                        <a:cs typeface="Times New Roman"/>
                      </a:endParaRPr>
                    </a:p>
                  </a:txBody>
                  <a:tcPr marL="68378" marR="68378" marT="0" marB="0"/>
                </a:tc>
                <a:tc>
                  <a:txBody>
                    <a:bodyPr/>
                    <a:lstStyle/>
                    <a:p>
                      <a:pPr marL="0" marR="0">
                        <a:lnSpc>
                          <a:spcPct val="115000"/>
                        </a:lnSpc>
                        <a:spcBef>
                          <a:spcPts val="0"/>
                        </a:spcBef>
                        <a:spcAft>
                          <a:spcPts val="0"/>
                        </a:spcAft>
                      </a:pPr>
                      <a:r>
                        <a:rPr lang="en-US" sz="1400" dirty="0">
                          <a:solidFill>
                            <a:schemeClr val="tx1"/>
                          </a:solidFill>
                          <a:effectLst/>
                          <a:latin typeface="Perpetua" panose="02020502060401020303" pitchFamily="18" charset="0"/>
                          <a:ea typeface="Calibri"/>
                          <a:cs typeface="Times New Roman"/>
                        </a:rPr>
                        <a:t>$</a:t>
                      </a:r>
                    </a:p>
                  </a:txBody>
                  <a:tcPr marL="68580" marR="68580" marT="0" marB="0"/>
                </a:tc>
                <a:tc>
                  <a:txBody>
                    <a:bodyPr/>
                    <a:lstStyle/>
                    <a:p>
                      <a:pPr marL="0" marR="0">
                        <a:lnSpc>
                          <a:spcPct val="115000"/>
                        </a:lnSpc>
                        <a:spcBef>
                          <a:spcPts val="0"/>
                        </a:spcBef>
                        <a:spcAft>
                          <a:spcPts val="0"/>
                        </a:spcAft>
                      </a:pPr>
                      <a:r>
                        <a:rPr lang="en-US" sz="1400" dirty="0">
                          <a:solidFill>
                            <a:schemeClr val="tx1"/>
                          </a:solidFill>
                          <a:effectLst/>
                          <a:latin typeface="Perpetua" panose="02020502060401020303" pitchFamily="18" charset="0"/>
                          <a:ea typeface="Calibri"/>
                          <a:cs typeface="Times New Roman"/>
                        </a:rPr>
                        <a:t>$$$</a:t>
                      </a:r>
                    </a:p>
                  </a:txBody>
                  <a:tcPr marL="68580" marR="68580" marT="0" marB="0"/>
                </a:tc>
                <a:tc>
                  <a:txBody>
                    <a:bodyPr/>
                    <a:lstStyle/>
                    <a:p>
                      <a:pPr marL="0" marR="0">
                        <a:lnSpc>
                          <a:spcPct val="115000"/>
                        </a:lnSpc>
                        <a:spcBef>
                          <a:spcPts val="0"/>
                        </a:spcBef>
                        <a:spcAft>
                          <a:spcPts val="0"/>
                        </a:spcAft>
                      </a:pPr>
                      <a:r>
                        <a:rPr lang="en-US" sz="1400">
                          <a:solidFill>
                            <a:schemeClr val="tx1"/>
                          </a:solidFill>
                          <a:effectLst/>
                          <a:latin typeface="Perpetua" panose="02020502060401020303" pitchFamily="18" charset="0"/>
                          <a:ea typeface="Calibri"/>
                          <a:cs typeface="Times New Roman"/>
                        </a:rPr>
                        <a:t>$$</a:t>
                      </a:r>
                    </a:p>
                  </a:txBody>
                  <a:tcPr marL="68378" marR="68378" marT="0" marB="0"/>
                </a:tc>
                <a:extLst>
                  <a:ext uri="{0D108BD9-81ED-4DB2-BD59-A6C34878D82A}">
                    <a16:rowId xmlns:a16="http://schemas.microsoft.com/office/drawing/2014/main" val="10001"/>
                  </a:ext>
                </a:extLst>
              </a:tr>
              <a:tr h="370840">
                <a:tc>
                  <a:txBody>
                    <a:bodyPr/>
                    <a:lstStyle/>
                    <a:p>
                      <a:pPr marL="0" marR="0" algn="ctr">
                        <a:lnSpc>
                          <a:spcPct val="115000"/>
                        </a:lnSpc>
                        <a:spcBef>
                          <a:spcPts val="0"/>
                        </a:spcBef>
                        <a:spcAft>
                          <a:spcPts val="0"/>
                        </a:spcAft>
                      </a:pPr>
                      <a:r>
                        <a:rPr lang="en-US" sz="1600" dirty="0">
                          <a:solidFill>
                            <a:schemeClr val="tx1"/>
                          </a:solidFill>
                          <a:effectLst/>
                          <a:latin typeface="Perpetua"/>
                          <a:ea typeface="Calibri"/>
                          <a:cs typeface="Times New Roman"/>
                        </a:rPr>
                        <a:t>Duration</a:t>
                      </a:r>
                      <a:endParaRPr lang="en-US" sz="1600" dirty="0">
                        <a:solidFill>
                          <a:schemeClr val="tx1"/>
                        </a:solidFill>
                        <a:effectLst/>
                        <a:latin typeface="Calibri"/>
                        <a:ea typeface="Calibri"/>
                        <a:cs typeface="Times New Roman"/>
                      </a:endParaRPr>
                    </a:p>
                  </a:txBody>
                  <a:tcPr marL="68378" marR="68378" marT="0" marB="0"/>
                </a:tc>
                <a:tc>
                  <a:txBody>
                    <a:bodyPr/>
                    <a:lstStyle/>
                    <a:p>
                      <a:pPr marL="0" marR="0">
                        <a:lnSpc>
                          <a:spcPct val="115000"/>
                        </a:lnSpc>
                        <a:spcBef>
                          <a:spcPts val="0"/>
                        </a:spcBef>
                        <a:spcAft>
                          <a:spcPts val="0"/>
                        </a:spcAft>
                      </a:pPr>
                      <a:r>
                        <a:rPr lang="en-US" sz="1400" dirty="0">
                          <a:solidFill>
                            <a:schemeClr val="tx1"/>
                          </a:solidFill>
                          <a:effectLst/>
                          <a:latin typeface="Perpetua" panose="02020502060401020303" pitchFamily="18" charset="0"/>
                          <a:ea typeface="Calibri"/>
                          <a:cs typeface="Times New Roman"/>
                        </a:rPr>
                        <a:t>Short- &amp; Medium-Term Subsidy, No Limit on Length of Stay in Housing</a:t>
                      </a:r>
                    </a:p>
                  </a:txBody>
                  <a:tcPr marL="68580" marR="68580" marT="0" marB="0"/>
                </a:tc>
                <a:tc>
                  <a:txBody>
                    <a:bodyPr/>
                    <a:lstStyle/>
                    <a:p>
                      <a:pPr marL="0" marR="0">
                        <a:lnSpc>
                          <a:spcPct val="115000"/>
                        </a:lnSpc>
                        <a:spcBef>
                          <a:spcPts val="0"/>
                        </a:spcBef>
                        <a:spcAft>
                          <a:spcPts val="0"/>
                        </a:spcAft>
                      </a:pPr>
                      <a:r>
                        <a:rPr lang="en-US" sz="1400" dirty="0">
                          <a:solidFill>
                            <a:schemeClr val="tx1"/>
                          </a:solidFill>
                          <a:effectLst/>
                          <a:latin typeface="Perpetua" panose="02020502060401020303" pitchFamily="18" charset="0"/>
                          <a:ea typeface="Calibri"/>
                          <a:cs typeface="Times New Roman"/>
                        </a:rPr>
                        <a:t>Long-Term Subsidy, No Limit on Length of Stay (focused on permanency)</a:t>
                      </a:r>
                    </a:p>
                  </a:txBody>
                  <a:tcPr marL="68580" marR="68580" marT="0" marB="0"/>
                </a:tc>
                <a:tc>
                  <a:txBody>
                    <a:bodyPr/>
                    <a:lstStyle/>
                    <a:p>
                      <a:pPr marL="0" marR="0">
                        <a:lnSpc>
                          <a:spcPct val="115000"/>
                        </a:lnSpc>
                        <a:spcBef>
                          <a:spcPts val="0"/>
                        </a:spcBef>
                        <a:spcAft>
                          <a:spcPts val="0"/>
                        </a:spcAft>
                      </a:pPr>
                      <a:r>
                        <a:rPr lang="en-US" sz="1400">
                          <a:solidFill>
                            <a:schemeClr val="tx1"/>
                          </a:solidFill>
                          <a:effectLst/>
                          <a:latin typeface="Perpetua" panose="02020502060401020303" pitchFamily="18" charset="0"/>
                          <a:ea typeface="Calibri"/>
                          <a:cs typeface="Times New Roman"/>
                        </a:rPr>
                        <a:t>Long-Term Subsidy, No Limit on Length of Stay in Housing</a:t>
                      </a:r>
                    </a:p>
                  </a:txBody>
                  <a:tcPr marL="68378" marR="68378" marT="0" marB="0"/>
                </a:tc>
                <a:extLst>
                  <a:ext uri="{0D108BD9-81ED-4DB2-BD59-A6C34878D82A}">
                    <a16:rowId xmlns:a16="http://schemas.microsoft.com/office/drawing/2014/main" val="10002"/>
                  </a:ext>
                </a:extLst>
              </a:tr>
              <a:tr h="370840">
                <a:tc>
                  <a:txBody>
                    <a:bodyPr/>
                    <a:lstStyle/>
                    <a:p>
                      <a:pPr marL="0" marR="0" algn="ctr">
                        <a:lnSpc>
                          <a:spcPct val="115000"/>
                        </a:lnSpc>
                        <a:spcBef>
                          <a:spcPts val="0"/>
                        </a:spcBef>
                        <a:spcAft>
                          <a:spcPts val="0"/>
                        </a:spcAft>
                      </a:pPr>
                      <a:r>
                        <a:rPr lang="en-US" sz="1600" dirty="0">
                          <a:solidFill>
                            <a:schemeClr val="tx1"/>
                          </a:solidFill>
                          <a:effectLst/>
                          <a:latin typeface="Perpetua"/>
                          <a:ea typeface="Calibri"/>
                          <a:cs typeface="Times New Roman"/>
                        </a:rPr>
                        <a:t>Features</a:t>
                      </a:r>
                      <a:endParaRPr lang="en-US" sz="1600" dirty="0">
                        <a:solidFill>
                          <a:schemeClr val="tx1"/>
                        </a:solidFill>
                        <a:effectLst/>
                        <a:latin typeface="Calibri"/>
                        <a:ea typeface="Calibri"/>
                        <a:cs typeface="Times New Roman"/>
                      </a:endParaRPr>
                    </a:p>
                  </a:txBody>
                  <a:tcPr marL="68378" marR="68378" marT="0" marB="0"/>
                </a:tc>
                <a:tc>
                  <a:txBody>
                    <a:bodyPr/>
                    <a:lstStyle/>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Scattered Site</a:t>
                      </a:r>
                    </a:p>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Lease</a:t>
                      </a:r>
                    </a:p>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Services: Housing Location, Some Short-Term</a:t>
                      </a:r>
                      <a:r>
                        <a:rPr lang="en-US" sz="1400" baseline="0" dirty="0">
                          <a:solidFill>
                            <a:schemeClr val="tx1"/>
                          </a:solidFill>
                          <a:effectLst/>
                          <a:latin typeface="Perpetua" panose="02020502060401020303" pitchFamily="18" charset="0"/>
                          <a:ea typeface="Calibri"/>
                          <a:cs typeface="Times New Roman"/>
                        </a:rPr>
                        <a:t> </a:t>
                      </a:r>
                      <a:r>
                        <a:rPr lang="en-US" sz="1400" dirty="0">
                          <a:solidFill>
                            <a:schemeClr val="tx1"/>
                          </a:solidFill>
                          <a:effectLst/>
                          <a:latin typeface="Perpetua" panose="02020502060401020303" pitchFamily="18" charset="0"/>
                          <a:ea typeface="Calibri"/>
                          <a:cs typeface="Times New Roman"/>
                        </a:rPr>
                        <a:t>Case Management</a:t>
                      </a:r>
                    </a:p>
                  </a:txBody>
                  <a:tcPr marL="68580" marR="68580" marT="0" marB="0"/>
                </a:tc>
                <a:tc>
                  <a:txBody>
                    <a:bodyPr/>
                    <a:lstStyle/>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Site-Based &amp; Scattered Site</a:t>
                      </a:r>
                    </a:p>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Lease </a:t>
                      </a:r>
                    </a:p>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Low-Barrier (Harm Reduction, Criminal</a:t>
                      </a:r>
                      <a:r>
                        <a:rPr lang="en-US" sz="1400" baseline="0" dirty="0">
                          <a:solidFill>
                            <a:schemeClr val="tx1"/>
                          </a:solidFill>
                          <a:effectLst/>
                          <a:latin typeface="Perpetua" panose="02020502060401020303" pitchFamily="18" charset="0"/>
                          <a:ea typeface="Calibri"/>
                          <a:cs typeface="Times New Roman"/>
                        </a:rPr>
                        <a:t> Record, </a:t>
                      </a:r>
                      <a:r>
                        <a:rPr lang="en-US" sz="1400" dirty="0">
                          <a:solidFill>
                            <a:schemeClr val="tx1"/>
                          </a:solidFill>
                          <a:effectLst/>
                          <a:latin typeface="Perpetua" panose="02020502060401020303" pitchFamily="18" charset="0"/>
                          <a:ea typeface="Calibri"/>
                          <a:cs typeface="Times New Roman"/>
                        </a:rPr>
                        <a:t>Ltd.</a:t>
                      </a:r>
                      <a:r>
                        <a:rPr lang="en-US" sz="1400" baseline="0" dirty="0">
                          <a:solidFill>
                            <a:schemeClr val="tx1"/>
                          </a:solidFill>
                          <a:effectLst/>
                          <a:latin typeface="Perpetua" panose="02020502060401020303" pitchFamily="18" charset="0"/>
                          <a:ea typeface="Calibri"/>
                          <a:cs typeface="Times New Roman"/>
                        </a:rPr>
                        <a:t> Background Check</a:t>
                      </a:r>
                      <a:r>
                        <a:rPr lang="en-US" sz="1400" dirty="0">
                          <a:solidFill>
                            <a:schemeClr val="tx1"/>
                          </a:solidFill>
                          <a:effectLst/>
                          <a:latin typeface="Perpetua" panose="02020502060401020303" pitchFamily="18" charset="0"/>
                          <a:ea typeface="Calibri"/>
                          <a:cs typeface="Times New Roman"/>
                        </a:rPr>
                        <a:t>)</a:t>
                      </a:r>
                    </a:p>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Services: Housing &amp; Health Stability (Case Management, Money &amp; Med. Management, Benefits Advocacy,  etc.)</a:t>
                      </a:r>
                    </a:p>
                  </a:txBody>
                  <a:tcPr marL="68580" marR="68580" marT="0" marB="0"/>
                </a:tc>
                <a:tc>
                  <a:txBody>
                    <a:bodyPr/>
                    <a:lstStyle/>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Site-Based &amp; Scattered Site</a:t>
                      </a:r>
                    </a:p>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Lease</a:t>
                      </a:r>
                    </a:p>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Apply, Meet Background Check, Waiting List</a:t>
                      </a:r>
                    </a:p>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Services: Site Amenities</a:t>
                      </a:r>
                    </a:p>
                    <a:p>
                      <a:pPr marL="342900" marR="0" lvl="0" indent="-342900">
                        <a:lnSpc>
                          <a:spcPct val="115000"/>
                        </a:lnSpc>
                        <a:spcBef>
                          <a:spcPts val="0"/>
                        </a:spcBef>
                        <a:spcAft>
                          <a:spcPts val="0"/>
                        </a:spcAft>
                        <a:buFont typeface="Symbol"/>
                        <a:buChar char=""/>
                      </a:pPr>
                      <a:r>
                        <a:rPr lang="en-US" sz="1400" dirty="0">
                          <a:solidFill>
                            <a:schemeClr val="tx1"/>
                          </a:solidFill>
                          <a:effectLst/>
                          <a:latin typeface="Perpetua" panose="02020502060401020303" pitchFamily="18" charset="0"/>
                          <a:ea typeface="Calibri"/>
                          <a:cs typeface="Times New Roman"/>
                        </a:rPr>
                        <a:t>Income Targeting for Site Based Often Above Poverty</a:t>
                      </a:r>
                    </a:p>
                  </a:txBody>
                  <a:tcPr marL="68378" marR="68378"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8863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Supportive Housing?</a:t>
            </a:r>
          </a:p>
        </p:txBody>
      </p:sp>
      <p:sp>
        <p:nvSpPr>
          <p:cNvPr id="3" name="Content Placeholder 2"/>
          <p:cNvSpPr>
            <a:spLocks noGrp="1"/>
          </p:cNvSpPr>
          <p:nvPr>
            <p:ph idx="1"/>
          </p:nvPr>
        </p:nvSpPr>
        <p:spPr/>
        <p:txBody>
          <a:bodyPr>
            <a:normAutofit fontScale="47500" lnSpcReduction="20000"/>
          </a:bodyPr>
          <a:lstStyle/>
          <a:p>
            <a:r>
              <a:rPr lang="en-US" dirty="0"/>
              <a:t>Supportive housing is an evidence-based model that combines affordable housing with services that help tenants retain housing stability. </a:t>
            </a:r>
          </a:p>
          <a:p>
            <a:r>
              <a:rPr lang="en-US" dirty="0"/>
              <a:t>Housing: Affordable</a:t>
            </a:r>
          </a:p>
          <a:p>
            <a:pPr lvl="1"/>
            <a:r>
              <a:rPr lang="en-US" dirty="0"/>
              <a:t>No limits on stay</a:t>
            </a:r>
          </a:p>
          <a:p>
            <a:pPr lvl="1"/>
            <a:r>
              <a:rPr lang="en-US" dirty="0"/>
              <a:t>Independent</a:t>
            </a:r>
          </a:p>
          <a:p>
            <a:pPr lvl="1"/>
            <a:r>
              <a:rPr lang="en-US" dirty="0"/>
              <a:t>Lease w/tenant protections</a:t>
            </a:r>
          </a:p>
          <a:p>
            <a:pPr lvl="1"/>
            <a:r>
              <a:rPr lang="en-US" dirty="0"/>
              <a:t>Not subject to licensure</a:t>
            </a:r>
          </a:p>
          <a:p>
            <a:pPr marL="342900" lvl="1" indent="-342900">
              <a:buFont typeface="Arial" panose="020B0604020202020204" pitchFamily="34" charset="0"/>
              <a:buChar char="•"/>
            </a:pPr>
            <a:r>
              <a:rPr lang="en-US" sz="3200" dirty="0"/>
              <a:t>Support</a:t>
            </a:r>
          </a:p>
          <a:p>
            <a:pPr lvl="1"/>
            <a:r>
              <a:rPr lang="en-US" dirty="0"/>
              <a:t>Flexible</a:t>
            </a:r>
          </a:p>
          <a:p>
            <a:pPr lvl="1"/>
            <a:r>
              <a:rPr lang="en-US" dirty="0"/>
              <a:t>Voluntary</a:t>
            </a:r>
          </a:p>
          <a:p>
            <a:pPr lvl="1"/>
            <a:r>
              <a:rPr lang="en-US" dirty="0"/>
              <a:t>Tenant-centered</a:t>
            </a:r>
          </a:p>
          <a:p>
            <a:pPr lvl="1"/>
            <a:r>
              <a:rPr lang="en-US" dirty="0"/>
              <a:t>Face-to-Face</a:t>
            </a:r>
          </a:p>
          <a:p>
            <a:pPr marL="342900" lvl="1" indent="-342900">
              <a:buFont typeface="Arial" panose="020B0604020202020204" pitchFamily="34" charset="0"/>
              <a:buChar char="•"/>
            </a:pPr>
            <a:r>
              <a:rPr lang="en-US" sz="3100" dirty="0"/>
              <a:t>Affordable Housing</a:t>
            </a:r>
          </a:p>
          <a:p>
            <a:pPr lvl="1"/>
            <a:r>
              <a:rPr lang="en-US" sz="2700" dirty="0"/>
              <a:t>SUD </a:t>
            </a:r>
            <a:r>
              <a:rPr lang="en-US" sz="2700" dirty="0" err="1"/>
              <a:t>Tx</a:t>
            </a:r>
            <a:endParaRPr lang="en-US" sz="2700" dirty="0"/>
          </a:p>
          <a:p>
            <a:pPr lvl="1"/>
            <a:r>
              <a:rPr lang="en-US" sz="2700" dirty="0" err="1"/>
              <a:t>Primacry</a:t>
            </a:r>
            <a:r>
              <a:rPr lang="en-US" sz="2700" dirty="0"/>
              <a:t> Care</a:t>
            </a:r>
          </a:p>
          <a:p>
            <a:pPr lvl="1"/>
            <a:r>
              <a:rPr lang="en-US" sz="2700" dirty="0"/>
              <a:t>Case Management</a:t>
            </a:r>
          </a:p>
          <a:p>
            <a:pPr lvl="1"/>
            <a:r>
              <a:rPr lang="en-US" sz="2700" dirty="0"/>
              <a:t>Life Skills</a:t>
            </a:r>
          </a:p>
          <a:p>
            <a:pPr lvl="1"/>
            <a:r>
              <a:rPr lang="en-US" sz="2700" dirty="0"/>
              <a:t>Employment Services</a:t>
            </a:r>
          </a:p>
          <a:p>
            <a:pPr lvl="1"/>
            <a:r>
              <a:rPr lang="en-US" sz="2700" dirty="0"/>
              <a:t>Mental Health Services</a:t>
            </a:r>
          </a:p>
          <a:p>
            <a:pPr marL="742950" lvl="2" indent="-342900"/>
            <a:endParaRPr lang="en-US" sz="2700" dirty="0"/>
          </a:p>
          <a:p>
            <a:pPr marL="342900" lvl="1" indent="-342900">
              <a:buFont typeface="Arial" panose="020B0604020202020204" pitchFamily="34" charset="0"/>
              <a:buChar char="•"/>
            </a:pPr>
            <a:endParaRPr lang="en-US" sz="3100" dirty="0"/>
          </a:p>
          <a:p>
            <a:pPr lvl="1"/>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68863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Housing Stability is Important</a:t>
            </a:r>
          </a:p>
        </p:txBody>
      </p:sp>
      <p:sp>
        <p:nvSpPr>
          <p:cNvPr id="3" name="Content Placeholder 2"/>
          <p:cNvSpPr>
            <a:spLocks noGrp="1"/>
          </p:cNvSpPr>
          <p:nvPr>
            <p:ph idx="1"/>
          </p:nvPr>
        </p:nvSpPr>
        <p:spPr/>
        <p:txBody>
          <a:bodyPr>
            <a:normAutofit fontScale="85000" lnSpcReduction="20000"/>
          </a:bodyPr>
          <a:lstStyle/>
          <a:p>
            <a:r>
              <a:rPr lang="en-US" dirty="0"/>
              <a:t>Highly-vulnerable populations must move into housing before services can be effective. </a:t>
            </a:r>
          </a:p>
          <a:p>
            <a:r>
              <a:rPr lang="en-US" dirty="0"/>
              <a:t>Housing is independent, integrated, &amp; not conditioned on participation in services.</a:t>
            </a:r>
          </a:p>
          <a:p>
            <a:r>
              <a:rPr lang="en-US" dirty="0"/>
              <a:t>Housing is necessary for recovery.</a:t>
            </a:r>
          </a:p>
          <a:p>
            <a:r>
              <a:rPr lang="en-US" dirty="0"/>
              <a:t>Anyone is ready for housing.</a:t>
            </a:r>
          </a:p>
          <a:p>
            <a:r>
              <a:rPr lang="en-US" dirty="0"/>
              <a:t>Housing is a basic human need, not a reward for clinical success or a contingency for compliance.</a:t>
            </a:r>
          </a:p>
          <a:p>
            <a:r>
              <a:rPr lang="en-US" dirty="0"/>
              <a:t>Engagement is key.</a:t>
            </a:r>
          </a:p>
          <a:p>
            <a:r>
              <a:rPr lang="en-US" dirty="0"/>
              <a:t>Once stable in housing, clinical &amp; social stabilization occur faster, &amp; are more enduring.</a:t>
            </a:r>
          </a:p>
          <a:p>
            <a:endParaRPr lang="en-US" dirty="0"/>
          </a:p>
        </p:txBody>
      </p:sp>
    </p:spTree>
    <p:extLst>
      <p:ext uri="{BB962C8B-B14F-4D97-AF65-F5344CB8AC3E}">
        <p14:creationId xmlns:p14="http://schemas.microsoft.com/office/powerpoint/2010/main" val="688636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HCS Document" ma:contentTypeID="0x010100EEE380F46F125946A8B4C4C90D9FFCDC002BD714A348B448409FBFD44A860871DB" ma:contentTypeVersion="36" ma:contentTypeDescription="This is the Custom Document Type for use by DHCS" ma:contentTypeScope="" ma:versionID="14cdebee284c5e9c52b438d1c9dce75e">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d15d598dc21e39b185848f333fe21660"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c5141bb9-a4dc-4ae4-b00f-eda7f03420e3"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TAGBusPart xmlns="69bc34b3-1921-46c7-8c7a-d18363374b4b" xsi:nil="true"/>
    <TAGender xmlns="69bc34b3-1921-46c7-8c7a-d18363374b4b" xsi:nil="true"/>
    <Publication_x0020_Type xmlns="69bc34b3-1921-46c7-8c7a-d18363374b4b" xsi:nil="true"/>
    <Topics xmlns="69bc34b3-1921-46c7-8c7a-d18363374b4b" xsi:nil="true"/>
    <TaxCatchAll xmlns="69bc34b3-1921-46c7-8c7a-d18363374b4b">
      <Value>62</Value>
    </TaxCatchAll>
    <Reading_x0020_Level xmlns="c1c1dc04-eeda-4b6e-b2df-40979f5da1d3" xsi:nil="true"/>
    <TAGEthnicity xmlns="69bc34b3-1921-46c7-8c7a-d18363374b4b" xsi:nil="true"/>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Directors Office</TermName>
          <TermId xmlns="http://schemas.microsoft.com/office/infopath/2007/PartnerControls">e4872da7-61d4-4c7f-a711-33e1928ea746</TermId>
        </TermInfo>
      </Terms>
    </o68eaf9243684232b2418c37bbb152dc>
    <Abstract xmlns="69bc34b3-1921-46c7-8c7a-d18363374b4b">Sharon Rapport Presentation for meeting 1 of housing stakeholder workgroup.</Abstract>
    <PublishingContactName xmlns="http://schemas.microsoft.com/sharepoint/v3">Jonathan Palisoc</PublishingContactName>
    <TAGAge xmlns="69bc34b3-1921-46c7-8c7a-d18363374b4b" xsi:nil="true"/>
    <_dlc_DocId xmlns="69bc34b3-1921-46c7-8c7a-d18363374b4b">DHCSDOC-2129867196-1807</_dlc_DocId>
    <_dlc_DocIdUrl xmlns="69bc34b3-1921-46c7-8c7a-d18363374b4b">
      <Url>http://dhcs2016prod:88/provgovpart/_layouts/15/DocIdRedir.aspx?ID=DHCSDOC-2129867196-1807</Url>
      <Description>DHCSDOC-2129867196-1807</Description>
    </_dlc_DocIdUrl>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24901AA-2F42-4F06-8A4D-65C45E9EA89F}">
  <ds:schemaRefs>
    <ds:schemaRef ds:uri="http://schemas.microsoft.com/sharepoint/events"/>
  </ds:schemaRefs>
</ds:datastoreItem>
</file>

<file path=customXml/itemProps2.xml><?xml version="1.0" encoding="utf-8"?>
<ds:datastoreItem xmlns:ds="http://schemas.openxmlformats.org/officeDocument/2006/customXml" ds:itemID="{14E37A6B-3726-44E4-8729-CD9883B7D323}">
  <ds:schemaRefs>
    <ds:schemaRef ds:uri="http://schemas.microsoft.com/sharepoint/v3/contenttype/forms"/>
  </ds:schemaRefs>
</ds:datastoreItem>
</file>

<file path=customXml/itemProps3.xml><?xml version="1.0" encoding="utf-8"?>
<ds:datastoreItem xmlns:ds="http://schemas.openxmlformats.org/officeDocument/2006/customXml" ds:itemID="{681F5E35-C0F5-4F2A-A478-86BDA3DBDFA5}"/>
</file>

<file path=customXml/itemProps4.xml><?xml version="1.0" encoding="utf-8"?>
<ds:datastoreItem xmlns:ds="http://schemas.openxmlformats.org/officeDocument/2006/customXml" ds:itemID="{ED552DD6-6DB7-40BB-928E-9B4B1F984C2F}">
  <ds:schemaRefs>
    <ds:schemaRef ds:uri="http://schemas.microsoft.com/office/2006/metadata/properties"/>
    <ds:schemaRef ds:uri="http://schemas.microsoft.com/office/infopath/2007/PartnerControls"/>
    <ds:schemaRef ds:uri="http://schemas.microsoft.com/sharepoint/v3"/>
    <ds:schemaRef ds:uri="69bc34b3-1921-46c7-8c7a-d18363374b4b"/>
    <ds:schemaRef ds:uri="c1c1dc04-eeda-4b6e-b2df-40979f5da1d3"/>
  </ds:schemaRefs>
</ds:datastoreItem>
</file>

<file path=customXml/itemProps5.xml><?xml version="1.0" encoding="utf-8"?>
<ds:datastoreItem xmlns:ds="http://schemas.openxmlformats.org/officeDocument/2006/customXml" ds:itemID="{07B22B93-0BA5-4311-948C-B02ADDF86056}"/>
</file>

<file path=docProps/app.xml><?xml version="1.0" encoding="utf-8"?>
<Properties xmlns="http://schemas.openxmlformats.org/officeDocument/2006/extended-properties" xmlns:vt="http://schemas.openxmlformats.org/officeDocument/2006/docPropsVTypes">
  <Template/>
  <TotalTime>170</TotalTime>
  <Words>2207</Words>
  <Application>Microsoft Office PowerPoint</Application>
  <PresentationFormat>On-screen Show (4:3)</PresentationFormat>
  <Paragraphs>336</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Century Schoolbook</vt:lpstr>
      <vt:lpstr>Perpetua</vt:lpstr>
      <vt:lpstr>Symbol</vt:lpstr>
      <vt:lpstr>Times</vt:lpstr>
      <vt:lpstr>Office Theme</vt:lpstr>
      <vt:lpstr>Defining Housing and Housing-Based Services</vt:lpstr>
      <vt:lpstr>Our Mission</vt:lpstr>
      <vt:lpstr>Building Strong, Healthy Communities</vt:lpstr>
      <vt:lpstr>Maximizing Public Resources</vt:lpstr>
      <vt:lpstr>Housing is Health Care </vt:lpstr>
      <vt:lpstr>Housing Models: 1980’s-’90’s (not subject to licensure)</vt:lpstr>
      <vt:lpstr>Housing Models: 1990’s-Present (evolving)</vt:lpstr>
      <vt:lpstr>What is Supportive Housing?</vt:lpstr>
      <vt:lpstr>Why Housing Stability is Important</vt:lpstr>
      <vt:lpstr>Housing Continuum for Vulnerable / Expensive Medicaid Populations</vt:lpstr>
      <vt:lpstr> Percent of People Achieving Housing Stability After Moving Into . . . </vt:lpstr>
      <vt:lpstr>Supportive Housing Reduces Health Care Costs</vt:lpstr>
      <vt:lpstr>Housing Quality Matters</vt:lpstr>
      <vt:lpstr>Housing-Based Services</vt:lpstr>
      <vt:lpstr>Recuperative Care &amp; Medical Respite</vt:lpstr>
      <vt:lpstr>Role of Housing &amp; Housing-Based Services in Other States’ Medicaid Programs</vt:lpstr>
      <vt:lpstr>Types of Funding for Housing</vt:lpstr>
      <vt:lpstr>Other States’ Approach to Funding Housing: New York</vt:lpstr>
      <vt:lpstr>Other States’ Approach to Funding Housing: New York (cont.)</vt:lpstr>
      <vt:lpstr>Other States’ Approach to Funding Housing: Illinois</vt:lpstr>
      <vt:lpstr>Other States’ Approach to Funding Housing-Based Services: Texas</vt:lpstr>
      <vt:lpstr>Other States’ Approach to Funding Housing-Based Services: Rhode Island</vt:lpstr>
      <vt:lpstr>Other States’ Approach to Funding Housing-Based Services: Illinois</vt:lpstr>
      <vt:lpstr>Other States’ Approach to Funding Housing-Based Services: Oregon</vt:lpstr>
      <vt:lpstr>Other States’ Approach to Funding Housing-Based Services: Louisiana</vt:lpstr>
      <vt:lpstr>Other States’ Approach to Funding Housing-Based Services: Washington</vt:lpstr>
      <vt:lpstr>Managed Care Specific Initiatives</vt:lpstr>
      <vt:lpstr>Issues &amp; Ideas for Housing Component in 1115 Waiver </vt:lpstr>
      <vt:lpstr>Issues to be Decided</vt:lpstr>
      <vt:lpstr>Issues to be Decided (cont.)</vt:lpstr>
      <vt:lpstr>Identifying &amp; Targeting Eligible Populations</vt:lpstr>
      <vt:lpstr>Overlap: Homeless People are Aging &amp; Have Greater Risk of Nursing Home Placement</vt:lpstr>
      <vt:lpstr>Overlap in Populations: Poverty &amp; Housing Unaffordability Cause Homelessness</vt:lpstr>
      <vt:lpstr>What to Fund</vt:lpstr>
      <vt:lpstr>Bridge Housing/Respite Care</vt:lpstr>
      <vt:lpstr>Permanent Housing</vt:lpstr>
      <vt:lpstr>Medicaid-Funded Housing</vt:lpstr>
      <vt:lpstr>Housing Based Services</vt:lpstr>
      <vt:lpstr>Medicaid-Funded Housing-Based Services</vt:lpstr>
      <vt:lpstr>How to Fund </vt:lpstr>
      <vt:lpstr>Budget Neutrality </vt:lpstr>
      <vt:lpstr>Research Data: Affordable Housing &amp; Housing-Based Services Reduces Medicaid Costs </vt:lpstr>
      <vt:lpstr>Gathering Data</vt:lpstr>
      <vt:lpstr>Sharon.Rapport@csh.org (323) 243-7424 (c) (213) 623-4342, x18 (o) </vt:lpstr>
    </vt:vector>
  </TitlesOfParts>
  <Company>DHCS and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Defining Housing and Housing-Based Services</dc:title>
  <dc:creator>Jonathan Palisoc</dc:creator>
  <cp:keywords>waiver, renewal, stakeholder, 1115, workgroup, housing</cp:keywords>
  <cp:lastModifiedBy>Jamie Bracht</cp:lastModifiedBy>
  <cp:revision>11</cp:revision>
  <dcterms:created xsi:type="dcterms:W3CDTF">2014-11-06T22:23:52Z</dcterms:created>
  <dcterms:modified xsi:type="dcterms:W3CDTF">2020-12-10T20:32:30Z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0x010100EEE380F46F125946A8B4C4C90D9FFCDC002BD714A348B448409FBFD44A860871DB</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TemplateUrl">
    <vt:lpwstr/>
  </property>
  <property fmtid="{D5CDD505-2E9C-101B-9397-08002B2CF9AE}" pid="8" name="_dlc_DocIdItemGuid">
    <vt:lpwstr>901892fc-3101-4c1c-bcef-bb4c04626824</vt:lpwstr>
  </property>
  <property fmtid="{D5CDD505-2E9C-101B-9397-08002B2CF9AE}" pid="9" name="Remediated">
    <vt:bool>false</vt:bool>
  </property>
  <property fmtid="{D5CDD505-2E9C-101B-9397-08002B2CF9AE}" pid="10" name="Organization">
    <vt:lpwstr>76</vt:lpwstr>
  </property>
  <property fmtid="{D5CDD505-2E9C-101B-9397-08002B2CF9AE}" pid="11" name="Division">
    <vt:lpwstr>62;#Directors Office|e4872da7-61d4-4c7f-a711-33e1928ea746</vt:lpwstr>
  </property>
</Properties>
</file>